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8" r:id="rId4"/>
  </p:sldMasterIdLst>
  <p:notesMasterIdLst>
    <p:notesMasterId r:id="rId43"/>
  </p:notesMasterIdLst>
  <p:handoutMasterIdLst>
    <p:handoutMasterId r:id="rId44"/>
  </p:handoutMasterIdLst>
  <p:sldIdLst>
    <p:sldId id="483" r:id="rId5"/>
    <p:sldId id="547" r:id="rId6"/>
    <p:sldId id="549" r:id="rId7"/>
    <p:sldId id="553" r:id="rId8"/>
    <p:sldId id="550" r:id="rId9"/>
    <p:sldId id="552" r:id="rId10"/>
    <p:sldId id="554" r:id="rId11"/>
    <p:sldId id="591" r:id="rId12"/>
    <p:sldId id="559" r:id="rId13"/>
    <p:sldId id="586" r:id="rId14"/>
    <p:sldId id="560" r:id="rId15"/>
    <p:sldId id="561" r:id="rId16"/>
    <p:sldId id="555" r:id="rId17"/>
    <p:sldId id="595" r:id="rId18"/>
    <p:sldId id="596" r:id="rId19"/>
    <p:sldId id="594" r:id="rId20"/>
    <p:sldId id="593" r:id="rId21"/>
    <p:sldId id="556" r:id="rId22"/>
    <p:sldId id="557" r:id="rId23"/>
    <p:sldId id="590" r:id="rId24"/>
    <p:sldId id="564" r:id="rId25"/>
    <p:sldId id="565" r:id="rId26"/>
    <p:sldId id="609" r:id="rId27"/>
    <p:sldId id="567" r:id="rId28"/>
    <p:sldId id="568" r:id="rId29"/>
    <p:sldId id="570" r:id="rId30"/>
    <p:sldId id="571" r:id="rId31"/>
    <p:sldId id="572" r:id="rId32"/>
    <p:sldId id="573" r:id="rId33"/>
    <p:sldId id="574" r:id="rId34"/>
    <p:sldId id="575" r:id="rId35"/>
    <p:sldId id="612" r:id="rId36"/>
    <p:sldId id="588" r:id="rId37"/>
    <p:sldId id="576" r:id="rId38"/>
    <p:sldId id="577" r:id="rId39"/>
    <p:sldId id="598" r:id="rId40"/>
    <p:sldId id="610" r:id="rId41"/>
    <p:sldId id="611" r:id="rId42"/>
  </p:sldIdLst>
  <p:sldSz cx="9144000" cy="6858000" type="screen4x3"/>
  <p:notesSz cx="7010400" cy="9296400"/>
  <p:custDataLst>
    <p:tags r:id="rId45"/>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9" clrIdx="0"/>
  <p:cmAuthor id="3" name="Sara Cosgrove" initials="SC" lastIdx="19" clrIdx="1"/>
  <p:cmAuthor id="4" name="Meghan Walrath" initials="MW" lastIdx="5" clrIdx="2"/>
  <p:cmAuthor id="5" name="Melissa A Miller" initials="MAM" lastIdx="10" clrIdx="3"/>
  <p:cmAuthor id="6" name="Kathleen Speck" initials="KS" lastIdx="74" clrIdx="4"/>
  <p:cmAuthor id="7" name="Miller, Melissa (AHRQ/CQuIPS)" initials="MM(" lastIdx="9" clrIdx="5">
    <p:extLst>
      <p:ext uri="{19B8F6BF-5375-455C-9EA6-DF929625EA0E}">
        <p15:presenceInfo xmlns:p15="http://schemas.microsoft.com/office/powerpoint/2012/main" userId="S-1-5-21-1747495209-1248221918-2216747781-140716" providerId="AD"/>
      </p:ext>
    </p:extLst>
  </p:cmAuthor>
  <p:cmAuthor id="8" name="Sara Keller" initials="SK" lastIdx="46" clrIdx="6">
    <p:extLst>
      <p:ext uri="{19B8F6BF-5375-455C-9EA6-DF929625EA0E}">
        <p15:presenceInfo xmlns:p15="http://schemas.microsoft.com/office/powerpoint/2012/main" userId="S-1-5-21-1214440339-484763869-725345543-4010478" providerId="AD"/>
      </p:ext>
    </p:extLst>
  </p:cmAuthor>
  <p:cmAuthor id="9" name="Sara Keller" initials="SK [2]" lastIdx="12" clrIdx="7">
    <p:extLst>
      <p:ext uri="{19B8F6BF-5375-455C-9EA6-DF929625EA0E}">
        <p15:presenceInfo xmlns:p15="http://schemas.microsoft.com/office/powerpoint/2012/main" userId="S::skeller9@jh.edu::d687773d-cfac-4ad0-9375-f867c23c75e7" providerId="AD"/>
      </p:ext>
    </p:extLst>
  </p:cmAuthor>
  <p:cmAuthor id="10" name="Taylor Helsel" initials="TH" lastIdx="6" clrIdx="8">
    <p:extLst>
      <p:ext uri="{19B8F6BF-5375-455C-9EA6-DF929625EA0E}">
        <p15:presenceInfo xmlns:p15="http://schemas.microsoft.com/office/powerpoint/2012/main" userId="S::thelsel1@jh.edu::132349b7-c94d-4a4b-a0ee-ba64e11009f5" providerId="AD"/>
      </p:ext>
    </p:extLst>
  </p:cmAuthor>
  <p:cmAuthor id="11" name="Kathleen" initials="K" lastIdx="4" clrIdx="9">
    <p:extLst>
      <p:ext uri="{19B8F6BF-5375-455C-9EA6-DF929625EA0E}">
        <p15:presenceInfo xmlns:p15="http://schemas.microsoft.com/office/powerpoint/2012/main" userId="Kathleen" providerId="None"/>
      </p:ext>
    </p:extLst>
  </p:cmAuthor>
  <p:cmAuthor id="12" name="Taylor Helsel" initials="TH [2]" lastIdx="7" clrIdx="10">
    <p:extLst>
      <p:ext uri="{19B8F6BF-5375-455C-9EA6-DF929625EA0E}">
        <p15:presenceInfo xmlns:p15="http://schemas.microsoft.com/office/powerpoint/2012/main" userId="S-1-5-21-1214440339-484763869-725345543-5140798" providerId="AD"/>
      </p:ext>
    </p:extLst>
  </p:cmAuthor>
  <p:cmAuthor id="13" name="Mayo Levering" initials="ML" lastIdx="10" clrIdx="11">
    <p:extLst>
      <p:ext uri="{19B8F6BF-5375-455C-9EA6-DF929625EA0E}">
        <p15:presenceInfo xmlns:p15="http://schemas.microsoft.com/office/powerpoint/2012/main" userId="S::aleveri1@jh.edu::e1280931-93bb-43c0-95a6-acff37fd7c0e" providerId="AD"/>
      </p:ext>
    </p:extLst>
  </p:cmAuthor>
  <p:cmAuthor id="14" name="Miller, Melissa (AHRQ/CQuIPS)" initials="MM( [2]" lastIdx="12" clrIdx="12">
    <p:extLst>
      <p:ext uri="{19B8F6BF-5375-455C-9EA6-DF929625EA0E}">
        <p15:presenceInfo xmlns:p15="http://schemas.microsoft.com/office/powerpoint/2012/main" userId="S::melissa.miller@ahrq.hhs.gov::f7dfb7b7-769d-461c-be53-cc0a991ac921" providerId="AD"/>
      </p:ext>
    </p:extLst>
  </p:cmAuthor>
  <p:cmAuthor id="15" name="Heidenrich, Christine (AHRQ/OC) (CTR)" initials="HC((" lastIdx="24" clrIdx="13">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C4"/>
    <a:srgbClr val="FFFF00"/>
    <a:srgbClr val="002C77"/>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273FB-9D6B-83D5-172D-811F6D814F0A}" v="1" dt="2022-08-22T15:48:09.793"/>
    <p1510:client id="{607C657B-A237-4214-9CA3-E0D52A9882BF}" v="3" dt="2022-08-22T15:48:31.945"/>
    <p1510:client id="{BF79F78D-43E5-4560-AE4A-55648952C38D}" v="8" dt="2022-08-22T15:52:56.23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146"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293"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44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586"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rmnetnz.org/topics/angioedem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ermnetnz.org/topics/chronic-urticar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rmnetnz.org/topics/blistering-skin-condition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dermnetnz.org/topics/chronic-urticaria/" TargetMode="External"/><Relationship Id="rId4" Type="http://schemas.openxmlformats.org/officeDocument/2006/relationships/hyperlink" Target="https://dermnetnz.org/topics/morbilliform-drug-reac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a:t>
            </a:fld>
            <a:endParaRPr lang="en-US"/>
          </a:p>
        </p:txBody>
      </p:sp>
    </p:spTree>
    <p:extLst>
      <p:ext uri="{BB962C8B-B14F-4D97-AF65-F5344CB8AC3E}">
        <p14:creationId xmlns:p14="http://schemas.microsoft.com/office/powerpoint/2010/main" val="312338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24</a:t>
            </a:fld>
            <a:endParaRPr lang="en-US"/>
          </a:p>
        </p:txBody>
      </p:sp>
    </p:spTree>
    <p:extLst>
      <p:ext uri="{BB962C8B-B14F-4D97-AF65-F5344CB8AC3E}">
        <p14:creationId xmlns:p14="http://schemas.microsoft.com/office/powerpoint/2010/main" val="287544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25</a:t>
            </a:fld>
            <a:endParaRPr lang="en-US"/>
          </a:p>
        </p:txBody>
      </p:sp>
    </p:spTree>
    <p:extLst>
      <p:ext uri="{BB962C8B-B14F-4D97-AF65-F5344CB8AC3E}">
        <p14:creationId xmlns:p14="http://schemas.microsoft.com/office/powerpoint/2010/main" val="342666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26</a:t>
            </a:fld>
            <a:endParaRPr lang="en-US"/>
          </a:p>
        </p:txBody>
      </p:sp>
    </p:spTree>
    <p:extLst>
      <p:ext uri="{BB962C8B-B14F-4D97-AF65-F5344CB8AC3E}">
        <p14:creationId xmlns:p14="http://schemas.microsoft.com/office/powerpoint/2010/main" val="316635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27</a:t>
            </a:fld>
            <a:endParaRPr lang="en-US"/>
          </a:p>
        </p:txBody>
      </p:sp>
    </p:spTree>
    <p:extLst>
      <p:ext uri="{BB962C8B-B14F-4D97-AF65-F5344CB8AC3E}">
        <p14:creationId xmlns:p14="http://schemas.microsoft.com/office/powerpoint/2010/main" val="128197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31</a:t>
            </a:fld>
            <a:endParaRPr lang="en-US"/>
          </a:p>
        </p:txBody>
      </p:sp>
    </p:spTree>
    <p:extLst>
      <p:ext uri="{BB962C8B-B14F-4D97-AF65-F5344CB8AC3E}">
        <p14:creationId xmlns:p14="http://schemas.microsoft.com/office/powerpoint/2010/main" val="153292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32</a:t>
            </a:fld>
            <a:endParaRPr lang="en-US"/>
          </a:p>
        </p:txBody>
      </p:sp>
    </p:spTree>
    <p:extLst>
      <p:ext uri="{BB962C8B-B14F-4D97-AF65-F5344CB8AC3E}">
        <p14:creationId xmlns:p14="http://schemas.microsoft.com/office/powerpoint/2010/main" val="174936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2</a:t>
            </a:fld>
            <a:endParaRPr lang="en-US"/>
          </a:p>
        </p:txBody>
      </p:sp>
    </p:spTree>
    <p:extLst>
      <p:ext uri="{BB962C8B-B14F-4D97-AF65-F5344CB8AC3E}">
        <p14:creationId xmlns:p14="http://schemas.microsoft.com/office/powerpoint/2010/main" val="209800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3</a:t>
            </a:fld>
            <a:endParaRPr lang="en-US"/>
          </a:p>
        </p:txBody>
      </p:sp>
    </p:spTree>
    <p:extLst>
      <p:ext uri="{BB962C8B-B14F-4D97-AF65-F5344CB8AC3E}">
        <p14:creationId xmlns:p14="http://schemas.microsoft.com/office/powerpoint/2010/main" val="30383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7</a:t>
            </a:fld>
            <a:endParaRPr lang="en-US"/>
          </a:p>
        </p:txBody>
      </p:sp>
    </p:spTree>
    <p:extLst>
      <p:ext uri="{BB962C8B-B14F-4D97-AF65-F5344CB8AC3E}">
        <p14:creationId xmlns:p14="http://schemas.microsoft.com/office/powerpoint/2010/main" val="405686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Angioedema: </a:t>
            </a:r>
            <a:r>
              <a:rPr lang="en-US">
                <a:hlinkClick r:id="rId3"/>
              </a:rPr>
              <a:t>https://dermnetnz.org/topics/angioedema/</a:t>
            </a:r>
            <a:endParaRPr lang="en-US"/>
          </a:p>
          <a:p>
            <a:r>
              <a:rPr lang="en-US"/>
              <a:t>Hives: </a:t>
            </a:r>
            <a:r>
              <a:rPr lang="en-US">
                <a:hlinkClick r:id="rId4"/>
              </a:rPr>
              <a:t>https://dermnetnz.org/topics/chronic-urticaria/</a:t>
            </a:r>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9</a:t>
            </a:fld>
            <a:endParaRPr lang="en-US"/>
          </a:p>
        </p:txBody>
      </p:sp>
    </p:spTree>
    <p:extLst>
      <p:ext uri="{BB962C8B-B14F-4D97-AF65-F5344CB8AC3E}">
        <p14:creationId xmlns:p14="http://schemas.microsoft.com/office/powerpoint/2010/main" val="17250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10228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11</a:t>
            </a:fld>
            <a:endParaRPr lang="en-US"/>
          </a:p>
        </p:txBody>
      </p:sp>
    </p:spTree>
    <p:extLst>
      <p:ext uri="{BB962C8B-B14F-4D97-AF65-F5344CB8AC3E}">
        <p14:creationId xmlns:p14="http://schemas.microsoft.com/office/powerpoint/2010/main" val="1582301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12</a:t>
            </a:fld>
            <a:endParaRPr lang="en-US"/>
          </a:p>
        </p:txBody>
      </p:sp>
    </p:spTree>
    <p:extLst>
      <p:ext uri="{BB962C8B-B14F-4D97-AF65-F5344CB8AC3E}">
        <p14:creationId xmlns:p14="http://schemas.microsoft.com/office/powerpoint/2010/main" val="4279579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Stevens-Johnson:</a:t>
            </a:r>
            <a:r>
              <a:rPr lang="en-US" baseline="0">
                <a:hlinkClick r:id="rId3"/>
              </a:rPr>
              <a:t> </a:t>
            </a:r>
            <a:r>
              <a:rPr lang="en-US">
                <a:hlinkClick r:id="rId3"/>
              </a:rPr>
              <a:t>https://dermnetnz.org/topics/blistering-skin-conditions/</a:t>
            </a:r>
            <a:endParaRPr lang="en-US"/>
          </a:p>
          <a:p>
            <a:r>
              <a:rPr lang="en-US" err="1"/>
              <a:t>Morbilliform</a:t>
            </a:r>
            <a:r>
              <a:rPr lang="en-US"/>
              <a:t> rash:</a:t>
            </a:r>
            <a:r>
              <a:rPr lang="en-US" baseline="0"/>
              <a:t> </a:t>
            </a:r>
            <a:r>
              <a:rPr lang="en-US">
                <a:hlinkClick r:id="rId4"/>
              </a:rPr>
              <a:t>https://dermnetnz.org/topics/morbilliform-drug-reaction/</a:t>
            </a: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Hives: </a:t>
            </a:r>
            <a:r>
              <a:rPr lang="en-US">
                <a:hlinkClick r:id="rId5"/>
              </a:rPr>
              <a:t>https://dermnetnz.org/topics/chronic-urticaria/</a:t>
            </a:r>
            <a:endParaRPr lang="en-US"/>
          </a:p>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15</a:t>
            </a:fld>
            <a:endParaRPr lang="en-US"/>
          </a:p>
        </p:txBody>
      </p:sp>
    </p:spTree>
    <p:extLst>
      <p:ext uri="{BB962C8B-B14F-4D97-AF65-F5344CB8AC3E}">
        <p14:creationId xmlns:p14="http://schemas.microsoft.com/office/powerpoint/2010/main" val="1665874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0161"/>
            <a:ext cx="9144000" cy="6858000"/>
          </a:xfrm>
          <a:prstGeom prst="rect">
            <a:avLst/>
          </a:prstGeom>
        </p:spPr>
      </p:pic>
      <p:sp>
        <p:nvSpPr>
          <p:cNvPr id="2" name="Title 1"/>
          <p:cNvSpPr>
            <a:spLocks noGrp="1"/>
          </p:cNvSpPr>
          <p:nvPr>
            <p:ph type="ctrTitle"/>
          </p:nvPr>
        </p:nvSpPr>
        <p:spPr>
          <a:xfrm>
            <a:off x="685800" y="2295153"/>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4" y="4029635"/>
            <a:ext cx="5195455" cy="1752600"/>
          </a:xfrm>
        </p:spPr>
        <p:txBody>
          <a:bodyPr/>
          <a:lstStyle>
            <a:lvl1pPr marL="0" indent="0" algn="ctr">
              <a:buNone/>
              <a:defRPr>
                <a:solidFill>
                  <a:schemeClr val="tx1">
                    <a:tint val="75000"/>
                  </a:schemeClr>
                </a:solidFill>
              </a:defRPr>
            </a:lvl1pPr>
            <a:lvl2pPr marL="449370" indent="0" algn="ctr">
              <a:buNone/>
              <a:defRPr>
                <a:solidFill>
                  <a:schemeClr val="tx1">
                    <a:tint val="75000"/>
                  </a:schemeClr>
                </a:solidFill>
              </a:defRPr>
            </a:lvl2pPr>
            <a:lvl3pPr marL="898741" indent="0" algn="ctr">
              <a:buNone/>
              <a:defRPr>
                <a:solidFill>
                  <a:schemeClr val="tx1">
                    <a:tint val="75000"/>
                  </a:schemeClr>
                </a:solidFill>
              </a:defRPr>
            </a:lvl3pPr>
            <a:lvl4pPr marL="1348110" indent="0" algn="ctr">
              <a:buNone/>
              <a:defRPr>
                <a:solidFill>
                  <a:schemeClr val="tx1">
                    <a:tint val="75000"/>
                  </a:schemeClr>
                </a:solidFill>
              </a:defRPr>
            </a:lvl4pPr>
            <a:lvl5pPr marL="1797481" indent="0" algn="ctr">
              <a:buNone/>
              <a:defRPr>
                <a:solidFill>
                  <a:schemeClr val="tx1">
                    <a:tint val="75000"/>
                  </a:schemeClr>
                </a:solidFill>
              </a:defRPr>
            </a:lvl5pPr>
            <a:lvl6pPr marL="2246853" indent="0" algn="ctr">
              <a:buNone/>
              <a:defRPr>
                <a:solidFill>
                  <a:schemeClr val="tx1">
                    <a:tint val="75000"/>
                  </a:schemeClr>
                </a:solidFill>
              </a:defRPr>
            </a:lvl6pPr>
            <a:lvl7pPr marL="2696224" indent="0" algn="ctr">
              <a:buNone/>
              <a:defRPr>
                <a:solidFill>
                  <a:schemeClr val="tx1">
                    <a:tint val="75000"/>
                  </a:schemeClr>
                </a:solidFill>
              </a:defRPr>
            </a:lvl7pPr>
            <a:lvl8pPr marL="3145594" indent="0" algn="ctr">
              <a:buNone/>
              <a:defRPr>
                <a:solidFill>
                  <a:schemeClr val="tx1">
                    <a:tint val="75000"/>
                  </a:schemeClr>
                </a:solidFill>
              </a:defRPr>
            </a:lvl8pPr>
            <a:lvl9pPr marL="359496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24850" y="6524626"/>
            <a:ext cx="533400" cy="350838"/>
          </a:xfrm>
        </p:spPr>
        <p:txBody>
          <a:bodyPr/>
          <a:lstStyle/>
          <a:p>
            <a:fld id="{B044824F-EBE0-443F-8A8F-F64816AF04DC}" type="slidenum">
              <a:rPr lang="en-US" smtClean="0"/>
              <a:t>‹#›</a:t>
            </a:fld>
            <a:endParaRPr lang="en-US"/>
          </a:p>
        </p:txBody>
      </p:sp>
    </p:spTree>
    <p:custDataLst>
      <p:tags r:id="rId1"/>
    </p:custDataLst>
    <p:extLst>
      <p:ext uri="{BB962C8B-B14F-4D97-AF65-F5344CB8AC3E}">
        <p14:creationId xmlns:p14="http://schemas.microsoft.com/office/powerpoint/2010/main" val="380646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sz="half" idx="10"/>
          </p:nvPr>
        </p:nvSpPr>
        <p:spPr>
          <a:xfrm>
            <a:off x="0" y="6096001"/>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3"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4" name="Content Placeholder 2"/>
          <p:cNvSpPr>
            <a:spLocks noGrp="1"/>
          </p:cNvSpPr>
          <p:nvPr>
            <p:ph idx="1"/>
          </p:nvPr>
        </p:nvSpPr>
        <p:spPr>
          <a:xfrm>
            <a:off x="457200" y="1008531"/>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
          </p:nvPr>
        </p:nvSpPr>
        <p:spPr>
          <a:xfrm>
            <a:off x="457200"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1"/>
            <a:ext cx="4191000" cy="5117636"/>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941294"/>
            <a:ext cx="4040187"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9" y="941294"/>
            <a:ext cx="4041775" cy="639762"/>
          </a:xfrm>
        </p:spPr>
        <p:txBody>
          <a:bodyPr anchor="b"/>
          <a:lstStyle>
            <a:lvl1pPr marL="0" indent="0">
              <a:buNone/>
              <a:defRPr sz="2300" b="1"/>
            </a:lvl1pPr>
            <a:lvl2pPr marL="449370" indent="0">
              <a:buNone/>
              <a:defRPr sz="2000" b="1"/>
            </a:lvl2pPr>
            <a:lvl3pPr marL="898741" indent="0">
              <a:buNone/>
              <a:defRPr sz="1800" b="1"/>
            </a:lvl3pPr>
            <a:lvl4pPr marL="1348110" indent="0">
              <a:buNone/>
              <a:defRPr sz="1600" b="1"/>
            </a:lvl4pPr>
            <a:lvl5pPr marL="1797481" indent="0">
              <a:buNone/>
              <a:defRPr sz="1600" b="1"/>
            </a:lvl5pPr>
            <a:lvl6pPr marL="2246853" indent="0">
              <a:buNone/>
              <a:defRPr sz="1600" b="1"/>
            </a:lvl6pPr>
            <a:lvl7pPr marL="2696224" indent="0">
              <a:buNone/>
              <a:defRPr sz="1600" b="1"/>
            </a:lvl7pPr>
            <a:lvl8pPr marL="3145594" indent="0">
              <a:buNone/>
              <a:defRPr sz="1600" b="1"/>
            </a:lvl8pPr>
            <a:lvl9pPr marL="3594962"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marL="1572795" indent="-224686">
              <a:buFont typeface="Wingdings" panose="05000000000000000000" pitchFamily="2" charset="2"/>
              <a:buChar cha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94908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6824"/>
          </a:xfrm>
        </p:spPr>
        <p:txBody>
          <a:bodyPr anchor="b">
            <a:noAutofit/>
          </a:bodyPr>
          <a:lstStyle>
            <a:lvl1pPr>
              <a:defRPr sz="3500"/>
            </a:lvl1pPr>
          </a:lstStyle>
          <a:p>
            <a:r>
              <a:rPr lang="en-US"/>
              <a:t>Click to edit Master title style</a:t>
            </a:r>
          </a:p>
        </p:txBody>
      </p:sp>
      <p:sp>
        <p:nvSpPr>
          <p:cNvPr id="3" name="Content Placeholder 2"/>
          <p:cNvSpPr>
            <a:spLocks noGrp="1"/>
          </p:cNvSpPr>
          <p:nvPr>
            <p:ph idx="1"/>
          </p:nvPr>
        </p:nvSpPr>
        <p:spPr/>
        <p:txBody>
          <a:bodyPr/>
          <a:lstStyle>
            <a:lvl1pPr>
              <a:defRPr sz="2500"/>
            </a:lvl1pPr>
            <a:lvl2pPr>
              <a:defRPr sz="2200"/>
            </a:lvl2pPr>
            <a:lvl3pPr>
              <a:defRPr sz="18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43649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5916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9282545" y="1004048"/>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282545" y="1546412"/>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282545" y="2118760"/>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282545" y="2688323"/>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282545" y="3230687"/>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282545" y="3803035"/>
            <a:ext cx="8229600" cy="47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4997" y="6212262"/>
            <a:ext cx="7620000" cy="645739"/>
          </a:xfrm>
        </p:spPr>
        <p:txBody>
          <a:bodyPr anchor="b">
            <a:noAutofit/>
          </a:bodyPr>
          <a:lstStyle>
            <a:lvl1pPr>
              <a:buClr>
                <a:schemeClr val="tx1"/>
              </a:buClr>
              <a:buFont typeface="+mj-lt"/>
              <a:buAutoNum type="arabicPeriod"/>
              <a:defRPr sz="1235"/>
            </a:lvl1pPr>
            <a:lvl2pPr>
              <a:defRPr sz="1235"/>
            </a:lvl2pPr>
            <a:lvl3pPr>
              <a:defRPr sz="1235"/>
            </a:lvl3pPr>
            <a:lvl4pPr>
              <a:defRPr sz="1235"/>
            </a:lvl4pPr>
            <a:lvl5pPr>
              <a:defRPr sz="1235"/>
            </a:lvl5pPr>
            <a:lvl6pPr>
              <a:defRPr sz="1588"/>
            </a:lvl6pPr>
            <a:lvl7pPr>
              <a:defRPr sz="1588"/>
            </a:lvl7pPr>
            <a:lvl8pPr>
              <a:defRPr sz="1588"/>
            </a:lvl8pPr>
            <a:lvl9pPr>
              <a:defRPr sz="1588"/>
            </a:lvl9pPr>
          </a:lstStyle>
          <a:p>
            <a:pPr lvl="0"/>
            <a:r>
              <a:rPr lang="en-US"/>
              <a:t>Click to edit Master text styles</a:t>
            </a:r>
          </a:p>
        </p:txBody>
      </p:sp>
    </p:spTree>
    <p:custDataLst>
      <p:tags r:id="rId1"/>
    </p:custDataLst>
    <p:extLst>
      <p:ext uri="{BB962C8B-B14F-4D97-AF65-F5344CB8AC3E}">
        <p14:creationId xmlns:p14="http://schemas.microsoft.com/office/powerpoint/2010/main" val="332378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52" tIns="50927" rIns="101852" bIns="50927" rtlCol="0" anchor="ctr">
            <a:normAutofit/>
          </a:bodyPr>
          <a:lstStyle/>
          <a:p>
            <a:r>
              <a:rPr lang="en-US"/>
              <a:t>Click to edit Master title style</a:t>
            </a:r>
          </a:p>
        </p:txBody>
      </p:sp>
      <p:sp>
        <p:nvSpPr>
          <p:cNvPr id="3" name="Text Placeholder 2"/>
          <p:cNvSpPr>
            <a:spLocks noGrp="1"/>
          </p:cNvSpPr>
          <p:nvPr>
            <p:ph type="body" idx="1"/>
          </p:nvPr>
        </p:nvSpPr>
        <p:spPr>
          <a:xfrm>
            <a:off x="457200" y="1008531"/>
            <a:ext cx="8229600" cy="5117636"/>
          </a:xfrm>
          <a:prstGeom prst="rect">
            <a:avLst/>
          </a:prstGeom>
        </p:spPr>
        <p:txBody>
          <a:bodyPr vert="horz" lIns="101852" tIns="50927" rIns="101852" bIns="509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72056" y="6511926"/>
            <a:ext cx="443345" cy="365126"/>
          </a:xfrm>
          <a:prstGeom prst="rect">
            <a:avLst/>
          </a:prstGeom>
        </p:spPr>
        <p:txBody>
          <a:bodyPr vert="horz" lIns="101852" tIns="50927" rIns="101852" bIns="50927" rtlCol="0" anchor="ctr"/>
          <a:lstStyle>
            <a:lvl1pPr algn="r">
              <a:defRPr sz="1400">
                <a:solidFill>
                  <a:schemeClr val="bg1"/>
                </a:solidFill>
              </a:defRPr>
            </a:lvl1pPr>
          </a:lstStyle>
          <a:p>
            <a:pPr defTabSz="898741"/>
            <a:fld id="{993EEC8E-C5CF-40DF-832D-5BCB0E209B98}" type="slidenum">
              <a:rPr lang="en-US" smtClean="0">
                <a:solidFill>
                  <a:prstClr val="white"/>
                </a:solidFill>
              </a:rPr>
              <a:pPr defTabSz="898741"/>
              <a:t>‹#›</a:t>
            </a:fld>
            <a:endParaRPr lang="en-US">
              <a:solidFill>
                <a:prstClr val="white"/>
              </a:solidFill>
            </a:endParaRPr>
          </a:p>
        </p:txBody>
      </p:sp>
      <p:sp>
        <p:nvSpPr>
          <p:cNvPr id="4" name="TextBox 3">
            <a:extLst>
              <a:ext uri="{FF2B5EF4-FFF2-40B4-BE49-F238E27FC236}">
                <a16:creationId xmlns:a16="http://schemas.microsoft.com/office/drawing/2014/main" id="{2C739852-CC84-43C8-8A12-176DF1779EEE}"/>
              </a:ext>
            </a:extLst>
          </p:cNvPr>
          <p:cNvSpPr txBox="1"/>
          <p:nvPr userDrawn="1"/>
        </p:nvSpPr>
        <p:spPr>
          <a:xfrm>
            <a:off x="7003043" y="6531448"/>
            <a:ext cx="1557542" cy="307777"/>
          </a:xfrm>
          <a:prstGeom prst="rect">
            <a:avLst/>
          </a:prstGeom>
          <a:noFill/>
        </p:spPr>
        <p:txBody>
          <a:bodyPr wrap="none" rtlCol="0">
            <a:spAutoFit/>
          </a:bodyPr>
          <a:lstStyle/>
          <a:p>
            <a:r>
              <a:rPr lang="en-US" sz="1400" dirty="0">
                <a:solidFill>
                  <a:schemeClr val="bg1"/>
                </a:solidFill>
              </a:rPr>
              <a:t>Antibiotic Allergies</a:t>
            </a:r>
          </a:p>
        </p:txBody>
      </p:sp>
      <p:sp>
        <p:nvSpPr>
          <p:cNvPr id="8" name="Rectangle 7">
            <a:extLst>
              <a:ext uri="{FF2B5EF4-FFF2-40B4-BE49-F238E27FC236}">
                <a16:creationId xmlns:a16="http://schemas.microsoft.com/office/drawing/2014/main" id="{3F5FB748-CB2D-424E-AD31-FB3EB9469BFC}"/>
              </a:ext>
            </a:extLst>
          </p:cNvPr>
          <p:cNvSpPr/>
          <p:nvPr userDrawn="1"/>
        </p:nvSpPr>
        <p:spPr>
          <a:xfrm>
            <a:off x="502920" y="6211669"/>
            <a:ext cx="2040013" cy="646331"/>
          </a:xfrm>
          <a:prstGeom prst="rect">
            <a:avLst/>
          </a:prstGeom>
        </p:spPr>
        <p:txBody>
          <a:bodyPr wrap="square">
            <a:spAutoFit/>
          </a:bodyPr>
          <a:lstStyle/>
          <a:p>
            <a:r>
              <a:rPr lang="en-US" sz="1200">
                <a:solidFill>
                  <a:srgbClr val="000000"/>
                </a:solidFill>
                <a:latin typeface="+mn-lt"/>
                <a:cs typeface="Arial" panose="020B0604020202020204" pitchFamily="34" charset="0"/>
              </a:rPr>
              <a:t>AHRQ Safety Program for Improving Antibiotic Use – Ambulatory Care</a:t>
            </a:r>
          </a:p>
        </p:txBody>
      </p:sp>
      <p:cxnSp>
        <p:nvCxnSpPr>
          <p:cNvPr id="9" name="Straight Connector 8">
            <a:extLst>
              <a:ext uri="{FF2B5EF4-FFF2-40B4-BE49-F238E27FC236}">
                <a16:creationId xmlns:a16="http://schemas.microsoft.com/office/drawing/2014/main" id="{A58A96BB-930B-440E-A6B7-15315B845965}"/>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2"/>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5" r:id="rId6"/>
    <p:sldLayoutId id="2147483876" r:id="rId7"/>
    <p:sldLayoutId id="2147483877" r:id="rId8"/>
    <p:sldLayoutId id="2147483880" r:id="rId9"/>
    <p:sldLayoutId id="2147483881" r:id="rId10"/>
  </p:sldLayoutIdLst>
  <p:hf hdr="0" ftr="0" dt="0"/>
  <p:txStyles>
    <p:titleStyle>
      <a:lvl1pPr algn="ctr" defTabSz="898741" rtl="0" eaLnBrk="1" latinLnBrk="0" hangingPunct="1">
        <a:spcBef>
          <a:spcPct val="0"/>
        </a:spcBef>
        <a:buNone/>
        <a:defRPr sz="4400" b="0" i="0" u="none" kern="1200">
          <a:solidFill>
            <a:schemeClr val="bg1"/>
          </a:solidFill>
          <a:latin typeface="+mj-lt"/>
          <a:ea typeface="+mj-ea"/>
          <a:cs typeface="+mj-cs"/>
        </a:defRPr>
      </a:lvl1pPr>
    </p:titleStyle>
    <p:bodyStyle>
      <a:lvl1pPr marL="337028" indent="-337028" algn="l" defTabSz="898741"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1pPr>
      <a:lvl2pPr marL="730228" indent="-280857" algn="l" defTabSz="89874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23425" indent="-224686" algn="l" defTabSz="898741"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3pPr>
      <a:lvl4pPr marL="1572795"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22166"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7153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20909"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7027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19648" indent="-224686" algn="l" defTabSz="89874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98741" rtl="0" eaLnBrk="1" latinLnBrk="0" hangingPunct="1">
        <a:defRPr sz="1800" kern="1200">
          <a:solidFill>
            <a:schemeClr val="tx1"/>
          </a:solidFill>
          <a:latin typeface="+mn-lt"/>
          <a:ea typeface="+mn-ea"/>
          <a:cs typeface="+mn-cs"/>
        </a:defRPr>
      </a:lvl1pPr>
      <a:lvl2pPr marL="449370" algn="l" defTabSz="898741" rtl="0" eaLnBrk="1" latinLnBrk="0" hangingPunct="1">
        <a:defRPr sz="1800" kern="1200">
          <a:solidFill>
            <a:schemeClr val="tx1"/>
          </a:solidFill>
          <a:latin typeface="+mn-lt"/>
          <a:ea typeface="+mn-ea"/>
          <a:cs typeface="+mn-cs"/>
        </a:defRPr>
      </a:lvl2pPr>
      <a:lvl3pPr marL="898741" algn="l" defTabSz="898741" rtl="0" eaLnBrk="1" latinLnBrk="0" hangingPunct="1">
        <a:defRPr sz="1800" kern="1200">
          <a:solidFill>
            <a:schemeClr val="tx1"/>
          </a:solidFill>
          <a:latin typeface="+mn-lt"/>
          <a:ea typeface="+mn-ea"/>
          <a:cs typeface="+mn-cs"/>
        </a:defRPr>
      </a:lvl3pPr>
      <a:lvl4pPr marL="1348110" algn="l" defTabSz="898741" rtl="0" eaLnBrk="1" latinLnBrk="0" hangingPunct="1">
        <a:defRPr sz="1800" kern="1200">
          <a:solidFill>
            <a:schemeClr val="tx1"/>
          </a:solidFill>
          <a:latin typeface="+mn-lt"/>
          <a:ea typeface="+mn-ea"/>
          <a:cs typeface="+mn-cs"/>
        </a:defRPr>
      </a:lvl4pPr>
      <a:lvl5pPr marL="1797481" algn="l" defTabSz="898741" rtl="0" eaLnBrk="1" latinLnBrk="0" hangingPunct="1">
        <a:defRPr sz="1800" kern="1200">
          <a:solidFill>
            <a:schemeClr val="tx1"/>
          </a:solidFill>
          <a:latin typeface="+mn-lt"/>
          <a:ea typeface="+mn-ea"/>
          <a:cs typeface="+mn-cs"/>
        </a:defRPr>
      </a:lvl5pPr>
      <a:lvl6pPr marL="2246853" algn="l" defTabSz="898741" rtl="0" eaLnBrk="1" latinLnBrk="0" hangingPunct="1">
        <a:defRPr sz="1800" kern="1200">
          <a:solidFill>
            <a:schemeClr val="tx1"/>
          </a:solidFill>
          <a:latin typeface="+mn-lt"/>
          <a:ea typeface="+mn-ea"/>
          <a:cs typeface="+mn-cs"/>
        </a:defRPr>
      </a:lvl6pPr>
      <a:lvl7pPr marL="2696224" algn="l" defTabSz="898741" rtl="0" eaLnBrk="1" latinLnBrk="0" hangingPunct="1">
        <a:defRPr sz="1800" kern="1200">
          <a:solidFill>
            <a:schemeClr val="tx1"/>
          </a:solidFill>
          <a:latin typeface="+mn-lt"/>
          <a:ea typeface="+mn-ea"/>
          <a:cs typeface="+mn-cs"/>
        </a:defRPr>
      </a:lvl7pPr>
      <a:lvl8pPr marL="3145594" algn="l" defTabSz="898741" rtl="0" eaLnBrk="1" latinLnBrk="0" hangingPunct="1">
        <a:defRPr sz="1800" kern="1200">
          <a:solidFill>
            <a:schemeClr val="tx1"/>
          </a:solidFill>
          <a:latin typeface="+mn-lt"/>
          <a:ea typeface="+mn-ea"/>
          <a:cs typeface="+mn-cs"/>
        </a:defRPr>
      </a:lvl8pPr>
      <a:lvl9pPr marL="3594962" algn="l" defTabSz="8987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8.jpeg"/><Relationship Id="rId5" Type="http://schemas.openxmlformats.org/officeDocument/2006/relationships/hyperlink" Target="https://creativecommons.org/licenses/by-nc-nd/3.0/nz/legalcode" TargetMode="External"/><Relationship Id="rId4" Type="http://schemas.openxmlformats.org/officeDocument/2006/relationships/hyperlink" Target="https://dermnetnz.org/imagedetail/27493?copyright=&amp;labe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estpractice.bmj.com/topics/en-gb/774" TargetMode="External"/><Relationship Id="rId3" Type="http://schemas.openxmlformats.org/officeDocument/2006/relationships/notesSlide" Target="../notesSlides/notesSlide8.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9.jpeg"/><Relationship Id="rId5" Type="http://schemas.openxmlformats.org/officeDocument/2006/relationships/hyperlink" Target="https://creativecommons.org/licenses/by-nc-nd/3.0/nz/legalcode" TargetMode="External"/><Relationship Id="rId4" Type="http://schemas.openxmlformats.org/officeDocument/2006/relationships/hyperlink" Target="https://dermnetnz.org/imagedetail/15299?copyright=&amp;label"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s://creativecommons.org/licenses/by-nc-nd/3.0/nz/legalcode" TargetMode="External"/><Relationship Id="rId3" Type="http://schemas.openxmlformats.org/officeDocument/2006/relationships/notesSlide" Target="../notesSlides/notesSlide9.xml"/><Relationship Id="rId7" Type="http://schemas.openxmlformats.org/officeDocument/2006/relationships/image" Target="../media/image14.jpeg"/><Relationship Id="rId12" Type="http://schemas.openxmlformats.org/officeDocument/2006/relationships/hyperlink" Target="https://dermnetnz.org/topics/blistering-skin-conditions/" TargetMode="Externa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13.jpeg"/><Relationship Id="rId11" Type="http://schemas.openxmlformats.org/officeDocument/2006/relationships/hyperlink" Target="https://dermnetnz.org/topics/morbilliform-drug-reaction/" TargetMode="External"/><Relationship Id="rId5" Type="http://schemas.openxmlformats.org/officeDocument/2006/relationships/image" Target="../media/image12.jpeg"/><Relationship Id="rId10" Type="http://schemas.openxmlformats.org/officeDocument/2006/relationships/hyperlink" Target="https://dermnetnz.org/topics/urticaria-images/" TargetMode="External"/><Relationship Id="rId4" Type="http://schemas.openxmlformats.org/officeDocument/2006/relationships/image" Target="../media/image11.jpeg"/><Relationship Id="rId9" Type="http://schemas.openxmlformats.org/officeDocument/2006/relationships/hyperlink" Target="https://dermnetnz.org/topics/chronic-urticar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hyperlink" Target="https://www.allergy.org.au/hp/papers/skin-prick-testing" TargetMode="External"/><Relationship Id="rId4" Type="http://schemas.openxmlformats.org/officeDocument/2006/relationships/hyperlink" Target="https://www.allergy.org.au/images/stories/pospapers/ASCIA_SPT_Manual_March_2016.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hyperlink" Target="https://creativecommons.org/licenses/by-nc-nd/3.0/nz/legalcode" TargetMode="External"/><Relationship Id="rId5" Type="http://schemas.openxmlformats.org/officeDocument/2006/relationships/hyperlink" Target="https://dermnetnz.org/imagedetail/15152?copyright=&amp;label="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ahrq.gov/sites/default/files/wysiwyg/antibiotic-use/ambulatory-care/penicillin-allergy-handout-spanish.docx" TargetMode="External"/><Relationship Id="rId2" Type="http://schemas.openxmlformats.org/officeDocument/2006/relationships/slideLayout" Target="../slideLayouts/slideLayout10.xml"/><Relationship Id="rId1" Type="http://schemas.openxmlformats.org/officeDocument/2006/relationships/tags" Target="../tags/tag44.xml"/><Relationship Id="rId6" Type="http://schemas.openxmlformats.org/officeDocument/2006/relationships/hyperlink" Target="https://www.ahrq.gov/sites/default/files/wysiwyg/antibiotic-use/ambulatory-care/penicillin-allergy-handout-english.docx" TargetMode="External"/><Relationship Id="rId5" Type="http://schemas.openxmlformats.org/officeDocument/2006/relationships/hyperlink" Target="https://www.ahrq.gov/sites/default/files/wysiwyg/antibiotic-use/ambulatory-care/penicillin-allergy-one-pager.pdf" TargetMode="External"/><Relationship Id="rId4" Type="http://schemas.openxmlformats.org/officeDocument/2006/relationships/hyperlink" Target="https://www.ahrq.gov/sites/default/files/wysiwyg/antibiotic-use/ambulatory-care/penicillin-allergy-discussion-guide.docx"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8" Type="http://schemas.openxmlformats.org/officeDocument/2006/relationships/hyperlink" Target="https://dermnetnz.org/topics/urticaria-images/" TargetMode="External"/><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6.jpeg"/><Relationship Id="rId5" Type="http://schemas.openxmlformats.org/officeDocument/2006/relationships/hyperlink" Target="https://creativecommons.org/licenses/by-nc-nd/3.0/nz/legalcode" TargetMode="External"/><Relationship Id="rId4" Type="http://schemas.openxmlformats.org/officeDocument/2006/relationships/hyperlink" Target="https://dermnetnz.org/topics/chronic-urticar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769620" y="3048000"/>
            <a:ext cx="7772400" cy="1470025"/>
          </a:xfrm>
        </p:spPr>
        <p:txBody>
          <a:bodyPr>
            <a:normAutofit fontScale="90000"/>
          </a:bodyPr>
          <a:lstStyle/>
          <a:p>
            <a:pPr lvl="0"/>
            <a:r>
              <a:rPr lang="en-US" sz="4900" dirty="0"/>
              <a:t>Best Practices in the Management of Patients With Antibiotic Allergies</a:t>
            </a:r>
            <a:br>
              <a:rPr lang="en-US" dirty="0"/>
            </a:br>
            <a:br>
              <a:rPr lang="en-US" dirty="0"/>
            </a:br>
            <a:endParaRPr lang="en-US" sz="2200" dirty="0"/>
          </a:p>
        </p:txBody>
      </p:sp>
      <p:sp>
        <p:nvSpPr>
          <p:cNvPr id="17411" name="Rectangle 3"/>
          <p:cNvSpPr>
            <a:spLocks noGrp="1" noChangeArrowheads="1"/>
          </p:cNvSpPr>
          <p:nvPr>
            <p:ph type="subTitle" idx="1"/>
          </p:nvPr>
        </p:nvSpPr>
        <p:spPr>
          <a:xfrm>
            <a:off x="2058092" y="4199946"/>
            <a:ext cx="5195455" cy="1123545"/>
          </a:xfrm>
        </p:spPr>
        <p:txBody>
          <a:bodyPr>
            <a:normAutofit lnSpcReduction="10000"/>
          </a:bodyPr>
          <a:lstStyle/>
          <a:p>
            <a:endParaRPr lang="en-US"/>
          </a:p>
          <a:p>
            <a:r>
              <a:rPr lang="en-US"/>
              <a:t> </a:t>
            </a:r>
            <a:r>
              <a:rPr lang="en-US" sz="3200"/>
              <a:t> Ambulatory Care</a:t>
            </a:r>
          </a:p>
          <a:p>
            <a:endParaRPr lang="en-US"/>
          </a:p>
        </p:txBody>
      </p:sp>
      <p:sp>
        <p:nvSpPr>
          <p:cNvPr id="4" name="Title 1"/>
          <p:cNvSpPr txBox="1">
            <a:spLocks/>
          </p:cNvSpPr>
          <p:nvPr/>
        </p:nvSpPr>
        <p:spPr>
          <a:xfrm>
            <a:off x="381000" y="38101"/>
            <a:ext cx="8549640" cy="1790700"/>
          </a:xfrm>
          <a:prstGeom prst="rect">
            <a:avLst/>
          </a:prstGeom>
        </p:spPr>
        <p:txBody>
          <a:bodyPr vert="horz" lIns="101852" tIns="50927" rIns="101852" bIns="50927" rtlCol="0" anchor="ctr">
            <a:normAutofit fontScale="97500"/>
          </a:bodyPr>
          <a:lstStyle>
            <a:lvl1pPr algn="ctr" defTabSz="898741" rtl="0" eaLnBrk="1" latinLnBrk="0" hangingPunct="1">
              <a:spcBef>
                <a:spcPct val="0"/>
              </a:spcBef>
              <a:buNone/>
              <a:defRPr sz="4400" b="0" i="0" u="none" kern="1200">
                <a:solidFill>
                  <a:schemeClr val="tx1"/>
                </a:solidFill>
                <a:latin typeface="+mj-lt"/>
                <a:ea typeface="+mj-ea"/>
                <a:cs typeface="+mj-cs"/>
              </a:defRPr>
            </a:lvl1pPr>
          </a:lstStyle>
          <a:p>
            <a:r>
              <a:rPr lang="en-US" sz="4600">
                <a:solidFill>
                  <a:srgbClr val="FFFFFF"/>
                </a:solidFill>
              </a:rPr>
              <a:t>AHRQ Safety Program for </a:t>
            </a:r>
            <a:br>
              <a:rPr lang="en-US" sz="4600">
                <a:solidFill>
                  <a:srgbClr val="FFFFFF"/>
                </a:solidFill>
              </a:rPr>
            </a:br>
            <a:r>
              <a:rPr lang="en-US" sz="4600">
                <a:solidFill>
                  <a:srgbClr val="FFFFFF"/>
                </a:solidFill>
              </a:rPr>
              <a:t>Improving Antibiotic Use</a:t>
            </a:r>
            <a:endParaRPr lang="en-US" sz="4600">
              <a:latin typeface="Calibri"/>
            </a:endParaRPr>
          </a:p>
        </p:txBody>
      </p:sp>
      <p:sp>
        <p:nvSpPr>
          <p:cNvPr id="2" name="TextBox 1">
            <a:extLst>
              <a:ext uri="{FF2B5EF4-FFF2-40B4-BE49-F238E27FC236}">
                <a16:creationId xmlns:a16="http://schemas.microsoft.com/office/drawing/2014/main" id="{D2043D94-0BBA-4914-A110-A5325D0FE59C}"/>
              </a:ext>
            </a:extLst>
          </p:cNvPr>
          <p:cNvSpPr txBox="1"/>
          <p:nvPr/>
        </p:nvSpPr>
        <p:spPr>
          <a:xfrm>
            <a:off x="6929997" y="63347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6157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Type 2 Reactions</a:t>
            </a:r>
            <a:r>
              <a:rPr lang="en-US" baseline="30000" dirty="0">
                <a:cs typeface="Calibri"/>
              </a:rPr>
              <a:t>6,13</a:t>
            </a:r>
            <a:endParaRPr lang="en-US" dirty="0"/>
          </a:p>
        </p:txBody>
      </p:sp>
      <p:sp>
        <p:nvSpPr>
          <p:cNvPr id="6" name="Content Placeholder 5"/>
          <p:cNvSpPr>
            <a:spLocks noGrp="1"/>
          </p:cNvSpPr>
          <p:nvPr>
            <p:ph idx="1"/>
          </p:nvPr>
        </p:nvSpPr>
        <p:spPr>
          <a:xfrm>
            <a:off x="457199" y="1348767"/>
            <a:ext cx="8229601" cy="4602167"/>
          </a:xfrm>
        </p:spPr>
        <p:txBody>
          <a:bodyPr vert="horz" lIns="101852" tIns="50927" rIns="101852" bIns="50927" rtlCol="0" anchor="t">
            <a:normAutofit/>
          </a:bodyPr>
          <a:lstStyle/>
          <a:p>
            <a:pPr marL="337028" lvl="1" indent="-337028">
              <a:buFont typeface="Arial" panose="020B0604020202020204" pitchFamily="34" charset="0"/>
              <a:buChar char="•"/>
            </a:pPr>
            <a:r>
              <a:rPr lang="en-US" sz="2800" dirty="0"/>
              <a:t>Antibody-mediated destruction of white blood cells, red blood cells, or platelets</a:t>
            </a:r>
          </a:p>
          <a:p>
            <a:r>
              <a:rPr lang="en-US" sz="2800" dirty="0"/>
              <a:t>Manifest as abnormalities on complete blood count testing or evidence of hemolysis (jaundice, dark urine) or thrombocytopenia (petechiae)</a:t>
            </a:r>
          </a:p>
          <a:p>
            <a:r>
              <a:rPr lang="en-US" sz="2800" dirty="0"/>
              <a:t>Most commonly occur days or weeks into antibiotic therapy </a:t>
            </a:r>
          </a:p>
          <a:p>
            <a:r>
              <a:rPr lang="en-US" sz="2800" dirty="0"/>
              <a:t>Uncommon</a:t>
            </a:r>
          </a:p>
        </p:txBody>
      </p:sp>
      <p:sp>
        <p:nvSpPr>
          <p:cNvPr id="7" name="Slide Number Placeholder 6"/>
          <p:cNvSpPr>
            <a:spLocks noGrp="1"/>
          </p:cNvSpPr>
          <p:nvPr>
            <p:ph type="sldNum" sz="quarter" idx="12"/>
          </p:nvPr>
        </p:nvSpPr>
        <p:spPr/>
        <p:txBody>
          <a:bodyPr/>
          <a:lstStyle/>
          <a:p>
            <a:fld id="{993EEC8E-C5CF-40DF-832D-5BCB0E209B98}" type="slidenum">
              <a:rPr lang="en-US" smtClean="0"/>
              <a:t>10</a:t>
            </a:fld>
            <a:endParaRPr lang="en-US"/>
          </a:p>
        </p:txBody>
      </p:sp>
    </p:spTree>
    <p:custDataLst>
      <p:tags r:id="rId1"/>
    </p:custDataLst>
    <p:extLst>
      <p:ext uri="{BB962C8B-B14F-4D97-AF65-F5344CB8AC3E}">
        <p14:creationId xmlns:p14="http://schemas.microsoft.com/office/powerpoint/2010/main" val="18279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3 Reactions</a:t>
            </a:r>
            <a:r>
              <a:rPr lang="en-US" baseline="30000" dirty="0"/>
              <a:t>6,13</a:t>
            </a:r>
            <a:endParaRPr lang="en-US" dirty="0"/>
          </a:p>
        </p:txBody>
      </p:sp>
      <p:sp>
        <p:nvSpPr>
          <p:cNvPr id="3" name="Content Placeholder 2"/>
          <p:cNvSpPr>
            <a:spLocks noGrp="1"/>
          </p:cNvSpPr>
          <p:nvPr>
            <p:ph idx="1"/>
          </p:nvPr>
        </p:nvSpPr>
        <p:spPr>
          <a:xfrm>
            <a:off x="430618" y="909843"/>
            <a:ext cx="5268897" cy="5463290"/>
          </a:xfrm>
        </p:spPr>
        <p:txBody>
          <a:bodyPr>
            <a:normAutofit fontScale="85000" lnSpcReduction="20000"/>
          </a:bodyPr>
          <a:lstStyle/>
          <a:p>
            <a:r>
              <a:rPr lang="en-US" sz="3300" dirty="0"/>
              <a:t>IgG-immune complex deposition and complement activation</a:t>
            </a:r>
          </a:p>
          <a:p>
            <a:r>
              <a:rPr lang="en-US" sz="3300" dirty="0"/>
              <a:t>Manifest as</a:t>
            </a:r>
            <a:r>
              <a:rPr lang="en-US" sz="3300" dirty="0">
                <a:latin typeface="Calibri" panose="020F0502020204030204" pitchFamily="34" charset="0"/>
                <a:cs typeface="Calibri" panose="020F0502020204030204" pitchFamily="34" charset="0"/>
              </a:rPr>
              <a:t>—</a:t>
            </a:r>
            <a:r>
              <a:rPr lang="en-US" sz="3300" dirty="0"/>
              <a:t> </a:t>
            </a:r>
          </a:p>
          <a:p>
            <a:pPr lvl="1"/>
            <a:r>
              <a:rPr lang="en-US" sz="2806" dirty="0"/>
              <a:t>Serum sickness</a:t>
            </a:r>
          </a:p>
          <a:p>
            <a:pPr lvl="1"/>
            <a:r>
              <a:rPr lang="en-US" sz="2806" dirty="0"/>
              <a:t>Vasculitis</a:t>
            </a:r>
          </a:p>
          <a:p>
            <a:pPr lvl="1"/>
            <a:r>
              <a:rPr lang="en-US" sz="2806" dirty="0"/>
              <a:t>Palpable purpura</a:t>
            </a:r>
          </a:p>
          <a:p>
            <a:pPr lvl="1"/>
            <a:r>
              <a:rPr lang="en-US" sz="2806" dirty="0"/>
              <a:t>Joint pain</a:t>
            </a:r>
          </a:p>
          <a:p>
            <a:pPr lvl="1"/>
            <a:r>
              <a:rPr lang="en-US" sz="2806" dirty="0"/>
              <a:t>Urticaria</a:t>
            </a:r>
          </a:p>
          <a:p>
            <a:pPr lvl="1"/>
            <a:r>
              <a:rPr lang="en-US" sz="2806" dirty="0"/>
              <a:t>Lymphadenopathy</a:t>
            </a:r>
          </a:p>
          <a:p>
            <a:pPr lvl="1"/>
            <a:r>
              <a:rPr lang="en-US" sz="2806" dirty="0"/>
              <a:t>Fevers</a:t>
            </a:r>
          </a:p>
          <a:p>
            <a:r>
              <a:rPr lang="en-US" sz="3300" dirty="0"/>
              <a:t>Most commonly occur after several days of antibiotics</a:t>
            </a:r>
          </a:p>
          <a:p>
            <a:r>
              <a:rPr lang="en-US" sz="3300" dirty="0"/>
              <a:t>Uncommon</a:t>
            </a:r>
          </a:p>
        </p:txBody>
      </p:sp>
      <p:sp>
        <p:nvSpPr>
          <p:cNvPr id="6" name="Slide Number Placeholder 5"/>
          <p:cNvSpPr>
            <a:spLocks noGrp="1"/>
          </p:cNvSpPr>
          <p:nvPr>
            <p:ph type="sldNum" sz="quarter" idx="12"/>
          </p:nvPr>
        </p:nvSpPr>
        <p:spPr/>
        <p:txBody>
          <a:bodyPr/>
          <a:lstStyle/>
          <a:p>
            <a:fld id="{993EEC8E-C5CF-40DF-832D-5BCB0E209B98}" type="slidenum">
              <a:rPr lang="en-US" smtClean="0"/>
              <a:t>11</a:t>
            </a:fld>
            <a:endParaRPr lang="en-US"/>
          </a:p>
        </p:txBody>
      </p:sp>
      <p:sp>
        <p:nvSpPr>
          <p:cNvPr id="5" name="TextBox 4">
            <a:extLst>
              <a:ext uri="{FF2B5EF4-FFF2-40B4-BE49-F238E27FC236}">
                <a16:creationId xmlns:a16="http://schemas.microsoft.com/office/drawing/2014/main" id="{DA51FE74-A894-46B5-8731-75BD7541A1E2}"/>
              </a:ext>
            </a:extLst>
          </p:cNvPr>
          <p:cNvSpPr txBox="1"/>
          <p:nvPr/>
        </p:nvSpPr>
        <p:spPr>
          <a:xfrm>
            <a:off x="5095048" y="4755888"/>
            <a:ext cx="4343400" cy="338554"/>
          </a:xfrm>
          <a:prstGeom prst="rect">
            <a:avLst/>
          </a:prstGeom>
          <a:noFill/>
        </p:spPr>
        <p:txBody>
          <a:bodyPr wrap="square" rtlCol="0">
            <a:spAutoFit/>
          </a:bodyPr>
          <a:lstStyle/>
          <a:p>
            <a:r>
              <a:rPr lang="en-US" sz="800" dirty="0"/>
              <a:t>Image source: DermNetNZ.org. </a:t>
            </a:r>
            <a:r>
              <a:rPr lang="en-US" sz="800" dirty="0">
                <a:hlinkClick r:id="rId4"/>
              </a:rPr>
              <a:t>https://dermnetnz.org/imagedetail/27493?copyright=&amp;label</a:t>
            </a:r>
            <a:r>
              <a:rPr lang="en-US" sz="800" dirty="0"/>
              <a:t>. Creative Commons license: </a:t>
            </a:r>
            <a:r>
              <a:rPr lang="en-US" sz="800" dirty="0">
                <a:hlinkClick r:id="rId5"/>
              </a:rPr>
              <a:t>https://creativecommons.org/licenses/by-nc-nd/3.0/nz/legalcode</a:t>
            </a:r>
            <a:r>
              <a:rPr lang="en-US" sz="800" dirty="0"/>
              <a:t>. </a:t>
            </a:r>
          </a:p>
        </p:txBody>
      </p:sp>
      <p:pic>
        <p:nvPicPr>
          <p:cNvPr id="7" name="Picture 6" descr="Image of a patient's legs with hypersensitivity vasculiti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2421" y="2127231"/>
            <a:ext cx="3505200" cy="2628657"/>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202421" y="1680424"/>
            <a:ext cx="3510961" cy="461665"/>
          </a:xfrm>
          <a:prstGeom prst="rect">
            <a:avLst/>
          </a:prstGeom>
          <a:noFill/>
        </p:spPr>
        <p:txBody>
          <a:bodyPr wrap="none" rtlCol="0">
            <a:spAutoFit/>
          </a:bodyPr>
          <a:lstStyle/>
          <a:p>
            <a:r>
              <a:rPr lang="en-US" sz="2400" b="1"/>
              <a:t>Hypersensitivity Vasculitis</a:t>
            </a:r>
          </a:p>
        </p:txBody>
      </p:sp>
    </p:spTree>
    <p:custDataLst>
      <p:tags r:id="rId1"/>
    </p:custDataLst>
    <p:extLst>
      <p:ext uri="{BB962C8B-B14F-4D97-AF65-F5344CB8AC3E}">
        <p14:creationId xmlns:p14="http://schemas.microsoft.com/office/powerpoint/2010/main" val="314790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654"/>
            <a:ext cx="9144000" cy="806824"/>
          </a:xfrm>
        </p:spPr>
        <p:txBody>
          <a:bodyPr/>
          <a:lstStyle/>
          <a:p>
            <a:r>
              <a:rPr lang="en-US" dirty="0"/>
              <a:t>Type 4 Reactions</a:t>
            </a:r>
            <a:r>
              <a:rPr lang="en-US" baseline="30000" dirty="0"/>
              <a:t>6,13,14</a:t>
            </a:r>
            <a:endParaRPr lang="en-US" dirty="0"/>
          </a:p>
        </p:txBody>
      </p:sp>
      <p:sp>
        <p:nvSpPr>
          <p:cNvPr id="3" name="Content Placeholder 2"/>
          <p:cNvSpPr>
            <a:spLocks noGrp="1"/>
          </p:cNvSpPr>
          <p:nvPr>
            <p:ph idx="1"/>
          </p:nvPr>
        </p:nvSpPr>
        <p:spPr>
          <a:xfrm>
            <a:off x="437363" y="853336"/>
            <a:ext cx="5532153" cy="5945426"/>
          </a:xfrm>
        </p:spPr>
        <p:txBody>
          <a:bodyPr vert="horz" lIns="101852" tIns="50927" rIns="101852" bIns="50927" rtlCol="0" anchor="t">
            <a:normAutofit/>
          </a:bodyPr>
          <a:lstStyle/>
          <a:p>
            <a:pPr>
              <a:spcBef>
                <a:spcPts val="600"/>
              </a:spcBef>
            </a:pPr>
            <a:r>
              <a:rPr lang="en-US" sz="2800" dirty="0"/>
              <a:t>Result from T-cell activation</a:t>
            </a:r>
          </a:p>
          <a:p>
            <a:pPr>
              <a:spcBef>
                <a:spcPts val="600"/>
              </a:spcBef>
            </a:pPr>
            <a:r>
              <a:rPr lang="en-US" sz="2800" dirty="0"/>
              <a:t>Manifest as: </a:t>
            </a:r>
          </a:p>
          <a:p>
            <a:pPr lvl="1">
              <a:spcBef>
                <a:spcPts val="600"/>
              </a:spcBef>
            </a:pPr>
            <a:r>
              <a:rPr lang="en-US" sz="2600" b="1" dirty="0"/>
              <a:t>Severe </a:t>
            </a:r>
            <a:r>
              <a:rPr lang="en-US" sz="2600" dirty="0"/>
              <a:t>reactions</a:t>
            </a:r>
            <a:endParaRPr lang="en-US" sz="2600" b="1" dirty="0">
              <a:cs typeface="Calibri"/>
            </a:endParaRPr>
          </a:p>
          <a:p>
            <a:pPr marL="1129297" lvl="2" indent="-342900">
              <a:spcBef>
                <a:spcPts val="600"/>
              </a:spcBef>
              <a:buFont typeface="Wingdings" panose="05000000000000000000" pitchFamily="2" charset="2"/>
              <a:buChar char="§"/>
            </a:pPr>
            <a:r>
              <a:rPr lang="en-US" sz="2400" dirty="0"/>
              <a:t>Stevens-Johnson syndrome</a:t>
            </a:r>
            <a:endParaRPr lang="en-US" sz="2400" dirty="0">
              <a:cs typeface="Calibri"/>
            </a:endParaRPr>
          </a:p>
          <a:p>
            <a:pPr marL="1129297" lvl="2" indent="-342900">
              <a:spcBef>
                <a:spcPts val="600"/>
              </a:spcBef>
              <a:buFont typeface="Wingdings" panose="05000000000000000000" pitchFamily="2" charset="2"/>
              <a:buChar char="§"/>
            </a:pPr>
            <a:r>
              <a:rPr lang="en-US" sz="2400" dirty="0"/>
              <a:t>Toxic epidermal necrolysis</a:t>
            </a:r>
            <a:endParaRPr lang="en-US" sz="2400" dirty="0">
              <a:cs typeface="Calibri"/>
            </a:endParaRPr>
          </a:p>
          <a:p>
            <a:pPr marL="1129297" lvl="2" indent="-342900">
              <a:spcBef>
                <a:spcPts val="600"/>
              </a:spcBef>
              <a:buFont typeface="Wingdings" panose="05000000000000000000" pitchFamily="2" charset="2"/>
              <a:buChar char="§"/>
            </a:pPr>
            <a:r>
              <a:rPr lang="en-US" sz="2400" dirty="0"/>
              <a:t>DRESS syndrome</a:t>
            </a:r>
            <a:endParaRPr lang="en-US" sz="2400" dirty="0">
              <a:cs typeface="Calibri"/>
            </a:endParaRPr>
          </a:p>
          <a:p>
            <a:pPr marL="729750" lvl="1" indent="-336550">
              <a:spcBef>
                <a:spcPts val="600"/>
              </a:spcBef>
            </a:pPr>
            <a:r>
              <a:rPr lang="en-US" sz="2600" b="1" dirty="0" err="1"/>
              <a:t>Nonsevere</a:t>
            </a:r>
            <a:r>
              <a:rPr lang="en-US" sz="2600" b="1" dirty="0"/>
              <a:t> </a:t>
            </a:r>
            <a:r>
              <a:rPr lang="en-US" sz="2600" dirty="0"/>
              <a:t>reactions</a:t>
            </a:r>
          </a:p>
          <a:p>
            <a:pPr marL="1129297" lvl="2" indent="-342900">
              <a:spcBef>
                <a:spcPts val="600"/>
              </a:spcBef>
              <a:buFont typeface="Wingdings" panose="05000000000000000000" pitchFamily="2" charset="2"/>
              <a:buChar char="§"/>
            </a:pPr>
            <a:r>
              <a:rPr lang="en-US" sz="2400" dirty="0"/>
              <a:t>Maculopapular/morbilliform rash</a:t>
            </a:r>
          </a:p>
          <a:p>
            <a:pPr marL="336550" indent="-336550">
              <a:spcBef>
                <a:spcPts val="600"/>
              </a:spcBef>
            </a:pPr>
            <a:r>
              <a:rPr lang="en-US" sz="2800" dirty="0"/>
              <a:t>Generally occur days to weeks after antibiotics are started</a:t>
            </a:r>
            <a:br>
              <a:rPr lang="en-US" sz="3100" dirty="0"/>
            </a:br>
            <a:endParaRPr lang="en-US" sz="3100" dirty="0">
              <a:cs typeface="Calibri"/>
            </a:endParaRPr>
          </a:p>
        </p:txBody>
      </p:sp>
      <p:sp>
        <p:nvSpPr>
          <p:cNvPr id="7" name="Slide Number Placeholder 6"/>
          <p:cNvSpPr>
            <a:spLocks noGrp="1"/>
          </p:cNvSpPr>
          <p:nvPr>
            <p:ph type="sldNum" sz="quarter" idx="12"/>
          </p:nvPr>
        </p:nvSpPr>
        <p:spPr/>
        <p:txBody>
          <a:bodyPr/>
          <a:lstStyle/>
          <a:p>
            <a:fld id="{993EEC8E-C5CF-40DF-832D-5BCB0E209B98}" type="slidenum">
              <a:rPr lang="en-US" smtClean="0"/>
              <a:t>12</a:t>
            </a:fld>
            <a:endParaRPr lang="en-US"/>
          </a:p>
        </p:txBody>
      </p:sp>
      <p:sp>
        <p:nvSpPr>
          <p:cNvPr id="13" name="TextBox 12">
            <a:extLst>
              <a:ext uri="{FF2B5EF4-FFF2-40B4-BE49-F238E27FC236}">
                <a16:creationId xmlns:a16="http://schemas.microsoft.com/office/drawing/2014/main" id="{E82462C4-9AA3-4370-8DC1-B6089DC0CE49}"/>
              </a:ext>
            </a:extLst>
          </p:cNvPr>
          <p:cNvSpPr txBox="1"/>
          <p:nvPr/>
        </p:nvSpPr>
        <p:spPr>
          <a:xfrm>
            <a:off x="5628294" y="3691479"/>
            <a:ext cx="3515706" cy="584775"/>
          </a:xfrm>
          <a:prstGeom prst="rect">
            <a:avLst/>
          </a:prstGeom>
          <a:noFill/>
        </p:spPr>
        <p:txBody>
          <a:bodyPr wrap="square" rtlCol="0">
            <a:spAutoFit/>
          </a:bodyPr>
          <a:lstStyle/>
          <a:p>
            <a:r>
              <a:rPr lang="en-US" sz="800" dirty="0"/>
              <a:t>Image source: DermNetNZ.org. </a:t>
            </a:r>
            <a:r>
              <a:rPr lang="en-US" sz="800" dirty="0">
                <a:hlinkClick r:id="rId4"/>
              </a:rPr>
              <a:t>https://dermnetnz.org/imagedetail/15299?copyright=&amp;label</a:t>
            </a:r>
            <a:r>
              <a:rPr lang="en-US" sz="800" dirty="0"/>
              <a:t> Creative Commons license: </a:t>
            </a:r>
            <a:r>
              <a:rPr lang="en-US" sz="800" dirty="0">
                <a:hlinkClick r:id="rId5"/>
              </a:rPr>
              <a:t>https://creativecommons.org/licenses/by-nc-nd/3.0/nz/legalcode</a:t>
            </a:r>
            <a:r>
              <a:rPr lang="en-US" sz="800" dirty="0"/>
              <a:t>. </a:t>
            </a:r>
          </a:p>
          <a:p>
            <a:r>
              <a:rPr lang="en-US" sz="800" dirty="0"/>
              <a:t>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7391" y="1260188"/>
            <a:ext cx="1828658" cy="2438211"/>
          </a:xfrm>
          <a:prstGeom prst="rect">
            <a:avLst/>
          </a:prstGeom>
        </p:spPr>
      </p:pic>
      <p:sp>
        <p:nvSpPr>
          <p:cNvPr id="6" name="TextBox 5"/>
          <p:cNvSpPr txBox="1"/>
          <p:nvPr/>
        </p:nvSpPr>
        <p:spPr>
          <a:xfrm>
            <a:off x="5475931" y="853336"/>
            <a:ext cx="3515706" cy="461665"/>
          </a:xfrm>
          <a:prstGeom prst="rect">
            <a:avLst/>
          </a:prstGeom>
          <a:noFill/>
        </p:spPr>
        <p:txBody>
          <a:bodyPr wrap="none" rtlCol="0">
            <a:spAutoFit/>
          </a:bodyPr>
          <a:lstStyle/>
          <a:p>
            <a:pPr marL="0" lvl="2"/>
            <a:r>
              <a:rPr lang="en-US" sz="2400" b="1" dirty="0"/>
              <a:t>Toxic epidermal necrolysis</a:t>
            </a:r>
            <a:endParaRPr lang="en-US" sz="2400" b="1" dirty="0">
              <a:cs typeface="Calibri"/>
            </a:endParaRPr>
          </a:p>
        </p:txBody>
      </p:sp>
      <p:sp>
        <p:nvSpPr>
          <p:cNvPr id="9" name="TextBox 8"/>
          <p:cNvSpPr txBox="1"/>
          <p:nvPr/>
        </p:nvSpPr>
        <p:spPr>
          <a:xfrm>
            <a:off x="5917502" y="4029894"/>
            <a:ext cx="2736327" cy="461665"/>
          </a:xfrm>
          <a:prstGeom prst="rect">
            <a:avLst/>
          </a:prstGeom>
          <a:noFill/>
        </p:spPr>
        <p:txBody>
          <a:bodyPr wrap="none" rtlCol="0">
            <a:spAutoFit/>
          </a:bodyPr>
          <a:lstStyle/>
          <a:p>
            <a:pPr marL="0" lvl="2"/>
            <a:r>
              <a:rPr lang="en-US" sz="2400" b="1" dirty="0"/>
              <a:t>Maculopapular rash</a:t>
            </a:r>
            <a:endParaRPr lang="en-US" sz="2400" b="1" dirty="0">
              <a:cs typeface="Calibri"/>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218" y="4447215"/>
            <a:ext cx="2293996" cy="1559917"/>
          </a:xfrm>
          <a:prstGeom prst="rect">
            <a:avLst/>
          </a:prstGeom>
        </p:spPr>
      </p:pic>
      <p:sp>
        <p:nvSpPr>
          <p:cNvPr id="11" name="TextBox 10"/>
          <p:cNvSpPr txBox="1"/>
          <p:nvPr/>
        </p:nvSpPr>
        <p:spPr>
          <a:xfrm>
            <a:off x="6040523" y="5969515"/>
            <a:ext cx="3195474" cy="738664"/>
          </a:xfrm>
          <a:prstGeom prst="rect">
            <a:avLst/>
          </a:prstGeom>
          <a:noFill/>
        </p:spPr>
        <p:txBody>
          <a:bodyPr wrap="square" rtlCol="0">
            <a:spAutoFit/>
          </a:bodyPr>
          <a:lstStyle/>
          <a:p>
            <a:r>
              <a:rPr lang="en-US" sz="800" dirty="0"/>
              <a:t>Image source: Swick B. In: Hebert AA, Vazquez YG. Assessment of maculopapular rash. BMJ Best Practice. 7 Jan 2022. </a:t>
            </a:r>
            <a:r>
              <a:rPr lang="en-US" sz="800" dirty="0">
                <a:hlinkClick r:id="rId8"/>
              </a:rPr>
              <a:t>https://bestpractice.bmj.com/topics/en-gb/774</a:t>
            </a:r>
            <a:r>
              <a:rPr lang="en-US" sz="800" dirty="0"/>
              <a:t>. Used with permission.</a:t>
            </a:r>
            <a:endParaRPr lang="en-US" sz="800" u="sng" dirty="0">
              <a:hlinkClick r:id="rId8"/>
            </a:endParaRPr>
          </a:p>
          <a:p>
            <a:endParaRPr lang="en-US" dirty="0"/>
          </a:p>
        </p:txBody>
      </p:sp>
    </p:spTree>
    <p:custDataLst>
      <p:tags r:id="rId1"/>
    </p:custDataLst>
    <p:extLst>
      <p:ext uri="{BB962C8B-B14F-4D97-AF65-F5344CB8AC3E}">
        <p14:creationId xmlns:p14="http://schemas.microsoft.com/office/powerpoint/2010/main" val="365417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a:t>Taking an Allergy History</a:t>
            </a:r>
          </a:p>
        </p:txBody>
      </p:sp>
      <p:sp>
        <p:nvSpPr>
          <p:cNvPr id="3" name="Content Placeholder 2"/>
          <p:cNvSpPr>
            <a:spLocks noGrp="1"/>
          </p:cNvSpPr>
          <p:nvPr>
            <p:ph idx="1"/>
          </p:nvPr>
        </p:nvSpPr>
        <p:spPr/>
        <p:txBody>
          <a:bodyPr>
            <a:normAutofit/>
          </a:bodyPr>
          <a:lstStyle/>
          <a:p>
            <a:pPr marL="0" indent="0">
              <a:buNone/>
            </a:pPr>
            <a:endParaRPr lang="en-US" sz="3106" b="1" i="1">
              <a:solidFill>
                <a:srgbClr val="00A1C4"/>
              </a:solidFill>
            </a:endParaRPr>
          </a:p>
          <a:p>
            <a:pPr marL="0" indent="0">
              <a:buNone/>
            </a:pPr>
            <a:endParaRPr lang="en-US" sz="3106" b="1" i="1">
              <a:solidFill>
                <a:srgbClr val="00A1C4"/>
              </a:solidFill>
            </a:endParaRPr>
          </a:p>
          <a:p>
            <a:pPr marL="0" indent="0">
              <a:buNone/>
            </a:pPr>
            <a:endParaRPr lang="en-US" sz="3106" b="1" i="1">
              <a:solidFill>
                <a:srgbClr val="00A1C4"/>
              </a:solidFill>
            </a:endParaRPr>
          </a:p>
          <a:p>
            <a:pPr marL="0" indent="0">
              <a:buNone/>
            </a:pPr>
            <a:endParaRPr lang="en-US" sz="3106" b="1" i="1">
              <a:solidFill>
                <a:srgbClr val="00A1C4"/>
              </a:solidFill>
            </a:endParaRPr>
          </a:p>
          <a:p>
            <a:pPr marL="0" indent="0">
              <a:buNone/>
            </a:pPr>
            <a:endParaRPr lang="en-US" sz="3106" b="1" i="1">
              <a:solidFill>
                <a:srgbClr val="00A1C4"/>
              </a:solidFill>
            </a:endParaRPr>
          </a:p>
        </p:txBody>
      </p:sp>
      <p:sp>
        <p:nvSpPr>
          <p:cNvPr id="6" name="Slide Number Placeholder 5"/>
          <p:cNvSpPr>
            <a:spLocks noGrp="1"/>
          </p:cNvSpPr>
          <p:nvPr>
            <p:ph type="sldNum" sz="quarter" idx="12"/>
          </p:nvPr>
        </p:nvSpPr>
        <p:spPr/>
        <p:txBody>
          <a:bodyPr/>
          <a:lstStyle/>
          <a:p>
            <a:fld id="{993EEC8E-C5CF-40DF-832D-5BCB0E209B98}" type="slidenum">
              <a:rPr lang="en-US" smtClean="0"/>
              <a:t>13</a:t>
            </a:fld>
            <a:endParaRPr lang="en-US"/>
          </a:p>
        </p:txBody>
      </p:sp>
      <p:sp>
        <p:nvSpPr>
          <p:cNvPr id="16" name="Content Placeholder 2"/>
          <p:cNvSpPr>
            <a:spLocks noGrp="1"/>
          </p:cNvSpPr>
          <p:nvPr>
            <p:ph idx="1"/>
          </p:nvPr>
        </p:nvSpPr>
        <p:spPr>
          <a:xfrm>
            <a:off x="457200" y="1191886"/>
            <a:ext cx="8229600" cy="5117636"/>
          </a:xfrm>
        </p:spPr>
        <p:txBody>
          <a:bodyPr vert="horz" lIns="101852" tIns="50927" rIns="101852" bIns="50927" rtlCol="0" anchor="t">
            <a:normAutofit/>
          </a:bodyPr>
          <a:lstStyle/>
          <a:p>
            <a:pPr marL="336550" indent="-336550"/>
            <a:r>
              <a:rPr lang="en-US" sz="3200" dirty="0"/>
              <a:t>Distinguish between allergies and side effects</a:t>
            </a:r>
          </a:p>
          <a:p>
            <a:pPr marL="729750" lvl="1" indent="-336550"/>
            <a:r>
              <a:rPr lang="en-US" sz="2900" dirty="0"/>
              <a:t>Side effects</a:t>
            </a:r>
          </a:p>
          <a:p>
            <a:pPr marL="1129297" lvl="2" indent="-342900">
              <a:buFont typeface="Wingdings" panose="05000000000000000000" pitchFamily="2" charset="2"/>
              <a:buChar char="§"/>
            </a:pPr>
            <a:r>
              <a:rPr lang="en-US" sz="2000" dirty="0"/>
              <a:t>Nausea/vomiting</a:t>
            </a:r>
          </a:p>
          <a:p>
            <a:pPr marL="1129297" lvl="2" indent="-342900">
              <a:buFont typeface="Wingdings" panose="05000000000000000000" pitchFamily="2" charset="2"/>
              <a:buChar char="§"/>
            </a:pPr>
            <a:r>
              <a:rPr lang="en-US" sz="2000" dirty="0"/>
              <a:t>Diarrhea</a:t>
            </a:r>
          </a:p>
          <a:p>
            <a:pPr marL="1129297" lvl="2" indent="-342900">
              <a:buFont typeface="Wingdings" panose="05000000000000000000" pitchFamily="2" charset="2"/>
              <a:buChar char="§"/>
            </a:pPr>
            <a:r>
              <a:rPr lang="en-US" sz="2000" dirty="0"/>
              <a:t>Headaches</a:t>
            </a:r>
          </a:p>
          <a:p>
            <a:pPr marL="1129297" lvl="2" indent="-342900">
              <a:buFont typeface="Wingdings" panose="05000000000000000000" pitchFamily="2" charset="2"/>
              <a:buChar char="§"/>
            </a:pPr>
            <a:r>
              <a:rPr lang="en-US" sz="2000" dirty="0"/>
              <a:t>Dizziness </a:t>
            </a:r>
          </a:p>
          <a:p>
            <a:pPr marL="1129297" lvl="2" indent="-342900">
              <a:buFont typeface="Wingdings" panose="05000000000000000000" pitchFamily="2" charset="2"/>
              <a:buChar char="§"/>
            </a:pPr>
            <a:r>
              <a:rPr lang="en-US" sz="2000" dirty="0"/>
              <a:t>Fatigue</a:t>
            </a:r>
          </a:p>
          <a:p>
            <a:pPr marL="1129297" lvl="2" indent="-342900">
              <a:buFont typeface="Wingdings" panose="05000000000000000000" pitchFamily="2" charset="2"/>
              <a:buChar char="§"/>
            </a:pPr>
            <a:r>
              <a:rPr lang="en-US" sz="2000" dirty="0"/>
              <a:t>Taste alterations</a:t>
            </a:r>
          </a:p>
          <a:p>
            <a:pPr marL="336550" indent="-336550"/>
            <a:r>
              <a:rPr lang="en-US" dirty="0">
                <a:cs typeface="Calibri"/>
              </a:rPr>
              <a:t>Do not document side effects as allergies</a:t>
            </a:r>
          </a:p>
        </p:txBody>
      </p:sp>
    </p:spTree>
    <p:custDataLst>
      <p:tags r:id="rId1"/>
    </p:custDataLst>
    <p:extLst>
      <p:ext uri="{BB962C8B-B14F-4D97-AF65-F5344CB8AC3E}">
        <p14:creationId xmlns:p14="http://schemas.microsoft.com/office/powerpoint/2010/main" val="39921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Allergy History: Timing</a:t>
            </a:r>
            <a:r>
              <a:rPr lang="en-US" baseline="30000" dirty="0"/>
              <a:t>3,12</a:t>
            </a:r>
            <a:endParaRPr lang="en-US" dirty="0"/>
          </a:p>
        </p:txBody>
      </p:sp>
      <p:sp>
        <p:nvSpPr>
          <p:cNvPr id="3" name="Content Placeholder 2"/>
          <p:cNvSpPr>
            <a:spLocks noGrp="1"/>
          </p:cNvSpPr>
          <p:nvPr>
            <p:ph idx="1"/>
          </p:nvPr>
        </p:nvSpPr>
        <p:spPr>
          <a:xfrm>
            <a:off x="457200" y="1066800"/>
            <a:ext cx="8133644" cy="5351324"/>
          </a:xfrm>
        </p:spPr>
        <p:txBody>
          <a:bodyPr>
            <a:normAutofit/>
          </a:bodyPr>
          <a:lstStyle/>
          <a:p>
            <a:pPr>
              <a:spcBef>
                <a:spcPts val="600"/>
              </a:spcBef>
            </a:pPr>
            <a:r>
              <a:rPr lang="en-US" sz="3106"/>
              <a:t>How long after starting the antibiotic did the reaction occur</a:t>
            </a:r>
            <a:r>
              <a:rPr lang="en-US" sz="2806"/>
              <a:t>?</a:t>
            </a:r>
          </a:p>
          <a:p>
            <a:pPr lvl="1">
              <a:spcBef>
                <a:spcPts val="600"/>
              </a:spcBef>
            </a:pPr>
            <a:r>
              <a:rPr lang="en-US" sz="2806"/>
              <a:t>Type 1 allergies occur after the first or second dose</a:t>
            </a:r>
          </a:p>
          <a:p>
            <a:pPr lvl="1">
              <a:spcBef>
                <a:spcPts val="600"/>
              </a:spcBef>
            </a:pPr>
            <a:r>
              <a:rPr lang="en-US" sz="2806"/>
              <a:t>Other types usually occur days later </a:t>
            </a:r>
          </a:p>
          <a:p>
            <a:pPr>
              <a:spcBef>
                <a:spcPts val="600"/>
              </a:spcBef>
            </a:pPr>
            <a:r>
              <a:rPr lang="en-US" sz="3106"/>
              <a:t>How long ago did the reaction occur?</a:t>
            </a:r>
          </a:p>
          <a:p>
            <a:pPr lvl="1">
              <a:spcBef>
                <a:spcPts val="600"/>
              </a:spcBef>
            </a:pPr>
            <a:r>
              <a:rPr lang="en-US" sz="2806"/>
              <a:t>By 5 years, 50% of skin test-positive patients lose hypersensitivity</a:t>
            </a:r>
          </a:p>
          <a:p>
            <a:pPr lvl="1">
              <a:spcBef>
                <a:spcPts val="600"/>
              </a:spcBef>
            </a:pPr>
            <a:r>
              <a:rPr lang="en-US" sz="2806"/>
              <a:t>By 10 years, 80% of skin test-positive patients lose hypersensitivity</a:t>
            </a:r>
          </a:p>
        </p:txBody>
      </p:sp>
      <p:sp>
        <p:nvSpPr>
          <p:cNvPr id="6" name="Slide Number Placeholder 5"/>
          <p:cNvSpPr>
            <a:spLocks noGrp="1"/>
          </p:cNvSpPr>
          <p:nvPr>
            <p:ph type="sldNum" sz="quarter" idx="12"/>
          </p:nvPr>
        </p:nvSpPr>
        <p:spPr/>
        <p:txBody>
          <a:bodyPr/>
          <a:lstStyle/>
          <a:p>
            <a:fld id="{993EEC8E-C5CF-40DF-832D-5BCB0E209B98}" type="slidenum">
              <a:rPr lang="en-US" smtClean="0"/>
              <a:t>14</a:t>
            </a:fld>
            <a:endParaRPr lang="en-US"/>
          </a:p>
        </p:txBody>
      </p:sp>
    </p:spTree>
    <p:custDataLst>
      <p:tags r:id="rId1"/>
    </p:custDataLst>
    <p:extLst>
      <p:ext uri="{BB962C8B-B14F-4D97-AF65-F5344CB8AC3E}">
        <p14:creationId xmlns:p14="http://schemas.microsoft.com/office/powerpoint/2010/main" val="63969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Allergy History: Defining the Rash</a:t>
            </a:r>
            <a:r>
              <a:rPr lang="en-US" baseline="30000" dirty="0"/>
              <a:t>14</a:t>
            </a:r>
            <a:endParaRPr lang="en-US" dirty="0"/>
          </a:p>
        </p:txBody>
      </p:sp>
      <p:sp>
        <p:nvSpPr>
          <p:cNvPr id="3" name="Content Placeholder 2"/>
          <p:cNvSpPr>
            <a:spLocks noGrp="1"/>
          </p:cNvSpPr>
          <p:nvPr>
            <p:ph idx="1"/>
          </p:nvPr>
        </p:nvSpPr>
        <p:spPr>
          <a:xfrm>
            <a:off x="257181" y="1141552"/>
            <a:ext cx="4814322" cy="5048756"/>
          </a:xfrm>
        </p:spPr>
        <p:txBody>
          <a:bodyPr>
            <a:normAutofit fontScale="85000" lnSpcReduction="20000"/>
          </a:bodyPr>
          <a:lstStyle/>
          <a:p>
            <a:pPr>
              <a:spcBef>
                <a:spcPts val="600"/>
              </a:spcBef>
            </a:pPr>
            <a:r>
              <a:rPr lang="en-US" sz="3200" dirty="0"/>
              <a:t>Hives</a:t>
            </a:r>
          </a:p>
          <a:p>
            <a:pPr lvl="1">
              <a:spcBef>
                <a:spcPts val="600"/>
              </a:spcBef>
            </a:pPr>
            <a:r>
              <a:rPr lang="en-US" sz="2900" dirty="0"/>
              <a:t>Red, raised, smooth, itchy bumps often with white centers</a:t>
            </a:r>
          </a:p>
          <a:p>
            <a:pPr lvl="1">
              <a:spcBef>
                <a:spcPts val="600"/>
              </a:spcBef>
            </a:pPr>
            <a:r>
              <a:rPr lang="en-US" sz="2900" dirty="0"/>
              <a:t>Can be different sizes</a:t>
            </a:r>
          </a:p>
          <a:p>
            <a:pPr>
              <a:spcBef>
                <a:spcPts val="600"/>
              </a:spcBef>
            </a:pPr>
            <a:r>
              <a:rPr lang="en-US" sz="3200" dirty="0"/>
              <a:t>Type 4 rashes</a:t>
            </a:r>
          </a:p>
          <a:p>
            <a:pPr lvl="1">
              <a:spcBef>
                <a:spcPts val="600"/>
              </a:spcBef>
            </a:pPr>
            <a:r>
              <a:rPr lang="en-US" sz="2900" dirty="0"/>
              <a:t>Maculopapular or morbilliform: red, minimally raised and rough to the touch, like fine-grit sandpaper </a:t>
            </a:r>
          </a:p>
          <a:p>
            <a:pPr lvl="1">
              <a:spcBef>
                <a:spcPts val="600"/>
              </a:spcBef>
            </a:pPr>
            <a:r>
              <a:rPr lang="en-US" sz="2900" dirty="0"/>
              <a:t>Blisters, skin peeling, or mucous membrane involvement</a:t>
            </a:r>
          </a:p>
          <a:p>
            <a:pPr>
              <a:spcBef>
                <a:spcPts val="600"/>
              </a:spcBef>
            </a:pPr>
            <a:r>
              <a:rPr lang="en-US" sz="3200" dirty="0"/>
              <a:t>Determine severity</a:t>
            </a:r>
          </a:p>
        </p:txBody>
      </p:sp>
      <p:sp>
        <p:nvSpPr>
          <p:cNvPr id="6" name="Slide Number Placeholder 5"/>
          <p:cNvSpPr>
            <a:spLocks noGrp="1"/>
          </p:cNvSpPr>
          <p:nvPr>
            <p:ph type="sldNum" sz="quarter" idx="12"/>
          </p:nvPr>
        </p:nvSpPr>
        <p:spPr/>
        <p:txBody>
          <a:bodyPr/>
          <a:lstStyle/>
          <a:p>
            <a:fld id="{993EEC8E-C5CF-40DF-832D-5BCB0E209B98}" type="slidenum">
              <a:rPr lang="en-US" smtClean="0"/>
              <a:t>15</a:t>
            </a:fld>
            <a:endParaRPr lang="en-US"/>
          </a:p>
        </p:txBody>
      </p:sp>
      <p:sp>
        <p:nvSpPr>
          <p:cNvPr id="4" name="TextBox 3"/>
          <p:cNvSpPr txBox="1"/>
          <p:nvPr/>
        </p:nvSpPr>
        <p:spPr>
          <a:xfrm>
            <a:off x="6593715" y="891708"/>
            <a:ext cx="1709848" cy="461665"/>
          </a:xfrm>
          <a:prstGeom prst="rect">
            <a:avLst/>
          </a:prstGeom>
          <a:noFill/>
        </p:spPr>
        <p:txBody>
          <a:bodyPr wrap="square" rtlCol="0">
            <a:spAutoFit/>
          </a:bodyPr>
          <a:lstStyle/>
          <a:p>
            <a:r>
              <a:rPr lang="en-US" sz="2400" b="1"/>
              <a:t>Hives</a:t>
            </a:r>
          </a:p>
        </p:txBody>
      </p:sp>
      <p:pic>
        <p:nvPicPr>
          <p:cNvPr id="7" name="Picture 6" descr="Image of the face of a patient with Stevens-Johnson syndro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5047" y="5007740"/>
            <a:ext cx="1765300" cy="1323975"/>
          </a:xfrm>
          <a:prstGeom prst="rect">
            <a:avLst/>
          </a:prstGeom>
          <a:noFill/>
          <a:ln>
            <a:noFill/>
          </a:ln>
          <a:effectLst>
            <a:outerShdw blurRad="50800" dist="38100" dir="5400000" algn="t" rotWithShape="0">
              <a:prstClr val="black">
                <a:alpha val="40000"/>
              </a:prstClr>
            </a:outerShdw>
          </a:effectLst>
        </p:spPr>
      </p:pic>
      <p:sp>
        <p:nvSpPr>
          <p:cNvPr id="5" name="TextBox 4"/>
          <p:cNvSpPr txBox="1"/>
          <p:nvPr/>
        </p:nvSpPr>
        <p:spPr>
          <a:xfrm>
            <a:off x="5186294" y="4604951"/>
            <a:ext cx="3661002" cy="461665"/>
          </a:xfrm>
          <a:prstGeom prst="rect">
            <a:avLst/>
          </a:prstGeom>
          <a:noFill/>
        </p:spPr>
        <p:txBody>
          <a:bodyPr wrap="none" rtlCol="0">
            <a:spAutoFit/>
          </a:bodyPr>
          <a:lstStyle/>
          <a:p>
            <a:r>
              <a:rPr lang="en-US" sz="2400" b="1"/>
              <a:t>Stevens-Johnson syndrome</a:t>
            </a:r>
          </a:p>
        </p:txBody>
      </p:sp>
      <p:pic>
        <p:nvPicPr>
          <p:cNvPr id="9" name="Picture 8" descr="Image of a maculopapular rash on a patient's trunk"/>
          <p:cNvPicPr/>
          <p:nvPr/>
        </p:nvPicPr>
        <p:blipFill>
          <a:blip r:embed="rId5" cstate="print">
            <a:extLst>
              <a:ext uri="{28A0092B-C50C-407E-A947-70E740481C1C}">
                <a14:useLocalDpi xmlns:a14="http://schemas.microsoft.com/office/drawing/2010/main" val="0"/>
              </a:ext>
            </a:extLst>
          </a:blip>
          <a:stretch>
            <a:fillRect/>
          </a:stretch>
        </p:blipFill>
        <p:spPr bwMode="auto">
          <a:xfrm>
            <a:off x="5102266" y="3175801"/>
            <a:ext cx="1804470" cy="1353353"/>
          </a:xfrm>
          <a:prstGeom prst="rect">
            <a:avLst/>
          </a:prstGeom>
          <a:noFill/>
          <a:ln>
            <a:noFill/>
          </a:ln>
          <a:effectLst>
            <a:outerShdw blurRad="50800" dist="38100" dir="5400000" algn="t" rotWithShape="0">
              <a:prstClr val="black">
                <a:alpha val="40000"/>
              </a:prstClr>
            </a:outerShdw>
          </a:effectLst>
        </p:spPr>
      </p:pic>
      <p:sp>
        <p:nvSpPr>
          <p:cNvPr id="10" name="TextBox 9"/>
          <p:cNvSpPr txBox="1"/>
          <p:nvPr/>
        </p:nvSpPr>
        <p:spPr>
          <a:xfrm>
            <a:off x="5648632" y="2770266"/>
            <a:ext cx="2736327" cy="461665"/>
          </a:xfrm>
          <a:prstGeom prst="rect">
            <a:avLst/>
          </a:prstGeom>
          <a:noFill/>
        </p:spPr>
        <p:txBody>
          <a:bodyPr wrap="none" rtlCol="0">
            <a:spAutoFit/>
          </a:bodyPr>
          <a:lstStyle/>
          <a:p>
            <a:r>
              <a:rPr lang="en-US" sz="2400" b="1"/>
              <a:t>Maculopapular rash</a:t>
            </a:r>
          </a:p>
        </p:txBody>
      </p:sp>
      <p:pic>
        <p:nvPicPr>
          <p:cNvPr id="1028" name="Picture 4" descr="Image of a maculopapular rash"/>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16795" y="3151678"/>
            <a:ext cx="1744069" cy="137747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Image of a patient with hives"/>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71503" y="1329512"/>
            <a:ext cx="1790540" cy="134290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img487621" descr="Image of a patient with hives"/>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895482" y="1324589"/>
            <a:ext cx="1797103" cy="134782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74562" y="2645127"/>
            <a:ext cx="260008" cy="215444"/>
          </a:xfrm>
          <a:prstGeom prst="rect">
            <a:avLst/>
          </a:prstGeom>
          <a:noFill/>
        </p:spPr>
        <p:txBody>
          <a:bodyPr wrap="none" rtlCol="0">
            <a:spAutoFit/>
          </a:bodyPr>
          <a:lstStyle/>
          <a:p>
            <a:r>
              <a:rPr lang="en-US" sz="800"/>
              <a:t>a.</a:t>
            </a:r>
          </a:p>
        </p:txBody>
      </p:sp>
      <p:sp>
        <p:nvSpPr>
          <p:cNvPr id="11" name="TextBox 10"/>
          <p:cNvSpPr txBox="1"/>
          <p:nvPr/>
        </p:nvSpPr>
        <p:spPr>
          <a:xfrm>
            <a:off x="7157510" y="2633302"/>
            <a:ext cx="264816" cy="215444"/>
          </a:xfrm>
          <a:prstGeom prst="rect">
            <a:avLst/>
          </a:prstGeom>
          <a:noFill/>
        </p:spPr>
        <p:txBody>
          <a:bodyPr wrap="none" rtlCol="0">
            <a:spAutoFit/>
          </a:bodyPr>
          <a:lstStyle/>
          <a:p>
            <a:r>
              <a:rPr lang="en-US" sz="800"/>
              <a:t>b.</a:t>
            </a:r>
          </a:p>
        </p:txBody>
      </p:sp>
      <p:sp>
        <p:nvSpPr>
          <p:cNvPr id="13" name="TextBox 12"/>
          <p:cNvSpPr txBox="1"/>
          <p:nvPr/>
        </p:nvSpPr>
        <p:spPr>
          <a:xfrm>
            <a:off x="6204271" y="4501190"/>
            <a:ext cx="253596" cy="215444"/>
          </a:xfrm>
          <a:prstGeom prst="rect">
            <a:avLst/>
          </a:prstGeom>
          <a:noFill/>
        </p:spPr>
        <p:txBody>
          <a:bodyPr wrap="none" rtlCol="0">
            <a:spAutoFit/>
          </a:bodyPr>
          <a:lstStyle/>
          <a:p>
            <a:r>
              <a:rPr lang="en-US" sz="800"/>
              <a:t>c.</a:t>
            </a:r>
          </a:p>
        </p:txBody>
      </p:sp>
      <p:sp>
        <p:nvSpPr>
          <p:cNvPr id="15" name="TextBox 14"/>
          <p:cNvSpPr txBox="1"/>
          <p:nvPr/>
        </p:nvSpPr>
        <p:spPr>
          <a:xfrm>
            <a:off x="8145985" y="4500689"/>
            <a:ext cx="336992" cy="215444"/>
          </a:xfrm>
          <a:prstGeom prst="rect">
            <a:avLst/>
          </a:prstGeom>
          <a:noFill/>
        </p:spPr>
        <p:txBody>
          <a:bodyPr wrap="square" rtlCol="0" anchor="t">
            <a:spAutoFit/>
          </a:bodyPr>
          <a:lstStyle/>
          <a:p>
            <a:r>
              <a:rPr lang="en-US" sz="800"/>
              <a:t>d.</a:t>
            </a:r>
          </a:p>
        </p:txBody>
      </p:sp>
      <p:sp>
        <p:nvSpPr>
          <p:cNvPr id="16" name="TextBox 15"/>
          <p:cNvSpPr txBox="1"/>
          <p:nvPr/>
        </p:nvSpPr>
        <p:spPr>
          <a:xfrm>
            <a:off x="7238426" y="6263754"/>
            <a:ext cx="261610" cy="215444"/>
          </a:xfrm>
          <a:prstGeom prst="rect">
            <a:avLst/>
          </a:prstGeom>
          <a:noFill/>
        </p:spPr>
        <p:txBody>
          <a:bodyPr wrap="none" rtlCol="0">
            <a:spAutoFit/>
          </a:bodyPr>
          <a:lstStyle/>
          <a:p>
            <a:r>
              <a:rPr lang="en-US" sz="800"/>
              <a:t>e.</a:t>
            </a:r>
          </a:p>
        </p:txBody>
      </p:sp>
      <p:sp>
        <p:nvSpPr>
          <p:cNvPr id="21" name="TextBox 20">
            <a:extLst>
              <a:ext uri="{FF2B5EF4-FFF2-40B4-BE49-F238E27FC236}">
                <a16:creationId xmlns:a16="http://schemas.microsoft.com/office/drawing/2014/main" id="{F3015E61-8368-4AAE-B0C9-2BC6B79CCAA1}"/>
              </a:ext>
            </a:extLst>
          </p:cNvPr>
          <p:cNvSpPr txBox="1"/>
          <p:nvPr/>
        </p:nvSpPr>
        <p:spPr>
          <a:xfrm>
            <a:off x="4382529" y="5023437"/>
            <a:ext cx="2768948" cy="1815882"/>
          </a:xfrm>
          <a:prstGeom prst="rect">
            <a:avLst/>
          </a:prstGeom>
          <a:noFill/>
        </p:spPr>
        <p:txBody>
          <a:bodyPr wrap="square" rtlCol="0">
            <a:spAutoFit/>
          </a:bodyPr>
          <a:lstStyle/>
          <a:p>
            <a:pPr lvl="0" eaLnBrk="0" fontAlgn="base" hangingPunct="0"/>
            <a:r>
              <a:rPr lang="en-US" sz="800" dirty="0"/>
              <a:t>Image sources:</a:t>
            </a:r>
          </a:p>
          <a:p>
            <a:pPr lvl="0" eaLnBrk="0" fontAlgn="base" hangingPunct="0"/>
            <a:r>
              <a:rPr lang="en-US" sz="800" dirty="0"/>
              <a:t>a. DermNetNZ.org. </a:t>
            </a:r>
            <a:r>
              <a:rPr lang="en-US" sz="800" u="sng" dirty="0">
                <a:hlinkClick r:id="rId9"/>
              </a:rPr>
              <a:t>https://dermnetnz.org/topics/chronic-urticaria/</a:t>
            </a:r>
            <a:r>
              <a:rPr lang="en-US" sz="800" dirty="0"/>
              <a:t>.</a:t>
            </a:r>
          </a:p>
          <a:p>
            <a:pPr eaLnBrk="0" fontAlgn="base" hangingPunct="0"/>
            <a:r>
              <a:rPr lang="en-US" sz="800" dirty="0"/>
              <a:t>b. DermNetNZ.org. </a:t>
            </a:r>
            <a:r>
              <a:rPr lang="en-US" sz="800" u="sng" dirty="0">
                <a:hlinkClick r:id="rId10"/>
              </a:rPr>
              <a:t>https://dermnetnz.org/topics/urticaria-images/</a:t>
            </a:r>
            <a:r>
              <a:rPr lang="en-US" sz="800" dirty="0"/>
              <a:t>.</a:t>
            </a:r>
          </a:p>
          <a:p>
            <a:pPr lvl="0" eaLnBrk="0" fontAlgn="base" hangingPunct="0"/>
            <a:r>
              <a:rPr lang="en-US" sz="800" dirty="0"/>
              <a:t>c. and  d. DermNetNZ.org. </a:t>
            </a:r>
            <a:r>
              <a:rPr lang="en-US" sz="800" u="sng" dirty="0">
                <a:hlinkClick r:id="rId11"/>
              </a:rPr>
              <a:t>https://dermnetnz.org/topics/morbilliform-drug-reaction/</a:t>
            </a:r>
            <a:r>
              <a:rPr lang="en-US" sz="800" dirty="0"/>
              <a:t>.</a:t>
            </a:r>
          </a:p>
          <a:p>
            <a:pPr lvl="0"/>
            <a:r>
              <a:rPr lang="en-US" sz="800" dirty="0"/>
              <a:t>e. DermNetNZ.org. </a:t>
            </a:r>
            <a:r>
              <a:rPr lang="en-US" sz="800" u="sng" dirty="0">
                <a:hlinkClick r:id="rId12"/>
              </a:rPr>
              <a:t>https://dermnetnz.org/topics/blistering-skin-conditions/</a:t>
            </a:r>
            <a:r>
              <a:rPr lang="en-US" sz="800" dirty="0"/>
              <a:t>.</a:t>
            </a:r>
          </a:p>
          <a:p>
            <a:pPr lvl="0"/>
            <a:endParaRPr lang="en-US" sz="800" dirty="0"/>
          </a:p>
          <a:p>
            <a:pPr lvl="0"/>
            <a:r>
              <a:rPr lang="en-US" sz="800" dirty="0"/>
              <a:t>Creative Commons license: </a:t>
            </a:r>
            <a:r>
              <a:rPr lang="en-US" sz="800" dirty="0">
                <a:hlinkClick r:id="rId13"/>
              </a:rPr>
              <a:t>https://creativecommons.org/licenses/by-nc-nd/3.0/nz/legalcode</a:t>
            </a:r>
            <a:r>
              <a:rPr lang="en-US" sz="800" dirty="0"/>
              <a:t>.</a:t>
            </a:r>
          </a:p>
          <a:p>
            <a:pPr lvl="0"/>
            <a:endParaRPr lang="en-US" sz="800" u="sng" dirty="0"/>
          </a:p>
        </p:txBody>
      </p:sp>
    </p:spTree>
    <p:custDataLst>
      <p:tags r:id="rId1"/>
    </p:custDataLst>
    <p:extLst>
      <p:ext uri="{BB962C8B-B14F-4D97-AF65-F5344CB8AC3E}">
        <p14:creationId xmlns:p14="http://schemas.microsoft.com/office/powerpoint/2010/main" val="184487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87292" y="6503150"/>
            <a:ext cx="443345" cy="365126"/>
          </a:xfrm>
        </p:spPr>
        <p:txBody>
          <a:bodyPr anchor="ctr">
            <a:normAutofit/>
          </a:bodyPr>
          <a:lstStyle/>
          <a:p>
            <a:pPr>
              <a:spcAft>
                <a:spcPts val="600"/>
              </a:spcAft>
            </a:pPr>
            <a:fld id="{993EEC8E-C5CF-40DF-832D-5BCB0E209B98}" type="slidenum">
              <a:rPr lang="en-US" smtClean="0">
                <a:solidFill>
                  <a:prstClr val="white"/>
                </a:solidFill>
              </a:rPr>
              <a:pPr>
                <a:spcAft>
                  <a:spcPts val="600"/>
                </a:spcAft>
              </a:pPr>
              <a:t>16</a:t>
            </a:fld>
            <a:endParaRPr lang="en-US" dirty="0">
              <a:solidFill>
                <a:prstClr val="white"/>
              </a:solidFill>
            </a:endParaRPr>
          </a:p>
        </p:txBody>
      </p:sp>
      <p:sp>
        <p:nvSpPr>
          <p:cNvPr id="3" name="Content Placeholder 2"/>
          <p:cNvSpPr>
            <a:spLocks noGrp="1"/>
          </p:cNvSpPr>
          <p:nvPr>
            <p:ph idx="1"/>
          </p:nvPr>
        </p:nvSpPr>
        <p:spPr>
          <a:xfrm>
            <a:off x="457199" y="1375240"/>
            <a:ext cx="6030098" cy="5117636"/>
          </a:xfrm>
        </p:spPr>
        <p:txBody>
          <a:bodyPr>
            <a:normAutofit/>
          </a:bodyPr>
          <a:lstStyle/>
          <a:p>
            <a:pPr>
              <a:spcBef>
                <a:spcPts val="3000"/>
              </a:spcBef>
            </a:pPr>
            <a:r>
              <a:rPr lang="en-US" sz="2800" dirty="0"/>
              <a:t>Swelling of the throat, tongue, lips, eyes</a:t>
            </a:r>
          </a:p>
          <a:p>
            <a:pPr>
              <a:spcBef>
                <a:spcPts val="3000"/>
              </a:spcBef>
            </a:pPr>
            <a:r>
              <a:rPr lang="en-US" sz="2800" dirty="0"/>
              <a:t>Difficulty breathing</a:t>
            </a:r>
          </a:p>
          <a:p>
            <a:pPr>
              <a:spcBef>
                <a:spcPts val="3000"/>
              </a:spcBef>
            </a:pPr>
            <a:r>
              <a:rPr lang="en-US" sz="2800" dirty="0"/>
              <a:t>Low blood pressure</a:t>
            </a:r>
          </a:p>
          <a:p>
            <a:pPr>
              <a:spcBef>
                <a:spcPts val="3000"/>
              </a:spcBef>
            </a:pPr>
            <a:r>
              <a:rPr lang="en-US" sz="2800" dirty="0"/>
              <a:t>Hives</a:t>
            </a:r>
          </a:p>
        </p:txBody>
      </p:sp>
      <p:sp>
        <p:nvSpPr>
          <p:cNvPr id="2" name="Title 1"/>
          <p:cNvSpPr>
            <a:spLocks noGrp="1"/>
          </p:cNvSpPr>
          <p:nvPr>
            <p:ph type="title"/>
          </p:nvPr>
        </p:nvSpPr>
        <p:spPr>
          <a:xfrm>
            <a:off x="0" y="1"/>
            <a:ext cx="9144000" cy="806824"/>
          </a:xfrm>
        </p:spPr>
        <p:txBody>
          <a:bodyPr anchor="b">
            <a:normAutofit/>
          </a:bodyPr>
          <a:lstStyle/>
          <a:p>
            <a:r>
              <a:rPr lang="en-US"/>
              <a:t>History: Evidence of a Type 1 Reaction</a:t>
            </a:r>
          </a:p>
        </p:txBody>
      </p:sp>
      <p:pic>
        <p:nvPicPr>
          <p:cNvPr id="9" name="Picture 8" descr="Image of a patient with a Type 1 reaction">
            <a:extLst>
              <a:ext uri="{FF2B5EF4-FFF2-40B4-BE49-F238E27FC236}">
                <a16:creationId xmlns:a16="http://schemas.microsoft.com/office/drawing/2014/main" id="{F06D4F20-EE43-413A-B5CC-88FB4C58478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076231" y="2681416"/>
            <a:ext cx="4610570" cy="2801344"/>
          </a:xfrm>
          <a:prstGeom prst="rect">
            <a:avLst/>
          </a:prstGeom>
          <a:noFill/>
          <a:ln>
            <a:noFill/>
          </a:ln>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23170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History: Alternative Causes</a:t>
            </a:r>
          </a:p>
        </p:txBody>
      </p:sp>
      <p:sp>
        <p:nvSpPr>
          <p:cNvPr id="3" name="Content Placeholder 2"/>
          <p:cNvSpPr>
            <a:spLocks noGrp="1"/>
          </p:cNvSpPr>
          <p:nvPr>
            <p:ph idx="1"/>
          </p:nvPr>
        </p:nvSpPr>
        <p:spPr>
          <a:xfrm>
            <a:off x="457200" y="1300488"/>
            <a:ext cx="5867400" cy="5117636"/>
          </a:xfrm>
        </p:spPr>
        <p:txBody>
          <a:bodyPr>
            <a:normAutofit/>
          </a:bodyPr>
          <a:lstStyle/>
          <a:p>
            <a:r>
              <a:rPr lang="en-US" sz="3106"/>
              <a:t>Other medications at the time of the reaction</a:t>
            </a:r>
          </a:p>
          <a:p>
            <a:r>
              <a:rPr lang="en-US" sz="3106"/>
              <a:t>Other medical reason for abnormal labs </a:t>
            </a:r>
          </a:p>
        </p:txBody>
      </p:sp>
      <p:sp>
        <p:nvSpPr>
          <p:cNvPr id="4" name="Oval 3" descr="Image of a question mark">
            <a:extLst>
              <a:ext uri="{FF2B5EF4-FFF2-40B4-BE49-F238E27FC236}">
                <a16:creationId xmlns:a16="http://schemas.microsoft.com/office/drawing/2014/main" id="{C47EBB1A-1089-4513-952C-DF7BD3DD734D}"/>
              </a:ext>
              <a:ext uri="{C183D7F6-B498-43B3-948B-1728B52AA6E4}">
                <adec:decorative xmlns:adec="http://schemas.microsoft.com/office/drawing/2017/decorative" val="0"/>
              </a:ext>
            </a:extLst>
          </p:cNvPr>
          <p:cNvSpPr/>
          <p:nvPr/>
        </p:nvSpPr>
        <p:spPr>
          <a:xfrm>
            <a:off x="6522944" y="1246094"/>
            <a:ext cx="2182906" cy="21829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800" b="1" dirty="0"/>
              <a:t>?</a:t>
            </a:r>
          </a:p>
        </p:txBody>
      </p:sp>
      <p:sp>
        <p:nvSpPr>
          <p:cNvPr id="6" name="Slide Number Placeholder 5"/>
          <p:cNvSpPr>
            <a:spLocks noGrp="1"/>
          </p:cNvSpPr>
          <p:nvPr>
            <p:ph type="sldNum" sz="quarter" idx="12"/>
          </p:nvPr>
        </p:nvSpPr>
        <p:spPr/>
        <p:txBody>
          <a:bodyPr/>
          <a:lstStyle/>
          <a:p>
            <a:fld id="{993EEC8E-C5CF-40DF-832D-5BCB0E209B98}" type="slidenum">
              <a:rPr lang="en-US" smtClean="0"/>
              <a:t>17</a:t>
            </a:fld>
            <a:endParaRPr lang="en-US"/>
          </a:p>
        </p:txBody>
      </p:sp>
    </p:spTree>
    <p:custDataLst>
      <p:tags r:id="rId1"/>
    </p:custDataLst>
    <p:extLst>
      <p:ext uri="{BB962C8B-B14F-4D97-AF65-F5344CB8AC3E}">
        <p14:creationId xmlns:p14="http://schemas.microsoft.com/office/powerpoint/2010/main" val="973842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Rechallenge</a:t>
            </a:r>
            <a:r>
              <a:rPr lang="en-US" baseline="30000" dirty="0"/>
              <a:t>1,6</a:t>
            </a:r>
            <a:endParaRPr lang="en-US" dirty="0"/>
          </a:p>
        </p:txBody>
      </p:sp>
      <p:sp>
        <p:nvSpPr>
          <p:cNvPr id="3" name="Content Placeholder 2"/>
          <p:cNvSpPr>
            <a:spLocks noGrp="1"/>
          </p:cNvSpPr>
          <p:nvPr>
            <p:ph idx="1"/>
          </p:nvPr>
        </p:nvSpPr>
        <p:spPr>
          <a:xfrm>
            <a:off x="331694" y="1375240"/>
            <a:ext cx="6705600" cy="5117636"/>
          </a:xfrm>
        </p:spPr>
        <p:txBody>
          <a:bodyPr>
            <a:normAutofit/>
          </a:bodyPr>
          <a:lstStyle/>
          <a:p>
            <a:pPr>
              <a:spcBef>
                <a:spcPts val="1800"/>
              </a:spcBef>
            </a:pPr>
            <a:r>
              <a:rPr lang="en-US" sz="3106" dirty="0"/>
              <a:t>Ask about receipt of </a:t>
            </a:r>
            <a:r>
              <a:rPr lang="en-US" sz="3106" dirty="0" err="1"/>
              <a:t>penicillins</a:t>
            </a:r>
            <a:r>
              <a:rPr lang="en-US" sz="3106" dirty="0"/>
              <a:t> or cephalosporins since the reaction</a:t>
            </a:r>
          </a:p>
          <a:p>
            <a:pPr lvl="1">
              <a:spcBef>
                <a:spcPts val="1800"/>
              </a:spcBef>
            </a:pPr>
            <a:r>
              <a:rPr lang="en-US" sz="2806" dirty="0"/>
              <a:t>Provide specific names of other antibiotics</a:t>
            </a:r>
          </a:p>
          <a:p>
            <a:pPr lvl="1">
              <a:spcBef>
                <a:spcPts val="1800"/>
              </a:spcBef>
            </a:pPr>
            <a:r>
              <a:rPr lang="en-US" sz="2806" dirty="0"/>
              <a:t>Determine if they were tolerated</a:t>
            </a:r>
          </a:p>
          <a:p>
            <a:pPr>
              <a:spcBef>
                <a:spcPts val="1800"/>
              </a:spcBef>
            </a:pPr>
            <a:r>
              <a:rPr lang="en-US" sz="3106" dirty="0"/>
              <a:t>Ask if the patient has seen an allergist or undergone skin testing</a:t>
            </a:r>
          </a:p>
        </p:txBody>
      </p:sp>
      <p:sp>
        <p:nvSpPr>
          <p:cNvPr id="4" name="Oval 3" descr="Image of a question mark">
            <a:extLst>
              <a:ext uri="{FF2B5EF4-FFF2-40B4-BE49-F238E27FC236}">
                <a16:creationId xmlns:a16="http://schemas.microsoft.com/office/drawing/2014/main" id="{0721DB0A-8A43-4506-A42C-815EF4E06A2A}"/>
              </a:ext>
            </a:extLst>
          </p:cNvPr>
          <p:cNvSpPr/>
          <p:nvPr/>
        </p:nvSpPr>
        <p:spPr>
          <a:xfrm>
            <a:off x="6629400" y="1676400"/>
            <a:ext cx="2182906" cy="21829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800" b="1"/>
              <a:t>?</a:t>
            </a:r>
          </a:p>
        </p:txBody>
      </p:sp>
      <p:sp>
        <p:nvSpPr>
          <p:cNvPr id="6" name="Slide Number Placeholder 5"/>
          <p:cNvSpPr>
            <a:spLocks noGrp="1"/>
          </p:cNvSpPr>
          <p:nvPr>
            <p:ph type="sldNum" sz="quarter" idx="12"/>
          </p:nvPr>
        </p:nvSpPr>
        <p:spPr/>
        <p:txBody>
          <a:bodyPr/>
          <a:lstStyle/>
          <a:p>
            <a:fld id="{993EEC8E-C5CF-40DF-832D-5BCB0E209B98}" type="slidenum">
              <a:rPr lang="en-US" smtClean="0"/>
              <a:t>18</a:t>
            </a:fld>
            <a:endParaRPr lang="en-US"/>
          </a:p>
        </p:txBody>
      </p:sp>
    </p:spTree>
    <p:custDataLst>
      <p:tags r:id="rId1"/>
    </p:custDataLst>
    <p:extLst>
      <p:ext uri="{BB962C8B-B14F-4D97-AF65-F5344CB8AC3E}">
        <p14:creationId xmlns:p14="http://schemas.microsoft.com/office/powerpoint/2010/main" val="4201167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r>
              <a:rPr lang="en-US" baseline="30000" dirty="0"/>
              <a:t>12,15</a:t>
            </a:r>
            <a:endParaRPr lang="en-US" dirty="0"/>
          </a:p>
        </p:txBody>
      </p:sp>
      <p:sp>
        <p:nvSpPr>
          <p:cNvPr id="3" name="Content Placeholder 2"/>
          <p:cNvSpPr>
            <a:spLocks noGrp="1"/>
          </p:cNvSpPr>
          <p:nvPr>
            <p:ph idx="1"/>
          </p:nvPr>
        </p:nvSpPr>
        <p:spPr>
          <a:xfrm>
            <a:off x="612559" y="1187294"/>
            <a:ext cx="7918882" cy="5117636"/>
          </a:xfrm>
        </p:spPr>
        <p:txBody>
          <a:bodyPr>
            <a:normAutofit/>
          </a:bodyPr>
          <a:lstStyle/>
          <a:p>
            <a:r>
              <a:rPr lang="en-US" sz="3106" dirty="0"/>
              <a:t>Document </a:t>
            </a:r>
            <a:r>
              <a:rPr lang="en-US" sz="3106" u="sng" dirty="0"/>
              <a:t>specific</a:t>
            </a:r>
            <a:r>
              <a:rPr lang="en-US" sz="3106" dirty="0"/>
              <a:t> findings </a:t>
            </a:r>
          </a:p>
          <a:p>
            <a:pPr lvl="1"/>
            <a:r>
              <a:rPr lang="en-US" sz="2806" dirty="0"/>
              <a:t>Exact nature of allergy and specific agent</a:t>
            </a:r>
          </a:p>
          <a:p>
            <a:pPr lvl="1"/>
            <a:r>
              <a:rPr lang="en-US" sz="2806" dirty="0"/>
              <a:t>Side effects</a:t>
            </a:r>
          </a:p>
          <a:p>
            <a:r>
              <a:rPr lang="en-US" sz="3106" dirty="0"/>
              <a:t>Remove the recorded allergy from the medical record if it is determined to be not an allergy</a:t>
            </a:r>
          </a:p>
          <a:p>
            <a:r>
              <a:rPr lang="en-US" sz="3106" dirty="0"/>
              <a:t>Ensure the patient knows that the allergy was removed and why it was removed</a:t>
            </a:r>
          </a:p>
        </p:txBody>
      </p:sp>
      <p:sp>
        <p:nvSpPr>
          <p:cNvPr id="5" name="Slide Number Placeholder 4"/>
          <p:cNvSpPr>
            <a:spLocks noGrp="1"/>
          </p:cNvSpPr>
          <p:nvPr>
            <p:ph type="sldNum" sz="quarter" idx="12"/>
          </p:nvPr>
        </p:nvSpPr>
        <p:spPr/>
        <p:txBody>
          <a:bodyPr/>
          <a:lstStyle/>
          <a:p>
            <a:fld id="{993EEC8E-C5CF-40DF-832D-5BCB0E209B98}" type="slidenum">
              <a:rPr lang="en-US" smtClean="0"/>
              <a:t>19</a:t>
            </a:fld>
            <a:endParaRPr lang="en-US"/>
          </a:p>
        </p:txBody>
      </p:sp>
    </p:spTree>
    <p:custDataLst>
      <p:tags r:id="rId1"/>
    </p:custDataLst>
    <p:extLst>
      <p:ext uri="{BB962C8B-B14F-4D97-AF65-F5344CB8AC3E}">
        <p14:creationId xmlns:p14="http://schemas.microsoft.com/office/powerpoint/2010/main" val="425255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57200" y="1219200"/>
            <a:ext cx="5029200" cy="5117636"/>
          </a:xfrm>
        </p:spPr>
        <p:txBody>
          <a:bodyPr>
            <a:normAutofit lnSpcReduction="10000"/>
          </a:bodyPr>
          <a:lstStyle/>
          <a:p>
            <a:r>
              <a:rPr lang="en-US" sz="2800" dirty="0"/>
              <a:t>Explain the importance of clarifying antibiotic allergies before prescribing antibiotics</a:t>
            </a:r>
          </a:p>
          <a:p>
            <a:r>
              <a:rPr lang="en-US" sz="2800" dirty="0"/>
              <a:t>Recognize types of reactions to antibiotics commonly prescribed in the outpatient setting</a:t>
            </a:r>
          </a:p>
          <a:p>
            <a:r>
              <a:rPr lang="en-US" sz="2800" dirty="0"/>
              <a:t>Review the cross-reactivity between antibiotic classes</a:t>
            </a:r>
          </a:p>
          <a:p>
            <a:r>
              <a:rPr lang="en-US" sz="2800" dirty="0"/>
              <a:t>Describe approaches to evaluating patients with reported antibiotic allergies</a:t>
            </a:r>
          </a:p>
        </p:txBody>
      </p:sp>
      <p:sp>
        <p:nvSpPr>
          <p:cNvPr id="5" name="Slide Number Placeholder 4"/>
          <p:cNvSpPr>
            <a:spLocks noGrp="1"/>
          </p:cNvSpPr>
          <p:nvPr>
            <p:ph type="sldNum" sz="quarter" idx="12"/>
          </p:nvPr>
        </p:nvSpPr>
        <p:spPr/>
        <p:txBody>
          <a:bodyPr/>
          <a:lstStyle/>
          <a:p>
            <a:fld id="{993EEC8E-C5CF-40DF-832D-5BCB0E209B98}" type="slidenum">
              <a:rPr lang="en-US" smtClean="0"/>
              <a:t>2</a:t>
            </a:fld>
            <a:endParaRPr lang="en-US"/>
          </a:p>
        </p:txBody>
      </p:sp>
      <p:pic>
        <p:nvPicPr>
          <p:cNvPr id="8" name="Picture 7">
            <a:extLst>
              <a:ext uri="{FF2B5EF4-FFF2-40B4-BE49-F238E27FC236}">
                <a16:creationId xmlns:a16="http://schemas.microsoft.com/office/drawing/2014/main" id="{9B7551D3-3872-452D-9806-99D67AF5389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378" y="1219200"/>
            <a:ext cx="3521413" cy="2347609"/>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60299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Penicillin Allergies</a:t>
            </a:r>
            <a:r>
              <a:rPr lang="en-US" baseline="30000" dirty="0"/>
              <a:t>1,6,12,16,17</a:t>
            </a:r>
            <a:endParaRPr lang="en-US" dirty="0"/>
          </a:p>
        </p:txBody>
      </p:sp>
      <p:sp>
        <p:nvSpPr>
          <p:cNvPr id="3" name="Content Placeholder 2"/>
          <p:cNvSpPr>
            <a:spLocks noGrp="1"/>
          </p:cNvSpPr>
          <p:nvPr>
            <p:ph idx="1"/>
          </p:nvPr>
        </p:nvSpPr>
        <p:spPr>
          <a:xfrm>
            <a:off x="457200" y="1008531"/>
            <a:ext cx="4800600" cy="4630802"/>
          </a:xfrm>
        </p:spPr>
        <p:txBody>
          <a:bodyPr>
            <a:normAutofit/>
          </a:bodyPr>
          <a:lstStyle/>
          <a:p>
            <a:r>
              <a:rPr lang="en-US" sz="2400" dirty="0"/>
              <a:t>If concern for any severe reaction, do not rechallenge, and refer for allergy evaluation  </a:t>
            </a:r>
          </a:p>
          <a:p>
            <a:r>
              <a:rPr lang="en-US" sz="2400" dirty="0"/>
              <a:t>Allergists may recommend skin testing to assess for serious type 1 anaphylactic reactions</a:t>
            </a:r>
          </a:p>
          <a:p>
            <a:r>
              <a:rPr lang="en-US" sz="2400" dirty="0"/>
              <a:t>Negative skin test only rules out a type 1 reaction, NOT Stevens-Johnson syndrome, toxic epidural necrolysis, DRESS, or other severe non-hives rash</a:t>
            </a:r>
          </a:p>
          <a:p>
            <a:pPr marL="0" indent="0">
              <a:buNone/>
            </a:pPr>
            <a:endParaRPr lang="en-US" sz="2400" dirty="0"/>
          </a:p>
        </p:txBody>
      </p:sp>
      <p:pic>
        <p:nvPicPr>
          <p:cNvPr id="5" name="Picture 4" descr="Image of skin prick testing">
            <a:extLst>
              <a:ext uri="{FF2B5EF4-FFF2-40B4-BE49-F238E27FC236}">
                <a16:creationId xmlns:a16="http://schemas.microsoft.com/office/drawing/2014/main" id="{E7CCA07D-4E8D-4A15-9382-0EC8991EE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56" y="1307495"/>
            <a:ext cx="3123172" cy="2429133"/>
          </a:xfrm>
          <a:prstGeom prst="rect">
            <a:avLst/>
          </a:prstGeom>
          <a:effectLst>
            <a:outerShdw blurRad="50800" dist="38100" dir="2700000" algn="tl" rotWithShape="0">
              <a:prstClr val="black">
                <a:alpha val="40000"/>
              </a:prstClr>
            </a:outerShdw>
          </a:effectLst>
        </p:spPr>
      </p:pic>
      <p:sp>
        <p:nvSpPr>
          <p:cNvPr id="8" name="Slide Number Placeholder 7"/>
          <p:cNvSpPr>
            <a:spLocks noGrp="1"/>
          </p:cNvSpPr>
          <p:nvPr>
            <p:ph type="sldNum" sz="quarter" idx="12"/>
          </p:nvPr>
        </p:nvSpPr>
        <p:spPr/>
        <p:txBody>
          <a:bodyPr/>
          <a:lstStyle/>
          <a:p>
            <a:fld id="{993EEC8E-C5CF-40DF-832D-5BCB0E209B98}" type="slidenum">
              <a:rPr lang="en-US" smtClean="0"/>
              <a:t>20</a:t>
            </a:fld>
            <a:endParaRPr lang="en-US"/>
          </a:p>
        </p:txBody>
      </p:sp>
      <p:sp>
        <p:nvSpPr>
          <p:cNvPr id="7" name="TextBox 6"/>
          <p:cNvSpPr txBox="1"/>
          <p:nvPr/>
        </p:nvSpPr>
        <p:spPr>
          <a:xfrm>
            <a:off x="5505976" y="3736628"/>
            <a:ext cx="3213552" cy="954107"/>
          </a:xfrm>
          <a:prstGeom prst="rect">
            <a:avLst/>
          </a:prstGeom>
          <a:noFill/>
        </p:spPr>
        <p:txBody>
          <a:bodyPr wrap="square" rtlCol="0">
            <a:spAutoFit/>
          </a:bodyPr>
          <a:lstStyle/>
          <a:p>
            <a:r>
              <a:rPr lang="en-US" sz="800" dirty="0"/>
              <a:t>Image source: Australasian Society of Clinical Immunology and Allergy. Skin Prick Testing for the Diagnosis of Allergic Disease. Figure 3.2.  March 2016. </a:t>
            </a:r>
            <a:r>
              <a:rPr lang="en-US" sz="800" dirty="0">
                <a:hlinkClick r:id="rId4"/>
              </a:rPr>
              <a:t>https://www.allergy.org.au/images/stories/pospapers/ASCIA_SPT_Manual_March_2016.pdf</a:t>
            </a:r>
            <a:r>
              <a:rPr lang="en-US" sz="800" dirty="0"/>
              <a:t>. Used with permission. (Revised guide at </a:t>
            </a:r>
            <a:r>
              <a:rPr lang="en-US" sz="800" dirty="0">
                <a:hlinkClick r:id="rId5"/>
              </a:rPr>
              <a:t>https://www.allergy.org.au/hp/papers/skin-prick-testing</a:t>
            </a:r>
            <a:r>
              <a:rPr lang="en-US" sz="800" dirty="0"/>
              <a:t> )</a:t>
            </a:r>
            <a:br>
              <a:rPr lang="en-US" sz="800" dirty="0"/>
            </a:br>
            <a:endParaRPr lang="en-AU" sz="800" u="sng" dirty="0"/>
          </a:p>
        </p:txBody>
      </p:sp>
    </p:spTree>
    <p:custDataLst>
      <p:tags r:id="rId1"/>
    </p:custDataLst>
    <p:extLst>
      <p:ext uri="{BB962C8B-B14F-4D97-AF65-F5344CB8AC3E}">
        <p14:creationId xmlns:p14="http://schemas.microsoft.com/office/powerpoint/2010/main" val="397222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Negative Penicillin Skin Testing</a:t>
            </a:r>
            <a:r>
              <a:rPr lang="en-US" baseline="30000" dirty="0"/>
              <a:t>6,12,16,17</a:t>
            </a:r>
            <a:endParaRPr lang="en-US" dirty="0"/>
          </a:p>
        </p:txBody>
      </p:sp>
      <p:sp>
        <p:nvSpPr>
          <p:cNvPr id="3" name="Content Placeholder 2"/>
          <p:cNvSpPr>
            <a:spLocks noGrp="1"/>
          </p:cNvSpPr>
          <p:nvPr>
            <p:ph idx="1"/>
          </p:nvPr>
        </p:nvSpPr>
        <p:spPr>
          <a:xfrm>
            <a:off x="310896" y="1872817"/>
            <a:ext cx="3668486" cy="2649069"/>
          </a:xfrm>
        </p:spPr>
        <p:txBody>
          <a:bodyPr>
            <a:normAutofit/>
          </a:bodyPr>
          <a:lstStyle/>
          <a:p>
            <a:pPr>
              <a:spcBef>
                <a:spcPts val="1800"/>
              </a:spcBef>
            </a:pPr>
            <a:r>
              <a:rPr lang="en-US" sz="3106" dirty="0"/>
              <a:t>Same risk of reaction to </a:t>
            </a:r>
            <a:r>
              <a:rPr lang="en-US" sz="3106" dirty="0" err="1"/>
              <a:t>penicillins</a:t>
            </a:r>
            <a:r>
              <a:rPr lang="en-US" sz="3106" dirty="0"/>
              <a:t> as the general population</a:t>
            </a:r>
          </a:p>
          <a:p>
            <a:endParaRPr lang="en-US" sz="3106" dirty="0"/>
          </a:p>
        </p:txBody>
      </p:sp>
      <p:sp>
        <p:nvSpPr>
          <p:cNvPr id="6" name="Slide Number Placeholder 5"/>
          <p:cNvSpPr>
            <a:spLocks noGrp="1"/>
          </p:cNvSpPr>
          <p:nvPr>
            <p:ph type="sldNum" sz="quarter" idx="12"/>
          </p:nvPr>
        </p:nvSpPr>
        <p:spPr/>
        <p:txBody>
          <a:bodyPr/>
          <a:lstStyle/>
          <a:p>
            <a:fld id="{993EEC8E-C5CF-40DF-832D-5BCB0E209B98}" type="slidenum">
              <a:rPr lang="en-US" smtClean="0"/>
              <a:t>21</a:t>
            </a:fld>
            <a:endParaRPr lang="en-US"/>
          </a:p>
        </p:txBody>
      </p:sp>
      <p:pic>
        <p:nvPicPr>
          <p:cNvPr id="5" name="Picture 4">
            <a:extLst>
              <a:ext uri="{FF2B5EF4-FFF2-40B4-BE49-F238E27FC236}">
                <a16:creationId xmlns:a16="http://schemas.microsoft.com/office/drawing/2014/main" id="{36D8F01C-EF7F-164A-AD7E-217578D36EC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924"/>
          <a:stretch/>
        </p:blipFill>
        <p:spPr>
          <a:xfrm>
            <a:off x="4070369" y="2121088"/>
            <a:ext cx="4616432" cy="3124200"/>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242344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dirty="0"/>
              <a:t>Cephalosporin Allergies</a:t>
            </a:r>
            <a:r>
              <a:rPr lang="en-US" baseline="30000" dirty="0"/>
              <a:t>6,12</a:t>
            </a:r>
            <a:endParaRPr lang="en-US" dirty="0"/>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275616" y="1676398"/>
            <a:ext cx="4419600" cy="2514601"/>
          </a:xfrm>
        </p:spPr>
        <p:txBody>
          <a:bodyPr vert="horz" lIns="101852" tIns="50927" rIns="101852" bIns="50927" rtlCol="0" anchor="t">
            <a:noAutofit/>
          </a:bodyPr>
          <a:lstStyle/>
          <a:p>
            <a:pPr marL="336550" indent="-336550">
              <a:spcBef>
                <a:spcPts val="1800"/>
              </a:spcBef>
            </a:pPr>
            <a:r>
              <a:rPr lang="en-US" sz="2800" dirty="0"/>
              <a:t>Tenfold fewer people have cephalosporin allergies than penicillin allergies (0.5–2%)</a:t>
            </a:r>
            <a:endParaRPr lang="en-US" sz="2800" dirty="0">
              <a:cs typeface="Calibri"/>
            </a:endParaRPr>
          </a:p>
          <a:p>
            <a:pPr marL="336550" indent="-336550">
              <a:spcBef>
                <a:spcPts val="1800"/>
              </a:spcBef>
            </a:pPr>
            <a:r>
              <a:rPr lang="en-US" sz="2800" dirty="0"/>
              <a:t>Can react to one cephalosporin and not another</a:t>
            </a:r>
            <a:endParaRPr lang="en-US" sz="2800" dirty="0">
              <a:cs typeface="Calibri"/>
            </a:endParaRPr>
          </a:p>
          <a:p>
            <a:pPr marL="448945" lvl="1" indent="0">
              <a:buNone/>
            </a:pPr>
            <a:endParaRPr lang="en-US" sz="2000" dirty="0">
              <a:cs typeface="Calibri"/>
            </a:endParaRPr>
          </a:p>
          <a:p>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22</a:t>
            </a:fld>
            <a:endParaRPr lang="en-US"/>
          </a:p>
        </p:txBody>
      </p:sp>
      <p:pic>
        <p:nvPicPr>
          <p:cNvPr id="7" name="Picture 6">
            <a:extLst>
              <a:ext uri="{FF2B5EF4-FFF2-40B4-BE49-F238E27FC236}">
                <a16:creationId xmlns:a16="http://schemas.microsoft.com/office/drawing/2014/main" id="{87DF5A3B-CDF4-4E5B-8F1E-49B5EFC4EA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5984" y="1219199"/>
            <a:ext cx="3962400" cy="2971800"/>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14042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0DABA5-A621-4912-8B62-B593A1731B3E}"/>
              </a:ext>
            </a:extLst>
          </p:cNvPr>
          <p:cNvSpPr/>
          <p:nvPr/>
        </p:nvSpPr>
        <p:spPr>
          <a:xfrm>
            <a:off x="324433" y="3417241"/>
            <a:ext cx="5493951" cy="1586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51D7BCD-1ABB-4393-B0F7-05ABBDCD92C4}"/>
              </a:ext>
            </a:extLst>
          </p:cNvPr>
          <p:cNvCxnSpPr/>
          <p:nvPr/>
        </p:nvCxnSpPr>
        <p:spPr>
          <a:xfrm>
            <a:off x="324433" y="5132387"/>
            <a:ext cx="86106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9A725029-8345-44F1-8914-49DDF6C27466}"/>
              </a:ext>
            </a:extLst>
          </p:cNvPr>
          <p:cNvSpPr txBox="1"/>
          <p:nvPr/>
        </p:nvSpPr>
        <p:spPr>
          <a:xfrm>
            <a:off x="5794642" y="3705952"/>
            <a:ext cx="3796728" cy="1107996"/>
          </a:xfrm>
          <a:prstGeom prst="rect">
            <a:avLst/>
          </a:prstGeom>
          <a:noFill/>
        </p:spPr>
        <p:txBody>
          <a:bodyPr wrap="square" rtlCol="0">
            <a:spAutoFit/>
          </a:bodyPr>
          <a:lstStyle/>
          <a:p>
            <a:r>
              <a:rPr lang="en-US" sz="6600" b="1" dirty="0">
                <a:solidFill>
                  <a:srgbClr val="00A1C4"/>
                </a:solidFill>
              </a:rPr>
              <a:t>0.1–0.2%</a:t>
            </a:r>
          </a:p>
        </p:txBody>
      </p:sp>
      <p:sp>
        <p:nvSpPr>
          <p:cNvPr id="9" name="Rectangle 8">
            <a:extLst>
              <a:ext uri="{FF2B5EF4-FFF2-40B4-BE49-F238E27FC236}">
                <a16:creationId xmlns:a16="http://schemas.microsoft.com/office/drawing/2014/main" id="{047FA7A4-8B69-4E39-A5BC-EB21B5B92D62}"/>
              </a:ext>
            </a:extLst>
          </p:cNvPr>
          <p:cNvSpPr/>
          <p:nvPr/>
        </p:nvSpPr>
        <p:spPr>
          <a:xfrm>
            <a:off x="266700" y="1410278"/>
            <a:ext cx="5551684" cy="15471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dirty="0"/>
              <a:t>Cephalosporins </a:t>
            </a:r>
            <a:r>
              <a:rPr lang="en-US"/>
              <a:t>and Penicillins</a:t>
            </a:r>
            <a:r>
              <a:rPr lang="en-US" baseline="30000"/>
              <a:t>6,18-22</a:t>
            </a:r>
            <a:endParaRPr lang="en-US" dirty="0"/>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345698" y="1556429"/>
            <a:ext cx="5551684" cy="4449767"/>
          </a:xfrm>
          <a:ln>
            <a:noFill/>
          </a:ln>
        </p:spPr>
        <p:txBody>
          <a:bodyPr/>
          <a:lstStyle/>
          <a:p>
            <a:pPr marL="0" indent="0">
              <a:spcBef>
                <a:spcPts val="0"/>
              </a:spcBef>
              <a:buNone/>
            </a:pPr>
            <a:r>
              <a:rPr lang="en-US" sz="2800" dirty="0"/>
              <a:t>Percentage of patients with a proven </a:t>
            </a:r>
            <a:br>
              <a:rPr lang="en-US" sz="2800" dirty="0"/>
            </a:br>
            <a:r>
              <a:rPr lang="en-US" sz="2800" dirty="0"/>
              <a:t>type 1 penicillin allergy who have a cephalosporin allergy</a:t>
            </a:r>
          </a:p>
          <a:p>
            <a:pPr marL="0" indent="0">
              <a:spcBef>
                <a:spcPts val="1800"/>
              </a:spcBef>
              <a:buNone/>
            </a:pPr>
            <a:br>
              <a:rPr lang="en-US" sz="2800" dirty="0"/>
            </a:br>
            <a:r>
              <a:rPr lang="en-US" sz="2800" dirty="0"/>
              <a:t>Percentage of patients with a</a:t>
            </a:r>
            <a:br>
              <a:rPr lang="en-US" sz="2800" dirty="0"/>
            </a:br>
            <a:r>
              <a:rPr lang="en-US" sz="2800" dirty="0"/>
              <a:t>chart-recorded penicillin allergy </a:t>
            </a:r>
            <a:br>
              <a:rPr lang="en-US" sz="2800" dirty="0"/>
            </a:br>
            <a:r>
              <a:rPr lang="en-US" sz="2800" dirty="0"/>
              <a:t>who have a cephalosporin allergy</a:t>
            </a:r>
          </a:p>
          <a:p>
            <a:pPr marL="0" indent="0">
              <a:buNone/>
            </a:pP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23</a:t>
            </a:fld>
            <a:endParaRPr lang="en-US"/>
          </a:p>
        </p:txBody>
      </p:sp>
      <p:cxnSp>
        <p:nvCxnSpPr>
          <p:cNvPr id="7" name="Straight Connector 6">
            <a:extLst>
              <a:ext uri="{FF2B5EF4-FFF2-40B4-BE49-F238E27FC236}">
                <a16:creationId xmlns:a16="http://schemas.microsoft.com/office/drawing/2014/main" id="{E918A40C-A612-4C0E-872F-9B3C3CC3362F}"/>
              </a:ext>
            </a:extLst>
          </p:cNvPr>
          <p:cNvCxnSpPr/>
          <p:nvPr/>
        </p:nvCxnSpPr>
        <p:spPr>
          <a:xfrm>
            <a:off x="266700" y="3076687"/>
            <a:ext cx="8610600" cy="0"/>
          </a:xfrm>
          <a:prstGeom prst="line">
            <a:avLst/>
          </a:prstGeom>
          <a:ln w="57150"/>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53EBA32A-FA6A-4274-A9E7-CC9C26EBC387}"/>
              </a:ext>
            </a:extLst>
          </p:cNvPr>
          <p:cNvSpPr txBox="1"/>
          <p:nvPr/>
        </p:nvSpPr>
        <p:spPr>
          <a:xfrm>
            <a:off x="6148927" y="1590917"/>
            <a:ext cx="2699778" cy="1107996"/>
          </a:xfrm>
          <a:prstGeom prst="rect">
            <a:avLst/>
          </a:prstGeom>
          <a:noFill/>
        </p:spPr>
        <p:txBody>
          <a:bodyPr wrap="none" rtlCol="0">
            <a:spAutoFit/>
          </a:bodyPr>
          <a:lstStyle/>
          <a:p>
            <a:r>
              <a:rPr lang="en-US" sz="6600" b="1" dirty="0">
                <a:solidFill>
                  <a:srgbClr val="00A1C4"/>
                </a:solidFill>
              </a:rPr>
              <a:t>2%–5%</a:t>
            </a:r>
          </a:p>
        </p:txBody>
      </p:sp>
    </p:spTree>
    <p:custDataLst>
      <p:tags r:id="rId1"/>
    </p:custDataLst>
    <p:extLst>
      <p:ext uri="{BB962C8B-B14F-4D97-AF65-F5344CB8AC3E}">
        <p14:creationId xmlns:p14="http://schemas.microsoft.com/office/powerpoint/2010/main" val="75772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dirty="0"/>
              <a:t>Trimethoprim-Sulfamethoxazole (TMP/SMX)</a:t>
            </a:r>
            <a:r>
              <a:rPr lang="en-US" baseline="30000" dirty="0"/>
              <a:t>6</a:t>
            </a:r>
            <a:endParaRPr lang="en-US" dirty="0"/>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228600" y="909677"/>
            <a:ext cx="5969522" cy="5484345"/>
          </a:xfrm>
        </p:spPr>
        <p:txBody>
          <a:bodyPr>
            <a:normAutofit/>
          </a:bodyPr>
          <a:lstStyle/>
          <a:p>
            <a:r>
              <a:rPr lang="en-US" sz="2400" dirty="0"/>
              <a:t>Second most frequent cause of antibiotic allergies (4%)</a:t>
            </a:r>
          </a:p>
          <a:p>
            <a:r>
              <a:rPr lang="en-US" sz="2400" dirty="0"/>
              <a:t>Typically delayed maculopapular/morbilliform rash </a:t>
            </a:r>
          </a:p>
          <a:p>
            <a:r>
              <a:rPr lang="en-US" sz="2400" dirty="0"/>
              <a:t>Rash plus fever: risk of progression to multisystem organ involvement</a:t>
            </a:r>
          </a:p>
          <a:p>
            <a:pPr lvl="1"/>
            <a:r>
              <a:rPr lang="en-US" sz="2400" b="1" dirty="0"/>
              <a:t>STOP TMP/SMX</a:t>
            </a:r>
          </a:p>
          <a:p>
            <a:r>
              <a:rPr lang="en-US" sz="2400" dirty="0"/>
              <a:t>Less common: serum sickness, hemolytic anemia, aseptic meningitis, Stevens-Johnson syndrome, toxic epidermal necrolysis, erythema multiforme</a:t>
            </a:r>
          </a:p>
          <a:p>
            <a:r>
              <a:rPr lang="en-US" sz="2400" dirty="0" err="1"/>
              <a:t>IgE</a:t>
            </a:r>
            <a:r>
              <a:rPr lang="en-US" sz="2400" dirty="0"/>
              <a:t>-mediated reaction uncommon</a:t>
            </a:r>
          </a:p>
          <a:p>
            <a:r>
              <a:rPr lang="en-US" sz="2400" dirty="0"/>
              <a:t>No skin testing available</a:t>
            </a:r>
          </a:p>
        </p:txBody>
      </p:sp>
      <p:sp>
        <p:nvSpPr>
          <p:cNvPr id="7" name="Slide Number Placeholder 6"/>
          <p:cNvSpPr>
            <a:spLocks noGrp="1"/>
          </p:cNvSpPr>
          <p:nvPr>
            <p:ph type="sldNum" sz="quarter" idx="12"/>
          </p:nvPr>
        </p:nvSpPr>
        <p:spPr/>
        <p:txBody>
          <a:bodyPr/>
          <a:lstStyle/>
          <a:p>
            <a:fld id="{993EEC8E-C5CF-40DF-832D-5BCB0E209B98}" type="slidenum">
              <a:rPr lang="en-US" smtClean="0"/>
              <a:t>24</a:t>
            </a:fld>
            <a:endParaRPr lang="en-US"/>
          </a:p>
        </p:txBody>
      </p:sp>
      <p:pic>
        <p:nvPicPr>
          <p:cNvPr id="10242" name="Picture 2" descr="Image of the trunk of a patient with a maculopapular rash.">
            <a:extLst>
              <a:ext uri="{FF2B5EF4-FFF2-40B4-BE49-F238E27FC236}">
                <a16:creationId xmlns:a16="http://schemas.microsoft.com/office/drawing/2014/main" id="{61FCED4A-4316-42C3-A73A-39D01A194D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26722" y="2193630"/>
            <a:ext cx="2260079" cy="1695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3311" y="3888690"/>
            <a:ext cx="2808222" cy="830997"/>
          </a:xfrm>
          <a:prstGeom prst="rect">
            <a:avLst/>
          </a:prstGeom>
          <a:noFill/>
        </p:spPr>
        <p:txBody>
          <a:bodyPr wrap="square" rtlCol="0">
            <a:spAutoFit/>
          </a:bodyPr>
          <a:lstStyle/>
          <a:p>
            <a:r>
              <a:rPr lang="en-US" sz="800" dirty="0"/>
              <a:t>Image source: DermNetNZ.org. </a:t>
            </a:r>
            <a:br>
              <a:rPr lang="en-US" sz="800" dirty="0"/>
            </a:br>
            <a:r>
              <a:rPr lang="en-US" sz="800" dirty="0">
                <a:hlinkClick r:id="rId5"/>
              </a:rPr>
              <a:t>https://dermnetnz.org/imagedetail/15152?copyright=&amp;label=</a:t>
            </a:r>
            <a:r>
              <a:rPr lang="en-US" sz="800" dirty="0"/>
              <a:t>.</a:t>
            </a:r>
          </a:p>
          <a:p>
            <a:r>
              <a:rPr lang="en-US" sz="800" dirty="0"/>
              <a:t>Creative Commons license: </a:t>
            </a:r>
            <a:r>
              <a:rPr lang="en-US" sz="800" dirty="0">
                <a:hlinkClick r:id="rId6"/>
              </a:rPr>
              <a:t>https://creativecommons.org/licenses/by-nc-nd/3.0/nz/legalcode</a:t>
            </a:r>
            <a:r>
              <a:rPr lang="en-US" sz="800" dirty="0"/>
              <a:t>.</a:t>
            </a:r>
          </a:p>
          <a:p>
            <a:endParaRPr lang="en-US" sz="800" dirty="0"/>
          </a:p>
        </p:txBody>
      </p:sp>
      <p:sp>
        <p:nvSpPr>
          <p:cNvPr id="8" name="Rectangle 7"/>
          <p:cNvSpPr/>
          <p:nvPr/>
        </p:nvSpPr>
        <p:spPr>
          <a:xfrm>
            <a:off x="6198122" y="1717604"/>
            <a:ext cx="2717278" cy="461665"/>
          </a:xfrm>
          <a:prstGeom prst="rect">
            <a:avLst/>
          </a:prstGeom>
        </p:spPr>
        <p:txBody>
          <a:bodyPr wrap="square">
            <a:spAutoFit/>
          </a:bodyPr>
          <a:lstStyle/>
          <a:p>
            <a:r>
              <a:rPr lang="en-US" sz="2400" b="1"/>
              <a:t>Maculopapular rash</a:t>
            </a:r>
          </a:p>
        </p:txBody>
      </p:sp>
    </p:spTree>
    <p:custDataLst>
      <p:tags r:id="rId1"/>
    </p:custDataLst>
    <p:extLst>
      <p:ext uri="{BB962C8B-B14F-4D97-AF65-F5344CB8AC3E}">
        <p14:creationId xmlns:p14="http://schemas.microsoft.com/office/powerpoint/2010/main" val="328487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of a pill bottle with capsules spilling out">
            <a:extLst>
              <a:ext uri="{FF2B5EF4-FFF2-40B4-BE49-F238E27FC236}">
                <a16:creationId xmlns:a16="http://schemas.microsoft.com/office/drawing/2014/main" id="{4BDCA3BE-E687-4A23-BAD1-72DB717BC4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0" y="1512758"/>
            <a:ext cx="4987518" cy="3523476"/>
          </a:xfrm>
          <a:prstGeom prst="rect">
            <a:avLst/>
          </a:prstGeom>
          <a:effectLst>
            <a:outerShdw blurRad="50800" dist="63500" dir="2700000" algn="tl" rotWithShape="0">
              <a:prstClr val="black">
                <a:alpha val="40000"/>
              </a:prstClr>
            </a:outerShdw>
          </a:effectLst>
        </p:spPr>
      </p:pic>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a:t>Tetracyclines</a:t>
            </a:r>
            <a:r>
              <a:rPr lang="en-US" baseline="30000"/>
              <a:t>6</a:t>
            </a:r>
            <a:endParaRPr lang="en-US"/>
          </a:p>
        </p:txBody>
      </p:sp>
      <p:sp>
        <p:nvSpPr>
          <p:cNvPr id="6" name="Slide Number Placeholder 5"/>
          <p:cNvSpPr>
            <a:spLocks noGrp="1"/>
          </p:cNvSpPr>
          <p:nvPr>
            <p:ph type="sldNum" sz="quarter" idx="12"/>
          </p:nvPr>
        </p:nvSpPr>
        <p:spPr/>
        <p:txBody>
          <a:bodyPr/>
          <a:lstStyle/>
          <a:p>
            <a:fld id="{993EEC8E-C5CF-40DF-832D-5BCB0E209B98}" type="slidenum">
              <a:rPr lang="en-US" smtClean="0"/>
              <a:t>25</a:t>
            </a:fld>
            <a:endParaRPr lang="en-US"/>
          </a:p>
        </p:txBody>
      </p:sp>
      <p:sp>
        <p:nvSpPr>
          <p:cNvPr id="4" name="Rectangle 3"/>
          <p:cNvSpPr/>
          <p:nvPr/>
        </p:nvSpPr>
        <p:spPr>
          <a:xfrm>
            <a:off x="5099888" y="1512758"/>
            <a:ext cx="3849075" cy="3816429"/>
          </a:xfrm>
          <a:prstGeom prst="rect">
            <a:avLst/>
          </a:prstGeom>
        </p:spPr>
        <p:txBody>
          <a:bodyPr wrap="square" anchor="t">
            <a:spAutoFit/>
          </a:bodyPr>
          <a:lstStyle/>
          <a:p>
            <a:pPr marL="342900" indent="-342900">
              <a:buFont typeface="Arial" panose="020B0604020202020204" pitchFamily="34" charset="0"/>
              <a:buChar char="•"/>
            </a:pPr>
            <a:r>
              <a:rPr lang="en-US" sz="2800"/>
              <a:t>Most rashes are actually sunburns from photosensitivity</a:t>
            </a:r>
            <a:endParaRPr lang="en-US" sz="2800">
              <a:cs typeface="Calibri"/>
            </a:endParaRPr>
          </a:p>
          <a:p>
            <a:pPr marL="342900" indent="-342900">
              <a:buFont typeface="Arial"/>
              <a:buChar char="•"/>
            </a:pPr>
            <a:r>
              <a:rPr lang="en-US" sz="2800"/>
              <a:t>Counsel patients to wear sunscreen, cover up when going outside</a:t>
            </a:r>
            <a:endParaRPr lang="en-US" sz="2800">
              <a:cs typeface="Calibri"/>
            </a:endParaRPr>
          </a:p>
          <a:p>
            <a:pPr marL="342900" indent="-342900">
              <a:buFont typeface="Arial"/>
              <a:buChar char="•"/>
            </a:pPr>
            <a:r>
              <a:rPr lang="en-US" sz="2800" err="1"/>
              <a:t>IgE</a:t>
            </a:r>
            <a:r>
              <a:rPr lang="en-US" sz="2800"/>
              <a:t>-mediated reactions rare</a:t>
            </a:r>
            <a:endParaRPr lang="en-US" sz="2800">
              <a:cs typeface="Calibri"/>
            </a:endParaRPr>
          </a:p>
          <a:p>
            <a:endParaRPr lang="en-US"/>
          </a:p>
        </p:txBody>
      </p:sp>
    </p:spTree>
    <p:custDataLst>
      <p:tags r:id="rId1"/>
    </p:custDataLst>
    <p:extLst>
      <p:ext uri="{BB962C8B-B14F-4D97-AF65-F5344CB8AC3E}">
        <p14:creationId xmlns:p14="http://schemas.microsoft.com/office/powerpoint/2010/main" val="320582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a healthcare practitioner holding a clipboard and talking with a patient.">
            <a:extLst>
              <a:ext uri="{FF2B5EF4-FFF2-40B4-BE49-F238E27FC236}">
                <a16:creationId xmlns:a16="http://schemas.microsoft.com/office/drawing/2014/main" id="{4FFEC5CA-68B6-44DD-BF9F-817A5E4B3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580" y="2007328"/>
            <a:ext cx="4312174" cy="2874783"/>
          </a:xfrm>
          <a:prstGeom prst="rect">
            <a:avLst/>
          </a:prstGeom>
          <a:effectLst>
            <a:outerShdw blurRad="292100" dist="139700" dir="2700000" algn="tl" rotWithShape="0">
              <a:prstClr val="black">
                <a:alpha val="65000"/>
              </a:prstClr>
            </a:outerShdw>
          </a:effectLst>
        </p:spPr>
      </p:pic>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dirty="0"/>
              <a:t>Case 1: 50-Year-Old Patient Establishing Care</a:t>
            </a:r>
          </a:p>
        </p:txBody>
      </p:sp>
      <p:sp>
        <p:nvSpPr>
          <p:cNvPr id="5" name="Rectangle 4">
            <a:extLst>
              <a:ext uri="{FF2B5EF4-FFF2-40B4-BE49-F238E27FC236}">
                <a16:creationId xmlns:a16="http://schemas.microsoft.com/office/drawing/2014/main" id="{420FC61C-54F2-45D6-923B-96F062BE1CC2}"/>
              </a:ext>
            </a:extLst>
          </p:cNvPr>
          <p:cNvSpPr/>
          <p:nvPr/>
        </p:nvSpPr>
        <p:spPr>
          <a:xfrm>
            <a:off x="2631498" y="5496675"/>
            <a:ext cx="3974165" cy="584775"/>
          </a:xfrm>
          <a:prstGeom prst="rect">
            <a:avLst/>
          </a:prstGeom>
        </p:spPr>
        <p:txBody>
          <a:bodyPr wrap="none">
            <a:spAutoFit/>
          </a:bodyPr>
          <a:lstStyle/>
          <a:p>
            <a:r>
              <a:rPr lang="en-US" sz="3200" b="1">
                <a:solidFill>
                  <a:srgbClr val="00A1C4"/>
                </a:solidFill>
              </a:rPr>
              <a:t>What should you do?</a:t>
            </a:r>
            <a:r>
              <a:rPr lang="en-US" sz="3200">
                <a:solidFill>
                  <a:srgbClr val="00A1C4"/>
                </a:solidFill>
              </a:rPr>
              <a:t> </a:t>
            </a:r>
          </a:p>
        </p:txBody>
      </p:sp>
      <p:sp>
        <p:nvSpPr>
          <p:cNvPr id="7" name="Rectangle: Rounded Corners 6">
            <a:extLst>
              <a:ext uri="{FF2B5EF4-FFF2-40B4-BE49-F238E27FC236}">
                <a16:creationId xmlns:a16="http://schemas.microsoft.com/office/drawing/2014/main" id="{5240EB14-9919-4540-BA67-7B43ABD612BB}"/>
              </a:ext>
            </a:extLst>
          </p:cNvPr>
          <p:cNvSpPr/>
          <p:nvPr/>
        </p:nvSpPr>
        <p:spPr>
          <a:xfrm>
            <a:off x="213246" y="1740407"/>
            <a:ext cx="4762739" cy="3408623"/>
          </a:xfrm>
          <a:prstGeom prst="roundRect">
            <a:avLst/>
          </a:prstGeom>
          <a:solidFill>
            <a:schemeClr val="bg1"/>
          </a:solidFill>
          <a:ln>
            <a:solidFill>
              <a:srgbClr val="00A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2" indent="-342900">
              <a:buFont typeface="Calibri" panose="020F0502020204030204" pitchFamily="34" charset="0"/>
              <a:buChar char="-"/>
            </a:pPr>
            <a:r>
              <a:rPr lang="en-US" sz="2400">
                <a:solidFill>
                  <a:schemeClr val="tx1"/>
                </a:solidFill>
              </a:rPr>
              <a:t>50-year-old new patient establishing care in your primary care clinic</a:t>
            </a:r>
            <a:br>
              <a:rPr lang="en-US" sz="2400"/>
            </a:br>
            <a:endParaRPr lang="en-US" sz="2400">
              <a:solidFill>
                <a:schemeClr val="tx1"/>
              </a:solidFill>
              <a:cs typeface="Calibri"/>
            </a:endParaRPr>
          </a:p>
          <a:p>
            <a:pPr marL="342900" lvl="2" indent="-342900">
              <a:buFont typeface="Calibri" panose="020F0502020204030204" pitchFamily="34" charset="0"/>
              <a:buChar char="-"/>
            </a:pPr>
            <a:r>
              <a:rPr lang="en-US" sz="2400">
                <a:solidFill>
                  <a:schemeClr val="tx1"/>
                </a:solidFill>
              </a:rPr>
              <a:t>Past medical history of depression</a:t>
            </a:r>
            <a:br>
              <a:rPr lang="en-US" sz="2400"/>
            </a:br>
            <a:endParaRPr lang="en-US" sz="2400">
              <a:solidFill>
                <a:schemeClr val="tx1"/>
              </a:solidFill>
              <a:cs typeface="Calibri"/>
            </a:endParaRPr>
          </a:p>
          <a:p>
            <a:pPr marL="342900" lvl="2" indent="-342900">
              <a:buFont typeface="Calibri" panose="020F0502020204030204" pitchFamily="34" charset="0"/>
              <a:buChar char="-"/>
            </a:pPr>
            <a:r>
              <a:rPr lang="en-US" sz="2400">
                <a:solidFill>
                  <a:schemeClr val="tx1"/>
                </a:solidFill>
              </a:rPr>
              <a:t>Intake form: penicillin allergy</a:t>
            </a:r>
            <a:endParaRPr lang="en-US" sz="2400">
              <a:solidFill>
                <a:schemeClr val="tx1"/>
              </a:solidFill>
              <a:cs typeface="Calibri"/>
            </a:endParaRPr>
          </a:p>
        </p:txBody>
      </p:sp>
      <p:sp>
        <p:nvSpPr>
          <p:cNvPr id="3" name="Slide Number Placeholder 2"/>
          <p:cNvSpPr>
            <a:spLocks noGrp="1"/>
          </p:cNvSpPr>
          <p:nvPr>
            <p:ph type="sldNum" sz="quarter" idx="12"/>
          </p:nvPr>
        </p:nvSpPr>
        <p:spPr/>
        <p:txBody>
          <a:bodyPr/>
          <a:lstStyle/>
          <a:p>
            <a:fld id="{993EEC8E-C5CF-40DF-832D-5BCB0E209B98}" type="slidenum">
              <a:rPr lang="en-US" smtClean="0"/>
              <a:t>26</a:t>
            </a:fld>
            <a:endParaRPr lang="en-US"/>
          </a:p>
        </p:txBody>
      </p:sp>
    </p:spTree>
    <p:custDataLst>
      <p:tags r:id="rId1"/>
    </p:custDataLst>
    <p:extLst>
      <p:ext uri="{BB962C8B-B14F-4D97-AF65-F5344CB8AC3E}">
        <p14:creationId xmlns:p14="http://schemas.microsoft.com/office/powerpoint/2010/main" val="1809918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a:t>Case 1: Next Step</a:t>
            </a:r>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304799" y="1142642"/>
            <a:ext cx="8534401" cy="769441"/>
          </a:xfrm>
        </p:spPr>
        <p:txBody>
          <a:bodyPr/>
          <a:lstStyle/>
          <a:p>
            <a:pPr marL="0" indent="0" algn="ctr">
              <a:buNone/>
            </a:pPr>
            <a:r>
              <a:rPr lang="en-US" sz="3200" b="1">
                <a:solidFill>
                  <a:srgbClr val="00A1C4"/>
                </a:solidFill>
              </a:rPr>
              <a:t>You should ask her about her allergy history!</a:t>
            </a:r>
          </a:p>
          <a:p>
            <a:pPr algn="ctr"/>
            <a:endParaRPr lang="en-US"/>
          </a:p>
          <a:p>
            <a:pPr marL="0" indent="0" algn="ctr">
              <a:buNone/>
            </a:pPr>
            <a:endParaRPr lang="en-US"/>
          </a:p>
        </p:txBody>
      </p:sp>
      <p:sp>
        <p:nvSpPr>
          <p:cNvPr id="6" name="Rectangle 5">
            <a:extLst>
              <a:ext uri="{FF2B5EF4-FFF2-40B4-BE49-F238E27FC236}">
                <a16:creationId xmlns:a16="http://schemas.microsoft.com/office/drawing/2014/main" id="{9040E193-1B64-49F3-8428-9BCFE6C8BD8F}"/>
              </a:ext>
            </a:extLst>
          </p:cNvPr>
          <p:cNvSpPr/>
          <p:nvPr/>
        </p:nvSpPr>
        <p:spPr>
          <a:xfrm>
            <a:off x="3893128" y="2755398"/>
            <a:ext cx="4572000" cy="1815882"/>
          </a:xfrm>
          <a:prstGeom prst="rect">
            <a:avLst/>
          </a:prstGeom>
        </p:spPr>
        <p:txBody>
          <a:bodyPr>
            <a:spAutoFit/>
          </a:bodyPr>
          <a:lstStyle/>
          <a:p>
            <a:pPr algn="ctr"/>
            <a:r>
              <a:rPr lang="en-US" sz="2800" b="1">
                <a:solidFill>
                  <a:schemeClr val="tx2"/>
                </a:solidFill>
              </a:rPr>
              <a:t>“I had horrible diarrhea when I was given amoxicillin-clavulanate as a teenager for sinusitis.” </a:t>
            </a:r>
          </a:p>
        </p:txBody>
      </p:sp>
      <p:sp>
        <p:nvSpPr>
          <p:cNvPr id="7" name="Speech Bubble: Rectangle with Corners Rounded 6">
            <a:extLst>
              <a:ext uri="{FF2B5EF4-FFF2-40B4-BE49-F238E27FC236}">
                <a16:creationId xmlns:a16="http://schemas.microsoft.com/office/drawing/2014/main" id="{E17C32C4-5CE2-411A-92ED-ACED50F9491D}"/>
              </a:ext>
            </a:extLst>
          </p:cNvPr>
          <p:cNvSpPr/>
          <p:nvPr/>
        </p:nvSpPr>
        <p:spPr>
          <a:xfrm>
            <a:off x="3819524" y="2590800"/>
            <a:ext cx="4867277" cy="2145079"/>
          </a:xfrm>
          <a:prstGeom prst="wedgeRoundRectCallout">
            <a:avLst>
              <a:gd name="adj1" fmla="val -56830"/>
              <a:gd name="adj2" fmla="val -18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93EEC8E-C5CF-40DF-832D-5BCB0E209B98}" type="slidenum">
              <a:rPr lang="en-US" smtClean="0"/>
              <a:t>27</a:t>
            </a:fld>
            <a:endParaRPr lang="en-US"/>
          </a:p>
        </p:txBody>
      </p:sp>
      <p:pic>
        <p:nvPicPr>
          <p:cNvPr id="8" name="Picture 7" descr="Image of a healthcare practitioner talking with a patient">
            <a:extLst>
              <a:ext uri="{FF2B5EF4-FFF2-40B4-BE49-F238E27FC236}">
                <a16:creationId xmlns:a16="http://schemas.microsoft.com/office/drawing/2014/main" id="{7BA2C0B3-048E-4A46-815C-4C952DA57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 y="1679464"/>
            <a:ext cx="2994757" cy="4492136"/>
          </a:xfrm>
          <a:prstGeom prst="rect">
            <a:avLst/>
          </a:prstGeom>
          <a:effectLst>
            <a:outerShdw blurRad="50800" dist="635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2282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07B76CE-814D-482C-9FE0-CF91530FE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2057320"/>
            <a:ext cx="4115039" cy="2743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a:t>Case 1: Next Step</a:t>
            </a:r>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457198" y="5014116"/>
            <a:ext cx="8358327" cy="1600199"/>
          </a:xfrm>
        </p:spPr>
        <p:txBody>
          <a:bodyPr>
            <a:normAutofit/>
          </a:bodyPr>
          <a:lstStyle/>
          <a:p>
            <a:pPr marL="0" indent="0">
              <a:buNone/>
            </a:pPr>
            <a:r>
              <a:rPr lang="en-US" sz="3200" b="1">
                <a:solidFill>
                  <a:srgbClr val="00A1C4"/>
                </a:solidFill>
              </a:rPr>
              <a:t>Remove the penicillin allergy from her chart.</a:t>
            </a:r>
          </a:p>
          <a:p>
            <a:pPr marL="0" indent="0">
              <a:buNone/>
            </a:pPr>
            <a:r>
              <a:rPr lang="en-US" sz="3200" b="1">
                <a:solidFill>
                  <a:srgbClr val="00A1C4"/>
                </a:solidFill>
              </a:rPr>
              <a:t>Explain to her why she does not have an allergy. </a:t>
            </a:r>
          </a:p>
          <a:p>
            <a:pPr marL="0" indent="0">
              <a:buNone/>
            </a:pPr>
            <a:endParaRPr lang="en-US"/>
          </a:p>
        </p:txBody>
      </p:sp>
      <p:sp>
        <p:nvSpPr>
          <p:cNvPr id="5" name="Rectangle: Rounded Corners 4">
            <a:extLst>
              <a:ext uri="{FF2B5EF4-FFF2-40B4-BE49-F238E27FC236}">
                <a16:creationId xmlns:a16="http://schemas.microsoft.com/office/drawing/2014/main" id="{BF8DF1DE-9F4D-4146-9A8E-1DB3DB68E837}"/>
              </a:ext>
            </a:extLst>
          </p:cNvPr>
          <p:cNvSpPr/>
          <p:nvPr/>
        </p:nvSpPr>
        <p:spPr>
          <a:xfrm>
            <a:off x="466725" y="1524000"/>
            <a:ext cx="3800475" cy="1600200"/>
          </a:xfrm>
          <a:prstGeom prst="roundRect">
            <a:avLst/>
          </a:prstGeom>
          <a:solidFill>
            <a:schemeClr val="bg1"/>
          </a:solidFill>
          <a:ln>
            <a:solidFill>
              <a:srgbClr val="00A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400" dirty="0">
                <a:solidFill>
                  <a:schemeClr val="tx1"/>
                </a:solidFill>
              </a:rPr>
              <a:t>Diarrhea is a side effect but not an allergy. </a:t>
            </a:r>
            <a:endParaRPr lang="en-US" sz="2000" dirty="0">
              <a:solidFill>
                <a:schemeClr val="tx1"/>
              </a:solidFill>
            </a:endParaRPr>
          </a:p>
        </p:txBody>
      </p:sp>
      <p:sp>
        <p:nvSpPr>
          <p:cNvPr id="7" name="Slide Number Placeholder 6"/>
          <p:cNvSpPr>
            <a:spLocks noGrp="1"/>
          </p:cNvSpPr>
          <p:nvPr>
            <p:ph type="sldNum" sz="quarter" idx="12"/>
          </p:nvPr>
        </p:nvSpPr>
        <p:spPr/>
        <p:txBody>
          <a:bodyPr/>
          <a:lstStyle/>
          <a:p>
            <a:fld id="{993EEC8E-C5CF-40DF-832D-5BCB0E209B98}" type="slidenum">
              <a:rPr lang="en-US" smtClean="0"/>
              <a:t>28</a:t>
            </a:fld>
            <a:endParaRPr lang="en-US"/>
          </a:p>
        </p:txBody>
      </p:sp>
    </p:spTree>
    <p:custDataLst>
      <p:tags r:id="rId1"/>
    </p:custDataLst>
    <p:extLst>
      <p:ext uri="{BB962C8B-B14F-4D97-AF65-F5344CB8AC3E}">
        <p14:creationId xmlns:p14="http://schemas.microsoft.com/office/powerpoint/2010/main" val="186123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8D89DF4-E214-43DC-A108-36416F20DD8E}"/>
              </a:ext>
            </a:extLst>
          </p:cNvPr>
          <p:cNvSpPr/>
          <p:nvPr/>
        </p:nvSpPr>
        <p:spPr>
          <a:xfrm>
            <a:off x="5916290" y="2644218"/>
            <a:ext cx="3009900" cy="1828800"/>
          </a:xfrm>
          <a:prstGeom prst="wedgeRoundRectCallout">
            <a:avLst>
              <a:gd name="adj1" fmla="val -58724"/>
              <a:gd name="adj2" fmla="val -31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a:t>Case 2: The Same </a:t>
            </a:r>
            <a:r>
              <a:rPr lang="en-US" dirty="0"/>
              <a:t>50-Year-Old</a:t>
            </a:r>
            <a:r>
              <a:rPr lang="en-US"/>
              <a:t> Patient</a:t>
            </a:r>
          </a:p>
        </p:txBody>
      </p:sp>
      <p:sp>
        <p:nvSpPr>
          <p:cNvPr id="6" name="Rectangle 5">
            <a:extLst>
              <a:ext uri="{FF2B5EF4-FFF2-40B4-BE49-F238E27FC236}">
                <a16:creationId xmlns:a16="http://schemas.microsoft.com/office/drawing/2014/main" id="{EA22ABF0-1E5E-48E2-900D-8588EBC0CA45}"/>
              </a:ext>
            </a:extLst>
          </p:cNvPr>
          <p:cNvSpPr/>
          <p:nvPr/>
        </p:nvSpPr>
        <p:spPr>
          <a:xfrm>
            <a:off x="2514057" y="5691891"/>
            <a:ext cx="3881191" cy="584775"/>
          </a:xfrm>
          <a:prstGeom prst="rect">
            <a:avLst/>
          </a:prstGeom>
        </p:spPr>
        <p:txBody>
          <a:bodyPr wrap="none">
            <a:spAutoFit/>
          </a:bodyPr>
          <a:lstStyle/>
          <a:p>
            <a:r>
              <a:rPr lang="en-US" sz="3200" b="1">
                <a:solidFill>
                  <a:srgbClr val="00A1C4"/>
                </a:solidFill>
              </a:rPr>
              <a:t>What should you do?</a:t>
            </a:r>
            <a:r>
              <a:rPr lang="en-US" sz="3200">
                <a:solidFill>
                  <a:srgbClr val="00A1C4"/>
                </a:solidFill>
              </a:rPr>
              <a:t> </a:t>
            </a:r>
          </a:p>
        </p:txBody>
      </p:sp>
      <p:sp>
        <p:nvSpPr>
          <p:cNvPr id="7" name="TextBox 6">
            <a:extLst>
              <a:ext uri="{FF2B5EF4-FFF2-40B4-BE49-F238E27FC236}">
                <a16:creationId xmlns:a16="http://schemas.microsoft.com/office/drawing/2014/main" id="{794FBE50-5A85-48F1-8B13-0435BE013E39}"/>
              </a:ext>
            </a:extLst>
          </p:cNvPr>
          <p:cNvSpPr txBox="1"/>
          <p:nvPr/>
        </p:nvSpPr>
        <p:spPr>
          <a:xfrm>
            <a:off x="3451947" y="1166109"/>
            <a:ext cx="1683474" cy="769441"/>
          </a:xfrm>
          <a:prstGeom prst="rect">
            <a:avLst/>
          </a:prstGeom>
          <a:noFill/>
        </p:spPr>
        <p:txBody>
          <a:bodyPr wrap="none" rtlCol="0">
            <a:spAutoFit/>
          </a:bodyPr>
          <a:lstStyle/>
          <a:p>
            <a:r>
              <a:rPr lang="en-US" sz="4400" b="1">
                <a:solidFill>
                  <a:schemeClr val="tx2"/>
                </a:solidFill>
              </a:rPr>
              <a:t>Case 2</a:t>
            </a:r>
          </a:p>
        </p:txBody>
      </p:sp>
      <p:sp>
        <p:nvSpPr>
          <p:cNvPr id="9" name="Rectangle 8">
            <a:extLst>
              <a:ext uri="{FF2B5EF4-FFF2-40B4-BE49-F238E27FC236}">
                <a16:creationId xmlns:a16="http://schemas.microsoft.com/office/drawing/2014/main" id="{961707C8-3DF6-4E6B-B8FE-1703D0886606}"/>
              </a:ext>
            </a:extLst>
          </p:cNvPr>
          <p:cNvSpPr/>
          <p:nvPr/>
        </p:nvSpPr>
        <p:spPr>
          <a:xfrm>
            <a:off x="6010326" y="2810683"/>
            <a:ext cx="2857500" cy="1569660"/>
          </a:xfrm>
          <a:prstGeom prst="rect">
            <a:avLst/>
          </a:prstGeom>
        </p:spPr>
        <p:txBody>
          <a:bodyPr wrap="square">
            <a:spAutoFit/>
          </a:bodyPr>
          <a:lstStyle/>
          <a:p>
            <a:pPr algn="ctr"/>
            <a:r>
              <a:rPr lang="en-US" sz="2400" b="1">
                <a:solidFill>
                  <a:schemeClr val="tx2"/>
                </a:solidFill>
              </a:rPr>
              <a:t>“I had a rash when I was given amoxicillin as a child for a throat infection.” </a:t>
            </a:r>
          </a:p>
        </p:txBody>
      </p:sp>
      <p:sp>
        <p:nvSpPr>
          <p:cNvPr id="11" name="Speech Bubble: Rectangle with Corners Rounded 10">
            <a:extLst>
              <a:ext uri="{FF2B5EF4-FFF2-40B4-BE49-F238E27FC236}">
                <a16:creationId xmlns:a16="http://schemas.microsoft.com/office/drawing/2014/main" id="{4A94E76A-3321-4761-B1D2-2946593D3CDA}"/>
              </a:ext>
            </a:extLst>
          </p:cNvPr>
          <p:cNvSpPr/>
          <p:nvPr/>
        </p:nvSpPr>
        <p:spPr>
          <a:xfrm>
            <a:off x="399143" y="1540943"/>
            <a:ext cx="2480494" cy="1179309"/>
          </a:xfrm>
          <a:prstGeom prst="wedgeRoundRectCallout">
            <a:avLst>
              <a:gd name="adj1" fmla="val 45004"/>
              <a:gd name="adj2" fmla="val 70355"/>
              <a:gd name="adj3" fmla="val 16667"/>
            </a:avLst>
          </a:prstGeom>
          <a:solidFill>
            <a:schemeClr val="bg1"/>
          </a:solidFill>
          <a:ln>
            <a:solidFill>
              <a:srgbClr val="00A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C4A8EF-DB1D-4B30-921B-4BE81D0FBBD9}"/>
              </a:ext>
            </a:extLst>
          </p:cNvPr>
          <p:cNvSpPr/>
          <p:nvPr/>
        </p:nvSpPr>
        <p:spPr>
          <a:xfrm>
            <a:off x="329362" y="1715100"/>
            <a:ext cx="2514600" cy="830997"/>
          </a:xfrm>
          <a:prstGeom prst="rect">
            <a:avLst/>
          </a:prstGeom>
        </p:spPr>
        <p:txBody>
          <a:bodyPr wrap="square">
            <a:spAutoFit/>
          </a:bodyPr>
          <a:lstStyle/>
          <a:p>
            <a:pPr algn="ctr"/>
            <a:r>
              <a:rPr lang="en-US" sz="2400" b="1">
                <a:solidFill>
                  <a:srgbClr val="00A1C4"/>
                </a:solidFill>
              </a:rPr>
              <a:t>“Tell me about your allergy.”</a:t>
            </a:r>
          </a:p>
        </p:txBody>
      </p:sp>
      <p:sp>
        <p:nvSpPr>
          <p:cNvPr id="3" name="Slide Number Placeholder 2"/>
          <p:cNvSpPr>
            <a:spLocks noGrp="1"/>
          </p:cNvSpPr>
          <p:nvPr>
            <p:ph type="sldNum" sz="quarter" idx="12"/>
          </p:nvPr>
        </p:nvSpPr>
        <p:spPr/>
        <p:txBody>
          <a:bodyPr/>
          <a:lstStyle/>
          <a:p>
            <a:fld id="{993EEC8E-C5CF-40DF-832D-5BCB0E209B98}" type="slidenum">
              <a:rPr lang="en-US" smtClean="0"/>
              <a:t>29</a:t>
            </a:fld>
            <a:endParaRPr lang="en-US"/>
          </a:p>
        </p:txBody>
      </p:sp>
      <p:pic>
        <p:nvPicPr>
          <p:cNvPr id="12" name="Picture 11" descr="A picture containing person, outdoor, building, holding&#10;&#10;Description automatically generated">
            <a:extLst>
              <a:ext uri="{FF2B5EF4-FFF2-40B4-BE49-F238E27FC236}">
                <a16:creationId xmlns:a16="http://schemas.microsoft.com/office/drawing/2014/main" id="{1B1F353A-D1A6-4AEB-A3A6-F003DD8930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52" r="17166"/>
          <a:stretch/>
        </p:blipFill>
        <p:spPr>
          <a:xfrm>
            <a:off x="2994744" y="2560513"/>
            <a:ext cx="2590801" cy="2874783"/>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67740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66744" y="6513424"/>
            <a:ext cx="443345" cy="365126"/>
          </a:xfrm>
        </p:spPr>
        <p:txBody>
          <a:bodyPr anchor="ctr">
            <a:normAutofit/>
          </a:bodyPr>
          <a:lstStyle/>
          <a:p>
            <a:pPr>
              <a:spcAft>
                <a:spcPts val="600"/>
              </a:spcAft>
            </a:pPr>
            <a:fld id="{993EEC8E-C5CF-40DF-832D-5BCB0E209B98}" type="slidenum">
              <a:rPr lang="en-US" smtClean="0">
                <a:solidFill>
                  <a:prstClr val="white"/>
                </a:solidFill>
              </a:rPr>
              <a:pPr>
                <a:spcAft>
                  <a:spcPts val="600"/>
                </a:spcAft>
              </a:pPr>
              <a:t>3</a:t>
            </a:fld>
            <a:endParaRPr lang="en-US" dirty="0">
              <a:solidFill>
                <a:prstClr val="white"/>
              </a:solidFill>
            </a:endParaRPr>
          </a:p>
        </p:txBody>
      </p:sp>
      <p:pic>
        <p:nvPicPr>
          <p:cNvPr id="4" name="Picture 3" descr="Box containing penicillin">
            <a:extLst>
              <a:ext uri="{FF2B5EF4-FFF2-40B4-BE49-F238E27FC236}">
                <a16:creationId xmlns:a16="http://schemas.microsoft.com/office/drawing/2014/main" id="{5F6512E3-AB5F-91CE-4EA1-EBF624D5D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370737" y="2838685"/>
            <a:ext cx="4191000" cy="2818449"/>
          </a:xfrm>
          <a:prstGeom prst="rect">
            <a:avLst/>
          </a:prstGeom>
          <a:noFill/>
          <a:ln>
            <a:noFill/>
          </a:ln>
        </p:spPr>
      </p:pic>
      <p:sp>
        <p:nvSpPr>
          <p:cNvPr id="3" name="Content Placeholder 2"/>
          <p:cNvSpPr>
            <a:spLocks noGrp="1"/>
          </p:cNvSpPr>
          <p:nvPr>
            <p:ph idx="13"/>
          </p:nvPr>
        </p:nvSpPr>
        <p:spPr>
          <a:xfrm>
            <a:off x="582263" y="1091032"/>
            <a:ext cx="4191000" cy="5117636"/>
          </a:xfrm>
        </p:spPr>
        <p:txBody>
          <a:bodyPr vert="horz" lIns="101852" tIns="50927" rIns="101852" bIns="50927" rtlCol="0">
            <a:normAutofit/>
          </a:bodyPr>
          <a:lstStyle/>
          <a:p>
            <a:pPr marL="336550" indent="-336550"/>
            <a:r>
              <a:rPr lang="en-US" dirty="0"/>
              <a:t>About 1 in 10 patients reports an allergy to penicillin</a:t>
            </a:r>
          </a:p>
          <a:p>
            <a:pPr marL="336550" indent="-336550"/>
            <a:r>
              <a:rPr lang="en-US" dirty="0"/>
              <a:t>95% of people who report a penicillin allergy can tolerate beta-lactam antibiotics</a:t>
            </a:r>
          </a:p>
        </p:txBody>
      </p:sp>
      <p:sp>
        <p:nvSpPr>
          <p:cNvPr id="2" name="Title 1"/>
          <p:cNvSpPr>
            <a:spLocks noGrp="1"/>
          </p:cNvSpPr>
          <p:nvPr>
            <p:ph type="title"/>
          </p:nvPr>
        </p:nvSpPr>
        <p:spPr>
          <a:xfrm>
            <a:off x="0" y="1"/>
            <a:ext cx="9144000" cy="806824"/>
          </a:xfrm>
        </p:spPr>
        <p:txBody>
          <a:bodyPr anchor="b">
            <a:normAutofit/>
          </a:bodyPr>
          <a:lstStyle/>
          <a:p>
            <a:r>
              <a:rPr lang="en-US"/>
              <a:t>Antibiotic Allergy Prevalence</a:t>
            </a:r>
            <a:r>
              <a:rPr lang="en-US" baseline="30000"/>
              <a:t>1-5</a:t>
            </a:r>
            <a:endParaRPr lang="en-US"/>
          </a:p>
        </p:txBody>
      </p:sp>
    </p:spTree>
    <p:custDataLst>
      <p:tags r:id="rId1"/>
    </p:custDataLst>
    <p:extLst>
      <p:ext uri="{BB962C8B-B14F-4D97-AF65-F5344CB8AC3E}">
        <p14:creationId xmlns:p14="http://schemas.microsoft.com/office/powerpoint/2010/main" val="185800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677D5A9-814D-4DBD-8C96-7C0FB3E97C5E}"/>
              </a:ext>
            </a:extLst>
          </p:cNvPr>
          <p:cNvSpPr/>
          <p:nvPr/>
        </p:nvSpPr>
        <p:spPr>
          <a:xfrm>
            <a:off x="570088" y="1717090"/>
            <a:ext cx="8003824" cy="3085728"/>
          </a:xfrm>
          <a:prstGeom prst="roundRect">
            <a:avLst/>
          </a:prstGeom>
          <a:solidFill>
            <a:schemeClr val="bg1"/>
          </a:solidFill>
          <a:ln>
            <a:solidFill>
              <a:srgbClr val="00A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endParaRPr lang="en-US" sz="2000">
              <a:solidFill>
                <a:schemeClr val="tx1"/>
              </a:solidFill>
            </a:endParaRPr>
          </a:p>
        </p:txBody>
      </p:sp>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a:t>Case 2: Next Steps</a:t>
            </a:r>
          </a:p>
        </p:txBody>
      </p:sp>
      <p:sp>
        <p:nvSpPr>
          <p:cNvPr id="3" name="Content Placeholder 2">
            <a:extLst>
              <a:ext uri="{FF2B5EF4-FFF2-40B4-BE49-F238E27FC236}">
                <a16:creationId xmlns:a16="http://schemas.microsoft.com/office/drawing/2014/main" id="{E0BC9A5B-9BE0-4118-A2F9-630F418E1A7C}"/>
              </a:ext>
            </a:extLst>
          </p:cNvPr>
          <p:cNvSpPr>
            <a:spLocks noGrp="1"/>
          </p:cNvSpPr>
          <p:nvPr>
            <p:ph idx="1"/>
          </p:nvPr>
        </p:nvSpPr>
        <p:spPr>
          <a:xfrm>
            <a:off x="951605" y="1107867"/>
            <a:ext cx="7557911" cy="3694951"/>
          </a:xfrm>
        </p:spPr>
        <p:txBody>
          <a:bodyPr vert="horz" lIns="101852" tIns="50927" rIns="101852" bIns="50927" rtlCol="0" anchor="t">
            <a:normAutofit fontScale="92500" lnSpcReduction="20000"/>
          </a:bodyPr>
          <a:lstStyle/>
          <a:p>
            <a:pPr marL="0" indent="0">
              <a:buNone/>
            </a:pPr>
            <a:r>
              <a:rPr lang="en-US" sz="3800" b="1" i="1" dirty="0">
                <a:solidFill>
                  <a:srgbClr val="00A1C4"/>
                </a:solidFill>
              </a:rPr>
              <a:t>You need some more information. </a:t>
            </a:r>
            <a:br>
              <a:rPr lang="en-US" sz="3200" b="1" i="1" dirty="0">
                <a:solidFill>
                  <a:srgbClr val="00A1C4"/>
                </a:solidFill>
              </a:rPr>
            </a:br>
            <a:endParaRPr lang="en-US" sz="2600" b="1" i="1" dirty="0">
              <a:solidFill>
                <a:srgbClr val="00A1C4"/>
              </a:solidFill>
            </a:endParaRPr>
          </a:p>
          <a:p>
            <a:pPr marL="0" indent="0">
              <a:buNone/>
            </a:pPr>
            <a:r>
              <a:rPr lang="en-US" sz="2600" b="1" dirty="0">
                <a:solidFill>
                  <a:srgbClr val="00A1C4"/>
                </a:solidFill>
              </a:rPr>
              <a:t>“Tell me what you remember about getting the rash.”</a:t>
            </a:r>
          </a:p>
          <a:p>
            <a:pPr marL="922338" lvl="1" indent="-455613"/>
            <a:r>
              <a:rPr lang="en-US" sz="2400" dirty="0"/>
              <a:t>A throat infection in childhood could have been caused by a virus, and the rash was actually a viral exanthema. </a:t>
            </a:r>
            <a:br>
              <a:rPr lang="en-US" dirty="0"/>
            </a:br>
            <a:endParaRPr lang="en-US" dirty="0"/>
          </a:p>
          <a:p>
            <a:pPr marL="0" indent="0">
              <a:buNone/>
            </a:pPr>
            <a:r>
              <a:rPr lang="en-US" sz="2600" b="1" dirty="0">
                <a:solidFill>
                  <a:srgbClr val="00A1C4"/>
                </a:solidFill>
              </a:rPr>
              <a:t>“Have you ever taken another antibiotic, like amoxicillin/clavulanate (Augmentin®) or cephalexin (Keflex®)?”</a:t>
            </a:r>
          </a:p>
          <a:p>
            <a:pPr marL="922338" lvl="1" indent="-455613"/>
            <a:r>
              <a:rPr lang="en-US" sz="2400" dirty="0"/>
              <a:t>If she has tolerated </a:t>
            </a:r>
            <a:r>
              <a:rPr lang="en-US" sz="2400" dirty="0" err="1"/>
              <a:t>penicillins</a:t>
            </a:r>
            <a:r>
              <a:rPr lang="en-US" sz="2400" dirty="0"/>
              <a:t> or cephalosporin in the past, she can be rechallenged with them. </a:t>
            </a:r>
          </a:p>
          <a:p>
            <a:pPr marL="685800" lvl="1" indent="-514350"/>
            <a:endParaRPr lang="en-US" sz="2400" dirty="0"/>
          </a:p>
          <a:p>
            <a:pPr marL="171450" lvl="1" indent="0">
              <a:buNone/>
            </a:pPr>
            <a:endParaRPr lang="en-US" sz="2400" dirty="0"/>
          </a:p>
        </p:txBody>
      </p:sp>
      <p:sp>
        <p:nvSpPr>
          <p:cNvPr id="6" name="Slide Number Placeholder 5"/>
          <p:cNvSpPr>
            <a:spLocks noGrp="1"/>
          </p:cNvSpPr>
          <p:nvPr>
            <p:ph type="sldNum" sz="quarter" idx="12"/>
          </p:nvPr>
        </p:nvSpPr>
        <p:spPr/>
        <p:txBody>
          <a:bodyPr/>
          <a:lstStyle/>
          <a:p>
            <a:fld id="{993EEC8E-C5CF-40DF-832D-5BCB0E209B98}" type="slidenum">
              <a:rPr lang="en-US" smtClean="0"/>
              <a:t>30</a:t>
            </a:fld>
            <a:endParaRPr lang="en-US"/>
          </a:p>
        </p:txBody>
      </p:sp>
      <p:sp>
        <p:nvSpPr>
          <p:cNvPr id="4" name="TextBox 3">
            <a:extLst>
              <a:ext uri="{FF2B5EF4-FFF2-40B4-BE49-F238E27FC236}">
                <a16:creationId xmlns:a16="http://schemas.microsoft.com/office/drawing/2014/main" id="{A0A34510-004C-40AA-B7A4-BE5F258B2A21}"/>
              </a:ext>
            </a:extLst>
          </p:cNvPr>
          <p:cNvSpPr txBox="1"/>
          <p:nvPr/>
        </p:nvSpPr>
        <p:spPr>
          <a:xfrm>
            <a:off x="951605" y="4873432"/>
            <a:ext cx="7622307" cy="1077218"/>
          </a:xfrm>
          <a:prstGeom prst="rect">
            <a:avLst/>
          </a:prstGeom>
          <a:noFill/>
        </p:spPr>
        <p:txBody>
          <a:bodyPr wrap="square" rtlCol="0">
            <a:spAutoFit/>
          </a:bodyPr>
          <a:lstStyle/>
          <a:p>
            <a:pPr marL="685800" indent="-514350">
              <a:buNone/>
            </a:pPr>
            <a:r>
              <a:rPr lang="en-US" sz="3200" b="1">
                <a:solidFill>
                  <a:srgbClr val="00A1C4"/>
                </a:solidFill>
              </a:rPr>
              <a:t>Document everything in her chart.</a:t>
            </a:r>
          </a:p>
          <a:p>
            <a:pPr marL="685800" indent="-514350">
              <a:buNone/>
            </a:pPr>
            <a:r>
              <a:rPr lang="en-US" sz="3200" b="1">
                <a:solidFill>
                  <a:srgbClr val="00A1C4"/>
                </a:solidFill>
              </a:rPr>
              <a:t>Explain your reasoning to her.  </a:t>
            </a:r>
          </a:p>
        </p:txBody>
      </p:sp>
    </p:spTree>
    <p:custDataLst>
      <p:tags r:id="rId1"/>
    </p:custDataLst>
    <p:extLst>
      <p:ext uri="{BB962C8B-B14F-4D97-AF65-F5344CB8AC3E}">
        <p14:creationId xmlns:p14="http://schemas.microsoft.com/office/powerpoint/2010/main" val="296279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A42BC-93D9-470B-ABB4-7E8333F0DAC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3" t="3409" r="2273" b="3409"/>
          <a:stretch/>
        </p:blipFill>
        <p:spPr>
          <a:xfrm>
            <a:off x="0" y="806824"/>
            <a:ext cx="9144000" cy="5405907"/>
          </a:xfrm>
          <a:prstGeom prst="rect">
            <a:avLst/>
          </a:prstGeom>
        </p:spPr>
      </p:pic>
      <p:sp>
        <p:nvSpPr>
          <p:cNvPr id="2" name="Title 1">
            <a:extLst>
              <a:ext uri="{FF2B5EF4-FFF2-40B4-BE49-F238E27FC236}">
                <a16:creationId xmlns:a16="http://schemas.microsoft.com/office/drawing/2014/main" id="{12330BE8-B35C-439D-AF7D-716B6BC54C8F}"/>
              </a:ext>
            </a:extLst>
          </p:cNvPr>
          <p:cNvSpPr>
            <a:spLocks noGrp="1"/>
          </p:cNvSpPr>
          <p:nvPr>
            <p:ph type="title"/>
          </p:nvPr>
        </p:nvSpPr>
        <p:spPr/>
        <p:txBody>
          <a:bodyPr/>
          <a:lstStyle/>
          <a:p>
            <a:r>
              <a:rPr lang="en-US" dirty="0"/>
              <a:t>Take-Home Messages</a:t>
            </a:r>
          </a:p>
        </p:txBody>
      </p:sp>
      <p:sp>
        <p:nvSpPr>
          <p:cNvPr id="3" name="Slide Number Placeholder 2"/>
          <p:cNvSpPr>
            <a:spLocks noGrp="1"/>
          </p:cNvSpPr>
          <p:nvPr>
            <p:ph type="sldNum" sz="quarter" idx="12"/>
          </p:nvPr>
        </p:nvSpPr>
        <p:spPr/>
        <p:txBody>
          <a:bodyPr/>
          <a:lstStyle/>
          <a:p>
            <a:fld id="{993EEC8E-C5CF-40DF-832D-5BCB0E209B98}" type="slidenum">
              <a:rPr lang="en-US" smtClean="0"/>
              <a:t>31</a:t>
            </a:fld>
            <a:endParaRPr lang="en-US"/>
          </a:p>
        </p:txBody>
      </p:sp>
      <p:sp>
        <p:nvSpPr>
          <p:cNvPr id="4" name="Rectangle 3">
            <a:extLst>
              <a:ext uri="{FF2B5EF4-FFF2-40B4-BE49-F238E27FC236}">
                <a16:creationId xmlns:a16="http://schemas.microsoft.com/office/drawing/2014/main" id="{CB44FA47-05DD-4325-A676-5147303198D8}"/>
              </a:ext>
            </a:extLst>
          </p:cNvPr>
          <p:cNvSpPr/>
          <p:nvPr/>
        </p:nvSpPr>
        <p:spPr>
          <a:xfrm>
            <a:off x="304800" y="1228398"/>
            <a:ext cx="8534400" cy="4832092"/>
          </a:xfrm>
          <a:prstGeom prst="rect">
            <a:avLst/>
          </a:prstGeom>
        </p:spPr>
        <p:txBody>
          <a:bodyPr wrap="square">
            <a:spAutoFit/>
          </a:bodyPr>
          <a:lstStyle/>
          <a:p>
            <a:pPr marL="342900" lvl="2" indent="-342900">
              <a:buFont typeface="Arial" panose="020B0604020202020204" pitchFamily="34" charset="0"/>
              <a:buChar char="•"/>
            </a:pPr>
            <a:r>
              <a:rPr lang="en-US" sz="2800">
                <a:solidFill>
                  <a:schemeClr val="bg1"/>
                </a:solidFill>
              </a:rPr>
              <a:t>Ensuring appropriate documentation of antibiotic allergies is an important part of antibiotic stewardship and may improve patient outcomes.</a:t>
            </a:r>
            <a:br>
              <a:rPr lang="en-US" sz="2800">
                <a:solidFill>
                  <a:schemeClr val="bg1"/>
                </a:solidFill>
              </a:rPr>
            </a:br>
            <a:endParaRPr lang="en-US" sz="2800">
              <a:solidFill>
                <a:schemeClr val="bg1"/>
              </a:solidFill>
            </a:endParaRPr>
          </a:p>
          <a:p>
            <a:pPr marL="342900" lvl="2" indent="-342900">
              <a:buFont typeface="Arial" panose="020B0604020202020204" pitchFamily="34" charset="0"/>
              <a:buChar char="•"/>
            </a:pPr>
            <a:r>
              <a:rPr lang="en-US" sz="2800" dirty="0">
                <a:solidFill>
                  <a:schemeClr val="bg1"/>
                </a:solidFill>
              </a:rPr>
              <a:t>There are four main types of antibiotic allergies.</a:t>
            </a:r>
            <a:br>
              <a:rPr lang="en-US" sz="2800" dirty="0">
                <a:solidFill>
                  <a:schemeClr val="bg1"/>
                </a:solidFill>
              </a:rPr>
            </a:br>
            <a:endParaRPr lang="en-US" sz="2800" dirty="0">
              <a:solidFill>
                <a:schemeClr val="bg1"/>
              </a:solidFill>
            </a:endParaRPr>
          </a:p>
          <a:p>
            <a:pPr marL="342900" lvl="2" indent="-342900">
              <a:buFont typeface="Arial" panose="020B0604020202020204" pitchFamily="34" charset="0"/>
              <a:buChar char="•"/>
            </a:pPr>
            <a:r>
              <a:rPr lang="en-US" sz="2800" dirty="0">
                <a:solidFill>
                  <a:schemeClr val="bg1"/>
                </a:solidFill>
              </a:rPr>
              <a:t>Taking a good history about the type of antibiotic allergy is important.</a:t>
            </a:r>
            <a:br>
              <a:rPr lang="en-US" sz="2800" dirty="0">
                <a:solidFill>
                  <a:schemeClr val="bg1"/>
                </a:solidFill>
              </a:rPr>
            </a:br>
            <a:endParaRPr lang="en-US" sz="2800" dirty="0">
              <a:solidFill>
                <a:schemeClr val="bg1"/>
              </a:solidFill>
            </a:endParaRPr>
          </a:p>
          <a:p>
            <a:pPr marL="342900" lvl="2" indent="-342900">
              <a:buFont typeface="Arial" panose="020B0604020202020204" pitchFamily="34" charset="0"/>
              <a:buChar char="•"/>
            </a:pPr>
            <a:r>
              <a:rPr lang="en-US" sz="2800" dirty="0">
                <a:solidFill>
                  <a:schemeClr val="bg1"/>
                </a:solidFill>
              </a:rPr>
              <a:t>For concerning penicillin allergies, referral to an allergist can help clarify the type of reaction.</a:t>
            </a:r>
          </a:p>
        </p:txBody>
      </p:sp>
    </p:spTree>
    <p:custDataLst>
      <p:tags r:id="rId1"/>
    </p:custDataLst>
    <p:extLst>
      <p:ext uri="{BB962C8B-B14F-4D97-AF65-F5344CB8AC3E}">
        <p14:creationId xmlns:p14="http://schemas.microsoft.com/office/powerpoint/2010/main" val="1331548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Toolkit Resources</a:t>
            </a:r>
          </a:p>
        </p:txBody>
      </p:sp>
      <p:sp>
        <p:nvSpPr>
          <p:cNvPr id="6" name="Content Placeholder 5"/>
          <p:cNvSpPr>
            <a:spLocks noGrp="1"/>
          </p:cNvSpPr>
          <p:nvPr>
            <p:ph idx="1"/>
          </p:nvPr>
        </p:nvSpPr>
        <p:spPr>
          <a:xfrm>
            <a:off x="457200" y="1125747"/>
            <a:ext cx="8229600" cy="5541760"/>
          </a:xfrm>
        </p:spPr>
        <p:txBody>
          <a:bodyPr>
            <a:normAutofit fontScale="47500" lnSpcReduction="20000"/>
          </a:bodyPr>
          <a:lstStyle/>
          <a:p>
            <a:pPr marL="568325" indent="-395288">
              <a:spcAft>
                <a:spcPts val="600"/>
              </a:spcAft>
              <a:buNone/>
            </a:pPr>
            <a:r>
              <a:rPr lang="en-US" sz="5500" b="1" dirty="0"/>
              <a:t>For more resources on Antibiotic Allergies, please access tools listed below, available in the AHRQ Toolkit To Improve Antibiotic Use in Ambulatory Care.</a:t>
            </a:r>
            <a:endParaRPr lang="en-US" sz="4600" b="1" dirty="0"/>
          </a:p>
          <a:p>
            <a:pPr marL="568325" indent="-395288">
              <a:spcAft>
                <a:spcPts val="600"/>
              </a:spcAft>
              <a:buNone/>
            </a:pPr>
            <a:r>
              <a:rPr lang="en-US" sz="5000" b="1" dirty="0"/>
              <a:t>Discussion Guide: </a:t>
            </a:r>
            <a:r>
              <a:rPr lang="en-US" sz="5000" dirty="0"/>
              <a:t>Refer to the </a:t>
            </a:r>
            <a:r>
              <a:rPr lang="en-US" sz="5000" dirty="0">
                <a:hlinkClick r:id="rId4"/>
              </a:rPr>
              <a:t>Discussion Guide</a:t>
            </a:r>
            <a:r>
              <a:rPr lang="en-US" sz="5000" dirty="0"/>
              <a:t> to find materials to help your practice develop a standardized approach to address patient reported antibiotic allergies.</a:t>
            </a:r>
          </a:p>
          <a:p>
            <a:pPr marL="568325" indent="-395288">
              <a:spcAft>
                <a:spcPts val="600"/>
              </a:spcAft>
              <a:buNone/>
            </a:pPr>
            <a:r>
              <a:rPr lang="en-US" sz="5000" b="1" dirty="0"/>
              <a:t>Clinician One-Page Document: </a:t>
            </a:r>
            <a:r>
              <a:rPr lang="en-US" sz="5000" dirty="0"/>
              <a:t>Refer to the </a:t>
            </a:r>
            <a:r>
              <a:rPr lang="en-US" sz="5000" dirty="0">
                <a:hlinkClick r:id="rId5"/>
              </a:rPr>
              <a:t>One-Page document</a:t>
            </a:r>
            <a:r>
              <a:rPr lang="en-US" sz="5000" dirty="0"/>
              <a:t> for a concise summary on collecting patient information regarding their penicillin allergy history. </a:t>
            </a:r>
            <a:endParaRPr lang="en-US" sz="5000" b="1" dirty="0"/>
          </a:p>
          <a:p>
            <a:pPr marL="568325" indent="-395288">
              <a:spcAft>
                <a:spcPts val="600"/>
              </a:spcAft>
              <a:buNone/>
            </a:pPr>
            <a:r>
              <a:rPr lang="en-US" sz="5000" b="1" dirty="0"/>
              <a:t>Patient Handout: </a:t>
            </a:r>
            <a:r>
              <a:rPr lang="en-US" sz="5000" dirty="0"/>
              <a:t>The Patient Handout explains allergic reactions to the patient, as well as the importance of sharing accurate information with their healthcare provider regarding possible antibiotic allergies. This is available in both </a:t>
            </a:r>
            <a:r>
              <a:rPr lang="en-US" sz="5000" dirty="0">
                <a:hlinkClick r:id="rId6"/>
              </a:rPr>
              <a:t>English</a:t>
            </a:r>
            <a:r>
              <a:rPr lang="en-US" sz="5000" dirty="0"/>
              <a:t> and </a:t>
            </a:r>
            <a:r>
              <a:rPr lang="en-US" sz="5000" dirty="0">
                <a:hlinkClick r:id="rId7"/>
              </a:rPr>
              <a:t>Spanish</a:t>
            </a:r>
            <a:r>
              <a:rPr lang="en-US" sz="5000" dirty="0"/>
              <a:t>.</a:t>
            </a:r>
            <a:endParaRPr lang="en-US" sz="5000" b="1" dirty="0"/>
          </a:p>
          <a:p>
            <a:pPr marL="457200" indent="0">
              <a:buNone/>
            </a:pPr>
            <a:br>
              <a:rPr lang="en-US" sz="2800" b="1" dirty="0">
                <a:solidFill>
                  <a:srgbClr val="404040"/>
                </a:solidFill>
              </a:rPr>
            </a:br>
            <a:endParaRPr lang="en-US" sz="2800" dirty="0"/>
          </a:p>
        </p:txBody>
      </p:sp>
      <p:sp>
        <p:nvSpPr>
          <p:cNvPr id="7" name="Slide Number Placeholder 6"/>
          <p:cNvSpPr>
            <a:spLocks noGrp="1"/>
          </p:cNvSpPr>
          <p:nvPr>
            <p:ph type="sldNum" sz="quarter" idx="12"/>
          </p:nvPr>
        </p:nvSpPr>
        <p:spPr>
          <a:xfrm>
            <a:off x="8417316" y="6514352"/>
            <a:ext cx="533400" cy="350838"/>
          </a:xfrm>
        </p:spPr>
        <p:txBody>
          <a:bodyPr/>
          <a:lstStyle/>
          <a:p>
            <a:fld id="{993EEC8E-C5CF-40DF-832D-5BCB0E209B98}" type="slidenum">
              <a:rPr lang="en-US" smtClean="0"/>
              <a:t>32</a:t>
            </a:fld>
            <a:endParaRPr lang="en-US" dirty="0"/>
          </a:p>
        </p:txBody>
      </p:sp>
    </p:spTree>
    <p:custDataLst>
      <p:tags r:id="rId1"/>
    </p:custDataLst>
    <p:extLst>
      <p:ext uri="{BB962C8B-B14F-4D97-AF65-F5344CB8AC3E}">
        <p14:creationId xmlns:p14="http://schemas.microsoft.com/office/powerpoint/2010/main" val="118057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77"/>
              <a:t>Disclaimer</a:t>
            </a:r>
          </a:p>
        </p:txBody>
      </p:sp>
      <p:sp>
        <p:nvSpPr>
          <p:cNvPr id="3" name="Content Placeholder 2"/>
          <p:cNvSpPr>
            <a:spLocks noGrp="1"/>
          </p:cNvSpPr>
          <p:nvPr>
            <p:ph idx="1"/>
          </p:nvPr>
        </p:nvSpPr>
        <p:spPr>
          <a:xfrm>
            <a:off x="578224" y="1008530"/>
            <a:ext cx="7987553" cy="5311588"/>
          </a:xfrm>
        </p:spPr>
        <p:txBody>
          <a:bodyPr>
            <a:normAutofit fontScale="77500" lnSpcReduction="20000"/>
          </a:bodyPr>
          <a:lstStyle/>
          <a:p>
            <a:pPr>
              <a:spcBef>
                <a:spcPts val="1588"/>
              </a:spcBef>
            </a:pPr>
            <a:r>
              <a:rPr lang="en-US"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588"/>
              </a:spcBef>
            </a:pPr>
            <a:r>
              <a:rPr lang="en-US" dirty="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pPr>
              <a:spcBef>
                <a:spcPts val="1588"/>
              </a:spcBef>
            </a:pPr>
            <a:r>
              <a:rPr lang="en-US" b="0" i="0" u="none" strike="noStrike" dirty="0">
                <a:solidFill>
                  <a:srgbClr val="000000"/>
                </a:solidFill>
                <a:effectLst/>
                <a:latin typeface="Calibri" panose="020F0502020204030204" pitchFamily="34" charset="0"/>
              </a:rPr>
              <a:t>Use of brand, manufacturer, or vendor names is for identification only and does not imply endorsement by the Agency for Healthcare Research and Quality of the U.S. </a:t>
            </a:r>
            <a:r>
              <a:rPr lang="en-US" b="0" i="0" u="none" strike="noStrike">
                <a:solidFill>
                  <a:srgbClr val="000000"/>
                </a:solidFill>
                <a:effectLst/>
                <a:latin typeface="Calibri" panose="020F0502020204030204" pitchFamily="34" charset="0"/>
              </a:rPr>
              <a:t>Department of Health and Human Services.</a:t>
            </a:r>
            <a:endParaRPr lang="en-US" dirty="0"/>
          </a:p>
          <a:p>
            <a:pPr>
              <a:spcBef>
                <a:spcPts val="1588"/>
              </a:spcBef>
            </a:pPr>
            <a:endParaRPr lang="en-US" dirty="0"/>
          </a:p>
        </p:txBody>
      </p:sp>
      <p:sp>
        <p:nvSpPr>
          <p:cNvPr id="4" name="Slide Number Placeholder 3"/>
          <p:cNvSpPr>
            <a:spLocks noGrp="1"/>
          </p:cNvSpPr>
          <p:nvPr>
            <p:ph type="sldNum" sz="quarter" idx="4294967295"/>
          </p:nvPr>
        </p:nvSpPr>
        <p:spPr>
          <a:xfrm>
            <a:off x="8509886" y="6502683"/>
            <a:ext cx="413216" cy="365591"/>
          </a:xfrm>
        </p:spPr>
        <p:txBody>
          <a:bodyPr/>
          <a:lstStyle/>
          <a:p>
            <a:fld id="{390C5B08-BD67-40B7-9FCB-303274082AFB}" type="slidenum">
              <a:rPr lang="en-US" smtClean="0"/>
              <a:pPr/>
              <a:t>33</a:t>
            </a:fld>
            <a:endParaRPr lang="en-US" dirty="0"/>
          </a:p>
        </p:txBody>
      </p:sp>
    </p:spTree>
    <p:custDataLst>
      <p:tags r:id="rId1"/>
    </p:custDataLst>
    <p:extLst>
      <p:ext uri="{BB962C8B-B14F-4D97-AF65-F5344CB8AC3E}">
        <p14:creationId xmlns:p14="http://schemas.microsoft.com/office/powerpoint/2010/main" val="306556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900" dirty="0"/>
              <a:t>Shenoy ES, Macy E, Rowe T, et al. Evaluation and management of penicillin allergy: A review. JAMA. 2019 Jan 15;321(2):188-99. PMID: 30644987.</a:t>
            </a:r>
          </a:p>
          <a:p>
            <a:pPr marL="457200" indent="-457200">
              <a:buFont typeface="+mj-lt"/>
              <a:buAutoNum type="arabicPeriod"/>
            </a:pPr>
            <a:r>
              <a:rPr lang="en-US" sz="1900" dirty="0"/>
              <a:t>Lee CE, </a:t>
            </a:r>
            <a:r>
              <a:rPr lang="en-US" sz="1900" dirty="0" err="1"/>
              <a:t>Zembower</a:t>
            </a:r>
            <a:r>
              <a:rPr lang="en-US" sz="1900" dirty="0"/>
              <a:t> TR, </a:t>
            </a:r>
            <a:r>
              <a:rPr lang="en-US" sz="1900" dirty="0" err="1"/>
              <a:t>Fotis</a:t>
            </a:r>
            <a:r>
              <a:rPr lang="en-US" sz="1900" dirty="0"/>
              <a:t> MA, et al. The incidence of antimicrobial allergies in hospitalized patients: Implications regarding prescribing patterns and emerging bacterial resistance. Arch Intern Med. 2000 Oct 9;160(18):2819-22. PMID: 11025792.</a:t>
            </a:r>
          </a:p>
          <a:p>
            <a:pPr marL="457200" indent="-457200">
              <a:buFont typeface="+mj-lt"/>
              <a:buAutoNum type="arabicPeriod"/>
            </a:pPr>
            <a:r>
              <a:rPr lang="en-US" sz="1900" dirty="0"/>
              <a:t>Evaluation and diagnosis of penicillin allergy for healthcare professionals. Centers for Disease Control and Prevention. October 2017. https://www.cdc.gov/antibiotic-use/community/for-hcp/Penicillin-Allergy.html. Accessed Jul 27,2022.</a:t>
            </a:r>
          </a:p>
          <a:p>
            <a:pPr marL="457200" indent="-457200">
              <a:buFont typeface="+mj-lt"/>
              <a:buAutoNum type="arabicPeriod"/>
            </a:pPr>
            <a:r>
              <a:rPr lang="en-US" sz="1900" dirty="0"/>
              <a:t>Wong A, Seger DL, Lai KH, et al. Drug hypersensitivity reactions documented in electronic health records within a large health system. J Allergy Clin Immunol </a:t>
            </a:r>
            <a:r>
              <a:rPr lang="en-US" sz="1900" dirty="0" err="1"/>
              <a:t>Pract</a:t>
            </a:r>
            <a:r>
              <a:rPr lang="en-US" sz="1900" dirty="0"/>
              <a:t>. 2019 Apr;7(4):1253-60.e3. PMID: 30513361.</a:t>
            </a:r>
          </a:p>
          <a:p>
            <a:pPr marL="457200" indent="-457200">
              <a:buFont typeface="+mj-lt"/>
              <a:buAutoNum type="arabicPeriod"/>
            </a:pPr>
            <a:r>
              <a:rPr lang="en-US" sz="1900" dirty="0"/>
              <a:t>Zhou L, </a:t>
            </a:r>
            <a:r>
              <a:rPr lang="en-US" sz="1900" dirty="0" err="1"/>
              <a:t>Dhopeshwarkar</a:t>
            </a:r>
            <a:r>
              <a:rPr lang="en-US" sz="1900" dirty="0"/>
              <a:t> N, Blumenthal KG, et al. Drug allergies documented in electronic health records of a large healthcare system. Allergy. 2016 Sep;71(9):1305-13. PMID: 26970431.</a:t>
            </a:r>
          </a:p>
          <a:p>
            <a:endParaRPr lang="en-US" sz="2000" dirty="0"/>
          </a:p>
        </p:txBody>
      </p:sp>
      <p:sp>
        <p:nvSpPr>
          <p:cNvPr id="5" name="Slide Number Placeholder 4"/>
          <p:cNvSpPr>
            <a:spLocks noGrp="1"/>
          </p:cNvSpPr>
          <p:nvPr>
            <p:ph type="sldNum" sz="quarter" idx="12"/>
          </p:nvPr>
        </p:nvSpPr>
        <p:spPr/>
        <p:txBody>
          <a:bodyPr/>
          <a:lstStyle/>
          <a:p>
            <a:fld id="{993EEC8E-C5CF-40DF-832D-5BCB0E209B98}" type="slidenum">
              <a:rPr lang="en-US" smtClean="0"/>
              <a:t>34</a:t>
            </a:fld>
            <a:endParaRPr lang="en-US"/>
          </a:p>
        </p:txBody>
      </p:sp>
    </p:spTree>
    <p:custDataLst>
      <p:tags r:id="rId1"/>
    </p:custDataLst>
    <p:extLst>
      <p:ext uri="{BB962C8B-B14F-4D97-AF65-F5344CB8AC3E}">
        <p14:creationId xmlns:p14="http://schemas.microsoft.com/office/powerpoint/2010/main" val="154444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457200" y="1008531"/>
            <a:ext cx="8229600" cy="5576300"/>
          </a:xfrm>
        </p:spPr>
        <p:txBody>
          <a:bodyPr>
            <a:normAutofit fontScale="62500" lnSpcReduction="20000"/>
          </a:bodyPr>
          <a:lstStyle/>
          <a:p>
            <a:pPr marL="457200" indent="-457200">
              <a:lnSpc>
                <a:spcPct val="120000"/>
              </a:lnSpc>
              <a:buFont typeface="+mj-lt"/>
              <a:buAutoNum type="arabicPeriod" startAt="6"/>
            </a:pPr>
            <a:r>
              <a:rPr lang="en-US" sz="3000"/>
              <a:t>Joint Task Force on Practice Parameters; American Academy of Allergy, Asthma and Immunology; American College of Allergy, Asthma and immunology; et al. Drug allergy: an updated practice parameter. Ann Allergy Asthma </a:t>
            </a:r>
            <a:r>
              <a:rPr lang="en-US" sz="3000" err="1"/>
              <a:t>Immunol</a:t>
            </a:r>
            <a:r>
              <a:rPr lang="en-US" sz="3000"/>
              <a:t>. 2010 Oct;105(4):259-73. PMID: 20934625.</a:t>
            </a:r>
          </a:p>
          <a:p>
            <a:pPr marL="457200" indent="-457200">
              <a:lnSpc>
                <a:spcPct val="120000"/>
              </a:lnSpc>
              <a:buFont typeface="+mj-lt"/>
              <a:buAutoNum type="arabicPeriod" startAt="6"/>
            </a:pPr>
            <a:r>
              <a:rPr lang="en-US" sz="3000"/>
              <a:t>Blumenthal KG, Lu N, Zhang Y, et al. Risk of methicillin resistant </a:t>
            </a:r>
            <a:r>
              <a:rPr lang="en-US" sz="3000" i="1"/>
              <a:t>Staphylococcus aureus </a:t>
            </a:r>
            <a:r>
              <a:rPr lang="en-US" sz="3000"/>
              <a:t>and </a:t>
            </a:r>
            <a:r>
              <a:rPr lang="en-US" sz="3000" i="1"/>
              <a:t>Clostridium difficile </a:t>
            </a:r>
            <a:r>
              <a:rPr lang="en-US" sz="3000"/>
              <a:t>in patients with a documented penicillin allergy: Population based matched cohort study. BMJ. 2018 Jun 27;361:k2400. PMID: 29950489.</a:t>
            </a:r>
          </a:p>
          <a:p>
            <a:pPr marL="457200" indent="-457200">
              <a:lnSpc>
                <a:spcPct val="120000"/>
              </a:lnSpc>
              <a:buFont typeface="+mj-lt"/>
              <a:buAutoNum type="arabicPeriod" startAt="6"/>
            </a:pPr>
            <a:r>
              <a:rPr lang="en-US" sz="3000"/>
              <a:t>Blumenthal KG, Parker RA, </a:t>
            </a:r>
            <a:r>
              <a:rPr lang="en-US" sz="3000" err="1"/>
              <a:t>Shenoy</a:t>
            </a:r>
            <a:r>
              <a:rPr lang="en-US" sz="3000"/>
              <a:t> ES, et al. Improving clinical outcomes in patients with methicillin-sensitive </a:t>
            </a:r>
            <a:r>
              <a:rPr lang="en-US" sz="3000" i="1"/>
              <a:t>Staphylococcus aureus </a:t>
            </a:r>
            <a:r>
              <a:rPr lang="en-US" sz="3000"/>
              <a:t>bacteremia and reported penicillin allergy. </a:t>
            </a:r>
            <a:r>
              <a:rPr lang="en-US" sz="3000" err="1"/>
              <a:t>Clin</a:t>
            </a:r>
            <a:r>
              <a:rPr lang="en-US" sz="3000"/>
              <a:t> Infect Dis. 2015 Sep 1;61(5):741-9. PMID: 25991471.</a:t>
            </a:r>
          </a:p>
          <a:p>
            <a:pPr marL="457200" indent="-457200">
              <a:lnSpc>
                <a:spcPct val="120000"/>
              </a:lnSpc>
              <a:buFont typeface="+mj-lt"/>
              <a:buAutoNum type="arabicPeriod" startAt="6"/>
            </a:pPr>
            <a:r>
              <a:rPr lang="en-US" sz="3000" err="1"/>
              <a:t>MacFadden</a:t>
            </a:r>
            <a:r>
              <a:rPr lang="en-US" sz="3000"/>
              <a:t> DR, </a:t>
            </a:r>
            <a:r>
              <a:rPr lang="en-US" sz="3000" err="1"/>
              <a:t>LaDelfa</a:t>
            </a:r>
            <a:r>
              <a:rPr lang="en-US" sz="3000"/>
              <a:t> A, </a:t>
            </a:r>
            <a:r>
              <a:rPr lang="en-US" sz="3000" err="1"/>
              <a:t>Leen</a:t>
            </a:r>
            <a:r>
              <a:rPr lang="en-US" sz="3000"/>
              <a:t> J, et al. Impact of reported beta-lactam allergy on inpatient outcomes: A multicenter prospective cohort study. </a:t>
            </a:r>
            <a:r>
              <a:rPr lang="en-US" sz="3000" err="1"/>
              <a:t>Clin</a:t>
            </a:r>
            <a:r>
              <a:rPr lang="en-US" sz="3000"/>
              <a:t> Infect Dis. 2016 Oct 1;63(7):904-10. PMID: 27402820.</a:t>
            </a:r>
          </a:p>
          <a:p>
            <a:pPr marL="0" indent="0">
              <a:buNone/>
            </a:pPr>
            <a:endParaRPr lang="en-US"/>
          </a:p>
          <a:p>
            <a:endParaRPr lang="en-US"/>
          </a:p>
        </p:txBody>
      </p:sp>
      <p:sp>
        <p:nvSpPr>
          <p:cNvPr id="5" name="Slide Number Placeholder 4"/>
          <p:cNvSpPr>
            <a:spLocks noGrp="1"/>
          </p:cNvSpPr>
          <p:nvPr>
            <p:ph type="sldNum" sz="quarter" idx="12"/>
          </p:nvPr>
        </p:nvSpPr>
        <p:spPr/>
        <p:txBody>
          <a:bodyPr/>
          <a:lstStyle/>
          <a:p>
            <a:fld id="{993EEC8E-C5CF-40DF-832D-5BCB0E209B98}" type="slidenum">
              <a:rPr lang="en-US" smtClean="0"/>
              <a:t>35</a:t>
            </a:fld>
            <a:endParaRPr lang="en-US"/>
          </a:p>
        </p:txBody>
      </p:sp>
    </p:spTree>
    <p:custDataLst>
      <p:tags r:id="rId1"/>
    </p:custDataLst>
    <p:extLst>
      <p:ext uri="{BB962C8B-B14F-4D97-AF65-F5344CB8AC3E}">
        <p14:creationId xmlns:p14="http://schemas.microsoft.com/office/powerpoint/2010/main" val="3362903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3714-E331-4945-9969-56EFA84448B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8097E34A-22C3-4659-87BC-0293F1AC3D6B}"/>
              </a:ext>
            </a:extLst>
          </p:cNvPr>
          <p:cNvSpPr>
            <a:spLocks noGrp="1"/>
          </p:cNvSpPr>
          <p:nvPr>
            <p:ph idx="1"/>
          </p:nvPr>
        </p:nvSpPr>
        <p:spPr>
          <a:xfrm>
            <a:off x="395377" y="939518"/>
            <a:ext cx="8353245" cy="5259999"/>
          </a:xfrm>
          <a:ln>
            <a:noFill/>
          </a:ln>
        </p:spPr>
        <p:txBody>
          <a:bodyPr vert="horz" lIns="101852" tIns="50927" rIns="101852" bIns="50927" rtlCol="0" anchor="t">
            <a:noAutofit/>
          </a:bodyPr>
          <a:lstStyle/>
          <a:p>
            <a:pPr marL="457200" indent="-457200">
              <a:spcBef>
                <a:spcPts val="456"/>
              </a:spcBef>
              <a:buFont typeface="+mj-lt"/>
              <a:buAutoNum type="arabicPeriod" startAt="10"/>
            </a:pPr>
            <a:r>
              <a:rPr lang="en-US" sz="1900" dirty="0"/>
              <a:t>Huang KG, </a:t>
            </a:r>
            <a:r>
              <a:rPr lang="en-US" sz="1900" dirty="0" err="1"/>
              <a:t>Cluzet</a:t>
            </a:r>
            <a:r>
              <a:rPr lang="en-US" sz="1900" dirty="0"/>
              <a:t> V, Hamilton K, et al. The impact of reported beta-lactam allergy in hospitalized patients with hematologic malignancies requiring antibiotics. Clin Infect Dis. 2018 Jun 18;67(1):27-33. PMID: 29346543.</a:t>
            </a:r>
          </a:p>
          <a:p>
            <a:pPr marL="457200" indent="-457200">
              <a:spcBef>
                <a:spcPts val="456"/>
              </a:spcBef>
              <a:buFont typeface="+mj-lt"/>
              <a:buAutoNum type="arabicPeriod" startAt="10"/>
            </a:pPr>
            <a:r>
              <a:rPr lang="en-US" sz="1900" dirty="0"/>
              <a:t>Blumenthal KG, Ryan EE, Li Y, </a:t>
            </a:r>
            <a:r>
              <a:rPr lang="en-US" sz="1900" dirty="0" err="1"/>
              <a:t>etal</a:t>
            </a:r>
            <a:r>
              <a:rPr lang="en-US" sz="1900" dirty="0"/>
              <a:t>. The impact of a reported penicillin allergy on surgical site infection risk. Clin Infect Dis. 2018 Jan 18;66(3):329-36. PMID: 29361015.</a:t>
            </a:r>
          </a:p>
          <a:p>
            <a:pPr marL="457200" indent="-457200">
              <a:spcBef>
                <a:spcPts val="456"/>
              </a:spcBef>
              <a:buFont typeface="+mj-lt"/>
              <a:buAutoNum type="arabicPeriod" startAt="10"/>
            </a:pPr>
            <a:r>
              <a:rPr lang="en-US" sz="1900" dirty="0"/>
              <a:t>Blumenthal KG, Peter JG, </a:t>
            </a:r>
            <a:r>
              <a:rPr lang="en-US" sz="1900" dirty="0" err="1"/>
              <a:t>Trubiano</a:t>
            </a:r>
            <a:r>
              <a:rPr lang="en-US" sz="1900" dirty="0"/>
              <a:t> JA, et al. Antibiotic allergy. Lancet. 2019 Jan 12;393(10167):183-96. PMID: 30558872.</a:t>
            </a:r>
          </a:p>
          <a:p>
            <a:pPr marL="457200" indent="-457200">
              <a:spcBef>
                <a:spcPts val="456"/>
              </a:spcBef>
              <a:buFont typeface="+mj-lt"/>
              <a:buAutoNum type="arabicPeriod" startAt="10"/>
            </a:pPr>
            <a:r>
              <a:rPr lang="en-US" sz="1900" dirty="0" err="1"/>
              <a:t>Gell</a:t>
            </a:r>
            <a:r>
              <a:rPr lang="en-US" sz="1900" dirty="0"/>
              <a:t> PGH, Coombs, RRA. Clinical Aspects of Immunology. Oxford: Blackwell; 1963.</a:t>
            </a:r>
            <a:endParaRPr lang="en-US" sz="1900" dirty="0">
              <a:cs typeface="Calibri"/>
            </a:endParaRPr>
          </a:p>
          <a:p>
            <a:pPr marL="457200" indent="-457200">
              <a:spcBef>
                <a:spcPts val="456"/>
              </a:spcBef>
              <a:buFont typeface="+mj-lt"/>
              <a:buAutoNum type="arabicPeriod" startAt="10"/>
            </a:pPr>
            <a:r>
              <a:rPr lang="en-US" sz="1900" dirty="0">
                <a:cs typeface="Calibri"/>
              </a:rPr>
              <a:t>Legendre DP, </a:t>
            </a:r>
            <a:r>
              <a:rPr lang="en-US" sz="1900" dirty="0" err="1">
                <a:cs typeface="Calibri"/>
              </a:rPr>
              <a:t>Muzny</a:t>
            </a:r>
            <a:r>
              <a:rPr lang="en-US" sz="1900" dirty="0">
                <a:cs typeface="Calibri"/>
              </a:rPr>
              <a:t> CA, Marshall GD, et al. Antibiotic hypersensitivity reactions and approaches to desensitization. Clin Infect Dis. 2014 Apr;58(8):1140-8. PMID: 24368623.</a:t>
            </a:r>
          </a:p>
        </p:txBody>
      </p:sp>
      <p:sp>
        <p:nvSpPr>
          <p:cNvPr id="4" name="Slide Number Placeholder 3">
            <a:extLst>
              <a:ext uri="{FF2B5EF4-FFF2-40B4-BE49-F238E27FC236}">
                <a16:creationId xmlns:a16="http://schemas.microsoft.com/office/drawing/2014/main" id="{9891A7E3-D377-4D40-A0E7-A058F4F811BB}"/>
              </a:ext>
            </a:extLst>
          </p:cNvPr>
          <p:cNvSpPr>
            <a:spLocks noGrp="1"/>
          </p:cNvSpPr>
          <p:nvPr>
            <p:ph type="sldNum" sz="quarter" idx="12"/>
          </p:nvPr>
        </p:nvSpPr>
        <p:spPr/>
        <p:txBody>
          <a:bodyPr/>
          <a:lstStyle/>
          <a:p>
            <a:fld id="{993EEC8E-C5CF-40DF-832D-5BCB0E209B98}" type="slidenum">
              <a:rPr lang="en-US" smtClean="0">
                <a:solidFill>
                  <a:prstClr val="white"/>
                </a:solidFill>
              </a:rPr>
              <a:pPr/>
              <a:t>36</a:t>
            </a:fld>
            <a:endParaRPr lang="en-US">
              <a:solidFill>
                <a:prstClr val="white"/>
              </a:solidFill>
            </a:endParaRPr>
          </a:p>
        </p:txBody>
      </p:sp>
    </p:spTree>
    <p:extLst>
      <p:ext uri="{BB962C8B-B14F-4D97-AF65-F5344CB8AC3E}">
        <p14:creationId xmlns:p14="http://schemas.microsoft.com/office/powerpoint/2010/main" val="1335917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457200" y="948200"/>
            <a:ext cx="8229600" cy="5909801"/>
          </a:xfrm>
        </p:spPr>
        <p:txBody>
          <a:bodyPr>
            <a:normAutofit/>
          </a:bodyPr>
          <a:lstStyle/>
          <a:p>
            <a:pPr marL="457200" indent="-457200">
              <a:buFont typeface="+mj-lt"/>
              <a:buAutoNum type="arabicPeriod" startAt="15"/>
            </a:pPr>
            <a:r>
              <a:rPr lang="en-US" sz="1900" dirty="0">
                <a:cs typeface="Calibri"/>
              </a:rPr>
              <a:t>Rimawi RH, Shah KB, Cook PP. Risk of redocumenting penicillin allergy in a cohort of patients with negative penicillin skin tests. J Hosp Med 2013;8:615-18. PMID: 24106225.</a:t>
            </a:r>
          </a:p>
          <a:p>
            <a:pPr marL="457200" indent="-457200">
              <a:buFont typeface="+mj-lt"/>
              <a:buAutoNum type="arabicPeriod" startAt="15"/>
            </a:pPr>
            <a:r>
              <a:rPr lang="en-US" sz="1900" dirty="0">
                <a:cs typeface="Calibri"/>
              </a:rPr>
              <a:t>Mill C, </a:t>
            </a:r>
            <a:r>
              <a:rPr lang="en-US" sz="1900" dirty="0" err="1">
                <a:cs typeface="Calibri"/>
              </a:rPr>
              <a:t>Primeau</a:t>
            </a:r>
            <a:r>
              <a:rPr lang="en-US" sz="1900" dirty="0">
                <a:cs typeface="Calibri"/>
              </a:rPr>
              <a:t> MN, </a:t>
            </a:r>
            <a:r>
              <a:rPr lang="en-US" sz="1900" dirty="0" err="1">
                <a:cs typeface="Calibri"/>
              </a:rPr>
              <a:t>Medoff</a:t>
            </a:r>
            <a:r>
              <a:rPr lang="en-US" sz="1900" dirty="0">
                <a:cs typeface="Calibri"/>
              </a:rPr>
              <a:t> E, et al. Assessing the diagnostic properties of a graded oral provocation challenge for the diagnosis of immediate and nonimmediate reactions to amoxicillin in children. JAMA </a:t>
            </a:r>
            <a:r>
              <a:rPr lang="en-US" sz="1900" dirty="0" err="1">
                <a:cs typeface="Calibri"/>
              </a:rPr>
              <a:t>Pediatr</a:t>
            </a:r>
            <a:r>
              <a:rPr lang="en-US" sz="1900" dirty="0">
                <a:cs typeface="Calibri"/>
              </a:rPr>
              <a:t>. 2016 Jun 6;170(6):e160033. PMID: 27043788.</a:t>
            </a:r>
          </a:p>
          <a:p>
            <a:pPr marL="457200" indent="-457200">
              <a:buFont typeface="+mj-lt"/>
              <a:buAutoNum type="arabicPeriod" startAt="15"/>
            </a:pPr>
            <a:r>
              <a:rPr lang="en-US" sz="1900" dirty="0">
                <a:cs typeface="Calibri"/>
              </a:rPr>
              <a:t>Banks TA, Tucker M, Macy E. Evaluating penicillin allergies without skin testing. </a:t>
            </a:r>
            <a:r>
              <a:rPr lang="en-US" sz="1900" dirty="0" err="1">
                <a:cs typeface="Calibri"/>
              </a:rPr>
              <a:t>Curr</a:t>
            </a:r>
            <a:r>
              <a:rPr lang="en-US" sz="1900" dirty="0">
                <a:cs typeface="Calibri"/>
              </a:rPr>
              <a:t> Allergy Asthma Rep. 2019 Mar 22;19(5):27. PMID: 30903298.</a:t>
            </a:r>
          </a:p>
          <a:p>
            <a:pPr marL="457200" indent="-457200">
              <a:buFont typeface="+mj-lt"/>
              <a:buAutoNum type="arabicPeriod" startAt="15"/>
            </a:pPr>
            <a:r>
              <a:rPr lang="en-US" sz="1900" dirty="0">
                <a:cs typeface="Calibri"/>
              </a:rPr>
              <a:t>Herbert ME, Brewster GS, </a:t>
            </a:r>
            <a:r>
              <a:rPr lang="en-US" sz="1900" dirty="0" err="1">
                <a:cs typeface="Calibri"/>
              </a:rPr>
              <a:t>Lanctot</a:t>
            </a:r>
            <a:r>
              <a:rPr lang="en-US" sz="1900" dirty="0">
                <a:cs typeface="Calibri"/>
              </a:rPr>
              <a:t>-Herbert M. Medical myth: ten percent of patients who are allergic to penicillin will have serious reactions if exposed to cephalosporins. West J Med. 2000 May;172(5):341. PMID: 10832430.</a:t>
            </a:r>
            <a:endParaRPr lang="en-US" sz="1900" dirty="0"/>
          </a:p>
          <a:p>
            <a:pPr marL="457200" indent="-457200">
              <a:buFont typeface="+mj-lt"/>
              <a:buAutoNum type="arabicPeriod" startAt="15"/>
            </a:pPr>
            <a:r>
              <a:rPr lang="en-US" sz="1900" dirty="0"/>
              <a:t>Goodman EJ, Morgan MJ, Johnson PA, et al. Cephalosporins can be given to penicillin-allergic patients who do not exhibit an anaphylactic response. J Clin </a:t>
            </a:r>
            <a:r>
              <a:rPr lang="en-US" sz="1900" dirty="0" err="1"/>
              <a:t>Anesth</a:t>
            </a:r>
            <a:r>
              <a:rPr lang="en-US" sz="1900" dirty="0"/>
              <a:t>. 2001;13(8):561-4. PMID: 11755324.</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37</a:t>
            </a:fld>
            <a:endParaRPr lang="en-US">
              <a:solidFill>
                <a:prstClr val="white"/>
              </a:solidFill>
            </a:endParaRPr>
          </a:p>
        </p:txBody>
      </p:sp>
    </p:spTree>
    <p:extLst>
      <p:ext uri="{BB962C8B-B14F-4D97-AF65-F5344CB8AC3E}">
        <p14:creationId xmlns:p14="http://schemas.microsoft.com/office/powerpoint/2010/main" val="4273499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lstStyle/>
          <a:p>
            <a:pPr marL="457200" indent="-457200">
              <a:buFont typeface="+mj-lt"/>
              <a:buAutoNum type="arabicPeriod" startAt="21"/>
            </a:pPr>
            <a:r>
              <a:rPr lang="en-US" sz="1900" dirty="0" err="1"/>
              <a:t>Daulat</a:t>
            </a:r>
            <a:r>
              <a:rPr lang="en-US" sz="1900" dirty="0"/>
              <a:t> SB, </a:t>
            </a:r>
            <a:r>
              <a:rPr lang="en-US" sz="1900" dirty="0" err="1"/>
              <a:t>Solensky</a:t>
            </a:r>
            <a:r>
              <a:rPr lang="en-US" sz="1900" dirty="0"/>
              <a:t> R, Earl HS, et al. Safety of cephalosporin administration to patients with histories of penicillin allergy. J Allergy Clin Immunol. 2004;113(6):1220-2. PMID: 15214363.</a:t>
            </a:r>
          </a:p>
          <a:p>
            <a:pPr marL="457200" indent="-457200">
              <a:buFont typeface="+mj-lt"/>
              <a:buAutoNum type="arabicPeriod" startAt="21"/>
            </a:pPr>
            <a:r>
              <a:rPr lang="en-US" sz="1900" dirty="0"/>
              <a:t>Park MA, Koch CA, </a:t>
            </a:r>
            <a:r>
              <a:rPr lang="en-US" sz="1900" dirty="0" err="1"/>
              <a:t>Klemawesch</a:t>
            </a:r>
            <a:r>
              <a:rPr lang="en-US" sz="1900" dirty="0"/>
              <a:t> P, et al. Increased adverse drug reactions to cephalosporins in penicillin allergy patients with positive penicillin skin test. Int Arch Allergy Immunol. 2010;153(3):268-73. PMID: 20484925.</a:t>
            </a:r>
          </a:p>
        </p:txBody>
      </p:sp>
      <p:sp>
        <p:nvSpPr>
          <p:cNvPr id="4" name="Slide Number Placeholder 3"/>
          <p:cNvSpPr>
            <a:spLocks noGrp="1"/>
          </p:cNvSpPr>
          <p:nvPr>
            <p:ph type="sldNum" sz="quarter" idx="12"/>
          </p:nvPr>
        </p:nvSpPr>
        <p:spPr/>
        <p:txBody>
          <a:bodyPr/>
          <a:lstStyle/>
          <a:p>
            <a:fld id="{993EEC8E-C5CF-40DF-832D-5BCB0E209B98}" type="slidenum">
              <a:rPr lang="en-US" smtClean="0"/>
              <a:t>38</a:t>
            </a:fld>
            <a:endParaRPr lang="en-US"/>
          </a:p>
        </p:txBody>
      </p:sp>
    </p:spTree>
    <p:extLst>
      <p:ext uri="{BB962C8B-B14F-4D97-AF65-F5344CB8AC3E}">
        <p14:creationId xmlns:p14="http://schemas.microsoft.com/office/powerpoint/2010/main" val="114219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Reasons for Overdiagnosis of Antibiotic Allergies</a:t>
            </a:r>
            <a:r>
              <a:rPr lang="en-US" sz="3200" baseline="30000" dirty="0"/>
              <a:t>1-6</a:t>
            </a:r>
            <a:endParaRPr lang="en-US" sz="3200" dirty="0"/>
          </a:p>
        </p:txBody>
      </p:sp>
      <p:sp>
        <p:nvSpPr>
          <p:cNvPr id="3" name="Content Placeholder 2"/>
          <p:cNvSpPr>
            <a:spLocks noGrp="1"/>
          </p:cNvSpPr>
          <p:nvPr>
            <p:ph idx="1"/>
          </p:nvPr>
        </p:nvSpPr>
        <p:spPr>
          <a:xfrm>
            <a:off x="457200" y="1375240"/>
            <a:ext cx="7786256" cy="5117636"/>
          </a:xfrm>
        </p:spPr>
        <p:txBody>
          <a:bodyPr vert="horz" lIns="101852" tIns="50927" rIns="101852" bIns="50927" rtlCol="0" anchor="t">
            <a:normAutofit/>
          </a:bodyPr>
          <a:lstStyle/>
          <a:p>
            <a:pPr marL="336550" indent="-336550"/>
            <a:r>
              <a:rPr lang="en-US" sz="2800" dirty="0"/>
              <a:t>Viral exanthem misdiagnosed as drug rash because an antibiotic was given at the same time </a:t>
            </a:r>
          </a:p>
          <a:p>
            <a:pPr marL="336550" indent="-336550"/>
            <a:r>
              <a:rPr lang="en-US" sz="2800" dirty="0"/>
              <a:t>Patients report history of allergy, and additional clarifying information is not obtained</a:t>
            </a:r>
            <a:endParaRPr lang="en-US" sz="2800" dirty="0">
              <a:cs typeface="Calibri"/>
            </a:endParaRPr>
          </a:p>
          <a:p>
            <a:pPr marL="336550" indent="-336550"/>
            <a:r>
              <a:rPr lang="en-US" sz="2800" dirty="0"/>
              <a:t>Side effects misclassified as allergies</a:t>
            </a:r>
            <a:endParaRPr lang="en-US" sz="2800" dirty="0">
              <a:cs typeface="Calibri"/>
            </a:endParaRPr>
          </a:p>
          <a:p>
            <a:pPr marL="336550" indent="-336550"/>
            <a:r>
              <a:rPr lang="en-US" sz="2800" dirty="0"/>
              <a:t>Patient assumes having relatives with allergies means they will have an allergy to that antibiotic</a:t>
            </a:r>
            <a:endParaRPr lang="en-US" sz="2800" dirty="0">
              <a:cs typeface="Calibri"/>
            </a:endParaRPr>
          </a:p>
        </p:txBody>
      </p:sp>
      <p:sp>
        <p:nvSpPr>
          <p:cNvPr id="6" name="Slide Number Placeholder 5"/>
          <p:cNvSpPr>
            <a:spLocks noGrp="1"/>
          </p:cNvSpPr>
          <p:nvPr>
            <p:ph type="sldNum" sz="quarter" idx="12"/>
          </p:nvPr>
        </p:nvSpPr>
        <p:spPr/>
        <p:txBody>
          <a:bodyPr/>
          <a:lstStyle/>
          <a:p>
            <a:fld id="{993EEC8E-C5CF-40DF-832D-5BCB0E209B98}" type="slidenum">
              <a:rPr lang="en-US" smtClean="0"/>
              <a:t>4</a:t>
            </a:fld>
            <a:endParaRPr lang="en-US"/>
          </a:p>
        </p:txBody>
      </p:sp>
    </p:spTree>
    <p:custDataLst>
      <p:tags r:id="rId1"/>
    </p:custDataLst>
    <p:extLst>
      <p:ext uri="{BB962C8B-B14F-4D97-AF65-F5344CB8AC3E}">
        <p14:creationId xmlns:p14="http://schemas.microsoft.com/office/powerpoint/2010/main" val="327209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215"/>
            <a:ext cx="9144000" cy="806824"/>
          </a:xfrm>
        </p:spPr>
        <p:txBody>
          <a:bodyPr/>
          <a:lstStyle/>
          <a:p>
            <a:r>
              <a:rPr lang="en-US" sz="3400"/>
              <a:t>Importance of Assessing Antibiotic Allergies</a:t>
            </a:r>
            <a:r>
              <a:rPr lang="en-US" sz="3400" baseline="30000"/>
              <a:t>7-11</a:t>
            </a:r>
            <a:endParaRPr lang="en-US" sz="3400"/>
          </a:p>
        </p:txBody>
      </p:sp>
      <p:sp>
        <p:nvSpPr>
          <p:cNvPr id="3" name="Content Placeholder 2"/>
          <p:cNvSpPr>
            <a:spLocks noGrp="1"/>
          </p:cNvSpPr>
          <p:nvPr>
            <p:ph idx="1"/>
          </p:nvPr>
        </p:nvSpPr>
        <p:spPr>
          <a:xfrm>
            <a:off x="457199" y="1206970"/>
            <a:ext cx="8229601" cy="5468469"/>
          </a:xfrm>
        </p:spPr>
        <p:txBody>
          <a:bodyPr>
            <a:normAutofit/>
          </a:bodyPr>
          <a:lstStyle/>
          <a:p>
            <a:r>
              <a:rPr lang="en-US" sz="3000" dirty="0"/>
              <a:t>Patients with reported allergies to penicillin or other beta-lactam antibiotics are more likely to receive an alternative, broader spectrum antibiotic that:</a:t>
            </a:r>
          </a:p>
          <a:p>
            <a:pPr lvl="1"/>
            <a:r>
              <a:rPr lang="en-US" sz="2700" dirty="0"/>
              <a:t>Is less effective</a:t>
            </a:r>
          </a:p>
          <a:p>
            <a:pPr lvl="1"/>
            <a:r>
              <a:rPr lang="en-US" sz="2700" dirty="0"/>
              <a:t>Is associated with more side effects</a:t>
            </a:r>
          </a:p>
          <a:p>
            <a:pPr lvl="1"/>
            <a:r>
              <a:rPr lang="en-US" sz="2700" dirty="0"/>
              <a:t>Is more expensive</a:t>
            </a:r>
          </a:p>
          <a:p>
            <a:pPr lvl="1"/>
            <a:r>
              <a:rPr lang="en-US" sz="2700" dirty="0"/>
              <a:t>Puts them at risk for future colonization or infection with antibiotic-resistant bacteria</a:t>
            </a:r>
          </a:p>
        </p:txBody>
      </p:sp>
      <p:sp>
        <p:nvSpPr>
          <p:cNvPr id="6" name="Slide Number Placeholder 5"/>
          <p:cNvSpPr>
            <a:spLocks noGrp="1"/>
          </p:cNvSpPr>
          <p:nvPr>
            <p:ph type="sldNum" sz="quarter" idx="12"/>
          </p:nvPr>
        </p:nvSpPr>
        <p:spPr/>
        <p:txBody>
          <a:bodyPr/>
          <a:lstStyle/>
          <a:p>
            <a:fld id="{993EEC8E-C5CF-40DF-832D-5BCB0E209B98}" type="slidenum">
              <a:rPr lang="en-US" smtClean="0"/>
              <a:t>5</a:t>
            </a:fld>
            <a:endParaRPr lang="en-US"/>
          </a:p>
        </p:txBody>
      </p:sp>
    </p:spTree>
    <p:custDataLst>
      <p:tags r:id="rId1"/>
    </p:custDataLst>
    <p:extLst>
      <p:ext uri="{BB962C8B-B14F-4D97-AF65-F5344CB8AC3E}">
        <p14:creationId xmlns:p14="http://schemas.microsoft.com/office/powerpoint/2010/main" val="346066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t>Importance of Assessing Antibiotic Allergies</a:t>
            </a:r>
            <a:r>
              <a:rPr lang="en-US" sz="3400" baseline="30000"/>
              <a:t>7-11</a:t>
            </a:r>
            <a:endParaRPr lang="en-US" sz="3400" baseline="30000">
              <a:cs typeface="Calibri"/>
            </a:endParaRPr>
          </a:p>
        </p:txBody>
      </p:sp>
      <p:sp>
        <p:nvSpPr>
          <p:cNvPr id="3" name="Content Placeholder 2"/>
          <p:cNvSpPr>
            <a:spLocks noGrp="1"/>
          </p:cNvSpPr>
          <p:nvPr>
            <p:ph idx="1"/>
          </p:nvPr>
        </p:nvSpPr>
        <p:spPr>
          <a:xfrm>
            <a:off x="342900" y="1375240"/>
            <a:ext cx="8458200" cy="5117636"/>
          </a:xfrm>
        </p:spPr>
        <p:txBody>
          <a:bodyPr>
            <a:noAutofit/>
          </a:bodyPr>
          <a:lstStyle/>
          <a:p>
            <a:r>
              <a:rPr lang="en-US" sz="2800" dirty="0"/>
              <a:t>Reported penicillin allergy is associated with:</a:t>
            </a:r>
          </a:p>
          <a:p>
            <a:pPr lvl="1"/>
            <a:r>
              <a:rPr lang="en-US" sz="2600" dirty="0"/>
              <a:t>50% increased risk of surgical site infection  </a:t>
            </a:r>
          </a:p>
          <a:p>
            <a:pPr lvl="2">
              <a:buFont typeface="Wingdings" panose="05000000000000000000" pitchFamily="2" charset="2"/>
              <a:buChar char="§"/>
            </a:pPr>
            <a:r>
              <a:rPr lang="en-US" sz="2400" dirty="0"/>
              <a:t>9% of reactions were intolerances and not allergies</a:t>
            </a:r>
          </a:p>
          <a:p>
            <a:pPr lvl="1"/>
            <a:r>
              <a:rPr lang="en-US" sz="2600" dirty="0"/>
              <a:t>23% increased odds of </a:t>
            </a:r>
            <a:r>
              <a:rPr lang="en-US" sz="2600" i="1" dirty="0" err="1"/>
              <a:t>Clostridioides</a:t>
            </a:r>
            <a:r>
              <a:rPr lang="en-US" sz="2600" i="1" dirty="0"/>
              <a:t> difficile </a:t>
            </a:r>
            <a:r>
              <a:rPr lang="en-US" sz="2600" dirty="0"/>
              <a:t>infection</a:t>
            </a:r>
          </a:p>
          <a:p>
            <a:pPr lvl="1"/>
            <a:r>
              <a:rPr lang="en-US" sz="2600" dirty="0"/>
              <a:t>14% increased odds of MRSA colonization</a:t>
            </a:r>
          </a:p>
          <a:p>
            <a:pPr lvl="1"/>
            <a:r>
              <a:rPr lang="en-US" sz="2600" dirty="0"/>
              <a:t>30% increased odds of VRE colonization</a:t>
            </a:r>
          </a:p>
        </p:txBody>
      </p:sp>
      <p:sp>
        <p:nvSpPr>
          <p:cNvPr id="6" name="Slide Number Placeholder 5"/>
          <p:cNvSpPr>
            <a:spLocks noGrp="1"/>
          </p:cNvSpPr>
          <p:nvPr>
            <p:ph type="sldNum" sz="quarter" idx="12"/>
          </p:nvPr>
        </p:nvSpPr>
        <p:spPr/>
        <p:txBody>
          <a:bodyPr/>
          <a:lstStyle/>
          <a:p>
            <a:fld id="{993EEC8E-C5CF-40DF-832D-5BCB0E209B98}" type="slidenum">
              <a:rPr lang="en-US" smtClean="0"/>
              <a:t>6</a:t>
            </a:fld>
            <a:endParaRPr lang="en-US"/>
          </a:p>
        </p:txBody>
      </p:sp>
    </p:spTree>
    <p:custDataLst>
      <p:tags r:id="rId1"/>
    </p:custDataLst>
    <p:extLst>
      <p:ext uri="{BB962C8B-B14F-4D97-AF65-F5344CB8AC3E}">
        <p14:creationId xmlns:p14="http://schemas.microsoft.com/office/powerpoint/2010/main" val="292328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r>
              <a:rPr lang="en-US" baseline="30000" dirty="0"/>
              <a:t>12</a:t>
            </a:r>
            <a:endParaRPr lang="en-US" dirty="0"/>
          </a:p>
        </p:txBody>
      </p:sp>
      <p:sp>
        <p:nvSpPr>
          <p:cNvPr id="3" name="Content Placeholder 2"/>
          <p:cNvSpPr>
            <a:spLocks noGrp="1"/>
          </p:cNvSpPr>
          <p:nvPr>
            <p:ph idx="1"/>
          </p:nvPr>
        </p:nvSpPr>
        <p:spPr>
          <a:xfrm>
            <a:off x="457199" y="1511674"/>
            <a:ext cx="3657600" cy="3792069"/>
          </a:xfrm>
        </p:spPr>
        <p:txBody>
          <a:bodyPr vert="horz" lIns="101852" tIns="50927" rIns="101852" bIns="50927" rtlCol="0" anchor="t">
            <a:noAutofit/>
          </a:bodyPr>
          <a:lstStyle/>
          <a:p>
            <a:pPr marL="336550" indent="-336550"/>
            <a:r>
              <a:rPr lang="en-US" sz="3200" dirty="0"/>
              <a:t>Take the lead in properly documenting reported antibiotic allergies and side effects </a:t>
            </a:r>
            <a:br>
              <a:rPr lang="en-US" sz="2800" dirty="0"/>
            </a:br>
            <a:endParaRPr lang="en-US" sz="2800" dirty="0">
              <a:cs typeface="Calibri"/>
            </a:endParaRPr>
          </a:p>
        </p:txBody>
      </p:sp>
      <p:sp>
        <p:nvSpPr>
          <p:cNvPr id="7" name="Slide Number Placeholder 6"/>
          <p:cNvSpPr>
            <a:spLocks noGrp="1"/>
          </p:cNvSpPr>
          <p:nvPr>
            <p:ph type="sldNum" sz="quarter" idx="12"/>
          </p:nvPr>
        </p:nvSpPr>
        <p:spPr/>
        <p:txBody>
          <a:bodyPr/>
          <a:lstStyle/>
          <a:p>
            <a:fld id="{993EEC8E-C5CF-40DF-832D-5BCB0E209B98}" type="slidenum">
              <a:rPr lang="en-US" smtClean="0"/>
              <a:t>7</a:t>
            </a:fld>
            <a:endParaRPr lang="en-US"/>
          </a:p>
        </p:txBody>
      </p:sp>
      <p:pic>
        <p:nvPicPr>
          <p:cNvPr id="8" name="Picture 7" descr="A close up of a keyboard">
            <a:extLst>
              <a:ext uri="{FF2B5EF4-FFF2-40B4-BE49-F238E27FC236}">
                <a16:creationId xmlns:a16="http://schemas.microsoft.com/office/drawing/2014/main" id="{FE92DF78-D98D-42EB-9478-9ED048F45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860" y="1742435"/>
            <a:ext cx="4287401" cy="2412011"/>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83844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Allergic Reactions</a:t>
            </a:r>
          </a:p>
        </p:txBody>
      </p:sp>
      <p:sp>
        <p:nvSpPr>
          <p:cNvPr id="3" name="Content Placeholder 2"/>
          <p:cNvSpPr>
            <a:spLocks noGrp="1"/>
          </p:cNvSpPr>
          <p:nvPr>
            <p:ph idx="1"/>
          </p:nvPr>
        </p:nvSpPr>
        <p:spPr/>
        <p:txBody>
          <a:bodyPr vert="horz" lIns="101852" tIns="50927" rIns="101852" bIns="50927" rtlCol="0" anchor="t">
            <a:normAutofit fontScale="92500"/>
          </a:bodyPr>
          <a:lstStyle/>
          <a:p>
            <a:pPr marL="336550" indent="-336550"/>
            <a:r>
              <a:rPr lang="en-US" sz="3200" dirty="0"/>
              <a:t>Drug allergy: immunologically mediated response to a pharmaceutical agent in a sensitized person</a:t>
            </a:r>
            <a:endParaRPr lang="en-US" sz="2800" dirty="0">
              <a:cs typeface="Calibri"/>
            </a:endParaRPr>
          </a:p>
          <a:p>
            <a:pPr marL="336550" indent="-336550"/>
            <a:r>
              <a:rPr lang="en-US" sz="3200" dirty="0"/>
              <a:t>Four types of immune-mediated antibiotic reactions</a:t>
            </a:r>
          </a:p>
          <a:p>
            <a:pPr marL="729750" lvl="1" indent="-336550"/>
            <a:r>
              <a:rPr lang="en-US" sz="2800" dirty="0">
                <a:cs typeface="Calibri"/>
              </a:rPr>
              <a:t>Type 1: </a:t>
            </a:r>
            <a:r>
              <a:rPr lang="en-US" sz="2800" dirty="0" err="1"/>
              <a:t>IgE</a:t>
            </a:r>
            <a:r>
              <a:rPr lang="en-US" sz="2800" dirty="0"/>
              <a:t>-mediated hypersensitivity reactions</a:t>
            </a:r>
          </a:p>
          <a:p>
            <a:pPr marL="729750" lvl="1" indent="-336550"/>
            <a:r>
              <a:rPr lang="en-US" sz="2800" dirty="0">
                <a:cs typeface="Calibri"/>
              </a:rPr>
              <a:t>Type 2: </a:t>
            </a:r>
            <a:r>
              <a:rPr lang="en-US" sz="2800" dirty="0"/>
              <a:t>antibody-mediated destruction of white blood cells, red blood cells, or platelets</a:t>
            </a:r>
          </a:p>
          <a:p>
            <a:pPr marL="729750" lvl="1" indent="-336550"/>
            <a:r>
              <a:rPr lang="en-US" sz="2800" dirty="0">
                <a:cs typeface="Calibri"/>
              </a:rPr>
              <a:t>Type 3: </a:t>
            </a:r>
            <a:r>
              <a:rPr lang="en-US" sz="2800" dirty="0"/>
              <a:t>IgG-immune complex deposition and complement activation</a:t>
            </a:r>
          </a:p>
          <a:p>
            <a:pPr marL="729750" lvl="1" indent="-336550"/>
            <a:r>
              <a:rPr lang="en-US" sz="2800" dirty="0"/>
              <a:t>Type 4: T-cell mediated reactions (usually have skin involvement)</a:t>
            </a:r>
          </a:p>
          <a:p>
            <a:pPr marL="729750" lvl="1" indent="-336550"/>
            <a:endParaRPr lang="en-US" sz="2800" dirty="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8</a:t>
            </a:fld>
            <a:endParaRPr lang="en-US"/>
          </a:p>
        </p:txBody>
      </p:sp>
    </p:spTree>
    <p:custDataLst>
      <p:tags r:id="rId1"/>
    </p:custDataLst>
    <p:extLst>
      <p:ext uri="{BB962C8B-B14F-4D97-AF65-F5344CB8AC3E}">
        <p14:creationId xmlns:p14="http://schemas.microsoft.com/office/powerpoint/2010/main" val="419707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Reactions</a:t>
            </a:r>
            <a:r>
              <a:rPr lang="en-US" baseline="30000" dirty="0"/>
              <a:t>6,13</a:t>
            </a:r>
            <a:endParaRPr lang="en-US" dirty="0"/>
          </a:p>
        </p:txBody>
      </p:sp>
      <p:sp>
        <p:nvSpPr>
          <p:cNvPr id="3" name="Content Placeholder 2"/>
          <p:cNvSpPr>
            <a:spLocks noGrp="1"/>
          </p:cNvSpPr>
          <p:nvPr>
            <p:ph idx="1"/>
          </p:nvPr>
        </p:nvSpPr>
        <p:spPr>
          <a:xfrm>
            <a:off x="450258" y="1244220"/>
            <a:ext cx="4703379" cy="5117636"/>
          </a:xfrm>
        </p:spPr>
        <p:txBody>
          <a:bodyPr>
            <a:normAutofit/>
          </a:bodyPr>
          <a:lstStyle/>
          <a:p>
            <a:r>
              <a:rPr lang="en-US" sz="2800" dirty="0" err="1"/>
              <a:t>IgE</a:t>
            </a:r>
            <a:r>
              <a:rPr lang="en-US" sz="2800" dirty="0"/>
              <a:t>-mediated hypersensitivity reactions</a:t>
            </a:r>
          </a:p>
          <a:p>
            <a:pPr lvl="1"/>
            <a:r>
              <a:rPr lang="en-US" sz="2500" dirty="0"/>
              <a:t>Manifest as </a:t>
            </a:r>
            <a:br>
              <a:rPr lang="en-US" sz="2500" dirty="0"/>
            </a:br>
            <a:r>
              <a:rPr lang="en-US" sz="2500" dirty="0"/>
              <a:t>urticaria (hives), angioedema, </a:t>
            </a:r>
            <a:br>
              <a:rPr lang="en-US" sz="2500" dirty="0"/>
            </a:br>
            <a:r>
              <a:rPr lang="en-US" sz="2500" dirty="0"/>
              <a:t>bronchospasm, and/or anaphylaxis</a:t>
            </a:r>
          </a:p>
          <a:p>
            <a:pPr lvl="1"/>
            <a:r>
              <a:rPr lang="en-US" sz="2500" dirty="0"/>
              <a:t>Occur within minutes to hours of receipt of the antibiotic </a:t>
            </a:r>
          </a:p>
        </p:txBody>
      </p:sp>
      <p:sp>
        <p:nvSpPr>
          <p:cNvPr id="7" name="Slide Number Placeholder 6"/>
          <p:cNvSpPr>
            <a:spLocks noGrp="1"/>
          </p:cNvSpPr>
          <p:nvPr>
            <p:ph type="sldNum" sz="quarter" idx="12"/>
          </p:nvPr>
        </p:nvSpPr>
        <p:spPr/>
        <p:txBody>
          <a:bodyPr/>
          <a:lstStyle/>
          <a:p>
            <a:fld id="{993EEC8E-C5CF-40DF-832D-5BCB0E209B98}" type="slidenum">
              <a:rPr lang="en-US" smtClean="0"/>
              <a:t>9</a:t>
            </a:fld>
            <a:endParaRPr lang="en-US"/>
          </a:p>
        </p:txBody>
      </p:sp>
      <p:sp>
        <p:nvSpPr>
          <p:cNvPr id="5" name="TextBox 4"/>
          <p:cNvSpPr txBox="1"/>
          <p:nvPr/>
        </p:nvSpPr>
        <p:spPr>
          <a:xfrm>
            <a:off x="5335898" y="3290003"/>
            <a:ext cx="3530701" cy="584775"/>
          </a:xfrm>
          <a:prstGeom prst="rect">
            <a:avLst/>
          </a:prstGeom>
          <a:noFill/>
        </p:spPr>
        <p:txBody>
          <a:bodyPr wrap="square" rtlCol="0">
            <a:spAutoFit/>
          </a:bodyPr>
          <a:lstStyle/>
          <a:p>
            <a:r>
              <a:rPr lang="en-US" sz="800" dirty="0"/>
              <a:t>Image source: DermNetNZ.org. </a:t>
            </a:r>
            <a:r>
              <a:rPr lang="en-US" sz="800" dirty="0">
                <a:hlinkClick r:id="rId4"/>
              </a:rPr>
              <a:t>https://dermnetnz.org/topics/chronic-urticaria/</a:t>
            </a:r>
            <a:r>
              <a:rPr lang="en-US" sz="800" dirty="0"/>
              <a:t>. Creative Commons license: </a:t>
            </a:r>
            <a:r>
              <a:rPr lang="en-US" sz="800" dirty="0">
                <a:hlinkClick r:id="rId5"/>
              </a:rPr>
              <a:t>https://creativecommons.org/licenses/by-nc-nd/3.0/nz/legalcode</a:t>
            </a:r>
            <a:r>
              <a:rPr lang="en-US" sz="800" dirty="0"/>
              <a:t>. </a:t>
            </a:r>
            <a:br>
              <a:rPr lang="en-US" sz="800" dirty="0"/>
            </a:br>
            <a:endParaRPr lang="en-US" sz="800" dirty="0"/>
          </a:p>
        </p:txBody>
      </p:sp>
      <p:sp>
        <p:nvSpPr>
          <p:cNvPr id="6" name="TextBox 5"/>
          <p:cNvSpPr txBox="1"/>
          <p:nvPr/>
        </p:nvSpPr>
        <p:spPr>
          <a:xfrm>
            <a:off x="6179932" y="741776"/>
            <a:ext cx="989245" cy="523220"/>
          </a:xfrm>
          <a:prstGeom prst="rect">
            <a:avLst/>
          </a:prstGeom>
          <a:noFill/>
        </p:spPr>
        <p:txBody>
          <a:bodyPr wrap="none" rtlCol="0">
            <a:spAutoFit/>
          </a:bodyPr>
          <a:lstStyle/>
          <a:p>
            <a:r>
              <a:rPr lang="en-US" sz="2800" b="1" dirty="0"/>
              <a:t>Hives</a:t>
            </a:r>
          </a:p>
        </p:txBody>
      </p:sp>
      <p:sp>
        <p:nvSpPr>
          <p:cNvPr id="9" name="TextBox 8"/>
          <p:cNvSpPr txBox="1"/>
          <p:nvPr/>
        </p:nvSpPr>
        <p:spPr>
          <a:xfrm>
            <a:off x="5871568" y="3602658"/>
            <a:ext cx="2069797" cy="523220"/>
          </a:xfrm>
          <a:prstGeom prst="rect">
            <a:avLst/>
          </a:prstGeom>
          <a:noFill/>
        </p:spPr>
        <p:txBody>
          <a:bodyPr wrap="none" rtlCol="0">
            <a:spAutoFit/>
          </a:bodyPr>
          <a:lstStyle/>
          <a:p>
            <a:r>
              <a:rPr lang="en-US" sz="2800" b="1" dirty="0"/>
              <a:t>Angioedema</a:t>
            </a:r>
          </a:p>
        </p:txBody>
      </p:sp>
      <p:pic>
        <p:nvPicPr>
          <p:cNvPr id="10" name="Picture 9" descr="Image of the face of a patient with angioedema."/>
          <p:cNvPicPr/>
          <p:nvPr/>
        </p:nvPicPr>
        <p:blipFill>
          <a:blip r:embed="rId6">
            <a:extLst>
              <a:ext uri="{28A0092B-C50C-407E-A947-70E740481C1C}">
                <a14:useLocalDpi xmlns:a14="http://schemas.microsoft.com/office/drawing/2010/main" val="0"/>
              </a:ext>
            </a:extLst>
          </a:blip>
          <a:stretch>
            <a:fillRect/>
          </a:stretch>
        </p:blipFill>
        <p:spPr bwMode="auto">
          <a:xfrm>
            <a:off x="6012004" y="4036466"/>
            <a:ext cx="1551864" cy="2069153"/>
          </a:xfrm>
          <a:prstGeom prst="rect">
            <a:avLst/>
          </a:prstGeom>
          <a:noFill/>
          <a:ln>
            <a:noFill/>
          </a:ln>
          <a:effectLst>
            <a:outerShdw blurRad="50800" dist="38100" dir="2700000" algn="tl" rotWithShape="0">
              <a:prstClr val="black">
                <a:alpha val="40000"/>
              </a:prstClr>
            </a:outerShdw>
          </a:effectLst>
        </p:spPr>
      </p:pic>
      <p:pic>
        <p:nvPicPr>
          <p:cNvPr id="2050" name="Picture 2" descr="Image of a patient with urticaria or hives."/>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21141" y="1188069"/>
            <a:ext cx="2800350" cy="21002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63979" y="6082088"/>
            <a:ext cx="3530700" cy="738664"/>
          </a:xfrm>
          <a:prstGeom prst="rect">
            <a:avLst/>
          </a:prstGeom>
          <a:noFill/>
        </p:spPr>
        <p:txBody>
          <a:bodyPr wrap="square" rtlCol="0">
            <a:spAutoFit/>
          </a:bodyPr>
          <a:lstStyle/>
          <a:p>
            <a:r>
              <a:rPr lang="en-US" sz="800" dirty="0"/>
              <a:t>Image source: DermNetNZ.org. </a:t>
            </a:r>
            <a:r>
              <a:rPr lang="en-US" sz="800" u="sng" dirty="0">
                <a:hlinkClick r:id="rId8"/>
              </a:rPr>
              <a:t>https://dermnetnz.org/topics/urticaria-images/</a:t>
            </a:r>
            <a:r>
              <a:rPr lang="en-US" sz="800" dirty="0"/>
              <a:t>. Creative Commons license: </a:t>
            </a:r>
            <a:r>
              <a:rPr lang="en-US" sz="800" dirty="0">
                <a:hlinkClick r:id="rId5"/>
              </a:rPr>
              <a:t>https://creativecommons.org/licenses/by-nc-nd/3.0/nz/legalcode</a:t>
            </a:r>
            <a:r>
              <a:rPr lang="en-US" sz="800" dirty="0"/>
              <a:t>. </a:t>
            </a:r>
            <a:br>
              <a:rPr lang="en-US" sz="800" dirty="0"/>
            </a:br>
            <a:endParaRPr lang="en-US" dirty="0"/>
          </a:p>
        </p:txBody>
      </p:sp>
    </p:spTree>
    <p:custDataLst>
      <p:tags r:id="rId1"/>
    </p:custDataLst>
    <p:extLst>
      <p:ext uri="{BB962C8B-B14F-4D97-AF65-F5344CB8AC3E}">
        <p14:creationId xmlns:p14="http://schemas.microsoft.com/office/powerpoint/2010/main" val="4275301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symptomatic Bacteriuria and Urinary Tract Infections&amp;quot;&quot;/&gt;&lt;property id=&quot;20307&quot; value=&quot;483&quot;/&gt;&lt;/object&gt;&lt;object type=&quot;3&quot; unique_id=&quot;10004&quot;&gt;&lt;property id=&quot;20148&quot; value=&quot;5&quot;/&gt;&lt;property id=&quot;20300&quot; value=&quot;Slide 2 - &amp;quot;Presenter — Pranita Tamma&amp;quot;&quot;/&gt;&lt;property id=&quot;20307&quot; value=&quot;509&quot;/&gt;&lt;/object&gt;&lt;object type=&quot;3&quot; unique_id=&quot;10005&quot;&gt;&lt;property id=&quot;20148&quot; value=&quot;5&quot;/&gt;&lt;property id=&quot;20300&quot; value=&quot;Slide 3 - &amp;quot; Objectives&amp;quot;&quot;/&gt;&lt;property id=&quot;20307&quot; value=&quot;503&quot;/&gt;&lt;/object&gt;&lt;object type=&quot;3&quot; unique_id=&quot;10006&quot;&gt;&lt;property id=&quot;20148&quot; value=&quot;5&quot;/&gt;&lt;property id=&quot;20300&quot; value=&quot;Slide 4 - &amp;quot;Asymptomatic Bacteriuria and Pyuria&amp;quot;&quot;/&gt;&lt;property id=&quot;20307&quot; value=&quot;504&quot;/&gt;&lt;/object&gt;&lt;object type=&quot;3&quot; unique_id=&quot;10007&quot;&gt;&lt;property id=&quot;20148&quot; value=&quot;5&quot;/&gt;&lt;property id=&quot;20300&quot; value=&quot;Slide 5 - &amp;quot; Asymptomatic Bacteriuria &amp;quot;&quot;/&gt;&lt;property id=&quot;20307&quot; value=&quot;488&quot;/&gt;&lt;/object&gt;&lt;object type=&quot;3&quot; unique_id=&quot;10008&quot;&gt;&lt;property id=&quot;20148&quot; value=&quot;5&quot;/&gt;&lt;property id=&quot;20300&quot; value=&quot;Slide 6 - &amp;quot; Asymptomatic Bacteriuria &amp;quot;&quot;/&gt;&lt;property id=&quot;20307&quot; value=&quot;489&quot;/&gt;&lt;/object&gt;&lt;object type=&quot;3&quot; unique_id=&quot;10009&quot;&gt;&lt;property id=&quot;20148&quot; value=&quot;5&quot;/&gt;&lt;property id=&quot;20300&quot; value=&quot;Slide 7 - &amp;quot;Asymptomatic Pyuria&amp;quot;&quot;/&gt;&lt;property id=&quot;20307&quot; value=&quot;490&quot;/&gt;&lt;/object&gt;&lt;object type=&quot;3&quot; unique_id=&quot;10010&quot;&gt;&lt;property id=&quot;20148&quot; value=&quot;5&quot;/&gt;&lt;property id=&quot;20300&quot; value=&quot;Slide 8 - &amp;quot;Treatment of ASB is Not Beneficial&amp;quot;&quot;/&gt;&lt;property id=&quot;20307&quot; value=&quot;491&quot;/&gt;&lt;/object&gt;&lt;object type=&quot;3&quot; unique_id=&quot;10011&quot;&gt;&lt;property id=&quot;20148&quot; value=&quot;5&quot;/&gt;&lt;property id=&quot;20300&quot; value=&quot;Slide 9 - &amp;quot;Treatment of ASB May Cause Harm&amp;quot;&quot;/&gt;&lt;property id=&quot;20307&quot; value=&quot;492&quot;/&gt;&lt;/object&gt;&lt;object type=&quot;3&quot; unique_id=&quot;10012&quot;&gt;&lt;property id=&quot;20148&quot; value=&quot;5&quot;/&gt;&lt;property id=&quot;20300&quot; value=&quot;Slide 10 - &amp;quot;Mental Status Changes, ASB, and UTI&amp;quot;&quot;/&gt;&lt;property id=&quot;20307&quot; value=&quot;493&quot;/&gt;&lt;/object&gt;&lt;object type=&quot;3&quot; unique_id=&quot;10013&quot;&gt;&lt;property id=&quot;20148&quot; value=&quot;5&quot;/&gt;&lt;property id=&quot;20300&quot; value=&quot;Slide 11 - &amp;quot;When is Screening/Treating For ASB Indicated?&amp;quot;&quot;/&gt;&lt;property id=&quot;20307&quot; value=&quot;494&quot;/&gt;&lt;/object&gt;&lt;object type=&quot;3&quot; unique_id=&quot;10014&quot;&gt;&lt;property id=&quot;20148&quot; value=&quot;5&quot;/&gt;&lt;property id=&quot;20300&quot; value=&quot;Slide 12 - &amp;quot;Can I Follow the Same Rules for Candiduria?&amp;quot;&quot;/&gt;&lt;property id=&quot;20307&quot; value=&quot;495&quot;/&gt;&lt;/object&gt;&lt;object type=&quot;3&quot; unique_id=&quot;10015&quot;&gt;&lt;property id=&quot;20148&quot; value=&quot;5&quot;/&gt;&lt;property id=&quot;20300&quot; value=&quot;Slide 13 - &amp;quot;Urinary Tract Infections&amp;quot;&quot;/&gt;&lt;property id=&quot;20307&quot; value=&quot;513&quot;/&gt;&lt;/object&gt;&lt;object type=&quot;3&quot; unique_id=&quot;10016&quot;&gt;&lt;property id=&quot;20148&quot; value=&quot;5&quot;/&gt;&lt;property id=&quot;20300&quot; value=&quot;Slide 14 - &amp;quot;Moment 2: Urinalysis and Cultures&amp;quot;&quot;/&gt;&lt;property id=&quot;20307&quot; value=&quot;478&quot;/&gt;&lt;/object&gt;&lt;object type=&quot;3&quot; unique_id=&quot;10017&quot;&gt;&lt;property id=&quot;20148&quot; value=&quot;5&quot;/&gt;&lt;property id=&quot;20300&quot; value=&quot;Slide 15 - &amp;quot;Moment 2: Urinalysis and Cultures&amp;quot;&quot;/&gt;&lt;property id=&quot;20307&quot; value=&quot;507&quot;/&gt;&lt;/object&gt;&lt;object type=&quot;3&quot; unique_id=&quot;10018&quot;&gt;&lt;property id=&quot;20148&quot; value=&quot;5&quot;/&gt;&lt;property id=&quot;20300&quot; value=&quot;Slide 16 - &amp;quot;Uncomplicated Cystitis&amp;quot;&quot;/&gt;&lt;property id=&quot;20307&quot; value=&quot;474&quot;/&gt;&lt;/object&gt;&lt;object type=&quot;3&quot; unique_id=&quot;10019&quot;&gt;&lt;property id=&quot;20148&quot; value=&quot;5&quot;/&gt;&lt;property id=&quot;20300&quot; value=&quot;Slide 17 - &amp;quot;Uncomplicated Cystitis&amp;quot;&quot;/&gt;&lt;property id=&quot;20307&quot; value=&quot;475&quot;/&gt;&lt;/object&gt;&lt;object type=&quot;3&quot; unique_id=&quot;10020&quot;&gt;&lt;property id=&quot;20148&quot; value=&quot;5&quot;/&gt;&lt;property id=&quot;20300&quot; value=&quot;Slide 18 - &amp;quot;UTI in Men &amp;quot;&quot;/&gt;&lt;property id=&quot;20307&quot; value=&quot;476&quot;/&gt;&lt;/object&gt;&lt;object type=&quot;3&quot; unique_id=&quot;10021&quot;&gt;&lt;property id=&quot;20148&quot; value=&quot;5&quot;/&gt;&lt;property id=&quot;20300&quot; value=&quot;Slide 19 - &amp;quot;Pyelonephritis&amp;quot;&quot;/&gt;&lt;property id=&quot;20307&quot; value=&quot;477&quot;/&gt;&lt;/object&gt;&lt;object type=&quot;3&quot; unique_id=&quot;10022&quot;&gt;&lt;property id=&quot;20148&quot; value=&quot;5&quot;/&gt;&lt;property id=&quot;20300&quot; value=&quot;Slide 20 - &amp;quot;Pyelonephritis&amp;quot;&quot;/&gt;&lt;property id=&quot;20307&quot; value=&quot;481&quot;/&gt;&lt;/object&gt;&lt;object type=&quot;3&quot; unique_id=&quot;10023&quot;&gt;&lt;property id=&quot;20148&quot; value=&quot;5&quot;/&gt;&lt;property id=&quot;20300&quot; value=&quot;Slide 21 - &amp;quot;Catheter-Associated UTI&amp;quot;&quot;/&gt;&lt;property id=&quot;20307&quot; value=&quot;479&quot;/&gt;&lt;/object&gt;&lt;object type=&quot;3&quot; unique_id=&quot;10024&quot;&gt;&lt;property id=&quot;20148&quot; value=&quot;5&quot;/&gt;&lt;property id=&quot;20300&quot; value=&quot;Slide 22 - &amp;quot;Catheter-Associated UTI&amp;quot;&quot;/&gt;&lt;property id=&quot;20307&quot; value=&quot;482&quot;/&gt;&lt;/object&gt;&lt;object type=&quot;3&quot; unique_id=&quot;10025&quot;&gt;&lt;property id=&quot;20148&quot; value=&quot;5&quot;/&gt;&lt;property id=&quot;20300&quot; value=&quot;Slide 23 - &amp;quot;Stewardship for ASB and UTI&amp;quot;&quot;/&gt;&lt;property id=&quot;20307&quot; value=&quot;508&quot;/&gt;&lt;/object&gt;&lt;object type=&quot;3&quot; unique_id=&quot;10026&quot;&gt;&lt;property id=&quot;20148&quot; value=&quot;5&quot;/&gt;&lt;property id=&quot;20300&quot; value=&quot;Slide 24 - &amp;quot;Urine Culture Ordering Stewardship &amp;quot;&quot;/&gt;&lt;property id=&quot;20307&quot; value=&quot;497&quot;/&gt;&lt;/object&gt;&lt;object type=&quot;3&quot; unique_id=&quot;10027&quot;&gt;&lt;property id=&quot;20148&quot; value=&quot;5&quot;/&gt;&lt;property id=&quot;20300&quot; value=&quot;Slide 25 - &amp;quot;Positive Urine Culture Stewardship &amp;quot;&quot;/&gt;&lt;property id=&quot;20307&quot; value=&quot;500&quot;/&gt;&lt;/object&gt;&lt;object type=&quot;3&quot; unique_id=&quot;10028&quot;&gt;&lt;property id=&quot;20148&quot; value=&quot;5&quot;/&gt;&lt;property id=&quot;20300&quot; value=&quot;Slide 26 - &amp;quot;Modifying Urine Culture Reporting&amp;quot;&quot;/&gt;&lt;property id=&quot;20307&quot; value=&quot;501&quot;/&gt;&lt;/object&gt;&lt;object type=&quot;3&quot; unique_id=&quot;10029&quot;&gt;&lt;property id=&quot;20148&quot; value=&quot;5&quot;/&gt;&lt;property id=&quot;20300&quot; value=&quot;Slide 27 - &amp;quot;Take Home Messages&amp;quot;&quot;/&gt;&lt;property id=&quot;20307&quot; value=&quot;502&quot;/&gt;&lt;/object&gt;&lt;object type=&quot;3&quot; unique_id=&quot;10030&quot;&gt;&lt;property id=&quot;20148&quot; value=&quot;5&quot;/&gt;&lt;property id=&quot;20300&quot; value=&quot;Slide 28 - &amp;quot;Questions&amp;quot;&quot;/&gt;&lt;property id=&quot;20307&quot; value=&quot;510&quot;/&gt;&lt;/object&gt;&lt;object type=&quot;3&quot; unique_id=&quot;10031&quot;&gt;&lt;property id=&quot;20148&quot; value=&quot;5&quot;/&gt;&lt;property id=&quot;20300&quot; value=&quot;Slide 30 - &amp;quot;Next Steps&amp;quot;&quot;/&gt;&lt;property id=&quot;20307&quot; value=&quot;511&quot;/&gt;&lt;/object&gt;&lt;object type=&quot;3&quot; unique_id=&quot;10032&quot;&gt;&lt;property id=&quot;20148&quot; value=&quot;5&quot;/&gt;&lt;property id=&quot;20300&quot; value=&quot;Slide 31 - &amp;quot;References&amp;quot;&quot;/&gt;&lt;property id=&quot;20307&quot; value=&quot;512&quot;/&gt;&lt;/object&gt;&lt;object type=&quot;3&quot; unique_id=&quot;10067&quot;&gt;&lt;property id=&quot;20148&quot; value=&quot;5&quot;/&gt;&lt;property id=&quot;20300&quot; value=&quot;Slide 29 - &amp;quot;Disclaimer&amp;quot;&quot;/&gt;&lt;property id=&quot;20307&quot; value=&quot;515&quot;/&gt;&lt;/object&gt;&lt;object type=&quot;3&quot; unique_id=&quot;10068&quot;&gt;&lt;property id=&quot;20148&quot; value=&quot;5&quot;/&gt;&lt;property id=&quot;20300&quot; value=&quot;Slide 32 - &amp;quot;References&amp;quot;&quot;/&gt;&lt;property id=&quot;20307&quot; value=&quot;516&quot;/&gt;&lt;/object&gt;&lt;object type=&quot;3&quot; unique_id=&quot;10069&quot;&gt;&lt;property id=&quot;20148&quot; value=&quot;5&quot;/&gt;&lt;property id=&quot;20300&quot; value=&quot;Slide 33 - &amp;quot;References&amp;quot;&quot;/&gt;&lt;property id=&quot;20307&quot; value=&quot;517&quot;/&gt;&lt;/object&gt;&lt;object type=&quot;3&quot; unique_id=&quot;10070&quot;&gt;&lt;property id=&quot;20148&quot; value=&quot;5&quot;/&gt;&lt;property id=&quot;20300&quot; value=&quot;Slide 34 - &amp;quot;References&amp;quot;&quot;/&gt;&lt;property id=&quot;20307&quot; value=&quot;518&quot;/&gt;&lt;/object&gt;&lt;object type=&quot;3&quot; unique_id=&quot;10071&quot;&gt;&lt;property id=&quot;20148&quot; value=&quot;5&quot;/&gt;&lt;property id=&quot;20300&quot; value=&quot;Slide 35 - &amp;quot;References&amp;quot;&quot;/&gt;&lt;property id=&quot;20307&quot; value=&quot;519&quot;/&gt;&lt;/object&gt;&lt;/object&gt;&lt;object type=&quot;8&quot; unique_id=&quot;10066&quot;&gt;&lt;/object&gt;&lt;/object&gt;&lt;/database&gt;"/>
  <p:tag name="SECTOMILLISECCONVERTED" val="1"/>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32054F02AA4E4B85C531D03CECC3B0" ma:contentTypeVersion="10" ma:contentTypeDescription="Create a new document." ma:contentTypeScope="" ma:versionID="f664f5834106c1d7d054f87c428ae9a0">
  <xsd:schema xmlns:xsd="http://www.w3.org/2001/XMLSchema" xmlns:xs="http://www.w3.org/2001/XMLSchema" xmlns:p="http://schemas.microsoft.com/office/2006/metadata/properties" xmlns:ns3="4e3e9135-41e7-4c54-bf40-ce5b775512fa" xmlns:ns4="2b4cb83a-f68f-4681-8f43-090880bf4943" targetNamespace="http://schemas.microsoft.com/office/2006/metadata/properties" ma:root="true" ma:fieldsID="10ee8463dc6c6a1032049fb4d27c5263" ns3:_="" ns4:_="">
    <xsd:import namespace="4e3e9135-41e7-4c54-bf40-ce5b775512fa"/>
    <xsd:import namespace="2b4cb83a-f68f-4681-8f43-090880bf49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e9135-41e7-4c54-bf40-ce5b775512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cb83a-f68f-4681-8f43-090880bf49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7C6D9D-9A8E-4359-90CA-AA0F2FE90B9C}">
  <ds:schemaRefs>
    <ds:schemaRef ds:uri="http://schemas.microsoft.com/sharepoint/v3/contenttype/forms"/>
  </ds:schemaRefs>
</ds:datastoreItem>
</file>

<file path=customXml/itemProps2.xml><?xml version="1.0" encoding="utf-8"?>
<ds:datastoreItem xmlns:ds="http://schemas.openxmlformats.org/officeDocument/2006/customXml" ds:itemID="{14CFBEEA-4C42-4A86-AE77-E6FB605F07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e9135-41e7-4c54-bf40-ce5b775512fa"/>
    <ds:schemaRef ds:uri="2b4cb83a-f68f-4681-8f43-090880bf4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6D114A-1616-4B77-B2DD-21C2E858E39C}">
  <ds:schemaRefs>
    <ds:schemaRef ds:uri="http://purl.org/dc/elements/1.1/"/>
    <ds:schemaRef ds:uri="http://schemas.openxmlformats.org/package/2006/metadata/core-properties"/>
    <ds:schemaRef ds:uri="http://www.w3.org/XML/1998/namespace"/>
    <ds:schemaRef ds:uri="2b4cb83a-f68f-4681-8f43-090880bf4943"/>
    <ds:schemaRef ds:uri="4e3e9135-41e7-4c54-bf40-ce5b775512fa"/>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3992</TotalTime>
  <Words>2920</Words>
  <Application>Microsoft Office PowerPoint</Application>
  <PresentationFormat>On-screen Show (4:3)</PresentationFormat>
  <Paragraphs>300</Paragraphs>
  <Slides>38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vt:lpstr>
      <vt:lpstr>Wingdings</vt:lpstr>
      <vt:lpstr>1_Office Theme</vt:lpstr>
      <vt:lpstr>Best Practices in the Management of Patients With Antibiotic Allergies  </vt:lpstr>
      <vt:lpstr>Objectives</vt:lpstr>
      <vt:lpstr>Antibiotic Allergy Prevalence1-5</vt:lpstr>
      <vt:lpstr>Reasons for Overdiagnosis of Antibiotic Allergies1-6</vt:lpstr>
      <vt:lpstr>Importance of Assessing Antibiotic Allergies7-11</vt:lpstr>
      <vt:lpstr>Importance of Assessing Antibiotic Allergies7-11</vt:lpstr>
      <vt:lpstr>Take Action12</vt:lpstr>
      <vt:lpstr>Types of Allergic Reactions</vt:lpstr>
      <vt:lpstr>Type 1 Reactions6,13</vt:lpstr>
      <vt:lpstr>Type 2 Reactions6,13</vt:lpstr>
      <vt:lpstr>Type 3 Reactions6,13</vt:lpstr>
      <vt:lpstr>Type 4 Reactions6,13,14</vt:lpstr>
      <vt:lpstr>Taking an Allergy History</vt:lpstr>
      <vt:lpstr>Allergy History: Timing3,12</vt:lpstr>
      <vt:lpstr>Allergy History: Defining the Rash14</vt:lpstr>
      <vt:lpstr>History: Evidence of a Type 1 Reaction</vt:lpstr>
      <vt:lpstr>History: Alternative Causes</vt:lpstr>
      <vt:lpstr>History: Rechallenge1,6</vt:lpstr>
      <vt:lpstr>Documentation12,15</vt:lpstr>
      <vt:lpstr>Management of Penicillin Allergies1,6,12,16,17</vt:lpstr>
      <vt:lpstr>After Negative Penicillin Skin Testing6,12,16,17</vt:lpstr>
      <vt:lpstr>Cephalosporin Allergies6,12</vt:lpstr>
      <vt:lpstr>Cephalosporins and Penicillins6,18-22</vt:lpstr>
      <vt:lpstr>Trimethoprim-Sulfamethoxazole (TMP/SMX)6</vt:lpstr>
      <vt:lpstr>Tetracyclines6</vt:lpstr>
      <vt:lpstr>Case 1: 50-Year-Old Patient Establishing Care</vt:lpstr>
      <vt:lpstr>Case 1: Next Step</vt:lpstr>
      <vt:lpstr>Case 1: Next Step</vt:lpstr>
      <vt:lpstr>Case 2: The Same 50-Year-Old Patient</vt:lpstr>
      <vt:lpstr>Case 2: Next Steps</vt:lpstr>
      <vt:lpstr>Take-Home Messages</vt:lpstr>
      <vt:lpstr>Additional Toolkit Resources</vt:lpstr>
      <vt:lpstr>Disclaimer</vt:lpstr>
      <vt:lpstr>References</vt:lpstr>
      <vt:lpstr>References</vt:lpstr>
      <vt:lpstr>References</vt:lpstr>
      <vt:lpstr>References</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Care Asymptomatic Bacteriuria and Urinary Tract Infections</dc:title>
  <dc:subject>Discussing Asymptomatic Bacteriuria and Urinary Tract Infections in the Acute Care setting</dc:subject>
  <dc:creator>AHRQ; "Agency for Healthcare Research and Quality (AHRQ)"</dc:creator>
  <cp:keywords>English</cp:keywords>
  <dc:description/>
  <cp:lastModifiedBy>Heidenrich, Christine (AHRQ/OC) (CTR)</cp:lastModifiedBy>
  <cp:revision>39</cp:revision>
  <cp:lastPrinted>2020-03-03T20:36:19Z</cp:lastPrinted>
  <dcterms:created xsi:type="dcterms:W3CDTF">2010-04-13T05:43:03Z</dcterms:created>
  <dcterms:modified xsi:type="dcterms:W3CDTF">2022-09-01T23:09:21Z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y fmtid="{D5CDD505-2E9C-101B-9397-08002B2CF9AE}" pid="4" name="ContentTypeId">
    <vt:lpwstr>0x0101002932054F02AA4E4B85C531D03CECC3B0</vt:lpwstr>
  </property>
</Properties>
</file>