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9" r:id="rId5"/>
    <p:sldId id="262" r:id="rId6"/>
    <p:sldId id="313" r:id="rId7"/>
    <p:sldId id="329" r:id="rId8"/>
    <p:sldId id="314" r:id="rId9"/>
    <p:sldId id="307" r:id="rId10"/>
    <p:sldId id="308" r:id="rId11"/>
    <p:sldId id="309" r:id="rId12"/>
    <p:sldId id="310" r:id="rId13"/>
    <p:sldId id="311" r:id="rId14"/>
    <p:sldId id="317" r:id="rId15"/>
    <p:sldId id="318" r:id="rId16"/>
    <p:sldId id="319" r:id="rId17"/>
    <p:sldId id="320" r:id="rId18"/>
    <p:sldId id="321" r:id="rId19"/>
    <p:sldId id="322" r:id="rId20"/>
    <p:sldId id="324" r:id="rId21"/>
    <p:sldId id="341" r:id="rId22"/>
    <p:sldId id="346" r:id="rId23"/>
    <p:sldId id="349" r:id="rId24"/>
    <p:sldId id="350" r:id="rId25"/>
    <p:sldId id="351" r:id="rId26"/>
  </p:sldIdLst>
  <p:sldSz cx="10058400" cy="7772400"/>
  <p:notesSz cx="9296400" cy="7010400"/>
  <p:custDataLst>
    <p:tags r:id="rId28"/>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 Keller" initials="SK" lastIdx="24" clrIdx="2">
    <p:extLst>
      <p:ext uri="{19B8F6BF-5375-455C-9EA6-DF929625EA0E}">
        <p15:presenceInfo xmlns:p15="http://schemas.microsoft.com/office/powerpoint/2012/main" userId="S::skeller9@jh.edu::d687773d-cfac-4ad0-9375-f867c23c75e7" providerId="AD"/>
      </p:ext>
    </p:extLst>
  </p:cmAuthor>
  <p:cmAuthor id="14" name="Sara Cosgrove" initials="SC" lastIdx="3" clrIdx="9">
    <p:extLst>
      <p:ext uri="{19B8F6BF-5375-455C-9EA6-DF929625EA0E}">
        <p15:presenceInfo xmlns:p15="http://schemas.microsoft.com/office/powerpoint/2012/main" userId="S-1-5-21-1214440339-484763869-725345543-46687" providerId="AD"/>
      </p:ext>
    </p:extLst>
  </p:cmAuthor>
  <p:cmAuthor id="8" name="Meghan Walrath" initials="MW" lastIdx="3" clrIdx="3">
    <p:extLst>
      <p:ext uri="{19B8F6BF-5375-455C-9EA6-DF929625EA0E}">
        <p15:presenceInfo xmlns:p15="http://schemas.microsoft.com/office/powerpoint/2012/main" userId="S::mwalrat2@jh.edu::83b17c40-4bc4-4453-86c4-254643040d40" providerId="AD"/>
      </p:ext>
    </p:extLst>
  </p:cmAuthor>
  <p:cmAuthor id="15" name="Heidenrich, Christine (AHRQ/OC) (CTR)" initials="HC((" lastIdx="9" clrIdx="10">
    <p:extLst>
      <p:ext uri="{19B8F6BF-5375-455C-9EA6-DF929625EA0E}">
        <p15:presenceInfo xmlns:p15="http://schemas.microsoft.com/office/powerpoint/2012/main" userId="S::Christine.Heidenrich@ahrq.hhs.gov::58cf9597-5aed-4544-869e-b91fdda55fa7" providerId="AD"/>
      </p:ext>
    </p:extLst>
  </p:cmAuthor>
  <p:cmAuthor id="9" name="Pranita Tamma" initials="PT" lastIdx="8" clrIdx="4">
    <p:extLst>
      <p:ext uri="{19B8F6BF-5375-455C-9EA6-DF929625EA0E}">
        <p15:presenceInfo xmlns:p15="http://schemas.microsoft.com/office/powerpoint/2012/main" userId="S-1-5-21-1214440339-484763869-725345543-3575701" providerId="AD"/>
      </p:ext>
    </p:extLst>
  </p:cmAuthor>
  <p:cmAuthor id="10" name="Sara Keller" initials="SK [2]" lastIdx="1" clrIdx="5">
    <p:extLst>
      <p:ext uri="{19B8F6BF-5375-455C-9EA6-DF929625EA0E}">
        <p15:presenceInfo xmlns:p15="http://schemas.microsoft.com/office/powerpoint/2012/main" userId="S-1-5-21-1214440339-484763869-725345543-4010478" providerId="AD"/>
      </p:ext>
    </p:extLst>
  </p:cmAuthor>
  <p:cmAuthor id="11" name="Mayo Levering" initials="ML" lastIdx="4" clrIdx="6">
    <p:extLst>
      <p:ext uri="{19B8F6BF-5375-455C-9EA6-DF929625EA0E}">
        <p15:presenceInfo xmlns:p15="http://schemas.microsoft.com/office/powerpoint/2012/main" userId="S::aleveri1@jh.edu::e1280931-93bb-43c0-95a6-acff37fd7c0e" providerId="AD"/>
      </p:ext>
    </p:extLst>
  </p:cmAuthor>
  <p:cmAuthor id="5" name="Kathleen Speck" initials="KS" lastIdx="20" clrIdx="0">
    <p:extLst>
      <p:ext uri="{19B8F6BF-5375-455C-9EA6-DF929625EA0E}">
        <p15:presenceInfo xmlns:p15="http://schemas.microsoft.com/office/powerpoint/2012/main" userId="S-1-5-21-1214440339-484763869-725345543-149909" providerId="AD"/>
      </p:ext>
    </p:extLst>
  </p:cmAuthor>
  <p:cmAuthor id="12" name="Kathleen Speck" initials="KS [2]" lastIdx="31" clrIdx="7">
    <p:extLst>
      <p:ext uri="{19B8F6BF-5375-455C-9EA6-DF929625EA0E}">
        <p15:presenceInfo xmlns:p15="http://schemas.microsoft.com/office/powerpoint/2012/main" userId="Kathleen Speck" providerId="None"/>
      </p:ext>
    </p:extLst>
  </p:cmAuthor>
  <p:cmAuthor id="6" name="Miller, Melissa (AHRQ/CQuIPS)" initials="MM(" lastIdx="13" clrIdx="1">
    <p:extLst>
      <p:ext uri="{19B8F6BF-5375-455C-9EA6-DF929625EA0E}">
        <p15:presenceInfo xmlns:p15="http://schemas.microsoft.com/office/powerpoint/2012/main" userId="S-1-5-21-1747495209-1248221918-2216747781-140716" providerId="AD"/>
      </p:ext>
    </p:extLst>
  </p:cmAuthor>
  <p:cmAuthor id="13" name="Miller, Melissa (AHRQ/CQuIPS)" initials="MM( [2]" lastIdx="10" clrIdx="8">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94C"/>
    <a:srgbClr val="FBD84B"/>
    <a:srgbClr val="FAD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0412B-DEFF-404C-BF05-9ED5C3685339}" v="16" dt="2022-08-12T19:51:14.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440" y="2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17961" cy="1763441"/>
          </a:xfrm>
          <a:prstGeom prst="rect">
            <a:avLst/>
          </a:prstGeom>
        </p:spPr>
        <p:txBody>
          <a:bodyPr vert="horz" lIns="174521" tIns="87261" rIns="174521" bIns="87261" rtlCol="0"/>
          <a:lstStyle>
            <a:lvl1pPr algn="l">
              <a:defRPr sz="2200"/>
            </a:lvl1pPr>
          </a:lstStyle>
          <a:p>
            <a:endParaRPr lang="en-US"/>
          </a:p>
        </p:txBody>
      </p:sp>
      <p:sp>
        <p:nvSpPr>
          <p:cNvPr id="3" name="Date Placeholder 2"/>
          <p:cNvSpPr>
            <a:spLocks noGrp="1"/>
          </p:cNvSpPr>
          <p:nvPr>
            <p:ph type="dt" idx="1"/>
          </p:nvPr>
        </p:nvSpPr>
        <p:spPr>
          <a:xfrm>
            <a:off x="5382827" y="0"/>
            <a:ext cx="4117961" cy="1763441"/>
          </a:xfrm>
          <a:prstGeom prst="rect">
            <a:avLst/>
          </a:prstGeom>
        </p:spPr>
        <p:txBody>
          <a:bodyPr vert="horz" lIns="174521" tIns="87261" rIns="174521" bIns="87261" rtlCol="0"/>
          <a:lstStyle>
            <a:lvl1pPr algn="r">
              <a:defRPr sz="2200"/>
            </a:lvl1pPr>
          </a:lstStyle>
          <a:p>
            <a:fld id="{A45BD74E-E827-4F97-87D4-C307608CFA39}" type="datetimeFigureOut">
              <a:rPr lang="en-US" smtClean="0"/>
              <a:t>9/2/2022</a:t>
            </a:fld>
            <a:endParaRPr lang="en-US"/>
          </a:p>
        </p:txBody>
      </p:sp>
      <p:sp>
        <p:nvSpPr>
          <p:cNvPr id="4" name="Slide Image Placeholder 3"/>
          <p:cNvSpPr>
            <a:spLocks noGrp="1" noRot="1" noChangeAspect="1"/>
          </p:cNvSpPr>
          <p:nvPr>
            <p:ph type="sldImg" idx="2"/>
          </p:nvPr>
        </p:nvSpPr>
        <p:spPr>
          <a:xfrm>
            <a:off x="-3806825" y="2643188"/>
            <a:ext cx="17116425" cy="13227050"/>
          </a:xfrm>
          <a:prstGeom prst="rect">
            <a:avLst/>
          </a:prstGeom>
          <a:noFill/>
          <a:ln w="12700">
            <a:solidFill>
              <a:prstClr val="black"/>
            </a:solidFill>
          </a:ln>
        </p:spPr>
        <p:txBody>
          <a:bodyPr vert="horz" lIns="174521" tIns="87261" rIns="174521" bIns="87261" rtlCol="0" anchor="ctr"/>
          <a:lstStyle/>
          <a:p>
            <a:endParaRPr lang="en-US"/>
          </a:p>
        </p:txBody>
      </p:sp>
      <p:sp>
        <p:nvSpPr>
          <p:cNvPr id="5" name="Notes Placeholder 4"/>
          <p:cNvSpPr>
            <a:spLocks noGrp="1"/>
          </p:cNvSpPr>
          <p:nvPr>
            <p:ph type="body" sz="quarter" idx="3"/>
          </p:nvPr>
        </p:nvSpPr>
        <p:spPr>
          <a:xfrm>
            <a:off x="950299" y="16752688"/>
            <a:ext cx="7602389" cy="15870967"/>
          </a:xfrm>
          <a:prstGeom prst="rect">
            <a:avLst/>
          </a:prstGeom>
        </p:spPr>
        <p:txBody>
          <a:bodyPr vert="horz" lIns="174521" tIns="87261" rIns="174521" bIns="872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3499256"/>
            <a:ext cx="4117961" cy="1763441"/>
          </a:xfrm>
          <a:prstGeom prst="rect">
            <a:avLst/>
          </a:prstGeom>
        </p:spPr>
        <p:txBody>
          <a:bodyPr vert="horz" lIns="174521" tIns="87261" rIns="174521" bIns="87261" rtlCol="0" anchor="b"/>
          <a:lstStyle>
            <a:lvl1pPr algn="l">
              <a:defRPr sz="2200"/>
            </a:lvl1pPr>
          </a:lstStyle>
          <a:p>
            <a:endParaRPr lang="en-US"/>
          </a:p>
        </p:txBody>
      </p:sp>
      <p:sp>
        <p:nvSpPr>
          <p:cNvPr id="7" name="Slide Number Placeholder 6"/>
          <p:cNvSpPr>
            <a:spLocks noGrp="1"/>
          </p:cNvSpPr>
          <p:nvPr>
            <p:ph type="sldNum" sz="quarter" idx="5"/>
          </p:nvPr>
        </p:nvSpPr>
        <p:spPr>
          <a:xfrm>
            <a:off x="5382827" y="33499256"/>
            <a:ext cx="4117961" cy="1763441"/>
          </a:xfrm>
          <a:prstGeom prst="rect">
            <a:avLst/>
          </a:prstGeom>
        </p:spPr>
        <p:txBody>
          <a:bodyPr vert="horz" lIns="174521" tIns="87261" rIns="174521" bIns="87261" rtlCol="0" anchor="b"/>
          <a:lstStyle>
            <a:lvl1pPr algn="r">
              <a:defRPr sz="2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8725" y="2601913"/>
            <a:ext cx="16833850" cy="13009562"/>
          </a:xfrm>
        </p:spPr>
      </p:sp>
      <p:sp>
        <p:nvSpPr>
          <p:cNvPr id="3" name="Notes Placeholder 2"/>
          <p:cNvSpPr>
            <a:spLocks noGrp="1"/>
          </p:cNvSpPr>
          <p:nvPr>
            <p:ph type="body" idx="1"/>
          </p:nvPr>
        </p:nvSpPr>
        <p:spPr/>
        <p:txBody>
          <a:bodyPr/>
          <a:lstStyle/>
          <a:p>
            <a:endParaRPr lang="en-US" sz="300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071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10</a:t>
            </a:fld>
            <a:endParaRPr lang="en-US"/>
          </a:p>
        </p:txBody>
      </p:sp>
    </p:spTree>
    <p:extLst>
      <p:ext uri="{BB962C8B-B14F-4D97-AF65-F5344CB8AC3E}">
        <p14:creationId xmlns:p14="http://schemas.microsoft.com/office/powerpoint/2010/main" val="289276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Stock photo ID:1140576317</a:t>
            </a:r>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a:p>
        </p:txBody>
      </p:sp>
    </p:spTree>
    <p:extLst>
      <p:ext uri="{BB962C8B-B14F-4D97-AF65-F5344CB8AC3E}">
        <p14:creationId xmlns:p14="http://schemas.microsoft.com/office/powerpoint/2010/main" val="9098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Stock photo ID:1135777148</a:t>
            </a:r>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a:p>
        </p:txBody>
      </p:sp>
    </p:spTree>
    <p:extLst>
      <p:ext uri="{BB962C8B-B14F-4D97-AF65-F5344CB8AC3E}">
        <p14:creationId xmlns:p14="http://schemas.microsoft.com/office/powerpoint/2010/main" val="411568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 </a:t>
            </a:r>
          </a:p>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a:p>
        </p:txBody>
      </p:sp>
    </p:spTree>
    <p:extLst>
      <p:ext uri="{BB962C8B-B14F-4D97-AF65-F5344CB8AC3E}">
        <p14:creationId xmlns:p14="http://schemas.microsoft.com/office/powerpoint/2010/main" val="398230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14</a:t>
            </a:fld>
            <a:endParaRPr lang="en-US"/>
          </a:p>
        </p:txBody>
      </p:sp>
    </p:spTree>
    <p:extLst>
      <p:ext uri="{BB962C8B-B14F-4D97-AF65-F5344CB8AC3E}">
        <p14:creationId xmlns:p14="http://schemas.microsoft.com/office/powerpoint/2010/main" val="72359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a:p>
        </p:txBody>
      </p:sp>
    </p:spTree>
    <p:extLst>
      <p:ext uri="{BB962C8B-B14F-4D97-AF65-F5344CB8AC3E}">
        <p14:creationId xmlns:p14="http://schemas.microsoft.com/office/powerpoint/2010/main" val="251404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16</a:t>
            </a:fld>
            <a:endParaRPr lang="en-US"/>
          </a:p>
        </p:txBody>
      </p:sp>
    </p:spTree>
    <p:extLst>
      <p:ext uri="{BB962C8B-B14F-4D97-AF65-F5344CB8AC3E}">
        <p14:creationId xmlns:p14="http://schemas.microsoft.com/office/powerpoint/2010/main" val="219395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Stock photo ID:1147975120</a:t>
            </a:r>
            <a:endParaRPr lang="en-US" baseline="0"/>
          </a:p>
        </p:txBody>
      </p:sp>
      <p:sp>
        <p:nvSpPr>
          <p:cNvPr id="4" name="Slide Number Placeholder 3"/>
          <p:cNvSpPr>
            <a:spLocks noGrp="1"/>
          </p:cNvSpPr>
          <p:nvPr>
            <p:ph type="sldNum" sz="quarter" idx="10"/>
          </p:nvPr>
        </p:nvSpPr>
        <p:spPr/>
        <p:txBody>
          <a:bodyPr/>
          <a:lstStyle/>
          <a:p>
            <a:fld id="{DCD08415-D925-4960-80EA-6F054695A1C1}" type="slidenum">
              <a:rPr lang="en-US" smtClean="0"/>
              <a:t>17</a:t>
            </a:fld>
            <a:endParaRPr lang="en-US"/>
          </a:p>
        </p:txBody>
      </p:sp>
    </p:spTree>
    <p:extLst>
      <p:ext uri="{BB962C8B-B14F-4D97-AF65-F5344CB8AC3E}">
        <p14:creationId xmlns:p14="http://schemas.microsoft.com/office/powerpoint/2010/main" val="66041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477" lvl="1"/>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29925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5379">
              <a:spcBef>
                <a:spcPct val="30000"/>
              </a:spcBef>
              <a:defRPr sz="2200">
                <a:solidFill>
                  <a:schemeClr val="tx1"/>
                </a:solidFill>
                <a:latin typeface="Times New Roman" panose="02020603050405020304" pitchFamily="18" charset="0"/>
              </a:defRPr>
            </a:lvl1pPr>
            <a:lvl2pPr marL="1391545" indent="-535210" defTabSz="1745379">
              <a:spcBef>
                <a:spcPct val="30000"/>
              </a:spcBef>
              <a:defRPr sz="2200">
                <a:solidFill>
                  <a:schemeClr val="tx1"/>
                </a:solidFill>
                <a:latin typeface="Times New Roman" panose="02020603050405020304" pitchFamily="18" charset="0"/>
              </a:defRPr>
            </a:lvl2pPr>
            <a:lvl3pPr marL="2140839" indent="-428168" defTabSz="1745379">
              <a:spcBef>
                <a:spcPct val="30000"/>
              </a:spcBef>
              <a:defRPr sz="2200">
                <a:solidFill>
                  <a:schemeClr val="tx1"/>
                </a:solidFill>
                <a:latin typeface="Times New Roman" panose="02020603050405020304" pitchFamily="18" charset="0"/>
              </a:defRPr>
            </a:lvl3pPr>
            <a:lvl4pPr marL="2997175" indent="-428168" defTabSz="1745379">
              <a:spcBef>
                <a:spcPct val="30000"/>
              </a:spcBef>
              <a:defRPr sz="2200">
                <a:solidFill>
                  <a:schemeClr val="tx1"/>
                </a:solidFill>
                <a:latin typeface="Times New Roman" panose="02020603050405020304" pitchFamily="18" charset="0"/>
              </a:defRPr>
            </a:lvl4pPr>
            <a:lvl5pPr marL="3853510" indent="-428168" defTabSz="1745379">
              <a:spcBef>
                <a:spcPct val="30000"/>
              </a:spcBef>
              <a:defRPr sz="2200">
                <a:solidFill>
                  <a:schemeClr val="tx1"/>
                </a:solidFill>
                <a:latin typeface="Times New Roman" panose="02020603050405020304" pitchFamily="18" charset="0"/>
              </a:defRPr>
            </a:lvl5pPr>
            <a:lvl6pPr marL="4709846" indent="-428168" defTabSz="1745379" eaLnBrk="0" fontAlgn="base" hangingPunct="0">
              <a:spcBef>
                <a:spcPct val="30000"/>
              </a:spcBef>
              <a:spcAft>
                <a:spcPct val="0"/>
              </a:spcAft>
              <a:defRPr sz="2200">
                <a:solidFill>
                  <a:schemeClr val="tx1"/>
                </a:solidFill>
                <a:latin typeface="Times New Roman" panose="02020603050405020304" pitchFamily="18" charset="0"/>
              </a:defRPr>
            </a:lvl6pPr>
            <a:lvl7pPr marL="5566181" indent="-428168" defTabSz="1745379" eaLnBrk="0" fontAlgn="base" hangingPunct="0">
              <a:spcBef>
                <a:spcPct val="30000"/>
              </a:spcBef>
              <a:spcAft>
                <a:spcPct val="0"/>
              </a:spcAft>
              <a:defRPr sz="2200">
                <a:solidFill>
                  <a:schemeClr val="tx1"/>
                </a:solidFill>
                <a:latin typeface="Times New Roman" panose="02020603050405020304" pitchFamily="18" charset="0"/>
              </a:defRPr>
            </a:lvl7pPr>
            <a:lvl8pPr marL="6422517" indent="-428168" defTabSz="1745379" eaLnBrk="0" fontAlgn="base" hangingPunct="0">
              <a:spcBef>
                <a:spcPct val="30000"/>
              </a:spcBef>
              <a:spcAft>
                <a:spcPct val="0"/>
              </a:spcAft>
              <a:defRPr sz="2200">
                <a:solidFill>
                  <a:schemeClr val="tx1"/>
                </a:solidFill>
                <a:latin typeface="Times New Roman" panose="02020603050405020304" pitchFamily="18" charset="0"/>
              </a:defRPr>
            </a:lvl8pPr>
            <a:lvl9pPr marL="7278853" indent="-428168" defTabSz="1745379" eaLnBrk="0" fontAlgn="base" hangingPunct="0">
              <a:spcBef>
                <a:spcPct val="30000"/>
              </a:spcBef>
              <a:spcAft>
                <a:spcPct val="0"/>
              </a:spcAft>
              <a:defRPr sz="2200">
                <a:solidFill>
                  <a:schemeClr val="tx1"/>
                </a:solidFill>
                <a:latin typeface="Times New Roman" panose="02020603050405020304" pitchFamily="18" charset="0"/>
              </a:defRPr>
            </a:lvl9pPr>
          </a:lstStyle>
          <a:p>
            <a:pPr>
              <a:spcBef>
                <a:spcPct val="0"/>
              </a:spcBef>
            </a:pPr>
            <a:fld id="{F4BA93FE-3503-4DAA-8724-7FF481ECD2C6}" type="slidenum">
              <a:rPr lang="en-US" altLang="en-US" smtClean="0"/>
              <a:pPr>
                <a:spcBef>
                  <a:spcPct val="0"/>
                </a:spcBef>
              </a:pPr>
              <a:t>3</a:t>
            </a:fld>
            <a:endParaRPr lang="en-US" altLang="en-US"/>
          </a:p>
        </p:txBody>
      </p:sp>
      <p:sp>
        <p:nvSpPr>
          <p:cNvPr id="9219" name="Rectangle 2"/>
          <p:cNvSpPr>
            <a:spLocks noChangeArrowheads="1"/>
          </p:cNvSpPr>
          <p:nvPr/>
        </p:nvSpPr>
        <p:spPr bwMode="auto">
          <a:xfrm>
            <a:off x="5384166" y="0"/>
            <a:ext cx="4118822" cy="17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0" name="Rectangle 3"/>
          <p:cNvSpPr>
            <a:spLocks noChangeArrowheads="1"/>
          </p:cNvSpPr>
          <p:nvPr/>
        </p:nvSpPr>
        <p:spPr bwMode="auto">
          <a:xfrm>
            <a:off x="5384166" y="33504175"/>
            <a:ext cx="4118822" cy="176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359" tIns="0" rIns="36359"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900" i="1"/>
              <a:t>5</a:t>
            </a:r>
          </a:p>
        </p:txBody>
      </p:sp>
      <p:sp>
        <p:nvSpPr>
          <p:cNvPr id="9221" name="Rectangle 4"/>
          <p:cNvSpPr>
            <a:spLocks noChangeArrowheads="1"/>
          </p:cNvSpPr>
          <p:nvPr/>
        </p:nvSpPr>
        <p:spPr bwMode="auto">
          <a:xfrm>
            <a:off x="1" y="33504175"/>
            <a:ext cx="4118822" cy="176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2" name="Rectangle 5"/>
          <p:cNvSpPr>
            <a:spLocks noChangeArrowheads="1"/>
          </p:cNvSpPr>
          <p:nvPr/>
        </p:nvSpPr>
        <p:spPr bwMode="auto">
          <a:xfrm>
            <a:off x="1" y="0"/>
            <a:ext cx="4118822" cy="17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3" name="Rectangle 6"/>
          <p:cNvSpPr>
            <a:spLocks noGrp="1" noRot="1" noChangeAspect="1" noChangeArrowheads="1" noTextEdit="1"/>
          </p:cNvSpPr>
          <p:nvPr>
            <p:ph type="sldImg"/>
          </p:nvPr>
        </p:nvSpPr>
        <p:spPr>
          <a:xfrm>
            <a:off x="-3759200" y="2679700"/>
            <a:ext cx="17021175" cy="13154025"/>
          </a:xfrm>
          <a:ln w="12700" cap="flat">
            <a:solidFill>
              <a:schemeClr val="tx1"/>
            </a:solidFill>
          </a:ln>
        </p:spPr>
      </p:sp>
      <p:sp>
        <p:nvSpPr>
          <p:cNvPr id="2" name="Notes Placeholder 1"/>
          <p:cNvSpPr>
            <a:spLocks noGrp="1"/>
          </p:cNvSpPr>
          <p:nvPr>
            <p:ph type="body" idx="1"/>
          </p:nvPr>
        </p:nvSpPr>
        <p:spPr/>
        <p:txBody>
          <a:bodyPr/>
          <a:lstStyle/>
          <a:p>
            <a:r>
              <a:rPr lang="en-US" sz="2400"/>
              <a:t>Stock photo ID:542111408</a:t>
            </a:r>
            <a:endParaRPr lang="en-US"/>
          </a:p>
        </p:txBody>
      </p:sp>
    </p:spTree>
    <p:extLst>
      <p:ext uri="{BB962C8B-B14F-4D97-AF65-F5344CB8AC3E}">
        <p14:creationId xmlns:p14="http://schemas.microsoft.com/office/powerpoint/2010/main" val="99541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745379">
              <a:spcBef>
                <a:spcPct val="30000"/>
              </a:spcBef>
              <a:defRPr sz="2200">
                <a:solidFill>
                  <a:schemeClr val="tx1"/>
                </a:solidFill>
                <a:latin typeface="Times New Roman" panose="02020603050405020304" pitchFamily="18" charset="0"/>
              </a:defRPr>
            </a:lvl1pPr>
            <a:lvl2pPr marL="1391545" indent="-535210" defTabSz="1745379">
              <a:spcBef>
                <a:spcPct val="30000"/>
              </a:spcBef>
              <a:defRPr sz="2200">
                <a:solidFill>
                  <a:schemeClr val="tx1"/>
                </a:solidFill>
                <a:latin typeface="Times New Roman" panose="02020603050405020304" pitchFamily="18" charset="0"/>
              </a:defRPr>
            </a:lvl2pPr>
            <a:lvl3pPr marL="2140839" indent="-428168" defTabSz="1745379">
              <a:spcBef>
                <a:spcPct val="30000"/>
              </a:spcBef>
              <a:defRPr sz="2200">
                <a:solidFill>
                  <a:schemeClr val="tx1"/>
                </a:solidFill>
                <a:latin typeface="Times New Roman" panose="02020603050405020304" pitchFamily="18" charset="0"/>
              </a:defRPr>
            </a:lvl3pPr>
            <a:lvl4pPr marL="2997175" indent="-428168" defTabSz="1745379">
              <a:spcBef>
                <a:spcPct val="30000"/>
              </a:spcBef>
              <a:defRPr sz="2200">
                <a:solidFill>
                  <a:schemeClr val="tx1"/>
                </a:solidFill>
                <a:latin typeface="Times New Roman" panose="02020603050405020304" pitchFamily="18" charset="0"/>
              </a:defRPr>
            </a:lvl4pPr>
            <a:lvl5pPr marL="3853510" indent="-428168" defTabSz="1745379">
              <a:spcBef>
                <a:spcPct val="30000"/>
              </a:spcBef>
              <a:defRPr sz="2200">
                <a:solidFill>
                  <a:schemeClr val="tx1"/>
                </a:solidFill>
                <a:latin typeface="Times New Roman" panose="02020603050405020304" pitchFamily="18" charset="0"/>
              </a:defRPr>
            </a:lvl5pPr>
            <a:lvl6pPr marL="4709846" indent="-428168" defTabSz="1745379" eaLnBrk="0" fontAlgn="base" hangingPunct="0">
              <a:spcBef>
                <a:spcPct val="30000"/>
              </a:spcBef>
              <a:spcAft>
                <a:spcPct val="0"/>
              </a:spcAft>
              <a:defRPr sz="2200">
                <a:solidFill>
                  <a:schemeClr val="tx1"/>
                </a:solidFill>
                <a:latin typeface="Times New Roman" panose="02020603050405020304" pitchFamily="18" charset="0"/>
              </a:defRPr>
            </a:lvl6pPr>
            <a:lvl7pPr marL="5566181" indent="-428168" defTabSz="1745379" eaLnBrk="0" fontAlgn="base" hangingPunct="0">
              <a:spcBef>
                <a:spcPct val="30000"/>
              </a:spcBef>
              <a:spcAft>
                <a:spcPct val="0"/>
              </a:spcAft>
              <a:defRPr sz="2200">
                <a:solidFill>
                  <a:schemeClr val="tx1"/>
                </a:solidFill>
                <a:latin typeface="Times New Roman" panose="02020603050405020304" pitchFamily="18" charset="0"/>
              </a:defRPr>
            </a:lvl7pPr>
            <a:lvl8pPr marL="6422517" indent="-428168" defTabSz="1745379" eaLnBrk="0" fontAlgn="base" hangingPunct="0">
              <a:spcBef>
                <a:spcPct val="30000"/>
              </a:spcBef>
              <a:spcAft>
                <a:spcPct val="0"/>
              </a:spcAft>
              <a:defRPr sz="2200">
                <a:solidFill>
                  <a:schemeClr val="tx1"/>
                </a:solidFill>
                <a:latin typeface="Times New Roman" panose="02020603050405020304" pitchFamily="18" charset="0"/>
              </a:defRPr>
            </a:lvl8pPr>
            <a:lvl9pPr marL="7278853" indent="-428168" defTabSz="1745379" eaLnBrk="0" fontAlgn="base" hangingPunct="0">
              <a:spcBef>
                <a:spcPct val="30000"/>
              </a:spcBef>
              <a:spcAft>
                <a:spcPct val="0"/>
              </a:spcAft>
              <a:defRPr sz="2200">
                <a:solidFill>
                  <a:schemeClr val="tx1"/>
                </a:solidFill>
                <a:latin typeface="Times New Roman" panose="02020603050405020304" pitchFamily="18" charset="0"/>
              </a:defRPr>
            </a:lvl9pPr>
          </a:lstStyle>
          <a:p>
            <a:pPr>
              <a:spcBef>
                <a:spcPct val="0"/>
              </a:spcBef>
            </a:pPr>
            <a:fld id="{F4BA93FE-3503-4DAA-8724-7FF481ECD2C6}" type="slidenum">
              <a:rPr lang="en-US" altLang="en-US" smtClean="0"/>
              <a:pPr>
                <a:spcBef>
                  <a:spcPct val="0"/>
                </a:spcBef>
              </a:pPr>
              <a:t>4</a:t>
            </a:fld>
            <a:endParaRPr lang="en-US" altLang="en-US"/>
          </a:p>
        </p:txBody>
      </p:sp>
      <p:sp>
        <p:nvSpPr>
          <p:cNvPr id="9219" name="Rectangle 2"/>
          <p:cNvSpPr>
            <a:spLocks noChangeArrowheads="1"/>
          </p:cNvSpPr>
          <p:nvPr/>
        </p:nvSpPr>
        <p:spPr bwMode="auto">
          <a:xfrm>
            <a:off x="5384166" y="0"/>
            <a:ext cx="4118822" cy="1764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0" name="Rectangle 3"/>
          <p:cNvSpPr>
            <a:spLocks noChangeArrowheads="1"/>
          </p:cNvSpPr>
          <p:nvPr/>
        </p:nvSpPr>
        <p:spPr bwMode="auto">
          <a:xfrm>
            <a:off x="5384166" y="33504175"/>
            <a:ext cx="4118822" cy="176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36359" tIns="0" rIns="36359"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900" i="1"/>
              <a:t>5</a:t>
            </a:r>
          </a:p>
        </p:txBody>
      </p:sp>
      <p:sp>
        <p:nvSpPr>
          <p:cNvPr id="9221" name="Rectangle 4"/>
          <p:cNvSpPr>
            <a:spLocks noChangeArrowheads="1"/>
          </p:cNvSpPr>
          <p:nvPr/>
        </p:nvSpPr>
        <p:spPr bwMode="auto">
          <a:xfrm>
            <a:off x="1" y="33504175"/>
            <a:ext cx="4118822" cy="176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2" name="Rectangle 5"/>
          <p:cNvSpPr>
            <a:spLocks noChangeArrowheads="1"/>
          </p:cNvSpPr>
          <p:nvPr/>
        </p:nvSpPr>
        <p:spPr bwMode="auto">
          <a:xfrm>
            <a:off x="1" y="0"/>
            <a:ext cx="4118822" cy="1764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71267" tIns="85634" rIns="171267" bIns="85634"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4500">
              <a:solidFill>
                <a:schemeClr val="bg2"/>
              </a:solidFill>
            </a:endParaRPr>
          </a:p>
        </p:txBody>
      </p:sp>
      <p:sp>
        <p:nvSpPr>
          <p:cNvPr id="9223" name="Rectangle 6"/>
          <p:cNvSpPr>
            <a:spLocks noGrp="1" noRot="1" noChangeAspect="1" noChangeArrowheads="1" noTextEdit="1"/>
          </p:cNvSpPr>
          <p:nvPr>
            <p:ph type="sldImg"/>
          </p:nvPr>
        </p:nvSpPr>
        <p:spPr>
          <a:xfrm>
            <a:off x="-3759200" y="2679700"/>
            <a:ext cx="17021175" cy="13154025"/>
          </a:xfrm>
          <a:ln w="12700" cap="flat">
            <a:solidFill>
              <a:schemeClr val="tx1"/>
            </a:solidFill>
          </a:ln>
        </p:spPr>
      </p:sp>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29282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Stock photo ID:495057327</a:t>
            </a:r>
            <a:endParaRPr lang="en-US">
              <a:cs typeface="Calibri"/>
            </a:endParaRPr>
          </a:p>
        </p:txBody>
      </p:sp>
      <p:sp>
        <p:nvSpPr>
          <p:cNvPr id="4" name="Slide Number Placeholder 3"/>
          <p:cNvSpPr>
            <a:spLocks noGrp="1"/>
          </p:cNvSpPr>
          <p:nvPr>
            <p:ph type="sldNum" sz="quarter" idx="10"/>
          </p:nvPr>
        </p:nvSpPr>
        <p:spPr/>
        <p:txBody>
          <a:bodyPr/>
          <a:lstStyle/>
          <a:p>
            <a:fld id="{CB1979C5-EB3F-4247-933C-82F8801FC73F}" type="slidenum">
              <a:rPr lang="en-US" smtClean="0"/>
              <a:pPr/>
              <a:t>5</a:t>
            </a:fld>
            <a:endParaRPr lang="en-US"/>
          </a:p>
        </p:txBody>
      </p:sp>
    </p:spTree>
    <p:extLst>
      <p:ext uri="{BB962C8B-B14F-4D97-AF65-F5344CB8AC3E}">
        <p14:creationId xmlns:p14="http://schemas.microsoft.com/office/powerpoint/2010/main" val="67012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Stock photo ID:471562216</a:t>
            </a:r>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a:p>
        </p:txBody>
      </p:sp>
    </p:spTree>
    <p:extLst>
      <p:ext uri="{BB962C8B-B14F-4D97-AF65-F5344CB8AC3E}">
        <p14:creationId xmlns:p14="http://schemas.microsoft.com/office/powerpoint/2010/main" val="43214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a:p>
        </p:txBody>
      </p:sp>
    </p:spTree>
    <p:extLst>
      <p:ext uri="{BB962C8B-B14F-4D97-AF65-F5344CB8AC3E}">
        <p14:creationId xmlns:p14="http://schemas.microsoft.com/office/powerpoint/2010/main" val="141917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a:p>
        </p:txBody>
      </p:sp>
    </p:spTree>
    <p:extLst>
      <p:ext uri="{BB962C8B-B14F-4D97-AF65-F5344CB8AC3E}">
        <p14:creationId xmlns:p14="http://schemas.microsoft.com/office/powerpoint/2010/main" val="359157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 </a:t>
            </a:r>
          </a:p>
          <a:p>
            <a:endParaRPr lang="en-US" sz="2200"/>
          </a:p>
        </p:txBody>
      </p:sp>
      <p:sp>
        <p:nvSpPr>
          <p:cNvPr id="4" name="Slide Number Placeholder 3"/>
          <p:cNvSpPr>
            <a:spLocks noGrp="1"/>
          </p:cNvSpPr>
          <p:nvPr>
            <p:ph type="sldNum" sz="quarter" idx="10"/>
          </p:nvPr>
        </p:nvSpPr>
        <p:spPr/>
        <p:txBody>
          <a:bodyPr/>
          <a:lstStyle/>
          <a:p>
            <a:fld id="{CB1979C5-EB3F-4247-933C-82F8801FC73F}" type="slidenum">
              <a:rPr lang="en-US" smtClean="0"/>
              <a:pPr/>
              <a:t>9</a:t>
            </a:fld>
            <a:endParaRPr lang="en-US"/>
          </a:p>
        </p:txBody>
      </p:sp>
    </p:spTree>
    <p:extLst>
      <p:ext uri="{BB962C8B-B14F-4D97-AF65-F5344CB8AC3E}">
        <p14:creationId xmlns:p14="http://schemas.microsoft.com/office/powerpoint/2010/main" val="3446471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546784" y="7260617"/>
            <a:ext cx="487680" cy="413809"/>
          </a:xfrm>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_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2920" y="1209040"/>
            <a:ext cx="9052560" cy="5883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6"/>
          </p:nvPr>
        </p:nvSpPr>
        <p:spPr>
          <a:xfrm>
            <a:off x="0" y="7092735"/>
            <a:ext cx="6477000" cy="679665"/>
          </a:xfrm>
        </p:spPr>
        <p:txBody>
          <a:bodyPr anchor="t">
            <a:noAutofit/>
          </a:bodyPr>
          <a:lstStyle>
            <a:lvl1pPr>
              <a:buClr>
                <a:schemeClr val="tx1"/>
              </a:buClr>
              <a:buFont typeface="+mj-lt"/>
              <a:buAutoNum type="arabicPeriod"/>
              <a:defRPr sz="900"/>
            </a:lvl1pPr>
            <a:lvl2pPr>
              <a:defRPr sz="1540"/>
            </a:lvl2pPr>
            <a:lvl3pPr>
              <a:defRPr sz="1540"/>
            </a:lvl3pPr>
            <a:lvl4pPr>
              <a:defRPr sz="1540"/>
            </a:lvl4pPr>
            <a:lvl5pPr>
              <a:defRPr sz="1540"/>
            </a:lvl5pPr>
            <a:lvl6pPr>
              <a:defRPr sz="1980"/>
            </a:lvl6pPr>
            <a:lvl7pPr>
              <a:defRPr sz="1980"/>
            </a:lvl7pPr>
            <a:lvl8pPr>
              <a:defRPr sz="1980"/>
            </a:lvl8pPr>
            <a:lvl9pPr>
              <a:defRPr sz="1980"/>
            </a:lvl9pPr>
          </a:lstStyle>
          <a:p>
            <a:pPr lvl="0"/>
            <a:r>
              <a:rPr lang="en-US"/>
              <a:t>Click to edit Master text styles</a:t>
            </a:r>
          </a:p>
        </p:txBody>
      </p:sp>
      <p:sp>
        <p:nvSpPr>
          <p:cNvPr id="11" name="Slide Number Placeholder 6">
            <a:extLst>
              <a:ext uri="{FF2B5EF4-FFF2-40B4-BE49-F238E27FC236}">
                <a16:creationId xmlns:a16="http://schemas.microsoft.com/office/drawing/2014/main" id="{670ED595-226D-4FA1-BC77-F493CF0E1B5B}"/>
              </a:ext>
            </a:extLst>
          </p:cNvPr>
          <p:cNvSpPr>
            <a:spLocks noGrp="1"/>
          </p:cNvSpPr>
          <p:nvPr>
            <p:ph type="sldNum" sz="quarter" idx="12"/>
          </p:nvPr>
        </p:nvSpPr>
        <p:spPr>
          <a:xfrm>
            <a:off x="9546784" y="7260617"/>
            <a:ext cx="487680" cy="413809"/>
          </a:xfrm>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48557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555794" y="7259557"/>
            <a:ext cx="487680" cy="413809"/>
          </a:xfrm>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6694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12" name="Content Placeholder 2"/>
          <p:cNvSpPr>
            <a:spLocks noGrp="1"/>
          </p:cNvSpPr>
          <p:nvPr>
            <p:ph sz="half" idx="10"/>
          </p:nvPr>
        </p:nvSpPr>
        <p:spPr>
          <a:xfrm>
            <a:off x="-16497" y="7040564"/>
            <a:ext cx="8382000" cy="731838"/>
          </a:xfrm>
        </p:spPr>
        <p:txBody>
          <a:bodyPr anchor="b">
            <a:noAutofit/>
          </a:bodyPr>
          <a:lstStyle>
            <a:lvl1pPr>
              <a:buClr>
                <a:schemeClr val="tx1"/>
              </a:buClr>
              <a:buFont typeface="+mj-lt"/>
              <a:buAutoNum type="arabicPeriod"/>
              <a:defRPr sz="1359"/>
            </a:lvl1pPr>
            <a:lvl2pPr>
              <a:defRPr sz="1359"/>
            </a:lvl2pPr>
            <a:lvl3pPr>
              <a:defRPr sz="1359"/>
            </a:lvl3pPr>
            <a:lvl4pPr>
              <a:defRPr sz="1359"/>
            </a:lvl4pPr>
            <a:lvl5pPr>
              <a:defRPr sz="1359"/>
            </a:lvl5pPr>
            <a:lvl6pPr>
              <a:defRPr sz="1747"/>
            </a:lvl6pPr>
            <a:lvl7pPr>
              <a:defRPr sz="1747"/>
            </a:lvl7pPr>
            <a:lvl8pPr>
              <a:defRPr sz="1747"/>
            </a:lvl8pPr>
            <a:lvl9pPr>
              <a:defRPr sz="1747"/>
            </a:lvl9pPr>
          </a:lstStyle>
          <a:p>
            <a:pPr lvl="0"/>
            <a:r>
              <a:rPr lang="en-US"/>
              <a:t>Click to edit Master text styles</a:t>
            </a:r>
          </a:p>
        </p:txBody>
      </p:sp>
    </p:spTree>
    <p:custDataLst>
      <p:tags r:id="rId1"/>
    </p:custDataLst>
    <p:extLst>
      <p:ext uri="{BB962C8B-B14F-4D97-AF65-F5344CB8AC3E}">
        <p14:creationId xmlns:p14="http://schemas.microsoft.com/office/powerpoint/2010/main" val="296784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546784" y="7260617"/>
            <a:ext cx="487680" cy="413809"/>
          </a:xfrm>
          <a:prstGeom prst="rect">
            <a:avLst/>
          </a:prstGeom>
        </p:spPr>
        <p:txBody>
          <a:bodyPr vert="horz" lIns="101864" tIns="50933" rIns="101864" bIns="50933" rtlCol="0" anchor="ctr"/>
          <a:lstStyle>
            <a:lvl1pPr algn="r">
              <a:defRPr sz="1400">
                <a:solidFill>
                  <a:schemeClr val="bg1"/>
                </a:solidFill>
              </a:defRPr>
            </a:lvl1pPr>
          </a:lstStyle>
          <a:p>
            <a:fld id="{993EEC8E-C5CF-40DF-832D-5BCB0E209B98}" type="slidenum">
              <a:rPr lang="en-US" smtClean="0"/>
              <a:pPr/>
              <a:t>‹#›</a:t>
            </a:fld>
            <a:endParaRPr lang="en-US" dirty="0"/>
          </a:p>
        </p:txBody>
      </p:sp>
      <p:sp>
        <p:nvSpPr>
          <p:cNvPr id="4" name="TextBox 3">
            <a:extLst>
              <a:ext uri="{FF2B5EF4-FFF2-40B4-BE49-F238E27FC236}">
                <a16:creationId xmlns:a16="http://schemas.microsoft.com/office/drawing/2014/main" id="{13CA47B9-BF23-4BC4-BAE0-CD77A16B2CC8}"/>
              </a:ext>
            </a:extLst>
          </p:cNvPr>
          <p:cNvSpPr txBox="1"/>
          <p:nvPr userDrawn="1"/>
        </p:nvSpPr>
        <p:spPr>
          <a:xfrm>
            <a:off x="8105580" y="7305094"/>
            <a:ext cx="1689392" cy="523220"/>
          </a:xfrm>
          <a:prstGeom prst="rect">
            <a:avLst/>
          </a:prstGeom>
          <a:noFill/>
        </p:spPr>
        <p:txBody>
          <a:bodyPr wrap="square" rtlCol="0">
            <a:spAutoFit/>
          </a:bodyPr>
          <a:lstStyle/>
          <a:p>
            <a:r>
              <a:rPr lang="en-US" sz="1400" dirty="0">
                <a:solidFill>
                  <a:schemeClr val="bg1"/>
                </a:solidFill>
              </a:rPr>
              <a:t>Focus on Antibiotic Prescribing</a:t>
            </a:r>
          </a:p>
        </p:txBody>
      </p:sp>
      <p:sp>
        <p:nvSpPr>
          <p:cNvPr id="8" name="Rectangle 7">
            <a:extLst>
              <a:ext uri="{FF2B5EF4-FFF2-40B4-BE49-F238E27FC236}">
                <a16:creationId xmlns:a16="http://schemas.microsoft.com/office/drawing/2014/main" id="{0ACF42E2-0553-497E-918B-0E1765C9DE45}"/>
              </a:ext>
            </a:extLst>
          </p:cNvPr>
          <p:cNvSpPr/>
          <p:nvPr userDrawn="1"/>
        </p:nvSpPr>
        <p:spPr>
          <a:xfrm>
            <a:off x="502920" y="7079902"/>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09BEDFE2-B340-48D9-A575-F8335EA643ED}"/>
              </a:ext>
            </a:extLst>
          </p:cNvPr>
          <p:cNvCxnSpPr/>
          <p:nvPr userDrawn="1"/>
        </p:nvCxnSpPr>
        <p:spPr>
          <a:xfrm>
            <a:off x="495993" y="7133119"/>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9"/>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8" r:id="rId6"/>
    <p:sldLayoutId id="2147483659" r:id="rId7"/>
  </p:sldLayoutIdLst>
  <p:hf hdr="0" ftr="0" dt="0"/>
  <p:txStyles>
    <p:titleStyle>
      <a:lvl1pPr algn="ctr" defTabSz="1018638" rtl="0" eaLnBrk="1" latinLnBrk="0" hangingPunct="1">
        <a:spcBef>
          <a:spcPct val="0"/>
        </a:spcBef>
        <a:buNone/>
        <a:defRPr sz="4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8600"/>
            <a:ext cx="8549640" cy="1666028"/>
          </a:xfrm>
        </p:spPr>
        <p:txBody>
          <a:bodyPr>
            <a:normAutofit/>
          </a:bodyPr>
          <a:lstStyle/>
          <a:p>
            <a:r>
              <a:rPr lang="en-US" sz="4600">
                <a:solidFill>
                  <a:schemeClr val="bg1"/>
                </a:solidFill>
              </a:rPr>
              <a:t>AHRQ Safety Program for Improving Antibiotic Use</a:t>
            </a:r>
          </a:p>
        </p:txBody>
      </p:sp>
      <p:sp>
        <p:nvSpPr>
          <p:cNvPr id="9" name="Subtitle 8"/>
          <p:cNvSpPr>
            <a:spLocks noGrp="1"/>
          </p:cNvSpPr>
          <p:nvPr>
            <p:ph type="subTitle" idx="1"/>
          </p:nvPr>
        </p:nvSpPr>
        <p:spPr>
          <a:xfrm>
            <a:off x="1508760" y="2438400"/>
            <a:ext cx="7040880" cy="4029244"/>
          </a:xfrm>
        </p:spPr>
        <p:txBody>
          <a:bodyPr>
            <a:normAutofit/>
          </a:bodyPr>
          <a:lstStyle/>
          <a:p>
            <a:r>
              <a:rPr lang="en-US" sz="4400" dirty="0">
                <a:solidFill>
                  <a:schemeClr val="tx1"/>
                </a:solidFill>
              </a:rPr>
              <a:t>Why Should Your Practice Focus on Improving Antibiotic Prescribing?</a:t>
            </a:r>
            <a:endParaRPr lang="en-US" sz="900" dirty="0"/>
          </a:p>
          <a:p>
            <a:r>
              <a:rPr lang="en-US" sz="3200" dirty="0"/>
              <a:t>Ambulatory Care</a:t>
            </a:r>
          </a:p>
          <a:p>
            <a:endParaRPr lang="en-US" sz="900" dirty="0"/>
          </a:p>
          <a:p>
            <a:endParaRPr lang="en-US" sz="2800" dirty="0"/>
          </a:p>
        </p:txBody>
      </p:sp>
      <p:sp>
        <p:nvSpPr>
          <p:cNvPr id="3" name="TextBox 2">
            <a:extLst>
              <a:ext uri="{FF2B5EF4-FFF2-40B4-BE49-F238E27FC236}">
                <a16:creationId xmlns:a16="http://schemas.microsoft.com/office/drawing/2014/main" id="{D8412DC6-C478-40CA-8072-CA53D5892BA6}"/>
              </a:ext>
            </a:extLst>
          </p:cNvPr>
          <p:cNvSpPr txBox="1"/>
          <p:nvPr/>
        </p:nvSpPr>
        <p:spPr>
          <a:xfrm>
            <a:off x="7882359" y="7143690"/>
            <a:ext cx="2213939" cy="523220"/>
          </a:xfrm>
          <a:prstGeom prst="rect">
            <a:avLst/>
          </a:prstGeom>
          <a:noFill/>
        </p:spPr>
        <p:txBody>
          <a:bodyPr wrap="none" rtlCol="0">
            <a:spAutoFit/>
          </a:bodyPr>
          <a:lstStyle/>
          <a:p>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9946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03144"/>
          </a:xfrm>
        </p:spPr>
        <p:txBody>
          <a:bodyPr>
            <a:noAutofit/>
          </a:bodyPr>
          <a:lstStyle/>
          <a:p>
            <a:r>
              <a:rPr lang="en-US"/>
              <a:t>Where Are the Issues in This Case?</a:t>
            </a:r>
            <a:r>
              <a:rPr lang="en-US" baseline="30000"/>
              <a:t>10</a:t>
            </a:r>
          </a:p>
        </p:txBody>
      </p:sp>
      <p:pic>
        <p:nvPicPr>
          <p:cNvPr id="14" name="Content Placeholder 13" descr="Swiss Cheese Model showing why patient requires colectomy:&#10;1. CXR ordered, when vital signs and lung exam were normal.&#10;2. Patient started on antibiotics for a likely viral infection.&#10;3. Broad-spectrum antibiotics prescribed.&#10;4. Decision to continue antibiotics not revisited when patient failed to improve.&#10;">
            <a:extLst>
              <a:ext uri="{FF2B5EF4-FFF2-40B4-BE49-F238E27FC236}">
                <a16:creationId xmlns:a16="http://schemas.microsoft.com/office/drawing/2014/main" id="{967D0465-F672-C64A-84C3-77A8DE887ED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30628" y="1211606"/>
            <a:ext cx="6197144" cy="5302250"/>
          </a:xfrm>
        </p:spPr>
      </p:pic>
      <p:sp>
        <p:nvSpPr>
          <p:cNvPr id="4" name="Slide Number Placeholder 3">
            <a:extLst>
              <a:ext uri="{FF2B5EF4-FFF2-40B4-BE49-F238E27FC236}">
                <a16:creationId xmlns:a16="http://schemas.microsoft.com/office/drawing/2014/main" id="{9FE04E9E-4212-4A92-AC96-75AAA6162E65}"/>
              </a:ext>
            </a:extLst>
          </p:cNvPr>
          <p:cNvSpPr>
            <a:spLocks noGrp="1"/>
          </p:cNvSpPr>
          <p:nvPr>
            <p:ph type="sldNum" sz="quarter" idx="12"/>
          </p:nvPr>
        </p:nvSpPr>
        <p:spPr>
          <a:xfrm>
            <a:off x="9530800" y="7265991"/>
            <a:ext cx="487680" cy="413809"/>
          </a:xfrm>
        </p:spPr>
        <p:txBody>
          <a:bodyPr/>
          <a:lstStyle/>
          <a:p>
            <a:fld id="{993EEC8E-C5CF-40DF-832D-5BCB0E209B98}" type="slidenum">
              <a:rPr lang="en-US" smtClean="0"/>
              <a:pPr/>
              <a:t>10</a:t>
            </a:fld>
            <a:endParaRPr lang="en-US" dirty="0"/>
          </a:p>
        </p:txBody>
      </p:sp>
    </p:spTree>
    <p:custDataLst>
      <p:tags r:id="rId1"/>
    </p:custDataLst>
    <p:extLst>
      <p:ext uri="{BB962C8B-B14F-4D97-AF65-F5344CB8AC3E}">
        <p14:creationId xmlns:p14="http://schemas.microsoft.com/office/powerpoint/2010/main" val="32272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Antibiotics &amp; </a:t>
            </a:r>
            <a:r>
              <a:rPr lang="en-US" i="1" err="1"/>
              <a:t>Clostridioides</a:t>
            </a:r>
            <a:r>
              <a:rPr lang="en-US" i="1"/>
              <a:t> difficile</a:t>
            </a:r>
            <a:r>
              <a:rPr lang="en-US" baseline="30000"/>
              <a:t>12</a:t>
            </a:r>
            <a:endParaRPr lang="en-US"/>
          </a:p>
        </p:txBody>
      </p:sp>
      <p:sp>
        <p:nvSpPr>
          <p:cNvPr id="3" name="Content Placeholder 2"/>
          <p:cNvSpPr>
            <a:spLocks noGrp="1"/>
          </p:cNvSpPr>
          <p:nvPr>
            <p:ph idx="1"/>
          </p:nvPr>
        </p:nvSpPr>
        <p:spPr>
          <a:xfrm>
            <a:off x="632011" y="1447800"/>
            <a:ext cx="6597128" cy="5883695"/>
          </a:xfrm>
        </p:spPr>
        <p:txBody>
          <a:bodyPr>
            <a:normAutofit/>
          </a:bodyPr>
          <a:lstStyle/>
          <a:p>
            <a:r>
              <a:rPr lang="en-US" sz="3200"/>
              <a:t>Virtually all antibiotics can </a:t>
            </a:r>
            <a:br>
              <a:rPr lang="en-US" sz="3200"/>
            </a:br>
            <a:r>
              <a:rPr lang="en-US" sz="3200"/>
              <a:t>increase the risk of </a:t>
            </a:r>
            <a:r>
              <a:rPr lang="en-US" sz="3200" i="1"/>
              <a:t>C. difficile </a:t>
            </a:r>
            <a:br>
              <a:rPr lang="en-US" sz="3200" i="1"/>
            </a:br>
            <a:r>
              <a:rPr lang="en-US" sz="3200"/>
              <a:t>infections</a:t>
            </a:r>
          </a:p>
          <a:p>
            <a:r>
              <a:rPr lang="en-US" sz="3200"/>
              <a:t>Greatest risk</a:t>
            </a:r>
          </a:p>
          <a:p>
            <a:pPr lvl="1"/>
            <a:r>
              <a:rPr lang="en-US" sz="2800"/>
              <a:t>Clindamycin: 18X risk</a:t>
            </a:r>
          </a:p>
          <a:p>
            <a:pPr lvl="1"/>
            <a:r>
              <a:rPr lang="en-US" sz="2800"/>
              <a:t>Third-generation cephalosporins: 7X risk</a:t>
            </a:r>
          </a:p>
          <a:p>
            <a:pPr lvl="1"/>
            <a:r>
              <a:rPr lang="en-US" sz="2800"/>
              <a:t>Fluoroquinolones: 5X risk</a:t>
            </a:r>
          </a:p>
          <a:p>
            <a:r>
              <a:rPr lang="en-US" sz="3200"/>
              <a:t>Risk is still elevated up to 12 weeks later</a:t>
            </a:r>
          </a:p>
        </p:txBody>
      </p:sp>
      <p:sp>
        <p:nvSpPr>
          <p:cNvPr id="4" name="Slide Number Placeholder 3">
            <a:extLst>
              <a:ext uri="{FF2B5EF4-FFF2-40B4-BE49-F238E27FC236}">
                <a16:creationId xmlns:a16="http://schemas.microsoft.com/office/drawing/2014/main" id="{895D2CF1-50CD-48D7-89E7-77C6BB1E43B7}"/>
              </a:ext>
            </a:extLst>
          </p:cNvPr>
          <p:cNvSpPr>
            <a:spLocks noGrp="1"/>
          </p:cNvSpPr>
          <p:nvPr>
            <p:ph type="sldNum" sz="quarter" idx="12"/>
          </p:nvPr>
        </p:nvSpPr>
        <p:spPr/>
        <p:txBody>
          <a:bodyPr/>
          <a:lstStyle/>
          <a:p>
            <a:fld id="{993EEC8E-C5CF-40DF-832D-5BCB0E209B98}" type="slidenum">
              <a:rPr lang="en-US" smtClean="0"/>
              <a:t>11</a:t>
            </a:fld>
            <a:endParaRPr lang="en-US"/>
          </a:p>
        </p:txBody>
      </p:sp>
      <p:pic>
        <p:nvPicPr>
          <p:cNvPr id="6" name="Picture 5">
            <a:extLst>
              <a:ext uri="{FF2B5EF4-FFF2-40B4-BE49-F238E27FC236}">
                <a16:creationId xmlns:a16="http://schemas.microsoft.com/office/drawing/2014/main" id="{BF8E4AB8-545A-4A93-8C9E-367D19BB9C3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3602" y="1605891"/>
            <a:ext cx="3162787" cy="2108525"/>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129377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Another Case</a:t>
            </a:r>
          </a:p>
        </p:txBody>
      </p:sp>
      <p:sp>
        <p:nvSpPr>
          <p:cNvPr id="3" name="Content Placeholder 2"/>
          <p:cNvSpPr>
            <a:spLocks noGrp="1"/>
          </p:cNvSpPr>
          <p:nvPr>
            <p:ph idx="1"/>
          </p:nvPr>
        </p:nvSpPr>
        <p:spPr>
          <a:xfrm>
            <a:off x="4800599" y="1143000"/>
            <a:ext cx="4935071" cy="5799987"/>
          </a:xfrm>
        </p:spPr>
        <p:txBody>
          <a:bodyPr>
            <a:noAutofit/>
          </a:bodyPr>
          <a:lstStyle/>
          <a:p>
            <a:pPr marL="0" indent="0">
              <a:buNone/>
            </a:pPr>
            <a:r>
              <a:rPr lang="en-US" sz="2800"/>
              <a:t>76-year-old female presents to her PCP for her annual visit.</a:t>
            </a:r>
          </a:p>
          <a:p>
            <a:pPr marL="0" indent="0">
              <a:buNone/>
            </a:pPr>
            <a:r>
              <a:rPr lang="en-US" sz="2800"/>
              <a:t>She complains of difficulty falling asleep but otherwise feels well.</a:t>
            </a:r>
          </a:p>
          <a:p>
            <a:pPr marL="0" indent="0">
              <a:buNone/>
            </a:pPr>
            <a:endParaRPr lang="en-US" sz="1320"/>
          </a:p>
          <a:p>
            <a:r>
              <a:rPr lang="en-US" sz="2200"/>
              <a:t>Urinalysis and urine culture obtained</a:t>
            </a:r>
          </a:p>
          <a:p>
            <a:r>
              <a:rPr lang="en-US" sz="2200"/>
              <a:t>≥10 white blood cells per </a:t>
            </a:r>
            <a:r>
              <a:rPr lang="en-US" sz="2200" dirty="0"/>
              <a:t>high-powered </a:t>
            </a:r>
            <a:r>
              <a:rPr lang="en-US" sz="2200"/>
              <a:t>field</a:t>
            </a:r>
            <a:endParaRPr lang="en-US" sz="2200" dirty="0"/>
          </a:p>
          <a:p>
            <a:r>
              <a:rPr lang="en-US" sz="2200"/>
              <a:t>≥100,000 </a:t>
            </a:r>
            <a:r>
              <a:rPr lang="en-US" sz="2200" dirty="0"/>
              <a:t>colony-forming</a:t>
            </a:r>
            <a:r>
              <a:rPr lang="en-US" sz="2200"/>
              <a:t> units per mL of </a:t>
            </a:r>
            <a:r>
              <a:rPr lang="en-US" sz="2200" i="1"/>
              <a:t>E. coli </a:t>
            </a:r>
            <a:r>
              <a:rPr lang="en-US" sz="2200"/>
              <a:t>susceptible to all tested antibiotics </a:t>
            </a:r>
          </a:p>
          <a:p>
            <a:pPr marL="0" indent="0">
              <a:buNone/>
            </a:pPr>
            <a:r>
              <a:rPr lang="en-US" sz="2800"/>
              <a:t>7-day course of ciprofloxacin prescribed.</a:t>
            </a:r>
          </a:p>
        </p:txBody>
      </p:sp>
      <p:sp>
        <p:nvSpPr>
          <p:cNvPr id="14" name="Line Callout 1 (Accent Bar) 13"/>
          <p:cNvSpPr/>
          <p:nvPr/>
        </p:nvSpPr>
        <p:spPr>
          <a:xfrm>
            <a:off x="5071111" y="1203961"/>
            <a:ext cx="4358641" cy="838201"/>
          </a:xfrm>
          <a:prstGeom prst="accentCallout1">
            <a:avLst>
              <a:gd name="adj1" fmla="val 42948"/>
              <a:gd name="adj2" fmla="val -8030"/>
              <a:gd name="adj3" fmla="val 363522"/>
              <a:gd name="adj4" fmla="val -601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 name="Line Callout 1 (Accent Bar) 15"/>
          <p:cNvSpPr/>
          <p:nvPr/>
        </p:nvSpPr>
        <p:spPr>
          <a:xfrm>
            <a:off x="5071111" y="2399497"/>
            <a:ext cx="4358641" cy="983783"/>
          </a:xfrm>
          <a:prstGeom prst="accentCallout1">
            <a:avLst>
              <a:gd name="adj1" fmla="val 42948"/>
              <a:gd name="adj2" fmla="val -8030"/>
              <a:gd name="adj3" fmla="val 175181"/>
              <a:gd name="adj4" fmla="val -601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 name="Line Callout 1 (Accent Bar) 16"/>
          <p:cNvSpPr/>
          <p:nvPr/>
        </p:nvSpPr>
        <p:spPr>
          <a:xfrm>
            <a:off x="5071111" y="3687680"/>
            <a:ext cx="4358641" cy="3048401"/>
          </a:xfrm>
          <a:prstGeom prst="accentCallout1">
            <a:avLst>
              <a:gd name="adj1" fmla="val 42948"/>
              <a:gd name="adj2" fmla="val -8030"/>
              <a:gd name="adj3" fmla="val 13731"/>
              <a:gd name="adj4" fmla="val -59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Slide Number Placeholder 3">
            <a:extLst>
              <a:ext uri="{FF2B5EF4-FFF2-40B4-BE49-F238E27FC236}">
                <a16:creationId xmlns:a16="http://schemas.microsoft.com/office/drawing/2014/main" id="{3EFE69D5-568C-45A7-A0D9-57396CA29BEB}"/>
              </a:ext>
            </a:extLst>
          </p:cNvPr>
          <p:cNvSpPr>
            <a:spLocks noGrp="1"/>
          </p:cNvSpPr>
          <p:nvPr>
            <p:ph type="sldNum" sz="quarter" idx="12"/>
          </p:nvPr>
        </p:nvSpPr>
        <p:spPr/>
        <p:txBody>
          <a:bodyPr/>
          <a:lstStyle/>
          <a:p>
            <a:fld id="{993EEC8E-C5CF-40DF-832D-5BCB0E209B98}" type="slidenum">
              <a:rPr lang="en-US" smtClean="0"/>
              <a:t>12</a:t>
            </a:fld>
            <a:endParaRPr lang="en-US"/>
          </a:p>
        </p:txBody>
      </p:sp>
      <p:pic>
        <p:nvPicPr>
          <p:cNvPr id="6" name="Picture 5" descr="Image of a healthcare practitioner taking the blood pressure of a female patient">
            <a:extLst>
              <a:ext uri="{FF2B5EF4-FFF2-40B4-BE49-F238E27FC236}">
                <a16:creationId xmlns:a16="http://schemas.microsoft.com/office/drawing/2014/main" id="{6731652E-ED9F-4830-B9D4-B75EA7BD23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53"/>
          <a:stretch/>
        </p:blipFill>
        <p:spPr>
          <a:xfrm>
            <a:off x="502920" y="2590800"/>
            <a:ext cx="3599618" cy="3273182"/>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51327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Case Continued</a:t>
            </a:r>
          </a:p>
        </p:txBody>
      </p:sp>
      <p:sp>
        <p:nvSpPr>
          <p:cNvPr id="3" name="Content Placeholder 2"/>
          <p:cNvSpPr>
            <a:spLocks noGrp="1"/>
          </p:cNvSpPr>
          <p:nvPr>
            <p:ph idx="1"/>
          </p:nvPr>
        </p:nvSpPr>
        <p:spPr>
          <a:xfrm>
            <a:off x="4669434" y="1180564"/>
            <a:ext cx="5280660" cy="5844540"/>
          </a:xfrm>
        </p:spPr>
        <p:txBody>
          <a:bodyPr vert="horz" lIns="101864" tIns="50933" rIns="101864" bIns="50933" rtlCol="0" anchor="t">
            <a:noAutofit/>
          </a:bodyPr>
          <a:lstStyle/>
          <a:p>
            <a:pPr marL="0" indent="0">
              <a:buNone/>
            </a:pPr>
            <a:r>
              <a:rPr lang="en-US" sz="2800"/>
              <a:t>Two months later she has fevers, dysuria, and flank pain.</a:t>
            </a:r>
          </a:p>
          <a:p>
            <a:pPr marL="0" indent="0">
              <a:buNone/>
            </a:pPr>
            <a:r>
              <a:rPr lang="en-US" sz="2800"/>
              <a:t>She presents to her local ED and is hypotensive.</a:t>
            </a:r>
            <a:endParaRPr lang="en-US" sz="2800">
              <a:cs typeface="Calibri"/>
            </a:endParaRPr>
          </a:p>
          <a:p>
            <a:pPr marL="827405" lvl="1" indent="-318135"/>
            <a:r>
              <a:rPr lang="en-US" sz="2600"/>
              <a:t>Admitted and initiated on cefepime</a:t>
            </a:r>
            <a:endParaRPr lang="en-US" sz="2640">
              <a:cs typeface="Calibri"/>
            </a:endParaRPr>
          </a:p>
          <a:p>
            <a:pPr marL="827405" lvl="1" indent="-318135"/>
            <a:r>
              <a:rPr lang="en-US" sz="2600"/>
              <a:t>Urine culture grows ≥100,000 CFU/mL </a:t>
            </a:r>
            <a:r>
              <a:rPr lang="en-US" sz="2600" i="1"/>
              <a:t>E. coli </a:t>
            </a:r>
            <a:r>
              <a:rPr lang="en-US" sz="2600"/>
              <a:t>resistant to ciprofloxacin </a:t>
            </a:r>
          </a:p>
          <a:p>
            <a:pPr marL="0" indent="0">
              <a:buNone/>
            </a:pPr>
            <a:r>
              <a:rPr lang="en-US" sz="2800"/>
              <a:t>Completed a 7-day course of IV cefepime.</a:t>
            </a:r>
          </a:p>
          <a:p>
            <a:pPr marL="0" indent="0">
              <a:buNone/>
            </a:pPr>
            <a:endParaRPr lang="en-US" sz="3080"/>
          </a:p>
        </p:txBody>
      </p:sp>
      <p:sp>
        <p:nvSpPr>
          <p:cNvPr id="14" name="Content Placeholder 2"/>
          <p:cNvSpPr txBox="1">
            <a:spLocks/>
          </p:cNvSpPr>
          <p:nvPr/>
        </p:nvSpPr>
        <p:spPr>
          <a:xfrm>
            <a:off x="4669434" y="1203960"/>
            <a:ext cx="5280660" cy="6454140"/>
          </a:xfrm>
          <a:prstGeom prst="rect">
            <a:avLst/>
          </a:prstGeom>
        </p:spPr>
        <p:txBody>
          <a:bodyPr vert="horz" lIns="100584" tIns="50292" rIns="100584" bIns="50292"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200"/>
          </a:p>
        </p:txBody>
      </p:sp>
      <p:sp>
        <p:nvSpPr>
          <p:cNvPr id="15" name="Line Callout 1 (Accent Bar) 14"/>
          <p:cNvSpPr/>
          <p:nvPr/>
        </p:nvSpPr>
        <p:spPr>
          <a:xfrm>
            <a:off x="4962805" y="1203960"/>
            <a:ext cx="4358641" cy="909807"/>
          </a:xfrm>
          <a:prstGeom prst="accentCallout1">
            <a:avLst>
              <a:gd name="adj1" fmla="val 42948"/>
              <a:gd name="adj2" fmla="val -8030"/>
              <a:gd name="adj3" fmla="val 291419"/>
              <a:gd name="adj4" fmla="val -75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 name="Line Callout 1 (Accent Bar) 15"/>
          <p:cNvSpPr/>
          <p:nvPr/>
        </p:nvSpPr>
        <p:spPr>
          <a:xfrm>
            <a:off x="4962805" y="2399497"/>
            <a:ext cx="4358641" cy="3330744"/>
          </a:xfrm>
          <a:prstGeom prst="accentCallout1">
            <a:avLst>
              <a:gd name="adj1" fmla="val 42948"/>
              <a:gd name="adj2" fmla="val -8030"/>
              <a:gd name="adj3" fmla="val 53150"/>
              <a:gd name="adj4" fmla="val -74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 name="Line Callout 1 (Accent Bar) 16"/>
          <p:cNvSpPr/>
          <p:nvPr/>
        </p:nvSpPr>
        <p:spPr>
          <a:xfrm>
            <a:off x="4962805" y="6015969"/>
            <a:ext cx="4358641" cy="971571"/>
          </a:xfrm>
          <a:prstGeom prst="accentCallout1">
            <a:avLst>
              <a:gd name="adj1" fmla="val 42948"/>
              <a:gd name="adj2" fmla="val -8030"/>
              <a:gd name="adj3" fmla="val -167442"/>
              <a:gd name="adj4" fmla="val -756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Slide Number Placeholder 3">
            <a:extLst>
              <a:ext uri="{FF2B5EF4-FFF2-40B4-BE49-F238E27FC236}">
                <a16:creationId xmlns:a16="http://schemas.microsoft.com/office/drawing/2014/main" id="{59C40F6E-40EF-4AAE-A31A-E256624DCE16}"/>
              </a:ext>
            </a:extLst>
          </p:cNvPr>
          <p:cNvSpPr>
            <a:spLocks noGrp="1"/>
          </p:cNvSpPr>
          <p:nvPr>
            <p:ph type="sldNum" sz="quarter" idx="12"/>
          </p:nvPr>
        </p:nvSpPr>
        <p:spPr/>
        <p:txBody>
          <a:bodyPr/>
          <a:lstStyle/>
          <a:p>
            <a:fld id="{993EEC8E-C5CF-40DF-832D-5BCB0E209B98}" type="slidenum">
              <a:rPr lang="en-US" smtClean="0"/>
              <a:t>13</a:t>
            </a:fld>
            <a:endParaRPr lang="en-US"/>
          </a:p>
        </p:txBody>
      </p:sp>
      <p:pic>
        <p:nvPicPr>
          <p:cNvPr id="6" name="Picture 5" descr="Image of a healthcare practitioner taking the blood pressure of a female patient">
            <a:extLst>
              <a:ext uri="{FF2B5EF4-FFF2-40B4-BE49-F238E27FC236}">
                <a16:creationId xmlns:a16="http://schemas.microsoft.com/office/drawing/2014/main" id="{077A68AD-0695-4320-B877-258860E427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44" r="3274"/>
          <a:stretch/>
        </p:blipFill>
        <p:spPr>
          <a:xfrm>
            <a:off x="609600" y="2511581"/>
            <a:ext cx="3145434" cy="3106576"/>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67416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Are the Issues in This Case?</a:t>
            </a:r>
            <a:r>
              <a:rPr lang="en-US" baseline="30000"/>
              <a:t>10,13-15</a:t>
            </a:r>
            <a:endParaRPr lang="en-US"/>
          </a:p>
        </p:txBody>
      </p:sp>
      <p:pic>
        <p:nvPicPr>
          <p:cNvPr id="24" name="Picture 23" descr="Swiss Cheese Model showing how patient acquired pyelonephritis:&#10;1. Patient did not have signs and symptoms consistent with a UTI at a PMD's office. Urinalysis and urine culture did not need to be s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003" y="1430703"/>
            <a:ext cx="3269667" cy="4514245"/>
          </a:xfrm>
          <a:prstGeom prst="rect">
            <a:avLst/>
          </a:prstGeom>
        </p:spPr>
      </p:pic>
      <p:sp>
        <p:nvSpPr>
          <p:cNvPr id="10" name="Slide Number Placeholder 9">
            <a:extLst>
              <a:ext uri="{FF2B5EF4-FFF2-40B4-BE49-F238E27FC236}">
                <a16:creationId xmlns:a16="http://schemas.microsoft.com/office/drawing/2014/main" id="{A055C482-CFEE-4624-A07F-F41F2F1D7056}"/>
              </a:ext>
            </a:extLst>
          </p:cNvPr>
          <p:cNvSpPr>
            <a:spLocks noGrp="1"/>
          </p:cNvSpPr>
          <p:nvPr>
            <p:ph type="sldNum" sz="quarter" idx="12"/>
          </p:nvPr>
        </p:nvSpPr>
        <p:spPr/>
        <p:txBody>
          <a:bodyPr/>
          <a:lstStyle/>
          <a:p>
            <a:fld id="{993EEC8E-C5CF-40DF-832D-5BCB0E209B98}" type="slidenum">
              <a:rPr lang="en-US" smtClean="0"/>
              <a:t>14</a:t>
            </a:fld>
            <a:endParaRPr lang="en-US"/>
          </a:p>
        </p:txBody>
      </p:sp>
    </p:spTree>
    <p:custDataLst>
      <p:tags r:id="rId1"/>
    </p:custDataLst>
    <p:extLst>
      <p:ext uri="{BB962C8B-B14F-4D97-AF65-F5344CB8AC3E}">
        <p14:creationId xmlns:p14="http://schemas.microsoft.com/office/powerpoint/2010/main" val="421401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311256"/>
            <a:ext cx="9162075" cy="603144"/>
          </a:xfrm>
        </p:spPr>
        <p:txBody>
          <a:bodyPr/>
          <a:lstStyle/>
          <a:p>
            <a:r>
              <a:rPr lang="en-US"/>
              <a:t>Where Are the Issues in This Case?</a:t>
            </a:r>
            <a:r>
              <a:rPr lang="en-US" baseline="30000"/>
              <a:t>10,13-15</a:t>
            </a:r>
            <a:endParaRPr lang="en-US"/>
          </a:p>
        </p:txBody>
      </p:sp>
      <p:pic>
        <p:nvPicPr>
          <p:cNvPr id="9" name="Picture 8" descr="Swiss Cheese Model showing how patient acquired pyelonephritis:&#10;1. Patient did not have signs and symptoms consistent with a UTI at a PMD's office. Urinalysis and urine culture did not need to be sent.&#10;2. when urine culture grew E. coli, prescribing clinician should have called patient to determine if she had UTI sympto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361" y="1343809"/>
            <a:ext cx="4760600" cy="5084781"/>
          </a:xfrm>
          <a:prstGeom prst="rect">
            <a:avLst/>
          </a:prstGeom>
        </p:spPr>
      </p:pic>
      <p:sp>
        <p:nvSpPr>
          <p:cNvPr id="7" name="Slide Number Placeholder 6">
            <a:extLst>
              <a:ext uri="{FF2B5EF4-FFF2-40B4-BE49-F238E27FC236}">
                <a16:creationId xmlns:a16="http://schemas.microsoft.com/office/drawing/2014/main" id="{E07C0E43-0E58-493B-8B46-4DE68AF5A462}"/>
              </a:ext>
            </a:extLst>
          </p:cNvPr>
          <p:cNvSpPr>
            <a:spLocks noGrp="1"/>
          </p:cNvSpPr>
          <p:nvPr>
            <p:ph type="sldNum" sz="quarter" idx="12"/>
          </p:nvPr>
        </p:nvSpPr>
        <p:spPr/>
        <p:txBody>
          <a:bodyPr/>
          <a:lstStyle/>
          <a:p>
            <a:fld id="{993EEC8E-C5CF-40DF-832D-5BCB0E209B98}" type="slidenum">
              <a:rPr lang="en-US" smtClean="0"/>
              <a:t>15</a:t>
            </a:fld>
            <a:endParaRPr lang="en-US"/>
          </a:p>
        </p:txBody>
      </p:sp>
    </p:spTree>
    <p:custDataLst>
      <p:tags r:id="rId1"/>
    </p:custDataLst>
    <p:extLst>
      <p:ext uri="{BB962C8B-B14F-4D97-AF65-F5344CB8AC3E}">
        <p14:creationId xmlns:p14="http://schemas.microsoft.com/office/powerpoint/2010/main" val="308171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Are the Issues in This Case?</a:t>
            </a:r>
            <a:r>
              <a:rPr lang="en-US" baseline="30000"/>
              <a:t>10,13</a:t>
            </a:r>
            <a:endParaRPr lang="en-US"/>
          </a:p>
        </p:txBody>
      </p:sp>
      <p:pic>
        <p:nvPicPr>
          <p:cNvPr id="14" name="Picture 13" descr="Swiss Cheese Model showing how patient acquired pyelonephritis:&#10;1. Patient did not have signs and symptoms consistent with a UTI at a PMD's office. Urinalysis and urine culture did not need to be sent.&#10;2. when urine culture grew E. coli, prescribing clinician should have called patient to determine if she had UTI symptoms.&#10;3. If patient did report dysuria, a different agent and shorter course should have been prescrib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023" y="1363716"/>
            <a:ext cx="6626353" cy="5268814"/>
          </a:xfrm>
          <a:prstGeom prst="rect">
            <a:avLst/>
          </a:prstGeom>
        </p:spPr>
      </p:pic>
      <p:sp>
        <p:nvSpPr>
          <p:cNvPr id="7" name="Slide Number Placeholder 6">
            <a:extLst>
              <a:ext uri="{FF2B5EF4-FFF2-40B4-BE49-F238E27FC236}">
                <a16:creationId xmlns:a16="http://schemas.microsoft.com/office/drawing/2014/main" id="{1C8213B2-F23A-456E-9D79-384283E98D4A}"/>
              </a:ext>
            </a:extLst>
          </p:cNvPr>
          <p:cNvSpPr>
            <a:spLocks noGrp="1"/>
          </p:cNvSpPr>
          <p:nvPr>
            <p:ph type="sldNum" sz="quarter" idx="12"/>
          </p:nvPr>
        </p:nvSpPr>
        <p:spPr/>
        <p:txBody>
          <a:bodyPr/>
          <a:lstStyle/>
          <a:p>
            <a:fld id="{993EEC8E-C5CF-40DF-832D-5BCB0E209B98}" type="slidenum">
              <a:rPr lang="en-US" smtClean="0"/>
              <a:t>16</a:t>
            </a:fld>
            <a:endParaRPr lang="en-US"/>
          </a:p>
        </p:txBody>
      </p:sp>
    </p:spTree>
    <p:custDataLst>
      <p:tags r:id="rId1"/>
    </p:custDataLst>
    <p:extLst>
      <p:ext uri="{BB962C8B-B14F-4D97-AF65-F5344CB8AC3E}">
        <p14:creationId xmlns:p14="http://schemas.microsoft.com/office/powerpoint/2010/main" val="134714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6644" y="264329"/>
            <a:ext cx="10287000" cy="603144"/>
          </a:xfrm>
        </p:spPr>
        <p:txBody>
          <a:bodyPr/>
          <a:lstStyle/>
          <a:p>
            <a:r>
              <a:rPr lang="en-US"/>
              <a:t>Social Determinants of Antibiotic Prescribing </a:t>
            </a:r>
          </a:p>
        </p:txBody>
      </p:sp>
      <p:sp>
        <p:nvSpPr>
          <p:cNvPr id="15" name="Content Placeholder 2"/>
          <p:cNvSpPr>
            <a:spLocks noGrp="1"/>
          </p:cNvSpPr>
          <p:nvPr>
            <p:ph idx="1"/>
          </p:nvPr>
        </p:nvSpPr>
        <p:spPr>
          <a:xfrm>
            <a:off x="330797" y="1209040"/>
            <a:ext cx="5135880" cy="5883695"/>
          </a:xfrm>
        </p:spPr>
        <p:txBody>
          <a:bodyPr/>
          <a:lstStyle/>
          <a:p>
            <a:r>
              <a:rPr lang="en-US" sz="3200"/>
              <a:t>Factors that impact antibiotic decisions include</a:t>
            </a:r>
            <a:r>
              <a:rPr lang="en-US" sz="3200">
                <a:latin typeface="Calibri" panose="020F0502020204030204" pitchFamily="34" charset="0"/>
                <a:cs typeface="Calibri" panose="020F0502020204030204" pitchFamily="34" charset="0"/>
              </a:rPr>
              <a:t>—</a:t>
            </a:r>
            <a:r>
              <a:rPr lang="en-US" sz="3200" baseline="30000">
                <a:latin typeface="Calibri" panose="020F0502020204030204" pitchFamily="34" charset="0"/>
                <a:cs typeface="Calibri" panose="020F0502020204030204" pitchFamily="34" charset="0"/>
              </a:rPr>
              <a:t>16,17</a:t>
            </a:r>
            <a:r>
              <a:rPr lang="en-US" sz="3200"/>
              <a:t> </a:t>
            </a:r>
          </a:p>
          <a:p>
            <a:pPr lvl="1"/>
            <a:r>
              <a:rPr lang="en-US" sz="2800"/>
              <a:t>Concerns about relationships with colleagues</a:t>
            </a:r>
          </a:p>
          <a:p>
            <a:pPr lvl="1"/>
            <a:r>
              <a:rPr lang="en-US" sz="2800"/>
              <a:t>Concerns about relationships with patients</a:t>
            </a:r>
          </a:p>
          <a:p>
            <a:r>
              <a:rPr lang="en-US" sz="3200"/>
              <a:t>Antibiotic stewardship implementation can help navigate these concerns</a:t>
            </a:r>
          </a:p>
          <a:p>
            <a:pPr lvl="1"/>
            <a:endParaRPr lang="en-US"/>
          </a:p>
          <a:p>
            <a:endParaRPr lang="en-US"/>
          </a:p>
          <a:p>
            <a:endParaRPr lang="en-US"/>
          </a:p>
        </p:txBody>
      </p:sp>
      <p:sp>
        <p:nvSpPr>
          <p:cNvPr id="2" name="Slide Number Placeholder 1">
            <a:extLst>
              <a:ext uri="{FF2B5EF4-FFF2-40B4-BE49-F238E27FC236}">
                <a16:creationId xmlns:a16="http://schemas.microsoft.com/office/drawing/2014/main" id="{9508FD41-D8C2-4D47-96EF-1A5FFAA16006}"/>
              </a:ext>
            </a:extLst>
          </p:cNvPr>
          <p:cNvSpPr>
            <a:spLocks noGrp="1"/>
          </p:cNvSpPr>
          <p:nvPr>
            <p:ph type="sldNum" sz="quarter" idx="12"/>
          </p:nvPr>
        </p:nvSpPr>
        <p:spPr/>
        <p:txBody>
          <a:bodyPr/>
          <a:lstStyle/>
          <a:p>
            <a:fld id="{993EEC8E-C5CF-40DF-832D-5BCB0E209B98}" type="slidenum">
              <a:rPr lang="en-US" smtClean="0"/>
              <a:pPr/>
              <a:t>17</a:t>
            </a:fld>
            <a:endParaRPr lang="en-US"/>
          </a:p>
        </p:txBody>
      </p:sp>
      <p:pic>
        <p:nvPicPr>
          <p:cNvPr id="4" name="Picture 3" descr="Image of healthcare practitioner and patient">
            <a:extLst>
              <a:ext uri="{FF2B5EF4-FFF2-40B4-BE49-F238E27FC236}">
                <a16:creationId xmlns:a16="http://schemas.microsoft.com/office/drawing/2014/main" id="{09632196-D251-4118-B238-ABAA22FDE1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7" r="12280"/>
          <a:stretch/>
        </p:blipFill>
        <p:spPr>
          <a:xfrm>
            <a:off x="5813456" y="2153836"/>
            <a:ext cx="3645205" cy="3017219"/>
          </a:xfrm>
          <a:prstGeom prst="rect">
            <a:avLst/>
          </a:prstGeom>
          <a:effectLst>
            <a:outerShdw blurRad="292100" dist="139700" dir="2700000" algn="ctr" rotWithShape="0">
              <a:srgbClr val="000000">
                <a:alpha val="65000"/>
              </a:srgbClr>
            </a:outerShdw>
          </a:effectLst>
        </p:spPr>
      </p:pic>
    </p:spTree>
    <p:custDataLst>
      <p:tags r:id="rId1"/>
    </p:custDataLst>
    <p:extLst>
      <p:ext uri="{BB962C8B-B14F-4D97-AF65-F5344CB8AC3E}">
        <p14:creationId xmlns:p14="http://schemas.microsoft.com/office/powerpoint/2010/main" val="3421961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159" t="3565" r="2876" b="3444"/>
          <a:stretch/>
        </p:blipFill>
        <p:spPr>
          <a:xfrm>
            <a:off x="168256" y="953901"/>
            <a:ext cx="9721888" cy="6113005"/>
          </a:xfrm>
        </p:spPr>
      </p:pic>
      <p:sp>
        <p:nvSpPr>
          <p:cNvPr id="2" name="Title 1">
            <a:extLst>
              <a:ext uri="{FF2B5EF4-FFF2-40B4-BE49-F238E27FC236}">
                <a16:creationId xmlns:a16="http://schemas.microsoft.com/office/drawing/2014/main" id="{E8C5CD69-69C9-45CF-9981-38F694E9A64A}"/>
              </a:ext>
            </a:extLst>
          </p:cNvPr>
          <p:cNvSpPr>
            <a:spLocks noGrp="1"/>
          </p:cNvSpPr>
          <p:nvPr>
            <p:ph type="title"/>
          </p:nvPr>
        </p:nvSpPr>
        <p:spPr>
          <a:xfrm>
            <a:off x="636046" y="158972"/>
            <a:ext cx="8786308" cy="750154"/>
          </a:xfrm>
        </p:spPr>
        <p:txBody>
          <a:bodyPr>
            <a:noAutofit/>
          </a:bodyPr>
          <a:lstStyle/>
          <a:p>
            <a:r>
              <a:rPr lang="en-US"/>
              <a:t>Take-Home Messages</a:t>
            </a:r>
          </a:p>
        </p:txBody>
      </p:sp>
      <p:sp>
        <p:nvSpPr>
          <p:cNvPr id="4" name="Slide Number Placeholder 3">
            <a:extLst>
              <a:ext uri="{FF2B5EF4-FFF2-40B4-BE49-F238E27FC236}">
                <a16:creationId xmlns:a16="http://schemas.microsoft.com/office/drawing/2014/main" id="{163C6107-D7AE-499F-9C23-2B313C704463}"/>
              </a:ext>
            </a:extLst>
          </p:cNvPr>
          <p:cNvSpPr>
            <a:spLocks noGrp="1"/>
          </p:cNvSpPr>
          <p:nvPr>
            <p:ph type="sldNum" sz="quarter" idx="12"/>
          </p:nvPr>
        </p:nvSpPr>
        <p:spPr/>
        <p:txBody>
          <a:bodyPr/>
          <a:lstStyle/>
          <a:p>
            <a:pPr defTabSz="988731"/>
            <a:fld id="{993EEC8E-C5CF-40DF-832D-5BCB0E209B98}" type="slidenum">
              <a:rPr lang="en-US">
                <a:solidFill>
                  <a:prstClr val="white"/>
                </a:solidFill>
                <a:latin typeface="Calibri"/>
              </a:rPr>
              <a:pPr defTabSz="988731"/>
              <a:t>18</a:t>
            </a:fld>
            <a:endParaRPr lang="en-US">
              <a:solidFill>
                <a:prstClr val="white"/>
              </a:solidFill>
              <a:latin typeface="Calibri"/>
            </a:endParaRPr>
          </a:p>
        </p:txBody>
      </p:sp>
      <p:sp>
        <p:nvSpPr>
          <p:cNvPr id="6" name="Content Placeholder 5">
            <a:extLst>
              <a:ext uri="{FF2B5EF4-FFF2-40B4-BE49-F238E27FC236}">
                <a16:creationId xmlns:a16="http://schemas.microsoft.com/office/drawing/2014/main" id="{6330EE25-C586-4BC2-92C5-40C1C872F721}"/>
              </a:ext>
            </a:extLst>
          </p:cNvPr>
          <p:cNvSpPr>
            <a:spLocks noGrp="1"/>
          </p:cNvSpPr>
          <p:nvPr>
            <p:ph idx="1"/>
          </p:nvPr>
        </p:nvSpPr>
        <p:spPr>
          <a:xfrm>
            <a:off x="502920" y="1266919"/>
            <a:ext cx="9052560" cy="5799987"/>
          </a:xfrm>
        </p:spPr>
        <p:txBody>
          <a:bodyPr/>
          <a:lstStyle/>
          <a:p>
            <a:endParaRPr lang="en-US"/>
          </a:p>
          <a:p>
            <a:endParaRPr lang="en-US"/>
          </a:p>
        </p:txBody>
      </p:sp>
      <p:sp>
        <p:nvSpPr>
          <p:cNvPr id="9" name="Content Placeholder 2">
            <a:extLst>
              <a:ext uri="{FF2B5EF4-FFF2-40B4-BE49-F238E27FC236}">
                <a16:creationId xmlns:a16="http://schemas.microsoft.com/office/drawing/2014/main" id="{1380C211-5D10-4333-A1FE-EC31C38780EB}"/>
              </a:ext>
            </a:extLst>
          </p:cNvPr>
          <p:cNvSpPr txBox="1">
            <a:spLocks/>
          </p:cNvSpPr>
          <p:nvPr/>
        </p:nvSpPr>
        <p:spPr>
          <a:xfrm>
            <a:off x="769435" y="1262811"/>
            <a:ext cx="9052560" cy="5848870"/>
          </a:xfrm>
          <a:prstGeom prst="rect">
            <a:avLst/>
          </a:prstGeom>
        </p:spPr>
        <p:txBody>
          <a:bodyPr vert="horz" lIns="101864" tIns="50933" rIns="101864" bIns="50933" rtlCol="0" anchor="t">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r>
              <a:rPr lang="en-US" sz="2800">
                <a:solidFill>
                  <a:schemeClr val="bg1"/>
                </a:solidFill>
              </a:rPr>
              <a:t>Antibiotics are critical for ill-appearing patients with bacterial infections, but all antibiotics also have associated harm</a:t>
            </a:r>
          </a:p>
          <a:p>
            <a:pPr marL="381635" indent="-381635"/>
            <a:r>
              <a:rPr lang="en-US" sz="2800">
                <a:solidFill>
                  <a:schemeClr val="bg1"/>
                </a:solidFill>
              </a:rPr>
              <a:t>Promoting antibiotic stewardship can improve patient outcomes by ensuring the most effective antibiotic is prescribed for patients, and only when necessary</a:t>
            </a:r>
          </a:p>
          <a:p>
            <a:pPr marL="381635" indent="-381635"/>
            <a:r>
              <a:rPr lang="en-US" sz="2800">
                <a:solidFill>
                  <a:schemeClr val="bg1"/>
                </a:solidFill>
              </a:rPr>
              <a:t>Organized antibiotic stewardship activities assist clinicians with</a:t>
            </a:r>
            <a:r>
              <a:rPr lang="en-US" sz="2800" dirty="0">
                <a:solidFill>
                  <a:schemeClr val="bg1"/>
                </a:solidFill>
                <a:latin typeface="Calibri" panose="020F0502020204030204" pitchFamily="34" charset="0"/>
                <a:cs typeface="Calibri" panose="020F0502020204030204" pitchFamily="34" charset="0"/>
              </a:rPr>
              <a:t>—</a:t>
            </a:r>
            <a:endParaRPr lang="en-US" sz="2800">
              <a:solidFill>
                <a:schemeClr val="bg1"/>
              </a:solidFill>
            </a:endParaRPr>
          </a:p>
          <a:p>
            <a:pPr marL="827289" lvl="1" indent="-381635"/>
            <a:r>
              <a:rPr lang="en-US" sz="2400">
                <a:solidFill>
                  <a:schemeClr val="bg1"/>
                </a:solidFill>
              </a:rPr>
              <a:t>Remaining up to date on best practices in antibiotic prescribing</a:t>
            </a:r>
          </a:p>
          <a:p>
            <a:pPr marL="827289" lvl="1" indent="-381635"/>
            <a:r>
              <a:rPr lang="en-US" sz="2400">
                <a:solidFill>
                  <a:schemeClr val="bg1"/>
                </a:solidFill>
              </a:rPr>
              <a:t>Improving teamwork and communication around antibiotic prescribing</a:t>
            </a:r>
          </a:p>
          <a:p>
            <a:pPr marL="827289" lvl="1" indent="-381635"/>
            <a:r>
              <a:rPr lang="en-US" sz="2400">
                <a:solidFill>
                  <a:schemeClr val="bg1"/>
                </a:solidFill>
              </a:rPr>
              <a:t>Improving patient satisfaction</a:t>
            </a:r>
            <a:endParaRPr lang="en-US" sz="2400">
              <a:solidFill>
                <a:schemeClr val="bg1"/>
              </a:solidFill>
              <a:cs typeface="Calibri"/>
            </a:endParaRPr>
          </a:p>
          <a:p>
            <a:pPr marL="381635" indent="-381635"/>
            <a:endParaRPr lang="en-US" sz="2800"/>
          </a:p>
          <a:p>
            <a:pPr marL="381635" indent="-381635"/>
            <a:endParaRPr lang="en-US" sz="2800">
              <a:cs typeface="Calibri"/>
            </a:endParaRPr>
          </a:p>
        </p:txBody>
      </p:sp>
    </p:spTree>
    <p:custDataLst>
      <p:tags r:id="rId1"/>
    </p:custDataLst>
    <p:extLst>
      <p:ext uri="{BB962C8B-B14F-4D97-AF65-F5344CB8AC3E}">
        <p14:creationId xmlns:p14="http://schemas.microsoft.com/office/powerpoint/2010/main" val="129192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576136"/>
            <a:ext cx="9052560" cy="5510463"/>
          </a:xfrm>
        </p:spPr>
        <p:txBody>
          <a:bodyPr>
            <a:normAutofit/>
          </a:bodyPr>
          <a:lstStyle/>
          <a:p>
            <a:pPr>
              <a:spcBef>
                <a:spcPts val="1800"/>
              </a:spcBef>
            </a:pPr>
            <a:r>
              <a:rPr lang="en-US" sz="26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60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5" name="Slide Number Placeholder 3"/>
          <p:cNvSpPr>
            <a:spLocks noGrp="1"/>
          </p:cNvSpPr>
          <p:nvPr>
            <p:ph type="sldNum" sz="quarter" idx="12"/>
          </p:nvPr>
        </p:nvSpPr>
        <p:spPr>
          <a:xfrm>
            <a:off x="9509579" y="7265991"/>
            <a:ext cx="487680" cy="413809"/>
          </a:xfrm>
        </p:spPr>
        <p:txBody>
          <a:bodyPr/>
          <a:lstStyle/>
          <a:p>
            <a:fld id="{993EEC8E-C5CF-40DF-832D-5BCB0E209B98}" type="slidenum">
              <a:rPr lang="en-US" smtClean="0"/>
              <a:t>19</a:t>
            </a:fld>
            <a:endParaRPr lang="en-US" dirty="0"/>
          </a:p>
        </p:txBody>
      </p:sp>
    </p:spTree>
    <p:custDataLst>
      <p:tags r:id="rId1"/>
    </p:custDataLst>
    <p:extLst>
      <p:ext uri="{BB962C8B-B14F-4D97-AF65-F5344CB8AC3E}">
        <p14:creationId xmlns:p14="http://schemas.microsoft.com/office/powerpoint/2010/main" val="309327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Objectives</a:t>
            </a:r>
          </a:p>
        </p:txBody>
      </p:sp>
      <p:sp>
        <p:nvSpPr>
          <p:cNvPr id="4" name="Content Placeholder 3"/>
          <p:cNvSpPr>
            <a:spLocks noGrp="1"/>
          </p:cNvSpPr>
          <p:nvPr>
            <p:ph idx="1"/>
          </p:nvPr>
        </p:nvSpPr>
        <p:spPr>
          <a:xfrm>
            <a:off x="756745" y="1358907"/>
            <a:ext cx="8798735" cy="5799987"/>
          </a:xfrm>
        </p:spPr>
        <p:txBody>
          <a:bodyPr vert="horz" lIns="101864" tIns="50933" rIns="101864" bIns="50933" rtlCol="0" anchor="t">
            <a:normAutofit/>
          </a:bodyPr>
          <a:lstStyle/>
          <a:p>
            <a:pPr lvl="0"/>
            <a:r>
              <a:rPr lang="en-US"/>
              <a:t>Explain why optimizing antibiotic prescribing is necessary for patient safety</a:t>
            </a:r>
          </a:p>
          <a:p>
            <a:pPr marL="0" indent="0">
              <a:buNone/>
            </a:pPr>
            <a:endParaRPr lang="en-US"/>
          </a:p>
          <a:p>
            <a:pPr lvl="0"/>
            <a:r>
              <a:rPr lang="en-US"/>
              <a:t>Understand how antibiotic stewardship teams can improve antibiotic prescribing practices in the ambulatory care setting</a:t>
            </a:r>
          </a:p>
          <a:p>
            <a:pPr marL="377190" lvl="1" indent="0">
              <a:buNone/>
            </a:pPr>
            <a:br>
              <a:rPr lang="en-US" sz="2700"/>
            </a:br>
            <a:endParaRPr lang="en-US" sz="2700">
              <a:cs typeface="Calibri"/>
            </a:endParaRPr>
          </a:p>
          <a:p>
            <a:pPr marL="785495" lvl="1" indent="-408305">
              <a:buFont typeface="+mj-lt"/>
              <a:buAutoNum type="arabicPeriod"/>
            </a:pPr>
            <a:endParaRPr lang="en-US" sz="2700">
              <a:cs typeface="Calibri"/>
            </a:endParaRPr>
          </a:p>
          <a:p>
            <a:pPr marL="408305" indent="-408305">
              <a:buFont typeface="+mj-lt"/>
              <a:buAutoNum type="arabicPeriod"/>
            </a:pPr>
            <a:endParaRPr lang="en-US" sz="2700">
              <a:cs typeface="Calibri"/>
            </a:endParaRPr>
          </a:p>
          <a:p>
            <a:pPr marL="381635" indent="-381635"/>
            <a:endParaRPr lang="en-US" sz="2700">
              <a:cs typeface="Calibri"/>
            </a:endParaRPr>
          </a:p>
        </p:txBody>
      </p:sp>
      <p:sp>
        <p:nvSpPr>
          <p:cNvPr id="3" name="Slide Number Placeholder 2"/>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19811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2B31-3FFA-B444-DA84-7B0786C848C0}"/>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732A063-C6D6-76D4-2FE3-9644F6461C17}"/>
              </a:ext>
            </a:extLst>
          </p:cNvPr>
          <p:cNvSpPr>
            <a:spLocks noGrp="1"/>
          </p:cNvSpPr>
          <p:nvPr>
            <p:ph idx="1"/>
          </p:nvPr>
        </p:nvSpPr>
        <p:spPr>
          <a:xfrm>
            <a:off x="502920" y="1143000"/>
            <a:ext cx="9052560" cy="6512169"/>
          </a:xfrm>
        </p:spPr>
        <p:txBody>
          <a:bodyPr>
            <a:normAutofit fontScale="40000" lnSpcReduction="20000"/>
          </a:bodyPr>
          <a:lstStyle/>
          <a:p>
            <a:pPr marL="574675" indent="-574675">
              <a:buFont typeface="+mj-lt"/>
              <a:buAutoNum type="arabicPeriod"/>
            </a:pPr>
            <a:r>
              <a:rPr lang="en-US" sz="5500" dirty="0" err="1"/>
              <a:t>Agah</a:t>
            </a:r>
            <a:r>
              <a:rPr lang="en-US" sz="5500" dirty="0"/>
              <a:t> E, Habibi A, </a:t>
            </a:r>
            <a:r>
              <a:rPr lang="en-US" sz="5500" dirty="0" err="1"/>
              <a:t>Naderi</a:t>
            </a:r>
            <a:r>
              <a:rPr lang="en-US" sz="5500" dirty="0"/>
              <a:t> H, et al. Metronidazole-induced neurotoxicity presenting with sudden bilateral hearing loss, encephalopathy, and cerebellar dysfunction. Eur J Clin </a:t>
            </a:r>
            <a:r>
              <a:rPr lang="en-US" sz="5500" dirty="0" err="1"/>
              <a:t>Pharmacol</a:t>
            </a:r>
            <a:r>
              <a:rPr lang="en-US" sz="5500" dirty="0"/>
              <a:t>. 2017 Feb;73(2):249-50. PMID: 27744577.</a:t>
            </a:r>
          </a:p>
          <a:p>
            <a:pPr marL="574675" indent="-574675">
              <a:buFont typeface="+mj-lt"/>
              <a:buAutoNum type="arabicPeriod"/>
            </a:pPr>
            <a:r>
              <a:rPr lang="en-US" sz="5500" dirty="0" err="1"/>
              <a:t>Rijal</a:t>
            </a:r>
            <a:r>
              <a:rPr lang="en-US" sz="5500" dirty="0"/>
              <a:t> JP, </a:t>
            </a:r>
            <a:r>
              <a:rPr lang="en-US" sz="5500" dirty="0" err="1"/>
              <a:t>Pompa</a:t>
            </a:r>
            <a:r>
              <a:rPr lang="en-US" sz="5500" dirty="0"/>
              <a:t> T, </a:t>
            </a:r>
            <a:r>
              <a:rPr lang="en-US" sz="5500" dirty="0" err="1"/>
              <a:t>Giri</a:t>
            </a:r>
            <a:r>
              <a:rPr lang="en-US" sz="5500" dirty="0"/>
              <a:t> S, et al. A case of toxic epidermal necrolysis caused by trimethoprim-sulfamethoxazole. BMJ Case Rep. 2014 Jul 9;2014:bcr2013203163. PMID: 25008332.</a:t>
            </a:r>
          </a:p>
          <a:p>
            <a:pPr marL="574675" indent="-574675">
              <a:buFont typeface="+mj-lt"/>
              <a:buAutoNum type="arabicPeriod"/>
            </a:pPr>
            <a:r>
              <a:rPr lang="en-US" sz="5500" dirty="0"/>
              <a:t>Lam S, </a:t>
            </a:r>
            <a:r>
              <a:rPr lang="en-US" sz="5500" dirty="0" err="1"/>
              <a:t>Gomolin</a:t>
            </a:r>
            <a:r>
              <a:rPr lang="en-US" sz="5500" dirty="0"/>
              <a:t> IH. Cefepime neurotoxicity: case report, pharmacokinetic considerations, and literature review. Pharmacotherapy. 2006 Aug;26(8):1169-74. PMID: 16863493.</a:t>
            </a:r>
          </a:p>
          <a:p>
            <a:pPr marL="574675" indent="-574675">
              <a:buFont typeface="+mj-lt"/>
              <a:buAutoNum type="arabicPeriod"/>
            </a:pPr>
            <a:r>
              <a:rPr lang="en-US" sz="5500" dirty="0"/>
              <a:t>Hammond DA, Smith MN, Li C, et al. Systematic review and meta-analysis of acute kidney injury associated with concomitant vancomycin and piperacillin/tazobactam. Clin Infect Dis. 2017 Mar 1;64(5):666-74. PMID: 27940946.</a:t>
            </a:r>
          </a:p>
          <a:p>
            <a:pPr marL="574675" indent="-574675">
              <a:buFont typeface="+mj-lt"/>
              <a:buAutoNum type="arabicPeriod"/>
            </a:pPr>
            <a:r>
              <a:rPr lang="en-US" sz="5500" dirty="0"/>
              <a:t>Sawada A, </a:t>
            </a:r>
            <a:r>
              <a:rPr lang="en-US" sz="5500" dirty="0" err="1"/>
              <a:t>Kawanishi</a:t>
            </a:r>
            <a:r>
              <a:rPr lang="en-US" sz="5500" dirty="0"/>
              <a:t> K, Morikawa S, et al. Biopsy-proven vancomycin-induced acute kidney injury: a case report and literature review. BMC Nephrol. 2018 Mar 27;19(1):72. PMID: 29587650.</a:t>
            </a:r>
          </a:p>
          <a:p>
            <a:pPr marL="574675" indent="-574675">
              <a:buFont typeface="+mj-lt"/>
              <a:buAutoNum type="arabicPeriod"/>
            </a:pPr>
            <a:r>
              <a:rPr lang="en-US" sz="5500" dirty="0"/>
              <a:t>Bates DE, Beaumont SJ, Baylis BW. Ototoxicity induced by gentamicin and furosemide. Ann </a:t>
            </a:r>
            <a:r>
              <a:rPr lang="en-US" sz="5500" dirty="0" err="1"/>
              <a:t>Pharmacother</a:t>
            </a:r>
            <a:r>
              <a:rPr lang="en-US" sz="5500" dirty="0"/>
              <a:t>. 2002 Mar;36(3):446-51. PMID: 11895059.</a:t>
            </a:r>
          </a:p>
          <a:p>
            <a:endParaRPr lang="en-US" dirty="0"/>
          </a:p>
        </p:txBody>
      </p:sp>
      <p:sp>
        <p:nvSpPr>
          <p:cNvPr id="4" name="Slide Number Placeholder 3">
            <a:extLst>
              <a:ext uri="{FF2B5EF4-FFF2-40B4-BE49-F238E27FC236}">
                <a16:creationId xmlns:a16="http://schemas.microsoft.com/office/drawing/2014/main" id="{A46F3056-17A5-DFB7-CCCE-983057723768}"/>
              </a:ext>
            </a:extLst>
          </p:cNvPr>
          <p:cNvSpPr>
            <a:spLocks noGrp="1"/>
          </p:cNvSpPr>
          <p:nvPr>
            <p:ph type="sldNum" sz="quarter" idx="12"/>
          </p:nvPr>
        </p:nvSpPr>
        <p:spPr/>
        <p:txBody>
          <a:bodyPr/>
          <a:lstStyle/>
          <a:p>
            <a:fld id="{993EEC8E-C5CF-40DF-832D-5BCB0E209B98}" type="slidenum">
              <a:rPr lang="en-US" smtClean="0"/>
              <a:t>20</a:t>
            </a:fld>
            <a:endParaRPr lang="en-US"/>
          </a:p>
        </p:txBody>
      </p:sp>
    </p:spTree>
    <p:extLst>
      <p:ext uri="{BB962C8B-B14F-4D97-AF65-F5344CB8AC3E}">
        <p14:creationId xmlns:p14="http://schemas.microsoft.com/office/powerpoint/2010/main" val="136022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82C5-2FD6-F09D-A594-E6D33E1A620C}"/>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BA1D2BD2-6C0C-E5D3-9FAE-44D72391FE6A}"/>
              </a:ext>
            </a:extLst>
          </p:cNvPr>
          <p:cNvSpPr>
            <a:spLocks noGrp="1"/>
          </p:cNvSpPr>
          <p:nvPr>
            <p:ph idx="1"/>
          </p:nvPr>
        </p:nvSpPr>
        <p:spPr>
          <a:xfrm>
            <a:off x="502920" y="1143000"/>
            <a:ext cx="9052560" cy="5871257"/>
          </a:xfrm>
        </p:spPr>
        <p:txBody>
          <a:bodyPr>
            <a:normAutofit fontScale="92500"/>
          </a:bodyPr>
          <a:lstStyle/>
          <a:p>
            <a:pPr marL="574675" indent="-574675">
              <a:lnSpc>
                <a:spcPct val="90000"/>
              </a:lnSpc>
              <a:buFont typeface="+mj-lt"/>
              <a:buAutoNum type="arabicPeriod" startAt="7"/>
            </a:pPr>
            <a:r>
              <a:rPr lang="en-US" sz="2200" dirty="0"/>
              <a:t>Francis JK, Higgins E. Permanent peripheral neuropathy: A case report on a rare but serious debilitating side-effect of fluoroquinolone administration. J </a:t>
            </a:r>
            <a:r>
              <a:rPr lang="en-US" sz="2200" dirty="0" err="1"/>
              <a:t>Investig</a:t>
            </a:r>
            <a:r>
              <a:rPr lang="en-US" sz="2200" dirty="0"/>
              <a:t> Med High Impact Case Rep. 2014 Jul 27;2(3):2324709614545225. PMID: 26425618.</a:t>
            </a:r>
          </a:p>
          <a:p>
            <a:pPr marL="574675" indent="-574675">
              <a:lnSpc>
                <a:spcPct val="90000"/>
              </a:lnSpc>
              <a:buFont typeface="+mj-lt"/>
              <a:buAutoNum type="arabicPeriod" startAt="7"/>
            </a:pPr>
            <a:r>
              <a:rPr lang="en-US" sz="2200" dirty="0"/>
              <a:t>Rosa B, Campos P, Barros A, et al. Spontaneous bilateral patellar tendon rupture: case report and review of fluoroquinolone-induced tendinopathy. Clin Case Rep. 2016 Jun 3;4(7):678-81. PMID: 27386128.</a:t>
            </a:r>
          </a:p>
          <a:p>
            <a:pPr marL="574675" indent="-574675">
              <a:lnSpc>
                <a:spcPct val="90000"/>
              </a:lnSpc>
              <a:buFont typeface="+mj-lt"/>
              <a:buAutoNum type="arabicPeriod" startAt="7"/>
            </a:pPr>
            <a:r>
              <a:rPr lang="en-US" sz="2200" dirty="0"/>
              <a:t>Fleming-Dutra KE, Hersh AL, Shapiro DJ, et al. Prevalence of inappropriate antibiotic prescriptions among US ambulatory care visits, 2010-2011. JAMA. 2016 May 3;315(17):1864-73. PMID: 27139059.</a:t>
            </a:r>
          </a:p>
          <a:p>
            <a:pPr marL="574675" indent="-574675">
              <a:lnSpc>
                <a:spcPct val="90000"/>
              </a:lnSpc>
              <a:buFont typeface="+mj-lt"/>
              <a:buAutoNum type="arabicPeriod" startAt="7"/>
            </a:pPr>
            <a:r>
              <a:rPr lang="en-US" sz="2200" dirty="0"/>
              <a:t>Reason J. Human error: models and management. BMJ. 2000 Mar 18;320(7237):768-70. PMID:  10720363.</a:t>
            </a:r>
          </a:p>
          <a:p>
            <a:pPr marL="574675" indent="-574675">
              <a:lnSpc>
                <a:spcPct val="90000"/>
              </a:lnSpc>
              <a:buFont typeface="+mj-lt"/>
              <a:buAutoNum type="arabicPeriod" startAt="7"/>
            </a:pPr>
            <a:r>
              <a:rPr lang="en-US" sz="2200" dirty="0" err="1"/>
              <a:t>Metlay</a:t>
            </a:r>
            <a:r>
              <a:rPr lang="en-US" sz="2200" dirty="0"/>
              <a:t> JP, Waterer GW, Long AC, et al. Diagnosis and Treatment of Adults with Community-acquired Pneumonia. An Official Clinical Practice Guideline of the American Thoracic Society and Infectious Diseases Society of America. AM J Respir Crit Care Med. 2019 Oct 1;200(7):e45-e67. PMID:  31573350.</a:t>
            </a:r>
          </a:p>
          <a:p>
            <a:pPr marL="574675" indent="-574675">
              <a:lnSpc>
                <a:spcPct val="90000"/>
              </a:lnSpc>
              <a:buFont typeface="+mj-lt"/>
              <a:buAutoNum type="arabicPeriod" startAt="7"/>
            </a:pPr>
            <a:r>
              <a:rPr lang="en-US" sz="2200" dirty="0"/>
              <a:t>Brown KA, </a:t>
            </a:r>
            <a:r>
              <a:rPr lang="en-US" sz="2200" dirty="0" err="1"/>
              <a:t>Khanafer</a:t>
            </a:r>
            <a:r>
              <a:rPr lang="en-US" sz="2200" dirty="0"/>
              <a:t> N, Daneman N, et al. Meta-analysis of antibiotics and the risk of community-associated </a:t>
            </a:r>
            <a:r>
              <a:rPr lang="en-US" sz="2200" i="1" dirty="0"/>
              <a:t>Clostridium difficile </a:t>
            </a:r>
            <a:r>
              <a:rPr lang="en-US" sz="2200" dirty="0"/>
              <a:t>infection. </a:t>
            </a:r>
            <a:r>
              <a:rPr lang="en-US" sz="2200" dirty="0" err="1"/>
              <a:t>Antimicrob</a:t>
            </a:r>
            <a:r>
              <a:rPr lang="en-US" sz="2200" dirty="0"/>
              <a:t> Agents Chemother. 2013 May;57(5):2326-32. PMID: 23478961.</a:t>
            </a:r>
          </a:p>
          <a:p>
            <a:pPr marL="0" indent="0">
              <a:lnSpc>
                <a:spcPct val="80000"/>
              </a:lnSpc>
              <a:buNone/>
            </a:pPr>
            <a:endParaRPr lang="en-US" sz="2200" dirty="0"/>
          </a:p>
          <a:p>
            <a:pPr marL="574675" indent="-574675">
              <a:lnSpc>
                <a:spcPct val="80000"/>
              </a:lnSpc>
              <a:buFont typeface="+mj-lt"/>
              <a:buAutoNum type="arabicPeriod" startAt="7"/>
            </a:pPr>
            <a:endParaRPr lang="en-US" sz="2200" dirty="0"/>
          </a:p>
          <a:p>
            <a:endParaRPr lang="en-US" dirty="0"/>
          </a:p>
        </p:txBody>
      </p:sp>
      <p:sp>
        <p:nvSpPr>
          <p:cNvPr id="4" name="Slide Number Placeholder 3">
            <a:extLst>
              <a:ext uri="{FF2B5EF4-FFF2-40B4-BE49-F238E27FC236}">
                <a16:creationId xmlns:a16="http://schemas.microsoft.com/office/drawing/2014/main" id="{8F4B6E6F-06B0-C32F-31B4-AF30FE8027A9}"/>
              </a:ext>
            </a:extLst>
          </p:cNvPr>
          <p:cNvSpPr>
            <a:spLocks noGrp="1"/>
          </p:cNvSpPr>
          <p:nvPr>
            <p:ph type="sldNum" sz="quarter" idx="12"/>
          </p:nvPr>
        </p:nvSpPr>
        <p:spPr/>
        <p:txBody>
          <a:bodyPr/>
          <a:lstStyle/>
          <a:p>
            <a:fld id="{993EEC8E-C5CF-40DF-832D-5BCB0E209B98}" type="slidenum">
              <a:rPr lang="en-US" smtClean="0"/>
              <a:t>21</a:t>
            </a:fld>
            <a:endParaRPr lang="en-US"/>
          </a:p>
        </p:txBody>
      </p:sp>
    </p:spTree>
    <p:extLst>
      <p:ext uri="{BB962C8B-B14F-4D97-AF65-F5344CB8AC3E}">
        <p14:creationId xmlns:p14="http://schemas.microsoft.com/office/powerpoint/2010/main" val="207885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033B-7CC6-9C20-85B7-1D7C27C80B5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42BFD8E7-7791-B806-EFE1-8C224C0DFD24}"/>
              </a:ext>
            </a:extLst>
          </p:cNvPr>
          <p:cNvSpPr>
            <a:spLocks noGrp="1"/>
          </p:cNvSpPr>
          <p:nvPr>
            <p:ph idx="1"/>
          </p:nvPr>
        </p:nvSpPr>
        <p:spPr/>
        <p:txBody>
          <a:bodyPr>
            <a:normAutofit/>
          </a:bodyPr>
          <a:lstStyle/>
          <a:p>
            <a:pPr marL="574675" indent="-574675">
              <a:lnSpc>
                <a:spcPct val="80000"/>
              </a:lnSpc>
              <a:buFont typeface="+mj-lt"/>
              <a:buAutoNum type="arabicPeriod" startAt="13"/>
            </a:pPr>
            <a:r>
              <a:rPr lang="en-US" sz="2200" dirty="0"/>
              <a:t>Gupta K, Hooton TM, </a:t>
            </a:r>
            <a:r>
              <a:rPr lang="en-US" sz="2200" dirty="0" err="1"/>
              <a:t>Naber</a:t>
            </a:r>
            <a:r>
              <a:rPr lang="en-US" sz="2200" dirty="0"/>
              <a:t> KG, et al. International clinical practice guidelines for the treatment of acute uncomplicated cystitis and pyelonephritis in women: A 2010 update by the Infectious Diseases Society of America and the European Society for Microbiology and Infectious Diseases. Clin Infect Dis. 2011 Mar 1;52(5):e103-20. PMID: 21292654.</a:t>
            </a:r>
          </a:p>
          <a:p>
            <a:pPr marL="574675" indent="-574675">
              <a:lnSpc>
                <a:spcPct val="80000"/>
              </a:lnSpc>
              <a:buFont typeface="+mj-lt"/>
              <a:buAutoNum type="arabicPeriod" startAt="13"/>
            </a:pPr>
            <a:r>
              <a:rPr lang="en-US" sz="2200" dirty="0" err="1"/>
              <a:t>Boscia</a:t>
            </a:r>
            <a:r>
              <a:rPr lang="en-US" sz="2200" dirty="0"/>
              <a:t> JA, </a:t>
            </a:r>
            <a:r>
              <a:rPr lang="en-US" sz="2200" dirty="0" err="1"/>
              <a:t>Kobasa</a:t>
            </a:r>
            <a:r>
              <a:rPr lang="en-US" sz="2200" dirty="0"/>
              <a:t> WD, </a:t>
            </a:r>
            <a:r>
              <a:rPr lang="en-US" sz="2200" dirty="0" err="1"/>
              <a:t>Abrutyn</a:t>
            </a:r>
            <a:r>
              <a:rPr lang="en-US" sz="2200" dirty="0"/>
              <a:t> E, et al. Lack of association between bacteriuria and symptoms in the elderly. Am J Med. 1986 Dec;81(6):979-82. PMID: 3799658. </a:t>
            </a:r>
          </a:p>
          <a:p>
            <a:pPr marL="574675" indent="-574675">
              <a:lnSpc>
                <a:spcPct val="90000"/>
              </a:lnSpc>
              <a:buFont typeface="+mj-lt"/>
              <a:buAutoNum type="arabicPeriod" startAt="13"/>
            </a:pPr>
            <a:r>
              <a:rPr lang="en-US" sz="2200" dirty="0"/>
              <a:t>Nicolle LE, Bentley DW, Garibaldi R, et al. Antimicrobial use in long-term-care facilities. SHEA Long-Term-Care Committee. Infect Control Hosp Epidemiol. 2000 Aug;21(8):537-45. PMID: 10968724.</a:t>
            </a:r>
          </a:p>
          <a:p>
            <a:pPr marL="574675" indent="-574675">
              <a:lnSpc>
                <a:spcPct val="90000"/>
              </a:lnSpc>
              <a:buFont typeface="+mj-lt"/>
              <a:buAutoNum type="arabicPeriod" startAt="13"/>
            </a:pPr>
            <a:r>
              <a:rPr lang="en-US" sz="2200" dirty="0"/>
              <a:t>van der </a:t>
            </a:r>
            <a:r>
              <a:rPr lang="en-US" sz="2200" dirty="0" err="1"/>
              <a:t>Geest</a:t>
            </a:r>
            <a:r>
              <a:rPr lang="en-US" sz="2200" dirty="0"/>
              <a:t> S, Whyte SR, Hardon A. The Anthropology of Pharmaceuticals: A Biographical Approach. Annual Review of Anthropology. 1996;25:153–78. </a:t>
            </a:r>
          </a:p>
          <a:p>
            <a:pPr marL="574675" indent="-574675">
              <a:lnSpc>
                <a:spcPct val="90000"/>
              </a:lnSpc>
              <a:buFont typeface="+mj-lt"/>
              <a:buAutoNum type="arabicPeriod" startAt="13"/>
            </a:pPr>
            <a:r>
              <a:rPr lang="en-US" sz="2200" dirty="0"/>
              <a:t>Mehrotra A, Linder JA. Tipping the Balance Toward Fewer Antibiotics. JAMA Intern Med. 2016 Nov 1;176(11):1649-50. PMID: 27653497.</a:t>
            </a:r>
          </a:p>
          <a:p>
            <a:pPr marL="574675" indent="-574675">
              <a:lnSpc>
                <a:spcPct val="80000"/>
              </a:lnSpc>
              <a:buFont typeface="+mj-lt"/>
              <a:buAutoNum type="arabicPeriod" startAt="13"/>
            </a:pPr>
            <a:endParaRPr lang="en-US" sz="2200" dirty="0"/>
          </a:p>
          <a:p>
            <a:endParaRPr lang="en-US" dirty="0"/>
          </a:p>
        </p:txBody>
      </p:sp>
      <p:sp>
        <p:nvSpPr>
          <p:cNvPr id="4" name="Slide Number Placeholder 3">
            <a:extLst>
              <a:ext uri="{FF2B5EF4-FFF2-40B4-BE49-F238E27FC236}">
                <a16:creationId xmlns:a16="http://schemas.microsoft.com/office/drawing/2014/main" id="{663FBB7C-D5B6-F338-C850-277CD7930B0E}"/>
              </a:ext>
            </a:extLst>
          </p:cNvPr>
          <p:cNvSpPr>
            <a:spLocks noGrp="1"/>
          </p:cNvSpPr>
          <p:nvPr>
            <p:ph type="sldNum" sz="quarter" idx="12"/>
          </p:nvPr>
        </p:nvSpPr>
        <p:spPr/>
        <p:txBody>
          <a:bodyPr/>
          <a:lstStyle/>
          <a:p>
            <a:fld id="{993EEC8E-C5CF-40DF-832D-5BCB0E209B98}" type="slidenum">
              <a:rPr lang="en-US" smtClean="0"/>
              <a:t>22</a:t>
            </a:fld>
            <a:endParaRPr lang="en-US"/>
          </a:p>
        </p:txBody>
      </p:sp>
    </p:spTree>
    <p:extLst>
      <p:ext uri="{BB962C8B-B14F-4D97-AF65-F5344CB8AC3E}">
        <p14:creationId xmlns:p14="http://schemas.microsoft.com/office/powerpoint/2010/main" val="330301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82321" y="6987540"/>
            <a:ext cx="2086769"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40">
              <a:solidFill>
                <a:schemeClr val="bg2"/>
              </a:solidFill>
              <a:latin typeface="Times New Roman" panose="02020603050405020304" pitchFamily="18" charset="0"/>
            </a:endParaRPr>
          </a:p>
        </p:txBody>
      </p:sp>
      <p:sp>
        <p:nvSpPr>
          <p:cNvPr id="8195" name="Rectangle 3"/>
          <p:cNvSpPr>
            <a:spLocks noChangeArrowheads="1"/>
          </p:cNvSpPr>
          <p:nvPr/>
        </p:nvSpPr>
        <p:spPr bwMode="auto">
          <a:xfrm>
            <a:off x="3464560" y="6987540"/>
            <a:ext cx="312928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40">
              <a:solidFill>
                <a:schemeClr val="bg2"/>
              </a:solidFill>
              <a:latin typeface="Times New Roman" panose="02020603050405020304" pitchFamily="18" charset="0"/>
            </a:endParaRPr>
          </a:p>
        </p:txBody>
      </p:sp>
      <p:sp>
        <p:nvSpPr>
          <p:cNvPr id="8196" name="Rectangle 4"/>
          <p:cNvSpPr>
            <a:spLocks noGrp="1" noChangeArrowheads="1"/>
          </p:cNvSpPr>
          <p:nvPr>
            <p:ph type="title"/>
          </p:nvPr>
        </p:nvSpPr>
        <p:spPr/>
        <p:txBody>
          <a:bodyPr>
            <a:normAutofit fontScale="90000"/>
          </a:bodyPr>
          <a:lstStyle/>
          <a:p>
            <a:r>
              <a:rPr lang="en-US" altLang="en-US"/>
              <a:t>The Importance of Antibiotics </a:t>
            </a:r>
          </a:p>
        </p:txBody>
      </p:sp>
      <p:sp>
        <p:nvSpPr>
          <p:cNvPr id="8197" name="Rectangle 5"/>
          <p:cNvSpPr>
            <a:spLocks noGrp="1" noChangeArrowheads="1"/>
          </p:cNvSpPr>
          <p:nvPr>
            <p:ph idx="1"/>
          </p:nvPr>
        </p:nvSpPr>
        <p:spPr/>
        <p:txBody>
          <a:bodyPr>
            <a:normAutofit/>
          </a:bodyPr>
          <a:lstStyle/>
          <a:p>
            <a:r>
              <a:rPr lang="en-US" altLang="en-US" sz="3080"/>
              <a:t>Saved countless lives</a:t>
            </a:r>
          </a:p>
          <a:p>
            <a:r>
              <a:rPr lang="en-US" altLang="en-US" sz="3080"/>
              <a:t>Prompt administration and correct antibiotic at the right dose is critical </a:t>
            </a:r>
          </a:p>
        </p:txBody>
      </p:sp>
      <p:sp>
        <p:nvSpPr>
          <p:cNvPr id="19" name="Content Placeholder 18"/>
          <p:cNvSpPr>
            <a:spLocks noGrp="1"/>
          </p:cNvSpPr>
          <p:nvPr>
            <p:ph idx="4294967295"/>
          </p:nvPr>
        </p:nvSpPr>
        <p:spPr>
          <a:xfrm>
            <a:off x="502549" y="6164139"/>
            <a:ext cx="8441754" cy="615950"/>
          </a:xfrm>
        </p:spPr>
        <p:txBody>
          <a:bodyPr>
            <a:normAutofit/>
          </a:bodyPr>
          <a:lstStyle/>
          <a:p>
            <a:r>
              <a:rPr lang="en-US" altLang="en-US" sz="3080">
                <a:solidFill>
                  <a:srgbClr val="FF0000"/>
                </a:solidFill>
              </a:rPr>
              <a:t>However, antibiotic use is associated with risks</a:t>
            </a:r>
          </a:p>
        </p:txBody>
      </p:sp>
      <p:sp>
        <p:nvSpPr>
          <p:cNvPr id="8198" name="Text Box 6"/>
          <p:cNvSpPr txBox="1">
            <a:spLocks noChangeArrowheads="1"/>
          </p:cNvSpPr>
          <p:nvPr/>
        </p:nvSpPr>
        <p:spPr bwMode="auto">
          <a:xfrm>
            <a:off x="317818" y="6860064"/>
            <a:ext cx="184731"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980" b="1">
              <a:latin typeface="Arial" panose="020B0604020202020204" pitchFamily="34" charset="0"/>
            </a:endParaRPr>
          </a:p>
        </p:txBody>
      </p:sp>
      <p:sp>
        <p:nvSpPr>
          <p:cNvPr id="2" name="Slide Number Placeholder 1">
            <a:extLst>
              <a:ext uri="{FF2B5EF4-FFF2-40B4-BE49-F238E27FC236}">
                <a16:creationId xmlns:a16="http://schemas.microsoft.com/office/drawing/2014/main" id="{463B3EF2-72FB-4376-8956-86729B09DFAD}"/>
              </a:ext>
            </a:extLst>
          </p:cNvPr>
          <p:cNvSpPr>
            <a:spLocks noGrp="1"/>
          </p:cNvSpPr>
          <p:nvPr>
            <p:ph type="sldNum" sz="quarter" idx="12"/>
          </p:nvPr>
        </p:nvSpPr>
        <p:spPr/>
        <p:txBody>
          <a:bodyPr/>
          <a:lstStyle/>
          <a:p>
            <a:fld id="{993EEC8E-C5CF-40DF-832D-5BCB0E209B98}" type="slidenum">
              <a:rPr lang="en-US" smtClean="0"/>
              <a:t>3</a:t>
            </a:fld>
            <a:endParaRPr lang="en-US"/>
          </a:p>
        </p:txBody>
      </p:sp>
      <p:pic>
        <p:nvPicPr>
          <p:cNvPr id="3" name="Picture 2" descr="Image of graph.">
            <a:extLst>
              <a:ext uri="{FF2B5EF4-FFF2-40B4-BE49-F238E27FC236}">
                <a16:creationId xmlns:a16="http://schemas.microsoft.com/office/drawing/2014/main" id="{4E501FCF-71DC-42AD-828C-E22F4D7263EA}"/>
              </a:ext>
            </a:extLst>
          </p:cNvPr>
          <p:cNvPicPr>
            <a:picLocks noChangeAspect="1"/>
          </p:cNvPicPr>
          <p:nvPr/>
        </p:nvPicPr>
        <p:blipFill>
          <a:blip r:embed="rId4"/>
          <a:stretch>
            <a:fillRect/>
          </a:stretch>
        </p:blipFill>
        <p:spPr>
          <a:xfrm>
            <a:off x="3027123" y="3028162"/>
            <a:ext cx="4176122" cy="2664183"/>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774030676"/>
      </p:ext>
    </p:extLst>
  </p:cSld>
  <p:clrMapOvr>
    <a:masterClrMapping/>
  </p:clrMapOvr>
  <p:transition advTm="5017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93EEC8E-C5CF-40DF-832D-5BCB0E209B98}" type="slidenum">
              <a:rPr lang="en-US" smtClean="0"/>
              <a:t>4</a:t>
            </a:fld>
            <a:endParaRPr lang="en-US"/>
          </a:p>
        </p:txBody>
      </p:sp>
      <p:sp>
        <p:nvSpPr>
          <p:cNvPr id="8196" name="Rectangle 4"/>
          <p:cNvSpPr>
            <a:spLocks noGrp="1" noChangeArrowheads="1"/>
          </p:cNvSpPr>
          <p:nvPr>
            <p:ph type="title" idx="4294967295"/>
          </p:nvPr>
        </p:nvSpPr>
        <p:spPr>
          <a:xfrm>
            <a:off x="0" y="0"/>
            <a:ext cx="10058400" cy="914400"/>
          </a:xfrm>
        </p:spPr>
        <p:txBody>
          <a:bodyPr/>
          <a:lstStyle/>
          <a:p>
            <a:r>
              <a:rPr lang="en-US" altLang="en-US"/>
              <a:t>Antibiotic-Associated Adverse Events</a:t>
            </a:r>
            <a:r>
              <a:rPr lang="en-US" altLang="en-US" baseline="30000"/>
              <a:t>1-8</a:t>
            </a:r>
            <a:r>
              <a:rPr lang="en-US" altLang="en-US"/>
              <a:t> </a:t>
            </a:r>
          </a:p>
        </p:txBody>
      </p:sp>
      <p:pic>
        <p:nvPicPr>
          <p:cNvPr id="13" name="Content Placeholder 12" descr="Metronidazole-induced neurotoxicity presenting with sudden bilateral hearing loss, encephalophathy, and cerebellar dysfunction&#10;A case of toxic epidermal necrolysis caused by trimethoprim-sulfamethoxazole&#10;Cefepime Neurotoxicity: Case Report, Pharmacokinetic Considerations, and Literature Review&#10;Systematic Review and Metaanalysis of Acute Kidney Injury Associated with Concomitant Vancomycin and Piperacillin/Tazobactam&#10;CASE REPORT-Biopsy-Proven Acute Tubular Necrosis Associated with Vancomycin in an Adult Patient&#10;Permanent Peripheral Neuropathy: A Case Report on a Rare but Serious Debilitating Side-Effect of Fluoroquinolone Administration&#10;Ototoxicity induced by Gentamicin and Furosemide&#10;CASE REPORT- Spontaneous bilateral patellar tendon rupture: case report and review of fluoroquinolone-induced tendinopathy&#10;" title="Case studies and headline image"/>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09600" y="1187450"/>
            <a:ext cx="9051925" cy="5854700"/>
          </a:xfrm>
        </p:spPr>
      </p:pic>
    </p:spTree>
    <p:custDataLst>
      <p:tags r:id="rId1"/>
    </p:custDataLst>
    <p:extLst>
      <p:ext uri="{BB962C8B-B14F-4D97-AF65-F5344CB8AC3E}">
        <p14:creationId xmlns:p14="http://schemas.microsoft.com/office/powerpoint/2010/main" val="4092412788"/>
      </p:ext>
    </p:extLst>
  </p:cSld>
  <p:clrMapOvr>
    <a:masterClrMapping/>
  </p:clrMapOvr>
  <p:transition advTm="5017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Antibiotic Overuse</a:t>
            </a:r>
          </a:p>
        </p:txBody>
      </p:sp>
      <p:sp>
        <p:nvSpPr>
          <p:cNvPr id="3" name="Content Placeholder 2"/>
          <p:cNvSpPr>
            <a:spLocks noGrp="1"/>
          </p:cNvSpPr>
          <p:nvPr>
            <p:ph idx="1"/>
          </p:nvPr>
        </p:nvSpPr>
        <p:spPr>
          <a:xfrm>
            <a:off x="502920" y="1038176"/>
            <a:ext cx="9052559" cy="5883695"/>
          </a:xfrm>
        </p:spPr>
        <p:txBody>
          <a:bodyPr>
            <a:normAutofit/>
          </a:bodyPr>
          <a:lstStyle/>
          <a:p>
            <a:r>
              <a:rPr lang="en-US" sz="2800"/>
              <a:t>30% of antibiotics prescribed in ambulatory practices are unnecessary</a:t>
            </a:r>
            <a:r>
              <a:rPr lang="en-US" sz="2800" baseline="30000"/>
              <a:t>9</a:t>
            </a:r>
          </a:p>
          <a:p>
            <a:r>
              <a:rPr lang="en-US" sz="2800"/>
              <a:t>59% of antibiotic expenditures occur in the outpatient setting</a:t>
            </a:r>
            <a:r>
              <a:rPr lang="en-US" sz="2800" baseline="30000"/>
              <a:t>9</a:t>
            </a:r>
          </a:p>
          <a:p>
            <a:r>
              <a:rPr lang="en-US" sz="2800"/>
              <a:t>Engagement in antibiotic stewardship activities can</a:t>
            </a:r>
            <a:r>
              <a:rPr lang="en-US" sz="2800">
                <a:latin typeface="Calibri" panose="020F0502020204030204" pitchFamily="34" charset="0"/>
                <a:cs typeface="Calibri" panose="020F0502020204030204" pitchFamily="34" charset="0"/>
              </a:rPr>
              <a:t>—</a:t>
            </a:r>
            <a:endParaRPr lang="en-US" sz="2800"/>
          </a:p>
          <a:p>
            <a:pPr lvl="1"/>
            <a:r>
              <a:rPr lang="en-US" sz="2800"/>
              <a:t>Ensure members of your clinic understand best practices in the diagnosis and management of common outpatient infections</a:t>
            </a:r>
          </a:p>
          <a:p>
            <a:pPr lvl="1"/>
            <a:r>
              <a:rPr lang="en-US" sz="2800"/>
              <a:t>Improve teamwork and communication within your practice around antibiotics</a:t>
            </a:r>
          </a:p>
          <a:p>
            <a:pPr lvl="1"/>
            <a:r>
              <a:rPr lang="en-US" sz="2800"/>
              <a:t>Improve patient satisfaction</a:t>
            </a:r>
          </a:p>
          <a:p>
            <a:endParaRPr lang="en-US" sz="3200" baseline="30000"/>
          </a:p>
        </p:txBody>
      </p:sp>
      <p:sp>
        <p:nvSpPr>
          <p:cNvPr id="20" name="Content Placeholder 2"/>
          <p:cNvSpPr txBox="1">
            <a:spLocks/>
          </p:cNvSpPr>
          <p:nvPr/>
        </p:nvSpPr>
        <p:spPr>
          <a:xfrm>
            <a:off x="0" y="7298147"/>
            <a:ext cx="5280660" cy="359954"/>
          </a:xfrm>
          <a:prstGeom prst="rect">
            <a:avLst/>
          </a:prstGeom>
        </p:spPr>
        <p:txBody>
          <a:bodyPr vert="horz" lIns="100584" tIns="50292" rIns="100584" bIns="50292" rtlCol="0">
            <a:normAutofit/>
          </a:bodyPr>
          <a:lstStyle>
            <a:lvl1pPr marL="342900" indent="-34290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4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1155"/>
          </a:p>
        </p:txBody>
      </p:sp>
      <p:sp>
        <p:nvSpPr>
          <p:cNvPr id="5" name="Slide Number Placeholder 4">
            <a:extLst>
              <a:ext uri="{FF2B5EF4-FFF2-40B4-BE49-F238E27FC236}">
                <a16:creationId xmlns:a16="http://schemas.microsoft.com/office/drawing/2014/main" id="{A5AC4401-3B24-45E7-A05E-89EBFECA3000}"/>
              </a:ext>
            </a:extLst>
          </p:cNvPr>
          <p:cNvSpPr>
            <a:spLocks noGrp="1"/>
          </p:cNvSpPr>
          <p:nvPr>
            <p:ph type="sldNum" sz="quarter" idx="12"/>
          </p:nvPr>
        </p:nvSpPr>
        <p:spPr/>
        <p:txBody>
          <a:bodyPr/>
          <a:lstStyle/>
          <a:p>
            <a:fld id="{993EEC8E-C5CF-40DF-832D-5BCB0E209B98}" type="slidenum">
              <a:rPr lang="en-US" smtClean="0"/>
              <a:t>5</a:t>
            </a:fld>
            <a:endParaRPr lang="en-US"/>
          </a:p>
        </p:txBody>
      </p:sp>
      <p:pic>
        <p:nvPicPr>
          <p:cNvPr id="8" name="Picture 7" descr="Image of a group of people piling hands">
            <a:extLst>
              <a:ext uri="{FF2B5EF4-FFF2-40B4-BE49-F238E27FC236}">
                <a16:creationId xmlns:a16="http://schemas.microsoft.com/office/drawing/2014/main" id="{FCA8863E-1580-43A2-A95F-FBA4A450A5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702"/>
          <a:stretch/>
        </p:blipFill>
        <p:spPr>
          <a:xfrm>
            <a:off x="7176977" y="5320279"/>
            <a:ext cx="2273376" cy="1618538"/>
          </a:xfrm>
          <a:prstGeom prst="rect">
            <a:avLst/>
          </a:prstGeom>
          <a:effectLst>
            <a:outerShdw blurRad="292100" dist="381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28160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Clinical Case</a:t>
            </a:r>
          </a:p>
        </p:txBody>
      </p:sp>
      <p:sp>
        <p:nvSpPr>
          <p:cNvPr id="23" name="Content Placeholder 22"/>
          <p:cNvSpPr>
            <a:spLocks noGrp="1"/>
          </p:cNvSpPr>
          <p:nvPr>
            <p:ph idx="4294967295"/>
          </p:nvPr>
        </p:nvSpPr>
        <p:spPr>
          <a:xfrm>
            <a:off x="4693920" y="1203960"/>
            <a:ext cx="5364480" cy="3820705"/>
          </a:xfrm>
        </p:spPr>
        <p:txBody>
          <a:bodyPr vert="horz" lIns="101864" tIns="50933" rIns="101864" bIns="50933" rtlCol="0" anchor="t">
            <a:noAutofit/>
          </a:bodyPr>
          <a:lstStyle/>
          <a:p>
            <a:pPr marL="0" indent="0">
              <a:buNone/>
            </a:pPr>
            <a:r>
              <a:rPr lang="en-US" sz="2800"/>
              <a:t>Healthy 62-year-old man presents with 1 week of increased cough after a visit with his 3-year-old grandson.</a:t>
            </a:r>
          </a:p>
          <a:p>
            <a:pPr marL="565785" indent="-502920"/>
            <a:r>
              <a:rPr lang="en-US" sz="2600"/>
              <a:t>Physical exam: vitals and chest exam, normal, afebrile</a:t>
            </a:r>
            <a:endParaRPr lang="en-US" sz="2600">
              <a:cs typeface="Calibri"/>
            </a:endParaRPr>
          </a:p>
          <a:p>
            <a:pPr marL="565785" indent="-502920"/>
            <a:r>
              <a:rPr lang="en-US" sz="2640"/>
              <a:t>Chest imaging: slight bronchial thickening</a:t>
            </a:r>
          </a:p>
          <a:p>
            <a:pPr marL="0" indent="0">
              <a:buNone/>
            </a:pPr>
            <a:endParaRPr lang="en-US" sz="1980"/>
          </a:p>
        </p:txBody>
      </p:sp>
      <p:sp>
        <p:nvSpPr>
          <p:cNvPr id="24" name="Content Placeholder 23"/>
          <p:cNvSpPr>
            <a:spLocks noGrp="1"/>
          </p:cNvSpPr>
          <p:nvPr>
            <p:ph idx="4294967295"/>
          </p:nvPr>
        </p:nvSpPr>
        <p:spPr>
          <a:xfrm>
            <a:off x="4693920" y="5217752"/>
            <a:ext cx="5516880" cy="2321513"/>
          </a:xfrm>
        </p:spPr>
        <p:txBody>
          <a:bodyPr>
            <a:normAutofit/>
          </a:bodyPr>
          <a:lstStyle/>
          <a:p>
            <a:pPr marL="0" indent="0">
              <a:buNone/>
            </a:pPr>
            <a:r>
              <a:rPr lang="en-US" sz="2800"/>
              <a:t>Diagnosed with bronchitis.</a:t>
            </a:r>
          </a:p>
          <a:p>
            <a:pPr marL="0" indent="0">
              <a:buNone/>
            </a:pPr>
            <a:r>
              <a:rPr lang="en-US" sz="2800"/>
              <a:t>Prescribed 10 days of levofloxacin.</a:t>
            </a:r>
          </a:p>
          <a:p>
            <a:pPr marL="0" indent="0">
              <a:buNone/>
            </a:pPr>
            <a:r>
              <a:rPr lang="en-US" sz="2800"/>
              <a:t>Lingering cough; antibiotics extended for a 14-day course</a:t>
            </a:r>
          </a:p>
          <a:p>
            <a:endParaRPr lang="en-US"/>
          </a:p>
          <a:p>
            <a:endParaRPr lang="en-US"/>
          </a:p>
        </p:txBody>
      </p:sp>
      <p:sp>
        <p:nvSpPr>
          <p:cNvPr id="8" name="Line Callout 1 (Accent Bar) 7"/>
          <p:cNvSpPr/>
          <p:nvPr/>
        </p:nvSpPr>
        <p:spPr>
          <a:xfrm>
            <a:off x="5029201" y="1282076"/>
            <a:ext cx="4526280" cy="3664473"/>
          </a:xfrm>
          <a:prstGeom prst="accentCallout1">
            <a:avLst>
              <a:gd name="adj1" fmla="val 42948"/>
              <a:gd name="adj2" fmla="val -8030"/>
              <a:gd name="adj3" fmla="val 71417"/>
              <a:gd name="adj4" fmla="val -671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0" name="Line Callout 1 (Accent Bar) 29"/>
          <p:cNvSpPr/>
          <p:nvPr/>
        </p:nvSpPr>
        <p:spPr>
          <a:xfrm>
            <a:off x="5025042" y="5217753"/>
            <a:ext cx="4526280" cy="1925624"/>
          </a:xfrm>
          <a:prstGeom prst="accentCallout1">
            <a:avLst>
              <a:gd name="adj1" fmla="val 42948"/>
              <a:gd name="adj2" fmla="val -8030"/>
              <a:gd name="adj3" fmla="val -68791"/>
              <a:gd name="adj4" fmla="val -65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Slide Number Placeholder 2">
            <a:extLst>
              <a:ext uri="{FF2B5EF4-FFF2-40B4-BE49-F238E27FC236}">
                <a16:creationId xmlns:a16="http://schemas.microsoft.com/office/drawing/2014/main" id="{59E74A8A-D9F2-4DC6-9DD2-EC8E6D77C8FA}"/>
              </a:ext>
            </a:extLst>
          </p:cNvPr>
          <p:cNvSpPr>
            <a:spLocks noGrp="1"/>
          </p:cNvSpPr>
          <p:nvPr>
            <p:ph type="sldNum" sz="quarter" idx="12"/>
          </p:nvPr>
        </p:nvSpPr>
        <p:spPr/>
        <p:txBody>
          <a:bodyPr/>
          <a:lstStyle/>
          <a:p>
            <a:fld id="{993EEC8E-C5CF-40DF-832D-5BCB0E209B98}" type="slidenum">
              <a:rPr lang="en-US" smtClean="0"/>
              <a:t>6</a:t>
            </a:fld>
            <a:endParaRPr lang="en-US"/>
          </a:p>
        </p:txBody>
      </p:sp>
      <p:pic>
        <p:nvPicPr>
          <p:cNvPr id="5" name="Picture 4" descr="Image of a healthcare practitioner listening to a male patient's lungs">
            <a:extLst>
              <a:ext uri="{FF2B5EF4-FFF2-40B4-BE49-F238E27FC236}">
                <a16:creationId xmlns:a16="http://schemas.microsoft.com/office/drawing/2014/main" id="{C60F4C17-9A83-4548-8C66-D3E10049E214}"/>
              </a:ext>
            </a:extLst>
          </p:cNvPr>
          <p:cNvPicPr>
            <a:picLocks noChangeAspect="1"/>
          </p:cNvPicPr>
          <p:nvPr/>
        </p:nvPicPr>
        <p:blipFill rotWithShape="1">
          <a:blip r:embed="rId4">
            <a:extLst>
              <a:ext uri="{28A0092B-C50C-407E-A947-70E740481C1C}">
                <a14:useLocalDpi xmlns:a14="http://schemas.microsoft.com/office/drawing/2010/main" val="0"/>
              </a:ext>
            </a:extLst>
          </a:blip>
          <a:srcRect l="8318" r="22368"/>
          <a:stretch/>
        </p:blipFill>
        <p:spPr>
          <a:xfrm>
            <a:off x="381000" y="2053963"/>
            <a:ext cx="3810001" cy="3664473"/>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1974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a Clostridium difficile bacterium.">
            <a:extLst>
              <a:ext uri="{FF2B5EF4-FFF2-40B4-BE49-F238E27FC236}">
                <a16:creationId xmlns:a16="http://schemas.microsoft.com/office/drawing/2014/main" id="{4A60BFC8-1552-3201-6D25-E3FE15ADD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7852" y="2085036"/>
            <a:ext cx="7337502" cy="5136251"/>
          </a:xfrm>
          <a:prstGeom prst="rect">
            <a:avLst/>
          </a:prstGeom>
        </p:spPr>
      </p:pic>
      <p:sp>
        <p:nvSpPr>
          <p:cNvPr id="2" name="Title 1"/>
          <p:cNvSpPr>
            <a:spLocks noGrp="1"/>
          </p:cNvSpPr>
          <p:nvPr>
            <p:ph type="title"/>
          </p:nvPr>
        </p:nvSpPr>
        <p:spPr/>
        <p:txBody>
          <a:bodyPr>
            <a:noAutofit/>
          </a:bodyPr>
          <a:lstStyle/>
          <a:p>
            <a:r>
              <a:rPr lang="en-US"/>
              <a:t>Clinical Case Continued </a:t>
            </a:r>
          </a:p>
        </p:txBody>
      </p:sp>
      <p:sp>
        <p:nvSpPr>
          <p:cNvPr id="3" name="Content Placeholder 2"/>
          <p:cNvSpPr>
            <a:spLocks noGrp="1"/>
          </p:cNvSpPr>
          <p:nvPr>
            <p:ph idx="1"/>
          </p:nvPr>
        </p:nvSpPr>
        <p:spPr>
          <a:xfrm>
            <a:off x="633046" y="1394460"/>
            <a:ext cx="4396154" cy="2491740"/>
          </a:xfrm>
        </p:spPr>
        <p:txBody>
          <a:bodyPr>
            <a:normAutofit/>
          </a:bodyPr>
          <a:lstStyle/>
          <a:p>
            <a:pPr marL="0" indent="0">
              <a:buNone/>
            </a:pPr>
            <a:r>
              <a:rPr lang="en-US" sz="2800"/>
              <a:t>One week later he presented to the hospital with a severe </a:t>
            </a:r>
            <a:r>
              <a:rPr lang="en-US" sz="2800" i="1"/>
              <a:t>Clostridioides difficile </a:t>
            </a:r>
            <a:r>
              <a:rPr lang="en-US" sz="2800"/>
              <a:t>infection.</a:t>
            </a:r>
          </a:p>
        </p:txBody>
      </p:sp>
      <p:sp>
        <p:nvSpPr>
          <p:cNvPr id="4" name="Slide Number Placeholder 3">
            <a:extLst>
              <a:ext uri="{FF2B5EF4-FFF2-40B4-BE49-F238E27FC236}">
                <a16:creationId xmlns:a16="http://schemas.microsoft.com/office/drawing/2014/main" id="{EDE6B22E-7270-4690-BD50-4669C23B8148}"/>
              </a:ext>
            </a:extLst>
          </p:cNvPr>
          <p:cNvSpPr>
            <a:spLocks noGrp="1"/>
          </p:cNvSpPr>
          <p:nvPr>
            <p:ph type="sldNum" sz="quarter" idx="12"/>
          </p:nvPr>
        </p:nvSpPr>
        <p:spPr/>
        <p:txBody>
          <a:bodyPr/>
          <a:lstStyle/>
          <a:p>
            <a:fld id="{993EEC8E-C5CF-40DF-832D-5BCB0E209B98}" type="slidenum">
              <a:rPr lang="en-US" smtClean="0"/>
              <a:t>7</a:t>
            </a:fld>
            <a:endParaRPr lang="en-US"/>
          </a:p>
        </p:txBody>
      </p:sp>
    </p:spTree>
    <p:custDataLst>
      <p:tags r:id="rId1"/>
    </p:custDataLst>
    <p:extLst>
      <p:ext uri="{BB962C8B-B14F-4D97-AF65-F5344CB8AC3E}">
        <p14:creationId xmlns:p14="http://schemas.microsoft.com/office/powerpoint/2010/main" val="26898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03144"/>
          </a:xfrm>
        </p:spPr>
        <p:txBody>
          <a:bodyPr>
            <a:noAutofit/>
          </a:bodyPr>
          <a:lstStyle/>
          <a:p>
            <a:r>
              <a:rPr lang="en-US"/>
              <a:t>Where Are the Issues in This Case?</a:t>
            </a:r>
            <a:r>
              <a:rPr lang="en-US" baseline="30000"/>
              <a:t>10</a:t>
            </a:r>
          </a:p>
        </p:txBody>
      </p:sp>
      <p:pic>
        <p:nvPicPr>
          <p:cNvPr id="12" name="Content Placeholder 11" descr="Swiss Cheese Model showing why patient requires colectomy:&#10;1. CXR ordered, when vital signs and lung exam were normal.&#10;2. Patient started on antibiotics for a likely viral infection.&#10;&#10;">
            <a:extLst>
              <a:ext uri="{FF2B5EF4-FFF2-40B4-BE49-F238E27FC236}">
                <a16:creationId xmlns:a16="http://schemas.microsoft.com/office/drawing/2014/main" id="{99867EA5-408D-E34F-88F6-408F1B6388A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29200" y="1135978"/>
            <a:ext cx="3816283" cy="5438775"/>
          </a:xfrm>
        </p:spPr>
      </p:pic>
      <p:sp>
        <p:nvSpPr>
          <p:cNvPr id="9" name="Slide Number Placeholder 8">
            <a:extLst>
              <a:ext uri="{FF2B5EF4-FFF2-40B4-BE49-F238E27FC236}">
                <a16:creationId xmlns:a16="http://schemas.microsoft.com/office/drawing/2014/main" id="{221F22EB-8AAA-4AEB-BB96-89BA3E954468}"/>
              </a:ext>
            </a:extLst>
          </p:cNvPr>
          <p:cNvSpPr>
            <a:spLocks noGrp="1"/>
          </p:cNvSpPr>
          <p:nvPr>
            <p:ph type="sldNum" sz="quarter" idx="12"/>
          </p:nvPr>
        </p:nvSpPr>
        <p:spPr>
          <a:xfrm>
            <a:off x="9519221" y="7277566"/>
            <a:ext cx="487680" cy="413809"/>
          </a:xfrm>
        </p:spPr>
        <p:txBody>
          <a:bodyPr/>
          <a:lstStyle/>
          <a:p>
            <a:fld id="{993EEC8E-C5CF-40DF-832D-5BCB0E209B98}" type="slidenum">
              <a:rPr lang="en-US" smtClean="0"/>
              <a:pPr/>
              <a:t>8</a:t>
            </a:fld>
            <a:endParaRPr lang="en-US" dirty="0"/>
          </a:p>
        </p:txBody>
      </p:sp>
      <p:sp>
        <p:nvSpPr>
          <p:cNvPr id="104" name="Content Placeholder 20"/>
          <p:cNvSpPr>
            <a:spLocks noGrp="1"/>
          </p:cNvSpPr>
          <p:nvPr/>
        </p:nvSpPr>
        <p:spPr>
          <a:xfrm>
            <a:off x="0" y="6936900"/>
            <a:ext cx="1534401" cy="805021"/>
          </a:xfrm>
          <a:prstGeom prst="rect">
            <a:avLst/>
          </a:prstGeom>
        </p:spPr>
        <p:txBody>
          <a:bodyPr vert="horz" lIns="100584" tIns="50292" rIns="100584" bIns="50292" rtlCol="0" anchor="b">
            <a:noAutofit/>
          </a:bodyPr>
          <a:lstStyle>
            <a:lvl1pPr marL="342900" indent="-342900" algn="l" defTabSz="457200" rtl="0" eaLnBrk="1" latinLnBrk="0" hangingPunct="1">
              <a:spcBef>
                <a:spcPts val="0"/>
              </a:spcBef>
              <a:spcAft>
                <a:spcPts val="600"/>
              </a:spcAft>
              <a:buClr>
                <a:schemeClr val="tx1"/>
              </a:buClr>
              <a:buFont typeface="+mj-lt"/>
              <a:buAutoNum type="arabicPeriod"/>
              <a:defRPr sz="14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14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540"/>
          </a:p>
        </p:txBody>
      </p:sp>
    </p:spTree>
    <p:custDataLst>
      <p:tags r:id="rId1"/>
    </p:custDataLst>
    <p:extLst>
      <p:ext uri="{BB962C8B-B14F-4D97-AF65-F5344CB8AC3E}">
        <p14:creationId xmlns:p14="http://schemas.microsoft.com/office/powerpoint/2010/main" val="378254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03144"/>
          </a:xfrm>
        </p:spPr>
        <p:txBody>
          <a:bodyPr>
            <a:noAutofit/>
          </a:bodyPr>
          <a:lstStyle/>
          <a:p>
            <a:r>
              <a:rPr lang="en-US"/>
              <a:t>Where Are the Issues in This Case?</a:t>
            </a:r>
            <a:r>
              <a:rPr lang="en-US" baseline="30000"/>
              <a:t>10,11</a:t>
            </a:r>
          </a:p>
        </p:txBody>
      </p:sp>
      <p:pic>
        <p:nvPicPr>
          <p:cNvPr id="13" name="Content Placeholder 12" descr="Swiss Cheese Model showing why patient requires colectomy:&#10;1. CXR ordered, when vital signs and lung exam were normal.&#10;2. Patient started on antibiotics for a likely viral infection.&#10;3. Broad-spectrum antibiotics prescribed.&#10;">
            <a:extLst>
              <a:ext uri="{FF2B5EF4-FFF2-40B4-BE49-F238E27FC236}">
                <a16:creationId xmlns:a16="http://schemas.microsoft.com/office/drawing/2014/main" id="{03703672-4B7C-344C-9574-E5CA7C76252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8500" y="914400"/>
            <a:ext cx="5569178" cy="5883275"/>
          </a:xfrm>
        </p:spPr>
      </p:pic>
      <p:sp>
        <p:nvSpPr>
          <p:cNvPr id="4" name="Slide Number Placeholder 3">
            <a:extLst>
              <a:ext uri="{FF2B5EF4-FFF2-40B4-BE49-F238E27FC236}">
                <a16:creationId xmlns:a16="http://schemas.microsoft.com/office/drawing/2014/main" id="{7149C23C-9987-4F22-92F3-057E534EC4CF}"/>
              </a:ext>
            </a:extLst>
          </p:cNvPr>
          <p:cNvSpPr>
            <a:spLocks noGrp="1"/>
          </p:cNvSpPr>
          <p:nvPr>
            <p:ph type="sldNum" sz="quarter" idx="12"/>
          </p:nvPr>
        </p:nvSpPr>
        <p:spPr>
          <a:xfrm>
            <a:off x="9519225" y="7265991"/>
            <a:ext cx="487680" cy="413809"/>
          </a:xfrm>
        </p:spPr>
        <p:txBody>
          <a:bodyPr/>
          <a:lstStyle/>
          <a:p>
            <a:fld id="{993EEC8E-C5CF-40DF-832D-5BCB0E209B98}" type="slidenum">
              <a:rPr lang="en-US" smtClean="0"/>
              <a:pPr/>
              <a:t>9</a:t>
            </a:fld>
            <a:endParaRPr lang="en-US" dirty="0"/>
          </a:p>
        </p:txBody>
      </p:sp>
      <p:sp>
        <p:nvSpPr>
          <p:cNvPr id="91" name="Content Placeholder 20"/>
          <p:cNvSpPr>
            <a:spLocks noGrp="1"/>
          </p:cNvSpPr>
          <p:nvPr/>
        </p:nvSpPr>
        <p:spPr>
          <a:xfrm>
            <a:off x="0" y="6936900"/>
            <a:ext cx="1534401" cy="805021"/>
          </a:xfrm>
          <a:prstGeom prst="rect">
            <a:avLst/>
          </a:prstGeom>
        </p:spPr>
        <p:txBody>
          <a:bodyPr vert="horz" lIns="100584" tIns="50292" rIns="100584" bIns="50292" rtlCol="0" anchor="b">
            <a:noAutofit/>
          </a:bodyPr>
          <a:lstStyle>
            <a:lvl1pPr marL="342900" indent="-342900" algn="l" defTabSz="457200" rtl="0" eaLnBrk="1" latinLnBrk="0" hangingPunct="1">
              <a:spcBef>
                <a:spcPts val="0"/>
              </a:spcBef>
              <a:spcAft>
                <a:spcPts val="600"/>
              </a:spcAft>
              <a:buClr>
                <a:schemeClr val="tx1"/>
              </a:buClr>
              <a:buFont typeface="+mj-lt"/>
              <a:buAutoNum type="arabicPeriod"/>
              <a:defRPr sz="14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14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540"/>
          </a:p>
        </p:txBody>
      </p:sp>
      <p:sp>
        <p:nvSpPr>
          <p:cNvPr id="8" name="Content Placeholder 3">
            <a:extLst>
              <a:ext uri="{FF2B5EF4-FFF2-40B4-BE49-F238E27FC236}">
                <a16:creationId xmlns:a16="http://schemas.microsoft.com/office/drawing/2014/main" id="{6A8940F7-92F2-A745-ADA0-8E9063EAFE14}"/>
              </a:ext>
            </a:extLst>
          </p:cNvPr>
          <p:cNvSpPr txBox="1">
            <a:spLocks/>
          </p:cNvSpPr>
          <p:nvPr/>
        </p:nvSpPr>
        <p:spPr>
          <a:xfrm>
            <a:off x="376052" y="6220960"/>
            <a:ext cx="5264727" cy="937950"/>
          </a:xfrm>
          <a:prstGeom prst="rect">
            <a:avLst/>
          </a:prstGeom>
        </p:spPr>
        <p:txBody>
          <a:bodyPr vert="horz" lIns="101864" tIns="50933" rIns="101864" bIns="50933" rtlCol="0" anchor="t">
            <a:noAutofit/>
          </a:bodyPr>
          <a:lstStyle>
            <a:lvl1pPr marL="381990" indent="-381990" algn="l" defTabSz="1018638" rtl="0" eaLnBrk="1" latinLnBrk="0" hangingPunct="1">
              <a:spcBef>
                <a:spcPct val="20000"/>
              </a:spcBef>
              <a:buClr>
                <a:schemeClr val="tx1"/>
              </a:buClr>
              <a:buFont typeface="+mj-lt"/>
              <a:buAutoNum type="arabicPeriod"/>
              <a:defRPr sz="9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154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154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154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154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198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198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198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1980" kern="1200">
                <a:solidFill>
                  <a:schemeClr val="tx1"/>
                </a:solidFill>
                <a:latin typeface="+mn-lt"/>
                <a:ea typeface="+mn-ea"/>
                <a:cs typeface="+mn-cs"/>
              </a:defRPr>
            </a:lvl9pPr>
          </a:lstStyle>
          <a:p>
            <a:pPr>
              <a:buFont typeface="+mj-lt"/>
              <a:buAutoNum type="arabicPeriod" startAt="3"/>
            </a:pPr>
            <a:endParaRPr lang="en-US"/>
          </a:p>
        </p:txBody>
      </p:sp>
    </p:spTree>
    <p:custDataLst>
      <p:tags r:id="rId1"/>
    </p:custDataLst>
    <p:extLst>
      <p:ext uri="{BB962C8B-B14F-4D97-AF65-F5344CB8AC3E}">
        <p14:creationId xmlns:p14="http://schemas.microsoft.com/office/powerpoint/2010/main" val="4114071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UIDATA" val="&lt;database version=&quot;11.0&quot;&gt;&lt;object type=&quot;1&quot; unique_id=&quot;10001&quot;&gt;&lt;object type=&quot;2&quot; unique_id=&quot;14094&quot;&gt;&lt;object type=&quot;3&quot; unique_id=&quot;14095&quot;&gt;&lt;property id=&quot;20148&quot; value=&quot;5&quot;/&gt;&lt;property id=&quot;20300&quot; value=&quot;Slide 1&quot;/&gt;&lt;property id=&quot;20307&quot; value=&quot;257&quot;/&gt;&lt;/object&gt;&lt;object type=&quot;3&quot; unique_id=&quot;14096&quot;&gt;&lt;property id=&quot;20148&quot; value=&quot;5&quot;/&gt;&lt;property id=&quot;20300&quot; value=&quot;Slide 2&quot;/&gt;&lt;property id=&quot;20307&quot; value=&quot;256&quot;/&gt;&lt;/object&gt;&lt;object type=&quot;3&quot; unique_id=&quot;14113&quot;&gt;&lt;property id=&quot;20148&quot; value=&quot;5&quot;/&gt;&lt;property id=&quot;20300&quot; value=&quot;Slide 3&quot;/&gt;&lt;property id=&quot;20307&quot; value=&quot;258&quot;/&gt;&lt;/object&gt;&lt;/object&gt;&lt;object type=&quot;8&quot; unique_id=&quot;14100&quot;&gt;&lt;/object&gt;&lt;/object&gt;&lt;/database&gt;"/>
  <p:tag name="MMPROD_NEXTUNIQUEID" val="10009"/>
  <p:tag name="SECTOMILLISECCONVERTED" val="1"/>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2" ma:contentTypeDescription="Create a new document." ma:contentTypeScope="" ma:versionID="2920623a1f3ebad771800c36c0281a30">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990cb9d7f849e4776c240f80211f3685"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583A05-D261-44F6-A87D-DAE6E0CF4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4CB5A-C657-43D1-B3BE-ACCB7B55AE10}">
  <ds:schemaRefs>
    <ds:schemaRef ds:uri="http://schemas.microsoft.com/sharepoint/v3/contenttype/forms"/>
  </ds:schemaRefs>
</ds:datastoreItem>
</file>

<file path=customXml/itemProps3.xml><?xml version="1.0" encoding="utf-8"?>
<ds:datastoreItem xmlns:ds="http://schemas.openxmlformats.org/officeDocument/2006/customXml" ds:itemID="{8FC8EF88-BBCC-4E52-80B9-263E1EF71819}">
  <ds:schemaRefs>
    <ds:schemaRef ds:uri="http://purl.org/dc/terms/"/>
    <ds:schemaRef ds:uri="http://schemas.microsoft.com/office/2006/metadata/properties"/>
    <ds:schemaRef ds:uri="c1a29f26-6802-4e40-bc7e-3c6136645cbe"/>
    <ds:schemaRef ds:uri="31700ef8-d7b3-42cb-927b-0d158527bfd1"/>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CUSP HAI slide template FINAL 10-12-16</Template>
  <TotalTime>24</TotalTime>
  <Words>1360</Words>
  <Application>Microsoft Office PowerPoint</Application>
  <PresentationFormat>Custom</PresentationFormat>
  <Paragraphs>144</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AHRQ Safety Program for Improving Antibiotic Use</vt:lpstr>
      <vt:lpstr>Objectives</vt:lpstr>
      <vt:lpstr>The Importance of Antibiotics </vt:lpstr>
      <vt:lpstr>Antibiotic-Associated Adverse Events1-8 </vt:lpstr>
      <vt:lpstr>Antibiotic Overuse</vt:lpstr>
      <vt:lpstr>Clinical Case</vt:lpstr>
      <vt:lpstr>Clinical Case Continued </vt:lpstr>
      <vt:lpstr>Where Are the Issues in This Case?10</vt:lpstr>
      <vt:lpstr>Where Are the Issues in This Case?10,11</vt:lpstr>
      <vt:lpstr>Where Are the Issues in This Case?10</vt:lpstr>
      <vt:lpstr>Antibiotics &amp; Clostridioides difficile12</vt:lpstr>
      <vt:lpstr>Another Case</vt:lpstr>
      <vt:lpstr>Case Continued</vt:lpstr>
      <vt:lpstr>Where Are the Issues in This Case?10,13-15</vt:lpstr>
      <vt:lpstr>Where Are the Issues in This Case?10,13-15</vt:lpstr>
      <vt:lpstr>Where Are the Issues in This Case?10,13</vt:lpstr>
      <vt:lpstr>Social Determinants of Antibiotic Prescribing </vt:lpstr>
      <vt:lpstr>Take-Home Messages</vt:lpstr>
      <vt:lpstr>Disclaimer</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Your Practice Focus on Improving Antibiotic Prescribing? – Slides</dc:title>
  <dc:subject>Antibiotics</dc:subject>
  <dc:creator>"Agency for Healthcare Research and Quality (AHRQ)"</dc:creator>
  <cp:keywords>English</cp:keywords>
  <dc:description/>
  <cp:lastModifiedBy>Heidenrich, Christine (AHRQ/OC) (CTR)</cp:lastModifiedBy>
  <cp:revision>7</cp:revision>
  <cp:lastPrinted>2022-07-29T18:32:30Z</cp:lastPrinted>
  <dcterms:created xsi:type="dcterms:W3CDTF">2017-03-24T18:33:59Z</dcterms:created>
  <dcterms:modified xsi:type="dcterms:W3CDTF">2022-09-02T16:06:00Z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y fmtid="{D5CDD505-2E9C-101B-9397-08002B2CF9AE}" pid="4" name="ContentTypeId">
    <vt:lpwstr>0x0101003BBBD3D1D480C44F8BEAE65D6CFC0AAB</vt:lpwstr>
  </property>
</Properties>
</file>