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9" r:id="rId2"/>
    <p:sldId id="262" r:id="rId3"/>
    <p:sldId id="361" r:id="rId4"/>
    <p:sldId id="381" r:id="rId5"/>
    <p:sldId id="599" r:id="rId6"/>
    <p:sldId id="289" r:id="rId7"/>
    <p:sldId id="620" r:id="rId8"/>
    <p:sldId id="600" r:id="rId9"/>
    <p:sldId id="362" r:id="rId10"/>
    <p:sldId id="601" r:id="rId11"/>
    <p:sldId id="617" r:id="rId12"/>
    <p:sldId id="293" r:id="rId13"/>
    <p:sldId id="602" r:id="rId14"/>
    <p:sldId id="618" r:id="rId15"/>
    <p:sldId id="307" r:id="rId16"/>
    <p:sldId id="598" r:id="rId17"/>
    <p:sldId id="266" r:id="rId18"/>
    <p:sldId id="314" r:id="rId19"/>
    <p:sldId id="613" r:id="rId20"/>
  </p:sldIdLst>
  <p:sldSz cx="10058400" cy="7772400"/>
  <p:notesSz cx="6858000" cy="2047875"/>
  <p:custDataLst>
    <p:tags r:id="rId22"/>
  </p:custDataLst>
  <p:defaultTextStyle>
    <a:defPPr>
      <a:defRPr lang="en-US"/>
    </a:defPPr>
    <a:lvl1pPr marL="0" algn="l" defTabSz="1018638" rtl="0" eaLnBrk="1" latinLnBrk="0" hangingPunct="1">
      <a:defRPr sz="2000" kern="1200">
        <a:solidFill>
          <a:schemeClr val="tx1"/>
        </a:solidFill>
        <a:latin typeface="+mn-lt"/>
        <a:ea typeface="+mn-ea"/>
        <a:cs typeface="+mn-cs"/>
      </a:defRPr>
    </a:lvl1pPr>
    <a:lvl2pPr marL="509319" algn="l" defTabSz="1018638" rtl="0" eaLnBrk="1" latinLnBrk="0" hangingPunct="1">
      <a:defRPr sz="2000" kern="1200">
        <a:solidFill>
          <a:schemeClr val="tx1"/>
        </a:solidFill>
        <a:latin typeface="+mn-lt"/>
        <a:ea typeface="+mn-ea"/>
        <a:cs typeface="+mn-cs"/>
      </a:defRPr>
    </a:lvl2pPr>
    <a:lvl3pPr marL="1018638" algn="l" defTabSz="1018638" rtl="0" eaLnBrk="1" latinLnBrk="0" hangingPunct="1">
      <a:defRPr sz="2000" kern="1200">
        <a:solidFill>
          <a:schemeClr val="tx1"/>
        </a:solidFill>
        <a:latin typeface="+mn-lt"/>
        <a:ea typeface="+mn-ea"/>
        <a:cs typeface="+mn-cs"/>
      </a:defRPr>
    </a:lvl3pPr>
    <a:lvl4pPr marL="1527956" algn="l" defTabSz="1018638" rtl="0" eaLnBrk="1" latinLnBrk="0" hangingPunct="1">
      <a:defRPr sz="2000" kern="1200">
        <a:solidFill>
          <a:schemeClr val="tx1"/>
        </a:solidFill>
        <a:latin typeface="+mn-lt"/>
        <a:ea typeface="+mn-ea"/>
        <a:cs typeface="+mn-cs"/>
      </a:defRPr>
    </a:lvl4pPr>
    <a:lvl5pPr marL="2037275" algn="l" defTabSz="1018638" rtl="0" eaLnBrk="1" latinLnBrk="0" hangingPunct="1">
      <a:defRPr sz="2000" kern="1200">
        <a:solidFill>
          <a:schemeClr val="tx1"/>
        </a:solidFill>
        <a:latin typeface="+mn-lt"/>
        <a:ea typeface="+mn-ea"/>
        <a:cs typeface="+mn-cs"/>
      </a:defRPr>
    </a:lvl5pPr>
    <a:lvl6pPr marL="2546595" algn="l" defTabSz="1018638" rtl="0" eaLnBrk="1" latinLnBrk="0" hangingPunct="1">
      <a:defRPr sz="2000" kern="1200">
        <a:solidFill>
          <a:schemeClr val="tx1"/>
        </a:solidFill>
        <a:latin typeface="+mn-lt"/>
        <a:ea typeface="+mn-ea"/>
        <a:cs typeface="+mn-cs"/>
      </a:defRPr>
    </a:lvl6pPr>
    <a:lvl7pPr marL="3055914" algn="l" defTabSz="1018638" rtl="0" eaLnBrk="1" latinLnBrk="0" hangingPunct="1">
      <a:defRPr sz="2000" kern="1200">
        <a:solidFill>
          <a:schemeClr val="tx1"/>
        </a:solidFill>
        <a:latin typeface="+mn-lt"/>
        <a:ea typeface="+mn-ea"/>
        <a:cs typeface="+mn-cs"/>
      </a:defRPr>
    </a:lvl7pPr>
    <a:lvl8pPr marL="3565233" algn="l" defTabSz="1018638" rtl="0" eaLnBrk="1" latinLnBrk="0" hangingPunct="1">
      <a:defRPr sz="2000" kern="1200">
        <a:solidFill>
          <a:schemeClr val="tx1"/>
        </a:solidFill>
        <a:latin typeface="+mn-lt"/>
        <a:ea typeface="+mn-ea"/>
        <a:cs typeface="+mn-cs"/>
      </a:defRPr>
    </a:lvl8pPr>
    <a:lvl9pPr marL="4074549" algn="l" defTabSz="101863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Kathleen Speck" initials="KS" lastIdx="12" clrIdx="0">
    <p:extLst>
      <p:ext uri="{19B8F6BF-5375-455C-9EA6-DF929625EA0E}">
        <p15:presenceInfo xmlns:p15="http://schemas.microsoft.com/office/powerpoint/2012/main" userId="S-1-5-21-1214440339-484763869-725345543-149909" providerId="AD"/>
      </p:ext>
    </p:extLst>
  </p:cmAuthor>
  <p:cmAuthor id="6" name="Miller, Melissa (AHRQ/CQuIPS)" initials="MM(" lastIdx="23" clrIdx="1">
    <p:extLst>
      <p:ext uri="{19B8F6BF-5375-455C-9EA6-DF929625EA0E}">
        <p15:presenceInfo xmlns:p15="http://schemas.microsoft.com/office/powerpoint/2012/main" userId="S-1-5-21-1747495209-1248221918-2216747781-140716" providerId="AD"/>
      </p:ext>
    </p:extLst>
  </p:cmAuthor>
  <p:cmAuthor id="7" name="Kathleen Speck" initials="KS [2]" lastIdx="10" clrIdx="2">
    <p:extLst>
      <p:ext uri="{19B8F6BF-5375-455C-9EA6-DF929625EA0E}">
        <p15:presenceInfo xmlns:p15="http://schemas.microsoft.com/office/powerpoint/2012/main" userId="a03e651f432ed77c" providerId="Windows Live"/>
      </p:ext>
    </p:extLst>
  </p:cmAuthor>
  <p:cmAuthor id="8" name="Sara Cosgrove" initials="SC" lastIdx="2" clrIdx="3">
    <p:extLst>
      <p:ext uri="{19B8F6BF-5375-455C-9EA6-DF929625EA0E}">
        <p15:presenceInfo xmlns:p15="http://schemas.microsoft.com/office/powerpoint/2012/main" userId="S-1-5-21-1214440339-484763869-725345543-46687" providerId="AD"/>
      </p:ext>
    </p:extLst>
  </p:cmAuthor>
  <p:cmAuthor id="9" name="Kathleen" initials="K" lastIdx="1" clrIdx="4">
    <p:extLst>
      <p:ext uri="{19B8F6BF-5375-455C-9EA6-DF929625EA0E}">
        <p15:presenceInfo xmlns:p15="http://schemas.microsoft.com/office/powerpoint/2012/main" userId="Kathleen" providerId="None"/>
      </p:ext>
    </p:extLst>
  </p:cmAuthor>
  <p:cmAuthor id="10" name="Mayo Levering" initials="ML" lastIdx="7" clrIdx="5">
    <p:extLst>
      <p:ext uri="{19B8F6BF-5375-455C-9EA6-DF929625EA0E}">
        <p15:presenceInfo xmlns:p15="http://schemas.microsoft.com/office/powerpoint/2012/main" userId="S::aleveri1@jh.edu::e1280931-93bb-43c0-95a6-acff37fd7c0e" providerId="AD"/>
      </p:ext>
    </p:extLst>
  </p:cmAuthor>
  <p:cmAuthor id="11" name="Kathleen Speck" initials="KS [3]" lastIdx="36" clrIdx="6">
    <p:extLst>
      <p:ext uri="{19B8F6BF-5375-455C-9EA6-DF929625EA0E}">
        <p15:presenceInfo xmlns:p15="http://schemas.microsoft.com/office/powerpoint/2012/main" userId="Kathleen Speck" providerId="None"/>
      </p:ext>
    </p:extLst>
  </p:cmAuthor>
  <p:cmAuthor id="12" name="Sara Cosgrove" initials="SC [2]" lastIdx="6" clrIdx="7">
    <p:extLst>
      <p:ext uri="{19B8F6BF-5375-455C-9EA6-DF929625EA0E}">
        <p15:presenceInfo xmlns:p15="http://schemas.microsoft.com/office/powerpoint/2012/main" userId="702bdd728a394ab1" providerId="Windows Live"/>
      </p:ext>
    </p:extLst>
  </p:cmAuthor>
  <p:cmAuthor id="13" name="Pranita Tamma" initials="PT" lastIdx="1" clrIdx="8">
    <p:extLst>
      <p:ext uri="{19B8F6BF-5375-455C-9EA6-DF929625EA0E}">
        <p15:presenceInfo xmlns:p15="http://schemas.microsoft.com/office/powerpoint/2012/main" userId="S-1-5-21-1214440339-484763869-725345543-3575701" providerId="AD"/>
      </p:ext>
    </p:extLst>
  </p:cmAuthor>
  <p:cmAuthor id="14" name="Taylor Helsel" initials="TH" lastIdx="3" clrIdx="9">
    <p:extLst>
      <p:ext uri="{19B8F6BF-5375-455C-9EA6-DF929625EA0E}">
        <p15:presenceInfo xmlns:p15="http://schemas.microsoft.com/office/powerpoint/2012/main" userId="S-1-5-21-1214440339-484763869-725345543-5140798" providerId="AD"/>
      </p:ext>
    </p:extLst>
  </p:cmAuthor>
  <p:cmAuthor id="15" name="Miller, Melissa (AHRQ/CQuIPS)" initials="MM( [2]" lastIdx="4" clrIdx="10">
    <p:extLst>
      <p:ext uri="{19B8F6BF-5375-455C-9EA6-DF929625EA0E}">
        <p15:presenceInfo xmlns:p15="http://schemas.microsoft.com/office/powerpoint/2012/main" userId="S::melissa.miller@ahrq.hhs.gov::f7dfb7b7-769d-461c-be53-cc0a991ac921" providerId="AD"/>
      </p:ext>
    </p:extLst>
  </p:cmAuthor>
  <p:cmAuthor id="16" name="Sara Keller" initials="SK" lastIdx="1" clrIdx="11">
    <p:extLst>
      <p:ext uri="{19B8F6BF-5375-455C-9EA6-DF929625EA0E}">
        <p15:presenceInfo xmlns:p15="http://schemas.microsoft.com/office/powerpoint/2012/main" userId="S::skeller9@jh.edu::d687773d-cfac-4ad0-9375-f867c23c75e7" providerId="AD"/>
      </p:ext>
    </p:extLst>
  </p:cmAuthor>
  <p:cmAuthor id="17" name="Heidenrich, Christine (AHRQ/OC) (CTR)" initials="HC((" lastIdx="2" clrIdx="12">
    <p:extLst>
      <p:ext uri="{19B8F6BF-5375-455C-9EA6-DF929625EA0E}">
        <p15:presenceInfo xmlns:p15="http://schemas.microsoft.com/office/powerpoint/2012/main" userId="S::Christine.Heidenrich@ahrq.hhs.gov::58cf9597-5aed-4544-869e-b91fdda55fa7" providerId="AD"/>
      </p:ext>
    </p:extLst>
  </p:cmAuthor>
  <p:cmAuthor id="18" name="Meghan Walrath" initials="MW" lastIdx="1" clrIdx="13">
    <p:extLst>
      <p:ext uri="{19B8F6BF-5375-455C-9EA6-DF929625EA0E}">
        <p15:presenceInfo xmlns:p15="http://schemas.microsoft.com/office/powerpoint/2012/main" userId="S::mwalrat2@jh.edu::83b17c40-4bc4-4453-86c4-254643040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D47"/>
    <a:srgbClr val="FFBF00"/>
    <a:srgbClr val="EC7728"/>
    <a:srgbClr val="A9AEB0"/>
    <a:srgbClr val="FC5C17"/>
    <a:srgbClr val="496EB9"/>
    <a:srgbClr val="3A9D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7D24B2-51B9-41A7-90F1-F5631C8BAB0D}" v="8" dt="2022-08-15T15:51:39.022"/>
    <p1510:client id="{F6DD42B0-F068-4548-A825-D969E6D61F7B}" v="1270" dt="2022-08-15T15:08:03.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440" y="4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solidFill>
                  <a:schemeClr val="tx1"/>
                </a:solidFill>
                <a:effectLst/>
              </a:rPr>
              <a:t>Antibiotic Prescribing for Acute Bronchitis </a:t>
            </a:r>
            <a:br>
              <a:rPr lang="en-US" sz="2000" b="1">
                <a:solidFill>
                  <a:schemeClr val="tx1"/>
                </a:solidFill>
                <a:effectLst/>
              </a:rPr>
            </a:br>
            <a:r>
              <a:rPr lang="en-US" sz="2000" b="1">
                <a:solidFill>
                  <a:schemeClr val="tx1"/>
                </a:solidFill>
                <a:effectLst/>
              </a:rPr>
              <a:t>in the United States by Site of Care, 1996-2010</a:t>
            </a:r>
            <a:r>
              <a:rPr lang="en-US" sz="2000" b="1" baseline="30000">
                <a:solidFill>
                  <a:schemeClr val="tx1"/>
                </a:solidFill>
                <a:effectLst/>
              </a:rPr>
              <a:t>5</a:t>
            </a:r>
            <a:endParaRPr lang="en-US" sz="2000">
              <a:solidFill>
                <a:schemeClr val="tx1"/>
              </a:solidFill>
              <a:effectLst/>
            </a:endParaRPr>
          </a:p>
        </c:rich>
      </c:tx>
      <c:layout>
        <c:manualLayout>
          <c:xMode val="edge"/>
          <c:yMode val="edge"/>
          <c:x val="9.1145063270555628E-3"/>
          <c:y val="6.9735503781694864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371182295394898E-2"/>
          <c:y val="0.18331060838405761"/>
          <c:w val="0.91137124194702934"/>
          <c:h val="0.67178913421913777"/>
        </c:manualLayout>
      </c:layout>
      <c:barChart>
        <c:barDir val="col"/>
        <c:grouping val="clustered"/>
        <c:varyColors val="0"/>
        <c:ser>
          <c:idx val="0"/>
          <c:order val="0"/>
          <c:tx>
            <c:strRef>
              <c:f>Sheet1!$B$1</c:f>
              <c:strCache>
                <c:ptCount val="1"/>
                <c:pt idx="0">
                  <c:v>Primary Care</c:v>
                </c:pt>
              </c:strCache>
            </c:strRef>
          </c:tx>
          <c:spPr>
            <a:pattFill prst="dkVert">
              <a:fgClr>
                <a:schemeClr val="accent1"/>
              </a:fgClr>
              <a:bgClr>
                <a:schemeClr val="bg1"/>
              </a:bgClr>
            </a:pattFill>
            <a:ln>
              <a:noFill/>
            </a:ln>
            <a:effectLst/>
          </c:spPr>
          <c:invertIfNegative val="0"/>
          <c:cat>
            <c:strRef>
              <c:f>Sheet1!$A$2:$A$6</c:f>
              <c:strCache>
                <c:ptCount val="5"/>
                <c:pt idx="0">
                  <c:v>1996-1998</c:v>
                </c:pt>
                <c:pt idx="1">
                  <c:v>1999-2001</c:v>
                </c:pt>
                <c:pt idx="2">
                  <c:v>2002-2004</c:v>
                </c:pt>
                <c:pt idx="3">
                  <c:v>2005-2007</c:v>
                </c:pt>
                <c:pt idx="4">
                  <c:v>2008-2010</c:v>
                </c:pt>
              </c:strCache>
            </c:strRef>
          </c:cat>
          <c:val>
            <c:numRef>
              <c:f>Sheet1!$B$2:$B$6</c:f>
              <c:numCache>
                <c:formatCode>General</c:formatCode>
                <c:ptCount val="5"/>
                <c:pt idx="0">
                  <c:v>75</c:v>
                </c:pt>
                <c:pt idx="1">
                  <c:v>57</c:v>
                </c:pt>
                <c:pt idx="2">
                  <c:v>70</c:v>
                </c:pt>
                <c:pt idx="3">
                  <c:v>69</c:v>
                </c:pt>
                <c:pt idx="4">
                  <c:v>80</c:v>
                </c:pt>
              </c:numCache>
            </c:numRef>
          </c:val>
          <c:extLst>
            <c:ext xmlns:c16="http://schemas.microsoft.com/office/drawing/2014/chart" uri="{C3380CC4-5D6E-409C-BE32-E72D297353CC}">
              <c16:uniqueId val="{00000000-6F50-DF42-ACC3-E16C9CAB69BF}"/>
            </c:ext>
          </c:extLst>
        </c:ser>
        <c:ser>
          <c:idx val="1"/>
          <c:order val="1"/>
          <c:tx>
            <c:strRef>
              <c:f>Sheet1!$C$1</c:f>
              <c:strCache>
                <c:ptCount val="1"/>
                <c:pt idx="0">
                  <c:v>Emergency Department</c:v>
                </c:pt>
              </c:strCache>
            </c:strRef>
          </c:tx>
          <c:spPr>
            <a:solidFill>
              <a:schemeClr val="accent2"/>
            </a:solidFill>
            <a:ln>
              <a:noFill/>
            </a:ln>
            <a:effectLst/>
          </c:spPr>
          <c:invertIfNegative val="0"/>
          <c:cat>
            <c:strRef>
              <c:f>Sheet1!$A$2:$A$6</c:f>
              <c:strCache>
                <c:ptCount val="5"/>
                <c:pt idx="0">
                  <c:v>1996-1998</c:v>
                </c:pt>
                <c:pt idx="1">
                  <c:v>1999-2001</c:v>
                </c:pt>
                <c:pt idx="2">
                  <c:v>2002-2004</c:v>
                </c:pt>
                <c:pt idx="3">
                  <c:v>2005-2007</c:v>
                </c:pt>
                <c:pt idx="4">
                  <c:v>2008-2010</c:v>
                </c:pt>
              </c:strCache>
            </c:strRef>
          </c:cat>
          <c:val>
            <c:numRef>
              <c:f>Sheet1!$C$2:$C$6</c:f>
              <c:numCache>
                <c:formatCode>General</c:formatCode>
                <c:ptCount val="5"/>
                <c:pt idx="0">
                  <c:v>70</c:v>
                </c:pt>
                <c:pt idx="1">
                  <c:v>61</c:v>
                </c:pt>
                <c:pt idx="2">
                  <c:v>68</c:v>
                </c:pt>
                <c:pt idx="3">
                  <c:v>75</c:v>
                </c:pt>
                <c:pt idx="4">
                  <c:v>69</c:v>
                </c:pt>
              </c:numCache>
            </c:numRef>
          </c:val>
          <c:extLst>
            <c:ext xmlns:c16="http://schemas.microsoft.com/office/drawing/2014/chart" uri="{C3380CC4-5D6E-409C-BE32-E72D297353CC}">
              <c16:uniqueId val="{00000001-6F50-DF42-ACC3-E16C9CAB69BF}"/>
            </c:ext>
          </c:extLst>
        </c:ser>
        <c:dLbls>
          <c:showLegendKey val="0"/>
          <c:showVal val="0"/>
          <c:showCatName val="0"/>
          <c:showSerName val="0"/>
          <c:showPercent val="0"/>
          <c:showBubbleSize val="0"/>
        </c:dLbls>
        <c:gapWidth val="219"/>
        <c:overlap val="-27"/>
        <c:axId val="251912080"/>
        <c:axId val="255130720"/>
      </c:barChart>
      <c:catAx>
        <c:axId val="25191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5130720"/>
        <c:crosses val="autoZero"/>
        <c:auto val="1"/>
        <c:lblAlgn val="ctr"/>
        <c:lblOffset val="100"/>
        <c:noMultiLvlLbl val="0"/>
      </c:catAx>
      <c:valAx>
        <c:axId val="2551307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accent1">
                <a:alpha val="73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191208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4933809699329128"/>
          <c:y val="0.10232450564369421"/>
          <c:w val="0.44627599838497606"/>
          <c:h val="7.757059310722563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17961" cy="1763441"/>
          </a:xfrm>
          <a:prstGeom prst="rect">
            <a:avLst/>
          </a:prstGeom>
        </p:spPr>
        <p:txBody>
          <a:bodyPr vert="horz" lIns="174521" tIns="87261" rIns="174521" bIns="87261" rtlCol="0"/>
          <a:lstStyle>
            <a:lvl1pPr algn="l">
              <a:defRPr sz="2200"/>
            </a:lvl1pPr>
          </a:lstStyle>
          <a:p>
            <a:endParaRPr lang="en-US"/>
          </a:p>
        </p:txBody>
      </p:sp>
      <p:sp>
        <p:nvSpPr>
          <p:cNvPr id="3" name="Date Placeholder 2"/>
          <p:cNvSpPr>
            <a:spLocks noGrp="1"/>
          </p:cNvSpPr>
          <p:nvPr>
            <p:ph type="dt" idx="1"/>
          </p:nvPr>
        </p:nvSpPr>
        <p:spPr>
          <a:xfrm>
            <a:off x="5382827" y="0"/>
            <a:ext cx="4117961" cy="1763441"/>
          </a:xfrm>
          <a:prstGeom prst="rect">
            <a:avLst/>
          </a:prstGeom>
        </p:spPr>
        <p:txBody>
          <a:bodyPr vert="horz" lIns="174521" tIns="87261" rIns="174521" bIns="87261" rtlCol="0"/>
          <a:lstStyle>
            <a:lvl1pPr algn="r">
              <a:defRPr sz="2200"/>
            </a:lvl1pPr>
          </a:lstStyle>
          <a:p>
            <a:fld id="{A45BD74E-E827-4F97-87D4-C307608CFA39}" type="datetimeFigureOut">
              <a:rPr lang="en-US" smtClean="0"/>
              <a:t>9/1/2022</a:t>
            </a:fld>
            <a:endParaRPr lang="en-US"/>
          </a:p>
        </p:txBody>
      </p:sp>
      <p:sp>
        <p:nvSpPr>
          <p:cNvPr id="4" name="Slide Image Placeholder 3"/>
          <p:cNvSpPr>
            <a:spLocks noGrp="1" noRot="1" noChangeAspect="1"/>
          </p:cNvSpPr>
          <p:nvPr>
            <p:ph type="sldImg" idx="2"/>
          </p:nvPr>
        </p:nvSpPr>
        <p:spPr>
          <a:xfrm>
            <a:off x="-3806825" y="2643188"/>
            <a:ext cx="17116425" cy="13227050"/>
          </a:xfrm>
          <a:prstGeom prst="rect">
            <a:avLst/>
          </a:prstGeom>
          <a:noFill/>
          <a:ln w="12700">
            <a:solidFill>
              <a:prstClr val="black"/>
            </a:solidFill>
          </a:ln>
        </p:spPr>
        <p:txBody>
          <a:bodyPr vert="horz" lIns="174521" tIns="87261" rIns="174521" bIns="87261" rtlCol="0" anchor="ctr"/>
          <a:lstStyle/>
          <a:p>
            <a:endParaRPr lang="en-US"/>
          </a:p>
        </p:txBody>
      </p:sp>
      <p:sp>
        <p:nvSpPr>
          <p:cNvPr id="5" name="Notes Placeholder 4"/>
          <p:cNvSpPr>
            <a:spLocks noGrp="1"/>
          </p:cNvSpPr>
          <p:nvPr>
            <p:ph type="body" sz="quarter" idx="3"/>
          </p:nvPr>
        </p:nvSpPr>
        <p:spPr>
          <a:xfrm>
            <a:off x="950299" y="16752688"/>
            <a:ext cx="7602389" cy="15870967"/>
          </a:xfrm>
          <a:prstGeom prst="rect">
            <a:avLst/>
          </a:prstGeom>
        </p:spPr>
        <p:txBody>
          <a:bodyPr vert="horz" lIns="174521" tIns="87261" rIns="174521" bIns="872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3499256"/>
            <a:ext cx="4117961" cy="1763441"/>
          </a:xfrm>
          <a:prstGeom prst="rect">
            <a:avLst/>
          </a:prstGeom>
        </p:spPr>
        <p:txBody>
          <a:bodyPr vert="horz" lIns="174521" tIns="87261" rIns="174521" bIns="87261" rtlCol="0" anchor="b"/>
          <a:lstStyle>
            <a:lvl1pPr algn="l">
              <a:defRPr sz="2200"/>
            </a:lvl1pPr>
          </a:lstStyle>
          <a:p>
            <a:endParaRPr lang="en-US"/>
          </a:p>
        </p:txBody>
      </p:sp>
      <p:sp>
        <p:nvSpPr>
          <p:cNvPr id="7" name="Slide Number Placeholder 6"/>
          <p:cNvSpPr>
            <a:spLocks noGrp="1"/>
          </p:cNvSpPr>
          <p:nvPr>
            <p:ph type="sldNum" sz="quarter" idx="5"/>
          </p:nvPr>
        </p:nvSpPr>
        <p:spPr>
          <a:xfrm>
            <a:off x="5382827" y="33499256"/>
            <a:ext cx="4117961" cy="1763441"/>
          </a:xfrm>
          <a:prstGeom prst="rect">
            <a:avLst/>
          </a:prstGeom>
        </p:spPr>
        <p:txBody>
          <a:bodyPr vert="horz" lIns="174521" tIns="87261" rIns="174521" bIns="87261" rtlCol="0" anchor="b"/>
          <a:lstStyle>
            <a:lvl1pPr algn="r">
              <a:defRPr sz="2200"/>
            </a:lvl1pPr>
          </a:lstStyle>
          <a:p>
            <a:fld id="{6F6E0279-E039-4FD6-AE27-C626EDCEFED9}" type="slidenum">
              <a:rPr lang="en-US" smtClean="0"/>
              <a:t>‹#›</a:t>
            </a:fld>
            <a:endParaRPr lang="en-US"/>
          </a:p>
        </p:txBody>
      </p:sp>
    </p:spTree>
    <p:extLst>
      <p:ext uri="{BB962C8B-B14F-4D97-AF65-F5344CB8AC3E}">
        <p14:creationId xmlns:p14="http://schemas.microsoft.com/office/powerpoint/2010/main" val="2383706113"/>
      </p:ext>
    </p:extLst>
  </p:cSld>
  <p:clrMap bg1="lt1" tx1="dk1" bg2="lt2" tx2="dk2" accent1="accent1" accent2="accent2" accent3="accent3" accent4="accent4" accent5="accent5" accent6="accent6" hlink="hlink" folHlink="folHlink"/>
  <p:notesStyle>
    <a:lvl1pPr marL="0" algn="l" defTabSz="1018638" rtl="0" eaLnBrk="1" latinLnBrk="0" hangingPunct="1">
      <a:defRPr sz="1300" kern="1200">
        <a:solidFill>
          <a:schemeClr val="tx1"/>
        </a:solidFill>
        <a:latin typeface="+mn-lt"/>
        <a:ea typeface="+mn-ea"/>
        <a:cs typeface="+mn-cs"/>
      </a:defRPr>
    </a:lvl1pPr>
    <a:lvl2pPr marL="509319" algn="l" defTabSz="1018638" rtl="0" eaLnBrk="1" latinLnBrk="0" hangingPunct="1">
      <a:defRPr sz="1300" kern="1200">
        <a:solidFill>
          <a:schemeClr val="tx1"/>
        </a:solidFill>
        <a:latin typeface="+mn-lt"/>
        <a:ea typeface="+mn-ea"/>
        <a:cs typeface="+mn-cs"/>
      </a:defRPr>
    </a:lvl2pPr>
    <a:lvl3pPr marL="1018638" algn="l" defTabSz="1018638" rtl="0" eaLnBrk="1" latinLnBrk="0" hangingPunct="1">
      <a:defRPr sz="1300" kern="1200">
        <a:solidFill>
          <a:schemeClr val="tx1"/>
        </a:solidFill>
        <a:latin typeface="+mn-lt"/>
        <a:ea typeface="+mn-ea"/>
        <a:cs typeface="+mn-cs"/>
      </a:defRPr>
    </a:lvl3pPr>
    <a:lvl4pPr marL="1527956" algn="l" defTabSz="1018638" rtl="0" eaLnBrk="1" latinLnBrk="0" hangingPunct="1">
      <a:defRPr sz="1300" kern="1200">
        <a:solidFill>
          <a:schemeClr val="tx1"/>
        </a:solidFill>
        <a:latin typeface="+mn-lt"/>
        <a:ea typeface="+mn-ea"/>
        <a:cs typeface="+mn-cs"/>
      </a:defRPr>
    </a:lvl4pPr>
    <a:lvl5pPr marL="2037275" algn="l" defTabSz="1018638" rtl="0" eaLnBrk="1" latinLnBrk="0" hangingPunct="1">
      <a:defRPr sz="1300" kern="1200">
        <a:solidFill>
          <a:schemeClr val="tx1"/>
        </a:solidFill>
        <a:latin typeface="+mn-lt"/>
        <a:ea typeface="+mn-ea"/>
        <a:cs typeface="+mn-cs"/>
      </a:defRPr>
    </a:lvl5pPr>
    <a:lvl6pPr marL="2546595" algn="l" defTabSz="1018638" rtl="0" eaLnBrk="1" latinLnBrk="0" hangingPunct="1">
      <a:defRPr sz="1300" kern="1200">
        <a:solidFill>
          <a:schemeClr val="tx1"/>
        </a:solidFill>
        <a:latin typeface="+mn-lt"/>
        <a:ea typeface="+mn-ea"/>
        <a:cs typeface="+mn-cs"/>
      </a:defRPr>
    </a:lvl6pPr>
    <a:lvl7pPr marL="3055914" algn="l" defTabSz="1018638" rtl="0" eaLnBrk="1" latinLnBrk="0" hangingPunct="1">
      <a:defRPr sz="1300" kern="1200">
        <a:solidFill>
          <a:schemeClr val="tx1"/>
        </a:solidFill>
        <a:latin typeface="+mn-lt"/>
        <a:ea typeface="+mn-ea"/>
        <a:cs typeface="+mn-cs"/>
      </a:defRPr>
    </a:lvl7pPr>
    <a:lvl8pPr marL="3565233" algn="l" defTabSz="1018638" rtl="0" eaLnBrk="1" latinLnBrk="0" hangingPunct="1">
      <a:defRPr sz="1300" kern="1200">
        <a:solidFill>
          <a:schemeClr val="tx1"/>
        </a:solidFill>
        <a:latin typeface="+mn-lt"/>
        <a:ea typeface="+mn-ea"/>
        <a:cs typeface="+mn-cs"/>
      </a:defRPr>
    </a:lvl8pPr>
    <a:lvl9pPr marL="4074549" algn="l" defTabSz="101863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8725" y="2601913"/>
            <a:ext cx="16833850" cy="13009562"/>
          </a:xfrm>
        </p:spPr>
      </p:sp>
      <p:sp>
        <p:nvSpPr>
          <p:cNvPr id="3" name="Notes Placeholder 2"/>
          <p:cNvSpPr>
            <a:spLocks noGrp="1"/>
          </p:cNvSpPr>
          <p:nvPr>
            <p:ph type="body" idx="1"/>
          </p:nvPr>
        </p:nvSpPr>
        <p:spPr/>
        <p:txBody>
          <a:bodyPr/>
          <a:lstStyle/>
          <a:p>
            <a:endParaRPr lang="en-US" sz="3000"/>
          </a:p>
        </p:txBody>
      </p:sp>
      <p:sp>
        <p:nvSpPr>
          <p:cNvPr id="4" name="Slide Number Placeholder 3"/>
          <p:cNvSpPr>
            <a:spLocks noGrp="1"/>
          </p:cNvSpPr>
          <p:nvPr>
            <p:ph type="sldNum" sz="quarter" idx="10"/>
          </p:nvPr>
        </p:nvSpPr>
        <p:spPr/>
        <p:txBody>
          <a:bodyPr/>
          <a:lstStyle/>
          <a:p>
            <a:fld id="{6F6E0279-E039-4FD6-AE27-C626EDCEFED9}"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0711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6F6E0279-E039-4FD6-AE27-C626EDCEFED9}" type="slidenum">
              <a:rPr lang="en-US" smtClean="0"/>
              <a:t>12</a:t>
            </a:fld>
            <a:endParaRPr lang="en-US"/>
          </a:p>
        </p:txBody>
      </p:sp>
    </p:spTree>
    <p:extLst>
      <p:ext uri="{BB962C8B-B14F-4D97-AF65-F5344CB8AC3E}">
        <p14:creationId xmlns:p14="http://schemas.microsoft.com/office/powerpoint/2010/main" val="345230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6F6E0279-E039-4FD6-AE27-C626EDCEFED9}" type="slidenum">
              <a:rPr lang="en-US" smtClean="0"/>
              <a:t>15</a:t>
            </a:fld>
            <a:endParaRPr lang="en-US"/>
          </a:p>
        </p:txBody>
      </p:sp>
    </p:spTree>
    <p:extLst>
      <p:ext uri="{BB962C8B-B14F-4D97-AF65-F5344CB8AC3E}">
        <p14:creationId xmlns:p14="http://schemas.microsoft.com/office/powerpoint/2010/main" val="267434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E0279-E039-4FD6-AE27-C626EDCEFED9}" type="slidenum">
              <a:rPr lang="en-US" smtClean="0"/>
              <a:t>16</a:t>
            </a:fld>
            <a:endParaRPr lang="en-US"/>
          </a:p>
        </p:txBody>
      </p:sp>
    </p:spTree>
    <p:extLst>
      <p:ext uri="{BB962C8B-B14F-4D97-AF65-F5344CB8AC3E}">
        <p14:creationId xmlns:p14="http://schemas.microsoft.com/office/powerpoint/2010/main" val="1749363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028D75-60A0-4D58-B7AF-C8EE8914A113}" type="slidenum">
              <a:rPr lang="en-US" smtClean="0"/>
              <a:t>18</a:t>
            </a:fld>
            <a:endParaRPr lang="en-US"/>
          </a:p>
        </p:txBody>
      </p:sp>
    </p:spTree>
    <p:extLst>
      <p:ext uri="{BB962C8B-B14F-4D97-AF65-F5344CB8AC3E}">
        <p14:creationId xmlns:p14="http://schemas.microsoft.com/office/powerpoint/2010/main" val="2455919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6477" lvl="1"/>
            <a:endParaRPr lang="en-US"/>
          </a:p>
        </p:txBody>
      </p:sp>
      <p:sp>
        <p:nvSpPr>
          <p:cNvPr id="4" name="Slide Number Placeholder 3"/>
          <p:cNvSpPr>
            <a:spLocks noGrp="1"/>
          </p:cNvSpPr>
          <p:nvPr>
            <p:ph type="sldNum" sz="quarter" idx="10"/>
          </p:nvPr>
        </p:nvSpPr>
        <p:spPr/>
        <p:txBody>
          <a:bodyPr/>
          <a:lstStyle/>
          <a:p>
            <a:fld id="{CB1979C5-EB3F-4247-933C-82F8801FC73F}" type="slidenum">
              <a:rPr lang="en-US" smtClean="0"/>
              <a:pPr/>
              <a:t>2</a:t>
            </a:fld>
            <a:endParaRPr lang="en-US"/>
          </a:p>
        </p:txBody>
      </p:sp>
    </p:spTree>
    <p:extLst>
      <p:ext uri="{BB962C8B-B14F-4D97-AF65-F5344CB8AC3E}">
        <p14:creationId xmlns:p14="http://schemas.microsoft.com/office/powerpoint/2010/main" val="299258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600"/>
          </a:p>
        </p:txBody>
      </p:sp>
      <p:sp>
        <p:nvSpPr>
          <p:cNvPr id="4" name="Slide Number Placeholder 3"/>
          <p:cNvSpPr>
            <a:spLocks noGrp="1"/>
          </p:cNvSpPr>
          <p:nvPr>
            <p:ph type="sldNum" sz="quarter" idx="10"/>
          </p:nvPr>
        </p:nvSpPr>
        <p:spPr/>
        <p:txBody>
          <a:bodyPr/>
          <a:lstStyle/>
          <a:p>
            <a:fld id="{CD4E4698-22FC-4407-A6A2-2BC3CA54E77F}" type="slidenum">
              <a:rPr lang="en-US" smtClean="0"/>
              <a:t>4</a:t>
            </a:fld>
            <a:endParaRPr lang="en-US"/>
          </a:p>
        </p:txBody>
      </p:sp>
    </p:spTree>
    <p:extLst>
      <p:ext uri="{BB962C8B-B14F-4D97-AF65-F5344CB8AC3E}">
        <p14:creationId xmlns:p14="http://schemas.microsoft.com/office/powerpoint/2010/main" val="164550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E0279-E039-4FD6-AE27-C626EDCEFED9}" type="slidenum">
              <a:rPr lang="en-US" smtClean="0"/>
              <a:t>5</a:t>
            </a:fld>
            <a:endParaRPr lang="en-US"/>
          </a:p>
        </p:txBody>
      </p:sp>
    </p:spTree>
    <p:extLst>
      <p:ext uri="{BB962C8B-B14F-4D97-AF65-F5344CB8AC3E}">
        <p14:creationId xmlns:p14="http://schemas.microsoft.com/office/powerpoint/2010/main" val="192306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E0279-E039-4FD6-AE27-C626EDCEFED9}" type="slidenum">
              <a:rPr lang="en-US" smtClean="0"/>
              <a:t>6</a:t>
            </a:fld>
            <a:endParaRPr lang="en-US"/>
          </a:p>
        </p:txBody>
      </p:sp>
    </p:spTree>
    <p:extLst>
      <p:ext uri="{BB962C8B-B14F-4D97-AF65-F5344CB8AC3E}">
        <p14:creationId xmlns:p14="http://schemas.microsoft.com/office/powerpoint/2010/main" val="360646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p>
        </p:txBody>
      </p:sp>
      <p:sp>
        <p:nvSpPr>
          <p:cNvPr id="4" name="Slide Number Placeholder 3"/>
          <p:cNvSpPr>
            <a:spLocks noGrp="1"/>
          </p:cNvSpPr>
          <p:nvPr>
            <p:ph type="sldNum" sz="quarter" idx="10"/>
          </p:nvPr>
        </p:nvSpPr>
        <p:spPr/>
        <p:txBody>
          <a:bodyPr/>
          <a:lstStyle/>
          <a:p>
            <a:fld id="{6F6E0279-E039-4FD6-AE27-C626EDCEFED9}" type="slidenum">
              <a:rPr lang="en-US" smtClean="0"/>
              <a:t>7</a:t>
            </a:fld>
            <a:endParaRPr lang="en-US"/>
          </a:p>
        </p:txBody>
      </p:sp>
    </p:spTree>
    <p:extLst>
      <p:ext uri="{BB962C8B-B14F-4D97-AF65-F5344CB8AC3E}">
        <p14:creationId xmlns:p14="http://schemas.microsoft.com/office/powerpoint/2010/main" val="91840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E0279-E039-4FD6-AE27-C626EDCEFED9}" type="slidenum">
              <a:rPr lang="en-US" smtClean="0"/>
              <a:t>8</a:t>
            </a:fld>
            <a:endParaRPr lang="en-US"/>
          </a:p>
        </p:txBody>
      </p:sp>
    </p:spTree>
    <p:extLst>
      <p:ext uri="{BB962C8B-B14F-4D97-AF65-F5344CB8AC3E}">
        <p14:creationId xmlns:p14="http://schemas.microsoft.com/office/powerpoint/2010/main" val="2030085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E0279-E039-4FD6-AE27-C626EDCEFED9}" type="slidenum">
              <a:rPr lang="en-US" smtClean="0"/>
              <a:t>9</a:t>
            </a:fld>
            <a:endParaRPr lang="en-US"/>
          </a:p>
        </p:txBody>
      </p:sp>
    </p:spTree>
    <p:extLst>
      <p:ext uri="{BB962C8B-B14F-4D97-AF65-F5344CB8AC3E}">
        <p14:creationId xmlns:p14="http://schemas.microsoft.com/office/powerpoint/2010/main" val="1833875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6E0279-E039-4FD6-AE27-C626EDCEFED9}" type="slidenum">
              <a:rPr lang="en-US" smtClean="0"/>
              <a:t>11</a:t>
            </a:fld>
            <a:endParaRPr lang="en-US"/>
          </a:p>
        </p:txBody>
      </p:sp>
    </p:spTree>
    <p:extLst>
      <p:ext uri="{BB962C8B-B14F-4D97-AF65-F5344CB8AC3E}">
        <p14:creationId xmlns:p14="http://schemas.microsoft.com/office/powerpoint/2010/main" val="1413850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Title 1"/>
          <p:cNvSpPr>
            <a:spLocks noGrp="1"/>
          </p:cNvSpPr>
          <p:nvPr>
            <p:ph type="ctrTitle"/>
          </p:nvPr>
        </p:nvSpPr>
        <p:spPr>
          <a:xfrm>
            <a:off x="754380" y="2601172"/>
            <a:ext cx="8549640" cy="1666028"/>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508760" y="4566920"/>
            <a:ext cx="7040880" cy="1986280"/>
          </a:xfrm>
        </p:spPr>
        <p:txBody>
          <a:bodyPr/>
          <a:lstStyle>
            <a:lvl1pPr marL="0" indent="0" algn="ctr">
              <a:buNone/>
              <a:defRPr>
                <a:solidFill>
                  <a:schemeClr val="tx1">
                    <a:tint val="75000"/>
                  </a:schemeClr>
                </a:solidFill>
              </a:defRPr>
            </a:lvl1pPr>
            <a:lvl2pPr marL="509319" indent="0" algn="ctr">
              <a:buNone/>
              <a:defRPr>
                <a:solidFill>
                  <a:schemeClr val="tx1">
                    <a:tint val="75000"/>
                  </a:schemeClr>
                </a:solidFill>
              </a:defRPr>
            </a:lvl2pPr>
            <a:lvl3pPr marL="1018638" indent="0" algn="ctr">
              <a:buNone/>
              <a:defRPr>
                <a:solidFill>
                  <a:schemeClr val="tx1">
                    <a:tint val="75000"/>
                  </a:schemeClr>
                </a:solidFill>
              </a:defRPr>
            </a:lvl3pPr>
            <a:lvl4pPr marL="1527956" indent="0" algn="ctr">
              <a:buNone/>
              <a:defRPr>
                <a:solidFill>
                  <a:schemeClr val="tx1">
                    <a:tint val="75000"/>
                  </a:schemeClr>
                </a:solidFill>
              </a:defRPr>
            </a:lvl4pPr>
            <a:lvl5pPr marL="2037275" indent="0" algn="ctr">
              <a:buNone/>
              <a:defRPr>
                <a:solidFill>
                  <a:schemeClr val="tx1">
                    <a:tint val="75000"/>
                  </a:schemeClr>
                </a:solidFill>
              </a:defRPr>
            </a:lvl5pPr>
            <a:lvl6pPr marL="2546595" indent="0" algn="ctr">
              <a:buNone/>
              <a:defRPr>
                <a:solidFill>
                  <a:schemeClr val="tx1">
                    <a:tint val="75000"/>
                  </a:schemeClr>
                </a:solidFill>
              </a:defRPr>
            </a:lvl6pPr>
            <a:lvl7pPr marL="3055914" indent="0" algn="ctr">
              <a:buNone/>
              <a:defRPr>
                <a:solidFill>
                  <a:schemeClr val="tx1">
                    <a:tint val="75000"/>
                  </a:schemeClr>
                </a:solidFill>
              </a:defRPr>
            </a:lvl7pPr>
            <a:lvl8pPr marL="3565233" indent="0" algn="ctr">
              <a:buNone/>
              <a:defRPr>
                <a:solidFill>
                  <a:schemeClr val="tx1">
                    <a:tint val="75000"/>
                  </a:schemeClr>
                </a:solidFill>
              </a:defRPr>
            </a:lvl8pPr>
            <a:lvl9pPr marL="4074549" indent="0" algn="ctr">
              <a:buNone/>
              <a:defRPr>
                <a:solidFill>
                  <a:schemeClr val="tx1">
                    <a:tint val="75000"/>
                  </a:schemeClr>
                </a:solidFill>
              </a:defRPr>
            </a:lvl9pPr>
          </a:lstStyle>
          <a:p>
            <a:r>
              <a:rPr lang="en-US"/>
              <a:t>Click to edit Master subtitle style</a:t>
            </a:r>
          </a:p>
        </p:txBody>
      </p:sp>
    </p:spTree>
    <p:custDataLst>
      <p:tags r:id="rId1"/>
    </p:custDataLst>
    <p:extLst>
      <p:ext uri="{BB962C8B-B14F-4D97-AF65-F5344CB8AC3E}">
        <p14:creationId xmlns:p14="http://schemas.microsoft.com/office/powerpoint/2010/main" val="278788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329064" y="7380363"/>
            <a:ext cx="487680" cy="413809"/>
          </a:xfrm>
        </p:spPr>
        <p:txBody>
          <a:bodyPr/>
          <a:lstStyle>
            <a:lvl1pPr>
              <a:defRPr sz="1400"/>
            </a:lvl1pPr>
          </a:lstStyle>
          <a:p>
            <a:fld id="{993EEC8E-C5CF-40DF-832D-5BCB0E209B98}" type="slidenum">
              <a:rPr lang="en-US" smtClean="0"/>
              <a:pPr/>
              <a:t>‹#›</a:t>
            </a:fld>
            <a:endParaRPr lang="en-US"/>
          </a:p>
        </p:txBody>
      </p:sp>
    </p:spTree>
    <p:custDataLst>
      <p:tags r:id="rId1"/>
    </p:custDataLst>
    <p:extLst>
      <p:ext uri="{BB962C8B-B14F-4D97-AF65-F5344CB8AC3E}">
        <p14:creationId xmlns:p14="http://schemas.microsoft.com/office/powerpoint/2010/main" val="249222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62736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143000"/>
            <a:ext cx="4442460" cy="5799987"/>
          </a:xfrm>
        </p:spPr>
        <p:txBody>
          <a:bodyPr/>
          <a:lstStyle>
            <a:lvl1pPr>
              <a:defRPr sz="32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143000"/>
            <a:ext cx="4442460" cy="5799987"/>
          </a:xfrm>
        </p:spPr>
        <p:txBody>
          <a:bodyPr/>
          <a:lstStyle>
            <a:lvl1pPr>
              <a:defRPr sz="32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320854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502920" y="1143000"/>
            <a:ext cx="4610100" cy="5799987"/>
          </a:xfrm>
        </p:spPr>
        <p:txBody>
          <a:bodyPr/>
          <a:lstStyle>
            <a:lvl1pPr>
              <a:defRPr sz="2800"/>
            </a:lvl1pPr>
            <a:lvl2pPr>
              <a:defRPr sz="2400"/>
            </a:lvl2pPr>
            <a:lvl3pPr>
              <a:defRPr sz="20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5118100" y="1143000"/>
            <a:ext cx="4610100" cy="5799987"/>
          </a:xfrm>
        </p:spPr>
        <p:txBody>
          <a:bodyPr/>
          <a:lstStyle>
            <a:lvl1pPr>
              <a:defRPr sz="2800"/>
            </a:lvl1pPr>
            <a:lvl2pPr>
              <a:defRPr sz="2400"/>
            </a:lvl2pPr>
            <a:lvl3pPr>
              <a:defRPr sz="20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0" y="0"/>
            <a:ext cx="10058400" cy="914400"/>
          </a:xfrm>
        </p:spPr>
        <p:txBody>
          <a:bodyPr anchor="b">
            <a:noAutofit/>
          </a:bodyPr>
          <a:lstStyle>
            <a:lvl1pPr>
              <a:defRPr sz="4000"/>
            </a:lvl1pPr>
          </a:lstStyle>
          <a:p>
            <a:r>
              <a:rPr lang="en-US"/>
              <a:t>Click to edit Master title style</a:t>
            </a:r>
          </a:p>
        </p:txBody>
      </p:sp>
      <p:sp>
        <p:nvSpPr>
          <p:cNvPr id="5" name="Slide Number Placeholder 6">
            <a:extLst>
              <a:ext uri="{FF2B5EF4-FFF2-40B4-BE49-F238E27FC236}">
                <a16:creationId xmlns:a16="http://schemas.microsoft.com/office/drawing/2014/main" id="{1D91755D-43EA-4971-804E-64C912E5C6F5}"/>
              </a:ext>
            </a:extLst>
          </p:cNvPr>
          <p:cNvSpPr>
            <a:spLocks noGrp="1"/>
          </p:cNvSpPr>
          <p:nvPr>
            <p:ph type="sldNum" sz="quarter" idx="12"/>
          </p:nvPr>
        </p:nvSpPr>
        <p:spPr>
          <a:xfrm>
            <a:off x="9339943" y="7391249"/>
            <a:ext cx="487680" cy="413809"/>
          </a:xfrm>
        </p:spPr>
        <p:txBody>
          <a:bodyPr/>
          <a:lstStyle/>
          <a:p>
            <a:fld id="{993EEC8E-C5CF-40DF-832D-5BCB0E209B98}" type="slidenum">
              <a:rPr lang="en-US" smtClean="0"/>
              <a:t>‹#›</a:t>
            </a:fld>
            <a:endParaRPr lang="en-US"/>
          </a:p>
        </p:txBody>
      </p:sp>
    </p:spTree>
    <p:custDataLst>
      <p:tags r:id="rId1"/>
    </p:custDataLst>
    <p:extLst>
      <p:ext uri="{BB962C8B-B14F-4D97-AF65-F5344CB8AC3E}">
        <p14:creationId xmlns:p14="http://schemas.microsoft.com/office/powerpoint/2010/main" val="98144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a:p>
        </p:txBody>
      </p:sp>
      <p:sp>
        <p:nvSpPr>
          <p:cNvPr id="5" name="Content Placeholder 2"/>
          <p:cNvSpPr>
            <a:spLocks noGrp="1"/>
          </p:cNvSpPr>
          <p:nvPr>
            <p:ph idx="13"/>
          </p:nvPr>
        </p:nvSpPr>
        <p:spPr>
          <a:xfrm>
            <a:off x="10210800" y="1137921"/>
            <a:ext cx="9052560" cy="538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10210800" y="1752600"/>
            <a:ext cx="9052560" cy="538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5"/>
          </p:nvPr>
        </p:nvSpPr>
        <p:spPr>
          <a:xfrm>
            <a:off x="10210800" y="2401261"/>
            <a:ext cx="9052560" cy="538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6"/>
          </p:nvPr>
        </p:nvSpPr>
        <p:spPr>
          <a:xfrm>
            <a:off x="10210800" y="3046766"/>
            <a:ext cx="9052560" cy="538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7"/>
          </p:nvPr>
        </p:nvSpPr>
        <p:spPr>
          <a:xfrm>
            <a:off x="10210800" y="3661445"/>
            <a:ext cx="9052560" cy="538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8"/>
          </p:nvPr>
        </p:nvSpPr>
        <p:spPr>
          <a:xfrm>
            <a:off x="10210800" y="4310106"/>
            <a:ext cx="9052560" cy="538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half" idx="10"/>
          </p:nvPr>
        </p:nvSpPr>
        <p:spPr>
          <a:xfrm>
            <a:off x="-16497" y="7040563"/>
            <a:ext cx="8382000" cy="731837"/>
          </a:xfrm>
        </p:spPr>
        <p:txBody>
          <a:bodyPr anchor="b">
            <a:noAutofit/>
          </a:bodyPr>
          <a:lstStyle>
            <a:lvl1pPr>
              <a:buClr>
                <a:schemeClr val="tx1"/>
              </a:buClr>
              <a:buFont typeface="+mj-lt"/>
              <a:buAutoNum type="arabicPeriod"/>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p:txBody>
      </p:sp>
    </p:spTree>
    <p:custDataLst>
      <p:tags r:id="rId1"/>
    </p:custDataLst>
    <p:extLst>
      <p:ext uri="{BB962C8B-B14F-4D97-AF65-F5344CB8AC3E}">
        <p14:creationId xmlns:p14="http://schemas.microsoft.com/office/powerpoint/2010/main" val="155406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606" y="863601"/>
            <a:ext cx="2443353" cy="4382212"/>
          </a:xfrm>
        </p:spPr>
        <p:txBody>
          <a:bodyPr/>
          <a:lstStyle>
            <a:lvl1pPr>
              <a:defRPr sz="1760"/>
            </a:lvl1pPr>
            <a:lvl2pPr>
              <a:defRPr sz="1430"/>
            </a:lvl2pPr>
            <a:lvl3pPr>
              <a:defRPr sz="121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812161" y="863601"/>
            <a:ext cx="2443353" cy="4382212"/>
          </a:xfrm>
        </p:spPr>
        <p:txBody>
          <a:bodyPr/>
          <a:lstStyle>
            <a:lvl1pPr>
              <a:defRPr sz="1760"/>
            </a:lvl1pPr>
            <a:lvl2pPr>
              <a:defRPr sz="1430"/>
            </a:lvl2pPr>
            <a:lvl3pPr>
              <a:defRPr sz="121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93EEC8E-C5CF-40DF-832D-5BCB0E209B98}" type="slidenum">
              <a:rPr lang="en-US" smtClean="0"/>
              <a:t>‹#›</a:t>
            </a:fld>
            <a:endParaRPr lang="en-US"/>
          </a:p>
        </p:txBody>
      </p:sp>
      <p:sp>
        <p:nvSpPr>
          <p:cNvPr id="6" name="Content Placeholder 2"/>
          <p:cNvSpPr>
            <a:spLocks noGrp="1"/>
          </p:cNvSpPr>
          <p:nvPr>
            <p:ph sz="half" idx="10"/>
          </p:nvPr>
        </p:nvSpPr>
        <p:spPr>
          <a:xfrm>
            <a:off x="-9073" y="5319537"/>
            <a:ext cx="4610100" cy="552944"/>
          </a:xfrm>
        </p:spPr>
        <p:txBody>
          <a:bodyPr anchor="b">
            <a:noAutofit/>
          </a:bodyPr>
          <a:lstStyle>
            <a:lvl1pPr>
              <a:buClr>
                <a:schemeClr val="tx1"/>
              </a:buClr>
              <a:buFont typeface="+mj-lt"/>
              <a:buAutoNum type="arabicPeriod"/>
              <a:defRPr sz="770"/>
            </a:lvl1pPr>
            <a:lvl2pPr>
              <a:defRPr sz="770"/>
            </a:lvl2pPr>
            <a:lvl3pPr>
              <a:defRPr sz="770"/>
            </a:lvl3pPr>
            <a:lvl4pPr>
              <a:defRPr sz="770"/>
            </a:lvl4pPr>
            <a:lvl5pPr>
              <a:defRPr sz="770"/>
            </a:lvl5pPr>
            <a:lvl6pPr>
              <a:defRPr sz="990"/>
            </a:lvl6pPr>
            <a:lvl7pPr>
              <a:defRPr sz="990"/>
            </a:lvl7pPr>
            <a:lvl8pPr>
              <a:defRPr sz="990"/>
            </a:lvl8pPr>
            <a:lvl9pPr>
              <a:defRPr sz="990"/>
            </a:lvl9pPr>
          </a:lstStyle>
          <a:p>
            <a:pPr lvl="0"/>
            <a:r>
              <a:rPr lang="en-US"/>
              <a:t>Click to edit Master text styles</a:t>
            </a:r>
          </a:p>
        </p:txBody>
      </p:sp>
    </p:spTree>
    <p:custDataLst>
      <p:tags r:id="rId1"/>
    </p:custDataLst>
    <p:extLst>
      <p:ext uri="{BB962C8B-B14F-4D97-AF65-F5344CB8AC3E}">
        <p14:creationId xmlns:p14="http://schemas.microsoft.com/office/powerpoint/2010/main" val="77131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93EEC8E-C5CF-40DF-832D-5BCB0E209B98}" type="slidenum">
              <a:rPr lang="en-US" smtClean="0"/>
              <a:t>‹#›</a:t>
            </a:fld>
            <a:endParaRPr lang="en-US"/>
          </a:p>
        </p:txBody>
      </p:sp>
      <p:sp>
        <p:nvSpPr>
          <p:cNvPr id="5" name="Content Placeholder 2"/>
          <p:cNvSpPr>
            <a:spLocks noGrp="1"/>
          </p:cNvSpPr>
          <p:nvPr>
            <p:ph sz="half" idx="10"/>
          </p:nvPr>
        </p:nvSpPr>
        <p:spPr>
          <a:xfrm>
            <a:off x="-16497" y="7040564"/>
            <a:ext cx="8382000" cy="731837"/>
          </a:xfrm>
        </p:spPr>
        <p:txBody>
          <a:bodyPr anchor="b">
            <a:noAutofit/>
          </a:bodyPr>
          <a:lstStyle>
            <a:lvl1pPr>
              <a:buClr>
                <a:schemeClr val="tx1"/>
              </a:buClr>
              <a:buFont typeface="+mj-lt"/>
              <a:buAutoNum type="arabicPeriod"/>
              <a:defRPr sz="1019"/>
            </a:lvl1pPr>
            <a:lvl2pPr>
              <a:defRPr sz="1019"/>
            </a:lvl2pPr>
            <a:lvl3pPr>
              <a:defRPr sz="1019"/>
            </a:lvl3pPr>
            <a:lvl4pPr>
              <a:defRPr sz="1019"/>
            </a:lvl4pPr>
            <a:lvl5pPr>
              <a:defRPr sz="1019"/>
            </a:lvl5pPr>
            <a:lvl6pPr>
              <a:defRPr sz="1310"/>
            </a:lvl6pPr>
            <a:lvl7pPr>
              <a:defRPr sz="1310"/>
            </a:lvl7pPr>
            <a:lvl8pPr>
              <a:defRPr sz="1310"/>
            </a:lvl8pPr>
            <a:lvl9pPr>
              <a:defRPr sz="1310"/>
            </a:lvl9pPr>
          </a:lstStyle>
          <a:p>
            <a:pPr lvl="0"/>
            <a:r>
              <a:rPr lang="en-US"/>
              <a:t>Click to edit Master text styles</a:t>
            </a:r>
          </a:p>
        </p:txBody>
      </p:sp>
    </p:spTree>
    <p:custDataLst>
      <p:tags r:id="rId1"/>
    </p:custDataLst>
    <p:extLst>
      <p:ext uri="{BB962C8B-B14F-4D97-AF65-F5344CB8AC3E}">
        <p14:creationId xmlns:p14="http://schemas.microsoft.com/office/powerpoint/2010/main" val="227066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40890" y="7395031"/>
            <a:ext cx="586740" cy="397616"/>
          </a:xfrm>
        </p:spPr>
        <p:txBody>
          <a:bodyPr/>
          <a:lstStyle/>
          <a:p>
            <a:fld id="{B044824F-EBE0-443F-8A8F-F64816AF04DC}" type="slidenum">
              <a:rPr lang="en-US" smtClean="0"/>
              <a:t>‹#›</a:t>
            </a:fld>
            <a:endParaRPr lang="en-US"/>
          </a:p>
        </p:txBody>
      </p:sp>
    </p:spTree>
    <p:custDataLst>
      <p:tags r:id="rId1"/>
    </p:custDataLst>
    <p:extLst>
      <p:ext uri="{BB962C8B-B14F-4D97-AF65-F5344CB8AC3E}">
        <p14:creationId xmlns:p14="http://schemas.microsoft.com/office/powerpoint/2010/main" val="103170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Title Placeholder 1"/>
          <p:cNvSpPr>
            <a:spLocks noGrp="1"/>
          </p:cNvSpPr>
          <p:nvPr>
            <p:ph type="title"/>
          </p:nvPr>
        </p:nvSpPr>
        <p:spPr>
          <a:xfrm>
            <a:off x="502920" y="311256"/>
            <a:ext cx="9052560" cy="603144"/>
          </a:xfrm>
          <a:prstGeom prst="rect">
            <a:avLst/>
          </a:prstGeom>
        </p:spPr>
        <p:txBody>
          <a:bodyPr vert="horz" lIns="101864" tIns="50933" rIns="101864" bIns="50933" rtlCol="0" anchor="ctr">
            <a:noAutofit/>
          </a:bodyPr>
          <a:lstStyle/>
          <a:p>
            <a:r>
              <a:rPr lang="en-US"/>
              <a:t>Click to edit Master title style</a:t>
            </a:r>
          </a:p>
        </p:txBody>
      </p:sp>
      <p:sp>
        <p:nvSpPr>
          <p:cNvPr id="3" name="Text Placeholder 2"/>
          <p:cNvSpPr>
            <a:spLocks noGrp="1"/>
          </p:cNvSpPr>
          <p:nvPr>
            <p:ph type="body" idx="1"/>
          </p:nvPr>
        </p:nvSpPr>
        <p:spPr>
          <a:xfrm>
            <a:off x="502920" y="1143000"/>
            <a:ext cx="9052560" cy="5799987"/>
          </a:xfrm>
          <a:prstGeom prst="rect">
            <a:avLst/>
          </a:prstGeom>
        </p:spPr>
        <p:txBody>
          <a:bodyPr vert="horz" lIns="101864" tIns="50933" rIns="101864" bIns="5093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39950" y="7380363"/>
            <a:ext cx="487680" cy="413809"/>
          </a:xfrm>
          <a:prstGeom prst="rect">
            <a:avLst/>
          </a:prstGeom>
        </p:spPr>
        <p:txBody>
          <a:bodyPr vert="horz" lIns="101864" tIns="50933" rIns="101864" bIns="50933" rtlCol="0" anchor="ctr"/>
          <a:lstStyle>
            <a:lvl1pPr algn="r">
              <a:defRPr sz="1400">
                <a:solidFill>
                  <a:schemeClr val="bg1"/>
                </a:solidFill>
              </a:defRPr>
            </a:lvl1pPr>
          </a:lstStyle>
          <a:p>
            <a:fld id="{993EEC8E-C5CF-40DF-832D-5BCB0E209B98}" type="slidenum">
              <a:rPr lang="en-US" smtClean="0"/>
              <a:pPr/>
              <a:t>‹#›</a:t>
            </a:fld>
            <a:endParaRPr lang="en-US"/>
          </a:p>
        </p:txBody>
      </p:sp>
      <p:cxnSp>
        <p:nvCxnSpPr>
          <p:cNvPr id="8" name="Straight Connector 7">
            <a:extLst>
              <a:ext uri="{FF2B5EF4-FFF2-40B4-BE49-F238E27FC236}">
                <a16:creationId xmlns:a16="http://schemas.microsoft.com/office/drawing/2014/main" id="{D88C6349-04A3-432C-BC71-DA208CE308A0}"/>
              </a:ext>
            </a:extLst>
          </p:cNvPr>
          <p:cNvCxnSpPr/>
          <p:nvPr userDrawn="1"/>
        </p:nvCxnSpPr>
        <p:spPr>
          <a:xfrm>
            <a:off x="560070" y="7133119"/>
            <a:ext cx="6927" cy="564722"/>
          </a:xfrm>
          <a:prstGeom prst="line">
            <a:avLst/>
          </a:prstGeom>
          <a:ln>
            <a:solidFill>
              <a:srgbClr val="07AAC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9F9E8F1-C5BB-400D-BAD0-DA98D25D2603}"/>
              </a:ext>
            </a:extLst>
          </p:cNvPr>
          <p:cNvSpPr txBox="1"/>
          <p:nvPr userDrawn="1"/>
        </p:nvSpPr>
        <p:spPr>
          <a:xfrm flipH="1">
            <a:off x="7940038" y="7441820"/>
            <a:ext cx="1371602" cy="307777"/>
          </a:xfrm>
          <a:prstGeom prst="rect">
            <a:avLst/>
          </a:prstGeom>
          <a:noFill/>
        </p:spPr>
        <p:txBody>
          <a:bodyPr wrap="square" rtlCol="0">
            <a:spAutoFit/>
          </a:bodyPr>
          <a:lstStyle/>
          <a:p>
            <a:r>
              <a:rPr lang="en-US" sz="1400" dirty="0">
                <a:solidFill>
                  <a:schemeClr val="bg1"/>
                </a:solidFill>
              </a:rPr>
              <a:t>Acute Bronchitis</a:t>
            </a:r>
          </a:p>
        </p:txBody>
      </p:sp>
      <p:sp>
        <p:nvSpPr>
          <p:cNvPr id="10" name="Rectangle 9">
            <a:extLst>
              <a:ext uri="{FF2B5EF4-FFF2-40B4-BE49-F238E27FC236}">
                <a16:creationId xmlns:a16="http://schemas.microsoft.com/office/drawing/2014/main" id="{0ECB869B-8FDE-48B8-A80B-C62F00E7A783}"/>
              </a:ext>
            </a:extLst>
          </p:cNvPr>
          <p:cNvSpPr/>
          <p:nvPr userDrawn="1"/>
        </p:nvSpPr>
        <p:spPr>
          <a:xfrm>
            <a:off x="560070" y="7118654"/>
            <a:ext cx="2040013" cy="646331"/>
          </a:xfrm>
          <a:prstGeom prst="rect">
            <a:avLst/>
          </a:prstGeom>
        </p:spPr>
        <p:txBody>
          <a:bodyPr wrap="square">
            <a:spAutoFit/>
          </a:bodyPr>
          <a:lstStyle/>
          <a:p>
            <a:r>
              <a:rPr lang="en-US" sz="1200">
                <a:solidFill>
                  <a:srgbClr val="000000"/>
                </a:solidFill>
                <a:latin typeface="+mn-lt"/>
                <a:cs typeface="Arial" panose="020B0604020202020204" pitchFamily="34" charset="0"/>
              </a:rPr>
              <a:t>AHRQ Safety Program for Improving Antibiotic Use – Ambulatory Care</a:t>
            </a:r>
          </a:p>
        </p:txBody>
      </p:sp>
    </p:spTree>
    <p:custDataLst>
      <p:tags r:id="rId11"/>
    </p:custDataLst>
    <p:extLst>
      <p:ext uri="{BB962C8B-B14F-4D97-AF65-F5344CB8AC3E}">
        <p14:creationId xmlns:p14="http://schemas.microsoft.com/office/powerpoint/2010/main" val="4163395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58" r:id="rId7"/>
    <p:sldLayoutId id="2147483660" r:id="rId8"/>
    <p:sldLayoutId id="2147483661" r:id="rId9"/>
  </p:sldLayoutIdLst>
  <p:hf hdr="0" dt="0"/>
  <p:txStyles>
    <p:titleStyle>
      <a:lvl1pPr algn="ctr" defTabSz="1018638" rtl="0" eaLnBrk="1" latinLnBrk="0" hangingPunct="1">
        <a:spcBef>
          <a:spcPct val="0"/>
        </a:spcBef>
        <a:buNone/>
        <a:defRPr sz="4000" b="0" i="0" u="none" kern="1200">
          <a:solidFill>
            <a:schemeClr val="bg1"/>
          </a:solidFill>
          <a:latin typeface="+mj-lt"/>
          <a:ea typeface="+mj-ea"/>
          <a:cs typeface="+mj-cs"/>
        </a:defRPr>
      </a:lvl1pPr>
    </p:titleStyle>
    <p:bodyStyle>
      <a:lvl1pPr marL="381990" indent="-381990" algn="l" defTabSz="101863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644" indent="-318324" algn="l" defTabSz="101863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273297" indent="-254660" algn="l" defTabSz="1018638"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8261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1935"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254"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573"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19891"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209" indent="-254660" algn="l" defTabSz="101863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638" rtl="0" eaLnBrk="1" latinLnBrk="0" hangingPunct="1">
        <a:defRPr sz="2000" kern="1200">
          <a:solidFill>
            <a:schemeClr val="tx1"/>
          </a:solidFill>
          <a:latin typeface="+mn-lt"/>
          <a:ea typeface="+mn-ea"/>
          <a:cs typeface="+mn-cs"/>
        </a:defRPr>
      </a:lvl1pPr>
      <a:lvl2pPr marL="509319" algn="l" defTabSz="1018638" rtl="0" eaLnBrk="1" latinLnBrk="0" hangingPunct="1">
        <a:defRPr sz="2000" kern="1200">
          <a:solidFill>
            <a:schemeClr val="tx1"/>
          </a:solidFill>
          <a:latin typeface="+mn-lt"/>
          <a:ea typeface="+mn-ea"/>
          <a:cs typeface="+mn-cs"/>
        </a:defRPr>
      </a:lvl2pPr>
      <a:lvl3pPr marL="1018638" algn="l" defTabSz="1018638" rtl="0" eaLnBrk="1" latinLnBrk="0" hangingPunct="1">
        <a:defRPr sz="2000" kern="1200">
          <a:solidFill>
            <a:schemeClr val="tx1"/>
          </a:solidFill>
          <a:latin typeface="+mn-lt"/>
          <a:ea typeface="+mn-ea"/>
          <a:cs typeface="+mn-cs"/>
        </a:defRPr>
      </a:lvl3pPr>
      <a:lvl4pPr marL="1527956" algn="l" defTabSz="1018638" rtl="0" eaLnBrk="1" latinLnBrk="0" hangingPunct="1">
        <a:defRPr sz="2000" kern="1200">
          <a:solidFill>
            <a:schemeClr val="tx1"/>
          </a:solidFill>
          <a:latin typeface="+mn-lt"/>
          <a:ea typeface="+mn-ea"/>
          <a:cs typeface="+mn-cs"/>
        </a:defRPr>
      </a:lvl4pPr>
      <a:lvl5pPr marL="2037275" algn="l" defTabSz="1018638" rtl="0" eaLnBrk="1" latinLnBrk="0" hangingPunct="1">
        <a:defRPr sz="2000" kern="1200">
          <a:solidFill>
            <a:schemeClr val="tx1"/>
          </a:solidFill>
          <a:latin typeface="+mn-lt"/>
          <a:ea typeface="+mn-ea"/>
          <a:cs typeface="+mn-cs"/>
        </a:defRPr>
      </a:lvl5pPr>
      <a:lvl6pPr marL="2546595" algn="l" defTabSz="1018638" rtl="0" eaLnBrk="1" latinLnBrk="0" hangingPunct="1">
        <a:defRPr sz="2000" kern="1200">
          <a:solidFill>
            <a:schemeClr val="tx1"/>
          </a:solidFill>
          <a:latin typeface="+mn-lt"/>
          <a:ea typeface="+mn-ea"/>
          <a:cs typeface="+mn-cs"/>
        </a:defRPr>
      </a:lvl6pPr>
      <a:lvl7pPr marL="3055914" algn="l" defTabSz="1018638" rtl="0" eaLnBrk="1" latinLnBrk="0" hangingPunct="1">
        <a:defRPr sz="2000" kern="1200">
          <a:solidFill>
            <a:schemeClr val="tx1"/>
          </a:solidFill>
          <a:latin typeface="+mn-lt"/>
          <a:ea typeface="+mn-ea"/>
          <a:cs typeface="+mn-cs"/>
        </a:defRPr>
      </a:lvl7pPr>
      <a:lvl8pPr marL="3565233" algn="l" defTabSz="1018638" rtl="0" eaLnBrk="1" latinLnBrk="0" hangingPunct="1">
        <a:defRPr sz="2000" kern="1200">
          <a:solidFill>
            <a:schemeClr val="tx1"/>
          </a:solidFill>
          <a:latin typeface="+mn-lt"/>
          <a:ea typeface="+mn-ea"/>
          <a:cs typeface="+mn-cs"/>
        </a:defRPr>
      </a:lvl8pPr>
      <a:lvl9pPr marL="4074549" algn="l" defTabSz="101863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s://www.ahrq.gov/sites/default/files/wysiwyg/antibiotic-use/ambulatory-care/bronchitis-handout-spanish.docx" TargetMode="External"/><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hyperlink" Target="https://www.ahrq.gov/sites/default/files/wysiwyg/antibiotic-use/ambulatory-care/bronchitis-handout-english.docx" TargetMode="External"/><Relationship Id="rId5" Type="http://schemas.openxmlformats.org/officeDocument/2006/relationships/hyperlink" Target="https://www.ahrq.gov/sites/default/files/wysiwyg/antibiotic-use/ambulatory-care/bronchitis-one-pager.pdf" TargetMode="External"/><Relationship Id="rId4" Type="http://schemas.openxmlformats.org/officeDocument/2006/relationships/hyperlink" Target="https://www.ahrq.gov/sites/default/files/wysiwyg/antibiotic-use/ambulatory-care/bronchitis-discussion-guide.docx"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8600"/>
            <a:ext cx="8549640" cy="1666028"/>
          </a:xfrm>
        </p:spPr>
        <p:txBody>
          <a:bodyPr>
            <a:normAutofit/>
          </a:bodyPr>
          <a:lstStyle/>
          <a:p>
            <a:r>
              <a:rPr lang="en-US" sz="4600">
                <a:solidFill>
                  <a:schemeClr val="bg1"/>
                </a:solidFill>
              </a:rPr>
              <a:t>AHRQ Safety Program for Improving Antibiotic Use</a:t>
            </a:r>
          </a:p>
        </p:txBody>
      </p:sp>
      <p:sp>
        <p:nvSpPr>
          <p:cNvPr id="9" name="Subtitle 8"/>
          <p:cNvSpPr>
            <a:spLocks noGrp="1"/>
          </p:cNvSpPr>
          <p:nvPr>
            <p:ph type="subTitle" idx="1"/>
          </p:nvPr>
        </p:nvSpPr>
        <p:spPr>
          <a:xfrm>
            <a:off x="1676400" y="2743200"/>
            <a:ext cx="7040880" cy="2994870"/>
          </a:xfrm>
        </p:spPr>
        <p:txBody>
          <a:bodyPr>
            <a:normAutofit/>
          </a:bodyPr>
          <a:lstStyle/>
          <a:p>
            <a:r>
              <a:rPr lang="en-US" sz="4400">
                <a:solidFill>
                  <a:schemeClr val="tx1"/>
                </a:solidFill>
              </a:rPr>
              <a:t>The “Never Antibiotics” Diagnoses: </a:t>
            </a:r>
          </a:p>
          <a:p>
            <a:r>
              <a:rPr lang="en-US" sz="4400">
                <a:solidFill>
                  <a:schemeClr val="tx1"/>
                </a:solidFill>
              </a:rPr>
              <a:t>Acute Bronchitis</a:t>
            </a:r>
          </a:p>
          <a:p>
            <a:r>
              <a:rPr lang="en-US" sz="3200"/>
              <a:t>Ambulatory Care</a:t>
            </a:r>
          </a:p>
          <a:p>
            <a:endParaRPr lang="en-US" sz="2800"/>
          </a:p>
        </p:txBody>
      </p:sp>
      <p:sp>
        <p:nvSpPr>
          <p:cNvPr id="3" name="TextBox 2">
            <a:extLst>
              <a:ext uri="{FF2B5EF4-FFF2-40B4-BE49-F238E27FC236}">
                <a16:creationId xmlns:a16="http://schemas.microsoft.com/office/drawing/2014/main" id="{DC30C511-7997-4E0F-AD64-D90027CF4744}"/>
              </a:ext>
            </a:extLst>
          </p:cNvPr>
          <p:cNvSpPr txBox="1"/>
          <p:nvPr/>
        </p:nvSpPr>
        <p:spPr>
          <a:xfrm>
            <a:off x="7708697" y="7249180"/>
            <a:ext cx="2213939" cy="523220"/>
          </a:xfrm>
          <a:prstGeom prst="rect">
            <a:avLst/>
          </a:prstGeom>
          <a:noFill/>
        </p:spPr>
        <p:txBody>
          <a:bodyPr wrap="none" rtlCol="0">
            <a:spAutoFit/>
          </a:bodyPr>
          <a:lstStyle/>
          <a:p>
            <a:pPr algn="r"/>
            <a:r>
              <a:rPr lang="en-US" sz="1400" dirty="0">
                <a:solidFill>
                  <a:schemeClr val="bg1"/>
                </a:solidFill>
              </a:rPr>
              <a:t>AHRQ Pub. No. 17(22)-0030</a:t>
            </a:r>
          </a:p>
          <a:p>
            <a:pPr algn="r"/>
            <a:r>
              <a:rPr lang="en-US" sz="1400" dirty="0">
                <a:solidFill>
                  <a:schemeClr val="bg1"/>
                </a:solidFill>
              </a:rPr>
              <a:t>September 2022</a:t>
            </a:r>
          </a:p>
        </p:txBody>
      </p:sp>
    </p:spTree>
    <p:custDataLst>
      <p:tags r:id="rId1"/>
    </p:custDataLst>
    <p:extLst>
      <p:ext uri="{BB962C8B-B14F-4D97-AF65-F5344CB8AC3E}">
        <p14:creationId xmlns:p14="http://schemas.microsoft.com/office/powerpoint/2010/main" val="1994644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Four Moments of Antibiotic Decision Making Graphic"/>
          <p:cNvPicPr>
            <a:picLocks noChangeAspect="1"/>
          </p:cNvPicPr>
          <p:nvPr/>
        </p:nvPicPr>
        <p:blipFill>
          <a:blip r:embed="rId3"/>
          <a:stretch>
            <a:fillRect/>
          </a:stretch>
        </p:blipFill>
        <p:spPr>
          <a:xfrm>
            <a:off x="386045" y="2333066"/>
            <a:ext cx="3790504" cy="3624853"/>
          </a:xfrm>
          <a:prstGeom prst="rect">
            <a:avLst/>
          </a:prstGeom>
        </p:spPr>
      </p:pic>
      <p:sp>
        <p:nvSpPr>
          <p:cNvPr id="2" name="Title 1"/>
          <p:cNvSpPr>
            <a:spLocks noGrp="1"/>
          </p:cNvSpPr>
          <p:nvPr>
            <p:ph type="title"/>
          </p:nvPr>
        </p:nvSpPr>
        <p:spPr>
          <a:xfrm>
            <a:off x="147918" y="462120"/>
            <a:ext cx="9762565" cy="485868"/>
          </a:xfrm>
        </p:spPr>
        <p:txBody>
          <a:bodyPr>
            <a:noAutofit/>
          </a:bodyPr>
          <a:lstStyle/>
          <a:p>
            <a:r>
              <a:rPr lang="en-US" sz="3495"/>
              <a:t>The Four Moments of Antibiotic Decision Making</a:t>
            </a:r>
            <a:endParaRPr lang="en-US" sz="3106"/>
          </a:p>
        </p:txBody>
      </p:sp>
      <p:sp>
        <p:nvSpPr>
          <p:cNvPr id="3" name="Content Placeholder 2"/>
          <p:cNvSpPr>
            <a:spLocks noGrp="1"/>
          </p:cNvSpPr>
          <p:nvPr>
            <p:ph idx="1"/>
          </p:nvPr>
        </p:nvSpPr>
        <p:spPr>
          <a:xfrm>
            <a:off x="4126904" y="1428309"/>
            <a:ext cx="5576495" cy="5416245"/>
          </a:xfrm>
        </p:spPr>
        <p:txBody>
          <a:bodyPr vert="horz" lIns="98868" tIns="49435" rIns="98868" bIns="49435" rtlCol="0" anchor="t">
            <a:normAutofit lnSpcReduction="10000"/>
          </a:bodyPr>
          <a:lstStyle/>
          <a:p>
            <a:pPr marL="721137" indent="-721137">
              <a:buFont typeface="+mj-lt"/>
              <a:buAutoNum type="arabicPeriod"/>
            </a:pPr>
            <a:r>
              <a:rPr lang="en-US" sz="2912">
                <a:solidFill>
                  <a:schemeClr val="bg1">
                    <a:lumMod val="65000"/>
                  </a:schemeClr>
                </a:solidFill>
              </a:rPr>
              <a:t>Does my patient have an infection that requires antibiotics?</a:t>
            </a:r>
            <a:br>
              <a:rPr lang="en-US" sz="2912">
                <a:solidFill>
                  <a:schemeClr val="bg1">
                    <a:lumMod val="65000"/>
                  </a:schemeClr>
                </a:solidFill>
              </a:rPr>
            </a:br>
            <a:endParaRPr lang="en-US" sz="2912">
              <a:solidFill>
                <a:schemeClr val="bg1">
                  <a:lumMod val="65000"/>
                </a:schemeClr>
              </a:solidFill>
            </a:endParaRPr>
          </a:p>
          <a:p>
            <a:pPr marL="714974" indent="-714974">
              <a:buAutoNum type="arabicPeriod" startAt="2"/>
            </a:pPr>
            <a:r>
              <a:rPr lang="en-US" sz="2912">
                <a:solidFill>
                  <a:schemeClr val="bg1">
                    <a:lumMod val="65000"/>
                  </a:schemeClr>
                </a:solidFill>
              </a:rPr>
              <a:t>Do I need to order any diagnostic tests?</a:t>
            </a:r>
          </a:p>
          <a:p>
            <a:pPr marL="714974" indent="-714974">
              <a:buAutoNum type="arabicPeriod" startAt="2"/>
            </a:pPr>
            <a:endParaRPr lang="en-US" sz="2912"/>
          </a:p>
          <a:p>
            <a:pPr marL="714974" indent="-714974">
              <a:buAutoNum type="arabicPeriod" startAt="2"/>
            </a:pPr>
            <a:r>
              <a:rPr lang="en-US" sz="2912"/>
              <a:t>If antibiotics are indicated, what is the narrowest, safest, and shortest regimen I can prescribe?</a:t>
            </a:r>
          </a:p>
          <a:p>
            <a:pPr marL="0" indent="0">
              <a:buNone/>
            </a:pPr>
            <a:r>
              <a:rPr lang="en-US" sz="2912"/>
              <a:t> </a:t>
            </a:r>
          </a:p>
          <a:p>
            <a:pPr marL="714974" indent="-714974">
              <a:buAutoNum type="arabicPeriod" startAt="4"/>
            </a:pPr>
            <a:endParaRPr lang="en-US" sz="2718"/>
          </a:p>
          <a:p>
            <a:pPr marL="714974" indent="-714974">
              <a:buAutoNum type="arabicPeriod" startAt="4"/>
            </a:pPr>
            <a:endParaRPr lang="en-US" sz="2718"/>
          </a:p>
          <a:p>
            <a:pPr marL="714974" indent="-714974">
              <a:buAutoNum type="arabicPeriod" startAt="4"/>
            </a:pPr>
            <a:endParaRPr lang="en-US" sz="2718"/>
          </a:p>
        </p:txBody>
      </p:sp>
      <p:sp>
        <p:nvSpPr>
          <p:cNvPr id="4" name="Slide Number Placeholder 3"/>
          <p:cNvSpPr>
            <a:spLocks noGrp="1"/>
          </p:cNvSpPr>
          <p:nvPr>
            <p:ph type="sldNum" sz="quarter" idx="12"/>
          </p:nvPr>
        </p:nvSpPr>
        <p:spPr/>
        <p:txBody>
          <a:bodyPr/>
          <a:lstStyle/>
          <a:p>
            <a:fld id="{993EEC8E-C5CF-40DF-832D-5BCB0E209B98}" type="slidenum">
              <a:rPr lang="en-US" smtClean="0"/>
              <a:t>10</a:t>
            </a:fld>
            <a:endParaRPr lang="en-US"/>
          </a:p>
        </p:txBody>
      </p:sp>
    </p:spTree>
    <p:custDataLst>
      <p:tags r:id="rId1"/>
    </p:custDataLst>
    <p:extLst>
      <p:ext uri="{BB962C8B-B14F-4D97-AF65-F5344CB8AC3E}">
        <p14:creationId xmlns:p14="http://schemas.microsoft.com/office/powerpoint/2010/main" val="2167569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 y="0"/>
            <a:ext cx="10074897" cy="914400"/>
          </a:xfrm>
        </p:spPr>
        <p:txBody>
          <a:bodyPr/>
          <a:lstStyle/>
          <a:p>
            <a:r>
              <a:rPr lang="en-US" sz="3600"/>
              <a:t>Moment 3: Avoiding Antibiotics for Acute Bronchitis</a:t>
            </a:r>
          </a:p>
        </p:txBody>
      </p:sp>
      <p:sp>
        <p:nvSpPr>
          <p:cNvPr id="21" name="Slide Number Placeholder 20">
            <a:extLst>
              <a:ext uri="{FF2B5EF4-FFF2-40B4-BE49-F238E27FC236}">
                <a16:creationId xmlns:a16="http://schemas.microsoft.com/office/drawing/2014/main" id="{CE7A30C0-EDCA-4F3F-8B6B-5EA7399CCD33}"/>
              </a:ext>
            </a:extLst>
          </p:cNvPr>
          <p:cNvSpPr>
            <a:spLocks noGrp="1"/>
          </p:cNvSpPr>
          <p:nvPr>
            <p:ph type="sldNum" sz="quarter" idx="12"/>
          </p:nvPr>
        </p:nvSpPr>
        <p:spPr>
          <a:xfrm>
            <a:off x="9345153" y="7374823"/>
            <a:ext cx="487680" cy="413809"/>
          </a:xfrm>
        </p:spPr>
        <p:txBody>
          <a:bodyPr/>
          <a:lstStyle/>
          <a:p>
            <a:fld id="{993EEC8E-C5CF-40DF-832D-5BCB0E209B98}" type="slidenum">
              <a:rPr lang="en-US" smtClean="0"/>
              <a:t>11</a:t>
            </a:fld>
            <a:endParaRPr lang="en-US" dirty="0"/>
          </a:p>
        </p:txBody>
      </p:sp>
      <p:grpSp>
        <p:nvGrpSpPr>
          <p:cNvPr id="28" name="Group 27" descr="Graph showing: Antibiotic Prescribing for Acute Bronchitis in the United States by Site of Care, 1996-2010. It shows the percentage of bronchitis visits with antibiotic prescriptions did not essentially changed from 1996 through 2010.&#10;">
            <a:extLst>
              <a:ext uri="{FF2B5EF4-FFF2-40B4-BE49-F238E27FC236}">
                <a16:creationId xmlns:a16="http://schemas.microsoft.com/office/drawing/2014/main" id="{7931B2A8-D7BD-DB4C-CB43-8BF1D11AE8FC}"/>
              </a:ext>
            </a:extLst>
          </p:cNvPr>
          <p:cNvGrpSpPr/>
          <p:nvPr/>
        </p:nvGrpSpPr>
        <p:grpSpPr>
          <a:xfrm>
            <a:off x="235895" y="914400"/>
            <a:ext cx="9666388" cy="6458431"/>
            <a:chOff x="235895" y="846065"/>
            <a:chExt cx="9666388" cy="6458431"/>
          </a:xfrm>
        </p:grpSpPr>
        <p:graphicFrame>
          <p:nvGraphicFramePr>
            <p:cNvPr id="5" name="Chart 4" descr="Bar graph shows the antibiotic prescribing for acute bronchitis in the United States by site of care, 1996-2010. The percentage of bronchitis visits with antibiotic prescriptions essentially didn't change during that period.">
              <a:extLst>
                <a:ext uri="{FF2B5EF4-FFF2-40B4-BE49-F238E27FC236}">
                  <a16:creationId xmlns:a16="http://schemas.microsoft.com/office/drawing/2014/main" id="{D24880BA-4F0E-B8A2-85F7-A9130E422BC4}"/>
                </a:ext>
              </a:extLst>
            </p:cNvPr>
            <p:cNvGraphicFramePr/>
            <p:nvPr>
              <p:extLst>
                <p:ext uri="{D42A27DB-BD31-4B8C-83A1-F6EECF244321}">
                  <p14:modId xmlns:p14="http://schemas.microsoft.com/office/powerpoint/2010/main" val="4247688688"/>
                </p:ext>
              </p:extLst>
            </p:nvPr>
          </p:nvGraphicFramePr>
          <p:xfrm>
            <a:off x="517902" y="1324902"/>
            <a:ext cx="9384381" cy="5979594"/>
          </p:xfrm>
          <a:graphic>
            <a:graphicData uri="http://schemas.openxmlformats.org/drawingml/2006/chart">
              <c:chart xmlns:c="http://schemas.openxmlformats.org/drawingml/2006/chart" xmlns:r="http://schemas.openxmlformats.org/officeDocument/2006/relationships" r:id="rId4"/>
            </a:graphicData>
          </a:graphic>
        </p:graphicFrame>
        <p:sp>
          <p:nvSpPr>
            <p:cNvPr id="34" name="Content Placeholder 2">
              <a:extLst>
                <a:ext uri="{FF2B5EF4-FFF2-40B4-BE49-F238E27FC236}">
                  <a16:creationId xmlns:a16="http://schemas.microsoft.com/office/drawing/2014/main" id="{D9B04135-13C0-394F-F872-2119BB212191}"/>
                </a:ext>
              </a:extLst>
            </p:cNvPr>
            <p:cNvSpPr txBox="1">
              <a:spLocks/>
            </p:cNvSpPr>
            <p:nvPr/>
          </p:nvSpPr>
          <p:spPr>
            <a:xfrm>
              <a:off x="2047265" y="6668959"/>
              <a:ext cx="6160028" cy="458465"/>
            </a:xfrm>
            <a:prstGeom prst="rect">
              <a:avLst/>
            </a:prstGeom>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194083"/>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194083"/>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194083"/>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a:solidFill>
                    <a:schemeClr val="tx1"/>
                  </a:solidFill>
                </a:rPr>
                <a:t>Year</a:t>
              </a:r>
              <a:endParaRPr lang="en-US" sz="1600">
                <a:solidFill>
                  <a:schemeClr val="tx1"/>
                </a:solidFill>
              </a:endParaRPr>
            </a:p>
          </p:txBody>
        </p:sp>
        <p:sp>
          <p:nvSpPr>
            <p:cNvPr id="35" name="Content Placeholder 2">
              <a:extLst>
                <a:ext uri="{FF2B5EF4-FFF2-40B4-BE49-F238E27FC236}">
                  <a16:creationId xmlns:a16="http://schemas.microsoft.com/office/drawing/2014/main" id="{56393D6A-C362-17B6-ADB7-A5238B4A9659}"/>
                </a:ext>
              </a:extLst>
            </p:cNvPr>
            <p:cNvSpPr txBox="1">
              <a:spLocks/>
            </p:cNvSpPr>
            <p:nvPr/>
          </p:nvSpPr>
          <p:spPr>
            <a:xfrm rot="16200000">
              <a:off x="-1302231" y="4042547"/>
              <a:ext cx="3534717" cy="458465"/>
            </a:xfrm>
            <a:prstGeom prst="rect">
              <a:avLst/>
            </a:prstGeom>
          </p:spPr>
          <p:txBody>
            <a:bodyPr vert="horz" lIns="91440" tIns="45720" rIns="91440" bIns="45720"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194083"/>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194083"/>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194083"/>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100000"/>
                </a:lnSpc>
                <a:spcBef>
                  <a:spcPts val="0"/>
                </a:spcBef>
                <a:buNone/>
              </a:pPr>
              <a:r>
                <a:rPr lang="en-US" sz="1600" b="1">
                  <a:solidFill>
                    <a:schemeClr val="tx1"/>
                  </a:solidFill>
                </a:rPr>
                <a:t>Percentage of Bronchitis Visits With Antibiotic Prescriptions</a:t>
              </a:r>
              <a:endParaRPr lang="en-US" sz="1600">
                <a:solidFill>
                  <a:schemeClr val="tx1"/>
                </a:solidFill>
              </a:endParaRPr>
            </a:p>
          </p:txBody>
        </p:sp>
        <p:grpSp>
          <p:nvGrpSpPr>
            <p:cNvPr id="27" name="Group 26">
              <a:extLst>
                <a:ext uri="{FF2B5EF4-FFF2-40B4-BE49-F238E27FC236}">
                  <a16:creationId xmlns:a16="http://schemas.microsoft.com/office/drawing/2014/main" id="{469BE465-D443-CF2A-B0FA-9A791F8E10D0}"/>
                </a:ext>
              </a:extLst>
            </p:cNvPr>
            <p:cNvGrpSpPr/>
            <p:nvPr/>
          </p:nvGrpSpPr>
          <p:grpSpPr>
            <a:xfrm>
              <a:off x="1598595" y="2754750"/>
              <a:ext cx="948307" cy="490099"/>
              <a:chOff x="1598595" y="2809931"/>
              <a:chExt cx="948307" cy="490099"/>
            </a:xfrm>
          </p:grpSpPr>
          <p:grpSp>
            <p:nvGrpSpPr>
              <p:cNvPr id="23" name="Group 22">
                <a:extLst>
                  <a:ext uri="{FF2B5EF4-FFF2-40B4-BE49-F238E27FC236}">
                    <a16:creationId xmlns:a16="http://schemas.microsoft.com/office/drawing/2014/main" id="{4EC62FC8-6FA7-2794-F1AF-3A91B44C9CFC}"/>
                  </a:ext>
                </a:extLst>
              </p:cNvPr>
              <p:cNvGrpSpPr/>
              <p:nvPr/>
            </p:nvGrpSpPr>
            <p:grpSpPr>
              <a:xfrm>
                <a:off x="2088437" y="2827778"/>
                <a:ext cx="458465" cy="458465"/>
                <a:chOff x="11255664" y="5332185"/>
                <a:chExt cx="649553" cy="649553"/>
              </a:xfrm>
            </p:grpSpPr>
            <p:pic>
              <p:nvPicPr>
                <p:cNvPr id="10" name="Graphic 9" descr="Siren with solid fill">
                  <a:extLst>
                    <a:ext uri="{FF2B5EF4-FFF2-40B4-BE49-F238E27FC236}">
                      <a16:creationId xmlns:a16="http://schemas.microsoft.com/office/drawing/2014/main" id="{509F7479-10C4-C793-E5D6-C76B097C84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5664" y="5332185"/>
                  <a:ext cx="649553" cy="649553"/>
                </a:xfrm>
                <a:prstGeom prst="rect">
                  <a:avLst/>
                </a:prstGeom>
              </p:spPr>
            </p:pic>
            <p:sp>
              <p:nvSpPr>
                <p:cNvPr id="19" name="Trapezoid 18">
                  <a:extLst>
                    <a:ext uri="{FF2B5EF4-FFF2-40B4-BE49-F238E27FC236}">
                      <a16:creationId xmlns:a16="http://schemas.microsoft.com/office/drawing/2014/main" id="{3E166ABF-205E-F18B-8704-76A5EC36447F}"/>
                    </a:ext>
                  </a:extLst>
                </p:cNvPr>
                <p:cNvSpPr/>
                <p:nvPr/>
              </p:nvSpPr>
              <p:spPr>
                <a:xfrm>
                  <a:off x="11428673" y="5556269"/>
                  <a:ext cx="279646" cy="298110"/>
                </a:xfrm>
                <a:prstGeom prst="trapezoid">
                  <a:avLst>
                    <a:gd name="adj" fmla="val 9862"/>
                  </a:avLst>
                </a:prstGeom>
                <a:solidFill>
                  <a:srgbClr val="C1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20" name="TextBox 19">
                  <a:extLst>
                    <a:ext uri="{FF2B5EF4-FFF2-40B4-BE49-F238E27FC236}">
                      <a16:creationId xmlns:a16="http://schemas.microsoft.com/office/drawing/2014/main" id="{E3B2A96C-B176-55CB-0E29-98E36731A890}"/>
                    </a:ext>
                  </a:extLst>
                </p:cNvPr>
                <p:cNvSpPr txBox="1"/>
                <p:nvPr/>
              </p:nvSpPr>
              <p:spPr>
                <a:xfrm>
                  <a:off x="11255664" y="5574262"/>
                  <a:ext cx="649553" cy="348846"/>
                </a:xfrm>
                <a:prstGeom prst="rect">
                  <a:avLst/>
                </a:prstGeom>
                <a:noFill/>
              </p:spPr>
              <p:txBody>
                <a:bodyPr wrap="square" rtlCol="0">
                  <a:spAutoFit/>
                </a:bodyPr>
                <a:lstStyle/>
                <a:p>
                  <a:pPr algn="ctr"/>
                  <a:r>
                    <a:rPr lang="en-US" sz="1000"/>
                    <a:t>293</a:t>
                  </a:r>
                </a:p>
              </p:txBody>
            </p:sp>
          </p:grpSp>
          <p:grpSp>
            <p:nvGrpSpPr>
              <p:cNvPr id="25" name="Group 24">
                <a:extLst>
                  <a:ext uri="{FF2B5EF4-FFF2-40B4-BE49-F238E27FC236}">
                    <a16:creationId xmlns:a16="http://schemas.microsoft.com/office/drawing/2014/main" id="{53A036F6-0EC1-1021-4579-04BA5FFDFDC8}"/>
                  </a:ext>
                </a:extLst>
              </p:cNvPr>
              <p:cNvGrpSpPr/>
              <p:nvPr/>
            </p:nvGrpSpPr>
            <p:grpSpPr>
              <a:xfrm>
                <a:off x="1598595" y="2809931"/>
                <a:ext cx="490099" cy="490099"/>
                <a:chOff x="9902283" y="1268065"/>
                <a:chExt cx="490099" cy="490099"/>
              </a:xfrm>
            </p:grpSpPr>
            <p:pic>
              <p:nvPicPr>
                <p:cNvPr id="17" name="Graphic 16" descr="Hospital with solid fill">
                  <a:extLst>
                    <a:ext uri="{FF2B5EF4-FFF2-40B4-BE49-F238E27FC236}">
                      <a16:creationId xmlns:a16="http://schemas.microsoft.com/office/drawing/2014/main" id="{02E6F233-6EDE-60D9-D9B4-62C41ECFCB8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2283" y="1268065"/>
                  <a:ext cx="490099" cy="490099"/>
                </a:xfrm>
                <a:prstGeom prst="rect">
                  <a:avLst/>
                </a:prstGeom>
              </p:spPr>
            </p:pic>
            <p:sp>
              <p:nvSpPr>
                <p:cNvPr id="24" name="Rectangle 23">
                  <a:extLst>
                    <a:ext uri="{FF2B5EF4-FFF2-40B4-BE49-F238E27FC236}">
                      <a16:creationId xmlns:a16="http://schemas.microsoft.com/office/drawing/2014/main" id="{72879183-1AD5-92FA-D14A-FCC769CE2B2E}"/>
                    </a:ext>
                  </a:extLst>
                </p:cNvPr>
                <p:cNvSpPr/>
                <p:nvPr/>
              </p:nvSpPr>
              <p:spPr>
                <a:xfrm>
                  <a:off x="9957097" y="1472484"/>
                  <a:ext cx="151401" cy="185229"/>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AA1E942-4673-8BD6-7653-F8C912341FDA}"/>
                    </a:ext>
                  </a:extLst>
                </p:cNvPr>
                <p:cNvSpPr/>
                <p:nvPr/>
              </p:nvSpPr>
              <p:spPr>
                <a:xfrm>
                  <a:off x="10168307" y="1487525"/>
                  <a:ext cx="164010"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A01FF51-2088-F5EC-B295-53D95699BE51}"/>
                    </a:ext>
                  </a:extLst>
                </p:cNvPr>
                <p:cNvSpPr/>
                <p:nvPr/>
              </p:nvSpPr>
              <p:spPr>
                <a:xfrm>
                  <a:off x="10092234" y="1553480"/>
                  <a:ext cx="132329" cy="104234"/>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41DF81D-1462-227E-D6A8-E957FEEBA956}"/>
                    </a:ext>
                  </a:extLst>
                </p:cNvPr>
                <p:cNvSpPr txBox="1"/>
                <p:nvPr/>
              </p:nvSpPr>
              <p:spPr>
                <a:xfrm>
                  <a:off x="9927958" y="1454287"/>
                  <a:ext cx="422995" cy="246221"/>
                </a:xfrm>
                <a:prstGeom prst="rect">
                  <a:avLst/>
                </a:prstGeom>
                <a:noFill/>
              </p:spPr>
              <p:txBody>
                <a:bodyPr wrap="square" rtlCol="0">
                  <a:spAutoFit/>
                </a:bodyPr>
                <a:lstStyle/>
                <a:p>
                  <a:pPr algn="ctr"/>
                  <a:r>
                    <a:rPr lang="en-US" sz="1000"/>
                    <a:t>168</a:t>
                  </a:r>
                </a:p>
              </p:txBody>
            </p:sp>
          </p:grpSp>
        </p:grpSp>
        <p:grpSp>
          <p:nvGrpSpPr>
            <p:cNvPr id="118" name="Group 117">
              <a:extLst>
                <a:ext uri="{FF2B5EF4-FFF2-40B4-BE49-F238E27FC236}">
                  <a16:creationId xmlns:a16="http://schemas.microsoft.com/office/drawing/2014/main" id="{F6A05BAF-D9C2-C5A2-4C75-4F781D9E7503}"/>
                </a:ext>
              </a:extLst>
            </p:cNvPr>
            <p:cNvGrpSpPr/>
            <p:nvPr/>
          </p:nvGrpSpPr>
          <p:grpSpPr>
            <a:xfrm>
              <a:off x="5978884" y="846065"/>
              <a:ext cx="1538930" cy="1205448"/>
              <a:chOff x="9902283" y="1268065"/>
              <a:chExt cx="490099" cy="490099"/>
            </a:xfrm>
          </p:grpSpPr>
          <p:pic>
            <p:nvPicPr>
              <p:cNvPr id="119" name="Graphic 118" descr="Hospital with solid fill">
                <a:extLst>
                  <a:ext uri="{FF2B5EF4-FFF2-40B4-BE49-F238E27FC236}">
                    <a16:creationId xmlns:a16="http://schemas.microsoft.com/office/drawing/2014/main" id="{088BC64A-472A-1C7C-B2F9-B41E96662FA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2283" y="1268065"/>
                <a:ext cx="490099" cy="490099"/>
              </a:xfrm>
              <a:prstGeom prst="rect">
                <a:avLst/>
              </a:prstGeom>
            </p:spPr>
          </p:pic>
          <p:sp>
            <p:nvSpPr>
              <p:cNvPr id="120" name="Rectangle 119">
                <a:extLst>
                  <a:ext uri="{FF2B5EF4-FFF2-40B4-BE49-F238E27FC236}">
                    <a16:creationId xmlns:a16="http://schemas.microsoft.com/office/drawing/2014/main" id="{25B9FC71-4D44-CF39-6692-F13DA6EC4175}"/>
                  </a:ext>
                </a:extLst>
              </p:cNvPr>
              <p:cNvSpPr/>
              <p:nvPr/>
            </p:nvSpPr>
            <p:spPr>
              <a:xfrm>
                <a:off x="9960436" y="1483108"/>
                <a:ext cx="147806"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5B02B71D-CF75-962C-6174-8EEAD88F9229}"/>
                  </a:ext>
                </a:extLst>
              </p:cNvPr>
              <p:cNvSpPr/>
              <p:nvPr/>
            </p:nvSpPr>
            <p:spPr>
              <a:xfrm>
                <a:off x="10184511" y="1487525"/>
                <a:ext cx="147806"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F309E9C-1142-4AD7-B30E-6CBBFB460B5C}"/>
                  </a:ext>
                </a:extLst>
              </p:cNvPr>
              <p:cNvSpPr/>
              <p:nvPr/>
            </p:nvSpPr>
            <p:spPr>
              <a:xfrm>
                <a:off x="10092234" y="1553480"/>
                <a:ext cx="132329" cy="104234"/>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75668AE3-D8BE-2BA7-7E9D-FC0DD5BB1BA8}"/>
                  </a:ext>
                </a:extLst>
              </p:cNvPr>
              <p:cNvSpPr txBox="1"/>
              <p:nvPr/>
            </p:nvSpPr>
            <p:spPr>
              <a:xfrm>
                <a:off x="9938807" y="1505164"/>
                <a:ext cx="429361" cy="168929"/>
              </a:xfrm>
              <a:prstGeom prst="rect">
                <a:avLst/>
              </a:prstGeom>
              <a:noFill/>
            </p:spPr>
            <p:txBody>
              <a:bodyPr wrap="square" rtlCol="0">
                <a:spAutoFit/>
              </a:bodyPr>
              <a:lstStyle/>
              <a:p>
                <a:pPr algn="ctr"/>
                <a:r>
                  <a:rPr lang="en-US" sz="1050"/>
                  <a:t>Number of </a:t>
                </a:r>
                <a:r>
                  <a:rPr lang="en-US" sz="1050" b="1"/>
                  <a:t>Primary Care </a:t>
                </a:r>
                <a:r>
                  <a:rPr lang="en-US" sz="1050"/>
                  <a:t>sampled visits</a:t>
                </a:r>
              </a:p>
            </p:txBody>
          </p:sp>
        </p:grpSp>
        <p:grpSp>
          <p:nvGrpSpPr>
            <p:cNvPr id="26" name="Group 25">
              <a:extLst>
                <a:ext uri="{FF2B5EF4-FFF2-40B4-BE49-F238E27FC236}">
                  <a16:creationId xmlns:a16="http://schemas.microsoft.com/office/drawing/2014/main" id="{AD765BE0-78AC-3726-EDF6-68FC60845275}"/>
                </a:ext>
              </a:extLst>
            </p:cNvPr>
            <p:cNvGrpSpPr/>
            <p:nvPr/>
          </p:nvGrpSpPr>
          <p:grpSpPr>
            <a:xfrm>
              <a:off x="7831874" y="905656"/>
              <a:ext cx="1205448" cy="1205448"/>
              <a:chOff x="6147671" y="7489097"/>
              <a:chExt cx="1205448" cy="1205448"/>
            </a:xfrm>
          </p:grpSpPr>
          <p:grpSp>
            <p:nvGrpSpPr>
              <p:cNvPr id="124" name="Group 123">
                <a:extLst>
                  <a:ext uri="{FF2B5EF4-FFF2-40B4-BE49-F238E27FC236}">
                    <a16:creationId xmlns:a16="http://schemas.microsoft.com/office/drawing/2014/main" id="{3266EE61-D0D0-DBF1-C45F-50F5C303A7C1}"/>
                  </a:ext>
                </a:extLst>
              </p:cNvPr>
              <p:cNvGrpSpPr/>
              <p:nvPr/>
            </p:nvGrpSpPr>
            <p:grpSpPr>
              <a:xfrm>
                <a:off x="6147671" y="7489097"/>
                <a:ext cx="1205448" cy="1205448"/>
                <a:chOff x="11255664" y="5332185"/>
                <a:chExt cx="649553" cy="649553"/>
              </a:xfrm>
            </p:grpSpPr>
            <p:pic>
              <p:nvPicPr>
                <p:cNvPr id="125" name="Graphic 124" descr="Siren with solid fill">
                  <a:extLst>
                    <a:ext uri="{FF2B5EF4-FFF2-40B4-BE49-F238E27FC236}">
                      <a16:creationId xmlns:a16="http://schemas.microsoft.com/office/drawing/2014/main" id="{A9A35AFB-C4A4-B418-07C3-7301728C9E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5664" y="5332185"/>
                  <a:ext cx="649553" cy="649553"/>
                </a:xfrm>
                <a:prstGeom prst="rect">
                  <a:avLst/>
                </a:prstGeom>
              </p:spPr>
            </p:pic>
            <p:sp>
              <p:nvSpPr>
                <p:cNvPr id="126" name="Trapezoid 125">
                  <a:extLst>
                    <a:ext uri="{FF2B5EF4-FFF2-40B4-BE49-F238E27FC236}">
                      <a16:creationId xmlns:a16="http://schemas.microsoft.com/office/drawing/2014/main" id="{1204F0FF-E067-96F0-C578-0695FAEF47C8}"/>
                    </a:ext>
                  </a:extLst>
                </p:cNvPr>
                <p:cNvSpPr/>
                <p:nvPr/>
              </p:nvSpPr>
              <p:spPr>
                <a:xfrm>
                  <a:off x="11428673" y="5556269"/>
                  <a:ext cx="279646" cy="298110"/>
                </a:xfrm>
                <a:prstGeom prst="trapezoid">
                  <a:avLst>
                    <a:gd name="adj" fmla="val 9862"/>
                  </a:avLst>
                </a:prstGeom>
                <a:solidFill>
                  <a:srgbClr val="C1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grpSp>
          <p:sp>
            <p:nvSpPr>
              <p:cNvPr id="128" name="TextBox 127">
                <a:extLst>
                  <a:ext uri="{FF2B5EF4-FFF2-40B4-BE49-F238E27FC236}">
                    <a16:creationId xmlns:a16="http://schemas.microsoft.com/office/drawing/2014/main" id="{EB73214D-5E7D-7440-B42D-157542B77990}"/>
                  </a:ext>
                </a:extLst>
              </p:cNvPr>
              <p:cNvSpPr txBox="1"/>
              <p:nvPr/>
            </p:nvSpPr>
            <p:spPr>
              <a:xfrm>
                <a:off x="6381918" y="7840538"/>
                <a:ext cx="739721" cy="738664"/>
              </a:xfrm>
              <a:prstGeom prst="rect">
                <a:avLst/>
              </a:prstGeom>
              <a:noFill/>
            </p:spPr>
            <p:txBody>
              <a:bodyPr wrap="square" rtlCol="0">
                <a:spAutoFit/>
              </a:bodyPr>
              <a:lstStyle/>
              <a:p>
                <a:pPr algn="ctr"/>
                <a:r>
                  <a:rPr lang="en-US" sz="1050"/>
                  <a:t>Number of </a:t>
                </a:r>
                <a:r>
                  <a:rPr lang="en-US" sz="1050" b="1"/>
                  <a:t>ED </a:t>
                </a:r>
                <a:r>
                  <a:rPr lang="en-US" sz="1050"/>
                  <a:t>sampled visits</a:t>
                </a:r>
              </a:p>
            </p:txBody>
          </p:sp>
        </p:grpSp>
        <p:grpSp>
          <p:nvGrpSpPr>
            <p:cNvPr id="129" name="Group 128">
              <a:extLst>
                <a:ext uri="{FF2B5EF4-FFF2-40B4-BE49-F238E27FC236}">
                  <a16:creationId xmlns:a16="http://schemas.microsoft.com/office/drawing/2014/main" id="{D9439171-24D7-9E76-3E4F-34C2D27B020D}"/>
                </a:ext>
              </a:extLst>
            </p:cNvPr>
            <p:cNvGrpSpPr/>
            <p:nvPr/>
          </p:nvGrpSpPr>
          <p:grpSpPr>
            <a:xfrm>
              <a:off x="3307079" y="2754750"/>
              <a:ext cx="948307" cy="490099"/>
              <a:chOff x="1598595" y="2809931"/>
              <a:chExt cx="948307" cy="490099"/>
            </a:xfrm>
          </p:grpSpPr>
          <p:grpSp>
            <p:nvGrpSpPr>
              <p:cNvPr id="130" name="Group 129">
                <a:extLst>
                  <a:ext uri="{FF2B5EF4-FFF2-40B4-BE49-F238E27FC236}">
                    <a16:creationId xmlns:a16="http://schemas.microsoft.com/office/drawing/2014/main" id="{FB451F94-F40B-8161-D93E-6C8E29109E0D}"/>
                  </a:ext>
                </a:extLst>
              </p:cNvPr>
              <p:cNvGrpSpPr/>
              <p:nvPr/>
            </p:nvGrpSpPr>
            <p:grpSpPr>
              <a:xfrm>
                <a:off x="2088437" y="2827778"/>
                <a:ext cx="458465" cy="458465"/>
                <a:chOff x="11255664" y="5332185"/>
                <a:chExt cx="649553" cy="649553"/>
              </a:xfrm>
            </p:grpSpPr>
            <p:pic>
              <p:nvPicPr>
                <p:cNvPr id="137" name="Graphic 136" descr="Siren with solid fill">
                  <a:extLst>
                    <a:ext uri="{FF2B5EF4-FFF2-40B4-BE49-F238E27FC236}">
                      <a16:creationId xmlns:a16="http://schemas.microsoft.com/office/drawing/2014/main" id="{90CE8C40-2790-27C2-FA3B-A6C975AE71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5664" y="5332185"/>
                  <a:ext cx="649553" cy="649553"/>
                </a:xfrm>
                <a:prstGeom prst="rect">
                  <a:avLst/>
                </a:prstGeom>
              </p:spPr>
            </p:pic>
            <p:sp>
              <p:nvSpPr>
                <p:cNvPr id="138" name="Trapezoid 137">
                  <a:extLst>
                    <a:ext uri="{FF2B5EF4-FFF2-40B4-BE49-F238E27FC236}">
                      <a16:creationId xmlns:a16="http://schemas.microsoft.com/office/drawing/2014/main" id="{BA80F3E3-BAB3-43C0-39BB-AB546B0275BE}"/>
                    </a:ext>
                  </a:extLst>
                </p:cNvPr>
                <p:cNvSpPr/>
                <p:nvPr/>
              </p:nvSpPr>
              <p:spPr>
                <a:xfrm>
                  <a:off x="11428673" y="5556269"/>
                  <a:ext cx="279646" cy="298110"/>
                </a:xfrm>
                <a:prstGeom prst="trapezoid">
                  <a:avLst>
                    <a:gd name="adj" fmla="val 9862"/>
                  </a:avLst>
                </a:prstGeom>
                <a:solidFill>
                  <a:srgbClr val="C1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39" name="TextBox 138">
                  <a:extLst>
                    <a:ext uri="{FF2B5EF4-FFF2-40B4-BE49-F238E27FC236}">
                      <a16:creationId xmlns:a16="http://schemas.microsoft.com/office/drawing/2014/main" id="{2F55C7D1-46FB-4DE5-AA8D-000642A854F2}"/>
                    </a:ext>
                  </a:extLst>
                </p:cNvPr>
                <p:cNvSpPr txBox="1"/>
                <p:nvPr/>
              </p:nvSpPr>
              <p:spPr>
                <a:xfrm>
                  <a:off x="11255664" y="5574262"/>
                  <a:ext cx="649553" cy="348846"/>
                </a:xfrm>
                <a:prstGeom prst="rect">
                  <a:avLst/>
                </a:prstGeom>
                <a:noFill/>
              </p:spPr>
              <p:txBody>
                <a:bodyPr wrap="square" rtlCol="0">
                  <a:spAutoFit/>
                </a:bodyPr>
                <a:lstStyle/>
                <a:p>
                  <a:pPr algn="ctr"/>
                  <a:r>
                    <a:rPr lang="en-US" sz="1000"/>
                    <a:t>401</a:t>
                  </a:r>
                </a:p>
              </p:txBody>
            </p:sp>
          </p:grpSp>
          <p:grpSp>
            <p:nvGrpSpPr>
              <p:cNvPr id="131" name="Group 130">
                <a:extLst>
                  <a:ext uri="{FF2B5EF4-FFF2-40B4-BE49-F238E27FC236}">
                    <a16:creationId xmlns:a16="http://schemas.microsoft.com/office/drawing/2014/main" id="{AC7331FA-2E03-AFCC-EB55-5163DDD77AE0}"/>
                  </a:ext>
                </a:extLst>
              </p:cNvPr>
              <p:cNvGrpSpPr/>
              <p:nvPr/>
            </p:nvGrpSpPr>
            <p:grpSpPr>
              <a:xfrm>
                <a:off x="1598595" y="2809931"/>
                <a:ext cx="490099" cy="490099"/>
                <a:chOff x="9902283" y="1268065"/>
                <a:chExt cx="490099" cy="490099"/>
              </a:xfrm>
            </p:grpSpPr>
            <p:pic>
              <p:nvPicPr>
                <p:cNvPr id="132" name="Graphic 131" descr="Hospital with solid fill">
                  <a:extLst>
                    <a:ext uri="{FF2B5EF4-FFF2-40B4-BE49-F238E27FC236}">
                      <a16:creationId xmlns:a16="http://schemas.microsoft.com/office/drawing/2014/main" id="{EBBBCB52-67E3-A2F6-58CB-7C67DAA77F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2283" y="1268065"/>
                  <a:ext cx="490099" cy="490099"/>
                </a:xfrm>
                <a:prstGeom prst="rect">
                  <a:avLst/>
                </a:prstGeom>
              </p:spPr>
            </p:pic>
            <p:sp>
              <p:nvSpPr>
                <p:cNvPr id="133" name="Rectangle 132">
                  <a:extLst>
                    <a:ext uri="{FF2B5EF4-FFF2-40B4-BE49-F238E27FC236}">
                      <a16:creationId xmlns:a16="http://schemas.microsoft.com/office/drawing/2014/main" id="{72808130-FEEF-A7A1-90AF-DB61EFDAD696}"/>
                    </a:ext>
                  </a:extLst>
                </p:cNvPr>
                <p:cNvSpPr/>
                <p:nvPr/>
              </p:nvSpPr>
              <p:spPr>
                <a:xfrm>
                  <a:off x="9957097" y="1472484"/>
                  <a:ext cx="151401" cy="185229"/>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A9EEE3C1-FDB3-8BA2-6B8B-B1FB2B146E36}"/>
                    </a:ext>
                  </a:extLst>
                </p:cNvPr>
                <p:cNvSpPr/>
                <p:nvPr/>
              </p:nvSpPr>
              <p:spPr>
                <a:xfrm>
                  <a:off x="10168307" y="1487525"/>
                  <a:ext cx="164010"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A1224663-A83B-AEB3-FE1C-7174A659B9B0}"/>
                    </a:ext>
                  </a:extLst>
                </p:cNvPr>
                <p:cNvSpPr/>
                <p:nvPr/>
              </p:nvSpPr>
              <p:spPr>
                <a:xfrm>
                  <a:off x="10092234" y="1553480"/>
                  <a:ext cx="132329" cy="104234"/>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7292C3D4-8E53-2049-4F4A-FBCDF350F9C0}"/>
                    </a:ext>
                  </a:extLst>
                </p:cNvPr>
                <p:cNvSpPr txBox="1"/>
                <p:nvPr/>
              </p:nvSpPr>
              <p:spPr>
                <a:xfrm>
                  <a:off x="9927958" y="1454287"/>
                  <a:ext cx="422995" cy="246221"/>
                </a:xfrm>
                <a:prstGeom prst="rect">
                  <a:avLst/>
                </a:prstGeom>
                <a:noFill/>
              </p:spPr>
              <p:txBody>
                <a:bodyPr wrap="square" rtlCol="0">
                  <a:spAutoFit/>
                </a:bodyPr>
                <a:lstStyle/>
                <a:p>
                  <a:pPr algn="ctr"/>
                  <a:r>
                    <a:rPr lang="en-US" sz="1000"/>
                    <a:t>167</a:t>
                  </a:r>
                </a:p>
              </p:txBody>
            </p:sp>
          </p:grpSp>
        </p:grpSp>
        <p:grpSp>
          <p:nvGrpSpPr>
            <p:cNvPr id="140" name="Group 139">
              <a:extLst>
                <a:ext uri="{FF2B5EF4-FFF2-40B4-BE49-F238E27FC236}">
                  <a16:creationId xmlns:a16="http://schemas.microsoft.com/office/drawing/2014/main" id="{1570A3F8-E2B2-9211-F8F7-C254829238AB}"/>
                </a:ext>
              </a:extLst>
            </p:cNvPr>
            <p:cNvGrpSpPr/>
            <p:nvPr/>
          </p:nvGrpSpPr>
          <p:grpSpPr>
            <a:xfrm>
              <a:off x="4991501" y="2754750"/>
              <a:ext cx="948307" cy="490099"/>
              <a:chOff x="1598595" y="2809931"/>
              <a:chExt cx="948307" cy="490099"/>
            </a:xfrm>
          </p:grpSpPr>
          <p:grpSp>
            <p:nvGrpSpPr>
              <p:cNvPr id="141" name="Group 140">
                <a:extLst>
                  <a:ext uri="{FF2B5EF4-FFF2-40B4-BE49-F238E27FC236}">
                    <a16:creationId xmlns:a16="http://schemas.microsoft.com/office/drawing/2014/main" id="{EA67D252-96D7-24B2-A6AD-A68DE87F4102}"/>
                  </a:ext>
                </a:extLst>
              </p:cNvPr>
              <p:cNvGrpSpPr/>
              <p:nvPr/>
            </p:nvGrpSpPr>
            <p:grpSpPr>
              <a:xfrm>
                <a:off x="2088437" y="2827778"/>
                <a:ext cx="458465" cy="458465"/>
                <a:chOff x="11255664" y="5332185"/>
                <a:chExt cx="649553" cy="649553"/>
              </a:xfrm>
            </p:grpSpPr>
            <p:pic>
              <p:nvPicPr>
                <p:cNvPr id="148" name="Graphic 147" descr="Siren with solid fill">
                  <a:extLst>
                    <a:ext uri="{FF2B5EF4-FFF2-40B4-BE49-F238E27FC236}">
                      <a16:creationId xmlns:a16="http://schemas.microsoft.com/office/drawing/2014/main" id="{8054DE39-B89F-7CDA-F6D5-BA6FCDDC44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5664" y="5332185"/>
                  <a:ext cx="649553" cy="649553"/>
                </a:xfrm>
                <a:prstGeom prst="rect">
                  <a:avLst/>
                </a:prstGeom>
              </p:spPr>
            </p:pic>
            <p:sp>
              <p:nvSpPr>
                <p:cNvPr id="149" name="Trapezoid 148">
                  <a:extLst>
                    <a:ext uri="{FF2B5EF4-FFF2-40B4-BE49-F238E27FC236}">
                      <a16:creationId xmlns:a16="http://schemas.microsoft.com/office/drawing/2014/main" id="{3B6E48EE-A163-6353-62DB-582A98E0A5F2}"/>
                    </a:ext>
                  </a:extLst>
                </p:cNvPr>
                <p:cNvSpPr/>
                <p:nvPr/>
              </p:nvSpPr>
              <p:spPr>
                <a:xfrm>
                  <a:off x="11428673" y="5556269"/>
                  <a:ext cx="279646" cy="298110"/>
                </a:xfrm>
                <a:prstGeom prst="trapezoid">
                  <a:avLst>
                    <a:gd name="adj" fmla="val 9862"/>
                  </a:avLst>
                </a:prstGeom>
                <a:solidFill>
                  <a:srgbClr val="C1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50" name="TextBox 149">
                  <a:extLst>
                    <a:ext uri="{FF2B5EF4-FFF2-40B4-BE49-F238E27FC236}">
                      <a16:creationId xmlns:a16="http://schemas.microsoft.com/office/drawing/2014/main" id="{1DEC1AC7-ED08-8AF3-7F4F-616E19FB0EAA}"/>
                    </a:ext>
                  </a:extLst>
                </p:cNvPr>
                <p:cNvSpPr txBox="1"/>
                <p:nvPr/>
              </p:nvSpPr>
              <p:spPr>
                <a:xfrm>
                  <a:off x="11255664" y="5574262"/>
                  <a:ext cx="649553" cy="348846"/>
                </a:xfrm>
                <a:prstGeom prst="rect">
                  <a:avLst/>
                </a:prstGeom>
                <a:noFill/>
              </p:spPr>
              <p:txBody>
                <a:bodyPr wrap="square" rtlCol="0">
                  <a:spAutoFit/>
                </a:bodyPr>
                <a:lstStyle/>
                <a:p>
                  <a:pPr algn="ctr"/>
                  <a:r>
                    <a:rPr lang="en-US" sz="1000"/>
                    <a:t>499</a:t>
                  </a:r>
                </a:p>
              </p:txBody>
            </p:sp>
          </p:grpSp>
          <p:grpSp>
            <p:nvGrpSpPr>
              <p:cNvPr id="142" name="Group 141">
                <a:extLst>
                  <a:ext uri="{FF2B5EF4-FFF2-40B4-BE49-F238E27FC236}">
                    <a16:creationId xmlns:a16="http://schemas.microsoft.com/office/drawing/2014/main" id="{7A8924C8-7C88-2663-CD5E-EF56B79A89ED}"/>
                  </a:ext>
                </a:extLst>
              </p:cNvPr>
              <p:cNvGrpSpPr/>
              <p:nvPr/>
            </p:nvGrpSpPr>
            <p:grpSpPr>
              <a:xfrm>
                <a:off x="1598595" y="2809931"/>
                <a:ext cx="490099" cy="490099"/>
                <a:chOff x="9902283" y="1268065"/>
                <a:chExt cx="490099" cy="490099"/>
              </a:xfrm>
            </p:grpSpPr>
            <p:pic>
              <p:nvPicPr>
                <p:cNvPr id="143" name="Graphic 142" descr="Hospital with solid fill">
                  <a:extLst>
                    <a:ext uri="{FF2B5EF4-FFF2-40B4-BE49-F238E27FC236}">
                      <a16:creationId xmlns:a16="http://schemas.microsoft.com/office/drawing/2014/main" id="{7584544B-362C-E65D-4BAB-5523C970B38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2283" y="1268065"/>
                  <a:ext cx="490099" cy="490099"/>
                </a:xfrm>
                <a:prstGeom prst="rect">
                  <a:avLst/>
                </a:prstGeom>
              </p:spPr>
            </p:pic>
            <p:sp>
              <p:nvSpPr>
                <p:cNvPr id="144" name="Rectangle 143">
                  <a:extLst>
                    <a:ext uri="{FF2B5EF4-FFF2-40B4-BE49-F238E27FC236}">
                      <a16:creationId xmlns:a16="http://schemas.microsoft.com/office/drawing/2014/main" id="{60E56183-6F55-C0D0-3D9C-8B7EB95458A5}"/>
                    </a:ext>
                  </a:extLst>
                </p:cNvPr>
                <p:cNvSpPr/>
                <p:nvPr/>
              </p:nvSpPr>
              <p:spPr>
                <a:xfrm>
                  <a:off x="9957097" y="1472484"/>
                  <a:ext cx="151401" cy="185229"/>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06F4DD7D-7B4E-7FCE-DD6F-72C86B42379D}"/>
                    </a:ext>
                  </a:extLst>
                </p:cNvPr>
                <p:cNvSpPr/>
                <p:nvPr/>
              </p:nvSpPr>
              <p:spPr>
                <a:xfrm>
                  <a:off x="10168307" y="1487525"/>
                  <a:ext cx="164010"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793387B-8739-1E77-9F69-F81907A83C9B}"/>
                    </a:ext>
                  </a:extLst>
                </p:cNvPr>
                <p:cNvSpPr/>
                <p:nvPr/>
              </p:nvSpPr>
              <p:spPr>
                <a:xfrm>
                  <a:off x="10092234" y="1553480"/>
                  <a:ext cx="132329" cy="104234"/>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7D201F42-EBE0-F022-EBD1-7B578E6E6F10}"/>
                    </a:ext>
                  </a:extLst>
                </p:cNvPr>
                <p:cNvSpPr txBox="1"/>
                <p:nvPr/>
              </p:nvSpPr>
              <p:spPr>
                <a:xfrm>
                  <a:off x="9927958" y="1454287"/>
                  <a:ext cx="422995" cy="246221"/>
                </a:xfrm>
                <a:prstGeom prst="rect">
                  <a:avLst/>
                </a:prstGeom>
                <a:noFill/>
              </p:spPr>
              <p:txBody>
                <a:bodyPr wrap="square" rtlCol="0">
                  <a:spAutoFit/>
                </a:bodyPr>
                <a:lstStyle/>
                <a:p>
                  <a:pPr algn="ctr"/>
                  <a:r>
                    <a:rPr lang="en-US" sz="1000"/>
                    <a:t>185</a:t>
                  </a:r>
                </a:p>
              </p:txBody>
            </p:sp>
          </p:grpSp>
        </p:grpSp>
        <p:grpSp>
          <p:nvGrpSpPr>
            <p:cNvPr id="151" name="Group 150">
              <a:extLst>
                <a:ext uri="{FF2B5EF4-FFF2-40B4-BE49-F238E27FC236}">
                  <a16:creationId xmlns:a16="http://schemas.microsoft.com/office/drawing/2014/main" id="{ACEE7821-ED27-0241-F5FB-C2C4D9BB314D}"/>
                </a:ext>
              </a:extLst>
            </p:cNvPr>
            <p:cNvGrpSpPr/>
            <p:nvPr/>
          </p:nvGrpSpPr>
          <p:grpSpPr>
            <a:xfrm>
              <a:off x="6748112" y="2754750"/>
              <a:ext cx="948307" cy="490099"/>
              <a:chOff x="1598595" y="2809931"/>
              <a:chExt cx="948307" cy="490099"/>
            </a:xfrm>
          </p:grpSpPr>
          <p:grpSp>
            <p:nvGrpSpPr>
              <p:cNvPr id="152" name="Group 151">
                <a:extLst>
                  <a:ext uri="{FF2B5EF4-FFF2-40B4-BE49-F238E27FC236}">
                    <a16:creationId xmlns:a16="http://schemas.microsoft.com/office/drawing/2014/main" id="{05E9D859-3C9F-4DC4-6937-A41CE6DFB976}"/>
                  </a:ext>
                </a:extLst>
              </p:cNvPr>
              <p:cNvGrpSpPr/>
              <p:nvPr/>
            </p:nvGrpSpPr>
            <p:grpSpPr>
              <a:xfrm>
                <a:off x="2088437" y="2827778"/>
                <a:ext cx="458465" cy="458465"/>
                <a:chOff x="11255664" y="5332185"/>
                <a:chExt cx="649553" cy="649553"/>
              </a:xfrm>
            </p:grpSpPr>
            <p:pic>
              <p:nvPicPr>
                <p:cNvPr id="159" name="Graphic 158" descr="Siren with solid fill">
                  <a:extLst>
                    <a:ext uri="{FF2B5EF4-FFF2-40B4-BE49-F238E27FC236}">
                      <a16:creationId xmlns:a16="http://schemas.microsoft.com/office/drawing/2014/main" id="{156C46F7-9B62-CF01-D7DF-EC0EE1F9AB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5664" y="5332185"/>
                  <a:ext cx="649553" cy="649553"/>
                </a:xfrm>
                <a:prstGeom prst="rect">
                  <a:avLst/>
                </a:prstGeom>
              </p:spPr>
            </p:pic>
            <p:sp>
              <p:nvSpPr>
                <p:cNvPr id="160" name="Trapezoid 159">
                  <a:extLst>
                    <a:ext uri="{FF2B5EF4-FFF2-40B4-BE49-F238E27FC236}">
                      <a16:creationId xmlns:a16="http://schemas.microsoft.com/office/drawing/2014/main" id="{40ACC761-794D-F506-D0AD-80DD8752898F}"/>
                    </a:ext>
                  </a:extLst>
                </p:cNvPr>
                <p:cNvSpPr/>
                <p:nvPr/>
              </p:nvSpPr>
              <p:spPr>
                <a:xfrm>
                  <a:off x="11428673" y="5556269"/>
                  <a:ext cx="279646" cy="298110"/>
                </a:xfrm>
                <a:prstGeom prst="trapezoid">
                  <a:avLst>
                    <a:gd name="adj" fmla="val 9862"/>
                  </a:avLst>
                </a:prstGeom>
                <a:solidFill>
                  <a:srgbClr val="C1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61" name="TextBox 160">
                  <a:extLst>
                    <a:ext uri="{FF2B5EF4-FFF2-40B4-BE49-F238E27FC236}">
                      <a16:creationId xmlns:a16="http://schemas.microsoft.com/office/drawing/2014/main" id="{FF313F2C-11A2-CAF8-4DF0-844A374FE7F2}"/>
                    </a:ext>
                  </a:extLst>
                </p:cNvPr>
                <p:cNvSpPr txBox="1"/>
                <p:nvPr/>
              </p:nvSpPr>
              <p:spPr>
                <a:xfrm>
                  <a:off x="11255664" y="5574262"/>
                  <a:ext cx="649553" cy="348846"/>
                </a:xfrm>
                <a:prstGeom prst="rect">
                  <a:avLst/>
                </a:prstGeom>
                <a:noFill/>
              </p:spPr>
              <p:txBody>
                <a:bodyPr wrap="square" rtlCol="0">
                  <a:spAutoFit/>
                </a:bodyPr>
                <a:lstStyle/>
                <a:p>
                  <a:pPr algn="ctr"/>
                  <a:r>
                    <a:rPr lang="en-US" sz="1000"/>
                    <a:t>462</a:t>
                  </a:r>
                </a:p>
              </p:txBody>
            </p:sp>
          </p:grpSp>
          <p:grpSp>
            <p:nvGrpSpPr>
              <p:cNvPr id="153" name="Group 152">
                <a:extLst>
                  <a:ext uri="{FF2B5EF4-FFF2-40B4-BE49-F238E27FC236}">
                    <a16:creationId xmlns:a16="http://schemas.microsoft.com/office/drawing/2014/main" id="{C7A3C6C2-AE0D-34C8-0F6B-A3A70EE3EA00}"/>
                  </a:ext>
                </a:extLst>
              </p:cNvPr>
              <p:cNvGrpSpPr/>
              <p:nvPr/>
            </p:nvGrpSpPr>
            <p:grpSpPr>
              <a:xfrm>
                <a:off x="1598595" y="2809931"/>
                <a:ext cx="490099" cy="490099"/>
                <a:chOff x="9902283" y="1268065"/>
                <a:chExt cx="490099" cy="490099"/>
              </a:xfrm>
            </p:grpSpPr>
            <p:pic>
              <p:nvPicPr>
                <p:cNvPr id="154" name="Graphic 153" descr="Hospital with solid fill">
                  <a:extLst>
                    <a:ext uri="{FF2B5EF4-FFF2-40B4-BE49-F238E27FC236}">
                      <a16:creationId xmlns:a16="http://schemas.microsoft.com/office/drawing/2014/main" id="{B108462F-D038-7F65-7833-46518AA698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2283" y="1268065"/>
                  <a:ext cx="490099" cy="490099"/>
                </a:xfrm>
                <a:prstGeom prst="rect">
                  <a:avLst/>
                </a:prstGeom>
              </p:spPr>
            </p:pic>
            <p:sp>
              <p:nvSpPr>
                <p:cNvPr id="155" name="Rectangle 154">
                  <a:extLst>
                    <a:ext uri="{FF2B5EF4-FFF2-40B4-BE49-F238E27FC236}">
                      <a16:creationId xmlns:a16="http://schemas.microsoft.com/office/drawing/2014/main" id="{406C27EC-0E3A-617F-DFB3-1EAAA42CC391}"/>
                    </a:ext>
                  </a:extLst>
                </p:cNvPr>
                <p:cNvSpPr/>
                <p:nvPr/>
              </p:nvSpPr>
              <p:spPr>
                <a:xfrm>
                  <a:off x="9957097" y="1472484"/>
                  <a:ext cx="151401" cy="185229"/>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D33F766-CDD0-5635-37C0-0559D6543B50}"/>
                    </a:ext>
                  </a:extLst>
                </p:cNvPr>
                <p:cNvSpPr/>
                <p:nvPr/>
              </p:nvSpPr>
              <p:spPr>
                <a:xfrm>
                  <a:off x="10168307" y="1487525"/>
                  <a:ext cx="164010"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7DE0E1D8-DAC3-073E-9F74-D493C8F100D5}"/>
                    </a:ext>
                  </a:extLst>
                </p:cNvPr>
                <p:cNvSpPr/>
                <p:nvPr/>
              </p:nvSpPr>
              <p:spPr>
                <a:xfrm>
                  <a:off x="10092234" y="1553480"/>
                  <a:ext cx="132329" cy="104234"/>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8B4467F2-D803-A692-AC29-2CC331F9DFA9}"/>
                    </a:ext>
                  </a:extLst>
                </p:cNvPr>
                <p:cNvSpPr txBox="1"/>
                <p:nvPr/>
              </p:nvSpPr>
              <p:spPr>
                <a:xfrm>
                  <a:off x="9927958" y="1454287"/>
                  <a:ext cx="422995" cy="246221"/>
                </a:xfrm>
                <a:prstGeom prst="rect">
                  <a:avLst/>
                </a:prstGeom>
                <a:noFill/>
              </p:spPr>
              <p:txBody>
                <a:bodyPr wrap="square" rtlCol="0">
                  <a:spAutoFit/>
                </a:bodyPr>
                <a:lstStyle/>
                <a:p>
                  <a:pPr algn="ctr"/>
                  <a:r>
                    <a:rPr lang="en-US" sz="1000"/>
                    <a:t>217</a:t>
                  </a:r>
                </a:p>
              </p:txBody>
            </p:sp>
          </p:grpSp>
        </p:grpSp>
        <p:grpSp>
          <p:nvGrpSpPr>
            <p:cNvPr id="162" name="Group 161">
              <a:extLst>
                <a:ext uri="{FF2B5EF4-FFF2-40B4-BE49-F238E27FC236}">
                  <a16:creationId xmlns:a16="http://schemas.microsoft.com/office/drawing/2014/main" id="{2BD0257A-7C57-EDC7-FDE6-D67D0511B3CE}"/>
                </a:ext>
              </a:extLst>
            </p:cNvPr>
            <p:cNvGrpSpPr/>
            <p:nvPr/>
          </p:nvGrpSpPr>
          <p:grpSpPr>
            <a:xfrm>
              <a:off x="8408470" y="2754750"/>
              <a:ext cx="948307" cy="490099"/>
              <a:chOff x="1598595" y="2809931"/>
              <a:chExt cx="948307" cy="490099"/>
            </a:xfrm>
          </p:grpSpPr>
          <p:grpSp>
            <p:nvGrpSpPr>
              <p:cNvPr id="163" name="Group 162">
                <a:extLst>
                  <a:ext uri="{FF2B5EF4-FFF2-40B4-BE49-F238E27FC236}">
                    <a16:creationId xmlns:a16="http://schemas.microsoft.com/office/drawing/2014/main" id="{39C05AFB-8063-FEFB-BED1-6B56F1A3E081}"/>
                  </a:ext>
                </a:extLst>
              </p:cNvPr>
              <p:cNvGrpSpPr/>
              <p:nvPr/>
            </p:nvGrpSpPr>
            <p:grpSpPr>
              <a:xfrm>
                <a:off x="2088437" y="2827778"/>
                <a:ext cx="458465" cy="458465"/>
                <a:chOff x="11255664" y="5332185"/>
                <a:chExt cx="649553" cy="649553"/>
              </a:xfrm>
            </p:grpSpPr>
            <p:pic>
              <p:nvPicPr>
                <p:cNvPr id="170" name="Graphic 169" descr="Siren with solid fill">
                  <a:extLst>
                    <a:ext uri="{FF2B5EF4-FFF2-40B4-BE49-F238E27FC236}">
                      <a16:creationId xmlns:a16="http://schemas.microsoft.com/office/drawing/2014/main" id="{E6E552E7-7168-26CD-49FD-1F11C3767A4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55664" y="5332185"/>
                  <a:ext cx="649553" cy="649553"/>
                </a:xfrm>
                <a:prstGeom prst="rect">
                  <a:avLst/>
                </a:prstGeom>
              </p:spPr>
            </p:pic>
            <p:sp>
              <p:nvSpPr>
                <p:cNvPr id="171" name="Trapezoid 170">
                  <a:extLst>
                    <a:ext uri="{FF2B5EF4-FFF2-40B4-BE49-F238E27FC236}">
                      <a16:creationId xmlns:a16="http://schemas.microsoft.com/office/drawing/2014/main" id="{C133F9E1-DE70-0474-7BE5-4155C0A720C4}"/>
                    </a:ext>
                  </a:extLst>
                </p:cNvPr>
                <p:cNvSpPr/>
                <p:nvPr/>
              </p:nvSpPr>
              <p:spPr>
                <a:xfrm>
                  <a:off x="11428673" y="5556269"/>
                  <a:ext cx="279646" cy="298110"/>
                </a:xfrm>
                <a:prstGeom prst="trapezoid">
                  <a:avLst>
                    <a:gd name="adj" fmla="val 9862"/>
                  </a:avLst>
                </a:prstGeom>
                <a:solidFill>
                  <a:srgbClr val="C1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72" name="TextBox 171">
                  <a:extLst>
                    <a:ext uri="{FF2B5EF4-FFF2-40B4-BE49-F238E27FC236}">
                      <a16:creationId xmlns:a16="http://schemas.microsoft.com/office/drawing/2014/main" id="{9BD8BE7D-DC84-09DC-9C03-03748946AA55}"/>
                    </a:ext>
                  </a:extLst>
                </p:cNvPr>
                <p:cNvSpPr txBox="1"/>
                <p:nvPr/>
              </p:nvSpPr>
              <p:spPr>
                <a:xfrm>
                  <a:off x="11255664" y="5574262"/>
                  <a:ext cx="649553" cy="348846"/>
                </a:xfrm>
                <a:prstGeom prst="rect">
                  <a:avLst/>
                </a:prstGeom>
                <a:noFill/>
              </p:spPr>
              <p:txBody>
                <a:bodyPr wrap="square" rtlCol="0">
                  <a:spAutoFit/>
                </a:bodyPr>
                <a:lstStyle/>
                <a:p>
                  <a:pPr algn="ctr"/>
                  <a:r>
                    <a:rPr lang="en-US" sz="1000"/>
                    <a:t>527</a:t>
                  </a:r>
                </a:p>
              </p:txBody>
            </p:sp>
          </p:grpSp>
          <p:grpSp>
            <p:nvGrpSpPr>
              <p:cNvPr id="164" name="Group 163">
                <a:extLst>
                  <a:ext uri="{FF2B5EF4-FFF2-40B4-BE49-F238E27FC236}">
                    <a16:creationId xmlns:a16="http://schemas.microsoft.com/office/drawing/2014/main" id="{5058EB63-396A-31EA-F466-94023BD84600}"/>
                  </a:ext>
                </a:extLst>
              </p:cNvPr>
              <p:cNvGrpSpPr/>
              <p:nvPr/>
            </p:nvGrpSpPr>
            <p:grpSpPr>
              <a:xfrm>
                <a:off x="1598595" y="2809931"/>
                <a:ext cx="490099" cy="490099"/>
                <a:chOff x="9902283" y="1268065"/>
                <a:chExt cx="490099" cy="490099"/>
              </a:xfrm>
            </p:grpSpPr>
            <p:pic>
              <p:nvPicPr>
                <p:cNvPr id="165" name="Graphic 164" descr="Hospital with solid fill">
                  <a:extLst>
                    <a:ext uri="{FF2B5EF4-FFF2-40B4-BE49-F238E27FC236}">
                      <a16:creationId xmlns:a16="http://schemas.microsoft.com/office/drawing/2014/main" id="{3541CE70-56F2-3C0A-216B-FBDFD1E0866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2283" y="1268065"/>
                  <a:ext cx="490099" cy="490099"/>
                </a:xfrm>
                <a:prstGeom prst="rect">
                  <a:avLst/>
                </a:prstGeom>
              </p:spPr>
            </p:pic>
            <p:sp>
              <p:nvSpPr>
                <p:cNvPr id="166" name="Rectangle 165">
                  <a:extLst>
                    <a:ext uri="{FF2B5EF4-FFF2-40B4-BE49-F238E27FC236}">
                      <a16:creationId xmlns:a16="http://schemas.microsoft.com/office/drawing/2014/main" id="{E34C9315-0D8B-0364-4584-8932C82175FD}"/>
                    </a:ext>
                  </a:extLst>
                </p:cNvPr>
                <p:cNvSpPr/>
                <p:nvPr/>
              </p:nvSpPr>
              <p:spPr>
                <a:xfrm>
                  <a:off x="9957097" y="1472484"/>
                  <a:ext cx="151401" cy="185229"/>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62B0BCAF-0C42-FEFC-5C11-A2D7E383B26A}"/>
                    </a:ext>
                  </a:extLst>
                </p:cNvPr>
                <p:cNvSpPr/>
                <p:nvPr/>
              </p:nvSpPr>
              <p:spPr>
                <a:xfrm>
                  <a:off x="10168307" y="1487525"/>
                  <a:ext cx="164010" cy="162708"/>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0784D9B-7D88-0147-59D5-EB7ECD2D99B9}"/>
                    </a:ext>
                  </a:extLst>
                </p:cNvPr>
                <p:cNvSpPr/>
                <p:nvPr/>
              </p:nvSpPr>
              <p:spPr>
                <a:xfrm>
                  <a:off x="10092234" y="1553480"/>
                  <a:ext cx="132329" cy="104234"/>
                </a:xfrm>
                <a:prstGeom prst="rect">
                  <a:avLst/>
                </a:prstGeom>
                <a:solidFill>
                  <a:srgbClr val="4E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8A895132-5494-AE76-8052-DEAAF7378707}"/>
                    </a:ext>
                  </a:extLst>
                </p:cNvPr>
                <p:cNvSpPr txBox="1"/>
                <p:nvPr/>
              </p:nvSpPr>
              <p:spPr>
                <a:xfrm>
                  <a:off x="9927958" y="1454287"/>
                  <a:ext cx="422995" cy="246221"/>
                </a:xfrm>
                <a:prstGeom prst="rect">
                  <a:avLst/>
                </a:prstGeom>
                <a:noFill/>
              </p:spPr>
              <p:txBody>
                <a:bodyPr wrap="square" rtlCol="0">
                  <a:spAutoFit/>
                </a:bodyPr>
                <a:lstStyle/>
                <a:p>
                  <a:pPr algn="ctr"/>
                  <a:r>
                    <a:rPr lang="en-US" sz="1000"/>
                    <a:t>234</a:t>
                  </a:r>
                </a:p>
              </p:txBody>
            </p:sp>
          </p:grpSp>
        </p:grpSp>
      </p:grpSp>
    </p:spTree>
    <p:custDataLst>
      <p:tags r:id="rId1"/>
    </p:custDataLst>
    <p:extLst>
      <p:ext uri="{BB962C8B-B14F-4D97-AF65-F5344CB8AC3E}">
        <p14:creationId xmlns:p14="http://schemas.microsoft.com/office/powerpoint/2010/main" val="411810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511" y="1281210"/>
            <a:ext cx="6741265" cy="4994083"/>
          </a:xfrm>
        </p:spPr>
        <p:txBody>
          <a:bodyPr>
            <a:normAutofit fontScale="85000" lnSpcReduction="20000"/>
          </a:bodyPr>
          <a:lstStyle/>
          <a:p>
            <a:pPr lvl="0"/>
            <a:r>
              <a:rPr lang="en-US" sz="3800"/>
              <a:t>Over-the-counter medications</a:t>
            </a:r>
            <a:r>
              <a:rPr lang="en-US" sz="3800" baseline="30000"/>
              <a:t>6-8</a:t>
            </a:r>
          </a:p>
          <a:p>
            <a:pPr lvl="1"/>
            <a:r>
              <a:rPr lang="en-US" sz="3300"/>
              <a:t>Dextromethorphan</a:t>
            </a:r>
          </a:p>
          <a:p>
            <a:pPr lvl="1"/>
            <a:r>
              <a:rPr lang="en-US" sz="3300"/>
              <a:t>Honey</a:t>
            </a:r>
            <a:r>
              <a:rPr lang="en-US" sz="3300" baseline="30000"/>
              <a:t>9</a:t>
            </a:r>
            <a:endParaRPr lang="en-US" sz="3300"/>
          </a:p>
          <a:p>
            <a:pPr lvl="1"/>
            <a:r>
              <a:rPr lang="en-US" sz="3300"/>
              <a:t>Guaifenesin</a:t>
            </a:r>
          </a:p>
          <a:p>
            <a:pPr lvl="1"/>
            <a:r>
              <a:rPr lang="en-US" sz="3300"/>
              <a:t>Combination antihistamine-decongestants </a:t>
            </a:r>
          </a:p>
          <a:p>
            <a:r>
              <a:rPr lang="en-US" sz="3800"/>
              <a:t>Prescription medications</a:t>
            </a:r>
            <a:r>
              <a:rPr lang="en-US" sz="3800" baseline="30000"/>
              <a:t>6-8</a:t>
            </a:r>
            <a:endParaRPr lang="en-US" sz="3800"/>
          </a:p>
          <a:p>
            <a:pPr lvl="1"/>
            <a:r>
              <a:rPr lang="en-US" sz="3400"/>
              <a:t>Benzonatate</a:t>
            </a:r>
          </a:p>
          <a:p>
            <a:pPr lvl="1"/>
            <a:r>
              <a:rPr lang="en-US" sz="3400"/>
              <a:t>Codeine</a:t>
            </a:r>
          </a:p>
          <a:p>
            <a:pPr lvl="1"/>
            <a:r>
              <a:rPr lang="en-US" sz="3400"/>
              <a:t>Beta-agonists (if evidence of airflow obstructions)</a:t>
            </a:r>
            <a:r>
              <a:rPr lang="en-US" sz="3400" baseline="30000"/>
              <a:t>10</a:t>
            </a:r>
            <a:r>
              <a:rPr lang="en-US" sz="3400"/>
              <a:t> </a:t>
            </a:r>
          </a:p>
        </p:txBody>
      </p:sp>
      <p:sp>
        <p:nvSpPr>
          <p:cNvPr id="4" name="Slide Number Placeholder 3"/>
          <p:cNvSpPr>
            <a:spLocks noGrp="1"/>
          </p:cNvSpPr>
          <p:nvPr>
            <p:ph type="sldNum" sz="quarter" idx="12"/>
          </p:nvPr>
        </p:nvSpPr>
        <p:spPr>
          <a:xfrm>
            <a:off x="9341394" y="7381741"/>
            <a:ext cx="487680" cy="413809"/>
          </a:xfrm>
        </p:spPr>
        <p:txBody>
          <a:bodyPr/>
          <a:lstStyle/>
          <a:p>
            <a:fld id="{993EEC8E-C5CF-40DF-832D-5BCB0E209B98}" type="slidenum">
              <a:rPr lang="en-US" smtClean="0"/>
              <a:pPr/>
              <a:t>12</a:t>
            </a:fld>
            <a:endParaRPr lang="en-US" dirty="0"/>
          </a:p>
        </p:txBody>
      </p:sp>
      <p:sp>
        <p:nvSpPr>
          <p:cNvPr id="7" name="Rectangle 6">
            <a:extLst>
              <a:ext uri="{FF2B5EF4-FFF2-40B4-BE49-F238E27FC236}">
                <a16:creationId xmlns:a16="http://schemas.microsoft.com/office/drawing/2014/main" id="{FD2F1D56-A01C-3B46-AA96-27D3909209CC}"/>
              </a:ext>
            </a:extLst>
          </p:cNvPr>
          <p:cNvSpPr/>
          <p:nvPr/>
        </p:nvSpPr>
        <p:spPr>
          <a:xfrm>
            <a:off x="-100589" y="161898"/>
            <a:ext cx="10259578" cy="615553"/>
          </a:xfrm>
          <a:prstGeom prst="rect">
            <a:avLst/>
          </a:prstGeom>
        </p:spPr>
        <p:txBody>
          <a:bodyPr wrap="square">
            <a:spAutoFit/>
          </a:bodyPr>
          <a:lstStyle/>
          <a:p>
            <a:pPr algn="ctr"/>
            <a:r>
              <a:rPr lang="en-US" sz="3400">
                <a:solidFill>
                  <a:schemeClr val="bg1"/>
                </a:solidFill>
              </a:rPr>
              <a:t>Moment 3: Symptomatic Treatment of Acute Bronchitis</a:t>
            </a:r>
            <a:r>
              <a:rPr lang="en-US" sz="3400" baseline="30000">
                <a:solidFill>
                  <a:schemeClr val="bg1"/>
                </a:solidFill>
              </a:rPr>
              <a:t>6,7</a:t>
            </a:r>
          </a:p>
        </p:txBody>
      </p:sp>
      <p:pic>
        <p:nvPicPr>
          <p:cNvPr id="8" name="Picture 7">
            <a:extLst>
              <a:ext uri="{FF2B5EF4-FFF2-40B4-BE49-F238E27FC236}">
                <a16:creationId xmlns:a16="http://schemas.microsoft.com/office/drawing/2014/main" id="{97B8145D-436D-4D9E-BDCC-71DFAC2AD963}"/>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16"/>
          <a:stretch/>
        </p:blipFill>
        <p:spPr>
          <a:xfrm>
            <a:off x="6436658" y="1673176"/>
            <a:ext cx="3039971" cy="263018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74083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our Moments of Antibiotic Decision Making Graphic"/>
          <p:cNvPicPr>
            <a:picLocks noChangeAspect="1"/>
          </p:cNvPicPr>
          <p:nvPr/>
        </p:nvPicPr>
        <p:blipFill>
          <a:blip r:embed="rId3"/>
          <a:stretch>
            <a:fillRect/>
          </a:stretch>
        </p:blipFill>
        <p:spPr>
          <a:xfrm>
            <a:off x="386045" y="2333066"/>
            <a:ext cx="3790504" cy="3624853"/>
          </a:xfrm>
          <a:prstGeom prst="rect">
            <a:avLst/>
          </a:prstGeom>
        </p:spPr>
      </p:pic>
      <p:sp>
        <p:nvSpPr>
          <p:cNvPr id="2" name="Title 1"/>
          <p:cNvSpPr>
            <a:spLocks noGrp="1"/>
          </p:cNvSpPr>
          <p:nvPr>
            <p:ph type="title"/>
          </p:nvPr>
        </p:nvSpPr>
        <p:spPr>
          <a:xfrm>
            <a:off x="147918" y="462120"/>
            <a:ext cx="9762565" cy="485868"/>
          </a:xfrm>
        </p:spPr>
        <p:txBody>
          <a:bodyPr>
            <a:noAutofit/>
          </a:bodyPr>
          <a:lstStyle/>
          <a:p>
            <a:r>
              <a:rPr lang="en-US" sz="3495"/>
              <a:t>The Four Moments of Antibiotic Decision Making</a:t>
            </a:r>
            <a:endParaRPr lang="en-US" sz="3106"/>
          </a:p>
        </p:txBody>
      </p:sp>
      <p:sp>
        <p:nvSpPr>
          <p:cNvPr id="3" name="Content Placeholder 2"/>
          <p:cNvSpPr>
            <a:spLocks noGrp="1"/>
          </p:cNvSpPr>
          <p:nvPr>
            <p:ph idx="1"/>
          </p:nvPr>
        </p:nvSpPr>
        <p:spPr>
          <a:xfrm>
            <a:off x="4126904" y="1428309"/>
            <a:ext cx="5576495" cy="5416245"/>
          </a:xfrm>
        </p:spPr>
        <p:txBody>
          <a:bodyPr vert="horz" lIns="98868" tIns="49435" rIns="98868" bIns="49435" rtlCol="0" anchor="t">
            <a:normAutofit fontScale="92500" lnSpcReduction="20000"/>
          </a:bodyPr>
          <a:lstStyle/>
          <a:p>
            <a:pPr marL="721137" indent="-721137">
              <a:buFont typeface="+mj-lt"/>
              <a:buAutoNum type="arabicPeriod"/>
            </a:pPr>
            <a:r>
              <a:rPr lang="en-US" sz="2912">
                <a:solidFill>
                  <a:schemeClr val="bg1">
                    <a:lumMod val="65000"/>
                  </a:schemeClr>
                </a:solidFill>
              </a:rPr>
              <a:t>Does my patient have an infection that requires antibiotics?</a:t>
            </a:r>
            <a:br>
              <a:rPr lang="en-US" sz="2912">
                <a:solidFill>
                  <a:schemeClr val="bg1">
                    <a:lumMod val="65000"/>
                  </a:schemeClr>
                </a:solidFill>
              </a:rPr>
            </a:br>
            <a:endParaRPr lang="en-US" sz="2912">
              <a:solidFill>
                <a:schemeClr val="bg1">
                  <a:lumMod val="65000"/>
                </a:schemeClr>
              </a:solidFill>
            </a:endParaRPr>
          </a:p>
          <a:p>
            <a:pPr marL="714974" indent="-714974">
              <a:buAutoNum type="arabicPeriod" startAt="2"/>
            </a:pPr>
            <a:r>
              <a:rPr lang="en-US" sz="2912">
                <a:solidFill>
                  <a:schemeClr val="bg1">
                    <a:lumMod val="65000"/>
                  </a:schemeClr>
                </a:solidFill>
              </a:rPr>
              <a:t>Do I need to order any diagnostic tests?</a:t>
            </a:r>
          </a:p>
          <a:p>
            <a:pPr marL="714974" indent="-714974">
              <a:buAutoNum type="arabicPeriod" startAt="2"/>
            </a:pPr>
            <a:endParaRPr lang="en-US" sz="2912">
              <a:solidFill>
                <a:schemeClr val="bg1">
                  <a:lumMod val="65000"/>
                </a:schemeClr>
              </a:solidFill>
            </a:endParaRPr>
          </a:p>
          <a:p>
            <a:pPr marL="714974" indent="-714974">
              <a:buAutoNum type="arabicPeriod" startAt="2"/>
            </a:pPr>
            <a:r>
              <a:rPr lang="en-US" sz="2912">
                <a:solidFill>
                  <a:schemeClr val="bg1">
                    <a:lumMod val="65000"/>
                  </a:schemeClr>
                </a:solidFill>
              </a:rPr>
              <a:t>If antibiotics are indicated, what is the narrowest, safest, and shortest regimen I can prescribe?</a:t>
            </a:r>
          </a:p>
          <a:p>
            <a:pPr marL="0" indent="0">
              <a:buNone/>
            </a:pPr>
            <a:r>
              <a:rPr lang="en-US" sz="2912"/>
              <a:t> </a:t>
            </a:r>
          </a:p>
          <a:p>
            <a:pPr marL="714974" indent="-714974">
              <a:buFont typeface="+mj-lt"/>
              <a:buAutoNum type="arabicPeriod" startAt="4"/>
            </a:pPr>
            <a:r>
              <a:rPr lang="en-US" sz="2912"/>
              <a:t>Does my patient understand what to expect and the </a:t>
            </a:r>
            <a:r>
              <a:rPr lang="en-US" sz="2912" err="1"/>
              <a:t>followup</a:t>
            </a:r>
            <a:r>
              <a:rPr lang="en-US" sz="2912"/>
              <a:t> plan?</a:t>
            </a:r>
          </a:p>
          <a:p>
            <a:pPr marL="714974" indent="-714974">
              <a:buAutoNum type="arabicPeriod" startAt="4"/>
            </a:pPr>
            <a:endParaRPr lang="en-US" sz="2718"/>
          </a:p>
          <a:p>
            <a:pPr marL="714974" indent="-714974">
              <a:buAutoNum type="arabicPeriod" startAt="4"/>
            </a:pPr>
            <a:endParaRPr lang="en-US" sz="2718"/>
          </a:p>
          <a:p>
            <a:pPr marL="714974" indent="-714974">
              <a:buAutoNum type="arabicPeriod" startAt="4"/>
            </a:pPr>
            <a:endParaRPr lang="en-US" sz="2718"/>
          </a:p>
        </p:txBody>
      </p:sp>
      <p:sp>
        <p:nvSpPr>
          <p:cNvPr id="4" name="Slide Number Placeholder 3"/>
          <p:cNvSpPr>
            <a:spLocks noGrp="1"/>
          </p:cNvSpPr>
          <p:nvPr>
            <p:ph type="sldNum" sz="quarter" idx="12"/>
          </p:nvPr>
        </p:nvSpPr>
        <p:spPr/>
        <p:txBody>
          <a:bodyPr/>
          <a:lstStyle/>
          <a:p>
            <a:fld id="{993EEC8E-C5CF-40DF-832D-5BCB0E209B98}" type="slidenum">
              <a:rPr lang="en-US" smtClean="0"/>
              <a:t>13</a:t>
            </a:fld>
            <a:endParaRPr lang="en-US"/>
          </a:p>
        </p:txBody>
      </p:sp>
    </p:spTree>
    <p:custDataLst>
      <p:tags r:id="rId1"/>
    </p:custDataLst>
    <p:extLst>
      <p:ext uri="{BB962C8B-B14F-4D97-AF65-F5344CB8AC3E}">
        <p14:creationId xmlns:p14="http://schemas.microsoft.com/office/powerpoint/2010/main" val="1799735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30574"/>
            <a:ext cx="9052560" cy="603144"/>
          </a:xfrm>
        </p:spPr>
        <p:txBody>
          <a:bodyPr/>
          <a:lstStyle/>
          <a:p>
            <a:r>
              <a:rPr lang="en-US"/>
              <a:t>Time Course of Acute Bronchitis</a:t>
            </a:r>
          </a:p>
        </p:txBody>
      </p:sp>
      <p:sp>
        <p:nvSpPr>
          <p:cNvPr id="3" name="Content Placeholder 2"/>
          <p:cNvSpPr>
            <a:spLocks noGrp="1"/>
          </p:cNvSpPr>
          <p:nvPr>
            <p:ph idx="1"/>
          </p:nvPr>
        </p:nvSpPr>
        <p:spPr/>
        <p:txBody>
          <a:bodyPr>
            <a:normAutofit/>
          </a:bodyPr>
          <a:lstStyle/>
          <a:p>
            <a:r>
              <a:rPr lang="en-US" sz="3200"/>
              <a:t>Patients with acute bronchitis should be told that their cough may last for at least 3 weeks and that antibiotics will not hasten resolution of the cough. </a:t>
            </a:r>
          </a:p>
          <a:p>
            <a:endParaRPr lang="en-US" sz="3200"/>
          </a:p>
          <a:p>
            <a:pPr fontAlgn="base"/>
            <a:r>
              <a:rPr lang="en-US" sz="3200"/>
              <a:t>Patients should be instructed to return to or call the clinic if they develop fever, shortness of breath or chest pain, if the cough increases in extent or frequency, or if a significant cough persists beyond three weeks.</a:t>
            </a:r>
          </a:p>
          <a:p>
            <a:endParaRPr lang="en-US"/>
          </a:p>
        </p:txBody>
      </p:sp>
      <p:sp>
        <p:nvSpPr>
          <p:cNvPr id="4" name="Slide Number Placeholder 3"/>
          <p:cNvSpPr>
            <a:spLocks noGrp="1"/>
          </p:cNvSpPr>
          <p:nvPr>
            <p:ph type="sldNum" sz="quarter" idx="12"/>
          </p:nvPr>
        </p:nvSpPr>
        <p:spPr/>
        <p:txBody>
          <a:bodyPr/>
          <a:lstStyle/>
          <a:p>
            <a:fld id="{993EEC8E-C5CF-40DF-832D-5BCB0E209B98}" type="slidenum">
              <a:rPr lang="en-US" smtClean="0"/>
              <a:t>14</a:t>
            </a:fld>
            <a:endParaRPr lang="en-US"/>
          </a:p>
        </p:txBody>
      </p:sp>
    </p:spTree>
    <p:extLst>
      <p:ext uri="{BB962C8B-B14F-4D97-AF65-F5344CB8AC3E}">
        <p14:creationId xmlns:p14="http://schemas.microsoft.com/office/powerpoint/2010/main" val="354741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73" t="3409" r="2273" b="3409"/>
          <a:stretch/>
        </p:blipFill>
        <p:spPr>
          <a:xfrm>
            <a:off x="0" y="943064"/>
            <a:ext cx="10058399" cy="6120345"/>
          </a:xfrm>
          <a:prstGeom prst="rect">
            <a:avLst/>
          </a:prstGeom>
        </p:spPr>
      </p:pic>
      <p:sp>
        <p:nvSpPr>
          <p:cNvPr id="2" name="Title 1"/>
          <p:cNvSpPr>
            <a:spLocks noGrp="1"/>
          </p:cNvSpPr>
          <p:nvPr>
            <p:ph type="title"/>
          </p:nvPr>
        </p:nvSpPr>
        <p:spPr>
          <a:xfrm>
            <a:off x="0" y="0"/>
            <a:ext cx="10058400" cy="914400"/>
          </a:xfrm>
        </p:spPr>
        <p:txBody>
          <a:bodyPr>
            <a:normAutofit/>
          </a:bodyPr>
          <a:lstStyle/>
          <a:p>
            <a:r>
              <a:rPr lang="en-US"/>
              <a:t>Take-Home Messages</a:t>
            </a:r>
          </a:p>
        </p:txBody>
      </p:sp>
      <p:sp>
        <p:nvSpPr>
          <p:cNvPr id="3" name="Content Placeholder 2"/>
          <p:cNvSpPr>
            <a:spLocks noGrp="1"/>
          </p:cNvSpPr>
          <p:nvPr>
            <p:ph idx="1"/>
          </p:nvPr>
        </p:nvSpPr>
        <p:spPr>
          <a:xfrm>
            <a:off x="502920" y="1371600"/>
            <a:ext cx="9052560" cy="5799987"/>
          </a:xfrm>
        </p:spPr>
        <p:txBody>
          <a:bodyPr>
            <a:normAutofit/>
          </a:bodyPr>
          <a:lstStyle/>
          <a:p>
            <a:r>
              <a:rPr lang="en-US">
                <a:solidFill>
                  <a:schemeClr val="bg1"/>
                </a:solidFill>
              </a:rPr>
              <a:t>Antibiotics are not indicated for adults with acute bronchitis or for children with lingering coughs following a viral URI.</a:t>
            </a:r>
          </a:p>
          <a:p>
            <a:r>
              <a:rPr lang="en-US">
                <a:solidFill>
                  <a:schemeClr val="bg1"/>
                </a:solidFill>
              </a:rPr>
              <a:t>Options for symptomatic treatment can be provided to patients who are experiencing cough that interferes with daily activities or sleep, although data for their efficacy are limited.   </a:t>
            </a:r>
          </a:p>
          <a:p>
            <a:r>
              <a:rPr lang="en-US"/>
              <a:t> </a:t>
            </a:r>
          </a:p>
          <a:p>
            <a:endParaRPr lang="en-US">
              <a:solidFill>
                <a:schemeClr val="bg1"/>
              </a:solidFill>
            </a:endParaRPr>
          </a:p>
        </p:txBody>
      </p:sp>
      <p:sp>
        <p:nvSpPr>
          <p:cNvPr id="4" name="Slide Number Placeholder 3"/>
          <p:cNvSpPr>
            <a:spLocks noGrp="1"/>
          </p:cNvSpPr>
          <p:nvPr>
            <p:ph type="sldNum" sz="quarter" idx="12"/>
          </p:nvPr>
        </p:nvSpPr>
        <p:spPr/>
        <p:txBody>
          <a:bodyPr/>
          <a:lstStyle/>
          <a:p>
            <a:fld id="{993EEC8E-C5CF-40DF-832D-5BCB0E209B98}" type="slidenum">
              <a:rPr lang="en-US" smtClean="0"/>
              <a:t>15</a:t>
            </a:fld>
            <a:endParaRPr lang="en-US"/>
          </a:p>
        </p:txBody>
      </p:sp>
    </p:spTree>
    <p:custDataLst>
      <p:tags r:id="rId1"/>
    </p:custDataLst>
    <p:extLst>
      <p:ext uri="{BB962C8B-B14F-4D97-AF65-F5344CB8AC3E}">
        <p14:creationId xmlns:p14="http://schemas.microsoft.com/office/powerpoint/2010/main" val="127061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Additional Toolkit Resources</a:t>
            </a:r>
          </a:p>
        </p:txBody>
      </p:sp>
      <p:sp>
        <p:nvSpPr>
          <p:cNvPr id="6" name="Content Placeholder 5"/>
          <p:cNvSpPr>
            <a:spLocks noGrp="1"/>
          </p:cNvSpPr>
          <p:nvPr>
            <p:ph idx="1"/>
          </p:nvPr>
        </p:nvSpPr>
        <p:spPr>
          <a:xfrm>
            <a:off x="502920" y="1186148"/>
            <a:ext cx="9052560" cy="5629400"/>
          </a:xfrm>
        </p:spPr>
        <p:txBody>
          <a:bodyPr>
            <a:normAutofit fontScale="92500" lnSpcReduction="10000"/>
          </a:bodyPr>
          <a:lstStyle/>
          <a:p>
            <a:pPr marL="606803" indent="-422051">
              <a:spcAft>
                <a:spcPts val="640"/>
              </a:spcAft>
              <a:buNone/>
            </a:pPr>
            <a:r>
              <a:rPr lang="en-US" sz="3080" b="1" dirty="0"/>
              <a:t>For more resources on bronchitis, please access tools listed below, </a:t>
            </a:r>
            <a:r>
              <a:rPr lang="en-US" sz="3080" b="1"/>
              <a:t>available in </a:t>
            </a:r>
            <a:r>
              <a:rPr lang="en-US" sz="3080" b="1" dirty="0"/>
              <a:t>the AHRQ Toolkit To Improve Antibiotic Use in Ambulatory Care.</a:t>
            </a:r>
          </a:p>
          <a:p>
            <a:pPr marL="606803" indent="-422051">
              <a:spcAft>
                <a:spcPts val="640"/>
              </a:spcAft>
              <a:buNone/>
            </a:pPr>
            <a:r>
              <a:rPr lang="en-US" sz="3080" b="1" dirty="0"/>
              <a:t>Discussion Guide: </a:t>
            </a:r>
            <a:r>
              <a:rPr lang="en-US" sz="3080" dirty="0"/>
              <a:t>Refer to the </a:t>
            </a:r>
            <a:r>
              <a:rPr lang="en-US" sz="3080" dirty="0">
                <a:hlinkClick r:id="rId4"/>
              </a:rPr>
              <a:t>Discussion Guide </a:t>
            </a:r>
            <a:r>
              <a:rPr lang="en-US" sz="3080" dirty="0"/>
              <a:t>to help your practice develop a standardized approach to the diagnosis and management of patients with bronchitis.</a:t>
            </a:r>
          </a:p>
          <a:p>
            <a:pPr marL="606803" indent="-422051">
              <a:spcAft>
                <a:spcPts val="640"/>
              </a:spcAft>
              <a:buNone/>
            </a:pPr>
            <a:r>
              <a:rPr lang="en-US" sz="3080" b="1" dirty="0"/>
              <a:t>Clinician One-Page Document: </a:t>
            </a:r>
            <a:r>
              <a:rPr lang="en-US" sz="3080" dirty="0"/>
              <a:t>Refer to the </a:t>
            </a:r>
            <a:r>
              <a:rPr lang="en-US" sz="3080" dirty="0">
                <a:hlinkClick r:id="rId5"/>
              </a:rPr>
              <a:t>One-Page document </a:t>
            </a:r>
            <a:r>
              <a:rPr lang="en-US" sz="3080" dirty="0"/>
              <a:t>for a concise summary of the diagnosis and treatment of bronchitis.</a:t>
            </a:r>
          </a:p>
          <a:p>
            <a:pPr marL="606803" indent="-422051">
              <a:spcAft>
                <a:spcPts val="640"/>
              </a:spcAft>
              <a:buNone/>
            </a:pPr>
            <a:r>
              <a:rPr lang="en-US" sz="3080" b="1" dirty="0"/>
              <a:t>Patient Handout: </a:t>
            </a:r>
            <a:r>
              <a:rPr lang="en-US" sz="3080" dirty="0"/>
              <a:t>The Patient Handout explains the symptoms and symptomatic treatment of bronchitis and emphasizes that antibiotics are not always needed. It is available in both </a:t>
            </a:r>
            <a:r>
              <a:rPr lang="en-US" sz="3080" dirty="0">
                <a:hlinkClick r:id="rId6"/>
              </a:rPr>
              <a:t>English</a:t>
            </a:r>
            <a:r>
              <a:rPr lang="en-US" sz="3080" dirty="0"/>
              <a:t> and </a:t>
            </a:r>
            <a:r>
              <a:rPr lang="en-US" sz="3080" dirty="0">
                <a:hlinkClick r:id="rId7"/>
              </a:rPr>
              <a:t>Spanish</a:t>
            </a:r>
            <a:r>
              <a:rPr lang="en-US" sz="3080" dirty="0"/>
              <a:t>.</a:t>
            </a:r>
          </a:p>
        </p:txBody>
      </p:sp>
      <p:sp>
        <p:nvSpPr>
          <p:cNvPr id="7" name="Slide Number Placeholder 6"/>
          <p:cNvSpPr>
            <a:spLocks noGrp="1"/>
          </p:cNvSpPr>
          <p:nvPr>
            <p:ph type="sldNum" sz="quarter" idx="12"/>
          </p:nvPr>
        </p:nvSpPr>
        <p:spPr>
          <a:xfrm>
            <a:off x="9227385" y="7387928"/>
            <a:ext cx="586740" cy="385922"/>
          </a:xfrm>
        </p:spPr>
        <p:txBody>
          <a:bodyPr/>
          <a:lstStyle/>
          <a:p>
            <a:fld id="{993EEC8E-C5CF-40DF-832D-5BCB0E209B98}" type="slidenum">
              <a:rPr lang="en-US" smtClean="0"/>
              <a:t>16</a:t>
            </a:fld>
            <a:endParaRPr lang="en-US" dirty="0"/>
          </a:p>
        </p:txBody>
      </p:sp>
    </p:spTree>
    <p:custDataLst>
      <p:tags r:id="rId1"/>
    </p:custDataLst>
    <p:extLst>
      <p:ext uri="{BB962C8B-B14F-4D97-AF65-F5344CB8AC3E}">
        <p14:creationId xmlns:p14="http://schemas.microsoft.com/office/powerpoint/2010/main" val="116654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Disclaimer</a:t>
            </a:r>
          </a:p>
        </p:txBody>
      </p:sp>
      <p:sp>
        <p:nvSpPr>
          <p:cNvPr id="3" name="Content Placeholder 2"/>
          <p:cNvSpPr>
            <a:spLocks noGrp="1"/>
          </p:cNvSpPr>
          <p:nvPr>
            <p:ph idx="1"/>
          </p:nvPr>
        </p:nvSpPr>
        <p:spPr/>
        <p:txBody>
          <a:bodyPr>
            <a:normAutofit fontScale="85000" lnSpcReduction="20000"/>
          </a:bodyPr>
          <a:lstStyle/>
          <a:p>
            <a:r>
              <a:rPr lang="en-US"/>
              <a:t>The findings and recommendations in this presentation are those of the authors, who are responsible for its content, and do not necessarily represent the views of AHRQ. No statement in this presentation should be construed as an official position of AHRQ or of the U.S. Department of Health and Human Services.</a:t>
            </a:r>
          </a:p>
          <a:p>
            <a:r>
              <a:rPr lang="en-US"/>
              <a:t>Any practice described in this presentation must be applied by healthcare practitioners in accordance with professional judgment and standards of care in regard to the unique circumstances that may apply in each situation they encounter. These practices are offered as helpful options for consideration by healthcare practitioners, not as guidelines.</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lang="en-US" sz="1800" kern="1200" smtClean="0">
                <a:solidFill>
                  <a:schemeClr val="tx1"/>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0C5B08-BD67-40B7-9FCB-303274082AFB}" type="slidenum">
              <a:rPr lang="en-US" sz="1300" smtClean="0">
                <a:solidFill>
                  <a:schemeClr val="bg1"/>
                </a:solidFill>
              </a:rPr>
              <a:pPr/>
              <a:t>17</a:t>
            </a:fld>
            <a:endParaRPr lang="en-US" sz="1300">
              <a:solidFill>
                <a:schemeClr val="bg1"/>
              </a:solidFill>
            </a:endParaRPr>
          </a:p>
        </p:txBody>
      </p:sp>
    </p:spTree>
    <p:custDataLst>
      <p:tags r:id="rId1"/>
    </p:custDataLst>
    <p:extLst>
      <p:ext uri="{BB962C8B-B14F-4D97-AF65-F5344CB8AC3E}">
        <p14:creationId xmlns:p14="http://schemas.microsoft.com/office/powerpoint/2010/main" val="608238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345757" y="1052673"/>
            <a:ext cx="9366885" cy="6442212"/>
          </a:xfrm>
        </p:spPr>
        <p:txBody>
          <a:bodyPr vert="horz" lIns="101864" tIns="50933" rIns="101864" bIns="50933" rtlCol="0" anchor="t">
            <a:noAutofit/>
          </a:bodyPr>
          <a:lstStyle/>
          <a:p>
            <a:pPr marL="457200" indent="-457200">
              <a:buFont typeface="+mj-lt"/>
              <a:buAutoNum type="arabicPeriod"/>
            </a:pPr>
            <a:r>
              <a:rPr lang="en-US" sz="2000"/>
              <a:t>Smith MP, </a:t>
            </a:r>
            <a:r>
              <a:rPr lang="en-US" sz="2000" err="1"/>
              <a:t>Lown</a:t>
            </a:r>
            <a:r>
              <a:rPr lang="en-US" sz="2000"/>
              <a:t> M, Singh S, et al. Acute Cough Due to Acute Bronchitis in Immunocompetent Adult Outpatients: CHEST Expert Panel Report. Chest. 2020 May;157(5):1256-65. PMID: 32092323.</a:t>
            </a:r>
          </a:p>
          <a:p>
            <a:pPr marL="457200" indent="-457200">
              <a:buFont typeface="+mj-lt"/>
              <a:buAutoNum type="arabicPeriod"/>
            </a:pPr>
            <a:r>
              <a:rPr lang="en-US" sz="2000"/>
              <a:t>Woodhead M, Blasi F, </a:t>
            </a:r>
            <a:r>
              <a:rPr lang="en-US" sz="2000" err="1"/>
              <a:t>Ewig</a:t>
            </a:r>
            <a:r>
              <a:rPr lang="en-US" sz="2000"/>
              <a:t> S, et al. Guidelines for the management of adult lower respiratory tract infections—full version. Clin Microbiol Infect. 2011 Nov;17 Suppl 6:E1-59. PMID: 21951385.</a:t>
            </a:r>
            <a:endParaRPr lang="en-US" sz="2000">
              <a:cs typeface="Calibri"/>
            </a:endParaRPr>
          </a:p>
          <a:p>
            <a:pPr marL="457200" indent="-457200">
              <a:buFont typeface="+mj-lt"/>
              <a:buAutoNum type="arabicPeriod"/>
            </a:pPr>
            <a:r>
              <a:rPr lang="en-US" sz="2000" err="1"/>
              <a:t>Braman</a:t>
            </a:r>
            <a:r>
              <a:rPr lang="en-US" sz="2000"/>
              <a:t> SS. Chronic cough due to acute bronchitis: ACCP evidence-based clinical practice guidelines. Chest. 2006 Jan;129(1 Suppl):95S-103S. PMID: 16428698.</a:t>
            </a:r>
            <a:endParaRPr lang="en-US" sz="2000">
              <a:cs typeface="Calibri"/>
            </a:endParaRPr>
          </a:p>
          <a:p>
            <a:pPr marL="457200" indent="-457200">
              <a:buFont typeface="+mj-lt"/>
              <a:buAutoNum type="arabicPeriod"/>
            </a:pPr>
            <a:r>
              <a:rPr lang="en-US" sz="2000"/>
              <a:t>Little P, </a:t>
            </a:r>
            <a:r>
              <a:rPr lang="en-US" sz="2000" err="1"/>
              <a:t>Pumsby</a:t>
            </a:r>
            <a:r>
              <a:rPr lang="en-US" sz="2000"/>
              <a:t> K, Kelly J, et al. Information leaflet and antibiotic prescribing strategies for acute lower respiratory tract infection - a randomized controlled trial. JAMA 2005. PMID: 15972565.</a:t>
            </a:r>
          </a:p>
          <a:p>
            <a:pPr marL="457200" indent="-457200">
              <a:buFont typeface="+mj-lt"/>
              <a:buAutoNum type="arabicPeriod"/>
            </a:pPr>
            <a:r>
              <a:rPr lang="en-US" sz="2000"/>
              <a:t>Barnett ML, Linder JA. Antibiotic prescribing for adults with acute bronchitis in the United States, 1996-2010. </a:t>
            </a:r>
            <a:r>
              <a:rPr lang="en-US" sz="2000" i="1"/>
              <a:t>JAMA. </a:t>
            </a:r>
            <a:r>
              <a:rPr lang="en-US" sz="2000"/>
              <a:t>2014;311(19):2020-2022.</a:t>
            </a:r>
            <a:endParaRPr lang="en-US" sz="2000">
              <a:cs typeface="Calibri"/>
            </a:endParaRPr>
          </a:p>
          <a:p>
            <a:pPr marL="457200" indent="-457200">
              <a:buFont typeface="+mj-lt"/>
              <a:buAutoNum type="arabicPeriod"/>
            </a:pPr>
            <a:r>
              <a:rPr lang="en-US" sz="2000">
                <a:cs typeface="Calibri"/>
              </a:rPr>
              <a:t>Green JL, Wang GS, Reynolds KM, et al. Safety profile of cough and cold medication use in pediatrics. Pediatrics. 2017 Jun;139(6):e20163070. PMID: 28562262.</a:t>
            </a:r>
          </a:p>
          <a:p>
            <a:pPr marL="457200" indent="-457200">
              <a:buFont typeface="+mj-lt"/>
              <a:buAutoNum type="arabicPeriod"/>
            </a:pPr>
            <a:r>
              <a:rPr lang="en-US" sz="2000">
                <a:cs typeface="Calibri"/>
              </a:rPr>
              <a:t>Drugs for cough. Med Lett Drugs </a:t>
            </a:r>
            <a:r>
              <a:rPr lang="en-US" sz="2000" err="1">
                <a:cs typeface="Calibri"/>
              </a:rPr>
              <a:t>Ther</a:t>
            </a:r>
            <a:r>
              <a:rPr lang="en-US" sz="2000">
                <a:cs typeface="Calibri"/>
              </a:rPr>
              <a:t>. 2018 Dec 17;60(1562):206-8. PMID: 30625123.</a:t>
            </a:r>
          </a:p>
          <a:p>
            <a:pPr marL="398463" indent="-398463">
              <a:buFont typeface="+mj-lt"/>
              <a:buAutoNum type="arabicPeriod"/>
            </a:pPr>
            <a:endParaRPr lang="en-US" sz="2200">
              <a:cs typeface="Calibri"/>
            </a:endParaRPr>
          </a:p>
          <a:p>
            <a:pPr marL="408305" indent="-408305">
              <a:buFont typeface="+mj-lt"/>
              <a:buAutoNum type="arabicPeriod"/>
            </a:pPr>
            <a:endParaRPr lang="en-US" sz="2200">
              <a:cs typeface="Calibri"/>
            </a:endParaRPr>
          </a:p>
          <a:p>
            <a:pPr marL="408305" indent="-408305">
              <a:buFont typeface="+mj-lt"/>
              <a:buAutoNum type="arabicPeriod"/>
            </a:pPr>
            <a:endParaRPr lang="en-US" sz="2200">
              <a:cs typeface="Calibri"/>
            </a:endParaRPr>
          </a:p>
        </p:txBody>
      </p:sp>
      <p:sp>
        <p:nvSpPr>
          <p:cNvPr id="4" name="Slide Number Placeholder 3"/>
          <p:cNvSpPr>
            <a:spLocks noGrp="1"/>
          </p:cNvSpPr>
          <p:nvPr>
            <p:ph type="sldNum" sz="quarter" idx="12"/>
          </p:nvPr>
        </p:nvSpPr>
        <p:spPr/>
        <p:txBody>
          <a:bodyPr/>
          <a:lstStyle/>
          <a:p>
            <a:fld id="{993EEC8E-C5CF-40DF-832D-5BCB0E209B98}" type="slidenum">
              <a:rPr lang="en-US" smtClean="0"/>
              <a:t>18</a:t>
            </a:fld>
            <a:endParaRPr lang="en-US"/>
          </a:p>
        </p:txBody>
      </p:sp>
    </p:spTree>
    <p:custDataLst>
      <p:tags r:id="rId1"/>
    </p:custDataLst>
    <p:extLst>
      <p:ext uri="{BB962C8B-B14F-4D97-AF65-F5344CB8AC3E}">
        <p14:creationId xmlns:p14="http://schemas.microsoft.com/office/powerpoint/2010/main" val="3244936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391408" y="1143000"/>
            <a:ext cx="9052560" cy="5799987"/>
          </a:xfrm>
        </p:spPr>
        <p:txBody>
          <a:bodyPr>
            <a:normAutofit/>
          </a:bodyPr>
          <a:lstStyle/>
          <a:p>
            <a:pPr marL="457200" indent="-457200">
              <a:buFont typeface="+mj-lt"/>
              <a:buAutoNum type="arabicPeriod" startAt="8"/>
            </a:pPr>
            <a:r>
              <a:rPr lang="en-US" sz="2000"/>
              <a:t>Smith SM, Schroeder K, Fahey T. Over‐the‐counter (OTC) medications for acute cough in children and adults in community settings. Cochrane Database Syst Rev. 2014 Nov 24;11:CD001831. PMID: 25420096.</a:t>
            </a:r>
            <a:endParaRPr lang="en-US" sz="2000">
              <a:cs typeface="Calibri"/>
            </a:endParaRPr>
          </a:p>
          <a:p>
            <a:pPr marL="457200" indent="-457200">
              <a:buFont typeface="+mj-lt"/>
              <a:buAutoNum type="arabicPeriod" startAt="8"/>
            </a:pPr>
            <a:r>
              <a:rPr lang="en-US" sz="2000" err="1"/>
              <a:t>Oduwole</a:t>
            </a:r>
            <a:r>
              <a:rPr lang="en-US" sz="2000"/>
              <a:t> O, Udoh EE, Oyo-Ita A, et al. Honey for acute cough in children. Cochrane Database Syst Rev. 2018 Apr 10;4:CD007094. PMID: 29633783.</a:t>
            </a:r>
          </a:p>
          <a:p>
            <a:pPr marL="457200" indent="-457200">
              <a:buFont typeface="+mj-lt"/>
              <a:buAutoNum type="arabicPeriod" startAt="8"/>
            </a:pPr>
            <a:r>
              <a:rPr lang="en-US" sz="2000">
                <a:cs typeface="Calibri"/>
              </a:rPr>
              <a:t>Becker LA, </a:t>
            </a:r>
            <a:r>
              <a:rPr lang="en-US" sz="2000" err="1">
                <a:cs typeface="Calibri"/>
              </a:rPr>
              <a:t>Hom</a:t>
            </a:r>
            <a:r>
              <a:rPr lang="en-US" sz="2000">
                <a:cs typeface="Calibri"/>
              </a:rPr>
              <a:t> J, </a:t>
            </a:r>
            <a:r>
              <a:rPr lang="en-US" sz="2000" err="1">
                <a:cs typeface="Calibri"/>
              </a:rPr>
              <a:t>Villasis-Keever</a:t>
            </a:r>
            <a:r>
              <a:rPr lang="en-US" sz="2000">
                <a:cs typeface="Calibri"/>
              </a:rPr>
              <a:t> M, et al. Beta2-agonists for acute cough or a clinical diagnosis of acute bronchitis. Cochrane Database Syst Rev. 2015 Sep 3;9:CD001726. PMID: 26333656.</a:t>
            </a:r>
          </a:p>
        </p:txBody>
      </p:sp>
      <p:sp>
        <p:nvSpPr>
          <p:cNvPr id="4" name="Slide Number Placeholder 3"/>
          <p:cNvSpPr>
            <a:spLocks noGrp="1"/>
          </p:cNvSpPr>
          <p:nvPr>
            <p:ph type="sldNum" sz="quarter" idx="12"/>
          </p:nvPr>
        </p:nvSpPr>
        <p:spPr/>
        <p:txBody>
          <a:bodyPr/>
          <a:lstStyle/>
          <a:p>
            <a:fld id="{993EEC8E-C5CF-40DF-832D-5BCB0E209B98}" type="slidenum">
              <a:rPr lang="en-US" dirty="0" smtClean="0"/>
              <a:t>19</a:t>
            </a:fld>
            <a:endParaRPr lang="en-US"/>
          </a:p>
        </p:txBody>
      </p:sp>
    </p:spTree>
    <p:extLst>
      <p:ext uri="{BB962C8B-B14F-4D97-AF65-F5344CB8AC3E}">
        <p14:creationId xmlns:p14="http://schemas.microsoft.com/office/powerpoint/2010/main" val="113580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914400"/>
          </a:xfrm>
        </p:spPr>
        <p:txBody>
          <a:bodyPr>
            <a:noAutofit/>
          </a:bodyPr>
          <a:lstStyle/>
          <a:p>
            <a:r>
              <a:rPr lang="en-US" sz="4000"/>
              <a:t>Objectives</a:t>
            </a:r>
          </a:p>
        </p:txBody>
      </p:sp>
      <p:sp>
        <p:nvSpPr>
          <p:cNvPr id="4" name="Content Placeholder 3"/>
          <p:cNvSpPr>
            <a:spLocks noGrp="1"/>
          </p:cNvSpPr>
          <p:nvPr>
            <p:ph idx="1"/>
          </p:nvPr>
        </p:nvSpPr>
        <p:spPr>
          <a:xfrm>
            <a:off x="502920" y="1675737"/>
            <a:ext cx="9052560" cy="4510377"/>
          </a:xfrm>
        </p:spPr>
        <p:txBody>
          <a:bodyPr vert="horz" lIns="101864" tIns="50933" rIns="101864" bIns="50933" rtlCol="0" anchor="t">
            <a:normAutofit/>
          </a:bodyPr>
          <a:lstStyle/>
          <a:p>
            <a:pPr lvl="0"/>
            <a:r>
              <a:rPr lang="en-US"/>
              <a:t>Diagnose acute bronchitis</a:t>
            </a:r>
          </a:p>
          <a:p>
            <a:pPr lvl="0"/>
            <a:r>
              <a:rPr lang="en-US"/>
              <a:t>Manage patients with acute bronchitis without antibiotics</a:t>
            </a:r>
          </a:p>
          <a:p>
            <a:r>
              <a:rPr lang="en-US"/>
              <a:t>Effectively communicate the time course of acute bronchitis to patients </a:t>
            </a:r>
          </a:p>
        </p:txBody>
      </p:sp>
      <p:sp>
        <p:nvSpPr>
          <p:cNvPr id="3" name="Slide Number Placeholder 2"/>
          <p:cNvSpPr>
            <a:spLocks noGrp="1"/>
          </p:cNvSpPr>
          <p:nvPr>
            <p:ph type="sldNum" sz="quarter" idx="12"/>
          </p:nvPr>
        </p:nvSpPr>
        <p:spPr/>
        <p:txBody>
          <a:bodyPr/>
          <a:lstStyle/>
          <a:p>
            <a:fld id="{993EEC8E-C5CF-40DF-832D-5BCB0E209B98}" type="slidenum">
              <a:rPr lang="en-US" smtClean="0"/>
              <a:t>2</a:t>
            </a:fld>
            <a:endParaRPr lang="en-US"/>
          </a:p>
        </p:txBody>
      </p:sp>
    </p:spTree>
    <p:custDataLst>
      <p:tags r:id="rId1"/>
    </p:custDataLst>
    <p:extLst>
      <p:ext uri="{BB962C8B-B14F-4D97-AF65-F5344CB8AC3E}">
        <p14:creationId xmlns:p14="http://schemas.microsoft.com/office/powerpoint/2010/main" val="19811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914399"/>
          </a:xfrm>
        </p:spPr>
        <p:txBody>
          <a:bodyPr>
            <a:noAutofit/>
          </a:bodyPr>
          <a:lstStyle/>
          <a:p>
            <a:r>
              <a:rPr lang="en-US" sz="3600"/>
              <a:t>The Four Moments of Antibiotic Decision Making</a:t>
            </a:r>
            <a:endParaRPr lang="en-US" sz="3200"/>
          </a:p>
        </p:txBody>
      </p:sp>
      <p:sp>
        <p:nvSpPr>
          <p:cNvPr id="3" name="Content Placeholder 2"/>
          <p:cNvSpPr>
            <a:spLocks noGrp="1"/>
          </p:cNvSpPr>
          <p:nvPr>
            <p:ph idx="1"/>
          </p:nvPr>
        </p:nvSpPr>
        <p:spPr>
          <a:xfrm>
            <a:off x="4099560" y="1353826"/>
            <a:ext cx="5745480" cy="5580374"/>
          </a:xfrm>
        </p:spPr>
        <p:txBody>
          <a:bodyPr vert="horz" lIns="101864" tIns="50933" rIns="101864" bIns="50933" rtlCol="0" anchor="t">
            <a:normAutofit fontScale="92500" lnSpcReduction="20000"/>
          </a:bodyPr>
          <a:lstStyle/>
          <a:p>
            <a:pPr marL="742950" indent="-742950">
              <a:buFont typeface="+mj-lt"/>
              <a:buAutoNum type="arabicPeriod"/>
            </a:pPr>
            <a:r>
              <a:rPr lang="en-US" sz="3000"/>
              <a:t>Does my patient have an infection that requires antibiotics?</a:t>
            </a:r>
            <a:br>
              <a:rPr lang="en-US" sz="3000"/>
            </a:br>
            <a:endParaRPr lang="en-US" sz="3000"/>
          </a:p>
          <a:p>
            <a:pPr marL="736600" indent="-736600">
              <a:buAutoNum type="arabicPeriod" startAt="2"/>
            </a:pPr>
            <a:r>
              <a:rPr lang="en-US" sz="3000"/>
              <a:t>Do I need to order any diagnostic tests?</a:t>
            </a:r>
          </a:p>
          <a:p>
            <a:pPr marL="736600" indent="-736600">
              <a:buAutoNum type="arabicPeriod" startAt="2"/>
            </a:pPr>
            <a:endParaRPr lang="en-US" sz="3000"/>
          </a:p>
          <a:p>
            <a:pPr marL="736600" indent="-736600">
              <a:buAutoNum type="arabicPeriod" startAt="2"/>
            </a:pPr>
            <a:r>
              <a:rPr lang="en-US" sz="3000"/>
              <a:t>If antibiotics are indicated, what is the narrowest, safest, and shortest regimen I can prescribe?</a:t>
            </a:r>
          </a:p>
          <a:p>
            <a:pPr marL="0" indent="0">
              <a:buNone/>
            </a:pPr>
            <a:r>
              <a:rPr lang="en-US" sz="3000"/>
              <a:t> </a:t>
            </a:r>
          </a:p>
          <a:p>
            <a:pPr marL="736600" indent="-736600">
              <a:buFont typeface="+mj-lt"/>
              <a:buAutoNum type="arabicPeriod" startAt="4"/>
            </a:pPr>
            <a:r>
              <a:rPr lang="en-US" sz="3000"/>
              <a:t>Does my patient understand what to expect and the </a:t>
            </a:r>
            <a:r>
              <a:rPr lang="en-US" sz="3000" err="1"/>
              <a:t>followup</a:t>
            </a:r>
            <a:r>
              <a:rPr lang="en-US" sz="3000"/>
              <a:t> plan?</a:t>
            </a:r>
          </a:p>
          <a:p>
            <a:pPr marL="736600" indent="-736600">
              <a:buAutoNum type="arabicPeriod" startAt="4"/>
            </a:pPr>
            <a:endParaRPr lang="en-US" sz="2800"/>
          </a:p>
          <a:p>
            <a:pPr marL="736600" indent="-736600">
              <a:buAutoNum type="arabicPeriod" startAt="4"/>
            </a:pPr>
            <a:endParaRPr lang="en-US" sz="2800"/>
          </a:p>
          <a:p>
            <a:pPr marL="736600" indent="-736600">
              <a:buAutoNum type="arabicPeriod" startAt="4"/>
            </a:pPr>
            <a:endParaRPr lang="en-US" sz="2800"/>
          </a:p>
        </p:txBody>
      </p:sp>
      <p:sp>
        <p:nvSpPr>
          <p:cNvPr id="4" name="Slide Number Placeholder 3"/>
          <p:cNvSpPr>
            <a:spLocks noGrp="1"/>
          </p:cNvSpPr>
          <p:nvPr>
            <p:ph type="sldNum" sz="quarter" idx="12"/>
          </p:nvPr>
        </p:nvSpPr>
        <p:spPr/>
        <p:txBody>
          <a:bodyPr/>
          <a:lstStyle/>
          <a:p>
            <a:fld id="{993EEC8E-C5CF-40DF-832D-5BCB0E209B98}" type="slidenum">
              <a:rPr lang="en-US" smtClean="0"/>
              <a:t>3</a:t>
            </a:fld>
            <a:endParaRPr lang="en-US"/>
          </a:p>
        </p:txBody>
      </p:sp>
      <p:pic>
        <p:nvPicPr>
          <p:cNvPr id="6" name="Picture 5" descr="Four Moments of Antibiotic Decision Making Graphic">
            <a:extLst>
              <a:ext uri="{FF2B5EF4-FFF2-40B4-BE49-F238E27FC236}">
                <a16:creationId xmlns:a16="http://schemas.microsoft.com/office/drawing/2014/main" id="{61D36EB5-D595-48A7-954E-0BD0661FACB1}"/>
              </a:ext>
            </a:extLst>
          </p:cNvPr>
          <p:cNvPicPr>
            <a:picLocks noChangeAspect="1"/>
          </p:cNvPicPr>
          <p:nvPr/>
        </p:nvPicPr>
        <p:blipFill>
          <a:blip r:embed="rId3"/>
          <a:stretch>
            <a:fillRect/>
          </a:stretch>
        </p:blipFill>
        <p:spPr>
          <a:xfrm>
            <a:off x="502920" y="1828800"/>
            <a:ext cx="3575345" cy="3419097"/>
          </a:xfrm>
          <a:prstGeom prst="rect">
            <a:avLst/>
          </a:prstGeom>
        </p:spPr>
      </p:pic>
    </p:spTree>
    <p:custDataLst>
      <p:tags r:id="rId1"/>
    </p:custDataLst>
    <p:extLst>
      <p:ext uri="{BB962C8B-B14F-4D97-AF65-F5344CB8AC3E}">
        <p14:creationId xmlns:p14="http://schemas.microsoft.com/office/powerpoint/2010/main" val="1871996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 y="0"/>
            <a:ext cx="10074897" cy="914400"/>
          </a:xfrm>
        </p:spPr>
        <p:txBody>
          <a:bodyPr/>
          <a:lstStyle/>
          <a:p>
            <a:r>
              <a:rPr lang="en-US"/>
              <a:t>Case Presentation</a:t>
            </a:r>
          </a:p>
        </p:txBody>
      </p:sp>
      <p:sp>
        <p:nvSpPr>
          <p:cNvPr id="3" name="Content Placeholder 2"/>
          <p:cNvSpPr>
            <a:spLocks noGrp="1"/>
          </p:cNvSpPr>
          <p:nvPr>
            <p:ph idx="1"/>
          </p:nvPr>
        </p:nvSpPr>
        <p:spPr>
          <a:xfrm>
            <a:off x="502920" y="1143000"/>
            <a:ext cx="6731598" cy="5799987"/>
          </a:xfrm>
        </p:spPr>
        <p:txBody>
          <a:bodyPr vert="horz" lIns="101864" tIns="50933" rIns="101864" bIns="50933" rtlCol="0" anchor="t">
            <a:normAutofit/>
          </a:bodyPr>
          <a:lstStyle/>
          <a:p>
            <a:pPr marL="381635" indent="-381635"/>
            <a:r>
              <a:rPr lang="en-US" sz="2800"/>
              <a:t>54-year-old man who is a nonsmoker and has no past medical history presents with a cough that started after he had a cold 2 weeks ago</a:t>
            </a:r>
          </a:p>
          <a:p>
            <a:pPr marL="381635" indent="-381635"/>
            <a:r>
              <a:rPr lang="en-US" sz="2800"/>
              <a:t>He has occasional production of white or yellow-tinged sputum</a:t>
            </a:r>
          </a:p>
          <a:p>
            <a:pPr marL="381635" indent="-381635"/>
            <a:r>
              <a:rPr lang="en-US" sz="2800"/>
              <a:t>The cough is worse at night and wakes him up</a:t>
            </a:r>
          </a:p>
          <a:p>
            <a:pPr marL="381635" indent="-381635"/>
            <a:r>
              <a:rPr lang="en-US" sz="2800"/>
              <a:t>No fevers or shortness of breath</a:t>
            </a:r>
          </a:p>
          <a:p>
            <a:pPr marL="381635" indent="-381635"/>
            <a:r>
              <a:rPr lang="en-US" sz="2800"/>
              <a:t>On exam, he is afebrile and lungs are clear to auscultation</a:t>
            </a:r>
          </a:p>
        </p:txBody>
      </p:sp>
      <p:sp>
        <p:nvSpPr>
          <p:cNvPr id="9" name="Slide Number Placeholder 8"/>
          <p:cNvSpPr>
            <a:spLocks noGrp="1"/>
          </p:cNvSpPr>
          <p:nvPr>
            <p:ph type="sldNum" sz="quarter" idx="12"/>
          </p:nvPr>
        </p:nvSpPr>
        <p:spPr/>
        <p:txBody>
          <a:bodyPr/>
          <a:lstStyle/>
          <a:p>
            <a:fld id="{993EEC8E-C5CF-40DF-832D-5BCB0E209B98}" type="slidenum">
              <a:rPr lang="en-US" smtClean="0"/>
              <a:t>4</a:t>
            </a:fld>
            <a:endParaRPr lang="en-US"/>
          </a:p>
        </p:txBody>
      </p:sp>
      <p:pic>
        <p:nvPicPr>
          <p:cNvPr id="6" name="Picture 5" descr="Image of a man coughing">
            <a:extLst>
              <a:ext uri="{FF2B5EF4-FFF2-40B4-BE49-F238E27FC236}">
                <a16:creationId xmlns:a16="http://schemas.microsoft.com/office/drawing/2014/main" id="{E9C2C59F-BBD3-4CCF-8B7A-6498BCF1B1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06" r="12548" b="12211"/>
          <a:stretch/>
        </p:blipFill>
        <p:spPr>
          <a:xfrm flipH="1">
            <a:off x="7234518" y="2162267"/>
            <a:ext cx="2420471" cy="24968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36448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our Moments of Antibiotic Decision Making Graphic"/>
          <p:cNvPicPr>
            <a:picLocks noChangeAspect="1"/>
          </p:cNvPicPr>
          <p:nvPr/>
        </p:nvPicPr>
        <p:blipFill>
          <a:blip r:embed="rId4"/>
          <a:stretch>
            <a:fillRect/>
          </a:stretch>
        </p:blipFill>
        <p:spPr>
          <a:xfrm>
            <a:off x="386045" y="2333066"/>
            <a:ext cx="3790504" cy="3624853"/>
          </a:xfrm>
          <a:prstGeom prst="rect">
            <a:avLst/>
          </a:prstGeom>
        </p:spPr>
      </p:pic>
      <p:sp>
        <p:nvSpPr>
          <p:cNvPr id="2" name="Title 1"/>
          <p:cNvSpPr>
            <a:spLocks noGrp="1"/>
          </p:cNvSpPr>
          <p:nvPr>
            <p:ph type="title"/>
          </p:nvPr>
        </p:nvSpPr>
        <p:spPr>
          <a:xfrm>
            <a:off x="147918" y="462120"/>
            <a:ext cx="9762565" cy="485868"/>
          </a:xfrm>
        </p:spPr>
        <p:txBody>
          <a:bodyPr>
            <a:noAutofit/>
          </a:bodyPr>
          <a:lstStyle/>
          <a:p>
            <a:r>
              <a:rPr lang="en-US" sz="3495"/>
              <a:t>The Four Moments of Antibiotic Decision Making</a:t>
            </a:r>
            <a:endParaRPr lang="en-US" sz="3106"/>
          </a:p>
        </p:txBody>
      </p:sp>
      <p:sp>
        <p:nvSpPr>
          <p:cNvPr id="3" name="Content Placeholder 2"/>
          <p:cNvSpPr>
            <a:spLocks noGrp="1"/>
          </p:cNvSpPr>
          <p:nvPr>
            <p:ph idx="1"/>
          </p:nvPr>
        </p:nvSpPr>
        <p:spPr>
          <a:xfrm>
            <a:off x="4126904" y="1428309"/>
            <a:ext cx="5576495" cy="5416245"/>
          </a:xfrm>
        </p:spPr>
        <p:txBody>
          <a:bodyPr vert="horz" lIns="98868" tIns="49435" rIns="98868" bIns="49435" rtlCol="0" anchor="t">
            <a:normAutofit/>
          </a:bodyPr>
          <a:lstStyle/>
          <a:p>
            <a:pPr marL="721137" indent="-721137">
              <a:buFont typeface="+mj-lt"/>
              <a:buAutoNum type="arabicPeriod"/>
            </a:pPr>
            <a:r>
              <a:rPr lang="en-US" sz="2912"/>
              <a:t>Does my patient have an infection that requires antibiotics?</a:t>
            </a:r>
            <a:br>
              <a:rPr lang="en-US" sz="2912"/>
            </a:br>
            <a:endParaRPr lang="en-US" sz="2912"/>
          </a:p>
          <a:p>
            <a:pPr marL="0" indent="0">
              <a:buNone/>
            </a:pPr>
            <a:endParaRPr lang="en-US" sz="2718"/>
          </a:p>
          <a:p>
            <a:pPr marL="714974" indent="-714974">
              <a:buAutoNum type="arabicPeriod" startAt="4"/>
            </a:pPr>
            <a:endParaRPr lang="en-US" sz="2718"/>
          </a:p>
          <a:p>
            <a:pPr marL="714974" indent="-714974">
              <a:buAutoNum type="arabicPeriod" startAt="4"/>
            </a:pPr>
            <a:endParaRPr lang="en-US" sz="2718"/>
          </a:p>
        </p:txBody>
      </p:sp>
      <p:sp>
        <p:nvSpPr>
          <p:cNvPr id="4" name="Slide Number Placeholder 3"/>
          <p:cNvSpPr>
            <a:spLocks noGrp="1"/>
          </p:cNvSpPr>
          <p:nvPr>
            <p:ph type="sldNum" sz="quarter" idx="12"/>
          </p:nvPr>
        </p:nvSpPr>
        <p:spPr/>
        <p:txBody>
          <a:bodyPr/>
          <a:lstStyle/>
          <a:p>
            <a:fld id="{993EEC8E-C5CF-40DF-832D-5BCB0E209B98}" type="slidenum">
              <a:rPr lang="en-US" smtClean="0"/>
              <a:t>5</a:t>
            </a:fld>
            <a:endParaRPr lang="en-US"/>
          </a:p>
        </p:txBody>
      </p:sp>
    </p:spTree>
    <p:custDataLst>
      <p:tags r:id="rId1"/>
    </p:custDataLst>
    <p:extLst>
      <p:ext uri="{BB962C8B-B14F-4D97-AF65-F5344CB8AC3E}">
        <p14:creationId xmlns:p14="http://schemas.microsoft.com/office/powerpoint/2010/main" val="3368156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914400"/>
          </a:xfrm>
        </p:spPr>
        <p:txBody>
          <a:bodyPr>
            <a:noAutofit/>
          </a:bodyPr>
          <a:lstStyle/>
          <a:p>
            <a:r>
              <a:rPr lang="en-US"/>
              <a:t>Moment 1: Acute Bronchitis</a:t>
            </a:r>
          </a:p>
        </p:txBody>
      </p:sp>
      <p:sp>
        <p:nvSpPr>
          <p:cNvPr id="3" name="Content Placeholder 2"/>
          <p:cNvSpPr>
            <a:spLocks noGrp="1"/>
          </p:cNvSpPr>
          <p:nvPr>
            <p:ph idx="1"/>
          </p:nvPr>
        </p:nvSpPr>
        <p:spPr>
          <a:xfrm>
            <a:off x="672351" y="1405542"/>
            <a:ext cx="8740589" cy="5114187"/>
          </a:xfrm>
        </p:spPr>
        <p:txBody>
          <a:bodyPr>
            <a:normAutofit/>
          </a:bodyPr>
          <a:lstStyle/>
          <a:p>
            <a:pPr>
              <a:spcBef>
                <a:spcPts val="874"/>
              </a:spcBef>
              <a:spcAft>
                <a:spcPts val="874"/>
              </a:spcAft>
            </a:pPr>
            <a:r>
              <a:rPr lang="en-US" sz="3200"/>
              <a:t>The definition of acute bronchitis is the presence of a cough that lasts less than 3 weeks, generally starting in the setting of a viral upper respiratory tract infection.</a:t>
            </a:r>
          </a:p>
          <a:p>
            <a:pPr>
              <a:spcBef>
                <a:spcPts val="874"/>
              </a:spcBef>
              <a:spcAft>
                <a:spcPts val="874"/>
              </a:spcAft>
            </a:pPr>
            <a:r>
              <a:rPr lang="en-US" sz="3200"/>
              <a:t>Antibiotic treatment of acute bronchitis is not recommended, regardless of the duration of the cough</a:t>
            </a:r>
            <a:r>
              <a:rPr lang="en-US" sz="3200" baseline="30000"/>
              <a:t>1-3</a:t>
            </a:r>
            <a:endParaRPr lang="en-US" sz="3200"/>
          </a:p>
        </p:txBody>
      </p:sp>
      <p:sp>
        <p:nvSpPr>
          <p:cNvPr id="5" name="Slide Number Placeholder 4"/>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lang="en-US" sz="1800" kern="1200" smtClean="0">
                <a:solidFill>
                  <a:schemeClr val="tx1"/>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0C5B08-BD67-40B7-9FCB-303274082AFB}" type="slidenum">
              <a:rPr lang="en-US" sz="1300" smtClean="0">
                <a:solidFill>
                  <a:schemeClr val="bg1"/>
                </a:solidFill>
              </a:rPr>
              <a:pPr/>
              <a:t>6</a:t>
            </a:fld>
            <a:endParaRPr lang="en-US" sz="1300">
              <a:solidFill>
                <a:schemeClr val="bg1"/>
              </a:solidFill>
            </a:endParaRPr>
          </a:p>
        </p:txBody>
      </p:sp>
    </p:spTree>
    <p:custDataLst>
      <p:tags r:id="rId1"/>
    </p:custDataLst>
    <p:extLst>
      <p:ext uri="{BB962C8B-B14F-4D97-AF65-F5344CB8AC3E}">
        <p14:creationId xmlns:p14="http://schemas.microsoft.com/office/powerpoint/2010/main" val="2286107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a:t>Antibiotics Do Not Improve Post-Viral Cough</a:t>
            </a:r>
            <a:r>
              <a:rPr lang="en-US" sz="3800" baseline="30000"/>
              <a:t>4</a:t>
            </a:r>
          </a:p>
        </p:txBody>
      </p:sp>
      <p:sp>
        <p:nvSpPr>
          <p:cNvPr id="69" name="Content Placeholder 68">
            <a:extLst>
              <a:ext uri="{FF2B5EF4-FFF2-40B4-BE49-F238E27FC236}">
                <a16:creationId xmlns:a16="http://schemas.microsoft.com/office/drawing/2014/main" id="{DB0CCBA2-E7C7-1FBE-0E6E-F5927CE977E1}"/>
              </a:ext>
            </a:extLst>
          </p:cNvPr>
          <p:cNvSpPr>
            <a:spLocks noGrp="1"/>
          </p:cNvSpPr>
          <p:nvPr>
            <p:ph sz="half" idx="1"/>
          </p:nvPr>
        </p:nvSpPr>
        <p:spPr>
          <a:xfrm rot="16200000">
            <a:off x="-1179413" y="2942332"/>
            <a:ext cx="4442460" cy="917028"/>
          </a:xfrm>
        </p:spPr>
        <p:txBody>
          <a:bodyPr>
            <a:normAutofit/>
          </a:bodyPr>
          <a:lstStyle/>
          <a:p>
            <a:pPr marL="0" lvl="0" indent="0" algn="ctr">
              <a:spcBef>
                <a:spcPts val="0"/>
              </a:spcBef>
              <a:buNone/>
            </a:pPr>
            <a:r>
              <a:rPr lang="en-US" sz="2400" b="1">
                <a:solidFill>
                  <a:srgbClr val="194083"/>
                </a:solidFill>
              </a:rPr>
              <a:t>Proportion of Patients With Cough Resolution</a:t>
            </a:r>
          </a:p>
          <a:p>
            <a:pPr marL="0" indent="0">
              <a:buNone/>
            </a:pPr>
            <a:endParaRPr lang="en-US" sz="2400" b="1">
              <a:solidFill>
                <a:srgbClr val="194083"/>
              </a:solidFill>
            </a:endParaRPr>
          </a:p>
        </p:txBody>
      </p:sp>
      <p:sp>
        <p:nvSpPr>
          <p:cNvPr id="70" name="Content Placeholder 69">
            <a:extLst>
              <a:ext uri="{FF2B5EF4-FFF2-40B4-BE49-F238E27FC236}">
                <a16:creationId xmlns:a16="http://schemas.microsoft.com/office/drawing/2014/main" id="{E6BD4E04-D5E0-EFDE-0F06-AE5258FF68E5}"/>
              </a:ext>
            </a:extLst>
          </p:cNvPr>
          <p:cNvSpPr>
            <a:spLocks noGrp="1"/>
          </p:cNvSpPr>
          <p:nvPr>
            <p:ph sz="half" idx="2"/>
          </p:nvPr>
        </p:nvSpPr>
        <p:spPr>
          <a:xfrm>
            <a:off x="2803306" y="5855900"/>
            <a:ext cx="4442460" cy="567096"/>
          </a:xfrm>
        </p:spPr>
        <p:txBody>
          <a:bodyPr>
            <a:normAutofit/>
          </a:bodyPr>
          <a:lstStyle/>
          <a:p>
            <a:pPr marL="0" indent="0" algn="ctr">
              <a:buNone/>
            </a:pPr>
            <a:r>
              <a:rPr lang="en-US" sz="2400" b="1">
                <a:solidFill>
                  <a:srgbClr val="194083"/>
                </a:solidFill>
              </a:rPr>
              <a:t>Days After Initial Office Visit</a:t>
            </a:r>
          </a:p>
        </p:txBody>
      </p:sp>
      <p:sp>
        <p:nvSpPr>
          <p:cNvPr id="13" name="Slide Number Placeholder 12">
            <a:extLst>
              <a:ext uri="{FF2B5EF4-FFF2-40B4-BE49-F238E27FC236}">
                <a16:creationId xmlns:a16="http://schemas.microsoft.com/office/drawing/2014/main" id="{7E474D6F-9C1F-4318-8E55-C4285647C1E7}"/>
              </a:ext>
            </a:extLst>
          </p:cNvPr>
          <p:cNvSpPr>
            <a:spLocks noGrp="1"/>
          </p:cNvSpPr>
          <p:nvPr>
            <p:ph type="sldNum" sz="quarter" idx="12"/>
          </p:nvPr>
        </p:nvSpPr>
        <p:spPr/>
        <p:txBody>
          <a:bodyPr/>
          <a:lstStyle/>
          <a:p>
            <a:fld id="{993EEC8E-C5CF-40DF-832D-5BCB0E209B98}" type="slidenum">
              <a:rPr lang="en-US" smtClean="0"/>
              <a:t>7</a:t>
            </a:fld>
            <a:endParaRPr lang="en-US"/>
          </a:p>
        </p:txBody>
      </p:sp>
      <p:sp>
        <p:nvSpPr>
          <p:cNvPr id="9" name="Content Placeholder 2"/>
          <p:cNvSpPr txBox="1">
            <a:spLocks/>
          </p:cNvSpPr>
          <p:nvPr/>
        </p:nvSpPr>
        <p:spPr>
          <a:xfrm rot="16200000">
            <a:off x="-730560" y="3160866"/>
            <a:ext cx="3572821" cy="919753"/>
          </a:xfrm>
          <a:prstGeom prst="rect">
            <a:avLst/>
          </a:prstGeom>
        </p:spPr>
        <p:txBody>
          <a:bodyPr vert="horz" lIns="50292" tIns="25146" rIns="50292" bIns="25146" rtlCol="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194083"/>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194083"/>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194083"/>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ct val="100000"/>
              </a:lnSpc>
              <a:spcBef>
                <a:spcPts val="0"/>
              </a:spcBef>
              <a:buNone/>
            </a:pPr>
            <a:endParaRPr lang="en-US" sz="2400"/>
          </a:p>
        </p:txBody>
      </p:sp>
      <p:sp>
        <p:nvSpPr>
          <p:cNvPr id="10" name="Content Placeholder 2" descr="No antibiotics group&#10;Delayed antibiotics group  &#10;Immediate antibiotics groups&#10;"/>
          <p:cNvSpPr txBox="1">
            <a:spLocks/>
          </p:cNvSpPr>
          <p:nvPr/>
        </p:nvSpPr>
        <p:spPr>
          <a:xfrm>
            <a:off x="7176021" y="6221890"/>
            <a:ext cx="2931659" cy="917028"/>
          </a:xfrm>
          <a:prstGeom prst="rect">
            <a:avLst/>
          </a:prstGeom>
        </p:spPr>
        <p:txBody>
          <a:bodyPr vert="horz" lIns="50292" tIns="25146" rIns="50292" bIns="25146" rtlCol="0" anchor="t">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rgbClr val="194083"/>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rgbClr val="194083"/>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rgbClr val="194083"/>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rgbClr val="194083"/>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spcBef>
                <a:spcPts val="0"/>
              </a:spcBef>
              <a:buNone/>
            </a:pPr>
            <a:r>
              <a:rPr lang="en-US" sz="1600">
                <a:solidFill>
                  <a:schemeClr val="tx1"/>
                </a:solidFill>
              </a:rPr>
              <a:t>No antibiotics group</a:t>
            </a:r>
            <a:endParaRPr lang="en-US" sz="1600">
              <a:solidFill>
                <a:schemeClr val="tx1"/>
              </a:solidFill>
              <a:cs typeface="Calibri"/>
            </a:endParaRPr>
          </a:p>
          <a:p>
            <a:pPr marL="0" indent="0">
              <a:lnSpc>
                <a:spcPct val="100000"/>
              </a:lnSpc>
              <a:spcBef>
                <a:spcPts val="0"/>
              </a:spcBef>
              <a:buNone/>
            </a:pPr>
            <a:r>
              <a:rPr lang="en-US" sz="1600">
                <a:solidFill>
                  <a:schemeClr val="tx1"/>
                </a:solidFill>
              </a:rPr>
              <a:t>Delayed antibiotics group  </a:t>
            </a:r>
            <a:endParaRPr lang="en-US" sz="1600">
              <a:solidFill>
                <a:schemeClr val="tx1"/>
              </a:solidFill>
              <a:cs typeface="Calibri"/>
            </a:endParaRPr>
          </a:p>
          <a:p>
            <a:pPr marL="0" indent="0">
              <a:lnSpc>
                <a:spcPct val="100000"/>
              </a:lnSpc>
              <a:spcBef>
                <a:spcPts val="0"/>
              </a:spcBef>
              <a:buNone/>
            </a:pPr>
            <a:r>
              <a:rPr lang="en-US" sz="1600">
                <a:solidFill>
                  <a:schemeClr val="tx1"/>
                </a:solidFill>
              </a:rPr>
              <a:t>Immediate antibiotics groups</a:t>
            </a:r>
            <a:endParaRPr lang="en-US" sz="1600">
              <a:solidFill>
                <a:schemeClr val="tx1"/>
              </a:solidFill>
              <a:cs typeface="Calibri"/>
            </a:endParaRPr>
          </a:p>
        </p:txBody>
      </p:sp>
      <p:cxnSp>
        <p:nvCxnSpPr>
          <p:cNvPr id="25" name="Straight Arrow Connector 24" descr="Yellow circle line indicating 'delayed antibiotics group'">
            <a:extLst>
              <a:ext uri="{FF2B5EF4-FFF2-40B4-BE49-F238E27FC236}">
                <a16:creationId xmlns:a16="http://schemas.microsoft.com/office/drawing/2014/main" id="{2A783E65-952F-FE31-2C5C-475CAE0EDEAD}"/>
              </a:ext>
            </a:extLst>
          </p:cNvPr>
          <p:cNvCxnSpPr>
            <a:cxnSpLocks/>
          </p:cNvCxnSpPr>
          <p:nvPr/>
        </p:nvCxnSpPr>
        <p:spPr>
          <a:xfrm flipV="1">
            <a:off x="6600414" y="6631237"/>
            <a:ext cx="523081" cy="289"/>
          </a:xfrm>
          <a:prstGeom prst="straightConnector1">
            <a:avLst/>
          </a:prstGeom>
          <a:ln w="28575">
            <a:solidFill>
              <a:srgbClr val="FFBF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5" descr="Orange diamond line indicating 'No antibiotics group'">
            <a:extLst>
              <a:ext uri="{FF2B5EF4-FFF2-40B4-BE49-F238E27FC236}">
                <a16:creationId xmlns:a16="http://schemas.microsoft.com/office/drawing/2014/main" id="{153C2DB4-32F9-D802-96A1-263524F77FE5}"/>
              </a:ext>
            </a:extLst>
          </p:cNvPr>
          <p:cNvCxnSpPr>
            <a:cxnSpLocks/>
          </p:cNvCxnSpPr>
          <p:nvPr/>
        </p:nvCxnSpPr>
        <p:spPr>
          <a:xfrm flipV="1">
            <a:off x="6602556" y="6386624"/>
            <a:ext cx="523081" cy="289"/>
          </a:xfrm>
          <a:prstGeom prst="straightConnector1">
            <a:avLst/>
          </a:prstGeom>
          <a:ln w="28575">
            <a:solidFill>
              <a:srgbClr val="EC7728"/>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68" name="Group 67" descr="Line graph with three lines showing proportion of patients with cough resolution over days of initial office visits. &#10;&#10;Graph illustrates that all three groups (no antibiotics, delayed antibiotics, and immediate antibiotics), all resolved their coughs by day 22. ">
            <a:extLst>
              <a:ext uri="{FF2B5EF4-FFF2-40B4-BE49-F238E27FC236}">
                <a16:creationId xmlns:a16="http://schemas.microsoft.com/office/drawing/2014/main" id="{CAB71383-A1CC-EA16-BBDE-934CD4573F02}"/>
              </a:ext>
            </a:extLst>
          </p:cNvPr>
          <p:cNvGrpSpPr/>
          <p:nvPr/>
        </p:nvGrpSpPr>
        <p:grpSpPr>
          <a:xfrm>
            <a:off x="1521800" y="1179616"/>
            <a:ext cx="6834174" cy="4538416"/>
            <a:chOff x="1521800" y="1179616"/>
            <a:chExt cx="6834174" cy="4538416"/>
          </a:xfrm>
        </p:grpSpPr>
        <p:pic>
          <p:nvPicPr>
            <p:cNvPr id="5" name="Picture 6" descr="Graph showing the proportion of patients with cough resolution by days after initial office visit. The compared groups are &quot;no antibiotics group&quot;, &quot;delayed antibiotics group&quot;, and &quot;immediate antibiotics group.&quot; All groups took the same number of days to resolve their coughs. There is essentially no difference in the curves to resolution.">
              <a:extLst>
                <a:ext uri="{FF2B5EF4-FFF2-40B4-BE49-F238E27FC236}">
                  <a16:creationId xmlns:a16="http://schemas.microsoft.com/office/drawing/2014/main" id="{ED367BD0-B4F0-34B9-01D3-36CA89D070AA}"/>
                </a:ext>
              </a:extLst>
            </p:cNvPr>
            <p:cNvPicPr>
              <a:picLocks noChangeAspect="1"/>
            </p:cNvPicPr>
            <p:nvPr/>
          </p:nvPicPr>
          <p:blipFill>
            <a:blip r:embed="rId4"/>
            <a:stretch>
              <a:fillRect/>
            </a:stretch>
          </p:blipFill>
          <p:spPr>
            <a:xfrm>
              <a:off x="1521800" y="1179616"/>
              <a:ext cx="6834174" cy="4538416"/>
            </a:xfrm>
            <a:prstGeom prst="rect">
              <a:avLst/>
            </a:prstGeom>
          </p:spPr>
        </p:pic>
        <p:sp>
          <p:nvSpPr>
            <p:cNvPr id="27" name="Rectangle 26">
              <a:extLst>
                <a:ext uri="{FF2B5EF4-FFF2-40B4-BE49-F238E27FC236}">
                  <a16:creationId xmlns:a16="http://schemas.microsoft.com/office/drawing/2014/main" id="{C4387430-6FD4-409A-D05B-D450B424C9DF}"/>
                </a:ext>
              </a:extLst>
            </p:cNvPr>
            <p:cNvSpPr/>
            <p:nvPr/>
          </p:nvSpPr>
          <p:spPr>
            <a:xfrm rot="2700000">
              <a:off x="2217839" y="5300162"/>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10080D-A578-6D4A-ED59-06FB3851E3DC}"/>
                </a:ext>
              </a:extLst>
            </p:cNvPr>
            <p:cNvSpPr/>
            <p:nvPr/>
          </p:nvSpPr>
          <p:spPr>
            <a:xfrm rot="2700000">
              <a:off x="2736534" y="4952584"/>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DB9FE8-7F07-101E-0576-ABD7E8BDC665}"/>
                </a:ext>
              </a:extLst>
            </p:cNvPr>
            <p:cNvSpPr/>
            <p:nvPr/>
          </p:nvSpPr>
          <p:spPr>
            <a:xfrm rot="2700000">
              <a:off x="3265924" y="4551531"/>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8088A42-8471-28FA-0DA8-2EEBCC1CA3AA}"/>
                </a:ext>
              </a:extLst>
            </p:cNvPr>
            <p:cNvSpPr/>
            <p:nvPr/>
          </p:nvSpPr>
          <p:spPr>
            <a:xfrm rot="2700000">
              <a:off x="3779271" y="4225342"/>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A6C88BF-EF2D-1CAA-5AFC-A794F0374A46}"/>
                </a:ext>
              </a:extLst>
            </p:cNvPr>
            <p:cNvSpPr/>
            <p:nvPr/>
          </p:nvSpPr>
          <p:spPr>
            <a:xfrm rot="2700000">
              <a:off x="4289945" y="3669217"/>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A3B053-DD63-658C-96C9-7399C995822E}"/>
                </a:ext>
              </a:extLst>
            </p:cNvPr>
            <p:cNvSpPr/>
            <p:nvPr/>
          </p:nvSpPr>
          <p:spPr>
            <a:xfrm rot="2700000">
              <a:off x="4819335" y="3321638"/>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88AD13-8BD7-FE0B-1B86-0BF693C4486B}"/>
                </a:ext>
              </a:extLst>
            </p:cNvPr>
            <p:cNvSpPr/>
            <p:nvPr/>
          </p:nvSpPr>
          <p:spPr>
            <a:xfrm rot="2700000">
              <a:off x="5338030" y="3038227"/>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58E3585-CE86-F5F2-43AC-B98793512919}"/>
                </a:ext>
              </a:extLst>
            </p:cNvPr>
            <p:cNvSpPr/>
            <p:nvPr/>
          </p:nvSpPr>
          <p:spPr>
            <a:xfrm rot="2700000">
              <a:off x="5854051" y="2840374"/>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808758B-0AF7-AD57-0DB5-CF77083A5FDB}"/>
                </a:ext>
              </a:extLst>
            </p:cNvPr>
            <p:cNvSpPr/>
            <p:nvPr/>
          </p:nvSpPr>
          <p:spPr>
            <a:xfrm rot="2700000">
              <a:off x="6370072" y="2337723"/>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29D806C-0918-59AC-5109-65E03A781060}"/>
                </a:ext>
              </a:extLst>
            </p:cNvPr>
            <p:cNvSpPr/>
            <p:nvPr/>
          </p:nvSpPr>
          <p:spPr>
            <a:xfrm rot="2700000">
              <a:off x="6904809" y="2091745"/>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333E80E-EAB2-E308-5AE8-018CEB1CBE7F}"/>
                </a:ext>
              </a:extLst>
            </p:cNvPr>
            <p:cNvSpPr/>
            <p:nvPr/>
          </p:nvSpPr>
          <p:spPr>
            <a:xfrm rot="2700000">
              <a:off x="7404788" y="1968756"/>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DB53698-1F70-14FF-96E4-77F32A4E0FD4}"/>
                </a:ext>
              </a:extLst>
            </p:cNvPr>
            <p:cNvSpPr/>
            <p:nvPr/>
          </p:nvSpPr>
          <p:spPr>
            <a:xfrm rot="2700000">
              <a:off x="7942199" y="1417978"/>
              <a:ext cx="103658" cy="103658"/>
            </a:xfrm>
            <a:prstGeom prst="rect">
              <a:avLst/>
            </a:prstGeom>
            <a:solidFill>
              <a:srgbClr val="EC7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9B01C8CB-06FD-5FE8-3147-4680C28C4FC2}"/>
                </a:ext>
              </a:extLst>
            </p:cNvPr>
            <p:cNvSpPr/>
            <p:nvPr/>
          </p:nvSpPr>
          <p:spPr>
            <a:xfrm rot="2700000">
              <a:off x="7942199" y="1359157"/>
              <a:ext cx="103658" cy="103658"/>
            </a:xfrm>
            <a:prstGeom prst="star5">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7AA8CA4-99F9-8FE1-B73C-40D3BA30718E}"/>
                </a:ext>
              </a:extLst>
            </p:cNvPr>
            <p:cNvSpPr/>
            <p:nvPr/>
          </p:nvSpPr>
          <p:spPr>
            <a:xfrm rot="2700000">
              <a:off x="7404788" y="1915284"/>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36955F0-70F0-4DBC-74B7-4EF3C4E162E1}"/>
                </a:ext>
              </a:extLst>
            </p:cNvPr>
            <p:cNvSpPr/>
            <p:nvPr/>
          </p:nvSpPr>
          <p:spPr>
            <a:xfrm rot="2700000">
              <a:off x="6904809" y="2091747"/>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5C78674-9843-9582-B61E-30A14372E741}"/>
                </a:ext>
              </a:extLst>
            </p:cNvPr>
            <p:cNvSpPr/>
            <p:nvPr/>
          </p:nvSpPr>
          <p:spPr>
            <a:xfrm rot="2700000">
              <a:off x="6370072" y="2220084"/>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91A2AE6-78C7-3E7D-E104-0840F7E1D28B}"/>
                </a:ext>
              </a:extLst>
            </p:cNvPr>
            <p:cNvSpPr/>
            <p:nvPr/>
          </p:nvSpPr>
          <p:spPr>
            <a:xfrm rot="2700000">
              <a:off x="5854051" y="2722737"/>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B23F0CE-5328-F660-61FE-77F00419BDB8}"/>
                </a:ext>
              </a:extLst>
            </p:cNvPr>
            <p:cNvSpPr/>
            <p:nvPr/>
          </p:nvSpPr>
          <p:spPr>
            <a:xfrm rot="2700000">
              <a:off x="5338030" y="2947328"/>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6BF683D-65E2-655C-3D3E-BEBE533FE016}"/>
                </a:ext>
              </a:extLst>
            </p:cNvPr>
            <p:cNvSpPr/>
            <p:nvPr/>
          </p:nvSpPr>
          <p:spPr>
            <a:xfrm rot="2700000">
              <a:off x="4819335" y="3241434"/>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E9C1FE0-FD37-CBC1-A754-E313D6C11249}"/>
                </a:ext>
              </a:extLst>
            </p:cNvPr>
            <p:cNvSpPr/>
            <p:nvPr/>
          </p:nvSpPr>
          <p:spPr>
            <a:xfrm rot="2700000">
              <a:off x="4289945" y="3530191"/>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3365309-0406-0CAF-161A-F43F33196689}"/>
                </a:ext>
              </a:extLst>
            </p:cNvPr>
            <p:cNvSpPr/>
            <p:nvPr/>
          </p:nvSpPr>
          <p:spPr>
            <a:xfrm rot="2700000">
              <a:off x="3779271" y="4038191"/>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C941E6B-69E7-565D-AFDA-1A71961FA73B}"/>
                </a:ext>
              </a:extLst>
            </p:cNvPr>
            <p:cNvSpPr/>
            <p:nvPr/>
          </p:nvSpPr>
          <p:spPr>
            <a:xfrm rot="2700000">
              <a:off x="3265924" y="4439244"/>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C394C03-5E41-A5DA-4F3D-F55D6B3B44B5}"/>
                </a:ext>
              </a:extLst>
            </p:cNvPr>
            <p:cNvSpPr/>
            <p:nvPr/>
          </p:nvSpPr>
          <p:spPr>
            <a:xfrm rot="2700000">
              <a:off x="2736534" y="4845644"/>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8020991-D3B4-8626-5E29-FA07A65749C8}"/>
                </a:ext>
              </a:extLst>
            </p:cNvPr>
            <p:cNvSpPr/>
            <p:nvPr/>
          </p:nvSpPr>
          <p:spPr>
            <a:xfrm rot="2700000">
              <a:off x="2217839" y="5300170"/>
              <a:ext cx="103658" cy="103658"/>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a:extLst>
                <a:ext uri="{FF2B5EF4-FFF2-40B4-BE49-F238E27FC236}">
                  <a16:creationId xmlns:a16="http://schemas.microsoft.com/office/drawing/2014/main" id="{E9A3E541-F488-FFB5-F947-8EC3F3E64727}"/>
                </a:ext>
              </a:extLst>
            </p:cNvPr>
            <p:cNvSpPr/>
            <p:nvPr/>
          </p:nvSpPr>
          <p:spPr>
            <a:xfrm>
              <a:off x="2736534" y="4749393"/>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a:extLst>
                <a:ext uri="{FF2B5EF4-FFF2-40B4-BE49-F238E27FC236}">
                  <a16:creationId xmlns:a16="http://schemas.microsoft.com/office/drawing/2014/main" id="{D51C5BA7-A7FE-90A0-E768-EDDAF06B9398}"/>
                </a:ext>
              </a:extLst>
            </p:cNvPr>
            <p:cNvSpPr/>
            <p:nvPr/>
          </p:nvSpPr>
          <p:spPr>
            <a:xfrm>
              <a:off x="2217839" y="5262741"/>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a:extLst>
                <a:ext uri="{FF2B5EF4-FFF2-40B4-BE49-F238E27FC236}">
                  <a16:creationId xmlns:a16="http://schemas.microsoft.com/office/drawing/2014/main" id="{A08E4211-23E0-6624-0995-45BABF4C3759}"/>
                </a:ext>
              </a:extLst>
            </p:cNvPr>
            <p:cNvSpPr/>
            <p:nvPr/>
          </p:nvSpPr>
          <p:spPr>
            <a:xfrm>
              <a:off x="3265924" y="4353689"/>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a:extLst>
                <a:ext uri="{FF2B5EF4-FFF2-40B4-BE49-F238E27FC236}">
                  <a16:creationId xmlns:a16="http://schemas.microsoft.com/office/drawing/2014/main" id="{B0ED08E8-B4C3-5052-866D-74868AAD55C6}"/>
                </a:ext>
              </a:extLst>
            </p:cNvPr>
            <p:cNvSpPr/>
            <p:nvPr/>
          </p:nvSpPr>
          <p:spPr>
            <a:xfrm>
              <a:off x="3779271" y="3781698"/>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extLst>
                <a:ext uri="{FF2B5EF4-FFF2-40B4-BE49-F238E27FC236}">
                  <a16:creationId xmlns:a16="http://schemas.microsoft.com/office/drawing/2014/main" id="{D2C829ED-6FD8-3311-3884-46F337E53EFC}"/>
                </a:ext>
              </a:extLst>
            </p:cNvPr>
            <p:cNvSpPr/>
            <p:nvPr/>
          </p:nvSpPr>
          <p:spPr>
            <a:xfrm>
              <a:off x="4289945" y="3450161"/>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a:extLst>
                <a:ext uri="{FF2B5EF4-FFF2-40B4-BE49-F238E27FC236}">
                  <a16:creationId xmlns:a16="http://schemas.microsoft.com/office/drawing/2014/main" id="{D78F1752-6B06-6BE2-3BCB-73BDA50FF03F}"/>
                </a:ext>
              </a:extLst>
            </p:cNvPr>
            <p:cNvSpPr/>
            <p:nvPr/>
          </p:nvSpPr>
          <p:spPr>
            <a:xfrm>
              <a:off x="4819335" y="3204182"/>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a:extLst>
                <a:ext uri="{FF2B5EF4-FFF2-40B4-BE49-F238E27FC236}">
                  <a16:creationId xmlns:a16="http://schemas.microsoft.com/office/drawing/2014/main" id="{A2CDF015-F41F-0EBB-C6F6-0F8A688DE309}"/>
                </a:ext>
              </a:extLst>
            </p:cNvPr>
            <p:cNvSpPr/>
            <p:nvPr/>
          </p:nvSpPr>
          <p:spPr>
            <a:xfrm>
              <a:off x="5338030" y="2781740"/>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a:extLst>
                <a:ext uri="{FF2B5EF4-FFF2-40B4-BE49-F238E27FC236}">
                  <a16:creationId xmlns:a16="http://schemas.microsoft.com/office/drawing/2014/main" id="{D8A2F5AB-57E1-A7A0-9891-995548CB7E53}"/>
                </a:ext>
              </a:extLst>
            </p:cNvPr>
            <p:cNvSpPr/>
            <p:nvPr/>
          </p:nvSpPr>
          <p:spPr>
            <a:xfrm>
              <a:off x="5854051" y="2557151"/>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extLst>
                <a:ext uri="{FF2B5EF4-FFF2-40B4-BE49-F238E27FC236}">
                  <a16:creationId xmlns:a16="http://schemas.microsoft.com/office/drawing/2014/main" id="{B51B5D0D-7D72-372A-3F80-4AB0D9510F99}"/>
                </a:ext>
              </a:extLst>
            </p:cNvPr>
            <p:cNvSpPr/>
            <p:nvPr/>
          </p:nvSpPr>
          <p:spPr>
            <a:xfrm>
              <a:off x="6370072" y="2166793"/>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a:extLst>
                <a:ext uri="{FF2B5EF4-FFF2-40B4-BE49-F238E27FC236}">
                  <a16:creationId xmlns:a16="http://schemas.microsoft.com/office/drawing/2014/main" id="{EB2CA669-3661-0CC1-AF75-EB461B0285BC}"/>
                </a:ext>
              </a:extLst>
            </p:cNvPr>
            <p:cNvSpPr/>
            <p:nvPr/>
          </p:nvSpPr>
          <p:spPr>
            <a:xfrm>
              <a:off x="6904809" y="2070540"/>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a:extLst>
                <a:ext uri="{FF2B5EF4-FFF2-40B4-BE49-F238E27FC236}">
                  <a16:creationId xmlns:a16="http://schemas.microsoft.com/office/drawing/2014/main" id="{31240A99-12BE-CE8D-1CCE-FEC243992D1D}"/>
                </a:ext>
              </a:extLst>
            </p:cNvPr>
            <p:cNvSpPr/>
            <p:nvPr/>
          </p:nvSpPr>
          <p:spPr>
            <a:xfrm>
              <a:off x="7404788" y="1867340"/>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B206F1C6-0EC1-AE61-2B15-11900FF3EA1A}"/>
                </a:ext>
              </a:extLst>
            </p:cNvPr>
            <p:cNvSpPr/>
            <p:nvPr/>
          </p:nvSpPr>
          <p:spPr>
            <a:xfrm>
              <a:off x="7942199" y="1332603"/>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descr="Green star line indicating 'Immediate antibiotics group'">
            <a:extLst>
              <a:ext uri="{FF2B5EF4-FFF2-40B4-BE49-F238E27FC236}">
                <a16:creationId xmlns:a16="http://schemas.microsoft.com/office/drawing/2014/main" id="{D17FAD20-7BD0-E592-1BD5-B2219891EC0D}"/>
              </a:ext>
            </a:extLst>
          </p:cNvPr>
          <p:cNvGrpSpPr/>
          <p:nvPr/>
        </p:nvGrpSpPr>
        <p:grpSpPr>
          <a:xfrm>
            <a:off x="6562908" y="6797865"/>
            <a:ext cx="637615" cy="103658"/>
            <a:chOff x="6562908" y="6797865"/>
            <a:chExt cx="637615" cy="103658"/>
          </a:xfrm>
        </p:grpSpPr>
        <p:cxnSp>
          <p:nvCxnSpPr>
            <p:cNvPr id="6" name="Straight Arrow Connector 5">
              <a:extLst>
                <a:ext uri="{FF2B5EF4-FFF2-40B4-BE49-F238E27FC236}">
                  <a16:creationId xmlns:a16="http://schemas.microsoft.com/office/drawing/2014/main" id="{CEA10A5B-3E7C-2EA9-5749-C269B6F47600}"/>
                </a:ext>
              </a:extLst>
            </p:cNvPr>
            <p:cNvCxnSpPr/>
            <p:nvPr/>
          </p:nvCxnSpPr>
          <p:spPr>
            <a:xfrm flipV="1">
              <a:off x="6598274" y="6854055"/>
              <a:ext cx="523081" cy="289"/>
            </a:xfrm>
            <a:prstGeom prst="straightConnector1">
              <a:avLst/>
            </a:prstGeom>
            <a:ln w="28575">
              <a:solidFill>
                <a:srgbClr val="6FAD4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5-Point Star 64">
              <a:extLst>
                <a:ext uri="{FF2B5EF4-FFF2-40B4-BE49-F238E27FC236}">
                  <a16:creationId xmlns:a16="http://schemas.microsoft.com/office/drawing/2014/main" id="{1B4D27B6-281A-503D-980E-A36915705BB0}"/>
                </a:ext>
              </a:extLst>
            </p:cNvPr>
            <p:cNvSpPr/>
            <p:nvPr/>
          </p:nvSpPr>
          <p:spPr>
            <a:xfrm>
              <a:off x="6562908" y="6797865"/>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a:extLst>
                <a:ext uri="{FF2B5EF4-FFF2-40B4-BE49-F238E27FC236}">
                  <a16:creationId xmlns:a16="http://schemas.microsoft.com/office/drawing/2014/main" id="{B1646562-D708-41EF-3685-61B19C693D09}"/>
                </a:ext>
              </a:extLst>
            </p:cNvPr>
            <p:cNvSpPr/>
            <p:nvPr/>
          </p:nvSpPr>
          <p:spPr>
            <a:xfrm>
              <a:off x="7096865" y="6797865"/>
              <a:ext cx="103658" cy="103658"/>
            </a:xfrm>
            <a:prstGeom prst="star5">
              <a:avLst/>
            </a:prstGeom>
            <a:solidFill>
              <a:srgbClr val="6F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5892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our Moments of Antibiotic Decision Making Graphic"/>
          <p:cNvPicPr>
            <a:picLocks noChangeAspect="1"/>
          </p:cNvPicPr>
          <p:nvPr/>
        </p:nvPicPr>
        <p:blipFill>
          <a:blip r:embed="rId4"/>
          <a:stretch>
            <a:fillRect/>
          </a:stretch>
        </p:blipFill>
        <p:spPr>
          <a:xfrm>
            <a:off x="386045" y="2333066"/>
            <a:ext cx="3790504" cy="3624853"/>
          </a:xfrm>
          <a:prstGeom prst="rect">
            <a:avLst/>
          </a:prstGeom>
        </p:spPr>
      </p:pic>
      <p:sp>
        <p:nvSpPr>
          <p:cNvPr id="2" name="Title 1"/>
          <p:cNvSpPr>
            <a:spLocks noGrp="1"/>
          </p:cNvSpPr>
          <p:nvPr>
            <p:ph type="title"/>
          </p:nvPr>
        </p:nvSpPr>
        <p:spPr>
          <a:xfrm>
            <a:off x="147918" y="462120"/>
            <a:ext cx="9762565" cy="485868"/>
          </a:xfrm>
        </p:spPr>
        <p:txBody>
          <a:bodyPr>
            <a:noAutofit/>
          </a:bodyPr>
          <a:lstStyle/>
          <a:p>
            <a:r>
              <a:rPr lang="en-US" sz="3495"/>
              <a:t>The Four Moments of Antibiotic Decision Making</a:t>
            </a:r>
            <a:endParaRPr lang="en-US" sz="3106"/>
          </a:p>
        </p:txBody>
      </p:sp>
      <p:sp>
        <p:nvSpPr>
          <p:cNvPr id="3" name="Content Placeholder 2"/>
          <p:cNvSpPr>
            <a:spLocks noGrp="1"/>
          </p:cNvSpPr>
          <p:nvPr>
            <p:ph idx="1"/>
          </p:nvPr>
        </p:nvSpPr>
        <p:spPr>
          <a:xfrm>
            <a:off x="4126904" y="1428309"/>
            <a:ext cx="5783579" cy="5416245"/>
          </a:xfrm>
        </p:spPr>
        <p:txBody>
          <a:bodyPr vert="horz" lIns="98868" tIns="49435" rIns="98868" bIns="49435" rtlCol="0" anchor="t">
            <a:normAutofit/>
          </a:bodyPr>
          <a:lstStyle/>
          <a:p>
            <a:pPr marL="721137" indent="-721137">
              <a:buFont typeface="+mj-lt"/>
              <a:buAutoNum type="arabicPeriod"/>
            </a:pPr>
            <a:r>
              <a:rPr lang="en-US" sz="2912">
                <a:solidFill>
                  <a:schemeClr val="bg1">
                    <a:lumMod val="65000"/>
                  </a:schemeClr>
                </a:solidFill>
              </a:rPr>
              <a:t>Does my patient have an infection that requires antibiotics?</a:t>
            </a:r>
            <a:endParaRPr lang="en-US" sz="2912"/>
          </a:p>
          <a:p>
            <a:pPr marL="714974" indent="-714974">
              <a:buAutoNum type="arabicPeriod" startAt="2"/>
            </a:pPr>
            <a:r>
              <a:rPr lang="en-US" sz="2912"/>
              <a:t>Do I need to order any diagnostic tests?</a:t>
            </a:r>
          </a:p>
          <a:p>
            <a:pPr marL="0" indent="0">
              <a:buNone/>
            </a:pPr>
            <a:endParaRPr lang="en-US" sz="2718"/>
          </a:p>
          <a:p>
            <a:pPr marL="714974" indent="-714974">
              <a:buAutoNum type="arabicPeriod" startAt="4"/>
            </a:pPr>
            <a:endParaRPr lang="en-US" sz="2718"/>
          </a:p>
        </p:txBody>
      </p:sp>
      <p:sp>
        <p:nvSpPr>
          <p:cNvPr id="4" name="Slide Number Placeholder 3"/>
          <p:cNvSpPr>
            <a:spLocks noGrp="1"/>
          </p:cNvSpPr>
          <p:nvPr>
            <p:ph type="sldNum" sz="quarter" idx="12"/>
          </p:nvPr>
        </p:nvSpPr>
        <p:spPr/>
        <p:txBody>
          <a:bodyPr/>
          <a:lstStyle/>
          <a:p>
            <a:fld id="{993EEC8E-C5CF-40DF-832D-5BCB0E209B98}" type="slidenum">
              <a:rPr lang="en-US" smtClean="0"/>
              <a:t>8</a:t>
            </a:fld>
            <a:endParaRPr lang="en-US"/>
          </a:p>
        </p:txBody>
      </p:sp>
    </p:spTree>
    <p:custDataLst>
      <p:tags r:id="rId1"/>
    </p:custDataLst>
    <p:extLst>
      <p:ext uri="{BB962C8B-B14F-4D97-AF65-F5344CB8AC3E}">
        <p14:creationId xmlns:p14="http://schemas.microsoft.com/office/powerpoint/2010/main" val="26716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058400" cy="914400"/>
          </a:xfrm>
        </p:spPr>
        <p:txBody>
          <a:bodyPr>
            <a:noAutofit/>
          </a:bodyPr>
          <a:lstStyle/>
          <a:p>
            <a:r>
              <a:rPr lang="en-US" sz="3600"/>
              <a:t>Moment 2: Diagnostic Testing in Acute Bronchitis</a:t>
            </a:r>
          </a:p>
        </p:txBody>
      </p:sp>
      <p:sp>
        <p:nvSpPr>
          <p:cNvPr id="3" name="Content Placeholder 2"/>
          <p:cNvSpPr>
            <a:spLocks noGrp="1"/>
          </p:cNvSpPr>
          <p:nvPr>
            <p:ph idx="1"/>
          </p:nvPr>
        </p:nvSpPr>
        <p:spPr>
          <a:xfrm>
            <a:off x="690730" y="1651119"/>
            <a:ext cx="4356399" cy="5114187"/>
          </a:xfrm>
        </p:spPr>
        <p:txBody>
          <a:bodyPr>
            <a:normAutofit/>
          </a:bodyPr>
          <a:lstStyle/>
          <a:p>
            <a:pPr marL="0" indent="0">
              <a:spcBef>
                <a:spcPts val="874"/>
              </a:spcBef>
              <a:spcAft>
                <a:spcPts val="874"/>
              </a:spcAft>
              <a:buNone/>
            </a:pPr>
            <a:r>
              <a:rPr lang="en-US" sz="3200"/>
              <a:t>For patients with cough attributable to a recent viral infection, additional diagnostic testing is not indicated in the absence of other signs and symptoms of bacterial infection.</a:t>
            </a:r>
          </a:p>
        </p:txBody>
      </p:sp>
      <p:sp>
        <p:nvSpPr>
          <p:cNvPr id="5" name="Slide Number Placeholder 4"/>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lang="en-US" sz="1800" kern="1200" smtClean="0">
                <a:solidFill>
                  <a:schemeClr val="tx1"/>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0C5B08-BD67-40B7-9FCB-303274082AFB}" type="slidenum">
              <a:rPr lang="en-US" sz="1300" smtClean="0">
                <a:solidFill>
                  <a:schemeClr val="bg1"/>
                </a:solidFill>
              </a:rPr>
              <a:pPr/>
              <a:t>9</a:t>
            </a:fld>
            <a:endParaRPr lang="en-US" sz="1300">
              <a:solidFill>
                <a:schemeClr val="bg1"/>
              </a:solidFill>
            </a:endParaRPr>
          </a:p>
        </p:txBody>
      </p:sp>
      <p:pic>
        <p:nvPicPr>
          <p:cNvPr id="7" name="Picture 6" descr="Image of a healthcare practitioner listening to the lungs of a patient">
            <a:extLst>
              <a:ext uri="{FF2B5EF4-FFF2-40B4-BE49-F238E27FC236}">
                <a16:creationId xmlns:a16="http://schemas.microsoft.com/office/drawing/2014/main" id="{9C8943F5-593F-456A-993B-8861A62CEE46}"/>
              </a:ext>
            </a:extLst>
          </p:cNvPr>
          <p:cNvPicPr>
            <a:picLocks noChangeAspect="1"/>
          </p:cNvPicPr>
          <p:nvPr/>
        </p:nvPicPr>
        <p:blipFill>
          <a:blip r:embed="rId4"/>
          <a:stretch>
            <a:fillRect/>
          </a:stretch>
        </p:blipFill>
        <p:spPr>
          <a:xfrm>
            <a:off x="5283153" y="2057144"/>
            <a:ext cx="3965734" cy="264382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94872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A9Kse04w"/>
  <p:tag name="ARTICULATE_DESIGN_ID_CUSP HAI SLIDE TEMPLATE FINAL 10-12-16" val="wrVl9TBZ"/>
  <p:tag name="MMPROD_UIDATA" val="&lt;database version=&quot;11.0&quot;&gt;&lt;object type=&quot;1&quot; unique_id=&quot;10001&quot;&gt;&lt;object type=&quot;2&quot; unique_id=&quot;14094&quot;&gt;&lt;object type=&quot;3&quot; unique_id=&quot;14095&quot;&gt;&lt;property id=&quot;20148&quot; value=&quot;5&quot;/&gt;&lt;property id=&quot;20300&quot; value=&quot;Slide 1&quot;/&gt;&lt;property id=&quot;20307&quot; value=&quot;257&quot;/&gt;&lt;/object&gt;&lt;object type=&quot;3&quot; unique_id=&quot;14096&quot;&gt;&lt;property id=&quot;20148&quot; value=&quot;5&quot;/&gt;&lt;property id=&quot;20300&quot; value=&quot;Slide 2&quot;/&gt;&lt;property id=&quot;20307&quot; value=&quot;256&quot;/&gt;&lt;/object&gt;&lt;object type=&quot;3&quot; unique_id=&quot;14113&quot;&gt;&lt;property id=&quot;20148&quot; value=&quot;5&quot;/&gt;&lt;property id=&quot;20300&quot; value=&quot;Slide 3&quot;/&gt;&lt;property id=&quot;20307&quot; value=&quot;258&quot;/&gt;&lt;/object&gt;&lt;/object&gt;&lt;object type=&quot;8&quot; unique_id=&quot;14100&quot;&gt;&lt;/object&gt;&lt;/object&gt;&lt;/database&gt;"/>
  <p:tag name="MMPROD_NEXTUNIQUEID" val="10009"/>
  <p:tag name="SECTOMILLISECCONVERTED" val="1"/>
  <p:tag name="ARTICULATE_SLIDE_THUMBNAIL_REFRESH" val="1"/>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CUSP HAI slide template FINAL 10-12-16</Template>
  <TotalTime>27</TotalTime>
  <Words>1247</Words>
  <Application>Microsoft Office PowerPoint</Application>
  <PresentationFormat>Custom</PresentationFormat>
  <Paragraphs>142</Paragraphs>
  <Slides>19</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AHRQ Safety Program for Improving Antibiotic Use</vt:lpstr>
      <vt:lpstr>Objectives</vt:lpstr>
      <vt:lpstr>The Four Moments of Antibiotic Decision Making</vt:lpstr>
      <vt:lpstr>Case Presentation</vt:lpstr>
      <vt:lpstr>The Four Moments of Antibiotic Decision Making</vt:lpstr>
      <vt:lpstr>Moment 1: Acute Bronchitis</vt:lpstr>
      <vt:lpstr>Antibiotics Do Not Improve Post-Viral Cough4</vt:lpstr>
      <vt:lpstr>The Four Moments of Antibiotic Decision Making</vt:lpstr>
      <vt:lpstr>Moment 2: Diagnostic Testing in Acute Bronchitis</vt:lpstr>
      <vt:lpstr>The Four Moments of Antibiotic Decision Making</vt:lpstr>
      <vt:lpstr>Moment 3: Avoiding Antibiotics for Acute Bronchitis</vt:lpstr>
      <vt:lpstr>PowerPoint Presentation</vt:lpstr>
      <vt:lpstr>The Four Moments of Antibiotic Decision Making</vt:lpstr>
      <vt:lpstr>Time Course of Acute Bronchitis</vt:lpstr>
      <vt:lpstr>Take-Home Messages</vt:lpstr>
      <vt:lpstr>Additional Toolkit Resources</vt:lpstr>
      <vt:lpstr>Disclaimer</vt:lpstr>
      <vt:lpstr>References</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“Never Antibiotic” Diagnoses: Acute Bronchitis – Slides</dc:title>
  <dc:subject>antibiotics</dc:subject>
  <dc:creator>Melissa A Miller</dc:creator>
  <cp:keywords>English</cp:keywords>
  <dc:description/>
  <cp:lastModifiedBy>Heidenrich, Christine (AHRQ/OC) (CTR)</cp:lastModifiedBy>
  <cp:revision>7</cp:revision>
  <cp:lastPrinted>2019-11-08T13:07:37Z</cp:lastPrinted>
  <dcterms:created xsi:type="dcterms:W3CDTF">2017-03-24T18:33:59Z</dcterms:created>
  <dcterms:modified xsi:type="dcterms:W3CDTF">2022-09-01T22:20:43Z</dcterms:modified>
  <cp:category>healthcare associated infections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BE12A664-CECD-44C6-9F81-FDECEFC4FB6F</vt:lpwstr>
  </property>
  <property fmtid="{D5CDD505-2E9C-101B-9397-08002B2CF9AE}" pid="3" name="ArticulatePath">
    <vt:lpwstr>Presentation2</vt:lpwstr>
  </property>
</Properties>
</file>