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6"/>
  </p:notesMasterIdLst>
  <p:sldIdLst>
    <p:sldId id="313" r:id="rId5"/>
    <p:sldId id="315" r:id="rId6"/>
    <p:sldId id="373" r:id="rId7"/>
    <p:sldId id="583" r:id="rId8"/>
    <p:sldId id="316" r:id="rId9"/>
    <p:sldId id="317" r:id="rId10"/>
    <p:sldId id="584" r:id="rId11"/>
    <p:sldId id="344" r:id="rId12"/>
    <p:sldId id="392" r:id="rId13"/>
    <p:sldId id="318" r:id="rId14"/>
    <p:sldId id="386" r:id="rId15"/>
    <p:sldId id="585" r:id="rId16"/>
    <p:sldId id="358" r:id="rId17"/>
    <p:sldId id="347" r:id="rId18"/>
    <p:sldId id="365" r:id="rId19"/>
    <p:sldId id="349" r:id="rId20"/>
    <p:sldId id="586" r:id="rId21"/>
    <p:sldId id="350" r:id="rId22"/>
    <p:sldId id="326" r:id="rId23"/>
    <p:sldId id="352" r:id="rId24"/>
    <p:sldId id="359" r:id="rId25"/>
    <p:sldId id="391" r:id="rId26"/>
    <p:sldId id="353" r:id="rId27"/>
    <p:sldId id="354" r:id="rId28"/>
    <p:sldId id="341" r:id="rId29"/>
    <p:sldId id="613" r:id="rId30"/>
    <p:sldId id="363" r:id="rId31"/>
    <p:sldId id="360" r:id="rId32"/>
    <p:sldId id="374" r:id="rId33"/>
    <p:sldId id="587" r:id="rId34"/>
    <p:sldId id="588" r:id="rId35"/>
  </p:sldIdLst>
  <p:sldSz cx="10058400" cy="7772400"/>
  <p:notesSz cx="7010400" cy="9296400"/>
  <p:custDataLst>
    <p:tags r:id="rId37"/>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A0205-7B3B-845E-3D46-37561B764717}" name="Miller, Melissa (AHRQ/CQuIPS)" initials="MM(" userId="S::melissa.miller@ahrq.hhs.gov::f7dfb7b7-769d-461c-be53-cc0a991ac921" providerId="AD"/>
  <p188:author id="{2A8F141D-14B2-91E7-3CE7-11A01E5C23AA}" name="Pranita Tamma" initials="PT" userId="S-1-5-21-1214440339-484763869-725345543-3575701" providerId="AD"/>
  <p188:author id="{296D8D4A-8C71-6E6D-A1BA-D58DE58A5AC7}" name="Sara Keller" initials="SK" userId="S::skeller9@jh.edu::d687773d-cfac-4ad0-9375-f867c23c75e7" providerId="AD"/>
  <p188:author id="{D193505A-65D7-67EE-4DE9-ADCBA886A01C}" name="Heidenrich, Christine (AHRQ/OC) (CTR)" initials="HC((" userId="S::Christine.Heidenrich@ahrq.hhs.gov::58cf9597-5aed-4544-869e-b91fdda55fa7" providerId="AD"/>
  <p188:author id="{91265F63-0AFD-5A35-F336-A3D6DE574951}" name="Taylor Helsel" initials="TH" userId="S::thelsel1@jh.edu::132349b7-c94d-4a4b-a0ee-ba64e11009f5" providerId="AD"/>
  <p188:author id="{2E4E1170-D9BE-F6DD-E9A8-DD3FAE8689E2}" name="Meghan Walrath" initials="MW" userId="S::mwalrat2@jh.edu::83b17c40-4bc4-4453-86c4-254643040d40" providerId="AD"/>
  <p188:author id="{798C5090-0A42-9F35-359B-F3EEA456E65B}" name="Mayo Levering" initials="ML" userId="S::aleveri1@jh.edu::e1280931-93bb-43c0-95a6-acff37fd7c0e" providerId="AD"/>
  <p188:author id="{32E0FE97-917C-BBAF-0E2E-F0D9E63A6DA1}" name="Kathleen Speck" initials="KS" userId="Kathleen Speck" providerId="None"/>
  <p188:author id="{546BD5D8-34EC-C3C8-1B19-299800CBBE1C}" name="Kathleen Speck" initials="KS" userId="Anonymous_Kathleen Speck" providerId="None"/>
  <p188:author id="{FBF882F0-2521-A827-C1AB-D2916755F41F}" name="Sara Cosgrove" initials="SC" userId="702bdd728a394ab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obin Jump" initials="" lastIdx="14" clrIdx="0"/>
  <p:cmAuthor id="7" name="Sara Cosgrove" initials="SC" lastIdx="12" clrIdx="7">
    <p:extLst>
      <p:ext uri="{19B8F6BF-5375-455C-9EA6-DF929625EA0E}">
        <p15:presenceInfo xmlns:p15="http://schemas.microsoft.com/office/powerpoint/2012/main" userId="702bdd728a394ab1" providerId="Windows Live"/>
      </p:ext>
    </p:extLst>
  </p:cmAuthor>
  <p:cmAuthor id="1" name="Melissa A Miller" initials="MAM" lastIdx="12" clrIdx="1"/>
  <p:cmAuthor id="8" name="Mayo Levering" initials="ML" lastIdx="4" clrIdx="8">
    <p:extLst>
      <p:ext uri="{19B8F6BF-5375-455C-9EA6-DF929625EA0E}">
        <p15:presenceInfo xmlns:p15="http://schemas.microsoft.com/office/powerpoint/2012/main" userId="S-1-5-21-1214440339-484763869-725345543-3873475" providerId="AD"/>
      </p:ext>
    </p:extLst>
  </p:cmAuthor>
  <p:cmAuthor id="2" name="Kathleen Speck" initials="KS" lastIdx="14" clrIdx="2"/>
  <p:cmAuthor id="9" name="Pranita Tamma" initials="PT" lastIdx="7" clrIdx="9">
    <p:extLst>
      <p:ext uri="{19B8F6BF-5375-455C-9EA6-DF929625EA0E}">
        <p15:presenceInfo xmlns:p15="http://schemas.microsoft.com/office/powerpoint/2012/main" userId="S-1-5-21-1214440339-484763869-725345543-3575701" providerId="AD"/>
      </p:ext>
    </p:extLst>
  </p:cmAuthor>
  <p:cmAuthor id="3" name="Meghan Walrath" initials="MW" lastIdx="5" clrIdx="3"/>
  <p:cmAuthor id="10" name="Mayo Levering" initials="ML [2]" lastIdx="6" clrIdx="10">
    <p:extLst>
      <p:ext uri="{19B8F6BF-5375-455C-9EA6-DF929625EA0E}">
        <p15:presenceInfo xmlns:p15="http://schemas.microsoft.com/office/powerpoint/2012/main" userId="S::aleveri1@jh.edu::e1280931-93bb-43c0-95a6-acff37fd7c0e" providerId="AD"/>
      </p:ext>
    </p:extLst>
  </p:cmAuthor>
  <p:cmAuthor id="4" name="Sara Keller" initials="SK" lastIdx="15" clrIdx="4"/>
  <p:cmAuthor id="11" name="Kathleen Speck" initials="KS [3]" lastIdx="3" clrIdx="11">
    <p:extLst>
      <p:ext uri="{19B8F6BF-5375-455C-9EA6-DF929625EA0E}">
        <p15:presenceInfo xmlns:p15="http://schemas.microsoft.com/office/powerpoint/2012/main" userId="Kathleen Speck" providerId="None"/>
      </p:ext>
    </p:extLst>
  </p:cmAuthor>
  <p:cmAuthor id="5" name="Miller, Melissa (AHRQ/CQuIPS)" initials="MM(" lastIdx="16" clrIdx="5">
    <p:extLst>
      <p:ext uri="{19B8F6BF-5375-455C-9EA6-DF929625EA0E}">
        <p15:presenceInfo xmlns:p15="http://schemas.microsoft.com/office/powerpoint/2012/main" userId="S-1-5-21-1747495209-1248221918-2216747781-140716" providerId="AD"/>
      </p:ext>
    </p:extLst>
  </p:cmAuthor>
  <p:cmAuthor id="6" name="Kathleen" initials="K" lastIdx="7" clrIdx="6">
    <p:extLst>
      <p:ext uri="{19B8F6BF-5375-455C-9EA6-DF929625EA0E}">
        <p15:presenceInfo xmlns:p15="http://schemas.microsoft.com/office/powerpoint/2012/main" userId="Kathl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a:srgbClr val="FF0000"/>
    <a:srgbClr val="007DA3"/>
    <a:srgbClr val="0000FF"/>
    <a:srgbClr val="009EC1"/>
    <a:srgbClr val="FED700"/>
    <a:srgbClr val="FFD602"/>
    <a:srgbClr val="E38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ECFC0-1EF7-475C-8D56-0C247F862E47}" v="8" dt="2022-07-21T18:21:00.210"/>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556" y="4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a:lvl1pPr>
          </a:lstStyle>
          <a:p>
            <a:fld id="{A45BD74E-E827-4F97-87D4-C307608CFA39}" type="datetimeFigureOut">
              <a:rPr lang="en-US" smtClean="0"/>
              <a:t>9/1/2022</a:t>
            </a:fld>
            <a:endParaRPr lang="en-US"/>
          </a:p>
        </p:txBody>
      </p:sp>
      <p:sp>
        <p:nvSpPr>
          <p:cNvPr id="4" name="Slide Image Placeholder 3"/>
          <p:cNvSpPr>
            <a:spLocks noGrp="1" noRot="1" noChangeAspect="1"/>
          </p:cNvSpPr>
          <p:nvPr>
            <p:ph type="sldImg" idx="2"/>
          </p:nvPr>
        </p:nvSpPr>
        <p:spPr>
          <a:xfrm>
            <a:off x="1250950" y="696913"/>
            <a:ext cx="4508500" cy="348615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692150"/>
            <a:ext cx="4478337" cy="346075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a:t>
            </a:fld>
            <a:endParaRPr lang="en-US"/>
          </a:p>
        </p:txBody>
      </p:sp>
    </p:spTree>
    <p:extLst>
      <p:ext uri="{BB962C8B-B14F-4D97-AF65-F5344CB8AC3E}">
        <p14:creationId xmlns:p14="http://schemas.microsoft.com/office/powerpoint/2010/main" val="195981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14</a:t>
            </a:fld>
            <a:endParaRPr lang="en-US"/>
          </a:p>
        </p:txBody>
      </p:sp>
    </p:spTree>
    <p:extLst>
      <p:ext uri="{BB962C8B-B14F-4D97-AF65-F5344CB8AC3E}">
        <p14:creationId xmlns:p14="http://schemas.microsoft.com/office/powerpoint/2010/main" val="3837636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16</a:t>
            </a:fld>
            <a:endParaRPr lang="en-US"/>
          </a:p>
        </p:txBody>
      </p:sp>
    </p:spTree>
    <p:extLst>
      <p:ext uri="{BB962C8B-B14F-4D97-AF65-F5344CB8AC3E}">
        <p14:creationId xmlns:p14="http://schemas.microsoft.com/office/powerpoint/2010/main" val="3214868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17</a:t>
            </a:fld>
            <a:endParaRPr lang="en-US"/>
          </a:p>
        </p:txBody>
      </p:sp>
    </p:spTree>
    <p:extLst>
      <p:ext uri="{BB962C8B-B14F-4D97-AF65-F5344CB8AC3E}">
        <p14:creationId xmlns:p14="http://schemas.microsoft.com/office/powerpoint/2010/main" val="289252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18</a:t>
            </a:fld>
            <a:endParaRPr lang="en-US"/>
          </a:p>
        </p:txBody>
      </p:sp>
    </p:spTree>
    <p:extLst>
      <p:ext uri="{BB962C8B-B14F-4D97-AF65-F5344CB8AC3E}">
        <p14:creationId xmlns:p14="http://schemas.microsoft.com/office/powerpoint/2010/main" val="295823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0285">
              <a:defRPr/>
            </a:pPr>
            <a:endParaRPr lang="en-US" sz="1200"/>
          </a:p>
          <a:p>
            <a:pPr defTabSz="1010285">
              <a:defRPr/>
            </a:pPr>
            <a:endParaRPr lang="en-US" sz="1200"/>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19</a:t>
            </a:fld>
            <a:endParaRPr lang="en-US"/>
          </a:p>
        </p:txBody>
      </p:sp>
    </p:spTree>
    <p:extLst>
      <p:ext uri="{BB962C8B-B14F-4D97-AF65-F5344CB8AC3E}">
        <p14:creationId xmlns:p14="http://schemas.microsoft.com/office/powerpoint/2010/main" val="76435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4</a:t>
            </a:fld>
            <a:endParaRPr lang="en-US"/>
          </a:p>
        </p:txBody>
      </p:sp>
    </p:spTree>
    <p:extLst>
      <p:ext uri="{BB962C8B-B14F-4D97-AF65-F5344CB8AC3E}">
        <p14:creationId xmlns:p14="http://schemas.microsoft.com/office/powerpoint/2010/main" val="413499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a:p>
        </p:txBody>
      </p:sp>
    </p:spTree>
    <p:extLst>
      <p:ext uri="{BB962C8B-B14F-4D97-AF65-F5344CB8AC3E}">
        <p14:creationId xmlns:p14="http://schemas.microsoft.com/office/powerpoint/2010/main" val="38995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7</a:t>
            </a:fld>
            <a:endParaRPr lang="en-US"/>
          </a:p>
        </p:txBody>
      </p:sp>
    </p:spTree>
    <p:extLst>
      <p:ext uri="{BB962C8B-B14F-4D97-AF65-F5344CB8AC3E}">
        <p14:creationId xmlns:p14="http://schemas.microsoft.com/office/powerpoint/2010/main" val="223701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8</a:t>
            </a:fld>
            <a:endParaRPr lang="en-US"/>
          </a:p>
        </p:txBody>
      </p:sp>
    </p:spTree>
    <p:extLst>
      <p:ext uri="{BB962C8B-B14F-4D97-AF65-F5344CB8AC3E}">
        <p14:creationId xmlns:p14="http://schemas.microsoft.com/office/powerpoint/2010/main" val="76935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a:p>
        </p:txBody>
      </p:sp>
    </p:spTree>
    <p:extLst>
      <p:ext uri="{BB962C8B-B14F-4D97-AF65-F5344CB8AC3E}">
        <p14:creationId xmlns:p14="http://schemas.microsoft.com/office/powerpoint/2010/main" val="221953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a:p>
        </p:txBody>
      </p:sp>
    </p:spTree>
    <p:extLst>
      <p:ext uri="{BB962C8B-B14F-4D97-AF65-F5344CB8AC3E}">
        <p14:creationId xmlns:p14="http://schemas.microsoft.com/office/powerpoint/2010/main" val="340990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12</a:t>
            </a:fld>
            <a:endParaRPr lang="en-US"/>
          </a:p>
        </p:txBody>
      </p:sp>
    </p:spTree>
    <p:extLst>
      <p:ext uri="{BB962C8B-B14F-4D97-AF65-F5344CB8AC3E}">
        <p14:creationId xmlns:p14="http://schemas.microsoft.com/office/powerpoint/2010/main" val="314367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13</a:t>
            </a:fld>
            <a:endParaRPr lang="en-US"/>
          </a:p>
        </p:txBody>
      </p:sp>
    </p:spTree>
    <p:extLst>
      <p:ext uri="{BB962C8B-B14F-4D97-AF65-F5344CB8AC3E}">
        <p14:creationId xmlns:p14="http://schemas.microsoft.com/office/powerpoint/2010/main" val="3753644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a:lvl1pPr>
          </a:lstStyle>
          <a:p>
            <a:fld id="{993EEC8E-C5CF-40DF-832D-5BCB0E209B98}" type="slidenum">
              <a:rPr lang="en-US" smtClean="0"/>
              <a:pPr/>
              <a:t>‹#›</a:t>
            </a:fld>
            <a:endParaRPr lang="en-US" dirty="0"/>
          </a:p>
        </p:txBody>
      </p:sp>
    </p:spTree>
    <p:custDataLst>
      <p:tags r:id="rId1"/>
    </p:custDataLst>
    <p:extLst>
      <p:ext uri="{BB962C8B-B14F-4D97-AF65-F5344CB8AC3E}">
        <p14:creationId xmlns:p14="http://schemas.microsoft.com/office/powerpoint/2010/main" val="80296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A9708D-2F15-44CC-B1EE-BA8651E5D6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0" y="2194560"/>
            <a:ext cx="10058400" cy="5577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EB87125-B6B6-4719-BAC3-F3180788588B}"/>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92270"/>
          <a:stretch/>
        </p:blipFill>
        <p:spPr>
          <a:xfrm>
            <a:off x="0" y="7171587"/>
            <a:ext cx="10058400" cy="600813"/>
          </a:xfrm>
          <a:prstGeom prst="rect">
            <a:avLst/>
          </a:prstGeom>
        </p:spPr>
      </p:pic>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4004573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a:lvl1pPr>
          </a:lstStyle>
          <a:p>
            <a:fld id="{993EEC8E-C5CF-40DF-832D-5BCB0E209B98}" type="slidenum">
              <a:rPr lang="en-US" smtClean="0"/>
              <a:pPr/>
              <a:t>‹#›</a:t>
            </a:fld>
            <a:endParaRPr lang="en-US" dirty="0"/>
          </a:p>
        </p:txBody>
      </p:sp>
    </p:spTree>
    <p:custDataLst>
      <p:tags r:id="rId1"/>
    </p:custDataLst>
    <p:extLst>
      <p:ext uri="{BB962C8B-B14F-4D97-AF65-F5344CB8AC3E}">
        <p14:creationId xmlns:p14="http://schemas.microsoft.com/office/powerpoint/2010/main" val="234758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a:lvl1pPr>
          </a:lstStyle>
          <a:p>
            <a:fld id="{993EEC8E-C5CF-40DF-832D-5BCB0E209B98}" type="slidenum">
              <a:rPr lang="en-US" smtClean="0"/>
              <a:pPr/>
              <a:t>‹#›</a:t>
            </a:fld>
            <a:endParaRPr lang="en-US" dirty="0"/>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400"/>
            </a:lvl1pPr>
          </a:lstStyle>
          <a:p>
            <a:fld id="{993EEC8E-C5CF-40DF-832D-5BCB0E209B98}" type="slidenum">
              <a:rPr lang="en-US" smtClean="0"/>
              <a:pPr/>
              <a:t>‹#›</a:t>
            </a:fld>
            <a:endParaRPr lang="en-US" dirty="0"/>
          </a:p>
        </p:txBody>
      </p:sp>
      <p:sp>
        <p:nvSpPr>
          <p:cNvPr id="3" name="Content Placeholder 10"/>
          <p:cNvSpPr>
            <a:spLocks noGrp="1"/>
          </p:cNvSpPr>
          <p:nvPr>
            <p:ph sz="half" idx="10"/>
          </p:nvPr>
        </p:nvSpPr>
        <p:spPr>
          <a:xfrm>
            <a:off x="-16497" y="7040563"/>
            <a:ext cx="8382000" cy="731837"/>
          </a:xfrm>
        </p:spPr>
        <p:txBody>
          <a:bodyPr/>
          <a:lstStyle/>
          <a:p>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1400"/>
            </a:lvl1pPr>
          </a:lstStyle>
          <a:p>
            <a:fld id="{993EEC8E-C5CF-40DF-832D-5BCB0E209B98}" type="slidenum">
              <a:rPr lang="en-US" smtClean="0"/>
              <a:pPr/>
              <a:t>‹#›</a:t>
            </a:fld>
            <a:endParaRPr lang="en-US" dirty="0"/>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z="1400"/>
            </a:lvl1pPr>
          </a:lstStyle>
          <a:p>
            <a:fld id="{993EEC8E-C5CF-40DF-832D-5BCB0E209B98}" type="slidenum">
              <a:rPr lang="en-US" smtClean="0"/>
              <a:pPr/>
              <a:t>‹#›</a:t>
            </a:fld>
            <a:endParaRPr lang="en-US" dirty="0"/>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7BD55-AC21-4D87-A946-EA9A717509E0}" type="datetime1">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400"/>
            </a:lvl1pPr>
          </a:lstStyle>
          <a:p>
            <a:fld id="{19A21641-C250-467F-94D8-BA4B389BE0CD}" type="slidenum">
              <a:rPr lang="en-US" smtClean="0"/>
              <a:pPr/>
              <a:t>‹#›</a:t>
            </a:fld>
            <a:endParaRPr lang="en-US" dirty="0"/>
          </a:p>
        </p:txBody>
      </p:sp>
    </p:spTree>
    <p:custDataLst>
      <p:tags r:id="rId1"/>
    </p:custDataLst>
    <p:extLst>
      <p:ext uri="{BB962C8B-B14F-4D97-AF65-F5344CB8AC3E}">
        <p14:creationId xmlns:p14="http://schemas.microsoft.com/office/powerpoint/2010/main" val="279698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9D347-68B0-43F8-890A-5E44A39EEB51}" type="datetime1">
              <a:rPr lang="en-US" smtClean="0">
                <a:solidFill>
                  <a:prstClr val="black">
                    <a:tint val="75000"/>
                  </a:prstClr>
                </a:solidFill>
              </a:rPr>
              <a:t>9/1/2022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z="1400"/>
            </a:lvl1pPr>
          </a:lstStyle>
          <a:p>
            <a:fld id="{2EF510B9-21A5-441C-BCE3-E356E09939D0}" type="slidenum">
              <a:rPr lang="en-US" smtClean="0">
                <a:solidFill>
                  <a:prstClr val="black">
                    <a:tint val="75000"/>
                  </a:prstClr>
                </a:solidFill>
              </a:rPr>
              <a:pPr/>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2324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22680"/>
            <a:ext cx="5113020" cy="578612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7"/>
            <a:ext cx="2346960" cy="413809"/>
          </a:xfrm>
          <a:prstGeom prst="rect">
            <a:avLst/>
          </a:prstGeom>
        </p:spPr>
        <p:txBody>
          <a:bodyPr/>
          <a:lstStyle/>
          <a:p>
            <a:fld id="{49410899-C8C8-4C1C-AEAC-D0DD78807FC4}" type="datetime1">
              <a:rPr lang="en-US" smtClean="0">
                <a:solidFill>
                  <a:prstClr val="black">
                    <a:tint val="75000"/>
                  </a:prstClr>
                </a:solidFill>
                <a:latin typeface="Calibri"/>
              </a:rPr>
              <a:t>9/1/2022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436620" y="7203867"/>
            <a:ext cx="3185160" cy="413809"/>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208520" y="7203867"/>
            <a:ext cx="2346960" cy="413809"/>
          </a:xfrm>
          <a:prstGeom prst="rect">
            <a:avLst/>
          </a:prstGeom>
        </p:spPr>
        <p:txBody>
          <a:bodyPr/>
          <a:lstStyle>
            <a:lvl1pPr>
              <a:defRPr sz="1400"/>
            </a:lvl1pPr>
          </a:lstStyle>
          <a:p>
            <a:fld id="{993EEC8E-C5CF-40DF-832D-5BCB0E209B98}" type="slidenum">
              <a:rPr lang="en-US" smtClean="0">
                <a:solidFill>
                  <a:prstClr val="black">
                    <a:tint val="75000"/>
                  </a:prstClr>
                </a:solidFill>
              </a:rPr>
              <a:pPr/>
              <a:t>‹#›</a:t>
            </a:fld>
            <a:endParaRPr lang="en-US" dirty="0">
              <a:solidFill>
                <a:prstClr val="black">
                  <a:tint val="75000"/>
                </a:prstClr>
              </a:solidFill>
            </a:endParaRPr>
          </a:p>
        </p:txBody>
      </p:sp>
      <p:sp>
        <p:nvSpPr>
          <p:cNvPr id="8" name="Picture Placeholder 7"/>
          <p:cNvSpPr>
            <a:spLocks noGrp="1"/>
          </p:cNvSpPr>
          <p:nvPr>
            <p:ph type="pic" sz="quarter" idx="13"/>
          </p:nvPr>
        </p:nvSpPr>
        <p:spPr>
          <a:xfrm>
            <a:off x="5783580" y="1122680"/>
            <a:ext cx="3771900" cy="5786120"/>
          </a:xfrm>
        </p:spPr>
        <p:txBody>
          <a:bodyPr/>
          <a:lstStyle/>
          <a:p>
            <a:endParaRPr lang="en-US"/>
          </a:p>
        </p:txBody>
      </p:sp>
      <p:sp>
        <p:nvSpPr>
          <p:cNvPr id="9"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370412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91515" y="133523"/>
            <a:ext cx="8675370" cy="781523"/>
          </a:xfrm>
        </p:spPr>
        <p:txBody>
          <a:bodyPr/>
          <a:lstStyle/>
          <a:p>
            <a:r>
              <a:rPr lang="en-US"/>
              <a:t>Click to edit Master title style</a:t>
            </a:r>
          </a:p>
        </p:txBody>
      </p:sp>
      <p:sp>
        <p:nvSpPr>
          <p:cNvPr id="6" name="Content Placeholder 2"/>
          <p:cNvSpPr>
            <a:spLocks noGrp="1"/>
          </p:cNvSpPr>
          <p:nvPr>
            <p:ph idx="1"/>
          </p:nvPr>
        </p:nvSpPr>
        <p:spPr>
          <a:xfrm>
            <a:off x="691515" y="1097195"/>
            <a:ext cx="8675370" cy="53137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p:cNvSpPr>
            <a:spLocks noGrp="1"/>
          </p:cNvSpPr>
          <p:nvPr>
            <p:ph type="sldNum" sz="quarter" idx="4"/>
          </p:nvPr>
        </p:nvSpPr>
        <p:spPr>
          <a:xfrm>
            <a:off x="9496313" y="7377431"/>
            <a:ext cx="468603" cy="413809"/>
          </a:xfrm>
          <a:prstGeom prst="rect">
            <a:avLst/>
          </a:prstGeom>
        </p:spPr>
        <p:txBody>
          <a:bodyPr vert="horz" lIns="91440" tIns="45720" rIns="91440" bIns="45720" rtlCol="0" anchor="ctr"/>
          <a:lstStyle>
            <a:lvl1pPr algn="r">
              <a:defRPr lang="en-US" sz="1400" kern="1200" smtClean="0">
                <a:solidFill>
                  <a:schemeClr val="tx1"/>
                </a:solidFill>
                <a:latin typeface="Calibri" panose="020F0502020204030204" pitchFamily="34" charset="0"/>
                <a:ea typeface="+mn-ea"/>
                <a:cs typeface="+mn-cs"/>
              </a:defRPr>
            </a:lvl1pPr>
          </a:lstStyle>
          <a:p>
            <a:fld id="{390C5B08-BD67-40B7-9FCB-303274082AFB}" type="slidenum">
              <a:rPr lang="en-US" smtClean="0"/>
              <a:pPr/>
              <a:t>‹#›</a:t>
            </a:fld>
            <a:endParaRPr lang="en-US" dirty="0"/>
          </a:p>
        </p:txBody>
      </p:sp>
      <p:sp>
        <p:nvSpPr>
          <p:cNvPr id="11" name="Content Placeholder 10"/>
          <p:cNvSpPr>
            <a:spLocks noGrp="1"/>
          </p:cNvSpPr>
          <p:nvPr>
            <p:ph sz="half" idx="10"/>
          </p:nvPr>
        </p:nvSpPr>
        <p:spPr>
          <a:xfrm>
            <a:off x="-16497" y="7040563"/>
            <a:ext cx="8382000" cy="731837"/>
          </a:xfrm>
        </p:spPr>
        <p:txBody>
          <a:bodyPr/>
          <a:lstStyle/>
          <a:p>
            <a:endParaRPr lang="en-US"/>
          </a:p>
        </p:txBody>
      </p:sp>
    </p:spTree>
    <p:custDataLst>
      <p:tags r:id="rId1"/>
    </p:custDataLst>
    <p:extLst>
      <p:ext uri="{BB962C8B-B14F-4D97-AF65-F5344CB8AC3E}">
        <p14:creationId xmlns:p14="http://schemas.microsoft.com/office/powerpoint/2010/main" val="25402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400">
                <a:solidFill>
                  <a:schemeClr val="bg1"/>
                </a:solidFill>
              </a:defRPr>
            </a:lvl1pPr>
          </a:lstStyle>
          <a:p>
            <a:fld id="{993EEC8E-C5CF-40DF-832D-5BCB0E209B98}" type="slidenum">
              <a:rPr lang="en-US" smtClean="0"/>
              <a:pPr/>
              <a:t>‹#›</a:t>
            </a:fld>
            <a:endParaRPr lang="en-US" dirty="0"/>
          </a:p>
        </p:txBody>
      </p:sp>
      <p:sp>
        <p:nvSpPr>
          <p:cNvPr id="4" name="TextBox 3">
            <a:extLst>
              <a:ext uri="{FF2B5EF4-FFF2-40B4-BE49-F238E27FC236}">
                <a16:creationId xmlns:a16="http://schemas.microsoft.com/office/drawing/2014/main" id="{5E5C512C-F223-4742-A14E-AAD484164EC2}"/>
              </a:ext>
            </a:extLst>
          </p:cNvPr>
          <p:cNvSpPr txBox="1"/>
          <p:nvPr userDrawn="1"/>
        </p:nvSpPr>
        <p:spPr>
          <a:xfrm>
            <a:off x="8747961" y="7425359"/>
            <a:ext cx="478016" cy="307777"/>
          </a:xfrm>
          <a:prstGeom prst="rect">
            <a:avLst/>
          </a:prstGeom>
          <a:noFill/>
        </p:spPr>
        <p:txBody>
          <a:bodyPr wrap="none" rtlCol="0">
            <a:spAutoFit/>
          </a:bodyPr>
          <a:lstStyle/>
          <a:p>
            <a:r>
              <a:rPr lang="en-US" sz="1400" dirty="0">
                <a:solidFill>
                  <a:schemeClr val="bg1"/>
                </a:solidFill>
              </a:rPr>
              <a:t>CAP</a:t>
            </a:r>
          </a:p>
        </p:txBody>
      </p:sp>
      <p:sp>
        <p:nvSpPr>
          <p:cNvPr id="8" name="Rectangle 7">
            <a:extLst>
              <a:ext uri="{FF2B5EF4-FFF2-40B4-BE49-F238E27FC236}">
                <a16:creationId xmlns:a16="http://schemas.microsoft.com/office/drawing/2014/main" id="{73F01601-87B8-4BF0-A6EC-396A3FCC56BD}"/>
              </a:ext>
            </a:extLst>
          </p:cNvPr>
          <p:cNvSpPr/>
          <p:nvPr userDrawn="1"/>
        </p:nvSpPr>
        <p:spPr>
          <a:xfrm>
            <a:off x="502920" y="712606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Ambulatory Care</a:t>
            </a:r>
          </a:p>
        </p:txBody>
      </p:sp>
      <p:cxnSp>
        <p:nvCxnSpPr>
          <p:cNvPr id="9" name="Straight Connector 8">
            <a:extLst>
              <a:ext uri="{FF2B5EF4-FFF2-40B4-BE49-F238E27FC236}">
                <a16:creationId xmlns:a16="http://schemas.microsoft.com/office/drawing/2014/main" id="{D9D43A97-5D5C-4A4D-B475-897B03DDE0B3}"/>
              </a:ext>
            </a:extLst>
          </p:cNvPr>
          <p:cNvCxnSpPr/>
          <p:nvPr userDrawn="1"/>
        </p:nvCxnSpPr>
        <p:spPr>
          <a:xfrm>
            <a:off x="447441" y="7127254"/>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4"/>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63" r:id="rId11"/>
    <p:sldLayoutId id="2147483661" r:id="rId12"/>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30.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6.xml.rels><?xml version="1.0" encoding="UTF-8" standalone="yes"?>
<Relationships xmlns="http://schemas.openxmlformats.org/package/2006/relationships"><Relationship Id="rId3" Type="http://schemas.openxmlformats.org/officeDocument/2006/relationships/hyperlink" Target="https://www.ahrq.gov/sites/default/files/wysiwyg/antibiotic-use/ambulatory-care/cap-one-pager.pdf" TargetMode="External"/><Relationship Id="rId2" Type="http://schemas.openxmlformats.org/officeDocument/2006/relationships/hyperlink" Target="https://www.ahrq.gov/sites/default/files/wysiwyg/antibiotic-use/ambulatory-care/cap-discussion-guide.docx" TargetMode="External"/><Relationship Id="rId1" Type="http://schemas.openxmlformats.org/officeDocument/2006/relationships/slideLayout" Target="../slideLayouts/slideLayout2.xml"/><Relationship Id="rId5" Type="http://schemas.openxmlformats.org/officeDocument/2006/relationships/hyperlink" Target="https://www.ahrq.gov/sites/default/files/wysiwyg/antibiotic-use/ambulatory-care/pneumonia-handout-spanish.docx" TargetMode="External"/><Relationship Id="rId4" Type="http://schemas.openxmlformats.org/officeDocument/2006/relationships/hyperlink" Target="https://www.ahrq.gov/sites/default/files/wysiwyg/antibiotic-use/ambulatory-care/pneumonia-handout-english.docx"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2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a:t> </a:t>
            </a:r>
            <a:r>
              <a:rPr lang="en-US" sz="4400" b="1"/>
              <a:t>The “Usually Antibiotics” Diagnoses: Community-Acquired Pneumonia</a:t>
            </a:r>
            <a:endParaRPr lang="en-US" sz="4400"/>
          </a:p>
        </p:txBody>
      </p:sp>
      <p:sp>
        <p:nvSpPr>
          <p:cNvPr id="5" name="Subtitle 4"/>
          <p:cNvSpPr>
            <a:spLocks noGrp="1"/>
          </p:cNvSpPr>
          <p:nvPr>
            <p:ph type="subTitle" idx="1"/>
          </p:nvPr>
        </p:nvSpPr>
        <p:spPr>
          <a:xfrm>
            <a:off x="759424" y="4430472"/>
            <a:ext cx="8702574" cy="1986280"/>
          </a:xfrm>
        </p:spPr>
        <p:txBody>
          <a:bodyPr vert="horz" lIns="101864" tIns="50933" rIns="101864" bIns="50933" rtlCol="0" anchor="t">
            <a:normAutofit/>
          </a:bodyPr>
          <a:lstStyle/>
          <a:p>
            <a:r>
              <a:rPr lang="en-US"/>
              <a:t>Ambulatory Care</a:t>
            </a:r>
          </a:p>
        </p:txBody>
      </p:sp>
      <p:sp>
        <p:nvSpPr>
          <p:cNvPr id="8" name="Title 3">
            <a:extLst>
              <a:ext uri="{FF2B5EF4-FFF2-40B4-BE49-F238E27FC236}">
                <a16:creationId xmlns:a16="http://schemas.microsoft.com/office/drawing/2014/main" id="{37981359-74A4-4476-81BE-F176FEDD8AE2}"/>
              </a:ext>
            </a:extLst>
          </p:cNvPr>
          <p:cNvSpPr txBox="1">
            <a:spLocks/>
          </p:cNvSpPr>
          <p:nvPr/>
        </p:nvSpPr>
        <p:spPr>
          <a:xfrm>
            <a:off x="1075765" y="201706"/>
            <a:ext cx="7543800" cy="1470025"/>
          </a:xfrm>
          <a:prstGeom prst="rect">
            <a:avLst/>
          </a:prstGeom>
        </p:spPr>
        <p:txBody>
          <a:bodyPr vert="horz" lIns="101864" tIns="50933" rIns="101864" bIns="50933" rtlCol="0" anchor="ctr">
            <a:normAutofit fontScale="92500" lnSpcReduction="10000"/>
          </a:bodyPr>
          <a:lstStyle>
            <a:lvl1pPr algn="ctr" defTabSz="1018638" rtl="0" eaLnBrk="1" latinLnBrk="0" hangingPunct="1">
              <a:spcBef>
                <a:spcPct val="0"/>
              </a:spcBef>
              <a:buNone/>
              <a:defRPr sz="5000" b="0" i="0" u="none" kern="1200">
                <a:solidFill>
                  <a:schemeClr val="tx1"/>
                </a:solidFill>
                <a:latin typeface="+mj-lt"/>
                <a:ea typeface="+mj-ea"/>
                <a:cs typeface="+mj-cs"/>
              </a:defRPr>
            </a:lvl1pPr>
          </a:lstStyle>
          <a:p>
            <a:r>
              <a:rPr lang="en-US" b="1">
                <a:solidFill>
                  <a:schemeClr val="bg1"/>
                </a:solidFill>
              </a:rPr>
              <a:t>AHRQ Safety Program for Improving Antibiotic Use</a:t>
            </a:r>
          </a:p>
        </p:txBody>
      </p:sp>
      <p:sp>
        <p:nvSpPr>
          <p:cNvPr id="2" name="TextBox 1">
            <a:extLst>
              <a:ext uri="{FF2B5EF4-FFF2-40B4-BE49-F238E27FC236}">
                <a16:creationId xmlns:a16="http://schemas.microsoft.com/office/drawing/2014/main" id="{237E31F8-D5E9-4D59-A33C-83602131B777}"/>
              </a:ext>
            </a:extLst>
          </p:cNvPr>
          <p:cNvSpPr txBox="1"/>
          <p:nvPr/>
        </p:nvSpPr>
        <p:spPr>
          <a:xfrm>
            <a:off x="7844397" y="7162295"/>
            <a:ext cx="2214003" cy="523220"/>
          </a:xfrm>
          <a:prstGeom prst="rect">
            <a:avLst/>
          </a:prstGeom>
          <a:noFill/>
        </p:spPr>
        <p:txBody>
          <a:bodyPr wrap="none" rtlCol="0">
            <a:spAutoFit/>
          </a:bodyPr>
          <a:lstStyle/>
          <a:p>
            <a:pPr algn="r"/>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extLst>
      <p:ext uri="{BB962C8B-B14F-4D97-AF65-F5344CB8AC3E}">
        <p14:creationId xmlns:p14="http://schemas.microsoft.com/office/powerpoint/2010/main" val="2687164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628" t="14705" r="17646" b="28431"/>
          <a:stretch/>
        </p:blipFill>
        <p:spPr>
          <a:xfrm>
            <a:off x="6732270" y="2637880"/>
            <a:ext cx="1981200" cy="1767840"/>
          </a:xfrm>
          <a:prstGeom prst="rect">
            <a:avLst/>
          </a:prstGeom>
        </p:spPr>
      </p:pic>
      <p:sp>
        <p:nvSpPr>
          <p:cNvPr id="2" name="Title 1"/>
          <p:cNvSpPr>
            <a:spLocks noGrp="1"/>
          </p:cNvSpPr>
          <p:nvPr>
            <p:ph type="title"/>
          </p:nvPr>
        </p:nvSpPr>
        <p:spPr/>
        <p:txBody>
          <a:bodyPr>
            <a:noAutofit/>
          </a:bodyPr>
          <a:lstStyle/>
          <a:p>
            <a:r>
              <a:rPr lang="en-US" sz="4000"/>
              <a:t>Triaging Decisions: CURB-65</a:t>
            </a:r>
            <a:r>
              <a:rPr lang="en-US" sz="4000" baseline="30000"/>
              <a:t>4,7-9</a:t>
            </a:r>
            <a:endParaRPr lang="en-US" sz="4000"/>
          </a:p>
        </p:txBody>
      </p:sp>
      <p:sp>
        <p:nvSpPr>
          <p:cNvPr id="4" name="Slide Number Placeholder 3"/>
          <p:cNvSpPr>
            <a:spLocks noGrp="1"/>
          </p:cNvSpPr>
          <p:nvPr>
            <p:ph type="sldNum" sz="quarter" idx="12"/>
          </p:nvPr>
        </p:nvSpPr>
        <p:spPr/>
        <p:txBody>
          <a:bodyPr/>
          <a:lstStyle/>
          <a:p>
            <a:fld id="{993EEC8E-C5CF-40DF-832D-5BCB0E209B98}" type="slidenum">
              <a:rPr lang="en-US" smtClean="0"/>
              <a:t>10</a:t>
            </a:fld>
            <a:endParaRPr lang="en-US"/>
          </a:p>
        </p:txBody>
      </p:sp>
      <p:sp>
        <p:nvSpPr>
          <p:cNvPr id="3" name="Content Placeholder 2"/>
          <p:cNvSpPr>
            <a:spLocks noGrp="1"/>
          </p:cNvSpPr>
          <p:nvPr>
            <p:ph idx="1"/>
          </p:nvPr>
        </p:nvSpPr>
        <p:spPr>
          <a:xfrm>
            <a:off x="502920" y="1264556"/>
            <a:ext cx="5925312" cy="5571387"/>
          </a:xfrm>
        </p:spPr>
        <p:txBody>
          <a:bodyPr>
            <a:normAutofit/>
          </a:bodyPr>
          <a:lstStyle/>
          <a:p>
            <a:pPr marL="509320" lvl="1" indent="0">
              <a:buNone/>
            </a:pPr>
            <a:r>
              <a:rPr lang="en-US" sz="3600" b="1">
                <a:solidFill>
                  <a:srgbClr val="FF0000"/>
                </a:solidFill>
              </a:rPr>
              <a:t>C</a:t>
            </a:r>
            <a:r>
              <a:rPr lang="en-US" sz="3600"/>
              <a:t>onfusion</a:t>
            </a:r>
          </a:p>
          <a:p>
            <a:pPr marL="509320" lvl="1" indent="0">
              <a:buNone/>
            </a:pPr>
            <a:r>
              <a:rPr lang="en-US" sz="3600" b="1">
                <a:solidFill>
                  <a:srgbClr val="FF0000"/>
                </a:solidFill>
              </a:rPr>
              <a:t>U</a:t>
            </a:r>
            <a:r>
              <a:rPr lang="en-US" sz="3600"/>
              <a:t>remia </a:t>
            </a:r>
          </a:p>
          <a:p>
            <a:pPr marL="509320" lvl="1" indent="0">
              <a:buNone/>
            </a:pPr>
            <a:r>
              <a:rPr lang="en-US"/>
              <a:t>	BUN &gt; 20 mg/dL</a:t>
            </a:r>
          </a:p>
          <a:p>
            <a:pPr marL="509320" lvl="1" indent="0">
              <a:buNone/>
            </a:pPr>
            <a:r>
              <a:rPr lang="en-US" sz="3600" b="1">
                <a:solidFill>
                  <a:srgbClr val="FF0000"/>
                </a:solidFill>
              </a:rPr>
              <a:t>R</a:t>
            </a:r>
            <a:r>
              <a:rPr lang="en-US" sz="3600"/>
              <a:t>espiratory rate</a:t>
            </a:r>
          </a:p>
          <a:p>
            <a:pPr marL="1018637" lvl="2" indent="0">
              <a:buNone/>
            </a:pPr>
            <a:r>
              <a:rPr lang="en-US" sz="3200"/>
              <a:t>≥ 30 bpm</a:t>
            </a:r>
          </a:p>
          <a:p>
            <a:pPr marL="509320" lvl="1" indent="0">
              <a:buNone/>
            </a:pPr>
            <a:r>
              <a:rPr lang="en-US" sz="3600"/>
              <a:t>Low </a:t>
            </a:r>
            <a:r>
              <a:rPr lang="en-US" sz="3600" b="1">
                <a:solidFill>
                  <a:srgbClr val="FF0000"/>
                </a:solidFill>
              </a:rPr>
              <a:t>b</a:t>
            </a:r>
            <a:r>
              <a:rPr lang="en-US" sz="3600"/>
              <a:t>lood pressure </a:t>
            </a:r>
          </a:p>
          <a:p>
            <a:pPr marL="1018637" lvl="2" indent="0">
              <a:buNone/>
            </a:pPr>
            <a:r>
              <a:rPr lang="en-US" sz="3200"/>
              <a:t>&lt;90/60</a:t>
            </a:r>
          </a:p>
          <a:p>
            <a:pPr marL="509320" lvl="1" indent="0">
              <a:buNone/>
            </a:pPr>
            <a:r>
              <a:rPr lang="en-US" sz="3600"/>
              <a:t>≥ </a:t>
            </a:r>
            <a:r>
              <a:rPr lang="en-US" sz="3600" b="1">
                <a:solidFill>
                  <a:srgbClr val="FF0000"/>
                </a:solidFill>
              </a:rPr>
              <a:t>65</a:t>
            </a:r>
            <a:r>
              <a:rPr lang="en-US" sz="3600"/>
              <a:t> years old</a:t>
            </a:r>
            <a:endParaRPr lang="en-US" sz="3600" b="1" i="1"/>
          </a:p>
        </p:txBody>
      </p:sp>
    </p:spTree>
    <p:custDataLst>
      <p:tags r:id="rId1"/>
    </p:custDataLst>
    <p:extLst>
      <p:ext uri="{BB962C8B-B14F-4D97-AF65-F5344CB8AC3E}">
        <p14:creationId xmlns:p14="http://schemas.microsoft.com/office/powerpoint/2010/main" val="261705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914399"/>
          </a:xfrm>
        </p:spPr>
        <p:txBody>
          <a:bodyPr>
            <a:noAutofit/>
          </a:bodyPr>
          <a:lstStyle/>
          <a:p>
            <a:r>
              <a:rPr lang="en-US" sz="3400"/>
              <a:t>Triaging Decisions: </a:t>
            </a:r>
            <a:br>
              <a:rPr lang="en-US" sz="3400"/>
            </a:br>
            <a:r>
              <a:rPr lang="en-US" sz="3400"/>
              <a:t>Pneumonia Severity Index (PSI)</a:t>
            </a:r>
            <a:r>
              <a:rPr lang="en-US" sz="3400" baseline="30000"/>
              <a:t>8-12</a:t>
            </a:r>
            <a:endParaRPr lang="en-US" sz="3400"/>
          </a:p>
        </p:txBody>
      </p:sp>
      <p:sp>
        <p:nvSpPr>
          <p:cNvPr id="5" name="Text Placeholder 4">
            <a:extLst>
              <a:ext uri="{FF2B5EF4-FFF2-40B4-BE49-F238E27FC236}">
                <a16:creationId xmlns:a16="http://schemas.microsoft.com/office/drawing/2014/main" id="{061FDF5C-376F-2344-9DB5-7ED2733D8CC0}"/>
              </a:ext>
            </a:extLst>
          </p:cNvPr>
          <p:cNvSpPr>
            <a:spLocks noGrp="1"/>
          </p:cNvSpPr>
          <p:nvPr>
            <p:ph type="body" idx="1"/>
          </p:nvPr>
        </p:nvSpPr>
        <p:spPr>
          <a:xfrm>
            <a:off x="746760" y="1188853"/>
            <a:ext cx="8746099" cy="725064"/>
          </a:xfrm>
        </p:spPr>
        <p:txBody>
          <a:bodyPr>
            <a:noAutofit/>
          </a:bodyPr>
          <a:lstStyle/>
          <a:p>
            <a:r>
              <a:rPr lang="en-US" sz="2400"/>
              <a:t>Patients who meet all criteria below are low risk and can be treated as outpatients: </a:t>
            </a:r>
          </a:p>
        </p:txBody>
      </p:sp>
      <p:sp>
        <p:nvSpPr>
          <p:cNvPr id="3" name="Content Placeholder 2"/>
          <p:cNvSpPr>
            <a:spLocks noGrp="1"/>
          </p:cNvSpPr>
          <p:nvPr>
            <p:ph sz="half" idx="2"/>
          </p:nvPr>
        </p:nvSpPr>
        <p:spPr>
          <a:xfrm>
            <a:off x="502923" y="2003401"/>
            <a:ext cx="9052557" cy="2908230"/>
          </a:xfrm>
        </p:spPr>
        <p:txBody>
          <a:bodyPr vert="horz" lIns="101864" tIns="50933" rIns="101864" bIns="50933" numCol="2" rtlCol="0" anchor="t">
            <a:noAutofit/>
          </a:bodyPr>
          <a:lstStyle/>
          <a:p>
            <a:pPr lvl="1"/>
            <a:r>
              <a:rPr lang="en-US" sz="2400"/>
              <a:t>&lt; 50 years</a:t>
            </a:r>
          </a:p>
          <a:p>
            <a:pPr lvl="1"/>
            <a:r>
              <a:rPr lang="en-US" sz="2400"/>
              <a:t>No history of neoplasm</a:t>
            </a:r>
          </a:p>
          <a:p>
            <a:pPr lvl="1"/>
            <a:r>
              <a:rPr lang="en-US" sz="2400"/>
              <a:t>No history of congestive heart failure</a:t>
            </a:r>
          </a:p>
          <a:p>
            <a:pPr lvl="1"/>
            <a:r>
              <a:rPr lang="en-US" sz="2400"/>
              <a:t>No history of cerebrovascular disease</a:t>
            </a:r>
          </a:p>
          <a:p>
            <a:pPr lvl="1"/>
            <a:r>
              <a:rPr lang="en-US" sz="2400"/>
              <a:t>No history of renal disease</a:t>
            </a:r>
          </a:p>
          <a:p>
            <a:pPr lvl="1"/>
            <a:r>
              <a:rPr lang="en-US" sz="2400"/>
              <a:t>No history of liver disease</a:t>
            </a:r>
          </a:p>
          <a:p>
            <a:pPr lvl="1"/>
            <a:r>
              <a:rPr lang="en-US" sz="2400"/>
              <a:t>No altered mental status</a:t>
            </a:r>
          </a:p>
          <a:p>
            <a:pPr lvl="1"/>
            <a:r>
              <a:rPr lang="en-US" sz="2400"/>
              <a:t>Pulse &lt;125 beats per minute</a:t>
            </a:r>
          </a:p>
          <a:p>
            <a:pPr lvl="1"/>
            <a:r>
              <a:rPr lang="en-US" sz="2400"/>
              <a:t>Respiratory rate </a:t>
            </a:r>
            <a:r>
              <a:rPr lang="en-US" sz="2400" u="sng"/>
              <a:t>&lt;</a:t>
            </a:r>
            <a:r>
              <a:rPr lang="en-US" sz="2400"/>
              <a:t>30 breaths per minute</a:t>
            </a:r>
          </a:p>
          <a:p>
            <a:pPr marL="827405" lvl="1" indent="-318135"/>
            <a:r>
              <a:rPr lang="en-US" sz="2400"/>
              <a:t>Systolic blood pressure </a:t>
            </a:r>
            <a:r>
              <a:rPr lang="en-US" sz="2400" u="sng">
                <a:ea typeface="+mn-lt"/>
                <a:cs typeface="+mn-lt"/>
              </a:rPr>
              <a:t>&gt;</a:t>
            </a:r>
            <a:r>
              <a:rPr lang="en-US" sz="2400"/>
              <a:t>90</a:t>
            </a:r>
            <a:endParaRPr lang="en-US" sz="2400">
              <a:cs typeface="Calibri"/>
            </a:endParaRPr>
          </a:p>
          <a:p>
            <a:pPr marL="827405" lvl="1" indent="-318135"/>
            <a:r>
              <a:rPr lang="en-US" sz="2400"/>
              <a:t>Temperature &gt;35 degrees and &lt;40 degrees Celsius</a:t>
            </a:r>
          </a:p>
        </p:txBody>
      </p:sp>
      <p:sp>
        <p:nvSpPr>
          <p:cNvPr id="6" name="Text Placeholder 5">
            <a:extLst>
              <a:ext uri="{FF2B5EF4-FFF2-40B4-BE49-F238E27FC236}">
                <a16:creationId xmlns:a16="http://schemas.microsoft.com/office/drawing/2014/main" id="{641CF20B-6D91-2F4F-8F2E-C6D05A26B377}"/>
              </a:ext>
            </a:extLst>
          </p:cNvPr>
          <p:cNvSpPr>
            <a:spLocks noGrp="1"/>
          </p:cNvSpPr>
          <p:nvPr>
            <p:ph type="body" sz="quarter" idx="3"/>
          </p:nvPr>
        </p:nvSpPr>
        <p:spPr>
          <a:xfrm>
            <a:off x="746760" y="5729725"/>
            <a:ext cx="5132980" cy="1111426"/>
          </a:xfrm>
        </p:spPr>
        <p:txBody>
          <a:bodyPr>
            <a:normAutofit lnSpcReduction="10000"/>
          </a:bodyPr>
          <a:lstStyle/>
          <a:p>
            <a:pPr marL="63500"/>
            <a:r>
              <a:rPr lang="en-US" sz="2400" b="0">
                <a:cs typeface="Calibri"/>
              </a:rPr>
              <a:t>For all remaining patients, calculate the PSI to assess need for hospitalization.</a:t>
            </a:r>
            <a:r>
              <a:rPr lang="en-US" sz="2400" b="0" baseline="30000">
                <a:cs typeface="Calibri"/>
              </a:rPr>
              <a:t>8</a:t>
            </a:r>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t>11</a:t>
            </a:fld>
            <a:endParaRPr lang="en-US"/>
          </a:p>
        </p:txBody>
      </p:sp>
      <p:pic>
        <p:nvPicPr>
          <p:cNvPr id="17" name="Picture 16">
            <a:extLst>
              <a:ext uri="{FF2B5EF4-FFF2-40B4-BE49-F238E27FC236}">
                <a16:creationId xmlns:a16="http://schemas.microsoft.com/office/drawing/2014/main" id="{B7CAA920-3C50-BB47-A686-41850E037AE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3161" y="5192524"/>
            <a:ext cx="2762749" cy="184003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82736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 y="2296331"/>
            <a:ext cx="3625741" cy="3639831"/>
          </a:xfrm>
          <a:prstGeom prst="rect">
            <a:avLst/>
          </a:prstGeom>
        </p:spPr>
      </p:pic>
      <p:sp>
        <p:nvSpPr>
          <p:cNvPr id="11" name="Title 1"/>
          <p:cNvSpPr>
            <a:spLocks noGrp="1"/>
          </p:cNvSpPr>
          <p:nvPr>
            <p:ph type="title"/>
          </p:nvPr>
        </p:nvSpPr>
        <p:spPr>
          <a:xfrm>
            <a:off x="281332" y="188259"/>
            <a:ext cx="9629150" cy="862148"/>
          </a:xfrm>
        </p:spPr>
        <p:txBody>
          <a:bodyPr>
            <a:noAutofit/>
          </a:bodyPr>
          <a:lstStyle/>
          <a:p>
            <a:r>
              <a:rPr lang="en-US" sz="352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12</a:t>
            </a:fld>
            <a:endParaRPr lang="en-US"/>
          </a:p>
        </p:txBody>
      </p:sp>
      <p:sp>
        <p:nvSpPr>
          <p:cNvPr id="9" name="Content Placeholder 2">
            <a:extLst>
              <a:ext uri="{FF2B5EF4-FFF2-40B4-BE49-F238E27FC236}">
                <a16:creationId xmlns:a16="http://schemas.microsoft.com/office/drawing/2014/main" id="{A9096B42-6C56-4257-86D0-17B6DF216D98}"/>
              </a:ext>
            </a:extLst>
          </p:cNvPr>
          <p:cNvSpPr>
            <a:spLocks noGrp="1"/>
          </p:cNvSpPr>
          <p:nvPr>
            <p:ph idx="1"/>
          </p:nvPr>
        </p:nvSpPr>
        <p:spPr>
          <a:xfrm>
            <a:off x="3957762" y="1445730"/>
            <a:ext cx="5952720" cy="6138411"/>
          </a:xfrm>
        </p:spPr>
        <p:txBody>
          <a:bodyPr vert="horz" lIns="112050" tIns="56026" rIns="112050" bIns="56026" rtlCol="0" anchor="t">
            <a:normAutofit/>
          </a:bodyPr>
          <a:lstStyle/>
          <a:p>
            <a:pPr marL="502920" indent="-502920">
              <a:spcBef>
                <a:spcPts val="1980"/>
              </a:spcBef>
              <a:buFont typeface="+mj-lt"/>
              <a:buAutoNum type="arabicPeriod"/>
            </a:pPr>
            <a:r>
              <a:rPr lang="en-US" sz="2860">
                <a:solidFill>
                  <a:schemeClr val="bg1">
                    <a:lumMod val="65000"/>
                  </a:schemeClr>
                </a:solidFill>
              </a:rPr>
              <a:t>Does my patient have an infection that requires antibiotics?</a:t>
            </a:r>
          </a:p>
          <a:p>
            <a:pPr marL="502920" indent="-502920">
              <a:spcBef>
                <a:spcPts val="1980"/>
              </a:spcBef>
              <a:buFont typeface="+mj-lt"/>
              <a:buAutoNum type="arabicPeriod"/>
            </a:pPr>
            <a:r>
              <a:rPr lang="en-US" sz="2860">
                <a:solidFill>
                  <a:schemeClr val="bg1">
                    <a:lumMod val="65000"/>
                  </a:schemeClr>
                </a:solidFill>
              </a:rPr>
              <a:t>Do I need to order any </a:t>
            </a:r>
            <a:br>
              <a:rPr lang="en-US" sz="2860">
                <a:solidFill>
                  <a:schemeClr val="bg1">
                    <a:lumMod val="65000"/>
                  </a:schemeClr>
                </a:solidFill>
              </a:rPr>
            </a:br>
            <a:r>
              <a:rPr lang="en-US" sz="2860">
                <a:solidFill>
                  <a:schemeClr val="bg1">
                    <a:lumMod val="65000"/>
                  </a:schemeClr>
                </a:solidFill>
              </a:rPr>
              <a:t>diagnostic tests?</a:t>
            </a:r>
          </a:p>
          <a:p>
            <a:pPr marL="502920" indent="-502920">
              <a:spcBef>
                <a:spcPts val="1980"/>
              </a:spcBef>
              <a:buFont typeface="+mj-lt"/>
              <a:buAutoNum type="arabicPeriod"/>
            </a:pPr>
            <a:r>
              <a:rPr lang="en-US" sz="2860"/>
              <a:t>If antibiotics are indicated, what is the narrowest, safest, and shortest regimen I can prescribe?</a:t>
            </a:r>
          </a:p>
          <a:p>
            <a:pPr marL="0" indent="0">
              <a:buNone/>
            </a:pPr>
            <a:endParaRPr lang="en-US" sz="3080"/>
          </a:p>
          <a:p>
            <a:pPr marL="810260" indent="-810260">
              <a:buAutoNum type="arabicPeriod" startAt="4"/>
            </a:pPr>
            <a:endParaRPr lang="en-US" sz="3080"/>
          </a:p>
        </p:txBody>
      </p:sp>
    </p:spTree>
    <p:custDataLst>
      <p:tags r:id="rId1"/>
    </p:custDataLst>
    <p:extLst>
      <p:ext uri="{BB962C8B-B14F-4D97-AF65-F5344CB8AC3E}">
        <p14:creationId xmlns:p14="http://schemas.microsoft.com/office/powerpoint/2010/main" val="138543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Moment 3: Antibiotic Choice</a:t>
            </a:r>
            <a:r>
              <a:rPr lang="en-US" sz="4000" baseline="30000"/>
              <a:t>4,7,13,14</a:t>
            </a:r>
            <a:endParaRPr lang="en-US" sz="4000"/>
          </a:p>
        </p:txBody>
      </p:sp>
      <p:sp>
        <p:nvSpPr>
          <p:cNvPr id="3" name="Content Placeholder 2"/>
          <p:cNvSpPr>
            <a:spLocks noGrp="1"/>
          </p:cNvSpPr>
          <p:nvPr>
            <p:ph idx="1"/>
          </p:nvPr>
        </p:nvSpPr>
        <p:spPr>
          <a:xfrm>
            <a:off x="502920" y="1765508"/>
            <a:ext cx="9052560" cy="5799987"/>
          </a:xfrm>
        </p:spPr>
        <p:txBody>
          <a:bodyPr>
            <a:normAutofit/>
          </a:bodyPr>
          <a:lstStyle/>
          <a:p>
            <a:r>
              <a:rPr lang="en-US" sz="3200"/>
              <a:t>Amoxicillin 1 g three times daily or doxycycline 100 mg twice daily</a:t>
            </a:r>
          </a:p>
          <a:p>
            <a:pPr lvl="1"/>
            <a:r>
              <a:rPr lang="en-US"/>
              <a:t>&lt;25% local pneumococcal resistance to macrolides: azithromycin or clarithromycin</a:t>
            </a:r>
          </a:p>
          <a:p>
            <a:pPr lvl="1"/>
            <a:endParaRPr lang="en-US"/>
          </a:p>
          <a:p>
            <a:r>
              <a:rPr lang="en-US" sz="3200"/>
              <a:t>Respiratory fluoroquinolones not recommended as first-line therapy</a:t>
            </a:r>
          </a:p>
          <a:p>
            <a:pPr marL="0" indent="0">
              <a:buNone/>
            </a:pPr>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t>13</a:t>
            </a:fld>
            <a:endParaRPr lang="en-US"/>
          </a:p>
        </p:txBody>
      </p:sp>
    </p:spTree>
    <p:custDataLst>
      <p:tags r:id="rId1"/>
    </p:custDataLst>
    <p:extLst>
      <p:ext uri="{BB962C8B-B14F-4D97-AF65-F5344CB8AC3E}">
        <p14:creationId xmlns:p14="http://schemas.microsoft.com/office/powerpoint/2010/main" val="3171850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Moment 3: Antibiotic Choice in Adults</a:t>
            </a:r>
            <a:r>
              <a:rPr lang="en-US" sz="4000" baseline="30000"/>
              <a:t>7,13</a:t>
            </a:r>
            <a:endParaRPr lang="en-US" sz="4000">
              <a:cs typeface="Calibri"/>
            </a:endParaRPr>
          </a:p>
        </p:txBody>
      </p:sp>
      <p:sp>
        <p:nvSpPr>
          <p:cNvPr id="7" name="Content Placeholder 6"/>
          <p:cNvSpPr>
            <a:spLocks noGrp="1"/>
          </p:cNvSpPr>
          <p:nvPr>
            <p:ph idx="1"/>
          </p:nvPr>
        </p:nvSpPr>
        <p:spPr>
          <a:xfrm>
            <a:off x="502920" y="1558604"/>
            <a:ext cx="9052560" cy="5799987"/>
          </a:xfrm>
        </p:spPr>
        <p:txBody>
          <a:bodyPr vert="horz" lIns="101864" tIns="50933" rIns="101864" bIns="50933" rtlCol="0" anchor="t">
            <a:normAutofit/>
          </a:bodyPr>
          <a:lstStyle/>
          <a:p>
            <a:pPr marL="381635" indent="-381635"/>
            <a:r>
              <a:rPr lang="en-US" sz="2800"/>
              <a:t>Antibiotics in prior 3 months or comorbidities:</a:t>
            </a:r>
          </a:p>
          <a:p>
            <a:pPr marL="827405" lvl="1" indent="-318135"/>
            <a:r>
              <a:rPr lang="en-US" sz="2800"/>
              <a:t>Beta-lactam plus a macrolide</a:t>
            </a:r>
          </a:p>
          <a:p>
            <a:pPr marL="1273175" lvl="2" indent="-254635">
              <a:buFont typeface="Wingdings" panose="020B0604020202020204" pitchFamily="34" charset="0"/>
              <a:buChar char="§"/>
            </a:pPr>
            <a:r>
              <a:rPr lang="en-US" sz="2800"/>
              <a:t>Preferred beta-lactams: amoxicillin-clavulanate</a:t>
            </a:r>
            <a:endParaRPr lang="en-US" sz="2800">
              <a:cs typeface="Calibri"/>
            </a:endParaRPr>
          </a:p>
          <a:p>
            <a:pPr marL="1273175" lvl="2" indent="-254635">
              <a:buFont typeface="Wingdings" panose="020B0604020202020204" pitchFamily="34" charset="0"/>
              <a:buChar char="§"/>
            </a:pPr>
            <a:r>
              <a:rPr lang="en-US" sz="2800" err="1"/>
              <a:t>Nonsevere</a:t>
            </a:r>
            <a:r>
              <a:rPr lang="en-US" sz="2800"/>
              <a:t> beta-lactam allergy: oral second- or third-generation cephalosporin </a:t>
            </a:r>
            <a:endParaRPr lang="en-US" sz="2800">
              <a:cs typeface="Calibri"/>
            </a:endParaRPr>
          </a:p>
          <a:p>
            <a:pPr marL="1273175" lvl="2" indent="-254635">
              <a:buFont typeface="Wingdings" panose="020B0604020202020204" pitchFamily="34" charset="0"/>
              <a:buChar char="§"/>
            </a:pPr>
            <a:r>
              <a:rPr lang="en-US" sz="2800"/>
              <a:t>Doxycycline can be used as alternative to a macrolide</a:t>
            </a:r>
            <a:endParaRPr lang="en-US" sz="2800">
              <a:cs typeface="Calibri"/>
            </a:endParaRPr>
          </a:p>
          <a:p>
            <a:pPr marL="1029970" lvl="1" indent="-457200"/>
            <a:r>
              <a:rPr lang="en-US" sz="2800"/>
              <a:t>Moxifloxacin or levofloxacin (monotherapy): if severe allergy to </a:t>
            </a:r>
            <a:r>
              <a:rPr lang="en-US" sz="2800" err="1"/>
              <a:t>penicillins</a:t>
            </a:r>
            <a:endParaRPr lang="en-US" sz="2800">
              <a:cs typeface="Calibri"/>
            </a:endParaRPr>
          </a:p>
          <a:p>
            <a:pPr marL="1273175" lvl="2" indent="-254635"/>
            <a:endParaRPr lang="en-US"/>
          </a:p>
          <a:p>
            <a:pPr marL="381635" indent="-381635"/>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pPr/>
              <a:t>14</a:t>
            </a:fld>
            <a:endParaRPr lang="en-US"/>
          </a:p>
        </p:txBody>
      </p:sp>
    </p:spTree>
    <p:custDataLst>
      <p:tags r:id="rId1"/>
    </p:custDataLst>
    <p:extLst>
      <p:ext uri="{BB962C8B-B14F-4D97-AF65-F5344CB8AC3E}">
        <p14:creationId xmlns:p14="http://schemas.microsoft.com/office/powerpoint/2010/main" val="40992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19" y="311256"/>
            <a:ext cx="9722733" cy="603144"/>
          </a:xfrm>
        </p:spPr>
        <p:txBody>
          <a:bodyPr>
            <a:noAutofit/>
          </a:bodyPr>
          <a:lstStyle/>
          <a:p>
            <a:r>
              <a:rPr lang="en-US" sz="4000"/>
              <a:t>Moment 3: Antibiotic Choice in Children</a:t>
            </a:r>
            <a:r>
              <a:rPr lang="en-US" sz="4000" baseline="30000"/>
              <a:t>6</a:t>
            </a:r>
            <a:endParaRPr lang="en-US" sz="4000"/>
          </a:p>
        </p:txBody>
      </p:sp>
      <p:sp>
        <p:nvSpPr>
          <p:cNvPr id="3" name="Content Placeholder 2"/>
          <p:cNvSpPr>
            <a:spLocks noGrp="1"/>
          </p:cNvSpPr>
          <p:nvPr>
            <p:ph idx="1"/>
          </p:nvPr>
        </p:nvSpPr>
        <p:spPr>
          <a:xfrm>
            <a:off x="502920" y="1324715"/>
            <a:ext cx="9052560" cy="5623560"/>
          </a:xfrm>
        </p:spPr>
        <p:txBody>
          <a:bodyPr vert="horz" lIns="101864" tIns="50933" rIns="101864" bIns="50933" rtlCol="0" anchor="t">
            <a:normAutofit/>
          </a:bodyPr>
          <a:lstStyle/>
          <a:p>
            <a:pPr>
              <a:spcBef>
                <a:spcPts val="1800"/>
              </a:spcBef>
            </a:pPr>
            <a:r>
              <a:rPr lang="en-US" sz="3200"/>
              <a:t>Preferred: high-dose amoxicillin; amoxicillin-clavulanate if amoxicillin received in previous 30 days</a:t>
            </a:r>
            <a:r>
              <a:rPr lang="en-US" sz="3200" baseline="30000"/>
              <a:t>8</a:t>
            </a:r>
            <a:endParaRPr lang="en-US" sz="3200"/>
          </a:p>
          <a:p>
            <a:pPr>
              <a:spcBef>
                <a:spcPts val="1800"/>
              </a:spcBef>
            </a:pPr>
            <a:r>
              <a:rPr lang="en-US" sz="3200" err="1"/>
              <a:t>Nonsevere</a:t>
            </a:r>
            <a:r>
              <a:rPr lang="en-US" sz="3200"/>
              <a:t> penicillin allergy: cefuroxime or cefpodoxime</a:t>
            </a:r>
            <a:endParaRPr lang="en-US" sz="3200">
              <a:cs typeface="Calibri"/>
            </a:endParaRPr>
          </a:p>
          <a:p>
            <a:pPr>
              <a:spcBef>
                <a:spcPts val="1800"/>
              </a:spcBef>
            </a:pPr>
            <a:r>
              <a:rPr lang="en-US" sz="3200"/>
              <a:t>Severe penicillin allergy: respiratory fluoroquinolone or macrolide</a:t>
            </a:r>
            <a:endParaRPr lang="en-US" sz="3200">
              <a:cs typeface="Calibri"/>
            </a:endParaRPr>
          </a:p>
          <a:p>
            <a:pPr>
              <a:spcBef>
                <a:spcPts val="1800"/>
              </a:spcBef>
            </a:pPr>
            <a:r>
              <a:rPr lang="en-US" sz="3200" i="1"/>
              <a:t>Mycoplasma pneumoniae</a:t>
            </a:r>
            <a:r>
              <a:rPr lang="en-US" sz="3200"/>
              <a:t>: macrolide</a:t>
            </a:r>
            <a:endParaRPr lang="en-US" sz="3200">
              <a:cs typeface="Calibri"/>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t>15</a:t>
            </a:fld>
            <a:endParaRPr lang="en-US"/>
          </a:p>
        </p:txBody>
      </p:sp>
    </p:spTree>
    <p:custDataLst>
      <p:tags r:id="rId1"/>
    </p:custDataLst>
    <p:extLst>
      <p:ext uri="{BB962C8B-B14F-4D97-AF65-F5344CB8AC3E}">
        <p14:creationId xmlns:p14="http://schemas.microsoft.com/office/powerpoint/2010/main" val="2497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of boy coughing">
            <a:extLst>
              <a:ext uri="{FF2B5EF4-FFF2-40B4-BE49-F238E27FC236}">
                <a16:creationId xmlns:a16="http://schemas.microsoft.com/office/drawing/2014/main" id="{5ABEEFD9-582C-4B8A-8748-5039EC0813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909412" y="1274274"/>
            <a:ext cx="2841172" cy="1859149"/>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2" name="Picture 2" descr="Image of woman coughing">
            <a:extLst>
              <a:ext uri="{FF2B5EF4-FFF2-40B4-BE49-F238E27FC236}">
                <a16:creationId xmlns:a16="http://schemas.microsoft.com/office/drawing/2014/main" id="{8985E0AB-755D-490F-AAE7-F596FA7AD8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529043" y="1293509"/>
            <a:ext cx="2841171" cy="1838554"/>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4000"/>
              <a:t>Moment 3: Duration of Therapy</a:t>
            </a:r>
            <a:r>
              <a:rPr lang="en-US" sz="4000" baseline="30000"/>
              <a:t>6,15-19</a:t>
            </a:r>
            <a:endParaRPr lang="en-US" sz="4000"/>
          </a:p>
        </p:txBody>
      </p:sp>
      <p:sp>
        <p:nvSpPr>
          <p:cNvPr id="4" name="Slide Number Placeholder 3"/>
          <p:cNvSpPr>
            <a:spLocks noGrp="1"/>
          </p:cNvSpPr>
          <p:nvPr>
            <p:ph type="sldNum" sz="quarter" idx="12"/>
          </p:nvPr>
        </p:nvSpPr>
        <p:spPr/>
        <p:txBody>
          <a:bodyPr/>
          <a:lstStyle/>
          <a:p>
            <a:fld id="{993EEC8E-C5CF-40DF-832D-5BCB0E209B98}" type="slidenum">
              <a:rPr lang="en-US" smtClean="0"/>
              <a:pPr/>
              <a:t>16</a:t>
            </a:fld>
            <a:endParaRPr lang="en-US"/>
          </a:p>
        </p:txBody>
      </p:sp>
      <p:sp>
        <p:nvSpPr>
          <p:cNvPr id="3" name="Rectangle: Rounded Corners 2">
            <a:extLst>
              <a:ext uri="{FF2B5EF4-FFF2-40B4-BE49-F238E27FC236}">
                <a16:creationId xmlns:a16="http://schemas.microsoft.com/office/drawing/2014/main" id="{10586150-AF99-4217-BC70-3F56142B23F9}"/>
              </a:ext>
            </a:extLst>
          </p:cNvPr>
          <p:cNvSpPr/>
          <p:nvPr/>
        </p:nvSpPr>
        <p:spPr>
          <a:xfrm>
            <a:off x="614643" y="4655495"/>
            <a:ext cx="8795657" cy="1275158"/>
          </a:xfrm>
          <a:prstGeom prst="roundRect">
            <a:avLst/>
          </a:prstGeom>
          <a:solidFill>
            <a:srgbClr val="007DA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a:t>3–5 days of antibiotics</a:t>
            </a:r>
          </a:p>
        </p:txBody>
      </p:sp>
      <p:cxnSp>
        <p:nvCxnSpPr>
          <p:cNvPr id="12" name="Straight Arrow Connector 11">
            <a:extLst>
              <a:ext uri="{FF2B5EF4-FFF2-40B4-BE49-F238E27FC236}">
                <a16:creationId xmlns:a16="http://schemas.microsoft.com/office/drawing/2014/main" id="{42A45822-A059-4554-B436-BE55287E359E}"/>
              </a:ext>
            </a:extLst>
          </p:cNvPr>
          <p:cNvCxnSpPr>
            <a:cxnSpLocks/>
          </p:cNvCxnSpPr>
          <p:nvPr/>
        </p:nvCxnSpPr>
        <p:spPr>
          <a:xfrm>
            <a:off x="7347476" y="4078249"/>
            <a:ext cx="0" cy="556651"/>
          </a:xfrm>
          <a:prstGeom prst="straightConnector1">
            <a:avLst/>
          </a:prstGeom>
          <a:ln w="76200">
            <a:solidFill>
              <a:srgbClr val="009EC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126B282-5114-4A57-8D41-92712EE32EAB}"/>
              </a:ext>
            </a:extLst>
          </p:cNvPr>
          <p:cNvCxnSpPr>
            <a:cxnSpLocks/>
          </p:cNvCxnSpPr>
          <p:nvPr/>
        </p:nvCxnSpPr>
        <p:spPr>
          <a:xfrm flipH="1">
            <a:off x="2949629" y="4135598"/>
            <a:ext cx="1" cy="517176"/>
          </a:xfrm>
          <a:prstGeom prst="straightConnector1">
            <a:avLst/>
          </a:prstGeom>
          <a:ln w="76200">
            <a:solidFill>
              <a:srgbClr val="009EC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678D1AAE-22DB-4876-945D-E2233F167C30}"/>
              </a:ext>
            </a:extLst>
          </p:cNvPr>
          <p:cNvSpPr/>
          <p:nvPr/>
        </p:nvSpPr>
        <p:spPr>
          <a:xfrm>
            <a:off x="1529044" y="3133423"/>
            <a:ext cx="284117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Adults</a:t>
            </a:r>
          </a:p>
        </p:txBody>
      </p:sp>
      <p:sp>
        <p:nvSpPr>
          <p:cNvPr id="11" name="Rectangle: Rounded Corners 10">
            <a:extLst>
              <a:ext uri="{FF2B5EF4-FFF2-40B4-BE49-F238E27FC236}">
                <a16:creationId xmlns:a16="http://schemas.microsoft.com/office/drawing/2014/main" id="{5B11ED1B-6F8B-4266-A47C-8D1B77EB23D2}"/>
              </a:ext>
            </a:extLst>
          </p:cNvPr>
          <p:cNvSpPr/>
          <p:nvPr/>
        </p:nvSpPr>
        <p:spPr>
          <a:xfrm>
            <a:off x="5909413" y="3144998"/>
            <a:ext cx="284117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Children</a:t>
            </a:r>
          </a:p>
        </p:txBody>
      </p:sp>
    </p:spTree>
    <p:custDataLst>
      <p:tags r:id="rId1"/>
    </p:custDataLst>
    <p:extLst>
      <p:ext uri="{BB962C8B-B14F-4D97-AF65-F5344CB8AC3E}">
        <p14:creationId xmlns:p14="http://schemas.microsoft.com/office/powerpoint/2010/main" val="228339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 y="2296331"/>
            <a:ext cx="3625741" cy="3639831"/>
          </a:xfrm>
          <a:prstGeom prst="rect">
            <a:avLst/>
          </a:prstGeom>
        </p:spPr>
      </p:pic>
      <p:sp>
        <p:nvSpPr>
          <p:cNvPr id="11" name="Title 1"/>
          <p:cNvSpPr>
            <a:spLocks noGrp="1"/>
          </p:cNvSpPr>
          <p:nvPr>
            <p:ph type="title"/>
          </p:nvPr>
        </p:nvSpPr>
        <p:spPr>
          <a:xfrm>
            <a:off x="281332" y="188259"/>
            <a:ext cx="9629150" cy="862148"/>
          </a:xfrm>
        </p:spPr>
        <p:txBody>
          <a:bodyPr>
            <a:noAutofit/>
          </a:bodyPr>
          <a:lstStyle/>
          <a:p>
            <a:r>
              <a:rPr lang="en-US" sz="352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17</a:t>
            </a:fld>
            <a:endParaRPr lang="en-US"/>
          </a:p>
        </p:txBody>
      </p:sp>
      <p:sp>
        <p:nvSpPr>
          <p:cNvPr id="18" name="Content Placeholder 2">
            <a:extLst>
              <a:ext uri="{FF2B5EF4-FFF2-40B4-BE49-F238E27FC236}">
                <a16:creationId xmlns:a16="http://schemas.microsoft.com/office/drawing/2014/main" id="{733D0042-3B81-4AE3-B459-391A0BBEAE54}"/>
              </a:ext>
            </a:extLst>
          </p:cNvPr>
          <p:cNvSpPr>
            <a:spLocks noGrp="1"/>
          </p:cNvSpPr>
          <p:nvPr>
            <p:ph idx="1"/>
          </p:nvPr>
        </p:nvSpPr>
        <p:spPr>
          <a:xfrm>
            <a:off x="3957762" y="1445730"/>
            <a:ext cx="5952720" cy="6138411"/>
          </a:xfrm>
        </p:spPr>
        <p:txBody>
          <a:bodyPr vert="horz" lIns="112050" tIns="56026" rIns="112050" bIns="56026" rtlCol="0" anchor="t">
            <a:normAutofit/>
          </a:bodyPr>
          <a:lstStyle/>
          <a:p>
            <a:pPr marL="502920" indent="-502920">
              <a:spcBef>
                <a:spcPts val="1980"/>
              </a:spcBef>
              <a:buFont typeface="+mj-lt"/>
              <a:buAutoNum type="arabicPeriod"/>
            </a:pPr>
            <a:r>
              <a:rPr lang="en-US" sz="2860">
                <a:solidFill>
                  <a:schemeClr val="bg1">
                    <a:lumMod val="65000"/>
                  </a:schemeClr>
                </a:solidFill>
              </a:rPr>
              <a:t>Does my patient have an infection that requires antibiotics?</a:t>
            </a:r>
          </a:p>
          <a:p>
            <a:pPr marL="502920" indent="-502920">
              <a:spcBef>
                <a:spcPts val="1980"/>
              </a:spcBef>
              <a:buFont typeface="+mj-lt"/>
              <a:buAutoNum type="arabicPeriod"/>
            </a:pPr>
            <a:r>
              <a:rPr lang="en-US" sz="2860">
                <a:solidFill>
                  <a:schemeClr val="bg1">
                    <a:lumMod val="65000"/>
                  </a:schemeClr>
                </a:solidFill>
              </a:rPr>
              <a:t>Do I need to order any </a:t>
            </a:r>
            <a:br>
              <a:rPr lang="en-US" sz="2860">
                <a:solidFill>
                  <a:schemeClr val="bg1">
                    <a:lumMod val="65000"/>
                  </a:schemeClr>
                </a:solidFill>
              </a:rPr>
            </a:br>
            <a:r>
              <a:rPr lang="en-US" sz="2860">
                <a:solidFill>
                  <a:schemeClr val="bg1">
                    <a:lumMod val="65000"/>
                  </a:schemeClr>
                </a:solidFill>
              </a:rPr>
              <a:t>diagnostic tests?</a:t>
            </a:r>
          </a:p>
          <a:p>
            <a:pPr marL="502920" indent="-502920">
              <a:spcBef>
                <a:spcPts val="1980"/>
              </a:spcBef>
              <a:buFont typeface="+mj-lt"/>
              <a:buAutoNum type="arabicPeriod"/>
            </a:pPr>
            <a:r>
              <a:rPr lang="en-US" sz="2860">
                <a:solidFill>
                  <a:schemeClr val="bg1">
                    <a:lumMod val="65000"/>
                  </a:schemeClr>
                </a:solidFill>
              </a:rPr>
              <a:t>If antibiotics are indicated, what is the narrowest, safest, and shortest regimen I can prescribe?</a:t>
            </a:r>
          </a:p>
          <a:p>
            <a:pPr marL="502920" indent="-502920">
              <a:spcBef>
                <a:spcPts val="1980"/>
              </a:spcBef>
              <a:buFont typeface="+mj-lt"/>
              <a:buAutoNum type="arabicPeriod" startAt="4"/>
            </a:pPr>
            <a:r>
              <a:rPr lang="en-US" sz="2860"/>
              <a:t>Does my patient understand what to expect and the </a:t>
            </a:r>
            <a:r>
              <a:rPr lang="en-US" sz="2860" err="1"/>
              <a:t>followup</a:t>
            </a:r>
            <a:r>
              <a:rPr lang="en-US" sz="2860"/>
              <a:t> plan?</a:t>
            </a:r>
          </a:p>
          <a:p>
            <a:pPr marL="810260" indent="-810260">
              <a:buAutoNum type="arabicPeriod" startAt="4"/>
            </a:pPr>
            <a:endParaRPr lang="en-US" sz="3080"/>
          </a:p>
          <a:p>
            <a:pPr marL="810260" indent="-810260">
              <a:buAutoNum type="arabicPeriod" startAt="4"/>
            </a:pPr>
            <a:endParaRPr lang="en-US" sz="3080"/>
          </a:p>
          <a:p>
            <a:pPr marL="810260" indent="-810260">
              <a:buAutoNum type="arabicPeriod" startAt="4"/>
            </a:pPr>
            <a:endParaRPr lang="en-US" sz="3080"/>
          </a:p>
        </p:txBody>
      </p:sp>
    </p:spTree>
    <p:custDataLst>
      <p:tags r:id="rId1"/>
    </p:custDataLst>
    <p:extLst>
      <p:ext uri="{BB962C8B-B14F-4D97-AF65-F5344CB8AC3E}">
        <p14:creationId xmlns:p14="http://schemas.microsoft.com/office/powerpoint/2010/main" val="16455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Moment 4: What To Expect</a:t>
            </a:r>
            <a:r>
              <a:rPr lang="en-US" sz="4000" baseline="30000"/>
              <a:t>20</a:t>
            </a:r>
            <a:endParaRPr lang="en-US" sz="4000"/>
          </a:p>
        </p:txBody>
      </p:sp>
      <p:sp>
        <p:nvSpPr>
          <p:cNvPr id="4" name="Slide Number Placeholder 3"/>
          <p:cNvSpPr>
            <a:spLocks noGrp="1"/>
          </p:cNvSpPr>
          <p:nvPr>
            <p:ph type="sldNum" sz="quarter" idx="12"/>
          </p:nvPr>
        </p:nvSpPr>
        <p:spPr/>
        <p:txBody>
          <a:bodyPr/>
          <a:lstStyle/>
          <a:p>
            <a:fld id="{993EEC8E-C5CF-40DF-832D-5BCB0E209B98}" type="slidenum">
              <a:rPr lang="en-US" smtClean="0"/>
              <a:t>18</a:t>
            </a:fld>
            <a:endParaRPr lang="en-US"/>
          </a:p>
        </p:txBody>
      </p:sp>
      <p:sp>
        <p:nvSpPr>
          <p:cNvPr id="3" name="Content Placeholder 2"/>
          <p:cNvSpPr>
            <a:spLocks noGrp="1"/>
          </p:cNvSpPr>
          <p:nvPr>
            <p:ph idx="1"/>
          </p:nvPr>
        </p:nvSpPr>
        <p:spPr>
          <a:xfrm>
            <a:off x="304799" y="1295400"/>
            <a:ext cx="9622971" cy="5266587"/>
          </a:xfrm>
        </p:spPr>
        <p:txBody>
          <a:bodyPr>
            <a:normAutofit/>
          </a:bodyPr>
          <a:lstStyle/>
          <a:p>
            <a:pPr marL="0" indent="0" fontAlgn="base">
              <a:buNone/>
            </a:pPr>
            <a:r>
              <a:rPr lang="en-US" b="1"/>
              <a:t>Gradual improvement by third day of antibiotics</a:t>
            </a:r>
          </a:p>
          <a:p>
            <a:pPr lvl="1" fontAlgn="base"/>
            <a:r>
              <a:rPr lang="en-US"/>
              <a:t>If not improving, consider changing antibiotics, ordering chest x ray, or referring to emergency department </a:t>
            </a:r>
            <a:br>
              <a:rPr lang="en-US"/>
            </a:br>
            <a:endParaRPr lang="en-US"/>
          </a:p>
          <a:p>
            <a:pPr marL="0" indent="0" fontAlgn="base">
              <a:buNone/>
            </a:pPr>
            <a:r>
              <a:rPr lang="en-US" b="1"/>
              <a:t>Recovery takes 2–3 weeks</a:t>
            </a:r>
          </a:p>
          <a:p>
            <a:pPr lvl="1" fontAlgn="base"/>
            <a:r>
              <a:rPr lang="en-US"/>
              <a:t>Some symptoms such as </a:t>
            </a:r>
            <a:br>
              <a:rPr lang="en-US"/>
            </a:br>
            <a:r>
              <a:rPr lang="en-US"/>
              <a:t>fatigue and cough may </a:t>
            </a:r>
            <a:br>
              <a:rPr lang="en-US"/>
            </a:br>
            <a:r>
              <a:rPr lang="en-US"/>
              <a:t>persist for months</a:t>
            </a:r>
            <a:endParaRPr lang="en-US" b="1" i="1"/>
          </a:p>
        </p:txBody>
      </p:sp>
      <p:pic>
        <p:nvPicPr>
          <p:cNvPr id="10" name="Picture 9" descr="Calendar flipping">
            <a:extLst>
              <a:ext uri="{FF2B5EF4-FFF2-40B4-BE49-F238E27FC236}">
                <a16:creationId xmlns:a16="http://schemas.microsoft.com/office/drawing/2014/main" id="{604B3D32-5325-9548-AA8C-68A79C19A8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5071" y="3746355"/>
            <a:ext cx="3850409" cy="256973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357369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Case Presentation </a:t>
            </a:r>
          </a:p>
        </p:txBody>
      </p:sp>
      <p:sp>
        <p:nvSpPr>
          <p:cNvPr id="3" name="Content Placeholder 2"/>
          <p:cNvSpPr>
            <a:spLocks noGrp="1"/>
          </p:cNvSpPr>
          <p:nvPr>
            <p:ph idx="1"/>
          </p:nvPr>
        </p:nvSpPr>
        <p:spPr>
          <a:xfrm>
            <a:off x="502920" y="1143000"/>
            <a:ext cx="6848856" cy="6318144"/>
          </a:xfrm>
        </p:spPr>
        <p:txBody>
          <a:bodyPr>
            <a:normAutofit fontScale="77500" lnSpcReduction="20000"/>
          </a:bodyPr>
          <a:lstStyle/>
          <a:p>
            <a:pPr marL="0" indent="0">
              <a:spcBef>
                <a:spcPts val="1200"/>
              </a:spcBef>
              <a:buNone/>
            </a:pPr>
            <a:r>
              <a:rPr lang="en-US" sz="4200" b="1"/>
              <a:t>50-year-old otherwise healthy male</a:t>
            </a:r>
          </a:p>
          <a:p>
            <a:pPr>
              <a:spcBef>
                <a:spcPts val="1200"/>
              </a:spcBef>
            </a:pPr>
            <a:r>
              <a:rPr lang="en-US"/>
              <a:t>No past medical history</a:t>
            </a:r>
          </a:p>
          <a:p>
            <a:pPr>
              <a:spcBef>
                <a:spcPts val="1200"/>
              </a:spcBef>
            </a:pPr>
            <a:r>
              <a:rPr lang="en-US"/>
              <a:t>Presents with</a:t>
            </a:r>
            <a:r>
              <a:rPr lang="en-US">
                <a:latin typeface="Calibri" panose="020F0502020204030204" pitchFamily="34" charset="0"/>
                <a:cs typeface="Calibri" panose="020F0502020204030204" pitchFamily="34" charset="0"/>
              </a:rPr>
              <a:t>—</a:t>
            </a:r>
            <a:endParaRPr lang="en-US"/>
          </a:p>
          <a:p>
            <a:pPr lvl="1">
              <a:spcBef>
                <a:spcPts val="1200"/>
              </a:spcBef>
            </a:pPr>
            <a:r>
              <a:rPr lang="en-US"/>
              <a:t>3 days of worsening </a:t>
            </a:r>
            <a:br>
              <a:rPr lang="en-US"/>
            </a:br>
            <a:r>
              <a:rPr lang="en-US"/>
              <a:t>shortness of breath</a:t>
            </a:r>
          </a:p>
          <a:p>
            <a:pPr lvl="1">
              <a:spcBef>
                <a:spcPts val="1200"/>
              </a:spcBef>
            </a:pPr>
            <a:r>
              <a:rPr lang="en-US"/>
              <a:t>Cough productive of </a:t>
            </a:r>
            <a:br>
              <a:rPr lang="en-US"/>
            </a:br>
            <a:r>
              <a:rPr lang="en-US"/>
              <a:t>white sputum</a:t>
            </a:r>
          </a:p>
          <a:p>
            <a:pPr lvl="1">
              <a:spcBef>
                <a:spcPts val="1200"/>
              </a:spcBef>
            </a:pPr>
            <a:r>
              <a:rPr lang="en-US"/>
              <a:t>Fevers of 101⁰F</a:t>
            </a:r>
          </a:p>
          <a:p>
            <a:pPr>
              <a:spcBef>
                <a:spcPts val="1200"/>
              </a:spcBef>
            </a:pPr>
            <a:r>
              <a:rPr lang="en-US"/>
              <a:t>Exam</a:t>
            </a:r>
          </a:p>
          <a:p>
            <a:pPr lvl="1">
              <a:spcBef>
                <a:spcPts val="1200"/>
              </a:spcBef>
            </a:pPr>
            <a:r>
              <a:rPr lang="en-US"/>
              <a:t>Respiratory rate 12 breaths per minute</a:t>
            </a:r>
          </a:p>
          <a:p>
            <a:pPr lvl="1">
              <a:spcBef>
                <a:spcPts val="1200"/>
              </a:spcBef>
            </a:pPr>
            <a:r>
              <a:rPr lang="en-US"/>
              <a:t>Saturation 95% on room air</a:t>
            </a:r>
          </a:p>
          <a:p>
            <a:pPr lvl="1">
              <a:spcBef>
                <a:spcPts val="1200"/>
              </a:spcBef>
            </a:pPr>
            <a:r>
              <a:rPr lang="en-US"/>
              <a:t>Temperature 101⁰F</a:t>
            </a:r>
          </a:p>
          <a:p>
            <a:pPr lvl="1">
              <a:spcBef>
                <a:spcPts val="1200"/>
              </a:spcBef>
            </a:pPr>
            <a:r>
              <a:rPr lang="en-US"/>
              <a:t>Rhonchi heard in the right middle lobe</a:t>
            </a:r>
          </a:p>
          <a:p>
            <a:pPr>
              <a:spcBef>
                <a:spcPts val="1200"/>
              </a:spcBef>
            </a:pPr>
            <a:endParaRPr lang="en-US"/>
          </a:p>
        </p:txBody>
      </p:sp>
      <p:sp>
        <p:nvSpPr>
          <p:cNvPr id="4" name="Slide Number Placeholder 3"/>
          <p:cNvSpPr>
            <a:spLocks noGrp="1"/>
          </p:cNvSpPr>
          <p:nvPr>
            <p:ph type="sldNum" sz="quarter" idx="12"/>
          </p:nvPr>
        </p:nvSpPr>
        <p:spPr/>
        <p:txBody>
          <a:bodyPr/>
          <a:lstStyle/>
          <a:p>
            <a:fld id="{993EEC8E-C5CF-40DF-832D-5BCB0E209B98}" type="slidenum">
              <a:rPr lang="en-US" dirty="0" smtClean="0"/>
              <a:pPr/>
              <a:t>19</a:t>
            </a:fld>
            <a:endParaRPr lang="en-US"/>
          </a:p>
        </p:txBody>
      </p:sp>
      <p:pic>
        <p:nvPicPr>
          <p:cNvPr id="1026" name="Picture 2" descr="Man coughing while healthcare practitioner listens with a stethoscope">
            <a:extLst>
              <a:ext uri="{FF2B5EF4-FFF2-40B4-BE49-F238E27FC236}">
                <a16:creationId xmlns:a16="http://schemas.microsoft.com/office/drawing/2014/main" id="{D2206002-0951-4624-9E83-54F59B227C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476780" y="2099383"/>
            <a:ext cx="4200732" cy="28004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6936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Objectives</a:t>
            </a:r>
          </a:p>
        </p:txBody>
      </p:sp>
      <p:sp>
        <p:nvSpPr>
          <p:cNvPr id="3" name="Content Placeholder 2"/>
          <p:cNvSpPr>
            <a:spLocks noGrp="1"/>
          </p:cNvSpPr>
          <p:nvPr>
            <p:ph idx="1"/>
          </p:nvPr>
        </p:nvSpPr>
        <p:spPr>
          <a:xfrm>
            <a:off x="502920" y="1600200"/>
            <a:ext cx="9052560" cy="5342787"/>
          </a:xfrm>
        </p:spPr>
        <p:txBody>
          <a:bodyPr vert="horz" lIns="101864" tIns="50933" rIns="101864" bIns="50933" rtlCol="0" anchor="t">
            <a:normAutofit lnSpcReduction="10000"/>
          </a:bodyPr>
          <a:lstStyle/>
          <a:p>
            <a:pPr>
              <a:spcBef>
                <a:spcPts val="2400"/>
              </a:spcBef>
            </a:pPr>
            <a:r>
              <a:rPr lang="en-US" sz="3200"/>
              <a:t>Describe the approach to diagnosing patients with community-acquired pneumonia, also known as “CAP”</a:t>
            </a:r>
          </a:p>
          <a:p>
            <a:pPr>
              <a:spcBef>
                <a:spcPts val="2400"/>
              </a:spcBef>
            </a:pPr>
            <a:r>
              <a:rPr lang="en-US" sz="3200"/>
              <a:t>Describe how to determine if patients with CAP warrant hospitalization</a:t>
            </a:r>
          </a:p>
          <a:p>
            <a:pPr>
              <a:spcBef>
                <a:spcPts val="2400"/>
              </a:spcBef>
            </a:pPr>
            <a:r>
              <a:rPr lang="en-US" sz="3200"/>
              <a:t>Describe treatment options for CAP in the outpatient setting</a:t>
            </a:r>
          </a:p>
          <a:p>
            <a:pPr>
              <a:spcBef>
                <a:spcPts val="2400"/>
              </a:spcBef>
            </a:pPr>
            <a:r>
              <a:rPr lang="en-US" sz="3200"/>
              <a:t>Develop </a:t>
            </a:r>
            <a:r>
              <a:rPr lang="en-US" sz="3200" err="1"/>
              <a:t>followup</a:t>
            </a:r>
            <a:r>
              <a:rPr lang="en-US" sz="3200"/>
              <a:t> plans for patients diagnosed with CAP</a:t>
            </a:r>
          </a:p>
        </p:txBody>
      </p:sp>
      <p:sp>
        <p:nvSpPr>
          <p:cNvPr id="4" name="Slide Number Placeholder 3"/>
          <p:cNvSpPr>
            <a:spLocks noGrp="1"/>
          </p:cNvSpPr>
          <p:nvPr>
            <p:ph type="sldNum" sz="quarter" idx="12"/>
          </p:nvPr>
        </p:nvSpPr>
        <p:spPr/>
        <p:txBody>
          <a:bodyPr/>
          <a:lstStyle/>
          <a:p>
            <a:fld id="{993EEC8E-C5CF-40DF-832D-5BCB0E209B98}" type="slidenum">
              <a:rPr lang="en-US" smtClean="0"/>
              <a:t>2</a:t>
            </a:fld>
            <a:endParaRPr lang="en-US"/>
          </a:p>
        </p:txBody>
      </p:sp>
      <p:sp>
        <p:nvSpPr>
          <p:cNvPr id="5" name="Rectangle 4">
            <a:extLst>
              <a:ext uri="{FF2B5EF4-FFF2-40B4-BE49-F238E27FC236}">
                <a16:creationId xmlns:a16="http://schemas.microsoft.com/office/drawing/2014/main" id="{50B82160-F2CC-4180-B100-A90112E11169}"/>
              </a:ext>
            </a:extLst>
          </p:cNvPr>
          <p:cNvSpPr/>
          <p:nvPr/>
        </p:nvSpPr>
        <p:spPr>
          <a:xfrm>
            <a:off x="4904807" y="3686145"/>
            <a:ext cx="248786" cy="400110"/>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6" name="Rectangle 5">
            <a:extLst>
              <a:ext uri="{FF2B5EF4-FFF2-40B4-BE49-F238E27FC236}">
                <a16:creationId xmlns:a16="http://schemas.microsoft.com/office/drawing/2014/main" id="{92BFCFE6-51DE-403E-8ABB-F2D1FD8C4DF4}"/>
              </a:ext>
            </a:extLst>
          </p:cNvPr>
          <p:cNvSpPr/>
          <p:nvPr/>
        </p:nvSpPr>
        <p:spPr>
          <a:xfrm>
            <a:off x="4904807" y="3686145"/>
            <a:ext cx="248786" cy="400110"/>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custDataLst>
      <p:tags r:id="rId1"/>
    </p:custDataLst>
    <p:extLst>
      <p:ext uri="{BB962C8B-B14F-4D97-AF65-F5344CB8AC3E}">
        <p14:creationId xmlns:p14="http://schemas.microsoft.com/office/powerpoint/2010/main" val="314879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Moment 1</a:t>
            </a:r>
          </a:p>
        </p:txBody>
      </p:sp>
      <p:sp>
        <p:nvSpPr>
          <p:cNvPr id="3" name="Content Placeholder 2"/>
          <p:cNvSpPr>
            <a:spLocks noGrp="1"/>
          </p:cNvSpPr>
          <p:nvPr>
            <p:ph idx="1"/>
          </p:nvPr>
        </p:nvSpPr>
        <p:spPr>
          <a:xfrm>
            <a:off x="502920" y="1322079"/>
            <a:ext cx="9052560" cy="4863816"/>
          </a:xfrm>
        </p:spPr>
        <p:txBody>
          <a:bodyPr>
            <a:normAutofit/>
          </a:bodyPr>
          <a:lstStyle/>
          <a:p>
            <a:pPr marL="0" indent="0">
              <a:buNone/>
            </a:pPr>
            <a:r>
              <a:rPr lang="en-US" sz="3200" b="1"/>
              <a:t>Does he have an infection that requires antibiotics? </a:t>
            </a:r>
          </a:p>
          <a:p>
            <a:r>
              <a:rPr lang="en-US" sz="3200"/>
              <a:t>The clinical signs and symptoms of worsening shortness of breath, a productive cough, and fevers make the likelihood of bacterial CAP reasonably high.</a:t>
            </a:r>
          </a:p>
        </p:txBody>
      </p:sp>
      <p:sp>
        <p:nvSpPr>
          <p:cNvPr id="4" name="Slide Number Placeholder 3"/>
          <p:cNvSpPr>
            <a:spLocks noGrp="1"/>
          </p:cNvSpPr>
          <p:nvPr>
            <p:ph type="sldNum" sz="quarter" idx="12"/>
          </p:nvPr>
        </p:nvSpPr>
        <p:spPr/>
        <p:txBody>
          <a:bodyPr/>
          <a:lstStyle/>
          <a:p>
            <a:fld id="{993EEC8E-C5CF-40DF-832D-5BCB0E209B98}" type="slidenum">
              <a:rPr lang="en-US" smtClean="0"/>
              <a:t>20</a:t>
            </a:fld>
            <a:endParaRPr lang="en-US"/>
          </a:p>
        </p:txBody>
      </p:sp>
    </p:spTree>
    <p:custDataLst>
      <p:tags r:id="rId1"/>
    </p:custDataLst>
    <p:extLst>
      <p:ext uri="{BB962C8B-B14F-4D97-AF65-F5344CB8AC3E}">
        <p14:creationId xmlns:p14="http://schemas.microsoft.com/office/powerpoint/2010/main" val="2108773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Moment 2</a:t>
            </a:r>
            <a:r>
              <a:rPr lang="en-US" sz="4000" baseline="30000"/>
              <a:t>9</a:t>
            </a:r>
            <a:endParaRPr lang="en-US" sz="4000"/>
          </a:p>
        </p:txBody>
      </p:sp>
      <p:sp>
        <p:nvSpPr>
          <p:cNvPr id="3" name="Content Placeholder 2"/>
          <p:cNvSpPr>
            <a:spLocks noGrp="1"/>
          </p:cNvSpPr>
          <p:nvPr>
            <p:ph idx="1"/>
          </p:nvPr>
        </p:nvSpPr>
        <p:spPr>
          <a:xfrm>
            <a:off x="381001" y="1127292"/>
            <a:ext cx="9174480" cy="5799987"/>
          </a:xfrm>
        </p:spPr>
        <p:txBody>
          <a:bodyPr>
            <a:normAutofit/>
          </a:bodyPr>
          <a:lstStyle/>
          <a:p>
            <a:pPr marL="0" indent="0">
              <a:buNone/>
            </a:pPr>
            <a:r>
              <a:rPr lang="en-US" sz="3200" b="1"/>
              <a:t>Do I need to order a diagnostic test? </a:t>
            </a:r>
          </a:p>
          <a:p>
            <a:r>
              <a:rPr lang="en-US" sz="3200"/>
              <a:t>Because he is likely to have pneumonia, a chest x ray is not needed</a:t>
            </a:r>
          </a:p>
          <a:p>
            <a:r>
              <a:rPr lang="en-US" sz="3200"/>
              <a:t>If there is uncertainty about the diagnosis, he develops significant hypoxia or dyspnea, or does not show improvement within 48–72 hours, imaging should be obtained </a:t>
            </a:r>
          </a:p>
        </p:txBody>
      </p:sp>
      <p:sp>
        <p:nvSpPr>
          <p:cNvPr id="4" name="Slide Number Placeholder 3"/>
          <p:cNvSpPr>
            <a:spLocks noGrp="1"/>
          </p:cNvSpPr>
          <p:nvPr>
            <p:ph type="sldNum" sz="quarter" idx="12"/>
          </p:nvPr>
        </p:nvSpPr>
        <p:spPr/>
        <p:txBody>
          <a:bodyPr/>
          <a:lstStyle/>
          <a:p>
            <a:fld id="{993EEC8E-C5CF-40DF-832D-5BCB0E209B98}" type="slidenum">
              <a:rPr lang="en-US" smtClean="0"/>
              <a:t>21</a:t>
            </a:fld>
            <a:endParaRPr lang="en-US"/>
          </a:p>
        </p:txBody>
      </p:sp>
    </p:spTree>
    <p:custDataLst>
      <p:tags r:id="rId1"/>
    </p:custDataLst>
    <p:extLst>
      <p:ext uri="{BB962C8B-B14F-4D97-AF65-F5344CB8AC3E}">
        <p14:creationId xmlns:p14="http://schemas.microsoft.com/office/powerpoint/2010/main" val="1252071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Triaging Decisions</a:t>
            </a:r>
            <a:r>
              <a:rPr lang="en-US" sz="4000" baseline="30000"/>
              <a:t>9</a:t>
            </a:r>
            <a:endParaRPr lang="en-US" sz="4000"/>
          </a:p>
        </p:txBody>
      </p:sp>
      <p:sp>
        <p:nvSpPr>
          <p:cNvPr id="3" name="Content Placeholder 2"/>
          <p:cNvSpPr>
            <a:spLocks noGrp="1"/>
          </p:cNvSpPr>
          <p:nvPr>
            <p:ph idx="1"/>
          </p:nvPr>
        </p:nvSpPr>
        <p:spPr>
          <a:xfrm>
            <a:off x="381000" y="1127292"/>
            <a:ext cx="9601199" cy="5799987"/>
          </a:xfrm>
        </p:spPr>
        <p:txBody>
          <a:bodyPr>
            <a:noAutofit/>
          </a:bodyPr>
          <a:lstStyle/>
          <a:p>
            <a:r>
              <a:rPr lang="en-US" sz="3200"/>
              <a:t>Review CURB-65 or PSI to determine if reasonable to manage patient in the ambulatory setting </a:t>
            </a:r>
          </a:p>
          <a:p>
            <a:pPr marL="517525" indent="0">
              <a:buNone/>
            </a:pPr>
            <a:r>
              <a:rPr lang="en-US" sz="3200" b="1">
                <a:solidFill>
                  <a:srgbClr val="E20000"/>
                </a:solidFill>
              </a:rPr>
              <a:t>C:</a:t>
            </a:r>
            <a:r>
              <a:rPr lang="en-US" sz="3200" b="1">
                <a:solidFill>
                  <a:srgbClr val="FF0000"/>
                </a:solidFill>
              </a:rPr>
              <a:t> </a:t>
            </a:r>
            <a:r>
              <a:rPr lang="en-US" sz="3200"/>
              <a:t>Confusion: </a:t>
            </a:r>
            <a:r>
              <a:rPr lang="en-US" sz="3200">
                <a:solidFill>
                  <a:srgbClr val="007DA3"/>
                </a:solidFill>
              </a:rPr>
              <a:t>Not present</a:t>
            </a:r>
          </a:p>
          <a:p>
            <a:pPr marL="968375" lvl="1" indent="-460375">
              <a:spcBef>
                <a:spcPts val="1800"/>
              </a:spcBef>
              <a:buNone/>
            </a:pPr>
            <a:r>
              <a:rPr lang="en-US" b="1">
                <a:solidFill>
                  <a:srgbClr val="E20000"/>
                </a:solidFill>
              </a:rPr>
              <a:t>U:</a:t>
            </a:r>
            <a:r>
              <a:rPr lang="en-US" b="1">
                <a:solidFill>
                  <a:srgbClr val="FF0000"/>
                </a:solidFill>
              </a:rPr>
              <a:t> </a:t>
            </a:r>
            <a:r>
              <a:rPr lang="en-US"/>
              <a:t>Uremia: </a:t>
            </a:r>
            <a:r>
              <a:rPr lang="en-US">
                <a:solidFill>
                  <a:srgbClr val="007DA3"/>
                </a:solidFill>
              </a:rPr>
              <a:t>Not confused, no tachypnea, normotensive, so likely normal BUN</a:t>
            </a:r>
          </a:p>
          <a:p>
            <a:pPr marL="509320" lvl="1" indent="0">
              <a:spcBef>
                <a:spcPts val="1800"/>
              </a:spcBef>
              <a:buNone/>
            </a:pPr>
            <a:r>
              <a:rPr lang="en-US" b="1">
                <a:solidFill>
                  <a:srgbClr val="E20000"/>
                </a:solidFill>
              </a:rPr>
              <a:t>R:</a:t>
            </a:r>
            <a:r>
              <a:rPr lang="en-US" b="1">
                <a:solidFill>
                  <a:srgbClr val="FF0000"/>
                </a:solidFill>
              </a:rPr>
              <a:t> </a:t>
            </a:r>
            <a:r>
              <a:rPr lang="en-US"/>
              <a:t>Elevated respiratory rate: </a:t>
            </a:r>
            <a:r>
              <a:rPr lang="en-US">
                <a:solidFill>
                  <a:srgbClr val="007DA3"/>
                </a:solidFill>
              </a:rPr>
              <a:t>Not present</a:t>
            </a:r>
          </a:p>
          <a:p>
            <a:pPr marL="509320" lvl="1" indent="0">
              <a:spcBef>
                <a:spcPts val="1800"/>
              </a:spcBef>
              <a:buNone/>
            </a:pPr>
            <a:r>
              <a:rPr lang="en-US" b="1">
                <a:solidFill>
                  <a:srgbClr val="E20000"/>
                </a:solidFill>
              </a:rPr>
              <a:t>B:</a:t>
            </a:r>
            <a:r>
              <a:rPr lang="en-US" b="1">
                <a:solidFill>
                  <a:srgbClr val="FF0000"/>
                </a:solidFill>
              </a:rPr>
              <a:t> </a:t>
            </a:r>
            <a:r>
              <a:rPr lang="en-US"/>
              <a:t>Low blood pressure: </a:t>
            </a:r>
            <a:r>
              <a:rPr lang="en-US">
                <a:solidFill>
                  <a:srgbClr val="007DA3"/>
                </a:solidFill>
              </a:rPr>
              <a:t>Not present</a:t>
            </a:r>
          </a:p>
          <a:p>
            <a:pPr marL="509320" lvl="1" indent="0">
              <a:spcBef>
                <a:spcPts val="1800"/>
              </a:spcBef>
              <a:buNone/>
            </a:pPr>
            <a:r>
              <a:rPr lang="en-US" b="1">
                <a:solidFill>
                  <a:srgbClr val="E20000"/>
                </a:solidFill>
              </a:rPr>
              <a:t>65:</a:t>
            </a:r>
            <a:r>
              <a:rPr lang="en-US" b="1">
                <a:solidFill>
                  <a:srgbClr val="FF0000"/>
                </a:solidFill>
              </a:rPr>
              <a:t> </a:t>
            </a:r>
            <a:r>
              <a:rPr lang="en-US"/>
              <a:t>Less than 65 years old</a:t>
            </a:r>
          </a:p>
          <a:p>
            <a:r>
              <a:rPr lang="en-US" sz="3200"/>
              <a:t>Reasonable to manage as an outpatient</a:t>
            </a:r>
          </a:p>
        </p:txBody>
      </p:sp>
      <p:sp>
        <p:nvSpPr>
          <p:cNvPr id="4" name="Slide Number Placeholder 3"/>
          <p:cNvSpPr>
            <a:spLocks noGrp="1"/>
          </p:cNvSpPr>
          <p:nvPr>
            <p:ph type="sldNum" sz="quarter" idx="12"/>
          </p:nvPr>
        </p:nvSpPr>
        <p:spPr/>
        <p:txBody>
          <a:bodyPr/>
          <a:lstStyle/>
          <a:p>
            <a:fld id="{993EEC8E-C5CF-40DF-832D-5BCB0E209B98}" type="slidenum">
              <a:rPr lang="en-US" smtClean="0"/>
              <a:t>22</a:t>
            </a:fld>
            <a:endParaRPr lang="en-US"/>
          </a:p>
        </p:txBody>
      </p:sp>
    </p:spTree>
    <p:custDataLst>
      <p:tags r:id="rId1"/>
    </p:custDataLst>
    <p:extLst>
      <p:ext uri="{BB962C8B-B14F-4D97-AF65-F5344CB8AC3E}">
        <p14:creationId xmlns:p14="http://schemas.microsoft.com/office/powerpoint/2010/main" val="979932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Moment 3</a:t>
            </a:r>
            <a:r>
              <a:rPr lang="en-US" sz="4000" baseline="30000"/>
              <a:t>13</a:t>
            </a:r>
            <a:endParaRPr lang="en-US" sz="4000"/>
          </a:p>
        </p:txBody>
      </p:sp>
      <p:sp>
        <p:nvSpPr>
          <p:cNvPr id="3" name="Content Placeholder 2"/>
          <p:cNvSpPr>
            <a:spLocks noGrp="1"/>
          </p:cNvSpPr>
          <p:nvPr>
            <p:ph idx="1"/>
          </p:nvPr>
        </p:nvSpPr>
        <p:spPr>
          <a:xfrm>
            <a:off x="502919" y="1236502"/>
            <a:ext cx="6121165" cy="5799987"/>
          </a:xfrm>
        </p:spPr>
        <p:txBody>
          <a:bodyPr>
            <a:normAutofit/>
          </a:bodyPr>
          <a:lstStyle/>
          <a:p>
            <a:pPr marL="0" indent="0" fontAlgn="base">
              <a:buNone/>
            </a:pPr>
            <a:r>
              <a:rPr lang="en-US" sz="3200" b="1"/>
              <a:t>If antibiotics are indicated, what is the narrowest, safest, and shortest regiment I can prescribe? </a:t>
            </a:r>
          </a:p>
          <a:p>
            <a:pPr lvl="1" fontAlgn="base"/>
            <a:r>
              <a:rPr lang="en-US"/>
              <a:t>No recent antibiotics</a:t>
            </a:r>
          </a:p>
          <a:p>
            <a:pPr lvl="1" fontAlgn="base"/>
            <a:r>
              <a:rPr lang="en-US"/>
              <a:t>No comorbid illnesses</a:t>
            </a:r>
          </a:p>
          <a:p>
            <a:pPr lvl="1" fontAlgn="base"/>
            <a:r>
              <a:rPr lang="en-US"/>
              <a:t>Amoxicillin or doxycycline are reasonable choices</a:t>
            </a:r>
          </a:p>
          <a:p>
            <a:pPr lvl="2" fontAlgn="base"/>
            <a:r>
              <a:rPr lang="en-US"/>
              <a:t>Low prevalence of macrolide-resistant pneumococcus locally: consider azithromycin or clarithromycin</a:t>
            </a:r>
            <a:endParaRPr lang="en-US" b="0" i="0">
              <a:effectLst/>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t>23</a:t>
            </a:fld>
            <a:endParaRPr lang="en-US"/>
          </a:p>
        </p:txBody>
      </p:sp>
      <p:pic>
        <p:nvPicPr>
          <p:cNvPr id="14" name="Content Placeholder 14">
            <a:extLst>
              <a:ext uri="{FF2B5EF4-FFF2-40B4-BE49-F238E27FC236}">
                <a16:creationId xmlns:a16="http://schemas.microsoft.com/office/drawing/2014/main" id="{8E7CA126-77F1-4996-8EF5-C57DDAF24D3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894" y="1372406"/>
            <a:ext cx="2613128" cy="195984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3236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Moment 4</a:t>
            </a:r>
          </a:p>
        </p:txBody>
      </p:sp>
      <p:sp>
        <p:nvSpPr>
          <p:cNvPr id="3" name="Content Placeholder 2"/>
          <p:cNvSpPr>
            <a:spLocks noGrp="1"/>
          </p:cNvSpPr>
          <p:nvPr>
            <p:ph idx="1"/>
          </p:nvPr>
        </p:nvSpPr>
        <p:spPr>
          <a:xfrm>
            <a:off x="502921" y="1234817"/>
            <a:ext cx="5375365" cy="5799987"/>
          </a:xfrm>
        </p:spPr>
        <p:txBody>
          <a:bodyPr>
            <a:normAutofit/>
          </a:bodyPr>
          <a:lstStyle/>
          <a:p>
            <a:pPr marL="0" indent="0" fontAlgn="base">
              <a:buNone/>
            </a:pPr>
            <a:r>
              <a:rPr lang="en-US" sz="3200" b="1"/>
              <a:t>Does my patient know what to expect and the </a:t>
            </a:r>
            <a:r>
              <a:rPr lang="en-US" sz="3200" b="1" err="1"/>
              <a:t>followup</a:t>
            </a:r>
            <a:r>
              <a:rPr lang="en-US" sz="3200" b="1"/>
              <a:t> plan? </a:t>
            </a:r>
          </a:p>
          <a:p>
            <a:pPr lvl="1" fontAlgn="base"/>
            <a:r>
              <a:rPr lang="en-US"/>
              <a:t>Five days of antibiotics likely sufficient</a:t>
            </a:r>
          </a:p>
          <a:p>
            <a:pPr lvl="1" fontAlgn="base"/>
            <a:r>
              <a:rPr lang="en-US"/>
              <a:t>Should expect to feel a little better by day 3</a:t>
            </a:r>
          </a:p>
          <a:p>
            <a:pPr lvl="1" fontAlgn="base"/>
            <a:r>
              <a:rPr lang="en-US"/>
              <a:t>Will probably have a persistent cough or fatigue for several weeks</a:t>
            </a:r>
          </a:p>
        </p:txBody>
      </p:sp>
      <p:sp>
        <p:nvSpPr>
          <p:cNvPr id="4" name="Slide Number Placeholder 3"/>
          <p:cNvSpPr>
            <a:spLocks noGrp="1"/>
          </p:cNvSpPr>
          <p:nvPr>
            <p:ph type="sldNum" sz="quarter" idx="12"/>
          </p:nvPr>
        </p:nvSpPr>
        <p:spPr/>
        <p:txBody>
          <a:bodyPr/>
          <a:lstStyle/>
          <a:p>
            <a:fld id="{993EEC8E-C5CF-40DF-832D-5BCB0E209B98}" type="slidenum">
              <a:rPr lang="en-US" smtClean="0"/>
              <a:t>24</a:t>
            </a:fld>
            <a:endParaRPr lang="en-US"/>
          </a:p>
        </p:txBody>
      </p:sp>
      <p:pic>
        <p:nvPicPr>
          <p:cNvPr id="2050" name="Picture 2" descr="Image of healthcare practitioner and patient talking while practitioner writes a prescription">
            <a:extLst>
              <a:ext uri="{FF2B5EF4-FFF2-40B4-BE49-F238E27FC236}">
                <a16:creationId xmlns:a16="http://schemas.microsoft.com/office/drawing/2014/main" id="{FB44B495-8F7D-4E22-9EE2-595CA38596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878286" y="1333926"/>
            <a:ext cx="3744685" cy="2496456"/>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196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C183D7F6-B498-43B3-948B-1728B52AA6E4}">
                <adec:decorative xmlns:adec="http://schemas.microsoft.com/office/drawing/2017/decorative" val="1"/>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2159" t="3565" r="2876" b="3444"/>
          <a:stretch/>
        </p:blipFill>
        <p:spPr>
          <a:xfrm>
            <a:off x="0" y="914400"/>
            <a:ext cx="10058400" cy="6203092"/>
          </a:xfrm>
        </p:spPr>
      </p:pic>
      <p:sp>
        <p:nvSpPr>
          <p:cNvPr id="2" name="Title 1">
            <a:extLst>
              <a:ext uri="{FF2B5EF4-FFF2-40B4-BE49-F238E27FC236}">
                <a16:creationId xmlns:a16="http://schemas.microsoft.com/office/drawing/2014/main" id="{E8C5CD69-69C9-45CF-9981-38F694E9A64A}"/>
              </a:ext>
            </a:extLst>
          </p:cNvPr>
          <p:cNvSpPr>
            <a:spLocks noGrp="1"/>
          </p:cNvSpPr>
          <p:nvPr>
            <p:ph type="title"/>
          </p:nvPr>
        </p:nvSpPr>
        <p:spPr>
          <a:xfrm>
            <a:off x="502920" y="217714"/>
            <a:ext cx="9052560" cy="772886"/>
          </a:xfrm>
        </p:spPr>
        <p:txBody>
          <a:bodyPr>
            <a:noAutofit/>
          </a:bodyPr>
          <a:lstStyle/>
          <a:p>
            <a:r>
              <a:rPr lang="en-US" sz="4000"/>
              <a:t>Take-Home Messages</a:t>
            </a:r>
          </a:p>
        </p:txBody>
      </p:sp>
      <p:sp>
        <p:nvSpPr>
          <p:cNvPr id="3" name="Content Placeholder 2">
            <a:extLst>
              <a:ext uri="{FF2B5EF4-FFF2-40B4-BE49-F238E27FC236}">
                <a16:creationId xmlns:a16="http://schemas.microsoft.com/office/drawing/2014/main" id="{E0BFF707-98FD-4019-AD15-86DBBB89622C}"/>
              </a:ext>
            </a:extLst>
          </p:cNvPr>
          <p:cNvSpPr>
            <a:spLocks noGrp="1"/>
          </p:cNvSpPr>
          <p:nvPr>
            <p:ph idx="1"/>
          </p:nvPr>
        </p:nvSpPr>
        <p:spPr>
          <a:xfrm>
            <a:off x="502920" y="1143000"/>
            <a:ext cx="9174480" cy="5799987"/>
          </a:xfrm>
        </p:spPr>
        <p:txBody>
          <a:bodyPr vert="horz" lIns="101864" tIns="50933" rIns="101864" bIns="50933" rtlCol="0" anchor="t">
            <a:noAutofit/>
          </a:bodyPr>
          <a:lstStyle/>
          <a:p>
            <a:pPr marL="381635" indent="-381635"/>
            <a:r>
              <a:rPr lang="en-US" sz="2400">
                <a:solidFill>
                  <a:schemeClr val="bg1"/>
                </a:solidFill>
              </a:rPr>
              <a:t>Patients with CAP generally present with fevers, cough, and increased work of breathing.</a:t>
            </a:r>
          </a:p>
          <a:p>
            <a:pPr marL="381635" indent="-381635"/>
            <a:r>
              <a:rPr lang="en-US" sz="2400">
                <a:solidFill>
                  <a:schemeClr val="bg1"/>
                </a:solidFill>
              </a:rPr>
              <a:t>CURB-65 or PSI criteria help determine if adults with CAP would benefit from hospitalization.</a:t>
            </a:r>
          </a:p>
          <a:p>
            <a:pPr marL="381635" indent="-381635"/>
            <a:r>
              <a:rPr lang="en-US" sz="2400">
                <a:solidFill>
                  <a:schemeClr val="bg1"/>
                </a:solidFill>
              </a:rPr>
              <a:t>Consider amoxicillin or doxycycline for otherwise healthy adults with CAP. </a:t>
            </a:r>
          </a:p>
          <a:p>
            <a:pPr marL="827289" lvl="1" indent="-381635"/>
            <a:r>
              <a:rPr lang="en-US" sz="2400">
                <a:solidFill>
                  <a:schemeClr val="bg1"/>
                </a:solidFill>
              </a:rPr>
              <a:t>Azithromycin or clarithromycin are reasonable options if local rates of macrolide-resistant pneumococcus are &lt;25%.</a:t>
            </a:r>
          </a:p>
          <a:p>
            <a:pPr marL="381635" indent="-381635"/>
            <a:r>
              <a:rPr lang="en-US" sz="2400">
                <a:solidFill>
                  <a:schemeClr val="bg1"/>
                </a:solidFill>
              </a:rPr>
              <a:t>Consider amoxicillin/clavulanate or a second- or third-generation cephalosporin for adults with comorbidities with CAP.  </a:t>
            </a:r>
          </a:p>
          <a:p>
            <a:pPr marL="827289" lvl="1" indent="-381635"/>
            <a:r>
              <a:rPr lang="en-US" sz="2400">
                <a:solidFill>
                  <a:schemeClr val="bg1"/>
                </a:solidFill>
              </a:rPr>
              <a:t>A macrolide or doxycycline should be co-administered.</a:t>
            </a:r>
          </a:p>
          <a:p>
            <a:pPr marL="381635" indent="-381635"/>
            <a:r>
              <a:rPr lang="en-US" sz="2400">
                <a:solidFill>
                  <a:schemeClr val="bg1"/>
                </a:solidFill>
              </a:rPr>
              <a:t>Amoxicillin is preferred therapy for most children with CAP. </a:t>
            </a:r>
          </a:p>
          <a:p>
            <a:pPr marL="381635" indent="-381635"/>
            <a:r>
              <a:rPr lang="en-US" sz="2400">
                <a:solidFill>
                  <a:schemeClr val="bg1"/>
                </a:solidFill>
              </a:rPr>
              <a:t>For both adults and children with CAP, the duration of therapy can generally be limited to no more than 5 days. </a:t>
            </a:r>
          </a:p>
        </p:txBody>
      </p:sp>
      <p:sp>
        <p:nvSpPr>
          <p:cNvPr id="4" name="Slide Number Placeholder 3">
            <a:extLst>
              <a:ext uri="{FF2B5EF4-FFF2-40B4-BE49-F238E27FC236}">
                <a16:creationId xmlns:a16="http://schemas.microsoft.com/office/drawing/2014/main" id="{163C6107-D7AE-499F-9C23-2B313C704463}"/>
              </a:ext>
            </a:extLst>
          </p:cNvPr>
          <p:cNvSpPr>
            <a:spLocks noGrp="1"/>
          </p:cNvSpPr>
          <p:nvPr>
            <p:ph type="sldNum" sz="quarter" idx="12"/>
          </p:nvPr>
        </p:nvSpPr>
        <p:spPr/>
        <p:txBody>
          <a:bodyPr/>
          <a:lstStyle/>
          <a:p>
            <a:fld id="{993EEC8E-C5CF-40DF-832D-5BCB0E209B98}" type="slidenum">
              <a:rPr lang="en-US" smtClean="0"/>
              <a:t>25</a:t>
            </a:fld>
            <a:endParaRPr lang="en-US"/>
          </a:p>
        </p:txBody>
      </p:sp>
    </p:spTree>
    <p:custDataLst>
      <p:tags r:id="rId1"/>
    </p:custDataLst>
    <p:extLst>
      <p:ext uri="{BB962C8B-B14F-4D97-AF65-F5344CB8AC3E}">
        <p14:creationId xmlns:p14="http://schemas.microsoft.com/office/powerpoint/2010/main" val="1291922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81BE-0600-4B9E-B72E-492694474A93}"/>
              </a:ext>
            </a:extLst>
          </p:cNvPr>
          <p:cNvSpPr>
            <a:spLocks noGrp="1"/>
          </p:cNvSpPr>
          <p:nvPr>
            <p:ph type="title"/>
          </p:nvPr>
        </p:nvSpPr>
        <p:spPr/>
        <p:txBody>
          <a:bodyPr>
            <a:normAutofit fontScale="90000"/>
          </a:bodyPr>
          <a:lstStyle/>
          <a:p>
            <a:r>
              <a:rPr lang="en-US"/>
              <a:t>Additional Toolkit Resources</a:t>
            </a:r>
          </a:p>
        </p:txBody>
      </p:sp>
      <p:sp>
        <p:nvSpPr>
          <p:cNvPr id="3" name="Content Placeholder 2">
            <a:extLst>
              <a:ext uri="{FF2B5EF4-FFF2-40B4-BE49-F238E27FC236}">
                <a16:creationId xmlns:a16="http://schemas.microsoft.com/office/drawing/2014/main" id="{00EAB67C-4142-4D74-A142-9777F66726FD}"/>
              </a:ext>
            </a:extLst>
          </p:cNvPr>
          <p:cNvSpPr>
            <a:spLocks noGrp="1"/>
          </p:cNvSpPr>
          <p:nvPr>
            <p:ph idx="1"/>
          </p:nvPr>
        </p:nvSpPr>
        <p:spPr/>
        <p:txBody>
          <a:bodyPr vert="horz" lIns="101864" tIns="50933" rIns="101864" bIns="50933" rtlCol="0" anchor="t">
            <a:normAutofit fontScale="77500" lnSpcReduction="20000"/>
          </a:bodyPr>
          <a:lstStyle/>
          <a:p>
            <a:pPr marL="606425" indent="-421640">
              <a:spcAft>
                <a:spcPts val="640"/>
              </a:spcAft>
              <a:buNone/>
            </a:pPr>
            <a:r>
              <a:rPr lang="en-US" b="1" dirty="0"/>
              <a:t>For more resources on community-acquired pneumonia, please access tools listed below, available in the AHRQ Toolkit To Improve Antibiotic Use in Ambulatory Care.</a:t>
            </a:r>
            <a:endParaRPr lang="en-US" dirty="0"/>
          </a:p>
          <a:p>
            <a:pPr marL="606425" indent="-421640">
              <a:spcAft>
                <a:spcPts val="640"/>
              </a:spcAft>
              <a:buNone/>
            </a:pPr>
            <a:r>
              <a:rPr lang="en-US" b="1" dirty="0"/>
              <a:t>Discussion Guide: </a:t>
            </a:r>
            <a:r>
              <a:rPr lang="en-US" dirty="0"/>
              <a:t>Refer to the </a:t>
            </a:r>
            <a:r>
              <a:rPr lang="en-US" dirty="0">
                <a:hlinkClick r:id="rId2"/>
              </a:rPr>
              <a:t>Discussion Guide </a:t>
            </a:r>
            <a:r>
              <a:rPr lang="en-US" dirty="0"/>
              <a:t>to help your practice develop a standardized approach to the diagnosis and management of patients with community-acquired pneumonia.</a:t>
            </a:r>
            <a:endParaRPr lang="en-US" dirty="0">
              <a:cs typeface="Calibri"/>
            </a:endParaRPr>
          </a:p>
          <a:p>
            <a:pPr marL="606425" indent="-421640">
              <a:spcAft>
                <a:spcPts val="640"/>
              </a:spcAft>
              <a:buNone/>
            </a:pPr>
            <a:r>
              <a:rPr lang="en-US" b="1" dirty="0"/>
              <a:t>Clinician One-Page Document: </a:t>
            </a:r>
            <a:r>
              <a:rPr lang="en-US" dirty="0"/>
              <a:t>Refer to the </a:t>
            </a:r>
            <a:r>
              <a:rPr lang="en-US" dirty="0">
                <a:hlinkClick r:id="rId3"/>
              </a:rPr>
              <a:t>One-Page document</a:t>
            </a:r>
            <a:r>
              <a:rPr lang="en-US" dirty="0"/>
              <a:t> for a concise summary of the diagnosis and treatment of community-acquired pneumonia.</a:t>
            </a:r>
            <a:endParaRPr lang="en-US" dirty="0">
              <a:cs typeface="Calibri"/>
            </a:endParaRPr>
          </a:p>
          <a:p>
            <a:pPr marL="606425" indent="-421640">
              <a:spcAft>
                <a:spcPts val="640"/>
              </a:spcAft>
              <a:buNone/>
            </a:pPr>
            <a:r>
              <a:rPr lang="en-US" b="1" dirty="0"/>
              <a:t>Patient Handout: </a:t>
            </a:r>
            <a:r>
              <a:rPr lang="en-US" dirty="0"/>
              <a:t>The Patient Handout explains the symptoms and symptomatic treatment of community-acquired pneumonia. It is available in both </a:t>
            </a:r>
            <a:r>
              <a:rPr lang="en-US" dirty="0">
                <a:hlinkClick r:id="rId4"/>
              </a:rPr>
              <a:t>English</a:t>
            </a:r>
            <a:r>
              <a:rPr lang="en-US" dirty="0"/>
              <a:t> and </a:t>
            </a:r>
            <a:r>
              <a:rPr lang="en-US" dirty="0">
                <a:hlinkClick r:id="rId5"/>
              </a:rPr>
              <a:t>Spanish</a:t>
            </a:r>
            <a:r>
              <a:rPr lang="en-US" dirty="0"/>
              <a:t>.</a:t>
            </a:r>
            <a:endParaRPr lang="en-US" dirty="0">
              <a:cs typeface="Calibri"/>
            </a:endParaRPr>
          </a:p>
          <a:p>
            <a:pPr marL="381635" indent="-381635"/>
            <a:endParaRPr lang="en-US" dirty="0">
              <a:cs typeface="Calibri"/>
            </a:endParaRPr>
          </a:p>
        </p:txBody>
      </p:sp>
      <p:sp>
        <p:nvSpPr>
          <p:cNvPr id="4" name="Slide Number Placeholder 3">
            <a:extLst>
              <a:ext uri="{FF2B5EF4-FFF2-40B4-BE49-F238E27FC236}">
                <a16:creationId xmlns:a16="http://schemas.microsoft.com/office/drawing/2014/main" id="{C5223AB9-E519-4A30-AB90-42AB535D5776}"/>
              </a:ext>
            </a:extLst>
          </p:cNvPr>
          <p:cNvSpPr>
            <a:spLocks noGrp="1"/>
          </p:cNvSpPr>
          <p:nvPr>
            <p:ph type="sldNum" sz="quarter" idx="12"/>
          </p:nvPr>
        </p:nvSpPr>
        <p:spPr/>
        <p:txBody>
          <a:bodyPr/>
          <a:lstStyle/>
          <a:p>
            <a:fld id="{993EEC8E-C5CF-40DF-832D-5BCB0E209B98}" type="slidenum">
              <a:rPr lang="en-US" smtClean="0"/>
              <a:t>26</a:t>
            </a:fld>
            <a:endParaRPr lang="en-US"/>
          </a:p>
        </p:txBody>
      </p:sp>
    </p:spTree>
    <p:extLst>
      <p:ext uri="{BB962C8B-B14F-4D97-AF65-F5344CB8AC3E}">
        <p14:creationId xmlns:p14="http://schemas.microsoft.com/office/powerpoint/2010/main" val="943152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Disclaimer</a:t>
            </a:r>
          </a:p>
        </p:txBody>
      </p:sp>
      <p:sp>
        <p:nvSpPr>
          <p:cNvPr id="3" name="Content Placeholder 2"/>
          <p:cNvSpPr>
            <a:spLocks noGrp="1"/>
          </p:cNvSpPr>
          <p:nvPr>
            <p:ph idx="1"/>
          </p:nvPr>
        </p:nvSpPr>
        <p:spPr/>
        <p:txBody>
          <a:bodyPr vert="horz" lIns="101864" tIns="50933" rIns="101864" bIns="50933" rtlCol="0" anchor="t">
            <a:normAutofit fontScale="85000" lnSpcReduction="20000"/>
          </a:bodyPr>
          <a:lstStyle/>
          <a:p>
            <a:pPr marL="381635" indent="-381635"/>
            <a:r>
              <a:rPr lang="en-US"/>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marL="381635" indent="-381635"/>
            <a:r>
              <a:rPr lang="en-US"/>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endParaRPr lang="en-US">
              <a:cs typeface="Calibri"/>
            </a:endParaRPr>
          </a:p>
          <a:p>
            <a:pPr marL="381635" indent="-381635"/>
            <a:endParaRPr lang="en-US">
              <a:cs typeface="Calibri"/>
            </a:endParaRPr>
          </a:p>
        </p:txBody>
      </p:sp>
      <p:sp>
        <p:nvSpPr>
          <p:cNvPr id="4" name="Slide Number Placeholder 3"/>
          <p:cNvSpPr>
            <a:spLocks noGrp="1"/>
          </p:cNvSpPr>
          <p:nvPr>
            <p:ph type="sldNum" sz="quarter" idx="12"/>
          </p:nvPr>
        </p:nvSpPr>
        <p:spPr/>
        <p:txBody>
          <a:bodyPr/>
          <a:lstStyle/>
          <a:p>
            <a:fld id="{390C5B08-BD67-40B7-9FCB-303274082AFB}" type="slidenum">
              <a:rPr lang="en-US" smtClean="0"/>
              <a:pPr/>
              <a:t>27</a:t>
            </a:fld>
            <a:endParaRPr lang="en-US"/>
          </a:p>
        </p:txBody>
      </p:sp>
    </p:spTree>
    <p:custDataLst>
      <p:tags r:id="rId1"/>
    </p:custDataLst>
    <p:extLst>
      <p:ext uri="{BB962C8B-B14F-4D97-AF65-F5344CB8AC3E}">
        <p14:creationId xmlns:p14="http://schemas.microsoft.com/office/powerpoint/2010/main" val="1837339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a:t>References</a:t>
            </a:r>
          </a:p>
        </p:txBody>
      </p:sp>
      <p:sp>
        <p:nvSpPr>
          <p:cNvPr id="4" name="Slide Number Placeholder 3"/>
          <p:cNvSpPr>
            <a:spLocks noGrp="1"/>
          </p:cNvSpPr>
          <p:nvPr>
            <p:ph type="sldNum" sz="quarter" idx="12"/>
          </p:nvPr>
        </p:nvSpPr>
        <p:spPr/>
        <p:txBody>
          <a:bodyPr/>
          <a:lstStyle/>
          <a:p>
            <a:fld id="{390C5B08-BD67-40B7-9FCB-303274082AFB}" type="slidenum">
              <a:rPr lang="en-US" smtClean="0"/>
              <a:pPr/>
              <a:t>28</a:t>
            </a:fld>
            <a:endParaRPr lang="en-US"/>
          </a:p>
        </p:txBody>
      </p:sp>
      <p:sp>
        <p:nvSpPr>
          <p:cNvPr id="3" name="Content Placeholder 2"/>
          <p:cNvSpPr>
            <a:spLocks noGrp="1"/>
          </p:cNvSpPr>
          <p:nvPr>
            <p:ph idx="1"/>
          </p:nvPr>
        </p:nvSpPr>
        <p:spPr>
          <a:xfrm>
            <a:off x="367990" y="1180078"/>
            <a:ext cx="9322420" cy="6385417"/>
          </a:xfrm>
        </p:spPr>
        <p:txBody>
          <a:bodyPr>
            <a:normAutofit/>
          </a:bodyPr>
          <a:lstStyle/>
          <a:p>
            <a:pPr marL="742950" indent="-742950" fontAlgn="base">
              <a:buFont typeface="+mj-lt"/>
              <a:buAutoNum type="arabicPeriod"/>
            </a:pPr>
            <a:r>
              <a:rPr lang="en-US" sz="2000" err="1"/>
              <a:t>Herwaldt</a:t>
            </a:r>
            <a:r>
              <a:rPr lang="en-US" sz="2000"/>
              <a:t> LA, </a:t>
            </a:r>
            <a:r>
              <a:rPr lang="en-US" sz="2000" err="1"/>
              <a:t>Marra</a:t>
            </a:r>
            <a:r>
              <a:rPr lang="en-US" sz="2000"/>
              <a:t> AR. Legionella: a reemerging pathogen. </a:t>
            </a:r>
            <a:r>
              <a:rPr lang="en-US" sz="2000" err="1"/>
              <a:t>Curr</a:t>
            </a:r>
            <a:r>
              <a:rPr lang="en-US" sz="2000"/>
              <a:t> </a:t>
            </a:r>
            <a:r>
              <a:rPr lang="en-US" sz="2000" err="1"/>
              <a:t>Opin</a:t>
            </a:r>
            <a:r>
              <a:rPr lang="en-US" sz="2000"/>
              <a:t> Infect Dis. 2018 Aug;31(4):325-33. PMID: 29794542.</a:t>
            </a:r>
          </a:p>
          <a:p>
            <a:pPr marL="742950" indent="-742950" fontAlgn="base">
              <a:buFont typeface="+mj-lt"/>
              <a:buAutoNum type="arabicPeriod"/>
            </a:pPr>
            <a:r>
              <a:rPr lang="en-US" sz="2000"/>
              <a:t>Miyashita N, </a:t>
            </a:r>
            <a:r>
              <a:rPr lang="en-US" sz="2000" err="1"/>
              <a:t>Higa</a:t>
            </a:r>
            <a:r>
              <a:rPr lang="en-US" sz="2000"/>
              <a:t> F, Aoki Y, et al. Clinical presentation of Legionella pneumonia: Evaluation of clinical scoring systems and therapeutic efficacy. J Infect Chemother. 2017 Nov;23(11):727-32. PMID: 28951197.</a:t>
            </a:r>
          </a:p>
          <a:p>
            <a:pPr marL="742950" indent="-742950" fontAlgn="base">
              <a:buFont typeface="+mj-lt"/>
              <a:buAutoNum type="arabicPeriod"/>
            </a:pPr>
            <a:r>
              <a:rPr lang="en-US" sz="2000"/>
              <a:t>Jain S, Self WH, </a:t>
            </a:r>
            <a:r>
              <a:rPr lang="en-US" sz="2000" err="1"/>
              <a:t>Wunderink</a:t>
            </a:r>
            <a:r>
              <a:rPr lang="en-US" sz="2000"/>
              <a:t> RG, et al. Community-acquired pneumonia requiring hospitalization among U.S. adults. N Engl J Med. 2015 Jul 30;373(5):415-27. PMID: 26172429.​</a:t>
            </a:r>
          </a:p>
          <a:p>
            <a:pPr marL="742950" indent="-742950" fontAlgn="base">
              <a:buFont typeface="+mj-lt"/>
              <a:buAutoNum type="arabicPeriod"/>
            </a:pPr>
            <a:r>
              <a:rPr lang="en-US" sz="2000"/>
              <a:t>Musher DM, </a:t>
            </a:r>
            <a:r>
              <a:rPr lang="en-US" sz="2000" err="1"/>
              <a:t>Thorner</a:t>
            </a:r>
            <a:r>
              <a:rPr lang="en-US" sz="2000"/>
              <a:t> AR. Community-acquired pneumonia. N Engl J Med. 2014 Oct 23;371(17):1619-28. PMID: 25337751.​</a:t>
            </a:r>
          </a:p>
          <a:p>
            <a:pPr marL="742950" indent="-742950" fontAlgn="base">
              <a:buFont typeface="+mj-lt"/>
              <a:buAutoNum type="arabicPeriod"/>
            </a:pPr>
            <a:r>
              <a:rPr lang="en-US" sz="2000"/>
              <a:t>Wootton D, Feldman C. The diagnosis of pneumonia requires a chest radiograph (x-ray)—yes, no or sometimes? Pneumonia. 2014 Dec 1;5:1-7. </a:t>
            </a:r>
          </a:p>
          <a:p>
            <a:pPr marL="742950" indent="-742950" fontAlgn="base">
              <a:buFont typeface="+mj-lt"/>
              <a:buAutoNum type="arabicPeriod"/>
            </a:pPr>
            <a:r>
              <a:rPr lang="en-US" sz="2000"/>
              <a:t>Bradley JS, Byington CL, Shan SS, et al. Executive summary: the management of community-acquired pneumonia in infants and children older than 3 months of age: clinical practice guidelines by the Pediatric Infectious Diseases Society of America. Clin Infect Dis. 2011 Oct;52(7):617-30. PMID: 21890766.​</a:t>
            </a:r>
          </a:p>
        </p:txBody>
      </p:sp>
      <p:sp>
        <p:nvSpPr>
          <p:cNvPr id="5" name="Rectangle 4"/>
          <p:cNvSpPr/>
          <p:nvPr/>
        </p:nvSpPr>
        <p:spPr>
          <a:xfrm>
            <a:off x="4908013" y="3686145"/>
            <a:ext cx="242374" cy="400110"/>
          </a:xfrm>
          <a:prstGeom prst="rect">
            <a:avLst/>
          </a:prstGeom>
        </p:spPr>
        <p:txBody>
          <a:bodyPr wrap="none">
            <a:spAutoFit/>
          </a:bodyPr>
          <a:lstStyle/>
          <a:p>
            <a:r>
              <a:rPr lang="en-US"/>
              <a:t> </a:t>
            </a:r>
          </a:p>
        </p:txBody>
      </p:sp>
    </p:spTree>
    <p:custDataLst>
      <p:tags r:id="rId1"/>
    </p:custDataLst>
    <p:extLst>
      <p:ext uri="{BB962C8B-B14F-4D97-AF65-F5344CB8AC3E}">
        <p14:creationId xmlns:p14="http://schemas.microsoft.com/office/powerpoint/2010/main" val="165647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References</a:t>
            </a:r>
          </a:p>
        </p:txBody>
      </p:sp>
      <p:sp>
        <p:nvSpPr>
          <p:cNvPr id="3" name="Content Placeholder 2"/>
          <p:cNvSpPr>
            <a:spLocks noGrp="1"/>
          </p:cNvSpPr>
          <p:nvPr>
            <p:ph idx="1"/>
          </p:nvPr>
        </p:nvSpPr>
        <p:spPr>
          <a:xfrm>
            <a:off x="310004" y="1122202"/>
            <a:ext cx="9438392" cy="6028587"/>
          </a:xfrm>
        </p:spPr>
        <p:txBody>
          <a:bodyPr vert="horz" lIns="101864" tIns="50933" rIns="101864" bIns="50933" rtlCol="0" anchor="t">
            <a:noAutofit/>
          </a:bodyPr>
          <a:lstStyle/>
          <a:p>
            <a:pPr marL="742950" indent="-742950" fontAlgn="base">
              <a:buFont typeface="+mj-lt"/>
              <a:buAutoNum type="arabicPeriod" startAt="7"/>
            </a:pPr>
            <a:r>
              <a:rPr lang="en-US" sz="2000"/>
              <a:t>Metlay JP, </a:t>
            </a:r>
            <a:r>
              <a:rPr lang="en-US" sz="2000" err="1"/>
              <a:t>Vaterer</a:t>
            </a:r>
            <a:r>
              <a:rPr lang="en-US" sz="2000"/>
              <a:t> GW, Long AC, et al. Diagnosis and treatment of adults with community-acquired pneumonia. An official clinical practice guideline of the American Thoracic Society and Infectious Diseases Society of America. Am J Respir </a:t>
            </a:r>
            <a:r>
              <a:rPr lang="en-US" sz="2000" err="1"/>
              <a:t>Drit</a:t>
            </a:r>
            <a:r>
              <a:rPr lang="en-US" sz="2000"/>
              <a:t> Care Med. 2019 Oct 1;200(7):e45-67. PMID: 31573350. </a:t>
            </a:r>
          </a:p>
          <a:p>
            <a:pPr marL="742950" indent="-742950" fontAlgn="base">
              <a:buFont typeface="+mj-lt"/>
              <a:buAutoNum type="arabicPeriod" startAt="7"/>
            </a:pPr>
            <a:r>
              <a:rPr lang="en-US" sz="2000"/>
              <a:t>Fine MJ, Auble TE, Yealy DM, et al. A prediction rule to identify low-risk patients with community-acquired pneumonia. N Engl J Med. 1997 Jan23;336(4):243-50. PMID: 8995086.​</a:t>
            </a:r>
          </a:p>
          <a:p>
            <a:pPr marL="742950" indent="-742950" fontAlgn="base">
              <a:buFont typeface="+mj-lt"/>
              <a:buAutoNum type="arabicPeriod" startAt="7"/>
            </a:pPr>
            <a:r>
              <a:rPr lang="en-US" sz="2000"/>
              <a:t>Lim WS, van der Eeren MM, Laing R, et al. Defining community acquired pneumonia severity on presentation to hospital: an international derivation and validation study. Thorax. 2003 Mayl58(5):377-82. PMID: 12728155.​</a:t>
            </a:r>
            <a:endParaRPr lang="en-US" sz="2000">
              <a:cs typeface="Calibri"/>
            </a:endParaRPr>
          </a:p>
          <a:p>
            <a:pPr marL="742950" indent="-742950" fontAlgn="base">
              <a:buFont typeface="+mj-lt"/>
              <a:buAutoNum type="arabicPeriod" startAt="7"/>
            </a:pPr>
            <a:r>
              <a:rPr lang="en-US" sz="2000" err="1"/>
              <a:t>Aujesky</a:t>
            </a:r>
            <a:r>
              <a:rPr lang="en-US" sz="2000"/>
              <a:t> D, Fine MJ. Does guideline adherence for empiric therapy reduce mortality in community-acquired pneumonia? Am J Respir Crit Care Med. 2005 Sep 15;172(6)655-6. PMID: 16148192.</a:t>
            </a:r>
            <a:endParaRPr lang="en-US" sz="2000">
              <a:cs typeface="Calibri"/>
            </a:endParaRPr>
          </a:p>
          <a:p>
            <a:pPr marL="742950" indent="-742950" fontAlgn="base">
              <a:buFont typeface="+mj-lt"/>
              <a:buAutoNum type="arabicPeriod" startAt="7"/>
            </a:pPr>
            <a:r>
              <a:rPr lang="en-US" sz="2000" err="1"/>
              <a:t>Carratalà</a:t>
            </a:r>
            <a:r>
              <a:rPr lang="en-US" sz="2000"/>
              <a:t> J, Fernández-</a:t>
            </a:r>
            <a:r>
              <a:rPr lang="en-US" sz="2000" err="1"/>
              <a:t>Sabé</a:t>
            </a:r>
            <a:r>
              <a:rPr lang="en-US" sz="2000"/>
              <a:t> N, Ortega L, et al. Outpatient care compared with hospitalization for community-acquired pneumonia: a randomized trial in low-risk patients. Ann Inter Med. 2005 Feb 1;142(3):165-72. PMID: 15684204.​</a:t>
            </a:r>
            <a:endParaRPr lang="en-US" sz="2000">
              <a:cs typeface="Calibri"/>
            </a:endParaRPr>
          </a:p>
          <a:p>
            <a:pPr marL="742950" indent="-742950" fontAlgn="base">
              <a:buFont typeface="+mj-lt"/>
              <a:buAutoNum type="arabicPeriod" startAt="7"/>
            </a:pPr>
            <a:endParaRPr lang="en-US" sz="1600"/>
          </a:p>
        </p:txBody>
      </p:sp>
      <p:sp>
        <p:nvSpPr>
          <p:cNvPr id="4" name="Slide Number Placeholder 3"/>
          <p:cNvSpPr>
            <a:spLocks noGrp="1"/>
          </p:cNvSpPr>
          <p:nvPr>
            <p:ph type="sldNum" sz="quarter" idx="12"/>
          </p:nvPr>
        </p:nvSpPr>
        <p:spPr/>
        <p:txBody>
          <a:bodyPr/>
          <a:lstStyle/>
          <a:p>
            <a:fld id="{993EEC8E-C5CF-40DF-832D-5BCB0E209B98}" type="slidenum">
              <a:rPr lang="en-US" smtClean="0"/>
              <a:t>29</a:t>
            </a:fld>
            <a:endParaRPr lang="en-US"/>
          </a:p>
        </p:txBody>
      </p:sp>
    </p:spTree>
    <p:extLst>
      <p:ext uri="{BB962C8B-B14F-4D97-AF65-F5344CB8AC3E}">
        <p14:creationId xmlns:p14="http://schemas.microsoft.com/office/powerpoint/2010/main" val="24050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our Moments of Antibiotic Decision Making Graphic"/>
          <p:cNvPicPr>
            <a:picLocks noChangeAspect="1"/>
          </p:cNvPicPr>
          <p:nvPr/>
        </p:nvPicPr>
        <p:blipFill>
          <a:blip r:embed="rId3"/>
          <a:stretch>
            <a:fillRect/>
          </a:stretch>
        </p:blipFill>
        <p:spPr>
          <a:xfrm>
            <a:off x="245342" y="2286000"/>
            <a:ext cx="3905368" cy="3734697"/>
          </a:xfrm>
          <a:prstGeom prst="rect">
            <a:avLst/>
          </a:prstGeom>
        </p:spPr>
      </p:pic>
      <p:sp>
        <p:nvSpPr>
          <p:cNvPr id="2" name="Title 1"/>
          <p:cNvSpPr>
            <a:spLocks noGrp="1"/>
          </p:cNvSpPr>
          <p:nvPr>
            <p:ph type="title"/>
          </p:nvPr>
        </p:nvSpPr>
        <p:spPr>
          <a:xfrm>
            <a:off x="0" y="413808"/>
            <a:ext cx="10058400" cy="500591"/>
          </a:xfrm>
        </p:spPr>
        <p:txBody>
          <a:bodyPr>
            <a:noAutofit/>
          </a:bodyPr>
          <a:lstStyle/>
          <a:p>
            <a:r>
              <a:rPr lang="en-US" sz="3600"/>
              <a:t>The Four Moments of Antibiotic Decision Making</a:t>
            </a:r>
            <a:endParaRPr lang="en-US" sz="3200"/>
          </a:p>
        </p:txBody>
      </p:sp>
      <p:sp>
        <p:nvSpPr>
          <p:cNvPr id="3" name="Content Placeholder 2"/>
          <p:cNvSpPr>
            <a:spLocks noGrp="1"/>
          </p:cNvSpPr>
          <p:nvPr>
            <p:ph idx="1"/>
          </p:nvPr>
        </p:nvSpPr>
        <p:spPr>
          <a:xfrm>
            <a:off x="4099560" y="1353826"/>
            <a:ext cx="5745480" cy="5580374"/>
          </a:xfrm>
        </p:spPr>
        <p:txBody>
          <a:bodyPr vert="horz" lIns="101864" tIns="50933" rIns="101864" bIns="50933" rtlCol="0" anchor="t">
            <a:normAutofit fontScale="92500" lnSpcReduction="20000"/>
          </a:bodyPr>
          <a:lstStyle/>
          <a:p>
            <a:pPr marL="742950" indent="-742950">
              <a:buFont typeface="+mj-lt"/>
              <a:buAutoNum type="arabicPeriod"/>
            </a:pPr>
            <a:r>
              <a:rPr lang="en-US" sz="3000"/>
              <a:t>Does my patient have an infection that requires antibiotics?</a:t>
            </a:r>
            <a:br>
              <a:rPr lang="en-US" sz="3000"/>
            </a:br>
            <a:endParaRPr lang="en-US" sz="3000"/>
          </a:p>
          <a:p>
            <a:pPr marL="736600" indent="-736600">
              <a:buAutoNum type="arabicPeriod" startAt="2"/>
            </a:pPr>
            <a:r>
              <a:rPr lang="en-US" sz="3000"/>
              <a:t>Do I need to order any </a:t>
            </a:r>
            <a:br>
              <a:rPr lang="en-US" sz="3000"/>
            </a:br>
            <a:r>
              <a:rPr lang="en-US" sz="3000"/>
              <a:t>diagnostic tests?</a:t>
            </a:r>
          </a:p>
          <a:p>
            <a:pPr marL="736600" indent="-736600">
              <a:buAutoNum type="arabicPeriod" startAt="2"/>
            </a:pPr>
            <a:endParaRPr lang="en-US" sz="3000"/>
          </a:p>
          <a:p>
            <a:pPr marL="736600" indent="-736600">
              <a:buAutoNum type="arabicPeriod" startAt="2"/>
            </a:pPr>
            <a:r>
              <a:rPr lang="en-US" sz="3000"/>
              <a:t>If antibiotics are indicated, what is the narrowest, safest, and shortest regimen I can prescribe?</a:t>
            </a:r>
          </a:p>
          <a:p>
            <a:pPr marL="0" indent="0">
              <a:buNone/>
            </a:pPr>
            <a:r>
              <a:rPr lang="en-US" sz="3000"/>
              <a:t> </a:t>
            </a:r>
          </a:p>
          <a:p>
            <a:pPr marL="736600" indent="-736600">
              <a:buFont typeface="+mj-lt"/>
              <a:buAutoNum type="arabicPeriod" startAt="4"/>
            </a:pPr>
            <a:r>
              <a:rPr lang="en-US" sz="3000"/>
              <a:t>Does my patient understand what to expect and the </a:t>
            </a:r>
            <a:br>
              <a:rPr lang="en-US" sz="3000"/>
            </a:br>
            <a:r>
              <a:rPr lang="en-US" sz="3000" err="1"/>
              <a:t>followup</a:t>
            </a:r>
            <a:r>
              <a:rPr lang="en-US" sz="3000"/>
              <a:t> plan?</a:t>
            </a:r>
          </a:p>
          <a:p>
            <a:pPr marL="736600" indent="-736600">
              <a:buAutoNum type="arabicPeriod" startAt="4"/>
            </a:pPr>
            <a:endParaRPr lang="en-US" sz="2800"/>
          </a:p>
          <a:p>
            <a:pPr marL="736600" indent="-736600">
              <a:buAutoNum type="arabicPeriod" startAt="4"/>
            </a:pPr>
            <a:endParaRPr lang="en-US" sz="2800"/>
          </a:p>
          <a:p>
            <a:pPr marL="736600" indent="-736600">
              <a:buAutoNum type="arabicPeriod" startAt="4"/>
            </a:pPr>
            <a:endParaRPr lang="en-US" sz="2800"/>
          </a:p>
        </p:txBody>
      </p:sp>
      <p:sp>
        <p:nvSpPr>
          <p:cNvPr id="4" name="Slide Number Placeholder 3"/>
          <p:cNvSpPr>
            <a:spLocks noGrp="1"/>
          </p:cNvSpPr>
          <p:nvPr>
            <p:ph type="sldNum" sz="quarter" idx="12"/>
          </p:nvPr>
        </p:nvSpPr>
        <p:spPr/>
        <p:txBody>
          <a:bodyPr/>
          <a:lstStyle/>
          <a:p>
            <a:fld id="{993EEC8E-C5CF-40DF-832D-5BCB0E209B98}" type="slidenum">
              <a:rPr lang="en-US" smtClean="0"/>
              <a:t>3</a:t>
            </a:fld>
            <a:endParaRPr lang="en-US"/>
          </a:p>
        </p:txBody>
      </p:sp>
    </p:spTree>
    <p:custDataLst>
      <p:tags r:id="rId1"/>
    </p:custDataLst>
    <p:extLst>
      <p:ext uri="{BB962C8B-B14F-4D97-AF65-F5344CB8AC3E}">
        <p14:creationId xmlns:p14="http://schemas.microsoft.com/office/powerpoint/2010/main" val="1871996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F4E5-7EAF-4191-8397-B927C2356C68}"/>
              </a:ext>
            </a:extLst>
          </p:cNvPr>
          <p:cNvSpPr>
            <a:spLocks noGrp="1"/>
          </p:cNvSpPr>
          <p:nvPr>
            <p:ph type="title"/>
          </p:nvPr>
        </p:nvSpPr>
        <p:spPr/>
        <p:txBody>
          <a:bodyPr>
            <a:normAutofit fontScale="90000"/>
          </a:bodyPr>
          <a:lstStyle/>
          <a:p>
            <a:r>
              <a:rPr lang="en-US"/>
              <a:t>References</a:t>
            </a:r>
          </a:p>
        </p:txBody>
      </p:sp>
      <p:sp>
        <p:nvSpPr>
          <p:cNvPr id="3" name="Content Placeholder 2">
            <a:extLst>
              <a:ext uri="{FF2B5EF4-FFF2-40B4-BE49-F238E27FC236}">
                <a16:creationId xmlns:a16="http://schemas.microsoft.com/office/drawing/2014/main" id="{67551CE6-A36B-4E52-89CC-315C3C1CF330}"/>
              </a:ext>
            </a:extLst>
          </p:cNvPr>
          <p:cNvSpPr>
            <a:spLocks noGrp="1"/>
          </p:cNvSpPr>
          <p:nvPr>
            <p:ph idx="1"/>
          </p:nvPr>
        </p:nvSpPr>
        <p:spPr>
          <a:xfrm>
            <a:off x="372291" y="1077488"/>
            <a:ext cx="9052560" cy="5799987"/>
          </a:xfrm>
        </p:spPr>
        <p:txBody>
          <a:bodyPr>
            <a:noAutofit/>
          </a:bodyPr>
          <a:lstStyle/>
          <a:p>
            <a:pPr marL="742950" indent="-742950">
              <a:buFont typeface="+mj-lt"/>
              <a:buAutoNum type="arabicPeriod" startAt="12"/>
            </a:pPr>
            <a:r>
              <a:rPr lang="en-US" sz="2000" err="1"/>
              <a:t>Yealy</a:t>
            </a:r>
            <a:r>
              <a:rPr lang="en-US" sz="2000"/>
              <a:t> DM, </a:t>
            </a:r>
            <a:r>
              <a:rPr lang="en-US" sz="2000" err="1"/>
              <a:t>Auble</a:t>
            </a:r>
            <a:r>
              <a:rPr lang="en-US" sz="2000"/>
              <a:t> TE, Stone RA, et al. Effect of increasing the intensity of implementing pneumonia guidelines: a randomized, controlled trial. Ann Intern Med. 2005 Dec 20;143(12):881-94. PMID: 16365469.​</a:t>
            </a:r>
          </a:p>
          <a:p>
            <a:pPr marL="742950" indent="-742950">
              <a:buFont typeface="+mj-lt"/>
              <a:buAutoNum type="arabicPeriod" startAt="12"/>
            </a:pPr>
            <a:r>
              <a:rPr lang="en-US" sz="2000"/>
              <a:t>Mandell LA, </a:t>
            </a:r>
            <a:r>
              <a:rPr lang="en-US" sz="2000" err="1"/>
              <a:t>Wunderink</a:t>
            </a:r>
            <a:r>
              <a:rPr lang="en-US" sz="2000"/>
              <a:t> RG, </a:t>
            </a:r>
            <a:r>
              <a:rPr lang="en-US" sz="2000" err="1"/>
              <a:t>Anzueto</a:t>
            </a:r>
            <a:r>
              <a:rPr lang="en-US" sz="2000"/>
              <a:t> A, et al. Infectious Diseases Society of America/American Thoracic Society consensus guidelines on the management of community-acquired pneumonia in adults. Clin Infect Dis. 2007 Mar 1;44 Suppl 2:S27-72. PMID: 17278083.​</a:t>
            </a:r>
          </a:p>
          <a:p>
            <a:pPr marL="742950" indent="-742950">
              <a:buFont typeface="+mj-lt"/>
              <a:buAutoNum type="arabicPeriod" startAt="12"/>
            </a:pPr>
            <a:r>
              <a:rPr lang="en-US" sz="2000"/>
              <a:t>FDA Drug Safety Communication: FDA updates warnings for oral and injectable fluoroquinolone antibiotics due to disabling side effects. U.S. Food and Drug Administration. Mar 8, 2018. https://www.fda.gov/drugs/drug-safety-and-availability/fda-drug-safety-communication-fda-updates-warnings-oral-and-injectable-fluoroquinolone-antibiotics. Accessed: Sep 30, 2019.​</a:t>
            </a:r>
          </a:p>
          <a:p>
            <a:pPr marL="742950" indent="-742950">
              <a:buFont typeface="+mj-lt"/>
              <a:buAutoNum type="arabicPeriod" startAt="12"/>
            </a:pPr>
            <a:r>
              <a:rPr lang="en-US" sz="2000"/>
              <a:t>Uranga A, España PP, Bilbao A, et al. Duration of antibiotic treatment in community-acquired pneumonia: a multicenter randomized clinical trial. JAMA Intern Med. 2016 Sep 1;176(9):1257-85. PMID: 27455166.​</a:t>
            </a:r>
          </a:p>
          <a:p>
            <a:pPr marL="742950" indent="-742950">
              <a:buFont typeface="+mj-lt"/>
              <a:buAutoNum type="arabicPeriod" startAt="12"/>
            </a:pPr>
            <a:r>
              <a:rPr lang="en-US" sz="2000"/>
              <a:t>Greenberg D, </a:t>
            </a:r>
            <a:r>
              <a:rPr lang="en-US" sz="2000" err="1"/>
              <a:t>Givon-Lavi</a:t>
            </a:r>
            <a:r>
              <a:rPr lang="en-US" sz="2000"/>
              <a:t> N, </a:t>
            </a:r>
            <a:r>
              <a:rPr lang="en-US" sz="2000" err="1"/>
              <a:t>Sadaka</a:t>
            </a:r>
            <a:r>
              <a:rPr lang="en-US" sz="2000"/>
              <a:t> Y, et al. Short-course antibiotic treatment for community-acquired alveolar pneumonia in ambulatory children: a double-blind, randomized, placebo-controlled trial. </a:t>
            </a:r>
            <a:r>
              <a:rPr lang="en-US" sz="2000" err="1"/>
              <a:t>Pediatr</a:t>
            </a:r>
            <a:r>
              <a:rPr lang="en-US" sz="2000"/>
              <a:t> Infect Dis J. 2014 Feb;33(2):136.42. PMID: 23989106.</a:t>
            </a:r>
          </a:p>
        </p:txBody>
      </p:sp>
      <p:sp>
        <p:nvSpPr>
          <p:cNvPr id="4" name="Slide Number Placeholder 3">
            <a:extLst>
              <a:ext uri="{FF2B5EF4-FFF2-40B4-BE49-F238E27FC236}">
                <a16:creationId xmlns:a16="http://schemas.microsoft.com/office/drawing/2014/main" id="{0765322E-27A9-4993-8730-0F5741004AB9}"/>
              </a:ext>
            </a:extLst>
          </p:cNvPr>
          <p:cNvSpPr>
            <a:spLocks noGrp="1"/>
          </p:cNvSpPr>
          <p:nvPr>
            <p:ph type="sldNum" sz="quarter" idx="12"/>
          </p:nvPr>
        </p:nvSpPr>
        <p:spPr/>
        <p:txBody>
          <a:bodyPr/>
          <a:lstStyle/>
          <a:p>
            <a:fld id="{993EEC8E-C5CF-40DF-832D-5BCB0E209B98}" type="slidenum">
              <a:rPr lang="en-US" smtClean="0"/>
              <a:t>30</a:t>
            </a:fld>
            <a:endParaRPr lang="en-US"/>
          </a:p>
        </p:txBody>
      </p:sp>
    </p:spTree>
    <p:extLst>
      <p:ext uri="{BB962C8B-B14F-4D97-AF65-F5344CB8AC3E}">
        <p14:creationId xmlns:p14="http://schemas.microsoft.com/office/powerpoint/2010/main" val="3674357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723A-F375-4F96-A9A1-BD4FBA473612}"/>
              </a:ext>
            </a:extLst>
          </p:cNvPr>
          <p:cNvSpPr>
            <a:spLocks noGrp="1"/>
          </p:cNvSpPr>
          <p:nvPr>
            <p:ph type="title"/>
          </p:nvPr>
        </p:nvSpPr>
        <p:spPr/>
        <p:txBody>
          <a:bodyPr>
            <a:normAutofit fontScale="90000"/>
          </a:bodyPr>
          <a:lstStyle/>
          <a:p>
            <a:r>
              <a:rPr lang="en-US"/>
              <a:t>References</a:t>
            </a:r>
          </a:p>
        </p:txBody>
      </p:sp>
      <p:sp>
        <p:nvSpPr>
          <p:cNvPr id="3" name="Content Placeholder 2">
            <a:extLst>
              <a:ext uri="{FF2B5EF4-FFF2-40B4-BE49-F238E27FC236}">
                <a16:creationId xmlns:a16="http://schemas.microsoft.com/office/drawing/2014/main" id="{CBC79381-92A2-428F-9B7F-CD0ECF467EEF}"/>
              </a:ext>
            </a:extLst>
          </p:cNvPr>
          <p:cNvSpPr>
            <a:spLocks noGrp="1"/>
          </p:cNvSpPr>
          <p:nvPr>
            <p:ph idx="1"/>
          </p:nvPr>
        </p:nvSpPr>
        <p:spPr/>
        <p:txBody>
          <a:bodyPr>
            <a:normAutofit/>
          </a:bodyPr>
          <a:lstStyle/>
          <a:p>
            <a:pPr marL="742950" indent="-742950">
              <a:buFont typeface="+mj-lt"/>
              <a:buAutoNum type="arabicPeriod" startAt="17"/>
            </a:pPr>
            <a:r>
              <a:rPr lang="en-US" sz="2000" dirty="0" err="1"/>
              <a:t>Pernica</a:t>
            </a:r>
            <a:r>
              <a:rPr lang="en-US" sz="2000" dirty="0"/>
              <a:t> JM, Harman S, Kam AJ, et al. Short-course antimicrobial therapy for pediatric community-acquired pneumonia: The SAFER randomized clinical trial. JAMA </a:t>
            </a:r>
            <a:r>
              <a:rPr lang="en-US" sz="2000" dirty="0" err="1"/>
              <a:t>Pediatr</a:t>
            </a:r>
            <a:r>
              <a:rPr lang="en-US" sz="2000" dirty="0"/>
              <a:t>. 2021 May 1;175(5):475-82. PMID: 33683325.</a:t>
            </a:r>
          </a:p>
          <a:p>
            <a:pPr marL="742950" indent="-742950">
              <a:buFont typeface="+mj-lt"/>
              <a:buAutoNum type="arabicPeriod" startAt="17"/>
            </a:pPr>
            <a:r>
              <a:rPr lang="en-US" sz="2000" dirty="0"/>
              <a:t>Williams DJ, Creech CB, Walter EB, et al. Short- vs standard-course outpatient antibiotic therapy for community-acquired pneumonia in children: The SCOUT-CAP randomized clinical trial. JAMA </a:t>
            </a:r>
            <a:r>
              <a:rPr lang="en-US" sz="2000" dirty="0" err="1"/>
              <a:t>Pediatr</a:t>
            </a:r>
            <a:r>
              <a:rPr lang="en-US" sz="2000" dirty="0"/>
              <a:t>. 2022 Jan 18;e215547. PMID: 35040920.</a:t>
            </a:r>
          </a:p>
          <a:p>
            <a:pPr marL="742950" indent="-742950">
              <a:buFont typeface="+mj-lt"/>
              <a:buAutoNum type="arabicPeriod" startAt="17"/>
            </a:pPr>
            <a:r>
              <a:rPr lang="en-US" sz="2000" dirty="0" err="1"/>
              <a:t>Dinh</a:t>
            </a:r>
            <a:r>
              <a:rPr lang="en-US" sz="2000" dirty="0"/>
              <a:t> A, Roper J, Duran C, et al. Discontinuing </a:t>
            </a:r>
            <a:r>
              <a:rPr lang="el-GR" sz="2000" dirty="0"/>
              <a:t>β-</a:t>
            </a:r>
            <a:r>
              <a:rPr lang="en-US" sz="2000" dirty="0"/>
              <a:t>lactam treatment after 3 days for patients with community-acquired pneumonia in non-critical care wards (PTC): a double-blind, </a:t>
            </a:r>
            <a:r>
              <a:rPr lang="en-US" sz="2000" dirty="0" err="1"/>
              <a:t>randomised</a:t>
            </a:r>
            <a:r>
              <a:rPr lang="en-US" sz="2000" dirty="0"/>
              <a:t>, placebo-controlled, non-inferiority trial. Lancet. 2021 Mar 27;397(10280):1195-203. PMID: 33773631.</a:t>
            </a:r>
          </a:p>
          <a:p>
            <a:pPr marL="742950" indent="-742950">
              <a:buFont typeface="+mj-lt"/>
              <a:buAutoNum type="arabicPeriod" startAt="17"/>
            </a:pPr>
            <a:r>
              <a:rPr lang="en-US" sz="2000" dirty="0"/>
              <a:t>Waterer G. Recovery from community acquired pneumonia: the view from the top of the iceberg. Eur Respir J. 2017 Jun 15;49(6):</a:t>
            </a:r>
            <a:r>
              <a:rPr lang="en-US" sz="2000" dirty="0" err="1"/>
              <a:t>pii</a:t>
            </a:r>
            <a:r>
              <a:rPr lang="en-US" sz="2000" dirty="0"/>
              <a:t>: 1700571. PMID: 28619961.</a:t>
            </a:r>
          </a:p>
        </p:txBody>
      </p:sp>
      <p:sp>
        <p:nvSpPr>
          <p:cNvPr id="4" name="Slide Number Placeholder 3">
            <a:extLst>
              <a:ext uri="{FF2B5EF4-FFF2-40B4-BE49-F238E27FC236}">
                <a16:creationId xmlns:a16="http://schemas.microsoft.com/office/drawing/2014/main" id="{E5579535-3DC5-49CF-827D-3AA6EAC5C959}"/>
              </a:ext>
            </a:extLst>
          </p:cNvPr>
          <p:cNvSpPr>
            <a:spLocks noGrp="1"/>
          </p:cNvSpPr>
          <p:nvPr>
            <p:ph type="sldNum" sz="quarter" idx="12"/>
          </p:nvPr>
        </p:nvSpPr>
        <p:spPr/>
        <p:txBody>
          <a:bodyPr/>
          <a:lstStyle/>
          <a:p>
            <a:fld id="{993EEC8E-C5CF-40DF-832D-5BCB0E209B98}" type="slidenum">
              <a:rPr lang="en-US" smtClean="0"/>
              <a:t>31</a:t>
            </a:fld>
            <a:endParaRPr lang="en-US"/>
          </a:p>
        </p:txBody>
      </p:sp>
    </p:spTree>
    <p:extLst>
      <p:ext uri="{BB962C8B-B14F-4D97-AF65-F5344CB8AC3E}">
        <p14:creationId xmlns:p14="http://schemas.microsoft.com/office/powerpoint/2010/main" val="188479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 y="2296331"/>
            <a:ext cx="3625741" cy="3639831"/>
          </a:xfrm>
          <a:prstGeom prst="rect">
            <a:avLst/>
          </a:prstGeom>
        </p:spPr>
      </p:pic>
      <p:sp>
        <p:nvSpPr>
          <p:cNvPr id="11" name="Title 1"/>
          <p:cNvSpPr>
            <a:spLocks noGrp="1"/>
          </p:cNvSpPr>
          <p:nvPr>
            <p:ph type="title"/>
          </p:nvPr>
        </p:nvSpPr>
        <p:spPr>
          <a:xfrm>
            <a:off x="281332" y="188259"/>
            <a:ext cx="9629150" cy="862148"/>
          </a:xfrm>
        </p:spPr>
        <p:txBody>
          <a:bodyPr>
            <a:noAutofit/>
          </a:bodyPr>
          <a:lstStyle/>
          <a:p>
            <a:r>
              <a:rPr lang="en-US" sz="352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4</a:t>
            </a:fld>
            <a:endParaRPr lang="en-US"/>
          </a:p>
        </p:txBody>
      </p:sp>
      <p:sp>
        <p:nvSpPr>
          <p:cNvPr id="7" name="Content Placeholder 2">
            <a:extLst>
              <a:ext uri="{FF2B5EF4-FFF2-40B4-BE49-F238E27FC236}">
                <a16:creationId xmlns:a16="http://schemas.microsoft.com/office/drawing/2014/main" id="{02B2B783-BD7B-4256-9974-DA6026297441}"/>
              </a:ext>
            </a:extLst>
          </p:cNvPr>
          <p:cNvSpPr>
            <a:spLocks noGrp="1"/>
          </p:cNvSpPr>
          <p:nvPr>
            <p:ph idx="1"/>
          </p:nvPr>
        </p:nvSpPr>
        <p:spPr>
          <a:xfrm>
            <a:off x="3957762" y="1445730"/>
            <a:ext cx="5952720" cy="6138411"/>
          </a:xfrm>
        </p:spPr>
        <p:txBody>
          <a:bodyPr vert="horz" lIns="112050" tIns="56026" rIns="112050" bIns="56026" rtlCol="0" anchor="t">
            <a:normAutofit/>
          </a:bodyPr>
          <a:lstStyle/>
          <a:p>
            <a:pPr marL="502920" indent="-502920">
              <a:spcBef>
                <a:spcPts val="1980"/>
              </a:spcBef>
              <a:buFont typeface="+mj-lt"/>
              <a:buAutoNum type="arabicPeriod"/>
            </a:pPr>
            <a:r>
              <a:rPr lang="en-US" sz="2860"/>
              <a:t>Does my patient have an infection that requires antibiotics?</a:t>
            </a:r>
          </a:p>
          <a:p>
            <a:pPr marL="0" indent="0">
              <a:buNone/>
            </a:pPr>
            <a:endParaRPr lang="en-US" sz="3080"/>
          </a:p>
          <a:p>
            <a:pPr marL="810260" indent="-810260">
              <a:buAutoNum type="arabicPeriod" startAt="4"/>
            </a:pPr>
            <a:endParaRPr lang="en-US" sz="3080"/>
          </a:p>
        </p:txBody>
      </p:sp>
    </p:spTree>
    <p:custDataLst>
      <p:tags r:id="rId1"/>
    </p:custDataLst>
    <p:extLst>
      <p:ext uri="{BB962C8B-B14F-4D97-AF65-F5344CB8AC3E}">
        <p14:creationId xmlns:p14="http://schemas.microsoft.com/office/powerpoint/2010/main" val="366730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Moment 1: Diagnosis of CAP</a:t>
            </a:r>
          </a:p>
        </p:txBody>
      </p:sp>
      <p:sp>
        <p:nvSpPr>
          <p:cNvPr id="7" name="Content Placeholder 6"/>
          <p:cNvSpPr>
            <a:spLocks noGrp="1"/>
          </p:cNvSpPr>
          <p:nvPr>
            <p:ph idx="1"/>
          </p:nvPr>
        </p:nvSpPr>
        <p:spPr>
          <a:xfrm>
            <a:off x="413272" y="1048628"/>
            <a:ext cx="6268154" cy="2776348"/>
          </a:xfrm>
        </p:spPr>
        <p:txBody>
          <a:bodyPr>
            <a:normAutofit fontScale="92500" lnSpcReduction="20000"/>
          </a:bodyPr>
          <a:lstStyle/>
          <a:p>
            <a:r>
              <a:rPr lang="en-US" sz="3200"/>
              <a:t>Symptoms associated with typical bacterial pathogens (e.g., </a:t>
            </a:r>
            <a:r>
              <a:rPr lang="en-US" sz="3200" i="1"/>
              <a:t>Streptococcus pneumoniae, </a:t>
            </a:r>
            <a:r>
              <a:rPr lang="en-US" sz="3200" i="1" err="1"/>
              <a:t>Haemophilus</a:t>
            </a:r>
            <a:r>
              <a:rPr lang="en-US" sz="3200" i="1"/>
              <a:t> influenzae</a:t>
            </a:r>
            <a:r>
              <a:rPr lang="en-US" sz="3200"/>
              <a:t>): </a:t>
            </a:r>
          </a:p>
          <a:p>
            <a:pPr lvl="1"/>
            <a:r>
              <a:rPr lang="en-US" sz="2800"/>
              <a:t>Cough, shortness of breath, fevers, fatigue, chest pain that all occur relatively acutely</a:t>
            </a:r>
          </a:p>
        </p:txBody>
      </p:sp>
      <p:sp>
        <p:nvSpPr>
          <p:cNvPr id="4" name="Slide Number Placeholder 3"/>
          <p:cNvSpPr>
            <a:spLocks noGrp="1"/>
          </p:cNvSpPr>
          <p:nvPr>
            <p:ph type="sldNum" sz="quarter" idx="12"/>
          </p:nvPr>
        </p:nvSpPr>
        <p:spPr/>
        <p:txBody>
          <a:bodyPr/>
          <a:lstStyle/>
          <a:p>
            <a:fld id="{993EEC8E-C5CF-40DF-832D-5BCB0E209B98}" type="slidenum">
              <a:rPr lang="en-US" smtClean="0"/>
              <a:pPr/>
              <a:t>5</a:t>
            </a:fld>
            <a:endParaRPr lang="en-US"/>
          </a:p>
        </p:txBody>
      </p:sp>
      <p:pic>
        <p:nvPicPr>
          <p:cNvPr id="1026" name="Picture 2" descr="Image of a healthcare practitioner listening to patient's lungs with a stethoscope">
            <a:extLst>
              <a:ext uri="{FF2B5EF4-FFF2-40B4-BE49-F238E27FC236}">
                <a16:creationId xmlns:a16="http://schemas.microsoft.com/office/drawing/2014/main" id="{96613AF3-4E4E-4829-A790-9D5EA967432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41"/>
          <a:stretch/>
        </p:blipFill>
        <p:spPr bwMode="auto">
          <a:xfrm>
            <a:off x="6631404" y="1149763"/>
            <a:ext cx="2814919" cy="21139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Content Placeholder 6"/>
          <p:cNvSpPr>
            <a:spLocks noGrp="1"/>
          </p:cNvSpPr>
          <p:nvPr>
            <p:ph idx="1"/>
          </p:nvPr>
        </p:nvSpPr>
        <p:spPr>
          <a:xfrm>
            <a:off x="413272" y="3824976"/>
            <a:ext cx="9142210" cy="3468064"/>
          </a:xfrm>
        </p:spPr>
        <p:txBody>
          <a:bodyPr>
            <a:normAutofit lnSpcReduction="10000"/>
          </a:bodyPr>
          <a:lstStyle/>
          <a:p>
            <a:r>
              <a:rPr lang="en-US" sz="3000"/>
              <a:t>Symptoms associated with atypical bacterial pathogens:</a:t>
            </a:r>
          </a:p>
          <a:p>
            <a:pPr lvl="1"/>
            <a:r>
              <a:rPr lang="en-US" sz="2600" i="1"/>
              <a:t>Mycoplasma pneumoniae</a:t>
            </a:r>
            <a:r>
              <a:rPr lang="en-US" sz="2600"/>
              <a:t>: low-grade fevers, malaise, headache, sore throat, and cough that linger for over a week</a:t>
            </a:r>
          </a:p>
          <a:p>
            <a:pPr lvl="1"/>
            <a:r>
              <a:rPr lang="en-US" sz="2600" i="1"/>
              <a:t>Legionella pneumophila</a:t>
            </a:r>
            <a:r>
              <a:rPr lang="en-US" sz="2600"/>
              <a:t>: acute symptoms similar to the typical bacterial pathogens; most commonly in older adults, smokers, patients with underlying comorbidities, or patients with  immunocompromise</a:t>
            </a:r>
            <a:r>
              <a:rPr lang="en-US" sz="2600" baseline="30000"/>
              <a:t>1,2</a:t>
            </a:r>
            <a:endParaRPr lang="en-US" sz="2600"/>
          </a:p>
        </p:txBody>
      </p:sp>
    </p:spTree>
    <p:custDataLst>
      <p:tags r:id="rId1"/>
    </p:custDataLst>
    <p:extLst>
      <p:ext uri="{BB962C8B-B14F-4D97-AF65-F5344CB8AC3E}">
        <p14:creationId xmlns:p14="http://schemas.microsoft.com/office/powerpoint/2010/main" val="79376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Etiology of CAP</a:t>
            </a:r>
            <a:r>
              <a:rPr lang="en-US" sz="4000" baseline="30000"/>
              <a:t>3,4</a:t>
            </a:r>
            <a:endParaRPr lang="en-US" sz="4000">
              <a:cs typeface="Calibri"/>
            </a:endParaRPr>
          </a:p>
        </p:txBody>
      </p:sp>
      <p:sp>
        <p:nvSpPr>
          <p:cNvPr id="3" name="Content Placeholder 2"/>
          <p:cNvSpPr>
            <a:spLocks noGrp="1"/>
          </p:cNvSpPr>
          <p:nvPr>
            <p:ph idx="1"/>
          </p:nvPr>
        </p:nvSpPr>
        <p:spPr>
          <a:xfrm>
            <a:off x="502920" y="1512570"/>
            <a:ext cx="4972847" cy="5647587"/>
          </a:xfrm>
        </p:spPr>
        <p:txBody>
          <a:bodyPr>
            <a:normAutofit/>
          </a:bodyPr>
          <a:lstStyle/>
          <a:p>
            <a:r>
              <a:rPr lang="en-US" sz="3200"/>
              <a:t>Pathogen identified in ~38% of cases</a:t>
            </a:r>
          </a:p>
          <a:p>
            <a:pPr lvl="1"/>
            <a:r>
              <a:rPr lang="en-US"/>
              <a:t>63% viral</a:t>
            </a:r>
          </a:p>
          <a:p>
            <a:pPr lvl="1"/>
            <a:r>
              <a:rPr lang="en-US"/>
              <a:t>29% bacterial</a:t>
            </a:r>
          </a:p>
          <a:p>
            <a:pPr lvl="1"/>
            <a:endParaRPr lang="en-US"/>
          </a:p>
          <a:p>
            <a:r>
              <a:rPr lang="en-US" sz="3200" i="1"/>
              <a:t>S. pneumoniae</a:t>
            </a:r>
            <a:r>
              <a:rPr lang="en-US" sz="3200"/>
              <a:t> recovered in about 50% of cases where a bacteria is recovered </a:t>
            </a:r>
          </a:p>
        </p:txBody>
      </p:sp>
      <p:sp>
        <p:nvSpPr>
          <p:cNvPr id="4" name="Slide Number Placeholder 3"/>
          <p:cNvSpPr>
            <a:spLocks noGrp="1"/>
          </p:cNvSpPr>
          <p:nvPr>
            <p:ph type="sldNum" sz="quarter" idx="12"/>
          </p:nvPr>
        </p:nvSpPr>
        <p:spPr/>
        <p:txBody>
          <a:bodyPr/>
          <a:lstStyle/>
          <a:p>
            <a:fld id="{993EEC8E-C5CF-40DF-832D-5BCB0E209B98}" type="slidenum">
              <a:rPr lang="en-US" smtClean="0"/>
              <a:t>6</a:t>
            </a:fld>
            <a:endParaRPr lang="en-US"/>
          </a:p>
        </p:txBody>
      </p:sp>
      <p:pic>
        <p:nvPicPr>
          <p:cNvPr id="8" name="Picture 7" descr="Image of a healthcare professional looking through a microscope at a sample">
            <a:extLst>
              <a:ext uri="{FF2B5EF4-FFF2-40B4-BE49-F238E27FC236}">
                <a16:creationId xmlns:a16="http://schemas.microsoft.com/office/drawing/2014/main" id="{12ED2D01-9140-9C46-82A0-D8B3F09FB0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4880" y="2204737"/>
            <a:ext cx="3950600" cy="263307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82594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 y="2296331"/>
            <a:ext cx="3625741" cy="3639831"/>
          </a:xfrm>
          <a:prstGeom prst="rect">
            <a:avLst/>
          </a:prstGeom>
        </p:spPr>
      </p:pic>
      <p:sp>
        <p:nvSpPr>
          <p:cNvPr id="11" name="Title 1"/>
          <p:cNvSpPr>
            <a:spLocks noGrp="1"/>
          </p:cNvSpPr>
          <p:nvPr>
            <p:ph type="title"/>
          </p:nvPr>
        </p:nvSpPr>
        <p:spPr>
          <a:xfrm>
            <a:off x="281332" y="188259"/>
            <a:ext cx="9629150" cy="862148"/>
          </a:xfrm>
        </p:spPr>
        <p:txBody>
          <a:bodyPr>
            <a:noAutofit/>
          </a:bodyPr>
          <a:lstStyle/>
          <a:p>
            <a:r>
              <a:rPr lang="en-US" sz="3520"/>
              <a:t>The Four Moments of Antibiotic Decision Making</a:t>
            </a:r>
          </a:p>
        </p:txBody>
      </p:sp>
      <p:sp>
        <p:nvSpPr>
          <p:cNvPr id="5" name="Slide Number Placeholder 4"/>
          <p:cNvSpPr>
            <a:spLocks noGrp="1"/>
          </p:cNvSpPr>
          <p:nvPr>
            <p:ph type="sldNum" sz="quarter" idx="12"/>
          </p:nvPr>
        </p:nvSpPr>
        <p:spPr/>
        <p:txBody>
          <a:bodyPr/>
          <a:lstStyle/>
          <a:p>
            <a:fld id="{993EEC8E-C5CF-40DF-832D-5BCB0E209B98}" type="slidenum">
              <a:rPr lang="en-US" smtClean="0"/>
              <a:t>7</a:t>
            </a:fld>
            <a:endParaRPr lang="en-US"/>
          </a:p>
        </p:txBody>
      </p:sp>
      <p:sp>
        <p:nvSpPr>
          <p:cNvPr id="8" name="Content Placeholder 2">
            <a:extLst>
              <a:ext uri="{FF2B5EF4-FFF2-40B4-BE49-F238E27FC236}">
                <a16:creationId xmlns:a16="http://schemas.microsoft.com/office/drawing/2014/main" id="{D866825C-49B4-41D0-81A5-ABDE0827568A}"/>
              </a:ext>
            </a:extLst>
          </p:cNvPr>
          <p:cNvSpPr>
            <a:spLocks noGrp="1"/>
          </p:cNvSpPr>
          <p:nvPr>
            <p:ph idx="1"/>
          </p:nvPr>
        </p:nvSpPr>
        <p:spPr>
          <a:xfrm>
            <a:off x="3957762" y="1445730"/>
            <a:ext cx="5952720" cy="6138411"/>
          </a:xfrm>
        </p:spPr>
        <p:txBody>
          <a:bodyPr vert="horz" lIns="112050" tIns="56026" rIns="112050" bIns="56026" rtlCol="0" anchor="t">
            <a:normAutofit/>
          </a:bodyPr>
          <a:lstStyle/>
          <a:p>
            <a:pPr marL="502920" indent="-502920">
              <a:spcBef>
                <a:spcPts val="1980"/>
              </a:spcBef>
              <a:buFont typeface="+mj-lt"/>
              <a:buAutoNum type="arabicPeriod"/>
            </a:pPr>
            <a:r>
              <a:rPr lang="en-US" sz="2860">
                <a:solidFill>
                  <a:schemeClr val="bg1">
                    <a:lumMod val="65000"/>
                  </a:schemeClr>
                </a:solidFill>
              </a:rPr>
              <a:t>Does my patient have an infection that requires antibiotics?</a:t>
            </a:r>
          </a:p>
          <a:p>
            <a:pPr marL="502920" indent="-502920">
              <a:spcBef>
                <a:spcPts val="1980"/>
              </a:spcBef>
              <a:buFont typeface="+mj-lt"/>
              <a:buAutoNum type="arabicPeriod"/>
            </a:pPr>
            <a:r>
              <a:rPr lang="en-US" sz="2860"/>
              <a:t>Do I need to order any </a:t>
            </a:r>
            <a:br>
              <a:rPr lang="en-US" sz="2860"/>
            </a:br>
            <a:r>
              <a:rPr lang="en-US" sz="2860"/>
              <a:t>diagnostic tests?</a:t>
            </a:r>
          </a:p>
          <a:p>
            <a:pPr marL="0" indent="0">
              <a:buNone/>
            </a:pPr>
            <a:endParaRPr lang="en-US" sz="3080"/>
          </a:p>
          <a:p>
            <a:pPr marL="810260" indent="-810260">
              <a:buAutoNum type="arabicPeriod" startAt="4"/>
            </a:pPr>
            <a:endParaRPr lang="en-US" sz="3080"/>
          </a:p>
          <a:p>
            <a:pPr marL="810260" indent="-810260">
              <a:buAutoNum type="arabicPeriod" startAt="4"/>
            </a:pPr>
            <a:endParaRPr lang="en-US" sz="3080"/>
          </a:p>
        </p:txBody>
      </p:sp>
    </p:spTree>
    <p:custDataLst>
      <p:tags r:id="rId1"/>
    </p:custDataLst>
    <p:extLst>
      <p:ext uri="{BB962C8B-B14F-4D97-AF65-F5344CB8AC3E}">
        <p14:creationId xmlns:p14="http://schemas.microsoft.com/office/powerpoint/2010/main" val="316519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Moment 2: Chest X Ray</a:t>
            </a:r>
            <a:r>
              <a:rPr lang="en-US" sz="4000" baseline="30000"/>
              <a:t>5,6</a:t>
            </a:r>
            <a:endParaRPr lang="en-US" sz="4000"/>
          </a:p>
        </p:txBody>
      </p:sp>
      <p:sp>
        <p:nvSpPr>
          <p:cNvPr id="3" name="Content Placeholder 2"/>
          <p:cNvSpPr>
            <a:spLocks noGrp="1"/>
          </p:cNvSpPr>
          <p:nvPr>
            <p:ph idx="1"/>
          </p:nvPr>
        </p:nvSpPr>
        <p:spPr>
          <a:xfrm>
            <a:off x="502920" y="1143001"/>
            <a:ext cx="9052560" cy="5428488"/>
          </a:xfrm>
        </p:spPr>
        <p:txBody>
          <a:bodyPr vert="horz" lIns="101864" tIns="50933" rIns="101864" bIns="50933" rtlCol="0" anchor="t">
            <a:normAutofit/>
          </a:bodyPr>
          <a:lstStyle/>
          <a:p>
            <a:pPr marL="381635" indent="-381635"/>
            <a:r>
              <a:rPr lang="en-US" sz="3200"/>
              <a:t>Indications for chest x ray </a:t>
            </a:r>
          </a:p>
          <a:p>
            <a:pPr marL="827289" lvl="1" indent="-381635"/>
            <a:r>
              <a:rPr lang="en-US">
                <a:cs typeface="Calibri"/>
              </a:rPr>
              <a:t>Diagnosis of CAP unclear</a:t>
            </a:r>
          </a:p>
          <a:p>
            <a:pPr marL="827405" lvl="1" indent="-318135"/>
            <a:r>
              <a:rPr lang="en-US">
                <a:cs typeface="Calibri"/>
              </a:rPr>
              <a:t>Hypoxia</a:t>
            </a:r>
          </a:p>
          <a:p>
            <a:pPr marL="827405" lvl="1" indent="-318135"/>
            <a:r>
              <a:rPr lang="en-US">
                <a:cs typeface="Calibri"/>
              </a:rPr>
              <a:t>Significant dyspnea</a:t>
            </a:r>
          </a:p>
          <a:p>
            <a:pPr marL="827405" lvl="1" indent="-318135"/>
            <a:r>
              <a:rPr lang="en-US">
                <a:cs typeface="Calibri"/>
              </a:rPr>
              <a:t>No improvement after 48–72 hours of antibiotic therapy for CAP</a:t>
            </a:r>
          </a:p>
          <a:p>
            <a:pPr marL="381635" indent="-381635"/>
            <a:r>
              <a:rPr lang="en-US" sz="3200"/>
              <a:t>If no infiltrates present on chest x ray, CAP is unlikely </a:t>
            </a:r>
          </a:p>
          <a:p>
            <a:pPr marL="381635" indent="-381635"/>
            <a:endParaRPr lang="en-US">
              <a:cs typeface="Calibri"/>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t>8</a:t>
            </a:fld>
            <a:endParaRPr lang="en-US"/>
          </a:p>
        </p:txBody>
      </p:sp>
      <p:pic>
        <p:nvPicPr>
          <p:cNvPr id="2050" name="Picture 2" descr="Image of a healthcare practitioner viewing an xray">
            <a:extLst>
              <a:ext uri="{FF2B5EF4-FFF2-40B4-BE49-F238E27FC236}">
                <a16:creationId xmlns:a16="http://schemas.microsoft.com/office/drawing/2014/main" id="{027EE699-4C65-4D2F-9306-404E77020EB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38" r="9923"/>
          <a:stretch/>
        </p:blipFill>
        <p:spPr bwMode="auto">
          <a:xfrm>
            <a:off x="6718564" y="1353613"/>
            <a:ext cx="2593076" cy="19635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0923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6971-27CA-4D0C-81CA-79FA8E8FFA50}"/>
              </a:ext>
            </a:extLst>
          </p:cNvPr>
          <p:cNvSpPr>
            <a:spLocks noGrp="1"/>
          </p:cNvSpPr>
          <p:nvPr>
            <p:ph type="title"/>
          </p:nvPr>
        </p:nvSpPr>
        <p:spPr/>
        <p:txBody>
          <a:bodyPr>
            <a:normAutofit fontScale="90000"/>
          </a:bodyPr>
          <a:lstStyle/>
          <a:p>
            <a:r>
              <a:rPr lang="en-US"/>
              <a:t>Moment 2: Viral Testing</a:t>
            </a:r>
          </a:p>
        </p:txBody>
      </p:sp>
      <p:sp>
        <p:nvSpPr>
          <p:cNvPr id="3" name="Content Placeholder 2">
            <a:extLst>
              <a:ext uri="{FF2B5EF4-FFF2-40B4-BE49-F238E27FC236}">
                <a16:creationId xmlns:a16="http://schemas.microsoft.com/office/drawing/2014/main" id="{BC0B1398-BA8E-4A0A-87F1-19C8FE8926A2}"/>
              </a:ext>
            </a:extLst>
          </p:cNvPr>
          <p:cNvSpPr>
            <a:spLocks noGrp="1"/>
          </p:cNvSpPr>
          <p:nvPr>
            <p:ph idx="1"/>
          </p:nvPr>
        </p:nvSpPr>
        <p:spPr/>
        <p:txBody>
          <a:bodyPr>
            <a:normAutofit/>
          </a:bodyPr>
          <a:lstStyle/>
          <a:p>
            <a:r>
              <a:rPr lang="en-US" sz="2800"/>
              <a:t>Diagnostic testing for influenza or SARS-CoV-2 should be considered when these viruses are circulating</a:t>
            </a:r>
          </a:p>
          <a:p>
            <a:r>
              <a:rPr lang="en-US" sz="2800"/>
              <a:t>No antibiotic therapy needed if SARS-CoV-2 identified</a:t>
            </a:r>
          </a:p>
          <a:p>
            <a:r>
              <a:rPr lang="en-US" sz="2800"/>
              <a:t>If influenza identified in children, antibiotics are generally not necessary</a:t>
            </a:r>
            <a:r>
              <a:rPr lang="en-US" sz="2800" baseline="30000"/>
              <a:t>6</a:t>
            </a:r>
            <a:endParaRPr lang="en-US" sz="2800"/>
          </a:p>
          <a:p>
            <a:r>
              <a:rPr lang="en-US" sz="2800"/>
              <a:t>If influenza detected in adults and clinical or radiographic evidence of possible bacterial pneumonia, consider a 3- to 5-day course of antibiotic therapy</a:t>
            </a:r>
            <a:r>
              <a:rPr lang="en-US" sz="2800" baseline="30000"/>
              <a:t>7</a:t>
            </a:r>
            <a:endParaRPr lang="en-US" sz="2800"/>
          </a:p>
          <a:p>
            <a:r>
              <a:rPr lang="en-US" sz="2800"/>
              <a:t>Children and adults with recent flulike symptoms who were initially improving but have developed new fevers, may have developed a bacterial superinfection and a chest x ray should be considered</a:t>
            </a:r>
            <a:r>
              <a:rPr lang="en-US" sz="2800" baseline="30000"/>
              <a:t>6,7</a:t>
            </a:r>
            <a:r>
              <a:rPr lang="en-US" sz="2800"/>
              <a:t>  </a:t>
            </a:r>
          </a:p>
        </p:txBody>
      </p:sp>
      <p:sp>
        <p:nvSpPr>
          <p:cNvPr id="4" name="Slide Number Placeholder 3">
            <a:extLst>
              <a:ext uri="{FF2B5EF4-FFF2-40B4-BE49-F238E27FC236}">
                <a16:creationId xmlns:a16="http://schemas.microsoft.com/office/drawing/2014/main" id="{E1D60CAD-98C3-4319-8713-E21D676C6387}"/>
              </a:ext>
            </a:extLst>
          </p:cNvPr>
          <p:cNvSpPr>
            <a:spLocks noGrp="1"/>
          </p:cNvSpPr>
          <p:nvPr>
            <p:ph type="sldNum" sz="quarter" idx="12"/>
          </p:nvPr>
        </p:nvSpPr>
        <p:spPr/>
        <p:txBody>
          <a:bodyPr/>
          <a:lstStyle/>
          <a:p>
            <a:fld id="{993EEC8E-C5CF-40DF-832D-5BCB0E209B98}" type="slidenum">
              <a:rPr lang="en-US" smtClean="0"/>
              <a:t>9</a:t>
            </a:fld>
            <a:endParaRPr lang="en-US"/>
          </a:p>
        </p:txBody>
      </p:sp>
    </p:spTree>
    <p:extLst>
      <p:ext uri="{BB962C8B-B14F-4D97-AF65-F5344CB8AC3E}">
        <p14:creationId xmlns:p14="http://schemas.microsoft.com/office/powerpoint/2010/main" val="1931703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MMPROD_UIDATA" val="&lt;database version=&quot;11.0&quot;&gt;&lt;object type=&quot;1&quot; unique_id=&quot;10001&quot;&gt;&lt;object type=&quot;2&quot; unique_id=&quot;14094&quot;&gt;&lt;object type=&quot;3&quot; unique_id=&quot;21559&quot;&gt;&lt;property id=&quot;20148&quot; value=&quot;5&quot;/&gt;&lt;property id=&quot;20300&quot; value=&quot;Slide 21&quot;/&gt;&lt;property id=&quot;20307&quot; value=&quot;281&quot;/&gt;&lt;/object&gt;&lt;object type=&quot;3&quot; unique_id=&quot;46841&quot;&gt;&lt;property id=&quot;20148&quot; value=&quot;5&quot;/&gt;&lt;property id=&quot;20300&quot; value=&quot;Slide 23 - &amp;quot;Next Steps&amp;quot;&quot;/&gt;&lt;property id=&quot;20307&quot; value=&quot;288&quot;/&gt;&lt;/object&gt;&lt;object type=&quot;3&quot; unique_id=&quot;50987&quot;&gt;&lt;property id=&quot;20148&quot; value=&quot;5&quot;/&gt;&lt;property id=&quot;20300&quot; value=&quot;Slide 22 - &amp;quot;Disclaimer&amp;quot;&quot;/&gt;&lt;property id=&quot;20307&quot; value=&quot;310&quot;/&gt;&lt;/object&gt;&lt;object type=&quot;3&quot; unique_id=&quot;77287&quot;&gt;&lt;property id=&quot;20148&quot; value=&quot;5&quot;/&gt;&lt;property id=&quot;20300&quot; value=&quot;Slide 20 - &amp;quot;Program Website Access&amp;quot;&quot;/&gt;&lt;property id=&quot;20307&quot; value=&quot;312&quot;/&gt;&lt;/object&gt;&lt;object type=&quot;3&quot; unique_id=&quot;77587&quot;&gt;&lt;property id=&quot;20148&quot; value=&quot;5&quot;/&gt;&lt;property id=&quot;20300&quot; value=&quot;Slide 1 - &amp;quot; The Usually Antibiotics Diagnoses:&amp;quot;&quot;/&gt;&lt;property id=&quot;20307&quot; value=&quot;313&quot;/&gt;&lt;/object&gt;&lt;object type=&quot;3&quot; unique_id=&quot;77588&quot;&gt;&lt;property id=&quot;20148&quot; value=&quot;5&quot;/&gt;&lt;property id=&quot;20300&quot; value=&quot;Slide 2 - &amp;quot;Sara Keller and Introductions &amp;quot;&quot;/&gt;&lt;property id=&quot;20307&quot; value=&quot;314&quot;/&gt;&lt;/object&gt;&lt;object type=&quot;3&quot; unique_id=&quot;77589&quot;&gt;&lt;property id=&quot;20148&quot; value=&quot;5&quot;/&gt;&lt;property id=&quot;20300&quot; value=&quot;Slide 3 - &amp;quot;Objectives&amp;quot;&quot;/&gt;&lt;property id=&quot;20307&quot; value=&quot;315&quot;/&gt;&lt;/object&gt;&lt;object type=&quot;3&quot; unique_id=&quot;77590&quot;&gt;&lt;property id=&quot;20148&quot; value=&quot;5&quot;/&gt;&lt;property id=&quot;20300&quot; value=&quot;Slide 4 - &amp;quot;Pneumonia: Diagnosis&amp;quot;&quot;/&gt;&lt;property id=&quot;20307&quot; value=&quot;316&quot;/&gt;&lt;/object&gt;&lt;object type=&quot;3&quot; unique_id=&quot;77591&quot;&gt;&lt;property id=&quot;20148&quot; value=&quot;5&quot;/&gt;&lt;property id=&quot;20300&quot; value=&quot;Slide 5 - &amp;quot;Pathogen Identification&amp;quot;&quot;/&gt;&lt;property id=&quot;20307&quot; value=&quot;317&quot;/&gt;&lt;/object&gt;&lt;object type=&quot;3&quot; unique_id=&quot;77592&quot;&gt;&lt;property id=&quot;20148&quot; value=&quot;5&quot;/&gt;&lt;property id=&quot;20300&quot; value=&quot;Slide 6 - &amp;quot;Triage: Severity-of-Illness Scores&amp;quot;&quot;/&gt;&lt;property id=&quot;20307&quot; value=&quot;318&quot;/&gt;&lt;/object&gt;&lt;object type=&quot;3&quot; unique_id=&quot;77772&quot;&gt;&lt;property id=&quot;20148&quot; value=&quot;5&quot;/&gt;&lt;property id=&quot;20300&quot; value=&quot;Slide 7 - &amp;quot;Outpatient Antibiotic Choice&amp;quot;&quot;/&gt;&lt;property id=&quot;20307&quot; value=&quot;320&quot;/&gt;&lt;/object&gt;&lt;object type=&quot;3&quot; unique_id=&quot;77776&quot;&gt;&lt;property id=&quot;20148&quot; value=&quot;5&quot;/&gt;&lt;property id=&quot;20300&quot; value=&quot;Slide 8 - &amp;quot;Antibiotic Choice&amp;quot;&quot;/&gt;&lt;property id=&quot;20307&quot; value=&quot;324&quot;/&gt;&lt;/object&gt;&lt;object type=&quot;3&quot; unique_id=&quot;77777&quot;&gt;&lt;property id=&quot;20148&quot; value=&quot;5&quot;/&gt;&lt;property id=&quot;20300&quot; value=&quot;Slide 9 - &amp;quot;Antibiotic Choice&amp;quot;&quot;/&gt;&lt;property id=&quot;20307&quot; value=&quot;325&quot;/&gt;&lt;/object&gt;&lt;object type=&quot;3&quot; unique_id=&quot;77778&quot;&gt;&lt;property id=&quot;20148&quot; value=&quot;5&quot;/&gt;&lt;property id=&quot;20300&quot; value=&quot;Slide 10 - &amp;quot;Case Presentation 1&amp;quot;&quot;/&gt;&lt;property id=&quot;20307&quot; value=&quot;326&quot;/&gt;&lt;/object&gt;&lt;object type=&quot;3&quot; unique_id=&quot;77863&quot;&gt;&lt;property id=&quot;20148&quot; value=&quot;5&quot;/&gt;&lt;property id=&quot;20300&quot; value=&quot;Slide 11 - &amp;quot;Case Presentation 1&amp;quot;&quot;/&gt;&lt;property id=&quot;20307&quot; value=&quot;327&quot;/&gt;&lt;/object&gt;&lt;object type=&quot;3&quot; unique_id=&quot;77864&quot;&gt;&lt;property id=&quot;20148&quot; value=&quot;5&quot;/&gt;&lt;property id=&quot;20300&quot; value=&quot;Slide 12 - &amp;quot;Case Presentation 2&amp;quot;&quot;/&gt;&lt;property id=&quot;20307&quot; value=&quot;328&quot;/&gt;&lt;/object&gt;&lt;object type=&quot;3&quot; unique_id=&quot;77957&quot;&gt;&lt;property id=&quot;20148&quot; value=&quot;5&quot;/&gt;&lt;property id=&quot;20300&quot; value=&quot;Slide 13 - &amp;quot;Case Presentation 2&amp;quot;&quot;/&gt;&lt;property id=&quot;20307&quot; value=&quot;329&quot;/&gt;&lt;/object&gt;&lt;object type=&quot;3&quot; unique_id=&quot;77958&quot;&gt;&lt;property id=&quot;20148&quot; value=&quot;5&quot;/&gt;&lt;property id=&quot;20300&quot; value=&quot;Slide 14 - &amp;quot;Chronic Obstructive Pulmonary Disease  (COPD) Exacerbations&amp;quot;&quot;/&gt;&lt;property id=&quot;20307&quot; value=&quot;330&quot;/&gt;&lt;/object&gt;&lt;object type=&quot;3&quot; unique_id=&quot;78109&quot;&gt;&lt;property id=&quot;20148&quot; value=&quot;5&quot;/&gt;&lt;property id=&quot;20300&quot; value=&quot;Slide 15 - &amp;quot;COPD Exacerbations: Evaluation&amp;quot;&quot;/&gt;&lt;property id=&quot;20307&quot; value=&quot;331&quot;/&gt;&lt;/object&gt;&lt;object type=&quot;3&quot; unique_id=&quot;78110&quot;&gt;&lt;property id=&quot;20148&quot; value=&quot;5&quot;/&gt;&lt;property id=&quot;20300&quot; value=&quot;Slide 16 - &amp;quot;COPD Exacerbations: Mild&amp;quot;&quot;/&gt;&lt;property id=&quot;20307&quot; value=&quot;332&quot;/&gt;&lt;/object&gt;&lt;object type=&quot;3&quot; unique_id=&quot;78111&quot;&gt;&lt;property id=&quot;20148&quot; value=&quot;5&quot;/&gt;&lt;property id=&quot;20300&quot; value=&quot;Slide 17 - &amp;quot;COPD Exacerbation: Moderate (outpatient or hospitalized) or Severe (hospitalized)&amp;quot;&quot;/&gt;&lt;property id=&quot;20307&quot; value=&quot;333&quot;/&gt;&lt;/object&gt;&lt;object type=&quot;3&quot; unique_id=&quot;78317&quot;&gt;&lt;property id=&quot;20148&quot; value=&quot;5&quot;/&gt;&lt;property id=&quot;20300&quot; value=&quot;Slide 18 - &amp;quot;COPD Exacerbation Antibiotic Choice&amp;quot;&quot;/&gt;&lt;property id=&quot;20307&quot; value=&quot;336&quot;/&gt;&lt;/object&gt;&lt;object type=&quot;3&quot; unique_id=&quot;78322&quot;&gt;&lt;property id=&quot;20148&quot; value=&quot;5&quot;/&gt;&lt;property id=&quot;20300&quot; value=&quot;Slide 24 - &amp;quot;References&amp;quot;&quot;/&gt;&lt;property id=&quot;20307&quot; value=&quot;340&quot;/&gt;&lt;/object&gt;&lt;object type=&quot;3&quot; unique_id=&quot;78324&quot;&gt;&lt;property id=&quot;20148&quot; value=&quot;5&quot;/&gt;&lt;property id=&quot;20300&quot; value=&quot;Slide 19 - &amp;quot;In Conclusion:  The Usually Antibiotics Diagnoses&amp;quot;&quot;/&gt;&lt;property id=&quot;20307&quot; value=&quot;341&quot;/&gt;&lt;/object&gt;&lt;/object&gt;&lt;object type=&quot;8&quot; unique_id=&quot;14100&quot;&gt;&lt;/object&gt;&lt;/object&gt;&lt;/database&gt;"/>
  <p:tag name="SECTOMILLISECCONVERTED"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BBD3D1D480C44F8BEAE65D6CFC0AAB" ma:contentTypeVersion="12" ma:contentTypeDescription="Create a new document." ma:contentTypeScope="" ma:versionID="2920623a1f3ebad771800c36c0281a30">
  <xsd:schema xmlns:xsd="http://www.w3.org/2001/XMLSchema" xmlns:xs="http://www.w3.org/2001/XMLSchema" xmlns:p="http://schemas.microsoft.com/office/2006/metadata/properties" xmlns:ns3="31700ef8-d7b3-42cb-927b-0d158527bfd1" xmlns:ns4="c1a29f26-6802-4e40-bc7e-3c6136645cbe" targetNamespace="http://schemas.microsoft.com/office/2006/metadata/properties" ma:root="true" ma:fieldsID="990cb9d7f849e4776c240f80211f3685" ns3:_="" ns4:_="">
    <xsd:import namespace="31700ef8-d7b3-42cb-927b-0d158527bfd1"/>
    <xsd:import namespace="c1a29f26-6802-4e40-bc7e-3c6136645c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00ef8-d7b3-42cb-927b-0d158527bf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a29f26-6802-4e40-bc7e-3c6136645c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CDD49A-9650-4C91-9265-ED87D7E6393F}">
  <ds:schemaRefs>
    <ds:schemaRef ds:uri="http://schemas.microsoft.com/sharepoint/v3/contenttype/forms"/>
  </ds:schemaRefs>
</ds:datastoreItem>
</file>

<file path=customXml/itemProps2.xml><?xml version="1.0" encoding="utf-8"?>
<ds:datastoreItem xmlns:ds="http://schemas.openxmlformats.org/officeDocument/2006/customXml" ds:itemID="{B6B58F10-44F6-4DBE-8A83-3B46B0DDF101}">
  <ds:schemaRefs>
    <ds:schemaRef ds:uri="http://purl.org/dc/dcmitype/"/>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c1a29f26-6802-4e40-bc7e-3c6136645cbe"/>
    <ds:schemaRef ds:uri="http://schemas.openxmlformats.org/package/2006/metadata/core-properties"/>
    <ds:schemaRef ds:uri="31700ef8-d7b3-42cb-927b-0d158527bfd1"/>
    <ds:schemaRef ds:uri="http://purl.org/dc/terms/"/>
  </ds:schemaRefs>
</ds:datastoreItem>
</file>

<file path=customXml/itemProps3.xml><?xml version="1.0" encoding="utf-8"?>
<ds:datastoreItem xmlns:ds="http://schemas.openxmlformats.org/officeDocument/2006/customXml" ds:itemID="{9B2A2FFD-DBCC-49AF-822D-376CEB8ABE54}">
  <ds:schemaRefs>
    <ds:schemaRef ds:uri="31700ef8-d7b3-42cb-927b-0d158527bfd1"/>
    <ds:schemaRef ds:uri="c1a29f26-6802-4e40-bc7e-3c6136645c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CUSP HAI slide template FINAL 10-12-16</Template>
  <TotalTime>48</TotalTime>
  <Words>2382</Words>
  <Application>Microsoft Office PowerPoint</Application>
  <PresentationFormat>Custom</PresentationFormat>
  <Paragraphs>238</Paragraphs>
  <Slides>31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Office Theme</vt:lpstr>
      <vt:lpstr> The “Usually Antibiotics” Diagnoses: Community-Acquired Pneumonia</vt:lpstr>
      <vt:lpstr>Objectives</vt:lpstr>
      <vt:lpstr>The Four Moments of Antibiotic Decision Making</vt:lpstr>
      <vt:lpstr>The Four Moments of Antibiotic Decision Making</vt:lpstr>
      <vt:lpstr>Moment 1: Diagnosis of CAP</vt:lpstr>
      <vt:lpstr>Etiology of CAP3,4</vt:lpstr>
      <vt:lpstr>The Four Moments of Antibiotic Decision Making</vt:lpstr>
      <vt:lpstr>Moment 2: Chest X Ray5,6</vt:lpstr>
      <vt:lpstr>Moment 2: Viral Testing</vt:lpstr>
      <vt:lpstr>Triaging Decisions: CURB-654,7-9</vt:lpstr>
      <vt:lpstr>Triaging Decisions:  Pneumonia Severity Index (PSI)8-12</vt:lpstr>
      <vt:lpstr>The Four Moments of Antibiotic Decision Making</vt:lpstr>
      <vt:lpstr>Moment 3: Antibiotic Choice4,7,13,14</vt:lpstr>
      <vt:lpstr>Moment 3: Antibiotic Choice in Adults7,13</vt:lpstr>
      <vt:lpstr>Moment 3: Antibiotic Choice in Children6</vt:lpstr>
      <vt:lpstr>Moment 3: Duration of Therapy6,15-19</vt:lpstr>
      <vt:lpstr>The Four Moments of Antibiotic Decision Making</vt:lpstr>
      <vt:lpstr>Moment 4: What To Expect20</vt:lpstr>
      <vt:lpstr>Case Presentation </vt:lpstr>
      <vt:lpstr>Moment 1</vt:lpstr>
      <vt:lpstr>Moment 29</vt:lpstr>
      <vt:lpstr>Triaging Decisions9</vt:lpstr>
      <vt:lpstr>Moment 313</vt:lpstr>
      <vt:lpstr>Moment 4</vt:lpstr>
      <vt:lpstr>Take-Home Messages</vt:lpstr>
      <vt:lpstr>Additional Toolkit Resources</vt:lpstr>
      <vt:lpstr>Disclaimer</vt:lpstr>
      <vt:lpstr>References</vt:lpstr>
      <vt:lpstr>References</vt:lpstr>
      <vt:lpstr>References</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“Usually Antibiotics” Diagnoses: Community-Acquired Pneumonia – Slides</dc:title>
  <dc:subject>antibiotics</dc:subject>
  <dc:creator>"Agency for Healthcare Research and Quality (AHRQ)"</dc:creator>
  <cp:lastModifiedBy>Heidenrich, Christine (AHRQ/OC) (CTR)</cp:lastModifiedBy>
  <cp:revision>6</cp:revision>
  <cp:lastPrinted>2022-07-13T12:27:35Z</cp:lastPrinted>
  <dcterms:created xsi:type="dcterms:W3CDTF">2017-03-24T18:33:59Z</dcterms:created>
  <dcterms:modified xsi:type="dcterms:W3CDTF">2022-09-01T22:38:05Z</dcterms:modified>
  <cp:category>healthcare associated infections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y fmtid="{D5CDD505-2E9C-101B-9397-08002B2CF9AE}" pid="4" name="ContentTypeId">
    <vt:lpwstr>0x0101003BBBD3D1D480C44F8BEAE65D6CFC0AAB</vt:lpwstr>
  </property>
</Properties>
</file>