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868" r:id="rId1"/>
  </p:sldMasterIdLst>
  <p:notesMasterIdLst>
    <p:notesMasterId r:id="rId26"/>
  </p:notesMasterIdLst>
  <p:handoutMasterIdLst>
    <p:handoutMasterId r:id="rId27"/>
  </p:handoutMasterIdLst>
  <p:sldIdLst>
    <p:sldId id="483" r:id="rId2"/>
    <p:sldId id="484" r:id="rId3"/>
    <p:sldId id="485" r:id="rId4"/>
    <p:sldId id="486" r:id="rId5"/>
    <p:sldId id="520" r:id="rId6"/>
    <p:sldId id="519" r:id="rId7"/>
    <p:sldId id="491" r:id="rId8"/>
    <p:sldId id="492" r:id="rId9"/>
    <p:sldId id="493" r:id="rId10"/>
    <p:sldId id="494" r:id="rId11"/>
    <p:sldId id="495" r:id="rId12"/>
    <p:sldId id="496" r:id="rId13"/>
    <p:sldId id="497" r:id="rId14"/>
    <p:sldId id="499" r:id="rId15"/>
    <p:sldId id="521" r:id="rId16"/>
    <p:sldId id="498" r:id="rId17"/>
    <p:sldId id="522" r:id="rId18"/>
    <p:sldId id="501" r:id="rId19"/>
    <p:sldId id="502" r:id="rId20"/>
    <p:sldId id="526" r:id="rId21"/>
    <p:sldId id="504" r:id="rId22"/>
    <p:sldId id="505" r:id="rId23"/>
    <p:sldId id="516" r:id="rId24"/>
    <p:sldId id="524" r:id="rId25"/>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ranita Tamma" initials="PT" lastIdx="37" clrIdx="0"/>
  <p:cmAuthor id="3" name="Sara Cosgrove" initials="SC" lastIdx="38" clrIdx="1"/>
  <p:cmAuthor id="4" name="Meghan Walrath" initials="MW" lastIdx="4" clrIdx="2"/>
  <p:cmAuthor id="5" name="Melissa A Miller" initials="MAM" lastIdx="24" clrIdx="3"/>
  <p:cmAuthor id="6" name="Kathleen Speck" initials="KS" lastIdx="56" clrIdx="4"/>
  <p:cmAuthor id="7" name="Miller, Melissa (AHRQ/CQuIPS)" initials="MM(" lastIdx="38" clrIdx="5">
    <p:extLst>
      <p:ext uri="{19B8F6BF-5375-455C-9EA6-DF929625EA0E}">
        <p15:presenceInfo xmlns:p15="http://schemas.microsoft.com/office/powerpoint/2012/main" userId="S-1-5-21-1747495209-1248221918-2216747781-140716" providerId="AD"/>
      </p:ext>
    </p:extLst>
  </p:cmAuthor>
  <p:cmAuthor id="8" name="Jeffrey A. Linder, MD, MPH, FACP" initials="JAL" lastIdx="2" clrIdx="6">
    <p:extLst>
      <p:ext uri="{19B8F6BF-5375-455C-9EA6-DF929625EA0E}">
        <p15:presenceInfo xmlns:p15="http://schemas.microsoft.com/office/powerpoint/2012/main" userId="Jeffrey A. Linder, MD, MPH, FACP" providerId="None"/>
      </p:ext>
    </p:extLst>
  </p:cmAuthor>
  <p:cmAuthor id="9" name="Taylor Helsel" initials="TH" lastIdx="8" clrIdx="7">
    <p:extLst>
      <p:ext uri="{19B8F6BF-5375-455C-9EA6-DF929625EA0E}">
        <p15:presenceInfo xmlns:p15="http://schemas.microsoft.com/office/powerpoint/2012/main" userId="S-1-5-21-1214440339-484763869-725345543-5140798" providerId="AD"/>
      </p:ext>
    </p:extLst>
  </p:cmAuthor>
  <p:cmAuthor id="10" name="Mayo Levering" initials="ML" lastIdx="1" clrIdx="8">
    <p:extLst>
      <p:ext uri="{19B8F6BF-5375-455C-9EA6-DF929625EA0E}">
        <p15:presenceInfo xmlns:p15="http://schemas.microsoft.com/office/powerpoint/2012/main" userId="S::aleveri1@jh.edu::e1280931-93bb-43c0-95a6-acff37fd7c0e" providerId="AD"/>
      </p:ext>
    </p:extLst>
  </p:cmAuthor>
  <p:cmAuthor id="11" name="Sara Keller" initials="SK" lastIdx="4" clrIdx="9">
    <p:extLst>
      <p:ext uri="{19B8F6BF-5375-455C-9EA6-DF929625EA0E}">
        <p15:presenceInfo xmlns:p15="http://schemas.microsoft.com/office/powerpoint/2012/main" userId="S-1-5-21-1214440339-484763869-725345543-4010478" providerId="AD"/>
      </p:ext>
    </p:extLst>
  </p:cmAuthor>
  <p:cmAuthor id="12" name="Sara Keller" initials="SK [2]" lastIdx="1" clrIdx="10">
    <p:extLst>
      <p:ext uri="{19B8F6BF-5375-455C-9EA6-DF929625EA0E}">
        <p15:presenceInfo xmlns:p15="http://schemas.microsoft.com/office/powerpoint/2012/main" userId="S::skeller9@jh.edu::d687773d-cfac-4ad0-9375-f867c23c75e7" providerId="AD"/>
      </p:ext>
    </p:extLst>
  </p:cmAuthor>
  <p:cmAuthor id="13" name="Miller, Melissa (AHRQ/CQuIPS)" initials="MM( [2]" lastIdx="2" clrIdx="11">
    <p:extLst>
      <p:ext uri="{19B8F6BF-5375-455C-9EA6-DF929625EA0E}">
        <p15:presenceInfo xmlns:p15="http://schemas.microsoft.com/office/powerpoint/2012/main" userId="S::melissa.miller@ahrq.hhs.gov::f7dfb7b7-769d-461c-be53-cc0a991ac921" providerId="AD"/>
      </p:ext>
    </p:extLst>
  </p:cmAuthor>
  <p:cmAuthor id="14" name="Heidenrich, Christine (AHRQ/OC) (CTR)" initials="HC((" lastIdx="12" clrIdx="12">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00A1C4"/>
    <a:srgbClr val="FFFF00"/>
    <a:srgbClr val="002C77"/>
    <a:srgbClr val="25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3AFA2-B16A-446C-815B-5180D3271EF3}" v="10" dt="2022-07-24T17:53:16.46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62" tIns="46581" rIns="93162" bIns="46581" rtlCol="0"/>
          <a:lstStyle>
            <a:lvl1pPr algn="l">
              <a:defRPr sz="1200"/>
            </a:lvl1pPr>
          </a:lstStyle>
          <a:p>
            <a:pPr>
              <a:defRPr/>
            </a:pPr>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62" tIns="46581" rIns="93162" bIns="46581" rtlCol="0"/>
          <a:lstStyle>
            <a:lvl1pPr algn="r">
              <a:defRPr sz="1200"/>
            </a:lvl1pPr>
          </a:lstStyle>
          <a:p>
            <a:pPr>
              <a:defRPr/>
            </a:pPr>
            <a:fld id="{C9C09062-321C-49DB-9130-B54DAAA9FA18}" type="datetimeFigureOut">
              <a:rPr lang="en-US"/>
              <a:pPr>
                <a:defRPr/>
              </a:pPr>
              <a:t>9/1/2022</a:t>
            </a:fld>
            <a:endParaRPr lang="en-US"/>
          </a:p>
        </p:txBody>
      </p:sp>
      <p:sp>
        <p:nvSpPr>
          <p:cNvPr id="4" name="Footer Placeholder 3"/>
          <p:cNvSpPr>
            <a:spLocks noGrp="1"/>
          </p:cNvSpPr>
          <p:nvPr>
            <p:ph type="ftr" sz="quarter" idx="2"/>
          </p:nvPr>
        </p:nvSpPr>
        <p:spPr>
          <a:xfrm>
            <a:off x="2" y="8829967"/>
            <a:ext cx="3037840" cy="464820"/>
          </a:xfrm>
          <a:prstGeom prst="rect">
            <a:avLst/>
          </a:prstGeom>
        </p:spPr>
        <p:txBody>
          <a:bodyPr vert="horz" lIns="93162" tIns="46581" rIns="93162" bIns="46581"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62" tIns="46581" rIns="93162" bIns="46581" rtlCol="0" anchor="b"/>
          <a:lstStyle>
            <a:lvl1pPr algn="r">
              <a:defRPr sz="1200"/>
            </a:lvl1pPr>
          </a:lstStyle>
          <a:p>
            <a:pPr>
              <a:defRPr/>
            </a:pPr>
            <a:fld id="{51B37DFF-D197-445C-99CE-700DCBCBB803}" type="slidenum">
              <a:rPr lang="en-US"/>
              <a:pPr>
                <a:defRPr/>
              </a:pPr>
              <a:t>‹#›</a:t>
            </a:fld>
            <a:endParaRPr lang="en-US"/>
          </a:p>
        </p:txBody>
      </p:sp>
    </p:spTree>
    <p:extLst>
      <p:ext uri="{BB962C8B-B14F-4D97-AF65-F5344CB8AC3E}">
        <p14:creationId xmlns:p14="http://schemas.microsoft.com/office/powerpoint/2010/main" val="63805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a:defRPr sz="1200"/>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a:defRPr sz="1200"/>
            </a:lvl1pPr>
          </a:lstStyle>
          <a:p>
            <a:pPr>
              <a:defRPr/>
            </a:pPr>
            <a:fld id="{C5EC24E7-C485-4B41-80A4-E654E861C87E}" type="slidenum">
              <a:rPr lang="en-US"/>
              <a:pPr>
                <a:defRPr/>
              </a:pPr>
              <a:t>‹#›</a:t>
            </a:fld>
            <a:endParaRPr lang="en-US"/>
          </a:p>
        </p:txBody>
      </p:sp>
    </p:spTree>
    <p:extLst>
      <p:ext uri="{BB962C8B-B14F-4D97-AF65-F5344CB8AC3E}">
        <p14:creationId xmlns:p14="http://schemas.microsoft.com/office/powerpoint/2010/main" val="312794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1</a:t>
            </a:fld>
            <a:endParaRPr lang="en-US"/>
          </a:p>
        </p:txBody>
      </p:sp>
    </p:spTree>
    <p:extLst>
      <p:ext uri="{BB962C8B-B14F-4D97-AF65-F5344CB8AC3E}">
        <p14:creationId xmlns:p14="http://schemas.microsoft.com/office/powerpoint/2010/main" val="3123387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13</a:t>
            </a:fld>
            <a:endParaRPr lang="en-US"/>
          </a:p>
        </p:txBody>
      </p:sp>
    </p:spTree>
    <p:extLst>
      <p:ext uri="{BB962C8B-B14F-4D97-AF65-F5344CB8AC3E}">
        <p14:creationId xmlns:p14="http://schemas.microsoft.com/office/powerpoint/2010/main" val="170208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17</a:t>
            </a:fld>
            <a:endParaRPr lang="en-US"/>
          </a:p>
        </p:txBody>
      </p:sp>
    </p:spTree>
    <p:extLst>
      <p:ext uri="{BB962C8B-B14F-4D97-AF65-F5344CB8AC3E}">
        <p14:creationId xmlns:p14="http://schemas.microsoft.com/office/powerpoint/2010/main" val="92688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21</a:t>
            </a:fld>
            <a:endParaRPr lang="en-US"/>
          </a:p>
        </p:txBody>
      </p:sp>
    </p:spTree>
    <p:extLst>
      <p:ext uri="{BB962C8B-B14F-4D97-AF65-F5344CB8AC3E}">
        <p14:creationId xmlns:p14="http://schemas.microsoft.com/office/powerpoint/2010/main" val="408835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5EC24E7-C485-4B41-80A4-E654E861C87E}" type="slidenum">
              <a:rPr lang="en-US" smtClean="0"/>
              <a:pPr>
                <a:defRPr/>
              </a:pPr>
              <a:t>23</a:t>
            </a:fld>
            <a:endParaRPr lang="en-US"/>
          </a:p>
        </p:txBody>
      </p:sp>
    </p:spTree>
    <p:extLst>
      <p:ext uri="{BB962C8B-B14F-4D97-AF65-F5344CB8AC3E}">
        <p14:creationId xmlns:p14="http://schemas.microsoft.com/office/powerpoint/2010/main" val="374687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3</a:t>
            </a:fld>
            <a:endParaRPr lang="en-US"/>
          </a:p>
        </p:txBody>
      </p:sp>
    </p:spTree>
    <p:extLst>
      <p:ext uri="{BB962C8B-B14F-4D97-AF65-F5344CB8AC3E}">
        <p14:creationId xmlns:p14="http://schemas.microsoft.com/office/powerpoint/2010/main" val="149665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4</a:t>
            </a:fld>
            <a:endParaRPr lang="en-US"/>
          </a:p>
        </p:txBody>
      </p:sp>
    </p:spTree>
    <p:extLst>
      <p:ext uri="{BB962C8B-B14F-4D97-AF65-F5344CB8AC3E}">
        <p14:creationId xmlns:p14="http://schemas.microsoft.com/office/powerpoint/2010/main" val="305113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6</a:t>
            </a:fld>
            <a:endParaRPr lang="en-US"/>
          </a:p>
        </p:txBody>
      </p:sp>
    </p:spTree>
    <p:extLst>
      <p:ext uri="{BB962C8B-B14F-4D97-AF65-F5344CB8AC3E}">
        <p14:creationId xmlns:p14="http://schemas.microsoft.com/office/powerpoint/2010/main" val="40748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7</a:t>
            </a:fld>
            <a:endParaRPr lang="en-US"/>
          </a:p>
        </p:txBody>
      </p:sp>
    </p:spTree>
    <p:extLst>
      <p:ext uri="{BB962C8B-B14F-4D97-AF65-F5344CB8AC3E}">
        <p14:creationId xmlns:p14="http://schemas.microsoft.com/office/powerpoint/2010/main" val="162760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Times" pitchFamily="18" charset="0"/>
                <a:ea typeface="+mn-ea"/>
                <a:cs typeface="+mn-cs"/>
              </a:rPr>
              <a:t>Stock photo ID:1124476002</a:t>
            </a:r>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8</a:t>
            </a:fld>
            <a:endParaRPr lang="en-US"/>
          </a:p>
        </p:txBody>
      </p:sp>
    </p:spTree>
    <p:extLst>
      <p:ext uri="{BB962C8B-B14F-4D97-AF65-F5344CB8AC3E}">
        <p14:creationId xmlns:p14="http://schemas.microsoft.com/office/powerpoint/2010/main" val="45913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10</a:t>
            </a:fld>
            <a:endParaRPr lang="en-US"/>
          </a:p>
        </p:txBody>
      </p:sp>
    </p:spTree>
    <p:extLst>
      <p:ext uri="{BB962C8B-B14F-4D97-AF65-F5344CB8AC3E}">
        <p14:creationId xmlns:p14="http://schemas.microsoft.com/office/powerpoint/2010/main" val="1823022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11</a:t>
            </a:fld>
            <a:endParaRPr lang="en-US"/>
          </a:p>
        </p:txBody>
      </p:sp>
    </p:spTree>
    <p:extLst>
      <p:ext uri="{BB962C8B-B14F-4D97-AF65-F5344CB8AC3E}">
        <p14:creationId xmlns:p14="http://schemas.microsoft.com/office/powerpoint/2010/main" val="740358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EC24E7-C485-4B41-80A4-E654E861C87E}" type="slidenum">
              <a:rPr lang="en-US" smtClean="0"/>
              <a:pPr>
                <a:defRPr/>
              </a:pPr>
              <a:t>12</a:t>
            </a:fld>
            <a:endParaRPr lang="en-US"/>
          </a:p>
        </p:txBody>
      </p:sp>
    </p:spTree>
    <p:extLst>
      <p:ext uri="{BB962C8B-B14F-4D97-AF65-F5344CB8AC3E}">
        <p14:creationId xmlns:p14="http://schemas.microsoft.com/office/powerpoint/2010/main" val="882840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4D4FD0-D5AA-4CF4-B353-326E4A5DEE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sp>
        <p:nvSpPr>
          <p:cNvPr id="2" name="Title 1"/>
          <p:cNvSpPr>
            <a:spLocks noGrp="1"/>
          </p:cNvSpPr>
          <p:nvPr>
            <p:ph type="ctrTitle"/>
          </p:nvPr>
        </p:nvSpPr>
        <p:spPr>
          <a:xfrm>
            <a:off x="685800" y="2295152"/>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70363" y="4029635"/>
            <a:ext cx="5195455" cy="1752600"/>
          </a:xfrm>
        </p:spPr>
        <p:txBody>
          <a:bodyPr/>
          <a:lstStyle>
            <a:lvl1pPr marL="0" indent="0" algn="ctr">
              <a:buNone/>
              <a:defRPr>
                <a:solidFill>
                  <a:schemeClr val="tx1">
                    <a:tint val="75000"/>
                  </a:schemeClr>
                </a:solidFill>
              </a:defRPr>
            </a:lvl1pPr>
            <a:lvl2pPr marL="449423" indent="0" algn="ctr">
              <a:buNone/>
              <a:defRPr>
                <a:solidFill>
                  <a:schemeClr val="tx1">
                    <a:tint val="75000"/>
                  </a:schemeClr>
                </a:solidFill>
              </a:defRPr>
            </a:lvl2pPr>
            <a:lvl3pPr marL="898846" indent="0" algn="ctr">
              <a:buNone/>
              <a:defRPr>
                <a:solidFill>
                  <a:schemeClr val="tx1">
                    <a:tint val="75000"/>
                  </a:schemeClr>
                </a:solidFill>
              </a:defRPr>
            </a:lvl3pPr>
            <a:lvl4pPr marL="1348268" indent="0" algn="ctr">
              <a:buNone/>
              <a:defRPr>
                <a:solidFill>
                  <a:schemeClr val="tx1">
                    <a:tint val="75000"/>
                  </a:schemeClr>
                </a:solidFill>
              </a:defRPr>
            </a:lvl4pPr>
            <a:lvl5pPr marL="1797691" indent="0" algn="ctr">
              <a:buNone/>
              <a:defRPr>
                <a:solidFill>
                  <a:schemeClr val="tx1">
                    <a:tint val="75000"/>
                  </a:schemeClr>
                </a:solidFill>
              </a:defRPr>
            </a:lvl5pPr>
            <a:lvl6pPr marL="2247115" indent="0" algn="ctr">
              <a:buNone/>
              <a:defRPr>
                <a:solidFill>
                  <a:schemeClr val="tx1">
                    <a:tint val="75000"/>
                  </a:schemeClr>
                </a:solidFill>
              </a:defRPr>
            </a:lvl6pPr>
            <a:lvl7pPr marL="2696539" indent="0" algn="ctr">
              <a:buNone/>
              <a:defRPr>
                <a:solidFill>
                  <a:schemeClr val="tx1">
                    <a:tint val="75000"/>
                  </a:schemeClr>
                </a:solidFill>
              </a:defRPr>
            </a:lvl7pPr>
            <a:lvl8pPr marL="3145962" indent="0" algn="ctr">
              <a:buNone/>
              <a:defRPr>
                <a:solidFill>
                  <a:schemeClr val="tx1">
                    <a:tint val="75000"/>
                  </a:schemeClr>
                </a:solidFill>
              </a:defRPr>
            </a:lvl8pPr>
            <a:lvl9pPr marL="3595382"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163488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3"/>
          </p:nvPr>
        </p:nvSpPr>
        <p:spPr>
          <a:xfrm>
            <a:off x="9372600" y="100853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372600" y="198120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372600" y="295387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372600" y="392654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372600" y="489921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372600" y="587188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12809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48300B-C4F4-488B-996B-B14F09DEDB96}"/>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91395"/>
          <a:stretch/>
        </p:blipFill>
        <p:spPr>
          <a:xfrm>
            <a:off x="0" y="6145847"/>
            <a:ext cx="9144000" cy="712153"/>
          </a:xfrm>
          <a:prstGeom prst="rect">
            <a:avLst/>
          </a:prstGeom>
        </p:spPr>
      </p:pic>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a:xfrm>
            <a:off x="3352800" y="1008530"/>
            <a:ext cx="5334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48280" y="6387793"/>
            <a:ext cx="443345" cy="365126"/>
          </a:xfrm>
        </p:spPr>
        <p:txBody>
          <a:bodyPr/>
          <a:lstStyle/>
          <a:p>
            <a:fld id="{993EEC8E-C5CF-40DF-832D-5BCB0E209B98}" type="slidenum">
              <a:rPr lang="en-US" smtClean="0">
                <a:solidFill>
                  <a:prstClr val="white"/>
                </a:solidFill>
              </a:rPr>
              <a:pPr/>
              <a:t>‹#›</a:t>
            </a:fld>
            <a:endParaRPr lang="en-US">
              <a:solidFill>
                <a:prstClr val="white"/>
              </a:solidFill>
            </a:endParaRPr>
          </a:p>
        </p:txBody>
      </p:sp>
      <p:sp>
        <p:nvSpPr>
          <p:cNvPr id="5" name="Content Placeholder 2"/>
          <p:cNvSpPr>
            <a:spLocks noGrp="1"/>
          </p:cNvSpPr>
          <p:nvPr>
            <p:ph idx="13"/>
          </p:nvPr>
        </p:nvSpPr>
        <p:spPr>
          <a:xfrm>
            <a:off x="9372600" y="100853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9372600" y="198120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9372600" y="295387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9372600" y="392654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9372600" y="489921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9372600" y="5871880"/>
            <a:ext cx="8229600" cy="9726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DE112DA7-BBEB-4C8F-962A-699C2358D3B1}"/>
              </a:ext>
            </a:extLst>
          </p:cNvPr>
          <p:cNvSpPr txBox="1"/>
          <p:nvPr userDrawn="1"/>
        </p:nvSpPr>
        <p:spPr>
          <a:xfrm>
            <a:off x="7408805" y="6397642"/>
            <a:ext cx="1617204" cy="523220"/>
          </a:xfrm>
          <a:prstGeom prst="rect">
            <a:avLst/>
          </a:prstGeom>
          <a:noFill/>
        </p:spPr>
        <p:txBody>
          <a:bodyPr wrap="square" rtlCol="0">
            <a:spAutoFit/>
          </a:bodyPr>
          <a:lstStyle/>
          <a:p>
            <a:r>
              <a:rPr lang="en-US" sz="1350" dirty="0">
                <a:solidFill>
                  <a:schemeClr val="bg1"/>
                </a:solidFill>
              </a:rPr>
              <a:t>Upper Respiratory Infection</a:t>
            </a:r>
          </a:p>
        </p:txBody>
      </p:sp>
    </p:spTree>
    <p:custDataLst>
      <p:tags r:id="rId1"/>
    </p:custDataLst>
    <p:extLst>
      <p:ext uri="{BB962C8B-B14F-4D97-AF65-F5344CB8AC3E}">
        <p14:creationId xmlns:p14="http://schemas.microsoft.com/office/powerpoint/2010/main" val="151573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ny text box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3"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4" name="Content Placeholder 2"/>
          <p:cNvSpPr>
            <a:spLocks noGrp="1"/>
          </p:cNvSpPr>
          <p:nvPr>
            <p:ph idx="1"/>
          </p:nvPr>
        </p:nvSpPr>
        <p:spPr>
          <a:xfrm>
            <a:off x="457200" y="100853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9525000" y="685800"/>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9538447" y="2407022"/>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5"/>
          </p:nvPr>
        </p:nvSpPr>
        <p:spPr>
          <a:xfrm>
            <a:off x="9538447" y="4102844"/>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9551894" y="5824066"/>
            <a:ext cx="8229600" cy="1582270"/>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7066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8" name="Content Placeholder 2"/>
          <p:cNvSpPr>
            <a:spLocks noGrp="1"/>
          </p:cNvSpPr>
          <p:nvPr>
            <p:ph idx="1"/>
          </p:nvPr>
        </p:nvSpPr>
        <p:spPr>
          <a:xfrm>
            <a:off x="457200"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652818" y="1008530"/>
            <a:ext cx="4191000" cy="5117636"/>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30826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941294"/>
            <a:ext cx="4040187"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5" name="Text Placeholder 4"/>
          <p:cNvSpPr>
            <a:spLocks noGrp="1"/>
          </p:cNvSpPr>
          <p:nvPr>
            <p:ph type="body" sz="quarter" idx="3"/>
          </p:nvPr>
        </p:nvSpPr>
        <p:spPr>
          <a:xfrm>
            <a:off x="4645028" y="941294"/>
            <a:ext cx="4041775" cy="639762"/>
          </a:xfrm>
        </p:spPr>
        <p:txBody>
          <a:bodyPr anchor="b"/>
          <a:lstStyle>
            <a:lvl1pPr marL="0" indent="0">
              <a:buNone/>
              <a:defRPr sz="2294" b="1"/>
            </a:lvl1pPr>
            <a:lvl2pPr marL="449423" indent="0">
              <a:buNone/>
              <a:defRPr sz="1941" b="1"/>
            </a:lvl2pPr>
            <a:lvl3pPr marL="898846" indent="0">
              <a:buNone/>
              <a:defRPr sz="1765" b="1"/>
            </a:lvl3pPr>
            <a:lvl4pPr marL="1348268" indent="0">
              <a:buNone/>
              <a:defRPr sz="1588" b="1"/>
            </a:lvl4pPr>
            <a:lvl5pPr marL="1797691" indent="0">
              <a:buNone/>
              <a:defRPr sz="1588" b="1"/>
            </a:lvl5pPr>
            <a:lvl6pPr marL="2247115" indent="0">
              <a:buNone/>
              <a:defRPr sz="1588" b="1"/>
            </a:lvl6pPr>
            <a:lvl7pPr marL="2696539" indent="0">
              <a:buNone/>
              <a:defRPr sz="1588" b="1"/>
            </a:lvl7pPr>
            <a:lvl8pPr marL="3145962" indent="0">
              <a:buNone/>
              <a:defRPr sz="1588" b="1"/>
            </a:lvl8pPr>
            <a:lvl9pPr marL="3595382" indent="0">
              <a:buNone/>
              <a:defRPr sz="1588"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3"/>
          </p:nvPr>
        </p:nvSpPr>
        <p:spPr>
          <a:xfrm>
            <a:off x="457200"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4652818" y="1715527"/>
            <a:ext cx="4191000" cy="4410638"/>
          </a:xfrm>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Tree>
    <p:custDataLst>
      <p:tags r:id="rId1"/>
    </p:custDataLst>
    <p:extLst>
      <p:ext uri="{BB962C8B-B14F-4D97-AF65-F5344CB8AC3E}">
        <p14:creationId xmlns:p14="http://schemas.microsoft.com/office/powerpoint/2010/main" val="3953894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6824"/>
          </a:xfrm>
        </p:spPr>
        <p:txBody>
          <a:bodyPr anchor="b">
            <a:noAutofit/>
          </a:bodyPr>
          <a:lstStyle>
            <a:lvl1pPr>
              <a:defRPr sz="3530"/>
            </a:lvl1pPr>
          </a:lstStyle>
          <a:p>
            <a:r>
              <a:rPr lang="en-US"/>
              <a:t>Click to edit Master title style</a:t>
            </a:r>
          </a:p>
        </p:txBody>
      </p:sp>
      <p:sp>
        <p:nvSpPr>
          <p:cNvPr id="3" name="Content Placeholder 2"/>
          <p:cNvSpPr>
            <a:spLocks noGrp="1"/>
          </p:cNvSpPr>
          <p:nvPr>
            <p:ph idx="1"/>
          </p:nvPr>
        </p:nvSpPr>
        <p:spPr/>
        <p:txBody>
          <a:bodyPr/>
          <a:lstStyle>
            <a:lvl1pPr>
              <a:defRPr sz="2471"/>
            </a:lvl1pPr>
            <a:lvl2pPr>
              <a:defRPr sz="2118"/>
            </a:lvl2pPr>
            <a:lvl3pPr>
              <a:defRPr sz="1765"/>
            </a:lvl3pPr>
            <a:lvl4pPr>
              <a:defRPr sz="1765"/>
            </a:lvl4pPr>
            <a:lvl5pPr>
              <a:defRPr sz="15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132702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58225" y="6410326"/>
            <a:ext cx="533400" cy="350838"/>
          </a:xfrm>
        </p:spPr>
        <p:txBody>
          <a:bodyPr/>
          <a:lstStyle/>
          <a:p>
            <a:fld id="{B044824F-EBE0-443F-8A8F-F64816AF04DC}" type="slidenum">
              <a:rPr lang="en-US" smtClean="0"/>
              <a:t>‹#›</a:t>
            </a:fld>
            <a:endParaRPr lang="en-US"/>
          </a:p>
        </p:txBody>
      </p:sp>
    </p:spTree>
    <p:custDataLst>
      <p:tags r:id="rId1"/>
    </p:custDataLst>
    <p:extLst>
      <p:ext uri="{BB962C8B-B14F-4D97-AF65-F5344CB8AC3E}">
        <p14:creationId xmlns:p14="http://schemas.microsoft.com/office/powerpoint/2010/main" val="46871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532186"/>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457200" y="1008530"/>
            <a:ext cx="8229600" cy="5117636"/>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48280" y="6397625"/>
            <a:ext cx="443345" cy="365126"/>
          </a:xfrm>
          <a:prstGeom prst="rect">
            <a:avLst/>
          </a:prstGeom>
        </p:spPr>
        <p:txBody>
          <a:bodyPr vert="horz" lIns="101864" tIns="50933" rIns="101864" bIns="50933" rtlCol="0" anchor="ctr"/>
          <a:lstStyle>
            <a:lvl1pPr algn="r">
              <a:defRPr sz="1350">
                <a:solidFill>
                  <a:schemeClr val="bg1"/>
                </a:solidFill>
              </a:defRPr>
            </a:lvl1pPr>
          </a:lstStyle>
          <a:p>
            <a:pPr defTabSz="898846"/>
            <a:fld id="{993EEC8E-C5CF-40DF-832D-5BCB0E209B98}" type="slidenum">
              <a:rPr lang="en-US" smtClean="0">
                <a:solidFill>
                  <a:prstClr val="white"/>
                </a:solidFill>
              </a:rPr>
              <a:pPr defTabSz="898846"/>
              <a:t>‹#›</a:t>
            </a:fld>
            <a:endParaRPr lang="en-US" dirty="0">
              <a:solidFill>
                <a:prstClr val="white"/>
              </a:solidFill>
            </a:endParaRPr>
          </a:p>
        </p:txBody>
      </p:sp>
      <p:sp>
        <p:nvSpPr>
          <p:cNvPr id="4" name="TextBox 3">
            <a:extLst>
              <a:ext uri="{FF2B5EF4-FFF2-40B4-BE49-F238E27FC236}">
                <a16:creationId xmlns:a16="http://schemas.microsoft.com/office/drawing/2014/main" id="{D6833C43-7726-4D8A-9831-E9733F16F094}"/>
              </a:ext>
            </a:extLst>
          </p:cNvPr>
          <p:cNvSpPr txBox="1"/>
          <p:nvPr userDrawn="1"/>
        </p:nvSpPr>
        <p:spPr>
          <a:xfrm>
            <a:off x="7429500" y="6420376"/>
            <a:ext cx="1553667" cy="523220"/>
          </a:xfrm>
          <a:prstGeom prst="rect">
            <a:avLst/>
          </a:prstGeom>
          <a:noFill/>
        </p:spPr>
        <p:txBody>
          <a:bodyPr wrap="square" rtlCol="0">
            <a:spAutoFit/>
          </a:bodyPr>
          <a:lstStyle/>
          <a:p>
            <a:r>
              <a:rPr lang="en-US" sz="1350" dirty="0">
                <a:solidFill>
                  <a:schemeClr val="bg1"/>
                </a:solidFill>
              </a:rPr>
              <a:t>Upper Respiratory Infection</a:t>
            </a:r>
          </a:p>
        </p:txBody>
      </p:sp>
      <p:sp>
        <p:nvSpPr>
          <p:cNvPr id="9" name="Rectangle 8">
            <a:extLst>
              <a:ext uri="{FF2B5EF4-FFF2-40B4-BE49-F238E27FC236}">
                <a16:creationId xmlns:a16="http://schemas.microsoft.com/office/drawing/2014/main" id="{4024F62F-62A0-4C7D-A1C9-825F7C1E7AC1}"/>
              </a:ext>
            </a:extLst>
          </p:cNvPr>
          <p:cNvSpPr/>
          <p:nvPr userDrawn="1"/>
        </p:nvSpPr>
        <p:spPr>
          <a:xfrm>
            <a:off x="502920" y="6211669"/>
            <a:ext cx="2040013" cy="646331"/>
          </a:xfrm>
          <a:prstGeom prst="rect">
            <a:avLst/>
          </a:prstGeom>
        </p:spPr>
        <p:txBody>
          <a:bodyPr wrap="square">
            <a:spAutoFit/>
          </a:bodyPr>
          <a:lstStyle/>
          <a:p>
            <a:r>
              <a:rPr lang="en-US" sz="1200" dirty="0">
                <a:solidFill>
                  <a:srgbClr val="000000"/>
                </a:solidFill>
                <a:latin typeface="+mn-lt"/>
                <a:cs typeface="Arial" panose="020B0604020202020204" pitchFamily="34" charset="0"/>
              </a:rPr>
              <a:t>AHRQ Safety Program for Improving Antibiotic Use – Ambulatory Care</a:t>
            </a:r>
          </a:p>
        </p:txBody>
      </p:sp>
      <p:cxnSp>
        <p:nvCxnSpPr>
          <p:cNvPr id="10" name="Straight Connector 9">
            <a:extLst>
              <a:ext uri="{FF2B5EF4-FFF2-40B4-BE49-F238E27FC236}">
                <a16:creationId xmlns:a16="http://schemas.microsoft.com/office/drawing/2014/main" id="{F576A8E6-60BE-4797-B272-A2DDB94457D5}"/>
              </a:ext>
            </a:extLst>
          </p:cNvPr>
          <p:cNvCxnSpPr/>
          <p:nvPr userDrawn="1"/>
        </p:nvCxnSpPr>
        <p:spPr>
          <a:xfrm>
            <a:off x="457200" y="6252473"/>
            <a:ext cx="6927" cy="564722"/>
          </a:xfrm>
          <a:prstGeom prst="line">
            <a:avLst/>
          </a:prstGeom>
          <a:ln>
            <a:solidFill>
              <a:srgbClr val="07AAC9"/>
            </a:solidFill>
          </a:ln>
        </p:spPr>
        <p:style>
          <a:lnRef idx="1">
            <a:schemeClr val="accent1"/>
          </a:lnRef>
          <a:fillRef idx="0">
            <a:schemeClr val="accent1"/>
          </a:fillRef>
          <a:effectRef idx="0">
            <a:schemeClr val="accent1"/>
          </a:effectRef>
          <a:fontRef idx="minor">
            <a:schemeClr val="tx1"/>
          </a:fontRef>
        </p:style>
      </p:cxnSp>
    </p:spTree>
    <p:custDataLst>
      <p:tags r:id="rId10"/>
    </p:custDataLst>
    <p:extLst>
      <p:ext uri="{BB962C8B-B14F-4D97-AF65-F5344CB8AC3E}">
        <p14:creationId xmlns:p14="http://schemas.microsoft.com/office/powerpoint/2010/main" val="237548171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4" r:id="rId3"/>
    <p:sldLayoutId id="2147483871" r:id="rId4"/>
    <p:sldLayoutId id="2147483872" r:id="rId5"/>
    <p:sldLayoutId id="2147483873" r:id="rId6"/>
    <p:sldLayoutId id="2147483882" r:id="rId7"/>
    <p:sldLayoutId id="2147483883" r:id="rId8"/>
  </p:sldLayoutIdLst>
  <p:hf hdr="0" ftr="0" dt="0"/>
  <p:txStyles>
    <p:titleStyle>
      <a:lvl1pPr algn="ctr" defTabSz="898846" rtl="0" eaLnBrk="1" latinLnBrk="0" hangingPunct="1">
        <a:spcBef>
          <a:spcPct val="0"/>
        </a:spcBef>
        <a:buNone/>
        <a:defRPr sz="4412" b="0" i="0" u="none" kern="1200">
          <a:solidFill>
            <a:schemeClr val="bg1"/>
          </a:solidFill>
          <a:latin typeface="+mj-lt"/>
          <a:ea typeface="+mj-ea"/>
          <a:cs typeface="+mj-cs"/>
        </a:defRPr>
      </a:lvl1pPr>
    </p:titleStyle>
    <p:bodyStyle>
      <a:lvl1pPr marL="337068" indent="-337068" algn="l" defTabSz="898846" rtl="0" eaLnBrk="1" latinLnBrk="0" hangingPunct="1">
        <a:spcBef>
          <a:spcPct val="20000"/>
        </a:spcBef>
        <a:buFont typeface="Arial" panose="020B0604020202020204" pitchFamily="34" charset="0"/>
        <a:buChar char="•"/>
        <a:defRPr sz="3177" kern="1200">
          <a:solidFill>
            <a:schemeClr val="tx1"/>
          </a:solidFill>
          <a:latin typeface="+mn-lt"/>
          <a:ea typeface="+mn-ea"/>
          <a:cs typeface="+mn-cs"/>
        </a:defRPr>
      </a:lvl1pPr>
      <a:lvl2pPr marL="730313" indent="-280889" algn="l" defTabSz="898846" rtl="0" eaLnBrk="1" latinLnBrk="0" hangingPunct="1">
        <a:spcBef>
          <a:spcPct val="20000"/>
        </a:spcBef>
        <a:buFont typeface="Arial" panose="020B0604020202020204" pitchFamily="34" charset="0"/>
        <a:buChar char="–"/>
        <a:defRPr sz="2824" kern="1200">
          <a:solidFill>
            <a:schemeClr val="tx1"/>
          </a:solidFill>
          <a:latin typeface="+mn-lt"/>
          <a:ea typeface="+mn-ea"/>
          <a:cs typeface="+mn-cs"/>
        </a:defRPr>
      </a:lvl2pPr>
      <a:lvl3pPr marL="1123557" indent="-224712" algn="l" defTabSz="898846" rtl="0" eaLnBrk="1" latinLnBrk="0" hangingPunct="1">
        <a:spcBef>
          <a:spcPct val="20000"/>
        </a:spcBef>
        <a:buFont typeface="Arial" panose="020B0604020202020204" pitchFamily="34" charset="0"/>
        <a:buChar char="•"/>
        <a:defRPr sz="2294" kern="1200">
          <a:solidFill>
            <a:schemeClr val="tx1"/>
          </a:solidFill>
          <a:latin typeface="+mn-lt"/>
          <a:ea typeface="+mn-ea"/>
          <a:cs typeface="+mn-cs"/>
        </a:defRPr>
      </a:lvl3pPr>
      <a:lvl4pPr marL="1572979"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4pPr>
      <a:lvl5pPr marL="2022403"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5pPr>
      <a:lvl6pPr marL="2471827"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921250"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70672"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820094" indent="-224712" algn="l" defTabSz="898846"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98846" rtl="0" eaLnBrk="1" latinLnBrk="0" hangingPunct="1">
        <a:defRPr sz="1765" kern="1200">
          <a:solidFill>
            <a:schemeClr val="tx1"/>
          </a:solidFill>
          <a:latin typeface="+mn-lt"/>
          <a:ea typeface="+mn-ea"/>
          <a:cs typeface="+mn-cs"/>
        </a:defRPr>
      </a:lvl1pPr>
      <a:lvl2pPr marL="449423" algn="l" defTabSz="898846" rtl="0" eaLnBrk="1" latinLnBrk="0" hangingPunct="1">
        <a:defRPr sz="1765" kern="1200">
          <a:solidFill>
            <a:schemeClr val="tx1"/>
          </a:solidFill>
          <a:latin typeface="+mn-lt"/>
          <a:ea typeface="+mn-ea"/>
          <a:cs typeface="+mn-cs"/>
        </a:defRPr>
      </a:lvl2pPr>
      <a:lvl3pPr marL="898846" algn="l" defTabSz="898846" rtl="0" eaLnBrk="1" latinLnBrk="0" hangingPunct="1">
        <a:defRPr sz="1765" kern="1200">
          <a:solidFill>
            <a:schemeClr val="tx1"/>
          </a:solidFill>
          <a:latin typeface="+mn-lt"/>
          <a:ea typeface="+mn-ea"/>
          <a:cs typeface="+mn-cs"/>
        </a:defRPr>
      </a:lvl3pPr>
      <a:lvl4pPr marL="1348268" algn="l" defTabSz="898846" rtl="0" eaLnBrk="1" latinLnBrk="0" hangingPunct="1">
        <a:defRPr sz="1765" kern="1200">
          <a:solidFill>
            <a:schemeClr val="tx1"/>
          </a:solidFill>
          <a:latin typeface="+mn-lt"/>
          <a:ea typeface="+mn-ea"/>
          <a:cs typeface="+mn-cs"/>
        </a:defRPr>
      </a:lvl4pPr>
      <a:lvl5pPr marL="1797691" algn="l" defTabSz="898846" rtl="0" eaLnBrk="1" latinLnBrk="0" hangingPunct="1">
        <a:defRPr sz="1765" kern="1200">
          <a:solidFill>
            <a:schemeClr val="tx1"/>
          </a:solidFill>
          <a:latin typeface="+mn-lt"/>
          <a:ea typeface="+mn-ea"/>
          <a:cs typeface="+mn-cs"/>
        </a:defRPr>
      </a:lvl5pPr>
      <a:lvl6pPr marL="2247115" algn="l" defTabSz="898846" rtl="0" eaLnBrk="1" latinLnBrk="0" hangingPunct="1">
        <a:defRPr sz="1765" kern="1200">
          <a:solidFill>
            <a:schemeClr val="tx1"/>
          </a:solidFill>
          <a:latin typeface="+mn-lt"/>
          <a:ea typeface="+mn-ea"/>
          <a:cs typeface="+mn-cs"/>
        </a:defRPr>
      </a:lvl6pPr>
      <a:lvl7pPr marL="2696539" algn="l" defTabSz="898846" rtl="0" eaLnBrk="1" latinLnBrk="0" hangingPunct="1">
        <a:defRPr sz="1765" kern="1200">
          <a:solidFill>
            <a:schemeClr val="tx1"/>
          </a:solidFill>
          <a:latin typeface="+mn-lt"/>
          <a:ea typeface="+mn-ea"/>
          <a:cs typeface="+mn-cs"/>
        </a:defRPr>
      </a:lvl7pPr>
      <a:lvl8pPr marL="3145962" algn="l" defTabSz="898846" rtl="0" eaLnBrk="1" latinLnBrk="0" hangingPunct="1">
        <a:defRPr sz="1765" kern="1200">
          <a:solidFill>
            <a:schemeClr val="tx1"/>
          </a:solidFill>
          <a:latin typeface="+mn-lt"/>
          <a:ea typeface="+mn-ea"/>
          <a:cs typeface="+mn-cs"/>
        </a:defRPr>
      </a:lvl8pPr>
      <a:lvl9pPr marL="3595382" algn="l" defTabSz="898846"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hrq.gov/sites/default/files/wysiwyg/antibiotic-use/ambulatory-care/respiratory-one-pager.pdf" TargetMode="External"/><Relationship Id="rId2" Type="http://schemas.openxmlformats.org/officeDocument/2006/relationships/hyperlink" Target="https://www.ahrq.gov/sites/default/files/wysiwyg/antibiotic-use/ambulatory-care/respiratory-discussion-guide.docx" TargetMode="External"/><Relationship Id="rId1" Type="http://schemas.openxmlformats.org/officeDocument/2006/relationships/slideLayout" Target="../slideLayouts/slideLayout8.xml"/><Relationship Id="rId5" Type="http://schemas.openxmlformats.org/officeDocument/2006/relationships/hyperlink" Target="https://www.ahrq.gov/sites/default/files/wysiwyg/antibiotic-use/ambulatory-care/common-cold-handout-spanish.docx" TargetMode="External"/><Relationship Id="rId4" Type="http://schemas.openxmlformats.org/officeDocument/2006/relationships/hyperlink" Target="https://www.ahrq.gov/sites/default/files/wysiwyg/antibiotic-use/ambulatory-care/common-cold-handout-english.docx"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1053" y="1909003"/>
            <a:ext cx="9144000" cy="1873530"/>
          </a:xfrm>
        </p:spPr>
        <p:txBody>
          <a:bodyPr>
            <a:normAutofit fontScale="90000"/>
          </a:bodyPr>
          <a:lstStyle/>
          <a:p>
            <a:r>
              <a:rPr lang="en-US" sz="4000" b="1" dirty="0">
                <a:solidFill>
                  <a:srgbClr val="404040"/>
                </a:solidFill>
                <a:latin typeface="Calibri" panose="020F0502020204030204" pitchFamily="34" charset="0"/>
              </a:rPr>
              <a:t>The “Never Antibiotics” Diagnoses: </a:t>
            </a:r>
            <a:br>
              <a:rPr lang="en-US" sz="1050" b="1" dirty="0">
                <a:latin typeface="+mn-ea"/>
                <a:cs typeface="+mn-ea"/>
              </a:rPr>
            </a:br>
            <a:r>
              <a:rPr lang="en-US" sz="4000" b="1" dirty="0">
                <a:solidFill>
                  <a:srgbClr val="404040"/>
                </a:solidFill>
                <a:latin typeface="Calibri" panose="020F0502020204030204" pitchFamily="34" charset="0"/>
              </a:rPr>
              <a:t>Acute Viral Upper Respiratory Infection: </a:t>
            </a:r>
            <a:br>
              <a:rPr lang="en-US" sz="4000" b="1" dirty="0">
                <a:solidFill>
                  <a:srgbClr val="404040"/>
                </a:solidFill>
                <a:latin typeface="Calibri" panose="020F0502020204030204" pitchFamily="34" charset="0"/>
              </a:rPr>
            </a:br>
            <a:r>
              <a:rPr lang="en-US" sz="4000" b="1" dirty="0">
                <a:solidFill>
                  <a:srgbClr val="404040"/>
                </a:solidFill>
                <a:latin typeface="Calibri" panose="020F0502020204030204" pitchFamily="34" charset="0"/>
              </a:rPr>
              <a:t>the Common Cold</a:t>
            </a:r>
          </a:p>
        </p:txBody>
      </p:sp>
      <p:sp>
        <p:nvSpPr>
          <p:cNvPr id="17411" name="Rectangle 3"/>
          <p:cNvSpPr>
            <a:spLocks noGrp="1" noChangeArrowheads="1"/>
          </p:cNvSpPr>
          <p:nvPr>
            <p:ph type="subTitle" idx="1"/>
          </p:nvPr>
        </p:nvSpPr>
        <p:spPr>
          <a:xfrm>
            <a:off x="1" y="3860017"/>
            <a:ext cx="9143999" cy="1447800"/>
          </a:xfrm>
        </p:spPr>
        <p:txBody>
          <a:bodyPr>
            <a:normAutofit/>
          </a:bodyPr>
          <a:lstStyle/>
          <a:p>
            <a:r>
              <a:rPr lang="en-US" sz="3300" dirty="0"/>
              <a:t> </a:t>
            </a:r>
            <a:r>
              <a:rPr lang="en-US" sz="2600" b="1" dirty="0"/>
              <a:t>Ambulatory Care</a:t>
            </a:r>
          </a:p>
        </p:txBody>
      </p:sp>
      <p:sp>
        <p:nvSpPr>
          <p:cNvPr id="4" name="Subtitle 1"/>
          <p:cNvSpPr txBox="1">
            <a:spLocks/>
          </p:cNvSpPr>
          <p:nvPr/>
        </p:nvSpPr>
        <p:spPr>
          <a:xfrm>
            <a:off x="952500" y="0"/>
            <a:ext cx="7239000" cy="1752600"/>
          </a:xfrm>
          <a:prstGeom prst="rect">
            <a:avLst/>
          </a:prstGeom>
        </p:spPr>
        <p:txBody>
          <a:bodyPr vert="horz" lIns="101864" tIns="50933" rIns="101864" bIns="50933" rtlCol="0" anchor="ctr">
            <a:normAutofit/>
          </a:bodyPr>
          <a:lstStyle>
            <a:lvl1pPr marL="0" indent="0" algn="ctr" defTabSz="898846" rtl="0" eaLnBrk="1" latinLnBrk="0" hangingPunct="1">
              <a:spcBef>
                <a:spcPct val="20000"/>
              </a:spcBef>
              <a:buFont typeface="Arial" panose="020B0604020202020204" pitchFamily="34" charset="0"/>
              <a:buNone/>
              <a:defRPr sz="3177" kern="1200">
                <a:solidFill>
                  <a:schemeClr val="tx1">
                    <a:tint val="75000"/>
                  </a:schemeClr>
                </a:solidFill>
                <a:latin typeface="+mn-lt"/>
                <a:ea typeface="+mn-ea"/>
                <a:cs typeface="+mn-cs"/>
              </a:defRPr>
            </a:lvl1pPr>
            <a:lvl2pPr marL="449423" indent="0" algn="ctr" defTabSz="898846" rtl="0" eaLnBrk="1" latinLnBrk="0" hangingPunct="1">
              <a:spcBef>
                <a:spcPct val="20000"/>
              </a:spcBef>
              <a:buFont typeface="Arial" panose="020B0604020202020204" pitchFamily="34" charset="0"/>
              <a:buNone/>
              <a:defRPr sz="2824" kern="1200">
                <a:solidFill>
                  <a:schemeClr val="tx1">
                    <a:tint val="75000"/>
                  </a:schemeClr>
                </a:solidFill>
                <a:latin typeface="+mn-lt"/>
                <a:ea typeface="+mn-ea"/>
                <a:cs typeface="+mn-cs"/>
              </a:defRPr>
            </a:lvl2pPr>
            <a:lvl3pPr marL="898846" indent="0" algn="ctr" defTabSz="898846" rtl="0" eaLnBrk="1" latinLnBrk="0" hangingPunct="1">
              <a:spcBef>
                <a:spcPct val="20000"/>
              </a:spcBef>
              <a:buFont typeface="Arial" panose="020B0604020202020204" pitchFamily="34" charset="0"/>
              <a:buNone/>
              <a:defRPr sz="2294" kern="1200">
                <a:solidFill>
                  <a:schemeClr val="tx1">
                    <a:tint val="75000"/>
                  </a:schemeClr>
                </a:solidFill>
                <a:latin typeface="+mn-lt"/>
                <a:ea typeface="+mn-ea"/>
                <a:cs typeface="+mn-cs"/>
              </a:defRPr>
            </a:lvl3pPr>
            <a:lvl4pPr marL="1348268"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4pPr>
            <a:lvl5pPr marL="1797691"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5pPr>
            <a:lvl6pPr marL="2247115"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6pPr>
            <a:lvl7pPr marL="2696539"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7pPr>
            <a:lvl8pPr marL="3145962"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8pPr>
            <a:lvl9pPr marL="3595382" indent="0" algn="ctr" defTabSz="898846" rtl="0" eaLnBrk="1" latinLnBrk="0" hangingPunct="1">
              <a:spcBef>
                <a:spcPct val="20000"/>
              </a:spcBef>
              <a:buFont typeface="Arial" panose="020B0604020202020204" pitchFamily="34" charset="0"/>
              <a:buNone/>
              <a:defRPr sz="1941" kern="1200">
                <a:solidFill>
                  <a:schemeClr val="tx1">
                    <a:tint val="75000"/>
                  </a:schemeClr>
                </a:solidFill>
                <a:latin typeface="+mn-lt"/>
                <a:ea typeface="+mn-ea"/>
                <a:cs typeface="+mn-cs"/>
              </a:defRPr>
            </a:lvl9pPr>
          </a:lstStyle>
          <a:p>
            <a:pPr>
              <a:spcBef>
                <a:spcPts val="0"/>
              </a:spcBef>
              <a:spcAft>
                <a:spcPts val="1800"/>
              </a:spcAft>
            </a:pPr>
            <a:r>
              <a:rPr lang="en-US" sz="4000">
                <a:solidFill>
                  <a:schemeClr val="bg1"/>
                </a:solidFill>
              </a:rPr>
              <a:t>AHRQ Safety Program for Improving Antibiotic Use</a:t>
            </a:r>
          </a:p>
        </p:txBody>
      </p:sp>
      <p:sp>
        <p:nvSpPr>
          <p:cNvPr id="2" name="TextBox 1">
            <a:extLst>
              <a:ext uri="{FF2B5EF4-FFF2-40B4-BE49-F238E27FC236}">
                <a16:creationId xmlns:a16="http://schemas.microsoft.com/office/drawing/2014/main" id="{2B87F6FC-02C0-4921-B333-637EF8DA1F0C}"/>
              </a:ext>
            </a:extLst>
          </p:cNvPr>
          <p:cNvSpPr txBox="1"/>
          <p:nvPr/>
        </p:nvSpPr>
        <p:spPr>
          <a:xfrm>
            <a:off x="6929997" y="6334780"/>
            <a:ext cx="2214003" cy="523220"/>
          </a:xfrm>
          <a:prstGeom prst="rect">
            <a:avLst/>
          </a:prstGeom>
          <a:noFill/>
        </p:spPr>
        <p:txBody>
          <a:bodyPr wrap="none" rtlCol="0">
            <a:spAutoFit/>
          </a:bodyPr>
          <a:lstStyle/>
          <a:p>
            <a:pPr algn="r"/>
            <a:r>
              <a:rPr lang="en-US" sz="1400" dirty="0">
                <a:solidFill>
                  <a:schemeClr val="bg1"/>
                </a:solidFill>
              </a:rPr>
              <a:t>AHRQ Pub. No. 17(22)-0030</a:t>
            </a:r>
          </a:p>
          <a:p>
            <a:pPr algn="r"/>
            <a:r>
              <a:rPr lang="en-US" sz="1400" dirty="0">
                <a:solidFill>
                  <a:schemeClr val="bg1"/>
                </a:solidFill>
              </a:rPr>
              <a:t>September 2022</a:t>
            </a:r>
          </a:p>
        </p:txBody>
      </p:sp>
    </p:spTree>
    <p:custDataLst>
      <p:tags r:id="rId1"/>
    </p:custDataLst>
    <p:extLst>
      <p:ext uri="{BB962C8B-B14F-4D97-AF65-F5344CB8AC3E}">
        <p14:creationId xmlns:p14="http://schemas.microsoft.com/office/powerpoint/2010/main" val="161576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Validate Patient Concerns</a:t>
            </a:r>
          </a:p>
        </p:txBody>
      </p:sp>
      <p:sp>
        <p:nvSpPr>
          <p:cNvPr id="3" name="Content Placeholder 2"/>
          <p:cNvSpPr>
            <a:spLocks noGrp="1"/>
          </p:cNvSpPr>
          <p:nvPr>
            <p:ph idx="1"/>
          </p:nvPr>
        </p:nvSpPr>
        <p:spPr>
          <a:xfrm>
            <a:off x="304799" y="1295400"/>
            <a:ext cx="5777501" cy="4863350"/>
          </a:xfrm>
        </p:spPr>
        <p:txBody>
          <a:bodyPr/>
          <a:lstStyle/>
          <a:p>
            <a:pPr marL="0" indent="0">
              <a:buNone/>
            </a:pPr>
            <a:r>
              <a:rPr lang="en-US" sz="3200" dirty="0"/>
              <a:t>Assure patients that their symptoms are being taken seriously</a:t>
            </a:r>
          </a:p>
          <a:p>
            <a:pPr marL="0" indent="0">
              <a:buNone/>
            </a:pP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10</a:t>
            </a:fld>
            <a:endParaRPr lang="en-US">
              <a:solidFill>
                <a:prstClr val="white"/>
              </a:solidFill>
            </a:endParaRPr>
          </a:p>
        </p:txBody>
      </p:sp>
      <p:pic>
        <p:nvPicPr>
          <p:cNvPr id="7170" name="Picture 2" descr="Image of healthcare practitioner and patient conversing">
            <a:extLst>
              <a:ext uri="{FF2B5EF4-FFF2-40B4-BE49-F238E27FC236}">
                <a16:creationId xmlns:a16="http://schemas.microsoft.com/office/drawing/2014/main" id="{2652E0AD-E4BF-4B8C-8791-CA12B320AE7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2059"/>
          <a:stretch/>
        </p:blipFill>
        <p:spPr bwMode="auto">
          <a:xfrm>
            <a:off x="4313834" y="2489071"/>
            <a:ext cx="4054334" cy="30735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372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 Validate Patient Concerns</a:t>
            </a:r>
          </a:p>
        </p:txBody>
      </p:sp>
      <p:sp>
        <p:nvSpPr>
          <p:cNvPr id="3" name="Content Placeholder 2"/>
          <p:cNvSpPr>
            <a:spLocks noGrp="1"/>
          </p:cNvSpPr>
          <p:nvPr>
            <p:ph idx="1"/>
          </p:nvPr>
        </p:nvSpPr>
        <p:spPr>
          <a:xfrm>
            <a:off x="573756" y="1185465"/>
            <a:ext cx="5576835" cy="4928769"/>
          </a:xfrm>
        </p:spPr>
        <p:txBody>
          <a:bodyPr/>
          <a:lstStyle/>
          <a:p>
            <a:pPr marL="0" indent="0">
              <a:buNone/>
            </a:pPr>
            <a:r>
              <a:rPr lang="en-US"/>
              <a:t>“I can see you’re feeling pretty miserable. Let’s try to fix that.”</a:t>
            </a:r>
            <a:br>
              <a:rPr lang="en-US"/>
            </a:br>
            <a:endParaRPr lang="en-US"/>
          </a:p>
          <a:p>
            <a:pPr marL="0" indent="0">
              <a:buNone/>
            </a:pPr>
            <a:r>
              <a:rPr lang="en-US"/>
              <a:t>“I am sorry to hear you are not feeling well. Let’s work on getting you feeling better.”</a:t>
            </a:r>
            <a:br>
              <a:rPr lang="en-US"/>
            </a:br>
            <a:endParaRPr lang="en-US"/>
          </a:p>
          <a:p>
            <a:pPr marL="0" indent="0">
              <a:buNone/>
            </a:pPr>
            <a:r>
              <a:rPr lang="en-US"/>
              <a:t>“Antibiotics won’t help, but here are some things that might help.”</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11</a:t>
            </a:fld>
            <a:endParaRPr lang="en-US">
              <a:solidFill>
                <a:prstClr val="white"/>
              </a:solidFill>
            </a:endParaRPr>
          </a:p>
        </p:txBody>
      </p:sp>
      <p:pic>
        <p:nvPicPr>
          <p:cNvPr id="8194" name="Picture 2" descr="Image of healthcare practitioner.">
            <a:extLst>
              <a:ext uri="{FF2B5EF4-FFF2-40B4-BE49-F238E27FC236}">
                <a16:creationId xmlns:a16="http://schemas.microsoft.com/office/drawing/2014/main" id="{244508E5-BE19-4CF2-B257-60128F167D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253" r="10612"/>
          <a:stretch/>
        </p:blipFill>
        <p:spPr bwMode="auto">
          <a:xfrm>
            <a:off x="6172200" y="1752600"/>
            <a:ext cx="2289426" cy="2819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434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a:t>Communication: Patients Getting Conflicting Messages</a:t>
            </a:r>
          </a:p>
        </p:txBody>
      </p:sp>
      <p:sp>
        <p:nvSpPr>
          <p:cNvPr id="3" name="Content Placeholder 2"/>
          <p:cNvSpPr>
            <a:spLocks noGrp="1"/>
          </p:cNvSpPr>
          <p:nvPr>
            <p:ph idx="1"/>
          </p:nvPr>
        </p:nvSpPr>
        <p:spPr>
          <a:xfrm>
            <a:off x="304800" y="1066800"/>
            <a:ext cx="5334000" cy="5117636"/>
          </a:xfrm>
        </p:spPr>
        <p:txBody>
          <a:bodyPr/>
          <a:lstStyle/>
          <a:p>
            <a:pPr marL="0" indent="0">
              <a:buNone/>
            </a:pPr>
            <a:r>
              <a:rPr lang="en-US"/>
              <a:t>“The last time I had this, you were out of town, and your partner gave me an antibiotic.”</a:t>
            </a:r>
            <a:br>
              <a:rPr lang="en-US"/>
            </a:br>
            <a:endParaRPr lang="en-US"/>
          </a:p>
          <a:p>
            <a:pPr marL="0" indent="0">
              <a:buNone/>
            </a:pPr>
            <a:r>
              <a:rPr lang="en-US"/>
              <a:t>“I know this is my first time coming into this urgent care center, but my doctor always gives me a prescription for an antibiotic when I have this.”</a:t>
            </a:r>
            <a:br>
              <a:rPr lang="en-US"/>
            </a:br>
            <a:endParaRPr lang="en-US"/>
          </a:p>
          <a:p>
            <a:pPr marL="0" indent="0">
              <a:buNone/>
            </a:pPr>
            <a:r>
              <a:rPr lang="en-US"/>
              <a:t>“I have the same thing as my child, and my doctor gave me an antibiotic. Will you give my child one too?”</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12</a:t>
            </a:fld>
            <a:endParaRPr lang="en-US">
              <a:solidFill>
                <a:prstClr val="white"/>
              </a:solidFill>
            </a:endParaRPr>
          </a:p>
        </p:txBody>
      </p:sp>
      <p:pic>
        <p:nvPicPr>
          <p:cNvPr id="9218" name="Picture 2" descr="Image of standing patient with their arms crossed.">
            <a:extLst>
              <a:ext uri="{FF2B5EF4-FFF2-40B4-BE49-F238E27FC236}">
                <a16:creationId xmlns:a16="http://schemas.microsoft.com/office/drawing/2014/main" id="{32E83FE1-EC30-4457-B723-DB99AFB6EE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91200" y="1181380"/>
            <a:ext cx="2998240" cy="4495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015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Solution: Communication and Sample Phrases</a:t>
            </a:r>
          </a:p>
        </p:txBody>
      </p:sp>
      <p:sp>
        <p:nvSpPr>
          <p:cNvPr id="3" name="Content Placeholder 2"/>
          <p:cNvSpPr>
            <a:spLocks noGrp="1"/>
          </p:cNvSpPr>
          <p:nvPr>
            <p:ph idx="1"/>
          </p:nvPr>
        </p:nvSpPr>
        <p:spPr>
          <a:xfrm>
            <a:off x="381000" y="1091031"/>
            <a:ext cx="8458200" cy="5117636"/>
          </a:xfrm>
        </p:spPr>
        <p:txBody>
          <a:bodyPr>
            <a:normAutofit/>
          </a:bodyPr>
          <a:lstStyle/>
          <a:p>
            <a:pPr marL="0" indent="0">
              <a:buNone/>
            </a:pPr>
            <a:r>
              <a:rPr lang="en-US" sz="2300"/>
              <a:t>“There’s a lot of newer evidence showing antibiotics have more side effects than we used to think. We are being more careful about only prescribing antibiotics when you really need them.” </a:t>
            </a:r>
            <a:br>
              <a:rPr lang="en-US" sz="2300"/>
            </a:br>
            <a:endParaRPr lang="en-US" sz="1600"/>
          </a:p>
          <a:p>
            <a:pPr marL="0" indent="0">
              <a:buNone/>
            </a:pPr>
            <a:r>
              <a:rPr lang="en-US" sz="2300"/>
              <a:t>“While I can’t say for certain what you have had in the past, the good news is that this time you don’t have an infection that requires antibiotics.”</a:t>
            </a:r>
          </a:p>
          <a:p>
            <a:pPr marL="0" indent="0">
              <a:buNone/>
            </a:pPr>
            <a:endParaRPr lang="en-US" sz="1600"/>
          </a:p>
          <a:p>
            <a:pPr marL="0" indent="0">
              <a:buNone/>
            </a:pPr>
            <a:r>
              <a:rPr lang="en-US" sz="2300"/>
              <a:t>“Viral infections often last a week or so and almost always get better on their own. People often start feeling better after about 3 days which often coincides with when antibiotics were started. Even though it might seem like the antibiotic helped, you most likely experienced the natural and expected course of the viral infection.”</a:t>
            </a:r>
          </a:p>
          <a:p>
            <a:pPr marL="0" indent="0">
              <a:buNone/>
            </a:pPr>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13</a:t>
            </a:fld>
            <a:endParaRPr lang="en-US">
              <a:solidFill>
                <a:prstClr val="white"/>
              </a:solidFill>
            </a:endParaRPr>
          </a:p>
        </p:txBody>
      </p:sp>
    </p:spTree>
    <p:custDataLst>
      <p:tags r:id="rId1"/>
    </p:custDataLst>
    <p:extLst>
      <p:ext uri="{BB962C8B-B14F-4D97-AF65-F5344CB8AC3E}">
        <p14:creationId xmlns:p14="http://schemas.microsoft.com/office/powerpoint/2010/main" val="1347578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Communication: Other Patient Concerns</a:t>
            </a:r>
          </a:p>
        </p:txBody>
      </p:sp>
      <p:sp>
        <p:nvSpPr>
          <p:cNvPr id="3" name="Content Placeholder 2"/>
          <p:cNvSpPr>
            <a:spLocks noGrp="1"/>
          </p:cNvSpPr>
          <p:nvPr>
            <p:ph idx="1"/>
          </p:nvPr>
        </p:nvSpPr>
        <p:spPr/>
        <p:txBody>
          <a:bodyPr>
            <a:normAutofit/>
          </a:bodyPr>
          <a:lstStyle/>
          <a:p>
            <a:r>
              <a:rPr lang="en-US" sz="3200" dirty="0"/>
              <a:t>Feeling insecure</a:t>
            </a:r>
          </a:p>
          <a:p>
            <a:pPr lvl="1"/>
            <a:r>
              <a:rPr lang="en-US" sz="2800" dirty="0"/>
              <a:t>Concern that they have upcoming travel or commitments, and antibiotics may help get them better faster</a:t>
            </a:r>
          </a:p>
          <a:p>
            <a:pPr lvl="1"/>
            <a:r>
              <a:rPr lang="en-US" sz="2800" dirty="0"/>
              <a:t>Concern that they won’t be able to reach the clinician if they get sicker</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14</a:t>
            </a:fld>
            <a:endParaRPr lang="en-US">
              <a:solidFill>
                <a:prstClr val="white"/>
              </a:solidFill>
            </a:endParaRPr>
          </a:p>
        </p:txBody>
      </p:sp>
    </p:spTree>
    <p:custDataLst>
      <p:tags r:id="rId1"/>
    </p:custDataLst>
    <p:extLst>
      <p:ext uri="{BB962C8B-B14F-4D97-AF65-F5344CB8AC3E}">
        <p14:creationId xmlns:p14="http://schemas.microsoft.com/office/powerpoint/2010/main" val="184916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Solutions: Managing Patient Expectations</a:t>
            </a:r>
          </a:p>
        </p:txBody>
      </p:sp>
      <p:sp>
        <p:nvSpPr>
          <p:cNvPr id="12" name="Content Placeholder 11"/>
          <p:cNvSpPr>
            <a:spLocks noGrp="1"/>
          </p:cNvSpPr>
          <p:nvPr>
            <p:ph idx="1"/>
          </p:nvPr>
        </p:nvSpPr>
        <p:spPr>
          <a:xfrm>
            <a:off x="381000" y="1091031"/>
            <a:ext cx="8229600" cy="5117636"/>
          </a:xfrm>
        </p:spPr>
        <p:txBody>
          <a:bodyPr>
            <a:noAutofit/>
          </a:bodyPr>
          <a:lstStyle/>
          <a:p>
            <a:pPr marL="0" indent="0">
              <a:buNone/>
            </a:pPr>
            <a:r>
              <a:rPr lang="en-US" sz="2400" dirty="0"/>
              <a:t>A patient might say, “I have an important family commitment this weekend, and I can’t be sick!”</a:t>
            </a:r>
          </a:p>
          <a:p>
            <a:pPr marL="0" indent="0">
              <a:buNone/>
            </a:pPr>
            <a:endParaRPr lang="en-US" sz="2400" dirty="0"/>
          </a:p>
          <a:p>
            <a:pPr marL="0" indent="0">
              <a:buNone/>
            </a:pPr>
            <a:endParaRPr lang="en-US" sz="2400" dirty="0"/>
          </a:p>
          <a:p>
            <a:pPr marL="0" indent="0">
              <a:buNone/>
            </a:pPr>
            <a:r>
              <a:rPr lang="en-US" sz="2400" dirty="0"/>
              <a:t>You could respond:</a:t>
            </a:r>
          </a:p>
          <a:p>
            <a:pPr marL="0" indent="0">
              <a:buNone/>
            </a:pPr>
            <a:endParaRPr lang="en-US" sz="2400" dirty="0"/>
          </a:p>
          <a:p>
            <a:pPr marL="0" indent="0">
              <a:buNone/>
            </a:pPr>
            <a:endParaRPr lang="en-US" sz="2400" dirty="0"/>
          </a:p>
          <a:p>
            <a:pPr marL="0" indent="0">
              <a:buNone/>
            </a:pPr>
            <a:endParaRPr lang="en-US" sz="1100" dirty="0"/>
          </a:p>
          <a:p>
            <a:pPr marL="0" indent="0">
              <a:buNone/>
            </a:pPr>
            <a:r>
              <a:rPr lang="en-US" sz="2400" dirty="0"/>
              <a:t>“I understand that you have important commitments this weekend, but antibiotics won’t make this go away faster. In fact, they could lead to an adverse event, like diarrhea, that could make it harder to participate in the family event.”</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15</a:t>
            </a:fld>
            <a:endParaRPr lang="en-US">
              <a:solidFill>
                <a:prstClr val="white"/>
              </a:solidFill>
            </a:endParaRPr>
          </a:p>
        </p:txBody>
      </p:sp>
      <p:pic>
        <p:nvPicPr>
          <p:cNvPr id="19" name="Picture 2" descr="Image of healthcare practitioner and patient conversing.">
            <a:extLst>
              <a:ext uri="{FF2B5EF4-FFF2-40B4-BE49-F238E27FC236}">
                <a16:creationId xmlns:a16="http://schemas.microsoft.com/office/drawing/2014/main" id="{917169F5-A5B0-47AB-BAAD-2B06C659D3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64" r="10907"/>
          <a:stretch/>
        </p:blipFill>
        <p:spPr bwMode="auto">
          <a:xfrm>
            <a:off x="4516704" y="1905000"/>
            <a:ext cx="3200400" cy="22927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30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Clinicwide</a:t>
            </a:r>
            <a:r>
              <a:rPr lang="en-US" dirty="0"/>
              <a:t> Protocols</a:t>
            </a:r>
          </a:p>
        </p:txBody>
      </p:sp>
      <p:sp>
        <p:nvSpPr>
          <p:cNvPr id="3" name="Content Placeholder 2"/>
          <p:cNvSpPr>
            <a:spLocks noGrp="1"/>
          </p:cNvSpPr>
          <p:nvPr>
            <p:ph idx="1"/>
          </p:nvPr>
        </p:nvSpPr>
        <p:spPr>
          <a:xfrm>
            <a:off x="457200" y="1008530"/>
            <a:ext cx="7924800" cy="5117636"/>
          </a:xfrm>
        </p:spPr>
        <p:txBody>
          <a:bodyPr>
            <a:normAutofit lnSpcReduction="10000"/>
          </a:bodyPr>
          <a:lstStyle/>
          <a:p>
            <a:r>
              <a:rPr lang="en-US" dirty="0"/>
              <a:t>Develop a </a:t>
            </a:r>
            <a:r>
              <a:rPr lang="en-US" dirty="0" err="1"/>
              <a:t>practicewide</a:t>
            </a:r>
            <a:r>
              <a:rPr lang="en-US" dirty="0"/>
              <a:t> approach to make sure patients have appropriate expectations around antibiotic prescriptions for the common cold.</a:t>
            </a:r>
          </a:p>
          <a:p>
            <a:r>
              <a:rPr lang="en-US" dirty="0"/>
              <a:t>Work together as a practice to reach a consensus on when antibiotics will and won’t be prescribed for outpatient infectious conditions and develop lists of symptomatic treatments that all members of the practice will recommend for the common cold as well as other infectious disease processes.</a:t>
            </a:r>
          </a:p>
          <a:p>
            <a:r>
              <a:rPr lang="en-US" dirty="0"/>
              <a:t>Consider developing approaches to manage some patients with colds over the phone so that they don’t come into the clinic and inadvertently expose other patients and healthcare workers. </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16</a:t>
            </a:fld>
            <a:endParaRPr lang="en-US">
              <a:solidFill>
                <a:prstClr val="white"/>
              </a:solidFill>
            </a:endParaRPr>
          </a:p>
        </p:txBody>
      </p:sp>
    </p:spTree>
    <p:custDataLst>
      <p:tags r:id="rId1"/>
    </p:custDataLst>
    <p:extLst>
      <p:ext uri="{BB962C8B-B14F-4D97-AF65-F5344CB8AC3E}">
        <p14:creationId xmlns:p14="http://schemas.microsoft.com/office/powerpoint/2010/main" val="74713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14" name="Content Placeholder 2">
            <a:extLst>
              <a:ext uri="{FF2B5EF4-FFF2-40B4-BE49-F238E27FC236}">
                <a16:creationId xmlns:a16="http://schemas.microsoft.com/office/drawing/2014/main" id="{8D867D35-732E-4184-BFDD-E5F16A3BFB0B}"/>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solidFill>
                  <a:schemeClr val="bg1">
                    <a:lumMod val="65000"/>
                  </a:schemeClr>
                </a:solidFill>
              </a:rPr>
              <a:t>Does my patient have an infection that requires antibiotics?</a:t>
            </a:r>
          </a:p>
          <a:p>
            <a:pPr marL="457200" indent="-457200">
              <a:spcBef>
                <a:spcPts val="1800"/>
              </a:spcBef>
              <a:buFont typeface="+mj-lt"/>
              <a:buAutoNum type="arabicPeriod"/>
            </a:pPr>
            <a:r>
              <a:rPr lang="en-US" sz="2600">
                <a:solidFill>
                  <a:schemeClr val="bg1">
                    <a:lumMod val="65000"/>
                  </a:schemeClr>
                </a:solidFill>
              </a:rPr>
              <a:t>Do I need to order any </a:t>
            </a:r>
            <a:br>
              <a:rPr lang="en-US" sz="2600">
                <a:solidFill>
                  <a:schemeClr val="bg1">
                    <a:lumMod val="65000"/>
                  </a:schemeClr>
                </a:solidFill>
              </a:rPr>
            </a:br>
            <a:r>
              <a:rPr lang="en-US" sz="2600">
                <a:solidFill>
                  <a:schemeClr val="bg1">
                    <a:lumMod val="65000"/>
                  </a:schemeClr>
                </a:solidFill>
              </a:rPr>
              <a:t>diagnostic tests?</a:t>
            </a:r>
          </a:p>
          <a:p>
            <a:pPr marL="457200" indent="-457200">
              <a:spcBef>
                <a:spcPts val="1800"/>
              </a:spcBef>
              <a:buFont typeface="+mj-lt"/>
              <a:buAutoNum type="arabicPeriod"/>
            </a:pPr>
            <a:r>
              <a:rPr lang="en-US" sz="2600">
                <a:solidFill>
                  <a:schemeClr val="bg1">
                    <a:lumMod val="65000"/>
                  </a:schemeClr>
                </a:solidFill>
              </a:rPr>
              <a:t>If antibiotics are indicated, what is the narrowest, safest, and shortest regimen I can prescribe?</a:t>
            </a:r>
          </a:p>
          <a:p>
            <a:pPr marL="457200" indent="-457200">
              <a:spcBef>
                <a:spcPts val="1800"/>
              </a:spcBef>
              <a:buFont typeface="+mj-lt"/>
              <a:buAutoNum type="arabicPeriod" startAt="4"/>
            </a:pPr>
            <a:r>
              <a:rPr lang="en-US" sz="2600"/>
              <a:t>Does my patient understand what to expect and the </a:t>
            </a:r>
            <a:r>
              <a:rPr lang="en-US" sz="2600" err="1"/>
              <a:t>followup</a:t>
            </a:r>
            <a:r>
              <a:rPr lang="en-US" sz="2600"/>
              <a:t> plan?</a:t>
            </a:r>
          </a:p>
          <a:p>
            <a:pPr marL="736600" indent="-736600">
              <a:buAutoNum type="arabicPeriod" startAt="4"/>
            </a:pPr>
            <a:endParaRPr lang="en-US" sz="2800"/>
          </a:p>
          <a:p>
            <a:pPr marL="736600" indent="-736600">
              <a:buAutoNum type="arabicPeriod" startAt="4"/>
            </a:pPr>
            <a:endParaRPr lang="en-US" sz="2800"/>
          </a:p>
          <a:p>
            <a:pPr marL="736600" indent="-736600">
              <a:buAutoNum type="arabicPeriod" startAt="4"/>
            </a:pPr>
            <a:endParaRPr lang="en-US" sz="2800"/>
          </a:p>
        </p:txBody>
      </p:sp>
      <p:sp>
        <p:nvSpPr>
          <p:cNvPr id="5" name="Slide Number Placeholder 4"/>
          <p:cNvSpPr>
            <a:spLocks noGrp="1"/>
          </p:cNvSpPr>
          <p:nvPr>
            <p:ph type="sldNum" sz="quarter" idx="12"/>
          </p:nvPr>
        </p:nvSpPr>
        <p:spPr/>
        <p:txBody>
          <a:bodyPr/>
          <a:lstStyle/>
          <a:p>
            <a:fld id="{993EEC8E-C5CF-40DF-832D-5BCB0E209B98}" type="slidenum">
              <a:rPr lang="en-US" smtClean="0"/>
              <a:t>17</a:t>
            </a:fld>
            <a:endParaRPr lang="en-US"/>
          </a:p>
        </p:txBody>
      </p:sp>
    </p:spTree>
    <p:custDataLst>
      <p:tags r:id="rId1"/>
    </p:custDataLst>
    <p:extLst>
      <p:ext uri="{BB962C8B-B14F-4D97-AF65-F5344CB8AC3E}">
        <p14:creationId xmlns:p14="http://schemas.microsoft.com/office/powerpoint/2010/main" val="62724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18</a:t>
            </a:fld>
            <a:endParaRPr lang="en-US">
              <a:solidFill>
                <a:prstClr val="white"/>
              </a:solidFill>
            </a:endParaRPr>
          </a:p>
        </p:txBody>
      </p:sp>
      <p:sp>
        <p:nvSpPr>
          <p:cNvPr id="4" name="Content Placeholder 3"/>
          <p:cNvSpPr>
            <a:spLocks noGrp="1"/>
          </p:cNvSpPr>
          <p:nvPr>
            <p:ph idx="1"/>
          </p:nvPr>
        </p:nvSpPr>
        <p:spPr>
          <a:xfrm>
            <a:off x="600159" y="1066800"/>
            <a:ext cx="8077200" cy="4736636"/>
          </a:xfrm>
        </p:spPr>
        <p:txBody>
          <a:bodyPr>
            <a:normAutofit lnSpcReduction="10000"/>
          </a:bodyPr>
          <a:lstStyle/>
          <a:p>
            <a:r>
              <a:rPr lang="en-US" sz="2800" dirty="0"/>
              <a:t>Provide patients with information about the expected symptoms and time course of their illness </a:t>
            </a:r>
          </a:p>
          <a:p>
            <a:pPr lvl="1"/>
            <a:r>
              <a:rPr lang="en-US" sz="2400" dirty="0"/>
              <a:t>It is normal for nasal discharge to change color</a:t>
            </a:r>
          </a:p>
          <a:p>
            <a:pPr lvl="1"/>
            <a:r>
              <a:rPr lang="en-US" sz="2400" dirty="0"/>
              <a:t>Cough may last 2</a:t>
            </a:r>
            <a:r>
              <a:rPr lang="en-US" sz="2400" dirty="0">
                <a:latin typeface="Calibri" panose="020F0502020204030204" pitchFamily="34" charset="0"/>
                <a:cs typeface="Calibri" panose="020F0502020204030204" pitchFamily="34" charset="0"/>
              </a:rPr>
              <a:t>–</a:t>
            </a:r>
            <a:r>
              <a:rPr lang="en-US" sz="2400" dirty="0"/>
              <a:t>3 weeks</a:t>
            </a:r>
          </a:p>
          <a:p>
            <a:pPr lvl="1"/>
            <a:r>
              <a:rPr lang="en-US" sz="2400" dirty="0"/>
              <a:t>They should start to feel better within a few days, but symptoms can linger for a few weeks  </a:t>
            </a:r>
          </a:p>
          <a:p>
            <a:r>
              <a:rPr lang="en-US" sz="2800" dirty="0"/>
              <a:t>Give patients recommendations for when to call or return to the clinic or to go to the emergency department</a:t>
            </a:r>
          </a:p>
          <a:p>
            <a:r>
              <a:rPr lang="en-US" sz="2800" dirty="0"/>
              <a:t>Develop a handout with specific recommendations for treatment and the </a:t>
            </a:r>
            <a:r>
              <a:rPr lang="en-US" sz="2800" dirty="0" err="1"/>
              <a:t>followup</a:t>
            </a:r>
            <a:r>
              <a:rPr lang="en-US" sz="2800" dirty="0"/>
              <a:t> plan. </a:t>
            </a:r>
          </a:p>
        </p:txBody>
      </p:sp>
      <p:sp>
        <p:nvSpPr>
          <p:cNvPr id="5" name="Title 4"/>
          <p:cNvSpPr>
            <a:spLocks noGrp="1"/>
          </p:cNvSpPr>
          <p:nvPr>
            <p:ph type="title"/>
          </p:nvPr>
        </p:nvSpPr>
        <p:spPr/>
        <p:txBody>
          <a:bodyPr/>
          <a:lstStyle/>
          <a:p>
            <a:r>
              <a:rPr lang="en-US" dirty="0"/>
              <a:t>Moment 4: What To Expect and </a:t>
            </a:r>
            <a:r>
              <a:rPr lang="en-US" dirty="0" err="1"/>
              <a:t>Followup</a:t>
            </a:r>
            <a:r>
              <a:rPr lang="en-US" dirty="0"/>
              <a:t> Plan</a:t>
            </a:r>
            <a:endParaRPr lang="en-US" sz="2500" dirty="0"/>
          </a:p>
        </p:txBody>
      </p:sp>
    </p:spTree>
    <p:custDataLst>
      <p:tags r:id="rId1"/>
    </p:custDataLst>
    <p:extLst>
      <p:ext uri="{BB962C8B-B14F-4D97-AF65-F5344CB8AC3E}">
        <p14:creationId xmlns:p14="http://schemas.microsoft.com/office/powerpoint/2010/main" val="301481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18105-5711-4598-808A-979899188C1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19" t="3227" r="2419" b="3629"/>
          <a:stretch/>
        </p:blipFill>
        <p:spPr>
          <a:xfrm>
            <a:off x="0" y="806824"/>
            <a:ext cx="9144000" cy="5408173"/>
          </a:xfrm>
          <a:prstGeom prst="rect">
            <a:avLst/>
          </a:prstGeom>
        </p:spPr>
      </p:pic>
      <p:sp>
        <p:nvSpPr>
          <p:cNvPr id="2" name="Title 1"/>
          <p:cNvSpPr>
            <a:spLocks noGrp="1"/>
          </p:cNvSpPr>
          <p:nvPr>
            <p:ph type="title"/>
          </p:nvPr>
        </p:nvSpPr>
        <p:spPr/>
        <p:txBody>
          <a:bodyPr/>
          <a:lstStyle/>
          <a:p>
            <a:r>
              <a:rPr lang="en-US"/>
              <a:t>Take-Home Messages</a:t>
            </a:r>
          </a:p>
        </p:txBody>
      </p:sp>
      <p:sp>
        <p:nvSpPr>
          <p:cNvPr id="3" name="Content Placeholder 2"/>
          <p:cNvSpPr>
            <a:spLocks noGrp="1"/>
          </p:cNvSpPr>
          <p:nvPr>
            <p:ph idx="1"/>
          </p:nvPr>
        </p:nvSpPr>
        <p:spPr>
          <a:xfrm>
            <a:off x="381000" y="1008530"/>
            <a:ext cx="8305800" cy="5009243"/>
          </a:xfrm>
        </p:spPr>
        <p:txBody>
          <a:bodyPr>
            <a:normAutofit fontScale="85000" lnSpcReduction="20000"/>
          </a:bodyPr>
          <a:lstStyle/>
          <a:p>
            <a:pPr>
              <a:buFont typeface="Arial"/>
            </a:pPr>
            <a:r>
              <a:rPr lang="en-US" sz="2800" dirty="0">
                <a:solidFill>
                  <a:schemeClr val="bg1"/>
                </a:solidFill>
              </a:rPr>
              <a:t>Antibiotics should not be prescribed for acute viral upper respiratory tract infections </a:t>
            </a:r>
          </a:p>
          <a:p>
            <a:pPr lvl="1">
              <a:buFont typeface="Arial"/>
            </a:pPr>
            <a:r>
              <a:rPr lang="en-US" sz="2400" dirty="0">
                <a:solidFill>
                  <a:schemeClr val="bg1"/>
                </a:solidFill>
              </a:rPr>
              <a:t>Antibiotics don’t help and could harm patients</a:t>
            </a:r>
          </a:p>
          <a:p>
            <a:pPr lvl="1">
              <a:buFont typeface="Arial"/>
            </a:pPr>
            <a:endParaRPr lang="en-US" sz="1400" dirty="0">
              <a:solidFill>
                <a:schemeClr val="bg1"/>
              </a:solidFill>
            </a:endParaRPr>
          </a:p>
          <a:p>
            <a:pPr>
              <a:buFont typeface="Arial"/>
              <a:buChar char="•"/>
            </a:pPr>
            <a:r>
              <a:rPr lang="en-US" sz="2800" dirty="0">
                <a:solidFill>
                  <a:schemeClr val="bg1"/>
                </a:solidFill>
              </a:rPr>
              <a:t>When talking to patients, focus on</a:t>
            </a:r>
            <a:r>
              <a:rPr lang="en-US" sz="2800" dirty="0">
                <a:solidFill>
                  <a:schemeClr val="bg1"/>
                </a:solidFill>
                <a:latin typeface="Calibri" panose="020F0502020204030204" pitchFamily="34" charset="0"/>
                <a:cs typeface="Calibri" panose="020F0502020204030204" pitchFamily="34" charset="0"/>
              </a:rPr>
              <a:t>—</a:t>
            </a:r>
            <a:endParaRPr lang="en-US" sz="2800" dirty="0">
              <a:solidFill>
                <a:schemeClr val="bg1"/>
              </a:solidFill>
            </a:endParaRPr>
          </a:p>
          <a:p>
            <a:pPr lvl="1">
              <a:buFont typeface="Arial"/>
              <a:buChar char="–"/>
            </a:pPr>
            <a:r>
              <a:rPr lang="en-US" sz="2400" dirty="0">
                <a:solidFill>
                  <a:schemeClr val="bg1"/>
                </a:solidFill>
              </a:rPr>
              <a:t>Acknowledgment of their symptoms and that you understand that they feel poorly</a:t>
            </a:r>
          </a:p>
          <a:p>
            <a:pPr lvl="1">
              <a:buFont typeface="Arial"/>
              <a:buChar char="–"/>
            </a:pPr>
            <a:r>
              <a:rPr lang="en-US" sz="2400" dirty="0">
                <a:solidFill>
                  <a:schemeClr val="bg1"/>
                </a:solidFill>
              </a:rPr>
              <a:t>Recommendations for symptomatic therapy</a:t>
            </a:r>
          </a:p>
          <a:p>
            <a:pPr lvl="1">
              <a:buFont typeface="Arial"/>
              <a:buChar char="–"/>
            </a:pPr>
            <a:r>
              <a:rPr lang="en-US" sz="2400" dirty="0">
                <a:solidFill>
                  <a:schemeClr val="bg1"/>
                </a:solidFill>
              </a:rPr>
              <a:t>Expected time course of the infection</a:t>
            </a:r>
          </a:p>
          <a:p>
            <a:pPr lvl="1">
              <a:buFont typeface="Arial"/>
              <a:buChar char="–"/>
            </a:pPr>
            <a:r>
              <a:rPr lang="en-US" sz="2400" dirty="0">
                <a:solidFill>
                  <a:schemeClr val="bg1"/>
                </a:solidFill>
              </a:rPr>
              <a:t>When to call or return to medical attention  </a:t>
            </a:r>
          </a:p>
          <a:p>
            <a:pPr marL="0" indent="0">
              <a:buNone/>
            </a:pPr>
            <a:endParaRPr lang="en-US" sz="1400" dirty="0">
              <a:solidFill>
                <a:schemeClr val="bg1"/>
              </a:solidFill>
            </a:endParaRPr>
          </a:p>
          <a:p>
            <a:r>
              <a:rPr lang="en-US" sz="2800" dirty="0">
                <a:solidFill>
                  <a:schemeClr val="bg1"/>
                </a:solidFill>
              </a:rPr>
              <a:t>Develop communication strategies for patients, such as validating the patient’s concerns and reiterating why antibiotics are not needed (and why this is good news). </a:t>
            </a:r>
          </a:p>
          <a:p>
            <a:endParaRPr lang="en-US" sz="1400" dirty="0">
              <a:solidFill>
                <a:schemeClr val="bg1"/>
              </a:solidFill>
            </a:endParaRPr>
          </a:p>
          <a:p>
            <a:r>
              <a:rPr lang="en-US" sz="2800" dirty="0">
                <a:solidFill>
                  <a:schemeClr val="bg1"/>
                </a:solidFill>
              </a:rPr>
              <a:t>Develop a common </a:t>
            </a:r>
            <a:r>
              <a:rPr lang="en-US" sz="2800" dirty="0" err="1">
                <a:solidFill>
                  <a:schemeClr val="bg1"/>
                </a:solidFill>
              </a:rPr>
              <a:t>practicewide</a:t>
            </a:r>
            <a:r>
              <a:rPr lang="en-US" sz="2800" dirty="0">
                <a:solidFill>
                  <a:schemeClr val="bg1"/>
                </a:solidFill>
              </a:rPr>
              <a:t> strategy to manage patients with these infections. </a:t>
            </a:r>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19</a:t>
            </a:fld>
            <a:endParaRPr lang="en-US">
              <a:solidFill>
                <a:prstClr val="white"/>
              </a:solidFill>
            </a:endParaRPr>
          </a:p>
        </p:txBody>
      </p:sp>
    </p:spTree>
    <p:custDataLst>
      <p:tags r:id="rId1"/>
    </p:custDataLst>
    <p:extLst>
      <p:ext uri="{BB962C8B-B14F-4D97-AF65-F5344CB8AC3E}">
        <p14:creationId xmlns:p14="http://schemas.microsoft.com/office/powerpoint/2010/main" val="248797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Objectives</a:t>
            </a:r>
          </a:p>
        </p:txBody>
      </p:sp>
      <p:sp>
        <p:nvSpPr>
          <p:cNvPr id="3" name="Content Placeholder 2"/>
          <p:cNvSpPr>
            <a:spLocks noGrp="1"/>
          </p:cNvSpPr>
          <p:nvPr>
            <p:ph idx="1"/>
          </p:nvPr>
        </p:nvSpPr>
        <p:spPr>
          <a:xfrm>
            <a:off x="489045" y="1219200"/>
            <a:ext cx="8229600" cy="5117636"/>
          </a:xfrm>
        </p:spPr>
        <p:txBody>
          <a:bodyPr>
            <a:normAutofit/>
          </a:bodyPr>
          <a:lstStyle/>
          <a:p>
            <a:pPr lvl="0"/>
            <a:r>
              <a:rPr lang="en-US" sz="2800"/>
              <a:t>Describe how to diagnose a viral upper respiratory infection, also known as the common cold </a:t>
            </a:r>
          </a:p>
          <a:p>
            <a:pPr lvl="0"/>
            <a:r>
              <a:rPr lang="en-US" sz="2800"/>
              <a:t>Explain why antibiotic therapy is not useful in the treatment of viral upper respiratory tract infections</a:t>
            </a:r>
          </a:p>
          <a:p>
            <a:pPr lvl="0"/>
            <a:r>
              <a:rPr lang="en-US" sz="2800"/>
              <a:t>Describe treatment options to manage the symptoms of viral upper respiratory infections </a:t>
            </a:r>
          </a:p>
          <a:p>
            <a:pPr lvl="0"/>
            <a:r>
              <a:rPr lang="en-US" sz="2800"/>
              <a:t>Discuss strategies to communicate with patients the appropriate management of viral upper respiratory tract infections</a:t>
            </a:r>
          </a:p>
        </p:txBody>
      </p:sp>
      <p:sp>
        <p:nvSpPr>
          <p:cNvPr id="4" name="Slide Number Placeholder 3"/>
          <p:cNvSpPr>
            <a:spLocks noGrp="1"/>
          </p:cNvSpPr>
          <p:nvPr>
            <p:ph type="sldNum" sz="quarter" idx="12"/>
          </p:nvPr>
        </p:nvSpPr>
        <p:spPr/>
        <p:txBody>
          <a:bodyPr/>
          <a:lstStyle/>
          <a:p>
            <a:fld id="{993EEC8E-C5CF-40DF-832D-5BCB0E209B98}" type="slidenum">
              <a:rPr lang="en-US" sz="1110" smtClean="0">
                <a:solidFill>
                  <a:prstClr val="white"/>
                </a:solidFill>
              </a:rPr>
              <a:pPr/>
              <a:t>2</a:t>
            </a:fld>
            <a:endParaRPr lang="en-US" sz="1110">
              <a:solidFill>
                <a:prstClr val="white"/>
              </a:solidFill>
            </a:endParaRPr>
          </a:p>
        </p:txBody>
      </p:sp>
    </p:spTree>
    <p:custDataLst>
      <p:tags r:id="rId1"/>
    </p:custDataLst>
    <p:extLst>
      <p:ext uri="{BB962C8B-B14F-4D97-AF65-F5344CB8AC3E}">
        <p14:creationId xmlns:p14="http://schemas.microsoft.com/office/powerpoint/2010/main" val="397997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1C0C-8DBB-4195-87F8-97AA7747DAD0}"/>
              </a:ext>
            </a:extLst>
          </p:cNvPr>
          <p:cNvSpPr>
            <a:spLocks noGrp="1"/>
          </p:cNvSpPr>
          <p:nvPr>
            <p:ph type="title"/>
          </p:nvPr>
        </p:nvSpPr>
        <p:spPr/>
        <p:txBody>
          <a:bodyPr>
            <a:normAutofit fontScale="90000"/>
          </a:bodyPr>
          <a:lstStyle/>
          <a:p>
            <a:r>
              <a:rPr lang="en-US"/>
              <a:t>Additional Toolkit Resources</a:t>
            </a:r>
          </a:p>
        </p:txBody>
      </p:sp>
      <p:sp>
        <p:nvSpPr>
          <p:cNvPr id="3" name="Content Placeholder 2">
            <a:extLst>
              <a:ext uri="{FF2B5EF4-FFF2-40B4-BE49-F238E27FC236}">
                <a16:creationId xmlns:a16="http://schemas.microsoft.com/office/drawing/2014/main" id="{E108B50F-5950-4E6B-B232-27063A6C3397}"/>
              </a:ext>
            </a:extLst>
          </p:cNvPr>
          <p:cNvSpPr>
            <a:spLocks noGrp="1"/>
          </p:cNvSpPr>
          <p:nvPr>
            <p:ph idx="1"/>
          </p:nvPr>
        </p:nvSpPr>
        <p:spPr>
          <a:xfrm>
            <a:off x="457200" y="1295400"/>
            <a:ext cx="8229600" cy="5117636"/>
          </a:xfrm>
        </p:spPr>
        <p:txBody>
          <a:bodyPr>
            <a:normAutofit fontScale="70000" lnSpcReduction="20000"/>
          </a:bodyPr>
          <a:lstStyle/>
          <a:p>
            <a:pPr marL="551639" indent="-383683">
              <a:spcAft>
                <a:spcPts val="582"/>
              </a:spcAft>
              <a:buNone/>
            </a:pPr>
            <a:r>
              <a:rPr lang="en-US" sz="3200" b="1" dirty="0"/>
              <a:t>For more resources on acute viral upper respiratory infection, please access tools listed below, </a:t>
            </a:r>
            <a:r>
              <a:rPr lang="en-US" sz="3200" b="1"/>
              <a:t>available in </a:t>
            </a:r>
            <a:r>
              <a:rPr lang="en-US" sz="3200" b="1" dirty="0"/>
              <a:t>the AHRQ Toolkit To Improve Antibiotic Use in Ambulatory Care.</a:t>
            </a:r>
          </a:p>
          <a:p>
            <a:pPr marL="551639" indent="-383683">
              <a:spcAft>
                <a:spcPts val="582"/>
              </a:spcAft>
              <a:buNone/>
            </a:pPr>
            <a:r>
              <a:rPr lang="en-US" sz="3200" b="1" dirty="0"/>
              <a:t>Discussion Guide: </a:t>
            </a:r>
            <a:r>
              <a:rPr lang="en-US" sz="3200" dirty="0"/>
              <a:t>Refer to the </a:t>
            </a:r>
            <a:r>
              <a:rPr lang="en-US" sz="3200" dirty="0">
                <a:hlinkClick r:id="rId2"/>
              </a:rPr>
              <a:t>Discussion Guide </a:t>
            </a:r>
            <a:r>
              <a:rPr lang="en-US" sz="3200" dirty="0"/>
              <a:t>to help your practice develop a standardized approach to the diagnosis and management of patients with acute viral upper respiratory infection.</a:t>
            </a:r>
          </a:p>
          <a:p>
            <a:pPr marL="551639" indent="-383683">
              <a:spcAft>
                <a:spcPts val="582"/>
              </a:spcAft>
              <a:buNone/>
            </a:pPr>
            <a:r>
              <a:rPr lang="en-US" sz="3200" b="1" dirty="0"/>
              <a:t>Clinician One-Page Document: </a:t>
            </a:r>
            <a:r>
              <a:rPr lang="en-US" sz="3200" dirty="0"/>
              <a:t>Refer to the </a:t>
            </a:r>
            <a:r>
              <a:rPr lang="en-US" sz="3200" dirty="0">
                <a:hlinkClick r:id="rId3"/>
              </a:rPr>
              <a:t>One-Page document </a:t>
            </a:r>
            <a:r>
              <a:rPr lang="en-US" sz="3200" dirty="0"/>
              <a:t>for a concise summary of the diagnosis and treatment of acute viral upper  respiratory infection.</a:t>
            </a:r>
          </a:p>
          <a:p>
            <a:pPr marL="551639" indent="-383683">
              <a:spcAft>
                <a:spcPts val="582"/>
              </a:spcAft>
              <a:buNone/>
            </a:pPr>
            <a:r>
              <a:rPr lang="en-US" sz="3200" b="1" dirty="0"/>
              <a:t>Patient Handout: </a:t>
            </a:r>
            <a:r>
              <a:rPr lang="en-US" sz="3200" dirty="0"/>
              <a:t>The Patient Handout explains the symptoms and symptomatic treatment of acute viral upper respiratory infection. It is available in both </a:t>
            </a:r>
            <a:r>
              <a:rPr lang="en-US" sz="3200" dirty="0">
                <a:hlinkClick r:id="rId4"/>
              </a:rPr>
              <a:t>English</a:t>
            </a:r>
            <a:r>
              <a:rPr lang="en-US" sz="3200" dirty="0"/>
              <a:t> and </a:t>
            </a:r>
            <a:r>
              <a:rPr lang="en-US" sz="3200" dirty="0">
                <a:hlinkClick r:id="rId5"/>
              </a:rPr>
              <a:t>Spanish</a:t>
            </a:r>
            <a:r>
              <a:rPr lang="en-US" sz="3200" dirty="0"/>
              <a:t>.</a:t>
            </a:r>
          </a:p>
          <a:p>
            <a:endParaRPr lang="en-US" dirty="0"/>
          </a:p>
        </p:txBody>
      </p:sp>
      <p:sp>
        <p:nvSpPr>
          <p:cNvPr id="4" name="Slide Number Placeholder 3">
            <a:extLst>
              <a:ext uri="{FF2B5EF4-FFF2-40B4-BE49-F238E27FC236}">
                <a16:creationId xmlns:a16="http://schemas.microsoft.com/office/drawing/2014/main" id="{0E92379D-0AE8-4742-8155-54DAC0F42E09}"/>
              </a:ext>
            </a:extLst>
          </p:cNvPr>
          <p:cNvSpPr>
            <a:spLocks noGrp="1"/>
          </p:cNvSpPr>
          <p:nvPr>
            <p:ph type="sldNum" sz="quarter" idx="12"/>
          </p:nvPr>
        </p:nvSpPr>
        <p:spPr>
          <a:xfrm>
            <a:off x="8658225" y="6400052"/>
            <a:ext cx="533400" cy="350838"/>
          </a:xfrm>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527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a:xfrm>
            <a:off x="457200" y="1008529"/>
            <a:ext cx="8229600" cy="5392271"/>
          </a:xfrm>
        </p:spPr>
        <p:txBody>
          <a:bodyPr>
            <a:normAutofit fontScale="92500" lnSpcReduction="10000"/>
          </a:bodyPr>
          <a:lstStyle/>
          <a:p>
            <a:pPr>
              <a:spcBef>
                <a:spcPts val="1800"/>
              </a:spcBef>
            </a:pPr>
            <a:r>
              <a:rPr lang="en-US" sz="28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8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21</a:t>
            </a:fld>
            <a:endParaRPr lang="en-US">
              <a:solidFill>
                <a:prstClr val="white"/>
              </a:solidFill>
            </a:endParaRPr>
          </a:p>
        </p:txBody>
      </p:sp>
    </p:spTree>
    <p:custDataLst>
      <p:tags r:id="rId1"/>
    </p:custDataLst>
    <p:extLst>
      <p:ext uri="{BB962C8B-B14F-4D97-AF65-F5344CB8AC3E}">
        <p14:creationId xmlns:p14="http://schemas.microsoft.com/office/powerpoint/2010/main" val="835420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457200" y="1008530"/>
            <a:ext cx="8229600" cy="5392270"/>
          </a:xfrm>
        </p:spPr>
        <p:txBody>
          <a:bodyPr>
            <a:normAutofit/>
          </a:bodyPr>
          <a:lstStyle/>
          <a:p>
            <a:pPr marL="398463" indent="-398463">
              <a:buFont typeface="+mj-lt"/>
              <a:buAutoNum type="arabicPeriod"/>
            </a:pPr>
            <a:r>
              <a:rPr lang="en-US" sz="2000" err="1"/>
              <a:t>Fendrick</a:t>
            </a:r>
            <a:r>
              <a:rPr lang="en-US" sz="2000"/>
              <a:t> AM, Monto AS, </a:t>
            </a:r>
            <a:r>
              <a:rPr lang="en-US" sz="2000" err="1"/>
              <a:t>Nightengale</a:t>
            </a:r>
            <a:r>
              <a:rPr lang="en-US" sz="2000"/>
              <a:t> B, et al. The economic burden of non-influenza-related viral respiratory tract infection in the United States. Arch Intern Med. 2003 Feb 24;163(4):487-94. PMID: 12588210.</a:t>
            </a:r>
          </a:p>
          <a:p>
            <a:pPr marL="402336" indent="-402336">
              <a:buFont typeface="+mj-lt"/>
              <a:buAutoNum type="arabicPeriod" startAt="2"/>
            </a:pPr>
            <a:r>
              <a:rPr lang="en-US" sz="2000"/>
              <a:t>Petersen I, Johnson AM, Islam A, et al. Protective effect of antibiotics against serious complications of common respiratory tract infections: retrospective cohort study with the UK General Practice Research Database. BMJ. 2007 Nov 10;335(7627): 982. PMID: 1794774</a:t>
            </a:r>
          </a:p>
          <a:p>
            <a:pPr marL="402336" indent="-402336">
              <a:buFont typeface="+mj-lt"/>
              <a:buAutoNum type="arabicPeriod" startAt="2"/>
            </a:pPr>
            <a:r>
              <a:rPr lang="en-US" sz="2000"/>
              <a:t>Shehab N, Patel PR, Srinivasan A, et al. Emergency department visits for antibiotic-associated adverse evets. </a:t>
            </a:r>
            <a:r>
              <a:rPr lang="en-US" sz="2000" err="1"/>
              <a:t>Clin</a:t>
            </a:r>
            <a:r>
              <a:rPr lang="en-US" sz="2000"/>
              <a:t> Infect Dis. 2008 Sep 15;47(6):735-43. PMID: 18694344.</a:t>
            </a:r>
          </a:p>
          <a:p>
            <a:pPr marL="402336" indent="-402336">
              <a:buFont typeface="+mj-lt"/>
              <a:buAutoNum type="arabicPeriod" startAt="2"/>
            </a:pPr>
            <a:r>
              <a:rPr lang="en-US" sz="2000">
                <a:ea typeface="Calibri" panose="020F0502020204030204" pitchFamily="34" charset="0"/>
                <a:cs typeface="Times New Roman" panose="02020603050405020304" pitchFamily="18" charset="0"/>
              </a:rPr>
              <a:t>Elseviers MM, Camp YV, </a:t>
            </a:r>
            <a:r>
              <a:rPr lang="en-US" sz="2000" err="1">
                <a:ea typeface="Calibri" panose="020F0502020204030204" pitchFamily="34" charset="0"/>
                <a:cs typeface="Times New Roman" panose="02020603050405020304" pitchFamily="18" charset="0"/>
              </a:rPr>
              <a:t>Nayaert</a:t>
            </a:r>
            <a:r>
              <a:rPr lang="en-US" sz="2000">
                <a:ea typeface="Calibri" panose="020F0502020204030204" pitchFamily="34" charset="0"/>
                <a:cs typeface="Times New Roman" panose="02020603050405020304" pitchFamily="18" charset="0"/>
              </a:rPr>
              <a:t> S, et al. Prevalence and management of antibiotic associated diarrhea in general hospitals.  BMC Infect Dis. 2015 Mar 17;15:129. PMID: 25888351. </a:t>
            </a:r>
          </a:p>
          <a:p>
            <a:pPr marL="402336" indent="-402336">
              <a:buFont typeface="+mj-lt"/>
              <a:buAutoNum type="arabicPeriod" startAt="2"/>
            </a:pPr>
            <a:r>
              <a:rPr lang="en-US" sz="2000">
                <a:ea typeface="Calibri" panose="020F0502020204030204" pitchFamily="34" charset="0"/>
                <a:cs typeface="Times New Roman" panose="02020603050405020304" pitchFamily="18" charset="0"/>
              </a:rPr>
              <a:t>Turck D, </a:t>
            </a:r>
            <a:r>
              <a:rPr lang="en-US" sz="2000" err="1">
                <a:ea typeface="Calibri" panose="020F0502020204030204" pitchFamily="34" charset="0"/>
                <a:cs typeface="Times New Roman" panose="02020603050405020304" pitchFamily="18" charset="0"/>
              </a:rPr>
              <a:t>Bernet</a:t>
            </a:r>
            <a:r>
              <a:rPr lang="en-US" sz="2000">
                <a:ea typeface="Calibri" panose="020F0502020204030204" pitchFamily="34" charset="0"/>
                <a:cs typeface="Times New Roman" panose="02020603050405020304" pitchFamily="18" charset="0"/>
              </a:rPr>
              <a:t> JP, Marx J, et al. Incidence and risk factors of oral antibiotic-associated diarrhea in an outpatient pediatric population. J </a:t>
            </a:r>
            <a:r>
              <a:rPr lang="en-US" sz="2000" err="1">
                <a:ea typeface="Calibri" panose="020F0502020204030204" pitchFamily="34" charset="0"/>
                <a:cs typeface="Times New Roman" panose="02020603050405020304" pitchFamily="18" charset="0"/>
              </a:rPr>
              <a:t>Pediatr</a:t>
            </a:r>
            <a:r>
              <a:rPr lang="en-US" sz="2000">
                <a:ea typeface="Calibri" panose="020F0502020204030204" pitchFamily="34" charset="0"/>
                <a:cs typeface="Times New Roman" panose="02020603050405020304" pitchFamily="18" charset="0"/>
              </a:rPr>
              <a:t> Gastroenterol </a:t>
            </a:r>
            <a:r>
              <a:rPr lang="en-US" sz="2000" err="1">
                <a:ea typeface="Calibri" panose="020F0502020204030204" pitchFamily="34" charset="0"/>
                <a:cs typeface="Times New Roman" panose="02020603050405020304" pitchFamily="18" charset="0"/>
              </a:rPr>
              <a:t>Nutr</a:t>
            </a:r>
            <a:r>
              <a:rPr lang="en-US" sz="2000">
                <a:ea typeface="Calibri" panose="020F0502020204030204" pitchFamily="34" charset="0"/>
                <a:cs typeface="Times New Roman" panose="02020603050405020304" pitchFamily="18" charset="0"/>
              </a:rPr>
              <a:t>. 2003 Jul;37(1):22-6. PMID: 12827001.</a:t>
            </a:r>
          </a:p>
          <a:p>
            <a:pPr marL="402336" indent="-402336">
              <a:buFont typeface="+mj-lt"/>
              <a:buAutoNum type="arabicPeriod" startAt="2"/>
            </a:pPr>
            <a:endParaRPr lang="en-US" sz="200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22</a:t>
            </a:fld>
            <a:endParaRPr lang="en-US">
              <a:solidFill>
                <a:prstClr val="white"/>
              </a:solidFill>
            </a:endParaRPr>
          </a:p>
        </p:txBody>
      </p:sp>
    </p:spTree>
    <p:custDataLst>
      <p:tags r:id="rId1"/>
    </p:custDataLst>
    <p:extLst>
      <p:ext uri="{BB962C8B-B14F-4D97-AF65-F5344CB8AC3E}">
        <p14:creationId xmlns:p14="http://schemas.microsoft.com/office/powerpoint/2010/main" val="90795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normAutofit lnSpcReduction="10000"/>
          </a:bodyPr>
          <a:lstStyle/>
          <a:p>
            <a:pPr marL="457200" indent="-457200">
              <a:lnSpc>
                <a:spcPct val="107000"/>
              </a:lnSpc>
              <a:buFont typeface="+mj-lt"/>
              <a:buAutoNum type="arabicPeriod" startAt="6"/>
            </a:pPr>
            <a:r>
              <a:rPr lang="en-US" sz="2000"/>
              <a:t>Centers for Disease Control and Prevention. Antibiotic resistance threats in the United States, 2019. Atlanta, GA: U.S. Department of Health and Human Services, CDC; 2019. Nearly half a million Americans suffered from Clostridium difficile infections in a single year. Centers for Disease Control and Prevention. CDC Newsroom. March 22, 2017. https://www.cdc.gov/media/releases/2015/p0225-clostridium-difficile.html. Accessed January 7, 2020.</a:t>
            </a:r>
          </a:p>
          <a:p>
            <a:pPr marL="457200" indent="-457200">
              <a:lnSpc>
                <a:spcPct val="107000"/>
              </a:lnSpc>
              <a:buFont typeface="+mj-lt"/>
              <a:buAutoNum type="arabicPeriod" startAt="6"/>
            </a:pPr>
            <a:r>
              <a:rPr lang="en-US" sz="2000">
                <a:ea typeface="Calibri" panose="020F0502020204030204" pitchFamily="34" charset="0"/>
                <a:cs typeface="Times New Roman" panose="02020603050405020304" pitchFamily="18" charset="0"/>
              </a:rPr>
              <a:t>De Sutter AI, Eriksson L, van </a:t>
            </a:r>
            <a:r>
              <a:rPr lang="en-US" sz="2000" err="1">
                <a:ea typeface="Calibri" panose="020F0502020204030204" pitchFamily="34" charset="0"/>
                <a:cs typeface="Times New Roman" panose="02020603050405020304" pitchFamily="18" charset="0"/>
              </a:rPr>
              <a:t>Driel</a:t>
            </a:r>
            <a:r>
              <a:rPr lang="en-US" sz="2000">
                <a:ea typeface="Calibri" panose="020F0502020204030204" pitchFamily="34" charset="0"/>
                <a:cs typeface="Times New Roman" panose="02020603050405020304" pitchFamily="18" charset="0"/>
              </a:rPr>
              <a:t> ML. Oral antihistamine-decongestant-analgesic combinations for the common cold. Cochrane Database Syst Rev. 2022 Jan 21;1(1):CD004976. PMID: 35060618.</a:t>
            </a:r>
          </a:p>
          <a:p>
            <a:pPr marL="457200" indent="-457200">
              <a:lnSpc>
                <a:spcPct val="107000"/>
              </a:lnSpc>
              <a:buFont typeface="+mj-lt"/>
              <a:buAutoNum type="arabicPeriod" startAt="6"/>
            </a:pPr>
            <a:r>
              <a:rPr lang="en-US" sz="2000" err="1">
                <a:ea typeface="Calibri" panose="020F0502020204030204" pitchFamily="34" charset="0"/>
                <a:cs typeface="Times New Roman" panose="02020603050405020304" pitchFamily="18" charset="0"/>
              </a:rPr>
              <a:t>Deckx</a:t>
            </a:r>
            <a:r>
              <a:rPr lang="en-US" sz="2000">
                <a:ea typeface="Calibri" panose="020F0502020204030204" pitchFamily="34" charset="0"/>
                <a:cs typeface="Times New Roman" panose="02020603050405020304" pitchFamily="18" charset="0"/>
              </a:rPr>
              <a:t> L, De Sutter AI, Guo L, et al. Nasal decongestants in monotherapy for the common cold. Cochrane Database Syst Rev. 2016 Oct 17;10(10):CD009612. </a:t>
            </a:r>
          </a:p>
          <a:p>
            <a:pPr marL="457200" indent="-457200">
              <a:lnSpc>
                <a:spcPct val="107000"/>
              </a:lnSpc>
              <a:buFont typeface="+mj-lt"/>
              <a:buAutoNum type="arabicPeriod" startAt="6"/>
            </a:pPr>
            <a:r>
              <a:rPr lang="en-US" sz="2000">
                <a:ea typeface="Calibri" panose="020F0502020204030204" pitchFamily="34" charset="0"/>
                <a:cs typeface="Times New Roman" panose="02020603050405020304" pitchFamily="18" charset="0"/>
              </a:rPr>
              <a:t>Smith SM, Schroeder K, Fahey T. Over-the-counter (OTC) medications for acute cough in children and adults in community settings. Cochrane Database Syst Rev. 2014 Nov 24;2014(11):CD001831. PMID: 25420096.</a:t>
            </a:r>
          </a:p>
          <a:p>
            <a:pPr marL="398463" indent="-398463">
              <a:buFont typeface="+mj-lt"/>
              <a:buAutoNum type="arabicPeriod" startAt="6"/>
            </a:pPr>
            <a:endParaRPr lang="en-US" sz="200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23</a:t>
            </a:fld>
            <a:endParaRPr lang="en-US">
              <a:solidFill>
                <a:prstClr val="white"/>
              </a:solidFill>
            </a:endParaRPr>
          </a:p>
        </p:txBody>
      </p:sp>
    </p:spTree>
    <p:custDataLst>
      <p:tags r:id="rId1"/>
    </p:custDataLst>
    <p:extLst>
      <p:ext uri="{BB962C8B-B14F-4D97-AF65-F5344CB8AC3E}">
        <p14:creationId xmlns:p14="http://schemas.microsoft.com/office/powerpoint/2010/main" val="168249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7D60D-8A4D-4ABE-84F5-5C28D96808C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397EC99D-4030-4146-AB18-F3E23BE23DC3}"/>
              </a:ext>
            </a:extLst>
          </p:cNvPr>
          <p:cNvSpPr>
            <a:spLocks noGrp="1"/>
          </p:cNvSpPr>
          <p:nvPr>
            <p:ph idx="1"/>
          </p:nvPr>
        </p:nvSpPr>
        <p:spPr/>
        <p:txBody>
          <a:bodyPr>
            <a:normAutofit lnSpcReduction="10000"/>
          </a:bodyPr>
          <a:lstStyle/>
          <a:p>
            <a:pPr marL="457200" indent="-457200">
              <a:buFont typeface="+mj-lt"/>
              <a:buAutoNum type="arabicPeriod" startAt="10"/>
            </a:pPr>
            <a:r>
              <a:rPr lang="en-US" sz="2000" err="1"/>
              <a:t>Fashner</a:t>
            </a:r>
            <a:r>
              <a:rPr lang="en-US" sz="2000"/>
              <a:t> J, Ericson K, Werner S. Treatment of the common cold in children and adults. Am Fam Physician. 2012 Jul 15;86(2):153-9. PMID: 22962927.</a:t>
            </a:r>
          </a:p>
          <a:p>
            <a:pPr marL="457200" indent="-457200">
              <a:buFont typeface="+mj-lt"/>
              <a:buAutoNum type="arabicPeriod" startAt="10"/>
            </a:pPr>
            <a:r>
              <a:rPr lang="en-US" sz="2000"/>
              <a:t>Cohen HA, </a:t>
            </a:r>
            <a:r>
              <a:rPr lang="en-US" sz="2000" err="1"/>
              <a:t>Rozen</a:t>
            </a:r>
            <a:r>
              <a:rPr lang="en-US" sz="2000"/>
              <a:t> J, Kristal H, et al. Effect of honey on nocturnal cough and sleep quality: a double-blind, randomized, placebo-controlled study. Pediatrics. 2012 Sep;130(3):465-71. PMID: 22869830.</a:t>
            </a:r>
          </a:p>
          <a:p>
            <a:pPr marL="457200" indent="-457200">
              <a:buFont typeface="+mj-lt"/>
              <a:buAutoNum type="arabicPeriod" startAt="10"/>
            </a:pPr>
            <a:r>
              <a:rPr lang="en-US" sz="2000"/>
              <a:t>Use caution when giving cough and cold products to kids. U.S. Food &amp; Drug Administration. February 8, 2018. https://www.fda.gov/drugs/special-features/use-caution-when-giving-cough-and-cold-products-kids. Accessed April 20, 2022.</a:t>
            </a:r>
          </a:p>
          <a:p>
            <a:pPr marL="457200" indent="-457200">
              <a:buFont typeface="+mj-lt"/>
              <a:buAutoNum type="arabicPeriod" startAt="10"/>
            </a:pPr>
            <a:r>
              <a:rPr lang="en-US" sz="2000"/>
              <a:t>May L, </a:t>
            </a:r>
            <a:r>
              <a:rPr lang="en-US" sz="2000" err="1"/>
              <a:t>Gudger</a:t>
            </a:r>
            <a:r>
              <a:rPr lang="en-US" sz="2000"/>
              <a:t> G, Armstrong P, et al. Multisite exploration of clinical decision making for antibiotic use by emergency medicine providers using quantitative and qualitative methods. Infect Control Hosp Epidemiol. 2014 Sep;35(9):1114-25. PMID: 25111919.</a:t>
            </a:r>
          </a:p>
          <a:p>
            <a:pPr marL="457200" indent="-457200">
              <a:buFont typeface="+mj-lt"/>
              <a:buAutoNum type="arabicPeriod" startAt="10"/>
            </a:pPr>
            <a:r>
              <a:rPr lang="en-US" sz="2000"/>
              <a:t>Shi Z, Barnett ML, Jena AB, et al. Association of a clinician’s antibiotic-prescribing rate with patients’ future likelihood of seeking care and receipt of antibiotics. Clin Infect Dis. 2021 Oct 5;73(7):e1672-9. PMID: 32777032.</a:t>
            </a:r>
          </a:p>
          <a:p>
            <a:pPr marL="457200" indent="-457200">
              <a:buFont typeface="+mj-lt"/>
              <a:buAutoNum type="arabicPeriod" startAt="10"/>
            </a:pPr>
            <a:endParaRPr lang="en-US" sz="2000"/>
          </a:p>
          <a:p>
            <a:endParaRPr lang="en-US"/>
          </a:p>
        </p:txBody>
      </p:sp>
      <p:sp>
        <p:nvSpPr>
          <p:cNvPr id="4" name="Slide Number Placeholder 3">
            <a:extLst>
              <a:ext uri="{FF2B5EF4-FFF2-40B4-BE49-F238E27FC236}">
                <a16:creationId xmlns:a16="http://schemas.microsoft.com/office/drawing/2014/main" id="{84B2C894-BF65-4B05-8681-8B97DD2214B2}"/>
              </a:ext>
            </a:extLst>
          </p:cNvPr>
          <p:cNvSpPr>
            <a:spLocks noGrp="1"/>
          </p:cNvSpPr>
          <p:nvPr>
            <p:ph type="sldNum" sz="quarter" idx="12"/>
          </p:nvPr>
        </p:nvSpPr>
        <p:spPr/>
        <p:txBody>
          <a:bodyPr/>
          <a:lstStyle/>
          <a:p>
            <a:fld id="{993EEC8E-C5CF-40DF-832D-5BCB0E209B98}" type="slidenum">
              <a:rPr lang="en-US" smtClean="0">
                <a:solidFill>
                  <a:prstClr val="white"/>
                </a:solidFill>
              </a:rPr>
              <a:pPr/>
              <a:t>24</a:t>
            </a:fld>
            <a:endParaRPr lang="en-US">
              <a:solidFill>
                <a:prstClr val="white"/>
              </a:solidFill>
            </a:endParaRPr>
          </a:p>
        </p:txBody>
      </p:sp>
    </p:spTree>
    <p:extLst>
      <p:ext uri="{BB962C8B-B14F-4D97-AF65-F5344CB8AC3E}">
        <p14:creationId xmlns:p14="http://schemas.microsoft.com/office/powerpoint/2010/main" val="306485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Background</a:t>
            </a:r>
            <a:r>
              <a:rPr lang="en-US" sz="3600" baseline="30000"/>
              <a:t>1</a:t>
            </a:r>
            <a:endParaRPr lang="en-US" sz="3600"/>
          </a:p>
        </p:txBody>
      </p:sp>
      <p:sp>
        <p:nvSpPr>
          <p:cNvPr id="12" name="Content Placeholder 11"/>
          <p:cNvSpPr>
            <a:spLocks noGrp="1"/>
          </p:cNvSpPr>
          <p:nvPr>
            <p:ph idx="1"/>
          </p:nvPr>
        </p:nvSpPr>
        <p:spPr>
          <a:xfrm>
            <a:off x="4114800" y="1008530"/>
            <a:ext cx="4572000" cy="5117636"/>
          </a:xfrm>
        </p:spPr>
        <p:txBody>
          <a:bodyPr/>
          <a:lstStyle/>
          <a:p>
            <a:endParaRPr lang="en-US"/>
          </a:p>
          <a:p>
            <a:endParaRPr lang="en-US"/>
          </a:p>
          <a:p>
            <a:endParaRPr lang="en-US"/>
          </a:p>
          <a:p>
            <a:endParaRPr lang="en-US"/>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3</a:t>
            </a:fld>
            <a:endParaRPr lang="en-US">
              <a:solidFill>
                <a:prstClr val="white"/>
              </a:solidFill>
            </a:endParaRPr>
          </a:p>
        </p:txBody>
      </p:sp>
      <p:pic>
        <p:nvPicPr>
          <p:cNvPr id="13" name="Picture 12">
            <a:extLst>
              <a:ext uri="{FF2B5EF4-FFF2-40B4-BE49-F238E27FC236}">
                <a16:creationId xmlns:a16="http://schemas.microsoft.com/office/drawing/2014/main" id="{E17D44BF-C550-4651-8D7A-1D4D5D6F6A4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871" t="3464" b="24846"/>
          <a:stretch/>
        </p:blipFill>
        <p:spPr>
          <a:xfrm flipH="1">
            <a:off x="609600" y="1590600"/>
            <a:ext cx="3616190" cy="3391046"/>
          </a:xfrm>
          <a:prstGeom prst="rect">
            <a:avLst/>
          </a:prstGeom>
          <a:effectLst>
            <a:outerShdw blurRad="50800" dist="38100" dir="2700000" algn="tl" rotWithShape="0">
              <a:prstClr val="black">
                <a:alpha val="40000"/>
              </a:prstClr>
            </a:outerShdw>
          </a:effectLst>
        </p:spPr>
      </p:pic>
      <p:sp>
        <p:nvSpPr>
          <p:cNvPr id="3" name="TextBox 2"/>
          <p:cNvSpPr txBox="1"/>
          <p:nvPr/>
        </p:nvSpPr>
        <p:spPr>
          <a:xfrm>
            <a:off x="4724400" y="1600200"/>
            <a:ext cx="3595255" cy="4247317"/>
          </a:xfrm>
          <a:prstGeom prst="rect">
            <a:avLst/>
          </a:prstGeom>
          <a:noFill/>
        </p:spPr>
        <p:txBody>
          <a:bodyPr wrap="square" rtlCol="0">
            <a:spAutoFit/>
          </a:bodyPr>
          <a:lstStyle/>
          <a:p>
            <a:pPr marL="285750" indent="-285750">
              <a:buFont typeface="Arial" panose="020B0604020202020204" pitchFamily="34" charset="0"/>
              <a:buChar char="•"/>
            </a:pPr>
            <a:r>
              <a:rPr lang="en-US" sz="2800"/>
              <a:t>Approximately 500 million viral infections occur in the United States every year</a:t>
            </a:r>
          </a:p>
          <a:p>
            <a:pPr marL="285750" indent="-285750">
              <a:buFont typeface="Arial" panose="020B0604020202020204" pitchFamily="34" charset="0"/>
              <a:buChar char="•"/>
            </a:pPr>
            <a:r>
              <a:rPr lang="en-US" sz="2800"/>
              <a:t>About 25% of these result in a telephone or office healthcare encounter</a:t>
            </a:r>
          </a:p>
          <a:p>
            <a:r>
              <a:rPr lang="en-US"/>
              <a:t>	</a:t>
            </a:r>
          </a:p>
        </p:txBody>
      </p:sp>
    </p:spTree>
    <p:custDataLst>
      <p:tags r:id="rId1"/>
    </p:custDataLst>
    <p:extLst>
      <p:ext uri="{BB962C8B-B14F-4D97-AF65-F5344CB8AC3E}">
        <p14:creationId xmlns:p14="http://schemas.microsoft.com/office/powerpoint/2010/main" val="39956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of healthcare practitioner and patient conversing">
            <a:extLst>
              <a:ext uri="{FF2B5EF4-FFF2-40B4-BE49-F238E27FC236}">
                <a16:creationId xmlns:a16="http://schemas.microsoft.com/office/drawing/2014/main" id="{EFFEE051-CED2-4122-8E72-9A79CF84C4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1403592" y="2514600"/>
            <a:ext cx="4569943" cy="3189256"/>
          </a:xfrm>
          <a:prstGeom prst="rect">
            <a:avLst/>
          </a:prstGeom>
          <a:noFill/>
          <a:effectLst>
            <a:outerShdw blurRad="50800" dist="762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600"/>
              <a:t>Case Presentation</a:t>
            </a:r>
          </a:p>
        </p:txBody>
      </p:sp>
      <p:sp>
        <p:nvSpPr>
          <p:cNvPr id="13" name="Content Placeholder 12"/>
          <p:cNvSpPr>
            <a:spLocks noGrp="1"/>
          </p:cNvSpPr>
          <p:nvPr>
            <p:ph idx="1"/>
          </p:nvPr>
        </p:nvSpPr>
        <p:spPr>
          <a:xfrm>
            <a:off x="228600" y="1008530"/>
            <a:ext cx="8077200" cy="2052920"/>
          </a:xfrm>
        </p:spPr>
        <p:txBody>
          <a:bodyPr>
            <a:normAutofit/>
          </a:bodyPr>
          <a:lstStyle/>
          <a:p>
            <a:r>
              <a:rPr lang="en-US" dirty="0"/>
              <a:t>A healthy 30-year-old woman presents with 3 days of rhinorrhea, sore throat, and a productive cough. </a:t>
            </a:r>
          </a:p>
          <a:p>
            <a:r>
              <a:rPr lang="en-US" dirty="0"/>
              <a:t>She has no sinus tenderness and no cervical adenopathy.</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4</a:t>
            </a:fld>
            <a:endParaRPr lang="en-US">
              <a:solidFill>
                <a:prstClr val="white"/>
              </a:solidFill>
            </a:endParaRPr>
          </a:p>
        </p:txBody>
      </p:sp>
      <p:sp>
        <p:nvSpPr>
          <p:cNvPr id="15" name="Rounded Rectangular Callout 14"/>
          <p:cNvSpPr/>
          <p:nvPr/>
        </p:nvSpPr>
        <p:spPr>
          <a:xfrm>
            <a:off x="609600" y="3796551"/>
            <a:ext cx="2286000" cy="1851210"/>
          </a:xfrm>
          <a:prstGeom prst="wedgeRoundRectCallout">
            <a:avLst>
              <a:gd name="adj1" fmla="val 55546"/>
              <a:gd name="adj2" fmla="val -63606"/>
              <a:gd name="adj3" fmla="val 16667"/>
            </a:avLst>
          </a:prstGeom>
          <a:solidFill>
            <a:srgbClr val="007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Your temperature is 99° Fahrenheit.</a:t>
            </a:r>
          </a:p>
        </p:txBody>
      </p:sp>
      <p:sp>
        <p:nvSpPr>
          <p:cNvPr id="17" name="Rounded Rectangular Callout 16"/>
          <p:cNvSpPr/>
          <p:nvPr/>
        </p:nvSpPr>
        <p:spPr>
          <a:xfrm>
            <a:off x="6106231" y="3859165"/>
            <a:ext cx="2863379" cy="2286000"/>
          </a:xfrm>
          <a:prstGeom prst="wedgeRoundRectCallout">
            <a:avLst>
              <a:gd name="adj1" fmla="val -82543"/>
              <a:gd name="adj2" fmla="val -50458"/>
              <a:gd name="adj3" fmla="val 16667"/>
            </a:avLst>
          </a:prstGeom>
          <a:solidFill>
            <a:srgbClr val="007DA3"/>
          </a:solidFill>
          <a:ln w="12700" cap="flat" cmpd="sng" algn="ctr">
            <a:solidFill>
              <a:schemeClr val="tx1"/>
            </a:solidFill>
            <a:prstDash val="solid"/>
            <a:miter lim="800000"/>
          </a:ln>
          <a:effectLst/>
        </p:spPr>
        <p:txBody>
          <a:bodyPr rtlCol="0" anchor="ctr"/>
          <a:lstStyle/>
          <a:p>
            <a:pPr algn="ctr" defTabSz="457200">
              <a:defRPr/>
            </a:pPr>
            <a:r>
              <a:rPr lang="en-US" sz="2400" kern="0">
                <a:solidFill>
                  <a:prstClr val="white"/>
                </a:solidFill>
              </a:rPr>
              <a:t>My normal temperature is 97° Fahrenheit.</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ndParaRPr>
          </a:p>
          <a:p>
            <a:pPr marL="0" marR="0" lvl="0" indent="0" algn="ctr" defTabSz="457200" eaLnBrk="1" fontAlgn="auto" latinLnBrk="0" hangingPunct="1">
              <a:lnSpc>
                <a:spcPct val="100000"/>
              </a:lnSpc>
              <a:spcBef>
                <a:spcPts val="0"/>
              </a:spcBef>
              <a:spcAft>
                <a:spcPts val="0"/>
              </a:spcAft>
              <a:buClrTx/>
              <a:buSzTx/>
              <a:buFontTx/>
              <a:buNone/>
              <a:tabLst/>
              <a:defRPr/>
            </a:pPr>
            <a:r>
              <a:rPr lang="en-US" sz="2400" kern="0">
                <a:solidFill>
                  <a:prstClr val="white"/>
                </a:solidFill>
                <a:latin typeface="Calibri" panose="020F0502020204030204"/>
              </a:rPr>
              <a:t>A</a:t>
            </a:r>
            <a:r>
              <a:rPr kumimoji="0" lang="en-US" sz="2400" b="0" i="0" u="none" strike="noStrike" kern="0" cap="none" spc="0" normalizeH="0" baseline="0" noProof="0" err="1">
                <a:ln>
                  <a:noFill/>
                </a:ln>
                <a:solidFill>
                  <a:prstClr val="white"/>
                </a:solidFill>
                <a:effectLst/>
                <a:uLnTx/>
                <a:uFillTx/>
                <a:latin typeface="Calibri" panose="020F0502020204030204"/>
              </a:rPr>
              <a:t>zithromycin</a:t>
            </a:r>
            <a:r>
              <a:rPr kumimoji="0" lang="en-US" sz="2400" b="0" i="0" u="none" strike="noStrike" kern="0" cap="none" spc="0" normalizeH="0" noProof="0">
                <a:ln>
                  <a:noFill/>
                </a:ln>
                <a:solidFill>
                  <a:prstClr val="white"/>
                </a:solidFill>
                <a:effectLst/>
                <a:uLnTx/>
                <a:uFillTx/>
                <a:latin typeface="Calibri" panose="020F0502020204030204"/>
              </a:rPr>
              <a:t> </a:t>
            </a:r>
            <a:r>
              <a:rPr kumimoji="0" lang="en-US" sz="2400" b="0" i="0" u="none" strike="noStrike" kern="0" cap="none" spc="0" normalizeH="0" baseline="0" noProof="0">
                <a:ln>
                  <a:noFill/>
                </a:ln>
                <a:solidFill>
                  <a:prstClr val="white"/>
                </a:solidFill>
                <a:effectLst/>
                <a:uLnTx/>
                <a:uFillTx/>
                <a:latin typeface="Calibri" panose="020F0502020204030204"/>
              </a:rPr>
              <a:t>helps my symptoms.</a:t>
            </a:r>
          </a:p>
        </p:txBody>
      </p:sp>
      <p:sp>
        <p:nvSpPr>
          <p:cNvPr id="18" name="Rounded Rectangular Callout 17"/>
          <p:cNvSpPr/>
          <p:nvPr/>
        </p:nvSpPr>
        <p:spPr>
          <a:xfrm>
            <a:off x="6477000" y="2286000"/>
            <a:ext cx="2121842" cy="1236989"/>
          </a:xfrm>
          <a:prstGeom prst="wedgeRoundRectCallout">
            <a:avLst>
              <a:gd name="adj1" fmla="val -125104"/>
              <a:gd name="adj2" fmla="val 64228"/>
              <a:gd name="adj3" fmla="val 16667"/>
            </a:avLst>
          </a:prstGeom>
          <a:solidFill>
            <a:srgbClr val="007DA3"/>
          </a:solidFill>
          <a:ln w="12700" cap="flat" cmpd="sng" algn="ctr">
            <a:solidFill>
              <a:schemeClr val="tx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white"/>
                </a:solidFill>
                <a:effectLst/>
                <a:uLnTx/>
                <a:uFillTx/>
                <a:latin typeface="Calibri" panose="020F0502020204030204"/>
                <a:ea typeface="+mn-ea"/>
                <a:cs typeface="+mn-cs"/>
              </a:rPr>
              <a:t>Everyone in my office is ill.</a:t>
            </a:r>
          </a:p>
        </p:txBody>
      </p:sp>
    </p:spTree>
    <p:custDataLst>
      <p:tags r:id="rId1"/>
    </p:custDataLst>
    <p:extLst>
      <p:ext uri="{BB962C8B-B14F-4D97-AF65-F5344CB8AC3E}">
        <p14:creationId xmlns:p14="http://schemas.microsoft.com/office/powerpoint/2010/main" val="84491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Harm Associated With Antibiotics</a:t>
            </a:r>
            <a:r>
              <a:rPr lang="en-US" baseline="30000" dirty="0"/>
              <a:t>2,3</a:t>
            </a:r>
          </a:p>
        </p:txBody>
      </p:sp>
      <p:sp>
        <p:nvSpPr>
          <p:cNvPr id="7" name="Content Placeholder 6"/>
          <p:cNvSpPr>
            <a:spLocks noGrp="1"/>
          </p:cNvSpPr>
          <p:nvPr>
            <p:ph idx="1"/>
          </p:nvPr>
        </p:nvSpPr>
        <p:spPr>
          <a:xfrm>
            <a:off x="509873" y="1416899"/>
            <a:ext cx="8229600" cy="5117636"/>
          </a:xfrm>
        </p:spPr>
        <p:txBody>
          <a:bodyPr>
            <a:normAutofit/>
          </a:bodyPr>
          <a:lstStyle/>
          <a:p>
            <a:r>
              <a:rPr lang="en-US" sz="2800" dirty="0"/>
              <a:t>Adverse drug events</a:t>
            </a:r>
          </a:p>
          <a:p>
            <a:pPr lvl="1"/>
            <a:r>
              <a:rPr lang="en-US" sz="2400" dirty="0"/>
              <a:t>Antibiotic-associated diarrhea</a:t>
            </a:r>
            <a:r>
              <a:rPr lang="en-US" sz="2400" baseline="30000" dirty="0"/>
              <a:t>4,5</a:t>
            </a:r>
            <a:endParaRPr lang="en-US" sz="2400" dirty="0"/>
          </a:p>
          <a:p>
            <a:pPr lvl="1"/>
            <a:r>
              <a:rPr lang="en-US" sz="2400" dirty="0"/>
              <a:t>Yeast infections</a:t>
            </a:r>
          </a:p>
          <a:p>
            <a:pPr lvl="1"/>
            <a:r>
              <a:rPr lang="en-US" sz="2400" dirty="0"/>
              <a:t>Rash</a:t>
            </a:r>
          </a:p>
          <a:p>
            <a:r>
              <a:rPr lang="en-US" sz="2800" dirty="0"/>
              <a:t>Disruption of normal bacteria that colonize the intestinal and upper respiratory tract</a:t>
            </a:r>
          </a:p>
          <a:p>
            <a:pPr lvl="1"/>
            <a:r>
              <a:rPr lang="en-US" sz="2447" dirty="0"/>
              <a:t>Selection for antibiotic-resistant bacteria</a:t>
            </a:r>
          </a:p>
          <a:p>
            <a:r>
              <a:rPr lang="en-US" sz="2800" i="1" dirty="0" err="1"/>
              <a:t>Clostridioides</a:t>
            </a:r>
            <a:r>
              <a:rPr lang="en-US" sz="2800" i="1" dirty="0"/>
              <a:t> difficile </a:t>
            </a:r>
            <a:r>
              <a:rPr lang="en-US" sz="2800" dirty="0"/>
              <a:t>infection</a:t>
            </a:r>
            <a:r>
              <a:rPr lang="en-US" sz="2800" baseline="30000" dirty="0"/>
              <a:t>6</a:t>
            </a:r>
            <a:endParaRPr lang="en-US" sz="2800" dirty="0"/>
          </a:p>
        </p:txBody>
      </p:sp>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152562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he Four Moments of Antibiotic Decision Making Graphi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983664"/>
            <a:ext cx="3296128" cy="3308937"/>
          </a:xfrm>
          <a:prstGeom prst="rect">
            <a:avLst/>
          </a:prstGeom>
        </p:spPr>
      </p:pic>
      <p:sp>
        <p:nvSpPr>
          <p:cNvPr id="11" name="Title 1"/>
          <p:cNvSpPr>
            <a:spLocks noGrp="1"/>
          </p:cNvSpPr>
          <p:nvPr>
            <p:ph type="title"/>
          </p:nvPr>
        </p:nvSpPr>
        <p:spPr>
          <a:xfrm>
            <a:off x="255756" y="67235"/>
            <a:ext cx="8753773" cy="783771"/>
          </a:xfrm>
        </p:spPr>
        <p:txBody>
          <a:bodyPr>
            <a:noAutofit/>
          </a:bodyPr>
          <a:lstStyle/>
          <a:p>
            <a:r>
              <a:rPr lang="en-US" sz="3200"/>
              <a:t>The Four Moments of Antibiotic Decision Making</a:t>
            </a:r>
          </a:p>
        </p:txBody>
      </p:sp>
      <p:sp>
        <p:nvSpPr>
          <p:cNvPr id="14" name="Content Placeholder 2">
            <a:extLst>
              <a:ext uri="{FF2B5EF4-FFF2-40B4-BE49-F238E27FC236}">
                <a16:creationId xmlns:a16="http://schemas.microsoft.com/office/drawing/2014/main" id="{8D867D35-732E-4184-BFDD-E5F16A3BFB0B}"/>
              </a:ext>
            </a:extLst>
          </p:cNvPr>
          <p:cNvSpPr>
            <a:spLocks noGrp="1"/>
          </p:cNvSpPr>
          <p:nvPr>
            <p:ph idx="1"/>
          </p:nvPr>
        </p:nvSpPr>
        <p:spPr>
          <a:xfrm>
            <a:off x="3597965" y="1210391"/>
            <a:ext cx="5411564" cy="5580374"/>
          </a:xfrm>
        </p:spPr>
        <p:txBody>
          <a:bodyPr vert="horz" lIns="101864" tIns="50933" rIns="101864" bIns="50933" rtlCol="0" anchor="t">
            <a:normAutofit/>
          </a:bodyPr>
          <a:lstStyle/>
          <a:p>
            <a:pPr marL="457200" indent="-457200">
              <a:spcBef>
                <a:spcPts val="1800"/>
              </a:spcBef>
              <a:buFont typeface="+mj-lt"/>
              <a:buAutoNum type="arabicPeriod"/>
            </a:pPr>
            <a:r>
              <a:rPr lang="en-US" sz="2600"/>
              <a:t>Does my patient have an infection that requires antibiotics?</a:t>
            </a:r>
          </a:p>
          <a:p>
            <a:pPr marL="457200" indent="-457200">
              <a:spcBef>
                <a:spcPts val="1800"/>
              </a:spcBef>
              <a:buFont typeface="+mj-lt"/>
              <a:buAutoNum type="arabicPeriod"/>
            </a:pPr>
            <a:r>
              <a:rPr lang="en-US" sz="2600"/>
              <a:t>Do I need to order any </a:t>
            </a:r>
            <a:br>
              <a:rPr lang="en-US" sz="2600"/>
            </a:br>
            <a:r>
              <a:rPr lang="en-US" sz="2600"/>
              <a:t>diagnostic tests?</a:t>
            </a:r>
          </a:p>
          <a:p>
            <a:pPr marL="457200" indent="-457200">
              <a:spcBef>
                <a:spcPts val="1800"/>
              </a:spcBef>
              <a:buFont typeface="+mj-lt"/>
              <a:buAutoNum type="arabicPeriod"/>
            </a:pPr>
            <a:r>
              <a:rPr lang="en-US" sz="2600"/>
              <a:t>If antibiotics are indicated, what is the narrowest, safest, and shortest regimen I can prescribe?</a:t>
            </a:r>
          </a:p>
          <a:p>
            <a:pPr marL="457200" indent="-457200">
              <a:spcBef>
                <a:spcPts val="1800"/>
              </a:spcBef>
              <a:buFont typeface="+mj-lt"/>
              <a:buAutoNum type="arabicPeriod" startAt="4"/>
            </a:pPr>
            <a:r>
              <a:rPr lang="en-US" sz="2600">
                <a:solidFill>
                  <a:schemeClr val="bg1">
                    <a:lumMod val="65000"/>
                  </a:schemeClr>
                </a:solidFill>
              </a:rPr>
              <a:t>Does my patient understand what to expect and the </a:t>
            </a:r>
            <a:br>
              <a:rPr lang="en-US" sz="2600">
                <a:solidFill>
                  <a:schemeClr val="bg1">
                    <a:lumMod val="65000"/>
                  </a:schemeClr>
                </a:solidFill>
              </a:rPr>
            </a:br>
            <a:r>
              <a:rPr lang="en-US" sz="2600" err="1">
                <a:solidFill>
                  <a:schemeClr val="bg1">
                    <a:lumMod val="65000"/>
                  </a:schemeClr>
                </a:solidFill>
              </a:rPr>
              <a:t>followup</a:t>
            </a:r>
            <a:r>
              <a:rPr lang="en-US" sz="2600">
                <a:solidFill>
                  <a:schemeClr val="bg1">
                    <a:lumMod val="65000"/>
                  </a:schemeClr>
                </a:solidFill>
              </a:rPr>
              <a:t> plan?</a:t>
            </a:r>
          </a:p>
          <a:p>
            <a:pPr marL="736600" indent="-736600">
              <a:buAutoNum type="arabicPeriod" startAt="4"/>
            </a:pPr>
            <a:endParaRPr lang="en-US" sz="2800"/>
          </a:p>
          <a:p>
            <a:pPr marL="736600" indent="-736600">
              <a:buAutoNum type="arabicPeriod" startAt="4"/>
            </a:pPr>
            <a:endParaRPr lang="en-US" sz="2800"/>
          </a:p>
          <a:p>
            <a:pPr marL="736600" indent="-736600">
              <a:buAutoNum type="arabicPeriod" startAt="4"/>
            </a:pPr>
            <a:endParaRPr lang="en-US" sz="2800"/>
          </a:p>
        </p:txBody>
      </p:sp>
      <p:sp>
        <p:nvSpPr>
          <p:cNvPr id="5" name="Slide Number Placeholder 4"/>
          <p:cNvSpPr>
            <a:spLocks noGrp="1"/>
          </p:cNvSpPr>
          <p:nvPr>
            <p:ph type="sldNum" sz="quarter" idx="12"/>
          </p:nvPr>
        </p:nvSpPr>
        <p:spPr/>
        <p:txBody>
          <a:bodyPr/>
          <a:lstStyle/>
          <a:p>
            <a:fld id="{993EEC8E-C5CF-40DF-832D-5BCB0E209B98}" type="slidenum">
              <a:rPr lang="en-US" smtClean="0"/>
              <a:t>6</a:t>
            </a:fld>
            <a:endParaRPr lang="en-US"/>
          </a:p>
        </p:txBody>
      </p:sp>
    </p:spTree>
    <p:custDataLst>
      <p:tags r:id="rId1"/>
    </p:custDataLst>
    <p:extLst>
      <p:ext uri="{BB962C8B-B14F-4D97-AF65-F5344CB8AC3E}">
        <p14:creationId xmlns:p14="http://schemas.microsoft.com/office/powerpoint/2010/main" val="197088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7</a:t>
            </a:fld>
            <a:endParaRPr lang="en-US">
              <a:solidFill>
                <a:prstClr val="white"/>
              </a:solidFill>
            </a:endParaRPr>
          </a:p>
        </p:txBody>
      </p:sp>
      <p:sp>
        <p:nvSpPr>
          <p:cNvPr id="3" name="Content Placeholder 2"/>
          <p:cNvSpPr>
            <a:spLocks noGrp="1"/>
          </p:cNvSpPr>
          <p:nvPr>
            <p:ph idx="1"/>
          </p:nvPr>
        </p:nvSpPr>
        <p:spPr>
          <a:xfrm>
            <a:off x="228600" y="1295400"/>
            <a:ext cx="8763000" cy="5117636"/>
          </a:xfrm>
        </p:spPr>
        <p:txBody>
          <a:bodyPr>
            <a:normAutofit/>
          </a:bodyPr>
          <a:lstStyle/>
          <a:p>
            <a:pPr marL="0" indent="0">
              <a:spcBef>
                <a:spcPts val="600"/>
              </a:spcBef>
              <a:spcAft>
                <a:spcPts val="600"/>
              </a:spcAft>
              <a:buNone/>
            </a:pPr>
            <a:r>
              <a:rPr lang="en-US" sz="2800" b="1"/>
              <a:t>Options for Symptomatic Treatment of the Common Cold</a:t>
            </a:r>
          </a:p>
          <a:p>
            <a:pPr marL="517525" lvl="1" indent="-234950">
              <a:spcBef>
                <a:spcPts val="600"/>
              </a:spcBef>
              <a:spcAft>
                <a:spcPts val="600"/>
              </a:spcAft>
              <a:buFont typeface="Arial" panose="020B0604020202020204" pitchFamily="34" charset="0"/>
              <a:buChar char="•"/>
            </a:pPr>
            <a:r>
              <a:rPr lang="en-US" sz="2400"/>
              <a:t>Acetaminophen</a:t>
            </a:r>
          </a:p>
          <a:p>
            <a:pPr marL="517525" lvl="1" indent="-234950">
              <a:spcBef>
                <a:spcPts val="800"/>
              </a:spcBef>
              <a:spcAft>
                <a:spcPts val="800"/>
              </a:spcAft>
              <a:buFont typeface="Arial" panose="020B0604020202020204" pitchFamily="34" charset="0"/>
              <a:buChar char="•"/>
            </a:pPr>
            <a:r>
              <a:rPr lang="en-US" sz="2400"/>
              <a:t>NSAIDs</a:t>
            </a:r>
          </a:p>
          <a:p>
            <a:pPr marL="517525" lvl="1" indent="-234950">
              <a:spcBef>
                <a:spcPts val="800"/>
              </a:spcBef>
              <a:spcAft>
                <a:spcPts val="800"/>
              </a:spcAft>
              <a:buFont typeface="Arial" panose="020B0604020202020204" pitchFamily="34" charset="0"/>
              <a:buChar char="•"/>
            </a:pPr>
            <a:r>
              <a:rPr lang="en-US" sz="2400"/>
              <a:t>Nasal decongestants</a:t>
            </a:r>
          </a:p>
          <a:p>
            <a:pPr marL="517525" lvl="1" indent="-234950">
              <a:spcBef>
                <a:spcPts val="800"/>
              </a:spcBef>
              <a:spcAft>
                <a:spcPts val="800"/>
              </a:spcAft>
              <a:buFont typeface="Arial" panose="020B0604020202020204" pitchFamily="34" charset="0"/>
              <a:buChar char="•"/>
            </a:pPr>
            <a:r>
              <a:rPr lang="en-US" sz="2400"/>
              <a:t>Antihistamine-decongestants</a:t>
            </a:r>
          </a:p>
          <a:p>
            <a:pPr marL="517525" lvl="1" indent="-234950">
              <a:spcBef>
                <a:spcPts val="800"/>
              </a:spcBef>
              <a:spcAft>
                <a:spcPts val="800"/>
              </a:spcAft>
              <a:buFont typeface="Arial" panose="020B0604020202020204" pitchFamily="34" charset="0"/>
              <a:buChar char="•"/>
            </a:pPr>
            <a:r>
              <a:rPr lang="en-US" sz="2400"/>
              <a:t>Antihistamine-decongestant-                                                          analgesics</a:t>
            </a:r>
          </a:p>
          <a:p>
            <a:endParaRPr lang="en-US"/>
          </a:p>
        </p:txBody>
      </p:sp>
      <p:sp>
        <p:nvSpPr>
          <p:cNvPr id="5" name="Title 4"/>
          <p:cNvSpPr>
            <a:spLocks noGrp="1"/>
          </p:cNvSpPr>
          <p:nvPr>
            <p:ph type="title"/>
          </p:nvPr>
        </p:nvSpPr>
        <p:spPr/>
        <p:txBody>
          <a:bodyPr/>
          <a:lstStyle/>
          <a:p>
            <a:r>
              <a:rPr lang="en-US"/>
              <a:t>Over-the-Counter Medications</a:t>
            </a:r>
            <a:r>
              <a:rPr lang="en-US" baseline="30000"/>
              <a:t>7-10</a:t>
            </a:r>
            <a:endParaRPr lang="en-US"/>
          </a:p>
        </p:txBody>
      </p:sp>
      <p:pic>
        <p:nvPicPr>
          <p:cNvPr id="2050" name="Picture 2">
            <a:extLst>
              <a:ext uri="{FF2B5EF4-FFF2-40B4-BE49-F238E27FC236}">
                <a16:creationId xmlns:a16="http://schemas.microsoft.com/office/drawing/2014/main" id="{99BA37E2-23D4-409D-A95B-D8823CDDC6BD}"/>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11436" y="2860964"/>
            <a:ext cx="3770799" cy="2513866"/>
          </a:xfrm>
          <a:prstGeom prst="rect">
            <a:avLst/>
          </a:prstGeom>
          <a:noFill/>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837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3EEC8E-C5CF-40DF-832D-5BCB0E209B98}" type="slidenum">
              <a:rPr lang="en-US" smtClean="0">
                <a:solidFill>
                  <a:prstClr val="white"/>
                </a:solidFill>
              </a:rPr>
              <a:pPr/>
              <a:t>8</a:t>
            </a:fld>
            <a:endParaRPr lang="en-US">
              <a:solidFill>
                <a:prstClr val="white"/>
              </a:solidFill>
            </a:endParaRPr>
          </a:p>
        </p:txBody>
      </p:sp>
      <p:sp>
        <p:nvSpPr>
          <p:cNvPr id="4" name="Content Placeholder 3"/>
          <p:cNvSpPr>
            <a:spLocks noGrp="1"/>
          </p:cNvSpPr>
          <p:nvPr>
            <p:ph idx="1"/>
          </p:nvPr>
        </p:nvSpPr>
        <p:spPr>
          <a:xfrm>
            <a:off x="4434147" y="1218790"/>
            <a:ext cx="4030980" cy="4700169"/>
          </a:xfrm>
        </p:spPr>
        <p:txBody>
          <a:bodyPr>
            <a:normAutofit lnSpcReduction="10000"/>
          </a:bodyPr>
          <a:lstStyle/>
          <a:p>
            <a:r>
              <a:rPr lang="en-US"/>
              <a:t>Cold medicines are not recommended for children under 6 years of age.</a:t>
            </a:r>
          </a:p>
          <a:p>
            <a:r>
              <a:rPr lang="en-US"/>
              <a:t>Honey can be used for cough in children over a year old.</a:t>
            </a:r>
          </a:p>
          <a:p>
            <a:r>
              <a:rPr lang="en-US"/>
              <a:t>Cool mist humidifiers can improve cough and congestion.</a:t>
            </a:r>
          </a:p>
          <a:p>
            <a:r>
              <a:rPr lang="en-US"/>
              <a:t>Saline nasal drops and bulb suctioning can help with congestion. </a:t>
            </a:r>
          </a:p>
        </p:txBody>
      </p:sp>
      <p:sp>
        <p:nvSpPr>
          <p:cNvPr id="5" name="Title 4"/>
          <p:cNvSpPr>
            <a:spLocks noGrp="1"/>
          </p:cNvSpPr>
          <p:nvPr>
            <p:ph type="title"/>
          </p:nvPr>
        </p:nvSpPr>
        <p:spPr/>
        <p:txBody>
          <a:bodyPr/>
          <a:lstStyle/>
          <a:p>
            <a:r>
              <a:rPr lang="en-US"/>
              <a:t>Over-the-Counter Medication for Children</a:t>
            </a:r>
            <a:r>
              <a:rPr lang="en-US" baseline="30000"/>
              <a:t>11-13</a:t>
            </a:r>
            <a:endParaRPr lang="en-US"/>
          </a:p>
        </p:txBody>
      </p:sp>
      <p:pic>
        <p:nvPicPr>
          <p:cNvPr id="5122" name="Picture 2">
            <a:extLst>
              <a:ext uri="{FF2B5EF4-FFF2-40B4-BE49-F238E27FC236}">
                <a16:creationId xmlns:a16="http://schemas.microsoft.com/office/drawing/2014/main" id="{EF6C8E49-29D5-4FA5-A830-DE6F1D936212}"/>
              </a:ext>
              <a:ext uri="{C183D7F6-B498-43B3-948B-1728B52AA6E4}">
                <adec:decorative xmlns:adec="http://schemas.microsoft.com/office/drawing/2017/decorative" val="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625"/>
          <a:stretch/>
        </p:blipFill>
        <p:spPr bwMode="auto">
          <a:xfrm>
            <a:off x="457200" y="1317510"/>
            <a:ext cx="3432288" cy="338417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2531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Communicating With Patients</a:t>
            </a:r>
            <a:r>
              <a:rPr lang="en-US" baseline="30000"/>
              <a:t>13,14</a:t>
            </a:r>
            <a:endParaRPr lang="en-US"/>
          </a:p>
        </p:txBody>
      </p:sp>
      <p:sp>
        <p:nvSpPr>
          <p:cNvPr id="3" name="Content Placeholder 2"/>
          <p:cNvSpPr>
            <a:spLocks noGrp="1"/>
          </p:cNvSpPr>
          <p:nvPr>
            <p:ph idx="1"/>
          </p:nvPr>
        </p:nvSpPr>
        <p:spPr>
          <a:xfrm>
            <a:off x="457200" y="1313380"/>
            <a:ext cx="8229600" cy="4863350"/>
          </a:xfrm>
        </p:spPr>
        <p:txBody>
          <a:bodyPr/>
          <a:lstStyle/>
          <a:p>
            <a:r>
              <a:rPr lang="en-US" sz="2800" dirty="0"/>
              <a:t>Address patients’ beliefs and concerns using effective communication strategies</a:t>
            </a:r>
          </a:p>
          <a:p>
            <a:r>
              <a:rPr lang="en-US" sz="2800" dirty="0"/>
              <a:t>Common patient concerns include:</a:t>
            </a:r>
          </a:p>
          <a:p>
            <a:pPr lvl="1"/>
            <a:r>
              <a:rPr lang="en-US" sz="2400" dirty="0"/>
              <a:t>Wanting to feel that their symptoms are being taken seriously</a:t>
            </a:r>
          </a:p>
          <a:p>
            <a:pPr lvl="1"/>
            <a:r>
              <a:rPr lang="en-US" sz="2400" dirty="0"/>
              <a:t>Understanding conflicting practices among clinicians regarding provision of antibiotic prescriptions</a:t>
            </a:r>
          </a:p>
          <a:p>
            <a:pPr lvl="1"/>
            <a:r>
              <a:rPr lang="en-US" sz="2400" dirty="0"/>
              <a:t>Worries about becoming sicker or not being able to reach a clinician</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solidFill>
                  <a:prstClr val="white"/>
                </a:solidFill>
              </a:rPr>
              <a:pPr/>
              <a:t>9</a:t>
            </a:fld>
            <a:endParaRPr lang="en-US">
              <a:solidFill>
                <a:prstClr val="white"/>
              </a:solidFill>
            </a:endParaRPr>
          </a:p>
        </p:txBody>
      </p:sp>
    </p:spTree>
    <p:custDataLst>
      <p:tags r:id="rId1"/>
    </p:custDataLst>
    <p:extLst>
      <p:ext uri="{BB962C8B-B14F-4D97-AF65-F5344CB8AC3E}">
        <p14:creationId xmlns:p14="http://schemas.microsoft.com/office/powerpoint/2010/main" val="592327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c99oXDt8"/>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ellulitis and Skin and Soft Tissue Abscesses &amp;quot;&quot;/&gt;&lt;property id=&quot;20307&quot; value=&quot;483&quot;/&gt;&lt;/object&gt;&lt;object type=&quot;3&quot; unique_id=&quot;10005&quot;&gt;&lt;property id=&quot;20148&quot; value=&quot;5&quot;/&gt;&lt;property id=&quot;20300&quot; value=&quot;Slide 3 - &amp;quot; Objectives&amp;quot;&quot;/&gt;&lt;property id=&quot;20307&quot; value=&quot;503&quot;/&gt;&lt;/object&gt;&lt;object type=&quot;3&quot; unique_id=&quot;10007&quot;&gt;&lt;property id=&quot;20148&quot; value=&quot;5&quot;/&gt;&lt;property id=&quot;20300&quot; value=&quot;Slide 25 - &amp;quot; &amp;quot;&quot;/&gt;&lt;property id=&quot;20307&quot; value=&quot;488&quot;/&gt;&lt;/object&gt;&lt;object type=&quot;3&quot; unique_id=&quot;10025&quot;&gt;&lt;property id=&quot;20148&quot; value=&quot;5&quot;/&gt;&lt;property id=&quot;20300&quot; value=&quot;Slide 26 - &amp;quot;Stewardship for Cellulitis &amp;quot;&quot;/&gt;&lt;property id=&quot;20307&quot; value=&quot;508&quot;/&gt;&lt;/object&gt;&lt;object type=&quot;3&quot; unique_id=&quot;10029&quot;&gt;&lt;property id=&quot;20148&quot; value=&quot;5&quot;/&gt;&lt;property id=&quot;20300&quot; value=&quot;Slide 29 - &amp;quot;Take Home Messages&amp;quot;&quot;/&gt;&lt;property id=&quot;20307&quot; value=&quot;502&quot;/&gt;&lt;/object&gt;&lt;object type=&quot;3&quot; unique_id=&quot;10030&quot;&gt;&lt;property id=&quot;20148&quot; value=&quot;5&quot;/&gt;&lt;property id=&quot;20300&quot; value=&quot;Slide 31 - &amp;quot;Questions&amp;quot;&quot;/&gt;&lt;property id=&quot;20307&quot; value=&quot;510&quot;/&gt;&lt;/object&gt;&lt;object type=&quot;3&quot; unique_id=&quot;10031&quot;&gt;&lt;property id=&quot;20148&quot; value=&quot;5&quot;/&gt;&lt;property id=&quot;20300&quot; value=&quot;Slide 32 - &amp;quot;Next Steps&amp;quot;&quot;/&gt;&lt;property id=&quot;20307&quot; value=&quot;511&quot;/&gt;&lt;/object&gt;&lt;object type=&quot;3&quot; unique_id=&quot;10032&quot;&gt;&lt;property id=&quot;20148&quot; value=&quot;5&quot;/&gt;&lt;property id=&quot;20300&quot; value=&quot;Slide 34 - &amp;quot;References&amp;quot;&quot;/&gt;&lt;property id=&quot;20307&quot; value=&quot;512&quot;/&gt;&lt;/object&gt;&lt;object type=&quot;3&quot; unique_id=&quot;10067&quot;&gt;&lt;property id=&quot;20148&quot; value=&quot;5&quot;/&gt;&lt;property id=&quot;20300&quot; value=&quot;Slide 33 - &amp;quot;Disclaimer&amp;quot;&quot;/&gt;&lt;property id=&quot;20307&quot; value=&quot;515&quot;/&gt;&lt;/object&gt;&lt;object type=&quot;3&quot; unique_id=&quot;10073&quot;&gt;&lt;property id=&quot;20148&quot; value=&quot;5&quot;/&gt;&lt;property id=&quot;20300&quot; value=&quot;Slide 2 - &amp;quot;Presenter — Sara Cosgrove&amp;quot;&quot;/&gt;&lt;property id=&quot;20307&quot; value=&quot;548&quot;/&gt;&lt;/object&gt;&lt;object type=&quot;3&quot; unique_id=&quot;10074&quot;&gt;&lt;property id=&quot;20148&quot; value=&quot;5&quot;/&gt;&lt;property id=&quot;20300&quot; value=&quot;Slide 4 - &amp;quot;The Four Moments of Antibiotic Decision-Making&amp;quot;&quot;/&gt;&lt;property id=&quot;20307&quot; value=&quot;530&quot;/&gt;&lt;/object&gt;&lt;object type=&quot;3&quot; unique_id=&quot;10075&quot;&gt;&lt;property id=&quot;20148&quot; value=&quot;5&quot;/&gt;&lt;property id=&quot;20300&quot; value=&quot;Slide 5 - &amp;quot;The Four Moments of Antibiotic Decision-Making&amp;quot;&quot;/&gt;&lt;property id=&quot;20307&quot; value=&quot;531&quot;/&gt;&lt;/object&gt;&lt;object type=&quot;3&quot; unique_id=&quot;10076&quot;&gt;&lt;property id=&quot;20148&quot; value=&quot;5&quot;/&gt;&lt;property id=&quot;20300&quot; value=&quot;Slide 6 - &amp;quot;Moment 1: Diagnosis of Cellulitis&amp;quot;&quot;/&gt;&lt;property id=&quot;20307&quot; value=&quot;535&quot;/&gt;&lt;/object&gt;&lt;object type=&quot;3&quot; unique_id=&quot;10077&quot;&gt;&lt;property id=&quot;20148&quot; value=&quot;5&quot;/&gt;&lt;property id=&quot;20300&quot; value=&quot;Slide 7 - &amp;quot;Moment 1: Cellulitis Mimics&amp;quot;&quot;/&gt;&lt;property id=&quot;20307&quot; value=&quot;539&quot;/&gt;&lt;/object&gt;&lt;object type=&quot;3&quot; unique_id=&quot;10078&quot;&gt;&lt;property id=&quot;20148&quot; value=&quot;5&quot;/&gt;&lt;property id=&quot;20300&quot; value=&quot;Slide 8 - &amp;quot;Moment 1: Cellulitis Mimics&amp;quot;&quot;/&gt;&lt;property id=&quot;20307&quot; value=&quot;529&quot;/&gt;&lt;/object&gt;&lt;object type=&quot;3&quot; unique_id=&quot;10079&quot;&gt;&lt;property id=&quot;20148&quot; value=&quot;5&quot;/&gt;&lt;property id=&quot;20300&quot; value=&quot;Slide 9 - &amp;quot;Moment 1: Cellulitis Mimics&amp;quot;&quot;/&gt;&lt;property id=&quot;20307&quot; value=&quot;547&quot;/&gt;&lt;/object&gt;&lt;object type=&quot;3&quot; unique_id=&quot;10080&quot;&gt;&lt;property id=&quot;20148&quot; value=&quot;5&quot;/&gt;&lt;property id=&quot;20300&quot; value=&quot;Slide 10 - &amp;quot;Moment 1: Cellulitis Mimics&amp;quot;&quot;/&gt;&lt;property id=&quot;20307&quot; value=&quot;540&quot;/&gt;&lt;/object&gt;&lt;object type=&quot;3&quot; unique_id=&quot;10081&quot;&gt;&lt;property id=&quot;20148&quot; value=&quot;5&quot;/&gt;&lt;property id=&quot;20300&quot; value=&quot;Slide 11 - &amp;quot;The Four Moments of Antibiotic Decision-Making&amp;quot;&quot;/&gt;&lt;property id=&quot;20307&quot; value=&quot;532&quot;/&gt;&lt;/object&gt;&lt;object type=&quot;3&quot; unique_id=&quot;10082&quot;&gt;&lt;property id=&quot;20148&quot; value=&quot;5&quot;/&gt;&lt;property id=&quot;20300&quot; value=&quot;Slide 12 - &amp;quot;Moment 2: Microbiologic Diagnosis&amp;quot;&quot;/&gt;&lt;property id=&quot;20307&quot; value=&quot;536&quot;/&gt;&lt;/object&gt;&lt;object type=&quot;3&quot; unique_id=&quot;10083&quot;&gt;&lt;property id=&quot;20148&quot; value=&quot;5&quot;/&gt;&lt;property id=&quot;20300&quot; value=&quot;Slide 13 - &amp;quot;Moment 2: Diagnosis of Type of Cellulitis&amp;quot;&quot;/&gt;&lt;property id=&quot;20307&quot; value=&quot;522&quot;/&gt;&lt;/object&gt;&lt;object type=&quot;3&quot; unique_id=&quot;10084&quot;&gt;&lt;property id=&quot;20148&quot; value=&quot;5&quot;/&gt;&lt;property id=&quot;20300&quot; value=&quot;Slide 14 - &amp;quot;Moment 2: Suppurative vs. Non-Suppurative&amp;quot;&quot;/&gt;&lt;property id=&quot;20307&quot; value=&quot;523&quot;/&gt;&lt;/object&gt;&lt;object type=&quot;3&quot; unique_id=&quot;10085&quot;&gt;&lt;property id=&quot;20148&quot; value=&quot;5&quot;/&gt;&lt;property id=&quot;20300&quot; value=&quot;Slide 15 - &amp;quot;Moment 2: Etiology of Non-Suppurative  Cellulitis in the MRSA Era is NOT MRSA&amp;quot;&quot;/&gt;&lt;property id=&quot;20307&quot; value=&quot;524&quot;/&gt;&lt;/object&gt;&lt;object type=&quot;3&quot; unique_id=&quot;10086&quot;&gt;&lt;property id=&quot;20148&quot; value=&quot;5&quot;/&gt;&lt;property id=&quot;20300&quot; value=&quot;Slide 16 - &amp;quot;Moment 1: Skin Abscesses with Minimal Cellulitis&amp;quot;&quot;/&gt;&lt;property id=&quot;20307&quot; value=&quot;541&quot;/&gt;&lt;/object&gt;&lt;object type=&quot;3&quot; unique_id=&quot;10087&quot;&gt;&lt;property id=&quot;20148&quot; value=&quot;5&quot;/&gt;&lt;property id=&quot;20300&quot; value=&quot;Slide 17 - &amp;quot;Moment 1: Indications for Antibiotics in Skin Abscesses&amp;quot;&quot;/&gt;&lt;property id=&quot;20307&quot; value=&quot;546&quot;/&gt;&lt;/object&gt;&lt;object type=&quot;3&quot; unique_id=&quot;10088&quot;&gt;&lt;property id=&quot;20148&quot; value=&quot;5&quot;/&gt;&lt;property id=&quot;20300&quot; value=&quot;Slide 18 - &amp;quot;Moment 2: Gram Negative Coverage in Cellulitis &amp;quot;&quot;/&gt;&lt;property id=&quot;20307&quot; value=&quot;542&quot;/&gt;&lt;/object&gt;&lt;object type=&quot;3&quot; unique_id=&quot;10089&quot;&gt;&lt;property id=&quot;20148&quot; value=&quot;5&quot;/&gt;&lt;property id=&quot;20300&quot; value=&quot;Slide 19 - &amp;quot;Moment 2: Non-Antibiotic Therapy&amp;quot;&quot;/&gt;&lt;property id=&quot;20307&quot; value=&quot;543&quot;/&gt;&lt;/object&gt;&lt;object type=&quot;3&quot; unique_id=&quot;10090&quot;&gt;&lt;property id=&quot;20148&quot; value=&quot;5&quot;/&gt;&lt;property id=&quot;20300&quot; value=&quot;Slide 20 - &amp;quot;The Four Moments of Antibiotic Decision-Making&amp;quot;&quot;/&gt;&lt;property id=&quot;20307&quot; value=&quot;550&quot;/&gt;&lt;/object&gt;&lt;object type=&quot;3&quot; unique_id=&quot;10091&quot;&gt;&lt;property id=&quot;20148&quot; value=&quot;5&quot;/&gt;&lt;property id=&quot;20300&quot; value=&quot;Slide 21 - &amp;quot;Moment 3: Narrowing and Converting to Oral Therapy&amp;quot;&quot;/&gt;&lt;property id=&quot;20307&quot; value=&quot;538&quot;/&gt;&lt;/object&gt;&lt;object type=&quot;3&quot; unique_id=&quot;10092&quot;&gt;&lt;property id=&quot;20148&quot; value=&quot;5&quot;/&gt;&lt;property id=&quot;20300&quot; value=&quot;Slide 22 - &amp;quot;Moment 3: Narrowing and Converting to Oral Therapy&amp;quot;&quot;/&gt;&lt;property id=&quot;20307&quot; value=&quot;544&quot;/&gt;&lt;/object&gt;&lt;object type=&quot;3&quot; unique_id=&quot;10093&quot;&gt;&lt;property id=&quot;20148&quot; value=&quot;5&quot;/&gt;&lt;property id=&quot;20300&quot; value=&quot;Slide 23 - &amp;quot;The Four Moments of Antibiotic Decision-Making&amp;quot;&quot;/&gt;&lt;property id=&quot;20307&quot; value=&quot;551&quot;/&gt;&lt;/object&gt;&lt;object type=&quot;3&quot; unique_id=&quot;10094&quot;&gt;&lt;property id=&quot;20148&quot; value=&quot;5&quot;/&gt;&lt;property id=&quot;20300&quot; value=&quot;Slide 24 - &amp;quot;Moment 4: Duration of Therapy for Uncomplicated Cellulitis&amp;quot;&quot;/&gt;&lt;property id=&quot;20307&quot; value=&quot;525&quot;/&gt;&lt;/object&gt;&lt;object type=&quot;3&quot; unique_id=&quot;10095&quot;&gt;&lt;property id=&quot;20148&quot; value=&quot;5&quot;/&gt;&lt;property id=&quot;20300&quot; value=&quot;Slide 27 - &amp;quot;Intervention to Improve Cellulitis and Abscess Therapy &amp;quot;&quot;/&gt;&lt;property id=&quot;20307&quot; value=&quot;528&quot;/&gt;&lt;/object&gt;&lt;object type=&quot;3&quot; unique_id=&quot;10096&quot;&gt;&lt;property id=&quot;20148&quot; value=&quot;5&quot;/&gt;&lt;property id=&quot;20300&quot; value=&quot;Slide 28 - &amp;quot;Steps to Intervene At Your Institution&amp;quot;&quot;/&gt;&lt;property id=&quot;20307&quot; value=&quot;545&quot;/&gt;&lt;/object&gt;&lt;object type=&quot;3&quot; unique_id=&quot;10097&quot;&gt;&lt;property id=&quot;20148&quot; value=&quot;5&quot;/&gt;&lt;property id=&quot;20300&quot; value=&quot;Slide 30 - &amp;quot;Program Website Access&amp;quot;&quot;/&gt;&lt;property id=&quot;20307&quot; value=&quot;521&quot;/&gt;&lt;/object&gt;&lt;object type=&quot;3&quot; unique_id=&quot;10099&quot;&gt;&lt;property id=&quot;20148&quot; value=&quot;5&quot;/&gt;&lt;property id=&quot;20300&quot; value=&quot;Slide 36 - &amp;quot;References&amp;quot;&quot;/&gt;&lt;property id=&quot;20307&quot; value=&quot;552&quot;/&gt;&lt;/object&gt;&lt;object type=&quot;3&quot; unique_id=&quot;10101&quot;&gt;&lt;property id=&quot;20148&quot; value=&quot;5&quot;/&gt;&lt;property id=&quot;20300&quot; value=&quot;Slide 35&quot;/&gt;&lt;property id=&quot;20307&quot; value=&quot;553&quot;/&gt;&lt;/object&gt;&lt;/object&gt;&lt;object type=&quot;8&quot; unique_id=&quot;10066&quot;&gt;&lt;/object&gt;&lt;/object&gt;&lt;/database&gt;"/>
  <p:tag name="SECTOMILLISECCONVERTED" val="1"/>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2013</Words>
  <Application>Microsoft Office PowerPoint</Application>
  <PresentationFormat>On-screen Show (4:3)</PresentationFormat>
  <Paragraphs>176</Paragraphs>
  <Slides>24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vt:lpstr>
      <vt:lpstr>1_Office Theme</vt:lpstr>
      <vt:lpstr>The “Never Antibiotics” Diagnoses:  Acute Viral Upper Respiratory Infection:  the Common Cold</vt:lpstr>
      <vt:lpstr>Objectives</vt:lpstr>
      <vt:lpstr>Background1</vt:lpstr>
      <vt:lpstr>Case Presentation</vt:lpstr>
      <vt:lpstr>Harm Associated With Antibiotics2,3</vt:lpstr>
      <vt:lpstr>The Four Moments of Antibiotic Decision Making</vt:lpstr>
      <vt:lpstr>Over-the-Counter Medications7-10</vt:lpstr>
      <vt:lpstr>Over-the-Counter Medication for Children11-13</vt:lpstr>
      <vt:lpstr>Communicating With Patients13,14</vt:lpstr>
      <vt:lpstr>Communication: Validate Patient Concerns</vt:lpstr>
      <vt:lpstr>Solution: Validate Patient Concerns</vt:lpstr>
      <vt:lpstr>Communication: Patients Getting Conflicting Messages</vt:lpstr>
      <vt:lpstr>Solution: Communication and Sample Phrases</vt:lpstr>
      <vt:lpstr>Communication: Other Patient Concerns</vt:lpstr>
      <vt:lpstr>Solutions: Managing Patient Expectations</vt:lpstr>
      <vt:lpstr>Clinicwide Protocols</vt:lpstr>
      <vt:lpstr>The Four Moments of Antibiotic Decision Making</vt:lpstr>
      <vt:lpstr>Moment 4: What To Expect and Followup Plan</vt:lpstr>
      <vt:lpstr>Take-Home Messages</vt:lpstr>
      <vt:lpstr>Additional Toolkit Resources</vt:lpstr>
      <vt:lpstr>Disclaimer</vt:lpstr>
      <vt:lpstr>References</vt:lpstr>
      <vt:lpstr>References</vt:lpstr>
      <vt:lpstr>References</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“Never Antibiotics” Diagnoses: ​Viral Acute Upper Respiratory Infection: ​the Common Cold – Slides</dc:title>
  <dc:creator>"Agency for Healthcare Research and Quality (AHRQ)"</dc:creator>
  <cp:keywords>antibiotics</cp:keywords>
  <cp:lastModifiedBy>Heidenrich, Christine (AHRQ/OC) (CTR)</cp:lastModifiedBy>
  <cp:revision>22</cp:revision>
  <cp:lastPrinted>2020-01-07T15:05:20Z</cp:lastPrinted>
  <dcterms:created xsi:type="dcterms:W3CDTF">2010-04-13T05:43:03Z</dcterms:created>
  <dcterms:modified xsi:type="dcterms:W3CDTF">2022-09-01T22:19:24Z</dcterms:modified>
  <cp:category>healthcare associated infections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4E1AA9CB-93E3-454B-A007-37A0251A9AAA</vt:lpwstr>
  </property>
  <property fmtid="{D5CDD505-2E9C-101B-9397-08002B2CF9AE}" pid="3" name="ArticulatePath">
    <vt:lpwstr>ASB_UTI module July 20</vt:lpwstr>
  </property>
</Properties>
</file>