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57" r:id="rId3"/>
    <p:sldId id="259" r:id="rId4"/>
    <p:sldId id="258" r:id="rId5"/>
    <p:sldId id="266" r:id="rId6"/>
    <p:sldId id="267" r:id="rId7"/>
    <p:sldId id="260" r:id="rId8"/>
    <p:sldId id="262" r:id="rId9"/>
    <p:sldId id="263" r:id="rId10"/>
    <p:sldId id="264" r:id="rId11"/>
    <p:sldId id="270" r:id="rId12"/>
    <p:sldId id="271" r:id="rId13"/>
    <p:sldId id="534" r:id="rId14"/>
    <p:sldId id="612" r:id="rId15"/>
    <p:sldId id="285" r:id="rId16"/>
    <p:sldId id="278" r:id="rId17"/>
    <p:sldId id="280" r:id="rId18"/>
    <p:sldId id="279" r:id="rId19"/>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009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6858A-A6CC-45A5-B1B3-E3968614E503}" v="14" dt="2022-08-23T15:31:52.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54" autoAdjust="0"/>
  </p:normalViewPr>
  <p:slideViewPr>
    <p:cSldViewPr>
      <p:cViewPr varScale="1">
        <p:scale>
          <a:sx n="56" d="100"/>
          <a:sy n="56" d="100"/>
        </p:scale>
        <p:origin x="1580" y="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9/1/2022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a:p>
        </p:txBody>
      </p:sp>
    </p:spTree>
    <p:extLst>
      <p:ext uri="{BB962C8B-B14F-4D97-AF65-F5344CB8AC3E}">
        <p14:creationId xmlns:p14="http://schemas.microsoft.com/office/powerpoint/2010/main" val="263072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199294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a:p>
        </p:txBody>
      </p:sp>
    </p:spTree>
    <p:extLst>
      <p:ext uri="{BB962C8B-B14F-4D97-AF65-F5344CB8AC3E}">
        <p14:creationId xmlns:p14="http://schemas.microsoft.com/office/powerpoint/2010/main" val="142890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a:p>
        </p:txBody>
      </p:sp>
    </p:spTree>
    <p:extLst>
      <p:ext uri="{BB962C8B-B14F-4D97-AF65-F5344CB8AC3E}">
        <p14:creationId xmlns:p14="http://schemas.microsoft.com/office/powerpoint/2010/main" val="155099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a:p>
        </p:txBody>
      </p:sp>
    </p:spTree>
    <p:extLst>
      <p:ext uri="{BB962C8B-B14F-4D97-AF65-F5344CB8AC3E}">
        <p14:creationId xmlns:p14="http://schemas.microsoft.com/office/powerpoint/2010/main" val="174936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a:t>
            </a:fld>
            <a:endParaRPr lang="en-US"/>
          </a:p>
        </p:txBody>
      </p:sp>
    </p:spTree>
    <p:extLst>
      <p:ext uri="{BB962C8B-B14F-4D97-AF65-F5344CB8AC3E}">
        <p14:creationId xmlns:p14="http://schemas.microsoft.com/office/powerpoint/2010/main" val="64951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a:t>
            </a:fld>
            <a:endParaRPr lang="en-US"/>
          </a:p>
        </p:txBody>
      </p:sp>
    </p:spTree>
    <p:extLst>
      <p:ext uri="{BB962C8B-B14F-4D97-AF65-F5344CB8AC3E}">
        <p14:creationId xmlns:p14="http://schemas.microsoft.com/office/powerpoint/2010/main" val="271928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a:t>
            </a:fld>
            <a:endParaRPr lang="en-US"/>
          </a:p>
        </p:txBody>
      </p:sp>
    </p:spTree>
    <p:extLst>
      <p:ext uri="{BB962C8B-B14F-4D97-AF65-F5344CB8AC3E}">
        <p14:creationId xmlns:p14="http://schemas.microsoft.com/office/powerpoint/2010/main" val="161777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a:t>
            </a:fld>
            <a:endParaRPr lang="en-US"/>
          </a:p>
        </p:txBody>
      </p:sp>
    </p:spTree>
    <p:extLst>
      <p:ext uri="{BB962C8B-B14F-4D97-AF65-F5344CB8AC3E}">
        <p14:creationId xmlns:p14="http://schemas.microsoft.com/office/powerpoint/2010/main" val="236539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a:t>
            </a:fld>
            <a:endParaRPr lang="en-US"/>
          </a:p>
        </p:txBody>
      </p:sp>
    </p:spTree>
    <p:extLst>
      <p:ext uri="{BB962C8B-B14F-4D97-AF65-F5344CB8AC3E}">
        <p14:creationId xmlns:p14="http://schemas.microsoft.com/office/powerpoint/2010/main" val="274935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a:t>
            </a:fld>
            <a:endParaRPr lang="en-US"/>
          </a:p>
        </p:txBody>
      </p:sp>
    </p:spTree>
    <p:extLst>
      <p:ext uri="{BB962C8B-B14F-4D97-AF65-F5344CB8AC3E}">
        <p14:creationId xmlns:p14="http://schemas.microsoft.com/office/powerpoint/2010/main" val="291540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a:t>
            </a:fld>
            <a:endParaRPr lang="en-US"/>
          </a:p>
        </p:txBody>
      </p:sp>
    </p:spTree>
    <p:extLst>
      <p:ext uri="{BB962C8B-B14F-4D97-AF65-F5344CB8AC3E}">
        <p14:creationId xmlns:p14="http://schemas.microsoft.com/office/powerpoint/2010/main" val="343356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a:t>
            </a:fld>
            <a:endParaRPr lang="en-US"/>
          </a:p>
        </p:txBody>
      </p:sp>
    </p:spTree>
    <p:extLst>
      <p:ext uri="{BB962C8B-B14F-4D97-AF65-F5344CB8AC3E}">
        <p14:creationId xmlns:p14="http://schemas.microsoft.com/office/powerpoint/2010/main" val="53396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859AC6-48A0-47BE-9955-4C3CFD3DB3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5875"/>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7FF423-95B9-4504-B55B-E2C4E18EE46E}" type="datetime1">
              <a:rPr lang="en-US" smtClean="0"/>
              <a:t>9/1/2022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520762-5C7B-4FB4-99DE-F6206204A122}" type="datetime1">
              <a:rPr lang="en-US" smtClean="0"/>
              <a:t>9/1/2022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63000" y="6488669"/>
            <a:ext cx="457200" cy="369331"/>
          </a:xfrm>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42CF6B-D66E-443E-985E-1A1BF71BEE7E}" type="datetime1">
              <a:rPr lang="en-US" smtClean="0"/>
              <a:t>9/1/2022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63000" y="6488669"/>
            <a:ext cx="457200" cy="369331"/>
          </a:xfrm>
        </p:spPr>
        <p:txBody>
          <a:bodyPr/>
          <a:lstStyle>
            <a:lvl1pPr>
              <a:defRPr sz="1300"/>
            </a:lvl1pPr>
          </a:lstStyle>
          <a:p>
            <a:fld id="{B044824F-EBE0-443F-8A8F-F64816AF04D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C4D38D-F71D-408B-9537-DE1E396516F6}" type="datetime1">
              <a:rPr lang="en-US" smtClean="0"/>
              <a:t>9/1/2022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63000" y="6488669"/>
            <a:ext cx="457200" cy="369331"/>
          </a:xfrm>
        </p:spPr>
        <p:txBody>
          <a:bodyPr/>
          <a:lstStyle>
            <a:lvl1pPr>
              <a:defRPr sz="1300"/>
            </a:lvl1pPr>
          </a:lstStyle>
          <a:p>
            <a:fld id="{B044824F-EBE0-443F-8A8F-F64816AF04D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53D8B8-8725-41D5-8106-5299F4FFC935}" type="datetime1">
              <a:rPr lang="en-US" smtClean="0"/>
              <a:t>9/1/2022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63000" y="6488669"/>
            <a:ext cx="457200" cy="369331"/>
          </a:xfrm>
        </p:spPr>
        <p:txBody>
          <a:bodyPr/>
          <a:lstStyle>
            <a:lvl1pPr>
              <a:defRPr sz="1300"/>
            </a:lvl1pPr>
          </a:lstStyle>
          <a:p>
            <a:fld id="{B044824F-EBE0-443F-8A8F-F64816AF04D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63000" y="6488669"/>
            <a:ext cx="457200" cy="369331"/>
          </a:xfrm>
        </p:spPr>
        <p:txBody>
          <a:bodyPr/>
          <a:lstStyle>
            <a:lvl1pPr>
              <a:defRPr sz="1300"/>
            </a:lvl1pPr>
          </a:lstStyle>
          <a:p>
            <a:fld id="{993EEC8E-C5CF-40DF-832D-5BCB0E209B98}" type="slidenum">
              <a:rPr lang="en-US" smtClean="0"/>
              <a:pPr/>
              <a:t>‹#›</a:t>
            </a:fld>
            <a:endParaRPr lang="en-US" dirty="0"/>
          </a:p>
        </p:txBody>
      </p:sp>
      <p:sp>
        <p:nvSpPr>
          <p:cNvPr id="5" name="Content Placeholder 2"/>
          <p:cNvSpPr>
            <a:spLocks noGrp="1"/>
          </p:cNvSpPr>
          <p:nvPr>
            <p:ph idx="13"/>
          </p:nvPr>
        </p:nvSpPr>
        <p:spPr>
          <a:xfrm>
            <a:off x="9282545" y="1004048"/>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9282545" y="1546412"/>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9282545" y="2118760"/>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9282545" y="2688323"/>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9282545" y="3230687"/>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9282545" y="3803035"/>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86115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dirty="0"/>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63000" y="6488669"/>
            <a:ext cx="457200" cy="369331"/>
          </a:xfrm>
        </p:spPr>
        <p:txBody>
          <a:bodyPr/>
          <a:lstStyle>
            <a:lvl1pPr>
              <a:defRPr sz="1300"/>
            </a:lvl1pPr>
          </a:lstStyle>
          <a:p>
            <a:fld id="{993EEC8E-C5CF-40DF-832D-5BCB0E209B98}"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sz="half" idx="10"/>
          </p:nvPr>
        </p:nvSpPr>
        <p:spPr>
          <a:xfrm>
            <a:off x="0" y="6096001"/>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96780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86800" y="6477000"/>
            <a:ext cx="533400" cy="350838"/>
          </a:xfrm>
        </p:spPr>
        <p:txBody>
          <a:bodyPr/>
          <a:lstStyle>
            <a:lvl1pPr>
              <a:defRPr sz="1300"/>
            </a:lvl1pPr>
          </a:lstStyle>
          <a:p>
            <a:fld id="{B044824F-EBE0-443F-8A8F-F64816AF04DC}" type="slidenum">
              <a:rPr lang="en-US" smtClean="0"/>
              <a:pPr/>
              <a:t>‹#›</a:t>
            </a:fld>
            <a:endParaRPr lang="en-US" dirty="0"/>
          </a:p>
        </p:txBody>
      </p:sp>
    </p:spTree>
    <p:custDataLst>
      <p:tags r:id="rId1"/>
    </p:custDataLst>
    <p:extLst>
      <p:ext uri="{BB962C8B-B14F-4D97-AF65-F5344CB8AC3E}">
        <p14:creationId xmlns:p14="http://schemas.microsoft.com/office/powerpoint/2010/main" val="101029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86800" y="6477000"/>
            <a:ext cx="533400" cy="350838"/>
          </a:xfrm>
        </p:spPr>
        <p:txBody>
          <a:bodyPr/>
          <a:lstStyle>
            <a:lvl1pPr>
              <a:defRPr sz="1200"/>
            </a:lvl1pPr>
          </a:lstStyle>
          <a:p>
            <a:fld id="{B044824F-EBE0-443F-8A8F-F64816AF04DC}" type="slidenum">
              <a:rPr lang="en-US" smtClean="0"/>
              <a:pPr/>
              <a:t>‹#›</a:t>
            </a:fld>
            <a:endParaRPr lang="en-US"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Image is of a blackboard with white writing on it." title="Blackboard">
            <a:extLst>
              <a:ext uri="{FF2B5EF4-FFF2-40B4-BE49-F238E27FC236}">
                <a16:creationId xmlns:a16="http://schemas.microsoft.com/office/drawing/2014/main" id="{3F59F58A-6682-42F6-A572-A260E3513E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19" t="3227" r="2419" b="3629"/>
          <a:stretch/>
        </p:blipFill>
        <p:spPr>
          <a:xfrm>
            <a:off x="0" y="813381"/>
            <a:ext cx="9144000" cy="558741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86800" y="6507162"/>
            <a:ext cx="533400" cy="350838"/>
          </a:xfrm>
        </p:spPr>
        <p:txBody>
          <a:bodyPr/>
          <a:lstStyle>
            <a:lvl1pPr>
              <a:defRPr sz="1300"/>
            </a:lvl1pPr>
          </a:lstStyle>
          <a:p>
            <a:fld id="{B044824F-EBE0-443F-8A8F-F64816AF04DC}" type="slidenum">
              <a:rPr lang="en-US" smtClean="0"/>
              <a:pPr/>
              <a:t>‹#›</a:t>
            </a:fld>
            <a:endParaRPr lang="en-US" dirty="0"/>
          </a:p>
        </p:txBody>
      </p:sp>
    </p:spTree>
    <p:custDataLst>
      <p:tags r:id="rId1"/>
    </p:custDataLst>
    <p:extLst>
      <p:ext uri="{BB962C8B-B14F-4D97-AF65-F5344CB8AC3E}">
        <p14:creationId xmlns:p14="http://schemas.microsoft.com/office/powerpoint/2010/main" val="158541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86800" y="6507162"/>
            <a:ext cx="533400" cy="350838"/>
          </a:xfrm>
        </p:spPr>
        <p:txBody>
          <a:bodyPr/>
          <a:lstStyle>
            <a:lvl1pPr>
              <a:defRPr sz="1300"/>
            </a:lvl1pPr>
          </a:lstStyle>
          <a:p>
            <a:fld id="{B044824F-EBE0-443F-8A8F-F64816AF04DC}" type="slidenum">
              <a:rPr lang="en-US" smtClean="0"/>
              <a:pPr/>
              <a:t>‹#›</a:t>
            </a:fld>
            <a:endParaRPr lang="en-US" dirty="0"/>
          </a:p>
        </p:txBody>
      </p:sp>
      <p:sp>
        <p:nvSpPr>
          <p:cNvPr id="10" name="Text Placeholder 9">
            <a:extLst>
              <a:ext uri="{FF2B5EF4-FFF2-40B4-BE49-F238E27FC236}">
                <a16:creationId xmlns:a16="http://schemas.microsoft.com/office/drawing/2014/main" id="{FFCD9B22-09C1-4EC0-8A27-F01DCC1410D5}"/>
              </a:ext>
            </a:extLst>
          </p:cNvPr>
          <p:cNvSpPr>
            <a:spLocks noGrp="1"/>
          </p:cNvSpPr>
          <p:nvPr>
            <p:ph type="body" sz="quarter" idx="13"/>
          </p:nvPr>
        </p:nvSpPr>
        <p:spPr>
          <a:xfrm>
            <a:off x="0" y="6126164"/>
            <a:ext cx="5562600" cy="701674"/>
          </a:xfrm>
        </p:spPr>
        <p:txBody>
          <a:bodyPr anchor="b">
            <a:normAutofit/>
          </a:bodyPr>
          <a:lstStyle>
            <a:lvl1pPr marL="228600" indent="-228600">
              <a:buFont typeface="+mj-lt"/>
              <a:buAutoNum type="arabicPeriod"/>
              <a:defRPr sz="1400"/>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18648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82661D-3A6D-40F7-9438-7C431BA3733B}" type="datetime1">
              <a:rPr lang="en-US" smtClean="0"/>
              <a:t>9/1/2022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63000" y="6488669"/>
            <a:ext cx="457200" cy="369331"/>
          </a:xfrm>
        </p:spPr>
        <p:txBody>
          <a:bodyPr/>
          <a:lstStyle>
            <a:lvl1pPr>
              <a:defRPr sz="1300"/>
            </a:lvl1pPr>
          </a:lstStyle>
          <a:p>
            <a:fld id="{B044824F-EBE0-443F-8A8F-F64816AF04DC}" type="slidenum">
              <a:rPr lang="en-US" smtClean="0"/>
              <a:pPr/>
              <a:t>‹#›</a:t>
            </a:fld>
            <a:endParaRPr lang="en-US" dirty="0"/>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0288"/>
            <a:ext cx="4038600" cy="50958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30286"/>
            <a:ext cx="4038600" cy="5095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A793F1-FAAF-4AE1-9943-D5445CA14057}" type="datetime1">
              <a:rPr lang="en-US" smtClean="0"/>
              <a:t>9/1/2022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63000" y="6488669"/>
            <a:ext cx="457200" cy="369331"/>
          </a:xfrm>
        </p:spPr>
        <p:txBody>
          <a:bodyPr/>
          <a:lstStyle>
            <a:lvl1pPr>
              <a:defRPr sz="1300"/>
            </a:lvl1pPr>
          </a:lstStyle>
          <a:p>
            <a:fld id="{B044824F-EBE0-443F-8A8F-F64816AF04DC}" type="slidenum">
              <a:rPr lang="en-US" smtClean="0"/>
              <a:pPr/>
              <a:t>‹#›</a:t>
            </a:fld>
            <a:endParaRPr lang="en-US" dirty="0"/>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7218B2B-2C0B-4492-8D24-FB40D8E77160}" type="datetime1">
              <a:rPr lang="en-US" smtClean="0"/>
              <a:t>9/1/2022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63000" y="6477000"/>
            <a:ext cx="457200" cy="369331"/>
          </a:xfrm>
        </p:spPr>
        <p:txBody>
          <a:bodyPr/>
          <a:lstStyle>
            <a:lvl1pPr>
              <a:defRPr sz="1300"/>
            </a:lvl1pPr>
          </a:lstStyle>
          <a:p>
            <a:fld id="{B044824F-EBE0-443F-8A8F-F64816AF04D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8C9B0D-A667-4ABC-89F1-DF86A3383AED}" type="datetime1">
              <a:rPr lang="en-US" smtClean="0"/>
              <a:t>9/1/2022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63000" y="6488669"/>
            <a:ext cx="457200" cy="369331"/>
          </a:xfrm>
        </p:spPr>
        <p:txBody>
          <a:bodyPr/>
          <a:lstStyle>
            <a:lvl1pPr>
              <a:defRPr sz="1300"/>
            </a:lvl1pPr>
          </a:lstStyle>
          <a:p>
            <a:fld id="{B044824F-EBE0-443F-8A8F-F64816AF04D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4A9EE4E-7163-44CE-9062-6F897E691525}" type="datetime1">
              <a:rPr lang="en-US" smtClean="0"/>
              <a:t>9/1/2022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63000" y="6488669"/>
            <a:ext cx="457200" cy="369331"/>
          </a:xfrm>
        </p:spPr>
        <p:txBody>
          <a:bodyPr/>
          <a:lstStyle>
            <a:lvl1pPr>
              <a:defRPr sz="1300"/>
            </a:lvl1pPr>
          </a:lstStyle>
          <a:p>
            <a:fld id="{B044824F-EBE0-443F-8A8F-F64816AF04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DD1B0-CF1F-4A19-AEB5-F68C19DF629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06375"/>
            <a:ext cx="8229600" cy="5937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06476"/>
            <a:ext cx="8229600" cy="51196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63000" y="6488669"/>
            <a:ext cx="457200" cy="369331"/>
          </a:xfrm>
          <a:prstGeom prst="rect">
            <a:avLst/>
          </a:prstGeom>
        </p:spPr>
        <p:txBody>
          <a:bodyPr vert="horz" lIns="91440" tIns="45720" rIns="91440" bIns="45720" rtlCol="0" anchor="ctr"/>
          <a:lstStyle>
            <a:lvl1pPr algn="r">
              <a:defRPr sz="1200">
                <a:solidFill>
                  <a:schemeClr val="bg1"/>
                </a:solidFill>
              </a:defRPr>
            </a:lvl1pPr>
          </a:lstStyle>
          <a:p>
            <a:fld id="{B044824F-EBE0-443F-8A8F-F64816AF04DC}" type="slidenum">
              <a:rPr lang="en-US" smtClean="0"/>
              <a:pPr/>
              <a:t>‹#›</a:t>
            </a:fld>
            <a:endParaRPr lang="en-US" dirty="0"/>
          </a:p>
        </p:txBody>
      </p:sp>
      <p:sp>
        <p:nvSpPr>
          <p:cNvPr id="4" name="TextBox 3">
            <a:extLst>
              <a:ext uri="{FF2B5EF4-FFF2-40B4-BE49-F238E27FC236}">
                <a16:creationId xmlns:a16="http://schemas.microsoft.com/office/drawing/2014/main" id="{20D7B964-0763-4CCD-988E-908ED9329ACD}"/>
              </a:ext>
            </a:extLst>
          </p:cNvPr>
          <p:cNvSpPr txBox="1"/>
          <p:nvPr userDrawn="1"/>
        </p:nvSpPr>
        <p:spPr>
          <a:xfrm>
            <a:off x="7315200" y="6441757"/>
            <a:ext cx="1613293" cy="492443"/>
          </a:xfrm>
          <a:prstGeom prst="rect">
            <a:avLst/>
          </a:prstGeom>
          <a:noFill/>
        </p:spPr>
        <p:txBody>
          <a:bodyPr wrap="square" rtlCol="0">
            <a:spAutoFit/>
          </a:bodyPr>
          <a:lstStyle/>
          <a:p>
            <a:r>
              <a:rPr lang="en-US" sz="1300" dirty="0">
                <a:solidFill>
                  <a:schemeClr val="bg1"/>
                </a:solidFill>
              </a:rPr>
              <a:t>Communicating With Patients and Families</a:t>
            </a:r>
          </a:p>
        </p:txBody>
      </p:sp>
      <p:sp>
        <p:nvSpPr>
          <p:cNvPr id="8" name="Rectangle 7">
            <a:extLst>
              <a:ext uri="{FF2B5EF4-FFF2-40B4-BE49-F238E27FC236}">
                <a16:creationId xmlns:a16="http://schemas.microsoft.com/office/drawing/2014/main" id="{490D845D-8894-4BB0-B843-D999BFE9D967}"/>
              </a:ext>
            </a:extLst>
          </p:cNvPr>
          <p:cNvSpPr/>
          <p:nvPr userDrawn="1"/>
        </p:nvSpPr>
        <p:spPr>
          <a:xfrm>
            <a:off x="502920" y="6211669"/>
            <a:ext cx="2040013" cy="646331"/>
          </a:xfrm>
          <a:prstGeom prst="rect">
            <a:avLst/>
          </a:prstGeom>
        </p:spPr>
        <p:txBody>
          <a:bodyPr wrap="square">
            <a:spAutoFit/>
          </a:bodyPr>
          <a:lstStyle/>
          <a:p>
            <a:r>
              <a:rPr lang="en-US" sz="1200" dirty="0">
                <a:solidFill>
                  <a:srgbClr val="000000"/>
                </a:solidFill>
                <a:latin typeface="+mn-lt"/>
                <a:cs typeface="Arial" panose="020B0604020202020204" pitchFamily="34" charset="0"/>
              </a:rPr>
              <a:t>AHRQ Safety Program for Improving Antibiotic Use – Ambulatory Care</a:t>
            </a:r>
          </a:p>
        </p:txBody>
      </p:sp>
      <p:cxnSp>
        <p:nvCxnSpPr>
          <p:cNvPr id="9" name="Straight Connector 8">
            <a:extLst>
              <a:ext uri="{FF2B5EF4-FFF2-40B4-BE49-F238E27FC236}">
                <a16:creationId xmlns:a16="http://schemas.microsoft.com/office/drawing/2014/main" id="{60D745A8-BF2B-4771-AB17-B21725BDA94B}"/>
              </a:ext>
            </a:extLst>
          </p:cNvPr>
          <p:cNvCxnSpPr/>
          <p:nvPr userDrawn="1"/>
        </p:nvCxnSpPr>
        <p:spPr>
          <a:xfrm>
            <a:off x="457200" y="62524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 id="2147483664" r:id="rId15"/>
    <p:sldLayoutId id="2147483665" r:id="rId16"/>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www.ahrq.gov/sites/default/files/wysiwyg/antibiotic-use/ambulatory-care/antibiotics-brochure-spanish.docx" TargetMode="External"/><Relationship Id="rId2" Type="http://schemas.openxmlformats.org/officeDocument/2006/relationships/slideLayout" Target="../slideLayouts/slideLayout16.xml"/><Relationship Id="rId1" Type="http://schemas.openxmlformats.org/officeDocument/2006/relationships/tags" Target="../tags/tag25.xml"/><Relationship Id="rId6" Type="http://schemas.openxmlformats.org/officeDocument/2006/relationships/hyperlink" Target="https://www.ahrq.gov/sites/default/files/wysiwyg/antibiotic-use/ambulatory-care/antibiotics-brochure-english.docx" TargetMode="External"/><Relationship Id="rId5" Type="http://schemas.openxmlformats.org/officeDocument/2006/relationships/hyperlink" Target="https://www.ahrq.gov/sites/default/files/wysiwyg/antibiotic-use/ambulatory-care/communicating-decisions-one-pager.pdf" TargetMode="External"/><Relationship Id="rId4" Type="http://schemas.openxmlformats.org/officeDocument/2006/relationships/hyperlink" Target="https://www.ahrq.gov/sites/default/files/wysiwyg/antibiotic-use/ambulatory-care/communicating-decisions-discussion-guide.docx"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7915" y="1639551"/>
            <a:ext cx="7772400" cy="3143250"/>
          </a:xfrm>
        </p:spPr>
        <p:txBody>
          <a:bodyPr>
            <a:normAutofit/>
          </a:bodyPr>
          <a:lstStyle/>
          <a:p>
            <a:r>
              <a:rPr lang="en-US" b="1" dirty="0"/>
              <a:t>Communicating With Patients and Families About Antibiotic Decisions</a:t>
            </a:r>
          </a:p>
        </p:txBody>
      </p:sp>
      <p:sp>
        <p:nvSpPr>
          <p:cNvPr id="3" name="Subtitle 2"/>
          <p:cNvSpPr>
            <a:spLocks noGrp="1"/>
          </p:cNvSpPr>
          <p:nvPr>
            <p:ph type="subTitle" idx="1"/>
          </p:nvPr>
        </p:nvSpPr>
        <p:spPr>
          <a:xfrm>
            <a:off x="1371600" y="4418528"/>
            <a:ext cx="6400800" cy="1676400"/>
          </a:xfrm>
        </p:spPr>
        <p:txBody>
          <a:bodyPr>
            <a:normAutofit/>
          </a:bodyPr>
          <a:lstStyle/>
          <a:p>
            <a:r>
              <a:rPr lang="en-US" dirty="0"/>
              <a:t>Ambulatory Care</a:t>
            </a:r>
          </a:p>
        </p:txBody>
      </p:sp>
      <p:sp>
        <p:nvSpPr>
          <p:cNvPr id="4" name="TextBox 3">
            <a:extLst>
              <a:ext uri="{FF2B5EF4-FFF2-40B4-BE49-F238E27FC236}">
                <a16:creationId xmlns:a16="http://schemas.microsoft.com/office/drawing/2014/main" id="{5E2DBBF4-03D5-EF85-ED12-3F98F272EB38}"/>
              </a:ext>
            </a:extLst>
          </p:cNvPr>
          <p:cNvSpPr txBox="1"/>
          <p:nvPr/>
        </p:nvSpPr>
        <p:spPr>
          <a:xfrm>
            <a:off x="541928" y="316112"/>
            <a:ext cx="8579770" cy="1323439"/>
          </a:xfrm>
          <a:prstGeom prst="rect">
            <a:avLst/>
          </a:prstGeom>
          <a:noFill/>
        </p:spPr>
        <p:txBody>
          <a:bodyPr wrap="square" rtlCol="0">
            <a:spAutoFit/>
          </a:bodyPr>
          <a:lstStyle/>
          <a:p>
            <a:pPr algn="ctr"/>
            <a:r>
              <a:rPr lang="en-US" sz="4000" b="1" dirty="0">
                <a:solidFill>
                  <a:schemeClr val="bg1"/>
                </a:solidFill>
              </a:rPr>
              <a:t>AHRQ Safety Program for Improving Antibiotic Use</a:t>
            </a:r>
          </a:p>
        </p:txBody>
      </p:sp>
      <p:sp>
        <p:nvSpPr>
          <p:cNvPr id="5" name="TextBox 4">
            <a:extLst>
              <a:ext uri="{FF2B5EF4-FFF2-40B4-BE49-F238E27FC236}">
                <a16:creationId xmlns:a16="http://schemas.microsoft.com/office/drawing/2014/main" id="{46B87912-5600-41C4-86B8-910EB4B858DC}"/>
              </a:ext>
            </a:extLst>
          </p:cNvPr>
          <p:cNvSpPr txBox="1"/>
          <p:nvPr/>
        </p:nvSpPr>
        <p:spPr>
          <a:xfrm>
            <a:off x="6934200" y="6353830"/>
            <a:ext cx="2213939"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 Scenario – Response</a:t>
            </a:r>
            <a:r>
              <a:rPr lang="en-US" baseline="30000" dirty="0"/>
              <a:t>12,13</a:t>
            </a:r>
            <a:endParaRPr lang="en-US" dirty="0"/>
          </a:p>
        </p:txBody>
      </p:sp>
      <p:sp>
        <p:nvSpPr>
          <p:cNvPr id="3" name="Content Placeholder 2"/>
          <p:cNvSpPr>
            <a:spLocks noGrp="1"/>
          </p:cNvSpPr>
          <p:nvPr>
            <p:ph idx="1"/>
          </p:nvPr>
        </p:nvSpPr>
        <p:spPr>
          <a:xfrm>
            <a:off x="457200" y="3124200"/>
            <a:ext cx="7962900" cy="3222072"/>
          </a:xfrm>
        </p:spPr>
        <p:txBody>
          <a:bodyPr vert="horz" lIns="91440" tIns="45720" rIns="91440" bIns="45720" rtlCol="0" anchor="t">
            <a:normAutofit/>
          </a:bodyPr>
          <a:lstStyle/>
          <a:p>
            <a:pPr marL="0" indent="0">
              <a:buNone/>
            </a:pPr>
            <a:r>
              <a:rPr lang="en-US" b="1" dirty="0">
                <a:solidFill>
                  <a:srgbClr val="007DA3"/>
                </a:solidFill>
              </a:rPr>
              <a:t>Potential response:</a:t>
            </a:r>
            <a:endParaRPr lang="en-US" b="1" dirty="0">
              <a:solidFill>
                <a:srgbClr val="007DA3"/>
              </a:solidFill>
              <a:ea typeface="+mn-lt"/>
              <a:cs typeface="+mn-lt"/>
            </a:endParaRPr>
          </a:p>
          <a:p>
            <a:pPr marL="0" indent="0">
              <a:buNone/>
            </a:pPr>
            <a:r>
              <a:rPr lang="en-US" sz="2800" dirty="0">
                <a:ea typeface="+mn-lt"/>
                <a:cs typeface="+mn-lt"/>
              </a:rPr>
              <a:t>“The good news is that this time, you have a virus, and antibiotics don’t fight viruses. We want to avoid putting you at risk for unnecessary diarrhea or discomfort that comes with antibiotic use. Let’s work on some other things that could help you feel better.”</a:t>
            </a:r>
            <a:endParaRPr lang="en-US" sz="2800" dirty="0"/>
          </a:p>
        </p:txBody>
      </p:sp>
      <p:sp>
        <p:nvSpPr>
          <p:cNvPr id="4" name="Slide Number Placeholder 3">
            <a:extLst>
              <a:ext uri="{FF2B5EF4-FFF2-40B4-BE49-F238E27FC236}">
                <a16:creationId xmlns:a16="http://schemas.microsoft.com/office/drawing/2014/main" id="{E4A699B9-8A34-4438-A6CE-478C2AF2B7F0}"/>
              </a:ext>
            </a:extLst>
          </p:cNvPr>
          <p:cNvSpPr>
            <a:spLocks noGrp="1"/>
          </p:cNvSpPr>
          <p:nvPr>
            <p:ph type="sldNum" sz="quarter" idx="12"/>
          </p:nvPr>
        </p:nvSpPr>
        <p:spPr/>
        <p:txBody>
          <a:bodyPr/>
          <a:lstStyle/>
          <a:p>
            <a:fld id="{B044824F-EBE0-443F-8A8F-F64816AF04DC}" type="slidenum">
              <a:rPr lang="en-US" smtClean="0"/>
              <a:t>10</a:t>
            </a:fld>
            <a:endParaRPr lang="en-US"/>
          </a:p>
        </p:txBody>
      </p:sp>
      <p:sp>
        <p:nvSpPr>
          <p:cNvPr id="5" name="Rectangle: Rounded Corners 4">
            <a:extLst>
              <a:ext uri="{FF2B5EF4-FFF2-40B4-BE49-F238E27FC236}">
                <a16:creationId xmlns:a16="http://schemas.microsoft.com/office/drawing/2014/main" id="{15430DA1-01F7-4FC1-9868-745480929389}"/>
              </a:ext>
            </a:extLst>
          </p:cNvPr>
          <p:cNvSpPr/>
          <p:nvPr/>
        </p:nvSpPr>
        <p:spPr>
          <a:xfrm>
            <a:off x="381000" y="1295400"/>
            <a:ext cx="4648200" cy="1524000"/>
          </a:xfrm>
          <a:prstGeom prst="roundRect">
            <a:avLst>
              <a:gd name="adj" fmla="val 26310"/>
            </a:avLst>
          </a:prstGeom>
          <a:solidFill>
            <a:schemeClr val="bg1"/>
          </a:solidFill>
          <a:ln w="38100">
            <a:solidFill>
              <a:srgbClr val="007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DA3"/>
                </a:solidFill>
              </a:rPr>
              <a:t>“Antibiotics are the only thing that has ever helped this cough get better.”</a:t>
            </a:r>
          </a:p>
        </p:txBody>
      </p:sp>
      <p:pic>
        <p:nvPicPr>
          <p:cNvPr id="1026" name="Picture 2" descr="Image of a healthcare practitioner and a patient">
            <a:extLst>
              <a:ext uri="{FF2B5EF4-FFF2-40B4-BE49-F238E27FC236}">
                <a16:creationId xmlns:a16="http://schemas.microsoft.com/office/drawing/2014/main" id="{8D323AEB-C352-1DA4-455F-0DE3C8427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390650"/>
            <a:ext cx="3067050" cy="2038350"/>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607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Third Scenario – Concern</a:t>
            </a:r>
            <a:endParaRPr lang="en-US" dirty="0">
              <a:cs typeface="Calibri"/>
            </a:endParaRPr>
          </a:p>
        </p:txBody>
      </p:sp>
      <p:sp>
        <p:nvSpPr>
          <p:cNvPr id="3" name="Content Placeholder 2"/>
          <p:cNvSpPr>
            <a:spLocks noGrp="1"/>
          </p:cNvSpPr>
          <p:nvPr>
            <p:ph idx="1"/>
          </p:nvPr>
        </p:nvSpPr>
        <p:spPr>
          <a:xfrm>
            <a:off x="385634" y="1198605"/>
            <a:ext cx="8534400" cy="5432425"/>
          </a:xfrm>
        </p:spPr>
        <p:txBody>
          <a:bodyPr vert="horz" lIns="91440" tIns="45720" rIns="91440" bIns="45720" rtlCol="0" anchor="t">
            <a:normAutofit/>
          </a:bodyPr>
          <a:lstStyle/>
          <a:p>
            <a:pPr marL="0" indent="0">
              <a:buNone/>
            </a:pPr>
            <a:r>
              <a:rPr lang="en-US" b="1" dirty="0"/>
              <a:t>Friend or Family Member With Different Management </a:t>
            </a:r>
          </a:p>
          <a:p>
            <a:endParaRPr lang="en-US" b="1" dirty="0">
              <a:solidFill>
                <a:srgbClr val="009DC0"/>
              </a:solidFill>
              <a:ea typeface="+mn-lt"/>
              <a:cs typeface="+mn-lt"/>
            </a:endParaRPr>
          </a:p>
          <a:p>
            <a:endParaRPr lang="en-US" sz="2800" b="1" dirty="0">
              <a:solidFill>
                <a:srgbClr val="009DC0"/>
              </a:solidFill>
              <a:ea typeface="+mn-lt"/>
              <a:cs typeface="+mn-lt"/>
            </a:endParaRPr>
          </a:p>
          <a:p>
            <a:endParaRPr lang="en-US" b="1" dirty="0">
              <a:solidFill>
                <a:srgbClr val="009DC0"/>
              </a:solidFill>
              <a:ea typeface="+mn-lt"/>
              <a:cs typeface="+mn-lt"/>
            </a:endParaRPr>
          </a:p>
          <a:p>
            <a:pPr marL="0" indent="0">
              <a:buNone/>
            </a:pPr>
            <a:endParaRPr lang="en-US" sz="2400" b="1" dirty="0">
              <a:solidFill>
                <a:srgbClr val="009DC0"/>
              </a:solidFill>
              <a:ea typeface="+mn-lt"/>
              <a:cs typeface="+mn-lt"/>
            </a:endParaRPr>
          </a:p>
          <a:p>
            <a:pPr marL="1435100" indent="-1435100">
              <a:buNone/>
            </a:pPr>
            <a:endParaRPr lang="en-US" sz="1000" b="1" dirty="0">
              <a:solidFill>
                <a:srgbClr val="009DC0"/>
              </a:solidFill>
            </a:endParaRPr>
          </a:p>
          <a:p>
            <a:pPr marL="1435100" indent="-1435100">
              <a:buNone/>
            </a:pPr>
            <a:endParaRPr lang="en-US" sz="1000" b="1" dirty="0">
              <a:solidFill>
                <a:srgbClr val="009DC0"/>
              </a:solidFill>
            </a:endParaRPr>
          </a:p>
          <a:p>
            <a:pPr marL="1435100" indent="-1435100">
              <a:buNone/>
            </a:pPr>
            <a:r>
              <a:rPr lang="en-US" sz="2800" b="1" dirty="0">
                <a:solidFill>
                  <a:srgbClr val="007DA3"/>
                </a:solidFill>
              </a:rPr>
              <a:t>Problem: </a:t>
            </a:r>
            <a:r>
              <a:rPr lang="en-US" sz="2800" dirty="0"/>
              <a:t>Another clinician has prescribed antibiotics for a family member who sounds like they have similar symptoms to your patient</a:t>
            </a:r>
            <a:endParaRPr lang="en-US" sz="2800" dirty="0">
              <a:cs typeface="Calibri"/>
            </a:endParaRP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A71B1A8-7AC3-4A80-894F-36303B2A3D99}"/>
              </a:ext>
            </a:extLst>
          </p:cNvPr>
          <p:cNvSpPr>
            <a:spLocks noGrp="1"/>
          </p:cNvSpPr>
          <p:nvPr>
            <p:ph type="sldNum" sz="quarter" idx="12"/>
          </p:nvPr>
        </p:nvSpPr>
        <p:spPr/>
        <p:txBody>
          <a:bodyPr/>
          <a:lstStyle/>
          <a:p>
            <a:fld id="{B044824F-EBE0-443F-8A8F-F64816AF04DC}" type="slidenum">
              <a:rPr lang="en-US" smtClean="0"/>
              <a:t>11</a:t>
            </a:fld>
            <a:endParaRPr lang="en-US"/>
          </a:p>
        </p:txBody>
      </p:sp>
      <p:sp>
        <p:nvSpPr>
          <p:cNvPr id="5" name="Rectangle: Rounded Corners 4">
            <a:extLst>
              <a:ext uri="{FF2B5EF4-FFF2-40B4-BE49-F238E27FC236}">
                <a16:creationId xmlns:a16="http://schemas.microsoft.com/office/drawing/2014/main" id="{20EA6B7A-500B-43FD-964C-B60D6816B38A}"/>
              </a:ext>
            </a:extLst>
          </p:cNvPr>
          <p:cNvSpPr/>
          <p:nvPr/>
        </p:nvSpPr>
        <p:spPr>
          <a:xfrm>
            <a:off x="304800" y="2403496"/>
            <a:ext cx="4686300" cy="1371600"/>
          </a:xfrm>
          <a:prstGeom prst="roundRect">
            <a:avLst>
              <a:gd name="adj" fmla="val 26310"/>
            </a:avLst>
          </a:prstGeom>
          <a:solidFill>
            <a:schemeClr val="bg1"/>
          </a:solidFill>
          <a:ln w="38100">
            <a:solidFill>
              <a:srgbClr val="007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DC0"/>
                </a:solidFill>
                <a:ea typeface="+mn-lt"/>
                <a:cs typeface="+mn-lt"/>
              </a:rPr>
              <a:t>“I have the same illness as my child, and my doctor gave me an antibiotic.”</a:t>
            </a:r>
            <a:endParaRPr lang="en-US" sz="2800" b="1" dirty="0">
              <a:solidFill>
                <a:srgbClr val="009DC0"/>
              </a:solidFill>
            </a:endParaRPr>
          </a:p>
        </p:txBody>
      </p:sp>
      <p:pic>
        <p:nvPicPr>
          <p:cNvPr id="1036" name="Picture 12" descr="Image of healthcare practitioner and patient talking">
            <a:extLst>
              <a:ext uri="{FF2B5EF4-FFF2-40B4-BE49-F238E27FC236}">
                <a16:creationId xmlns:a16="http://schemas.microsoft.com/office/drawing/2014/main" id="{9C2C55AA-2D3F-FB0F-ED98-75E11A064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981200"/>
            <a:ext cx="3762375" cy="2628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378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Third Scenario – Response</a:t>
            </a:r>
            <a:r>
              <a:rPr lang="en-US" baseline="30000" dirty="0"/>
              <a:t>12-14</a:t>
            </a:r>
            <a:endParaRPr lang="en-US" dirty="0"/>
          </a:p>
        </p:txBody>
      </p:sp>
      <p:sp>
        <p:nvSpPr>
          <p:cNvPr id="3" name="Content Placeholder 2"/>
          <p:cNvSpPr>
            <a:spLocks noGrp="1"/>
          </p:cNvSpPr>
          <p:nvPr>
            <p:ph idx="1"/>
          </p:nvPr>
        </p:nvSpPr>
        <p:spPr>
          <a:xfrm>
            <a:off x="457200" y="2362199"/>
            <a:ext cx="8229600" cy="3962401"/>
          </a:xfrm>
        </p:spPr>
        <p:txBody>
          <a:bodyPr vert="horz" lIns="91440" tIns="45720" rIns="91440" bIns="45720" rtlCol="0" anchor="t">
            <a:normAutofit fontScale="85000" lnSpcReduction="10000"/>
          </a:bodyPr>
          <a:lstStyle/>
          <a:p>
            <a:endParaRPr lang="en-US" dirty="0">
              <a:cs typeface="Calibri"/>
            </a:endParaRPr>
          </a:p>
          <a:p>
            <a:pPr marL="0" indent="0">
              <a:buNone/>
            </a:pPr>
            <a:endParaRPr lang="en-US" b="1" dirty="0">
              <a:solidFill>
                <a:srgbClr val="009DC0"/>
              </a:solidFill>
              <a:ea typeface="+mn-lt"/>
              <a:cs typeface="+mn-lt"/>
            </a:endParaRPr>
          </a:p>
          <a:p>
            <a:pPr marL="0" indent="0">
              <a:buNone/>
            </a:pPr>
            <a:r>
              <a:rPr lang="en-US" sz="3800" b="1" dirty="0">
                <a:solidFill>
                  <a:srgbClr val="007DA3"/>
                </a:solidFill>
                <a:ea typeface="+mn-lt"/>
                <a:cs typeface="+mn-lt"/>
              </a:rPr>
              <a:t>Potential response: </a:t>
            </a:r>
          </a:p>
          <a:p>
            <a:pPr marL="0" indent="0">
              <a:buNone/>
            </a:pPr>
            <a:r>
              <a:rPr lang="en-US" sz="3300" dirty="0">
                <a:ea typeface="+mn-lt"/>
                <a:cs typeface="+mn-lt"/>
              </a:rPr>
              <a:t>“I am sorry your son is not feeling well. After a close examination, it looks like your child has a virus. Antibiotics unfortunately don’t help viruses, and  viruses are common in children. Most kids will bounce back quickly on their own, but here are some things that can help your child feel better.”</a:t>
            </a:r>
          </a:p>
        </p:txBody>
      </p:sp>
      <p:sp>
        <p:nvSpPr>
          <p:cNvPr id="4" name="Slide Number Placeholder 3">
            <a:extLst>
              <a:ext uri="{FF2B5EF4-FFF2-40B4-BE49-F238E27FC236}">
                <a16:creationId xmlns:a16="http://schemas.microsoft.com/office/drawing/2014/main" id="{B2B55B56-479E-4A52-A021-19C7915AAC95}"/>
              </a:ext>
            </a:extLst>
          </p:cNvPr>
          <p:cNvSpPr>
            <a:spLocks noGrp="1"/>
          </p:cNvSpPr>
          <p:nvPr>
            <p:ph type="sldNum" sz="quarter" idx="12"/>
          </p:nvPr>
        </p:nvSpPr>
        <p:spPr/>
        <p:txBody>
          <a:bodyPr/>
          <a:lstStyle/>
          <a:p>
            <a:fld id="{B044824F-EBE0-443F-8A8F-F64816AF04DC}" type="slidenum">
              <a:rPr lang="en-US" smtClean="0"/>
              <a:t>12</a:t>
            </a:fld>
            <a:endParaRPr lang="en-US"/>
          </a:p>
        </p:txBody>
      </p:sp>
      <p:sp>
        <p:nvSpPr>
          <p:cNvPr id="5" name="Rectangle: Rounded Corners 4">
            <a:extLst>
              <a:ext uri="{FF2B5EF4-FFF2-40B4-BE49-F238E27FC236}">
                <a16:creationId xmlns:a16="http://schemas.microsoft.com/office/drawing/2014/main" id="{3BD22DF9-62C3-48D9-8CEA-C409013E1EB0}"/>
              </a:ext>
            </a:extLst>
          </p:cNvPr>
          <p:cNvSpPr/>
          <p:nvPr/>
        </p:nvSpPr>
        <p:spPr>
          <a:xfrm>
            <a:off x="457200" y="1083200"/>
            <a:ext cx="4864100" cy="1609724"/>
          </a:xfrm>
          <a:prstGeom prst="roundRect">
            <a:avLst>
              <a:gd name="adj" fmla="val 26310"/>
            </a:avLst>
          </a:prstGeom>
          <a:solidFill>
            <a:schemeClr val="bg1"/>
          </a:solidFill>
          <a:ln w="38100">
            <a:solidFill>
              <a:srgbClr val="007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DA3"/>
                </a:solidFill>
                <a:ea typeface="+mn-lt"/>
                <a:cs typeface="+mn-lt"/>
              </a:rPr>
              <a:t>“I have the same illness as my child, and my doctor gave me an antibiotic.”</a:t>
            </a:r>
            <a:endParaRPr lang="en-US" sz="2800" b="1" dirty="0">
              <a:solidFill>
                <a:srgbClr val="007DA3"/>
              </a:solidFill>
            </a:endParaRPr>
          </a:p>
        </p:txBody>
      </p:sp>
      <p:pic>
        <p:nvPicPr>
          <p:cNvPr id="7" name="Picture 6" descr="Image of a healthcare practitioner talking with a father and daughter">
            <a:extLst>
              <a:ext uri="{FF2B5EF4-FFF2-40B4-BE49-F238E27FC236}">
                <a16:creationId xmlns:a16="http://schemas.microsoft.com/office/drawing/2014/main" id="{5F025899-6F30-4B46-ACED-DA8704D623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54"/>
          <a:stretch/>
        </p:blipFill>
        <p:spPr>
          <a:xfrm>
            <a:off x="5669066" y="1140191"/>
            <a:ext cx="3009900" cy="23622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3159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55E9FC-F092-4279-A660-7F1C76C3881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1" t="2941" r="2941" b="51961"/>
          <a:stretch/>
        </p:blipFill>
        <p:spPr>
          <a:xfrm>
            <a:off x="0" y="838201"/>
            <a:ext cx="9144000" cy="5368962"/>
          </a:xfrm>
          <a:prstGeom prst="rect">
            <a:avLst/>
          </a:prstGeom>
        </p:spPr>
      </p:pic>
      <p:sp>
        <p:nvSpPr>
          <p:cNvPr id="2" name="Title 1">
            <a:extLst>
              <a:ext uri="{FF2B5EF4-FFF2-40B4-BE49-F238E27FC236}">
                <a16:creationId xmlns:a16="http://schemas.microsoft.com/office/drawing/2014/main" id="{1558FC9D-C1C2-4471-8824-2E0F76F0E270}"/>
              </a:ext>
            </a:extLst>
          </p:cNvPr>
          <p:cNvSpPr>
            <a:spLocks noGrp="1"/>
          </p:cNvSpPr>
          <p:nvPr>
            <p:ph type="title"/>
          </p:nvPr>
        </p:nvSpPr>
        <p:spPr/>
        <p:txBody>
          <a:bodyPr/>
          <a:lstStyle/>
          <a:p>
            <a:r>
              <a:rPr lang="en-US" sz="4000" dirty="0"/>
              <a:t>Take-Home Messages</a:t>
            </a:r>
            <a:endParaRPr lang="en-US" sz="4000" b="1" dirty="0"/>
          </a:p>
        </p:txBody>
      </p:sp>
      <p:sp>
        <p:nvSpPr>
          <p:cNvPr id="3" name="Content Placeholder 2">
            <a:extLst>
              <a:ext uri="{FF2B5EF4-FFF2-40B4-BE49-F238E27FC236}">
                <a16:creationId xmlns:a16="http://schemas.microsoft.com/office/drawing/2014/main" id="{A6D9DE2A-56FC-49EF-AB6C-2009957E1575}"/>
              </a:ext>
            </a:extLst>
          </p:cNvPr>
          <p:cNvSpPr>
            <a:spLocks noGrp="1"/>
          </p:cNvSpPr>
          <p:nvPr>
            <p:ph idx="1"/>
          </p:nvPr>
        </p:nvSpPr>
        <p:spPr>
          <a:xfrm>
            <a:off x="457200" y="1164919"/>
            <a:ext cx="8229600" cy="4854880"/>
          </a:xfrm>
        </p:spPr>
        <p:txBody>
          <a:bodyPr vert="horz" lIns="101852" tIns="50927" rIns="101852" bIns="50927" rtlCol="0" anchor="t">
            <a:noAutofit/>
          </a:bodyPr>
          <a:lstStyle/>
          <a:p>
            <a:r>
              <a:rPr lang="en-US" dirty="0">
                <a:solidFill>
                  <a:schemeClr val="bg1"/>
                </a:solidFill>
                <a:ea typeface="+mn-lt"/>
                <a:cs typeface="+mn-lt"/>
              </a:rPr>
              <a:t>Effective communication with patients around antibiotic prescribing decisions reduces unnecessary antibiotic use. </a:t>
            </a:r>
          </a:p>
          <a:p>
            <a:r>
              <a:rPr lang="en-US" dirty="0">
                <a:solidFill>
                  <a:schemeClr val="bg1"/>
                </a:solidFill>
                <a:ea typeface="+mn-lt"/>
                <a:cs typeface="+mn-lt"/>
              </a:rPr>
              <a:t>Patient and clinician satisfaction will improve if all members of the practice use clear and consistent messaging around antibiotic prescribing decisions.</a:t>
            </a:r>
          </a:p>
          <a:p>
            <a:r>
              <a:rPr lang="en-US" dirty="0">
                <a:solidFill>
                  <a:schemeClr val="bg1"/>
                </a:solidFill>
                <a:ea typeface="+mn-lt"/>
                <a:cs typeface="+mn-lt"/>
              </a:rPr>
              <a:t>Provide positively focused messages about why it is good when patients do not need antibiotics.</a:t>
            </a:r>
          </a:p>
          <a:p>
            <a:r>
              <a:rPr lang="en-US" dirty="0">
                <a:solidFill>
                  <a:schemeClr val="bg1"/>
                </a:solidFill>
                <a:ea typeface="+mn-lt"/>
                <a:cs typeface="+mn-lt"/>
              </a:rPr>
              <a:t>Provide concrete alternatives. </a:t>
            </a:r>
          </a:p>
          <a:p>
            <a:r>
              <a:rPr lang="en-US" dirty="0">
                <a:solidFill>
                  <a:schemeClr val="bg1"/>
                </a:solidFill>
                <a:ea typeface="+mn-lt"/>
                <a:cs typeface="+mn-lt"/>
              </a:rPr>
              <a:t>Provide clear guidance on when patients should return to medical care. </a:t>
            </a:r>
          </a:p>
          <a:p>
            <a:endParaRPr lang="en-US" dirty="0">
              <a:solidFill>
                <a:schemeClr val="bg1"/>
              </a:solidFill>
              <a:ea typeface="+mn-lt"/>
              <a:cs typeface="+mn-lt"/>
            </a:endParaRPr>
          </a:p>
        </p:txBody>
      </p:sp>
      <p:sp>
        <p:nvSpPr>
          <p:cNvPr id="4" name="Slide Number Placeholder 3">
            <a:extLst>
              <a:ext uri="{FF2B5EF4-FFF2-40B4-BE49-F238E27FC236}">
                <a16:creationId xmlns:a16="http://schemas.microsoft.com/office/drawing/2014/main" id="{C9735CE4-7379-48EF-A544-FE22A71E9A31}"/>
              </a:ext>
            </a:extLst>
          </p:cNvPr>
          <p:cNvSpPr>
            <a:spLocks noGrp="1"/>
          </p:cNvSpPr>
          <p:nvPr>
            <p:ph type="sldNum" sz="quarter" idx="12"/>
          </p:nvPr>
        </p:nvSpPr>
        <p:spPr/>
        <p:txBody>
          <a:bodyPr/>
          <a:lstStyle/>
          <a:p>
            <a:fld id="{993EEC8E-C5CF-40DF-832D-5BCB0E209B98}" type="slidenum">
              <a:rPr lang="en-US" smtClean="0">
                <a:solidFill>
                  <a:prstClr val="white"/>
                </a:solidFill>
              </a:rPr>
              <a:pPr/>
              <a:t>13</a:t>
            </a:fld>
            <a:endParaRPr lang="en-US">
              <a:solidFill>
                <a:prstClr val="white"/>
              </a:solidFill>
            </a:endParaRPr>
          </a:p>
        </p:txBody>
      </p:sp>
      <p:sp>
        <p:nvSpPr>
          <p:cNvPr id="6" name="Rectangle 5"/>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custDataLst>
      <p:tags r:id="rId1"/>
    </p:custDataLst>
    <p:extLst>
      <p:ext uri="{BB962C8B-B14F-4D97-AF65-F5344CB8AC3E}">
        <p14:creationId xmlns:p14="http://schemas.microsoft.com/office/powerpoint/2010/main" val="393775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Tools</a:t>
            </a:r>
          </a:p>
        </p:txBody>
      </p:sp>
      <p:sp>
        <p:nvSpPr>
          <p:cNvPr id="6" name="Content Placeholder 5"/>
          <p:cNvSpPr>
            <a:spLocks noGrp="1"/>
          </p:cNvSpPr>
          <p:nvPr>
            <p:ph idx="1"/>
          </p:nvPr>
        </p:nvSpPr>
        <p:spPr>
          <a:xfrm>
            <a:off x="457200" y="990600"/>
            <a:ext cx="8229600" cy="5357984"/>
          </a:xfrm>
        </p:spPr>
        <p:txBody>
          <a:bodyPr>
            <a:normAutofit fontScale="77500" lnSpcReduction="20000"/>
          </a:bodyPr>
          <a:lstStyle/>
          <a:p>
            <a:pPr marL="568325" indent="-395288" defTabSz="1018638">
              <a:spcAft>
                <a:spcPts val="600"/>
              </a:spcAft>
              <a:buNone/>
            </a:pPr>
            <a:r>
              <a:rPr lang="en-US" sz="3000" b="1" i="0" u="none" strike="noStrike" dirty="0">
                <a:solidFill>
                  <a:srgbClr val="000000"/>
                </a:solidFill>
                <a:effectLst/>
              </a:rPr>
              <a:t>For more resources on communicating with your patients, please access the tools listed below, available in the AHRQ Toolkit To Improve Antibiotic Use in Ambulatory Care.</a:t>
            </a:r>
            <a:r>
              <a:rPr lang="en-US" sz="3000" b="0" i="0" dirty="0">
                <a:solidFill>
                  <a:srgbClr val="000000"/>
                </a:solidFill>
                <a:effectLst/>
              </a:rPr>
              <a:t>​</a:t>
            </a:r>
          </a:p>
          <a:p>
            <a:pPr marL="568325" indent="-395288" defTabSz="1018638">
              <a:spcAft>
                <a:spcPts val="600"/>
              </a:spcAft>
              <a:buNone/>
            </a:pPr>
            <a:r>
              <a:rPr lang="en-US" sz="3000" b="1" dirty="0"/>
              <a:t>Discussion Guide: </a:t>
            </a:r>
            <a:r>
              <a:rPr lang="en-US" sz="3000" dirty="0"/>
              <a:t>Refer to the </a:t>
            </a:r>
            <a:r>
              <a:rPr lang="en-US" sz="3000" dirty="0">
                <a:hlinkClick r:id="rId4"/>
              </a:rPr>
              <a:t>Discussion Guide </a:t>
            </a:r>
            <a:r>
              <a:rPr lang="en-US" sz="3000" dirty="0"/>
              <a:t>in the AHRQ Ambulatory Toolkit to determine how your practice can work together to develop a cohesive message about antibiotic use and improve communication about these issues with patients. </a:t>
            </a:r>
          </a:p>
          <a:p>
            <a:pPr marL="568325" indent="-395288" defTabSz="1018638">
              <a:spcAft>
                <a:spcPts val="600"/>
              </a:spcAft>
              <a:buNone/>
            </a:pPr>
            <a:r>
              <a:rPr lang="en-US" sz="3000" b="1" dirty="0">
                <a:solidFill>
                  <a:srgbClr val="404040"/>
                </a:solidFill>
              </a:rPr>
              <a:t>Clinician One-Page Document: </a:t>
            </a:r>
            <a:r>
              <a:rPr lang="en-US" sz="3000" dirty="0">
                <a:solidFill>
                  <a:srgbClr val="404040"/>
                </a:solidFill>
              </a:rPr>
              <a:t>Refer to the </a:t>
            </a:r>
            <a:r>
              <a:rPr lang="en-US" sz="3000" dirty="0">
                <a:solidFill>
                  <a:srgbClr val="404040"/>
                </a:solidFill>
                <a:hlinkClick r:id="rId5"/>
              </a:rPr>
              <a:t>One-Page document </a:t>
            </a:r>
            <a:r>
              <a:rPr lang="en-US" sz="3000" dirty="0">
                <a:solidFill>
                  <a:srgbClr val="404040"/>
                </a:solidFill>
              </a:rPr>
              <a:t>for a concise summary of strategies to use when you are communicating with your patients regarding antibiotic use.</a:t>
            </a:r>
          </a:p>
          <a:p>
            <a:pPr marL="568325" indent="-395288" defTabSz="1018638">
              <a:spcAft>
                <a:spcPts val="600"/>
              </a:spcAft>
              <a:buNone/>
            </a:pPr>
            <a:r>
              <a:rPr lang="en-US" sz="3000" b="1" dirty="0">
                <a:solidFill>
                  <a:srgbClr val="404040"/>
                </a:solidFill>
              </a:rPr>
              <a:t>Patient Handout: </a:t>
            </a:r>
            <a:r>
              <a:rPr lang="en-US" sz="3000" dirty="0">
                <a:solidFill>
                  <a:srgbClr val="404040"/>
                </a:solidFill>
              </a:rPr>
              <a:t>The Patient Handout discusses the reasons your patient might not receive an antibiotic and the risks associated with taking antibiotics when you don’t need them. This is available in both </a:t>
            </a:r>
            <a:r>
              <a:rPr lang="en-US" sz="3000" dirty="0">
                <a:solidFill>
                  <a:srgbClr val="404040"/>
                </a:solidFill>
                <a:hlinkClick r:id="rId6"/>
              </a:rPr>
              <a:t>English</a:t>
            </a:r>
            <a:r>
              <a:rPr lang="en-US" sz="3000" dirty="0">
                <a:solidFill>
                  <a:srgbClr val="404040"/>
                </a:solidFill>
              </a:rPr>
              <a:t> and </a:t>
            </a:r>
            <a:r>
              <a:rPr lang="en-US" sz="3000" dirty="0">
                <a:solidFill>
                  <a:srgbClr val="404040"/>
                </a:solidFill>
                <a:hlinkClick r:id="rId7"/>
              </a:rPr>
              <a:t>Spanish</a:t>
            </a:r>
            <a:r>
              <a:rPr lang="en-US" sz="3000" dirty="0">
                <a:solidFill>
                  <a:srgbClr val="404040"/>
                </a:solidFill>
              </a:rPr>
              <a:t>.</a:t>
            </a:r>
            <a:br>
              <a:rPr lang="en-US" sz="2800" dirty="0">
                <a:solidFill>
                  <a:srgbClr val="404040"/>
                </a:solidFill>
              </a:rPr>
            </a:br>
            <a:endParaRPr lang="en-US" sz="2800" dirty="0"/>
          </a:p>
        </p:txBody>
      </p:sp>
      <p:sp>
        <p:nvSpPr>
          <p:cNvPr id="7" name="Slide Number Placeholder 6"/>
          <p:cNvSpPr>
            <a:spLocks noGrp="1"/>
          </p:cNvSpPr>
          <p:nvPr>
            <p:ph type="sldNum" sz="quarter" idx="12"/>
          </p:nvPr>
        </p:nvSpPr>
        <p:spPr>
          <a:xfrm>
            <a:off x="8686800" y="6460125"/>
            <a:ext cx="533400" cy="350838"/>
          </a:xfrm>
        </p:spPr>
        <p:txBody>
          <a:bodyPr/>
          <a:lstStyle/>
          <a:p>
            <a:fld id="{993EEC8E-C5CF-40DF-832D-5BCB0E209B98}" type="slidenum">
              <a:rPr lang="en-US" smtClean="0"/>
              <a:t>14</a:t>
            </a:fld>
            <a:endParaRPr lang="en-US" dirty="0"/>
          </a:p>
        </p:txBody>
      </p:sp>
    </p:spTree>
    <p:custDataLst>
      <p:tags r:id="rId1"/>
    </p:custDataLst>
    <p:extLst>
      <p:ext uri="{BB962C8B-B14F-4D97-AF65-F5344CB8AC3E}">
        <p14:creationId xmlns:p14="http://schemas.microsoft.com/office/powerpoint/2010/main" val="118057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77" dirty="0"/>
              <a:t>Disclaimer</a:t>
            </a:r>
          </a:p>
        </p:txBody>
      </p:sp>
      <p:sp>
        <p:nvSpPr>
          <p:cNvPr id="3" name="Content Placeholder 2"/>
          <p:cNvSpPr>
            <a:spLocks noGrp="1"/>
          </p:cNvSpPr>
          <p:nvPr>
            <p:ph idx="1"/>
          </p:nvPr>
        </p:nvSpPr>
        <p:spPr/>
        <p:txBody>
          <a:bodyPr>
            <a:normAutofit fontScale="85000" lnSpcReduction="10000"/>
          </a:bodyPr>
          <a:lstStyle/>
          <a:p>
            <a:pPr>
              <a:spcBef>
                <a:spcPts val="1588"/>
              </a:spcBef>
            </a:pPr>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588"/>
              </a:spcBef>
            </a:pPr>
            <a:r>
              <a:rPr lang="en-US"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pPr>
              <a:spcBef>
                <a:spcPts val="1588"/>
              </a:spcBef>
            </a:pPr>
            <a:endParaRPr lang="en-US" dirty="0"/>
          </a:p>
        </p:txBody>
      </p:sp>
      <p:sp>
        <p:nvSpPr>
          <p:cNvPr id="4" name="Slide Number Placeholder 3"/>
          <p:cNvSpPr>
            <a:spLocks noGrp="1"/>
          </p:cNvSpPr>
          <p:nvPr>
            <p:ph type="sldNum" sz="quarter" idx="12"/>
          </p:nvPr>
        </p:nvSpPr>
        <p:spPr/>
        <p:txBody>
          <a:bodyPr/>
          <a:lstStyle/>
          <a:p>
            <a:fld id="{390C5B08-BD67-40B7-9FCB-303274082AFB}" type="slidenum">
              <a:rPr lang="en-US" smtClean="0"/>
              <a:pPr/>
              <a:t>15</a:t>
            </a:fld>
            <a:endParaRPr lang="en-US" dirty="0"/>
          </a:p>
        </p:txBody>
      </p:sp>
    </p:spTree>
    <p:custDataLst>
      <p:tags r:id="rId1"/>
    </p:custDataLst>
    <p:extLst>
      <p:ext uri="{BB962C8B-B14F-4D97-AF65-F5344CB8AC3E}">
        <p14:creationId xmlns:p14="http://schemas.microsoft.com/office/powerpoint/2010/main" val="70500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3C8D-C9C3-481D-A4DB-720AC32E49AD}"/>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1D3F79FF-DD77-4605-BADF-96118DEEC9C4}"/>
              </a:ext>
            </a:extLst>
          </p:cNvPr>
          <p:cNvSpPr>
            <a:spLocks noGrp="1"/>
          </p:cNvSpPr>
          <p:nvPr>
            <p:ph idx="1"/>
          </p:nvPr>
        </p:nvSpPr>
        <p:spPr>
          <a:xfrm>
            <a:off x="457200" y="1006475"/>
            <a:ext cx="8229600" cy="5469731"/>
          </a:xfrm>
        </p:spPr>
        <p:txBody>
          <a:bodyPr>
            <a:normAutofit/>
          </a:bodyPr>
          <a:lstStyle/>
          <a:p>
            <a:pPr marL="457200" indent="-457200">
              <a:buFont typeface="+mj-lt"/>
              <a:buAutoNum type="arabicPeriod"/>
            </a:pPr>
            <a:r>
              <a:rPr lang="en-US" sz="2000" dirty="0"/>
              <a:t>Ray MJ, Tallman GB, McCracken CM, et al. Patient satisfaction not impacted by antibiotic prescribing for viral upper respiratory infections. Open Forum Infect Dis. 2019 Oct 23;6(Suppl 2):S693-4. No PMID.</a:t>
            </a:r>
          </a:p>
          <a:p>
            <a:pPr marL="457200" indent="-457200">
              <a:buFont typeface="+mj-lt"/>
              <a:buAutoNum type="arabicPeriod"/>
            </a:pPr>
            <a:r>
              <a:rPr lang="en-US" sz="2000" dirty="0" err="1"/>
              <a:t>Szymczak</a:t>
            </a:r>
            <a:r>
              <a:rPr lang="en-US" sz="2000" dirty="0"/>
              <a:t> JE, Keller SC, Linder JA. "I never get better without an antibiotic": Antibiotic Appeals and How to Respond. Mayo Clin Proc. 2021 Mar;96(3):543-6. PMID: 33673907.</a:t>
            </a:r>
          </a:p>
          <a:p>
            <a:pPr marL="457200" indent="-457200">
              <a:buFont typeface="+mj-lt"/>
              <a:buAutoNum type="arabicPeriod"/>
            </a:pPr>
            <a:r>
              <a:rPr lang="en-US" sz="2000" dirty="0" err="1"/>
              <a:t>Pulia</a:t>
            </a:r>
            <a:r>
              <a:rPr lang="en-US" sz="2000" dirty="0"/>
              <a:t> MS, Hesse S, </a:t>
            </a:r>
            <a:r>
              <a:rPr lang="en-US" sz="2000" dirty="0" err="1"/>
              <a:t>Schwei</a:t>
            </a:r>
            <a:r>
              <a:rPr lang="en-US" sz="2000" dirty="0"/>
              <a:t> RJ, et al. Inappropriate antibiotic prescribing for respiratory conditions does not improve Press Ganey patient satisfaction scores in the emergency department. Open Forum Infect Dis. 2020 Jun 6;7(6):ofaa214. PMID: 32617378.</a:t>
            </a:r>
          </a:p>
          <a:p>
            <a:pPr marL="457200" indent="-457200">
              <a:buFont typeface="+mj-lt"/>
              <a:buAutoNum type="arabicPeriod"/>
            </a:pPr>
            <a:r>
              <a:rPr lang="en-US" sz="2000" dirty="0"/>
              <a:t>Cabral C, Horwood J, Hay AD, et al. How communication affects prescription decisions in consultations for acute illness in children: a systematic review and meta-ethnography. BMC Fam </a:t>
            </a:r>
            <a:r>
              <a:rPr lang="en-US" sz="2000" dirty="0" err="1"/>
              <a:t>Pract</a:t>
            </a:r>
            <a:r>
              <a:rPr lang="en-US" sz="2000" dirty="0"/>
              <a:t>. 2014 Apr 8;15:63. PMID: 24708839.</a:t>
            </a:r>
          </a:p>
          <a:p>
            <a:pPr marL="514350" indent="-514350">
              <a:buFont typeface="+mj-lt"/>
              <a:buAutoNum type="arabicPeriod"/>
            </a:pPr>
            <a:endParaRPr lang="en-US" sz="2000" dirty="0"/>
          </a:p>
        </p:txBody>
      </p:sp>
      <p:sp>
        <p:nvSpPr>
          <p:cNvPr id="4" name="Slide Number Placeholder 3">
            <a:extLst>
              <a:ext uri="{FF2B5EF4-FFF2-40B4-BE49-F238E27FC236}">
                <a16:creationId xmlns:a16="http://schemas.microsoft.com/office/drawing/2014/main" id="{BF79414D-FC6F-42B2-A15F-22909989A496}"/>
              </a:ext>
            </a:extLst>
          </p:cNvPr>
          <p:cNvSpPr>
            <a:spLocks noGrp="1"/>
          </p:cNvSpPr>
          <p:nvPr>
            <p:ph type="sldNum" sz="quarter" idx="12"/>
          </p:nvPr>
        </p:nvSpPr>
        <p:spPr/>
        <p:txBody>
          <a:bodyPr/>
          <a:lstStyle/>
          <a:p>
            <a:fld id="{B044824F-EBE0-443F-8A8F-F64816AF04DC}" type="slidenum">
              <a:rPr lang="en-US" smtClean="0"/>
              <a:t>16</a:t>
            </a:fld>
            <a:endParaRPr lang="en-US"/>
          </a:p>
        </p:txBody>
      </p:sp>
    </p:spTree>
    <p:custDataLst>
      <p:tags r:id="rId1"/>
    </p:custDataLst>
    <p:extLst>
      <p:ext uri="{BB962C8B-B14F-4D97-AF65-F5344CB8AC3E}">
        <p14:creationId xmlns:p14="http://schemas.microsoft.com/office/powerpoint/2010/main" val="377827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1"/>
          </p:nvPr>
        </p:nvSpPr>
        <p:spPr>
          <a:xfrm>
            <a:off x="457200" y="955917"/>
            <a:ext cx="8229600" cy="5420915"/>
          </a:xfrm>
        </p:spPr>
        <p:txBody>
          <a:bodyPr>
            <a:noAutofit/>
          </a:bodyPr>
          <a:lstStyle/>
          <a:p>
            <a:pPr marL="457200" indent="-457200">
              <a:lnSpc>
                <a:spcPct val="80000"/>
              </a:lnSpc>
              <a:buFont typeface="+mj-lt"/>
              <a:buAutoNum type="arabicPeriod" startAt="5"/>
            </a:pPr>
            <a:r>
              <a:rPr lang="en-US" sz="2000" dirty="0"/>
              <a:t>Mas-Dalmau G, Villanueva Lopez C, </a:t>
            </a:r>
            <a:r>
              <a:rPr lang="en-US" sz="2000" dirty="0" err="1"/>
              <a:t>Gorrotxategi</a:t>
            </a:r>
            <a:r>
              <a:rPr lang="en-US" sz="2000" dirty="0"/>
              <a:t> </a:t>
            </a:r>
            <a:r>
              <a:rPr lang="en-US" sz="2000" dirty="0" err="1"/>
              <a:t>Gorrotxategi</a:t>
            </a:r>
            <a:r>
              <a:rPr lang="en-US" sz="2000" dirty="0"/>
              <a:t> P, et al. Delayed antibiotic prescription for children with respiratory infections: A randomized trial. Pediatrics. 2021 Mar;147(3):e20201323. PMID: 33574163.</a:t>
            </a:r>
          </a:p>
          <a:p>
            <a:pPr marL="457200" indent="-457200">
              <a:lnSpc>
                <a:spcPct val="80000"/>
              </a:lnSpc>
              <a:buFont typeface="+mj-lt"/>
              <a:buAutoNum type="arabicPeriod" startAt="5"/>
            </a:pPr>
            <a:r>
              <a:rPr lang="en-US" sz="2000" dirty="0"/>
              <a:t>Stearns CR, Gonzales R, </a:t>
            </a:r>
            <a:r>
              <a:rPr lang="en-US" sz="2000" dirty="0" err="1"/>
              <a:t>Carmargo</a:t>
            </a:r>
            <a:r>
              <a:rPr lang="en-US" sz="2000" dirty="0"/>
              <a:t> CA Jr, et al. Antibiotic prescriptions are associated with increased patient satisfaction with emergency department visits for acute respiratory tract infections. </a:t>
            </a:r>
            <a:r>
              <a:rPr lang="en-US" sz="2000" dirty="0" err="1"/>
              <a:t>Acad</a:t>
            </a:r>
            <a:r>
              <a:rPr lang="en-US" sz="2000" dirty="0"/>
              <a:t> </a:t>
            </a:r>
            <a:r>
              <a:rPr lang="en-US" sz="2000" dirty="0" err="1"/>
              <a:t>Emerg</a:t>
            </a:r>
            <a:r>
              <a:rPr lang="en-US" sz="2000" dirty="0"/>
              <a:t> Med. 2009 Oct;16(10):934-41. PMID: 19799568.</a:t>
            </a:r>
          </a:p>
          <a:p>
            <a:pPr marL="457200" indent="-457200">
              <a:lnSpc>
                <a:spcPct val="80000"/>
              </a:lnSpc>
              <a:buFont typeface="+mj-lt"/>
              <a:buAutoNum type="arabicPeriod" startAt="5"/>
            </a:pPr>
            <a:r>
              <a:rPr lang="en-US" sz="2000" dirty="0"/>
              <a:t>Sharp AL, Shen E, Kanter MH, et al. Low-value antibiotic prescribing and clinical factors influencing patient satisfaction. Am J </a:t>
            </a:r>
            <a:r>
              <a:rPr lang="en-US" sz="2000" dirty="0" err="1"/>
              <a:t>Manag</a:t>
            </a:r>
            <a:r>
              <a:rPr lang="en-US" sz="2000" dirty="0"/>
              <a:t> Care. 2017 Oct;23(10):589-94. PMID: 29087630.</a:t>
            </a:r>
          </a:p>
          <a:p>
            <a:pPr marL="457200" indent="-457200">
              <a:lnSpc>
                <a:spcPct val="80000"/>
              </a:lnSpc>
              <a:buFont typeface="+mj-lt"/>
              <a:buAutoNum type="arabicPeriod" startAt="5"/>
            </a:pPr>
            <a:r>
              <a:rPr lang="en-US" sz="2000" dirty="0"/>
              <a:t>Jerant A, Fenton JJ, Kravitz RL, et al. Association of clinician denial of patient requests with patient satisfaction. JAMA Intern Med. 2018 Jan 1;178(1):85-91. PMID: 29181542.</a:t>
            </a:r>
          </a:p>
          <a:p>
            <a:pPr marL="457200" indent="-457200">
              <a:lnSpc>
                <a:spcPct val="80000"/>
              </a:lnSpc>
              <a:buFont typeface="+mj-lt"/>
              <a:buAutoNum type="arabicPeriod" startAt="5"/>
            </a:pPr>
            <a:r>
              <a:rPr lang="en-US" sz="2000" dirty="0"/>
              <a:t>Martinez KA, Rood M, </a:t>
            </a:r>
            <a:r>
              <a:rPr lang="en-US" sz="2000" dirty="0" err="1"/>
              <a:t>Jhangiani</a:t>
            </a:r>
            <a:r>
              <a:rPr lang="en-US" sz="2000" dirty="0"/>
              <a:t> N, et al. Antibiotic prescribing for respiratory tract infections and encounter length: an observational study of telemedicine. Ann Intern Med. 2019 Feb 19;170(4):275-7. PMID: 30285078.</a:t>
            </a:r>
          </a:p>
          <a:p>
            <a:pPr marL="0" indent="0">
              <a:lnSpc>
                <a:spcPct val="80000"/>
              </a:lnSpc>
              <a:buNone/>
            </a:pPr>
            <a:endParaRPr lang="en-US" sz="1900" dirty="0"/>
          </a:p>
          <a:p>
            <a:pPr marL="0" indent="0">
              <a:buNone/>
            </a:pPr>
            <a:endParaRPr lang="en-US" sz="1900" dirty="0"/>
          </a:p>
          <a:p>
            <a:endParaRPr lang="en-US" sz="1900" dirty="0"/>
          </a:p>
        </p:txBody>
      </p:sp>
      <p:sp>
        <p:nvSpPr>
          <p:cNvPr id="4" name="Slide Number Placeholder 3"/>
          <p:cNvSpPr>
            <a:spLocks noGrp="1"/>
          </p:cNvSpPr>
          <p:nvPr>
            <p:ph type="sldNum" sz="quarter" idx="12"/>
          </p:nvPr>
        </p:nvSpPr>
        <p:spPr/>
        <p:txBody>
          <a:bodyPr/>
          <a:lstStyle/>
          <a:p>
            <a:fld id="{B044824F-EBE0-443F-8A8F-F64816AF04DC}" type="slidenum">
              <a:rPr lang="en-US" smtClean="0"/>
              <a:t>17</a:t>
            </a:fld>
            <a:endParaRPr lang="en-US"/>
          </a:p>
        </p:txBody>
      </p:sp>
    </p:spTree>
    <p:custDataLst>
      <p:tags r:id="rId1"/>
    </p:custDataLst>
    <p:extLst>
      <p:ext uri="{BB962C8B-B14F-4D97-AF65-F5344CB8AC3E}">
        <p14:creationId xmlns:p14="http://schemas.microsoft.com/office/powerpoint/2010/main" val="104088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3C8D-C9C3-481D-A4DB-720AC32E49AD}"/>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1D3F79FF-DD77-4605-BADF-96118DEEC9C4}"/>
              </a:ext>
            </a:extLst>
          </p:cNvPr>
          <p:cNvSpPr>
            <a:spLocks noGrp="1"/>
          </p:cNvSpPr>
          <p:nvPr>
            <p:ph idx="1"/>
          </p:nvPr>
        </p:nvSpPr>
        <p:spPr/>
        <p:txBody>
          <a:bodyPr>
            <a:normAutofit/>
          </a:bodyPr>
          <a:lstStyle/>
          <a:p>
            <a:pPr marL="457200" indent="-457200">
              <a:lnSpc>
                <a:spcPct val="80000"/>
              </a:lnSpc>
              <a:buFont typeface="+mj-lt"/>
              <a:buAutoNum type="arabicPeriod" startAt="10"/>
            </a:pPr>
            <a:r>
              <a:rPr lang="en-US" sz="2000" dirty="0"/>
              <a:t>Mangione-Smith R, Zhou C, Robinson JD, et al. Communication practices and antibiotic use for acute respiratory tract infections in children. Ann Fam Med. 2015 May-June;13(3):221-7. PMID: 25964399. </a:t>
            </a:r>
          </a:p>
          <a:p>
            <a:pPr marL="457200" indent="-457200">
              <a:lnSpc>
                <a:spcPct val="80000"/>
              </a:lnSpc>
              <a:buFont typeface="+mj-lt"/>
              <a:buAutoNum type="arabicPeriod" startAt="10"/>
            </a:pPr>
            <a:r>
              <a:rPr lang="en-US" sz="2000" dirty="0" err="1"/>
              <a:t>Bensing</a:t>
            </a:r>
            <a:r>
              <a:rPr lang="en-US" sz="2000" dirty="0"/>
              <a:t> J, </a:t>
            </a:r>
            <a:r>
              <a:rPr lang="en-US" sz="2000" dirty="0" err="1"/>
              <a:t>Rimondini</a:t>
            </a:r>
            <a:r>
              <a:rPr lang="en-US" sz="2000" dirty="0"/>
              <a:t> M, Visser A. What patients want. Patient Educ Couns. 2013 Mar;90(3):287-90. PMID: 23395286.</a:t>
            </a:r>
          </a:p>
          <a:p>
            <a:pPr marL="457200" indent="-457200">
              <a:lnSpc>
                <a:spcPct val="80000"/>
              </a:lnSpc>
              <a:buFont typeface="+mj-lt"/>
              <a:buAutoNum type="arabicPeriod" startAt="10"/>
            </a:pPr>
            <a:r>
              <a:rPr lang="en-US" sz="2000" dirty="0"/>
              <a:t>Linder JA, Meeker D, Fox CR, et al. Effects of behavioral interventions on inappropriate antibiotic prescribing in primary care 12 months after stopping interventions. JAMA 2017 Oct 10;318(14):1391-2. PMID: 29049577.</a:t>
            </a:r>
          </a:p>
          <a:p>
            <a:pPr marL="457200" indent="-457200">
              <a:lnSpc>
                <a:spcPct val="80000"/>
              </a:lnSpc>
              <a:buFont typeface="+mj-lt"/>
              <a:buAutoNum type="arabicPeriod" startAt="10"/>
            </a:pPr>
            <a:r>
              <a:rPr lang="en-US" sz="2000" dirty="0"/>
              <a:t>Kohut MR, Keller SC, Linder JA, et al. The inconvincible patient: how clinicians perceive demand for antibiotics in the outpatient setting. Fam </a:t>
            </a:r>
            <a:r>
              <a:rPr lang="en-US" sz="2000" dirty="0" err="1"/>
              <a:t>Pract</a:t>
            </a:r>
            <a:r>
              <a:rPr lang="en-US" sz="2000" dirty="0"/>
              <a:t>. 2020 Mar 25;37(2):276-82. PMID: 31690948.</a:t>
            </a:r>
          </a:p>
          <a:p>
            <a:pPr marL="457200" indent="-457200">
              <a:lnSpc>
                <a:spcPct val="80000"/>
              </a:lnSpc>
              <a:buFont typeface="+mj-lt"/>
              <a:buAutoNum type="arabicPeriod" startAt="10"/>
            </a:pPr>
            <a:r>
              <a:rPr lang="en-US" sz="2000" dirty="0"/>
              <a:t>Heritage J, Elliott MN, Stivers T, et al. Reducing inappropriate prescribing: the role of online commentary on physical exam findings. Patient Educ Couns. 2010 Oct;81(1):119-25. PMID: 20223616.</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F79414D-FC6F-42B2-A15F-22909989A496}"/>
              </a:ext>
            </a:extLst>
          </p:cNvPr>
          <p:cNvSpPr>
            <a:spLocks noGrp="1"/>
          </p:cNvSpPr>
          <p:nvPr>
            <p:ph type="sldNum" sz="quarter" idx="12"/>
          </p:nvPr>
        </p:nvSpPr>
        <p:spPr/>
        <p:txBody>
          <a:bodyPr/>
          <a:lstStyle/>
          <a:p>
            <a:fld id="{B044824F-EBE0-443F-8A8F-F64816AF04DC}" type="slidenum">
              <a:rPr lang="en-US" smtClean="0"/>
              <a:t>18</a:t>
            </a:fld>
            <a:endParaRPr lang="en-US"/>
          </a:p>
        </p:txBody>
      </p:sp>
    </p:spTree>
    <p:custDataLst>
      <p:tags r:id="rId1"/>
    </p:custDataLst>
    <p:extLst>
      <p:ext uri="{BB962C8B-B14F-4D97-AF65-F5344CB8AC3E}">
        <p14:creationId xmlns:p14="http://schemas.microsoft.com/office/powerpoint/2010/main" val="690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Objectives</a:t>
            </a:r>
          </a:p>
        </p:txBody>
      </p:sp>
      <p:sp>
        <p:nvSpPr>
          <p:cNvPr id="3" name="Content Placeholder 2"/>
          <p:cNvSpPr>
            <a:spLocks noGrp="1"/>
          </p:cNvSpPr>
          <p:nvPr>
            <p:ph idx="1"/>
          </p:nvPr>
        </p:nvSpPr>
        <p:spPr>
          <a:xfrm>
            <a:off x="457200" y="1356518"/>
            <a:ext cx="5670331" cy="5119688"/>
          </a:xfrm>
        </p:spPr>
        <p:txBody>
          <a:bodyPr vert="horz" lIns="91440" tIns="45720" rIns="91440" bIns="45720" rtlCol="0" anchor="t">
            <a:normAutofit/>
          </a:bodyPr>
          <a:lstStyle/>
          <a:p>
            <a:pPr lvl="0"/>
            <a:r>
              <a:rPr lang="en-US" dirty="0"/>
              <a:t>Describe communication strategies to consider when discussing antibiotic use with patients </a:t>
            </a:r>
          </a:p>
          <a:p>
            <a:pPr lvl="0"/>
            <a:r>
              <a:rPr lang="en-US" dirty="0"/>
              <a:t>Learn how to effectively communicate about antibiotic use with patients</a:t>
            </a:r>
          </a:p>
          <a:p>
            <a:endParaRPr lang="en-US" dirty="0">
              <a:ea typeface="+mn-lt"/>
              <a:cs typeface="+mn-lt"/>
            </a:endParaRPr>
          </a:p>
        </p:txBody>
      </p:sp>
      <p:sp>
        <p:nvSpPr>
          <p:cNvPr id="4" name="Slide Number Placeholder 3">
            <a:extLst>
              <a:ext uri="{FF2B5EF4-FFF2-40B4-BE49-F238E27FC236}">
                <a16:creationId xmlns:a16="http://schemas.microsoft.com/office/drawing/2014/main" id="{38551EAA-BBD3-4835-AC34-1D5CFD4F269D}"/>
              </a:ext>
            </a:extLst>
          </p:cNvPr>
          <p:cNvSpPr>
            <a:spLocks noGrp="1"/>
          </p:cNvSpPr>
          <p:nvPr>
            <p:ph type="sldNum" sz="quarter" idx="12"/>
          </p:nvPr>
        </p:nvSpPr>
        <p:spPr/>
        <p:txBody>
          <a:bodyPr/>
          <a:lstStyle/>
          <a:p>
            <a:fld id="{B044824F-EBE0-443F-8A8F-F64816AF04DC}" type="slidenum">
              <a:rPr lang="en-US" smtClean="0"/>
              <a:t>2</a:t>
            </a:fld>
            <a:endParaRPr lang="en-US"/>
          </a:p>
        </p:txBody>
      </p:sp>
      <p:pic>
        <p:nvPicPr>
          <p:cNvPr id="7" name="Picture 6" descr="Image of smiling healthcare practitioner">
            <a:extLst>
              <a:ext uri="{FF2B5EF4-FFF2-40B4-BE49-F238E27FC236}">
                <a16:creationId xmlns:a16="http://schemas.microsoft.com/office/drawing/2014/main" id="{B0A439B3-4FF1-41CA-8AA9-E8717833D3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00" r="29999" b="12963"/>
          <a:stretch/>
        </p:blipFill>
        <p:spPr>
          <a:xfrm>
            <a:off x="6248400" y="2355143"/>
            <a:ext cx="2303079" cy="21477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7331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Focus on Communication?</a:t>
            </a:r>
            <a:r>
              <a:rPr lang="en-US" baseline="30000" dirty="0"/>
              <a:t>1</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Effective communication with patients around antibiotics can— </a:t>
            </a:r>
          </a:p>
          <a:p>
            <a:pPr lvl="1"/>
            <a:r>
              <a:rPr lang="en-US" dirty="0"/>
              <a:t>Improve antibiotic prescribing and reduce unnecessary harm </a:t>
            </a:r>
          </a:p>
          <a:p>
            <a:pPr lvl="1"/>
            <a:r>
              <a:rPr lang="en-US" dirty="0"/>
              <a:t>Make clinic visits more efficient</a:t>
            </a:r>
          </a:p>
          <a:p>
            <a:pPr lvl="1"/>
            <a:r>
              <a:rPr lang="en-US" dirty="0"/>
              <a:t>Improve patient and clinician satisfaction</a:t>
            </a:r>
          </a:p>
          <a:p>
            <a:pPr lvl="1"/>
            <a:endParaRPr lang="en-US" dirty="0"/>
          </a:p>
          <a:p>
            <a:endParaRPr lang="en-US" dirty="0"/>
          </a:p>
        </p:txBody>
      </p:sp>
      <p:sp>
        <p:nvSpPr>
          <p:cNvPr id="15" name="Slide Number Placeholder 14">
            <a:extLst>
              <a:ext uri="{FF2B5EF4-FFF2-40B4-BE49-F238E27FC236}">
                <a16:creationId xmlns:a16="http://schemas.microsoft.com/office/drawing/2014/main" id="{D596DFA6-F91E-4EAC-91DB-5419D2BE8152}"/>
              </a:ext>
            </a:extLst>
          </p:cNvPr>
          <p:cNvSpPr>
            <a:spLocks noGrp="1"/>
          </p:cNvSpPr>
          <p:nvPr>
            <p:ph type="sldNum" sz="quarter" idx="12"/>
          </p:nvPr>
        </p:nvSpPr>
        <p:spPr>
          <a:xfrm>
            <a:off x="8686800" y="6476206"/>
            <a:ext cx="533400" cy="350838"/>
          </a:xfrm>
        </p:spPr>
        <p:txBody>
          <a:bodyPr/>
          <a:lstStyle/>
          <a:p>
            <a:fld id="{B044824F-EBE0-443F-8A8F-F64816AF04DC}" type="slidenum">
              <a:rPr lang="en-US" smtClean="0"/>
              <a:t>3</a:t>
            </a:fld>
            <a:endParaRPr lang="en-US" dirty="0"/>
          </a:p>
        </p:txBody>
      </p:sp>
    </p:spTree>
    <p:custDataLst>
      <p:tags r:id="rId1"/>
    </p:custDataLst>
    <p:extLst>
      <p:ext uri="{BB962C8B-B14F-4D97-AF65-F5344CB8AC3E}">
        <p14:creationId xmlns:p14="http://schemas.microsoft.com/office/powerpoint/2010/main" val="393653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48" y="206375"/>
            <a:ext cx="8575645" cy="593725"/>
          </a:xfrm>
        </p:spPr>
        <p:txBody>
          <a:bodyPr>
            <a:noAutofit/>
          </a:bodyPr>
          <a:lstStyle/>
          <a:p>
            <a:r>
              <a:rPr lang="en-US" sz="3600" dirty="0"/>
              <a:t>Misconceptions About Antibiotic Prescribing</a:t>
            </a:r>
          </a:p>
        </p:txBody>
      </p:sp>
      <p:sp>
        <p:nvSpPr>
          <p:cNvPr id="3" name="Content Placeholder 2"/>
          <p:cNvSpPr>
            <a:spLocks noGrp="1"/>
          </p:cNvSpPr>
          <p:nvPr>
            <p:ph idx="1"/>
          </p:nvPr>
        </p:nvSpPr>
        <p:spPr>
          <a:xfrm>
            <a:off x="295456" y="1524000"/>
            <a:ext cx="4067918" cy="3962401"/>
          </a:xfrm>
        </p:spPr>
        <p:txBody>
          <a:bodyPr vert="horz" lIns="91440" tIns="45720" rIns="91440" bIns="45720" rtlCol="0" anchor="t">
            <a:normAutofit lnSpcReduction="10000"/>
          </a:bodyPr>
          <a:lstStyle/>
          <a:p>
            <a:r>
              <a:rPr lang="en-US" dirty="0"/>
              <a:t>No antibiotics means reduced patient satisfaction</a:t>
            </a:r>
            <a:r>
              <a:rPr lang="en-US" baseline="30000" dirty="0"/>
              <a:t>1-8</a:t>
            </a:r>
            <a:endParaRPr lang="en-US" dirty="0">
              <a:cs typeface="Calibri"/>
            </a:endParaRPr>
          </a:p>
          <a:p>
            <a:r>
              <a:rPr lang="en-US" dirty="0"/>
              <a:t>It takes longer to explain why an antibiotic is unnecessary than to prescribe one</a:t>
            </a:r>
            <a:r>
              <a:rPr lang="en-US" baseline="30000" dirty="0"/>
              <a:t>8,9</a:t>
            </a:r>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6291F712-F2C4-4EB3-AA08-E8D54D9C3497}"/>
              </a:ext>
            </a:extLst>
          </p:cNvPr>
          <p:cNvSpPr>
            <a:spLocks noGrp="1"/>
          </p:cNvSpPr>
          <p:nvPr>
            <p:ph type="sldNum" sz="quarter" idx="12"/>
          </p:nvPr>
        </p:nvSpPr>
        <p:spPr>
          <a:xfrm>
            <a:off x="8686800" y="6476206"/>
            <a:ext cx="533400" cy="350838"/>
          </a:xfrm>
        </p:spPr>
        <p:txBody>
          <a:bodyPr/>
          <a:lstStyle/>
          <a:p>
            <a:fld id="{B044824F-EBE0-443F-8A8F-F64816AF04DC}" type="slidenum">
              <a:rPr lang="en-US" smtClean="0"/>
              <a:t>4</a:t>
            </a:fld>
            <a:endParaRPr lang="en-US" dirty="0"/>
          </a:p>
        </p:txBody>
      </p:sp>
      <p:pic>
        <p:nvPicPr>
          <p:cNvPr id="8" name="Picture 7" descr="Image of a healthcare practitioner and a patient">
            <a:extLst>
              <a:ext uri="{FF2B5EF4-FFF2-40B4-BE49-F238E27FC236}">
                <a16:creationId xmlns:a16="http://schemas.microsoft.com/office/drawing/2014/main" id="{EEC5BB28-8AF5-ADF3-C6D5-1A1A916C4A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667" t="13516" r="10833" b="2500"/>
          <a:stretch/>
        </p:blipFill>
        <p:spPr>
          <a:xfrm>
            <a:off x="4512327" y="1323614"/>
            <a:ext cx="4191000" cy="34763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8270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Improving Communication</a:t>
            </a:r>
            <a:r>
              <a:rPr lang="en-US" baseline="30000" dirty="0"/>
              <a:t>10,11</a:t>
            </a:r>
            <a:r>
              <a:rPr lang="en-US" dirty="0"/>
              <a:t>  </a:t>
            </a:r>
          </a:p>
        </p:txBody>
      </p:sp>
      <p:sp>
        <p:nvSpPr>
          <p:cNvPr id="3" name="Content Placeholder 2"/>
          <p:cNvSpPr>
            <a:spLocks noGrp="1"/>
          </p:cNvSpPr>
          <p:nvPr>
            <p:ph idx="1"/>
          </p:nvPr>
        </p:nvSpPr>
        <p:spPr>
          <a:xfrm>
            <a:off x="619125" y="3733800"/>
            <a:ext cx="4781550" cy="1736724"/>
          </a:xfrm>
        </p:spPr>
        <p:txBody>
          <a:bodyPr vert="horz" lIns="91440" tIns="45720" rIns="91440" bIns="45720" rtlCol="0" anchor="t">
            <a:normAutofit fontScale="92500" lnSpcReduction="20000"/>
          </a:bodyPr>
          <a:lstStyle/>
          <a:p>
            <a:pPr marL="0" indent="0">
              <a:buNone/>
            </a:pPr>
            <a:r>
              <a:rPr lang="en-US" b="1" dirty="0">
                <a:solidFill>
                  <a:srgbClr val="007DA3"/>
                </a:solidFill>
              </a:rPr>
              <a:t>Patients want to be heard</a:t>
            </a:r>
            <a:r>
              <a:rPr lang="en-US" dirty="0">
                <a:solidFill>
                  <a:srgbClr val="007DA3"/>
                </a:solidFill>
              </a:rPr>
              <a:t> </a:t>
            </a:r>
          </a:p>
          <a:p>
            <a:pPr lvl="1">
              <a:buFont typeface="Arial" panose="020B0604020202020204" pitchFamily="34" charset="0"/>
              <a:buChar char="•"/>
            </a:pPr>
            <a:r>
              <a:rPr lang="en-US" sz="3000" dirty="0"/>
              <a:t>Verbal and nonverbal cues</a:t>
            </a:r>
            <a:endParaRPr lang="en-US" sz="3000" dirty="0">
              <a:cs typeface="Calibri"/>
            </a:endParaRPr>
          </a:p>
          <a:p>
            <a:pPr lvl="1">
              <a:buFont typeface="Arial" panose="020B0604020202020204" pitchFamily="34" charset="0"/>
              <a:buChar char="•"/>
            </a:pPr>
            <a:r>
              <a:rPr lang="en-US" sz="3000" dirty="0">
                <a:cs typeface="Calibri"/>
              </a:rPr>
              <a:t>Listening and repeating information</a:t>
            </a:r>
          </a:p>
        </p:txBody>
      </p:sp>
      <p:sp>
        <p:nvSpPr>
          <p:cNvPr id="4" name="Slide Number Placeholder 3">
            <a:extLst>
              <a:ext uri="{FF2B5EF4-FFF2-40B4-BE49-F238E27FC236}">
                <a16:creationId xmlns:a16="http://schemas.microsoft.com/office/drawing/2014/main" id="{BDFCC198-84B5-4BEB-9914-4E931F61D2F8}"/>
              </a:ext>
            </a:extLst>
          </p:cNvPr>
          <p:cNvSpPr>
            <a:spLocks noGrp="1"/>
          </p:cNvSpPr>
          <p:nvPr>
            <p:ph type="sldNum" sz="quarter" idx="12"/>
          </p:nvPr>
        </p:nvSpPr>
        <p:spPr>
          <a:xfrm>
            <a:off x="8686800" y="6476206"/>
            <a:ext cx="533400" cy="350838"/>
          </a:xfrm>
        </p:spPr>
        <p:txBody>
          <a:bodyPr/>
          <a:lstStyle/>
          <a:p>
            <a:fld id="{B044824F-EBE0-443F-8A8F-F64816AF04DC}" type="slidenum">
              <a:rPr lang="en-US" smtClean="0"/>
              <a:t>5</a:t>
            </a:fld>
            <a:endParaRPr lang="en-US" dirty="0"/>
          </a:p>
        </p:txBody>
      </p:sp>
      <p:sp>
        <p:nvSpPr>
          <p:cNvPr id="7" name="Content Placeholder 2">
            <a:extLst>
              <a:ext uri="{FF2B5EF4-FFF2-40B4-BE49-F238E27FC236}">
                <a16:creationId xmlns:a16="http://schemas.microsoft.com/office/drawing/2014/main" id="{1467CAD2-52CF-40C7-89F4-AE0BEBDE8BE0}"/>
              </a:ext>
            </a:extLst>
          </p:cNvPr>
          <p:cNvSpPr txBox="1">
            <a:spLocks/>
          </p:cNvSpPr>
          <p:nvPr/>
        </p:nvSpPr>
        <p:spPr>
          <a:xfrm>
            <a:off x="619125" y="1219200"/>
            <a:ext cx="4857750" cy="18134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000" b="1" dirty="0">
                <a:solidFill>
                  <a:srgbClr val="007DA3"/>
                </a:solidFill>
              </a:rPr>
              <a:t>Patients want their feelings validated</a:t>
            </a:r>
            <a:endParaRPr lang="en-US" sz="3000" b="1" dirty="0">
              <a:solidFill>
                <a:srgbClr val="007DA3"/>
              </a:solidFill>
              <a:cs typeface="Calibri"/>
            </a:endParaRPr>
          </a:p>
          <a:p>
            <a:pPr lvl="1">
              <a:buFont typeface="Arial" panose="020B0604020202020204" pitchFamily="34" charset="0"/>
              <a:buChar char="•"/>
            </a:pPr>
            <a:r>
              <a:rPr lang="en-US" dirty="0"/>
              <a:t>Patients want their concerns to be taken seriously</a:t>
            </a:r>
            <a:endParaRPr lang="en-US" dirty="0">
              <a:cs typeface="Calibri"/>
            </a:endParaRPr>
          </a:p>
        </p:txBody>
      </p:sp>
      <p:pic>
        <p:nvPicPr>
          <p:cNvPr id="8" name="Picture 7" descr="Image of a healthcare practitioner and a patient">
            <a:extLst>
              <a:ext uri="{FF2B5EF4-FFF2-40B4-BE49-F238E27FC236}">
                <a16:creationId xmlns:a16="http://schemas.microsoft.com/office/drawing/2014/main" id="{C83851CB-2853-4E28-AEB2-A563F4AD04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7335" y="2267981"/>
            <a:ext cx="3138434" cy="21516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1327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42123D-61C1-4CF2-AD3A-33900EA53DC2}"/>
              </a:ext>
            </a:extLst>
          </p:cNvPr>
          <p:cNvSpPr>
            <a:spLocks noGrp="1"/>
          </p:cNvSpPr>
          <p:nvPr>
            <p:ph type="title"/>
          </p:nvPr>
        </p:nvSpPr>
        <p:spPr/>
        <p:txBody>
          <a:bodyPr>
            <a:normAutofit fontScale="90000"/>
          </a:bodyPr>
          <a:lstStyle/>
          <a:p>
            <a:r>
              <a:rPr lang="en-US" dirty="0"/>
              <a:t>Addressing Patient Concerns</a:t>
            </a:r>
          </a:p>
        </p:txBody>
      </p:sp>
      <p:sp>
        <p:nvSpPr>
          <p:cNvPr id="5" name="Slide Number Placeholder 4">
            <a:extLst>
              <a:ext uri="{FF2B5EF4-FFF2-40B4-BE49-F238E27FC236}">
                <a16:creationId xmlns:a16="http://schemas.microsoft.com/office/drawing/2014/main" id="{AF2C5BDA-7CFA-47F1-89DA-0533B1F62E79}"/>
              </a:ext>
            </a:extLst>
          </p:cNvPr>
          <p:cNvSpPr>
            <a:spLocks noGrp="1"/>
          </p:cNvSpPr>
          <p:nvPr>
            <p:ph type="sldNum" sz="quarter" idx="12"/>
          </p:nvPr>
        </p:nvSpPr>
        <p:spPr>
          <a:xfrm>
            <a:off x="8686800" y="6507162"/>
            <a:ext cx="533400" cy="350838"/>
          </a:xfrm>
        </p:spPr>
        <p:txBody>
          <a:bodyPr/>
          <a:lstStyle/>
          <a:p>
            <a:fld id="{B044824F-EBE0-443F-8A8F-F64816AF04DC}" type="slidenum">
              <a:rPr lang="en-US" smtClean="0"/>
              <a:t>6</a:t>
            </a:fld>
            <a:endParaRPr lang="en-US" dirty="0"/>
          </a:p>
        </p:txBody>
      </p:sp>
      <p:pic>
        <p:nvPicPr>
          <p:cNvPr id="4" name="Picture 3" descr="Image of a healthcare practitioner and a patient">
            <a:extLst>
              <a:ext uri="{FF2B5EF4-FFF2-40B4-BE49-F238E27FC236}">
                <a16:creationId xmlns:a16="http://schemas.microsoft.com/office/drawing/2014/main" id="{16A24E16-C707-4D3B-94B9-A8CC6CEF24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667" t="13516" r="10833" b="2500"/>
          <a:stretch/>
        </p:blipFill>
        <p:spPr>
          <a:xfrm>
            <a:off x="2743200" y="2133600"/>
            <a:ext cx="4191000" cy="347633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083678D-ACDC-4BD4-A3B5-854A9A573C78}"/>
              </a:ext>
            </a:extLst>
          </p:cNvPr>
          <p:cNvSpPr txBox="1"/>
          <p:nvPr/>
        </p:nvSpPr>
        <p:spPr>
          <a:xfrm>
            <a:off x="712076" y="1013444"/>
            <a:ext cx="8001000" cy="954107"/>
          </a:xfrm>
          <a:prstGeom prst="rect">
            <a:avLst/>
          </a:prstGeom>
          <a:noFill/>
        </p:spPr>
        <p:txBody>
          <a:bodyPr wrap="square" rtlCol="0">
            <a:spAutoFit/>
          </a:bodyPr>
          <a:lstStyle/>
          <a:p>
            <a:pPr algn="ctr"/>
            <a:r>
              <a:rPr lang="en-US" sz="2800" dirty="0"/>
              <a:t>We will discuss two possible patient scenarios and possible clinician responses. </a:t>
            </a:r>
          </a:p>
        </p:txBody>
      </p:sp>
    </p:spTree>
    <p:custDataLst>
      <p:tags r:id="rId1"/>
    </p:custDataLst>
    <p:extLst>
      <p:ext uri="{BB962C8B-B14F-4D97-AF65-F5344CB8AC3E}">
        <p14:creationId xmlns:p14="http://schemas.microsoft.com/office/powerpoint/2010/main" val="233501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Scenario – Past Experience </a:t>
            </a:r>
          </a:p>
        </p:txBody>
      </p:sp>
      <p:sp>
        <p:nvSpPr>
          <p:cNvPr id="3" name="Content Placeholder 2"/>
          <p:cNvSpPr>
            <a:spLocks noGrp="1"/>
          </p:cNvSpPr>
          <p:nvPr>
            <p:ph idx="1"/>
          </p:nvPr>
        </p:nvSpPr>
        <p:spPr>
          <a:xfrm>
            <a:off x="457200" y="1066801"/>
            <a:ext cx="8077200" cy="5761038"/>
          </a:xfrm>
        </p:spPr>
        <p:txBody>
          <a:bodyPr vert="horz" lIns="91440" tIns="45720" rIns="91440" bIns="45720" rtlCol="0" anchor="t">
            <a:normAutofit/>
          </a:bodyPr>
          <a:lstStyle/>
          <a:p>
            <a:pPr marL="0" indent="0">
              <a:buNone/>
            </a:pPr>
            <a:r>
              <a:rPr lang="en-US" b="1" dirty="0"/>
              <a:t>Prior Experience With Clinicians</a:t>
            </a:r>
          </a:p>
          <a:p>
            <a:pPr marL="0" indent="0">
              <a:buNone/>
            </a:pPr>
            <a:endParaRPr lang="en-US" b="1" dirty="0">
              <a:solidFill>
                <a:srgbClr val="009DC0"/>
              </a:solidFill>
            </a:endParaRPr>
          </a:p>
          <a:p>
            <a:pPr marL="0" indent="0">
              <a:buNone/>
            </a:pPr>
            <a:endParaRPr lang="en-US" b="1" dirty="0">
              <a:solidFill>
                <a:srgbClr val="009DC0"/>
              </a:solidFill>
            </a:endParaRPr>
          </a:p>
          <a:p>
            <a:pPr marL="0" indent="0">
              <a:buNone/>
            </a:pPr>
            <a:br>
              <a:rPr lang="en-US" b="1" dirty="0">
                <a:solidFill>
                  <a:srgbClr val="009DC0"/>
                </a:solidFill>
              </a:rPr>
            </a:br>
            <a:endParaRPr lang="en-US" b="1" dirty="0">
              <a:solidFill>
                <a:srgbClr val="009DC0"/>
              </a:solidFill>
            </a:endParaRPr>
          </a:p>
          <a:p>
            <a:pPr marL="1546225" indent="-1546225">
              <a:buNone/>
            </a:pPr>
            <a:r>
              <a:rPr lang="en-US" b="1" dirty="0">
                <a:solidFill>
                  <a:srgbClr val="007DA3"/>
                </a:solidFill>
              </a:rPr>
              <a:t>Problem:</a:t>
            </a:r>
            <a:r>
              <a:rPr lang="en-US" b="1" dirty="0">
                <a:solidFill>
                  <a:srgbClr val="009DC0"/>
                </a:solidFill>
              </a:rPr>
              <a:t> </a:t>
            </a:r>
            <a:r>
              <a:rPr lang="en-US" sz="2800" dirty="0"/>
              <a:t>Another clinician has prescribed antibiotics for similar symptoms</a:t>
            </a:r>
          </a:p>
        </p:txBody>
      </p:sp>
      <p:sp>
        <p:nvSpPr>
          <p:cNvPr id="4" name="Slide Number Placeholder 3">
            <a:extLst>
              <a:ext uri="{FF2B5EF4-FFF2-40B4-BE49-F238E27FC236}">
                <a16:creationId xmlns:a16="http://schemas.microsoft.com/office/drawing/2014/main" id="{E693109D-DD41-4BF9-8396-384DDD709E34}"/>
              </a:ext>
            </a:extLst>
          </p:cNvPr>
          <p:cNvSpPr>
            <a:spLocks noGrp="1"/>
          </p:cNvSpPr>
          <p:nvPr>
            <p:ph type="sldNum" sz="quarter" idx="12"/>
          </p:nvPr>
        </p:nvSpPr>
        <p:spPr/>
        <p:txBody>
          <a:bodyPr/>
          <a:lstStyle/>
          <a:p>
            <a:fld id="{B044824F-EBE0-443F-8A8F-F64816AF04DC}" type="slidenum">
              <a:rPr lang="en-US" smtClean="0"/>
              <a:t>7</a:t>
            </a:fld>
            <a:endParaRPr lang="en-US"/>
          </a:p>
        </p:txBody>
      </p:sp>
      <p:sp>
        <p:nvSpPr>
          <p:cNvPr id="5" name="Rectangle: Rounded Corners 4">
            <a:extLst>
              <a:ext uri="{FF2B5EF4-FFF2-40B4-BE49-F238E27FC236}">
                <a16:creationId xmlns:a16="http://schemas.microsoft.com/office/drawing/2014/main" id="{3DBDF386-FB90-4E18-B7EA-3CA2E920780A}"/>
              </a:ext>
            </a:extLst>
          </p:cNvPr>
          <p:cNvSpPr/>
          <p:nvPr/>
        </p:nvSpPr>
        <p:spPr>
          <a:xfrm>
            <a:off x="431800" y="1809750"/>
            <a:ext cx="5054599" cy="1466850"/>
          </a:xfrm>
          <a:prstGeom prst="roundRect">
            <a:avLst>
              <a:gd name="adj" fmla="val 26310"/>
            </a:avLst>
          </a:prstGeom>
          <a:solidFill>
            <a:schemeClr val="bg1"/>
          </a:solidFill>
          <a:ln w="38100">
            <a:solidFill>
              <a:srgbClr val="007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DA3"/>
                </a:solidFill>
              </a:rPr>
              <a:t>“My doctor always gives me an antibiotic for a cough.”</a:t>
            </a:r>
          </a:p>
        </p:txBody>
      </p:sp>
      <p:pic>
        <p:nvPicPr>
          <p:cNvPr id="8" name="Picture 2" descr="Image of a healthcare practitioner listening to patient's lungs with a stethoscope">
            <a:extLst>
              <a:ext uri="{FF2B5EF4-FFF2-40B4-BE49-F238E27FC236}">
                <a16:creationId xmlns:a16="http://schemas.microsoft.com/office/drawing/2014/main" id="{5E6E4E7B-A166-8678-2051-7AE2BED316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41"/>
          <a:stretch/>
        </p:blipFill>
        <p:spPr bwMode="auto">
          <a:xfrm>
            <a:off x="5833781" y="1619832"/>
            <a:ext cx="2814919" cy="2113968"/>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3701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Scenario – Response</a:t>
            </a:r>
            <a:r>
              <a:rPr lang="en-US" baseline="30000" dirty="0"/>
              <a:t>12,13</a:t>
            </a:r>
            <a:endParaRPr lang="en-US" dirty="0"/>
          </a:p>
        </p:txBody>
      </p:sp>
      <p:sp>
        <p:nvSpPr>
          <p:cNvPr id="3" name="Content Placeholder 2"/>
          <p:cNvSpPr>
            <a:spLocks noGrp="1"/>
          </p:cNvSpPr>
          <p:nvPr>
            <p:ph idx="1"/>
          </p:nvPr>
        </p:nvSpPr>
        <p:spPr>
          <a:xfrm>
            <a:off x="333341" y="3123406"/>
            <a:ext cx="8277259" cy="3352800"/>
          </a:xfrm>
        </p:spPr>
        <p:txBody>
          <a:bodyPr vert="horz" lIns="91440" tIns="45720" rIns="91440" bIns="45720" rtlCol="0" anchor="t">
            <a:normAutofit/>
          </a:bodyPr>
          <a:lstStyle/>
          <a:p>
            <a:pPr marL="0" indent="0">
              <a:buNone/>
            </a:pPr>
            <a:r>
              <a:rPr lang="en-US" b="1" dirty="0">
                <a:solidFill>
                  <a:srgbClr val="007DA3"/>
                </a:solidFill>
              </a:rPr>
              <a:t>Potential response:</a:t>
            </a:r>
            <a:endParaRPr lang="en-US" b="1" dirty="0">
              <a:solidFill>
                <a:srgbClr val="007DA3"/>
              </a:solidFill>
              <a:cs typeface="Calibri"/>
            </a:endParaRPr>
          </a:p>
          <a:p>
            <a:pPr marL="0" indent="0">
              <a:buNone/>
            </a:pPr>
            <a:r>
              <a:rPr lang="en-US" sz="2800" dirty="0">
                <a:ea typeface="+mn-lt"/>
                <a:cs typeface="+mn-lt"/>
              </a:rPr>
              <a:t>“There’s a lot of newer evidence showing antibiotics have more side effects than we used to think, so we are becoming more careful about only prescribing antibiotics when really necessary. I can give you a few other recommendations to help you feel better.” </a:t>
            </a:r>
          </a:p>
        </p:txBody>
      </p:sp>
      <p:sp>
        <p:nvSpPr>
          <p:cNvPr id="4" name="Slide Number Placeholder 3">
            <a:extLst>
              <a:ext uri="{FF2B5EF4-FFF2-40B4-BE49-F238E27FC236}">
                <a16:creationId xmlns:a16="http://schemas.microsoft.com/office/drawing/2014/main" id="{52C9C1A2-DA1B-49C8-AB5F-62B013183DEE}"/>
              </a:ext>
            </a:extLst>
          </p:cNvPr>
          <p:cNvSpPr>
            <a:spLocks noGrp="1"/>
          </p:cNvSpPr>
          <p:nvPr>
            <p:ph type="sldNum" sz="quarter" idx="12"/>
          </p:nvPr>
        </p:nvSpPr>
        <p:spPr/>
        <p:txBody>
          <a:bodyPr/>
          <a:lstStyle/>
          <a:p>
            <a:fld id="{B044824F-EBE0-443F-8A8F-F64816AF04DC}" type="slidenum">
              <a:rPr lang="en-US" smtClean="0"/>
              <a:t>8</a:t>
            </a:fld>
            <a:endParaRPr lang="en-US"/>
          </a:p>
        </p:txBody>
      </p:sp>
      <p:sp>
        <p:nvSpPr>
          <p:cNvPr id="5" name="Rectangle: Rounded Corners 4">
            <a:extLst>
              <a:ext uri="{FF2B5EF4-FFF2-40B4-BE49-F238E27FC236}">
                <a16:creationId xmlns:a16="http://schemas.microsoft.com/office/drawing/2014/main" id="{DE70CFEF-DF07-4E11-A53F-A06F26309760}"/>
              </a:ext>
            </a:extLst>
          </p:cNvPr>
          <p:cNvSpPr/>
          <p:nvPr/>
        </p:nvSpPr>
        <p:spPr>
          <a:xfrm>
            <a:off x="333341" y="1295400"/>
            <a:ext cx="5331096" cy="1605757"/>
          </a:xfrm>
          <a:prstGeom prst="roundRect">
            <a:avLst>
              <a:gd name="adj" fmla="val 26310"/>
            </a:avLst>
          </a:prstGeom>
          <a:solidFill>
            <a:schemeClr val="bg1"/>
          </a:solidFill>
          <a:ln w="38100">
            <a:solidFill>
              <a:srgbClr val="007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DA3"/>
                </a:solidFill>
              </a:rPr>
              <a:t>“My doctor always gives me an antibiotic for a cough.”</a:t>
            </a:r>
          </a:p>
        </p:txBody>
      </p:sp>
      <p:pic>
        <p:nvPicPr>
          <p:cNvPr id="8" name="Picture 2" descr="Image of a healthcare practitioner listening to patient's lungs with a stethoscope">
            <a:extLst>
              <a:ext uri="{FF2B5EF4-FFF2-40B4-BE49-F238E27FC236}">
                <a16:creationId xmlns:a16="http://schemas.microsoft.com/office/drawing/2014/main" id="{49152CB7-3ABD-9C03-48A6-7790DCA5FA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41"/>
          <a:stretch/>
        </p:blipFill>
        <p:spPr bwMode="auto">
          <a:xfrm>
            <a:off x="5871881" y="1524185"/>
            <a:ext cx="2814919" cy="2113968"/>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784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 Scenario – Past Experience</a:t>
            </a:r>
          </a:p>
        </p:txBody>
      </p:sp>
      <p:sp>
        <p:nvSpPr>
          <p:cNvPr id="3" name="Content Placeholder 2"/>
          <p:cNvSpPr>
            <a:spLocks noGrp="1"/>
          </p:cNvSpPr>
          <p:nvPr>
            <p:ph idx="1"/>
          </p:nvPr>
        </p:nvSpPr>
        <p:spPr>
          <a:xfrm>
            <a:off x="457200" y="1006475"/>
            <a:ext cx="8686800" cy="5645149"/>
          </a:xfrm>
        </p:spPr>
        <p:txBody>
          <a:bodyPr vert="horz" lIns="91440" tIns="45720" rIns="91440" bIns="45720" rtlCol="0" anchor="t">
            <a:normAutofit/>
          </a:bodyPr>
          <a:lstStyle/>
          <a:p>
            <a:pPr marL="0" indent="0">
              <a:buNone/>
            </a:pPr>
            <a:r>
              <a:rPr lang="en-US" b="1" dirty="0"/>
              <a:t>Prior Experience With Antibiotics</a:t>
            </a:r>
            <a:endParaRPr lang="en-US" dirty="0"/>
          </a:p>
          <a:p>
            <a:pPr marL="0" indent="0">
              <a:buNone/>
            </a:pPr>
            <a:endParaRPr lang="en-US" b="1" dirty="0">
              <a:solidFill>
                <a:srgbClr val="000000"/>
              </a:solidFill>
              <a:cs typeface="Calibri"/>
            </a:endParaRPr>
          </a:p>
          <a:p>
            <a:pPr marL="0" indent="0">
              <a:buNone/>
            </a:pPr>
            <a:endParaRPr lang="en-US" b="1" dirty="0">
              <a:solidFill>
                <a:srgbClr val="009DC0"/>
              </a:solidFill>
              <a:cs typeface="Calibri"/>
            </a:endParaRPr>
          </a:p>
          <a:p>
            <a:pPr marL="1600200" indent="-1600200">
              <a:buNone/>
            </a:pPr>
            <a:endParaRPr lang="en-US" b="1" dirty="0">
              <a:solidFill>
                <a:srgbClr val="009DC0"/>
              </a:solidFill>
            </a:endParaRPr>
          </a:p>
          <a:p>
            <a:pPr marL="1600200" indent="-1600200">
              <a:buNone/>
            </a:pPr>
            <a:endParaRPr lang="en-US" b="1" dirty="0">
              <a:solidFill>
                <a:srgbClr val="009DC0"/>
              </a:solidFill>
            </a:endParaRPr>
          </a:p>
          <a:p>
            <a:pPr marL="1600200" indent="-1600200">
              <a:buNone/>
            </a:pPr>
            <a:r>
              <a:rPr lang="en-US" b="1" dirty="0">
                <a:solidFill>
                  <a:srgbClr val="007DA3"/>
                </a:solidFill>
              </a:rPr>
              <a:t>Problem: </a:t>
            </a:r>
            <a:r>
              <a:rPr lang="en-US" sz="2600" dirty="0"/>
              <a:t>What patients may perceive as response to an antibiotic is actually improvement that was expected as part of the natural course of illness, because antibiotics do not help acute bronchitis</a:t>
            </a:r>
          </a:p>
          <a:p>
            <a:endParaRPr lang="en-US" dirty="0">
              <a:cs typeface="Calibri"/>
            </a:endParaRPr>
          </a:p>
        </p:txBody>
      </p:sp>
      <p:sp>
        <p:nvSpPr>
          <p:cNvPr id="4" name="Slide Number Placeholder 3">
            <a:extLst>
              <a:ext uri="{FF2B5EF4-FFF2-40B4-BE49-F238E27FC236}">
                <a16:creationId xmlns:a16="http://schemas.microsoft.com/office/drawing/2014/main" id="{DD4A3489-2A8B-4C36-B8E7-09273616ABDD}"/>
              </a:ext>
            </a:extLst>
          </p:cNvPr>
          <p:cNvSpPr>
            <a:spLocks noGrp="1"/>
          </p:cNvSpPr>
          <p:nvPr>
            <p:ph type="sldNum" sz="quarter" idx="12"/>
          </p:nvPr>
        </p:nvSpPr>
        <p:spPr/>
        <p:txBody>
          <a:bodyPr/>
          <a:lstStyle/>
          <a:p>
            <a:fld id="{B044824F-EBE0-443F-8A8F-F64816AF04DC}" type="slidenum">
              <a:rPr lang="en-US" smtClean="0"/>
              <a:t>9</a:t>
            </a:fld>
            <a:endParaRPr lang="en-US"/>
          </a:p>
        </p:txBody>
      </p:sp>
      <p:sp>
        <p:nvSpPr>
          <p:cNvPr id="5" name="Rectangle: Rounded Corners 4">
            <a:extLst>
              <a:ext uri="{FF2B5EF4-FFF2-40B4-BE49-F238E27FC236}">
                <a16:creationId xmlns:a16="http://schemas.microsoft.com/office/drawing/2014/main" id="{1ECBDE0B-660D-4D0B-B0F6-AB2478C0C797}"/>
              </a:ext>
            </a:extLst>
          </p:cNvPr>
          <p:cNvSpPr/>
          <p:nvPr/>
        </p:nvSpPr>
        <p:spPr>
          <a:xfrm>
            <a:off x="609600" y="1870869"/>
            <a:ext cx="4724400" cy="1592262"/>
          </a:xfrm>
          <a:prstGeom prst="roundRect">
            <a:avLst>
              <a:gd name="adj" fmla="val 26310"/>
            </a:avLst>
          </a:prstGeom>
          <a:solidFill>
            <a:schemeClr val="bg1"/>
          </a:solidFill>
          <a:ln w="38100">
            <a:solidFill>
              <a:srgbClr val="007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DA3"/>
                </a:solidFill>
              </a:rPr>
              <a:t>“Antibiotics are the only thing that has ever helped this cough get better.”</a:t>
            </a:r>
          </a:p>
        </p:txBody>
      </p:sp>
      <p:pic>
        <p:nvPicPr>
          <p:cNvPr id="7" name="Picture 6" descr="Image of a healthcare practitioner palpating a patient's neck">
            <a:extLst>
              <a:ext uri="{FF2B5EF4-FFF2-40B4-BE49-F238E27FC236}">
                <a16:creationId xmlns:a16="http://schemas.microsoft.com/office/drawing/2014/main" id="{C130D995-4406-4ED6-BAF7-A0F19C9F97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834" t="16354" r="23333" b="5049"/>
          <a:stretch/>
        </p:blipFill>
        <p:spPr>
          <a:xfrm>
            <a:off x="5933572" y="1676400"/>
            <a:ext cx="2486528" cy="19812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32600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dT9uwoZf"/>
  <p:tag name="ARTICULATE_SLIDE_THUMBNAIL_REFRESH" val="1"/>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On-screen Show (4:3)</PresentationFormat>
  <Paragraphs>129</Paragraphs>
  <Slides>18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Communicating With Patients and Families About Antibiotic Decisions</vt:lpstr>
      <vt:lpstr>Objectives</vt:lpstr>
      <vt:lpstr>Why Focus on Communication?1</vt:lpstr>
      <vt:lpstr>Misconceptions About Antibiotic Prescribing</vt:lpstr>
      <vt:lpstr>Improving Communication10,11  </vt:lpstr>
      <vt:lpstr>Addressing Patient Concerns</vt:lpstr>
      <vt:lpstr>First Scenario – Past Experience </vt:lpstr>
      <vt:lpstr>First Scenario – Response12,13</vt:lpstr>
      <vt:lpstr>Second Scenario – Past Experience</vt:lpstr>
      <vt:lpstr>Second Scenario – Response12,13</vt:lpstr>
      <vt:lpstr>Third Scenario – Concern</vt:lpstr>
      <vt:lpstr>Third Scenario – Response12-14</vt:lpstr>
      <vt:lpstr>Take-Home Messages</vt:lpstr>
      <vt:lpstr>Additional Tools</vt:lpstr>
      <vt:lpstr>Disclaimer</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Patients and Families around Antibiotic Decisions - Slides</dc:title>
  <dc:creator>"Agency for Healthcare Research and Quality (AHRQ)"</dc:creator>
  <cp:keywords>antibiotics</cp:keywords>
  <cp:lastModifiedBy/>
  <cp:revision>306</cp:revision>
  <dcterms:created xsi:type="dcterms:W3CDTF">2012-08-24T00:53:15Z</dcterms:created>
  <dcterms:modified xsi:type="dcterms:W3CDTF">2022-09-01T21:59:47Z</dcterms:modified>
  <cp:category>healthcare associated infections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B07B518C-BDEF-4104-975E-8C240731B788</vt:lpwstr>
  </property>
  <property fmtid="{D5CDD505-2E9C-101B-9397-08002B2CF9AE}" pid="3" name="ArticulatePath">
    <vt:lpwstr>Communicating with Patients and Families</vt:lpwstr>
  </property>
</Properties>
</file>