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41" r:id="rId2"/>
    <p:sldId id="260" r:id="rId3"/>
    <p:sldId id="377" r:id="rId4"/>
    <p:sldId id="364" r:id="rId5"/>
    <p:sldId id="365" r:id="rId6"/>
    <p:sldId id="318" r:id="rId7"/>
    <p:sldId id="363" r:id="rId8"/>
    <p:sldId id="356" r:id="rId9"/>
    <p:sldId id="286" r:id="rId10"/>
    <p:sldId id="335" r:id="rId11"/>
    <p:sldId id="339" r:id="rId12"/>
    <p:sldId id="367" r:id="rId13"/>
    <p:sldId id="316" r:id="rId14"/>
    <p:sldId id="374" r:id="rId15"/>
    <p:sldId id="373" r:id="rId16"/>
    <p:sldId id="372" r:id="rId17"/>
    <p:sldId id="371" r:id="rId18"/>
    <p:sldId id="370" r:id="rId19"/>
    <p:sldId id="375" r:id="rId20"/>
    <p:sldId id="369" r:id="rId21"/>
    <p:sldId id="340" r:id="rId22"/>
    <p:sldId id="378" r:id="rId23"/>
    <p:sldId id="379" r:id="rId24"/>
    <p:sldId id="380" r:id="rId25"/>
  </p:sldIdLst>
  <p:sldSz cx="10058400" cy="7772400"/>
  <p:notesSz cx="7010400" cy="9296400"/>
  <p:custDataLst>
    <p:tags r:id="rId27"/>
  </p:custDataLst>
  <p:defaultTex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6F8E86-0FCC-C82D-9F48-755D4587CF02}" name="Tania Maria Caballero" initials="TC" userId="S::tcaball1@jh.edu::bde57a1f-0bd1-4b50-af8b-2e2e1655e6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Pranita" initials="" lastIdx="3" clrIdx="0"/>
  <p:cmAuthor id="7" name="Jeffrey A. Linder, MD, MPH, FACP" initials="JAL" lastIdx="1" clrIdx="8">
    <p:extLst>
      <p:ext uri="{19B8F6BF-5375-455C-9EA6-DF929625EA0E}">
        <p15:presenceInfo xmlns:p15="http://schemas.microsoft.com/office/powerpoint/2012/main" userId="Jeffrey A. Linder, MD, MPH, FACP" providerId="None"/>
      </p:ext>
    </p:extLst>
  </p:cmAuthor>
  <p:cmAuthor id="1" name="Meghan Walrath" initials="MW" lastIdx="6" clrIdx="1"/>
  <p:cmAuthor id="8" name="Sara Cosgrove" initials="SC [2]" lastIdx="5" clrIdx="9">
    <p:extLst>
      <p:ext uri="{19B8F6BF-5375-455C-9EA6-DF929625EA0E}">
        <p15:presenceInfo xmlns:p15="http://schemas.microsoft.com/office/powerpoint/2012/main" userId="702bdd728a394ab1" providerId="Windows Live"/>
      </p:ext>
    </p:extLst>
  </p:cmAuthor>
  <p:cmAuthor id="2" name="Pranita Tamma" initials="PT" lastIdx="22" clrIdx="4"/>
  <p:cmAuthor id="3" name="Chris Heidenrich OCKT" initials="CH" lastIdx="18" clrIdx="3"/>
  <p:cmAuthor id="4" name="Miller, Melissa (AHRQ/CQuIPS)" initials="MM(" lastIdx="14" clrIdx="5">
    <p:extLst>
      <p:ext uri="{19B8F6BF-5375-455C-9EA6-DF929625EA0E}">
        <p15:presenceInfo xmlns:p15="http://schemas.microsoft.com/office/powerpoint/2012/main" userId="S-1-5-21-1747495209-1248221918-2216747781-140716" providerId="AD"/>
      </p:ext>
    </p:extLst>
  </p:cmAuthor>
  <p:cmAuthor id="11" name="Kathleen Speck" initials="KS [3]" lastIdx="28" clrIdx="10">
    <p:extLst>
      <p:ext uri="{19B8F6BF-5375-455C-9EA6-DF929625EA0E}">
        <p15:presenceInfo xmlns:p15="http://schemas.microsoft.com/office/powerpoint/2012/main" userId="Kathleen Speck" providerId="None"/>
      </p:ext>
    </p:extLst>
  </p:cmAuthor>
  <p:cmAuthor id="5" name="Kathleen Speck" initials="KS" lastIdx="3" clrIdx="6">
    <p:extLst>
      <p:ext uri="{19B8F6BF-5375-455C-9EA6-DF929625EA0E}">
        <p15:presenceInfo xmlns:p15="http://schemas.microsoft.com/office/powerpoint/2012/main" userId="S-1-5-21-1214440339-484763869-725345543-149909" providerId="AD"/>
      </p:ext>
    </p:extLst>
  </p:cmAuthor>
  <p:cmAuthor id="12" name="Miller, Melissa (AHRQ/CQuIPS)" initials="MM( [2]" lastIdx="6" clrIdx="11">
    <p:extLst>
      <p:ext uri="{19B8F6BF-5375-455C-9EA6-DF929625EA0E}">
        <p15:presenceInfo xmlns:p15="http://schemas.microsoft.com/office/powerpoint/2012/main" userId="S::melissa.miller@ahrq.hhs.gov::f7dfb7b7-769d-461c-be53-cc0a991ac921" providerId="AD"/>
      </p:ext>
    </p:extLst>
  </p:cmAuthor>
  <p:cmAuthor id="6" name="Sara Cosgrove" initials="SC" lastIdx="1" clrIdx="7">
    <p:extLst>
      <p:ext uri="{19B8F6BF-5375-455C-9EA6-DF929625EA0E}">
        <p15:presenceInfo xmlns:p15="http://schemas.microsoft.com/office/powerpoint/2012/main" userId="S-1-5-21-1214440339-484763869-725345543-46687" providerId="AD"/>
      </p:ext>
    </p:extLst>
  </p:cmAuthor>
  <p:cmAuthor id="13" name="Heidenrich, Christine (AHRQ/OC) (CTR)" initials="HC((" lastIdx="5" clrIdx="12">
    <p:extLst>
      <p:ext uri="{19B8F6BF-5375-455C-9EA6-DF929625EA0E}">
        <p15:presenceInfo xmlns:p15="http://schemas.microsoft.com/office/powerpoint/2012/main" userId="S::Christine.Heidenrich@ahrq.hhs.gov::58cf9597-5aed-4544-869e-b91fdda55f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5"/>
    <a:srgbClr val="8064A2"/>
    <a:srgbClr val="4D80BC"/>
    <a:srgbClr val="9ABB59"/>
    <a:srgbClr val="007DA3"/>
    <a:srgbClr val="4BACC6"/>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9E8601-8E8E-4D68-A83C-F394321226F1}" v="11" dt="2022-08-29T17:36:51.4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55" d="100"/>
          <a:sy n="55" d="100"/>
        </p:scale>
        <p:origin x="1440" y="4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5BD74E-E827-4F97-87D4-C307608CFA39}" type="datetimeFigureOut">
              <a:rPr lang="en-US" smtClean="0"/>
              <a:t>9/2/2022</a:t>
            </a:fld>
            <a:endParaRPr lang="en-US"/>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6E0279-E039-4FD6-AE27-C626EDCEFED9}" type="slidenum">
              <a:rPr lang="en-US" smtClean="0"/>
              <a:t>‹#›</a:t>
            </a:fld>
            <a:endParaRPr lang="en-US"/>
          </a:p>
        </p:txBody>
      </p:sp>
    </p:spTree>
    <p:extLst>
      <p:ext uri="{BB962C8B-B14F-4D97-AF65-F5344CB8AC3E}">
        <p14:creationId xmlns:p14="http://schemas.microsoft.com/office/powerpoint/2010/main" val="2383706113"/>
      </p:ext>
    </p:extLst>
  </p:cSld>
  <p:clrMap bg1="lt1" tx1="dk1" bg2="lt2" tx2="dk2" accent1="accent1" accent2="accent2" accent3="accent3" accent4="accent4" accent5="accent5" accent6="accent6" hlink="hlink" folHlink="folHlink"/>
  <p:notesStyle>
    <a:lvl1pPr marL="0" algn="l" defTabSz="1018638" rtl="0" eaLnBrk="1" latinLnBrk="0" hangingPunct="1">
      <a:defRPr sz="1300" kern="1200">
        <a:solidFill>
          <a:schemeClr val="tx1"/>
        </a:solidFill>
        <a:latin typeface="+mn-lt"/>
        <a:ea typeface="+mn-ea"/>
        <a:cs typeface="+mn-cs"/>
      </a:defRPr>
    </a:lvl1pPr>
    <a:lvl2pPr marL="509319" algn="l" defTabSz="1018638" rtl="0" eaLnBrk="1" latinLnBrk="0" hangingPunct="1">
      <a:defRPr sz="1300" kern="1200">
        <a:solidFill>
          <a:schemeClr val="tx1"/>
        </a:solidFill>
        <a:latin typeface="+mn-lt"/>
        <a:ea typeface="+mn-ea"/>
        <a:cs typeface="+mn-cs"/>
      </a:defRPr>
    </a:lvl2pPr>
    <a:lvl3pPr marL="1018638" algn="l" defTabSz="1018638" rtl="0" eaLnBrk="1" latinLnBrk="0" hangingPunct="1">
      <a:defRPr sz="1300" kern="1200">
        <a:solidFill>
          <a:schemeClr val="tx1"/>
        </a:solidFill>
        <a:latin typeface="+mn-lt"/>
        <a:ea typeface="+mn-ea"/>
        <a:cs typeface="+mn-cs"/>
      </a:defRPr>
    </a:lvl3pPr>
    <a:lvl4pPr marL="1527956" algn="l" defTabSz="1018638" rtl="0" eaLnBrk="1" latinLnBrk="0" hangingPunct="1">
      <a:defRPr sz="1300" kern="1200">
        <a:solidFill>
          <a:schemeClr val="tx1"/>
        </a:solidFill>
        <a:latin typeface="+mn-lt"/>
        <a:ea typeface="+mn-ea"/>
        <a:cs typeface="+mn-cs"/>
      </a:defRPr>
    </a:lvl4pPr>
    <a:lvl5pPr marL="2037275" algn="l" defTabSz="1018638" rtl="0" eaLnBrk="1" latinLnBrk="0" hangingPunct="1">
      <a:defRPr sz="1300" kern="1200">
        <a:solidFill>
          <a:schemeClr val="tx1"/>
        </a:solidFill>
        <a:latin typeface="+mn-lt"/>
        <a:ea typeface="+mn-ea"/>
        <a:cs typeface="+mn-cs"/>
      </a:defRPr>
    </a:lvl5pPr>
    <a:lvl6pPr marL="2546595" algn="l" defTabSz="1018638" rtl="0" eaLnBrk="1" latinLnBrk="0" hangingPunct="1">
      <a:defRPr sz="1300" kern="1200">
        <a:solidFill>
          <a:schemeClr val="tx1"/>
        </a:solidFill>
        <a:latin typeface="+mn-lt"/>
        <a:ea typeface="+mn-ea"/>
        <a:cs typeface="+mn-cs"/>
      </a:defRPr>
    </a:lvl6pPr>
    <a:lvl7pPr marL="3055914" algn="l" defTabSz="1018638" rtl="0" eaLnBrk="1" latinLnBrk="0" hangingPunct="1">
      <a:defRPr sz="1300" kern="1200">
        <a:solidFill>
          <a:schemeClr val="tx1"/>
        </a:solidFill>
        <a:latin typeface="+mn-lt"/>
        <a:ea typeface="+mn-ea"/>
        <a:cs typeface="+mn-cs"/>
      </a:defRPr>
    </a:lvl7pPr>
    <a:lvl8pPr marL="3565233" algn="l" defTabSz="1018638" rtl="0" eaLnBrk="1" latinLnBrk="0" hangingPunct="1">
      <a:defRPr sz="1300" kern="1200">
        <a:solidFill>
          <a:schemeClr val="tx1"/>
        </a:solidFill>
        <a:latin typeface="+mn-lt"/>
        <a:ea typeface="+mn-ea"/>
        <a:cs typeface="+mn-cs"/>
      </a:defRPr>
    </a:lvl8pPr>
    <a:lvl9pPr marL="4074549" algn="l" defTabSz="1018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3197146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11</a:t>
            </a:fld>
            <a:endParaRPr lang="en-US"/>
          </a:p>
        </p:txBody>
      </p:sp>
    </p:spTree>
    <p:extLst>
      <p:ext uri="{BB962C8B-B14F-4D97-AF65-F5344CB8AC3E}">
        <p14:creationId xmlns:p14="http://schemas.microsoft.com/office/powerpoint/2010/main" val="2378655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12</a:t>
            </a:fld>
            <a:endParaRPr lang="en-US"/>
          </a:p>
        </p:txBody>
      </p:sp>
    </p:spTree>
    <p:extLst>
      <p:ext uri="{BB962C8B-B14F-4D97-AF65-F5344CB8AC3E}">
        <p14:creationId xmlns:p14="http://schemas.microsoft.com/office/powerpoint/2010/main" val="1823950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17</a:t>
            </a:fld>
            <a:endParaRPr lang="en-US"/>
          </a:p>
        </p:txBody>
      </p:sp>
    </p:spTree>
    <p:extLst>
      <p:ext uri="{BB962C8B-B14F-4D97-AF65-F5344CB8AC3E}">
        <p14:creationId xmlns:p14="http://schemas.microsoft.com/office/powerpoint/2010/main" val="697331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pPr marL="0" marR="0" lvl="0" indent="0" algn="r" defTabSz="1018638" rtl="0" eaLnBrk="1" fontAlgn="auto" latinLnBrk="0" hangingPunct="1">
              <a:lnSpc>
                <a:spcPct val="100000"/>
              </a:lnSpc>
              <a:spcBef>
                <a:spcPts val="0"/>
              </a:spcBef>
              <a:spcAft>
                <a:spcPts val="0"/>
              </a:spcAft>
              <a:buClrTx/>
              <a:buSzTx/>
              <a:buFontTx/>
              <a:buNone/>
              <a:tabLst/>
              <a:defRPr/>
            </a:pPr>
            <a:fld id="{6F6E0279-E039-4FD6-AE27-C626EDCEFED9}" type="slidenum">
              <a:rPr kumimoji="0" lang="en-US" sz="2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638" rtl="0" eaLnBrk="1" fontAlgn="auto" latinLnBrk="0" hangingPunct="1">
                <a:lnSpc>
                  <a:spcPct val="100000"/>
                </a:lnSpc>
                <a:spcBef>
                  <a:spcPts val="0"/>
                </a:spcBef>
                <a:spcAft>
                  <a:spcPts val="0"/>
                </a:spcAft>
                <a:buClrTx/>
                <a:buSzTx/>
                <a:buFontTx/>
                <a:buNone/>
                <a:tabLst/>
                <a:defRPr/>
              </a:pPr>
              <a:t>19</a:t>
            </a:fld>
            <a:endParaRPr kumimoji="0" lang="en-US" sz="2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5001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2</a:t>
            </a:fld>
            <a:endParaRPr lang="en-US"/>
          </a:p>
        </p:txBody>
      </p:sp>
    </p:spTree>
    <p:extLst>
      <p:ext uri="{BB962C8B-B14F-4D97-AF65-F5344CB8AC3E}">
        <p14:creationId xmlns:p14="http://schemas.microsoft.com/office/powerpoint/2010/main" val="339018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3</a:t>
            </a:fld>
            <a:endParaRPr lang="en-US"/>
          </a:p>
        </p:txBody>
      </p:sp>
    </p:spTree>
    <p:extLst>
      <p:ext uri="{BB962C8B-B14F-4D97-AF65-F5344CB8AC3E}">
        <p14:creationId xmlns:p14="http://schemas.microsoft.com/office/powerpoint/2010/main" val="123726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4</a:t>
            </a:fld>
            <a:endParaRPr lang="en-US"/>
          </a:p>
        </p:txBody>
      </p:sp>
    </p:spTree>
    <p:extLst>
      <p:ext uri="{BB962C8B-B14F-4D97-AF65-F5344CB8AC3E}">
        <p14:creationId xmlns:p14="http://schemas.microsoft.com/office/powerpoint/2010/main" val="2406426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5</a:t>
            </a:fld>
            <a:endParaRPr lang="en-US"/>
          </a:p>
        </p:txBody>
      </p:sp>
    </p:spTree>
    <p:extLst>
      <p:ext uri="{BB962C8B-B14F-4D97-AF65-F5344CB8AC3E}">
        <p14:creationId xmlns:p14="http://schemas.microsoft.com/office/powerpoint/2010/main" val="96689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6</a:t>
            </a:fld>
            <a:endParaRPr lang="en-US"/>
          </a:p>
        </p:txBody>
      </p:sp>
    </p:spTree>
    <p:extLst>
      <p:ext uri="{BB962C8B-B14F-4D97-AF65-F5344CB8AC3E}">
        <p14:creationId xmlns:p14="http://schemas.microsoft.com/office/powerpoint/2010/main" val="392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7</a:t>
            </a:fld>
            <a:endParaRPr lang="en-US"/>
          </a:p>
        </p:txBody>
      </p:sp>
    </p:spTree>
    <p:extLst>
      <p:ext uri="{BB962C8B-B14F-4D97-AF65-F5344CB8AC3E}">
        <p14:creationId xmlns:p14="http://schemas.microsoft.com/office/powerpoint/2010/main" val="2695672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692150"/>
            <a:ext cx="4479925" cy="3462338"/>
          </a:xfrm>
        </p:spPr>
      </p:sp>
      <p:sp>
        <p:nvSpPr>
          <p:cNvPr id="3" name="Notes Placeholder 2"/>
          <p:cNvSpPr>
            <a:spLocks noGrp="1"/>
          </p:cNvSpPr>
          <p:nvPr>
            <p:ph type="body" idx="1"/>
          </p:nvPr>
        </p:nvSpPr>
        <p:spPr>
          <a:xfrm>
            <a:off x="332265" y="2637972"/>
            <a:ext cx="6269673" cy="6316476"/>
          </a:xfrm>
        </p:spPr>
        <p:txBody>
          <a:bodyPr>
            <a:noAutofit/>
          </a:bodyPr>
          <a:lstStyle/>
          <a:p>
            <a:endParaRPr lang="en-US" sz="2300">
              <a:latin typeface="Times New Roman" pitchFamily="18" charset="0"/>
              <a:cs typeface="Times New Roman" pitchFamily="18" charset="0"/>
            </a:endParaRPr>
          </a:p>
        </p:txBody>
      </p:sp>
    </p:spTree>
    <p:extLst>
      <p:ext uri="{BB962C8B-B14F-4D97-AF65-F5344CB8AC3E}">
        <p14:creationId xmlns:p14="http://schemas.microsoft.com/office/powerpoint/2010/main" val="865528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10</a:t>
            </a:fld>
            <a:endParaRPr lang="en-US"/>
          </a:p>
        </p:txBody>
      </p:sp>
    </p:spTree>
    <p:extLst>
      <p:ext uri="{BB962C8B-B14F-4D97-AF65-F5344CB8AC3E}">
        <p14:creationId xmlns:p14="http://schemas.microsoft.com/office/powerpoint/2010/main" val="3255715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2057400" y="4566920"/>
            <a:ext cx="571500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a:t>Click to edit Master subtitle style</a:t>
            </a:r>
          </a:p>
        </p:txBody>
      </p:sp>
    </p:spTree>
    <p:custDataLst>
      <p:tags r:id="rId1"/>
    </p:custDataLst>
    <p:extLst>
      <p:ext uri="{BB962C8B-B14F-4D97-AF65-F5344CB8AC3E}">
        <p14:creationId xmlns:p14="http://schemas.microsoft.com/office/powerpoint/2010/main" val="278788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1208413" y="192532"/>
            <a:ext cx="7898290" cy="1151467"/>
          </a:xfrm>
          <a:prstGeom prst="rect">
            <a:avLst/>
          </a:prstGeom>
        </p:spPr>
        <p:txBody>
          <a:bodyPr/>
          <a:lstStyle>
            <a:lvl1pPr>
              <a:lnSpc>
                <a:spcPct val="90000"/>
              </a:lnSpc>
              <a:defRPr b="1">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idx="1"/>
          </p:nvPr>
        </p:nvSpPr>
        <p:spPr>
          <a:xfrm>
            <a:off x="1208412" y="1960173"/>
            <a:ext cx="7898289" cy="4844770"/>
          </a:xfrm>
          <a:prstGeom prst="rect">
            <a:avLst/>
          </a:prstGeom>
        </p:spPr>
        <p:txBody>
          <a:bodyPr/>
          <a:lstStyle>
            <a:lvl1pPr>
              <a:buClr>
                <a:srgbClr val="080808"/>
              </a:buClr>
              <a:defRPr>
                <a:solidFill>
                  <a:srgbClr val="080808"/>
                </a:solidFill>
                <a:latin typeface="Arial" panose="020B0604020202020204" pitchFamily="34" charset="0"/>
                <a:cs typeface="Arial" panose="020B0604020202020204" pitchFamily="34" charset="0"/>
              </a:defRPr>
            </a:lvl1pPr>
            <a:lvl2pPr>
              <a:buClr>
                <a:srgbClr val="080808"/>
              </a:buClr>
              <a:defRPr>
                <a:solidFill>
                  <a:srgbClr val="080808"/>
                </a:solidFill>
                <a:latin typeface="Arial" panose="020B0604020202020204" pitchFamily="34" charset="0"/>
                <a:cs typeface="Arial" panose="020B0604020202020204" pitchFamily="34" charset="0"/>
              </a:defRPr>
            </a:lvl2pPr>
            <a:lvl3pPr>
              <a:buClr>
                <a:srgbClr val="080808"/>
              </a:buClr>
              <a:defRPr>
                <a:solidFill>
                  <a:srgbClr val="080808"/>
                </a:solidFill>
                <a:latin typeface="Arial" panose="020B0604020202020204" pitchFamily="34" charset="0"/>
                <a:cs typeface="Arial" panose="020B0604020202020204" pitchFamily="34" charset="0"/>
              </a:defRPr>
            </a:lvl3pPr>
            <a:lvl4pPr>
              <a:buClr>
                <a:srgbClr val="080808"/>
              </a:buClr>
              <a:defRPr>
                <a:solidFill>
                  <a:srgbClr val="080808"/>
                </a:solidFill>
                <a:latin typeface="Arail"/>
              </a:defRPr>
            </a:lvl4pPr>
            <a:lvl5pPr>
              <a:defRPr>
                <a:solidFill>
                  <a:srgbClr val="080808"/>
                </a:solidFill>
                <a:latin typeface="Arai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a:extLst>
              <a:ext uri="{FF2B5EF4-FFF2-40B4-BE49-F238E27FC236}">
                <a16:creationId xmlns:a16="http://schemas.microsoft.com/office/drawing/2014/main" id="{F3BCB821-85B3-4B71-899D-F0952D738AE6}"/>
              </a:ext>
            </a:extLst>
          </p:cNvPr>
          <p:cNvSpPr>
            <a:spLocks noGrp="1"/>
          </p:cNvSpPr>
          <p:nvPr>
            <p:ph type="sldNum" sz="quarter" idx="12"/>
          </p:nvPr>
        </p:nvSpPr>
        <p:spPr>
          <a:xfrm>
            <a:off x="9525012" y="7413021"/>
            <a:ext cx="487680" cy="413809"/>
          </a:xfrm>
        </p:spPr>
        <p:txBody>
          <a:bodyPr/>
          <a:lstStyle>
            <a:lvl1pPr>
              <a:defRPr sz="1400"/>
            </a:lvl1pPr>
          </a:lstStyle>
          <a:p>
            <a:fld id="{7A80DD5A-07FC-4311-B351-24A77EE4D222}" type="slidenum">
              <a:rPr lang="en-US" smtClean="0"/>
              <a:pPr/>
              <a:t>‹#›</a:t>
            </a:fld>
            <a:endParaRPr lang="en-US" dirty="0"/>
          </a:p>
        </p:txBody>
      </p:sp>
    </p:spTree>
    <p:extLst>
      <p:ext uri="{BB962C8B-B14F-4D97-AF65-F5344CB8AC3E}">
        <p14:creationId xmlns:p14="http://schemas.microsoft.com/office/powerpoint/2010/main" val="209806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66014A8-23A6-4E33-B960-1BE64856734D}"/>
              </a:ext>
            </a:extLst>
          </p:cNvPr>
          <p:cNvSpPr>
            <a:spLocks noGrp="1"/>
          </p:cNvSpPr>
          <p:nvPr>
            <p:ph type="sldNum" sz="quarter" idx="12"/>
          </p:nvPr>
        </p:nvSpPr>
        <p:spPr>
          <a:xfrm>
            <a:off x="9525012" y="7402135"/>
            <a:ext cx="487680" cy="413809"/>
          </a:xfrm>
        </p:spPr>
        <p:txBody>
          <a:bodyPr/>
          <a:lstStyle>
            <a:lvl1pPr>
              <a:defRPr sz="1400"/>
            </a:lvl1pPr>
          </a:lstStyle>
          <a:p>
            <a:fld id="{7A80DD5A-07FC-4311-B351-24A77EE4D222}" type="slidenum">
              <a:rPr lang="en-US" smtClean="0"/>
              <a:pPr/>
              <a:t>‹#›</a:t>
            </a:fld>
            <a:endParaRPr lang="en-US" dirty="0"/>
          </a:p>
        </p:txBody>
      </p:sp>
    </p:spTree>
    <p:extLst>
      <p:ext uri="{BB962C8B-B14F-4D97-AF65-F5344CB8AC3E}">
        <p14:creationId xmlns:p14="http://schemas.microsoft.com/office/powerpoint/2010/main" val="395836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400"/>
            </a:lvl1pPr>
          </a:lstStyle>
          <a:p>
            <a:fld id="{993EEC8E-C5CF-40DF-832D-5BCB0E209B98}" type="slidenum">
              <a:rPr lang="en-US" smtClean="0"/>
              <a:pPr/>
              <a:t>‹#›</a:t>
            </a:fld>
            <a:endParaRPr lang="en-US" dirty="0"/>
          </a:p>
        </p:txBody>
      </p:sp>
      <p:sp>
        <p:nvSpPr>
          <p:cNvPr id="5" name="Content Placeholder 2"/>
          <p:cNvSpPr>
            <a:spLocks noGrp="1"/>
          </p:cNvSpPr>
          <p:nvPr>
            <p:ph idx="13"/>
          </p:nvPr>
        </p:nvSpPr>
        <p:spPr>
          <a:xfrm>
            <a:off x="0" y="6942986"/>
            <a:ext cx="9067800" cy="829413"/>
          </a:xfrm>
        </p:spPr>
        <p:txBody>
          <a:bodyPr>
            <a:noAutofit/>
          </a:bodyPr>
          <a:lstStyle>
            <a:lvl1pPr>
              <a:buFont typeface="+mj-lt"/>
              <a:buAutoNum type="arabicPeriod"/>
              <a:defRPr sz="1400"/>
            </a:lvl1pPr>
            <a:lvl2pPr>
              <a:defRPr sz="1400"/>
            </a:lvl2pPr>
            <a:lvl3pPr>
              <a:defRPr sz="1400"/>
            </a:lvl3pPr>
            <a:lvl4pPr>
              <a:defRPr sz="1400"/>
            </a:lvl4pPr>
            <a:lvl5pPr>
              <a:defRPr sz="14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249222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02920" y="1143001"/>
            <a:ext cx="9052560" cy="533399"/>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400"/>
            </a:lvl1pPr>
          </a:lstStyle>
          <a:p>
            <a:fld id="{993EEC8E-C5CF-40DF-832D-5BCB0E209B98}" type="slidenum">
              <a:rPr lang="en-US" smtClean="0"/>
              <a:pPr/>
              <a:t>‹#›</a:t>
            </a:fld>
            <a:endParaRPr lang="en-US" dirty="0"/>
          </a:p>
        </p:txBody>
      </p:sp>
      <p:sp>
        <p:nvSpPr>
          <p:cNvPr id="5" name="Content Placeholder 2"/>
          <p:cNvSpPr>
            <a:spLocks noGrp="1"/>
          </p:cNvSpPr>
          <p:nvPr>
            <p:ph idx="13"/>
          </p:nvPr>
        </p:nvSpPr>
        <p:spPr>
          <a:xfrm>
            <a:off x="0" y="6942986"/>
            <a:ext cx="9067800" cy="829413"/>
          </a:xfrm>
        </p:spPr>
        <p:txBody>
          <a:bodyPr>
            <a:noAutofit/>
          </a:bodyPr>
          <a:lstStyle>
            <a:lvl1pPr>
              <a:buFont typeface="+mj-lt"/>
              <a:buAutoNum type="arabicPeriod"/>
              <a:defRPr sz="1400"/>
            </a:lvl1pPr>
            <a:lvl2pPr>
              <a:defRPr sz="1400"/>
            </a:lvl2pPr>
            <a:lvl3pPr>
              <a:defRPr sz="1400"/>
            </a:lvl3pPr>
            <a:lvl4pPr>
              <a:defRPr sz="1400"/>
            </a:lvl4pPr>
            <a:lvl5pPr>
              <a:defRPr sz="1400"/>
            </a:lvl5pPr>
          </a:lstStyle>
          <a:p>
            <a:pPr lvl="0"/>
            <a:r>
              <a:rPr lang="en-US"/>
              <a:t>Click to edit Master text styles</a:t>
            </a:r>
          </a:p>
        </p:txBody>
      </p:sp>
      <p:sp>
        <p:nvSpPr>
          <p:cNvPr id="7" name="Content Placeholder 2"/>
          <p:cNvSpPr>
            <a:spLocks noGrp="1"/>
          </p:cNvSpPr>
          <p:nvPr>
            <p:ph idx="14"/>
          </p:nvPr>
        </p:nvSpPr>
        <p:spPr>
          <a:xfrm>
            <a:off x="496635" y="1740657"/>
            <a:ext cx="9052560" cy="533399"/>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496635" y="2371672"/>
            <a:ext cx="9052560" cy="533399"/>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496635" y="3002687"/>
            <a:ext cx="9052560" cy="533399"/>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496635" y="3661993"/>
            <a:ext cx="9052560" cy="533399"/>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496635" y="4321299"/>
            <a:ext cx="9052560" cy="533399"/>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1400"/>
            </a:lvl1pPr>
          </a:lstStyle>
          <a:p>
            <a:fld id="{993EEC8E-C5CF-40DF-832D-5BCB0E209B98}" type="slidenum">
              <a:rPr lang="en-US" smtClean="0"/>
              <a:pPr/>
              <a:t>‹#›</a:t>
            </a:fld>
            <a:endParaRPr lang="en-US" dirty="0"/>
          </a:p>
        </p:txBody>
      </p:sp>
    </p:spTree>
    <p:custDataLst>
      <p:tags r:id="rId1"/>
    </p:custDataLst>
    <p:extLst>
      <p:ext uri="{BB962C8B-B14F-4D97-AF65-F5344CB8AC3E}">
        <p14:creationId xmlns:p14="http://schemas.microsoft.com/office/powerpoint/2010/main" val="62736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sz="1400"/>
            </a:lvl1pPr>
          </a:lstStyle>
          <a:p>
            <a:fld id="{993EEC8E-C5CF-40DF-832D-5BCB0E209B98}" type="slidenum">
              <a:rPr lang="en-US" smtClean="0"/>
              <a:pPr/>
              <a:t>‹#›</a:t>
            </a:fld>
            <a:endParaRPr lang="en-US" dirty="0"/>
          </a:p>
        </p:txBody>
      </p:sp>
      <p:sp>
        <p:nvSpPr>
          <p:cNvPr id="8" name="Content Placeholder 2"/>
          <p:cNvSpPr>
            <a:spLocks noGrp="1"/>
          </p:cNvSpPr>
          <p:nvPr>
            <p:ph idx="1"/>
          </p:nvPr>
        </p:nvSpPr>
        <p:spPr>
          <a:xfrm>
            <a:off x="502920" y="1143000"/>
            <a:ext cx="4610100" cy="5799987"/>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5118100" y="1143000"/>
            <a:ext cx="4610100" cy="5799987"/>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
        <p:nvSpPr>
          <p:cNvPr id="11" name="Content Placeholder 2"/>
          <p:cNvSpPr>
            <a:spLocks noGrp="1"/>
          </p:cNvSpPr>
          <p:nvPr>
            <p:ph idx="14"/>
          </p:nvPr>
        </p:nvSpPr>
        <p:spPr>
          <a:xfrm>
            <a:off x="0" y="6942986"/>
            <a:ext cx="9067800" cy="829414"/>
          </a:xfrm>
        </p:spPr>
        <p:txBody>
          <a:bodyPr>
            <a:noAutofit/>
          </a:bodyPr>
          <a:lstStyle>
            <a:lvl1pPr>
              <a:buFont typeface="+mj-lt"/>
              <a:buAutoNum type="arabicPeriod"/>
              <a:defRPr sz="1400"/>
            </a:lvl1pPr>
            <a:lvl2pPr>
              <a:defRPr sz="1400"/>
            </a:lvl2pPr>
            <a:lvl3pPr>
              <a:defRPr sz="1400"/>
            </a:lvl3pPr>
            <a:lvl4pPr>
              <a:defRPr sz="1400"/>
            </a:lvl4pPr>
            <a:lvl5pPr>
              <a:defRPr sz="14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320854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lvl1pPr>
              <a:defRPr sz="1400"/>
            </a:lvl1pPr>
          </a:lstStyle>
          <a:p>
            <a:fld id="{993EEC8E-C5CF-40DF-832D-5BCB0E209B98}" type="slidenum">
              <a:rPr lang="en-US" smtClean="0"/>
              <a:pPr/>
              <a:t>‹#›</a:t>
            </a:fld>
            <a:endParaRPr lang="en-US" dirty="0"/>
          </a:p>
        </p:txBody>
      </p:sp>
      <p:sp>
        <p:nvSpPr>
          <p:cNvPr id="10" name="Content Placeholder 2"/>
          <p:cNvSpPr>
            <a:spLocks noGrp="1"/>
          </p:cNvSpPr>
          <p:nvPr>
            <p:ph idx="13"/>
          </p:nvPr>
        </p:nvSpPr>
        <p:spPr>
          <a:xfrm>
            <a:off x="502920" y="1944264"/>
            <a:ext cx="4610100" cy="4998723"/>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4"/>
          </p:nvPr>
        </p:nvSpPr>
        <p:spPr>
          <a:xfrm>
            <a:off x="5118100" y="1944264"/>
            <a:ext cx="4610100" cy="4998723"/>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Tree>
    <p:custDataLst>
      <p:tags r:id="rId1"/>
    </p:custDataLst>
    <p:extLst>
      <p:ext uri="{BB962C8B-B14F-4D97-AF65-F5344CB8AC3E}">
        <p14:creationId xmlns:p14="http://schemas.microsoft.com/office/powerpoint/2010/main" val="1498817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492354" y="7402135"/>
            <a:ext cx="487680" cy="413809"/>
          </a:xfrm>
        </p:spPr>
        <p:txBody>
          <a:bodyPr/>
          <a:lstStyle>
            <a:lvl1pPr>
              <a:defRPr sz="1400"/>
            </a:lvl1pPr>
          </a:lstStyle>
          <a:p>
            <a:fld id="{993EEC8E-C5CF-40DF-832D-5BCB0E209B98}" type="slidenum">
              <a:rPr lang="en-US" smtClean="0"/>
              <a:pPr/>
              <a:t>‹#›</a:t>
            </a:fld>
            <a:endParaRPr lang="en-US" dirty="0"/>
          </a:p>
        </p:txBody>
      </p:sp>
    </p:spTree>
    <p:custDataLst>
      <p:tags r:id="rId1"/>
    </p:custDataLst>
    <p:extLst>
      <p:ext uri="{BB962C8B-B14F-4D97-AF65-F5344CB8AC3E}">
        <p14:creationId xmlns:p14="http://schemas.microsoft.com/office/powerpoint/2010/main" val="1501853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492354" y="7402135"/>
            <a:ext cx="487680" cy="413809"/>
          </a:xfrm>
        </p:spPr>
        <p:txBody>
          <a:bodyPr/>
          <a:lstStyle>
            <a:lvl1pPr>
              <a:defRPr sz="1400"/>
            </a:lvl1pPr>
          </a:lstStyle>
          <a:p>
            <a:fld id="{7A80DD5A-07FC-4311-B351-24A77EE4D222}" type="slidenum">
              <a:rPr lang="en-US" smtClean="0"/>
              <a:pPr/>
              <a:t>‹#›</a:t>
            </a:fld>
            <a:endParaRPr lang="en-US" dirty="0"/>
          </a:p>
        </p:txBody>
      </p:sp>
    </p:spTree>
    <p:extLst>
      <p:ext uri="{BB962C8B-B14F-4D97-AF65-F5344CB8AC3E}">
        <p14:creationId xmlns:p14="http://schemas.microsoft.com/office/powerpoint/2010/main" val="84483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1208413" y="192532"/>
            <a:ext cx="7898290" cy="1151467"/>
          </a:xfrm>
          <a:prstGeom prst="rect">
            <a:avLst/>
          </a:prstGeom>
        </p:spPr>
        <p:txBody>
          <a:bodyPr/>
          <a:lstStyle>
            <a:lvl1pPr>
              <a:lnSpc>
                <a:spcPct val="90000"/>
              </a:lnSpc>
              <a:defRPr b="1">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idx="1"/>
          </p:nvPr>
        </p:nvSpPr>
        <p:spPr>
          <a:xfrm>
            <a:off x="1208412" y="1960173"/>
            <a:ext cx="7898289" cy="4844770"/>
          </a:xfrm>
          <a:prstGeom prst="rect">
            <a:avLst/>
          </a:prstGeom>
        </p:spPr>
        <p:txBody>
          <a:bodyPr/>
          <a:lstStyle>
            <a:lvl1pPr>
              <a:buClr>
                <a:srgbClr val="080808"/>
              </a:buClr>
              <a:defRPr>
                <a:solidFill>
                  <a:srgbClr val="080808"/>
                </a:solidFill>
                <a:latin typeface="Arial" panose="020B0604020202020204" pitchFamily="34" charset="0"/>
                <a:cs typeface="Arial" panose="020B0604020202020204" pitchFamily="34" charset="0"/>
              </a:defRPr>
            </a:lvl1pPr>
            <a:lvl2pPr>
              <a:buClr>
                <a:srgbClr val="080808"/>
              </a:buClr>
              <a:defRPr>
                <a:solidFill>
                  <a:srgbClr val="080808"/>
                </a:solidFill>
                <a:latin typeface="Arial" panose="020B0604020202020204" pitchFamily="34" charset="0"/>
                <a:cs typeface="Arial" panose="020B0604020202020204" pitchFamily="34" charset="0"/>
              </a:defRPr>
            </a:lvl2pPr>
            <a:lvl3pPr>
              <a:buClr>
                <a:srgbClr val="080808"/>
              </a:buClr>
              <a:defRPr>
                <a:solidFill>
                  <a:srgbClr val="080808"/>
                </a:solidFill>
                <a:latin typeface="Arial" panose="020B0604020202020204" pitchFamily="34" charset="0"/>
                <a:cs typeface="Arial" panose="020B0604020202020204" pitchFamily="34" charset="0"/>
              </a:defRPr>
            </a:lvl3pPr>
            <a:lvl4pPr>
              <a:buClr>
                <a:srgbClr val="080808"/>
              </a:buClr>
              <a:defRPr>
                <a:solidFill>
                  <a:srgbClr val="080808"/>
                </a:solidFill>
                <a:latin typeface="Arail"/>
              </a:defRPr>
            </a:lvl4pPr>
            <a:lvl5pPr>
              <a:defRPr>
                <a:solidFill>
                  <a:srgbClr val="080808"/>
                </a:solidFill>
                <a:latin typeface="Arai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a:extLst>
              <a:ext uri="{FF2B5EF4-FFF2-40B4-BE49-F238E27FC236}">
                <a16:creationId xmlns:a16="http://schemas.microsoft.com/office/drawing/2014/main" id="{1801AEB5-44B2-4CA6-92C1-DF861C801866}"/>
              </a:ext>
            </a:extLst>
          </p:cNvPr>
          <p:cNvSpPr>
            <a:spLocks noGrp="1"/>
          </p:cNvSpPr>
          <p:nvPr>
            <p:ph type="sldNum" sz="quarter" idx="12"/>
          </p:nvPr>
        </p:nvSpPr>
        <p:spPr>
          <a:xfrm>
            <a:off x="9503240" y="7402135"/>
            <a:ext cx="487680" cy="413809"/>
          </a:xfrm>
        </p:spPr>
        <p:txBody>
          <a:bodyPr/>
          <a:lstStyle>
            <a:lvl1pPr>
              <a:defRPr sz="1400"/>
            </a:lvl1pPr>
          </a:lstStyle>
          <a:p>
            <a:fld id="{7A80DD5A-07FC-4311-B351-24A77EE4D222}" type="slidenum">
              <a:rPr lang="en-US" smtClean="0"/>
              <a:pPr/>
              <a:t>‹#›</a:t>
            </a:fld>
            <a:endParaRPr lang="en-US" dirty="0"/>
          </a:p>
        </p:txBody>
      </p:sp>
    </p:spTree>
    <p:extLst>
      <p:ext uri="{BB962C8B-B14F-4D97-AF65-F5344CB8AC3E}">
        <p14:creationId xmlns:p14="http://schemas.microsoft.com/office/powerpoint/2010/main" val="228687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492354" y="7413021"/>
            <a:ext cx="487680" cy="413809"/>
          </a:xfrm>
          <a:prstGeom prst="rect">
            <a:avLst/>
          </a:prstGeom>
        </p:spPr>
        <p:txBody>
          <a:bodyPr vert="horz" lIns="101864" tIns="50933" rIns="101864" bIns="50933" rtlCol="0" anchor="ctr"/>
          <a:lstStyle>
            <a:lvl1pPr algn="r">
              <a:defRPr sz="1400">
                <a:solidFill>
                  <a:schemeClr val="bg1"/>
                </a:solidFill>
              </a:defRPr>
            </a:lvl1pPr>
          </a:lstStyle>
          <a:p>
            <a:fld id="{993EEC8E-C5CF-40DF-832D-5BCB0E209B98}" type="slidenum">
              <a:rPr lang="en-US" smtClean="0"/>
              <a:pPr/>
              <a:t>‹#›</a:t>
            </a:fld>
            <a:endParaRPr lang="en-US" dirty="0"/>
          </a:p>
        </p:txBody>
      </p:sp>
      <p:sp>
        <p:nvSpPr>
          <p:cNvPr id="4" name="TextBox 3">
            <a:extLst>
              <a:ext uri="{FF2B5EF4-FFF2-40B4-BE49-F238E27FC236}">
                <a16:creationId xmlns:a16="http://schemas.microsoft.com/office/drawing/2014/main" id="{F9994A2C-D2D7-4D3A-BE55-544F32FC516E}"/>
              </a:ext>
            </a:extLst>
          </p:cNvPr>
          <p:cNvSpPr txBox="1"/>
          <p:nvPr userDrawn="1"/>
        </p:nvSpPr>
        <p:spPr>
          <a:xfrm>
            <a:off x="7489741" y="7450258"/>
            <a:ext cx="2144241" cy="307777"/>
          </a:xfrm>
          <a:prstGeom prst="rect">
            <a:avLst/>
          </a:prstGeom>
          <a:noFill/>
        </p:spPr>
        <p:txBody>
          <a:bodyPr wrap="none" rtlCol="0">
            <a:spAutoFit/>
          </a:bodyPr>
          <a:lstStyle/>
          <a:p>
            <a:r>
              <a:rPr lang="en-US" sz="1400" dirty="0">
                <a:solidFill>
                  <a:schemeClr val="bg1"/>
                </a:solidFill>
              </a:rPr>
              <a:t>Implementing Stewardship</a:t>
            </a:r>
          </a:p>
        </p:txBody>
      </p:sp>
      <p:sp>
        <p:nvSpPr>
          <p:cNvPr id="8" name="Rectangle 7">
            <a:extLst>
              <a:ext uri="{FF2B5EF4-FFF2-40B4-BE49-F238E27FC236}">
                <a16:creationId xmlns:a16="http://schemas.microsoft.com/office/drawing/2014/main" id="{BFE2F15A-1B82-442D-9987-47F0584F4BA5}"/>
              </a:ext>
            </a:extLst>
          </p:cNvPr>
          <p:cNvSpPr/>
          <p:nvPr userDrawn="1"/>
        </p:nvSpPr>
        <p:spPr>
          <a:xfrm>
            <a:off x="476250" y="7103209"/>
            <a:ext cx="2040013" cy="646331"/>
          </a:xfrm>
          <a:prstGeom prst="rect">
            <a:avLst/>
          </a:prstGeom>
        </p:spPr>
        <p:txBody>
          <a:bodyPr wrap="square">
            <a:spAutoFit/>
          </a:bodyPr>
          <a:lstStyle/>
          <a:p>
            <a:r>
              <a:rPr lang="en-US" sz="1200">
                <a:solidFill>
                  <a:srgbClr val="000000"/>
                </a:solidFill>
                <a:latin typeface="+mn-lt"/>
                <a:cs typeface="Arial" panose="020B0604020202020204" pitchFamily="34" charset="0"/>
              </a:rPr>
              <a:t>AHRQ Safety Program for Improving Antibiotic Use – Ambulatory Care</a:t>
            </a:r>
          </a:p>
        </p:txBody>
      </p:sp>
      <p:cxnSp>
        <p:nvCxnSpPr>
          <p:cNvPr id="9" name="Straight Connector 8">
            <a:extLst>
              <a:ext uri="{FF2B5EF4-FFF2-40B4-BE49-F238E27FC236}">
                <a16:creationId xmlns:a16="http://schemas.microsoft.com/office/drawing/2014/main" id="{B40777CC-2FC6-4B0A-97B9-62CECB14C94E}"/>
              </a:ext>
            </a:extLst>
          </p:cNvPr>
          <p:cNvCxnSpPr/>
          <p:nvPr userDrawn="1"/>
        </p:nvCxnSpPr>
        <p:spPr>
          <a:xfrm>
            <a:off x="469323" y="7144013"/>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Tree>
    <p:custDataLst>
      <p:tags r:id="rId13"/>
    </p:custDataLst>
    <p:extLst>
      <p:ext uri="{BB962C8B-B14F-4D97-AF65-F5344CB8AC3E}">
        <p14:creationId xmlns:p14="http://schemas.microsoft.com/office/powerpoint/2010/main" val="416339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6" r:id="rId7"/>
    <p:sldLayoutId id="2147483659" r:id="rId8"/>
    <p:sldLayoutId id="2147483662" r:id="rId9"/>
    <p:sldLayoutId id="2147483663" r:id="rId10"/>
    <p:sldLayoutId id="2147483668" r:id="rId11"/>
  </p:sldLayoutIdLst>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antibiotic-use/core-elements/outpatient.html" TargetMode="External"/><Relationship Id="rId2" Type="http://schemas.openxmlformats.org/officeDocument/2006/relationships/slideLayout" Target="../slideLayouts/slideLayout7.xml"/><Relationship Id="rId1" Type="http://schemas.openxmlformats.org/officeDocument/2006/relationships/tags" Target="../tags/tag29.xml"/><Relationship Id="rId5" Type="http://schemas.openxmlformats.org/officeDocument/2006/relationships/hyperlink" Target="https://qpp.cms.gov/mips/overview" TargetMode="External"/><Relationship Id="rId4" Type="http://schemas.openxmlformats.org/officeDocument/2006/relationships/hyperlink" Target="https://www.jointcommission.org/standards/r3-report/r3-report-issue-23-antimicrobial-stewardship-in-ambulatory-health-care/"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stacks.cdc.gov/view/cdc/80653"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8549640" cy="1451043"/>
          </a:xfrm>
        </p:spPr>
        <p:txBody>
          <a:bodyPr>
            <a:normAutofit fontScale="90000"/>
          </a:bodyPr>
          <a:lstStyle/>
          <a:p>
            <a:r>
              <a:rPr lang="en-US">
                <a:solidFill>
                  <a:schemeClr val="bg1"/>
                </a:solidFill>
              </a:rPr>
              <a:t>AHRQ Safety Program for Improving Antibiotic Use</a:t>
            </a:r>
            <a:br>
              <a:rPr lang="en-US">
                <a:solidFill>
                  <a:schemeClr val="bg1"/>
                </a:solidFill>
              </a:rPr>
            </a:br>
            <a:endParaRPr lang="en-US" sz="3100">
              <a:solidFill>
                <a:schemeClr val="bg1"/>
              </a:solidFill>
            </a:endParaRPr>
          </a:p>
        </p:txBody>
      </p:sp>
      <p:sp>
        <p:nvSpPr>
          <p:cNvPr id="4" name="Rectangle 2"/>
          <p:cNvSpPr txBox="1">
            <a:spLocks noChangeArrowheads="1"/>
          </p:cNvSpPr>
          <p:nvPr/>
        </p:nvSpPr>
        <p:spPr>
          <a:xfrm>
            <a:off x="1524000" y="1984443"/>
            <a:ext cx="7231380" cy="2102130"/>
          </a:xfrm>
          <a:prstGeom prst="rect">
            <a:avLst/>
          </a:prstGeom>
        </p:spPr>
        <p:txBody>
          <a:bodyPr vert="horz" lIns="101864" tIns="50933" rIns="101864" bIns="50933" rtlCol="0" anchor="ctr">
            <a:noAutofit/>
          </a:bodyPr>
          <a:lstStyle>
            <a:lvl1pPr algn="ctr" defTabSz="1018638" rtl="0" eaLnBrk="1" latinLnBrk="0" hangingPunct="1">
              <a:spcBef>
                <a:spcPct val="0"/>
              </a:spcBef>
              <a:buNone/>
              <a:defRPr sz="5000" b="0" i="0" u="none" kern="1200">
                <a:solidFill>
                  <a:schemeClr val="tx1"/>
                </a:solidFill>
                <a:latin typeface="+mj-lt"/>
                <a:ea typeface="+mj-ea"/>
                <a:cs typeface="+mj-cs"/>
              </a:defRPr>
            </a:lvl1pPr>
          </a:lstStyle>
          <a:p>
            <a:r>
              <a:rPr lang="en-US" sz="4500" b="1" dirty="0"/>
              <a:t>Implementing</a:t>
            </a:r>
            <a:r>
              <a:rPr lang="en-US" sz="4400" b="1" dirty="0"/>
              <a:t> Antibiotic Stewardship in Your Practice </a:t>
            </a:r>
          </a:p>
        </p:txBody>
      </p:sp>
      <p:sp>
        <p:nvSpPr>
          <p:cNvPr id="3" name="Subtitle 2"/>
          <p:cNvSpPr>
            <a:spLocks noGrp="1"/>
          </p:cNvSpPr>
          <p:nvPr>
            <p:ph type="subTitle" idx="1"/>
          </p:nvPr>
        </p:nvSpPr>
        <p:spPr>
          <a:xfrm>
            <a:off x="1863090" y="4239975"/>
            <a:ext cx="6553200" cy="1757680"/>
          </a:xfrm>
        </p:spPr>
        <p:txBody>
          <a:bodyPr>
            <a:noAutofit/>
          </a:bodyPr>
          <a:lstStyle/>
          <a:p>
            <a:r>
              <a:rPr lang="en-US" sz="3000"/>
              <a:t> Ambulatory Care</a:t>
            </a:r>
          </a:p>
          <a:p>
            <a:endParaRPr lang="en-US" sz="800"/>
          </a:p>
        </p:txBody>
      </p:sp>
      <p:sp>
        <p:nvSpPr>
          <p:cNvPr id="5" name="TextBox 4">
            <a:extLst>
              <a:ext uri="{FF2B5EF4-FFF2-40B4-BE49-F238E27FC236}">
                <a16:creationId xmlns:a16="http://schemas.microsoft.com/office/drawing/2014/main" id="{401EBB4C-5A4D-41A9-A9F0-0AB631BDAB3E}"/>
              </a:ext>
            </a:extLst>
          </p:cNvPr>
          <p:cNvSpPr txBox="1"/>
          <p:nvPr/>
        </p:nvSpPr>
        <p:spPr>
          <a:xfrm>
            <a:off x="7736323" y="7239000"/>
            <a:ext cx="2214003" cy="523220"/>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rPr>
              <a:t>AHRQ Pub. No. 17(22)-0030</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rPr>
              <a:t>September 2022</a:t>
            </a:r>
          </a:p>
        </p:txBody>
      </p:sp>
    </p:spTree>
    <p:custDataLst>
      <p:tags r:id="rId1"/>
    </p:custDataLst>
    <p:extLst>
      <p:ext uri="{BB962C8B-B14F-4D97-AF65-F5344CB8AC3E}">
        <p14:creationId xmlns:p14="http://schemas.microsoft.com/office/powerpoint/2010/main" val="207119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Step 5: Build Communication Skills Around Antibiotic Use</a:t>
            </a:r>
            <a:r>
              <a:rPr lang="en-US" sz="3200" baseline="30000"/>
              <a:t>6</a:t>
            </a:r>
            <a:endParaRPr lang="en-US" sz="3200"/>
          </a:p>
        </p:txBody>
      </p:sp>
      <p:sp>
        <p:nvSpPr>
          <p:cNvPr id="9" name="Content Placeholder 2"/>
          <p:cNvSpPr txBox="1">
            <a:spLocks/>
          </p:cNvSpPr>
          <p:nvPr/>
        </p:nvSpPr>
        <p:spPr>
          <a:xfrm>
            <a:off x="533400" y="1055797"/>
            <a:ext cx="8900160" cy="1799371"/>
          </a:xfrm>
          <a:prstGeom prst="rect">
            <a:avLst/>
          </a:prstGeom>
        </p:spPr>
        <p:txBody>
          <a:bodyPr vert="horz" lIns="101864" tIns="50933" rIns="101864" bIns="50933" rtlCol="0">
            <a:normAutofit/>
          </a:bodyPr>
          <a:lstStyle>
            <a:lvl1pPr marL="381990" indent="-381990" algn="l" defTabSz="101863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sz="3200" dirty="0"/>
              <a:t>Effective communication is important among practice members and between practice members and patients and families</a:t>
            </a:r>
            <a:endParaRPr lang="en-US" sz="1400" dirty="0"/>
          </a:p>
          <a:p>
            <a:pPr lvl="1"/>
            <a:endParaRPr lang="en-US" sz="1400" dirty="0"/>
          </a:p>
        </p:txBody>
      </p:sp>
      <p:sp>
        <p:nvSpPr>
          <p:cNvPr id="10" name="Content Placeholder 2"/>
          <p:cNvSpPr txBox="1">
            <a:spLocks/>
          </p:cNvSpPr>
          <p:nvPr/>
        </p:nvSpPr>
        <p:spPr>
          <a:xfrm>
            <a:off x="533400" y="2705876"/>
            <a:ext cx="5279571" cy="6556428"/>
          </a:xfrm>
          <a:prstGeom prst="rect">
            <a:avLst/>
          </a:prstGeom>
        </p:spPr>
        <p:txBody>
          <a:bodyPr vert="horz" lIns="101864" tIns="50933" rIns="101864" bIns="50933" rtlCol="0">
            <a:normAutofit/>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sz="3200"/>
              <a:t>Practice members should come to consensus on approaches to treat common infectious  diseases syndromes</a:t>
            </a:r>
          </a:p>
          <a:p>
            <a:pPr lvl="1"/>
            <a:r>
              <a:rPr lang="en-US" sz="2800"/>
              <a:t>Avoid confusion of conflicting recommendations </a:t>
            </a:r>
          </a:p>
          <a:p>
            <a:pPr lvl="1"/>
            <a:r>
              <a:rPr lang="en-US" sz="2800"/>
              <a:t>Improve practice and patient satisfaction</a:t>
            </a:r>
          </a:p>
          <a:p>
            <a:pPr lvl="1"/>
            <a:endParaRPr lang="en-US" sz="1400"/>
          </a:p>
        </p:txBody>
      </p:sp>
      <p:pic>
        <p:nvPicPr>
          <p:cNvPr id="11" name="Content Placeholder 5" descr="Image of a group of healthcare practitioners sitting at a tab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2971" y="2996565"/>
            <a:ext cx="3788384" cy="2644356"/>
          </a:xfrm>
          <a:prstGeom prst="rect">
            <a:avLst/>
          </a:prstGeom>
          <a:effectLst>
            <a:outerShdw blurRad="292100" dist="139700" dir="2700000" algn="tl" rotWithShape="0">
              <a:prstClr val="black">
                <a:alpha val="65000"/>
              </a:prstClr>
            </a:outerShdw>
          </a:effectLst>
        </p:spPr>
      </p:pic>
      <p:sp>
        <p:nvSpPr>
          <p:cNvPr id="7" name="Slide Number Placeholder 4">
            <a:extLst>
              <a:ext uri="{FF2B5EF4-FFF2-40B4-BE49-F238E27FC236}">
                <a16:creationId xmlns:a16="http://schemas.microsoft.com/office/drawing/2014/main" id="{AB7F9DF6-7AB8-45B4-8F22-2B988DE1D90F}"/>
              </a:ext>
            </a:extLst>
          </p:cNvPr>
          <p:cNvSpPr>
            <a:spLocks noGrp="1"/>
          </p:cNvSpPr>
          <p:nvPr>
            <p:ph type="sldNum" sz="quarter" idx="12"/>
          </p:nvPr>
        </p:nvSpPr>
        <p:spPr>
          <a:xfrm>
            <a:off x="9506134" y="7413021"/>
            <a:ext cx="487680" cy="413809"/>
          </a:xfrm>
        </p:spPr>
        <p:txBody>
          <a:bodyPr/>
          <a:lstStyle>
            <a:lvl1pPr>
              <a:defRPr sz="1400"/>
            </a:lvl1pPr>
          </a:lstStyle>
          <a:p>
            <a:fld id="{7A80DD5A-07FC-4311-B351-24A77EE4D222}" type="slidenum">
              <a:rPr lang="en-US" smtClean="0"/>
              <a:pPr/>
              <a:t>10</a:t>
            </a:fld>
            <a:endParaRPr lang="en-US" dirty="0"/>
          </a:p>
        </p:txBody>
      </p:sp>
    </p:spTree>
    <p:custDataLst>
      <p:tags r:id="rId1"/>
    </p:custDataLst>
    <p:extLst>
      <p:ext uri="{BB962C8B-B14F-4D97-AF65-F5344CB8AC3E}">
        <p14:creationId xmlns:p14="http://schemas.microsoft.com/office/powerpoint/2010/main" val="4209387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256"/>
            <a:ext cx="10058400" cy="603144"/>
          </a:xfrm>
        </p:spPr>
        <p:txBody>
          <a:bodyPr>
            <a:noAutofit/>
          </a:bodyPr>
          <a:lstStyle/>
          <a:p>
            <a:r>
              <a:rPr lang="en-US" sz="3600"/>
              <a:t>Developing Guidance for Antibiotic Decision Making</a:t>
            </a:r>
          </a:p>
        </p:txBody>
      </p:sp>
      <p:sp>
        <p:nvSpPr>
          <p:cNvPr id="3" name="Slide Number Placeholder 2"/>
          <p:cNvSpPr>
            <a:spLocks noGrp="1"/>
          </p:cNvSpPr>
          <p:nvPr>
            <p:ph type="sldNum" sz="quarter" idx="12"/>
          </p:nvPr>
        </p:nvSpPr>
        <p:spPr/>
        <p:txBody>
          <a:bodyPr/>
          <a:lstStyle/>
          <a:p>
            <a:fld id="{7A80DD5A-07FC-4311-B351-24A77EE4D222}" type="slidenum">
              <a:rPr lang="en-US" smtClean="0"/>
              <a:t>11</a:t>
            </a:fld>
            <a:endParaRPr lang="en-US"/>
          </a:p>
        </p:txBody>
      </p:sp>
      <p:sp>
        <p:nvSpPr>
          <p:cNvPr id="7" name="Content Placeholder 7"/>
          <p:cNvSpPr txBox="1">
            <a:spLocks/>
          </p:cNvSpPr>
          <p:nvPr/>
        </p:nvSpPr>
        <p:spPr>
          <a:xfrm>
            <a:off x="502920" y="1485983"/>
            <a:ext cx="9052560" cy="5129425"/>
          </a:xfrm>
          <a:prstGeom prst="rect">
            <a:avLst/>
          </a:prstGeom>
        </p:spPr>
        <p:txBody>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sz="3200" dirty="0"/>
              <a:t>Development of guidance or protocols can assist with </a:t>
            </a:r>
            <a:r>
              <a:rPr lang="en-US" sz="3200" dirty="0" err="1"/>
              <a:t>practicewide</a:t>
            </a:r>
            <a:r>
              <a:rPr lang="en-US" sz="3200" dirty="0"/>
              <a:t> consensus on treatment of common infectious disease syndrome</a:t>
            </a:r>
          </a:p>
          <a:p>
            <a:r>
              <a:rPr lang="en-US" sz="3200" dirty="0"/>
              <a:t>Stewardship clinician lead makes initial draft</a:t>
            </a:r>
            <a:endParaRPr lang="en-US" sz="1400" dirty="0"/>
          </a:p>
          <a:p>
            <a:r>
              <a:rPr lang="en-US" sz="3200" dirty="0"/>
              <a:t>Review at practice meetings</a:t>
            </a:r>
          </a:p>
          <a:p>
            <a:r>
              <a:rPr lang="en-US" sz="3200" dirty="0"/>
              <a:t>Begin with topics of greatest relevance to the practice first, based on review of antibiotic use data and input from practice members</a:t>
            </a:r>
          </a:p>
          <a:p>
            <a:r>
              <a:rPr lang="en-US" sz="3200" dirty="0"/>
              <a:t>Integrate guidelines into existing workflow</a:t>
            </a:r>
          </a:p>
        </p:txBody>
      </p:sp>
    </p:spTree>
    <p:custDataLst>
      <p:tags r:id="rId1"/>
    </p:custDataLst>
    <p:extLst>
      <p:ext uri="{BB962C8B-B14F-4D97-AF65-F5344CB8AC3E}">
        <p14:creationId xmlns:p14="http://schemas.microsoft.com/office/powerpoint/2010/main" val="1705003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The Four Moments of Antibiotic Decision Making</a:t>
            </a:r>
          </a:p>
        </p:txBody>
      </p:sp>
      <p:sp>
        <p:nvSpPr>
          <p:cNvPr id="4" name="Slide Number Placeholder 3"/>
          <p:cNvSpPr>
            <a:spLocks noGrp="1"/>
          </p:cNvSpPr>
          <p:nvPr>
            <p:ph type="sldNum" sz="quarter" idx="12"/>
          </p:nvPr>
        </p:nvSpPr>
        <p:spPr/>
        <p:txBody>
          <a:bodyPr/>
          <a:lstStyle/>
          <a:p>
            <a:fld id="{993EEC8E-C5CF-40DF-832D-5BCB0E209B98}" type="slidenum">
              <a:rPr lang="en-US" smtClean="0"/>
              <a:t>12</a:t>
            </a:fld>
            <a:endParaRPr lang="en-US"/>
          </a:p>
        </p:txBody>
      </p:sp>
      <p:pic>
        <p:nvPicPr>
          <p:cNvPr id="8" name="Picture 7" descr="The Four Moments of Antibiotic Decision Making Graphic"/>
          <p:cNvPicPr>
            <a:picLocks noChangeAspect="1"/>
          </p:cNvPicPr>
          <p:nvPr/>
        </p:nvPicPr>
        <p:blipFill>
          <a:blip r:embed="rId4"/>
          <a:stretch>
            <a:fillRect/>
          </a:stretch>
        </p:blipFill>
        <p:spPr>
          <a:xfrm>
            <a:off x="381000" y="2286000"/>
            <a:ext cx="3905368" cy="3734697"/>
          </a:xfrm>
          <a:prstGeom prst="rect">
            <a:avLst/>
          </a:prstGeom>
        </p:spPr>
      </p:pic>
      <p:sp>
        <p:nvSpPr>
          <p:cNvPr id="9" name="Content Placeholder 2"/>
          <p:cNvSpPr>
            <a:spLocks noGrp="1"/>
          </p:cNvSpPr>
          <p:nvPr>
            <p:ph idx="1"/>
          </p:nvPr>
        </p:nvSpPr>
        <p:spPr>
          <a:xfrm>
            <a:off x="4343400" y="1295400"/>
            <a:ext cx="5515578" cy="6113774"/>
          </a:xfrm>
        </p:spPr>
        <p:txBody>
          <a:bodyPr vert="horz" lIns="101864" tIns="50933" rIns="101864" bIns="50933" rtlCol="0" anchor="t">
            <a:normAutofit fontScale="92500" lnSpcReduction="20000"/>
          </a:bodyPr>
          <a:lstStyle/>
          <a:p>
            <a:pPr marL="742950" indent="-742950">
              <a:buFont typeface="+mj-lt"/>
              <a:buAutoNum type="arabicPeriod"/>
            </a:pPr>
            <a:r>
              <a:rPr lang="en-US" sz="3000" dirty="0"/>
              <a:t>Does my patient have an infection that requires antibiotics?</a:t>
            </a:r>
            <a:br>
              <a:rPr lang="en-US" sz="3000" dirty="0"/>
            </a:br>
            <a:endParaRPr lang="en-US" sz="3000" dirty="0"/>
          </a:p>
          <a:p>
            <a:pPr marL="736600" indent="-736600">
              <a:buAutoNum type="arabicPeriod" startAt="2"/>
            </a:pPr>
            <a:r>
              <a:rPr lang="en-US" sz="3000" dirty="0"/>
              <a:t>Do I need to order any </a:t>
            </a:r>
            <a:br>
              <a:rPr lang="en-US" sz="3000" dirty="0"/>
            </a:br>
            <a:r>
              <a:rPr lang="en-US" sz="3000" dirty="0"/>
              <a:t>diagnostic tests?</a:t>
            </a:r>
          </a:p>
          <a:p>
            <a:pPr marL="0" indent="0">
              <a:buNone/>
            </a:pPr>
            <a:endParaRPr lang="en-US" sz="3000" dirty="0"/>
          </a:p>
          <a:p>
            <a:pPr marL="736600" indent="-736600">
              <a:buAutoNum type="arabicPeriod" startAt="2"/>
            </a:pPr>
            <a:r>
              <a:rPr lang="en-US" sz="3000" dirty="0"/>
              <a:t>If antibiotics are indicated, what is the narrowest, safest, and shortest regimen I can prescribe?</a:t>
            </a:r>
          </a:p>
          <a:p>
            <a:pPr marL="0" indent="0">
              <a:buNone/>
            </a:pPr>
            <a:r>
              <a:rPr lang="en-US" sz="3000" dirty="0"/>
              <a:t> </a:t>
            </a:r>
          </a:p>
          <a:p>
            <a:pPr marL="736600" indent="-736600">
              <a:buFont typeface="+mj-lt"/>
              <a:buAutoNum type="arabicPeriod" startAt="4"/>
            </a:pPr>
            <a:r>
              <a:rPr lang="en-US" sz="3000" dirty="0"/>
              <a:t>Does my patient understand what to expect and the </a:t>
            </a:r>
            <a:br>
              <a:rPr lang="en-US" sz="3000" dirty="0"/>
            </a:br>
            <a:r>
              <a:rPr lang="en-US" sz="3000" dirty="0" err="1"/>
              <a:t>followup</a:t>
            </a:r>
            <a:r>
              <a:rPr lang="en-US" sz="3000" dirty="0"/>
              <a:t> plan?</a:t>
            </a:r>
          </a:p>
          <a:p>
            <a:pPr marL="736600" indent="-736600">
              <a:buAutoNum type="arabicPeriod" startAt="4"/>
            </a:pPr>
            <a:endParaRPr lang="en-US" sz="2800" dirty="0"/>
          </a:p>
          <a:p>
            <a:pPr marL="736600" indent="-736600">
              <a:buAutoNum type="arabicPeriod" startAt="4"/>
            </a:pPr>
            <a:endParaRPr lang="en-US" sz="2800" dirty="0"/>
          </a:p>
          <a:p>
            <a:pPr marL="736600" indent="-736600">
              <a:buAutoNum type="arabicPeriod" startAt="4"/>
            </a:pPr>
            <a:endParaRPr lang="en-US" sz="2800" dirty="0"/>
          </a:p>
        </p:txBody>
      </p:sp>
    </p:spTree>
    <p:custDataLst>
      <p:tags r:id="rId1"/>
    </p:custDataLst>
    <p:extLst>
      <p:ext uri="{BB962C8B-B14F-4D97-AF65-F5344CB8AC3E}">
        <p14:creationId xmlns:p14="http://schemas.microsoft.com/office/powerpoint/2010/main" val="3195043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Improving Communication With Patients and Families</a:t>
            </a:r>
          </a:p>
        </p:txBody>
      </p:sp>
      <p:sp>
        <p:nvSpPr>
          <p:cNvPr id="3" name="Content Placeholder 2"/>
          <p:cNvSpPr>
            <a:spLocks noGrp="1"/>
          </p:cNvSpPr>
          <p:nvPr>
            <p:ph idx="1"/>
          </p:nvPr>
        </p:nvSpPr>
        <p:spPr>
          <a:xfrm>
            <a:off x="502920" y="1143000"/>
            <a:ext cx="9052560" cy="2495939"/>
          </a:xfrm>
        </p:spPr>
        <p:txBody>
          <a:bodyPr>
            <a:normAutofit lnSpcReduction="10000"/>
          </a:bodyPr>
          <a:lstStyle/>
          <a:p>
            <a:r>
              <a:rPr lang="en-US" sz="3200" dirty="0"/>
              <a:t>Develop consistent, </a:t>
            </a:r>
            <a:r>
              <a:rPr lang="en-US" sz="3200" dirty="0" err="1"/>
              <a:t>practicewide</a:t>
            </a:r>
            <a:r>
              <a:rPr lang="en-US" sz="3200" dirty="0"/>
              <a:t> strategies for communicating with patients and families</a:t>
            </a:r>
            <a:r>
              <a:rPr lang="en-US" sz="3200" baseline="30000" dirty="0"/>
              <a:t>8-11</a:t>
            </a:r>
          </a:p>
          <a:p>
            <a:r>
              <a:rPr lang="en-US" sz="3200" dirty="0"/>
              <a:t>Stewardship clinician lead should review communication methods at a </a:t>
            </a:r>
            <a:r>
              <a:rPr lang="en-US" sz="3200" dirty="0" err="1"/>
              <a:t>practicewide</a:t>
            </a:r>
            <a:r>
              <a:rPr lang="en-US" sz="3200" dirty="0"/>
              <a:t> meeting</a:t>
            </a:r>
          </a:p>
          <a:p>
            <a:pPr marL="0" indent="0">
              <a:spcBef>
                <a:spcPts val="1800"/>
              </a:spcBef>
              <a:buNone/>
            </a:pPr>
            <a:endParaRPr lang="en-US" dirty="0"/>
          </a:p>
          <a:p>
            <a:pPr>
              <a:spcBef>
                <a:spcPts val="1800"/>
              </a:spcBef>
            </a:pP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13</a:t>
            </a:fld>
            <a:endParaRPr lang="en-US"/>
          </a:p>
        </p:txBody>
      </p:sp>
      <p:pic>
        <p:nvPicPr>
          <p:cNvPr id="5" name="Picture 4" descr="Image of a patient and healthcare practitioner talking.">
            <a:extLst>
              <a:ext uri="{FF2B5EF4-FFF2-40B4-BE49-F238E27FC236}">
                <a16:creationId xmlns:a16="http://schemas.microsoft.com/office/drawing/2014/main" id="{C83851CB-2853-4E28-AEB2-A563F4AD04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2959" y="3638939"/>
            <a:ext cx="4112482" cy="281939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768356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 6: Implement an Educational Intervention</a:t>
            </a:r>
            <a:r>
              <a:rPr lang="en-US" baseline="30000"/>
              <a:t>6</a:t>
            </a:r>
            <a:endParaRPr lang="en-US"/>
          </a:p>
        </p:txBody>
      </p:sp>
      <p:sp>
        <p:nvSpPr>
          <p:cNvPr id="4" name="Slide Number Placeholder 3"/>
          <p:cNvSpPr>
            <a:spLocks noGrp="1"/>
          </p:cNvSpPr>
          <p:nvPr>
            <p:ph type="sldNum" sz="quarter" idx="12"/>
          </p:nvPr>
        </p:nvSpPr>
        <p:spPr/>
        <p:txBody>
          <a:bodyPr/>
          <a:lstStyle/>
          <a:p>
            <a:fld id="{993EEC8E-C5CF-40DF-832D-5BCB0E209B98}" type="slidenum">
              <a:rPr lang="en-US" smtClean="0"/>
              <a:t>14</a:t>
            </a:fld>
            <a:endParaRPr lang="en-US"/>
          </a:p>
        </p:txBody>
      </p:sp>
      <p:sp>
        <p:nvSpPr>
          <p:cNvPr id="5" name="Rectangle 3"/>
          <p:cNvSpPr txBox="1">
            <a:spLocks noChangeArrowheads="1"/>
          </p:cNvSpPr>
          <p:nvPr/>
        </p:nvSpPr>
        <p:spPr>
          <a:xfrm>
            <a:off x="698863" y="1307841"/>
            <a:ext cx="9052560" cy="5129425"/>
          </a:xfrm>
          <a:prstGeom prst="rect">
            <a:avLst/>
          </a:prstGeom>
        </p:spPr>
        <p:txBody>
          <a:bodyPr vert="horz" lIns="101864" tIns="50933" rIns="101864" bIns="50933" rtlCol="0">
            <a:noAutofit/>
          </a:bodyPr>
          <a:lstStyle>
            <a:lvl1pPr marL="381990" indent="-381990" algn="l" defTabSz="101863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sz="3200"/>
              <a:t>Choose an intervention target </a:t>
            </a:r>
          </a:p>
          <a:p>
            <a:r>
              <a:rPr lang="en-US" sz="3200"/>
              <a:t>Develop and deliver brief presentations on the topic at practice meetings</a:t>
            </a:r>
          </a:p>
          <a:p>
            <a:pPr lvl="1"/>
            <a:r>
              <a:rPr lang="en-US" sz="2800"/>
              <a:t>Seek consensus on management and treatment strategies</a:t>
            </a:r>
          </a:p>
          <a:p>
            <a:r>
              <a:rPr lang="en-US" sz="3200"/>
              <a:t>Return to the topic at subsequent practice meetings to provide feedback on progress</a:t>
            </a:r>
          </a:p>
          <a:p>
            <a:r>
              <a:rPr lang="en-US" sz="3200"/>
              <a:t>Maintain interest </a:t>
            </a:r>
          </a:p>
          <a:p>
            <a:pPr lvl="1"/>
            <a:r>
              <a:rPr lang="en-US" sz="2800"/>
              <a:t>One-on-one meetings with healthcare practitioners</a:t>
            </a:r>
          </a:p>
          <a:p>
            <a:pPr lvl="1"/>
            <a:r>
              <a:rPr lang="en-US" sz="2800"/>
              <a:t>Email updates</a:t>
            </a:r>
          </a:p>
          <a:p>
            <a:endParaRPr lang="en-US" sz="3200"/>
          </a:p>
        </p:txBody>
      </p:sp>
    </p:spTree>
    <p:custDataLst>
      <p:tags r:id="rId1"/>
    </p:custDataLst>
    <p:extLst>
      <p:ext uri="{BB962C8B-B14F-4D97-AF65-F5344CB8AC3E}">
        <p14:creationId xmlns:p14="http://schemas.microsoft.com/office/powerpoint/2010/main" val="1487341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 7: Monitor Antibiotic Prescription Data</a:t>
            </a:r>
            <a:r>
              <a:rPr lang="en-US" baseline="30000"/>
              <a:t>6</a:t>
            </a:r>
            <a:endParaRPr lang="en-US"/>
          </a:p>
        </p:txBody>
      </p:sp>
      <p:sp>
        <p:nvSpPr>
          <p:cNvPr id="4" name="Slide Number Placeholder 3"/>
          <p:cNvSpPr>
            <a:spLocks noGrp="1"/>
          </p:cNvSpPr>
          <p:nvPr>
            <p:ph type="sldNum" sz="quarter" idx="12"/>
          </p:nvPr>
        </p:nvSpPr>
        <p:spPr/>
        <p:txBody>
          <a:bodyPr/>
          <a:lstStyle/>
          <a:p>
            <a:fld id="{993EEC8E-C5CF-40DF-832D-5BCB0E209B98}" type="slidenum">
              <a:rPr lang="en-US" smtClean="0"/>
              <a:t>15</a:t>
            </a:fld>
            <a:endParaRPr lang="en-US"/>
          </a:p>
        </p:txBody>
      </p:sp>
      <p:sp>
        <p:nvSpPr>
          <p:cNvPr id="6" name="Rectangle 3"/>
          <p:cNvSpPr>
            <a:spLocks noGrp="1" noChangeArrowheads="1"/>
          </p:cNvSpPr>
          <p:nvPr>
            <p:ph idx="1"/>
          </p:nvPr>
        </p:nvSpPr>
        <p:spPr>
          <a:xfrm>
            <a:off x="502920" y="1321487"/>
            <a:ext cx="9052560" cy="5129425"/>
          </a:xfrm>
        </p:spPr>
        <p:txBody>
          <a:bodyPr>
            <a:noAutofit/>
          </a:bodyPr>
          <a:lstStyle/>
          <a:p>
            <a:r>
              <a:rPr lang="en-US" sz="3200"/>
              <a:t>Practice-level data </a:t>
            </a:r>
          </a:p>
          <a:p>
            <a:pPr lvl="1"/>
            <a:r>
              <a:rPr lang="en-US" sz="2800"/>
              <a:t>Determine targets for improvement for the practice</a:t>
            </a:r>
          </a:p>
          <a:p>
            <a:pPr lvl="1"/>
            <a:r>
              <a:rPr lang="en-US" sz="2800"/>
              <a:t>Track the progress of interventions over time</a:t>
            </a:r>
          </a:p>
          <a:p>
            <a:pPr lvl="1"/>
            <a:r>
              <a:rPr lang="en-US" sz="2800"/>
              <a:t>Present to the entire practice</a:t>
            </a:r>
          </a:p>
          <a:p>
            <a:r>
              <a:rPr lang="en-US" sz="3200"/>
              <a:t>Prescriber-level data</a:t>
            </a:r>
          </a:p>
          <a:p>
            <a:pPr lvl="1"/>
            <a:r>
              <a:rPr lang="en-US" sz="2800"/>
              <a:t>Peer comparisons</a:t>
            </a:r>
          </a:p>
        </p:txBody>
      </p:sp>
      <p:pic>
        <p:nvPicPr>
          <p:cNvPr id="7" name="Picture 6" descr="Image of antibiotic capsules">
            <a:extLst>
              <a:ext uri="{FF2B5EF4-FFF2-40B4-BE49-F238E27FC236}">
                <a16:creationId xmlns:a16="http://schemas.microsoft.com/office/drawing/2014/main" id="{A337C792-9A7A-4DA3-BACB-4F89A018B4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3856528"/>
            <a:ext cx="3606800" cy="27051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35881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Presenting Data to the Practice </a:t>
            </a:r>
            <a:r>
              <a:rPr lang="en-US" baseline="30000"/>
              <a:t>6,12,13</a:t>
            </a:r>
          </a:p>
        </p:txBody>
      </p:sp>
      <p:sp>
        <p:nvSpPr>
          <p:cNvPr id="4" name="Slide Number Placeholder 3"/>
          <p:cNvSpPr>
            <a:spLocks noGrp="1"/>
          </p:cNvSpPr>
          <p:nvPr>
            <p:ph type="sldNum" sz="quarter" idx="12"/>
          </p:nvPr>
        </p:nvSpPr>
        <p:spPr/>
        <p:txBody>
          <a:bodyPr/>
          <a:lstStyle/>
          <a:p>
            <a:fld id="{993EEC8E-C5CF-40DF-832D-5BCB0E209B98}" type="slidenum">
              <a:rPr lang="en-US" smtClean="0"/>
              <a:t>16</a:t>
            </a:fld>
            <a:endParaRPr lang="en-US"/>
          </a:p>
        </p:txBody>
      </p:sp>
      <p:sp>
        <p:nvSpPr>
          <p:cNvPr id="6" name="Rectangle 3"/>
          <p:cNvSpPr>
            <a:spLocks noGrp="1" noChangeArrowheads="1"/>
          </p:cNvSpPr>
          <p:nvPr>
            <p:ph idx="1"/>
          </p:nvPr>
        </p:nvSpPr>
        <p:spPr>
          <a:xfrm>
            <a:off x="502920" y="1321487"/>
            <a:ext cx="9052560" cy="5129425"/>
          </a:xfrm>
        </p:spPr>
        <p:txBody>
          <a:bodyPr>
            <a:noAutofit/>
          </a:bodyPr>
          <a:lstStyle/>
          <a:p>
            <a:r>
              <a:rPr lang="en-US" sz="3200" dirty="0"/>
              <a:t>Reports should be simple and easy to understand</a:t>
            </a:r>
          </a:p>
          <a:p>
            <a:r>
              <a:rPr lang="en-US" sz="3200" dirty="0"/>
              <a:t>Reports and emails should be presented by the stewardship leads</a:t>
            </a:r>
          </a:p>
          <a:p>
            <a:r>
              <a:rPr lang="en-US" sz="3200" dirty="0"/>
              <a:t>Data should be recent</a:t>
            </a:r>
          </a:p>
          <a:p>
            <a:r>
              <a:rPr lang="en-US" sz="3200" dirty="0"/>
              <a:t>Data should be provided at regular intervals</a:t>
            </a:r>
          </a:p>
          <a:p>
            <a:r>
              <a:rPr lang="en-US" sz="3200" dirty="0"/>
              <a:t>Include messages of appreciation and congratulation</a:t>
            </a:r>
          </a:p>
        </p:txBody>
      </p:sp>
    </p:spTree>
    <p:custDataLst>
      <p:tags r:id="rId1"/>
    </p:custDataLst>
    <p:extLst>
      <p:ext uri="{BB962C8B-B14F-4D97-AF65-F5344CB8AC3E}">
        <p14:creationId xmlns:p14="http://schemas.microsoft.com/office/powerpoint/2010/main" val="4080694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457200" y="1079241"/>
            <a:ext cx="5440680" cy="5129425"/>
          </a:xfrm>
        </p:spPr>
        <p:txBody>
          <a:bodyPr>
            <a:noAutofit/>
          </a:bodyPr>
          <a:lstStyle/>
          <a:p>
            <a:r>
              <a:rPr lang="en-US" sz="3200" dirty="0"/>
              <a:t>Manage clinicians’ concerns about peer comparison reports</a:t>
            </a:r>
          </a:p>
          <a:p>
            <a:pPr lvl="1"/>
            <a:r>
              <a:rPr lang="en-US" sz="2800" dirty="0"/>
              <a:t>Engage them in the design of the report</a:t>
            </a:r>
          </a:p>
          <a:p>
            <a:r>
              <a:rPr lang="en-US" sz="3200" dirty="0"/>
              <a:t>Identify “top performers” and “not top performers” </a:t>
            </a:r>
          </a:p>
          <a:p>
            <a:r>
              <a:rPr lang="en-US" sz="3200" dirty="0"/>
              <a:t>Challenges</a:t>
            </a:r>
          </a:p>
          <a:p>
            <a:pPr lvl="1"/>
            <a:r>
              <a:rPr lang="en-US" sz="2800" dirty="0"/>
              <a:t>Ensure correct attribution</a:t>
            </a:r>
          </a:p>
          <a:p>
            <a:pPr lvl="1"/>
            <a:r>
              <a:rPr lang="en-US" sz="2800" dirty="0"/>
              <a:t>Ensure adequate numbers of episodes</a:t>
            </a:r>
          </a:p>
          <a:p>
            <a:pPr lvl="1"/>
            <a:r>
              <a:rPr lang="en-US" sz="2800" dirty="0"/>
              <a:t>Monitor for coding changes</a:t>
            </a:r>
          </a:p>
          <a:p>
            <a:pPr lvl="1"/>
            <a:endParaRPr lang="en-US" sz="2800" dirty="0"/>
          </a:p>
          <a:p>
            <a:pPr lvl="1"/>
            <a:endParaRPr lang="en-US" sz="2800" dirty="0"/>
          </a:p>
        </p:txBody>
      </p:sp>
      <p:sp>
        <p:nvSpPr>
          <p:cNvPr id="2" name="Title 1"/>
          <p:cNvSpPr>
            <a:spLocks noGrp="1"/>
          </p:cNvSpPr>
          <p:nvPr>
            <p:ph type="title"/>
          </p:nvPr>
        </p:nvSpPr>
        <p:spPr/>
        <p:txBody>
          <a:bodyPr/>
          <a:lstStyle/>
          <a:p>
            <a:r>
              <a:rPr lang="en-US"/>
              <a:t>Presenting Peer Comparisons</a:t>
            </a:r>
            <a:r>
              <a:rPr lang="en-US" baseline="30000"/>
              <a:t>12-18</a:t>
            </a:r>
          </a:p>
        </p:txBody>
      </p:sp>
      <p:sp>
        <p:nvSpPr>
          <p:cNvPr id="4" name="Slide Number Placeholder 3"/>
          <p:cNvSpPr>
            <a:spLocks noGrp="1"/>
          </p:cNvSpPr>
          <p:nvPr>
            <p:ph type="sldNum" sz="quarter" idx="12"/>
          </p:nvPr>
        </p:nvSpPr>
        <p:spPr/>
        <p:txBody>
          <a:bodyPr/>
          <a:lstStyle/>
          <a:p>
            <a:fld id="{993EEC8E-C5CF-40DF-832D-5BCB0E209B98}" type="slidenum">
              <a:rPr lang="en-US" smtClean="0"/>
              <a:t>17</a:t>
            </a:fld>
            <a:endParaRPr lang="en-US"/>
          </a:p>
        </p:txBody>
      </p:sp>
      <p:sp>
        <p:nvSpPr>
          <p:cNvPr id="8" name="Content Placeholder 2"/>
          <p:cNvSpPr txBox="1">
            <a:spLocks/>
          </p:cNvSpPr>
          <p:nvPr/>
        </p:nvSpPr>
        <p:spPr>
          <a:xfrm>
            <a:off x="6096000" y="1676400"/>
            <a:ext cx="3505200" cy="4876799"/>
          </a:xfrm>
          <a:prstGeom prst="rect">
            <a:avLst/>
          </a:prstGeom>
          <a:ln w="28575">
            <a:solidFill>
              <a:srgbClr val="007DA3"/>
            </a:solidFill>
          </a:ln>
        </p:spPr>
        <p:txBody>
          <a:bodyPr vert="horz" lIns="101864" tIns="50933" rIns="101864" bIns="50933" rtlCol="0">
            <a:normAutofit fontScale="77500" lnSpcReduction="20000"/>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227013" indent="-227013">
              <a:spcBef>
                <a:spcPts val="0"/>
              </a:spcBef>
              <a:buFont typeface="Arial" panose="020B0604020202020204" pitchFamily="34" charset="0"/>
              <a:buNone/>
            </a:pPr>
            <a:r>
              <a:rPr lang="en-US" sz="3200" b="1" i="1" dirty="0">
                <a:solidFill>
                  <a:srgbClr val="007DA3"/>
                </a:solidFill>
              </a:rPr>
              <a:t>You are a Top Performer</a:t>
            </a:r>
            <a:br>
              <a:rPr lang="en-US" sz="990" dirty="0"/>
            </a:br>
            <a:r>
              <a:rPr lang="en-US" sz="2600" dirty="0"/>
              <a:t>You are in the top 10% of clinicians. You wrote 2 prescriptions out of 20 acute respiratory infection cases that did not warrant antibiotics.</a:t>
            </a:r>
            <a:r>
              <a:rPr lang="en-US" sz="2310" dirty="0"/>
              <a:t> </a:t>
            </a:r>
          </a:p>
          <a:p>
            <a:pPr>
              <a:buFont typeface="Arial" panose="020B0604020202020204" pitchFamily="34" charset="0"/>
              <a:buNone/>
            </a:pPr>
            <a:endParaRPr lang="en-US" sz="2310" b="1" i="1" dirty="0"/>
          </a:p>
          <a:p>
            <a:pPr marL="227013" indent="-227013">
              <a:buFont typeface="Arial" panose="020B0604020202020204" pitchFamily="34" charset="0"/>
              <a:buNone/>
            </a:pPr>
            <a:r>
              <a:rPr lang="en-US" sz="3200" b="1" i="1" dirty="0">
                <a:solidFill>
                  <a:srgbClr val="007DA3"/>
                </a:solidFill>
              </a:rPr>
              <a:t>You are not a Top Performer</a:t>
            </a:r>
            <a:br>
              <a:rPr lang="en-US" sz="2310" dirty="0"/>
            </a:br>
            <a:r>
              <a:rPr lang="en-US" sz="2600" dirty="0"/>
              <a:t>Your inappropriate antibiotic prescribing rate is 25%. Top performers' rate is 6%. You wrote 5 prescriptions out of 20 acute respiratory infection cases that did not warrant antibiotics.</a:t>
            </a:r>
          </a:p>
          <a:p>
            <a:endParaRPr lang="en-US" dirty="0"/>
          </a:p>
        </p:txBody>
      </p:sp>
    </p:spTree>
    <p:custDataLst>
      <p:tags r:id="rId1"/>
    </p:custDataLst>
    <p:extLst>
      <p:ext uri="{BB962C8B-B14F-4D97-AF65-F5344CB8AC3E}">
        <p14:creationId xmlns:p14="http://schemas.microsoft.com/office/powerpoint/2010/main" val="2595657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Implement a Sustainability Plan</a:t>
            </a:r>
          </a:p>
        </p:txBody>
      </p:sp>
      <p:sp>
        <p:nvSpPr>
          <p:cNvPr id="4" name="Slide Number Placeholder 3"/>
          <p:cNvSpPr>
            <a:spLocks noGrp="1"/>
          </p:cNvSpPr>
          <p:nvPr>
            <p:ph type="sldNum" sz="quarter" idx="12"/>
          </p:nvPr>
        </p:nvSpPr>
        <p:spPr/>
        <p:txBody>
          <a:bodyPr/>
          <a:lstStyle/>
          <a:p>
            <a:fld id="{993EEC8E-C5CF-40DF-832D-5BCB0E209B98}" type="slidenum">
              <a:rPr lang="en-US" smtClean="0"/>
              <a:t>18</a:t>
            </a:fld>
            <a:endParaRPr lang="en-US"/>
          </a:p>
        </p:txBody>
      </p:sp>
      <p:sp>
        <p:nvSpPr>
          <p:cNvPr id="6" name="Rectangle 3"/>
          <p:cNvSpPr>
            <a:spLocks noGrp="1" noChangeArrowheads="1"/>
          </p:cNvSpPr>
          <p:nvPr>
            <p:ph idx="1"/>
          </p:nvPr>
        </p:nvSpPr>
        <p:spPr>
          <a:xfrm>
            <a:off x="502920" y="1321487"/>
            <a:ext cx="5593080" cy="5129425"/>
          </a:xfrm>
        </p:spPr>
        <p:txBody>
          <a:bodyPr>
            <a:noAutofit/>
          </a:bodyPr>
          <a:lstStyle/>
          <a:p>
            <a:r>
              <a:rPr lang="en-US" sz="3200"/>
              <a:t>Set long-term goals</a:t>
            </a:r>
          </a:p>
          <a:p>
            <a:r>
              <a:rPr lang="en-US" sz="3200"/>
              <a:t>Outline month-to-month plans</a:t>
            </a:r>
          </a:p>
          <a:p>
            <a:pPr lvl="1"/>
            <a:r>
              <a:rPr lang="en-US" sz="2800"/>
              <a:t>Order of syndromes to focus on</a:t>
            </a:r>
          </a:p>
          <a:p>
            <a:pPr lvl="1"/>
            <a:r>
              <a:rPr lang="en-US" sz="2800"/>
              <a:t>Time spent on each syndrome</a:t>
            </a:r>
          </a:p>
          <a:p>
            <a:pPr lvl="1"/>
            <a:r>
              <a:rPr lang="en-US" sz="2800"/>
              <a:t>Frequency of prescribing review</a:t>
            </a:r>
          </a:p>
          <a:p>
            <a:r>
              <a:rPr lang="en-US" sz="3200"/>
              <a:t>Repeat gap analysis annually</a:t>
            </a:r>
          </a:p>
          <a:p>
            <a:r>
              <a:rPr lang="en-US" sz="3200"/>
              <a:t>Consider new interventions</a:t>
            </a:r>
          </a:p>
          <a:p>
            <a:r>
              <a:rPr lang="en-US" sz="3200"/>
              <a:t>Review with senior leadership </a:t>
            </a:r>
          </a:p>
        </p:txBody>
      </p:sp>
      <p:pic>
        <p:nvPicPr>
          <p:cNvPr id="7" name="Content Placeholder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8455" y="2362200"/>
            <a:ext cx="3039365" cy="3039365"/>
          </a:xfrm>
          <a:prstGeom prst="rect">
            <a:avLst/>
          </a:prstGeom>
          <a:noFill/>
          <a:effectLst>
            <a:outerShdw blurRad="292100" dist="139700" dir="2700000" algn="tl" rotWithShape="0">
              <a:prstClr val="black">
                <a:alpha val="65000"/>
              </a:prstClr>
            </a:outerShdw>
          </a:effectLst>
        </p:spPr>
      </p:pic>
    </p:spTree>
    <p:custDataLst>
      <p:tags r:id="rId1"/>
    </p:custDataLst>
    <p:extLst>
      <p:ext uri="{BB962C8B-B14F-4D97-AF65-F5344CB8AC3E}">
        <p14:creationId xmlns:p14="http://schemas.microsoft.com/office/powerpoint/2010/main" val="3287500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73" t="3409" r="2273" b="3409"/>
          <a:stretch/>
        </p:blipFill>
        <p:spPr>
          <a:xfrm>
            <a:off x="0" y="943064"/>
            <a:ext cx="10058399" cy="6120345"/>
          </a:xfrm>
          <a:prstGeom prst="rect">
            <a:avLst/>
          </a:prstGeom>
        </p:spPr>
      </p:pic>
      <p:sp>
        <p:nvSpPr>
          <p:cNvPr id="2" name="Title 1"/>
          <p:cNvSpPr>
            <a:spLocks noGrp="1"/>
          </p:cNvSpPr>
          <p:nvPr>
            <p:ph type="title"/>
          </p:nvPr>
        </p:nvSpPr>
        <p:spPr>
          <a:xfrm>
            <a:off x="0" y="0"/>
            <a:ext cx="10058400" cy="914400"/>
          </a:xfrm>
        </p:spPr>
        <p:txBody>
          <a:bodyPr>
            <a:normAutofit/>
          </a:bodyPr>
          <a:lstStyle/>
          <a:p>
            <a:r>
              <a:rPr lang="en-US"/>
              <a:t>Take-Home Messages</a:t>
            </a:r>
          </a:p>
        </p:txBody>
      </p:sp>
      <p:sp>
        <p:nvSpPr>
          <p:cNvPr id="3" name="Content Placeholder 2"/>
          <p:cNvSpPr>
            <a:spLocks noGrp="1"/>
          </p:cNvSpPr>
          <p:nvPr>
            <p:ph idx="1"/>
          </p:nvPr>
        </p:nvSpPr>
        <p:spPr>
          <a:xfrm>
            <a:off x="535388" y="1110191"/>
            <a:ext cx="9052560" cy="6248400"/>
          </a:xfrm>
        </p:spPr>
        <p:txBody>
          <a:bodyPr>
            <a:normAutofit lnSpcReduction="10000"/>
          </a:bodyPr>
          <a:lstStyle/>
          <a:p>
            <a:r>
              <a:rPr lang="en-US" sz="3200" dirty="0">
                <a:solidFill>
                  <a:schemeClr val="bg1"/>
                </a:solidFill>
              </a:rPr>
              <a:t>Antibiotic stewardship activities in an ambulatory practice should be supported by senior leaders and directed by both a clinical and an administrative leader. </a:t>
            </a:r>
          </a:p>
          <a:p>
            <a:r>
              <a:rPr lang="en-US" sz="3200" dirty="0">
                <a:solidFill>
                  <a:schemeClr val="bg1"/>
                </a:solidFill>
              </a:rPr>
              <a:t>Stewardship activities include</a:t>
            </a:r>
            <a:r>
              <a:rPr lang="en-US" sz="3200" dirty="0">
                <a:solidFill>
                  <a:schemeClr val="bg1"/>
                </a:solidFill>
                <a:latin typeface="Calibri" panose="020F0502020204030204" pitchFamily="34" charset="0"/>
                <a:cs typeface="Calibri" panose="020F0502020204030204" pitchFamily="34" charset="0"/>
              </a:rPr>
              <a:t>—</a:t>
            </a:r>
            <a:endParaRPr lang="en-US" sz="3200" dirty="0">
              <a:solidFill>
                <a:schemeClr val="bg1"/>
              </a:solidFill>
            </a:endParaRPr>
          </a:p>
          <a:p>
            <a:pPr lvl="1"/>
            <a:r>
              <a:rPr lang="en-US" sz="2800" dirty="0">
                <a:solidFill>
                  <a:schemeClr val="bg1"/>
                </a:solidFill>
              </a:rPr>
              <a:t>Developing guidance for management and treatment of common infectious diseases syndromes</a:t>
            </a:r>
          </a:p>
          <a:p>
            <a:pPr lvl="1"/>
            <a:r>
              <a:rPr lang="en-US" sz="2800" dirty="0">
                <a:solidFill>
                  <a:schemeClr val="bg1"/>
                </a:solidFill>
              </a:rPr>
              <a:t>Improving communication skills between practice members as well as between practice members and patients and families</a:t>
            </a:r>
          </a:p>
          <a:p>
            <a:pPr lvl="1"/>
            <a:r>
              <a:rPr lang="en-US" sz="2800" dirty="0">
                <a:solidFill>
                  <a:schemeClr val="bg1"/>
                </a:solidFill>
              </a:rPr>
              <a:t>Evaluating and reporting data</a:t>
            </a:r>
          </a:p>
          <a:p>
            <a:pPr lvl="1"/>
            <a:r>
              <a:rPr lang="en-US" sz="2800" dirty="0">
                <a:solidFill>
                  <a:schemeClr val="bg1"/>
                </a:solidFill>
              </a:rPr>
              <a:t>Implementing antibiotic stewardship interventions based on the needs of the practice  </a:t>
            </a:r>
            <a:endParaRPr lang="en-US" dirty="0"/>
          </a:p>
          <a:p>
            <a:endParaRPr lang="en-US"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1018638" rtl="0" eaLnBrk="1" fontAlgn="auto" latinLnBrk="0" hangingPunct="1">
              <a:lnSpc>
                <a:spcPct val="100000"/>
              </a:lnSpc>
              <a:spcBef>
                <a:spcPts val="0"/>
              </a:spcBef>
              <a:spcAft>
                <a:spcPts val="0"/>
              </a:spcAft>
              <a:buClrTx/>
              <a:buSzTx/>
              <a:buFontTx/>
              <a:buNone/>
              <a:tabLst/>
              <a:defRPr/>
            </a:pPr>
            <a:fld id="{993EEC8E-C5CF-40DF-832D-5BCB0E209B98}" type="slidenum">
              <a:rPr kumimoji="0" lang="en-US" sz="13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1018638"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965643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p>
        </p:txBody>
      </p:sp>
      <p:sp>
        <p:nvSpPr>
          <p:cNvPr id="8" name="Slide Number Placeholder 7"/>
          <p:cNvSpPr>
            <a:spLocks noGrp="1"/>
          </p:cNvSpPr>
          <p:nvPr>
            <p:ph type="sldNum" sz="quarter" idx="12"/>
          </p:nvPr>
        </p:nvSpPr>
        <p:spPr/>
        <p:txBody>
          <a:bodyPr/>
          <a:lstStyle/>
          <a:p>
            <a:fld id="{993EEC8E-C5CF-40DF-832D-5BCB0E209B98}" type="slidenum">
              <a:rPr lang="en-US" smtClean="0"/>
              <a:t>2</a:t>
            </a:fld>
            <a:endParaRPr lang="en-US"/>
          </a:p>
        </p:txBody>
      </p:sp>
      <p:sp>
        <p:nvSpPr>
          <p:cNvPr id="7" name="Content Placeholder 2"/>
          <p:cNvSpPr>
            <a:spLocks noGrp="1"/>
          </p:cNvSpPr>
          <p:nvPr>
            <p:ph idx="1"/>
          </p:nvPr>
        </p:nvSpPr>
        <p:spPr>
          <a:xfrm>
            <a:off x="502920" y="1447800"/>
            <a:ext cx="9052560" cy="6096000"/>
          </a:xfrm>
        </p:spPr>
        <p:txBody>
          <a:bodyPr vert="horz" lIns="101864" tIns="50933" rIns="101864" bIns="50933" rtlCol="0" anchor="t">
            <a:normAutofit fontScale="92500" lnSpcReduction="20000"/>
          </a:bodyPr>
          <a:lstStyle/>
          <a:p>
            <a:pPr marL="461963" lvl="1" indent="-461963" fontAlgn="base">
              <a:buFont typeface="Arial" panose="020B0604020202020204" pitchFamily="34" charset="0"/>
              <a:buChar char="•"/>
              <a:tabLst>
                <a:tab pos="1943100" algn="l"/>
              </a:tabLst>
            </a:pPr>
            <a:r>
              <a:rPr lang="en-US" sz="3500" dirty="0"/>
              <a:t>Describe the role of senior leadership in promoting antibiotic stewardship activities in ambulatory practices</a:t>
            </a:r>
          </a:p>
          <a:p>
            <a:pPr marL="461963" lvl="1" indent="-461963" fontAlgn="base">
              <a:buFont typeface="Arial" panose="020B0604020202020204" pitchFamily="34" charset="0"/>
              <a:buChar char="•"/>
              <a:tabLst>
                <a:tab pos="1943100" algn="l"/>
              </a:tabLst>
            </a:pPr>
            <a:r>
              <a:rPr lang="en-US" sz="3500" dirty="0"/>
              <a:t>Establish an Antibiotic Stewardship Team </a:t>
            </a:r>
          </a:p>
          <a:p>
            <a:pPr marL="461963" lvl="1" indent="-461963" fontAlgn="base">
              <a:buFont typeface="Arial" panose="020B0604020202020204" pitchFamily="34" charset="0"/>
              <a:buChar char="•"/>
              <a:tabLst>
                <a:tab pos="1943100" algn="l"/>
              </a:tabLst>
            </a:pPr>
            <a:r>
              <a:rPr lang="en-US" sz="3500" dirty="0"/>
              <a:t>Garner support from other members of the practice for implementing antibiotic stewardship activities</a:t>
            </a:r>
          </a:p>
          <a:p>
            <a:pPr marL="461963" lvl="1" indent="-461963" fontAlgn="base">
              <a:buFont typeface="Arial" panose="020B0604020202020204" pitchFamily="34" charset="0"/>
              <a:buChar char="•"/>
              <a:tabLst>
                <a:tab pos="1943100" algn="l"/>
              </a:tabLst>
            </a:pPr>
            <a:r>
              <a:rPr lang="en-US" sz="3500" dirty="0"/>
              <a:t>Develop guidance for the management and treatment of common infectious disease syndromes seen in outpatient settings</a:t>
            </a:r>
          </a:p>
          <a:p>
            <a:pPr marL="461963" lvl="1" indent="-461963">
              <a:buFont typeface="Arial" panose="020B0604020202020204" pitchFamily="34" charset="0"/>
              <a:buChar char="•"/>
              <a:tabLst>
                <a:tab pos="1943100" algn="l"/>
              </a:tabLst>
            </a:pPr>
            <a:r>
              <a:rPr lang="en-US" sz="3500" dirty="0"/>
              <a:t>Identify sources of antibiotic prescription data and develop effective approaches to feedback antibiotic use data to the practice</a:t>
            </a:r>
          </a:p>
          <a:p>
            <a:pPr lvl="0" fontAlgn="base"/>
            <a:endParaRPr lang="en-US" dirty="0"/>
          </a:p>
        </p:txBody>
      </p:sp>
    </p:spTree>
    <p:custDataLst>
      <p:tags r:id="rId1"/>
    </p:custDataLst>
    <p:extLst>
      <p:ext uri="{BB962C8B-B14F-4D97-AF65-F5344CB8AC3E}">
        <p14:creationId xmlns:p14="http://schemas.microsoft.com/office/powerpoint/2010/main" val="1837076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Disclaimer</a:t>
            </a:r>
          </a:p>
        </p:txBody>
      </p:sp>
      <p:sp>
        <p:nvSpPr>
          <p:cNvPr id="3" name="Content Placeholder 2"/>
          <p:cNvSpPr>
            <a:spLocks noGrp="1"/>
          </p:cNvSpPr>
          <p:nvPr>
            <p:ph idx="1"/>
          </p:nvPr>
        </p:nvSpPr>
        <p:spPr/>
        <p:txBody>
          <a:bodyPr>
            <a:normAutofit lnSpcReduction="10000"/>
          </a:bodyPr>
          <a:lstStyle/>
          <a:p>
            <a:pPr>
              <a:spcBef>
                <a:spcPts val="1800"/>
              </a:spcBef>
            </a:pPr>
            <a:r>
              <a:rPr lang="en-US"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800"/>
              </a:spcBef>
            </a:pPr>
            <a:r>
              <a:rPr lang="en-US"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a:p>
            <a:pPr marL="0" indent="0">
              <a:spcBef>
                <a:spcPts val="1800"/>
              </a:spcBef>
              <a:buNone/>
            </a:pPr>
            <a:endParaRPr lang="en-US" dirty="0"/>
          </a:p>
          <a:p>
            <a:pPr>
              <a:spcBef>
                <a:spcPts val="1800"/>
              </a:spcBef>
            </a:pP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20</a:t>
            </a:fld>
            <a:endParaRPr lang="en-US"/>
          </a:p>
        </p:txBody>
      </p:sp>
    </p:spTree>
    <p:custDataLst>
      <p:tags r:id="rId1"/>
    </p:custDataLst>
    <p:extLst>
      <p:ext uri="{BB962C8B-B14F-4D97-AF65-F5344CB8AC3E}">
        <p14:creationId xmlns:p14="http://schemas.microsoft.com/office/powerpoint/2010/main" val="4206666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a:xfrm>
            <a:off x="323385" y="1143000"/>
            <a:ext cx="9422781" cy="5799987"/>
          </a:xfrm>
        </p:spPr>
        <p:txBody>
          <a:bodyPr>
            <a:noAutofit/>
          </a:bodyPr>
          <a:lstStyle/>
          <a:p>
            <a:pPr marL="514350" indent="-514350">
              <a:buFont typeface="+mj-lt"/>
              <a:buAutoNum type="arabicPeriod"/>
              <a:tabLst>
                <a:tab pos="1657350" algn="l"/>
              </a:tabLst>
            </a:pPr>
            <a:r>
              <a:rPr lang="en-US" sz="2200"/>
              <a:t>Suda KJ, Hicks LA, Roberts RM, et al. Antibiotic expenditures by medication, class, and healthcare setting in the United States, 2010-2015. Clin Infect Dis. 2018 Jan 6;66(2):185-90. PMID: 29020276.</a:t>
            </a:r>
          </a:p>
          <a:p>
            <a:pPr marL="514350" indent="-514350">
              <a:buFont typeface="+mj-lt"/>
              <a:buAutoNum type="arabicPeriod"/>
              <a:tabLst>
                <a:tab pos="1657350" algn="l"/>
              </a:tabLst>
            </a:pPr>
            <a:r>
              <a:rPr lang="en-US" sz="2200"/>
              <a:t>Sanchez GV, Fleming-Dutra KE, Roberts RM, Hicks LA. Core elements of outpatient antibiotic stewardship. MMWR </a:t>
            </a:r>
            <a:r>
              <a:rPr lang="en-US" sz="2200" err="1"/>
              <a:t>Recomm</a:t>
            </a:r>
            <a:r>
              <a:rPr lang="en-US" sz="2200"/>
              <a:t> Rep. 2016 Nov 11;65(6):1-12. PMID: 27832047.</a:t>
            </a:r>
          </a:p>
          <a:p>
            <a:pPr marL="514350" indent="-514350">
              <a:buFont typeface="+mj-lt"/>
              <a:buAutoNum type="arabicPeriod"/>
              <a:tabLst>
                <a:tab pos="1657350" algn="l"/>
              </a:tabLst>
            </a:pPr>
            <a:r>
              <a:rPr lang="en-US" sz="2200"/>
              <a:t>Centers for Disease Control and Prevention Core Elements of Outpatient Antibiotic Stewardship. </a:t>
            </a:r>
            <a:r>
              <a:rPr lang="en-US" sz="2200">
                <a:solidFill>
                  <a:srgbClr val="212121"/>
                </a:solidFill>
                <a:ea typeface="Times New Roman" panose="02020603050405020304" pitchFamily="18" charset="0"/>
                <a:hlinkClick r:id="rId3"/>
              </a:rPr>
              <a:t>https://www.cdc.gov/antibiotic-use/core-elements/outpatient.html</a:t>
            </a:r>
            <a:r>
              <a:rPr lang="en-US" sz="2200">
                <a:solidFill>
                  <a:srgbClr val="212121"/>
                </a:solidFill>
                <a:ea typeface="Times New Roman" panose="02020603050405020304" pitchFamily="18" charset="0"/>
              </a:rPr>
              <a:t>. Accessed July 16, 2022.</a:t>
            </a:r>
            <a:endParaRPr lang="en-US" sz="2200"/>
          </a:p>
          <a:p>
            <a:pPr marL="514350" indent="-514350">
              <a:buFont typeface="+mj-lt"/>
              <a:buAutoNum type="arabicPeriod"/>
              <a:tabLst>
                <a:tab pos="1657350" algn="l"/>
              </a:tabLst>
            </a:pPr>
            <a:r>
              <a:rPr lang="en-US" sz="2200"/>
              <a:t>Antimicrobial Stewardship in Ambulatory Health Care. 2019. </a:t>
            </a:r>
            <a:r>
              <a:rPr lang="en-US" sz="2200" u="sng">
                <a:hlinkClick r:id="rId4"/>
              </a:rPr>
              <a:t>https://www.jointcommission.org/standards/r3-report/r3-report-issue-23-antimicrobial-stewardship-in-ambulatory-health-care/</a:t>
            </a:r>
            <a:r>
              <a:rPr lang="en-US" sz="2200"/>
              <a:t>. Accessed July 4, 2022.</a:t>
            </a:r>
          </a:p>
          <a:p>
            <a:pPr marL="514350" indent="-514350">
              <a:buFont typeface="+mj-lt"/>
              <a:buAutoNum type="arabicPeriod"/>
              <a:tabLst>
                <a:tab pos="1657350" algn="l"/>
              </a:tabLst>
            </a:pPr>
            <a:r>
              <a:rPr lang="en-US" sz="2200"/>
              <a:t>Participation Options Overview. Quality Payment Program. </a:t>
            </a:r>
            <a:r>
              <a:rPr lang="en-US" sz="2200">
                <a:hlinkClick r:id="rId5"/>
              </a:rPr>
              <a:t>https://qpp.cms.gov/mips/overview</a:t>
            </a:r>
            <a:r>
              <a:rPr lang="en-US" sz="2200"/>
              <a:t>. Accessed July 16, 2022.</a:t>
            </a:r>
          </a:p>
          <a:p>
            <a:pPr marL="0" indent="0">
              <a:buNone/>
              <a:tabLst>
                <a:tab pos="1657350" algn="l"/>
              </a:tabLst>
            </a:pPr>
            <a:endParaRPr lang="en-US" sz="1200">
              <a:solidFill>
                <a:schemeClr val="tx1">
                  <a:lumMod val="50000"/>
                </a:schemeClr>
              </a:solidFill>
              <a:cs typeface="Arial" pitchFamily="34" charset="0"/>
            </a:endParaRPr>
          </a:p>
        </p:txBody>
      </p:sp>
      <p:sp>
        <p:nvSpPr>
          <p:cNvPr id="4" name="Slide Number Placeholder 3"/>
          <p:cNvSpPr>
            <a:spLocks noGrp="1"/>
          </p:cNvSpPr>
          <p:nvPr>
            <p:ph type="sldNum" sz="quarter" idx="12"/>
          </p:nvPr>
        </p:nvSpPr>
        <p:spPr/>
        <p:txBody>
          <a:bodyPr/>
          <a:lstStyle/>
          <a:p>
            <a:fld id="{993EEC8E-C5CF-40DF-832D-5BCB0E209B98}" type="slidenum">
              <a:rPr lang="en-US" smtClean="0"/>
              <a:pPr/>
              <a:t>21</a:t>
            </a:fld>
            <a:endParaRPr lang="en-US"/>
          </a:p>
        </p:txBody>
      </p:sp>
    </p:spTree>
    <p:custDataLst>
      <p:tags r:id="rId1"/>
    </p:custDataLst>
    <p:extLst>
      <p:ext uri="{BB962C8B-B14F-4D97-AF65-F5344CB8AC3E}">
        <p14:creationId xmlns:p14="http://schemas.microsoft.com/office/powerpoint/2010/main" val="3005666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540B-82E0-6263-0BF3-30B335F5301D}"/>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575D1EF4-24E8-B845-BAD4-A34B3CA25332}"/>
              </a:ext>
            </a:extLst>
          </p:cNvPr>
          <p:cNvSpPr>
            <a:spLocks noGrp="1"/>
          </p:cNvSpPr>
          <p:nvPr>
            <p:ph idx="1"/>
          </p:nvPr>
        </p:nvSpPr>
        <p:spPr>
          <a:xfrm>
            <a:off x="502920" y="1143000"/>
            <a:ext cx="9052560" cy="6004932"/>
          </a:xfrm>
        </p:spPr>
        <p:txBody>
          <a:bodyPr>
            <a:noAutofit/>
          </a:bodyPr>
          <a:lstStyle/>
          <a:p>
            <a:pPr marL="514350" indent="-514350">
              <a:buFont typeface="+mj-lt"/>
              <a:buAutoNum type="arabicPeriod" startAt="6"/>
              <a:tabLst>
                <a:tab pos="1657350" algn="l"/>
              </a:tabLst>
            </a:pPr>
            <a:r>
              <a:rPr lang="en-US" sz="2200"/>
              <a:t>Keller SC, Cosgrove SE, Miller MA, et al. A framework for implementing antibiotic stewardship in ambulatory care: lessons learned from the Agency for Healthcare Research and Quality Safety Program for Improving Antibiotic Use. Antimicrobial Stewardship &amp; Healthcare Epidemiology. 2022 July 4;2(1):e109.</a:t>
            </a:r>
          </a:p>
          <a:p>
            <a:pPr marL="514350" indent="-514350">
              <a:buFont typeface="+mj-lt"/>
              <a:buAutoNum type="arabicPeriod" startAt="6"/>
              <a:tabLst>
                <a:tab pos="1657350" algn="l"/>
              </a:tabLst>
            </a:pPr>
            <a:r>
              <a:rPr lang="en-US" sz="2200"/>
              <a:t>MITIGATE antimicrobial stewardship toolkit: a guide for practical implementation in adult and pediatric emergency department and urgent care settings. 2018. </a:t>
            </a:r>
            <a:r>
              <a:rPr lang="en-US" sz="2200">
                <a:hlinkClick r:id="rId2"/>
              </a:rPr>
              <a:t>https://stacks.cdc.gov/view/cdc/80653</a:t>
            </a:r>
            <a:r>
              <a:rPr lang="en-US" sz="2200"/>
              <a:t>. Accessed July 16, 2022.</a:t>
            </a:r>
          </a:p>
          <a:p>
            <a:pPr marL="514350" indent="-514350">
              <a:buFont typeface="+mj-lt"/>
              <a:buAutoNum type="arabicPeriod" startAt="6"/>
              <a:tabLst>
                <a:tab pos="1657350" algn="l"/>
              </a:tabLst>
            </a:pPr>
            <a:r>
              <a:rPr lang="en-US" sz="2200"/>
              <a:t>Fleming-Dutra KE, Mangione-Smith R, Hicks LA. How to prescribe fewer unnecessary antibiotics: talking points that work with patients and their families. Am Fam Physician. 2016 Aug 1;94(3):200-2. PMID: 27479620.</a:t>
            </a:r>
          </a:p>
          <a:p>
            <a:pPr marL="514350" indent="-514350">
              <a:buFont typeface="+mj-lt"/>
              <a:buAutoNum type="arabicPeriod" startAt="6"/>
              <a:tabLst>
                <a:tab pos="1657350" algn="l"/>
              </a:tabLst>
            </a:pPr>
            <a:r>
              <a:rPr lang="en-US" sz="2200"/>
              <a:t>Heritage J, Elliott MN, Stivers T, et al. Reducing inappropriate antibiotics prescribing: the role of online commentary on physical examination findings. Patient Educ Couns. 2010 Oct;81(1):119-25. PMID: 20223616.</a:t>
            </a:r>
          </a:p>
          <a:p>
            <a:pPr marL="514350" indent="-514350">
              <a:buFont typeface="+mj-lt"/>
              <a:buAutoNum type="arabicPeriod" startAt="6"/>
              <a:tabLst>
                <a:tab pos="1657350" algn="l"/>
              </a:tabLst>
            </a:pPr>
            <a:endParaRPr lang="en-US" sz="2200"/>
          </a:p>
        </p:txBody>
      </p:sp>
      <p:sp>
        <p:nvSpPr>
          <p:cNvPr id="4" name="Slide Number Placeholder 3">
            <a:extLst>
              <a:ext uri="{FF2B5EF4-FFF2-40B4-BE49-F238E27FC236}">
                <a16:creationId xmlns:a16="http://schemas.microsoft.com/office/drawing/2014/main" id="{93CE44B7-EB4B-AC15-FB0E-488BED58F0F7}"/>
              </a:ext>
            </a:extLst>
          </p:cNvPr>
          <p:cNvSpPr>
            <a:spLocks noGrp="1"/>
          </p:cNvSpPr>
          <p:nvPr>
            <p:ph type="sldNum" sz="quarter" idx="12"/>
          </p:nvPr>
        </p:nvSpPr>
        <p:spPr/>
        <p:txBody>
          <a:bodyPr/>
          <a:lstStyle/>
          <a:p>
            <a:fld id="{993EEC8E-C5CF-40DF-832D-5BCB0E209B98}" type="slidenum">
              <a:rPr lang="en-US" smtClean="0"/>
              <a:t>22</a:t>
            </a:fld>
            <a:endParaRPr lang="en-US"/>
          </a:p>
        </p:txBody>
      </p:sp>
    </p:spTree>
    <p:extLst>
      <p:ext uri="{BB962C8B-B14F-4D97-AF65-F5344CB8AC3E}">
        <p14:creationId xmlns:p14="http://schemas.microsoft.com/office/powerpoint/2010/main" val="191130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BEE0-A461-B5F7-9BA2-BCB5C5E938D1}"/>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AF6D7D9C-F4F3-D6AE-DCCF-C657F551B28D}"/>
              </a:ext>
            </a:extLst>
          </p:cNvPr>
          <p:cNvSpPr>
            <a:spLocks noGrp="1"/>
          </p:cNvSpPr>
          <p:nvPr>
            <p:ph idx="1"/>
          </p:nvPr>
        </p:nvSpPr>
        <p:spPr>
          <a:xfrm>
            <a:off x="502920" y="1143000"/>
            <a:ext cx="9052560" cy="6215591"/>
          </a:xfrm>
        </p:spPr>
        <p:txBody>
          <a:bodyPr>
            <a:noAutofit/>
          </a:bodyPr>
          <a:lstStyle/>
          <a:p>
            <a:pPr marL="514350" indent="-514350">
              <a:buFont typeface="+mj-lt"/>
              <a:buAutoNum type="arabicPeriod" startAt="10"/>
              <a:tabLst>
                <a:tab pos="1657350" algn="l"/>
              </a:tabLst>
            </a:pPr>
            <a:r>
              <a:rPr lang="en-US" sz="2200"/>
              <a:t>Mangione-Smith R, Zhou C, Robinson JD, et al. Communication practices and antibiotic use for acute respiratory tract infections in children. Ann Fam Med. 2015 May-Jun;13(3):221-7. PMID: 25964399.</a:t>
            </a:r>
          </a:p>
          <a:p>
            <a:pPr marL="514350" indent="-514350">
              <a:buFont typeface="+mj-lt"/>
              <a:buAutoNum type="arabicPeriod" startAt="10"/>
              <a:tabLst>
                <a:tab pos="1657350" algn="l"/>
              </a:tabLst>
            </a:pPr>
            <a:r>
              <a:rPr lang="en-US" sz="2200"/>
              <a:t>Mangione-Smith R, Stivers T, Elliott M, et al. Online commentary during the physical examination: a communication tool for avoiding inappropriate antibiotic prescribing? Soc Sci Med. 2003 Jan;56(2):313-20. PMID: 12473316.</a:t>
            </a:r>
          </a:p>
          <a:p>
            <a:pPr marL="514350" indent="-514350">
              <a:buFont typeface="+mj-lt"/>
              <a:buAutoNum type="arabicPeriod" startAt="10"/>
              <a:tabLst>
                <a:tab pos="1657350" algn="l"/>
              </a:tabLst>
            </a:pPr>
            <a:r>
              <a:rPr lang="en-US" sz="2200"/>
              <a:t>Linder JA. Moving the mean with feedback: insights from </a:t>
            </a:r>
            <a:r>
              <a:rPr lang="en-US" sz="2200" err="1"/>
              <a:t>behavioural</a:t>
            </a:r>
            <a:r>
              <a:rPr lang="en-US" sz="2200"/>
              <a:t> science. NPJ Prim Care Respir Med. 2016 Apr 28;26:16018. PMID: 27121229.</a:t>
            </a:r>
          </a:p>
          <a:p>
            <a:pPr marL="514350" indent="-514350">
              <a:buFont typeface="+mj-lt"/>
              <a:buAutoNum type="arabicPeriod" startAt="10"/>
              <a:tabLst>
                <a:tab pos="1657350" algn="l"/>
              </a:tabLst>
            </a:pPr>
            <a:r>
              <a:rPr lang="en-US" sz="2200"/>
              <a:t>Meeker D, Linder JA, Fox CR, et al. Effect of behavioral interventions on inappropriate antibiotic prescribing among primary care practices: a randomized clinical trial. JAMA. 2016 Feb 9;315(6):562-70. PMID: 26864410.</a:t>
            </a:r>
          </a:p>
        </p:txBody>
      </p:sp>
      <p:sp>
        <p:nvSpPr>
          <p:cNvPr id="4" name="Slide Number Placeholder 3">
            <a:extLst>
              <a:ext uri="{FF2B5EF4-FFF2-40B4-BE49-F238E27FC236}">
                <a16:creationId xmlns:a16="http://schemas.microsoft.com/office/drawing/2014/main" id="{13E6C7BF-26D3-2978-2E21-1D1F7FAE3780}"/>
              </a:ext>
            </a:extLst>
          </p:cNvPr>
          <p:cNvSpPr>
            <a:spLocks noGrp="1"/>
          </p:cNvSpPr>
          <p:nvPr>
            <p:ph type="sldNum" sz="quarter" idx="12"/>
          </p:nvPr>
        </p:nvSpPr>
        <p:spPr/>
        <p:txBody>
          <a:bodyPr/>
          <a:lstStyle/>
          <a:p>
            <a:fld id="{993EEC8E-C5CF-40DF-832D-5BCB0E209B98}" type="slidenum">
              <a:rPr lang="en-US" smtClean="0"/>
              <a:t>23</a:t>
            </a:fld>
            <a:endParaRPr lang="en-US"/>
          </a:p>
        </p:txBody>
      </p:sp>
    </p:spTree>
    <p:extLst>
      <p:ext uri="{BB962C8B-B14F-4D97-AF65-F5344CB8AC3E}">
        <p14:creationId xmlns:p14="http://schemas.microsoft.com/office/powerpoint/2010/main" val="1356962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A96B-3EEF-AE6A-B23F-1D2230DEA871}"/>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8E45F9DA-3B00-32A0-78DC-A0E3A947B43E}"/>
              </a:ext>
            </a:extLst>
          </p:cNvPr>
          <p:cNvSpPr>
            <a:spLocks noGrp="1"/>
          </p:cNvSpPr>
          <p:nvPr>
            <p:ph idx="1"/>
          </p:nvPr>
        </p:nvSpPr>
        <p:spPr>
          <a:xfrm>
            <a:off x="502920" y="1075267"/>
            <a:ext cx="9052560" cy="5799987"/>
          </a:xfrm>
        </p:spPr>
        <p:txBody>
          <a:bodyPr>
            <a:noAutofit/>
          </a:bodyPr>
          <a:lstStyle/>
          <a:p>
            <a:pPr marL="514350" indent="-514350">
              <a:buFont typeface="+mj-lt"/>
              <a:buAutoNum type="arabicPeriod" startAt="14"/>
              <a:tabLst>
                <a:tab pos="1657350" algn="l"/>
              </a:tabLst>
            </a:pPr>
            <a:r>
              <a:rPr lang="en-US" sz="2200"/>
              <a:t>Linder JA, </a:t>
            </a:r>
            <a:r>
              <a:rPr lang="en-US" sz="2200" err="1"/>
              <a:t>Schnipper</a:t>
            </a:r>
            <a:r>
              <a:rPr lang="en-US" sz="2200"/>
              <a:t> JL, </a:t>
            </a:r>
            <a:r>
              <a:rPr lang="en-US" sz="2200" err="1"/>
              <a:t>Tsurikova</a:t>
            </a:r>
            <a:r>
              <a:rPr lang="en-US" sz="2200"/>
              <a:t> R, et al. Self-reported familiarity with acute respiratory infection guidelines and antibiotic prescribing in primary care. Int J Qual Health Care. 2010 Dec;22(6):469-75. PMID: 20935008.</a:t>
            </a:r>
          </a:p>
          <a:p>
            <a:pPr marL="514350" indent="-514350">
              <a:buFont typeface="+mj-lt"/>
              <a:buAutoNum type="arabicPeriod" startAt="14"/>
              <a:tabLst>
                <a:tab pos="1657350" algn="l"/>
              </a:tabLst>
            </a:pPr>
            <a:r>
              <a:rPr lang="en-US" sz="2200"/>
              <a:t>Linder, JA, Meeker D, Fox CR, et al. Effects of behavioral interventions on inappropriate antibiotic prescribing in primary care 12 months after stopping interventions. JAMA. 2017 Oct 10;318(14):1391-2. PMID: 29049577. </a:t>
            </a:r>
          </a:p>
          <a:p>
            <a:pPr marL="457200" indent="-457200">
              <a:buFont typeface="+mj-lt"/>
              <a:buAutoNum type="arabicPeriod" startAt="14"/>
            </a:pPr>
            <a:r>
              <a:rPr lang="en-US" sz="2200" err="1"/>
              <a:t>Szymczak</a:t>
            </a:r>
            <a:r>
              <a:rPr lang="en-US" sz="2200"/>
              <a:t> JE, Feemster KA, </a:t>
            </a:r>
            <a:r>
              <a:rPr lang="en-US" sz="2200" err="1"/>
              <a:t>Zaoutis</a:t>
            </a:r>
            <a:r>
              <a:rPr lang="en-US" sz="2200"/>
              <a:t> TE, et al. Pediatrician perceptions of an outpatient antimicrobial stewardship intervention. Infect Control Hosp Epidemiol. 2014 Oct;35 Suppl 3:S69-78.</a:t>
            </a:r>
            <a:r>
              <a:rPr lang="en-US" sz="2200" b="0" i="0">
                <a:solidFill>
                  <a:srgbClr val="212121"/>
                </a:solidFill>
                <a:effectLst/>
              </a:rPr>
              <a:t> </a:t>
            </a:r>
            <a:r>
              <a:rPr lang="en-US" sz="2200"/>
              <a:t>PMID: 25222901.</a:t>
            </a:r>
          </a:p>
          <a:p>
            <a:pPr marL="457200" indent="-457200">
              <a:buFont typeface="+mj-lt"/>
              <a:buAutoNum type="arabicPeriod" startAt="14"/>
            </a:pPr>
            <a:r>
              <a:rPr lang="en-US" sz="2200"/>
              <a:t>Hemkens LG, </a:t>
            </a:r>
            <a:r>
              <a:rPr lang="en-US" sz="2200" err="1"/>
              <a:t>Saccilotto</a:t>
            </a:r>
            <a:r>
              <a:rPr lang="en-US" sz="2200"/>
              <a:t> R, Reyes SL, et al. Personalized prescription feedback using routinely collected data to reduce antibiotic use in primary care: a randomized clinical trial. JAMA Intern Med. 2017 Feb 1;177(2):176-83.</a:t>
            </a:r>
            <a:r>
              <a:rPr lang="en-US" sz="2200" b="0" i="0">
                <a:solidFill>
                  <a:srgbClr val="212121"/>
                </a:solidFill>
                <a:effectLst/>
              </a:rPr>
              <a:t> </a:t>
            </a:r>
            <a:r>
              <a:rPr lang="en-US" sz="2200"/>
              <a:t>PMID: 28027333.</a:t>
            </a:r>
          </a:p>
          <a:p>
            <a:pPr marL="457200" indent="-457200">
              <a:buFont typeface="+mj-lt"/>
              <a:buAutoNum type="arabicPeriod" startAt="14"/>
            </a:pPr>
            <a:r>
              <a:rPr lang="en-US" sz="2200"/>
              <a:t>Foy R, </a:t>
            </a:r>
            <a:r>
              <a:rPr lang="en-US" sz="2200" err="1"/>
              <a:t>Skrypak</a:t>
            </a:r>
            <a:r>
              <a:rPr lang="en-US" sz="2200"/>
              <a:t> M, Alderson S, et al. Revitalising audit and feedback to improve patient care. BMJ. 2020 Feb 27;368:m213. PMID: 32107249.</a:t>
            </a:r>
          </a:p>
        </p:txBody>
      </p:sp>
      <p:sp>
        <p:nvSpPr>
          <p:cNvPr id="4" name="Slide Number Placeholder 3">
            <a:extLst>
              <a:ext uri="{FF2B5EF4-FFF2-40B4-BE49-F238E27FC236}">
                <a16:creationId xmlns:a16="http://schemas.microsoft.com/office/drawing/2014/main" id="{A9247EB7-EC0B-C8B0-C01D-21F6EB760287}"/>
              </a:ext>
            </a:extLst>
          </p:cNvPr>
          <p:cNvSpPr>
            <a:spLocks noGrp="1"/>
          </p:cNvSpPr>
          <p:nvPr>
            <p:ph type="sldNum" sz="quarter" idx="12"/>
          </p:nvPr>
        </p:nvSpPr>
        <p:spPr/>
        <p:txBody>
          <a:bodyPr/>
          <a:lstStyle/>
          <a:p>
            <a:fld id="{993EEC8E-C5CF-40DF-832D-5BCB0E209B98}" type="slidenum">
              <a:rPr lang="en-US" smtClean="0"/>
              <a:t>24</a:t>
            </a:fld>
            <a:endParaRPr lang="en-US"/>
          </a:p>
        </p:txBody>
      </p:sp>
    </p:spTree>
    <p:extLst>
      <p:ext uri="{BB962C8B-B14F-4D97-AF65-F5344CB8AC3E}">
        <p14:creationId xmlns:p14="http://schemas.microsoft.com/office/powerpoint/2010/main" val="211440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Importance of Antibiotic Stewardship in Ambulatory Care</a:t>
            </a:r>
            <a:r>
              <a:rPr lang="en-US"/>
              <a:t> </a:t>
            </a:r>
          </a:p>
        </p:txBody>
      </p:sp>
      <p:sp>
        <p:nvSpPr>
          <p:cNvPr id="4" name="Slide Number Placeholder 3"/>
          <p:cNvSpPr>
            <a:spLocks noGrp="1"/>
          </p:cNvSpPr>
          <p:nvPr>
            <p:ph type="sldNum" sz="quarter" idx="12"/>
          </p:nvPr>
        </p:nvSpPr>
        <p:spPr/>
        <p:txBody>
          <a:bodyPr/>
          <a:lstStyle/>
          <a:p>
            <a:fld id="{993EEC8E-C5CF-40DF-832D-5BCB0E209B98}" type="slidenum">
              <a:rPr lang="en-US" smtClean="0"/>
              <a:t>3</a:t>
            </a:fld>
            <a:endParaRPr lang="en-US"/>
          </a:p>
        </p:txBody>
      </p:sp>
      <p:sp>
        <p:nvSpPr>
          <p:cNvPr id="7" name="Content Placeholder 2"/>
          <p:cNvSpPr>
            <a:spLocks noGrp="1"/>
          </p:cNvSpPr>
          <p:nvPr>
            <p:ph idx="1"/>
          </p:nvPr>
        </p:nvSpPr>
        <p:spPr>
          <a:xfrm>
            <a:off x="403739" y="1384674"/>
            <a:ext cx="9052560" cy="4274976"/>
          </a:xfrm>
        </p:spPr>
        <p:txBody>
          <a:bodyPr>
            <a:noAutofit/>
          </a:bodyPr>
          <a:lstStyle/>
          <a:p>
            <a:pPr marL="461963" marR="0" lvl="1" indent="-461963">
              <a:spcAft>
                <a:spcPts val="0"/>
              </a:spcAft>
              <a:buFont typeface="Arial" panose="020B0604020202020204" pitchFamily="34" charset="0"/>
              <a:buChar char="•"/>
              <a:tabLst>
                <a:tab pos="1943100" algn="l"/>
              </a:tabLst>
            </a:pPr>
            <a:r>
              <a:rPr lang="en-US" sz="3200" dirty="0"/>
              <a:t>Antibiotic prescribing is common with 59% of antibiotic expenditures occurring in outpatients in the United States</a:t>
            </a:r>
            <a:r>
              <a:rPr lang="en-US" sz="3200" baseline="30000" dirty="0"/>
              <a:t>1</a:t>
            </a:r>
            <a:r>
              <a:rPr lang="en-US" sz="3200" dirty="0"/>
              <a:t> </a:t>
            </a:r>
          </a:p>
          <a:p>
            <a:pPr marL="461963" lvl="1" indent="-461963">
              <a:buFont typeface="Arial" panose="020B0604020202020204" pitchFamily="34" charset="0"/>
              <a:buChar char="•"/>
              <a:tabLst>
                <a:tab pos="1943100" algn="l"/>
              </a:tabLst>
            </a:pPr>
            <a:r>
              <a:rPr lang="en-US" sz="3200" dirty="0"/>
              <a:t>30% of all antibiotics prescribed in the ambulatory setting are likely unnecessary</a:t>
            </a:r>
            <a:r>
              <a:rPr lang="en-US" sz="3200" baseline="30000" dirty="0"/>
              <a:t>1</a:t>
            </a:r>
            <a:r>
              <a:rPr lang="en-US" sz="3200" dirty="0"/>
              <a:t> </a:t>
            </a:r>
          </a:p>
          <a:p>
            <a:pPr marL="461963" marR="0" lvl="1" indent="-461963">
              <a:spcAft>
                <a:spcPts val="0"/>
              </a:spcAft>
              <a:buFont typeface="Arial" panose="020B0604020202020204" pitchFamily="34" charset="0"/>
              <a:buChar char="•"/>
              <a:tabLst>
                <a:tab pos="1943100" algn="l"/>
              </a:tabLst>
            </a:pPr>
            <a:r>
              <a:rPr lang="en-US" sz="3200" dirty="0"/>
              <a:t>Centers for Disease Control and Prevention’s Core Elements of Outpatient Antibiotic Stewardship note four strategies to conduct outpatient stewardship</a:t>
            </a:r>
            <a:r>
              <a:rPr lang="en-US" sz="3200" baseline="30000" dirty="0"/>
              <a:t>2,3</a:t>
            </a:r>
            <a:r>
              <a:rPr lang="en-US" sz="3200" dirty="0"/>
              <a:t> </a:t>
            </a:r>
          </a:p>
        </p:txBody>
      </p:sp>
    </p:spTree>
    <p:custDataLst>
      <p:tags r:id="rId1"/>
    </p:custDataLst>
    <p:extLst>
      <p:ext uri="{BB962C8B-B14F-4D97-AF65-F5344CB8AC3E}">
        <p14:creationId xmlns:p14="http://schemas.microsoft.com/office/powerpoint/2010/main" val="13177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Importance of Antibiotic Stewardship in Ambulatory Care</a:t>
            </a:r>
            <a:r>
              <a:rPr lang="en-US"/>
              <a:t> </a:t>
            </a:r>
          </a:p>
        </p:txBody>
      </p:sp>
      <p:sp>
        <p:nvSpPr>
          <p:cNvPr id="4" name="Slide Number Placeholder 3"/>
          <p:cNvSpPr>
            <a:spLocks noGrp="1"/>
          </p:cNvSpPr>
          <p:nvPr>
            <p:ph type="sldNum" sz="quarter" idx="12"/>
          </p:nvPr>
        </p:nvSpPr>
        <p:spPr/>
        <p:txBody>
          <a:bodyPr/>
          <a:lstStyle/>
          <a:p>
            <a:fld id="{993EEC8E-C5CF-40DF-832D-5BCB0E209B98}" type="slidenum">
              <a:rPr lang="en-US" smtClean="0"/>
              <a:t>4</a:t>
            </a:fld>
            <a:endParaRPr lang="en-US"/>
          </a:p>
        </p:txBody>
      </p:sp>
      <p:sp>
        <p:nvSpPr>
          <p:cNvPr id="7" name="Content Placeholder 2"/>
          <p:cNvSpPr>
            <a:spLocks noGrp="1"/>
          </p:cNvSpPr>
          <p:nvPr>
            <p:ph idx="1"/>
          </p:nvPr>
        </p:nvSpPr>
        <p:spPr>
          <a:xfrm>
            <a:off x="502920" y="1480146"/>
            <a:ext cx="9052560" cy="4274976"/>
          </a:xfrm>
        </p:spPr>
        <p:txBody>
          <a:bodyPr>
            <a:noAutofit/>
          </a:bodyPr>
          <a:lstStyle/>
          <a:p>
            <a:pPr marL="461963" marR="0" lvl="1" indent="-461963">
              <a:spcAft>
                <a:spcPts val="0"/>
              </a:spcAft>
              <a:buFont typeface="Arial" panose="020B0604020202020204" pitchFamily="34" charset="0"/>
              <a:buChar char="•"/>
              <a:tabLst>
                <a:tab pos="1943100" algn="l"/>
              </a:tabLst>
            </a:pPr>
            <a:r>
              <a:rPr lang="en-US" sz="3200" dirty="0"/>
              <a:t>The Joint Commission has antibiotic stewardship requirements for accredited ambulatory practices</a:t>
            </a:r>
            <a:r>
              <a:rPr lang="en-US" sz="3200" baseline="30000" dirty="0"/>
              <a:t>4</a:t>
            </a:r>
          </a:p>
          <a:p>
            <a:pPr marL="461963" marR="0" lvl="1" indent="-461963">
              <a:spcAft>
                <a:spcPts val="0"/>
              </a:spcAft>
              <a:buFont typeface="Arial" panose="020B0604020202020204" pitchFamily="34" charset="0"/>
              <a:buChar char="•"/>
              <a:tabLst>
                <a:tab pos="1943100" algn="l"/>
              </a:tabLst>
            </a:pPr>
            <a:r>
              <a:rPr lang="en-US" sz="3200" dirty="0"/>
              <a:t>The Centers for Medicare &amp; Medicaid Services’ Merit-based Incentive Payment System (MIPS) assigns both penalties and rewards to clinicians and practices for quality improvement activities and for the quality of care, and some options include prescribing and diagnosis of infectious diseases conditions</a:t>
            </a:r>
            <a:r>
              <a:rPr lang="en-US" sz="3200" baseline="30000" dirty="0"/>
              <a:t>5</a:t>
            </a:r>
          </a:p>
          <a:p>
            <a:pPr marL="461963" marR="0" lvl="1" indent="-461963">
              <a:spcAft>
                <a:spcPts val="0"/>
              </a:spcAft>
              <a:buFont typeface="Arial" panose="020B0604020202020204" pitchFamily="34" charset="0"/>
              <a:buChar char="•"/>
              <a:tabLst>
                <a:tab pos="1943100" algn="l"/>
              </a:tabLst>
            </a:pPr>
            <a:endParaRPr lang="en-US" dirty="0"/>
          </a:p>
          <a:p>
            <a:pPr marL="0" marR="0" lvl="1" indent="0">
              <a:spcAft>
                <a:spcPts val="0"/>
              </a:spcAft>
              <a:buNone/>
              <a:tabLst>
                <a:tab pos="1943100" algn="l"/>
              </a:tabLst>
            </a:pPr>
            <a:endParaRPr lang="en-US" sz="3200" baseline="30000" dirty="0"/>
          </a:p>
        </p:txBody>
      </p:sp>
    </p:spTree>
    <p:custDataLst>
      <p:tags r:id="rId1"/>
    </p:custDataLst>
    <p:extLst>
      <p:ext uri="{BB962C8B-B14F-4D97-AF65-F5344CB8AC3E}">
        <p14:creationId xmlns:p14="http://schemas.microsoft.com/office/powerpoint/2010/main" val="786452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 1: Engage Practice Leadership</a:t>
            </a:r>
            <a:r>
              <a:rPr lang="en-US" baseline="30000"/>
              <a:t>6</a:t>
            </a:r>
            <a:endParaRPr lang="en-US"/>
          </a:p>
        </p:txBody>
      </p:sp>
      <p:sp>
        <p:nvSpPr>
          <p:cNvPr id="4" name="Slide Number Placeholder 3"/>
          <p:cNvSpPr>
            <a:spLocks noGrp="1"/>
          </p:cNvSpPr>
          <p:nvPr>
            <p:ph type="sldNum" sz="quarter" idx="12"/>
          </p:nvPr>
        </p:nvSpPr>
        <p:spPr/>
        <p:txBody>
          <a:bodyPr/>
          <a:lstStyle/>
          <a:p>
            <a:fld id="{993EEC8E-C5CF-40DF-832D-5BCB0E209B98}" type="slidenum">
              <a:rPr lang="en-US" dirty="0" smtClean="0"/>
              <a:t>5</a:t>
            </a:fld>
            <a:endParaRPr lang="en-US"/>
          </a:p>
        </p:txBody>
      </p:sp>
      <p:sp>
        <p:nvSpPr>
          <p:cNvPr id="5" name="Content Placeholder 4"/>
          <p:cNvSpPr>
            <a:spLocks noGrp="1"/>
          </p:cNvSpPr>
          <p:nvPr>
            <p:ph idx="1"/>
          </p:nvPr>
        </p:nvSpPr>
        <p:spPr>
          <a:xfrm>
            <a:off x="502920" y="1143001"/>
            <a:ext cx="9052560" cy="5334000"/>
          </a:xfrm>
        </p:spPr>
        <p:txBody>
          <a:bodyPr>
            <a:normAutofit fontScale="62500" lnSpcReduction="20000"/>
          </a:bodyPr>
          <a:lstStyle/>
          <a:p>
            <a:pPr>
              <a:lnSpc>
                <a:spcPct val="90000"/>
              </a:lnSpc>
            </a:pPr>
            <a:r>
              <a:rPr lang="en-US" sz="5100" dirty="0"/>
              <a:t>Who: person or people in the organization who can support change</a:t>
            </a:r>
          </a:p>
          <a:p>
            <a:pPr lvl="1">
              <a:lnSpc>
                <a:spcPct val="90000"/>
              </a:lnSpc>
            </a:pPr>
            <a:r>
              <a:rPr lang="en-US" sz="4500" dirty="0"/>
              <a:t>For example, practice owners, medical directors, or the most senior clinician in the group</a:t>
            </a:r>
          </a:p>
          <a:p>
            <a:pPr>
              <a:lnSpc>
                <a:spcPct val="90000"/>
              </a:lnSpc>
            </a:pPr>
            <a:r>
              <a:rPr lang="en-US" sz="5100" dirty="0"/>
              <a:t>Duties</a:t>
            </a:r>
          </a:p>
          <a:p>
            <a:pPr lvl="1">
              <a:lnSpc>
                <a:spcPct val="90000"/>
              </a:lnSpc>
            </a:pPr>
            <a:r>
              <a:rPr lang="en-US" sz="4500" dirty="0"/>
              <a:t>Communicating that appropriate antibiotic use is a priority across the practice</a:t>
            </a:r>
          </a:p>
          <a:p>
            <a:pPr lvl="1">
              <a:lnSpc>
                <a:spcPct val="90000"/>
              </a:lnSpc>
            </a:pPr>
            <a:r>
              <a:rPr lang="en-US" sz="4500" dirty="0"/>
              <a:t>Provision of resources</a:t>
            </a:r>
          </a:p>
          <a:p>
            <a:pPr lvl="2">
              <a:lnSpc>
                <a:spcPct val="90000"/>
              </a:lnSpc>
            </a:pPr>
            <a:r>
              <a:rPr lang="en-US" sz="3600" dirty="0"/>
              <a:t>Protected time for stewardship leads </a:t>
            </a:r>
          </a:p>
          <a:p>
            <a:pPr lvl="2">
              <a:lnSpc>
                <a:spcPct val="90000"/>
              </a:lnSpc>
            </a:pPr>
            <a:r>
              <a:rPr lang="en-US" sz="3600" dirty="0"/>
              <a:t>Access to information technology support </a:t>
            </a:r>
          </a:p>
          <a:p>
            <a:pPr lvl="1">
              <a:lnSpc>
                <a:spcPct val="90000"/>
              </a:lnSpc>
            </a:pPr>
            <a:r>
              <a:rPr lang="en-US" sz="4500" dirty="0"/>
              <a:t>Decoupling patient satisfaction scores for upper respiratory tract infection visits from bonuses</a:t>
            </a:r>
          </a:p>
          <a:p>
            <a:pPr lvl="1">
              <a:lnSpc>
                <a:spcPct val="90000"/>
              </a:lnSpc>
            </a:pPr>
            <a:r>
              <a:rPr lang="en-US" sz="4500" dirty="0"/>
              <a:t>Communicating with healthcare practitioners who are not compliant with stewardship efforts</a:t>
            </a:r>
          </a:p>
          <a:p>
            <a:endParaRPr lang="en-US" dirty="0"/>
          </a:p>
        </p:txBody>
      </p:sp>
      <p:pic>
        <p:nvPicPr>
          <p:cNvPr id="6" name="Picture 5" descr="Illustration of a group of peop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6802" y="6238875"/>
            <a:ext cx="3279273" cy="1298045"/>
          </a:xfrm>
          <a:prstGeom prst="rect">
            <a:avLst/>
          </a:prstGeom>
        </p:spPr>
      </p:pic>
    </p:spTree>
    <p:custDataLst>
      <p:tags r:id="rId1"/>
    </p:custDataLst>
    <p:extLst>
      <p:ext uri="{BB962C8B-B14F-4D97-AF65-F5344CB8AC3E}">
        <p14:creationId xmlns:p14="http://schemas.microsoft.com/office/powerpoint/2010/main" val="3323462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600"/>
              <a:t>Step 2: Establish an Antibiotic Stewardship Team</a:t>
            </a:r>
            <a:r>
              <a:rPr lang="en-US" sz="3600" baseline="30000"/>
              <a:t>6</a:t>
            </a:r>
            <a:endParaRPr lang="en-US" sz="3600"/>
          </a:p>
        </p:txBody>
      </p:sp>
      <p:sp>
        <p:nvSpPr>
          <p:cNvPr id="4" name="Slide Number Placeholder 3"/>
          <p:cNvSpPr>
            <a:spLocks noGrp="1"/>
          </p:cNvSpPr>
          <p:nvPr>
            <p:ph type="sldNum" sz="quarter" idx="12"/>
          </p:nvPr>
        </p:nvSpPr>
        <p:spPr/>
        <p:txBody>
          <a:bodyPr/>
          <a:lstStyle/>
          <a:p>
            <a:fld id="{993EEC8E-C5CF-40DF-832D-5BCB0E209B98}" type="slidenum">
              <a:rPr lang="en-US" dirty="0" smtClean="0"/>
              <a:t>6</a:t>
            </a:fld>
            <a:endParaRPr lang="en-US"/>
          </a:p>
        </p:txBody>
      </p:sp>
      <p:sp>
        <p:nvSpPr>
          <p:cNvPr id="6" name="Content Placeholder 2">
            <a:extLst>
              <a:ext uri="{FF2B5EF4-FFF2-40B4-BE49-F238E27FC236}">
                <a16:creationId xmlns:a16="http://schemas.microsoft.com/office/drawing/2014/main" id="{0A067310-4195-47AD-BBC4-A35244AAB126}"/>
              </a:ext>
            </a:extLst>
          </p:cNvPr>
          <p:cNvSpPr txBox="1">
            <a:spLocks noGrp="1"/>
          </p:cNvSpPr>
          <p:nvPr>
            <p:ph idx="1"/>
          </p:nvPr>
        </p:nvSpPr>
        <p:spPr>
          <a:xfrm>
            <a:off x="441960" y="1212320"/>
            <a:ext cx="9174480" cy="6353175"/>
          </a:xfrm>
          <a:prstGeom prst="rect">
            <a:avLst/>
          </a:prstGeom>
        </p:spPr>
        <p:txBody>
          <a:bodyPr vert="horz" lIns="101864" tIns="50933" rIns="101864" bIns="50933" rtlCol="0">
            <a:normAutofit fontScale="62500" lnSpcReduction="20000"/>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461963" lvl="1" indent="-461963">
              <a:lnSpc>
                <a:spcPct val="90000"/>
              </a:lnSpc>
              <a:buFont typeface="Arial" panose="020B0604020202020204" pitchFamily="34" charset="0"/>
              <a:buChar char="•"/>
              <a:tabLst>
                <a:tab pos="1943100" algn="l"/>
              </a:tabLst>
            </a:pPr>
            <a:r>
              <a:rPr lang="en-US" sz="4500"/>
              <a:t>Clinician lead</a:t>
            </a:r>
          </a:p>
          <a:p>
            <a:pPr marL="852488" lvl="2" indent="-225425">
              <a:lnSpc>
                <a:spcPct val="90000"/>
              </a:lnSpc>
              <a:buFont typeface="Arial" panose="020B0604020202020204" pitchFamily="34" charset="0"/>
              <a:buChar char="-"/>
              <a:tabLst>
                <a:tab pos="1943100" algn="l"/>
              </a:tabLst>
            </a:pPr>
            <a:r>
              <a:rPr lang="en-US" sz="3800"/>
              <a:t>Who: prescribing clinician (e.g., physician, advanced practitioner)</a:t>
            </a:r>
          </a:p>
          <a:p>
            <a:pPr marL="852488" lvl="2" indent="-225425">
              <a:lnSpc>
                <a:spcPct val="90000"/>
              </a:lnSpc>
              <a:buFont typeface="Arial" panose="020B0604020202020204" pitchFamily="34" charset="0"/>
              <a:buChar char="-"/>
              <a:tabLst>
                <a:tab pos="1943100" algn="l"/>
              </a:tabLst>
            </a:pPr>
            <a:r>
              <a:rPr lang="en-US" sz="3800"/>
              <a:t>Duties</a:t>
            </a:r>
          </a:p>
          <a:p>
            <a:pPr marL="1416050" lvl="3" indent="-214313">
              <a:lnSpc>
                <a:spcPct val="90000"/>
              </a:lnSpc>
              <a:buFont typeface="Arial" panose="020B0604020202020204" pitchFamily="34" charset="0"/>
              <a:buChar char="•"/>
              <a:tabLst>
                <a:tab pos="1314450" algn="l"/>
                <a:tab pos="1943100" algn="l"/>
              </a:tabLst>
            </a:pPr>
            <a:r>
              <a:rPr lang="en-US" sz="3200"/>
              <a:t>Determine stewardship goals and interventions</a:t>
            </a:r>
          </a:p>
          <a:p>
            <a:pPr marL="1416050" lvl="3" indent="-214313">
              <a:lnSpc>
                <a:spcPct val="90000"/>
              </a:lnSpc>
              <a:buFont typeface="Arial" panose="020B0604020202020204" pitchFamily="34" charset="0"/>
              <a:buChar char="•"/>
              <a:tabLst>
                <a:tab pos="1314450" algn="l"/>
                <a:tab pos="1943100" algn="l"/>
              </a:tabLst>
            </a:pPr>
            <a:r>
              <a:rPr lang="en-US" sz="3200"/>
              <a:t>Build consensus on prescribing in the practice</a:t>
            </a:r>
          </a:p>
          <a:p>
            <a:pPr marL="1416050" lvl="3" indent="-214313">
              <a:lnSpc>
                <a:spcPct val="90000"/>
              </a:lnSpc>
              <a:buFont typeface="Arial" panose="020B0604020202020204" pitchFamily="34" charset="0"/>
              <a:buChar char="•"/>
              <a:tabLst>
                <a:tab pos="1314450" algn="l"/>
                <a:tab pos="1943100" algn="l"/>
              </a:tabLst>
            </a:pPr>
            <a:r>
              <a:rPr lang="en-US" sz="3200"/>
              <a:t>Communicate with senior leadership</a:t>
            </a:r>
          </a:p>
          <a:p>
            <a:pPr marL="852488" lvl="2" indent="-225425">
              <a:lnSpc>
                <a:spcPct val="90000"/>
              </a:lnSpc>
              <a:buFont typeface="Arial" panose="020B0604020202020204" pitchFamily="34" charset="0"/>
              <a:buChar char="-"/>
              <a:tabLst>
                <a:tab pos="1943100" algn="l"/>
              </a:tabLst>
            </a:pPr>
            <a:r>
              <a:rPr lang="en-US" sz="3800"/>
              <a:t>Skill set</a:t>
            </a:r>
          </a:p>
          <a:p>
            <a:pPr marL="1416050" lvl="3" indent="-214313">
              <a:lnSpc>
                <a:spcPct val="90000"/>
              </a:lnSpc>
              <a:buFont typeface="Arial" panose="020B0604020202020204" pitchFamily="34" charset="0"/>
              <a:buChar char="•"/>
              <a:tabLst>
                <a:tab pos="1314450" algn="l"/>
                <a:tab pos="1943100" algn="l"/>
              </a:tabLst>
            </a:pPr>
            <a:r>
              <a:rPr lang="en-US" sz="3200"/>
              <a:t>Knowledge and interest in infectious diseases</a:t>
            </a:r>
          </a:p>
          <a:p>
            <a:pPr marL="1416050" lvl="3" indent="-214313">
              <a:lnSpc>
                <a:spcPct val="90000"/>
              </a:lnSpc>
              <a:buFont typeface="Arial" panose="020B0604020202020204" pitchFamily="34" charset="0"/>
              <a:buChar char="•"/>
              <a:tabLst>
                <a:tab pos="1314450" algn="l"/>
                <a:tab pos="1943100" algn="l"/>
              </a:tabLst>
            </a:pPr>
            <a:r>
              <a:rPr lang="en-US" sz="3200"/>
              <a:t>Interest in patient safety/quality improvement</a:t>
            </a:r>
          </a:p>
          <a:p>
            <a:pPr marL="1416050" lvl="3" indent="-214313">
              <a:lnSpc>
                <a:spcPct val="90000"/>
              </a:lnSpc>
              <a:buFont typeface="Arial" panose="020B0604020202020204" pitchFamily="34" charset="0"/>
              <a:buChar char="•"/>
              <a:tabLst>
                <a:tab pos="1314450" algn="l"/>
                <a:tab pos="1943100" algn="l"/>
              </a:tabLst>
            </a:pPr>
            <a:r>
              <a:rPr lang="en-US" sz="3200"/>
              <a:t>Diplomatic, collegial, communication skills</a:t>
            </a:r>
          </a:p>
          <a:p>
            <a:pPr marL="461963" lvl="1" indent="-461963">
              <a:buFont typeface="Arial" panose="020B0604020202020204" pitchFamily="34" charset="0"/>
              <a:buChar char="•"/>
              <a:tabLst>
                <a:tab pos="1943100" algn="l"/>
              </a:tabLst>
            </a:pPr>
            <a:r>
              <a:rPr lang="en-US" sz="4500"/>
              <a:t>Administrative lead</a:t>
            </a:r>
          </a:p>
          <a:p>
            <a:pPr marL="852488" lvl="2" indent="-225425">
              <a:lnSpc>
                <a:spcPct val="90000"/>
              </a:lnSpc>
              <a:buFont typeface="Arial" panose="020B0604020202020204" pitchFamily="34" charset="0"/>
              <a:buChar char="-"/>
              <a:tabLst>
                <a:tab pos="1943100" algn="l"/>
              </a:tabLst>
            </a:pPr>
            <a:r>
              <a:rPr lang="en-US" sz="3800"/>
              <a:t>Who: a pharmacist, an office manager, or a nurse manager</a:t>
            </a:r>
          </a:p>
          <a:p>
            <a:pPr marL="852488" lvl="2" indent="-225425">
              <a:lnSpc>
                <a:spcPct val="90000"/>
              </a:lnSpc>
              <a:buFont typeface="Arial" panose="020B0604020202020204" pitchFamily="34" charset="0"/>
              <a:buChar char="-"/>
              <a:tabLst>
                <a:tab pos="1943100" algn="l"/>
              </a:tabLst>
            </a:pPr>
            <a:r>
              <a:rPr lang="en-US" sz="3800"/>
              <a:t>Duties</a:t>
            </a:r>
          </a:p>
          <a:p>
            <a:pPr marL="1416050" lvl="3" indent="-214313">
              <a:lnSpc>
                <a:spcPct val="90000"/>
              </a:lnSpc>
              <a:buFont typeface="Arial" panose="020B0604020202020204" pitchFamily="34" charset="0"/>
              <a:buChar char="•"/>
              <a:tabLst>
                <a:tab pos="1314450" algn="l"/>
                <a:tab pos="1943100" algn="l"/>
              </a:tabLst>
            </a:pPr>
            <a:r>
              <a:rPr lang="en-US" sz="3200"/>
              <a:t>Meeting agendas</a:t>
            </a:r>
          </a:p>
          <a:p>
            <a:pPr marL="1416050" lvl="3" indent="-214313">
              <a:lnSpc>
                <a:spcPct val="90000"/>
              </a:lnSpc>
              <a:buFont typeface="Arial" panose="020B0604020202020204" pitchFamily="34" charset="0"/>
              <a:buChar char="•"/>
              <a:tabLst>
                <a:tab pos="1314450" algn="l"/>
                <a:tab pos="1943100" algn="l"/>
              </a:tabLst>
            </a:pPr>
            <a:r>
              <a:rPr lang="en-US" sz="3200"/>
              <a:t>Distribution of communications</a:t>
            </a:r>
          </a:p>
          <a:p>
            <a:pPr marL="1416050" lvl="3" indent="-214313">
              <a:lnSpc>
                <a:spcPct val="90000"/>
              </a:lnSpc>
              <a:buFont typeface="Arial" panose="020B0604020202020204" pitchFamily="34" charset="0"/>
              <a:buChar char="•"/>
              <a:tabLst>
                <a:tab pos="1314450" algn="l"/>
                <a:tab pos="1943100" algn="l"/>
              </a:tabLst>
            </a:pPr>
            <a:r>
              <a:rPr lang="en-US" sz="3200"/>
              <a:t>Facilitate extraction of electronic data</a:t>
            </a:r>
          </a:p>
          <a:p>
            <a:pPr marL="852488" lvl="2" indent="-225425">
              <a:lnSpc>
                <a:spcPct val="90000"/>
              </a:lnSpc>
              <a:buFont typeface="Arial" panose="020B0604020202020204" pitchFamily="34" charset="0"/>
              <a:buChar char="-"/>
              <a:tabLst>
                <a:tab pos="1943100" algn="l"/>
              </a:tabLst>
            </a:pPr>
            <a:r>
              <a:rPr lang="en-US" sz="3800"/>
              <a:t>Skill set</a:t>
            </a:r>
          </a:p>
          <a:p>
            <a:pPr marL="1416050" lvl="3" indent="-214313">
              <a:lnSpc>
                <a:spcPct val="90000"/>
              </a:lnSpc>
              <a:buFont typeface="Arial" panose="020B0604020202020204" pitchFamily="34" charset="0"/>
              <a:buChar char="•"/>
              <a:tabLst>
                <a:tab pos="1314450" algn="l"/>
                <a:tab pos="1943100" algn="l"/>
              </a:tabLst>
            </a:pPr>
            <a:r>
              <a:rPr lang="en-US" sz="3200"/>
              <a:t>Strong organization skills</a:t>
            </a:r>
          </a:p>
          <a:p>
            <a:pPr marL="1416050" lvl="3" indent="-214313">
              <a:lnSpc>
                <a:spcPct val="90000"/>
              </a:lnSpc>
              <a:buFont typeface="Arial" panose="020B0604020202020204" pitchFamily="34" charset="0"/>
              <a:buChar char="•"/>
              <a:tabLst>
                <a:tab pos="1314450" algn="l"/>
                <a:tab pos="1943100" algn="l"/>
              </a:tabLst>
            </a:pPr>
            <a:r>
              <a:rPr lang="en-US" sz="3200"/>
              <a:t>Comfortable interacting with members of the practice</a:t>
            </a:r>
          </a:p>
          <a:p>
            <a:pPr marL="461963" lvl="1" indent="-461963">
              <a:spcBef>
                <a:spcPts val="0"/>
              </a:spcBef>
              <a:buFont typeface="Arial" panose="020B0604020202020204" pitchFamily="34" charset="0"/>
              <a:buChar char="•"/>
              <a:tabLst>
                <a:tab pos="1943100" algn="l"/>
              </a:tabLst>
            </a:pPr>
            <a:endParaRPr lang="en-US">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descr="Illustration of a group of healthcare practitioner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5009" y="2551643"/>
            <a:ext cx="2420471" cy="133399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7181" y="5189943"/>
            <a:ext cx="1425848" cy="1725111"/>
          </a:xfrm>
          <a:prstGeom prst="rect">
            <a:avLst/>
          </a:prstGeom>
        </p:spPr>
      </p:pic>
    </p:spTree>
    <p:custDataLst>
      <p:tags r:id="rId1"/>
    </p:custDataLst>
    <p:extLst>
      <p:ext uri="{BB962C8B-B14F-4D97-AF65-F5344CB8AC3E}">
        <p14:creationId xmlns:p14="http://schemas.microsoft.com/office/powerpoint/2010/main" val="2607430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of the Commitment Poster">
            <a:extLst>
              <a:ext uri="{FF2B5EF4-FFF2-40B4-BE49-F238E27FC236}">
                <a16:creationId xmlns:a16="http://schemas.microsoft.com/office/drawing/2014/main" id="{10D5F8B0-4230-5687-D61B-21CE41F427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1934" y="1103927"/>
            <a:ext cx="4155632" cy="5377877"/>
          </a:xfrm>
          <a:prstGeom prst="rect">
            <a:avLst/>
          </a:prstGeom>
        </p:spPr>
      </p:pic>
      <p:sp>
        <p:nvSpPr>
          <p:cNvPr id="2" name="Title 1"/>
          <p:cNvSpPr>
            <a:spLocks noGrp="1"/>
          </p:cNvSpPr>
          <p:nvPr>
            <p:ph type="title"/>
          </p:nvPr>
        </p:nvSpPr>
        <p:spPr/>
        <p:txBody>
          <a:bodyPr/>
          <a:lstStyle/>
          <a:p>
            <a:r>
              <a:rPr lang="en-US" sz="3600"/>
              <a:t>Step 3: Garner Support From Practice Members</a:t>
            </a:r>
            <a:r>
              <a:rPr lang="en-US" sz="3600" baseline="30000"/>
              <a:t>6</a:t>
            </a:r>
            <a:endParaRPr lang="en-US" sz="3600"/>
          </a:p>
        </p:txBody>
      </p:sp>
      <p:sp>
        <p:nvSpPr>
          <p:cNvPr id="4" name="Slide Number Placeholder 3"/>
          <p:cNvSpPr>
            <a:spLocks noGrp="1"/>
          </p:cNvSpPr>
          <p:nvPr>
            <p:ph type="sldNum" sz="quarter" idx="12"/>
          </p:nvPr>
        </p:nvSpPr>
        <p:spPr/>
        <p:txBody>
          <a:bodyPr/>
          <a:lstStyle/>
          <a:p>
            <a:fld id="{993EEC8E-C5CF-40DF-832D-5BCB0E209B98}" type="slidenum">
              <a:rPr lang="en-US" dirty="0" smtClean="0"/>
              <a:pPr/>
              <a:t>7</a:t>
            </a:fld>
            <a:endParaRPr lang="en-US"/>
          </a:p>
        </p:txBody>
      </p:sp>
      <p:sp>
        <p:nvSpPr>
          <p:cNvPr id="9" name="Content Placeholder 2"/>
          <p:cNvSpPr>
            <a:spLocks noGrp="1"/>
          </p:cNvSpPr>
          <p:nvPr>
            <p:ph idx="1"/>
          </p:nvPr>
        </p:nvSpPr>
        <p:spPr>
          <a:xfrm>
            <a:off x="502920" y="1364650"/>
            <a:ext cx="5781970" cy="5645750"/>
          </a:xfrm>
        </p:spPr>
        <p:txBody>
          <a:bodyPr>
            <a:normAutofit fontScale="92500"/>
          </a:bodyPr>
          <a:lstStyle/>
          <a:p>
            <a:r>
              <a:rPr lang="en-US" sz="3200" dirty="0"/>
              <a:t>Include all practice members</a:t>
            </a:r>
          </a:p>
          <a:p>
            <a:pPr lvl="1"/>
            <a:r>
              <a:rPr lang="en-US" sz="2800" dirty="0"/>
              <a:t>Prescribers, pharmacists, nurses, medical assistants, front-desk staff</a:t>
            </a:r>
          </a:p>
          <a:p>
            <a:pPr lvl="1"/>
            <a:endParaRPr lang="en-US" sz="1400" dirty="0"/>
          </a:p>
          <a:p>
            <a:pPr lvl="0"/>
            <a:r>
              <a:rPr lang="en-US" sz="3200" dirty="0"/>
              <a:t>Present the rationale for stewardship to the practice </a:t>
            </a:r>
          </a:p>
          <a:p>
            <a:pPr lvl="1"/>
            <a:r>
              <a:rPr lang="en-US" sz="2800" dirty="0" err="1"/>
              <a:t>Practicewide</a:t>
            </a:r>
            <a:r>
              <a:rPr lang="en-US" sz="2800" dirty="0"/>
              <a:t> meeting</a:t>
            </a:r>
          </a:p>
          <a:p>
            <a:pPr lvl="1"/>
            <a:r>
              <a:rPr lang="en-US" sz="2800" dirty="0"/>
              <a:t>Discuss harm associated with antibiotic and approaches to mitigate this harm via stewardship</a:t>
            </a:r>
          </a:p>
          <a:p>
            <a:pPr lvl="1"/>
            <a:endParaRPr lang="en-US" sz="1400" dirty="0"/>
          </a:p>
          <a:p>
            <a:r>
              <a:rPr lang="en-US" sz="3200" dirty="0"/>
              <a:t>Use commitment posters</a:t>
            </a:r>
          </a:p>
        </p:txBody>
      </p:sp>
    </p:spTree>
    <p:custDataLst>
      <p:tags r:id="rId1"/>
    </p:custDataLst>
    <p:extLst>
      <p:ext uri="{BB962C8B-B14F-4D97-AF65-F5344CB8AC3E}">
        <p14:creationId xmlns:p14="http://schemas.microsoft.com/office/powerpoint/2010/main" val="2425615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Step 4: Access Antibiotic Prescribing Data</a:t>
            </a:r>
            <a:r>
              <a:rPr lang="en-US" baseline="30000"/>
              <a:t>6,7</a:t>
            </a:r>
          </a:p>
        </p:txBody>
      </p:sp>
      <p:sp>
        <p:nvSpPr>
          <p:cNvPr id="4" name="Content Placeholder 3"/>
          <p:cNvSpPr>
            <a:spLocks noGrp="1"/>
          </p:cNvSpPr>
          <p:nvPr>
            <p:ph idx="1"/>
          </p:nvPr>
        </p:nvSpPr>
        <p:spPr>
          <a:xfrm>
            <a:off x="512250" y="1366934"/>
            <a:ext cx="9052560" cy="4324739"/>
          </a:xfrm>
        </p:spPr>
        <p:txBody>
          <a:bodyPr>
            <a:normAutofit fontScale="92500"/>
          </a:bodyPr>
          <a:lstStyle/>
          <a:p>
            <a:r>
              <a:rPr lang="en-US" sz="3200" dirty="0"/>
              <a:t>Important to assess areas of potential overuse and track the impact of interventions</a:t>
            </a:r>
          </a:p>
          <a:p>
            <a:r>
              <a:rPr lang="en-US" sz="3200" dirty="0"/>
              <a:t>Numerator: number of antibiotic prescriptions </a:t>
            </a:r>
          </a:p>
          <a:p>
            <a:r>
              <a:rPr lang="en-US" sz="3200" dirty="0"/>
              <a:t>Denominator: number of clinic visits</a:t>
            </a:r>
          </a:p>
          <a:p>
            <a:r>
              <a:rPr lang="en-US" sz="3200" dirty="0"/>
              <a:t>Data can be stratified by prescriber and/or ICD-10 codes</a:t>
            </a:r>
          </a:p>
          <a:p>
            <a:r>
              <a:rPr lang="en-US" sz="3200" dirty="0"/>
              <a:t>Data should be provided in the form of a rate such as the number of antibiotic prescriptions per 100 visits</a:t>
            </a:r>
          </a:p>
          <a:p>
            <a:endParaRPr lang="en-US" dirty="0"/>
          </a:p>
        </p:txBody>
      </p:sp>
      <p:sp>
        <p:nvSpPr>
          <p:cNvPr id="6" name="Slide Number Placeholder 4">
            <a:extLst>
              <a:ext uri="{FF2B5EF4-FFF2-40B4-BE49-F238E27FC236}">
                <a16:creationId xmlns:a16="http://schemas.microsoft.com/office/drawing/2014/main" id="{F67D2680-D011-4361-AC0E-40AB4729E0C3}"/>
              </a:ext>
            </a:extLst>
          </p:cNvPr>
          <p:cNvSpPr>
            <a:spLocks noGrp="1"/>
          </p:cNvSpPr>
          <p:nvPr>
            <p:ph type="sldNum" sz="quarter" idx="12"/>
          </p:nvPr>
        </p:nvSpPr>
        <p:spPr>
          <a:xfrm>
            <a:off x="9506134" y="7413021"/>
            <a:ext cx="487680" cy="413809"/>
          </a:xfrm>
        </p:spPr>
        <p:txBody>
          <a:bodyPr/>
          <a:lstStyle>
            <a:lvl1pPr>
              <a:defRPr sz="1400"/>
            </a:lvl1pPr>
          </a:lstStyle>
          <a:p>
            <a:fld id="{7A80DD5A-07FC-4311-B351-24A77EE4D222}" type="slidenum">
              <a:rPr lang="en-US" smtClean="0"/>
              <a:pPr/>
              <a:t>8</a:t>
            </a:fld>
            <a:endParaRPr lang="en-US" dirty="0"/>
          </a:p>
        </p:txBody>
      </p:sp>
    </p:spTree>
    <p:custDataLst>
      <p:tags r:id="rId1"/>
    </p:custDataLst>
    <p:extLst>
      <p:ext uri="{BB962C8B-B14F-4D97-AF65-F5344CB8AC3E}">
        <p14:creationId xmlns:p14="http://schemas.microsoft.com/office/powerpoint/2010/main" val="149497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37237"/>
            <a:ext cx="9052560" cy="679344"/>
          </a:xfrm>
        </p:spPr>
        <p:txBody>
          <a:bodyPr>
            <a:noAutofit/>
          </a:bodyPr>
          <a:lstStyle/>
          <a:p>
            <a:r>
              <a:rPr lang="en-US" sz="2800">
                <a:solidFill>
                  <a:schemeClr val="bg1"/>
                </a:solidFill>
              </a:rPr>
              <a:t>Antibiotic Prescriptions per 100 Visits with ARI Diagnosis, </a:t>
            </a:r>
            <a:br>
              <a:rPr lang="en-US" sz="2800">
                <a:solidFill>
                  <a:schemeClr val="bg1"/>
                </a:solidFill>
              </a:rPr>
            </a:br>
            <a:r>
              <a:rPr lang="en-US" sz="2800">
                <a:solidFill>
                  <a:schemeClr val="bg1"/>
                </a:solidFill>
              </a:rPr>
              <a:t>by Antibiotic Therapeutic Class</a:t>
            </a:r>
          </a:p>
        </p:txBody>
      </p:sp>
      <p:sp>
        <p:nvSpPr>
          <p:cNvPr id="3" name="Slide Number Placeholder 2">
            <a:extLst>
              <a:ext uri="{FF2B5EF4-FFF2-40B4-BE49-F238E27FC236}">
                <a16:creationId xmlns:a16="http://schemas.microsoft.com/office/drawing/2014/main" id="{714058EC-43E3-4388-BFD5-9E3F9B1DADFF}"/>
              </a:ext>
            </a:extLst>
          </p:cNvPr>
          <p:cNvSpPr>
            <a:spLocks noGrp="1"/>
          </p:cNvSpPr>
          <p:nvPr>
            <p:ph type="sldNum" sz="quarter" idx="12"/>
          </p:nvPr>
        </p:nvSpPr>
        <p:spPr/>
        <p:txBody>
          <a:bodyPr/>
          <a:lstStyle/>
          <a:p>
            <a:fld id="{993EEC8E-C5CF-40DF-832D-5BCB0E209B98}" type="slidenum">
              <a:rPr lang="en-US" smtClean="0">
                <a:solidFill>
                  <a:schemeClr val="bg1"/>
                </a:solidFill>
              </a:rPr>
              <a:t>9</a:t>
            </a:fld>
            <a:endParaRPr lang="en-US">
              <a:solidFill>
                <a:schemeClr val="bg1"/>
              </a:solidFill>
            </a:endParaRPr>
          </a:p>
        </p:txBody>
      </p:sp>
      <p:pic>
        <p:nvPicPr>
          <p:cNvPr id="73" name="Picture 72" descr="Graph of the Antibiotic prescriptions per 100 visits with ARI diagnosis on the y-axis. September 2019 through November 2020 are on the x-axis. Antibiotic groups are followed over time. ">
            <a:extLst>
              <a:ext uri="{FF2B5EF4-FFF2-40B4-BE49-F238E27FC236}">
                <a16:creationId xmlns:a16="http://schemas.microsoft.com/office/drawing/2014/main" id="{83A9E240-69A3-0BFE-E428-EC956BA22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80" y="1351523"/>
            <a:ext cx="9248775" cy="5572125"/>
          </a:xfrm>
          <a:prstGeom prst="rect">
            <a:avLst/>
          </a:prstGeom>
        </p:spPr>
      </p:pic>
    </p:spTree>
    <p:extLst>
      <p:ext uri="{BB962C8B-B14F-4D97-AF65-F5344CB8AC3E}">
        <p14:creationId xmlns:p14="http://schemas.microsoft.com/office/powerpoint/2010/main" val="1192683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9Kse04w"/>
  <p:tag name="ARTICULATE_DESIGN_ID_CUSP HAI SLIDE TEMPLATE FINAL 10-12-16" val="wrVl9TBZ"/>
  <p:tag name="ARTICULATE_SLIDE_THUMBNAIL_REFRESH" val="1"/>
  <p:tag name="MMPROD_NEXTUNIQUEID" val="10009"/>
  <p:tag name="MMPROD_UIDATA" val="&lt;database version=&quot;11.0&quot;&gt;&lt;object type=&quot;1&quot; unique_id=&quot;10001&quot;&gt;&lt;object type=&quot;2&quot; unique_id=&quot;14094&quot;&gt;&lt;object type=&quot;3&quot; unique_id=&quot;14115&quot;&gt;&lt;property id=&quot;20148&quot; value=&quot;5&quot;/&gt;&lt;property id=&quot;20300&quot; value=&quot;Slide 1 - &amp;quot;AHRQ Safety Program for  Improving Antibiotic Use&amp;quot;&quot;/&gt;&lt;property id=&quot;20307&quot; value=&quot;259&quot;/&gt;&lt;/object&gt;&lt;object type=&quot;3&quot; unique_id=&quot;14116&quot;&gt;&lt;property id=&quot;20148&quot; value=&quot;5&quot;/&gt;&lt;property id=&quot;20300&quot; value=&quot;Slide 2 - &amp;quot;Presenter — Pranita Tamma&amp;quot;&quot;/&gt;&lt;property id=&quot;20307&quot; value=&quot;280&quot;/&gt;&lt;/object&gt;&lt;object type=&quot;3&quot; unique_id=&quot;14117&quot;&gt;&lt;property id=&quot;20148&quot; value=&quot;5&quot;/&gt;&lt;property id=&quot;20300&quot; value=&quot;Slide 3 - &amp;quot;Housekeeping&amp;quot;&quot;/&gt;&lt;property id=&quot;20307&quot; value=&quot;281&quot;/&gt;&lt;/object&gt;&lt;object type=&quot;3&quot; unique_id=&quot;14118&quot;&gt;&lt;property id=&quot;20148&quot; value=&quot;5&quot;/&gt;&lt;property id=&quot;20300&quot; value=&quot;Slide 4 - &amp;quot;Objectives&amp;quot;&quot;/&gt;&lt;property id=&quot;20307&quot; value=&quot;260&quot;/&gt;&lt;/object&gt;&lt;object type=&quot;3&quot; unique_id=&quot;14120&quot;&gt;&lt;property id=&quot;20148&quot; value=&quot;5&quot;/&gt;&lt;property id=&quot;20300&quot; value=&quot;Slide 6 - &amp;quot;Clinical Case, Continued&amp;quot;&quot;/&gt;&lt;property id=&quot;20307&quot; value=&quot;283&quot;/&gt;&lt;/object&gt;&lt;object type=&quot;3&quot; unique_id=&quot;14121&quot;&gt;&lt;property id=&quot;20148&quot; value=&quot;5&quot;/&gt;&lt;property id=&quot;20300&quot; value=&quot;Slide 7 - &amp;quot;Where Are the Defects in This Case?&amp;quot;&quot;/&gt;&lt;property id=&quot;20307&quot; value=&quot;284&quot;/&gt;&lt;/object&gt;&lt;object type=&quot;3&quot; unique_id=&quot;14122&quot;&gt;&lt;property id=&quot;20148&quot; value=&quot;5&quot;/&gt;&lt;property id=&quot;20300&quot; value=&quot;Slide 8 - &amp;quot;Where are the Defects in this Case?&amp;quot;&quot;/&gt;&lt;property id=&quot;20307&quot; value=&quot;288&quot;/&gt;&lt;/object&gt;&lt;object type=&quot;3&quot; unique_id=&quot;14123&quot;&gt;&lt;property id=&quot;20148&quot; value=&quot;5&quot;/&gt;&lt;property id=&quot;20300&quot; value=&quot;Slide 9 - &amp;quot;Where Are the Defects in This Case?&amp;quot;&quot;/&gt;&lt;property id=&quot;20307&quot; value=&quot;289&quot;/&gt;&lt;/object&gt;&lt;object type=&quot;3&quot; unique_id=&quot;14124&quot;&gt;&lt;property id=&quot;20148&quot; value=&quot;5&quot;/&gt;&lt;property id=&quot;20300&quot; value=&quot;Slide 10 - &amp;quot;Where Are the Defects in This Case?&amp;quot;&quot;/&gt;&lt;property id=&quot;20307&quot; value=&quot;290&quot;/&gt;&lt;/object&gt;&lt;object type=&quot;3&quot; unique_id=&quot;14125&quot;&gt;&lt;property id=&quot;20148&quot; value=&quot;5&quot;/&gt;&lt;property id=&quot;20300&quot; value=&quot;Slide 11 - &amp;quot;Where Are the Defects in This Case?&amp;quot;&quot;/&gt;&lt;property id=&quot;20307&quot; value=&quot;291&quot;/&gt;&lt;/object&gt;&lt;object type=&quot;3&quot; unique_id=&quot;14126&quot;&gt;&lt;property id=&quot;20148&quot; value=&quot;5&quot;/&gt;&lt;property id=&quot;20300&quot; value=&quot;Slide 12 - &amp;quot;Where Are the Defects in This Case?&amp;quot;&quot;/&gt;&lt;property id=&quot;20307&quot; value=&quot;287&quot;/&gt;&lt;/object&gt;&lt;object type=&quot;3&quot; unique_id=&quot;14127&quot;&gt;&lt;property id=&quot;20148&quot; value=&quot;5&quot;/&gt;&lt;property id=&quot;20300&quot; value=&quot;Slide 13 - &amp;quot;The Importance of Antibiotics &amp;quot;&quot;/&gt;&lt;property id=&quot;20307&quot; value=&quot;264&quot;/&gt;&lt;/object&gt;&lt;object type=&quot;3&quot; unique_id=&quot;14128&quot;&gt;&lt;property id=&quot;20148&quot; value=&quot;5&quot;/&gt;&lt;property id=&quot;20300&quot; value=&quot;Slide 14 - &amp;quot;Antibiotic Development Is on the Decline&amp;quot;&quot;/&gt;&lt;property id=&quot;20307&quot; value=&quot;265&quot;/&gt;&lt;/object&gt;&lt;object type=&quot;3&quot; unique_id=&quot;14129&quot;&gt;&lt;property id=&quot;20148&quot; value=&quot;5&quot;/&gt;&lt;property id=&quot;20300&quot; value=&quot;Slide 15 - &amp;quot;Antibiotic Overuse&amp;quot;&quot;/&gt;&lt;property id=&quot;20307&quot; value=&quot;266&quot;/&gt;&lt;/object&gt;&lt;object type=&quot;3&quot; unique_id=&quot;14130&quot;&gt;&lt;property id=&quot;20148&quot; value=&quot;5&quot;/&gt;&lt;property id=&quot;20300&quot; value=&quot;Slide 16 - &amp;quot;Antibiotic-Associated Adverse Events &amp;quot;&quot;/&gt;&lt;property id=&quot;20307&quot; value=&quot;267&quot;/&gt;&lt;/object&gt;&lt;object type=&quot;3&quot; unique_id=&quot;14131&quot;&gt;&lt;property id=&quot;20148&quot; value=&quot;5&quot;/&gt;&lt;property id=&quot;20300&quot; value=&quot;Slide 17 - &amp;quot;Antibiotics Alter the Bacteria in the Gut&amp;quot;&quot;/&gt;&lt;property id=&quot;20307&quot; value=&quot;268&quot;/&gt;&lt;/object&gt;&lt;object type=&quot;3&quot; unique_id=&quot;14132&quot;&gt;&lt;property id=&quot;20148&quot; value=&quot;5&quot;/&gt;&lt;property id=&quot;20300&quot; value=&quot;Slide 18 - &amp;quot;Antibiotics &amp;amp; Clostridium difficile &amp;quot;&quot;/&gt;&lt;property id=&quot;20307&quot; value=&quot;269&quot;/&gt;&lt;/object&gt;&lt;object type=&quot;3&quot; unique_id=&quot;14136&quot;&gt;&lt;property id=&quot;20148&quot; value=&quot;5&quot;/&gt;&lt;property id=&quot;20300&quot; value=&quot;Slide 26 - &amp;quot;Social Determinants of Antibiotic Prescribing &amp;quot;&quot;/&gt;&lt;property id=&quot;20307&quot; value=&quot;273&quot;/&gt;&lt;/object&gt;&lt;object type=&quot;3&quot; unique_id=&quot;14137&quot;&gt;&lt;property id=&quot;20148&quot; value=&quot;5&quot;/&gt;&lt;property id=&quot;20300&quot; value=&quot;Slide 27 - &amp;quot;CUSP — Helps Reduce Antibiotic-Associated Harm&amp;quot;&quot;/&gt;&lt;property id=&quot;20307&quot; value=&quot;274&quot;/&gt;&lt;/object&gt;&lt;object type=&quot;3&quot; unique_id=&quot;14138&quot;&gt;&lt;property id=&quot;20148&quot; value=&quot;5&quot;/&gt;&lt;property id=&quot;20300&quot; value=&quot;Slide 28 - &amp;quot;The Steps of CUSP&amp;quot;&quot;/&gt;&lt;property id=&quot;20307&quot; value=&quot;275&quot;/&gt;&lt;/object&gt;&lt;object type=&quot;3&quot; unique_id=&quot;14140&quot;&gt;&lt;property id=&quot;20148&quot; value=&quot;5&quot;/&gt;&lt;property id=&quot;20300&quot; value=&quot;Slide 32 - &amp;quot;Successful CUSP Teams&amp;quot;&quot;/&gt;&lt;property id=&quot;20307&quot; value=&quot;277&quot;/&gt;&lt;/object&gt;&lt;object type=&quot;3&quot; unique_id=&quot;14141&quot;&gt;&lt;property id=&quot;20148&quot; value=&quot;5&quot;/&gt;&lt;property id=&quot;20300&quot; value=&quot;Slide 33 - &amp;quot;Summary&amp;quot;&quot;/&gt;&lt;property id=&quot;20307&quot; value=&quot;278&quot;/&gt;&lt;/object&gt;&lt;object type=&quot;3&quot; unique_id=&quot;23061&quot;&gt;&lt;property id=&quot;20148&quot; value=&quot;5&quot;/&gt;&lt;property id=&quot;20300&quot; value=&quot;Slide 19 - &amp;quot;Clinical Case&amp;quot;&quot;/&gt;&lt;property id=&quot;20307&quot; value=&quot;292&quot;/&gt;&lt;/object&gt;&lt;object type=&quot;3&quot; unique_id=&quot;23062&quot;&gt;&lt;property id=&quot;20148&quot; value=&quot;5&quot;/&gt;&lt;property id=&quot;20300&quot; value=&quot;Slide 20 - &amp;quot;Clinical Case, Continued&amp;quot;&quot;/&gt;&lt;property id=&quot;20307&quot; value=&quot;293&quot;/&gt;&lt;/object&gt;&lt;object type=&quot;3&quot; unique_id=&quot;23063&quot;&gt;&lt;property id=&quot;20148&quot; value=&quot;5&quot;/&gt;&lt;property id=&quot;20300&quot; value=&quot;Slide 21 - &amp;quot;Where Are the Defects in This Case?&amp;quot;&quot;/&gt;&lt;property id=&quot;20307&quot; value=&quot;294&quot;/&gt;&lt;/object&gt;&lt;object type=&quot;3&quot; unique_id=&quot;23064&quot;&gt;&lt;property id=&quot;20148&quot; value=&quot;5&quot;/&gt;&lt;property id=&quot;20300&quot; value=&quot;Slide 22 - &amp;quot;Where Are the Defects in This Case?&amp;quot;&quot;/&gt;&lt;property id=&quot;20307&quot; value=&quot;295&quot;/&gt;&lt;/object&gt;&lt;object type=&quot;3&quot; unique_id=&quot;23065&quot;&gt;&lt;property id=&quot;20148&quot; value=&quot;5&quot;/&gt;&lt;property id=&quot;20300&quot; value=&quot;Slide 23 - &amp;quot;Where Are the Defects in This Case?&amp;quot;&quot;/&gt;&lt;property id=&quot;20307&quot; value=&quot;296&quot;/&gt;&lt;/object&gt;&lt;object type=&quot;3&quot; unique_id=&quot;23066&quot;&gt;&lt;property id=&quot;20148&quot; value=&quot;5&quot;/&gt;&lt;property id=&quot;20300&quot; value=&quot;Slide 24 - &amp;quot;Where Are the Defects in This Case?&amp;quot;&quot;/&gt;&lt;property id=&quot;20307&quot; value=&quot;297&quot;/&gt;&lt;/object&gt;&lt;object type=&quot;3&quot; unique_id=&quot;23067&quot;&gt;&lt;property id=&quot;20148&quot; value=&quot;5&quot;/&gt;&lt;property id=&quot;20300&quot; value=&quot;Slide 25 - &amp;quot;Where Are the Defects in This Case?&amp;quot;&quot;/&gt;&lt;property id=&quot;20307&quot; value=&quot;298&quot;/&gt;&lt;/object&gt;&lt;object type=&quot;3&quot; unique_id=&quot;23218&quot;&gt;&lt;property id=&quot;20148&quot; value=&quot;5&quot;/&gt;&lt;property id=&quot;20300&quot; value=&quot;Slide 34&quot;/&gt;&lt;property id=&quot;20307&quot; value=&quot;299&quot;/&gt;&lt;/object&gt;&lt;object type=&quot;3&quot; unique_id=&quot;23522&quot;&gt;&lt;property id=&quot;20148&quot; value=&quot;5&quot;/&gt;&lt;property id=&quot;20300&quot; value=&quot;Slide 29 - &amp;quot;Step 1:  The Science of Safety &amp;quot;&quot;/&gt;&lt;property id=&quot;20307&quot; value=&quot;300&quot;/&gt;&lt;/object&gt;&lt;object type=&quot;3&quot; unique_id=&quot;23523&quot;&gt;&lt;property id=&quot;20148&quot; value=&quot;5&quot;/&gt;&lt;property id=&quot;20300&quot; value=&quot;Slide 30 - &amp;quot;Step 1:  The Science of Safety &amp;quot;&quot;/&gt;&lt;property id=&quot;20307&quot; value=&quot;301&quot;/&gt;&lt;/object&gt;&lt;object type=&quot;3&quot; unique_id=&quot;23524&quot;&gt;&lt;property id=&quot;20148&quot; value=&quot;5&quot;/&gt;&lt;property id=&quot;20300&quot; value=&quot;Slide 31 - &amp;quot;Step 1:  The Science of Safety &amp;quot;&quot;/&gt;&lt;property id=&quot;20307&quot; value=&quot;302&quot;/&gt;&lt;/object&gt;&lt;object type=&quot;3&quot; unique_id=&quot;23526&quot;&gt;&lt;property id=&quot;20148&quot; value=&quot;5&quot;/&gt;&lt;property id=&quot;20300&quot; value=&quot;Slide 5 - &amp;quot;Clinical Case&amp;quot;&quot;/&gt;&lt;property id=&quot;20307&quot; value=&quot;304&quot;/&gt;&lt;/object&gt;&lt;object type=&quot;3&quot; unique_id=&quot;23527&quot;&gt;&lt;property id=&quot;20148&quot; value=&quot;5&quot;/&gt;&lt;property id=&quot;20300&quot; value=&quot;Slide 35 - &amp;quot;Next Steps&amp;quot;&quot;/&gt;&lt;property id=&quot;20307&quot; value=&quot;303&quot;/&gt;&lt;/object&gt;&lt;/object&gt;&lt;object type=&quot;8&quot; unique_id=&quot;14100&quot;&gt;&lt;/object&gt;&lt;/object&gt;&lt;/database&gt;"/>
  <p:tag name="SECTOMILLISECCONVERTED" val="1"/>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CUSP HAI slide template FINAL 10-12-16</Template>
  <TotalTime>279</TotalTime>
  <Words>1917</Words>
  <Application>Microsoft Office PowerPoint</Application>
  <PresentationFormat>Custom</PresentationFormat>
  <Paragraphs>194</Paragraphs>
  <Slides>24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Arail</vt:lpstr>
      <vt:lpstr>Arial</vt:lpstr>
      <vt:lpstr>Calibri</vt:lpstr>
      <vt:lpstr>Times New Roman</vt:lpstr>
      <vt:lpstr>Office Theme</vt:lpstr>
      <vt:lpstr>AHRQ Safety Program for Improving Antibiotic Use </vt:lpstr>
      <vt:lpstr>Objectives</vt:lpstr>
      <vt:lpstr>Importance of Antibiotic Stewardship in Ambulatory Care </vt:lpstr>
      <vt:lpstr>Importance of Antibiotic Stewardship in Ambulatory Care </vt:lpstr>
      <vt:lpstr>Step 1: Engage Practice Leadership6</vt:lpstr>
      <vt:lpstr>Step 2: Establish an Antibiotic Stewardship Team6</vt:lpstr>
      <vt:lpstr>Step 3: Garner Support From Practice Members6</vt:lpstr>
      <vt:lpstr>Step 4: Access Antibiotic Prescribing Data6,7</vt:lpstr>
      <vt:lpstr>Antibiotic Prescriptions per 100 Visits with ARI Diagnosis,  by Antibiotic Therapeutic Class</vt:lpstr>
      <vt:lpstr>Step 5: Build Communication Skills Around Antibiotic Use6</vt:lpstr>
      <vt:lpstr>Developing Guidance for Antibiotic Decision Making</vt:lpstr>
      <vt:lpstr>The Four Moments of Antibiotic Decision Making</vt:lpstr>
      <vt:lpstr>Improving Communication With Patients and Families</vt:lpstr>
      <vt:lpstr>Step 6: Implement an Educational Intervention6</vt:lpstr>
      <vt:lpstr>Step 7: Monitor Antibiotic Prescription Data6</vt:lpstr>
      <vt:lpstr>Presenting Data to the Practice 6,12,13</vt:lpstr>
      <vt:lpstr>Presenting Peer Comparisons12-18</vt:lpstr>
      <vt:lpstr>Implement a Sustainability Plan</vt:lpstr>
      <vt:lpstr>Take-Home Messages</vt:lpstr>
      <vt:lpstr>Disclaimer</vt:lpstr>
      <vt:lpstr>References</vt:lpstr>
      <vt:lpstr>References</vt:lpstr>
      <vt:lpstr>References</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Antibiotic Use is a Patient Safety Issue</dc:title>
  <dc:subject>Discussing AS as a Safety Issue</dc:subject>
  <dc:creator>"Agency for Healthcare Research and Quality (AHRQ)"</dc:creator>
  <cp:keywords>English; antibiotics</cp:keywords>
  <dc:description/>
  <cp:lastModifiedBy>Heidenrich, Christine (AHRQ/OC) (CTR)</cp:lastModifiedBy>
  <cp:revision>20</cp:revision>
  <cp:lastPrinted>2016-09-27T14:15:34Z</cp:lastPrinted>
  <dcterms:created xsi:type="dcterms:W3CDTF">2017-03-24T18:33:59Z</dcterms:created>
  <dcterms:modified xsi:type="dcterms:W3CDTF">2022-09-02T16:27:01Z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BE12A664-CECD-44C6-9F81-FDECEFC4FB6F</vt:lpwstr>
  </property>
  <property fmtid="{D5CDD505-2E9C-101B-9397-08002B2CF9AE}" pid="3" name="ArticulatePath">
    <vt:lpwstr>Presentation2</vt:lpwstr>
  </property>
</Properties>
</file>