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53" r:id="rId2"/>
    <p:sldId id="383" r:id="rId3"/>
    <p:sldId id="482" r:id="rId4"/>
    <p:sldId id="443" r:id="rId5"/>
    <p:sldId id="468" r:id="rId6"/>
    <p:sldId id="483" r:id="rId7"/>
    <p:sldId id="445" r:id="rId8"/>
    <p:sldId id="474" r:id="rId9"/>
    <p:sldId id="444" r:id="rId10"/>
    <p:sldId id="506" r:id="rId11"/>
    <p:sldId id="477" r:id="rId12"/>
    <p:sldId id="449" r:id="rId13"/>
    <p:sldId id="507" r:id="rId14"/>
    <p:sldId id="341" r:id="rId15"/>
    <p:sldId id="363" r:id="rId16"/>
    <p:sldId id="501" r:id="rId17"/>
  </p:sldIdLst>
  <p:sldSz cx="9144000" cy="6858000" type="screen4x3"/>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296D8D4A-8C71-6E6D-A1BA-D58DE58A5AC7}" name="Sara Keller" initials="SK" userId="S::skeller9@jh.edu::d687773d-cfac-4ad0-9375-f867c23c75e7" providerId="AD"/>
  <p188:author id="{D193505A-65D7-67EE-4DE9-ADCBA886A01C}" name="Heidenrich, Christine (AHRQ/OC) (CTR)" initials="HC((" userId="S::Christine.Heidenrich@ahrq.hhs.gov::58cf9597-5aed-4544-869e-b91fdda55fa7" providerId="AD"/>
  <p188:author id="{91265F63-0AFD-5A35-F336-A3D6DE574951}" name="Taylor Helsel" initials="TH" userId="S::thelsel1@jh.edu::132349b7-c94d-4a4b-a0ee-ba64e11009f5" providerId="AD"/>
  <p188:author id="{2E4E1170-D9BE-F6DD-E9A8-DD3FAE8689E2}" name="Meghan Walrath" initials="MW" userId="S::mwalrat2@jh.edu::83b17c40-4bc4-4453-86c4-254643040d40" providerId="AD"/>
  <p188:author id="{32E0FE97-917C-BBAF-0E2E-F0D9E63A6DA1}" name="Kathleen Speck" initials="KS" userId="Kathleen Speck" providerId="None"/>
  <p188:author id="{3019C1AB-23C0-03F0-F169-27C737A576CB}" name="Sara Cosgrove" initials="SC" userId="Anonymous_Sara Cosgrove" providerId="None"/>
  <p188:author id="{61DB46F0-CD8A-12BD-47FA-6DA01A0A9D0B}" name="Kathleen Speck" initials="KS" userId="S::kspeck2@jh.edu::1c3bee05-3f30-471c-9c5c-6f1d82c4dd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1" clrIdx="3"/>
  <p:cmAuthor id="7" name="Tania Maria Caballero" initials="TC" lastIdx="8" clrIdx="9">
    <p:extLst>
      <p:ext uri="{19B8F6BF-5375-455C-9EA6-DF929625EA0E}">
        <p15:presenceInfo xmlns:p15="http://schemas.microsoft.com/office/powerpoint/2012/main" userId="S::tcaball1@jh.edu::bde57a1f-0bd1-4b50-af8b-2e2e1655e66d" providerId="AD"/>
      </p:ext>
    </p:extLst>
  </p:cmAuthor>
  <p:cmAuthor id="1" name="Meghan Walrath" initials="MW" lastIdx="8" clrIdx="4"/>
  <p:cmAuthor id="8" name="Sara Keller" initials="SK" lastIdx="13" clrIdx="10"/>
  <p:cmAuthor id="2" name="Chris Heidenrich" initials="CH" lastIdx="26" clrIdx="2"/>
  <p:cmAuthor id="9" name="Miller, Melissa (AHRQ/CQuIPS)" initials="MM(" lastIdx="7" clrIdx="11">
    <p:extLst>
      <p:ext uri="{19B8F6BF-5375-455C-9EA6-DF929625EA0E}">
        <p15:presenceInfo xmlns:p15="http://schemas.microsoft.com/office/powerpoint/2012/main" userId="S-1-5-21-1747495209-1248221918-2216747781-140716" providerId="AD"/>
      </p:ext>
    </p:extLst>
  </p:cmAuthor>
  <p:cmAuthor id="3" name="Sara Cosgrove" initials="SC" lastIdx="7" clrIdx="5"/>
  <p:cmAuthor id="10" name="Kathleen" initials="K" lastIdx="1" clrIdx="12">
    <p:extLst>
      <p:ext uri="{19B8F6BF-5375-455C-9EA6-DF929625EA0E}">
        <p15:presenceInfo xmlns:p15="http://schemas.microsoft.com/office/powerpoint/2012/main" userId="Kathleen" providerId="None"/>
      </p:ext>
    </p:extLst>
  </p:cmAuthor>
  <p:cmAuthor id="4" name="Sara Cosgrove" initials="SC [2]" lastIdx="2" clrIdx="6"/>
  <p:cmAuthor id="5" name="Melissa A Miller" initials="MAM" lastIdx="6" clrIdx="7"/>
  <p:cmAuthor id="6" name="Kathleen Speck" initials="KS" lastIdx="6" clrIdx="8"/>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03A1C3"/>
    <a:srgbClr val="009EC2"/>
    <a:srgbClr val="1B6B1B"/>
    <a:srgbClr val="228622"/>
    <a:srgbClr val="1B731B"/>
    <a:srgbClr val="87B3F4"/>
    <a:srgbClr val="3B549B"/>
    <a:srgbClr val="E9F1F5"/>
    <a:srgbClr val="524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BE5D4-E492-4ED8-8CEA-3CA18F69E652}" v="4" dt="2022-08-15T15:36:35.267"/>
    <p1510:client id="{67C57207-36CA-9540-A0CB-2CD6934D0F56}" v="794" dt="2022-08-15T14:20:16.262"/>
    <p1510:client id="{82A38500-C16E-9E30-7497-CF2312FCF158}" v="8" dt="2022-08-15T15:33:54.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p:restoredTop sz="86395" autoAdjust="0"/>
  </p:normalViewPr>
  <p:slideViewPr>
    <p:cSldViewPr snapToGrid="0">
      <p:cViewPr varScale="1">
        <p:scale>
          <a:sx n="57" d="100"/>
          <a:sy n="57" d="100"/>
        </p:scale>
        <p:origin x="836" y="40"/>
      </p:cViewPr>
      <p:guideLst>
        <p:guide orient="horz" pos="2160"/>
        <p:guide pos="2880"/>
      </p:guideLst>
    </p:cSldViewPr>
  </p:slideViewPr>
  <p:outlineViewPr>
    <p:cViewPr>
      <p:scale>
        <a:sx n="33" d="100"/>
        <a:sy n="33" d="100"/>
      </p:scale>
      <p:origin x="0" y="-1544"/>
    </p:cViewPr>
  </p:outlineViewPr>
  <p:notesTextViewPr>
    <p:cViewPr>
      <p:scale>
        <a:sx n="1" d="1"/>
        <a:sy n="1" d="1"/>
      </p:scale>
      <p:origin x="0" y="0"/>
    </p:cViewPr>
  </p:notesTextViewPr>
  <p:notesViewPr>
    <p:cSldViewPr snapToGrid="0">
      <p:cViewPr varScale="1">
        <p:scale>
          <a:sx n="77" d="100"/>
          <a:sy n="77" d="100"/>
        </p:scale>
        <p:origin x="247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a:t>SUSP Sustainability</a:t>
            </a:r>
          </a:p>
          <a:p>
            <a:r>
              <a:rPr lang="en-US"/>
              <a:t>Sustaining and Spreading Surgical Improvements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9/2/2022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9/2/2022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a:p>
        </p:txBody>
      </p:sp>
    </p:spTree>
    <p:extLst>
      <p:ext uri="{BB962C8B-B14F-4D97-AF65-F5344CB8AC3E}">
        <p14:creationId xmlns:p14="http://schemas.microsoft.com/office/powerpoint/2010/main" val="26190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a:p>
        </p:txBody>
      </p:sp>
    </p:spTree>
    <p:extLst>
      <p:ext uri="{BB962C8B-B14F-4D97-AF65-F5344CB8AC3E}">
        <p14:creationId xmlns:p14="http://schemas.microsoft.com/office/powerpoint/2010/main" val="293623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a:p>
        </p:txBody>
      </p:sp>
    </p:spTree>
    <p:extLst>
      <p:ext uri="{BB962C8B-B14F-4D97-AF65-F5344CB8AC3E}">
        <p14:creationId xmlns:p14="http://schemas.microsoft.com/office/powerpoint/2010/main" val="241729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we try to replace this image? Thanks</a:t>
            </a:r>
          </a:p>
        </p:txBody>
      </p:sp>
      <p:sp>
        <p:nvSpPr>
          <p:cNvPr id="4" name="Slide Number Placeholder 3"/>
          <p:cNvSpPr>
            <a:spLocks noGrp="1"/>
          </p:cNvSpPr>
          <p:nvPr>
            <p:ph type="sldNum" sz="quarter" idx="5"/>
          </p:nvPr>
        </p:nvSpPr>
        <p:spPr/>
        <p:txBody>
          <a:bodyPr/>
          <a:lstStyle/>
          <a:p>
            <a:fld id="{867FCA27-E248-4CFC-A3DF-B919334293C8}" type="slidenum">
              <a:rPr lang="en-US" smtClean="0"/>
              <a:t>9</a:t>
            </a:fld>
            <a:endParaRPr lang="en-US"/>
          </a:p>
        </p:txBody>
      </p:sp>
    </p:spTree>
    <p:extLst>
      <p:ext uri="{BB962C8B-B14F-4D97-AF65-F5344CB8AC3E}">
        <p14:creationId xmlns:p14="http://schemas.microsoft.com/office/powerpoint/2010/main" val="338617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a:p>
        </p:txBody>
      </p:sp>
    </p:spTree>
    <p:extLst>
      <p:ext uri="{BB962C8B-B14F-4D97-AF65-F5344CB8AC3E}">
        <p14:creationId xmlns:p14="http://schemas.microsoft.com/office/powerpoint/2010/main" val="258363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Kathleen: Do you mind if we replace this picture with something else?</a:t>
            </a:r>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a:p>
        </p:txBody>
      </p:sp>
    </p:spTree>
    <p:extLst>
      <p:ext uri="{BB962C8B-B14F-4D97-AF65-F5344CB8AC3E}">
        <p14:creationId xmlns:p14="http://schemas.microsoft.com/office/powerpoint/2010/main" val="103173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a:p>
        </p:txBody>
      </p:sp>
    </p:spTree>
    <p:extLst>
      <p:ext uri="{BB962C8B-B14F-4D97-AF65-F5344CB8AC3E}">
        <p14:creationId xmlns:p14="http://schemas.microsoft.com/office/powerpoint/2010/main" val="422681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FCA27-E248-4CFC-A3DF-B919334293C8}" type="slidenum">
              <a:rPr lang="en-US" smtClean="0"/>
              <a:t>14</a:t>
            </a:fld>
            <a:endParaRPr lang="en-US"/>
          </a:p>
        </p:txBody>
      </p:sp>
    </p:spTree>
    <p:extLst>
      <p:ext uri="{BB962C8B-B14F-4D97-AF65-F5344CB8AC3E}">
        <p14:creationId xmlns:p14="http://schemas.microsoft.com/office/powerpoint/2010/main" val="1000717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1"/>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6"/>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3"/>
            <a:ext cx="7620000" cy="645739"/>
          </a:xfrm>
        </p:spPr>
        <p:txBody>
          <a:bodyPr anchor="b">
            <a:noAutofit/>
          </a:bodyPr>
          <a:lstStyle>
            <a:lvl1pPr>
              <a:buClr>
                <a:schemeClr val="tx1"/>
              </a:buClr>
              <a:buFont typeface="+mj-lt"/>
              <a:buAutoNum type="arabicPeriod"/>
              <a:defRPr sz="1199"/>
            </a:lvl1pPr>
            <a:lvl2pPr>
              <a:defRPr sz="1199"/>
            </a:lvl2pPr>
            <a:lvl3pPr>
              <a:defRPr sz="1199"/>
            </a:lvl3pPr>
            <a:lvl4pPr>
              <a:defRPr sz="1199"/>
            </a:lvl4pPr>
            <a:lvl5pPr>
              <a:defRPr sz="1199"/>
            </a:lvl5pPr>
            <a:lvl6pPr>
              <a:defRPr sz="1542"/>
            </a:lvl6pPr>
            <a:lvl7pPr>
              <a:defRPr sz="1542"/>
            </a:lvl7pPr>
            <a:lvl8pPr>
              <a:defRPr sz="1542"/>
            </a:lvl8pPr>
            <a:lvl9pPr>
              <a:defRPr sz="1542"/>
            </a:lvl9pPr>
          </a:lstStyle>
          <a:p>
            <a:pPr lvl="0"/>
            <a:r>
              <a:rPr lang="en-US"/>
              <a:t>Click to edit Master text styles</a:t>
            </a:r>
          </a:p>
        </p:txBody>
      </p:sp>
    </p:spTree>
    <p:custDataLst>
      <p:tags r:id="rId1"/>
    </p:custDataLst>
    <p:extLst>
      <p:ext uri="{BB962C8B-B14F-4D97-AF65-F5344CB8AC3E}">
        <p14:creationId xmlns:p14="http://schemas.microsoft.com/office/powerpoint/2010/main" val="376025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3"/>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4" y="4029635"/>
            <a:ext cx="5195455" cy="1752600"/>
          </a:xfrm>
        </p:spPr>
        <p:txBody>
          <a:bodyPr/>
          <a:lstStyle>
            <a:lvl1pPr marL="0" indent="0" algn="ctr">
              <a:buNone/>
              <a:defRPr>
                <a:solidFill>
                  <a:schemeClr val="tx1">
                    <a:tint val="75000"/>
                  </a:schemeClr>
                </a:solidFill>
              </a:defRPr>
            </a:lvl1pPr>
            <a:lvl2pPr marL="449370" indent="0" algn="ctr">
              <a:buNone/>
              <a:defRPr>
                <a:solidFill>
                  <a:schemeClr val="tx1">
                    <a:tint val="75000"/>
                  </a:schemeClr>
                </a:solidFill>
              </a:defRPr>
            </a:lvl2pPr>
            <a:lvl3pPr marL="898741" indent="0" algn="ctr">
              <a:buNone/>
              <a:defRPr>
                <a:solidFill>
                  <a:schemeClr val="tx1">
                    <a:tint val="75000"/>
                  </a:schemeClr>
                </a:solidFill>
              </a:defRPr>
            </a:lvl3pPr>
            <a:lvl4pPr marL="1348110" indent="0" algn="ctr">
              <a:buNone/>
              <a:defRPr>
                <a:solidFill>
                  <a:schemeClr val="tx1">
                    <a:tint val="75000"/>
                  </a:schemeClr>
                </a:solidFill>
              </a:defRPr>
            </a:lvl4pPr>
            <a:lvl5pPr marL="1797481" indent="0" algn="ctr">
              <a:buNone/>
              <a:defRPr>
                <a:solidFill>
                  <a:schemeClr val="tx1">
                    <a:tint val="75000"/>
                  </a:schemeClr>
                </a:solidFill>
              </a:defRPr>
            </a:lvl5pPr>
            <a:lvl6pPr marL="2246853" indent="0" algn="ctr">
              <a:buNone/>
              <a:defRPr>
                <a:solidFill>
                  <a:schemeClr val="tx1">
                    <a:tint val="75000"/>
                  </a:schemeClr>
                </a:solidFill>
              </a:defRPr>
            </a:lvl6pPr>
            <a:lvl7pPr marL="2696224" indent="0" algn="ctr">
              <a:buNone/>
              <a:defRPr>
                <a:solidFill>
                  <a:schemeClr val="tx1">
                    <a:tint val="75000"/>
                  </a:schemeClr>
                </a:solidFill>
              </a:defRPr>
            </a:lvl7pPr>
            <a:lvl8pPr marL="3145594" indent="0" algn="ctr">
              <a:buNone/>
              <a:defRPr>
                <a:solidFill>
                  <a:schemeClr val="tx1">
                    <a:tint val="75000"/>
                  </a:schemeClr>
                </a:solidFill>
              </a:defRPr>
            </a:lvl8pPr>
            <a:lvl9pPr marL="359496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04423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10"/>
          </p:nvPr>
        </p:nvSpPr>
        <p:spPr>
          <a:xfrm>
            <a:off x="-16497" y="6096000"/>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24000"/>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a:t>Click to edit references</a:t>
            </a:r>
          </a:p>
        </p:txBody>
      </p:sp>
    </p:spTree>
    <p:extLst>
      <p:ext uri="{BB962C8B-B14F-4D97-AF65-F5344CB8AC3E}">
        <p14:creationId xmlns:p14="http://schemas.microsoft.com/office/powerpoint/2010/main" val="11139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0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243455" y="6492875"/>
            <a:ext cx="443345" cy="365126"/>
          </a:xfrm>
          <a:prstGeom prst="rect">
            <a:avLst/>
          </a:prstGeom>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0" y="6126165"/>
            <a:ext cx="8243455" cy="731835"/>
          </a:xfrm>
        </p:spPr>
        <p:txBody>
          <a:bodyPr>
            <a:noAutofit/>
          </a:bodyPr>
          <a:lstStyle>
            <a:lvl1pPr>
              <a:buFont typeface="+mj-lt"/>
              <a:buAutoNum type="arabicPeriod"/>
              <a:defRPr sz="1235"/>
            </a:lvl1pPr>
            <a:lvl2pPr>
              <a:defRPr sz="1235"/>
            </a:lvl2pPr>
            <a:lvl3pPr>
              <a:defRPr sz="1235"/>
            </a:lvl3pPr>
            <a:lvl4pPr>
              <a:defRPr sz="1235"/>
            </a:lvl4pPr>
            <a:lvl5pPr>
              <a:defRPr sz="1235"/>
            </a:lvl5pPr>
          </a:lstStyle>
          <a:p>
            <a:pPr lvl="0"/>
            <a:r>
              <a:rPr lang="en-US"/>
              <a:t>Click to edit Master text styles</a:t>
            </a:r>
          </a:p>
        </p:txBody>
      </p:sp>
    </p:spTree>
    <p:custDataLst>
      <p:tags r:id="rId1"/>
    </p:custDataLst>
    <p:extLst>
      <p:ext uri="{BB962C8B-B14F-4D97-AF65-F5344CB8AC3E}">
        <p14:creationId xmlns:p14="http://schemas.microsoft.com/office/powerpoint/2010/main" val="35264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p:cNvSpPr txBox="1">
            <a:spLocks/>
          </p:cNvSpPr>
          <p:nvPr userDrawn="1"/>
        </p:nvSpPr>
        <p:spPr>
          <a:xfrm>
            <a:off x="7820959" y="6427393"/>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fld id="{3E80E6E2-A2C9-4C22-9509-24FA37342BF8}" type="slidenum">
              <a:rPr lang="en-US" sz="1100" smtClean="0"/>
              <a:pPr algn="r">
                <a:tabLst>
                  <a:tab pos="1425575" algn="r"/>
                </a:tabLst>
              </a:pPr>
              <a:t>‹#›</a:t>
            </a:fld>
            <a:endParaRPr lang="en-US" sz="1100" dirty="0"/>
          </a:p>
        </p:txBody>
      </p:sp>
      <p:sp>
        <p:nvSpPr>
          <p:cNvPr id="10" name="Rectangle 9">
            <a:extLst>
              <a:ext uri="{FF2B5EF4-FFF2-40B4-BE49-F238E27FC236}">
                <a16:creationId xmlns:a16="http://schemas.microsoft.com/office/drawing/2014/main" id="{37A4E194-D18F-4D31-900F-F25513950954}"/>
              </a:ext>
            </a:extLst>
          </p:cNvPr>
          <p:cNvSpPr/>
          <p:nvPr userDrawn="1"/>
        </p:nvSpPr>
        <p:spPr>
          <a:xfrm>
            <a:off x="502920" y="62116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11" name="Straight Connector 10">
            <a:extLst>
              <a:ext uri="{FF2B5EF4-FFF2-40B4-BE49-F238E27FC236}">
                <a16:creationId xmlns:a16="http://schemas.microsoft.com/office/drawing/2014/main" id="{E1E7AE98-1440-4F55-9030-6B5EA94B597E}"/>
              </a:ext>
            </a:extLst>
          </p:cNvPr>
          <p:cNvCxnSpPr/>
          <p:nvPr userDrawn="1"/>
        </p:nvCxnSpPr>
        <p:spPr>
          <a:xfrm>
            <a:off x="469670" y="6262600"/>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09E938-4B95-46E6-9488-BE41D3659886}"/>
              </a:ext>
            </a:extLst>
          </p:cNvPr>
          <p:cNvSpPr txBox="1"/>
          <p:nvPr userDrawn="1"/>
        </p:nvSpPr>
        <p:spPr>
          <a:xfrm>
            <a:off x="7131195" y="6480607"/>
            <a:ext cx="1763624" cy="430887"/>
          </a:xfrm>
          <a:prstGeom prst="rect">
            <a:avLst/>
          </a:prstGeom>
          <a:noFill/>
        </p:spPr>
        <p:txBody>
          <a:bodyPr wrap="none" rtlCol="0">
            <a:spAutoFit/>
          </a:bodyPr>
          <a:lstStyle/>
          <a:p>
            <a:r>
              <a:rPr lang="en-US" sz="1100" dirty="0">
                <a:solidFill>
                  <a:schemeClr val="bg1"/>
                </a:solidFill>
              </a:rPr>
              <a:t>Improving Communication </a:t>
            </a:r>
            <a:br>
              <a:rPr lang="en-US" sz="1100" dirty="0">
                <a:solidFill>
                  <a:schemeClr val="bg1"/>
                </a:solidFill>
              </a:rPr>
            </a:br>
            <a:r>
              <a:rPr lang="en-US" sz="1100" dirty="0">
                <a:solidFill>
                  <a:schemeClr val="bg1"/>
                </a:solidFill>
              </a:rPr>
              <a:t>Around Antibiotic Decisions</a:t>
            </a: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68" r:id="rId4"/>
    <p:sldLayoutId id="2147483664" r:id="rId5"/>
    <p:sldLayoutId id="2147483665" r:id="rId6"/>
    <p:sldLayoutId id="2147483666" r:id="rId7"/>
    <p:sldLayoutId id="2147483667" r:id="rId8"/>
    <p:sldLayoutId id="2147483671" r:id="rId9"/>
    <p:sldLayoutId id="2147483673" r:id="rId10"/>
  </p:sldLayoutIdLst>
  <p:hf hdr="0" ftr="0" dt="0"/>
  <p:txStyles>
    <p:titleStyle>
      <a:lvl1pPr algn="ctr" defTabSz="457200" rtl="0" eaLnBrk="1" latinLnBrk="0" hangingPunct="1">
        <a:spcBef>
          <a:spcPct val="0"/>
        </a:spcBef>
        <a:buNone/>
        <a:defRPr sz="3200" b="0" i="0" u="none"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hyperlink" Target="https://www.ahrq.gov/hai/tools/ambulatory-surgery/sections/implementation/training-tools/cus-tool.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600" b="1" dirty="0">
                <a:solidFill>
                  <a:schemeClr val="bg1"/>
                </a:solidFill>
              </a:rPr>
              <a:t>AHRQ Safety Program for Improving Antibiotic Use</a:t>
            </a:r>
            <a:br>
              <a:rPr lang="en-US" dirty="0">
                <a:solidFill>
                  <a:schemeClr val="bg1"/>
                </a:solidFill>
              </a:rPr>
            </a:br>
            <a:endParaRPr lang="en-US" dirty="0">
              <a:solidFill>
                <a:schemeClr val="bg1"/>
              </a:solidFill>
            </a:endParaRPr>
          </a:p>
        </p:txBody>
      </p:sp>
      <p:sp>
        <p:nvSpPr>
          <p:cNvPr id="6" name="Subtitle 1"/>
          <p:cNvSpPr>
            <a:spLocks noGrp="1"/>
          </p:cNvSpPr>
          <p:nvPr>
            <p:ph type="subTitle" idx="1"/>
          </p:nvPr>
        </p:nvSpPr>
        <p:spPr>
          <a:xfrm>
            <a:off x="1051560" y="2552700"/>
            <a:ext cx="7406640" cy="1752600"/>
          </a:xfrm>
        </p:spPr>
        <p:txBody>
          <a:bodyPr anchor="ctr">
            <a:noAutofit/>
          </a:bodyPr>
          <a:lstStyle/>
          <a:p>
            <a:pPr>
              <a:spcAft>
                <a:spcPts val="1800"/>
              </a:spcAft>
            </a:pPr>
            <a:r>
              <a:rPr lang="en-US" sz="4400" dirty="0">
                <a:solidFill>
                  <a:schemeClr val="tx1"/>
                </a:solidFill>
                <a:latin typeface="+mj-lt"/>
              </a:rPr>
              <a:t>Improving Communication Between Members of the Practice Around Antibiotic Decisions </a:t>
            </a:r>
          </a:p>
        </p:txBody>
      </p:sp>
      <p:sp>
        <p:nvSpPr>
          <p:cNvPr id="4" name="Subtitle 3">
            <a:extLst>
              <a:ext uri="{FF2B5EF4-FFF2-40B4-BE49-F238E27FC236}">
                <a16:creationId xmlns:a16="http://schemas.microsoft.com/office/drawing/2014/main" id="{829F749E-DEAC-4763-876F-DD616AE449B2}"/>
              </a:ext>
            </a:extLst>
          </p:cNvPr>
          <p:cNvSpPr txBox="1">
            <a:spLocks/>
          </p:cNvSpPr>
          <p:nvPr/>
        </p:nvSpPr>
        <p:spPr>
          <a:xfrm>
            <a:off x="1051560" y="5063449"/>
            <a:ext cx="7040880" cy="1986280"/>
          </a:xfrm>
          <a:prstGeom prst="rect">
            <a:avLst/>
          </a:prstGeom>
        </p:spPr>
        <p:txBody>
          <a:bodyPr vert="horz" lIns="91440" tIns="45720" rIns="91440" bIns="45720" rtlCol="0">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b="0" i="0" u="none"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prstClr val="black">
                    <a:tint val="75000"/>
                  </a:prstClr>
                </a:solidFill>
              </a:rPr>
              <a:t>Ambulatory Care</a:t>
            </a:r>
          </a:p>
        </p:txBody>
      </p:sp>
      <p:sp>
        <p:nvSpPr>
          <p:cNvPr id="5" name="Title 1">
            <a:extLst>
              <a:ext uri="{FF2B5EF4-FFF2-40B4-BE49-F238E27FC236}">
                <a16:creationId xmlns:a16="http://schemas.microsoft.com/office/drawing/2014/main" id="{1DC6B072-57CD-2325-5DC9-0C2B3359293F}"/>
              </a:ext>
            </a:extLst>
          </p:cNvPr>
          <p:cNvSpPr txBox="1">
            <a:spLocks/>
          </p:cNvSpPr>
          <p:nvPr/>
        </p:nvSpPr>
        <p:spPr>
          <a:xfrm>
            <a:off x="403860" y="136525"/>
            <a:ext cx="8549640" cy="3848100"/>
          </a:xfrm>
          <a:prstGeom prst="rect">
            <a:avLst/>
          </a:prstGeom>
        </p:spPr>
        <p:txBody>
          <a:bodyPr vert="horz" lIns="101852" tIns="50927" rIns="101852" bIns="50927" rtlCol="0" anchor="ctr">
            <a:normAutofit fontScale="90000" lnSpcReduction="10000"/>
          </a:bodyPr>
          <a:lstStyle>
            <a:lvl1pPr algn="ctr" defTabSz="898741" rtl="0" eaLnBrk="1" latinLnBrk="0" hangingPunct="1">
              <a:spcBef>
                <a:spcPct val="0"/>
              </a:spcBef>
              <a:buNone/>
              <a:defRPr sz="4400" b="0" i="0" u="none" kern="1200">
                <a:solidFill>
                  <a:schemeClr val="tx1"/>
                </a:solidFill>
                <a:latin typeface="+mj-lt"/>
                <a:ea typeface="+mj-ea"/>
                <a:cs typeface="+mj-cs"/>
              </a:defRPr>
            </a:lvl1pPr>
          </a:lstStyle>
          <a:p>
            <a:r>
              <a:rPr lang="en-US" sz="5100" dirty="0">
                <a:solidFill>
                  <a:srgbClr val="FFFFFF"/>
                </a:solidFill>
              </a:rPr>
              <a:t>AHRQ Safety Program for Improving Antibiotic Use</a:t>
            </a:r>
            <a:br>
              <a:rPr lang="en-US" dirty="0">
                <a:solidFill>
                  <a:srgbClr val="FFFFFF"/>
                </a:solidFill>
              </a:rPr>
            </a:br>
            <a:br>
              <a:rPr lang="en-US" b="1" dirty="0">
                <a:solidFill>
                  <a:srgbClr val="000000"/>
                </a:solidFill>
                <a:latin typeface="Calibri"/>
              </a:rPr>
            </a:br>
            <a:r>
              <a:rPr lang="en-US" b="1" dirty="0"/>
              <a:t> </a:t>
            </a:r>
            <a:br>
              <a:rPr lang="en-US" dirty="0">
                <a:latin typeface="Calibri"/>
              </a:rPr>
            </a:br>
            <a:br>
              <a:rPr lang="en-US" dirty="0">
                <a:solidFill>
                  <a:srgbClr val="000000"/>
                </a:solidFill>
                <a:latin typeface="Calibri"/>
              </a:rPr>
            </a:br>
            <a:br>
              <a:rPr lang="en-US" dirty="0">
                <a:solidFill>
                  <a:srgbClr val="000000"/>
                </a:solidFill>
                <a:latin typeface="Calibri"/>
              </a:rPr>
            </a:br>
            <a:r>
              <a:rPr lang="en-US" sz="1800" dirty="0"/>
              <a:t> </a:t>
            </a:r>
            <a:endParaRPr lang="en-US" sz="2000" dirty="0">
              <a:latin typeface="Calibri"/>
            </a:endParaRPr>
          </a:p>
        </p:txBody>
      </p:sp>
      <p:sp>
        <p:nvSpPr>
          <p:cNvPr id="3" name="TextBox 2">
            <a:extLst>
              <a:ext uri="{FF2B5EF4-FFF2-40B4-BE49-F238E27FC236}">
                <a16:creationId xmlns:a16="http://schemas.microsoft.com/office/drawing/2014/main" id="{686C1197-316A-4071-AED3-C74E53F28946}"/>
              </a:ext>
            </a:extLst>
          </p:cNvPr>
          <p:cNvSpPr txBox="1"/>
          <p:nvPr/>
        </p:nvSpPr>
        <p:spPr>
          <a:xfrm>
            <a:off x="6930061" y="6334780"/>
            <a:ext cx="2213939"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388083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p:spPr>
        <p:txBody>
          <a:bodyPr anchor="ctr">
            <a:normAutofit fontScale="90000"/>
          </a:bodyPr>
          <a:lstStyle/>
          <a:p>
            <a:r>
              <a:rPr lang="en-US" sz="4000" dirty="0"/>
              <a:t>Use Assertiveness (Not Aggressiveness)</a:t>
            </a:r>
            <a:endParaRPr lang="en-US" sz="4000" baseline="30000" dirty="0">
              <a:cs typeface="Calibri"/>
            </a:endParaRPr>
          </a:p>
        </p:txBody>
      </p:sp>
      <p:grpSp>
        <p:nvGrpSpPr>
          <p:cNvPr id="5" name="Group 4">
            <a:extLst>
              <a:ext uri="{FF2B5EF4-FFF2-40B4-BE49-F238E27FC236}">
                <a16:creationId xmlns:a16="http://schemas.microsoft.com/office/drawing/2014/main" id="{597ABF3C-5D24-480D-B43E-8961355979A7}"/>
              </a:ext>
            </a:extLst>
          </p:cNvPr>
          <p:cNvGrpSpPr/>
          <p:nvPr/>
        </p:nvGrpSpPr>
        <p:grpSpPr>
          <a:xfrm>
            <a:off x="457200" y="2491202"/>
            <a:ext cx="4028056" cy="1314764"/>
            <a:chOff x="1304528" y="3587014"/>
            <a:chExt cx="4028056" cy="1314764"/>
          </a:xfrm>
        </p:grpSpPr>
        <p:sp>
          <p:nvSpPr>
            <p:cNvPr id="6" name="Rectangle 5">
              <a:extLst>
                <a:ext uri="{FF2B5EF4-FFF2-40B4-BE49-F238E27FC236}">
                  <a16:creationId xmlns:a16="http://schemas.microsoft.com/office/drawing/2014/main" id="{86863FB2-2775-4E87-ACB4-E726A15127C5}"/>
                </a:ext>
              </a:extLst>
            </p:cNvPr>
            <p:cNvSpPr/>
            <p:nvPr/>
          </p:nvSpPr>
          <p:spPr>
            <a:xfrm>
              <a:off x="1304528" y="3587014"/>
              <a:ext cx="4028056" cy="1314764"/>
            </a:xfrm>
            <a:prstGeom prst="rect">
              <a:avLst/>
            </a:prstGeom>
            <a:solidFill>
              <a:srgbClr val="FFFFFF"/>
            </a:solidFill>
            <a:ln w="38100">
              <a:solidFill>
                <a:srgbClr val="009EC2"/>
              </a:solidFill>
            </a:ln>
            <a:effectLst/>
          </p:spPr>
          <p:style>
            <a:lnRef idx="1">
              <a:scrgbClr r="0" g="0" b="0"/>
            </a:lnRef>
            <a:fillRef idx="3">
              <a:scrgbClr r="0" g="0" b="0"/>
            </a:fillRef>
            <a:effectRef idx="2">
              <a:scrgbClr r="0" g="0" b="0"/>
            </a:effectRef>
            <a:fontRef idx="minor">
              <a:schemeClr val="lt1"/>
            </a:fontRef>
          </p:style>
        </p:sp>
        <p:sp>
          <p:nvSpPr>
            <p:cNvPr id="7" name="TextBox 6">
              <a:extLst>
                <a:ext uri="{FF2B5EF4-FFF2-40B4-BE49-F238E27FC236}">
                  <a16:creationId xmlns:a16="http://schemas.microsoft.com/office/drawing/2014/main" id="{04751FFD-103E-4F04-8DD0-62304D1B0099}"/>
                </a:ext>
              </a:extLst>
            </p:cNvPr>
            <p:cNvSpPr txBox="1"/>
            <p:nvPr/>
          </p:nvSpPr>
          <p:spPr>
            <a:xfrm>
              <a:off x="1304528" y="3587014"/>
              <a:ext cx="4028056" cy="1314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u="sng" kern="1200" dirty="0">
                  <a:solidFill>
                    <a:srgbClr val="1B6B1B"/>
                  </a:solidFill>
                </a:rPr>
                <a:t>Assertiveness</a:t>
              </a:r>
              <a:r>
                <a:rPr lang="en-US" sz="2600" i="0" kern="1200" dirty="0"/>
                <a:t> </a:t>
              </a:r>
              <a:r>
                <a:rPr lang="en-US" sz="2600" i="0" kern="1200" dirty="0">
                  <a:solidFill>
                    <a:schemeClr val="tx1"/>
                  </a:solidFill>
                </a:rPr>
                <a:t>is </a:t>
              </a:r>
              <a:br>
                <a:rPr lang="en-US" sz="2600" kern="1200" dirty="0">
                  <a:solidFill>
                    <a:schemeClr val="tx1"/>
                  </a:solidFill>
                </a:rPr>
              </a:br>
              <a:r>
                <a:rPr lang="en-US" sz="2600" kern="1200" dirty="0">
                  <a:solidFill>
                    <a:schemeClr val="tx1"/>
                  </a:solidFill>
                </a:rPr>
                <a:t>a way of positively relating to those around you.   </a:t>
              </a:r>
            </a:p>
          </p:txBody>
        </p:sp>
      </p:grpSp>
      <p:grpSp>
        <p:nvGrpSpPr>
          <p:cNvPr id="10" name="Group 9">
            <a:extLst>
              <a:ext uri="{FF2B5EF4-FFF2-40B4-BE49-F238E27FC236}">
                <a16:creationId xmlns:a16="http://schemas.microsoft.com/office/drawing/2014/main" id="{7AD99AE9-F397-4E06-884C-8BF4BBD891D0}"/>
              </a:ext>
            </a:extLst>
          </p:cNvPr>
          <p:cNvGrpSpPr/>
          <p:nvPr/>
        </p:nvGrpSpPr>
        <p:grpSpPr>
          <a:xfrm>
            <a:off x="4779264" y="2491202"/>
            <a:ext cx="4028056" cy="1314764"/>
            <a:chOff x="1304528" y="3587014"/>
            <a:chExt cx="4028056" cy="1314764"/>
          </a:xfrm>
        </p:grpSpPr>
        <p:sp>
          <p:nvSpPr>
            <p:cNvPr id="11" name="Rectangle 10">
              <a:extLst>
                <a:ext uri="{FF2B5EF4-FFF2-40B4-BE49-F238E27FC236}">
                  <a16:creationId xmlns:a16="http://schemas.microsoft.com/office/drawing/2014/main" id="{1DAF7ED4-F00A-4C49-B20B-48F3F7C50D45}"/>
                </a:ext>
              </a:extLst>
            </p:cNvPr>
            <p:cNvSpPr/>
            <p:nvPr/>
          </p:nvSpPr>
          <p:spPr>
            <a:xfrm>
              <a:off x="1304528" y="3587014"/>
              <a:ext cx="4028056" cy="1314764"/>
            </a:xfrm>
            <a:prstGeom prst="rect">
              <a:avLst/>
            </a:prstGeom>
            <a:solidFill>
              <a:srgbClr val="FFFFFF"/>
            </a:solidFill>
            <a:ln w="38100">
              <a:solidFill>
                <a:srgbClr val="009EC2"/>
              </a:solidFill>
            </a:ln>
            <a:effectLst/>
          </p:spPr>
          <p:style>
            <a:lnRef idx="1">
              <a:scrgbClr r="0" g="0" b="0"/>
            </a:lnRef>
            <a:fillRef idx="3">
              <a:scrgbClr r="0" g="0" b="0"/>
            </a:fillRef>
            <a:effectRef idx="2">
              <a:scrgbClr r="0" g="0" b="0"/>
            </a:effectRef>
            <a:fontRef idx="minor">
              <a:schemeClr val="lt1"/>
            </a:fontRef>
          </p:style>
        </p:sp>
        <p:sp>
          <p:nvSpPr>
            <p:cNvPr id="13" name="TextBox 12">
              <a:extLst>
                <a:ext uri="{FF2B5EF4-FFF2-40B4-BE49-F238E27FC236}">
                  <a16:creationId xmlns:a16="http://schemas.microsoft.com/office/drawing/2014/main" id="{65A353C3-384F-421E-BB06-7491EDB6B826}"/>
                </a:ext>
              </a:extLst>
            </p:cNvPr>
            <p:cNvSpPr txBox="1"/>
            <p:nvPr/>
          </p:nvSpPr>
          <p:spPr>
            <a:xfrm>
              <a:off x="1304528" y="3587014"/>
              <a:ext cx="4028056" cy="1314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algn="ctr" defTabSz="1155700">
                <a:lnSpc>
                  <a:spcPct val="90000"/>
                </a:lnSpc>
                <a:spcBef>
                  <a:spcPct val="0"/>
                </a:spcBef>
                <a:spcAft>
                  <a:spcPct val="35000"/>
                </a:spcAft>
              </a:pPr>
              <a:r>
                <a:rPr lang="en-US" sz="2600" b="1" u="sng" dirty="0">
                  <a:solidFill>
                    <a:srgbClr val="FF0000"/>
                  </a:solidFill>
                </a:rPr>
                <a:t>Aggressiveness</a:t>
              </a:r>
              <a:r>
                <a:rPr lang="en-US" sz="2600" dirty="0">
                  <a:solidFill>
                    <a:schemeClr val="tx1"/>
                  </a:solidFill>
                </a:rPr>
                <a:t> is </a:t>
              </a:r>
              <a:br>
                <a:rPr lang="en-US" sz="2600" dirty="0">
                  <a:solidFill>
                    <a:schemeClr val="tx1"/>
                  </a:solidFill>
                </a:rPr>
              </a:br>
              <a:r>
                <a:rPr lang="en-US" sz="2600" dirty="0">
                  <a:solidFill>
                    <a:schemeClr val="tx1"/>
                  </a:solidFill>
                </a:rPr>
                <a:t>attacking others' opinions in favor of one’s own.</a:t>
              </a:r>
            </a:p>
          </p:txBody>
        </p:sp>
      </p:grpSp>
    </p:spTree>
    <p:custDataLst>
      <p:tags r:id="rId1"/>
    </p:custDataLst>
    <p:extLst>
      <p:ext uri="{BB962C8B-B14F-4D97-AF65-F5344CB8AC3E}">
        <p14:creationId xmlns:p14="http://schemas.microsoft.com/office/powerpoint/2010/main" val="203839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1AEA-C59B-446F-A636-1208697ED8AE}"/>
              </a:ext>
            </a:extLst>
          </p:cNvPr>
          <p:cNvSpPr>
            <a:spLocks noGrp="1"/>
          </p:cNvSpPr>
          <p:nvPr>
            <p:ph type="title"/>
          </p:nvPr>
        </p:nvSpPr>
        <p:spPr/>
        <p:txBody>
          <a:bodyPr/>
          <a:lstStyle/>
          <a:p>
            <a:r>
              <a:rPr lang="en-US" dirty="0"/>
              <a:t>Tips for Being Assertive</a:t>
            </a:r>
            <a:r>
              <a:rPr lang="en-US" baseline="30000" dirty="0"/>
              <a:t>3</a:t>
            </a:r>
          </a:p>
        </p:txBody>
      </p:sp>
      <p:sp>
        <p:nvSpPr>
          <p:cNvPr id="6" name="Content Placeholder 2">
            <a:extLst>
              <a:ext uri="{FF2B5EF4-FFF2-40B4-BE49-F238E27FC236}">
                <a16:creationId xmlns:a16="http://schemas.microsoft.com/office/drawing/2014/main" id="{35156AD1-7597-4E99-A4E1-8A00D32F5CD3}"/>
              </a:ext>
            </a:extLst>
          </p:cNvPr>
          <p:cNvSpPr txBox="1">
            <a:spLocks/>
          </p:cNvSpPr>
          <p:nvPr/>
        </p:nvSpPr>
        <p:spPr>
          <a:xfrm>
            <a:off x="544284" y="1471154"/>
            <a:ext cx="7223761" cy="4901627"/>
          </a:xfrm>
          <a:prstGeom prst="rect">
            <a:avLst/>
          </a:prstGeom>
        </p:spPr>
        <p:txBody>
          <a:bodyPr vert="horz" lIns="91440" tIns="45720" rIns="91440" bIns="45720" numCol="2"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altLang="en-US" sz="2800" b="1" dirty="0"/>
              <a:t>Helpful Hints</a:t>
            </a:r>
          </a:p>
          <a:p>
            <a:pPr lvl="1">
              <a:buClrTx/>
              <a:buFont typeface="Arial" panose="020B0604020202020204" pitchFamily="34" charset="0"/>
              <a:buChar char="•"/>
            </a:pPr>
            <a:r>
              <a:rPr lang="en-US" altLang="en-US" sz="2400" dirty="0"/>
              <a:t>Focus on the common goal of high-quality care</a:t>
            </a:r>
          </a:p>
          <a:p>
            <a:pPr lvl="1">
              <a:buClrTx/>
              <a:buFont typeface="Arial" panose="020B0604020202020204" pitchFamily="34" charset="0"/>
              <a:buChar char="•"/>
            </a:pPr>
            <a:r>
              <a:rPr lang="en-US" altLang="en-US" sz="2400" dirty="0"/>
              <a:t>Do not cast blame</a:t>
            </a:r>
          </a:p>
          <a:p>
            <a:pPr lvl="1">
              <a:buClrTx/>
              <a:buFont typeface="Arial" panose="020B0604020202020204" pitchFamily="34" charset="0"/>
              <a:buChar char="•"/>
            </a:pPr>
            <a:r>
              <a:rPr lang="en-US" altLang="en-US" sz="2400" dirty="0"/>
              <a:t>Depersonalize the conversation</a:t>
            </a:r>
          </a:p>
          <a:p>
            <a:pPr lvl="1">
              <a:buClrTx/>
              <a:buFont typeface="Arial" panose="020B0604020202020204" pitchFamily="34" charset="0"/>
              <a:buChar char="•"/>
            </a:pPr>
            <a:r>
              <a:rPr lang="en-US" altLang="en-US" sz="2400" dirty="0"/>
              <a:t>Do not be judgmental</a:t>
            </a:r>
          </a:p>
          <a:p>
            <a:pPr lvl="1">
              <a:buClrTx/>
              <a:buFont typeface="Arial" panose="020B0604020202020204" pitchFamily="34" charset="0"/>
              <a:buChar char="•"/>
            </a:pPr>
            <a:r>
              <a:rPr lang="en-US" altLang="en-US" sz="2400" dirty="0"/>
              <a:t>Focus on the problem</a:t>
            </a:r>
          </a:p>
          <a:p>
            <a:pPr marL="0" indent="0">
              <a:buClrTx/>
              <a:buNone/>
            </a:pPr>
            <a:endParaRPr lang="en-US" altLang="en-US" sz="2800" b="1" dirty="0"/>
          </a:p>
          <a:p>
            <a:pPr lvl="1">
              <a:buClrTx/>
              <a:buFont typeface="Arial" panose="020B0604020202020204" pitchFamily="34" charset="0"/>
              <a:buChar char="•"/>
            </a:pPr>
            <a:endParaRPr lang="en-US" altLang="en-US" sz="2400" dirty="0"/>
          </a:p>
          <a:p>
            <a:pPr marL="0" indent="0">
              <a:buFont typeface="Arial"/>
              <a:buNone/>
            </a:pPr>
            <a:endParaRPr lang="en-US" sz="2800" dirty="0"/>
          </a:p>
        </p:txBody>
      </p:sp>
      <p:pic>
        <p:nvPicPr>
          <p:cNvPr id="7" name="Picture 6" descr="Image of a healthcare practitioner putting their hand on the shoulder of another healthcare practitioner.">
            <a:extLst>
              <a:ext uri="{FF2B5EF4-FFF2-40B4-BE49-F238E27FC236}">
                <a16:creationId xmlns:a16="http://schemas.microsoft.com/office/drawing/2014/main" id="{1B75F105-D78C-428F-923D-DD9F60BCB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568218"/>
            <a:ext cx="3961038" cy="1489994"/>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93667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p:spPr>
        <p:txBody>
          <a:bodyPr anchor="ctr">
            <a:normAutofit/>
          </a:bodyPr>
          <a:lstStyle/>
          <a:p>
            <a:r>
              <a:rPr lang="en-US" sz="4000" dirty="0"/>
              <a:t>Advocacy and Assertiveness</a:t>
            </a:r>
          </a:p>
        </p:txBody>
      </p:sp>
      <p:sp>
        <p:nvSpPr>
          <p:cNvPr id="3" name="Content Placeholder 2"/>
          <p:cNvSpPr>
            <a:spLocks noGrp="1"/>
          </p:cNvSpPr>
          <p:nvPr>
            <p:ph sz="half" idx="1"/>
          </p:nvPr>
        </p:nvSpPr>
        <p:spPr>
          <a:xfrm>
            <a:off x="283464" y="1353312"/>
            <a:ext cx="4038600" cy="4525963"/>
          </a:xfrm>
        </p:spPr>
        <p:txBody>
          <a:bodyPr>
            <a:normAutofit/>
          </a:bodyPr>
          <a:lstStyle/>
          <a:p>
            <a:pPr marL="0" indent="0">
              <a:buNone/>
            </a:pPr>
            <a:r>
              <a:rPr lang="en-US" dirty="0"/>
              <a:t>Assertive statements should—</a:t>
            </a:r>
          </a:p>
          <a:p>
            <a:pPr>
              <a:buClrTx/>
            </a:pPr>
            <a:r>
              <a:rPr lang="en-US" dirty="0"/>
              <a:t>  Open the discussion</a:t>
            </a:r>
          </a:p>
          <a:p>
            <a:pPr>
              <a:buClrTx/>
            </a:pPr>
            <a:r>
              <a:rPr lang="en-US" dirty="0"/>
              <a:t>  State the concern </a:t>
            </a:r>
          </a:p>
          <a:p>
            <a:pPr>
              <a:buClrTx/>
            </a:pPr>
            <a:r>
              <a:rPr lang="en-US" dirty="0"/>
              <a:t>  Offer a solution </a:t>
            </a:r>
          </a:p>
          <a:p>
            <a:pPr>
              <a:buClrTx/>
            </a:pPr>
            <a:r>
              <a:rPr lang="en-US" dirty="0"/>
              <a:t>  Obtain an agreement</a:t>
            </a:r>
          </a:p>
          <a:p>
            <a:endParaRPr lang="en-US" b="1" dirty="0"/>
          </a:p>
        </p:txBody>
      </p:sp>
      <p:pic>
        <p:nvPicPr>
          <p:cNvPr id="5" name="Picture 4" descr="Image of two healthcare practitioners looking at a computer and talking.">
            <a:extLst>
              <a:ext uri="{FF2B5EF4-FFF2-40B4-BE49-F238E27FC236}">
                <a16:creationId xmlns:a16="http://schemas.microsoft.com/office/drawing/2014/main" id="{15E14169-3DF9-4809-8917-5509769F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87"/>
          <a:stretch/>
        </p:blipFill>
        <p:spPr>
          <a:xfrm>
            <a:off x="4390158" y="1353312"/>
            <a:ext cx="4364736" cy="3811450"/>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231858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E2C72-5A7F-FC3A-7750-3522FD060C2B}"/>
              </a:ext>
            </a:extLst>
          </p:cNvPr>
          <p:cNvSpPr>
            <a:spLocks noGrp="1"/>
          </p:cNvSpPr>
          <p:nvPr>
            <p:ph type="title"/>
          </p:nvPr>
        </p:nvSpPr>
        <p:spPr/>
        <p:txBody>
          <a:bodyPr/>
          <a:lstStyle/>
          <a:p>
            <a:r>
              <a:rPr lang="en-US" dirty="0"/>
              <a:t>Two-Attempt Rule</a:t>
            </a:r>
          </a:p>
        </p:txBody>
      </p:sp>
      <p:sp>
        <p:nvSpPr>
          <p:cNvPr id="6" name="Content Placeholder 5">
            <a:extLst>
              <a:ext uri="{FF2B5EF4-FFF2-40B4-BE49-F238E27FC236}">
                <a16:creationId xmlns:a16="http://schemas.microsoft.com/office/drawing/2014/main" id="{84CA5E12-7D95-DBB3-C345-DE1B9E2B8279}"/>
              </a:ext>
            </a:extLst>
          </p:cNvPr>
          <p:cNvSpPr>
            <a:spLocks noGrp="1"/>
          </p:cNvSpPr>
          <p:nvPr>
            <p:ph idx="1"/>
          </p:nvPr>
        </p:nvSpPr>
        <p:spPr>
          <a:xfrm>
            <a:off x="457200" y="1361704"/>
            <a:ext cx="4646428" cy="4734296"/>
          </a:xfrm>
        </p:spPr>
        <p:txBody>
          <a:bodyPr>
            <a:normAutofit/>
          </a:bodyPr>
          <a:lstStyle/>
          <a:p>
            <a:pPr>
              <a:buClr>
                <a:schemeClr val="tx1"/>
              </a:buClr>
              <a:buFont typeface="Arial" panose="020B0604020202020204" pitchFamily="34" charset="0"/>
              <a:buChar char="•"/>
            </a:pPr>
            <a:r>
              <a:rPr lang="en-US" sz="3000" dirty="0"/>
              <a:t>Whenever communication is not effective, use the two-attempt rule</a:t>
            </a:r>
          </a:p>
          <a:p>
            <a:pPr>
              <a:buClr>
                <a:schemeClr val="tx1"/>
              </a:buClr>
              <a:buFont typeface="Arial" panose="020B0604020202020204" pitchFamily="34" charset="0"/>
              <a:buChar char="•"/>
            </a:pPr>
            <a:r>
              <a:rPr lang="en-US" sz="3000" dirty="0"/>
              <a:t>Always make two attempts to reach a common goal</a:t>
            </a:r>
          </a:p>
          <a:p>
            <a:pPr>
              <a:buClr>
                <a:schemeClr val="tx1"/>
              </a:buClr>
              <a:buFont typeface="Arial" panose="020B0604020202020204" pitchFamily="34" charset="0"/>
              <a:buChar char="•"/>
            </a:pPr>
            <a:r>
              <a:rPr lang="en-US" sz="3000" dirty="0"/>
              <a:t>If still not being heard, escalate concerns to the next level</a:t>
            </a:r>
          </a:p>
        </p:txBody>
      </p:sp>
      <p:pic>
        <p:nvPicPr>
          <p:cNvPr id="9" name="Content Placeholder 8" descr="Healthcare practitioners talking">
            <a:extLst>
              <a:ext uri="{FF2B5EF4-FFF2-40B4-BE49-F238E27FC236}">
                <a16:creationId xmlns:a16="http://schemas.microsoft.com/office/drawing/2014/main" id="{150EC9D3-AEF0-AAF0-FFE1-801BF72DAE97}"/>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5220093" y="1465226"/>
            <a:ext cx="3599444" cy="3927547"/>
          </a:xfr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5110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CD69-69C9-45CF-9981-38F694E9A64A}"/>
              </a:ext>
            </a:extLst>
          </p:cNvPr>
          <p:cNvSpPr>
            <a:spLocks noGrp="1"/>
          </p:cNvSpPr>
          <p:nvPr>
            <p:ph type="title"/>
          </p:nvPr>
        </p:nvSpPr>
        <p:spPr/>
        <p:txBody>
          <a:bodyPr>
            <a:noAutofit/>
          </a:bodyPr>
          <a:lstStyle/>
          <a:p>
            <a:r>
              <a:rPr lang="en-US" sz="3500">
                <a:cs typeface="Calibri"/>
              </a:rPr>
              <a:t>Take-Home Messages</a:t>
            </a:r>
          </a:p>
        </p:txBody>
      </p:sp>
      <p:pic>
        <p:nvPicPr>
          <p:cNvPr id="9" name="Picture 8">
            <a:extLst>
              <a:ext uri="{FF2B5EF4-FFF2-40B4-BE49-F238E27FC236}">
                <a16:creationId xmlns:a16="http://schemas.microsoft.com/office/drawing/2014/main" id="{63469F3C-0903-EBF4-1CF2-E5983AA6CB65}"/>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0" t="3750" r="2500" b="3750"/>
          <a:stretch/>
        </p:blipFill>
        <p:spPr>
          <a:xfrm>
            <a:off x="0" y="806825"/>
            <a:ext cx="9144000" cy="5315937"/>
          </a:xfrm>
          <a:prstGeom prst="rect">
            <a:avLst/>
          </a:prstGeom>
        </p:spPr>
      </p:pic>
      <p:sp>
        <p:nvSpPr>
          <p:cNvPr id="3" name="Content Placeholder 2">
            <a:extLst>
              <a:ext uri="{FF2B5EF4-FFF2-40B4-BE49-F238E27FC236}">
                <a16:creationId xmlns:a16="http://schemas.microsoft.com/office/drawing/2014/main" id="{E0BFF707-98FD-4019-AD15-86DBBB89622C}"/>
              </a:ext>
            </a:extLst>
          </p:cNvPr>
          <p:cNvSpPr>
            <a:spLocks noGrp="1"/>
          </p:cNvSpPr>
          <p:nvPr>
            <p:ph idx="1"/>
          </p:nvPr>
        </p:nvSpPr>
        <p:spPr>
          <a:xfrm>
            <a:off x="457200" y="1316879"/>
            <a:ext cx="8229600" cy="4734296"/>
          </a:xfrm>
        </p:spPr>
        <p:txBody>
          <a:bodyPr vert="horz" lIns="89880" tIns="44941" rIns="89880" bIns="44941" rtlCol="0" anchor="t">
            <a:normAutofit fontScale="92500" lnSpcReduction="20000"/>
          </a:bodyPr>
          <a:lstStyle/>
          <a:p>
            <a:pPr marL="457200" indent="-457200">
              <a:buClrTx/>
            </a:pPr>
            <a:r>
              <a:rPr lang="en-US" dirty="0">
                <a:solidFill>
                  <a:schemeClr val="bg1"/>
                </a:solidFill>
                <a:ea typeface="+mn-lt"/>
                <a:cs typeface="+mn-lt"/>
              </a:rPr>
              <a:t>Consistent </a:t>
            </a:r>
            <a:r>
              <a:rPr lang="en-US" dirty="0" err="1">
                <a:solidFill>
                  <a:schemeClr val="bg1"/>
                </a:solidFill>
                <a:ea typeface="+mn-lt"/>
                <a:cs typeface="+mn-lt"/>
              </a:rPr>
              <a:t>practicewide</a:t>
            </a:r>
            <a:r>
              <a:rPr lang="en-US" dirty="0">
                <a:solidFill>
                  <a:schemeClr val="bg1"/>
                </a:solidFill>
                <a:ea typeface="+mn-lt"/>
                <a:cs typeface="+mn-lt"/>
              </a:rPr>
              <a:t> messages and management strategies will enable the practice to function more efficiently, improve patient satisfaction, and improve patient safety. </a:t>
            </a:r>
          </a:p>
          <a:p>
            <a:pPr marL="457200" indent="-457200">
              <a:buClrTx/>
            </a:pPr>
            <a:endParaRPr lang="en-US" dirty="0">
              <a:solidFill>
                <a:schemeClr val="bg1"/>
              </a:solidFill>
              <a:ea typeface="+mn-lt"/>
              <a:cs typeface="+mn-lt"/>
            </a:endParaRPr>
          </a:p>
          <a:p>
            <a:pPr marL="457200" indent="-457200">
              <a:buClrTx/>
            </a:pPr>
            <a:r>
              <a:rPr lang="en-US" dirty="0">
                <a:solidFill>
                  <a:schemeClr val="bg1"/>
                </a:solidFill>
                <a:ea typeface="+mn-lt"/>
                <a:cs typeface="+mn-lt"/>
              </a:rPr>
              <a:t>Effective communication between members of the practice includes assertiveness and not aggressiveness and making two attempts to reach consensus before escalating a problem.</a:t>
            </a:r>
          </a:p>
          <a:p>
            <a:pPr marL="457200" indent="-457200">
              <a:buClrTx/>
            </a:pPr>
            <a:endParaRPr lang="en-US" dirty="0">
              <a:solidFill>
                <a:schemeClr val="bg1"/>
              </a:solidFill>
              <a:ea typeface="+mn-lt"/>
              <a:cs typeface="+mn-lt"/>
            </a:endParaRPr>
          </a:p>
          <a:p>
            <a:pPr marL="0" indent="0">
              <a:buClrTx/>
              <a:buNone/>
            </a:pPr>
            <a:r>
              <a:rPr lang="en-US" dirty="0">
                <a:solidFill>
                  <a:schemeClr val="bg1"/>
                </a:solidFill>
                <a:ea typeface="+mn-lt"/>
                <a:cs typeface="+mn-lt"/>
              </a:rPr>
              <a:t> </a:t>
            </a:r>
            <a:endParaRPr lang="en-US" dirty="0">
              <a:solidFill>
                <a:schemeClr val="bg1"/>
              </a:solidFill>
              <a:cs typeface="Calibri"/>
            </a:endParaRPr>
          </a:p>
        </p:txBody>
      </p:sp>
    </p:spTree>
    <p:custDataLst>
      <p:tags r:id="rId1"/>
    </p:custDataLst>
    <p:extLst>
      <p:ext uri="{BB962C8B-B14F-4D97-AF65-F5344CB8AC3E}">
        <p14:creationId xmlns:p14="http://schemas.microsoft.com/office/powerpoint/2010/main" val="129192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Disclaimer</a:t>
            </a:r>
          </a:p>
        </p:txBody>
      </p:sp>
      <p:sp>
        <p:nvSpPr>
          <p:cNvPr id="3" name="Content Placeholder 2"/>
          <p:cNvSpPr>
            <a:spLocks noGrp="1"/>
          </p:cNvSpPr>
          <p:nvPr>
            <p:ph idx="1"/>
          </p:nvPr>
        </p:nvSpPr>
        <p:spPr>
          <a:xfrm>
            <a:off x="457200" y="1199909"/>
            <a:ext cx="8229600" cy="4734296"/>
          </a:xfrm>
        </p:spPr>
        <p:txBody>
          <a:bodyPr vert="horz" lIns="101864" tIns="50933" rIns="101864" bIns="50933" rtlCol="0" anchor="t">
            <a:normAutofit fontScale="85000" lnSpcReduction="20000"/>
          </a:bodyPr>
          <a:lstStyle/>
          <a:p>
            <a:pPr marL="336550" indent="-336550">
              <a:buClrTx/>
            </a:pPr>
            <a:r>
              <a:rPr lang="en-US" sz="315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336550" indent="-336550">
              <a:buClrTx/>
            </a:pPr>
            <a:r>
              <a:rPr lang="en-US" sz="315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endParaRPr lang="en-US" sz="3150" dirty="0">
              <a:cs typeface="Calibri"/>
            </a:endParaRPr>
          </a:p>
          <a:p>
            <a:endParaRPr lang="en-US" dirty="0"/>
          </a:p>
        </p:txBody>
      </p:sp>
    </p:spTree>
    <p:custDataLst>
      <p:tags r:id="rId1"/>
    </p:custDataLst>
    <p:extLst>
      <p:ext uri="{BB962C8B-B14F-4D97-AF65-F5344CB8AC3E}">
        <p14:creationId xmlns:p14="http://schemas.microsoft.com/office/powerpoint/2010/main" val="183733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2718-C115-45F0-9757-7DB2D23B29AC}"/>
              </a:ext>
            </a:extLst>
          </p:cNvPr>
          <p:cNvSpPr>
            <a:spLocks noGrp="1"/>
          </p:cNvSpPr>
          <p:nvPr>
            <p:ph type="title"/>
          </p:nvPr>
        </p:nvSpPr>
        <p:spPr/>
        <p:txBody>
          <a:bodyPr>
            <a:normAutofit/>
          </a:bodyPr>
          <a:lstStyle/>
          <a:p>
            <a:r>
              <a:rPr lang="en-US" sz="4000" dirty="0"/>
              <a:t>References</a:t>
            </a:r>
          </a:p>
        </p:txBody>
      </p:sp>
      <p:sp>
        <p:nvSpPr>
          <p:cNvPr id="3" name="Content Placeholder 2">
            <a:extLst>
              <a:ext uri="{FF2B5EF4-FFF2-40B4-BE49-F238E27FC236}">
                <a16:creationId xmlns:a16="http://schemas.microsoft.com/office/drawing/2014/main" id="{67469297-58D1-4EC3-B6B1-B44654C127E5}"/>
              </a:ext>
            </a:extLst>
          </p:cNvPr>
          <p:cNvSpPr>
            <a:spLocks noGrp="1"/>
          </p:cNvSpPr>
          <p:nvPr>
            <p:ph idx="1"/>
          </p:nvPr>
        </p:nvSpPr>
        <p:spPr>
          <a:xfrm>
            <a:off x="457200" y="1211484"/>
            <a:ext cx="8229600" cy="3942407"/>
          </a:xfrm>
        </p:spPr>
        <p:txBody>
          <a:bodyPr vert="horz" lIns="91440" tIns="45720" rIns="91440" bIns="45720" rtlCol="0" anchor="t">
            <a:noAutofit/>
          </a:bodyPr>
          <a:lstStyle/>
          <a:p>
            <a:pPr marL="514350" indent="-514350">
              <a:buClrTx/>
              <a:buFont typeface="+mj-lt"/>
              <a:buAutoNum type="arabicPeriod"/>
            </a:pPr>
            <a:r>
              <a:rPr lang="en-US" sz="2000" dirty="0"/>
              <a:t>Tan TC, </a:t>
            </a:r>
            <a:r>
              <a:rPr lang="en-US" sz="2000" dirty="0" err="1"/>
              <a:t>Huaqiong</a:t>
            </a:r>
            <a:r>
              <a:rPr lang="en-US" sz="2000" dirty="0"/>
              <a:t> Z, Kelly M. Nurse–physician communication – An integrated review. J Clin </a:t>
            </a:r>
            <a:r>
              <a:rPr lang="en-US" sz="2000" dirty="0" err="1"/>
              <a:t>Nurs</a:t>
            </a:r>
            <a:r>
              <a:rPr lang="en-US" sz="2000" dirty="0"/>
              <a:t>. 2017 Dec;26(23-24):3974-89. PMID: 28370533.</a:t>
            </a:r>
          </a:p>
          <a:p>
            <a:pPr marL="514350" indent="-514350">
              <a:buClrTx/>
              <a:buFont typeface="+mj-lt"/>
              <a:buAutoNum type="arabicPeriod"/>
            </a:pPr>
            <a:r>
              <a:rPr lang="en-US" sz="2000" dirty="0"/>
              <a:t>Dayton E, Henriksen K. Communication failure: basic components, contributing factors, and the call for structure. </a:t>
            </a:r>
            <a:r>
              <a:rPr lang="en-US" sz="2000" dirty="0" err="1"/>
              <a:t>Jt</a:t>
            </a:r>
            <a:r>
              <a:rPr lang="en-US" sz="2000" dirty="0"/>
              <a:t> Comm J Qual Patient </a:t>
            </a:r>
            <a:r>
              <a:rPr lang="en-US" sz="2000" dirty="0" err="1"/>
              <a:t>Saf</a:t>
            </a:r>
            <a:r>
              <a:rPr lang="en-US" sz="2000" dirty="0"/>
              <a:t>. 2007 Jan;33(1):34-47. PMID: 17283940.</a:t>
            </a:r>
          </a:p>
          <a:p>
            <a:pPr marL="514350" indent="-514350">
              <a:buClrTx/>
              <a:buFont typeface="+mj-lt"/>
              <a:buAutoNum type="arabicPeriod"/>
            </a:pPr>
            <a:r>
              <a:rPr lang="en-US" sz="2000" dirty="0"/>
              <a:t>CUS Tool – Improving Communication and Teamwork in the Surgical Environment. AHRQ Publication No: 16(17)-0019-02-EF. Rockville, MD. Agency for Healthcare Research and Quality. May 2017 </a:t>
            </a:r>
            <a:r>
              <a:rPr lang="en-US" sz="2000" dirty="0">
                <a:hlinkClick r:id="rId2"/>
              </a:rPr>
              <a:t>https://www.ahrq.gov/hai/tools/ambulatory-surgery/sections/implementation/training-tools/cus-tool.html</a:t>
            </a:r>
            <a:r>
              <a:rPr lang="en-US" sz="2000" dirty="0"/>
              <a:t>. Accessed June 25, 2022.</a:t>
            </a:r>
          </a:p>
          <a:p>
            <a:pPr marL="514350" indent="-514350">
              <a:buClrTx/>
              <a:buFont typeface="+mj-lt"/>
              <a:buAutoNum type="arabicPeriod"/>
            </a:pPr>
            <a:endParaRPr lang="en-US" sz="2000" dirty="0"/>
          </a:p>
          <a:p>
            <a:pPr marL="514350" indent="-514350">
              <a:buClrTx/>
              <a:buFont typeface="+mj-lt"/>
              <a:buAutoNum type="arabicPeriod"/>
            </a:pPr>
            <a:endParaRPr lang="en-US" sz="2000" dirty="0"/>
          </a:p>
        </p:txBody>
      </p:sp>
    </p:spTree>
    <p:extLst>
      <p:ext uri="{BB962C8B-B14F-4D97-AF65-F5344CB8AC3E}">
        <p14:creationId xmlns:p14="http://schemas.microsoft.com/office/powerpoint/2010/main" val="4897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Objectives</a:t>
            </a:r>
          </a:p>
        </p:txBody>
      </p:sp>
      <p:sp>
        <p:nvSpPr>
          <p:cNvPr id="5" name="Content Placeholder 4"/>
          <p:cNvSpPr>
            <a:spLocks noGrp="1"/>
          </p:cNvSpPr>
          <p:nvPr>
            <p:ph idx="1"/>
          </p:nvPr>
        </p:nvSpPr>
        <p:spPr>
          <a:xfrm>
            <a:off x="457200" y="1524000"/>
            <a:ext cx="8229600" cy="4437888"/>
          </a:xfrm>
        </p:spPr>
        <p:txBody>
          <a:bodyPr vert="horz" lIns="91440" tIns="45720" rIns="91440" bIns="45720" rtlCol="0" anchor="t">
            <a:normAutofit/>
          </a:bodyPr>
          <a:lstStyle/>
          <a:p>
            <a:pPr lvl="0">
              <a:buClrTx/>
            </a:pPr>
            <a:r>
              <a:rPr lang="en-US" sz="2800" dirty="0"/>
              <a:t>Explain how to improve teamwork in the practice</a:t>
            </a:r>
          </a:p>
          <a:p>
            <a:pPr lvl="0"/>
            <a:endParaRPr lang="en-US" sz="2800" dirty="0"/>
          </a:p>
          <a:p>
            <a:pPr>
              <a:buClrTx/>
            </a:pPr>
            <a:r>
              <a:rPr lang="en-US" sz="2800" dirty="0"/>
              <a:t>Identify members of the practice who should be involved in developing management strategies for patients with infectious concerns</a:t>
            </a:r>
          </a:p>
          <a:p>
            <a:pPr>
              <a:buClrTx/>
            </a:pPr>
            <a:endParaRPr lang="en-US" sz="2800" dirty="0"/>
          </a:p>
          <a:p>
            <a:pPr>
              <a:buClrTx/>
            </a:pPr>
            <a:r>
              <a:rPr lang="en-US" sz="2800" dirty="0"/>
              <a:t>Describe how to reach consensus around communication in the practice</a:t>
            </a:r>
          </a:p>
        </p:txBody>
      </p:sp>
    </p:spTree>
    <p:custDataLst>
      <p:tags r:id="rId1"/>
    </p:custDataLst>
    <p:extLst>
      <p:ext uri="{BB962C8B-B14F-4D97-AF65-F5344CB8AC3E}">
        <p14:creationId xmlns:p14="http://schemas.microsoft.com/office/powerpoint/2010/main" val="208869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DDB5-6003-400F-A525-6AFEC4881DAA}"/>
              </a:ext>
            </a:extLst>
          </p:cNvPr>
          <p:cNvSpPr>
            <a:spLocks noGrp="1"/>
          </p:cNvSpPr>
          <p:nvPr>
            <p:ph type="title"/>
          </p:nvPr>
        </p:nvSpPr>
        <p:spPr/>
        <p:txBody>
          <a:bodyPr>
            <a:normAutofit/>
          </a:bodyPr>
          <a:lstStyle/>
          <a:p>
            <a:r>
              <a:rPr lang="en-US" sz="4000" dirty="0"/>
              <a:t>Messaging &amp; Goals</a:t>
            </a:r>
          </a:p>
        </p:txBody>
      </p:sp>
      <p:sp>
        <p:nvSpPr>
          <p:cNvPr id="6" name="Rectangle 5" descr="Illustration of conversation bubble.">
            <a:extLst>
              <a:ext uri="{FF2B5EF4-FFF2-40B4-BE49-F238E27FC236}">
                <a16:creationId xmlns:a16="http://schemas.microsoft.com/office/drawing/2014/main" id="{1FCADE98-F510-4BFB-8B48-4F50B792514C}"/>
              </a:ext>
            </a:extLst>
          </p:cNvPr>
          <p:cNvSpPr/>
          <p:nvPr/>
        </p:nvSpPr>
        <p:spPr>
          <a:xfrm>
            <a:off x="455611" y="1217574"/>
            <a:ext cx="3025365" cy="18518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8" name="Text Placeholder 4">
            <a:extLst>
              <a:ext uri="{FF2B5EF4-FFF2-40B4-BE49-F238E27FC236}">
                <a16:creationId xmlns:a16="http://schemas.microsoft.com/office/drawing/2014/main" id="{45DF538E-37B8-4DC4-9880-149119A28ABD}"/>
              </a:ext>
            </a:extLst>
          </p:cNvPr>
          <p:cNvSpPr txBox="1">
            <a:spLocks/>
          </p:cNvSpPr>
          <p:nvPr/>
        </p:nvSpPr>
        <p:spPr>
          <a:xfrm>
            <a:off x="826850" y="2715613"/>
            <a:ext cx="4040188" cy="394046"/>
          </a:xfrm>
          <a:prstGeom prst="rect">
            <a:avLst/>
          </a:prstGeom>
        </p:spPr>
        <p:txBody>
          <a:bodyPr vert="horz" lIns="91391" tIns="45697" rIns="91391" bIns="45697"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Messaging	</a:t>
            </a:r>
          </a:p>
        </p:txBody>
      </p:sp>
      <p:sp>
        <p:nvSpPr>
          <p:cNvPr id="9" name="Text Placeholder 6">
            <a:extLst>
              <a:ext uri="{FF2B5EF4-FFF2-40B4-BE49-F238E27FC236}">
                <a16:creationId xmlns:a16="http://schemas.microsoft.com/office/drawing/2014/main" id="{FFEBD627-FC91-4BA9-BD79-D7E8A2D91C41}"/>
              </a:ext>
            </a:extLst>
          </p:cNvPr>
          <p:cNvSpPr txBox="1">
            <a:spLocks/>
          </p:cNvSpPr>
          <p:nvPr/>
        </p:nvSpPr>
        <p:spPr>
          <a:xfrm>
            <a:off x="4646614" y="2742822"/>
            <a:ext cx="4041775" cy="471495"/>
          </a:xfrm>
          <a:prstGeom prst="rect">
            <a:avLst/>
          </a:prstGeom>
        </p:spPr>
        <p:txBody>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Goals</a:t>
            </a:r>
          </a:p>
        </p:txBody>
      </p:sp>
      <p:sp>
        <p:nvSpPr>
          <p:cNvPr id="10" name="Content Placeholder 5">
            <a:extLst>
              <a:ext uri="{FF2B5EF4-FFF2-40B4-BE49-F238E27FC236}">
                <a16:creationId xmlns:a16="http://schemas.microsoft.com/office/drawing/2014/main" id="{710CE709-ADEA-4976-82D3-0F873DAD4323}"/>
              </a:ext>
            </a:extLst>
          </p:cNvPr>
          <p:cNvSpPr txBox="1">
            <a:spLocks/>
          </p:cNvSpPr>
          <p:nvPr/>
        </p:nvSpPr>
        <p:spPr>
          <a:xfrm>
            <a:off x="826850" y="3574839"/>
            <a:ext cx="3670537" cy="2433701"/>
          </a:xfrm>
          <a:prstGeom prst="rect">
            <a:avLst/>
          </a:prstGeom>
        </p:spPr>
        <p:txBody>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a:t>Clear</a:t>
            </a:r>
          </a:p>
          <a:p>
            <a:pPr>
              <a:buClrTx/>
            </a:pPr>
            <a:r>
              <a:rPr lang="en-US"/>
              <a:t>Simple</a:t>
            </a:r>
          </a:p>
          <a:p>
            <a:pPr>
              <a:buClrTx/>
            </a:pPr>
            <a:r>
              <a:rPr lang="en-US"/>
              <a:t>Consistent</a:t>
            </a:r>
          </a:p>
        </p:txBody>
      </p:sp>
      <p:sp>
        <p:nvSpPr>
          <p:cNvPr id="11" name="Content Placeholder 7">
            <a:extLst>
              <a:ext uri="{FF2B5EF4-FFF2-40B4-BE49-F238E27FC236}">
                <a16:creationId xmlns:a16="http://schemas.microsoft.com/office/drawing/2014/main" id="{67645C3A-9877-4BBC-ABB9-D059D9B78563}"/>
              </a:ext>
            </a:extLst>
          </p:cNvPr>
          <p:cNvSpPr txBox="1">
            <a:spLocks/>
          </p:cNvSpPr>
          <p:nvPr/>
        </p:nvSpPr>
        <p:spPr>
          <a:xfrm>
            <a:off x="4646614" y="3574839"/>
            <a:ext cx="4041775" cy="2433701"/>
          </a:xfrm>
          <a:prstGeom prst="rect">
            <a:avLst/>
          </a:prstGeom>
        </p:spPr>
        <p:txBody>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dirty="0"/>
              <a:t>Efficient visits</a:t>
            </a:r>
          </a:p>
          <a:p>
            <a:pPr>
              <a:buClrTx/>
            </a:pPr>
            <a:r>
              <a:rPr lang="en-US" dirty="0"/>
              <a:t>Satisfied patients</a:t>
            </a:r>
          </a:p>
        </p:txBody>
      </p:sp>
      <p:sp>
        <p:nvSpPr>
          <p:cNvPr id="12" name="Rectangle 11" descr="Illustration of a bullseye">
            <a:extLst>
              <a:ext uri="{FF2B5EF4-FFF2-40B4-BE49-F238E27FC236}">
                <a16:creationId xmlns:a16="http://schemas.microsoft.com/office/drawing/2014/main" id="{2DAFC507-6C7C-4178-8087-60E70D0A0EAB}"/>
              </a:ext>
            </a:extLst>
          </p:cNvPr>
          <p:cNvSpPr/>
          <p:nvPr/>
        </p:nvSpPr>
        <p:spPr>
          <a:xfrm>
            <a:off x="5238277" y="935212"/>
            <a:ext cx="2260616" cy="232587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29509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p:spPr>
        <p:txBody>
          <a:bodyPr anchor="ctr">
            <a:normAutofit fontScale="90000"/>
          </a:bodyPr>
          <a:lstStyle/>
          <a:p>
            <a:r>
              <a:rPr lang="en-US" sz="4000" dirty="0"/>
              <a:t>Improving Teamwork and Communication</a:t>
            </a:r>
          </a:p>
        </p:txBody>
      </p:sp>
      <p:sp>
        <p:nvSpPr>
          <p:cNvPr id="3" name="Content Placeholder 2"/>
          <p:cNvSpPr>
            <a:spLocks noGrp="1"/>
          </p:cNvSpPr>
          <p:nvPr>
            <p:ph sz="half" idx="1"/>
          </p:nvPr>
        </p:nvSpPr>
        <p:spPr>
          <a:xfrm>
            <a:off x="457200" y="1600200"/>
            <a:ext cx="4038600" cy="4525963"/>
          </a:xfrm>
        </p:spPr>
        <p:txBody>
          <a:bodyPr vert="horz" lIns="91440" tIns="45720" rIns="91440" bIns="45720" rtlCol="0" anchor="t">
            <a:normAutofit/>
          </a:bodyPr>
          <a:lstStyle/>
          <a:p>
            <a:pPr>
              <a:lnSpc>
                <a:spcPct val="90000"/>
              </a:lnSpc>
              <a:buClrTx/>
              <a:buFont typeface="Arial" panose="020B0604020202020204" pitchFamily="34" charset="0"/>
              <a:buChar char="•"/>
            </a:pPr>
            <a:r>
              <a:rPr lang="en-US" dirty="0"/>
              <a:t>Develop </a:t>
            </a:r>
            <a:r>
              <a:rPr lang="en-US" dirty="0" err="1"/>
              <a:t>practicewide</a:t>
            </a:r>
            <a:r>
              <a:rPr lang="en-US" dirty="0"/>
              <a:t> management strategies</a:t>
            </a:r>
          </a:p>
          <a:p>
            <a:pPr>
              <a:lnSpc>
                <a:spcPct val="90000"/>
              </a:lnSpc>
              <a:buClrTx/>
              <a:buFont typeface="Arial" panose="020B0604020202020204" pitchFamily="34" charset="0"/>
              <a:buChar char="•"/>
            </a:pPr>
            <a:r>
              <a:rPr lang="en-US" dirty="0"/>
              <a:t>Consider how to establish effective teamwork and communication amongst members of the practice</a:t>
            </a:r>
          </a:p>
          <a:p>
            <a:pPr>
              <a:lnSpc>
                <a:spcPct val="90000"/>
              </a:lnSpc>
              <a:buClrTx/>
              <a:buFont typeface="Arial" panose="020B0604020202020204" pitchFamily="34" charset="0"/>
              <a:buChar char="•"/>
            </a:pPr>
            <a:r>
              <a:rPr lang="en-US" dirty="0"/>
              <a:t>Consensus should be obtained from the entire healthcare team</a:t>
            </a:r>
            <a:endParaRPr lang="en-US" sz="2600" dirty="0"/>
          </a:p>
        </p:txBody>
      </p:sp>
      <p:pic>
        <p:nvPicPr>
          <p:cNvPr id="6" name="Content Placeholder 5" descr="Image of healthcare practitioners high fivin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119" r="22318" b="-1"/>
          <a:stretch/>
        </p:blipFill>
        <p:spPr>
          <a:xfrm>
            <a:off x="4648200" y="1600200"/>
            <a:ext cx="4038600" cy="4525963"/>
          </a:xfrm>
          <a:noFill/>
          <a:effectLst>
            <a:outerShdw blurRad="292100" dist="139700" dir="2700000" algn="ctr" rotWithShape="0">
              <a:srgbClr val="000000">
                <a:alpha val="65000"/>
              </a:srgbClr>
            </a:outerShdw>
          </a:effectLst>
        </p:spPr>
      </p:pic>
    </p:spTree>
    <p:custDataLst>
      <p:tags r:id="rId1"/>
    </p:custDataLst>
    <p:extLst>
      <p:ext uri="{BB962C8B-B14F-4D97-AF65-F5344CB8AC3E}">
        <p14:creationId xmlns:p14="http://schemas.microsoft.com/office/powerpoint/2010/main" val="164464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78"/>
            <a:ext cx="8229600" cy="807522"/>
          </a:xfrm>
        </p:spPr>
        <p:txBody>
          <a:bodyPr anchor="ctr">
            <a:normAutofit/>
          </a:bodyPr>
          <a:lstStyle/>
          <a:p>
            <a:r>
              <a:rPr lang="en-US" sz="4000" dirty="0"/>
              <a:t>Who Is in the Practice?</a:t>
            </a:r>
          </a:p>
        </p:txBody>
      </p:sp>
      <p:sp>
        <p:nvSpPr>
          <p:cNvPr id="6" name="Content Placeholder 5"/>
          <p:cNvSpPr>
            <a:spLocks noGrp="1"/>
          </p:cNvSpPr>
          <p:nvPr>
            <p:ph sz="half" idx="2"/>
          </p:nvPr>
        </p:nvSpPr>
        <p:spPr>
          <a:xfrm>
            <a:off x="4855464" y="1807464"/>
            <a:ext cx="4038600" cy="4525963"/>
          </a:xfrm>
        </p:spPr>
        <p:txBody>
          <a:bodyPr>
            <a:normAutofit/>
          </a:bodyPr>
          <a:lstStyle/>
          <a:p>
            <a:pPr>
              <a:buClrTx/>
            </a:pPr>
            <a:r>
              <a:rPr lang="en-US" sz="3200" dirty="0"/>
              <a:t>Clinicians</a:t>
            </a:r>
          </a:p>
          <a:p>
            <a:pPr>
              <a:buClrTx/>
            </a:pPr>
            <a:r>
              <a:rPr lang="en-US" sz="3200" dirty="0"/>
              <a:t>Nurses</a:t>
            </a:r>
          </a:p>
          <a:p>
            <a:pPr>
              <a:buClrTx/>
            </a:pPr>
            <a:r>
              <a:rPr lang="en-US" sz="3200" dirty="0"/>
              <a:t>Medical assistants</a:t>
            </a:r>
          </a:p>
          <a:p>
            <a:pPr>
              <a:buClrTx/>
            </a:pPr>
            <a:r>
              <a:rPr lang="en-US" sz="3200" dirty="0"/>
              <a:t>Pharmacists</a:t>
            </a:r>
          </a:p>
          <a:p>
            <a:pPr>
              <a:buClrTx/>
            </a:pPr>
            <a:r>
              <a:rPr lang="en-US" sz="3200" dirty="0"/>
              <a:t>Front desk staff</a:t>
            </a:r>
          </a:p>
        </p:txBody>
      </p:sp>
      <p:pic>
        <p:nvPicPr>
          <p:cNvPr id="7" name="Picture 6" descr="Image of a group of healthcare practitioners">
            <a:extLst>
              <a:ext uri="{FF2B5EF4-FFF2-40B4-BE49-F238E27FC236}">
                <a16:creationId xmlns:a16="http://schemas.microsoft.com/office/drawing/2014/main" id="{034CAD28-6EA2-4775-8EAD-967B6D5C8D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93" r="21261" b="2"/>
          <a:stretch/>
        </p:blipFill>
        <p:spPr>
          <a:xfrm>
            <a:off x="457200" y="1295400"/>
            <a:ext cx="4038600" cy="4525963"/>
          </a:xfrm>
          <a:prstGeom prst="rect">
            <a:avLst/>
          </a:prstGeom>
          <a:noFill/>
          <a:effectLst>
            <a:outerShdw blurRad="292100" dist="139700" dir="2700000" algn="tr" rotWithShape="0">
              <a:prstClr val="black">
                <a:alpha val="65000"/>
              </a:prstClr>
            </a:outerShdw>
          </a:effectLst>
        </p:spPr>
      </p:pic>
    </p:spTree>
    <p:custDataLst>
      <p:tags r:id="rId1"/>
    </p:custDataLst>
    <p:extLst>
      <p:ext uri="{BB962C8B-B14F-4D97-AF65-F5344CB8AC3E}">
        <p14:creationId xmlns:p14="http://schemas.microsoft.com/office/powerpoint/2010/main" val="113906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To Improve Communication</a:t>
            </a:r>
            <a:r>
              <a:rPr lang="en-US" sz="4000" baseline="30000" dirty="0"/>
              <a:t>1</a:t>
            </a:r>
            <a:endParaRPr lang="en-US" sz="4000" baseline="30000" dirty="0">
              <a:cs typeface="Calibri"/>
            </a:endParaRPr>
          </a:p>
        </p:txBody>
      </p:sp>
      <p:sp>
        <p:nvSpPr>
          <p:cNvPr id="5" name="Content Placeholder 2">
            <a:extLst>
              <a:ext uri="{FF2B5EF4-FFF2-40B4-BE49-F238E27FC236}">
                <a16:creationId xmlns:a16="http://schemas.microsoft.com/office/drawing/2014/main" id="{DB2E36BA-71CA-4362-B170-A6A444ADEB3A}"/>
              </a:ext>
            </a:extLst>
          </p:cNvPr>
          <p:cNvSpPr>
            <a:spLocks noGrp="1"/>
          </p:cNvSpPr>
          <p:nvPr>
            <p:ph idx="1"/>
          </p:nvPr>
        </p:nvSpPr>
        <p:spPr>
          <a:xfrm>
            <a:off x="128016" y="1164300"/>
            <a:ext cx="4295775" cy="4605599"/>
          </a:xfrm>
        </p:spPr>
        <p:txBody>
          <a:bodyPr vert="horz" lIns="91440" tIns="45720" rIns="91440" bIns="45720" rtlCol="0" anchor="t">
            <a:normAutofit/>
          </a:bodyPr>
          <a:lstStyle/>
          <a:p>
            <a:pPr>
              <a:buClrTx/>
            </a:pPr>
            <a:r>
              <a:rPr lang="en-US" sz="2800" dirty="0">
                <a:cs typeface="Calibri"/>
              </a:rPr>
              <a:t>Understand different communication styles</a:t>
            </a:r>
          </a:p>
          <a:p>
            <a:pPr>
              <a:buClrTx/>
            </a:pPr>
            <a:r>
              <a:rPr lang="en-US" sz="2800" dirty="0">
                <a:cs typeface="Calibri"/>
              </a:rPr>
              <a:t>Be transparent in information sharing</a:t>
            </a:r>
          </a:p>
          <a:p>
            <a:pPr>
              <a:buClrTx/>
            </a:pPr>
            <a:r>
              <a:rPr lang="en-US" sz="2800" dirty="0">
                <a:cs typeface="Calibri"/>
              </a:rPr>
              <a:t>Create space for communication</a:t>
            </a:r>
          </a:p>
          <a:p>
            <a:pPr>
              <a:buClrTx/>
            </a:pPr>
            <a:r>
              <a:rPr lang="en-US" sz="2800" dirty="0">
                <a:cs typeface="Calibri"/>
              </a:rPr>
              <a:t>Develop a collaborative environment</a:t>
            </a:r>
          </a:p>
          <a:p>
            <a:endParaRPr lang="en-US" dirty="0">
              <a:cs typeface="Calibri"/>
            </a:endParaRPr>
          </a:p>
          <a:p>
            <a:endParaRPr lang="en-US" dirty="0">
              <a:cs typeface="Calibri"/>
            </a:endParaRPr>
          </a:p>
        </p:txBody>
      </p:sp>
      <p:pic>
        <p:nvPicPr>
          <p:cNvPr id="6" name="Picture 5" descr="A group of people sitting at a table&#10;&#10;">
            <a:extLst>
              <a:ext uri="{FF2B5EF4-FFF2-40B4-BE49-F238E27FC236}">
                <a16:creationId xmlns:a16="http://schemas.microsoft.com/office/drawing/2014/main" id="{ED1AAD17-0532-47E3-A41B-85D54808F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906" y="1668339"/>
            <a:ext cx="4663440" cy="3359485"/>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74165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earing a white doctor jacket-&#10;&#10;Receiver">
            <a:extLst>
              <a:ext uri="{FF2B5EF4-FFF2-40B4-BE49-F238E27FC236}">
                <a16:creationId xmlns:a16="http://schemas.microsoft.com/office/drawing/2014/main" id="{577DB17E-D6FD-7384-5921-6EBCF8283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774" y="2574690"/>
            <a:ext cx="1028700" cy="2362200"/>
          </a:xfrm>
          <a:prstGeom prst="rect">
            <a:avLst/>
          </a:prstGeom>
        </p:spPr>
      </p:pic>
      <p:pic>
        <p:nvPicPr>
          <p:cNvPr id="17" name="Picture 16" descr="A person wearing a blue shirt-&#10;&#10;Sender">
            <a:extLst>
              <a:ext uri="{FF2B5EF4-FFF2-40B4-BE49-F238E27FC236}">
                <a16:creationId xmlns:a16="http://schemas.microsoft.com/office/drawing/2014/main" id="{39BE0F74-6434-5E1A-ED44-A4F6B3F9F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950" y="2574690"/>
            <a:ext cx="1460500" cy="2438400"/>
          </a:xfrm>
          <a:prstGeom prst="rect">
            <a:avLst/>
          </a:prstGeom>
        </p:spPr>
      </p:pic>
      <p:sp>
        <p:nvSpPr>
          <p:cNvPr id="2" name="Title 1"/>
          <p:cNvSpPr>
            <a:spLocks noGrp="1"/>
          </p:cNvSpPr>
          <p:nvPr>
            <p:ph type="title"/>
          </p:nvPr>
        </p:nvSpPr>
        <p:spPr/>
        <p:txBody>
          <a:bodyPr>
            <a:normAutofit/>
          </a:bodyPr>
          <a:lstStyle/>
          <a:p>
            <a:r>
              <a:rPr lang="en-US" sz="4000" dirty="0"/>
              <a:t>Communication Model</a:t>
            </a:r>
            <a:r>
              <a:rPr lang="en-US" sz="4000" baseline="30000" dirty="0"/>
              <a:t>2</a:t>
            </a:r>
            <a:endParaRPr lang="en-US" sz="4000" baseline="30000" dirty="0">
              <a:cs typeface="Calibri"/>
            </a:endParaRPr>
          </a:p>
        </p:txBody>
      </p:sp>
      <p:sp>
        <p:nvSpPr>
          <p:cNvPr id="3" name="Content Placeholder 2"/>
          <p:cNvSpPr>
            <a:spLocks noGrp="1"/>
          </p:cNvSpPr>
          <p:nvPr>
            <p:ph idx="1"/>
          </p:nvPr>
        </p:nvSpPr>
        <p:spPr>
          <a:xfrm>
            <a:off x="457200" y="1812690"/>
            <a:ext cx="8410670" cy="3962400"/>
          </a:xfrm>
        </p:spPr>
        <p:txBody>
          <a:bodyPr>
            <a:normAutofit fontScale="77500" lnSpcReduction="20000"/>
          </a:bodyPr>
          <a:lstStyle/>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438275" indent="0">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t>The patient called and wanted a </a:t>
            </a:r>
            <a:br>
              <a:rPr lang="en-US" dirty="0"/>
            </a:br>
            <a:r>
              <a:rPr lang="en-US" dirty="0"/>
              <a:t>call back right away. He feels sick and </a:t>
            </a:r>
            <a:br>
              <a:rPr lang="en-US" dirty="0"/>
            </a:br>
            <a:r>
              <a:rPr lang="en-US" dirty="0"/>
              <a:t>        thinks he needs an antibiotic</a:t>
            </a:r>
            <a:r>
              <a:rPr lang="en-US" dirty="0">
                <a:latin typeface="Calibri" panose="020F0502020204030204" pitchFamily="34" charset="0"/>
                <a:ea typeface="Calibri" panose="020F0502020204030204" pitchFamily="34" charset="0"/>
                <a:cs typeface="Times New Roman" panose="02020603050405020304" pitchFamily="18" charset="0"/>
              </a:rPr>
              <a:t>.”</a:t>
            </a: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200" b="1" dirty="0">
              <a:latin typeface="Calibri" panose="020F0502020204030204" pitchFamily="34" charset="0"/>
              <a:cs typeface="Times New Roman" panose="02020603050405020304" pitchFamily="18" charset="0"/>
            </a:endParaRPr>
          </a:p>
          <a:p>
            <a:pPr marL="0" indent="0" algn="ctr">
              <a:buNone/>
            </a:pPr>
            <a:endParaRPr lang="en-US" sz="2200" b="1" dirty="0">
              <a:latin typeface="Calibri" panose="020F0502020204030204" pitchFamily="34" charset="0"/>
              <a:cs typeface="Times New Roman" panose="02020603050405020304" pitchFamily="18" charset="0"/>
            </a:endParaRPr>
          </a:p>
          <a:p>
            <a:pPr marL="0" indent="0" algn="ctr">
              <a:buNone/>
            </a:pPr>
            <a:r>
              <a:rPr lang="en-US" sz="2200" b="1" dirty="0">
                <a:latin typeface="Calibri" panose="020F0502020204030204" pitchFamily="34" charset="0"/>
                <a:cs typeface="Times New Roman" panose="02020603050405020304" pitchFamily="18" charset="0"/>
              </a:rPr>
              <a:t>Sender												                   Receiver</a:t>
            </a:r>
            <a:endParaRPr lang="en-US" dirty="0"/>
          </a:p>
        </p:txBody>
      </p:sp>
      <p:grpSp>
        <p:nvGrpSpPr>
          <p:cNvPr id="13" name="Group 12" descr="Communication Sender to Receiver Model:&#10;&#10;Message to send&#10;Encode&#10;Message medium&#10;Decode&#10;Message Receiver ">
            <a:extLst>
              <a:ext uri="{FF2B5EF4-FFF2-40B4-BE49-F238E27FC236}">
                <a16:creationId xmlns:a16="http://schemas.microsoft.com/office/drawing/2014/main" id="{88E939B0-8194-77A6-3E17-0CB2B6A6F17B}"/>
              </a:ext>
            </a:extLst>
          </p:cNvPr>
          <p:cNvGrpSpPr/>
          <p:nvPr/>
        </p:nvGrpSpPr>
        <p:grpSpPr>
          <a:xfrm>
            <a:off x="243840" y="1252766"/>
            <a:ext cx="8848344" cy="848614"/>
            <a:chOff x="243840" y="1252766"/>
            <a:chExt cx="8848344" cy="848614"/>
          </a:xfrm>
        </p:grpSpPr>
        <p:sp>
          <p:nvSpPr>
            <p:cNvPr id="4" name="Rounded Rectangular Callout 3">
              <a:extLst>
                <a:ext uri="{FF2B5EF4-FFF2-40B4-BE49-F238E27FC236}">
                  <a16:creationId xmlns:a16="http://schemas.microsoft.com/office/drawing/2014/main" id="{A60958EE-5193-F57A-2B81-29157224147E}"/>
                </a:ext>
              </a:extLst>
            </p:cNvPr>
            <p:cNvSpPr/>
            <p:nvPr/>
          </p:nvSpPr>
          <p:spPr>
            <a:xfrm>
              <a:off x="2011680" y="1252766"/>
              <a:ext cx="1484376" cy="848614"/>
            </a:xfrm>
            <a:prstGeom prst="wedgeRoundRectCallout">
              <a:avLst>
                <a:gd name="adj1" fmla="val -78328"/>
                <a:gd name="adj2" fmla="val 141518"/>
                <a:gd name="adj3" fmla="val 16667"/>
              </a:avLst>
            </a:prstGeom>
            <a:solidFill>
              <a:srgbClr val="007DA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Encode</a:t>
              </a:r>
            </a:p>
          </p:txBody>
        </p:sp>
        <p:sp>
          <p:nvSpPr>
            <p:cNvPr id="6" name="Rounded Rectangle 5">
              <a:extLst>
                <a:ext uri="{FF2B5EF4-FFF2-40B4-BE49-F238E27FC236}">
                  <a16:creationId xmlns:a16="http://schemas.microsoft.com/office/drawing/2014/main" id="{01AF2AA8-C237-1331-EF6E-E801649FF245}"/>
                </a:ext>
              </a:extLst>
            </p:cNvPr>
            <p:cNvSpPr/>
            <p:nvPr/>
          </p:nvSpPr>
          <p:spPr>
            <a:xfrm>
              <a:off x="3901440" y="1252766"/>
              <a:ext cx="1484376" cy="848614"/>
            </a:xfrm>
            <a:prstGeom prst="roundRect">
              <a:avLst/>
            </a:prstGeom>
            <a:solidFill>
              <a:srgbClr val="007DA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Message Medium</a:t>
              </a:r>
            </a:p>
          </p:txBody>
        </p:sp>
        <p:sp>
          <p:nvSpPr>
            <p:cNvPr id="9" name="Rounded Rectangle 8">
              <a:extLst>
                <a:ext uri="{FF2B5EF4-FFF2-40B4-BE49-F238E27FC236}">
                  <a16:creationId xmlns:a16="http://schemas.microsoft.com/office/drawing/2014/main" id="{A75BE8C4-031A-8EFF-B768-259213EC76E9}"/>
                </a:ext>
              </a:extLst>
            </p:cNvPr>
            <p:cNvSpPr/>
            <p:nvPr/>
          </p:nvSpPr>
          <p:spPr>
            <a:xfrm>
              <a:off x="5791200" y="1252766"/>
              <a:ext cx="1484376" cy="848614"/>
            </a:xfrm>
            <a:prstGeom prst="roundRect">
              <a:avLst/>
            </a:prstGeom>
            <a:solidFill>
              <a:srgbClr val="007DA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Decode</a:t>
              </a:r>
            </a:p>
          </p:txBody>
        </p:sp>
        <p:sp>
          <p:nvSpPr>
            <p:cNvPr id="10" name="Cloud Callout 9">
              <a:extLst>
                <a:ext uri="{FF2B5EF4-FFF2-40B4-BE49-F238E27FC236}">
                  <a16:creationId xmlns:a16="http://schemas.microsoft.com/office/drawing/2014/main" id="{295638D7-2BDE-0D86-01EF-9E821CD0177B}"/>
                </a:ext>
              </a:extLst>
            </p:cNvPr>
            <p:cNvSpPr/>
            <p:nvPr/>
          </p:nvSpPr>
          <p:spPr>
            <a:xfrm>
              <a:off x="7461504" y="1252766"/>
              <a:ext cx="1630680" cy="848614"/>
            </a:xfrm>
            <a:prstGeom prst="cloudCallout">
              <a:avLst>
                <a:gd name="adj1" fmla="val -10155"/>
                <a:gd name="adj2" fmla="val 105601"/>
              </a:avLst>
            </a:prstGeom>
            <a:solidFill>
              <a:srgbClr val="007DA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Message Received</a:t>
              </a:r>
            </a:p>
          </p:txBody>
        </p:sp>
        <p:sp>
          <p:nvSpPr>
            <p:cNvPr id="11" name="Cloud Callout 10">
              <a:extLst>
                <a:ext uri="{FF2B5EF4-FFF2-40B4-BE49-F238E27FC236}">
                  <a16:creationId xmlns:a16="http://schemas.microsoft.com/office/drawing/2014/main" id="{B03CA867-7AE7-56E9-F1CB-4909B2765A03}"/>
                </a:ext>
              </a:extLst>
            </p:cNvPr>
            <p:cNvSpPr/>
            <p:nvPr/>
          </p:nvSpPr>
          <p:spPr>
            <a:xfrm>
              <a:off x="243840" y="1252766"/>
              <a:ext cx="1624584" cy="848614"/>
            </a:xfrm>
            <a:prstGeom prst="cloudCallout">
              <a:avLst>
                <a:gd name="adj1" fmla="val 11200"/>
                <a:gd name="adj2" fmla="val 118531"/>
              </a:avLst>
            </a:prstGeom>
            <a:solidFill>
              <a:srgbClr val="007DA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Message to send</a:t>
              </a:r>
            </a:p>
          </p:txBody>
        </p:sp>
      </p:grpSp>
      <p:sp>
        <p:nvSpPr>
          <p:cNvPr id="12" name="Text Placeholder 11">
            <a:extLst>
              <a:ext uri="{FF2B5EF4-FFF2-40B4-BE49-F238E27FC236}">
                <a16:creationId xmlns:a16="http://schemas.microsoft.com/office/drawing/2014/main" id="{DD2CC03B-F53E-8567-0F88-2C5E7972AB7F}"/>
              </a:ext>
            </a:extLst>
          </p:cNvPr>
          <p:cNvSpPr>
            <a:spLocks noGrp="1"/>
          </p:cNvSpPr>
          <p:nvPr>
            <p:ph type="body" sz="quarter" idx="10"/>
          </p:nvPr>
        </p:nvSpPr>
        <p:spPr>
          <a:xfrm>
            <a:off x="379190" y="355149"/>
            <a:ext cx="8488680" cy="762000"/>
          </a:xfrm>
        </p:spPr>
        <p:txBody>
          <a:bodyPr/>
          <a:lstStyle/>
          <a:p>
            <a:r>
              <a:rPr lang="en-US" sz="1800" dirty="0">
                <a:solidFill>
                  <a:schemeClr val="tx1"/>
                </a:solidFill>
              </a:rPr>
              <a:t>				</a:t>
            </a:r>
          </a:p>
        </p:txBody>
      </p:sp>
    </p:spTree>
    <p:custDataLst>
      <p:tags r:id="rId1"/>
    </p:custDataLst>
    <p:extLst>
      <p:ext uri="{BB962C8B-B14F-4D97-AF65-F5344CB8AC3E}">
        <p14:creationId xmlns:p14="http://schemas.microsoft.com/office/powerpoint/2010/main" val="424503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p:spPr>
        <p:txBody>
          <a:bodyPr anchor="ctr">
            <a:normAutofit/>
          </a:bodyPr>
          <a:lstStyle/>
          <a:p>
            <a:r>
              <a:rPr lang="en-US" sz="4000" dirty="0"/>
              <a:t>Developing Consensus </a:t>
            </a:r>
          </a:p>
        </p:txBody>
      </p:sp>
      <p:sp>
        <p:nvSpPr>
          <p:cNvPr id="3" name="Content Placeholder 2"/>
          <p:cNvSpPr>
            <a:spLocks noGrp="1"/>
          </p:cNvSpPr>
          <p:nvPr>
            <p:ph sz="half" idx="1"/>
          </p:nvPr>
        </p:nvSpPr>
        <p:spPr>
          <a:xfrm>
            <a:off x="264034" y="1642491"/>
            <a:ext cx="4466462" cy="4840288"/>
          </a:xfrm>
        </p:spPr>
        <p:txBody>
          <a:bodyPr vert="horz" lIns="91440" tIns="45720" rIns="91440" bIns="45720" rtlCol="0">
            <a:normAutofit/>
          </a:bodyPr>
          <a:lstStyle/>
          <a:p>
            <a:pPr>
              <a:lnSpc>
                <a:spcPct val="90000"/>
              </a:lnSpc>
              <a:spcBef>
                <a:spcPts val="600"/>
              </a:spcBef>
              <a:buClrTx/>
            </a:pPr>
            <a:r>
              <a:rPr lang="en-US" dirty="0"/>
              <a:t>Work as a team to come to a consensus </a:t>
            </a:r>
          </a:p>
          <a:p>
            <a:pPr>
              <a:lnSpc>
                <a:spcPct val="90000"/>
              </a:lnSpc>
              <a:spcBef>
                <a:spcPts val="600"/>
              </a:spcBef>
              <a:buClrTx/>
            </a:pPr>
            <a:r>
              <a:rPr lang="en-US" dirty="0"/>
              <a:t>Come together to discuss a </a:t>
            </a:r>
            <a:r>
              <a:rPr lang="en-US" dirty="0" err="1"/>
              <a:t>practicewide</a:t>
            </a:r>
            <a:r>
              <a:rPr lang="en-US" dirty="0"/>
              <a:t> protocol</a:t>
            </a:r>
          </a:p>
          <a:p>
            <a:pPr>
              <a:lnSpc>
                <a:spcPct val="90000"/>
              </a:lnSpc>
              <a:spcBef>
                <a:spcPts val="600"/>
              </a:spcBef>
              <a:buClrTx/>
            </a:pPr>
            <a:r>
              <a:rPr lang="en-US" dirty="0"/>
              <a:t>Include those who will have to implement the protocol in the process of developing it</a:t>
            </a:r>
          </a:p>
        </p:txBody>
      </p:sp>
      <p:pic>
        <p:nvPicPr>
          <p:cNvPr id="5" name="Picture 4" descr="Healthcare practitioners piling hands">
            <a:extLst>
              <a:ext uri="{FF2B5EF4-FFF2-40B4-BE49-F238E27FC236}">
                <a16:creationId xmlns:a16="http://schemas.microsoft.com/office/drawing/2014/main" id="{50379C82-4893-406B-A88E-62D3634915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42" r="27095" b="-1"/>
          <a:stretch/>
        </p:blipFill>
        <p:spPr>
          <a:xfrm>
            <a:off x="4907486" y="1458277"/>
            <a:ext cx="3779314" cy="4235387"/>
          </a:xfrm>
          <a:prstGeom prst="rect">
            <a:avLst/>
          </a:prstGeom>
          <a:noFill/>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154092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p:spPr>
        <p:txBody>
          <a:bodyPr anchor="ctr">
            <a:normAutofit/>
          </a:bodyPr>
          <a:lstStyle/>
          <a:p>
            <a:pPr>
              <a:lnSpc>
                <a:spcPct val="90000"/>
              </a:lnSpc>
            </a:pPr>
            <a:r>
              <a:rPr lang="en-US" sz="4000" dirty="0"/>
              <a:t>Communicating Concerns</a:t>
            </a:r>
            <a:endParaRPr lang="en-US" sz="4000" baseline="30000" dirty="0">
              <a:cs typeface="Calibri"/>
            </a:endParaRPr>
          </a:p>
        </p:txBody>
      </p:sp>
      <p:sp>
        <p:nvSpPr>
          <p:cNvPr id="3" name="Content Placeholder 2"/>
          <p:cNvSpPr>
            <a:spLocks noGrp="1"/>
          </p:cNvSpPr>
          <p:nvPr>
            <p:ph sz="half" idx="1"/>
          </p:nvPr>
        </p:nvSpPr>
        <p:spPr>
          <a:xfrm>
            <a:off x="609600" y="2587752"/>
            <a:ext cx="4498848" cy="4525963"/>
          </a:xfrm>
        </p:spPr>
        <p:txBody>
          <a:bodyPr>
            <a:normAutofit/>
          </a:bodyPr>
          <a:lstStyle/>
          <a:p>
            <a:pPr>
              <a:buClrTx/>
              <a:buFont typeface="Arial" panose="020B0604020202020204" pitchFamily="34" charset="0"/>
              <a:buChar char="•"/>
            </a:pPr>
            <a:r>
              <a:rPr lang="en-US" altLang="en-US" sz="3200" dirty="0"/>
              <a:t>Assertiveness</a:t>
            </a:r>
          </a:p>
          <a:p>
            <a:pPr>
              <a:buClrTx/>
              <a:buFont typeface="Arial" panose="020B0604020202020204" pitchFamily="34" charset="0"/>
              <a:buChar char="•"/>
            </a:pPr>
            <a:r>
              <a:rPr lang="en-US" altLang="en-US" sz="3200" dirty="0"/>
              <a:t>The two-attempt rule</a:t>
            </a:r>
          </a:p>
          <a:p>
            <a:pPr marL="0" indent="0">
              <a:buNone/>
            </a:pPr>
            <a:endParaRPr lang="en-US" dirty="0"/>
          </a:p>
        </p:txBody>
      </p:sp>
      <p:pic>
        <p:nvPicPr>
          <p:cNvPr id="5" name="Picture 4" descr="A picture of a toolbox with a stethoscope draped on it." title="Toolbox"/>
          <p:cNvPicPr>
            <a:picLocks noChangeAspect="1"/>
          </p:cNvPicPr>
          <p:nvPr/>
        </p:nvPicPr>
        <p:blipFill rotWithShape="1">
          <a:blip r:embed="rId4" cstate="print">
            <a:extLst>
              <a:ext uri="{28A0092B-C50C-407E-A947-70E740481C1C}">
                <a14:useLocalDpi xmlns:a14="http://schemas.microsoft.com/office/drawing/2010/main" val="0"/>
              </a:ext>
            </a:extLst>
          </a:blip>
          <a:srcRect t="21695" b="13491"/>
          <a:stretch/>
        </p:blipFill>
        <p:spPr>
          <a:xfrm>
            <a:off x="4977384" y="2184893"/>
            <a:ext cx="4038600" cy="1747232"/>
          </a:xfrm>
          <a:prstGeom prst="rect">
            <a:avLst/>
          </a:prstGeom>
          <a:noFill/>
        </p:spPr>
      </p:pic>
    </p:spTree>
    <p:custDataLst>
      <p:tags r:id="rId1"/>
    </p:custDataLst>
    <p:extLst>
      <p:ext uri="{BB962C8B-B14F-4D97-AF65-F5344CB8AC3E}">
        <p14:creationId xmlns:p14="http://schemas.microsoft.com/office/powerpoint/2010/main" val="2051422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HAI CUSP SLIDE TEMPLATE" val="xA4CxC8o"/>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mbulatory Care— Improving Teamwork and Communication Around Antibiotic Prescribing&amp;quot;&quot;/&gt;&lt;property id=&quot;20307&quot; value=&quot;353&quot;/&gt;&lt;/object&gt;&lt;object type=&quot;3&quot; unique_id=&quot;10004&quot;&gt;&lt;property id=&quot;20148&quot; value=&quot;5&quot;/&gt;&lt;property id=&quot;20300&quot; value=&quot;Slide 2 - &amp;quot;Presenter_  &amp;quot;&quot;/&gt;&lt;property id=&quot;20307&quot; value=&quot;424&quot;/&gt;&lt;/object&gt;&lt;object type=&quot;3&quot; unique_id=&quot;10005&quot;&gt;&lt;property id=&quot;20148&quot; value=&quot;5&quot;/&gt;&lt;property id=&quot;20300&quot; value=&quot;Slide 3 - &amp;quot;Housekeeping&amp;quot;&quot;/&gt;&lt;property id=&quot;20307&quot; value=&quot;425&quot;/&gt;&lt;/object&gt;&lt;object type=&quot;3&quot; unique_id=&quot;10006&quot;&gt;&lt;property id=&quot;20148&quot; value=&quot;5&quot;/&gt;&lt;property id=&quot;20300&quot; value=&quot;Slide 5 - &amp;quot;Objectives&amp;quot;&quot;/&gt;&lt;property id=&quot;20307&quot; value=&quot;383&quot;/&gt;&lt;/object&gt;&lt;object type=&quot;3&quot; unique_id=&quot;24199&quot;&gt;&lt;property id=&quot;20148&quot; value=&quot;5&quot;/&gt;&lt;property id=&quot;20300&quot; value=&quot;Slide 23&quot;/&gt;&lt;property id=&quot;20307&quot; value=&quot;432&quot;/&gt;&lt;/object&gt;&lt;object type=&quot;3&quot; unique_id=&quot;24655&quot;&gt;&lt;property id=&quot;20148&quot; value=&quot;5&quot;/&gt;&lt;property id=&quot;20300&quot; value=&quot;Slide 4 - &amp;quot;Participants&amp;quot;&quot;/&gt;&lt;property id=&quot;20307&quot; value=&quot;441&quot;/&gt;&lt;/object&gt;&lt;object type=&quot;3&quot; unique_id=&quot;24817&quot;&gt;&lt;property id=&quot;20148&quot; value=&quot;5&quot;/&gt;&lt;property id=&quot;20300&quot; value=&quot;Slide 6 - &amp;quot;A Way to Build Teamwork&amp;quot;&quot;/&gt;&lt;property id=&quot;20307&quot; value=&quot;442&quot;/&gt;&lt;/object&gt;&lt;object type=&quot;3&quot; unique_id=&quot;24818&quot;&gt;&lt;property id=&quot;20148&quot; value=&quot;5&quot;/&gt;&lt;property id=&quot;20300&quot; value=&quot;Slide 8 - &amp;quot;Improve Teamwork and Communication&amp;quot;&quot;/&gt;&lt;property id=&quot;20307&quot; value=&quot;443&quot;/&gt;&lt;/object&gt;&lt;object type=&quot;3&quot; unique_id=&quot;24979&quot;&gt;&lt;property id=&quot;20148&quot; value=&quot;5&quot;/&gt;&lt;property id=&quot;20300&quot; value=&quot;Slide 9 - &amp;quot;Teamwork and Communication Tools&amp;quot;&quot;/&gt;&lt;property id=&quot;20307&quot; value=&quot;444&quot;/&gt;&lt;/object&gt;&lt;object type=&quot;3&quot; unique_id=&quot;24980&quot;&gt;&lt;property id=&quot;20148&quot; value=&quot;5&quot;/&gt;&lt;property id=&quot;20300&quot; value=&quot;Slide 10 - &amp;quot;Communication Model&amp;quot;&quot;/&gt;&lt;property id=&quot;20307&quot; value=&quot;445&quot;/&gt;&lt;/object&gt;&lt;object type=&quot;3&quot; unique_id=&quot;24981&quot;&gt;&lt;property id=&quot;20148&quot; value=&quot;5&quot;/&gt;&lt;property id=&quot;20300&quot; value=&quot;Slide 11 - &amp;quot;Ineffective Communication&amp;quot;&quot;/&gt;&lt;property id=&quot;20307&quot; value=&quot;446&quot;/&gt;&lt;/object&gt;&lt;object type=&quot;3&quot; unique_id=&quot;24982&quot;&gt;&lt;property id=&quot;20148&quot; value=&quot;5&quot;/&gt;&lt;property id=&quot;20300&quot; value=&quot;Slide 12 - &amp;quot;Use Assertiveness (Not Aggressiveness)&amp;quot;&quot;/&gt;&lt;property id=&quot;20307&quot; value=&quot;447&quot;/&gt;&lt;/object&gt;&lt;object type=&quot;3&quot; unique_id=&quot;43040&quot;&gt;&lt;property id=&quot;20148&quot; value=&quot;5&quot;/&gt;&lt;property id=&quot;20300&quot; value=&quot;Slide 13 - &amp;quot;Tips for the Assertion Model&amp;quot;&quot;/&gt;&lt;property id=&quot;20307&quot; value=&quot;448&quot;/&gt;&lt;/object&gt;&lt;object type=&quot;3&quot; unique_id=&quot;43041&quot;&gt;&lt;property id=&quot;20148&quot; value=&quot;5&quot;/&gt;&lt;property id=&quot;20300&quot; value=&quot;Slide 14 - &amp;quot;Advocacy and Assertion&amp;quot;&quot;/&gt;&lt;property id=&quot;20307&quot; value=&quot;449&quot;/&gt;&lt;/object&gt;&lt;object type=&quot;3&quot; unique_id=&quot;43042&quot;&gt;&lt;property id=&quot;20148&quot; value=&quot;5&quot;/&gt;&lt;property id=&quot;20300&quot; value=&quot;Slide 15 - &amp;quot;Communication and Ambulatory Antibiotic Prescribing&amp;quot;&quot;/&gt;&lt;property id=&quot;20307&quot; value=&quot;450&quot;/&gt;&lt;/object&gt;&lt;object type=&quot;3&quot; unique_id=&quot;43138&quot;&gt;&lt;property id=&quot;20148&quot; value=&quot;5&quot;/&gt;&lt;property id=&quot;20300&quot; value=&quot;Slide 16 - &amp;quot;DESC Script&amp;quot;&quot;/&gt;&lt;property id=&quot;20307&quot; value=&quot;451&quot;/&gt;&lt;/object&gt;&lt;object type=&quot;3&quot; unique_id=&quot;43139&quot;&gt;&lt;property id=&quot;20148&quot; value=&quot;5&quot;/&gt;&lt;property id=&quot;20300&quot; value=&quot;Slide 17 - &amp;quot;Briefings (or Huddles)&amp;quot;&quot;/&gt;&lt;property id=&quot;20307&quot; value=&quot;452&quot;/&gt;&lt;/object&gt;&lt;object type=&quot;3&quot; unique_id=&quot;43266&quot;&gt;&lt;property id=&quot;20148&quot; value=&quot;5&quot;/&gt;&lt;property id=&quot;20300&quot; value=&quot;Slide 18 - &amp;quot;Content of Huddles&amp;quot;&quot;/&gt;&lt;property id=&quot;20307&quot; value=&quot;453&quot;/&gt;&lt;/object&gt;&lt;object type=&quot;3&quot; unique_id=&quot;43267&quot;&gt;&lt;property id=&quot;20148&quot; value=&quot;5&quot;/&gt;&lt;property id=&quot;20300&quot; value=&quot;Slide 19 - &amp;quot;Debriefing Checklist&amp;quot;&quot;/&gt;&lt;property id=&quot;20307&quot; value=&quot;454&quot;/&gt;&lt;/object&gt;&lt;object type=&quot;3&quot; unique_id=&quot;43268&quot;&gt;&lt;property id=&quot;20148&quot; value=&quot;5&quot;/&gt;&lt;property id=&quot;20300&quot; value=&quot;Slide 20 - &amp;quot;Two Attempt Rule&amp;quot;&quot;/&gt;&lt;property id=&quot;20307&quot; value=&quot;455&quot;/&gt;&lt;/object&gt;&lt;object type=&quot;3&quot; unique_id=&quot;43269&quot;&gt;&lt;property id=&quot;20148&quot; value=&quot;5&quot;/&gt;&lt;property id=&quot;20300&quot; value=&quot;Slide 21 - &amp;quot;ALEEN for Conflict with Patients and Families&amp;quot;&quot;/&gt;&lt;property id=&quot;20307&quot; value=&quot;456&quot;/&gt;&lt;/object&gt;&lt;object type=&quot;3&quot; unique_id=&quot;43370&quot;&gt;&lt;property id=&quot;20148&quot; value=&quot;5&quot;/&gt;&lt;property id=&quot;20300&quot; value=&quot;Slide 7 - &amp;quot;What Does a Team Need to Do?&amp;quot;&quot;/&gt;&lt;property id=&quot;20307&quot; value=&quot;457&quot;/&gt;&lt;/object&gt;&lt;object type=&quot;3&quot; unique_id=&quot;43371&quot;&gt;&lt;property id=&quot;20148&quot; value=&quot;5&quot;/&gt;&lt;property id=&quot;20300&quot; value=&quot;Slide 22 - &amp;quot;Recap&amp;quot;&quot;/&gt;&lt;property id=&quot;20307&quot; value=&quot;458&quot;/&gt;&lt;/object&gt;&lt;/object&gt;&lt;object type=&quot;8&quot; unique_id=&quot;10070&quot;&gt;&lt;/object&gt;&lt;/object&gt;&lt;/database&gt;"/>
  <p:tag name="SECTOMILLISECCONVERTED"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TotalTime>
  <Words>705</Words>
  <Application>Microsoft Office PowerPoint</Application>
  <PresentationFormat>On-screen Show (4:3)</PresentationFormat>
  <Paragraphs>102</Paragraphs>
  <Slides>16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HAI Cusp Slide template</vt:lpstr>
      <vt:lpstr>AHRQ Safety Program for Improving Antibiotic Use </vt:lpstr>
      <vt:lpstr>Objectives</vt:lpstr>
      <vt:lpstr>Messaging &amp; Goals</vt:lpstr>
      <vt:lpstr>Improving Teamwork and Communication</vt:lpstr>
      <vt:lpstr>Who Is in the Practice?</vt:lpstr>
      <vt:lpstr>How To Improve Communication1</vt:lpstr>
      <vt:lpstr>Communication Model2</vt:lpstr>
      <vt:lpstr>Developing Consensus </vt:lpstr>
      <vt:lpstr>Communicating Concerns</vt:lpstr>
      <vt:lpstr>Use Assertiveness (Not Aggressiveness)</vt:lpstr>
      <vt:lpstr>Tips for Being Assertive3</vt:lpstr>
      <vt:lpstr>Advocacy and Assertiveness</vt:lpstr>
      <vt:lpstr>Two-Attempt Rule</vt:lpstr>
      <vt:lpstr>Take-Home Messages</vt:lpstr>
      <vt:lpstr>Disclaimer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Communication Between Members of the Practice Around Antibiotic Decisions – Slides</dc:title>
  <dc:creator>"Agency for Healthcare Research and Quality (AHRQ)"</dc:creator>
  <cp:keywords>antibiotics</cp:keywords>
  <cp:lastModifiedBy>Heidenrich, Christine (AHRQ/OC) (CTR)</cp:lastModifiedBy>
  <cp:revision>47</cp:revision>
  <dcterms:created xsi:type="dcterms:W3CDTF">2020-05-27T23:53:58Z</dcterms:created>
  <dcterms:modified xsi:type="dcterms:W3CDTF">2022-09-02T16:11:33Z</dcterms:modified>
  <cp:category>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9DD2B7E0-05C6-4882-8C41-63C949EBB5F3</vt:lpwstr>
  </property>
  <property fmtid="{D5CDD505-2E9C-101B-9397-08002B2CF9AE}" pid="3" name="ArticulatePath">
    <vt:lpwstr>Developing a Consensus Around Symptomatic Treatment of Viral URIs_20.06.09</vt:lpwstr>
  </property>
</Properties>
</file>