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7"/>
  </p:notesMasterIdLst>
  <p:sldIdLst>
    <p:sldId id="313" r:id="rId5"/>
    <p:sldId id="315" r:id="rId6"/>
    <p:sldId id="361" r:id="rId7"/>
    <p:sldId id="599" r:id="rId8"/>
    <p:sldId id="362" r:id="rId9"/>
    <p:sldId id="363" r:id="rId10"/>
    <p:sldId id="364" r:id="rId11"/>
    <p:sldId id="365" r:id="rId12"/>
    <p:sldId id="366" r:id="rId13"/>
    <p:sldId id="600" r:id="rId14"/>
    <p:sldId id="394" r:id="rId15"/>
    <p:sldId id="368" r:id="rId16"/>
    <p:sldId id="395" r:id="rId17"/>
    <p:sldId id="601" r:id="rId18"/>
    <p:sldId id="369" r:id="rId19"/>
    <p:sldId id="397" r:id="rId20"/>
    <p:sldId id="396" r:id="rId21"/>
    <p:sldId id="370" r:id="rId22"/>
    <p:sldId id="371" r:id="rId23"/>
    <p:sldId id="372" r:id="rId24"/>
    <p:sldId id="602" r:id="rId25"/>
    <p:sldId id="374" r:id="rId26"/>
    <p:sldId id="375" r:id="rId27"/>
    <p:sldId id="614" r:id="rId28"/>
    <p:sldId id="376" r:id="rId29"/>
    <p:sldId id="377" r:id="rId30"/>
    <p:sldId id="615" r:id="rId31"/>
    <p:sldId id="378" r:id="rId32"/>
    <p:sldId id="379" r:id="rId33"/>
    <p:sldId id="616" r:id="rId34"/>
    <p:sldId id="380" r:id="rId35"/>
    <p:sldId id="381" r:id="rId36"/>
    <p:sldId id="412" r:id="rId37"/>
    <p:sldId id="617" r:id="rId38"/>
    <p:sldId id="383" r:id="rId39"/>
    <p:sldId id="384" r:id="rId40"/>
    <p:sldId id="613" r:id="rId41"/>
    <p:sldId id="390" r:id="rId42"/>
    <p:sldId id="340" r:id="rId43"/>
    <p:sldId id="360" r:id="rId44"/>
    <p:sldId id="398" r:id="rId45"/>
    <p:sldId id="413" r:id="rId46"/>
  </p:sldIdLst>
  <p:sldSz cx="10058400" cy="7772400"/>
  <p:notesSz cx="7010400" cy="9296400"/>
  <p:custDataLst>
    <p:tags r:id="rId48"/>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A0205-7B3B-845E-3D46-37561B764717}" name="Miller, Melissa (AHRQ/CQuIPS)" initials="MM( [2]" userId="S::melissa.miller@ahrq.hhs.gov::f7dfb7b7-769d-461c-be53-cc0a991ac921" providerId="AD"/>
  <p188:author id="{296D8D4A-8C71-6E6D-A1BA-D58DE58A5AC7}" name="Sara Keller" initials="SK" userId="S::skeller9@jh.edu::d687773d-cfac-4ad0-9375-f867c23c75e7" providerId="AD"/>
  <p188:author id="{D193505A-65D7-67EE-4DE9-ADCBA886A01C}" name="Heidenrich, Christine (AHRQ/OC) (CTR)" initials="HC((" userId="S::Christine.Heidenrich@ahrq.hhs.gov::58cf9597-5aed-4544-869e-b91fdda55fa7" providerId="AD"/>
  <p188:author id="{46857880-F21A-A6D4-EEA8-4D4A4F85C1E5}" name="Sara Keller" initials="SK" userId="Anonymous_Sara Keller" providerId="None"/>
  <p188:author id="{32E0FE97-917C-BBAF-0E2E-F0D9E63A6DA1}" name="Kathleen Speck" initials="KS" userId="Kathleen Speck" providerId="None"/>
  <p188:author id="{546BD5D8-34EC-C3C8-1B19-299800CBBE1C}" name="Kathleen Speck" initials="KS" userId="Anonymous_Kathleen Speck" providerId="None"/>
  <p188:author id="{B780D4FA-8F11-E2EC-9500-E6BA509669A6}" name="Taylor Helsel" initials="TH" userId="S-1-5-21-1214440339-484763869-725345543-51407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14" clrIdx="0"/>
  <p:cmAuthor id="7" name="Kathleen" initials="K" lastIdx="1" clrIdx="7">
    <p:extLst>
      <p:ext uri="{19B8F6BF-5375-455C-9EA6-DF929625EA0E}">
        <p15:presenceInfo xmlns:p15="http://schemas.microsoft.com/office/powerpoint/2012/main" userId="Kathleen" providerId="None"/>
      </p:ext>
    </p:extLst>
  </p:cmAuthor>
  <p:cmAuthor id="1" name="Melissa A Miller" initials="MAM" lastIdx="12" clrIdx="1"/>
  <p:cmAuthor id="8" name="Taylor Helsel" initials="TH" lastIdx="5" clrIdx="8">
    <p:extLst>
      <p:ext uri="{19B8F6BF-5375-455C-9EA6-DF929625EA0E}">
        <p15:presenceInfo xmlns:p15="http://schemas.microsoft.com/office/powerpoint/2012/main" userId="S-1-5-21-1214440339-484763869-725345543-5140798" providerId="AD"/>
      </p:ext>
    </p:extLst>
  </p:cmAuthor>
  <p:cmAuthor id="2" name="Kathleen Speck" initials="KS" lastIdx="21" clrIdx="2"/>
  <p:cmAuthor id="9" name="Miller, Melissa (AHRQ/CQuIPS)" initials="MM( [2]" lastIdx="7" clrIdx="9">
    <p:extLst>
      <p:ext uri="{19B8F6BF-5375-455C-9EA6-DF929625EA0E}">
        <p15:presenceInfo xmlns:p15="http://schemas.microsoft.com/office/powerpoint/2012/main" userId="S::melissa.miller@ahrq.hhs.gov::f7dfb7b7-769d-461c-be53-cc0a991ac921" providerId="AD"/>
      </p:ext>
    </p:extLst>
  </p:cmAuthor>
  <p:cmAuthor id="3" name="Meghan Walrath" initials="MW" lastIdx="5" clrIdx="3"/>
  <p:cmAuthor id="4" name="Sara Keller" initials="SK" lastIdx="35" clrIdx="4"/>
  <p:cmAuthor id="5" name="Miller, Melissa (AHRQ/CQuIPS)" initials="MM(" lastIdx="35" clrIdx="5">
    <p:extLst>
      <p:ext uri="{19B8F6BF-5375-455C-9EA6-DF929625EA0E}">
        <p15:presenceInfo xmlns:p15="http://schemas.microsoft.com/office/powerpoint/2012/main" userId="S-1-5-21-1747495209-1248221918-2216747781-140716" providerId="AD"/>
      </p:ext>
    </p:extLst>
  </p:cmAuthor>
  <p:cmAuthor id="6" name="Sara Cosgrove" initials="SC" lastIdx="13" clrIdx="6">
    <p:extLst>
      <p:ext uri="{19B8F6BF-5375-455C-9EA6-DF929625EA0E}">
        <p15:presenceInfo xmlns:p15="http://schemas.microsoft.com/office/powerpoint/2012/main" userId="702bdd728a394a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B00000"/>
    <a:srgbClr val="009FC1"/>
    <a:srgbClr val="02ABCA"/>
    <a:srgbClr val="FED700"/>
    <a:srgbClr val="009EC1"/>
    <a:srgbClr val="FFD602"/>
    <a:srgbClr val="E38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A83F1-24DA-4E3B-A366-4A7144034F02}" v="1258" dt="2022-07-30T15:44:13.944"/>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40" y="4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A45BD74E-E827-4F97-87D4-C307608CFA39}" type="datetimeFigureOut">
              <a:rPr lang="en-US" smtClean="0"/>
              <a:t>9/1/2022</a:t>
            </a:fld>
            <a:endParaRPr lang="en-US"/>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692150"/>
            <a:ext cx="4478337" cy="346075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a:p>
        </p:txBody>
      </p:sp>
    </p:spTree>
    <p:extLst>
      <p:ext uri="{BB962C8B-B14F-4D97-AF65-F5344CB8AC3E}">
        <p14:creationId xmlns:p14="http://schemas.microsoft.com/office/powerpoint/2010/main" val="1959819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15</a:t>
            </a:fld>
            <a:endParaRPr lang="en-US"/>
          </a:p>
        </p:txBody>
      </p:sp>
    </p:spTree>
    <p:extLst>
      <p:ext uri="{BB962C8B-B14F-4D97-AF65-F5344CB8AC3E}">
        <p14:creationId xmlns:p14="http://schemas.microsoft.com/office/powerpoint/2010/main" val="398869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169265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17</a:t>
            </a:fld>
            <a:endParaRPr lang="en-US"/>
          </a:p>
        </p:txBody>
      </p:sp>
    </p:spTree>
    <p:extLst>
      <p:ext uri="{BB962C8B-B14F-4D97-AF65-F5344CB8AC3E}">
        <p14:creationId xmlns:p14="http://schemas.microsoft.com/office/powerpoint/2010/main" val="70935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380626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19</a:t>
            </a:fld>
            <a:endParaRPr lang="en-US"/>
          </a:p>
        </p:txBody>
      </p:sp>
    </p:spTree>
    <p:extLst>
      <p:ext uri="{BB962C8B-B14F-4D97-AF65-F5344CB8AC3E}">
        <p14:creationId xmlns:p14="http://schemas.microsoft.com/office/powerpoint/2010/main" val="167916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294593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22</a:t>
            </a:fld>
            <a:endParaRPr lang="en-US"/>
          </a:p>
        </p:txBody>
      </p:sp>
    </p:spTree>
    <p:extLst>
      <p:ext uri="{BB962C8B-B14F-4D97-AF65-F5344CB8AC3E}">
        <p14:creationId xmlns:p14="http://schemas.microsoft.com/office/powerpoint/2010/main" val="7381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23</a:t>
            </a:fld>
            <a:endParaRPr lang="en-US"/>
          </a:p>
        </p:txBody>
      </p:sp>
    </p:spTree>
    <p:extLst>
      <p:ext uri="{BB962C8B-B14F-4D97-AF65-F5344CB8AC3E}">
        <p14:creationId xmlns:p14="http://schemas.microsoft.com/office/powerpoint/2010/main" val="147388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25</a:t>
            </a:fld>
            <a:endParaRPr lang="en-US"/>
          </a:p>
        </p:txBody>
      </p:sp>
    </p:spTree>
    <p:extLst>
      <p:ext uri="{BB962C8B-B14F-4D97-AF65-F5344CB8AC3E}">
        <p14:creationId xmlns:p14="http://schemas.microsoft.com/office/powerpoint/2010/main" val="106439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26</a:t>
            </a:fld>
            <a:endParaRPr lang="en-US"/>
          </a:p>
        </p:txBody>
      </p:sp>
    </p:spTree>
    <p:extLst>
      <p:ext uri="{BB962C8B-B14F-4D97-AF65-F5344CB8AC3E}">
        <p14:creationId xmlns:p14="http://schemas.microsoft.com/office/powerpoint/2010/main" val="403071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58011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28</a:t>
            </a:fld>
            <a:endParaRPr lang="en-US"/>
          </a:p>
        </p:txBody>
      </p:sp>
    </p:spTree>
    <p:extLst>
      <p:ext uri="{BB962C8B-B14F-4D97-AF65-F5344CB8AC3E}">
        <p14:creationId xmlns:p14="http://schemas.microsoft.com/office/powerpoint/2010/main" val="406893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29</a:t>
            </a:fld>
            <a:endParaRPr lang="en-US"/>
          </a:p>
        </p:txBody>
      </p:sp>
    </p:spTree>
    <p:extLst>
      <p:ext uri="{BB962C8B-B14F-4D97-AF65-F5344CB8AC3E}">
        <p14:creationId xmlns:p14="http://schemas.microsoft.com/office/powerpoint/2010/main" val="3178315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31</a:t>
            </a:fld>
            <a:endParaRPr lang="en-US"/>
          </a:p>
        </p:txBody>
      </p:sp>
    </p:spTree>
    <p:extLst>
      <p:ext uri="{BB962C8B-B14F-4D97-AF65-F5344CB8AC3E}">
        <p14:creationId xmlns:p14="http://schemas.microsoft.com/office/powerpoint/2010/main" val="1338961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32</a:t>
            </a:fld>
            <a:endParaRPr lang="en-US"/>
          </a:p>
        </p:txBody>
      </p:sp>
    </p:spTree>
    <p:extLst>
      <p:ext uri="{BB962C8B-B14F-4D97-AF65-F5344CB8AC3E}">
        <p14:creationId xmlns:p14="http://schemas.microsoft.com/office/powerpoint/2010/main" val="369798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33</a:t>
            </a:fld>
            <a:endParaRPr lang="en-US"/>
          </a:p>
        </p:txBody>
      </p:sp>
    </p:spTree>
    <p:extLst>
      <p:ext uri="{BB962C8B-B14F-4D97-AF65-F5344CB8AC3E}">
        <p14:creationId xmlns:p14="http://schemas.microsoft.com/office/powerpoint/2010/main" val="394693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35</a:t>
            </a:fld>
            <a:endParaRPr lang="en-US"/>
          </a:p>
        </p:txBody>
      </p:sp>
    </p:spTree>
    <p:extLst>
      <p:ext uri="{BB962C8B-B14F-4D97-AF65-F5344CB8AC3E}">
        <p14:creationId xmlns:p14="http://schemas.microsoft.com/office/powerpoint/2010/main" val="126956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36</a:t>
            </a:fld>
            <a:endParaRPr lang="en-US"/>
          </a:p>
        </p:txBody>
      </p:sp>
    </p:spTree>
    <p:extLst>
      <p:ext uri="{BB962C8B-B14F-4D97-AF65-F5344CB8AC3E}">
        <p14:creationId xmlns:p14="http://schemas.microsoft.com/office/powerpoint/2010/main" val="2180216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37</a:t>
            </a:fld>
            <a:endParaRPr lang="en-US"/>
          </a:p>
        </p:txBody>
      </p:sp>
    </p:spTree>
    <p:extLst>
      <p:ext uri="{BB962C8B-B14F-4D97-AF65-F5344CB8AC3E}">
        <p14:creationId xmlns:p14="http://schemas.microsoft.com/office/powerpoint/2010/main" val="174936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191906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195502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48369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419772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11</a:t>
            </a:fld>
            <a:endParaRPr lang="en-US"/>
          </a:p>
        </p:txBody>
      </p:sp>
    </p:spTree>
    <p:extLst>
      <p:ext uri="{BB962C8B-B14F-4D97-AF65-F5344CB8AC3E}">
        <p14:creationId xmlns:p14="http://schemas.microsoft.com/office/powerpoint/2010/main" val="290322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382324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4048108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88888" y="7347175"/>
            <a:ext cx="487680" cy="413809"/>
          </a:xfrm>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2"/>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7"/>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4"/>
            <a:ext cx="8382000" cy="731838"/>
          </a:xfrm>
        </p:spPr>
        <p:txBody>
          <a:bodyPr anchor="b">
            <a:noAutofit/>
          </a:bodyPr>
          <a:lstStyle>
            <a:lvl1pPr>
              <a:buClr>
                <a:schemeClr val="tx1"/>
              </a:buClr>
              <a:buFont typeface="+mj-lt"/>
              <a:buAutoNum type="arabicPeriod"/>
              <a:defRPr sz="1359"/>
            </a:lvl1pPr>
            <a:lvl2pPr>
              <a:defRPr sz="1359"/>
            </a:lvl2pPr>
            <a:lvl3pPr>
              <a:defRPr sz="1359"/>
            </a:lvl3pPr>
            <a:lvl4pPr>
              <a:defRPr sz="1359"/>
            </a:lvl4pPr>
            <a:lvl5pPr>
              <a:defRPr sz="1359"/>
            </a:lvl5pPr>
            <a:lvl6pPr>
              <a:defRPr sz="1747"/>
            </a:lvl6pPr>
            <a:lvl7pPr>
              <a:defRPr sz="1747"/>
            </a:lvl7pPr>
            <a:lvl8pPr>
              <a:defRPr sz="1747"/>
            </a:lvl8pPr>
            <a:lvl9pPr>
              <a:defRPr sz="1747"/>
            </a:lvl9pPr>
          </a:lstStyle>
          <a:p>
            <a:pPr lvl="0"/>
            <a:r>
              <a:rPr lang="en-US"/>
              <a:t>Click to edit Master text styles</a:t>
            </a:r>
          </a:p>
        </p:txBody>
      </p:sp>
    </p:spTree>
    <p:custDataLst>
      <p:tags r:id="rId1"/>
    </p:custDataLst>
    <p:extLst>
      <p:ext uri="{BB962C8B-B14F-4D97-AF65-F5344CB8AC3E}">
        <p14:creationId xmlns:p14="http://schemas.microsoft.com/office/powerpoint/2010/main" val="103172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88888" y="7347175"/>
            <a:ext cx="487680" cy="413809"/>
          </a:xfrm>
        </p:spPr>
        <p:txBody>
          <a:bodyPr/>
          <a:lstStyle>
            <a:lvl1pPr>
              <a:defRPr sz="1400"/>
            </a:lvl1pPr>
          </a:lstStyle>
          <a:p>
            <a:fld id="{993EEC8E-C5CF-40DF-832D-5BCB0E209B98}" type="slidenum">
              <a:rPr lang="en-US" smtClean="0"/>
              <a:pPr/>
              <a:t>‹#›</a:t>
            </a:fld>
            <a:endParaRPr lang="en-US" dirty="0"/>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3" name="Content Placeholder 10"/>
          <p:cNvSpPr>
            <a:spLocks noGrp="1"/>
          </p:cNvSpPr>
          <p:nvPr>
            <p:ph sz="half" idx="10"/>
          </p:nvPr>
        </p:nvSpPr>
        <p:spPr>
          <a:xfrm>
            <a:off x="-16497" y="7040563"/>
            <a:ext cx="8382000" cy="731837"/>
          </a:xfrm>
        </p:spPr>
        <p:txBody>
          <a:bodyPr/>
          <a:lstStyle/>
          <a:p>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470582" y="7358591"/>
            <a:ext cx="487680" cy="413809"/>
          </a:xfrm>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BD55-AC21-4D87-A946-EA9A717509E0}" type="datetime1">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459696" y="7358591"/>
            <a:ext cx="487680" cy="413809"/>
          </a:xfrm>
        </p:spPr>
        <p:txBody>
          <a:bodyPr/>
          <a:lstStyle/>
          <a:p>
            <a:fld id="{19A21641-C250-467F-94D8-BA4B389BE0CD}" type="slidenum">
              <a:rPr lang="en-US" smtClean="0"/>
              <a:t>‹#›</a:t>
            </a:fld>
            <a:endParaRPr lang="en-US"/>
          </a:p>
        </p:txBody>
      </p:sp>
    </p:spTree>
    <p:extLst>
      <p:ext uri="{BB962C8B-B14F-4D97-AF65-F5344CB8AC3E}">
        <p14:creationId xmlns:p14="http://schemas.microsoft.com/office/powerpoint/2010/main" val="279698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122680"/>
            <a:ext cx="5113020" cy="5786120"/>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7"/>
            <a:ext cx="2346960" cy="413809"/>
          </a:xfrm>
          <a:prstGeom prst="rect">
            <a:avLst/>
          </a:prstGeom>
        </p:spPr>
        <p:txBody>
          <a:bodyPr/>
          <a:lstStyle/>
          <a:p>
            <a:fld id="{49410899-C8C8-4C1C-AEAC-D0DD78807FC4}" type="datetime1">
              <a:rPr lang="en-US" smtClean="0">
                <a:solidFill>
                  <a:prstClr val="black">
                    <a:tint val="75000"/>
                  </a:prstClr>
                </a:solidFill>
                <a:latin typeface="Calibri"/>
              </a:rPr>
              <a:t>9/1/2022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3436620" y="7203867"/>
            <a:ext cx="3185160" cy="413809"/>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622184" y="7358591"/>
            <a:ext cx="2346960" cy="413809"/>
          </a:xfrm>
          <a:prstGeom prst="rect">
            <a:avLst/>
          </a:prstGeom>
        </p:spPr>
        <p:txBody>
          <a:bodyPr/>
          <a:lstStyle/>
          <a:p>
            <a:fld id="{993EEC8E-C5CF-40DF-832D-5BCB0E209B9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8" name="Picture Placeholder 7"/>
          <p:cNvSpPr>
            <a:spLocks noGrp="1"/>
          </p:cNvSpPr>
          <p:nvPr>
            <p:ph type="pic" sz="quarter" idx="13"/>
          </p:nvPr>
        </p:nvSpPr>
        <p:spPr>
          <a:xfrm>
            <a:off x="5783580" y="1122680"/>
            <a:ext cx="3771900" cy="5786120"/>
          </a:xfrm>
        </p:spPr>
        <p:txBody>
          <a:bodyPr/>
          <a:lstStyle/>
          <a:p>
            <a:endParaRPr lang="en-US"/>
          </a:p>
        </p:txBody>
      </p:sp>
      <p:sp>
        <p:nvSpPr>
          <p:cNvPr id="9" name="Title 1"/>
          <p:cNvSpPr>
            <a:spLocks noGrp="1"/>
          </p:cNvSpPr>
          <p:nvPr>
            <p:ph type="title"/>
          </p:nvPr>
        </p:nvSpPr>
        <p:spPr>
          <a:xfrm>
            <a:off x="502920" y="311256"/>
            <a:ext cx="9052560" cy="603144"/>
          </a:xfrm>
        </p:spPr>
        <p:txBody>
          <a:bodyPr>
            <a:noAutofit/>
          </a:bodyPr>
          <a:lstStyle>
            <a:lvl1pPr>
              <a:defRPr sz="3600"/>
            </a:lvl1pPr>
          </a:lstStyle>
          <a:p>
            <a:r>
              <a:rPr lang="en-US"/>
              <a:t>Click to edit Master title style</a:t>
            </a:r>
          </a:p>
        </p:txBody>
      </p:sp>
    </p:spTree>
    <p:custDataLst>
      <p:tags r:id="rId1"/>
    </p:custDataLst>
    <p:extLst>
      <p:ext uri="{BB962C8B-B14F-4D97-AF65-F5344CB8AC3E}">
        <p14:creationId xmlns:p14="http://schemas.microsoft.com/office/powerpoint/2010/main" val="370412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88888" y="7347175"/>
            <a:ext cx="487680" cy="413809"/>
          </a:xfrm>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2"/>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7"/>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4"/>
            <a:ext cx="8382000" cy="731838"/>
          </a:xfrm>
        </p:spPr>
        <p:txBody>
          <a:bodyPr anchor="b">
            <a:noAutofit/>
          </a:bodyPr>
          <a:lstStyle>
            <a:lvl1pPr>
              <a:buClr>
                <a:schemeClr val="tx1"/>
              </a:buClr>
              <a:buFont typeface="+mj-lt"/>
              <a:buAutoNum type="arabicPeriod"/>
              <a:defRPr sz="1359"/>
            </a:lvl1pPr>
            <a:lvl2pPr>
              <a:defRPr sz="1359"/>
            </a:lvl2pPr>
            <a:lvl3pPr>
              <a:defRPr sz="1359"/>
            </a:lvl3pPr>
            <a:lvl4pPr>
              <a:defRPr sz="1359"/>
            </a:lvl4pPr>
            <a:lvl5pPr>
              <a:defRPr sz="1359"/>
            </a:lvl5pPr>
            <a:lvl6pPr>
              <a:defRPr sz="1747"/>
            </a:lvl6pPr>
            <a:lvl7pPr>
              <a:defRPr sz="1747"/>
            </a:lvl7pPr>
            <a:lvl8pPr>
              <a:defRPr sz="1747"/>
            </a:lvl8pPr>
            <a:lvl9pPr>
              <a:defRPr sz="1747"/>
            </a:lvl9pPr>
          </a:lstStyle>
          <a:p>
            <a:pPr lvl="0"/>
            <a:r>
              <a:rPr lang="en-US"/>
              <a:t>Click to edit Master text styles</a:t>
            </a:r>
          </a:p>
        </p:txBody>
      </p:sp>
    </p:spTree>
    <p:custDataLst>
      <p:tags r:id="rId1"/>
    </p:custDataLst>
    <p:extLst>
      <p:ext uri="{BB962C8B-B14F-4D97-AF65-F5344CB8AC3E}">
        <p14:creationId xmlns:p14="http://schemas.microsoft.com/office/powerpoint/2010/main" val="50502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1"/>
          </a:xfrm>
        </p:spPr>
        <p:txBody>
          <a:bodyPr anchor="b">
            <a:noAutofit/>
          </a:bodyPr>
          <a:lstStyle>
            <a:lvl1pPr>
              <a:defRPr sz="3883"/>
            </a:lvl1pPr>
          </a:lstStyle>
          <a:p>
            <a:r>
              <a:rPr lang="en-US"/>
              <a:t>Click to edit Master title style</a:t>
            </a:r>
          </a:p>
        </p:txBody>
      </p:sp>
      <p:sp>
        <p:nvSpPr>
          <p:cNvPr id="3" name="Content Placeholder 2"/>
          <p:cNvSpPr>
            <a:spLocks noGrp="1"/>
          </p:cNvSpPr>
          <p:nvPr>
            <p:ph idx="1"/>
          </p:nvPr>
        </p:nvSpPr>
        <p:spPr/>
        <p:txBody>
          <a:bodyPr/>
          <a:lstStyle>
            <a:lvl1pPr>
              <a:defRPr sz="2718"/>
            </a:lvl1pPr>
            <a:lvl2pPr>
              <a:defRPr sz="2330"/>
            </a:lvl2pPr>
            <a:lvl3pPr>
              <a:defRPr sz="1941"/>
            </a:lvl3pPr>
            <a:lvl4pPr>
              <a:defRPr sz="1941"/>
            </a:lvl4pPr>
            <a:lvl5pPr>
              <a:defRPr sz="174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Tree>
    <p:custDataLst>
      <p:tags r:id="rId1"/>
    </p:custDataLst>
    <p:extLst>
      <p:ext uri="{BB962C8B-B14F-4D97-AF65-F5344CB8AC3E}">
        <p14:creationId xmlns:p14="http://schemas.microsoft.com/office/powerpoint/2010/main" val="286994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481468" y="7358591"/>
            <a:ext cx="487680" cy="413809"/>
          </a:xfrm>
          <a:prstGeom prst="rect">
            <a:avLst/>
          </a:prstGeom>
        </p:spPr>
        <p:txBody>
          <a:bodyPr vert="horz" lIns="101864" tIns="50933" rIns="101864" bIns="50933" rtlCol="0" anchor="ctr"/>
          <a:lstStyle>
            <a:lvl1pPr algn="r">
              <a:defRPr sz="1400">
                <a:solidFill>
                  <a:schemeClr val="bg1"/>
                </a:solidFill>
              </a:defRPr>
            </a:lvl1pPr>
          </a:lstStyle>
          <a:p>
            <a:fld id="{993EEC8E-C5CF-40DF-832D-5BCB0E209B98}" type="slidenum">
              <a:rPr lang="en-US" smtClean="0"/>
              <a:pPr/>
              <a:t>‹#›</a:t>
            </a:fld>
            <a:endParaRPr lang="en-US" dirty="0"/>
          </a:p>
        </p:txBody>
      </p:sp>
      <p:sp>
        <p:nvSpPr>
          <p:cNvPr id="4" name="TextBox 3">
            <a:extLst>
              <a:ext uri="{FF2B5EF4-FFF2-40B4-BE49-F238E27FC236}">
                <a16:creationId xmlns:a16="http://schemas.microsoft.com/office/drawing/2014/main" id="{F658AEC6-EC8E-43A7-82FC-18387A41D1BF}"/>
              </a:ext>
            </a:extLst>
          </p:cNvPr>
          <p:cNvSpPr txBox="1"/>
          <p:nvPr userDrawn="1"/>
        </p:nvSpPr>
        <p:spPr>
          <a:xfrm>
            <a:off x="7939102" y="7417600"/>
            <a:ext cx="1486754" cy="307777"/>
          </a:xfrm>
          <a:prstGeom prst="rect">
            <a:avLst/>
          </a:prstGeom>
          <a:noFill/>
        </p:spPr>
        <p:txBody>
          <a:bodyPr wrap="none" rtlCol="0">
            <a:spAutoFit/>
          </a:bodyPr>
          <a:lstStyle/>
          <a:p>
            <a:r>
              <a:rPr lang="en-US" sz="1400" dirty="0">
                <a:solidFill>
                  <a:schemeClr val="bg1"/>
                </a:solidFill>
              </a:rPr>
              <a:t>Influenza and RSV</a:t>
            </a:r>
          </a:p>
        </p:txBody>
      </p:sp>
      <p:sp>
        <p:nvSpPr>
          <p:cNvPr id="8" name="Rectangle 7">
            <a:extLst>
              <a:ext uri="{FF2B5EF4-FFF2-40B4-BE49-F238E27FC236}">
                <a16:creationId xmlns:a16="http://schemas.microsoft.com/office/drawing/2014/main" id="{38D989D0-C49A-4A26-95F1-4CDFDAE8D96A}"/>
              </a:ext>
            </a:extLst>
          </p:cNvPr>
          <p:cNvSpPr/>
          <p:nvPr userDrawn="1"/>
        </p:nvSpPr>
        <p:spPr>
          <a:xfrm>
            <a:off x="502920" y="7056450"/>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8C9B6461-73FC-4768-A61E-3DA0406508CB}"/>
              </a:ext>
            </a:extLst>
          </p:cNvPr>
          <p:cNvCxnSpPr/>
          <p:nvPr userDrawn="1"/>
        </p:nvCxnSpPr>
        <p:spPr>
          <a:xfrm>
            <a:off x="502920" y="7075332"/>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2"/>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9" r:id="rId8"/>
    <p:sldLayoutId id="2147483662" r:id="rId9"/>
    <p:sldLayoutId id="2147483663" r:id="rId10"/>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6.jpeg"/><Relationship Id="rId4" Type="http://schemas.openxmlformats.org/officeDocument/2006/relationships/hyperlink" Target="https://www.nejm.org/doi/full/10.1056/NEJMe0903992"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3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hyperlink" Target="https://www.ahrq.gov/sites/default/files/wysiwyg/antibiotic-use/ambulatory-care/influenza-handout-spanish.docx" TargetMode="External"/><Relationship Id="rId2" Type="http://schemas.openxmlformats.org/officeDocument/2006/relationships/slideLayout" Target="../slideLayouts/slideLayout9.xml"/><Relationship Id="rId1" Type="http://schemas.openxmlformats.org/officeDocument/2006/relationships/tags" Target="../tags/tag48.xml"/><Relationship Id="rId6" Type="http://schemas.openxmlformats.org/officeDocument/2006/relationships/hyperlink" Target="https://www.ahrq.gov/sites/default/files/wysiwyg/antibiotic-use/ambulatory-care/influenza-handout-english.docx" TargetMode="External"/><Relationship Id="rId5" Type="http://schemas.openxmlformats.org/officeDocument/2006/relationships/hyperlink" Target="https://www.ahrq.gov/sites/default/files/wysiwyg/antibiotic-use/ambulatory-care/influenza-rsv-one-pager.pdf" TargetMode="External"/><Relationship Id="rId4" Type="http://schemas.openxmlformats.org/officeDocument/2006/relationships/hyperlink" Target="https://www.ahrq.gov/sites/default/files/wysiwyg/antibiotic-use/ambulatory-care/influenza-rsv-discussion-guide.docx"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9.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flu/about/season/flu-season.htm" TargetMode="Externa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hyperlink" Target="https://www.cdc.gov/flu/weekly/index.htm" TargetMode="External"/><Relationship Id="rId4" Type="http://schemas.openxmlformats.org/officeDocument/2006/relationships/hyperlink" Target="https://www.cdc.gov/flu/symptoms/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flu/professionals/antivirals/summary-clinicians.htm" TargetMode="Externa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hyperlink" Target="https://www.cdc.gov/flu/spotlights/cdc-responds-approval-new-flu-drug.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aafp.org/family-physician/patient-care/clinical-recommendations/all-clinical-recommendations/bronchiolitis.html" TargetMode="Externa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2.xml.rels><?xml version="1.0" encoding="UTF-8" standalone="yes"?>
<Relationships xmlns="http://schemas.openxmlformats.org/package/2006/relationships"><Relationship Id="rId2" Type="http://schemas.openxmlformats.org/officeDocument/2006/relationships/hyperlink" Target="https://redbook.solutions.aap.org/chapter.aspx?sectionid=189640170&amp;bookid=220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228600"/>
            <a:ext cx="8549640" cy="1666028"/>
          </a:xfrm>
        </p:spPr>
        <p:txBody>
          <a:bodyPr/>
          <a:lstStyle/>
          <a:p>
            <a:r>
              <a:rPr lang="en-US" b="1">
                <a:solidFill>
                  <a:schemeClr val="bg1"/>
                </a:solidFill>
              </a:rPr>
              <a:t>AHRQ Safety Program for Improving Antibiotic Use</a:t>
            </a:r>
          </a:p>
        </p:txBody>
      </p:sp>
      <p:sp>
        <p:nvSpPr>
          <p:cNvPr id="5" name="Subtitle 4"/>
          <p:cNvSpPr>
            <a:spLocks noGrp="1"/>
          </p:cNvSpPr>
          <p:nvPr>
            <p:ph type="subTitle" idx="1"/>
          </p:nvPr>
        </p:nvSpPr>
        <p:spPr>
          <a:xfrm>
            <a:off x="1219199" y="2133599"/>
            <a:ext cx="7620000" cy="3733801"/>
          </a:xfrm>
        </p:spPr>
        <p:txBody>
          <a:bodyPr>
            <a:normAutofit/>
          </a:bodyPr>
          <a:lstStyle/>
          <a:p>
            <a:r>
              <a:rPr lang="en-US" sz="4800" b="1">
                <a:solidFill>
                  <a:schemeClr val="tx1"/>
                </a:solidFill>
              </a:rPr>
              <a:t>The “Never Antibiotics” Diagnoses: </a:t>
            </a:r>
          </a:p>
          <a:p>
            <a:r>
              <a:rPr lang="en-US" sz="4800" b="1">
                <a:solidFill>
                  <a:schemeClr val="tx1"/>
                </a:solidFill>
              </a:rPr>
              <a:t>Influenza and RSV</a:t>
            </a:r>
          </a:p>
          <a:p>
            <a:endParaRPr lang="en-US" sz="900" b="1">
              <a:solidFill>
                <a:schemeClr val="tx1"/>
              </a:solidFill>
            </a:endParaRPr>
          </a:p>
          <a:p>
            <a:r>
              <a:rPr lang="en-US" sz="3200" b="1"/>
              <a:t>Ambulatory Care</a:t>
            </a:r>
          </a:p>
          <a:p>
            <a:endParaRPr lang="en-US" sz="900" b="1"/>
          </a:p>
          <a:p>
            <a:endParaRPr lang="en-US" b="1"/>
          </a:p>
          <a:p>
            <a:endParaRPr lang="en-US"/>
          </a:p>
        </p:txBody>
      </p:sp>
      <p:sp>
        <p:nvSpPr>
          <p:cNvPr id="2" name="TextBox 1">
            <a:extLst>
              <a:ext uri="{FF2B5EF4-FFF2-40B4-BE49-F238E27FC236}">
                <a16:creationId xmlns:a16="http://schemas.microsoft.com/office/drawing/2014/main" id="{38CC4CF3-0CF2-49C4-A913-DEACEF783F4E}"/>
              </a:ext>
            </a:extLst>
          </p:cNvPr>
          <p:cNvSpPr txBox="1"/>
          <p:nvPr/>
        </p:nvSpPr>
        <p:spPr>
          <a:xfrm>
            <a:off x="7732197" y="7249180"/>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268716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86045" y="2333066"/>
            <a:ext cx="3790504" cy="3624853"/>
          </a:xfrm>
          <a:prstGeom prst="rect">
            <a:avLst/>
          </a:prstGeom>
        </p:spPr>
      </p:pic>
      <p:sp>
        <p:nvSpPr>
          <p:cNvPr id="2" name="Title 1"/>
          <p:cNvSpPr>
            <a:spLocks noGrp="1"/>
          </p:cNvSpPr>
          <p:nvPr>
            <p:ph type="title"/>
          </p:nvPr>
        </p:nvSpPr>
        <p:spPr>
          <a:xfrm>
            <a:off x="147918" y="462120"/>
            <a:ext cx="9762565" cy="485868"/>
          </a:xfrm>
        </p:spPr>
        <p:txBody>
          <a:bodyPr>
            <a:noAutofit/>
          </a:bodyPr>
          <a:lstStyle/>
          <a:p>
            <a:r>
              <a:rPr lang="en-US" sz="3495"/>
              <a:t>The Four Moments of Antibiotic Decision Making</a:t>
            </a:r>
            <a:endParaRPr lang="en-US" sz="3106"/>
          </a:p>
        </p:txBody>
      </p:sp>
      <p:sp>
        <p:nvSpPr>
          <p:cNvPr id="3" name="Content Placeholder 2"/>
          <p:cNvSpPr>
            <a:spLocks noGrp="1"/>
          </p:cNvSpPr>
          <p:nvPr>
            <p:ph idx="1"/>
          </p:nvPr>
        </p:nvSpPr>
        <p:spPr>
          <a:xfrm>
            <a:off x="4126904" y="1428309"/>
            <a:ext cx="5783579" cy="5416245"/>
          </a:xfrm>
        </p:spPr>
        <p:txBody>
          <a:bodyPr vert="horz" lIns="98868" tIns="49435" rIns="98868" bIns="49435" rtlCol="0" anchor="t">
            <a:normAutofit/>
          </a:bodyPr>
          <a:lstStyle/>
          <a:p>
            <a:pPr marL="721137" indent="-721137">
              <a:buFont typeface="+mj-lt"/>
              <a:buAutoNum type="arabicPeriod"/>
            </a:pPr>
            <a:r>
              <a:rPr lang="en-US" sz="2912">
                <a:solidFill>
                  <a:schemeClr val="bg1">
                    <a:lumMod val="65000"/>
                  </a:schemeClr>
                </a:solidFill>
              </a:rPr>
              <a:t>Does my patient have an infection that requires antibiotics?</a:t>
            </a:r>
            <a:endParaRPr lang="en-US" sz="2912"/>
          </a:p>
          <a:p>
            <a:pPr marL="714974" indent="-714974">
              <a:buAutoNum type="arabicPeriod" startAt="2"/>
            </a:pPr>
            <a:r>
              <a:rPr lang="en-US" sz="2912"/>
              <a:t>Do I need to order any diagnostic tests?</a:t>
            </a:r>
          </a:p>
          <a:p>
            <a:pPr marL="0" indent="0">
              <a:buNone/>
            </a:pPr>
            <a:endParaRPr lang="en-US" sz="2718"/>
          </a:p>
          <a:p>
            <a:pPr marL="714974" indent="-714974">
              <a:buAutoNum type="arabicPeriod" startAt="4"/>
            </a:pPr>
            <a:endParaRPr lang="en-US" sz="2718"/>
          </a:p>
        </p:txBody>
      </p:sp>
      <p:sp>
        <p:nvSpPr>
          <p:cNvPr id="4" name="Slide Number Placeholder 3"/>
          <p:cNvSpPr>
            <a:spLocks noGrp="1"/>
          </p:cNvSpPr>
          <p:nvPr>
            <p:ph type="sldNum" sz="quarter" idx="12"/>
          </p:nvPr>
        </p:nvSpPr>
        <p:spPr>
          <a:xfrm>
            <a:off x="9350285" y="7369901"/>
            <a:ext cx="487680" cy="413809"/>
          </a:xfrm>
        </p:spPr>
        <p:txBody>
          <a:bodyPr/>
          <a:lstStyle/>
          <a:p>
            <a:fld id="{993EEC8E-C5CF-40DF-832D-5BCB0E209B98}" type="slidenum">
              <a:rPr lang="en-US" smtClean="0"/>
              <a:t>10</a:t>
            </a:fld>
            <a:endParaRPr lang="en-US" dirty="0"/>
          </a:p>
        </p:txBody>
      </p:sp>
    </p:spTree>
    <p:custDataLst>
      <p:tags r:id="rId1"/>
    </p:custDataLst>
    <p:extLst>
      <p:ext uri="{BB962C8B-B14F-4D97-AF65-F5344CB8AC3E}">
        <p14:creationId xmlns:p14="http://schemas.microsoft.com/office/powerpoint/2010/main" val="267161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Moment 2: Testing</a:t>
            </a:r>
          </a:p>
        </p:txBody>
      </p:sp>
      <p:sp>
        <p:nvSpPr>
          <p:cNvPr id="3" name="Content Placeholder 2"/>
          <p:cNvSpPr>
            <a:spLocks noGrp="1"/>
          </p:cNvSpPr>
          <p:nvPr>
            <p:ph idx="1"/>
          </p:nvPr>
        </p:nvSpPr>
        <p:spPr>
          <a:xfrm>
            <a:off x="502920" y="1030691"/>
            <a:ext cx="9052560" cy="5799987"/>
          </a:xfrm>
        </p:spPr>
        <p:txBody>
          <a:bodyPr vert="horz" lIns="101864" tIns="50933" rIns="101864" bIns="50933" rtlCol="0" anchor="t">
            <a:normAutofit/>
          </a:bodyPr>
          <a:lstStyle/>
          <a:p>
            <a:pPr marL="0" indent="0">
              <a:buNone/>
            </a:pPr>
            <a:r>
              <a:rPr lang="en-US" dirty="0"/>
              <a:t>Who should be tested for influenza?</a:t>
            </a:r>
            <a:r>
              <a:rPr lang="en-US" baseline="30000" dirty="0"/>
              <a:t>5</a:t>
            </a:r>
            <a:endParaRPr lang="en-US" dirty="0">
              <a:cs typeface="Calibri"/>
            </a:endParaRPr>
          </a:p>
          <a:p>
            <a:pPr marL="381635" indent="-381635"/>
            <a:endParaRPr lang="en-US" dirty="0">
              <a:cs typeface="Calibri"/>
            </a:endParaRPr>
          </a:p>
        </p:txBody>
      </p:sp>
      <p:sp>
        <p:nvSpPr>
          <p:cNvPr id="4" name="Slide Number Placeholder 3"/>
          <p:cNvSpPr>
            <a:spLocks noGrp="1"/>
          </p:cNvSpPr>
          <p:nvPr>
            <p:ph type="sldNum" sz="quarter" idx="12"/>
          </p:nvPr>
        </p:nvSpPr>
        <p:spPr>
          <a:xfrm>
            <a:off x="9373435" y="7369901"/>
            <a:ext cx="487680" cy="413809"/>
          </a:xfrm>
        </p:spPr>
        <p:txBody>
          <a:bodyPr/>
          <a:lstStyle/>
          <a:p>
            <a:fld id="{993EEC8E-C5CF-40DF-832D-5BCB0E209B98}" type="slidenum">
              <a:rPr lang="en-US" smtClean="0"/>
              <a:t>11</a:t>
            </a:fld>
            <a:endParaRPr lang="en-US" dirty="0"/>
          </a:p>
        </p:txBody>
      </p:sp>
      <p:graphicFrame>
        <p:nvGraphicFramePr>
          <p:cNvPr id="12" name="Content Placeholder 11" descr="Table - The table explains the types of patients who need to be tested for influenza, those who don't need to be tested, and those where testing should be considered. "/>
          <p:cNvGraphicFramePr>
            <a:graphicFrameLocks noGrp="1"/>
          </p:cNvGraphicFramePr>
          <p:nvPr>
            <p:ph sz="half" idx="10"/>
            <p:extLst>
              <p:ext uri="{D42A27DB-BD31-4B8C-83A1-F6EECF244321}">
                <p14:modId xmlns:p14="http://schemas.microsoft.com/office/powerpoint/2010/main" val="3678687540"/>
              </p:ext>
            </p:extLst>
          </p:nvPr>
        </p:nvGraphicFramePr>
        <p:xfrm>
          <a:off x="266700" y="1621895"/>
          <a:ext cx="9525000" cy="5334000"/>
        </p:xfrm>
        <a:graphic>
          <a:graphicData uri="http://schemas.openxmlformats.org/drawingml/2006/table">
            <a:tbl>
              <a:tblPr firstRow="1" bandRow="1">
                <a:tableStyleId>{5C22544A-7EE6-4342-B048-85BDC9FD1C3A}</a:tableStyleId>
              </a:tblPr>
              <a:tblGrid>
                <a:gridCol w="6896100">
                  <a:extLst>
                    <a:ext uri="{9D8B030D-6E8A-4147-A177-3AD203B41FA5}">
                      <a16:colId xmlns:a16="http://schemas.microsoft.com/office/drawing/2014/main" val="4139760629"/>
                    </a:ext>
                  </a:extLst>
                </a:gridCol>
                <a:gridCol w="1409700">
                  <a:extLst>
                    <a:ext uri="{9D8B030D-6E8A-4147-A177-3AD203B41FA5}">
                      <a16:colId xmlns:a16="http://schemas.microsoft.com/office/drawing/2014/main" val="2436827588"/>
                    </a:ext>
                  </a:extLst>
                </a:gridCol>
                <a:gridCol w="1219200">
                  <a:extLst>
                    <a:ext uri="{9D8B030D-6E8A-4147-A177-3AD203B41FA5}">
                      <a16:colId xmlns:a16="http://schemas.microsoft.com/office/drawing/2014/main" val="560001600"/>
                    </a:ext>
                  </a:extLst>
                </a:gridCol>
              </a:tblGrid>
              <a:tr h="370840">
                <a:tc>
                  <a:txBody>
                    <a:bodyPr/>
                    <a:lstStyle/>
                    <a:p>
                      <a:r>
                        <a:rPr lang="en-US" dirty="0"/>
                        <a:t>Patient Considerations</a:t>
                      </a:r>
                    </a:p>
                  </a:txBody>
                  <a:tcPr/>
                </a:tc>
                <a:tc>
                  <a:txBody>
                    <a:bodyPr/>
                    <a:lstStyle/>
                    <a:p>
                      <a:pPr algn="ctr"/>
                      <a:r>
                        <a:rPr lang="en-US" dirty="0"/>
                        <a:t>When Influenza Is Circulating Locally</a:t>
                      </a:r>
                    </a:p>
                  </a:txBody>
                  <a:tcPr/>
                </a:tc>
                <a:tc>
                  <a:txBody>
                    <a:bodyPr/>
                    <a:lstStyle/>
                    <a:p>
                      <a:pPr algn="ctr"/>
                      <a:r>
                        <a:rPr lang="en-US"/>
                        <a:t>During Low Influenza Activity</a:t>
                      </a:r>
                    </a:p>
                  </a:txBody>
                  <a:tcPr/>
                </a:tc>
                <a:extLst>
                  <a:ext uri="{0D108BD9-81ED-4DB2-BD59-A6C34878D82A}">
                    <a16:rowId xmlns:a16="http://schemas.microsoft.com/office/drawing/2014/main" val="1024863795"/>
                  </a:ext>
                </a:extLst>
              </a:tr>
              <a:tr h="370840">
                <a:tc>
                  <a:txBody>
                    <a:bodyPr/>
                    <a:lstStyle/>
                    <a:p>
                      <a:r>
                        <a:rPr lang="en-US" dirty="0"/>
                        <a:t>High-risk patients </a:t>
                      </a:r>
                      <a:r>
                        <a:rPr lang="en-US" baseline="0" dirty="0"/>
                        <a:t>with </a:t>
                      </a:r>
                      <a:r>
                        <a:rPr lang="en-US" baseline="0" dirty="0" err="1"/>
                        <a:t>influenzalike</a:t>
                      </a:r>
                      <a:r>
                        <a:rPr lang="en-US" baseline="0" dirty="0"/>
                        <a:t> illness, pneumonia, or nonspecific respiratory illness for whom testing will influence management</a:t>
                      </a:r>
                      <a:endParaRPr lang="en-US" dirty="0"/>
                    </a:p>
                  </a:txBody>
                  <a:tcPr/>
                </a:tc>
                <a:tc>
                  <a:txBody>
                    <a:bodyPr/>
                    <a:lstStyle/>
                    <a:p>
                      <a:pPr algn="ctr"/>
                      <a:r>
                        <a:rPr lang="en-US"/>
                        <a:t>X</a:t>
                      </a:r>
                    </a:p>
                  </a:txBody>
                  <a:tcPr/>
                </a:tc>
                <a:tc>
                  <a:txBody>
                    <a:bodyPr/>
                    <a:lstStyle/>
                    <a:p>
                      <a:pPr algn="ctr"/>
                      <a:endParaRPr lang="en-US"/>
                    </a:p>
                  </a:txBody>
                  <a:tcPr/>
                </a:tc>
                <a:extLst>
                  <a:ext uri="{0D108BD9-81ED-4DB2-BD59-A6C34878D82A}">
                    <a16:rowId xmlns:a16="http://schemas.microsoft.com/office/drawing/2014/main" val="305164043"/>
                  </a:ext>
                </a:extLst>
              </a:tr>
              <a:tr h="370840">
                <a:tc>
                  <a:txBody>
                    <a:bodyPr/>
                    <a:lstStyle/>
                    <a:p>
                      <a:r>
                        <a:rPr lang="en-US"/>
                        <a:t>Patients with the acute onset</a:t>
                      </a:r>
                      <a:r>
                        <a:rPr lang="en-US" baseline="0"/>
                        <a:t> of respiratory conditions and either exacerbation of chronic conditions or a complication of influenza and testing will influence management</a:t>
                      </a:r>
                      <a:endParaRPr lang="en-US"/>
                    </a:p>
                  </a:txBody>
                  <a:tcPr/>
                </a:tc>
                <a:tc>
                  <a:txBody>
                    <a:bodyPr/>
                    <a:lstStyle/>
                    <a:p>
                      <a:pPr algn="ctr"/>
                      <a:r>
                        <a:rPr lang="en-US"/>
                        <a:t>X</a:t>
                      </a:r>
                    </a:p>
                  </a:txBody>
                  <a:tcPr/>
                </a:tc>
                <a:tc>
                  <a:txBody>
                    <a:bodyPr/>
                    <a:lstStyle/>
                    <a:p>
                      <a:pPr algn="ctr"/>
                      <a:endParaRPr lang="en-US"/>
                    </a:p>
                  </a:txBody>
                  <a:tcPr/>
                </a:tc>
                <a:extLst>
                  <a:ext uri="{0D108BD9-81ED-4DB2-BD59-A6C34878D82A}">
                    <a16:rowId xmlns:a16="http://schemas.microsoft.com/office/drawing/2014/main" val="530847501"/>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dirty="0"/>
                        <a:t>Patients</a:t>
                      </a:r>
                      <a:r>
                        <a:rPr lang="en-US" baseline="0" dirty="0"/>
                        <a:t> n</a:t>
                      </a:r>
                      <a:r>
                        <a:rPr lang="en-US" dirty="0"/>
                        <a:t>ot at high risk for</a:t>
                      </a:r>
                      <a:r>
                        <a:rPr lang="en-US" baseline="0" dirty="0"/>
                        <a:t> complications with </a:t>
                      </a:r>
                      <a:r>
                        <a:rPr lang="en-US" baseline="0" dirty="0" err="1"/>
                        <a:t>influenzalike</a:t>
                      </a:r>
                      <a:r>
                        <a:rPr lang="en-US" baseline="0" dirty="0"/>
                        <a:t> illness, pneumonia, or nonspecific respiratory illness if you would treat with antivirals or provide prophylaxis to household contacts</a:t>
                      </a:r>
                      <a:endParaRPr lang="en-US" dirty="0"/>
                    </a:p>
                  </a:txBody>
                  <a:tcPr/>
                </a:tc>
                <a:tc>
                  <a:txBody>
                    <a:bodyPr/>
                    <a:lstStyle/>
                    <a:p>
                      <a:pPr algn="ctr"/>
                      <a:r>
                        <a:rPr lang="en-US"/>
                        <a:t>Consider</a:t>
                      </a:r>
                    </a:p>
                  </a:txBody>
                  <a:tcPr/>
                </a:tc>
                <a:tc>
                  <a:txBody>
                    <a:bodyPr/>
                    <a:lstStyle/>
                    <a:p>
                      <a:pPr algn="ctr"/>
                      <a:endParaRPr lang="en-US"/>
                    </a:p>
                  </a:txBody>
                  <a:tcPr/>
                </a:tc>
                <a:extLst>
                  <a:ext uri="{0D108BD9-81ED-4DB2-BD59-A6C34878D82A}">
                    <a16:rowId xmlns:a16="http://schemas.microsoft.com/office/drawing/2014/main" val="1891376453"/>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dirty="0"/>
                        <a:t>Acute</a:t>
                      </a:r>
                      <a:r>
                        <a:rPr lang="en-US" baseline="0" dirty="0"/>
                        <a:t> onset of respiratory symptoms with or without fever, especially if immunocompromised or high risk, and testing will influence management</a:t>
                      </a:r>
                      <a:endParaRPr lang="en-US" dirty="0"/>
                    </a:p>
                  </a:txBody>
                  <a:tcPr/>
                </a:tc>
                <a:tc>
                  <a:txBody>
                    <a:bodyPr/>
                    <a:lstStyle/>
                    <a:p>
                      <a:pPr algn="ctr"/>
                      <a:endParaRPr lang="en-US"/>
                    </a:p>
                  </a:txBody>
                  <a:tcPr/>
                </a:tc>
                <a:tc>
                  <a:txBody>
                    <a:bodyPr/>
                    <a:lstStyle/>
                    <a:p>
                      <a:pPr algn="ctr"/>
                      <a:r>
                        <a:rPr lang="en-US" dirty="0"/>
                        <a:t>Consider</a:t>
                      </a:r>
                    </a:p>
                  </a:txBody>
                  <a:tcPr/>
                </a:tc>
                <a:extLst>
                  <a:ext uri="{0D108BD9-81ED-4DB2-BD59-A6C34878D82A}">
                    <a16:rowId xmlns:a16="http://schemas.microsoft.com/office/drawing/2014/main" val="2340655777"/>
                  </a:ext>
                </a:extLst>
              </a:tr>
            </a:tbl>
          </a:graphicData>
        </a:graphic>
      </p:graphicFrame>
    </p:spTree>
    <p:custDataLst>
      <p:tags r:id="rId1"/>
    </p:custDataLst>
    <p:extLst>
      <p:ext uri="{BB962C8B-B14F-4D97-AF65-F5344CB8AC3E}">
        <p14:creationId xmlns:p14="http://schemas.microsoft.com/office/powerpoint/2010/main" val="29367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2: Testing</a:t>
            </a:r>
            <a:r>
              <a:rPr lang="en-US" sz="5400" baseline="30000"/>
              <a:t>7</a:t>
            </a:r>
            <a:endParaRPr lang="en-US"/>
          </a:p>
        </p:txBody>
      </p:sp>
      <p:sp>
        <p:nvSpPr>
          <p:cNvPr id="3" name="Content Placeholder 2"/>
          <p:cNvSpPr>
            <a:spLocks noGrp="1"/>
          </p:cNvSpPr>
          <p:nvPr>
            <p:ph idx="1"/>
          </p:nvPr>
        </p:nvSpPr>
        <p:spPr>
          <a:xfrm>
            <a:off x="502920" y="1600200"/>
            <a:ext cx="5288280" cy="5029199"/>
          </a:xfrm>
        </p:spPr>
        <p:txBody>
          <a:bodyPr vert="horz" lIns="101864" tIns="50933" rIns="101864" bIns="50933" rtlCol="0" anchor="t">
            <a:normAutofit/>
          </a:bodyPr>
          <a:lstStyle/>
          <a:p>
            <a:pPr marL="381635" indent="-381635"/>
            <a:r>
              <a:rPr lang="en-US" sz="3200" dirty="0"/>
              <a:t>Appropriate specimen collection is important for best results</a:t>
            </a:r>
            <a:endParaRPr lang="en-US" dirty="0"/>
          </a:p>
          <a:p>
            <a:pPr marL="381635" indent="-381635"/>
            <a:r>
              <a:rPr lang="en-US" sz="3200" dirty="0"/>
              <a:t>Nasopharyngeal sample </a:t>
            </a:r>
            <a:endParaRPr lang="en-US" sz="3200" dirty="0">
              <a:cs typeface="Calibri"/>
            </a:endParaRPr>
          </a:p>
          <a:p>
            <a:pPr marL="381635" indent="-381635"/>
            <a:r>
              <a:rPr lang="en-US" sz="3200" dirty="0"/>
              <a:t>Use a flocked swab</a:t>
            </a:r>
            <a:endParaRPr lang="en-US" sz="3200" dirty="0">
              <a:cs typeface="Calibri"/>
            </a:endParaRPr>
          </a:p>
          <a:p>
            <a:pPr marL="381635" indent="-381635"/>
            <a:r>
              <a:rPr lang="en-US" sz="3200" dirty="0"/>
              <a:t>Demonstration video at </a:t>
            </a:r>
            <a:r>
              <a:rPr lang="en-US" sz="3200" dirty="0">
                <a:hlinkClick r:id="rId4"/>
              </a:rPr>
              <a:t>https://www.nejm.org/doi/full/10.1056/NEJMe0903992</a:t>
            </a:r>
            <a:endParaRPr lang="en-US" sz="3200" dirty="0">
              <a:cs typeface="Calibri"/>
            </a:endParaRPr>
          </a:p>
        </p:txBody>
      </p:sp>
      <p:sp>
        <p:nvSpPr>
          <p:cNvPr id="4" name="Slide Number Placeholder 3"/>
          <p:cNvSpPr>
            <a:spLocks noGrp="1"/>
          </p:cNvSpPr>
          <p:nvPr>
            <p:ph type="sldNum" sz="quarter" idx="12"/>
          </p:nvPr>
        </p:nvSpPr>
        <p:spPr>
          <a:xfrm>
            <a:off x="9373435" y="7369901"/>
            <a:ext cx="487680" cy="413809"/>
          </a:xfrm>
        </p:spPr>
        <p:txBody>
          <a:bodyPr/>
          <a:lstStyle/>
          <a:p>
            <a:fld id="{993EEC8E-C5CF-40DF-832D-5BCB0E209B98}" type="slidenum">
              <a:rPr lang="en-US" smtClean="0"/>
              <a:pPr/>
              <a:t>12</a:t>
            </a:fld>
            <a:endParaRPr lang="en-US" dirty="0"/>
          </a:p>
        </p:txBody>
      </p:sp>
      <p:pic>
        <p:nvPicPr>
          <p:cNvPr id="1026" name="Picture 2" descr="Image of healthcare practitioner inserting a swab into a specimen test tube.">
            <a:extLst>
              <a:ext uri="{FF2B5EF4-FFF2-40B4-BE49-F238E27FC236}">
                <a16:creationId xmlns:a16="http://schemas.microsoft.com/office/drawing/2014/main" id="{D3A7F86A-1C06-4170-AD10-6B38312BF6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87611" y="1600517"/>
            <a:ext cx="3767869" cy="2514283"/>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8324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2: Testing</a:t>
            </a:r>
            <a:r>
              <a:rPr lang="en-US" sz="5400" baseline="30000"/>
              <a:t>5,7,8</a:t>
            </a:r>
            <a:endParaRPr lang="en-US"/>
          </a:p>
        </p:txBody>
      </p:sp>
      <p:sp>
        <p:nvSpPr>
          <p:cNvPr id="3" name="Content Placeholder 2"/>
          <p:cNvSpPr>
            <a:spLocks noGrp="1"/>
          </p:cNvSpPr>
          <p:nvPr>
            <p:ph idx="1"/>
          </p:nvPr>
        </p:nvSpPr>
        <p:spPr>
          <a:xfrm>
            <a:off x="502920" y="1447801"/>
            <a:ext cx="5288280" cy="5029199"/>
          </a:xfrm>
        </p:spPr>
        <p:txBody>
          <a:bodyPr vert="horz" lIns="101864" tIns="50933" rIns="101864" bIns="50933" rtlCol="0" anchor="t">
            <a:normAutofit fontScale="85000" lnSpcReduction="20000"/>
          </a:bodyPr>
          <a:lstStyle/>
          <a:p>
            <a:pPr marL="0" indent="0">
              <a:buNone/>
            </a:pPr>
            <a:r>
              <a:rPr lang="en-US" sz="3000" b="1" dirty="0"/>
              <a:t>Rapid Direct Antigen</a:t>
            </a:r>
          </a:p>
          <a:p>
            <a:pPr marL="827088" lvl="1" indent="-317500">
              <a:buFont typeface="Arial" panose="020B0604020202020204" pitchFamily="34" charset="0"/>
              <a:buChar char="•"/>
            </a:pPr>
            <a:r>
              <a:rPr lang="en-US" sz="2600" dirty="0"/>
              <a:t>Highly specific</a:t>
            </a:r>
          </a:p>
          <a:p>
            <a:pPr marL="827088" lvl="1" indent="-317500">
              <a:buFont typeface="Arial" panose="020B0604020202020204" pitchFamily="34" charset="0"/>
              <a:buChar char="•"/>
            </a:pPr>
            <a:r>
              <a:rPr lang="en-US" sz="2600" dirty="0"/>
              <a:t>Not very sensitive</a:t>
            </a:r>
          </a:p>
          <a:p>
            <a:pPr marL="827088" lvl="1" indent="-317500">
              <a:buFont typeface="Arial" panose="020B0604020202020204" pitchFamily="34" charset="0"/>
              <a:buChar char="•"/>
            </a:pPr>
            <a:r>
              <a:rPr lang="en-US" sz="2600" dirty="0"/>
              <a:t>10</a:t>
            </a:r>
            <a:r>
              <a:rPr lang="en-US" sz="2600" dirty="0">
                <a:latin typeface="Calibri" panose="020F0502020204030204" pitchFamily="34" charset="0"/>
                <a:cs typeface="Calibri" panose="020F0502020204030204" pitchFamily="34" charset="0"/>
              </a:rPr>
              <a:t>–</a:t>
            </a:r>
            <a:r>
              <a:rPr lang="en-US" sz="2600" dirty="0"/>
              <a:t>15 minutes to run</a:t>
            </a:r>
            <a:endParaRPr lang="en-US" sz="2600" dirty="0">
              <a:cs typeface="Calibri"/>
            </a:endParaRPr>
          </a:p>
          <a:p>
            <a:pPr marL="827088" lvl="1" indent="-317500">
              <a:buFont typeface="Arial" panose="020B0604020202020204" pitchFamily="34" charset="0"/>
              <a:buChar char="•"/>
            </a:pPr>
            <a:r>
              <a:rPr lang="en-US" sz="2600" dirty="0"/>
              <a:t>Better at detecting influenza A than influenza B</a:t>
            </a:r>
          </a:p>
          <a:p>
            <a:pPr marL="827088" lvl="1" indent="-317500">
              <a:buFont typeface="Arial" panose="020B0604020202020204" pitchFamily="34" charset="0"/>
              <a:buChar char="•"/>
            </a:pPr>
            <a:r>
              <a:rPr lang="en-US" sz="2600" dirty="0"/>
              <a:t>Some are available as point-of-care testing</a:t>
            </a:r>
          </a:p>
          <a:p>
            <a:pPr marL="63666" indent="0">
              <a:buNone/>
            </a:pPr>
            <a:r>
              <a:rPr lang="en-US" sz="3000" b="1" dirty="0"/>
              <a:t>Rapid Molecular Assays</a:t>
            </a:r>
          </a:p>
          <a:p>
            <a:pPr lvl="1">
              <a:buFont typeface="Arial" panose="020B0604020202020204" pitchFamily="34" charset="0"/>
              <a:buChar char="•"/>
            </a:pPr>
            <a:r>
              <a:rPr lang="en-US" sz="2600" dirty="0"/>
              <a:t>Very sensitive</a:t>
            </a:r>
          </a:p>
          <a:p>
            <a:pPr lvl="1">
              <a:buFont typeface="Arial" panose="020B0604020202020204" pitchFamily="34" charset="0"/>
              <a:buChar char="•"/>
            </a:pPr>
            <a:r>
              <a:rPr lang="en-US" sz="2600" dirty="0"/>
              <a:t>Very specific</a:t>
            </a:r>
          </a:p>
          <a:p>
            <a:pPr lvl="1">
              <a:buFont typeface="Arial" panose="020B0604020202020204" pitchFamily="34" charset="0"/>
              <a:buChar char="•"/>
            </a:pPr>
            <a:r>
              <a:rPr lang="en-US" sz="2600" dirty="0"/>
              <a:t>15</a:t>
            </a:r>
            <a:r>
              <a:rPr lang="en-US" sz="2600" dirty="0">
                <a:latin typeface="Calibri" panose="020F0502020204030204" pitchFamily="34" charset="0"/>
                <a:cs typeface="Calibri" panose="020F0502020204030204" pitchFamily="34" charset="0"/>
              </a:rPr>
              <a:t>–</a:t>
            </a:r>
            <a:r>
              <a:rPr lang="en-US" sz="2600" dirty="0"/>
              <a:t>30 minutes to run</a:t>
            </a:r>
          </a:p>
          <a:p>
            <a:pPr lvl="1">
              <a:buFont typeface="Arial" panose="020B0604020202020204" pitchFamily="34" charset="0"/>
              <a:buChar char="•"/>
            </a:pPr>
            <a:r>
              <a:rPr lang="en-US" sz="2600" dirty="0"/>
              <a:t>Some are available as point-of-care testing</a:t>
            </a:r>
          </a:p>
          <a:p>
            <a:pPr lvl="1">
              <a:buFont typeface="Arial" panose="020B0604020202020204" pitchFamily="34" charset="0"/>
              <a:buChar char="•"/>
            </a:pPr>
            <a:r>
              <a:rPr lang="en-US" sz="2600" dirty="0"/>
              <a:t>May also detect RSV</a:t>
            </a:r>
          </a:p>
        </p:txBody>
      </p:sp>
      <p:sp>
        <p:nvSpPr>
          <p:cNvPr id="4" name="Slide Number Placeholder 3"/>
          <p:cNvSpPr>
            <a:spLocks noGrp="1"/>
          </p:cNvSpPr>
          <p:nvPr>
            <p:ph type="sldNum" sz="quarter" idx="12"/>
          </p:nvPr>
        </p:nvSpPr>
        <p:spPr>
          <a:xfrm>
            <a:off x="9361860" y="7369901"/>
            <a:ext cx="487680" cy="413809"/>
          </a:xfrm>
        </p:spPr>
        <p:txBody>
          <a:bodyPr/>
          <a:lstStyle/>
          <a:p>
            <a:fld id="{993EEC8E-C5CF-40DF-832D-5BCB0E209B98}" type="slidenum">
              <a:rPr lang="en-US" smtClean="0"/>
              <a:pPr/>
              <a:t>13</a:t>
            </a:fld>
            <a:endParaRPr lang="en-US" dirty="0"/>
          </a:p>
        </p:txBody>
      </p:sp>
      <p:pic>
        <p:nvPicPr>
          <p:cNvPr id="7" name="Picture 2" descr="Image of healthcare practitioner inserting a swab into a specimen test tube.">
            <a:extLst>
              <a:ext uri="{FF2B5EF4-FFF2-40B4-BE49-F238E27FC236}">
                <a16:creationId xmlns:a16="http://schemas.microsoft.com/office/drawing/2014/main" id="{8647AE64-C163-4EB3-954B-63C858C65B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87611" y="1600517"/>
            <a:ext cx="3767869" cy="2514283"/>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758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86045" y="2333066"/>
            <a:ext cx="3790504" cy="3624853"/>
          </a:xfrm>
          <a:prstGeom prst="rect">
            <a:avLst/>
          </a:prstGeom>
        </p:spPr>
      </p:pic>
      <p:sp>
        <p:nvSpPr>
          <p:cNvPr id="2" name="Title 1"/>
          <p:cNvSpPr>
            <a:spLocks noGrp="1"/>
          </p:cNvSpPr>
          <p:nvPr>
            <p:ph type="title"/>
          </p:nvPr>
        </p:nvSpPr>
        <p:spPr>
          <a:xfrm>
            <a:off x="147918" y="462120"/>
            <a:ext cx="9762565" cy="485868"/>
          </a:xfrm>
        </p:spPr>
        <p:txBody>
          <a:bodyPr>
            <a:noAutofit/>
          </a:bodyPr>
          <a:lstStyle/>
          <a:p>
            <a:r>
              <a:rPr lang="en-US" sz="3495"/>
              <a:t>The Four Moments of Antibiotic Decision Making</a:t>
            </a:r>
            <a:endParaRPr lang="en-US" sz="3106"/>
          </a:p>
        </p:txBody>
      </p:sp>
      <p:sp>
        <p:nvSpPr>
          <p:cNvPr id="3" name="Content Placeholder 2"/>
          <p:cNvSpPr>
            <a:spLocks noGrp="1"/>
          </p:cNvSpPr>
          <p:nvPr>
            <p:ph idx="1"/>
          </p:nvPr>
        </p:nvSpPr>
        <p:spPr>
          <a:xfrm>
            <a:off x="4126904" y="1428309"/>
            <a:ext cx="5576495" cy="5416245"/>
          </a:xfrm>
        </p:spPr>
        <p:txBody>
          <a:bodyPr vert="horz" lIns="98868" tIns="49435" rIns="98868" bIns="49435" rtlCol="0" anchor="t">
            <a:normAutofit lnSpcReduction="10000"/>
          </a:bodyPr>
          <a:lstStyle/>
          <a:p>
            <a:pPr marL="721137" indent="-721137">
              <a:buFont typeface="+mj-lt"/>
              <a:buAutoNum type="arabicPeriod"/>
            </a:pPr>
            <a:r>
              <a:rPr lang="en-US" sz="2912">
                <a:solidFill>
                  <a:schemeClr val="bg1">
                    <a:lumMod val="65000"/>
                  </a:schemeClr>
                </a:solidFill>
              </a:rPr>
              <a:t>Does my patient have an infection that requires antibiotics?</a:t>
            </a:r>
            <a:br>
              <a:rPr lang="en-US" sz="2912">
                <a:solidFill>
                  <a:schemeClr val="bg1">
                    <a:lumMod val="65000"/>
                  </a:schemeClr>
                </a:solidFill>
              </a:rPr>
            </a:br>
            <a:endParaRPr lang="en-US" sz="2912">
              <a:solidFill>
                <a:schemeClr val="bg1">
                  <a:lumMod val="65000"/>
                </a:schemeClr>
              </a:solidFill>
            </a:endParaRPr>
          </a:p>
          <a:p>
            <a:pPr marL="714974" indent="-714974">
              <a:buAutoNum type="arabicPeriod" startAt="2"/>
            </a:pPr>
            <a:r>
              <a:rPr lang="en-US" sz="2912">
                <a:solidFill>
                  <a:schemeClr val="bg1">
                    <a:lumMod val="65000"/>
                  </a:schemeClr>
                </a:solidFill>
              </a:rPr>
              <a:t>Do I need to order any diagnostic tests?</a:t>
            </a:r>
          </a:p>
          <a:p>
            <a:pPr marL="714974" indent="-714974">
              <a:buAutoNum type="arabicPeriod" startAt="2"/>
            </a:pPr>
            <a:endParaRPr lang="en-US" sz="2912"/>
          </a:p>
          <a:p>
            <a:pPr marL="714974" indent="-714974">
              <a:buAutoNum type="arabicPeriod" startAt="2"/>
            </a:pPr>
            <a:r>
              <a:rPr lang="en-US" sz="2912"/>
              <a:t>If antibiotics are indicated, what is the narrowest, safest, and shortest regimen I can prescribe?</a:t>
            </a:r>
          </a:p>
          <a:p>
            <a:pPr marL="0" indent="0">
              <a:buNone/>
            </a:pPr>
            <a:r>
              <a:rPr lang="en-US" sz="2912"/>
              <a:t> </a:t>
            </a:r>
          </a:p>
          <a:p>
            <a:pPr marL="714974" indent="-714974">
              <a:buAutoNum type="arabicPeriod" startAt="4"/>
            </a:pPr>
            <a:endParaRPr lang="en-US" sz="2718"/>
          </a:p>
          <a:p>
            <a:pPr marL="714974" indent="-714974">
              <a:buAutoNum type="arabicPeriod" startAt="4"/>
            </a:pPr>
            <a:endParaRPr lang="en-US" sz="2718"/>
          </a:p>
          <a:p>
            <a:pPr marL="714974" indent="-714974">
              <a:buAutoNum type="arabicPeriod" startAt="4"/>
            </a:pPr>
            <a:endParaRPr lang="en-US" sz="2718"/>
          </a:p>
        </p:txBody>
      </p:sp>
      <p:sp>
        <p:nvSpPr>
          <p:cNvPr id="4" name="Slide Number Placeholder 3"/>
          <p:cNvSpPr>
            <a:spLocks noGrp="1"/>
          </p:cNvSpPr>
          <p:nvPr>
            <p:ph type="sldNum" sz="quarter" idx="12"/>
          </p:nvPr>
        </p:nvSpPr>
        <p:spPr>
          <a:xfrm>
            <a:off x="9338710" y="7369901"/>
            <a:ext cx="487680" cy="413809"/>
          </a:xfrm>
        </p:spPr>
        <p:txBody>
          <a:bodyPr/>
          <a:lstStyle/>
          <a:p>
            <a:fld id="{993EEC8E-C5CF-40DF-832D-5BCB0E209B98}" type="slidenum">
              <a:rPr lang="en-US" smtClean="0"/>
              <a:t>14</a:t>
            </a:fld>
            <a:endParaRPr lang="en-US" dirty="0"/>
          </a:p>
        </p:txBody>
      </p:sp>
    </p:spTree>
    <p:custDataLst>
      <p:tags r:id="rId1"/>
    </p:custDataLst>
    <p:extLst>
      <p:ext uri="{BB962C8B-B14F-4D97-AF65-F5344CB8AC3E}">
        <p14:creationId xmlns:p14="http://schemas.microsoft.com/office/powerpoint/2010/main" val="216756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3: Treatment</a:t>
            </a:r>
            <a:r>
              <a:rPr lang="en-US" sz="5400" baseline="30000"/>
              <a:t>5</a:t>
            </a:r>
            <a:endParaRPr lang="en-US"/>
          </a:p>
        </p:txBody>
      </p:sp>
      <p:sp>
        <p:nvSpPr>
          <p:cNvPr id="4" name="Slide Number Placeholder 3"/>
          <p:cNvSpPr>
            <a:spLocks noGrp="1"/>
          </p:cNvSpPr>
          <p:nvPr>
            <p:ph type="sldNum" sz="quarter" idx="12"/>
          </p:nvPr>
        </p:nvSpPr>
        <p:spPr>
          <a:xfrm>
            <a:off x="9361860" y="7369901"/>
            <a:ext cx="487680" cy="413809"/>
          </a:xfrm>
        </p:spPr>
        <p:txBody>
          <a:bodyPr/>
          <a:lstStyle/>
          <a:p>
            <a:fld id="{993EEC8E-C5CF-40DF-832D-5BCB0E209B98}" type="slidenum">
              <a:rPr lang="en-US" smtClean="0"/>
              <a:pPr/>
              <a:t>15</a:t>
            </a:fld>
            <a:endParaRPr lang="en-US" dirty="0"/>
          </a:p>
        </p:txBody>
      </p:sp>
      <p:pic>
        <p:nvPicPr>
          <p:cNvPr id="2050" name="Picture 2" descr="Image of a bubble package of antiviral medication">
            <a:extLst>
              <a:ext uri="{FF2B5EF4-FFF2-40B4-BE49-F238E27FC236}">
                <a16:creationId xmlns:a16="http://schemas.microsoft.com/office/drawing/2014/main" id="{7C396B7B-67FD-4B01-8A98-60AAEC9DC2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29200" y="1613647"/>
            <a:ext cx="4528484" cy="3010459"/>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500716" y="2618655"/>
            <a:ext cx="4526280" cy="4010901"/>
          </a:xfrm>
        </p:spPr>
        <p:txBody>
          <a:bodyPr vert="horz" lIns="101864" tIns="50933" rIns="101864" bIns="50933" rtlCol="0" anchor="t">
            <a:normAutofit lnSpcReduction="10000"/>
          </a:bodyPr>
          <a:lstStyle/>
          <a:p>
            <a:pPr marL="381635" indent="-381635"/>
            <a:r>
              <a:rPr lang="en-US"/>
              <a:t>No antibiotics for uncomplicated influenza in absence of pneumonia</a:t>
            </a:r>
          </a:p>
          <a:p>
            <a:pPr marL="381635" indent="-381635"/>
            <a:r>
              <a:rPr lang="en-US"/>
              <a:t>Secondary bacterial pneumonia can occur</a:t>
            </a:r>
            <a:endParaRPr lang="en-US">
              <a:cs typeface="Calibri"/>
            </a:endParaRPr>
          </a:p>
        </p:txBody>
      </p:sp>
    </p:spTree>
    <p:custDataLst>
      <p:tags r:id="rId1"/>
    </p:custDataLst>
    <p:extLst>
      <p:ext uri="{BB962C8B-B14F-4D97-AF65-F5344CB8AC3E}">
        <p14:creationId xmlns:p14="http://schemas.microsoft.com/office/powerpoint/2010/main" val="333105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192844"/>
            <a:ext cx="8734647" cy="5799987"/>
          </a:xfrm>
        </p:spPr>
        <p:txBody>
          <a:bodyPr vert="horz" lIns="101864" tIns="50933" rIns="101864" bIns="50933" rtlCol="0" anchor="t">
            <a:normAutofit fontScale="92500" lnSpcReduction="20000"/>
          </a:bodyPr>
          <a:lstStyle/>
          <a:p>
            <a:pPr marL="381635" indent="-381635"/>
            <a:r>
              <a:rPr lang="en-US" dirty="0"/>
              <a:t>Antiviral therapy recommended for high-risk groups including</a:t>
            </a:r>
            <a:r>
              <a:rPr lang="en-US" dirty="0">
                <a:latin typeface="Calibri" panose="020F0502020204030204" pitchFamily="34" charset="0"/>
                <a:cs typeface="Calibri" panose="020F0502020204030204" pitchFamily="34" charset="0"/>
              </a:rPr>
              <a:t>—</a:t>
            </a:r>
            <a:r>
              <a:rPr lang="en-US" baseline="30000" dirty="0"/>
              <a:t>5,9,10</a:t>
            </a:r>
            <a:r>
              <a:rPr lang="en-US" dirty="0"/>
              <a:t> </a:t>
            </a:r>
          </a:p>
          <a:p>
            <a:pPr marL="827405" lvl="1" indent="-318135"/>
            <a:r>
              <a:rPr lang="en-US" dirty="0"/>
              <a:t>Patients with severe or progressive illness</a:t>
            </a:r>
            <a:endParaRPr lang="en-US" dirty="0">
              <a:cs typeface="Calibri"/>
            </a:endParaRPr>
          </a:p>
          <a:p>
            <a:pPr marL="827405" lvl="1" indent="-318135"/>
            <a:r>
              <a:rPr lang="en-US" dirty="0"/>
              <a:t>Patients with chronic medical conditions or immunocompromise</a:t>
            </a:r>
            <a:endParaRPr lang="en-US" dirty="0">
              <a:cs typeface="Calibri"/>
            </a:endParaRPr>
          </a:p>
          <a:p>
            <a:pPr marL="827405" lvl="1" indent="-318135"/>
            <a:r>
              <a:rPr lang="en-US" dirty="0"/>
              <a:t>Children &lt; 2 years</a:t>
            </a:r>
            <a:endParaRPr lang="en-US" dirty="0">
              <a:cs typeface="Calibri"/>
            </a:endParaRPr>
          </a:p>
          <a:p>
            <a:pPr marL="827405" lvl="1" indent="-318135"/>
            <a:r>
              <a:rPr lang="en-US" dirty="0"/>
              <a:t>Adults ≥ 65 years</a:t>
            </a:r>
            <a:endParaRPr lang="en-US" dirty="0">
              <a:cs typeface="Calibri"/>
            </a:endParaRPr>
          </a:p>
          <a:p>
            <a:pPr marL="827405" lvl="1" indent="-318135"/>
            <a:r>
              <a:rPr lang="en-US" dirty="0"/>
              <a:t>Pregnant women</a:t>
            </a:r>
            <a:endParaRPr lang="en-US" dirty="0">
              <a:cs typeface="Calibri"/>
            </a:endParaRPr>
          </a:p>
          <a:p>
            <a:pPr marL="827405" lvl="1" indent="-318135"/>
            <a:r>
              <a:rPr lang="en-US" dirty="0"/>
              <a:t>Women within 2 weeks postpartum</a:t>
            </a:r>
            <a:endParaRPr lang="en-US" dirty="0">
              <a:cs typeface="Calibri"/>
            </a:endParaRPr>
          </a:p>
          <a:p>
            <a:pPr marL="381635" indent="-381635"/>
            <a:r>
              <a:rPr lang="en-US" dirty="0"/>
              <a:t>For these high-risk patients, start antiviral therapy as early as possible and up to 5 days from symptom onset</a:t>
            </a:r>
            <a:r>
              <a:rPr lang="en-US" baseline="30000" dirty="0"/>
              <a:t>5,10,11</a:t>
            </a:r>
            <a:endParaRPr lang="en-US" dirty="0">
              <a:cs typeface="Calibri"/>
            </a:endParaRPr>
          </a:p>
          <a:p>
            <a:pPr marL="827405" lvl="1" indent="-318135"/>
            <a:endParaRPr lang="en-US" dirty="0">
              <a:cs typeface="Calibri"/>
            </a:endParaRPr>
          </a:p>
        </p:txBody>
      </p:sp>
      <p:sp>
        <p:nvSpPr>
          <p:cNvPr id="2" name="Title 1"/>
          <p:cNvSpPr>
            <a:spLocks noGrp="1"/>
          </p:cNvSpPr>
          <p:nvPr>
            <p:ph type="title"/>
          </p:nvPr>
        </p:nvSpPr>
        <p:spPr/>
        <p:txBody>
          <a:bodyPr>
            <a:normAutofit fontScale="90000"/>
          </a:bodyPr>
          <a:lstStyle/>
          <a:p>
            <a:r>
              <a:rPr lang="en-US" sz="5400"/>
              <a:t>Moment 3: Treatment</a:t>
            </a:r>
            <a:endParaRPr lang="en-US"/>
          </a:p>
        </p:txBody>
      </p:sp>
      <p:sp>
        <p:nvSpPr>
          <p:cNvPr id="4" name="Slide Number Placeholder 3"/>
          <p:cNvSpPr>
            <a:spLocks noGrp="1"/>
          </p:cNvSpPr>
          <p:nvPr>
            <p:ph type="sldNum" sz="quarter" idx="12"/>
          </p:nvPr>
        </p:nvSpPr>
        <p:spPr>
          <a:xfrm>
            <a:off x="9361860" y="7369901"/>
            <a:ext cx="487680" cy="413809"/>
          </a:xfrm>
        </p:spPr>
        <p:txBody>
          <a:bodyPr/>
          <a:lstStyle/>
          <a:p>
            <a:fld id="{993EEC8E-C5CF-40DF-832D-5BCB0E209B98}" type="slidenum">
              <a:rPr lang="en-US" smtClean="0"/>
              <a:pPr/>
              <a:t>16</a:t>
            </a:fld>
            <a:endParaRPr lang="en-US" dirty="0"/>
          </a:p>
        </p:txBody>
      </p:sp>
      <p:pic>
        <p:nvPicPr>
          <p:cNvPr id="7" name="Picture 2" descr="Image of a bubble package of antiviral medication">
            <a:extLst>
              <a:ext uri="{FF2B5EF4-FFF2-40B4-BE49-F238E27FC236}">
                <a16:creationId xmlns:a16="http://schemas.microsoft.com/office/drawing/2014/main" id="{54DD37E8-8B0E-BE8D-D859-B565D8EA7E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50996" y="3025199"/>
            <a:ext cx="2590321" cy="1722001"/>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35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3: Treatment</a:t>
            </a:r>
            <a:endParaRPr lang="en-US"/>
          </a:p>
        </p:txBody>
      </p:sp>
      <p:sp>
        <p:nvSpPr>
          <p:cNvPr id="4" name="Slide Number Placeholder 3"/>
          <p:cNvSpPr>
            <a:spLocks noGrp="1"/>
          </p:cNvSpPr>
          <p:nvPr>
            <p:ph type="sldNum" sz="quarter" idx="12"/>
          </p:nvPr>
        </p:nvSpPr>
        <p:spPr>
          <a:xfrm>
            <a:off x="9361860" y="7381476"/>
            <a:ext cx="487680" cy="413809"/>
          </a:xfrm>
        </p:spPr>
        <p:txBody>
          <a:bodyPr/>
          <a:lstStyle/>
          <a:p>
            <a:fld id="{993EEC8E-C5CF-40DF-832D-5BCB0E209B98}" type="slidenum">
              <a:rPr lang="en-US" smtClean="0"/>
              <a:pPr/>
              <a:t>17</a:t>
            </a:fld>
            <a:endParaRPr lang="en-US" dirty="0"/>
          </a:p>
        </p:txBody>
      </p:sp>
      <p:sp>
        <p:nvSpPr>
          <p:cNvPr id="5" name="Content Placeholder 4"/>
          <p:cNvSpPr>
            <a:spLocks noGrp="1"/>
          </p:cNvSpPr>
          <p:nvPr>
            <p:ph idx="1"/>
          </p:nvPr>
        </p:nvSpPr>
        <p:spPr>
          <a:xfrm>
            <a:off x="541020" y="1210855"/>
            <a:ext cx="8526780" cy="5799987"/>
          </a:xfrm>
        </p:spPr>
        <p:txBody>
          <a:bodyPr vert="horz" lIns="101864" tIns="50933" rIns="101864" bIns="50933" rtlCol="0" anchor="t">
            <a:normAutofit/>
          </a:bodyPr>
          <a:lstStyle/>
          <a:p>
            <a:pPr marL="381635" indent="-381635"/>
            <a:r>
              <a:rPr lang="en-US" dirty="0"/>
              <a:t>Antiviral therapy can also be prescribed to</a:t>
            </a:r>
            <a:r>
              <a:rPr lang="en-US" dirty="0">
                <a:latin typeface="Calibri" panose="020F0502020204030204" pitchFamily="34" charset="0"/>
                <a:cs typeface="Calibri" panose="020F0502020204030204" pitchFamily="34" charset="0"/>
              </a:rPr>
              <a:t>—</a:t>
            </a:r>
            <a:r>
              <a:rPr lang="en-US" baseline="30000" dirty="0"/>
              <a:t>5,10,11</a:t>
            </a:r>
            <a:endParaRPr lang="en-US" dirty="0">
              <a:cs typeface="Calibri"/>
            </a:endParaRPr>
          </a:p>
          <a:p>
            <a:pPr marL="827405" lvl="1" indent="-318135"/>
            <a:r>
              <a:rPr lang="en-US" dirty="0"/>
              <a:t>Household contacts of persons at risk of development of complications from influenza</a:t>
            </a:r>
            <a:endParaRPr lang="en-US" dirty="0">
              <a:cs typeface="Calibri"/>
            </a:endParaRPr>
          </a:p>
          <a:p>
            <a:pPr marL="827405" lvl="1" indent="-318135"/>
            <a:r>
              <a:rPr lang="en-US" dirty="0"/>
              <a:t>Healthcare workers who care for patients at risk of developing influenza complications</a:t>
            </a:r>
            <a:endParaRPr lang="en-US" dirty="0">
              <a:cs typeface="Calibri"/>
            </a:endParaRPr>
          </a:p>
          <a:p>
            <a:pPr marL="827405" lvl="1" indent="-318135"/>
            <a:r>
              <a:rPr lang="en-US" dirty="0"/>
              <a:t>Patients presenting within 48 hours of symptom onset</a:t>
            </a:r>
            <a:endParaRPr lang="en-US" dirty="0">
              <a:cs typeface="Calibri"/>
            </a:endParaRPr>
          </a:p>
        </p:txBody>
      </p:sp>
    </p:spTree>
    <p:custDataLst>
      <p:tags r:id="rId1"/>
    </p:custDataLst>
    <p:extLst>
      <p:ext uri="{BB962C8B-B14F-4D97-AF65-F5344CB8AC3E}">
        <p14:creationId xmlns:p14="http://schemas.microsoft.com/office/powerpoint/2010/main" val="58012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3: Treatment</a:t>
            </a:r>
            <a:r>
              <a:rPr lang="en-US" sz="5400" baseline="30000"/>
              <a:t>9</a:t>
            </a:r>
            <a:endParaRPr lang="en-US"/>
          </a:p>
        </p:txBody>
      </p:sp>
      <p:sp>
        <p:nvSpPr>
          <p:cNvPr id="4" name="Slide Number Placeholder 3"/>
          <p:cNvSpPr>
            <a:spLocks noGrp="1"/>
          </p:cNvSpPr>
          <p:nvPr>
            <p:ph type="sldNum" sz="quarter" idx="12"/>
          </p:nvPr>
        </p:nvSpPr>
        <p:spPr>
          <a:xfrm>
            <a:off x="9361860" y="7369901"/>
            <a:ext cx="487680" cy="413809"/>
          </a:xfrm>
        </p:spPr>
        <p:txBody>
          <a:bodyPr/>
          <a:lstStyle/>
          <a:p>
            <a:fld id="{993EEC8E-C5CF-40DF-832D-5BCB0E209B98}" type="slidenum">
              <a:rPr lang="en-US" smtClean="0"/>
              <a:pPr/>
              <a:t>18</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488133" y="1905000"/>
            <a:ext cx="9450621" cy="5638801"/>
          </a:xfrm>
          <a:prstGeom prst="rect">
            <a:avLst/>
          </a:prstGeom>
        </p:spPr>
        <p:txBody>
          <a:bodyPr vert="horz" lIns="101864" tIns="50933" rIns="101864" bIns="50933" rtlCol="0">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endParaRPr lang="en-US" sz="3200">
              <a:solidFill>
                <a:srgbClr val="009FC1"/>
              </a:solidFill>
            </a:endParaRPr>
          </a:p>
        </p:txBody>
      </p:sp>
      <p:sp>
        <p:nvSpPr>
          <p:cNvPr id="10" name="Content Placeholder 4"/>
          <p:cNvSpPr>
            <a:spLocks noGrp="1"/>
          </p:cNvSpPr>
          <p:nvPr>
            <p:ph idx="1"/>
          </p:nvPr>
        </p:nvSpPr>
        <p:spPr>
          <a:xfrm>
            <a:off x="541020" y="1210855"/>
            <a:ext cx="8526780" cy="5799987"/>
          </a:xfrm>
        </p:spPr>
        <p:txBody>
          <a:bodyPr vert="horz" lIns="101864" tIns="50933" rIns="101864" bIns="50933" rtlCol="0" anchor="t">
            <a:normAutofit/>
          </a:bodyPr>
          <a:lstStyle/>
          <a:p>
            <a:pPr marL="381635" indent="-381635"/>
            <a:r>
              <a:rPr lang="en-US"/>
              <a:t>Antiviral options</a:t>
            </a:r>
            <a:r>
              <a:rPr lang="en-US" baseline="30000"/>
              <a:t>5</a:t>
            </a:r>
            <a:endParaRPr lang="en-US">
              <a:cs typeface="Calibri"/>
            </a:endParaRPr>
          </a:p>
          <a:p>
            <a:pPr marL="827405" lvl="1" indent="-318135"/>
            <a:r>
              <a:rPr lang="en-US"/>
              <a:t>Oseltamivir</a:t>
            </a:r>
            <a:endParaRPr lang="en-US">
              <a:cs typeface="Calibri"/>
            </a:endParaRPr>
          </a:p>
          <a:p>
            <a:pPr marL="1475740" lvl="2" indent="-457200">
              <a:buFont typeface="Wingdings" panose="05000000000000000000" pitchFamily="2" charset="2"/>
              <a:buChar char="§"/>
            </a:pPr>
            <a:r>
              <a:rPr lang="en-US"/>
              <a:t>Oral medication taken for 5 days </a:t>
            </a:r>
            <a:endParaRPr lang="en-US">
              <a:cs typeface="Calibri"/>
            </a:endParaRPr>
          </a:p>
          <a:p>
            <a:pPr marL="1475740" lvl="2" indent="-457200">
              <a:buFont typeface="Wingdings" panose="05000000000000000000" pitchFamily="2" charset="2"/>
              <a:buChar char="§"/>
            </a:pPr>
            <a:r>
              <a:rPr lang="en-US"/>
              <a:t>Infants, children, and adults</a:t>
            </a:r>
            <a:endParaRPr lang="en-US">
              <a:cs typeface="Calibri"/>
            </a:endParaRPr>
          </a:p>
          <a:p>
            <a:pPr marL="827405" lvl="1" indent="-318135"/>
            <a:r>
              <a:rPr lang="en-US"/>
              <a:t>Zanamivir</a:t>
            </a:r>
            <a:endParaRPr lang="en-US">
              <a:cs typeface="Calibri"/>
            </a:endParaRPr>
          </a:p>
          <a:p>
            <a:pPr marL="1475740" lvl="2" indent="-457200">
              <a:buFont typeface="Wingdings" panose="05000000000000000000" pitchFamily="2" charset="2"/>
              <a:buChar char="§"/>
            </a:pPr>
            <a:r>
              <a:rPr lang="en-US"/>
              <a:t>Inhaled medication taken for 5 days</a:t>
            </a:r>
            <a:endParaRPr lang="en-US">
              <a:cs typeface="Calibri"/>
            </a:endParaRPr>
          </a:p>
          <a:p>
            <a:pPr marL="1475740" lvl="2" indent="-457200">
              <a:buFont typeface="Wingdings" panose="05000000000000000000" pitchFamily="2" charset="2"/>
              <a:buChar char="§"/>
            </a:pPr>
            <a:r>
              <a:rPr lang="en-US"/>
              <a:t>Age 7 years and older</a:t>
            </a:r>
            <a:endParaRPr lang="en-US">
              <a:cs typeface="Calibri"/>
            </a:endParaRPr>
          </a:p>
          <a:p>
            <a:pPr marL="827405" lvl="1" indent="-318135"/>
            <a:r>
              <a:rPr lang="en-US"/>
              <a:t>Baloxavir (resistance may develop)</a:t>
            </a:r>
            <a:r>
              <a:rPr lang="en-US" baseline="30000"/>
              <a:t>10</a:t>
            </a:r>
            <a:endParaRPr lang="en-US">
              <a:cs typeface="Calibri"/>
            </a:endParaRPr>
          </a:p>
          <a:p>
            <a:pPr marL="1475740" lvl="2" indent="-457200">
              <a:buFont typeface="Wingdings" panose="05000000000000000000" pitchFamily="2" charset="2"/>
              <a:buChar char="§"/>
            </a:pPr>
            <a:r>
              <a:rPr lang="en-US"/>
              <a:t>Oral medication taken as a single dose </a:t>
            </a:r>
          </a:p>
          <a:p>
            <a:pPr marL="1475740" lvl="2" indent="-457200">
              <a:buFont typeface="Wingdings" panose="05000000000000000000" pitchFamily="2" charset="2"/>
              <a:buChar char="§"/>
            </a:pPr>
            <a:r>
              <a:rPr lang="en-US"/>
              <a:t>Age 12 years and older</a:t>
            </a:r>
            <a:endParaRPr lang="en-US">
              <a:cs typeface="Calibri"/>
            </a:endParaRPr>
          </a:p>
        </p:txBody>
      </p:sp>
    </p:spTree>
    <p:custDataLst>
      <p:tags r:id="rId1"/>
    </p:custDataLst>
    <p:extLst>
      <p:ext uri="{BB962C8B-B14F-4D97-AF65-F5344CB8AC3E}">
        <p14:creationId xmlns:p14="http://schemas.microsoft.com/office/powerpoint/2010/main" val="30901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Antiviral Prophylaxis</a:t>
            </a:r>
            <a:r>
              <a:rPr lang="en-US" sz="5400" baseline="30000"/>
              <a:t>5,9</a:t>
            </a:r>
            <a:endParaRPr lang="en-US"/>
          </a:p>
        </p:txBody>
      </p:sp>
      <p:sp>
        <p:nvSpPr>
          <p:cNvPr id="4" name="Slide Number Placeholder 3"/>
          <p:cNvSpPr>
            <a:spLocks noGrp="1"/>
          </p:cNvSpPr>
          <p:nvPr>
            <p:ph type="sldNum" sz="quarter" idx="12"/>
          </p:nvPr>
        </p:nvSpPr>
        <p:spPr>
          <a:xfrm>
            <a:off x="9373435" y="7369901"/>
            <a:ext cx="487680" cy="413809"/>
          </a:xfrm>
        </p:spPr>
        <p:txBody>
          <a:bodyPr/>
          <a:lstStyle/>
          <a:p>
            <a:fld id="{993EEC8E-C5CF-40DF-832D-5BCB0E209B98}" type="slidenum">
              <a:rPr lang="en-US" smtClean="0"/>
              <a:pPr/>
              <a:t>19</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562969" y="1334896"/>
            <a:ext cx="8992511" cy="5638801"/>
          </a:xfrm>
          <a:prstGeom prst="rect">
            <a:avLst/>
          </a:prstGeom>
        </p:spPr>
        <p:txBody>
          <a:bodyPr vert="horz" lIns="101864" tIns="50933" rIns="101864" bIns="50933" rtlCol="0" anchor="t">
            <a:normAutofit fontScale="85000" lnSpcReduction="20000"/>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81635" indent="-381635"/>
            <a:r>
              <a:rPr lang="en-US"/>
              <a:t>Consider in patients with significant immunosuppression or at high risk of complications who are household contacts of influenza patients</a:t>
            </a:r>
          </a:p>
          <a:p>
            <a:pPr marL="827405" lvl="1" indent="-318135"/>
            <a:r>
              <a:rPr lang="en-US"/>
              <a:t>Especially if they were not vaccinated or the match between the vaccine and the circulating strain was weak</a:t>
            </a:r>
            <a:br>
              <a:rPr lang="en-US"/>
            </a:br>
            <a:endParaRPr lang="en-US">
              <a:cs typeface="Calibri"/>
            </a:endParaRPr>
          </a:p>
          <a:p>
            <a:pPr marL="381635" indent="-381635"/>
            <a:r>
              <a:rPr lang="en-US"/>
              <a:t>Start on prophylaxis within 48 hours of exposure to influenza</a:t>
            </a:r>
            <a:endParaRPr lang="en-US">
              <a:cs typeface="Calibri"/>
            </a:endParaRPr>
          </a:p>
          <a:p>
            <a:pPr marL="827405" lvl="1" indent="-318135"/>
            <a:r>
              <a:rPr lang="en-US"/>
              <a:t>Continue medication for 7 days after most recent exposure</a:t>
            </a:r>
            <a:endParaRPr lang="en-US">
              <a:cs typeface="Calibri"/>
            </a:endParaRPr>
          </a:p>
          <a:p>
            <a:pPr marL="827405" lvl="1" indent="-318135"/>
            <a:r>
              <a:rPr lang="en-US"/>
              <a:t>Oseltamivir (oral)</a:t>
            </a:r>
            <a:endParaRPr lang="en-US">
              <a:cs typeface="Calibri"/>
            </a:endParaRPr>
          </a:p>
          <a:p>
            <a:pPr marL="827405" lvl="1" indent="-318135"/>
            <a:r>
              <a:rPr lang="en-US"/>
              <a:t>Zanamivir (inhaled)</a:t>
            </a:r>
            <a:endParaRPr lang="en-US">
              <a:cs typeface="Calibri"/>
            </a:endParaRPr>
          </a:p>
        </p:txBody>
      </p:sp>
    </p:spTree>
    <p:custDataLst>
      <p:tags r:id="rId1"/>
    </p:custDataLst>
    <p:extLst>
      <p:ext uri="{BB962C8B-B14F-4D97-AF65-F5344CB8AC3E}">
        <p14:creationId xmlns:p14="http://schemas.microsoft.com/office/powerpoint/2010/main" val="37912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Objectives</a:t>
            </a:r>
          </a:p>
        </p:txBody>
      </p:sp>
      <p:sp>
        <p:nvSpPr>
          <p:cNvPr id="3" name="Content Placeholder 2"/>
          <p:cNvSpPr>
            <a:spLocks noGrp="1"/>
          </p:cNvSpPr>
          <p:nvPr>
            <p:ph idx="1"/>
          </p:nvPr>
        </p:nvSpPr>
        <p:spPr>
          <a:xfrm>
            <a:off x="502920" y="1600200"/>
            <a:ext cx="9052560" cy="5342787"/>
          </a:xfrm>
        </p:spPr>
        <p:txBody>
          <a:bodyPr vert="horz" lIns="101864" tIns="50933" rIns="101864" bIns="50933" rtlCol="0" anchor="t">
            <a:normAutofit/>
          </a:bodyPr>
          <a:lstStyle/>
          <a:p>
            <a:pPr>
              <a:spcBef>
                <a:spcPts val="2400"/>
              </a:spcBef>
            </a:pPr>
            <a:r>
              <a:rPr lang="en-US"/>
              <a:t>Describe how to diagnose influenza</a:t>
            </a:r>
          </a:p>
          <a:p>
            <a:pPr>
              <a:spcBef>
                <a:spcPts val="2400"/>
              </a:spcBef>
            </a:pPr>
            <a:r>
              <a:rPr lang="en-US"/>
              <a:t>Explain the role of antivirals for treatment of influenza</a:t>
            </a:r>
          </a:p>
          <a:p>
            <a:pPr>
              <a:spcBef>
                <a:spcPts val="2400"/>
              </a:spcBef>
            </a:pPr>
            <a:r>
              <a:rPr lang="en-US"/>
              <a:t>Describe how to diagnose and treat RSV</a:t>
            </a:r>
          </a:p>
        </p:txBody>
      </p:sp>
      <p:sp>
        <p:nvSpPr>
          <p:cNvPr id="4" name="Slide Number Placeholder 3"/>
          <p:cNvSpPr>
            <a:spLocks noGrp="1"/>
          </p:cNvSpPr>
          <p:nvPr>
            <p:ph type="sldNum" sz="quarter" idx="12"/>
          </p:nvPr>
        </p:nvSpPr>
        <p:spPr>
          <a:xfrm>
            <a:off x="9315560" y="7381476"/>
            <a:ext cx="487680" cy="413809"/>
          </a:xfrm>
        </p:spPr>
        <p:txBody>
          <a:bodyPr/>
          <a:lstStyle/>
          <a:p>
            <a:fld id="{993EEC8E-C5CF-40DF-832D-5BCB0E209B98}" type="slidenum">
              <a:rPr lang="en-US" smtClean="0"/>
              <a:t>2</a:t>
            </a:fld>
            <a:endParaRPr lang="en-US" dirty="0"/>
          </a:p>
        </p:txBody>
      </p:sp>
    </p:spTree>
    <p:custDataLst>
      <p:tags r:id="rId1"/>
    </p:custDataLst>
    <p:extLst>
      <p:ext uri="{BB962C8B-B14F-4D97-AF65-F5344CB8AC3E}">
        <p14:creationId xmlns:p14="http://schemas.microsoft.com/office/powerpoint/2010/main" val="314879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Influenza Symptomatic Treatment</a:t>
            </a:r>
            <a:endParaRPr lang="en-US"/>
          </a:p>
        </p:txBody>
      </p:sp>
      <p:sp>
        <p:nvSpPr>
          <p:cNvPr id="22" name="Content Placeholder 21">
            <a:extLst>
              <a:ext uri="{FF2B5EF4-FFF2-40B4-BE49-F238E27FC236}">
                <a16:creationId xmlns:a16="http://schemas.microsoft.com/office/drawing/2014/main" id="{84602F09-72F3-4CF6-9CAF-2006BA945221}"/>
              </a:ext>
            </a:extLst>
          </p:cNvPr>
          <p:cNvSpPr>
            <a:spLocks noGrp="1"/>
          </p:cNvSpPr>
          <p:nvPr>
            <p:ph idx="1"/>
          </p:nvPr>
        </p:nvSpPr>
        <p:spPr>
          <a:xfrm>
            <a:off x="502920" y="1362813"/>
            <a:ext cx="4831080" cy="5799987"/>
          </a:xfrm>
        </p:spPr>
        <p:txBody>
          <a:bodyPr vert="horz" lIns="101864" tIns="50933" rIns="101864" bIns="50933" rtlCol="0" anchor="t">
            <a:normAutofit fontScale="70000" lnSpcReduction="20000"/>
          </a:bodyPr>
          <a:lstStyle/>
          <a:p>
            <a:pPr>
              <a:lnSpc>
                <a:spcPct val="120000"/>
              </a:lnSpc>
              <a:spcBef>
                <a:spcPts val="0"/>
              </a:spcBef>
            </a:pPr>
            <a:r>
              <a:rPr lang="en-US" sz="3800" dirty="0"/>
              <a:t>Acetaminophen</a:t>
            </a:r>
          </a:p>
          <a:p>
            <a:pPr>
              <a:lnSpc>
                <a:spcPct val="120000"/>
              </a:lnSpc>
              <a:spcBef>
                <a:spcPts val="0"/>
              </a:spcBef>
            </a:pPr>
            <a:r>
              <a:rPr lang="en-US" sz="3800" dirty="0"/>
              <a:t>NSAIDs</a:t>
            </a:r>
          </a:p>
          <a:p>
            <a:pPr>
              <a:lnSpc>
                <a:spcPct val="120000"/>
              </a:lnSpc>
              <a:spcBef>
                <a:spcPts val="0"/>
              </a:spcBef>
            </a:pPr>
            <a:r>
              <a:rPr lang="en-US" sz="3800" dirty="0"/>
              <a:t>Nasal decongestants</a:t>
            </a:r>
          </a:p>
          <a:p>
            <a:pPr>
              <a:lnSpc>
                <a:spcPct val="120000"/>
              </a:lnSpc>
              <a:spcBef>
                <a:spcPts val="0"/>
              </a:spcBef>
            </a:pPr>
            <a:r>
              <a:rPr lang="en-US" sz="3800" dirty="0"/>
              <a:t>Oral decongestants</a:t>
            </a:r>
          </a:p>
          <a:p>
            <a:pPr>
              <a:lnSpc>
                <a:spcPct val="120000"/>
              </a:lnSpc>
              <a:spcBef>
                <a:spcPts val="0"/>
              </a:spcBef>
            </a:pPr>
            <a:r>
              <a:rPr lang="en-US" sz="3800" dirty="0"/>
              <a:t>Antihistamine-decongestants</a:t>
            </a:r>
          </a:p>
          <a:p>
            <a:pPr>
              <a:lnSpc>
                <a:spcPct val="120000"/>
              </a:lnSpc>
              <a:spcBef>
                <a:spcPts val="0"/>
              </a:spcBef>
            </a:pPr>
            <a:r>
              <a:rPr lang="en-US" sz="3800" dirty="0"/>
              <a:t>Antihistamine-decongestant-analgesics</a:t>
            </a:r>
            <a:endParaRPr lang="en-US" sz="3800" dirty="0">
              <a:cs typeface="Calibri"/>
            </a:endParaRPr>
          </a:p>
          <a:p>
            <a:pPr>
              <a:lnSpc>
                <a:spcPct val="120000"/>
              </a:lnSpc>
              <a:spcBef>
                <a:spcPts val="0"/>
              </a:spcBef>
            </a:pPr>
            <a:r>
              <a:rPr lang="en-US" sz="3800" dirty="0"/>
              <a:t>Dextromethorphan or guaifenesin </a:t>
            </a:r>
          </a:p>
          <a:p>
            <a:pPr>
              <a:lnSpc>
                <a:spcPct val="120000"/>
              </a:lnSpc>
              <a:spcBef>
                <a:spcPts val="0"/>
              </a:spcBef>
            </a:pPr>
            <a:r>
              <a:rPr lang="en-US" sz="3800" dirty="0"/>
              <a:t>Beta-agonists</a:t>
            </a:r>
            <a:r>
              <a:rPr lang="en-US" sz="3800" baseline="30000" dirty="0"/>
              <a:t>12</a:t>
            </a:r>
            <a:endParaRPr lang="en-US" sz="3800" dirty="0">
              <a:cs typeface="Calibri"/>
            </a:endParaRPr>
          </a:p>
          <a:p>
            <a:pPr marL="1080770" lvl="1" indent="-571500">
              <a:lnSpc>
                <a:spcPct val="120000"/>
              </a:lnSpc>
              <a:spcBef>
                <a:spcPts val="0"/>
              </a:spcBef>
            </a:pPr>
            <a:r>
              <a:rPr lang="en-US" sz="3800" dirty="0"/>
              <a:t>Acute cough with airflow obstruction</a:t>
            </a:r>
            <a:endParaRPr lang="en-US" sz="3800" dirty="0">
              <a:cs typeface="Calibri"/>
            </a:endParaRPr>
          </a:p>
          <a:p>
            <a:pPr>
              <a:spcBef>
                <a:spcPts val="0"/>
              </a:spcBef>
            </a:pPr>
            <a:endParaRPr lang="en-US" dirty="0">
              <a:cs typeface="Calibri"/>
            </a:endParaRPr>
          </a:p>
        </p:txBody>
      </p:sp>
      <p:sp>
        <p:nvSpPr>
          <p:cNvPr id="4" name="Slide Number Placeholder 3"/>
          <p:cNvSpPr>
            <a:spLocks noGrp="1"/>
          </p:cNvSpPr>
          <p:nvPr>
            <p:ph type="sldNum" sz="quarter" idx="12"/>
          </p:nvPr>
        </p:nvSpPr>
        <p:spPr>
          <a:xfrm>
            <a:off x="9361860" y="7369901"/>
            <a:ext cx="487680" cy="413809"/>
          </a:xfrm>
        </p:spPr>
        <p:txBody>
          <a:bodyPr/>
          <a:lstStyle/>
          <a:p>
            <a:fld id="{993EEC8E-C5CF-40DF-832D-5BCB0E209B98}" type="slidenum">
              <a:rPr lang="en-US" smtClean="0"/>
              <a:pPr/>
              <a:t>20</a:t>
            </a:fld>
            <a:endParaRPr lang="en-US" dirty="0"/>
          </a:p>
        </p:txBody>
      </p:sp>
      <p:pic>
        <p:nvPicPr>
          <p:cNvPr id="29" name="Picture 2" descr="Image of healthcare practitioner">
            <a:extLst>
              <a:ext uri="{FF2B5EF4-FFF2-40B4-BE49-F238E27FC236}">
                <a16:creationId xmlns:a16="http://schemas.microsoft.com/office/drawing/2014/main" id="{AA401580-DD35-4484-B69E-D1E9D9F9E3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91"/>
          <a:stretch/>
        </p:blipFill>
        <p:spPr bwMode="auto">
          <a:xfrm>
            <a:off x="5305553" y="1371600"/>
            <a:ext cx="4249927" cy="2922853"/>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411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86045" y="2333066"/>
            <a:ext cx="3790504" cy="3624853"/>
          </a:xfrm>
          <a:prstGeom prst="rect">
            <a:avLst/>
          </a:prstGeom>
        </p:spPr>
      </p:pic>
      <p:sp>
        <p:nvSpPr>
          <p:cNvPr id="2" name="Title 1"/>
          <p:cNvSpPr>
            <a:spLocks noGrp="1"/>
          </p:cNvSpPr>
          <p:nvPr>
            <p:ph type="title"/>
          </p:nvPr>
        </p:nvSpPr>
        <p:spPr>
          <a:xfrm>
            <a:off x="147918" y="462120"/>
            <a:ext cx="9762565" cy="485868"/>
          </a:xfrm>
        </p:spPr>
        <p:txBody>
          <a:bodyPr>
            <a:noAutofit/>
          </a:bodyPr>
          <a:lstStyle/>
          <a:p>
            <a:r>
              <a:rPr lang="en-US" sz="3495"/>
              <a:t>The Four Moments of Antibiotic Decision Making</a:t>
            </a:r>
            <a:endParaRPr lang="en-US" sz="3106"/>
          </a:p>
        </p:txBody>
      </p:sp>
      <p:sp>
        <p:nvSpPr>
          <p:cNvPr id="3" name="Content Placeholder 2"/>
          <p:cNvSpPr>
            <a:spLocks noGrp="1"/>
          </p:cNvSpPr>
          <p:nvPr>
            <p:ph idx="1"/>
          </p:nvPr>
        </p:nvSpPr>
        <p:spPr>
          <a:xfrm>
            <a:off x="4126904" y="1428309"/>
            <a:ext cx="5576495" cy="5416245"/>
          </a:xfrm>
        </p:spPr>
        <p:txBody>
          <a:bodyPr vert="horz" lIns="98868" tIns="49435" rIns="98868" bIns="49435" rtlCol="0" anchor="t">
            <a:normAutofit fontScale="92500" lnSpcReduction="20000"/>
          </a:bodyPr>
          <a:lstStyle/>
          <a:p>
            <a:pPr marL="721137" indent="-721137">
              <a:buFont typeface="+mj-lt"/>
              <a:buAutoNum type="arabicPeriod"/>
            </a:pPr>
            <a:r>
              <a:rPr lang="en-US" sz="2912">
                <a:solidFill>
                  <a:schemeClr val="bg1">
                    <a:lumMod val="65000"/>
                  </a:schemeClr>
                </a:solidFill>
              </a:rPr>
              <a:t>Does my patient have an infection that requires antibiotics?</a:t>
            </a:r>
            <a:br>
              <a:rPr lang="en-US" sz="2912">
                <a:solidFill>
                  <a:schemeClr val="bg1">
                    <a:lumMod val="65000"/>
                  </a:schemeClr>
                </a:solidFill>
              </a:rPr>
            </a:br>
            <a:endParaRPr lang="en-US" sz="2912">
              <a:solidFill>
                <a:schemeClr val="bg1">
                  <a:lumMod val="65000"/>
                </a:schemeClr>
              </a:solidFill>
            </a:endParaRPr>
          </a:p>
          <a:p>
            <a:pPr marL="714974" indent="-714974">
              <a:buAutoNum type="arabicPeriod" startAt="2"/>
            </a:pPr>
            <a:r>
              <a:rPr lang="en-US" sz="2912">
                <a:solidFill>
                  <a:schemeClr val="bg1">
                    <a:lumMod val="65000"/>
                  </a:schemeClr>
                </a:solidFill>
              </a:rPr>
              <a:t>Do I need to order any diagnostic tests?</a:t>
            </a:r>
          </a:p>
          <a:p>
            <a:pPr marL="714974" indent="-714974">
              <a:buAutoNum type="arabicPeriod" startAt="2"/>
            </a:pPr>
            <a:endParaRPr lang="en-US" sz="2912">
              <a:solidFill>
                <a:schemeClr val="bg1">
                  <a:lumMod val="65000"/>
                </a:schemeClr>
              </a:solidFill>
            </a:endParaRPr>
          </a:p>
          <a:p>
            <a:pPr marL="714974" indent="-714974">
              <a:buAutoNum type="arabicPeriod" startAt="2"/>
            </a:pPr>
            <a:r>
              <a:rPr lang="en-US" sz="2912">
                <a:solidFill>
                  <a:schemeClr val="bg1">
                    <a:lumMod val="65000"/>
                  </a:schemeClr>
                </a:solidFill>
              </a:rPr>
              <a:t>If antibiotics are indicated, what is the narrowest, safest, and shortest regimen I can prescribe?</a:t>
            </a:r>
          </a:p>
          <a:p>
            <a:pPr marL="0" indent="0">
              <a:buNone/>
            </a:pPr>
            <a:r>
              <a:rPr lang="en-US" sz="2912"/>
              <a:t> </a:t>
            </a:r>
          </a:p>
          <a:p>
            <a:pPr marL="714974" indent="-714974">
              <a:buFont typeface="+mj-lt"/>
              <a:buAutoNum type="arabicPeriod" startAt="4"/>
            </a:pPr>
            <a:r>
              <a:rPr lang="en-US" sz="2912"/>
              <a:t>Does my patient understand what to expect and the </a:t>
            </a:r>
            <a:r>
              <a:rPr lang="en-US" sz="2912" err="1"/>
              <a:t>followup</a:t>
            </a:r>
            <a:r>
              <a:rPr lang="en-US" sz="2912"/>
              <a:t> plan?</a:t>
            </a:r>
          </a:p>
          <a:p>
            <a:pPr marL="714974" indent="-714974">
              <a:buAutoNum type="arabicPeriod" startAt="4"/>
            </a:pPr>
            <a:endParaRPr lang="en-US" sz="2718"/>
          </a:p>
          <a:p>
            <a:pPr marL="714974" indent="-714974">
              <a:buAutoNum type="arabicPeriod" startAt="4"/>
            </a:pPr>
            <a:endParaRPr lang="en-US" sz="2718"/>
          </a:p>
          <a:p>
            <a:pPr marL="714974" indent="-714974">
              <a:buAutoNum type="arabicPeriod" startAt="4"/>
            </a:pPr>
            <a:endParaRPr lang="en-US" sz="2718"/>
          </a:p>
        </p:txBody>
      </p:sp>
      <p:sp>
        <p:nvSpPr>
          <p:cNvPr id="4" name="Slide Number Placeholder 3"/>
          <p:cNvSpPr>
            <a:spLocks noGrp="1"/>
          </p:cNvSpPr>
          <p:nvPr>
            <p:ph type="sldNum" sz="quarter" idx="12"/>
          </p:nvPr>
        </p:nvSpPr>
        <p:spPr>
          <a:xfrm>
            <a:off x="9385010" y="7369901"/>
            <a:ext cx="487680" cy="413809"/>
          </a:xfrm>
        </p:spPr>
        <p:txBody>
          <a:bodyPr/>
          <a:lstStyle/>
          <a:p>
            <a:fld id="{993EEC8E-C5CF-40DF-832D-5BCB0E209B98}" type="slidenum">
              <a:rPr lang="en-US" smtClean="0"/>
              <a:t>21</a:t>
            </a:fld>
            <a:endParaRPr lang="en-US" dirty="0"/>
          </a:p>
        </p:txBody>
      </p:sp>
    </p:spTree>
    <p:custDataLst>
      <p:tags r:id="rId1"/>
    </p:custDataLst>
    <p:extLst>
      <p:ext uri="{BB962C8B-B14F-4D97-AF65-F5344CB8AC3E}">
        <p14:creationId xmlns:p14="http://schemas.microsoft.com/office/powerpoint/2010/main" val="1799735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4: </a:t>
            </a:r>
            <a:r>
              <a:rPr lang="en-US" sz="5400" err="1"/>
              <a:t>Followup</a:t>
            </a:r>
            <a:r>
              <a:rPr lang="en-US" sz="5400"/>
              <a:t> Plan</a:t>
            </a:r>
            <a:endParaRPr lang="en-US"/>
          </a:p>
        </p:txBody>
      </p:sp>
      <p:sp>
        <p:nvSpPr>
          <p:cNvPr id="4" name="Slide Number Placeholder 3"/>
          <p:cNvSpPr>
            <a:spLocks noGrp="1"/>
          </p:cNvSpPr>
          <p:nvPr>
            <p:ph type="sldNum" sz="quarter" idx="12"/>
          </p:nvPr>
        </p:nvSpPr>
        <p:spPr>
          <a:xfrm>
            <a:off x="9350285" y="7369901"/>
            <a:ext cx="487680" cy="413809"/>
          </a:xfrm>
        </p:spPr>
        <p:txBody>
          <a:bodyPr/>
          <a:lstStyle/>
          <a:p>
            <a:fld id="{993EEC8E-C5CF-40DF-832D-5BCB0E209B98}" type="slidenum">
              <a:rPr lang="en-US" smtClean="0"/>
              <a:pPr/>
              <a:t>22</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521970" y="1687158"/>
            <a:ext cx="8850630" cy="4495801"/>
          </a:xfrm>
          <a:prstGeom prst="rect">
            <a:avLst/>
          </a:prstGeom>
        </p:spPr>
        <p:txBody>
          <a:bodyPr vert="horz" lIns="101864" tIns="50933" rIns="101864" bIns="50933" rtlCol="0">
            <a:normAutofit lnSpcReduction="10000"/>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dirty="0"/>
              <a:t>Prepare your patients in advance</a:t>
            </a:r>
            <a:r>
              <a:rPr lang="en-US" sz="3200" dirty="0">
                <a:latin typeface="Calibri" panose="020F0502020204030204" pitchFamily="34" charset="0"/>
                <a:cs typeface="Calibri" panose="020F0502020204030204" pitchFamily="34" charset="0"/>
              </a:rPr>
              <a:t>—</a:t>
            </a:r>
            <a:r>
              <a:rPr lang="en-US" sz="3200" dirty="0"/>
              <a:t>​they will likely feel ill for at least a week</a:t>
            </a:r>
            <a:br>
              <a:rPr lang="en-US" sz="3200" dirty="0"/>
            </a:br>
            <a:endParaRPr lang="en-US" sz="3200" dirty="0"/>
          </a:p>
          <a:p>
            <a:pPr fontAlgn="base"/>
            <a:r>
              <a:rPr lang="en-US" sz="3200" dirty="0"/>
              <a:t>“Call the clinic if you develop a persistent high fever (above 102°F), severe headache, pain in your face or forehead, severe fatigue, or a rash”</a:t>
            </a:r>
            <a:br>
              <a:rPr lang="en-US" sz="3200" dirty="0"/>
            </a:br>
            <a:endParaRPr lang="en-US" sz="3200" dirty="0"/>
          </a:p>
          <a:p>
            <a:pPr fontAlgn="base"/>
            <a:r>
              <a:rPr lang="en-US" sz="3200" dirty="0"/>
              <a:t>“Go to the emergency room if you develop confusion or difficulty breathing or swallowing.”</a:t>
            </a:r>
          </a:p>
        </p:txBody>
      </p:sp>
    </p:spTree>
    <p:custDataLst>
      <p:tags r:id="rId1"/>
    </p:custDataLst>
    <p:extLst>
      <p:ext uri="{BB962C8B-B14F-4D97-AF65-F5344CB8AC3E}">
        <p14:creationId xmlns:p14="http://schemas.microsoft.com/office/powerpoint/2010/main" val="116712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a:t>RSV</a:t>
            </a:r>
          </a:p>
        </p:txBody>
      </p:sp>
      <p:sp>
        <p:nvSpPr>
          <p:cNvPr id="4" name="Slide Number Placeholder 3"/>
          <p:cNvSpPr>
            <a:spLocks noGrp="1"/>
          </p:cNvSpPr>
          <p:nvPr>
            <p:ph type="sldNum" sz="quarter" idx="12"/>
          </p:nvPr>
        </p:nvSpPr>
        <p:spPr>
          <a:xfrm>
            <a:off x="9373435" y="7369901"/>
            <a:ext cx="487680" cy="413809"/>
          </a:xfrm>
        </p:spPr>
        <p:txBody>
          <a:bodyPr/>
          <a:lstStyle/>
          <a:p>
            <a:fld id="{993EEC8E-C5CF-40DF-832D-5BCB0E209B98}" type="slidenum">
              <a:rPr lang="en-US" smtClean="0"/>
              <a:pPr/>
              <a:t>23</a:t>
            </a:fld>
            <a:endParaRPr lang="en-US" dirty="0"/>
          </a:p>
        </p:txBody>
      </p:sp>
      <p:sp>
        <p:nvSpPr>
          <p:cNvPr id="17" name="Title 1">
            <a:extLst>
              <a:ext uri="{FF2B5EF4-FFF2-40B4-BE49-F238E27FC236}">
                <a16:creationId xmlns:a16="http://schemas.microsoft.com/office/drawing/2014/main" id="{A38C3E86-49A9-4224-A873-2791AB4221FF}"/>
              </a:ext>
            </a:extLst>
          </p:cNvPr>
          <p:cNvSpPr txBox="1">
            <a:spLocks/>
          </p:cNvSpPr>
          <p:nvPr/>
        </p:nvSpPr>
        <p:spPr>
          <a:xfrm>
            <a:off x="376707" y="2301346"/>
            <a:ext cx="4495800" cy="2486794"/>
          </a:xfrm>
          <a:prstGeom prst="rect">
            <a:avLst/>
          </a:prstGeom>
        </p:spPr>
        <p:txBody>
          <a:bodyPr vert="horz" lIns="101864" tIns="50933" rIns="101864" bIns="50933" rtlCol="0" anchor="ctr">
            <a:normAutofit fontScale="97500"/>
          </a:bodyPr>
          <a:lstStyle>
            <a:lvl1pPr algn="ctr" defTabSz="1018638" rtl="0" eaLnBrk="1" latinLnBrk="0" hangingPunct="1">
              <a:spcBef>
                <a:spcPct val="0"/>
              </a:spcBef>
              <a:buNone/>
              <a:defRPr sz="5000" b="0" i="0" u="none" kern="1200">
                <a:solidFill>
                  <a:schemeClr val="bg1"/>
                </a:solidFill>
                <a:latin typeface="+mj-lt"/>
                <a:ea typeface="+mj-ea"/>
                <a:cs typeface="+mj-cs"/>
              </a:defRPr>
            </a:lvl1pPr>
          </a:lstStyle>
          <a:p>
            <a:pPr algn="l"/>
            <a:r>
              <a:rPr lang="en-US" sz="4800">
                <a:solidFill>
                  <a:schemeClr val="tx1"/>
                </a:solidFill>
                <a:latin typeface="+mn-lt"/>
                <a:ea typeface="+mn-ea"/>
                <a:cs typeface="+mn-cs"/>
              </a:rPr>
              <a:t>Respiratory Syncytial Virus (RSV) in Children</a:t>
            </a:r>
          </a:p>
        </p:txBody>
      </p:sp>
      <p:pic>
        <p:nvPicPr>
          <p:cNvPr id="24" name="Picture 6" descr="Image of an infant with a thermometer in the axilla">
            <a:extLst>
              <a:ext uri="{FF2B5EF4-FFF2-40B4-BE49-F238E27FC236}">
                <a16:creationId xmlns:a16="http://schemas.microsoft.com/office/drawing/2014/main" id="{918BD5A1-888F-4856-999A-BE48F2DCC9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2507" y="2301346"/>
            <a:ext cx="4663440" cy="3114096"/>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8020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86045" y="2333066"/>
            <a:ext cx="3790504" cy="3624853"/>
          </a:xfrm>
          <a:prstGeom prst="rect">
            <a:avLst/>
          </a:prstGeom>
        </p:spPr>
      </p:pic>
      <p:sp>
        <p:nvSpPr>
          <p:cNvPr id="2" name="Title 1"/>
          <p:cNvSpPr>
            <a:spLocks noGrp="1"/>
          </p:cNvSpPr>
          <p:nvPr>
            <p:ph type="title"/>
          </p:nvPr>
        </p:nvSpPr>
        <p:spPr>
          <a:xfrm>
            <a:off x="147918" y="462120"/>
            <a:ext cx="9762565" cy="485868"/>
          </a:xfrm>
        </p:spPr>
        <p:txBody>
          <a:bodyPr>
            <a:noAutofit/>
          </a:bodyPr>
          <a:lstStyle/>
          <a:p>
            <a:r>
              <a:rPr lang="en-US" sz="3495"/>
              <a:t>The Four Moments of Antibiotic Decision Making</a:t>
            </a:r>
            <a:endParaRPr lang="en-US" sz="3106"/>
          </a:p>
        </p:txBody>
      </p:sp>
      <p:sp>
        <p:nvSpPr>
          <p:cNvPr id="3" name="Content Placeholder 2"/>
          <p:cNvSpPr>
            <a:spLocks noGrp="1"/>
          </p:cNvSpPr>
          <p:nvPr>
            <p:ph idx="1"/>
          </p:nvPr>
        </p:nvSpPr>
        <p:spPr>
          <a:xfrm>
            <a:off x="4126904" y="1428309"/>
            <a:ext cx="5576495" cy="5416245"/>
          </a:xfrm>
        </p:spPr>
        <p:txBody>
          <a:bodyPr vert="horz" lIns="98868" tIns="49435" rIns="98868" bIns="49435" rtlCol="0" anchor="t">
            <a:normAutofit/>
          </a:bodyPr>
          <a:lstStyle/>
          <a:p>
            <a:pPr marL="721137" indent="-721137">
              <a:buFont typeface="+mj-lt"/>
              <a:buAutoNum type="arabicPeriod"/>
            </a:pPr>
            <a:r>
              <a:rPr lang="en-US" sz="2912"/>
              <a:t>Does my patient have an infection that requires antibiotics?</a:t>
            </a:r>
            <a:br>
              <a:rPr lang="en-US" sz="2912"/>
            </a:br>
            <a:endParaRPr lang="en-US" sz="2912"/>
          </a:p>
          <a:p>
            <a:pPr marL="0" indent="0">
              <a:buNone/>
            </a:pPr>
            <a:endParaRPr lang="en-US" sz="2718"/>
          </a:p>
          <a:p>
            <a:pPr marL="714974" indent="-714974">
              <a:buAutoNum type="arabicPeriod" startAt="4"/>
            </a:pPr>
            <a:endParaRPr lang="en-US" sz="2718"/>
          </a:p>
          <a:p>
            <a:pPr marL="714974" indent="-714974">
              <a:buAutoNum type="arabicPeriod" startAt="4"/>
            </a:pPr>
            <a:endParaRPr lang="en-US" sz="2718"/>
          </a:p>
        </p:txBody>
      </p:sp>
      <p:sp>
        <p:nvSpPr>
          <p:cNvPr id="4" name="Slide Number Placeholder 3"/>
          <p:cNvSpPr>
            <a:spLocks noGrp="1"/>
          </p:cNvSpPr>
          <p:nvPr>
            <p:ph type="sldNum" sz="quarter" idx="12"/>
          </p:nvPr>
        </p:nvSpPr>
        <p:spPr>
          <a:xfrm>
            <a:off x="9385010" y="7381476"/>
            <a:ext cx="487680" cy="413809"/>
          </a:xfrm>
        </p:spPr>
        <p:txBody>
          <a:bodyPr/>
          <a:lstStyle/>
          <a:p>
            <a:fld id="{993EEC8E-C5CF-40DF-832D-5BCB0E209B98}" type="slidenum">
              <a:rPr lang="en-US" smtClean="0"/>
              <a:t>24</a:t>
            </a:fld>
            <a:endParaRPr lang="en-US" dirty="0"/>
          </a:p>
        </p:txBody>
      </p:sp>
    </p:spTree>
    <p:custDataLst>
      <p:tags r:id="rId1"/>
    </p:custDataLst>
    <p:extLst>
      <p:ext uri="{BB962C8B-B14F-4D97-AF65-F5344CB8AC3E}">
        <p14:creationId xmlns:p14="http://schemas.microsoft.com/office/powerpoint/2010/main" val="285938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a:t>Case Presentation 2</a:t>
            </a:r>
          </a:p>
        </p:txBody>
      </p:sp>
      <p:sp>
        <p:nvSpPr>
          <p:cNvPr id="10" name="Content Placeholder 9">
            <a:extLst>
              <a:ext uri="{FF2B5EF4-FFF2-40B4-BE49-F238E27FC236}">
                <a16:creationId xmlns:a16="http://schemas.microsoft.com/office/drawing/2014/main" id="{59682B03-C1A7-4A63-AACC-B015A12E9AD9}"/>
              </a:ext>
            </a:extLst>
          </p:cNvPr>
          <p:cNvSpPr>
            <a:spLocks noGrp="1"/>
          </p:cNvSpPr>
          <p:nvPr>
            <p:ph idx="1"/>
          </p:nvPr>
        </p:nvSpPr>
        <p:spPr>
          <a:xfrm>
            <a:off x="502920" y="4098693"/>
            <a:ext cx="9403080" cy="2844294"/>
          </a:xfrm>
        </p:spPr>
        <p:txBody>
          <a:bodyPr>
            <a:normAutofit/>
          </a:bodyPr>
          <a:lstStyle/>
          <a:p>
            <a:r>
              <a:rPr lang="en-US" sz="3000" dirty="0"/>
              <a:t>Just started coughing significantly</a:t>
            </a:r>
          </a:p>
          <a:p>
            <a:r>
              <a:rPr lang="en-US" sz="3000" dirty="0"/>
              <a:t>On exam: rhonchi with wheezing throughout</a:t>
            </a:r>
          </a:p>
          <a:p>
            <a:pPr lvl="1"/>
            <a:r>
              <a:rPr lang="en-US" sz="3000" dirty="0"/>
              <a:t>Mildly tachypneic but normal oxygen saturation</a:t>
            </a:r>
          </a:p>
          <a:p>
            <a:endParaRPr lang="en-US" dirty="0"/>
          </a:p>
        </p:txBody>
      </p:sp>
      <p:sp>
        <p:nvSpPr>
          <p:cNvPr id="4" name="Slide Number Placeholder 3"/>
          <p:cNvSpPr>
            <a:spLocks noGrp="1"/>
          </p:cNvSpPr>
          <p:nvPr>
            <p:ph type="sldNum" sz="quarter" idx="12"/>
          </p:nvPr>
        </p:nvSpPr>
        <p:spPr>
          <a:xfrm>
            <a:off x="9350285" y="7369901"/>
            <a:ext cx="487680" cy="413809"/>
          </a:xfrm>
        </p:spPr>
        <p:txBody>
          <a:bodyPr/>
          <a:lstStyle/>
          <a:p>
            <a:fld id="{993EEC8E-C5CF-40DF-832D-5BCB0E209B98}" type="slidenum">
              <a:rPr lang="en-US" smtClean="0"/>
              <a:pPr/>
              <a:t>25</a:t>
            </a:fld>
            <a:endParaRPr lang="en-US" dirty="0"/>
          </a:p>
        </p:txBody>
      </p:sp>
      <p:sp>
        <p:nvSpPr>
          <p:cNvPr id="8" name="Content Placeholder 9">
            <a:extLst>
              <a:ext uri="{FF2B5EF4-FFF2-40B4-BE49-F238E27FC236}">
                <a16:creationId xmlns:a16="http://schemas.microsoft.com/office/drawing/2014/main" id="{DF808245-FCBF-4E7D-9FB5-57457E00094A}"/>
              </a:ext>
            </a:extLst>
          </p:cNvPr>
          <p:cNvSpPr txBox="1">
            <a:spLocks/>
          </p:cNvSpPr>
          <p:nvPr/>
        </p:nvSpPr>
        <p:spPr>
          <a:xfrm>
            <a:off x="502920" y="1143000"/>
            <a:ext cx="5135880" cy="2844295"/>
          </a:xfrm>
          <a:prstGeom prst="rect">
            <a:avLst/>
          </a:prstGeom>
        </p:spPr>
        <p:txBody>
          <a:bodyPr vert="horz" lIns="101864" tIns="50933" rIns="101864" bIns="50933" rtlCol="0">
            <a:no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000" dirty="0"/>
              <a:t>Four-month-old full-term female with decreased oral intake over the past 4 days</a:t>
            </a:r>
          </a:p>
          <a:p>
            <a:r>
              <a:rPr lang="en-US" sz="3000" dirty="0"/>
              <a:t>Temperature 101 degrees Fahrenheit</a:t>
            </a:r>
          </a:p>
        </p:txBody>
      </p:sp>
      <p:pic>
        <p:nvPicPr>
          <p:cNvPr id="7" name="Picture 6" descr="Image of an infant with a thermometer in the axilla">
            <a:extLst>
              <a:ext uri="{FF2B5EF4-FFF2-40B4-BE49-F238E27FC236}">
                <a16:creationId xmlns:a16="http://schemas.microsoft.com/office/drawing/2014/main" id="{F578D568-AD66-FA5D-7577-47DB61260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38800" y="1330004"/>
            <a:ext cx="3936657" cy="2628774"/>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0513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1</a:t>
            </a:r>
            <a:endParaRPr lang="en-US"/>
          </a:p>
        </p:txBody>
      </p:sp>
      <p:sp>
        <p:nvSpPr>
          <p:cNvPr id="3" name="Content Placeholder 2"/>
          <p:cNvSpPr>
            <a:spLocks noGrp="1"/>
          </p:cNvSpPr>
          <p:nvPr>
            <p:ph idx="1"/>
          </p:nvPr>
        </p:nvSpPr>
        <p:spPr>
          <a:xfrm>
            <a:off x="383275" y="1143000"/>
            <a:ext cx="9555480" cy="1219199"/>
          </a:xfrm>
        </p:spPr>
        <p:txBody>
          <a:bodyPr vert="horz" lIns="101864" tIns="50933" rIns="101864" bIns="50933" rtlCol="0" anchor="t">
            <a:normAutofit/>
          </a:bodyPr>
          <a:lstStyle/>
          <a:p>
            <a:pPr marL="0" indent="0">
              <a:buNone/>
            </a:pPr>
            <a:r>
              <a:rPr lang="en-US" sz="3400" b="1" dirty="0">
                <a:solidFill>
                  <a:srgbClr val="007DA3"/>
                </a:solidFill>
              </a:rPr>
              <a:t>Does my patient have an infection that requires antibiotics?</a:t>
            </a:r>
            <a:r>
              <a:rPr lang="en-US" sz="3400" b="1" baseline="30000" dirty="0">
                <a:solidFill>
                  <a:srgbClr val="007DA3"/>
                </a:solidFill>
              </a:rPr>
              <a:t>13-15</a:t>
            </a:r>
            <a:endParaRPr lang="en-US" sz="3400" b="1" dirty="0">
              <a:solidFill>
                <a:srgbClr val="007DA3"/>
              </a:solidFill>
            </a:endParaRPr>
          </a:p>
        </p:txBody>
      </p:sp>
      <p:sp>
        <p:nvSpPr>
          <p:cNvPr id="4" name="Slide Number Placeholder 3"/>
          <p:cNvSpPr>
            <a:spLocks noGrp="1"/>
          </p:cNvSpPr>
          <p:nvPr>
            <p:ph type="sldNum" sz="quarter" idx="12"/>
          </p:nvPr>
        </p:nvSpPr>
        <p:spPr>
          <a:xfrm>
            <a:off x="9361860" y="7381476"/>
            <a:ext cx="487680" cy="413809"/>
          </a:xfrm>
        </p:spPr>
        <p:txBody>
          <a:bodyPr/>
          <a:lstStyle/>
          <a:p>
            <a:fld id="{993EEC8E-C5CF-40DF-832D-5BCB0E209B98}" type="slidenum">
              <a:rPr lang="en-US" smtClean="0"/>
              <a:pPr/>
              <a:t>26</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488134" y="2362199"/>
            <a:ext cx="9450621" cy="4968581"/>
          </a:xfrm>
          <a:prstGeom prst="rect">
            <a:avLst/>
          </a:prstGeom>
        </p:spPr>
        <p:txBody>
          <a:bodyPr vert="horz" lIns="101864" tIns="50933" rIns="101864" bIns="50933" rtlCol="0" anchor="t">
            <a:normAutofit fontScale="85000" lnSpcReduction="20000"/>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dirty="0"/>
              <a:t>Patient with bronchiolitis</a:t>
            </a:r>
          </a:p>
          <a:p>
            <a:pPr lvl="1"/>
            <a:r>
              <a:rPr lang="en-US" sz="2900" dirty="0"/>
              <a:t>Inflammation and congestion in bronchioles</a:t>
            </a:r>
          </a:p>
          <a:p>
            <a:r>
              <a:rPr lang="en-US" dirty="0"/>
              <a:t>RSV: Common cause of bronchiolitis</a:t>
            </a:r>
          </a:p>
          <a:p>
            <a:pPr marL="827405" lvl="1" indent="-318135"/>
            <a:r>
              <a:rPr lang="en-US" sz="2900" dirty="0"/>
              <a:t>Circulates in fall and spring</a:t>
            </a:r>
            <a:endParaRPr lang="en-US" sz="2900" dirty="0">
              <a:cs typeface="Calibri"/>
            </a:endParaRPr>
          </a:p>
          <a:p>
            <a:pPr marL="381635" indent="-381635"/>
            <a:r>
              <a:rPr lang="en-US" b="1" dirty="0">
                <a:ea typeface="+mn-lt"/>
                <a:cs typeface="+mn-lt"/>
              </a:rPr>
              <a:t>RSV is a virus; does not require antibiotics</a:t>
            </a:r>
            <a:endParaRPr lang="en-US" b="1" dirty="0"/>
          </a:p>
          <a:p>
            <a:pPr marL="381635" indent="-381635"/>
            <a:r>
              <a:rPr lang="en-US" dirty="0"/>
              <a:t>RSV symptoms vary by age and comorbidities</a:t>
            </a:r>
            <a:endParaRPr lang="en-US" dirty="0">
              <a:cs typeface="Calibri"/>
            </a:endParaRPr>
          </a:p>
          <a:p>
            <a:pPr marL="827405" lvl="1" indent="-318135"/>
            <a:r>
              <a:rPr lang="en-US" dirty="0"/>
              <a:t>Older children and adults: </a:t>
            </a:r>
            <a:r>
              <a:rPr lang="en-US" dirty="0" err="1"/>
              <a:t>coldlike</a:t>
            </a:r>
            <a:r>
              <a:rPr lang="en-US" dirty="0"/>
              <a:t> symptoms</a:t>
            </a:r>
            <a:endParaRPr lang="en-US" dirty="0">
              <a:cs typeface="Calibri"/>
            </a:endParaRPr>
          </a:p>
          <a:p>
            <a:pPr lvl="1"/>
            <a:r>
              <a:rPr lang="en-US" sz="2900" dirty="0"/>
              <a:t>RSV in children &lt;2 years old: fevers, decreased appetite, progressive cough</a:t>
            </a:r>
          </a:p>
          <a:p>
            <a:pPr lvl="1"/>
            <a:r>
              <a:rPr lang="en-US" sz="2900" dirty="0"/>
              <a:t>RSV in immunosuppression, children &lt;2 years old with heart or lung disease, infants &lt;6 months old, premature infants: risk of severe symptoms of RSV</a:t>
            </a:r>
          </a:p>
        </p:txBody>
      </p:sp>
    </p:spTree>
    <p:custDataLst>
      <p:tags r:id="rId1"/>
    </p:custDataLst>
    <p:extLst>
      <p:ext uri="{BB962C8B-B14F-4D97-AF65-F5344CB8AC3E}">
        <p14:creationId xmlns:p14="http://schemas.microsoft.com/office/powerpoint/2010/main" val="3674561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86045" y="2333066"/>
            <a:ext cx="3790504" cy="3624853"/>
          </a:xfrm>
          <a:prstGeom prst="rect">
            <a:avLst/>
          </a:prstGeom>
        </p:spPr>
      </p:pic>
      <p:sp>
        <p:nvSpPr>
          <p:cNvPr id="2" name="Title 1"/>
          <p:cNvSpPr>
            <a:spLocks noGrp="1"/>
          </p:cNvSpPr>
          <p:nvPr>
            <p:ph type="title"/>
          </p:nvPr>
        </p:nvSpPr>
        <p:spPr>
          <a:xfrm>
            <a:off x="147918" y="462120"/>
            <a:ext cx="9762565" cy="485868"/>
          </a:xfrm>
        </p:spPr>
        <p:txBody>
          <a:bodyPr>
            <a:noAutofit/>
          </a:bodyPr>
          <a:lstStyle/>
          <a:p>
            <a:r>
              <a:rPr lang="en-US" sz="3495"/>
              <a:t>The Four Moments of Antibiotic Decision Making</a:t>
            </a:r>
            <a:endParaRPr lang="en-US" sz="3106"/>
          </a:p>
        </p:txBody>
      </p:sp>
      <p:sp>
        <p:nvSpPr>
          <p:cNvPr id="3" name="Content Placeholder 2"/>
          <p:cNvSpPr>
            <a:spLocks noGrp="1"/>
          </p:cNvSpPr>
          <p:nvPr>
            <p:ph idx="1"/>
          </p:nvPr>
        </p:nvSpPr>
        <p:spPr>
          <a:xfrm>
            <a:off x="4126904" y="1428309"/>
            <a:ext cx="5783579" cy="5416245"/>
          </a:xfrm>
        </p:spPr>
        <p:txBody>
          <a:bodyPr vert="horz" lIns="98868" tIns="49435" rIns="98868" bIns="49435" rtlCol="0" anchor="t">
            <a:normAutofit/>
          </a:bodyPr>
          <a:lstStyle/>
          <a:p>
            <a:pPr marL="721137" indent="-721137">
              <a:buFont typeface="+mj-lt"/>
              <a:buAutoNum type="arabicPeriod"/>
            </a:pPr>
            <a:r>
              <a:rPr lang="en-US" sz="2912">
                <a:solidFill>
                  <a:schemeClr val="bg1">
                    <a:lumMod val="65000"/>
                  </a:schemeClr>
                </a:solidFill>
              </a:rPr>
              <a:t>Does my patient have an infection that requires antibiotics?</a:t>
            </a:r>
            <a:endParaRPr lang="en-US" sz="2912"/>
          </a:p>
          <a:p>
            <a:pPr marL="714974" indent="-714974">
              <a:buAutoNum type="arabicPeriod" startAt="2"/>
            </a:pPr>
            <a:r>
              <a:rPr lang="en-US" sz="2912"/>
              <a:t>Do I need to order any diagnostic tests?</a:t>
            </a:r>
          </a:p>
          <a:p>
            <a:pPr marL="0" indent="0">
              <a:buNone/>
            </a:pPr>
            <a:endParaRPr lang="en-US" sz="2718"/>
          </a:p>
          <a:p>
            <a:pPr marL="714974" indent="-714974">
              <a:buAutoNum type="arabicPeriod" startAt="4"/>
            </a:pPr>
            <a:endParaRPr lang="en-US" sz="2718"/>
          </a:p>
        </p:txBody>
      </p:sp>
      <p:sp>
        <p:nvSpPr>
          <p:cNvPr id="4" name="Slide Number Placeholder 3"/>
          <p:cNvSpPr>
            <a:spLocks noGrp="1"/>
          </p:cNvSpPr>
          <p:nvPr>
            <p:ph type="sldNum" sz="quarter" idx="12"/>
          </p:nvPr>
        </p:nvSpPr>
        <p:spPr>
          <a:xfrm>
            <a:off x="9361860" y="7369901"/>
            <a:ext cx="487680" cy="413809"/>
          </a:xfrm>
        </p:spPr>
        <p:txBody>
          <a:bodyPr/>
          <a:lstStyle/>
          <a:p>
            <a:fld id="{993EEC8E-C5CF-40DF-832D-5BCB0E209B98}" type="slidenum">
              <a:rPr lang="en-US" smtClean="0"/>
              <a:t>27</a:t>
            </a:fld>
            <a:endParaRPr lang="en-US" dirty="0"/>
          </a:p>
        </p:txBody>
      </p:sp>
    </p:spTree>
    <p:custDataLst>
      <p:tags r:id="rId1"/>
    </p:custDataLst>
    <p:extLst>
      <p:ext uri="{BB962C8B-B14F-4D97-AF65-F5344CB8AC3E}">
        <p14:creationId xmlns:p14="http://schemas.microsoft.com/office/powerpoint/2010/main" val="593583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2: Diagnosis</a:t>
            </a:r>
            <a:r>
              <a:rPr lang="en-US" sz="5400" baseline="30000"/>
              <a:t>16</a:t>
            </a:r>
            <a:endParaRPr lang="en-US"/>
          </a:p>
        </p:txBody>
      </p:sp>
      <p:sp>
        <p:nvSpPr>
          <p:cNvPr id="4" name="Slide Number Placeholder 3"/>
          <p:cNvSpPr>
            <a:spLocks noGrp="1"/>
          </p:cNvSpPr>
          <p:nvPr>
            <p:ph type="sldNum" sz="quarter" idx="12"/>
          </p:nvPr>
        </p:nvSpPr>
        <p:spPr>
          <a:xfrm>
            <a:off x="9327135" y="7369901"/>
            <a:ext cx="487680" cy="413809"/>
          </a:xfrm>
        </p:spPr>
        <p:txBody>
          <a:bodyPr/>
          <a:lstStyle/>
          <a:p>
            <a:fld id="{993EEC8E-C5CF-40DF-832D-5BCB0E209B98}" type="slidenum">
              <a:rPr lang="en-US" smtClean="0"/>
              <a:pPr/>
              <a:t>28</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488133" y="1414991"/>
            <a:ext cx="9067347" cy="5943600"/>
          </a:xfrm>
          <a:prstGeom prst="rect">
            <a:avLst/>
          </a:prstGeom>
        </p:spPr>
        <p:txBody>
          <a:bodyPr vert="horz" lIns="101864" tIns="50933" rIns="101864" bIns="50933" rtlCol="0">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dirty="0"/>
              <a:t>If it is RSV season and the infant is presenting with bronchiolitis, the likelihood that the infant has RSV is high, so testing is unnecessary</a:t>
            </a:r>
          </a:p>
          <a:p>
            <a:r>
              <a:rPr lang="en-US" sz="3200" dirty="0"/>
              <a:t>For previously healthy infants and young children with bronchiolitis, testing for RSV does not impact management</a:t>
            </a:r>
          </a:p>
          <a:p>
            <a:pPr lvl="1"/>
            <a:r>
              <a:rPr lang="en-US" sz="2800" dirty="0"/>
              <a:t>Testing is more important in patients with immune compromise </a:t>
            </a:r>
          </a:p>
        </p:txBody>
      </p:sp>
    </p:spTree>
    <p:custDataLst>
      <p:tags r:id="rId1"/>
    </p:custDataLst>
    <p:extLst>
      <p:ext uri="{BB962C8B-B14F-4D97-AF65-F5344CB8AC3E}">
        <p14:creationId xmlns:p14="http://schemas.microsoft.com/office/powerpoint/2010/main" val="394147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2: Diagnosis</a:t>
            </a:r>
            <a:endParaRPr lang="en-US"/>
          </a:p>
        </p:txBody>
      </p:sp>
      <p:sp>
        <p:nvSpPr>
          <p:cNvPr id="4" name="Slide Number Placeholder 3"/>
          <p:cNvSpPr>
            <a:spLocks noGrp="1"/>
          </p:cNvSpPr>
          <p:nvPr>
            <p:ph type="sldNum" sz="quarter" idx="12"/>
          </p:nvPr>
        </p:nvSpPr>
        <p:spPr>
          <a:xfrm>
            <a:off x="9338710" y="7369901"/>
            <a:ext cx="487680" cy="413809"/>
          </a:xfrm>
        </p:spPr>
        <p:txBody>
          <a:bodyPr/>
          <a:lstStyle/>
          <a:p>
            <a:fld id="{993EEC8E-C5CF-40DF-832D-5BCB0E209B98}" type="slidenum">
              <a:rPr lang="en-US" smtClean="0"/>
              <a:pPr/>
              <a:t>29</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475641" y="1447800"/>
            <a:ext cx="9067347" cy="5605991"/>
          </a:xfrm>
          <a:prstGeom prst="rect">
            <a:avLst/>
          </a:prstGeom>
        </p:spPr>
        <p:txBody>
          <a:bodyPr vert="horz" lIns="101864" tIns="50933" rIns="101864" bIns="50933" rtlCol="0" anchor="t">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81635" indent="-381635"/>
            <a:r>
              <a:rPr lang="en-US" sz="3200" dirty="0"/>
              <a:t>Two effective methods for RSV testing, both of which involve swabbing the nasopharynx or throat</a:t>
            </a:r>
            <a:r>
              <a:rPr lang="en-US" sz="3200" baseline="30000" dirty="0"/>
              <a:t>17 </a:t>
            </a:r>
            <a:endParaRPr lang="en-US" sz="3200" baseline="30000" dirty="0">
              <a:cs typeface="Calibri"/>
            </a:endParaRPr>
          </a:p>
          <a:p>
            <a:pPr marL="959485" lvl="1" indent="-514350">
              <a:buFont typeface="+mj-lt"/>
              <a:buAutoNum type="arabicPeriod"/>
            </a:pPr>
            <a:r>
              <a:rPr lang="en-US" sz="2800" dirty="0"/>
              <a:t>Rapid antigen testing: best for infants and children &lt;2</a:t>
            </a:r>
            <a:endParaRPr lang="en-US" sz="2800" dirty="0">
              <a:cs typeface="Calibri"/>
            </a:endParaRPr>
          </a:p>
          <a:p>
            <a:pPr marL="1273175" lvl="2" indent="-254635"/>
            <a:r>
              <a:rPr lang="en-US" sz="2200" dirty="0"/>
              <a:t>80</a:t>
            </a:r>
            <a:r>
              <a:rPr lang="en-US" sz="2200" dirty="0">
                <a:latin typeface="Calibri" panose="020F0502020204030204" pitchFamily="34" charset="0"/>
                <a:cs typeface="Calibri" panose="020F0502020204030204" pitchFamily="34" charset="0"/>
              </a:rPr>
              <a:t>–</a:t>
            </a:r>
            <a:r>
              <a:rPr lang="en-US" sz="2200" dirty="0"/>
              <a:t>90% sensitivity in this age group </a:t>
            </a:r>
            <a:endParaRPr lang="en-US" sz="2200" dirty="0">
              <a:cs typeface="Calibri"/>
            </a:endParaRPr>
          </a:p>
          <a:p>
            <a:pPr marL="959485" lvl="1" indent="-514350">
              <a:buFont typeface="+mj-lt"/>
              <a:buAutoNum type="arabicPeriod"/>
            </a:pPr>
            <a:r>
              <a:rPr lang="en-US" sz="2800" dirty="0" err="1"/>
              <a:t>rRT</a:t>
            </a:r>
            <a:r>
              <a:rPr lang="en-US" sz="2800" dirty="0"/>
              <a:t>-PCR: older children and adults</a:t>
            </a:r>
            <a:endParaRPr lang="en-US" sz="2800" dirty="0">
              <a:cs typeface="Calibri"/>
            </a:endParaRPr>
          </a:p>
          <a:p>
            <a:pPr marL="1273175" lvl="2" indent="-254635"/>
            <a:r>
              <a:rPr lang="en-US" sz="2200" dirty="0"/>
              <a:t>Often designed as part of a PCR assay that can detect several other respiratory viruses as well </a:t>
            </a:r>
            <a:endParaRPr lang="en-US" sz="2200" dirty="0">
              <a:cs typeface="Calibri"/>
            </a:endParaRPr>
          </a:p>
          <a:p>
            <a:pPr marL="381635" indent="-381635"/>
            <a:r>
              <a:rPr lang="en-US" sz="3200" dirty="0"/>
              <a:t>Ask your local lab which test is available</a:t>
            </a:r>
            <a:endParaRPr lang="en-US" sz="3200" dirty="0">
              <a:cs typeface="Calibri"/>
            </a:endParaRPr>
          </a:p>
        </p:txBody>
      </p:sp>
    </p:spTree>
    <p:custDataLst>
      <p:tags r:id="rId1"/>
    </p:custDataLst>
    <p:extLst>
      <p:ext uri="{BB962C8B-B14F-4D97-AF65-F5344CB8AC3E}">
        <p14:creationId xmlns:p14="http://schemas.microsoft.com/office/powerpoint/2010/main" val="45037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245342" y="2286000"/>
            <a:ext cx="3905368" cy="3734697"/>
          </a:xfrm>
          <a:prstGeom prst="rect">
            <a:avLst/>
          </a:prstGeom>
        </p:spPr>
      </p:pic>
      <p:sp>
        <p:nvSpPr>
          <p:cNvPr id="2" name="Title 1"/>
          <p:cNvSpPr>
            <a:spLocks noGrp="1"/>
          </p:cNvSpPr>
          <p:nvPr>
            <p:ph type="title"/>
          </p:nvPr>
        </p:nvSpPr>
        <p:spPr>
          <a:xfrm>
            <a:off x="0" y="413808"/>
            <a:ext cx="10058400" cy="500591"/>
          </a:xfrm>
        </p:spPr>
        <p:txBody>
          <a:bodyPr>
            <a:noAutofit/>
          </a:bodyPr>
          <a:lstStyle/>
          <a:p>
            <a:r>
              <a:rPr lang="en-US" sz="3600" dirty="0"/>
              <a:t>The Four Moments of Antibiotic Decision Making</a:t>
            </a:r>
            <a:endParaRPr lang="en-US" sz="3200" dirty="0"/>
          </a:p>
        </p:txBody>
      </p:sp>
      <p:sp>
        <p:nvSpPr>
          <p:cNvPr id="3" name="Content Placeholder 2"/>
          <p:cNvSpPr>
            <a:spLocks noGrp="1"/>
          </p:cNvSpPr>
          <p:nvPr>
            <p:ph idx="1"/>
          </p:nvPr>
        </p:nvSpPr>
        <p:spPr>
          <a:xfrm>
            <a:off x="4099560" y="1353826"/>
            <a:ext cx="5745480" cy="5580374"/>
          </a:xfrm>
        </p:spPr>
        <p:txBody>
          <a:bodyPr vert="horz" lIns="101864" tIns="50933" rIns="101864" bIns="50933" rtlCol="0" anchor="t">
            <a:normAutofit fontScale="92500" lnSpcReduction="20000"/>
          </a:bodyPr>
          <a:lstStyle/>
          <a:p>
            <a:pPr marL="742950" indent="-742950">
              <a:buFont typeface="+mj-lt"/>
              <a:buAutoNum type="arabicPeriod"/>
            </a:pPr>
            <a:r>
              <a:rPr lang="en-US" sz="3000" dirty="0"/>
              <a:t>Does my patient have an infection that requires antibiotics?</a:t>
            </a:r>
            <a:br>
              <a:rPr lang="en-US" sz="3000" dirty="0"/>
            </a:br>
            <a:endParaRPr lang="en-US" sz="3000" dirty="0"/>
          </a:p>
          <a:p>
            <a:pPr marL="736600" indent="-736600">
              <a:buAutoNum type="arabicPeriod" startAt="2"/>
            </a:pPr>
            <a:r>
              <a:rPr lang="en-US" sz="3000" dirty="0"/>
              <a:t>Do I need to order any diagnostic tests?</a:t>
            </a:r>
          </a:p>
          <a:p>
            <a:pPr marL="736600" indent="-736600">
              <a:buAutoNum type="arabicPeriod" startAt="2"/>
            </a:pPr>
            <a:endParaRPr lang="en-US" sz="3000" dirty="0"/>
          </a:p>
          <a:p>
            <a:pPr marL="736600" indent="-736600">
              <a:buAutoNum type="arabicPeriod" startAt="2"/>
            </a:pPr>
            <a:r>
              <a:rPr lang="en-US" sz="3000" dirty="0"/>
              <a:t>If antibiotics are indicated, what is the narrowest, safest, and shortest regimen I can prescribe?</a:t>
            </a:r>
          </a:p>
          <a:p>
            <a:pPr marL="0" indent="0">
              <a:buNone/>
            </a:pPr>
            <a:r>
              <a:rPr lang="en-US" sz="3000" dirty="0"/>
              <a:t> </a:t>
            </a:r>
          </a:p>
          <a:p>
            <a:pPr marL="736600" indent="-736600">
              <a:buFont typeface="+mj-lt"/>
              <a:buAutoNum type="arabicPeriod" startAt="4"/>
            </a:pPr>
            <a:r>
              <a:rPr lang="en-US" sz="3000" dirty="0"/>
              <a:t>Does my patient understand what to expect and the </a:t>
            </a:r>
            <a:r>
              <a:rPr lang="en-US" sz="3000" dirty="0" err="1"/>
              <a:t>followup</a:t>
            </a:r>
            <a:r>
              <a:rPr lang="en-US" sz="3000" dirty="0"/>
              <a:t> plan?</a:t>
            </a:r>
          </a:p>
          <a:p>
            <a:pPr marL="736600" indent="-736600">
              <a:buAutoNum type="arabicPeriod" startAt="4"/>
            </a:pPr>
            <a:endParaRPr lang="en-US" sz="2800" dirty="0"/>
          </a:p>
          <a:p>
            <a:pPr marL="736600" indent="-736600">
              <a:buAutoNum type="arabicPeriod" startAt="4"/>
            </a:pPr>
            <a:endParaRPr lang="en-US" sz="2800" dirty="0"/>
          </a:p>
          <a:p>
            <a:pPr marL="736600" indent="-736600">
              <a:buAutoNum type="arabicPeriod" startAt="4"/>
            </a:pPr>
            <a:endParaRPr lang="en-US" sz="2800" dirty="0"/>
          </a:p>
        </p:txBody>
      </p:sp>
      <p:sp>
        <p:nvSpPr>
          <p:cNvPr id="4" name="Slide Number Placeholder 3"/>
          <p:cNvSpPr>
            <a:spLocks noGrp="1"/>
          </p:cNvSpPr>
          <p:nvPr>
            <p:ph type="sldNum" sz="quarter" idx="12"/>
          </p:nvPr>
        </p:nvSpPr>
        <p:spPr>
          <a:xfrm>
            <a:off x="9361860" y="7381476"/>
            <a:ext cx="487680" cy="413809"/>
          </a:xfrm>
        </p:spPr>
        <p:txBody>
          <a:bodyPr/>
          <a:lstStyle/>
          <a:p>
            <a:fld id="{993EEC8E-C5CF-40DF-832D-5BCB0E209B98}" type="slidenum">
              <a:rPr lang="en-US" smtClean="0"/>
              <a:t>3</a:t>
            </a:fld>
            <a:endParaRPr lang="en-US" dirty="0"/>
          </a:p>
        </p:txBody>
      </p:sp>
    </p:spTree>
    <p:custDataLst>
      <p:tags r:id="rId1"/>
    </p:custDataLst>
    <p:extLst>
      <p:ext uri="{BB962C8B-B14F-4D97-AF65-F5344CB8AC3E}">
        <p14:creationId xmlns:p14="http://schemas.microsoft.com/office/powerpoint/2010/main" val="187199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86045" y="2333066"/>
            <a:ext cx="3790504" cy="3624853"/>
          </a:xfrm>
          <a:prstGeom prst="rect">
            <a:avLst/>
          </a:prstGeom>
        </p:spPr>
      </p:pic>
      <p:sp>
        <p:nvSpPr>
          <p:cNvPr id="2" name="Title 1"/>
          <p:cNvSpPr>
            <a:spLocks noGrp="1"/>
          </p:cNvSpPr>
          <p:nvPr>
            <p:ph type="title"/>
          </p:nvPr>
        </p:nvSpPr>
        <p:spPr>
          <a:xfrm>
            <a:off x="147918" y="462120"/>
            <a:ext cx="9762565" cy="485868"/>
          </a:xfrm>
        </p:spPr>
        <p:txBody>
          <a:bodyPr>
            <a:noAutofit/>
          </a:bodyPr>
          <a:lstStyle/>
          <a:p>
            <a:r>
              <a:rPr lang="en-US" sz="3495"/>
              <a:t>The Four Moments of Antibiotic Decision Making</a:t>
            </a:r>
            <a:endParaRPr lang="en-US" sz="3106"/>
          </a:p>
        </p:txBody>
      </p:sp>
      <p:sp>
        <p:nvSpPr>
          <p:cNvPr id="3" name="Content Placeholder 2"/>
          <p:cNvSpPr>
            <a:spLocks noGrp="1"/>
          </p:cNvSpPr>
          <p:nvPr>
            <p:ph idx="1"/>
          </p:nvPr>
        </p:nvSpPr>
        <p:spPr>
          <a:xfrm>
            <a:off x="4126904" y="1428309"/>
            <a:ext cx="5576495" cy="5416245"/>
          </a:xfrm>
        </p:spPr>
        <p:txBody>
          <a:bodyPr vert="horz" lIns="98868" tIns="49435" rIns="98868" bIns="49435" rtlCol="0" anchor="t">
            <a:normAutofit lnSpcReduction="10000"/>
          </a:bodyPr>
          <a:lstStyle/>
          <a:p>
            <a:pPr marL="721137" indent="-721137">
              <a:buFont typeface="+mj-lt"/>
              <a:buAutoNum type="arabicPeriod"/>
            </a:pPr>
            <a:r>
              <a:rPr lang="en-US" sz="2912">
                <a:solidFill>
                  <a:schemeClr val="bg1">
                    <a:lumMod val="65000"/>
                  </a:schemeClr>
                </a:solidFill>
              </a:rPr>
              <a:t>Does my patient have an infection that requires antibiotics?</a:t>
            </a:r>
            <a:br>
              <a:rPr lang="en-US" sz="2912">
                <a:solidFill>
                  <a:schemeClr val="bg1">
                    <a:lumMod val="65000"/>
                  </a:schemeClr>
                </a:solidFill>
              </a:rPr>
            </a:br>
            <a:endParaRPr lang="en-US" sz="2912">
              <a:solidFill>
                <a:schemeClr val="bg1">
                  <a:lumMod val="65000"/>
                </a:schemeClr>
              </a:solidFill>
            </a:endParaRPr>
          </a:p>
          <a:p>
            <a:pPr marL="714974" indent="-714974">
              <a:buAutoNum type="arabicPeriod" startAt="2"/>
            </a:pPr>
            <a:r>
              <a:rPr lang="en-US" sz="2912">
                <a:solidFill>
                  <a:schemeClr val="bg1">
                    <a:lumMod val="65000"/>
                  </a:schemeClr>
                </a:solidFill>
              </a:rPr>
              <a:t>Do I need to order any diagnostic tests?</a:t>
            </a:r>
          </a:p>
          <a:p>
            <a:pPr marL="714974" indent="-714974">
              <a:buAutoNum type="arabicPeriod" startAt="2"/>
            </a:pPr>
            <a:endParaRPr lang="en-US" sz="2912"/>
          </a:p>
          <a:p>
            <a:pPr marL="714974" indent="-714974">
              <a:buAutoNum type="arabicPeriod" startAt="2"/>
            </a:pPr>
            <a:r>
              <a:rPr lang="en-US" sz="2912"/>
              <a:t>If antibiotics are indicated, what is the narrowest, safest, and shortest regimen I can prescribe?</a:t>
            </a:r>
          </a:p>
          <a:p>
            <a:pPr marL="0" indent="0">
              <a:buNone/>
            </a:pPr>
            <a:r>
              <a:rPr lang="en-US" sz="2912"/>
              <a:t> </a:t>
            </a:r>
          </a:p>
          <a:p>
            <a:pPr marL="714974" indent="-714974">
              <a:buAutoNum type="arabicPeriod" startAt="4"/>
            </a:pPr>
            <a:endParaRPr lang="en-US" sz="2718"/>
          </a:p>
          <a:p>
            <a:pPr marL="714974" indent="-714974">
              <a:buAutoNum type="arabicPeriod" startAt="4"/>
            </a:pPr>
            <a:endParaRPr lang="en-US" sz="2718"/>
          </a:p>
          <a:p>
            <a:pPr marL="714974" indent="-714974">
              <a:buAutoNum type="arabicPeriod" startAt="4"/>
            </a:pPr>
            <a:endParaRPr lang="en-US" sz="2718"/>
          </a:p>
        </p:txBody>
      </p:sp>
      <p:sp>
        <p:nvSpPr>
          <p:cNvPr id="4" name="Slide Number Placeholder 3"/>
          <p:cNvSpPr>
            <a:spLocks noGrp="1"/>
          </p:cNvSpPr>
          <p:nvPr>
            <p:ph type="sldNum" sz="quarter" idx="12"/>
          </p:nvPr>
        </p:nvSpPr>
        <p:spPr>
          <a:xfrm>
            <a:off x="9350285" y="7369901"/>
            <a:ext cx="487680" cy="413809"/>
          </a:xfrm>
        </p:spPr>
        <p:txBody>
          <a:bodyPr/>
          <a:lstStyle/>
          <a:p>
            <a:fld id="{993EEC8E-C5CF-40DF-832D-5BCB0E209B98}" type="slidenum">
              <a:rPr lang="en-US" smtClean="0"/>
              <a:t>30</a:t>
            </a:fld>
            <a:endParaRPr lang="en-US" dirty="0"/>
          </a:p>
        </p:txBody>
      </p:sp>
    </p:spTree>
    <p:custDataLst>
      <p:tags r:id="rId1"/>
    </p:custDataLst>
    <p:extLst>
      <p:ext uri="{BB962C8B-B14F-4D97-AF65-F5344CB8AC3E}">
        <p14:creationId xmlns:p14="http://schemas.microsoft.com/office/powerpoint/2010/main" val="619768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3: Treatment</a:t>
            </a:r>
            <a:r>
              <a:rPr lang="en-US" sz="5400" baseline="30000"/>
              <a:t>14</a:t>
            </a:r>
            <a:endParaRPr lang="en-US"/>
          </a:p>
        </p:txBody>
      </p:sp>
      <p:sp>
        <p:nvSpPr>
          <p:cNvPr id="4" name="Slide Number Placeholder 3"/>
          <p:cNvSpPr>
            <a:spLocks noGrp="1"/>
          </p:cNvSpPr>
          <p:nvPr>
            <p:ph type="sldNum" sz="quarter" idx="12"/>
          </p:nvPr>
        </p:nvSpPr>
        <p:spPr>
          <a:xfrm>
            <a:off x="9373435" y="7369901"/>
            <a:ext cx="487680" cy="413809"/>
          </a:xfrm>
        </p:spPr>
        <p:txBody>
          <a:bodyPr/>
          <a:lstStyle/>
          <a:p>
            <a:fld id="{993EEC8E-C5CF-40DF-832D-5BCB0E209B98}" type="slidenum">
              <a:rPr lang="en-US" smtClean="0"/>
              <a:pPr/>
              <a:t>31</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488133" y="1619250"/>
            <a:ext cx="9067347" cy="4996390"/>
          </a:xfrm>
          <a:prstGeom prst="rect">
            <a:avLst/>
          </a:prstGeom>
        </p:spPr>
        <p:txBody>
          <a:bodyPr vert="horz" lIns="101864" tIns="50933" rIns="101864" bIns="50933" rtlCol="0">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dirty="0"/>
              <a:t>No antibiotics needed!</a:t>
            </a:r>
            <a:br>
              <a:rPr lang="en-US" sz="3200" dirty="0"/>
            </a:br>
            <a:endParaRPr lang="en-US" sz="3200" dirty="0"/>
          </a:p>
          <a:p>
            <a:r>
              <a:rPr lang="en-US" sz="3200" dirty="0"/>
              <a:t>Supportive care: nasal bulb suctioning, ibuprofen, acetaminophen, oral rehydration solution</a:t>
            </a:r>
            <a:br>
              <a:rPr lang="en-US" sz="3200" dirty="0"/>
            </a:br>
            <a:endParaRPr lang="en-US" sz="3200" dirty="0"/>
          </a:p>
          <a:p>
            <a:r>
              <a:rPr lang="en-US" sz="3200" dirty="0"/>
              <a:t>Not helpful: steroids, inhalers, chest physiotherapy</a:t>
            </a:r>
          </a:p>
        </p:txBody>
      </p:sp>
    </p:spTree>
    <p:custDataLst>
      <p:tags r:id="rId1"/>
    </p:custDataLst>
    <p:extLst>
      <p:ext uri="{BB962C8B-B14F-4D97-AF65-F5344CB8AC3E}">
        <p14:creationId xmlns:p14="http://schemas.microsoft.com/office/powerpoint/2010/main" val="3666933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3: Treatment</a:t>
            </a:r>
            <a:endParaRPr lang="en-US"/>
          </a:p>
        </p:txBody>
      </p:sp>
      <p:sp>
        <p:nvSpPr>
          <p:cNvPr id="4" name="Slide Number Placeholder 3"/>
          <p:cNvSpPr>
            <a:spLocks noGrp="1"/>
          </p:cNvSpPr>
          <p:nvPr>
            <p:ph type="sldNum" sz="quarter" idx="12"/>
          </p:nvPr>
        </p:nvSpPr>
        <p:spPr>
          <a:xfrm>
            <a:off x="9338710" y="7369901"/>
            <a:ext cx="487680" cy="413809"/>
          </a:xfrm>
        </p:spPr>
        <p:txBody>
          <a:bodyPr/>
          <a:lstStyle/>
          <a:p>
            <a:fld id="{993EEC8E-C5CF-40DF-832D-5BCB0E209B98}" type="slidenum">
              <a:rPr lang="en-US" smtClean="0"/>
              <a:pPr/>
              <a:t>32</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731973" y="1606023"/>
            <a:ext cx="8579667" cy="5453590"/>
          </a:xfrm>
          <a:prstGeom prst="rect">
            <a:avLst/>
          </a:prstGeom>
        </p:spPr>
        <p:txBody>
          <a:bodyPr vert="horz" lIns="101864" tIns="50933" rIns="101864" bIns="50933" rtlCol="0" anchor="t">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81635" indent="-381635"/>
            <a:r>
              <a:rPr lang="en-US" sz="3200"/>
              <a:t>Ribavirin should not be routinely used for infants or children with RSV, especially in the outpatient setting.</a:t>
            </a:r>
            <a:endParaRPr lang="en-US" sz="3200">
              <a:cs typeface="Calibri"/>
            </a:endParaRPr>
          </a:p>
        </p:txBody>
      </p:sp>
    </p:spTree>
    <p:custDataLst>
      <p:tags r:id="rId1"/>
    </p:custDataLst>
    <p:extLst>
      <p:ext uri="{BB962C8B-B14F-4D97-AF65-F5344CB8AC3E}">
        <p14:creationId xmlns:p14="http://schemas.microsoft.com/office/powerpoint/2010/main" val="71650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RSV Prevention</a:t>
            </a:r>
            <a:endParaRPr lang="en-US"/>
          </a:p>
        </p:txBody>
      </p:sp>
      <p:sp>
        <p:nvSpPr>
          <p:cNvPr id="3" name="Content Placeholder 2"/>
          <p:cNvSpPr>
            <a:spLocks noGrp="1"/>
          </p:cNvSpPr>
          <p:nvPr>
            <p:ph idx="1"/>
          </p:nvPr>
        </p:nvSpPr>
        <p:spPr>
          <a:xfrm>
            <a:off x="383275" y="1143000"/>
            <a:ext cx="9555480" cy="685800"/>
          </a:xfrm>
        </p:spPr>
        <p:txBody>
          <a:bodyPr vert="horz" lIns="101864" tIns="50933" rIns="101864" bIns="50933" rtlCol="0" anchor="t">
            <a:normAutofit/>
          </a:bodyPr>
          <a:lstStyle/>
          <a:p>
            <a:pPr marL="0" indent="0">
              <a:buNone/>
            </a:pPr>
            <a:r>
              <a:rPr lang="en-US" sz="3400" b="1" dirty="0">
                <a:solidFill>
                  <a:srgbClr val="007DA3"/>
                </a:solidFill>
              </a:rPr>
              <a:t>Palivizumab</a:t>
            </a:r>
            <a:r>
              <a:rPr lang="en-US" sz="3400" b="1" baseline="30000" dirty="0">
                <a:solidFill>
                  <a:srgbClr val="007DA3"/>
                </a:solidFill>
              </a:rPr>
              <a:t>18</a:t>
            </a:r>
            <a:endParaRPr lang="en-US" sz="3400" b="1" dirty="0">
              <a:solidFill>
                <a:srgbClr val="007DA3"/>
              </a:solidFill>
            </a:endParaRPr>
          </a:p>
        </p:txBody>
      </p:sp>
      <p:sp>
        <p:nvSpPr>
          <p:cNvPr id="4" name="Slide Number Placeholder 3"/>
          <p:cNvSpPr>
            <a:spLocks noGrp="1"/>
          </p:cNvSpPr>
          <p:nvPr>
            <p:ph type="sldNum" sz="quarter" idx="12"/>
          </p:nvPr>
        </p:nvSpPr>
        <p:spPr>
          <a:xfrm>
            <a:off x="9350285" y="7369901"/>
            <a:ext cx="487680" cy="413809"/>
          </a:xfrm>
        </p:spPr>
        <p:txBody>
          <a:bodyPr/>
          <a:lstStyle/>
          <a:p>
            <a:fld id="{993EEC8E-C5CF-40DF-832D-5BCB0E209B98}" type="slidenum">
              <a:rPr lang="en-US" smtClean="0"/>
              <a:pPr/>
              <a:t>33</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488134" y="1905000"/>
            <a:ext cx="4845866" cy="3962400"/>
          </a:xfrm>
          <a:prstGeom prst="rect">
            <a:avLst/>
          </a:prstGeom>
        </p:spPr>
        <p:txBody>
          <a:bodyPr vert="horz" lIns="101864" tIns="50933" rIns="101864" bIns="50933" rtlCol="0">
            <a:normAutofit fontScale="92500" lnSpcReduction="10000"/>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dirty="0"/>
              <a:t>Monoclonal antibody licensed to prevent RSV complications in infants</a:t>
            </a:r>
            <a:br>
              <a:rPr lang="en-US" sz="3200" dirty="0"/>
            </a:br>
            <a:endParaRPr lang="en-US" sz="3200" dirty="0"/>
          </a:p>
          <a:p>
            <a:r>
              <a:rPr lang="en-US" sz="3200" dirty="0"/>
              <a:t>Specifically for infants in the first 2 years of life with increased risk for severe illness</a:t>
            </a:r>
            <a:br>
              <a:rPr lang="en-US" sz="3200" dirty="0"/>
            </a:br>
            <a:endParaRPr lang="en-US" sz="3200" dirty="0"/>
          </a:p>
        </p:txBody>
      </p:sp>
      <p:pic>
        <p:nvPicPr>
          <p:cNvPr id="6" name="Picture 2" descr="Image of infant with a thermometer in the axilla">
            <a:extLst>
              <a:ext uri="{FF2B5EF4-FFF2-40B4-BE49-F238E27FC236}">
                <a16:creationId xmlns:a16="http://schemas.microsoft.com/office/drawing/2014/main" id="{3D3DEC5B-70DF-4C4F-B39A-5F75AC64A3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61015" y="1485900"/>
            <a:ext cx="4583340" cy="3055560"/>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BC54BC8-A7EA-45EC-9CD1-82F00CB2092B}"/>
              </a:ext>
            </a:extLst>
          </p:cNvPr>
          <p:cNvSpPr txBox="1">
            <a:spLocks/>
          </p:cNvSpPr>
          <p:nvPr/>
        </p:nvSpPr>
        <p:spPr>
          <a:xfrm>
            <a:off x="488134" y="5791200"/>
            <a:ext cx="9430148" cy="1567390"/>
          </a:xfrm>
          <a:prstGeom prst="rect">
            <a:avLst/>
          </a:prstGeom>
        </p:spPr>
        <p:txBody>
          <a:bodyPr vert="horz" lIns="101864" tIns="50933" rIns="101864" bIns="50933" rtlCol="0">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sz="3200"/>
              <a:t>Check AAP for current indications for administration</a:t>
            </a:r>
          </a:p>
        </p:txBody>
      </p:sp>
    </p:spTree>
    <p:custDataLst>
      <p:tags r:id="rId1"/>
    </p:custDataLst>
    <p:extLst>
      <p:ext uri="{BB962C8B-B14F-4D97-AF65-F5344CB8AC3E}">
        <p14:creationId xmlns:p14="http://schemas.microsoft.com/office/powerpoint/2010/main" val="2935798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86045" y="2333066"/>
            <a:ext cx="3790504" cy="3624853"/>
          </a:xfrm>
          <a:prstGeom prst="rect">
            <a:avLst/>
          </a:prstGeom>
        </p:spPr>
      </p:pic>
      <p:sp>
        <p:nvSpPr>
          <p:cNvPr id="2" name="Title 1"/>
          <p:cNvSpPr>
            <a:spLocks noGrp="1"/>
          </p:cNvSpPr>
          <p:nvPr>
            <p:ph type="title"/>
          </p:nvPr>
        </p:nvSpPr>
        <p:spPr>
          <a:xfrm>
            <a:off x="147918" y="462120"/>
            <a:ext cx="9762565" cy="485868"/>
          </a:xfrm>
        </p:spPr>
        <p:txBody>
          <a:bodyPr>
            <a:noAutofit/>
          </a:bodyPr>
          <a:lstStyle/>
          <a:p>
            <a:r>
              <a:rPr lang="en-US" sz="3495"/>
              <a:t>The Four Moments of Antibiotic Decision Making</a:t>
            </a:r>
            <a:endParaRPr lang="en-US" sz="3106"/>
          </a:p>
        </p:txBody>
      </p:sp>
      <p:sp>
        <p:nvSpPr>
          <p:cNvPr id="3" name="Content Placeholder 2"/>
          <p:cNvSpPr>
            <a:spLocks noGrp="1"/>
          </p:cNvSpPr>
          <p:nvPr>
            <p:ph idx="1"/>
          </p:nvPr>
        </p:nvSpPr>
        <p:spPr>
          <a:xfrm>
            <a:off x="4126904" y="1428309"/>
            <a:ext cx="5576495" cy="5416245"/>
          </a:xfrm>
        </p:spPr>
        <p:txBody>
          <a:bodyPr vert="horz" lIns="98868" tIns="49435" rIns="98868" bIns="49435" rtlCol="0" anchor="t">
            <a:normAutofit fontScale="92500" lnSpcReduction="20000"/>
          </a:bodyPr>
          <a:lstStyle/>
          <a:p>
            <a:pPr marL="721137" indent="-721137">
              <a:buFont typeface="+mj-lt"/>
              <a:buAutoNum type="arabicPeriod"/>
            </a:pPr>
            <a:r>
              <a:rPr lang="en-US" sz="2912">
                <a:solidFill>
                  <a:schemeClr val="bg1">
                    <a:lumMod val="65000"/>
                  </a:schemeClr>
                </a:solidFill>
              </a:rPr>
              <a:t>Does my patient have an infection that requires antibiotics?</a:t>
            </a:r>
            <a:br>
              <a:rPr lang="en-US" sz="2912">
                <a:solidFill>
                  <a:schemeClr val="bg1">
                    <a:lumMod val="65000"/>
                  </a:schemeClr>
                </a:solidFill>
              </a:rPr>
            </a:br>
            <a:endParaRPr lang="en-US" sz="2912">
              <a:solidFill>
                <a:schemeClr val="bg1">
                  <a:lumMod val="65000"/>
                </a:schemeClr>
              </a:solidFill>
            </a:endParaRPr>
          </a:p>
          <a:p>
            <a:pPr marL="714974" indent="-714974">
              <a:buAutoNum type="arabicPeriod" startAt="2"/>
            </a:pPr>
            <a:r>
              <a:rPr lang="en-US" sz="2912">
                <a:solidFill>
                  <a:schemeClr val="bg1">
                    <a:lumMod val="65000"/>
                  </a:schemeClr>
                </a:solidFill>
              </a:rPr>
              <a:t>Do I need to order any diagnostic tests?</a:t>
            </a:r>
          </a:p>
          <a:p>
            <a:pPr marL="714974" indent="-714974">
              <a:buAutoNum type="arabicPeriod" startAt="2"/>
            </a:pPr>
            <a:endParaRPr lang="en-US" sz="2912">
              <a:solidFill>
                <a:schemeClr val="bg1">
                  <a:lumMod val="65000"/>
                </a:schemeClr>
              </a:solidFill>
            </a:endParaRPr>
          </a:p>
          <a:p>
            <a:pPr marL="714974" indent="-714974">
              <a:buAutoNum type="arabicPeriod" startAt="2"/>
            </a:pPr>
            <a:r>
              <a:rPr lang="en-US" sz="2912">
                <a:solidFill>
                  <a:schemeClr val="bg1">
                    <a:lumMod val="65000"/>
                  </a:schemeClr>
                </a:solidFill>
              </a:rPr>
              <a:t>If antibiotics are indicated, what is the narrowest, safest, and shortest regimen I can prescribe?</a:t>
            </a:r>
          </a:p>
          <a:p>
            <a:pPr marL="0" indent="0">
              <a:buNone/>
            </a:pPr>
            <a:r>
              <a:rPr lang="en-US" sz="2912"/>
              <a:t> </a:t>
            </a:r>
          </a:p>
          <a:p>
            <a:pPr marL="714974" indent="-714974">
              <a:buFont typeface="+mj-lt"/>
              <a:buAutoNum type="arabicPeriod" startAt="4"/>
            </a:pPr>
            <a:r>
              <a:rPr lang="en-US" sz="2912"/>
              <a:t>Does my patient understand what to expect and the </a:t>
            </a:r>
            <a:r>
              <a:rPr lang="en-US" sz="2912" err="1"/>
              <a:t>followup</a:t>
            </a:r>
            <a:r>
              <a:rPr lang="en-US" sz="2912"/>
              <a:t> plan?</a:t>
            </a:r>
          </a:p>
          <a:p>
            <a:pPr marL="714974" indent="-714974">
              <a:buAutoNum type="arabicPeriod" startAt="4"/>
            </a:pPr>
            <a:endParaRPr lang="en-US" sz="2718"/>
          </a:p>
          <a:p>
            <a:pPr marL="714974" indent="-714974">
              <a:buAutoNum type="arabicPeriod" startAt="4"/>
            </a:pPr>
            <a:endParaRPr lang="en-US" sz="2718"/>
          </a:p>
          <a:p>
            <a:pPr marL="714974" indent="-714974">
              <a:buAutoNum type="arabicPeriod" startAt="4"/>
            </a:pPr>
            <a:endParaRPr lang="en-US" sz="2718"/>
          </a:p>
        </p:txBody>
      </p:sp>
      <p:sp>
        <p:nvSpPr>
          <p:cNvPr id="4" name="Slide Number Placeholder 3"/>
          <p:cNvSpPr>
            <a:spLocks noGrp="1"/>
          </p:cNvSpPr>
          <p:nvPr>
            <p:ph type="sldNum" sz="quarter" idx="12"/>
          </p:nvPr>
        </p:nvSpPr>
        <p:spPr>
          <a:xfrm>
            <a:off x="9350285" y="7369901"/>
            <a:ext cx="487680" cy="413809"/>
          </a:xfrm>
        </p:spPr>
        <p:txBody>
          <a:bodyPr/>
          <a:lstStyle/>
          <a:p>
            <a:fld id="{993EEC8E-C5CF-40DF-832D-5BCB0E209B98}" type="slidenum">
              <a:rPr lang="en-US" smtClean="0"/>
              <a:t>34</a:t>
            </a:fld>
            <a:endParaRPr lang="en-US" dirty="0"/>
          </a:p>
        </p:txBody>
      </p:sp>
    </p:spTree>
    <p:custDataLst>
      <p:tags r:id="rId1"/>
    </p:custDataLst>
    <p:extLst>
      <p:ext uri="{BB962C8B-B14F-4D97-AF65-F5344CB8AC3E}">
        <p14:creationId xmlns:p14="http://schemas.microsoft.com/office/powerpoint/2010/main" val="1911249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4: </a:t>
            </a:r>
            <a:r>
              <a:rPr lang="en-US" sz="5400" err="1"/>
              <a:t>Followup</a:t>
            </a:r>
            <a:r>
              <a:rPr lang="en-US" sz="5400"/>
              <a:t> Plan</a:t>
            </a:r>
          </a:p>
        </p:txBody>
      </p:sp>
      <p:sp>
        <p:nvSpPr>
          <p:cNvPr id="3" name="Content Placeholder 2"/>
          <p:cNvSpPr>
            <a:spLocks noGrp="1"/>
          </p:cNvSpPr>
          <p:nvPr>
            <p:ph idx="1"/>
          </p:nvPr>
        </p:nvSpPr>
        <p:spPr>
          <a:xfrm>
            <a:off x="383275" y="1143000"/>
            <a:ext cx="9555480" cy="1295400"/>
          </a:xfrm>
        </p:spPr>
        <p:txBody>
          <a:bodyPr vert="horz" lIns="101864" tIns="50933" rIns="101864" bIns="50933" rtlCol="0" anchor="t">
            <a:normAutofit/>
          </a:bodyPr>
          <a:lstStyle/>
          <a:p>
            <a:pPr marL="0" indent="0">
              <a:buNone/>
            </a:pPr>
            <a:r>
              <a:rPr lang="en-US" dirty="0">
                <a:solidFill>
                  <a:srgbClr val="007DA3"/>
                </a:solidFill>
              </a:rPr>
              <a:t>Does my patient know what to expect and the </a:t>
            </a:r>
            <a:r>
              <a:rPr lang="en-US" dirty="0" err="1">
                <a:solidFill>
                  <a:srgbClr val="007DA3"/>
                </a:solidFill>
              </a:rPr>
              <a:t>followup</a:t>
            </a:r>
            <a:r>
              <a:rPr lang="en-US" dirty="0">
                <a:solidFill>
                  <a:srgbClr val="007DA3"/>
                </a:solidFill>
              </a:rPr>
              <a:t> plan?</a:t>
            </a:r>
            <a:r>
              <a:rPr lang="en-US" baseline="30000" dirty="0">
                <a:solidFill>
                  <a:srgbClr val="007DA3"/>
                </a:solidFill>
              </a:rPr>
              <a:t>18</a:t>
            </a:r>
            <a:endParaRPr lang="en-US" sz="3400" b="1" dirty="0">
              <a:solidFill>
                <a:srgbClr val="007DA3"/>
              </a:solidFill>
            </a:endParaRPr>
          </a:p>
        </p:txBody>
      </p:sp>
      <p:sp>
        <p:nvSpPr>
          <p:cNvPr id="4" name="Slide Number Placeholder 3"/>
          <p:cNvSpPr>
            <a:spLocks noGrp="1"/>
          </p:cNvSpPr>
          <p:nvPr>
            <p:ph type="sldNum" sz="quarter" idx="12"/>
          </p:nvPr>
        </p:nvSpPr>
        <p:spPr>
          <a:xfrm>
            <a:off x="9361860" y="7369901"/>
            <a:ext cx="487680" cy="413809"/>
          </a:xfrm>
        </p:spPr>
        <p:txBody>
          <a:bodyPr/>
          <a:lstStyle/>
          <a:p>
            <a:fld id="{993EEC8E-C5CF-40DF-832D-5BCB0E209B98}" type="slidenum">
              <a:rPr lang="en-US" smtClean="0"/>
              <a:pPr/>
              <a:t>35</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507468" y="2667000"/>
            <a:ext cx="8865131" cy="3962400"/>
          </a:xfrm>
          <a:prstGeom prst="rect">
            <a:avLst/>
          </a:prstGeom>
        </p:spPr>
        <p:txBody>
          <a:bodyPr vert="horz" lIns="101864" tIns="50933" rIns="101864" bIns="50933" rtlCol="0">
            <a:normAutofit fontScale="92500" lnSpcReduction="20000"/>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US" sz="3200" b="1" dirty="0"/>
              <a:t>Expectations: </a:t>
            </a:r>
          </a:p>
          <a:p>
            <a:pPr lvl="1">
              <a:buFont typeface="Arial" panose="020B0604020202020204" pitchFamily="34" charset="0"/>
              <a:buChar char="•"/>
            </a:pPr>
            <a:r>
              <a:rPr lang="en-US" sz="2800" dirty="0"/>
              <a:t>Symptoms peak around the fifth day of illness and should start to improve by 7 to 10 days of illness.</a:t>
            </a:r>
          </a:p>
          <a:p>
            <a:pPr marL="0" indent="0">
              <a:buNone/>
            </a:pPr>
            <a:r>
              <a:rPr lang="en-US" sz="3200" b="1" dirty="0" err="1"/>
              <a:t>Followup</a:t>
            </a:r>
            <a:r>
              <a:rPr lang="en-US" sz="3200" b="1" dirty="0"/>
              <a:t> plan: </a:t>
            </a:r>
          </a:p>
          <a:p>
            <a:pPr lvl="1">
              <a:buFont typeface="Arial" panose="020B0604020202020204" pitchFamily="34" charset="0"/>
              <a:buChar char="•"/>
            </a:pPr>
            <a:r>
              <a:rPr lang="en-US" sz="2800" dirty="0"/>
              <a:t>Give parents specific reasons to return or call. For example, you could say: “Call the clinic if the baby isn’t improving by the 10</a:t>
            </a:r>
            <a:r>
              <a:rPr lang="en-US" sz="2800" baseline="30000" dirty="0"/>
              <a:t>th</a:t>
            </a:r>
            <a:r>
              <a:rPr lang="en-US" sz="2800" dirty="0"/>
              <a:t> day of illness.”</a:t>
            </a:r>
          </a:p>
          <a:p>
            <a:pPr lvl="1">
              <a:buFont typeface="Arial" panose="020B0604020202020204" pitchFamily="34" charset="0"/>
              <a:buChar char="•"/>
            </a:pPr>
            <a:r>
              <a:rPr lang="en-US" sz="2800" dirty="0"/>
              <a:t>You could say “Call emergency services if the baby is having trouble breathing or isn’t making wet diapers or isn’t drinking.” </a:t>
            </a:r>
          </a:p>
        </p:txBody>
      </p:sp>
    </p:spTree>
    <p:custDataLst>
      <p:tags r:id="rId1"/>
    </p:custDataLst>
    <p:extLst>
      <p:ext uri="{BB962C8B-B14F-4D97-AF65-F5344CB8AC3E}">
        <p14:creationId xmlns:p14="http://schemas.microsoft.com/office/powerpoint/2010/main" val="240761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41" t="2941" r="2941" b="51961"/>
          <a:stretch/>
        </p:blipFill>
        <p:spPr>
          <a:xfrm>
            <a:off x="19878" y="933138"/>
            <a:ext cx="10038522" cy="6122570"/>
          </a:xfrm>
          <a:prstGeom prst="rect">
            <a:avLst/>
          </a:prstGeom>
        </p:spPr>
      </p:pic>
      <p:sp>
        <p:nvSpPr>
          <p:cNvPr id="2" name="Title 1"/>
          <p:cNvSpPr>
            <a:spLocks noGrp="1"/>
          </p:cNvSpPr>
          <p:nvPr>
            <p:ph type="title"/>
          </p:nvPr>
        </p:nvSpPr>
        <p:spPr/>
        <p:txBody>
          <a:bodyPr>
            <a:normAutofit fontScale="90000"/>
          </a:bodyPr>
          <a:lstStyle/>
          <a:p>
            <a:r>
              <a:rPr lang="en-US" sz="5400" dirty="0"/>
              <a:t>Take-Home Messages</a:t>
            </a:r>
          </a:p>
        </p:txBody>
      </p:sp>
      <p:sp>
        <p:nvSpPr>
          <p:cNvPr id="4" name="Slide Number Placeholder 3"/>
          <p:cNvSpPr>
            <a:spLocks noGrp="1"/>
          </p:cNvSpPr>
          <p:nvPr>
            <p:ph type="sldNum" sz="quarter" idx="12"/>
          </p:nvPr>
        </p:nvSpPr>
        <p:spPr>
          <a:xfrm>
            <a:off x="9327135" y="7369901"/>
            <a:ext cx="487680" cy="413809"/>
          </a:xfrm>
        </p:spPr>
        <p:txBody>
          <a:bodyPr/>
          <a:lstStyle/>
          <a:p>
            <a:fld id="{993EEC8E-C5CF-40DF-832D-5BCB0E209B98}" type="slidenum">
              <a:rPr lang="en-US" smtClean="0"/>
              <a:pPr/>
              <a:t>36</a:t>
            </a:fld>
            <a:endParaRPr lang="en-US" dirty="0"/>
          </a:p>
        </p:txBody>
      </p:sp>
      <p:sp>
        <p:nvSpPr>
          <p:cNvPr id="7" name="Content Placeholder 2">
            <a:extLst>
              <a:ext uri="{FF2B5EF4-FFF2-40B4-BE49-F238E27FC236}">
                <a16:creationId xmlns:a16="http://schemas.microsoft.com/office/drawing/2014/main" id="{1C324E08-FA07-4C43-9879-89A8DA138139}"/>
              </a:ext>
            </a:extLst>
          </p:cNvPr>
          <p:cNvSpPr txBox="1">
            <a:spLocks/>
          </p:cNvSpPr>
          <p:nvPr/>
        </p:nvSpPr>
        <p:spPr>
          <a:xfrm>
            <a:off x="383276" y="1387736"/>
            <a:ext cx="8989324" cy="5851264"/>
          </a:xfrm>
          <a:prstGeom prst="rect">
            <a:avLst/>
          </a:prstGeom>
        </p:spPr>
        <p:txBody>
          <a:bodyPr vert="horz" lIns="101864" tIns="50933" rIns="101864" bIns="50933" rtlCol="0" anchor="t">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buNone/>
            </a:pPr>
            <a:r>
              <a:rPr lang="en-US" sz="2400" b="1" dirty="0">
                <a:solidFill>
                  <a:schemeClr val="bg1"/>
                </a:solidFill>
              </a:rPr>
              <a:t>Influenza: </a:t>
            </a:r>
            <a:endParaRPr lang="en-US" sz="2400" dirty="0">
              <a:solidFill>
                <a:schemeClr val="bg1"/>
              </a:solidFill>
            </a:endParaRPr>
          </a:p>
          <a:p>
            <a:pPr marL="457200" indent="-457200"/>
            <a:r>
              <a:rPr lang="en-US" sz="2400" dirty="0">
                <a:solidFill>
                  <a:schemeClr val="bg1"/>
                </a:solidFill>
                <a:cs typeface="Calibri"/>
              </a:rPr>
              <a:t>Know</a:t>
            </a:r>
            <a:r>
              <a:rPr lang="en-US" sz="2400" dirty="0">
                <a:solidFill>
                  <a:schemeClr val="bg1"/>
                </a:solidFill>
              </a:rPr>
              <a:t>  the local prevalence and the patient's symptoms to decide who to test and who to treat with antivirals</a:t>
            </a:r>
            <a:endParaRPr lang="en-US" sz="2400" dirty="0">
              <a:solidFill>
                <a:schemeClr val="bg1"/>
              </a:solidFill>
              <a:cs typeface="Calibri"/>
            </a:endParaRPr>
          </a:p>
          <a:p>
            <a:pPr marL="457200" indent="-457200"/>
            <a:r>
              <a:rPr lang="en-US" sz="2400" dirty="0">
                <a:solidFill>
                  <a:schemeClr val="bg1"/>
                </a:solidFill>
                <a:ea typeface="+mn-lt"/>
                <a:cs typeface="+mn-lt"/>
              </a:rPr>
              <a:t>Critical groups of patients who should be treated: those with severe or progressing illness, those with chronic medical conditions, including immunocompromise, children &lt;2 years, adults age 65 years and older, pregnant women and women within 2 weeks postpartum </a:t>
            </a:r>
            <a:r>
              <a:rPr lang="en-US" sz="2400" dirty="0">
                <a:ea typeface="+mn-lt"/>
                <a:cs typeface="+mn-lt"/>
              </a:rPr>
              <a:t>  </a:t>
            </a:r>
            <a:br>
              <a:rPr lang="en-US" sz="2400" dirty="0"/>
            </a:br>
            <a:endParaRPr lang="en-US" sz="2400" dirty="0">
              <a:solidFill>
                <a:schemeClr val="bg1"/>
              </a:solidFill>
              <a:cs typeface="Calibri"/>
            </a:endParaRPr>
          </a:p>
          <a:p>
            <a:pPr marL="0" indent="0">
              <a:buNone/>
            </a:pPr>
            <a:r>
              <a:rPr lang="en-US" sz="2400" b="1" dirty="0">
                <a:solidFill>
                  <a:schemeClr val="bg1"/>
                </a:solidFill>
              </a:rPr>
              <a:t>RSV: </a:t>
            </a:r>
            <a:endParaRPr lang="en-US" sz="2400" dirty="0">
              <a:solidFill>
                <a:schemeClr val="bg1"/>
              </a:solidFill>
            </a:endParaRPr>
          </a:p>
          <a:p>
            <a:pPr marL="457200" indent="-457200"/>
            <a:r>
              <a:rPr lang="en-US" sz="2400" dirty="0">
                <a:solidFill>
                  <a:schemeClr val="bg1"/>
                </a:solidFill>
              </a:rPr>
              <a:t>Antibiotics are not indicated</a:t>
            </a:r>
            <a:endParaRPr lang="en-US" sz="2400" dirty="0">
              <a:solidFill>
                <a:schemeClr val="bg1"/>
              </a:solidFill>
              <a:cs typeface="Calibri"/>
            </a:endParaRPr>
          </a:p>
          <a:p>
            <a:pPr marL="457200" indent="-457200"/>
            <a:r>
              <a:rPr lang="en-US" sz="2400" dirty="0">
                <a:solidFill>
                  <a:schemeClr val="bg1"/>
                </a:solidFill>
                <a:cs typeface="Calibri"/>
              </a:rPr>
              <a:t>May</a:t>
            </a:r>
            <a:r>
              <a:rPr lang="en-US" sz="2400" dirty="0">
                <a:solidFill>
                  <a:schemeClr val="bg1"/>
                </a:solidFill>
              </a:rPr>
              <a:t> get worse through day 5 before getting better</a:t>
            </a:r>
            <a:endParaRPr lang="en-US" sz="2400" dirty="0">
              <a:solidFill>
                <a:schemeClr val="bg1"/>
              </a:solidFill>
              <a:cs typeface="Calibri"/>
            </a:endParaRPr>
          </a:p>
        </p:txBody>
      </p:sp>
    </p:spTree>
    <p:custDataLst>
      <p:tags r:id="rId1"/>
    </p:custDataLst>
    <p:extLst>
      <p:ext uri="{BB962C8B-B14F-4D97-AF65-F5344CB8AC3E}">
        <p14:creationId xmlns:p14="http://schemas.microsoft.com/office/powerpoint/2010/main" val="497872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Additional Toolkit Resources</a:t>
            </a:r>
          </a:p>
        </p:txBody>
      </p:sp>
      <p:sp>
        <p:nvSpPr>
          <p:cNvPr id="6" name="Content Placeholder 5"/>
          <p:cNvSpPr>
            <a:spLocks noGrp="1"/>
          </p:cNvSpPr>
          <p:nvPr>
            <p:ph idx="1"/>
          </p:nvPr>
        </p:nvSpPr>
        <p:spPr>
          <a:xfrm>
            <a:off x="636047" y="1270631"/>
            <a:ext cx="8786308" cy="5851740"/>
          </a:xfrm>
        </p:spPr>
        <p:txBody>
          <a:bodyPr vert="horz" lIns="101864" tIns="50933" rIns="101864" bIns="50933" rtlCol="0" anchor="t">
            <a:normAutofit fontScale="77500" lnSpcReduction="20000"/>
          </a:bodyPr>
          <a:lstStyle/>
          <a:p>
            <a:pPr marL="606425" indent="-421640">
              <a:spcAft>
                <a:spcPts val="640"/>
              </a:spcAft>
              <a:buNone/>
            </a:pPr>
            <a:r>
              <a:rPr lang="en-US" sz="3650" b="1" dirty="0"/>
              <a:t>For more resources on influenza and RSV, please access the tools listed below, </a:t>
            </a:r>
            <a:r>
              <a:rPr lang="en-US" sz="3650" b="1"/>
              <a:t>available in </a:t>
            </a:r>
            <a:r>
              <a:rPr lang="en-US" sz="3650" b="1" dirty="0"/>
              <a:t>the AHRQ Toolkit To Improve Antibiotic Use in </a:t>
            </a:r>
            <a:r>
              <a:rPr lang="en-US" sz="3650" b="1"/>
              <a:t>Ambulatory Care.</a:t>
            </a:r>
            <a:endParaRPr lang="en-US" sz="3650" dirty="0"/>
          </a:p>
          <a:p>
            <a:pPr marL="606425" indent="-421640">
              <a:spcAft>
                <a:spcPts val="640"/>
              </a:spcAft>
              <a:buNone/>
            </a:pPr>
            <a:r>
              <a:rPr lang="en-US" sz="3688" b="1" dirty="0"/>
              <a:t>Discussion Guide: </a:t>
            </a:r>
            <a:r>
              <a:rPr lang="en-US" sz="3688" dirty="0"/>
              <a:t>Refer to the </a:t>
            </a:r>
            <a:r>
              <a:rPr lang="en-US" sz="3688" dirty="0">
                <a:hlinkClick r:id="rId4"/>
              </a:rPr>
              <a:t>Discussion Guide </a:t>
            </a:r>
            <a:r>
              <a:rPr lang="en-US" sz="3688" dirty="0"/>
              <a:t>to help your practice develop a standardized approach to the diagnosis and management of patients with influenza and RSV.</a:t>
            </a:r>
            <a:endParaRPr lang="en-US" sz="3688" dirty="0">
              <a:cs typeface="Calibri"/>
            </a:endParaRPr>
          </a:p>
          <a:p>
            <a:pPr marL="606425" indent="-421640">
              <a:spcAft>
                <a:spcPts val="640"/>
              </a:spcAft>
              <a:buNone/>
            </a:pPr>
            <a:r>
              <a:rPr lang="en-US" sz="3688" b="1" dirty="0"/>
              <a:t>Clinician One-Page Document: </a:t>
            </a:r>
            <a:r>
              <a:rPr lang="en-US" sz="3688" dirty="0"/>
              <a:t>Refer to the </a:t>
            </a:r>
            <a:r>
              <a:rPr lang="en-US" sz="3688" dirty="0">
                <a:hlinkClick r:id="rId5"/>
              </a:rPr>
              <a:t>One-Page document</a:t>
            </a:r>
            <a:r>
              <a:rPr lang="en-US" sz="3688" dirty="0"/>
              <a:t> for a concise summary of the diagnosis and treatment of influenza and RSV.</a:t>
            </a:r>
            <a:endParaRPr lang="en-US" sz="3688" dirty="0">
              <a:cs typeface="Calibri"/>
            </a:endParaRPr>
          </a:p>
          <a:p>
            <a:pPr marL="606425" indent="-421640">
              <a:spcAft>
                <a:spcPts val="640"/>
              </a:spcAft>
              <a:buNone/>
            </a:pPr>
            <a:r>
              <a:rPr lang="en-US" sz="3650" b="1" dirty="0"/>
              <a:t>Patient Handout: </a:t>
            </a:r>
            <a:r>
              <a:rPr lang="en-US" sz="3650" dirty="0"/>
              <a:t>The Patient Handout explains the symptoms and symptomatic treatment of influenza and RSV. It is available in both </a:t>
            </a:r>
            <a:r>
              <a:rPr lang="en-US" sz="3650" dirty="0">
                <a:hlinkClick r:id="rId6"/>
              </a:rPr>
              <a:t>English</a:t>
            </a:r>
            <a:r>
              <a:rPr lang="en-US" sz="3650" dirty="0"/>
              <a:t> and </a:t>
            </a:r>
            <a:r>
              <a:rPr lang="en-US" sz="3650" dirty="0">
                <a:hlinkClick r:id="rId7"/>
              </a:rPr>
              <a:t>Spanish</a:t>
            </a:r>
            <a:r>
              <a:rPr lang="en-US" sz="3650" dirty="0"/>
              <a:t>.</a:t>
            </a:r>
            <a:endParaRPr lang="en-US" sz="3650" dirty="0">
              <a:cs typeface="Calibri"/>
            </a:endParaRPr>
          </a:p>
        </p:txBody>
      </p:sp>
      <p:sp>
        <p:nvSpPr>
          <p:cNvPr id="7" name="Slide Number Placeholder 6"/>
          <p:cNvSpPr>
            <a:spLocks noGrp="1"/>
          </p:cNvSpPr>
          <p:nvPr>
            <p:ph type="sldNum" sz="quarter" idx="12"/>
          </p:nvPr>
        </p:nvSpPr>
        <p:spPr>
          <a:xfrm>
            <a:off x="9264938" y="7397829"/>
            <a:ext cx="569483" cy="374571"/>
          </a:xfrm>
        </p:spPr>
        <p:txBody>
          <a:bodyPr/>
          <a:lstStyle/>
          <a:p>
            <a:fld id="{993EEC8E-C5CF-40DF-832D-5BCB0E209B98}" type="slidenum">
              <a:rPr lang="en-US" smtClean="0"/>
              <a:t>37</a:t>
            </a:fld>
            <a:endParaRPr lang="en-US" dirty="0"/>
          </a:p>
        </p:txBody>
      </p:sp>
    </p:spTree>
    <p:custDataLst>
      <p:tags r:id="rId1"/>
    </p:custDataLst>
    <p:extLst>
      <p:ext uri="{BB962C8B-B14F-4D97-AF65-F5344CB8AC3E}">
        <p14:creationId xmlns:p14="http://schemas.microsoft.com/office/powerpoint/2010/main" val="1834792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95"/>
              <a:t>Disclaimer</a:t>
            </a:r>
          </a:p>
        </p:txBody>
      </p:sp>
      <p:sp>
        <p:nvSpPr>
          <p:cNvPr id="3" name="Content Placeholder 2"/>
          <p:cNvSpPr>
            <a:spLocks noGrp="1"/>
          </p:cNvSpPr>
          <p:nvPr>
            <p:ph idx="1"/>
          </p:nvPr>
        </p:nvSpPr>
        <p:spPr>
          <a:xfrm>
            <a:off x="636046" y="1339430"/>
            <a:ext cx="8786308" cy="5842747"/>
          </a:xfrm>
        </p:spPr>
        <p:txBody>
          <a:bodyPr>
            <a:normAutofit fontScale="77500" lnSpcReduction="20000"/>
          </a:bodyPr>
          <a:lstStyle/>
          <a:p>
            <a:pPr>
              <a:spcBef>
                <a:spcPts val="1747"/>
              </a:spcBef>
            </a:pPr>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747"/>
              </a:spcBef>
            </a:pPr>
            <a:r>
              <a:rPr lang="en-US"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4" name="Slide Number Placeholder 3"/>
          <p:cNvSpPr>
            <a:spLocks noGrp="1"/>
          </p:cNvSpPr>
          <p:nvPr>
            <p:ph type="sldNum" sz="quarter" idx="4294967295"/>
          </p:nvPr>
        </p:nvSpPr>
        <p:spPr>
          <a:xfrm>
            <a:off x="9355592" y="7370250"/>
            <a:ext cx="454538" cy="402150"/>
          </a:xfrm>
        </p:spPr>
        <p:txBody>
          <a:bodyPr/>
          <a:lstStyle/>
          <a:p>
            <a:fld id="{390C5B08-BD67-40B7-9FCB-303274082AFB}" type="slidenum">
              <a:rPr lang="en-US" smtClean="0"/>
              <a:pPr/>
              <a:t>38</a:t>
            </a:fld>
            <a:endParaRPr lang="en-US" dirty="0"/>
          </a:p>
        </p:txBody>
      </p:sp>
    </p:spTree>
    <p:custDataLst>
      <p:tags r:id="rId1"/>
    </p:custDataLst>
    <p:extLst>
      <p:ext uri="{BB962C8B-B14F-4D97-AF65-F5344CB8AC3E}">
        <p14:creationId xmlns:p14="http://schemas.microsoft.com/office/powerpoint/2010/main" val="2642926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References</a:t>
            </a:r>
          </a:p>
        </p:txBody>
      </p:sp>
      <p:sp>
        <p:nvSpPr>
          <p:cNvPr id="4" name="Slide Number Placeholder 3"/>
          <p:cNvSpPr>
            <a:spLocks noGrp="1"/>
          </p:cNvSpPr>
          <p:nvPr>
            <p:ph type="sldNum" sz="quarter" idx="4294967295"/>
          </p:nvPr>
        </p:nvSpPr>
        <p:spPr>
          <a:xfrm>
            <a:off x="9353393" y="7370848"/>
            <a:ext cx="468312" cy="414337"/>
          </a:xfrm>
        </p:spPr>
        <p:txBody>
          <a:bodyPr/>
          <a:lstStyle/>
          <a:p>
            <a:fld id="{390C5B08-BD67-40B7-9FCB-303274082AFB}" type="slidenum">
              <a:rPr lang="en-US" smtClean="0"/>
              <a:pPr/>
              <a:t>39</a:t>
            </a:fld>
            <a:endParaRPr lang="en-US"/>
          </a:p>
        </p:txBody>
      </p:sp>
      <p:sp>
        <p:nvSpPr>
          <p:cNvPr id="6" name="Content Placeholder 7"/>
          <p:cNvSpPr>
            <a:spLocks noGrp="1"/>
          </p:cNvSpPr>
          <p:nvPr>
            <p:ph idx="1"/>
          </p:nvPr>
        </p:nvSpPr>
        <p:spPr>
          <a:xfrm>
            <a:off x="164584" y="1103860"/>
            <a:ext cx="9729232" cy="6077527"/>
          </a:xfrm>
        </p:spPr>
        <p:txBody>
          <a:bodyPr>
            <a:noAutofit/>
          </a:bodyPr>
          <a:lstStyle/>
          <a:p>
            <a:pPr marL="457200" indent="-457200">
              <a:buFont typeface="+mj-lt"/>
              <a:buAutoNum type="arabicPeriod"/>
            </a:pPr>
            <a:r>
              <a:rPr lang="en-US" sz="2000" dirty="0" err="1"/>
              <a:t>Tokars</a:t>
            </a:r>
            <a:r>
              <a:rPr lang="en-US" sz="2000" dirty="0"/>
              <a:t> JI, Olsen SJ, Reed C. Seasonal incidence of symptomatic influenza in the United States. Clin Infect Dis. 2018 May 1;66(10):1511-8. PMID: 29206909.</a:t>
            </a:r>
          </a:p>
          <a:p>
            <a:pPr marL="457200" indent="-457200">
              <a:buFont typeface="+mj-lt"/>
              <a:buAutoNum type="arabicPeriod"/>
            </a:pPr>
            <a:r>
              <a:rPr lang="en-US" sz="2000" dirty="0"/>
              <a:t>The Flu Season. Centers for Disease Control and Prevention, Influenza (Flu). September 28, 2021. </a:t>
            </a:r>
            <a:r>
              <a:rPr lang="en-US" sz="2000" dirty="0">
                <a:hlinkClick r:id="rId3"/>
              </a:rPr>
              <a:t>https://www.cdc.gov/flu/about/season/flu-season.htm</a:t>
            </a:r>
            <a:r>
              <a:rPr lang="en-US" sz="2000" dirty="0"/>
              <a:t>. Accessed June 22, 2022. </a:t>
            </a:r>
          </a:p>
          <a:p>
            <a:pPr marL="457200" indent="-457200">
              <a:buFont typeface="+mj-lt"/>
              <a:buAutoNum type="arabicPeriod"/>
            </a:pPr>
            <a:r>
              <a:rPr lang="en-US" sz="2000" dirty="0"/>
              <a:t>Flu Symptoms &amp; Diagnosis. Centers for Disease Control and Prevention: Influenza (Flu). November 18, 2021.  </a:t>
            </a:r>
            <a:r>
              <a:rPr lang="en-US" sz="2000" dirty="0">
                <a:hlinkClick r:id="rId4"/>
              </a:rPr>
              <a:t>https://www.cdc.gov/flu/symptoms/index.html</a:t>
            </a:r>
            <a:r>
              <a:rPr lang="en-US" sz="2000" dirty="0"/>
              <a:t>. Accessed June 22, 2022.</a:t>
            </a:r>
          </a:p>
          <a:p>
            <a:pPr marL="457200" indent="-457200">
              <a:buFont typeface="+mj-lt"/>
              <a:buAutoNum type="arabicPeriod"/>
            </a:pPr>
            <a:r>
              <a:rPr lang="en-US" sz="2000" dirty="0">
                <a:ea typeface="+mn-lt"/>
                <a:cs typeface="+mn-lt"/>
              </a:rPr>
              <a:t>Weekly U.S. Influenza Surveillance Report-</a:t>
            </a:r>
            <a:r>
              <a:rPr lang="en-US" sz="2000" dirty="0" err="1">
                <a:ea typeface="+mn-lt"/>
                <a:cs typeface="+mn-lt"/>
              </a:rPr>
              <a:t>FluView</a:t>
            </a:r>
            <a:r>
              <a:rPr lang="en-US" sz="2000" dirty="0">
                <a:ea typeface="+mn-lt"/>
                <a:cs typeface="+mn-lt"/>
              </a:rPr>
              <a:t>. Centers for Disease Control and Prevention, Influenza (Flu). June 17, 2022.  </a:t>
            </a:r>
            <a:r>
              <a:rPr lang="en-US" sz="2000" dirty="0">
                <a:ea typeface="+mn-lt"/>
                <a:cs typeface="+mn-lt"/>
                <a:hlinkClick r:id="rId5"/>
              </a:rPr>
              <a:t>https://www.cdc.gov/flu/weekly/index.htm</a:t>
            </a:r>
            <a:r>
              <a:rPr lang="en-US" sz="2000" dirty="0">
                <a:ea typeface="+mn-lt"/>
                <a:cs typeface="+mn-lt"/>
              </a:rPr>
              <a:t>. Accessed June 22, 2022.</a:t>
            </a:r>
            <a:endParaRPr lang="en-US" sz="2000" dirty="0"/>
          </a:p>
          <a:p>
            <a:pPr marL="457200" indent="-457200">
              <a:buFont typeface="+mj-lt"/>
              <a:buAutoNum type="arabicPeriod" startAt="5"/>
            </a:pPr>
            <a:r>
              <a:rPr lang="en-US" sz="2000" dirty="0" err="1"/>
              <a:t>Uyeki</a:t>
            </a:r>
            <a:r>
              <a:rPr lang="en-US" sz="2000" dirty="0"/>
              <a:t> TM, Bernstein HH, Bradley JS, et al. Clinical practice guidelines by the Infectious Diseases Society of America: 2018 Update on diagnosis, treatment, chemoprophylaxis, and institutional outbreak management of seasonal influenza. Clin Infect Dis. 2019 Mar 5;68-(6):e1-47. PMID: 30566567.</a:t>
            </a:r>
          </a:p>
          <a:p>
            <a:pPr marL="457200" indent="-457200">
              <a:buFont typeface="+mj-lt"/>
              <a:buAutoNum type="arabicPeriod" startAt="5"/>
            </a:pPr>
            <a:r>
              <a:rPr lang="en-US" sz="2000" dirty="0" err="1"/>
              <a:t>Osterholm</a:t>
            </a:r>
            <a:r>
              <a:rPr lang="en-US" sz="2000" dirty="0"/>
              <a:t> MT, Kelley NS, Sommer A, et al. Efficacy and effectiveness of influenza vaccines: a systematic review and meta-analysis. Lancet Infect Dis. 2012 Jan;12(1):36-44. PMID: 22032844.</a:t>
            </a:r>
          </a:p>
          <a:p>
            <a:pPr marL="457200" indent="-457200">
              <a:buFont typeface="+mj-lt"/>
              <a:buAutoNum type="arabicPeriod" startAt="5"/>
            </a:pPr>
            <a:endParaRPr lang="en-US" sz="2000" dirty="0"/>
          </a:p>
          <a:p>
            <a:pPr>
              <a:buFont typeface="+mj-lt"/>
              <a:buAutoNum type="arabicPeriod" startAt="5"/>
            </a:pPr>
            <a:endParaRPr lang="en-US" sz="2000" dirty="0"/>
          </a:p>
          <a:p>
            <a:pPr>
              <a:buFont typeface="+mj-lt"/>
              <a:buAutoNum type="arabicPeriod" startAt="5"/>
            </a:pPr>
            <a:endParaRPr lang="en-US" sz="1800" dirty="0"/>
          </a:p>
          <a:p>
            <a:pPr>
              <a:buFont typeface="+mj-lt"/>
              <a:buAutoNum type="arabicPeriod" startAt="5"/>
            </a:pPr>
            <a:endParaRPr lang="en-US" sz="1800" dirty="0"/>
          </a:p>
          <a:p>
            <a:pPr>
              <a:buFont typeface="+mj-lt"/>
              <a:buAutoNum type="arabicPeriod" startAt="5"/>
            </a:pPr>
            <a:endParaRPr lang="en-US" sz="1800" dirty="0"/>
          </a:p>
          <a:p>
            <a:pPr>
              <a:buFont typeface="+mj-lt"/>
              <a:buAutoNum type="arabicPeriod" startAt="5"/>
            </a:pPr>
            <a:endParaRPr lang="en-US" sz="1800" dirty="0"/>
          </a:p>
          <a:p>
            <a:pPr>
              <a:buFont typeface="+mj-lt"/>
              <a:buAutoNum type="arabicPeriod" startAt="5"/>
            </a:pPr>
            <a:endParaRPr lang="en-US" sz="1800" dirty="0"/>
          </a:p>
          <a:p>
            <a:pPr marL="0" lvl="0" indent="0">
              <a:spcBef>
                <a:spcPts val="0"/>
              </a:spcBef>
              <a:buNone/>
              <a:defRPr/>
            </a:pPr>
            <a:endParaRPr lang="en-US" sz="1800" dirty="0"/>
          </a:p>
        </p:txBody>
      </p:sp>
    </p:spTree>
    <p:custDataLst>
      <p:tags r:id="rId1"/>
    </p:custDataLst>
    <p:extLst>
      <p:ext uri="{BB962C8B-B14F-4D97-AF65-F5344CB8AC3E}">
        <p14:creationId xmlns:p14="http://schemas.microsoft.com/office/powerpoint/2010/main" val="13463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86045" y="2333066"/>
            <a:ext cx="3790504" cy="3624853"/>
          </a:xfrm>
          <a:prstGeom prst="rect">
            <a:avLst/>
          </a:prstGeom>
        </p:spPr>
      </p:pic>
      <p:sp>
        <p:nvSpPr>
          <p:cNvPr id="2" name="Title 1"/>
          <p:cNvSpPr>
            <a:spLocks noGrp="1"/>
          </p:cNvSpPr>
          <p:nvPr>
            <p:ph type="title"/>
          </p:nvPr>
        </p:nvSpPr>
        <p:spPr>
          <a:xfrm>
            <a:off x="147918" y="462120"/>
            <a:ext cx="9762565" cy="485868"/>
          </a:xfrm>
        </p:spPr>
        <p:txBody>
          <a:bodyPr>
            <a:noAutofit/>
          </a:bodyPr>
          <a:lstStyle/>
          <a:p>
            <a:r>
              <a:rPr lang="en-US" sz="3495"/>
              <a:t>The Four Moments of Antibiotic Decision Making</a:t>
            </a:r>
            <a:endParaRPr lang="en-US" sz="3106"/>
          </a:p>
        </p:txBody>
      </p:sp>
      <p:sp>
        <p:nvSpPr>
          <p:cNvPr id="3" name="Content Placeholder 2"/>
          <p:cNvSpPr>
            <a:spLocks noGrp="1"/>
          </p:cNvSpPr>
          <p:nvPr>
            <p:ph idx="1"/>
          </p:nvPr>
        </p:nvSpPr>
        <p:spPr>
          <a:xfrm>
            <a:off x="4126904" y="1428309"/>
            <a:ext cx="5576495" cy="5416245"/>
          </a:xfrm>
        </p:spPr>
        <p:txBody>
          <a:bodyPr vert="horz" lIns="98868" tIns="49435" rIns="98868" bIns="49435" rtlCol="0" anchor="t">
            <a:normAutofit/>
          </a:bodyPr>
          <a:lstStyle/>
          <a:p>
            <a:pPr marL="721137" indent="-721137">
              <a:buFont typeface="+mj-lt"/>
              <a:buAutoNum type="arabicPeriod"/>
            </a:pPr>
            <a:r>
              <a:rPr lang="en-US" sz="2912"/>
              <a:t>Does my patient have an infection that requires antibiotics?</a:t>
            </a:r>
            <a:br>
              <a:rPr lang="en-US" sz="2912"/>
            </a:br>
            <a:endParaRPr lang="en-US" sz="2912"/>
          </a:p>
          <a:p>
            <a:pPr marL="0" indent="0">
              <a:buNone/>
            </a:pPr>
            <a:endParaRPr lang="en-US" sz="2718"/>
          </a:p>
          <a:p>
            <a:pPr marL="714974" indent="-714974">
              <a:buAutoNum type="arabicPeriod" startAt="4"/>
            </a:pPr>
            <a:endParaRPr lang="en-US" sz="2718"/>
          </a:p>
          <a:p>
            <a:pPr marL="714974" indent="-714974">
              <a:buAutoNum type="arabicPeriod" startAt="4"/>
            </a:pPr>
            <a:endParaRPr lang="en-US" sz="2718"/>
          </a:p>
        </p:txBody>
      </p:sp>
      <p:sp>
        <p:nvSpPr>
          <p:cNvPr id="4" name="Slide Number Placeholder 3"/>
          <p:cNvSpPr>
            <a:spLocks noGrp="1"/>
          </p:cNvSpPr>
          <p:nvPr>
            <p:ph type="sldNum" sz="quarter" idx="12"/>
          </p:nvPr>
        </p:nvSpPr>
        <p:spPr>
          <a:xfrm>
            <a:off x="9350285" y="7381476"/>
            <a:ext cx="487680" cy="413809"/>
          </a:xfrm>
        </p:spPr>
        <p:txBody>
          <a:bodyPr/>
          <a:lstStyle/>
          <a:p>
            <a:fld id="{993EEC8E-C5CF-40DF-832D-5BCB0E209B98}" type="slidenum">
              <a:rPr lang="en-US" smtClean="0"/>
              <a:t>4</a:t>
            </a:fld>
            <a:endParaRPr lang="en-US" dirty="0"/>
          </a:p>
        </p:txBody>
      </p:sp>
    </p:spTree>
    <p:custDataLst>
      <p:tags r:id="rId1"/>
    </p:custDataLst>
    <p:extLst>
      <p:ext uri="{BB962C8B-B14F-4D97-AF65-F5344CB8AC3E}">
        <p14:creationId xmlns:p14="http://schemas.microsoft.com/office/powerpoint/2010/main" val="3368156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References</a:t>
            </a:r>
          </a:p>
        </p:txBody>
      </p:sp>
      <p:sp>
        <p:nvSpPr>
          <p:cNvPr id="4" name="Slide Number Placeholder 3"/>
          <p:cNvSpPr>
            <a:spLocks noGrp="1"/>
          </p:cNvSpPr>
          <p:nvPr>
            <p:ph type="sldNum" sz="quarter" idx="4294967295"/>
          </p:nvPr>
        </p:nvSpPr>
        <p:spPr>
          <a:xfrm>
            <a:off x="9353393" y="7369638"/>
            <a:ext cx="468312" cy="414337"/>
          </a:xfrm>
        </p:spPr>
        <p:txBody>
          <a:bodyPr/>
          <a:lstStyle/>
          <a:p>
            <a:fld id="{390C5B08-BD67-40B7-9FCB-303274082AFB}" type="slidenum">
              <a:rPr lang="en-US" smtClean="0"/>
              <a:pPr/>
              <a:t>40</a:t>
            </a:fld>
            <a:endParaRPr lang="en-US" dirty="0"/>
          </a:p>
        </p:txBody>
      </p:sp>
      <p:sp>
        <p:nvSpPr>
          <p:cNvPr id="6" name="Content Placeholder 7"/>
          <p:cNvSpPr>
            <a:spLocks noGrp="1"/>
          </p:cNvSpPr>
          <p:nvPr>
            <p:ph idx="1"/>
          </p:nvPr>
        </p:nvSpPr>
        <p:spPr>
          <a:xfrm>
            <a:off x="220613" y="1208304"/>
            <a:ext cx="9617173" cy="5855855"/>
          </a:xfrm>
        </p:spPr>
        <p:txBody>
          <a:bodyPr>
            <a:noAutofit/>
          </a:bodyPr>
          <a:lstStyle/>
          <a:p>
            <a:pPr marL="457200" indent="-457200">
              <a:buFont typeface="+mj-lt"/>
              <a:buAutoNum type="arabicPeriod" startAt="7"/>
            </a:pPr>
            <a:r>
              <a:rPr lang="en-US" sz="2000" dirty="0"/>
              <a:t>Baden LR, Drazen JM, </a:t>
            </a:r>
            <a:r>
              <a:rPr lang="en-US" sz="2000" dirty="0" err="1"/>
              <a:t>Kritek</a:t>
            </a:r>
            <a:r>
              <a:rPr lang="en-US" sz="2000" dirty="0"/>
              <a:t> PA, et al. H1N1 influenza A disease—information for health professionals. N </a:t>
            </a:r>
            <a:r>
              <a:rPr lang="en-US" sz="2000" dirty="0" err="1"/>
              <a:t>Engl</a:t>
            </a:r>
            <a:r>
              <a:rPr lang="en-US" sz="2000" dirty="0"/>
              <a:t> J Med. 2009 Jun 18;360(25):2666-7. PMID: 19423873.</a:t>
            </a:r>
          </a:p>
          <a:p>
            <a:pPr marL="457200" indent="-457200">
              <a:buFont typeface="+mj-lt"/>
              <a:buAutoNum type="arabicPeriod" startAt="7"/>
            </a:pPr>
            <a:r>
              <a:rPr lang="en-US" sz="2000" dirty="0"/>
              <a:t>Rothberg MB, </a:t>
            </a:r>
            <a:r>
              <a:rPr lang="en-US" sz="2000" dirty="0" err="1"/>
              <a:t>Bellantonio</a:t>
            </a:r>
            <a:r>
              <a:rPr lang="en-US" sz="2000" dirty="0"/>
              <a:t> S, Rose DN. Management of influenza in adults older than 65 years of age: cost-effectiveness of rapid testing and antiviral therapy. Ann Intern Med. 2003 Sep 2;139(5 Pt 1):321-9. PMID: 12965940.</a:t>
            </a:r>
          </a:p>
          <a:p>
            <a:pPr marL="457200" indent="-457200">
              <a:buFont typeface="+mj-lt"/>
              <a:buAutoNum type="arabicPeriod" startAt="7"/>
            </a:pPr>
            <a:r>
              <a:rPr lang="en-US" sz="2000" dirty="0"/>
              <a:t>Influenza Antiviral Medications: Summary for Clinicians. Centers for Disease Control and Prevention. Influenza. June 13, 2022. </a:t>
            </a:r>
            <a:r>
              <a:rPr lang="en-US" sz="2000" u="sng" dirty="0">
                <a:hlinkClick r:id="rId3"/>
              </a:rPr>
              <a:t>https://www.cdc.gov/flu/professionals/antivirals/summary-clinicians.htm</a:t>
            </a:r>
            <a:r>
              <a:rPr lang="en-US" sz="2000" dirty="0"/>
              <a:t>. Accessed June 22, 2022.</a:t>
            </a:r>
            <a:endParaRPr lang="en-US" sz="2000" dirty="0">
              <a:cs typeface="Calibri"/>
            </a:endParaRPr>
          </a:p>
          <a:p>
            <a:pPr marL="457200" indent="-457200">
              <a:buFont typeface="+mj-lt"/>
              <a:buAutoNum type="arabicPeriod" startAt="7"/>
            </a:pPr>
            <a:r>
              <a:rPr lang="en-US" sz="2000" dirty="0"/>
              <a:t>Uehara T, Hayden FG, Kawaguchi K, et al. Treatment-emergent influenza variant viruses with reduced </a:t>
            </a:r>
            <a:r>
              <a:rPr lang="en-US" sz="2000" dirty="0" err="1"/>
              <a:t>baloxavir</a:t>
            </a:r>
            <a:r>
              <a:rPr lang="en-US" sz="2000" dirty="0"/>
              <a:t> susceptibility: impact on clinical and virologic outcomes in uncomplicated influenza. J Infect Dis. 2019 Jul 16. PMID: 31309975.</a:t>
            </a:r>
          </a:p>
          <a:p>
            <a:pPr marL="457200" indent="-457200">
              <a:buFont typeface="+mj-lt"/>
              <a:buAutoNum type="arabicPeriod" startAt="7"/>
            </a:pPr>
            <a:r>
              <a:rPr lang="en-US" sz="2000" dirty="0"/>
              <a:t>CDC Responds to Approval of New Flu Antiviral Drug. Centers for Disease Control and Prevention: Influenza (Flu), Seasonal Influenza (Flu), Flu News and Spotlights. December 3, 2018. </a:t>
            </a:r>
            <a:r>
              <a:rPr lang="en-US" sz="2000" dirty="0">
                <a:hlinkClick r:id="rId4"/>
              </a:rPr>
              <a:t>https://www.cdc.gov/flu/spotlights/cdc-responds-approval-new-flu-drug.htm</a:t>
            </a:r>
            <a:r>
              <a:rPr lang="en-US" sz="2000" dirty="0"/>
              <a:t>. Accessed June 22, 2022.</a:t>
            </a:r>
          </a:p>
          <a:p>
            <a:pPr marL="457200" indent="-457200">
              <a:buFont typeface="+mj-lt"/>
              <a:buAutoNum type="arabicPeriod" startAt="7"/>
            </a:pPr>
            <a:endParaRPr lang="en-US" sz="2000" dirty="0"/>
          </a:p>
          <a:p>
            <a:pPr marL="457200" lvl="0" indent="-457200">
              <a:spcBef>
                <a:spcPts val="0"/>
              </a:spcBef>
              <a:buFont typeface="+mj-lt"/>
              <a:buAutoNum type="arabicPeriod" startAt="8"/>
              <a:defRPr/>
            </a:pPr>
            <a:endParaRPr lang="en-US" sz="2000" dirty="0"/>
          </a:p>
        </p:txBody>
      </p:sp>
    </p:spTree>
    <p:custDataLst>
      <p:tags r:id="rId1"/>
    </p:custDataLst>
    <p:extLst>
      <p:ext uri="{BB962C8B-B14F-4D97-AF65-F5344CB8AC3E}">
        <p14:creationId xmlns:p14="http://schemas.microsoft.com/office/powerpoint/2010/main" val="165647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References</a:t>
            </a:r>
          </a:p>
        </p:txBody>
      </p:sp>
      <p:sp>
        <p:nvSpPr>
          <p:cNvPr id="4" name="Slide Number Placeholder 3"/>
          <p:cNvSpPr>
            <a:spLocks noGrp="1"/>
          </p:cNvSpPr>
          <p:nvPr>
            <p:ph type="sldNum" sz="quarter" idx="12"/>
          </p:nvPr>
        </p:nvSpPr>
        <p:spPr>
          <a:xfrm>
            <a:off x="9350285" y="7369901"/>
            <a:ext cx="487680" cy="413809"/>
          </a:xfrm>
        </p:spPr>
        <p:txBody>
          <a:bodyPr/>
          <a:lstStyle/>
          <a:p>
            <a:fld id="{993EEC8E-C5CF-40DF-832D-5BCB0E209B98}" type="slidenum">
              <a:rPr lang="en-US" smtClean="0"/>
              <a:t>41</a:t>
            </a:fld>
            <a:endParaRPr lang="en-US" dirty="0"/>
          </a:p>
        </p:txBody>
      </p:sp>
      <p:sp>
        <p:nvSpPr>
          <p:cNvPr id="6" name="Content Placeholder 2"/>
          <p:cNvSpPr txBox="1">
            <a:spLocks/>
          </p:cNvSpPr>
          <p:nvPr/>
        </p:nvSpPr>
        <p:spPr>
          <a:xfrm>
            <a:off x="250892" y="1231659"/>
            <a:ext cx="9556616" cy="58825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20700" indent="-520700">
              <a:lnSpc>
                <a:spcPct val="110000"/>
              </a:lnSpc>
              <a:spcBef>
                <a:spcPts val="480"/>
              </a:spcBef>
              <a:buFont typeface="+mj-lt"/>
              <a:buAutoNum type="arabicPeriod" startAt="12"/>
            </a:pPr>
            <a:r>
              <a:rPr lang="en-US" sz="2000">
                <a:solidFill>
                  <a:schemeClr val="tx1"/>
                </a:solidFill>
              </a:rPr>
              <a:t>Becker LA, </a:t>
            </a:r>
            <a:r>
              <a:rPr lang="en-US" sz="2000" err="1">
                <a:solidFill>
                  <a:schemeClr val="tx1"/>
                </a:solidFill>
              </a:rPr>
              <a:t>Hom</a:t>
            </a:r>
            <a:r>
              <a:rPr lang="en-US" sz="2000">
                <a:solidFill>
                  <a:schemeClr val="tx1"/>
                </a:solidFill>
              </a:rPr>
              <a:t> J, </a:t>
            </a:r>
            <a:r>
              <a:rPr lang="en-US" sz="2000" err="1">
                <a:solidFill>
                  <a:schemeClr val="tx1"/>
                </a:solidFill>
              </a:rPr>
              <a:t>Villasis-Keever</a:t>
            </a:r>
            <a:r>
              <a:rPr lang="en-US" sz="2000">
                <a:solidFill>
                  <a:schemeClr val="tx1"/>
                </a:solidFill>
              </a:rPr>
              <a:t> M, et al. Beta2-agonists for acute bronchitis. Cochrane Database Syst Rev. 2011 Jul 6;(7):CD001726. PMID: 21735384.</a:t>
            </a:r>
          </a:p>
          <a:p>
            <a:pPr marL="520700" indent="-520700">
              <a:lnSpc>
                <a:spcPct val="110000"/>
              </a:lnSpc>
              <a:spcBef>
                <a:spcPts val="480"/>
              </a:spcBef>
              <a:buFont typeface="+mj-lt"/>
              <a:buAutoNum type="arabicPeriod" startAt="12"/>
            </a:pPr>
            <a:r>
              <a:rPr lang="en-US" sz="2000">
                <a:solidFill>
                  <a:schemeClr val="tx1"/>
                </a:solidFill>
              </a:rPr>
              <a:t>Meissner HC. Viral bronchiolitis in children. N </a:t>
            </a:r>
            <a:r>
              <a:rPr lang="en-US" sz="2000" err="1">
                <a:solidFill>
                  <a:schemeClr val="tx1"/>
                </a:solidFill>
              </a:rPr>
              <a:t>Engl</a:t>
            </a:r>
            <a:r>
              <a:rPr lang="en-US" sz="2000">
                <a:solidFill>
                  <a:schemeClr val="tx1"/>
                </a:solidFill>
              </a:rPr>
              <a:t> J Med. 2016 May 5;374(18):1793-4. PMID: 27144864.</a:t>
            </a:r>
          </a:p>
          <a:p>
            <a:pPr marL="520700" indent="-520700">
              <a:lnSpc>
                <a:spcPct val="110000"/>
              </a:lnSpc>
              <a:spcBef>
                <a:spcPts val="480"/>
              </a:spcBef>
              <a:buFont typeface="+mj-lt"/>
              <a:buAutoNum type="arabicPeriod" startAt="12"/>
            </a:pPr>
            <a:r>
              <a:rPr lang="en-US" sz="2000">
                <a:solidFill>
                  <a:schemeClr val="tx1"/>
                </a:solidFill>
              </a:rPr>
              <a:t>Ralston SL, </a:t>
            </a:r>
            <a:r>
              <a:rPr lang="en-US" sz="2000" err="1">
                <a:solidFill>
                  <a:schemeClr val="tx1"/>
                </a:solidFill>
              </a:rPr>
              <a:t>Lieberthal</a:t>
            </a:r>
            <a:r>
              <a:rPr lang="en-US" sz="2000">
                <a:solidFill>
                  <a:schemeClr val="tx1"/>
                </a:solidFill>
              </a:rPr>
              <a:t> AS, Meissner HC, et al. American Academy of Pediatrics. Clinical practice guideline: the diagnosis, management, and prevention of bronchiolitis. Pediatrics. 2015 Oct;136(4):782. PMID: 26430140. </a:t>
            </a:r>
          </a:p>
          <a:p>
            <a:pPr marL="520700" indent="-520700">
              <a:lnSpc>
                <a:spcPct val="110000"/>
              </a:lnSpc>
              <a:spcBef>
                <a:spcPts val="480"/>
              </a:spcBef>
              <a:buFont typeface="+mj-lt"/>
              <a:buAutoNum type="arabicPeriod" startAt="12"/>
            </a:pPr>
            <a:r>
              <a:rPr lang="en-US" sz="2000">
                <a:solidFill>
                  <a:schemeClr val="tx1"/>
                </a:solidFill>
              </a:rPr>
              <a:t>Diagnosis and management of bronchiolitis. AAFP clinical practice guideline. 2019. </a:t>
            </a:r>
            <a:r>
              <a:rPr lang="en-US" sz="2000">
                <a:solidFill>
                  <a:schemeClr val="tx1"/>
                </a:solidFill>
                <a:hlinkClick r:id="rId3"/>
              </a:rPr>
              <a:t>https://www.aafp.org/family-physician/patient-care/clinical-recommendations/all-clinical-recommendations/bronchiolitis.html</a:t>
            </a:r>
            <a:r>
              <a:rPr lang="en-US" sz="2000">
                <a:solidFill>
                  <a:schemeClr val="tx1"/>
                </a:solidFill>
              </a:rPr>
              <a:t>. Accessed June 22, 2022.</a:t>
            </a:r>
          </a:p>
          <a:p>
            <a:pPr marL="520700" indent="-520700">
              <a:lnSpc>
                <a:spcPct val="110000"/>
              </a:lnSpc>
              <a:spcBef>
                <a:spcPts val="480"/>
              </a:spcBef>
              <a:buFont typeface="+mj-lt"/>
              <a:buAutoNum type="arabicPeriod" startAt="12"/>
            </a:pPr>
            <a:r>
              <a:rPr lang="en-US" sz="2000" err="1">
                <a:solidFill>
                  <a:schemeClr val="tx1"/>
                </a:solidFill>
              </a:rPr>
              <a:t>Stollar</a:t>
            </a:r>
            <a:r>
              <a:rPr lang="en-US" sz="2000">
                <a:solidFill>
                  <a:schemeClr val="tx1"/>
                </a:solidFill>
              </a:rPr>
              <a:t> F, </a:t>
            </a:r>
            <a:r>
              <a:rPr lang="en-US" sz="2000" err="1">
                <a:solidFill>
                  <a:schemeClr val="tx1"/>
                </a:solidFill>
              </a:rPr>
              <a:t>Alcoba</a:t>
            </a:r>
            <a:r>
              <a:rPr lang="en-US" sz="2000">
                <a:solidFill>
                  <a:schemeClr val="tx1"/>
                </a:solidFill>
              </a:rPr>
              <a:t> G, </a:t>
            </a:r>
            <a:r>
              <a:rPr lang="en-US" sz="2000" err="1">
                <a:solidFill>
                  <a:schemeClr val="tx1"/>
                </a:solidFill>
              </a:rPr>
              <a:t>Gervaix</a:t>
            </a:r>
            <a:r>
              <a:rPr lang="en-US" sz="2000">
                <a:solidFill>
                  <a:schemeClr val="tx1"/>
                </a:solidFill>
              </a:rPr>
              <a:t> A, et al. Virologic testing in bronchiolitis: does it change management decisions and predict outcomes? </a:t>
            </a:r>
            <a:r>
              <a:rPr lang="en-US" sz="2000" err="1">
                <a:solidFill>
                  <a:schemeClr val="tx1"/>
                </a:solidFill>
              </a:rPr>
              <a:t>Eur</a:t>
            </a:r>
            <a:r>
              <a:rPr lang="en-US" sz="2000">
                <a:solidFill>
                  <a:schemeClr val="tx1"/>
                </a:solidFill>
              </a:rPr>
              <a:t> J </a:t>
            </a:r>
            <a:r>
              <a:rPr lang="en-US" sz="2000" err="1">
                <a:solidFill>
                  <a:schemeClr val="tx1"/>
                </a:solidFill>
              </a:rPr>
              <a:t>Pediatr</a:t>
            </a:r>
            <a:r>
              <a:rPr lang="en-US" sz="2000">
                <a:solidFill>
                  <a:schemeClr val="tx1"/>
                </a:solidFill>
              </a:rPr>
              <a:t>. 2014 Nov;173(11):1429–35. PMID: 24858463.</a:t>
            </a:r>
          </a:p>
        </p:txBody>
      </p:sp>
    </p:spTree>
    <p:custDataLst>
      <p:tags r:id="rId1"/>
    </p:custDataLst>
    <p:extLst>
      <p:ext uri="{BB962C8B-B14F-4D97-AF65-F5344CB8AC3E}">
        <p14:creationId xmlns:p14="http://schemas.microsoft.com/office/powerpoint/2010/main" val="2988707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3E96-7CAC-4669-9FAC-A922BFA9B807}"/>
              </a:ext>
            </a:extLst>
          </p:cNvPr>
          <p:cNvSpPr>
            <a:spLocks noGrp="1"/>
          </p:cNvSpPr>
          <p:nvPr>
            <p:ph type="title"/>
          </p:nvPr>
        </p:nvSpPr>
        <p:spPr/>
        <p:txBody>
          <a:bodyPr>
            <a:normAutofit fontScale="90000"/>
          </a:bodyPr>
          <a:lstStyle/>
          <a:p>
            <a:r>
              <a:rPr lang="en-US"/>
              <a:t>References</a:t>
            </a:r>
          </a:p>
        </p:txBody>
      </p:sp>
      <p:sp>
        <p:nvSpPr>
          <p:cNvPr id="3" name="Content Placeholder 2">
            <a:extLst>
              <a:ext uri="{FF2B5EF4-FFF2-40B4-BE49-F238E27FC236}">
                <a16:creationId xmlns:a16="http://schemas.microsoft.com/office/drawing/2014/main" id="{E3D0C61A-3BC2-4509-8720-8EA1FB8AD1B2}"/>
              </a:ext>
            </a:extLst>
          </p:cNvPr>
          <p:cNvSpPr>
            <a:spLocks noGrp="1"/>
          </p:cNvSpPr>
          <p:nvPr>
            <p:ph idx="1"/>
          </p:nvPr>
        </p:nvSpPr>
        <p:spPr>
          <a:xfrm>
            <a:off x="502920" y="1208232"/>
            <a:ext cx="9052560" cy="5799987"/>
          </a:xfrm>
        </p:spPr>
        <p:txBody>
          <a:bodyPr/>
          <a:lstStyle/>
          <a:p>
            <a:pPr marL="457200" indent="-457200">
              <a:buFont typeface="+mj-lt"/>
              <a:buAutoNum type="arabicPeriod" startAt="17"/>
            </a:pPr>
            <a:r>
              <a:rPr lang="en-US" sz="2000" dirty="0"/>
              <a:t>Brady MT, Byington CL, Davies HD. Updated guidance for palivizumab prophylaxis among infants and young children at increased risk of hospitalization for respiratory syncytial virus infection. Pediatrics. 2014 Aug;134(2):415-20. PMID: 25070304.</a:t>
            </a:r>
          </a:p>
          <a:p>
            <a:pPr marL="457200" indent="-457200">
              <a:buFont typeface="+mj-lt"/>
              <a:buAutoNum type="arabicPeriod" startAt="17"/>
            </a:pPr>
            <a:r>
              <a:rPr lang="en-US" sz="2000" dirty="0"/>
              <a:t>Kimberlin DW, Brady MT, Jackson MA, et al. Committee on Infectious Diseases; American Academy of Pediatrics. Red Book Online. 2018-2021. Respiratory syncytial virus. </a:t>
            </a:r>
            <a:r>
              <a:rPr lang="en-US" sz="2000" dirty="0">
                <a:hlinkClick r:id="rId2"/>
              </a:rPr>
              <a:t>https://redbook.solutions.aap.org/chapter.aspx?sectionid=189640170&amp;bookid=2205</a:t>
            </a:r>
            <a:r>
              <a:rPr lang="en-US" sz="2000" dirty="0"/>
              <a:t>   Accessed November 23, 2021.</a:t>
            </a:r>
          </a:p>
          <a:p>
            <a:pPr marL="0" indent="0">
              <a:buNone/>
            </a:pPr>
            <a:endParaRPr lang="en-US" dirty="0"/>
          </a:p>
        </p:txBody>
      </p:sp>
      <p:sp>
        <p:nvSpPr>
          <p:cNvPr id="4" name="Slide Number Placeholder 3">
            <a:extLst>
              <a:ext uri="{FF2B5EF4-FFF2-40B4-BE49-F238E27FC236}">
                <a16:creationId xmlns:a16="http://schemas.microsoft.com/office/drawing/2014/main" id="{ED5505DF-17A4-4CA2-A348-5C53AE87973B}"/>
              </a:ext>
            </a:extLst>
          </p:cNvPr>
          <p:cNvSpPr>
            <a:spLocks noGrp="1"/>
          </p:cNvSpPr>
          <p:nvPr>
            <p:ph type="sldNum" sz="quarter" idx="12"/>
          </p:nvPr>
        </p:nvSpPr>
        <p:spPr>
          <a:xfrm>
            <a:off x="9350285" y="7369901"/>
            <a:ext cx="487680" cy="413809"/>
          </a:xfrm>
        </p:spPr>
        <p:txBody>
          <a:bodyPr/>
          <a:lstStyle/>
          <a:p>
            <a:fld id="{993EEC8E-C5CF-40DF-832D-5BCB0E209B98}" type="slidenum">
              <a:rPr lang="en-US" smtClean="0"/>
              <a:t>42</a:t>
            </a:fld>
            <a:endParaRPr lang="en-US" dirty="0"/>
          </a:p>
        </p:txBody>
      </p:sp>
    </p:spTree>
    <p:extLst>
      <p:ext uri="{BB962C8B-B14F-4D97-AF65-F5344CB8AC3E}">
        <p14:creationId xmlns:p14="http://schemas.microsoft.com/office/powerpoint/2010/main" val="18453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Case Presentation #1</a:t>
            </a:r>
            <a:endParaRPr lang="en-US"/>
          </a:p>
        </p:txBody>
      </p:sp>
      <p:sp>
        <p:nvSpPr>
          <p:cNvPr id="3" name="Content Placeholder 2"/>
          <p:cNvSpPr>
            <a:spLocks noGrp="1"/>
          </p:cNvSpPr>
          <p:nvPr>
            <p:ph idx="1"/>
          </p:nvPr>
        </p:nvSpPr>
        <p:spPr>
          <a:xfrm>
            <a:off x="502920" y="1600200"/>
            <a:ext cx="9052560" cy="5758391"/>
          </a:xfrm>
        </p:spPr>
        <p:txBody>
          <a:bodyPr vert="horz" lIns="101864" tIns="50933" rIns="101864" bIns="50933" rtlCol="0" anchor="t">
            <a:normAutofit fontScale="85000" lnSpcReduction="20000"/>
          </a:bodyPr>
          <a:lstStyle/>
          <a:p>
            <a:pPr marL="0" indent="0">
              <a:buNone/>
            </a:pPr>
            <a:r>
              <a:rPr lang="en-US" sz="4400" dirty="0"/>
              <a:t>History</a:t>
            </a:r>
          </a:p>
          <a:p>
            <a:pPr lvl="1">
              <a:buFont typeface="Arial" panose="020B0604020202020204" pitchFamily="34" charset="0"/>
              <a:buChar char="•"/>
            </a:pPr>
            <a:r>
              <a:rPr lang="en-US" sz="2647" dirty="0"/>
              <a:t>35-year-old man </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No past medical history </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Two days of myalgias</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Subjective fevers and cough</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Did not get his influenza vaccination this year</a:t>
            </a:r>
            <a:br>
              <a:rPr lang="en-US" sz="2647" dirty="0">
                <a:latin typeface="Calibri" panose="020F0502020204030204" pitchFamily="34" charset="0"/>
                <a:ea typeface="Calibri" panose="020F0502020204030204" pitchFamily="34" charset="0"/>
                <a:cs typeface="Times New Roman" panose="02020603050405020304" pitchFamily="18" charset="0"/>
              </a:rPr>
            </a:br>
            <a:br>
              <a:rPr lang="en-US" sz="2647" dirty="0">
                <a:latin typeface="Calibri" panose="020F0502020204030204" pitchFamily="34" charset="0"/>
                <a:ea typeface="Calibri" panose="020F0502020204030204" pitchFamily="34" charset="0"/>
                <a:cs typeface="Times New Roman" panose="02020603050405020304" pitchFamily="18" charset="0"/>
              </a:rPr>
            </a:br>
            <a:endParaRPr lang="en-US" sz="2647"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400" dirty="0"/>
              <a:t>Symptoms</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Temperature  101</a:t>
            </a:r>
            <a:r>
              <a:rPr lang="en-US" sz="2647" baseline="30000" dirty="0">
                <a:latin typeface="Calibri" panose="020F0502020204030204" pitchFamily="34" charset="0"/>
                <a:ea typeface="Calibri" panose="020F0502020204030204" pitchFamily="34" charset="0"/>
                <a:cs typeface="Times New Roman" panose="02020603050405020304" pitchFamily="18" charset="0"/>
              </a:rPr>
              <a:t>o</a:t>
            </a:r>
            <a:r>
              <a:rPr lang="en-US" sz="2647" dirty="0">
                <a:latin typeface="Calibri" panose="020F0502020204030204" pitchFamily="34" charset="0"/>
                <a:ea typeface="Calibri" panose="020F0502020204030204" pitchFamily="34" charset="0"/>
                <a:cs typeface="Times New Roman" panose="02020603050405020304" pitchFamily="18" charset="0"/>
              </a:rPr>
              <a:t>F</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Blood pressure 130/85</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Pulse 74 beats per minute</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Oxygen saturation= normal at 97%   </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Appears ill and uncomfortable</a:t>
            </a:r>
          </a:p>
          <a:p>
            <a:pPr lvl="1">
              <a:buFont typeface="Arial" panose="020B0604020202020204" pitchFamily="34" charset="0"/>
              <a:buChar char="•"/>
            </a:pPr>
            <a:r>
              <a:rPr lang="en-US" sz="2647" dirty="0">
                <a:latin typeface="Calibri" panose="020F0502020204030204" pitchFamily="34" charset="0"/>
                <a:ea typeface="Calibri" panose="020F0502020204030204" pitchFamily="34" charset="0"/>
                <a:cs typeface="Times New Roman" panose="02020603050405020304" pitchFamily="18" charset="0"/>
              </a:rPr>
              <a:t>Pharyngeal erythema and diffuse rhonchi on exam of his lungs</a:t>
            </a:r>
          </a:p>
        </p:txBody>
      </p:sp>
      <p:sp>
        <p:nvSpPr>
          <p:cNvPr id="4" name="Slide Number Placeholder 3"/>
          <p:cNvSpPr>
            <a:spLocks noGrp="1"/>
          </p:cNvSpPr>
          <p:nvPr>
            <p:ph type="sldNum" sz="quarter" idx="12"/>
          </p:nvPr>
        </p:nvSpPr>
        <p:spPr>
          <a:xfrm>
            <a:off x="9350285" y="7369901"/>
            <a:ext cx="487680" cy="413809"/>
          </a:xfrm>
        </p:spPr>
        <p:txBody>
          <a:bodyPr/>
          <a:lstStyle/>
          <a:p>
            <a:fld id="{993EEC8E-C5CF-40DF-832D-5BCB0E209B98}" type="slidenum">
              <a:rPr lang="en-US" smtClean="0"/>
              <a:t>5</a:t>
            </a:fld>
            <a:endParaRPr lang="en-US" dirty="0"/>
          </a:p>
        </p:txBody>
      </p:sp>
      <p:sp>
        <p:nvSpPr>
          <p:cNvPr id="5" name="Content Placeholder 4">
            <a:extLst>
              <a:ext uri="{FF2B5EF4-FFF2-40B4-BE49-F238E27FC236}">
                <a16:creationId xmlns:a16="http://schemas.microsoft.com/office/drawing/2014/main" id="{F30903A4-8C3D-46A7-91B7-9568CAFA0FE9}"/>
              </a:ext>
            </a:extLst>
          </p:cNvPr>
          <p:cNvSpPr txBox="1">
            <a:spLocks/>
          </p:cNvSpPr>
          <p:nvPr/>
        </p:nvSpPr>
        <p:spPr>
          <a:xfrm>
            <a:off x="5936054" y="4114800"/>
            <a:ext cx="3635348" cy="1944688"/>
          </a:xfrm>
          <a:prstGeom prst="roundRect">
            <a:avLst/>
          </a:prstGeom>
          <a:ln w="57150">
            <a:solidFill>
              <a:srgbClr val="007DA3"/>
            </a:solidFill>
          </a:ln>
        </p:spPr>
        <p:txBody>
          <a:bodyPr>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nSpc>
                <a:spcPct val="107000"/>
              </a:lnSpc>
              <a:buFont typeface="Arial" panose="020B0604020202020204" pitchFamily="34" charset="0"/>
              <a:buNone/>
            </a:pPr>
            <a:endParaRPr lang="en-US" sz="4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buFont typeface="Arial" panose="020B0604020202020204" pitchFamily="34" charset="0"/>
              <a:buNone/>
            </a:pPr>
            <a:r>
              <a:rPr lang="en-US" sz="2000" b="1" dirty="0">
                <a:solidFill>
                  <a:srgbClr val="B00000"/>
                </a:solidFill>
                <a:latin typeface="Calibri" panose="020F0502020204030204" pitchFamily="34" charset="0"/>
                <a:ea typeface="Calibri" panose="020F0502020204030204" pitchFamily="34" charset="0"/>
                <a:cs typeface="Times New Roman" panose="02020603050405020304" pitchFamily="18" charset="0"/>
              </a:rPr>
              <a:t>What do you recommend?</a:t>
            </a:r>
            <a:endParaRPr lang="en-US" sz="2000" dirty="0">
              <a:solidFill>
                <a:srgbClr val="B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Oval 5" descr="Illustration of a question mark in a circle">
            <a:extLst>
              <a:ext uri="{FF2B5EF4-FFF2-40B4-BE49-F238E27FC236}">
                <a16:creationId xmlns:a16="http://schemas.microsoft.com/office/drawing/2014/main" id="{F552300F-2A19-40DF-99AF-323825FDCA42}"/>
              </a:ext>
            </a:extLst>
          </p:cNvPr>
          <p:cNvSpPr/>
          <p:nvPr/>
        </p:nvSpPr>
        <p:spPr>
          <a:xfrm>
            <a:off x="7077615" y="3350949"/>
            <a:ext cx="1527702" cy="1527702"/>
          </a:xfrm>
          <a:prstGeom prst="ellipse">
            <a:avLst/>
          </a:prstGeom>
          <a:solidFill>
            <a:srgbClr val="007DA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t>?</a:t>
            </a:r>
          </a:p>
        </p:txBody>
      </p:sp>
    </p:spTree>
    <p:custDataLst>
      <p:tags r:id="rId1"/>
    </p:custDataLst>
    <p:extLst>
      <p:ext uri="{BB962C8B-B14F-4D97-AF65-F5344CB8AC3E}">
        <p14:creationId xmlns:p14="http://schemas.microsoft.com/office/powerpoint/2010/main" val="123865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1: Influenza</a:t>
            </a:r>
            <a:endParaRPr lang="en-US"/>
          </a:p>
        </p:txBody>
      </p:sp>
      <p:sp>
        <p:nvSpPr>
          <p:cNvPr id="3" name="Content Placeholder 2"/>
          <p:cNvSpPr>
            <a:spLocks noGrp="1"/>
          </p:cNvSpPr>
          <p:nvPr>
            <p:ph idx="1"/>
          </p:nvPr>
        </p:nvSpPr>
        <p:spPr>
          <a:xfrm>
            <a:off x="762000" y="1600200"/>
            <a:ext cx="4724400" cy="5758391"/>
          </a:xfrm>
        </p:spPr>
        <p:txBody>
          <a:bodyPr vert="horz" lIns="101864" tIns="50933" rIns="101864" bIns="50933" rtlCol="0" anchor="t">
            <a:normAutofit/>
          </a:bodyPr>
          <a:lstStyle/>
          <a:p>
            <a:pPr marL="0" indent="0">
              <a:spcBef>
                <a:spcPts val="2400"/>
              </a:spcBef>
              <a:buNone/>
            </a:pPr>
            <a:r>
              <a:rPr lang="en-US" sz="4400" b="1" dirty="0">
                <a:solidFill>
                  <a:srgbClr val="007DA3"/>
                </a:solidFill>
              </a:rPr>
              <a:t>Moment 1</a:t>
            </a:r>
            <a:r>
              <a:rPr lang="en-US" sz="4400" b="1" dirty="0">
                <a:solidFill>
                  <a:srgbClr val="009EC1"/>
                </a:solidFill>
              </a:rPr>
              <a:t> </a:t>
            </a:r>
          </a:p>
          <a:p>
            <a:pPr marL="0" indent="0">
              <a:spcBef>
                <a:spcPts val="2400"/>
              </a:spcBef>
              <a:buNone/>
            </a:pPr>
            <a:r>
              <a:rPr lang="en-US" b="1" dirty="0"/>
              <a:t>Does my patient have an infection that requires antibiotics?</a:t>
            </a:r>
          </a:p>
          <a:p>
            <a:pPr marL="0" indent="0">
              <a:spcBef>
                <a:spcPts val="2400"/>
              </a:spcBef>
              <a:buNone/>
            </a:pPr>
            <a:r>
              <a:rPr lang="en-US" dirty="0"/>
              <a:t>Uncomplicated influenza does not require antibiotics.</a:t>
            </a:r>
          </a:p>
        </p:txBody>
      </p:sp>
      <p:sp>
        <p:nvSpPr>
          <p:cNvPr id="4" name="Slide Number Placeholder 3"/>
          <p:cNvSpPr>
            <a:spLocks noGrp="1"/>
          </p:cNvSpPr>
          <p:nvPr>
            <p:ph type="sldNum" sz="quarter" idx="12"/>
          </p:nvPr>
        </p:nvSpPr>
        <p:spPr>
          <a:xfrm>
            <a:off x="9361860" y="7369901"/>
            <a:ext cx="487680" cy="413809"/>
          </a:xfrm>
        </p:spPr>
        <p:txBody>
          <a:bodyPr/>
          <a:lstStyle/>
          <a:p>
            <a:fld id="{993EEC8E-C5CF-40DF-832D-5BCB0E209B98}" type="slidenum">
              <a:rPr lang="en-US" smtClean="0"/>
              <a:t>6</a:t>
            </a:fld>
            <a:endParaRPr lang="en-US" dirty="0"/>
          </a:p>
        </p:txBody>
      </p:sp>
      <p:pic>
        <p:nvPicPr>
          <p:cNvPr id="6" name="Picture 2" descr="Image of a girl lying in a bed. She has an icepack on her head and a thermometer in her mouth.">
            <a:extLst>
              <a:ext uri="{FF2B5EF4-FFF2-40B4-BE49-F238E27FC236}">
                <a16:creationId xmlns:a16="http://schemas.microsoft.com/office/drawing/2014/main" id="{478C6329-6E19-41E2-ABE0-E73603B2C4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96"/>
          <a:stretch/>
        </p:blipFill>
        <p:spPr bwMode="auto">
          <a:xfrm>
            <a:off x="5486401" y="1999152"/>
            <a:ext cx="4324780" cy="3307838"/>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5934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Influenza Statistics</a:t>
            </a:r>
          </a:p>
        </p:txBody>
      </p:sp>
      <p:sp>
        <p:nvSpPr>
          <p:cNvPr id="3" name="Content Placeholder 2"/>
          <p:cNvSpPr>
            <a:spLocks noGrp="1"/>
          </p:cNvSpPr>
          <p:nvPr>
            <p:ph idx="1"/>
          </p:nvPr>
        </p:nvSpPr>
        <p:spPr>
          <a:xfrm>
            <a:off x="502920" y="1447800"/>
            <a:ext cx="4983480" cy="6096000"/>
          </a:xfrm>
        </p:spPr>
        <p:txBody>
          <a:bodyPr vert="horz" lIns="101864" tIns="50933" rIns="101864" bIns="50933" rtlCol="0" anchor="t">
            <a:normAutofit/>
          </a:bodyPr>
          <a:lstStyle/>
          <a:p>
            <a:pPr marL="381635" indent="-381635"/>
            <a:r>
              <a:rPr lang="en-US" dirty="0"/>
              <a:t>3</a:t>
            </a:r>
            <a:r>
              <a:rPr lang="en-US" dirty="0">
                <a:latin typeface="Calibri" panose="020F0502020204030204" pitchFamily="34" charset="0"/>
                <a:cs typeface="Calibri" panose="020F0502020204030204" pitchFamily="34" charset="0"/>
              </a:rPr>
              <a:t>–</a:t>
            </a:r>
            <a:r>
              <a:rPr lang="en-US" dirty="0"/>
              <a:t>11% of the population has symptomatic influenza</a:t>
            </a:r>
            <a:br>
              <a:rPr lang="en-US" dirty="0"/>
            </a:br>
            <a:r>
              <a:rPr lang="en-US" dirty="0"/>
              <a:t>in a typical year</a:t>
            </a:r>
            <a:r>
              <a:rPr lang="en-US" baseline="30000" dirty="0"/>
              <a:t>1</a:t>
            </a:r>
            <a:r>
              <a:rPr lang="en-US" dirty="0"/>
              <a:t> </a:t>
            </a:r>
          </a:p>
          <a:p>
            <a:pPr marL="381635" indent="-381635"/>
            <a:r>
              <a:rPr lang="en-US" dirty="0"/>
              <a:t>140,000</a:t>
            </a:r>
            <a:r>
              <a:rPr lang="en-US" dirty="0">
                <a:latin typeface="Calibri" panose="020F0502020204030204" pitchFamily="34" charset="0"/>
                <a:cs typeface="Calibri" panose="020F0502020204030204" pitchFamily="34" charset="0"/>
              </a:rPr>
              <a:t>–</a:t>
            </a:r>
            <a:r>
              <a:rPr lang="en-US" dirty="0"/>
              <a:t>960,000 hospitalizations</a:t>
            </a:r>
            <a:r>
              <a:rPr lang="en-US" baseline="30000" dirty="0"/>
              <a:t>2</a:t>
            </a:r>
            <a:endParaRPr lang="en-US" dirty="0">
              <a:cs typeface="Calibri"/>
            </a:endParaRPr>
          </a:p>
          <a:p>
            <a:pPr marL="381635" indent="-381635"/>
            <a:r>
              <a:rPr lang="en-US" dirty="0"/>
              <a:t>12,000</a:t>
            </a:r>
            <a:r>
              <a:rPr lang="en-US" dirty="0">
                <a:latin typeface="Calibri" panose="020F0502020204030204" pitchFamily="34" charset="0"/>
                <a:cs typeface="Calibri" panose="020F0502020204030204" pitchFamily="34" charset="0"/>
              </a:rPr>
              <a:t>–</a:t>
            </a:r>
            <a:r>
              <a:rPr lang="en-US" dirty="0"/>
              <a:t>79,000 deaths per year</a:t>
            </a:r>
            <a:r>
              <a:rPr lang="en-US" baseline="30000" dirty="0"/>
              <a:t>2</a:t>
            </a:r>
            <a:endParaRPr lang="en-US" dirty="0">
              <a:cs typeface="Calibri"/>
            </a:endParaRPr>
          </a:p>
        </p:txBody>
      </p:sp>
      <p:sp>
        <p:nvSpPr>
          <p:cNvPr id="4" name="Slide Number Placeholder 3"/>
          <p:cNvSpPr>
            <a:spLocks noGrp="1"/>
          </p:cNvSpPr>
          <p:nvPr>
            <p:ph type="sldNum" sz="quarter" idx="12"/>
          </p:nvPr>
        </p:nvSpPr>
        <p:spPr>
          <a:xfrm>
            <a:off x="9338710" y="7381476"/>
            <a:ext cx="487680" cy="413809"/>
          </a:xfrm>
        </p:spPr>
        <p:txBody>
          <a:bodyPr/>
          <a:lstStyle/>
          <a:p>
            <a:fld id="{993EEC8E-C5CF-40DF-832D-5BCB0E209B98}" type="slidenum">
              <a:rPr lang="en-US" smtClean="0"/>
              <a:pPr/>
              <a:t>7</a:t>
            </a:fld>
            <a:endParaRPr lang="en-US" dirty="0"/>
          </a:p>
        </p:txBody>
      </p:sp>
      <p:pic>
        <p:nvPicPr>
          <p:cNvPr id="5" name="Picture 2" descr="Image of a man and a woman sitting on a sofa. They are wrapped up in blankets and sweaters, and they are sneezing.">
            <a:extLst>
              <a:ext uri="{FF2B5EF4-FFF2-40B4-BE49-F238E27FC236}">
                <a16:creationId xmlns:a16="http://schemas.microsoft.com/office/drawing/2014/main" id="{171F4ADD-B50C-4330-B3BB-D50BFE66DD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65135" y="1451849"/>
            <a:ext cx="3993129" cy="26624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5638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1: Diagnosis</a:t>
            </a:r>
            <a:endParaRPr lang="en-US"/>
          </a:p>
        </p:txBody>
      </p:sp>
      <p:sp>
        <p:nvSpPr>
          <p:cNvPr id="3" name="Content Placeholder 2"/>
          <p:cNvSpPr>
            <a:spLocks noGrp="1"/>
          </p:cNvSpPr>
          <p:nvPr>
            <p:ph idx="1"/>
          </p:nvPr>
        </p:nvSpPr>
        <p:spPr>
          <a:xfrm>
            <a:off x="594360" y="1231012"/>
            <a:ext cx="8592170" cy="3200399"/>
          </a:xfrm>
        </p:spPr>
        <p:txBody>
          <a:bodyPr vert="horz" lIns="101864" tIns="50933" rIns="101864" bIns="50933" rtlCol="0" anchor="t">
            <a:normAutofit fontScale="62500" lnSpcReduction="20000"/>
          </a:bodyPr>
          <a:lstStyle/>
          <a:p>
            <a:pPr marL="381635" indent="-381635"/>
            <a:r>
              <a:rPr lang="en-US" sz="5100" dirty="0"/>
              <a:t>Suspect influenza in patients with typical symptoms when influenza is prevalent in the community—usually October</a:t>
            </a:r>
            <a:r>
              <a:rPr lang="en-US" sz="5400" dirty="0">
                <a:latin typeface="Calibri" panose="020F0502020204030204" pitchFamily="34" charset="0"/>
                <a:cs typeface="Calibri" panose="020F0502020204030204" pitchFamily="34" charset="0"/>
              </a:rPr>
              <a:t>–</a:t>
            </a:r>
            <a:r>
              <a:rPr lang="en-US" sz="5100" dirty="0"/>
              <a:t>May</a:t>
            </a:r>
            <a:r>
              <a:rPr lang="en-US" sz="5100" baseline="30000" dirty="0"/>
              <a:t>2,3</a:t>
            </a:r>
            <a:endParaRPr lang="en-US" dirty="0"/>
          </a:p>
          <a:p>
            <a:pPr marL="381635" indent="-381635"/>
            <a:r>
              <a:rPr lang="en-US" sz="5100" dirty="0"/>
              <a:t>Research influenza circulating in the community</a:t>
            </a:r>
            <a:r>
              <a:rPr lang="en-US" sz="5100" baseline="30000" dirty="0"/>
              <a:t>4</a:t>
            </a:r>
            <a:endParaRPr lang="en-US" sz="5100" dirty="0">
              <a:cs typeface="Calibri"/>
            </a:endParaRPr>
          </a:p>
          <a:p>
            <a:pPr marL="826770" lvl="1" indent="-381635"/>
            <a:r>
              <a:rPr lang="en-US" sz="4700" dirty="0"/>
              <a:t>www.cdc.gov/flu/weekly/index.htm</a:t>
            </a:r>
            <a:endParaRPr lang="en-US" sz="4700" dirty="0">
              <a:cs typeface="Calibri"/>
            </a:endParaRPr>
          </a:p>
          <a:p>
            <a:pPr marL="826770" lvl="1" indent="-381635"/>
            <a:r>
              <a:rPr lang="en-US" sz="4700" dirty="0"/>
              <a:t>Local state Department of Public Health website</a:t>
            </a:r>
            <a:endParaRPr lang="en-US" sz="4700" dirty="0">
              <a:cs typeface="Calibri"/>
            </a:endParaRPr>
          </a:p>
          <a:p>
            <a:pPr marL="0" indent="0">
              <a:buNone/>
            </a:pPr>
            <a:endParaRPr lang="en-US" dirty="0"/>
          </a:p>
        </p:txBody>
      </p:sp>
      <p:sp>
        <p:nvSpPr>
          <p:cNvPr id="4" name="Slide Number Placeholder 3"/>
          <p:cNvSpPr>
            <a:spLocks noGrp="1"/>
          </p:cNvSpPr>
          <p:nvPr>
            <p:ph type="sldNum" sz="quarter" idx="12"/>
          </p:nvPr>
        </p:nvSpPr>
        <p:spPr>
          <a:xfrm>
            <a:off x="9361860" y="7381476"/>
            <a:ext cx="487680" cy="413809"/>
          </a:xfrm>
        </p:spPr>
        <p:txBody>
          <a:bodyPr/>
          <a:lstStyle/>
          <a:p>
            <a:fld id="{993EEC8E-C5CF-40DF-832D-5BCB0E209B98}" type="slidenum">
              <a:rPr lang="en-US" smtClean="0"/>
              <a:pPr/>
              <a:t>8</a:t>
            </a:fld>
            <a:endParaRPr lang="en-US" dirty="0"/>
          </a:p>
        </p:txBody>
      </p:sp>
      <p:sp>
        <p:nvSpPr>
          <p:cNvPr id="8" name="Content Placeholder 2">
            <a:extLst>
              <a:ext uri="{FF2B5EF4-FFF2-40B4-BE49-F238E27FC236}">
                <a16:creationId xmlns:a16="http://schemas.microsoft.com/office/drawing/2014/main" id="{7AC448FF-B188-4151-8E66-A888B3F00F18}"/>
              </a:ext>
            </a:extLst>
          </p:cNvPr>
          <p:cNvSpPr txBox="1">
            <a:spLocks/>
          </p:cNvSpPr>
          <p:nvPr/>
        </p:nvSpPr>
        <p:spPr>
          <a:xfrm>
            <a:off x="192595" y="3558864"/>
            <a:ext cx="3496903" cy="2904387"/>
          </a:xfrm>
          <a:prstGeom prst="rect">
            <a:avLst/>
          </a:prstGeom>
        </p:spPr>
        <p:txBody>
          <a:bodyPr vert="horz" lIns="101864" tIns="50933" rIns="101864" bIns="50933" rtlCol="0" anchor="t">
            <a:normAutofit/>
          </a:bodyPr>
          <a:lst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81635" indent="-381635"/>
            <a:endParaRPr lang="en-US" sz="3200">
              <a:cs typeface="Calibri"/>
            </a:endParaRPr>
          </a:p>
        </p:txBody>
      </p:sp>
    </p:spTree>
    <p:custDataLst>
      <p:tags r:id="rId1"/>
    </p:custDataLst>
    <p:extLst>
      <p:ext uri="{BB962C8B-B14F-4D97-AF65-F5344CB8AC3E}">
        <p14:creationId xmlns:p14="http://schemas.microsoft.com/office/powerpoint/2010/main" val="387184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a:t>Moment 1: Diagnosis</a:t>
            </a:r>
            <a:r>
              <a:rPr lang="en-US" sz="5400" baseline="30000"/>
              <a:t>5,6</a:t>
            </a:r>
            <a:endParaRPr lang="en-US"/>
          </a:p>
        </p:txBody>
      </p:sp>
      <p:sp>
        <p:nvSpPr>
          <p:cNvPr id="3" name="Content Placeholder 2"/>
          <p:cNvSpPr>
            <a:spLocks noGrp="1"/>
          </p:cNvSpPr>
          <p:nvPr>
            <p:ph idx="1"/>
          </p:nvPr>
        </p:nvSpPr>
        <p:spPr>
          <a:xfrm>
            <a:off x="502920" y="1447801"/>
            <a:ext cx="9052560" cy="4876799"/>
          </a:xfrm>
        </p:spPr>
        <p:txBody>
          <a:bodyPr vert="horz" lIns="101864" tIns="50933" rIns="101864" bIns="50933" rtlCol="0" anchor="t">
            <a:normAutofit fontScale="77500" lnSpcReduction="20000"/>
          </a:bodyPr>
          <a:lstStyle/>
          <a:p>
            <a:pPr marL="0" indent="0">
              <a:buNone/>
            </a:pPr>
            <a:r>
              <a:rPr lang="en-US" sz="4235" b="1" dirty="0"/>
              <a:t>Symptoms</a:t>
            </a:r>
            <a:r>
              <a:rPr lang="en-US" sz="4235" b="1" baseline="30000" dirty="0"/>
              <a:t>3</a:t>
            </a:r>
            <a:endParaRPr lang="en-US" sz="4235" b="1" dirty="0"/>
          </a:p>
          <a:p>
            <a:pPr marL="1080770" lvl="1" indent="-571500">
              <a:buFont typeface="Arial" panose="020B0604020202020204" pitchFamily="34" charset="0"/>
              <a:buChar char="•"/>
            </a:pPr>
            <a:r>
              <a:rPr lang="en-US" sz="3700" dirty="0"/>
              <a:t>Acute onset of fever, headache, sore throat, myalgias, cough, nasal symptoms </a:t>
            </a:r>
          </a:p>
          <a:p>
            <a:pPr marL="1080770" lvl="1" indent="-571500">
              <a:buFont typeface="Arial" panose="020B0604020202020204" pitchFamily="34" charset="0"/>
              <a:buChar char="•"/>
            </a:pPr>
            <a:r>
              <a:rPr lang="en-US" sz="3700" dirty="0"/>
              <a:t>Acute onset of cough and fever has a positive predictive value of &gt;70% for influenza among adult outpatients, when influenza is known to be circulating</a:t>
            </a:r>
            <a:endParaRPr lang="en-US" sz="3706" dirty="0">
              <a:cs typeface="Calibri"/>
            </a:endParaRPr>
          </a:p>
          <a:p>
            <a:pPr marL="0" indent="0">
              <a:buNone/>
            </a:pPr>
            <a:br>
              <a:rPr lang="en-US" sz="4235" dirty="0"/>
            </a:br>
            <a:r>
              <a:rPr lang="en-US" sz="4235" b="1" dirty="0"/>
              <a:t>Physical exam</a:t>
            </a:r>
          </a:p>
          <a:p>
            <a:pPr marL="1080770" lvl="1" indent="-571500">
              <a:buFont typeface="Arial" panose="020B0604020202020204" pitchFamily="34" charset="0"/>
              <a:buChar char="•"/>
            </a:pPr>
            <a:r>
              <a:rPr lang="en-US" sz="3706" dirty="0"/>
              <a:t>Identify complications from influenza, particularly bacterial pneumonia</a:t>
            </a:r>
            <a:br>
              <a:rPr lang="en-US" sz="3706" dirty="0"/>
            </a:br>
            <a:endParaRPr lang="en-US" sz="3706" dirty="0">
              <a:cs typeface="Calibri"/>
            </a:endParaRPr>
          </a:p>
        </p:txBody>
      </p:sp>
      <p:sp>
        <p:nvSpPr>
          <p:cNvPr id="4" name="Slide Number Placeholder 3"/>
          <p:cNvSpPr>
            <a:spLocks noGrp="1"/>
          </p:cNvSpPr>
          <p:nvPr>
            <p:ph type="sldNum" sz="quarter" idx="12"/>
          </p:nvPr>
        </p:nvSpPr>
        <p:spPr>
          <a:xfrm>
            <a:off x="9327135" y="7381476"/>
            <a:ext cx="487680" cy="413809"/>
          </a:xfrm>
        </p:spPr>
        <p:txBody>
          <a:bodyPr/>
          <a:lstStyle/>
          <a:p>
            <a:fld id="{993EEC8E-C5CF-40DF-832D-5BCB0E209B98}" type="slidenum">
              <a:rPr lang="en-US" smtClean="0"/>
              <a:pPr/>
              <a:t>9</a:t>
            </a:fld>
            <a:endParaRPr lang="en-US" dirty="0"/>
          </a:p>
        </p:txBody>
      </p:sp>
    </p:spTree>
    <p:custDataLst>
      <p:tags r:id="rId1"/>
    </p:custDataLst>
    <p:extLst>
      <p:ext uri="{BB962C8B-B14F-4D97-AF65-F5344CB8AC3E}">
        <p14:creationId xmlns:p14="http://schemas.microsoft.com/office/powerpoint/2010/main" val="1672942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MMPROD_UIDATA" val="&lt;database version=&quot;11.0&quot;&gt;&lt;object type=&quot;1&quot; unique_id=&quot;10001&quot;&gt;&lt;object type=&quot;2&quot; unique_id=&quot;14094&quot;&gt;&lt;object type=&quot;3&quot; unique_id=&quot;21559&quot;&gt;&lt;property id=&quot;20148&quot; value=&quot;5&quot;/&gt;&lt;property id=&quot;20300&quot; value=&quot;Slide 21&quot;/&gt;&lt;property id=&quot;20307&quot; value=&quot;281&quot;/&gt;&lt;/object&gt;&lt;object type=&quot;3&quot; unique_id=&quot;46841&quot;&gt;&lt;property id=&quot;20148&quot; value=&quot;5&quot;/&gt;&lt;property id=&quot;20300&quot; value=&quot;Slide 23 - &amp;quot;Next Steps&amp;quot;&quot;/&gt;&lt;property id=&quot;20307&quot; value=&quot;288&quot;/&gt;&lt;/object&gt;&lt;object type=&quot;3&quot; unique_id=&quot;50987&quot;&gt;&lt;property id=&quot;20148&quot; value=&quot;5&quot;/&gt;&lt;property id=&quot;20300&quot; value=&quot;Slide 22 - &amp;quot;Disclaimer&amp;quot;&quot;/&gt;&lt;property id=&quot;20307&quot; value=&quot;310&quot;/&gt;&lt;/object&gt;&lt;object type=&quot;3&quot; unique_id=&quot;77287&quot;&gt;&lt;property id=&quot;20148&quot; value=&quot;5&quot;/&gt;&lt;property id=&quot;20300&quot; value=&quot;Slide 20 - &amp;quot;Program Website Access&amp;quot;&quot;/&gt;&lt;property id=&quot;20307&quot; value=&quot;312&quot;/&gt;&lt;/object&gt;&lt;object type=&quot;3&quot; unique_id=&quot;77587&quot;&gt;&lt;property id=&quot;20148&quot; value=&quot;5&quot;/&gt;&lt;property id=&quot;20300&quot; value=&quot;Slide 1 - &amp;quot; The Usually Antibiotics Diagnoses:&amp;quot;&quot;/&gt;&lt;property id=&quot;20307&quot; value=&quot;313&quot;/&gt;&lt;/object&gt;&lt;object type=&quot;3&quot; unique_id=&quot;77588&quot;&gt;&lt;property id=&quot;20148&quot; value=&quot;5&quot;/&gt;&lt;property id=&quot;20300&quot; value=&quot;Slide 2 - &amp;quot;Sara Keller and Introductions &amp;quot;&quot;/&gt;&lt;property id=&quot;20307&quot; value=&quot;314&quot;/&gt;&lt;/object&gt;&lt;object type=&quot;3&quot; unique_id=&quot;77589&quot;&gt;&lt;property id=&quot;20148&quot; value=&quot;5&quot;/&gt;&lt;property id=&quot;20300&quot; value=&quot;Slide 3 - &amp;quot;Objectives&amp;quot;&quot;/&gt;&lt;property id=&quot;20307&quot; value=&quot;315&quot;/&gt;&lt;/object&gt;&lt;object type=&quot;3&quot; unique_id=&quot;77590&quot;&gt;&lt;property id=&quot;20148&quot; value=&quot;5&quot;/&gt;&lt;property id=&quot;20300&quot; value=&quot;Slide 4 - &amp;quot;Pneumonia: Diagnosis&amp;quot;&quot;/&gt;&lt;property id=&quot;20307&quot; value=&quot;316&quot;/&gt;&lt;/object&gt;&lt;object type=&quot;3&quot; unique_id=&quot;77591&quot;&gt;&lt;property id=&quot;20148&quot; value=&quot;5&quot;/&gt;&lt;property id=&quot;20300&quot; value=&quot;Slide 5 - &amp;quot;Pathogen Identification&amp;quot;&quot;/&gt;&lt;property id=&quot;20307&quot; value=&quot;317&quot;/&gt;&lt;/object&gt;&lt;object type=&quot;3&quot; unique_id=&quot;77592&quot;&gt;&lt;property id=&quot;20148&quot; value=&quot;5&quot;/&gt;&lt;property id=&quot;20300&quot; value=&quot;Slide 6 - &amp;quot;Triage: Severity-of-Illness Scores&amp;quot;&quot;/&gt;&lt;property id=&quot;20307&quot; value=&quot;318&quot;/&gt;&lt;/object&gt;&lt;object type=&quot;3&quot; unique_id=&quot;77772&quot;&gt;&lt;property id=&quot;20148&quot; value=&quot;5&quot;/&gt;&lt;property id=&quot;20300&quot; value=&quot;Slide 7 - &amp;quot;Outpatient Antibiotic Choice&amp;quot;&quot;/&gt;&lt;property id=&quot;20307&quot; value=&quot;320&quot;/&gt;&lt;/object&gt;&lt;object type=&quot;3&quot; unique_id=&quot;77776&quot;&gt;&lt;property id=&quot;20148&quot; value=&quot;5&quot;/&gt;&lt;property id=&quot;20300&quot; value=&quot;Slide 8 - &amp;quot;Antibiotic Choice&amp;quot;&quot;/&gt;&lt;property id=&quot;20307&quot; value=&quot;324&quot;/&gt;&lt;/object&gt;&lt;object type=&quot;3&quot; unique_id=&quot;77777&quot;&gt;&lt;property id=&quot;20148&quot; value=&quot;5&quot;/&gt;&lt;property id=&quot;20300&quot; value=&quot;Slide 9 - &amp;quot;Antibiotic Choice&amp;quot;&quot;/&gt;&lt;property id=&quot;20307&quot; value=&quot;325&quot;/&gt;&lt;/object&gt;&lt;object type=&quot;3&quot; unique_id=&quot;77778&quot;&gt;&lt;property id=&quot;20148&quot; value=&quot;5&quot;/&gt;&lt;property id=&quot;20300&quot; value=&quot;Slide 10 - &amp;quot;Case Presentation 1&amp;quot;&quot;/&gt;&lt;property id=&quot;20307&quot; value=&quot;326&quot;/&gt;&lt;/object&gt;&lt;object type=&quot;3&quot; unique_id=&quot;77863&quot;&gt;&lt;property id=&quot;20148&quot; value=&quot;5&quot;/&gt;&lt;property id=&quot;20300&quot; value=&quot;Slide 11 - &amp;quot;Case Presentation 1&amp;quot;&quot;/&gt;&lt;property id=&quot;20307&quot; value=&quot;327&quot;/&gt;&lt;/object&gt;&lt;object type=&quot;3&quot; unique_id=&quot;77864&quot;&gt;&lt;property id=&quot;20148&quot; value=&quot;5&quot;/&gt;&lt;property id=&quot;20300&quot; value=&quot;Slide 12 - &amp;quot;Case Presentation 2&amp;quot;&quot;/&gt;&lt;property id=&quot;20307&quot; value=&quot;328&quot;/&gt;&lt;/object&gt;&lt;object type=&quot;3&quot; unique_id=&quot;77957&quot;&gt;&lt;property id=&quot;20148&quot; value=&quot;5&quot;/&gt;&lt;property id=&quot;20300&quot; value=&quot;Slide 13 - &amp;quot;Case Presentation 2&amp;quot;&quot;/&gt;&lt;property id=&quot;20307&quot; value=&quot;329&quot;/&gt;&lt;/object&gt;&lt;object type=&quot;3&quot; unique_id=&quot;77958&quot;&gt;&lt;property id=&quot;20148&quot; value=&quot;5&quot;/&gt;&lt;property id=&quot;20300&quot; value=&quot;Slide 14 - &amp;quot;Chronic Obstructive Pulmonary Disease  (COPD) Exacerbations&amp;quot;&quot;/&gt;&lt;property id=&quot;20307&quot; value=&quot;330&quot;/&gt;&lt;/object&gt;&lt;object type=&quot;3&quot; unique_id=&quot;78109&quot;&gt;&lt;property id=&quot;20148&quot; value=&quot;5&quot;/&gt;&lt;property id=&quot;20300&quot; value=&quot;Slide 15 - &amp;quot;COPD Exacerbations: Evaluation&amp;quot;&quot;/&gt;&lt;property id=&quot;20307&quot; value=&quot;331&quot;/&gt;&lt;/object&gt;&lt;object type=&quot;3&quot; unique_id=&quot;78110&quot;&gt;&lt;property id=&quot;20148&quot; value=&quot;5&quot;/&gt;&lt;property id=&quot;20300&quot; value=&quot;Slide 16 - &amp;quot;COPD Exacerbations: Mild&amp;quot;&quot;/&gt;&lt;property id=&quot;20307&quot; value=&quot;332&quot;/&gt;&lt;/object&gt;&lt;object type=&quot;3&quot; unique_id=&quot;78111&quot;&gt;&lt;property id=&quot;20148&quot; value=&quot;5&quot;/&gt;&lt;property id=&quot;20300&quot; value=&quot;Slide 17 - &amp;quot;COPD Exacerbation: Moderate (outpatient or hospitalized) or Severe (hospitalized)&amp;quot;&quot;/&gt;&lt;property id=&quot;20307&quot; value=&quot;333&quot;/&gt;&lt;/object&gt;&lt;object type=&quot;3&quot; unique_id=&quot;78317&quot;&gt;&lt;property id=&quot;20148&quot; value=&quot;5&quot;/&gt;&lt;property id=&quot;20300&quot; value=&quot;Slide 18 - &amp;quot;COPD Exacerbation Antibiotic Choice&amp;quot;&quot;/&gt;&lt;property id=&quot;20307&quot; value=&quot;336&quot;/&gt;&lt;/object&gt;&lt;object type=&quot;3&quot; unique_id=&quot;78322&quot;&gt;&lt;property id=&quot;20148&quot; value=&quot;5&quot;/&gt;&lt;property id=&quot;20300&quot; value=&quot;Slide 24 - &amp;quot;References&amp;quot;&quot;/&gt;&lt;property id=&quot;20307&quot; value=&quot;340&quot;/&gt;&lt;/object&gt;&lt;object type=&quot;3&quot; unique_id=&quot;78324&quot;&gt;&lt;property id=&quot;20148&quot; value=&quot;5&quot;/&gt;&lt;property id=&quot;20300&quot; value=&quot;Slide 19 - &amp;quot;In Conclusion:  The Usually Antibiotics Diagnoses&amp;quot;&quot;/&gt;&lt;property id=&quot;20307&quot; value=&quot;341&quot;/&gt;&lt;/object&gt;&lt;/object&gt;&lt;object type=&quot;8&quot; unique_id=&quot;14100&quot;&gt;&lt;/object&gt;&lt;/object&gt;&lt;/database&gt;"/>
  <p:tag name="SECTOMILLISECCONVERTED" val="1"/>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2" ma:contentTypeDescription="Create a new document." ma:contentTypeScope="" ma:versionID="2920623a1f3ebad771800c36c0281a30">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990cb9d7f849e4776c240f80211f3685"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8FBFA7-86DA-4BE3-9977-C7256421A62B}">
  <ds:schemaRefs>
    <ds:schemaRef ds:uri="http://schemas.microsoft.com/sharepoint/v3/contenttype/forms"/>
  </ds:schemaRefs>
</ds:datastoreItem>
</file>

<file path=customXml/itemProps2.xml><?xml version="1.0" encoding="utf-8"?>
<ds:datastoreItem xmlns:ds="http://schemas.openxmlformats.org/officeDocument/2006/customXml" ds:itemID="{BE2AED4E-5ED7-4F90-876A-C6C71D4BB3C6}">
  <ds:schemaRefs>
    <ds:schemaRef ds:uri="http://schemas.microsoft.com/office/2006/metadata/properties"/>
    <ds:schemaRef ds:uri="http://purl.org/dc/dcmitype/"/>
    <ds:schemaRef ds:uri="http://schemas.microsoft.com/office/2006/documentManagement/types"/>
    <ds:schemaRef ds:uri="http://www.w3.org/XML/1998/namespace"/>
    <ds:schemaRef ds:uri="c1a29f26-6802-4e40-bc7e-3c6136645cbe"/>
    <ds:schemaRef ds:uri="http://purl.org/dc/terms/"/>
    <ds:schemaRef ds:uri="http://schemas.microsoft.com/office/infopath/2007/PartnerControls"/>
    <ds:schemaRef ds:uri="http://schemas.openxmlformats.org/package/2006/metadata/core-properties"/>
    <ds:schemaRef ds:uri="31700ef8-d7b3-42cb-927b-0d158527bfd1"/>
    <ds:schemaRef ds:uri="http://purl.org/dc/elements/1.1/"/>
  </ds:schemaRefs>
</ds:datastoreItem>
</file>

<file path=customXml/itemProps3.xml><?xml version="1.0" encoding="utf-8"?>
<ds:datastoreItem xmlns:ds="http://schemas.openxmlformats.org/officeDocument/2006/customXml" ds:itemID="{C5712BC3-5D55-41CD-8B46-6D62203CDDCF}">
  <ds:schemaRefs>
    <ds:schemaRef ds:uri="31700ef8-d7b3-42cb-927b-0d158527bfd1"/>
    <ds:schemaRef ds:uri="c1a29f26-6802-4e40-bc7e-3c6136645c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CUSP HAI slide template FINAL 10-12-16</Template>
  <TotalTime>434</TotalTime>
  <Words>2787</Words>
  <Application>Microsoft Office PowerPoint</Application>
  <PresentationFormat>Custom</PresentationFormat>
  <Paragraphs>337</Paragraphs>
  <Slides>42</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AHRQ Safety Program for Improving Antibiotic Use</vt:lpstr>
      <vt:lpstr>Objectives</vt:lpstr>
      <vt:lpstr>The Four Moments of Antibiotic Decision Making</vt:lpstr>
      <vt:lpstr>The Four Moments of Antibiotic Decision Making</vt:lpstr>
      <vt:lpstr>Case Presentation #1</vt:lpstr>
      <vt:lpstr>Moment 1: Influenza</vt:lpstr>
      <vt:lpstr>Influenza Statistics</vt:lpstr>
      <vt:lpstr>Moment 1: Diagnosis</vt:lpstr>
      <vt:lpstr>Moment 1: Diagnosis5,6</vt:lpstr>
      <vt:lpstr>The Four Moments of Antibiotic Decision Making</vt:lpstr>
      <vt:lpstr>Moment 2: Testing</vt:lpstr>
      <vt:lpstr>Moment 2: Testing7</vt:lpstr>
      <vt:lpstr>Moment 2: Testing5,7,8</vt:lpstr>
      <vt:lpstr>The Four Moments of Antibiotic Decision Making</vt:lpstr>
      <vt:lpstr>Moment 3: Treatment5</vt:lpstr>
      <vt:lpstr>Moment 3: Treatment</vt:lpstr>
      <vt:lpstr>Moment 3: Treatment</vt:lpstr>
      <vt:lpstr>Moment 3: Treatment9</vt:lpstr>
      <vt:lpstr>Antiviral Prophylaxis5,9</vt:lpstr>
      <vt:lpstr>Influenza Symptomatic Treatment</vt:lpstr>
      <vt:lpstr>The Four Moments of Antibiotic Decision Making</vt:lpstr>
      <vt:lpstr>Moment 4: Followup Plan</vt:lpstr>
      <vt:lpstr>RSV</vt:lpstr>
      <vt:lpstr>The Four Moments of Antibiotic Decision Making</vt:lpstr>
      <vt:lpstr>Case Presentation 2</vt:lpstr>
      <vt:lpstr>Moment 1</vt:lpstr>
      <vt:lpstr>The Four Moments of Antibiotic Decision Making</vt:lpstr>
      <vt:lpstr>Moment 2: Diagnosis16</vt:lpstr>
      <vt:lpstr>Moment 2: Diagnosis</vt:lpstr>
      <vt:lpstr>The Four Moments of Antibiotic Decision Making</vt:lpstr>
      <vt:lpstr>Moment 3: Treatment14</vt:lpstr>
      <vt:lpstr>Moment 3: Treatment</vt:lpstr>
      <vt:lpstr>RSV Prevention</vt:lpstr>
      <vt:lpstr>The Four Moments of Antibiotic Decision Making</vt:lpstr>
      <vt:lpstr>Moment 4: Followup Plan</vt:lpstr>
      <vt:lpstr>Take-Home Messages</vt:lpstr>
      <vt:lpstr>Additional Toolkit Resources</vt:lpstr>
      <vt:lpstr>Disclaimer</vt:lpstr>
      <vt:lpstr>References</vt:lpstr>
      <vt:lpstr>References</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Never Antibiotics Diagnoses: Influenza and RSV – Slides</dc:title>
  <dc:subject>Ambulatory Care</dc:subject>
  <dc:creator>AHRQ; "Agency for Healthcare Research and Quality (AHRQ)"</dc:creator>
  <cp:keywords>antibiotics</cp:keywords>
  <cp:lastModifiedBy>Heidenrich, Christine (AHRQ/OC) (CTR)</cp:lastModifiedBy>
  <cp:revision>31</cp:revision>
  <cp:lastPrinted>2022-07-30T14:44:26Z</cp:lastPrinted>
  <dcterms:created xsi:type="dcterms:W3CDTF">2017-03-24T18:33:59Z</dcterms:created>
  <dcterms:modified xsi:type="dcterms:W3CDTF">2022-09-01T22:01:27Z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y fmtid="{D5CDD505-2E9C-101B-9397-08002B2CF9AE}" pid="4" name="ContentTypeId">
    <vt:lpwstr>0x0101003BBBD3D1D480C44F8BEAE65D6CFC0AAB</vt:lpwstr>
  </property>
</Properties>
</file>