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1"/>
  </p:sldMasterIdLst>
  <p:notesMasterIdLst>
    <p:notesMasterId r:id="rId26"/>
  </p:notesMasterIdLst>
  <p:handoutMasterIdLst>
    <p:handoutMasterId r:id="rId27"/>
  </p:handoutMasterIdLst>
  <p:sldIdLst>
    <p:sldId id="530" r:id="rId2"/>
    <p:sldId id="484" r:id="rId3"/>
    <p:sldId id="526" r:id="rId4"/>
    <p:sldId id="599" r:id="rId5"/>
    <p:sldId id="515" r:id="rId6"/>
    <p:sldId id="487" r:id="rId7"/>
    <p:sldId id="490" r:id="rId8"/>
    <p:sldId id="496" r:id="rId9"/>
    <p:sldId id="516" r:id="rId10"/>
    <p:sldId id="600" r:id="rId11"/>
    <p:sldId id="492" r:id="rId12"/>
    <p:sldId id="601" r:id="rId13"/>
    <p:sldId id="493" r:id="rId14"/>
    <p:sldId id="491" r:id="rId15"/>
    <p:sldId id="602" r:id="rId16"/>
    <p:sldId id="494" r:id="rId17"/>
    <p:sldId id="513" r:id="rId18"/>
    <p:sldId id="514" r:id="rId19"/>
    <p:sldId id="534" r:id="rId20"/>
    <p:sldId id="598" r:id="rId21"/>
    <p:sldId id="511" r:id="rId22"/>
    <p:sldId id="512" r:id="rId23"/>
    <p:sldId id="603" r:id="rId24"/>
    <p:sldId id="604" r:id="rId25"/>
  </p:sldIdLst>
  <p:sldSz cx="9144000" cy="6858000" type="screen4x3"/>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ranita Tamma" initials="PT" lastIdx="37" clrIdx="0"/>
  <p:cmAuthor id="3" name="Sara Cosgrove" initials="SC" lastIdx="45" clrIdx="1"/>
  <p:cmAuthor id="4" name="Meghan Walrath" initials="MW" lastIdx="4" clrIdx="2"/>
  <p:cmAuthor id="5" name="Melissa A Miller" initials="MAM" lastIdx="24" clrIdx="3"/>
  <p:cmAuthor id="6" name="Kathleen Speck" initials="KS" lastIdx="66" clrIdx="4"/>
  <p:cmAuthor id="7" name="Miller, Melissa (AHRQ/CQuIPS)" initials="MM(" lastIdx="46" clrIdx="5">
    <p:extLst>
      <p:ext uri="{19B8F6BF-5375-455C-9EA6-DF929625EA0E}">
        <p15:presenceInfo xmlns:p15="http://schemas.microsoft.com/office/powerpoint/2012/main" userId="S-1-5-21-1747495209-1248221918-2216747781-140716" providerId="AD"/>
      </p:ext>
    </p:extLst>
  </p:cmAuthor>
  <p:cmAuthor id="8" name="Tania Caballero" initials="TC" lastIdx="15" clrIdx="6"/>
  <p:cmAuthor id="9" name="Tania Maria Caballero" initials="TC" lastIdx="20" clrIdx="7">
    <p:extLst>
      <p:ext uri="{19B8F6BF-5375-455C-9EA6-DF929625EA0E}">
        <p15:presenceInfo xmlns:p15="http://schemas.microsoft.com/office/powerpoint/2012/main" userId="S::tcaball1@jh.edu::bde57a1f-0bd1-4b50-af8b-2e2e1655e66d" providerId="AD"/>
      </p:ext>
    </p:extLst>
  </p:cmAuthor>
  <p:cmAuthor id="10" name="Kathleen" initials="K" lastIdx="6" clrIdx="8">
    <p:extLst>
      <p:ext uri="{19B8F6BF-5375-455C-9EA6-DF929625EA0E}">
        <p15:presenceInfo xmlns:p15="http://schemas.microsoft.com/office/powerpoint/2012/main" userId="Kathleen" providerId="None"/>
      </p:ext>
    </p:extLst>
  </p:cmAuthor>
  <p:cmAuthor id="11" name="Mayo Levering" initials="ML" lastIdx="4" clrIdx="9">
    <p:extLst>
      <p:ext uri="{19B8F6BF-5375-455C-9EA6-DF929625EA0E}">
        <p15:presenceInfo xmlns:p15="http://schemas.microsoft.com/office/powerpoint/2012/main" userId="S::aleveri1@jh.edu::e1280931-93bb-43c0-95a6-acff37fd7c0e" providerId="AD"/>
      </p:ext>
    </p:extLst>
  </p:cmAuthor>
  <p:cmAuthor id="12" name="Taylor Helsel" initials="TH" lastIdx="20" clrIdx="10">
    <p:extLst>
      <p:ext uri="{19B8F6BF-5375-455C-9EA6-DF929625EA0E}">
        <p15:presenceInfo xmlns:p15="http://schemas.microsoft.com/office/powerpoint/2012/main" userId="S-1-5-21-1214440339-484763869-725345543-5140798" providerId="AD"/>
      </p:ext>
    </p:extLst>
  </p:cmAuthor>
  <p:cmAuthor id="13" name="Heidenrich, Christine (AHRQ/OC) (CTR)" initials="HC((" lastIdx="14" clrIdx="11">
    <p:extLst>
      <p:ext uri="{19B8F6BF-5375-455C-9EA6-DF929625EA0E}">
        <p15:presenceInfo xmlns:p15="http://schemas.microsoft.com/office/powerpoint/2012/main" userId="S::Christine.Heidenrich@ahrq.hhs.gov::58cf9597-5aed-4544-869e-b91fdda55fa7" providerId="AD"/>
      </p:ext>
    </p:extLst>
  </p:cmAuthor>
  <p:cmAuthor id="14" name="Miller, Melissa (AHRQ/CQuIPS)" initials="MM( [2]" lastIdx="4" clrIdx="12">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DABB00"/>
    <a:srgbClr val="FCD700"/>
    <a:srgbClr val="00A1C4"/>
    <a:srgbClr val="254B8E"/>
    <a:srgbClr val="4472C4"/>
    <a:srgbClr val="002060"/>
    <a:srgbClr val="FFFF00"/>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367AD-A7A4-4A09-9C75-7466964E967F}" v="108" dt="2022-07-28T12:30:32.657"/>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94655"/>
  </p:normalViewPr>
  <p:slideViewPr>
    <p:cSldViewPr snapToGrid="0">
      <p:cViewPr varScale="1">
        <p:scale>
          <a:sx n="62" d="100"/>
          <a:sy n="62" d="100"/>
        </p:scale>
        <p:origin x="33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2" tIns="46581" rIns="93162" bIns="46581" rtlCol="0"/>
          <a:lstStyle>
            <a:lvl1pPr algn="l">
              <a:defRPr sz="1200"/>
            </a:lvl1pPr>
          </a:lstStyle>
          <a:p>
            <a:pPr>
              <a:defRPr/>
            </a:pPr>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62" tIns="46581" rIns="93162" bIns="46581" rtlCol="0"/>
          <a:lstStyle>
            <a:lvl1pPr algn="r">
              <a:defRPr sz="1200"/>
            </a:lvl1pPr>
          </a:lstStyle>
          <a:p>
            <a:pPr>
              <a:defRPr/>
            </a:pPr>
            <a:fld id="{C9C09062-321C-49DB-9130-B54DAAA9FA18}" type="datetimeFigureOut">
              <a:rPr lang="en-US"/>
              <a:pPr>
                <a:defRPr/>
              </a:pPr>
              <a:t>9/1/2022</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3162" tIns="46581" rIns="93162" bIns="4658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2" tIns="46581" rIns="93162" bIns="46581" rtlCol="0" anchor="b"/>
          <a:lstStyle>
            <a:lvl1pPr algn="r">
              <a:defRPr sz="1200"/>
            </a:lvl1pPr>
          </a:lstStyle>
          <a:p>
            <a:pPr>
              <a:defRPr/>
            </a:pPr>
            <a:fld id="{51B37DFF-D197-445C-99CE-700DCBCBB803}" type="slidenum">
              <a:rPr lang="en-US"/>
              <a:pPr>
                <a:defRPr/>
              </a:pPr>
              <a:t>‹#›</a:t>
            </a:fld>
            <a:endParaRPr lang="en-US"/>
          </a:p>
        </p:txBody>
      </p:sp>
    </p:spTree>
    <p:extLst>
      <p:ext uri="{BB962C8B-B14F-4D97-AF65-F5344CB8AC3E}">
        <p14:creationId xmlns:p14="http://schemas.microsoft.com/office/powerpoint/2010/main" val="6380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a:defRPr sz="1200"/>
            </a:lvl1pPr>
          </a:lstStyle>
          <a:p>
            <a:pPr>
              <a:defRPr/>
            </a:pPr>
            <a:fld id="{C5EC24E7-C485-4B41-80A4-E654E861C87E}" type="slidenum">
              <a:rPr lang="en-US"/>
              <a:pPr>
                <a:defRPr/>
              </a:pPr>
              <a:t>‹#›</a:t>
            </a:fld>
            <a:endParaRPr lang="en-US"/>
          </a:p>
        </p:txBody>
      </p:sp>
    </p:spTree>
    <p:extLst>
      <p:ext uri="{BB962C8B-B14F-4D97-AF65-F5344CB8AC3E}">
        <p14:creationId xmlns:p14="http://schemas.microsoft.com/office/powerpoint/2010/main" val="312794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1687" cy="346075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a:t>
            </a:fld>
            <a:endParaRPr lang="en-US"/>
          </a:p>
        </p:txBody>
      </p:sp>
    </p:spTree>
    <p:extLst>
      <p:ext uri="{BB962C8B-B14F-4D97-AF65-F5344CB8AC3E}">
        <p14:creationId xmlns:p14="http://schemas.microsoft.com/office/powerpoint/2010/main" val="63293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5</a:t>
            </a:fld>
            <a:endParaRPr lang="en-US"/>
          </a:p>
        </p:txBody>
      </p:sp>
    </p:spTree>
    <p:extLst>
      <p:ext uri="{BB962C8B-B14F-4D97-AF65-F5344CB8AC3E}">
        <p14:creationId xmlns:p14="http://schemas.microsoft.com/office/powerpoint/2010/main" val="100902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Times"/>
              <a:cs typeface="Times"/>
            </a:endParaRPr>
          </a:p>
        </p:txBody>
      </p:sp>
      <p:sp>
        <p:nvSpPr>
          <p:cNvPr id="4" name="Slide Number Placeholder 3"/>
          <p:cNvSpPr>
            <a:spLocks noGrp="1"/>
          </p:cNvSpPr>
          <p:nvPr>
            <p:ph type="sldNum" sz="quarter" idx="5"/>
          </p:nvPr>
        </p:nvSpPr>
        <p:spPr/>
        <p:txBody>
          <a:bodyPr/>
          <a:lstStyle/>
          <a:p>
            <a:pPr>
              <a:defRPr/>
            </a:pPr>
            <a:fld id="{C5EC24E7-C485-4B41-80A4-E654E861C87E}" type="slidenum">
              <a:rPr lang="en-US"/>
              <a:pPr>
                <a:defRPr/>
              </a:pPr>
              <a:t>6</a:t>
            </a:fld>
            <a:endParaRPr lang="en-US"/>
          </a:p>
        </p:txBody>
      </p:sp>
    </p:spTree>
    <p:extLst>
      <p:ext uri="{BB962C8B-B14F-4D97-AF65-F5344CB8AC3E}">
        <p14:creationId xmlns:p14="http://schemas.microsoft.com/office/powerpoint/2010/main" val="351251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20</a:t>
            </a:fld>
            <a:endParaRPr lang="en-US"/>
          </a:p>
        </p:txBody>
      </p:sp>
    </p:spTree>
    <p:extLst>
      <p:ext uri="{BB962C8B-B14F-4D97-AF65-F5344CB8AC3E}">
        <p14:creationId xmlns:p14="http://schemas.microsoft.com/office/powerpoint/2010/main" val="174936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295152"/>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70363" y="4029635"/>
            <a:ext cx="5195455" cy="1752600"/>
          </a:xfrm>
        </p:spPr>
        <p:txBody>
          <a:bodyPr/>
          <a:lstStyle>
            <a:lvl1pPr marL="0" indent="0" algn="ctr">
              <a:buNone/>
              <a:defRPr>
                <a:solidFill>
                  <a:schemeClr val="tx1">
                    <a:tint val="75000"/>
                  </a:schemeClr>
                </a:solidFill>
              </a:defRPr>
            </a:lvl1pPr>
            <a:lvl2pPr marL="449423" indent="0" algn="ctr">
              <a:buNone/>
              <a:defRPr>
                <a:solidFill>
                  <a:schemeClr val="tx1">
                    <a:tint val="75000"/>
                  </a:schemeClr>
                </a:solidFill>
              </a:defRPr>
            </a:lvl2pPr>
            <a:lvl3pPr marL="898846" indent="0" algn="ctr">
              <a:buNone/>
              <a:defRPr>
                <a:solidFill>
                  <a:schemeClr val="tx1">
                    <a:tint val="75000"/>
                  </a:schemeClr>
                </a:solidFill>
              </a:defRPr>
            </a:lvl3pPr>
            <a:lvl4pPr marL="1348268" indent="0" algn="ctr">
              <a:buNone/>
              <a:defRPr>
                <a:solidFill>
                  <a:schemeClr val="tx1">
                    <a:tint val="75000"/>
                  </a:schemeClr>
                </a:solidFill>
              </a:defRPr>
            </a:lvl4pPr>
            <a:lvl5pPr marL="1797691" indent="0" algn="ctr">
              <a:buNone/>
              <a:defRPr>
                <a:solidFill>
                  <a:schemeClr val="tx1">
                    <a:tint val="75000"/>
                  </a:schemeClr>
                </a:solidFill>
              </a:defRPr>
            </a:lvl5pPr>
            <a:lvl6pPr marL="2247115" indent="0" algn="ctr">
              <a:buNone/>
              <a:defRPr>
                <a:solidFill>
                  <a:schemeClr val="tx1">
                    <a:tint val="75000"/>
                  </a:schemeClr>
                </a:solidFill>
              </a:defRPr>
            </a:lvl6pPr>
            <a:lvl7pPr marL="2696539" indent="0" algn="ctr">
              <a:buNone/>
              <a:defRPr>
                <a:solidFill>
                  <a:schemeClr val="tx1">
                    <a:tint val="75000"/>
                  </a:schemeClr>
                </a:solidFill>
              </a:defRPr>
            </a:lvl7pPr>
            <a:lvl8pPr marL="3145962" indent="0" algn="ctr">
              <a:buNone/>
              <a:defRPr>
                <a:solidFill>
                  <a:schemeClr val="tx1">
                    <a:tint val="75000"/>
                  </a:schemeClr>
                </a:solidFill>
              </a:defRPr>
            </a:lvl8pPr>
            <a:lvl9pPr marL="359538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63488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30047" y="6505937"/>
            <a:ext cx="498398" cy="365126"/>
          </a:xfrm>
        </p:spPr>
        <p:txBody>
          <a:bodyPr/>
          <a:lstStyle>
            <a:lvl1pPr>
              <a:defRPr sz="1400"/>
            </a:lvl1pPr>
          </a:lstStyle>
          <a:p>
            <a:fld id="{993EEC8E-C5CF-40DF-832D-5BCB0E209B98}" type="slidenum">
              <a:rPr lang="en-US" smtClean="0">
                <a:solidFill>
                  <a:prstClr val="white"/>
                </a:solidFill>
              </a:rPr>
              <a:pPr/>
              <a:t>‹#›</a:t>
            </a:fld>
            <a:endParaRPr lang="en-US" dirty="0">
              <a:solidFill>
                <a:prstClr val="white"/>
              </a:solidFill>
            </a:endParaRPr>
          </a:p>
        </p:txBody>
      </p:sp>
    </p:spTree>
    <p:custDataLst>
      <p:tags r:id="rId1"/>
    </p:custDataLst>
    <p:extLst>
      <p:ext uri="{BB962C8B-B14F-4D97-AF65-F5344CB8AC3E}">
        <p14:creationId xmlns:p14="http://schemas.microsoft.com/office/powerpoint/2010/main" val="212809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85099" y="6519000"/>
            <a:ext cx="443345" cy="365126"/>
          </a:xfrm>
        </p:spPr>
        <p:txBody>
          <a:bodyPr/>
          <a:lstStyle>
            <a:lvl1pPr>
              <a:defRPr sz="1400"/>
            </a:lvl1pPr>
          </a:lstStyle>
          <a:p>
            <a:fld id="{993EEC8E-C5CF-40DF-832D-5BCB0E209B98}" type="slidenum">
              <a:rPr lang="en-US" smtClean="0">
                <a:solidFill>
                  <a:prstClr val="white"/>
                </a:solidFill>
              </a:rPr>
              <a:pPr/>
              <a:t>‹#›</a:t>
            </a:fld>
            <a:endParaRPr lang="en-US" dirty="0">
              <a:solidFill>
                <a:prstClr val="white"/>
              </a:solidFill>
            </a:endParaRPr>
          </a:p>
        </p:txBody>
      </p:sp>
      <p:sp>
        <p:nvSpPr>
          <p:cNvPr id="3"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4" name="Content Placeholder 2"/>
          <p:cNvSpPr>
            <a:spLocks noGrp="1"/>
          </p:cNvSpPr>
          <p:nvPr>
            <p:ph idx="1"/>
          </p:nvPr>
        </p:nvSpPr>
        <p:spPr>
          <a:xfrm>
            <a:off x="457200" y="1008530"/>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9525000" y="685800"/>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9538447" y="2407022"/>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5"/>
          </p:nvPr>
        </p:nvSpPr>
        <p:spPr>
          <a:xfrm>
            <a:off x="9538447" y="4102844"/>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9551894" y="5824066"/>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706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585099" y="6505937"/>
            <a:ext cx="443345" cy="365126"/>
          </a:xfrm>
        </p:spPr>
        <p:txBody>
          <a:bodyPr/>
          <a:lstStyle>
            <a:lvl1pPr>
              <a:defRPr sz="1400"/>
            </a:lvl1pPr>
          </a:lstStyle>
          <a:p>
            <a:fld id="{993EEC8E-C5CF-40DF-832D-5BCB0E209B98}" type="slidenum">
              <a:rPr lang="en-US" smtClean="0">
                <a:solidFill>
                  <a:prstClr val="white"/>
                </a:solidFill>
              </a:rPr>
              <a:pPr/>
              <a:t>‹#›</a:t>
            </a:fld>
            <a:endParaRPr lang="en-US" dirty="0">
              <a:solidFill>
                <a:prstClr val="white"/>
              </a:solidFill>
            </a:endParaRPr>
          </a:p>
        </p:txBody>
      </p:sp>
      <p:sp>
        <p:nvSpPr>
          <p:cNvPr id="8" name="Content Placeholder 2"/>
          <p:cNvSpPr>
            <a:spLocks noGrp="1"/>
          </p:cNvSpPr>
          <p:nvPr>
            <p:ph idx="1"/>
          </p:nvPr>
        </p:nvSpPr>
        <p:spPr>
          <a:xfrm>
            <a:off x="457200" y="1008530"/>
            <a:ext cx="4191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52818" y="1008530"/>
            <a:ext cx="4191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330826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941294"/>
            <a:ext cx="4040187"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5" name="Text Placeholder 4"/>
          <p:cNvSpPr>
            <a:spLocks noGrp="1"/>
          </p:cNvSpPr>
          <p:nvPr>
            <p:ph type="body" sz="quarter" idx="3"/>
          </p:nvPr>
        </p:nvSpPr>
        <p:spPr>
          <a:xfrm>
            <a:off x="4645028" y="941294"/>
            <a:ext cx="4041775"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9" name="Slide Number Placeholder 8"/>
          <p:cNvSpPr>
            <a:spLocks noGrp="1"/>
          </p:cNvSpPr>
          <p:nvPr>
            <p:ph type="sldNum" sz="quarter" idx="12"/>
          </p:nvPr>
        </p:nvSpPr>
        <p:spPr>
          <a:xfrm>
            <a:off x="8585099" y="6505937"/>
            <a:ext cx="443345" cy="365126"/>
          </a:xfrm>
        </p:spPr>
        <p:txBody>
          <a:bodyPr/>
          <a:lstStyle>
            <a:lvl1pPr>
              <a:defRPr sz="1400"/>
            </a:lvl1pPr>
          </a:lstStyle>
          <a:p>
            <a:fld id="{993EEC8E-C5CF-40DF-832D-5BCB0E209B98}"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3"/>
          </p:nvPr>
        </p:nvSpPr>
        <p:spPr>
          <a:xfrm>
            <a:off x="457200" y="1715527"/>
            <a:ext cx="4191000" cy="4410638"/>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4652818" y="1715527"/>
            <a:ext cx="4191000" cy="4410638"/>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39538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85099" y="6499336"/>
            <a:ext cx="443345" cy="365126"/>
          </a:xfrm>
        </p:spPr>
        <p:txBody>
          <a:bodyPr/>
          <a:lstStyle>
            <a:lvl1pPr>
              <a:defRPr sz="1400"/>
            </a:lvl1pPr>
          </a:lstStyle>
          <a:p>
            <a:fld id="{993EEC8E-C5CF-40DF-832D-5BCB0E209B98}" type="slidenum">
              <a:rPr lang="en-US" smtClean="0"/>
              <a:pPr/>
              <a:t>‹#›</a:t>
            </a:fld>
            <a:endParaRPr lang="en-US" dirty="0"/>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114712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dirty="0"/>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585099" y="6505937"/>
            <a:ext cx="443345" cy="365126"/>
          </a:xfrm>
        </p:spPr>
        <p:txBody>
          <a:bodyPr/>
          <a:lstStyle>
            <a:lvl1pPr>
              <a:defRPr sz="1400"/>
            </a:lvl1pPr>
          </a:lstStyle>
          <a:p>
            <a:fld id="{993EEC8E-C5CF-40DF-832D-5BCB0E209B98}"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sz="half" idx="10"/>
          </p:nvPr>
        </p:nvSpPr>
        <p:spPr>
          <a:xfrm>
            <a:off x="0" y="6096001"/>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702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58200" y="6509114"/>
            <a:ext cx="533400" cy="350838"/>
          </a:xfrm>
        </p:spPr>
        <p:txBody>
          <a:bodyPr/>
          <a:lstStyle>
            <a:lvl1pPr>
              <a:defRPr sz="1400"/>
            </a:lvl1pPr>
          </a:lstStyle>
          <a:p>
            <a:fld id="{B044824F-EBE0-443F-8A8F-F64816AF04DC}" type="slidenum">
              <a:rPr lang="en-US" smtClean="0"/>
              <a:pPr/>
              <a:t>‹#›</a:t>
            </a:fld>
            <a:endParaRPr lang="en-US" dirty="0"/>
          </a:p>
        </p:txBody>
      </p:sp>
    </p:spTree>
    <p:custDataLst>
      <p:tags r:id="rId1"/>
    </p:custDataLst>
    <p:extLst>
      <p:ext uri="{BB962C8B-B14F-4D97-AF65-F5344CB8AC3E}">
        <p14:creationId xmlns:p14="http://schemas.microsoft.com/office/powerpoint/2010/main" val="381081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457200" y="1008530"/>
            <a:ext cx="8229600" cy="5117636"/>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85099" y="6519000"/>
            <a:ext cx="443345" cy="365126"/>
          </a:xfrm>
          <a:prstGeom prst="rect">
            <a:avLst/>
          </a:prstGeom>
        </p:spPr>
        <p:txBody>
          <a:bodyPr vert="horz" lIns="101864" tIns="50933" rIns="101864" bIns="50933" rtlCol="0" anchor="ctr"/>
          <a:lstStyle>
            <a:lvl1pPr algn="r">
              <a:defRPr sz="1400">
                <a:solidFill>
                  <a:schemeClr val="bg1"/>
                </a:solidFill>
              </a:defRPr>
            </a:lvl1pPr>
          </a:lstStyle>
          <a:p>
            <a:pPr defTabSz="898846"/>
            <a:fld id="{993EEC8E-C5CF-40DF-832D-5BCB0E209B98}" type="slidenum">
              <a:rPr lang="en-US" smtClean="0">
                <a:solidFill>
                  <a:prstClr val="white"/>
                </a:solidFill>
              </a:rPr>
              <a:pPr defTabSz="898846"/>
              <a:t>‹#›</a:t>
            </a:fld>
            <a:endParaRPr lang="en-US" dirty="0">
              <a:solidFill>
                <a:prstClr val="white"/>
              </a:solidFill>
            </a:endParaRPr>
          </a:p>
        </p:txBody>
      </p:sp>
      <p:sp>
        <p:nvSpPr>
          <p:cNvPr id="4" name="TextBox 3">
            <a:extLst>
              <a:ext uri="{FF2B5EF4-FFF2-40B4-BE49-F238E27FC236}">
                <a16:creationId xmlns:a16="http://schemas.microsoft.com/office/drawing/2014/main" id="{4EA8B23B-391B-4EC0-B4AB-F4D9FF47927C}"/>
              </a:ext>
            </a:extLst>
          </p:cNvPr>
          <p:cNvSpPr txBox="1"/>
          <p:nvPr userDrawn="1"/>
        </p:nvSpPr>
        <p:spPr>
          <a:xfrm>
            <a:off x="7879202" y="6534834"/>
            <a:ext cx="1411794" cy="307777"/>
          </a:xfrm>
          <a:prstGeom prst="rect">
            <a:avLst/>
          </a:prstGeom>
          <a:noFill/>
        </p:spPr>
        <p:txBody>
          <a:bodyPr wrap="square" rtlCol="0">
            <a:spAutoFit/>
          </a:bodyPr>
          <a:lstStyle/>
          <a:p>
            <a:r>
              <a:rPr lang="en-US" sz="1400" dirty="0">
                <a:solidFill>
                  <a:schemeClr val="bg1"/>
                </a:solidFill>
              </a:rPr>
              <a:t>Sinusitis</a:t>
            </a:r>
          </a:p>
        </p:txBody>
      </p:sp>
      <p:sp>
        <p:nvSpPr>
          <p:cNvPr id="9" name="Rectangle 8">
            <a:extLst>
              <a:ext uri="{FF2B5EF4-FFF2-40B4-BE49-F238E27FC236}">
                <a16:creationId xmlns:a16="http://schemas.microsoft.com/office/drawing/2014/main" id="{5B612BDF-1AB5-4DE9-96A7-6E92D534B439}"/>
              </a:ext>
            </a:extLst>
          </p:cNvPr>
          <p:cNvSpPr/>
          <p:nvPr userDrawn="1"/>
        </p:nvSpPr>
        <p:spPr>
          <a:xfrm>
            <a:off x="502920" y="6211669"/>
            <a:ext cx="2040013" cy="646331"/>
          </a:xfrm>
          <a:prstGeom prst="rect">
            <a:avLst/>
          </a:prstGeom>
        </p:spPr>
        <p:txBody>
          <a:bodyPr wrap="square">
            <a:spAutoFit/>
          </a:bodyPr>
          <a:lstStyle/>
          <a:p>
            <a:r>
              <a:rPr lang="en-US" sz="1200" dirty="0">
                <a:solidFill>
                  <a:srgbClr val="000000"/>
                </a:solidFill>
                <a:latin typeface="+mn-lt"/>
                <a:cs typeface="Arial" panose="020B0604020202020204" pitchFamily="34" charset="0"/>
              </a:rPr>
              <a:t>AHRQ Safety Program for Improving Antibiotic Use – Ambulatory Care</a:t>
            </a:r>
          </a:p>
        </p:txBody>
      </p:sp>
      <p:cxnSp>
        <p:nvCxnSpPr>
          <p:cNvPr id="10" name="Straight Connector 9">
            <a:extLst>
              <a:ext uri="{FF2B5EF4-FFF2-40B4-BE49-F238E27FC236}">
                <a16:creationId xmlns:a16="http://schemas.microsoft.com/office/drawing/2014/main" id="{4D30411F-4BFA-4876-B600-3F9EEE8B940E}"/>
              </a:ext>
            </a:extLst>
          </p:cNvPr>
          <p:cNvCxnSpPr/>
          <p:nvPr userDrawn="1"/>
        </p:nvCxnSpPr>
        <p:spPr>
          <a:xfrm>
            <a:off x="457200" y="62524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0"/>
    </p:custDataLst>
    <p:extLst>
      <p:ext uri="{BB962C8B-B14F-4D97-AF65-F5344CB8AC3E}">
        <p14:creationId xmlns:p14="http://schemas.microsoft.com/office/powerpoint/2010/main" val="23754817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7" r:id="rId7"/>
    <p:sldLayoutId id="2147483880" r:id="rId8"/>
  </p:sldLayoutIdLst>
  <p:hf hdr="0" ftr="0" dt="0"/>
  <p:txStyles>
    <p:titleStyle>
      <a:lvl1pPr algn="ctr" defTabSz="898846" rtl="0" eaLnBrk="1" latinLnBrk="0" hangingPunct="1">
        <a:spcBef>
          <a:spcPct val="0"/>
        </a:spcBef>
        <a:buNone/>
        <a:defRPr sz="4412" b="0" i="0" u="none" kern="1200">
          <a:solidFill>
            <a:schemeClr val="bg1"/>
          </a:solidFill>
          <a:latin typeface="+mj-lt"/>
          <a:ea typeface="+mj-ea"/>
          <a:cs typeface="+mj-cs"/>
        </a:defRPr>
      </a:lvl1pPr>
    </p:titleStyle>
    <p:bodyStyle>
      <a:lvl1pPr marL="337068" indent="-337068" algn="l" defTabSz="898846" rtl="0" eaLnBrk="1" latinLnBrk="0" hangingPunct="1">
        <a:spcBef>
          <a:spcPct val="20000"/>
        </a:spcBef>
        <a:buFont typeface="Arial" panose="020B0604020202020204" pitchFamily="34" charset="0"/>
        <a:buChar char="•"/>
        <a:defRPr sz="3177" kern="1200">
          <a:solidFill>
            <a:schemeClr val="tx1"/>
          </a:solidFill>
          <a:latin typeface="+mn-lt"/>
          <a:ea typeface="+mn-ea"/>
          <a:cs typeface="+mn-cs"/>
        </a:defRPr>
      </a:lvl1pPr>
      <a:lvl2pPr marL="730313" indent="-280889" algn="l" defTabSz="898846" rtl="0" eaLnBrk="1" latinLnBrk="0" hangingPunct="1">
        <a:spcBef>
          <a:spcPct val="20000"/>
        </a:spcBef>
        <a:buFont typeface="Arial" panose="020B0604020202020204" pitchFamily="34" charset="0"/>
        <a:buChar char="–"/>
        <a:defRPr sz="2824" kern="1200">
          <a:solidFill>
            <a:schemeClr val="tx1"/>
          </a:solidFill>
          <a:latin typeface="+mn-lt"/>
          <a:ea typeface="+mn-ea"/>
          <a:cs typeface="+mn-cs"/>
        </a:defRPr>
      </a:lvl2pPr>
      <a:lvl3pPr marL="1123557" indent="-224712" algn="l" defTabSz="898846" rtl="0" eaLnBrk="1" latinLnBrk="0" hangingPunct="1">
        <a:spcBef>
          <a:spcPct val="20000"/>
        </a:spcBef>
        <a:buFont typeface="Arial" panose="020B0604020202020204" pitchFamily="34" charset="0"/>
        <a:buChar char="•"/>
        <a:defRPr sz="2294" kern="1200">
          <a:solidFill>
            <a:schemeClr val="tx1"/>
          </a:solidFill>
          <a:latin typeface="+mn-lt"/>
          <a:ea typeface="+mn-ea"/>
          <a:cs typeface="+mn-cs"/>
        </a:defRPr>
      </a:lvl3pPr>
      <a:lvl4pPr marL="1572979"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2022403"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71827"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250"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0672"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094"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8846" rtl="0" eaLnBrk="1" latinLnBrk="0" hangingPunct="1">
        <a:defRPr sz="1765" kern="1200">
          <a:solidFill>
            <a:schemeClr val="tx1"/>
          </a:solidFill>
          <a:latin typeface="+mn-lt"/>
          <a:ea typeface="+mn-ea"/>
          <a:cs typeface="+mn-cs"/>
        </a:defRPr>
      </a:lvl1pPr>
      <a:lvl2pPr marL="449423" algn="l" defTabSz="898846" rtl="0" eaLnBrk="1" latinLnBrk="0" hangingPunct="1">
        <a:defRPr sz="1765" kern="1200">
          <a:solidFill>
            <a:schemeClr val="tx1"/>
          </a:solidFill>
          <a:latin typeface="+mn-lt"/>
          <a:ea typeface="+mn-ea"/>
          <a:cs typeface="+mn-cs"/>
        </a:defRPr>
      </a:lvl2pPr>
      <a:lvl3pPr marL="898846" algn="l" defTabSz="898846" rtl="0" eaLnBrk="1" latinLnBrk="0" hangingPunct="1">
        <a:defRPr sz="1765" kern="1200">
          <a:solidFill>
            <a:schemeClr val="tx1"/>
          </a:solidFill>
          <a:latin typeface="+mn-lt"/>
          <a:ea typeface="+mn-ea"/>
          <a:cs typeface="+mn-cs"/>
        </a:defRPr>
      </a:lvl3pPr>
      <a:lvl4pPr marL="1348268" algn="l" defTabSz="898846" rtl="0" eaLnBrk="1" latinLnBrk="0" hangingPunct="1">
        <a:defRPr sz="1765" kern="1200">
          <a:solidFill>
            <a:schemeClr val="tx1"/>
          </a:solidFill>
          <a:latin typeface="+mn-lt"/>
          <a:ea typeface="+mn-ea"/>
          <a:cs typeface="+mn-cs"/>
        </a:defRPr>
      </a:lvl4pPr>
      <a:lvl5pPr marL="1797691" algn="l" defTabSz="898846" rtl="0" eaLnBrk="1" latinLnBrk="0" hangingPunct="1">
        <a:defRPr sz="1765" kern="1200">
          <a:solidFill>
            <a:schemeClr val="tx1"/>
          </a:solidFill>
          <a:latin typeface="+mn-lt"/>
          <a:ea typeface="+mn-ea"/>
          <a:cs typeface="+mn-cs"/>
        </a:defRPr>
      </a:lvl5pPr>
      <a:lvl6pPr marL="2247115" algn="l" defTabSz="898846" rtl="0" eaLnBrk="1" latinLnBrk="0" hangingPunct="1">
        <a:defRPr sz="1765" kern="1200">
          <a:solidFill>
            <a:schemeClr val="tx1"/>
          </a:solidFill>
          <a:latin typeface="+mn-lt"/>
          <a:ea typeface="+mn-ea"/>
          <a:cs typeface="+mn-cs"/>
        </a:defRPr>
      </a:lvl6pPr>
      <a:lvl7pPr marL="2696539" algn="l" defTabSz="898846" rtl="0" eaLnBrk="1" latinLnBrk="0" hangingPunct="1">
        <a:defRPr sz="1765" kern="1200">
          <a:solidFill>
            <a:schemeClr val="tx1"/>
          </a:solidFill>
          <a:latin typeface="+mn-lt"/>
          <a:ea typeface="+mn-ea"/>
          <a:cs typeface="+mn-cs"/>
        </a:defRPr>
      </a:lvl7pPr>
      <a:lvl8pPr marL="3145962" algn="l" defTabSz="898846" rtl="0" eaLnBrk="1" latinLnBrk="0" hangingPunct="1">
        <a:defRPr sz="1765" kern="1200">
          <a:solidFill>
            <a:schemeClr val="tx1"/>
          </a:solidFill>
          <a:latin typeface="+mn-lt"/>
          <a:ea typeface="+mn-ea"/>
          <a:cs typeface="+mn-cs"/>
        </a:defRPr>
      </a:lvl8pPr>
      <a:lvl9pPr marL="3595382" algn="l" defTabSz="898846"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www.ahrq.gov/sites/default/files/wysiwyg/antibiotic-use/ambulatory-care/sinus-infection-handout-spanish.docx" TargetMode="External"/><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hyperlink" Target="https://www.ahrq.gov/sites/default/files/wysiwyg/antibiotic-use/ambulatory-care/sinus-infection-handout-english.docx" TargetMode="External"/><Relationship Id="rId5" Type="http://schemas.openxmlformats.org/officeDocument/2006/relationships/hyperlink" Target="https://www.ahrq.gov/sites/default/files/wysiwyg/antibiotic-use/ambulatory-care/sinusitis-one-pager.pdf" TargetMode="External"/><Relationship Id="rId4" Type="http://schemas.openxmlformats.org/officeDocument/2006/relationships/hyperlink" Target="https://www.ahrq.gov/sites/default/files/wysiwyg/antibiotic-use/ambulatory-care/sinusitis-discussion-guide.docx"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765" y="201706"/>
            <a:ext cx="7543800" cy="1470025"/>
          </a:xfrm>
        </p:spPr>
        <p:txBody>
          <a:bodyPr/>
          <a:lstStyle/>
          <a:p>
            <a:r>
              <a:rPr lang="en-US" b="1">
                <a:solidFill>
                  <a:schemeClr val="bg1"/>
                </a:solidFill>
              </a:rPr>
              <a:t>AHRQ Safety Program for Improving Antibiotic Use</a:t>
            </a:r>
          </a:p>
        </p:txBody>
      </p:sp>
      <p:sp>
        <p:nvSpPr>
          <p:cNvPr id="5" name="Subtitle 4"/>
          <p:cNvSpPr>
            <a:spLocks noGrp="1"/>
          </p:cNvSpPr>
          <p:nvPr>
            <p:ph type="subTitle" idx="1"/>
          </p:nvPr>
        </p:nvSpPr>
        <p:spPr>
          <a:xfrm>
            <a:off x="1210235" y="2183802"/>
            <a:ext cx="6723529" cy="3294530"/>
          </a:xfrm>
        </p:spPr>
        <p:txBody>
          <a:bodyPr>
            <a:normAutofit/>
          </a:bodyPr>
          <a:lstStyle/>
          <a:p>
            <a:r>
              <a:rPr lang="en-US" sz="4236" b="1" dirty="0">
                <a:solidFill>
                  <a:schemeClr val="tx1"/>
                </a:solidFill>
              </a:rPr>
              <a:t>The “Sometimes Antibiotics” </a:t>
            </a:r>
          </a:p>
          <a:p>
            <a:r>
              <a:rPr lang="en-US" sz="4236" b="1" dirty="0">
                <a:solidFill>
                  <a:schemeClr val="tx1"/>
                </a:solidFill>
              </a:rPr>
              <a:t>Diagnoses: Sinusitis</a:t>
            </a:r>
            <a:endParaRPr lang="en-US" sz="794" b="1" dirty="0">
              <a:solidFill>
                <a:schemeClr val="tx1"/>
              </a:solidFill>
            </a:endParaRPr>
          </a:p>
          <a:p>
            <a:r>
              <a:rPr lang="en-US" sz="2824" b="1" dirty="0"/>
              <a:t>Ambulatory Care</a:t>
            </a:r>
          </a:p>
          <a:p>
            <a:endParaRPr lang="en-US" sz="794" b="1" dirty="0"/>
          </a:p>
          <a:p>
            <a:endParaRPr lang="en-US" b="1" dirty="0"/>
          </a:p>
          <a:p>
            <a:endParaRPr lang="en-US" dirty="0"/>
          </a:p>
        </p:txBody>
      </p:sp>
      <p:sp>
        <p:nvSpPr>
          <p:cNvPr id="3" name="TextBox 2">
            <a:extLst>
              <a:ext uri="{FF2B5EF4-FFF2-40B4-BE49-F238E27FC236}">
                <a16:creationId xmlns:a16="http://schemas.microsoft.com/office/drawing/2014/main" id="{D38BA831-2886-4263-92CE-ACB6F2410223}"/>
              </a:ext>
            </a:extLst>
          </p:cNvPr>
          <p:cNvSpPr txBox="1"/>
          <p:nvPr/>
        </p:nvSpPr>
        <p:spPr>
          <a:xfrm>
            <a:off x="6950545" y="6355328"/>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194875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ur Moments of Antibiotic Decsion Making Graphic"/>
          <p:cNvPicPr>
            <a:picLocks noChangeAspect="1"/>
          </p:cNvPicPr>
          <p:nvPr/>
        </p:nvPicPr>
        <p:blipFill>
          <a:blip r:embed="rId3"/>
          <a:stretch>
            <a:fillRect/>
          </a:stretch>
        </p:blipFill>
        <p:spPr>
          <a:xfrm>
            <a:off x="350949" y="2017059"/>
            <a:ext cx="3445913" cy="3295321"/>
          </a:xfrm>
          <a:prstGeom prst="rect">
            <a:avLst/>
          </a:prstGeom>
        </p:spPr>
      </p:pic>
      <p:sp>
        <p:nvSpPr>
          <p:cNvPr id="2" name="Title 1"/>
          <p:cNvSpPr>
            <a:spLocks noGrp="1"/>
          </p:cNvSpPr>
          <p:nvPr>
            <p:ph type="title"/>
          </p:nvPr>
        </p:nvSpPr>
        <p:spPr>
          <a:xfrm>
            <a:off x="134470" y="316200"/>
            <a:ext cx="8875059" cy="441698"/>
          </a:xfrm>
        </p:spPr>
        <p:txBody>
          <a:bodyPr>
            <a:noAutofit/>
          </a:bodyPr>
          <a:lstStyle/>
          <a:p>
            <a:r>
              <a:rPr lang="en-US" sz="3177"/>
              <a:t>The Four Moments of Antibiotic Decision Making</a:t>
            </a:r>
            <a:endParaRPr lang="en-US" sz="2824"/>
          </a:p>
        </p:txBody>
      </p:sp>
      <p:sp>
        <p:nvSpPr>
          <p:cNvPr id="3" name="Content Placeholder 2"/>
          <p:cNvSpPr>
            <a:spLocks noGrp="1"/>
          </p:cNvSpPr>
          <p:nvPr>
            <p:ph idx="1"/>
          </p:nvPr>
        </p:nvSpPr>
        <p:spPr>
          <a:xfrm>
            <a:off x="3751730" y="1194553"/>
            <a:ext cx="5257799" cy="4923859"/>
          </a:xfrm>
        </p:spPr>
        <p:txBody>
          <a:bodyPr vert="horz" lIns="89880" tIns="44941" rIns="89880" bIns="44941" rtlCol="0" anchor="t">
            <a:normAutofit/>
          </a:bodyPr>
          <a:lstStyle/>
          <a:p>
            <a:pPr marL="655579" indent="-655579">
              <a:buFont typeface="+mj-lt"/>
              <a:buAutoNum type="arabicPeriod"/>
            </a:pPr>
            <a:r>
              <a:rPr lang="en-US" sz="2647" dirty="0">
                <a:solidFill>
                  <a:schemeClr val="bg1">
                    <a:lumMod val="65000"/>
                  </a:schemeClr>
                </a:solidFill>
              </a:rPr>
              <a:t>Does my patient have an infection that requires antibiotics?</a:t>
            </a:r>
            <a:endParaRPr lang="en-US" sz="2647" dirty="0"/>
          </a:p>
          <a:p>
            <a:pPr marL="649976" indent="-649976">
              <a:buAutoNum type="arabicPeriod" startAt="2"/>
            </a:pPr>
            <a:r>
              <a:rPr lang="en-US" sz="2647" dirty="0"/>
              <a:t>Do I need to order any diagnostic tests?</a:t>
            </a:r>
          </a:p>
          <a:p>
            <a:pPr marL="0" indent="0">
              <a:buNone/>
            </a:pPr>
            <a:endParaRPr lang="en-US" sz="2471" dirty="0"/>
          </a:p>
          <a:p>
            <a:pPr marL="649976" indent="-649976">
              <a:buAutoNum type="arabicPeriod" startAt="4"/>
            </a:pPr>
            <a:endParaRPr lang="en-US" sz="2471" dirty="0"/>
          </a:p>
        </p:txBody>
      </p:sp>
      <p:sp>
        <p:nvSpPr>
          <p:cNvPr id="4" name="Slide Number Placeholder 3"/>
          <p:cNvSpPr>
            <a:spLocks noGrp="1"/>
          </p:cNvSpPr>
          <p:nvPr>
            <p:ph type="sldNum" sz="quarter" idx="12"/>
          </p:nvPr>
        </p:nvSpPr>
        <p:spPr/>
        <p:txBody>
          <a:bodyPr/>
          <a:lstStyle/>
          <a:p>
            <a:fld id="{993EEC8E-C5CF-40DF-832D-5BCB0E209B98}" type="slidenum">
              <a:rPr lang="en-US" smtClean="0"/>
              <a:t>10</a:t>
            </a:fld>
            <a:endParaRPr lang="en-US"/>
          </a:p>
        </p:txBody>
      </p:sp>
    </p:spTree>
    <p:custDataLst>
      <p:tags r:id="rId1"/>
    </p:custDataLst>
    <p:extLst>
      <p:ext uri="{BB962C8B-B14F-4D97-AF65-F5344CB8AC3E}">
        <p14:creationId xmlns:p14="http://schemas.microsoft.com/office/powerpoint/2010/main" val="2671617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11</a:t>
            </a:fld>
            <a:endParaRPr lang="en-US">
              <a:solidFill>
                <a:prstClr val="white"/>
              </a:solidFill>
            </a:endParaRPr>
          </a:p>
        </p:txBody>
      </p:sp>
      <p:sp>
        <p:nvSpPr>
          <p:cNvPr id="3" name="Content Placeholder 2"/>
          <p:cNvSpPr>
            <a:spLocks noGrp="1"/>
          </p:cNvSpPr>
          <p:nvPr>
            <p:ph idx="1"/>
          </p:nvPr>
        </p:nvSpPr>
        <p:spPr>
          <a:xfrm>
            <a:off x="381000" y="1143000"/>
            <a:ext cx="8382000" cy="5152292"/>
          </a:xfrm>
        </p:spPr>
        <p:txBody>
          <a:bodyPr vert="horz" lIns="101864" tIns="50933" rIns="101864" bIns="50933" rtlCol="0" anchor="t">
            <a:normAutofit fontScale="92500" lnSpcReduction="10000"/>
          </a:bodyPr>
          <a:lstStyle/>
          <a:p>
            <a:pPr marL="336550" indent="-336550"/>
            <a:r>
              <a:rPr lang="en-US" sz="2600" dirty="0">
                <a:ea typeface="+mn-lt"/>
                <a:cs typeface="+mn-lt"/>
              </a:rPr>
              <a:t>Cultures or swabs of nasal discharge are not indicated.</a:t>
            </a:r>
          </a:p>
          <a:p>
            <a:pPr marL="336550" indent="-336550"/>
            <a:r>
              <a:rPr lang="en-US" sz="2600" dirty="0">
                <a:ea typeface="+mn-lt"/>
                <a:cs typeface="+mn-lt"/>
              </a:rPr>
              <a:t>Imaging is not indicated in most patients with sinusitis.</a:t>
            </a:r>
          </a:p>
          <a:p>
            <a:pPr marL="336550" indent="-336550"/>
            <a:r>
              <a:rPr lang="en-US" sz="2600" dirty="0">
                <a:ea typeface="+mn-lt"/>
                <a:cs typeface="+mn-lt"/>
              </a:rPr>
              <a:t>Patients with sinusitis who have or develop evidence of spread of infection to the orbits or the central nervous system should be referred to the emergency department for further evaluation including imaging.</a:t>
            </a:r>
          </a:p>
          <a:p>
            <a:pPr marL="336550" indent="-336550"/>
            <a:r>
              <a:rPr lang="en-US" sz="2600" dirty="0">
                <a:ea typeface="+mn-lt"/>
                <a:cs typeface="+mn-lt"/>
              </a:rPr>
              <a:t>Symptoms suggestive of orbital cellulitis or central nervous system infection include</a:t>
            </a:r>
            <a:r>
              <a:rPr lang="en-US" sz="2600" dirty="0">
                <a:latin typeface="Calibri" panose="020F0502020204030204" pitchFamily="34" charset="0"/>
                <a:ea typeface="+mn-lt"/>
                <a:cs typeface="Calibri" panose="020F0502020204030204" pitchFamily="34" charset="0"/>
              </a:rPr>
              <a:t>–</a:t>
            </a:r>
            <a:endParaRPr lang="en-US" sz="2600" dirty="0">
              <a:ea typeface="+mn-lt"/>
              <a:cs typeface="+mn-lt"/>
            </a:endParaRPr>
          </a:p>
          <a:p>
            <a:pPr marL="729795" lvl="1" indent="-336550"/>
            <a:r>
              <a:rPr lang="en-US" sz="2247" dirty="0">
                <a:ea typeface="+mn-lt"/>
                <a:cs typeface="+mn-lt"/>
              </a:rPr>
              <a:t>Limited ocular movements</a:t>
            </a:r>
          </a:p>
          <a:p>
            <a:pPr marL="729795" lvl="1" indent="-336550"/>
            <a:r>
              <a:rPr lang="en-US" sz="2247" dirty="0">
                <a:ea typeface="+mn-lt"/>
                <a:cs typeface="+mn-lt"/>
              </a:rPr>
              <a:t>Acute vision changes</a:t>
            </a:r>
          </a:p>
          <a:p>
            <a:pPr marL="729795" lvl="1" indent="-336550"/>
            <a:r>
              <a:rPr lang="en-US" sz="2247" dirty="0">
                <a:ea typeface="+mn-lt"/>
                <a:cs typeface="+mn-lt"/>
              </a:rPr>
              <a:t>Proptosis</a:t>
            </a:r>
          </a:p>
          <a:p>
            <a:pPr marL="729795" lvl="1" indent="-336550"/>
            <a:r>
              <a:rPr lang="en-US" sz="2247" dirty="0">
                <a:ea typeface="+mn-lt"/>
                <a:cs typeface="+mn-lt"/>
              </a:rPr>
              <a:t>Confusion </a:t>
            </a:r>
          </a:p>
          <a:p>
            <a:pPr marL="729795" lvl="1" indent="-336550"/>
            <a:r>
              <a:rPr lang="en-US" sz="2247" dirty="0">
                <a:ea typeface="+mn-lt"/>
                <a:cs typeface="+mn-lt"/>
              </a:rPr>
              <a:t>Unilateral weakness</a:t>
            </a:r>
          </a:p>
          <a:p>
            <a:pPr marL="393245" lvl="1" indent="0">
              <a:buNone/>
            </a:pPr>
            <a:endParaRPr lang="en-US" sz="2247" dirty="0">
              <a:ea typeface="+mn-lt"/>
              <a:cs typeface="+mn-lt"/>
            </a:endParaRPr>
          </a:p>
          <a:p>
            <a:pPr marL="336550" indent="-336550"/>
            <a:endParaRPr lang="en-US" sz="2600" dirty="0">
              <a:ea typeface="+mn-lt"/>
              <a:cs typeface="+mn-lt"/>
            </a:endParaRPr>
          </a:p>
          <a:p>
            <a:pPr marL="336550" indent="-336550"/>
            <a:endParaRPr lang="en-US" dirty="0"/>
          </a:p>
        </p:txBody>
      </p:sp>
      <p:sp>
        <p:nvSpPr>
          <p:cNvPr id="5" name="Title 4"/>
          <p:cNvSpPr>
            <a:spLocks noGrp="1"/>
          </p:cNvSpPr>
          <p:nvPr>
            <p:ph type="title"/>
          </p:nvPr>
        </p:nvSpPr>
        <p:spPr/>
        <p:txBody>
          <a:bodyPr/>
          <a:lstStyle/>
          <a:p>
            <a:r>
              <a:rPr lang="en-US" sz="3200" dirty="0"/>
              <a:t>Moment 2: Diagnostic Testing</a:t>
            </a:r>
            <a:r>
              <a:rPr lang="en-US" sz="3200" baseline="30000" dirty="0"/>
              <a:t>2,4,7,8</a:t>
            </a:r>
            <a:endParaRPr lang="en-US" sz="3200" dirty="0"/>
          </a:p>
        </p:txBody>
      </p:sp>
    </p:spTree>
    <p:custDataLst>
      <p:tags r:id="rId1"/>
    </p:custDataLst>
    <p:extLst>
      <p:ext uri="{BB962C8B-B14F-4D97-AF65-F5344CB8AC3E}">
        <p14:creationId xmlns:p14="http://schemas.microsoft.com/office/powerpoint/2010/main" val="24758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ur Moments of Antibiotic Decision Making Graphic"/>
          <p:cNvPicPr>
            <a:picLocks noChangeAspect="1"/>
          </p:cNvPicPr>
          <p:nvPr/>
        </p:nvPicPr>
        <p:blipFill>
          <a:blip r:embed="rId3"/>
          <a:stretch>
            <a:fillRect/>
          </a:stretch>
        </p:blipFill>
        <p:spPr>
          <a:xfrm>
            <a:off x="350949" y="2017059"/>
            <a:ext cx="3445913" cy="3295321"/>
          </a:xfrm>
          <a:prstGeom prst="rect">
            <a:avLst/>
          </a:prstGeom>
        </p:spPr>
      </p:pic>
      <p:sp>
        <p:nvSpPr>
          <p:cNvPr id="2" name="Title 1"/>
          <p:cNvSpPr>
            <a:spLocks noGrp="1"/>
          </p:cNvSpPr>
          <p:nvPr>
            <p:ph type="title"/>
          </p:nvPr>
        </p:nvSpPr>
        <p:spPr>
          <a:xfrm>
            <a:off x="134470" y="316200"/>
            <a:ext cx="8875059" cy="441698"/>
          </a:xfrm>
        </p:spPr>
        <p:txBody>
          <a:bodyPr>
            <a:noAutofit/>
          </a:bodyPr>
          <a:lstStyle/>
          <a:p>
            <a:r>
              <a:rPr lang="en-US" sz="3177"/>
              <a:t>The Four Moments of Antibiotic Decision Making</a:t>
            </a:r>
            <a:endParaRPr lang="en-US" sz="2824"/>
          </a:p>
        </p:txBody>
      </p:sp>
      <p:sp>
        <p:nvSpPr>
          <p:cNvPr id="3" name="Content Placeholder 2"/>
          <p:cNvSpPr>
            <a:spLocks noGrp="1"/>
          </p:cNvSpPr>
          <p:nvPr>
            <p:ph idx="1"/>
          </p:nvPr>
        </p:nvSpPr>
        <p:spPr>
          <a:xfrm>
            <a:off x="3751730" y="1194553"/>
            <a:ext cx="5069541" cy="4923859"/>
          </a:xfrm>
        </p:spPr>
        <p:txBody>
          <a:bodyPr vert="horz" lIns="89880" tIns="44941" rIns="89880" bIns="44941" rtlCol="0" anchor="t">
            <a:normAutofit lnSpcReduction="10000"/>
          </a:bodyPr>
          <a:lstStyle/>
          <a:p>
            <a:pPr marL="655579" indent="-655579">
              <a:buFont typeface="+mj-lt"/>
              <a:buAutoNum type="arabicPeriod"/>
            </a:pPr>
            <a:r>
              <a:rPr lang="en-US" sz="2647" dirty="0">
                <a:solidFill>
                  <a:schemeClr val="bg1">
                    <a:lumMod val="65000"/>
                  </a:schemeClr>
                </a:solidFill>
              </a:rPr>
              <a:t>Does my patient have an infection that requires antibiotics?</a:t>
            </a:r>
            <a:br>
              <a:rPr lang="en-US" sz="2647" dirty="0">
                <a:solidFill>
                  <a:schemeClr val="bg1">
                    <a:lumMod val="65000"/>
                  </a:schemeClr>
                </a:solidFill>
              </a:rPr>
            </a:br>
            <a:endParaRPr lang="en-US" sz="2647" dirty="0">
              <a:solidFill>
                <a:schemeClr val="bg1">
                  <a:lumMod val="65000"/>
                </a:schemeClr>
              </a:solidFill>
            </a:endParaRPr>
          </a:p>
          <a:p>
            <a:pPr marL="649976" indent="-649976">
              <a:buAutoNum type="arabicPeriod" startAt="2"/>
            </a:pPr>
            <a:r>
              <a:rPr lang="en-US" sz="2647" dirty="0">
                <a:solidFill>
                  <a:schemeClr val="bg1">
                    <a:lumMod val="65000"/>
                  </a:schemeClr>
                </a:solidFill>
              </a:rPr>
              <a:t>Do I need to order any diagnostic tests?</a:t>
            </a:r>
          </a:p>
          <a:p>
            <a:pPr marL="649976" indent="-649976">
              <a:buAutoNum type="arabicPeriod" startAt="2"/>
            </a:pPr>
            <a:endParaRPr lang="en-US" sz="2647" dirty="0"/>
          </a:p>
          <a:p>
            <a:pPr marL="649976" indent="-649976">
              <a:buAutoNum type="arabicPeriod" startAt="2"/>
            </a:pPr>
            <a:r>
              <a:rPr lang="en-US" sz="2647" dirty="0"/>
              <a:t>If antibiotics are indicated, what is the narrowest, safest, and shortest regimen I can prescribe?</a:t>
            </a:r>
          </a:p>
          <a:p>
            <a:pPr marL="0" indent="0">
              <a:buNone/>
            </a:pPr>
            <a:r>
              <a:rPr lang="en-US" sz="2647" dirty="0"/>
              <a:t> </a:t>
            </a:r>
          </a:p>
          <a:p>
            <a:pPr marL="649976" indent="-649976">
              <a:buAutoNum type="arabicPeriod" startAt="4"/>
            </a:pPr>
            <a:endParaRPr lang="en-US" sz="2471" dirty="0"/>
          </a:p>
          <a:p>
            <a:pPr marL="649976" indent="-649976">
              <a:buAutoNum type="arabicPeriod" startAt="4"/>
            </a:pPr>
            <a:endParaRPr lang="en-US" sz="2471" dirty="0"/>
          </a:p>
          <a:p>
            <a:pPr marL="649976" indent="-649976">
              <a:buAutoNum type="arabicPeriod" startAt="4"/>
            </a:pPr>
            <a:endParaRPr lang="en-US" sz="2471" dirty="0"/>
          </a:p>
        </p:txBody>
      </p:sp>
      <p:sp>
        <p:nvSpPr>
          <p:cNvPr id="4" name="Slide Number Placeholder 3"/>
          <p:cNvSpPr>
            <a:spLocks noGrp="1"/>
          </p:cNvSpPr>
          <p:nvPr>
            <p:ph type="sldNum" sz="quarter" idx="12"/>
          </p:nvPr>
        </p:nvSpPr>
        <p:spPr/>
        <p:txBody>
          <a:bodyPr/>
          <a:lstStyle/>
          <a:p>
            <a:fld id="{993EEC8E-C5CF-40DF-832D-5BCB0E209B98}" type="slidenum">
              <a:rPr lang="en-US" smtClean="0"/>
              <a:t>12</a:t>
            </a:fld>
            <a:endParaRPr lang="en-US"/>
          </a:p>
        </p:txBody>
      </p:sp>
    </p:spTree>
    <p:custDataLst>
      <p:tags r:id="rId1"/>
    </p:custDataLst>
    <p:extLst>
      <p:ext uri="{BB962C8B-B14F-4D97-AF65-F5344CB8AC3E}">
        <p14:creationId xmlns:p14="http://schemas.microsoft.com/office/powerpoint/2010/main" val="216756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3: Choice of Antibiotic Regimen</a:t>
            </a:r>
            <a:r>
              <a:rPr lang="en-US" baseline="30000" dirty="0"/>
              <a:t>9,10</a:t>
            </a:r>
            <a:endParaRPr lang="en-US" dirty="0"/>
          </a:p>
        </p:txBody>
      </p:sp>
      <p:sp>
        <p:nvSpPr>
          <p:cNvPr id="3" name="Content Placeholder 2"/>
          <p:cNvSpPr>
            <a:spLocks noGrp="1"/>
          </p:cNvSpPr>
          <p:nvPr>
            <p:ph idx="1"/>
          </p:nvPr>
        </p:nvSpPr>
        <p:spPr>
          <a:xfrm>
            <a:off x="523386" y="1026284"/>
            <a:ext cx="8283385" cy="5560945"/>
          </a:xfrm>
        </p:spPr>
        <p:txBody>
          <a:bodyPr vert="horz" lIns="101864" tIns="50933" rIns="101864" bIns="50933" rtlCol="0" anchor="t">
            <a:normAutofit fontScale="92500" lnSpcReduction="10000"/>
          </a:bodyPr>
          <a:lstStyle/>
          <a:p>
            <a:pPr marL="336550" indent="-336550"/>
            <a:r>
              <a:rPr lang="en-US" sz="2800" dirty="0"/>
              <a:t>First-line for adults and children </a:t>
            </a:r>
          </a:p>
          <a:p>
            <a:pPr marL="730250" lvl="1" indent="-280670"/>
            <a:r>
              <a:rPr lang="en-US" sz="2400" dirty="0"/>
              <a:t>Amoxicillin/</a:t>
            </a:r>
            <a:r>
              <a:rPr lang="en-US" sz="2400" dirty="0" err="1"/>
              <a:t>clavulanate</a:t>
            </a:r>
            <a:endParaRPr lang="en-US" sz="2400" dirty="0">
              <a:cs typeface="Calibri"/>
            </a:endParaRPr>
          </a:p>
          <a:p>
            <a:pPr marL="337005" indent="-280670"/>
            <a:r>
              <a:rPr lang="en-US" sz="2800" dirty="0" err="1">
                <a:cs typeface="Calibri"/>
              </a:rPr>
              <a:t>Nonsevere</a:t>
            </a:r>
            <a:r>
              <a:rPr lang="en-US" sz="2800" dirty="0">
                <a:cs typeface="Calibri"/>
              </a:rPr>
              <a:t> penicillin allergy</a:t>
            </a:r>
            <a:r>
              <a:rPr lang="en-US" sz="2800" baseline="30000" dirty="0">
                <a:cs typeface="Calibri"/>
              </a:rPr>
              <a:t>11</a:t>
            </a:r>
            <a:r>
              <a:rPr lang="en-US" sz="2800" dirty="0">
                <a:cs typeface="Calibri"/>
              </a:rPr>
              <a:t> </a:t>
            </a:r>
          </a:p>
          <a:p>
            <a:pPr marL="730250" lvl="1" indent="-280670"/>
            <a:r>
              <a:rPr lang="en-US" sz="2400" dirty="0"/>
              <a:t>Doxycycline or an oral third-generation cephalosporin ± clindamycin </a:t>
            </a:r>
          </a:p>
          <a:p>
            <a:pPr marL="337005" indent="-280670"/>
            <a:r>
              <a:rPr lang="en-US" sz="2800" dirty="0">
                <a:cs typeface="Calibri"/>
              </a:rPr>
              <a:t>Severe penicillin allergy and cannot take doxycycline </a:t>
            </a:r>
          </a:p>
          <a:p>
            <a:pPr marL="730250" lvl="1" indent="-280670"/>
            <a:r>
              <a:rPr lang="en-US" sz="2400" dirty="0"/>
              <a:t>Levofloxacin or moxifloxacin</a:t>
            </a:r>
          </a:p>
          <a:p>
            <a:pPr marL="449580" lvl="1" indent="0">
              <a:buNone/>
            </a:pPr>
            <a:endParaRPr lang="en-US" sz="800" b="1" i="1" dirty="0">
              <a:cs typeface="Calibri"/>
            </a:endParaRPr>
          </a:p>
          <a:p>
            <a:pPr marL="342900" lvl="1" indent="-342900">
              <a:buFont typeface="Arial" panose="020B0604020202020204" pitchFamily="34" charset="0"/>
              <a:buChar char="•"/>
            </a:pPr>
            <a:r>
              <a:rPr lang="en-US" sz="2800" dirty="0"/>
              <a:t>5- to 7-day treatment course for adults</a:t>
            </a:r>
            <a:r>
              <a:rPr lang="en-US" sz="2800" baseline="30000" dirty="0"/>
              <a:t>2</a:t>
            </a:r>
          </a:p>
          <a:p>
            <a:pPr marL="730250" lvl="1" indent="-280670"/>
            <a:r>
              <a:rPr lang="en-US" sz="2400" dirty="0"/>
              <a:t>Although 10 days is traditionally prescribed for children, 5</a:t>
            </a:r>
            <a:r>
              <a:rPr lang="en-US" sz="1800" dirty="0">
                <a:effectLst/>
                <a:latin typeface="Calibri" panose="020F0502020204030204" pitchFamily="34" charset="0"/>
                <a:ea typeface="Arial" panose="020B0604020202020204" pitchFamily="34" charset="0"/>
              </a:rPr>
              <a:t>–</a:t>
            </a:r>
            <a:r>
              <a:rPr lang="en-US" sz="2400" dirty="0"/>
              <a:t>7 days can also be considered</a:t>
            </a:r>
          </a:p>
          <a:p>
            <a:pPr marL="336550" indent="-336550"/>
            <a:endParaRPr lang="en-US" sz="800" dirty="0">
              <a:cs typeface="Calibri"/>
            </a:endParaRPr>
          </a:p>
          <a:p>
            <a:pPr marL="336550" indent="-336550"/>
            <a:r>
              <a:rPr lang="en-US" sz="2800" dirty="0"/>
              <a:t>Trimethoprim/sulfamethoxazole, azithromycin, and clarithromycin are not recommended because of increasing </a:t>
            </a:r>
            <a:r>
              <a:rPr lang="en-US" sz="2800" i="1" dirty="0"/>
              <a:t>S. </a:t>
            </a:r>
            <a:r>
              <a:rPr lang="en-US" sz="2800" i="1" dirty="0" err="1"/>
              <a:t>pneumoniae</a:t>
            </a:r>
            <a:r>
              <a:rPr lang="en-US" sz="2800" i="1" dirty="0"/>
              <a:t> </a:t>
            </a:r>
            <a:r>
              <a:rPr lang="en-US" sz="2800" dirty="0"/>
              <a:t>resistance</a:t>
            </a:r>
            <a:endParaRPr lang="en-US" sz="2800" dirty="0">
              <a:cs typeface="Calibri"/>
            </a:endParaRP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13</a:t>
            </a:fld>
            <a:endParaRPr lang="en-US">
              <a:solidFill>
                <a:prstClr val="white"/>
              </a:solidFill>
            </a:endParaRPr>
          </a:p>
        </p:txBody>
      </p:sp>
    </p:spTree>
    <p:custDataLst>
      <p:tags r:id="rId1"/>
    </p:custDataLst>
    <p:extLst>
      <p:ext uri="{BB962C8B-B14F-4D97-AF65-F5344CB8AC3E}">
        <p14:creationId xmlns:p14="http://schemas.microsoft.com/office/powerpoint/2010/main" val="3903058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14</a:t>
            </a:fld>
            <a:endParaRPr lang="en-US">
              <a:solidFill>
                <a:prstClr val="white"/>
              </a:solidFill>
            </a:endParaRPr>
          </a:p>
        </p:txBody>
      </p:sp>
      <p:sp>
        <p:nvSpPr>
          <p:cNvPr id="3" name="Content Placeholder 2"/>
          <p:cNvSpPr>
            <a:spLocks noGrp="1"/>
          </p:cNvSpPr>
          <p:nvPr>
            <p:ph idx="1"/>
          </p:nvPr>
        </p:nvSpPr>
        <p:spPr>
          <a:xfrm>
            <a:off x="457200" y="1008530"/>
            <a:ext cx="5001208" cy="5117636"/>
          </a:xfrm>
        </p:spPr>
        <p:txBody>
          <a:bodyPr vert="horz" lIns="101864" tIns="50933" rIns="101864" bIns="50933" rtlCol="0" anchor="t">
            <a:normAutofit/>
          </a:bodyPr>
          <a:lstStyle/>
          <a:p>
            <a:pPr>
              <a:spcBef>
                <a:spcPts val="600"/>
              </a:spcBef>
              <a:spcAft>
                <a:spcPts val="600"/>
              </a:spcAft>
            </a:pPr>
            <a:r>
              <a:rPr lang="en-US" sz="2600" dirty="0"/>
              <a:t>Analgesic/antipyretic</a:t>
            </a:r>
          </a:p>
          <a:p>
            <a:pPr>
              <a:spcBef>
                <a:spcPts val="600"/>
              </a:spcBef>
              <a:spcAft>
                <a:spcPts val="600"/>
              </a:spcAft>
            </a:pPr>
            <a:r>
              <a:rPr lang="en-US" sz="2600" dirty="0"/>
              <a:t>Decongestants (≥ 12 years of age)</a:t>
            </a:r>
          </a:p>
          <a:p>
            <a:pPr marL="730250" lvl="1" indent="-280670">
              <a:spcBef>
                <a:spcPts val="600"/>
              </a:spcBef>
              <a:spcAft>
                <a:spcPts val="600"/>
              </a:spcAft>
            </a:pPr>
            <a:r>
              <a:rPr lang="en-US" sz="2300" dirty="0" err="1"/>
              <a:t>Oxymetazoline</a:t>
            </a:r>
            <a:r>
              <a:rPr lang="en-US" sz="2300" dirty="0"/>
              <a:t> nasal spray</a:t>
            </a:r>
            <a:endParaRPr lang="en-US" sz="2300" dirty="0">
              <a:cs typeface="Calibri"/>
            </a:endParaRPr>
          </a:p>
          <a:p>
            <a:pPr lvl="1">
              <a:spcBef>
                <a:spcPts val="600"/>
              </a:spcBef>
              <a:spcAft>
                <a:spcPts val="600"/>
              </a:spcAft>
            </a:pPr>
            <a:r>
              <a:rPr lang="en-US" sz="2300" dirty="0"/>
              <a:t>Pseudoephedrine</a:t>
            </a:r>
          </a:p>
          <a:p>
            <a:pPr>
              <a:spcBef>
                <a:spcPts val="600"/>
              </a:spcBef>
              <a:spcAft>
                <a:spcPts val="600"/>
              </a:spcAft>
            </a:pPr>
            <a:r>
              <a:rPr lang="en-US" sz="2600" dirty="0"/>
              <a:t>Nasal saline irrigation</a:t>
            </a:r>
            <a:r>
              <a:rPr lang="en-US" sz="2600" baseline="30000" dirty="0"/>
              <a:t>12</a:t>
            </a:r>
            <a:endParaRPr lang="en-US" sz="2600" dirty="0"/>
          </a:p>
          <a:p>
            <a:pPr>
              <a:spcBef>
                <a:spcPts val="600"/>
              </a:spcBef>
              <a:spcAft>
                <a:spcPts val="600"/>
              </a:spcAft>
            </a:pPr>
            <a:r>
              <a:rPr lang="en-US" sz="2600" dirty="0"/>
              <a:t>Intranasal corticosteroids</a:t>
            </a:r>
            <a:r>
              <a:rPr lang="en-US" sz="2600" baseline="30000" dirty="0"/>
              <a:t>13,14</a:t>
            </a:r>
            <a:endParaRPr lang="en-US" sz="2600" dirty="0"/>
          </a:p>
          <a:p>
            <a:endParaRPr lang="en-US" dirty="0"/>
          </a:p>
        </p:txBody>
      </p:sp>
      <p:sp>
        <p:nvSpPr>
          <p:cNvPr id="5" name="Title 4"/>
          <p:cNvSpPr>
            <a:spLocks noGrp="1"/>
          </p:cNvSpPr>
          <p:nvPr>
            <p:ph type="title"/>
          </p:nvPr>
        </p:nvSpPr>
        <p:spPr/>
        <p:txBody>
          <a:bodyPr/>
          <a:lstStyle/>
          <a:p>
            <a:r>
              <a:rPr lang="en-US" sz="3500" dirty="0">
                <a:ea typeface="+mj-lt"/>
                <a:cs typeface="+mj-lt"/>
              </a:rPr>
              <a:t>Symptomatic Treatment</a:t>
            </a:r>
            <a:r>
              <a:rPr lang="en-US" sz="3500" baseline="30000" dirty="0">
                <a:ea typeface="+mj-lt"/>
                <a:cs typeface="+mj-lt"/>
              </a:rPr>
              <a:t>4</a:t>
            </a:r>
            <a:endParaRPr lang="en-US" sz="3500" dirty="0"/>
          </a:p>
        </p:txBody>
      </p:sp>
      <p:pic>
        <p:nvPicPr>
          <p:cNvPr id="7" name="Picture 6" descr="Image of a woman using a nasal spray">
            <a:extLst>
              <a:ext uri="{FF2B5EF4-FFF2-40B4-BE49-F238E27FC236}">
                <a16:creationId xmlns:a16="http://schemas.microsoft.com/office/drawing/2014/main" id="{E524ED3B-2C3F-459D-8382-0A02947534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107"/>
          <a:stretch/>
        </p:blipFill>
        <p:spPr>
          <a:xfrm>
            <a:off x="5581481" y="1551886"/>
            <a:ext cx="3105319" cy="2768187"/>
          </a:xfrm>
          <a:prstGeom prst="rect">
            <a:avLst/>
          </a:prstGeom>
          <a:effectLst>
            <a:outerShdw blurRad="50800" dist="762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0263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ur Moments of Antibiotic Decision Making Graphic"/>
          <p:cNvPicPr>
            <a:picLocks noChangeAspect="1"/>
          </p:cNvPicPr>
          <p:nvPr/>
        </p:nvPicPr>
        <p:blipFill>
          <a:blip r:embed="rId3"/>
          <a:stretch>
            <a:fillRect/>
          </a:stretch>
        </p:blipFill>
        <p:spPr>
          <a:xfrm>
            <a:off x="350949" y="2017059"/>
            <a:ext cx="3445913" cy="3295321"/>
          </a:xfrm>
          <a:prstGeom prst="rect">
            <a:avLst/>
          </a:prstGeom>
        </p:spPr>
      </p:pic>
      <p:sp>
        <p:nvSpPr>
          <p:cNvPr id="2" name="Title 1"/>
          <p:cNvSpPr>
            <a:spLocks noGrp="1"/>
          </p:cNvSpPr>
          <p:nvPr>
            <p:ph type="title"/>
          </p:nvPr>
        </p:nvSpPr>
        <p:spPr>
          <a:xfrm>
            <a:off x="134470" y="316200"/>
            <a:ext cx="8875059" cy="441698"/>
          </a:xfrm>
        </p:spPr>
        <p:txBody>
          <a:bodyPr>
            <a:noAutofit/>
          </a:bodyPr>
          <a:lstStyle/>
          <a:p>
            <a:r>
              <a:rPr lang="en-US" sz="3177"/>
              <a:t>The Four Moments of Antibiotic Decision Making</a:t>
            </a:r>
            <a:endParaRPr lang="en-US" sz="2824"/>
          </a:p>
        </p:txBody>
      </p:sp>
      <p:sp>
        <p:nvSpPr>
          <p:cNvPr id="3" name="Content Placeholder 2"/>
          <p:cNvSpPr>
            <a:spLocks noGrp="1"/>
          </p:cNvSpPr>
          <p:nvPr>
            <p:ph idx="1"/>
          </p:nvPr>
        </p:nvSpPr>
        <p:spPr>
          <a:xfrm>
            <a:off x="3751730" y="1194553"/>
            <a:ext cx="5069541" cy="4923859"/>
          </a:xfrm>
        </p:spPr>
        <p:txBody>
          <a:bodyPr vert="horz" lIns="89880" tIns="44941" rIns="89880" bIns="44941" rtlCol="0" anchor="t">
            <a:normAutofit fontScale="92500"/>
          </a:bodyPr>
          <a:lstStyle/>
          <a:p>
            <a:pPr marL="655579" indent="-655579">
              <a:buFont typeface="+mj-lt"/>
              <a:buAutoNum type="arabicPeriod"/>
            </a:pPr>
            <a:r>
              <a:rPr lang="en-US" sz="2647" dirty="0">
                <a:solidFill>
                  <a:schemeClr val="bg1">
                    <a:lumMod val="65000"/>
                  </a:schemeClr>
                </a:solidFill>
              </a:rPr>
              <a:t>Does my patient have an infection that requires antibiotics?</a:t>
            </a:r>
            <a:br>
              <a:rPr lang="en-US" sz="2647" dirty="0">
                <a:solidFill>
                  <a:schemeClr val="bg1">
                    <a:lumMod val="65000"/>
                  </a:schemeClr>
                </a:solidFill>
              </a:rPr>
            </a:br>
            <a:endParaRPr lang="en-US" sz="2647" dirty="0">
              <a:solidFill>
                <a:schemeClr val="bg1">
                  <a:lumMod val="65000"/>
                </a:schemeClr>
              </a:solidFill>
            </a:endParaRPr>
          </a:p>
          <a:p>
            <a:pPr marL="649976" indent="-649976">
              <a:buAutoNum type="arabicPeriod" startAt="2"/>
            </a:pPr>
            <a:r>
              <a:rPr lang="en-US" sz="2647" dirty="0">
                <a:solidFill>
                  <a:schemeClr val="bg1">
                    <a:lumMod val="65000"/>
                  </a:schemeClr>
                </a:solidFill>
              </a:rPr>
              <a:t>Do I need to order any diagnostic tests?</a:t>
            </a:r>
          </a:p>
          <a:p>
            <a:pPr marL="649976" indent="-649976">
              <a:buAutoNum type="arabicPeriod" startAt="2"/>
            </a:pPr>
            <a:endParaRPr lang="en-US" sz="2647" dirty="0">
              <a:solidFill>
                <a:schemeClr val="bg1">
                  <a:lumMod val="65000"/>
                </a:schemeClr>
              </a:solidFill>
            </a:endParaRPr>
          </a:p>
          <a:p>
            <a:pPr marL="649976" indent="-649976">
              <a:buAutoNum type="arabicPeriod" startAt="2"/>
            </a:pPr>
            <a:r>
              <a:rPr lang="en-US" sz="2647" dirty="0">
                <a:solidFill>
                  <a:schemeClr val="bg1">
                    <a:lumMod val="65000"/>
                  </a:schemeClr>
                </a:solidFill>
              </a:rPr>
              <a:t>If antibiotics are indicated, what is the narrowest, safest, and shortest regimen I can prescribe?</a:t>
            </a:r>
          </a:p>
          <a:p>
            <a:pPr marL="0" indent="0">
              <a:buNone/>
            </a:pPr>
            <a:r>
              <a:rPr lang="en-US" sz="2647" dirty="0"/>
              <a:t> </a:t>
            </a:r>
          </a:p>
          <a:p>
            <a:pPr marL="649976" indent="-649976">
              <a:buFont typeface="+mj-lt"/>
              <a:buAutoNum type="arabicPeriod" startAt="4"/>
            </a:pPr>
            <a:r>
              <a:rPr lang="en-US" sz="2647" dirty="0"/>
              <a:t>Does my patient understand what to expect and the </a:t>
            </a:r>
            <a:r>
              <a:rPr lang="en-US" sz="2647" dirty="0" err="1"/>
              <a:t>followup</a:t>
            </a:r>
            <a:r>
              <a:rPr lang="en-US" sz="2647" dirty="0"/>
              <a:t> plan?</a:t>
            </a:r>
          </a:p>
          <a:p>
            <a:pPr marL="649976" indent="-649976">
              <a:buAutoNum type="arabicPeriod" startAt="4"/>
            </a:pPr>
            <a:endParaRPr lang="en-US" sz="2471" dirty="0"/>
          </a:p>
          <a:p>
            <a:pPr marL="649976" indent="-649976">
              <a:buAutoNum type="arabicPeriod" startAt="4"/>
            </a:pPr>
            <a:endParaRPr lang="en-US" sz="2471" dirty="0"/>
          </a:p>
          <a:p>
            <a:pPr marL="649976" indent="-649976">
              <a:buAutoNum type="arabicPeriod" startAt="4"/>
            </a:pPr>
            <a:endParaRPr lang="en-US" sz="2471" dirty="0"/>
          </a:p>
        </p:txBody>
      </p:sp>
      <p:sp>
        <p:nvSpPr>
          <p:cNvPr id="4" name="Slide Number Placeholder 3"/>
          <p:cNvSpPr>
            <a:spLocks noGrp="1"/>
          </p:cNvSpPr>
          <p:nvPr>
            <p:ph type="sldNum" sz="quarter" idx="12"/>
          </p:nvPr>
        </p:nvSpPr>
        <p:spPr/>
        <p:txBody>
          <a:bodyPr/>
          <a:lstStyle/>
          <a:p>
            <a:fld id="{993EEC8E-C5CF-40DF-832D-5BCB0E209B98}" type="slidenum">
              <a:rPr lang="en-US" smtClean="0"/>
              <a:t>15</a:t>
            </a:fld>
            <a:endParaRPr lang="en-US"/>
          </a:p>
        </p:txBody>
      </p:sp>
    </p:spTree>
    <p:custDataLst>
      <p:tags r:id="rId1"/>
    </p:custDataLst>
    <p:extLst>
      <p:ext uri="{BB962C8B-B14F-4D97-AF65-F5344CB8AC3E}">
        <p14:creationId xmlns:p14="http://schemas.microsoft.com/office/powerpoint/2010/main" val="179973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Moment 4: </a:t>
            </a:r>
            <a:r>
              <a:rPr lang="en-US" sz="3600" dirty="0" err="1"/>
              <a:t>Followup</a:t>
            </a:r>
            <a:r>
              <a:rPr lang="en-US" sz="3600" dirty="0"/>
              <a:t> Plan</a:t>
            </a:r>
            <a:r>
              <a:rPr lang="en-US" sz="3600" baseline="30000" dirty="0"/>
              <a:t>2</a:t>
            </a:r>
            <a:endParaRPr lang="en-US" sz="3600" dirty="0"/>
          </a:p>
        </p:txBody>
      </p:sp>
      <p:sp>
        <p:nvSpPr>
          <p:cNvPr id="3" name="Content Placeholder 2"/>
          <p:cNvSpPr>
            <a:spLocks noGrp="1"/>
          </p:cNvSpPr>
          <p:nvPr>
            <p:ph idx="1"/>
          </p:nvPr>
        </p:nvSpPr>
        <p:spPr/>
        <p:txBody>
          <a:bodyPr vert="horz" lIns="101864" tIns="50933" rIns="101864" bIns="50933" rtlCol="0" anchor="t">
            <a:normAutofit/>
          </a:bodyPr>
          <a:lstStyle/>
          <a:p>
            <a:r>
              <a:rPr lang="en-US" sz="2600" dirty="0"/>
              <a:t>Patients should return to clinic for</a:t>
            </a:r>
            <a:r>
              <a:rPr lang="en-US" sz="2600" dirty="0">
                <a:latin typeface="Calibri" panose="020F0502020204030204" pitchFamily="34" charset="0"/>
                <a:cs typeface="Calibri" panose="020F0502020204030204" pitchFamily="34" charset="0"/>
              </a:rPr>
              <a:t>—</a:t>
            </a:r>
            <a:r>
              <a:rPr lang="en-US" sz="2600" dirty="0"/>
              <a:t> </a:t>
            </a:r>
          </a:p>
          <a:p>
            <a:pPr marL="730250" lvl="1" indent="-280670"/>
            <a:r>
              <a:rPr lang="en-US" sz="2300" b="1" dirty="0"/>
              <a:t>Persistent</a:t>
            </a:r>
            <a:r>
              <a:rPr lang="en-US" sz="2300" dirty="0"/>
              <a:t> symptoms that last 10 days and do not improve</a:t>
            </a:r>
            <a:endParaRPr lang="en-US" sz="2300" dirty="0">
              <a:cs typeface="Calibri"/>
            </a:endParaRPr>
          </a:p>
          <a:p>
            <a:pPr marL="730250" lvl="1" indent="-280670"/>
            <a:r>
              <a:rPr lang="en-US" sz="2300" b="1" dirty="0"/>
              <a:t>Increasing severity</a:t>
            </a:r>
            <a:r>
              <a:rPr lang="en-US" sz="2300" dirty="0"/>
              <a:t>: Fever of at least </a:t>
            </a:r>
            <a:r>
              <a:rPr lang="en-US" sz="2400" dirty="0"/>
              <a:t>102</a:t>
            </a:r>
            <a:r>
              <a:rPr lang="en-US" sz="2400" dirty="0">
                <a:latin typeface="Calibri" panose="020F0502020204030204" pitchFamily="34" charset="0"/>
                <a:cs typeface="Calibri" panose="020F0502020204030204" pitchFamily="34" charset="0"/>
              </a:rPr>
              <a:t>°</a:t>
            </a:r>
            <a:r>
              <a:rPr lang="en-US" sz="2400" dirty="0"/>
              <a:t>F </a:t>
            </a:r>
            <a:r>
              <a:rPr lang="en-US" sz="2300" dirty="0"/>
              <a:t>and purulent nasal discharge for at least 3–4 consecutive days</a:t>
            </a:r>
            <a:endParaRPr lang="en-US" sz="2300" dirty="0">
              <a:cs typeface="Calibri"/>
            </a:endParaRPr>
          </a:p>
          <a:p>
            <a:pPr marL="730250" lvl="1" indent="-280670"/>
            <a:r>
              <a:rPr lang="en-US" sz="2300" dirty="0"/>
              <a:t>Sudden onset of </a:t>
            </a:r>
            <a:r>
              <a:rPr lang="en-US" sz="2300" b="1" dirty="0"/>
              <a:t>worsening symptoms </a:t>
            </a:r>
            <a:r>
              <a:rPr lang="en-US" sz="2300" dirty="0"/>
              <a:t>after 5–6 days</a:t>
            </a:r>
            <a:endParaRPr lang="en-US" sz="2300" dirty="0">
              <a:cs typeface="Calibri"/>
            </a:endParaRP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16</a:t>
            </a:fld>
            <a:endParaRPr lang="en-US">
              <a:solidFill>
                <a:prstClr val="white"/>
              </a:solidFill>
            </a:endParaRPr>
          </a:p>
        </p:txBody>
      </p:sp>
      <p:pic>
        <p:nvPicPr>
          <p:cNvPr id="6" name="Picture 5" descr="Image of a healthcare practitioner handing a patient a note">
            <a:extLst>
              <a:ext uri="{FF2B5EF4-FFF2-40B4-BE49-F238E27FC236}">
                <a16:creationId xmlns:a16="http://schemas.microsoft.com/office/drawing/2014/main" id="{87528227-6FB2-46ED-8292-B1F355D10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0756" y="3285689"/>
            <a:ext cx="4260715" cy="2840477"/>
          </a:xfrm>
          <a:prstGeom prst="rect">
            <a:avLst/>
          </a:prstGeom>
          <a:effectLst>
            <a:outerShdw blurRad="50800" dist="762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5517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17</a:t>
            </a:fld>
            <a:endParaRPr lang="en-US">
              <a:solidFill>
                <a:prstClr val="white"/>
              </a:solidFill>
            </a:endParaRPr>
          </a:p>
        </p:txBody>
      </p:sp>
      <p:sp>
        <p:nvSpPr>
          <p:cNvPr id="3" name="Content Placeholder 2"/>
          <p:cNvSpPr>
            <a:spLocks noGrp="1"/>
          </p:cNvSpPr>
          <p:nvPr>
            <p:ph idx="1"/>
          </p:nvPr>
        </p:nvSpPr>
        <p:spPr>
          <a:xfrm>
            <a:off x="457200" y="1147522"/>
            <a:ext cx="8229600" cy="1582270"/>
          </a:xfrm>
        </p:spPr>
        <p:txBody>
          <a:bodyPr vert="horz" lIns="101864" tIns="50933" rIns="101864" bIns="50933" rtlCol="0" anchor="t">
            <a:normAutofit/>
          </a:bodyPr>
          <a:lstStyle/>
          <a:p>
            <a:pPr marL="336550" indent="-336550"/>
            <a:r>
              <a:rPr lang="en-US" sz="2600" dirty="0"/>
              <a:t>Sinus tenderness, but not as severe</a:t>
            </a:r>
            <a:endParaRPr lang="en-US" sz="2600" dirty="0">
              <a:cs typeface="Calibri"/>
            </a:endParaRPr>
          </a:p>
          <a:p>
            <a:r>
              <a:rPr lang="en-US" sz="2600" dirty="0"/>
              <a:t>She has green nasal discharge</a:t>
            </a:r>
          </a:p>
          <a:p>
            <a:r>
              <a:rPr lang="en-US" sz="2600" dirty="0"/>
              <a:t>No longer having fevers</a:t>
            </a:r>
          </a:p>
          <a:p>
            <a:endParaRPr lang="en-US" dirty="0"/>
          </a:p>
        </p:txBody>
      </p:sp>
      <p:sp>
        <p:nvSpPr>
          <p:cNvPr id="5" name="Title 4"/>
          <p:cNvSpPr>
            <a:spLocks noGrp="1"/>
          </p:cNvSpPr>
          <p:nvPr>
            <p:ph type="title"/>
          </p:nvPr>
        </p:nvSpPr>
        <p:spPr/>
        <p:txBody>
          <a:bodyPr/>
          <a:lstStyle/>
          <a:p>
            <a:r>
              <a:rPr lang="en-US" sz="3600" dirty="0"/>
              <a:t>Case Presentation: 1 Week Later</a:t>
            </a:r>
          </a:p>
        </p:txBody>
      </p:sp>
      <p:pic>
        <p:nvPicPr>
          <p:cNvPr id="6" name="Picture 5" descr="Image of a woman holding a blanket around her shoulders and holding a coffee cup between her hands">
            <a:extLst>
              <a:ext uri="{FF2B5EF4-FFF2-40B4-BE49-F238E27FC236}">
                <a16:creationId xmlns:a16="http://schemas.microsoft.com/office/drawing/2014/main" id="{4047ACAB-7D39-48E8-B8E4-B10C5C7EC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099" y="2791855"/>
            <a:ext cx="3808428" cy="2538952"/>
          </a:xfrm>
          <a:prstGeom prst="rect">
            <a:avLst/>
          </a:prstGeom>
          <a:effectLst>
            <a:outerShdw blurRad="50800" dist="76200" dir="2700000" algn="tl" rotWithShape="0">
              <a:prstClr val="black">
                <a:alpha val="40000"/>
              </a:prstClr>
            </a:outerShdw>
          </a:effectLst>
        </p:spPr>
      </p:pic>
      <p:pic>
        <p:nvPicPr>
          <p:cNvPr id="4" name="Picture 3">
            <a:extLst>
              <a:ext uri="{FF2B5EF4-FFF2-40B4-BE49-F238E27FC236}">
                <a16:creationId xmlns:a16="http://schemas.microsoft.com/office/drawing/2014/main" id="{CB2C350E-CE17-989C-7441-A1186678395A}"/>
              </a:ext>
            </a:extLst>
          </p:cNvPr>
          <p:cNvPicPr>
            <a:picLocks noChangeAspect="1"/>
          </p:cNvPicPr>
          <p:nvPr/>
        </p:nvPicPr>
        <p:blipFill>
          <a:blip r:embed="rId4"/>
          <a:stretch>
            <a:fillRect/>
          </a:stretch>
        </p:blipFill>
        <p:spPr>
          <a:xfrm>
            <a:off x="150858" y="5074493"/>
            <a:ext cx="4529724" cy="609679"/>
          </a:xfrm>
          <a:prstGeom prst="rect">
            <a:avLst/>
          </a:prstGeom>
        </p:spPr>
      </p:pic>
      <p:sp>
        <p:nvSpPr>
          <p:cNvPr id="16" name="Rectangle 15">
            <a:extLst>
              <a:ext uri="{FF2B5EF4-FFF2-40B4-BE49-F238E27FC236}">
                <a16:creationId xmlns:a16="http://schemas.microsoft.com/office/drawing/2014/main" id="{2FB85E02-793A-B2B7-5B45-FE935D6A9AA2}"/>
              </a:ext>
            </a:extLst>
          </p:cNvPr>
          <p:cNvSpPr/>
          <p:nvPr/>
        </p:nvSpPr>
        <p:spPr>
          <a:xfrm>
            <a:off x="150857" y="2784786"/>
            <a:ext cx="4529724" cy="43962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dirty="0"/>
              <a:t>CORRECT ANSWER: D</a:t>
            </a:r>
          </a:p>
        </p:txBody>
      </p:sp>
      <p:sp>
        <p:nvSpPr>
          <p:cNvPr id="14" name="Rectangle 13">
            <a:extLst>
              <a:ext uri="{FF2B5EF4-FFF2-40B4-BE49-F238E27FC236}">
                <a16:creationId xmlns:a16="http://schemas.microsoft.com/office/drawing/2014/main" id="{C794B7AF-1706-BB02-C37C-6E6C568F17DB}"/>
              </a:ext>
            </a:extLst>
          </p:cNvPr>
          <p:cNvSpPr/>
          <p:nvPr/>
        </p:nvSpPr>
        <p:spPr>
          <a:xfrm>
            <a:off x="221256" y="3394772"/>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A. Prescribe amoxicillin</a:t>
            </a:r>
          </a:p>
        </p:txBody>
      </p:sp>
      <p:sp>
        <p:nvSpPr>
          <p:cNvPr id="15" name="Rectangle 14">
            <a:extLst>
              <a:ext uri="{FF2B5EF4-FFF2-40B4-BE49-F238E27FC236}">
                <a16:creationId xmlns:a16="http://schemas.microsoft.com/office/drawing/2014/main" id="{CE6C3E24-3AFB-32BA-CDE4-A5E8CD92ED00}"/>
              </a:ext>
            </a:extLst>
          </p:cNvPr>
          <p:cNvSpPr/>
          <p:nvPr/>
        </p:nvSpPr>
        <p:spPr>
          <a:xfrm>
            <a:off x="221256" y="3985669"/>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B. Prescribe amoxicillin-clavulanate</a:t>
            </a:r>
          </a:p>
        </p:txBody>
      </p:sp>
      <p:sp>
        <p:nvSpPr>
          <p:cNvPr id="17" name="Rectangle 16">
            <a:extLst>
              <a:ext uri="{FF2B5EF4-FFF2-40B4-BE49-F238E27FC236}">
                <a16:creationId xmlns:a16="http://schemas.microsoft.com/office/drawing/2014/main" id="{5AC5DF8F-C30C-A3CF-5425-63328C8622E8}"/>
              </a:ext>
            </a:extLst>
          </p:cNvPr>
          <p:cNvSpPr/>
          <p:nvPr/>
        </p:nvSpPr>
        <p:spPr>
          <a:xfrm>
            <a:off x="221256" y="4555064"/>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C. Prescribe azithromycin</a:t>
            </a:r>
          </a:p>
        </p:txBody>
      </p:sp>
      <p:sp>
        <p:nvSpPr>
          <p:cNvPr id="18" name="Rectangle 17">
            <a:extLst>
              <a:ext uri="{FF2B5EF4-FFF2-40B4-BE49-F238E27FC236}">
                <a16:creationId xmlns:a16="http://schemas.microsoft.com/office/drawing/2014/main" id="{AF053A71-E791-C687-3FEB-D7993F649D97}"/>
              </a:ext>
            </a:extLst>
          </p:cNvPr>
          <p:cNvSpPr/>
          <p:nvPr/>
        </p:nvSpPr>
        <p:spPr>
          <a:xfrm>
            <a:off x="221256" y="5134987"/>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D. Prescribe or recommend decongestants</a:t>
            </a:r>
          </a:p>
        </p:txBody>
      </p:sp>
    </p:spTree>
    <p:custDataLst>
      <p:tags r:id="rId1"/>
    </p:custDataLst>
    <p:extLst>
      <p:ext uri="{BB962C8B-B14F-4D97-AF65-F5344CB8AC3E}">
        <p14:creationId xmlns:p14="http://schemas.microsoft.com/office/powerpoint/2010/main" val="358054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Case Presentation: 3 Days Later</a:t>
            </a:r>
          </a:p>
        </p:txBody>
      </p:sp>
      <p:sp>
        <p:nvSpPr>
          <p:cNvPr id="3" name="Content Placeholder 2"/>
          <p:cNvSpPr>
            <a:spLocks noGrp="1"/>
          </p:cNvSpPr>
          <p:nvPr>
            <p:ph idx="1"/>
          </p:nvPr>
        </p:nvSpPr>
        <p:spPr/>
        <p:txBody>
          <a:bodyPr vert="horz" lIns="101864" tIns="50933" rIns="101864" bIns="50933" rtlCol="0" anchor="t">
            <a:normAutofit/>
          </a:bodyPr>
          <a:lstStyle/>
          <a:p>
            <a:endParaRPr lang="en-US"/>
          </a:p>
          <a:p>
            <a:pPr marL="336550" indent="-336550"/>
            <a:r>
              <a:rPr lang="en-US" sz="2450"/>
              <a:t>Increasing sinus pain and pressure</a:t>
            </a:r>
            <a:endParaRPr lang="en-US" sz="2450">
              <a:cs typeface="Calibri"/>
            </a:endParaRPr>
          </a:p>
          <a:p>
            <a:pPr marL="336550" indent="-336550"/>
            <a:endParaRPr lang="en-US" sz="2450">
              <a:cs typeface="Calibri"/>
            </a:endParaRP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18</a:t>
            </a:fld>
            <a:endParaRPr lang="en-US">
              <a:solidFill>
                <a:prstClr val="white"/>
              </a:solidFill>
            </a:endParaRPr>
          </a:p>
        </p:txBody>
      </p:sp>
      <p:pic>
        <p:nvPicPr>
          <p:cNvPr id="16" name="Picture 15"/>
          <p:cNvPicPr>
            <a:picLocks noChangeAspect="1"/>
          </p:cNvPicPr>
          <p:nvPr/>
        </p:nvPicPr>
        <p:blipFill>
          <a:blip r:embed="rId3"/>
          <a:stretch>
            <a:fillRect/>
          </a:stretch>
        </p:blipFill>
        <p:spPr>
          <a:xfrm>
            <a:off x="150857" y="4030817"/>
            <a:ext cx="4662407" cy="602341"/>
          </a:xfrm>
          <a:prstGeom prst="rect">
            <a:avLst/>
          </a:prstGeom>
        </p:spPr>
      </p:pic>
      <p:sp>
        <p:nvSpPr>
          <p:cNvPr id="18" name="Rectangle 17">
            <a:extLst>
              <a:ext uri="{FF2B5EF4-FFF2-40B4-BE49-F238E27FC236}">
                <a16:creationId xmlns:a16="http://schemas.microsoft.com/office/drawing/2014/main" id="{277C7DAD-0394-41A0-BC5D-9C555C72B92A}"/>
              </a:ext>
            </a:extLst>
          </p:cNvPr>
          <p:cNvSpPr/>
          <p:nvPr/>
        </p:nvSpPr>
        <p:spPr>
          <a:xfrm>
            <a:off x="150857" y="2924486"/>
            <a:ext cx="4529724" cy="43962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CORRECT ANSWER: B</a:t>
            </a:r>
          </a:p>
        </p:txBody>
      </p:sp>
      <p:pic>
        <p:nvPicPr>
          <p:cNvPr id="20" name="Picture 19" descr="Image of a woman holding a blanket around her shoulders and holding a coffee cup between her hands">
            <a:extLst>
              <a:ext uri="{FF2B5EF4-FFF2-40B4-BE49-F238E27FC236}">
                <a16:creationId xmlns:a16="http://schemas.microsoft.com/office/drawing/2014/main" id="{F70079A7-5DE7-49B4-8A9D-8AFBBC1120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099" y="2791855"/>
            <a:ext cx="3808428" cy="2538952"/>
          </a:xfrm>
          <a:prstGeom prst="rect">
            <a:avLst/>
          </a:prstGeom>
          <a:effectLst>
            <a:outerShdw blurRad="50800" dist="76200" dir="2700000" algn="tl" rotWithShape="0">
              <a:prstClr val="black">
                <a:alpha val="40000"/>
              </a:prstClr>
            </a:outerShdw>
          </a:effectLst>
        </p:spPr>
      </p:pic>
      <p:sp>
        <p:nvSpPr>
          <p:cNvPr id="17" name="Rectangle 16">
            <a:extLst>
              <a:ext uri="{FF2B5EF4-FFF2-40B4-BE49-F238E27FC236}">
                <a16:creationId xmlns:a16="http://schemas.microsoft.com/office/drawing/2014/main" id="{9AA1DB41-E3F3-F256-81BB-C3BFD414A5A1}"/>
              </a:ext>
            </a:extLst>
          </p:cNvPr>
          <p:cNvSpPr/>
          <p:nvPr/>
        </p:nvSpPr>
        <p:spPr>
          <a:xfrm>
            <a:off x="329837" y="3493895"/>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A. Prescribe amoxicillin</a:t>
            </a:r>
          </a:p>
        </p:txBody>
      </p:sp>
      <p:sp>
        <p:nvSpPr>
          <p:cNvPr id="21" name="Rectangle 20">
            <a:extLst>
              <a:ext uri="{FF2B5EF4-FFF2-40B4-BE49-F238E27FC236}">
                <a16:creationId xmlns:a16="http://schemas.microsoft.com/office/drawing/2014/main" id="{CA8346DC-8D38-8116-61CA-474397384BA1}"/>
              </a:ext>
            </a:extLst>
          </p:cNvPr>
          <p:cNvSpPr/>
          <p:nvPr/>
        </p:nvSpPr>
        <p:spPr>
          <a:xfrm>
            <a:off x="329837" y="4084741"/>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B. Prescribe amoxicillin-clavulanate</a:t>
            </a:r>
          </a:p>
        </p:txBody>
      </p:sp>
      <p:sp>
        <p:nvSpPr>
          <p:cNvPr id="22" name="Rectangle 21">
            <a:extLst>
              <a:ext uri="{FF2B5EF4-FFF2-40B4-BE49-F238E27FC236}">
                <a16:creationId xmlns:a16="http://schemas.microsoft.com/office/drawing/2014/main" id="{00A7BD28-C071-61D5-6BF1-E14CD2F8D85A}"/>
              </a:ext>
            </a:extLst>
          </p:cNvPr>
          <p:cNvSpPr/>
          <p:nvPr/>
        </p:nvSpPr>
        <p:spPr>
          <a:xfrm>
            <a:off x="329837" y="4654136"/>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C. Prescribe azithromycin</a:t>
            </a:r>
          </a:p>
        </p:txBody>
      </p:sp>
      <p:sp>
        <p:nvSpPr>
          <p:cNvPr id="23" name="Rectangle 22">
            <a:extLst>
              <a:ext uri="{FF2B5EF4-FFF2-40B4-BE49-F238E27FC236}">
                <a16:creationId xmlns:a16="http://schemas.microsoft.com/office/drawing/2014/main" id="{96F91064-F798-A587-0B23-2036E54864B6}"/>
              </a:ext>
            </a:extLst>
          </p:cNvPr>
          <p:cNvSpPr/>
          <p:nvPr/>
        </p:nvSpPr>
        <p:spPr>
          <a:xfrm>
            <a:off x="329837" y="5234059"/>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D. Prescribe or recommend decongestants</a:t>
            </a:r>
          </a:p>
        </p:txBody>
      </p:sp>
    </p:spTree>
    <p:custDataLst>
      <p:tags r:id="rId1"/>
    </p:custDataLst>
    <p:extLst>
      <p:ext uri="{BB962C8B-B14F-4D97-AF65-F5344CB8AC3E}">
        <p14:creationId xmlns:p14="http://schemas.microsoft.com/office/powerpoint/2010/main" val="252303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55E9FC-F092-4279-A660-7F1C76C3881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1" t="2941" r="2941" b="51961"/>
          <a:stretch/>
        </p:blipFill>
        <p:spPr>
          <a:xfrm>
            <a:off x="0" y="838201"/>
            <a:ext cx="9144000" cy="5368962"/>
          </a:xfrm>
          <a:prstGeom prst="rect">
            <a:avLst/>
          </a:prstGeom>
        </p:spPr>
      </p:pic>
      <p:sp>
        <p:nvSpPr>
          <p:cNvPr id="2" name="Title 1">
            <a:extLst>
              <a:ext uri="{FF2B5EF4-FFF2-40B4-BE49-F238E27FC236}">
                <a16:creationId xmlns:a16="http://schemas.microsoft.com/office/drawing/2014/main" id="{1558FC9D-C1C2-4471-8824-2E0F76F0E270}"/>
              </a:ext>
            </a:extLst>
          </p:cNvPr>
          <p:cNvSpPr>
            <a:spLocks noGrp="1"/>
          </p:cNvSpPr>
          <p:nvPr>
            <p:ph type="title"/>
          </p:nvPr>
        </p:nvSpPr>
        <p:spPr/>
        <p:txBody>
          <a:bodyPr/>
          <a:lstStyle/>
          <a:p>
            <a:r>
              <a:rPr lang="en-US" sz="4000" dirty="0"/>
              <a:t>Take-Home Messages</a:t>
            </a:r>
            <a:endParaRPr lang="en-US" sz="4000" b="1" dirty="0"/>
          </a:p>
        </p:txBody>
      </p:sp>
      <p:sp>
        <p:nvSpPr>
          <p:cNvPr id="3" name="Content Placeholder 2">
            <a:extLst>
              <a:ext uri="{FF2B5EF4-FFF2-40B4-BE49-F238E27FC236}">
                <a16:creationId xmlns:a16="http://schemas.microsoft.com/office/drawing/2014/main" id="{A6D9DE2A-56FC-49EF-AB6C-2009957E1575}"/>
              </a:ext>
            </a:extLst>
          </p:cNvPr>
          <p:cNvSpPr>
            <a:spLocks noGrp="1"/>
          </p:cNvSpPr>
          <p:nvPr>
            <p:ph idx="1"/>
          </p:nvPr>
        </p:nvSpPr>
        <p:spPr>
          <a:xfrm>
            <a:off x="457200" y="1164919"/>
            <a:ext cx="8229600" cy="5117636"/>
          </a:xfrm>
        </p:spPr>
        <p:txBody>
          <a:bodyPr vert="horz" lIns="101852" tIns="50927" rIns="101852" bIns="50927" rtlCol="0" anchor="t">
            <a:noAutofit/>
          </a:bodyPr>
          <a:lstStyle/>
          <a:p>
            <a:r>
              <a:rPr lang="en-US" sz="2800" dirty="0">
                <a:solidFill>
                  <a:schemeClr val="bg1"/>
                </a:solidFill>
              </a:rPr>
              <a:t>Most cases of sinusitis are viral</a:t>
            </a:r>
          </a:p>
          <a:p>
            <a:pPr marL="336550" indent="-336550"/>
            <a:r>
              <a:rPr lang="en-US" sz="2800" dirty="0">
                <a:solidFill>
                  <a:schemeClr val="bg1"/>
                </a:solidFill>
              </a:rPr>
              <a:t>Only consider treating sinusitis with antibiotics if symptoms are persistent, severe, or worsening</a:t>
            </a:r>
            <a:endParaRPr lang="en-US" sz="2800" dirty="0">
              <a:solidFill>
                <a:schemeClr val="bg1"/>
              </a:solidFill>
              <a:cs typeface="Calibri"/>
            </a:endParaRPr>
          </a:p>
          <a:p>
            <a:pPr marL="336550" indent="-336550"/>
            <a:r>
              <a:rPr lang="en-US" sz="2800" dirty="0">
                <a:solidFill>
                  <a:schemeClr val="bg1"/>
                </a:solidFill>
              </a:rPr>
              <a:t>Amoxicillin-clavulanate is first-line treatment for bacterial sinusitis, and treatment is 5</a:t>
            </a:r>
            <a:r>
              <a:rPr lang="en-US" sz="1800" dirty="0">
                <a:solidFill>
                  <a:schemeClr val="bg1"/>
                </a:solidFill>
                <a:latin typeface="Calibri" panose="020F0502020204030204" pitchFamily="34" charset="0"/>
                <a:cs typeface="Calibri" panose="020F0502020204030204" pitchFamily="34" charset="0"/>
              </a:rPr>
              <a:t>–</a:t>
            </a:r>
            <a:r>
              <a:rPr lang="en-US" sz="2800" dirty="0">
                <a:solidFill>
                  <a:schemeClr val="bg1"/>
                </a:solidFill>
              </a:rPr>
              <a:t>7 days</a:t>
            </a:r>
            <a:endParaRPr lang="en-US" sz="2800" dirty="0">
              <a:solidFill>
                <a:schemeClr val="bg1"/>
              </a:solidFill>
              <a:cs typeface="Calibri"/>
            </a:endParaRPr>
          </a:p>
          <a:p>
            <a:pPr marL="336550" indent="-336550"/>
            <a:r>
              <a:rPr lang="en-US" sz="2800" dirty="0">
                <a:solidFill>
                  <a:schemeClr val="bg1"/>
                </a:solidFill>
                <a:cs typeface="Calibri"/>
              </a:rPr>
              <a:t>Recommendations for symptomatic therapy should be provided to patients</a:t>
            </a:r>
          </a:p>
          <a:p>
            <a:pPr marL="336550" indent="-336550"/>
            <a:r>
              <a:rPr lang="en-US" sz="2800" dirty="0">
                <a:solidFill>
                  <a:schemeClr val="bg1"/>
                </a:solidFill>
                <a:cs typeface="Calibri"/>
              </a:rPr>
              <a:t>Patient should return to medical attention if they develop persistent, severe, or progressive symptoms</a:t>
            </a:r>
          </a:p>
          <a:p>
            <a:pPr marL="336550" indent="-336550"/>
            <a:endParaRPr lang="en-US" sz="2800" dirty="0">
              <a:solidFill>
                <a:schemeClr val="bg1"/>
              </a:solidFill>
              <a:cs typeface="Calibri"/>
            </a:endParaRPr>
          </a:p>
        </p:txBody>
      </p:sp>
      <p:sp>
        <p:nvSpPr>
          <p:cNvPr id="4" name="Slide Number Placeholder 3">
            <a:extLst>
              <a:ext uri="{FF2B5EF4-FFF2-40B4-BE49-F238E27FC236}">
                <a16:creationId xmlns:a16="http://schemas.microsoft.com/office/drawing/2014/main" id="{C9735CE4-7379-48EF-A544-FE22A71E9A31}"/>
              </a:ext>
            </a:extLst>
          </p:cNvPr>
          <p:cNvSpPr>
            <a:spLocks noGrp="1"/>
          </p:cNvSpPr>
          <p:nvPr>
            <p:ph type="sldNum" sz="quarter" idx="12"/>
          </p:nvPr>
        </p:nvSpPr>
        <p:spPr/>
        <p:txBody>
          <a:bodyPr/>
          <a:lstStyle/>
          <a:p>
            <a:fld id="{993EEC8E-C5CF-40DF-832D-5BCB0E209B98}" type="slidenum">
              <a:rPr lang="en-US" smtClean="0">
                <a:solidFill>
                  <a:prstClr val="white"/>
                </a:solidFill>
              </a:rPr>
              <a:pPr/>
              <a:t>19</a:t>
            </a:fld>
            <a:endParaRPr lang="en-US">
              <a:solidFill>
                <a:prstClr val="white"/>
              </a:solidFill>
            </a:endParaRPr>
          </a:p>
        </p:txBody>
      </p:sp>
      <p:sp>
        <p:nvSpPr>
          <p:cNvPr id="6" name="Rectangle 5"/>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custDataLst>
      <p:tags r:id="rId1"/>
    </p:custDataLst>
    <p:extLst>
      <p:ext uri="{BB962C8B-B14F-4D97-AF65-F5344CB8AC3E}">
        <p14:creationId xmlns:p14="http://schemas.microsoft.com/office/powerpoint/2010/main" val="393775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Objectives</a:t>
            </a:r>
          </a:p>
        </p:txBody>
      </p:sp>
      <p:sp>
        <p:nvSpPr>
          <p:cNvPr id="3" name="Content Placeholder 2"/>
          <p:cNvSpPr>
            <a:spLocks noGrp="1"/>
          </p:cNvSpPr>
          <p:nvPr>
            <p:ph idx="1"/>
          </p:nvPr>
        </p:nvSpPr>
        <p:spPr>
          <a:xfrm>
            <a:off x="492369" y="1690813"/>
            <a:ext cx="8229600" cy="3113304"/>
          </a:xfrm>
        </p:spPr>
        <p:txBody>
          <a:bodyPr vert="horz" lIns="101864" tIns="50933" rIns="101864" bIns="50933" rtlCol="0" anchor="t">
            <a:normAutofit/>
          </a:bodyPr>
          <a:lstStyle/>
          <a:p>
            <a:pPr marL="862013" indent="-457200"/>
            <a:r>
              <a:rPr lang="en-US" sz="2800" dirty="0">
                <a:ea typeface="+mn-lt"/>
                <a:cs typeface="+mn-lt"/>
              </a:rPr>
              <a:t>Explain how to diagnose sinusitis </a:t>
            </a:r>
          </a:p>
          <a:p>
            <a:pPr marL="404813" indent="0">
              <a:buNone/>
            </a:pPr>
            <a:endParaRPr lang="en-US" sz="2800" dirty="0"/>
          </a:p>
          <a:p>
            <a:pPr marL="862013" indent="-457200"/>
            <a:r>
              <a:rPr lang="en-US" sz="2800" dirty="0">
                <a:ea typeface="+mn-lt"/>
                <a:cs typeface="+mn-lt"/>
              </a:rPr>
              <a:t>Explain when to treat sinusitis </a:t>
            </a:r>
            <a:r>
              <a:rPr lang="en-US" sz="2800">
                <a:ea typeface="+mn-lt"/>
                <a:cs typeface="+mn-lt"/>
              </a:rPr>
              <a:t>with antibiotics</a:t>
            </a:r>
          </a:p>
          <a:p>
            <a:pPr marL="404813" indent="0">
              <a:buNone/>
            </a:pPr>
            <a:endParaRPr lang="en-US" sz="2800" dirty="0">
              <a:ea typeface="+mn-lt"/>
              <a:cs typeface="+mn-lt"/>
            </a:endParaRPr>
          </a:p>
          <a:p>
            <a:pPr marL="862013" indent="-457200"/>
            <a:r>
              <a:rPr lang="en-US" sz="2800" dirty="0">
                <a:ea typeface="+mn-lt"/>
                <a:cs typeface="+mn-lt"/>
              </a:rPr>
              <a:t>Describe the non-antibiotic management of sinusitis</a:t>
            </a:r>
          </a:p>
          <a:p>
            <a:pPr marL="0" indent="0">
              <a:buNone/>
            </a:pPr>
            <a:endParaRPr lang="en-US" sz="1500" dirty="0"/>
          </a:p>
          <a:p>
            <a:pPr marL="336550" indent="-336550"/>
            <a:endParaRPr lang="en-US" sz="2450" dirty="0">
              <a:cs typeface="Calibri"/>
            </a:endParaRPr>
          </a:p>
          <a:p>
            <a:pPr marL="336550" indent="-336550"/>
            <a:endParaRPr lang="en-US" sz="2450" dirty="0">
              <a:cs typeface="Calibri"/>
            </a:endParaRP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a:t>
            </a:fld>
            <a:endParaRPr lang="en-US">
              <a:solidFill>
                <a:prstClr val="white"/>
              </a:solidFill>
            </a:endParaRPr>
          </a:p>
        </p:txBody>
      </p:sp>
    </p:spTree>
    <p:custDataLst>
      <p:tags r:id="rId1"/>
    </p:custDataLst>
    <p:extLst>
      <p:ext uri="{BB962C8B-B14F-4D97-AF65-F5344CB8AC3E}">
        <p14:creationId xmlns:p14="http://schemas.microsoft.com/office/powerpoint/2010/main" val="217735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a:t>
            </a:r>
            <a:r>
              <a:rPr lang="en-US"/>
              <a:t>Toolkit Resources</a:t>
            </a:r>
            <a:endParaRPr lang="en-US" dirty="0"/>
          </a:p>
        </p:txBody>
      </p:sp>
      <p:sp>
        <p:nvSpPr>
          <p:cNvPr id="6" name="Content Placeholder 5"/>
          <p:cNvSpPr>
            <a:spLocks noGrp="1"/>
          </p:cNvSpPr>
          <p:nvPr>
            <p:ph idx="1"/>
          </p:nvPr>
        </p:nvSpPr>
        <p:spPr>
          <a:xfrm>
            <a:off x="457200" y="974407"/>
            <a:ext cx="8229600" cy="5117636"/>
          </a:xfrm>
        </p:spPr>
        <p:txBody>
          <a:bodyPr>
            <a:normAutofit fontScale="92500" lnSpcReduction="20000"/>
          </a:bodyPr>
          <a:lstStyle/>
          <a:p>
            <a:pPr marL="551639" indent="-383683">
              <a:spcAft>
                <a:spcPts val="582"/>
              </a:spcAft>
              <a:buNone/>
            </a:pPr>
            <a:r>
              <a:rPr lang="en-US" sz="2800" b="1" dirty="0"/>
              <a:t>For more resources on sinusitis, please access tools listed below, available in the AHRQ Toolkit To Improve Antibiotic Use in Ambulatory Care.</a:t>
            </a:r>
          </a:p>
          <a:p>
            <a:pPr marL="551639" indent="-383683">
              <a:spcAft>
                <a:spcPts val="582"/>
              </a:spcAft>
              <a:buNone/>
            </a:pPr>
            <a:r>
              <a:rPr lang="en-US" sz="2800" b="1" dirty="0"/>
              <a:t>Discussion Guide: </a:t>
            </a:r>
            <a:r>
              <a:rPr lang="en-US" sz="2800" dirty="0"/>
              <a:t>Refer to the </a:t>
            </a:r>
            <a:r>
              <a:rPr lang="en-US" sz="2800" dirty="0">
                <a:hlinkClick r:id="rId4"/>
              </a:rPr>
              <a:t>Discussion Guide </a:t>
            </a:r>
            <a:r>
              <a:rPr lang="en-US" sz="2800" dirty="0"/>
              <a:t>to help your practice develop a standardized approach to the diagnosis and management of patients with sinusitis.</a:t>
            </a:r>
          </a:p>
          <a:p>
            <a:pPr marL="551639" indent="-383683">
              <a:spcAft>
                <a:spcPts val="582"/>
              </a:spcAft>
              <a:buNone/>
            </a:pPr>
            <a:r>
              <a:rPr lang="en-US" sz="2800" b="1" dirty="0"/>
              <a:t>Clinician One-Page Document: </a:t>
            </a:r>
            <a:r>
              <a:rPr lang="en-US" sz="2800" dirty="0"/>
              <a:t>Refer to the </a:t>
            </a:r>
            <a:r>
              <a:rPr lang="en-US" sz="2800" dirty="0">
                <a:hlinkClick r:id="rId5"/>
              </a:rPr>
              <a:t>One-Page document</a:t>
            </a:r>
            <a:r>
              <a:rPr lang="en-US" sz="2800" dirty="0"/>
              <a:t> for a concise summary of the diagnosis and treatment of sinusitis.</a:t>
            </a:r>
          </a:p>
          <a:p>
            <a:pPr marL="551639" indent="-383683">
              <a:spcAft>
                <a:spcPts val="582"/>
              </a:spcAft>
              <a:buNone/>
            </a:pPr>
            <a:r>
              <a:rPr lang="en-US" sz="2800" b="1" dirty="0"/>
              <a:t>Patient Handout: </a:t>
            </a:r>
            <a:r>
              <a:rPr lang="en-US" sz="2800" dirty="0"/>
              <a:t>The Patient Handout explains the symptoms and symptomatic treatment of sinusitis and emphasizes that antibiotics are not always needed. It is available in both </a:t>
            </a:r>
            <a:r>
              <a:rPr lang="en-US" sz="2800" dirty="0">
                <a:hlinkClick r:id="rId6"/>
              </a:rPr>
              <a:t>English</a:t>
            </a:r>
            <a:r>
              <a:rPr lang="en-US" sz="2800" dirty="0"/>
              <a:t> and </a:t>
            </a:r>
            <a:r>
              <a:rPr lang="en-US" sz="2800" dirty="0">
                <a:hlinkClick r:id="rId7"/>
              </a:rPr>
              <a:t>Spanish</a:t>
            </a:r>
            <a:r>
              <a:rPr lang="en-US" sz="2800" dirty="0"/>
              <a:t>.</a:t>
            </a:r>
          </a:p>
        </p:txBody>
      </p:sp>
      <p:sp>
        <p:nvSpPr>
          <p:cNvPr id="7" name="Slide Number Placeholder 6"/>
          <p:cNvSpPr>
            <a:spLocks noGrp="1"/>
          </p:cNvSpPr>
          <p:nvPr>
            <p:ph type="sldNum" sz="quarter" idx="12"/>
          </p:nvPr>
        </p:nvSpPr>
        <p:spPr>
          <a:xfrm>
            <a:off x="8459289" y="6507162"/>
            <a:ext cx="533400" cy="350838"/>
          </a:xfrm>
        </p:spPr>
        <p:txBody>
          <a:bodyPr/>
          <a:lstStyle/>
          <a:p>
            <a:fld id="{993EEC8E-C5CF-40DF-832D-5BCB0E209B98}" type="slidenum">
              <a:rPr lang="en-US" smtClean="0"/>
              <a:t>20</a:t>
            </a:fld>
            <a:endParaRPr lang="en-US" dirty="0"/>
          </a:p>
        </p:txBody>
      </p:sp>
    </p:spTree>
    <p:custDataLst>
      <p:tags r:id="rId1"/>
    </p:custDataLst>
    <p:extLst>
      <p:ext uri="{BB962C8B-B14F-4D97-AF65-F5344CB8AC3E}">
        <p14:creationId xmlns:p14="http://schemas.microsoft.com/office/powerpoint/2010/main" val="118057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a:xfrm>
            <a:off x="457200" y="1008530"/>
            <a:ext cx="8229600" cy="5239870"/>
          </a:xfrm>
        </p:spPr>
        <p:txBody>
          <a:bodyPr/>
          <a:lstStyle/>
          <a:p>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r>
              <a:rPr lang="en-US"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21</a:t>
            </a:fld>
            <a:endParaRPr lang="en-US">
              <a:solidFill>
                <a:prstClr val="white"/>
              </a:solidFill>
            </a:endParaRPr>
          </a:p>
        </p:txBody>
      </p:sp>
    </p:spTree>
    <p:custDataLst>
      <p:tags r:id="rId1"/>
    </p:custDataLst>
    <p:extLst>
      <p:ext uri="{BB962C8B-B14F-4D97-AF65-F5344CB8AC3E}">
        <p14:creationId xmlns:p14="http://schemas.microsoft.com/office/powerpoint/2010/main" val="194332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85442" y="1008529"/>
            <a:ext cx="8421329" cy="5484345"/>
          </a:xfrm>
        </p:spPr>
        <p:txBody>
          <a:bodyPr>
            <a:normAutofit/>
          </a:bodyPr>
          <a:lstStyle/>
          <a:p>
            <a:pPr marL="457200" indent="-457200">
              <a:buFont typeface="+mj-lt"/>
              <a:buAutoNum type="arabicPeriod"/>
            </a:pPr>
            <a:r>
              <a:rPr lang="en-US" sz="2000" dirty="0"/>
              <a:t>Meltzer EO, </a:t>
            </a:r>
            <a:r>
              <a:rPr lang="en-US" sz="2000" dirty="0" err="1"/>
              <a:t>Hamilos</a:t>
            </a:r>
            <a:r>
              <a:rPr lang="en-US" sz="2000" dirty="0"/>
              <a:t> DL, Hadley JA, et al. Rhinosinusitis: establishing definitions for clinical research and patient care. </a:t>
            </a:r>
            <a:r>
              <a:rPr lang="en-US" sz="2000" dirty="0" err="1"/>
              <a:t>Otolarygol</a:t>
            </a:r>
            <a:r>
              <a:rPr lang="en-US" sz="2000" dirty="0"/>
              <a:t> Head Neck Surg. 2004 Dec;131(6 Suppl):S1-62. PMID: 15577816.</a:t>
            </a:r>
          </a:p>
          <a:p>
            <a:pPr marL="457200" indent="-457200">
              <a:buFont typeface="+mj-lt"/>
              <a:buAutoNum type="arabicPeriod"/>
            </a:pPr>
            <a:r>
              <a:rPr lang="en-US" sz="2000" dirty="0"/>
              <a:t>Chow AW, Benninger MS, Brook I, et al. IDSA clinical practice guideline for acute bacterial </a:t>
            </a:r>
            <a:r>
              <a:rPr lang="en-US" sz="2000" dirty="0" err="1"/>
              <a:t>rhinosinusitis</a:t>
            </a:r>
            <a:r>
              <a:rPr lang="en-US" sz="2000" dirty="0"/>
              <a:t> in children and adults. </a:t>
            </a:r>
            <a:r>
              <a:rPr lang="en-US" sz="2000" dirty="0" err="1"/>
              <a:t>Clin</a:t>
            </a:r>
            <a:r>
              <a:rPr lang="en-US" sz="2000" dirty="0"/>
              <a:t> Infect Dis. 2012 Apr;54(8):e72-e112. PMID: 22438350.</a:t>
            </a:r>
          </a:p>
          <a:p>
            <a:pPr marL="457200" indent="-457200">
              <a:buFont typeface="+mj-lt"/>
              <a:buAutoNum type="arabicPeriod"/>
            </a:pPr>
            <a:r>
              <a:rPr lang="en-US" sz="2000" dirty="0"/>
              <a:t>Gwaltney, MJ . Acute community acquired sinusitis. Clin Infect Dis. 1996;23:1209-23. PMID: 8953061.</a:t>
            </a:r>
          </a:p>
          <a:p>
            <a:pPr marL="457200" indent="-457200">
              <a:buFont typeface="+mj-lt"/>
              <a:buAutoNum type="arabicPeriod"/>
            </a:pPr>
            <a:r>
              <a:rPr lang="en-US" sz="2000" dirty="0"/>
              <a:t>Rosenfeld RM, </a:t>
            </a:r>
            <a:r>
              <a:rPr lang="en-US" sz="2000" dirty="0" err="1"/>
              <a:t>Piccirillo</a:t>
            </a:r>
            <a:r>
              <a:rPr lang="en-US" sz="2000" dirty="0"/>
              <a:t> JF, Chandrasekhar SS, et al. Clinical practice guideline (update): adult sinusitis. </a:t>
            </a:r>
            <a:r>
              <a:rPr lang="en-US" sz="2000" dirty="0" err="1"/>
              <a:t>Otolaryngol</a:t>
            </a:r>
            <a:r>
              <a:rPr lang="en-US" sz="2000" dirty="0"/>
              <a:t> Head Neck Surg. 2015 Apr;152(2 Suppl):S1-S39. PMID: 25832968.</a:t>
            </a:r>
          </a:p>
          <a:p>
            <a:pPr marL="457200" indent="-457200">
              <a:buFont typeface="+mj-lt"/>
              <a:buAutoNum type="arabicPeriod"/>
            </a:pPr>
            <a:r>
              <a:rPr lang="en-US" sz="2000" dirty="0"/>
              <a:t>Hauer, AJ, Luiten, EL, van </a:t>
            </a:r>
            <a:r>
              <a:rPr lang="en-US" sz="2000" dirty="0" err="1"/>
              <a:t>Erp</a:t>
            </a:r>
            <a:r>
              <a:rPr lang="en-US" sz="2000" dirty="0"/>
              <a:t>, NF. No evidence for distinguishing bacterial from viral acute rhinosinusitis using fever and facial/dental pain: a systematic review of the evidence base. </a:t>
            </a:r>
            <a:r>
              <a:rPr lang="en-US" sz="2000" dirty="0" err="1"/>
              <a:t>Otolaryngol</a:t>
            </a:r>
            <a:r>
              <a:rPr lang="en-US" sz="2000" dirty="0"/>
              <a:t> Head Neck Surg. 2014;150:28-33. PMID: 24357394.</a:t>
            </a:r>
          </a:p>
          <a:p>
            <a:pPr marL="342900" indent="-342900">
              <a:buFont typeface="+mj-lt"/>
              <a:buAutoNum type="arabicPeriod" startAt="2"/>
            </a:pPr>
            <a:endParaRPr lang="en-US" sz="20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22</a:t>
            </a:fld>
            <a:endParaRPr lang="en-US">
              <a:solidFill>
                <a:prstClr val="white"/>
              </a:solidFill>
            </a:endParaRPr>
          </a:p>
        </p:txBody>
      </p:sp>
    </p:spTree>
    <p:custDataLst>
      <p:tags r:id="rId1"/>
    </p:custDataLst>
    <p:extLst>
      <p:ext uri="{BB962C8B-B14F-4D97-AF65-F5344CB8AC3E}">
        <p14:creationId xmlns:p14="http://schemas.microsoft.com/office/powerpoint/2010/main" val="3892907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C8B7-3AAC-400A-8282-E36BCE2E79C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2770D7D-A694-44F4-931B-945C1CB20A65}"/>
              </a:ext>
            </a:extLst>
          </p:cNvPr>
          <p:cNvSpPr>
            <a:spLocks noGrp="1"/>
          </p:cNvSpPr>
          <p:nvPr>
            <p:ph idx="1"/>
          </p:nvPr>
        </p:nvSpPr>
        <p:spPr/>
        <p:txBody>
          <a:bodyPr>
            <a:noAutofit/>
          </a:bodyPr>
          <a:lstStyle/>
          <a:p>
            <a:pPr marL="457200" indent="-457200">
              <a:buFont typeface="+mj-lt"/>
              <a:buAutoNum type="arabicPeriod" startAt="6"/>
            </a:pPr>
            <a:r>
              <a:rPr lang="en-US" sz="2000" dirty="0"/>
              <a:t>Wald ER, Applegate KE, </a:t>
            </a:r>
            <a:r>
              <a:rPr lang="en-US" sz="2000" dirty="0" err="1"/>
              <a:t>Bordley</a:t>
            </a:r>
            <a:r>
              <a:rPr lang="en-US" sz="2000" dirty="0"/>
              <a:t> C. et al. Clinical practice guideline for the diagnosis and management of acute bacterial sinusitis in children aged 1 to 18 years. Pediatrics. 2013 Jul;132(1):e262-80. PMID: 23796742.</a:t>
            </a:r>
          </a:p>
          <a:p>
            <a:pPr marL="457200" indent="-457200">
              <a:buFont typeface="+mj-lt"/>
              <a:buAutoNum type="arabicPeriod" startAt="6"/>
            </a:pPr>
            <a:r>
              <a:rPr lang="en-US" sz="2000" dirty="0"/>
              <a:t>Ziegler, A., </a:t>
            </a:r>
            <a:r>
              <a:rPr lang="en-US" sz="2000" dirty="0" err="1"/>
              <a:t>Patadia</a:t>
            </a:r>
            <a:r>
              <a:rPr lang="en-US" sz="2000" dirty="0"/>
              <a:t>, M. &amp; </a:t>
            </a:r>
            <a:r>
              <a:rPr lang="en-US" sz="2000" dirty="0" err="1"/>
              <a:t>Stankiewicz</a:t>
            </a:r>
            <a:r>
              <a:rPr lang="en-US" sz="2000" dirty="0"/>
              <a:t>, J. Neurological Complications of Acute and Chronic Sinusitis. </a:t>
            </a:r>
            <a:r>
              <a:rPr lang="en-US" sz="2000" dirty="0" err="1"/>
              <a:t>Curr</a:t>
            </a:r>
            <a:r>
              <a:rPr lang="en-US" sz="2000" dirty="0"/>
              <a:t> Neurol </a:t>
            </a:r>
            <a:r>
              <a:rPr lang="en-US" sz="2000" dirty="0" err="1"/>
              <a:t>Neurosci</a:t>
            </a:r>
            <a:r>
              <a:rPr lang="en-US" sz="2000" dirty="0"/>
              <a:t> Rep 18, 5 (2018). PMID: 29404826.</a:t>
            </a:r>
          </a:p>
          <a:p>
            <a:pPr marL="457200" indent="-457200">
              <a:buFont typeface="+mj-lt"/>
              <a:buAutoNum type="arabicPeriod" startAt="6"/>
            </a:pPr>
            <a:r>
              <a:rPr lang="en-US" sz="2000" dirty="0" err="1"/>
              <a:t>Arnstead</a:t>
            </a:r>
            <a:r>
              <a:rPr lang="en-US" sz="2000" dirty="0"/>
              <a:t> N, Chan Y, </a:t>
            </a:r>
            <a:r>
              <a:rPr lang="en-US" sz="2000" dirty="0" err="1"/>
              <a:t>Kilty</a:t>
            </a:r>
            <a:r>
              <a:rPr lang="en-US" sz="2000" dirty="0"/>
              <a:t> S, et al. Choosing Wisely Canada rhinology recommendations. J </a:t>
            </a:r>
            <a:r>
              <a:rPr lang="en-US" sz="2000" dirty="0" err="1"/>
              <a:t>Otolaryngol</a:t>
            </a:r>
            <a:r>
              <a:rPr lang="en-US" sz="2000" dirty="0"/>
              <a:t> Head Neck Surg. 2020 Feb 28;49(1):10. PMID: 32111259.</a:t>
            </a:r>
          </a:p>
          <a:p>
            <a:pPr marL="457200" indent="-457200">
              <a:buFont typeface="+mj-lt"/>
              <a:buAutoNum type="arabicPeriod" startAt="6"/>
            </a:pPr>
            <a:r>
              <a:rPr lang="en-US" sz="2000" dirty="0"/>
              <a:t>Patel ZM, Hwang PH. Uncomplicated acute sinusitis and rhinosinusitis in adults: Treatment. UpToDate. April 2022. https://www.uptodate.com/contents/uncomplicated-acute-sinusitis-and-rhinosinusitis-in-adults-treatment. Accessed May 12, 2022.</a:t>
            </a:r>
          </a:p>
          <a:p>
            <a:pPr marL="457200" indent="-457200">
              <a:buFont typeface="+mj-lt"/>
              <a:buAutoNum type="arabicPeriod" startAt="6"/>
            </a:pPr>
            <a:endParaRPr lang="en-US" sz="2000" dirty="0"/>
          </a:p>
        </p:txBody>
      </p:sp>
      <p:sp>
        <p:nvSpPr>
          <p:cNvPr id="4" name="Slide Number Placeholder 3">
            <a:extLst>
              <a:ext uri="{FF2B5EF4-FFF2-40B4-BE49-F238E27FC236}">
                <a16:creationId xmlns:a16="http://schemas.microsoft.com/office/drawing/2014/main" id="{8D8272E1-D8F1-4543-B557-6FBBC5196AAC}"/>
              </a:ext>
            </a:extLst>
          </p:cNvPr>
          <p:cNvSpPr>
            <a:spLocks noGrp="1"/>
          </p:cNvSpPr>
          <p:nvPr>
            <p:ph type="sldNum" sz="quarter" idx="12"/>
          </p:nvPr>
        </p:nvSpPr>
        <p:spPr/>
        <p:txBody>
          <a:bodyPr/>
          <a:lstStyle/>
          <a:p>
            <a:fld id="{993EEC8E-C5CF-40DF-832D-5BCB0E209B98}"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16925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7870-2931-4E63-977B-65F29639FFF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A41F8F8-D2D2-41FB-932D-337732AE9D0E}"/>
              </a:ext>
            </a:extLst>
          </p:cNvPr>
          <p:cNvSpPr>
            <a:spLocks noGrp="1"/>
          </p:cNvSpPr>
          <p:nvPr>
            <p:ph idx="1"/>
          </p:nvPr>
        </p:nvSpPr>
        <p:spPr/>
        <p:txBody>
          <a:bodyPr>
            <a:normAutofit lnSpcReduction="10000"/>
          </a:bodyPr>
          <a:lstStyle/>
          <a:p>
            <a:pPr marL="457200" indent="-457200">
              <a:buFont typeface="+mj-lt"/>
              <a:buAutoNum type="arabicPeriod" startAt="10"/>
            </a:pPr>
            <a:r>
              <a:rPr lang="en-US" sz="2000" dirty="0"/>
              <a:t>Active bacterial core surveillance (ABCs) report emerging infections program network Streptococcus pneumoniae, 2019. Centers for Disease Control and Prevention. Mar 2021. https://www.cdc.gov/abcs/downloads/SPN_Surveillance_Report_2019.pdf. Accessed May 12, 2022.</a:t>
            </a:r>
          </a:p>
          <a:p>
            <a:pPr marL="457200" indent="-457200">
              <a:buFont typeface="+mj-lt"/>
              <a:buAutoNum type="arabicPeriod" startAt="10"/>
            </a:pPr>
            <a:r>
              <a:rPr lang="en-US" sz="2000" dirty="0"/>
              <a:t>Todd SR, Dahlgren FS, Traeger MS, et al. No visible dental staining in children treated with doxycycline for suspected Rocky Mountain spotted fever. J </a:t>
            </a:r>
            <a:r>
              <a:rPr lang="en-US" sz="2000" dirty="0" err="1"/>
              <a:t>Pediatr</a:t>
            </a:r>
            <a:r>
              <a:rPr lang="en-US" sz="2000" dirty="0"/>
              <a:t>. 2015 May;166(5):1246-51. PMID: 25794784.</a:t>
            </a:r>
          </a:p>
          <a:p>
            <a:pPr marL="457200" indent="-457200">
              <a:buFont typeface="+mj-lt"/>
              <a:buAutoNum type="arabicPeriod" startAt="10"/>
            </a:pPr>
            <a:r>
              <a:rPr lang="en-US" sz="2000" dirty="0"/>
              <a:t>Kassel JC, King D, Spurling G. Saline nasal irrigation for acute upper respiratory tract infections. Cochrane Database Syst Rev. 2010 Mar 17;(3):CD006821. PMID: 20238351.</a:t>
            </a:r>
          </a:p>
          <a:p>
            <a:pPr marL="457200" indent="-457200">
              <a:buFont typeface="+mj-lt"/>
              <a:buAutoNum type="arabicPeriod" startAt="10"/>
            </a:pPr>
            <a:r>
              <a:rPr lang="en-US" sz="2000" dirty="0"/>
              <a:t>Hayward G, Heneghan C, </a:t>
            </a:r>
            <a:r>
              <a:rPr lang="en-US" sz="2000" dirty="0" err="1"/>
              <a:t>Perrera</a:t>
            </a:r>
            <a:r>
              <a:rPr lang="en-US" sz="2000" dirty="0"/>
              <a:t> R, et al. Intranasal corticosteroids in management of acute sinusitis: a systematic review and meta-analysis. Ann Fam Med. 2012 May-Jun;10(3):241-9. PMID: 22585889.</a:t>
            </a:r>
          </a:p>
          <a:p>
            <a:pPr marL="457200" indent="-457200">
              <a:buFont typeface="+mj-lt"/>
              <a:buAutoNum type="arabicPeriod" startAt="10"/>
            </a:pPr>
            <a:r>
              <a:rPr lang="en-US" sz="2000" dirty="0" err="1"/>
              <a:t>Trestioreanu</a:t>
            </a:r>
            <a:r>
              <a:rPr lang="en-US" sz="2000" dirty="0"/>
              <a:t> A, </a:t>
            </a:r>
            <a:r>
              <a:rPr lang="en-US" sz="2000" dirty="0" err="1"/>
              <a:t>Yaphe</a:t>
            </a:r>
            <a:r>
              <a:rPr lang="en-US" sz="2000" dirty="0"/>
              <a:t> J. Intranasal steroids for acute sinusitis. Cochrane Database Syst Rev. 2013 Dec 2;2013(12):CD005149. PMID: 24293353.</a:t>
            </a:r>
          </a:p>
          <a:p>
            <a:endParaRPr lang="en-US" dirty="0"/>
          </a:p>
        </p:txBody>
      </p:sp>
      <p:sp>
        <p:nvSpPr>
          <p:cNvPr id="4" name="Slide Number Placeholder 3">
            <a:extLst>
              <a:ext uri="{FF2B5EF4-FFF2-40B4-BE49-F238E27FC236}">
                <a16:creationId xmlns:a16="http://schemas.microsoft.com/office/drawing/2014/main" id="{89B3D972-FDC8-4EA6-87E3-B36828F20630}"/>
              </a:ext>
            </a:extLst>
          </p:cNvPr>
          <p:cNvSpPr>
            <a:spLocks noGrp="1"/>
          </p:cNvSpPr>
          <p:nvPr>
            <p:ph type="sldNum" sz="quarter" idx="12"/>
          </p:nvPr>
        </p:nvSpPr>
        <p:spPr/>
        <p:txBody>
          <a:bodyPr/>
          <a:lstStyle/>
          <a:p>
            <a:fld id="{993EEC8E-C5CF-40DF-832D-5BCB0E209B98}" type="slidenum">
              <a:rPr lang="en-US" dirty="0"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140613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50949" y="2006785"/>
            <a:ext cx="3445913" cy="3295321"/>
          </a:xfrm>
          <a:prstGeom prst="rect">
            <a:avLst/>
          </a:prstGeom>
        </p:spPr>
      </p:pic>
      <p:sp>
        <p:nvSpPr>
          <p:cNvPr id="2" name="Title 1"/>
          <p:cNvSpPr>
            <a:spLocks noGrp="1"/>
          </p:cNvSpPr>
          <p:nvPr>
            <p:ph type="title"/>
          </p:nvPr>
        </p:nvSpPr>
        <p:spPr>
          <a:xfrm>
            <a:off x="134470" y="316200"/>
            <a:ext cx="8875059" cy="441698"/>
          </a:xfrm>
        </p:spPr>
        <p:txBody>
          <a:bodyPr>
            <a:noAutofit/>
          </a:bodyPr>
          <a:lstStyle/>
          <a:p>
            <a:r>
              <a:rPr lang="en-US" sz="3177"/>
              <a:t>The Four Moments of Antibiotic Decision Making</a:t>
            </a:r>
            <a:endParaRPr lang="en-US" sz="2824"/>
          </a:p>
        </p:txBody>
      </p:sp>
      <p:sp>
        <p:nvSpPr>
          <p:cNvPr id="3" name="Content Placeholder 2"/>
          <p:cNvSpPr>
            <a:spLocks noGrp="1"/>
          </p:cNvSpPr>
          <p:nvPr>
            <p:ph idx="1"/>
          </p:nvPr>
        </p:nvSpPr>
        <p:spPr>
          <a:xfrm>
            <a:off x="3751730" y="1194553"/>
            <a:ext cx="5069541" cy="4923859"/>
          </a:xfrm>
        </p:spPr>
        <p:txBody>
          <a:bodyPr vert="horz" lIns="89880" tIns="44941" rIns="89880" bIns="44941" rtlCol="0" anchor="t">
            <a:normAutofit fontScale="92500"/>
          </a:bodyPr>
          <a:lstStyle/>
          <a:p>
            <a:pPr marL="655579" indent="-655579">
              <a:buFont typeface="+mj-lt"/>
              <a:buAutoNum type="arabicPeriod"/>
            </a:pPr>
            <a:r>
              <a:rPr lang="en-US" sz="2647" dirty="0"/>
              <a:t>Does my patient have an infection that requires antibiotics?</a:t>
            </a:r>
            <a:br>
              <a:rPr lang="en-US" sz="2647" dirty="0"/>
            </a:br>
            <a:endParaRPr lang="en-US" sz="2647" dirty="0"/>
          </a:p>
          <a:p>
            <a:pPr marL="649976" indent="-649976">
              <a:buAutoNum type="arabicPeriod" startAt="2"/>
            </a:pPr>
            <a:r>
              <a:rPr lang="en-US" sz="2647" dirty="0"/>
              <a:t>Do I need to order any diagnostic tests?</a:t>
            </a:r>
          </a:p>
          <a:p>
            <a:pPr marL="649976" indent="-649976">
              <a:buAutoNum type="arabicPeriod" startAt="2"/>
            </a:pPr>
            <a:endParaRPr lang="en-US" sz="2647" dirty="0"/>
          </a:p>
          <a:p>
            <a:pPr marL="649976" indent="-649976">
              <a:buAutoNum type="arabicPeriod" startAt="2"/>
            </a:pPr>
            <a:r>
              <a:rPr lang="en-US" sz="2647" dirty="0"/>
              <a:t>If antibiotics are indicated, what is the narrowest, safest, and shortest regimen I can prescribe?</a:t>
            </a:r>
          </a:p>
          <a:p>
            <a:pPr marL="0" indent="0">
              <a:buNone/>
            </a:pPr>
            <a:r>
              <a:rPr lang="en-US" sz="2647" dirty="0"/>
              <a:t> </a:t>
            </a:r>
          </a:p>
          <a:p>
            <a:pPr marL="649976" indent="-649976">
              <a:buFont typeface="+mj-lt"/>
              <a:buAutoNum type="arabicPeriod" startAt="4"/>
            </a:pPr>
            <a:r>
              <a:rPr lang="en-US" sz="2647" dirty="0"/>
              <a:t>Does my patient understand what to expect and the </a:t>
            </a:r>
            <a:r>
              <a:rPr lang="en-US" sz="2647" dirty="0" err="1"/>
              <a:t>followup</a:t>
            </a:r>
            <a:r>
              <a:rPr lang="en-US" sz="2647" dirty="0"/>
              <a:t> plan?</a:t>
            </a:r>
          </a:p>
          <a:p>
            <a:pPr marL="649976" indent="-649976">
              <a:buAutoNum type="arabicPeriod" startAt="4"/>
            </a:pPr>
            <a:endParaRPr lang="en-US" sz="2471" dirty="0"/>
          </a:p>
          <a:p>
            <a:pPr marL="649976" indent="-649976">
              <a:buAutoNum type="arabicPeriod" startAt="4"/>
            </a:pPr>
            <a:endParaRPr lang="en-US" sz="2471" dirty="0"/>
          </a:p>
          <a:p>
            <a:pPr marL="649976" indent="-649976">
              <a:buAutoNum type="arabicPeriod" startAt="4"/>
            </a:pPr>
            <a:endParaRPr lang="en-US" sz="2471" dirty="0"/>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a:p>
        </p:txBody>
      </p:sp>
    </p:spTree>
    <p:custDataLst>
      <p:tags r:id="rId1"/>
    </p:custDataLst>
    <p:extLst>
      <p:ext uri="{BB962C8B-B14F-4D97-AF65-F5344CB8AC3E}">
        <p14:creationId xmlns:p14="http://schemas.microsoft.com/office/powerpoint/2010/main" val="203153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Four Moments of Antibiotic Decision Making Graphic"/>
          <p:cNvPicPr>
            <a:picLocks noChangeAspect="1"/>
          </p:cNvPicPr>
          <p:nvPr/>
        </p:nvPicPr>
        <p:blipFill>
          <a:blip r:embed="rId3"/>
          <a:stretch>
            <a:fillRect/>
          </a:stretch>
        </p:blipFill>
        <p:spPr>
          <a:xfrm>
            <a:off x="350949" y="2017059"/>
            <a:ext cx="3445913" cy="3295321"/>
          </a:xfrm>
          <a:prstGeom prst="rect">
            <a:avLst/>
          </a:prstGeom>
        </p:spPr>
      </p:pic>
      <p:sp>
        <p:nvSpPr>
          <p:cNvPr id="2" name="Title 1"/>
          <p:cNvSpPr>
            <a:spLocks noGrp="1"/>
          </p:cNvSpPr>
          <p:nvPr>
            <p:ph type="title"/>
          </p:nvPr>
        </p:nvSpPr>
        <p:spPr>
          <a:xfrm>
            <a:off x="134470" y="316200"/>
            <a:ext cx="8875059" cy="441698"/>
          </a:xfrm>
        </p:spPr>
        <p:txBody>
          <a:bodyPr>
            <a:noAutofit/>
          </a:bodyPr>
          <a:lstStyle/>
          <a:p>
            <a:r>
              <a:rPr lang="en-US" sz="3177"/>
              <a:t>The Four Moments of Antibiotic Decision Making</a:t>
            </a:r>
            <a:endParaRPr lang="en-US" sz="2824"/>
          </a:p>
        </p:txBody>
      </p:sp>
      <p:sp>
        <p:nvSpPr>
          <p:cNvPr id="3" name="Content Placeholder 2"/>
          <p:cNvSpPr>
            <a:spLocks noGrp="1"/>
          </p:cNvSpPr>
          <p:nvPr>
            <p:ph idx="1"/>
          </p:nvPr>
        </p:nvSpPr>
        <p:spPr>
          <a:xfrm>
            <a:off x="3751730" y="1194553"/>
            <a:ext cx="5069541" cy="4923859"/>
          </a:xfrm>
        </p:spPr>
        <p:txBody>
          <a:bodyPr vert="horz" lIns="89880" tIns="44941" rIns="89880" bIns="44941" rtlCol="0" anchor="t">
            <a:normAutofit/>
          </a:bodyPr>
          <a:lstStyle/>
          <a:p>
            <a:pPr marL="655579" indent="-655579">
              <a:buFont typeface="+mj-lt"/>
              <a:buAutoNum type="arabicPeriod"/>
            </a:pPr>
            <a:r>
              <a:rPr lang="en-US" sz="2647" dirty="0"/>
              <a:t>Does my patient have an infection that requires antibiotics?</a:t>
            </a:r>
            <a:br>
              <a:rPr lang="en-US" sz="2647" dirty="0"/>
            </a:br>
            <a:endParaRPr lang="en-US" sz="2647" dirty="0"/>
          </a:p>
          <a:p>
            <a:pPr marL="0" indent="0">
              <a:buNone/>
            </a:pPr>
            <a:endParaRPr lang="en-US" sz="2471" dirty="0"/>
          </a:p>
          <a:p>
            <a:pPr marL="649976" indent="-649976">
              <a:buAutoNum type="arabicPeriod" startAt="4"/>
            </a:pPr>
            <a:endParaRPr lang="en-US" sz="2471" dirty="0"/>
          </a:p>
          <a:p>
            <a:pPr marL="649976" indent="-649976">
              <a:buAutoNum type="arabicPeriod" startAt="4"/>
            </a:pPr>
            <a:endParaRPr lang="en-US" sz="2471" dirty="0"/>
          </a:p>
        </p:txBody>
      </p:sp>
      <p:sp>
        <p:nvSpPr>
          <p:cNvPr id="4" name="Slide Number Placeholder 3"/>
          <p:cNvSpPr>
            <a:spLocks noGrp="1"/>
          </p:cNvSpPr>
          <p:nvPr>
            <p:ph type="sldNum" sz="quarter" idx="12"/>
          </p:nvPr>
        </p:nvSpPr>
        <p:spPr/>
        <p:txBody>
          <a:bodyPr/>
          <a:lstStyle/>
          <a:p>
            <a:fld id="{993EEC8E-C5CF-40DF-832D-5BCB0E209B98}" type="slidenum">
              <a:rPr lang="en-US" smtClean="0"/>
              <a:t>4</a:t>
            </a:fld>
            <a:endParaRPr lang="en-US"/>
          </a:p>
        </p:txBody>
      </p:sp>
    </p:spTree>
    <p:custDataLst>
      <p:tags r:id="rId1"/>
    </p:custDataLst>
    <p:extLst>
      <p:ext uri="{BB962C8B-B14F-4D97-AF65-F5344CB8AC3E}">
        <p14:creationId xmlns:p14="http://schemas.microsoft.com/office/powerpoint/2010/main" val="336815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woman holding a tissue to her nose">
            <a:extLst>
              <a:ext uri="{FF2B5EF4-FFF2-40B4-BE49-F238E27FC236}">
                <a16:creationId xmlns:a16="http://schemas.microsoft.com/office/drawing/2014/main" id="{1814B9E5-53F8-4CFB-9231-554F997DBE0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GlowDiffused trans="30000"/>
                    </a14:imgEffect>
                  </a14:imgLayer>
                </a14:imgProps>
              </a:ext>
              <a:ext uri="{28A0092B-C50C-407E-A947-70E740481C1C}">
                <a14:useLocalDpi xmlns:a14="http://schemas.microsoft.com/office/drawing/2010/main" val="0"/>
              </a:ext>
            </a:extLst>
          </a:blip>
          <a:srcRect l="6270" r="36782"/>
          <a:stretch/>
        </p:blipFill>
        <p:spPr bwMode="auto">
          <a:xfrm>
            <a:off x="689316" y="1486432"/>
            <a:ext cx="3200400" cy="388620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CCAF00-8D1F-4442-8EC1-4D26E2FCC883}"/>
              </a:ext>
            </a:extLst>
          </p:cNvPr>
          <p:cNvSpPr>
            <a:spLocks noGrp="1"/>
          </p:cNvSpPr>
          <p:nvPr>
            <p:ph type="title"/>
          </p:nvPr>
        </p:nvSpPr>
        <p:spPr/>
        <p:txBody>
          <a:bodyPr/>
          <a:lstStyle/>
          <a:p>
            <a:r>
              <a:rPr lang="en-US" sz="3600" dirty="0">
                <a:ea typeface="+mj-lt"/>
                <a:cs typeface="+mj-lt"/>
              </a:rPr>
              <a:t>Sinusitis Case</a:t>
            </a:r>
          </a:p>
        </p:txBody>
      </p:sp>
      <p:sp>
        <p:nvSpPr>
          <p:cNvPr id="3" name="Content Placeholder 2">
            <a:extLst>
              <a:ext uri="{FF2B5EF4-FFF2-40B4-BE49-F238E27FC236}">
                <a16:creationId xmlns:a16="http://schemas.microsoft.com/office/drawing/2014/main" id="{8393B88E-FBC9-4CA3-9EB2-70355FAECBA5}"/>
              </a:ext>
            </a:extLst>
          </p:cNvPr>
          <p:cNvSpPr>
            <a:spLocks noGrp="1"/>
          </p:cNvSpPr>
          <p:nvPr>
            <p:ph idx="1"/>
          </p:nvPr>
        </p:nvSpPr>
        <p:spPr>
          <a:xfrm>
            <a:off x="4435209" y="1557801"/>
            <a:ext cx="4149890" cy="4005971"/>
          </a:xfrm>
        </p:spPr>
        <p:txBody>
          <a:bodyPr vert="horz" lIns="101864" tIns="50933" rIns="101864" bIns="50933" rtlCol="0" anchor="t">
            <a:normAutofit/>
          </a:bodyPr>
          <a:lstStyle/>
          <a:p>
            <a:pPr marL="336550" indent="-336550"/>
            <a:r>
              <a:rPr lang="en-US" sz="2450" dirty="0">
                <a:ea typeface="+mn-lt"/>
                <a:cs typeface="+mn-lt"/>
              </a:rPr>
              <a:t>40-year-old female with 3 days of headache, cough, subjective fever, yellow nasal discharge, and facial pain and pressure. </a:t>
            </a:r>
            <a:endParaRPr lang="en-US" dirty="0">
              <a:ea typeface="+mn-lt"/>
              <a:cs typeface="+mn-lt"/>
            </a:endParaRPr>
          </a:p>
          <a:p>
            <a:pPr marL="336550" indent="-336550"/>
            <a:r>
              <a:rPr lang="en-US" sz="2450" dirty="0">
                <a:ea typeface="+mn-lt"/>
                <a:cs typeface="+mn-lt"/>
              </a:rPr>
              <a:t>She is uncomfortable and frustrated with the duration of her symptoms. </a:t>
            </a:r>
          </a:p>
        </p:txBody>
      </p:sp>
      <p:sp>
        <p:nvSpPr>
          <p:cNvPr id="4" name="Slide Number Placeholder 3">
            <a:extLst>
              <a:ext uri="{FF2B5EF4-FFF2-40B4-BE49-F238E27FC236}">
                <a16:creationId xmlns:a16="http://schemas.microsoft.com/office/drawing/2014/main" id="{4FCE5353-9A9E-47F9-A1AA-CF00148934E7}"/>
              </a:ext>
            </a:extLst>
          </p:cNvPr>
          <p:cNvSpPr>
            <a:spLocks noGrp="1"/>
          </p:cNvSpPr>
          <p:nvPr>
            <p:ph type="sldNum" sz="quarter" idx="12"/>
          </p:nvPr>
        </p:nvSpPr>
        <p:spPr/>
        <p:txBody>
          <a:bodyPr/>
          <a:lstStyle/>
          <a:p>
            <a:fld id="{993EEC8E-C5CF-40DF-832D-5BCB0E209B98}" type="slidenum">
              <a:rPr lang="en-US" smtClean="0">
                <a:solidFill>
                  <a:prstClr val="white"/>
                </a:solidFill>
              </a:rPr>
              <a:pPr/>
              <a:t>5</a:t>
            </a:fld>
            <a:endParaRPr lang="en-US">
              <a:solidFill>
                <a:prstClr val="white"/>
              </a:solidFill>
            </a:endParaRPr>
          </a:p>
        </p:txBody>
      </p:sp>
    </p:spTree>
    <p:custDataLst>
      <p:tags r:id="rId1"/>
    </p:custDataLst>
    <p:extLst>
      <p:ext uri="{BB962C8B-B14F-4D97-AF65-F5344CB8AC3E}">
        <p14:creationId xmlns:p14="http://schemas.microsoft.com/office/powerpoint/2010/main" val="326172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dirty="0"/>
              <a:t>Moment 1: Does My Patient Have </a:t>
            </a:r>
            <a:br>
              <a:rPr lang="en-US" sz="2800" dirty="0"/>
            </a:br>
            <a:r>
              <a:rPr lang="en-US" sz="2800" dirty="0"/>
              <a:t>an Infection That Requires Antibiotics?</a:t>
            </a:r>
            <a:r>
              <a:rPr lang="en-US" sz="2800" baseline="30000" dirty="0"/>
              <a:t>1,2</a:t>
            </a:r>
            <a:r>
              <a:rPr lang="en-US" sz="2800" dirty="0"/>
              <a:t> </a:t>
            </a:r>
          </a:p>
        </p:txBody>
      </p:sp>
      <p:sp>
        <p:nvSpPr>
          <p:cNvPr id="3" name="Content Placeholder 2"/>
          <p:cNvSpPr>
            <a:spLocks noGrp="1"/>
          </p:cNvSpPr>
          <p:nvPr>
            <p:ph idx="1"/>
          </p:nvPr>
        </p:nvSpPr>
        <p:spPr>
          <a:xfrm>
            <a:off x="457199" y="1008530"/>
            <a:ext cx="4881489" cy="5765064"/>
          </a:xfrm>
        </p:spPr>
        <p:txBody>
          <a:bodyPr>
            <a:normAutofit/>
          </a:bodyPr>
          <a:lstStyle/>
          <a:p>
            <a:endParaRPr lang="en-US" dirty="0"/>
          </a:p>
          <a:p>
            <a:r>
              <a:rPr lang="en-US" sz="2800" dirty="0"/>
              <a:t>Common symptoms: </a:t>
            </a:r>
          </a:p>
          <a:p>
            <a:pPr lvl="1"/>
            <a:r>
              <a:rPr lang="en-US" sz="2400" dirty="0"/>
              <a:t>Purulent nasal discharge</a:t>
            </a:r>
          </a:p>
          <a:p>
            <a:pPr lvl="1"/>
            <a:r>
              <a:rPr lang="en-US" sz="2400" dirty="0"/>
              <a:t>Facial pain or pressure</a:t>
            </a:r>
          </a:p>
          <a:p>
            <a:pPr lvl="1"/>
            <a:r>
              <a:rPr lang="en-US" sz="2400" dirty="0"/>
              <a:t>Nasal congestion</a:t>
            </a:r>
          </a:p>
          <a:p>
            <a:pPr lvl="1"/>
            <a:r>
              <a:rPr lang="en-US" sz="2400" dirty="0"/>
              <a:t>Reduced sense of taste or smell</a:t>
            </a:r>
          </a:p>
          <a:p>
            <a:pPr lvl="1"/>
            <a:r>
              <a:rPr lang="en-US" sz="2400" dirty="0"/>
              <a:t>Headache</a:t>
            </a:r>
          </a:p>
          <a:p>
            <a:pPr lvl="1"/>
            <a:r>
              <a:rPr lang="en-US" sz="2400" dirty="0"/>
              <a:t>Ear pain or pressure</a:t>
            </a:r>
          </a:p>
          <a:p>
            <a:pPr lvl="1"/>
            <a:r>
              <a:rPr lang="en-US" sz="2400" dirty="0"/>
              <a:t>Bad breath</a:t>
            </a:r>
          </a:p>
          <a:p>
            <a:pPr lvl="1"/>
            <a:r>
              <a:rPr lang="en-US" sz="2400" dirty="0"/>
              <a:t>Dental pain </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6</a:t>
            </a:fld>
            <a:endParaRPr lang="en-US"/>
          </a:p>
        </p:txBody>
      </p:sp>
      <p:pic>
        <p:nvPicPr>
          <p:cNvPr id="7" name="Picture 6" descr="Black and white image of a man with red &quot;pain&quot; in the areas of his sinuses.">
            <a:extLst>
              <a:ext uri="{FF2B5EF4-FFF2-40B4-BE49-F238E27FC236}">
                <a16:creationId xmlns:a16="http://schemas.microsoft.com/office/drawing/2014/main" id="{657CC17C-1131-4AF5-A47F-0203DF86CE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05" r="8161"/>
          <a:stretch/>
        </p:blipFill>
        <p:spPr>
          <a:xfrm>
            <a:off x="5518802" y="2012479"/>
            <a:ext cx="3146897" cy="2909932"/>
          </a:xfrm>
          <a:prstGeom prst="rect">
            <a:avLst/>
          </a:prstGeom>
          <a:effectLst>
            <a:outerShdw blurRad="50800" dist="762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890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3" y="18759"/>
            <a:ext cx="9144000" cy="806824"/>
          </a:xfrm>
        </p:spPr>
        <p:txBody>
          <a:bodyPr/>
          <a:lstStyle/>
          <a:p>
            <a:r>
              <a:rPr lang="en-US" sz="3600" dirty="0"/>
              <a:t>Moment 1: Indications for Antibiotics</a:t>
            </a:r>
            <a:r>
              <a:rPr lang="en-US" sz="3600" baseline="30000" dirty="0"/>
              <a:t>2-5</a:t>
            </a:r>
            <a:endParaRPr lang="en-US" sz="3600"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7</a:t>
            </a:fld>
            <a:endParaRPr lang="en-US">
              <a:solidFill>
                <a:prstClr val="white"/>
              </a:solidFill>
            </a:endParaRPr>
          </a:p>
        </p:txBody>
      </p:sp>
      <p:sp>
        <p:nvSpPr>
          <p:cNvPr id="6" name="Rectangle: Rounded Corners 5">
            <a:extLst>
              <a:ext uri="{FF2B5EF4-FFF2-40B4-BE49-F238E27FC236}">
                <a16:creationId xmlns:a16="http://schemas.microsoft.com/office/drawing/2014/main" id="{ADEC956D-507A-4E04-B013-BF23C3B41BD8}"/>
              </a:ext>
            </a:extLst>
          </p:cNvPr>
          <p:cNvSpPr/>
          <p:nvPr/>
        </p:nvSpPr>
        <p:spPr>
          <a:xfrm>
            <a:off x="495300" y="1052337"/>
            <a:ext cx="2590800" cy="3516923"/>
          </a:xfrm>
          <a:prstGeom prst="roundRect">
            <a:avLst>
              <a:gd name="adj" fmla="val 5136"/>
            </a:avLst>
          </a:prstGeom>
          <a:solidFill>
            <a:srgbClr val="254B8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1"/>
            <a:br>
              <a:rPr lang="en-US" sz="2000" dirty="0"/>
            </a:br>
            <a:r>
              <a:rPr lang="en-US" sz="2000" dirty="0"/>
              <a:t>10 days without improvement</a:t>
            </a:r>
          </a:p>
          <a:p>
            <a:pPr algn="ctr"/>
            <a:endParaRPr lang="en-US" sz="2000" dirty="0"/>
          </a:p>
        </p:txBody>
      </p:sp>
      <p:sp>
        <p:nvSpPr>
          <p:cNvPr id="8" name="Rectangle: Rounded Corners 7">
            <a:extLst>
              <a:ext uri="{FF2B5EF4-FFF2-40B4-BE49-F238E27FC236}">
                <a16:creationId xmlns:a16="http://schemas.microsoft.com/office/drawing/2014/main" id="{A21604B0-D5AD-41B7-96C5-F5E85516A518}"/>
              </a:ext>
            </a:extLst>
          </p:cNvPr>
          <p:cNvSpPr/>
          <p:nvPr/>
        </p:nvSpPr>
        <p:spPr>
          <a:xfrm>
            <a:off x="3259602" y="1059072"/>
            <a:ext cx="2590800" cy="3510187"/>
          </a:xfrm>
          <a:prstGeom prst="roundRect">
            <a:avLst>
              <a:gd name="adj" fmla="val 5136"/>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br>
              <a:rPr lang="en-US" dirty="0"/>
            </a:br>
            <a:r>
              <a:rPr lang="en-US" sz="2000" dirty="0"/>
              <a:t>3-4 days of fever ≥ 102</a:t>
            </a:r>
            <a:r>
              <a:rPr lang="en-US" sz="2000" dirty="0">
                <a:latin typeface="Calibri" panose="020F0502020204030204" pitchFamily="34" charset="0"/>
                <a:cs typeface="Calibri" panose="020F0502020204030204" pitchFamily="34" charset="0"/>
              </a:rPr>
              <a:t>°</a:t>
            </a:r>
            <a:r>
              <a:rPr lang="en-US" sz="2000" dirty="0"/>
              <a:t>F and either purulent nasal discharge or facial pain</a:t>
            </a:r>
            <a:endParaRPr lang="en-US" dirty="0"/>
          </a:p>
        </p:txBody>
      </p:sp>
      <p:sp>
        <p:nvSpPr>
          <p:cNvPr id="9" name="Rectangle: Rounded Corners 8">
            <a:extLst>
              <a:ext uri="{FF2B5EF4-FFF2-40B4-BE49-F238E27FC236}">
                <a16:creationId xmlns:a16="http://schemas.microsoft.com/office/drawing/2014/main" id="{8971417D-5C16-4540-AC01-19E303397D91}"/>
              </a:ext>
            </a:extLst>
          </p:cNvPr>
          <p:cNvSpPr/>
          <p:nvPr/>
        </p:nvSpPr>
        <p:spPr>
          <a:xfrm>
            <a:off x="6019800" y="1059073"/>
            <a:ext cx="2590800" cy="3510186"/>
          </a:xfrm>
          <a:prstGeom prst="roundRect">
            <a:avLst>
              <a:gd name="adj" fmla="val 5136"/>
            </a:avLst>
          </a:prstGeom>
          <a:solidFill>
            <a:srgbClr val="007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br>
              <a:rPr lang="en-US" dirty="0"/>
            </a:br>
            <a:r>
              <a:rPr lang="en-US" dirty="0"/>
              <a:t>Initial improvement of a </a:t>
            </a:r>
            <a:r>
              <a:rPr lang="en-US" sz="2000" dirty="0"/>
              <a:t>viral URI followed by worsening after 5</a:t>
            </a:r>
            <a:r>
              <a:rPr lang="en-US" sz="1800" dirty="0">
                <a:effectLst/>
                <a:latin typeface="Calibri" panose="020F0502020204030204" pitchFamily="34" charset="0"/>
                <a:ea typeface="Arial" panose="020B0604020202020204" pitchFamily="34" charset="0"/>
              </a:rPr>
              <a:t>–</a:t>
            </a:r>
            <a:r>
              <a:rPr lang="en-US" sz="2000" dirty="0"/>
              <a:t>6 days, with new onset of fever ≥ 102</a:t>
            </a:r>
            <a:r>
              <a:rPr lang="en-US" sz="2000" dirty="0">
                <a:latin typeface="Calibri" panose="020F0502020204030204" pitchFamily="34" charset="0"/>
                <a:cs typeface="Calibri" panose="020F0502020204030204" pitchFamily="34" charset="0"/>
              </a:rPr>
              <a:t>°</a:t>
            </a:r>
            <a:r>
              <a:rPr lang="en-US" sz="2000" dirty="0"/>
              <a:t>F, headache, or increased nasal discharge</a:t>
            </a:r>
            <a:endParaRPr lang="en-US" dirty="0"/>
          </a:p>
        </p:txBody>
      </p:sp>
      <p:sp>
        <p:nvSpPr>
          <p:cNvPr id="7" name="TextBox 6">
            <a:extLst>
              <a:ext uri="{FF2B5EF4-FFF2-40B4-BE49-F238E27FC236}">
                <a16:creationId xmlns:a16="http://schemas.microsoft.com/office/drawing/2014/main" id="{35E94C6C-769E-4330-AFB8-87F219FDA264}"/>
              </a:ext>
            </a:extLst>
          </p:cNvPr>
          <p:cNvSpPr txBox="1"/>
          <p:nvPr/>
        </p:nvSpPr>
        <p:spPr>
          <a:xfrm rot="16200000">
            <a:off x="-73093" y="1794215"/>
            <a:ext cx="1660006" cy="523220"/>
          </a:xfrm>
          <a:prstGeom prst="rect">
            <a:avLst/>
          </a:prstGeom>
          <a:noFill/>
        </p:spPr>
        <p:txBody>
          <a:bodyPr wrap="none" rtlCol="0">
            <a:spAutoFit/>
          </a:bodyPr>
          <a:lstStyle/>
          <a:p>
            <a:r>
              <a:rPr lang="en-US" sz="2800" b="1" dirty="0">
                <a:solidFill>
                  <a:schemeClr val="bg1"/>
                </a:solidFill>
              </a:rPr>
              <a:t>Persistent</a:t>
            </a:r>
          </a:p>
        </p:txBody>
      </p:sp>
      <p:sp>
        <p:nvSpPr>
          <p:cNvPr id="11" name="TextBox 10">
            <a:extLst>
              <a:ext uri="{FF2B5EF4-FFF2-40B4-BE49-F238E27FC236}">
                <a16:creationId xmlns:a16="http://schemas.microsoft.com/office/drawing/2014/main" id="{7BCCD231-4CA7-4D8A-9E8F-47182E20E3EC}"/>
              </a:ext>
            </a:extLst>
          </p:cNvPr>
          <p:cNvSpPr txBox="1"/>
          <p:nvPr/>
        </p:nvSpPr>
        <p:spPr>
          <a:xfrm rot="16200000">
            <a:off x="2868483" y="1573490"/>
            <a:ext cx="1187056" cy="523220"/>
          </a:xfrm>
          <a:prstGeom prst="rect">
            <a:avLst/>
          </a:prstGeom>
          <a:noFill/>
        </p:spPr>
        <p:txBody>
          <a:bodyPr wrap="none" rtlCol="0">
            <a:spAutoFit/>
          </a:bodyPr>
          <a:lstStyle/>
          <a:p>
            <a:pPr algn="r"/>
            <a:r>
              <a:rPr lang="en-US" sz="2800" b="1">
                <a:solidFill>
                  <a:schemeClr val="bg1"/>
                </a:solidFill>
              </a:rPr>
              <a:t>Severe</a:t>
            </a:r>
          </a:p>
        </p:txBody>
      </p:sp>
      <p:sp>
        <p:nvSpPr>
          <p:cNvPr id="13" name="TextBox 12">
            <a:extLst>
              <a:ext uri="{FF2B5EF4-FFF2-40B4-BE49-F238E27FC236}">
                <a16:creationId xmlns:a16="http://schemas.microsoft.com/office/drawing/2014/main" id="{5FD471E8-329B-41CE-BD32-560A91DD2D6C}"/>
              </a:ext>
            </a:extLst>
          </p:cNvPr>
          <p:cNvSpPr txBox="1"/>
          <p:nvPr/>
        </p:nvSpPr>
        <p:spPr>
          <a:xfrm rot="16200000">
            <a:off x="5381790" y="1887175"/>
            <a:ext cx="1778885" cy="523220"/>
          </a:xfrm>
          <a:prstGeom prst="rect">
            <a:avLst/>
          </a:prstGeom>
          <a:noFill/>
        </p:spPr>
        <p:txBody>
          <a:bodyPr wrap="none" rtlCol="0">
            <a:spAutoFit/>
          </a:bodyPr>
          <a:lstStyle/>
          <a:p>
            <a:pPr algn="r"/>
            <a:r>
              <a:rPr lang="en-US" sz="2800" b="1">
                <a:solidFill>
                  <a:schemeClr val="bg1"/>
                </a:solidFill>
              </a:rPr>
              <a:t>Worsening</a:t>
            </a:r>
          </a:p>
        </p:txBody>
      </p:sp>
      <p:sp>
        <p:nvSpPr>
          <p:cNvPr id="3" name="TextBox 2"/>
          <p:cNvSpPr txBox="1"/>
          <p:nvPr/>
        </p:nvSpPr>
        <p:spPr>
          <a:xfrm>
            <a:off x="595936" y="4635534"/>
            <a:ext cx="7989163" cy="1631216"/>
          </a:xfrm>
          <a:prstGeom prst="rect">
            <a:avLst/>
          </a:prstGeom>
          <a:noFill/>
        </p:spPr>
        <p:txBody>
          <a:bodyPr wrap="square" rtlCol="0">
            <a:spAutoFit/>
          </a:bodyPr>
          <a:lstStyle/>
          <a:p>
            <a:pPr marL="230188" indent="-230188" fontAlgn="base">
              <a:buFont typeface="Arial" panose="020B0604020202020204" pitchFamily="34" charset="0"/>
              <a:buChar char="•"/>
            </a:pPr>
            <a:r>
              <a:rPr lang="en-US" sz="2000" dirty="0"/>
              <a:t>It has been estimated that only 0.5</a:t>
            </a:r>
            <a:r>
              <a:rPr lang="en-US" sz="2000" dirty="0">
                <a:latin typeface="Calibri" panose="020F0502020204030204" pitchFamily="34" charset="0"/>
                <a:cs typeface="Calibri" panose="020F0502020204030204" pitchFamily="34" charset="0"/>
              </a:rPr>
              <a:t>–</a:t>
            </a:r>
            <a:r>
              <a:rPr lang="en-US" sz="2000" dirty="0"/>
              <a:t>2% of cases of viral sinusitis are complicated by bacterial infection. </a:t>
            </a:r>
          </a:p>
          <a:p>
            <a:pPr marL="230188" indent="-230188" fontAlgn="base">
              <a:buFont typeface="Arial" panose="020B0604020202020204" pitchFamily="34" charset="0"/>
              <a:buChar char="•"/>
            </a:pPr>
            <a:r>
              <a:rPr lang="en-US" sz="2000" dirty="0"/>
              <a:t>The presence of low-grade fever, facial or dental pain, and the color of nasal discharge are not accurate predictors of a bacterial etiology in patients who do not meet these criteria. </a:t>
            </a:r>
          </a:p>
        </p:txBody>
      </p:sp>
    </p:spTree>
    <p:custDataLst>
      <p:tags r:id="rId1"/>
    </p:custDataLst>
    <p:extLst>
      <p:ext uri="{BB962C8B-B14F-4D97-AF65-F5344CB8AC3E}">
        <p14:creationId xmlns:p14="http://schemas.microsoft.com/office/powerpoint/2010/main" val="263165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8</a:t>
            </a:fld>
            <a:endParaRPr lang="en-US">
              <a:solidFill>
                <a:prstClr val="white"/>
              </a:solidFill>
            </a:endParaRPr>
          </a:p>
        </p:txBody>
      </p:sp>
      <p:sp>
        <p:nvSpPr>
          <p:cNvPr id="3" name="Content Placeholder 2"/>
          <p:cNvSpPr>
            <a:spLocks noGrp="1"/>
          </p:cNvSpPr>
          <p:nvPr>
            <p:ph idx="1"/>
          </p:nvPr>
        </p:nvSpPr>
        <p:spPr/>
        <p:txBody>
          <a:bodyPr/>
          <a:lstStyle/>
          <a:p>
            <a:endParaRPr lang="en-US" dirty="0"/>
          </a:p>
          <a:p>
            <a:pPr marL="0" indent="0">
              <a:buNone/>
            </a:pPr>
            <a:r>
              <a:rPr lang="en-US" sz="2600" dirty="0"/>
              <a:t>Would you…</a:t>
            </a:r>
          </a:p>
        </p:txBody>
      </p:sp>
      <p:sp>
        <p:nvSpPr>
          <p:cNvPr id="5" name="Title 4"/>
          <p:cNvSpPr>
            <a:spLocks noGrp="1"/>
          </p:cNvSpPr>
          <p:nvPr>
            <p:ph type="title"/>
          </p:nvPr>
        </p:nvSpPr>
        <p:spPr/>
        <p:txBody>
          <a:bodyPr/>
          <a:lstStyle/>
          <a:p>
            <a:r>
              <a:rPr lang="en-US" sz="3600"/>
              <a:t>Case Presentation</a:t>
            </a:r>
          </a:p>
        </p:txBody>
      </p:sp>
      <p:sp>
        <p:nvSpPr>
          <p:cNvPr id="13" name="Rectangle 12">
            <a:extLst>
              <a:ext uri="{FF2B5EF4-FFF2-40B4-BE49-F238E27FC236}">
                <a16:creationId xmlns:a16="http://schemas.microsoft.com/office/drawing/2014/main" id="{3972B2A6-5B26-456D-AC6A-051B41A85E26}"/>
              </a:ext>
            </a:extLst>
          </p:cNvPr>
          <p:cNvSpPr/>
          <p:nvPr/>
        </p:nvSpPr>
        <p:spPr>
          <a:xfrm>
            <a:off x="221256" y="2311225"/>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A. Prescribe amoxicillin</a:t>
            </a:r>
          </a:p>
        </p:txBody>
      </p:sp>
      <p:pic>
        <p:nvPicPr>
          <p:cNvPr id="6" name="Picture 5" descr="Image of a person with a tissue to their nose sitting on a bed">
            <a:extLst>
              <a:ext uri="{FF2B5EF4-FFF2-40B4-BE49-F238E27FC236}">
                <a16:creationId xmlns:a16="http://schemas.microsoft.com/office/drawing/2014/main" id="{10502832-DB27-408C-9647-8AB3D37ED23E}"/>
              </a:ext>
            </a:extLst>
          </p:cNvPr>
          <p:cNvPicPr>
            <a:picLocks noChangeAspect="1"/>
          </p:cNvPicPr>
          <p:nvPr/>
        </p:nvPicPr>
        <p:blipFill rotWithShape="1">
          <a:blip r:embed="rId3">
            <a:extLst>
              <a:ext uri="{28A0092B-C50C-407E-A947-70E740481C1C}">
                <a14:useLocalDpi xmlns:a14="http://schemas.microsoft.com/office/drawing/2010/main" val="0"/>
              </a:ext>
            </a:extLst>
          </a:blip>
          <a:srcRect l="35085" t="1" b="532"/>
          <a:stretch/>
        </p:blipFill>
        <p:spPr>
          <a:xfrm>
            <a:off x="5046087" y="1739350"/>
            <a:ext cx="3640713" cy="3138773"/>
          </a:xfrm>
          <a:prstGeom prst="rect">
            <a:avLst/>
          </a:prstGeom>
          <a:effectLst>
            <a:outerShdw blurRad="50800" dist="63500" dir="2700000" algn="tl" rotWithShape="0">
              <a:prstClr val="black">
                <a:alpha val="40000"/>
              </a:prstClr>
            </a:outerShdw>
          </a:effectLst>
        </p:spPr>
      </p:pic>
      <p:sp>
        <p:nvSpPr>
          <p:cNvPr id="15" name="Rectangle 14">
            <a:extLst>
              <a:ext uri="{FF2B5EF4-FFF2-40B4-BE49-F238E27FC236}">
                <a16:creationId xmlns:a16="http://schemas.microsoft.com/office/drawing/2014/main" id="{D7E1C01A-C661-3869-418A-61B85B8E0127}"/>
              </a:ext>
            </a:extLst>
          </p:cNvPr>
          <p:cNvSpPr/>
          <p:nvPr/>
        </p:nvSpPr>
        <p:spPr>
          <a:xfrm>
            <a:off x="221256" y="2902071"/>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B. Prescribe amoxicillin-clavulanate</a:t>
            </a:r>
          </a:p>
        </p:txBody>
      </p:sp>
      <p:sp>
        <p:nvSpPr>
          <p:cNvPr id="16" name="Rectangle 15">
            <a:extLst>
              <a:ext uri="{FF2B5EF4-FFF2-40B4-BE49-F238E27FC236}">
                <a16:creationId xmlns:a16="http://schemas.microsoft.com/office/drawing/2014/main" id="{64CB420D-1E01-1137-1DDA-42AA0CECD16E}"/>
              </a:ext>
            </a:extLst>
          </p:cNvPr>
          <p:cNvSpPr/>
          <p:nvPr/>
        </p:nvSpPr>
        <p:spPr>
          <a:xfrm>
            <a:off x="221256" y="3471466"/>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C. Prescribe azithromycin</a:t>
            </a:r>
          </a:p>
        </p:txBody>
      </p:sp>
      <p:sp>
        <p:nvSpPr>
          <p:cNvPr id="17" name="Rectangle 16">
            <a:extLst>
              <a:ext uri="{FF2B5EF4-FFF2-40B4-BE49-F238E27FC236}">
                <a16:creationId xmlns:a16="http://schemas.microsoft.com/office/drawing/2014/main" id="{85B0753E-077E-4086-4418-922F9B84A45D}"/>
              </a:ext>
            </a:extLst>
          </p:cNvPr>
          <p:cNvSpPr/>
          <p:nvPr/>
        </p:nvSpPr>
        <p:spPr>
          <a:xfrm>
            <a:off x="221256" y="4051389"/>
            <a:ext cx="4350744" cy="468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dirty="0"/>
              <a:t>D. Prescribe or recommend decongestants</a:t>
            </a:r>
          </a:p>
        </p:txBody>
      </p:sp>
    </p:spTree>
    <p:custDataLst>
      <p:tags r:id="rId1"/>
    </p:custDataLst>
    <p:extLst>
      <p:ext uri="{BB962C8B-B14F-4D97-AF65-F5344CB8AC3E}">
        <p14:creationId xmlns:p14="http://schemas.microsoft.com/office/powerpoint/2010/main" val="318399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06390-B41C-4239-98BE-DE98CE8F7D50}"/>
              </a:ext>
            </a:extLst>
          </p:cNvPr>
          <p:cNvSpPr>
            <a:spLocks noGrp="1"/>
          </p:cNvSpPr>
          <p:nvPr>
            <p:ph type="sldNum" sz="quarter" idx="12"/>
          </p:nvPr>
        </p:nvSpPr>
        <p:spPr/>
        <p:txBody>
          <a:bodyPr/>
          <a:lstStyle/>
          <a:p>
            <a:fld id="{993EEC8E-C5CF-40DF-832D-5BCB0E209B98}" type="slidenum">
              <a:rPr lang="en-US" smtClean="0"/>
              <a:pPr/>
              <a:t>9</a:t>
            </a:fld>
            <a:endParaRPr lang="en-US"/>
          </a:p>
        </p:txBody>
      </p:sp>
      <p:sp>
        <p:nvSpPr>
          <p:cNvPr id="3" name="Content Placeholder 2">
            <a:extLst>
              <a:ext uri="{FF2B5EF4-FFF2-40B4-BE49-F238E27FC236}">
                <a16:creationId xmlns:a16="http://schemas.microsoft.com/office/drawing/2014/main" id="{46C35554-ADC3-4DEC-A369-99D5C5F91566}"/>
              </a:ext>
            </a:extLst>
          </p:cNvPr>
          <p:cNvSpPr>
            <a:spLocks noGrp="1"/>
          </p:cNvSpPr>
          <p:nvPr>
            <p:ph idx="1"/>
          </p:nvPr>
        </p:nvSpPr>
        <p:spPr>
          <a:xfrm>
            <a:off x="450000" y="1296530"/>
            <a:ext cx="8077200" cy="4636270"/>
          </a:xfrm>
        </p:spPr>
        <p:txBody>
          <a:bodyPr vert="horz" lIns="101864" tIns="50933" rIns="101864" bIns="50933" rtlCol="0" anchor="t">
            <a:normAutofit/>
          </a:bodyPr>
          <a:lstStyle/>
          <a:p>
            <a:pPr marL="336550" indent="-336550"/>
            <a:r>
              <a:rPr lang="en-US" sz="2600" dirty="0">
                <a:cs typeface="Calibri"/>
              </a:rPr>
              <a:t>Antibiotics are not indicated because the patient does meet any of the three criteria that suggest a bacterial infection.</a:t>
            </a:r>
          </a:p>
          <a:p>
            <a:pPr marL="336550" indent="-336550"/>
            <a:r>
              <a:rPr lang="en-US" sz="2600" dirty="0">
                <a:cs typeface="Calibri"/>
              </a:rPr>
              <a:t>Treatment should be directed at relief of symptoms such as with decongestants.</a:t>
            </a:r>
            <a:endParaRPr lang="en-US" sz="2600" dirty="0"/>
          </a:p>
          <a:p>
            <a:pPr marL="336550" indent="-336550"/>
            <a:r>
              <a:rPr lang="en-US" sz="2600" dirty="0"/>
              <a:t>Sinusitis in children</a:t>
            </a:r>
            <a:r>
              <a:rPr lang="en-US" sz="2600" baseline="30000" dirty="0"/>
              <a:t>6</a:t>
            </a:r>
            <a:r>
              <a:rPr lang="en-US" dirty="0"/>
              <a:t> </a:t>
            </a:r>
            <a:endParaRPr lang="en-US" dirty="0">
              <a:cs typeface="Calibri"/>
            </a:endParaRPr>
          </a:p>
          <a:p>
            <a:pPr marL="730250" lvl="1" indent="-280670"/>
            <a:r>
              <a:rPr lang="en-US" sz="2300" dirty="0"/>
              <a:t>Viruses are also the most common etiology.</a:t>
            </a:r>
            <a:endParaRPr lang="en-US" sz="2300" dirty="0">
              <a:cs typeface="Calibri"/>
            </a:endParaRPr>
          </a:p>
          <a:p>
            <a:pPr marL="730250" lvl="1" indent="-280670"/>
            <a:r>
              <a:rPr lang="en-US" sz="2300" dirty="0"/>
              <a:t>Diagnosis and treatment recommendations are the same as in adults.</a:t>
            </a:r>
          </a:p>
          <a:p>
            <a:pPr marL="730250" lvl="1" indent="-280670"/>
            <a:r>
              <a:rPr lang="en-US" sz="2300" dirty="0">
                <a:cs typeface="Calibri"/>
              </a:rPr>
              <a:t>Decongestants not suggested in children under 12 years and should be avoided in children under 6 years of age.</a:t>
            </a:r>
          </a:p>
          <a:p>
            <a:pPr marL="336550" indent="-336550"/>
            <a:endParaRPr lang="en-US" dirty="0">
              <a:cs typeface="Calibri"/>
            </a:endParaRPr>
          </a:p>
          <a:p>
            <a:pPr marL="336550" indent="-336550"/>
            <a:endParaRPr lang="en-US" dirty="0">
              <a:cs typeface="Calibri"/>
            </a:endParaRPr>
          </a:p>
        </p:txBody>
      </p:sp>
      <p:sp>
        <p:nvSpPr>
          <p:cNvPr id="7" name="Title 6"/>
          <p:cNvSpPr>
            <a:spLocks noGrp="1"/>
          </p:cNvSpPr>
          <p:nvPr>
            <p:ph type="title"/>
          </p:nvPr>
        </p:nvSpPr>
        <p:spPr/>
        <p:txBody>
          <a:bodyPr/>
          <a:lstStyle/>
          <a:p>
            <a:r>
              <a:rPr lang="en-US" sz="3600"/>
              <a:t>Treatment</a:t>
            </a:r>
          </a:p>
        </p:txBody>
      </p:sp>
    </p:spTree>
    <p:custDataLst>
      <p:tags r:id="rId1"/>
    </p:custDataLst>
    <p:extLst>
      <p:ext uri="{BB962C8B-B14F-4D97-AF65-F5344CB8AC3E}">
        <p14:creationId xmlns:p14="http://schemas.microsoft.com/office/powerpoint/2010/main" val="1492877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c99oXDt8"/>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ellulitis and Skin and Soft Tissue Abscesses &amp;quot;&quot;/&gt;&lt;property id=&quot;20307&quot; value=&quot;483&quot;/&gt;&lt;/object&gt;&lt;object type=&quot;3&quot; unique_id=&quot;10005&quot;&gt;&lt;property id=&quot;20148&quot; value=&quot;5&quot;/&gt;&lt;property id=&quot;20300&quot; value=&quot;Slide 3 - &amp;quot; Objectives&amp;quot;&quot;/&gt;&lt;property id=&quot;20307&quot; value=&quot;503&quot;/&gt;&lt;/object&gt;&lt;object type=&quot;3&quot; unique_id=&quot;10007&quot;&gt;&lt;property id=&quot;20148&quot; value=&quot;5&quot;/&gt;&lt;property id=&quot;20300&quot; value=&quot;Slide 25 - &amp;quot; &amp;quot;&quot;/&gt;&lt;property id=&quot;20307&quot; value=&quot;488&quot;/&gt;&lt;/object&gt;&lt;object type=&quot;3&quot; unique_id=&quot;10025&quot;&gt;&lt;property id=&quot;20148&quot; value=&quot;5&quot;/&gt;&lt;property id=&quot;20300&quot; value=&quot;Slide 26 - &amp;quot;Stewardship for Cellulitis &amp;quot;&quot;/&gt;&lt;property id=&quot;20307&quot; value=&quot;508&quot;/&gt;&lt;/object&gt;&lt;object type=&quot;3&quot; unique_id=&quot;10029&quot;&gt;&lt;property id=&quot;20148&quot; value=&quot;5&quot;/&gt;&lt;property id=&quot;20300&quot; value=&quot;Slide 29 - &amp;quot;Take Home Messages&amp;quot;&quot;/&gt;&lt;property id=&quot;20307&quot; value=&quot;502&quot;/&gt;&lt;/object&gt;&lt;object type=&quot;3&quot; unique_id=&quot;10030&quot;&gt;&lt;property id=&quot;20148&quot; value=&quot;5&quot;/&gt;&lt;property id=&quot;20300&quot; value=&quot;Slide 31 - &amp;quot;Questions&amp;quot;&quot;/&gt;&lt;property id=&quot;20307&quot; value=&quot;510&quot;/&gt;&lt;/object&gt;&lt;object type=&quot;3&quot; unique_id=&quot;10031&quot;&gt;&lt;property id=&quot;20148&quot; value=&quot;5&quot;/&gt;&lt;property id=&quot;20300&quot; value=&quot;Slide 32 - &amp;quot;Next Steps&amp;quot;&quot;/&gt;&lt;property id=&quot;20307&quot; value=&quot;511&quot;/&gt;&lt;/object&gt;&lt;object type=&quot;3&quot; unique_id=&quot;10032&quot;&gt;&lt;property id=&quot;20148&quot; value=&quot;5&quot;/&gt;&lt;property id=&quot;20300&quot; value=&quot;Slide 34 - &amp;quot;References&amp;quot;&quot;/&gt;&lt;property id=&quot;20307&quot; value=&quot;512&quot;/&gt;&lt;/object&gt;&lt;object type=&quot;3&quot; unique_id=&quot;10067&quot;&gt;&lt;property id=&quot;20148&quot; value=&quot;5&quot;/&gt;&lt;property id=&quot;20300&quot; value=&quot;Slide 33 - &amp;quot;Disclaimer&amp;quot;&quot;/&gt;&lt;property id=&quot;20307&quot; value=&quot;515&quot;/&gt;&lt;/object&gt;&lt;object type=&quot;3&quot; unique_id=&quot;10073&quot;&gt;&lt;property id=&quot;20148&quot; value=&quot;5&quot;/&gt;&lt;property id=&quot;20300&quot; value=&quot;Slide 2 - &amp;quot;Presenter — Sara Cosgrove&amp;quot;&quot;/&gt;&lt;property id=&quot;20307&quot; value=&quot;548&quot;/&gt;&lt;/object&gt;&lt;object type=&quot;3&quot; unique_id=&quot;10074&quot;&gt;&lt;property id=&quot;20148&quot; value=&quot;5&quot;/&gt;&lt;property id=&quot;20300&quot; value=&quot;Slide 4 - &amp;quot;The Four Moments of Antibiotic Decision-Making&amp;quot;&quot;/&gt;&lt;property id=&quot;20307&quot; value=&quot;530&quot;/&gt;&lt;/object&gt;&lt;object type=&quot;3&quot; unique_id=&quot;10075&quot;&gt;&lt;property id=&quot;20148&quot; value=&quot;5&quot;/&gt;&lt;property id=&quot;20300&quot; value=&quot;Slide 5 - &amp;quot;The Four Moments of Antibiotic Decision-Making&amp;quot;&quot;/&gt;&lt;property id=&quot;20307&quot; value=&quot;531&quot;/&gt;&lt;/object&gt;&lt;object type=&quot;3&quot; unique_id=&quot;10076&quot;&gt;&lt;property id=&quot;20148&quot; value=&quot;5&quot;/&gt;&lt;property id=&quot;20300&quot; value=&quot;Slide 6 - &amp;quot;Moment 1: Diagnosis of Cellulitis&amp;quot;&quot;/&gt;&lt;property id=&quot;20307&quot; value=&quot;535&quot;/&gt;&lt;/object&gt;&lt;object type=&quot;3&quot; unique_id=&quot;10077&quot;&gt;&lt;property id=&quot;20148&quot; value=&quot;5&quot;/&gt;&lt;property id=&quot;20300&quot; value=&quot;Slide 7 - &amp;quot;Moment 1: Cellulitis Mimics&amp;quot;&quot;/&gt;&lt;property id=&quot;20307&quot; value=&quot;539&quot;/&gt;&lt;/object&gt;&lt;object type=&quot;3&quot; unique_id=&quot;10078&quot;&gt;&lt;property id=&quot;20148&quot; value=&quot;5&quot;/&gt;&lt;property id=&quot;20300&quot; value=&quot;Slide 8 - &amp;quot;Moment 1: Cellulitis Mimics&amp;quot;&quot;/&gt;&lt;property id=&quot;20307&quot; value=&quot;529&quot;/&gt;&lt;/object&gt;&lt;object type=&quot;3&quot; unique_id=&quot;10079&quot;&gt;&lt;property id=&quot;20148&quot; value=&quot;5&quot;/&gt;&lt;property id=&quot;20300&quot; value=&quot;Slide 9 - &amp;quot;Moment 1: Cellulitis Mimics&amp;quot;&quot;/&gt;&lt;property id=&quot;20307&quot; value=&quot;547&quot;/&gt;&lt;/object&gt;&lt;object type=&quot;3&quot; unique_id=&quot;10080&quot;&gt;&lt;property id=&quot;20148&quot; value=&quot;5&quot;/&gt;&lt;property id=&quot;20300&quot; value=&quot;Slide 10 - &amp;quot;Moment 1: Cellulitis Mimics&amp;quot;&quot;/&gt;&lt;property id=&quot;20307&quot; value=&quot;540&quot;/&gt;&lt;/object&gt;&lt;object type=&quot;3&quot; unique_id=&quot;10081&quot;&gt;&lt;property id=&quot;20148&quot; value=&quot;5&quot;/&gt;&lt;property id=&quot;20300&quot; value=&quot;Slide 11 - &amp;quot;The Four Moments of Antibiotic Decision-Making&amp;quot;&quot;/&gt;&lt;property id=&quot;20307&quot; value=&quot;532&quot;/&gt;&lt;/object&gt;&lt;object type=&quot;3&quot; unique_id=&quot;10082&quot;&gt;&lt;property id=&quot;20148&quot; value=&quot;5&quot;/&gt;&lt;property id=&quot;20300&quot; value=&quot;Slide 12 - &amp;quot;Moment 2: Microbiologic Diagnosis&amp;quot;&quot;/&gt;&lt;property id=&quot;20307&quot; value=&quot;536&quot;/&gt;&lt;/object&gt;&lt;object type=&quot;3&quot; unique_id=&quot;10083&quot;&gt;&lt;property id=&quot;20148&quot; value=&quot;5&quot;/&gt;&lt;property id=&quot;20300&quot; value=&quot;Slide 13 - &amp;quot;Moment 2: Diagnosis of Type of Cellulitis&amp;quot;&quot;/&gt;&lt;property id=&quot;20307&quot; value=&quot;522&quot;/&gt;&lt;/object&gt;&lt;object type=&quot;3&quot; unique_id=&quot;10084&quot;&gt;&lt;property id=&quot;20148&quot; value=&quot;5&quot;/&gt;&lt;property id=&quot;20300&quot; value=&quot;Slide 14 - &amp;quot;Moment 2: Suppurative vs. Non-Suppurative&amp;quot;&quot;/&gt;&lt;property id=&quot;20307&quot; value=&quot;523&quot;/&gt;&lt;/object&gt;&lt;object type=&quot;3&quot; unique_id=&quot;10085&quot;&gt;&lt;property id=&quot;20148&quot; value=&quot;5&quot;/&gt;&lt;property id=&quot;20300&quot; value=&quot;Slide 15 - &amp;quot;Moment 2: Etiology of Non-Suppurative  Cellulitis in the MRSA Era is NOT MRSA&amp;quot;&quot;/&gt;&lt;property id=&quot;20307&quot; value=&quot;524&quot;/&gt;&lt;/object&gt;&lt;object type=&quot;3&quot; unique_id=&quot;10086&quot;&gt;&lt;property id=&quot;20148&quot; value=&quot;5&quot;/&gt;&lt;property id=&quot;20300&quot; value=&quot;Slide 16 - &amp;quot;Moment 1: Skin Abscesses with Minimal Cellulitis&amp;quot;&quot;/&gt;&lt;property id=&quot;20307&quot; value=&quot;541&quot;/&gt;&lt;/object&gt;&lt;object type=&quot;3&quot; unique_id=&quot;10087&quot;&gt;&lt;property id=&quot;20148&quot; value=&quot;5&quot;/&gt;&lt;property id=&quot;20300&quot; value=&quot;Slide 17 - &amp;quot;Moment 1: Indications for Antibiotics in Skin Abscesses&amp;quot;&quot;/&gt;&lt;property id=&quot;20307&quot; value=&quot;546&quot;/&gt;&lt;/object&gt;&lt;object type=&quot;3&quot; unique_id=&quot;10088&quot;&gt;&lt;property id=&quot;20148&quot; value=&quot;5&quot;/&gt;&lt;property id=&quot;20300&quot; value=&quot;Slide 18 - &amp;quot;Moment 2: Gram Negative Coverage in Cellulitis &amp;quot;&quot;/&gt;&lt;property id=&quot;20307&quot; value=&quot;542&quot;/&gt;&lt;/object&gt;&lt;object type=&quot;3&quot; unique_id=&quot;10089&quot;&gt;&lt;property id=&quot;20148&quot; value=&quot;5&quot;/&gt;&lt;property id=&quot;20300&quot; value=&quot;Slide 19 - &amp;quot;Moment 2: Non-Antibiotic Therapy&amp;quot;&quot;/&gt;&lt;property id=&quot;20307&quot; value=&quot;543&quot;/&gt;&lt;/object&gt;&lt;object type=&quot;3&quot; unique_id=&quot;10090&quot;&gt;&lt;property id=&quot;20148&quot; value=&quot;5&quot;/&gt;&lt;property id=&quot;20300&quot; value=&quot;Slide 20 - &amp;quot;The Four Moments of Antibiotic Decision-Making&amp;quot;&quot;/&gt;&lt;property id=&quot;20307&quot; value=&quot;550&quot;/&gt;&lt;/object&gt;&lt;object type=&quot;3&quot; unique_id=&quot;10091&quot;&gt;&lt;property id=&quot;20148&quot; value=&quot;5&quot;/&gt;&lt;property id=&quot;20300&quot; value=&quot;Slide 21 - &amp;quot;Moment 3: Narrowing and Converting to Oral Therapy&amp;quot;&quot;/&gt;&lt;property id=&quot;20307&quot; value=&quot;538&quot;/&gt;&lt;/object&gt;&lt;object type=&quot;3&quot; unique_id=&quot;10092&quot;&gt;&lt;property id=&quot;20148&quot; value=&quot;5&quot;/&gt;&lt;property id=&quot;20300&quot; value=&quot;Slide 22 - &amp;quot;Moment 3: Narrowing and Converting to Oral Therapy&amp;quot;&quot;/&gt;&lt;property id=&quot;20307&quot; value=&quot;544&quot;/&gt;&lt;/object&gt;&lt;object type=&quot;3&quot; unique_id=&quot;10093&quot;&gt;&lt;property id=&quot;20148&quot; value=&quot;5&quot;/&gt;&lt;property id=&quot;20300&quot; value=&quot;Slide 23 - &amp;quot;The Four Moments of Antibiotic Decision-Making&amp;quot;&quot;/&gt;&lt;property id=&quot;20307&quot; value=&quot;551&quot;/&gt;&lt;/object&gt;&lt;object type=&quot;3&quot; unique_id=&quot;10094&quot;&gt;&lt;property id=&quot;20148&quot; value=&quot;5&quot;/&gt;&lt;property id=&quot;20300&quot; value=&quot;Slide 24 - &amp;quot;Moment 4: Duration of Therapy for Uncomplicated Cellulitis&amp;quot;&quot;/&gt;&lt;property id=&quot;20307&quot; value=&quot;525&quot;/&gt;&lt;/object&gt;&lt;object type=&quot;3&quot; unique_id=&quot;10095&quot;&gt;&lt;property id=&quot;20148&quot; value=&quot;5&quot;/&gt;&lt;property id=&quot;20300&quot; value=&quot;Slide 27 - &amp;quot;Intervention to Improve Cellulitis and Abscess Therapy &amp;quot;&quot;/&gt;&lt;property id=&quot;20307&quot; value=&quot;528&quot;/&gt;&lt;/object&gt;&lt;object type=&quot;3&quot; unique_id=&quot;10096&quot;&gt;&lt;property id=&quot;20148&quot; value=&quot;5&quot;/&gt;&lt;property id=&quot;20300&quot; value=&quot;Slide 28 - &amp;quot;Steps to Intervene At Your Institution&amp;quot;&quot;/&gt;&lt;property id=&quot;20307&quot; value=&quot;545&quot;/&gt;&lt;/object&gt;&lt;object type=&quot;3&quot; unique_id=&quot;10097&quot;&gt;&lt;property id=&quot;20148&quot; value=&quot;5&quot;/&gt;&lt;property id=&quot;20300&quot; value=&quot;Slide 30 - &amp;quot;Program Website Access&amp;quot;&quot;/&gt;&lt;property id=&quot;20307&quot; value=&quot;521&quot;/&gt;&lt;/object&gt;&lt;object type=&quot;3&quot; unique_id=&quot;10099&quot;&gt;&lt;property id=&quot;20148&quot; value=&quot;5&quot;/&gt;&lt;property id=&quot;20300&quot; value=&quot;Slide 36 - &amp;quot;References&amp;quot;&quot;/&gt;&lt;property id=&quot;20307&quot; value=&quot;552&quot;/&gt;&lt;/object&gt;&lt;object type=&quot;3&quot; unique_id=&quot;10101&quot;&gt;&lt;property id=&quot;20148&quot; value=&quot;5&quot;/&gt;&lt;property id=&quot;20300&quot; value=&quot;Slide 35&quot;/&gt;&lt;property id=&quot;20307&quot; value=&quot;553&quot;/&gt;&lt;/object&gt;&lt;/object&gt;&lt;object type=&quot;8&quot; unique_id=&quot;10066&quot;&gt;&lt;/object&gt;&lt;/object&gt;&lt;/database&gt;"/>
  <p:tag name="SECTOMILLISECCONVERTED" val="1"/>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3119</TotalTime>
  <Words>1705</Words>
  <Application>Microsoft Office PowerPoint</Application>
  <PresentationFormat>On-screen Show (4:3)</PresentationFormat>
  <Paragraphs>194</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vt:lpstr>
      <vt:lpstr>Times New Roman</vt:lpstr>
      <vt:lpstr>1_Office Theme</vt:lpstr>
      <vt:lpstr>AHRQ Safety Program for Improving Antibiotic Use</vt:lpstr>
      <vt:lpstr>Objectives</vt:lpstr>
      <vt:lpstr>The Four Moments of Antibiotic Decision Making</vt:lpstr>
      <vt:lpstr>The Four Moments of Antibiotic Decision Making</vt:lpstr>
      <vt:lpstr>Sinusitis Case</vt:lpstr>
      <vt:lpstr>Moment 1: Does My Patient Have  an Infection That Requires Antibiotics?1,2 </vt:lpstr>
      <vt:lpstr>Moment 1: Indications for Antibiotics2-5</vt:lpstr>
      <vt:lpstr>Case Presentation</vt:lpstr>
      <vt:lpstr>Treatment</vt:lpstr>
      <vt:lpstr>The Four Moments of Antibiotic Decision Making</vt:lpstr>
      <vt:lpstr>Moment 2: Diagnostic Testing2,4,7,8</vt:lpstr>
      <vt:lpstr>The Four Moments of Antibiotic Decision Making</vt:lpstr>
      <vt:lpstr>Moment 3: Choice of Antibiotic Regimen9,10</vt:lpstr>
      <vt:lpstr>Symptomatic Treatment4</vt:lpstr>
      <vt:lpstr>The Four Moments of Antibiotic Decision Making</vt:lpstr>
      <vt:lpstr>Moment 4: Followup Plan2</vt:lpstr>
      <vt:lpstr>Case Presentation: 1 Week Later</vt:lpstr>
      <vt:lpstr>Case Presentation: 3 Days Later</vt:lpstr>
      <vt:lpstr>Take-Home Messages</vt:lpstr>
      <vt:lpstr>Additional Toolkit Resources</vt:lpstr>
      <vt:lpstr>Disclaimer</vt:lpstr>
      <vt:lpstr>References</vt:lpstr>
      <vt:lpstr>References</vt:lpstr>
      <vt:lpstr>References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“Sometimes Antibiotics” Diagnoses: Sinusitis – Slides</dc:title>
  <dc:creator>"Agency for Healthcare Research and Quality (AHRQ)"</dc:creator>
  <cp:keywords>antibiotics</cp:keywords>
  <cp:lastModifiedBy>Heidenrich, Christine (AHRQ/OC) (CTR)</cp:lastModifiedBy>
  <cp:revision>170</cp:revision>
  <cp:lastPrinted>2020-03-04T14:30:46Z</cp:lastPrinted>
  <dcterms:created xsi:type="dcterms:W3CDTF">2010-04-13T05:43:03Z</dcterms:created>
  <dcterms:modified xsi:type="dcterms:W3CDTF">2022-09-01T22:15:07Z</dcterms:modified>
  <cp:category>hai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4E1AA9CB-93E3-454B-A007-37A0251A9AAA</vt:lpwstr>
  </property>
  <property fmtid="{D5CDD505-2E9C-101B-9397-08002B2CF9AE}" pid="3" name="ArticulatePath">
    <vt:lpwstr>ASB_UTI module July 20</vt:lpwstr>
  </property>
</Properties>
</file>