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4"/>
  </p:sldMasterIdLst>
  <p:notesMasterIdLst>
    <p:notesMasterId r:id="rId34"/>
  </p:notesMasterIdLst>
  <p:handoutMasterIdLst>
    <p:handoutMasterId r:id="rId35"/>
  </p:handoutMasterIdLst>
  <p:sldIdLst>
    <p:sldId id="483" r:id="rId5"/>
    <p:sldId id="503" r:id="rId6"/>
    <p:sldId id="559" r:id="rId7"/>
    <p:sldId id="583" r:id="rId8"/>
    <p:sldId id="535" r:id="rId9"/>
    <p:sldId id="539" r:id="rId10"/>
    <p:sldId id="529" r:id="rId11"/>
    <p:sldId id="547" r:id="rId12"/>
    <p:sldId id="540" r:id="rId13"/>
    <p:sldId id="584" r:id="rId14"/>
    <p:sldId id="536" r:id="rId15"/>
    <p:sldId id="585" r:id="rId16"/>
    <p:sldId id="582" r:id="rId17"/>
    <p:sldId id="523" r:id="rId18"/>
    <p:sldId id="524" r:id="rId19"/>
    <p:sldId id="541" r:id="rId20"/>
    <p:sldId id="546" r:id="rId21"/>
    <p:sldId id="599" r:id="rId22"/>
    <p:sldId id="602" r:id="rId23"/>
    <p:sldId id="525" r:id="rId24"/>
    <p:sldId id="586" r:id="rId25"/>
    <p:sldId id="538" r:id="rId26"/>
    <p:sldId id="575" r:id="rId27"/>
    <p:sldId id="603" r:id="rId28"/>
    <p:sldId id="577" r:id="rId29"/>
    <p:sldId id="579" r:id="rId30"/>
    <p:sldId id="553" r:id="rId31"/>
    <p:sldId id="600" r:id="rId32"/>
    <p:sldId id="601" r:id="rId33"/>
  </p:sldIdLst>
  <p:sldSz cx="9144000" cy="6858000" type="screen4x3"/>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userId="S::melissa.miller@ahrq.hhs.gov::f7dfb7b7-769d-461c-be53-cc0a991ac921" providerId="AD"/>
  <p188:author id="{D193505A-65D7-67EE-4DE9-ADCBA886A01C}" name="Heidenrich, Christine (AHRQ/OC) (CTR)" initials="HC((" userId="S::Christine.Heidenrich@ahrq.hhs.gov::58cf9597-5aed-4544-869e-b91fdda55fa7" providerId="AD"/>
  <p188:author id="{798C5090-0A42-9F35-359B-F3EEA456E65B}" name="Mayo Levering" initials="ML" userId="S::aleveri1@jh.edu::e1280931-93bb-43c0-95a6-acff37fd7c0e" providerId="AD"/>
  <p188:author id="{32E0FE97-917C-BBAF-0E2E-F0D9E63A6DA1}" name="Kathleen Speck" initials="KS" userId="Kathleen Speck" providerId="None"/>
  <p188:author id="{3019C1AB-23C0-03F0-F169-27C737A576CB}" name="Sara Cosgrove" initials="SC" userId="Anonymous_Sara Cosgrov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ller, Melissa (AHRQ/CQuIPS)" initials="MM(" lastIdx="29" clrIdx="5"/>
  <p:cmAuthor id="8" name="Sara Keller" initials="SK" lastIdx="13" clrIdx="6"/>
  <p:cmAuthor id="2" name="Pranita Tamma" initials="PT" lastIdx="19" clrIdx="0"/>
  <p:cmAuthor id="9" name="Tania Caballero" initials="TC" lastIdx="9" clrIdx="7"/>
  <p:cmAuthor id="3" name="Sara Cosgrove" initials="SC" lastIdx="41" clrIdx="1"/>
  <p:cmAuthor id="10" name="Mayo Levering" initials="ML" lastIdx="9" clrIdx="8">
    <p:extLst>
      <p:ext uri="{19B8F6BF-5375-455C-9EA6-DF929625EA0E}">
        <p15:presenceInfo xmlns:p15="http://schemas.microsoft.com/office/powerpoint/2012/main" userId="S::aleveri1@jh.edu::e1280931-93bb-43c0-95a6-acff37fd7c0e" providerId="AD"/>
      </p:ext>
    </p:extLst>
  </p:cmAuthor>
  <p:cmAuthor id="4" name="Meghan Walrath" initials="MW" lastIdx="4" clrIdx="2"/>
  <p:cmAuthor id="11" name="Taylor Helsel" initials="TH" lastIdx="7" clrIdx="9">
    <p:extLst>
      <p:ext uri="{19B8F6BF-5375-455C-9EA6-DF929625EA0E}">
        <p15:presenceInfo xmlns:p15="http://schemas.microsoft.com/office/powerpoint/2012/main" userId="S-1-5-21-1214440339-484763869-725345543-5140798" providerId="AD"/>
      </p:ext>
    </p:extLst>
  </p:cmAuthor>
  <p:cmAuthor id="5" name="Melissa A Miller" initials="MAM" lastIdx="24" clrIdx="3"/>
  <p:cmAuthor id="6" name="Kathleen Speck" initials="KS" lastIdx="3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C4"/>
    <a:srgbClr val="002C77"/>
    <a:srgbClr val="FFFF00"/>
    <a:srgbClr val="25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CA590-37DF-49D4-BBC8-593403203A7D}" v="2" dt="2022-07-30T17:39:22.505"/>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8" autoAdjust="0"/>
    <p:restoredTop sz="94660"/>
  </p:normalViewPr>
  <p:slideViewPr>
    <p:cSldViewPr snapToGrid="0">
      <p:cViewPr varScale="1">
        <p:scale>
          <a:sx n="62" d="100"/>
          <a:sy n="62" d="100"/>
        </p:scale>
        <p:origin x="127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Cessation of lesion spread</c:v>
                </c:pt>
              </c:strCache>
            </c:strRef>
          </c:tx>
          <c:spPr>
            <a:pattFill prst="pct90">
              <a:fgClr>
                <a:schemeClr val="accent1"/>
              </a:fgClr>
              <a:bgClr>
                <a:schemeClr val="bg1"/>
              </a:bgClr>
            </a:pattFill>
            <a:ln>
              <a:noFill/>
            </a:ln>
            <a:effectLst/>
          </c:spPr>
          <c:invertIfNegative val="0"/>
          <c:cat>
            <c:strRef>
              <c:f>Sheet1!$A$2:$A$4</c:f>
              <c:strCache>
                <c:ptCount val="3"/>
                <c:pt idx="0">
                  <c:v>Day 1</c:v>
                </c:pt>
                <c:pt idx="1">
                  <c:v>Day 2</c:v>
                </c:pt>
                <c:pt idx="2">
                  <c:v>Day 3</c:v>
                </c:pt>
              </c:strCache>
            </c:strRef>
          </c:cat>
          <c:val>
            <c:numRef>
              <c:f>Sheet1!$B$2:$B$4</c:f>
              <c:numCache>
                <c:formatCode>0%</c:formatCode>
                <c:ptCount val="3"/>
                <c:pt idx="0">
                  <c:v>0.55000000000000004</c:v>
                </c:pt>
                <c:pt idx="1">
                  <c:v>0.92</c:v>
                </c:pt>
                <c:pt idx="2">
                  <c:v>0.98</c:v>
                </c:pt>
              </c:numCache>
            </c:numRef>
          </c:val>
          <c:extLst>
            <c:ext xmlns:c16="http://schemas.microsoft.com/office/drawing/2014/chart" uri="{C3380CC4-5D6E-409C-BE32-E72D297353CC}">
              <c16:uniqueId val="{00000000-5FAF-449F-A43E-D1D38D643A44}"/>
            </c:ext>
          </c:extLst>
        </c:ser>
        <c:ser>
          <c:idx val="1"/>
          <c:order val="1"/>
          <c:tx>
            <c:strRef>
              <c:f>Sheet1!$C$1</c:f>
              <c:strCache>
                <c:ptCount val="1"/>
                <c:pt idx="0">
                  <c:v>Improvement of local inflammation</c:v>
                </c:pt>
              </c:strCache>
            </c:strRef>
          </c:tx>
          <c:spPr>
            <a:pattFill prst="lgCheck">
              <a:fgClr>
                <a:srgbClr val="C00000"/>
              </a:fgClr>
              <a:bgClr>
                <a:schemeClr val="bg1"/>
              </a:bgClr>
            </a:pattFill>
            <a:ln>
              <a:noFill/>
            </a:ln>
            <a:effectLst/>
          </c:spPr>
          <c:invertIfNegative val="0"/>
          <c:cat>
            <c:strRef>
              <c:f>Sheet1!$A$2:$A$4</c:f>
              <c:strCache>
                <c:ptCount val="3"/>
                <c:pt idx="0">
                  <c:v>Day 1</c:v>
                </c:pt>
                <c:pt idx="1">
                  <c:v>Day 2</c:v>
                </c:pt>
                <c:pt idx="2">
                  <c:v>Day 3</c:v>
                </c:pt>
              </c:strCache>
            </c:strRef>
          </c:cat>
          <c:val>
            <c:numRef>
              <c:f>Sheet1!$C$2:$C$4</c:f>
              <c:numCache>
                <c:formatCode>0%</c:formatCode>
                <c:ptCount val="3"/>
                <c:pt idx="0">
                  <c:v>0.51</c:v>
                </c:pt>
                <c:pt idx="1">
                  <c:v>0.89</c:v>
                </c:pt>
                <c:pt idx="2">
                  <c:v>0.98</c:v>
                </c:pt>
              </c:numCache>
            </c:numRef>
          </c:val>
          <c:extLst>
            <c:ext xmlns:c16="http://schemas.microsoft.com/office/drawing/2014/chart" uri="{C3380CC4-5D6E-409C-BE32-E72D297353CC}">
              <c16:uniqueId val="{00000001-5FAF-449F-A43E-D1D38D643A44}"/>
            </c:ext>
          </c:extLst>
        </c:ser>
        <c:ser>
          <c:idx val="2"/>
          <c:order val="2"/>
          <c:tx>
            <c:strRef>
              <c:f>Sheet1!$D$1</c:f>
              <c:strCache>
                <c:ptCount val="1"/>
                <c:pt idx="0">
                  <c:v>Cessation of lesion spread and improvement of local inflammation</c:v>
                </c:pt>
              </c:strCache>
            </c:strRef>
          </c:tx>
          <c:spPr>
            <a:pattFill prst="wdUpDiag">
              <a:fgClr>
                <a:srgbClr val="00B050"/>
              </a:fgClr>
              <a:bgClr>
                <a:schemeClr val="bg1"/>
              </a:bgClr>
            </a:pattFill>
            <a:ln>
              <a:noFill/>
            </a:ln>
            <a:effectLst/>
          </c:spPr>
          <c:invertIfNegative val="0"/>
          <c:cat>
            <c:strRef>
              <c:f>Sheet1!$A$2:$A$4</c:f>
              <c:strCache>
                <c:ptCount val="3"/>
                <c:pt idx="0">
                  <c:v>Day 1</c:v>
                </c:pt>
                <c:pt idx="1">
                  <c:v>Day 2</c:v>
                </c:pt>
                <c:pt idx="2">
                  <c:v>Day 3</c:v>
                </c:pt>
              </c:strCache>
            </c:strRef>
          </c:cat>
          <c:val>
            <c:numRef>
              <c:f>Sheet1!$D$2:$D$4</c:f>
              <c:numCache>
                <c:formatCode>0%</c:formatCode>
                <c:ptCount val="3"/>
                <c:pt idx="0">
                  <c:v>0.38</c:v>
                </c:pt>
                <c:pt idx="1">
                  <c:v>0.85</c:v>
                </c:pt>
                <c:pt idx="2">
                  <c:v>0.97</c:v>
                </c:pt>
              </c:numCache>
            </c:numRef>
          </c:val>
          <c:extLst>
            <c:ext xmlns:c16="http://schemas.microsoft.com/office/drawing/2014/chart" uri="{C3380CC4-5D6E-409C-BE32-E72D297353CC}">
              <c16:uniqueId val="{00000002-5FAF-449F-A43E-D1D38D643A44}"/>
            </c:ext>
          </c:extLst>
        </c:ser>
        <c:ser>
          <c:idx val="3"/>
          <c:order val="3"/>
          <c:tx>
            <c:strRef>
              <c:f>Sheet1!$E$1</c:f>
              <c:strCache>
                <c:ptCount val="1"/>
                <c:pt idx="0">
                  <c:v>Defervescence</c:v>
                </c:pt>
              </c:strCache>
            </c:strRef>
          </c:tx>
          <c:spPr>
            <a:pattFill prst="narHorz">
              <a:fgClr>
                <a:schemeClr val="accent4">
                  <a:lumMod val="75000"/>
                </a:schemeClr>
              </a:fgClr>
              <a:bgClr>
                <a:schemeClr val="bg1"/>
              </a:bgClr>
            </a:pattFill>
            <a:ln>
              <a:noFill/>
            </a:ln>
            <a:effectLst/>
          </c:spPr>
          <c:invertIfNegative val="0"/>
          <c:cat>
            <c:strRef>
              <c:f>Sheet1!$A$2:$A$4</c:f>
              <c:strCache>
                <c:ptCount val="3"/>
                <c:pt idx="0">
                  <c:v>Day 1</c:v>
                </c:pt>
                <c:pt idx="1">
                  <c:v>Day 2</c:v>
                </c:pt>
                <c:pt idx="2">
                  <c:v>Day 3</c:v>
                </c:pt>
              </c:strCache>
            </c:strRef>
          </c:cat>
          <c:val>
            <c:numRef>
              <c:f>Sheet1!$E$2:$E$4</c:f>
              <c:numCache>
                <c:formatCode>0%</c:formatCode>
                <c:ptCount val="3"/>
                <c:pt idx="0">
                  <c:v>0.39</c:v>
                </c:pt>
                <c:pt idx="1">
                  <c:v>0.64</c:v>
                </c:pt>
                <c:pt idx="2">
                  <c:v>0.86</c:v>
                </c:pt>
              </c:numCache>
            </c:numRef>
          </c:val>
          <c:extLst>
            <c:ext xmlns:c16="http://schemas.microsoft.com/office/drawing/2014/chart" uri="{C3380CC4-5D6E-409C-BE32-E72D297353CC}">
              <c16:uniqueId val="{00000003-5FAF-449F-A43E-D1D38D643A44}"/>
            </c:ext>
          </c:extLst>
        </c:ser>
        <c:dLbls>
          <c:showLegendKey val="0"/>
          <c:showVal val="0"/>
          <c:showCatName val="0"/>
          <c:showSerName val="0"/>
          <c:showPercent val="0"/>
          <c:showBubbleSize val="0"/>
        </c:dLbls>
        <c:gapWidth val="219"/>
        <c:overlap val="-27"/>
        <c:axId val="350224960"/>
        <c:axId val="350223000"/>
      </c:barChart>
      <c:catAx>
        <c:axId val="35022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223000"/>
        <c:crossesAt val="0"/>
        <c:auto val="1"/>
        <c:lblAlgn val="ctr"/>
        <c:lblOffset val="100"/>
        <c:noMultiLvlLbl val="0"/>
      </c:catAx>
      <c:valAx>
        <c:axId val="350223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22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2" tIns="46581" rIns="93162" bIns="46581" rtlCol="0"/>
          <a:lstStyle>
            <a:lvl1pPr algn="l">
              <a:defRPr sz="1200"/>
            </a:lvl1pPr>
          </a:lstStyle>
          <a:p>
            <a:pPr>
              <a:defRPr/>
            </a:pPr>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62" tIns="46581" rIns="93162" bIns="46581" rtlCol="0"/>
          <a:lstStyle>
            <a:lvl1pPr algn="r">
              <a:defRPr sz="1200"/>
            </a:lvl1pPr>
          </a:lstStyle>
          <a:p>
            <a:pPr>
              <a:defRPr/>
            </a:pPr>
            <a:fld id="{C9C09062-321C-49DB-9130-B54DAAA9FA18}" type="datetimeFigureOut">
              <a:rPr lang="en-US"/>
              <a:pPr>
                <a:defRPr/>
              </a:pPr>
              <a:t>9/1/2022</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3162" tIns="46581" rIns="93162" bIns="4658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2" tIns="46581" rIns="93162" bIns="46581" rtlCol="0" anchor="b"/>
          <a:lstStyle>
            <a:lvl1pPr algn="r">
              <a:defRPr sz="1200"/>
            </a:lvl1pPr>
          </a:lstStyle>
          <a:p>
            <a:pPr>
              <a:defRPr/>
            </a:pPr>
            <a:fld id="{51B37DFF-D197-445C-99CE-700DCBCBB803}" type="slidenum">
              <a:rPr lang="en-US"/>
              <a:pPr>
                <a:defRPr/>
              </a:pPr>
              <a:t>‹#›</a:t>
            </a:fld>
            <a:endParaRPr lang="en-US"/>
          </a:p>
        </p:txBody>
      </p:sp>
    </p:spTree>
    <p:extLst>
      <p:ext uri="{BB962C8B-B14F-4D97-AF65-F5344CB8AC3E}">
        <p14:creationId xmlns:p14="http://schemas.microsoft.com/office/powerpoint/2010/main" val="6380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a:defRPr sz="1200"/>
            </a:lvl1pPr>
          </a:lstStyle>
          <a:p>
            <a:pPr>
              <a:defRPr/>
            </a:pPr>
            <a:fld id="{C5EC24E7-C485-4B41-80A4-E654E861C87E}" type="slidenum">
              <a:rPr lang="en-US"/>
              <a:pPr>
                <a:defRPr/>
              </a:pPr>
              <a:t>‹#›</a:t>
            </a:fld>
            <a:endParaRPr lang="en-US"/>
          </a:p>
        </p:txBody>
      </p:sp>
    </p:spTree>
    <p:extLst>
      <p:ext uri="{BB962C8B-B14F-4D97-AF65-F5344CB8AC3E}">
        <p14:creationId xmlns:p14="http://schemas.microsoft.com/office/powerpoint/2010/main" val="312794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a:t>
            </a:fld>
            <a:endParaRPr lang="en-US"/>
          </a:p>
        </p:txBody>
      </p:sp>
    </p:spTree>
    <p:extLst>
      <p:ext uri="{BB962C8B-B14F-4D97-AF65-F5344CB8AC3E}">
        <p14:creationId xmlns:p14="http://schemas.microsoft.com/office/powerpoint/2010/main" val="312338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10</a:t>
            </a:fld>
            <a:endParaRPr lang="en-US"/>
          </a:p>
        </p:txBody>
      </p:sp>
    </p:spTree>
    <p:extLst>
      <p:ext uri="{BB962C8B-B14F-4D97-AF65-F5344CB8AC3E}">
        <p14:creationId xmlns:p14="http://schemas.microsoft.com/office/powerpoint/2010/main" val="223701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11</a:t>
            </a:fld>
            <a:endParaRPr lang="en-US"/>
          </a:p>
        </p:txBody>
      </p:sp>
    </p:spTree>
    <p:extLst>
      <p:ext uri="{BB962C8B-B14F-4D97-AF65-F5344CB8AC3E}">
        <p14:creationId xmlns:p14="http://schemas.microsoft.com/office/powerpoint/2010/main" val="2086205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12</a:t>
            </a:fld>
            <a:endParaRPr lang="en-US"/>
          </a:p>
        </p:txBody>
      </p:sp>
    </p:spTree>
    <p:extLst>
      <p:ext uri="{BB962C8B-B14F-4D97-AF65-F5344CB8AC3E}">
        <p14:creationId xmlns:p14="http://schemas.microsoft.com/office/powerpoint/2010/main" val="314367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13</a:t>
            </a:fld>
            <a:endParaRPr lang="en-US"/>
          </a:p>
        </p:txBody>
      </p:sp>
    </p:spTree>
    <p:extLst>
      <p:ext uri="{BB962C8B-B14F-4D97-AF65-F5344CB8AC3E}">
        <p14:creationId xmlns:p14="http://schemas.microsoft.com/office/powerpoint/2010/main" val="12290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FA4D8F7-A921-4983-99AE-B6EC789DE32D}" type="slidenum">
              <a:rPr lang="en-US" smtClean="0">
                <a:latin typeface="Arial" pitchFamily="34" charset="0"/>
              </a:rPr>
              <a:pPr/>
              <a:t>14</a:t>
            </a:fld>
            <a:endParaRPr lang="en-US">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183952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CB1979C5-EB3F-4247-933C-82F8801FC73F}" type="slidenum">
              <a:rPr lang="en-US" smtClean="0"/>
              <a:pPr/>
              <a:t>15</a:t>
            </a:fld>
            <a:endParaRPr lang="en-US"/>
          </a:p>
        </p:txBody>
      </p:sp>
    </p:spTree>
    <p:extLst>
      <p:ext uri="{BB962C8B-B14F-4D97-AF65-F5344CB8AC3E}">
        <p14:creationId xmlns:p14="http://schemas.microsoft.com/office/powerpoint/2010/main" val="156824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16</a:t>
            </a:fld>
            <a:endParaRPr lang="en-US"/>
          </a:p>
        </p:txBody>
      </p:sp>
    </p:spTree>
    <p:extLst>
      <p:ext uri="{BB962C8B-B14F-4D97-AF65-F5344CB8AC3E}">
        <p14:creationId xmlns:p14="http://schemas.microsoft.com/office/powerpoint/2010/main" val="199053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17</a:t>
            </a:fld>
            <a:endParaRPr lang="en-US"/>
          </a:p>
        </p:txBody>
      </p:sp>
    </p:spTree>
    <p:extLst>
      <p:ext uri="{BB962C8B-B14F-4D97-AF65-F5344CB8AC3E}">
        <p14:creationId xmlns:p14="http://schemas.microsoft.com/office/powerpoint/2010/main" val="175421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19</a:t>
            </a:fld>
            <a:endParaRPr lang="en-US"/>
          </a:p>
        </p:txBody>
      </p:sp>
    </p:spTree>
    <p:extLst>
      <p:ext uri="{BB962C8B-B14F-4D97-AF65-F5344CB8AC3E}">
        <p14:creationId xmlns:p14="http://schemas.microsoft.com/office/powerpoint/2010/main" val="296344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20</a:t>
            </a:fld>
            <a:endParaRPr lang="en-US"/>
          </a:p>
        </p:txBody>
      </p:sp>
    </p:spTree>
    <p:extLst>
      <p:ext uri="{BB962C8B-B14F-4D97-AF65-F5344CB8AC3E}">
        <p14:creationId xmlns:p14="http://schemas.microsoft.com/office/powerpoint/2010/main" val="83075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a:p>
        </p:txBody>
      </p:sp>
    </p:spTree>
    <p:extLst>
      <p:ext uri="{BB962C8B-B14F-4D97-AF65-F5344CB8AC3E}">
        <p14:creationId xmlns:p14="http://schemas.microsoft.com/office/powerpoint/2010/main" val="176277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21</a:t>
            </a:fld>
            <a:endParaRPr lang="en-US"/>
          </a:p>
        </p:txBody>
      </p:sp>
    </p:spTree>
    <p:extLst>
      <p:ext uri="{BB962C8B-B14F-4D97-AF65-F5344CB8AC3E}">
        <p14:creationId xmlns:p14="http://schemas.microsoft.com/office/powerpoint/2010/main" val="289252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22</a:t>
            </a:fld>
            <a:endParaRPr lang="en-US"/>
          </a:p>
        </p:txBody>
      </p:sp>
    </p:spTree>
    <p:extLst>
      <p:ext uri="{BB962C8B-B14F-4D97-AF65-F5344CB8AC3E}">
        <p14:creationId xmlns:p14="http://schemas.microsoft.com/office/powerpoint/2010/main" val="600678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23</a:t>
            </a:fld>
            <a:endParaRPr lang="en-US"/>
          </a:p>
        </p:txBody>
      </p:sp>
    </p:spTree>
    <p:extLst>
      <p:ext uri="{BB962C8B-B14F-4D97-AF65-F5344CB8AC3E}">
        <p14:creationId xmlns:p14="http://schemas.microsoft.com/office/powerpoint/2010/main" val="958086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24</a:t>
            </a:fld>
            <a:endParaRPr lang="en-US"/>
          </a:p>
        </p:txBody>
      </p:sp>
    </p:spTree>
    <p:extLst>
      <p:ext uri="{BB962C8B-B14F-4D97-AF65-F5344CB8AC3E}">
        <p14:creationId xmlns:p14="http://schemas.microsoft.com/office/powerpoint/2010/main" val="120396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3</a:t>
            </a:fld>
            <a:endParaRPr lang="en-US"/>
          </a:p>
        </p:txBody>
      </p:sp>
    </p:spTree>
    <p:extLst>
      <p:ext uri="{BB962C8B-B14F-4D97-AF65-F5344CB8AC3E}">
        <p14:creationId xmlns:p14="http://schemas.microsoft.com/office/powerpoint/2010/main" val="324865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a:p>
        </p:txBody>
      </p:sp>
    </p:spTree>
    <p:extLst>
      <p:ext uri="{BB962C8B-B14F-4D97-AF65-F5344CB8AC3E}">
        <p14:creationId xmlns:p14="http://schemas.microsoft.com/office/powerpoint/2010/main" val="413499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5</a:t>
            </a:fld>
            <a:endParaRPr lang="en-US"/>
          </a:p>
        </p:txBody>
      </p:sp>
    </p:spTree>
    <p:extLst>
      <p:ext uri="{BB962C8B-B14F-4D97-AF65-F5344CB8AC3E}">
        <p14:creationId xmlns:p14="http://schemas.microsoft.com/office/powerpoint/2010/main" val="290437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6</a:t>
            </a:fld>
            <a:endParaRPr lang="en-US"/>
          </a:p>
        </p:txBody>
      </p:sp>
    </p:spTree>
    <p:extLst>
      <p:ext uri="{BB962C8B-B14F-4D97-AF65-F5344CB8AC3E}">
        <p14:creationId xmlns:p14="http://schemas.microsoft.com/office/powerpoint/2010/main" val="207598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7</a:t>
            </a:fld>
            <a:endParaRPr lang="en-US"/>
          </a:p>
        </p:txBody>
      </p:sp>
    </p:spTree>
    <p:extLst>
      <p:ext uri="{BB962C8B-B14F-4D97-AF65-F5344CB8AC3E}">
        <p14:creationId xmlns:p14="http://schemas.microsoft.com/office/powerpoint/2010/main" val="187299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8</a:t>
            </a:fld>
            <a:endParaRPr lang="en-US"/>
          </a:p>
        </p:txBody>
      </p:sp>
    </p:spTree>
    <p:extLst>
      <p:ext uri="{BB962C8B-B14F-4D97-AF65-F5344CB8AC3E}">
        <p14:creationId xmlns:p14="http://schemas.microsoft.com/office/powerpoint/2010/main" val="289917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9</a:t>
            </a:fld>
            <a:endParaRPr lang="en-US"/>
          </a:p>
        </p:txBody>
      </p:sp>
    </p:spTree>
    <p:extLst>
      <p:ext uri="{BB962C8B-B14F-4D97-AF65-F5344CB8AC3E}">
        <p14:creationId xmlns:p14="http://schemas.microsoft.com/office/powerpoint/2010/main" val="2204803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2"/>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70363" y="4029635"/>
            <a:ext cx="5195455" cy="1752600"/>
          </a:xfrm>
        </p:spPr>
        <p:txBody>
          <a:bodyPr/>
          <a:lstStyle>
            <a:lvl1pPr marL="0" indent="0" algn="ctr">
              <a:buNone/>
              <a:defRPr>
                <a:solidFill>
                  <a:schemeClr val="tx1">
                    <a:tint val="75000"/>
                  </a:schemeClr>
                </a:solidFill>
              </a:defRPr>
            </a:lvl1pPr>
            <a:lvl2pPr marL="449423" indent="0" algn="ctr">
              <a:buNone/>
              <a:defRPr>
                <a:solidFill>
                  <a:schemeClr val="tx1">
                    <a:tint val="75000"/>
                  </a:schemeClr>
                </a:solidFill>
              </a:defRPr>
            </a:lvl2pPr>
            <a:lvl3pPr marL="898846" indent="0" algn="ctr">
              <a:buNone/>
              <a:defRPr>
                <a:solidFill>
                  <a:schemeClr val="tx1">
                    <a:tint val="75000"/>
                  </a:schemeClr>
                </a:solidFill>
              </a:defRPr>
            </a:lvl3pPr>
            <a:lvl4pPr marL="1348268" indent="0" algn="ctr">
              <a:buNone/>
              <a:defRPr>
                <a:solidFill>
                  <a:schemeClr val="tx1">
                    <a:tint val="75000"/>
                  </a:schemeClr>
                </a:solidFill>
              </a:defRPr>
            </a:lvl4pPr>
            <a:lvl5pPr marL="1797691" indent="0" algn="ctr">
              <a:buNone/>
              <a:defRPr>
                <a:solidFill>
                  <a:schemeClr val="tx1">
                    <a:tint val="75000"/>
                  </a:schemeClr>
                </a:solidFill>
              </a:defRPr>
            </a:lvl5pPr>
            <a:lvl6pPr marL="2247115" indent="0" algn="ctr">
              <a:buNone/>
              <a:defRPr>
                <a:solidFill>
                  <a:schemeClr val="tx1">
                    <a:tint val="75000"/>
                  </a:schemeClr>
                </a:solidFill>
              </a:defRPr>
            </a:lvl6pPr>
            <a:lvl7pPr marL="2696539" indent="0" algn="ctr">
              <a:buNone/>
              <a:defRPr>
                <a:solidFill>
                  <a:schemeClr val="tx1">
                    <a:tint val="75000"/>
                  </a:schemeClr>
                </a:solidFill>
              </a:defRPr>
            </a:lvl7pPr>
            <a:lvl8pPr marL="3145962" indent="0" algn="ctr">
              <a:buNone/>
              <a:defRPr>
                <a:solidFill>
                  <a:schemeClr val="tx1">
                    <a:tint val="75000"/>
                  </a:schemeClr>
                </a:solidFill>
              </a:defRPr>
            </a:lvl8pPr>
            <a:lvl9pPr marL="359538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63488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3"/>
          </p:nvPr>
        </p:nvSpPr>
        <p:spPr>
          <a:xfrm>
            <a:off x="9372600" y="100853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372600" y="198120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372600" y="295387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372600" y="392654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372600" y="489921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372600" y="587188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2809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3"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4" name="Content Placeholder 2"/>
          <p:cNvSpPr>
            <a:spLocks noGrp="1"/>
          </p:cNvSpPr>
          <p:nvPr>
            <p:ph idx="1"/>
          </p:nvPr>
        </p:nvSpPr>
        <p:spPr>
          <a:xfrm>
            <a:off x="457200" y="1008530"/>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9525000" y="685800"/>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9538447" y="2407022"/>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5"/>
          </p:nvPr>
        </p:nvSpPr>
        <p:spPr>
          <a:xfrm>
            <a:off x="9538447" y="4102844"/>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9551894" y="5824066"/>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706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ny text boxes">
    <p:spTree>
      <p:nvGrpSpPr>
        <p:cNvPr id="1" name=""/>
        <p:cNvGrpSpPr/>
        <p:nvPr/>
      </p:nvGrpSpPr>
      <p:grpSpPr>
        <a:xfrm>
          <a:off x="0" y="0"/>
          <a:ext cx="0" cy="0"/>
          <a:chOff x="0" y="0"/>
          <a:chExt cx="0" cy="0"/>
        </a:xfrm>
      </p:grpSpPr>
      <p:pic>
        <p:nvPicPr>
          <p:cNvPr id="4" name="Picture 3" descr="A picture containing clothing, person, person, wearing&#10;&#10;Description automatically generated">
            <a:extLst>
              <a:ext uri="{FF2B5EF4-FFF2-40B4-BE49-F238E27FC236}">
                <a16:creationId xmlns:a16="http://schemas.microsoft.com/office/drawing/2014/main" id="{3A017FC4-F21E-4C69-BB0B-7E011ADB57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06824"/>
            <a:ext cx="9144000" cy="6051176"/>
          </a:xfrm>
          <a:prstGeom prst="rect">
            <a:avLst/>
          </a:prstGeom>
        </p:spPr>
      </p:pic>
      <p:pic>
        <p:nvPicPr>
          <p:cNvPr id="12" name="Picture 11">
            <a:extLst>
              <a:ext uri="{FF2B5EF4-FFF2-40B4-BE49-F238E27FC236}">
                <a16:creationId xmlns:a16="http://schemas.microsoft.com/office/drawing/2014/main" id="{101649B0-A544-4186-9CB3-1E5A8F66A0F7}"/>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91389"/>
          <a:stretch/>
        </p:blipFill>
        <p:spPr>
          <a:xfrm>
            <a:off x="0" y="6267450"/>
            <a:ext cx="9144000" cy="590550"/>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3"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276063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
          </p:nvPr>
        </p:nvSpPr>
        <p:spPr>
          <a:xfrm>
            <a:off x="457200" y="1008530"/>
            <a:ext cx="4191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52818" y="1008530"/>
            <a:ext cx="4191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330826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941294"/>
            <a:ext cx="4040187"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5" name="Text Placeholder 4"/>
          <p:cNvSpPr>
            <a:spLocks noGrp="1"/>
          </p:cNvSpPr>
          <p:nvPr>
            <p:ph type="body" sz="quarter" idx="3"/>
          </p:nvPr>
        </p:nvSpPr>
        <p:spPr>
          <a:xfrm>
            <a:off x="4645028" y="941294"/>
            <a:ext cx="4041775"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457200" y="1715527"/>
            <a:ext cx="4191000" cy="4410638"/>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4652818" y="1715527"/>
            <a:ext cx="4191000" cy="4410638"/>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395389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91511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5" name="Content Placeholder 2"/>
          <p:cNvSpPr>
            <a:spLocks noGrp="1"/>
          </p:cNvSpPr>
          <p:nvPr>
            <p:ph sz="half" idx="10"/>
          </p:nvPr>
        </p:nvSpPr>
        <p:spPr>
          <a:xfrm>
            <a:off x="0" y="6096001"/>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01400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172450" y="6496051"/>
            <a:ext cx="533400" cy="350838"/>
          </a:xfrm>
        </p:spPr>
        <p:txBody>
          <a:bodyPr/>
          <a:lstStyle/>
          <a:p>
            <a:fld id="{B044824F-EBE0-443F-8A8F-F64816AF04DC}" type="slidenum">
              <a:rPr lang="en-US" smtClean="0"/>
              <a:t>‹#›</a:t>
            </a:fld>
            <a:endParaRPr lang="en-US"/>
          </a:p>
        </p:txBody>
      </p:sp>
    </p:spTree>
    <p:custDataLst>
      <p:tags r:id="rId1"/>
    </p:custDataLst>
    <p:extLst>
      <p:ext uri="{BB962C8B-B14F-4D97-AF65-F5344CB8AC3E}">
        <p14:creationId xmlns:p14="http://schemas.microsoft.com/office/powerpoint/2010/main" val="355733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457200" y="1008530"/>
            <a:ext cx="8229600" cy="5117636"/>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243455" y="6492875"/>
            <a:ext cx="443345" cy="365126"/>
          </a:xfrm>
          <a:prstGeom prst="rect">
            <a:avLst/>
          </a:prstGeom>
        </p:spPr>
        <p:txBody>
          <a:bodyPr vert="horz" lIns="101864" tIns="50933" rIns="101864" bIns="50933" rtlCol="0" anchor="ctr"/>
          <a:lstStyle>
            <a:lvl1pPr algn="r">
              <a:defRPr sz="1400">
                <a:solidFill>
                  <a:schemeClr val="bg1"/>
                </a:solidFill>
              </a:defRPr>
            </a:lvl1pPr>
          </a:lstStyle>
          <a:p>
            <a:pPr defTabSz="898846"/>
            <a:fld id="{993EEC8E-C5CF-40DF-832D-5BCB0E209B98}" type="slidenum">
              <a:rPr lang="en-US" smtClean="0">
                <a:solidFill>
                  <a:prstClr val="white"/>
                </a:solidFill>
              </a:rPr>
              <a:pPr defTabSz="898846"/>
              <a:t>‹#›</a:t>
            </a:fld>
            <a:endParaRPr lang="en-US">
              <a:solidFill>
                <a:prstClr val="white"/>
              </a:solidFill>
            </a:endParaRPr>
          </a:p>
        </p:txBody>
      </p:sp>
      <p:sp>
        <p:nvSpPr>
          <p:cNvPr id="4" name="TextBox 3">
            <a:extLst>
              <a:ext uri="{FF2B5EF4-FFF2-40B4-BE49-F238E27FC236}">
                <a16:creationId xmlns:a16="http://schemas.microsoft.com/office/drawing/2014/main" id="{84021AD7-C650-4AEF-B1B1-9B3DDAC9A2A5}"/>
              </a:ext>
            </a:extLst>
          </p:cNvPr>
          <p:cNvSpPr txBox="1"/>
          <p:nvPr userDrawn="1"/>
        </p:nvSpPr>
        <p:spPr>
          <a:xfrm>
            <a:off x="7550353" y="6526212"/>
            <a:ext cx="805029" cy="307777"/>
          </a:xfrm>
          <a:prstGeom prst="rect">
            <a:avLst/>
          </a:prstGeom>
          <a:noFill/>
        </p:spPr>
        <p:txBody>
          <a:bodyPr wrap="none" rtlCol="0">
            <a:spAutoFit/>
          </a:bodyPr>
          <a:lstStyle/>
          <a:p>
            <a:r>
              <a:rPr lang="en-US" sz="1400" dirty="0">
                <a:solidFill>
                  <a:schemeClr val="bg1"/>
                </a:solidFill>
              </a:rPr>
              <a:t>Cellulitis</a:t>
            </a:r>
          </a:p>
        </p:txBody>
      </p:sp>
      <p:sp>
        <p:nvSpPr>
          <p:cNvPr id="8" name="Rectangle 7">
            <a:extLst>
              <a:ext uri="{FF2B5EF4-FFF2-40B4-BE49-F238E27FC236}">
                <a16:creationId xmlns:a16="http://schemas.microsoft.com/office/drawing/2014/main" id="{21F5736D-EF9E-4AF2-B0E8-F731592CE41D}"/>
              </a:ext>
            </a:extLst>
          </p:cNvPr>
          <p:cNvSpPr/>
          <p:nvPr userDrawn="1"/>
        </p:nvSpPr>
        <p:spPr>
          <a:xfrm>
            <a:off x="502920" y="62116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08B30923-6C86-449B-9EA7-A54A191C85DB}"/>
              </a:ext>
            </a:extLst>
          </p:cNvPr>
          <p:cNvCxnSpPr/>
          <p:nvPr userDrawn="1"/>
        </p:nvCxnSpPr>
        <p:spPr>
          <a:xfrm>
            <a:off x="457200" y="62524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1"/>
    </p:custDataLst>
    <p:extLst>
      <p:ext uri="{BB962C8B-B14F-4D97-AF65-F5344CB8AC3E}">
        <p14:creationId xmlns:p14="http://schemas.microsoft.com/office/powerpoint/2010/main" val="23754817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9" r:id="rId4"/>
    <p:sldLayoutId id="2147483872" r:id="rId5"/>
    <p:sldLayoutId id="2147483873" r:id="rId6"/>
    <p:sldLayoutId id="2147483875" r:id="rId7"/>
    <p:sldLayoutId id="2147483878" r:id="rId8"/>
    <p:sldLayoutId id="2147483882" r:id="rId9"/>
  </p:sldLayoutIdLst>
  <p:hf hdr="0" ftr="0" dt="0"/>
  <p:txStyles>
    <p:titleStyle>
      <a:lvl1pPr algn="ctr" defTabSz="898846" rtl="0" eaLnBrk="1" latinLnBrk="0" hangingPunct="1">
        <a:spcBef>
          <a:spcPct val="0"/>
        </a:spcBef>
        <a:buNone/>
        <a:defRPr sz="4412" b="0" i="0" u="none" kern="1200">
          <a:solidFill>
            <a:schemeClr val="bg1"/>
          </a:solidFill>
          <a:latin typeface="+mj-lt"/>
          <a:ea typeface="+mj-ea"/>
          <a:cs typeface="+mj-cs"/>
        </a:defRPr>
      </a:lvl1pPr>
    </p:titleStyle>
    <p:bodyStyle>
      <a:lvl1pPr marL="337068" indent="-337068" algn="l" defTabSz="898846" rtl="0" eaLnBrk="1" latinLnBrk="0" hangingPunct="1">
        <a:spcBef>
          <a:spcPct val="20000"/>
        </a:spcBef>
        <a:buFont typeface="Arial" panose="020B0604020202020204" pitchFamily="34" charset="0"/>
        <a:buChar char="•"/>
        <a:defRPr sz="3177" kern="1200">
          <a:solidFill>
            <a:schemeClr val="tx1"/>
          </a:solidFill>
          <a:latin typeface="+mn-lt"/>
          <a:ea typeface="+mn-ea"/>
          <a:cs typeface="+mn-cs"/>
        </a:defRPr>
      </a:lvl1pPr>
      <a:lvl2pPr marL="730313" indent="-280889" algn="l" defTabSz="898846" rtl="0" eaLnBrk="1" latinLnBrk="0" hangingPunct="1">
        <a:spcBef>
          <a:spcPct val="20000"/>
        </a:spcBef>
        <a:buFont typeface="Arial" panose="020B0604020202020204" pitchFamily="34" charset="0"/>
        <a:buChar char="–"/>
        <a:defRPr sz="2824" kern="1200">
          <a:solidFill>
            <a:schemeClr val="tx1"/>
          </a:solidFill>
          <a:latin typeface="+mn-lt"/>
          <a:ea typeface="+mn-ea"/>
          <a:cs typeface="+mn-cs"/>
        </a:defRPr>
      </a:lvl2pPr>
      <a:lvl3pPr marL="1123557" indent="-224712" algn="l" defTabSz="898846" rtl="0" eaLnBrk="1" latinLnBrk="0" hangingPunct="1">
        <a:spcBef>
          <a:spcPct val="20000"/>
        </a:spcBef>
        <a:buFont typeface="Arial" panose="020B0604020202020204" pitchFamily="34" charset="0"/>
        <a:buChar char="•"/>
        <a:defRPr sz="2294" kern="1200">
          <a:solidFill>
            <a:schemeClr val="tx1"/>
          </a:solidFill>
          <a:latin typeface="+mn-lt"/>
          <a:ea typeface="+mn-ea"/>
          <a:cs typeface="+mn-cs"/>
        </a:defRPr>
      </a:lvl3pPr>
      <a:lvl4pPr marL="1572979"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2022403"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71827"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250"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0672"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094"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8846" rtl="0" eaLnBrk="1" latinLnBrk="0" hangingPunct="1">
        <a:defRPr sz="1765" kern="1200">
          <a:solidFill>
            <a:schemeClr val="tx1"/>
          </a:solidFill>
          <a:latin typeface="+mn-lt"/>
          <a:ea typeface="+mn-ea"/>
          <a:cs typeface="+mn-cs"/>
        </a:defRPr>
      </a:lvl1pPr>
      <a:lvl2pPr marL="449423" algn="l" defTabSz="898846" rtl="0" eaLnBrk="1" latinLnBrk="0" hangingPunct="1">
        <a:defRPr sz="1765" kern="1200">
          <a:solidFill>
            <a:schemeClr val="tx1"/>
          </a:solidFill>
          <a:latin typeface="+mn-lt"/>
          <a:ea typeface="+mn-ea"/>
          <a:cs typeface="+mn-cs"/>
        </a:defRPr>
      </a:lvl2pPr>
      <a:lvl3pPr marL="898846" algn="l" defTabSz="898846" rtl="0" eaLnBrk="1" latinLnBrk="0" hangingPunct="1">
        <a:defRPr sz="1765" kern="1200">
          <a:solidFill>
            <a:schemeClr val="tx1"/>
          </a:solidFill>
          <a:latin typeface="+mn-lt"/>
          <a:ea typeface="+mn-ea"/>
          <a:cs typeface="+mn-cs"/>
        </a:defRPr>
      </a:lvl3pPr>
      <a:lvl4pPr marL="1348268" algn="l" defTabSz="898846" rtl="0" eaLnBrk="1" latinLnBrk="0" hangingPunct="1">
        <a:defRPr sz="1765" kern="1200">
          <a:solidFill>
            <a:schemeClr val="tx1"/>
          </a:solidFill>
          <a:latin typeface="+mn-lt"/>
          <a:ea typeface="+mn-ea"/>
          <a:cs typeface="+mn-cs"/>
        </a:defRPr>
      </a:lvl4pPr>
      <a:lvl5pPr marL="1797691" algn="l" defTabSz="898846" rtl="0" eaLnBrk="1" latinLnBrk="0" hangingPunct="1">
        <a:defRPr sz="1765" kern="1200">
          <a:solidFill>
            <a:schemeClr val="tx1"/>
          </a:solidFill>
          <a:latin typeface="+mn-lt"/>
          <a:ea typeface="+mn-ea"/>
          <a:cs typeface="+mn-cs"/>
        </a:defRPr>
      </a:lvl5pPr>
      <a:lvl6pPr marL="2247115" algn="l" defTabSz="898846" rtl="0" eaLnBrk="1" latinLnBrk="0" hangingPunct="1">
        <a:defRPr sz="1765" kern="1200">
          <a:solidFill>
            <a:schemeClr val="tx1"/>
          </a:solidFill>
          <a:latin typeface="+mn-lt"/>
          <a:ea typeface="+mn-ea"/>
          <a:cs typeface="+mn-cs"/>
        </a:defRPr>
      </a:lvl6pPr>
      <a:lvl7pPr marL="2696539" algn="l" defTabSz="898846" rtl="0" eaLnBrk="1" latinLnBrk="0" hangingPunct="1">
        <a:defRPr sz="1765" kern="1200">
          <a:solidFill>
            <a:schemeClr val="tx1"/>
          </a:solidFill>
          <a:latin typeface="+mn-lt"/>
          <a:ea typeface="+mn-ea"/>
          <a:cs typeface="+mn-cs"/>
        </a:defRPr>
      </a:lvl7pPr>
      <a:lvl8pPr marL="3145962" algn="l" defTabSz="898846" rtl="0" eaLnBrk="1" latinLnBrk="0" hangingPunct="1">
        <a:defRPr sz="1765" kern="1200">
          <a:solidFill>
            <a:schemeClr val="tx1"/>
          </a:solidFill>
          <a:latin typeface="+mn-lt"/>
          <a:ea typeface="+mn-ea"/>
          <a:cs typeface="+mn-cs"/>
        </a:defRPr>
      </a:lvl8pPr>
      <a:lvl9pPr marL="3595382" algn="l" defTabSz="898846"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s://dermnetnz.org/topics/wound-infections"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1.png"/><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3.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hyperlink" Target="https://www.ahrq.gov/sites/default/files/wysiwyg/antibiotic-use/ambulatory-care/skin-soft-tissue-discussion-guide.docx"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www.ahrq.gov/sites/default/files/wysiwyg/antibiotic-use/ambulatory-care/skin-soft-tissue-handout-spanish.docx" TargetMode="External"/><Relationship Id="rId5" Type="http://schemas.openxmlformats.org/officeDocument/2006/relationships/hyperlink" Target="https://www.ahrq.gov/sites/default/files/wysiwyg/antibiotic-use/ambulatory-care/skin-soft-tissue-handout-english.docx" TargetMode="External"/><Relationship Id="rId4" Type="http://schemas.openxmlformats.org/officeDocument/2006/relationships/hyperlink" Target="https://www.ahrq.gov/sites/default/files/wysiwyg/antibiotic-use/ambulatory-care/skin-soft-tissue-one-pager.pdf"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48487226"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2557117"/>
            <a:ext cx="9144000" cy="1311966"/>
          </a:xfrm>
        </p:spPr>
        <p:txBody>
          <a:bodyPr>
            <a:noAutofit/>
          </a:bodyPr>
          <a:lstStyle/>
          <a:p>
            <a:r>
              <a:rPr lang="en-US" sz="4400">
                <a:latin typeface="+mn-lt"/>
              </a:rPr>
              <a:t>Best Practices in the Diagnosis and </a:t>
            </a:r>
            <a:br>
              <a:rPr lang="en-US" sz="4400">
                <a:latin typeface="+mn-lt"/>
              </a:rPr>
            </a:br>
            <a:r>
              <a:rPr lang="en-US" sz="4400">
                <a:latin typeface="+mn-lt"/>
              </a:rPr>
              <a:t>Treatment of Cellulitis and Skin and </a:t>
            </a:r>
            <a:br>
              <a:rPr lang="en-US" sz="4400">
                <a:latin typeface="+mn-lt"/>
              </a:rPr>
            </a:br>
            <a:r>
              <a:rPr lang="en-US" sz="4400">
                <a:latin typeface="+mn-lt"/>
              </a:rPr>
              <a:t>Soft Tissue Abscesses</a:t>
            </a:r>
          </a:p>
        </p:txBody>
      </p:sp>
      <p:sp>
        <p:nvSpPr>
          <p:cNvPr id="17411" name="Rectangle 3"/>
          <p:cNvSpPr>
            <a:spLocks noGrp="1" noChangeArrowheads="1"/>
          </p:cNvSpPr>
          <p:nvPr>
            <p:ph type="subTitle" idx="1"/>
          </p:nvPr>
        </p:nvSpPr>
        <p:spPr>
          <a:xfrm>
            <a:off x="0" y="4444999"/>
            <a:ext cx="9144000" cy="774700"/>
          </a:xfrm>
        </p:spPr>
        <p:txBody>
          <a:bodyPr>
            <a:normAutofit/>
          </a:bodyPr>
          <a:lstStyle/>
          <a:p>
            <a:r>
              <a:rPr lang="en-US" sz="3300"/>
              <a:t> </a:t>
            </a:r>
            <a:r>
              <a:rPr lang="en-US" sz="3200"/>
              <a:t>Ambulatory Care</a:t>
            </a:r>
          </a:p>
          <a:p>
            <a:endParaRPr lang="en-US"/>
          </a:p>
        </p:txBody>
      </p:sp>
      <p:sp>
        <p:nvSpPr>
          <p:cNvPr id="4" name="Subtitle 1"/>
          <p:cNvSpPr txBox="1">
            <a:spLocks/>
          </p:cNvSpPr>
          <p:nvPr/>
        </p:nvSpPr>
        <p:spPr>
          <a:xfrm>
            <a:off x="952500" y="0"/>
            <a:ext cx="7239000" cy="1752600"/>
          </a:xfrm>
          <a:prstGeom prst="rect">
            <a:avLst/>
          </a:prstGeom>
        </p:spPr>
        <p:txBody>
          <a:bodyPr vert="horz" lIns="101864" tIns="50933" rIns="101864" bIns="50933" rtlCol="0" anchor="ctr">
            <a:normAutofit/>
          </a:bodyPr>
          <a:lstStyle>
            <a:lvl1pPr marL="0" indent="0" algn="ctr" defTabSz="898846" rtl="0" eaLnBrk="1" latinLnBrk="0" hangingPunct="1">
              <a:spcBef>
                <a:spcPct val="20000"/>
              </a:spcBef>
              <a:buFont typeface="Arial" panose="020B0604020202020204" pitchFamily="34" charset="0"/>
              <a:buNone/>
              <a:defRPr sz="3177" kern="1200">
                <a:solidFill>
                  <a:schemeClr val="tx1">
                    <a:tint val="75000"/>
                  </a:schemeClr>
                </a:solidFill>
                <a:latin typeface="+mn-lt"/>
                <a:ea typeface="+mn-ea"/>
                <a:cs typeface="+mn-cs"/>
              </a:defRPr>
            </a:lvl1pPr>
            <a:lvl2pPr marL="449423" indent="0" algn="ctr" defTabSz="898846" rtl="0" eaLnBrk="1" latinLnBrk="0" hangingPunct="1">
              <a:spcBef>
                <a:spcPct val="20000"/>
              </a:spcBef>
              <a:buFont typeface="Arial" panose="020B0604020202020204" pitchFamily="34" charset="0"/>
              <a:buNone/>
              <a:defRPr sz="2824" kern="1200">
                <a:solidFill>
                  <a:schemeClr val="tx1">
                    <a:tint val="75000"/>
                  </a:schemeClr>
                </a:solidFill>
                <a:latin typeface="+mn-lt"/>
                <a:ea typeface="+mn-ea"/>
                <a:cs typeface="+mn-cs"/>
              </a:defRPr>
            </a:lvl2pPr>
            <a:lvl3pPr marL="898846" indent="0" algn="ctr" defTabSz="898846" rtl="0" eaLnBrk="1" latinLnBrk="0" hangingPunct="1">
              <a:spcBef>
                <a:spcPct val="20000"/>
              </a:spcBef>
              <a:buFont typeface="Arial" panose="020B0604020202020204" pitchFamily="34" charset="0"/>
              <a:buNone/>
              <a:defRPr sz="2294" kern="1200">
                <a:solidFill>
                  <a:schemeClr val="tx1">
                    <a:tint val="75000"/>
                  </a:schemeClr>
                </a:solidFill>
                <a:latin typeface="+mn-lt"/>
                <a:ea typeface="+mn-ea"/>
                <a:cs typeface="+mn-cs"/>
              </a:defRPr>
            </a:lvl3pPr>
            <a:lvl4pPr marL="1348268"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4pPr>
            <a:lvl5pPr marL="1797691"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5pPr>
            <a:lvl6pPr marL="2247115"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6pPr>
            <a:lvl7pPr marL="2696539"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7pPr>
            <a:lvl8pPr marL="3145962"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8pPr>
            <a:lvl9pPr marL="3595382"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9pPr>
          </a:lstStyle>
          <a:p>
            <a:pPr>
              <a:spcBef>
                <a:spcPts val="0"/>
              </a:spcBef>
              <a:spcAft>
                <a:spcPts val="1800"/>
              </a:spcAft>
            </a:pPr>
            <a:r>
              <a:rPr lang="en-US" sz="4600">
                <a:solidFill>
                  <a:schemeClr val="bg1"/>
                </a:solidFill>
              </a:rPr>
              <a:t>AHRQ Safety Program for Improving Antibiotic Use</a:t>
            </a:r>
          </a:p>
        </p:txBody>
      </p:sp>
      <p:sp>
        <p:nvSpPr>
          <p:cNvPr id="2" name="TextBox 1">
            <a:extLst>
              <a:ext uri="{FF2B5EF4-FFF2-40B4-BE49-F238E27FC236}">
                <a16:creationId xmlns:a16="http://schemas.microsoft.com/office/drawing/2014/main" id="{EC635437-92F8-4888-B241-44C1B2A9E269}"/>
              </a:ext>
            </a:extLst>
          </p:cNvPr>
          <p:cNvSpPr txBox="1"/>
          <p:nvPr/>
        </p:nvSpPr>
        <p:spPr>
          <a:xfrm>
            <a:off x="6955603" y="6359703"/>
            <a:ext cx="2208741" cy="523220"/>
          </a:xfrm>
          <a:prstGeom prst="rect">
            <a:avLst/>
          </a:prstGeom>
          <a:noFill/>
        </p:spPr>
        <p:txBody>
          <a:bodyPr wrap="square" rtlCol="0">
            <a:spAutoFit/>
          </a:bodyPr>
          <a:lstStyle/>
          <a:p>
            <a:pPr algn="r"/>
            <a:r>
              <a:rPr lang="en-US" sz="1400" dirty="0">
                <a:solidFill>
                  <a:schemeClr val="bg1"/>
                </a:solidFill>
              </a:rPr>
              <a:t>AHRQ Pub. No. 17(22)-0030</a:t>
            </a:r>
          </a:p>
          <a:p>
            <a:pPr algn="r"/>
            <a:r>
              <a:rPr lang="en-US" sz="1400" dirty="0">
                <a:solidFill>
                  <a:schemeClr val="bg1"/>
                </a:solidFill>
              </a:rPr>
              <a:t>September 2022 </a:t>
            </a:r>
          </a:p>
        </p:txBody>
      </p:sp>
    </p:spTree>
    <p:custDataLst>
      <p:tags r:id="rId1"/>
    </p:custDataLst>
    <p:extLst>
      <p:ext uri="{BB962C8B-B14F-4D97-AF65-F5344CB8AC3E}">
        <p14:creationId xmlns:p14="http://schemas.microsoft.com/office/powerpoint/2010/main" val="161576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10</a:t>
            </a:fld>
            <a:endParaRPr lang="en-US"/>
          </a:p>
        </p:txBody>
      </p:sp>
      <p:sp>
        <p:nvSpPr>
          <p:cNvPr id="8" name="Content Placeholder 2">
            <a:extLst>
              <a:ext uri="{FF2B5EF4-FFF2-40B4-BE49-F238E27FC236}">
                <a16:creationId xmlns:a16="http://schemas.microsoft.com/office/drawing/2014/main" id="{D866825C-49B4-41D0-81A5-ABDE0827568A}"/>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dirty="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dirty="0"/>
              <a:t>Do I need to order any </a:t>
            </a:r>
            <a:br>
              <a:rPr lang="en-US" sz="2600" dirty="0"/>
            </a:br>
            <a:r>
              <a:rPr lang="en-US" sz="2600" dirty="0"/>
              <a:t>diagnostic tests?</a:t>
            </a:r>
          </a:p>
          <a:p>
            <a:pPr marL="0" indent="0">
              <a:buNone/>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316519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Moment 2: Microbiologic Diagnosis</a:t>
            </a:r>
            <a:r>
              <a:rPr lang="en-US" sz="3200" baseline="30000"/>
              <a:t>2</a:t>
            </a:r>
          </a:p>
        </p:txBody>
      </p:sp>
      <p:sp>
        <p:nvSpPr>
          <p:cNvPr id="3" name="Content Placeholder 2"/>
          <p:cNvSpPr>
            <a:spLocks noGrp="1"/>
          </p:cNvSpPr>
          <p:nvPr>
            <p:ph idx="1"/>
          </p:nvPr>
        </p:nvSpPr>
        <p:spPr>
          <a:xfrm>
            <a:off x="565149" y="1227243"/>
            <a:ext cx="8121651" cy="5035047"/>
          </a:xfrm>
        </p:spPr>
        <p:txBody>
          <a:bodyPr>
            <a:normAutofit/>
          </a:bodyPr>
          <a:lstStyle/>
          <a:p>
            <a:r>
              <a:rPr lang="en-US" sz="2800" dirty="0"/>
              <a:t>If purulence or abscess is present, consider obtaining a wound culture</a:t>
            </a:r>
          </a:p>
          <a:p>
            <a:pPr lvl="1"/>
            <a:r>
              <a:rPr lang="en-US" sz="2400" dirty="0"/>
              <a:t>Wound cultures should be obtained in patients presenting with recurrence or in those with immunocompromise or foreign material in place, or being admitted to the hospital</a:t>
            </a:r>
          </a:p>
          <a:p>
            <a:pPr lvl="1"/>
            <a:r>
              <a:rPr lang="en-US" sz="2400" dirty="0"/>
              <a:t>Send pus in a sterile container rather than a swab of pus</a:t>
            </a:r>
            <a:br>
              <a:rPr lang="en-US" sz="2400" dirty="0"/>
            </a:br>
            <a:endParaRPr lang="en-US" sz="2400" dirty="0"/>
          </a:p>
          <a:p>
            <a:r>
              <a:rPr lang="en-US" sz="2800" dirty="0"/>
              <a:t>No indication for aspiration of cellulitis margin or routine punch biopsy </a:t>
            </a:r>
          </a:p>
          <a:p>
            <a:endParaRPr lang="en-US" sz="2400" dirty="0"/>
          </a:p>
          <a:p>
            <a:pPr lvl="2"/>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11</a:t>
            </a:fld>
            <a:endParaRPr lang="en-US">
              <a:solidFill>
                <a:prstClr val="white"/>
              </a:solidFill>
            </a:endParaRPr>
          </a:p>
        </p:txBody>
      </p:sp>
    </p:spTree>
    <p:custDataLst>
      <p:tags r:id="rId1"/>
    </p:custDataLst>
    <p:extLst>
      <p:ext uri="{BB962C8B-B14F-4D97-AF65-F5344CB8AC3E}">
        <p14:creationId xmlns:p14="http://schemas.microsoft.com/office/powerpoint/2010/main" val="99412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12</a:t>
            </a:fld>
            <a:endParaRPr lang="en-US"/>
          </a:p>
        </p:txBody>
      </p:sp>
      <p:sp>
        <p:nvSpPr>
          <p:cNvPr id="9" name="Content Placeholder 2">
            <a:extLst>
              <a:ext uri="{FF2B5EF4-FFF2-40B4-BE49-F238E27FC236}">
                <a16:creationId xmlns:a16="http://schemas.microsoft.com/office/drawing/2014/main" id="{A9096B42-6C56-4257-86D0-17B6DF216D98}"/>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a:solidFill>
                  <a:schemeClr val="bg1">
                    <a:lumMod val="65000"/>
                  </a:schemeClr>
                </a:solidFill>
              </a:rPr>
              <a:t>Do I need to order any </a:t>
            </a:r>
            <a:br>
              <a:rPr lang="en-US" sz="2600">
                <a:solidFill>
                  <a:schemeClr val="bg1">
                    <a:lumMod val="65000"/>
                  </a:schemeClr>
                </a:solidFill>
              </a:rPr>
            </a:br>
            <a:r>
              <a:rPr lang="en-US" sz="2600">
                <a:solidFill>
                  <a:schemeClr val="bg1">
                    <a:lumMod val="65000"/>
                  </a:schemeClr>
                </a:solidFill>
              </a:rPr>
              <a:t>diagnostic tests?</a:t>
            </a:r>
          </a:p>
          <a:p>
            <a:pPr marL="457200" indent="-457200">
              <a:spcBef>
                <a:spcPts val="1800"/>
              </a:spcBef>
              <a:buFont typeface="+mj-lt"/>
              <a:buAutoNum type="arabicPeriod"/>
            </a:pPr>
            <a:r>
              <a:rPr lang="en-US" sz="2600"/>
              <a:t>If antibiotics are indicated, what is the narrowest, safest, and shortest regimen I can prescribe?</a:t>
            </a:r>
          </a:p>
          <a:p>
            <a:pPr marL="0" indent="0">
              <a:buNone/>
            </a:pPr>
            <a:endParaRPr lang="en-US" sz="2800"/>
          </a:p>
          <a:p>
            <a:pPr marL="736600" indent="-736600">
              <a:buAutoNum type="arabicPeriod" startAt="4"/>
            </a:pPr>
            <a:endParaRPr lang="en-US" sz="2800"/>
          </a:p>
        </p:txBody>
      </p:sp>
    </p:spTree>
    <p:custDataLst>
      <p:tags r:id="rId1"/>
    </p:custDataLst>
    <p:extLst>
      <p:ext uri="{BB962C8B-B14F-4D97-AF65-F5344CB8AC3E}">
        <p14:creationId xmlns:p14="http://schemas.microsoft.com/office/powerpoint/2010/main" val="138543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494"/>
              <a:t>Moment 3: Diagnosis of Type of Cellulitis</a:t>
            </a:r>
            <a:r>
              <a:rPr lang="en-US" sz="3494" baseline="30000"/>
              <a:t>2</a:t>
            </a:r>
            <a:endParaRPr lang="en-US" sz="3494" b="1" baseline="30000">
              <a:latin typeface="Calibri" panose="020F0502020204030204" pitchFamily="34" charset="0"/>
            </a:endParaRPr>
          </a:p>
        </p:txBody>
      </p:sp>
      <p:sp>
        <p:nvSpPr>
          <p:cNvPr id="2" name="Content Placeholder 1"/>
          <p:cNvSpPr>
            <a:spLocks noGrp="1"/>
          </p:cNvSpPr>
          <p:nvPr>
            <p:ph idx="13"/>
          </p:nvPr>
        </p:nvSpPr>
        <p:spPr>
          <a:xfrm>
            <a:off x="1279225" y="1769385"/>
            <a:ext cx="2853168" cy="944062"/>
          </a:xfrm>
        </p:spPr>
        <p:txBody>
          <a:bodyPr/>
          <a:lstStyle/>
          <a:p>
            <a:pPr marL="0" indent="0">
              <a:buNone/>
            </a:pPr>
            <a:r>
              <a:rPr lang="en-US" sz="2718" b="1" dirty="0" err="1">
                <a:latin typeface="Calibri" panose="020F0502020204030204" pitchFamily="34" charset="0"/>
              </a:rPr>
              <a:t>Nonpurulent</a:t>
            </a:r>
            <a:endParaRPr lang="en-US" sz="2718" b="1" dirty="0"/>
          </a:p>
        </p:txBody>
      </p:sp>
      <p:sp>
        <p:nvSpPr>
          <p:cNvPr id="3" name="Content Placeholder 2"/>
          <p:cNvSpPr>
            <a:spLocks noGrp="1"/>
          </p:cNvSpPr>
          <p:nvPr>
            <p:ph idx="14"/>
          </p:nvPr>
        </p:nvSpPr>
        <p:spPr>
          <a:xfrm>
            <a:off x="6053756" y="1752864"/>
            <a:ext cx="3567171" cy="944062"/>
          </a:xfrm>
        </p:spPr>
        <p:txBody>
          <a:bodyPr>
            <a:normAutofit/>
          </a:bodyPr>
          <a:lstStyle/>
          <a:p>
            <a:pPr marL="0" indent="0">
              <a:buNone/>
            </a:pPr>
            <a:r>
              <a:rPr lang="en-US" sz="2718" b="1" dirty="0">
                <a:latin typeface="Calibri" panose="020F0502020204030204" pitchFamily="34" charset="0"/>
              </a:rPr>
              <a:t>Purulent</a:t>
            </a:r>
            <a:endParaRPr lang="en-US" sz="2718" b="1" dirty="0"/>
          </a:p>
        </p:txBody>
      </p:sp>
      <p:sp>
        <p:nvSpPr>
          <p:cNvPr id="4" name="Content Placeholder 3"/>
          <p:cNvSpPr>
            <a:spLocks noGrp="1"/>
          </p:cNvSpPr>
          <p:nvPr>
            <p:ph idx="15"/>
          </p:nvPr>
        </p:nvSpPr>
        <p:spPr>
          <a:xfrm>
            <a:off x="6065434" y="4732671"/>
            <a:ext cx="2829829" cy="306903"/>
          </a:xfrm>
        </p:spPr>
        <p:txBody>
          <a:bodyPr>
            <a:normAutofit/>
          </a:bodyPr>
          <a:lstStyle/>
          <a:p>
            <a:pPr marL="0" indent="0">
              <a:buNone/>
            </a:pPr>
            <a:r>
              <a:rPr lang="en-US" sz="1019">
                <a:latin typeface="Calibri" panose="020F0502020204030204" pitchFamily="34" charset="0"/>
              </a:rPr>
              <a:t>Above image courtesy of H. Boucher</a:t>
            </a:r>
            <a:endParaRPr lang="en-US" sz="1019"/>
          </a:p>
        </p:txBody>
      </p:sp>
      <p:pic>
        <p:nvPicPr>
          <p:cNvPr id="12" name="Picture 27" descr="Picture of a patient's lower legs and feet, showing non-purulent cellulitis. &#10;Image of two legs and feet. The left leg and foot are swollen and red. The right leg is normal."/>
          <p:cNvPicPr>
            <a:picLocks noChangeAspect="1" noChangeArrowheads="1"/>
          </p:cNvPicPr>
          <p:nvPr/>
        </p:nvPicPr>
        <p:blipFill>
          <a:blip r:embed="rId4" cstate="print"/>
          <a:srcRect/>
          <a:stretch>
            <a:fillRect/>
          </a:stretch>
        </p:blipFill>
        <p:spPr>
          <a:xfrm>
            <a:off x="609500" y="2594936"/>
            <a:ext cx="3522893" cy="2555024"/>
          </a:xfrm>
          <a:prstGeom prst="rect">
            <a:avLst/>
          </a:prstGeom>
          <a:ln w="0" cap="sq">
            <a:solidFill>
              <a:srgbClr val="000000"/>
            </a:solidFill>
          </a:ln>
          <a:effectLst>
            <a:outerShdw blurRad="50800" dist="76200" dir="2700000" algn="tl" rotWithShape="0">
              <a:prstClr val="black">
                <a:alpha val="40000"/>
              </a:prstClr>
            </a:outerShdw>
          </a:effectLst>
        </p:spPr>
      </p:pic>
      <p:sp>
        <p:nvSpPr>
          <p:cNvPr id="20" name="Slide Number Placeholder 19"/>
          <p:cNvSpPr>
            <a:spLocks noGrp="1"/>
          </p:cNvSpPr>
          <p:nvPr>
            <p:ph type="sldNum" sz="quarter" idx="12"/>
          </p:nvPr>
        </p:nvSpPr>
        <p:spPr/>
        <p:txBody>
          <a:bodyPr/>
          <a:lstStyle/>
          <a:p>
            <a:fld id="{993EEC8E-C5CF-40DF-832D-5BCB0E209B98}" type="slidenum">
              <a:rPr lang="en-US" smtClean="0">
                <a:solidFill>
                  <a:prstClr val="white"/>
                </a:solidFill>
              </a:rPr>
              <a:pPr/>
              <a:t>13</a:t>
            </a:fld>
            <a:endParaRPr lang="en-US">
              <a:solidFill>
                <a:prstClr val="white"/>
              </a:solidFill>
            </a:endParaRPr>
          </a:p>
        </p:txBody>
      </p:sp>
      <p:pic>
        <p:nvPicPr>
          <p:cNvPr id="8" name="Picture 7" descr="Image of a patient's knee with a large abscess on the top."/>
          <p:cNvPicPr>
            <a:picLocks noChangeAspect="1"/>
          </p:cNvPicPr>
          <p:nvPr/>
        </p:nvPicPr>
        <p:blipFill>
          <a:blip r:embed="rId5"/>
          <a:stretch>
            <a:fillRect/>
          </a:stretch>
        </p:blipFill>
        <p:spPr>
          <a:xfrm>
            <a:off x="5105500" y="2578415"/>
            <a:ext cx="3429000" cy="2570355"/>
          </a:xfrm>
          <a:prstGeom prst="rect">
            <a:avLst/>
          </a:prstGeom>
          <a:effectLst>
            <a:outerShdw blurRad="50800" dist="76200" dir="2700000" algn="tl" rotWithShape="0">
              <a:prstClr val="black">
                <a:alpha val="40000"/>
              </a:prstClr>
            </a:outerShdw>
          </a:effectLst>
        </p:spPr>
      </p:pic>
      <p:sp>
        <p:nvSpPr>
          <p:cNvPr id="10" name="Rectangle 9">
            <a:extLst>
              <a:ext uri="{FF2B5EF4-FFF2-40B4-BE49-F238E27FC236}">
                <a16:creationId xmlns:a16="http://schemas.microsoft.com/office/drawing/2014/main" id="{7819A2B1-8EB9-4B6C-9CBB-481CB8220C11}"/>
              </a:ext>
            </a:extLst>
          </p:cNvPr>
          <p:cNvSpPr/>
          <p:nvPr/>
        </p:nvSpPr>
        <p:spPr>
          <a:xfrm>
            <a:off x="4503302" y="806824"/>
            <a:ext cx="68698" cy="5214597"/>
          </a:xfrm>
          <a:prstGeom prst="rect">
            <a:avLst/>
          </a:prstGeom>
          <a:solidFill>
            <a:srgbClr val="00A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71FFF3-8ABE-4DAE-A2F7-6B044EFCDE73}"/>
              </a:ext>
            </a:extLst>
          </p:cNvPr>
          <p:cNvSpPr txBox="1"/>
          <p:nvPr/>
        </p:nvSpPr>
        <p:spPr>
          <a:xfrm>
            <a:off x="609500" y="5192543"/>
            <a:ext cx="3522893" cy="762388"/>
          </a:xfrm>
          <a:prstGeom prst="rect">
            <a:avLst/>
          </a:prstGeom>
          <a:noFill/>
        </p:spPr>
        <p:txBody>
          <a:bodyPr wrap="square" rtlCol="0">
            <a:spAutoFit/>
          </a:bodyPr>
          <a:lstStyle/>
          <a:p>
            <a:pPr>
              <a:lnSpc>
                <a:spcPts val="960"/>
              </a:lnSpc>
            </a:pPr>
            <a:r>
              <a:rPr lang="en-US" sz="800" dirty="0"/>
              <a:t>Image source: </a:t>
            </a:r>
            <a:r>
              <a:rPr lang="en-US" sz="800" dirty="0" err="1"/>
              <a:t>Eells</a:t>
            </a:r>
            <a:r>
              <a:rPr lang="en-US" sz="800" dirty="0"/>
              <a:t> SJ, </a:t>
            </a:r>
            <a:r>
              <a:rPr lang="en-US" sz="800" dirty="0" err="1"/>
              <a:t>Chira</a:t>
            </a:r>
            <a:r>
              <a:rPr lang="en-US" sz="800" dirty="0"/>
              <a:t> S, David CG. Non-suppurative cellulitis: risk factors and its association with Staphylococcus aureus colonization in an area of endemic community-associated methicillin-resistant S. aureus infections. Epidemiol Infect. 2011 Apr;139(4):606-12. PMID: 205613898. © 2010 Cambridge University Press. Used with permission.</a:t>
            </a:r>
            <a:r>
              <a:rPr lang="en-US" dirty="0"/>
              <a:t>​</a:t>
            </a:r>
          </a:p>
        </p:txBody>
      </p:sp>
      <p:sp>
        <p:nvSpPr>
          <p:cNvPr id="9" name="TextBox 8">
            <a:extLst>
              <a:ext uri="{FF2B5EF4-FFF2-40B4-BE49-F238E27FC236}">
                <a16:creationId xmlns:a16="http://schemas.microsoft.com/office/drawing/2014/main" id="{3C02A7D2-0467-4C9D-A210-8031A4C2EC19}"/>
              </a:ext>
            </a:extLst>
          </p:cNvPr>
          <p:cNvSpPr txBox="1"/>
          <p:nvPr/>
        </p:nvSpPr>
        <p:spPr>
          <a:xfrm>
            <a:off x="5230666" y="5222420"/>
            <a:ext cx="3166439" cy="461665"/>
          </a:xfrm>
          <a:prstGeom prst="rect">
            <a:avLst/>
          </a:prstGeom>
          <a:noFill/>
        </p:spPr>
        <p:txBody>
          <a:bodyPr wrap="square" rtlCol="0">
            <a:spAutoFit/>
          </a:bodyPr>
          <a:lstStyle/>
          <a:p>
            <a:r>
              <a:rPr lang="en-US" sz="800" dirty="0"/>
              <a:t>Image source: Wound infection after cryotherapy. </a:t>
            </a:r>
            <a:r>
              <a:rPr lang="en-US" sz="800" b="0" i="0" u="none" strike="noStrike" dirty="0">
                <a:solidFill>
                  <a:srgbClr val="000000"/>
                </a:solidFill>
                <a:effectLst/>
                <a:latin typeface="Calibri" panose="020F0502020204030204" pitchFamily="34" charset="0"/>
              </a:rPr>
              <a:t>DermNetNZ.org. </a:t>
            </a:r>
            <a:r>
              <a:rPr lang="en-US" sz="800" b="0" i="0" u="sng" strike="noStrike" dirty="0">
                <a:solidFill>
                  <a:srgbClr val="0563C1"/>
                </a:solidFill>
                <a:effectLst/>
                <a:latin typeface="Calibri" panose="020F0502020204030204" pitchFamily="34" charset="0"/>
                <a:hlinkClick r:id="rId6"/>
              </a:rPr>
              <a:t>https://dermnetnz.org/topics/wound-infections</a:t>
            </a:r>
            <a:r>
              <a:rPr lang="en-US" sz="800" b="0" i="0" u="none" strike="noStrike" dirty="0">
                <a:solidFill>
                  <a:srgbClr val="000000"/>
                </a:solidFill>
                <a:effectLst/>
                <a:latin typeface="Calibri" panose="020F0502020204030204" pitchFamily="34" charset="0"/>
              </a:rPr>
              <a:t>. Creative Commons license: </a:t>
            </a:r>
            <a:r>
              <a:rPr lang="en-US" sz="800" b="0" i="0" u="sng" strike="noStrike" dirty="0">
                <a:solidFill>
                  <a:srgbClr val="0563C1"/>
                </a:solidFill>
                <a:effectLst/>
                <a:latin typeface="Calibri" panose="020F0502020204030204" pitchFamily="34" charset="0"/>
              </a:rPr>
              <a:t>https://creativecommons.org/licenses/by-nc-nd/3.0/nz/</a:t>
            </a:r>
            <a:r>
              <a:rPr lang="en-US" sz="800" b="0" i="0" u="none" strike="noStrike" dirty="0">
                <a:solidFill>
                  <a:srgbClr val="000000"/>
                </a:solidFill>
                <a:effectLst/>
                <a:latin typeface="Calibri" panose="020F0502020204030204" pitchFamily="34" charset="0"/>
              </a:rPr>
              <a:t>.</a:t>
            </a:r>
            <a:endParaRPr lang="en-US" sz="800" dirty="0"/>
          </a:p>
        </p:txBody>
      </p:sp>
    </p:spTree>
    <p:custDataLst>
      <p:tags r:id="rId1"/>
    </p:custDataLst>
    <p:extLst>
      <p:ext uri="{BB962C8B-B14F-4D97-AF65-F5344CB8AC3E}">
        <p14:creationId xmlns:p14="http://schemas.microsoft.com/office/powerpoint/2010/main" val="42763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8765"/>
            <a:ext cx="9144000" cy="806824"/>
          </a:xfrm>
        </p:spPr>
        <p:txBody>
          <a:bodyPr>
            <a:noAutofit/>
          </a:bodyPr>
          <a:lstStyle/>
          <a:p>
            <a:r>
              <a:rPr lang="en-US" sz="3000"/>
              <a:t>Moment 3: Decisions Around Antibiotic Prescription</a:t>
            </a:r>
            <a:r>
              <a:rPr lang="en-US" sz="3000" baseline="30000"/>
              <a:t>2,4,5</a:t>
            </a:r>
          </a:p>
        </p:txBody>
      </p:sp>
      <p:sp>
        <p:nvSpPr>
          <p:cNvPr id="19459" name="Rectangle 3"/>
          <p:cNvSpPr>
            <a:spLocks noGrp="1" noChangeArrowheads="1"/>
          </p:cNvSpPr>
          <p:nvPr>
            <p:ph idx="1"/>
          </p:nvPr>
        </p:nvSpPr>
        <p:spPr>
          <a:xfrm>
            <a:off x="4891804" y="837877"/>
            <a:ext cx="3962400" cy="5424962"/>
          </a:xfrm>
          <a:noFill/>
          <a:ln>
            <a:noFill/>
          </a:ln>
        </p:spPr>
        <p:txBody>
          <a:bodyPr>
            <a:noAutofit/>
          </a:bodyPr>
          <a:lstStyle/>
          <a:p>
            <a:pPr marL="0" indent="0" algn="ctr">
              <a:buNone/>
            </a:pPr>
            <a:r>
              <a:rPr lang="en-US" sz="2600" b="1" dirty="0">
                <a:latin typeface="Calibri" panose="020F0502020204030204" pitchFamily="34" charset="0"/>
              </a:rPr>
              <a:t>Purulent</a:t>
            </a:r>
          </a:p>
          <a:p>
            <a:pPr eaLnBrk="1" hangingPunct="1"/>
            <a:r>
              <a:rPr lang="en-US" sz="2000" dirty="0">
                <a:latin typeface="Calibri" panose="020F0502020204030204" pitchFamily="34" charset="0"/>
              </a:rPr>
              <a:t>Caused by </a:t>
            </a:r>
            <a:r>
              <a:rPr lang="en-US" sz="2000" i="1" dirty="0">
                <a:latin typeface="Calibri" panose="020F0502020204030204" pitchFamily="34" charset="0"/>
              </a:rPr>
              <a:t>S. aureus</a:t>
            </a:r>
          </a:p>
          <a:p>
            <a:pPr lvl="1"/>
            <a:r>
              <a:rPr lang="en-US" sz="1800" dirty="0">
                <a:latin typeface="Calibri" panose="020F0502020204030204" pitchFamily="34" charset="0"/>
              </a:rPr>
              <a:t>Risk for MRSA</a:t>
            </a:r>
          </a:p>
          <a:p>
            <a:r>
              <a:rPr lang="en-US" sz="2000" dirty="0">
                <a:latin typeface="Calibri" panose="020F0502020204030204" pitchFamily="34" charset="0"/>
              </a:rPr>
              <a:t>Drainage strongly recommended</a:t>
            </a:r>
          </a:p>
          <a:p>
            <a:r>
              <a:rPr lang="en-US" sz="2000" dirty="0">
                <a:latin typeface="Calibri" panose="020F0502020204030204" pitchFamily="34" charset="0"/>
              </a:rPr>
              <a:t>Ultrasound may help detect abscess or phlegmon in cases where physical exam is equivocal</a:t>
            </a:r>
          </a:p>
          <a:p>
            <a:r>
              <a:rPr lang="en-US" sz="2000" dirty="0">
                <a:latin typeface="Calibri" panose="020F0502020204030204" pitchFamily="34" charset="0"/>
              </a:rPr>
              <a:t>Treatment: Cover for MRSA</a:t>
            </a:r>
            <a:r>
              <a:rPr lang="en-US" sz="2000" baseline="30000" dirty="0">
                <a:latin typeface="Calibri" panose="020F0502020204030204" pitchFamily="34" charset="0"/>
              </a:rPr>
              <a:t>2,5</a:t>
            </a:r>
          </a:p>
          <a:p>
            <a:pPr lvl="1"/>
            <a:r>
              <a:rPr lang="en-US" sz="1800" dirty="0">
                <a:latin typeface="Calibri" panose="020F0502020204030204" pitchFamily="34" charset="0"/>
              </a:rPr>
              <a:t>Doxycycline, trimethoprim/sulfamethoxazole, clindamycin</a:t>
            </a:r>
          </a:p>
          <a:p>
            <a:pPr lvl="2">
              <a:buFont typeface="Wingdings" panose="05000000000000000000" pitchFamily="2" charset="2"/>
              <a:buChar char="§"/>
            </a:pPr>
            <a:r>
              <a:rPr lang="en-US" sz="1600" dirty="0">
                <a:latin typeface="Calibri" panose="020F0502020204030204" pitchFamily="34" charset="0"/>
              </a:rPr>
              <a:t>Check local susceptibility data before using clindamycin</a:t>
            </a:r>
          </a:p>
          <a:p>
            <a:pPr lvl="1"/>
            <a:r>
              <a:rPr lang="en-US" sz="1800" dirty="0">
                <a:latin typeface="Calibri" panose="020F0502020204030204" pitchFamily="34" charset="0"/>
              </a:rPr>
              <a:t>Linezolid for more severe cases </a:t>
            </a:r>
          </a:p>
          <a:p>
            <a:pPr marL="449424" lvl="1" indent="0">
              <a:buNone/>
            </a:pPr>
            <a:endParaRPr lang="en-US" sz="1700" dirty="0">
              <a:latin typeface="Calibri" panose="020F0502020204030204" pitchFamily="34" charset="0"/>
            </a:endParaRPr>
          </a:p>
        </p:txBody>
      </p:sp>
      <p:sp>
        <p:nvSpPr>
          <p:cNvPr id="6" name="Content Placeholder 5"/>
          <p:cNvSpPr>
            <a:spLocks noGrp="1"/>
          </p:cNvSpPr>
          <p:nvPr>
            <p:ph idx="13"/>
          </p:nvPr>
        </p:nvSpPr>
        <p:spPr>
          <a:xfrm>
            <a:off x="200724" y="823072"/>
            <a:ext cx="4150840" cy="5424962"/>
          </a:xfrm>
          <a:noFill/>
          <a:ln>
            <a:noFill/>
          </a:ln>
        </p:spPr>
        <p:txBody>
          <a:bodyPr vert="horz" lIns="101864" tIns="50933" rIns="101864" bIns="50933" rtlCol="0" anchor="t">
            <a:noAutofit/>
          </a:bodyPr>
          <a:lstStyle/>
          <a:p>
            <a:pPr marL="0" indent="0" algn="ctr">
              <a:buNone/>
            </a:pPr>
            <a:r>
              <a:rPr lang="en-US" sz="2600" b="1" dirty="0" err="1">
                <a:latin typeface="Calibri" panose="020F0502020204030204" pitchFamily="34" charset="0"/>
              </a:rPr>
              <a:t>Nonpurulent</a:t>
            </a:r>
            <a:endParaRPr lang="en-US" sz="2600" b="1" dirty="0">
              <a:latin typeface="Calibri" panose="020F0502020204030204" pitchFamily="34" charset="0"/>
            </a:endParaRPr>
          </a:p>
          <a:p>
            <a:r>
              <a:rPr lang="en-US" sz="2000" dirty="0">
                <a:latin typeface="Calibri" panose="020F0502020204030204" pitchFamily="34" charset="0"/>
              </a:rPr>
              <a:t>Caused by beta-hemolytic strep</a:t>
            </a:r>
          </a:p>
          <a:p>
            <a:pPr lvl="1"/>
            <a:r>
              <a:rPr lang="en-US" sz="1800" dirty="0">
                <a:latin typeface="Calibri" panose="020F0502020204030204" pitchFamily="34" charset="0"/>
              </a:rPr>
              <a:t>Usually group A strep</a:t>
            </a:r>
          </a:p>
          <a:p>
            <a:pPr lvl="1"/>
            <a:r>
              <a:rPr lang="en-US" sz="1800" dirty="0">
                <a:latin typeface="Calibri" panose="020F0502020204030204" pitchFamily="34" charset="0"/>
              </a:rPr>
              <a:t>Sometimes group B, C, or G</a:t>
            </a:r>
          </a:p>
          <a:p>
            <a:pPr lvl="1"/>
            <a:r>
              <a:rPr lang="en-US" sz="1800" dirty="0">
                <a:latin typeface="Calibri" panose="020F0502020204030204" pitchFamily="34" charset="0"/>
              </a:rPr>
              <a:t>All are penicillin susceptible </a:t>
            </a:r>
          </a:p>
          <a:p>
            <a:pPr lvl="2">
              <a:buFont typeface="Wingdings" panose="05000000000000000000" pitchFamily="2" charset="2"/>
              <a:buChar char="§"/>
            </a:pPr>
            <a:r>
              <a:rPr lang="en-US" sz="1600" dirty="0">
                <a:latin typeface="Calibri" panose="020F0502020204030204" pitchFamily="34" charset="0"/>
              </a:rPr>
              <a:t>Clindamycin resistance increasing</a:t>
            </a:r>
            <a:r>
              <a:rPr lang="en-US" sz="1600" baseline="30000" dirty="0">
                <a:latin typeface="Calibri" panose="020F0502020204030204" pitchFamily="34" charset="0"/>
              </a:rPr>
              <a:t>6</a:t>
            </a:r>
            <a:endParaRPr lang="en-US" sz="1200" dirty="0">
              <a:solidFill>
                <a:srgbClr val="FF0000"/>
              </a:solidFill>
              <a:latin typeface="Calibri" panose="020F0502020204030204" pitchFamily="34" charset="0"/>
            </a:endParaRPr>
          </a:p>
          <a:p>
            <a:r>
              <a:rPr lang="en-US" sz="2000" dirty="0">
                <a:latin typeface="Calibri" panose="020F0502020204030204" pitchFamily="34" charset="0"/>
              </a:rPr>
              <a:t>MSSA estimated to be the cause of only ~10% of cases</a:t>
            </a:r>
            <a:r>
              <a:rPr lang="en-US" sz="2000" baseline="30000" dirty="0">
                <a:latin typeface="Calibri" panose="020F0502020204030204" pitchFamily="34" charset="0"/>
              </a:rPr>
              <a:t>7</a:t>
            </a:r>
            <a:r>
              <a:rPr lang="en-US" sz="2000" dirty="0">
                <a:latin typeface="Calibri" panose="020F0502020204030204" pitchFamily="34" charset="0"/>
              </a:rPr>
              <a:t> </a:t>
            </a:r>
            <a:endParaRPr lang="en-US" sz="1200" dirty="0">
              <a:solidFill>
                <a:srgbClr val="FF0000"/>
              </a:solidFill>
              <a:latin typeface="Calibri" panose="020F0502020204030204" pitchFamily="34" charset="0"/>
            </a:endParaRPr>
          </a:p>
          <a:p>
            <a:r>
              <a:rPr lang="en-US" sz="2000" dirty="0">
                <a:latin typeface="Calibri" panose="020F0502020204030204" pitchFamily="34" charset="0"/>
              </a:rPr>
              <a:t>Treatment</a:t>
            </a:r>
            <a:r>
              <a:rPr lang="en-US" sz="2000" baseline="30000" dirty="0">
                <a:latin typeface="Calibri" panose="020F0502020204030204" pitchFamily="34" charset="0"/>
              </a:rPr>
              <a:t>8-10</a:t>
            </a:r>
            <a:r>
              <a:rPr lang="en-US" sz="2000" dirty="0">
                <a:latin typeface="Calibri" panose="020F0502020204030204" pitchFamily="34" charset="0"/>
              </a:rPr>
              <a:t> </a:t>
            </a:r>
          </a:p>
          <a:p>
            <a:pPr lvl="1"/>
            <a:r>
              <a:rPr lang="en-US" sz="1800" dirty="0">
                <a:latin typeface="Calibri" panose="020F0502020204030204" pitchFamily="34" charset="0"/>
              </a:rPr>
              <a:t>Oral first-generation cephalosporin </a:t>
            </a:r>
          </a:p>
          <a:p>
            <a:pPr marL="730250" lvl="1" indent="-280670"/>
            <a:r>
              <a:rPr lang="en-US" sz="1800" dirty="0">
                <a:latin typeface="Calibri" panose="020F0502020204030204" pitchFamily="34" charset="0"/>
              </a:rPr>
              <a:t>Oral amoxicillin/clavulanate</a:t>
            </a:r>
          </a:p>
          <a:p>
            <a:pPr marL="730250" lvl="1" indent="-280670"/>
            <a:r>
              <a:rPr lang="en-US" sz="1800" dirty="0">
                <a:latin typeface="Calibri" panose="020F0502020204030204" pitchFamily="34" charset="0"/>
              </a:rPr>
              <a:t>Severe PCN allergy: doxycycline, trimethoprim/sulfamethoxazole, clindamycin (with caution), linezolid (for more severe cases)</a:t>
            </a:r>
          </a:p>
        </p:txBody>
      </p:sp>
      <p:sp>
        <p:nvSpPr>
          <p:cNvPr id="13" name="Slide Number Placeholder 12"/>
          <p:cNvSpPr>
            <a:spLocks noGrp="1"/>
          </p:cNvSpPr>
          <p:nvPr>
            <p:ph type="sldNum" sz="quarter" idx="12"/>
          </p:nvPr>
        </p:nvSpPr>
        <p:spPr/>
        <p:txBody>
          <a:bodyPr/>
          <a:lstStyle/>
          <a:p>
            <a:fld id="{993EEC8E-C5CF-40DF-832D-5BCB0E209B98}" type="slidenum">
              <a:rPr lang="en-US" smtClean="0">
                <a:solidFill>
                  <a:prstClr val="white"/>
                </a:solidFill>
              </a:rPr>
              <a:pPr/>
              <a:t>14</a:t>
            </a:fld>
            <a:endParaRPr lang="en-US">
              <a:solidFill>
                <a:prstClr val="white"/>
              </a:solidFill>
            </a:endParaRPr>
          </a:p>
        </p:txBody>
      </p:sp>
      <p:sp>
        <p:nvSpPr>
          <p:cNvPr id="2" name="Rectangle 1">
            <a:extLst>
              <a:ext uri="{FF2B5EF4-FFF2-40B4-BE49-F238E27FC236}">
                <a16:creationId xmlns:a16="http://schemas.microsoft.com/office/drawing/2014/main" id="{85CD9BF3-5E1E-4124-A795-01B6E1B5CC6A}"/>
              </a:ext>
            </a:extLst>
          </p:cNvPr>
          <p:cNvSpPr/>
          <p:nvPr/>
        </p:nvSpPr>
        <p:spPr>
          <a:xfrm>
            <a:off x="4503302" y="806824"/>
            <a:ext cx="68698" cy="5746376"/>
          </a:xfrm>
          <a:prstGeom prst="rect">
            <a:avLst/>
          </a:prstGeom>
          <a:solidFill>
            <a:srgbClr val="00A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0399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134485"/>
            <a:ext cx="9144000" cy="873300"/>
          </a:xfrm>
        </p:spPr>
        <p:txBody>
          <a:bodyPr>
            <a:noAutofit/>
          </a:bodyPr>
          <a:lstStyle/>
          <a:p>
            <a:r>
              <a:rPr lang="en-US" sz="3200" dirty="0"/>
              <a:t>Moment 3: MRSA Coverage in </a:t>
            </a:r>
            <a:r>
              <a:rPr lang="en-US" sz="3200" dirty="0" err="1"/>
              <a:t>Nonpurulent</a:t>
            </a:r>
            <a:r>
              <a:rPr lang="en-US" sz="3200" dirty="0"/>
              <a:t> Cellulitis</a:t>
            </a:r>
          </a:p>
        </p:txBody>
      </p:sp>
      <p:sp>
        <p:nvSpPr>
          <p:cNvPr id="13" name="Slide Number Placeholder 12"/>
          <p:cNvSpPr>
            <a:spLocks noGrp="1"/>
          </p:cNvSpPr>
          <p:nvPr>
            <p:ph type="sldNum" sz="quarter" idx="12"/>
          </p:nvPr>
        </p:nvSpPr>
        <p:spPr/>
        <p:txBody>
          <a:bodyPr/>
          <a:lstStyle/>
          <a:p>
            <a:fld id="{993EEC8E-C5CF-40DF-832D-5BCB0E209B98}" type="slidenum">
              <a:rPr lang="en-US" smtClean="0">
                <a:solidFill>
                  <a:prstClr val="white"/>
                </a:solidFill>
              </a:rPr>
              <a:pPr/>
              <a:t>15</a:t>
            </a:fld>
            <a:endParaRPr lang="en-US">
              <a:solidFill>
                <a:prstClr val="white"/>
              </a:solidFill>
            </a:endParaRPr>
          </a:p>
        </p:txBody>
      </p:sp>
      <p:sp>
        <p:nvSpPr>
          <p:cNvPr id="3" name="Content Placeholder 2"/>
          <p:cNvSpPr>
            <a:spLocks noGrp="1"/>
          </p:cNvSpPr>
          <p:nvPr>
            <p:ph idx="1"/>
          </p:nvPr>
        </p:nvSpPr>
        <p:spPr>
          <a:xfrm>
            <a:off x="653702" y="1128006"/>
            <a:ext cx="7836595" cy="4601987"/>
          </a:xfrm>
        </p:spPr>
        <p:txBody>
          <a:bodyPr>
            <a:noAutofit/>
          </a:bodyPr>
          <a:lstStyle/>
          <a:p>
            <a:pPr>
              <a:spcBef>
                <a:spcPts val="1200"/>
              </a:spcBef>
            </a:pPr>
            <a:r>
              <a:rPr lang="en-US" sz="2400" dirty="0"/>
              <a:t>Randomized controlled trial of outpatients older than 12 years with uncomplicated cellulitis 2009</a:t>
            </a:r>
            <a:r>
              <a:rPr lang="en-US" sz="2400" dirty="0">
                <a:latin typeface="Calibri" panose="020F0502020204030204" pitchFamily="34" charset="0"/>
                <a:cs typeface="Calibri" panose="020F0502020204030204" pitchFamily="34" charset="0"/>
              </a:rPr>
              <a:t>–</a:t>
            </a:r>
            <a:r>
              <a:rPr lang="en-US" sz="2400" dirty="0"/>
              <a:t>2012</a:t>
            </a:r>
            <a:r>
              <a:rPr lang="en-US" sz="2400" baseline="30000" dirty="0"/>
              <a:t>11</a:t>
            </a:r>
            <a:endParaRPr lang="en-US" sz="2400" dirty="0"/>
          </a:p>
          <a:p>
            <a:pPr lvl="1">
              <a:spcBef>
                <a:spcPts val="0"/>
              </a:spcBef>
            </a:pPr>
            <a:r>
              <a:rPr lang="en-US" sz="2200" dirty="0"/>
              <a:t>All patients had ultrasound to confirm absence of an abscess</a:t>
            </a:r>
          </a:p>
          <a:p>
            <a:pPr lvl="1">
              <a:spcBef>
                <a:spcPts val="0"/>
              </a:spcBef>
            </a:pPr>
            <a:r>
              <a:rPr lang="en-US" sz="2200" dirty="0"/>
              <a:t>Patients received either cephalexin alone or cephalexin plus trimethoprim/sulfamethoxazole for 7 days </a:t>
            </a:r>
          </a:p>
          <a:p>
            <a:pPr lvl="1">
              <a:spcBef>
                <a:spcPts val="0"/>
              </a:spcBef>
            </a:pPr>
            <a:r>
              <a:rPr lang="en-US" sz="2200" dirty="0"/>
              <a:t>Proportions of patients with prior MRSA infection (4%) and diabetes (~10%) similar in both arms</a:t>
            </a:r>
          </a:p>
          <a:p>
            <a:pPr lvl="1">
              <a:spcBef>
                <a:spcPts val="0"/>
              </a:spcBef>
            </a:pPr>
            <a:r>
              <a:rPr lang="en-US" sz="2200" dirty="0"/>
              <a:t>Clinical cure rates in patients who complied with the protocol: 86% in cephalexin group versus 84% in the combination group</a:t>
            </a:r>
          </a:p>
          <a:p>
            <a:endParaRPr lang="en-US" sz="2400" dirty="0"/>
          </a:p>
        </p:txBody>
      </p:sp>
      <p:sp>
        <p:nvSpPr>
          <p:cNvPr id="6" name="Rectangle: Rounded Corners 4">
            <a:extLst>
              <a:ext uri="{FF2B5EF4-FFF2-40B4-BE49-F238E27FC236}">
                <a16:creationId xmlns:a16="http://schemas.microsoft.com/office/drawing/2014/main" id="{73B4135A-FE0E-490A-BF98-FA1599174398}"/>
              </a:ext>
            </a:extLst>
          </p:cNvPr>
          <p:cNvSpPr/>
          <p:nvPr/>
        </p:nvSpPr>
        <p:spPr>
          <a:xfrm>
            <a:off x="1162974" y="4797328"/>
            <a:ext cx="6818050" cy="1005033"/>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MRSA coverage is generally not needed in patients with </a:t>
            </a:r>
            <a:r>
              <a:rPr lang="en-US" sz="2800" b="1" dirty="0" err="1"/>
              <a:t>nonpurulent</a:t>
            </a:r>
            <a:r>
              <a:rPr lang="en-US" sz="2800" b="1" dirty="0"/>
              <a:t> cellulitis</a:t>
            </a:r>
          </a:p>
        </p:txBody>
      </p:sp>
    </p:spTree>
    <p:custDataLst>
      <p:tags r:id="rId1"/>
    </p:custDataLst>
    <p:extLst>
      <p:ext uri="{BB962C8B-B14F-4D97-AF65-F5344CB8AC3E}">
        <p14:creationId xmlns:p14="http://schemas.microsoft.com/office/powerpoint/2010/main" val="2596085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6" y="102634"/>
            <a:ext cx="9144000" cy="806824"/>
          </a:xfrm>
        </p:spPr>
        <p:txBody>
          <a:bodyPr/>
          <a:lstStyle/>
          <a:p>
            <a:r>
              <a:rPr lang="en-US" sz="2800"/>
              <a:t>Moment 3: Role of Antibiotics for Skin Abscesses With Minimal Cellulitis</a:t>
            </a:r>
          </a:p>
        </p:txBody>
      </p:sp>
      <p:sp>
        <p:nvSpPr>
          <p:cNvPr id="3" name="Content Placeholder 2"/>
          <p:cNvSpPr>
            <a:spLocks noGrp="1"/>
          </p:cNvSpPr>
          <p:nvPr>
            <p:ph idx="1"/>
          </p:nvPr>
        </p:nvSpPr>
        <p:spPr>
          <a:xfrm>
            <a:off x="524137" y="1078149"/>
            <a:ext cx="8174645" cy="5288603"/>
          </a:xfrm>
        </p:spPr>
        <p:txBody>
          <a:bodyPr>
            <a:noAutofit/>
          </a:bodyPr>
          <a:lstStyle/>
          <a:p>
            <a:pPr>
              <a:spcBef>
                <a:spcPts val="1200"/>
              </a:spcBef>
            </a:pPr>
            <a:r>
              <a:rPr lang="en-US" sz="2600"/>
              <a:t>The primary treatment for cutaneous abscesses is drainage</a:t>
            </a:r>
          </a:p>
          <a:p>
            <a:pPr>
              <a:spcBef>
                <a:spcPts val="1200"/>
              </a:spcBef>
            </a:pPr>
            <a:r>
              <a:rPr lang="en-US" sz="2600"/>
              <a:t>A recent study suggests modest benefit of antibiotics for adult outpatients with drained abscesses ≥ 2 cm</a:t>
            </a:r>
            <a:r>
              <a:rPr lang="en-US" sz="2600" baseline="30000"/>
              <a:t>12</a:t>
            </a:r>
            <a:endParaRPr lang="en-US" sz="2600"/>
          </a:p>
          <a:p>
            <a:pPr lvl="1"/>
            <a:r>
              <a:rPr lang="en-US" sz="2200"/>
              <a:t>Clinical cure in evaluable population: 95% for trimethoprim/sulfamethoxazole and 86% for placebo (p &lt; 0.001)</a:t>
            </a:r>
          </a:p>
          <a:p>
            <a:r>
              <a:rPr lang="en-US" sz="2553"/>
              <a:t>Antibiotic use can be associated with adverse events</a:t>
            </a:r>
            <a:r>
              <a:rPr lang="en-US" sz="2553" baseline="30000"/>
              <a:t>13</a:t>
            </a:r>
            <a:endParaRPr lang="en-US" sz="2553"/>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16</a:t>
            </a:fld>
            <a:endParaRPr lang="en-US">
              <a:solidFill>
                <a:prstClr val="white"/>
              </a:solidFill>
            </a:endParaRPr>
          </a:p>
        </p:txBody>
      </p:sp>
      <p:sp>
        <p:nvSpPr>
          <p:cNvPr id="7" name="Rectangle: Rounded Corners 4">
            <a:extLst>
              <a:ext uri="{FF2B5EF4-FFF2-40B4-BE49-F238E27FC236}">
                <a16:creationId xmlns:a16="http://schemas.microsoft.com/office/drawing/2014/main" id="{73B4135A-FE0E-490A-BF98-FA1599174398}"/>
              </a:ext>
            </a:extLst>
          </p:cNvPr>
          <p:cNvSpPr/>
          <p:nvPr/>
        </p:nvSpPr>
        <p:spPr>
          <a:xfrm>
            <a:off x="1177134" y="4740154"/>
            <a:ext cx="6844684" cy="1005033"/>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Weigh the benefit of a modestly higher cure rate with risk of antibiotic adverse events</a:t>
            </a:r>
          </a:p>
        </p:txBody>
      </p:sp>
    </p:spTree>
    <p:custDataLst>
      <p:tags r:id="rId1"/>
    </p:custDataLst>
    <p:extLst>
      <p:ext uri="{BB962C8B-B14F-4D97-AF65-F5344CB8AC3E}">
        <p14:creationId xmlns:p14="http://schemas.microsoft.com/office/powerpoint/2010/main" val="41103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6641"/>
          </a:xfrm>
        </p:spPr>
        <p:txBody>
          <a:bodyPr/>
          <a:lstStyle/>
          <a:p>
            <a:r>
              <a:rPr lang="en-US" sz="2800"/>
              <a:t>Moment 3: Indications for Antibiotics for Skin Abscesses</a:t>
            </a:r>
          </a:p>
        </p:txBody>
      </p:sp>
      <p:sp>
        <p:nvSpPr>
          <p:cNvPr id="3" name="Content Placeholder 2"/>
          <p:cNvSpPr>
            <a:spLocks noGrp="1"/>
          </p:cNvSpPr>
          <p:nvPr>
            <p:ph idx="1"/>
          </p:nvPr>
        </p:nvSpPr>
        <p:spPr>
          <a:xfrm>
            <a:off x="588355" y="1143000"/>
            <a:ext cx="7876772" cy="5144386"/>
          </a:xfrm>
        </p:spPr>
        <p:txBody>
          <a:bodyPr>
            <a:normAutofit/>
          </a:bodyPr>
          <a:lstStyle/>
          <a:p>
            <a:pPr>
              <a:lnSpc>
                <a:spcPct val="90000"/>
              </a:lnSpc>
              <a:spcBef>
                <a:spcPts val="1200"/>
              </a:spcBef>
            </a:pPr>
            <a:r>
              <a:rPr lang="en-US" altLang="en-US" sz="2800"/>
              <a:t>Signs and symptoms of systemic illness</a:t>
            </a:r>
          </a:p>
          <a:p>
            <a:pPr>
              <a:lnSpc>
                <a:spcPct val="90000"/>
              </a:lnSpc>
              <a:spcBef>
                <a:spcPts val="1200"/>
              </a:spcBef>
            </a:pPr>
            <a:r>
              <a:rPr lang="en-US" altLang="en-US" sz="2800"/>
              <a:t>Underlying immunosuppression</a:t>
            </a:r>
          </a:p>
          <a:p>
            <a:pPr lvl="1">
              <a:lnSpc>
                <a:spcPct val="90000"/>
              </a:lnSpc>
              <a:spcBef>
                <a:spcPts val="600"/>
              </a:spcBef>
            </a:pPr>
            <a:r>
              <a:rPr lang="en-US" altLang="en-US" sz="2400"/>
              <a:t>Diabetes, AIDS, malignancy</a:t>
            </a:r>
          </a:p>
          <a:p>
            <a:pPr>
              <a:lnSpc>
                <a:spcPct val="90000"/>
              </a:lnSpc>
              <a:spcBef>
                <a:spcPts val="1200"/>
              </a:spcBef>
            </a:pPr>
            <a:r>
              <a:rPr lang="en-US" altLang="en-US" sz="2800"/>
              <a:t>Extremes of age</a:t>
            </a:r>
          </a:p>
          <a:p>
            <a:pPr>
              <a:lnSpc>
                <a:spcPct val="90000"/>
              </a:lnSpc>
              <a:spcBef>
                <a:spcPts val="1200"/>
              </a:spcBef>
            </a:pPr>
            <a:r>
              <a:rPr lang="en-US" altLang="en-US" sz="2800"/>
              <a:t>Location of abscess in area that makes complete drainage difficult or that can be associated with septic phlebitis of a major vessel</a:t>
            </a:r>
          </a:p>
          <a:p>
            <a:pPr>
              <a:lnSpc>
                <a:spcPct val="90000"/>
              </a:lnSpc>
              <a:spcBef>
                <a:spcPts val="1200"/>
              </a:spcBef>
            </a:pPr>
            <a:r>
              <a:rPr lang="en-US" altLang="en-US" sz="2800"/>
              <a:t>Lack of response to initial I &amp; D</a:t>
            </a:r>
          </a:p>
          <a:p>
            <a:pPr>
              <a:lnSpc>
                <a:spcPct val="90000"/>
              </a:lnSpc>
              <a:spcBef>
                <a:spcPts val="1200"/>
              </a:spcBef>
            </a:pPr>
            <a:r>
              <a:rPr lang="en-US" altLang="en-US" sz="2800"/>
              <a:t>Extensive surrounding cellulitis</a:t>
            </a:r>
          </a:p>
          <a:p>
            <a:endParaRPr lang="en-US" sz="240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17</a:t>
            </a:fld>
            <a:endParaRPr lang="en-US">
              <a:solidFill>
                <a:prstClr val="white"/>
              </a:solidFill>
            </a:endParaRPr>
          </a:p>
        </p:txBody>
      </p:sp>
    </p:spTree>
    <p:custDataLst>
      <p:tags r:id="rId1"/>
    </p:custDataLst>
    <p:extLst>
      <p:ext uri="{BB962C8B-B14F-4D97-AF65-F5344CB8AC3E}">
        <p14:creationId xmlns:p14="http://schemas.microsoft.com/office/powerpoint/2010/main" val="105124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541"/>
            <a:ext cx="9144000" cy="806824"/>
          </a:xfrm>
        </p:spPr>
        <p:txBody>
          <a:bodyPr/>
          <a:lstStyle/>
          <a:p>
            <a:r>
              <a:rPr lang="en-US" sz="2800"/>
              <a:t>Moment 3: Treatment of Other Types of Skin and Soft Tissue Infections</a:t>
            </a:r>
          </a:p>
        </p:txBody>
      </p:sp>
      <p:sp>
        <p:nvSpPr>
          <p:cNvPr id="3" name="Content Placeholder 2"/>
          <p:cNvSpPr>
            <a:spLocks noGrp="1"/>
          </p:cNvSpPr>
          <p:nvPr>
            <p:ph idx="1"/>
          </p:nvPr>
        </p:nvSpPr>
        <p:spPr/>
        <p:txBody>
          <a:bodyPr>
            <a:normAutofit lnSpcReduction="10000"/>
          </a:bodyPr>
          <a:lstStyle/>
          <a:p>
            <a:r>
              <a:rPr lang="en-US" sz="2800" dirty="0"/>
              <a:t>Human and animal bites</a:t>
            </a:r>
            <a:r>
              <a:rPr lang="en-US" sz="2800" baseline="30000" dirty="0"/>
              <a:t>5</a:t>
            </a:r>
          </a:p>
          <a:p>
            <a:pPr lvl="1"/>
            <a:r>
              <a:rPr lang="en-US" sz="2447" dirty="0"/>
              <a:t>Amoxicillin/clavulanate (not oral first-generation cephalosporins)</a:t>
            </a:r>
          </a:p>
          <a:p>
            <a:pPr lvl="1"/>
            <a:r>
              <a:rPr lang="en-US" sz="2447" dirty="0"/>
              <a:t>PCN allergy: moxifloxacin or doxycycline</a:t>
            </a:r>
          </a:p>
          <a:p>
            <a:r>
              <a:rPr lang="en-US" sz="2800" dirty="0"/>
              <a:t>Cellulitis in people with diabetes</a:t>
            </a:r>
            <a:r>
              <a:rPr lang="en-US" sz="2800" baseline="30000" dirty="0"/>
              <a:t>14</a:t>
            </a:r>
            <a:endParaRPr lang="en-US" sz="2800" dirty="0"/>
          </a:p>
          <a:p>
            <a:pPr lvl="1"/>
            <a:r>
              <a:rPr lang="en-US" sz="2447" dirty="0"/>
              <a:t>Gram-negative coverage not needed in most cases</a:t>
            </a:r>
          </a:p>
          <a:p>
            <a:pPr lvl="2">
              <a:buFont typeface="Wingdings" panose="05000000000000000000" pitchFamily="2" charset="2"/>
              <a:buChar char="§"/>
            </a:pPr>
            <a:r>
              <a:rPr lang="en-US" sz="2094" dirty="0"/>
              <a:t>Treat using usual cellulitis regimens</a:t>
            </a:r>
          </a:p>
          <a:p>
            <a:pPr lvl="1"/>
            <a:r>
              <a:rPr lang="en-US" sz="2447" dirty="0"/>
              <a:t>Diabetic ulcers with associated cellulitis</a:t>
            </a:r>
            <a:endParaRPr lang="en-US" sz="2447" baseline="30000" dirty="0"/>
          </a:p>
          <a:p>
            <a:pPr lvl="2">
              <a:buFont typeface="Wingdings" panose="05000000000000000000" pitchFamily="2" charset="2"/>
              <a:buChar char="§"/>
            </a:pPr>
            <a:r>
              <a:rPr lang="en-US" sz="2094" dirty="0"/>
              <a:t>Gram-positive organisms are the most common colonizing organisms </a:t>
            </a:r>
          </a:p>
          <a:p>
            <a:pPr lvl="2">
              <a:buFont typeface="Wingdings" panose="05000000000000000000" pitchFamily="2" charset="2"/>
              <a:buChar char="§"/>
            </a:pPr>
            <a:r>
              <a:rPr lang="en-US" sz="2094" dirty="0"/>
              <a:t>Consider adding Gram-negative coverage in patients with longstanding ulcers or prior receipt of multiple antibiotic courses</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358405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Non-Antibiotic Therapy</a:t>
            </a:r>
          </a:p>
        </p:txBody>
      </p:sp>
      <p:sp>
        <p:nvSpPr>
          <p:cNvPr id="3" name="Content Placeholder 2"/>
          <p:cNvSpPr>
            <a:spLocks noGrp="1"/>
          </p:cNvSpPr>
          <p:nvPr>
            <p:ph idx="1"/>
          </p:nvPr>
        </p:nvSpPr>
        <p:spPr>
          <a:xfrm>
            <a:off x="1600200" y="1419274"/>
            <a:ext cx="7086600" cy="5073601"/>
          </a:xfrm>
        </p:spPr>
        <p:txBody>
          <a:bodyPr>
            <a:normAutofit/>
          </a:bodyPr>
          <a:lstStyle/>
          <a:p>
            <a:r>
              <a:rPr lang="en-US" sz="2400"/>
              <a:t>Elevate the affected extremity</a:t>
            </a:r>
          </a:p>
          <a:p>
            <a:r>
              <a:rPr lang="en-US" sz="2400"/>
              <a:t>Assess for and treat tinea </a:t>
            </a:r>
            <a:r>
              <a:rPr lang="en-US" sz="2400" err="1"/>
              <a:t>pedis</a:t>
            </a:r>
            <a:endParaRPr lang="en-US" sz="2400"/>
          </a:p>
          <a:p>
            <a:r>
              <a:rPr lang="en-US" sz="2400"/>
              <a:t>Manage venous stasis and lymphedema </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19</a:t>
            </a:fld>
            <a:endParaRPr lang="en-US">
              <a:solidFill>
                <a:prstClr val="white"/>
              </a:solidFill>
            </a:endParaRPr>
          </a:p>
        </p:txBody>
      </p:sp>
      <p:pic>
        <p:nvPicPr>
          <p:cNvPr id="6" name="Picture 5" descr="Image shows a figure of a man lying on his back. His left leg is raised to a 15 degree angle and is supported by a pillow." title="Elevate the affected extremit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69" y="2906669"/>
            <a:ext cx="8018558" cy="2389798"/>
          </a:xfrm>
          <a:prstGeom prst="rect">
            <a:avLst/>
          </a:prstGeom>
          <a:effectLst>
            <a:outerShdw blurRad="50800" dist="38100" dir="18900000" algn="bl" rotWithShape="0">
              <a:prstClr val="black">
                <a:alpha val="40000"/>
              </a:prstClr>
            </a:outerShdw>
          </a:effectLst>
        </p:spPr>
      </p:pic>
    </p:spTree>
    <p:custDataLst>
      <p:tags r:id="rId1"/>
    </p:custDataLst>
    <p:extLst>
      <p:ext uri="{BB962C8B-B14F-4D97-AF65-F5344CB8AC3E}">
        <p14:creationId xmlns:p14="http://schemas.microsoft.com/office/powerpoint/2010/main" val="273618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br>
              <a:rPr lang="en-US"/>
            </a:br>
            <a:r>
              <a:rPr lang="en-US" sz="3200"/>
              <a:t>Objectives</a:t>
            </a:r>
          </a:p>
        </p:txBody>
      </p:sp>
      <p:sp>
        <p:nvSpPr>
          <p:cNvPr id="5" name="Content Placeholder 4"/>
          <p:cNvSpPr>
            <a:spLocks noGrp="1"/>
          </p:cNvSpPr>
          <p:nvPr>
            <p:ph idx="1"/>
          </p:nvPr>
        </p:nvSpPr>
        <p:spPr>
          <a:xfrm>
            <a:off x="457199" y="1408953"/>
            <a:ext cx="8229601" cy="3951941"/>
          </a:xfrm>
        </p:spPr>
        <p:txBody>
          <a:bodyPr>
            <a:noAutofit/>
          </a:bodyPr>
          <a:lstStyle/>
          <a:p>
            <a:pPr>
              <a:spcBef>
                <a:spcPts val="1800"/>
              </a:spcBef>
            </a:pPr>
            <a:r>
              <a:rPr lang="en-US" sz="2400"/>
              <a:t>Describe the approach to diagnose cellulitis and distinguish it from mimicking conditions</a:t>
            </a:r>
          </a:p>
          <a:p>
            <a:pPr>
              <a:spcBef>
                <a:spcPts val="1800"/>
              </a:spcBef>
            </a:pPr>
            <a:r>
              <a:rPr lang="en-US" sz="2400"/>
              <a:t>Describe the microbiology of cellulitis and how that informs empiric therapy</a:t>
            </a:r>
          </a:p>
          <a:p>
            <a:pPr>
              <a:spcBef>
                <a:spcPts val="1800"/>
              </a:spcBef>
            </a:pPr>
            <a:r>
              <a:rPr lang="en-US" sz="2400"/>
              <a:t>Identify empiric antibiotic regimens for cellulitis that minimize adverse events</a:t>
            </a:r>
          </a:p>
          <a:p>
            <a:pPr>
              <a:spcBef>
                <a:spcPts val="1800"/>
              </a:spcBef>
            </a:pPr>
            <a:r>
              <a:rPr lang="en-US" sz="2400"/>
              <a:t>Discuss reasonable durations of antibiotic therapy for cellulitis</a:t>
            </a:r>
          </a:p>
          <a:p>
            <a:pPr lvl="0">
              <a:spcBef>
                <a:spcPts val="1800"/>
              </a:spcBef>
            </a:pPr>
            <a:r>
              <a:rPr lang="en-US" sz="2400"/>
              <a:t>Discuss the expected time course of a case of cellulitis and when patients should return for </a:t>
            </a:r>
            <a:r>
              <a:rPr lang="en-US" sz="2400" err="1"/>
              <a:t>followup</a:t>
            </a:r>
            <a:endParaRPr lang="en-US" sz="2400"/>
          </a:p>
          <a:p>
            <a:pPr marL="514350" indent="-514350">
              <a:spcBef>
                <a:spcPts val="1800"/>
              </a:spcBef>
              <a:buFont typeface="+mj-lt"/>
              <a:buAutoNum type="arabicPeriod"/>
            </a:pPr>
            <a:endParaRPr lang="en-US" sz="2400"/>
          </a:p>
          <a:p>
            <a:pPr marL="514350" indent="-514350">
              <a:spcBef>
                <a:spcPts val="1800"/>
              </a:spcBef>
              <a:buFont typeface="+mj-lt"/>
              <a:buAutoNum type="arabicPeriod"/>
            </a:pPr>
            <a:endParaRPr lang="en-US" sz="2400"/>
          </a:p>
        </p:txBody>
      </p:sp>
      <p:sp>
        <p:nvSpPr>
          <p:cNvPr id="2" name="Slide Number Placeholder 1"/>
          <p:cNvSpPr>
            <a:spLocks noGrp="1"/>
          </p:cNvSpPr>
          <p:nvPr>
            <p:ph type="sldNum" sz="quarter" idx="12"/>
          </p:nvPr>
        </p:nvSpPr>
        <p:spPr/>
        <p:txBody>
          <a:bodyPr/>
          <a:lstStyle/>
          <a:p>
            <a:fld id="{993EEC8E-C5CF-40DF-832D-5BCB0E209B98}" type="slidenum">
              <a:rPr lang="en-US" smtClean="0"/>
              <a:pPr/>
              <a:t>2</a:t>
            </a:fld>
            <a:endParaRPr lang="en-US"/>
          </a:p>
        </p:txBody>
      </p:sp>
    </p:spTree>
    <p:custDataLst>
      <p:tags r:id="rId1"/>
    </p:custDataLst>
    <p:extLst>
      <p:ext uri="{BB962C8B-B14F-4D97-AF65-F5344CB8AC3E}">
        <p14:creationId xmlns:p14="http://schemas.microsoft.com/office/powerpoint/2010/main" val="396330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6892"/>
            <a:ext cx="9144000" cy="691316"/>
          </a:xfrm>
        </p:spPr>
        <p:txBody>
          <a:bodyPr>
            <a:noAutofit/>
          </a:bodyPr>
          <a:lstStyle/>
          <a:p>
            <a:r>
              <a:rPr lang="en-US" sz="2800"/>
              <a:t>Moment 3: Duration of Therapy for Uncomplicated Cellulitis</a:t>
            </a:r>
            <a:r>
              <a:rPr lang="en-US" sz="2800" baseline="30000"/>
              <a:t>15-17</a:t>
            </a:r>
          </a:p>
        </p:txBody>
      </p:sp>
      <p:sp>
        <p:nvSpPr>
          <p:cNvPr id="6" name="Content Placeholder 5"/>
          <p:cNvSpPr>
            <a:spLocks noGrp="1"/>
          </p:cNvSpPr>
          <p:nvPr>
            <p:ph idx="1"/>
          </p:nvPr>
        </p:nvSpPr>
        <p:spPr>
          <a:xfrm>
            <a:off x="596665" y="1348535"/>
            <a:ext cx="7950669" cy="5073601"/>
          </a:xfrm>
        </p:spPr>
        <p:txBody>
          <a:bodyPr>
            <a:noAutofit/>
          </a:bodyPr>
          <a:lstStyle/>
          <a:p>
            <a:r>
              <a:rPr lang="en-US" sz="2800">
                <a:latin typeface="Calibri" panose="020F0502020204030204" pitchFamily="34" charset="0"/>
              </a:rPr>
              <a:t>RCT of 5 versus 10 days of therapy</a:t>
            </a:r>
            <a:r>
              <a:rPr lang="en-US" sz="2800" baseline="30000">
                <a:latin typeface="Calibri" panose="020F0502020204030204" pitchFamily="34" charset="0"/>
              </a:rPr>
              <a:t>15</a:t>
            </a:r>
          </a:p>
          <a:p>
            <a:pPr lvl="1"/>
            <a:r>
              <a:rPr lang="en-US" sz="2447">
                <a:latin typeface="Calibri" panose="020F0502020204030204" pitchFamily="34" charset="0"/>
              </a:rPr>
              <a:t>All patients received antibiotics for 5 days</a:t>
            </a:r>
          </a:p>
          <a:p>
            <a:pPr lvl="1"/>
            <a:r>
              <a:rPr lang="en-US" sz="2447">
                <a:latin typeface="Calibri" panose="020F0502020204030204" pitchFamily="34" charset="0"/>
              </a:rPr>
              <a:t>On day 5, patients who had at least minimal improvement (could still have warmth, erythema, tenderness, edema) were randomized to receive either 5 more days of placebo or 5 more days of antibiotics </a:t>
            </a:r>
          </a:p>
          <a:p>
            <a:pPr lvl="1"/>
            <a:r>
              <a:rPr lang="en-US" sz="2447">
                <a:latin typeface="Calibri" panose="020F0502020204030204" pitchFamily="34" charset="0"/>
              </a:rPr>
              <a:t>Primary outcome: resolution by day 14 and no recurrence by day 28</a:t>
            </a:r>
          </a:p>
          <a:p>
            <a:pPr lvl="1"/>
            <a:r>
              <a:rPr lang="en-US" sz="2447">
                <a:latin typeface="Calibri" panose="020F0502020204030204" pitchFamily="34" charset="0"/>
              </a:rPr>
              <a:t>98% of patients in both groups were treated successfully</a:t>
            </a:r>
          </a:p>
        </p:txBody>
      </p:sp>
      <p:sp>
        <p:nvSpPr>
          <p:cNvPr id="12" name="Slide Number Placeholder 11"/>
          <p:cNvSpPr>
            <a:spLocks noGrp="1"/>
          </p:cNvSpPr>
          <p:nvPr>
            <p:ph type="sldNum" sz="quarter" idx="12"/>
          </p:nvPr>
        </p:nvSpPr>
        <p:spPr/>
        <p:txBody>
          <a:bodyPr/>
          <a:lstStyle/>
          <a:p>
            <a:fld id="{993EEC8E-C5CF-40DF-832D-5BCB0E209B98}" type="slidenum">
              <a:rPr lang="en-US" smtClean="0">
                <a:solidFill>
                  <a:prstClr val="white"/>
                </a:solidFill>
              </a:rPr>
              <a:pPr/>
              <a:t>20</a:t>
            </a:fld>
            <a:endParaRPr lang="en-US">
              <a:solidFill>
                <a:prstClr val="white"/>
              </a:solidFill>
            </a:endParaRPr>
          </a:p>
        </p:txBody>
      </p:sp>
    </p:spTree>
    <p:custDataLst>
      <p:tags r:id="rId1"/>
    </p:custDataLst>
    <p:extLst>
      <p:ext uri="{BB962C8B-B14F-4D97-AF65-F5344CB8AC3E}">
        <p14:creationId xmlns:p14="http://schemas.microsoft.com/office/powerpoint/2010/main" val="367101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21</a:t>
            </a:fld>
            <a:endParaRPr lang="en-US"/>
          </a:p>
        </p:txBody>
      </p:sp>
      <p:sp>
        <p:nvSpPr>
          <p:cNvPr id="18" name="Content Placeholder 2">
            <a:extLst>
              <a:ext uri="{FF2B5EF4-FFF2-40B4-BE49-F238E27FC236}">
                <a16:creationId xmlns:a16="http://schemas.microsoft.com/office/drawing/2014/main" id="{733D0042-3B81-4AE3-B459-391A0BBEAE54}"/>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dirty="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dirty="0">
                <a:solidFill>
                  <a:schemeClr val="bg1">
                    <a:lumMod val="65000"/>
                  </a:schemeClr>
                </a:solidFill>
              </a:rPr>
              <a:t>Do I need to order any </a:t>
            </a:r>
            <a:br>
              <a:rPr lang="en-US" sz="2600" dirty="0">
                <a:solidFill>
                  <a:schemeClr val="bg1">
                    <a:lumMod val="65000"/>
                  </a:schemeClr>
                </a:solidFill>
              </a:rPr>
            </a:br>
            <a:r>
              <a:rPr lang="en-US" sz="2600" dirty="0">
                <a:solidFill>
                  <a:schemeClr val="bg1">
                    <a:lumMod val="65000"/>
                  </a:schemeClr>
                </a:solidFill>
              </a:rPr>
              <a:t>diagnostic tests?</a:t>
            </a:r>
          </a:p>
          <a:p>
            <a:pPr marL="457200" indent="-457200">
              <a:spcBef>
                <a:spcPts val="1800"/>
              </a:spcBef>
              <a:buFont typeface="+mj-lt"/>
              <a:buAutoNum type="arabicPeriod"/>
            </a:pPr>
            <a:r>
              <a:rPr lang="en-US" sz="2600" dirty="0">
                <a:solidFill>
                  <a:schemeClr val="bg1">
                    <a:lumMod val="65000"/>
                  </a:schemeClr>
                </a:solidFill>
              </a:rPr>
              <a:t>If antibiotics are indicated, what is the narrowest, safest, and shortest regimen I can prescribe?</a:t>
            </a:r>
          </a:p>
          <a:p>
            <a:pPr marL="457200" indent="-457200">
              <a:spcBef>
                <a:spcPts val="1800"/>
              </a:spcBef>
              <a:buFont typeface="+mj-lt"/>
              <a:buAutoNum type="arabicPeriod" startAt="4"/>
            </a:pPr>
            <a:r>
              <a:rPr lang="en-US" sz="2600" dirty="0"/>
              <a:t>Does my patient understand what to expect and the </a:t>
            </a:r>
            <a:r>
              <a:rPr lang="en-US" sz="2600" dirty="0" err="1"/>
              <a:t>followup</a:t>
            </a:r>
            <a:r>
              <a:rPr lang="en-US" sz="2600" dirty="0"/>
              <a:t> plan?</a:t>
            </a:r>
          </a:p>
          <a:p>
            <a:pPr marL="736600" indent="-736600">
              <a:buAutoNum type="arabicPeriod" startAt="4"/>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16455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Moment 4: </a:t>
            </a:r>
            <a:r>
              <a:rPr lang="en-US" sz="3200" err="1"/>
              <a:t>Followup</a:t>
            </a:r>
            <a:r>
              <a:rPr lang="en-US" sz="3200"/>
              <a:t> Plan for Patients</a:t>
            </a:r>
            <a:r>
              <a:rPr lang="en-US" sz="3200" baseline="30000"/>
              <a:t>18</a:t>
            </a:r>
            <a:endParaRPr lang="en-US" sz="3200"/>
          </a:p>
        </p:txBody>
      </p:sp>
      <p:sp>
        <p:nvSpPr>
          <p:cNvPr id="3" name="Content Placeholder 2"/>
          <p:cNvSpPr>
            <a:spLocks noGrp="1"/>
          </p:cNvSpPr>
          <p:nvPr>
            <p:ph idx="1"/>
          </p:nvPr>
        </p:nvSpPr>
        <p:spPr>
          <a:xfrm>
            <a:off x="359924" y="888609"/>
            <a:ext cx="8631678" cy="2209799"/>
          </a:xfrm>
        </p:spPr>
        <p:txBody>
          <a:bodyPr>
            <a:noAutofit/>
          </a:bodyPr>
          <a:lstStyle/>
          <a:p>
            <a:r>
              <a:rPr lang="en-US" sz="2400" dirty="0"/>
              <a:t>An increase or lack of change in the size of the margins of erythema is not indicative of antibiotic failure, especially after the first few antibiotic doses</a:t>
            </a:r>
          </a:p>
          <a:p>
            <a:pPr lvl="1"/>
            <a:r>
              <a:rPr lang="en-US" sz="2000" dirty="0"/>
              <a:t>Toxin production can cause extensive local inflammation</a:t>
            </a:r>
          </a:p>
          <a:p>
            <a:pPr lvl="1"/>
            <a:r>
              <a:rPr lang="en-US" sz="2000" dirty="0"/>
              <a:t>Persistence or extension of erythema does not indicate antibiotic failure</a:t>
            </a:r>
            <a:endParaRPr lang="en-US" sz="2400" dirty="0"/>
          </a:p>
          <a:p>
            <a:r>
              <a:rPr lang="en-US" sz="2400" dirty="0"/>
              <a:t>Erythema should become less intense</a:t>
            </a:r>
          </a:p>
          <a:p>
            <a:r>
              <a:rPr lang="en-US" sz="2400" dirty="0"/>
              <a:t>Systemic symptoms such as fever should improve by 48</a:t>
            </a:r>
            <a:r>
              <a:rPr lang="en-US" sz="2400" dirty="0">
                <a:latin typeface="Calibri" panose="020F0502020204030204" pitchFamily="34" charset="0"/>
                <a:cs typeface="Calibri" panose="020F0502020204030204" pitchFamily="34" charset="0"/>
              </a:rPr>
              <a:t>–</a:t>
            </a:r>
            <a:r>
              <a:rPr lang="en-US" sz="2400" dirty="0"/>
              <a:t>72 hours</a:t>
            </a:r>
          </a:p>
          <a:p>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22</a:t>
            </a:fld>
            <a:endParaRPr lang="en-US">
              <a:solidFill>
                <a:prstClr val="white"/>
              </a:solidFill>
            </a:endParaRPr>
          </a:p>
        </p:txBody>
      </p:sp>
      <p:graphicFrame>
        <p:nvGraphicFramePr>
          <p:cNvPr id="15" name="Content Placeholder 14" descr="Graph showing how much time it takes for the four major symptoms of cellulitis to resolve with treatment. Most symptoms should resolve by the third day."/>
          <p:cNvGraphicFramePr>
            <a:graphicFrameLocks noGrp="1"/>
          </p:cNvGraphicFramePr>
          <p:nvPr>
            <p:ph idx="14"/>
            <p:extLst>
              <p:ext uri="{D42A27DB-BD31-4B8C-83A1-F6EECF244321}">
                <p14:modId xmlns:p14="http://schemas.microsoft.com/office/powerpoint/2010/main" val="3311130917"/>
              </p:ext>
            </p:extLst>
          </p:nvPr>
        </p:nvGraphicFramePr>
        <p:xfrm>
          <a:off x="359924" y="3673194"/>
          <a:ext cx="6254884" cy="265105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792D248E-D063-49B1-8CFB-12CCAF2009A2}"/>
              </a:ext>
            </a:extLst>
          </p:cNvPr>
          <p:cNvPicPr>
            <a:picLocks noChangeAspect="1"/>
          </p:cNvPicPr>
          <p:nvPr/>
        </p:nvPicPr>
        <p:blipFill rotWithShape="1">
          <a:blip r:embed="rId5"/>
          <a:srcRect l="22259" t="84414" r="76524" b="13363"/>
          <a:stretch/>
        </p:blipFill>
        <p:spPr>
          <a:xfrm>
            <a:off x="6761374" y="3940362"/>
            <a:ext cx="213360" cy="213360"/>
          </a:xfrm>
          <a:prstGeom prst="rect">
            <a:avLst/>
          </a:prstGeom>
        </p:spPr>
      </p:pic>
      <p:pic>
        <p:nvPicPr>
          <p:cNvPr id="9" name="Picture 8">
            <a:extLst>
              <a:ext uri="{FF2B5EF4-FFF2-40B4-BE49-F238E27FC236}">
                <a16:creationId xmlns:a16="http://schemas.microsoft.com/office/drawing/2014/main" id="{3AA1BC84-A996-46AE-ACEE-AC4A73082613}"/>
              </a:ext>
            </a:extLst>
          </p:cNvPr>
          <p:cNvPicPr>
            <a:picLocks noChangeAspect="1"/>
          </p:cNvPicPr>
          <p:nvPr/>
        </p:nvPicPr>
        <p:blipFill rotWithShape="1">
          <a:blip r:embed="rId5"/>
          <a:srcRect l="24650" t="84836" r="74133" b="12941"/>
          <a:stretch/>
        </p:blipFill>
        <p:spPr>
          <a:xfrm>
            <a:off x="6761374" y="4304886"/>
            <a:ext cx="213360" cy="213360"/>
          </a:xfrm>
          <a:prstGeom prst="rect">
            <a:avLst/>
          </a:prstGeom>
        </p:spPr>
      </p:pic>
      <p:pic>
        <p:nvPicPr>
          <p:cNvPr id="10" name="Picture 9">
            <a:extLst>
              <a:ext uri="{FF2B5EF4-FFF2-40B4-BE49-F238E27FC236}">
                <a16:creationId xmlns:a16="http://schemas.microsoft.com/office/drawing/2014/main" id="{C9CC4174-7DAC-4EDF-9D99-729DFDB50ADA}"/>
              </a:ext>
            </a:extLst>
          </p:cNvPr>
          <p:cNvPicPr>
            <a:picLocks noChangeAspect="1"/>
          </p:cNvPicPr>
          <p:nvPr/>
        </p:nvPicPr>
        <p:blipFill rotWithShape="1">
          <a:blip r:embed="rId5"/>
          <a:srcRect l="26910" t="84757" r="71873" b="13020"/>
          <a:stretch/>
        </p:blipFill>
        <p:spPr>
          <a:xfrm>
            <a:off x="6761374" y="4891625"/>
            <a:ext cx="213360" cy="213360"/>
          </a:xfrm>
          <a:prstGeom prst="rect">
            <a:avLst/>
          </a:prstGeom>
        </p:spPr>
      </p:pic>
      <p:pic>
        <p:nvPicPr>
          <p:cNvPr id="11" name="Picture 10">
            <a:extLst>
              <a:ext uri="{FF2B5EF4-FFF2-40B4-BE49-F238E27FC236}">
                <a16:creationId xmlns:a16="http://schemas.microsoft.com/office/drawing/2014/main" id="{7BCFCC68-34BB-4365-8220-DD04A3E4A059}"/>
              </a:ext>
            </a:extLst>
          </p:cNvPr>
          <p:cNvPicPr>
            <a:picLocks noChangeAspect="1"/>
          </p:cNvPicPr>
          <p:nvPr/>
        </p:nvPicPr>
        <p:blipFill rotWithShape="1">
          <a:blip r:embed="rId5"/>
          <a:srcRect l="29344" t="84436" r="69439" b="13341"/>
          <a:stretch/>
        </p:blipFill>
        <p:spPr>
          <a:xfrm>
            <a:off x="6761374" y="5653623"/>
            <a:ext cx="213360" cy="213360"/>
          </a:xfrm>
          <a:prstGeom prst="rect">
            <a:avLst/>
          </a:prstGeom>
        </p:spPr>
      </p:pic>
      <p:sp>
        <p:nvSpPr>
          <p:cNvPr id="8" name="TextBox 7">
            <a:extLst>
              <a:ext uri="{FF2B5EF4-FFF2-40B4-BE49-F238E27FC236}">
                <a16:creationId xmlns:a16="http://schemas.microsoft.com/office/drawing/2014/main" id="{08098363-4F80-42D0-9832-21AD1D619E7C}"/>
              </a:ext>
            </a:extLst>
          </p:cNvPr>
          <p:cNvSpPr txBox="1"/>
          <p:nvPr/>
        </p:nvSpPr>
        <p:spPr>
          <a:xfrm>
            <a:off x="6974734" y="3876677"/>
            <a:ext cx="2086597" cy="307777"/>
          </a:xfrm>
          <a:prstGeom prst="rect">
            <a:avLst/>
          </a:prstGeom>
          <a:noFill/>
        </p:spPr>
        <p:txBody>
          <a:bodyPr wrap="none" rtlCol="0">
            <a:spAutoFit/>
          </a:bodyPr>
          <a:lstStyle/>
          <a:p>
            <a:r>
              <a:rPr lang="en-US" sz="1400"/>
              <a:t>Cessation of lesion spread</a:t>
            </a:r>
          </a:p>
        </p:txBody>
      </p:sp>
      <p:sp>
        <p:nvSpPr>
          <p:cNvPr id="13" name="TextBox 12">
            <a:extLst>
              <a:ext uri="{FF2B5EF4-FFF2-40B4-BE49-F238E27FC236}">
                <a16:creationId xmlns:a16="http://schemas.microsoft.com/office/drawing/2014/main" id="{8DF553E7-57FC-46B1-95DC-3EAA9E5A33C5}"/>
              </a:ext>
            </a:extLst>
          </p:cNvPr>
          <p:cNvSpPr txBox="1"/>
          <p:nvPr/>
        </p:nvSpPr>
        <p:spPr>
          <a:xfrm>
            <a:off x="6974734" y="4233329"/>
            <a:ext cx="1887326" cy="523220"/>
          </a:xfrm>
          <a:prstGeom prst="rect">
            <a:avLst/>
          </a:prstGeom>
          <a:noFill/>
        </p:spPr>
        <p:txBody>
          <a:bodyPr wrap="square" rtlCol="0">
            <a:spAutoFit/>
          </a:bodyPr>
          <a:lstStyle/>
          <a:p>
            <a:r>
              <a:rPr lang="en-US" sz="1400"/>
              <a:t>Improvement of local inflammation</a:t>
            </a:r>
          </a:p>
        </p:txBody>
      </p:sp>
      <p:sp>
        <p:nvSpPr>
          <p:cNvPr id="14" name="TextBox 13">
            <a:extLst>
              <a:ext uri="{FF2B5EF4-FFF2-40B4-BE49-F238E27FC236}">
                <a16:creationId xmlns:a16="http://schemas.microsoft.com/office/drawing/2014/main" id="{87CB59C8-7FBC-497C-AAF3-F85E2FD1EF32}"/>
              </a:ext>
            </a:extLst>
          </p:cNvPr>
          <p:cNvSpPr txBox="1"/>
          <p:nvPr/>
        </p:nvSpPr>
        <p:spPr>
          <a:xfrm>
            <a:off x="7009432" y="4843375"/>
            <a:ext cx="2086597" cy="738664"/>
          </a:xfrm>
          <a:prstGeom prst="rect">
            <a:avLst/>
          </a:prstGeom>
          <a:noFill/>
        </p:spPr>
        <p:txBody>
          <a:bodyPr wrap="square" rtlCol="0">
            <a:spAutoFit/>
          </a:bodyPr>
          <a:lstStyle/>
          <a:p>
            <a:r>
              <a:rPr lang="en-US" sz="1400"/>
              <a:t>Cessation of lesion spread and improvement of local inflammation</a:t>
            </a:r>
          </a:p>
        </p:txBody>
      </p:sp>
      <p:sp>
        <p:nvSpPr>
          <p:cNvPr id="16" name="TextBox 15">
            <a:extLst>
              <a:ext uri="{FF2B5EF4-FFF2-40B4-BE49-F238E27FC236}">
                <a16:creationId xmlns:a16="http://schemas.microsoft.com/office/drawing/2014/main" id="{E90F069F-7374-4A8A-9EC2-5867A6117ECA}"/>
              </a:ext>
            </a:extLst>
          </p:cNvPr>
          <p:cNvSpPr txBox="1"/>
          <p:nvPr/>
        </p:nvSpPr>
        <p:spPr>
          <a:xfrm>
            <a:off x="7005397" y="5606414"/>
            <a:ext cx="1252522" cy="307777"/>
          </a:xfrm>
          <a:prstGeom prst="rect">
            <a:avLst/>
          </a:prstGeom>
          <a:noFill/>
        </p:spPr>
        <p:txBody>
          <a:bodyPr wrap="none" rtlCol="0">
            <a:spAutoFit/>
          </a:bodyPr>
          <a:lstStyle/>
          <a:p>
            <a:r>
              <a:rPr lang="en-US" sz="1400" err="1"/>
              <a:t>Defervescence</a:t>
            </a:r>
            <a:endParaRPr lang="en-US" sz="1400"/>
          </a:p>
        </p:txBody>
      </p:sp>
    </p:spTree>
    <p:custDataLst>
      <p:tags r:id="rId1"/>
    </p:custDataLst>
    <p:extLst>
      <p:ext uri="{BB962C8B-B14F-4D97-AF65-F5344CB8AC3E}">
        <p14:creationId xmlns:p14="http://schemas.microsoft.com/office/powerpoint/2010/main" val="880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Take-Home Messages</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00" t="3750" r="2500" b="3750"/>
          <a:stretch/>
        </p:blipFill>
        <p:spPr>
          <a:xfrm>
            <a:off x="0" y="856130"/>
            <a:ext cx="9144000" cy="5371675"/>
          </a:xfrm>
          <a:prstGeom prst="rect">
            <a:avLst/>
          </a:prstGeom>
        </p:spPr>
      </p:pic>
      <p:sp>
        <p:nvSpPr>
          <p:cNvPr id="4" name="Slide Number Placeholder 3"/>
          <p:cNvSpPr>
            <a:spLocks noGrp="1"/>
          </p:cNvSpPr>
          <p:nvPr>
            <p:ph type="sldNum" sz="quarter" idx="12"/>
          </p:nvPr>
        </p:nvSpPr>
        <p:spPr/>
        <p:txBody>
          <a:bodyPr/>
          <a:lstStyle/>
          <a:p>
            <a:fld id="{993EEC8E-C5CF-40DF-832D-5BCB0E209B98}" type="slidenum">
              <a:rPr lang="en-US" smtClean="0"/>
              <a:pPr/>
              <a:t>23</a:t>
            </a:fld>
            <a:endParaRPr lang="en-US"/>
          </a:p>
        </p:txBody>
      </p:sp>
      <p:sp>
        <p:nvSpPr>
          <p:cNvPr id="3" name="Content Placeholder 2"/>
          <p:cNvSpPr>
            <a:spLocks noGrp="1"/>
          </p:cNvSpPr>
          <p:nvPr>
            <p:ph idx="1"/>
          </p:nvPr>
        </p:nvSpPr>
        <p:spPr>
          <a:xfrm>
            <a:off x="304800" y="1008531"/>
            <a:ext cx="8610600" cy="5697070"/>
          </a:xfrm>
        </p:spPr>
        <p:txBody>
          <a:bodyPr>
            <a:noAutofit/>
          </a:bodyPr>
          <a:lstStyle/>
          <a:p>
            <a:pPr marL="0" indent="0">
              <a:buNone/>
            </a:pPr>
            <a:endParaRPr lang="en-US" sz="2400" dirty="0">
              <a:solidFill>
                <a:schemeClr val="bg1"/>
              </a:solidFill>
            </a:endParaRPr>
          </a:p>
          <a:p>
            <a:endParaRPr lang="en-US" sz="2400" dirty="0">
              <a:solidFill>
                <a:schemeClr val="bg1"/>
              </a:solidFill>
            </a:endParaRPr>
          </a:p>
        </p:txBody>
      </p:sp>
      <p:sp>
        <p:nvSpPr>
          <p:cNvPr id="5" name="Rectangle 4"/>
          <p:cNvSpPr/>
          <p:nvPr/>
        </p:nvSpPr>
        <p:spPr>
          <a:xfrm>
            <a:off x="678873" y="1190348"/>
            <a:ext cx="8007927" cy="4339650"/>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Distinguish between </a:t>
            </a:r>
            <a:r>
              <a:rPr lang="en-US" sz="2400" dirty="0" err="1">
                <a:solidFill>
                  <a:schemeClr val="bg1"/>
                </a:solidFill>
              </a:rPr>
              <a:t>nonpurulent</a:t>
            </a:r>
            <a:r>
              <a:rPr lang="en-US" sz="2400" dirty="0">
                <a:solidFill>
                  <a:schemeClr val="bg1"/>
                </a:solidFill>
              </a:rPr>
              <a:t> and purulent cellulitis</a:t>
            </a:r>
          </a:p>
          <a:p>
            <a:pPr marL="730313" lvl="1" indent="-280889" defTabSz="898846">
              <a:spcBef>
                <a:spcPct val="20000"/>
              </a:spcBef>
              <a:buFont typeface="Arial" panose="020B0604020202020204" pitchFamily="34" charset="0"/>
              <a:buChar char="–"/>
            </a:pPr>
            <a:r>
              <a:rPr lang="en-US" sz="2000" dirty="0">
                <a:solidFill>
                  <a:schemeClr val="bg1"/>
                </a:solidFill>
              </a:rPr>
              <a:t>Treat based on the expected microbiology of these different syndromes</a:t>
            </a:r>
          </a:p>
          <a:p>
            <a:pPr marL="730313" lvl="1" indent="-280889" defTabSz="898846">
              <a:spcBef>
                <a:spcPct val="20000"/>
              </a:spcBef>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400" dirty="0">
                <a:solidFill>
                  <a:schemeClr val="bg1"/>
                </a:solidFill>
              </a:rPr>
              <a:t>Patients should be improving by day three </a:t>
            </a:r>
          </a:p>
          <a:p>
            <a:pPr marL="730313" lvl="1" indent="-280889" defTabSz="898846">
              <a:spcBef>
                <a:spcPct val="20000"/>
              </a:spcBef>
              <a:buFont typeface="Arial" panose="020B0604020202020204" pitchFamily="34" charset="0"/>
              <a:buChar char="–"/>
            </a:pPr>
            <a:r>
              <a:rPr lang="en-US" sz="2000" dirty="0">
                <a:solidFill>
                  <a:schemeClr val="bg1"/>
                </a:solidFill>
              </a:rPr>
              <a:t>Lack of complete resolution does NOT mean that the patient is failing therapy</a:t>
            </a:r>
          </a:p>
          <a:p>
            <a:pPr marL="730313" lvl="1" indent="-280889" defTabSz="898846">
              <a:spcBef>
                <a:spcPct val="20000"/>
              </a:spcBef>
              <a:buFont typeface="Arial" panose="020B0604020202020204" pitchFamily="34" charset="0"/>
              <a:buChar char="–"/>
            </a:pPr>
            <a:r>
              <a:rPr lang="en-US" sz="2000" dirty="0">
                <a:solidFill>
                  <a:schemeClr val="bg1"/>
                </a:solidFill>
              </a:rPr>
              <a:t>If patients have no improvement or worsening symptoms by day three, they should be re-evaluated. </a:t>
            </a:r>
          </a:p>
          <a:p>
            <a:pPr marL="449424" lvl="1" defTabSz="898846">
              <a:spcBef>
                <a:spcPct val="20000"/>
              </a:spcBef>
            </a:pPr>
            <a:endParaRPr lang="en-US" sz="2000" dirty="0">
              <a:solidFill>
                <a:schemeClr val="bg1"/>
              </a:solidFill>
            </a:endParaRPr>
          </a:p>
          <a:p>
            <a:pPr marL="285750" indent="-285750">
              <a:buFont typeface="Arial" panose="020B0604020202020204" pitchFamily="34" charset="0"/>
              <a:buChar char="•"/>
            </a:pPr>
            <a:r>
              <a:rPr lang="en-US" sz="2400" dirty="0">
                <a:solidFill>
                  <a:schemeClr val="bg1"/>
                </a:solidFill>
              </a:rPr>
              <a:t>Five- to seven-day courses of therapy are sufficient for most cases of cellulitis </a:t>
            </a:r>
          </a:p>
        </p:txBody>
      </p:sp>
    </p:spTree>
    <p:custDataLst>
      <p:tags r:id="rId1"/>
    </p:custDataLst>
    <p:extLst>
      <p:ext uri="{BB962C8B-B14F-4D97-AF65-F5344CB8AC3E}">
        <p14:creationId xmlns:p14="http://schemas.microsoft.com/office/powerpoint/2010/main" val="4100598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D288-34D7-4B70-BA23-0C4AF63F5C6B}"/>
              </a:ext>
            </a:extLst>
          </p:cNvPr>
          <p:cNvSpPr>
            <a:spLocks noGrp="1"/>
          </p:cNvSpPr>
          <p:nvPr>
            <p:ph type="title"/>
          </p:nvPr>
        </p:nvSpPr>
        <p:spPr/>
        <p:txBody>
          <a:bodyPr>
            <a:normAutofit fontScale="90000"/>
          </a:bodyPr>
          <a:lstStyle/>
          <a:p>
            <a:r>
              <a:rPr lang="en-US"/>
              <a:t>Additional Toolkit Resources</a:t>
            </a:r>
          </a:p>
        </p:txBody>
      </p:sp>
      <p:sp>
        <p:nvSpPr>
          <p:cNvPr id="3" name="Content Placeholder 2">
            <a:extLst>
              <a:ext uri="{FF2B5EF4-FFF2-40B4-BE49-F238E27FC236}">
                <a16:creationId xmlns:a16="http://schemas.microsoft.com/office/drawing/2014/main" id="{28B7684A-6AFE-4C7C-8985-685B4FF1A2C0}"/>
              </a:ext>
            </a:extLst>
          </p:cNvPr>
          <p:cNvSpPr>
            <a:spLocks noGrp="1"/>
          </p:cNvSpPr>
          <p:nvPr>
            <p:ph idx="1"/>
          </p:nvPr>
        </p:nvSpPr>
        <p:spPr/>
        <p:txBody>
          <a:bodyPr>
            <a:normAutofit fontScale="70000" lnSpcReduction="20000"/>
          </a:bodyPr>
          <a:lstStyle/>
          <a:p>
            <a:pPr marL="551180" indent="-383540">
              <a:spcAft>
                <a:spcPts val="582"/>
              </a:spcAft>
              <a:buNone/>
            </a:pPr>
            <a:r>
              <a:rPr lang="en-US" sz="3200" b="1" dirty="0"/>
              <a:t>For more resources on cellulitis and skin and soft tissue abscesses, access tools listed below, available in the AHRQ Toolkit To Improve Antibiotic Use in Ambulatory Care.</a:t>
            </a:r>
            <a:endParaRPr lang="en-US" sz="3200" dirty="0"/>
          </a:p>
          <a:p>
            <a:pPr marL="551180" indent="-383540">
              <a:spcAft>
                <a:spcPts val="582"/>
              </a:spcAft>
              <a:buNone/>
            </a:pPr>
            <a:r>
              <a:rPr lang="en-US" sz="3200" b="1" dirty="0"/>
              <a:t>Discussion Guide: </a:t>
            </a:r>
            <a:r>
              <a:rPr lang="en-US" sz="3200" dirty="0"/>
              <a:t>Refer to the </a:t>
            </a:r>
            <a:r>
              <a:rPr lang="en-US" sz="3200" dirty="0">
                <a:hlinkClick r:id="rId3"/>
              </a:rPr>
              <a:t>Discussion Guide</a:t>
            </a:r>
            <a:r>
              <a:rPr lang="en-US" sz="3200" dirty="0"/>
              <a:t> to help your practice develop a standardized approach to the diagnosis and management of patients with cellulitis and skin and soft tissue abscesses.</a:t>
            </a:r>
            <a:endParaRPr lang="en-US" sz="3200" dirty="0">
              <a:ea typeface="Calibri"/>
              <a:cs typeface="Calibri"/>
            </a:endParaRPr>
          </a:p>
          <a:p>
            <a:pPr marL="551180" indent="-383540">
              <a:spcAft>
                <a:spcPts val="582"/>
              </a:spcAft>
              <a:buNone/>
            </a:pPr>
            <a:r>
              <a:rPr lang="en-US" sz="3200" b="1" dirty="0"/>
              <a:t>Clinician One-Page Document: </a:t>
            </a:r>
            <a:r>
              <a:rPr lang="en-US" sz="3200" dirty="0"/>
              <a:t>Refer to the </a:t>
            </a:r>
            <a:r>
              <a:rPr lang="en-US" sz="3200" dirty="0">
                <a:hlinkClick r:id="rId4"/>
              </a:rPr>
              <a:t>One-Page document</a:t>
            </a:r>
            <a:r>
              <a:rPr lang="en-US" sz="3200" dirty="0"/>
              <a:t> for a concise summary of the diagnosis and treatment of cellulitis and skin and soft tissue abscesses.</a:t>
            </a:r>
            <a:endParaRPr lang="en-US" sz="3200" dirty="0">
              <a:ea typeface="Calibri"/>
              <a:cs typeface="Calibri"/>
            </a:endParaRPr>
          </a:p>
          <a:p>
            <a:pPr marL="551180" indent="-383540">
              <a:spcAft>
                <a:spcPts val="582"/>
              </a:spcAft>
              <a:buNone/>
            </a:pPr>
            <a:r>
              <a:rPr lang="en-US" sz="3200" b="1" dirty="0"/>
              <a:t>Patient Handout: </a:t>
            </a:r>
            <a:r>
              <a:rPr lang="en-US" sz="3200" dirty="0"/>
              <a:t>The Patient Handout explains the symptoms and symptomatic treatment of cellulitis and skin and soft tissue abscesses. It is available in both </a:t>
            </a:r>
            <a:r>
              <a:rPr lang="en-US" sz="3200" dirty="0">
                <a:hlinkClick r:id="rId5"/>
              </a:rPr>
              <a:t>English</a:t>
            </a:r>
            <a:r>
              <a:rPr lang="en-US" sz="3200" dirty="0"/>
              <a:t> and </a:t>
            </a:r>
            <a:r>
              <a:rPr lang="en-US" sz="3200" dirty="0">
                <a:hlinkClick r:id="rId6"/>
              </a:rPr>
              <a:t>Spanish</a:t>
            </a:r>
            <a:r>
              <a:rPr lang="en-US" sz="3200" dirty="0"/>
              <a:t>.</a:t>
            </a:r>
            <a:endParaRPr lang="en-US" sz="3200"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7E17DA85-161C-4669-9E39-4141FEF6AEB0}"/>
              </a:ext>
            </a:extLst>
          </p:cNvPr>
          <p:cNvSpPr>
            <a:spLocks noGrp="1"/>
          </p:cNvSpPr>
          <p:nvPr>
            <p:ph type="sldNum" sz="quarter" idx="12"/>
          </p:nvPr>
        </p:nvSpPr>
        <p:spPr/>
        <p:txBody>
          <a:bodyPr/>
          <a:lstStyle/>
          <a:p>
            <a:fld id="{B044824F-EBE0-443F-8A8F-F64816AF04DC}" type="slidenum">
              <a:rPr lang="en-US" smtClean="0"/>
              <a:t>24</a:t>
            </a:fld>
            <a:endParaRPr lang="en-US"/>
          </a:p>
        </p:txBody>
      </p:sp>
    </p:spTree>
    <p:extLst>
      <p:ext uri="{BB962C8B-B14F-4D97-AF65-F5344CB8AC3E}">
        <p14:creationId xmlns:p14="http://schemas.microsoft.com/office/powerpoint/2010/main" val="3969827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Disclaimer</a:t>
            </a:r>
          </a:p>
        </p:txBody>
      </p:sp>
      <p:sp>
        <p:nvSpPr>
          <p:cNvPr id="3" name="Content Placeholder 2"/>
          <p:cNvSpPr>
            <a:spLocks noGrp="1"/>
          </p:cNvSpPr>
          <p:nvPr>
            <p:ph idx="1"/>
          </p:nvPr>
        </p:nvSpPr>
        <p:spPr/>
        <p:txBody>
          <a:bodyPr>
            <a:normAutofit/>
          </a:bodyPr>
          <a:lstStyle/>
          <a:p>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endParaRPr lang="en-US" sz="2400"/>
          </a:p>
        </p:txBody>
      </p:sp>
      <p:sp>
        <p:nvSpPr>
          <p:cNvPr id="4" name="Slide Number Placeholder 3"/>
          <p:cNvSpPr>
            <a:spLocks noGrp="1"/>
          </p:cNvSpPr>
          <p:nvPr>
            <p:ph type="sldNum" sz="quarter" idx="12"/>
          </p:nvPr>
        </p:nvSpPr>
        <p:spPr/>
        <p:txBody>
          <a:bodyPr/>
          <a:lstStyle/>
          <a:p>
            <a:fld id="{993EEC8E-C5CF-40DF-832D-5BCB0E209B98}" type="slidenum">
              <a:rPr lang="en-US" smtClean="0"/>
              <a:pPr/>
              <a:t>25</a:t>
            </a:fld>
            <a:endParaRPr lang="en-US"/>
          </a:p>
        </p:txBody>
      </p:sp>
    </p:spTree>
    <p:custDataLst>
      <p:tags r:id="rId1"/>
    </p:custDataLst>
    <p:extLst>
      <p:ext uri="{BB962C8B-B14F-4D97-AF65-F5344CB8AC3E}">
        <p14:creationId xmlns:p14="http://schemas.microsoft.com/office/powerpoint/2010/main" val="411377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References</a:t>
            </a:r>
          </a:p>
        </p:txBody>
      </p:sp>
      <p:sp>
        <p:nvSpPr>
          <p:cNvPr id="14" name="Content Placeholder 13"/>
          <p:cNvSpPr>
            <a:spLocks noGrp="1"/>
          </p:cNvSpPr>
          <p:nvPr>
            <p:ph idx="1"/>
          </p:nvPr>
        </p:nvSpPr>
        <p:spPr>
          <a:xfrm>
            <a:off x="457200" y="1008530"/>
            <a:ext cx="8229600" cy="5623918"/>
          </a:xfrm>
        </p:spPr>
        <p:txBody>
          <a:bodyPr>
            <a:normAutofit/>
          </a:bodyPr>
          <a:lstStyle/>
          <a:p>
            <a:pPr marL="514350" indent="-514350">
              <a:buFont typeface="+mj-lt"/>
              <a:buAutoNum type="arabicPeriod"/>
            </a:pPr>
            <a:r>
              <a:rPr lang="en-US" sz="2000" err="1"/>
              <a:t>Hirschmann</a:t>
            </a:r>
            <a:r>
              <a:rPr lang="en-US" sz="2000"/>
              <a:t> JV, </a:t>
            </a:r>
            <a:r>
              <a:rPr lang="en-US" sz="2000" err="1"/>
              <a:t>Raugi</a:t>
            </a:r>
            <a:r>
              <a:rPr lang="en-US" sz="2000"/>
              <a:t> GJ. Lower limb cellulitis and its mimics: Part 1. J Am </a:t>
            </a:r>
            <a:r>
              <a:rPr lang="en-US" sz="2000" err="1"/>
              <a:t>Acad</a:t>
            </a:r>
            <a:r>
              <a:rPr lang="en-US" sz="2000"/>
              <a:t> </a:t>
            </a:r>
            <a:r>
              <a:rPr lang="en-US" sz="2000" err="1"/>
              <a:t>Dermatol</a:t>
            </a:r>
            <a:r>
              <a:rPr lang="en-US" sz="2000"/>
              <a:t>. 2012; Aug;67(2):163.e1-12.  PMID: 22794815.</a:t>
            </a:r>
          </a:p>
          <a:p>
            <a:pPr marL="514350" indent="-514350">
              <a:buFont typeface="+mj-lt"/>
              <a:buAutoNum type="arabicPeriod"/>
            </a:pPr>
            <a:r>
              <a:rPr lang="en-US" sz="2000" err="1"/>
              <a:t>Bystritsky</a:t>
            </a:r>
            <a:r>
              <a:rPr lang="en-US" sz="2000"/>
              <a:t> R, Chambers H. Cellulitis and soft tissue infections. Ann Intern Med. 2018 Feb 6;168(3):ITC17-32. PMID: 29404597.</a:t>
            </a:r>
          </a:p>
          <a:p>
            <a:pPr marL="514350" indent="-514350">
              <a:buFont typeface="+mj-lt"/>
              <a:buAutoNum type="arabicPeriod"/>
            </a:pPr>
            <a:r>
              <a:rPr lang="en-US" sz="2000"/>
              <a:t>David CV, </a:t>
            </a:r>
            <a:r>
              <a:rPr lang="en-US" sz="2000" err="1"/>
              <a:t>Chira</a:t>
            </a:r>
            <a:r>
              <a:rPr lang="en-US" sz="2000"/>
              <a:t> S, </a:t>
            </a:r>
            <a:r>
              <a:rPr lang="en-US" sz="2000" err="1"/>
              <a:t>Eells</a:t>
            </a:r>
            <a:r>
              <a:rPr lang="en-US" sz="2000"/>
              <a:t> SJ, et al. Diagnostic accuracy in patients admitted to hospitals with cellulitis. </a:t>
            </a:r>
            <a:r>
              <a:rPr lang="en-US" sz="2000" err="1"/>
              <a:t>Dermatol</a:t>
            </a:r>
            <a:r>
              <a:rPr lang="en-US" sz="2000"/>
              <a:t> Online J. 2011 Mar 15;17(3):1. PMID: 21426867.</a:t>
            </a:r>
          </a:p>
          <a:p>
            <a:pPr marL="514350" indent="-514350">
              <a:buFont typeface="+mj-lt"/>
              <a:buAutoNum type="arabicPeriod" startAt="4"/>
            </a:pPr>
            <a:r>
              <a:rPr lang="en-US" sz="2000" err="1"/>
              <a:t>Jeng</a:t>
            </a:r>
            <a:r>
              <a:rPr lang="en-US" sz="2000"/>
              <a:t> A, </a:t>
            </a:r>
            <a:r>
              <a:rPr lang="en-US" sz="2000" err="1"/>
              <a:t>Beheshti</a:t>
            </a:r>
            <a:r>
              <a:rPr lang="en-US" sz="2000"/>
              <a:t> M, Nathan R. The role of beta-hemolytic streptococci in causing diffuse, </a:t>
            </a:r>
            <a:r>
              <a:rPr lang="en-US" sz="2000" err="1"/>
              <a:t>nonculturable</a:t>
            </a:r>
            <a:r>
              <a:rPr lang="en-US" sz="2000"/>
              <a:t> cellulitis: a prospective investigation. Medicine (Baltimore). 2010 Jul; 89(4):217-26. PMID: 20616661.</a:t>
            </a:r>
          </a:p>
          <a:p>
            <a:pPr marL="514350" indent="-514350">
              <a:buFont typeface="+mj-lt"/>
              <a:buAutoNum type="arabicPeriod" startAt="4"/>
            </a:pPr>
            <a:r>
              <a:rPr lang="en-US" sz="2000"/>
              <a:t>Stevens DL, Bisno AL, Chambers HF, et al. Practice guidelines for the diagnosis and management of skin and soft tissue infections: 2014 update by the Infectious Diseases Society of America. Clin Infect Dis. 2014 Jul 15;59(2):147-59. PMID: 24947530.</a:t>
            </a:r>
          </a:p>
          <a:p>
            <a:pPr marL="514350" indent="-514350">
              <a:buFont typeface="+mj-lt"/>
              <a:buAutoNum type="arabicPeriod"/>
            </a:pPr>
            <a:endParaRPr lang="en-US" sz="2000"/>
          </a:p>
          <a:p>
            <a:pPr marL="514350" indent="-514350">
              <a:buFont typeface="+mj-lt"/>
              <a:buAutoNum type="arabicPeriod"/>
            </a:pPr>
            <a:endParaRPr lang="en-US" sz="2000"/>
          </a:p>
        </p:txBody>
      </p:sp>
      <p:sp>
        <p:nvSpPr>
          <p:cNvPr id="3" name="Slide Number Placeholder 2"/>
          <p:cNvSpPr>
            <a:spLocks noGrp="1"/>
          </p:cNvSpPr>
          <p:nvPr>
            <p:ph type="sldNum" sz="quarter" idx="12"/>
          </p:nvPr>
        </p:nvSpPr>
        <p:spPr/>
        <p:txBody>
          <a:bodyPr/>
          <a:lstStyle/>
          <a:p>
            <a:fld id="{993EEC8E-C5CF-40DF-832D-5BCB0E209B98}" type="slidenum">
              <a:rPr lang="en-US" smtClean="0"/>
              <a:pPr/>
              <a:t>26</a:t>
            </a:fld>
            <a:endParaRPr lang="en-US"/>
          </a:p>
        </p:txBody>
      </p:sp>
    </p:spTree>
    <p:custDataLst>
      <p:tags r:id="rId1"/>
    </p:custDataLst>
    <p:extLst>
      <p:ext uri="{BB962C8B-B14F-4D97-AF65-F5344CB8AC3E}">
        <p14:creationId xmlns:p14="http://schemas.microsoft.com/office/powerpoint/2010/main" val="161842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References</a:t>
            </a:r>
          </a:p>
        </p:txBody>
      </p:sp>
      <p:sp>
        <p:nvSpPr>
          <p:cNvPr id="3" name="Content Placeholder 2"/>
          <p:cNvSpPr>
            <a:spLocks noGrp="1"/>
          </p:cNvSpPr>
          <p:nvPr>
            <p:ph idx="1"/>
          </p:nvPr>
        </p:nvSpPr>
        <p:spPr>
          <a:xfrm>
            <a:off x="457200" y="1008530"/>
            <a:ext cx="8229600" cy="5620870"/>
          </a:xfrm>
        </p:spPr>
        <p:txBody>
          <a:bodyPr>
            <a:noAutofit/>
          </a:bodyPr>
          <a:lstStyle/>
          <a:p>
            <a:pPr marL="457200" indent="-457200">
              <a:buFont typeface="+mj-lt"/>
              <a:buAutoNum type="arabicPeriod" startAt="6"/>
            </a:pPr>
            <a:r>
              <a:rPr lang="en-US" sz="2000"/>
              <a:t>Active Bacterial Core surveillance (ABCs): ABCs </a:t>
            </a:r>
            <a:r>
              <a:rPr lang="en-US" sz="2000" err="1"/>
              <a:t>Bact</a:t>
            </a:r>
            <a:r>
              <a:rPr lang="en-US" sz="2000"/>
              <a:t> Facts Interactive Data Dashboard. Centers for Disease Control and Prevention. June 2021. https://www.cdc.gov/abcs/bact-facts-interactive-dashboard.html. Accessed Jan 20, 2022. </a:t>
            </a:r>
          </a:p>
          <a:p>
            <a:pPr marL="457200" indent="-457200">
              <a:buFont typeface="+mj-lt"/>
              <a:buAutoNum type="arabicPeriod" startAt="6"/>
            </a:pPr>
            <a:r>
              <a:rPr lang="en-US" sz="2000" err="1"/>
              <a:t>Khamash</a:t>
            </a:r>
            <a:r>
              <a:rPr lang="en-US" sz="2000"/>
              <a:t> DF, </a:t>
            </a:r>
            <a:r>
              <a:rPr lang="en-US" sz="2000" err="1"/>
              <a:t>Voskertchian</a:t>
            </a:r>
            <a:r>
              <a:rPr lang="en-US" sz="2000"/>
              <a:t> A, Tamma PD, et al. Increasing clindamycin and trimethoprim-sulfamethoxazole resistance in pediatric staphylococcus aureus infections. J Pediatric Infect Dis Soc. 2019 Sep 25;8(4):351-3. PMID: 30011009.</a:t>
            </a:r>
          </a:p>
          <a:p>
            <a:pPr marL="457200" indent="-457200">
              <a:buFont typeface="+mj-lt"/>
              <a:buAutoNum type="arabicPeriod" startAt="6"/>
            </a:pPr>
            <a:r>
              <a:rPr lang="en-US" sz="2000"/>
              <a:t>Miller LG, </a:t>
            </a:r>
            <a:r>
              <a:rPr lang="en-US" sz="2000" err="1"/>
              <a:t>Daum</a:t>
            </a:r>
            <a:r>
              <a:rPr lang="en-US" sz="2000"/>
              <a:t> RS, Creech CB, et al. Clindamycin versus trimethoprim-sulfamethoxazole for uncomplicated skin infections. N Engl J Med. 2015 Mar 19;372(12):1093-103. PMID: 25785967.</a:t>
            </a:r>
          </a:p>
          <a:p>
            <a:pPr marL="457200" indent="-457200">
              <a:buFont typeface="+mj-lt"/>
              <a:buAutoNum type="arabicPeriod" startAt="6"/>
            </a:pPr>
            <a:r>
              <a:rPr lang="en-US" sz="2000"/>
              <a:t>Bowen AC, </a:t>
            </a:r>
            <a:r>
              <a:rPr lang="en-US" sz="2000" err="1"/>
              <a:t>Carapetis</a:t>
            </a:r>
            <a:r>
              <a:rPr lang="en-US" sz="2000"/>
              <a:t> JR, Currie BJ, et al. Sulfamethoxazole-trimethoprim (cotrimoxazole) for skin and soft tissue infections including impetigo, cellulitis, and abscess. Open Forum Infect Dis. 2017 Nov 2;4(4):ofx232. PMID: 29255730.</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27</a:t>
            </a:fld>
            <a:endParaRPr lang="en-US">
              <a:solidFill>
                <a:prstClr val="white"/>
              </a:solidFill>
            </a:endParaRPr>
          </a:p>
        </p:txBody>
      </p:sp>
    </p:spTree>
    <p:custDataLst>
      <p:tags r:id="rId1"/>
    </p:custDataLst>
    <p:extLst>
      <p:ext uri="{BB962C8B-B14F-4D97-AF65-F5344CB8AC3E}">
        <p14:creationId xmlns:p14="http://schemas.microsoft.com/office/powerpoint/2010/main" val="104782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75F6-2B62-4D62-9320-55C344EB0214}"/>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E2962752-0AB0-4D9C-B766-B7AA4099CA9B}"/>
              </a:ext>
            </a:extLst>
          </p:cNvPr>
          <p:cNvSpPr>
            <a:spLocks noGrp="1"/>
          </p:cNvSpPr>
          <p:nvPr>
            <p:ph idx="1"/>
          </p:nvPr>
        </p:nvSpPr>
        <p:spPr/>
        <p:txBody>
          <a:bodyPr>
            <a:normAutofit fontScale="92500" lnSpcReduction="10000"/>
          </a:bodyPr>
          <a:lstStyle/>
          <a:p>
            <a:pPr marL="514350" indent="-514350">
              <a:buFont typeface="+mj-lt"/>
              <a:buAutoNum type="arabicPeriod" startAt="10"/>
            </a:pPr>
            <a:r>
              <a:rPr lang="en-US" sz="2200"/>
              <a:t>Todd SR, Dahlgren FS, Traeger MS, et al. No visible dental staining in children treated with doxycycline for suspected rocky mountain spotted fever. J </a:t>
            </a:r>
            <a:r>
              <a:rPr lang="en-US" sz="2200" err="1"/>
              <a:t>Pediatr</a:t>
            </a:r>
            <a:r>
              <a:rPr lang="en-US" sz="2200"/>
              <a:t>. 2015 May;166(5):1246-51. PMID: 25794784.</a:t>
            </a:r>
          </a:p>
          <a:p>
            <a:pPr marL="514350" indent="-514350">
              <a:buFont typeface="+mj-lt"/>
              <a:buAutoNum type="arabicPeriod" startAt="10"/>
            </a:pPr>
            <a:r>
              <a:rPr lang="en-US" sz="2200"/>
              <a:t>Moran GJ, </a:t>
            </a:r>
            <a:r>
              <a:rPr lang="en-US" sz="2200" err="1"/>
              <a:t>Krishnadasan</a:t>
            </a:r>
            <a:r>
              <a:rPr lang="en-US" sz="2200"/>
              <a:t> A, Mower WR, et al. Effect of cephalexin plus trimethoprim-sulfamethoxazole vs cephalexin alone on clinical cure of uncomplicated cellulitis: a randomized clinical trial. JAMA. 2017 May; 317(20):2088-96. PMID: 28535235.</a:t>
            </a:r>
          </a:p>
          <a:p>
            <a:pPr marL="514350" indent="-514350">
              <a:buFont typeface="+mj-lt"/>
              <a:buAutoNum type="arabicPeriod" startAt="10"/>
            </a:pPr>
            <a:r>
              <a:rPr lang="en-US" sz="2200"/>
              <a:t>Talan DA, Mower WR, </a:t>
            </a:r>
            <a:r>
              <a:rPr lang="en-US" sz="2200" err="1"/>
              <a:t>Krishnadasan</a:t>
            </a:r>
            <a:r>
              <a:rPr lang="en-US" sz="2200"/>
              <a:t> A, et al. Trimethoprim-sulfamethoxazole versus placebo for uncomplicated skin abscess. N Engl J Med. 2016 Mar 3; 374(9):823-32. PMID: 26962903.</a:t>
            </a:r>
          </a:p>
          <a:p>
            <a:pPr marL="514350" indent="-514350">
              <a:buFont typeface="+mj-lt"/>
              <a:buAutoNum type="arabicPeriod" startAt="10"/>
            </a:pPr>
            <a:r>
              <a:rPr lang="en-US" sz="2200" err="1"/>
              <a:t>Pulia</a:t>
            </a:r>
            <a:r>
              <a:rPr lang="en-US" sz="2200"/>
              <a:t> M, Fox B. Antibiotics should not be routinely prescribed after incision and drainage of uncomplicated abscesses. Ann </a:t>
            </a:r>
            <a:r>
              <a:rPr lang="en-US" sz="2200" err="1"/>
              <a:t>Emerg</a:t>
            </a:r>
            <a:r>
              <a:rPr lang="en-US" sz="2200"/>
              <a:t> Med. 2019 Apr;73(4):377-8. PMID: 30902165.</a:t>
            </a:r>
          </a:p>
          <a:p>
            <a:pPr marL="514350" indent="-514350">
              <a:buFont typeface="+mj-lt"/>
              <a:buAutoNum type="arabicPeriod" startAt="10"/>
            </a:pPr>
            <a:r>
              <a:rPr lang="en-US" sz="2200"/>
              <a:t>Lipsky BA, </a:t>
            </a:r>
            <a:r>
              <a:rPr lang="en-US" sz="2200" err="1"/>
              <a:t>Senneville</a:t>
            </a:r>
            <a:r>
              <a:rPr lang="en-US" sz="2200"/>
              <a:t> E, Abbas ZG, et al. Guidelines on the diagnosis and treatment of foot infection in persons with diabetes (IWGDF 2019 update). Diabetes </a:t>
            </a:r>
            <a:r>
              <a:rPr lang="en-US" sz="2200" err="1"/>
              <a:t>Metab</a:t>
            </a:r>
            <a:r>
              <a:rPr lang="en-US" sz="2200"/>
              <a:t> Res Rev. 2020 Mar;36 Suppl 1:e3280. PMID: 32176444.</a:t>
            </a:r>
          </a:p>
          <a:p>
            <a:endParaRPr lang="en-US"/>
          </a:p>
        </p:txBody>
      </p:sp>
      <p:sp>
        <p:nvSpPr>
          <p:cNvPr id="4" name="Slide Number Placeholder 3">
            <a:extLst>
              <a:ext uri="{FF2B5EF4-FFF2-40B4-BE49-F238E27FC236}">
                <a16:creationId xmlns:a16="http://schemas.microsoft.com/office/drawing/2014/main" id="{C903633A-F803-45C9-A4B1-62C914257328}"/>
              </a:ext>
            </a:extLst>
          </p:cNvPr>
          <p:cNvSpPr>
            <a:spLocks noGrp="1"/>
          </p:cNvSpPr>
          <p:nvPr>
            <p:ph type="sldNum" sz="quarter" idx="12"/>
          </p:nvPr>
        </p:nvSpPr>
        <p:spPr/>
        <p:txBody>
          <a:bodyPr/>
          <a:lstStyle/>
          <a:p>
            <a:fld id="{993EEC8E-C5CF-40DF-832D-5BCB0E209B98}" type="slidenum">
              <a:rPr lang="en-US" smtClean="0">
                <a:solidFill>
                  <a:prstClr val="white"/>
                </a:solidFill>
              </a:rPr>
              <a:pPr/>
              <a:t>28</a:t>
            </a:fld>
            <a:endParaRPr lang="en-US">
              <a:solidFill>
                <a:prstClr val="white"/>
              </a:solidFill>
            </a:endParaRPr>
          </a:p>
        </p:txBody>
      </p:sp>
    </p:spTree>
    <p:extLst>
      <p:ext uri="{BB962C8B-B14F-4D97-AF65-F5344CB8AC3E}">
        <p14:creationId xmlns:p14="http://schemas.microsoft.com/office/powerpoint/2010/main" val="497768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8BC2-7E01-49E4-BD5A-C199B144B965}"/>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6A2CC987-3437-441F-8434-3E005567FDCD}"/>
              </a:ext>
            </a:extLst>
          </p:cNvPr>
          <p:cNvSpPr>
            <a:spLocks noGrp="1"/>
          </p:cNvSpPr>
          <p:nvPr>
            <p:ph idx="1"/>
          </p:nvPr>
        </p:nvSpPr>
        <p:spPr/>
        <p:txBody>
          <a:bodyPr/>
          <a:lstStyle/>
          <a:p>
            <a:pPr marL="514350" indent="-514350">
              <a:buFont typeface="+mj-lt"/>
              <a:buAutoNum type="arabicPeriod" startAt="15"/>
            </a:pPr>
            <a:r>
              <a:rPr lang="en-US" sz="2000"/>
              <a:t>Hepburn MJ, Dooley DP, Skidmore PJ, et al. Comparison of short-course (5 days) and standard (10 days) treatment for uncomplicated cellulitis. Arch Intern Med. 2004 Aug 9;164(15):1669-74. PMID: 15302637.</a:t>
            </a:r>
          </a:p>
          <a:p>
            <a:pPr marL="514350" indent="-514350">
              <a:buFont typeface="+mj-lt"/>
              <a:buAutoNum type="arabicPeriod" startAt="15"/>
            </a:pPr>
            <a:r>
              <a:rPr lang="en-US" sz="2000" err="1"/>
              <a:t>Prokocimer</a:t>
            </a:r>
            <a:r>
              <a:rPr lang="en-US" sz="2000"/>
              <a:t> P, De Anda C, Fang E, et al. Tedizolid phosphate vs linezolid for treatment of acute bacterial skin and skin structure infections: the ESTABLISH-1 randomized trial. JAMA. 2013 Feb 13;309(6):559-69. PMID: 23403680.</a:t>
            </a:r>
          </a:p>
          <a:p>
            <a:pPr marL="514350" indent="-514350">
              <a:buFont typeface="+mj-lt"/>
              <a:buAutoNum type="arabicPeriod" startAt="15"/>
            </a:pPr>
            <a:r>
              <a:rPr lang="en-US" sz="2000"/>
              <a:t>Moran GJ, Fang E, Corey GR, et al. Tedizolid for 6 days versus linezolid for 10 days for acute bacterial skin and skin-structure infections (ESTABLISH-2): a </a:t>
            </a:r>
            <a:r>
              <a:rPr lang="en-US" sz="2000" err="1"/>
              <a:t>randomised</a:t>
            </a:r>
            <a:r>
              <a:rPr lang="en-US" sz="2000"/>
              <a:t>, double-blind, phase 3, non-inferiority trial. Lancet Infect Dis. 2014 Aug;14(8):696-705. PMID: 24909499.</a:t>
            </a:r>
          </a:p>
          <a:p>
            <a:pPr marL="514350" indent="-514350">
              <a:buFont typeface="+mj-lt"/>
              <a:buAutoNum type="arabicPeriod" startAt="15"/>
            </a:pPr>
            <a:r>
              <a:rPr lang="en-US" sz="2000" err="1"/>
              <a:t>Bruun</a:t>
            </a:r>
            <a:r>
              <a:rPr lang="en-US" sz="2000"/>
              <a:t> T, </a:t>
            </a:r>
            <a:r>
              <a:rPr lang="en-US" sz="2000" err="1"/>
              <a:t>Oppegaard</a:t>
            </a:r>
            <a:r>
              <a:rPr lang="en-US" sz="2000"/>
              <a:t> O, </a:t>
            </a:r>
            <a:r>
              <a:rPr lang="en-US" sz="2000" err="1"/>
              <a:t>Hufthammer</a:t>
            </a:r>
            <a:r>
              <a:rPr lang="en-US" sz="2000"/>
              <a:t> KO, et al. Early response in cellulitis: a prospective study of dynamics and predictors. Clin Infect Dis. 2016 Oct 15;63(8):1034-41. PMID: 27402819.</a:t>
            </a:r>
          </a:p>
          <a:p>
            <a:endParaRPr lang="en-US"/>
          </a:p>
        </p:txBody>
      </p:sp>
      <p:sp>
        <p:nvSpPr>
          <p:cNvPr id="4" name="Slide Number Placeholder 3">
            <a:extLst>
              <a:ext uri="{FF2B5EF4-FFF2-40B4-BE49-F238E27FC236}">
                <a16:creationId xmlns:a16="http://schemas.microsoft.com/office/drawing/2014/main" id="{AD02E491-3183-4FAD-919D-2A5023F50EC3}"/>
              </a:ext>
            </a:extLst>
          </p:cNvPr>
          <p:cNvSpPr>
            <a:spLocks noGrp="1"/>
          </p:cNvSpPr>
          <p:nvPr>
            <p:ph type="sldNum" sz="quarter" idx="12"/>
          </p:nvPr>
        </p:nvSpPr>
        <p:spPr/>
        <p:txBody>
          <a:bodyPr/>
          <a:lstStyle/>
          <a:p>
            <a:fld id="{993EEC8E-C5CF-40DF-832D-5BCB0E209B98}" type="slidenum">
              <a:rPr lang="en-US" smtClean="0">
                <a:solidFill>
                  <a:prstClr val="white"/>
                </a:solidFill>
              </a:rPr>
              <a:pPr/>
              <a:t>29</a:t>
            </a:fld>
            <a:endParaRPr lang="en-US">
              <a:solidFill>
                <a:prstClr val="white"/>
              </a:solidFill>
            </a:endParaRPr>
          </a:p>
        </p:txBody>
      </p:sp>
    </p:spTree>
    <p:extLst>
      <p:ext uri="{BB962C8B-B14F-4D97-AF65-F5344CB8AC3E}">
        <p14:creationId xmlns:p14="http://schemas.microsoft.com/office/powerpoint/2010/main" val="76523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3</a:t>
            </a:fld>
            <a:endParaRPr lang="en-US"/>
          </a:p>
        </p:txBody>
      </p:sp>
      <p:sp>
        <p:nvSpPr>
          <p:cNvPr id="14" name="Content Placeholder 2">
            <a:extLst>
              <a:ext uri="{FF2B5EF4-FFF2-40B4-BE49-F238E27FC236}">
                <a16:creationId xmlns:a16="http://schemas.microsoft.com/office/drawing/2014/main" id="{8D867D35-732E-4184-BFDD-E5F16A3BFB0B}"/>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a:t>Does my patient have an infection that requires antibiotics?</a:t>
            </a:r>
          </a:p>
          <a:p>
            <a:pPr marL="457200" indent="-457200">
              <a:spcBef>
                <a:spcPts val="1800"/>
              </a:spcBef>
              <a:buFont typeface="+mj-lt"/>
              <a:buAutoNum type="arabicPeriod"/>
            </a:pPr>
            <a:r>
              <a:rPr lang="en-US" sz="2600"/>
              <a:t>Do I need to order any </a:t>
            </a:r>
            <a:br>
              <a:rPr lang="en-US" sz="2600"/>
            </a:br>
            <a:r>
              <a:rPr lang="en-US" sz="2600"/>
              <a:t>diagnostic tests?</a:t>
            </a:r>
          </a:p>
          <a:p>
            <a:pPr marL="457200" indent="-457200">
              <a:spcBef>
                <a:spcPts val="1800"/>
              </a:spcBef>
              <a:buFont typeface="+mj-lt"/>
              <a:buAutoNum type="arabicPeriod"/>
            </a:pPr>
            <a:r>
              <a:rPr lang="en-US" sz="2600"/>
              <a:t>If antibiotics are indicated, what is the narrowest, safest, and shortest regimen I can prescribe?</a:t>
            </a:r>
          </a:p>
          <a:p>
            <a:pPr marL="457200" indent="-457200">
              <a:spcBef>
                <a:spcPts val="1800"/>
              </a:spcBef>
              <a:buFont typeface="+mj-lt"/>
              <a:buAutoNum type="arabicPeriod" startAt="4"/>
            </a:pPr>
            <a:r>
              <a:rPr lang="en-US" sz="2600"/>
              <a:t>Does my patient understand what to expect and the </a:t>
            </a:r>
            <a:br>
              <a:rPr lang="en-US" sz="2600"/>
            </a:br>
            <a:r>
              <a:rPr lang="en-US" sz="2600" err="1"/>
              <a:t>followup</a:t>
            </a:r>
            <a:r>
              <a:rPr lang="en-US" sz="2600"/>
              <a:t> plan?</a:t>
            </a:r>
          </a:p>
          <a:p>
            <a:pPr marL="736600" indent="-736600">
              <a:buAutoNum type="arabicPeriod" startAt="4"/>
            </a:pPr>
            <a:endParaRPr lang="en-US" sz="2800"/>
          </a:p>
          <a:p>
            <a:pPr marL="736600" indent="-736600">
              <a:buAutoNum type="arabicPeriod" startAt="4"/>
            </a:pPr>
            <a:endParaRPr lang="en-US" sz="2800"/>
          </a:p>
          <a:p>
            <a:pPr marL="736600" indent="-736600">
              <a:buAutoNum type="arabicPeriod" startAt="4"/>
            </a:pPr>
            <a:endParaRPr lang="en-US" sz="2800"/>
          </a:p>
        </p:txBody>
      </p:sp>
    </p:spTree>
    <p:custDataLst>
      <p:tags r:id="rId1"/>
    </p:custDataLst>
    <p:extLst>
      <p:ext uri="{BB962C8B-B14F-4D97-AF65-F5344CB8AC3E}">
        <p14:creationId xmlns:p14="http://schemas.microsoft.com/office/powerpoint/2010/main" val="34449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4</a:t>
            </a:fld>
            <a:endParaRPr lang="en-US"/>
          </a:p>
        </p:txBody>
      </p:sp>
      <p:sp>
        <p:nvSpPr>
          <p:cNvPr id="7" name="Content Placeholder 2">
            <a:extLst>
              <a:ext uri="{FF2B5EF4-FFF2-40B4-BE49-F238E27FC236}">
                <a16:creationId xmlns:a16="http://schemas.microsoft.com/office/drawing/2014/main" id="{02B2B783-BD7B-4256-9974-DA6026297441}"/>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a:t>Does my patient have an infection that requires antibiotics?</a:t>
            </a:r>
          </a:p>
          <a:p>
            <a:pPr marL="0" indent="0">
              <a:buNone/>
            </a:pPr>
            <a:endParaRPr lang="en-US" sz="2800"/>
          </a:p>
          <a:p>
            <a:pPr marL="736600" indent="-736600">
              <a:buAutoNum type="arabicPeriod" startAt="4"/>
            </a:pPr>
            <a:endParaRPr lang="en-US" sz="2800"/>
          </a:p>
        </p:txBody>
      </p:sp>
    </p:spTree>
    <p:custDataLst>
      <p:tags r:id="rId1"/>
    </p:custDataLst>
    <p:extLst>
      <p:ext uri="{BB962C8B-B14F-4D97-AF65-F5344CB8AC3E}">
        <p14:creationId xmlns:p14="http://schemas.microsoft.com/office/powerpoint/2010/main" val="366730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Moment 1: Diagnosis of Cellulitis</a:t>
            </a:r>
            <a:r>
              <a:rPr lang="en-US" sz="3200" baseline="30000"/>
              <a:t>1,2</a:t>
            </a:r>
            <a:endParaRPr lang="en-US" sz="3200"/>
          </a:p>
        </p:txBody>
      </p:sp>
      <p:sp>
        <p:nvSpPr>
          <p:cNvPr id="3" name="Content Placeholder 2"/>
          <p:cNvSpPr>
            <a:spLocks noGrp="1"/>
          </p:cNvSpPr>
          <p:nvPr>
            <p:ph idx="1"/>
          </p:nvPr>
        </p:nvSpPr>
        <p:spPr>
          <a:xfrm>
            <a:off x="337931" y="1008529"/>
            <a:ext cx="8501270" cy="5484345"/>
          </a:xfrm>
        </p:spPr>
        <p:txBody>
          <a:bodyPr>
            <a:noAutofit/>
          </a:bodyPr>
          <a:lstStyle/>
          <a:p>
            <a:pPr>
              <a:spcBef>
                <a:spcPts val="1200"/>
              </a:spcBef>
            </a:pPr>
            <a:r>
              <a:rPr lang="en-US" sz="2800"/>
              <a:t>Redness, warmth, tenderness, and swelling of skin</a:t>
            </a:r>
          </a:p>
          <a:p>
            <a:pPr>
              <a:spcBef>
                <a:spcPts val="1200"/>
              </a:spcBef>
            </a:pPr>
            <a:r>
              <a:rPr lang="en-US" sz="2800"/>
              <a:t>Relatively rapid onset/progression</a:t>
            </a:r>
          </a:p>
          <a:p>
            <a:pPr>
              <a:spcBef>
                <a:spcPts val="1200"/>
              </a:spcBef>
            </a:pPr>
            <a:r>
              <a:rPr lang="en-US" sz="2800"/>
              <a:t>Almost always unilateral</a:t>
            </a:r>
          </a:p>
          <a:p>
            <a:pPr>
              <a:spcBef>
                <a:spcPts val="1200"/>
              </a:spcBef>
            </a:pPr>
            <a:r>
              <a:rPr lang="en-US" sz="2800"/>
              <a:t>Can be associated with fever </a:t>
            </a:r>
          </a:p>
          <a:p>
            <a:pPr>
              <a:spcBef>
                <a:spcPts val="1200"/>
              </a:spcBef>
            </a:pPr>
            <a:r>
              <a:rPr lang="en-US" sz="2800"/>
              <a:t>Associated with skin surface disruption:</a:t>
            </a:r>
          </a:p>
          <a:p>
            <a:pPr lvl="1"/>
            <a:r>
              <a:rPr lang="en-US" sz="2400"/>
              <a:t>Recent trauma</a:t>
            </a:r>
          </a:p>
          <a:p>
            <a:pPr lvl="1"/>
            <a:r>
              <a:rPr lang="en-US" sz="2400"/>
              <a:t>Tinea pedis</a:t>
            </a:r>
          </a:p>
          <a:p>
            <a:pPr lvl="1"/>
            <a:r>
              <a:rPr lang="en-US" sz="2400"/>
              <a:t>Cutaneous ulcer</a:t>
            </a:r>
          </a:p>
          <a:p>
            <a:pPr lvl="1"/>
            <a:r>
              <a:rPr lang="en-US" sz="2400"/>
              <a:t>Saphenous </a:t>
            </a:r>
            <a:r>
              <a:rPr lang="en-US" sz="2400" err="1"/>
              <a:t>venectomy</a:t>
            </a:r>
            <a:endParaRPr lang="en-US" sz="2400"/>
          </a:p>
          <a:p>
            <a:pPr lvl="1"/>
            <a:r>
              <a:rPr lang="en-US" sz="2400"/>
              <a:t>Impaired venous and lymphatic drainage</a:t>
            </a:r>
          </a:p>
          <a:p>
            <a:pPr lvl="1"/>
            <a:endParaRPr lang="en-US" sz="180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5</a:t>
            </a:fld>
            <a:endParaRPr lang="en-US">
              <a:solidFill>
                <a:prstClr val="white"/>
              </a:solidFill>
            </a:endParaRPr>
          </a:p>
        </p:txBody>
      </p:sp>
    </p:spTree>
    <p:custDataLst>
      <p:tags r:id="rId1"/>
    </p:custDataLst>
    <p:extLst>
      <p:ext uri="{BB962C8B-B14F-4D97-AF65-F5344CB8AC3E}">
        <p14:creationId xmlns:p14="http://schemas.microsoft.com/office/powerpoint/2010/main" val="133495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Moment 1: Cellulitis Mimics</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6</a:t>
            </a:fld>
            <a:endParaRPr lang="en-US">
              <a:solidFill>
                <a:prstClr val="white"/>
              </a:solidFill>
            </a:endParaRPr>
          </a:p>
        </p:txBody>
      </p:sp>
      <p:pic>
        <p:nvPicPr>
          <p:cNvPr id="14" name="Picture 13" descr="Image of a clipboard"/>
          <p:cNvPicPr>
            <a:picLocks noChangeAspect="1"/>
          </p:cNvPicPr>
          <p:nvPr/>
        </p:nvPicPr>
        <p:blipFill rotWithShape="1">
          <a:blip r:embed="rId4" cstate="print">
            <a:extLst>
              <a:ext uri="{28A0092B-C50C-407E-A947-70E740481C1C}">
                <a14:useLocalDpi xmlns:a14="http://schemas.microsoft.com/office/drawing/2010/main" val="0"/>
              </a:ext>
            </a:extLst>
          </a:blip>
          <a:srcRect l="5541" r="6441" b="33846"/>
          <a:stretch/>
        </p:blipFill>
        <p:spPr>
          <a:xfrm>
            <a:off x="3556166" y="880882"/>
            <a:ext cx="5356803" cy="5034706"/>
          </a:xfrm>
          <a:prstGeom prst="rect">
            <a:avLst/>
          </a:prstGeom>
        </p:spPr>
      </p:pic>
      <p:sp>
        <p:nvSpPr>
          <p:cNvPr id="3" name="Content Placeholder 2"/>
          <p:cNvSpPr>
            <a:spLocks noGrp="1"/>
          </p:cNvSpPr>
          <p:nvPr>
            <p:ph idx="1"/>
          </p:nvPr>
        </p:nvSpPr>
        <p:spPr>
          <a:xfrm>
            <a:off x="4117123" y="1421847"/>
            <a:ext cx="4650846" cy="3649466"/>
          </a:xfrm>
        </p:spPr>
        <p:txBody>
          <a:bodyPr>
            <a:noAutofit/>
          </a:bodyPr>
          <a:lstStyle/>
          <a:p>
            <a:endParaRPr lang="en-US" sz="2400" dirty="0"/>
          </a:p>
          <a:p>
            <a:endParaRPr lang="en-US" sz="2400" dirty="0"/>
          </a:p>
          <a:p>
            <a:endParaRPr lang="en-US" sz="2400" dirty="0"/>
          </a:p>
          <a:p>
            <a:pPr marL="0" indent="0">
              <a:buNone/>
            </a:pPr>
            <a:r>
              <a:rPr lang="en-US" sz="2400" dirty="0"/>
              <a:t>In a study of 145 patients</a:t>
            </a:r>
            <a:r>
              <a:rPr lang="en-US" sz="2400" baseline="30000" dirty="0"/>
              <a:t>3</a:t>
            </a:r>
            <a:r>
              <a:rPr lang="en-US" sz="2400" dirty="0"/>
              <a:t> hospitalized for cellulitis, 41 (28%) </a:t>
            </a:r>
            <a:br>
              <a:rPr lang="en-US" sz="2400" dirty="0"/>
            </a:br>
            <a:r>
              <a:rPr lang="en-US" sz="2400" dirty="0"/>
              <a:t>had alternative diagnoses including:</a:t>
            </a:r>
          </a:p>
          <a:p>
            <a:pPr lvl="1"/>
            <a:r>
              <a:rPr lang="en-US" sz="2000" dirty="0"/>
              <a:t>Venous stasis dermatitis (37%) </a:t>
            </a:r>
          </a:p>
          <a:p>
            <a:pPr lvl="1"/>
            <a:r>
              <a:rPr lang="en-US" sz="2000" dirty="0"/>
              <a:t>Trauma-related inflammation (5%) </a:t>
            </a:r>
          </a:p>
          <a:p>
            <a:pPr lvl="1"/>
            <a:r>
              <a:rPr lang="en-US" sz="2000" dirty="0"/>
              <a:t>Deep vein thrombosis (5%) </a:t>
            </a:r>
          </a:p>
          <a:p>
            <a:pPr lvl="1"/>
            <a:r>
              <a:rPr lang="en-US" sz="2000" dirty="0"/>
              <a:t>Nonspecific dermatitis (5%) </a:t>
            </a:r>
          </a:p>
          <a:p>
            <a:pPr lvl="1"/>
            <a:r>
              <a:rPr lang="en-US" sz="2000" dirty="0"/>
              <a:t>Thrombophlebitis (5%) </a:t>
            </a:r>
          </a:p>
          <a:p>
            <a:pPr marL="0" indent="0">
              <a:buNone/>
            </a:pPr>
            <a:endParaRPr lang="en-US" sz="2400" dirty="0"/>
          </a:p>
        </p:txBody>
      </p:sp>
      <p:sp>
        <p:nvSpPr>
          <p:cNvPr id="7" name="Content Placeholder 2">
            <a:extLst>
              <a:ext uri="{FF2B5EF4-FFF2-40B4-BE49-F238E27FC236}">
                <a16:creationId xmlns:a16="http://schemas.microsoft.com/office/drawing/2014/main" id="{D85E54E1-7A6B-4F25-BA14-EAFAA0FC2CD2}"/>
              </a:ext>
            </a:extLst>
          </p:cNvPr>
          <p:cNvSpPr txBox="1">
            <a:spLocks/>
          </p:cNvSpPr>
          <p:nvPr/>
        </p:nvSpPr>
        <p:spPr>
          <a:xfrm>
            <a:off x="376031" y="942412"/>
            <a:ext cx="5042276" cy="1184562"/>
          </a:xfrm>
          <a:prstGeom prst="rect">
            <a:avLst/>
          </a:prstGeom>
        </p:spPr>
        <p:txBody>
          <a:bodyPr vert="horz" lIns="101864" tIns="50933" rIns="101864" bIns="50933" rtlCol="0">
            <a:noAutofit/>
          </a:bodyPr>
          <a:lstStyle>
            <a:lvl1pPr marL="337068" indent="-337068" algn="l" defTabSz="898846" rtl="0" eaLnBrk="1" latinLnBrk="0" hangingPunct="1">
              <a:spcBef>
                <a:spcPct val="20000"/>
              </a:spcBef>
              <a:buFont typeface="Arial" panose="020B0604020202020204" pitchFamily="34" charset="0"/>
              <a:buChar char="•"/>
              <a:defRPr sz="2471" kern="1200">
                <a:solidFill>
                  <a:schemeClr val="tx1"/>
                </a:solidFill>
                <a:latin typeface="+mn-lt"/>
                <a:ea typeface="+mn-ea"/>
                <a:cs typeface="+mn-cs"/>
              </a:defRPr>
            </a:lvl1pPr>
            <a:lvl2pPr marL="730313" indent="-280889" algn="l" defTabSz="898846" rtl="0" eaLnBrk="1" latinLnBrk="0" hangingPunct="1">
              <a:spcBef>
                <a:spcPct val="20000"/>
              </a:spcBef>
              <a:buFont typeface="Arial" panose="020B0604020202020204" pitchFamily="34" charset="0"/>
              <a:buChar char="–"/>
              <a:defRPr sz="2118" kern="1200">
                <a:solidFill>
                  <a:schemeClr val="tx1"/>
                </a:solidFill>
                <a:latin typeface="+mn-lt"/>
                <a:ea typeface="+mn-ea"/>
                <a:cs typeface="+mn-cs"/>
              </a:defRPr>
            </a:lvl2pPr>
            <a:lvl3pPr marL="1123557" indent="-224712" algn="l" defTabSz="898846"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3pPr>
            <a:lvl4pPr marL="1572979" indent="-224712" algn="l" defTabSz="898846"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4pPr>
            <a:lvl5pPr marL="2022403" indent="-224712" algn="l" defTabSz="898846" rtl="0" eaLnBrk="1" latinLnBrk="0" hangingPunct="1">
              <a:spcBef>
                <a:spcPct val="20000"/>
              </a:spcBef>
              <a:buFont typeface="Arial" panose="020B0604020202020204" pitchFamily="34" charset="0"/>
              <a:buChar char="»"/>
              <a:defRPr sz="1588" kern="1200">
                <a:solidFill>
                  <a:schemeClr val="tx1"/>
                </a:solidFill>
                <a:latin typeface="+mn-lt"/>
                <a:ea typeface="+mn-ea"/>
                <a:cs typeface="+mn-cs"/>
              </a:defRPr>
            </a:lvl5pPr>
            <a:lvl6pPr marL="2471827"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250"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0672"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094"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sp>
        <p:nvSpPr>
          <p:cNvPr id="5" name="Rectangle: Rounded Corners 4">
            <a:extLst>
              <a:ext uri="{FF2B5EF4-FFF2-40B4-BE49-F238E27FC236}">
                <a16:creationId xmlns:a16="http://schemas.microsoft.com/office/drawing/2014/main" id="{73B4135A-FE0E-490A-BF98-FA1599174398}"/>
              </a:ext>
            </a:extLst>
          </p:cNvPr>
          <p:cNvSpPr/>
          <p:nvPr/>
        </p:nvSpPr>
        <p:spPr>
          <a:xfrm>
            <a:off x="651119" y="2262562"/>
            <a:ext cx="2246050" cy="3253692"/>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Several noninfectious conditions are commonly misdiagnosed as cellulitis.</a:t>
            </a:r>
          </a:p>
        </p:txBody>
      </p:sp>
    </p:spTree>
    <p:custDataLst>
      <p:tags r:id="rId1"/>
    </p:custDataLst>
    <p:extLst>
      <p:ext uri="{BB962C8B-B14F-4D97-AF65-F5344CB8AC3E}">
        <p14:creationId xmlns:p14="http://schemas.microsoft.com/office/powerpoint/2010/main" val="9509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Moment 1: Mimics – Venous Stasis Dermatitis</a:t>
            </a:r>
            <a:r>
              <a:rPr lang="en-US" sz="3200" baseline="30000"/>
              <a:t>1,3</a:t>
            </a:r>
            <a:endParaRPr lang="en-US" sz="3200"/>
          </a:p>
        </p:txBody>
      </p:sp>
      <p:sp>
        <p:nvSpPr>
          <p:cNvPr id="3" name="Content Placeholder 2"/>
          <p:cNvSpPr>
            <a:spLocks noGrp="1"/>
          </p:cNvSpPr>
          <p:nvPr>
            <p:ph idx="1"/>
          </p:nvPr>
        </p:nvSpPr>
        <p:spPr>
          <a:xfrm>
            <a:off x="177885" y="1034527"/>
            <a:ext cx="6288656" cy="4221166"/>
          </a:xfrm>
        </p:spPr>
        <p:txBody>
          <a:bodyPr>
            <a:noAutofit/>
          </a:bodyPr>
          <a:lstStyle/>
          <a:p>
            <a:pPr lvl="1">
              <a:buFont typeface="Arial" panose="020B0604020202020204" pitchFamily="34" charset="0"/>
              <a:buChar char="•"/>
            </a:pPr>
            <a:r>
              <a:rPr lang="en-US" sz="2600" dirty="0"/>
              <a:t>Often bilateral</a:t>
            </a:r>
          </a:p>
          <a:p>
            <a:pPr lvl="1">
              <a:buFont typeface="Arial" panose="020B0604020202020204" pitchFamily="34" charset="0"/>
              <a:buChar char="•"/>
            </a:pPr>
            <a:r>
              <a:rPr lang="en-US" sz="2600" dirty="0"/>
              <a:t>Usually present for a long period of time</a:t>
            </a:r>
          </a:p>
          <a:p>
            <a:pPr lvl="1">
              <a:buFont typeface="Arial" panose="020B0604020202020204" pitchFamily="34" charset="0"/>
              <a:buChar char="•"/>
            </a:pPr>
            <a:r>
              <a:rPr lang="en-US" sz="2600" dirty="0"/>
              <a:t>Associated with chronic skin hyperpigmentation </a:t>
            </a:r>
          </a:p>
          <a:p>
            <a:pPr lvl="1">
              <a:buFont typeface="Arial" panose="020B0604020202020204" pitchFamily="34" charset="0"/>
              <a:buChar char="•"/>
            </a:pPr>
            <a:r>
              <a:rPr lang="en-US" sz="2600" dirty="0"/>
              <a:t>Associated with pitting edema and                serous drainage </a:t>
            </a:r>
          </a:p>
          <a:p>
            <a:pPr lvl="1">
              <a:buFont typeface="Arial" panose="020B0604020202020204" pitchFamily="34" charset="0"/>
              <a:buChar char="•"/>
            </a:pPr>
            <a:r>
              <a:rPr lang="en-US" sz="2600" dirty="0"/>
              <a:t>Itchiness and scaling may be present</a:t>
            </a:r>
          </a:p>
          <a:p>
            <a:pPr lvl="1">
              <a:buFont typeface="Arial" panose="020B0604020202020204" pitchFamily="34" charset="0"/>
              <a:buChar char="•"/>
            </a:pPr>
            <a:r>
              <a:rPr lang="en-US" sz="2600" dirty="0"/>
              <a:t>Less pain than cellulitis</a:t>
            </a:r>
          </a:p>
          <a:p>
            <a:pPr lvl="1">
              <a:buFont typeface="Arial" panose="020B0604020202020204" pitchFamily="34" charset="0"/>
              <a:buChar char="•"/>
            </a:pPr>
            <a:r>
              <a:rPr lang="en-US" sz="2600" dirty="0"/>
              <a:t>No fever</a:t>
            </a:r>
          </a:p>
          <a:p>
            <a:pPr lvl="1">
              <a:buFont typeface="Arial" panose="020B0604020202020204" pitchFamily="34" charset="0"/>
              <a:buChar char="•"/>
            </a:pPr>
            <a:r>
              <a:rPr lang="en-US" sz="2600" dirty="0"/>
              <a:t>Treat with compression, topical steroids</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7</a:t>
            </a:fld>
            <a:endParaRPr lang="en-US">
              <a:solidFill>
                <a:prstClr val="white"/>
              </a:solidFill>
            </a:endParaRPr>
          </a:p>
        </p:txBody>
      </p:sp>
      <p:pic>
        <p:nvPicPr>
          <p:cNvPr id="8" name="Picture 7" descr="Image of a leg with venous stasis dermatitis.&#10;&#10;Leg has hyperpigmentation and is scaly."/>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015742" y="1718643"/>
            <a:ext cx="2905895" cy="2436222"/>
          </a:xfrm>
          <a:prstGeom prst="rect">
            <a:avLst/>
          </a:prstGeom>
          <a:noFill/>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3409F8C2-8116-400C-8B42-341C550EF83C}"/>
              </a:ext>
            </a:extLst>
          </p:cNvPr>
          <p:cNvSpPr txBox="1"/>
          <p:nvPr/>
        </p:nvSpPr>
        <p:spPr>
          <a:xfrm>
            <a:off x="6305923" y="4485038"/>
            <a:ext cx="2436223" cy="707886"/>
          </a:xfrm>
          <a:prstGeom prst="rect">
            <a:avLst/>
          </a:prstGeom>
          <a:noFill/>
        </p:spPr>
        <p:txBody>
          <a:bodyPr wrap="square" rtlCol="0">
            <a:spAutoFit/>
          </a:bodyPr>
          <a:lstStyle/>
          <a:p>
            <a:r>
              <a:rPr lang="en-US" sz="800" dirty="0"/>
              <a:t>Image source: Keller EC, </a:t>
            </a:r>
            <a:r>
              <a:rPr lang="en-US" sz="800" dirty="0" err="1"/>
              <a:t>Tomecki</a:t>
            </a:r>
            <a:r>
              <a:rPr lang="en-US" sz="800" dirty="0"/>
              <a:t> KJ, </a:t>
            </a:r>
            <a:r>
              <a:rPr lang="en-US" sz="800" dirty="0" err="1"/>
              <a:t>Alraies</a:t>
            </a:r>
            <a:r>
              <a:rPr lang="en-US" sz="800" dirty="0"/>
              <a:t> MC. Distinguishing cellulitis from its mimics. Cleve Clin J Med. 2012 Aug;79(8):547-52. PMID: 22854433. Copyright © 2012 Cleveland Clinic Foundation. All rights reserved. Used with permission.</a:t>
            </a:r>
          </a:p>
        </p:txBody>
      </p:sp>
    </p:spTree>
    <p:custDataLst>
      <p:tags r:id="rId1"/>
    </p:custDataLst>
    <p:extLst>
      <p:ext uri="{BB962C8B-B14F-4D97-AF65-F5344CB8AC3E}">
        <p14:creationId xmlns:p14="http://schemas.microsoft.com/office/powerpoint/2010/main" val="345435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Moment 1: Mimics – Lymphedema</a:t>
            </a:r>
            <a:r>
              <a:rPr lang="en-US" sz="3200" baseline="30000"/>
              <a:t>1,3</a:t>
            </a:r>
          </a:p>
        </p:txBody>
      </p:sp>
      <p:sp>
        <p:nvSpPr>
          <p:cNvPr id="3" name="Content Placeholder 2"/>
          <p:cNvSpPr>
            <a:spLocks noGrp="1"/>
          </p:cNvSpPr>
          <p:nvPr>
            <p:ph idx="1"/>
          </p:nvPr>
        </p:nvSpPr>
        <p:spPr>
          <a:xfrm>
            <a:off x="619760" y="1008530"/>
            <a:ext cx="7843520" cy="5117636"/>
          </a:xfrm>
        </p:spPr>
        <p:txBody>
          <a:bodyPr>
            <a:noAutofit/>
          </a:bodyPr>
          <a:lstStyle/>
          <a:p>
            <a:r>
              <a:rPr lang="en-US" sz="2800" dirty="0"/>
              <a:t>Results from disruption of lymphatic drainage</a:t>
            </a:r>
          </a:p>
          <a:p>
            <a:pPr lvl="1"/>
            <a:r>
              <a:rPr lang="en-US" sz="2800" dirty="0"/>
              <a:t>Can be congenital but usually related to obesity or lymph node dissection</a:t>
            </a:r>
          </a:p>
          <a:p>
            <a:r>
              <a:rPr lang="en-US" sz="2800" dirty="0"/>
              <a:t>Usually unilateral</a:t>
            </a:r>
          </a:p>
          <a:p>
            <a:r>
              <a:rPr lang="en-US" sz="2800" dirty="0"/>
              <a:t>Diffuse nontender erythema</a:t>
            </a:r>
          </a:p>
          <a:p>
            <a:r>
              <a:rPr lang="en-US" sz="2800" dirty="0"/>
              <a:t>Erythema improves with elevation</a:t>
            </a:r>
          </a:p>
          <a:p>
            <a:r>
              <a:rPr lang="en-US" sz="2800" dirty="0"/>
              <a:t>Minimal warmth</a:t>
            </a:r>
          </a:p>
          <a:p>
            <a:r>
              <a:rPr lang="en-US" sz="2800" dirty="0"/>
              <a:t>No fever</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8</a:t>
            </a:fld>
            <a:endParaRPr lang="en-US">
              <a:solidFill>
                <a:prstClr val="white"/>
              </a:solidFill>
            </a:endParaRPr>
          </a:p>
        </p:txBody>
      </p:sp>
      <p:pic>
        <p:nvPicPr>
          <p:cNvPr id="7" name="Picture 6" descr="Picture of the lower legs of a patient with lymphedema. &#10;Image shows a person's lower legs and feet. The right leg and foot are swollen. The left leg looks norm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588" y="2217480"/>
            <a:ext cx="1879652" cy="2250225"/>
          </a:xfrm>
          <a:prstGeom prst="rect">
            <a:avLst/>
          </a:prstGeom>
          <a:effectLst>
            <a:outerShdw blurRad="50800" dist="76200" dir="2700000" algn="tl" rotWithShape="0">
              <a:prstClr val="black">
                <a:alpha val="40000"/>
              </a:prstClr>
            </a:outerShdw>
          </a:effectLst>
        </p:spPr>
      </p:pic>
      <p:sp>
        <p:nvSpPr>
          <p:cNvPr id="5" name="Rectangle 4">
            <a:extLst>
              <a:ext uri="{FF2B5EF4-FFF2-40B4-BE49-F238E27FC236}">
                <a16:creationId xmlns:a16="http://schemas.microsoft.com/office/drawing/2014/main" id="{76EE61F4-B5A4-4095-A7F1-1FD7E2CFB66C}"/>
              </a:ext>
            </a:extLst>
          </p:cNvPr>
          <p:cNvSpPr/>
          <p:nvPr/>
        </p:nvSpPr>
        <p:spPr>
          <a:xfrm>
            <a:off x="5711301" y="4583669"/>
            <a:ext cx="2912000" cy="71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800" dirty="0">
                <a:solidFill>
                  <a:schemeClr val="tx1"/>
                </a:solidFill>
              </a:rPr>
              <a:t>Image source: </a:t>
            </a:r>
            <a:r>
              <a:rPr lang="en-US" sz="800" dirty="0" err="1">
                <a:solidFill>
                  <a:schemeClr val="tx1"/>
                </a:solidFill>
              </a:rPr>
              <a:t>Sarhan</a:t>
            </a:r>
            <a:r>
              <a:rPr lang="en-US" sz="800" dirty="0">
                <a:solidFill>
                  <a:schemeClr val="tx1"/>
                </a:solidFill>
              </a:rPr>
              <a:t>, Abdullah. Lymphedema in lower limb. </a:t>
            </a:r>
            <a:r>
              <a:rPr lang="en-US" sz="800" dirty="0"/>
              <a:t>                                                                                                                                                                                               </a:t>
            </a:r>
            <a:r>
              <a:rPr lang="en-US" sz="800" u="sng" dirty="0">
                <a:hlinkClick r:id="rId5"/>
              </a:rPr>
              <a:t>https://commons.wikimedia.org/w/index.php?curid=48487226</a:t>
            </a:r>
            <a:r>
              <a:rPr lang="en-US" sz="800" dirty="0">
                <a:solidFill>
                  <a:schemeClr val="tx1"/>
                </a:solidFill>
              </a:rPr>
              <a:t>. Creative Commons license: </a:t>
            </a:r>
            <a:r>
              <a:rPr lang="en-US" sz="800" dirty="0">
                <a:solidFill>
                  <a:schemeClr val="tx1"/>
                </a:solidFill>
                <a:hlinkClick r:id="rId6"/>
              </a:rPr>
              <a:t>https://creativecommons.org/licenses/by-sa/4.0/deed.en</a:t>
            </a:r>
            <a:r>
              <a:rPr lang="en-US" sz="800" dirty="0">
                <a:solidFill>
                  <a:schemeClr val="tx1"/>
                </a:solidFill>
              </a:rPr>
              <a:t>. </a:t>
            </a:r>
          </a:p>
          <a:p>
            <a:pPr algn="ctr"/>
            <a:endParaRPr lang="en-US" dirty="0"/>
          </a:p>
        </p:txBody>
      </p:sp>
    </p:spTree>
    <p:custDataLst>
      <p:tags r:id="rId1"/>
    </p:custDataLst>
    <p:extLst>
      <p:ext uri="{BB962C8B-B14F-4D97-AF65-F5344CB8AC3E}">
        <p14:creationId xmlns:p14="http://schemas.microsoft.com/office/powerpoint/2010/main" val="235294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Moment 1: Other Mimics</a:t>
            </a:r>
            <a:r>
              <a:rPr lang="en-US" sz="3200" baseline="30000"/>
              <a:t>1,3</a:t>
            </a:r>
            <a:endParaRPr lang="en-US" sz="3200"/>
          </a:p>
        </p:txBody>
      </p:sp>
      <p:sp>
        <p:nvSpPr>
          <p:cNvPr id="3" name="Content Placeholder 2"/>
          <p:cNvSpPr>
            <a:spLocks noGrp="1"/>
          </p:cNvSpPr>
          <p:nvPr>
            <p:ph idx="1"/>
          </p:nvPr>
        </p:nvSpPr>
        <p:spPr>
          <a:xfrm>
            <a:off x="389106" y="1033370"/>
            <a:ext cx="8045080" cy="5289402"/>
          </a:xfrm>
        </p:spPr>
        <p:txBody>
          <a:bodyPr>
            <a:noAutofit/>
          </a:bodyPr>
          <a:lstStyle/>
          <a:p>
            <a:pPr marL="0" indent="0">
              <a:buNone/>
            </a:pPr>
            <a:r>
              <a:rPr lang="en-US" sz="2400" b="1"/>
              <a:t>Peripheral arterial disease</a:t>
            </a:r>
          </a:p>
          <a:p>
            <a:pPr lvl="1"/>
            <a:r>
              <a:rPr lang="en-US" sz="2000"/>
              <a:t>Can present with dependent </a:t>
            </a:r>
            <a:r>
              <a:rPr lang="en-US" sz="2000" err="1"/>
              <a:t>rubor</a:t>
            </a:r>
            <a:r>
              <a:rPr lang="en-US" sz="2000"/>
              <a:t>—erythema that can be bright or dusky red—that goes away when the leg is elevated</a:t>
            </a:r>
          </a:p>
          <a:p>
            <a:pPr lvl="1"/>
            <a:r>
              <a:rPr lang="en-US" sz="2000"/>
              <a:t>Can be associated with pain when patients have severe arterial insufficiency, but is not associated with warmth or edema</a:t>
            </a:r>
          </a:p>
          <a:p>
            <a:pPr marL="0" indent="0">
              <a:buNone/>
            </a:pPr>
            <a:r>
              <a:rPr lang="en-US" sz="2400" b="1"/>
              <a:t>Contact dermatitis or other allergic reaction</a:t>
            </a:r>
          </a:p>
          <a:p>
            <a:pPr lvl="1"/>
            <a:r>
              <a:rPr lang="en-US" sz="2000"/>
              <a:t>Lesions of contact dermatitis are usually confined to the site of contact with the allergen</a:t>
            </a:r>
          </a:p>
          <a:p>
            <a:pPr marL="0" indent="0">
              <a:buNone/>
            </a:pPr>
            <a:r>
              <a:rPr lang="en-US" sz="2400" b="1"/>
              <a:t>Deep venous thrombosis</a:t>
            </a:r>
          </a:p>
          <a:p>
            <a:pPr lvl="1"/>
            <a:r>
              <a:rPr lang="en-US" sz="2000"/>
              <a:t>Skin not generally involved, although can have swelling of the extremity with associated erythema and some warmth</a:t>
            </a:r>
          </a:p>
          <a:p>
            <a:pPr marL="0" indent="0">
              <a:buNone/>
            </a:pPr>
            <a:r>
              <a:rPr lang="en-US" sz="2400" b="1"/>
              <a:t>Gout</a:t>
            </a:r>
          </a:p>
          <a:p>
            <a:pPr lvl="1"/>
            <a:r>
              <a:rPr lang="en-US" sz="2000"/>
              <a:t>Skin surrounding involved joint(s) can mimic cellulitis with warmth, erythema, and pain</a:t>
            </a:r>
          </a:p>
          <a:p>
            <a:endParaRPr lang="en-US" sz="2400"/>
          </a:p>
          <a:p>
            <a:pPr lvl="1"/>
            <a:endParaRPr lang="en-US" sz="200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9</a:t>
            </a:fld>
            <a:endParaRPr lang="en-US">
              <a:solidFill>
                <a:prstClr val="white"/>
              </a:solidFill>
            </a:endParaRPr>
          </a:p>
        </p:txBody>
      </p:sp>
    </p:spTree>
    <p:custDataLst>
      <p:tags r:id="rId1"/>
    </p:custDataLst>
    <p:extLst>
      <p:ext uri="{BB962C8B-B14F-4D97-AF65-F5344CB8AC3E}">
        <p14:creationId xmlns:p14="http://schemas.microsoft.com/office/powerpoint/2010/main" val="4021814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c99oXDt8"/>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ellulitis and Skin and Soft Tissue Abscesses &amp;quot;&quot;/&gt;&lt;property id=&quot;20307&quot; value=&quot;483&quot;/&gt;&lt;/object&gt;&lt;object type=&quot;3&quot; unique_id=&quot;10005&quot;&gt;&lt;property id=&quot;20148&quot; value=&quot;5&quot;/&gt;&lt;property id=&quot;20300&quot; value=&quot;Slide 3 - &amp;quot; Objectives&amp;quot;&quot;/&gt;&lt;property id=&quot;20307&quot; value=&quot;503&quot;/&gt;&lt;/object&gt;&lt;object type=&quot;3&quot; unique_id=&quot;10007&quot;&gt;&lt;property id=&quot;20148&quot; value=&quot;5&quot;/&gt;&lt;property id=&quot;20300&quot; value=&quot;Slide 25 - &amp;quot; &amp;quot;&quot;/&gt;&lt;property id=&quot;20307&quot; value=&quot;488&quot;/&gt;&lt;/object&gt;&lt;object type=&quot;3&quot; unique_id=&quot;10025&quot;&gt;&lt;property id=&quot;20148&quot; value=&quot;5&quot;/&gt;&lt;property id=&quot;20300&quot; value=&quot;Slide 26 - &amp;quot;Stewardship for Cellulitis &amp;quot;&quot;/&gt;&lt;property id=&quot;20307&quot; value=&quot;508&quot;/&gt;&lt;/object&gt;&lt;object type=&quot;3&quot; unique_id=&quot;10029&quot;&gt;&lt;property id=&quot;20148&quot; value=&quot;5&quot;/&gt;&lt;property id=&quot;20300&quot; value=&quot;Slide 29 - &amp;quot;Take Home Messages&amp;quot;&quot;/&gt;&lt;property id=&quot;20307&quot; value=&quot;502&quot;/&gt;&lt;/object&gt;&lt;object type=&quot;3&quot; unique_id=&quot;10030&quot;&gt;&lt;property id=&quot;20148&quot; value=&quot;5&quot;/&gt;&lt;property id=&quot;20300&quot; value=&quot;Slide 31 - &amp;quot;Questions&amp;quot;&quot;/&gt;&lt;property id=&quot;20307&quot; value=&quot;510&quot;/&gt;&lt;/object&gt;&lt;object type=&quot;3&quot; unique_id=&quot;10031&quot;&gt;&lt;property id=&quot;20148&quot; value=&quot;5&quot;/&gt;&lt;property id=&quot;20300&quot; value=&quot;Slide 32 - &amp;quot;Next Steps&amp;quot;&quot;/&gt;&lt;property id=&quot;20307&quot; value=&quot;511&quot;/&gt;&lt;/object&gt;&lt;object type=&quot;3&quot; unique_id=&quot;10032&quot;&gt;&lt;property id=&quot;20148&quot; value=&quot;5&quot;/&gt;&lt;property id=&quot;20300&quot; value=&quot;Slide 34 - &amp;quot;References&amp;quot;&quot;/&gt;&lt;property id=&quot;20307&quot; value=&quot;512&quot;/&gt;&lt;/object&gt;&lt;object type=&quot;3&quot; unique_id=&quot;10067&quot;&gt;&lt;property id=&quot;20148&quot; value=&quot;5&quot;/&gt;&lt;property id=&quot;20300&quot; value=&quot;Slide 33 - &amp;quot;Disclaimer&amp;quot;&quot;/&gt;&lt;property id=&quot;20307&quot; value=&quot;515&quot;/&gt;&lt;/object&gt;&lt;object type=&quot;3&quot; unique_id=&quot;10073&quot;&gt;&lt;property id=&quot;20148&quot; value=&quot;5&quot;/&gt;&lt;property id=&quot;20300&quot; value=&quot;Slide 2 - &amp;quot;Presenter — Sara Cosgrove&amp;quot;&quot;/&gt;&lt;property id=&quot;20307&quot; value=&quot;548&quot;/&gt;&lt;/object&gt;&lt;object type=&quot;3&quot; unique_id=&quot;10074&quot;&gt;&lt;property id=&quot;20148&quot; value=&quot;5&quot;/&gt;&lt;property id=&quot;20300&quot; value=&quot;Slide 4 - &amp;quot;The Four Moments of Antibiotic Decision-Making&amp;quot;&quot;/&gt;&lt;property id=&quot;20307&quot; value=&quot;530&quot;/&gt;&lt;/object&gt;&lt;object type=&quot;3&quot; unique_id=&quot;10075&quot;&gt;&lt;property id=&quot;20148&quot; value=&quot;5&quot;/&gt;&lt;property id=&quot;20300&quot; value=&quot;Slide 5 - &amp;quot;The Four Moments of Antibiotic Decision-Making&amp;quot;&quot;/&gt;&lt;property id=&quot;20307&quot; value=&quot;531&quot;/&gt;&lt;/object&gt;&lt;object type=&quot;3&quot; unique_id=&quot;10076&quot;&gt;&lt;property id=&quot;20148&quot; value=&quot;5&quot;/&gt;&lt;property id=&quot;20300&quot; value=&quot;Slide 6 - &amp;quot;Moment 1: Diagnosis of Cellulitis&amp;quot;&quot;/&gt;&lt;property id=&quot;20307&quot; value=&quot;535&quot;/&gt;&lt;/object&gt;&lt;object type=&quot;3&quot; unique_id=&quot;10077&quot;&gt;&lt;property id=&quot;20148&quot; value=&quot;5&quot;/&gt;&lt;property id=&quot;20300&quot; value=&quot;Slide 7 - &amp;quot;Moment 1: Cellulitis Mimics&amp;quot;&quot;/&gt;&lt;property id=&quot;20307&quot; value=&quot;539&quot;/&gt;&lt;/object&gt;&lt;object type=&quot;3&quot; unique_id=&quot;10078&quot;&gt;&lt;property id=&quot;20148&quot; value=&quot;5&quot;/&gt;&lt;property id=&quot;20300&quot; value=&quot;Slide 8 - &amp;quot;Moment 1: Cellulitis Mimics&amp;quot;&quot;/&gt;&lt;property id=&quot;20307&quot; value=&quot;529&quot;/&gt;&lt;/object&gt;&lt;object type=&quot;3&quot; unique_id=&quot;10079&quot;&gt;&lt;property id=&quot;20148&quot; value=&quot;5&quot;/&gt;&lt;property id=&quot;20300&quot; value=&quot;Slide 9 - &amp;quot;Moment 1: Cellulitis Mimics&amp;quot;&quot;/&gt;&lt;property id=&quot;20307&quot; value=&quot;547&quot;/&gt;&lt;/object&gt;&lt;object type=&quot;3&quot; unique_id=&quot;10080&quot;&gt;&lt;property id=&quot;20148&quot; value=&quot;5&quot;/&gt;&lt;property id=&quot;20300&quot; value=&quot;Slide 10 - &amp;quot;Moment 1: Cellulitis Mimics&amp;quot;&quot;/&gt;&lt;property id=&quot;20307&quot; value=&quot;540&quot;/&gt;&lt;/object&gt;&lt;object type=&quot;3&quot; unique_id=&quot;10081&quot;&gt;&lt;property id=&quot;20148&quot; value=&quot;5&quot;/&gt;&lt;property id=&quot;20300&quot; value=&quot;Slide 11 - &amp;quot;The Four Moments of Antibiotic Decision-Making&amp;quot;&quot;/&gt;&lt;property id=&quot;20307&quot; value=&quot;532&quot;/&gt;&lt;/object&gt;&lt;object type=&quot;3&quot; unique_id=&quot;10082&quot;&gt;&lt;property id=&quot;20148&quot; value=&quot;5&quot;/&gt;&lt;property id=&quot;20300&quot; value=&quot;Slide 12 - &amp;quot;Moment 2: Microbiologic Diagnosis&amp;quot;&quot;/&gt;&lt;property id=&quot;20307&quot; value=&quot;536&quot;/&gt;&lt;/object&gt;&lt;object type=&quot;3&quot; unique_id=&quot;10083&quot;&gt;&lt;property id=&quot;20148&quot; value=&quot;5&quot;/&gt;&lt;property id=&quot;20300&quot; value=&quot;Slide 13 - &amp;quot;Moment 2: Diagnosis of Type of Cellulitis&amp;quot;&quot;/&gt;&lt;property id=&quot;20307&quot; value=&quot;522&quot;/&gt;&lt;/object&gt;&lt;object type=&quot;3&quot; unique_id=&quot;10084&quot;&gt;&lt;property id=&quot;20148&quot; value=&quot;5&quot;/&gt;&lt;property id=&quot;20300&quot; value=&quot;Slide 14 - &amp;quot;Moment 2: Suppurative vs. Non-Suppurative&amp;quot;&quot;/&gt;&lt;property id=&quot;20307&quot; value=&quot;523&quot;/&gt;&lt;/object&gt;&lt;object type=&quot;3&quot; unique_id=&quot;10085&quot;&gt;&lt;property id=&quot;20148&quot; value=&quot;5&quot;/&gt;&lt;property id=&quot;20300&quot; value=&quot;Slide 15 - &amp;quot;Moment 2: Etiology of Non-Suppurative  Cellulitis in the MRSA Era is NOT MRSA&amp;quot;&quot;/&gt;&lt;property id=&quot;20307&quot; value=&quot;524&quot;/&gt;&lt;/object&gt;&lt;object type=&quot;3&quot; unique_id=&quot;10086&quot;&gt;&lt;property id=&quot;20148&quot; value=&quot;5&quot;/&gt;&lt;property id=&quot;20300&quot; value=&quot;Slide 16 - &amp;quot;Moment 1: Skin Abscesses with Minimal Cellulitis&amp;quot;&quot;/&gt;&lt;property id=&quot;20307&quot; value=&quot;541&quot;/&gt;&lt;/object&gt;&lt;object type=&quot;3&quot; unique_id=&quot;10087&quot;&gt;&lt;property id=&quot;20148&quot; value=&quot;5&quot;/&gt;&lt;property id=&quot;20300&quot; value=&quot;Slide 17 - &amp;quot;Moment 1: Indications for Antibiotics in Skin Abscesses&amp;quot;&quot;/&gt;&lt;property id=&quot;20307&quot; value=&quot;546&quot;/&gt;&lt;/object&gt;&lt;object type=&quot;3&quot; unique_id=&quot;10088&quot;&gt;&lt;property id=&quot;20148&quot; value=&quot;5&quot;/&gt;&lt;property id=&quot;20300&quot; value=&quot;Slide 18 - &amp;quot;Moment 2: Gram Negative Coverage in Cellulitis &amp;quot;&quot;/&gt;&lt;property id=&quot;20307&quot; value=&quot;542&quot;/&gt;&lt;/object&gt;&lt;object type=&quot;3&quot; unique_id=&quot;10089&quot;&gt;&lt;property id=&quot;20148&quot; value=&quot;5&quot;/&gt;&lt;property id=&quot;20300&quot; value=&quot;Slide 19 - &amp;quot;Moment 2: Non-Antibiotic Therapy&amp;quot;&quot;/&gt;&lt;property id=&quot;20307&quot; value=&quot;543&quot;/&gt;&lt;/object&gt;&lt;object type=&quot;3&quot; unique_id=&quot;10090&quot;&gt;&lt;property id=&quot;20148&quot; value=&quot;5&quot;/&gt;&lt;property id=&quot;20300&quot; value=&quot;Slide 20 - &amp;quot;The Four Moments of Antibiotic Decision-Making&amp;quot;&quot;/&gt;&lt;property id=&quot;20307&quot; value=&quot;550&quot;/&gt;&lt;/object&gt;&lt;object type=&quot;3&quot; unique_id=&quot;10091&quot;&gt;&lt;property id=&quot;20148&quot; value=&quot;5&quot;/&gt;&lt;property id=&quot;20300&quot; value=&quot;Slide 21 - &amp;quot;Moment 3: Narrowing and Converting to Oral Therapy&amp;quot;&quot;/&gt;&lt;property id=&quot;20307&quot; value=&quot;538&quot;/&gt;&lt;/object&gt;&lt;object type=&quot;3&quot; unique_id=&quot;10092&quot;&gt;&lt;property id=&quot;20148&quot; value=&quot;5&quot;/&gt;&lt;property id=&quot;20300&quot; value=&quot;Slide 22 - &amp;quot;Moment 3: Narrowing and Converting to Oral Therapy&amp;quot;&quot;/&gt;&lt;property id=&quot;20307&quot; value=&quot;544&quot;/&gt;&lt;/object&gt;&lt;object type=&quot;3&quot; unique_id=&quot;10093&quot;&gt;&lt;property id=&quot;20148&quot; value=&quot;5&quot;/&gt;&lt;property id=&quot;20300&quot; value=&quot;Slide 23 - &amp;quot;The Four Moments of Antibiotic Decision-Making&amp;quot;&quot;/&gt;&lt;property id=&quot;20307&quot; value=&quot;551&quot;/&gt;&lt;/object&gt;&lt;object type=&quot;3&quot; unique_id=&quot;10094&quot;&gt;&lt;property id=&quot;20148&quot; value=&quot;5&quot;/&gt;&lt;property id=&quot;20300&quot; value=&quot;Slide 24 - &amp;quot;Moment 4: Duration of Therapy for Uncomplicated Cellulitis&amp;quot;&quot;/&gt;&lt;property id=&quot;20307&quot; value=&quot;525&quot;/&gt;&lt;/object&gt;&lt;object type=&quot;3&quot; unique_id=&quot;10095&quot;&gt;&lt;property id=&quot;20148&quot; value=&quot;5&quot;/&gt;&lt;property id=&quot;20300&quot; value=&quot;Slide 27 - &amp;quot;Intervention to Improve Cellulitis and Abscess Therapy &amp;quot;&quot;/&gt;&lt;property id=&quot;20307&quot; value=&quot;528&quot;/&gt;&lt;/object&gt;&lt;object type=&quot;3&quot; unique_id=&quot;10096&quot;&gt;&lt;property id=&quot;20148&quot; value=&quot;5&quot;/&gt;&lt;property id=&quot;20300&quot; value=&quot;Slide 28 - &amp;quot;Steps to Intervene At Your Institution&amp;quot;&quot;/&gt;&lt;property id=&quot;20307&quot; value=&quot;545&quot;/&gt;&lt;/object&gt;&lt;object type=&quot;3&quot; unique_id=&quot;10097&quot;&gt;&lt;property id=&quot;20148&quot; value=&quot;5&quot;/&gt;&lt;property id=&quot;20300&quot; value=&quot;Slide 30 - &amp;quot;Program Website Access&amp;quot;&quot;/&gt;&lt;property id=&quot;20307&quot; value=&quot;521&quot;/&gt;&lt;/object&gt;&lt;object type=&quot;3&quot; unique_id=&quot;10099&quot;&gt;&lt;property id=&quot;20148&quot; value=&quot;5&quot;/&gt;&lt;property id=&quot;20300&quot; value=&quot;Slide 36 - &amp;quot;References&amp;quot;&quot;/&gt;&lt;property id=&quot;20307&quot; value=&quot;552&quot;/&gt;&lt;/object&gt;&lt;object type=&quot;3&quot; unique_id=&quot;10101&quot;&gt;&lt;property id=&quot;20148&quot; value=&quot;5&quot;/&gt;&lt;property id=&quot;20300&quot; value=&quot;Slide 35&quot;/&gt;&lt;property id=&quot;20307&quot; value=&quot;553&quot;/&gt;&lt;/object&gt;&lt;/object&gt;&lt;object type=&quot;8&quot; unique_id=&quot;10066&quot;&gt;&lt;/object&gt;&lt;/object&gt;&lt;/database&gt;"/>
  <p:tag name="SECTOMILLISECCONVERTED" val="1"/>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2" ma:contentTypeDescription="Create a new document." ma:contentTypeScope="" ma:versionID="2920623a1f3ebad771800c36c0281a30">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990cb9d7f849e4776c240f80211f3685"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C2B8F3-71B6-4BD1-8BC4-DCDC72DB5048}">
  <ds:schemaRefs>
    <ds:schemaRef ds:uri="31700ef8-d7b3-42cb-927b-0d158527bfd1"/>
    <ds:schemaRef ds:uri="c1a29f26-6802-4e40-bc7e-3c6136645c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DB251-F41E-451D-90EF-43A10FEDDF00}">
  <ds:schemaRefs>
    <ds:schemaRef ds:uri="http://schemas.microsoft.com/sharepoint/v3/contenttype/forms"/>
  </ds:schemaRefs>
</ds:datastoreItem>
</file>

<file path=customXml/itemProps3.xml><?xml version="1.0" encoding="utf-8"?>
<ds:datastoreItem xmlns:ds="http://schemas.openxmlformats.org/officeDocument/2006/customXml" ds:itemID="{937A0588-55D3-4589-9DFD-E22BF5374C7C}">
  <ds:schemaRefs>
    <ds:schemaRef ds:uri="31700ef8-d7b3-42cb-927b-0d158527bfd1"/>
    <ds:schemaRef ds:uri="http://schemas.microsoft.com/office/2006/metadata/properties"/>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c1a29f26-6802-4e40-bc7e-3c6136645c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237</TotalTime>
  <Words>2619</Words>
  <Application>Microsoft Office PowerPoint</Application>
  <PresentationFormat>On-screen Show (4:3)</PresentationFormat>
  <Paragraphs>256</Paragraphs>
  <Slides>29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vt:lpstr>
      <vt:lpstr>Wingdings</vt:lpstr>
      <vt:lpstr>1_Office Theme</vt:lpstr>
      <vt:lpstr>Best Practices in the Diagnosis and  Treatment of Cellulitis and Skin and  Soft Tissue Abscesses</vt:lpstr>
      <vt:lpstr> Objectives</vt:lpstr>
      <vt:lpstr>The Four Moments of Antibiotic Decision Making</vt:lpstr>
      <vt:lpstr>The Four Moments of Antibiotic Decision Making</vt:lpstr>
      <vt:lpstr>Moment 1: Diagnosis of Cellulitis1,2</vt:lpstr>
      <vt:lpstr>Moment 1: Cellulitis Mimics</vt:lpstr>
      <vt:lpstr>Moment 1: Mimics – Venous Stasis Dermatitis1,3</vt:lpstr>
      <vt:lpstr>Moment 1: Mimics – Lymphedema1,3</vt:lpstr>
      <vt:lpstr>Moment 1: Other Mimics1,3</vt:lpstr>
      <vt:lpstr>The Four Moments of Antibiotic Decision Making</vt:lpstr>
      <vt:lpstr>Moment 2: Microbiologic Diagnosis2</vt:lpstr>
      <vt:lpstr>The Four Moments of Antibiotic Decision Making</vt:lpstr>
      <vt:lpstr>Moment 3: Diagnosis of Type of Cellulitis2</vt:lpstr>
      <vt:lpstr>Moment 3: Decisions Around Antibiotic Prescription2,4,5</vt:lpstr>
      <vt:lpstr>Moment 3: MRSA Coverage in Nonpurulent Cellulitis</vt:lpstr>
      <vt:lpstr>Moment 3: Role of Antibiotics for Skin Abscesses With Minimal Cellulitis</vt:lpstr>
      <vt:lpstr>Moment 3: Indications for Antibiotics for Skin Abscesses</vt:lpstr>
      <vt:lpstr>Moment 3: Treatment of Other Types of Skin and Soft Tissue Infections</vt:lpstr>
      <vt:lpstr>Non-Antibiotic Therapy</vt:lpstr>
      <vt:lpstr>Moment 3: Duration of Therapy for Uncomplicated Cellulitis15-17</vt:lpstr>
      <vt:lpstr>The Four Moments of Antibiotic Decision Making</vt:lpstr>
      <vt:lpstr>Moment 4: Followup Plan for Patients18</vt:lpstr>
      <vt:lpstr>Take-Home Messages</vt:lpstr>
      <vt:lpstr>Additional Toolkit Resources</vt:lpstr>
      <vt:lpstr>Disclaimer</vt:lpstr>
      <vt:lpstr>References</vt:lpstr>
      <vt:lpstr>References</vt:lpstr>
      <vt:lpstr>References</vt:lpstr>
      <vt:lpstr>References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the Diagnosis and Treatment of Cellulitis and Skin and Soft Tissue Abscesses – Slides</dc:title>
  <dc:creator>"Agency for Healthcare Research and Quality (AHRQ)"</dc:creator>
  <cp:keywords>antibiotics</cp:keywords>
  <cp:lastModifiedBy>Heidenrich, Christine (AHRQ/OC) (CTR)</cp:lastModifiedBy>
  <cp:revision>25</cp:revision>
  <cp:lastPrinted>2017-10-10T15:55:14Z</cp:lastPrinted>
  <dcterms:created xsi:type="dcterms:W3CDTF">2010-04-13T05:43:03Z</dcterms:created>
  <dcterms:modified xsi:type="dcterms:W3CDTF">2022-09-01T23:25:17Z</dcterms:modified>
  <cp:category>hai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4E1AA9CB-93E3-454B-A007-37A0251A9AAA</vt:lpwstr>
  </property>
  <property fmtid="{D5CDD505-2E9C-101B-9397-08002B2CF9AE}" pid="3" name="ArticulatePath">
    <vt:lpwstr>ASB_UTI module July 20</vt:lpwstr>
  </property>
  <property fmtid="{D5CDD505-2E9C-101B-9397-08002B2CF9AE}" pid="4" name="ContentTypeId">
    <vt:lpwstr>0x0101003BBBD3D1D480C44F8BEAE65D6CFC0AAB</vt:lpwstr>
  </property>
</Properties>
</file>