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2.xml" ContentType="application/vnd.openxmlformats-officedocument.presentationml.notesSlide+xml"/>
  <Override PartName="/ppt/tags/tag17.xml" ContentType="application/vnd.openxmlformats-officedocument.presentationml.tags+xml"/>
  <Override PartName="/ppt/notesSlides/notesSlide3.xml" ContentType="application/vnd.openxmlformats-officedocument.presentationml.notesSlide+xml"/>
  <Override PartName="/ppt/tags/tag18.xml" ContentType="application/vnd.openxmlformats-officedocument.presentationml.tags+xml"/>
  <Override PartName="/ppt/notesSlides/notesSlide4.xml" ContentType="application/vnd.openxmlformats-officedocument.presentationml.notesSlide+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notesSlides/notesSlide6.xml" ContentType="application/vnd.openxmlformats-officedocument.presentationml.notesSlide+xml"/>
  <Override PartName="/ppt/tags/tag21.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464" r:id="rId2"/>
    <p:sldId id="463" r:id="rId3"/>
    <p:sldId id="437" r:id="rId4"/>
    <p:sldId id="470" r:id="rId5"/>
    <p:sldId id="471" r:id="rId6"/>
    <p:sldId id="474" r:id="rId7"/>
    <p:sldId id="461" r:id="rId8"/>
    <p:sldId id="438" r:id="rId9"/>
    <p:sldId id="447" r:id="rId10"/>
    <p:sldId id="472" r:id="rId11"/>
    <p:sldId id="468" r:id="rId12"/>
    <p:sldId id="467" r:id="rId13"/>
    <p:sldId id="469" r:id="rId14"/>
  </p:sldIdLst>
  <p:sldSz cx="9144000" cy="6858000" type="screen4x3"/>
  <p:notesSz cx="7010400" cy="92964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CA0205-7B3B-845E-3D46-37561B764717}" name="Miller, Melissa (AHRQ/CQuIPS)" initials="MM(" userId="S::melissa.miller@ahrq.hhs.gov::f7dfb7b7-769d-461c-be53-cc0a991ac921" providerId="AD"/>
  <p188:author id="{296D8D4A-8C71-6E6D-A1BA-D58DE58A5AC7}" name="Sara Keller" initials="SK" userId="S::skeller9@jh.edu::d687773d-cfac-4ad0-9375-f867c23c75e7" providerId="AD"/>
  <p188:author id="{D193505A-65D7-67EE-4DE9-ADCBA886A01C}" name="Heidenrich, Christine (AHRQ/OC) (CTR)" initials="HC((" userId="S::Christine.Heidenrich@ahrq.hhs.gov::58cf9597-5aed-4544-869e-b91fdda55fa7" providerId="AD"/>
  <p188:author id="{91265F63-0AFD-5A35-F336-A3D6DE574951}" name="Taylor Helsel" initials="TH" userId="S::thelsel1@jh.edu::132349b7-c94d-4a4b-a0ee-ba64e11009f5" providerId="AD"/>
  <p188:author id="{2E4E1170-D9BE-F6DD-E9A8-DD3FAE8689E2}" name="Meghan Walrath" initials="MW" userId="S::mwalrat2@jh.edu::83b17c40-4bc4-4453-86c4-254643040d40" providerId="AD"/>
  <p188:author id="{798C5090-0A42-9F35-359B-F3EEA456E65B}" name="Mayo Levering" initials="ML" userId="S::aleveri1@jh.edu::e1280931-93bb-43c0-95a6-acff37fd7c0e" providerId="AD"/>
  <p188:author id="{32E0FE97-917C-BBAF-0E2E-F0D9E63A6DA1}" name="Kathleen Speck" initials="KS" userId="Kathleen Speck"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Pranita" initials="" lastIdx="1" clrIdx="3"/>
  <p:cmAuthor id="7" name="Sara Keller" initials="SK" lastIdx="1" clrIdx="9"/>
  <p:cmAuthor id="1" name="Meghan Walrath" initials="MW" lastIdx="9" clrIdx="4">
    <p:extLst>
      <p:ext uri="{19B8F6BF-5375-455C-9EA6-DF929625EA0E}">
        <p15:presenceInfo xmlns:p15="http://schemas.microsoft.com/office/powerpoint/2012/main" userId="S-1-5-21-1214440339-484763869-725345543-4759983" providerId="AD"/>
      </p:ext>
    </p:extLst>
  </p:cmAuthor>
  <p:cmAuthor id="8" name="Tania Caballero" initials="TC" lastIdx="6" clrIdx="10"/>
  <p:cmAuthor id="2" name="Chris Heidenrich" initials="CH" lastIdx="26" clrIdx="2"/>
  <p:cmAuthor id="9" name="Pranita Tamma" initials="PT" lastIdx="3" clrIdx="11">
    <p:extLst>
      <p:ext uri="{19B8F6BF-5375-455C-9EA6-DF929625EA0E}">
        <p15:presenceInfo xmlns:p15="http://schemas.microsoft.com/office/powerpoint/2012/main" userId="S-1-5-21-1214440339-484763869-725345543-3575701" providerId="AD"/>
      </p:ext>
    </p:extLst>
  </p:cmAuthor>
  <p:cmAuthor id="3" name="Sara Cosgrove" initials="SC" lastIdx="6" clrIdx="5">
    <p:extLst>
      <p:ext uri="{19B8F6BF-5375-455C-9EA6-DF929625EA0E}">
        <p15:presenceInfo xmlns:p15="http://schemas.microsoft.com/office/powerpoint/2012/main" userId="S-1-5-21-1214440339-484763869-725345543-46687" providerId="AD"/>
      </p:ext>
    </p:extLst>
  </p:cmAuthor>
  <p:cmAuthor id="10" name="Kathleen" initials="K" lastIdx="4" clrIdx="12">
    <p:extLst>
      <p:ext uri="{19B8F6BF-5375-455C-9EA6-DF929625EA0E}">
        <p15:presenceInfo xmlns:p15="http://schemas.microsoft.com/office/powerpoint/2012/main" userId="Kathleen" providerId="None"/>
      </p:ext>
    </p:extLst>
  </p:cmAuthor>
  <p:cmAuthor id="4" name="Sara Cosgrove" initials="SC [2]" lastIdx="2" clrIdx="6">
    <p:extLst>
      <p:ext uri="{19B8F6BF-5375-455C-9EA6-DF929625EA0E}">
        <p15:presenceInfo xmlns:p15="http://schemas.microsoft.com/office/powerpoint/2012/main" userId="Sara Cosgrove" providerId="None"/>
      </p:ext>
    </p:extLst>
  </p:cmAuthor>
  <p:cmAuthor id="5" name="Miller, Melissa (AHRQ/CQuIPS)" initials="MM(" lastIdx="9" clrIdx="7">
    <p:extLst>
      <p:ext uri="{19B8F6BF-5375-455C-9EA6-DF929625EA0E}">
        <p15:presenceInfo xmlns:p15="http://schemas.microsoft.com/office/powerpoint/2012/main" userId="S-1-5-21-1747495209-1248221918-2216747781-140716" providerId="AD"/>
      </p:ext>
    </p:extLst>
  </p:cmAuthor>
  <p:cmAuthor id="6" name="Kathleen Speck" initials="KS" lastIdx="3" clrIdx="8">
    <p:extLst>
      <p:ext uri="{19B8F6BF-5375-455C-9EA6-DF929625EA0E}">
        <p15:presenceInfo xmlns:p15="http://schemas.microsoft.com/office/powerpoint/2012/main" userId="S-1-5-21-1214440339-484763869-725345543-1499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BB59"/>
    <a:srgbClr val="C0504D"/>
    <a:srgbClr val="4E81BD"/>
    <a:srgbClr val="FBD84B"/>
    <a:srgbClr val="FEF7DB"/>
    <a:srgbClr val="009EC2"/>
    <a:srgbClr val="87B3F4"/>
    <a:srgbClr val="3B549B"/>
    <a:srgbClr val="E9F1F5"/>
    <a:srgbClr val="524F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7DA296-371C-4D70-BD5D-00654E06152F}" v="29" dt="2022-08-26T18:20:09.959"/>
    <p1510:client id="{A33B6E9E-AFE0-3D99-2863-8C78F8676935}" v="9" dt="2022-08-26T17:26:21.840"/>
    <p1510:client id="{BD26E787-C8C6-8F48-A38E-3477E90A59AE}" v="100" dt="2022-08-25T20:52:11.903"/>
    <p1510:client id="{CC4939D1-943F-9B4C-B82B-0C7E0050C675}" v="1" dt="2022-08-26T17:23:01.413"/>
    <p1510:client id="{FF10752B-0E7F-4B2E-A708-F1B2D7F93AB4}" v="71" dt="2022-08-26T12:23:21.6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62" d="100"/>
          <a:sy n="62" d="100"/>
        </p:scale>
        <p:origin x="1400"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657600" cy="465138"/>
          </a:xfrm>
          <a:prstGeom prst="rect">
            <a:avLst/>
          </a:prstGeom>
        </p:spPr>
        <p:txBody>
          <a:bodyPr vert="horz" lIns="91440" tIns="45720" rIns="91440" bIns="45720" rtlCol="0"/>
          <a:lstStyle>
            <a:lvl1pPr algn="l">
              <a:defRPr sz="1200"/>
            </a:lvl1pPr>
          </a:lstStyle>
          <a:p>
            <a:r>
              <a:rPr lang="en-US"/>
              <a:t>SUSP Sustainability</a:t>
            </a:r>
          </a:p>
          <a:p>
            <a:r>
              <a:rPr lang="en-US"/>
              <a:t>Sustaining and Spreading Surgical Improvements</a:t>
            </a:r>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A8E8AB7-4BB2-3843-902B-BF7035B6BC67}" type="datetimeFigureOut">
              <a:rPr lang="en-US" smtClean="0"/>
              <a:t>8/29/2022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F74B440-B77B-8E4A-8AE6-FF58812BCF68}" type="slidenum">
              <a:rPr lang="en-US" smtClean="0"/>
              <a:t>‹#›</a:t>
            </a:fld>
            <a:endParaRPr lang="en-US"/>
          </a:p>
        </p:txBody>
      </p:sp>
    </p:spTree>
    <p:extLst>
      <p:ext uri="{BB962C8B-B14F-4D97-AF65-F5344CB8AC3E}">
        <p14:creationId xmlns:p14="http://schemas.microsoft.com/office/powerpoint/2010/main" val="1833106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607F787-E60A-46F2-B2F5-7A906D6EA7FE}" type="datetimeFigureOut">
              <a:rPr lang="en-US" smtClean="0"/>
              <a:t>8/29/2022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67FCA27-E248-4CFC-A3DF-B919334293C8}" type="slidenum">
              <a:rPr lang="en-US" smtClean="0"/>
              <a:t>‹#›</a:t>
            </a:fld>
            <a:endParaRPr lang="en-US"/>
          </a:p>
        </p:txBody>
      </p:sp>
    </p:spTree>
    <p:extLst>
      <p:ext uri="{BB962C8B-B14F-4D97-AF65-F5344CB8AC3E}">
        <p14:creationId xmlns:p14="http://schemas.microsoft.com/office/powerpoint/2010/main" val="3215190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2150"/>
            <a:ext cx="4611687" cy="3460750"/>
          </a:xfrm>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6F6E0279-E039-4FD6-AE27-C626EDCEFED9}" type="slidenum">
              <a:rPr lang="en-US" smtClean="0"/>
              <a:t>1</a:t>
            </a:fld>
            <a:endParaRPr lang="en-US"/>
          </a:p>
        </p:txBody>
      </p:sp>
    </p:spTree>
    <p:extLst>
      <p:ext uri="{BB962C8B-B14F-4D97-AF65-F5344CB8AC3E}">
        <p14:creationId xmlns:p14="http://schemas.microsoft.com/office/powerpoint/2010/main" val="232040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27E9766-0941-4DB1-84C9-5A2575870D41}" type="slidenum">
              <a:rPr lang="en-US" altLang="en-US"/>
              <a:pPr>
                <a:spcBef>
                  <a:spcPct val="0"/>
                </a:spcBef>
              </a:pPr>
              <a:t>3</a:t>
            </a:fld>
            <a:endParaRPr lang="en-US" altLang="en-US"/>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aseline="0">
              <a:ea typeface="ＭＳ Ｐゴシック" panose="020B0600070205080204" pitchFamily="34" charset="-128"/>
            </a:endParaRPr>
          </a:p>
        </p:txBody>
      </p:sp>
      <p:sp>
        <p:nvSpPr>
          <p:cNvPr id="63493"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a:p>
        </p:txBody>
      </p:sp>
    </p:spTree>
    <p:extLst>
      <p:ext uri="{BB962C8B-B14F-4D97-AF65-F5344CB8AC3E}">
        <p14:creationId xmlns:p14="http://schemas.microsoft.com/office/powerpoint/2010/main" val="2409528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DAC5C7-C30E-7042-BBF0-329C60A2906D}" type="slidenum">
              <a:rPr lang="en-US" smtClean="0"/>
              <a:t>7</a:t>
            </a:fld>
            <a:endParaRPr lang="en-US"/>
          </a:p>
        </p:txBody>
      </p:sp>
    </p:spTree>
    <p:extLst>
      <p:ext uri="{BB962C8B-B14F-4D97-AF65-F5344CB8AC3E}">
        <p14:creationId xmlns:p14="http://schemas.microsoft.com/office/powerpoint/2010/main" val="3151545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DAC5C7-C30E-7042-BBF0-329C60A2906D}" type="slidenum">
              <a:rPr lang="en-US" smtClean="0"/>
              <a:t>8</a:t>
            </a:fld>
            <a:endParaRPr lang="en-US"/>
          </a:p>
        </p:txBody>
      </p:sp>
    </p:spTree>
    <p:extLst>
      <p:ext uri="{BB962C8B-B14F-4D97-AF65-F5344CB8AC3E}">
        <p14:creationId xmlns:p14="http://schemas.microsoft.com/office/powerpoint/2010/main" val="3890982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DAC5C7-C30E-7042-BBF0-329C60A2906D}" type="slidenum">
              <a:rPr lang="en-US" smtClean="0"/>
              <a:t>9</a:t>
            </a:fld>
            <a:endParaRPr lang="en-US"/>
          </a:p>
        </p:txBody>
      </p:sp>
    </p:spTree>
    <p:extLst>
      <p:ext uri="{BB962C8B-B14F-4D97-AF65-F5344CB8AC3E}">
        <p14:creationId xmlns:p14="http://schemas.microsoft.com/office/powerpoint/2010/main" val="3773368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6E0279-E039-4FD6-AE27-C626EDCEFED9}" type="slidenum">
              <a:rPr lang="en-US" smtClean="0"/>
              <a:t>11</a:t>
            </a:fld>
            <a:endParaRPr lang="en-US"/>
          </a:p>
        </p:txBody>
      </p:sp>
    </p:spTree>
    <p:extLst>
      <p:ext uri="{BB962C8B-B14F-4D97-AF65-F5344CB8AC3E}">
        <p14:creationId xmlns:p14="http://schemas.microsoft.com/office/powerpoint/2010/main" val="2722699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295152"/>
            <a:ext cx="7772400" cy="1470025"/>
          </a:xfrm>
        </p:spPr>
        <p:txBody>
          <a:bodyPr/>
          <a:lstStyle>
            <a:lvl1pPr>
              <a:defRPr>
                <a:solidFill>
                  <a:schemeClr val="tx1"/>
                </a:solidFill>
              </a:defRPr>
            </a:lvl1pPr>
          </a:lstStyle>
          <a:p>
            <a:r>
              <a:rPr lang="en-US"/>
              <a:t>Click to edit Master title style</a:t>
            </a:r>
          </a:p>
        </p:txBody>
      </p:sp>
      <p:sp>
        <p:nvSpPr>
          <p:cNvPr id="3" name="Subtitle 2"/>
          <p:cNvSpPr>
            <a:spLocks noGrp="1"/>
          </p:cNvSpPr>
          <p:nvPr>
            <p:ph type="subTitle" idx="1"/>
          </p:nvPr>
        </p:nvSpPr>
        <p:spPr>
          <a:xfrm>
            <a:off x="1371600" y="4029635"/>
            <a:ext cx="6400800" cy="1752600"/>
          </a:xfrm>
        </p:spPr>
        <p:txBody>
          <a:bodyPr/>
          <a:lstStyle>
            <a:lvl1pPr marL="0" indent="0" algn="ctr">
              <a:buNone/>
              <a:defRPr>
                <a:solidFill>
                  <a:schemeClr val="tx1">
                    <a:tint val="75000"/>
                  </a:schemeClr>
                </a:solidFill>
              </a:defRPr>
            </a:lvl1pPr>
            <a:lvl2pPr marL="449423" indent="0" algn="ctr">
              <a:buNone/>
              <a:defRPr>
                <a:solidFill>
                  <a:schemeClr val="tx1">
                    <a:tint val="75000"/>
                  </a:schemeClr>
                </a:solidFill>
              </a:defRPr>
            </a:lvl2pPr>
            <a:lvl3pPr marL="898846" indent="0" algn="ctr">
              <a:buNone/>
              <a:defRPr>
                <a:solidFill>
                  <a:schemeClr val="tx1">
                    <a:tint val="75000"/>
                  </a:schemeClr>
                </a:solidFill>
              </a:defRPr>
            </a:lvl3pPr>
            <a:lvl4pPr marL="1348268" indent="0" algn="ctr">
              <a:buNone/>
              <a:defRPr>
                <a:solidFill>
                  <a:schemeClr val="tx1">
                    <a:tint val="75000"/>
                  </a:schemeClr>
                </a:solidFill>
              </a:defRPr>
            </a:lvl4pPr>
            <a:lvl5pPr marL="1797691" indent="0" algn="ctr">
              <a:buNone/>
              <a:defRPr>
                <a:solidFill>
                  <a:schemeClr val="tx1">
                    <a:tint val="75000"/>
                  </a:schemeClr>
                </a:solidFill>
              </a:defRPr>
            </a:lvl5pPr>
            <a:lvl6pPr marL="2247115" indent="0" algn="ctr">
              <a:buNone/>
              <a:defRPr>
                <a:solidFill>
                  <a:schemeClr val="tx1">
                    <a:tint val="75000"/>
                  </a:schemeClr>
                </a:solidFill>
              </a:defRPr>
            </a:lvl6pPr>
            <a:lvl7pPr marL="2696539" indent="0" algn="ctr">
              <a:buNone/>
              <a:defRPr>
                <a:solidFill>
                  <a:schemeClr val="tx1">
                    <a:tint val="75000"/>
                  </a:schemeClr>
                </a:solidFill>
              </a:defRPr>
            </a:lvl7pPr>
            <a:lvl8pPr marL="3145962" indent="0" algn="ctr">
              <a:buNone/>
              <a:defRPr>
                <a:solidFill>
                  <a:schemeClr val="tx1">
                    <a:tint val="75000"/>
                  </a:schemeClr>
                </a:solidFill>
              </a:defRPr>
            </a:lvl8pPr>
            <a:lvl9pPr marL="3595382" indent="0" algn="ctr">
              <a:buNone/>
              <a:defRPr>
                <a:solidFill>
                  <a:schemeClr val="tx1">
                    <a:tint val="75000"/>
                  </a:schemeClr>
                </a:solidFill>
              </a:defRPr>
            </a:lvl9pPr>
          </a:lstStyle>
          <a:p>
            <a:r>
              <a:rPr lang="en-US"/>
              <a:t>Click to edit Master subtitle style</a:t>
            </a:r>
          </a:p>
        </p:txBody>
      </p:sp>
    </p:spTree>
    <p:custDataLst>
      <p:tags r:id="rId1"/>
    </p:custDataLst>
    <p:extLst>
      <p:ext uri="{BB962C8B-B14F-4D97-AF65-F5344CB8AC3E}">
        <p14:creationId xmlns:p14="http://schemas.microsoft.com/office/powerpoint/2010/main" val="1600323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pictur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990600"/>
            <a:ext cx="46482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3"/>
            <a:ext cx="2133600" cy="365126"/>
          </a:xfrm>
          <a:prstGeom prst="rect">
            <a:avLst/>
          </a:prstGeom>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a:xfrm>
            <a:off x="3124200" y="6356353"/>
            <a:ext cx="2895600" cy="365126"/>
          </a:xfrm>
          <a:prstGeom prst="rect">
            <a:avLst/>
          </a:prstGeom>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356353"/>
            <a:ext cx="1924050" cy="292097"/>
          </a:xfrm>
          <a:prstGeom prst="rect">
            <a:avLst/>
          </a:prstGeom>
        </p:spPr>
        <p:txBody>
          <a:bodyPr/>
          <a:lstStyle/>
          <a:p>
            <a:fld id="{993EEC8E-C5CF-40DF-832D-5BCB0E209B9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8" name="Picture Placeholder 7"/>
          <p:cNvSpPr>
            <a:spLocks noGrp="1"/>
          </p:cNvSpPr>
          <p:nvPr>
            <p:ph type="pic" sz="quarter" idx="13"/>
          </p:nvPr>
        </p:nvSpPr>
        <p:spPr>
          <a:xfrm>
            <a:off x="5257800" y="990600"/>
            <a:ext cx="3429000" cy="5105400"/>
          </a:xfrm>
        </p:spPr>
        <p:txBody>
          <a:bodyPr/>
          <a:lstStyle/>
          <a:p>
            <a:endParaRPr lang="en-US"/>
          </a:p>
        </p:txBody>
      </p:sp>
    </p:spTree>
    <p:custDataLst>
      <p:tags r:id="rId1"/>
    </p:custDataLst>
    <p:extLst>
      <p:ext uri="{BB962C8B-B14F-4D97-AF65-F5344CB8AC3E}">
        <p14:creationId xmlns:p14="http://schemas.microsoft.com/office/powerpoint/2010/main" val="3535838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Main slide">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28600"/>
            <a:ext cx="8229600" cy="593733"/>
          </a:xfrm>
          <a:prstGeom prst="rect">
            <a:avLst/>
          </a:prstGeom>
        </p:spPr>
        <p:txBody>
          <a:bodyPr vert="horz" lIns="91391" tIns="45697" rIns="91391" bIns="45697" rtlCol="0" anchor="ctr">
            <a:normAutofit/>
          </a:bodyPr>
          <a:lstStyle/>
          <a:p>
            <a:r>
              <a:rPr lang="en-US"/>
              <a:t>Click to edit Master title style</a:t>
            </a:r>
          </a:p>
        </p:txBody>
      </p:sp>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t="85556"/>
          <a:stretch/>
        </p:blipFill>
        <p:spPr>
          <a:xfrm>
            <a:off x="0" y="5897880"/>
            <a:ext cx="9144000" cy="990600"/>
          </a:xfrm>
          <a:prstGeom prst="rect">
            <a:avLst/>
          </a:prstGeom>
        </p:spPr>
      </p:pic>
      <p:sp>
        <p:nvSpPr>
          <p:cNvPr id="6" name="Text Placeholder 2"/>
          <p:cNvSpPr>
            <a:spLocks noGrp="1"/>
          </p:cNvSpPr>
          <p:nvPr>
            <p:ph idx="1"/>
          </p:nvPr>
        </p:nvSpPr>
        <p:spPr>
          <a:xfrm>
            <a:off x="457200" y="990600"/>
            <a:ext cx="8229600" cy="5105400"/>
          </a:xfrm>
          <a:prstGeom prst="rect">
            <a:avLst/>
          </a:prstGeom>
        </p:spPr>
        <p:txBody>
          <a:bodyPr vert="horz" lIns="91391" tIns="45697" rIns="91391" bIns="4569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156348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endParaRPr lang="en-US"/>
          </a:p>
        </p:txBody>
      </p:sp>
      <p:sp>
        <p:nvSpPr>
          <p:cNvPr id="5" name="Content Placeholder 2"/>
          <p:cNvSpPr>
            <a:spLocks noGrp="1"/>
          </p:cNvSpPr>
          <p:nvPr>
            <p:ph idx="13"/>
          </p:nvPr>
        </p:nvSpPr>
        <p:spPr>
          <a:xfrm>
            <a:off x="9282545" y="1004049"/>
            <a:ext cx="8229600" cy="475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4"/>
          </p:nvPr>
        </p:nvSpPr>
        <p:spPr>
          <a:xfrm>
            <a:off x="9282545" y="1546413"/>
            <a:ext cx="8229600" cy="475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5"/>
          </p:nvPr>
        </p:nvSpPr>
        <p:spPr>
          <a:xfrm>
            <a:off x="9282545" y="2118761"/>
            <a:ext cx="8229600" cy="475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6"/>
          </p:nvPr>
        </p:nvSpPr>
        <p:spPr>
          <a:xfrm>
            <a:off x="9282545" y="2688324"/>
            <a:ext cx="8229600" cy="475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7"/>
          </p:nvPr>
        </p:nvSpPr>
        <p:spPr>
          <a:xfrm>
            <a:off x="9282545" y="3230688"/>
            <a:ext cx="8229600" cy="475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8"/>
          </p:nvPr>
        </p:nvSpPr>
        <p:spPr>
          <a:xfrm>
            <a:off x="9282545" y="3803036"/>
            <a:ext cx="8229600" cy="475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half" idx="10"/>
          </p:nvPr>
        </p:nvSpPr>
        <p:spPr>
          <a:xfrm>
            <a:off x="-14997" y="6212263"/>
            <a:ext cx="7620000" cy="645739"/>
          </a:xfrm>
        </p:spPr>
        <p:txBody>
          <a:bodyPr anchor="b">
            <a:noAutofit/>
          </a:bodyPr>
          <a:lstStyle>
            <a:lvl1pPr>
              <a:buClr>
                <a:schemeClr val="tx1"/>
              </a:buClr>
              <a:buFont typeface="+mj-lt"/>
              <a:buAutoNum type="arabicPeriod"/>
              <a:defRPr sz="926"/>
            </a:lvl1pPr>
            <a:lvl2pPr>
              <a:defRPr sz="926"/>
            </a:lvl2pPr>
            <a:lvl3pPr>
              <a:defRPr sz="926"/>
            </a:lvl3pPr>
            <a:lvl4pPr>
              <a:defRPr sz="926"/>
            </a:lvl4pPr>
            <a:lvl5pPr>
              <a:defRPr sz="926"/>
            </a:lvl5pPr>
            <a:lvl6pPr>
              <a:defRPr sz="1191"/>
            </a:lvl6pPr>
            <a:lvl7pPr>
              <a:defRPr sz="1191"/>
            </a:lvl7pPr>
            <a:lvl8pPr>
              <a:defRPr sz="1191"/>
            </a:lvl8pPr>
            <a:lvl9pPr>
              <a:defRPr sz="1191"/>
            </a:lvl9pPr>
          </a:lstStyle>
          <a:p>
            <a:pPr lvl="0"/>
            <a:r>
              <a:rPr lang="en-US"/>
              <a:t>Click to edit Master text styles</a:t>
            </a:r>
          </a:p>
        </p:txBody>
      </p:sp>
    </p:spTree>
    <p:custDataLst>
      <p:tags r:id="rId1"/>
    </p:custDataLst>
    <p:extLst>
      <p:ext uri="{BB962C8B-B14F-4D97-AF65-F5344CB8AC3E}">
        <p14:creationId xmlns:p14="http://schemas.microsoft.com/office/powerpoint/2010/main" val="436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endParaRPr lang="en-US"/>
          </a:p>
        </p:txBody>
      </p:sp>
      <p:sp>
        <p:nvSpPr>
          <p:cNvPr id="5" name="Content Placeholder 2"/>
          <p:cNvSpPr>
            <a:spLocks noGrp="1"/>
          </p:cNvSpPr>
          <p:nvPr>
            <p:ph idx="13"/>
          </p:nvPr>
        </p:nvSpPr>
        <p:spPr>
          <a:xfrm>
            <a:off x="9282545" y="1004049"/>
            <a:ext cx="8229600" cy="475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4"/>
          </p:nvPr>
        </p:nvSpPr>
        <p:spPr>
          <a:xfrm>
            <a:off x="9282545" y="1546413"/>
            <a:ext cx="8229600" cy="475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5"/>
          </p:nvPr>
        </p:nvSpPr>
        <p:spPr>
          <a:xfrm>
            <a:off x="9282545" y="2118761"/>
            <a:ext cx="8229600" cy="475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6"/>
          </p:nvPr>
        </p:nvSpPr>
        <p:spPr>
          <a:xfrm>
            <a:off x="9282545" y="2688324"/>
            <a:ext cx="8229600" cy="475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7"/>
          </p:nvPr>
        </p:nvSpPr>
        <p:spPr>
          <a:xfrm>
            <a:off x="9282545" y="3230688"/>
            <a:ext cx="8229600" cy="475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8"/>
          </p:nvPr>
        </p:nvSpPr>
        <p:spPr>
          <a:xfrm>
            <a:off x="9282545" y="3803036"/>
            <a:ext cx="8229600" cy="475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half" idx="10"/>
          </p:nvPr>
        </p:nvSpPr>
        <p:spPr>
          <a:xfrm>
            <a:off x="-14997" y="6212263"/>
            <a:ext cx="7620000" cy="645739"/>
          </a:xfrm>
        </p:spPr>
        <p:txBody>
          <a:bodyPr anchor="b">
            <a:noAutofit/>
          </a:bodyPr>
          <a:lstStyle>
            <a:lvl1pPr>
              <a:buClr>
                <a:schemeClr val="tx1"/>
              </a:buClr>
              <a:buFont typeface="+mj-lt"/>
              <a:buAutoNum type="arabicPeriod"/>
              <a:defRPr sz="926"/>
            </a:lvl1pPr>
            <a:lvl2pPr>
              <a:defRPr sz="926"/>
            </a:lvl2pPr>
            <a:lvl3pPr>
              <a:defRPr sz="926"/>
            </a:lvl3pPr>
            <a:lvl4pPr>
              <a:defRPr sz="926"/>
            </a:lvl4pPr>
            <a:lvl5pPr>
              <a:defRPr sz="926"/>
            </a:lvl5pPr>
            <a:lvl6pPr>
              <a:defRPr sz="1191"/>
            </a:lvl6pPr>
            <a:lvl7pPr>
              <a:defRPr sz="1191"/>
            </a:lvl7pPr>
            <a:lvl8pPr>
              <a:defRPr sz="1191"/>
            </a:lvl8pPr>
            <a:lvl9pPr>
              <a:defRPr sz="1191"/>
            </a:lvl9pPr>
          </a:lstStyle>
          <a:p>
            <a:pPr lvl="0"/>
            <a:r>
              <a:rPr lang="en-US"/>
              <a:t>Click to edit Master text styles</a:t>
            </a:r>
          </a:p>
        </p:txBody>
      </p:sp>
    </p:spTree>
    <p:custDataLst>
      <p:tags r:id="rId1"/>
    </p:custDataLst>
    <p:extLst>
      <p:ext uri="{BB962C8B-B14F-4D97-AF65-F5344CB8AC3E}">
        <p14:creationId xmlns:p14="http://schemas.microsoft.com/office/powerpoint/2010/main" val="3129483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endParaRPr lang="en-US"/>
          </a:p>
        </p:txBody>
      </p:sp>
      <p:sp>
        <p:nvSpPr>
          <p:cNvPr id="5" name="Content Placeholder 2"/>
          <p:cNvSpPr>
            <a:spLocks noGrp="1"/>
          </p:cNvSpPr>
          <p:nvPr>
            <p:ph idx="13"/>
          </p:nvPr>
        </p:nvSpPr>
        <p:spPr>
          <a:xfrm>
            <a:off x="9282545" y="1004048"/>
            <a:ext cx="8229600" cy="475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4"/>
          </p:nvPr>
        </p:nvSpPr>
        <p:spPr>
          <a:xfrm>
            <a:off x="9282545" y="1546412"/>
            <a:ext cx="8229600" cy="475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5"/>
          </p:nvPr>
        </p:nvSpPr>
        <p:spPr>
          <a:xfrm>
            <a:off x="9282545" y="2118760"/>
            <a:ext cx="8229600" cy="475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6"/>
          </p:nvPr>
        </p:nvSpPr>
        <p:spPr>
          <a:xfrm>
            <a:off x="9282545" y="2688323"/>
            <a:ext cx="8229600" cy="475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7"/>
          </p:nvPr>
        </p:nvSpPr>
        <p:spPr>
          <a:xfrm>
            <a:off x="9282545" y="3230687"/>
            <a:ext cx="8229600" cy="475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8"/>
          </p:nvPr>
        </p:nvSpPr>
        <p:spPr>
          <a:xfrm>
            <a:off x="9282545" y="3803035"/>
            <a:ext cx="8229600" cy="475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half" idx="10"/>
          </p:nvPr>
        </p:nvSpPr>
        <p:spPr>
          <a:xfrm>
            <a:off x="-14997" y="6212262"/>
            <a:ext cx="7620000" cy="645739"/>
          </a:xfrm>
        </p:spPr>
        <p:txBody>
          <a:bodyPr anchor="b">
            <a:noAutofit/>
          </a:bodyPr>
          <a:lstStyle>
            <a:lvl1pPr>
              <a:buClr>
                <a:schemeClr val="tx1"/>
              </a:buClr>
              <a:buFont typeface="+mj-lt"/>
              <a:buAutoNum type="arabicPeriod"/>
              <a:defRPr sz="1235"/>
            </a:lvl1pPr>
            <a:lvl2pPr>
              <a:defRPr sz="1235"/>
            </a:lvl2pPr>
            <a:lvl3pPr>
              <a:defRPr sz="1235"/>
            </a:lvl3pPr>
            <a:lvl4pPr>
              <a:defRPr sz="1235"/>
            </a:lvl4pPr>
            <a:lvl5pPr>
              <a:defRPr sz="1235"/>
            </a:lvl5pPr>
            <a:lvl6pPr>
              <a:defRPr sz="1588"/>
            </a:lvl6pPr>
            <a:lvl7pPr>
              <a:defRPr sz="1588"/>
            </a:lvl7pPr>
            <a:lvl8pPr>
              <a:defRPr sz="1588"/>
            </a:lvl8pPr>
            <a:lvl9pPr>
              <a:defRPr sz="1588"/>
            </a:lvl9pPr>
          </a:lstStyle>
          <a:p>
            <a:pPr lvl="0"/>
            <a:r>
              <a:rPr lang="en-US"/>
              <a:t>Click to edit Master text styles</a:t>
            </a:r>
          </a:p>
        </p:txBody>
      </p:sp>
    </p:spTree>
    <p:custDataLst>
      <p:tags r:id="rId1"/>
    </p:custDataLst>
    <p:extLst>
      <p:ext uri="{BB962C8B-B14F-4D97-AF65-F5344CB8AC3E}">
        <p14:creationId xmlns:p14="http://schemas.microsoft.com/office/powerpoint/2010/main" val="3177714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27564"/>
            <a:ext cx="7772400" cy="1272886"/>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 b="66062"/>
          <a:stretch/>
        </p:blipFill>
        <p:spPr>
          <a:xfrm>
            <a:off x="0" y="0"/>
            <a:ext cx="9144000" cy="2327564"/>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88026"/>
          <a:stretch/>
        </p:blipFill>
        <p:spPr>
          <a:xfrm>
            <a:off x="0" y="6036816"/>
            <a:ext cx="9144000" cy="821184"/>
          </a:xfrm>
          <a:prstGeom prst="rect">
            <a:avLst/>
          </a:prstGeom>
        </p:spPr>
      </p:pic>
    </p:spTree>
    <p:extLst>
      <p:ext uri="{BB962C8B-B14F-4D97-AF65-F5344CB8AC3E}">
        <p14:creationId xmlns:p14="http://schemas.microsoft.com/office/powerpoint/2010/main" val="3625411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88026"/>
          <a:stretch/>
        </p:blipFill>
        <p:spPr>
          <a:xfrm>
            <a:off x="0" y="6036816"/>
            <a:ext cx="9144000" cy="821184"/>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2" b="66062"/>
          <a:stretch/>
        </p:blipFill>
        <p:spPr>
          <a:xfrm>
            <a:off x="0" y="0"/>
            <a:ext cx="9144000" cy="2327564"/>
          </a:xfrm>
          <a:prstGeom prst="rect">
            <a:avLst/>
          </a:prstGeom>
        </p:spPr>
      </p:pic>
    </p:spTree>
    <p:extLst>
      <p:ext uri="{BB962C8B-B14F-4D97-AF65-F5344CB8AC3E}">
        <p14:creationId xmlns:p14="http://schemas.microsoft.com/office/powerpoint/2010/main" val="3412529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005925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Referenc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524000"/>
            <a:ext cx="8229600"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0" hasCustomPrompt="1"/>
          </p:nvPr>
        </p:nvSpPr>
        <p:spPr>
          <a:xfrm>
            <a:off x="4191000" y="5486400"/>
            <a:ext cx="4495800" cy="762000"/>
          </a:xfrm>
        </p:spPr>
        <p:txBody>
          <a:bodyPr>
            <a:noAutofit/>
          </a:bodyPr>
          <a:lstStyle>
            <a:lvl1pPr marL="0" indent="0">
              <a:buNone/>
              <a:defRPr sz="1200">
                <a:solidFill>
                  <a:schemeClr val="tx1">
                    <a:lumMod val="65000"/>
                    <a:lumOff val="35000"/>
                  </a:schemeClr>
                </a:solidFill>
              </a:defRPr>
            </a:lvl1pPr>
            <a:lvl2pPr>
              <a:defRPr sz="1200"/>
            </a:lvl2pPr>
            <a:lvl3pPr>
              <a:defRPr sz="1200"/>
            </a:lvl3pPr>
            <a:lvl4pPr>
              <a:defRPr sz="1200"/>
            </a:lvl4pPr>
            <a:lvl5pPr>
              <a:defRPr sz="1200"/>
            </a:lvl5pPr>
          </a:lstStyle>
          <a:p>
            <a:pPr lvl="0"/>
            <a:r>
              <a:rPr lang="en-US"/>
              <a:t>Click to edit references</a:t>
            </a:r>
          </a:p>
        </p:txBody>
      </p:sp>
    </p:spTree>
    <p:custDataLst>
      <p:tags r:id="rId1"/>
    </p:custDataLst>
    <p:extLst>
      <p:ext uri="{BB962C8B-B14F-4D97-AF65-F5344CB8AC3E}">
        <p14:creationId xmlns:p14="http://schemas.microsoft.com/office/powerpoint/2010/main" val="1113909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338778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033163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text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524000"/>
            <a:ext cx="82296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p:cNvSpPr>
            <a:spLocks noGrp="1"/>
          </p:cNvSpPr>
          <p:nvPr>
            <p:ph idx="10"/>
          </p:nvPr>
        </p:nvSpPr>
        <p:spPr>
          <a:xfrm>
            <a:off x="457200" y="3429000"/>
            <a:ext cx="82296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p:cNvSpPr>
            <a:spLocks noGrp="1"/>
          </p:cNvSpPr>
          <p:nvPr>
            <p:ph idx="11"/>
          </p:nvPr>
        </p:nvSpPr>
        <p:spPr>
          <a:xfrm>
            <a:off x="457200" y="5410200"/>
            <a:ext cx="8229600" cy="121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849108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5128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E62AD6D-3C41-4E50-A502-2689E2A4F172}"/>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0"/>
            <a:ext cx="9144000" cy="6850842"/>
          </a:xfrm>
          <a:prstGeom prst="rect">
            <a:avLst/>
          </a:prstGeom>
        </p:spPr>
      </p:pic>
      <p:sp>
        <p:nvSpPr>
          <p:cNvPr id="3" name="Text Placeholder 2"/>
          <p:cNvSpPr>
            <a:spLocks noGrp="1"/>
          </p:cNvSpPr>
          <p:nvPr>
            <p:ph type="body" idx="1"/>
          </p:nvPr>
        </p:nvSpPr>
        <p:spPr>
          <a:xfrm>
            <a:off x="457200" y="1524000"/>
            <a:ext cx="8229600" cy="47342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457200" y="30678"/>
            <a:ext cx="8229600" cy="807522"/>
          </a:xfrm>
          <a:prstGeom prst="rect">
            <a:avLst/>
          </a:prstGeom>
        </p:spPr>
        <p:txBody>
          <a:bodyPr vert="horz" lIns="91440" tIns="45720" rIns="91440" bIns="45720" rtlCol="0" anchor="ctr">
            <a:normAutofit/>
          </a:bodyPr>
          <a:lstStyle/>
          <a:p>
            <a:r>
              <a:rPr lang="en-US"/>
              <a:t>Click to edit Master title style</a:t>
            </a:r>
          </a:p>
        </p:txBody>
      </p:sp>
      <p:sp>
        <p:nvSpPr>
          <p:cNvPr id="9" name="Slide Number Placeholder 5"/>
          <p:cNvSpPr txBox="1">
            <a:spLocks/>
          </p:cNvSpPr>
          <p:nvPr userDrawn="1"/>
        </p:nvSpPr>
        <p:spPr>
          <a:xfrm>
            <a:off x="7467600" y="6448425"/>
            <a:ext cx="1295400" cy="355023"/>
          </a:xfrm>
          <a:prstGeom prst="rect">
            <a:avLst/>
          </a:prstGeom>
        </p:spPr>
        <p:txBody>
          <a:bodyPr vert="horz" lIns="91440" tIns="45720" rIns="91440" bIns="45720" rtlCol="0" anchor="ctr"/>
          <a:lstStyle>
            <a:defPPr>
              <a:defRPr lang="en-US"/>
            </a:defPPr>
            <a:lvl1pPr marL="0" algn="l" defTabSz="914400" rtl="0" eaLnBrk="1" latinLnBrk="0" hangingPunct="1">
              <a:tabLst>
                <a:tab pos="1139825" algn="r"/>
              </a:tabLst>
              <a:defRPr sz="11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tabLst>
                <a:tab pos="1425575" algn="r"/>
              </a:tabLst>
            </a:pPr>
            <a:fld id="{3E80E6E2-A2C9-4C22-9509-24FA37342BF8}" type="slidenum">
              <a:rPr lang="en-US" sz="1400" smtClean="0"/>
              <a:pPr algn="r">
                <a:tabLst>
                  <a:tab pos="1425575" algn="r"/>
                </a:tabLst>
              </a:pPr>
              <a:t>‹#›</a:t>
            </a:fld>
            <a:endParaRPr lang="en-US" sz="1100" dirty="0"/>
          </a:p>
        </p:txBody>
      </p:sp>
      <p:sp>
        <p:nvSpPr>
          <p:cNvPr id="10" name="Rectangle 9">
            <a:extLst>
              <a:ext uri="{FF2B5EF4-FFF2-40B4-BE49-F238E27FC236}">
                <a16:creationId xmlns:a16="http://schemas.microsoft.com/office/drawing/2014/main" id="{F5FD439F-92E7-4C55-BCE1-418BB875653E}"/>
              </a:ext>
            </a:extLst>
          </p:cNvPr>
          <p:cNvSpPr/>
          <p:nvPr userDrawn="1"/>
        </p:nvSpPr>
        <p:spPr>
          <a:xfrm>
            <a:off x="655320" y="6245316"/>
            <a:ext cx="2040013" cy="646331"/>
          </a:xfrm>
          <a:prstGeom prst="rect">
            <a:avLst/>
          </a:prstGeom>
        </p:spPr>
        <p:txBody>
          <a:bodyPr wrap="square">
            <a:spAutoFit/>
          </a:bodyPr>
          <a:lstStyle/>
          <a:p>
            <a:r>
              <a:rPr lang="en-US" sz="1200">
                <a:solidFill>
                  <a:srgbClr val="000000"/>
                </a:solidFill>
                <a:latin typeface="+mn-lt"/>
                <a:cs typeface="Arial" panose="020B0604020202020204" pitchFamily="34" charset="0"/>
              </a:rPr>
              <a:t>AHRQ Safety Program for Improving Antibiotic Use – Ambulatory Care</a:t>
            </a:r>
          </a:p>
        </p:txBody>
      </p:sp>
      <p:cxnSp>
        <p:nvCxnSpPr>
          <p:cNvPr id="11" name="Straight Connector 10">
            <a:extLst>
              <a:ext uri="{FF2B5EF4-FFF2-40B4-BE49-F238E27FC236}">
                <a16:creationId xmlns:a16="http://schemas.microsoft.com/office/drawing/2014/main" id="{44D69B79-F408-4343-B49B-C5548F19EEBE}"/>
              </a:ext>
            </a:extLst>
          </p:cNvPr>
          <p:cNvCxnSpPr/>
          <p:nvPr userDrawn="1"/>
        </p:nvCxnSpPr>
        <p:spPr>
          <a:xfrm>
            <a:off x="674370" y="6286120"/>
            <a:ext cx="6927" cy="564722"/>
          </a:xfrm>
          <a:prstGeom prst="line">
            <a:avLst/>
          </a:prstGeom>
          <a:ln>
            <a:solidFill>
              <a:srgbClr val="07AAC9"/>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C147A36-4F9F-4341-92A7-3FE41F602397}"/>
              </a:ext>
            </a:extLst>
          </p:cNvPr>
          <p:cNvSpPr txBox="1"/>
          <p:nvPr userDrawn="1"/>
        </p:nvSpPr>
        <p:spPr>
          <a:xfrm>
            <a:off x="7543530" y="6468453"/>
            <a:ext cx="932307" cy="307777"/>
          </a:xfrm>
          <a:prstGeom prst="rect">
            <a:avLst/>
          </a:prstGeom>
          <a:noFill/>
        </p:spPr>
        <p:txBody>
          <a:bodyPr wrap="none" rtlCol="0">
            <a:spAutoFit/>
          </a:bodyPr>
          <a:lstStyle/>
          <a:p>
            <a:r>
              <a:rPr lang="en-US" sz="1400" dirty="0">
                <a:solidFill>
                  <a:schemeClr val="bg1"/>
                </a:solidFill>
              </a:rPr>
              <a:t>Sustaining</a:t>
            </a:r>
          </a:p>
        </p:txBody>
      </p:sp>
    </p:spTree>
    <p:custDataLst>
      <p:tags r:id="rId16"/>
    </p:custDataLst>
    <p:extLst>
      <p:ext uri="{BB962C8B-B14F-4D97-AF65-F5344CB8AC3E}">
        <p14:creationId xmlns:p14="http://schemas.microsoft.com/office/powerpoint/2010/main" val="322256771"/>
      </p:ext>
    </p:extLst>
  </p:cSld>
  <p:clrMap bg1="lt1" tx1="dk1" bg2="lt2" tx2="dk2" accent1="accent1" accent2="accent2" accent3="accent3" accent4="accent4" accent5="accent5" accent6="accent6" hlink="hlink" folHlink="folHlink"/>
  <p:sldLayoutIdLst>
    <p:sldLayoutId id="2147483677" r:id="rId1"/>
    <p:sldLayoutId id="2147483661" r:id="rId2"/>
    <p:sldLayoutId id="2147483662" r:id="rId3"/>
    <p:sldLayoutId id="2147483663" r:id="rId4"/>
    <p:sldLayoutId id="2147483668" r:id="rId5"/>
    <p:sldLayoutId id="2147483664" r:id="rId6"/>
    <p:sldLayoutId id="2147483665" r:id="rId7"/>
    <p:sldLayoutId id="2147483666" r:id="rId8"/>
    <p:sldLayoutId id="2147483667" r:id="rId9"/>
    <p:sldLayoutId id="2147483669" r:id="rId10"/>
    <p:sldLayoutId id="2147483670" r:id="rId11"/>
    <p:sldLayoutId id="2147483673" r:id="rId12"/>
    <p:sldLayoutId id="2147483674" r:id="rId13"/>
    <p:sldLayoutId id="2147483676" r:id="rId14"/>
  </p:sldLayoutIdLst>
  <p:hf sldNum="0" hdr="0" ftr="0" dt="0"/>
  <p:txStyles>
    <p:titleStyle>
      <a:lvl1pPr algn="ctr" defTabSz="457200" rtl="0" eaLnBrk="1" latinLnBrk="0" hangingPunct="1">
        <a:spcBef>
          <a:spcPct val="0"/>
        </a:spcBef>
        <a:buNone/>
        <a:defRPr sz="3200" b="0" i="0" u="none" kern="1200">
          <a:solidFill>
            <a:srgbClr val="FFFFFF"/>
          </a:solidFill>
          <a:latin typeface="+mj-lt"/>
          <a:ea typeface="+mj-ea"/>
          <a:cs typeface="+mj-cs"/>
        </a:defRPr>
      </a:lvl1pPr>
    </p:titleStyle>
    <p:bodyStyle>
      <a:lvl1pPr marL="342900" indent="-342900" algn="l" defTabSz="457200" rtl="0" eaLnBrk="1" latinLnBrk="0" hangingPunct="1">
        <a:spcBef>
          <a:spcPts val="0"/>
        </a:spcBef>
        <a:spcAft>
          <a:spcPts val="600"/>
        </a:spcAft>
        <a:buClrTx/>
        <a:buFont typeface="Arial"/>
        <a:buChar char="•"/>
        <a:defRPr sz="3200" kern="1200">
          <a:solidFill>
            <a:schemeClr val="tx1"/>
          </a:solidFill>
          <a:latin typeface="+mn-lt"/>
          <a:ea typeface="+mn-ea"/>
          <a:cs typeface="+mn-cs"/>
        </a:defRPr>
      </a:lvl1pPr>
      <a:lvl2pPr marL="742950" indent="-285750" algn="l" defTabSz="457200" rtl="0" eaLnBrk="1" latinLnBrk="0" hangingPunct="1">
        <a:spcBef>
          <a:spcPts val="0"/>
        </a:spcBef>
        <a:spcAft>
          <a:spcPts val="600"/>
        </a:spcAft>
        <a:buClrTx/>
        <a:buFont typeface="Arial"/>
        <a:buChar char="–"/>
        <a:defRPr sz="2800" b="0" i="0" u="none" kern="1200">
          <a:solidFill>
            <a:schemeClr val="tx1"/>
          </a:solidFill>
          <a:latin typeface="+mn-lt"/>
          <a:ea typeface="+mn-ea"/>
          <a:cs typeface="+mn-cs"/>
        </a:defRPr>
      </a:lvl2pPr>
      <a:lvl3pPr marL="1143000" indent="-228600" algn="l" defTabSz="457200" rtl="0" eaLnBrk="1" latinLnBrk="0" hangingPunct="1">
        <a:spcBef>
          <a:spcPts val="0"/>
        </a:spcBef>
        <a:spcAft>
          <a:spcPts val="600"/>
        </a:spcAft>
        <a:buClrTx/>
        <a:buFont typeface="Arial"/>
        <a:buChar char="•"/>
        <a:defRPr sz="2400" kern="1200">
          <a:solidFill>
            <a:schemeClr val="tx1"/>
          </a:solidFill>
          <a:latin typeface="+mn-lt"/>
          <a:ea typeface="+mn-ea"/>
          <a:cs typeface="+mn-cs"/>
        </a:defRPr>
      </a:lvl3pPr>
      <a:lvl4pPr marL="1600200" indent="-228600" algn="l" defTabSz="457200" rtl="0" eaLnBrk="1" latinLnBrk="0" hangingPunct="1">
        <a:spcBef>
          <a:spcPts val="0"/>
        </a:spcBef>
        <a:spcAft>
          <a:spcPts val="600"/>
        </a:spcAft>
        <a:buClrTx/>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0"/>
        </a:spcBef>
        <a:spcAft>
          <a:spcPts val="600"/>
        </a:spcAft>
        <a:buClrTx/>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20.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16.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1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18.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19.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pPr defTabSz="1018638"/>
            <a:r>
              <a:rPr lang="en-US" sz="4400">
                <a:solidFill>
                  <a:schemeClr val="bg1"/>
                </a:solidFill>
              </a:rPr>
              <a:t>AHRQ Safety Program for Improving Antibiotic Use</a:t>
            </a:r>
          </a:p>
        </p:txBody>
      </p:sp>
      <p:sp>
        <p:nvSpPr>
          <p:cNvPr id="5" name="Subtitle 4"/>
          <p:cNvSpPr>
            <a:spLocks noGrp="1"/>
          </p:cNvSpPr>
          <p:nvPr>
            <p:ph type="subTitle" idx="1"/>
          </p:nvPr>
        </p:nvSpPr>
        <p:spPr>
          <a:xfrm>
            <a:off x="1247422" y="2449191"/>
            <a:ext cx="6400800" cy="1470025"/>
          </a:xfrm>
        </p:spPr>
        <p:txBody>
          <a:bodyPr>
            <a:normAutofit/>
          </a:bodyPr>
          <a:lstStyle/>
          <a:p>
            <a:r>
              <a:rPr lang="en-US" sz="4000" b="1" dirty="0">
                <a:solidFill>
                  <a:schemeClr val="tx1"/>
                </a:solidFill>
                <a:latin typeface="+mj-lt"/>
                <a:cs typeface="Calibri" panose="020F0502020204030204" pitchFamily="34" charset="0"/>
              </a:rPr>
              <a:t>Sustaining Antibiotic Stewardship </a:t>
            </a:r>
            <a:r>
              <a:rPr lang="en-US" sz="4000" b="1" dirty="0">
                <a:solidFill>
                  <a:schemeClr val="tx1"/>
                </a:solidFill>
                <a:latin typeface="+mj-lt"/>
                <a:ea typeface="+mj-ea"/>
                <a:cs typeface="Calibri" panose="020F0502020204030204" pitchFamily="34" charset="0"/>
              </a:rPr>
              <a:t>Efforts</a:t>
            </a:r>
          </a:p>
          <a:p>
            <a:endParaRPr lang="en-US" sz="794" b="1" dirty="0">
              <a:solidFill>
                <a:schemeClr val="tx1"/>
              </a:solidFill>
            </a:endParaRPr>
          </a:p>
          <a:p>
            <a:endParaRPr lang="en-US" sz="794" b="1" dirty="0"/>
          </a:p>
          <a:p>
            <a:endParaRPr lang="en-US" b="1" dirty="0"/>
          </a:p>
          <a:p>
            <a:endParaRPr lang="en-US" dirty="0"/>
          </a:p>
        </p:txBody>
      </p:sp>
      <p:sp>
        <p:nvSpPr>
          <p:cNvPr id="6" name="Title 3">
            <a:extLst>
              <a:ext uri="{FF2B5EF4-FFF2-40B4-BE49-F238E27FC236}">
                <a16:creationId xmlns:a16="http://schemas.microsoft.com/office/drawing/2014/main" id="{FA3B0A56-A72B-53A5-F4F4-1A5A2CC0821A}"/>
              </a:ext>
            </a:extLst>
          </p:cNvPr>
          <p:cNvSpPr txBox="1">
            <a:spLocks/>
          </p:cNvSpPr>
          <p:nvPr/>
        </p:nvSpPr>
        <p:spPr>
          <a:xfrm>
            <a:off x="847165" y="201706"/>
            <a:ext cx="7772400" cy="1470025"/>
          </a:xfrm>
          <a:prstGeom prst="rect">
            <a:avLst/>
          </a:prstGeom>
        </p:spPr>
        <p:txBody>
          <a:bodyPr vert="horz" lIns="101864" tIns="50933" rIns="101864" bIns="50933" rtlCol="0" anchor="ctr">
            <a:normAutofit fontScale="92500" lnSpcReduction="10000"/>
          </a:bodyPr>
          <a:lstStyle>
            <a:lvl1pPr algn="ctr" defTabSz="1018638" rtl="0" eaLnBrk="1" latinLnBrk="0" hangingPunct="1">
              <a:spcBef>
                <a:spcPct val="0"/>
              </a:spcBef>
              <a:buNone/>
              <a:defRPr sz="5000" b="0" i="0" u="none" kern="1200">
                <a:solidFill>
                  <a:schemeClr val="tx1"/>
                </a:solidFill>
                <a:latin typeface="+mj-lt"/>
                <a:ea typeface="+mj-ea"/>
                <a:cs typeface="+mj-cs"/>
              </a:defRPr>
            </a:lvl1pPr>
          </a:lstStyle>
          <a:p>
            <a:r>
              <a:rPr lang="en-US" b="1">
                <a:solidFill>
                  <a:schemeClr val="bg1"/>
                </a:solidFill>
              </a:rPr>
              <a:t>AHRQ Safety Program for Improving Antibiotic Use</a:t>
            </a:r>
          </a:p>
        </p:txBody>
      </p:sp>
      <p:sp>
        <p:nvSpPr>
          <p:cNvPr id="7" name="Subtitle 4">
            <a:extLst>
              <a:ext uri="{FF2B5EF4-FFF2-40B4-BE49-F238E27FC236}">
                <a16:creationId xmlns:a16="http://schemas.microsoft.com/office/drawing/2014/main" id="{C2D52C23-21B8-FD4A-B138-DB730B69A4EB}"/>
              </a:ext>
            </a:extLst>
          </p:cNvPr>
          <p:cNvSpPr txBox="1">
            <a:spLocks/>
          </p:cNvSpPr>
          <p:nvPr/>
        </p:nvSpPr>
        <p:spPr>
          <a:xfrm>
            <a:off x="2085912" y="3894875"/>
            <a:ext cx="4723820" cy="987445"/>
          </a:xfrm>
          <a:prstGeom prst="rect">
            <a:avLst/>
          </a:prstGeom>
        </p:spPr>
        <p:txBody>
          <a:bodyPr vert="horz" lIns="101864" tIns="50933" rIns="101864" bIns="50933" rtlCol="0" anchor="t">
            <a:normAutofit/>
          </a:bodyPr>
          <a:lstStyle>
            <a:lvl1pPr marL="0" indent="0" algn="ctr" defTabSz="457200" rtl="0" eaLnBrk="1" latinLnBrk="0" hangingPunct="1">
              <a:spcBef>
                <a:spcPts val="0"/>
              </a:spcBef>
              <a:spcAft>
                <a:spcPts val="600"/>
              </a:spcAft>
              <a:buClrTx/>
              <a:buFont typeface="Arial"/>
              <a:buNone/>
              <a:defRPr sz="3200" kern="1200">
                <a:solidFill>
                  <a:schemeClr val="tx1">
                    <a:tint val="75000"/>
                  </a:schemeClr>
                </a:solidFill>
                <a:latin typeface="+mn-lt"/>
                <a:ea typeface="+mn-ea"/>
                <a:cs typeface="+mn-cs"/>
              </a:defRPr>
            </a:lvl1pPr>
            <a:lvl2pPr marL="449423" indent="0" algn="ctr" defTabSz="457200" rtl="0" eaLnBrk="1" latinLnBrk="0" hangingPunct="1">
              <a:spcBef>
                <a:spcPts val="0"/>
              </a:spcBef>
              <a:spcAft>
                <a:spcPts val="600"/>
              </a:spcAft>
              <a:buClrTx/>
              <a:buFont typeface="Arial"/>
              <a:buNone/>
              <a:defRPr sz="2800" b="0" i="0" u="none" kern="1200">
                <a:solidFill>
                  <a:schemeClr val="tx1">
                    <a:tint val="75000"/>
                  </a:schemeClr>
                </a:solidFill>
                <a:latin typeface="+mn-lt"/>
                <a:ea typeface="+mn-ea"/>
                <a:cs typeface="+mn-cs"/>
              </a:defRPr>
            </a:lvl2pPr>
            <a:lvl3pPr marL="898846" indent="0" algn="ctr" defTabSz="457200" rtl="0" eaLnBrk="1" latinLnBrk="0" hangingPunct="1">
              <a:spcBef>
                <a:spcPts val="0"/>
              </a:spcBef>
              <a:spcAft>
                <a:spcPts val="600"/>
              </a:spcAft>
              <a:buClrTx/>
              <a:buFont typeface="Arial"/>
              <a:buNone/>
              <a:defRPr sz="2400" kern="1200">
                <a:solidFill>
                  <a:schemeClr val="tx1">
                    <a:tint val="75000"/>
                  </a:schemeClr>
                </a:solidFill>
                <a:latin typeface="+mn-lt"/>
                <a:ea typeface="+mn-ea"/>
                <a:cs typeface="+mn-cs"/>
              </a:defRPr>
            </a:lvl3pPr>
            <a:lvl4pPr marL="1348268" indent="0" algn="ctr" defTabSz="457200" rtl="0" eaLnBrk="1" latinLnBrk="0" hangingPunct="1">
              <a:spcBef>
                <a:spcPts val="0"/>
              </a:spcBef>
              <a:spcAft>
                <a:spcPts val="600"/>
              </a:spcAft>
              <a:buClrTx/>
              <a:buFont typeface="Arial"/>
              <a:buNone/>
              <a:defRPr sz="2000" kern="1200">
                <a:solidFill>
                  <a:schemeClr val="tx1">
                    <a:tint val="75000"/>
                  </a:schemeClr>
                </a:solidFill>
                <a:latin typeface="+mn-lt"/>
                <a:ea typeface="+mn-ea"/>
                <a:cs typeface="+mn-cs"/>
              </a:defRPr>
            </a:lvl4pPr>
            <a:lvl5pPr marL="1797691" indent="0" algn="ctr" defTabSz="457200" rtl="0" eaLnBrk="1" latinLnBrk="0" hangingPunct="1">
              <a:spcBef>
                <a:spcPts val="0"/>
              </a:spcBef>
              <a:spcAft>
                <a:spcPts val="600"/>
              </a:spcAft>
              <a:buClrTx/>
              <a:buFont typeface="Arial"/>
              <a:buNone/>
              <a:defRPr sz="2000" kern="1200">
                <a:solidFill>
                  <a:schemeClr val="tx1">
                    <a:tint val="75000"/>
                  </a:schemeClr>
                </a:solidFill>
                <a:latin typeface="+mn-lt"/>
                <a:ea typeface="+mn-ea"/>
                <a:cs typeface="+mn-cs"/>
              </a:defRPr>
            </a:lvl5pPr>
            <a:lvl6pPr marL="2247115"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696539"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145962"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595382"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a:t>Ambulatory Care</a:t>
            </a:r>
          </a:p>
        </p:txBody>
      </p:sp>
      <p:sp>
        <p:nvSpPr>
          <p:cNvPr id="2" name="TextBox 1">
            <a:extLst>
              <a:ext uri="{FF2B5EF4-FFF2-40B4-BE49-F238E27FC236}">
                <a16:creationId xmlns:a16="http://schemas.microsoft.com/office/drawing/2014/main" id="{C9E4D150-CC1C-4F53-8429-924EB0522763}"/>
              </a:ext>
            </a:extLst>
          </p:cNvPr>
          <p:cNvSpPr txBox="1"/>
          <p:nvPr/>
        </p:nvSpPr>
        <p:spPr>
          <a:xfrm>
            <a:off x="6960819" y="6334780"/>
            <a:ext cx="2214003" cy="523220"/>
          </a:xfrm>
          <a:prstGeom prst="rect">
            <a:avLst/>
          </a:prstGeom>
          <a:noFill/>
        </p:spPr>
        <p:txBody>
          <a:bodyPr wrap="none" rtlCol="0">
            <a:spAutoFit/>
          </a:bodyPr>
          <a:lstStyle/>
          <a:p>
            <a:pPr algn="r"/>
            <a:r>
              <a:rPr lang="en-US" sz="1400" dirty="0">
                <a:solidFill>
                  <a:schemeClr val="bg1"/>
                </a:solidFill>
              </a:rPr>
              <a:t>AHRQ Pub. No. 17(22)-0030</a:t>
            </a:r>
          </a:p>
          <a:p>
            <a:pPr algn="r"/>
            <a:r>
              <a:rPr lang="en-US" sz="1400" dirty="0">
                <a:solidFill>
                  <a:schemeClr val="bg1"/>
                </a:solidFill>
              </a:rPr>
              <a:t>September 2022</a:t>
            </a:r>
          </a:p>
        </p:txBody>
      </p:sp>
    </p:spTree>
    <p:custDataLst>
      <p:tags r:id="rId1"/>
    </p:custDataLst>
    <p:extLst>
      <p:ext uri="{BB962C8B-B14F-4D97-AF65-F5344CB8AC3E}">
        <p14:creationId xmlns:p14="http://schemas.microsoft.com/office/powerpoint/2010/main" val="1621655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2D585-C5F3-48CC-ADF6-24609B22982E}"/>
              </a:ext>
            </a:extLst>
          </p:cNvPr>
          <p:cNvSpPr>
            <a:spLocks noGrp="1"/>
          </p:cNvSpPr>
          <p:nvPr>
            <p:ph type="title" idx="4294967295"/>
          </p:nvPr>
        </p:nvSpPr>
        <p:spPr>
          <a:xfrm>
            <a:off x="457200" y="22025"/>
            <a:ext cx="8229600" cy="808037"/>
          </a:xfrm>
        </p:spPr>
        <p:txBody>
          <a:bodyPr>
            <a:normAutofit/>
          </a:bodyPr>
          <a:lstStyle/>
          <a:p>
            <a:r>
              <a:rPr lang="en-US" sz="4000"/>
              <a:t>Gap Analysis</a:t>
            </a:r>
          </a:p>
        </p:txBody>
      </p:sp>
      <p:pic>
        <p:nvPicPr>
          <p:cNvPr id="4" name="Picture 3" descr="Image of the Gap Analysis for Antibiotic Stewardship in Ambulatory Care Form">
            <a:extLst>
              <a:ext uri="{FF2B5EF4-FFF2-40B4-BE49-F238E27FC236}">
                <a16:creationId xmlns:a16="http://schemas.microsoft.com/office/drawing/2014/main" id="{202A5E2A-106D-4F0A-B52A-9478F17E5D63}"/>
              </a:ext>
            </a:extLst>
          </p:cNvPr>
          <p:cNvPicPr>
            <a:picLocks noChangeAspect="1"/>
          </p:cNvPicPr>
          <p:nvPr/>
        </p:nvPicPr>
        <p:blipFill>
          <a:blip r:embed="rId2"/>
          <a:stretch>
            <a:fillRect/>
          </a:stretch>
        </p:blipFill>
        <p:spPr>
          <a:xfrm>
            <a:off x="2452063" y="935855"/>
            <a:ext cx="4179555" cy="54235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12966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41" t="2941" r="2941" b="51961"/>
          <a:stretch/>
        </p:blipFill>
        <p:spPr>
          <a:xfrm>
            <a:off x="0" y="823357"/>
            <a:ext cx="9144000" cy="5429661"/>
          </a:xfrm>
          <a:prstGeom prst="rect">
            <a:avLst/>
          </a:prstGeom>
        </p:spPr>
      </p:pic>
      <p:sp>
        <p:nvSpPr>
          <p:cNvPr id="2" name="Title 1"/>
          <p:cNvSpPr>
            <a:spLocks noGrp="1"/>
          </p:cNvSpPr>
          <p:nvPr>
            <p:ph type="title"/>
          </p:nvPr>
        </p:nvSpPr>
        <p:spPr/>
        <p:txBody>
          <a:bodyPr>
            <a:normAutofit/>
          </a:bodyPr>
          <a:lstStyle/>
          <a:p>
            <a:r>
              <a:rPr lang="en-US" sz="4400"/>
              <a:t>Take-Home Messages</a:t>
            </a:r>
          </a:p>
        </p:txBody>
      </p:sp>
      <p:sp>
        <p:nvSpPr>
          <p:cNvPr id="7" name="Content Placeholder 2">
            <a:extLst>
              <a:ext uri="{FF2B5EF4-FFF2-40B4-BE49-F238E27FC236}">
                <a16:creationId xmlns:a16="http://schemas.microsoft.com/office/drawing/2014/main" id="{1C324E08-FA07-4C43-9879-89A8DA138139}"/>
              </a:ext>
            </a:extLst>
          </p:cNvPr>
          <p:cNvSpPr txBox="1">
            <a:spLocks/>
          </p:cNvSpPr>
          <p:nvPr/>
        </p:nvSpPr>
        <p:spPr>
          <a:xfrm>
            <a:off x="614891" y="1224528"/>
            <a:ext cx="7931756" cy="4837953"/>
          </a:xfrm>
          <a:prstGeom prst="rect">
            <a:avLst/>
          </a:prstGeom>
        </p:spPr>
        <p:txBody>
          <a:bodyPr vert="horz" lIns="89880" tIns="44941" rIns="89880" bIns="44941" rtlCol="0" anchor="t">
            <a:normAutofit/>
          </a:bodyPr>
          <a:lstStyle>
            <a:lvl1pPr marL="381990" indent="-381990" algn="l" defTabSz="101863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644" indent="-318324" algn="l" defTabSz="101863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273297" indent="-254660" algn="l" defTabSz="101863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8261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193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254"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0573"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9891"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9209"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381635" indent="-381635">
              <a:buClr>
                <a:schemeClr val="bg1"/>
              </a:buClr>
            </a:pPr>
            <a:endParaRPr lang="en-US" sz="3200">
              <a:solidFill>
                <a:schemeClr val="bg1"/>
              </a:solidFill>
              <a:ea typeface="Calibri"/>
              <a:cs typeface="Calibri"/>
            </a:endParaRPr>
          </a:p>
        </p:txBody>
      </p:sp>
      <p:sp>
        <p:nvSpPr>
          <p:cNvPr id="4" name="Rectangle 3">
            <a:extLst>
              <a:ext uri="{FF2B5EF4-FFF2-40B4-BE49-F238E27FC236}">
                <a16:creationId xmlns:a16="http://schemas.microsoft.com/office/drawing/2014/main" id="{F7B2F165-F7A8-4F08-BA4C-365503F5DA8F}"/>
              </a:ext>
            </a:extLst>
          </p:cNvPr>
          <p:cNvSpPr/>
          <p:nvPr/>
        </p:nvSpPr>
        <p:spPr>
          <a:xfrm>
            <a:off x="457200" y="1307055"/>
            <a:ext cx="7931755" cy="3416320"/>
          </a:xfrm>
          <a:prstGeom prst="rect">
            <a:avLst/>
          </a:prstGeom>
        </p:spPr>
        <p:txBody>
          <a:bodyPr wrap="square">
            <a:spAutoFit/>
          </a:bodyPr>
          <a:lstStyle/>
          <a:p>
            <a:pPr marL="285750" indent="-285750">
              <a:buFont typeface="Arial" panose="020B0604020202020204" pitchFamily="34" charset="0"/>
              <a:buChar char="•"/>
            </a:pPr>
            <a:r>
              <a:rPr lang="en-US" sz="2400">
                <a:solidFill>
                  <a:schemeClr val="bg1"/>
                </a:solidFill>
              </a:rPr>
              <a:t>1</a:t>
            </a:r>
            <a:r>
              <a:rPr lang="en-US" sz="2400">
                <a:solidFill>
                  <a:schemeClr val="bg1"/>
                </a:solidFill>
                <a:latin typeface="Calibri" panose="020F0502020204030204" pitchFamily="34" charset="0"/>
                <a:cs typeface="Calibri" panose="020F0502020204030204" pitchFamily="34" charset="0"/>
              </a:rPr>
              <a:t>–</a:t>
            </a:r>
            <a:r>
              <a:rPr lang="en-US" sz="2400">
                <a:solidFill>
                  <a:schemeClr val="bg1"/>
                </a:solidFill>
              </a:rPr>
              <a:t>2 years are generally required to establish an antibiotic stewardship team in outpatient practices.</a:t>
            </a:r>
          </a:p>
          <a:p>
            <a:pPr marL="285750" indent="-285750">
              <a:buFont typeface="Arial" panose="020B0604020202020204" pitchFamily="34" charset="0"/>
              <a:buChar char="•"/>
            </a:pPr>
            <a:r>
              <a:rPr lang="en-US" sz="2400">
                <a:solidFill>
                  <a:schemeClr val="bg1"/>
                </a:solidFill>
              </a:rPr>
              <a:t>After this period, ongoing antibiotic stewardship efforts are needed to continue to observe optimal antibiotic prescribing.</a:t>
            </a:r>
          </a:p>
          <a:p>
            <a:pPr marL="285750" indent="-285750">
              <a:buFont typeface="Arial" panose="020B0604020202020204" pitchFamily="34" charset="0"/>
              <a:buChar char="•"/>
            </a:pPr>
            <a:r>
              <a:rPr lang="en-US" sz="2400">
                <a:solidFill>
                  <a:schemeClr val="bg1"/>
                </a:solidFill>
              </a:rPr>
              <a:t>After the first 1</a:t>
            </a:r>
            <a:r>
              <a:rPr lang="en-US" sz="2400">
                <a:solidFill>
                  <a:schemeClr val="bg1"/>
                </a:solidFill>
                <a:latin typeface="Calibri" panose="020F0502020204030204" pitchFamily="34" charset="0"/>
                <a:cs typeface="Calibri" panose="020F0502020204030204" pitchFamily="34" charset="0"/>
              </a:rPr>
              <a:t>–</a:t>
            </a:r>
            <a:r>
              <a:rPr lang="en-US" sz="2400">
                <a:solidFill>
                  <a:schemeClr val="bg1"/>
                </a:solidFill>
              </a:rPr>
              <a:t>2 years, an annual sustainability plan should be developed. </a:t>
            </a:r>
          </a:p>
          <a:p>
            <a:pPr marL="285750" indent="-285750">
              <a:buFont typeface="Arial" panose="020B0604020202020204" pitchFamily="34" charset="0"/>
              <a:buChar char="•"/>
            </a:pPr>
            <a:r>
              <a:rPr lang="en-US" sz="2400">
                <a:solidFill>
                  <a:schemeClr val="bg1"/>
                </a:solidFill>
              </a:rPr>
              <a:t>Completion of an annual gap analysis can inform ongoing or new stewardship efforts to include in the sustainability plan. </a:t>
            </a:r>
          </a:p>
        </p:txBody>
      </p:sp>
    </p:spTree>
    <p:custDataLst>
      <p:tags r:id="rId1"/>
    </p:custDataLst>
    <p:extLst>
      <p:ext uri="{BB962C8B-B14F-4D97-AF65-F5344CB8AC3E}">
        <p14:creationId xmlns:p14="http://schemas.microsoft.com/office/powerpoint/2010/main" val="2398881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a:t>Disclaimer</a:t>
            </a:r>
          </a:p>
        </p:txBody>
      </p:sp>
      <p:sp>
        <p:nvSpPr>
          <p:cNvPr id="3" name="Content Placeholder 2"/>
          <p:cNvSpPr>
            <a:spLocks noGrp="1"/>
          </p:cNvSpPr>
          <p:nvPr>
            <p:ph idx="1"/>
          </p:nvPr>
        </p:nvSpPr>
        <p:spPr>
          <a:xfrm>
            <a:off x="457200" y="1385454"/>
            <a:ext cx="8229600" cy="4734296"/>
          </a:xfrm>
        </p:spPr>
        <p:txBody>
          <a:bodyPr vert="horz" lIns="91440" tIns="45720" rIns="91440" bIns="45720" rtlCol="0" anchor="t">
            <a:normAutofit fontScale="85000" lnSpcReduction="20000"/>
          </a:bodyPr>
          <a:lstStyle/>
          <a:p>
            <a:pPr>
              <a:spcBef>
                <a:spcPts val="1542"/>
              </a:spcBef>
              <a:buClrTx/>
            </a:pPr>
            <a:r>
              <a:rPr lang="en-US"/>
              <a:t>The findings and recommendations in this presentation are those of the authors, who are responsible for its content, and do not necessarily represent the views of AHRQ. No statement in this presentation should be construed as an official position of AHRQ or of the U.S. Department of Health and Human Services.</a:t>
            </a:r>
          </a:p>
          <a:p>
            <a:pPr>
              <a:spcBef>
                <a:spcPts val="1542"/>
              </a:spcBef>
            </a:pPr>
            <a:r>
              <a:rPr lang="en-US"/>
              <a:t>Any practice described in this presentation must be applied by healthcare practitioners in accordance with professional judgment and standards of care in regard to the unique circumstances that may apply in each situation they encounter. These practices are offered as helpful options for consideration by healthcare practitioners, not as guidelines.</a:t>
            </a:r>
          </a:p>
          <a:p>
            <a:pPr>
              <a:spcBef>
                <a:spcPts val="1542"/>
              </a:spcBef>
            </a:pPr>
            <a:endParaRPr lang="en-US"/>
          </a:p>
        </p:txBody>
      </p:sp>
    </p:spTree>
    <p:custDataLst>
      <p:tags r:id="rId1"/>
    </p:custDataLst>
    <p:extLst>
      <p:ext uri="{BB962C8B-B14F-4D97-AF65-F5344CB8AC3E}">
        <p14:creationId xmlns:p14="http://schemas.microsoft.com/office/powerpoint/2010/main" val="1826225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266B5-7802-440F-97C4-A7C0FBEC6D8C}"/>
              </a:ext>
            </a:extLst>
          </p:cNvPr>
          <p:cNvSpPr>
            <a:spLocks noGrp="1"/>
          </p:cNvSpPr>
          <p:nvPr>
            <p:ph type="title"/>
          </p:nvPr>
        </p:nvSpPr>
        <p:spPr/>
        <p:txBody>
          <a:bodyPr>
            <a:normAutofit/>
          </a:bodyPr>
          <a:lstStyle/>
          <a:p>
            <a:r>
              <a:rPr lang="en-US" sz="4000"/>
              <a:t>References</a:t>
            </a:r>
          </a:p>
        </p:txBody>
      </p:sp>
      <p:sp>
        <p:nvSpPr>
          <p:cNvPr id="3" name="Content Placeholder 2">
            <a:extLst>
              <a:ext uri="{FF2B5EF4-FFF2-40B4-BE49-F238E27FC236}">
                <a16:creationId xmlns:a16="http://schemas.microsoft.com/office/drawing/2014/main" id="{806000F6-E2F6-407D-B252-231F5296C67B}"/>
              </a:ext>
            </a:extLst>
          </p:cNvPr>
          <p:cNvSpPr>
            <a:spLocks noGrp="1"/>
          </p:cNvSpPr>
          <p:nvPr>
            <p:ph idx="1"/>
          </p:nvPr>
        </p:nvSpPr>
        <p:spPr>
          <a:xfrm>
            <a:off x="457200" y="1061851"/>
            <a:ext cx="8229600" cy="5161395"/>
          </a:xfrm>
        </p:spPr>
        <p:txBody>
          <a:bodyPr>
            <a:normAutofit/>
          </a:bodyPr>
          <a:lstStyle/>
          <a:p>
            <a:pPr marL="457200" indent="-406400">
              <a:spcAft>
                <a:spcPts val="1200"/>
              </a:spcAft>
              <a:buAutoNum type="arabicPeriod"/>
            </a:pPr>
            <a:r>
              <a:rPr lang="en-US" sz="1800" dirty="0"/>
              <a:t>Keller SC, Cosgrove SE, Miller MA, et al. A framework for implementing antibiotic stewardship in ambulatory care: lessons learned from the Agency for Healthcare Research and Quality Safety Program for Improving Antibiotic Use. Antimicrobial Stewardship &amp; Healthcare Epidemiology. 2022 July 4;2(1):e109.</a:t>
            </a:r>
          </a:p>
          <a:p>
            <a:pPr marL="457200" indent="-406400">
              <a:spcAft>
                <a:spcPts val="1200"/>
              </a:spcAft>
              <a:buAutoNum type="arabicPeriod"/>
            </a:pPr>
            <a:r>
              <a:rPr lang="en-US" sz="1800" dirty="0"/>
              <a:t>Gerber JS, Prasad PA, </a:t>
            </a:r>
            <a:r>
              <a:rPr lang="en-US" sz="1800" dirty="0" err="1"/>
              <a:t>Fiks</a:t>
            </a:r>
            <a:r>
              <a:rPr lang="en-US" sz="1800" dirty="0"/>
              <a:t> AG, et al. Effect of an outpatient antimicrobial stewardship intervention on broad-spectrum antibiotic prescribing by primary care pediatricians: a randomized trial. JAMA. 2013 Jun 12;309(22): 2345-52. PMID: 23757082.</a:t>
            </a:r>
          </a:p>
          <a:p>
            <a:pPr marL="457200" indent="-406400">
              <a:spcAft>
                <a:spcPts val="1200"/>
              </a:spcAft>
              <a:buAutoNum type="arabicPeriod"/>
            </a:pPr>
            <a:r>
              <a:rPr lang="en-US" sz="1800" dirty="0"/>
              <a:t>Gerber JS, Prasad PA, </a:t>
            </a:r>
            <a:r>
              <a:rPr lang="en-US" sz="1800" dirty="0" err="1"/>
              <a:t>Fiks</a:t>
            </a:r>
            <a:r>
              <a:rPr lang="en-US" sz="1800" dirty="0"/>
              <a:t> AG, et al. Durability of benefits of an outpatient antimicrobial stewardship intervention after discontinuation of audit and feedback. JAMA. 2014 Dec 17;312(23):2569-70. PMID: 25317759.</a:t>
            </a:r>
          </a:p>
          <a:p>
            <a:endParaRPr lang="en-US" dirty="0"/>
          </a:p>
        </p:txBody>
      </p:sp>
    </p:spTree>
    <p:extLst>
      <p:ext uri="{BB962C8B-B14F-4D97-AF65-F5344CB8AC3E}">
        <p14:creationId xmlns:p14="http://schemas.microsoft.com/office/powerpoint/2010/main" val="2484077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a:t>Objectives</a:t>
            </a:r>
          </a:p>
        </p:txBody>
      </p:sp>
      <p:sp>
        <p:nvSpPr>
          <p:cNvPr id="3" name="Content Placeholder 2"/>
          <p:cNvSpPr>
            <a:spLocks noGrp="1"/>
          </p:cNvSpPr>
          <p:nvPr>
            <p:ph idx="1"/>
          </p:nvPr>
        </p:nvSpPr>
        <p:spPr>
          <a:xfrm>
            <a:off x="457200" y="1265382"/>
            <a:ext cx="8229600" cy="4734296"/>
          </a:xfrm>
        </p:spPr>
        <p:txBody>
          <a:bodyPr vert="horz" lIns="89880" tIns="44941" rIns="89880" bIns="44941" rtlCol="0" anchor="t">
            <a:normAutofit/>
          </a:bodyPr>
          <a:lstStyle/>
          <a:p>
            <a:pPr lvl="0"/>
            <a:r>
              <a:rPr lang="en-US" sz="2800"/>
              <a:t>Develop sustainability plans to determine month to month antibiotic stewardship activities over the next 1</a:t>
            </a:r>
            <a:r>
              <a:rPr lang="en-US" sz="2800">
                <a:latin typeface="Calibri" panose="020F0502020204030204" pitchFamily="34" charset="0"/>
                <a:cs typeface="Calibri" panose="020F0502020204030204" pitchFamily="34" charset="0"/>
              </a:rPr>
              <a:t>–</a:t>
            </a:r>
            <a:r>
              <a:rPr lang="en-US" sz="2800"/>
              <a:t>2 years </a:t>
            </a:r>
          </a:p>
          <a:p>
            <a:endParaRPr lang="en-US" sz="2800"/>
          </a:p>
          <a:p>
            <a:pPr lvl="0"/>
            <a:r>
              <a:rPr lang="en-US" sz="2800"/>
              <a:t>Identify targets for future antibiotic stewardship efforts based on antibiotic prescribing patterns</a:t>
            </a:r>
          </a:p>
          <a:p>
            <a:endParaRPr lang="en-US" sz="2800"/>
          </a:p>
          <a:p>
            <a:pPr lvl="0"/>
            <a:r>
              <a:rPr lang="en-US" sz="2800"/>
              <a:t>Understand the importance of completing a gap analysis on an annual basis</a:t>
            </a:r>
          </a:p>
          <a:p>
            <a:pPr>
              <a:spcBef>
                <a:spcPts val="2118"/>
              </a:spcBef>
              <a:buFont typeface="Arial" panose="020B0604020202020204" pitchFamily="34" charset="0"/>
              <a:buChar char="•"/>
            </a:pPr>
            <a:endParaRPr lang="en-US">
              <a:ea typeface="+mn-lt"/>
              <a:cs typeface="+mn-lt"/>
            </a:endParaRPr>
          </a:p>
        </p:txBody>
      </p:sp>
    </p:spTree>
    <p:custDataLst>
      <p:tags r:id="rId1"/>
    </p:custDataLst>
    <p:extLst>
      <p:ext uri="{BB962C8B-B14F-4D97-AF65-F5344CB8AC3E}">
        <p14:creationId xmlns:p14="http://schemas.microsoft.com/office/powerpoint/2010/main" val="3915974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30678"/>
            <a:ext cx="9144000" cy="807522"/>
          </a:xfrm>
        </p:spPr>
        <p:txBody>
          <a:bodyPr>
            <a:noAutofit/>
          </a:bodyPr>
          <a:lstStyle/>
          <a:p>
            <a:r>
              <a:rPr lang="en-US" altLang="en-US" sz="4000"/>
              <a:t>Looking Ahead </a:t>
            </a:r>
          </a:p>
        </p:txBody>
      </p:sp>
      <p:sp>
        <p:nvSpPr>
          <p:cNvPr id="40963" name="Rectangle 3"/>
          <p:cNvSpPr>
            <a:spLocks noGrp="1" noChangeArrowheads="1"/>
          </p:cNvSpPr>
          <p:nvPr>
            <p:ph idx="1"/>
          </p:nvPr>
        </p:nvSpPr>
        <p:spPr>
          <a:xfrm>
            <a:off x="314035" y="1102591"/>
            <a:ext cx="4867326" cy="4652818"/>
          </a:xfrm>
        </p:spPr>
        <p:txBody>
          <a:bodyPr vert="horz" lIns="91440" tIns="45720" rIns="91440" bIns="45720" rtlCol="0" anchor="t">
            <a:normAutofit/>
          </a:bodyPr>
          <a:lstStyle/>
          <a:p>
            <a:r>
              <a:rPr lang="en-US" altLang="en-US" sz="2400">
                <a:cs typeface="Calibri"/>
              </a:rPr>
              <a:t>A step-by-step approach to implementing antibiotic stewardship in an outpatient practice generally takes approximately 2 years.</a:t>
            </a:r>
          </a:p>
          <a:p>
            <a:endParaRPr lang="en-US" altLang="en-US" sz="2400">
              <a:cs typeface="Calibri"/>
            </a:endParaRPr>
          </a:p>
          <a:p>
            <a:r>
              <a:rPr lang="en-US" altLang="en-US" sz="2400">
                <a:cs typeface="Calibri"/>
              </a:rPr>
              <a:t>After the initial steps of establishing an antibiotic stewardship team have been accomplished, it is important to keep practice members and the stewardship team engaged.</a:t>
            </a:r>
          </a:p>
        </p:txBody>
      </p:sp>
      <p:pic>
        <p:nvPicPr>
          <p:cNvPr id="6" name="Picture 5" descr="Healthcare practitioners gathered at a table.">
            <a:extLst>
              <a:ext uri="{FF2B5EF4-FFF2-40B4-BE49-F238E27FC236}">
                <a16:creationId xmlns:a16="http://schemas.microsoft.com/office/drawing/2014/main" id="{701E7F20-8337-453F-A8BD-3EA81BCAB4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1361" y="2195606"/>
            <a:ext cx="3463638" cy="2307459"/>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34734205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6EF96-1DFE-4C44-AE93-8B7DB32B2DA8}"/>
              </a:ext>
            </a:extLst>
          </p:cNvPr>
          <p:cNvSpPr>
            <a:spLocks noGrp="1"/>
          </p:cNvSpPr>
          <p:nvPr>
            <p:ph type="title"/>
          </p:nvPr>
        </p:nvSpPr>
        <p:spPr/>
        <p:txBody>
          <a:bodyPr/>
          <a:lstStyle/>
          <a:p>
            <a:r>
              <a:rPr lang="en-US" sz="4000"/>
              <a:t>Implementation Steps</a:t>
            </a:r>
            <a:r>
              <a:rPr lang="en-US" sz="4000" baseline="30000"/>
              <a:t>1</a:t>
            </a:r>
            <a:endParaRPr lang="en-US" sz="4000"/>
          </a:p>
        </p:txBody>
      </p:sp>
      <p:sp>
        <p:nvSpPr>
          <p:cNvPr id="3" name="Content Placeholder 2">
            <a:extLst>
              <a:ext uri="{FF2B5EF4-FFF2-40B4-BE49-F238E27FC236}">
                <a16:creationId xmlns:a16="http://schemas.microsoft.com/office/drawing/2014/main" id="{B9369E78-9D9F-416B-8662-41E7619C3C91}"/>
              </a:ext>
            </a:extLst>
          </p:cNvPr>
          <p:cNvSpPr>
            <a:spLocks noGrp="1"/>
          </p:cNvSpPr>
          <p:nvPr>
            <p:ph idx="1"/>
          </p:nvPr>
        </p:nvSpPr>
        <p:spPr>
          <a:xfrm>
            <a:off x="457199" y="1182255"/>
            <a:ext cx="8455891" cy="4734296"/>
          </a:xfrm>
        </p:spPr>
        <p:txBody>
          <a:bodyPr>
            <a:normAutofit fontScale="92500" lnSpcReduction="10000"/>
          </a:bodyPr>
          <a:lstStyle/>
          <a:p>
            <a:r>
              <a:rPr lang="en-US" sz="2600" b="1"/>
              <a:t>Step one</a:t>
            </a:r>
            <a:r>
              <a:rPr lang="en-US" sz="2600"/>
              <a:t>: Obtain support from senior leadership.</a:t>
            </a:r>
          </a:p>
          <a:p>
            <a:r>
              <a:rPr lang="en-US" sz="2600" b="1"/>
              <a:t>Step two</a:t>
            </a:r>
            <a:r>
              <a:rPr lang="en-US" sz="2600"/>
              <a:t>: Identify a clinician lead and administrative lead.</a:t>
            </a:r>
          </a:p>
          <a:p>
            <a:r>
              <a:rPr lang="en-US" sz="2600" b="1"/>
              <a:t>Step three</a:t>
            </a:r>
            <a:r>
              <a:rPr lang="en-US" sz="2600"/>
              <a:t>: Make a case for stewardship to others in the practice.</a:t>
            </a:r>
          </a:p>
          <a:p>
            <a:r>
              <a:rPr lang="en-US" sz="2600" b="1"/>
              <a:t>Step four</a:t>
            </a:r>
            <a:r>
              <a:rPr lang="en-US" sz="2600"/>
              <a:t>: Determine how to access antibiotic prescription data.</a:t>
            </a:r>
          </a:p>
          <a:p>
            <a:r>
              <a:rPr lang="en-US" sz="2600" b="1"/>
              <a:t>Step five</a:t>
            </a:r>
            <a:r>
              <a:rPr lang="en-US" sz="2600"/>
              <a:t>: Improve communication between practice members and between practice members and patients.</a:t>
            </a:r>
          </a:p>
          <a:p>
            <a:r>
              <a:rPr lang="en-US" sz="2600" b="1"/>
              <a:t>Step six</a:t>
            </a:r>
            <a:r>
              <a:rPr lang="en-US" sz="2600"/>
              <a:t>: Discuss best practices in the diagnosis and treatment of common infectious processes with practice members.</a:t>
            </a:r>
          </a:p>
          <a:p>
            <a:r>
              <a:rPr lang="en-US" sz="2600" b="1"/>
              <a:t>Step seven</a:t>
            </a:r>
            <a:r>
              <a:rPr lang="en-US" sz="2600"/>
              <a:t>: Monitor and report back antibiotic prescription data to practice.</a:t>
            </a:r>
          </a:p>
          <a:p>
            <a:r>
              <a:rPr lang="en-US" sz="2600" b="1"/>
              <a:t>Step eight</a:t>
            </a:r>
            <a:r>
              <a:rPr lang="en-US" sz="2600"/>
              <a:t>: Develop a sustainability plan.</a:t>
            </a:r>
            <a:endParaRPr lang="en-US" sz="2400"/>
          </a:p>
        </p:txBody>
      </p:sp>
    </p:spTree>
    <p:extLst>
      <p:ext uri="{BB962C8B-B14F-4D97-AF65-F5344CB8AC3E}">
        <p14:creationId xmlns:p14="http://schemas.microsoft.com/office/powerpoint/2010/main" val="518759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D80A4-8364-471A-AAB2-D471E9867D16}"/>
              </a:ext>
            </a:extLst>
          </p:cNvPr>
          <p:cNvSpPr>
            <a:spLocks noGrp="1"/>
          </p:cNvSpPr>
          <p:nvPr>
            <p:ph type="title"/>
          </p:nvPr>
        </p:nvSpPr>
        <p:spPr/>
        <p:txBody>
          <a:bodyPr/>
          <a:lstStyle/>
          <a:p>
            <a:r>
              <a:rPr lang="en-US" sz="4000"/>
              <a:t>Sustainability Plan</a:t>
            </a:r>
          </a:p>
        </p:txBody>
      </p:sp>
      <p:sp>
        <p:nvSpPr>
          <p:cNvPr id="3" name="Content Placeholder 2">
            <a:extLst>
              <a:ext uri="{FF2B5EF4-FFF2-40B4-BE49-F238E27FC236}">
                <a16:creationId xmlns:a16="http://schemas.microsoft.com/office/drawing/2014/main" id="{88AEE3F7-95FB-42C6-BBAE-63B2F6C92221}"/>
              </a:ext>
            </a:extLst>
          </p:cNvPr>
          <p:cNvSpPr>
            <a:spLocks noGrp="1"/>
          </p:cNvSpPr>
          <p:nvPr>
            <p:ph idx="1"/>
          </p:nvPr>
        </p:nvSpPr>
        <p:spPr>
          <a:xfrm>
            <a:off x="457200" y="1145309"/>
            <a:ext cx="8114144" cy="4734296"/>
          </a:xfrm>
        </p:spPr>
        <p:txBody>
          <a:bodyPr>
            <a:normAutofit fontScale="70000" lnSpcReduction="20000"/>
          </a:bodyPr>
          <a:lstStyle/>
          <a:p>
            <a:r>
              <a:rPr lang="en-US"/>
              <a:t>Initial Sustainability Plan</a:t>
            </a:r>
          </a:p>
          <a:p>
            <a:pPr lvl="1"/>
            <a:r>
              <a:rPr lang="en-US"/>
              <a:t>An approximate outline of the month to month plans during the first 1</a:t>
            </a:r>
            <a:r>
              <a:rPr lang="en-US">
                <a:latin typeface="Calibri" panose="020F0502020204030204" pitchFamily="34" charset="0"/>
                <a:cs typeface="Calibri" panose="020F0502020204030204" pitchFamily="34" charset="0"/>
              </a:rPr>
              <a:t>–</a:t>
            </a:r>
            <a:r>
              <a:rPr lang="en-US"/>
              <a:t>2 years </a:t>
            </a:r>
          </a:p>
          <a:p>
            <a:pPr lvl="2"/>
            <a:r>
              <a:rPr lang="en-US"/>
              <a:t>Order of infectious conditions to focus on</a:t>
            </a:r>
          </a:p>
          <a:p>
            <a:pPr lvl="2"/>
            <a:r>
              <a:rPr lang="en-US"/>
              <a:t>Approximate amount of time that will be spent on each condition</a:t>
            </a:r>
          </a:p>
          <a:p>
            <a:pPr lvl="2"/>
            <a:r>
              <a:rPr lang="en-US"/>
              <a:t>Frequency of antibiotic prescription review and feedback</a:t>
            </a:r>
          </a:p>
          <a:p>
            <a:pPr lvl="2"/>
            <a:r>
              <a:rPr lang="en-US"/>
              <a:t>Frequency of </a:t>
            </a:r>
            <a:r>
              <a:rPr lang="en-US" err="1"/>
              <a:t>practicewide</a:t>
            </a:r>
            <a:r>
              <a:rPr lang="en-US"/>
              <a:t> meetings</a:t>
            </a:r>
          </a:p>
          <a:p>
            <a:pPr lvl="1"/>
            <a:r>
              <a:rPr lang="en-US"/>
              <a:t>Review with senior leadership and practice members</a:t>
            </a:r>
          </a:p>
          <a:p>
            <a:pPr marL="457200" lvl="1" indent="0">
              <a:buNone/>
            </a:pPr>
            <a:endParaRPr lang="en-US"/>
          </a:p>
          <a:p>
            <a:r>
              <a:rPr lang="en-US"/>
              <a:t>Subsequent Sustainability Plans</a:t>
            </a:r>
          </a:p>
          <a:p>
            <a:pPr lvl="1"/>
            <a:r>
              <a:rPr lang="en-US"/>
              <a:t>Update on an annual basis</a:t>
            </a:r>
          </a:p>
          <a:p>
            <a:pPr lvl="2"/>
            <a:r>
              <a:rPr lang="en-US"/>
              <a:t>Determine if previous steps need to                                                          be revisited or if new targets should be                                                 identified</a:t>
            </a:r>
          </a:p>
          <a:p>
            <a:pPr lvl="1"/>
            <a:r>
              <a:rPr lang="en-US"/>
              <a:t>Review with senior leadership and                                                            practice members</a:t>
            </a:r>
          </a:p>
          <a:p>
            <a:endParaRPr lang="en-US"/>
          </a:p>
        </p:txBody>
      </p:sp>
      <p:pic>
        <p:nvPicPr>
          <p:cNvPr id="4" name="Picture 3" descr="Image shows a calendar with a person using a pen to point at a date." title="Calendar">
            <a:extLst>
              <a:ext uri="{FF2B5EF4-FFF2-40B4-BE49-F238E27FC236}">
                <a16:creationId xmlns:a16="http://schemas.microsoft.com/office/drawing/2014/main" id="{1F42DB10-9078-4C74-8426-96A47686D6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1081" y="3923146"/>
            <a:ext cx="2840263" cy="1891145"/>
          </a:xfrm>
          <a:prstGeom prst="rect">
            <a:avLst/>
          </a:prstGeom>
          <a:effectLst>
            <a:outerShdw blurRad="50800" dist="50800" dir="2700000" algn="tl" rotWithShape="0">
              <a:prstClr val="black">
                <a:alpha val="40000"/>
              </a:prstClr>
            </a:outerShdw>
          </a:effectLst>
        </p:spPr>
      </p:pic>
    </p:spTree>
    <p:extLst>
      <p:ext uri="{BB962C8B-B14F-4D97-AF65-F5344CB8AC3E}">
        <p14:creationId xmlns:p14="http://schemas.microsoft.com/office/powerpoint/2010/main" val="1444476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B124E2-31D1-4864-A191-1B2DBFC30C38}"/>
              </a:ext>
            </a:extLst>
          </p:cNvPr>
          <p:cNvSpPr>
            <a:spLocks noGrp="1"/>
          </p:cNvSpPr>
          <p:nvPr>
            <p:ph type="title"/>
          </p:nvPr>
        </p:nvSpPr>
        <p:spPr/>
        <p:txBody>
          <a:bodyPr>
            <a:normAutofit/>
          </a:bodyPr>
          <a:lstStyle/>
          <a:p>
            <a:r>
              <a:rPr lang="en-US" sz="4000"/>
              <a:t>Cluster-Randomized Trial</a:t>
            </a:r>
            <a:r>
              <a:rPr lang="en-US" sz="4000" baseline="30000"/>
              <a:t>2</a:t>
            </a:r>
            <a:endParaRPr lang="en-US" sz="4000"/>
          </a:p>
        </p:txBody>
      </p:sp>
      <p:sp>
        <p:nvSpPr>
          <p:cNvPr id="5" name="Text Placeholder 4">
            <a:extLst>
              <a:ext uri="{FF2B5EF4-FFF2-40B4-BE49-F238E27FC236}">
                <a16:creationId xmlns:a16="http://schemas.microsoft.com/office/drawing/2014/main" id="{73F5C98E-6734-4E49-BD22-D0EEA7B6B1C7}"/>
              </a:ext>
            </a:extLst>
          </p:cNvPr>
          <p:cNvSpPr>
            <a:spLocks noGrp="1"/>
          </p:cNvSpPr>
          <p:nvPr>
            <p:ph type="body" idx="1"/>
          </p:nvPr>
        </p:nvSpPr>
        <p:spPr>
          <a:xfrm>
            <a:off x="457200" y="1158142"/>
            <a:ext cx="4040188" cy="639762"/>
          </a:xfrm>
          <a:solidFill>
            <a:schemeClr val="accent4">
              <a:lumMod val="40000"/>
              <a:lumOff val="60000"/>
            </a:schemeClr>
          </a:solidFill>
        </p:spPr>
        <p:txBody>
          <a:bodyPr>
            <a:normAutofit/>
          </a:bodyPr>
          <a:lstStyle/>
          <a:p>
            <a:pPr algn="ctr"/>
            <a:r>
              <a:rPr lang="en-US" sz="2800"/>
              <a:t>Intervention Arm</a:t>
            </a:r>
          </a:p>
        </p:txBody>
      </p:sp>
      <p:sp>
        <p:nvSpPr>
          <p:cNvPr id="6" name="Content Placeholder 5">
            <a:extLst>
              <a:ext uri="{FF2B5EF4-FFF2-40B4-BE49-F238E27FC236}">
                <a16:creationId xmlns:a16="http://schemas.microsoft.com/office/drawing/2014/main" id="{B3414F38-A2BD-4107-9EAD-1EA5F2B05FC7}"/>
              </a:ext>
            </a:extLst>
          </p:cNvPr>
          <p:cNvSpPr>
            <a:spLocks noGrp="1"/>
          </p:cNvSpPr>
          <p:nvPr>
            <p:ph sz="half" idx="2"/>
          </p:nvPr>
        </p:nvSpPr>
        <p:spPr>
          <a:xfrm>
            <a:off x="457200" y="1797904"/>
            <a:ext cx="4040188" cy="2734401"/>
          </a:xfrm>
          <a:solidFill>
            <a:schemeClr val="accent4">
              <a:lumMod val="20000"/>
              <a:lumOff val="80000"/>
            </a:schemeClr>
          </a:solidFill>
        </p:spPr>
        <p:txBody>
          <a:bodyPr>
            <a:normAutofit/>
          </a:bodyPr>
          <a:lstStyle/>
          <a:p>
            <a:r>
              <a:rPr lang="en-US" sz="2000"/>
              <a:t>1-hour education session focusing on upper respiratory tract infections and sinusitis</a:t>
            </a:r>
          </a:p>
          <a:p>
            <a:r>
              <a:rPr lang="en-US" sz="2000"/>
              <a:t>Quarterly review of antibiotic prescribing rates in comparison to other practices </a:t>
            </a:r>
          </a:p>
        </p:txBody>
      </p:sp>
      <p:sp>
        <p:nvSpPr>
          <p:cNvPr id="7" name="Text Placeholder 6">
            <a:extLst>
              <a:ext uri="{FF2B5EF4-FFF2-40B4-BE49-F238E27FC236}">
                <a16:creationId xmlns:a16="http://schemas.microsoft.com/office/drawing/2014/main" id="{679EB16F-815A-46CB-8E49-1BD529EDB63D}"/>
              </a:ext>
            </a:extLst>
          </p:cNvPr>
          <p:cNvSpPr>
            <a:spLocks noGrp="1"/>
          </p:cNvSpPr>
          <p:nvPr>
            <p:ph type="body" sz="quarter" idx="3"/>
          </p:nvPr>
        </p:nvSpPr>
        <p:spPr>
          <a:xfrm>
            <a:off x="4645023" y="1158143"/>
            <a:ext cx="4041775" cy="639762"/>
          </a:xfrm>
          <a:solidFill>
            <a:schemeClr val="accent2">
              <a:lumMod val="60000"/>
              <a:lumOff val="40000"/>
            </a:schemeClr>
          </a:solidFill>
        </p:spPr>
        <p:txBody>
          <a:bodyPr>
            <a:normAutofit/>
          </a:bodyPr>
          <a:lstStyle/>
          <a:p>
            <a:pPr algn="ctr"/>
            <a:r>
              <a:rPr lang="en-US" sz="2800"/>
              <a:t>Control Arm</a:t>
            </a:r>
          </a:p>
        </p:txBody>
      </p:sp>
      <p:sp>
        <p:nvSpPr>
          <p:cNvPr id="8" name="Content Placeholder 7">
            <a:extLst>
              <a:ext uri="{FF2B5EF4-FFF2-40B4-BE49-F238E27FC236}">
                <a16:creationId xmlns:a16="http://schemas.microsoft.com/office/drawing/2014/main" id="{CD32EA2B-C79D-4A17-8911-37DE5A533EC8}"/>
              </a:ext>
            </a:extLst>
          </p:cNvPr>
          <p:cNvSpPr>
            <a:spLocks noGrp="1"/>
          </p:cNvSpPr>
          <p:nvPr>
            <p:ph sz="quarter" idx="4"/>
          </p:nvPr>
        </p:nvSpPr>
        <p:spPr>
          <a:xfrm>
            <a:off x="4645023" y="1797904"/>
            <a:ext cx="4041775" cy="2734401"/>
          </a:xfrm>
          <a:solidFill>
            <a:schemeClr val="accent2">
              <a:lumMod val="40000"/>
              <a:lumOff val="60000"/>
            </a:schemeClr>
          </a:solidFill>
        </p:spPr>
        <p:txBody>
          <a:bodyPr>
            <a:normAutofit/>
          </a:bodyPr>
          <a:lstStyle/>
          <a:p>
            <a:r>
              <a:rPr lang="en-US" sz="2000"/>
              <a:t>No educational session</a:t>
            </a:r>
          </a:p>
          <a:p>
            <a:r>
              <a:rPr lang="en-US" sz="2000"/>
              <a:t>No review of antibiotic prescribing rates with practice members</a:t>
            </a:r>
          </a:p>
        </p:txBody>
      </p:sp>
      <p:sp>
        <p:nvSpPr>
          <p:cNvPr id="9" name="TextBox 8">
            <a:extLst>
              <a:ext uri="{FF2B5EF4-FFF2-40B4-BE49-F238E27FC236}">
                <a16:creationId xmlns:a16="http://schemas.microsoft.com/office/drawing/2014/main" id="{E2A75C17-813D-45CD-8232-C17D8287CC5A}"/>
              </a:ext>
            </a:extLst>
          </p:cNvPr>
          <p:cNvSpPr txBox="1"/>
          <p:nvPr/>
        </p:nvSpPr>
        <p:spPr>
          <a:xfrm>
            <a:off x="535708" y="4706154"/>
            <a:ext cx="8151090" cy="707886"/>
          </a:xfrm>
          <a:prstGeom prst="rect">
            <a:avLst/>
          </a:prstGeom>
          <a:noFill/>
        </p:spPr>
        <p:txBody>
          <a:bodyPr wrap="square" rtlCol="0">
            <a:spAutoFit/>
          </a:bodyPr>
          <a:lstStyle/>
          <a:p>
            <a:r>
              <a:rPr lang="en-US" sz="2000" b="1"/>
              <a:t>Practices in the intervention arm experienced a 50% reduction in the use of guideline noncompliant antibiotic use compared with the control arm.</a:t>
            </a:r>
          </a:p>
        </p:txBody>
      </p:sp>
    </p:spTree>
    <p:extLst>
      <p:ext uri="{BB962C8B-B14F-4D97-AF65-F5344CB8AC3E}">
        <p14:creationId xmlns:p14="http://schemas.microsoft.com/office/powerpoint/2010/main" val="2908182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Post-Intervention</a:t>
            </a:r>
            <a:r>
              <a:rPr lang="en-US" baseline="30000" dirty="0"/>
              <a:t>3</a:t>
            </a:r>
            <a:endParaRPr lang="en-US" dirty="0"/>
          </a:p>
        </p:txBody>
      </p:sp>
      <p:pic>
        <p:nvPicPr>
          <p:cNvPr id="15" name="Picture 14" descr="Graph - Shows intervention versus control group and their respective antibiotic prescription rates over time. For the x-axis, time starts at minus 20 months before the 12-month intervention and ends at plus 30 months. The y-axis shows the Standardized Rates of prescribing. At minus 20 months, the prescribing rates for the control and intervention were the same. The control group's rates of prescribing stayed mostly level with a small dip during the intervention period. The intervention group's rate of prescribing went down substantially during the intervention period, but rebounded back to the same level as the control group at plus 30 months.">
            <a:extLst>
              <a:ext uri="{FF2B5EF4-FFF2-40B4-BE49-F238E27FC236}">
                <a16:creationId xmlns:a16="http://schemas.microsoft.com/office/drawing/2014/main" id="{17563121-D5D1-2645-3098-F2043EC99B4B}"/>
              </a:ext>
            </a:extLst>
          </p:cNvPr>
          <p:cNvPicPr>
            <a:picLocks noChangeAspect="1"/>
          </p:cNvPicPr>
          <p:nvPr/>
        </p:nvPicPr>
        <p:blipFill>
          <a:blip r:embed="rId4"/>
          <a:stretch>
            <a:fillRect/>
          </a:stretch>
        </p:blipFill>
        <p:spPr>
          <a:xfrm>
            <a:off x="410561" y="1137138"/>
            <a:ext cx="8276239" cy="4888523"/>
          </a:xfrm>
          <a:prstGeom prst="rect">
            <a:avLst/>
          </a:prstGeom>
        </p:spPr>
      </p:pic>
      <p:sp>
        <p:nvSpPr>
          <p:cNvPr id="16" name="TextBox 15">
            <a:extLst>
              <a:ext uri="{FF2B5EF4-FFF2-40B4-BE49-F238E27FC236}">
                <a16:creationId xmlns:a16="http://schemas.microsoft.com/office/drawing/2014/main" id="{0AB64401-C298-61D7-91D0-42840C8FA003}"/>
              </a:ext>
            </a:extLst>
          </p:cNvPr>
          <p:cNvSpPr txBox="1"/>
          <p:nvPr/>
        </p:nvSpPr>
        <p:spPr>
          <a:xfrm>
            <a:off x="2470745" y="6052986"/>
            <a:ext cx="5056836" cy="507831"/>
          </a:xfrm>
          <a:prstGeom prst="rect">
            <a:avLst/>
          </a:prstGeom>
          <a:noFill/>
        </p:spPr>
        <p:txBody>
          <a:bodyPr wrap="square" rtlCol="0">
            <a:spAutoFit/>
          </a:bodyPr>
          <a:lstStyle/>
          <a:p>
            <a:r>
              <a:rPr lang="en-US" sz="900" dirty="0"/>
              <a:t>Source: Gerber JS, Prasad PA, </a:t>
            </a:r>
            <a:r>
              <a:rPr lang="en-US" sz="900" dirty="0" err="1"/>
              <a:t>Fiks</a:t>
            </a:r>
            <a:r>
              <a:rPr lang="en-US" sz="900" dirty="0"/>
              <a:t> AG, et al. Durability of benefits of an outpatient antimicrobial stewardship intervention after discontinuation of audit and feedback. JAMA. 2014 Dec 17;312(23):2569-70. ©2014 American Medical Association, all rights reserved. Used with permission.</a:t>
            </a:r>
          </a:p>
        </p:txBody>
      </p:sp>
    </p:spTree>
    <p:custDataLst>
      <p:tags r:id="rId1"/>
    </p:custDataLst>
    <p:extLst>
      <p:ext uri="{BB962C8B-B14F-4D97-AF65-F5344CB8AC3E}">
        <p14:creationId xmlns:p14="http://schemas.microsoft.com/office/powerpoint/2010/main" val="476139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24" y="0"/>
            <a:ext cx="9089470" cy="807522"/>
          </a:xfrm>
        </p:spPr>
        <p:txBody>
          <a:bodyPr>
            <a:normAutofit fontScale="90000"/>
          </a:bodyPr>
          <a:lstStyle/>
          <a:p>
            <a:r>
              <a:rPr lang="en-US" sz="3600" dirty="0"/>
              <a:t>Hypothetical Proportion of Visits With an Antibiotic Prescription</a:t>
            </a:r>
            <a:endParaRPr lang="en-US" sz="2400" dirty="0"/>
          </a:p>
        </p:txBody>
      </p:sp>
      <p:pic>
        <p:nvPicPr>
          <p:cNvPr id="7" name="Content Placeholder 6" descr="Line graph showing a hypothetical proportion of visits with an antibiotic prescription rates for upper respiratory track infection, acute bronchitis, and influenza decreasing over 1 to 4 months.">
            <a:extLst>
              <a:ext uri="{FF2B5EF4-FFF2-40B4-BE49-F238E27FC236}">
                <a16:creationId xmlns:a16="http://schemas.microsoft.com/office/drawing/2014/main" id="{CF5B0303-C61C-3D25-F799-D3A6E3134F5E}"/>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t="12417" b="9169"/>
          <a:stretch/>
        </p:blipFill>
        <p:spPr>
          <a:xfrm>
            <a:off x="323961" y="1088570"/>
            <a:ext cx="8496078" cy="4996543"/>
          </a:xfrm>
        </p:spPr>
      </p:pic>
    </p:spTree>
    <p:custDataLst>
      <p:tags r:id="rId1"/>
    </p:custDataLst>
    <p:extLst>
      <p:ext uri="{BB962C8B-B14F-4D97-AF65-F5344CB8AC3E}">
        <p14:creationId xmlns:p14="http://schemas.microsoft.com/office/powerpoint/2010/main" val="541371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en-US" sz="4000"/>
              <a:t>The Iterative Nature of Stewardship</a:t>
            </a:r>
          </a:p>
        </p:txBody>
      </p:sp>
      <p:pic>
        <p:nvPicPr>
          <p:cNvPr id="6" name="Picture 5" descr="Graph shows a reduction in antibiotic use associated with an influenza diagnosis due to an intervention. When the intervention is dropped due to flu season being over, the intervention is dropped. However, when the next flu season starts, the prescription rate quickly recovers to the norm.">
            <a:extLst>
              <a:ext uri="{FF2B5EF4-FFF2-40B4-BE49-F238E27FC236}">
                <a16:creationId xmlns:a16="http://schemas.microsoft.com/office/drawing/2014/main" id="{45BEDEBD-67A2-C41E-520F-0B6900E6A0FB}"/>
              </a:ext>
            </a:extLst>
          </p:cNvPr>
          <p:cNvPicPr>
            <a:picLocks noChangeAspect="1"/>
          </p:cNvPicPr>
          <p:nvPr/>
        </p:nvPicPr>
        <p:blipFill>
          <a:blip r:embed="rId4"/>
          <a:stretch>
            <a:fillRect/>
          </a:stretch>
        </p:blipFill>
        <p:spPr>
          <a:xfrm>
            <a:off x="862187" y="1159643"/>
            <a:ext cx="7687849" cy="4944097"/>
          </a:xfrm>
          <a:prstGeom prst="rect">
            <a:avLst/>
          </a:prstGeom>
        </p:spPr>
      </p:pic>
    </p:spTree>
    <p:custDataLst>
      <p:tags r:id="rId1"/>
    </p:custDataLst>
    <p:extLst>
      <p:ext uri="{BB962C8B-B14F-4D97-AF65-F5344CB8AC3E}">
        <p14:creationId xmlns:p14="http://schemas.microsoft.com/office/powerpoint/2010/main" val="326094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HAI CUSP SLIDE TEMPLATE" val="xA4CxC8o"/>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Ambulatory Care— Improving Teamwork and Communication Around Antibiotic Prescribing&amp;quot;&quot;/&gt;&lt;property id=&quot;20307&quot; value=&quot;353&quot;/&gt;&lt;/object&gt;&lt;object type=&quot;3&quot; unique_id=&quot;10004&quot;&gt;&lt;property id=&quot;20148&quot; value=&quot;5&quot;/&gt;&lt;property id=&quot;20300&quot; value=&quot;Slide 2 - &amp;quot;Presenter_  &amp;quot;&quot;/&gt;&lt;property id=&quot;20307&quot; value=&quot;424&quot;/&gt;&lt;/object&gt;&lt;object type=&quot;3&quot; unique_id=&quot;10005&quot;&gt;&lt;property id=&quot;20148&quot; value=&quot;5&quot;/&gt;&lt;property id=&quot;20300&quot; value=&quot;Slide 3 - &amp;quot;Housekeeping&amp;quot;&quot;/&gt;&lt;property id=&quot;20307&quot; value=&quot;425&quot;/&gt;&lt;/object&gt;&lt;object type=&quot;3&quot; unique_id=&quot;10006&quot;&gt;&lt;property id=&quot;20148&quot; value=&quot;5&quot;/&gt;&lt;property id=&quot;20300&quot; value=&quot;Slide 5 - &amp;quot;Objectives&amp;quot;&quot;/&gt;&lt;property id=&quot;20307&quot; value=&quot;383&quot;/&gt;&lt;/object&gt;&lt;object type=&quot;3&quot; unique_id=&quot;24199&quot;&gt;&lt;property id=&quot;20148&quot; value=&quot;5&quot;/&gt;&lt;property id=&quot;20300&quot; value=&quot;Slide 23&quot;/&gt;&lt;property id=&quot;20307&quot; value=&quot;432&quot;/&gt;&lt;/object&gt;&lt;object type=&quot;3&quot; unique_id=&quot;24655&quot;&gt;&lt;property id=&quot;20148&quot; value=&quot;5&quot;/&gt;&lt;property id=&quot;20300&quot; value=&quot;Slide 4 - &amp;quot;Participants&amp;quot;&quot;/&gt;&lt;property id=&quot;20307&quot; value=&quot;441&quot;/&gt;&lt;/object&gt;&lt;object type=&quot;3&quot; unique_id=&quot;24817&quot;&gt;&lt;property id=&quot;20148&quot; value=&quot;5&quot;/&gt;&lt;property id=&quot;20300&quot; value=&quot;Slide 6 - &amp;quot;A Way to Build Teamwork&amp;quot;&quot;/&gt;&lt;property id=&quot;20307&quot; value=&quot;442&quot;/&gt;&lt;/object&gt;&lt;object type=&quot;3&quot; unique_id=&quot;24818&quot;&gt;&lt;property id=&quot;20148&quot; value=&quot;5&quot;/&gt;&lt;property id=&quot;20300&quot; value=&quot;Slide 8 - &amp;quot;Improve Teamwork and Communication&amp;quot;&quot;/&gt;&lt;property id=&quot;20307&quot; value=&quot;443&quot;/&gt;&lt;/object&gt;&lt;object type=&quot;3&quot; unique_id=&quot;24979&quot;&gt;&lt;property id=&quot;20148&quot; value=&quot;5&quot;/&gt;&lt;property id=&quot;20300&quot; value=&quot;Slide 9 - &amp;quot;Teamwork and Communication Tools&amp;quot;&quot;/&gt;&lt;property id=&quot;20307&quot; value=&quot;444&quot;/&gt;&lt;/object&gt;&lt;object type=&quot;3&quot; unique_id=&quot;24980&quot;&gt;&lt;property id=&quot;20148&quot; value=&quot;5&quot;/&gt;&lt;property id=&quot;20300&quot; value=&quot;Slide 10 - &amp;quot;Communication Model&amp;quot;&quot;/&gt;&lt;property id=&quot;20307&quot; value=&quot;445&quot;/&gt;&lt;/object&gt;&lt;object type=&quot;3&quot; unique_id=&quot;24981&quot;&gt;&lt;property id=&quot;20148&quot; value=&quot;5&quot;/&gt;&lt;property id=&quot;20300&quot; value=&quot;Slide 11 - &amp;quot;Ineffective Communication&amp;quot;&quot;/&gt;&lt;property id=&quot;20307&quot; value=&quot;446&quot;/&gt;&lt;/object&gt;&lt;object type=&quot;3&quot; unique_id=&quot;24982&quot;&gt;&lt;property id=&quot;20148&quot; value=&quot;5&quot;/&gt;&lt;property id=&quot;20300&quot; value=&quot;Slide 12 - &amp;quot;Use Assertiveness (Not Aggressiveness)&amp;quot;&quot;/&gt;&lt;property id=&quot;20307&quot; value=&quot;447&quot;/&gt;&lt;/object&gt;&lt;object type=&quot;3&quot; unique_id=&quot;43040&quot;&gt;&lt;property id=&quot;20148&quot; value=&quot;5&quot;/&gt;&lt;property id=&quot;20300&quot; value=&quot;Slide 13 - &amp;quot;Tips for the Assertion Model&amp;quot;&quot;/&gt;&lt;property id=&quot;20307&quot; value=&quot;448&quot;/&gt;&lt;/object&gt;&lt;object type=&quot;3&quot; unique_id=&quot;43041&quot;&gt;&lt;property id=&quot;20148&quot; value=&quot;5&quot;/&gt;&lt;property id=&quot;20300&quot; value=&quot;Slide 14 - &amp;quot;Advocacy and Assertion&amp;quot;&quot;/&gt;&lt;property id=&quot;20307&quot; value=&quot;449&quot;/&gt;&lt;/object&gt;&lt;object type=&quot;3&quot; unique_id=&quot;43042&quot;&gt;&lt;property id=&quot;20148&quot; value=&quot;5&quot;/&gt;&lt;property id=&quot;20300&quot; value=&quot;Slide 15 - &amp;quot;Communication and Ambulatory Antibiotic Prescribing&amp;quot;&quot;/&gt;&lt;property id=&quot;20307&quot; value=&quot;450&quot;/&gt;&lt;/object&gt;&lt;object type=&quot;3&quot; unique_id=&quot;43138&quot;&gt;&lt;property id=&quot;20148&quot; value=&quot;5&quot;/&gt;&lt;property id=&quot;20300&quot; value=&quot;Slide 16 - &amp;quot;DESC Script&amp;quot;&quot;/&gt;&lt;property id=&quot;20307&quot; value=&quot;451&quot;/&gt;&lt;/object&gt;&lt;object type=&quot;3&quot; unique_id=&quot;43139&quot;&gt;&lt;property id=&quot;20148&quot; value=&quot;5&quot;/&gt;&lt;property id=&quot;20300&quot; value=&quot;Slide 17 - &amp;quot;Briefings (or Huddles)&amp;quot;&quot;/&gt;&lt;property id=&quot;20307&quot; value=&quot;452&quot;/&gt;&lt;/object&gt;&lt;object type=&quot;3&quot; unique_id=&quot;43266&quot;&gt;&lt;property id=&quot;20148&quot; value=&quot;5&quot;/&gt;&lt;property id=&quot;20300&quot; value=&quot;Slide 18 - &amp;quot;Content of Huddles&amp;quot;&quot;/&gt;&lt;property id=&quot;20307&quot; value=&quot;453&quot;/&gt;&lt;/object&gt;&lt;object type=&quot;3&quot; unique_id=&quot;43267&quot;&gt;&lt;property id=&quot;20148&quot; value=&quot;5&quot;/&gt;&lt;property id=&quot;20300&quot; value=&quot;Slide 19 - &amp;quot;Debriefing Checklist&amp;quot;&quot;/&gt;&lt;property id=&quot;20307&quot; value=&quot;454&quot;/&gt;&lt;/object&gt;&lt;object type=&quot;3&quot; unique_id=&quot;43268&quot;&gt;&lt;property id=&quot;20148&quot; value=&quot;5&quot;/&gt;&lt;property id=&quot;20300&quot; value=&quot;Slide 20 - &amp;quot;Two Attempt Rule&amp;quot;&quot;/&gt;&lt;property id=&quot;20307&quot; value=&quot;455&quot;/&gt;&lt;/object&gt;&lt;object type=&quot;3&quot; unique_id=&quot;43269&quot;&gt;&lt;property id=&quot;20148&quot; value=&quot;5&quot;/&gt;&lt;property id=&quot;20300&quot; value=&quot;Slide 21 - &amp;quot;ALEEN for Conflict with Patients and Families&amp;quot;&quot;/&gt;&lt;property id=&quot;20307&quot; value=&quot;456&quot;/&gt;&lt;/object&gt;&lt;object type=&quot;3&quot; unique_id=&quot;43370&quot;&gt;&lt;property id=&quot;20148&quot; value=&quot;5&quot;/&gt;&lt;property id=&quot;20300&quot; value=&quot;Slide 7 - &amp;quot;What Does a Team Need to Do?&amp;quot;&quot;/&gt;&lt;property id=&quot;20307&quot; value=&quot;457&quot;/&gt;&lt;/object&gt;&lt;object type=&quot;3&quot; unique_id=&quot;43371&quot;&gt;&lt;property id=&quot;20148&quot; value=&quot;5&quot;/&gt;&lt;property id=&quot;20300&quot; value=&quot;Slide 22 - &amp;quot;Recap&amp;quot;&quot;/&gt;&lt;property id=&quot;20307&quot; value=&quot;458&quot;/&gt;&lt;/object&gt;&lt;/object&gt;&lt;object type=&quot;8&quot; unique_id=&quot;10070&quot;&gt;&lt;/object&gt;&lt;/object&gt;&lt;/database&gt;"/>
  <p:tag name="SECTOMILLISECCONVERTED" val="1"/>
  <p:tag name="ARTICULATE_PROJECT_OPEN" val="0"/>
  <p:tag name="ARTICULATE_SLIDE_COUNT" val="1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UDIO_ID" val="314"/>
  <p:tag name="ARTICULATE_USED_LAYOUT" val="2"/>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HAI Cusp Slide template">
  <a:themeElements>
    <a:clrScheme name="Custom 2">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BD84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66</TotalTime>
  <Words>759</Words>
  <Application>Microsoft Office PowerPoint</Application>
  <PresentationFormat>On-screen Show (4:3)</PresentationFormat>
  <Paragraphs>71</Paragraphs>
  <Slides>13</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HAI Cusp Slide template</vt:lpstr>
      <vt:lpstr>AHRQ Safety Program for Improving Antibiotic Use</vt:lpstr>
      <vt:lpstr>Objectives</vt:lpstr>
      <vt:lpstr>Looking Ahead </vt:lpstr>
      <vt:lpstr>Implementation Steps1</vt:lpstr>
      <vt:lpstr>Sustainability Plan</vt:lpstr>
      <vt:lpstr>Cluster-Randomized Trial2</vt:lpstr>
      <vt:lpstr>Post-Intervention3</vt:lpstr>
      <vt:lpstr>Hypothetical Proportion of Visits With an Antibiotic Prescription</vt:lpstr>
      <vt:lpstr>The Iterative Nature of Stewardship</vt:lpstr>
      <vt:lpstr>Gap Analysis</vt:lpstr>
      <vt:lpstr>Take-Home Messages</vt:lpstr>
      <vt:lpstr>Disclaimer</vt:lpstr>
      <vt:lpstr>References</vt:lpstr>
    </vt:vector>
  </TitlesOfParts>
  <Manager>Johns Hopkins Medicine | Armstrong Institute for Patient Safety and Quality</Manager>
  <Company>AHRQ | Agency for Healthcare Research and Quality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Sustaining Antibiotic Stewardship Efforts – Slides</dc:title>
  <dc:subject>AHRQ Safety Program for Surgery</dc:subject>
  <dc:creator>SUSP/L&amp;D; "Agency for Healthcare Research and Quality (AHRQ)"</dc:creator>
  <cp:keywords>SSI, premortem, safety culture, science of safety</cp:keywords>
  <cp:lastModifiedBy>Heidenrich, Christine (AHRQ/OC) (CTR)</cp:lastModifiedBy>
  <cp:revision>13</cp:revision>
  <cp:lastPrinted>2015-02-02T16:57:38Z</cp:lastPrinted>
  <dcterms:created xsi:type="dcterms:W3CDTF">2014-05-21T20:05:58Z</dcterms:created>
  <dcterms:modified xsi:type="dcterms:W3CDTF">2022-08-30T03:25:49Z</dcterms:modified>
  <cp:category>safety program for surgery, patient safety, CUSP, science of safety, surgical site infections, SUSP, healthcare associated infections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4689F238-1092-4DB0-86C7-8D85C6E52250</vt:lpwstr>
  </property>
  <property fmtid="{D5CDD505-2E9C-101B-9397-08002B2CF9AE}" pid="3" name="ArticulatePath">
    <vt:lpwstr>Acute Care_Behavior Change_5.19.17pptx</vt:lpwstr>
  </property>
</Properties>
</file>