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8" r:id="rId4"/>
  </p:sldMasterIdLst>
  <p:notesMasterIdLst>
    <p:notesMasterId r:id="rId38"/>
  </p:notesMasterIdLst>
  <p:handoutMasterIdLst>
    <p:handoutMasterId r:id="rId39"/>
  </p:handoutMasterIdLst>
  <p:sldIdLst>
    <p:sldId id="483" r:id="rId5"/>
    <p:sldId id="503" r:id="rId6"/>
    <p:sldId id="543" r:id="rId7"/>
    <p:sldId id="527" r:id="rId8"/>
    <p:sldId id="488" r:id="rId9"/>
    <p:sldId id="555" r:id="rId10"/>
    <p:sldId id="556" r:id="rId11"/>
    <p:sldId id="489" r:id="rId12"/>
    <p:sldId id="492" r:id="rId13"/>
    <p:sldId id="493" r:id="rId14"/>
    <p:sldId id="494" r:id="rId15"/>
    <p:sldId id="584" r:id="rId16"/>
    <p:sldId id="478" r:id="rId17"/>
    <p:sldId id="476" r:id="rId18"/>
    <p:sldId id="557" r:id="rId19"/>
    <p:sldId id="507" r:id="rId20"/>
    <p:sldId id="585" r:id="rId21"/>
    <p:sldId id="474" r:id="rId22"/>
    <p:sldId id="475" r:id="rId23"/>
    <p:sldId id="477" r:id="rId24"/>
    <p:sldId id="481" r:id="rId25"/>
    <p:sldId id="545" r:id="rId26"/>
    <p:sldId id="586" r:id="rId27"/>
    <p:sldId id="551" r:id="rId28"/>
    <p:sldId id="558" r:id="rId29"/>
    <p:sldId id="502" r:id="rId30"/>
    <p:sldId id="613" r:id="rId31"/>
    <p:sldId id="515" r:id="rId32"/>
    <p:sldId id="512" r:id="rId33"/>
    <p:sldId id="516" r:id="rId34"/>
    <p:sldId id="517" r:id="rId35"/>
    <p:sldId id="518" r:id="rId36"/>
    <p:sldId id="559" r:id="rId37"/>
  </p:sldIdLst>
  <p:sldSz cx="9144000" cy="6858000" type="screen4x3"/>
  <p:notesSz cx="7010400" cy="9296400"/>
  <p:custDataLst>
    <p:tags r:id="rId40"/>
  </p:custDataLst>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ranita Tamma" initials="PT" lastIdx="24" clrIdx="0"/>
  <p:cmAuthor id="3" name="Sara Cosgrove" initials="SC" lastIdx="23" clrIdx="1"/>
  <p:cmAuthor id="4" name="Meghan Walrath" initials="MW" lastIdx="1" clrIdx="2"/>
  <p:cmAuthor id="5" name="Melissa A Miller" initials="MAM" lastIdx="10" clrIdx="3"/>
  <p:cmAuthor id="6" name="Kathleen Speck" initials="KS" lastIdx="41" clrIdx="4"/>
  <p:cmAuthor id="7" name="Miller, Melissa (AHRQ/CQuIPS)" initials="MM(" lastIdx="14" clrIdx="5">
    <p:extLst>
      <p:ext uri="{19B8F6BF-5375-455C-9EA6-DF929625EA0E}">
        <p15:presenceInfo xmlns:p15="http://schemas.microsoft.com/office/powerpoint/2012/main" userId="S-1-5-21-1747495209-1248221918-2216747781-140716" providerId="AD"/>
      </p:ext>
    </p:extLst>
  </p:cmAuthor>
  <p:cmAuthor id="8" name="Sara Keller" initials="SK" lastIdx="3" clrIdx="6">
    <p:extLst>
      <p:ext uri="{19B8F6BF-5375-455C-9EA6-DF929625EA0E}">
        <p15:presenceInfo xmlns:p15="http://schemas.microsoft.com/office/powerpoint/2012/main" userId="S-1-5-21-1214440339-484763869-725345543-4010478" providerId="AD"/>
      </p:ext>
    </p:extLst>
  </p:cmAuthor>
  <p:cmAuthor id="9" name="Kathleen" initials="K" lastIdx="6" clrIdx="7">
    <p:extLst>
      <p:ext uri="{19B8F6BF-5375-455C-9EA6-DF929625EA0E}">
        <p15:presenceInfo xmlns:p15="http://schemas.microsoft.com/office/powerpoint/2012/main" userId="Kathleen" providerId="None"/>
      </p:ext>
    </p:extLst>
  </p:cmAuthor>
  <p:cmAuthor id="10" name="Sara Keller" initials="SK [2]" lastIdx="18" clrIdx="8">
    <p:extLst>
      <p:ext uri="{19B8F6BF-5375-455C-9EA6-DF929625EA0E}">
        <p15:presenceInfo xmlns:p15="http://schemas.microsoft.com/office/powerpoint/2012/main" userId="S::skeller9@jh.edu::d687773d-cfac-4ad0-9375-f867c23c75e7" providerId="AD"/>
      </p:ext>
    </p:extLst>
  </p:cmAuthor>
  <p:cmAuthor id="11" name="Taylor Helsel" initials="TH" lastIdx="1" clrIdx="9">
    <p:extLst>
      <p:ext uri="{19B8F6BF-5375-455C-9EA6-DF929625EA0E}">
        <p15:presenceInfo xmlns:p15="http://schemas.microsoft.com/office/powerpoint/2012/main" userId="S-1-5-21-1214440339-484763869-725345543-5140798" providerId="AD"/>
      </p:ext>
    </p:extLst>
  </p:cmAuthor>
  <p:cmAuthor id="12" name="Mayo Levering" initials="ML" lastIdx="24" clrIdx="10">
    <p:extLst>
      <p:ext uri="{19B8F6BF-5375-455C-9EA6-DF929625EA0E}">
        <p15:presenceInfo xmlns:p15="http://schemas.microsoft.com/office/powerpoint/2012/main" userId="S::aleveri1@jh.edu::e1280931-93bb-43c0-95a6-acff37fd7c0e" providerId="AD"/>
      </p:ext>
    </p:extLst>
  </p:cmAuthor>
  <p:cmAuthor id="13" name="Miller, Melissa (AHRQ/CQuIPS)" initials="MM( [2]" lastIdx="7" clrIdx="11">
    <p:extLst>
      <p:ext uri="{19B8F6BF-5375-455C-9EA6-DF929625EA0E}">
        <p15:presenceInfo xmlns:p15="http://schemas.microsoft.com/office/powerpoint/2012/main" userId="S::melissa.miller@ahrq.hhs.gov::f7dfb7b7-769d-461c-be53-cc0a991ac921" providerId="AD"/>
      </p:ext>
    </p:extLst>
  </p:cmAuthor>
  <p:cmAuthor id="14" name="Heidenrich, Christine (AHRQ/OC) (CTR)" initials="HC((" lastIdx="12" clrIdx="12">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FFFF00"/>
    <a:srgbClr val="00A1C4"/>
    <a:srgbClr val="002C77"/>
    <a:srgbClr val="25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54EA3C-8D77-4726-9EA0-AC5936B788FE}" v="74" dt="2022-07-28T17:21:17.65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4" autoAdjust="0"/>
    <p:restoredTop sz="94660"/>
  </p:normalViewPr>
  <p:slideViewPr>
    <p:cSldViewPr snapToGrid="0">
      <p:cViewPr varScale="1">
        <p:scale>
          <a:sx n="67" d="100"/>
          <a:sy n="67" d="100"/>
        </p:scale>
        <p:origin x="1296"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pPr>
              <a:defRPr/>
            </a:pPr>
            <a:fld id="{C9C09062-321C-49DB-9130-B54DAAA9FA18}" type="datetimeFigureOut">
              <a:rPr lang="en-US"/>
              <a:pPr>
                <a:defRPr/>
              </a:pPr>
              <a:t>9/1/2022</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pPr>
              <a:defRPr/>
            </a:pPr>
            <a:fld id="{51B37DFF-D197-445C-99CE-700DCBCBB803}" type="slidenum">
              <a:rPr lang="en-US"/>
              <a:pPr>
                <a:defRPr/>
              </a:pPr>
              <a:t>‹#›</a:t>
            </a:fld>
            <a:endParaRPr lang="en-US"/>
          </a:p>
        </p:txBody>
      </p:sp>
    </p:spTree>
    <p:extLst>
      <p:ext uri="{BB962C8B-B14F-4D97-AF65-F5344CB8AC3E}">
        <p14:creationId xmlns:p14="http://schemas.microsoft.com/office/powerpoint/2010/main" val="63805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5EC24E7-C485-4B41-80A4-E654E861C87E}" type="slidenum">
              <a:rPr lang="en-US"/>
              <a:pPr>
                <a:defRPr/>
              </a:pPr>
              <a:t>‹#›</a:t>
            </a:fld>
            <a:endParaRPr lang="en-US"/>
          </a:p>
        </p:txBody>
      </p:sp>
    </p:spTree>
    <p:extLst>
      <p:ext uri="{BB962C8B-B14F-4D97-AF65-F5344CB8AC3E}">
        <p14:creationId xmlns:p14="http://schemas.microsoft.com/office/powerpoint/2010/main" val="3127949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146"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293"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44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586"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a:t>
            </a:fld>
            <a:endParaRPr lang="en-US"/>
          </a:p>
        </p:txBody>
      </p:sp>
    </p:spTree>
    <p:extLst>
      <p:ext uri="{BB962C8B-B14F-4D97-AF65-F5344CB8AC3E}">
        <p14:creationId xmlns:p14="http://schemas.microsoft.com/office/powerpoint/2010/main" val="3123387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12</a:t>
            </a:fld>
            <a:endParaRPr lang="en-US"/>
          </a:p>
        </p:txBody>
      </p:sp>
    </p:spTree>
    <p:extLst>
      <p:ext uri="{BB962C8B-B14F-4D97-AF65-F5344CB8AC3E}">
        <p14:creationId xmlns:p14="http://schemas.microsoft.com/office/powerpoint/2010/main" val="223701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13</a:t>
            </a:fld>
            <a:endParaRPr lang="en-US"/>
          </a:p>
        </p:txBody>
      </p:sp>
    </p:spTree>
    <p:extLst>
      <p:ext uri="{BB962C8B-B14F-4D97-AF65-F5344CB8AC3E}">
        <p14:creationId xmlns:p14="http://schemas.microsoft.com/office/powerpoint/2010/main" val="4207914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14</a:t>
            </a:fld>
            <a:endParaRPr lang="en-US"/>
          </a:p>
        </p:txBody>
      </p:sp>
    </p:spTree>
    <p:extLst>
      <p:ext uri="{BB962C8B-B14F-4D97-AF65-F5344CB8AC3E}">
        <p14:creationId xmlns:p14="http://schemas.microsoft.com/office/powerpoint/2010/main" val="605650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16</a:t>
            </a:fld>
            <a:endParaRPr lang="en-US"/>
          </a:p>
        </p:txBody>
      </p:sp>
    </p:spTree>
    <p:extLst>
      <p:ext uri="{BB962C8B-B14F-4D97-AF65-F5344CB8AC3E}">
        <p14:creationId xmlns:p14="http://schemas.microsoft.com/office/powerpoint/2010/main" val="1929747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17</a:t>
            </a:fld>
            <a:endParaRPr lang="en-US"/>
          </a:p>
        </p:txBody>
      </p:sp>
    </p:spTree>
    <p:extLst>
      <p:ext uri="{BB962C8B-B14F-4D97-AF65-F5344CB8AC3E}">
        <p14:creationId xmlns:p14="http://schemas.microsoft.com/office/powerpoint/2010/main" val="314367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18</a:t>
            </a:fld>
            <a:endParaRPr lang="en-US"/>
          </a:p>
        </p:txBody>
      </p:sp>
    </p:spTree>
    <p:extLst>
      <p:ext uri="{BB962C8B-B14F-4D97-AF65-F5344CB8AC3E}">
        <p14:creationId xmlns:p14="http://schemas.microsoft.com/office/powerpoint/2010/main" val="531798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19</a:t>
            </a:fld>
            <a:endParaRPr lang="en-US"/>
          </a:p>
        </p:txBody>
      </p:sp>
    </p:spTree>
    <p:extLst>
      <p:ext uri="{BB962C8B-B14F-4D97-AF65-F5344CB8AC3E}">
        <p14:creationId xmlns:p14="http://schemas.microsoft.com/office/powerpoint/2010/main" val="340953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20</a:t>
            </a:fld>
            <a:endParaRPr lang="en-US"/>
          </a:p>
        </p:txBody>
      </p:sp>
    </p:spTree>
    <p:extLst>
      <p:ext uri="{BB962C8B-B14F-4D97-AF65-F5344CB8AC3E}">
        <p14:creationId xmlns:p14="http://schemas.microsoft.com/office/powerpoint/2010/main" val="989143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21</a:t>
            </a:fld>
            <a:endParaRPr lang="en-US"/>
          </a:p>
        </p:txBody>
      </p:sp>
    </p:spTree>
    <p:extLst>
      <p:ext uri="{BB962C8B-B14F-4D97-AF65-F5344CB8AC3E}">
        <p14:creationId xmlns:p14="http://schemas.microsoft.com/office/powerpoint/2010/main" val="3480154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22</a:t>
            </a:fld>
            <a:endParaRPr lang="en-US"/>
          </a:p>
        </p:txBody>
      </p:sp>
    </p:spTree>
    <p:extLst>
      <p:ext uri="{BB962C8B-B14F-4D97-AF65-F5344CB8AC3E}">
        <p14:creationId xmlns:p14="http://schemas.microsoft.com/office/powerpoint/2010/main" val="134823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Calibri" panose="020F0502020204030204" pitchFamily="34" charset="0"/>
            </a:endParaRPr>
          </a:p>
        </p:txBody>
      </p:sp>
    </p:spTree>
    <p:extLst>
      <p:ext uri="{BB962C8B-B14F-4D97-AF65-F5344CB8AC3E}">
        <p14:creationId xmlns:p14="http://schemas.microsoft.com/office/powerpoint/2010/main" val="176277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23</a:t>
            </a:fld>
            <a:endParaRPr lang="en-US"/>
          </a:p>
        </p:txBody>
      </p:sp>
    </p:spTree>
    <p:extLst>
      <p:ext uri="{BB962C8B-B14F-4D97-AF65-F5344CB8AC3E}">
        <p14:creationId xmlns:p14="http://schemas.microsoft.com/office/powerpoint/2010/main" val="289252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24</a:t>
            </a:fld>
            <a:endParaRPr lang="en-US"/>
          </a:p>
        </p:txBody>
      </p:sp>
    </p:spTree>
    <p:extLst>
      <p:ext uri="{BB962C8B-B14F-4D97-AF65-F5344CB8AC3E}">
        <p14:creationId xmlns:p14="http://schemas.microsoft.com/office/powerpoint/2010/main" val="624215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25</a:t>
            </a:fld>
            <a:endParaRPr lang="en-US"/>
          </a:p>
        </p:txBody>
      </p:sp>
    </p:spTree>
    <p:extLst>
      <p:ext uri="{BB962C8B-B14F-4D97-AF65-F5344CB8AC3E}">
        <p14:creationId xmlns:p14="http://schemas.microsoft.com/office/powerpoint/2010/main" val="1822302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26</a:t>
            </a:fld>
            <a:endParaRPr lang="en-US"/>
          </a:p>
        </p:txBody>
      </p:sp>
    </p:spTree>
    <p:extLst>
      <p:ext uri="{BB962C8B-B14F-4D97-AF65-F5344CB8AC3E}">
        <p14:creationId xmlns:p14="http://schemas.microsoft.com/office/powerpoint/2010/main" val="3080117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32</a:t>
            </a:fld>
            <a:endParaRPr lang="en-US"/>
          </a:p>
        </p:txBody>
      </p:sp>
    </p:spTree>
    <p:extLst>
      <p:ext uri="{BB962C8B-B14F-4D97-AF65-F5344CB8AC3E}">
        <p14:creationId xmlns:p14="http://schemas.microsoft.com/office/powerpoint/2010/main" val="366904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solidFill>
                <a:srgbClr val="FF0000"/>
              </a:solidFill>
            </a:endParaRPr>
          </a:p>
        </p:txBody>
      </p:sp>
      <p:sp>
        <p:nvSpPr>
          <p:cNvPr id="4" name="Slide Number Placeholder 3"/>
          <p:cNvSpPr>
            <a:spLocks noGrp="1"/>
          </p:cNvSpPr>
          <p:nvPr>
            <p:ph type="sldNum" sz="quarter" idx="10"/>
          </p:nvPr>
        </p:nvSpPr>
        <p:spPr/>
        <p:txBody>
          <a:bodyPr/>
          <a:lstStyle/>
          <a:p>
            <a:fld id="{CB1979C5-EB3F-4247-933C-82F8801FC73F}" type="slidenum">
              <a:rPr lang="en-US" smtClean="0"/>
              <a:pPr/>
              <a:t>3</a:t>
            </a:fld>
            <a:endParaRPr lang="en-US"/>
          </a:p>
        </p:txBody>
      </p:sp>
    </p:spTree>
    <p:extLst>
      <p:ext uri="{BB962C8B-B14F-4D97-AF65-F5344CB8AC3E}">
        <p14:creationId xmlns:p14="http://schemas.microsoft.com/office/powerpoint/2010/main" val="303326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4</a:t>
            </a:fld>
            <a:endParaRPr lang="en-US"/>
          </a:p>
        </p:txBody>
      </p:sp>
    </p:spTree>
    <p:extLst>
      <p:ext uri="{BB962C8B-B14F-4D97-AF65-F5344CB8AC3E}">
        <p14:creationId xmlns:p14="http://schemas.microsoft.com/office/powerpoint/2010/main" val="228172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198142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a:p>
        </p:txBody>
      </p:sp>
    </p:spTree>
    <p:extLst>
      <p:ext uri="{BB962C8B-B14F-4D97-AF65-F5344CB8AC3E}">
        <p14:creationId xmlns:p14="http://schemas.microsoft.com/office/powerpoint/2010/main" val="384957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99149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10</a:t>
            </a:fld>
            <a:endParaRPr lang="en-US"/>
          </a:p>
        </p:txBody>
      </p:sp>
    </p:spTree>
    <p:extLst>
      <p:ext uri="{BB962C8B-B14F-4D97-AF65-F5344CB8AC3E}">
        <p14:creationId xmlns:p14="http://schemas.microsoft.com/office/powerpoint/2010/main" val="921697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11</a:t>
            </a:fld>
            <a:endParaRPr lang="en-US"/>
          </a:p>
        </p:txBody>
      </p:sp>
    </p:spTree>
    <p:extLst>
      <p:ext uri="{BB962C8B-B14F-4D97-AF65-F5344CB8AC3E}">
        <p14:creationId xmlns:p14="http://schemas.microsoft.com/office/powerpoint/2010/main" val="1808550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95153"/>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70364" y="4029635"/>
            <a:ext cx="5195455" cy="1752600"/>
          </a:xfrm>
        </p:spPr>
        <p:txBody>
          <a:bodyPr/>
          <a:lstStyle>
            <a:lvl1pPr marL="0" indent="0" algn="ctr">
              <a:buNone/>
              <a:defRPr>
                <a:solidFill>
                  <a:schemeClr val="tx1">
                    <a:tint val="75000"/>
                  </a:schemeClr>
                </a:solidFill>
              </a:defRPr>
            </a:lvl1pPr>
            <a:lvl2pPr marL="449370" indent="0" algn="ctr">
              <a:buNone/>
              <a:defRPr>
                <a:solidFill>
                  <a:schemeClr val="tx1">
                    <a:tint val="75000"/>
                  </a:schemeClr>
                </a:solidFill>
              </a:defRPr>
            </a:lvl2pPr>
            <a:lvl3pPr marL="898741" indent="0" algn="ctr">
              <a:buNone/>
              <a:defRPr>
                <a:solidFill>
                  <a:schemeClr val="tx1">
                    <a:tint val="75000"/>
                  </a:schemeClr>
                </a:solidFill>
              </a:defRPr>
            </a:lvl3pPr>
            <a:lvl4pPr marL="1348110" indent="0" algn="ctr">
              <a:buNone/>
              <a:defRPr>
                <a:solidFill>
                  <a:schemeClr val="tx1">
                    <a:tint val="75000"/>
                  </a:schemeClr>
                </a:solidFill>
              </a:defRPr>
            </a:lvl4pPr>
            <a:lvl5pPr marL="1797481" indent="0" algn="ctr">
              <a:buNone/>
              <a:defRPr>
                <a:solidFill>
                  <a:schemeClr val="tx1">
                    <a:tint val="75000"/>
                  </a:schemeClr>
                </a:solidFill>
              </a:defRPr>
            </a:lvl5pPr>
            <a:lvl6pPr marL="2246853" indent="0" algn="ctr">
              <a:buNone/>
              <a:defRPr>
                <a:solidFill>
                  <a:schemeClr val="tx1">
                    <a:tint val="75000"/>
                  </a:schemeClr>
                </a:solidFill>
              </a:defRPr>
            </a:lvl6pPr>
            <a:lvl7pPr marL="2696224" indent="0" algn="ctr">
              <a:buNone/>
              <a:defRPr>
                <a:solidFill>
                  <a:schemeClr val="tx1">
                    <a:tint val="75000"/>
                  </a:schemeClr>
                </a:solidFill>
              </a:defRPr>
            </a:lvl7pPr>
            <a:lvl8pPr marL="3145594" indent="0" algn="ctr">
              <a:buNone/>
              <a:defRPr>
                <a:solidFill>
                  <a:schemeClr val="tx1">
                    <a:tint val="75000"/>
                  </a:schemeClr>
                </a:solidFill>
              </a:defRPr>
            </a:lvl8pPr>
            <a:lvl9pPr marL="3594962"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163488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5" name="Content Placeholder 2"/>
          <p:cNvSpPr>
            <a:spLocks noGrp="1"/>
          </p:cNvSpPr>
          <p:nvPr>
            <p:ph sz="half" idx="10"/>
          </p:nvPr>
        </p:nvSpPr>
        <p:spPr>
          <a:xfrm>
            <a:off x="0" y="6096001"/>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12809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ny text box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3"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4" name="Content Placeholder 2"/>
          <p:cNvSpPr>
            <a:spLocks noGrp="1"/>
          </p:cNvSpPr>
          <p:nvPr>
            <p:ph idx="1"/>
          </p:nvPr>
        </p:nvSpPr>
        <p:spPr>
          <a:xfrm>
            <a:off x="457200" y="1008531"/>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9525000" y="685800"/>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9538447" y="2407022"/>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5"/>
          </p:nvPr>
        </p:nvSpPr>
        <p:spPr>
          <a:xfrm>
            <a:off x="9538447" y="4102844"/>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9551894" y="5824066"/>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7066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
          </p:nvPr>
        </p:nvSpPr>
        <p:spPr>
          <a:xfrm>
            <a:off x="457200" y="1008531"/>
            <a:ext cx="4191000" cy="5117636"/>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52818" y="1008531"/>
            <a:ext cx="4191000" cy="5117636"/>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Tree>
    <p:custDataLst>
      <p:tags r:id="rId1"/>
    </p:custDataLst>
    <p:extLst>
      <p:ext uri="{BB962C8B-B14F-4D97-AF65-F5344CB8AC3E}">
        <p14:creationId xmlns:p14="http://schemas.microsoft.com/office/powerpoint/2010/main" val="330826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941294"/>
            <a:ext cx="4040187" cy="639762"/>
          </a:xfrm>
        </p:spPr>
        <p:txBody>
          <a:bodyPr anchor="b"/>
          <a:lstStyle>
            <a:lvl1pPr marL="0" indent="0">
              <a:buNone/>
              <a:defRPr sz="2300" b="1"/>
            </a:lvl1pPr>
            <a:lvl2pPr marL="449370" indent="0">
              <a:buNone/>
              <a:defRPr sz="2000" b="1"/>
            </a:lvl2pPr>
            <a:lvl3pPr marL="898741" indent="0">
              <a:buNone/>
              <a:defRPr sz="1800" b="1"/>
            </a:lvl3pPr>
            <a:lvl4pPr marL="1348110" indent="0">
              <a:buNone/>
              <a:defRPr sz="1600" b="1"/>
            </a:lvl4pPr>
            <a:lvl5pPr marL="1797481" indent="0">
              <a:buNone/>
              <a:defRPr sz="1600" b="1"/>
            </a:lvl5pPr>
            <a:lvl6pPr marL="2246853" indent="0">
              <a:buNone/>
              <a:defRPr sz="1600" b="1"/>
            </a:lvl6pPr>
            <a:lvl7pPr marL="2696224" indent="0">
              <a:buNone/>
              <a:defRPr sz="1600" b="1"/>
            </a:lvl7pPr>
            <a:lvl8pPr marL="3145594" indent="0">
              <a:buNone/>
              <a:defRPr sz="1600" b="1"/>
            </a:lvl8pPr>
            <a:lvl9pPr marL="3594962"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9" y="941294"/>
            <a:ext cx="4041775" cy="639762"/>
          </a:xfrm>
        </p:spPr>
        <p:txBody>
          <a:bodyPr anchor="b"/>
          <a:lstStyle>
            <a:lvl1pPr marL="0" indent="0">
              <a:buNone/>
              <a:defRPr sz="2300" b="1"/>
            </a:lvl1pPr>
            <a:lvl2pPr marL="449370" indent="0">
              <a:buNone/>
              <a:defRPr sz="2000" b="1"/>
            </a:lvl2pPr>
            <a:lvl3pPr marL="898741" indent="0">
              <a:buNone/>
              <a:defRPr sz="1800" b="1"/>
            </a:lvl3pPr>
            <a:lvl4pPr marL="1348110" indent="0">
              <a:buNone/>
              <a:defRPr sz="1600" b="1"/>
            </a:lvl4pPr>
            <a:lvl5pPr marL="1797481" indent="0">
              <a:buNone/>
              <a:defRPr sz="1600" b="1"/>
            </a:lvl5pPr>
            <a:lvl6pPr marL="2246853" indent="0">
              <a:buNone/>
              <a:defRPr sz="1600" b="1"/>
            </a:lvl6pPr>
            <a:lvl7pPr marL="2696224" indent="0">
              <a:buNone/>
              <a:defRPr sz="1600" b="1"/>
            </a:lvl7pPr>
            <a:lvl8pPr marL="3145594" indent="0">
              <a:buNone/>
              <a:defRPr sz="1600" b="1"/>
            </a:lvl8pPr>
            <a:lvl9pPr marL="3594962"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idx="13"/>
          </p:nvPr>
        </p:nvSpPr>
        <p:spPr>
          <a:xfrm>
            <a:off x="457200" y="1715527"/>
            <a:ext cx="4191000" cy="4410638"/>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4652818" y="1715527"/>
            <a:ext cx="4191000" cy="4410638"/>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Tree>
    <p:custDataLst>
      <p:tags r:id="rId1"/>
    </p:custDataLst>
    <p:extLst>
      <p:ext uri="{BB962C8B-B14F-4D97-AF65-F5344CB8AC3E}">
        <p14:creationId xmlns:p14="http://schemas.microsoft.com/office/powerpoint/2010/main" val="395389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94908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3" name="Content Placeholder 2"/>
          <p:cNvSpPr>
            <a:spLocks noGrp="1"/>
          </p:cNvSpPr>
          <p:nvPr>
            <p:ph idx="1"/>
          </p:nvPr>
        </p:nvSpPr>
        <p:spPr>
          <a:xfrm>
            <a:off x="457200" y="1008530"/>
            <a:ext cx="8229600" cy="941294"/>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457200" y="2237907"/>
            <a:ext cx="8229600" cy="941294"/>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457200" y="3455051"/>
            <a:ext cx="8229600" cy="941294"/>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457200" y="4675833"/>
            <a:ext cx="8229600" cy="941294"/>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48013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62950" y="6534151"/>
            <a:ext cx="533400" cy="350838"/>
          </a:xfrm>
        </p:spPr>
        <p:txBody>
          <a:bodyPr/>
          <a:lstStyle/>
          <a:p>
            <a:fld id="{B044824F-EBE0-443F-8A8F-F64816AF04DC}" type="slidenum">
              <a:rPr lang="en-US" smtClean="0"/>
              <a:t>‹#›</a:t>
            </a:fld>
            <a:endParaRPr lang="en-US"/>
          </a:p>
        </p:txBody>
      </p:sp>
    </p:spTree>
    <p:custDataLst>
      <p:tags r:id="rId1"/>
    </p:custDataLst>
    <p:extLst>
      <p:ext uri="{BB962C8B-B14F-4D97-AF65-F5344CB8AC3E}">
        <p14:creationId xmlns:p14="http://schemas.microsoft.com/office/powerpoint/2010/main" val="34516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532186"/>
          </a:xfrm>
          <a:prstGeom prst="rect">
            <a:avLst/>
          </a:prstGeom>
        </p:spPr>
        <p:txBody>
          <a:bodyPr vert="horz" lIns="101852" tIns="50927" rIns="101852" bIns="50927" rtlCol="0" anchor="ctr">
            <a:normAutofit/>
          </a:bodyPr>
          <a:lstStyle/>
          <a:p>
            <a:r>
              <a:rPr lang="en-US"/>
              <a:t>Click to edit Master title style</a:t>
            </a:r>
          </a:p>
        </p:txBody>
      </p:sp>
      <p:sp>
        <p:nvSpPr>
          <p:cNvPr id="3" name="Text Placeholder 2"/>
          <p:cNvSpPr>
            <a:spLocks noGrp="1"/>
          </p:cNvSpPr>
          <p:nvPr>
            <p:ph type="body" idx="1"/>
          </p:nvPr>
        </p:nvSpPr>
        <p:spPr>
          <a:xfrm>
            <a:off x="457200" y="1008531"/>
            <a:ext cx="8229600" cy="5117636"/>
          </a:xfrm>
          <a:prstGeom prst="rect">
            <a:avLst/>
          </a:prstGeom>
        </p:spPr>
        <p:txBody>
          <a:bodyPr vert="horz" lIns="101852" tIns="50927" rIns="101852" bIns="509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33956" y="6521451"/>
            <a:ext cx="443345" cy="365126"/>
          </a:xfrm>
          <a:prstGeom prst="rect">
            <a:avLst/>
          </a:prstGeom>
        </p:spPr>
        <p:txBody>
          <a:bodyPr vert="horz" lIns="101852" tIns="50927" rIns="101852" bIns="50927" rtlCol="0" anchor="ctr"/>
          <a:lstStyle>
            <a:lvl1pPr algn="r">
              <a:defRPr sz="1400">
                <a:solidFill>
                  <a:schemeClr val="bg1"/>
                </a:solidFill>
              </a:defRPr>
            </a:lvl1pPr>
          </a:lstStyle>
          <a:p>
            <a:pPr defTabSz="898741"/>
            <a:fld id="{993EEC8E-C5CF-40DF-832D-5BCB0E209B98}" type="slidenum">
              <a:rPr lang="en-US" smtClean="0">
                <a:solidFill>
                  <a:prstClr val="white"/>
                </a:solidFill>
              </a:rPr>
              <a:pPr defTabSz="898741"/>
              <a:t>‹#›</a:t>
            </a:fld>
            <a:endParaRPr lang="en-US" dirty="0">
              <a:solidFill>
                <a:prstClr val="white"/>
              </a:solidFill>
            </a:endParaRPr>
          </a:p>
        </p:txBody>
      </p:sp>
      <p:sp>
        <p:nvSpPr>
          <p:cNvPr id="4" name="TextBox 3">
            <a:extLst>
              <a:ext uri="{FF2B5EF4-FFF2-40B4-BE49-F238E27FC236}">
                <a16:creationId xmlns:a16="http://schemas.microsoft.com/office/drawing/2014/main" id="{C31D4EC9-B4A8-4515-AE7D-B3C84A755B36}"/>
              </a:ext>
            </a:extLst>
          </p:cNvPr>
          <p:cNvSpPr txBox="1"/>
          <p:nvPr userDrawn="1"/>
        </p:nvSpPr>
        <p:spPr>
          <a:xfrm>
            <a:off x="7409391" y="6560023"/>
            <a:ext cx="1072730" cy="307777"/>
          </a:xfrm>
          <a:prstGeom prst="rect">
            <a:avLst/>
          </a:prstGeom>
          <a:noFill/>
        </p:spPr>
        <p:txBody>
          <a:bodyPr wrap="none" rtlCol="0">
            <a:spAutoFit/>
          </a:bodyPr>
          <a:lstStyle/>
          <a:p>
            <a:r>
              <a:rPr lang="en-US" sz="1400" dirty="0">
                <a:solidFill>
                  <a:schemeClr val="bg1"/>
                </a:solidFill>
              </a:rPr>
              <a:t>ASB and UTI</a:t>
            </a:r>
          </a:p>
        </p:txBody>
      </p:sp>
      <p:sp>
        <p:nvSpPr>
          <p:cNvPr id="8" name="Rectangle 7">
            <a:extLst>
              <a:ext uri="{FF2B5EF4-FFF2-40B4-BE49-F238E27FC236}">
                <a16:creationId xmlns:a16="http://schemas.microsoft.com/office/drawing/2014/main" id="{CAE95CB4-AC3E-462C-9F55-B5482AD7E603}"/>
              </a:ext>
            </a:extLst>
          </p:cNvPr>
          <p:cNvSpPr/>
          <p:nvPr userDrawn="1"/>
        </p:nvSpPr>
        <p:spPr>
          <a:xfrm>
            <a:off x="502920" y="621166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Ambulatory Care</a:t>
            </a:r>
          </a:p>
        </p:txBody>
      </p:sp>
      <p:cxnSp>
        <p:nvCxnSpPr>
          <p:cNvPr id="9" name="Straight Connector 8">
            <a:extLst>
              <a:ext uri="{FF2B5EF4-FFF2-40B4-BE49-F238E27FC236}">
                <a16:creationId xmlns:a16="http://schemas.microsoft.com/office/drawing/2014/main" id="{2A623FB3-CCA9-4F58-95E6-16A60F3F6035}"/>
              </a:ext>
            </a:extLst>
          </p:cNvPr>
          <p:cNvCxnSpPr/>
          <p:nvPr userDrawn="1"/>
        </p:nvCxnSpPr>
        <p:spPr>
          <a:xfrm>
            <a:off x="457200" y="62524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0"/>
    </p:custDataLst>
    <p:extLst>
      <p:ext uri="{BB962C8B-B14F-4D97-AF65-F5344CB8AC3E}">
        <p14:creationId xmlns:p14="http://schemas.microsoft.com/office/powerpoint/2010/main" val="237548171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5" r:id="rId6"/>
    <p:sldLayoutId id="2147483880" r:id="rId7"/>
    <p:sldLayoutId id="2147483881" r:id="rId8"/>
  </p:sldLayoutIdLst>
  <p:hf hdr="0" ftr="0" dt="0"/>
  <p:txStyles>
    <p:titleStyle>
      <a:lvl1pPr algn="ctr" defTabSz="898741" rtl="0" eaLnBrk="1" latinLnBrk="0" hangingPunct="1">
        <a:spcBef>
          <a:spcPct val="0"/>
        </a:spcBef>
        <a:buNone/>
        <a:defRPr sz="4400" b="0" i="0" u="none" kern="1200">
          <a:solidFill>
            <a:schemeClr val="bg1"/>
          </a:solidFill>
          <a:latin typeface="+mj-lt"/>
          <a:ea typeface="+mj-ea"/>
          <a:cs typeface="+mj-cs"/>
        </a:defRPr>
      </a:lvl1pPr>
    </p:titleStyle>
    <p:bodyStyle>
      <a:lvl1pPr marL="337028" indent="-337028" algn="l" defTabSz="898741"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1pPr>
      <a:lvl2pPr marL="730228" indent="-280857" algn="l" defTabSz="89874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23425" indent="-224686" algn="l" defTabSz="89874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572795"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22166"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7153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20909"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7027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1964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98741" rtl="0" eaLnBrk="1" latinLnBrk="0" hangingPunct="1">
        <a:defRPr sz="1800" kern="1200">
          <a:solidFill>
            <a:schemeClr val="tx1"/>
          </a:solidFill>
          <a:latin typeface="+mn-lt"/>
          <a:ea typeface="+mn-ea"/>
          <a:cs typeface="+mn-cs"/>
        </a:defRPr>
      </a:lvl1pPr>
      <a:lvl2pPr marL="449370" algn="l" defTabSz="898741" rtl="0" eaLnBrk="1" latinLnBrk="0" hangingPunct="1">
        <a:defRPr sz="1800" kern="1200">
          <a:solidFill>
            <a:schemeClr val="tx1"/>
          </a:solidFill>
          <a:latin typeface="+mn-lt"/>
          <a:ea typeface="+mn-ea"/>
          <a:cs typeface="+mn-cs"/>
        </a:defRPr>
      </a:lvl2pPr>
      <a:lvl3pPr marL="898741" algn="l" defTabSz="898741" rtl="0" eaLnBrk="1" latinLnBrk="0" hangingPunct="1">
        <a:defRPr sz="1800" kern="1200">
          <a:solidFill>
            <a:schemeClr val="tx1"/>
          </a:solidFill>
          <a:latin typeface="+mn-lt"/>
          <a:ea typeface="+mn-ea"/>
          <a:cs typeface="+mn-cs"/>
        </a:defRPr>
      </a:lvl3pPr>
      <a:lvl4pPr marL="1348110" algn="l" defTabSz="898741" rtl="0" eaLnBrk="1" latinLnBrk="0" hangingPunct="1">
        <a:defRPr sz="1800" kern="1200">
          <a:solidFill>
            <a:schemeClr val="tx1"/>
          </a:solidFill>
          <a:latin typeface="+mn-lt"/>
          <a:ea typeface="+mn-ea"/>
          <a:cs typeface="+mn-cs"/>
        </a:defRPr>
      </a:lvl4pPr>
      <a:lvl5pPr marL="1797481" algn="l" defTabSz="898741" rtl="0" eaLnBrk="1" latinLnBrk="0" hangingPunct="1">
        <a:defRPr sz="1800" kern="1200">
          <a:solidFill>
            <a:schemeClr val="tx1"/>
          </a:solidFill>
          <a:latin typeface="+mn-lt"/>
          <a:ea typeface="+mn-ea"/>
          <a:cs typeface="+mn-cs"/>
        </a:defRPr>
      </a:lvl5pPr>
      <a:lvl6pPr marL="2246853" algn="l" defTabSz="898741" rtl="0" eaLnBrk="1" latinLnBrk="0" hangingPunct="1">
        <a:defRPr sz="1800" kern="1200">
          <a:solidFill>
            <a:schemeClr val="tx1"/>
          </a:solidFill>
          <a:latin typeface="+mn-lt"/>
          <a:ea typeface="+mn-ea"/>
          <a:cs typeface="+mn-cs"/>
        </a:defRPr>
      </a:lvl6pPr>
      <a:lvl7pPr marL="2696224" algn="l" defTabSz="898741" rtl="0" eaLnBrk="1" latinLnBrk="0" hangingPunct="1">
        <a:defRPr sz="1800" kern="1200">
          <a:solidFill>
            <a:schemeClr val="tx1"/>
          </a:solidFill>
          <a:latin typeface="+mn-lt"/>
          <a:ea typeface="+mn-ea"/>
          <a:cs typeface="+mn-cs"/>
        </a:defRPr>
      </a:lvl7pPr>
      <a:lvl8pPr marL="3145594" algn="l" defTabSz="898741" rtl="0" eaLnBrk="1" latinLnBrk="0" hangingPunct="1">
        <a:defRPr sz="1800" kern="1200">
          <a:solidFill>
            <a:schemeClr val="tx1"/>
          </a:solidFill>
          <a:latin typeface="+mn-lt"/>
          <a:ea typeface="+mn-ea"/>
          <a:cs typeface="+mn-cs"/>
        </a:defRPr>
      </a:lvl8pPr>
      <a:lvl9pPr marL="3594962" algn="l" defTabSz="8987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hyperlink" Target="https://www.ahrq.gov/sites/default/files/wysiwyg/antibiotic-use/ambulatory-care/uti-one-pager.pdf" TargetMode="External"/><Relationship Id="rId2" Type="http://schemas.openxmlformats.org/officeDocument/2006/relationships/hyperlink" Target="https://www.ahrq.gov/sites/default/files/wysiwyg/antibiotic-use/ambulatory-care/uti-discussion-guide.docx" TargetMode="External"/><Relationship Id="rId1" Type="http://schemas.openxmlformats.org/officeDocument/2006/relationships/slideLayout" Target="../slideLayouts/slideLayout8.xml"/><Relationship Id="rId5" Type="http://schemas.openxmlformats.org/officeDocument/2006/relationships/hyperlink" Target="https://www.ahrq.gov/sites/default/files/wysiwyg/antibiotic-use/ambulatory-care/uti-handout-spanish.docx" TargetMode="External"/><Relationship Id="rId4" Type="http://schemas.openxmlformats.org/officeDocument/2006/relationships/hyperlink" Target="https://www.ahrq.gov/sites/default/files/wysiwyg/antibiotic-use/ambulatory-care/uti-handout-english.docx"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13360" y="2514600"/>
            <a:ext cx="8930640" cy="1470025"/>
          </a:xfrm>
        </p:spPr>
        <p:txBody>
          <a:bodyPr>
            <a:noAutofit/>
          </a:bodyPr>
          <a:lstStyle/>
          <a:p>
            <a:pPr lvl="0"/>
            <a:r>
              <a:rPr lang="en-US" sz="4000" b="1" dirty="0"/>
              <a:t>Best Practices in the Diagnosis and Treatment of Asymptomatic Bacteriuria and Urinary Tract Infections </a:t>
            </a:r>
          </a:p>
        </p:txBody>
      </p:sp>
      <p:sp>
        <p:nvSpPr>
          <p:cNvPr id="17411" name="Rectangle 3"/>
          <p:cNvSpPr>
            <a:spLocks noGrp="1" noChangeArrowheads="1"/>
          </p:cNvSpPr>
          <p:nvPr>
            <p:ph type="subTitle" idx="1"/>
          </p:nvPr>
        </p:nvSpPr>
        <p:spPr>
          <a:xfrm>
            <a:off x="2050472" y="3886200"/>
            <a:ext cx="5195455" cy="1241612"/>
          </a:xfrm>
        </p:spPr>
        <p:txBody>
          <a:bodyPr/>
          <a:lstStyle/>
          <a:p>
            <a:endParaRPr lang="en-US" dirty="0"/>
          </a:p>
          <a:p>
            <a:r>
              <a:rPr lang="en-US" dirty="0"/>
              <a:t> </a:t>
            </a:r>
            <a:r>
              <a:rPr lang="en-US" sz="3200" dirty="0"/>
              <a:t>Ambulatory Care</a:t>
            </a:r>
          </a:p>
        </p:txBody>
      </p:sp>
      <p:sp>
        <p:nvSpPr>
          <p:cNvPr id="4" name="Title 1"/>
          <p:cNvSpPr txBox="1">
            <a:spLocks/>
          </p:cNvSpPr>
          <p:nvPr/>
        </p:nvSpPr>
        <p:spPr>
          <a:xfrm>
            <a:off x="403860" y="136525"/>
            <a:ext cx="8549640" cy="3848100"/>
          </a:xfrm>
          <a:prstGeom prst="rect">
            <a:avLst/>
          </a:prstGeom>
        </p:spPr>
        <p:txBody>
          <a:bodyPr vert="horz" lIns="101852" tIns="50927" rIns="101852" bIns="50927" rtlCol="0" anchor="ctr">
            <a:normAutofit fontScale="90000" lnSpcReduction="10000"/>
          </a:bodyPr>
          <a:lstStyle>
            <a:lvl1pPr algn="ctr" defTabSz="898741" rtl="0" eaLnBrk="1" latinLnBrk="0" hangingPunct="1">
              <a:spcBef>
                <a:spcPct val="0"/>
              </a:spcBef>
              <a:buNone/>
              <a:defRPr sz="4400" b="0" i="0" u="none" kern="1200">
                <a:solidFill>
                  <a:schemeClr val="tx1"/>
                </a:solidFill>
                <a:latin typeface="+mj-lt"/>
                <a:ea typeface="+mj-ea"/>
                <a:cs typeface="+mj-cs"/>
              </a:defRPr>
            </a:lvl1pPr>
          </a:lstStyle>
          <a:p>
            <a:r>
              <a:rPr lang="en-US" sz="5100" dirty="0">
                <a:solidFill>
                  <a:srgbClr val="FFFFFF"/>
                </a:solidFill>
              </a:rPr>
              <a:t>AHRQ Safety Program for Improving Antibiotic Use</a:t>
            </a:r>
            <a:br>
              <a:rPr lang="en-US" dirty="0">
                <a:solidFill>
                  <a:srgbClr val="FFFFFF"/>
                </a:solidFill>
              </a:rPr>
            </a:br>
            <a:br>
              <a:rPr lang="en-US" b="1" dirty="0">
                <a:solidFill>
                  <a:srgbClr val="000000"/>
                </a:solidFill>
                <a:latin typeface="Calibri"/>
              </a:rPr>
            </a:br>
            <a:r>
              <a:rPr lang="en-US" b="1" dirty="0"/>
              <a:t> </a:t>
            </a:r>
            <a:br>
              <a:rPr lang="en-US" dirty="0">
                <a:latin typeface="Calibri"/>
              </a:rPr>
            </a:br>
            <a:br>
              <a:rPr lang="en-US" dirty="0">
                <a:solidFill>
                  <a:srgbClr val="000000"/>
                </a:solidFill>
                <a:latin typeface="Calibri"/>
              </a:rPr>
            </a:br>
            <a:br>
              <a:rPr lang="en-US" dirty="0">
                <a:solidFill>
                  <a:srgbClr val="000000"/>
                </a:solidFill>
                <a:latin typeface="Calibri"/>
              </a:rPr>
            </a:br>
            <a:r>
              <a:rPr lang="en-US" sz="1800" dirty="0"/>
              <a:t> </a:t>
            </a:r>
            <a:endParaRPr lang="en-US" sz="2000" dirty="0">
              <a:latin typeface="Calibri"/>
            </a:endParaRPr>
          </a:p>
        </p:txBody>
      </p:sp>
      <p:sp>
        <p:nvSpPr>
          <p:cNvPr id="2" name="TextBox 1">
            <a:extLst>
              <a:ext uri="{FF2B5EF4-FFF2-40B4-BE49-F238E27FC236}">
                <a16:creationId xmlns:a16="http://schemas.microsoft.com/office/drawing/2014/main" id="{F7CF9014-ABD5-4582-8774-CC05F695B901}"/>
              </a:ext>
            </a:extLst>
          </p:cNvPr>
          <p:cNvSpPr txBox="1"/>
          <p:nvPr/>
        </p:nvSpPr>
        <p:spPr>
          <a:xfrm>
            <a:off x="6929997" y="6334780"/>
            <a:ext cx="2214003" cy="523220"/>
          </a:xfrm>
          <a:prstGeom prst="rect">
            <a:avLst/>
          </a:prstGeom>
          <a:noFill/>
        </p:spPr>
        <p:txBody>
          <a:bodyPr wrap="none" rtlCol="0">
            <a:spAutoFit/>
          </a:bodyPr>
          <a:lstStyle/>
          <a:p>
            <a:pPr algn="r"/>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extLst>
      <p:ext uri="{BB962C8B-B14F-4D97-AF65-F5344CB8AC3E}">
        <p14:creationId xmlns:p14="http://schemas.microsoft.com/office/powerpoint/2010/main" val="161576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Mental Status Changes and Asymptomatic Bacteriuria</a:t>
            </a:r>
          </a:p>
        </p:txBody>
      </p:sp>
      <p:sp>
        <p:nvSpPr>
          <p:cNvPr id="3" name="Content Placeholder 2"/>
          <p:cNvSpPr>
            <a:spLocks noGrp="1"/>
          </p:cNvSpPr>
          <p:nvPr>
            <p:ph idx="1"/>
          </p:nvPr>
        </p:nvSpPr>
        <p:spPr>
          <a:xfrm>
            <a:off x="381001" y="1422101"/>
            <a:ext cx="4373880" cy="4439685"/>
          </a:xfrm>
        </p:spPr>
        <p:txBody>
          <a:bodyPr>
            <a:normAutofit lnSpcReduction="10000"/>
          </a:bodyPr>
          <a:lstStyle/>
          <a:p>
            <a:pPr>
              <a:spcBef>
                <a:spcPts val="1059"/>
              </a:spcBef>
            </a:pPr>
            <a:r>
              <a:rPr lang="en-US" sz="2200" dirty="0"/>
              <a:t>Bacteriuria and delirium are each independently common in the elderly.</a:t>
            </a:r>
            <a:r>
              <a:rPr lang="en-US" sz="2200" baseline="30000" dirty="0"/>
              <a:t>12,13</a:t>
            </a:r>
          </a:p>
          <a:p>
            <a:pPr>
              <a:spcBef>
                <a:spcPts val="1059"/>
              </a:spcBef>
            </a:pPr>
            <a:r>
              <a:rPr lang="en-US" sz="2200" dirty="0"/>
              <a:t>Although patients with a symptomatic UTI may present with delirium, falls, or confusion, these symptoms are unlikely to be the result of a UTI in the absence of urinary symptoms. </a:t>
            </a:r>
          </a:p>
          <a:p>
            <a:pPr>
              <a:spcBef>
                <a:spcPts val="1059"/>
              </a:spcBef>
            </a:pPr>
            <a:r>
              <a:rPr lang="en-US" sz="2200" dirty="0"/>
              <a:t>If a patient has signs of systemic infection </a:t>
            </a:r>
            <a:r>
              <a:rPr lang="en-US" sz="2200" u="sng" dirty="0"/>
              <a:t>and</a:t>
            </a:r>
            <a:r>
              <a:rPr lang="en-US" sz="2200" dirty="0"/>
              <a:t> delirium, empiric antibiotic therapy is likely warranted.</a:t>
            </a:r>
          </a:p>
        </p:txBody>
      </p:sp>
      <p:sp>
        <p:nvSpPr>
          <p:cNvPr id="5" name="Slide Number Placeholder 4"/>
          <p:cNvSpPr>
            <a:spLocks noGrp="1"/>
          </p:cNvSpPr>
          <p:nvPr>
            <p:ph type="sldNum" sz="quarter" idx="12"/>
          </p:nvPr>
        </p:nvSpPr>
        <p:spPr/>
        <p:txBody>
          <a:bodyPr/>
          <a:lstStyle/>
          <a:p>
            <a:fld id="{993EEC8E-C5CF-40DF-832D-5BCB0E209B98}" type="slidenum">
              <a:rPr lang="en-US" smtClean="0"/>
              <a:pPr/>
              <a:t>10</a:t>
            </a:fld>
            <a:endParaRPr lang="en-US"/>
          </a:p>
        </p:txBody>
      </p:sp>
      <p:pic>
        <p:nvPicPr>
          <p:cNvPr id="1030" name="Picture 6" descr="Woman suffering from senility Image of sad woman suffering from senility Alzheimer's Disease Stock Photo">
            <a:extLst>
              <a:ext uri="{FF2B5EF4-FFF2-40B4-BE49-F238E27FC236}">
                <a16:creationId xmlns:a16="http://schemas.microsoft.com/office/drawing/2014/main" id="{66714DA2-8A31-43E3-9AF3-9848D27A16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881" y="1697375"/>
            <a:ext cx="4201428" cy="28002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9262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Screening/Treating for ASB Indicated?</a:t>
            </a:r>
            <a:r>
              <a:rPr lang="en-US" baseline="30000" dirty="0"/>
              <a:t>2</a:t>
            </a:r>
          </a:p>
        </p:txBody>
      </p:sp>
      <p:sp>
        <p:nvSpPr>
          <p:cNvPr id="3" name="Content Placeholder 2"/>
          <p:cNvSpPr>
            <a:spLocks noGrp="1"/>
          </p:cNvSpPr>
          <p:nvPr>
            <p:ph idx="1"/>
          </p:nvPr>
        </p:nvSpPr>
        <p:spPr>
          <a:xfrm>
            <a:off x="457199" y="1008531"/>
            <a:ext cx="8229601" cy="5117636"/>
          </a:xfrm>
        </p:spPr>
        <p:txBody>
          <a:bodyPr>
            <a:normAutofit/>
          </a:bodyPr>
          <a:lstStyle/>
          <a:p>
            <a:pPr marL="0" indent="0">
              <a:buNone/>
            </a:pPr>
            <a:r>
              <a:rPr lang="en-US" sz="2800" dirty="0"/>
              <a:t>Guidelines recommend screening and treating for ASB in two situations:</a:t>
            </a:r>
          </a:p>
          <a:p>
            <a:pPr marL="906572" lvl="1" indent="-457200">
              <a:buFont typeface="Arial" panose="020B0604020202020204" pitchFamily="34" charset="0"/>
              <a:buChar char="•"/>
            </a:pPr>
            <a:r>
              <a:rPr lang="en-US" sz="2800" dirty="0"/>
              <a:t>Early in pregnancy </a:t>
            </a:r>
          </a:p>
          <a:p>
            <a:pPr lvl="2">
              <a:buFont typeface="Calibri" panose="020F0502020204030204" pitchFamily="34" charset="0"/>
              <a:buChar char="−"/>
            </a:pPr>
            <a:r>
              <a:rPr lang="en-US" sz="2400" dirty="0"/>
              <a:t>May prevent pyelonephritis, preterm labor, and </a:t>
            </a:r>
            <a:r>
              <a:rPr lang="en-US" sz="2400"/>
              <a:t>low birth-weight </a:t>
            </a:r>
            <a:r>
              <a:rPr lang="en-US" sz="2400" dirty="0"/>
              <a:t>infants </a:t>
            </a:r>
          </a:p>
          <a:p>
            <a:pPr marL="906572" lvl="1" indent="-457200">
              <a:buFont typeface="Arial" panose="020B0604020202020204" pitchFamily="34" charset="0"/>
              <a:buChar char="•"/>
            </a:pPr>
            <a:r>
              <a:rPr lang="en-US" sz="2800" dirty="0"/>
              <a:t>Impending urologic procedure in which mucosal bleeding is expected</a:t>
            </a:r>
          </a:p>
          <a:p>
            <a:pPr lvl="2">
              <a:buFont typeface="Calibri" panose="020F0502020204030204" pitchFamily="34" charset="0"/>
              <a:buChar char="−"/>
            </a:pPr>
            <a:r>
              <a:rPr lang="en-US" sz="2400" dirty="0"/>
              <a:t>May prevent urosepsis</a:t>
            </a:r>
          </a:p>
        </p:txBody>
      </p:sp>
      <p:sp>
        <p:nvSpPr>
          <p:cNvPr id="4" name="Slide Number Placeholder 3"/>
          <p:cNvSpPr>
            <a:spLocks noGrp="1"/>
          </p:cNvSpPr>
          <p:nvPr>
            <p:ph type="sldNum" sz="quarter" idx="12"/>
          </p:nvPr>
        </p:nvSpPr>
        <p:spPr/>
        <p:txBody>
          <a:bodyPr/>
          <a:lstStyle/>
          <a:p>
            <a:fld id="{993EEC8E-C5CF-40DF-832D-5BCB0E209B98}" type="slidenum">
              <a:rPr lang="en-US" smtClean="0"/>
              <a:pPr/>
              <a:t>11</a:t>
            </a:fld>
            <a:endParaRPr lang="en-US"/>
          </a:p>
        </p:txBody>
      </p:sp>
      <p:pic>
        <p:nvPicPr>
          <p:cNvPr id="7" name="Picture 6" descr="Image of a positive pregnancy test">
            <a:extLst>
              <a:ext uri="{FF2B5EF4-FFF2-40B4-BE49-F238E27FC236}">
                <a16:creationId xmlns:a16="http://schemas.microsoft.com/office/drawing/2014/main" id="{A0B0F18D-524F-4AD4-A7C7-C6D88C302C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801" b="52606"/>
          <a:stretch/>
        </p:blipFill>
        <p:spPr>
          <a:xfrm>
            <a:off x="1572297" y="4955114"/>
            <a:ext cx="5733278" cy="1171053"/>
          </a:xfrm>
          <a:prstGeom prst="rect">
            <a:avLst/>
          </a:prstGeom>
        </p:spPr>
      </p:pic>
    </p:spTree>
    <p:custDataLst>
      <p:tags r:id="rId1"/>
    </p:custDataLst>
    <p:extLst>
      <p:ext uri="{BB962C8B-B14F-4D97-AF65-F5344CB8AC3E}">
        <p14:creationId xmlns:p14="http://schemas.microsoft.com/office/powerpoint/2010/main" val="116634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dirty="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12</a:t>
            </a:fld>
            <a:endParaRPr lang="en-US"/>
          </a:p>
        </p:txBody>
      </p:sp>
      <p:sp>
        <p:nvSpPr>
          <p:cNvPr id="8" name="Content Placeholder 2">
            <a:extLst>
              <a:ext uri="{FF2B5EF4-FFF2-40B4-BE49-F238E27FC236}">
                <a16:creationId xmlns:a16="http://schemas.microsoft.com/office/drawing/2014/main" id="{D866825C-49B4-41D0-81A5-ABDE0827568A}"/>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a:t>Do I need to order any </a:t>
            </a:r>
            <a:br>
              <a:rPr lang="en-US" sz="2600"/>
            </a:br>
            <a:r>
              <a:rPr lang="en-US" sz="2600"/>
              <a:t>diagnostic tests?</a:t>
            </a:r>
          </a:p>
          <a:p>
            <a:pPr marL="0" indent="0">
              <a:buNone/>
            </a:pPr>
            <a:endParaRPr lang="en-US" sz="2800"/>
          </a:p>
          <a:p>
            <a:pPr marL="736600" indent="-736600">
              <a:buAutoNum type="arabicPeriod" startAt="4"/>
            </a:pPr>
            <a:endParaRPr lang="en-US" sz="2800"/>
          </a:p>
          <a:p>
            <a:pPr marL="736600" indent="-736600">
              <a:buAutoNum type="arabicPeriod" startAt="4"/>
            </a:pPr>
            <a:endParaRPr lang="en-US" sz="2800"/>
          </a:p>
        </p:txBody>
      </p:sp>
    </p:spTree>
    <p:custDataLst>
      <p:tags r:id="rId1"/>
    </p:custDataLst>
    <p:extLst>
      <p:ext uri="{BB962C8B-B14F-4D97-AF65-F5344CB8AC3E}">
        <p14:creationId xmlns:p14="http://schemas.microsoft.com/office/powerpoint/2010/main" val="316519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2: Urinalysis and Urine Cultures</a:t>
            </a:r>
            <a:r>
              <a:rPr lang="en-US" baseline="30000" dirty="0"/>
              <a:t>1</a:t>
            </a:r>
          </a:p>
        </p:txBody>
      </p:sp>
      <p:sp>
        <p:nvSpPr>
          <p:cNvPr id="3" name="Content Placeholder 2"/>
          <p:cNvSpPr>
            <a:spLocks noGrp="1"/>
          </p:cNvSpPr>
          <p:nvPr>
            <p:ph idx="1"/>
          </p:nvPr>
        </p:nvSpPr>
        <p:spPr>
          <a:xfrm>
            <a:off x="457200" y="1008531"/>
            <a:ext cx="8153400" cy="1353669"/>
          </a:xfrm>
        </p:spPr>
        <p:txBody>
          <a:bodyPr>
            <a:normAutofit/>
          </a:bodyPr>
          <a:lstStyle/>
          <a:p>
            <a:pPr marL="0" indent="0">
              <a:buNone/>
            </a:pPr>
            <a:r>
              <a:rPr lang="en-US" sz="2600" dirty="0"/>
              <a:t>Adolescent females and women with acute symptoms of cystitis generally do not need a urinalysis (UA) or urine culture to diagnose UTIs.</a:t>
            </a:r>
          </a:p>
          <a:p>
            <a:pPr marL="449371" lvl="1" indent="0">
              <a:buNone/>
            </a:pP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13</a:t>
            </a:fld>
            <a:endParaRPr lang="en-US"/>
          </a:p>
        </p:txBody>
      </p:sp>
      <p:sp>
        <p:nvSpPr>
          <p:cNvPr id="8" name="Content Placeholder 2">
            <a:extLst>
              <a:ext uri="{FF2B5EF4-FFF2-40B4-BE49-F238E27FC236}">
                <a16:creationId xmlns:a16="http://schemas.microsoft.com/office/drawing/2014/main" id="{56EC6AF9-F111-4020-86A9-D83119BC017E}"/>
              </a:ext>
            </a:extLst>
          </p:cNvPr>
          <p:cNvSpPr txBox="1">
            <a:spLocks/>
          </p:cNvSpPr>
          <p:nvPr/>
        </p:nvSpPr>
        <p:spPr>
          <a:xfrm>
            <a:off x="407894" y="2485983"/>
            <a:ext cx="8328212" cy="3726739"/>
          </a:xfrm>
          <a:prstGeom prst="rect">
            <a:avLst/>
          </a:prstGeom>
        </p:spPr>
        <p:txBody>
          <a:bodyPr vert="horz" lIns="101852" tIns="50927" rIns="101852" bIns="50927" rtlCol="0" anchor="t">
            <a:normAutofit fontScale="85000" lnSpcReduction="10000"/>
          </a:bodyPr>
          <a:lstStyle>
            <a:lvl1pPr marL="337028" indent="-337028" algn="l" defTabSz="898741"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30228" indent="-280857" algn="l" defTabSz="898741"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23425" indent="-224686" algn="l" defTabSz="89874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572795" indent="-224686" algn="l" defTabSz="89874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22166" indent="-224686" algn="l" defTabSz="89874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47153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20909"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7027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1964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300" dirty="0"/>
              <a:t>Send UA and culture if</a:t>
            </a:r>
            <a:r>
              <a:rPr lang="en-US" sz="3300" dirty="0">
                <a:latin typeface="Calibri" panose="020F0502020204030204" pitchFamily="34" charset="0"/>
                <a:cs typeface="Calibri" panose="020F0502020204030204" pitchFamily="34" charset="0"/>
              </a:rPr>
              <a:t>—</a:t>
            </a:r>
            <a:endParaRPr lang="en-US" sz="3300" dirty="0"/>
          </a:p>
          <a:p>
            <a:pPr marL="336550" indent="-336550"/>
            <a:r>
              <a:rPr lang="en-US" sz="3100" dirty="0"/>
              <a:t>Young child where diagnosis is uncertain</a:t>
            </a:r>
            <a:endParaRPr lang="en-US" sz="3100" dirty="0">
              <a:cs typeface="Calibri"/>
            </a:endParaRPr>
          </a:p>
          <a:p>
            <a:pPr marL="336550" indent="-336550"/>
            <a:r>
              <a:rPr lang="en-US" sz="3100" dirty="0"/>
              <a:t>Risk factors for antibiotic-resistant organisms</a:t>
            </a:r>
            <a:endParaRPr lang="en-US" sz="3100" dirty="0">
              <a:cs typeface="Calibri"/>
            </a:endParaRPr>
          </a:p>
          <a:p>
            <a:pPr marL="729615" lvl="1" indent="-280670"/>
            <a:r>
              <a:rPr lang="en-US" sz="3100" dirty="0"/>
              <a:t>Treatment failure</a:t>
            </a:r>
            <a:endParaRPr lang="en-US" sz="3100" dirty="0">
              <a:cs typeface="Calibri"/>
            </a:endParaRPr>
          </a:p>
          <a:p>
            <a:pPr marL="729615" lvl="1" indent="-280670"/>
            <a:r>
              <a:rPr lang="en-US" sz="3100" dirty="0"/>
              <a:t>History of multiple UTIs or concern for a recurrent UTI</a:t>
            </a:r>
            <a:endParaRPr lang="en-US" sz="3100" dirty="0">
              <a:cs typeface="Calibri"/>
            </a:endParaRPr>
          </a:p>
          <a:p>
            <a:pPr marL="729615" lvl="1" indent="-280670"/>
            <a:r>
              <a:rPr lang="en-US" sz="3100" dirty="0"/>
              <a:t>Recent antibiotic use</a:t>
            </a:r>
            <a:endParaRPr lang="en-US" sz="3100" dirty="0">
              <a:cs typeface="Calibri"/>
            </a:endParaRPr>
          </a:p>
          <a:p>
            <a:pPr marL="336550" indent="-336550"/>
            <a:r>
              <a:rPr lang="en-US" sz="3100" dirty="0"/>
              <a:t>Complicated UTI suspected</a:t>
            </a:r>
          </a:p>
          <a:p>
            <a:pPr marL="336550" indent="-336550"/>
            <a:r>
              <a:rPr lang="en-US" sz="3100" dirty="0"/>
              <a:t>Symptoms of pyelonephritis</a:t>
            </a:r>
            <a:endParaRPr lang="en-US" sz="3100" dirty="0">
              <a:cs typeface="Calibri"/>
            </a:endParaRPr>
          </a:p>
          <a:p>
            <a:pPr marL="336550" indent="-336550"/>
            <a:endParaRPr lang="en-US" dirty="0">
              <a:cs typeface="Calibri"/>
            </a:endParaRPr>
          </a:p>
        </p:txBody>
      </p:sp>
    </p:spTree>
    <p:custDataLst>
      <p:tags r:id="rId1"/>
    </p:custDataLst>
    <p:extLst>
      <p:ext uri="{BB962C8B-B14F-4D97-AF65-F5344CB8AC3E}">
        <p14:creationId xmlns:p14="http://schemas.microsoft.com/office/powerpoint/2010/main" val="76759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UTI in Males</a:t>
            </a:r>
            <a:r>
              <a:rPr lang="en-US" sz="4000" baseline="30000" dirty="0"/>
              <a:t>14</a:t>
            </a:r>
            <a:r>
              <a:rPr lang="en-US" sz="4000" dirty="0"/>
              <a:t> </a:t>
            </a:r>
          </a:p>
        </p:txBody>
      </p:sp>
      <p:sp>
        <p:nvSpPr>
          <p:cNvPr id="3" name="Content Placeholder 2"/>
          <p:cNvSpPr>
            <a:spLocks noGrp="1"/>
          </p:cNvSpPr>
          <p:nvPr>
            <p:ph idx="1"/>
          </p:nvPr>
        </p:nvSpPr>
        <p:spPr>
          <a:xfrm>
            <a:off x="678873" y="1044995"/>
            <a:ext cx="7786255" cy="5117636"/>
          </a:xfrm>
        </p:spPr>
        <p:txBody>
          <a:bodyPr/>
          <a:lstStyle/>
          <a:p>
            <a:r>
              <a:rPr lang="en-US" sz="2700" dirty="0"/>
              <a:t>UTIs in males (adolescents and adults) are considered complicated because they are generally associated with obstructive pathology such as— </a:t>
            </a:r>
          </a:p>
          <a:p>
            <a:pPr lvl="1"/>
            <a:r>
              <a:rPr lang="en-US" sz="2400" dirty="0"/>
              <a:t>Renal stones </a:t>
            </a:r>
          </a:p>
          <a:p>
            <a:pPr lvl="1"/>
            <a:r>
              <a:rPr lang="en-US" sz="2400" dirty="0"/>
              <a:t>Ureteral strictures</a:t>
            </a:r>
          </a:p>
          <a:p>
            <a:pPr lvl="1"/>
            <a:r>
              <a:rPr lang="en-US" sz="2400" dirty="0"/>
              <a:t>Enlarged prostate</a:t>
            </a:r>
            <a:br>
              <a:rPr lang="en-US" sz="2400" dirty="0"/>
            </a:br>
            <a:endParaRPr lang="en-US" sz="2400" dirty="0"/>
          </a:p>
          <a:p>
            <a:r>
              <a:rPr lang="en-US" sz="2700" dirty="0"/>
              <a:t>Other causes of urinary symptoms in males: prostatitis, epididymitis, sexually transmitted infections</a:t>
            </a:r>
          </a:p>
        </p:txBody>
      </p:sp>
      <p:sp>
        <p:nvSpPr>
          <p:cNvPr id="4" name="Slide Number Placeholder 3"/>
          <p:cNvSpPr>
            <a:spLocks noGrp="1"/>
          </p:cNvSpPr>
          <p:nvPr>
            <p:ph type="sldNum" sz="quarter" idx="12"/>
          </p:nvPr>
        </p:nvSpPr>
        <p:spPr/>
        <p:txBody>
          <a:bodyPr/>
          <a:lstStyle/>
          <a:p>
            <a:fld id="{993EEC8E-C5CF-40DF-832D-5BCB0E209B98}" type="slidenum">
              <a:rPr lang="en-US" smtClean="0"/>
              <a:pPr/>
              <a:t>14</a:t>
            </a:fld>
            <a:endParaRPr lang="en-US"/>
          </a:p>
        </p:txBody>
      </p:sp>
    </p:spTree>
    <p:custDataLst>
      <p:tags r:id="rId1"/>
    </p:custDataLst>
    <p:extLst>
      <p:ext uri="{BB962C8B-B14F-4D97-AF65-F5344CB8AC3E}">
        <p14:creationId xmlns:p14="http://schemas.microsoft.com/office/powerpoint/2010/main" val="2314281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f a urine specimen collection cup">
            <a:extLst>
              <a:ext uri="{FF2B5EF4-FFF2-40B4-BE49-F238E27FC236}">
                <a16:creationId xmlns:a16="http://schemas.microsoft.com/office/drawing/2014/main" id="{E55739CB-5226-4C80-A79B-D724D371F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939" y="2014077"/>
            <a:ext cx="1857544" cy="2504134"/>
          </a:xfrm>
          <a:prstGeom prst="rect">
            <a:avLst/>
          </a:prstGeom>
        </p:spPr>
      </p:pic>
      <p:sp>
        <p:nvSpPr>
          <p:cNvPr id="2" name="Title 1"/>
          <p:cNvSpPr>
            <a:spLocks noGrp="1"/>
          </p:cNvSpPr>
          <p:nvPr>
            <p:ph type="title"/>
          </p:nvPr>
        </p:nvSpPr>
        <p:spPr/>
        <p:txBody>
          <a:bodyPr/>
          <a:lstStyle/>
          <a:p>
            <a:r>
              <a:rPr lang="en-US" sz="4000" dirty="0"/>
              <a:t>Collecting Urine Samples</a:t>
            </a:r>
          </a:p>
        </p:txBody>
      </p:sp>
      <p:sp>
        <p:nvSpPr>
          <p:cNvPr id="3" name="Content Placeholder 2"/>
          <p:cNvSpPr>
            <a:spLocks noGrp="1"/>
          </p:cNvSpPr>
          <p:nvPr>
            <p:ph idx="1"/>
          </p:nvPr>
        </p:nvSpPr>
        <p:spPr>
          <a:xfrm>
            <a:off x="363071" y="1187823"/>
            <a:ext cx="6781800" cy="5849469"/>
          </a:xfrm>
        </p:spPr>
        <p:txBody>
          <a:bodyPr>
            <a:normAutofit/>
          </a:bodyPr>
          <a:lstStyle/>
          <a:p>
            <a:r>
              <a:rPr lang="en-US" dirty="0"/>
              <a:t>Adults and toilet-trained children: provide clear instructions for how to obtain a clean-catch specimen.</a:t>
            </a:r>
          </a:p>
          <a:p>
            <a:pPr lvl="1"/>
            <a:r>
              <a:rPr lang="en-US" dirty="0"/>
              <a:t>Clean the perineum, start the flow of urine, and catch the flow of urine in a cup</a:t>
            </a:r>
          </a:p>
          <a:p>
            <a:r>
              <a:rPr lang="en-US" dirty="0"/>
              <a:t>Children who are not sufficiently toilet trained: </a:t>
            </a:r>
          </a:p>
          <a:p>
            <a:pPr lvl="1"/>
            <a:r>
              <a:rPr lang="en-US" dirty="0"/>
              <a:t>Urine catheterization preferred</a:t>
            </a:r>
          </a:p>
          <a:p>
            <a:pPr lvl="1"/>
            <a:r>
              <a:rPr lang="en-US" dirty="0"/>
              <a:t>If catheterization is difficult, obtain a clean-catch urine sample</a:t>
            </a:r>
          </a:p>
          <a:p>
            <a:pPr lvl="2">
              <a:buFont typeface="Wingdings" panose="05000000000000000000" pitchFamily="2" charset="2"/>
              <a:buChar char="§"/>
            </a:pPr>
            <a:r>
              <a:rPr lang="en-US" sz="2000" dirty="0"/>
              <a:t>If significant quantities of bacteria and WBCs are observed, follow with a catheterized specimen </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15</a:t>
            </a:fld>
            <a:endParaRPr lang="en-US">
              <a:solidFill>
                <a:prstClr val="white"/>
              </a:solidFill>
            </a:endParaRPr>
          </a:p>
        </p:txBody>
      </p:sp>
    </p:spTree>
    <p:custDataLst>
      <p:tags r:id="rId1"/>
    </p:custDataLst>
    <p:extLst>
      <p:ext uri="{BB962C8B-B14F-4D97-AF65-F5344CB8AC3E}">
        <p14:creationId xmlns:p14="http://schemas.microsoft.com/office/powerpoint/2010/main" val="3838581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Moment 2: Urinalysis and Cultures</a:t>
            </a:r>
            <a:r>
              <a:rPr lang="en-US" sz="4000" baseline="30000" dirty="0"/>
              <a:t>1,15</a:t>
            </a:r>
            <a:endParaRPr lang="en-US" sz="4000" dirty="0"/>
          </a:p>
        </p:txBody>
      </p:sp>
      <p:sp>
        <p:nvSpPr>
          <p:cNvPr id="3" name="Content Placeholder 2"/>
          <p:cNvSpPr>
            <a:spLocks noGrp="1"/>
          </p:cNvSpPr>
          <p:nvPr>
            <p:ph idx="1"/>
          </p:nvPr>
        </p:nvSpPr>
        <p:spPr>
          <a:xfrm>
            <a:off x="457199" y="1008531"/>
            <a:ext cx="8686801" cy="5117636"/>
          </a:xfrm>
        </p:spPr>
        <p:txBody>
          <a:bodyPr vert="horz" lIns="101852" tIns="50927" rIns="101852" bIns="50927" rtlCol="0" anchor="t">
            <a:normAutofit/>
          </a:bodyPr>
          <a:lstStyle/>
          <a:p>
            <a:pPr marL="0" indent="0">
              <a:buNone/>
            </a:pPr>
            <a:r>
              <a:rPr lang="en-US" b="1" dirty="0"/>
              <a:t>Abnormal Urinalysis (UA)  </a:t>
            </a:r>
          </a:p>
          <a:p>
            <a:pPr marL="791845" lvl="1" indent="-342900">
              <a:buFont typeface="Arial" panose="020B0604020202020204" pitchFamily="34" charset="0"/>
              <a:buChar char="•"/>
            </a:pPr>
            <a:r>
              <a:rPr lang="en-US" dirty="0"/>
              <a:t>≥ 10 WBC per high-power field</a:t>
            </a:r>
            <a:endParaRPr lang="en-US" dirty="0">
              <a:cs typeface="Calibri"/>
            </a:endParaRPr>
          </a:p>
          <a:p>
            <a:pPr marL="791845" lvl="1" indent="-342900">
              <a:buFont typeface="Arial" panose="020B0604020202020204" pitchFamily="34" charset="0"/>
              <a:buChar char="•"/>
            </a:pPr>
            <a:r>
              <a:rPr lang="en-US" dirty="0"/>
              <a:t>Leukocyte esterase indicates presence of WBCs</a:t>
            </a:r>
            <a:endParaRPr lang="en-US" dirty="0">
              <a:cs typeface="Calibri"/>
            </a:endParaRPr>
          </a:p>
          <a:p>
            <a:pPr marL="791845" lvl="1" indent="-342900">
              <a:buFont typeface="Arial" panose="020B0604020202020204" pitchFamily="34" charset="0"/>
              <a:buChar char="•"/>
            </a:pPr>
            <a:r>
              <a:rPr lang="en-US" dirty="0"/>
              <a:t>Nitrites indicates the presence of certain bacteria in the urine </a:t>
            </a:r>
            <a:endParaRPr lang="en-US" dirty="0">
              <a:cs typeface="Calibri"/>
            </a:endParaRPr>
          </a:p>
          <a:p>
            <a:pPr marL="791845" lvl="1" indent="-342900">
              <a:buFont typeface="Arial" panose="020B0604020202020204" pitchFamily="34" charset="0"/>
              <a:buChar char="•"/>
            </a:pPr>
            <a:r>
              <a:rPr lang="en-US" dirty="0"/>
              <a:t>Clinical correlation is needed for all of these test results, as the presence of any or all of them does not indicate a UTI if relevant symptoms are not present and sufficient quantities of bacteria are not identified</a:t>
            </a:r>
            <a:endParaRPr lang="en-US" dirty="0">
              <a:cs typeface="Calibri"/>
            </a:endParaRPr>
          </a:p>
          <a:p>
            <a:pPr marL="0" indent="0">
              <a:buNone/>
            </a:pPr>
            <a:br>
              <a:rPr lang="en-US" b="1" dirty="0"/>
            </a:br>
            <a:r>
              <a:rPr lang="en-US" b="1" dirty="0"/>
              <a:t>Positive urine culture: ≥ 10,000–100,000 CFU/mL of a urinary pathogen</a:t>
            </a:r>
            <a:r>
              <a:rPr lang="en-US" dirty="0"/>
              <a:t> </a:t>
            </a:r>
          </a:p>
          <a:p>
            <a:pPr marL="393065" lvl="1" indent="0">
              <a:buNone/>
            </a:pPr>
            <a:endParaRPr lang="en-US" dirty="0">
              <a:cs typeface="Calibri"/>
            </a:endParaRPr>
          </a:p>
          <a:p>
            <a:pPr marL="336550" indent="-336550"/>
            <a:endParaRPr lang="en-US" dirty="0">
              <a:cs typeface="Calibri"/>
            </a:endParaRPr>
          </a:p>
          <a:p>
            <a:pPr marL="729615" lvl="1" indent="-280670"/>
            <a:endParaRPr lang="en-US" dirty="0">
              <a:cs typeface="Calibri"/>
            </a:endParaRPr>
          </a:p>
          <a:p>
            <a:pPr marL="336550" indent="-336550"/>
            <a:endParaRPr lang="en-US" dirty="0">
              <a:cs typeface="Calibri"/>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pPr/>
              <a:t>16</a:t>
            </a:fld>
            <a:endParaRPr lang="en-US"/>
          </a:p>
        </p:txBody>
      </p:sp>
    </p:spTree>
    <p:custDataLst>
      <p:tags r:id="rId1"/>
    </p:custDataLst>
    <p:extLst>
      <p:ext uri="{BB962C8B-B14F-4D97-AF65-F5344CB8AC3E}">
        <p14:creationId xmlns:p14="http://schemas.microsoft.com/office/powerpoint/2010/main" val="391066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dirty="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17</a:t>
            </a:fld>
            <a:endParaRPr lang="en-US"/>
          </a:p>
        </p:txBody>
      </p:sp>
      <p:sp>
        <p:nvSpPr>
          <p:cNvPr id="9" name="Content Placeholder 2">
            <a:extLst>
              <a:ext uri="{FF2B5EF4-FFF2-40B4-BE49-F238E27FC236}">
                <a16:creationId xmlns:a16="http://schemas.microsoft.com/office/drawing/2014/main" id="{A9096B42-6C56-4257-86D0-17B6DF216D98}"/>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a:solidFill>
                  <a:schemeClr val="bg1">
                    <a:lumMod val="65000"/>
                  </a:schemeClr>
                </a:solidFill>
              </a:rPr>
              <a:t>Do I need to order any </a:t>
            </a:r>
            <a:br>
              <a:rPr lang="en-US" sz="2600">
                <a:solidFill>
                  <a:schemeClr val="bg1">
                    <a:lumMod val="65000"/>
                  </a:schemeClr>
                </a:solidFill>
              </a:rPr>
            </a:br>
            <a:r>
              <a:rPr lang="en-US" sz="2600">
                <a:solidFill>
                  <a:schemeClr val="bg1">
                    <a:lumMod val="65000"/>
                  </a:schemeClr>
                </a:solidFill>
              </a:rPr>
              <a:t>diagnostic tests?</a:t>
            </a:r>
          </a:p>
          <a:p>
            <a:pPr marL="457200" indent="-457200">
              <a:spcBef>
                <a:spcPts val="1800"/>
              </a:spcBef>
              <a:buFont typeface="+mj-lt"/>
              <a:buAutoNum type="arabicPeriod"/>
            </a:pPr>
            <a:r>
              <a:rPr lang="en-US" sz="2600"/>
              <a:t>If antibiotics are indicated, what is the narrowest, safest, and shortest regimen I can prescribe?</a:t>
            </a:r>
          </a:p>
          <a:p>
            <a:pPr marL="0" indent="0">
              <a:buNone/>
            </a:pPr>
            <a:endParaRPr lang="en-US" sz="2800"/>
          </a:p>
          <a:p>
            <a:pPr marL="736600" indent="-736600">
              <a:buAutoNum type="arabicPeriod" startAt="4"/>
            </a:pPr>
            <a:endParaRPr lang="en-US" sz="2800"/>
          </a:p>
        </p:txBody>
      </p:sp>
    </p:spTree>
    <p:custDataLst>
      <p:tags r:id="rId1"/>
    </p:custDataLst>
    <p:extLst>
      <p:ext uri="{BB962C8B-B14F-4D97-AF65-F5344CB8AC3E}">
        <p14:creationId xmlns:p14="http://schemas.microsoft.com/office/powerpoint/2010/main" val="138543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Empiric Therapy: Uncomplicated Cystitis</a:t>
            </a:r>
            <a:r>
              <a:rPr lang="en-US" sz="4000" baseline="30000" dirty="0"/>
              <a:t>1</a:t>
            </a:r>
            <a:endParaRPr lang="en-US" sz="4000" dirty="0"/>
          </a:p>
        </p:txBody>
      </p:sp>
      <p:sp>
        <p:nvSpPr>
          <p:cNvPr id="3" name="Content Placeholder 2"/>
          <p:cNvSpPr>
            <a:spLocks noGrp="1"/>
          </p:cNvSpPr>
          <p:nvPr>
            <p:ph idx="1"/>
          </p:nvPr>
        </p:nvSpPr>
        <p:spPr>
          <a:xfrm>
            <a:off x="339365" y="978365"/>
            <a:ext cx="8347436" cy="5117636"/>
          </a:xfrm>
        </p:spPr>
        <p:txBody>
          <a:bodyPr>
            <a:noAutofit/>
          </a:bodyPr>
          <a:lstStyle/>
          <a:p>
            <a:pPr marL="337028" lvl="1" indent="-337028">
              <a:buFont typeface="Arial" panose="020B0604020202020204" pitchFamily="34" charset="0"/>
              <a:buChar char="•"/>
            </a:pPr>
            <a:r>
              <a:rPr lang="en-US" sz="2400" dirty="0"/>
              <a:t>Preferred therapy</a:t>
            </a:r>
          </a:p>
          <a:p>
            <a:pPr lvl="2">
              <a:buFont typeface="Calibri" panose="020F0502020204030204" pitchFamily="34" charset="0"/>
              <a:buChar char="−"/>
            </a:pPr>
            <a:r>
              <a:rPr lang="en-US" sz="2400" dirty="0"/>
              <a:t>Nitrofurantoin</a:t>
            </a:r>
          </a:p>
          <a:p>
            <a:pPr lvl="2">
              <a:buFont typeface="Calibri" panose="020F0502020204030204" pitchFamily="34" charset="0"/>
              <a:buChar char="−"/>
            </a:pPr>
            <a:r>
              <a:rPr lang="en-US" sz="2400" dirty="0"/>
              <a:t>Trimethoprim-sulfamethoxazole (TMP-SMX) </a:t>
            </a:r>
          </a:p>
          <a:p>
            <a:pPr marL="337028" lvl="1" indent="-337028">
              <a:buFont typeface="Arial" panose="020B0604020202020204" pitchFamily="34" charset="0"/>
              <a:buChar char="•"/>
            </a:pPr>
            <a:r>
              <a:rPr lang="en-US" sz="2400" dirty="0"/>
              <a:t>Alternative therapy</a:t>
            </a:r>
          </a:p>
          <a:p>
            <a:pPr lvl="2">
              <a:buFont typeface="Calibri" panose="020F0502020204030204" pitchFamily="34" charset="0"/>
              <a:buChar char="−"/>
            </a:pPr>
            <a:r>
              <a:rPr lang="en-US" sz="2400" dirty="0"/>
              <a:t>Oral cephalosporins</a:t>
            </a:r>
          </a:p>
          <a:p>
            <a:pPr marL="337028" lvl="1" indent="-337028">
              <a:buFont typeface="Arial" panose="020B0604020202020204" pitchFamily="34" charset="0"/>
              <a:buChar char="•"/>
            </a:pPr>
            <a:r>
              <a:rPr lang="en-US" sz="2400" dirty="0"/>
              <a:t>Fluoroquinolones no longer recommended due to their associated adverse events</a:t>
            </a:r>
          </a:p>
          <a:p>
            <a:r>
              <a:rPr lang="en-US" sz="2400" dirty="0"/>
              <a:t>Review local susceptibility data, patient’s previous urine culture results and associated susceptibility data, as well as antibiotic adverse event profile when selecting therapy</a:t>
            </a:r>
          </a:p>
          <a:p>
            <a:pPr lvl="2"/>
            <a:endParaRPr lang="en-US" sz="2000" dirty="0"/>
          </a:p>
          <a:p>
            <a:pPr lvl="1"/>
            <a:endParaRPr lang="en-US" sz="2800"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18</a:t>
            </a:fld>
            <a:endParaRPr lang="en-US"/>
          </a:p>
        </p:txBody>
      </p:sp>
    </p:spTree>
    <p:custDataLst>
      <p:tags r:id="rId1"/>
    </p:custDataLst>
    <p:extLst>
      <p:ext uri="{BB962C8B-B14F-4D97-AF65-F5344CB8AC3E}">
        <p14:creationId xmlns:p14="http://schemas.microsoft.com/office/powerpoint/2010/main" val="2451397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Moment 3: Uncomplicated Cystitis Treatment</a:t>
            </a:r>
            <a:r>
              <a:rPr lang="en-US" sz="3400" baseline="30000" dirty="0"/>
              <a:t>1,16</a:t>
            </a:r>
            <a:endParaRPr lang="en-US" sz="3400" dirty="0"/>
          </a:p>
        </p:txBody>
      </p:sp>
      <p:sp>
        <p:nvSpPr>
          <p:cNvPr id="3" name="Content Placeholder 2"/>
          <p:cNvSpPr>
            <a:spLocks noGrp="1"/>
          </p:cNvSpPr>
          <p:nvPr>
            <p:ph idx="1"/>
          </p:nvPr>
        </p:nvSpPr>
        <p:spPr>
          <a:xfrm>
            <a:off x="1505074" y="5072888"/>
            <a:ext cx="5988424" cy="636494"/>
          </a:xfrm>
        </p:spPr>
        <p:txBody>
          <a:bodyPr>
            <a:normAutofit fontScale="85000" lnSpcReduction="10000"/>
          </a:bodyPr>
          <a:lstStyle/>
          <a:p>
            <a:pPr marL="0" indent="0">
              <a:buNone/>
            </a:pPr>
            <a:r>
              <a:rPr lang="en-US" sz="2800" b="1" dirty="0">
                <a:solidFill>
                  <a:srgbClr val="FF0000"/>
                </a:solidFill>
              </a:rPr>
              <a:t>Most patients can be treated for 3–5 days.</a:t>
            </a:r>
          </a:p>
          <a:p>
            <a:pPr lvl="1"/>
            <a:endParaRPr lang="en-US" dirty="0"/>
          </a:p>
        </p:txBody>
      </p:sp>
      <p:graphicFrame>
        <p:nvGraphicFramePr>
          <p:cNvPr id="5" name="Table 4" descr="Table showing the recommended uncomplicated cystitis treatment duration for different drugs "/>
          <p:cNvGraphicFramePr>
            <a:graphicFrameLocks noGrp="1"/>
          </p:cNvGraphicFramePr>
          <p:nvPr>
            <p:extLst>
              <p:ext uri="{D42A27DB-BD31-4B8C-83A1-F6EECF244321}">
                <p14:modId xmlns:p14="http://schemas.microsoft.com/office/powerpoint/2010/main" val="1191320099"/>
              </p:ext>
            </p:extLst>
          </p:nvPr>
        </p:nvGraphicFramePr>
        <p:xfrm>
          <a:off x="2272722" y="1361620"/>
          <a:ext cx="4453128" cy="3474720"/>
        </p:xfrm>
        <a:graphic>
          <a:graphicData uri="http://schemas.openxmlformats.org/drawingml/2006/table">
            <a:tbl>
              <a:tblPr firstRow="1" bandRow="1">
                <a:tableStyleId>{5A111915-BE36-4E01-A7E5-04B1672EAD32}</a:tableStyleId>
              </a:tblPr>
              <a:tblGrid>
                <a:gridCol w="2077481">
                  <a:extLst>
                    <a:ext uri="{9D8B030D-6E8A-4147-A177-3AD203B41FA5}">
                      <a16:colId xmlns:a16="http://schemas.microsoft.com/office/drawing/2014/main" val="20000"/>
                    </a:ext>
                  </a:extLst>
                </a:gridCol>
                <a:gridCol w="2375647">
                  <a:extLst>
                    <a:ext uri="{9D8B030D-6E8A-4147-A177-3AD203B41FA5}">
                      <a16:colId xmlns:a16="http://schemas.microsoft.com/office/drawing/2014/main" val="20002"/>
                    </a:ext>
                  </a:extLst>
                </a:gridCol>
              </a:tblGrid>
              <a:tr h="373156">
                <a:tc>
                  <a:txBody>
                    <a:bodyPr/>
                    <a:lstStyle/>
                    <a:p>
                      <a:r>
                        <a:rPr lang="en-US" sz="2400" dirty="0"/>
                        <a:t>Drug </a:t>
                      </a:r>
                      <a:endParaRPr lang="en-US" sz="2400" b="1" dirty="0">
                        <a:solidFill>
                          <a:srgbClr val="002C77"/>
                        </a:solidFill>
                        <a:latin typeface="Calibri" panose="020F0502020204030204" pitchFamily="34" charset="0"/>
                      </a:endParaRPr>
                    </a:p>
                  </a:txBody>
                  <a:tcPr marL="68580" marR="68580" marT="34290" marB="34290">
                    <a:solidFill>
                      <a:srgbClr val="007DA3"/>
                    </a:solidFill>
                  </a:tcPr>
                </a:tc>
                <a:tc>
                  <a:txBody>
                    <a:bodyPr/>
                    <a:lstStyle/>
                    <a:p>
                      <a:pPr algn="ctr"/>
                      <a:r>
                        <a:rPr lang="en-US" sz="2400" dirty="0"/>
                        <a:t>Duration Studied</a:t>
                      </a:r>
                      <a:endParaRPr lang="en-US" sz="2400" b="1" dirty="0">
                        <a:solidFill>
                          <a:srgbClr val="002C77"/>
                        </a:solidFill>
                        <a:latin typeface="Calibri" panose="020F0502020204030204" pitchFamily="34" charset="0"/>
                      </a:endParaRPr>
                    </a:p>
                  </a:txBody>
                  <a:tcPr marL="68580" marR="68580" marT="34290" marB="34290">
                    <a:lnB w="12700" cap="flat" cmpd="sng" algn="ctr">
                      <a:solidFill>
                        <a:srgbClr val="007DA3"/>
                      </a:solidFill>
                      <a:prstDash val="solid"/>
                      <a:round/>
                      <a:headEnd type="none" w="med" len="med"/>
                      <a:tailEnd type="none" w="med" len="med"/>
                    </a:lnB>
                    <a:solidFill>
                      <a:srgbClr val="007DA3"/>
                    </a:solidFill>
                  </a:tcPr>
                </a:tc>
                <a:extLst>
                  <a:ext uri="{0D108BD9-81ED-4DB2-BD59-A6C34878D82A}">
                    <a16:rowId xmlns:a16="http://schemas.microsoft.com/office/drawing/2014/main" val="10000"/>
                  </a:ext>
                </a:extLst>
              </a:tr>
              <a:tr h="373156">
                <a:tc>
                  <a:txBody>
                    <a:bodyPr/>
                    <a:lstStyle/>
                    <a:p>
                      <a:r>
                        <a:rPr lang="en-US" sz="2400" b="1" dirty="0">
                          <a:solidFill>
                            <a:schemeClr val="tx1"/>
                          </a:solidFill>
                          <a:latin typeface="+mn-lt"/>
                        </a:rPr>
                        <a:t>Nitrofurantoin</a:t>
                      </a:r>
                      <a:endParaRPr lang="en-US" sz="2400" b="1" dirty="0">
                        <a:solidFill>
                          <a:srgbClr val="002C77"/>
                        </a:solidFill>
                        <a:latin typeface="Calibri" panose="020F0502020204030204" pitchFamily="34" charset="0"/>
                      </a:endParaRPr>
                    </a:p>
                  </a:txBody>
                  <a:tcPr marL="68580" marR="68580" marT="34290" marB="34290">
                    <a:lnB w="12700" cap="flat" cmpd="sng" algn="ctr">
                      <a:solidFill>
                        <a:srgbClr val="007DA3"/>
                      </a:solidFill>
                      <a:prstDash val="solid"/>
                      <a:round/>
                      <a:headEnd type="none" w="med" len="med"/>
                      <a:tailEnd type="none" w="med" len="med"/>
                    </a:lnB>
                  </a:tcPr>
                </a:tc>
                <a:tc>
                  <a:txBody>
                    <a:bodyPr/>
                    <a:lstStyle/>
                    <a:p>
                      <a:pPr algn="ctr"/>
                      <a:r>
                        <a:rPr lang="en-US" sz="2400" b="1" dirty="0"/>
                        <a:t>5 days </a:t>
                      </a:r>
                      <a:endParaRPr lang="en-US" sz="2400" b="1" dirty="0">
                        <a:solidFill>
                          <a:srgbClr val="002C77"/>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tcPr>
                </a:tc>
                <a:extLst>
                  <a:ext uri="{0D108BD9-81ED-4DB2-BD59-A6C34878D82A}">
                    <a16:rowId xmlns:a16="http://schemas.microsoft.com/office/drawing/2014/main" val="10001"/>
                  </a:ext>
                </a:extLst>
              </a:tr>
              <a:tr h="373156">
                <a:tc>
                  <a:txBody>
                    <a:bodyPr/>
                    <a:lstStyle/>
                    <a:p>
                      <a:r>
                        <a:rPr lang="en-US" sz="2400" b="1" dirty="0"/>
                        <a:t>TMP/SMX</a:t>
                      </a:r>
                      <a:endParaRPr lang="en-US" sz="2400" b="1" dirty="0">
                        <a:solidFill>
                          <a:srgbClr val="002C77"/>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tcPr>
                </a:tc>
                <a:tc>
                  <a:txBody>
                    <a:bodyPr/>
                    <a:lstStyle/>
                    <a:p>
                      <a:pPr algn="ctr"/>
                      <a:r>
                        <a:rPr lang="en-US" sz="2400" b="1" dirty="0"/>
                        <a:t>3 days</a:t>
                      </a:r>
                      <a:endParaRPr lang="en-US" sz="2400" b="1" dirty="0">
                        <a:solidFill>
                          <a:srgbClr val="002C77"/>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tcPr>
                </a:tc>
                <a:extLst>
                  <a:ext uri="{0D108BD9-81ED-4DB2-BD59-A6C34878D82A}">
                    <a16:rowId xmlns:a16="http://schemas.microsoft.com/office/drawing/2014/main" val="10007"/>
                  </a:ext>
                </a:extLst>
              </a:tr>
              <a:tr h="373156">
                <a:tc>
                  <a:txBody>
                    <a:bodyPr/>
                    <a:lstStyle/>
                    <a:p>
                      <a:r>
                        <a:rPr lang="en-US" sz="2400" dirty="0"/>
                        <a:t>Cephalexin</a:t>
                      </a:r>
                      <a:endParaRPr lang="en-US" sz="2400" dirty="0">
                        <a:solidFill>
                          <a:srgbClr val="002C77"/>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tcPr>
                </a:tc>
                <a:tc>
                  <a:txBody>
                    <a:bodyPr/>
                    <a:lstStyle/>
                    <a:p>
                      <a:pPr algn="ctr"/>
                      <a:r>
                        <a:rPr lang="en-US" sz="2400" dirty="0"/>
                        <a:t>7 days</a:t>
                      </a:r>
                      <a:r>
                        <a:rPr lang="en-US" sz="2400" baseline="0" dirty="0"/>
                        <a:t> </a:t>
                      </a:r>
                      <a:endParaRPr lang="en-US" sz="2400" dirty="0">
                        <a:solidFill>
                          <a:srgbClr val="002C77"/>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tcPr>
                </a:tc>
                <a:extLst>
                  <a:ext uri="{0D108BD9-81ED-4DB2-BD59-A6C34878D82A}">
                    <a16:rowId xmlns:a16="http://schemas.microsoft.com/office/drawing/2014/main" val="10002"/>
                  </a:ext>
                </a:extLst>
              </a:tr>
              <a:tr h="373156">
                <a:tc>
                  <a:txBody>
                    <a:bodyPr/>
                    <a:lstStyle/>
                    <a:p>
                      <a:r>
                        <a:rPr lang="en-US" sz="2400" dirty="0" err="1">
                          <a:solidFill>
                            <a:schemeClr val="tx1"/>
                          </a:solidFill>
                          <a:latin typeface="Calibri" panose="020F0502020204030204" pitchFamily="34" charset="0"/>
                        </a:rPr>
                        <a:t>Cefadroxil</a:t>
                      </a:r>
                      <a:endParaRPr lang="en-US" sz="2400" dirty="0">
                        <a:solidFill>
                          <a:schemeClr val="tx1"/>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tcPr>
                </a:tc>
                <a:tc>
                  <a:txBody>
                    <a:bodyPr/>
                    <a:lstStyle/>
                    <a:p>
                      <a:pPr algn="ctr"/>
                      <a:r>
                        <a:rPr lang="en-US" sz="2400" dirty="0">
                          <a:solidFill>
                            <a:schemeClr val="tx1"/>
                          </a:solidFill>
                          <a:latin typeface="Calibri" panose="020F0502020204030204" pitchFamily="34" charset="0"/>
                        </a:rPr>
                        <a:t>7 days</a:t>
                      </a:r>
                    </a:p>
                  </a:txBody>
                  <a:tcPr marL="68580" marR="68580" marT="34290" marB="34290">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tcPr>
                </a:tc>
                <a:extLst>
                  <a:ext uri="{0D108BD9-81ED-4DB2-BD59-A6C34878D82A}">
                    <a16:rowId xmlns:a16="http://schemas.microsoft.com/office/drawing/2014/main" val="2308962453"/>
                  </a:ext>
                </a:extLst>
              </a:tr>
              <a:tr h="373156">
                <a:tc>
                  <a:txBody>
                    <a:bodyPr/>
                    <a:lstStyle/>
                    <a:p>
                      <a:r>
                        <a:rPr lang="en-US" sz="2400" dirty="0"/>
                        <a:t>Cefaclor</a:t>
                      </a:r>
                      <a:r>
                        <a:rPr lang="en-US" sz="2400" baseline="0" dirty="0"/>
                        <a:t> </a:t>
                      </a:r>
                      <a:endParaRPr lang="en-US" sz="2400" dirty="0">
                        <a:solidFill>
                          <a:srgbClr val="002C77"/>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tcPr>
                </a:tc>
                <a:tc>
                  <a:txBody>
                    <a:bodyPr/>
                    <a:lstStyle/>
                    <a:p>
                      <a:pPr algn="ctr"/>
                      <a:r>
                        <a:rPr lang="en-US" sz="2400" dirty="0"/>
                        <a:t>5 days </a:t>
                      </a:r>
                      <a:endParaRPr lang="en-US" sz="2400" dirty="0">
                        <a:solidFill>
                          <a:srgbClr val="002C77"/>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tcPr>
                </a:tc>
                <a:extLst>
                  <a:ext uri="{0D108BD9-81ED-4DB2-BD59-A6C34878D82A}">
                    <a16:rowId xmlns:a16="http://schemas.microsoft.com/office/drawing/2014/main" val="2501723242"/>
                  </a:ext>
                </a:extLst>
              </a:tr>
              <a:tr h="373156">
                <a:tc>
                  <a:txBody>
                    <a:bodyPr/>
                    <a:lstStyle/>
                    <a:p>
                      <a:r>
                        <a:rPr lang="en-US" sz="2400" dirty="0"/>
                        <a:t>Cefpodoxime </a:t>
                      </a:r>
                      <a:endParaRPr lang="en-US" sz="2400" dirty="0">
                        <a:solidFill>
                          <a:srgbClr val="002C77"/>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tcPr>
                </a:tc>
                <a:tc>
                  <a:txBody>
                    <a:bodyPr/>
                    <a:lstStyle/>
                    <a:p>
                      <a:pPr algn="ctr"/>
                      <a:r>
                        <a:rPr lang="en-US" sz="2400" dirty="0"/>
                        <a:t>3 days </a:t>
                      </a:r>
                      <a:endParaRPr lang="en-US" sz="2400" dirty="0">
                        <a:solidFill>
                          <a:srgbClr val="002C77"/>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tcPr>
                </a:tc>
                <a:extLst>
                  <a:ext uri="{0D108BD9-81ED-4DB2-BD59-A6C34878D82A}">
                    <a16:rowId xmlns:a16="http://schemas.microsoft.com/office/drawing/2014/main" val="10003"/>
                  </a:ext>
                </a:extLst>
              </a:tr>
              <a:tr h="373156">
                <a:tc>
                  <a:txBody>
                    <a:bodyPr/>
                    <a:lstStyle/>
                    <a:p>
                      <a:r>
                        <a:rPr lang="en-US" sz="2400" dirty="0"/>
                        <a:t>Cefdinir</a:t>
                      </a:r>
                      <a:r>
                        <a:rPr lang="en-US" sz="2400" baseline="0" dirty="0"/>
                        <a:t> </a:t>
                      </a:r>
                      <a:endParaRPr lang="en-US" sz="2400" dirty="0">
                        <a:solidFill>
                          <a:srgbClr val="002C77"/>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tcPr>
                </a:tc>
                <a:tc>
                  <a:txBody>
                    <a:bodyPr/>
                    <a:lstStyle/>
                    <a:p>
                      <a:pPr algn="ctr"/>
                      <a:r>
                        <a:rPr lang="en-US" sz="2400" dirty="0"/>
                        <a:t>5 days</a:t>
                      </a:r>
                      <a:r>
                        <a:rPr lang="en-US" sz="2400" baseline="0" dirty="0"/>
                        <a:t> </a:t>
                      </a:r>
                      <a:endParaRPr lang="en-US" sz="2400" dirty="0">
                        <a:solidFill>
                          <a:srgbClr val="002C77"/>
                        </a:solidFill>
                        <a:latin typeface="Calibri" panose="020F0502020204030204" pitchFamily="34" charset="0"/>
                      </a:endParaRPr>
                    </a:p>
                  </a:txBody>
                  <a:tcPr marL="68580" marR="68580" marT="34290" marB="34290">
                    <a:lnT w="12700" cap="flat" cmpd="sng" algn="ctr">
                      <a:solidFill>
                        <a:srgbClr val="007DA3"/>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993EEC8E-C5CF-40DF-832D-5BCB0E209B98}" type="slidenum">
              <a:rPr lang="en-US" smtClean="0"/>
              <a:pPr/>
              <a:t>19</a:t>
            </a:fld>
            <a:endParaRPr lang="en-US"/>
          </a:p>
        </p:txBody>
      </p:sp>
    </p:spTree>
    <p:custDataLst>
      <p:tags r:id="rId1"/>
    </p:custDataLst>
    <p:extLst>
      <p:ext uri="{BB962C8B-B14F-4D97-AF65-F5344CB8AC3E}">
        <p14:creationId xmlns:p14="http://schemas.microsoft.com/office/powerpoint/2010/main" val="162764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br>
              <a:rPr lang="en-US" dirty="0"/>
            </a:br>
            <a:r>
              <a:rPr lang="en-US" sz="4000" dirty="0"/>
              <a:t>Objectives</a:t>
            </a:r>
          </a:p>
        </p:txBody>
      </p:sp>
      <p:sp>
        <p:nvSpPr>
          <p:cNvPr id="5" name="Content Placeholder 4"/>
          <p:cNvSpPr>
            <a:spLocks noGrp="1"/>
          </p:cNvSpPr>
          <p:nvPr>
            <p:ph idx="1"/>
          </p:nvPr>
        </p:nvSpPr>
        <p:spPr>
          <a:xfrm>
            <a:off x="457200" y="1008531"/>
            <a:ext cx="8229600" cy="5620870"/>
          </a:xfrm>
        </p:spPr>
        <p:txBody>
          <a:bodyPr/>
          <a:lstStyle/>
          <a:p>
            <a:pPr lvl="0"/>
            <a:r>
              <a:rPr lang="en-US" dirty="0"/>
              <a:t>Distinguish asymptomatic bacteriuria (ASB) from urinary tract infection (UTI)</a:t>
            </a:r>
          </a:p>
          <a:p>
            <a:pPr marL="0" lvl="0" indent="0">
              <a:buNone/>
            </a:pPr>
            <a:endParaRPr lang="en-US" dirty="0"/>
          </a:p>
          <a:p>
            <a:pPr lvl="0"/>
            <a:r>
              <a:rPr lang="en-US" dirty="0"/>
              <a:t>Discuss indications for sending urine cultures</a:t>
            </a:r>
          </a:p>
          <a:p>
            <a:pPr marL="0" lvl="0" indent="0">
              <a:buNone/>
            </a:pPr>
            <a:endParaRPr lang="en-US" dirty="0"/>
          </a:p>
          <a:p>
            <a:pPr lvl="0"/>
            <a:r>
              <a:rPr lang="en-US" dirty="0"/>
              <a:t>Discuss empiric antibiotic options for UTIs that are effective and minimize adverse events</a:t>
            </a:r>
          </a:p>
          <a:p>
            <a:pPr marL="0" lvl="0" indent="0">
              <a:buNone/>
            </a:pPr>
            <a:endParaRPr lang="en-US" dirty="0"/>
          </a:p>
          <a:p>
            <a:pPr lvl="0"/>
            <a:r>
              <a:rPr lang="en-US" dirty="0"/>
              <a:t>Discuss recommended durations of antibiotic therapy for UTIs</a:t>
            </a:r>
          </a:p>
        </p:txBody>
      </p:sp>
      <p:sp>
        <p:nvSpPr>
          <p:cNvPr id="2" name="Slide Number Placeholder 1"/>
          <p:cNvSpPr>
            <a:spLocks noGrp="1"/>
          </p:cNvSpPr>
          <p:nvPr>
            <p:ph type="sldNum" sz="quarter" idx="12"/>
          </p:nvPr>
        </p:nvSpPr>
        <p:spPr/>
        <p:txBody>
          <a:bodyPr/>
          <a:lstStyle/>
          <a:p>
            <a:fld id="{993EEC8E-C5CF-40DF-832D-5BCB0E209B98}" type="slidenum">
              <a:rPr lang="en-US" smtClean="0"/>
              <a:pPr/>
              <a:t>2</a:t>
            </a:fld>
            <a:endParaRPr lang="en-US"/>
          </a:p>
        </p:txBody>
      </p:sp>
    </p:spTree>
    <p:custDataLst>
      <p:tags r:id="rId1"/>
    </p:custDataLst>
    <p:extLst>
      <p:ext uri="{BB962C8B-B14F-4D97-AF65-F5344CB8AC3E}">
        <p14:creationId xmlns:p14="http://schemas.microsoft.com/office/powerpoint/2010/main" val="396330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Moment 3: Uncomplicated Pyelonephritis Treatment</a:t>
            </a:r>
          </a:p>
        </p:txBody>
      </p:sp>
      <p:sp>
        <p:nvSpPr>
          <p:cNvPr id="3" name="Content Placeholder 2"/>
          <p:cNvSpPr>
            <a:spLocks noGrp="1"/>
          </p:cNvSpPr>
          <p:nvPr>
            <p:ph idx="1"/>
          </p:nvPr>
        </p:nvSpPr>
        <p:spPr>
          <a:xfrm>
            <a:off x="457200" y="1248810"/>
            <a:ext cx="5486400" cy="1901825"/>
          </a:xfrm>
        </p:spPr>
        <p:txBody>
          <a:bodyPr>
            <a:normAutofit/>
          </a:bodyPr>
          <a:lstStyle/>
          <a:p>
            <a:pPr marL="0" indent="0">
              <a:buNone/>
            </a:pPr>
            <a:r>
              <a:rPr lang="en-US" sz="2900" b="1" dirty="0"/>
              <a:t>Empiric therapy</a:t>
            </a:r>
          </a:p>
          <a:p>
            <a:r>
              <a:rPr lang="en-US" sz="2700" dirty="0"/>
              <a:t>Fluoroquinolones or TMP-SMX preferred given excellent penetration into kidney</a:t>
            </a:r>
            <a:r>
              <a:rPr lang="en-US" sz="2700" baseline="30000" dirty="0"/>
              <a:t>1,17,18</a:t>
            </a:r>
            <a:endParaRPr lang="en-US" sz="2700" dirty="0"/>
          </a:p>
          <a:p>
            <a:pPr marL="898739" lvl="2" indent="0">
              <a:buNone/>
            </a:pPr>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20</a:t>
            </a:fld>
            <a:endParaRPr lang="en-US"/>
          </a:p>
        </p:txBody>
      </p:sp>
      <p:sp>
        <p:nvSpPr>
          <p:cNvPr id="9" name="Content Placeholder 2">
            <a:extLst>
              <a:ext uri="{FF2B5EF4-FFF2-40B4-BE49-F238E27FC236}">
                <a16:creationId xmlns:a16="http://schemas.microsoft.com/office/drawing/2014/main" id="{F9266EDE-7D05-4D17-A97A-BE1803FE0325}"/>
              </a:ext>
            </a:extLst>
          </p:cNvPr>
          <p:cNvSpPr txBox="1">
            <a:spLocks/>
          </p:cNvSpPr>
          <p:nvPr/>
        </p:nvSpPr>
        <p:spPr>
          <a:xfrm>
            <a:off x="457200" y="3100951"/>
            <a:ext cx="8350958" cy="3014105"/>
          </a:xfrm>
          <a:prstGeom prst="rect">
            <a:avLst/>
          </a:prstGeom>
        </p:spPr>
        <p:txBody>
          <a:bodyPr vert="horz" lIns="101852" tIns="50927" rIns="101852" bIns="50927" rtlCol="0">
            <a:normAutofit lnSpcReduction="10000"/>
          </a:bodyPr>
          <a:lstStyle>
            <a:lvl1pPr marL="337028" indent="-337028" algn="l" defTabSz="898741"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30228" indent="-280857" algn="l" defTabSz="898741"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23425" indent="-224686" algn="l" defTabSz="89874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572795" indent="-224686" algn="l" defTabSz="89874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22166" indent="-224686" algn="l" defTabSz="89874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47153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20909"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7027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1964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700" dirty="0"/>
              <a:t>Oral cephalosporins are alternative agents but associated with more clinical failure than fluoroquinolones or TMP-SMX</a:t>
            </a:r>
          </a:p>
          <a:p>
            <a:pPr marL="337028" lvl="1" indent="-337028">
              <a:buFont typeface="Arial" panose="020B0604020202020204" pitchFamily="34" charset="0"/>
              <a:buChar char="•"/>
            </a:pPr>
            <a:r>
              <a:rPr lang="en-US" sz="2700" dirty="0"/>
              <a:t>Review local susceptibility data, patient’s previous urine culture results and associated susceptibility data, as well as antibiotic adverse event profile when selecting therapy</a:t>
            </a:r>
          </a:p>
          <a:p>
            <a:pPr lvl="2"/>
            <a:endParaRPr lang="en-US" sz="2400" dirty="0"/>
          </a:p>
        </p:txBody>
      </p:sp>
      <p:pic>
        <p:nvPicPr>
          <p:cNvPr id="6" name="Picture 5" descr="Image of a healthcare practitioner speaking with a patient">
            <a:extLst>
              <a:ext uri="{FF2B5EF4-FFF2-40B4-BE49-F238E27FC236}">
                <a16:creationId xmlns:a16="http://schemas.microsoft.com/office/drawing/2014/main" id="{39FF3FCF-AFDA-4FB0-AEE5-157D2605CD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9264" y="1034503"/>
            <a:ext cx="2957208" cy="2052377"/>
          </a:xfrm>
          <a:prstGeom prst="rect">
            <a:avLst/>
          </a:prstGeom>
          <a:effectLst>
            <a:outerShdw blurRad="3175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7834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Moment 3: Duration of Treatment </a:t>
            </a:r>
          </a:p>
        </p:txBody>
      </p:sp>
      <p:sp>
        <p:nvSpPr>
          <p:cNvPr id="3" name="Content Placeholder 2"/>
          <p:cNvSpPr>
            <a:spLocks noGrp="1"/>
          </p:cNvSpPr>
          <p:nvPr>
            <p:ph idx="1"/>
          </p:nvPr>
        </p:nvSpPr>
        <p:spPr>
          <a:xfrm>
            <a:off x="457200" y="1008530"/>
            <a:ext cx="8458200" cy="5484345"/>
          </a:xfrm>
        </p:spPr>
        <p:txBody>
          <a:bodyPr>
            <a:normAutofit/>
          </a:bodyPr>
          <a:lstStyle/>
          <a:p>
            <a:pPr marL="0" indent="0">
              <a:buNone/>
            </a:pPr>
            <a:br>
              <a:rPr lang="en-US" sz="2800"/>
            </a:br>
            <a:endParaRPr lang="en-US" sz="2800"/>
          </a:p>
          <a:p>
            <a:pPr lvl="1"/>
            <a:endParaRPr lang="en-US" sz="2400"/>
          </a:p>
        </p:txBody>
      </p:sp>
      <p:sp>
        <p:nvSpPr>
          <p:cNvPr id="4" name="Slide Number Placeholder 3"/>
          <p:cNvSpPr>
            <a:spLocks noGrp="1"/>
          </p:cNvSpPr>
          <p:nvPr>
            <p:ph type="sldNum" sz="quarter" idx="12"/>
          </p:nvPr>
        </p:nvSpPr>
        <p:spPr/>
        <p:txBody>
          <a:bodyPr/>
          <a:lstStyle/>
          <a:p>
            <a:fld id="{993EEC8E-C5CF-40DF-832D-5BCB0E209B98}" type="slidenum">
              <a:rPr lang="en-US" smtClean="0"/>
              <a:pPr/>
              <a:t>21</a:t>
            </a:fld>
            <a:endParaRPr lang="en-US"/>
          </a:p>
        </p:txBody>
      </p:sp>
      <p:graphicFrame>
        <p:nvGraphicFramePr>
          <p:cNvPr id="6" name="Table 5" descr="Table showing duration of treatment for uncomplicated pyelonephritis"/>
          <p:cNvGraphicFramePr>
            <a:graphicFrameLocks noGrp="1"/>
          </p:cNvGraphicFramePr>
          <p:nvPr>
            <p:extLst>
              <p:ext uri="{D42A27DB-BD31-4B8C-83A1-F6EECF244321}">
                <p14:modId xmlns:p14="http://schemas.microsoft.com/office/powerpoint/2010/main" val="2991258370"/>
              </p:ext>
            </p:extLst>
          </p:nvPr>
        </p:nvGraphicFramePr>
        <p:xfrm>
          <a:off x="1670139" y="1824547"/>
          <a:ext cx="6032322" cy="3416286"/>
        </p:xfrm>
        <a:graphic>
          <a:graphicData uri="http://schemas.openxmlformats.org/drawingml/2006/table">
            <a:tbl>
              <a:tblPr firstRow="1" bandRow="1">
                <a:tableStyleId>{5A111915-BE36-4E01-A7E5-04B1672EAD32}</a:tableStyleId>
              </a:tblPr>
              <a:tblGrid>
                <a:gridCol w="2595991">
                  <a:extLst>
                    <a:ext uri="{9D8B030D-6E8A-4147-A177-3AD203B41FA5}">
                      <a16:colId xmlns:a16="http://schemas.microsoft.com/office/drawing/2014/main" val="20000"/>
                    </a:ext>
                  </a:extLst>
                </a:gridCol>
                <a:gridCol w="3436331">
                  <a:extLst>
                    <a:ext uri="{9D8B030D-6E8A-4147-A177-3AD203B41FA5}">
                      <a16:colId xmlns:a16="http://schemas.microsoft.com/office/drawing/2014/main" val="20001"/>
                    </a:ext>
                  </a:extLst>
                </a:gridCol>
              </a:tblGrid>
              <a:tr h="625971">
                <a:tc>
                  <a:txBody>
                    <a:bodyPr/>
                    <a:lstStyle/>
                    <a:p>
                      <a:pPr algn="l"/>
                      <a:r>
                        <a:rPr lang="en-US" sz="2600" b="1" dirty="0"/>
                        <a:t>Drug</a:t>
                      </a:r>
                    </a:p>
                  </a:txBody>
                  <a:tcPr>
                    <a:lnL w="12700" cap="flat" cmpd="sng" algn="ctr">
                      <a:solidFill>
                        <a:srgbClr val="007D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solidFill>
                      <a:srgbClr val="007DA3"/>
                    </a:solidFill>
                  </a:tcPr>
                </a:tc>
                <a:tc>
                  <a:txBody>
                    <a:bodyPr/>
                    <a:lstStyle/>
                    <a:p>
                      <a:pPr algn="l"/>
                      <a:r>
                        <a:rPr lang="en-US" sz="2600" b="1" dirty="0"/>
                        <a:t>Duration </a:t>
                      </a:r>
                      <a:r>
                        <a:rPr lang="en-US" sz="2600" b="1" dirty="0">
                          <a:solidFill>
                            <a:schemeClr val="bg1"/>
                          </a:solidFill>
                        </a:rPr>
                        <a:t>Studied</a:t>
                      </a:r>
                      <a:r>
                        <a:rPr lang="en-US" sz="2600" b="1" baseline="30000" dirty="0">
                          <a:solidFill>
                            <a:schemeClr val="bg1"/>
                          </a:solidFill>
                        </a:rPr>
                        <a:t>19–23</a:t>
                      </a:r>
                    </a:p>
                  </a:txBody>
                  <a:tcPr>
                    <a:lnL w="12700" cap="flat" cmpd="sng" algn="ctr">
                      <a:solidFill>
                        <a:schemeClr val="bg1"/>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solidFill>
                      <a:srgbClr val="007DA3"/>
                    </a:solidFill>
                  </a:tcPr>
                </a:tc>
                <a:extLst>
                  <a:ext uri="{0D108BD9-81ED-4DB2-BD59-A6C34878D82A}">
                    <a16:rowId xmlns:a16="http://schemas.microsoft.com/office/drawing/2014/main" val="10000"/>
                  </a:ext>
                </a:extLst>
              </a:tr>
              <a:tr h="625985">
                <a:tc>
                  <a:txBody>
                    <a:bodyPr/>
                    <a:lstStyle/>
                    <a:p>
                      <a:pPr algn="l"/>
                      <a:r>
                        <a:rPr lang="en-US" sz="2600" b="0" dirty="0"/>
                        <a:t>Levofloxacin</a:t>
                      </a:r>
                    </a:p>
                  </a:txBody>
                  <a:tcPr>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600" b="0" dirty="0"/>
                        <a:t>5 days total therapy</a:t>
                      </a:r>
                    </a:p>
                  </a:txBody>
                  <a:tcPr>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2266">
                <a:tc>
                  <a:txBody>
                    <a:bodyPr/>
                    <a:lstStyle/>
                    <a:p>
                      <a:pPr algn="l"/>
                      <a:r>
                        <a:rPr lang="en-US" sz="2600" b="0" dirty="0"/>
                        <a:t>Ciprofloxacin</a:t>
                      </a:r>
                    </a:p>
                  </a:txBody>
                  <a:tcPr>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600" b="0" dirty="0"/>
                        <a:t>7 days total therapy</a:t>
                      </a:r>
                    </a:p>
                  </a:txBody>
                  <a:tcPr>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98144">
                <a:tc>
                  <a:txBody>
                    <a:bodyPr/>
                    <a:lstStyle/>
                    <a:p>
                      <a:pPr algn="l"/>
                      <a:r>
                        <a:rPr lang="en-US" sz="2600" b="0" dirty="0"/>
                        <a:t>TMP-SMX</a:t>
                      </a:r>
                    </a:p>
                  </a:txBody>
                  <a:tcPr>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600" b="0" dirty="0"/>
                        <a:t>7–14 days total therapy</a:t>
                      </a:r>
                    </a:p>
                  </a:txBody>
                  <a:tcPr>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51724">
                <a:tc>
                  <a:txBody>
                    <a:bodyPr/>
                    <a:lstStyle/>
                    <a:p>
                      <a:pPr algn="l"/>
                      <a:r>
                        <a:rPr lang="en-US" sz="2600" b="0" dirty="0"/>
                        <a:t>Oral cephalosporin</a:t>
                      </a:r>
                    </a:p>
                  </a:txBody>
                  <a:tcPr>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600" b="0" dirty="0"/>
                        <a:t>10–14 days total therapy</a:t>
                      </a:r>
                    </a:p>
                  </a:txBody>
                  <a:tcPr>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56890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Moment 3: Complicated UTIs</a:t>
            </a:r>
            <a:r>
              <a:rPr lang="en-US" sz="4000" baseline="30000" dirty="0"/>
              <a:t>24,25</a:t>
            </a:r>
            <a:endParaRPr lang="en-US" sz="4000" dirty="0"/>
          </a:p>
        </p:txBody>
      </p:sp>
      <p:sp>
        <p:nvSpPr>
          <p:cNvPr id="3" name="Content Placeholder 2"/>
          <p:cNvSpPr>
            <a:spLocks noGrp="1"/>
          </p:cNvSpPr>
          <p:nvPr>
            <p:ph idx="1"/>
          </p:nvPr>
        </p:nvSpPr>
        <p:spPr>
          <a:xfrm>
            <a:off x="381000" y="1268412"/>
            <a:ext cx="8382000" cy="4843630"/>
          </a:xfrm>
        </p:spPr>
        <p:txBody>
          <a:bodyPr>
            <a:normAutofit/>
          </a:bodyPr>
          <a:lstStyle/>
          <a:p>
            <a:r>
              <a:rPr lang="en-US" b="1" dirty="0"/>
              <a:t>Complicated UTIs: </a:t>
            </a:r>
            <a:r>
              <a:rPr lang="en-US" dirty="0"/>
              <a:t>UTIs in males (adolescent or adult), catheter-associated UTIs, UTIs occurring in the presence of urologic abnormalities or renal stones</a:t>
            </a:r>
          </a:p>
          <a:p>
            <a:r>
              <a:rPr lang="en-US" dirty="0"/>
              <a:t>Management of the underlying obstruction should occur</a:t>
            </a:r>
          </a:p>
          <a:p>
            <a:r>
              <a:rPr lang="en-US" b="1" dirty="0"/>
              <a:t>Duration of therapy</a:t>
            </a:r>
          </a:p>
          <a:p>
            <a:pPr lvl="1"/>
            <a:r>
              <a:rPr lang="en-US" dirty="0"/>
              <a:t>Use of fluoroquinolones or TMP-SMX AND patient afebrile: 7 days of therapy </a:t>
            </a:r>
          </a:p>
          <a:p>
            <a:pPr lvl="1"/>
            <a:r>
              <a:rPr lang="en-US" dirty="0"/>
              <a:t>Use of oral cephalosporins OR systemically ill: 10</a:t>
            </a:r>
            <a:r>
              <a:rPr lang="en-US" sz="2400" b="0" dirty="0"/>
              <a:t>–</a:t>
            </a:r>
            <a:r>
              <a:rPr lang="en-US" dirty="0"/>
              <a:t>14 days of therapy</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22</a:t>
            </a:fld>
            <a:endParaRPr lang="en-US">
              <a:solidFill>
                <a:prstClr val="white"/>
              </a:solidFill>
            </a:endParaRPr>
          </a:p>
        </p:txBody>
      </p:sp>
    </p:spTree>
    <p:custDataLst>
      <p:tags r:id="rId1"/>
    </p:custDataLst>
    <p:extLst>
      <p:ext uri="{BB962C8B-B14F-4D97-AF65-F5344CB8AC3E}">
        <p14:creationId xmlns:p14="http://schemas.microsoft.com/office/powerpoint/2010/main" val="2931663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23</a:t>
            </a:fld>
            <a:endParaRPr lang="en-US"/>
          </a:p>
        </p:txBody>
      </p:sp>
      <p:sp>
        <p:nvSpPr>
          <p:cNvPr id="18" name="Content Placeholder 2">
            <a:extLst>
              <a:ext uri="{FF2B5EF4-FFF2-40B4-BE49-F238E27FC236}">
                <a16:creationId xmlns:a16="http://schemas.microsoft.com/office/drawing/2014/main" id="{733D0042-3B81-4AE3-B459-391A0BBEAE54}"/>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dirty="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dirty="0">
                <a:solidFill>
                  <a:schemeClr val="bg1">
                    <a:lumMod val="65000"/>
                  </a:schemeClr>
                </a:solidFill>
              </a:rPr>
              <a:t>Do I need to order any </a:t>
            </a:r>
            <a:br>
              <a:rPr lang="en-US" sz="2600" dirty="0">
                <a:solidFill>
                  <a:schemeClr val="bg1">
                    <a:lumMod val="65000"/>
                  </a:schemeClr>
                </a:solidFill>
              </a:rPr>
            </a:br>
            <a:r>
              <a:rPr lang="en-US" sz="2600" dirty="0">
                <a:solidFill>
                  <a:schemeClr val="bg1">
                    <a:lumMod val="65000"/>
                  </a:schemeClr>
                </a:solidFill>
              </a:rPr>
              <a:t>diagnostic tests?</a:t>
            </a:r>
          </a:p>
          <a:p>
            <a:pPr marL="457200" indent="-457200">
              <a:spcBef>
                <a:spcPts val="1800"/>
              </a:spcBef>
              <a:buFont typeface="+mj-lt"/>
              <a:buAutoNum type="arabicPeriod"/>
            </a:pPr>
            <a:r>
              <a:rPr lang="en-US" sz="2600" dirty="0">
                <a:solidFill>
                  <a:schemeClr val="bg1">
                    <a:lumMod val="65000"/>
                  </a:schemeClr>
                </a:solidFill>
              </a:rPr>
              <a:t>If antibiotics are indicated, what is the narrowest, safest, and shortest regimen I can prescribe?</a:t>
            </a:r>
          </a:p>
          <a:p>
            <a:pPr marL="457200" indent="-457200">
              <a:spcBef>
                <a:spcPts val="1800"/>
              </a:spcBef>
              <a:buFont typeface="+mj-lt"/>
              <a:buAutoNum type="arabicPeriod" startAt="4"/>
            </a:pPr>
            <a:r>
              <a:rPr lang="en-US" sz="2600" dirty="0"/>
              <a:t>Does my patient understand what to expect and the </a:t>
            </a:r>
            <a:r>
              <a:rPr lang="en-US" sz="2600" dirty="0" err="1"/>
              <a:t>followup</a:t>
            </a:r>
            <a:r>
              <a:rPr lang="en-US" sz="2600" dirty="0"/>
              <a:t> plan?</a:t>
            </a:r>
          </a:p>
          <a:p>
            <a:pPr marL="736600" indent="-736600">
              <a:buAutoNum type="arabicPeriod" startAt="4"/>
            </a:pPr>
            <a:endParaRPr lang="en-US" sz="2800" dirty="0"/>
          </a:p>
          <a:p>
            <a:pPr marL="736600" indent="-736600">
              <a:buAutoNum type="arabicPeriod" startAt="4"/>
            </a:pPr>
            <a:endParaRPr lang="en-US" sz="2800" dirty="0"/>
          </a:p>
          <a:p>
            <a:pPr marL="736600" indent="-736600">
              <a:buAutoNum type="arabicPeriod" startAt="4"/>
            </a:pPr>
            <a:endParaRPr lang="en-US" sz="2800" dirty="0"/>
          </a:p>
        </p:txBody>
      </p:sp>
    </p:spTree>
    <p:custDataLst>
      <p:tags r:id="rId1"/>
    </p:custDataLst>
    <p:extLst>
      <p:ext uri="{BB962C8B-B14F-4D97-AF65-F5344CB8AC3E}">
        <p14:creationId xmlns:p14="http://schemas.microsoft.com/office/powerpoint/2010/main" val="16455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Moment 4: Patient </a:t>
            </a:r>
            <a:r>
              <a:rPr lang="en-US" sz="4000" dirty="0" err="1"/>
              <a:t>Followup</a:t>
            </a:r>
            <a:endParaRPr lang="en-US" sz="4000" dirty="0"/>
          </a:p>
        </p:txBody>
      </p:sp>
      <p:sp>
        <p:nvSpPr>
          <p:cNvPr id="3" name="Content Placeholder 2"/>
          <p:cNvSpPr>
            <a:spLocks noGrp="1"/>
          </p:cNvSpPr>
          <p:nvPr>
            <p:ph idx="1"/>
          </p:nvPr>
        </p:nvSpPr>
        <p:spPr>
          <a:xfrm>
            <a:off x="457200" y="1250578"/>
            <a:ext cx="4679576" cy="5117636"/>
          </a:xfrm>
        </p:spPr>
        <p:txBody>
          <a:bodyPr>
            <a:normAutofit/>
          </a:bodyPr>
          <a:lstStyle/>
          <a:p>
            <a:r>
              <a:rPr lang="en-US" dirty="0"/>
              <a:t>May take 1</a:t>
            </a:r>
            <a:r>
              <a:rPr lang="en-US" sz="2400" b="0" dirty="0"/>
              <a:t>–</a:t>
            </a:r>
            <a:r>
              <a:rPr lang="en-US" dirty="0"/>
              <a:t>2 days for improvement to occur</a:t>
            </a:r>
            <a:r>
              <a:rPr lang="en-US" baseline="30000" dirty="0"/>
              <a:t>24</a:t>
            </a:r>
            <a:endParaRPr lang="en-US" dirty="0"/>
          </a:p>
          <a:p>
            <a:r>
              <a:rPr lang="en-US" dirty="0"/>
              <a:t>Cystitis: seek medical care if symptoms not improving by day 3 or if developing back pain, flank pain, or fevers</a:t>
            </a:r>
          </a:p>
          <a:p>
            <a:r>
              <a:rPr lang="en-US" dirty="0"/>
              <a:t>Pyelonephritis or complicated UTIs: seek medical care if fevers persist by day 3, rigors develop, or if generally feeling more ill at any time</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24</a:t>
            </a:fld>
            <a:endParaRPr lang="en-US">
              <a:solidFill>
                <a:prstClr val="white"/>
              </a:solidFill>
            </a:endParaRPr>
          </a:p>
        </p:txBody>
      </p:sp>
      <p:pic>
        <p:nvPicPr>
          <p:cNvPr id="7" name="Content Placeholder 6" descr="Image of a woman sitting on a sofa holding her lower back.">
            <a:extLst>
              <a:ext uri="{FF2B5EF4-FFF2-40B4-BE49-F238E27FC236}">
                <a16:creationId xmlns:a16="http://schemas.microsoft.com/office/drawing/2014/main" id="{22BC561C-B511-4BB8-A0F6-D5F2BD4E9BAC}"/>
              </a:ext>
            </a:extLst>
          </p:cNvPr>
          <p:cNvPicPr>
            <a:picLocks noGrp="1" noChangeAspect="1"/>
          </p:cNvPicPr>
          <p:nvPr>
            <p:ph sz="half" idx="10"/>
          </p:nvPr>
        </p:nvPicPr>
        <p:blipFill>
          <a:blip r:embed="rId4" cstate="print">
            <a:extLst>
              <a:ext uri="{28A0092B-C50C-407E-A947-70E740481C1C}">
                <a14:useLocalDpi xmlns:a14="http://schemas.microsoft.com/office/drawing/2010/main" val="0"/>
              </a:ext>
            </a:extLst>
          </a:blip>
          <a:stretch>
            <a:fillRect/>
          </a:stretch>
        </p:blipFill>
        <p:spPr>
          <a:xfrm>
            <a:off x="5371396" y="2252067"/>
            <a:ext cx="3315404" cy="2212357"/>
          </a:xfrm>
          <a:effectLst>
            <a:outerShdw blurRad="3175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5507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Moment 4: Clinician </a:t>
            </a:r>
            <a:r>
              <a:rPr lang="en-US" sz="4000" dirty="0" err="1"/>
              <a:t>Followup</a:t>
            </a:r>
            <a:endParaRPr lang="en-US" sz="4000" dirty="0"/>
          </a:p>
        </p:txBody>
      </p:sp>
      <p:sp>
        <p:nvSpPr>
          <p:cNvPr id="3" name="Content Placeholder 2"/>
          <p:cNvSpPr>
            <a:spLocks noGrp="1"/>
          </p:cNvSpPr>
          <p:nvPr>
            <p:ph idx="1"/>
          </p:nvPr>
        </p:nvSpPr>
        <p:spPr>
          <a:xfrm>
            <a:off x="389964" y="1231822"/>
            <a:ext cx="4724400" cy="5117636"/>
          </a:xfrm>
        </p:spPr>
        <p:txBody>
          <a:bodyPr>
            <a:normAutofit/>
          </a:bodyPr>
          <a:lstStyle/>
          <a:p>
            <a:r>
              <a:rPr lang="en-US" dirty="0"/>
              <a:t>Review the urinalysis results (within 1 day), urine culture results (1</a:t>
            </a:r>
            <a:r>
              <a:rPr lang="en-US" sz="2400" b="0" dirty="0"/>
              <a:t>–</a:t>
            </a:r>
            <a:r>
              <a:rPr lang="en-US" dirty="0"/>
              <a:t>2 days), and antibiotic susceptibilities (2</a:t>
            </a:r>
            <a:r>
              <a:rPr lang="en-US" sz="2400" b="0" dirty="0"/>
              <a:t>–</a:t>
            </a:r>
            <a:r>
              <a:rPr lang="en-US" dirty="0"/>
              <a:t>3 days)</a:t>
            </a:r>
            <a:br>
              <a:rPr lang="en-US" dirty="0"/>
            </a:br>
            <a:endParaRPr lang="en-US" dirty="0"/>
          </a:p>
          <a:p>
            <a:r>
              <a:rPr lang="en-US" dirty="0"/>
              <a:t>Determine if a change in the antibiotic therapy is warranted  based on urine culture results and clinical symptoms</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25</a:t>
            </a:fld>
            <a:endParaRPr lang="en-US">
              <a:solidFill>
                <a:prstClr val="white"/>
              </a:solidFill>
            </a:endParaRPr>
          </a:p>
        </p:txBody>
      </p:sp>
      <p:pic>
        <p:nvPicPr>
          <p:cNvPr id="7" name="Content Placeholder 6" descr="Image of a man sitting at a table looking at a report.">
            <a:extLst>
              <a:ext uri="{FF2B5EF4-FFF2-40B4-BE49-F238E27FC236}">
                <a16:creationId xmlns:a16="http://schemas.microsoft.com/office/drawing/2014/main" id="{0CC99BA9-CE51-46A9-A574-7827A291D806}"/>
              </a:ext>
            </a:extLst>
          </p:cNvPr>
          <p:cNvPicPr>
            <a:picLocks noGrp="1" noChangeAspect="1"/>
          </p:cNvPicPr>
          <p:nvPr>
            <p:ph sz="half" idx="10"/>
          </p:nvPr>
        </p:nvPicPr>
        <p:blipFill>
          <a:blip r:embed="rId4" cstate="print">
            <a:extLst>
              <a:ext uri="{28A0092B-C50C-407E-A947-70E740481C1C}">
                <a14:useLocalDpi xmlns:a14="http://schemas.microsoft.com/office/drawing/2010/main" val="0"/>
              </a:ext>
            </a:extLst>
          </a:blip>
          <a:stretch>
            <a:fillRect/>
          </a:stretch>
        </p:blipFill>
        <p:spPr>
          <a:xfrm>
            <a:off x="5234945" y="1859352"/>
            <a:ext cx="3451856" cy="2305040"/>
          </a:xfrm>
          <a:effectLst>
            <a:outerShdw blurRad="3175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5031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Take-Home Messages</a:t>
            </a:r>
          </a:p>
        </p:txBody>
      </p:sp>
      <p:pic>
        <p:nvPicPr>
          <p:cNvPr id="8" name="Picture 7" descr="Graphic of a chalkboard" title="Chalkboard"/>
          <p:cNvPicPr>
            <a:picLocks noChangeAspect="1"/>
          </p:cNvPicPr>
          <p:nvPr/>
        </p:nvPicPr>
        <p:blipFill rotWithShape="1">
          <a:blip r:embed="rId4" cstate="print">
            <a:extLst>
              <a:ext uri="{28A0092B-C50C-407E-A947-70E740481C1C}">
                <a14:useLocalDpi xmlns:a14="http://schemas.microsoft.com/office/drawing/2010/main" val="0"/>
              </a:ext>
            </a:extLst>
          </a:blip>
          <a:srcRect l="2500" t="3750" r="2500" b="3750"/>
          <a:stretch/>
        </p:blipFill>
        <p:spPr>
          <a:xfrm>
            <a:off x="0" y="806825"/>
            <a:ext cx="9144000" cy="5315937"/>
          </a:xfrm>
          <a:prstGeom prst="rect">
            <a:avLst/>
          </a:prstGeom>
        </p:spPr>
      </p:pic>
      <p:sp>
        <p:nvSpPr>
          <p:cNvPr id="4" name="Slide Number Placeholder 3"/>
          <p:cNvSpPr>
            <a:spLocks noGrp="1"/>
          </p:cNvSpPr>
          <p:nvPr>
            <p:ph type="sldNum" sz="quarter" idx="12"/>
          </p:nvPr>
        </p:nvSpPr>
        <p:spPr/>
        <p:txBody>
          <a:bodyPr/>
          <a:lstStyle/>
          <a:p>
            <a:fld id="{993EEC8E-C5CF-40DF-832D-5BCB0E209B98}" type="slidenum">
              <a:rPr lang="en-US" smtClean="0"/>
              <a:pPr/>
              <a:t>26</a:t>
            </a:fld>
            <a:endParaRPr lang="en-US"/>
          </a:p>
        </p:txBody>
      </p:sp>
      <p:sp>
        <p:nvSpPr>
          <p:cNvPr id="3" name="Content Placeholder 2"/>
          <p:cNvSpPr>
            <a:spLocks noGrp="1"/>
          </p:cNvSpPr>
          <p:nvPr>
            <p:ph idx="1"/>
          </p:nvPr>
        </p:nvSpPr>
        <p:spPr>
          <a:xfrm>
            <a:off x="304800" y="1008531"/>
            <a:ext cx="8610600" cy="5697070"/>
          </a:xfrm>
        </p:spPr>
        <p:txBody>
          <a:bodyPr>
            <a:noAutofit/>
          </a:bodyPr>
          <a:lstStyle/>
          <a:p>
            <a:r>
              <a:rPr lang="en-US" sz="2400" dirty="0">
                <a:solidFill>
                  <a:schemeClr val="bg1"/>
                </a:solidFill>
              </a:rPr>
              <a:t>Send urinalysis and urine cultures only when you suspect UTIs based on clinical symptoms.</a:t>
            </a:r>
          </a:p>
          <a:p>
            <a:r>
              <a:rPr lang="en-US" sz="2400" dirty="0">
                <a:solidFill>
                  <a:schemeClr val="bg1"/>
                </a:solidFill>
              </a:rPr>
              <a:t>Asymptomatic bacteriuria is common and should not be treated in the vast majority of patients.</a:t>
            </a:r>
          </a:p>
          <a:p>
            <a:r>
              <a:rPr lang="en-US" sz="2400" dirty="0">
                <a:solidFill>
                  <a:schemeClr val="bg1"/>
                </a:solidFill>
              </a:rPr>
              <a:t>Select appropriate durations of therapy for cystitis,  pyelonephritis, and complicated urinary tract infections. </a:t>
            </a:r>
          </a:p>
          <a:p>
            <a:pPr lvl="1"/>
            <a:r>
              <a:rPr lang="en-US" sz="2100" dirty="0">
                <a:solidFill>
                  <a:schemeClr val="bg1"/>
                </a:solidFill>
              </a:rPr>
              <a:t>For uncomplicated cystitis this is generally 3</a:t>
            </a:r>
            <a:r>
              <a:rPr lang="en-US" sz="2400" b="0" dirty="0">
                <a:solidFill>
                  <a:schemeClr val="bg1"/>
                </a:solidFill>
              </a:rPr>
              <a:t>–</a:t>
            </a:r>
            <a:r>
              <a:rPr lang="en-US" sz="2100" dirty="0">
                <a:solidFill>
                  <a:schemeClr val="bg1"/>
                </a:solidFill>
              </a:rPr>
              <a:t>5 days.</a:t>
            </a:r>
          </a:p>
          <a:p>
            <a:pPr lvl="1"/>
            <a:r>
              <a:rPr lang="en-US" sz="2100" dirty="0">
                <a:solidFill>
                  <a:schemeClr val="bg1"/>
                </a:solidFill>
              </a:rPr>
              <a:t>For uncomplicated pyelonephritis this is generally 7 days.</a:t>
            </a:r>
          </a:p>
          <a:p>
            <a:pPr lvl="1"/>
            <a:r>
              <a:rPr lang="en-US" sz="2100" dirty="0">
                <a:solidFill>
                  <a:schemeClr val="bg1"/>
                </a:solidFill>
              </a:rPr>
              <a:t>For complicated UTIs, this is generally 7 days if the patient is not systemically ill and a fluoroquinolone or trimethoprim-sulfamethoxazole was prescribed; otherwise, 10</a:t>
            </a:r>
            <a:r>
              <a:rPr lang="en-US" sz="2000" b="0" dirty="0">
                <a:solidFill>
                  <a:schemeClr val="bg1"/>
                </a:solidFill>
              </a:rPr>
              <a:t>–</a:t>
            </a:r>
            <a:r>
              <a:rPr lang="en-US" sz="2100" dirty="0">
                <a:solidFill>
                  <a:schemeClr val="bg1"/>
                </a:solidFill>
              </a:rPr>
              <a:t>14 days of antibiotics may be warranted.</a:t>
            </a:r>
            <a:endParaRPr lang="en-US" sz="2400" dirty="0">
              <a:solidFill>
                <a:schemeClr val="bg1"/>
              </a:solidFill>
            </a:endParaRPr>
          </a:p>
        </p:txBody>
      </p:sp>
    </p:spTree>
    <p:custDataLst>
      <p:tags r:id="rId1"/>
    </p:custDataLst>
    <p:extLst>
      <p:ext uri="{BB962C8B-B14F-4D97-AF65-F5344CB8AC3E}">
        <p14:creationId xmlns:p14="http://schemas.microsoft.com/office/powerpoint/2010/main" val="443970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1A59-3D4E-4FF4-AE73-6F77E46FC431}"/>
              </a:ext>
            </a:extLst>
          </p:cNvPr>
          <p:cNvSpPr>
            <a:spLocks noGrp="1"/>
          </p:cNvSpPr>
          <p:nvPr>
            <p:ph type="title"/>
          </p:nvPr>
        </p:nvSpPr>
        <p:spPr/>
        <p:txBody>
          <a:bodyPr>
            <a:normAutofit fontScale="90000"/>
          </a:bodyPr>
          <a:lstStyle/>
          <a:p>
            <a:r>
              <a:rPr lang="en-US" dirty="0"/>
              <a:t>Additional Toolkit Resources</a:t>
            </a:r>
          </a:p>
        </p:txBody>
      </p:sp>
      <p:sp>
        <p:nvSpPr>
          <p:cNvPr id="3" name="Content Placeholder 2">
            <a:extLst>
              <a:ext uri="{FF2B5EF4-FFF2-40B4-BE49-F238E27FC236}">
                <a16:creationId xmlns:a16="http://schemas.microsoft.com/office/drawing/2014/main" id="{08DCFE10-5CD8-458E-B6DF-89DD6E172190}"/>
              </a:ext>
            </a:extLst>
          </p:cNvPr>
          <p:cNvSpPr>
            <a:spLocks noGrp="1"/>
          </p:cNvSpPr>
          <p:nvPr>
            <p:ph idx="1"/>
          </p:nvPr>
        </p:nvSpPr>
        <p:spPr/>
        <p:txBody>
          <a:bodyPr>
            <a:normAutofit fontScale="77500" lnSpcReduction="20000"/>
          </a:bodyPr>
          <a:lstStyle/>
          <a:p>
            <a:pPr marL="551639" indent="-383683">
              <a:spcAft>
                <a:spcPts val="582"/>
              </a:spcAft>
              <a:buNone/>
            </a:pPr>
            <a:r>
              <a:rPr lang="en-US" sz="3200" b="1" dirty="0"/>
              <a:t>For more resources on asymptomatic bacteriuria and urinary tract infections, please access tools listed below, available in the AHRQ Toolkit To Improve Antibiotic Use in Ambulatory Care.</a:t>
            </a:r>
          </a:p>
          <a:p>
            <a:pPr marL="551639" indent="-383683">
              <a:spcAft>
                <a:spcPts val="582"/>
              </a:spcAft>
              <a:buNone/>
            </a:pPr>
            <a:r>
              <a:rPr lang="en-US" sz="3200" b="1" dirty="0"/>
              <a:t>Discussion Guide: </a:t>
            </a:r>
            <a:r>
              <a:rPr lang="en-US" sz="3200" dirty="0"/>
              <a:t>Refer to the </a:t>
            </a:r>
            <a:r>
              <a:rPr lang="en-US" sz="3200" dirty="0">
                <a:hlinkClick r:id="rId2"/>
              </a:rPr>
              <a:t>Discussion Guide</a:t>
            </a:r>
            <a:r>
              <a:rPr lang="en-US" sz="3200" dirty="0"/>
              <a:t> to help your practice develop a standardized approach to the diagnosis and management of patients with ASB and UTI.</a:t>
            </a:r>
          </a:p>
          <a:p>
            <a:pPr marL="551639" indent="-383683">
              <a:spcAft>
                <a:spcPts val="582"/>
              </a:spcAft>
              <a:buNone/>
            </a:pPr>
            <a:r>
              <a:rPr lang="en-US" sz="3200" b="1" dirty="0"/>
              <a:t>Clinician One-Page Document: </a:t>
            </a:r>
            <a:r>
              <a:rPr lang="en-US" sz="3200" dirty="0"/>
              <a:t>Refer to the </a:t>
            </a:r>
            <a:r>
              <a:rPr lang="en-US" sz="3200" dirty="0">
                <a:hlinkClick r:id="rId3"/>
              </a:rPr>
              <a:t>One-Page document</a:t>
            </a:r>
            <a:r>
              <a:rPr lang="en-US" sz="3200" dirty="0"/>
              <a:t> for a concise summary of the diagnosis and treatment of ASB and UTI.</a:t>
            </a:r>
          </a:p>
          <a:p>
            <a:pPr marL="551639" indent="-383683">
              <a:spcAft>
                <a:spcPts val="582"/>
              </a:spcAft>
              <a:buNone/>
            </a:pPr>
            <a:r>
              <a:rPr lang="en-US" sz="3200" b="1" dirty="0"/>
              <a:t>Patient Handout: </a:t>
            </a:r>
            <a:r>
              <a:rPr lang="en-US" sz="3200" dirty="0"/>
              <a:t>The Patient Handout explains the symptoms and symptomatic treatment of ASB and UTI. It is available in both </a:t>
            </a:r>
            <a:r>
              <a:rPr lang="en-US" sz="3200" dirty="0">
                <a:hlinkClick r:id="rId4"/>
              </a:rPr>
              <a:t>English</a:t>
            </a:r>
            <a:r>
              <a:rPr lang="en-US" sz="3200" dirty="0"/>
              <a:t> and </a:t>
            </a:r>
            <a:r>
              <a:rPr lang="en-US" sz="3200" dirty="0">
                <a:hlinkClick r:id="rId5"/>
              </a:rPr>
              <a:t>Spanish</a:t>
            </a:r>
            <a:r>
              <a:rPr lang="en-US" sz="3200" dirty="0"/>
              <a:t>.</a:t>
            </a:r>
          </a:p>
          <a:p>
            <a:endParaRPr lang="en-US" dirty="0"/>
          </a:p>
        </p:txBody>
      </p:sp>
      <p:sp>
        <p:nvSpPr>
          <p:cNvPr id="4" name="Slide Number Placeholder 3">
            <a:extLst>
              <a:ext uri="{FF2B5EF4-FFF2-40B4-BE49-F238E27FC236}">
                <a16:creationId xmlns:a16="http://schemas.microsoft.com/office/drawing/2014/main" id="{1CE87938-2FFA-400F-87EF-C20E36CC3DCF}"/>
              </a:ext>
            </a:extLst>
          </p:cNvPr>
          <p:cNvSpPr>
            <a:spLocks noGrp="1"/>
          </p:cNvSpPr>
          <p:nvPr>
            <p:ph type="sldNum" sz="quarter" idx="12"/>
          </p:nvPr>
        </p:nvSpPr>
        <p:spPr/>
        <p:txBody>
          <a:bodyPr/>
          <a:lstStyle/>
          <a:p>
            <a:fld id="{B044824F-EBE0-443F-8A8F-F64816AF04DC}" type="slidenum">
              <a:rPr lang="en-US" smtClean="0"/>
              <a:t>27</a:t>
            </a:fld>
            <a:endParaRPr lang="en-US"/>
          </a:p>
        </p:txBody>
      </p:sp>
    </p:spTree>
    <p:extLst>
      <p:ext uri="{BB962C8B-B14F-4D97-AF65-F5344CB8AC3E}">
        <p14:creationId xmlns:p14="http://schemas.microsoft.com/office/powerpoint/2010/main" val="441548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Disclaimer</a:t>
            </a:r>
          </a:p>
        </p:txBody>
      </p:sp>
      <p:sp>
        <p:nvSpPr>
          <p:cNvPr id="3" name="Content Placeholder 2"/>
          <p:cNvSpPr>
            <a:spLocks noGrp="1"/>
          </p:cNvSpPr>
          <p:nvPr>
            <p:ph idx="1"/>
          </p:nvPr>
        </p:nvSpPr>
        <p:spPr/>
        <p:txBody>
          <a:bodyPr>
            <a:normAutofit fontScale="92500" lnSpcReduction="10000"/>
          </a:bodyPr>
          <a:lstStyle/>
          <a:p>
            <a:r>
              <a:rPr lang="en-US" sz="28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r>
              <a:rPr lang="en-US" sz="28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28</a:t>
            </a:fld>
            <a:endParaRPr lang="en-US">
              <a:solidFill>
                <a:prstClr val="white"/>
              </a:solidFill>
            </a:endParaRPr>
          </a:p>
        </p:txBody>
      </p:sp>
    </p:spTree>
    <p:custDataLst>
      <p:tags r:id="rId1"/>
    </p:custDataLst>
    <p:extLst>
      <p:ext uri="{BB962C8B-B14F-4D97-AF65-F5344CB8AC3E}">
        <p14:creationId xmlns:p14="http://schemas.microsoft.com/office/powerpoint/2010/main" val="3585640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References</a:t>
            </a:r>
          </a:p>
        </p:txBody>
      </p:sp>
      <p:sp>
        <p:nvSpPr>
          <p:cNvPr id="7" name="Content Placeholder 6"/>
          <p:cNvSpPr>
            <a:spLocks noGrp="1"/>
          </p:cNvSpPr>
          <p:nvPr>
            <p:ph idx="1"/>
          </p:nvPr>
        </p:nvSpPr>
        <p:spPr>
          <a:xfrm>
            <a:off x="457200" y="1097736"/>
            <a:ext cx="8229600" cy="4850781"/>
          </a:xfrm>
        </p:spPr>
        <p:txBody>
          <a:bodyPr>
            <a:noAutofit/>
          </a:bodyPr>
          <a:lstStyle/>
          <a:p>
            <a:pPr marL="342900" lvl="0" indent="-342900">
              <a:buFont typeface="+mj-lt"/>
              <a:buAutoNum type="arabicPeriod"/>
            </a:pPr>
            <a:r>
              <a:rPr lang="en-US" sz="1800" dirty="0"/>
              <a:t>Gupta K, Hooton TM, </a:t>
            </a:r>
            <a:r>
              <a:rPr lang="en-US" sz="1800" dirty="0" err="1"/>
              <a:t>Naber</a:t>
            </a:r>
            <a:r>
              <a:rPr lang="en-US" sz="1800" dirty="0"/>
              <a:t> KG, et al. International clinical practice guidelines for the treatment of acute uncomplicated cystitis and pyelonephritis in women: a 2010 update by the Infectious Diseases Society of America and the European Society for Microbiology and Infectious Diseases. Clin Infect Dis. 2011 Mar 1;52(5):e103-20. PMID: 21292654. </a:t>
            </a:r>
          </a:p>
          <a:p>
            <a:pPr marL="342900" lvl="0" indent="-342900">
              <a:buFont typeface="+mj-lt"/>
              <a:buAutoNum type="arabicPeriod"/>
            </a:pPr>
            <a:r>
              <a:rPr lang="en-US" sz="1800" dirty="0"/>
              <a:t>Nicolle LE, Gupta K, Bradley SF, et al. Clinical practice guideline for the management of asymptomatic bacteriuria: 2019 update by the Infectious Diseases Society of America. Clin Infect Dis. 2019 May 2;68(10):1611-5. PMID: 31506700.</a:t>
            </a:r>
          </a:p>
          <a:p>
            <a:pPr marL="342900" lvl="0" indent="-342900">
              <a:buFont typeface="+mj-lt"/>
              <a:buAutoNum type="arabicPeriod"/>
            </a:pPr>
            <a:r>
              <a:rPr lang="en-US" sz="1800" dirty="0"/>
              <a:t>Nicolle LE, Bradley S, Colgan R, et al. Infectious Diseases Society of America guidelines for the diagnosis and treatment of asymptomatic bacteriuria in adults. Clin Infect Dis. 2005 Mar 1;40(5):643-54. PMID: 15714408.​</a:t>
            </a:r>
          </a:p>
          <a:p>
            <a:pPr marL="342900" lvl="0" indent="-342900">
              <a:buFont typeface="+mj-lt"/>
              <a:buAutoNum type="arabicPeriod"/>
            </a:pPr>
            <a:r>
              <a:rPr lang="en-US" sz="1800" dirty="0"/>
              <a:t>Hooton T, Bradley SF, Cardenas, et al. Diagnosis, prevention, and treatment of catheter-associated urinary tract infection in adults: 2009 International Clinical Practice Guidelines from the Infectious Diseases Society of America. Clin Infectious Dis. 2010 Mar;50(5):625-63. PMID: 20175247.</a:t>
            </a:r>
          </a:p>
          <a:p>
            <a:pPr marL="342900" lvl="0" indent="-342900">
              <a:buFont typeface="+mj-lt"/>
              <a:buAutoNum type="arabicPeriod"/>
            </a:pPr>
            <a:endParaRPr lang="en-US" sz="1800" dirty="0"/>
          </a:p>
        </p:txBody>
      </p:sp>
      <p:sp>
        <p:nvSpPr>
          <p:cNvPr id="3" name="Slide Number Placeholder 2"/>
          <p:cNvSpPr>
            <a:spLocks noGrp="1"/>
          </p:cNvSpPr>
          <p:nvPr>
            <p:ph type="sldNum" sz="quarter" idx="12"/>
          </p:nvPr>
        </p:nvSpPr>
        <p:spPr/>
        <p:txBody>
          <a:bodyPr/>
          <a:lstStyle/>
          <a:p>
            <a:fld id="{993EEC8E-C5CF-40DF-832D-5BCB0E209B98}" type="slidenum">
              <a:rPr lang="en-US" smtClean="0"/>
              <a:pPr/>
              <a:t>29</a:t>
            </a:fld>
            <a:endParaRPr lang="en-US"/>
          </a:p>
        </p:txBody>
      </p:sp>
    </p:spTree>
    <p:custDataLst>
      <p:tags r:id="rId1"/>
    </p:custDataLst>
    <p:extLst>
      <p:ext uri="{BB962C8B-B14F-4D97-AF65-F5344CB8AC3E}">
        <p14:creationId xmlns:p14="http://schemas.microsoft.com/office/powerpoint/2010/main" val="391207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3EEC8E-C5CF-40DF-832D-5BCB0E209B98}" type="slidenum">
              <a:rPr lang="en-US" smtClean="0"/>
              <a:pPr/>
              <a:t>3</a:t>
            </a:fld>
            <a:endParaRPr lang="en-US"/>
          </a:p>
        </p:txBody>
      </p:sp>
      <p:sp>
        <p:nvSpPr>
          <p:cNvPr id="15" name="Title 1"/>
          <p:cNvSpPr>
            <a:spLocks noGrp="1"/>
          </p:cNvSpPr>
          <p:nvPr>
            <p:ph type="title"/>
          </p:nvPr>
        </p:nvSpPr>
        <p:spPr>
          <a:xfrm>
            <a:off x="255756" y="67235"/>
            <a:ext cx="8753773" cy="783771"/>
          </a:xfrm>
        </p:spPr>
        <p:txBody>
          <a:bodyPr>
            <a:noAutofit/>
          </a:bodyPr>
          <a:lstStyle/>
          <a:p>
            <a:r>
              <a:rPr lang="en-US" sz="3200" dirty="0"/>
              <a:t>The Four Moments of Antibiotic Decision Making</a:t>
            </a:r>
          </a:p>
        </p:txBody>
      </p:sp>
      <p:sp>
        <p:nvSpPr>
          <p:cNvPr id="2" name="Content Placeholder 1"/>
          <p:cNvSpPr>
            <a:spLocks noGrp="1"/>
          </p:cNvSpPr>
          <p:nvPr>
            <p:ph idx="1"/>
          </p:nvPr>
        </p:nvSpPr>
        <p:spPr>
          <a:xfrm>
            <a:off x="3886200" y="1143000"/>
            <a:ext cx="4800601" cy="5181600"/>
          </a:xfrm>
        </p:spPr>
        <p:txBody>
          <a:bodyPr vert="horz" lIns="101852" tIns="50927" rIns="101852" bIns="50927" rtlCol="0" anchor="t">
            <a:normAutofit/>
          </a:bodyPr>
          <a:lstStyle/>
          <a:p>
            <a:pPr marL="457200" indent="-457200">
              <a:buFont typeface="+mj-lt"/>
              <a:buAutoNum type="arabicPeriod"/>
            </a:pPr>
            <a:r>
              <a:rPr lang="en-US" dirty="0"/>
              <a:t>Does my patient have an infection that requires antibiotics?</a:t>
            </a:r>
          </a:p>
          <a:p>
            <a:pPr marL="457200" indent="-457200">
              <a:buFont typeface="+mj-lt"/>
              <a:buAutoNum type="arabicPeriod"/>
            </a:pPr>
            <a:r>
              <a:rPr lang="en-US" dirty="0"/>
              <a:t>Do I need to order any diagnostic tests?</a:t>
            </a:r>
          </a:p>
          <a:p>
            <a:pPr marL="457200" indent="-457200">
              <a:buFont typeface="+mj-lt"/>
              <a:buAutoNum type="arabicPeriod"/>
            </a:pPr>
            <a:r>
              <a:rPr lang="en-US" dirty="0"/>
              <a:t>If antibiotics are indicated, what is the narrowest, safest, and shortest regimen I can prescribe? </a:t>
            </a:r>
          </a:p>
          <a:p>
            <a:pPr marL="457200" indent="-457200">
              <a:buFont typeface="+mj-lt"/>
              <a:buAutoNum type="arabicPeriod"/>
            </a:pPr>
            <a:r>
              <a:rPr lang="en-US" sz="2450" dirty="0"/>
              <a:t>Does my patient understand what to expect and the </a:t>
            </a:r>
            <a:r>
              <a:rPr lang="en-US" sz="2450" dirty="0" err="1"/>
              <a:t>followup</a:t>
            </a:r>
            <a:r>
              <a:rPr lang="en-US" sz="2450" dirty="0"/>
              <a:t> plan?</a:t>
            </a:r>
            <a:endParaRPr lang="en-US" sz="2450" dirty="0">
              <a:cs typeface="Calibri"/>
            </a:endParaRPr>
          </a:p>
          <a:p>
            <a:pPr marL="0" indent="0">
              <a:buNone/>
            </a:pPr>
            <a:endParaRPr lang="en-US" dirty="0"/>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G4Ac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mSSxxj52ApSkoq7Y0mx9FUpb9ekaZ9zVaS6mfq5A9BxXDUzGjDbU1jQkzUeSNPvuq/U1A97CvQlvoKzDSVwzzSo/hVjVYePVl9tQ/ux/maia+nPTaPoKq14t4W+JHjfxn8adZ8O6BZ6NZeG/Dl6INSe73G6nXcyEp2BLKccdB1yayWIxFVN823yLcIRtoe3m5nP/LQ/hTTNKesj/nUdeBftJ/Fvxf4P8VWfhzwNBaXF1Fpsmpal5tv5pjiB4PUYAVWJ9iKxp+1ry5VL8SpcsFex7/vf+8350bm/vH865/4deJrPxn4K0nxLYEeXf26uyA/6uTo6fgwI/CubuvjZ8LbWwmvZvGNksUNy1q48uTf5q/eUJt3HGeSBj3qOSo20k7ofNGx6Jvf++3504TSjpI/51yw8feDT4M/4TP/AISGzPh8FQ18CSiksEwQBkHcQMEcd64b4JfG/SfiFqep2F62m6TdR3Rj020+1FpruJVJMnIGeBngcc1UadblclfQTlG6R7It1cD/AJaH8akW+mHXa34V4ppXijxfofwq8ceKde8WaBr72XnSaTPppSSOFdp2I+1VywZl4Pb611fwJ8Qa94s+FOi+I/ERt21C+R5GMEXlpt3sF4yewGa2cq9NOSnonbclKEnax6Kmof3o/wAjUyXkDdWK/UVxHxE8aaD4C8Nt4h8RzSw2CzJCWijLtuY8YUdehP4Vt6fdQ31hb31uWMNxEs0ZZcEqwBGQenBq44/ERSk9UJ0YN2OiR1cfKwb6GnVhgkHIODU8d3Mn8W4ejc11U80i/jiZyw76M1aKpxX6HiRSvuOatRyJIMowb6V6FLEU6vwswlCUd0OooorYkKKKKACiiigAooooAKKKKACiiigAooooAKKKKACiiigAooooAKKKKACiiigAooooAKKKKACiiigAooooAKKKinnjhHzNz6DrUynGCvJ2Q0m9iWoZ7qKLgtub0FUZ7uSThfkX0FVq8qvmfSkvmdEMP/MWpryV+F+Qe3WqxJJyTk0Vhw+LPDt3qlzo+ma5pd/rFvGzmwivEMpIB4IBOORj2ry51KlV3k7nQlGOxtB1LsgZSy43AHkZ6Zqrqup6bpNqbrVNQtLCD/nrczLEv5sQK+T/AADefEqx/aFvfDt/qk3g+XxROuqPb3e2+do0LMsCuTgEqGXjGAMdq3fid4O8YT/HTVfEOv8Aw6uviH4daALpVsl2EithheNmeoIbII5znmun6mlPlcul/wCun4mftdL2PpyKSOaJJYnWSN1DI6nIYHkEHuK8l+KPxG8UR/Eaw+Gfw7sNPn8QXFv9quru/J8i0i6/dHJOBn8Rwc1t/An4haT8QfCks2maPNozaVKLGaxkIIh2qNoUjqMcdBjGK4z4t+EPGmh/GTTfi14F0hddcWotNT0wSBJJEwVypPXK46cgqODUUaajVcZrXpfv0KlJuN0N0Hx548sviMfhT8TPsMF1rVnJ/ZWs6PujwxVgCM9CCrYPBBA65zXn/wAPvh7pNh+1drHhXW9R1jUxb28eqWlzNdssk8y+XIGlK43/AHm6+ld7oXhvx18RPjNonj/xd4b/AOET0nw9EwsrKWcSXFxIcnLY6DJzzj7oHOSa7LU/hrcXPx7074m2+rx28Vrp5tJ7PyiWmOHXO7OAMMOx+7XR7WNO6Ts2tbdzPlcvvPSPcnHqa+PPCfjqbUPjb448ZjwL4h8X2l8r6TaDT7cvHHACFIZsYG5FHHua+udWszqGlXdgLia2+0wPD50WN8e5SNy54yM8Vz3ws8B6L8OfCw8O6E9zJb+e87yXDBpHdsdSABwAAOO1c1CrCnGV1ds0nFyaPC/2PvEV54b8Xa38L9dsr3S/Mc6hpdrfLtljXqyEepTa3H91qf8AsceG9D1WPx3q2paVaXssmqvaBriJXxEdzMoB6Z3c+uBXuGufD3wtrPjjTfGl7ZS/25pqhbe5inaPgE4DAHDfeI57HFWvA/gnwz4Ktr238M6cbGK+uDc3C+c8m+QjG75yccdhxWtTFQkpOOjlb8CY02mr9DxT9jOK1m+GPi63mgS60+PWJjFDOgdcCJT908dhWX+ylb6PB8FPFPiyTT7FtTtrm9lhnaJTNCotwQAeqjk8fWvfPAPgfw14F02607wzYvaW11ObiZHmaTc5ABOWJ7AcVzEXwN+Httf6vfabY3mmzaraz2s4trpgipMu1yiHIU4Jx6dqbxMJSnuk7fgL2bSR886fcHQ/2F72THly63rJTgcuPMXP6REV0Xjr4d6n4C+Bul+OtP8AHfiGHxBp1vasFW8ItQjlQIY4xgALuHrnByOa9T8VfAnQ9Y+GWifD+11vUbHTNJu2uVcqsjzZLEqx4/vtgj261zGt/AXxpr0Gn+GNc+J8174LsJVaGzNoFuPLXhUZxwxA4DNnHXFbrE02781tW3p0JdOXYX4h/E7xBL4e+FVlYWemT6h4vEL39teWizxFGEYPynpy5P4V2nj341eEfB/iYeFIrHVtb1aJAZbPSbXzTAuMgNyOcY4GcDriud1rwHrl9+0z4T1RdFeLwh4c0sR2s4ZTGJEVsKBncDll6j+GuP8Ahnr+i/Cn43fEGP4jTtpd3q10bjT9SnhZo5oC7vhXAPUMn4rjtWfs6c4qyvZXsvN/oPmkme5/DP4i+GPiFpk954fupRJatsu7S5j8ue3b0dfwPIyOKP8AhY3hFvHln4Jt9SN1rF3B9oiS3jMsezDHJkX5Rwp6+3rXjnwEuI/Gnx88e+P9Ls3t/Ctza/ZBKyGNblvkBb6kIzH03DPJrkf2ffh1B4w8c+J/GXhbV7/wlpmn6r9n0sWPIki3ZeNi3JUoF7/xe2Kl4WmnLmdrJfJvoNVJaH1Fqni7w3pnijT/AAxqGr29trGooXs7V87pgDjjjGeDx3wa3VJU5UkH2rwzwD470bxr8SPFniPWdD0G20bwhKYtP8Qy/JMgO5Cpc8FSN5HpuHGTXoPhH4pfD3xZqLab4f8AFmn3t4DgQZaN3/3Q4G78M1zVKEobJ6bmkZpneQ30i8P84/WrsNxFL91ufQ9ax6WtqOYVaej1RM6MZG5RWZBeSJgP86/rWhDNHKMo2fbvXs0MXTrbPXscs6co7j6KKK6TMKKKKACiiigAooooAKKKKACiiigAooooAKKKKACiiigAooooAKKKKACiiigAooooAKRiFBLEAeppk8yQrljz2Hc1mXFxJMfm4XsBXHicZChpuzWnSc/QsXN71WHj/aqkSSckkmkrmvF/j7wb4SnS28ReI9O0+6kQvHbyzASOPp2z0BOBXhVKtXES11OuMYwR0tec/EP4vaD4T18eG7XStZ8Sa8IvOl0/SLbzpIY/7znovHOOv515hP8AHD4k6HqOieLfFnhWxsvAGuShbcxfPPBE3KuzBvvFfm2kAEA4xXJfEifVfCPxs12S78W3fhnwl4yMd5/b1ha+c8sQTiJJByvJIOO204rpo4P3vfIlV00Og+PXxF1Dxd8LLTxv8O/EGq6da6ddPZa5p3+rli81dqmRR6HIHOPmHccUvif8N9B8I/DDwt8VPhfbtbXmkC2vJ50lZzcxOFy7ZJGQxAOMDDMO1dH8INK8J+JI/EHhPwX4Tvf+ELv9Nkg1HxHqO4XF9dE/IU3feC5Y8AYPPHf034S/D+48K/CuPwN4l1C31+DEsbjySsfkydYuTkgZbnjr7VrKrGglGOlnt3T7/wDBIUXPVnE/FTwzqvxR0bwR8UPhvNaLrlhsuYFnk2B42IYoT0yjggg+rVuy+Dfih4x8O2o8V+Nm8K3/AJs32iDw7ykkD7dqMzHhlw3IJ4b2r03R9M07R9Nh03SbG3sbKBdsUEEYREHsBVuuN4lpJRW23c19mupzHw08CeHvh74d/sTw7BIsTyGWeaZ98s8hGC7t64A4GAK6eiisJScnd7miSWiCiiipAKKKKACiiigAooooAKKKKACqeq6VperQrDqum2d/EpyqXMCyAH1AYHFXKKabWwFVdNsU0p9LhtYreyaJovJgQRqqsCCAB0614n4e+HPjv4W+BfF2leE9Wi17T57WV9HsVt1juo7mTC7mcnBCpzgHkjoK92orSnWlC63TJlBM+MPiF4OvvBX7PvgTQtXW40+21bW/tXiJ9pzEzAbFf/dTPHqtfTeh/D34agaLqWi+HdFb+yysunXdsillO0gNvX7/AFzznnnrXUa3pOma5pc+l6xYW9/Y3C7ZYJ0DIw+h/nWP4A8DeGfAlhd2PhfTzZW11P58kZlaQbsAYBYkgYHT61vUxTqQ3aevzuRGnysteO/Eun+D/COpeJdUbFtYwmQrnmRuioPdmIH4180/Dy6+Odv4Ov8A4v6fqsWoWd9czXs/h67DMstuDzJF/c6HAXHCg89K1f2u9abVPG3hbwJrMtzonhN7hLjUdUliYQysSflVgMHaufoWyeleifEf4r/D3wX8OLhNJ1rSb2RbI22m2FlcLIWOzagIUnaoGCSccD1rWlB06cbRu5fkTJ3k9djrvhX440r4h+C7TxNpKvEkpMc0DnLQSr95Ce/UEHuCDXVqzKwZSQfUV83/ALPGteH/AIQfBSyu/Hmrx6VNrt297bWrozTGIhVU7FBbBC7s4xyK9z8F+LvDfjPSBq3hnVrfUrTdtZoyQ0bf3WU4Kn2Irnr0nTm3Fe7fc0hK613Ortr0H5ZuD/eq6ORxyKwqntrl4Tj7yeldmGzFx92rt3MqlC+sTWopkUiSpuQ5H8qfXtRkpK6ORqwUUUUwCiiigAooooAKKKKACiiigAooooAKKKKACiiigAooooAKKKKACq93crCNo5f09KbeXXl/JHy/f2rNJLHJOSe9eZjMdye5T3OilRvrIWR2kYsxyTUckiRRtJK6xxoCzMxwFA6knsK8G8U/tHaboXxbfwxcaPOmgWMxs9S1GRWDxTk8MF/55jB68nqOnKfte63/AMUn4Rtvt0qeFdY1WNdWurR8h7bCsAGHVSCze+0V5iw1SU4qf2jf2kUnboei6x4r0fxZo2raB4E8daOviRrZxaNb3EcrxyAddvOR2JGcZzXz38G/B+ifFXS/HWjeO1c/ESO4w15cMfOgVEVEIHQgOpDcchh6itj9pLwP4D8J+BdF8bfD1LPRtYtr2D+zZNPlyb1WPBHJ3EcNu9Mg9a9PHwte8+K2g/FG21J9E1H7Eo1izhiBF3IUAKkngDqG4z8qkYPNdMHClTvF2v8AfdfozN3lLVHC/BEv43+HXiP4H+PLOWPU9BU2wkKE7Ywf3bhum5Gxj1Xb716t8I/BF54U+G9h4T8S6jbeIDaFvLaS3BjjTOVjAbOQvOCfXHau1jhhjkkkjhjR5SGkZVALkDAJPfgAc0+uSriHO9tE9fmaxhbcSNEjjWONFRFGFVRgAewpaKK5ywooooAKKKKACiimyyRwxPLNIkcaAszuwCqB1JJ6UAOorzLxT8d/hroMjw/202pzoSDHp8RlGfTfwv61w2o/tUaDG7DT/Cep3C/wtNcRx5+oG7+ddtPLsTUV4wf5fmS5xXU+hqK+YZv2q7rJ8nwTBjtv1A/0Sqkv7VOuF/3Xg/TUX0a7dj+eBW6yfF/y/ihe0ifVNFfKn/DVHiD/AKFHSv8AwJk/wr0L4MfFvxb8QNRleTwrp1npFuQs94Ll87v7qAj5mx9AKzq5XiKUHOaSS80Cmnse00VUuNSs4fvS5PooyarjXLPP3Zceu2vKnXpQdpSSfqbKEnqkadFU4NTspiAs4UnswxVyrjOMleLuS01uFFFFUIKKKKAKmsaXpus6dLp2rWFtf2coxJBcRB0b6g159p3wF+E2n6yurW/hC385GDpHJNI8KsDkHy2Yr+demUVcas4K0XYTinuj5L8beG9Y179qLXlufEVnouu2kENx4XTUIFktLqNVA8rDcf3ugJzu9K3fhfc634R+KXjTxv8AEDRbXwVpUWmQw3yQA/Zbq5LDbJCB98ttc4XJ+bHc17l4+8CeFPHWnpZeJ9IivViO6GUEpNCfVHXBH06V4d+1J4Ys9F0T4c6dJHff8ILpV+IdTIdpGjUlAHkbqSV3jd7n1FejSrxrJU32t/w3qc8oOPvHpvw/+OHw58b60NF0bWJI9QfPkw3kBhM3shPBPtnPtXUeKPG3hfwzrOj6PrmrRWd7rEphso2BO9h64+6MkAE8ZIFcj8Qrj4TaV8PrHxjfafot5pWjuk+kNZhPmmX/AFccZXrkjkdOMkcVz3wl1y+1XQY/HnxiutAsIrvUDdeGor9Eils1II+R2wcEEYHXjcTyK53Rg1zpNLt1v5fqac7Wh7nFI8T7lOD3rUtrhZl44YdRWLbzQ3MEdxbzRzQyKGSSNgysD0II4IqVGZWDKSCO9LC4udB26dh1KamjboqvaXKzDa3DjqPWrFfRU6kakVKL0OGUXF2YUUUVYgooooAKKKKACiiigAooooAKKKKACiiigAooooAKq3tz5Y8tPvnv6U68uBCmF5c9PasskkknkmvMx2M9n+7hv+R0UaV/eY2V1RHkcnaoLMcZ4HWvn60/ak8Mv4vvLO60TUYfDcMqwJq6oWKvkgmSPGVU4453cHjsPoOvnf49fDXUPD2uy/FLwFp8Fy+0nX9FeIPDfQn77FOjZH3h7BhyDXmYVUpScai32N6nMleJj/G2y8KDx7ofxGiktNW8FeK4xo+vPbuGQMf9XNkfddcA56gx+9N8O6beeCPEA+CPxE0+fxJ4J12TGg3yxs5ibOQMrymOpx90/MPlJrJHwq0P4l+AbrXvg3rkmkw320al4bu5ibdZlw23PJQg8qSCCOhHSvpnwBpGpaN4K0PStdvIdR1OwtEhlulTAZguMjPPTAz3xnvXXVrRpwUb36W2a7P5fiZRi5O5xHgb4A/D3wlrkOsW1vqGpXNq5azGo3Pmx2x9UQADPuc16rRRXm1Kk6jvJ3OhRUdgoooqBhRRRQAUUUUAFFFFABXyr+1/8Q5LzV08CaTdMtpZ4k1IxtgSynlYzjqFHJHqfavfPi940t/AfgS+16Qq1yF8qyib/lrO33R9Byx9ga+Ar66ub69nvbyZ57m4kaWaRzku7HJJ/E17+SYPnm60lotvX/gGVWXQhooor6k5wooooAuaHpl5rWsWmk6fEZbu7mWGJR/eJ7+w6n2Ffcfg/QLLwb4QsdA0/BECYaTHMkh5dz9Tn9K8c/ZN8EeXFP451GHBcNBpwYdF6SSD6/dH/Aq9yuJPNlLdu30r4birNeRexg/+H/4H5nfg6PM7sjPWkoor84PYCtzQrxo4RHKxMecA/wB2sOtHTv8AU/8AAq9TKH/tFvI5sV8B045GR0orPsbgphH5Tt7VoCvpWrHnBRRRSAKKKKACob60tb6zms762hubaZCksMqB0dT1BB4IqaigDyXxv8F9A1jVvDtw800HhXw7FJIPDlrD+5lfJbKgckk8EHORwMZNeSfHXxL4E8b6b4L+IzSR3WmaXfHT9W8Ozy+XcJGzc/ICCCu3twRjnivrWvNPHfwf+Heralc+LbrwYuo6vCjT/Z7aUxfbZFGQrLkKSSMZPXvmu7D4lKS9o3pt/X6mM6emhh6fdeFPgB4ZvLm/8S3134d1O7SXQ9KKeZLbowBcR5OWXncegAA7nnufh9pniS01DW9T1fxU2taXqlwt1pUElt5T2kTKDtPTHYbcds9Sa8E0+wu4xefHz41WciLZkJoXh7bgRnOI12NwOegPoWPYV0OmfHH4lW+mReMfEvwuNt4KmZWN3bTEzwxMcCQqxyy8jnaoPrWlSjKSfLq+r037LzJjJLc+iVJVgynBHQ1qWdwJl2tgOOo9awdKv7PVNMtdS0+dbi0uolmglXo6MMg/katozIwZTgjpXPhsTLDz8uqNKkFNG3RUVrOs0eejDqKlr6SE4zipR2OFpp2YUUUVQgooooAKKKKACiiigAooooAKKKKACo7iVYYyzdew9TT2IUFicAdaybqYzS7v4R90Vx4zE+whpuzWlT535EcjtI5djkmobmXyLaWcxySCNC+yNdztgZwo7n0FPdlRGd2CqoJZicAAdzXlvxqtfiJqGn6R4s+FniCGYaeGuG01Arx6kjDqGzh+M4X3yDnFfPwj7Ser37nY3yrQ5j4N/FC4+Ifxu1bGrXulafbaWscHh+6jVWaVXIkY/wC0vB45w2D90171XyfcLoHxukXxD4Rm/wCEM+LGlfvJbRnMX2pk4OG7kYxnGR0YEc19NeDV19PC2mr4pktZdbFuv21rZcRmTHOP69s5xxXRi4RTTWnS39b+pFJtlPwf4I8L+EbvVbvw9pMNjNqtx9ou2TPzN6D+6oJJCjjJNdFRRXJKTk7tmqSWwUUUUgCiiigAooooAKKKKAClHWkry79pTx7/AMIT4BlhsptmsarutrTB+aNcfvJPwBwPcitaNGVaoqcd2JuyufPf7UXj7/hMPHbaZYTb9I0YtBCVPyyzf8tJPfkbR7D3ryOitP8A4R/XP+Ec/wCEjOk3g0fzRCL0xEQmT+6G7n6V97QpRoU1Tjsjkbu7mZRRRWwgroPh54Xu/GPi+x0C1yvnvmaQD/VRDl2/AfqRXP19Yfsx+CR4b8IN4j1CHbqOrKHUMPmit+qL7FvvH/gNcWYYtYWi59ehcI8zsenQWlrpGk2ukafEIba3iWKNB/CijAFRUXMyqHnmkWNFBZmcgBR7k9BXNW/xA8C3GpjTYPF2iSXhOBEt4mSfQHOD+dfjeKqVcbVlUim0j3aajSik2dLRRRXAbhWjp3+p/wCBVnVo6d/qf+BV6mUf7x8mc2K+AvR1etZdoCt93+VUY6sx19OzzjQoqGFsDB6VNUAFFFFABRRRQAUUUUAec/tG+Bb34hfDG60bTGT+0reeO8tEc4WWRMjYT7qzDnjOK8i8d/Fbxn4w8Hn4Z6H8MdZsPEN9CtjfiaAiGBOA2zjAU/3mwFHrX1HXG/GTQfFvibwRPo3g/X49EvriRFmncHLQE4dQw5U4OcjrjHGc114eslaMls9PIynB7o8t0f4veFfhdH4Q+FhuY9Xu7JI7PV76O4VLezbnd87cMVY8jIwB1zxX0DbTw3NvHcW00c8Eqh45I2DK6noQRwRXgmtaD8IvgP8ADmS21rTrPXNVvoWXbcwrJdag5HOM58uPPcdPc10P7JGkeJtG+ENvB4kjmtxLcyTafazZ329swG1SDyATuIB6A1deEJQ9pHv16ig2nys9hhkaKQOv4j1rXikWSMOvQ1iVYsp/Jkw33G6+3vTwOK9lLllswrU+ZXW5q0UUV9CcQUUUUAFFFFABRRRQAUUUUAFFFR3MohiLd+31qZyUIuT2Q0ruxU1Kb/lip/3v8Ko0k8qRxyTzSKiIC7u5wFA5JJ9K574feM9E8d6A+ueHJJ5bRZ5LcNNCY9zocEjPVenI9fXivma9SdeTqPY74JQXKc58V/iT8MdAjuPCnjTXI0a+gMVxaQrI8gjcY+byxlMj3Brx/wANQ+OvhbGusfCmQ/Eb4d37F4rONy81q/cAKNykHqQP95Qeaf8As/6l8N7tfFmmfEmPR08XT6tcNqD64qAyxk4Co8nC7eRgEHofSul/ZLsLWz1z4hN4almk8HHVlj0l2YlHZQ28oT1ABUZ7gCuzkVGEla9rXvs/Qyu5tG18Cfh7NHqWofErxn4ftrHxbq99NdQwjObGGQAbMdNxwST1G49MkV7HRRXn1ajqS5mbxioqwUUUVmMKKKKACiiigAooooAKKKKAGXE0NvbyXFxIsUMSF5HY4CqBkk+wFfBHxt8cS+PvH15q6s39nxf6Pp8Z/hhU8HHqxyx+uO1fQH7X3j7+xvDUXgzTpsX2rJvuyp5jtgensXIx9AfWvkivqMjwfLF15bvb0MKsuhpeFrzS9P8AENle61pX9rafDJvnsvOMXnDH3dw5Azj+Ve0eKPGGqeNP2bNc1DUI7a2hg8R21vZ2drGEgtYRH8saAduevU14LXq+j/8AJqWvf9jRb/8AooV7lRLRmLPKKKKVVZmCopZmOAoGST6CtAO7+BvgpvG3jmC2uIydMs8XF83YoDwn/Ajx9M19j3rqoWCMBVUDgDAHoK5D4H+Cl8EeBIoJ4wNUux9pvm7hyOE+ijj65rpiSxJPJNfmvFWZupL2cNv06/f+R6mCo68zMzxNoWleJNHl0jWrUXVlKys8RYqGKnI5HPUVheOfDfg+P4fatbX2i6Xb6bBYyt8tsieVtQ4KkDgg4x711sskcUTyyuscaKWd2OAoHUk9hXjmoz3vxo1w6Vpzy23gCwnH227GVbVZFP8Aq0/6Zg9/x9K+awEaknzObjCDu329PN9DrrOK6Xb0/ryOs+AdzqN38H/Dk+qPI9w1sQHk+80YdghP/AQK7mo7WCG1torW2iSGCFBHHGgwqKBgAewFSVyYmqqtadRK12395rTjyxUewVo6d/qf+BVnVo6d/qf+BV3ZR/vHyZjivgL0dWY6rR1Zjr6hnnFhOlTp0qBOlTp0qGAtFFFIAooooAKKKKACiiigDhdR+FPg/UviaPiBqVpLe6mkKRxQzyb4I3TpIEP8WMcdBjOM8112uatpuiaXPqmsX9vY2UC7pZ53Coo+p/lVyvBvif8ACq48R+MtT8VfE3xw/wDwgmmD7RaafE3lbFAG5XxwOeMjLNkciuin+9aVSWi/qyIl7q91HJ/Eb9p7UDeJP4B0VpdBsrqNbzUbyIj7TzkxID93cAeT82OcCvprRNQj1XRrLVIoJ4Eu7dJ1inTZIgZQdrA9CM18weAbfwr4m1628f8Ai5tI8K+AtEZk8MaJcSJEsxB5uHQ8ucjJODkjHIXn1TTv2gvhnqfi+x8N6dq1xcy3k3kJd/ZylsHPRS7YPJwBxjkV04mirKNOG25nCfWTPZ9On3L5THkdPcVcrERmjcMvBBrZhkEkYdehrty7Ee0hyS3X5GVeFndDqKKK9IwCiiigAooooAKKKKACsu/m8ybaPurx+NXryXyoCR948CsivIzOvoqS+Z04eH2jzX9pPTfG2sfCy/0nwPbJPd3RCXaiXZKbfqyxg8FjwCMjjOM14PY/FK41bwz4S+D/AIftbjwBqEd5Fa6ndTTeV5EcZDEqzYYO7ZJBAyeOd1fYdcN8UvhX4N+I1mU17Tgt6q7YdQt8JcRf8C/iHs2RXFh8RCKUZrTe/wDW5rODbumR+MPg/wDDvxfqEWpeIfDsV7fIqhroSvFJOAMAyFCN59zXYaJpWm6JpVvpWkWMFjY2ybIYIV2og9hXG/BHwNrfgHw7daLrHiq41+IXJNj5oIFvABwozkgk5JGSBxiu+rCrJ35ea6RcUt7BRRRWRQUUUUAFFFFABRRRQAUUUUAFZ/iXWbDw9oF7rmqSiKzsoWmlbvgdh7k4A9zWhXy7+2P4++0XsHgHTZv3VuVuNSKn70mMxxn6D5j7keldeCwrxNZU1t19CZSsjwvx14kv/F/izUPEWosfPvJSwTORGg4RB7AYFYlFFfdxiopRWyOUK6uz8Ytb/Cq/8C/2eGW71OPUPtfnYKbF27NmOc+ufwrlKKbSYgr2H9l/wP8A8JB4rPiO/h3abpLBoww4luOqj32/ePvtryjR9OvNX1W10vT4TNdXUqxRIO7E4r7q+Hvhez8H+ErHQbPDCBMyyAf62U8u5+p/TFeXm2L9jS5I7y/I1pxu7m7IP3T/AO6f5Vj1tyD9y/8Aun+VYlfl+d/HD5nrYTZnK/FPwlc+NvCb6BBrk2jpLKrTSRxb/MQZzGRuHBOO/asHSvA/j7StNt9N074mQWtpboI4oo/DluFRR2+9XpFFefTx1anTVJW5d7NJ6/NM3lRi5c3X1Zk+FLDW9O014Ne18a5dGUstwLNLbamBhdqkg4IJz71rUUVzTm5ycn/l+CNErKwVo6d/qf8AgVZ1aOnf6n/gVellH+8fJnPivgL0dWY6rR1Zjr6hnnFhOlTp0qBOlTp0qGAtFFFIAooooAKKKKACiiigArl/in4I034heDLrwxqlxcW0MzpIs0B+aN1OQcHg9+DxzXUUVUZOLUluDV1Y+QfGujfBn4b6ovhzQ/Dl78QfGwIijtbqZ5Y4X7B1TAJ/2ACfUiun+HvwD1HXtStvFHxYmt7bDKbLQLBVghh5yEbZgDp91eT3au2/aNm/4QPwfqnjzwnpdhaeJr2a3s7jVjbh5IYmO3fkggdhnHcZzgV5n8R5tc07w1LonxS8T293fxWDaz4Q8T2RMZa5jALW52gBicrg45Br1oVJ1ILle/Xd+dvL8TlaUXqj6tUBVCrwAMCrmmzbZPKbo3T61xHwf8Q3viv4YeHvEOox+XeXtkjzjGNzj5SwHocZ/GusBwcjqDXnU5yoVb9UbtKcTcoplvIJYlf16/Wn19PGSklJHA1Z2CiiiqEFFFFABRRTJn8uJn9BSlJRTbGlcz9Rk3z7R0Tj8arDkgUE5JJ6muY+Ivjzwv8AD/R49V8UagbSGWTy4URC8krYyQqjk4HU9BXy05Sr1G0tWegkoRPmv4g+LfF/irRvEnjqx8d6pokGn65/YugaHp3ytcSggAyYIOWBJ5B6H0r3D4ceLNWj8Xx/DTXN+qatpmg299qOq7x/r3IBiZQAM8jB7gc14zceCvAfxI8ar4t+E3xItND1h7oXkmnXcONtwD/rY42wc5OejDJ4xXu3wj+HcXgW01C5vNVuNc8QatMJ9T1S4GHmYdFA5woycD3+gHbiZU1T5eva1mv6/Exp83Nc7qiiivMOgKKKKACiiigAooooAKKKKACiilHWgDl/il4vtPA3gjUPEN1taSFNltET/rZm4Rfz5PsDX5/apfXeqalc6lfzNPd3UrTTSN1Z2OSa9c/as8ff8JT41GgafPv0rRWaPKn5Zbjo7e+Puj6H1rzfw94X1DWLZ9QwYdKgEjXd4q+YIFRdxLIpzkjhc4DHgHrX2WU4T6vR55by/pHNUldlW70DWLTRotYuLJo7GVlVZC6k5YErlQdy7gCQSBkDisyvRdd16Cy0Cxe3g0zVJArRW2o29wUy3lCMPPbMNwlWMBVOdncZOTXnQHQCvUi2yAoorf8Ah94XvPGPi6x0CzypnfM0mOIohy7n6D9SKJyUIuUtkCPav2TfA/E3jjUIeu6300MPwkkH/oI/4FX0Woqnoum2ek6Va6XYQiG1tYlihQdlUYFX0FfD4vEvEVXUf9I64x5VYSQfuJP9w/yrCrfuCqWsrOyoqoSWY4AGK5yK4t5YTNHcQyRjq6yAqPxHFfK50nzwO/CbMkoopa8M7BKKKKACtHTv9T/wKs5mVSAzAEnAyep9q0dO/wBT/wACr1Mo/wB4+TObFfAXo6sx1WjqzHX1DPOLCdKnTpUCdKnTpUMBaKKKQBRRRQAUUUUAFFFFABRRRQBU1nTbHWNKudL1K1hurO6jMc0MyB0dT6g9a+QL7wT8LvhbqbyfE/XZfFGtRuXtPD2nK3kxITlNwJ4BGPlJA9mr7KryH9pVLPw54RvfGmkeGLe+8VziLS7W/wDIDy2okYqrjPQgsQCOcsvauzB1Wpcl9GZVY3Vzz3RfFnxe+MqnT/BjaT4E8NRfuS6TqbpUXjaAPnGAMYVUHvXuvwp8Gt4E8HxaA+uX+tMsrzNc3Z+bc5ywHUhc5PJJ5PNeU+G/2Z/CUHgvTJNWvNU07xNDCJrvU7O8KFZT8x4OVwucZ4zjOa9E8Q/E7wr4T0bQ5tQ1Z9WTULtdNjvbKMSxtOuFdnZTtXHJIyTwcDirryVT3KO3p+vUUFbWR6VpkmHMZ6HkfWtCsSNijhl6g5raRgyhh0IzXdllbmpuD6GNeNncWiiivTMAooooAKpapJhFj9eTV2sm+ffct6DgVwZjU5KNu5tQjeRwXxkbxcfDNvD4I1/SdG1qS7Tym1B1UXAAJMKbgQWPHboDXzx448c+LrHx54P1T4y/DpkttCmmEs9vH5ltcLKoAkCnKFlIDAbufQV0X7TPjm10742eEba60u81fTPC6jVb63tVyRK5xGW7DbhTzj73XmvR/Cfx3+FPjKD7HJrcFk8w2vaatGIg2e2Wyh/OuGnGVKnGXJdP71f/AIBrJqUmrnMt4F+AfxiX7d4cuLO11H77Npcn2W4Xud0JH67fxr3a2hjt7aK3iBEcSKiAnOABgVx3hj4a/D7R/FY8ZeG9EsrS/kgeIS2j/uSr4yVQHaCcdRjqa7WuOvU5rJNtLuawjbUKKKKwLCiiigAooooAKKKKACiiigArzf8AaH8eDwL8P55bWULq+o5tbEZ5UkfNJ/wEfqRXo8jpHG0kjqiICzMxwFA6kmvg749eOn8e+P7q/hkY6XaZttPU9PLB5fHqxyfpgdq9PKsJ9Yre98K1f+RFSVkcAxJJZmJJOSSeSa7Hwp4k07T9Mh0+RLvRL+OVpRrFiN8jgjCxzRNgPHgngEZzyGwKzvD2kahb6laalc6W8kEMS6ikEqEC8hR13CPghuCfXofpW58TdS0y8SIm61W/vPIhjtTqFs0M1vECzO0hJ/eMzEgY+VVGAegr7J66HMcp4lvLW/1y5urO3ihgZgF8uERB8DG/YCQpbrgcDPFb/wAP7W0jvbe/MjJcNFNHGk8q2/nSEFR9nmYFPMUMpw+OTxziua0XT59W1a10y1KCa5lEaFzhRnufYDmu+t9SsNL0XTb62bTNY02yzZ3M4s28453yJC0c2VRZDuzIgyQD0IwSW1gOa8atp0cdlZw6NHpWoW5lW7hUSbo1yBGkhc/NIMMxYAAhgO1fRv7L/gf/AIR/wmfEV/Dt1LV1DIGHMVv1Qexb7x/4DXhnwN8Fv448dQw3SM2mWeLi+Y5wVB+WPP8AtHj6A19qRqqqFVQqgYAAwAPSvCznFcsVQi/U2pR6j1FSoKagqVRXzbNjmvisP+LY+JM4x/Z02c/7ted+Lrm0Wa9vPDYtJIItGuPtzQRpJbs26PyQwwUZv9ZxzxnPUV7XOv8Ao0v+4f5Vylw5gtmaK1knI6RQ7QzfTcQPzIrycxxKpTp6X366a23+46aFPmUtTib3xPfN4sgtdPn+SS7ns3triRPlaOGRg+xU3qpZBhmbkHgdKz9O17XLzSW1O116R0mOnwhZFt2MUsswWYhUGdm1gF3HPX6119nqFl4i0W88+xvLKxmjkgkluGjj3AFo3AKuSMEHk49qdpulWOnX8V9NqTXNy9uLaB52iT93kNtUIqhiSBzyeBXn+3pQVnTSat57P0+T/U35JP7WhhzavqVvqc+l3OqvDZQ6p9nl1KRI1eOM2wlUE7dgJc7dxXpx15qvJ4i1KOCyvLrUf9EEssfl25iS5ulWcpHMqOp8xWUDKptPORnIFdhDqun3RVbSeK7VpngkaFlZY2UNkPzxypH1q0k1tIWKTQOYvvFXB2cd/TisvrEY25qX9fd1K5G9pHA219fQSwL9tk1K8XX72M29wI2eJVS4MSrhQybgq4Pp04Ndr8Ob3+0NFjupNY+33MkcclxF+7H2Z2XJTaoBXnIw2T8tWLe4tbjc9vPBPjG5onDY+uK1dNVRESFAJbnA613ZfiI1K9uWzt/XTzMa1Nxhe5fjqzHVaOrMde6zjLCdKnTpUCdKnTpUMBaKKKQBRRRQAUUUUAFFFFABRRRQAVV1eGWfTLiO3S3a48stb+em+MSjlCR3AYA/hVqimnYD5Z8V+EvEWqRjUPj78XrTRLFvmGi6dOBuHptHB/75c+9dx+z34r+Fd1fzeBPh3pOomzsEa/8Atl3EWR5cqhYFySrEey9DgVb8d/DH4M6d4r1Dx548mtllvpBKYr+82QbgoB2RjBcnGSOevSvNrLxN4N1j4++DY/gtoclv9mmePWbiztTb289qQAQycZCgMdzAc4616l1WptK+3pFHN8Mv6ufVlaemyboNvdT+lZtWdNfbcbezDFc2BqezrLz0NK0bwZp0UUV9IcIUUUUANkbZGzegzWKTk5rU1FttsR/eIFZVeHmk71FHsdeHWjZyXhjwJp2h+OfE3i5by5vL7xAYhKs4UrAiDAjTA+706+lZ3jT4N/Dfxd5j6r4Xs47l+tzZj7PLn1ymAT9Qa76ivP8AbTT5k9Tbkja1jmPhh4H0j4e+FE8N6LJcy2qTyTb7hg0hLnPJAA4GAOOgrp6KKmUnJuT3KSsrBRRRUgFFFFABRRRQAUUUUAFFFU9c1Sy0XR7zV9SmENnZwtNM57Koyfx7Cmk27IDxv9rfx9/wj3hJfCunTbdS1lCJip5itgcN9Cx+X6bq+RrGxvr7zhY2dxdGCIzSiGMvsQEAscdByOfetj4i+Kr7xp4y1DxFfZDXMn7qMniKIcIg+g/XJrpPh7pN1p1pb+LNF8V2CTRqwv7PZcBoYycFZDGpKqRghwMA45yK+4wOGWEoKPXr6nLOXMzY8FXVvo/hk3mi6lqUSokzSSyoZrKdkgVpgygK1uf3gjV0bceTXlmqXs2oX0t3PJM7OxI82ZpWVey7mJJx711HxG1ZHvpdP0++srq2lKzS3dg7It0CAVEyDCNIhyC4UZPNYHh7R7nWr1oIJLaJIk8yWW5k2RIu4KNxAJ5ZlUADJJFdkVbUk6TwZpa2+jtra6XLql/DcI4tre7aG6tYAu4XMajlvmxhsMoxyOazPF2vSazd/Y7AhrJpVlVEsIraSWUjGZFi4dxkgH3JAGSK9L1e1ja/ibU7W/8Atmmyebb213cLCkFuzIhaG5iYb7eIKwG053FeByCz9m3wRba945u/EzRSSaLpVwxs/OGTLKSTHn1Krhj74rCtXjRpupLoNK7se2/A/wAEr4J8D29nNGBqV3i4vm77yOE+ijj659a75RTVFSoK+Jq1ZVZuct2daVkOQVKgpqCpkFZANnH+iy/7jfyrl16iuquB/os3/XNv5VylfPZ18cPmd2E2Zxd14c1STw1ptpz5lpqct3NBHImZY2klKgFwUJG9WwwxkdjzUcfhu8smsJdJsblblDh2vZoJY1QzGRldR93G5ipi6ZA6Cu4ori+v1ey3b+829hE4iHw5qEfk28dhDGINVvbozK6ASxzR3AQgDnIMqggj1xkVl+IPD0uleF7BI7eGAxaLHp0gjZVEl0ZYPLVj0ZSysCTxgnkZzXpdNljjmiaKaNJI2GGR1BDD0IPWrhmFRTUn/W/+bE6EbWOb8BLbR/2vEluILw3vm3ipHGkYd0XATYzDG0DjcTknPWu307/U/wDAqyrW3t7WEQ2tvDbxDokSBFH4DitXTv8AU/8AAq6cuqe0xbl5f5GdePLSsXo6sx1WjqzHX0bOAsJ0qdOlQJ0qdOlQwFooopAFFFFABRRRQAUUUUAFFFFABRRRQB5p8W7P4WeJLe7ufGRttUbwhE95dWsUx8yBXX7rqpBO7AwpPJxXkvhX4lfE+TRn1f4Z/BbSrHwnHuZAsW15kXqchlLng/dVufWrnxhL+AfiN4vutd8P6nqng3x1pyQXE+nqDJbXCLt78Z7jOM5HXBrG+G/xK+MMvgO08JeCvh3PexWcP2Sy1e5t2hAhGQjMpIj3gf7RGRXrU6VqSa1Wm708/wATmlL3j6L+FfjKz8feBdP8UWcD2wugyywOcmGVSVdM98EcH0IrqY22SK3oc15R+zJ4S8Z+C/A9xovi+LToj9pM9qlq4dlDjL+YQMFi3Ocn07V6rXn1VGFR8j06G8buOpujkZFFRWbbrZD7YqWvp4S54qXc89qzsFFFFWIo6q33F+pqhVrU2zcY9FFVa+ZxsuavI76StBBRRRXKaBRRRQAUUUUAFFFFABRRRQAUUUUAFfM37ZHj7m38AabN/dudTKn8Y4j/AOhH/gNe8fEbxVZeCvBuoeI77DLbR/uos8yynhEH1P6ZNfn3rmp3utaxeavqUxmvLyZppnPdmOT+Fe5kmD9pU9tLaO3r/wAAyqysrFOp7C8u9PvI7yxuZrW5iOUlicqyn2IqCivrDnL2nWd5rmsC3iZGuLhmkkkkIRFHLO7HoqgAkn0FdzpVpoltaJq0eq2l3/Z80BkvdPhdRBtKhPtFs6qZYmYDMiHdk8gkgVw2h6tf6LffbNPlVJCjROrxq6SRtwyOrAhlI6g1s3mv6N/Yt9HpeiyabqOoqkN2I5t9sIlcOfKU/MpZlTIJIABwecCJJjILtrvxf4lsdK0qwii3uLWxtoWdlXc5YnLksclmYk9vpX2r4B8M2fhHwnY6BZYZLZP3kmOZZDy7n6n9MV4t+yb4H2xzeONQh+Z91vpwYdB0kkH/AKCP+BV9EKK+ZzjF88/Yx2j+f/AN6UbK45BUyCmoKlQV4jNRyCplFMQVKoqWA25H+izf9c2/lXI12FyP9Em/65t/KuPr5/Ofjh8zuwmzCo7q4gtbaS5upo4IIlLSSSMFVAO5J4AqSuF+IusaJ/wlnhrwzrOoWVrbTyvqE6XUiqkwi4ijOeDmRg2D18s15mHoutU5fV/JanTUnyRudToWvaJr0Ukui6tZaikRxIbeYPsPvjpWjXKSrDdfFPT3sFjD2ukSveyx4/eRyOohQkdeUkYemD611hBHUYor04wa5eqvruv63+YQk3e4laOnf6n/AIFWdWjp3+p/4FXblH+8fJmOK+AvR1ZjqtHVmOvqGecWE6VOnSoE6VOnSoYC0UUUgCiiigAooooAKKKKACiiigAooooADyCCAQexpe2O1JRQAUUUUAaWltmFl9Gq3WfpTfO6+2a0K+lwMuahE4aytNhRRRXWZGTenN0/1qCpLk5uJD/tGo6+TrO9ST8z0o/CgooorMYUUUUAFFFFABRRRQAUUUUAFLSVwHx68dp4C8AXN/A6jVLvNtp6nr5hHL/RRz9cDvWlKlKrNQjuxN2R8+ftbePv+Ei8XJ4V06fdpmjMRMVPyy3J4Y++0fL9d1eIVKqXF1M7Kk1xKd0jkKWY92Y/zJqT+z77+zP7U+xXH2DzvI+0+UfK8zGdm7puxzjrivvcPQjh6apx6HLJ3dytRRRW5IV0Pw68LXfjLxfY6Da7lEz7p5QP9VEOXb8unuRXPV9afsxeB/8AhHfCR16/h26nq6hwGHMVv1RfYn7x/D0rix+KWGouXV7FwjzM9V0jT7TS9MttNsYRDa2sSxQoP4VUYFXkFNUVKgr4ltvVnUPQVKgpqCpUFSA5RUqimqKlUVIEd2MWc3/XNv5Vxtdnef8AHnN/1zb+VcZXz+c/FD5ndhNmFfIH7WNrrJ+K0txe28xsXtYUsZAhKMgX5gD0zvLZHuK+v6R1VwN6K2DkZGcH1rDKsx/s+v7Xl5tLGmJoe2hy3sfNvwe0DXNJ0m20u+0fV7i2uLZdU1G1s7kQXTq7tHAhBZWMarG7FFYHLjr0r0fRdY0XTfF2kWfh6+v4otRna1vdGvvNEkDeU7rOqS/MoBjKttJU7h35rsvEOgnUr221Ox1CfS9VtlaOO6iVXDRsQWjkRuHQkA44IIyCKh0zw5MuuR65rerSatfwRtFaZhWGG2VvvFEGfmbABYknHAxXZiMyp4lSnPS6emu/To0/W6a+RjDDyp2S+86CtHTv9T/wKs6tHTv9T/wKuXKP94+TNcV8BejqzHVaOrMdfUM84sJ0qdOlQJ0qdOlQwFooopAFFFFABRRRQAUUUUAFFFFABRRRQAUUUUAFFFFAFrTTi5HuDWnWTYnF0n4/yrWr38rd6LXmceI+IKKKK9EwMWX/AFr/AO8aZTpP9Y31NNr5GW7PTWwUUUVIBRRRQAUUUUAFFFFABRRRQAEhVLMQoAySTwBXwr+0N48bx18QJ5bWUtpGn5tbAZ4ZQfmk/wCBH9AK+hP2rfH3/CL+Cv8AhH9Pn2arrStHlT80Vv0dvYn7o+p9K+TPB0PhyfWlj8Uajf6dpwidvPsoBLIsgHyDaSOM/wCR1r6bJMJyxeIkvQwqy6HrH7OngabUvEFtdWWsG1v4vtVr4g065i8p7axlhZVlXd97cTj2O3PFdH8Vvg7d+F/D/h7wtD4ogtPBqXU97qGq6hIqKlw+1V/dg5c7FAULnJLE4r1DwL4j8O+GPAOg+JvFGpS+JL3xXcR2MWqDSVSaaNyRHFKB/CuDnJPXjNQftUpaW/w605PEmiXniRBrO+NNOLWphj2yEbiA/RPlzxk88V6vtJOZz31Pie7jjiupooZlnjSRlSVQQHUHAYA9M9ajq7r8+m3OtXdxo9hJp+nySlre1kmMrRJ2UufvfWqcaPJIscaM7uQqqoyWJ6AV2lHf/AfwS3jTxxDFcxltLsMXF6ccMAflj/4Ef0Br7SRQqhVUAAYAA4A9K4f4J+Ck8E+CLexlRf7RucXF84/56EcL9FHH5+td4or4zMsX9YrafCtjqhHlQ5BUqCmoKmQV5xY5BUqimoKlUVIDlFSDgU1BTqkCK8/485v+ubfyrjK7O8/485v+ubfyrjK8DOfih8zuwmzCiiivGOwKKKKACtHTv9T/AMCrOrR07/U/8Cr1Mo/3j5M5sV8BejqzHVaOrMdfUM84sJ0qdOlQJ0qdOlQwFooopAFFFFABRRRQAUUUUAFFFFABRRRQAUUUUAFFFFAE1p/x8x/Wtese1/4+Y/8AeFbFe5lX8OXqcmI3QUUUV6hzmLL/AK1/940ypbkYuJB/tGoq+SqK0mj0lsFFFFQMKKKKACiiigAooooAKSR0jjaSRgiIpZmPQAdTS1yvxdt9dvPhtrlj4btjc6pdWxt4UDhOHIVzkkDhS1XTjzTUW7XBnxL8X/F0vjb4g6nrzOxtmk8qzU/wQJwg/H7x92NYGgaj/ZOtWmp/YrO++zSiT7Pdx74ZcdnXuPau3/4Uh8S/+hfX/wAC4v8A4ql/4Uj8TP8AoX1/8C4v/iq+6hiMNCChGasvNHK4yfQ9p+GHxc1jw9o/hLT/ABZZWmqf8JRqDSWEdr5cS6bbFljQBFXH3yxC8EAdc1wvxO+LeseJYE8Vaf4kufDOv6Xcyaa2iQTMyTQsSfOGRgkfdYMP4VxjpXN6L8I/ixo2sWeraboqw3tlMk9vJ9phbY6nIOCcHn1pmp/B74qalqV1qN5oayXN1M80z/aoRudiSxwDgcmoVbDJ35196J5H2PMSSSSepOTXs/7LXgf+3PEzeKL+Hdp+lMPIDDiS47f98jn6la5+P4H/ABKeRUbQo4wzAFmu48KPU4avrDwJ4bsvCfhWw0GxAMdtHh3xgySHl3PuTmuPM8whGjyUpJt9uxpTg76m6oqVBTEFTIK+VZ0DkFTIKYgqZRSYDlFSKKaoqVRUsBaKKKQEV5/x5zf9c2/lXGV2lyrPbSqoyxRgB74rkTazqSrRkEdRXiZtSnOUeWLZ24WSSd2Q0VN9mm/uGj7NN/cNeT9VrfyP7mdXtIdyGipvs039w0fZpv7ho+q1v5H9zD2kO5DWjp3+p/4FVT7NN/cNXLFGSPawwc16OVUakK95RaVuxz4mcXDRl2OrMdVo6sx19IzgLCdKnTpUCdKnTpUMBaKKKQBRRRQAUUUUAFFFFABRRRQAUUUUAFFFFABRRRQBNZ/8fMf1rXrJsBm6T8f5VrV7uVr9035nJiPiQUUUV6ZzmTfDF0/vzUFW9TXFwD6rVSvlsTHlrSXmehTd4oKKKKwLCiiigAooooAKKKKACuP+KniLUPDuj2k+mvEs81xsJkTcNoUk8fXFdhXmPx+b/QNIX1mlP5Kv+NdmX041MTGMldf8A48wqSp4aUouz/4JyEnxD8TO5ZpbTJ64txSf8LA8Sf8APa1/78CuUrG1i+15L37HpGixzjZuN1c3AjhBOeMDLE/lX1bweHX2F9x8rDF4qTsqj+89E/4WB4k/57Wv/fgUf8LA8Sf89rX/AL8CvLIfEGrafqtlp/iTTbWBb5/Lt7m0mLx+Z2RgwBGfWuooWEw7+wvuHPFYqFrzevmdX/wsDxJ/z2tf+/Ao/wCFg+JP+e1r/wB+BXKUU/qWH/kX3Gf17E/zv7zrB8Q/Ew/5bWv/AIDinD4jeKB/y2tP/AcVyNQm5hF2toZV89kMgj7lQcZ/M0fUsP8AyL7hrG4l/bf3nbD4keKR/wAt7T/wHFKPiV4qH/Le0/8AAYVx3aoLm6ht03SMQMA5AJ4JAH6kUfUsP/IvuBY3FPab+87ofEzxX/z3s/8AwGFL/wALO8Wf897P/wABhXESSLGyq+QWbavB64z/AEp54GTwKPqWH/kX3B9dxP8AO/vO0/4Wd4s/572f/gMKP+FneLP+e9n/AOAwriBIrStGCdygEjB6HOP5GiaRIY2kldURBlmY4AFH1LD/AMi+4PruJ/nf3nb/APCzvFn/AD3s/wDwGFQzfEXxPM+55bTPqLcVw6X9uxRQZAZJPKXdEy5bBPcDjAPPSrVCwWH/AJF9wPGYpbzf3nV/8LA8Sf8APa1/78Cj/hYHiT/nta/9+BXIrIrSNGOXUAkYPQ5x/I0+j6lh/wCRfcH17E/zv7zq/wDhYHiT/nta/wDfgUf8LA8Sf89rX/vwK5Sij6lh/wCRfcL69if53951f/CwPEn/AD2tf+/Ao/4WB4k/57Wv/fgVylFH1LD/AMi+4Pr2J/nf3nWD4h+Jh0mtf/AcU8fEfxQP+W9p/wCA4rkKKPqWH/kX3B9exP8AO/vOxHxL8VD/AJb2n/gOK9Z8C+IovEmhx3m1YrhTsnjB4Vh6ex618616F8Frt473ULZWIyiSj6gkH+Yrz8ywNJUHOEbNdj0crx1aWIUJybT7ns9FQ2twsydg46ipq+XPqAooooAKKKKACiiigAooooAKKKKACiiigAooooAtaaM3OfRTWnVDSl+Z29gKv19Fl0bUF5nFXfvhRRRXcYlLVV+VG9yKz61r9d1s3tzWTXz2ZQ5a1+520HeAUUUVwGwUUUUAFFFFABRRRQAV5f8AH/8A49NG/wCusv8AJa9QrzL4/ITp+kSdhNIPzUf4V35X/vUPn+TODNP90n8vzR5HVLWb6XT7L7RDp13qDbgvk2wBfnvyRxV2si88S6DY38lhfapb2txGAWWdtnBGQQTwfwr7Jux8dCLk9Fc5i61B/EHirSbXU4ZdDhtZxcQ290pEt3IOgBxsAHpkmu+FcH4y1Kx8SNp2j6FImo3X22KdpoPmS2RTksXHAz0xXed6iG7OjEL3YaW8v67hRRRWhyBWFLa3xvjqy4BS4G2DyvnaIZQjdnoQWbGPSt2ik1cuE3DYwILG4WG2ykxkkedbgs5OUIk2g89M7cVUmsbr+xoba1tblNtkqNGMqfMEkecZ78MQfSuknuoYJESVmUuQAdjFck4GWAwMn1NRQ6hZzTeTHNubcyD5SAWUkMucYyMHjrxUcq7m6rT3sZwhuftqtaRzxWn2lCqvkY+R95weduSn481Wazu5rFrfyJ/Oa0kW7MjELLKVG3B6HnPI4A4rUi1SGfU4bW3YOkkMku4qRkKUAK56g7jyOKjk1K4ja+l+zRtbWb7XIc+YQEViQMY4DdM9qLLuUp1L7f1sVGhuMN9nhuUtNluGjIZWKBn8xQDznkZ7kfhVy/t/P0eOOzikUJJHKsTAqzBHDFcN0zjvVwXtqVZhMpCyLExweGbGB+O5fzpqX1rJHJJGzyKhIYpEzcgkEDA5OQeBTsu5m5zbTtsVL8f2gbMLBcBI7oGQOjIcbHHftkgfjVZYJ0fZdQ3MlmjTLHGm4kHePLPHOMZwe1X21S08xI0Z3aSFpUYRttwDg5IHy8+tPGoWoEQklUM6Kx2glV3dMtjAz2zjNFl3GpTircplCHVML9qE0i+Xb/aAh5cASbwMdTkrnHWi6trmS9QxST29rsjFttt3dozk7s/MNp6feBGPyrXTULOSfyVmBfzGi+6cb16rnGM8HjrVqhRQOtJPVWCiiirOYKKKKADvTQ6nGGU5xjn16VheN4JbqysLWNPMWW/iWVC7KrJhiQxXkLkCstPBtqFXbo2lkALg/bJ/4Tkdqhyd7JHTTowlHmlK39ep2KsrfdYNxng54rtfhA23xLOv961b/wBCWvELzwsmmwRXVrYWVrJFPFiWK6mLqDKM4B4PUjntXt/whTPiS4bstq36stcmNlfDzuuh1YSlGGJpuLvqeuwMysGU4IrVgmEq+jdxWRHVqFipBHWvjmj7A0aKbG+4e9OqACiiigAooooAKKKKACiiigAooooAKKKKANPTFxAW9Wq1Udquy3RfapK+qw0OSlGPkefN3k2FFFFbECOu5Cp6EYrEYFWKnqDitysq/TZct6NzXlZpTvGM+x0YeWrRXooorxDrCiiigAooooAKKKKACuG+Ntm1z4OW4Vcm1uEkPspBU/zFdzUN/awX1lNZ3UYkgmQpIp7g1th6vsasanZmOIpe2pSp90fLlRXNtbXKbbm3hnX0kjDD9a9N1f4V3FvcN9j1VGgJ+TzYzkexIqj/AMK01L/oJWn/AHy1fXLMsK18f5nyTyzFxfwfkcDBBDbxiO3hjhQdFjUKPyFSV3X/AArTUv8AoJWn/fLUf8K01L/oJWn/AHy1P+0cN/OL+zcX/J+RwtFd1/wrTUv+glaf98tR/wAK01L/AKCVp/3y1H9o4b+cX9mYr+T8jhaK7r/hWmpf9BK0/wC+Wo/4VpqX/QStP++Wo/tHDfzh/ZmK/k/I8v1LSpLy6MjXC+XujdAykmMqQSF5xg454zUn9l5hhiaXKpcyzNgYyH8zj2x5nX2r0z/hWmpf9BK0/wC+Wo/4VpqX/QStP++Wqfr+F/n/ADNfqWNtbk/I8ystPuIbq2kluI3S2t2t0VY8FgSmCTnr8nQcc02TTbmRr+L7RGttePufCHzACiqQDnHIXrjvXp//AArTUv8AoJWn/fLUf8K01L/oJWn/AHy1H1/C/wA/5h9Sxl78n5HmEmlymWRY5o0gkuI7gqUJYMmz5Qc4wQgpzabKLCO2jnX5Z3kcMCFkVmY7Tg5/i/MV6b/wrTUv+glaf98tR/wrTUv+glaf98tR9fwv8/5h9Sxtrcn5Hltvo8lvDFHDcIQsUsT7kPKu27I54IpTpEn2eS2WdRDOkaz5T5vlUL8vPGQo65xXqP8AwrTUv+glaf8AfLUf8K01L/oJWn/fLUfXsL/P+Y/qeN/l/I81XTiAg8wfLevdH5eu4tx/4919q0K7r/hWmpf9BK0/75aj/hWmpf8AQStP++WprMML/P8AmZyy/Fy3h+RwtFd1/wAK01L/AKCVp/3y1H/CtNS/6CVp/wB8tT/tHDfzk/2Ziv5PyOForuv+Faal/wBBK0/75aj/AIVpqX/QStP++Wo/tHDfzh/ZmK/k/I8nv7ddU1m7trnEsVpbI8Nsx+R5H3fOw/ixtAGeBzVDSt2kvps1xCNMNyjR31uzKIi6x7jKoUkL8wIOOoYZHSvWNS+EN/dzJcxa1FaXcalUnhU7tp/hIIIYZ5wR1pun/B/ULe4N3ca5HfXZTy/OmTG1fRVUALnvgc4rP6/hr/GdccFiOWzhpbb+tPM841zVtNuLFbe3voJppJ4VSONwzE+Yp6D2Br2L4NWrb9RviPl+SJT78k/0qoPhnqOR/wATG0HuEavQPDekQaLpUVhAS23JdyMF2PU1x5hjqU6LhCV2zpy/A1IVYynGyjfd9WasdWY6rpViOvnmfQlmI4qyDkVVj7VYj6VDAdRRRSAKKKKACiiigAooooAKKKKACnwrvlVPU0yremJumL9lH61rQp+0qRiTOXLFs0qKKK+rPOCiiigAqpqce6ISd1PP0q3TZFDxsh6EYrGvS9rTcSoS5ZJmJRSspVip6g4pK+VaseiFFFFABRRRQAUUUUAFFFFACSIsiFWGQay7m2aJ/VT0NatI6q6lWGQaadgMXbRtq7NB5beo7Go9lXcCtto21Z2UbKLgVttG2rOyjZRcCtto21Z2UbKLgVttG2rOyjZRcCtto21Z2UbKLgYvil5Lfwxq08MjRyx2Mzo68FWEbEEH1zXyqvjfxltH/FUav/4FN/jX1f4yT/ij9b/7B1x/6Lavi9fuj6V6mXxUoyujGq3dHQjxt4yzj/hKNXz/ANfTf40+Xxl42hcpN4k1qNx1V7h1P5Guh+G+l2eg6NL8RNegSSC2l8nRrSTpeXfZsd0j6n3HtUn7SbPJ8Wb15CC7WlqWx6+Sua9H2cOxjzM5f/hN/GP/AENGr/8AgU3+NH/Cb+Mf+ho1f/wKb/Gufopezh2C7Og/4Tfxj/0NGr/+BTf417t8AtU1HVvBk1zql9cXswvXQSTuXYKFXAye1fNNfRX7Nv8AyIc//X/J/wCgrXJjYRVLRGlJvmPUdtG2nxHsam2V41zoK22jbVnZRsouBCgqdKTZT0FICVO1WI6gSp46kB1FFFIAooooAKKKKACiiigAooooAK1dOj2W4PduazYUMkqoO5raAwAB0FerldK8nUfQ58RLRIKKKK9s5AooooAKKKKAM7U49sokHRuv1qnWzcx+bCyd+31rHPBwa+ezCj7OrzLZnbRnzRsJRRRXAbBRRRQAUUUUAFFFFABRRRQAMAwweRVd4sH2qxQaAK2yjZU+yjZTuBBso2VPso2UXAg2UbKn2UbKLgQbKNlT7KNlFwINlGyp9lGyi4GD40T/AIo3W/8AsHXH/opq+Svhr4cj8WeMdO0Oa8js4JmLTzOwG2NRubGf4iBge5r688ar/wAUZrn/AGDbj/0U1fEIAKDIzxXr5Z8MjCt0PbPiT4K8ceJNegj0/StPtNB0xRbaXajVLYCOJT94jf8AebGT+Aqr+0v4X1iHxhdeJJIYBprRW0IcXMZfeIwMbM7sZB5xivHkVFkVto4YHpXWfFrxJYeLfG9xrmnQzxQSQQxhZ1AfKRhT0JHUeteoYWOTrpm8I6l/wjst9/Z2ow3VqDLOksBCSQHGJI2xjK/xD0II6HEfgbTbifV7TUhbQz21vdIGjkmjRpm67Iw5Adsc7foO9WbmaPwxqKTWusX13qEd4JJIvLktgqDlklVh99jwQMgDPJzSGcpX0V+zb/yIc/8A1/yf+grXzzcSCa4klEaxh3LbFHyrk5wPYV9Dfs2/8iHP/wBf8n/oK1x47+Ea0viPU46tRHsaqx1ZjrxGdBPso2U6PpzUuyoAg2UbKn2UbKLgRKKlSjZThwKACiiikAUUUUAFFFFABRRRQAUUU5FLMFXqTgUJXAu6XH96U/QVepsSCONUHYU6vqcNR9jTUTz6kuaVwooorcgKKKKACiiigArN1GHZJ5ij5W6/WtKmTRiWIo3eubF0PbU3Hr0NKc+WVzFopzqyOVbgg802vmWmnZneFFFFIAooooAKKKKACiiigAooooAKKKKACiiigAooooAKKKKACiiigDI8bf8AIl65/wBg24/9FNXw+v3R9K+4PG3/ACJeuf8AYNuP/RTV8Pr90fSvYyz4ZGFbdC0DkgetFdV4HsfKSfV720hS18sxQ3N/byvZ7iQrhigyDtLAHoD3BxXpmJp6hp0Oj6Qui30Q1WGNp7iaNYRbz2pQhGljkyd6FvlAcc7eAODXDTzTXEnmTzSSvgDc7FjgDAGT6Diu78ci6h0Ke2bW7uWKGWJVt2CvH5L7nhiEwJaTagVsZKjdxyK4CgAr6K/Zt/5EOf8A6/5P/QVr51r6K/Zt/wCRDn/6/wCT/wBBWuPHfwjWl8R6nHVmOq0dWY68RnQWE6VOvSoE6VOnSoYC0UUUgCiiigAooooAKKKKACiiigAooooAKvaZDkmZh7LVSGNpZAi9/wBK2Y1VECr0Ar0suw/PP2j2X5mFedlYWiiiveOMKKKKACiiigAooooAKKKKAKeowbl81RyOv0rOrdNZV7B5MmV+43T29q8XMcNZ+1j8zqoVPssr0UUV5J0hRRRQAUUUUAFFFFABRRRQAUUUUAFFFFABRRRQAUUUUAFFFFAGR41/5EzXP+wdcf8Aopq+Hxwo+lfcPjT/AJE3XP8AsHXH/opq+JNu5B64r2Ms+GRhW3RZ0awkvppVW2uZo44meRocfugATvYngKMc9M9M112pXEVhpFnqmk6i8MlrALWC5snLwXS5J2TROd0TnLEghkbBxVfwpGNG0L/hIFbU/wDSJHt559OnQm0jG0jzYyDuDnPyttBC9eawvE9/BeXuy1hsFgjJIltLYwCYnGXZSTtPA+UYA5wOa9MxKN3f3t3FDDc3U0sUGRDGzEpGCckKvQD2FddaaaNO0GKKTRrS7uwsk2pWV9E0F2I+NjQscHaFBOUzyTkEVT8P6BMum2+tyPLpsyTrJa3F1EGtJMH5QxHKZYHDMNp6ZGKteMdUmh0CDQLpbz7SFiZ47lEdIiNxaSKQElvNZtxIwO3NAHH3bW7XUrWiSx25YmNZXDOq9gSAAT74FfQv7Nv/ACIc/wD1/wAn/oK187V9F/s2j/igp/8Ar/k/9BWuPHfwjWl8R6jHVmOq8Y5qxHXiHQWE6VOnSoE6VOnSoYC0UUUgCiiigAooooAKKKKACiiigAooq3YW/mP5jD5V6e5rSlSlVmoxJlJRV2WbCDy497D5m/QVZoor6ilSjSgoxOCUnJ3YUUUVoSFFFFABRRRQAUUUUAFFFFABTZY1kjKN0NOopNKSswTsY08bRSFG/A+tR1sXUKzR4PDDoayXVkcqwwRXzmLwroS02Z30qnOvMbRRRXGaBRRRQAUUUUAFFFFABRRRQAUUUUAFFFFABRRRQAUUUUAZPjT/AJE3XP8AsHXH/opq+ObGxhgsrDVtRYG0luhH5C58yWNMGQjsAMge5PtX2N40/wCRN1z/ALB1x/6KavkHStWsP7Ij0nWtPlu7aJ2kt5beYRTQlsbgCQVZTgHBHB5BHNexlnwyMK26NzXtRWDTrqaHU9Ked5Aumy6YghlELE70lVQPk24G18nPTIzXCEcYrU1u/jv7mM29sLW1giENvDu3FUGT8zYG5iSSTjqewrPIzXpmJ1Z1/S9U0zUI72I6ZqlzbRQG5iDPbyxxYKoY+sZOxBlcrx0Gc1yHYe3T2rS8OaLqXiHWrbR9JtzcXly+2NBwB6knsAOSa9cuvhr8MPCYWz8c+O5hqpUGSCyXiLPqArH8TjPpQFzxGvo79mpc/D+f/r/k/wDQVrntZ+D3huTwZq/ivwr4s/taygtjJbK20EOpBdWbjJ2ZwMA5Irpv2Zl3fD6c/wDUQk/9BWuPH/wjSk/ePTAtSJTglOC14Z0kidKnTpUC1OnSpYC0UUUgCiiigAooooAKKKKACiinxRtK4RRyf0ppOTsgbsOtoWmk2jgdz6VroqooVRgDpTYIlhjCr+J9afX0eDwqoR13Zw1anO/IKKKK7DIKKKKACiiigAooooAKKKKACiiigAooooAKgu7cTLkcOOhqeioqU41IuMloOMnF3RhsrKxVhgjtSVrXdusy5HDjoay3VkYqwwRXzmKwsqEvI7qdRTQ2iiiuU0CiiigAooooAKKKKACiiigAooooAKKKKACiiigDJ8af8ibrn/YOuP8A0U1fEy/dH0r7h8RWsl/4e1Kxhx5txZywpn+8yED9TXxDLDLbyvbzxtHLGxR0YYKsOCCK9fLH7sjCtuhtFFFeoYns/wCzGq2sXjHXYI1k1Cw0vNqCMnJDsfzKKK858JavrQ1+a4t9Ut7W5u9011e3MKSlVALu3zgnJ54HLcCrvwjltW8bWel6lqV9Y6ZqTfZro2tyYS4P3VZh/Duxn616hffDfwprGqyat4A8XeHLe0aBrZ7O7QSCIFdjMNx3bupBI4PINMXU5n4SjTfGXxeOnXenNceH5PtFzFp7sVhhOAd/lqdoye3T5sdq9N+BNrb2eg65Z2rBreDXbqKIjoVUgD9AK5FL/wAG/BzQb6PQ9Yh8Q+Lr2Iw+fFgx2y/gSAAecZJJA6Cuy/Z30y80/wCHEU18jrLfXMl0ofhirYAJ+uM/iK4cxaVH5mtH4jvttKFqbAowK8K50kQWpF6UtFIAooooAKKKKACiiigAoop8UbSvtQZP8qaTk7IG7CRo0jhVGSa1raBYUwOWPU0W0Cwpgcsep9alr38Fg1RXNL4vyOKrV5tFsFFFFegYhRRRQAUUUUAFFFFABRRRQAUUUUAFFFFABRRRQAUUUUAFRXECTLhuGHQ1LRUzhGa5ZLQabTujGmieF9rj6H1qOtuSNZF2uMis26tXiyy/Mnr6V4OKwEqXvR1R2U6ylo9ytRRRXnmwUUUUAFFBIAJJAA6k9q8H8RftI6RZ/Ee28OaLosutaUbpLG41KGXav2h2AAj4w4HOeRnt760qM6rfKiZTUdz3iilPBIpKyKCiiigAooooAKKKKACuJ8d/DDwv4una8uoZLLUG63VsQrP/ALwPDfXr7121FXCcoO8XYTSe58+6p+z7qaOx0zxFaTJ2FxC0Z/MZFY83wI8bJ9yfR5fpcsP5pX01RXUsfWXUj2UT5ji+BPjdyQ0mkRj1a5Y5/Ja0rD9n3XpGH2/XNMt17+UjyHH4gV9FUUPMKzD2UTzLwf8ABXwroc8d1ftNrNyhBX7QAsQPrsHX8Sa9NAAAAAAHQCiiuapVnUd5O5aSWwUUUVmMKKK5zxr478H+C0ibxR4gstLM3+qSV8u49QoySPfGKcYuTskDaW50dFZvhrXtF8S6PFq+galbajYS5CTQNlcjqD3BHoea0qGmnZhcKKKKQBRRVu1s2kw0mVX07mtKVKdWXLFEykoq7IbeB5mwvA7n0rUghSFNqj6n1p6KqKFUAAdhS19BhcHGgr7s46lVz9AooorsMgooooAKKKKACiiigAooooAKKKKACiiigAooooAKKKKACiiigAooooAKKKKAKlzZq/zR4VvTsaz5EaNtrqQa26bJGki7XUEV52Iy+FT3oaP8DeFZx0ZiUVdnsWX5ojuHoetU2BU4YEH0NeLVoTpO00dUZqWx8ufHD4m+KviFeat4C+E+m3+oWNlGf7ZvrNP3kqg4aOM8YXqPVsEDjrwur674MvH+FvgnwjpOo6VPpuvxtqlrqEHlz+c0kSh3boxPzfQADAr7WtrOztpZ5ra0ghkuGDTPHGFaVgMAsR1OPWvJvjL8Odc8UfFXwH4p0q3sJLLR7xG1DcwWYr5isGGeGAC9M5Hau6hiaaahayXn1t1MZ05bmp8WvjFovw78YaFoOpWU1z/aitJNLC2WtkDBVbYAS+Tu4HPy1t/Dv4leD/HqXQ8O6mz3FnzdWtxE0M0IzjLK3bPevKvh7p9x42/aq8WeMdWsZo7Hw3GtnpwuYmUB+VVwGHoJWz/tA1zPww8LaH8W/iv8QvHevCYeG4rg20UUMzQpcBR95yhBICIrYz1YE9Kl4elya6NJXfm+lh88rn1WOQDkYPf2rjvhh8RNG+IUWry6La30Uel3jWcslwgCyMM8oQTkYGecdRXhX7PniS/0L4J/ErxAt9dyaBYSzLoa3EhdozsYAKT2+aLgd81lfB3Xvid8OPganibTPB2kXXhzz5L68lubplu7hWYL5iqOFQAAZOSeTjFT9TspK+t0l0H7XY+u6K87uvjF4RsfBXhjxVqH22G08RssdpHHD5jpIRyrAeh4yPauw8QeItB8Pm0GuavZab9sl8m3+0yhBK+M7RnvXI6U1ujVST6mpRXi3xV8WeI7T9on4e+EdG1iazsr1Gm1G3QKVnTc3DZB7RsOPWvZ2kjVwjSIrHopYAn8KJ0nFRfcSldsdRWf4m1rT/Dfh++17V5mgsLGIzXEgQsVUew5NQeDPEWn+LPC9h4k0pZxYX6GSAzJscqGIyR26VPK+XmtoO6vY16KXa2M4OPpVe6vLO0MYurqC3MrbIxLIF3t6DPU+wqUrjJ6KwT408H/ANoLp3/CU6Kbx5/s6wC+jMhl6bNuc7snGKi8YeNvD/hPUdG07WLiZLvWrkW1jFFCzmSTIHboPmHJq1Tk3awuZHR1538RvjN4I8D6kNHv7q61HWSB/wAS7TYPPmGem7oFPsTn2rvdTkmg066mt03zxwu0a+rBSQPzr54/YgsdP1DQfEXi69CXXiW51Ro7q4l+aWNSobAJ5G5ixPrj2rWjTi4SqT2RMpO6SPa/Ani+x8WeEY/Esdpe6VbM0gki1GPyZIthwSwPQd8+lUtG+KHw81nxCvh/S/GGk3mpsdqQRS53n0VvusfYEmovjnbeHbr4X6xL4tF2+jWipdXMdtIUkmEbAiPI7McKfY18qfFG0vLj4c+HPiTp+l+EvCdrHdo2h6bpcZN7Iuc75ZOM7dmSMcd8VtQw8K13tr/XqRObieteKfiT8TNe+LVz8LPDNvp2gala3/m/bJSZFlskTfuJI4LZHCjocZ6muK8U6nr+l/tM+KdPm0Xw5f6zqqxJpV74glC2tlbbM5QNwcjjA5yp4OTXY+MrbV9e8Y/DH41eBdJn1OW7jjg1SC2AJ8pgd249BgNKpJ7ha9i8efD3wZ46SFfFWg22pNBkQyMWSRAeoDKQce2cVt7WFG3u6NWfe5PK5X1PKf2cLDw94L8Z6r4QsfF3/CQ6vqEB1C/j02BRptk6sBtUjOHIbHUDCgY6V79WL4P8JeGvCGmnT/DOi2el2xOWWBMFz6sx5Y/UmtxFZm2qpJ9q4q9T2s7o1guVajafFE8rbUUn+lW4LE/emOP9kVeRVRdqqAPauvD5dOetTRfiZzrpfCV7a0SPDP8AM/6CrNFFe1SpQpR5Yo5ZScndhRRRWhIUUUUAFFFFABRRRQAUUUUAFFFFABRRRQAUUUUAFFFFABRRRQAUUUUAFFFFABRRRQAUUUUAFMlijlGHUH370+ilKKkrNDTaM+awYcxNkehqo6PGcOpU+9bdIyqwwwBHvXnVsspy1g7G0a8luYFxFHcQyQzKHjkQo4PdSMEfrXGSfDjR9N+G+teC/B+PD0GppMPNQNL5bSgBiAzZPAx147V6VLZQt93KH26VVksZl+7hx7V588JiKWyuvL/I2VSEj568dfCfxHpn7Ntn8NfB0cOpXrXKNfy+YsIlXeZHYbj/AHggx1wK5DxPq/xSl+FFt8Gbf4Z6tFqggi0yTU0+a0lgQgB1YDA3BRkk4HP0r6seN0PzKy/UUlSsVKOk43d7/Mbpp7M+T/jBolt4R1r4H+DdWuI49K02RWu7uQ7YjIJIi5z2Gc/ga2Pj3rmk+OPjv8N/Buk6jbahFaX4ur027iRFJZW2kjIzsjY+26voDxX4X8O+K9PXT/EmjWWq2ytvSO4jDbG9VPUH6VzWkfCHwBo3izS/Eui6FHpt7pkbx26WzFIsMGBLL/E3zHk89K0hioWTle6v97JdN7LY841E/wBrfty2YZQY9H0IuWPRSY25P/f2uO8XL8MvGb+Ltd0Dwd471+5jknkl161nZbeCUAnKAuBsXjjbnFfQ1h8O/D9n8SNT8fRm8fVtTtfstwsk2YtmEHyrjjhAOvc151bfs+z6bZ6noOh/ETW9O8K6lI8k+kJChzuGNvmfe28AHGMgYPrV08RTutbWSX+ewpQl2OAitJfHP7Gx8ReKL3ULnUdBS7+xS/aWXzFDqo8z/noABgZ9K1PBP/FsP2WJPiJot3qc2sajp0Uax3M5lt7d2mKK0cZGFxnPoeK9U8F/Cm30n4ITfDHV9R+2w3EU8c11BGYz+8csGUEnBHH5Vm+BPhDqmmeB9V8C+LvFx8Q+G7i1+y2VqtoIGtF3FtwbJJbOCM8DH4UPEU2mr6c17d0HJLT0POJfhffj4LD4nL8QPE58XDTBqxuv7QYwn5fM8rb6Y4znr2xxWP8AGzxRqXjH9mXwJ46uj5WrQat5bzxrtxKokQyAdsmMH613g+Bvj7/hGR4Fb4ryf8IcDs+zDTh9oMOc+Vvz09s49scV3vin4R+Gtc+Fdj8OY5bvT9JsmiaJ4SplymTklgRliSScd6r6xCMk3K+v3IXI2noec/En4C+H7f4N7/BFnLFr+nCPVIbjzWeW5kVAX5J4LDkAY5Va5/wb4wT4v/Gr4Y3jYM2iaTPeakgH3LlSVPHYErGw+or6P1jUrTwh4Ok1C6S9u7XS7VA4gh82eRVAXIUYyT7V4r+zF4W3/ELxp8Q4PD15oWkalIYdJtryLy5CjPvkYKeikhfbnHaop1nKlKU+l7P10sOULSSR9CV896l8H/iD4J8eah4l+Duu6bbWWpuXu9L1DPlhiScDghlBJx0IyRkivoOiuKlWlTvbqbSipHkvhPwf8Uda1Oe4+KniPR7rRrizltZdB0+A+TKJBjczcHIxkHnHbFXvBvwK+GvhXUzqNhost1OEdI/t1w06RK4IYKrcDIJHIJ5r09I5H+4jH6CrEdjK33yFH5mt4vEVfgWnloiHyR3M+ytbWxtY7Sytoba3jG2OKFAiIPQAcCrEcckhwik1pRWcKckFz71YAAGAABXVSyyT1qMiWIS+FFGGw7yt+Aq5HGkYwigCnUV6dHDU6Pwo55VJS3CiiityAooooAKKKKACiiigAooooAKKKKACiiigAooooAKKKKACiiigAooooAKKKKACiiigAooooAKKKKACiiigAooooAKKKKACiiigANRPbwv1jX8OKKKmUIz+JXGm1sQtYRH7rMv61G2nt/DID9RRRXNLA0JfZLVaa6kbWM46bT+NMNpcD/lnn8RRRWEsto92Wq8hPs0//PJqT7PP/wA8m/KiiuZ4GmurNFWkL9mn/wCebU4Wlwf+WePqRRRWsMupPq/6+RLryHLYz/7K/jUg09ifnl/IUUV0Ry6gulyHXmSrYwj7xZvxqZIIU+7Gv5UUV0Qw9KHwxRDnJ7skooorYgKKKKACiiigAooooAKKKKACiiigAooooAKKKKACiiigAooooAKKKKACiiigD//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Four Moments of Antibiotic Decision Making Graphic"/>
          <p:cNvPicPr>
            <a:picLocks noChangeAspect="1"/>
          </p:cNvPicPr>
          <p:nvPr/>
        </p:nvPicPr>
        <p:blipFill>
          <a:blip r:embed="rId4"/>
          <a:stretch>
            <a:fillRect/>
          </a:stretch>
        </p:blipFill>
        <p:spPr>
          <a:xfrm>
            <a:off x="523875" y="2076754"/>
            <a:ext cx="3329053" cy="3314091"/>
          </a:xfrm>
          <a:prstGeom prst="rect">
            <a:avLst/>
          </a:prstGeom>
        </p:spPr>
      </p:pic>
    </p:spTree>
    <p:custDataLst>
      <p:tags r:id="rId1"/>
    </p:custDataLst>
    <p:extLst>
      <p:ext uri="{BB962C8B-B14F-4D97-AF65-F5344CB8AC3E}">
        <p14:creationId xmlns:p14="http://schemas.microsoft.com/office/powerpoint/2010/main" val="2059750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References</a:t>
            </a:r>
          </a:p>
        </p:txBody>
      </p:sp>
      <p:sp>
        <p:nvSpPr>
          <p:cNvPr id="7" name="Content Placeholder 6"/>
          <p:cNvSpPr>
            <a:spLocks noGrp="1"/>
          </p:cNvSpPr>
          <p:nvPr>
            <p:ph idx="1"/>
          </p:nvPr>
        </p:nvSpPr>
        <p:spPr>
          <a:xfrm>
            <a:off x="419100" y="1087189"/>
            <a:ext cx="8305800" cy="5849471"/>
          </a:xfrm>
        </p:spPr>
        <p:txBody>
          <a:bodyPr>
            <a:noAutofit/>
          </a:bodyPr>
          <a:lstStyle/>
          <a:p>
            <a:pPr marL="342900" lvl="0" indent="-342900">
              <a:buFont typeface="+mj-lt"/>
              <a:buAutoNum type="arabicPeriod" startAt="5"/>
            </a:pPr>
            <a:r>
              <a:rPr lang="en-US" sz="1800" dirty="0" err="1"/>
              <a:t>Taweel</a:t>
            </a:r>
            <a:r>
              <a:rPr lang="en-US" sz="1800" dirty="0"/>
              <a:t> I, Beatty N, Duarte A, et al. Significance of bacteriuria in patients with end-stage renal disease on hemodialysis. </a:t>
            </a:r>
            <a:r>
              <a:rPr lang="en-US" sz="1800" dirty="0" err="1"/>
              <a:t>Avecenna</a:t>
            </a:r>
            <a:r>
              <a:rPr lang="en-US" sz="1800" dirty="0"/>
              <a:t> J Med. 2018 Apr-Jun;8(2):51-4. PMID: 29682478.</a:t>
            </a:r>
          </a:p>
          <a:p>
            <a:pPr marL="342900" lvl="0" indent="-342900">
              <a:buFont typeface="+mj-lt"/>
              <a:buAutoNum type="arabicPeriod" startAt="5"/>
            </a:pPr>
            <a:r>
              <a:rPr lang="en-US" sz="1800" dirty="0"/>
              <a:t>Cai T, Mazzoli S, Mondaini N, et al. The role of asymptomatic bacteriuria in young women with recurrent urinary tract infections: to treat or not to treat? Clin Infect Dis. 2012 Sep;55(6):771-7. PMID: 22677710. </a:t>
            </a:r>
          </a:p>
          <a:p>
            <a:pPr marL="342900" lvl="0" indent="-342900">
              <a:buFont typeface="+mj-lt"/>
              <a:buAutoNum type="arabicPeriod" startAt="5"/>
            </a:pPr>
            <a:r>
              <a:rPr lang="en-US" sz="1800" dirty="0"/>
              <a:t>Harding GK, </a:t>
            </a:r>
            <a:r>
              <a:rPr lang="en-US" sz="1800" dirty="0" err="1"/>
              <a:t>Zhanel</a:t>
            </a:r>
            <a:r>
              <a:rPr lang="en-US" sz="1800" dirty="0"/>
              <a:t> GG, Nicolle LE, et al. Antimicrobial treatment in diabetic women with asymptomatic bacteriuria. N Engl J Med. 2002 Nov 14;347(20):1576-83. PMID: 12432044.</a:t>
            </a:r>
          </a:p>
          <a:p>
            <a:pPr marL="342900" indent="-342900">
              <a:buFont typeface="+mj-lt"/>
              <a:buAutoNum type="arabicPeriod" startAt="5"/>
            </a:pPr>
            <a:r>
              <a:rPr lang="en-US" sz="1800" dirty="0" err="1"/>
              <a:t>Origüen</a:t>
            </a:r>
            <a:r>
              <a:rPr lang="en-US" sz="1800" dirty="0"/>
              <a:t> J, López-Medrano F, Fernández-Ruiz M, et al. Should asymptomatic bacteriuria be systematically treated in kidney transplant recipients? Results from a randomized controlled trial. Am J Transplant. 2016 Oct;16(10):2943-53. PMID: 27088545.</a:t>
            </a:r>
          </a:p>
          <a:p>
            <a:pPr marL="342900" indent="-342900">
              <a:buFont typeface="+mj-lt"/>
              <a:buAutoNum type="arabicPeriod" startAt="5"/>
            </a:pPr>
            <a:r>
              <a:rPr lang="en-US" sz="1800" dirty="0"/>
              <a:t>Warren JW, Anthony WC, Hoopes JM, et al. Cephalexin for susceptible bacteriuria in afebrile, long-term catheterized patients. JAMA. 1982 Jul 23;248(4):454-8. PMID: 7045440. </a:t>
            </a:r>
          </a:p>
          <a:p>
            <a:pPr marL="342900" indent="-342900">
              <a:buFont typeface="+mj-lt"/>
              <a:buAutoNum type="arabicPeriod" startAt="5"/>
            </a:pPr>
            <a:endParaRPr lang="en-US" sz="1800" dirty="0"/>
          </a:p>
        </p:txBody>
      </p:sp>
      <p:sp>
        <p:nvSpPr>
          <p:cNvPr id="3" name="Slide Number Placeholder 2"/>
          <p:cNvSpPr>
            <a:spLocks noGrp="1"/>
          </p:cNvSpPr>
          <p:nvPr>
            <p:ph type="sldNum" sz="quarter" idx="12"/>
          </p:nvPr>
        </p:nvSpPr>
        <p:spPr/>
        <p:txBody>
          <a:bodyPr/>
          <a:lstStyle/>
          <a:p>
            <a:fld id="{993EEC8E-C5CF-40DF-832D-5BCB0E209B98}" type="slidenum">
              <a:rPr lang="en-US" smtClean="0"/>
              <a:pPr/>
              <a:t>30</a:t>
            </a:fld>
            <a:endParaRPr lang="en-US"/>
          </a:p>
        </p:txBody>
      </p:sp>
    </p:spTree>
    <p:custDataLst>
      <p:tags r:id="rId1"/>
    </p:custDataLst>
    <p:extLst>
      <p:ext uri="{BB962C8B-B14F-4D97-AF65-F5344CB8AC3E}">
        <p14:creationId xmlns:p14="http://schemas.microsoft.com/office/powerpoint/2010/main" val="170433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References</a:t>
            </a:r>
          </a:p>
        </p:txBody>
      </p:sp>
      <p:sp>
        <p:nvSpPr>
          <p:cNvPr id="7" name="Content Placeholder 6"/>
          <p:cNvSpPr>
            <a:spLocks noGrp="1"/>
          </p:cNvSpPr>
          <p:nvPr>
            <p:ph idx="1"/>
          </p:nvPr>
        </p:nvSpPr>
        <p:spPr>
          <a:xfrm>
            <a:off x="457201" y="1008531"/>
            <a:ext cx="8229600" cy="5849471"/>
          </a:xfrm>
        </p:spPr>
        <p:txBody>
          <a:bodyPr vert="horz" lIns="101852" tIns="50927" rIns="101852" bIns="50927" rtlCol="0" anchor="t">
            <a:noAutofit/>
          </a:bodyPr>
          <a:lstStyle/>
          <a:p>
            <a:pPr marL="342900" lvl="0" indent="-342900">
              <a:buFont typeface="+mj-lt"/>
              <a:buAutoNum type="arabicPeriod" startAt="10"/>
            </a:pPr>
            <a:r>
              <a:rPr lang="en-US" sz="1800" dirty="0"/>
              <a:t>Nicolle LE, Mayhew WJ, Bryan L. Prospective randomized comparison of therapy and no therapy for asymptomatic bacteriuria in institutionalized elderly women. Am J Med. 1987 Jul;83(1):27-33. PMID: 3300325. </a:t>
            </a:r>
          </a:p>
          <a:p>
            <a:pPr marL="342900" lvl="0" indent="-342900">
              <a:buFont typeface="+mj-lt"/>
              <a:buAutoNum type="arabicPeriod" startAt="10"/>
            </a:pPr>
            <a:r>
              <a:rPr lang="en-US" sz="1800" dirty="0"/>
              <a:t>Cai T, </a:t>
            </a:r>
            <a:r>
              <a:rPr lang="en-US" sz="1800" dirty="0" err="1"/>
              <a:t>Nesi</a:t>
            </a:r>
            <a:r>
              <a:rPr lang="en-US" sz="1800" dirty="0"/>
              <a:t> G, Mazzoli S, et al. Asymptomatic bacteriuria treatment is associated with a higher prevalence of antibiotic resistant strains in women with urinary tract infections. Clin Infect Dis. 2015 Dec 1;61(11):1655-61. PMID: 26270684.</a:t>
            </a:r>
          </a:p>
          <a:p>
            <a:pPr marL="342900" lvl="0" indent="-342900">
              <a:buFont typeface="+mj-lt"/>
              <a:buAutoNum type="arabicPeriod" startAt="10"/>
            </a:pPr>
            <a:r>
              <a:rPr lang="en-US" sz="1800" dirty="0"/>
              <a:t>McKenzie R, Stewart MT, </a:t>
            </a:r>
            <a:r>
              <a:rPr lang="en-US" sz="1800" dirty="0" err="1"/>
              <a:t>Bellantoni</a:t>
            </a:r>
            <a:r>
              <a:rPr lang="en-US" sz="1800" dirty="0"/>
              <a:t> MF, et al. Bacteriuria in individuals who become delirious. Am J Med. 2014 Apr;127(4):255-7. PMID: 24439075. </a:t>
            </a:r>
          </a:p>
          <a:p>
            <a:pPr marL="342900" lvl="0" indent="-342900">
              <a:buFont typeface="+mj-lt"/>
              <a:buAutoNum type="arabicPeriod" startAt="10"/>
            </a:pPr>
            <a:r>
              <a:rPr lang="en-US" sz="1800" dirty="0" err="1"/>
              <a:t>Boscia</a:t>
            </a:r>
            <a:r>
              <a:rPr lang="en-US" sz="1800" dirty="0"/>
              <a:t> JA, </a:t>
            </a:r>
            <a:r>
              <a:rPr lang="en-US" sz="1800" dirty="0" err="1"/>
              <a:t>Kobasa</a:t>
            </a:r>
            <a:r>
              <a:rPr lang="en-US" sz="1800" dirty="0"/>
              <a:t> WD, </a:t>
            </a:r>
            <a:r>
              <a:rPr lang="en-US" sz="1800" dirty="0" err="1"/>
              <a:t>Abrutyn</a:t>
            </a:r>
            <a:r>
              <a:rPr lang="en-US" sz="1800" dirty="0"/>
              <a:t> E, et al. Lack of association between bacteriuria and symptoms in the elderly. Am J Med. 1986 Dec;81(6):979-82. PMID: 3799658. </a:t>
            </a:r>
          </a:p>
          <a:p>
            <a:pPr marL="342900" lvl="0" indent="-342900">
              <a:buFont typeface="+mj-lt"/>
              <a:buAutoNum type="arabicPeriod" startAt="10"/>
            </a:pPr>
            <a:r>
              <a:rPr lang="en-US" sz="1800" dirty="0"/>
              <a:t>Krieger JN, Ross SO, Simonsen JM. Urinary tract infections in healthy university men. J Urol. 1993 May;149(5):1046-8. PMID: 8483206.</a:t>
            </a:r>
          </a:p>
          <a:p>
            <a:pPr marL="342900" lvl="0" indent="-342900">
              <a:buFont typeface="+mj-lt"/>
              <a:buAutoNum type="arabicPeriod" startAt="10"/>
            </a:pPr>
            <a:r>
              <a:rPr lang="en-US" sz="1800" dirty="0"/>
              <a:t>Subcommittee on Urinary Tract Infection, Steering Committee on Quality Improvement and Management, Roberts KB. Urinary tract infection: clinical practice guideline for the diagnosis and management of the initial UTI in febrile infants and children 2 to 24 months. Pediatrics. 2011 Sep;128(3):595-610. PMID: 21873693.</a:t>
            </a:r>
          </a:p>
          <a:p>
            <a:pPr marL="342900" lvl="0" indent="-342900">
              <a:buFont typeface="+mj-lt"/>
              <a:buAutoNum type="arabicPeriod" startAt="10"/>
            </a:pPr>
            <a:endParaRPr lang="en-US" sz="1800" dirty="0"/>
          </a:p>
          <a:p>
            <a:pPr marL="342900" lvl="0" indent="-342900">
              <a:buFont typeface="+mj-lt"/>
              <a:buAutoNum type="arabicPeriod" startAt="10"/>
            </a:pPr>
            <a:endParaRPr lang="en-US" sz="1800" dirty="0"/>
          </a:p>
          <a:p>
            <a:pPr marL="342900" indent="-342900">
              <a:buFont typeface="+mj-lt"/>
              <a:buAutoNum type="arabicPeriod" startAt="16"/>
            </a:pPr>
            <a:endParaRPr lang="en-US" sz="18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93EEC8E-C5CF-40DF-832D-5BCB0E209B98}" type="slidenum">
              <a:rPr lang="en-US" smtClean="0"/>
              <a:pPr/>
              <a:t>31</a:t>
            </a:fld>
            <a:endParaRPr lang="en-US"/>
          </a:p>
        </p:txBody>
      </p:sp>
    </p:spTree>
    <p:custDataLst>
      <p:tags r:id="rId1"/>
    </p:custDataLst>
    <p:extLst>
      <p:ext uri="{BB962C8B-B14F-4D97-AF65-F5344CB8AC3E}">
        <p14:creationId xmlns:p14="http://schemas.microsoft.com/office/powerpoint/2010/main" val="1626882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References</a:t>
            </a:r>
          </a:p>
        </p:txBody>
      </p:sp>
      <p:sp>
        <p:nvSpPr>
          <p:cNvPr id="7" name="Content Placeholder 6"/>
          <p:cNvSpPr>
            <a:spLocks noGrp="1"/>
          </p:cNvSpPr>
          <p:nvPr>
            <p:ph idx="1"/>
          </p:nvPr>
        </p:nvSpPr>
        <p:spPr>
          <a:xfrm>
            <a:off x="457201" y="949496"/>
            <a:ext cx="8229600" cy="5849471"/>
          </a:xfrm>
        </p:spPr>
        <p:txBody>
          <a:bodyPr vert="horz" lIns="101852" tIns="50927" rIns="101852" bIns="50927" rtlCol="0" anchor="t">
            <a:noAutofit/>
          </a:bodyPr>
          <a:lstStyle/>
          <a:p>
            <a:pPr marL="342900" indent="-342900">
              <a:buFont typeface="+mj-lt"/>
              <a:buAutoNum type="arabicPeriod" startAt="16"/>
            </a:pPr>
            <a:r>
              <a:rPr lang="en-US" sz="1800" dirty="0">
                <a:latin typeface="Calibri" panose="020F0502020204030204" pitchFamily="34" charset="0"/>
              </a:rPr>
              <a:t>Greenburg RN, Reilly MR, </a:t>
            </a:r>
            <a:r>
              <a:rPr lang="en-US" sz="1800" dirty="0" err="1">
                <a:latin typeface="Calibri" panose="020F0502020204030204" pitchFamily="34" charset="0"/>
              </a:rPr>
              <a:t>Weinandt</a:t>
            </a:r>
            <a:r>
              <a:rPr lang="en-US" sz="1800" dirty="0">
                <a:latin typeface="Calibri" panose="020F0502020204030204" pitchFamily="34" charset="0"/>
              </a:rPr>
              <a:t> WJ, et al. Randomized study of single-dose, three-day, and seven-day treatment of cystitis in women. J Infect Dis. 1986 Feb;153(2):277-82. PMID: 3484773.</a:t>
            </a:r>
            <a:endParaRPr lang="en-US" sz="1800" dirty="0"/>
          </a:p>
          <a:p>
            <a:pPr marL="342900" lvl="0" indent="-342900">
              <a:buFont typeface="+mj-lt"/>
              <a:buAutoNum type="arabicPeriod" startAt="16"/>
            </a:pPr>
            <a:r>
              <a:rPr lang="en-US" sz="1800" dirty="0"/>
              <a:t>Talan DA, Stamm WE, Hooton TM, et al. Comparison of ciprofloxacin (7 days) and trimethoprim-sulfamethoxazole (14 days) for acute uncomplicated pyelonephritis </a:t>
            </a:r>
            <a:r>
              <a:rPr lang="en-US" sz="1800" dirty="0" err="1"/>
              <a:t>pyelonephritis</a:t>
            </a:r>
            <a:r>
              <a:rPr lang="en-US" sz="1800" dirty="0"/>
              <a:t> in women: a randomized trial. JAMA. 2000 Mar 22-29;283(12):1583-90. PMID: 10735395. </a:t>
            </a:r>
          </a:p>
          <a:p>
            <a:pPr marL="342900" lvl="0" indent="-342900">
              <a:buFont typeface="+mj-lt"/>
              <a:buAutoNum type="arabicPeriod" startAt="16"/>
            </a:pPr>
            <a:r>
              <a:rPr lang="en-US" sz="1800" dirty="0"/>
              <a:t>Talan DA, Klimberg IW, Nicolle LE, et al. Once daily, extended release ciprofloxacin for complicated urinary tract infections and acute uncomplicated pyelonephritis. J Urol. 2004 Feb;171(2 Pt 1):734-9. PMID: 14713799. </a:t>
            </a:r>
          </a:p>
          <a:p>
            <a:pPr marL="342900" lvl="0" indent="-342900">
              <a:buFont typeface="+mj-lt"/>
              <a:buAutoNum type="arabicPeriod" startAt="16"/>
            </a:pPr>
            <a:r>
              <a:rPr lang="en-US" sz="1800" dirty="0"/>
              <a:t>Sandberg T, Skoog G, </a:t>
            </a:r>
            <a:r>
              <a:rPr lang="en-US" sz="1800" dirty="0" err="1"/>
              <a:t>Hermansson</a:t>
            </a:r>
            <a:r>
              <a:rPr lang="en-US" sz="1800" dirty="0"/>
              <a:t> AB, et al. Ciprofloxacin for 7 days versus 14 days in women with acute pyelonephritis: a </a:t>
            </a:r>
            <a:r>
              <a:rPr lang="en-US" sz="1800" dirty="0" err="1"/>
              <a:t>randomised</a:t>
            </a:r>
            <a:r>
              <a:rPr lang="en-US" sz="1800" dirty="0"/>
              <a:t>, open-label and double-blind, placebo-controlled, non-inferiority trial. Lancet. 2012 Aug 4;380(9840):484-90. PMID: 22726802. </a:t>
            </a:r>
          </a:p>
          <a:p>
            <a:pPr marL="342900" lvl="0" indent="-342900">
              <a:buFont typeface="+mj-lt"/>
              <a:buAutoNum type="arabicPeriod" startAt="16"/>
            </a:pPr>
            <a:r>
              <a:rPr lang="en-US" sz="1800" dirty="0"/>
              <a:t>Peterson J, Kaul S, Khashab M, et al. A double-blind, randomized comparison of levofloxacin 750 mg once-daily for five days with ciprofloxacin 400/500 mg twice-daily for 10 days for the treatment of complicated urinary tract infections and acute pyelonephritis. Urology. 2008 Jan;71(1):17-22. PMID: 18242357.</a:t>
            </a:r>
          </a:p>
          <a:p>
            <a:pPr marL="342900" indent="-342900">
              <a:buFont typeface="+mj-lt"/>
              <a:buAutoNum type="arabicPeriod" startAt="16"/>
            </a:pPr>
            <a:endParaRPr lang="en-US" sz="1800" dirty="0"/>
          </a:p>
        </p:txBody>
      </p:sp>
      <p:sp>
        <p:nvSpPr>
          <p:cNvPr id="3" name="Slide Number Placeholder 2"/>
          <p:cNvSpPr>
            <a:spLocks noGrp="1"/>
          </p:cNvSpPr>
          <p:nvPr>
            <p:ph type="sldNum" sz="quarter" idx="12"/>
          </p:nvPr>
        </p:nvSpPr>
        <p:spPr/>
        <p:txBody>
          <a:bodyPr/>
          <a:lstStyle/>
          <a:p>
            <a:fld id="{993EEC8E-C5CF-40DF-832D-5BCB0E209B98}" type="slidenum">
              <a:rPr lang="en-US" smtClean="0"/>
              <a:pPr/>
              <a:t>32</a:t>
            </a:fld>
            <a:endParaRPr lang="en-US"/>
          </a:p>
        </p:txBody>
      </p:sp>
    </p:spTree>
    <p:custDataLst>
      <p:tags r:id="rId1"/>
    </p:custDataLst>
    <p:extLst>
      <p:ext uri="{BB962C8B-B14F-4D97-AF65-F5344CB8AC3E}">
        <p14:creationId xmlns:p14="http://schemas.microsoft.com/office/powerpoint/2010/main" val="1221208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A1AE-976B-4414-B3DC-F5B3D15A1876}"/>
              </a:ext>
            </a:extLst>
          </p:cNvPr>
          <p:cNvSpPr>
            <a:spLocks noGrp="1"/>
          </p:cNvSpPr>
          <p:nvPr>
            <p:ph type="title"/>
          </p:nvPr>
        </p:nvSpPr>
        <p:spPr/>
        <p:txBody>
          <a:bodyPr/>
          <a:lstStyle/>
          <a:p>
            <a:r>
              <a:rPr lang="en-US" sz="4000" dirty="0"/>
              <a:t>References</a:t>
            </a:r>
          </a:p>
        </p:txBody>
      </p:sp>
      <p:sp>
        <p:nvSpPr>
          <p:cNvPr id="3" name="Content Placeholder 2">
            <a:extLst>
              <a:ext uri="{FF2B5EF4-FFF2-40B4-BE49-F238E27FC236}">
                <a16:creationId xmlns:a16="http://schemas.microsoft.com/office/drawing/2014/main" id="{251ACEFA-0FDE-43E6-992C-A6CD76E4598B}"/>
              </a:ext>
            </a:extLst>
          </p:cNvPr>
          <p:cNvSpPr>
            <a:spLocks noGrp="1"/>
          </p:cNvSpPr>
          <p:nvPr>
            <p:ph idx="1"/>
          </p:nvPr>
        </p:nvSpPr>
        <p:spPr/>
        <p:txBody>
          <a:bodyPr>
            <a:normAutofit/>
          </a:bodyPr>
          <a:lstStyle/>
          <a:p>
            <a:pPr marL="347472" indent="-347472">
              <a:buFont typeface="+mj-lt"/>
              <a:buAutoNum type="arabicPeriod" startAt="21"/>
            </a:pPr>
            <a:r>
              <a:rPr lang="en-US" sz="1800" dirty="0" err="1"/>
              <a:t>Moustafa</a:t>
            </a:r>
            <a:r>
              <a:rPr lang="en-US" sz="1800" dirty="0"/>
              <a:t> F, Nguyen G, </a:t>
            </a:r>
            <a:r>
              <a:rPr lang="en-US" sz="1800" dirty="0" err="1"/>
              <a:t>Mathevon</a:t>
            </a:r>
            <a:r>
              <a:rPr lang="en-US" sz="1800" dirty="0"/>
              <a:t> T, et al. Evaluation of the efficacy and tolerance of a short 7 day third-generation cephalosporin treatment in the management of acute pyelonephritis in young women in the emergency department. J </a:t>
            </a:r>
            <a:r>
              <a:rPr lang="en-US" sz="1800" dirty="0" err="1"/>
              <a:t>Antimicrob</a:t>
            </a:r>
            <a:r>
              <a:rPr lang="en-US" sz="1800" dirty="0"/>
              <a:t> Chemother. 2016 Jun;71(6):1660-4. PMID: 26903277.</a:t>
            </a:r>
          </a:p>
          <a:p>
            <a:pPr marL="347472" indent="-347472">
              <a:buFont typeface="+mj-lt"/>
              <a:buAutoNum type="arabicPeriod" startAt="21"/>
            </a:pPr>
            <a:r>
              <a:rPr lang="en-US" sz="1800" dirty="0"/>
              <a:t>Fox MT, Melia MT, Same RG, et al. A seven-day course of TMP-SMX may be as effective as a seven-day course of ciprofloxacin for the treatment of pyelonephritis. Am J Med. 2017 Jul;130(7):842-5. PMID: 28216442.</a:t>
            </a:r>
          </a:p>
          <a:p>
            <a:pPr marL="347472" indent="-347472">
              <a:buFont typeface="+mj-lt"/>
              <a:buAutoNum type="arabicPeriod" startAt="21"/>
            </a:pPr>
            <a:r>
              <a:rPr lang="en-US" sz="1800" dirty="0"/>
              <a:t>Fox MT, Amoah J, Hsu AJ, et al. Comparative effectiveness of antibiotic treatment duration in children with pyelonephritis. JAMA </a:t>
            </a:r>
            <a:r>
              <a:rPr lang="en-US" sz="1800" dirty="0" err="1"/>
              <a:t>Netw</a:t>
            </a:r>
            <a:r>
              <a:rPr lang="en-US" sz="1800" dirty="0"/>
              <a:t> Open. 2020 May 1;3(5):e203951. PMID: 32364593.</a:t>
            </a:r>
          </a:p>
          <a:p>
            <a:pPr marL="347472" indent="-347472">
              <a:buFont typeface="+mj-lt"/>
              <a:buAutoNum type="arabicPeriod" startAt="21"/>
            </a:pPr>
            <a:r>
              <a:rPr lang="en-US" sz="1800" dirty="0" err="1"/>
              <a:t>Grigoryan</a:t>
            </a:r>
            <a:r>
              <a:rPr lang="en-US" sz="1800" dirty="0"/>
              <a:t> L, </a:t>
            </a:r>
            <a:r>
              <a:rPr lang="en-US" sz="1800" dirty="0" err="1"/>
              <a:t>Trautner</a:t>
            </a:r>
            <a:r>
              <a:rPr lang="en-US" sz="1800" dirty="0"/>
              <a:t> BW, Gupta K. Diagnosis and management of urinary tract infections in the outpatient setting: a review. JAMA 2014 Oct 22-29;312(16):1677-84. PMID: 25335150.</a:t>
            </a:r>
          </a:p>
          <a:p>
            <a:pPr marL="347472" indent="-347472">
              <a:buFont typeface="+mj-lt"/>
              <a:buAutoNum type="arabicPeriod" startAt="21"/>
            </a:pPr>
            <a:r>
              <a:rPr lang="en-US" sz="1800" dirty="0" err="1"/>
              <a:t>Dekonja</a:t>
            </a:r>
            <a:r>
              <a:rPr lang="en-US" sz="1800" dirty="0"/>
              <a:t> DM, </a:t>
            </a:r>
            <a:r>
              <a:rPr lang="en-US" sz="1800" dirty="0" err="1"/>
              <a:t>Trautner</a:t>
            </a:r>
            <a:r>
              <a:rPr lang="en-US" sz="1800" dirty="0"/>
              <a:t> B, Amundson C, et al. Effect of 7 vs 14 days of antibiotic therapy on resolution of symptoms among afebrile men with urinary tract infection: A randomized clinical trial. JAMA. 2021 Jul 27;326(4):324-31. PMID: 34313686.</a:t>
            </a:r>
          </a:p>
        </p:txBody>
      </p:sp>
      <p:sp>
        <p:nvSpPr>
          <p:cNvPr id="4" name="Slide Number Placeholder 3">
            <a:extLst>
              <a:ext uri="{FF2B5EF4-FFF2-40B4-BE49-F238E27FC236}">
                <a16:creationId xmlns:a16="http://schemas.microsoft.com/office/drawing/2014/main" id="{D742C638-9DF5-4C79-B670-E2F64B47E3D6}"/>
              </a:ext>
            </a:extLst>
          </p:cNvPr>
          <p:cNvSpPr>
            <a:spLocks noGrp="1"/>
          </p:cNvSpPr>
          <p:nvPr>
            <p:ph type="sldNum" sz="quarter" idx="12"/>
          </p:nvPr>
        </p:nvSpPr>
        <p:spPr/>
        <p:txBody>
          <a:bodyPr/>
          <a:lstStyle/>
          <a:p>
            <a:fld id="{993EEC8E-C5CF-40DF-832D-5BCB0E209B98}" type="slidenum">
              <a:rPr lang="en-US" smtClean="0">
                <a:solidFill>
                  <a:prstClr val="white"/>
                </a:solidFill>
              </a:rPr>
              <a:pPr/>
              <a:t>33</a:t>
            </a:fld>
            <a:endParaRPr lang="en-US">
              <a:solidFill>
                <a:prstClr val="white"/>
              </a:solidFill>
            </a:endParaRPr>
          </a:p>
        </p:txBody>
      </p:sp>
    </p:spTree>
    <p:extLst>
      <p:ext uri="{BB962C8B-B14F-4D97-AF65-F5344CB8AC3E}">
        <p14:creationId xmlns:p14="http://schemas.microsoft.com/office/powerpoint/2010/main" val="61409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5756" y="67235"/>
            <a:ext cx="8753773" cy="783771"/>
          </a:xfrm>
        </p:spPr>
        <p:txBody>
          <a:bodyPr>
            <a:noAutofit/>
          </a:bodyPr>
          <a:lstStyle/>
          <a:p>
            <a:r>
              <a:rPr lang="en-US" sz="3200" dirty="0"/>
              <a:t>The Four Moments of Antibiotic</a:t>
            </a:r>
            <a:r>
              <a:rPr lang="en-US" sz="4000" dirty="0"/>
              <a:t> </a:t>
            </a:r>
            <a:r>
              <a:rPr lang="en-US" sz="3200" dirty="0"/>
              <a:t>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4</a:t>
            </a:fld>
            <a:endParaRPr lang="en-US"/>
          </a:p>
        </p:txBody>
      </p:sp>
      <p:sp>
        <p:nvSpPr>
          <p:cNvPr id="12" name="Rectangle 11"/>
          <p:cNvSpPr/>
          <p:nvPr/>
        </p:nvSpPr>
        <p:spPr>
          <a:xfrm>
            <a:off x="4291852" y="1859340"/>
            <a:ext cx="4466666" cy="1569660"/>
          </a:xfrm>
          <a:prstGeom prst="rect">
            <a:avLst/>
          </a:prstGeom>
        </p:spPr>
        <p:txBody>
          <a:bodyPr wrap="square">
            <a:spAutoFit/>
          </a:bodyPr>
          <a:lstStyle/>
          <a:p>
            <a:pPr marL="457200" indent="-457200">
              <a:buFont typeface="+mj-lt"/>
              <a:buAutoNum type="arabicPeriod"/>
            </a:pPr>
            <a:r>
              <a:rPr lang="en-US" sz="3200" dirty="0"/>
              <a:t>Does my patient have an infection that requires antibiotics?</a:t>
            </a:r>
          </a:p>
        </p:txBody>
      </p:sp>
      <p:pic>
        <p:nvPicPr>
          <p:cNvPr id="10" name="Picture 9" descr="Four Moments of Antibiotic Decision Making Graphic"/>
          <p:cNvPicPr>
            <a:picLocks noChangeAspect="1"/>
          </p:cNvPicPr>
          <p:nvPr/>
        </p:nvPicPr>
        <p:blipFill>
          <a:blip r:embed="rId4"/>
          <a:stretch>
            <a:fillRect/>
          </a:stretch>
        </p:blipFill>
        <p:spPr>
          <a:xfrm>
            <a:off x="523875" y="1578914"/>
            <a:ext cx="3329053" cy="3314091"/>
          </a:xfrm>
          <a:prstGeom prst="rect">
            <a:avLst/>
          </a:prstGeom>
        </p:spPr>
      </p:pic>
    </p:spTree>
    <p:custDataLst>
      <p:tags r:id="rId1"/>
    </p:custDataLst>
    <p:extLst>
      <p:ext uri="{BB962C8B-B14F-4D97-AF65-F5344CB8AC3E}">
        <p14:creationId xmlns:p14="http://schemas.microsoft.com/office/powerpoint/2010/main" val="28729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br>
              <a:rPr lang="en-US" dirty="0"/>
            </a:br>
            <a:r>
              <a:rPr lang="en-US" sz="4000" dirty="0"/>
              <a:t>Symptoms of Urinary Tract Infections</a:t>
            </a:r>
          </a:p>
        </p:txBody>
      </p:sp>
      <p:sp>
        <p:nvSpPr>
          <p:cNvPr id="2" name="Slide Number Placeholder 1"/>
          <p:cNvSpPr>
            <a:spLocks noGrp="1"/>
          </p:cNvSpPr>
          <p:nvPr>
            <p:ph type="sldNum" sz="quarter" idx="12"/>
          </p:nvPr>
        </p:nvSpPr>
        <p:spPr/>
        <p:txBody>
          <a:bodyPr/>
          <a:lstStyle/>
          <a:p>
            <a:fld id="{993EEC8E-C5CF-40DF-832D-5BCB0E209B98}" type="slidenum">
              <a:rPr lang="en-US" smtClean="0"/>
              <a:pPr/>
              <a:t>5</a:t>
            </a:fld>
            <a:endParaRPr lang="en-US"/>
          </a:p>
        </p:txBody>
      </p:sp>
      <p:sp>
        <p:nvSpPr>
          <p:cNvPr id="3" name="Content Placeholder 2"/>
          <p:cNvSpPr>
            <a:spLocks noGrp="1"/>
          </p:cNvSpPr>
          <p:nvPr>
            <p:ph idx="1"/>
          </p:nvPr>
        </p:nvSpPr>
        <p:spPr>
          <a:xfrm>
            <a:off x="573741" y="870182"/>
            <a:ext cx="8229601" cy="5117636"/>
          </a:xfrm>
        </p:spPr>
        <p:txBody>
          <a:bodyPr>
            <a:normAutofit/>
          </a:bodyPr>
          <a:lstStyle/>
          <a:p>
            <a:pPr marL="0" indent="0">
              <a:buNone/>
            </a:pPr>
            <a:endParaRPr lang="en-US" sz="3200" b="1" dirty="0"/>
          </a:p>
          <a:p>
            <a:pPr marL="0" indent="0">
              <a:buNone/>
            </a:pPr>
            <a:r>
              <a:rPr lang="en-US" sz="3200" b="1" dirty="0"/>
              <a:t>Cystitis: </a:t>
            </a:r>
            <a:r>
              <a:rPr lang="en-US" sz="3200" dirty="0"/>
              <a:t>infection of the bladder</a:t>
            </a:r>
          </a:p>
          <a:p>
            <a:pPr marL="461963" lvl="1" indent="-60325">
              <a:buNone/>
            </a:pPr>
            <a:r>
              <a:rPr lang="en-US" sz="2800" dirty="0"/>
              <a:t>	Symptoms: dysuria, frequency, urgency, and suprapubic pain</a:t>
            </a:r>
          </a:p>
          <a:p>
            <a:pPr marL="461963" lvl="1" indent="-60325">
              <a:buNone/>
            </a:pPr>
            <a:endParaRPr lang="en-US" sz="2800" b="1" dirty="0"/>
          </a:p>
          <a:p>
            <a:pPr marL="461963" lvl="1" indent="-461963">
              <a:buNone/>
            </a:pPr>
            <a:r>
              <a:rPr lang="en-US" sz="3200" b="1" dirty="0"/>
              <a:t>Pyelonephritis: </a:t>
            </a:r>
            <a:r>
              <a:rPr lang="en-US" sz="3200" dirty="0"/>
              <a:t>infection of the kidney </a:t>
            </a:r>
          </a:p>
          <a:p>
            <a:pPr marL="461963" lvl="1" indent="-60325">
              <a:buNone/>
            </a:pPr>
            <a:r>
              <a:rPr lang="en-US" sz="2800" dirty="0"/>
              <a:t>	Symptoms: fever and flank pain (in addition to the  symptoms of cystitis)</a:t>
            </a:r>
          </a:p>
          <a:p>
            <a:endParaRPr lang="en-US" dirty="0"/>
          </a:p>
        </p:txBody>
      </p:sp>
    </p:spTree>
    <p:custDataLst>
      <p:tags r:id="rId1"/>
    </p:custDataLst>
    <p:extLst>
      <p:ext uri="{BB962C8B-B14F-4D97-AF65-F5344CB8AC3E}">
        <p14:creationId xmlns:p14="http://schemas.microsoft.com/office/powerpoint/2010/main" val="341344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UTI Diagnosis in Children and Adolescents</a:t>
            </a:r>
          </a:p>
        </p:txBody>
      </p:sp>
      <p:sp>
        <p:nvSpPr>
          <p:cNvPr id="3" name="Content Placeholder 2"/>
          <p:cNvSpPr>
            <a:spLocks noGrp="1"/>
          </p:cNvSpPr>
          <p:nvPr>
            <p:ph idx="1"/>
          </p:nvPr>
        </p:nvSpPr>
        <p:spPr>
          <a:xfrm>
            <a:off x="457199" y="870182"/>
            <a:ext cx="5105399" cy="5117636"/>
          </a:xfrm>
        </p:spPr>
        <p:txBody>
          <a:bodyPr>
            <a:normAutofit/>
          </a:bodyPr>
          <a:lstStyle/>
          <a:p>
            <a:pPr marL="573088" indent="-573088">
              <a:buNone/>
            </a:pPr>
            <a:endParaRPr lang="en-US" sz="2800" b="1" dirty="0"/>
          </a:p>
          <a:p>
            <a:pPr marL="573088" indent="-573088">
              <a:buNone/>
            </a:pPr>
            <a:r>
              <a:rPr lang="en-US" sz="2800" b="1" dirty="0"/>
              <a:t>Children ≥4 years of age and adolescents </a:t>
            </a:r>
            <a:br>
              <a:rPr lang="en-US" sz="2800" dirty="0"/>
            </a:br>
            <a:r>
              <a:rPr lang="en-US" sz="2600" dirty="0"/>
              <a:t>Symptoms of cystitis and pyelonephritis identical to adults</a:t>
            </a:r>
          </a:p>
          <a:p>
            <a:pPr marL="0" indent="0">
              <a:buNone/>
            </a:pPr>
            <a:endParaRPr lang="en-US" sz="2800" dirty="0"/>
          </a:p>
          <a:p>
            <a:pPr marL="573088" indent="-573088">
              <a:buNone/>
            </a:pPr>
            <a:r>
              <a:rPr lang="en-US" sz="2800" b="1" dirty="0"/>
              <a:t>Children &lt;4 years of age</a:t>
            </a:r>
            <a:br>
              <a:rPr lang="en-US" sz="2800" dirty="0"/>
            </a:br>
            <a:r>
              <a:rPr lang="en-US" sz="2600" dirty="0"/>
              <a:t>Consider UTI diagnosis in febrile and irritable children without an alternative explanation</a:t>
            </a: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6</a:t>
            </a:fld>
            <a:endParaRPr lang="en-US" dirty="0">
              <a:solidFill>
                <a:prstClr val="white"/>
              </a:solidFill>
            </a:endParaRPr>
          </a:p>
        </p:txBody>
      </p:sp>
      <p:pic>
        <p:nvPicPr>
          <p:cNvPr id="7" name="Picture 6" descr="Image of adolescent girl looking sad">
            <a:extLst>
              <a:ext uri="{FF2B5EF4-FFF2-40B4-BE49-F238E27FC236}">
                <a16:creationId xmlns:a16="http://schemas.microsoft.com/office/drawing/2014/main" id="{43BAB78E-4477-421C-B6BA-8DECA66B6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489" y="1304579"/>
            <a:ext cx="2970312" cy="1980207"/>
          </a:xfrm>
          <a:prstGeom prst="rect">
            <a:avLst/>
          </a:prstGeom>
          <a:effectLst>
            <a:outerShdw blurRad="50800" dist="38100" dir="2700000" algn="tl" rotWithShape="0">
              <a:prstClr val="black">
                <a:alpha val="40000"/>
              </a:prstClr>
            </a:outerShdw>
          </a:effectLst>
        </p:spPr>
      </p:pic>
      <p:pic>
        <p:nvPicPr>
          <p:cNvPr id="9" name="Picture 8" descr="Image of mother holding a crying baby">
            <a:extLst>
              <a:ext uri="{FF2B5EF4-FFF2-40B4-BE49-F238E27FC236}">
                <a16:creationId xmlns:a16="http://schemas.microsoft.com/office/drawing/2014/main" id="{A12D2EF5-8ADD-4C5D-A06C-511CF2EBB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6489" y="3794126"/>
            <a:ext cx="2970309" cy="198020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6979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Asymptomatic Bacteriuria (ASB)</a:t>
            </a:r>
          </a:p>
        </p:txBody>
      </p:sp>
      <p:sp>
        <p:nvSpPr>
          <p:cNvPr id="3" name="Content Placeholder 2"/>
          <p:cNvSpPr>
            <a:spLocks noGrp="1"/>
          </p:cNvSpPr>
          <p:nvPr>
            <p:ph idx="1"/>
          </p:nvPr>
        </p:nvSpPr>
        <p:spPr>
          <a:xfrm>
            <a:off x="457200" y="1008531"/>
            <a:ext cx="4490185" cy="5117636"/>
          </a:xfrm>
        </p:spPr>
        <p:txBody>
          <a:bodyPr vert="horz" lIns="101852" tIns="50927" rIns="101852" bIns="50927" rtlCol="0" anchor="t">
            <a:normAutofit fontScale="92500"/>
          </a:bodyPr>
          <a:lstStyle/>
          <a:p>
            <a:pPr marL="336550" indent="-336550"/>
            <a:r>
              <a:rPr lang="en-US" dirty="0"/>
              <a:t>The presence of significant colony counts of bacteria in the urine from a person without symptoms of a UTI. </a:t>
            </a:r>
          </a:p>
          <a:p>
            <a:pPr marL="336550" indent="-336550"/>
            <a:r>
              <a:rPr lang="en-US" dirty="0"/>
              <a:t>ASB does not indicate a UTI.</a:t>
            </a:r>
            <a:r>
              <a:rPr lang="en-US" baseline="30000" dirty="0"/>
              <a:t>1-4</a:t>
            </a:r>
            <a:r>
              <a:rPr lang="en-US" dirty="0"/>
              <a:t> </a:t>
            </a:r>
          </a:p>
          <a:p>
            <a:pPr marL="336550" indent="-336550"/>
            <a:r>
              <a:rPr lang="en-US" dirty="0"/>
              <a:t>Urine cultures should only be obtained from patients with symptoms of a UTI.</a:t>
            </a:r>
          </a:p>
          <a:p>
            <a:pPr marL="336550" indent="-336550"/>
            <a:r>
              <a:rPr lang="en-US" dirty="0">
                <a:cs typeface="Calibri"/>
              </a:rPr>
              <a:t>Urine from patients with ASB may contain white blood cells (WBC)—their presence also does not indicate a UTI in the absence of urinary symptoms</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7</a:t>
            </a:fld>
            <a:endParaRPr lang="en-US" dirty="0">
              <a:solidFill>
                <a:prstClr val="white"/>
              </a:solidFill>
            </a:endParaRPr>
          </a:p>
        </p:txBody>
      </p:sp>
      <p:pic>
        <p:nvPicPr>
          <p:cNvPr id="7" name="Picture 6" descr="Image of several urine specimen collection cups">
            <a:extLst>
              <a:ext uri="{FF2B5EF4-FFF2-40B4-BE49-F238E27FC236}">
                <a16:creationId xmlns:a16="http://schemas.microsoft.com/office/drawing/2014/main" id="{AD5FE665-2214-4E54-84D6-A8C02CD20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643" y="1838424"/>
            <a:ext cx="3580294" cy="2395887"/>
          </a:xfrm>
          <a:prstGeom prst="rect">
            <a:avLst/>
          </a:prstGeom>
        </p:spPr>
      </p:pic>
    </p:spTree>
    <p:custDataLst>
      <p:tags r:id="rId1"/>
    </p:custDataLst>
    <p:extLst>
      <p:ext uri="{BB962C8B-B14F-4D97-AF65-F5344CB8AC3E}">
        <p14:creationId xmlns:p14="http://schemas.microsoft.com/office/powerpoint/2010/main" val="56457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br>
              <a:rPr lang="en-US" dirty="0"/>
            </a:br>
            <a:r>
              <a:rPr lang="en-US" sz="4000" dirty="0"/>
              <a:t>Asymptomatic Bacteriuria</a:t>
            </a:r>
            <a:r>
              <a:rPr lang="en-US" sz="4000" baseline="30000" dirty="0"/>
              <a:t>2,5</a:t>
            </a:r>
          </a:p>
        </p:txBody>
      </p:sp>
      <p:sp>
        <p:nvSpPr>
          <p:cNvPr id="5" name="Content Placeholder 4"/>
          <p:cNvSpPr>
            <a:spLocks noGrp="1"/>
          </p:cNvSpPr>
          <p:nvPr>
            <p:ph idx="1"/>
          </p:nvPr>
        </p:nvSpPr>
        <p:spPr/>
        <p:txBody>
          <a:bodyPr/>
          <a:lstStyle/>
          <a:p>
            <a:pPr marL="0" indent="0">
              <a:buNone/>
            </a:pPr>
            <a:r>
              <a:rPr lang="en-US" dirty="0"/>
              <a:t>ASB is </a:t>
            </a:r>
            <a:r>
              <a:rPr lang="en-US" b="1" dirty="0">
                <a:solidFill>
                  <a:srgbClr val="007DA3"/>
                </a:solidFill>
              </a:rPr>
              <a:t>COMMON</a:t>
            </a:r>
            <a:r>
              <a:rPr lang="en-US" dirty="0"/>
              <a:t>.</a:t>
            </a:r>
          </a:p>
          <a:p>
            <a:endParaRPr lang="en-US" dirty="0"/>
          </a:p>
        </p:txBody>
      </p:sp>
      <p:graphicFrame>
        <p:nvGraphicFramePr>
          <p:cNvPr id="35938" name="Group 98" descr="Table showing the prevalence of asymptomatic bacteriuria in different populations"/>
          <p:cNvGraphicFramePr>
            <a:graphicFrameLocks noGrp="1"/>
          </p:cNvGraphicFramePr>
          <p:nvPr>
            <p:extLst>
              <p:ext uri="{D42A27DB-BD31-4B8C-83A1-F6EECF244321}">
                <p14:modId xmlns:p14="http://schemas.microsoft.com/office/powerpoint/2010/main" val="2063080047"/>
              </p:ext>
            </p:extLst>
          </p:nvPr>
        </p:nvGraphicFramePr>
        <p:xfrm>
          <a:off x="666748" y="1668755"/>
          <a:ext cx="7810504" cy="4009586"/>
        </p:xfrm>
        <a:graphic>
          <a:graphicData uri="http://schemas.openxmlformats.org/drawingml/2006/table">
            <a:tbl>
              <a:tblPr firstRow="1">
                <a:effectLst/>
                <a:tableStyleId>{FABFCF23-3B69-468F-B69F-88F6DE6A72F2}</a:tableStyleId>
              </a:tblPr>
              <a:tblGrid>
                <a:gridCol w="5390348">
                  <a:extLst>
                    <a:ext uri="{9D8B030D-6E8A-4147-A177-3AD203B41FA5}">
                      <a16:colId xmlns:a16="http://schemas.microsoft.com/office/drawing/2014/main" val="20000"/>
                    </a:ext>
                  </a:extLst>
                </a:gridCol>
                <a:gridCol w="2420156">
                  <a:extLst>
                    <a:ext uri="{9D8B030D-6E8A-4147-A177-3AD203B41FA5}">
                      <a16:colId xmlns:a16="http://schemas.microsoft.com/office/drawing/2014/main" val="20001"/>
                    </a:ext>
                  </a:extLst>
                </a:gridCol>
              </a:tblGrid>
              <a:tr h="4428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solidFill>
                            <a:schemeClr val="bg1"/>
                          </a:solidFill>
                          <a:effectLst/>
                        </a:rPr>
                        <a:t>Population</a:t>
                      </a:r>
                      <a:endParaRPr kumimoji="0" lang="en-US" sz="2000" b="1" i="0" u="none" strike="noStrike" cap="none" normalizeH="0" baseline="0" dirty="0">
                        <a:ln>
                          <a:noFill/>
                        </a:ln>
                        <a:solidFill>
                          <a:schemeClr val="bg1"/>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solidFill>
                      <a:srgbClr val="007DA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solidFill>
                            <a:schemeClr val="bg1"/>
                          </a:solidFill>
                          <a:effectLst/>
                        </a:rPr>
                        <a:t>Prevalence</a:t>
                      </a:r>
                      <a:endParaRPr kumimoji="0" lang="en-US" sz="2000" b="1" i="0" u="none" strike="noStrike" cap="none" normalizeH="0" baseline="0" dirty="0">
                        <a:ln>
                          <a:noFill/>
                        </a:ln>
                        <a:solidFill>
                          <a:schemeClr val="bg1"/>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solidFill>
                      <a:srgbClr val="007DA3"/>
                    </a:solidFill>
                  </a:tcPr>
                </a:tc>
                <a:extLst>
                  <a:ext uri="{0D108BD9-81ED-4DB2-BD59-A6C34878D82A}">
                    <a16:rowId xmlns:a16="http://schemas.microsoft.com/office/drawing/2014/main" val="10000"/>
                  </a:ext>
                </a:extLst>
              </a:tr>
              <a:tr h="4428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Healthy premenopausal women</a:t>
                      </a:r>
                      <a:endParaRPr kumimoji="0" lang="en-US" sz="2000" b="0" i="0" u="none" strike="noStrike" cap="none" normalizeH="0" baseline="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1</a:t>
                      </a:r>
                      <a:r>
                        <a:rPr lang="en-US" sz="2000" dirty="0">
                          <a:effectLst/>
                        </a:rPr>
                        <a:t>–</a:t>
                      </a:r>
                      <a:r>
                        <a:rPr kumimoji="0" lang="en-US" sz="2000" u="none" strike="noStrike" cap="none" normalizeH="0" baseline="0" dirty="0">
                          <a:ln>
                            <a:noFill/>
                          </a:ln>
                          <a:effectLst/>
                        </a:rPr>
                        <a:t>5%</a:t>
                      </a:r>
                      <a:endParaRPr kumimoji="0" lang="en-US" sz="2000" b="0" i="0" u="none" strike="noStrike" cap="none" normalizeH="0" baseline="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6706">
                <a:tc>
                  <a:txBody>
                    <a:bodyPr/>
                    <a:lstStyle/>
                    <a:p>
                      <a:pPr>
                        <a:lnSpc>
                          <a:spcPct val="107000"/>
                        </a:lnSpc>
                        <a:spcAft>
                          <a:spcPts val="0"/>
                        </a:spcAft>
                      </a:pPr>
                      <a:r>
                        <a:rPr lang="en-US" sz="2000" dirty="0">
                          <a:effectLst/>
                        </a:rPr>
                        <a:t>Women 65–90 years old</a:t>
                      </a:r>
                      <a:endParaRPr lang="en-US" sz="2000" dirty="0">
                        <a:solidFill>
                          <a:srgbClr val="002C77"/>
                        </a:solidFill>
                        <a:effectLst/>
                        <a:latin typeface="Calibri" panose="020F0502020204030204" pitchFamily="34" charset="0"/>
                      </a:endParaRPr>
                    </a:p>
                  </a:txBody>
                  <a:tcPr>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2000" dirty="0">
                          <a:effectLst/>
                        </a:rPr>
                        <a:t>11–16%</a:t>
                      </a:r>
                      <a:endParaRPr lang="en-US" sz="2000" dirty="0">
                        <a:solidFill>
                          <a:srgbClr val="002C77"/>
                        </a:solidFill>
                        <a:effectLst/>
                        <a:latin typeface="Calibri" panose="020F0502020204030204" pitchFamily="34" charset="0"/>
                      </a:endParaRPr>
                    </a:p>
                  </a:txBody>
                  <a:tcPr>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28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Female long-term care residents</a:t>
                      </a:r>
                      <a:endParaRPr kumimoji="0" lang="en-US" sz="2000" b="0" i="0" u="none" strike="noStrike" cap="none" normalizeH="0" baseline="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25</a:t>
                      </a:r>
                      <a:r>
                        <a:rPr lang="en-US" sz="2000" dirty="0">
                          <a:effectLst/>
                        </a:rPr>
                        <a:t>–</a:t>
                      </a:r>
                      <a:r>
                        <a:rPr kumimoji="0" lang="en-US" sz="2000" u="none" strike="noStrike" cap="none" normalizeH="0" baseline="0" dirty="0">
                          <a:ln>
                            <a:noFill/>
                          </a:ln>
                          <a:effectLst/>
                        </a:rPr>
                        <a:t>50%</a:t>
                      </a:r>
                      <a:endParaRPr kumimoji="0" lang="en-US" sz="2000" b="0" i="0" u="none" strike="noStrike" cap="none" normalizeH="0" baseline="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8463061"/>
                  </a:ext>
                </a:extLst>
              </a:tr>
              <a:tr h="4428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Male long-term care residents</a:t>
                      </a:r>
                      <a:endParaRPr kumimoji="0" lang="en-US" sz="2000" b="0" i="0" u="none" strike="noStrike" cap="none" normalizeH="0" baseline="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15</a:t>
                      </a:r>
                      <a:r>
                        <a:rPr lang="en-US" sz="2000" dirty="0">
                          <a:effectLst/>
                        </a:rPr>
                        <a:t>–</a:t>
                      </a:r>
                      <a:r>
                        <a:rPr kumimoji="0" lang="en-US" sz="2000" u="none" strike="noStrike" cap="none" normalizeH="0" baseline="0" dirty="0">
                          <a:ln>
                            <a:noFill/>
                          </a:ln>
                          <a:effectLst/>
                        </a:rPr>
                        <a:t>50%</a:t>
                      </a:r>
                      <a:endParaRPr kumimoji="0" lang="en-US" sz="2000" b="0" i="0" u="none" strike="noStrike" cap="none" normalizeH="0" baseline="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2810129"/>
                  </a:ext>
                </a:extLst>
              </a:tr>
              <a:tr h="4428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Women with diabetes</a:t>
                      </a:r>
                      <a:endParaRPr kumimoji="0" lang="en-US" sz="2000" b="0" i="0" u="none" strike="noStrike" cap="none" normalizeH="0" baseline="3000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9</a:t>
                      </a:r>
                      <a:r>
                        <a:rPr lang="en-US" sz="2000" dirty="0">
                          <a:effectLst/>
                        </a:rPr>
                        <a:t>–</a:t>
                      </a:r>
                      <a:r>
                        <a:rPr kumimoji="0" lang="en-US" sz="2000" u="none" strike="noStrike" cap="none" normalizeH="0" baseline="0" dirty="0">
                          <a:ln>
                            <a:noFill/>
                          </a:ln>
                          <a:effectLst/>
                        </a:rPr>
                        <a:t>27%</a:t>
                      </a:r>
                      <a:endParaRPr kumimoji="0" lang="en-US" sz="2000" b="0" i="0" u="none" strike="noStrike" cap="none" normalizeH="0" baseline="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28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Men with diabetes</a:t>
                      </a: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1</a:t>
                      </a:r>
                      <a:r>
                        <a:rPr lang="en-US" sz="2000" dirty="0">
                          <a:effectLst/>
                        </a:rPr>
                        <a:t>–</a:t>
                      </a:r>
                      <a:r>
                        <a:rPr kumimoji="0" lang="en-US" sz="2000" b="0" i="0" u="none" strike="noStrike" cap="none" normalizeH="0" baseline="0" dirty="0">
                          <a:ln>
                            <a:noFill/>
                          </a:ln>
                          <a:solidFill>
                            <a:schemeClr val="tx1"/>
                          </a:solidFill>
                          <a:effectLst/>
                          <a:latin typeface="Calibri" panose="020F0502020204030204" pitchFamily="34" charset="0"/>
                        </a:rPr>
                        <a:t>11%</a:t>
                      </a: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770270"/>
                  </a:ext>
                </a:extLst>
              </a:tr>
              <a:tr h="4428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People receiving hemodialysis</a:t>
                      </a:r>
                      <a:endParaRPr kumimoji="0" lang="en-US" sz="2000" b="0" i="0" u="none" strike="noStrike" cap="none" normalizeH="0" baseline="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25%</a:t>
                      </a:r>
                      <a:endParaRPr kumimoji="0" lang="en-US" sz="2000" b="0" i="0" u="none" strike="noStrike" cap="none" normalizeH="0" baseline="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28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People with indwelling urinary catheters</a:t>
                      </a:r>
                      <a:endParaRPr kumimoji="0" lang="en-US" sz="2000" b="0" i="0" u="none" strike="noStrike" cap="none" normalizeH="0" baseline="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a:ln>
                            <a:noFill/>
                          </a:ln>
                          <a:effectLst/>
                        </a:rPr>
                        <a:t>&gt; 90%</a:t>
                      </a:r>
                      <a:endParaRPr kumimoji="0" lang="en-US" sz="2000" b="0" i="0" u="none" strike="noStrike" cap="none" normalizeH="0" baseline="0" dirty="0">
                        <a:ln>
                          <a:noFill/>
                        </a:ln>
                        <a:solidFill>
                          <a:srgbClr val="254B8E"/>
                        </a:solidFill>
                        <a:effectLst/>
                        <a:latin typeface="Calibri" panose="020F0502020204030204" pitchFamily="34" charset="0"/>
                      </a:endParaRPr>
                    </a:p>
                  </a:txBody>
                  <a:tcPr horzOverflow="overflow">
                    <a:lnL w="12700" cap="flat" cmpd="sng" algn="ctr">
                      <a:solidFill>
                        <a:srgbClr val="007DA3"/>
                      </a:solidFill>
                      <a:prstDash val="solid"/>
                      <a:round/>
                      <a:headEnd type="none" w="med" len="med"/>
                      <a:tailEnd type="none" w="med" len="med"/>
                    </a:lnL>
                    <a:lnR w="12700" cap="flat" cmpd="sng" algn="ctr">
                      <a:solidFill>
                        <a:srgbClr val="007DA3"/>
                      </a:solidFill>
                      <a:prstDash val="solid"/>
                      <a:round/>
                      <a:headEnd type="none" w="med" len="med"/>
                      <a:tailEnd type="none" w="med" len="med"/>
                    </a:lnR>
                    <a:lnT w="12700" cap="flat" cmpd="sng" algn="ctr">
                      <a:solidFill>
                        <a:srgbClr val="007DA3"/>
                      </a:solidFill>
                      <a:prstDash val="solid"/>
                      <a:round/>
                      <a:headEnd type="none" w="med" len="med"/>
                      <a:tailEnd type="none" w="med" len="med"/>
                    </a:lnT>
                    <a:lnB w="12700" cap="flat" cmpd="sng" algn="ctr">
                      <a:solidFill>
                        <a:srgbClr val="007DA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638833"/>
                  </a:ext>
                </a:extLst>
              </a:tr>
            </a:tbl>
          </a:graphicData>
        </a:graphic>
      </p:graphicFrame>
      <p:sp>
        <p:nvSpPr>
          <p:cNvPr id="2" name="Slide Number Placeholder 1"/>
          <p:cNvSpPr>
            <a:spLocks noGrp="1"/>
          </p:cNvSpPr>
          <p:nvPr>
            <p:ph type="sldNum" sz="quarter" idx="12"/>
          </p:nvPr>
        </p:nvSpPr>
        <p:spPr/>
        <p:txBody>
          <a:bodyPr/>
          <a:lstStyle/>
          <a:p>
            <a:fld id="{993EEC8E-C5CF-40DF-832D-5BCB0E209B98}" type="slidenum">
              <a:rPr lang="en-US" smtClean="0"/>
              <a:pPr/>
              <a:t>8</a:t>
            </a:fld>
            <a:endParaRPr lang="en-US"/>
          </a:p>
        </p:txBody>
      </p:sp>
    </p:spTree>
    <p:custDataLst>
      <p:tags r:id="rId1"/>
    </p:custDataLst>
    <p:extLst>
      <p:ext uri="{BB962C8B-B14F-4D97-AF65-F5344CB8AC3E}">
        <p14:creationId xmlns:p14="http://schemas.microsoft.com/office/powerpoint/2010/main" val="127897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3000" dirty="0"/>
              <a:t>Treatment of Asymptomatic Bacteriuria May Cause Harm</a:t>
            </a:r>
          </a:p>
        </p:txBody>
      </p:sp>
      <p:sp>
        <p:nvSpPr>
          <p:cNvPr id="86019" name="Rectangle 3"/>
          <p:cNvSpPr>
            <a:spLocks noGrp="1" noChangeArrowheads="1"/>
          </p:cNvSpPr>
          <p:nvPr>
            <p:ph idx="1"/>
          </p:nvPr>
        </p:nvSpPr>
        <p:spPr>
          <a:xfrm>
            <a:off x="457201" y="1287663"/>
            <a:ext cx="8229600" cy="5117636"/>
          </a:xfrm>
        </p:spPr>
        <p:txBody>
          <a:bodyPr>
            <a:normAutofit/>
          </a:bodyPr>
          <a:lstStyle/>
          <a:p>
            <a:r>
              <a:rPr lang="en-US" sz="2600" b="1" dirty="0"/>
              <a:t>ASB does not require treatment</a:t>
            </a:r>
          </a:p>
          <a:p>
            <a:r>
              <a:rPr lang="en-US" sz="2600" dirty="0"/>
              <a:t>Randomized controlled trials have not shown that antibiotic treatment of ASB reduces subsequent risk of UTI</a:t>
            </a:r>
            <a:r>
              <a:rPr lang="en-US" sz="2600" baseline="30000" dirty="0"/>
              <a:t>6-8</a:t>
            </a:r>
            <a:endParaRPr lang="en-US" sz="2600" dirty="0"/>
          </a:p>
          <a:p>
            <a:r>
              <a:rPr lang="en-US" sz="2600" dirty="0"/>
              <a:t>Treatment of ASB is associated with—</a:t>
            </a:r>
          </a:p>
          <a:p>
            <a:pPr lvl="1"/>
            <a:r>
              <a:rPr lang="en-US" sz="2400" dirty="0"/>
              <a:t>Avoidable antibiotic-associated adverse events </a:t>
            </a:r>
            <a:r>
              <a:rPr lang="en-US" sz="2400" baseline="30000" dirty="0"/>
              <a:t>9,10</a:t>
            </a:r>
            <a:endParaRPr lang="en-US" sz="2400" dirty="0"/>
          </a:p>
          <a:p>
            <a:pPr lvl="1"/>
            <a:r>
              <a:rPr lang="en-US" sz="2400" dirty="0"/>
              <a:t>An increased risk of subsequent UTIs that may be increasingly difficult to treat due to the development of antibiotic resistance</a:t>
            </a:r>
            <a:r>
              <a:rPr lang="en-US" sz="2400" baseline="30000" dirty="0"/>
              <a:t>9,11</a:t>
            </a:r>
            <a:endParaRPr lang="en-US" sz="2400" dirty="0"/>
          </a:p>
        </p:txBody>
      </p:sp>
      <p:sp>
        <p:nvSpPr>
          <p:cNvPr id="2" name="Slide Number Placeholder 1"/>
          <p:cNvSpPr>
            <a:spLocks noGrp="1"/>
          </p:cNvSpPr>
          <p:nvPr>
            <p:ph type="sldNum" sz="quarter" idx="12"/>
          </p:nvPr>
        </p:nvSpPr>
        <p:spPr/>
        <p:txBody>
          <a:bodyPr/>
          <a:lstStyle/>
          <a:p>
            <a:fld id="{993EEC8E-C5CF-40DF-832D-5BCB0E209B98}" type="slidenum">
              <a:rPr lang="en-US" smtClean="0"/>
              <a:pPr/>
              <a:t>9</a:t>
            </a:fld>
            <a:endParaRPr lang="en-US"/>
          </a:p>
        </p:txBody>
      </p:sp>
    </p:spTree>
    <p:custDataLst>
      <p:tags r:id="rId1"/>
    </p:custDataLst>
    <p:extLst>
      <p:ext uri="{BB962C8B-B14F-4D97-AF65-F5344CB8AC3E}">
        <p14:creationId xmlns:p14="http://schemas.microsoft.com/office/powerpoint/2010/main" val="22297814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c99oXDt8"/>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symptomatic Bacteriuria and Urinary Tract Infections&amp;quot;&quot;/&gt;&lt;property id=&quot;20307&quot; value=&quot;483&quot;/&gt;&lt;/object&gt;&lt;object type=&quot;3&quot; unique_id=&quot;10004&quot;&gt;&lt;property id=&quot;20148&quot; value=&quot;5&quot;/&gt;&lt;property id=&quot;20300&quot; value=&quot;Slide 2 - &amp;quot;Presenter — Pranita Tamma&amp;quot;&quot;/&gt;&lt;property id=&quot;20307&quot; value=&quot;509&quot;/&gt;&lt;/object&gt;&lt;object type=&quot;3&quot; unique_id=&quot;10005&quot;&gt;&lt;property id=&quot;20148&quot; value=&quot;5&quot;/&gt;&lt;property id=&quot;20300&quot; value=&quot;Slide 3 - &amp;quot; Objectives&amp;quot;&quot;/&gt;&lt;property id=&quot;20307&quot; value=&quot;503&quot;/&gt;&lt;/object&gt;&lt;object type=&quot;3&quot; unique_id=&quot;10006&quot;&gt;&lt;property id=&quot;20148&quot; value=&quot;5&quot;/&gt;&lt;property id=&quot;20300&quot; value=&quot;Slide 4 - &amp;quot;Asymptomatic Bacteriuria and Pyuria&amp;quot;&quot;/&gt;&lt;property id=&quot;20307&quot; value=&quot;504&quot;/&gt;&lt;/object&gt;&lt;object type=&quot;3&quot; unique_id=&quot;10007&quot;&gt;&lt;property id=&quot;20148&quot; value=&quot;5&quot;/&gt;&lt;property id=&quot;20300&quot; value=&quot;Slide 5 - &amp;quot; Asymptomatic Bacteriuria &amp;quot;&quot;/&gt;&lt;property id=&quot;20307&quot; value=&quot;488&quot;/&gt;&lt;/object&gt;&lt;object type=&quot;3&quot; unique_id=&quot;10008&quot;&gt;&lt;property id=&quot;20148&quot; value=&quot;5&quot;/&gt;&lt;property id=&quot;20300&quot; value=&quot;Slide 6 - &amp;quot; Asymptomatic Bacteriuria &amp;quot;&quot;/&gt;&lt;property id=&quot;20307&quot; value=&quot;489&quot;/&gt;&lt;/object&gt;&lt;object type=&quot;3&quot; unique_id=&quot;10009&quot;&gt;&lt;property id=&quot;20148&quot; value=&quot;5&quot;/&gt;&lt;property id=&quot;20300&quot; value=&quot;Slide 7 - &amp;quot;Asymptomatic Pyuria&amp;quot;&quot;/&gt;&lt;property id=&quot;20307&quot; value=&quot;490&quot;/&gt;&lt;/object&gt;&lt;object type=&quot;3&quot; unique_id=&quot;10010&quot;&gt;&lt;property id=&quot;20148&quot; value=&quot;5&quot;/&gt;&lt;property id=&quot;20300&quot; value=&quot;Slide 8 - &amp;quot;Treatment of ASB is Not Beneficial&amp;quot;&quot;/&gt;&lt;property id=&quot;20307&quot; value=&quot;491&quot;/&gt;&lt;/object&gt;&lt;object type=&quot;3&quot; unique_id=&quot;10011&quot;&gt;&lt;property id=&quot;20148&quot; value=&quot;5&quot;/&gt;&lt;property id=&quot;20300&quot; value=&quot;Slide 9 - &amp;quot;Treatment of ASB May Cause Harm&amp;quot;&quot;/&gt;&lt;property id=&quot;20307&quot; value=&quot;492&quot;/&gt;&lt;/object&gt;&lt;object type=&quot;3&quot; unique_id=&quot;10012&quot;&gt;&lt;property id=&quot;20148&quot; value=&quot;5&quot;/&gt;&lt;property id=&quot;20300&quot; value=&quot;Slide 10 - &amp;quot;Mental Status Changes, ASB, and UTI&amp;quot;&quot;/&gt;&lt;property id=&quot;20307&quot; value=&quot;493&quot;/&gt;&lt;/object&gt;&lt;object type=&quot;3&quot; unique_id=&quot;10013&quot;&gt;&lt;property id=&quot;20148&quot; value=&quot;5&quot;/&gt;&lt;property id=&quot;20300&quot; value=&quot;Slide 11 - &amp;quot;When is Screening/Treating For ASB Indicated?&amp;quot;&quot;/&gt;&lt;property id=&quot;20307&quot; value=&quot;494&quot;/&gt;&lt;/object&gt;&lt;object type=&quot;3&quot; unique_id=&quot;10014&quot;&gt;&lt;property id=&quot;20148&quot; value=&quot;5&quot;/&gt;&lt;property id=&quot;20300&quot; value=&quot;Slide 12 - &amp;quot;Can I Follow the Same Rules for Candiduria?&amp;quot;&quot;/&gt;&lt;property id=&quot;20307&quot; value=&quot;495&quot;/&gt;&lt;/object&gt;&lt;object type=&quot;3&quot; unique_id=&quot;10015&quot;&gt;&lt;property id=&quot;20148&quot; value=&quot;5&quot;/&gt;&lt;property id=&quot;20300&quot; value=&quot;Slide 13 - &amp;quot;Urinary Tract Infections&amp;quot;&quot;/&gt;&lt;property id=&quot;20307&quot; value=&quot;513&quot;/&gt;&lt;/object&gt;&lt;object type=&quot;3&quot; unique_id=&quot;10016&quot;&gt;&lt;property id=&quot;20148&quot; value=&quot;5&quot;/&gt;&lt;property id=&quot;20300&quot; value=&quot;Slide 14 - &amp;quot;Moment 2: Urinalysis and Cultures&amp;quot;&quot;/&gt;&lt;property id=&quot;20307&quot; value=&quot;478&quot;/&gt;&lt;/object&gt;&lt;object type=&quot;3&quot; unique_id=&quot;10017&quot;&gt;&lt;property id=&quot;20148&quot; value=&quot;5&quot;/&gt;&lt;property id=&quot;20300&quot; value=&quot;Slide 15 - &amp;quot;Moment 2: Urinalysis and Cultures&amp;quot;&quot;/&gt;&lt;property id=&quot;20307&quot; value=&quot;507&quot;/&gt;&lt;/object&gt;&lt;object type=&quot;3&quot; unique_id=&quot;10018&quot;&gt;&lt;property id=&quot;20148&quot; value=&quot;5&quot;/&gt;&lt;property id=&quot;20300&quot; value=&quot;Slide 16 - &amp;quot;Uncomplicated Cystitis&amp;quot;&quot;/&gt;&lt;property id=&quot;20307&quot; value=&quot;474&quot;/&gt;&lt;/object&gt;&lt;object type=&quot;3&quot; unique_id=&quot;10019&quot;&gt;&lt;property id=&quot;20148&quot; value=&quot;5&quot;/&gt;&lt;property id=&quot;20300&quot; value=&quot;Slide 17 - &amp;quot;Uncomplicated Cystitis&amp;quot;&quot;/&gt;&lt;property id=&quot;20307&quot; value=&quot;475&quot;/&gt;&lt;/object&gt;&lt;object type=&quot;3&quot; unique_id=&quot;10020&quot;&gt;&lt;property id=&quot;20148&quot; value=&quot;5&quot;/&gt;&lt;property id=&quot;20300&quot; value=&quot;Slide 18 - &amp;quot;UTI in Men &amp;quot;&quot;/&gt;&lt;property id=&quot;20307&quot; value=&quot;476&quot;/&gt;&lt;/object&gt;&lt;object type=&quot;3&quot; unique_id=&quot;10021&quot;&gt;&lt;property id=&quot;20148&quot; value=&quot;5&quot;/&gt;&lt;property id=&quot;20300&quot; value=&quot;Slide 19 - &amp;quot;Pyelonephritis&amp;quot;&quot;/&gt;&lt;property id=&quot;20307&quot; value=&quot;477&quot;/&gt;&lt;/object&gt;&lt;object type=&quot;3&quot; unique_id=&quot;10022&quot;&gt;&lt;property id=&quot;20148&quot; value=&quot;5&quot;/&gt;&lt;property id=&quot;20300&quot; value=&quot;Slide 20 - &amp;quot;Pyelonephritis&amp;quot;&quot;/&gt;&lt;property id=&quot;20307&quot; value=&quot;481&quot;/&gt;&lt;/object&gt;&lt;object type=&quot;3&quot; unique_id=&quot;10023&quot;&gt;&lt;property id=&quot;20148&quot; value=&quot;5&quot;/&gt;&lt;property id=&quot;20300&quot; value=&quot;Slide 21 - &amp;quot;Catheter-Associated UTI&amp;quot;&quot;/&gt;&lt;property id=&quot;20307&quot; value=&quot;479&quot;/&gt;&lt;/object&gt;&lt;object type=&quot;3&quot; unique_id=&quot;10024&quot;&gt;&lt;property id=&quot;20148&quot; value=&quot;5&quot;/&gt;&lt;property id=&quot;20300&quot; value=&quot;Slide 22 - &amp;quot;Catheter-Associated UTI&amp;quot;&quot;/&gt;&lt;property id=&quot;20307&quot; value=&quot;482&quot;/&gt;&lt;/object&gt;&lt;object type=&quot;3&quot; unique_id=&quot;10025&quot;&gt;&lt;property id=&quot;20148&quot; value=&quot;5&quot;/&gt;&lt;property id=&quot;20300&quot; value=&quot;Slide 23 - &amp;quot;Stewardship for ASB and UTI&amp;quot;&quot;/&gt;&lt;property id=&quot;20307&quot; value=&quot;508&quot;/&gt;&lt;/object&gt;&lt;object type=&quot;3&quot; unique_id=&quot;10026&quot;&gt;&lt;property id=&quot;20148&quot; value=&quot;5&quot;/&gt;&lt;property id=&quot;20300&quot; value=&quot;Slide 24 - &amp;quot;Urine Culture Ordering Stewardship &amp;quot;&quot;/&gt;&lt;property id=&quot;20307&quot; value=&quot;497&quot;/&gt;&lt;/object&gt;&lt;object type=&quot;3&quot; unique_id=&quot;10027&quot;&gt;&lt;property id=&quot;20148&quot; value=&quot;5&quot;/&gt;&lt;property id=&quot;20300&quot; value=&quot;Slide 25 - &amp;quot;Positive Urine Culture Stewardship &amp;quot;&quot;/&gt;&lt;property id=&quot;20307&quot; value=&quot;500&quot;/&gt;&lt;/object&gt;&lt;object type=&quot;3&quot; unique_id=&quot;10028&quot;&gt;&lt;property id=&quot;20148&quot; value=&quot;5&quot;/&gt;&lt;property id=&quot;20300&quot; value=&quot;Slide 26 - &amp;quot;Modifying Urine Culture Reporting&amp;quot;&quot;/&gt;&lt;property id=&quot;20307&quot; value=&quot;501&quot;/&gt;&lt;/object&gt;&lt;object type=&quot;3&quot; unique_id=&quot;10029&quot;&gt;&lt;property id=&quot;20148&quot; value=&quot;5&quot;/&gt;&lt;property id=&quot;20300&quot; value=&quot;Slide 27 - &amp;quot;Take Home Messages&amp;quot;&quot;/&gt;&lt;property id=&quot;20307&quot; value=&quot;502&quot;/&gt;&lt;/object&gt;&lt;object type=&quot;3&quot; unique_id=&quot;10030&quot;&gt;&lt;property id=&quot;20148&quot; value=&quot;5&quot;/&gt;&lt;property id=&quot;20300&quot; value=&quot;Slide 28 - &amp;quot;Questions&amp;quot;&quot;/&gt;&lt;property id=&quot;20307&quot; value=&quot;510&quot;/&gt;&lt;/object&gt;&lt;object type=&quot;3&quot; unique_id=&quot;10031&quot;&gt;&lt;property id=&quot;20148&quot; value=&quot;5&quot;/&gt;&lt;property id=&quot;20300&quot; value=&quot;Slide 30 - &amp;quot;Next Steps&amp;quot;&quot;/&gt;&lt;property id=&quot;20307&quot; value=&quot;511&quot;/&gt;&lt;/object&gt;&lt;object type=&quot;3&quot; unique_id=&quot;10032&quot;&gt;&lt;property id=&quot;20148&quot; value=&quot;5&quot;/&gt;&lt;property id=&quot;20300&quot; value=&quot;Slide 31 - &amp;quot;References&amp;quot;&quot;/&gt;&lt;property id=&quot;20307&quot; value=&quot;512&quot;/&gt;&lt;/object&gt;&lt;object type=&quot;3&quot; unique_id=&quot;10067&quot;&gt;&lt;property id=&quot;20148&quot; value=&quot;5&quot;/&gt;&lt;property id=&quot;20300&quot; value=&quot;Slide 29 - &amp;quot;Disclaimer&amp;quot;&quot;/&gt;&lt;property id=&quot;20307&quot; value=&quot;515&quot;/&gt;&lt;/object&gt;&lt;object type=&quot;3&quot; unique_id=&quot;10068&quot;&gt;&lt;property id=&quot;20148&quot; value=&quot;5&quot;/&gt;&lt;property id=&quot;20300&quot; value=&quot;Slide 32 - &amp;quot;References&amp;quot;&quot;/&gt;&lt;property id=&quot;20307&quot; value=&quot;516&quot;/&gt;&lt;/object&gt;&lt;object type=&quot;3&quot; unique_id=&quot;10069&quot;&gt;&lt;property id=&quot;20148&quot; value=&quot;5&quot;/&gt;&lt;property id=&quot;20300&quot; value=&quot;Slide 33 - &amp;quot;References&amp;quot;&quot;/&gt;&lt;property id=&quot;20307&quot; value=&quot;517&quot;/&gt;&lt;/object&gt;&lt;object type=&quot;3&quot; unique_id=&quot;10070&quot;&gt;&lt;property id=&quot;20148&quot; value=&quot;5&quot;/&gt;&lt;property id=&quot;20300&quot; value=&quot;Slide 34 - &amp;quot;References&amp;quot;&quot;/&gt;&lt;property id=&quot;20307&quot; value=&quot;518&quot;/&gt;&lt;/object&gt;&lt;object type=&quot;3&quot; unique_id=&quot;10071&quot;&gt;&lt;property id=&quot;20148&quot; value=&quot;5&quot;/&gt;&lt;property id=&quot;20300&quot; value=&quot;Slide 35 - &amp;quot;References&amp;quot;&quot;/&gt;&lt;property id=&quot;20307&quot; value=&quot;519&quot;/&gt;&lt;/object&gt;&lt;/object&gt;&lt;object type=&quot;8&quot; unique_id=&quot;10066&quot;&gt;&lt;/object&gt;&lt;/object&gt;&lt;/database&gt;"/>
  <p:tag name="SECTOMILLISECCONVERTED" val="1"/>
  <p:tag name="ARTICULATE_SLIDE_COUNT" val="4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32054F02AA4E4B85C531D03CECC3B0" ma:contentTypeVersion="7" ma:contentTypeDescription="Create a new document." ma:contentTypeScope="" ma:versionID="d7ea41cc145f7ff72225721552a2c6c4">
  <xsd:schema xmlns:xsd="http://www.w3.org/2001/XMLSchema" xmlns:xs="http://www.w3.org/2001/XMLSchema" xmlns:p="http://schemas.microsoft.com/office/2006/metadata/properties" xmlns:ns3="4e3e9135-41e7-4c54-bf40-ce5b775512fa" xmlns:ns4="2b4cb83a-f68f-4681-8f43-090880bf4943" targetNamespace="http://schemas.microsoft.com/office/2006/metadata/properties" ma:root="true" ma:fieldsID="50ae1b2f03ff503a19f80573a9eaf2f9" ns3:_="" ns4:_="">
    <xsd:import namespace="4e3e9135-41e7-4c54-bf40-ce5b775512fa"/>
    <xsd:import namespace="2b4cb83a-f68f-4681-8f43-090880bf49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e9135-41e7-4c54-bf40-ce5b775512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cb83a-f68f-4681-8f43-090880bf49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0B4D68-773B-4337-A57E-A757A231A755}">
  <ds:schemaRefs>
    <ds:schemaRef ds:uri="2b4cb83a-f68f-4681-8f43-090880bf4943"/>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4e3e9135-41e7-4c54-bf40-ce5b775512fa"/>
    <ds:schemaRef ds:uri="http://schemas.openxmlformats.org/package/2006/metadata/core-propertie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D2067CD2-78D3-4628-88BD-8FE7AA5008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3e9135-41e7-4c54-bf40-ce5b775512fa"/>
    <ds:schemaRef ds:uri="2b4cb83a-f68f-4681-8f43-090880bf49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2AC935-F87F-4479-BBD2-2827ABEA0A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5941</TotalTime>
  <Words>2814</Words>
  <Application>Microsoft Office PowerPoint</Application>
  <PresentationFormat>On-screen Show (4:3)</PresentationFormat>
  <Paragraphs>274</Paragraphs>
  <Slides>33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vt:lpstr>
      <vt:lpstr>Wingdings</vt:lpstr>
      <vt:lpstr>1_Office Theme</vt:lpstr>
      <vt:lpstr>Best Practices in the Diagnosis and Treatment of Asymptomatic Bacteriuria and Urinary Tract Infections </vt:lpstr>
      <vt:lpstr> Objectives</vt:lpstr>
      <vt:lpstr>The Four Moments of Antibiotic Decision Making</vt:lpstr>
      <vt:lpstr>The Four Moments of Antibiotic Decision Making</vt:lpstr>
      <vt:lpstr> Symptoms of Urinary Tract Infections</vt:lpstr>
      <vt:lpstr>UTI Diagnosis in Children and Adolescents</vt:lpstr>
      <vt:lpstr>Asymptomatic Bacteriuria (ASB)</vt:lpstr>
      <vt:lpstr> Asymptomatic Bacteriuria2,5</vt:lpstr>
      <vt:lpstr>Treatment of Asymptomatic Bacteriuria May Cause Harm</vt:lpstr>
      <vt:lpstr>Mental Status Changes and Asymptomatic Bacteriuria</vt:lpstr>
      <vt:lpstr>When Is Screening/Treating for ASB Indicated?2</vt:lpstr>
      <vt:lpstr>The Four Moments of Antibiotic Decision Making</vt:lpstr>
      <vt:lpstr>Moment 2: Urinalysis and Urine Cultures1</vt:lpstr>
      <vt:lpstr>UTI in Males14 </vt:lpstr>
      <vt:lpstr>Collecting Urine Samples</vt:lpstr>
      <vt:lpstr>Moment 2: Urinalysis and Cultures1,15</vt:lpstr>
      <vt:lpstr>The Four Moments of Antibiotic Decision Making</vt:lpstr>
      <vt:lpstr>Empiric Therapy: Uncomplicated Cystitis1</vt:lpstr>
      <vt:lpstr>Moment 3: Uncomplicated Cystitis Treatment1,16</vt:lpstr>
      <vt:lpstr>Moment 3: Uncomplicated Pyelonephritis Treatment</vt:lpstr>
      <vt:lpstr>Moment 3: Duration of Treatment </vt:lpstr>
      <vt:lpstr>Moment 3: Complicated UTIs24,25</vt:lpstr>
      <vt:lpstr>The Four Moments of Antibiotic Decision Making</vt:lpstr>
      <vt:lpstr>Moment 4: Patient Followup</vt:lpstr>
      <vt:lpstr>Moment 4: Clinician Followup</vt:lpstr>
      <vt:lpstr>Take-Home Messages</vt:lpstr>
      <vt:lpstr>Additional Toolkit Resources</vt:lpstr>
      <vt:lpstr>Disclaimer</vt:lpstr>
      <vt:lpstr>References</vt:lpstr>
      <vt:lpstr>References</vt:lpstr>
      <vt:lpstr>References</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the Diagnosis and Treatment of Asymptomatic Bacteriuria and Urinary Tract Infections – Slides</dc:title>
  <dc:creator>AHRQ; "Agency for Healthcare Research and Quality (AHRQ)"</dc:creator>
  <cp:keywords>English; antibiotics</cp:keywords>
  <dc:description/>
  <cp:lastModifiedBy>Heidenrich, Christine (AHRQ/OC) (CTR)</cp:lastModifiedBy>
  <cp:revision>100</cp:revision>
  <dcterms:created xsi:type="dcterms:W3CDTF">2010-04-13T05:43:03Z</dcterms:created>
  <dcterms:modified xsi:type="dcterms:W3CDTF">2022-09-01T23:35:16Z</dcterms:modified>
  <cp:category>healthcare associated infections; hai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4E1AA9CB-93E3-454B-A007-37A0251A9AAA</vt:lpwstr>
  </property>
  <property fmtid="{D5CDD505-2E9C-101B-9397-08002B2CF9AE}" pid="3" name="ArticulatePath">
    <vt:lpwstr>ASB_UTI module July 20</vt:lpwstr>
  </property>
  <property fmtid="{D5CDD505-2E9C-101B-9397-08002B2CF9AE}" pid="4" name="ContentTypeId">
    <vt:lpwstr>0x0101002932054F02AA4E4B85C531D03CECC3B0</vt:lpwstr>
  </property>
</Properties>
</file>