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0058400" cy="7772400"/>
  <p:notesSz cx="7010400" cy="9296400"/>
  <p:custDataLst>
    <p:tags r:id="rId36"/>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A Miller" initials="MAM" lastIdx="28" clrIdx="0"/>
  <p:cmAuthor id="7" name="Pranita" initials="" lastIdx="16" clrIdx="7"/>
  <p:cmAuthor id="1" name="Kathleen Speck" initials="KS" lastIdx="57" clrIdx="1">
    <p:extLst/>
  </p:cmAuthor>
  <p:cmAuthor id="8" name="Heidenrich, Christine (AHRQ/OC) (CTR)" initials="HC((" lastIdx="22" clrIdx="8">
    <p:extLst>
      <p:ext uri="{19B8F6BF-5375-455C-9EA6-DF929625EA0E}">
        <p15:presenceInfo xmlns:p15="http://schemas.microsoft.com/office/powerpoint/2012/main" userId="S-1-5-21-1747495209-1248221918-2216747781-28054" providerId="AD"/>
      </p:ext>
    </p:extLst>
  </p:cmAuthor>
  <p:cmAuthor id="2" name="Pranita Tamma" initials="PT" lastIdx="59" clrIdx="2">
    <p:extLst/>
  </p:cmAuthor>
  <p:cmAuthor id="3" name="Meghan Walrath" initials="MW" lastIdx="2" clrIdx="3">
    <p:extLst/>
  </p:cmAuthor>
  <p:cmAuthor id="4" name="Sara Cosgrove" initials="SC" lastIdx="16" clrIdx="4">
    <p:extLst/>
  </p:cmAuthor>
  <p:cmAuthor id="5" name="Sara Cosgrove" initials="SC [2]" lastIdx="11" clrIdx="5">
    <p:extLst/>
  </p:cmAuthor>
  <p:cmAuthor id="6" name="Miller, Melissa (AHRQ/CQuIPS)" initials="MM(" lastIdx="14" clrIdx="6">
    <p:extLst>
      <p:ext uri="{19B8F6BF-5375-455C-9EA6-DF929625EA0E}">
        <p15:presenceInfo xmlns:p15="http://schemas.microsoft.com/office/powerpoint/2012/main" userId="S-1-5-21-1747495209-1248221918-2216747781-140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4BC"/>
    <a:srgbClr val="3B6921"/>
    <a:srgbClr val="009EC1"/>
    <a:srgbClr val="B31F17"/>
    <a:srgbClr val="FF0000"/>
    <a:srgbClr val="FAF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5833" autoAdjust="0"/>
  </p:normalViewPr>
  <p:slideViewPr>
    <p:cSldViewPr>
      <p:cViewPr varScale="1">
        <p:scale>
          <a:sx n="42" d="100"/>
          <a:sy n="42" d="100"/>
        </p:scale>
        <p:origin x="72" y="390"/>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73" d="100"/>
        <a:sy n="73" d="100"/>
      </p:scale>
      <p:origin x="0" y="-5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10/28/2019</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dirty="0"/>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p:nvPr>
        </p:nvSpPr>
        <p:spPr>
          <a:xfrm>
            <a:off x="1524000" y="304800"/>
            <a:ext cx="7620000" cy="1447800"/>
          </a:xfrm>
        </p:spPr>
        <p:txBody>
          <a:bodyPr/>
          <a:lstStyle>
            <a:lvl1pPr marL="0" indent="0" algn="ctr">
              <a:buNone/>
              <a:defRPr>
                <a:solidFill>
                  <a:schemeClr val="bg1"/>
                </a:solidFill>
                <a:latin typeface="+mj-lt"/>
              </a:defRPr>
            </a:lvl1pPr>
            <a:lvl2pPr marL="509320" indent="0">
              <a:buNone/>
              <a:defRPr>
                <a:solidFill>
                  <a:schemeClr val="bg1"/>
                </a:solidFill>
                <a:latin typeface="+mj-lt"/>
              </a:defRPr>
            </a:lvl2pPr>
            <a:lvl3pPr marL="1018637" indent="0">
              <a:buNone/>
              <a:defRPr>
                <a:solidFill>
                  <a:schemeClr val="bg1"/>
                </a:solidFill>
                <a:latin typeface="+mj-lt"/>
              </a:defRPr>
            </a:lvl3pPr>
            <a:lvl4pPr marL="1527955" indent="0">
              <a:buNone/>
              <a:defRPr>
                <a:solidFill>
                  <a:schemeClr val="bg1"/>
                </a:solidFill>
                <a:latin typeface="+mj-lt"/>
              </a:defRPr>
            </a:lvl4pPr>
            <a:lvl5pPr marL="2037275" indent="0">
              <a:buNone/>
              <a:defRPr>
                <a:solidFill>
                  <a:schemeClr val="bg1"/>
                </a:solidFill>
                <a:latin typeface="+mj-lt"/>
              </a:defRPr>
            </a:lvl5pPr>
          </a:lstStyle>
          <a:p>
            <a:pPr lvl="0"/>
            <a:r>
              <a:rPr lang="en-US" dirty="0" smtClean="0"/>
              <a:t>Edit Master text styles</a:t>
            </a:r>
          </a:p>
        </p:txBody>
      </p:sp>
    </p:spTree>
    <p:custDataLst>
      <p:tags r:id="rId1"/>
    </p:custDataLst>
    <p:extLst>
      <p:ext uri="{BB962C8B-B14F-4D97-AF65-F5344CB8AC3E}">
        <p14:creationId xmlns:p14="http://schemas.microsoft.com/office/powerpoint/2010/main" val="27878811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10210800" y="647700"/>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4"/>
          </p:nvPr>
        </p:nvSpPr>
        <p:spPr>
          <a:xfrm>
            <a:off x="10210800" y="1295400"/>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10210800" y="1966748"/>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10210800" y="2614448"/>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7"/>
          </p:nvPr>
        </p:nvSpPr>
        <p:spPr>
          <a:xfrm>
            <a:off x="10210800" y="3262148"/>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8"/>
          </p:nvPr>
        </p:nvSpPr>
        <p:spPr>
          <a:xfrm>
            <a:off x="-15766" y="7505700"/>
            <a:ext cx="9052560" cy="533400"/>
          </a:xfrm>
        </p:spPr>
        <p:txBody>
          <a:bodyPr>
            <a:noAutofit/>
          </a:bodyPr>
          <a:lstStyle>
            <a:lvl1pPr marL="0" indent="0">
              <a:buNone/>
              <a:defRPr sz="1400"/>
            </a:lvl1pPr>
            <a:lvl2pPr marL="509320" indent="0">
              <a:buNone/>
              <a:defRPr sz="1200"/>
            </a:lvl2pPr>
            <a:lvl3pPr marL="1018637" indent="0">
              <a:buNone/>
              <a:defRPr sz="1100"/>
            </a:lvl3pPr>
            <a:lvl4pPr marL="1527955" indent="0">
              <a:buNone/>
              <a:defRPr sz="1100"/>
            </a:lvl4pPr>
            <a:lvl5pPr marL="2037275"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92227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dirty="0"/>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32085497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dirty="0"/>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259081"/>
            <a:ext cx="9052560" cy="672897"/>
          </a:xfrm>
          <a:prstGeom prst="rect">
            <a:avLst/>
          </a:prstGeom>
        </p:spPr>
        <p:txBody>
          <a:bodyPr vert="horz" lIns="91391" tIns="45697" rIns="91391" bIns="45697" rtlCol="0" anchor="ctr">
            <a:normAutofit/>
          </a:bodyPr>
          <a:lstStyle/>
          <a:p>
            <a:r>
              <a:rPr lang="en-US" dirty="0"/>
              <a:t>Click to edit Master 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5556"/>
          <a:stretch/>
        </p:blipFill>
        <p:spPr>
          <a:xfrm>
            <a:off x="0" y="6684264"/>
            <a:ext cx="10058400" cy="1122680"/>
          </a:xfrm>
          <a:prstGeom prst="rect">
            <a:avLst/>
          </a:prstGeom>
        </p:spPr>
      </p:pic>
      <p:sp>
        <p:nvSpPr>
          <p:cNvPr id="6" name="Text Placeholder 2"/>
          <p:cNvSpPr>
            <a:spLocks noGrp="1"/>
          </p:cNvSpPr>
          <p:nvPr>
            <p:ph idx="1"/>
          </p:nvPr>
        </p:nvSpPr>
        <p:spPr>
          <a:xfrm>
            <a:off x="502920" y="1122680"/>
            <a:ext cx="9052560" cy="5786120"/>
          </a:xfrm>
          <a:prstGeom prst="rect">
            <a:avLst/>
          </a:prstGeom>
        </p:spPr>
        <p:txBody>
          <a:bodyPr vert="horz" lIns="91391" tIns="45697" rIns="91391" bIns="4569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51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02920" y="1143001"/>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hasCustomPrompt="1"/>
          </p:nvPr>
        </p:nvSpPr>
        <p:spPr>
          <a:xfrm>
            <a:off x="502920" y="2536295"/>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p:txBody>
      </p:sp>
      <p:sp>
        <p:nvSpPr>
          <p:cNvPr id="7" name="Content Placeholder 2"/>
          <p:cNvSpPr>
            <a:spLocks noGrp="1"/>
          </p:cNvSpPr>
          <p:nvPr>
            <p:ph idx="14" hasCustomPrompt="1"/>
          </p:nvPr>
        </p:nvSpPr>
        <p:spPr>
          <a:xfrm>
            <a:off x="502920" y="3915724"/>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p:txBody>
      </p:sp>
      <p:sp>
        <p:nvSpPr>
          <p:cNvPr id="8" name="Content Placeholder 2"/>
          <p:cNvSpPr>
            <a:spLocks noGrp="1"/>
          </p:cNvSpPr>
          <p:nvPr>
            <p:ph idx="15" hasCustomPrompt="1"/>
          </p:nvPr>
        </p:nvSpPr>
        <p:spPr>
          <a:xfrm>
            <a:off x="502920" y="5299277"/>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12824407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dirty="0"/>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dirty="0"/>
          </a:p>
        </p:txBody>
      </p:sp>
      <p:sp>
        <p:nvSpPr>
          <p:cNvPr id="4" name="TextBox 3"/>
          <p:cNvSpPr txBox="1"/>
          <p:nvPr userDrawn="1"/>
        </p:nvSpPr>
        <p:spPr>
          <a:xfrm>
            <a:off x="8001000" y="7432352"/>
            <a:ext cx="1051034" cy="292388"/>
          </a:xfrm>
          <a:prstGeom prst="rect">
            <a:avLst/>
          </a:prstGeom>
          <a:noFill/>
        </p:spPr>
        <p:txBody>
          <a:bodyPr wrap="square" rtlCol="0">
            <a:spAutoFit/>
          </a:bodyPr>
          <a:lstStyle/>
          <a:p>
            <a:r>
              <a:rPr lang="en-US" sz="1300" dirty="0" smtClean="0">
                <a:solidFill>
                  <a:schemeClr val="bg1"/>
                </a:solidFill>
              </a:rPr>
              <a:t>ASB and</a:t>
            </a:r>
            <a:r>
              <a:rPr lang="en-US" sz="1300" baseline="0" dirty="0" smtClean="0">
                <a:solidFill>
                  <a:schemeClr val="bg1"/>
                </a:solidFill>
              </a:rPr>
              <a:t> UTI</a:t>
            </a:r>
            <a:endParaRPr lang="en-US" sz="1300" dirty="0">
              <a:solidFill>
                <a:schemeClr val="bg1"/>
              </a:solidFill>
            </a:endParaRPr>
          </a:p>
        </p:txBody>
      </p:sp>
      <p:sp>
        <p:nvSpPr>
          <p:cNvPr id="8" name="Rectangle 7"/>
          <p:cNvSpPr/>
          <p:nvPr userDrawn="1"/>
        </p:nvSpPr>
        <p:spPr>
          <a:xfrm>
            <a:off x="304800" y="7109186"/>
            <a:ext cx="2040013" cy="646331"/>
          </a:xfrm>
          <a:prstGeom prst="rect">
            <a:avLst/>
          </a:prstGeom>
        </p:spPr>
        <p:txBody>
          <a:bodyPr wrap="square">
            <a:spAutoFit/>
          </a:bodyPr>
          <a:lstStyle/>
          <a:p>
            <a:r>
              <a:rPr lang="en-US" sz="1200" dirty="0" smtClean="0">
                <a:solidFill>
                  <a:srgbClr val="000000"/>
                </a:solidFill>
                <a:cs typeface="Arial" panose="020B0604020202020204" pitchFamily="34" charset="0"/>
              </a:rPr>
              <a:t>AHRQ Safety Program for Improving Antibiotic Use – Acute Care</a:t>
            </a:r>
            <a:endParaRPr lang="en-US" sz="1200" dirty="0">
              <a:solidFill>
                <a:srgbClr val="000000"/>
              </a:solidFill>
            </a:endParaRPr>
          </a:p>
        </p:txBody>
      </p:sp>
      <p:cxnSp>
        <p:nvCxnSpPr>
          <p:cNvPr id="9" name="Straight Connector 8"/>
          <p:cNvCxnSpPr/>
          <p:nvPr userDrawn="1"/>
        </p:nvCxnSpPr>
        <p:spPr>
          <a:xfrm>
            <a:off x="304800" y="7133742"/>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9"/>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9" r:id="rId7"/>
  </p:sldLayoutIdLst>
  <p:timing>
    <p:tnLst>
      <p:par>
        <p:cTn id="1" dur="indefinite" restart="never" nodeType="tmRoot"/>
      </p:par>
    </p:tnLst>
  </p:timing>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601172"/>
            <a:ext cx="8549640" cy="2199428"/>
          </a:xfrm>
        </p:spPr>
        <p:txBody>
          <a:bodyPr>
            <a:normAutofit/>
          </a:bodyPr>
          <a:lstStyle/>
          <a:p>
            <a:r>
              <a:rPr lang="en-US" sz="3600" dirty="0">
                <a:solidFill>
                  <a:prstClr val="black"/>
                </a:solidFill>
              </a:rPr>
              <a:t>Best Practices in the Diagnosis and Treatment of Asymptomatic Bacteriuria and Urinary Tract Infections</a:t>
            </a:r>
            <a:endParaRPr lang="en-US" sz="5400" dirty="0"/>
          </a:p>
        </p:txBody>
      </p:sp>
      <p:sp>
        <p:nvSpPr>
          <p:cNvPr id="3" name="Subtitle 2"/>
          <p:cNvSpPr>
            <a:spLocks noGrp="1"/>
          </p:cNvSpPr>
          <p:nvPr>
            <p:ph type="subTitle" idx="1"/>
          </p:nvPr>
        </p:nvSpPr>
        <p:spPr>
          <a:xfrm>
            <a:off x="2057400" y="4800600"/>
            <a:ext cx="5715000" cy="1752600"/>
          </a:xfrm>
        </p:spPr>
        <p:txBody>
          <a:bodyPr/>
          <a:lstStyle/>
          <a:p>
            <a:pPr lvl="0" defTabSz="898741"/>
            <a:r>
              <a:rPr lang="en-US" sz="3100" dirty="0">
                <a:solidFill>
                  <a:prstClr val="black">
                    <a:tint val="75000"/>
                  </a:prstClr>
                </a:solidFill>
              </a:rPr>
              <a:t>Acute </a:t>
            </a:r>
            <a:r>
              <a:rPr lang="en-US" sz="3100" dirty="0" smtClean="0">
                <a:solidFill>
                  <a:prstClr val="black">
                    <a:tint val="75000"/>
                  </a:prstClr>
                </a:solidFill>
              </a:rPr>
              <a:t>Care</a:t>
            </a:r>
            <a:endParaRPr lang="en-US" sz="3100" dirty="0">
              <a:solidFill>
                <a:prstClr val="black">
                  <a:tint val="75000"/>
                </a:prstClr>
              </a:solidFill>
            </a:endParaRPr>
          </a:p>
        </p:txBody>
      </p:sp>
      <p:sp>
        <p:nvSpPr>
          <p:cNvPr id="4" name="Text Placeholder 3"/>
          <p:cNvSpPr>
            <a:spLocks noGrp="1"/>
          </p:cNvSpPr>
          <p:nvPr>
            <p:ph type="body" sz="quarter" idx="10"/>
          </p:nvPr>
        </p:nvSpPr>
        <p:spPr/>
        <p:txBody>
          <a:bodyPr>
            <a:normAutofit/>
          </a:bodyPr>
          <a:lstStyle/>
          <a:p>
            <a:r>
              <a:rPr lang="en-US" sz="4000" dirty="0">
                <a:solidFill>
                  <a:srgbClr val="FFFFFF"/>
                </a:solidFill>
              </a:rPr>
              <a:t>AHRQ Safety Program for Improving Antibiotic </a:t>
            </a:r>
            <a:r>
              <a:rPr lang="en-US" sz="4000" dirty="0" smtClean="0">
                <a:solidFill>
                  <a:srgbClr val="FFFFFF"/>
                </a:solidFill>
              </a:rPr>
              <a:t>Use</a:t>
            </a:r>
            <a:endParaRPr lang="en-US" sz="4000" dirty="0"/>
          </a:p>
        </p:txBody>
      </p:sp>
      <p:sp>
        <p:nvSpPr>
          <p:cNvPr id="5" name="TextBox 4"/>
          <p:cNvSpPr txBox="1"/>
          <p:nvPr/>
        </p:nvSpPr>
        <p:spPr>
          <a:xfrm>
            <a:off x="7162800" y="7239000"/>
            <a:ext cx="2667000" cy="461665"/>
          </a:xfrm>
          <a:prstGeom prst="rect">
            <a:avLst/>
          </a:prstGeom>
          <a:noFill/>
        </p:spPr>
        <p:txBody>
          <a:bodyPr wrap="square" rtlCol="0">
            <a:spAutoFit/>
          </a:bodyPr>
          <a:lstStyle/>
          <a:p>
            <a:pPr algn="r"/>
            <a:r>
              <a:rPr lang="en-US" sz="1200" dirty="0" smtClean="0">
                <a:solidFill>
                  <a:schemeClr val="bg1"/>
                </a:solidFill>
              </a:rPr>
              <a:t>AHRQ Pub. No. 17(20)-0028-EF</a:t>
            </a:r>
          </a:p>
          <a:p>
            <a:pPr algn="r"/>
            <a:r>
              <a:rPr lang="en-US" sz="1200" dirty="0" smtClean="0">
                <a:solidFill>
                  <a:schemeClr val="bg1"/>
                </a:solidFill>
              </a:rPr>
              <a:t>November 2019 </a:t>
            </a:r>
            <a:endParaRPr lang="en-US" sz="1200" dirty="0">
              <a:solidFill>
                <a:schemeClr val="bg1"/>
              </a:solidFill>
            </a:endParaRPr>
          </a:p>
        </p:txBody>
      </p:sp>
    </p:spTree>
    <p:extLst>
      <p:ext uri="{BB962C8B-B14F-4D97-AF65-F5344CB8AC3E}">
        <p14:creationId xmlns:p14="http://schemas.microsoft.com/office/powerpoint/2010/main" val="2584625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Status Changes, ASB, and UTI</a:t>
            </a:r>
            <a:r>
              <a:rPr lang="en-US" baseline="30000" dirty="0"/>
              <a:t>15-17</a:t>
            </a:r>
            <a:endParaRPr lang="en-US" dirty="0"/>
          </a:p>
        </p:txBody>
      </p:sp>
      <p:sp>
        <p:nvSpPr>
          <p:cNvPr id="3" name="Content Placeholder 2"/>
          <p:cNvSpPr>
            <a:spLocks noGrp="1"/>
          </p:cNvSpPr>
          <p:nvPr>
            <p:ph idx="1"/>
          </p:nvPr>
        </p:nvSpPr>
        <p:spPr/>
        <p:txBody>
          <a:bodyPr>
            <a:normAutofit fontScale="92500"/>
          </a:bodyPr>
          <a:lstStyle/>
          <a:p>
            <a:pPr>
              <a:spcBef>
                <a:spcPts val="1200"/>
              </a:spcBef>
            </a:pPr>
            <a:r>
              <a:rPr lang="en-US" dirty="0"/>
              <a:t>Bacteriuria and delirium are both independently common in the elderly.</a:t>
            </a:r>
          </a:p>
          <a:p>
            <a:pPr>
              <a:spcBef>
                <a:spcPts val="1200"/>
              </a:spcBef>
            </a:pPr>
            <a:r>
              <a:rPr lang="en-US" dirty="0"/>
              <a:t>Although patients with a symptomatic UTI may present with delirium, no evidence suggests that delirium, falls, or confusion are symptoms of a UTI in the absence of urinary symptoms. </a:t>
            </a:r>
          </a:p>
          <a:p>
            <a:pPr>
              <a:spcBef>
                <a:spcPts val="1200"/>
              </a:spcBef>
            </a:pPr>
            <a:r>
              <a:rPr lang="en-US" dirty="0"/>
              <a:t>Asymptomatic bacteriuria is not associated with a decreased feeling of well-being.</a:t>
            </a:r>
          </a:p>
          <a:p>
            <a:pPr lvl="1">
              <a:spcBef>
                <a:spcPts val="1200"/>
              </a:spcBef>
              <a:buFont typeface="Calibri" panose="020F0502020204030204" pitchFamily="34" charset="0"/>
              <a:buChar char="̶"/>
            </a:pPr>
            <a:r>
              <a:rPr lang="en-US" dirty="0"/>
              <a:t>72 elderly residents without traditional UTI symptoms with and without ASB detected in their urine specimens over a 1-year period</a:t>
            </a:r>
          </a:p>
          <a:p>
            <a:pPr lvl="1">
              <a:spcBef>
                <a:spcPts val="1200"/>
              </a:spcBef>
              <a:buFont typeface="Calibri" panose="020F0502020204030204" pitchFamily="34" charset="0"/>
              <a:buChar char="̶"/>
            </a:pPr>
            <a:r>
              <a:rPr lang="en-US" dirty="0"/>
              <a:t>No differences in insomnia, malaise, fatigue, weakness, or anorexia in the presence or absence of ASB</a:t>
            </a:r>
          </a:p>
          <a:p>
            <a:pPr>
              <a:spcBef>
                <a:spcPts val="1200"/>
              </a:spcBef>
            </a:pPr>
            <a:r>
              <a:rPr lang="en-US" dirty="0"/>
              <a:t>If a patient has signs of systemic infection and delirium, empiric antibiotic therapy may be warranted</a:t>
            </a:r>
            <a:r>
              <a:rPr lang="en-US" dirty="0" smtClean="0"/>
              <a:t>.</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10</a:t>
            </a:fld>
            <a:endParaRPr lang="en-US" dirty="0"/>
          </a:p>
        </p:txBody>
      </p:sp>
    </p:spTree>
    <p:extLst>
      <p:ext uri="{BB962C8B-B14F-4D97-AF65-F5344CB8AC3E}">
        <p14:creationId xmlns:p14="http://schemas.microsoft.com/office/powerpoint/2010/main" val="377981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Screening/Treating for ASB Indicated?</a:t>
            </a:r>
          </a:p>
        </p:txBody>
      </p:sp>
      <p:sp>
        <p:nvSpPr>
          <p:cNvPr id="3" name="Content Placeholder 2"/>
          <p:cNvSpPr>
            <a:spLocks noGrp="1"/>
          </p:cNvSpPr>
          <p:nvPr>
            <p:ph idx="1"/>
          </p:nvPr>
        </p:nvSpPr>
        <p:spPr>
          <a:xfrm>
            <a:off x="502920" y="1295399"/>
            <a:ext cx="9052560" cy="1319049"/>
          </a:xfrm>
        </p:spPr>
        <p:txBody>
          <a:bodyPr/>
          <a:lstStyle/>
          <a:p>
            <a:r>
              <a:rPr lang="en-US" dirty="0"/>
              <a:t>Guidelines recommend screening and treating for ASB in two </a:t>
            </a:r>
            <a:r>
              <a:rPr lang="en-US" dirty="0" smtClean="0"/>
              <a:t>situations</a:t>
            </a:r>
            <a:r>
              <a:rPr lang="en-US" baseline="30000" dirty="0" smtClean="0"/>
              <a:t>1</a:t>
            </a:r>
            <a:endParaRPr lang="en-US" baseline="30000" dirty="0"/>
          </a:p>
        </p:txBody>
      </p:sp>
      <p:sp>
        <p:nvSpPr>
          <p:cNvPr id="4" name="Slide Number Placeholder 3"/>
          <p:cNvSpPr>
            <a:spLocks noGrp="1"/>
          </p:cNvSpPr>
          <p:nvPr>
            <p:ph type="sldNum" sz="quarter" idx="12"/>
          </p:nvPr>
        </p:nvSpPr>
        <p:spPr/>
        <p:txBody>
          <a:bodyPr/>
          <a:lstStyle/>
          <a:p>
            <a:fld id="{993EEC8E-C5CF-40DF-832D-5BCB0E209B98}" type="slidenum">
              <a:rPr lang="en-US" smtClean="0"/>
              <a:t>11</a:t>
            </a:fld>
            <a:endParaRPr lang="en-US" dirty="0"/>
          </a:p>
        </p:txBody>
      </p:sp>
      <p:sp>
        <p:nvSpPr>
          <p:cNvPr id="5" name="Content Placeholder 4"/>
          <p:cNvSpPr>
            <a:spLocks noGrp="1"/>
          </p:cNvSpPr>
          <p:nvPr>
            <p:ph idx="13"/>
          </p:nvPr>
        </p:nvSpPr>
        <p:spPr>
          <a:xfrm>
            <a:off x="563880" y="2500148"/>
            <a:ext cx="5836920" cy="4738852"/>
          </a:xfrm>
        </p:spPr>
        <p:txBody>
          <a:bodyPr>
            <a:normAutofit/>
          </a:bodyPr>
          <a:lstStyle/>
          <a:p>
            <a:pPr marL="906518" lvl="1" indent="-457146">
              <a:buFont typeface="+mj-lt"/>
              <a:buAutoNum type="arabicPeriod"/>
            </a:pPr>
            <a:r>
              <a:rPr lang="en-US" dirty="0" smtClean="0"/>
              <a:t>Pregnant </a:t>
            </a:r>
            <a:r>
              <a:rPr lang="en-US" dirty="0"/>
              <a:t>women at 12–16 weeks gestation </a:t>
            </a:r>
          </a:p>
          <a:p>
            <a:pPr lvl="2"/>
            <a:r>
              <a:rPr lang="en-US" dirty="0"/>
              <a:t>Prevents pyelonephritis, preterm labor, and infant low birth weight </a:t>
            </a:r>
          </a:p>
          <a:p>
            <a:pPr marL="906518" lvl="1" indent="-457146">
              <a:buFont typeface="+mj-lt"/>
              <a:buAutoNum type="arabicPeriod"/>
            </a:pPr>
            <a:r>
              <a:rPr lang="en-US" dirty="0"/>
              <a:t>Impending urologic procedure in which mucosal bleeding is expected</a:t>
            </a:r>
          </a:p>
          <a:p>
            <a:pPr lvl="2"/>
            <a:r>
              <a:rPr lang="en-US" dirty="0"/>
              <a:t>May prevent urosepsis</a:t>
            </a:r>
          </a:p>
          <a:p>
            <a:pPr lvl="2"/>
            <a:r>
              <a:rPr lang="en-US" dirty="0"/>
              <a:t>This does not include placement of a urinary </a:t>
            </a:r>
            <a:r>
              <a:rPr lang="en-US" dirty="0" smtClean="0"/>
              <a:t>catheter</a:t>
            </a:r>
            <a:endParaRPr lang="en-US" dirty="0"/>
          </a:p>
        </p:txBody>
      </p:sp>
      <p:pic>
        <p:nvPicPr>
          <p:cNvPr id="11" name="Picture 10" descr="Photo of a pregancy tester" title="Pregnancy Tes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9192" y="2532939"/>
            <a:ext cx="3265554" cy="2164200"/>
          </a:xfrm>
          <a:prstGeom prst="rect">
            <a:avLst/>
          </a:prstGeom>
        </p:spPr>
      </p:pic>
    </p:spTree>
    <p:extLst>
      <p:ext uri="{BB962C8B-B14F-4D97-AF65-F5344CB8AC3E}">
        <p14:creationId xmlns:p14="http://schemas.microsoft.com/office/powerpoint/2010/main" val="370762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 Follow the Same Rules for Candiduria?</a:t>
            </a:r>
          </a:p>
        </p:txBody>
      </p:sp>
      <p:sp>
        <p:nvSpPr>
          <p:cNvPr id="3" name="Content Placeholder 2"/>
          <p:cNvSpPr>
            <a:spLocks noGrp="1"/>
          </p:cNvSpPr>
          <p:nvPr>
            <p:ph idx="1"/>
          </p:nvPr>
        </p:nvSpPr>
        <p:spPr/>
        <p:txBody>
          <a:bodyPr>
            <a:normAutofit lnSpcReduction="10000"/>
          </a:bodyPr>
          <a:lstStyle/>
          <a:p>
            <a:pPr>
              <a:spcBef>
                <a:spcPts val="1200"/>
              </a:spcBef>
            </a:pPr>
            <a:r>
              <a:rPr lang="en-US" dirty="0"/>
              <a:t>~10% of urine cultures in hospitalized patients grow </a:t>
            </a:r>
            <a:r>
              <a:rPr lang="en-US" i="1" dirty="0"/>
              <a:t>Candida</a:t>
            </a:r>
            <a:r>
              <a:rPr lang="en-US" dirty="0"/>
              <a:t> species.</a:t>
            </a:r>
          </a:p>
          <a:p>
            <a:pPr>
              <a:spcBef>
                <a:spcPts val="1200"/>
              </a:spcBef>
            </a:pPr>
            <a:r>
              <a:rPr lang="en-US" dirty="0"/>
              <a:t>Multicenter placebo-controlled trial of fluconazole in patients with </a:t>
            </a:r>
            <a:r>
              <a:rPr lang="en-US" i="1" dirty="0"/>
              <a:t>Candida</a:t>
            </a:r>
            <a:r>
              <a:rPr lang="en-US" dirty="0"/>
              <a:t> in two consecutive urine cultures who were asymptomatic </a:t>
            </a:r>
            <a:r>
              <a:rPr lang="en-US" dirty="0" smtClean="0"/>
              <a:t>(95%) or </a:t>
            </a:r>
            <a:r>
              <a:rPr lang="en-US" dirty="0"/>
              <a:t>minimally symptomatic (5%).</a:t>
            </a:r>
            <a:r>
              <a:rPr lang="en-US" baseline="30000" dirty="0"/>
              <a:t>18</a:t>
            </a:r>
            <a:r>
              <a:rPr lang="en-US" dirty="0"/>
              <a:t> </a:t>
            </a:r>
          </a:p>
          <a:p>
            <a:pPr lvl="1">
              <a:spcBef>
                <a:spcPts val="1200"/>
              </a:spcBef>
            </a:pPr>
            <a:r>
              <a:rPr lang="en-US" dirty="0"/>
              <a:t>Fluconazole eradicated candiduria in 2/3.</a:t>
            </a:r>
          </a:p>
          <a:p>
            <a:pPr lvl="1">
              <a:spcBef>
                <a:spcPts val="1200"/>
              </a:spcBef>
            </a:pPr>
            <a:r>
              <a:rPr lang="en-US" dirty="0"/>
              <a:t>1/3 had eradication with no therapy.</a:t>
            </a:r>
          </a:p>
          <a:p>
            <a:pPr lvl="1">
              <a:spcBef>
                <a:spcPts val="1200"/>
              </a:spcBef>
            </a:pPr>
            <a:r>
              <a:rPr lang="en-US" dirty="0"/>
              <a:t>Two weeks after completion of fluconazole, </a:t>
            </a:r>
            <a:r>
              <a:rPr lang="en-US" i="1" dirty="0"/>
              <a:t>Candida</a:t>
            </a:r>
            <a:r>
              <a:rPr lang="en-US" dirty="0"/>
              <a:t> grew in 2/3 of urine cultures in both the fluconazole and placebo groups.</a:t>
            </a:r>
          </a:p>
          <a:p>
            <a:pPr lvl="1">
              <a:spcBef>
                <a:spcPts val="1200"/>
              </a:spcBef>
            </a:pPr>
            <a:r>
              <a:rPr lang="en-US" dirty="0"/>
              <a:t>56% of patients had catheters—urine cultures had to grow </a:t>
            </a:r>
            <a:r>
              <a:rPr lang="en-US" i="1" dirty="0"/>
              <a:t>Candida</a:t>
            </a:r>
            <a:r>
              <a:rPr lang="en-US" dirty="0"/>
              <a:t> after the catheter had been removed.</a:t>
            </a:r>
          </a:p>
          <a:p>
            <a:pPr lvl="1">
              <a:spcBef>
                <a:spcPts val="1200"/>
              </a:spcBef>
            </a:pPr>
            <a:r>
              <a:rPr lang="en-US" dirty="0"/>
              <a:t>No patients developed pyelonephritis or candidemia</a:t>
            </a:r>
            <a:r>
              <a:rPr lang="en-US" dirty="0" smtClean="0"/>
              <a:t>.</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12</a:t>
            </a:fld>
            <a:endParaRPr lang="en-US" dirty="0"/>
          </a:p>
        </p:txBody>
      </p:sp>
    </p:spTree>
    <p:extLst>
      <p:ext uri="{BB962C8B-B14F-4D97-AF65-F5344CB8AC3E}">
        <p14:creationId xmlns:p14="http://schemas.microsoft.com/office/powerpoint/2010/main" val="704048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Four Moments of Antibiotic Decision Making</a:t>
            </a:r>
          </a:p>
        </p:txBody>
      </p:sp>
      <p:sp>
        <p:nvSpPr>
          <p:cNvPr id="3" name="Content Placeholder 2"/>
          <p:cNvSpPr>
            <a:spLocks noGrp="1"/>
          </p:cNvSpPr>
          <p:nvPr>
            <p:ph idx="1"/>
          </p:nvPr>
        </p:nvSpPr>
        <p:spPr>
          <a:xfrm>
            <a:off x="4419600" y="1143000"/>
            <a:ext cx="5135880" cy="5943600"/>
          </a:xfrm>
        </p:spPr>
        <p:txBody>
          <a:bodyPr>
            <a:normAutofit lnSpcReduction="10000"/>
          </a:bodyPr>
          <a:lstStyle/>
          <a:p>
            <a:pPr marL="457200" indent="-457200">
              <a:buFont typeface="+mj-lt"/>
              <a:buAutoNum type="arabicPeriod"/>
            </a:pPr>
            <a:r>
              <a:rPr lang="en-US" dirty="0">
                <a:solidFill>
                  <a:schemeClr val="bg1">
                    <a:lumMod val="65000"/>
                  </a:schemeClr>
                </a:solidFill>
              </a:rPr>
              <a:t>Does my patient have an infection that requires antibiotics?</a:t>
            </a:r>
          </a:p>
          <a:p>
            <a:pPr marL="457200" indent="-457200">
              <a:buFont typeface="+mj-lt"/>
              <a:buAutoNum type="arabicPeriod"/>
            </a:pPr>
            <a:r>
              <a:rPr lang="en-US" dirty="0"/>
              <a:t>Have I ordered appropriate cultures before starting antibiotics? What empiric therapy should I initiate?</a:t>
            </a:r>
          </a:p>
          <a:p>
            <a:pPr marL="457200" indent="-457200">
              <a:buFont typeface="+mj-lt"/>
              <a:buAutoNum type="arabicPeriod"/>
            </a:pPr>
            <a:r>
              <a:rPr lang="en-US" dirty="0"/>
              <a:t>A day or more has passed. Can I stop antibiotics? Can I narrow therapy or change from IV to oral therapy?</a:t>
            </a:r>
          </a:p>
          <a:p>
            <a:pPr marL="457200" indent="-457200">
              <a:buFont typeface="+mj-lt"/>
              <a:buAutoNum type="arabicPeriod"/>
            </a:pPr>
            <a:r>
              <a:rPr lang="en-US" dirty="0"/>
              <a:t>What duration of antibiotic therapy is needed for my patient's diagnosis</a:t>
            </a:r>
            <a:r>
              <a:rPr lang="en-US" dirty="0" smtClean="0"/>
              <a:t>?</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13</a:t>
            </a:fld>
            <a:endParaRPr lang="en-US" dirty="0"/>
          </a:p>
        </p:txBody>
      </p:sp>
      <p:pic>
        <p:nvPicPr>
          <p:cNvPr id="11" name="Picture 10" descr="Image is of a number 4 with abbreviated Four Moments on the arms.&#10;1. Make the diagnosis&#10;2. Cultures and empiric therapy&#10;3. Stop, narrow, change to oral&#10;4. Duration" title="The Four Moments of Antibiotic Decision Ma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09800"/>
            <a:ext cx="3429000" cy="3245303"/>
          </a:xfrm>
          <a:prstGeom prst="rect">
            <a:avLst/>
          </a:prstGeom>
        </p:spPr>
      </p:pic>
    </p:spTree>
    <p:extLst>
      <p:ext uri="{BB962C8B-B14F-4D97-AF65-F5344CB8AC3E}">
        <p14:creationId xmlns:p14="http://schemas.microsoft.com/office/powerpoint/2010/main" val="2434681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2: Urinalysis and Cultures</a:t>
            </a:r>
          </a:p>
        </p:txBody>
      </p:sp>
      <p:sp>
        <p:nvSpPr>
          <p:cNvPr id="3" name="Content Placeholder 2"/>
          <p:cNvSpPr>
            <a:spLocks noGrp="1"/>
          </p:cNvSpPr>
          <p:nvPr>
            <p:ph idx="1"/>
          </p:nvPr>
        </p:nvSpPr>
        <p:spPr/>
        <p:txBody>
          <a:bodyPr/>
          <a:lstStyle/>
          <a:p>
            <a:r>
              <a:rPr lang="en-US" dirty="0"/>
              <a:t>Send urinalysis (UA) and urine cultures when patients have symptoms of UTI</a:t>
            </a:r>
          </a:p>
          <a:p>
            <a:r>
              <a:rPr lang="en-US" dirty="0"/>
              <a:t>Do not send urine cultures for— </a:t>
            </a:r>
          </a:p>
          <a:p>
            <a:pPr lvl="1">
              <a:buFont typeface="Calibri" panose="020F0502020204030204" pitchFamily="34" charset="0"/>
              <a:buChar char="̶"/>
            </a:pPr>
            <a:r>
              <a:rPr lang="en-US" dirty="0"/>
              <a:t>Foul-smelling or cloudy urine</a:t>
            </a:r>
          </a:p>
          <a:p>
            <a:pPr lvl="1">
              <a:buFont typeface="Calibri" panose="020F0502020204030204" pitchFamily="34" charset="0"/>
              <a:buChar char="̶"/>
            </a:pPr>
            <a:r>
              <a:rPr lang="en-US" dirty="0"/>
              <a:t>Routinely on admission or preoperatively</a:t>
            </a:r>
          </a:p>
          <a:p>
            <a:pPr lvl="1">
              <a:buFont typeface="Calibri" panose="020F0502020204030204" pitchFamily="34" charset="0"/>
              <a:buChar char="̶"/>
            </a:pPr>
            <a:r>
              <a:rPr lang="en-US" dirty="0"/>
              <a:t>Routinely before or after a catheter change</a:t>
            </a:r>
          </a:p>
          <a:p>
            <a:pPr lvl="1">
              <a:buFont typeface="Calibri" panose="020F0502020204030204" pitchFamily="34" charset="0"/>
              <a:buChar char="̶"/>
            </a:pPr>
            <a:r>
              <a:rPr lang="en-US" dirty="0"/>
              <a:t>As part of a fever workup if there are no signs or symptoms localizing to the urinary tract</a:t>
            </a:r>
          </a:p>
          <a:p>
            <a:pPr lvl="1">
              <a:buFont typeface="Calibri" panose="020F0502020204030204" pitchFamily="34" charset="0"/>
              <a:buChar char="̶"/>
            </a:pPr>
            <a:r>
              <a:rPr lang="en-US" dirty="0"/>
              <a:t>As a test of cure</a:t>
            </a:r>
          </a:p>
          <a:p>
            <a:r>
              <a:rPr lang="en-US" dirty="0"/>
              <a:t>Ensure that urine cultures are collected                              </a:t>
            </a:r>
            <a:r>
              <a:rPr lang="en-US" dirty="0" smtClean="0"/>
              <a:t>correctly</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14</a:t>
            </a:fld>
            <a:endParaRPr lang="en-US" dirty="0"/>
          </a:p>
        </p:txBody>
      </p:sp>
      <p:pic>
        <p:nvPicPr>
          <p:cNvPr id="11" name="Picture 10" descr="Photo of someone handing a urine sample to a healthcare provider" title="Urine Hando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4876800"/>
            <a:ext cx="2377160" cy="1782766"/>
          </a:xfrm>
          <a:prstGeom prst="rect">
            <a:avLst/>
          </a:prstGeom>
        </p:spPr>
      </p:pic>
    </p:spTree>
    <p:extLst>
      <p:ext uri="{BB962C8B-B14F-4D97-AF65-F5344CB8AC3E}">
        <p14:creationId xmlns:p14="http://schemas.microsoft.com/office/powerpoint/2010/main" val="338339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lstStyle/>
          <a:p>
            <a:r>
              <a:rPr lang="en-US" sz="3600" dirty="0"/>
              <a:t>Moment 2: Urinalysis and Cultures, </a:t>
            </a:r>
            <a:r>
              <a:rPr lang="en-US" sz="3600" dirty="0" smtClean="0"/>
              <a:t>Continued </a:t>
            </a:r>
            <a:r>
              <a:rPr lang="en-US" sz="3200" baseline="30000" dirty="0" smtClean="0"/>
              <a:t>1</a:t>
            </a:r>
            <a:r>
              <a:rPr lang="en-US" sz="3200" baseline="30000" dirty="0"/>
              <a:t>, 19-20</a:t>
            </a:r>
          </a:p>
        </p:txBody>
      </p:sp>
      <p:sp>
        <p:nvSpPr>
          <p:cNvPr id="3" name="Content Placeholder 2"/>
          <p:cNvSpPr>
            <a:spLocks noGrp="1"/>
          </p:cNvSpPr>
          <p:nvPr>
            <p:ph idx="1"/>
          </p:nvPr>
        </p:nvSpPr>
        <p:spPr>
          <a:xfrm>
            <a:off x="502920" y="1143000"/>
            <a:ext cx="5593080" cy="5799987"/>
          </a:xfrm>
        </p:spPr>
        <p:txBody>
          <a:bodyPr/>
          <a:lstStyle/>
          <a:p>
            <a:r>
              <a:rPr lang="en-US" dirty="0"/>
              <a:t>Positive UA </a:t>
            </a:r>
          </a:p>
          <a:p>
            <a:pPr lvl="1">
              <a:buFont typeface="Calibri" panose="020F0502020204030204" pitchFamily="34" charset="0"/>
              <a:buChar char="̶"/>
            </a:pPr>
            <a:r>
              <a:rPr lang="en-US" dirty="0"/>
              <a:t>≥ 10 WBC per high-power field (hpf)</a:t>
            </a:r>
          </a:p>
          <a:p>
            <a:pPr lvl="1">
              <a:buFont typeface="Calibri" panose="020F0502020204030204" pitchFamily="34" charset="0"/>
              <a:buChar char="̶"/>
            </a:pPr>
            <a:r>
              <a:rPr lang="en-US" dirty="0"/>
              <a:t>Leukocyte esterase indicates presence of WBCs</a:t>
            </a:r>
          </a:p>
          <a:p>
            <a:pPr lvl="1">
              <a:buFont typeface="Calibri" panose="020F0502020204030204" pitchFamily="34" charset="0"/>
              <a:buChar char="̶"/>
            </a:pPr>
            <a:r>
              <a:rPr lang="en-US" dirty="0"/>
              <a:t>Nitrites indicate bacteria in urine </a:t>
            </a:r>
          </a:p>
          <a:p>
            <a:r>
              <a:rPr lang="en-US" dirty="0"/>
              <a:t>Positive urine culture </a:t>
            </a:r>
          </a:p>
          <a:p>
            <a:pPr lvl="1">
              <a:buFont typeface="Calibri" panose="020F0502020204030204" pitchFamily="34" charset="0"/>
              <a:buChar char="̶"/>
            </a:pPr>
            <a:r>
              <a:rPr lang="en-US" dirty="0"/>
              <a:t>No catheter: ≥ 10,000–100,000 cfu/mL of a urinary pathogen</a:t>
            </a:r>
          </a:p>
          <a:p>
            <a:pPr lvl="1">
              <a:buFont typeface="Calibri" panose="020F0502020204030204" pitchFamily="34" charset="0"/>
              <a:buChar char="̶"/>
            </a:pPr>
            <a:r>
              <a:rPr lang="en-US" dirty="0"/>
              <a:t>Catheter: ≥ 1,000 cfu/mL of a urinary pathogen</a:t>
            </a:r>
          </a:p>
          <a:p>
            <a:r>
              <a:rPr lang="en-US" dirty="0"/>
              <a:t>Obtain blood cultures when you suspect pyelonephritis or urosepsis </a:t>
            </a:r>
          </a:p>
        </p:txBody>
      </p:sp>
      <p:sp>
        <p:nvSpPr>
          <p:cNvPr id="4" name="Slide Number Placeholder 3"/>
          <p:cNvSpPr>
            <a:spLocks noGrp="1"/>
          </p:cNvSpPr>
          <p:nvPr>
            <p:ph type="sldNum" sz="quarter" idx="12"/>
          </p:nvPr>
        </p:nvSpPr>
        <p:spPr/>
        <p:txBody>
          <a:bodyPr/>
          <a:lstStyle/>
          <a:p>
            <a:fld id="{993EEC8E-C5CF-40DF-832D-5BCB0E209B98}" type="slidenum">
              <a:rPr lang="en-US" smtClean="0"/>
              <a:t>15</a:t>
            </a:fld>
            <a:endParaRPr lang="en-US" dirty="0"/>
          </a:p>
        </p:txBody>
      </p:sp>
      <p:pic>
        <p:nvPicPr>
          <p:cNvPr id="11" name="Content Placeholder 9" descr="Photo of a hand holding a urine sample" title="Urine Sample"/>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l="21705"/>
          <a:stretch/>
        </p:blipFill>
        <p:spPr>
          <a:xfrm>
            <a:off x="6512718" y="2575612"/>
            <a:ext cx="3281363" cy="2793638"/>
          </a:xfrm>
        </p:spPr>
      </p:pic>
    </p:spTree>
    <p:extLst>
      <p:ext uri="{BB962C8B-B14F-4D97-AF65-F5344CB8AC3E}">
        <p14:creationId xmlns:p14="http://schemas.microsoft.com/office/powerpoint/2010/main" val="268497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Uncomplicated Cystitis</a:t>
            </a:r>
          </a:p>
        </p:txBody>
      </p:sp>
      <p:sp>
        <p:nvSpPr>
          <p:cNvPr id="3" name="Content Placeholder 2"/>
          <p:cNvSpPr>
            <a:spLocks noGrp="1"/>
          </p:cNvSpPr>
          <p:nvPr>
            <p:ph idx="1"/>
          </p:nvPr>
        </p:nvSpPr>
        <p:spPr/>
        <p:txBody>
          <a:bodyPr/>
          <a:lstStyle/>
          <a:p>
            <a:r>
              <a:rPr lang="en-US" dirty="0"/>
              <a:t>Moment 2: Empiric therapy</a:t>
            </a:r>
            <a:r>
              <a:rPr lang="en-US" baseline="30000" dirty="0"/>
              <a:t>21</a:t>
            </a:r>
          </a:p>
          <a:p>
            <a:pPr lvl="1">
              <a:buFont typeface="Calibri" panose="020F0502020204030204" pitchFamily="34" charset="0"/>
              <a:buChar char="̶"/>
            </a:pPr>
            <a:r>
              <a:rPr lang="en-US" sz="2000" dirty="0"/>
              <a:t>Oral therapy is preferred</a:t>
            </a:r>
          </a:p>
          <a:p>
            <a:pPr lvl="2">
              <a:buFont typeface="Courier New" panose="02070309020205020404" pitchFamily="49" charset="0"/>
              <a:buChar char="o"/>
            </a:pPr>
            <a:r>
              <a:rPr lang="en-US" dirty="0"/>
              <a:t>Avoid giving ceftriaxone or other IV options just because the patient is hospitalized</a:t>
            </a:r>
          </a:p>
          <a:p>
            <a:pPr lvl="1">
              <a:buFont typeface="Calibri" panose="020F0502020204030204" pitchFamily="34" charset="0"/>
              <a:buChar char="̶"/>
            </a:pPr>
            <a:r>
              <a:rPr lang="en-US" sz="2000" dirty="0"/>
              <a:t>Avoid fluoroquinolones</a:t>
            </a:r>
          </a:p>
          <a:p>
            <a:pPr lvl="2">
              <a:buFont typeface="Courier New" panose="02070309020205020404" pitchFamily="49" charset="0"/>
              <a:buChar char="o"/>
            </a:pPr>
            <a:r>
              <a:rPr lang="en-US" dirty="0"/>
              <a:t>No longer first-line therapy in guidelines due to resistance and side effects</a:t>
            </a:r>
          </a:p>
          <a:p>
            <a:pPr lvl="1">
              <a:buFont typeface="Calibri" panose="020F0502020204030204" pitchFamily="34" charset="0"/>
              <a:buChar char="̶"/>
            </a:pPr>
            <a:r>
              <a:rPr lang="en-US" sz="2000" dirty="0"/>
              <a:t>Options to consider</a:t>
            </a:r>
          </a:p>
          <a:p>
            <a:pPr lvl="2">
              <a:buFont typeface="Courier New" panose="02070309020205020404" pitchFamily="49" charset="0"/>
              <a:buChar char="o"/>
            </a:pPr>
            <a:r>
              <a:rPr lang="en-US" dirty="0"/>
              <a:t>First-line recommendations </a:t>
            </a:r>
          </a:p>
          <a:p>
            <a:pPr lvl="3">
              <a:buFont typeface="Wingdings" panose="05000000000000000000" pitchFamily="2" charset="2"/>
              <a:buChar char="§"/>
            </a:pPr>
            <a:r>
              <a:rPr lang="en-US" dirty="0"/>
              <a:t>Nitrofurantoin</a:t>
            </a:r>
          </a:p>
          <a:p>
            <a:pPr lvl="3">
              <a:buFont typeface="Wingdings" panose="05000000000000000000" pitchFamily="2" charset="2"/>
              <a:buChar char="§"/>
            </a:pPr>
            <a:r>
              <a:rPr lang="en-US" dirty="0"/>
              <a:t>Trimethoprim/sulfamethoxazole (TMP/SMX) (check local resistance data)</a:t>
            </a:r>
          </a:p>
          <a:p>
            <a:pPr lvl="2">
              <a:buFont typeface="Courier New" panose="02070309020205020404" pitchFamily="49" charset="0"/>
              <a:buChar char="o"/>
            </a:pPr>
            <a:r>
              <a:rPr lang="en-US" dirty="0"/>
              <a:t>Second-line options</a:t>
            </a:r>
          </a:p>
          <a:p>
            <a:pPr lvl="3">
              <a:buFont typeface="Wingdings" panose="05000000000000000000" pitchFamily="2" charset="2"/>
              <a:buChar char="§"/>
            </a:pPr>
            <a:r>
              <a:rPr lang="en-US" dirty="0"/>
              <a:t>Oral cephalosporins</a:t>
            </a:r>
          </a:p>
          <a:p>
            <a:pPr lvl="1">
              <a:buFont typeface="Calibri" panose="020F0502020204030204" pitchFamily="34" charset="0"/>
              <a:buChar char="̶"/>
            </a:pPr>
            <a:r>
              <a:rPr lang="en-US" sz="2000" dirty="0"/>
              <a:t>For any UTI, look at prior urine culture information to guide empiric therapy</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993EEC8E-C5CF-40DF-832D-5BCB0E209B98}" type="slidenum">
              <a:rPr lang="en-US" smtClean="0"/>
              <a:t>16</a:t>
            </a:fld>
            <a:endParaRPr lang="en-US" dirty="0"/>
          </a:p>
        </p:txBody>
      </p:sp>
    </p:spTree>
    <p:extLst>
      <p:ext uri="{BB962C8B-B14F-4D97-AF65-F5344CB8AC3E}">
        <p14:creationId xmlns:p14="http://schemas.microsoft.com/office/powerpoint/2010/main" val="346307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Uncomplicated Cystitis, Continued</a:t>
            </a:r>
          </a:p>
        </p:txBody>
      </p:sp>
      <p:sp>
        <p:nvSpPr>
          <p:cNvPr id="3" name="Content Placeholder 2"/>
          <p:cNvSpPr>
            <a:spLocks noGrp="1"/>
          </p:cNvSpPr>
          <p:nvPr>
            <p:ph idx="1"/>
          </p:nvPr>
        </p:nvSpPr>
        <p:spPr/>
        <p:txBody>
          <a:bodyPr/>
          <a:lstStyle/>
          <a:p>
            <a:r>
              <a:rPr lang="en-US" dirty="0"/>
              <a:t>Moment 3: De-escalation and IV to PO conversion</a:t>
            </a:r>
            <a:r>
              <a:rPr lang="en-US" baseline="30000" dirty="0"/>
              <a:t>21</a:t>
            </a:r>
          </a:p>
          <a:p>
            <a:pPr lvl="1">
              <a:buFont typeface="Calibri" panose="020F0502020204030204" pitchFamily="34" charset="0"/>
              <a:buChar char="̶"/>
            </a:pPr>
            <a:r>
              <a:rPr lang="en-US" dirty="0"/>
              <a:t>Patients </a:t>
            </a:r>
            <a:r>
              <a:rPr lang="en-US" dirty="0" smtClean="0"/>
              <a:t>should </a:t>
            </a:r>
            <a:r>
              <a:rPr lang="en-US" dirty="0"/>
              <a:t>be treated for 3–5 days with relatively narrow-spectrum agents, so there is not often an opportunity to de-escalate.</a:t>
            </a:r>
          </a:p>
          <a:p>
            <a:pPr lvl="1">
              <a:buFont typeface="Calibri" panose="020F0502020204030204" pitchFamily="34" charset="0"/>
              <a:buChar char="̶"/>
            </a:pPr>
            <a:r>
              <a:rPr lang="en-US" dirty="0"/>
              <a:t>If you started therapy for cystitis and subsequently determined an alternative diagnosis, stop antibiotics.</a:t>
            </a:r>
          </a:p>
          <a:p>
            <a:r>
              <a:rPr lang="en-US" dirty="0"/>
              <a:t>Moment 4: </a:t>
            </a:r>
            <a:r>
              <a:rPr lang="en-US" dirty="0" smtClean="0"/>
              <a:t>Duration</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17</a:t>
            </a:fld>
            <a:endParaRPr lang="en-US" dirty="0"/>
          </a:p>
        </p:txBody>
      </p:sp>
      <p:graphicFrame>
        <p:nvGraphicFramePr>
          <p:cNvPr id="11" name="Content Placeholder 10" descr="Table shows antibiotics listed down the left side and durations of therapy listed down the right side." title="Duration of Treatment"/>
          <p:cNvGraphicFramePr>
            <a:graphicFrameLocks noGrp="1"/>
          </p:cNvGraphicFramePr>
          <p:nvPr>
            <p:ph idx="13"/>
            <p:extLst>
              <p:ext uri="{D42A27DB-BD31-4B8C-83A1-F6EECF244321}">
                <p14:modId xmlns:p14="http://schemas.microsoft.com/office/powerpoint/2010/main" val="944182006"/>
              </p:ext>
            </p:extLst>
          </p:nvPr>
        </p:nvGraphicFramePr>
        <p:xfrm>
          <a:off x="503238" y="4267200"/>
          <a:ext cx="5211762" cy="2595880"/>
        </p:xfrm>
        <a:graphic>
          <a:graphicData uri="http://schemas.openxmlformats.org/drawingml/2006/table">
            <a:tbl>
              <a:tblPr firstRow="1" bandRow="1">
                <a:tableStyleId>{FABFCF23-3B69-468F-B69F-88F6DE6A72F2}</a:tableStyleId>
              </a:tblPr>
              <a:tblGrid>
                <a:gridCol w="2605881">
                  <a:extLst>
                    <a:ext uri="{9D8B030D-6E8A-4147-A177-3AD203B41FA5}">
                      <a16:colId xmlns:a16="http://schemas.microsoft.com/office/drawing/2014/main" val="3111607814"/>
                    </a:ext>
                  </a:extLst>
                </a:gridCol>
                <a:gridCol w="2605881">
                  <a:extLst>
                    <a:ext uri="{9D8B030D-6E8A-4147-A177-3AD203B41FA5}">
                      <a16:colId xmlns:a16="http://schemas.microsoft.com/office/drawing/2014/main" val="2783784676"/>
                    </a:ext>
                  </a:extLst>
                </a:gridCol>
              </a:tblGrid>
              <a:tr h="370840">
                <a:tc>
                  <a:txBody>
                    <a:bodyPr/>
                    <a:lstStyle/>
                    <a:p>
                      <a:pPr algn="ctr"/>
                      <a:r>
                        <a:rPr lang="en-US" sz="1800" dirty="0" smtClean="0"/>
                        <a:t>Drug </a:t>
                      </a:r>
                      <a:endParaRPr lang="en-US" sz="1800" b="1" dirty="0">
                        <a:solidFill>
                          <a:srgbClr val="002C77"/>
                        </a:solidFill>
                        <a:latin typeface="Calibri" panose="020F0502020204030204" pitchFamily="34" charset="0"/>
                      </a:endParaRPr>
                    </a:p>
                  </a:txBody>
                  <a:tcPr marL="68580" marR="68580" marT="34290" marB="34290"/>
                </a:tc>
                <a:tc>
                  <a:txBody>
                    <a:bodyPr/>
                    <a:lstStyle/>
                    <a:p>
                      <a:pPr algn="ctr"/>
                      <a:r>
                        <a:rPr lang="en-US" sz="1800" dirty="0" smtClean="0"/>
                        <a:t>Duration Studied</a:t>
                      </a:r>
                      <a:endParaRPr lang="en-US" sz="1800" b="1" dirty="0">
                        <a:solidFill>
                          <a:srgbClr val="002C77"/>
                        </a:solidFill>
                        <a:latin typeface="Calibri" panose="020F0502020204030204" pitchFamily="34" charset="0"/>
                      </a:endParaRPr>
                    </a:p>
                  </a:txBody>
                  <a:tcPr marL="68580" marR="68580" marT="34290" marB="34290"/>
                </a:tc>
                <a:extLst>
                  <a:ext uri="{0D108BD9-81ED-4DB2-BD59-A6C34878D82A}">
                    <a16:rowId xmlns:a16="http://schemas.microsoft.com/office/drawing/2014/main" val="3267274974"/>
                  </a:ext>
                </a:extLst>
              </a:tr>
              <a:tr h="370840">
                <a:tc>
                  <a:txBody>
                    <a:bodyPr/>
                    <a:lstStyle/>
                    <a:p>
                      <a:pPr algn="r"/>
                      <a:r>
                        <a:rPr lang="en-US" sz="1800" b="1" dirty="0" smtClean="0">
                          <a:solidFill>
                            <a:schemeClr val="tx1"/>
                          </a:solidFill>
                          <a:latin typeface="+mn-lt"/>
                        </a:rPr>
                        <a:t>Nitrofurantoin</a:t>
                      </a:r>
                      <a:endParaRPr lang="en-US" sz="1800" b="1" dirty="0">
                        <a:solidFill>
                          <a:srgbClr val="002C77"/>
                        </a:solidFill>
                        <a:latin typeface="Calibri" panose="020F0502020204030204" pitchFamily="34" charset="0"/>
                      </a:endParaRPr>
                    </a:p>
                  </a:txBody>
                  <a:tcPr marL="68580" marR="68580" marT="34290" marB="34290"/>
                </a:tc>
                <a:tc>
                  <a:txBody>
                    <a:bodyPr/>
                    <a:lstStyle/>
                    <a:p>
                      <a:r>
                        <a:rPr lang="en-US" sz="1800" b="1" dirty="0" smtClean="0"/>
                        <a:t>5 days </a:t>
                      </a:r>
                      <a:endParaRPr lang="en-US" sz="1800" b="1" dirty="0">
                        <a:solidFill>
                          <a:srgbClr val="002C77"/>
                        </a:solidFill>
                        <a:latin typeface="Calibri" panose="020F0502020204030204" pitchFamily="34" charset="0"/>
                      </a:endParaRPr>
                    </a:p>
                  </a:txBody>
                  <a:tcPr marL="68580" marR="68580" marT="34290" marB="34290"/>
                </a:tc>
                <a:extLst>
                  <a:ext uri="{0D108BD9-81ED-4DB2-BD59-A6C34878D82A}">
                    <a16:rowId xmlns:a16="http://schemas.microsoft.com/office/drawing/2014/main" val="1353089365"/>
                  </a:ext>
                </a:extLst>
              </a:tr>
              <a:tr h="370840">
                <a:tc>
                  <a:txBody>
                    <a:bodyPr/>
                    <a:lstStyle/>
                    <a:p>
                      <a:pPr algn="r"/>
                      <a:r>
                        <a:rPr lang="en-US" sz="1800" b="1" dirty="0" smtClean="0"/>
                        <a:t>TMP/SMX</a:t>
                      </a:r>
                      <a:endParaRPr lang="en-US" sz="1800" b="1" dirty="0">
                        <a:solidFill>
                          <a:srgbClr val="002C77"/>
                        </a:solidFill>
                        <a:latin typeface="Calibri" panose="020F0502020204030204" pitchFamily="34" charset="0"/>
                      </a:endParaRPr>
                    </a:p>
                  </a:txBody>
                  <a:tcPr marL="68580" marR="68580" marT="34290" marB="34290"/>
                </a:tc>
                <a:tc>
                  <a:txBody>
                    <a:bodyPr/>
                    <a:lstStyle/>
                    <a:p>
                      <a:r>
                        <a:rPr lang="en-US" sz="1800" b="1" dirty="0" smtClean="0"/>
                        <a:t>3 days</a:t>
                      </a:r>
                      <a:endParaRPr lang="en-US" sz="1800" b="1" dirty="0">
                        <a:solidFill>
                          <a:srgbClr val="002C77"/>
                        </a:solidFill>
                        <a:latin typeface="Calibri" panose="020F0502020204030204" pitchFamily="34" charset="0"/>
                      </a:endParaRPr>
                    </a:p>
                  </a:txBody>
                  <a:tcPr marL="68580" marR="68580" marT="34290" marB="34290"/>
                </a:tc>
                <a:extLst>
                  <a:ext uri="{0D108BD9-81ED-4DB2-BD59-A6C34878D82A}">
                    <a16:rowId xmlns:a16="http://schemas.microsoft.com/office/drawing/2014/main" val="758427636"/>
                  </a:ext>
                </a:extLst>
              </a:tr>
              <a:tr h="370840">
                <a:tc>
                  <a:txBody>
                    <a:bodyPr/>
                    <a:lstStyle/>
                    <a:p>
                      <a:pPr algn="r"/>
                      <a:r>
                        <a:rPr lang="en-US" sz="1800" dirty="0" smtClean="0"/>
                        <a:t>Cefaclor</a:t>
                      </a:r>
                      <a:r>
                        <a:rPr lang="en-US" sz="1800" baseline="0" dirty="0" smtClean="0"/>
                        <a:t> </a:t>
                      </a:r>
                      <a:endParaRPr lang="en-US" sz="1800" dirty="0">
                        <a:solidFill>
                          <a:srgbClr val="002C77"/>
                        </a:solidFill>
                        <a:latin typeface="Calibri" panose="020F0502020204030204" pitchFamily="34" charset="0"/>
                      </a:endParaRPr>
                    </a:p>
                  </a:txBody>
                  <a:tcPr marL="68580" marR="68580" marT="34290" marB="34290"/>
                </a:tc>
                <a:tc>
                  <a:txBody>
                    <a:bodyPr/>
                    <a:lstStyle/>
                    <a:p>
                      <a:r>
                        <a:rPr lang="en-US" sz="1800" dirty="0" smtClean="0"/>
                        <a:t>5 days </a:t>
                      </a:r>
                      <a:endParaRPr lang="en-US" sz="1800" dirty="0">
                        <a:solidFill>
                          <a:srgbClr val="002C77"/>
                        </a:solidFill>
                        <a:latin typeface="Calibri" panose="020F0502020204030204" pitchFamily="34" charset="0"/>
                      </a:endParaRPr>
                    </a:p>
                  </a:txBody>
                  <a:tcPr marL="68580" marR="68580" marT="34290" marB="34290"/>
                </a:tc>
                <a:extLst>
                  <a:ext uri="{0D108BD9-81ED-4DB2-BD59-A6C34878D82A}">
                    <a16:rowId xmlns:a16="http://schemas.microsoft.com/office/drawing/2014/main" val="3288120648"/>
                  </a:ext>
                </a:extLst>
              </a:tr>
              <a:tr h="370840">
                <a:tc>
                  <a:txBody>
                    <a:bodyPr/>
                    <a:lstStyle/>
                    <a:p>
                      <a:pPr algn="r"/>
                      <a:r>
                        <a:rPr lang="en-US" sz="1800" dirty="0" smtClean="0"/>
                        <a:t>Cefpodoxime </a:t>
                      </a:r>
                      <a:endParaRPr lang="en-US" sz="1800" dirty="0">
                        <a:solidFill>
                          <a:srgbClr val="002C77"/>
                        </a:solidFill>
                        <a:latin typeface="Calibri" panose="020F0502020204030204" pitchFamily="34" charset="0"/>
                      </a:endParaRPr>
                    </a:p>
                  </a:txBody>
                  <a:tcPr marL="68580" marR="68580" marT="34290" marB="34290"/>
                </a:tc>
                <a:tc>
                  <a:txBody>
                    <a:bodyPr/>
                    <a:lstStyle/>
                    <a:p>
                      <a:r>
                        <a:rPr lang="en-US" sz="1800" dirty="0" smtClean="0"/>
                        <a:t>3 days </a:t>
                      </a:r>
                      <a:endParaRPr lang="en-US" sz="1800" dirty="0">
                        <a:solidFill>
                          <a:srgbClr val="002C77"/>
                        </a:solidFill>
                        <a:latin typeface="Calibri" panose="020F0502020204030204" pitchFamily="34" charset="0"/>
                      </a:endParaRPr>
                    </a:p>
                  </a:txBody>
                  <a:tcPr marL="68580" marR="68580" marT="34290" marB="34290"/>
                </a:tc>
                <a:extLst>
                  <a:ext uri="{0D108BD9-81ED-4DB2-BD59-A6C34878D82A}">
                    <a16:rowId xmlns:a16="http://schemas.microsoft.com/office/drawing/2014/main" val="4245189437"/>
                  </a:ext>
                </a:extLst>
              </a:tr>
              <a:tr h="370840">
                <a:tc>
                  <a:txBody>
                    <a:bodyPr/>
                    <a:lstStyle/>
                    <a:p>
                      <a:pPr algn="r"/>
                      <a:r>
                        <a:rPr lang="en-US" sz="1800" dirty="0" smtClean="0"/>
                        <a:t>Cephalexin </a:t>
                      </a:r>
                      <a:endParaRPr lang="en-US" sz="1800" dirty="0">
                        <a:solidFill>
                          <a:srgbClr val="002C77"/>
                        </a:solidFill>
                        <a:latin typeface="Calibri" panose="020F0502020204030204" pitchFamily="34" charset="0"/>
                      </a:endParaRPr>
                    </a:p>
                  </a:txBody>
                  <a:tcPr marL="68580" marR="68580" marT="34290" marB="34290"/>
                </a:tc>
                <a:tc>
                  <a:txBody>
                    <a:bodyPr/>
                    <a:lstStyle/>
                    <a:p>
                      <a:r>
                        <a:rPr lang="en-US" sz="1800" dirty="0" smtClean="0"/>
                        <a:t>7 days </a:t>
                      </a:r>
                      <a:endParaRPr lang="en-US" sz="1800" dirty="0">
                        <a:solidFill>
                          <a:srgbClr val="002C77"/>
                        </a:solidFill>
                        <a:latin typeface="Calibri" panose="020F0502020204030204" pitchFamily="34" charset="0"/>
                      </a:endParaRPr>
                    </a:p>
                  </a:txBody>
                  <a:tcPr marL="68580" marR="68580" marT="34290" marB="34290"/>
                </a:tc>
                <a:extLst>
                  <a:ext uri="{0D108BD9-81ED-4DB2-BD59-A6C34878D82A}">
                    <a16:rowId xmlns:a16="http://schemas.microsoft.com/office/drawing/2014/main" val="533167680"/>
                  </a:ext>
                </a:extLst>
              </a:tr>
              <a:tr h="370840">
                <a:tc>
                  <a:txBody>
                    <a:bodyPr/>
                    <a:lstStyle/>
                    <a:p>
                      <a:pPr algn="r"/>
                      <a:r>
                        <a:rPr lang="en-US" sz="1800" dirty="0" smtClean="0"/>
                        <a:t>Cefdinir</a:t>
                      </a:r>
                      <a:r>
                        <a:rPr lang="en-US" sz="1800" baseline="0" dirty="0" smtClean="0"/>
                        <a:t> </a:t>
                      </a:r>
                      <a:endParaRPr lang="en-US" sz="1800" dirty="0">
                        <a:solidFill>
                          <a:srgbClr val="002C77"/>
                        </a:solidFill>
                        <a:latin typeface="Calibri" panose="020F0502020204030204" pitchFamily="34" charset="0"/>
                      </a:endParaRPr>
                    </a:p>
                  </a:txBody>
                  <a:tcPr marL="68580" marR="68580" marT="34290" marB="34290"/>
                </a:tc>
                <a:tc>
                  <a:txBody>
                    <a:bodyPr/>
                    <a:lstStyle/>
                    <a:p>
                      <a:r>
                        <a:rPr lang="en-US" sz="1800" dirty="0" smtClean="0"/>
                        <a:t>5 days</a:t>
                      </a:r>
                      <a:r>
                        <a:rPr lang="en-US" sz="1800" baseline="0" dirty="0" smtClean="0"/>
                        <a:t> </a:t>
                      </a:r>
                      <a:endParaRPr lang="en-US" sz="1800" dirty="0">
                        <a:solidFill>
                          <a:srgbClr val="002C77"/>
                        </a:solidFill>
                        <a:latin typeface="Calibri" panose="020F0502020204030204" pitchFamily="34" charset="0"/>
                      </a:endParaRPr>
                    </a:p>
                  </a:txBody>
                  <a:tcPr marL="68580" marR="68580" marT="34290" marB="34290"/>
                </a:tc>
                <a:extLst>
                  <a:ext uri="{0D108BD9-81ED-4DB2-BD59-A6C34878D82A}">
                    <a16:rowId xmlns:a16="http://schemas.microsoft.com/office/drawing/2014/main" val="1267266703"/>
                  </a:ext>
                </a:extLst>
              </a:tr>
            </a:tbl>
          </a:graphicData>
        </a:graphic>
      </p:graphicFrame>
      <p:pic>
        <p:nvPicPr>
          <p:cNvPr id="12" name="Picture 11" descr="Photo of a hand marking a calendar with a pen" title="Calend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6256" y="4267200"/>
            <a:ext cx="3898687" cy="2595880"/>
          </a:xfrm>
          <a:prstGeom prst="rect">
            <a:avLst/>
          </a:prstGeom>
        </p:spPr>
      </p:pic>
    </p:spTree>
    <p:extLst>
      <p:ext uri="{BB962C8B-B14F-4D97-AF65-F5344CB8AC3E}">
        <p14:creationId xmlns:p14="http://schemas.microsoft.com/office/powerpoint/2010/main" val="356892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Pyelonephritis</a:t>
            </a:r>
            <a:r>
              <a:rPr lang="en-US" baseline="30000" dirty="0"/>
              <a:t>22-25</a:t>
            </a:r>
            <a:endParaRPr lang="en-US" dirty="0"/>
          </a:p>
        </p:txBody>
      </p:sp>
      <p:sp>
        <p:nvSpPr>
          <p:cNvPr id="3" name="Content Placeholder 2"/>
          <p:cNvSpPr>
            <a:spLocks noGrp="1"/>
          </p:cNvSpPr>
          <p:nvPr>
            <p:ph idx="1"/>
          </p:nvPr>
        </p:nvSpPr>
        <p:spPr/>
        <p:txBody>
          <a:bodyPr/>
          <a:lstStyle/>
          <a:p>
            <a:r>
              <a:rPr lang="en-US" sz="2400" dirty="0"/>
              <a:t>Moment 2: Empiric therapy</a:t>
            </a:r>
          </a:p>
          <a:p>
            <a:pPr lvl="1"/>
            <a:r>
              <a:rPr lang="en-US" dirty="0"/>
              <a:t>Fluoroquinolones or TMP/SMX are preferred given excellent penetration into kidney.</a:t>
            </a:r>
          </a:p>
          <a:p>
            <a:pPr lvl="2"/>
            <a:r>
              <a:rPr lang="en-US" sz="2400" dirty="0"/>
              <a:t>Can be given orally, given excellent bioavailability.</a:t>
            </a:r>
          </a:p>
          <a:p>
            <a:pPr lvl="2"/>
            <a:r>
              <a:rPr lang="en-US" sz="2400" dirty="0"/>
              <a:t>Must consider local </a:t>
            </a:r>
            <a:r>
              <a:rPr lang="en-US" sz="2400" i="1" dirty="0"/>
              <a:t>E. coli </a:t>
            </a:r>
            <a:r>
              <a:rPr lang="en-US" sz="2400" dirty="0"/>
              <a:t>resistance data as not recommended for empiric therapy if resistance is seen in greater than 20% of isolates.</a:t>
            </a:r>
          </a:p>
          <a:p>
            <a:pPr lvl="1"/>
            <a:r>
              <a:rPr lang="en-US" dirty="0"/>
              <a:t>Second-line therapy</a:t>
            </a:r>
          </a:p>
          <a:p>
            <a:pPr lvl="2"/>
            <a:r>
              <a:rPr lang="en-US" sz="2400" dirty="0"/>
              <a:t>Ceftriaxone</a:t>
            </a:r>
          </a:p>
          <a:p>
            <a:pPr lvl="2"/>
            <a:r>
              <a:rPr lang="en-US" sz="2400" dirty="0"/>
              <a:t>Severe PCN allergy: </a:t>
            </a:r>
          </a:p>
          <a:p>
            <a:pPr lvl="3"/>
            <a:r>
              <a:rPr lang="en-US" sz="2400" dirty="0"/>
              <a:t>Gentamicin, aztreonam</a:t>
            </a:r>
          </a:p>
          <a:p>
            <a:pPr lvl="2"/>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t>18</a:t>
            </a:fld>
            <a:endParaRPr lang="en-US" dirty="0"/>
          </a:p>
        </p:txBody>
      </p:sp>
      <p:pic>
        <p:nvPicPr>
          <p:cNvPr id="11" name="Content Placeholder 9" descr="Photo of a clinican discussing something on a tablet" title="Discuss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6846" y="4027618"/>
            <a:ext cx="3903040" cy="2601782"/>
          </a:xfrm>
          <a:prstGeom prst="rect">
            <a:avLst/>
          </a:prstGeom>
        </p:spPr>
      </p:pic>
    </p:spTree>
    <p:extLst>
      <p:ext uri="{BB962C8B-B14F-4D97-AF65-F5344CB8AC3E}">
        <p14:creationId xmlns:p14="http://schemas.microsoft.com/office/powerpoint/2010/main" val="769692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Pyelonephritis, </a:t>
            </a:r>
            <a:r>
              <a:rPr lang="en-US" dirty="0"/>
              <a:t>Continued</a:t>
            </a:r>
          </a:p>
        </p:txBody>
      </p:sp>
      <p:sp>
        <p:nvSpPr>
          <p:cNvPr id="3" name="Content Placeholder 2"/>
          <p:cNvSpPr>
            <a:spLocks noGrp="1"/>
          </p:cNvSpPr>
          <p:nvPr>
            <p:ph idx="1"/>
          </p:nvPr>
        </p:nvSpPr>
        <p:spPr/>
        <p:txBody>
          <a:bodyPr/>
          <a:lstStyle/>
          <a:p>
            <a:pPr>
              <a:spcBef>
                <a:spcPts val="1200"/>
              </a:spcBef>
            </a:pPr>
            <a:r>
              <a:rPr lang="en-US" dirty="0"/>
              <a:t>Moment 3: De-escalation and IV to PO conversion</a:t>
            </a:r>
          </a:p>
          <a:p>
            <a:pPr lvl="1">
              <a:spcBef>
                <a:spcPts val="1200"/>
              </a:spcBef>
            </a:pPr>
            <a:r>
              <a:rPr lang="en-US" dirty="0"/>
              <a:t>If susceptible to fluoroquinolones or TMP/SMX, continue or convert to these agents and give orally.</a:t>
            </a:r>
          </a:p>
          <a:p>
            <a:pPr lvl="1">
              <a:spcBef>
                <a:spcPts val="1200"/>
              </a:spcBef>
            </a:pPr>
            <a:r>
              <a:rPr lang="en-US" dirty="0"/>
              <a:t>If resistant to these agents, consider an oral cephalosporin.</a:t>
            </a:r>
          </a:p>
          <a:p>
            <a:pPr>
              <a:spcBef>
                <a:spcPts val="1200"/>
              </a:spcBef>
            </a:pPr>
            <a:r>
              <a:rPr lang="en-US" dirty="0" smtClean="0"/>
              <a:t>Moment </a:t>
            </a:r>
            <a:r>
              <a:rPr lang="en-US" dirty="0"/>
              <a:t>4: Duration</a:t>
            </a:r>
          </a:p>
          <a:p>
            <a:pPr lvl="1">
              <a:spcBef>
                <a:spcPts val="1200"/>
              </a:spcBef>
            </a:pPr>
            <a:r>
              <a:rPr lang="en-US" dirty="0"/>
              <a:t>Fluoroquinolones: 5–7 days total </a:t>
            </a:r>
            <a:r>
              <a:rPr lang="en-US" dirty="0" smtClean="0"/>
              <a:t/>
            </a:r>
            <a:br>
              <a:rPr lang="en-US" dirty="0" smtClean="0"/>
            </a:br>
            <a:r>
              <a:rPr lang="en-US" dirty="0" smtClean="0"/>
              <a:t>therapy</a:t>
            </a:r>
            <a:endParaRPr lang="en-US" dirty="0"/>
          </a:p>
          <a:p>
            <a:pPr lvl="1">
              <a:spcBef>
                <a:spcPts val="1200"/>
              </a:spcBef>
            </a:pPr>
            <a:r>
              <a:rPr lang="en-US" dirty="0"/>
              <a:t>TMP/SMX: 10–14 days total </a:t>
            </a:r>
            <a:r>
              <a:rPr lang="en-US" dirty="0" smtClean="0"/>
              <a:t/>
            </a:r>
            <a:br>
              <a:rPr lang="en-US" dirty="0" smtClean="0"/>
            </a:br>
            <a:r>
              <a:rPr lang="en-US" dirty="0" smtClean="0"/>
              <a:t>therapy</a:t>
            </a:r>
            <a:endParaRPr lang="en-US" dirty="0"/>
          </a:p>
          <a:p>
            <a:pPr lvl="1">
              <a:spcBef>
                <a:spcPts val="1200"/>
              </a:spcBef>
            </a:pPr>
            <a:r>
              <a:rPr lang="en-US" dirty="0"/>
              <a:t>Oral cephalosporin: 10–14 </a:t>
            </a:r>
            <a:r>
              <a:rPr lang="en-US" dirty="0" smtClean="0"/>
              <a:t>days</a:t>
            </a:r>
            <a:br>
              <a:rPr lang="en-US" dirty="0" smtClean="0"/>
            </a:br>
            <a:r>
              <a:rPr lang="en-US" dirty="0" smtClean="0"/>
              <a:t> </a:t>
            </a:r>
            <a:r>
              <a:rPr lang="en-US" dirty="0"/>
              <a:t>total </a:t>
            </a:r>
            <a:r>
              <a:rPr lang="en-US" dirty="0" smtClean="0"/>
              <a:t>therapy</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19</a:t>
            </a:fld>
            <a:endParaRPr lang="en-US" dirty="0"/>
          </a:p>
        </p:txBody>
      </p:sp>
      <p:pic>
        <p:nvPicPr>
          <p:cNvPr id="5" name="Picture 4" descr="Photo of a pill bottle with pills spilled out onto the surface of a prescription pad." title="Pil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5480" y="3810000"/>
            <a:ext cx="3810000" cy="254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3985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Autofit/>
          </a:bodyPr>
          <a:lstStyle/>
          <a:p>
            <a:pPr marL="457200" lvl="0" indent="-457200">
              <a:buFont typeface="+mj-lt"/>
              <a:buAutoNum type="arabicPeriod"/>
            </a:pPr>
            <a:r>
              <a:rPr lang="en-US" sz="3200" dirty="0"/>
              <a:t>Explain how to distinguish asymptomatic bacteriuria from a urinary tract infection (UTI</a:t>
            </a:r>
            <a:r>
              <a:rPr lang="en-US" sz="3200" dirty="0" smtClean="0"/>
              <a:t>).</a:t>
            </a:r>
            <a:endParaRPr lang="en-US" sz="3200" dirty="0"/>
          </a:p>
          <a:p>
            <a:pPr marL="457200" lvl="0" indent="-457200">
              <a:buFont typeface="+mj-lt"/>
              <a:buAutoNum type="arabicPeriod"/>
            </a:pPr>
            <a:r>
              <a:rPr lang="en-US" sz="3200" dirty="0"/>
              <a:t>Discuss the patient populations who should and should not be tested and treated for asymptomatic bacteriuria (ASB</a:t>
            </a:r>
            <a:r>
              <a:rPr lang="en-US" sz="3200" dirty="0" smtClean="0"/>
              <a:t>).</a:t>
            </a:r>
            <a:endParaRPr lang="en-US" sz="3200" dirty="0"/>
          </a:p>
          <a:p>
            <a:pPr marL="457200" lvl="0" indent="-457200">
              <a:buFont typeface="+mj-lt"/>
              <a:buAutoNum type="arabicPeriod"/>
            </a:pPr>
            <a:r>
              <a:rPr lang="en-US" sz="3200" dirty="0"/>
              <a:t>Recommend empiric treatments for </a:t>
            </a:r>
            <a:r>
              <a:rPr lang="en-US" sz="3200" dirty="0" smtClean="0"/>
              <a:t>UTIs. </a:t>
            </a:r>
            <a:endParaRPr lang="en-US" sz="3200" dirty="0"/>
          </a:p>
          <a:p>
            <a:pPr marL="457200" lvl="0" indent="-457200">
              <a:buFont typeface="+mj-lt"/>
              <a:buAutoNum type="arabicPeriod"/>
            </a:pPr>
            <a:r>
              <a:rPr lang="en-US" sz="3200" dirty="0"/>
              <a:t>Discuss opportunities for de-escalation of antibiotic therapy for UTIs after additional clinical data are </a:t>
            </a:r>
            <a:r>
              <a:rPr lang="en-US" sz="3200" dirty="0" smtClean="0"/>
              <a:t>available.</a:t>
            </a:r>
            <a:endParaRPr lang="en-US" sz="3200" dirty="0"/>
          </a:p>
          <a:p>
            <a:pPr marL="457200" lvl="0" indent="-457200">
              <a:buFont typeface="+mj-lt"/>
              <a:buAutoNum type="arabicPeriod"/>
            </a:pPr>
            <a:r>
              <a:rPr lang="en-US" sz="3200" dirty="0"/>
              <a:t>Discuss reasonable durations of antibiotic therapy for </a:t>
            </a:r>
            <a:r>
              <a:rPr lang="en-US" sz="3200" dirty="0" smtClean="0"/>
              <a:t>UTIs.</a:t>
            </a: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fld id="{993EEC8E-C5CF-40DF-832D-5BCB0E209B98}" type="slidenum">
              <a:rPr lang="en-US" smtClean="0"/>
              <a:t>2</a:t>
            </a:fld>
            <a:endParaRPr lang="en-US" dirty="0"/>
          </a:p>
        </p:txBody>
      </p:sp>
    </p:spTree>
    <p:extLst>
      <p:ext uri="{BB962C8B-B14F-4D97-AF65-F5344CB8AC3E}">
        <p14:creationId xmlns:p14="http://schemas.microsoft.com/office/powerpoint/2010/main" val="944607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hoto of catheter tubes" title="Cather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5048859"/>
            <a:ext cx="3530189" cy="2723541"/>
          </a:xfrm>
          <a:prstGeom prst="rect">
            <a:avLst/>
          </a:prstGeom>
          <a:effectLst>
            <a:softEdge rad="635000"/>
          </a:effectLst>
        </p:spPr>
      </p:pic>
      <p:sp>
        <p:nvSpPr>
          <p:cNvPr id="2" name="Title 1"/>
          <p:cNvSpPr>
            <a:spLocks noGrp="1"/>
          </p:cNvSpPr>
          <p:nvPr>
            <p:ph type="title"/>
          </p:nvPr>
        </p:nvSpPr>
        <p:spPr/>
        <p:txBody>
          <a:bodyPr/>
          <a:lstStyle/>
          <a:p>
            <a:r>
              <a:rPr lang="en-US" dirty="0"/>
              <a:t>Catheter-Associated UTI</a:t>
            </a:r>
            <a:r>
              <a:rPr lang="en-US" baseline="30000" dirty="0"/>
              <a:t>20</a:t>
            </a:r>
            <a:endParaRPr lang="en-US" dirty="0"/>
          </a:p>
        </p:txBody>
      </p:sp>
      <p:sp>
        <p:nvSpPr>
          <p:cNvPr id="3" name="Content Placeholder 2"/>
          <p:cNvSpPr>
            <a:spLocks noGrp="1"/>
          </p:cNvSpPr>
          <p:nvPr>
            <p:ph idx="1"/>
          </p:nvPr>
        </p:nvSpPr>
        <p:spPr/>
        <p:txBody>
          <a:bodyPr/>
          <a:lstStyle/>
          <a:p>
            <a:r>
              <a:rPr lang="en-US" dirty="0"/>
              <a:t>Moment 2: Urinalysis and culture </a:t>
            </a:r>
          </a:p>
          <a:p>
            <a:pPr lvl="1"/>
            <a:r>
              <a:rPr lang="en-US" dirty="0"/>
              <a:t>Same general approach as with non-CAUTI</a:t>
            </a:r>
          </a:p>
          <a:p>
            <a:pPr lvl="2"/>
            <a:r>
              <a:rPr lang="en-US" dirty="0"/>
              <a:t>For patients with chronic catheters, catheter should be removed before cultures are obtained.</a:t>
            </a:r>
          </a:p>
          <a:p>
            <a:pPr lvl="2"/>
            <a:r>
              <a:rPr lang="en-US" dirty="0"/>
              <a:t>Patients often have pyuria in the absence of CAUTI.</a:t>
            </a:r>
          </a:p>
          <a:p>
            <a:pPr lvl="2"/>
            <a:r>
              <a:rPr lang="en-US" dirty="0"/>
              <a:t>Positive urine culture: ≥ 1000 CFU/mL of a urinary pathogen.</a:t>
            </a:r>
          </a:p>
          <a:p>
            <a:r>
              <a:rPr lang="en-US" dirty="0"/>
              <a:t>Moment 2: Empiric therapy</a:t>
            </a:r>
          </a:p>
          <a:p>
            <a:pPr lvl="1"/>
            <a:r>
              <a:rPr lang="en-US" dirty="0"/>
              <a:t>Remove the catheter whenever possible.</a:t>
            </a:r>
          </a:p>
          <a:p>
            <a:pPr lvl="1"/>
            <a:r>
              <a:rPr lang="en-US" dirty="0"/>
              <a:t>Empiric therapy based on severity of illness, location of infection (upper vs. lower tract), and information from prior urine cultures if available</a:t>
            </a:r>
            <a:r>
              <a:rPr lang="en-US" dirty="0" smtClean="0"/>
              <a:t>.</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20</a:t>
            </a:fld>
            <a:endParaRPr lang="en-US" dirty="0"/>
          </a:p>
        </p:txBody>
      </p:sp>
    </p:spTree>
    <p:extLst>
      <p:ext uri="{BB962C8B-B14F-4D97-AF65-F5344CB8AC3E}">
        <p14:creationId xmlns:p14="http://schemas.microsoft.com/office/powerpoint/2010/main" val="135271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hoto of catheter tubes" title="Cath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3740" y="4767820"/>
            <a:ext cx="2819400" cy="2175167"/>
          </a:xfrm>
          <a:prstGeom prst="rect">
            <a:avLst/>
          </a:prstGeom>
          <a:effectLst>
            <a:softEdge rad="635000"/>
          </a:effectLst>
        </p:spPr>
      </p:pic>
      <p:sp>
        <p:nvSpPr>
          <p:cNvPr id="2" name="Title 1"/>
          <p:cNvSpPr>
            <a:spLocks noGrp="1"/>
          </p:cNvSpPr>
          <p:nvPr>
            <p:ph type="title"/>
          </p:nvPr>
        </p:nvSpPr>
        <p:spPr/>
        <p:txBody>
          <a:bodyPr/>
          <a:lstStyle/>
          <a:p>
            <a:r>
              <a:rPr lang="en-US" dirty="0"/>
              <a:t>Catheter-Associated UTI, Continued</a:t>
            </a:r>
            <a:r>
              <a:rPr lang="en-US" baseline="30000" dirty="0"/>
              <a:t>20</a:t>
            </a:r>
            <a:endParaRPr lang="en-US" dirty="0"/>
          </a:p>
        </p:txBody>
      </p:sp>
      <p:sp>
        <p:nvSpPr>
          <p:cNvPr id="3" name="Content Placeholder 2"/>
          <p:cNvSpPr>
            <a:spLocks noGrp="1"/>
          </p:cNvSpPr>
          <p:nvPr>
            <p:ph idx="1"/>
          </p:nvPr>
        </p:nvSpPr>
        <p:spPr/>
        <p:txBody>
          <a:bodyPr/>
          <a:lstStyle/>
          <a:p>
            <a:r>
              <a:rPr lang="en-US" dirty="0"/>
              <a:t>Moment 3: De-escalation and IV to PO conversion</a:t>
            </a:r>
          </a:p>
          <a:p>
            <a:pPr lvl="1"/>
            <a:r>
              <a:rPr lang="en-US" dirty="0"/>
              <a:t>If susceptible to TMP/SMX can continue or convert to it and give orally</a:t>
            </a:r>
          </a:p>
          <a:p>
            <a:pPr lvl="1"/>
            <a:r>
              <a:rPr lang="en-US" dirty="0"/>
              <a:t>If treating severe infection, can consider oral ciprofloxacin or levofloxacin</a:t>
            </a:r>
          </a:p>
          <a:p>
            <a:pPr lvl="2"/>
            <a:r>
              <a:rPr lang="en-US" dirty="0"/>
              <a:t>Avoid for uncomplicated infections given side effects</a:t>
            </a:r>
          </a:p>
          <a:p>
            <a:pPr lvl="1"/>
            <a:r>
              <a:rPr lang="en-US" dirty="0"/>
              <a:t>If resistant to these agents, consider an oral cephalosporin</a:t>
            </a:r>
          </a:p>
          <a:p>
            <a:r>
              <a:rPr lang="en-US" dirty="0"/>
              <a:t>Moment 4: Duration</a:t>
            </a:r>
          </a:p>
          <a:p>
            <a:pPr lvl="1"/>
            <a:r>
              <a:rPr lang="en-US" dirty="0"/>
              <a:t>If catheter removed in a female patient ≤ 65 years and no upper tract disease: 3 days</a:t>
            </a:r>
            <a:r>
              <a:rPr lang="en-US" baseline="30000" dirty="0"/>
              <a:t>26</a:t>
            </a:r>
          </a:p>
          <a:p>
            <a:pPr lvl="1"/>
            <a:r>
              <a:rPr lang="en-US" dirty="0"/>
              <a:t>Prompt resolution of symptoms: 7 days</a:t>
            </a:r>
          </a:p>
          <a:p>
            <a:pPr lvl="1"/>
            <a:r>
              <a:rPr lang="en-US" dirty="0"/>
              <a:t>Delayed response or obstruction: 10–14 </a:t>
            </a:r>
            <a:r>
              <a:rPr lang="en-US" dirty="0" smtClean="0"/>
              <a:t>days</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21</a:t>
            </a:fld>
            <a:endParaRPr lang="en-US" dirty="0"/>
          </a:p>
        </p:txBody>
      </p:sp>
    </p:spTree>
    <p:extLst>
      <p:ext uri="{BB962C8B-B14F-4D97-AF65-F5344CB8AC3E}">
        <p14:creationId xmlns:p14="http://schemas.microsoft.com/office/powerpoint/2010/main" val="301202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 in Males </a:t>
            </a:r>
          </a:p>
        </p:txBody>
      </p:sp>
      <p:sp>
        <p:nvSpPr>
          <p:cNvPr id="3" name="Content Placeholder 2"/>
          <p:cNvSpPr>
            <a:spLocks noGrp="1"/>
          </p:cNvSpPr>
          <p:nvPr>
            <p:ph idx="1"/>
          </p:nvPr>
        </p:nvSpPr>
        <p:spPr/>
        <p:txBody>
          <a:bodyPr/>
          <a:lstStyle/>
          <a:p>
            <a:r>
              <a:rPr lang="en-US" dirty="0"/>
              <a:t>UTIs in the absence of a urinary catheter in men are considered complicated because they are usually associated with obstructive pathology such as— </a:t>
            </a:r>
          </a:p>
          <a:p>
            <a:pPr lvl="1"/>
            <a:r>
              <a:rPr lang="en-US" dirty="0"/>
              <a:t>Renal stones </a:t>
            </a:r>
          </a:p>
          <a:p>
            <a:pPr lvl="1"/>
            <a:r>
              <a:rPr lang="en-US" dirty="0"/>
              <a:t>Strictures</a:t>
            </a:r>
          </a:p>
          <a:p>
            <a:pPr lvl="1"/>
            <a:r>
              <a:rPr lang="en-US" dirty="0"/>
              <a:t>Enlarged prostate</a:t>
            </a:r>
          </a:p>
          <a:p>
            <a:r>
              <a:rPr lang="en-US" dirty="0"/>
              <a:t>In the absence of these risk factors, UTI is a rare diagnosis in males.</a:t>
            </a:r>
          </a:p>
          <a:p>
            <a:r>
              <a:rPr lang="en-US" dirty="0"/>
              <a:t>Other causes of urinary symptoms in males: prostatitis, epididymitis, sexually transmitted infections</a:t>
            </a:r>
            <a:r>
              <a:rPr lang="en-US" dirty="0" smtClean="0"/>
              <a:t>.</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22</a:t>
            </a:fld>
            <a:endParaRPr lang="en-US" dirty="0"/>
          </a:p>
        </p:txBody>
      </p:sp>
    </p:spTree>
    <p:extLst>
      <p:ext uri="{BB962C8B-B14F-4D97-AF65-F5344CB8AC3E}">
        <p14:creationId xmlns:p14="http://schemas.microsoft.com/office/powerpoint/2010/main" val="98723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Complicated UTIs</a:t>
            </a:r>
          </a:p>
        </p:txBody>
      </p:sp>
      <p:sp>
        <p:nvSpPr>
          <p:cNvPr id="3" name="Content Placeholder 2"/>
          <p:cNvSpPr>
            <a:spLocks noGrp="1"/>
          </p:cNvSpPr>
          <p:nvPr>
            <p:ph idx="1"/>
          </p:nvPr>
        </p:nvSpPr>
        <p:spPr/>
        <p:txBody>
          <a:bodyPr/>
          <a:lstStyle/>
          <a:p>
            <a:r>
              <a:rPr lang="en-US" sz="2430" dirty="0"/>
              <a:t>Includes UTIs occurring in the presence of urologic abnormalities such as those described on the previous slide and UTIs in </a:t>
            </a:r>
            <a:r>
              <a:rPr lang="en-US" sz="2430" dirty="0" smtClean="0"/>
              <a:t>pregnancy.</a:t>
            </a:r>
            <a:endParaRPr lang="en-US" sz="2430" dirty="0"/>
          </a:p>
          <a:p>
            <a:r>
              <a:rPr lang="en-US" sz="2430" dirty="0"/>
              <a:t>Management of the underlying associated process must also occur whenever possible (e.g., relief of obstruction via nephrostomy tubes, stents, transuretheral resection of the prostate).</a:t>
            </a:r>
          </a:p>
          <a:p>
            <a:r>
              <a:rPr lang="en-US" sz="2430" dirty="0"/>
              <a:t>As with CAUTI, antibiotic selection depends on the extent of infection and the severity of illness of the patient. </a:t>
            </a:r>
          </a:p>
          <a:p>
            <a:r>
              <a:rPr lang="en-US" sz="2430" dirty="0"/>
              <a:t>Duration of therapy is based on the clinical response of the patient and the timing of relief of the inciting </a:t>
            </a:r>
            <a:r>
              <a:rPr lang="en-US" sz="2430" dirty="0" smtClean="0"/>
              <a:t>process.</a:t>
            </a:r>
            <a:endParaRPr lang="en-US" sz="2430" dirty="0"/>
          </a:p>
          <a:p>
            <a:pPr lvl="1"/>
            <a:r>
              <a:rPr lang="en-US" sz="2160" dirty="0"/>
              <a:t>Prompt resolution of symptoms and resolution of the underlying abnormality: 7 days of therapy </a:t>
            </a:r>
          </a:p>
          <a:p>
            <a:pPr lvl="1"/>
            <a:r>
              <a:rPr lang="en-US" sz="2160" dirty="0"/>
              <a:t>Delayed response or persistent obstruction: a longer course (e.g., 10–14 days</a:t>
            </a:r>
            <a:r>
              <a:rPr lang="en-US" sz="2160" dirty="0" smtClean="0"/>
              <a:t>)</a:t>
            </a:r>
            <a:endParaRPr lang="en-US" sz="2160" dirty="0"/>
          </a:p>
        </p:txBody>
      </p:sp>
      <p:sp>
        <p:nvSpPr>
          <p:cNvPr id="4" name="Slide Number Placeholder 3"/>
          <p:cNvSpPr>
            <a:spLocks noGrp="1"/>
          </p:cNvSpPr>
          <p:nvPr>
            <p:ph type="sldNum" sz="quarter" idx="12"/>
          </p:nvPr>
        </p:nvSpPr>
        <p:spPr/>
        <p:txBody>
          <a:bodyPr/>
          <a:lstStyle/>
          <a:p>
            <a:fld id="{993EEC8E-C5CF-40DF-832D-5BCB0E209B98}" type="slidenum">
              <a:rPr lang="en-US" smtClean="0"/>
              <a:t>23</a:t>
            </a:fld>
            <a:endParaRPr lang="en-US" dirty="0"/>
          </a:p>
        </p:txBody>
      </p:sp>
    </p:spTree>
    <p:extLst>
      <p:ext uri="{BB962C8B-B14F-4D97-AF65-F5344CB8AC3E}">
        <p14:creationId xmlns:p14="http://schemas.microsoft.com/office/powerpoint/2010/main" val="316811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Improving Prescribing for ASB and UTI at Your Hospital</a:t>
            </a:r>
          </a:p>
        </p:txBody>
      </p:sp>
      <p:sp>
        <p:nvSpPr>
          <p:cNvPr id="3" name="Content Placeholder 2"/>
          <p:cNvSpPr>
            <a:spLocks noGrp="1"/>
          </p:cNvSpPr>
          <p:nvPr>
            <p:ph idx="1"/>
          </p:nvPr>
        </p:nvSpPr>
        <p:spPr/>
        <p:txBody>
          <a:bodyPr/>
          <a:lstStyle/>
          <a:p>
            <a:r>
              <a:rPr lang="en-US" dirty="0"/>
              <a:t>Interventions can occur both at the time a urine culture is ordered and after urine culture results are </a:t>
            </a:r>
            <a:r>
              <a:rPr lang="en-US" dirty="0" smtClean="0"/>
              <a:t>available</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24</a:t>
            </a:fld>
            <a:endParaRPr lang="en-US" dirty="0"/>
          </a:p>
        </p:txBody>
      </p:sp>
      <p:pic>
        <p:nvPicPr>
          <p:cNvPr id="11" name="Picture 10" descr="Image of a hand holding a urine specimen cup." title="Urine sample"/>
          <p:cNvPicPr>
            <a:picLocks noChangeAspect="1"/>
          </p:cNvPicPr>
          <p:nvPr/>
        </p:nvPicPr>
        <p:blipFill rotWithShape="1">
          <a:blip r:embed="rId2" cstate="print">
            <a:extLst>
              <a:ext uri="{28A0092B-C50C-407E-A947-70E740481C1C}">
                <a14:useLocalDpi xmlns:a14="http://schemas.microsoft.com/office/drawing/2010/main" val="0"/>
              </a:ext>
            </a:extLst>
          </a:blip>
          <a:srcRect l="24696" t="13805" r="19876" b="26326"/>
          <a:stretch/>
        </p:blipFill>
        <p:spPr>
          <a:xfrm>
            <a:off x="1978039" y="2614448"/>
            <a:ext cx="5064950" cy="3633551"/>
          </a:xfrm>
          <a:prstGeom prst="rect">
            <a:avLst/>
          </a:prstGeom>
        </p:spPr>
      </p:pic>
    </p:spTree>
    <p:extLst>
      <p:ext uri="{BB962C8B-B14F-4D97-AF65-F5344CB8AC3E}">
        <p14:creationId xmlns:p14="http://schemas.microsoft.com/office/powerpoint/2010/main" val="198198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Urine Culture Ordering Stewardship </a:t>
            </a:r>
          </a:p>
        </p:txBody>
      </p:sp>
      <p:sp>
        <p:nvSpPr>
          <p:cNvPr id="3" name="Content Placeholder 2"/>
          <p:cNvSpPr>
            <a:spLocks noGrp="1"/>
          </p:cNvSpPr>
          <p:nvPr>
            <p:ph idx="1"/>
          </p:nvPr>
        </p:nvSpPr>
        <p:spPr>
          <a:xfrm>
            <a:off x="457200" y="1143000"/>
            <a:ext cx="7162800" cy="6324600"/>
          </a:xfrm>
        </p:spPr>
        <p:txBody>
          <a:bodyPr>
            <a:normAutofit/>
          </a:bodyPr>
          <a:lstStyle/>
          <a:p>
            <a:pPr>
              <a:spcBef>
                <a:spcPts val="1200"/>
              </a:spcBef>
            </a:pPr>
            <a:r>
              <a:rPr lang="en-US" dirty="0"/>
              <a:t>Do not order in the absence of signs and symptoms of UTI, including patients with urinary catheters and those undergoing preoperative evaluation (unless urinary mucosal bleeding anticipated).</a:t>
            </a:r>
          </a:p>
          <a:p>
            <a:pPr>
              <a:spcBef>
                <a:spcPts val="1200"/>
              </a:spcBef>
            </a:pPr>
            <a:r>
              <a:rPr lang="en-US" dirty="0"/>
              <a:t>Work with lab to determine from where and why urine cultures are being sent to identify targets for improvement.</a:t>
            </a:r>
          </a:p>
          <a:p>
            <a:pPr>
              <a:spcBef>
                <a:spcPts val="1200"/>
              </a:spcBef>
            </a:pPr>
            <a:r>
              <a:rPr lang="en-US" dirty="0"/>
              <a:t>Consider reflex testing protocols with the lab.</a:t>
            </a:r>
          </a:p>
          <a:p>
            <a:pPr>
              <a:spcBef>
                <a:spcPts val="1200"/>
              </a:spcBef>
            </a:pPr>
            <a:r>
              <a:rPr lang="en-US" dirty="0"/>
              <a:t>Develop tools in the EHR to prompt providers to document indication for sending a urine culture</a:t>
            </a:r>
            <a:r>
              <a:rPr lang="en-US" dirty="0" smtClean="0"/>
              <a:t>.</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25</a:t>
            </a:fld>
            <a:endParaRPr lang="en-US" dirty="0"/>
          </a:p>
        </p:txBody>
      </p:sp>
      <p:pic>
        <p:nvPicPr>
          <p:cNvPr id="11" name="Content Placeholder 9" descr="Photo of a cup of urine and paper charts" title="Urine Sample"/>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7592786" y="2387184"/>
            <a:ext cx="2325158" cy="3487737"/>
          </a:xfrm>
        </p:spPr>
      </p:pic>
    </p:spTree>
    <p:extLst>
      <p:ext uri="{BB962C8B-B14F-4D97-AF65-F5344CB8AC3E}">
        <p14:creationId xmlns:p14="http://schemas.microsoft.com/office/powerpoint/2010/main" val="749255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Urine Culture Stewardship </a:t>
            </a:r>
          </a:p>
        </p:txBody>
      </p:sp>
      <p:sp>
        <p:nvSpPr>
          <p:cNvPr id="3" name="Content Placeholder 2"/>
          <p:cNvSpPr>
            <a:spLocks noGrp="1"/>
          </p:cNvSpPr>
          <p:nvPr>
            <p:ph idx="1"/>
          </p:nvPr>
        </p:nvSpPr>
        <p:spPr/>
        <p:txBody>
          <a:bodyPr/>
          <a:lstStyle/>
          <a:p>
            <a:r>
              <a:rPr lang="en-US" dirty="0"/>
              <a:t>Ask the patient if he or she is having urinary symptoms before initiating antibiotics.</a:t>
            </a:r>
          </a:p>
          <a:p>
            <a:r>
              <a:rPr lang="en-US" dirty="0"/>
              <a:t>Ask colleagues why the urine culture was sent (was there a suspicion for UTI at some point?).</a:t>
            </a:r>
          </a:p>
          <a:p>
            <a:r>
              <a:rPr lang="en-US" dirty="0"/>
              <a:t>Develop and follow guidelines for treatment and de-escalation</a:t>
            </a:r>
            <a:r>
              <a:rPr lang="en-US" dirty="0" smtClean="0"/>
              <a:t>.</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26</a:t>
            </a:fld>
            <a:endParaRPr lang="en-US" dirty="0"/>
          </a:p>
        </p:txBody>
      </p:sp>
      <p:pic>
        <p:nvPicPr>
          <p:cNvPr id="11" name="Picture 10" descr="Graphic of two people with floating thoughts above them intermingling" title="Team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3614" y="4360667"/>
            <a:ext cx="3733800" cy="2780440"/>
          </a:xfrm>
          <a:prstGeom prst="rect">
            <a:avLst/>
          </a:prstGeom>
          <a:effectLst>
            <a:softEdge rad="127000"/>
          </a:effectLst>
        </p:spPr>
      </p:pic>
    </p:spTree>
    <p:extLst>
      <p:ext uri="{BB962C8B-B14F-4D97-AF65-F5344CB8AC3E}">
        <p14:creationId xmlns:p14="http://schemas.microsoft.com/office/powerpoint/2010/main" val="52212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 of a chalkboard with white writing on it" title="Chalkboard"/>
          <p:cNvPicPr>
            <a:picLocks noChangeAspect="1"/>
          </p:cNvPicPr>
          <p:nvPr/>
        </p:nvPicPr>
        <p:blipFill rotWithShape="1">
          <a:blip r:embed="rId2" cstate="print">
            <a:extLst>
              <a:ext uri="{28A0092B-C50C-407E-A947-70E740481C1C}">
                <a14:useLocalDpi xmlns:a14="http://schemas.microsoft.com/office/drawing/2010/main" val="0"/>
              </a:ext>
            </a:extLst>
          </a:blip>
          <a:srcRect l="2500" t="3750" r="2500" b="3750"/>
          <a:stretch/>
        </p:blipFill>
        <p:spPr>
          <a:xfrm>
            <a:off x="0" y="957253"/>
            <a:ext cx="10058400" cy="6193536"/>
          </a:xfrm>
          <a:prstGeom prst="rect">
            <a:avLst/>
          </a:prstGeom>
        </p:spPr>
      </p:pic>
      <p:sp>
        <p:nvSpPr>
          <p:cNvPr id="2" name="Title 1"/>
          <p:cNvSpPr>
            <a:spLocks noGrp="1"/>
          </p:cNvSpPr>
          <p:nvPr>
            <p:ph type="title"/>
          </p:nvPr>
        </p:nvSpPr>
        <p:spPr/>
        <p:txBody>
          <a:bodyPr/>
          <a:lstStyle/>
          <a:p>
            <a:r>
              <a:rPr lang="en-US" dirty="0"/>
              <a:t>Take-Home Messages</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Send urine cultures only when you suspect UTI based on clinical symptoms.</a:t>
            </a:r>
          </a:p>
          <a:p>
            <a:r>
              <a:rPr lang="en-US" dirty="0">
                <a:solidFill>
                  <a:schemeClr val="bg1"/>
                </a:solidFill>
              </a:rPr>
              <a:t>Asymptomatic bacteriuria is common particularly in older people and should not be treated in the vast majority of patients.</a:t>
            </a:r>
          </a:p>
          <a:p>
            <a:r>
              <a:rPr lang="en-US" dirty="0">
                <a:solidFill>
                  <a:schemeClr val="bg1"/>
                </a:solidFill>
              </a:rPr>
              <a:t>Uncomplicated cystitis should be treated with a short course of an oral antibiotic.</a:t>
            </a:r>
          </a:p>
          <a:p>
            <a:r>
              <a:rPr lang="en-US" dirty="0">
                <a:solidFill>
                  <a:schemeClr val="bg1"/>
                </a:solidFill>
              </a:rPr>
              <a:t>UTIs in men are rare in the absence of urinary tract pathology.</a:t>
            </a:r>
          </a:p>
          <a:p>
            <a:r>
              <a:rPr lang="en-US" dirty="0">
                <a:solidFill>
                  <a:schemeClr val="bg1"/>
                </a:solidFill>
              </a:rPr>
              <a:t>Seven-day courses of therapy work for uncomplicated pyelonephritis if you can use a fluoroquinolone, but increasing rates of </a:t>
            </a:r>
            <a:r>
              <a:rPr lang="en-US" i="1" dirty="0">
                <a:solidFill>
                  <a:schemeClr val="bg1"/>
                </a:solidFill>
              </a:rPr>
              <a:t>E. coli </a:t>
            </a:r>
            <a:r>
              <a:rPr lang="en-US" dirty="0">
                <a:solidFill>
                  <a:schemeClr val="bg1"/>
                </a:solidFill>
              </a:rPr>
              <a:t>that are resistant to these agents is of concern in many parts of the United States.</a:t>
            </a:r>
          </a:p>
          <a:p>
            <a:r>
              <a:rPr lang="en-US" dirty="0">
                <a:solidFill>
                  <a:schemeClr val="bg1"/>
                </a:solidFill>
              </a:rPr>
              <a:t>There are many opportunities for stewardship in improving when urine cultures are sent, nontreatment of ASB, and optimization of UTI therapy</a:t>
            </a:r>
            <a:r>
              <a:rPr lang="en-US" dirty="0" smtClean="0">
                <a:solidFill>
                  <a:schemeClr val="bg1"/>
                </a:solidFill>
              </a:rPr>
              <a:t>.</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t>27</a:t>
            </a:fld>
            <a:endParaRPr lang="en-US" dirty="0"/>
          </a:p>
        </p:txBody>
      </p:sp>
    </p:spTree>
    <p:extLst>
      <p:ext uri="{BB962C8B-B14F-4D97-AF65-F5344CB8AC3E}">
        <p14:creationId xmlns:p14="http://schemas.microsoft.com/office/powerpoint/2010/main" val="168147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r>
              <a:rPr lang="en-US" dirty="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r>
              <a:rPr lang="en-US" dirty="0" smtClean="0"/>
              <a:t>.</a:t>
            </a:r>
            <a:endParaRPr lang="en-US" dirty="0"/>
          </a:p>
        </p:txBody>
      </p:sp>
    </p:spTree>
    <p:extLst>
      <p:ext uri="{BB962C8B-B14F-4D97-AF65-F5344CB8AC3E}">
        <p14:creationId xmlns:p14="http://schemas.microsoft.com/office/powerpoint/2010/main" val="4031552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pPr marL="342900" indent="-342900" defTabSz="914293" eaLnBrk="0" fontAlgn="base" hangingPunct="0">
              <a:spcBef>
                <a:spcPct val="30000"/>
              </a:spcBef>
              <a:spcAft>
                <a:spcPct val="0"/>
              </a:spcAft>
              <a:buFont typeface="+mj-lt"/>
              <a:buAutoNum type="arabicPeriod"/>
              <a:defRPr/>
            </a:pPr>
            <a:r>
              <a:rPr lang="en-US" dirty="0"/>
              <a:t>Nicolle LE, Gupta K, Bradley SF, et al. Clinical practice guideline for the management of asymptomatic bacteriuria: 2019 update by the Infectious Diseases Society of </a:t>
            </a:r>
            <a:r>
              <a:rPr lang="en-US" dirty="0" smtClean="0"/>
              <a:t>America. </a:t>
            </a:r>
            <a:r>
              <a:rPr lang="en-US" dirty="0"/>
              <a:t>Clin Infect Dis. 2019 Mar 21. [Epub ahead of print]. PMID: 30895288.</a:t>
            </a:r>
          </a:p>
          <a:p>
            <a:pPr marL="342900" indent="-342900" defTabSz="914293" eaLnBrk="0" fontAlgn="base" hangingPunct="0">
              <a:spcBef>
                <a:spcPct val="30000"/>
              </a:spcBef>
              <a:spcAft>
                <a:spcPct val="0"/>
              </a:spcAft>
              <a:buFont typeface="+mj-lt"/>
              <a:buAutoNum type="arabicPeriod"/>
              <a:defRPr/>
            </a:pPr>
            <a:r>
              <a:rPr lang="en-US" dirty="0"/>
              <a:t>Taweel I, Beatty N, Duarte A, et al. Significance of bacteriuria in patients with end-stage renal disease on hemodialysis. </a:t>
            </a:r>
            <a:r>
              <a:rPr lang="en-US" dirty="0" smtClean="0"/>
              <a:t>Avicenna </a:t>
            </a:r>
            <a:r>
              <a:rPr lang="en-US" dirty="0"/>
              <a:t>J Med. 2018 Apr-Jun;8(2):51-4. PMID: 29682478.</a:t>
            </a:r>
          </a:p>
          <a:p>
            <a:pPr marL="342900" indent="-342900" defTabSz="914293" eaLnBrk="0" fontAlgn="base" hangingPunct="0">
              <a:spcBef>
                <a:spcPct val="30000"/>
              </a:spcBef>
              <a:spcAft>
                <a:spcPct val="0"/>
              </a:spcAft>
              <a:buFont typeface="+mj-lt"/>
              <a:buAutoNum type="arabicPeriod"/>
              <a:defRPr/>
            </a:pPr>
            <a:r>
              <a:rPr lang="en-US" dirty="0"/>
              <a:t>Warren JW, Tenney JH, Hoopes JM, et al. A prospective microbiologic study of bacteriuria in patients with chronic indwelling urethral catheters. J Infect Dis. 1982 Dec;146(6):719-23. PMID: 6815281. </a:t>
            </a:r>
          </a:p>
          <a:p>
            <a:pPr marL="342900" indent="-342900" defTabSz="914293" eaLnBrk="0" fontAlgn="base" hangingPunct="0">
              <a:spcBef>
                <a:spcPct val="30000"/>
              </a:spcBef>
              <a:spcAft>
                <a:spcPct val="0"/>
              </a:spcAft>
              <a:buFont typeface="+mj-lt"/>
              <a:buAutoNum type="arabicPeriod"/>
              <a:defRPr/>
            </a:pPr>
            <a:r>
              <a:rPr lang="en-US" dirty="0"/>
              <a:t>Zhanel GG, Harding GK, Nicolle LE. Asymptomatic bacteriuria in patients with diabetes mellitus. Rev Infect Dis. 1991 Jan-Feb;13(1):150-4. PMID</a:t>
            </a:r>
            <a:r>
              <a:rPr lang="en-US" dirty="0" smtClean="0"/>
              <a:t>: 2017615.  </a:t>
            </a:r>
            <a:endParaRPr lang="en-US" dirty="0"/>
          </a:p>
          <a:p>
            <a:pPr marL="342900" indent="-342900" defTabSz="914293" eaLnBrk="0" fontAlgn="base" hangingPunct="0">
              <a:spcBef>
                <a:spcPct val="30000"/>
              </a:spcBef>
              <a:spcAft>
                <a:spcPct val="0"/>
              </a:spcAft>
              <a:buFont typeface="+mj-lt"/>
              <a:buAutoNum type="arabicPeriod"/>
              <a:defRPr/>
            </a:pPr>
            <a:r>
              <a:rPr lang="en-US" dirty="0"/>
              <a:t>Nicolle LE, Bradley S, Colgan R, et al. Infectious Diseases Society of America guidelines for the diagnosis and treatment of asymptomatic bacteriuria in adults. Clin Infect Dis. 2005 Mar 1;40(5):643-54. PMID: 15714408.</a:t>
            </a:r>
          </a:p>
          <a:p>
            <a:pPr marL="342900" indent="-342900" defTabSz="914293" eaLnBrk="0" fontAlgn="base" hangingPunct="0">
              <a:spcBef>
                <a:spcPct val="30000"/>
              </a:spcBef>
              <a:spcAft>
                <a:spcPct val="0"/>
              </a:spcAft>
              <a:buFont typeface="+mj-lt"/>
              <a:buAutoNum type="arabicPeriod"/>
              <a:defRPr/>
            </a:pPr>
            <a:r>
              <a:rPr lang="en-US" dirty="0"/>
              <a:t>Cai T, Mazzoli S, Mondaini N, et al. The role of asymptomatic bacteriuria in young women with recurrent urinary tract infections: to treat or not to treat? Clin Infect Dis. 2012 Sep;55(6):771-7. PMID: 22677710. </a:t>
            </a:r>
          </a:p>
        </p:txBody>
      </p:sp>
      <p:sp>
        <p:nvSpPr>
          <p:cNvPr id="4" name="Slide Number Placeholder 3"/>
          <p:cNvSpPr>
            <a:spLocks noGrp="1"/>
          </p:cNvSpPr>
          <p:nvPr>
            <p:ph type="sldNum" sz="quarter" idx="12"/>
          </p:nvPr>
        </p:nvSpPr>
        <p:spPr/>
        <p:txBody>
          <a:bodyPr/>
          <a:lstStyle/>
          <a:p>
            <a:fld id="{993EEC8E-C5CF-40DF-832D-5BCB0E209B98}" type="slidenum">
              <a:rPr lang="en-US" smtClean="0"/>
              <a:t>29</a:t>
            </a:fld>
            <a:endParaRPr lang="en-US" dirty="0"/>
          </a:p>
        </p:txBody>
      </p:sp>
    </p:spTree>
    <p:extLst>
      <p:ext uri="{BB962C8B-B14F-4D97-AF65-F5344CB8AC3E}">
        <p14:creationId xmlns:p14="http://schemas.microsoft.com/office/powerpoint/2010/main" val="138523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30" dirty="0">
                <a:solidFill>
                  <a:prstClr val="white"/>
                </a:solidFill>
              </a:rPr>
              <a:t>The Four Moments of Antibiotic Decision Making</a:t>
            </a:r>
            <a:endParaRPr lang="en-US" dirty="0"/>
          </a:p>
        </p:txBody>
      </p:sp>
      <p:sp>
        <p:nvSpPr>
          <p:cNvPr id="3" name="Content Placeholder 2"/>
          <p:cNvSpPr>
            <a:spLocks noGrp="1"/>
          </p:cNvSpPr>
          <p:nvPr>
            <p:ph idx="1"/>
          </p:nvPr>
        </p:nvSpPr>
        <p:spPr>
          <a:xfrm>
            <a:off x="4114800" y="1143000"/>
            <a:ext cx="5791200" cy="6096000"/>
          </a:xfrm>
        </p:spPr>
        <p:txBody>
          <a:bodyPr>
            <a:noAutofit/>
          </a:bodyPr>
          <a:lstStyle/>
          <a:p>
            <a:pPr marL="457200" lvl="0" indent="-457200" defTabSz="898741">
              <a:buFont typeface="+mj-lt"/>
              <a:buAutoNum type="arabicPeriod"/>
            </a:pPr>
            <a:r>
              <a:rPr lang="en-US" dirty="0">
                <a:solidFill>
                  <a:prstClr val="black"/>
                </a:solidFill>
              </a:rPr>
              <a:t>Does my patient have an infection that requires antibiotics?</a:t>
            </a:r>
          </a:p>
          <a:p>
            <a:pPr marL="457200" lvl="0" indent="-457200" defTabSz="898741">
              <a:buFont typeface="+mj-lt"/>
              <a:buAutoNum type="arabicPeriod"/>
            </a:pPr>
            <a:r>
              <a:rPr lang="en-US" dirty="0">
                <a:solidFill>
                  <a:prstClr val="black"/>
                </a:solidFill>
              </a:rPr>
              <a:t>Have I ordered appropriate cultures before starting antibiotics? What empiric therapy should I initiate?</a:t>
            </a:r>
          </a:p>
          <a:p>
            <a:pPr marL="457200" lvl="0" indent="-457200" defTabSz="898741">
              <a:buFont typeface="+mj-lt"/>
              <a:buAutoNum type="arabicPeriod"/>
            </a:pPr>
            <a:r>
              <a:rPr lang="en-US" dirty="0">
                <a:solidFill>
                  <a:prstClr val="black"/>
                </a:solidFill>
              </a:rPr>
              <a:t>A day or more has passed. Can I stop antibiotics? Can I narrow therapy or change from IV to oral therapy?</a:t>
            </a:r>
          </a:p>
          <a:p>
            <a:pPr marL="457200" lvl="0" indent="-457200" defTabSz="898741">
              <a:buFont typeface="+mj-lt"/>
              <a:buAutoNum type="arabicPeriod"/>
            </a:pPr>
            <a:r>
              <a:rPr lang="en-US" dirty="0">
                <a:solidFill>
                  <a:prstClr val="black"/>
                </a:solidFill>
              </a:rPr>
              <a:t>What duration of antibiotic therapy is needed for my patient's diagnosis?</a:t>
            </a:r>
          </a:p>
          <a:p>
            <a:endParaRPr lang="en-US" sz="3200" dirty="0"/>
          </a:p>
        </p:txBody>
      </p:sp>
      <p:sp>
        <p:nvSpPr>
          <p:cNvPr id="4" name="Slide Number Placeholder 3"/>
          <p:cNvSpPr>
            <a:spLocks noGrp="1"/>
          </p:cNvSpPr>
          <p:nvPr>
            <p:ph type="sldNum" sz="quarter" idx="12"/>
          </p:nvPr>
        </p:nvSpPr>
        <p:spPr/>
        <p:txBody>
          <a:bodyPr/>
          <a:lstStyle/>
          <a:p>
            <a:fld id="{993EEC8E-C5CF-40DF-832D-5BCB0E209B98}" type="slidenum">
              <a:rPr lang="en-US" smtClean="0"/>
              <a:t>3</a:t>
            </a:fld>
            <a:endParaRPr lang="en-US" dirty="0"/>
          </a:p>
        </p:txBody>
      </p:sp>
      <p:pic>
        <p:nvPicPr>
          <p:cNvPr id="12" name="Picture 11" descr="Image is of a number 4 with abbreviated Four Moments on the arms.&#10;1. Make the diagnosis&#10;2. Cultures and empiric therapy&#10;3. Stop, narrow, change to oral&#10;4. Duration" title="Four Moments of Antibiotic Decision Ma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20341"/>
            <a:ext cx="3429000" cy="3245303"/>
          </a:xfrm>
          <a:prstGeom prst="rect">
            <a:avLst/>
          </a:prstGeom>
        </p:spPr>
      </p:pic>
    </p:spTree>
    <p:extLst>
      <p:ext uri="{BB962C8B-B14F-4D97-AF65-F5344CB8AC3E}">
        <p14:creationId xmlns:p14="http://schemas.microsoft.com/office/powerpoint/2010/main" val="1024528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pPr marL="342860" indent="-342860" defTabSz="914293" eaLnBrk="0" fontAlgn="base" hangingPunct="0">
              <a:spcBef>
                <a:spcPct val="30000"/>
              </a:spcBef>
              <a:spcAft>
                <a:spcPct val="0"/>
              </a:spcAft>
              <a:buFont typeface="+mj-lt"/>
              <a:buAutoNum type="arabicPeriod" startAt="7"/>
              <a:defRPr/>
            </a:pPr>
            <a:r>
              <a:rPr lang="en-US" dirty="0"/>
              <a:t>Harding GK, Zhanel GG, Nicolle LE, et al. Antimicrobial treatment in diabetic women with asymptomatic bacteriuria. N Engl J Med. 2002 Nov 14;347(20):1576-83. PMID: 12432044.</a:t>
            </a:r>
          </a:p>
          <a:p>
            <a:pPr marL="342860" indent="-342860" defTabSz="914293" eaLnBrk="0" fontAlgn="base" hangingPunct="0">
              <a:spcBef>
                <a:spcPct val="30000"/>
              </a:spcBef>
              <a:spcAft>
                <a:spcPct val="0"/>
              </a:spcAft>
              <a:buFont typeface="Wingdings" charset="2"/>
              <a:buAutoNum type="arabicPeriod" startAt="7"/>
              <a:defRPr/>
            </a:pPr>
            <a:r>
              <a:rPr lang="en-US" dirty="0"/>
              <a:t>Warren JW, Anthony WC, Hoopes JM, et al. Cephalexin for susceptible bacteriuria in afebrile, long-term catheterized patients. JAMA. 1982 Jul 23;248(4):454-8. PMID: 7045440. </a:t>
            </a:r>
          </a:p>
          <a:p>
            <a:pPr marL="342860" indent="-342860" defTabSz="914293" eaLnBrk="0" fontAlgn="base" hangingPunct="0">
              <a:spcBef>
                <a:spcPct val="30000"/>
              </a:spcBef>
              <a:spcAft>
                <a:spcPct val="0"/>
              </a:spcAft>
              <a:buFont typeface="Wingdings" charset="2"/>
              <a:buAutoNum type="arabicPeriod" startAt="7"/>
              <a:defRPr/>
            </a:pPr>
            <a:r>
              <a:rPr lang="en-US" dirty="0"/>
              <a:t>Nicolle LE, Mayhew WJ, Bryan L. Prospective randomized comparison of therapy and no therapy for asymptomatic bacteriuria in institutionalized elderly women. Am J Med. 1987 Jul;83(1):27-33. PMID: 3300325. </a:t>
            </a:r>
          </a:p>
          <a:p>
            <a:pPr marL="342860" indent="-342860" defTabSz="914293" eaLnBrk="0" fontAlgn="base" hangingPunct="0">
              <a:spcBef>
                <a:spcPct val="30000"/>
              </a:spcBef>
              <a:spcAft>
                <a:spcPct val="0"/>
              </a:spcAft>
              <a:buFont typeface="Wingdings" charset="2"/>
              <a:buAutoNum type="arabicPeriod" startAt="7"/>
              <a:defRPr/>
            </a:pPr>
            <a:r>
              <a:rPr lang="en-US" dirty="0"/>
              <a:t>Boscia JA, Kobasa WD, Knight RA, et al. Therapy vs no therapy for bacteriuria in elderly ambulatory nonhospitalized women. JAMA. 1987 Feb 27;257(8):1067-71. PMID: 3806896. </a:t>
            </a:r>
          </a:p>
          <a:p>
            <a:pPr marL="342860" indent="-342860" defTabSz="914293" eaLnBrk="0" fontAlgn="base" hangingPunct="0">
              <a:spcBef>
                <a:spcPct val="30000"/>
              </a:spcBef>
              <a:spcAft>
                <a:spcPct val="0"/>
              </a:spcAft>
              <a:buFont typeface="Wingdings" charset="2"/>
              <a:buAutoNum type="arabicPeriod" startAt="7"/>
              <a:defRPr/>
            </a:pPr>
            <a:r>
              <a:rPr lang="en-US" dirty="0"/>
              <a:t>Nicolle LE, Bjornson J, Harding GK, et al. Bacteriuria in elderly institutionalized men. N Engl J Med. 1983 Dec 8;309(23):1420-5. PMID: 6633618. </a:t>
            </a:r>
          </a:p>
          <a:p>
            <a:pPr marL="342860" indent="-342860" defTabSz="914293" eaLnBrk="0" fontAlgn="base" hangingPunct="0">
              <a:spcBef>
                <a:spcPct val="30000"/>
              </a:spcBef>
              <a:spcAft>
                <a:spcPct val="0"/>
              </a:spcAft>
              <a:buFont typeface="Wingdings" charset="2"/>
              <a:buAutoNum type="arabicPeriod" startAt="7"/>
              <a:defRPr/>
            </a:pPr>
            <a:r>
              <a:rPr lang="en-US" dirty="0"/>
              <a:t>Origüen J, López-Medrano F, Fernández-Ruiz M, et al. Should asymptomatic bacteriuria be systematically treated in kidney transplant recipients? Results from a randomized controlled trial. Am J Transplant. 2016 Oct;16(10):2943-53. PMID: 27088545. </a:t>
            </a:r>
          </a:p>
        </p:txBody>
      </p:sp>
    </p:spTree>
    <p:extLst>
      <p:ext uri="{BB962C8B-B14F-4D97-AF65-F5344CB8AC3E}">
        <p14:creationId xmlns:p14="http://schemas.microsoft.com/office/powerpoint/2010/main" val="747724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342860" indent="-342860" defTabSz="914293" eaLnBrk="0" fontAlgn="base" hangingPunct="0">
              <a:lnSpc>
                <a:spcPct val="80000"/>
              </a:lnSpc>
              <a:spcBef>
                <a:spcPct val="30000"/>
              </a:spcBef>
              <a:spcAft>
                <a:spcPct val="0"/>
              </a:spcAft>
              <a:buFont typeface="+mj-lt"/>
              <a:buAutoNum type="arabicPeriod" startAt="13"/>
              <a:defRPr/>
            </a:pPr>
            <a:r>
              <a:rPr lang="en-US" sz="2200" dirty="0"/>
              <a:t>Cordero-Ampuero J, González-Fernández E, Martínez-Vélez D, et al. Are antibiotics necessary in hip arthroplasty with asymptomatic bacteriuria? Seeding risk with/without treatment. Clin Orthop Relat Res. 2013 Dec;471(12):3822-9. PMID: 23430723.</a:t>
            </a:r>
          </a:p>
          <a:p>
            <a:pPr marL="342860" indent="-342860" defTabSz="914293" eaLnBrk="0" fontAlgn="base" hangingPunct="0">
              <a:lnSpc>
                <a:spcPct val="80000"/>
              </a:lnSpc>
              <a:spcBef>
                <a:spcPct val="30000"/>
              </a:spcBef>
              <a:spcAft>
                <a:spcPct val="0"/>
              </a:spcAft>
              <a:buFont typeface="+mj-lt"/>
              <a:buAutoNum type="arabicPeriod" startAt="13"/>
              <a:defRPr/>
            </a:pPr>
            <a:r>
              <a:rPr lang="en-US" sz="2200" dirty="0"/>
              <a:t>Cai T, Nesi G, Mazzoli S, et al. Asymptomatic bacteriuria treatment is associated with a higher prevalence of antibiotic resistant strains in women with urinary tract infections. Clin Infect Dis. 2015 Dec 1;61(11):1655-61. PMID: 26270684.</a:t>
            </a:r>
          </a:p>
          <a:p>
            <a:pPr marL="342860" indent="-342860" defTabSz="914293" eaLnBrk="0" fontAlgn="base" hangingPunct="0">
              <a:lnSpc>
                <a:spcPct val="80000"/>
              </a:lnSpc>
              <a:spcBef>
                <a:spcPct val="30000"/>
              </a:spcBef>
              <a:spcAft>
                <a:spcPct val="0"/>
              </a:spcAft>
              <a:buFont typeface="+mj-lt"/>
              <a:buAutoNum type="arabicPeriod" startAt="13"/>
              <a:defRPr/>
            </a:pPr>
            <a:r>
              <a:rPr lang="en-US" sz="2200" dirty="0"/>
              <a:t>McKenzie R, Stewart MT, Bellantoni MF, et al. Bacteriuria in individuals who become delirious. Am J Med. 2014 Apr;127(4):255-7. PMID: 24439075. </a:t>
            </a:r>
          </a:p>
          <a:p>
            <a:pPr marL="342860" indent="-342860" defTabSz="914293" eaLnBrk="0" fontAlgn="base" hangingPunct="0">
              <a:lnSpc>
                <a:spcPct val="80000"/>
              </a:lnSpc>
              <a:spcBef>
                <a:spcPct val="30000"/>
              </a:spcBef>
              <a:spcAft>
                <a:spcPct val="0"/>
              </a:spcAft>
              <a:buFont typeface="+mj-lt"/>
              <a:buAutoNum type="arabicPeriod" startAt="13"/>
              <a:defRPr/>
            </a:pPr>
            <a:r>
              <a:rPr lang="en-US" sz="2200" dirty="0"/>
              <a:t>Boscia JA, Kobasa WD, Abrutyn E, et al. Lack of association between bacteriuria and symptoms in the elderly. Am J Med. 1986 Dec;81(6):979-82. PMID: 3799658.</a:t>
            </a:r>
          </a:p>
          <a:p>
            <a:pPr marL="342860" indent="-342860" defTabSz="914293" eaLnBrk="0" fontAlgn="base" hangingPunct="0">
              <a:lnSpc>
                <a:spcPct val="80000"/>
              </a:lnSpc>
              <a:spcBef>
                <a:spcPct val="30000"/>
              </a:spcBef>
              <a:spcAft>
                <a:spcPct val="0"/>
              </a:spcAft>
              <a:buFont typeface="+mj-lt"/>
              <a:buAutoNum type="arabicPeriod" startAt="13"/>
              <a:defRPr/>
            </a:pPr>
            <a:r>
              <a:rPr lang="en-US" sz="2200" dirty="0"/>
              <a:t>Nicolle LE, Bentley DW, Garibaldi R, et al. Antimicrobial use in long-term-care facilities. SHEA Long-Term-Care Committee. Infect Control Hosp Epidemiol. 2000 Aug;21(8):537-45. PMID: 10968724</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fld id="{993EEC8E-C5CF-40DF-832D-5BCB0E209B98}" type="slidenum">
              <a:rPr lang="en-US" smtClean="0"/>
              <a:t>31</a:t>
            </a:fld>
            <a:endParaRPr lang="en-US" dirty="0"/>
          </a:p>
        </p:txBody>
      </p:sp>
    </p:spTree>
    <p:extLst>
      <p:ext uri="{BB962C8B-B14F-4D97-AF65-F5344CB8AC3E}">
        <p14:creationId xmlns:p14="http://schemas.microsoft.com/office/powerpoint/2010/main" val="702095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pPr marL="344488" indent="-344488" defTabSz="914293" eaLnBrk="0" fontAlgn="base" hangingPunct="0">
              <a:spcBef>
                <a:spcPct val="30000"/>
              </a:spcBef>
              <a:spcAft>
                <a:spcPct val="0"/>
              </a:spcAft>
              <a:buFont typeface="+mj-lt"/>
              <a:buAutoNum type="arabicPeriod" startAt="18"/>
              <a:defRPr/>
            </a:pPr>
            <a:r>
              <a:rPr lang="en-US" dirty="0"/>
              <a:t>Sobel JD, Kauffman CA, McKinsey D, et al. Candiduria: a randomized, double-blind study of treatment with fluconazole and placebo. The National Institute of Allergy and Infectious Diseases (NIAID) Mycoses Study Group. Clin Infect Dis. 2000 Jan;30(1):19-24. PMID: 10619727</a:t>
            </a:r>
            <a:r>
              <a:rPr lang="en-US" dirty="0" smtClean="0"/>
              <a:t>.</a:t>
            </a:r>
          </a:p>
          <a:p>
            <a:pPr marL="342900" indent="-342900" defTabSz="914293" eaLnBrk="0" fontAlgn="base" hangingPunct="0">
              <a:spcBef>
                <a:spcPct val="30000"/>
              </a:spcBef>
              <a:spcAft>
                <a:spcPct val="0"/>
              </a:spcAft>
              <a:buFont typeface="+mj-lt"/>
              <a:buAutoNum type="arabicPeriod" startAt="18"/>
              <a:defRPr/>
            </a:pPr>
            <a:r>
              <a:rPr lang="en-US" dirty="0" smtClean="0"/>
              <a:t>Johnson </a:t>
            </a:r>
            <a:r>
              <a:rPr lang="en-US" dirty="0"/>
              <a:t>JR, Russo TA. Acute pyelonephritis in adults. N Engl J Med. 2018 Jan;378:48-59. PMID: 29298155.                                    </a:t>
            </a:r>
          </a:p>
          <a:p>
            <a:pPr marL="342900" indent="-342900" defTabSz="914293" eaLnBrk="0" fontAlgn="base" hangingPunct="0">
              <a:spcBef>
                <a:spcPct val="30000"/>
              </a:spcBef>
              <a:spcAft>
                <a:spcPct val="0"/>
              </a:spcAft>
              <a:buFont typeface="+mj-lt"/>
              <a:buAutoNum type="arabicPeriod" startAt="18"/>
              <a:defRPr/>
            </a:pPr>
            <a:r>
              <a:rPr lang="en-US" dirty="0"/>
              <a:t>Hooton T, Bradley SF, Cardenas, et al. Diagnosis, prevention, and treatment of catheter-associated urinary tract infection in Adults: 2009 International Clinical Practice Guidelines from the Infectious Diseases Society of America. Clin Infectious Dis. 2010 Mar;50(5):625–63. PMID: 20175247.</a:t>
            </a:r>
          </a:p>
          <a:p>
            <a:pPr marL="342900" indent="-342900" defTabSz="914293" eaLnBrk="0" fontAlgn="base" hangingPunct="0">
              <a:spcBef>
                <a:spcPct val="30000"/>
              </a:spcBef>
              <a:spcAft>
                <a:spcPct val="0"/>
              </a:spcAft>
              <a:buFont typeface="+mj-lt"/>
              <a:buAutoNum type="arabicPeriod" startAt="18"/>
              <a:defRPr/>
            </a:pPr>
            <a:r>
              <a:rPr lang="en-US" dirty="0"/>
              <a:t>Gupta K, Hooton TM, Naber KG, et al. International clinical practice guidelines for the treatment of acute uncomplicated cystitis and pyelonephritis in women: A 2010 update by the Infectious Diseases Society of America and the European Society for Microbiology and Infectious Diseases. Clin Infect Dis. 2011 Mar 1;52(5):e103-20. PMID: 21292654. </a:t>
            </a:r>
          </a:p>
          <a:p>
            <a:pPr marL="342900" indent="-342900" defTabSz="914293" eaLnBrk="0" fontAlgn="base" hangingPunct="0">
              <a:spcBef>
                <a:spcPct val="30000"/>
              </a:spcBef>
              <a:spcAft>
                <a:spcPct val="0"/>
              </a:spcAft>
              <a:buFont typeface="+mj-lt"/>
              <a:buAutoNum type="arabicPeriod" startAt="18"/>
              <a:defRPr/>
            </a:pPr>
            <a:r>
              <a:rPr lang="en-US" dirty="0"/>
              <a:t>Talan DA, Stamm WE, Hooton TM, et al. Comparison of ciprofloxacin (7 days) and trimethoprim-sulfamethoxazole (14 days) for acute uncomplicated pyelonephritis </a:t>
            </a:r>
            <a:r>
              <a:rPr lang="en-US" dirty="0" smtClean="0"/>
              <a:t>in </a:t>
            </a:r>
            <a:r>
              <a:rPr lang="en-US" dirty="0"/>
              <a:t>women: a randomized trial. JAMA. 2000 Mar 22-29;283(12):1583-90. PMID: 10735395. </a:t>
            </a:r>
          </a:p>
        </p:txBody>
      </p:sp>
      <p:sp>
        <p:nvSpPr>
          <p:cNvPr id="4" name="Slide Number Placeholder 3"/>
          <p:cNvSpPr>
            <a:spLocks noGrp="1"/>
          </p:cNvSpPr>
          <p:nvPr>
            <p:ph type="sldNum" sz="quarter" idx="12"/>
          </p:nvPr>
        </p:nvSpPr>
        <p:spPr/>
        <p:txBody>
          <a:bodyPr/>
          <a:lstStyle/>
          <a:p>
            <a:fld id="{993EEC8E-C5CF-40DF-832D-5BCB0E209B98}" type="slidenum">
              <a:rPr lang="en-US" smtClean="0"/>
              <a:t>32</a:t>
            </a:fld>
            <a:endParaRPr lang="en-US" dirty="0"/>
          </a:p>
        </p:txBody>
      </p:sp>
    </p:spTree>
    <p:extLst>
      <p:ext uri="{BB962C8B-B14F-4D97-AF65-F5344CB8AC3E}">
        <p14:creationId xmlns:p14="http://schemas.microsoft.com/office/powerpoint/2010/main" val="106083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342900" indent="-342900" defTabSz="914293" eaLnBrk="0" fontAlgn="base" hangingPunct="0">
              <a:lnSpc>
                <a:spcPct val="80000"/>
              </a:lnSpc>
              <a:spcBef>
                <a:spcPct val="30000"/>
              </a:spcBef>
              <a:spcAft>
                <a:spcPct val="0"/>
              </a:spcAft>
              <a:buFont typeface="+mj-lt"/>
              <a:buAutoNum type="arabicPeriod" startAt="23"/>
              <a:defRPr/>
            </a:pPr>
            <a:r>
              <a:rPr lang="en-US" sz="2200" dirty="0"/>
              <a:t>Sandberg T, Skoog G, Hermansson AB, et al. Ciprofloxacin for 7 days versus 14 days in women with acute pyelonephritis: a randomised, open-label and double-blind, placebo-controlled, non-inferiority trial. Lancet. 2012 Aug 4;380(9840):484-90. PMID: 22726802. </a:t>
            </a:r>
          </a:p>
          <a:p>
            <a:pPr marL="342900" indent="-342900" defTabSz="914293" eaLnBrk="0" fontAlgn="base" hangingPunct="0">
              <a:lnSpc>
                <a:spcPct val="80000"/>
              </a:lnSpc>
              <a:spcBef>
                <a:spcPct val="30000"/>
              </a:spcBef>
              <a:spcAft>
                <a:spcPct val="0"/>
              </a:spcAft>
              <a:buFont typeface="+mj-lt"/>
              <a:buAutoNum type="arabicPeriod" startAt="23"/>
              <a:defRPr/>
            </a:pPr>
            <a:r>
              <a:rPr lang="en-US" sz="2200" dirty="0"/>
              <a:t>Talan DA, Klimberg IW, Nicolle LE, et al. Once daily, extended release ciprofloxacin for complicated urinary tract infections and acute uncomplicated pyelonephritis. J Urol. 2004 Feb;171(2 Pt 1):734-9. PMID: 14713799. </a:t>
            </a:r>
          </a:p>
          <a:p>
            <a:pPr marL="342900" indent="-342900" defTabSz="914293" eaLnBrk="0" fontAlgn="base" hangingPunct="0">
              <a:lnSpc>
                <a:spcPct val="80000"/>
              </a:lnSpc>
              <a:spcBef>
                <a:spcPct val="30000"/>
              </a:spcBef>
              <a:spcAft>
                <a:spcPct val="0"/>
              </a:spcAft>
              <a:buFont typeface="+mj-lt"/>
              <a:buAutoNum type="arabicPeriod" startAt="23"/>
              <a:defRPr/>
            </a:pPr>
            <a:r>
              <a:rPr lang="en-US" sz="2200" dirty="0"/>
              <a:t>Peterson J, Kaul S, Khashab M, et al. A double-blind, randomized comparison of levofloxacin 750 mg once-daily for five days with ciprofloxacin 400/500 mg twice-daily for 10 days for the treatment of complicated urinary tract infections and acute pyelonephritis. Urology. 2008 Jan;71(1):17-22. PMID: 18242357.</a:t>
            </a:r>
          </a:p>
          <a:p>
            <a:pPr marL="342900" indent="-342900" defTabSz="914293" eaLnBrk="0" fontAlgn="base" hangingPunct="0">
              <a:lnSpc>
                <a:spcPct val="80000"/>
              </a:lnSpc>
              <a:spcBef>
                <a:spcPct val="30000"/>
              </a:spcBef>
              <a:spcAft>
                <a:spcPct val="0"/>
              </a:spcAft>
              <a:buFont typeface="+mj-lt"/>
              <a:buAutoNum type="arabicPeriod" startAt="23"/>
              <a:defRPr/>
            </a:pPr>
            <a:r>
              <a:rPr lang="en-US" sz="2200" dirty="0"/>
              <a:t>Harding GK, Nicolle LE, Ronald AR, et al. How long should catheter-acquired urinary tract infection in women be treated? A randomized controlled study. Ann Intern Med. 1991 May 1;114(9):713-9. PMID: 2012351. </a:t>
            </a:r>
          </a:p>
        </p:txBody>
      </p:sp>
      <p:sp>
        <p:nvSpPr>
          <p:cNvPr id="4" name="Slide Number Placeholder 3"/>
          <p:cNvSpPr>
            <a:spLocks noGrp="1"/>
          </p:cNvSpPr>
          <p:nvPr>
            <p:ph type="sldNum" sz="quarter" idx="12"/>
          </p:nvPr>
        </p:nvSpPr>
        <p:spPr/>
        <p:txBody>
          <a:bodyPr/>
          <a:lstStyle/>
          <a:p>
            <a:fld id="{993EEC8E-C5CF-40DF-832D-5BCB0E209B98}" type="slidenum">
              <a:rPr lang="en-US" smtClean="0"/>
              <a:t>33</a:t>
            </a:fld>
            <a:endParaRPr lang="en-US" dirty="0"/>
          </a:p>
        </p:txBody>
      </p:sp>
    </p:spTree>
    <p:extLst>
      <p:ext uri="{BB962C8B-B14F-4D97-AF65-F5344CB8AC3E}">
        <p14:creationId xmlns:p14="http://schemas.microsoft.com/office/powerpoint/2010/main" val="22122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30" dirty="0">
                <a:solidFill>
                  <a:prstClr val="white"/>
                </a:solidFill>
              </a:rPr>
              <a:t>The Four Moments of Antibiotic Decision Making</a:t>
            </a:r>
            <a:endParaRPr lang="en-US" dirty="0"/>
          </a:p>
        </p:txBody>
      </p:sp>
      <p:sp>
        <p:nvSpPr>
          <p:cNvPr id="3" name="Content Placeholder 2"/>
          <p:cNvSpPr>
            <a:spLocks noGrp="1"/>
          </p:cNvSpPr>
          <p:nvPr>
            <p:ph idx="1"/>
          </p:nvPr>
        </p:nvSpPr>
        <p:spPr>
          <a:xfrm>
            <a:off x="4191000" y="1143000"/>
            <a:ext cx="5562600" cy="5799987"/>
          </a:xfrm>
        </p:spPr>
        <p:txBody>
          <a:bodyPr>
            <a:normAutofit/>
          </a:bodyPr>
          <a:lstStyle/>
          <a:p>
            <a:pPr marL="457200" lvl="0" indent="-457200" defTabSz="898741">
              <a:buFont typeface="+mj-lt"/>
              <a:buAutoNum type="arabicPeriod"/>
            </a:pPr>
            <a:r>
              <a:rPr lang="en-US" dirty="0">
                <a:solidFill>
                  <a:prstClr val="black"/>
                </a:solidFill>
              </a:rPr>
              <a:t>Does my patient have an infection that requires antibiotics?</a:t>
            </a:r>
          </a:p>
          <a:p>
            <a:endParaRPr lang="en-US" sz="3200" dirty="0"/>
          </a:p>
        </p:txBody>
      </p:sp>
      <p:sp>
        <p:nvSpPr>
          <p:cNvPr id="4" name="Slide Number Placeholder 3"/>
          <p:cNvSpPr>
            <a:spLocks noGrp="1"/>
          </p:cNvSpPr>
          <p:nvPr>
            <p:ph type="sldNum" sz="quarter" idx="12"/>
          </p:nvPr>
        </p:nvSpPr>
        <p:spPr/>
        <p:txBody>
          <a:bodyPr/>
          <a:lstStyle/>
          <a:p>
            <a:fld id="{993EEC8E-C5CF-40DF-832D-5BCB0E209B98}" type="slidenum">
              <a:rPr lang="en-US" smtClean="0"/>
              <a:t>4</a:t>
            </a:fld>
            <a:endParaRPr lang="en-US" dirty="0"/>
          </a:p>
        </p:txBody>
      </p:sp>
      <p:pic>
        <p:nvPicPr>
          <p:cNvPr id="11" name="Picture 10" descr="Image is of a number 4 with abbreviated Four Moments on the arms.&#10;1. Make the diagnosis&#10;2. Cultures and empiric therapy&#10;3. Stop, narrow, change to oral&#10;4. Duration" title="The Four Moments of Antibiotic Decision Ma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20341"/>
            <a:ext cx="3429000" cy="3245303"/>
          </a:xfrm>
          <a:prstGeom prst="rect">
            <a:avLst/>
          </a:prstGeom>
        </p:spPr>
      </p:pic>
    </p:spTree>
    <p:extLst>
      <p:ext uri="{BB962C8B-B14F-4D97-AF65-F5344CB8AC3E}">
        <p14:creationId xmlns:p14="http://schemas.microsoft.com/office/powerpoint/2010/main" val="343169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solidFill>
                  <a:prstClr val="white"/>
                </a:solidFill>
              </a:rPr>
              <a:t>Asymptomatic Bacteriuria </a:t>
            </a:r>
            <a:endParaRPr lang="en-US" dirty="0"/>
          </a:p>
        </p:txBody>
      </p:sp>
      <p:sp>
        <p:nvSpPr>
          <p:cNvPr id="3" name="Content Placeholder 2"/>
          <p:cNvSpPr>
            <a:spLocks noGrp="1"/>
          </p:cNvSpPr>
          <p:nvPr>
            <p:ph idx="1"/>
          </p:nvPr>
        </p:nvSpPr>
        <p:spPr/>
        <p:txBody>
          <a:bodyPr>
            <a:normAutofit/>
          </a:bodyPr>
          <a:lstStyle/>
          <a:p>
            <a:pPr marL="337028" lvl="0" indent="-337028" defTabSz="898741"/>
            <a:r>
              <a:rPr lang="en-US" sz="2400" dirty="0">
                <a:solidFill>
                  <a:prstClr val="black"/>
                </a:solidFill>
              </a:rPr>
              <a:t>Definition </a:t>
            </a:r>
          </a:p>
          <a:p>
            <a:pPr marL="730228" lvl="1" indent="-280857" defTabSz="898741"/>
            <a:r>
              <a:rPr lang="en-US" dirty="0">
                <a:solidFill>
                  <a:prstClr val="black"/>
                </a:solidFill>
              </a:rPr>
              <a:t>Isolation of significant colony counts of bacteria in the urine from a person WITHOUT symptoms of a UTI.</a:t>
            </a:r>
          </a:p>
          <a:p>
            <a:pPr marL="337028" lvl="0" indent="-337028" defTabSz="898741"/>
            <a:r>
              <a:rPr lang="en-US" sz="2400" dirty="0">
                <a:solidFill>
                  <a:prstClr val="black"/>
                </a:solidFill>
              </a:rPr>
              <a:t>Remember:</a:t>
            </a:r>
          </a:p>
          <a:p>
            <a:pPr marL="730228" lvl="1" indent="-280857" defTabSz="898741"/>
            <a:r>
              <a:rPr lang="en-US" dirty="0">
                <a:solidFill>
                  <a:prstClr val="black"/>
                </a:solidFill>
              </a:rPr>
              <a:t>Common symptoms of cystitis are dysuria, frequency, urgency, and suprapubic pain.</a:t>
            </a:r>
          </a:p>
          <a:p>
            <a:pPr marL="730228" lvl="1" indent="-280857" defTabSz="898741"/>
            <a:r>
              <a:rPr lang="en-US" dirty="0">
                <a:solidFill>
                  <a:prstClr val="black"/>
                </a:solidFill>
              </a:rPr>
              <a:t>Common symptoms of pyelonephritis are fever and flank pain.</a:t>
            </a:r>
          </a:p>
          <a:p>
            <a:pPr marL="730228" lvl="1" indent="-280857" defTabSz="898741"/>
            <a:r>
              <a:rPr lang="en-US" dirty="0">
                <a:solidFill>
                  <a:prstClr val="black"/>
                </a:solidFill>
              </a:rPr>
              <a:t>Common symptoms of catheter-associated UTI are fever and suprapubic tenderness.</a:t>
            </a:r>
          </a:p>
          <a:p>
            <a:pPr marL="730228" lvl="1" indent="-280857" defTabSz="898741"/>
            <a:r>
              <a:rPr lang="en-US" dirty="0">
                <a:solidFill>
                  <a:prstClr val="black"/>
                </a:solidFill>
              </a:rPr>
              <a:t>Foul-smelling or cloudy urine does not indicate a UTI.</a:t>
            </a:r>
          </a:p>
          <a:p>
            <a:pPr marL="730228" lvl="1" indent="-280857" defTabSz="898741"/>
            <a:r>
              <a:rPr lang="en-US" dirty="0">
                <a:solidFill>
                  <a:prstClr val="black"/>
                </a:solidFill>
              </a:rPr>
              <a:t>Mental status changes alone do not indicate a UTI.</a:t>
            </a:r>
          </a:p>
          <a:p>
            <a:pPr marL="730228" lvl="1" indent="-280857" defTabSz="898741"/>
            <a:r>
              <a:rPr lang="en-US" dirty="0">
                <a:solidFill>
                  <a:prstClr val="black"/>
                </a:solidFill>
              </a:rPr>
              <a:t>Pyuria can be seen in patients with a UTI but is not </a:t>
            </a:r>
            <a:br>
              <a:rPr lang="en-US" dirty="0">
                <a:solidFill>
                  <a:prstClr val="black"/>
                </a:solidFill>
              </a:rPr>
            </a:br>
            <a:r>
              <a:rPr lang="en-US" dirty="0">
                <a:solidFill>
                  <a:prstClr val="black"/>
                </a:solidFill>
              </a:rPr>
              <a:t>diagnostic of a UTI in the absence of urinary symptoms</a:t>
            </a:r>
            <a:r>
              <a:rPr lang="en-US" dirty="0" smtClean="0">
                <a:solidFill>
                  <a:prstClr val="black"/>
                </a:solidFill>
              </a:rPr>
              <a:t>.</a:t>
            </a:r>
            <a:endParaRPr lang="en-US" sz="2800" dirty="0"/>
          </a:p>
        </p:txBody>
      </p:sp>
      <p:sp>
        <p:nvSpPr>
          <p:cNvPr id="4" name="Slide Number Placeholder 3"/>
          <p:cNvSpPr>
            <a:spLocks noGrp="1"/>
          </p:cNvSpPr>
          <p:nvPr>
            <p:ph type="sldNum" sz="quarter" idx="12"/>
          </p:nvPr>
        </p:nvSpPr>
        <p:spPr/>
        <p:txBody>
          <a:bodyPr/>
          <a:lstStyle/>
          <a:p>
            <a:fld id="{993EEC8E-C5CF-40DF-832D-5BCB0E209B98}" type="slidenum">
              <a:rPr lang="en-US" smtClean="0"/>
              <a:t>5</a:t>
            </a:fld>
            <a:endParaRPr lang="en-US" dirty="0"/>
          </a:p>
        </p:txBody>
      </p:sp>
      <p:pic>
        <p:nvPicPr>
          <p:cNvPr id="11" name="Picture 10" descr="Photo of a cup of urine" title="Urine Samp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5101" y="4800600"/>
            <a:ext cx="1413077" cy="1682677"/>
          </a:xfrm>
          <a:prstGeom prst="rect">
            <a:avLst/>
          </a:prstGeom>
        </p:spPr>
      </p:pic>
    </p:spTree>
    <p:extLst>
      <p:ext uri="{BB962C8B-B14F-4D97-AF65-F5344CB8AC3E}">
        <p14:creationId xmlns:p14="http://schemas.microsoft.com/office/powerpoint/2010/main" val="193544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solidFill>
                  <a:prstClr val="white"/>
                </a:solidFill>
              </a:rPr>
              <a:t>Asymptomatic </a:t>
            </a:r>
            <a:r>
              <a:rPr lang="en-US" sz="3500" dirty="0" smtClean="0">
                <a:solidFill>
                  <a:prstClr val="white"/>
                </a:solidFill>
              </a:rPr>
              <a:t>Bacteriuria, </a:t>
            </a:r>
            <a:r>
              <a:rPr lang="en-US" sz="3500" dirty="0">
                <a:solidFill>
                  <a:prstClr val="white"/>
                </a:solidFill>
              </a:rPr>
              <a:t>Continued </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6</a:t>
            </a:fld>
            <a:endParaRPr lang="en-US" dirty="0"/>
          </a:p>
        </p:txBody>
      </p:sp>
      <p:graphicFrame>
        <p:nvGraphicFramePr>
          <p:cNvPr id="13" name="Content Placeholder 12" descr="Table shows Population and Prevalence of Asymptomatic Bacteriuria: Healthy premenopausal women, 1-5%; Women 70-90 years old, 11-16%; Female long-term care residents, 25-50%; Male long-term care residents, 15-50%; Females with diabetes, 9-29%; Males with diabetes, 1-11%; People receiving hemdialysis patients, 25%; People with long-term indwelling urinary catheters, more than 90%." title="Asymptomatic Bacteriuria is Common"/>
          <p:cNvGraphicFramePr>
            <a:graphicFrameLocks noGrp="1"/>
          </p:cNvGraphicFramePr>
          <p:nvPr>
            <p:ph idx="13"/>
            <p:extLst>
              <p:ext uri="{D42A27DB-BD31-4B8C-83A1-F6EECF244321}">
                <p14:modId xmlns:p14="http://schemas.microsoft.com/office/powerpoint/2010/main" val="565630925"/>
              </p:ext>
            </p:extLst>
          </p:nvPr>
        </p:nvGraphicFramePr>
        <p:xfrm>
          <a:off x="503237" y="2514600"/>
          <a:ext cx="9051926" cy="3892296"/>
        </p:xfrm>
        <a:graphic>
          <a:graphicData uri="http://schemas.openxmlformats.org/drawingml/2006/table">
            <a:tbl>
              <a:tblPr firstRow="1" bandRow="1">
                <a:tableStyleId>{7DF18680-E054-41AD-8BC1-D1AEF772440D}</a:tableStyleId>
              </a:tblPr>
              <a:tblGrid>
                <a:gridCol w="4525963">
                  <a:extLst>
                    <a:ext uri="{9D8B030D-6E8A-4147-A177-3AD203B41FA5}">
                      <a16:colId xmlns:a16="http://schemas.microsoft.com/office/drawing/2014/main" val="1299352825"/>
                    </a:ext>
                  </a:extLst>
                </a:gridCol>
                <a:gridCol w="4525963">
                  <a:extLst>
                    <a:ext uri="{9D8B030D-6E8A-4147-A177-3AD203B41FA5}">
                      <a16:colId xmlns:a16="http://schemas.microsoft.com/office/drawing/2014/main" val="1457675251"/>
                    </a:ext>
                  </a:extLst>
                </a:gridCol>
              </a:tblGrid>
              <a:tr h="37084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Population</a:t>
                      </a:r>
                      <a:endParaRPr kumimoji="0" lang="en-US" sz="2000" b="1" i="0" u="none" strike="noStrike" cap="none" normalizeH="0" baseline="0" dirty="0" smtClean="0">
                        <a:ln>
                          <a:noFill/>
                        </a:ln>
                        <a:solidFill>
                          <a:schemeClr val="bg1"/>
                        </a:solidFill>
                        <a:effectLst/>
                        <a:latin typeface="Calibri" panose="020F0502020204030204" pitchFamily="34"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Prevalence</a:t>
                      </a:r>
                      <a:endParaRPr kumimoji="0" lang="en-US" sz="2000" b="1" i="0" u="none" strike="noStrike" cap="none" normalizeH="0" baseline="0" dirty="0" smtClean="0">
                        <a:ln>
                          <a:noFill/>
                        </a:ln>
                        <a:solidFill>
                          <a:schemeClr val="bg1"/>
                        </a:solidFill>
                        <a:effectLst/>
                        <a:latin typeface="Calibri" panose="020F0502020204030204" pitchFamily="34" charset="0"/>
                      </a:endParaRPr>
                    </a:p>
                  </a:txBody>
                  <a:tcPr horzOverflow="overflow"/>
                </a:tc>
                <a:extLst>
                  <a:ext uri="{0D108BD9-81ED-4DB2-BD59-A6C34878D82A}">
                    <a16:rowId xmlns:a16="http://schemas.microsoft.com/office/drawing/2014/main" val="3482892415"/>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Healthy premenopausal women</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a:t>
                      </a:r>
                      <a:r>
                        <a:rPr lang="en-US" sz="2000" dirty="0" smtClean="0">
                          <a:effectLst/>
                        </a:rPr>
                        <a:t>–</a:t>
                      </a:r>
                      <a:r>
                        <a:rPr kumimoji="0" lang="en-US" sz="2000" u="none" strike="noStrike" cap="none" normalizeH="0" baseline="0" dirty="0" smtClean="0">
                          <a:ln>
                            <a:noFill/>
                          </a:ln>
                          <a:effectLst/>
                        </a:rPr>
                        <a:t>5%</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extLst>
                  <a:ext uri="{0D108BD9-81ED-4DB2-BD59-A6C34878D82A}">
                    <a16:rowId xmlns:a16="http://schemas.microsoft.com/office/drawing/2014/main" val="499973505"/>
                  </a:ext>
                </a:extLst>
              </a:tr>
              <a:tr h="370840">
                <a:tc>
                  <a:txBody>
                    <a:bodyPr/>
                    <a:lstStyle/>
                    <a:p>
                      <a:pPr algn="r">
                        <a:lnSpc>
                          <a:spcPct val="107000"/>
                        </a:lnSpc>
                        <a:spcAft>
                          <a:spcPts val="0"/>
                        </a:spcAft>
                      </a:pPr>
                      <a:r>
                        <a:rPr lang="en-US" sz="2000" dirty="0">
                          <a:effectLst/>
                        </a:rPr>
                        <a:t>Women </a:t>
                      </a:r>
                      <a:r>
                        <a:rPr lang="en-US" sz="2000" dirty="0" smtClean="0">
                          <a:effectLst/>
                        </a:rPr>
                        <a:t>70–90 </a:t>
                      </a:r>
                      <a:r>
                        <a:rPr lang="en-US" sz="2000" dirty="0">
                          <a:effectLst/>
                        </a:rPr>
                        <a:t>years old</a:t>
                      </a:r>
                      <a:endParaRPr lang="en-US" sz="2000" dirty="0">
                        <a:solidFill>
                          <a:srgbClr val="002C77"/>
                        </a:solidFill>
                        <a:effectLst/>
                        <a:latin typeface="Calibri" panose="020F0502020204030204" pitchFamily="34" charset="0"/>
                      </a:endParaRPr>
                    </a:p>
                  </a:txBody>
                  <a:tcPr/>
                </a:tc>
                <a:tc>
                  <a:txBody>
                    <a:bodyPr/>
                    <a:lstStyle/>
                    <a:p>
                      <a:pPr algn="l">
                        <a:lnSpc>
                          <a:spcPct val="107000"/>
                        </a:lnSpc>
                        <a:spcAft>
                          <a:spcPts val="0"/>
                        </a:spcAft>
                      </a:pPr>
                      <a:r>
                        <a:rPr lang="en-US" sz="2000" dirty="0" smtClean="0">
                          <a:effectLst/>
                        </a:rPr>
                        <a:t>11–16</a:t>
                      </a:r>
                      <a:r>
                        <a:rPr lang="en-US" sz="2000" dirty="0">
                          <a:effectLst/>
                        </a:rPr>
                        <a:t>%</a:t>
                      </a:r>
                      <a:endParaRPr lang="en-US" sz="2000" dirty="0">
                        <a:solidFill>
                          <a:srgbClr val="002C77"/>
                        </a:solidFill>
                        <a:effectLst/>
                        <a:latin typeface="Calibri" panose="020F0502020204030204" pitchFamily="34" charset="0"/>
                      </a:endParaRPr>
                    </a:p>
                  </a:txBody>
                  <a:tcPr/>
                </a:tc>
                <a:extLst>
                  <a:ext uri="{0D108BD9-81ED-4DB2-BD59-A6C34878D82A}">
                    <a16:rowId xmlns:a16="http://schemas.microsoft.com/office/drawing/2014/main" val="3992671351"/>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Female long-term care residents</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25</a:t>
                      </a:r>
                      <a:r>
                        <a:rPr lang="en-US" sz="2000" dirty="0" smtClean="0">
                          <a:effectLst/>
                        </a:rPr>
                        <a:t>–</a:t>
                      </a:r>
                      <a:r>
                        <a:rPr kumimoji="0" lang="en-US" sz="2000" u="none" strike="noStrike" cap="none" normalizeH="0" baseline="0" dirty="0" smtClean="0">
                          <a:ln>
                            <a:noFill/>
                          </a:ln>
                          <a:effectLst/>
                        </a:rPr>
                        <a:t>50%</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extLst>
                  <a:ext uri="{0D108BD9-81ED-4DB2-BD59-A6C34878D82A}">
                    <a16:rowId xmlns:a16="http://schemas.microsoft.com/office/drawing/2014/main" val="1293686037"/>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Male long-term care residents</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15</a:t>
                      </a:r>
                      <a:r>
                        <a:rPr lang="en-US" sz="2000" dirty="0" smtClean="0">
                          <a:effectLst/>
                        </a:rPr>
                        <a:t>–</a:t>
                      </a:r>
                      <a:r>
                        <a:rPr kumimoji="0" lang="en-US" sz="2000" u="none" strike="noStrike" cap="none" normalizeH="0" baseline="0" dirty="0" smtClean="0">
                          <a:ln>
                            <a:noFill/>
                          </a:ln>
                          <a:effectLst/>
                        </a:rPr>
                        <a:t>50%</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extLst>
                  <a:ext uri="{0D108BD9-81ED-4DB2-BD59-A6C34878D82A}">
                    <a16:rowId xmlns:a16="http://schemas.microsoft.com/office/drawing/2014/main" val="3928100000"/>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Females with diabetes</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9</a:t>
                      </a:r>
                      <a:r>
                        <a:rPr lang="en-US" sz="2000" dirty="0" smtClean="0">
                          <a:effectLst/>
                        </a:rPr>
                        <a:t>–</a:t>
                      </a:r>
                      <a:r>
                        <a:rPr kumimoji="0" lang="en-US" sz="2000" u="none" strike="noStrike" cap="none" normalizeH="0" baseline="0" dirty="0" smtClean="0">
                          <a:ln>
                            <a:noFill/>
                          </a:ln>
                          <a:effectLst/>
                        </a:rPr>
                        <a:t>29%</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extLst>
                  <a:ext uri="{0D108BD9-81ED-4DB2-BD59-A6C34878D82A}">
                    <a16:rowId xmlns:a16="http://schemas.microsoft.com/office/drawing/2014/main" val="657956594"/>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Males with diabetes</a:t>
                      </a:r>
                      <a:endParaRPr kumimoji="0" lang="en-US" sz="2000" b="0" i="0" u="none" strike="noStrike" cap="none" normalizeH="0" baseline="0" dirty="0" smtClean="0">
                        <a:ln>
                          <a:noFill/>
                        </a:ln>
                        <a:solidFill>
                          <a:schemeClr val="tx1"/>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a:t>
                      </a:r>
                      <a:r>
                        <a:rPr lang="en-US" sz="2000" dirty="0" smtClean="0">
                          <a:effectLst/>
                        </a:rPr>
                        <a:t>–</a:t>
                      </a:r>
                      <a:r>
                        <a:rPr kumimoji="0" lang="en-US" sz="2000" u="none" strike="noStrike" cap="none" normalizeH="0" baseline="0" dirty="0" smtClean="0">
                          <a:ln>
                            <a:noFill/>
                          </a:ln>
                          <a:effectLst/>
                        </a:rPr>
                        <a:t>11%</a:t>
                      </a:r>
                      <a:endParaRPr kumimoji="0" lang="en-US" sz="2000" b="0" i="0" u="none" strike="noStrike" cap="none" normalizeH="0" baseline="0" dirty="0" smtClean="0">
                        <a:ln>
                          <a:noFill/>
                        </a:ln>
                        <a:solidFill>
                          <a:schemeClr val="tx1"/>
                        </a:solidFill>
                        <a:effectLst/>
                        <a:latin typeface="Calibri" panose="020F0502020204030204" pitchFamily="34" charset="0"/>
                      </a:endParaRPr>
                    </a:p>
                  </a:txBody>
                  <a:tcPr horzOverflow="overflow"/>
                </a:tc>
                <a:extLst>
                  <a:ext uri="{0D108BD9-81ED-4DB2-BD59-A6C34878D82A}">
                    <a16:rowId xmlns:a16="http://schemas.microsoft.com/office/drawing/2014/main" val="76872597"/>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People receiving hemodialysis</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25%</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extLst>
                  <a:ext uri="{0D108BD9-81ED-4DB2-BD59-A6C34878D82A}">
                    <a16:rowId xmlns:a16="http://schemas.microsoft.com/office/drawing/2014/main" val="2953659263"/>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People with long-term indwelling urinary catheters</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&gt; 90%</a:t>
                      </a:r>
                      <a:endParaRPr kumimoji="0" lang="en-US" sz="2000" b="0" i="0" u="none" strike="noStrike" cap="none" normalizeH="0" baseline="0" dirty="0" smtClean="0">
                        <a:ln>
                          <a:noFill/>
                        </a:ln>
                        <a:solidFill>
                          <a:srgbClr val="254B8E"/>
                        </a:solidFill>
                        <a:effectLst/>
                        <a:latin typeface="Calibri" panose="020F0502020204030204" pitchFamily="34" charset="0"/>
                      </a:endParaRPr>
                    </a:p>
                  </a:txBody>
                  <a:tcPr horzOverflow="overflow"/>
                </a:tc>
                <a:extLst>
                  <a:ext uri="{0D108BD9-81ED-4DB2-BD59-A6C34878D82A}">
                    <a16:rowId xmlns:a16="http://schemas.microsoft.com/office/drawing/2014/main" val="310304551"/>
                  </a:ext>
                </a:extLst>
              </a:tr>
            </a:tbl>
          </a:graphicData>
        </a:graphic>
      </p:graphicFrame>
      <p:sp>
        <p:nvSpPr>
          <p:cNvPr id="11" name="Content Placeholder 4"/>
          <p:cNvSpPr>
            <a:spLocks noGrp="1"/>
          </p:cNvSpPr>
          <p:nvPr>
            <p:ph idx="1"/>
          </p:nvPr>
        </p:nvSpPr>
        <p:spPr>
          <a:xfrm>
            <a:off x="541337" y="1600200"/>
            <a:ext cx="8915400" cy="614077"/>
          </a:xfrm>
        </p:spPr>
        <p:txBody>
          <a:bodyPr/>
          <a:lstStyle/>
          <a:p>
            <a:r>
              <a:rPr lang="en-US" dirty="0" smtClean="0"/>
              <a:t>Asymptomatic bacteriuria is COMMON.</a:t>
            </a:r>
            <a:r>
              <a:rPr lang="en-US" baseline="30000" dirty="0" smtClean="0"/>
              <a:t>1-4</a:t>
            </a:r>
            <a:endParaRPr lang="en-US" baseline="30000" dirty="0"/>
          </a:p>
        </p:txBody>
      </p:sp>
    </p:spTree>
    <p:extLst>
      <p:ext uri="{BB962C8B-B14F-4D97-AF65-F5344CB8AC3E}">
        <p14:creationId xmlns:p14="http://schemas.microsoft.com/office/powerpoint/2010/main" val="60391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Asymptomatic Pyuria</a:t>
            </a:r>
          </a:p>
        </p:txBody>
      </p:sp>
      <p:sp>
        <p:nvSpPr>
          <p:cNvPr id="3" name="Content Placeholder 2"/>
          <p:cNvSpPr>
            <a:spLocks noGrp="1"/>
          </p:cNvSpPr>
          <p:nvPr>
            <p:ph idx="1"/>
          </p:nvPr>
        </p:nvSpPr>
        <p:spPr>
          <a:xfrm>
            <a:off x="502920" y="1143001"/>
            <a:ext cx="9052560" cy="1066800"/>
          </a:xfrm>
        </p:spPr>
        <p:txBody>
          <a:bodyPr/>
          <a:lstStyle/>
          <a:p>
            <a:r>
              <a:rPr lang="en-US" dirty="0"/>
              <a:t>Pyuria is </a:t>
            </a:r>
            <a:r>
              <a:rPr lang="en-US" dirty="0">
                <a:solidFill>
                  <a:srgbClr val="00A1C4"/>
                </a:solidFill>
              </a:rPr>
              <a:t>COMMON </a:t>
            </a:r>
            <a:r>
              <a:rPr lang="en-US" dirty="0"/>
              <a:t>in patients with </a:t>
            </a:r>
            <a:r>
              <a:rPr lang="en-US" dirty="0" smtClean="0"/>
              <a:t>ASB.</a:t>
            </a:r>
            <a:r>
              <a:rPr lang="en-US" baseline="30000" dirty="0" smtClean="0"/>
              <a:t>5</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7</a:t>
            </a:fld>
            <a:endParaRPr lang="en-US" dirty="0"/>
          </a:p>
        </p:txBody>
      </p:sp>
      <p:graphicFrame>
        <p:nvGraphicFramePr>
          <p:cNvPr id="11" name="Content Placeholder 10" descr="Table shows Population with ASB and Prevalence of Pyuria: Young women, 32%; Pregnant women, 30-70%; Women with diabetes, 70% Elderly institutionalized patients, 90%; Dialysis patients, 90%; Patients with short-term catheters, 30-75%;  Patients with long-term catheters, 50-100%." title="Pyuria is Common in Patients with ASB"/>
          <p:cNvGraphicFramePr>
            <a:graphicFrameLocks noGrp="1"/>
          </p:cNvGraphicFramePr>
          <p:nvPr>
            <p:ph idx="13"/>
            <p:extLst>
              <p:ext uri="{D42A27DB-BD31-4B8C-83A1-F6EECF244321}">
                <p14:modId xmlns:p14="http://schemas.microsoft.com/office/powerpoint/2010/main" val="1911667650"/>
              </p:ext>
            </p:extLst>
          </p:nvPr>
        </p:nvGraphicFramePr>
        <p:xfrm>
          <a:off x="503238" y="1709738"/>
          <a:ext cx="9051926" cy="3169920"/>
        </p:xfrm>
        <a:graphic>
          <a:graphicData uri="http://schemas.openxmlformats.org/drawingml/2006/table">
            <a:tbl>
              <a:tblPr firstRow="1" bandRow="1">
                <a:tableStyleId>{7DF18680-E054-41AD-8BC1-D1AEF772440D}</a:tableStyleId>
              </a:tblPr>
              <a:tblGrid>
                <a:gridCol w="4525963">
                  <a:extLst>
                    <a:ext uri="{9D8B030D-6E8A-4147-A177-3AD203B41FA5}">
                      <a16:colId xmlns:a16="http://schemas.microsoft.com/office/drawing/2014/main" val="2935512696"/>
                    </a:ext>
                  </a:extLst>
                </a:gridCol>
                <a:gridCol w="4525963">
                  <a:extLst>
                    <a:ext uri="{9D8B030D-6E8A-4147-A177-3AD203B41FA5}">
                      <a16:colId xmlns:a16="http://schemas.microsoft.com/office/drawing/2014/main" val="359595441"/>
                    </a:ext>
                  </a:extLst>
                </a:gridCol>
              </a:tblGrid>
              <a:tr h="37084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bg1"/>
                          </a:solidFill>
                          <a:effectLst/>
                        </a:rPr>
                        <a:t>Population With ASB</a:t>
                      </a:r>
                      <a:endParaRPr kumimoji="0" lang="en-US" sz="2000" b="1" i="0" u="none" strike="noStrike" cap="none" normalizeH="0" baseline="0" dirty="0" smtClean="0">
                        <a:ln>
                          <a:noFill/>
                        </a:ln>
                        <a:solidFill>
                          <a:schemeClr val="bg1"/>
                        </a:solidFill>
                        <a:effectLst/>
                        <a:latin typeface="Calibri" panose="020F0502020204030204" pitchFamily="34"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bg1"/>
                          </a:solidFill>
                          <a:effectLst/>
                        </a:rPr>
                        <a:t>Prevalence of Pyuria</a:t>
                      </a:r>
                      <a:endParaRPr kumimoji="0" lang="en-US" sz="2000" b="1" i="0" u="none" strike="noStrike" cap="none" normalizeH="0" baseline="0" dirty="0" smtClean="0">
                        <a:ln>
                          <a:noFill/>
                        </a:ln>
                        <a:solidFill>
                          <a:schemeClr val="bg1"/>
                        </a:solidFill>
                        <a:effectLst/>
                        <a:latin typeface="Calibri" panose="020F0502020204030204" pitchFamily="34" charset="0"/>
                      </a:endParaRPr>
                    </a:p>
                  </a:txBody>
                  <a:tcPr horzOverflow="overflow"/>
                </a:tc>
                <a:extLst>
                  <a:ext uri="{0D108BD9-81ED-4DB2-BD59-A6C34878D82A}">
                    <a16:rowId xmlns:a16="http://schemas.microsoft.com/office/drawing/2014/main" val="2104377555"/>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lang="en-US" sz="2000" dirty="0" smtClean="0"/>
                        <a:t>Young women </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32%</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extLst>
                  <a:ext uri="{0D108BD9-81ED-4DB2-BD59-A6C34878D82A}">
                    <a16:rowId xmlns:a16="http://schemas.microsoft.com/office/drawing/2014/main" val="3931198947"/>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lang="en-US" sz="2000" dirty="0" smtClean="0"/>
                        <a:t>Pregnant women</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30</a:t>
                      </a:r>
                      <a:r>
                        <a:rPr lang="en-US" sz="2000" dirty="0" smtClean="0">
                          <a:effectLst/>
                        </a:rPr>
                        <a:t>–</a:t>
                      </a:r>
                      <a:r>
                        <a:rPr kumimoji="0" lang="en-US" sz="2000" u="none" strike="noStrike" cap="none" normalizeH="0" baseline="0" dirty="0" smtClean="0">
                          <a:ln>
                            <a:noFill/>
                          </a:ln>
                          <a:effectLst/>
                        </a:rPr>
                        <a:t>70%</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extLst>
                  <a:ext uri="{0D108BD9-81ED-4DB2-BD59-A6C34878D82A}">
                    <a16:rowId xmlns:a16="http://schemas.microsoft.com/office/drawing/2014/main" val="3535471235"/>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lang="en-US" sz="2000" dirty="0" smtClean="0"/>
                        <a:t>Women with diabetes</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70%</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extLst>
                  <a:ext uri="{0D108BD9-81ED-4DB2-BD59-A6C34878D82A}">
                    <a16:rowId xmlns:a16="http://schemas.microsoft.com/office/drawing/2014/main" val="4189572488"/>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lang="en-US" sz="2000" dirty="0" smtClean="0"/>
                        <a:t>Elderly institutionalized</a:t>
                      </a:r>
                      <a:r>
                        <a:rPr lang="en-US" sz="2000" baseline="0" dirty="0" smtClean="0"/>
                        <a:t> </a:t>
                      </a:r>
                      <a:r>
                        <a:rPr lang="en-US" sz="2000" dirty="0" smtClean="0"/>
                        <a:t>patients </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90%</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extLst>
                  <a:ext uri="{0D108BD9-81ED-4DB2-BD59-A6C34878D82A}">
                    <a16:rowId xmlns:a16="http://schemas.microsoft.com/office/drawing/2014/main" val="3209382295"/>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Dialysis patients</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90%</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extLst>
                  <a:ext uri="{0D108BD9-81ED-4DB2-BD59-A6C34878D82A}">
                    <a16:rowId xmlns:a16="http://schemas.microsoft.com/office/drawing/2014/main" val="4023553278"/>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lang="en-US" sz="2000" dirty="0" smtClean="0"/>
                        <a:t>Patients with short-term catheters </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30</a:t>
                      </a:r>
                      <a:r>
                        <a:rPr lang="en-US" sz="2000" dirty="0" smtClean="0">
                          <a:effectLst/>
                        </a:rPr>
                        <a:t>–</a:t>
                      </a:r>
                      <a:r>
                        <a:rPr kumimoji="0" lang="en-US" sz="2000" u="none" strike="noStrike" cap="none" normalizeH="0" baseline="0" dirty="0" smtClean="0">
                          <a:ln>
                            <a:noFill/>
                          </a:ln>
                          <a:effectLst/>
                        </a:rPr>
                        <a:t>75%</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extLst>
                  <a:ext uri="{0D108BD9-81ED-4DB2-BD59-A6C34878D82A}">
                    <a16:rowId xmlns:a16="http://schemas.microsoft.com/office/drawing/2014/main" val="1931847377"/>
                  </a:ext>
                </a:extLst>
              </a:tr>
              <a:tr h="37084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lang="en-US" sz="2000" dirty="0" smtClean="0"/>
                        <a:t>Patients with long-term catheters </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50</a:t>
                      </a:r>
                      <a:r>
                        <a:rPr lang="en-US" sz="2000" dirty="0" smtClean="0">
                          <a:effectLst/>
                        </a:rPr>
                        <a:t>–</a:t>
                      </a:r>
                      <a:r>
                        <a:rPr kumimoji="0" lang="en-US" sz="2000" u="none" strike="noStrike" cap="none" normalizeH="0" baseline="0" dirty="0" smtClean="0">
                          <a:ln>
                            <a:noFill/>
                          </a:ln>
                          <a:effectLst/>
                        </a:rPr>
                        <a:t>100%</a:t>
                      </a:r>
                      <a:endParaRPr kumimoji="0" lang="en-US" sz="2000" b="0" i="0" u="none" strike="noStrike" cap="none" normalizeH="0" baseline="0" dirty="0" smtClean="0">
                        <a:ln>
                          <a:noFill/>
                        </a:ln>
                        <a:solidFill>
                          <a:srgbClr val="002C77"/>
                        </a:solidFill>
                        <a:effectLst/>
                        <a:latin typeface="Calibri" panose="020F0502020204030204" pitchFamily="34" charset="0"/>
                      </a:endParaRPr>
                    </a:p>
                  </a:txBody>
                  <a:tcPr horzOverflow="overflow"/>
                </a:tc>
                <a:extLst>
                  <a:ext uri="{0D108BD9-81ED-4DB2-BD59-A6C34878D82A}">
                    <a16:rowId xmlns:a16="http://schemas.microsoft.com/office/drawing/2014/main" val="162216650"/>
                  </a:ext>
                </a:extLst>
              </a:tr>
            </a:tbl>
          </a:graphicData>
        </a:graphic>
      </p:graphicFrame>
      <p:sp>
        <p:nvSpPr>
          <p:cNvPr id="6" name="Content Placeholder 5"/>
          <p:cNvSpPr>
            <a:spLocks noGrp="1"/>
          </p:cNvSpPr>
          <p:nvPr>
            <p:ph idx="14"/>
          </p:nvPr>
        </p:nvSpPr>
        <p:spPr>
          <a:xfrm>
            <a:off x="502604" y="4964810"/>
            <a:ext cx="9052560" cy="2197989"/>
          </a:xfrm>
        </p:spPr>
        <p:txBody>
          <a:bodyPr/>
          <a:lstStyle/>
          <a:p>
            <a:r>
              <a:rPr lang="en-US" dirty="0"/>
              <a:t>Pyuria in patients with asymptomatic bacteriuria is not an indication for antibiotic therapy. </a:t>
            </a:r>
          </a:p>
          <a:p>
            <a:r>
              <a:rPr lang="en-US" dirty="0"/>
              <a:t>Other causes of pyuria to consider: sexually transmitted infections and interstitial nephritis.</a:t>
            </a:r>
          </a:p>
        </p:txBody>
      </p:sp>
    </p:spTree>
    <p:extLst>
      <p:ext uri="{BB962C8B-B14F-4D97-AF65-F5344CB8AC3E}">
        <p14:creationId xmlns:p14="http://schemas.microsoft.com/office/powerpoint/2010/main" val="369202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ASB Is Not Beneficial</a:t>
            </a:r>
          </a:p>
        </p:txBody>
      </p:sp>
      <p:sp>
        <p:nvSpPr>
          <p:cNvPr id="3" name="Content Placeholder 2"/>
          <p:cNvSpPr>
            <a:spLocks noGrp="1"/>
          </p:cNvSpPr>
          <p:nvPr>
            <p:ph idx="1"/>
          </p:nvPr>
        </p:nvSpPr>
        <p:spPr/>
        <p:txBody>
          <a:bodyPr/>
          <a:lstStyle/>
          <a:p>
            <a:pPr>
              <a:spcBef>
                <a:spcPts val="1200"/>
              </a:spcBef>
            </a:pPr>
            <a:r>
              <a:rPr lang="en-US" dirty="0"/>
              <a:t>Randomized, controlled trials have demonstrated a LACK of benefit of antibiotic treatment of ASB in the following populations:</a:t>
            </a:r>
            <a:r>
              <a:rPr lang="en-US" baseline="30000" dirty="0"/>
              <a:t>6-13</a:t>
            </a:r>
          </a:p>
          <a:p>
            <a:pPr lvl="1">
              <a:spcBef>
                <a:spcPts val="1200"/>
              </a:spcBef>
              <a:buFont typeface="Calibri" panose="020F0502020204030204" pitchFamily="34" charset="0"/>
              <a:buChar char="̶"/>
            </a:pPr>
            <a:r>
              <a:rPr lang="en-US" dirty="0"/>
              <a:t>Healthy, nonpregnant women aged 18–40 years</a:t>
            </a:r>
          </a:p>
          <a:p>
            <a:pPr lvl="1">
              <a:spcBef>
                <a:spcPts val="1200"/>
              </a:spcBef>
              <a:buFont typeface="Calibri" panose="020F0502020204030204" pitchFamily="34" charset="0"/>
              <a:buChar char="̶"/>
            </a:pPr>
            <a:r>
              <a:rPr lang="en-US" dirty="0"/>
              <a:t>Diabetic women</a:t>
            </a:r>
          </a:p>
          <a:p>
            <a:pPr lvl="1">
              <a:spcBef>
                <a:spcPts val="1200"/>
              </a:spcBef>
              <a:buFont typeface="Calibri" panose="020F0502020204030204" pitchFamily="34" charset="0"/>
              <a:buChar char="̶"/>
            </a:pPr>
            <a:r>
              <a:rPr lang="en-US" dirty="0"/>
              <a:t>Patients with long-term indwelling catheters</a:t>
            </a:r>
          </a:p>
          <a:p>
            <a:pPr lvl="1">
              <a:spcBef>
                <a:spcPts val="1200"/>
              </a:spcBef>
              <a:buFont typeface="Calibri" panose="020F0502020204030204" pitchFamily="34" charset="0"/>
              <a:buChar char="̶"/>
            </a:pPr>
            <a:r>
              <a:rPr lang="en-US" dirty="0"/>
              <a:t>Older women in the community</a:t>
            </a:r>
          </a:p>
          <a:p>
            <a:pPr lvl="1">
              <a:spcBef>
                <a:spcPts val="1200"/>
              </a:spcBef>
              <a:buFont typeface="Calibri" panose="020F0502020204030204" pitchFamily="34" charset="0"/>
              <a:buChar char="̶"/>
            </a:pPr>
            <a:r>
              <a:rPr lang="en-US" dirty="0"/>
              <a:t>Elderly nursing home residents</a:t>
            </a:r>
          </a:p>
          <a:p>
            <a:pPr lvl="1">
              <a:spcBef>
                <a:spcPts val="1200"/>
              </a:spcBef>
              <a:buFont typeface="Calibri" panose="020F0502020204030204" pitchFamily="34" charset="0"/>
              <a:buChar char="̶"/>
            </a:pPr>
            <a:r>
              <a:rPr lang="en-US" dirty="0"/>
              <a:t>Renal transplant patients</a:t>
            </a:r>
          </a:p>
          <a:p>
            <a:pPr lvl="1">
              <a:spcBef>
                <a:spcPts val="1200"/>
              </a:spcBef>
              <a:buFont typeface="Calibri" panose="020F0502020204030204" pitchFamily="34" charset="0"/>
              <a:buChar char="̶"/>
            </a:pPr>
            <a:r>
              <a:rPr lang="en-US" dirty="0"/>
              <a:t>Patients undergoing orthopedic surgery </a:t>
            </a: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8</a:t>
            </a:fld>
            <a:endParaRPr lang="en-US" dirty="0"/>
          </a:p>
        </p:txBody>
      </p:sp>
    </p:spTree>
    <p:extLst>
      <p:ext uri="{BB962C8B-B14F-4D97-AF65-F5344CB8AC3E}">
        <p14:creationId xmlns:p14="http://schemas.microsoft.com/office/powerpoint/2010/main" val="284638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ASB May Cause Harm</a:t>
            </a:r>
            <a:r>
              <a:rPr lang="en-US" baseline="30000" dirty="0"/>
              <a:t>6-9, 14</a:t>
            </a:r>
            <a:endParaRPr lang="en-US" dirty="0"/>
          </a:p>
        </p:txBody>
      </p:sp>
      <p:sp>
        <p:nvSpPr>
          <p:cNvPr id="3" name="Content Placeholder 2"/>
          <p:cNvSpPr>
            <a:spLocks noGrp="1"/>
          </p:cNvSpPr>
          <p:nvPr>
            <p:ph idx="1"/>
          </p:nvPr>
        </p:nvSpPr>
        <p:spPr>
          <a:xfrm>
            <a:off x="502920" y="1143001"/>
            <a:ext cx="9052560" cy="2362200"/>
          </a:xfrm>
        </p:spPr>
        <p:txBody>
          <a:bodyPr/>
          <a:lstStyle/>
          <a:p>
            <a:r>
              <a:rPr lang="en-US" dirty="0"/>
              <a:t>Treatment is associated with</a:t>
            </a:r>
            <a:r>
              <a:rPr lang="en-US" dirty="0" smtClean="0"/>
              <a:t>—</a:t>
            </a:r>
          </a:p>
          <a:p>
            <a:pPr lvl="1"/>
            <a:r>
              <a:rPr lang="en-US" dirty="0" smtClean="0"/>
              <a:t>Adverse </a:t>
            </a:r>
            <a:r>
              <a:rPr lang="en-US" dirty="0"/>
              <a:t>events and development of </a:t>
            </a:r>
            <a:r>
              <a:rPr lang="en-US" dirty="0" smtClean="0"/>
              <a:t>resistance</a:t>
            </a:r>
          </a:p>
          <a:p>
            <a:pPr lvl="1"/>
            <a:r>
              <a:rPr lang="en-US" dirty="0" smtClean="0"/>
              <a:t>An </a:t>
            </a:r>
            <a:r>
              <a:rPr lang="en-US" dirty="0"/>
              <a:t>increased risk of subsequent UTIs</a:t>
            </a:r>
          </a:p>
          <a:p>
            <a:pPr marL="0" indent="0">
              <a:buNone/>
            </a:pP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9</a:t>
            </a:fld>
            <a:endParaRPr lang="en-US" dirty="0"/>
          </a:p>
        </p:txBody>
      </p:sp>
      <p:pic>
        <p:nvPicPr>
          <p:cNvPr id="11" name="Picture 10" descr="Photo of patient sitting up in hospital bed" title="Pati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031917"/>
            <a:ext cx="5536276" cy="3694284"/>
          </a:xfrm>
          <a:prstGeom prst="rect">
            <a:avLst/>
          </a:prstGeom>
        </p:spPr>
      </p:pic>
    </p:spTree>
    <p:extLst>
      <p:ext uri="{BB962C8B-B14F-4D97-AF65-F5344CB8AC3E}">
        <p14:creationId xmlns:p14="http://schemas.microsoft.com/office/powerpoint/2010/main" val="2784747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42"/>
  <p:tag name="ARTICULATE_PROJECT_OPEN" val="0"/>
  <p:tag name="MMPROD_UIDATA" val="&lt;database version=&quot;11.0&quot;&gt;&lt;object type=&quot;1&quot; unique_id=&quot;10001&quot;&gt;&lt;object type=&quot;2&quot; unique_id=&quot;14094&quot;&gt;&lt;object type=&quot;3&quot; unique_id=&quot;42919&quot;&gt;&lt;property id=&quot;20148&quot; value=&quot;5&quot;/&gt;&lt;property id=&quot;20300&quot; value=&quot;Slide 1 - &amp;quot;Team Approach to Stewardship of Ventilator-Associated Pneumonia and Hospital-Acquired Pneumonia&amp;quot;&quot;/&gt;&lt;property id=&quot;20307&quot; value=&quot;425&quot;/&gt;&lt;/object&gt;&lt;object type=&quot;3&quot; unique_id=&quot;42920&quot;&gt;&lt;property id=&quot;20148&quot; value=&quot;5&quot;/&gt;&lt;property id=&quot;20300&quot; value=&quot;Slide 2 - &amp;quot;Presenter — Pranita Tamma&amp;quot;&quot;/&gt;&lt;property id=&quot;20307&quot; value=&quot;473&quot;/&gt;&lt;/object&gt;&lt;object type=&quot;3&quot; unique_id=&quot;42921&quot;&gt;&lt;property id=&quot;20148&quot; value=&quot;5&quot;/&gt;&lt;property id=&quot;20300&quot; value=&quot;Slide 3 - &amp;quot;Objectives&amp;quot;&quot;/&gt;&lt;property id=&quot;20307&quot; value=&quot;427&quot;/&gt;&lt;/object&gt;&lt;object type=&quot;3&quot; unique_id=&quot;42922&quot;&gt;&lt;property id=&quot;20148&quot; value=&quot;5&quot;/&gt;&lt;property id=&quot;20300&quot; value=&quot;Slide 4 - &amp;quot;Ventilator-Associated Pneumonia (VAP)&amp;quot;&quot;/&gt;&lt;property id=&quot;20307&quot; value=&quot;478&quot;/&gt;&lt;/object&gt;&lt;object type=&quot;3&quot; unique_id=&quot;42923&quot;&gt;&lt;property id=&quot;20148&quot; value=&quot;5&quot;/&gt;&lt;property id=&quot;20300&quot; value=&quot;Slide 5 - &amp;quot;The Four Moments of Antibiotic Decision-Making&amp;quot;&quot;/&gt;&lt;property id=&quot;20307&quot; value=&quot;428&quot;/&gt;&lt;/object&gt;&lt;object type=&quot;3&quot; unique_id=&quot;42924&quot;&gt;&lt;property id=&quot;20148&quot; value=&quot;5&quot;/&gt;&lt;property id=&quot;20300&quot; value=&quot;Slide 6 - &amp;quot;The Four Moments of Antibiotic Decision-Making&amp;quot;&quot;/&gt;&lt;property id=&quot;20307&quot; value=&quot;501&quot;/&gt;&lt;/object&gt;&lt;object type=&quot;3&quot; unique_id=&quot;42925&quot;&gt;&lt;property id=&quot;20148&quot; value=&quot;5&quot;/&gt;&lt;property id=&quot;20300&quot; value=&quot;Slide 7 - &amp;quot;Moment 1: Diagnosing VAP&amp;quot;&quot;/&gt;&lt;property id=&quot;20307&quot; value=&quot;502&quot;/&gt;&lt;/object&gt;&lt;object type=&quot;3&quot; unique_id=&quot;42926&quot;&gt;&lt;property id=&quot;20148&quot; value=&quot;5&quot;/&gt;&lt;property id=&quot;20300&quot; value=&quot;Slide 8 - &amp;quot;Moment 2: Diagnosing VAP&amp;quot;&quot;/&gt;&lt;property id=&quot;20307&quot; value=&quot;503&quot;/&gt;&lt;/object&gt;&lt;object type=&quot;3&quot; unique_id=&quot;42927&quot;&gt;&lt;property id=&quot;20148&quot; value=&quot;5&quot;/&gt;&lt;property id=&quot;20300&quot; value=&quot;Slide 9 - &amp;quot;The Four Moments of Antibiotic Decision-Making&amp;quot;&quot;/&gt;&lt;property id=&quot;20307&quot; value=&quot;504&quot;/&gt;&lt;/object&gt;&lt;object type=&quot;3&quot; unique_id=&quot;42928&quot;&gt;&lt;property id=&quot;20148&quot; value=&quot;5&quot;/&gt;&lt;property id=&quot;20300&quot; value=&quot;Slide 10 - &amp;quot;Moment 2: Diagnostic Tests for VAP&amp;quot;&quot;/&gt;&lt;property id=&quot;20307&quot; value=&quot;505&quot;/&gt;&lt;/object&gt;&lt;object type=&quot;3&quot; unique_id=&quot;42929&quot;&gt;&lt;property id=&quot;20148&quot; value=&quot;5&quot;/&gt;&lt;property id=&quot;20300&quot; value=&quot;Slide 11 - &amp;quot;Moment 2: Empiric Therapy for VAP&amp;quot;&quot;/&gt;&lt;property id=&quot;20307&quot; value=&quot;506&quot;/&gt;&lt;/object&gt;&lt;object type=&quot;3&quot; unique_id=&quot;42930&quot;&gt;&lt;property id=&quot;20148&quot; value=&quot;5&quot;/&gt;&lt;property id=&quot;20300&quot; value=&quot;Slide 12 - &amp;quot;Is Combination Empiric Therapy Always Warranted?&amp;quot;&quot;/&gt;&lt;property id=&quot;20307&quot; value=&quot;519&quot;/&gt;&lt;/object&gt;&lt;object type=&quot;3&quot; unique_id=&quot;42931&quot;&gt;&lt;property id=&quot;20148&quot; value=&quot;5&quot;/&gt;&lt;property id=&quot;20300&quot; value=&quot;Slide 13 - &amp;quot;Moment 2: Empiric Therapy for VAP&amp;quot;&quot;/&gt;&lt;property id=&quot;20307&quot; value=&quot;508&quot;/&gt;&lt;/object&gt;&lt;object type=&quot;3&quot; unique_id=&quot;42932&quot;&gt;&lt;property id=&quot;20148&quot; value=&quot;5&quot;/&gt;&lt;property id=&quot;20300&quot; value=&quot;Slide 14 - &amp;quot;The Four Moments of Antibiotic Decision-Making&amp;quot;&quot;/&gt;&lt;property id=&quot;20307&quot; value=&quot;509&quot;/&gt;&lt;/object&gt;&lt;object type=&quot;3&quot; unique_id=&quot;42933&quot;&gt;&lt;property id=&quot;20148&quot; value=&quot;5&quot;/&gt;&lt;property id=&quot;20300&quot; value=&quot;Slide 15 - &amp;quot;Moment 3: De-escalation of VAP Therapy &amp;quot;&quot;/&gt;&lt;property id=&quot;20307&quot; value=&quot;510&quot;/&gt;&lt;/object&gt;&lt;object type=&quot;3&quot; unique_id=&quot;42934&quot;&gt;&lt;property id=&quot;20148&quot; value=&quot;5&quot;/&gt;&lt;property id=&quot;20300&quot; value=&quot;Slide 17 - &amp;quot;Meta-analyses Evaluating Combination Therapy for Pseudomonas Infections&amp;quot;&quot;/&gt;&lt;property id=&quot;20307&quot; value=&quot;517&quot;/&gt;&lt;/object&gt;&lt;object type=&quot;3&quot; unique_id=&quot;42935&quot;&gt;&lt;property id=&quot;20148&quot; value=&quot;5&quot;/&gt;&lt;property id=&quot;20300&quot; value=&quot;Slide 18 - &amp;quot;Exploring Safdar et al. a Little More….&amp;quot;&quot;/&gt;&lt;property id=&quot;20307&quot; value=&quot;518&quot;/&gt;&lt;/object&gt;&lt;object type=&quot;3&quot; unique_id=&quot;42936&quot;&gt;&lt;property id=&quot;20148&quot; value=&quot;5&quot;/&gt;&lt;property id=&quot;20300&quot; value=&quot;Slide 19 - &amp;quot;Moment 3: Oral Step-Down Therapy for VAP&amp;quot;&quot;/&gt;&lt;property id=&quot;20307&quot; value=&quot;511&quot;/&gt;&lt;/object&gt;&lt;object type=&quot;3&quot; unique_id=&quot;42937&quot;&gt;&lt;property id=&quot;20148&quot; value=&quot;5&quot;/&gt;&lt;property id=&quot;20300&quot; value=&quot;Slide 20 - &amp;quot;The Four Moments of Antibiotic Decision-Making&amp;quot;&quot;/&gt;&lt;property id=&quot;20307&quot; value=&quot;512&quot;/&gt;&lt;/object&gt;&lt;object type=&quot;3&quot; unique_id=&quot;42938&quot;&gt;&lt;property id=&quot;20148&quot; value=&quot;5&quot;/&gt;&lt;property id=&quot;20300&quot; value=&quot;Slide 21 - &amp;quot;A Week of Antibiotic Therapy is Sufficient&amp;quot;&quot;/&gt;&lt;property id=&quot;20307&quot; value=&quot;515&quot;/&gt;&lt;/object&gt;&lt;object type=&quot;3&quot; unique_id=&quot;42939&quot;&gt;&lt;property id=&quot;20148&quot; value=&quot;5&quot;/&gt;&lt;property id=&quot;20300&quot; value=&quot;Slide 22 - &amp;quot;Take-Home Points for VAP&amp;quot;&quot;/&gt;&lt;property id=&quot;20307&quot; value=&quot;513&quot;/&gt;&lt;/object&gt;&lt;object type=&quot;3&quot; unique_id=&quot;42940&quot;&gt;&lt;property id=&quot;20148&quot; value=&quot;5&quot;/&gt;&lt;property id=&quot;20300&quot; value=&quot;Slide 23 - &amp;quot;Hospital-Acquired Pneumonia (HAP)&amp;quot;&quot;/&gt;&lt;property id=&quot;20307&quot; value=&quot;514&quot;/&gt;&lt;/object&gt;&lt;object type=&quot;3&quot; unique_id=&quot;42942&quot;&gt;&lt;property id=&quot;20148&quot; value=&quot;5&quot;/&gt;&lt;property id=&quot;20300&quot; value=&quot;Slide 25 - &amp;quot;Moment 1: Diagnosing HAP&amp;quot;&quot;/&gt;&lt;property id=&quot;20307&quot; value=&quot;430&quot;/&gt;&lt;/object&gt;&lt;object type=&quot;3&quot; unique_id=&quot;42944&quot;&gt;&lt;property id=&quot;20148&quot; value=&quot;5&quot;/&gt;&lt;property id=&quot;20300&quot; value=&quot;Slide 27 - &amp;quot;Moment 2: Diagnostic Tests for HAP&amp;quot;&quot;/&gt;&lt;property id=&quot;20307&quot; value=&quot;433&quot;/&gt;&lt;/object&gt;&lt;object type=&quot;3&quot; unique_id=&quot;42945&quot;&gt;&lt;property id=&quot;20148&quot; value=&quot;5&quot;/&gt;&lt;property id=&quot;20300&quot; value=&quot;Slide 28 - &amp;quot;Moment 2: Empiric Therapy for HAP&amp;quot;&quot;/&gt;&lt;property id=&quot;20307&quot; value=&quot;479&quot;/&gt;&lt;/object&gt;&lt;object type=&quot;3&quot; unique_id=&quot;42946&quot;&gt;&lt;property id=&quot;20148&quot; value=&quot;5&quot;/&gt;&lt;property id=&quot;20300&quot; value=&quot;Slide 29 - &amp;quot;Moment 2: Empiric Therapy for HAP&amp;quot;&quot;/&gt;&lt;property id=&quot;20307&quot; value=&quot;434&quot;/&gt;&lt;/object&gt;&lt;object type=&quot;3&quot; unique_id=&quot;42947&quot;&gt;&lt;property id=&quot;20148&quot; value=&quot;5&quot;/&gt;&lt;property id=&quot;20300&quot; value=&quot;Slide 31 - &amp;quot;Moment 2: Empiric Therapy for HAP&amp;quot;&quot;/&gt;&lt;property id=&quot;20307&quot; value=&quot;480&quot;/&gt;&lt;/object&gt;&lt;object type=&quot;3&quot; unique_id=&quot;42948&quot;&gt;&lt;property id=&quot;20148&quot; value=&quot;5&quot;/&gt;&lt;property id=&quot;20300&quot; value=&quot;Slide 32 - &amp;quot;Vancomycin vs. Linezolid? &amp;quot;&quot;/&gt;&lt;property id=&quot;20307&quot; value=&quot;497&quot;/&gt;&lt;/object&gt;&lt;object type=&quot;3&quot; unique_id=&quot;42950&quot;&gt;&lt;property id=&quot;20148&quot; value=&quot;5&quot;/&gt;&lt;property id=&quot;20300&quot; value=&quot;Slide 34 - &amp;quot;Moment 3: De-escalation of HAP Therapy&amp;quot;&quot;/&gt;&lt;property id=&quot;20307&quot; value=&quot;464&quot;/&gt;&lt;/object&gt;&lt;object type=&quot;3&quot; unique_id=&quot;42951&quot;&gt;&lt;property id=&quot;20148&quot; value=&quot;5&quot;/&gt;&lt;property id=&quot;20300&quot; value=&quot;Slide 35 - &amp;quot;Moment 3: Oral Step-Down Therapy for HAP&amp;quot;&quot;/&gt;&lt;property id=&quot;20307&quot; value=&quot;481&quot;/&gt;&lt;/object&gt;&lt;object type=&quot;3&quot; unique_id=&quot;42953&quot;&gt;&lt;property id=&quot;20148&quot; value=&quot;5&quot;/&gt;&lt;property id=&quot;20300&quot; value=&quot;Slide 37 - &amp;quot;A Week of Antibiotic Therapy is Sufficient&amp;quot;&quot;/&gt;&lt;property id=&quot;20307&quot; value=&quot;477&quot;/&gt;&lt;/object&gt;&lt;object type=&quot;3&quot; unique_id=&quot;42955&quot;&gt;&lt;property id=&quot;20148&quot; value=&quot;5&quot;/&gt;&lt;property id=&quot;20300&quot; value=&quot;Slide 40 - &amp;quot;Next Steps&amp;quot;&quot;/&gt;&lt;property id=&quot;20307&quot; value=&quot;475&quot;/&gt;&lt;/object&gt;&lt;object type=&quot;3&quot; unique_id=&quot;42956&quot;&gt;&lt;property id=&quot;20148&quot; value=&quot;5&quot;/&gt;&lt;property id=&quot;20300&quot; value=&quot;Slide 42 - &amp;quot;References&amp;quot;&quot;/&gt;&lt;property id=&quot;20307&quot; value=&quot;476&quot;/&gt;&lt;/object&gt;&lt;object type=&quot;3&quot; unique_id=&quot;43636&quot;&gt;&lt;property id=&quot;20148&quot; value=&quot;5&quot;/&gt;&lt;property id=&quot;20300&quot; value=&quot;Slide 24 - &amp;quot;The Four Moments of Antibiotic Decision-Making&amp;quot;&quot;/&gt;&lt;property id=&quot;20307&quot; value=&quot;521&quot;/&gt;&lt;/object&gt;&lt;object type=&quot;3&quot; unique_id=&quot;43637&quot;&gt;&lt;property id=&quot;20148&quot; value=&quot;5&quot;/&gt;&lt;property id=&quot;20300&quot; value=&quot;Slide 26 - &amp;quot;The Four Moments of Antibiotic Decision-Making&amp;quot;&quot;/&gt;&lt;property id=&quot;20307&quot; value=&quot;522&quot;/&gt;&lt;/object&gt;&lt;object type=&quot;3&quot; unique_id=&quot;43638&quot;&gt;&lt;property id=&quot;20148&quot; value=&quot;5&quot;/&gt;&lt;property id=&quot;20300&quot; value=&quot;Slide 33 - &amp;quot;The Four Moments of Antibiotic Decision-Making&amp;quot;&quot;/&gt;&lt;property id=&quot;20307&quot; value=&quot;523&quot;/&gt;&lt;/object&gt;&lt;object type=&quot;3&quot; unique_id=&quot;43639&quot;&gt;&lt;property id=&quot;20148&quot; value=&quot;5&quot;/&gt;&lt;property id=&quot;20300&quot; value=&quot;Slide 36 - &amp;quot;The Four Moments of Antibiotic Decision-Making&amp;quot;&quot;/&gt;&lt;property id=&quot;20307&quot; value=&quot;524&quot;/&gt;&lt;/object&gt;&lt;object type=&quot;3&quot; unique_id=&quot;43640&quot;&gt;&lt;property id=&quot;20148&quot; value=&quot;5&quot;/&gt;&lt;property id=&quot;20300&quot; value=&quot;Slide 38 - &amp;quot;Take-Home Points for HAP&amp;quot;&quot;/&gt;&lt;property id=&quot;20307&quot; value=&quot;525&quot;/&gt;&lt;/object&gt;&lt;object type=&quot;3&quot; unique_id=&quot;43641&quot;&gt;&lt;property id=&quot;20148&quot; value=&quot;5&quot;/&gt;&lt;property id=&quot;20300&quot; value=&quot;Slide 39 - &amp;quot;Questions&amp;quot;&quot;/&gt;&lt;property id=&quot;20307&quot; value=&quot;526&quot;/&gt;&lt;/object&gt;&lt;object type=&quot;3&quot; unique_id=&quot;43642&quot;&gt;&lt;property id=&quot;20148&quot; value=&quot;5&quot;/&gt;&lt;property id=&quot;20300&quot; value=&quot;Slide 41 - &amp;quot;Disclaimer&amp;quot;&quot;/&gt;&lt;property id=&quot;20307&quot; value=&quot;527&quot;/&gt;&lt;/object&gt;&lt;object type=&quot;3&quot; unique_id=&quot;43644&quot;&gt;&lt;property id=&quot;20148&quot; value=&quot;5&quot;/&gt;&lt;property id=&quot;20300&quot; value=&quot;Slide 16 - &amp;quot;Reassessing the Decision to Treat for VAP&amp;quot;&quot;/&gt;&lt;property id=&quot;20307&quot; value=&quot;529&quot;/&gt;&lt;/object&gt;&lt;object type=&quot;3&quot; unique_id=&quot;43645&quot;&gt;&lt;property id=&quot;20148&quot; value=&quot;5&quot;/&gt;&lt;property id=&quot;20300&quot; value=&quot;Slide 30 - &amp;quot;Moment 2: Empiric Therapy for HAP&amp;quot;&quot;/&gt;&lt;property id=&quot;20307&quot; value=&quot;528&quot;/&gt;&lt;/object&gt;&lt;/object&gt;&lt;object type=&quot;8&quot; unique_id=&quot;1410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22456</TotalTime>
  <Words>3123</Words>
  <Application>Microsoft Office PowerPoint</Application>
  <PresentationFormat>Custom</PresentationFormat>
  <Paragraphs>290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Courier New</vt:lpstr>
      <vt:lpstr>Wingdings</vt:lpstr>
      <vt:lpstr>Office Theme</vt:lpstr>
      <vt:lpstr>Best Practices in the Diagnosis and Treatment of Asymptomatic Bacteriuria and Urinary Tract Infections</vt:lpstr>
      <vt:lpstr>Objectives</vt:lpstr>
      <vt:lpstr>The Four Moments of Antibiotic Decision Making</vt:lpstr>
      <vt:lpstr>The Four Moments of Antibiotic Decision Making</vt:lpstr>
      <vt:lpstr>Asymptomatic Bacteriuria </vt:lpstr>
      <vt:lpstr>Asymptomatic Bacteriuria, Continued </vt:lpstr>
      <vt:lpstr>Asymptomatic Pyuria</vt:lpstr>
      <vt:lpstr>Treatment of ASB Is Not Beneficial</vt:lpstr>
      <vt:lpstr>Treatment of ASB May Cause Harm6-9, 14</vt:lpstr>
      <vt:lpstr>Mental Status Changes, ASB, and UTI15-17</vt:lpstr>
      <vt:lpstr>When Is Screening/Treating for ASB Indicated?</vt:lpstr>
      <vt:lpstr>Can I Follow the Same Rules for Candiduria?</vt:lpstr>
      <vt:lpstr>The Four Moments of Antibiotic Decision Making</vt:lpstr>
      <vt:lpstr>Moment 2: Urinalysis and Cultures</vt:lpstr>
      <vt:lpstr>Moment 2: Urinalysis and Cultures, Continued 1, 19-20</vt:lpstr>
      <vt:lpstr>Uncomplicated Cystitis</vt:lpstr>
      <vt:lpstr>Uncomplicated Cystitis, Continued</vt:lpstr>
      <vt:lpstr>Pyelonephritis22-25</vt:lpstr>
      <vt:lpstr>Pyelonephritis, Continued</vt:lpstr>
      <vt:lpstr>Catheter-Associated UTI20</vt:lpstr>
      <vt:lpstr>Catheter-Associated UTI, Continued20</vt:lpstr>
      <vt:lpstr>UTI in Males </vt:lpstr>
      <vt:lpstr>Other Complicated UTIs</vt:lpstr>
      <vt:lpstr>Improving Prescribing for ASB and UTI at Your Hospital</vt:lpstr>
      <vt:lpstr>Urine Culture Ordering Stewardship </vt:lpstr>
      <vt:lpstr>Positive Urine Culture Stewardship </vt:lpstr>
      <vt:lpstr>Take-Home Messages</vt:lpstr>
      <vt:lpstr>Disclaimer</vt:lpstr>
      <vt:lpstr>References</vt:lpstr>
      <vt:lpstr>References</vt:lpstr>
      <vt:lpstr>References</vt:lpstr>
      <vt:lpstr>References</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Best Practices in the Diagnosis and Treatment of Asymptomatic Bacteriuria and Urinary Tract Infections</dc:title>
  <dc:subject>AHRQ Safety Program for Improving Antibiotic Use</dc:subject>
  <dc:creator>"Agency for Healthcare Research and Quality (AHRQ)"</dc:creator>
  <cp:keywords>Antibiotic; CUSP</cp:keywords>
  <cp:lastModifiedBy>Ramage, Kathryn (AHRQ/OC) (CTR)</cp:lastModifiedBy>
  <cp:revision>784</cp:revision>
  <cp:lastPrinted>2019-09-27T17:01:49Z</cp:lastPrinted>
  <dcterms:created xsi:type="dcterms:W3CDTF">2017-03-24T18:33:59Z</dcterms:created>
  <dcterms:modified xsi:type="dcterms:W3CDTF">2019-10-28T11:53:20Z</dcterms:modified>
  <cp:category>Antibiotic Stewardship; Urinary Tract Infections; CUSP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