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24.xml" ContentType="application/vnd.openxmlformats-officedocument.presentationml.notesSlide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62" r:id="rId3"/>
    <p:sldId id="338" r:id="rId4"/>
    <p:sldId id="339" r:id="rId5"/>
    <p:sldId id="267" r:id="rId6"/>
    <p:sldId id="264" r:id="rId7"/>
    <p:sldId id="268" r:id="rId8"/>
    <p:sldId id="269" r:id="rId9"/>
    <p:sldId id="270" r:id="rId10"/>
    <p:sldId id="271" r:id="rId11"/>
    <p:sldId id="340" r:id="rId12"/>
    <p:sldId id="273" r:id="rId13"/>
    <p:sldId id="274" r:id="rId14"/>
    <p:sldId id="34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2" r:id="rId30"/>
    <p:sldId id="329" r:id="rId31"/>
    <p:sldId id="342" r:id="rId32"/>
    <p:sldId id="344" r:id="rId33"/>
    <p:sldId id="345" r:id="rId34"/>
    <p:sldId id="346" r:id="rId35"/>
    <p:sldId id="347" r:id="rId36"/>
    <p:sldId id="348" r:id="rId37"/>
    <p:sldId id="349" r:id="rId38"/>
  </p:sldIdLst>
  <p:sldSz cx="10058400" cy="7772400"/>
  <p:notesSz cx="7010400" cy="9296400"/>
  <p:custDataLst>
    <p:tags r:id="rId40"/>
  </p:custDataLst>
  <p:defaultTextStyle>
    <a:defPPr>
      <a:defRPr lang="en-US"/>
    </a:defPPr>
    <a:lvl1pPr marL="0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ller, Melissa (AHRQ/CQuIPS)" initials="MM(" lastIdx="28" clrIdx="4">
    <p:extLst>
      <p:ext uri="{19B8F6BF-5375-455C-9EA6-DF929625EA0E}">
        <p15:presenceInfo xmlns:p15="http://schemas.microsoft.com/office/powerpoint/2012/main" userId="S-1-5-21-1747495209-1248221918-2216747781-140716" providerId="AD"/>
      </p:ext>
    </p:extLst>
  </p:cmAuthor>
  <p:cmAuthor id="1" name="Melissa A Miller" initials="MAM" lastIdx="5" clrIdx="5"/>
  <p:cmAuthor id="8" name="Pranita" initials="" lastIdx="19" clrIdx="7"/>
  <p:cmAuthor id="2" name="Pranita Tamma" initials="PT" lastIdx="11" clrIdx="1">
    <p:extLst>
      <p:ext uri="{19B8F6BF-5375-455C-9EA6-DF929625EA0E}">
        <p15:presenceInfo xmlns:p15="http://schemas.microsoft.com/office/powerpoint/2012/main" userId="S-1-5-21-1214440339-484763869-725345543-3575701" providerId="AD"/>
      </p:ext>
    </p:extLst>
  </p:cmAuthor>
  <p:cmAuthor id="9" name="Kathleen Speck" initials="KS" lastIdx="46" clrIdx="8">
    <p:extLst>
      <p:ext uri="{19B8F6BF-5375-455C-9EA6-DF929625EA0E}">
        <p15:presenceInfo xmlns:p15="http://schemas.microsoft.com/office/powerpoint/2012/main" userId="S-1-5-21-1214440339-484763869-725345543-149909" providerId="AD"/>
      </p:ext>
    </p:extLst>
  </p:cmAuthor>
  <p:cmAuthor id="3" name="Meghan Walrath" initials="MW" lastIdx="6" clrIdx="2">
    <p:extLst>
      <p:ext uri="{19B8F6BF-5375-455C-9EA6-DF929625EA0E}">
        <p15:presenceInfo xmlns:p15="http://schemas.microsoft.com/office/powerpoint/2012/main" userId="S-1-5-21-1214440339-484763869-725345543-4759983" providerId="AD"/>
      </p:ext>
    </p:extLst>
  </p:cmAuthor>
  <p:cmAuthor id="10" name="Heidenrich, Christine (AHRQ/OC) (CTR)" initials="HC((" lastIdx="35" clrIdx="9">
    <p:extLst>
      <p:ext uri="{19B8F6BF-5375-455C-9EA6-DF929625EA0E}">
        <p15:presenceInfo xmlns:p15="http://schemas.microsoft.com/office/powerpoint/2012/main" userId="S-1-5-21-1747495209-1248221918-2216747781-28054" providerId="AD"/>
      </p:ext>
    </p:extLst>
  </p:cmAuthor>
  <p:cmAuthor id="4" name="Sara Cosgrove" initials="SC" lastIdx="21" clrIdx="3">
    <p:extLst>
      <p:ext uri="{19B8F6BF-5375-455C-9EA6-DF929625EA0E}">
        <p15:presenceInfo xmlns:p15="http://schemas.microsoft.com/office/powerpoint/2012/main" userId="S-1-5-21-1214440339-484763869-725345543-46687" providerId="AD"/>
      </p:ext>
    </p:extLst>
  </p:cmAuthor>
  <p:cmAuthor id="6" name="Mayo Levering" initials="ML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46AAC5"/>
    <a:srgbClr val="FED600"/>
    <a:srgbClr val="10B7BF"/>
    <a:srgbClr val="15A2B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64" autoAdjust="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4363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BD74E-E827-4F97-87D4-C307608CFA39}" type="datetimeFigureOut">
              <a:rPr lang="en-US" smtClean="0"/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6E0279-E039-4FD6-AE27-C626EDCE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BD52-2C09-4B2E-B6DB-0CDDE57D82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73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1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>
              <a:solidFill>
                <a:srgbClr val="000000"/>
              </a:solidFill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A8F2993-432A-4EB1-867A-5DC313FBCE19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10247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7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4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83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75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8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92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18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4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73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18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41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36561" indent="-2832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33170" indent="-2266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86438" indent="-2266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39706" indent="-22663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92974" indent="-22663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46243" indent="-22663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99511" indent="-22663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52779" indent="-22663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F9CC24-C91C-47F1-AC70-F4B80343BE92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86353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16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17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27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8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5535-5D37-4988-B9F4-036BEB3EFA3C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5771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4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3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3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2538" y="695325"/>
            <a:ext cx="45148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DEA05E5-1822-4ECF-80CF-7569F896EA00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4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7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5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5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6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2"/>
            <a:ext cx="8549640" cy="16660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66920"/>
            <a:ext cx="57150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66800" y="457200"/>
            <a:ext cx="8077200" cy="1295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1"/>
            <a:ext cx="905256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1640" y="7345911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502920" y="2536295"/>
            <a:ext cx="905256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02920" y="3915724"/>
            <a:ext cx="905256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502920" y="5299277"/>
            <a:ext cx="905256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8667" y="7367475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3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0520" y="7371529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11810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54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066800"/>
            <a:ext cx="4444206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066800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11643" y="7358591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292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11810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1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134" y="7358591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0" y="6942986"/>
            <a:ext cx="9067800" cy="829413"/>
          </a:xfrm>
        </p:spPr>
        <p:txBody>
          <a:bodyPr>
            <a:noAutofit/>
          </a:bodyPr>
          <a:lstStyle>
            <a:lvl1pPr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30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3173" y="7366471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0210800" y="1137921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0210800" y="1752600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10210800" y="2401261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10210800" y="3046766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10210800" y="3661445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10210800" y="4310106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-16497" y="7040563"/>
            <a:ext cx="8382000" cy="731837"/>
          </a:xfrm>
        </p:spPr>
        <p:txBody>
          <a:bodyPr anchor="b">
            <a:noAutofit/>
          </a:bodyPr>
          <a:lstStyle>
            <a:lvl1pPr>
              <a:buClr>
                <a:schemeClr val="tx1"/>
              </a:buClr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3173" y="7358591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57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603144"/>
          </a:xfrm>
          <a:prstGeom prst="rect">
            <a:avLst/>
          </a:prstGeom>
        </p:spPr>
        <p:txBody>
          <a:bodyPr vert="horz" lIns="101864" tIns="50933" rIns="101864" bIns="5093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143000"/>
            <a:ext cx="9052560" cy="5799987"/>
          </a:xfrm>
          <a:prstGeom prst="rect">
            <a:avLst/>
          </a:prstGeom>
        </p:spPr>
        <p:txBody>
          <a:bodyPr vert="horz" lIns="101864" tIns="50933" rIns="101864" bIns="5093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7340" y="7395498"/>
            <a:ext cx="487680" cy="413809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993EEC8E-C5CF-40DF-832D-5BCB0E209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76806" y="7430611"/>
            <a:ext cx="1734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Clostridioides</a:t>
            </a:r>
            <a:r>
              <a:rPr lang="en-US" sz="1400" i="1" baseline="0" dirty="0" smtClean="0">
                <a:solidFill>
                  <a:schemeClr val="bg1"/>
                </a:solidFill>
              </a:rPr>
              <a:t> difficile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41866" y="7126069"/>
            <a:ext cx="204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AHRQ Safety Program for Improving Antibiotic Use – Acute Care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4939" y="7148250"/>
            <a:ext cx="6927" cy="564722"/>
          </a:xfrm>
          <a:prstGeom prst="line">
            <a:avLst/>
          </a:prstGeom>
          <a:ln>
            <a:solidFill>
              <a:srgbClr val="07A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0"/>
    </p:custDataLst>
    <p:extLst>
      <p:ext uri="{BB962C8B-B14F-4D97-AF65-F5344CB8AC3E}">
        <p14:creationId xmlns:p14="http://schemas.microsoft.com/office/powerpoint/2010/main" val="41633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8638" rtl="0" eaLnBrk="1" latinLnBrk="0" hangingPunct="1">
        <a:spcBef>
          <a:spcPct val="0"/>
        </a:spcBef>
        <a:buNone/>
        <a:defRPr sz="50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1990" indent="-38199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44" indent="-318324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97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1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3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54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573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891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09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1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38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56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27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59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14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33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54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1"/>
            <a:ext cx="8549640" cy="219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Practices in the Diagnosis and Treatment of </a:t>
            </a:r>
            <a:r>
              <a:rPr lang="en-US" i="1" dirty="0" smtClean="0"/>
              <a:t>Clostridioides difficile </a:t>
            </a:r>
            <a:r>
              <a:rPr lang="en-US" dirty="0" smtClean="0"/>
              <a:t>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0598"/>
            <a:ext cx="5715000" cy="1752602"/>
          </a:xfrm>
        </p:spPr>
        <p:txBody>
          <a:bodyPr/>
          <a:lstStyle/>
          <a:p>
            <a:r>
              <a:rPr lang="en-US" dirty="0" smtClean="0"/>
              <a:t>Acute Care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AHRQ Safety Program for Improving Antibiotic </a:t>
            </a:r>
            <a:r>
              <a:rPr lang="en-US" sz="4000" dirty="0" smtClean="0"/>
              <a:t>Use</a:t>
            </a:r>
            <a:endParaRPr lang="en-US" sz="4000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524000" y="76200"/>
            <a:ext cx="7239000" cy="1752600"/>
          </a:xfrm>
          <a:prstGeom prst="rect">
            <a:avLst/>
          </a:prstGeom>
        </p:spPr>
        <p:txBody>
          <a:bodyPr vert="horz" lIns="101864" tIns="50933" rIns="101864" bIns="50933" rtlCol="0" anchor="ctr">
            <a:normAutofit/>
          </a:bodyPr>
          <a:lstStyle>
            <a:lvl1pPr marL="0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7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423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8846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9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48268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4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7691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4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7115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4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96539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4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45962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4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95382" indent="0" algn="ctr" defTabSz="89884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4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4600" y="4800599"/>
            <a:ext cx="5257800" cy="1295400"/>
          </a:xfrm>
          <a:prstGeom prst="rect">
            <a:avLst/>
          </a:prstGeom>
        </p:spPr>
        <p:txBody>
          <a:bodyPr vert="horz" lIns="101864" tIns="50933" rIns="101864" bIns="50933" rtlCol="0">
            <a:normAutofit/>
          </a:bodyPr>
          <a:lstStyle>
            <a:lvl1pPr marL="0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319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638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7956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275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6595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5914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233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4549" indent="0" algn="ctr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7239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AHRQ Pub. No. 17(20)-0028-EF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November 2019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3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Recurrent CDI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73716"/>
            <a:ext cx="9288780" cy="5799987"/>
          </a:xfrm>
        </p:spPr>
        <p:txBody>
          <a:bodyPr>
            <a:norm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esolution of CDI symptoms followed by reappearance of symptoms after treatment has been discontinued</a:t>
            </a:r>
            <a:r>
              <a:rPr lang="en-US" sz="3200" baseline="30000" dirty="0" smtClean="0"/>
              <a:t>11</a:t>
            </a:r>
            <a:endParaRPr lang="en-US" sz="3200" dirty="0" smtClean="0"/>
          </a:p>
          <a:p>
            <a:r>
              <a:rPr lang="en-US" sz="3200" dirty="0" smtClean="0"/>
              <a:t>~30% of patients experience</a:t>
            </a:r>
            <a:br>
              <a:rPr lang="en-US" sz="3200" dirty="0" smtClean="0"/>
            </a:br>
            <a:r>
              <a:rPr lang="en-US" sz="3200" dirty="0" smtClean="0"/>
              <a:t> recurrent CDI within 30 </a:t>
            </a:r>
            <a:br>
              <a:rPr lang="en-US" sz="3200" dirty="0" smtClean="0"/>
            </a:br>
            <a:r>
              <a:rPr lang="en-US" sz="3200" dirty="0" smtClean="0"/>
              <a:t>days of treatment</a:t>
            </a:r>
            <a:r>
              <a:rPr lang="en-US" sz="3200" baseline="30000" dirty="0" smtClean="0"/>
              <a:t>11</a:t>
            </a:r>
            <a:endParaRPr lang="en-US" sz="3200" dirty="0" smtClean="0"/>
          </a:p>
          <a:p>
            <a:r>
              <a:rPr lang="en-US" sz="3200" dirty="0" smtClean="0"/>
              <a:t>Recurrent symptoms may </a:t>
            </a:r>
            <a:br>
              <a:rPr lang="en-US" sz="3200" dirty="0" smtClean="0"/>
            </a:br>
            <a:r>
              <a:rPr lang="en-US" sz="3200" dirty="0" smtClean="0"/>
              <a:t>be due to relapse of the initial </a:t>
            </a:r>
            <a:br>
              <a:rPr lang="en-US" sz="3200" dirty="0" smtClean="0"/>
            </a:br>
            <a:r>
              <a:rPr lang="en-US" sz="3200" dirty="0" smtClean="0"/>
              <a:t>infecting strain or reinfection with a new strain</a:t>
            </a:r>
            <a:r>
              <a:rPr lang="en-US" sz="3200" baseline="30000" dirty="0" smtClean="0"/>
              <a:t>12,13</a:t>
            </a:r>
            <a:r>
              <a:rPr lang="en-US" sz="3200" dirty="0" smtClean="0"/>
              <a:t>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Image is of a calendar." title="Calend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73" y="2971800"/>
            <a:ext cx="28575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4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Four Moments of Antibiotic Decision Making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066800"/>
            <a:ext cx="5562600" cy="629179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Does my patient have an infection that requires antibiotics?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I ordered appropriate cultures before starting antibiotics? What empiric therapy should I initiate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Image of a 4, with the abbreviated moments in the arms.&#10;1. Make the Diagnosis&#10;2. Cultures and Empiric Therapy&#10;3. Stop, Narrow, Change to Oral&#10;4. Duration&#10;" title="Four Moment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33" y="270301"/>
            <a:ext cx="9267933" cy="603144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Common Laboratory Testing Approaches</a:t>
            </a:r>
            <a:r>
              <a:rPr lang="en-US" sz="4000" baseline="30000" dirty="0" smtClean="0"/>
              <a:t>2,14</a:t>
            </a:r>
            <a:endParaRPr lang="en-US" sz="4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Content Placeholder 5" descr="Table lists assays, their benefits and their disadvantages." title="Common Laboratory Testing Approach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413757"/>
              </p:ext>
            </p:extLst>
          </p:nvPr>
        </p:nvGraphicFramePr>
        <p:xfrm>
          <a:off x="503238" y="1143000"/>
          <a:ext cx="9051924" cy="5572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17308">
                  <a:extLst>
                    <a:ext uri="{9D8B030D-6E8A-4147-A177-3AD203B41FA5}">
                      <a16:colId xmlns:a16="http://schemas.microsoft.com/office/drawing/2014/main" val="2652504840"/>
                    </a:ext>
                  </a:extLst>
                </a:gridCol>
                <a:gridCol w="3017308">
                  <a:extLst>
                    <a:ext uri="{9D8B030D-6E8A-4147-A177-3AD203B41FA5}">
                      <a16:colId xmlns:a16="http://schemas.microsoft.com/office/drawing/2014/main" val="417544861"/>
                    </a:ext>
                  </a:extLst>
                </a:gridCol>
                <a:gridCol w="3017308">
                  <a:extLst>
                    <a:ext uri="{9D8B030D-6E8A-4147-A177-3AD203B41FA5}">
                      <a16:colId xmlns:a16="http://schemas.microsoft.com/office/drawing/2014/main" val="264831737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Assay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4455" marR="94455" marT="44704" marB="44704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Benefits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4455" marR="94455" marT="44704" marB="44704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Disadvantages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4455" marR="94455" marT="44704" marB="44704" anchor="ctr" horzOverflow="overflow"/>
                </a:tc>
                <a:extLst>
                  <a:ext uri="{0D108BD9-81ED-4DB2-BD59-A6C34878D82A}">
                    <a16:rowId xmlns:a16="http://schemas.microsoft.com/office/drawing/2014/main" val="489182307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Enzyme immunoassay (EIA) toxins A and B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4455" marR="94455" marT="44704" marB="4470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Results ≤ 4 hours; easy to perform, inexpensive; specific (75</a:t>
                      </a:r>
                      <a:r>
                        <a:rPr lang="en-US" sz="2400" dirty="0" smtClean="0"/>
                        <a:t>–</a:t>
                      </a: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100%)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0841" marR="70841" marT="0" marB="0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Least sensitive technique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(63</a:t>
                      </a:r>
                      <a:r>
                        <a:rPr lang="en-US" sz="2400" dirty="0" smtClean="0"/>
                        <a:t>–</a:t>
                      </a: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94%)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0841" marR="70841" marT="0" marB="0" horzOverflow="overflow"/>
                </a:tc>
                <a:extLst>
                  <a:ext uri="{0D108BD9-81ED-4DB2-BD59-A6C34878D82A}">
                    <a16:rowId xmlns:a16="http://schemas.microsoft.com/office/drawing/2014/main" val="3085103288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Nucleic acid testing (NAAT)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4455" marR="94455" marT="44704" marB="4470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Results ≤3 hours; sensitive (85</a:t>
                      </a:r>
                      <a:r>
                        <a:rPr lang="en-US" sz="2400" dirty="0" smtClean="0"/>
                        <a:t>–</a:t>
                      </a: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95%) and specific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(89</a:t>
                      </a:r>
                      <a:r>
                        <a:rPr lang="en-US" sz="2400" dirty="0" smtClean="0"/>
                        <a:t>–</a:t>
                      </a: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99%)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0841" marR="70841" marT="0" marB="0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Expensive; overly sensitive, requires trained personnel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0841" marR="70841" marT="0" marB="0" horzOverflow="overflow"/>
                </a:tc>
                <a:extLst>
                  <a:ext uri="{0D108BD9-81ED-4DB2-BD59-A6C34878D82A}">
                    <a16:rowId xmlns:a16="http://schemas.microsoft.com/office/drawing/2014/main" val="2037126528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Glutamate dehydrogenase immunoassays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4455" marR="94455" marT="44704" marB="4470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Results ≤1 hour; sensitive (&gt;94%); inexpensive; good initial screening test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0841" marR="70841" marT="0" marB="0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Specificity: 58</a:t>
                      </a:r>
                      <a:r>
                        <a:rPr lang="en-US" sz="2400" dirty="0" smtClean="0"/>
                        <a:t>–</a:t>
                      </a: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68%; does not identify toxin production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0841" marR="70841" marT="0" marB="0" horzOverflow="overflow"/>
                </a:tc>
                <a:extLst>
                  <a:ext uri="{0D108BD9-81ED-4DB2-BD59-A6C34878D82A}">
                    <a16:rowId xmlns:a16="http://schemas.microsoft.com/office/drawing/2014/main" val="928737485"/>
                  </a:ext>
                </a:extLst>
              </a:tr>
              <a:tr h="3708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Cytotoxin assay (tissue culture)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4455" marR="94455" marT="44704" marB="44704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Sensitive (up to 100%) and specific (&gt;95%)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0841" marR="70841" marT="0" marB="0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Results take up to 48 hours; labor intensive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0841" marR="70841" marT="0" marB="0" horzOverflow="overflow"/>
                </a:tc>
                <a:extLst>
                  <a:ext uri="{0D108BD9-81ED-4DB2-BD59-A6C34878D82A}">
                    <a16:rowId xmlns:a16="http://schemas.microsoft.com/office/drawing/2014/main" val="163063513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218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97" y="311256"/>
            <a:ext cx="10074897" cy="603144"/>
          </a:xfrm>
        </p:spPr>
        <p:txBody>
          <a:bodyPr>
            <a:noAutofit/>
          </a:bodyPr>
          <a:lstStyle/>
          <a:p>
            <a:r>
              <a:rPr lang="en-US" sz="4000" dirty="0" smtClean="0"/>
              <a:t>Additional Tips Related to Laboratory Testing</a:t>
            </a:r>
            <a:endParaRPr lang="en-US" sz="4000" dirty="0"/>
          </a:p>
        </p:txBody>
      </p:sp>
      <p:sp>
        <p:nvSpPr>
          <p:cNvPr id="3" name="Content Placeholder 2" descr="Image is of part of a computer keyboard. Two of the keys have been replaced. One has an image of a lightbulb and the other has &quot;Tips &amp; Tricks&quot; written on it." title="Keyboard"/>
          <p:cNvSpPr>
            <a:spLocks noGrp="1"/>
          </p:cNvSpPr>
          <p:nvPr>
            <p:ph idx="1"/>
          </p:nvPr>
        </p:nvSpPr>
        <p:spPr>
          <a:xfrm>
            <a:off x="502920" y="1143001"/>
            <a:ext cx="9326880" cy="6223470"/>
          </a:xfrm>
        </p:spPr>
        <p:txBody>
          <a:bodyPr>
            <a:noAutofit/>
          </a:bodyPr>
          <a:lstStyle/>
          <a:p>
            <a:r>
              <a:rPr lang="en-US" sz="2800" dirty="0" smtClean="0"/>
              <a:t>Testing limited to patients with diarrhea </a:t>
            </a:r>
          </a:p>
          <a:p>
            <a:pPr lvl="1"/>
            <a:r>
              <a:rPr lang="en-US" sz="2400" dirty="0" smtClean="0"/>
              <a:t>≥3 unformed stools per day</a:t>
            </a:r>
          </a:p>
          <a:p>
            <a:r>
              <a:rPr lang="en-US" sz="2800" dirty="0" smtClean="0"/>
              <a:t>Confirm patient has not received a laxative within the prior 48 hours before sending testing</a:t>
            </a:r>
          </a:p>
          <a:p>
            <a:r>
              <a:rPr lang="en-US" sz="2800" dirty="0" smtClean="0"/>
              <a:t>No indication for a test of cure</a:t>
            </a:r>
          </a:p>
          <a:p>
            <a:pPr lvl="1"/>
            <a:r>
              <a:rPr lang="en-US" sz="2400" dirty="0" smtClean="0"/>
              <a:t>Over 60% of patients with favorable clinical responses continue to test positive</a:t>
            </a:r>
          </a:p>
          <a:p>
            <a:r>
              <a:rPr lang="en-US" sz="2800" dirty="0" smtClean="0"/>
              <a:t>Infants &lt;1 year of age should not be routinely tested</a:t>
            </a:r>
          </a:p>
          <a:p>
            <a:pPr lvl="1"/>
            <a:r>
              <a:rPr lang="en-US" sz="2400" dirty="0" smtClean="0"/>
              <a:t>Testing children &lt;2 years old is also strongly discouraged</a:t>
            </a:r>
          </a:p>
          <a:p>
            <a:r>
              <a:rPr lang="en-US" sz="2800" dirty="0" smtClean="0"/>
              <a:t>Consider placing restrictions on the ordering of </a:t>
            </a:r>
            <a:r>
              <a:rPr lang="en-US" sz="2800" i="1" dirty="0" smtClean="0"/>
              <a:t>C</a:t>
            </a:r>
            <a:r>
              <a:rPr lang="en-US" sz="2800" dirty="0" smtClean="0"/>
              <a:t>. </a:t>
            </a:r>
            <a:r>
              <a:rPr lang="en-US" sz="2800" i="1" dirty="0" smtClean="0"/>
              <a:t>difficile</a:t>
            </a:r>
            <a:r>
              <a:rPr lang="en-US" sz="2800" dirty="0" smtClean="0"/>
              <a:t> testing</a:t>
            </a:r>
          </a:p>
          <a:p>
            <a:pPr lvl="1"/>
            <a:r>
              <a:rPr lang="en-US" sz="2400" dirty="0" smtClean="0"/>
              <a:t>No repeat testing within 7 days</a:t>
            </a:r>
          </a:p>
          <a:p>
            <a:pPr lvl="1"/>
            <a:r>
              <a:rPr lang="en-US" sz="2400" dirty="0" smtClean="0"/>
              <a:t>No testing of formed stool samples</a:t>
            </a:r>
            <a:endParaRPr lang="en-US" sz="2400" dirty="0"/>
          </a:p>
        </p:txBody>
      </p:sp>
      <p:pic>
        <p:nvPicPr>
          <p:cNvPr id="5" name="Content Placeholder 4" descr="Image is of a computer keyboard. One of the keys is labeled tips and tricks." title="Tips and tricks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28" y="5769758"/>
            <a:ext cx="2492745" cy="1424426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5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Four Moments of Antibiotic Decision Making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67200" y="1066800"/>
            <a:ext cx="5638800" cy="629179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Does my patient have an infection that requires antibiotics?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 ordered appropriate cultures before starting antibiotics? What empiric therapy should I initiate?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day or more has passed. Can I stop antibiotics? Can I narrow therapy or change from IV to oral therapy?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Image of a 4, with the abbreviated moments in the arms.&#10;1. Make the Diagnosis&#10;2. Cultures and Empiric Therapy&#10;3. Stop, Narrow, Change to Oral&#10;4. Duration&#10;" title="Four Moment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8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is of three wooden blocks, labeled A, B, and C." title="Treatment principl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8" b="20336"/>
          <a:stretch/>
        </p:blipFill>
        <p:spPr>
          <a:xfrm>
            <a:off x="2819400" y="6629400"/>
            <a:ext cx="33528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Do not treat asymptomatic patients with a positive </a:t>
            </a:r>
            <a:r>
              <a:rPr lang="en-US" sz="2800" i="1" dirty="0" smtClean="0"/>
              <a:t>C.</a:t>
            </a:r>
            <a:r>
              <a:rPr lang="en-US" sz="2800" dirty="0" smtClean="0"/>
              <a:t> </a:t>
            </a:r>
            <a:r>
              <a:rPr lang="en-US" sz="2800" i="1" dirty="0" smtClean="0"/>
              <a:t>difficile</a:t>
            </a:r>
            <a:r>
              <a:rPr lang="en-US" sz="2800" dirty="0" smtClean="0"/>
              <a:t> test</a:t>
            </a:r>
          </a:p>
          <a:p>
            <a:pPr lvl="1"/>
            <a:r>
              <a:rPr lang="en-US" sz="2400" dirty="0" smtClean="0"/>
              <a:t>Confirm symptoms consistent with CDI exist prior to prescribing therapy </a:t>
            </a:r>
          </a:p>
          <a:p>
            <a:r>
              <a:rPr lang="en-US" sz="2800" dirty="0" smtClean="0"/>
              <a:t>If possible, discontinue any antibiotic therapy not specifically treating CDI</a:t>
            </a:r>
          </a:p>
          <a:p>
            <a:r>
              <a:rPr lang="en-US" sz="2800" dirty="0" smtClean="0"/>
              <a:t>If additional antibiotic therapy is necessary:</a:t>
            </a:r>
          </a:p>
          <a:p>
            <a:pPr lvl="1"/>
            <a:r>
              <a:rPr lang="en-US" sz="2400" dirty="0" smtClean="0"/>
              <a:t>Select the narrowest agent possible</a:t>
            </a:r>
          </a:p>
          <a:p>
            <a:pPr lvl="1"/>
            <a:r>
              <a:rPr lang="en-US" sz="2400" dirty="0" smtClean="0"/>
              <a:t>Avoid agents with a strong association with CDI</a:t>
            </a:r>
          </a:p>
          <a:p>
            <a:pPr lvl="1"/>
            <a:r>
              <a:rPr lang="en-US" sz="2400" dirty="0" smtClean="0"/>
              <a:t>Consider a tetracycline if appropriate</a:t>
            </a:r>
          </a:p>
          <a:p>
            <a:r>
              <a:rPr lang="en-US" sz="2800" dirty="0" smtClean="0"/>
              <a:t>Discontinue gastric acid suppression medications </a:t>
            </a:r>
          </a:p>
          <a:p>
            <a:r>
              <a:rPr lang="en-US" sz="2800" dirty="0" smtClean="0"/>
              <a:t>Avoid antimotility agents</a:t>
            </a:r>
            <a:endParaRPr lang="en-US" sz="32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1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Initial Episode</a:t>
            </a:r>
            <a:r>
              <a:rPr lang="en-US" baseline="30000" dirty="0" smtClean="0"/>
              <a:t>15-18</a:t>
            </a:r>
            <a:endParaRPr lang="en-US" dirty="0"/>
          </a:p>
        </p:txBody>
      </p:sp>
      <p:graphicFrame>
        <p:nvGraphicFramePr>
          <p:cNvPr id="5" name="Content Placeholder 4" descr="Table lists parameters for using oral vancomycin or fidaxomicin for the treatment of C. difficile infections." title="Enteral vancomycin or fidaxomicin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50466657"/>
              </p:ext>
            </p:extLst>
          </p:nvPr>
        </p:nvGraphicFramePr>
        <p:xfrm>
          <a:off x="533400" y="1219200"/>
          <a:ext cx="9051925" cy="3261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51925">
                  <a:extLst>
                    <a:ext uri="{9D8B030D-6E8A-4147-A177-3AD203B41FA5}">
                      <a16:colId xmlns:a16="http://schemas.microsoft.com/office/drawing/2014/main" val="1741856157"/>
                    </a:ext>
                  </a:extLst>
                </a:gridCol>
              </a:tblGrid>
              <a:tr h="822642">
                <a:tc>
                  <a:txBody>
                    <a:bodyPr/>
                    <a:lstStyle/>
                    <a:p>
                      <a:pPr marL="0" marR="0" lvl="0" indent="0" algn="ctr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/>
                        <a:t>Enteral vancomycin (125 mg PO four times daily)</a:t>
                      </a:r>
                      <a:br>
                        <a:rPr lang="en-US" sz="2600" b="0" dirty="0" smtClean="0"/>
                      </a:br>
                      <a:r>
                        <a:rPr lang="en-US" sz="2600" b="0" dirty="0" smtClean="0"/>
                        <a:t>or fidaxomicin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364899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Rates of resolution of primary CDI similar between these two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8239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Cost of fidaxomicin should be considered in decision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33324"/>
                  </a:ext>
                </a:extLst>
              </a:tr>
              <a:tr h="700769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Intravenous formulation of vancomycin administered </a:t>
                      </a:r>
                      <a:r>
                        <a:rPr lang="en-US" sz="2200" b="1" dirty="0" smtClean="0"/>
                        <a:t>enterally</a:t>
                      </a:r>
                      <a:r>
                        <a:rPr lang="en-US" sz="2200" dirty="0" smtClean="0"/>
                        <a:t> is a cost-savings approach of drug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55160"/>
                  </a:ext>
                </a:extLst>
              </a:tr>
              <a:tr h="700769">
                <a:tc>
                  <a:txBody>
                    <a:bodyPr/>
                    <a:lstStyle/>
                    <a:p>
                      <a:pPr marL="342900" marR="0" lvl="0" indent="-34290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="1" dirty="0" smtClean="0"/>
                        <a:t>For children</a:t>
                      </a:r>
                      <a:r>
                        <a:rPr lang="en-US" sz="2200" dirty="0" smtClean="0"/>
                        <a:t>: Either metronidazole or vancomycin (10 mg/kg/dose PO four times daily) recommended for nonsevere episodes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754246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 descr="This table discusses the duration of antibiotic therapy for CDI" title="Limit duration of CDI therapy to 10 days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751602046"/>
              </p:ext>
            </p:extLst>
          </p:nvPr>
        </p:nvGraphicFramePr>
        <p:xfrm>
          <a:off x="533400" y="4724400"/>
          <a:ext cx="9051925" cy="167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51925">
                  <a:extLst>
                    <a:ext uri="{9D8B030D-6E8A-4147-A177-3AD203B41FA5}">
                      <a16:colId xmlns:a16="http://schemas.microsoft.com/office/drawing/2014/main" val="428229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Limit duration of CDI therapy to 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37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extend to 14 days if resolution has not occurred by day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97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CDI-targeted therapy does not need to continue for the duration of concomitant antibiotic therapy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62115"/>
                  </a:ext>
                </a:extLst>
              </a:tr>
            </a:tbl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Fulminant Disease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6613"/>
            <a:ext cx="9372600" cy="57999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Oral vancomycin preferred for both children and adults</a:t>
            </a:r>
          </a:p>
          <a:p>
            <a:pPr lvl="1"/>
            <a:r>
              <a:rPr lang="en-US" sz="2800" dirty="0"/>
              <a:t>Adults</a:t>
            </a:r>
            <a:r>
              <a:rPr lang="en-US" sz="2800" dirty="0" smtClean="0"/>
              <a:t>: 500 </a:t>
            </a:r>
            <a:r>
              <a:rPr lang="en-US" sz="2800" dirty="0"/>
              <a:t>mg orally 4 times per day </a:t>
            </a:r>
            <a:endParaRPr lang="en-US" sz="2800" dirty="0" smtClean="0"/>
          </a:p>
          <a:p>
            <a:pPr lvl="1"/>
            <a:r>
              <a:rPr lang="en-US" sz="2800" dirty="0" smtClean="0"/>
              <a:t>Children: 10 </a:t>
            </a:r>
            <a:r>
              <a:rPr lang="en-US" sz="2800" dirty="0"/>
              <a:t>mg/kg/dose orally 4 times per day </a:t>
            </a:r>
            <a:endParaRPr lang="en-US" sz="2800" dirty="0" smtClean="0"/>
          </a:p>
          <a:p>
            <a:r>
              <a:rPr lang="en-US" sz="3200" dirty="0" smtClean="0"/>
              <a:t>If ileus present, vancomycin can also be administered per rectum as a retention enema, along with intravenous metronidazole</a:t>
            </a:r>
          </a:p>
          <a:p>
            <a:r>
              <a:rPr lang="en-US" sz="3200" dirty="0" smtClean="0"/>
              <a:t>Early surgical consultation is essential! 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3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Recurrent CDI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4" name="Content Placeholder 3" descr="This table discusses the treatment of recurrent CDI in both adults and children." title="Treatment of recurrent CDI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10409321"/>
              </p:ext>
            </p:extLst>
          </p:nvPr>
        </p:nvGraphicFramePr>
        <p:xfrm>
          <a:off x="609600" y="1600200"/>
          <a:ext cx="9051926" cy="4241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5963">
                  <a:extLst>
                    <a:ext uri="{9D8B030D-6E8A-4147-A177-3AD203B41FA5}">
                      <a16:colId xmlns:a16="http://schemas.microsoft.com/office/drawing/2014/main" val="358767117"/>
                    </a:ext>
                  </a:extLst>
                </a:gridCol>
                <a:gridCol w="4525963">
                  <a:extLst>
                    <a:ext uri="{9D8B030D-6E8A-4147-A177-3AD203B41FA5}">
                      <a16:colId xmlns:a16="http://schemas.microsoft.com/office/drawing/2014/main" val="2409563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Recurrences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16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First recurrence of CDI in adults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EITHER</a:t>
                      </a:r>
                      <a:r>
                        <a:rPr lang="en-US" sz="1800" dirty="0" smtClean="0"/>
                        <a:t> enteral vancomycin as a tapered and pulse regimen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US" sz="1800" dirty="0" smtClean="0"/>
                        <a:t> a 10-day course of fidaxomicin</a:t>
                      </a:r>
                    </a:p>
                    <a:p>
                      <a:pPr marL="852219" lvl="1" indent="-342900">
                        <a:buFont typeface="Calibri" panose="020F0502020204030204" pitchFamily="34" charset="0"/>
                        <a:buChar char="̶"/>
                      </a:pPr>
                      <a:r>
                        <a:rPr lang="en-US" sz="1800" dirty="0" smtClean="0"/>
                        <a:t>Risk of recurrences may be lower with fidaxomicin vs. enteral vancomycin (61% vs. 71%)  but cost should be considered</a:t>
                      </a:r>
                      <a:r>
                        <a:rPr lang="en-US" sz="1800" baseline="30000" dirty="0" smtClean="0"/>
                        <a:t>16</a:t>
                      </a:r>
                      <a:endParaRPr lang="en-US" sz="1800" dirty="0" smtClean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US" sz="1800" dirty="0" smtClean="0"/>
                        <a:t> a 10-day course of vancomycin if oral metronidazole was used for the first CDI episode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8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First recurrence of CDI in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Enteral vancomycin for a 10-day course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2335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i="0" dirty="0" smtClean="0"/>
                        <a:t>Fecal microbiota transplantation should be considered </a:t>
                      </a:r>
                      <a:br>
                        <a:rPr lang="en-US" sz="1600" i="0" dirty="0" smtClean="0"/>
                      </a:br>
                      <a:r>
                        <a:rPr lang="en-US" sz="1600" i="0" dirty="0" smtClean="0"/>
                        <a:t>for</a:t>
                      </a:r>
                      <a:r>
                        <a:rPr lang="en-US" sz="1600" i="0" baseline="0" dirty="0" smtClean="0"/>
                        <a:t> patients </a:t>
                      </a:r>
                      <a:r>
                        <a:rPr lang="en-US" sz="1600" i="0" dirty="0" smtClean="0"/>
                        <a:t>with multiple CDI recurrences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7406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076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34" y="313587"/>
            <a:ext cx="9389852" cy="603144"/>
          </a:xfrm>
        </p:spPr>
        <p:txBody>
          <a:bodyPr>
            <a:noAutofit/>
          </a:bodyPr>
          <a:lstStyle/>
          <a:p>
            <a:r>
              <a:rPr lang="en-US" sz="4500" dirty="0" smtClean="0"/>
              <a:t>Fecal Microbiota Transplantation</a:t>
            </a:r>
            <a:r>
              <a:rPr lang="en-US" sz="4500" baseline="30000" dirty="0" smtClean="0"/>
              <a:t>19-23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5" y="1229575"/>
            <a:ext cx="9479280" cy="5799987"/>
          </a:xfrm>
        </p:spPr>
        <p:txBody>
          <a:bodyPr>
            <a:noAutofit/>
          </a:bodyPr>
          <a:lstStyle/>
          <a:p>
            <a:r>
              <a:rPr lang="en-US" sz="3200" dirty="0" smtClean="0"/>
              <a:t>Colon harbors a stable community of microorganisms which exist in symbiosis with the host</a:t>
            </a:r>
          </a:p>
          <a:p>
            <a:r>
              <a:rPr lang="en-US" sz="3200" dirty="0" smtClean="0"/>
              <a:t>Antibiotics lead to selective removal of bacteria that serve as a barrier to colonization with </a:t>
            </a:r>
            <a:r>
              <a:rPr lang="en-US" sz="3200" i="1" dirty="0" smtClean="0"/>
              <a:t>C. difficile </a:t>
            </a:r>
          </a:p>
          <a:p>
            <a:r>
              <a:rPr lang="en-US" sz="3200" dirty="0" smtClean="0"/>
              <a:t>FMT promotes intestinal diversity similar to what was present prior to antibiotic exposure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bservational and randomized controlled trials:</a:t>
            </a:r>
          </a:p>
          <a:p>
            <a:pPr lvl="1"/>
            <a:r>
              <a:rPr lang="en-US" sz="2800" dirty="0" smtClean="0"/>
              <a:t>Treatment success rates ranges from 50% to almost </a:t>
            </a:r>
            <a:br>
              <a:rPr lang="en-US" sz="2800" dirty="0" smtClean="0"/>
            </a:br>
            <a:r>
              <a:rPr lang="en-US" sz="2800" dirty="0" smtClean="0"/>
              <a:t>100% for recurrent CDI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ighest success rates associated with </a:t>
            </a:r>
            <a:br>
              <a:rPr lang="en-US" sz="2800" dirty="0" smtClean="0"/>
            </a:br>
            <a:r>
              <a:rPr lang="en-US" sz="2800" dirty="0" smtClean="0"/>
              <a:t>instillation of feces via the colon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 descr="This image shows a specimen container containing a small amount of feces." title="Specimen contain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0" t="35295" r="8824" b="22548"/>
          <a:stretch/>
        </p:blipFill>
        <p:spPr>
          <a:xfrm>
            <a:off x="7543800" y="5638800"/>
            <a:ext cx="1235149" cy="129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6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9052560" cy="5190387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Discuss the importance of judicious </a:t>
            </a:r>
            <a:r>
              <a:rPr lang="en-US" sz="3200" i="1" dirty="0" smtClean="0"/>
              <a:t>C. difficile </a:t>
            </a:r>
            <a:r>
              <a:rPr lang="en-US" sz="3200" dirty="0" smtClean="0"/>
              <a:t>laboratory testing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Discuss management approaches for </a:t>
            </a:r>
            <a:r>
              <a:rPr lang="en-US" sz="3200" i="1" dirty="0" smtClean="0"/>
              <a:t>C. difficile</a:t>
            </a:r>
            <a:r>
              <a:rPr lang="en-US" sz="3200" dirty="0" smtClean="0"/>
              <a:t> infections (CDI)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Discuss the role of antibiotics in preventing CDI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Discuss the role of gastric acid suppressive agents in inciting CDI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Discuss the role of probiotics in preventing CDI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1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Monoclonal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1219200"/>
            <a:ext cx="9267933" cy="6019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Monoclonal antibodies against </a:t>
            </a:r>
            <a:r>
              <a:rPr lang="en-US" sz="3200" i="1" dirty="0" smtClean="0"/>
              <a:t>C</a:t>
            </a:r>
            <a:r>
              <a:rPr lang="en-US" sz="3200" dirty="0" smtClean="0"/>
              <a:t>. </a:t>
            </a:r>
            <a:r>
              <a:rPr lang="en-US" sz="3200" i="1" dirty="0" smtClean="0"/>
              <a:t>difficile</a:t>
            </a:r>
            <a:r>
              <a:rPr lang="en-US" sz="3200" dirty="0" smtClean="0"/>
              <a:t> toxin appear to reduce the recurrence rate of CDI</a:t>
            </a:r>
            <a:r>
              <a:rPr lang="en-US" sz="3200" baseline="30000" dirty="0" smtClean="0"/>
              <a:t>24</a:t>
            </a:r>
            <a:r>
              <a:rPr lang="en-US" sz="3200" dirty="0" smtClean="0"/>
              <a:t>  </a:t>
            </a:r>
          </a:p>
          <a:p>
            <a:r>
              <a:rPr lang="en-US" sz="3200" dirty="0" smtClean="0"/>
              <a:t>Bezlotoxumab</a:t>
            </a:r>
            <a:r>
              <a:rPr lang="en-US" sz="3200" baseline="30000" dirty="0" smtClean="0"/>
              <a:t>25</a:t>
            </a:r>
            <a:r>
              <a:rPr lang="en-US" sz="3200" dirty="0" smtClean="0"/>
              <a:t> 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onoclonal antibody that binds to toxin B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eceived Food and Drug Administration approval in 2016 for the secondary prevention of CDI in high-risk patients  </a:t>
            </a:r>
          </a:p>
          <a:p>
            <a:r>
              <a:rPr lang="en-US" sz="3200" dirty="0" smtClean="0"/>
              <a:t>Randomized controlled trials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ezlotoxumab + standard therapy = lower recurrence rates than standard therapy alone (17% vs. 28%) </a:t>
            </a:r>
          </a:p>
          <a:p>
            <a:r>
              <a:rPr lang="en-US" sz="3200" dirty="0" smtClean="0"/>
              <a:t>The role of monoclonal antibodies to prevent </a:t>
            </a:r>
            <a:br>
              <a:rPr lang="en-US" sz="3200" dirty="0" smtClean="0"/>
            </a:br>
            <a:r>
              <a:rPr lang="en-US" sz="3200" dirty="0" smtClean="0"/>
              <a:t>and treat CDI recurrence is still being defined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0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Modifiable Risk Factors</a:t>
            </a:r>
            <a:r>
              <a:rPr lang="en-US" baseline="30000" dirty="0" smtClean="0"/>
              <a:t>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4754880" cy="57999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Antibiotic use</a:t>
            </a:r>
          </a:p>
          <a:p>
            <a:r>
              <a:rPr lang="en-US" sz="3200" dirty="0" smtClean="0"/>
              <a:t>Gastric acid suppression</a:t>
            </a:r>
          </a:p>
          <a:p>
            <a:r>
              <a:rPr lang="en-US" sz="3200" dirty="0" smtClean="0"/>
              <a:t>Probiotics</a:t>
            </a:r>
          </a:p>
          <a:p>
            <a:r>
              <a:rPr lang="en-US" sz="3200" dirty="0" smtClean="0"/>
              <a:t>Infection control practices </a:t>
            </a:r>
          </a:p>
          <a:p>
            <a:pPr lvl="1"/>
            <a:r>
              <a:rPr lang="en-US" sz="2800" dirty="0" smtClean="0"/>
              <a:t>Hand hygiene</a:t>
            </a:r>
          </a:p>
          <a:p>
            <a:pPr lvl="1"/>
            <a:r>
              <a:rPr lang="en-US" sz="2800" dirty="0" smtClean="0"/>
              <a:t>Contact precautions</a:t>
            </a:r>
          </a:p>
          <a:p>
            <a:pPr lvl="1"/>
            <a:r>
              <a:rPr lang="en-US" sz="2800" dirty="0" smtClean="0"/>
              <a:t>Environmental cleaning</a:t>
            </a:r>
          </a:p>
        </p:txBody>
      </p:sp>
      <p:pic>
        <p:nvPicPr>
          <p:cNvPr id="5" name="Content Placeholder 4" descr="This image shows alphabet blocks arranged to show the word &quot;Risk.&quot;" title="Risk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52" y="2514600"/>
            <a:ext cx="4343401" cy="2895600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9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 smtClean="0"/>
              <a:t>C.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difficile</a:t>
            </a:r>
            <a:r>
              <a:rPr lang="en-US" altLang="en-US" dirty="0" smtClean="0"/>
              <a:t> and Antibiotics</a:t>
            </a:r>
            <a:endParaRPr lang="en-US" alt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9326880" cy="5799987"/>
          </a:xfrm>
        </p:spPr>
        <p:txBody>
          <a:bodyPr>
            <a:noAutofit/>
          </a:bodyPr>
          <a:lstStyle/>
          <a:p>
            <a:r>
              <a:rPr lang="en-US" sz="2800" dirty="0"/>
              <a:t>Virtually all antibiotics can increase the propensity for development of </a:t>
            </a:r>
            <a:r>
              <a:rPr lang="en-US" sz="2800" dirty="0" smtClean="0"/>
              <a:t>CDI </a:t>
            </a:r>
            <a:endParaRPr lang="en-US" sz="2800" dirty="0"/>
          </a:p>
          <a:p>
            <a:r>
              <a:rPr lang="en-US" altLang="en-US" sz="2800" dirty="0" smtClean="0"/>
              <a:t>Greatest risk</a:t>
            </a:r>
            <a:r>
              <a:rPr lang="en-US" altLang="en-US" sz="2800" baseline="30000" dirty="0" smtClean="0"/>
              <a:t>10,27</a:t>
            </a:r>
            <a:r>
              <a:rPr lang="en-US" altLang="en-US" sz="2800" dirty="0" smtClean="0"/>
              <a:t>		</a:t>
            </a:r>
          </a:p>
          <a:p>
            <a:pPr lvl="1"/>
            <a:r>
              <a:rPr lang="en-US" altLang="en-US" sz="2400" dirty="0" smtClean="0"/>
              <a:t>Third- and fourth-generation cephalosporins </a:t>
            </a:r>
            <a:br>
              <a:rPr lang="en-US" altLang="en-US" sz="2400" dirty="0" smtClean="0"/>
            </a:br>
            <a:r>
              <a:rPr lang="en-US" altLang="en-US" sz="2400" dirty="0" smtClean="0"/>
              <a:t>(OR </a:t>
            </a:r>
            <a:r>
              <a:rPr lang="pl-PL" altLang="en-US" sz="2400" dirty="0" smtClean="0"/>
              <a:t>5.68</a:t>
            </a:r>
            <a:r>
              <a:rPr lang="en-US" altLang="en-US" sz="2400" dirty="0" smtClean="0"/>
              <a:t>)</a:t>
            </a:r>
          </a:p>
          <a:p>
            <a:pPr lvl="1"/>
            <a:r>
              <a:rPr lang="en-US" altLang="en-US" sz="2400" dirty="0" smtClean="0"/>
              <a:t>Fluoroquinolones (OR 5.50)</a:t>
            </a:r>
          </a:p>
          <a:p>
            <a:pPr lvl="1"/>
            <a:r>
              <a:rPr lang="en-US" altLang="en-US" sz="2400" dirty="0" smtClean="0"/>
              <a:t>Clindamycin (OR 16.80)</a:t>
            </a:r>
          </a:p>
          <a:p>
            <a:pPr lvl="1"/>
            <a:r>
              <a:rPr lang="en-US" altLang="en-US" sz="2400" dirty="0" smtClean="0"/>
              <a:t>Risk highest while receiving antibiotics but </a:t>
            </a:r>
            <a:br>
              <a:rPr lang="en-US" altLang="en-US" sz="2400" dirty="0" smtClean="0"/>
            </a:br>
            <a:r>
              <a:rPr lang="en-US" altLang="en-US" sz="2400" dirty="0" smtClean="0"/>
              <a:t>still elevated up to 12 weeks later</a:t>
            </a:r>
          </a:p>
          <a:p>
            <a:r>
              <a:rPr lang="en-US" altLang="en-US" sz="2800" dirty="0" smtClean="0"/>
              <a:t>Doxycycline/tigecycline may be protective</a:t>
            </a:r>
            <a:r>
              <a:rPr lang="en-US" altLang="en-US" sz="2800" baseline="30000" dirty="0" smtClean="0"/>
              <a:t>28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Active against </a:t>
            </a:r>
            <a:r>
              <a:rPr lang="en-US" altLang="en-US" sz="2400" i="1" dirty="0" smtClean="0"/>
              <a:t>C. difficile </a:t>
            </a:r>
            <a:r>
              <a:rPr lang="en-US" altLang="en-US" sz="2400" dirty="0" smtClean="0"/>
              <a:t>growth and inhibits toxin production</a:t>
            </a:r>
          </a:p>
          <a:p>
            <a:pPr lvl="1"/>
            <a:r>
              <a:rPr lang="en-US" altLang="en-US" sz="2400" dirty="0" smtClean="0"/>
              <a:t>Minimal effects on a number of gut flora</a:t>
            </a:r>
            <a:endParaRPr lang="en-US" altLang="en-US" dirty="0" smtClean="0"/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3200400" y="7420635"/>
            <a:ext cx="9462347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760" dirty="0">
              <a:latin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22</a:t>
            </a:fld>
            <a:endParaRPr lang="en-US" dirty="0"/>
          </a:p>
        </p:txBody>
      </p:sp>
      <p:pic>
        <p:nvPicPr>
          <p:cNvPr id="2" name="Picture 1" descr="This image show the word &quot;Antibiotics&quot; surrounded by antibiotic capsules and pills and a filled syringe." title="Antibiotic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53" y="3048000"/>
            <a:ext cx="27432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5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251460" y="-152400"/>
            <a:ext cx="9555480" cy="1137709"/>
          </a:xfrm>
        </p:spPr>
        <p:txBody>
          <a:bodyPr>
            <a:normAutofit/>
          </a:bodyPr>
          <a:lstStyle/>
          <a:p>
            <a:pPr>
              <a:lnSpc>
                <a:spcPts val="3380"/>
              </a:lnSpc>
            </a:pPr>
            <a:r>
              <a:rPr lang="en-US" altLang="en-US" sz="3400" dirty="0" smtClean="0">
                <a:latin typeface="Calibri" panose="020F0502020204030204" pitchFamily="34" charset="0"/>
              </a:rPr>
              <a:t>CDI</a:t>
            </a:r>
            <a:r>
              <a:rPr lang="en-US" altLang="en-US" sz="3400" i="1" dirty="0" smtClean="0">
                <a:latin typeface="Calibri" panose="020F0502020204030204" pitchFamily="34" charset="0"/>
              </a:rPr>
              <a:t> </a:t>
            </a:r>
            <a:r>
              <a:rPr lang="en-US" altLang="en-US" sz="3400" dirty="0">
                <a:latin typeface="Calibri" panose="020F0502020204030204" pitchFamily="34" charset="0"/>
              </a:rPr>
              <a:t>Reductions Associated </a:t>
            </a:r>
            <a:r>
              <a:rPr lang="en-US" altLang="en-US" sz="3400" dirty="0" smtClean="0">
                <a:latin typeface="Calibri" panose="020F0502020204030204" pitchFamily="34" charset="0"/>
              </a:rPr>
              <a:t>With </a:t>
            </a:r>
            <a:r>
              <a:rPr lang="en-US" altLang="en-US" sz="3400" dirty="0">
                <a:latin typeface="Calibri" panose="020F0502020204030204" pitchFamily="34" charset="0"/>
              </a:rPr>
              <a:t>Reduction in Cephalosporins and </a:t>
            </a:r>
            <a:r>
              <a:rPr lang="en-US" altLang="en-US" sz="3400" dirty="0" smtClean="0">
                <a:latin typeface="Calibri" panose="020F0502020204030204" pitchFamily="34" charset="0"/>
              </a:rPr>
              <a:t>FQ</a:t>
            </a:r>
            <a:endParaRPr lang="en-US" altLang="en-US" sz="3400" dirty="0">
              <a:latin typeface="Calibri" panose="020F0502020204030204" pitchFamily="34" charset="0"/>
            </a:endParaRP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5715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Quasi-experimental study to assess the impact of national antibiotic stewardship and infection control programs on CDI rates in Scotland in 1997–2012</a:t>
            </a:r>
            <a:r>
              <a:rPr lang="en-US" altLang="en-US" baseline="30000" dirty="0" smtClean="0">
                <a:latin typeface="Calibri" panose="020F0502020204030204" pitchFamily="34" charset="0"/>
              </a:rPr>
              <a:t>29</a:t>
            </a:r>
            <a:endParaRPr lang="en-US" altLang="en-US" dirty="0" smtClean="0"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Antibiotic stewardship program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</a:rPr>
              <a:t>Empiric guidelines recommending against the use of fluoroquinolones, clindamycin, cephalosporins, and amoxicillin/clavulanate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</a:rPr>
              <a:t>Approval required for use of these agents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</a:rPr>
              <a:t>Susceptibilities of these agents not routinely provided</a:t>
            </a:r>
          </a:p>
          <a:p>
            <a:r>
              <a:rPr lang="en-US" altLang="en-US" dirty="0" smtClean="0">
                <a:latin typeface="Calibri" panose="020F0502020204030204" pitchFamily="34" charset="0"/>
              </a:rPr>
              <a:t>Hand hygiene campaign and monthly auditing of environmental cleaning</a:t>
            </a:r>
          </a:p>
          <a:p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68% reduction in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CDI in hospitals</a:t>
            </a:r>
            <a:endParaRPr lang="en-US" alt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6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</a:t>
            </a:r>
            <a:r>
              <a:rPr lang="en-US" sz="3600" dirty="0" smtClean="0"/>
              <a:t>We Reduce the Use of High-Risk Agents?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80" y="1219200"/>
            <a:ext cx="8986520" cy="5867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Ceftriaxone</a:t>
            </a:r>
            <a:endParaRPr lang="en-US" sz="3200" dirty="0"/>
          </a:p>
          <a:p>
            <a:pPr lvl="1"/>
            <a:r>
              <a:rPr lang="en-US" sz="2800" dirty="0" smtClean="0"/>
              <a:t>Consider </a:t>
            </a:r>
            <a:r>
              <a:rPr lang="en-US" sz="2800" dirty="0"/>
              <a:t>ampicillin </a:t>
            </a:r>
            <a:r>
              <a:rPr lang="en-US" sz="2800" dirty="0" smtClean="0"/>
              <a:t>or ampicillin/sulbactam for </a:t>
            </a:r>
            <a:r>
              <a:rPr lang="en-US" sz="2800" dirty="0"/>
              <a:t>community-acquired </a:t>
            </a:r>
            <a:r>
              <a:rPr lang="en-US" sz="2800" dirty="0" smtClean="0"/>
              <a:t>pneumonia</a:t>
            </a:r>
          </a:p>
          <a:p>
            <a:pPr lvl="1"/>
            <a:r>
              <a:rPr lang="en-US" sz="2800" dirty="0" smtClean="0"/>
              <a:t>Avoid for cystitis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Most </a:t>
            </a:r>
            <a:r>
              <a:rPr lang="en-US" sz="2400" dirty="0"/>
              <a:t>“cystitis in the hospital” is asymptomatic bacteriuria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Ask about symptoms before testing and </a:t>
            </a:r>
            <a:r>
              <a:rPr lang="en-US" sz="2400" dirty="0" smtClean="0"/>
              <a:t>treating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Consider nitrofurantoin (5 days), </a:t>
            </a:r>
            <a:r>
              <a:rPr lang="en-US" sz="2400" dirty="0" smtClean="0"/>
              <a:t>trimethoprim/sulfamethoxazole </a:t>
            </a:r>
            <a:r>
              <a:rPr lang="en-US" sz="2400" dirty="0"/>
              <a:t>(</a:t>
            </a:r>
            <a:r>
              <a:rPr lang="en-US" sz="2400" dirty="0" smtClean="0"/>
              <a:t>TMP/SMX</a:t>
            </a:r>
            <a:r>
              <a:rPr lang="en-US" sz="2400" dirty="0"/>
              <a:t>) (3 days), or </a:t>
            </a:r>
            <a:r>
              <a:rPr lang="en-US" sz="2400" dirty="0" smtClean="0"/>
              <a:t>cephalexin (7 days) </a:t>
            </a:r>
            <a:r>
              <a:rPr lang="en-US" sz="2400" dirty="0"/>
              <a:t>for </a:t>
            </a:r>
            <a:r>
              <a:rPr lang="en-US" sz="2400" dirty="0" smtClean="0"/>
              <a:t>cystitis</a:t>
            </a:r>
            <a:r>
              <a:rPr lang="en-US" sz="2400" baseline="30000" dirty="0" smtClean="0"/>
              <a:t>30</a:t>
            </a:r>
            <a:endParaRPr lang="en-US" sz="2400" dirty="0" smtClean="0"/>
          </a:p>
          <a:p>
            <a:r>
              <a:rPr lang="en-US" sz="3200" dirty="0" smtClean="0"/>
              <a:t>Cefepime</a:t>
            </a:r>
          </a:p>
          <a:p>
            <a:pPr lvl="1"/>
            <a:r>
              <a:rPr lang="en-US" sz="2800" dirty="0" smtClean="0"/>
              <a:t>Consider piperacillin/tazobactam </a:t>
            </a:r>
            <a:r>
              <a:rPr lang="en-US" sz="2800" dirty="0"/>
              <a:t>for neutropenic fever if elevated CDI </a:t>
            </a:r>
            <a:r>
              <a:rPr lang="en-US" sz="2800" dirty="0" smtClean="0"/>
              <a:t>rates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</a:t>
            </a:r>
            <a:r>
              <a:rPr lang="en-US" sz="3600" dirty="0" smtClean="0"/>
              <a:t>We Reduce the Use of High-Risk Agents?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80" y="1143000"/>
            <a:ext cx="9156173" cy="5943600"/>
          </a:xfrm>
        </p:spPr>
        <p:txBody>
          <a:bodyPr>
            <a:noAutofit/>
          </a:bodyPr>
          <a:lstStyle/>
          <a:p>
            <a:r>
              <a:rPr lang="en-US" sz="3200" dirty="0"/>
              <a:t>Clindamycin</a:t>
            </a:r>
          </a:p>
          <a:p>
            <a:pPr lvl="1"/>
            <a:r>
              <a:rPr lang="en-US" sz="2800" dirty="0"/>
              <a:t>Consider cephalexin for </a:t>
            </a:r>
            <a:r>
              <a:rPr lang="en-US" sz="2800" dirty="0" smtClean="0"/>
              <a:t>nonpurulent </a:t>
            </a:r>
            <a:r>
              <a:rPr lang="en-US" sz="2800" dirty="0"/>
              <a:t>cellulitis</a:t>
            </a:r>
          </a:p>
          <a:p>
            <a:pPr lvl="1"/>
            <a:r>
              <a:rPr lang="en-US" sz="2800" dirty="0"/>
              <a:t>Consider </a:t>
            </a:r>
            <a:r>
              <a:rPr lang="en-US" sz="2800" dirty="0" smtClean="0"/>
              <a:t>trimethoprim/sulfamethoxazole </a:t>
            </a:r>
            <a:r>
              <a:rPr lang="en-US" sz="2800" dirty="0"/>
              <a:t>or doxycycline for mild </a:t>
            </a:r>
            <a:r>
              <a:rPr lang="en-US" sz="2800" dirty="0" smtClean="0"/>
              <a:t>purulent </a:t>
            </a:r>
            <a:r>
              <a:rPr lang="en-US" sz="2800" dirty="0"/>
              <a:t>cellulitis</a:t>
            </a:r>
          </a:p>
          <a:p>
            <a:r>
              <a:rPr lang="en-US" sz="3200" dirty="0" smtClean="0"/>
              <a:t>Fluoroquinolones</a:t>
            </a:r>
            <a:endParaRPr lang="en-US" sz="3200" dirty="0"/>
          </a:p>
          <a:p>
            <a:pPr lvl="1"/>
            <a:r>
              <a:rPr lang="en-US" sz="2800" dirty="0"/>
              <a:t>Avoid for cystitis</a:t>
            </a:r>
          </a:p>
          <a:p>
            <a:pPr lvl="1"/>
            <a:r>
              <a:rPr lang="en-US" sz="2800" dirty="0"/>
              <a:t>Limit use for community-acquired pneumonia to severe penicillin allergies </a:t>
            </a:r>
            <a:endParaRPr lang="en-US" sz="2800" dirty="0" smtClean="0"/>
          </a:p>
          <a:p>
            <a:r>
              <a:rPr lang="en-US" sz="3200" dirty="0" smtClean="0"/>
              <a:t>Overall</a:t>
            </a:r>
          </a:p>
          <a:p>
            <a:pPr lvl="1"/>
            <a:r>
              <a:rPr lang="en-US" sz="2800" dirty="0" smtClean="0"/>
              <a:t>De-escalate therapy whenever possible </a:t>
            </a:r>
          </a:p>
          <a:p>
            <a:pPr lvl="1"/>
            <a:r>
              <a:rPr lang="en-US" sz="2800" dirty="0"/>
              <a:t>Limit durations of </a:t>
            </a:r>
            <a:r>
              <a:rPr lang="en-US" sz="2800" dirty="0" smtClean="0"/>
              <a:t>therapy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Gastric Acid Suppression</a:t>
            </a:r>
            <a:r>
              <a:rPr lang="en-US" baseline="30000" dirty="0" smtClean="0"/>
              <a:t>31-34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11" y="1205578"/>
            <a:ext cx="9174480" cy="533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Proton-pump inhibitors (PPIs) and histamine 2 receptor antagonists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Associated with an increased risk of CDI in studies of children and adults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Likely due to breaches in the protective </a:t>
            </a:r>
            <a:br>
              <a:rPr lang="en-US" sz="2800" dirty="0" smtClean="0"/>
            </a:br>
            <a:r>
              <a:rPr lang="en-US" sz="2800" dirty="0" smtClean="0"/>
              <a:t>effect of stomach acid facilitating the </a:t>
            </a:r>
            <a:br>
              <a:rPr lang="en-US" sz="2800" dirty="0" smtClean="0"/>
            </a:br>
            <a:r>
              <a:rPr lang="en-US" sz="2800" dirty="0" smtClean="0"/>
              <a:t>entry and survival of </a:t>
            </a:r>
            <a:r>
              <a:rPr lang="en-US" sz="2800" i="1" dirty="0" smtClean="0"/>
              <a:t>C. difficile </a:t>
            </a:r>
            <a:r>
              <a:rPr lang="en-US" sz="2800" dirty="0" smtClean="0"/>
              <a:t>in the </a:t>
            </a:r>
            <a:br>
              <a:rPr lang="en-US" sz="2800" dirty="0" smtClean="0"/>
            </a:br>
            <a:r>
              <a:rPr lang="en-US" sz="2800" dirty="0" smtClean="0"/>
              <a:t>upper gastrointestinal tract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Relationship between the risk of CDI </a:t>
            </a:r>
            <a:br>
              <a:rPr lang="en-US" sz="2800" dirty="0" smtClean="0"/>
            </a:br>
            <a:r>
              <a:rPr lang="en-US" sz="2800" dirty="0" smtClean="0"/>
              <a:t>and route and duration of gastric </a:t>
            </a:r>
            <a:r>
              <a:rPr lang="en-US" sz="2800" dirty="0"/>
              <a:t>acid suppressive agents  </a:t>
            </a:r>
            <a:r>
              <a:rPr lang="en-US" sz="2800" dirty="0" smtClean="0"/>
              <a:t>is unknown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Limit gastric acid suppressive agent use whenever possible</a:t>
            </a:r>
          </a:p>
        </p:txBody>
      </p:sp>
      <p:pic>
        <p:nvPicPr>
          <p:cNvPr id="4" name="Content Placeholder 3" descr="This image shows a partially full stomach." title="Stomach"/>
          <p:cNvPicPr>
            <a:picLocks noGrp="1" noChangeAspect="1"/>
          </p:cNvPicPr>
          <p:nvPr>
            <p:ph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5926" r="24444" b="30741"/>
          <a:stretch/>
        </p:blipFill>
        <p:spPr>
          <a:xfrm>
            <a:off x="6936105" y="2743200"/>
            <a:ext cx="2619375" cy="2514600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7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Probiotics</a:t>
            </a:r>
            <a:r>
              <a:rPr lang="en-US" baseline="30000" dirty="0" smtClean="0"/>
              <a:t>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0" y="1213378"/>
            <a:ext cx="9052560" cy="5799987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Include microorganisms that may reduce the risk of colonization by pathogenic bacteria</a:t>
            </a:r>
          </a:p>
          <a:p>
            <a:r>
              <a:rPr lang="en-US" sz="2800" dirty="0" smtClean="0"/>
              <a:t>Becoming increasingly available as capsules and dairy-based food supplements</a:t>
            </a:r>
          </a:p>
          <a:p>
            <a:r>
              <a:rPr lang="en-US" sz="2800" dirty="0" smtClean="0"/>
              <a:t>Prevention of CDI</a:t>
            </a:r>
          </a:p>
          <a:p>
            <a:pPr lvl="1"/>
            <a:r>
              <a:rPr lang="en-US" sz="2400" dirty="0"/>
              <a:t>Several </a:t>
            </a:r>
            <a:r>
              <a:rPr lang="en-US" sz="2400" dirty="0" smtClean="0"/>
              <a:t>meta-analyses </a:t>
            </a:r>
            <a:r>
              <a:rPr lang="en-US" sz="2400" dirty="0"/>
              <a:t>indicate probiotics may be effective at preventing CDI when given to patients receiving </a:t>
            </a:r>
            <a:r>
              <a:rPr lang="en-US" sz="2400" dirty="0" smtClean="0"/>
              <a:t>antibiotics 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randomized trials have </a:t>
            </a:r>
            <a:r>
              <a:rPr lang="en-US" sz="2400" dirty="0" smtClean="0"/>
              <a:t>shown </a:t>
            </a:r>
            <a:r>
              <a:rPr lang="en-US" sz="2400" dirty="0"/>
              <a:t>a benefit with probiotics in preventing </a:t>
            </a:r>
            <a:r>
              <a:rPr lang="en-US" sz="2400" dirty="0" smtClean="0"/>
              <a:t>CDI</a:t>
            </a:r>
          </a:p>
          <a:p>
            <a:r>
              <a:rPr lang="en-US" sz="2800" dirty="0" smtClean="0"/>
              <a:t>Treatment of CDI</a:t>
            </a:r>
          </a:p>
          <a:p>
            <a:pPr lvl="1"/>
            <a:r>
              <a:rPr lang="en-US" sz="2400" dirty="0" smtClean="0"/>
              <a:t>Meta-analysis of RCTs suggest a benefit of </a:t>
            </a:r>
          </a:p>
          <a:p>
            <a:pPr marL="509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probiotics for mild–moderate CDI therapy</a:t>
            </a:r>
          </a:p>
          <a:p>
            <a:pPr lvl="1"/>
            <a:r>
              <a:rPr lang="en-US" sz="2400" dirty="0" smtClean="0"/>
              <a:t>Data not available for severe CDI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Content Placeholder 3" descr="Image shows a man holding a cup with Probiotics written on it." title="Probiotics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5242942"/>
            <a:ext cx="2605238" cy="17383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2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Bottom Line </a:t>
            </a:r>
            <a:r>
              <a:rPr lang="en-US" altLang="en-US" sz="4000" dirty="0" smtClean="0"/>
              <a:t>With </a:t>
            </a:r>
            <a:r>
              <a:rPr lang="en-US" altLang="en-US" sz="4000" dirty="0"/>
              <a:t>Probiotics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59436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Role </a:t>
            </a:r>
            <a:r>
              <a:rPr lang="en-US" altLang="en-US" sz="2800" dirty="0"/>
              <a:t>of probiotics in </a:t>
            </a:r>
            <a:r>
              <a:rPr lang="en-US" altLang="en-US" sz="2800" dirty="0" smtClean="0"/>
              <a:t>preventing and treating CDI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evolving and currently not routinely recommended</a:t>
            </a:r>
          </a:p>
          <a:p>
            <a:r>
              <a:rPr lang="en-US" altLang="en-US" sz="2800" dirty="0" smtClean="0"/>
              <a:t>Right </a:t>
            </a:r>
            <a:r>
              <a:rPr lang="en-US" altLang="en-US" sz="2800" dirty="0"/>
              <a:t>strain(s), </a:t>
            </a:r>
            <a:r>
              <a:rPr lang="en-US" altLang="en-US" sz="2800" dirty="0" smtClean="0"/>
              <a:t>dosage, </a:t>
            </a:r>
            <a:r>
              <a:rPr lang="en-US" altLang="en-US" sz="2800" dirty="0"/>
              <a:t>duration </a:t>
            </a:r>
            <a:r>
              <a:rPr lang="en-US" altLang="en-US" sz="2800" dirty="0" smtClean="0"/>
              <a:t>unknown</a:t>
            </a:r>
          </a:p>
          <a:p>
            <a:r>
              <a:rPr lang="en-US" altLang="en-US" dirty="0"/>
              <a:t>No requirement to demonstrate safety or manufacturing consistencies of probiotics to consumers</a:t>
            </a:r>
          </a:p>
          <a:p>
            <a:r>
              <a:rPr lang="en-US" altLang="en-US" sz="2800" dirty="0" smtClean="0"/>
              <a:t>Likely </a:t>
            </a:r>
            <a:r>
              <a:rPr lang="en-US" altLang="en-US" sz="2800" dirty="0"/>
              <a:t>little harm and may have a benefit for generally immunocompetent </a:t>
            </a:r>
            <a:r>
              <a:rPr lang="en-US" altLang="en-US" sz="2800" dirty="0" smtClean="0"/>
              <a:t>patients</a:t>
            </a:r>
          </a:p>
          <a:p>
            <a:pPr lvl="1"/>
            <a:r>
              <a:rPr lang="en-US" altLang="en-US" dirty="0"/>
              <a:t>Cases of probiotic-associated bacteremia or fungemia have been reported, particularly in immunocompromised patients and premature </a:t>
            </a:r>
            <a:r>
              <a:rPr lang="en-US" altLang="en-US" dirty="0" smtClean="0"/>
              <a:t>neonates</a:t>
            </a:r>
            <a:endParaRPr lang="en-US" altLang="en-US" dirty="0"/>
          </a:p>
          <a:p>
            <a:r>
              <a:rPr lang="en-US" altLang="en-US" dirty="0" smtClean="0"/>
              <a:t>Encouraging </a:t>
            </a:r>
            <a:r>
              <a:rPr lang="en-US" altLang="en-US" dirty="0"/>
              <a:t>probiotic use is not a </a:t>
            </a:r>
            <a:r>
              <a:rPr lang="en-US" altLang="en-US" dirty="0" smtClean="0"/>
              <a:t>standalone </a:t>
            </a:r>
            <a:r>
              <a:rPr lang="en-US" altLang="en-US" dirty="0"/>
              <a:t>intervention to reduce </a:t>
            </a:r>
            <a:r>
              <a:rPr lang="en-US" altLang="en-US" dirty="0" smtClean="0"/>
              <a:t>CDI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1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 of a chalkboard" title="Chalkboar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750" r="2500" b="3750"/>
          <a:stretch/>
        </p:blipFill>
        <p:spPr>
          <a:xfrm>
            <a:off x="0" y="936095"/>
            <a:ext cx="10053321" cy="6226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Take-Home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9466053" cy="547555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Judicious </a:t>
            </a:r>
            <a:r>
              <a:rPr lang="en-US" sz="2400" i="1" dirty="0">
                <a:solidFill>
                  <a:schemeClr val="bg1"/>
                </a:solidFill>
              </a:rPr>
              <a:t>C. difficile </a:t>
            </a:r>
            <a:r>
              <a:rPr lang="en-US" sz="2400" dirty="0">
                <a:solidFill>
                  <a:schemeClr val="bg1"/>
                </a:solidFill>
              </a:rPr>
              <a:t>laboratory </a:t>
            </a:r>
            <a:r>
              <a:rPr lang="en-US" sz="2400" dirty="0" smtClean="0">
                <a:solidFill>
                  <a:schemeClr val="bg1"/>
                </a:solidFill>
              </a:rPr>
              <a:t>testing is critical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Only test when clinical criteria are met!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Understand the </a:t>
            </a:r>
            <a:r>
              <a:rPr lang="en-US" sz="2400" i="1" dirty="0" smtClean="0">
                <a:solidFill>
                  <a:schemeClr val="bg1"/>
                </a:solidFill>
              </a:rPr>
              <a:t>C. difficile </a:t>
            </a:r>
            <a:r>
              <a:rPr lang="en-US" sz="2400" dirty="0" smtClean="0">
                <a:solidFill>
                  <a:schemeClr val="bg1"/>
                </a:solidFill>
              </a:rPr>
              <a:t>testing approach in your institution and if measures can be undertaken to reduce unnecessary testing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Discontinue additional unnecessary antibiotic agents when a diagnosis of CDI is made</a:t>
            </a:r>
          </a:p>
          <a:p>
            <a:r>
              <a:rPr lang="en-US" sz="2400" dirty="0">
                <a:solidFill>
                  <a:schemeClr val="bg1"/>
                </a:solidFill>
              </a:rPr>
              <a:t>If additional antibiotic therapy is necessary: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Select the narrowest agent possible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Avoid agents with a strong association with </a:t>
            </a:r>
            <a:r>
              <a:rPr lang="en-US" sz="2000" dirty="0" smtClean="0">
                <a:solidFill>
                  <a:schemeClr val="bg1"/>
                </a:solidFill>
              </a:rPr>
              <a:t>CDI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Use appropriate durations of therapy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Think about where in your institutional guidelines the use of high-risk antibiotic agents can be replaced with agents that pose a lower risk for CDI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8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Four Moments of Antibiotic Decision Making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066800"/>
            <a:ext cx="5562600" cy="629179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Does my patient have an infection that requires antibiotics?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I ordered appropriate cultures before starting antibiotics? What empiric therapy should I initiate?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day or more has passed. Can I stop antibiotics? Can I narrow therapy or change from IV to oral therapy?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Image of a 4, with the abbreviated moments in the arms.&#10;1. Make the Diagnosis&#10;2. Cultures and Empiric Therapy&#10;3. Stop, Narrow, Change to Oral&#10;4. Duration&#10;" title="Four Moment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71601"/>
            <a:ext cx="9052560" cy="58674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The findings and recommendations in this </a:t>
            </a:r>
            <a:r>
              <a:rPr lang="en-US" sz="2800" dirty="0" smtClean="0"/>
              <a:t>presentation are </a:t>
            </a:r>
            <a:r>
              <a:rPr lang="en-US" sz="2800" dirty="0"/>
              <a:t>those of the authors, who are responsible for its content, and do not necessarily represent the views of AHRQ. No statement in this </a:t>
            </a:r>
            <a:r>
              <a:rPr lang="en-US" sz="2800" dirty="0" smtClean="0"/>
              <a:t>presentation </a:t>
            </a:r>
            <a:r>
              <a:rPr lang="en-US" sz="2800" dirty="0"/>
              <a:t>should be construed as an official position of AHRQ or of the U.S. Department of Health and Human Services.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Any practice described in this </a:t>
            </a:r>
            <a:r>
              <a:rPr lang="en-US" sz="2800" dirty="0" smtClean="0"/>
              <a:t>presentation must </a:t>
            </a:r>
            <a:r>
              <a:rPr lang="en-US" sz="2800" dirty="0"/>
              <a:t>be applied by health care practitioners in accordance with professional judgment and standards of care in regard to the unique circumstances that may apply in each situation they encounter. </a:t>
            </a:r>
            <a:r>
              <a:rPr lang="en-US" sz="2800" dirty="0" smtClean="0"/>
              <a:t>These practices are offered as helpful options for consideration by health care practitioners, not as guidelines.</a:t>
            </a:r>
            <a:endParaRPr lang="en-US" sz="2800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References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58674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Bartlett JG. </a:t>
            </a:r>
            <a:r>
              <a:rPr lang="en-US" i="1" dirty="0">
                <a:solidFill>
                  <a:prstClr val="black"/>
                </a:solidFill>
                <a:cs typeface="Arial" pitchFamily="34" charset="0"/>
              </a:rPr>
              <a:t>Clostridium difficile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Infection. Infect Dis Clin N Am. 2017 Sep;31(3):489-95. PMID: 28779831.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Tamma PD, Sandora TJ. </a:t>
            </a:r>
            <a:r>
              <a:rPr lang="en-US" i="1" dirty="0">
                <a:solidFill>
                  <a:prstClr val="black"/>
                </a:solidFill>
                <a:cs typeface="Arial" pitchFamily="34" charset="0"/>
              </a:rPr>
              <a:t>Clostridium difficile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infection in children: current state and unanswered questions. J Pediatric Infect Dis Soc. 2012 Sep;1(3):230-43. PMID: 23687578.</a:t>
            </a:r>
          </a:p>
          <a:p>
            <a:pPr marL="457200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McDonald LC, Gerding DN, Johnson S, et al. Clinical practice guidelines for </a:t>
            </a:r>
            <a:r>
              <a:rPr lang="en-US" i="1" dirty="0">
                <a:solidFill>
                  <a:prstClr val="black"/>
                </a:solidFill>
                <a:cs typeface="Arial" pitchFamily="34" charset="0"/>
              </a:rPr>
              <a:t>Clostridium difficile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infection in adults and children: 2018 update by the Infectious Diseases Society of America (IDSA) and Society for Healthcare Epidemiology of America (SHEA). Clin Infect Dis. 2018 Mar 19;66(7):987-94. PMID: 29562266.</a:t>
            </a:r>
          </a:p>
          <a:p>
            <a:pPr marL="457200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dirty="0">
                <a:solidFill>
                  <a:prstClr val="black"/>
                </a:solidFill>
                <a:cs typeface="Arial" pitchFamily="34" charset="0"/>
              </a:rPr>
              <a:t>R</a:t>
            </a:r>
            <a:r>
              <a:rPr lang="fr-FR" altLang="en-US" dirty="0">
                <a:solidFill>
                  <a:prstClr val="black"/>
                </a:solidFill>
                <a:cs typeface="Arial" pitchFamily="34" charset="0"/>
              </a:rPr>
              <a:t>ousseau C, Poilane I, De Pontual L, et al.  </a:t>
            </a:r>
            <a:r>
              <a:rPr lang="fr-FR" altLang="en-US" i="1" dirty="0">
                <a:solidFill>
                  <a:prstClr val="black"/>
                </a:solidFill>
                <a:cs typeface="Arial" pitchFamily="34" charset="0"/>
              </a:rPr>
              <a:t>Clostridium difficile </a:t>
            </a:r>
            <a:r>
              <a:rPr lang="fr-FR" altLang="en-US" dirty="0">
                <a:solidFill>
                  <a:prstClr val="black"/>
                </a:solidFill>
                <a:cs typeface="Arial" pitchFamily="34" charset="0"/>
              </a:rPr>
              <a:t>carriage in healthy infants in the community: a potential reservoir for pathogenic strains. Clin Infect Dis 2012 Nov;55(9):1209-15. PMID: 22843784.</a:t>
            </a:r>
          </a:p>
          <a:p>
            <a:pPr marL="457200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Arial" pitchFamily="34" charset="0"/>
              </a:rPr>
              <a:t>Enoch DA, Butler MJ, Pai S, et al. </a:t>
            </a:r>
            <a:r>
              <a:rPr lang="fr-FR" altLang="en-US" i="1" dirty="0">
                <a:solidFill>
                  <a:prstClr val="black"/>
                </a:solidFill>
                <a:cs typeface="Arial" pitchFamily="34" charset="0"/>
              </a:rPr>
              <a:t>Clostridium difficile</a:t>
            </a:r>
            <a:r>
              <a:rPr lang="fr-FR" altLang="en-US" dirty="0">
                <a:solidFill>
                  <a:prstClr val="black"/>
                </a:solidFill>
                <a:cs typeface="Arial" pitchFamily="34" charset="0"/>
              </a:rPr>
              <a:t> in children: colonisation and disease. J Infect 2011 Aug;63(2):105-13. PMID:21664931. </a:t>
            </a:r>
          </a:p>
          <a:p>
            <a:pPr marL="457200" indent="-457200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Arial" pitchFamily="34" charset="0"/>
              </a:rPr>
              <a:t>Jangi S, Lamont JT. Asymptomatic colonization by </a:t>
            </a:r>
            <a:r>
              <a:rPr lang="fr-FR" altLang="en-US" i="1" dirty="0">
                <a:solidFill>
                  <a:prstClr val="black"/>
                </a:solidFill>
                <a:cs typeface="Arial" pitchFamily="34" charset="0"/>
              </a:rPr>
              <a:t>Clostridium difficile </a:t>
            </a:r>
            <a:r>
              <a:rPr lang="fr-FR" altLang="en-US" dirty="0">
                <a:solidFill>
                  <a:prstClr val="black"/>
                </a:solidFill>
                <a:cs typeface="Arial" pitchFamily="34" charset="0"/>
              </a:rPr>
              <a:t>in infants : implications for disease in later life. </a:t>
            </a:r>
            <a:r>
              <a:rPr lang="pt-BR" altLang="en-US" dirty="0">
                <a:solidFill>
                  <a:prstClr val="black"/>
                </a:solidFill>
                <a:cs typeface="Arial" pitchFamily="34" charset="0"/>
              </a:rPr>
              <a:t>J Pediatr Gastroenterol Nutr 2010 Jul; 51(1):2-7. PMID: 20512057</a:t>
            </a:r>
            <a:r>
              <a:rPr lang="pt-BR" altLang="en-US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fr-FR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5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References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58674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 startAt="7"/>
              <a:defRPr/>
            </a:pPr>
            <a:r>
              <a:rPr lang="nl-NL" dirty="0"/>
              <a:t>Cohen SH, Gerding DN, Johnson S, et al. Clinical practice guidelines for </a:t>
            </a:r>
            <a:r>
              <a:rPr lang="nl-NL" i="1" dirty="0"/>
              <a:t>Clostridium difficile </a:t>
            </a:r>
            <a:r>
              <a:rPr lang="nl-NL" dirty="0"/>
              <a:t>infection in adults: 2010 update by the Society for Healthcare Epidemiology of America (SHEA) and the Infectious Diseases Society of America (IDSA). Infect Control Hosp Epidemiol. 2010 May;31(5):431-55. PMID: 20307191.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altLang="en-US" dirty="0"/>
              <a:t>McDonald L, Killgore GE, Thompson A, et al. An epidemic, toxin gene-variant strain of </a:t>
            </a:r>
            <a:r>
              <a:rPr lang="en-US" altLang="en-US" i="1" dirty="0"/>
              <a:t>Clostridium difficile</a:t>
            </a:r>
            <a:r>
              <a:rPr lang="en-US" altLang="en-US" dirty="0"/>
              <a:t>. N Engl J Med 2005 Dec 8;353(23):2433-41. PMID: 16322603.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altLang="en-US" dirty="0"/>
              <a:t>See I, Mu Y, Cohen J, et al. NAP1 strain type predicts outcomes from </a:t>
            </a:r>
            <a:r>
              <a:rPr lang="en-US" altLang="en-US" i="1" dirty="0"/>
              <a:t>Clostridium difficile</a:t>
            </a:r>
            <a:r>
              <a:rPr lang="en-US" altLang="en-US" dirty="0"/>
              <a:t> infection. Clin Infect Dis. 2014 May;58(10): 1394-400. PMID: 24604900.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dirty="0" smtClean="0"/>
              <a:t>Tabak YP, Srinivasan A, Yu KC, et al. Hospital-level high-risk antibiotic use in relation to hospital-associated Clostridioides difficile infections: retrospective analysis of 2016-2017 data from US hospitals. Infect Control Hosp Epidemiol. 2019 Sep 16:1-7. [Epub ahead of print] PMID: 31522695.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dirty="0" smtClean="0"/>
              <a:t>Kelly </a:t>
            </a:r>
            <a:r>
              <a:rPr lang="en-US" dirty="0"/>
              <a:t>CP. Can we identify patients at high risk of recurrent </a:t>
            </a:r>
            <a:r>
              <a:rPr lang="en-US" i="1" dirty="0"/>
              <a:t>Clostridium difficile </a:t>
            </a:r>
            <a:r>
              <a:rPr lang="en-US" dirty="0"/>
              <a:t>infection? Clin Microbiol Infect. 2012 Dec;18 Suppl 6:21-7. PMID: 23121551.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dirty="0"/>
              <a:t>Wilcox MH, Fawley WN, Settle CD, et al. Recurrence of symptoms in </a:t>
            </a:r>
            <a:r>
              <a:rPr lang="en-US" i="1" dirty="0"/>
              <a:t>Clostridium difficile</a:t>
            </a:r>
            <a:r>
              <a:rPr lang="en-US" dirty="0"/>
              <a:t> infection--relapse or reinfection? J Hosp Infect. 1998 Feb;38(2):93-100. PMID: 9522287.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dirty="0"/>
              <a:t>Kamboj M, Khosa P, Kaltsas A, et al. Relapse versus reinfection: surveillance of </a:t>
            </a:r>
            <a:r>
              <a:rPr lang="en-US" i="1" dirty="0"/>
              <a:t>Clostridium difficile </a:t>
            </a:r>
            <a:r>
              <a:rPr lang="en-US" dirty="0"/>
              <a:t>infection. Clin Infect Dis. 2011 Nov;53(10):1003-6. PMID: 21976462.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2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References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66800"/>
            <a:ext cx="9052560" cy="5867400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lnSpc>
                <a:spcPct val="110000"/>
              </a:lnSpc>
              <a:spcAft>
                <a:spcPts val="200"/>
              </a:spcAft>
              <a:buFont typeface="+mj-lt"/>
              <a:buAutoNum type="arabicPeriod" startAt="14"/>
              <a:defRPr/>
            </a:pPr>
            <a:r>
              <a:rPr lang="en-US" altLang="en-US" dirty="0">
                <a:cs typeface="Arial" panose="020B0604020202020204" pitchFamily="34" charset="0"/>
              </a:rPr>
              <a:t>Bagdasarian N, Rao K, Malani PN. Diagnosis and treatment of </a:t>
            </a:r>
            <a:r>
              <a:rPr lang="en-US" altLang="en-US" i="1" dirty="0">
                <a:cs typeface="Arial" panose="020B0604020202020204" pitchFamily="34" charset="0"/>
              </a:rPr>
              <a:t>Clostridium difficile </a:t>
            </a:r>
            <a:r>
              <a:rPr lang="en-US" altLang="en-US" dirty="0">
                <a:cs typeface="Arial" panose="020B0604020202020204" pitchFamily="34" charset="0"/>
              </a:rPr>
              <a:t>in adults: a systematic review. JAMA. 2015 Jan 27;313(4):398-408. PMID: 25626036.</a:t>
            </a:r>
          </a:p>
          <a:p>
            <a:pPr marL="742950" indent="-742950">
              <a:spcAft>
                <a:spcPts val="200"/>
              </a:spcAft>
              <a:buFont typeface="+mj-lt"/>
              <a:buAutoNum type="arabicPeriod" startAt="14"/>
              <a:defRPr/>
            </a:pPr>
            <a:r>
              <a:rPr lang="en-US" dirty="0"/>
              <a:t>Zar FA, Bakkanagari SR, Moorthi KM, et al. A comparison of vancomycin and metronidazole for the treatment of </a:t>
            </a:r>
            <a:r>
              <a:rPr lang="en-US" i="1" dirty="0"/>
              <a:t>Clostridium difficile</a:t>
            </a:r>
            <a:r>
              <a:rPr lang="en-US" dirty="0"/>
              <a:t>-associated diarrhea, stratified by disease severity. Clin Infect Dis 2007;45(3): 302-7. PMID: 17599306.</a:t>
            </a:r>
          </a:p>
          <a:p>
            <a:pPr marL="742950" indent="-742950">
              <a:spcAft>
                <a:spcPts val="200"/>
              </a:spcAft>
              <a:buFont typeface="+mj-lt"/>
              <a:buAutoNum type="arabicPeriod" startAt="14"/>
              <a:defRPr/>
            </a:pPr>
            <a:r>
              <a:rPr lang="en-US" dirty="0">
                <a:cs typeface="Arial" panose="020B0604020202020204" pitchFamily="34" charset="0"/>
              </a:rPr>
              <a:t>Johnson S, Louie TJ, Gerding DN, et al. Vancomycin, metronidazole, or tolevamer for </a:t>
            </a:r>
            <a:r>
              <a:rPr lang="en-US" i="1" dirty="0">
                <a:cs typeface="Arial" panose="020B0604020202020204" pitchFamily="34" charset="0"/>
              </a:rPr>
              <a:t>Clostridium difficile </a:t>
            </a:r>
            <a:r>
              <a:rPr lang="en-US" dirty="0">
                <a:cs typeface="Arial" panose="020B0604020202020204" pitchFamily="34" charset="0"/>
              </a:rPr>
              <a:t>infection: results from two multinational, randomized, controlled trials. Clin Infect Dis. 2014 Aug 1;59(3):345-54. PMID: 24799326.</a:t>
            </a:r>
          </a:p>
          <a:p>
            <a:pPr marL="742950" indent="-742950">
              <a:spcAft>
                <a:spcPts val="200"/>
              </a:spcAft>
              <a:buFont typeface="+mj-lt"/>
              <a:buAutoNum type="arabicPeriod" startAt="14"/>
              <a:defRPr/>
            </a:pPr>
            <a:r>
              <a:rPr lang="en-US" dirty="0">
                <a:cs typeface="Arial" panose="020B0604020202020204" pitchFamily="34" charset="0"/>
              </a:rPr>
              <a:t>Louie TJ, Miller MA, Mullane KM, et al. Fidaxomicin versus vancomycin for </a:t>
            </a:r>
            <a:r>
              <a:rPr lang="en-US" i="1" dirty="0">
                <a:cs typeface="Arial" panose="020B0604020202020204" pitchFamily="34" charset="0"/>
              </a:rPr>
              <a:t>Clostridium difficile </a:t>
            </a:r>
            <a:r>
              <a:rPr lang="en-US" dirty="0">
                <a:cs typeface="Arial" panose="020B0604020202020204" pitchFamily="34" charset="0"/>
              </a:rPr>
              <a:t>infection. New Engl J Med. 2011 Feb;364(5):422-31. PMID: 21288078.</a:t>
            </a:r>
          </a:p>
          <a:p>
            <a:pPr marL="742950" indent="-742950">
              <a:spcAft>
                <a:spcPts val="200"/>
              </a:spcAft>
              <a:buFont typeface="+mj-lt"/>
              <a:buAutoNum type="arabicPeriod" startAt="14"/>
              <a:defRPr/>
            </a:pPr>
            <a:r>
              <a:rPr lang="en-US" dirty="0">
                <a:cs typeface="Arial" panose="020B0604020202020204" pitchFamily="34" charset="0"/>
              </a:rPr>
              <a:t>Cornely OA, Crook DW, Esposito R, et al. Fidaxomicin versus vancomycin for infection with </a:t>
            </a:r>
            <a:r>
              <a:rPr lang="en-US" i="1" dirty="0">
                <a:cs typeface="Arial" panose="020B0604020202020204" pitchFamily="34" charset="0"/>
              </a:rPr>
              <a:t>Clostridium difficile </a:t>
            </a:r>
            <a:r>
              <a:rPr lang="en-US" dirty="0">
                <a:cs typeface="Arial" panose="020B0604020202020204" pitchFamily="34" charset="0"/>
              </a:rPr>
              <a:t>in Europe, Canada, and the USA: a double-blind, non-inferiority, randomised controlled trial. Lancet Infect Dis. 2012 Apr;12(4):281-9. PMID: 22321770.</a:t>
            </a:r>
          </a:p>
          <a:p>
            <a:pPr marL="742950" indent="-742950">
              <a:spcAft>
                <a:spcPts val="200"/>
              </a:spcAft>
              <a:buFont typeface="+mj-lt"/>
              <a:buAutoNum type="arabicPeriod" startAt="14"/>
              <a:defRPr/>
            </a:pPr>
            <a:r>
              <a:rPr lang="en-US" dirty="0">
                <a:cs typeface="Arial" panose="020B0604020202020204" pitchFamily="34" charset="0"/>
              </a:rPr>
              <a:t>van Nood E, Vrieze A, Nieuwdorp M, et al. Duodenal infusion of donor feces for recurrent </a:t>
            </a:r>
            <a:r>
              <a:rPr lang="en-US" i="1" dirty="0">
                <a:cs typeface="Arial" panose="020B0604020202020204" pitchFamily="34" charset="0"/>
              </a:rPr>
              <a:t>Clostridium difficile</a:t>
            </a:r>
            <a:r>
              <a:rPr lang="en-US" dirty="0">
                <a:cs typeface="Arial" panose="020B0604020202020204" pitchFamily="34" charset="0"/>
              </a:rPr>
              <a:t>. N Engl J Med. 2013 Jan 31;368(5): 407-15.  PMID: 23323867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References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66800"/>
            <a:ext cx="9052560" cy="5867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0"/>
            </a:pPr>
            <a:r>
              <a:rPr lang="en-US" sz="2000" dirty="0"/>
              <a:t>Cammarota G, Masucci L, Ianiro G, et al. Randomised clinical trial: faecal microbiota transplantation by colonoscopy vs. vancomycin for the treatment of recurrent </a:t>
            </a:r>
            <a:r>
              <a:rPr lang="en-US" sz="2000" i="1" dirty="0"/>
              <a:t>Clostridium difficile </a:t>
            </a:r>
            <a:r>
              <a:rPr lang="en-US" sz="2000" dirty="0"/>
              <a:t>infection. Aliment Pharmacol Thera. 2015 May;41(9):835-43. PMID: 25728808.</a:t>
            </a:r>
          </a:p>
          <a:p>
            <a:pPr marL="457200" indent="-457200">
              <a:buFont typeface="+mj-lt"/>
              <a:buAutoNum type="arabicPeriod" startAt="20"/>
            </a:pPr>
            <a:r>
              <a:rPr lang="en-US" sz="2000" dirty="0"/>
              <a:t>Youngster I, Sauk J, Pindar C, et al. Fecal microbiota transplant for relapsing </a:t>
            </a:r>
            <a:r>
              <a:rPr lang="en-US" sz="2000" i="1" dirty="0"/>
              <a:t>Clostridium difficile </a:t>
            </a:r>
            <a:r>
              <a:rPr lang="en-US" sz="2000" dirty="0"/>
              <a:t>infection using a frozen inoculum from unrelated donors: a randomized, open-label, controlled pilot study. Clin Infect Dis. 2014 Jun;58(11):1515-22. PMID: 24762631.</a:t>
            </a:r>
          </a:p>
          <a:p>
            <a:pPr marL="457200" indent="-457200">
              <a:buFont typeface="+mj-lt"/>
              <a:buAutoNum type="arabicPeriod" startAt="20"/>
            </a:pPr>
            <a:r>
              <a:rPr lang="en-US" sz="2000" dirty="0"/>
              <a:t>Lee CH, Steiner T, Petrof EO, et al. Frozen vs fresh fecal microbiota transplantation and clinical resolution of diarrhea in patients with recurrent </a:t>
            </a:r>
            <a:r>
              <a:rPr lang="en-US" sz="2000" i="1" dirty="0"/>
              <a:t>Clostridium difficile </a:t>
            </a:r>
            <a:r>
              <a:rPr lang="en-US" sz="2000" dirty="0"/>
              <a:t>infection: a randomized clinical trial. JAMA 2016 Jan;315(2):142-9. PMID: 26757463.</a:t>
            </a:r>
          </a:p>
          <a:p>
            <a:pPr marL="457200" indent="-457200">
              <a:buFont typeface="+mj-lt"/>
              <a:buAutoNum type="arabicPeriod" startAt="20"/>
            </a:pPr>
            <a:r>
              <a:rPr lang="en-US" sz="2000" dirty="0"/>
              <a:t>Kelly CR, Khoruts A, Staley C, et al. Effect of fecal microbiota transplantation on recurrence in multiply recurrent </a:t>
            </a:r>
            <a:r>
              <a:rPr lang="en-US" sz="2000" i="1" dirty="0"/>
              <a:t>Clostridium difficile </a:t>
            </a:r>
            <a:r>
              <a:rPr lang="en-US" sz="2000" dirty="0"/>
              <a:t>infection a randomized trial. Ann Intern Med. 2016 Nov 1;165(9):609-16. PMID: 27547925.</a:t>
            </a:r>
          </a:p>
          <a:p>
            <a:pPr marL="457200" indent="-457200">
              <a:buFont typeface="+mj-lt"/>
              <a:buAutoNum type="arabicPeriod" startAt="20"/>
            </a:pPr>
            <a:r>
              <a:rPr lang="en-US" sz="2000" dirty="0"/>
              <a:t>Lowy I, Molrine DC, Leav BA, et al. Treatment with monoclonal antibodies against </a:t>
            </a:r>
            <a:r>
              <a:rPr lang="en-US" sz="2000" i="1" dirty="0"/>
              <a:t>Clostridium difficile </a:t>
            </a:r>
            <a:r>
              <a:rPr lang="en-US" sz="2000" dirty="0"/>
              <a:t>toxins. N Engl J Med. 2010 Jan 21;362(3):197-205. PMID: 20089970. </a:t>
            </a:r>
          </a:p>
          <a:p>
            <a:pPr marL="0" indent="0">
              <a:buNone/>
              <a:defRPr/>
            </a:pPr>
            <a:endParaRPr lang="fr-FR" altLang="en-US" sz="2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2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References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71601"/>
            <a:ext cx="9052560" cy="5867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5"/>
            </a:pPr>
            <a:r>
              <a:rPr lang="en-US" sz="2000" dirty="0"/>
              <a:t>Wilcox MH, Gerding DN, Poxton IR, et al. Bezlotoxumab for prevention of recurrent </a:t>
            </a:r>
            <a:r>
              <a:rPr lang="en-US" sz="2000" i="1" dirty="0"/>
              <a:t>Clostridium difficile </a:t>
            </a:r>
            <a:r>
              <a:rPr lang="en-US" sz="2000" dirty="0"/>
              <a:t>infection. N Engl J Med. 2017 Jan 26;376(4):305-17. PMID: 28121498.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en-US" sz="2000" dirty="0"/>
              <a:t>Abbett SK, Yokoe DS, Lipsitz ST, et al. Proposed checklist of hospital interventions to decrease the incidence of healthcare-associated </a:t>
            </a:r>
            <a:r>
              <a:rPr lang="en-US" sz="2000" i="1" dirty="0"/>
              <a:t>Clostridium difficile </a:t>
            </a:r>
            <a:r>
              <a:rPr lang="en-US" sz="2000" dirty="0"/>
              <a:t>Infection. Infec Control Hosp Epidemiol 2009 Nov;30(11):1062-9. PMID: 19751156.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 startAt="25"/>
            </a:pPr>
            <a:r>
              <a:rPr lang="en-US" sz="2000" dirty="0"/>
              <a:t>Brown KA, Khanafer N, Daneman N, et al. Meta-analysis of antibiotics and the risk of community-associated </a:t>
            </a:r>
            <a:r>
              <a:rPr lang="en-US" sz="2000" i="1" dirty="0"/>
              <a:t>Clostridium difficile </a:t>
            </a:r>
            <a:r>
              <a:rPr lang="en-US" sz="2000" dirty="0"/>
              <a:t>infection. Antimicrob Agents Chemother. 2013 May;57(5):2326-32. PMID: 23478961.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en-US" sz="2000" dirty="0"/>
              <a:t>Doernberg SB, Winston LG, Deck DH, et al. Does doxycycline protect against development of </a:t>
            </a:r>
            <a:r>
              <a:rPr lang="en-US" sz="2000" i="1" dirty="0"/>
              <a:t>Clostridium difficile </a:t>
            </a:r>
            <a:r>
              <a:rPr lang="en-US" sz="2000" dirty="0"/>
              <a:t>infection? Clin Infect Dis. 2012 Sep;55(5):615-20. PMID:  22563022.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en-US" altLang="en-US" sz="2000" dirty="0"/>
              <a:t>Lawes T, Lopez-Lozano JM, Nebot, et al. Effect of a national 4C antibiotic stewardship intervention on the clinical and molecular epidemiology of </a:t>
            </a:r>
            <a:r>
              <a:rPr lang="en-US" altLang="en-US" sz="2000" i="1" dirty="0"/>
              <a:t>Clostridium difficile </a:t>
            </a:r>
            <a:r>
              <a:rPr lang="en-US" altLang="en-US" sz="2000" dirty="0"/>
              <a:t>infections in a region of Scotland: a non-linear time-series analysis. Lancet Infect Dis. 2017;17(2):194-206. PMID: 27825595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8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References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5867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0"/>
            </a:pPr>
            <a:r>
              <a:rPr lang="en-US" sz="2000" dirty="0">
                <a:latin typeface="Calibri" panose="020F0502020204030204" pitchFamily="34" charset="0"/>
              </a:rPr>
              <a:t>Gupta K, Hooton TM, Naber KG, et al. International clinical practice guidelines for the treatment of acute uncomplicated cystitis and pyelonephritis in women: a 2010 update by the Infectious Diseases Society of America and the European Society of Microbiology and Infectious Diseases. Clin Infect Dis. 2011 Mar 1;52(5):e103-20. PMID: 21292654.</a:t>
            </a:r>
          </a:p>
          <a:p>
            <a:pPr marL="457200" indent="-457200">
              <a:buFont typeface="+mj-lt"/>
              <a:buAutoNum type="arabicPeriod" startAt="30"/>
            </a:pPr>
            <a:r>
              <a:rPr lang="en-US" altLang="en-US" sz="2000" dirty="0">
                <a:latin typeface="Calibri" panose="020F0502020204030204" pitchFamily="34" charset="0"/>
              </a:rPr>
              <a:t>Freedberg DE, Lamouse-Smith ES, Lightdale JR, et al. Use of acid suppression medication is associated with risk for </a:t>
            </a:r>
            <a:r>
              <a:rPr lang="en-US" altLang="en-US" sz="2000" i="1" dirty="0">
                <a:latin typeface="Calibri" panose="020F0502020204030204" pitchFamily="34" charset="0"/>
              </a:rPr>
              <a:t>C. difficile </a:t>
            </a:r>
            <a:r>
              <a:rPr lang="en-US" altLang="en-US" sz="2000" dirty="0">
                <a:latin typeface="Calibri" panose="020F0502020204030204" pitchFamily="34" charset="0"/>
              </a:rPr>
              <a:t>infection in infants and children: a population-based study. Clin Infect Dis. 2015 Sep 15;61(6):912-7. PMID: 26060292.</a:t>
            </a:r>
          </a:p>
          <a:p>
            <a:pPr marL="457200" indent="-457200">
              <a:buFont typeface="+mj-lt"/>
              <a:buAutoNum type="arabicPeriod" startAt="30"/>
            </a:pPr>
            <a:r>
              <a:rPr lang="en-US" altLang="en-US" sz="2000" dirty="0">
                <a:latin typeface="Calibri" panose="020F0502020204030204" pitchFamily="34" charset="0"/>
              </a:rPr>
              <a:t>Kwok CS, Arthur AK, Anibueze CL, et al. Risk of </a:t>
            </a:r>
            <a:r>
              <a:rPr lang="en-US" altLang="en-US" sz="2000" i="1" dirty="0">
                <a:latin typeface="Calibri" panose="020F0502020204030204" pitchFamily="34" charset="0"/>
              </a:rPr>
              <a:t>Clostridium difficile </a:t>
            </a:r>
            <a:r>
              <a:rPr lang="en-US" altLang="en-US" sz="2000" dirty="0">
                <a:latin typeface="Calibri" panose="020F0502020204030204" pitchFamily="34" charset="0"/>
              </a:rPr>
              <a:t>infection with acid suppressing drugs and antibiotics: meta-analysis.</a:t>
            </a:r>
            <a:r>
              <a:rPr lang="sv-SE" altLang="en-US" sz="2000" dirty="0">
                <a:latin typeface="Calibri" panose="020F0502020204030204" pitchFamily="34" charset="0"/>
              </a:rPr>
              <a:t> Am J Gastroenterol. 2014 Jan;109(1):144.</a:t>
            </a:r>
            <a:r>
              <a:rPr lang="en-US" altLang="en-US" sz="2000" dirty="0">
                <a:latin typeface="Calibri" panose="020F0502020204030204" pitchFamily="34" charset="0"/>
              </a:rPr>
              <a:t> PMID: 22525304.</a:t>
            </a:r>
          </a:p>
          <a:p>
            <a:pPr marL="457200" indent="-457200">
              <a:buFont typeface="+mj-lt"/>
              <a:buAutoNum type="arabicPeriod" startAt="30"/>
            </a:pPr>
            <a:r>
              <a:rPr lang="en-US" altLang="en-US" sz="2000" dirty="0">
                <a:latin typeface="Calibri" panose="020F0502020204030204" pitchFamily="34" charset="0"/>
              </a:rPr>
              <a:t>Janarthanan S, Ditah I, Adler DG, et al. </a:t>
            </a:r>
            <a:r>
              <a:rPr lang="en-US" altLang="en-US" sz="2000" i="1" dirty="0">
                <a:latin typeface="Calibri" panose="020F0502020204030204" pitchFamily="34" charset="0"/>
              </a:rPr>
              <a:t>Clostridium difficile</a:t>
            </a:r>
            <a:r>
              <a:rPr lang="en-US" altLang="en-US" sz="2000" dirty="0">
                <a:latin typeface="Calibri" panose="020F0502020204030204" pitchFamily="34" charset="0"/>
              </a:rPr>
              <a:t>-associated diarrhea and proton pump inhibitor therapy: a meta-analysis. Am J Gastroenterol. 2012 Jul;107(7): 1001-10. PMID: 22710578.</a:t>
            </a:r>
          </a:p>
          <a:p>
            <a:pPr marL="457200" indent="-457200">
              <a:buFont typeface="+mj-lt"/>
              <a:buAutoNum type="arabicPeriod" startAt="30"/>
            </a:pPr>
            <a:r>
              <a:rPr lang="en-US" altLang="en-US" sz="2000" dirty="0">
                <a:latin typeface="Calibri" panose="020F0502020204030204" pitchFamily="34" charset="0"/>
              </a:rPr>
              <a:t>Tleyjeh I, Bin Abdulhak A, Riaz M, et al. Association between acid-suppression therapy and </a:t>
            </a:r>
            <a:r>
              <a:rPr lang="en-US" altLang="en-US" sz="2000" i="1" dirty="0">
                <a:latin typeface="Calibri" panose="020F0502020204030204" pitchFamily="34" charset="0"/>
              </a:rPr>
              <a:t>Clostridium difficile </a:t>
            </a:r>
            <a:r>
              <a:rPr lang="en-US" altLang="en-US" sz="2000" dirty="0">
                <a:latin typeface="Calibri" panose="020F0502020204030204" pitchFamily="34" charset="0"/>
              </a:rPr>
              <a:t>infection: a contemporary systematic review and meta-analysis. PLoS One. 2012;7(12):e50836. PMID: 23236397.</a:t>
            </a:r>
          </a:p>
          <a:p>
            <a:pPr marL="457200" indent="-457200">
              <a:buFont typeface="+mj-lt"/>
              <a:buAutoNum type="arabicPeriod" startAt="30"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References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71601"/>
            <a:ext cx="9052560" cy="5867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5"/>
            </a:pPr>
            <a:r>
              <a:rPr lang="en-US" sz="2000" dirty="0"/>
              <a:t>Pattani R, Palda VA, Hwang SW, et al. Probiotics for the prevention of antibiotic-associated diarrhea and </a:t>
            </a:r>
            <a:r>
              <a:rPr lang="en-US" sz="2000" i="1" dirty="0"/>
              <a:t>Clostridium difficile </a:t>
            </a:r>
            <a:r>
              <a:rPr lang="en-US" sz="2000" dirty="0"/>
              <a:t>infection among hospitalized patients: systematic review and meta-analysis.  Open Med. 2013 May 28;7(2):e56-67. PMID: 24348885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4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Four Moments of Antibiotic Decision Making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066800"/>
            <a:ext cx="5562600" cy="629179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Does my patient have an infection that requires antibiotics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Image of a 4, with the abbreviated moments in the arms.&#10;1. Make the Diagnosis&#10;2. Cultures and Empiric Therapy&#10;3. Stop, Narrow, Change to Oral&#10;4. Duration&#10;" title="Four Moment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6" y="2248152"/>
            <a:ext cx="3962401" cy="3750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1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ntibiotic exposure-&gt; Disruption of normal colonic flora-&gt; Antibiotic-associated diarrhea OR -&gt; Clostridioides defficile colonization -&gt; toxin release-&gt; mucosal injury and inflammation&#10;&#10;Lack of antibodies to toxin also leads to mucosal injury and inflammation&#10;&#10;hospitalization or other environmental contact also leads to clostridiodes difficile colonization" title="Diagram of Factors Contributing to CDI1,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Contributing to CDI</a:t>
            </a:r>
            <a:r>
              <a:rPr lang="en-US" baseline="30000" dirty="0" smtClean="0"/>
              <a:t>1,2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 descr="Image is of a flow chart with the process of a Clostridioides difficile infection mapped out." title="Factors Contributing to CD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5" y="1373436"/>
            <a:ext cx="9772735" cy="5885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/>
              <a:t>Case Definition of CDI</a:t>
            </a:r>
            <a:r>
              <a:rPr lang="en-US" sz="4500" baseline="30000" dirty="0" smtClean="0"/>
              <a:t>3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≥3 unformed stools in a 24-hour period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positive stool test for </a:t>
            </a:r>
            <a:r>
              <a:rPr lang="en-US" i="1" dirty="0" smtClean="0"/>
              <a:t>C. difficile </a:t>
            </a:r>
            <a:r>
              <a:rPr lang="en-US" dirty="0" smtClean="0"/>
              <a:t>toxin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dirty="0" smtClean="0"/>
              <a:t>Colonoscopic or histopathologic findings compatible with pseudomembranous colitis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6" name="Picture 25" descr="Image is of a Clostridioides difficle spore" title="Clostridiodes difficile spo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3962400" cy="2228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1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is of a grimacing, hunched-over man holding his abdomen." title="Man holding his abdom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52600"/>
            <a:ext cx="2840711" cy="4654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73" y="217399"/>
            <a:ext cx="9052560" cy="603144"/>
          </a:xfrm>
        </p:spPr>
        <p:txBody>
          <a:bodyPr>
            <a:normAutofit fontScale="90000"/>
          </a:bodyPr>
          <a:lstStyle/>
          <a:p>
            <a:r>
              <a:rPr lang="en-US" altLang="en-US" i="1" dirty="0" smtClean="0"/>
              <a:t>C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difficile</a:t>
            </a:r>
            <a:r>
              <a:rPr lang="en-US" altLang="en-US" dirty="0" smtClean="0"/>
              <a:t> Clinical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66800"/>
            <a:ext cx="6659880" cy="5884974"/>
          </a:xfrm>
        </p:spPr>
        <p:txBody>
          <a:bodyPr>
            <a:noAutofit/>
          </a:bodyPr>
          <a:lstStyle/>
          <a:p>
            <a:r>
              <a:rPr lang="en-US" sz="3200" dirty="0" smtClean="0"/>
              <a:t>Asymptomatic colonization</a:t>
            </a:r>
          </a:p>
          <a:p>
            <a:pPr lvl="1"/>
            <a:r>
              <a:rPr lang="en-US" sz="2800" dirty="0" smtClean="0"/>
              <a:t>10–60% of healthy infants under 1 year of age</a:t>
            </a:r>
            <a:r>
              <a:rPr lang="en-US" sz="2800" baseline="30000" dirty="0" smtClean="0"/>
              <a:t>4-6</a:t>
            </a:r>
            <a:endParaRPr lang="en-US" sz="2800" dirty="0" smtClean="0"/>
          </a:p>
          <a:p>
            <a:pPr lvl="1"/>
            <a:r>
              <a:rPr lang="en-US" sz="2800" dirty="0" smtClean="0"/>
              <a:t>3% of healthy adults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lvl="1"/>
            <a:r>
              <a:rPr lang="en-US" sz="2800" dirty="0" smtClean="0"/>
              <a:t>10–20% of hospitalized patients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r>
              <a:rPr lang="en-US" sz="3200" dirty="0" smtClean="0"/>
              <a:t>Watery diarrhea</a:t>
            </a:r>
            <a:r>
              <a:rPr lang="en-US" sz="3200" baseline="30000" dirty="0" smtClean="0"/>
              <a:t>1</a:t>
            </a:r>
            <a:endParaRPr lang="en-US" sz="3200" dirty="0" smtClean="0"/>
          </a:p>
          <a:p>
            <a:pPr lvl="1"/>
            <a:r>
              <a:rPr lang="en-US" sz="2800" dirty="0" smtClean="0"/>
              <a:t>Most common presentation</a:t>
            </a:r>
          </a:p>
          <a:p>
            <a:pPr lvl="1"/>
            <a:r>
              <a:rPr lang="en-US" sz="2800" dirty="0" smtClean="0"/>
              <a:t>Lower abdominal pain, cramping, nausea, low-grade fever (15%), and leukocytosis (average ~15,000 cells/microL)</a:t>
            </a:r>
          </a:p>
          <a:p>
            <a:r>
              <a:rPr lang="en-US" sz="3200" dirty="0" smtClean="0"/>
              <a:t>Severe or fulminant colitis</a:t>
            </a:r>
            <a:r>
              <a:rPr lang="en-US" sz="3200" baseline="30000" dirty="0" smtClean="0"/>
              <a:t>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9951" y="217399"/>
            <a:ext cx="9052560" cy="603144"/>
          </a:xfrm>
          <a:prstGeom prst="rect">
            <a:avLst/>
          </a:prstGeom>
        </p:spPr>
        <p:txBody>
          <a:bodyPr vert="horz" lIns="101864" tIns="50933" rIns="101864" bIns="50933" rtlCol="0" anchor="ctr">
            <a:noAutofit/>
          </a:bodyPr>
          <a:lstStyle>
            <a:lvl1pPr algn="ctr" defTabSz="1018638" rtl="0" eaLnBrk="1" latinLnBrk="0" hangingPunct="1">
              <a:spcBef>
                <a:spcPct val="0"/>
              </a:spcBef>
              <a:buNone/>
              <a:defRPr sz="50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6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Severe and Fulminant CDI</a:t>
            </a:r>
            <a:r>
              <a:rPr lang="en-US" altLang="en-US" baseline="30000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6364"/>
            <a:ext cx="9601199" cy="5582235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2018 IDSA/SHEA guidelines state CDI is severe when—</a:t>
            </a:r>
          </a:p>
          <a:p>
            <a:pPr lvl="1"/>
            <a:r>
              <a:rPr lang="en-US" altLang="en-US" sz="2800" dirty="0" smtClean="0"/>
              <a:t>Leukocytosis greater than 15,000 cells per milliliter or serum creatinine greater than 1.5 mg/dL</a:t>
            </a:r>
          </a:p>
          <a:p>
            <a:r>
              <a:rPr lang="en-US" altLang="en-US" sz="3200" dirty="0" smtClean="0"/>
              <a:t>Fulminant CDI defined as CDI requiring ICU admission because of—</a:t>
            </a:r>
          </a:p>
          <a:p>
            <a:pPr lvl="1"/>
            <a:r>
              <a:rPr lang="en-US" altLang="en-US" sz="2800" dirty="0" smtClean="0"/>
              <a:t>Hypotension</a:t>
            </a:r>
          </a:p>
          <a:p>
            <a:pPr lvl="1"/>
            <a:r>
              <a:rPr lang="en-US" altLang="en-US" sz="2800" dirty="0"/>
              <a:t>I</a:t>
            </a:r>
            <a:r>
              <a:rPr lang="en-US" altLang="en-US" sz="2800" dirty="0" smtClean="0"/>
              <a:t>ntestinal perforation</a:t>
            </a:r>
          </a:p>
          <a:p>
            <a:pPr lvl="1"/>
            <a:r>
              <a:rPr lang="en-US" altLang="en-US" sz="2800" dirty="0"/>
              <a:t>T</a:t>
            </a:r>
            <a:r>
              <a:rPr lang="en-US" altLang="en-US" sz="2800" dirty="0" smtClean="0"/>
              <a:t>oxic megacolon</a:t>
            </a:r>
          </a:p>
          <a:p>
            <a:r>
              <a:rPr lang="en-US" altLang="en-US" sz="3200" dirty="0" smtClean="0"/>
              <a:t>Obtain abdominal imaging and prompt surgical consultation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8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Ribotype 027 (NAP1) Strain</a:t>
            </a:r>
            <a:r>
              <a:rPr lang="en-US" altLang="en-US" baseline="30000" dirty="0" smtClean="0"/>
              <a:t>8,9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6050280" cy="3505201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Associated with frequent, severe, refractory disease that is more likely to relapse compared to non-NAP1 strains</a:t>
            </a:r>
          </a:p>
          <a:p>
            <a:pPr lvl="1"/>
            <a:r>
              <a:rPr lang="en-US" altLang="en-US" sz="2800" dirty="0" smtClean="0"/>
              <a:t>Toxin production 16</a:t>
            </a:r>
            <a:r>
              <a:rPr lang="en-US" sz="2800" dirty="0" smtClean="0"/>
              <a:t>–</a:t>
            </a:r>
            <a:r>
              <a:rPr lang="en-US" altLang="en-US" sz="2800" dirty="0" smtClean="0"/>
              <a:t>23-fold greater than wild-type strains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3"/>
          </p:nvPr>
        </p:nvSpPr>
        <p:spPr>
          <a:xfrm>
            <a:off x="502920" y="4648202"/>
            <a:ext cx="9174480" cy="239236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Fluoroquinolone (FQ) use has been associated with the emergence of the NAP1 </a:t>
            </a:r>
            <a:r>
              <a:rPr lang="en-US" altLang="en-US" sz="3200" dirty="0" smtClean="0"/>
              <a:t>strain</a:t>
            </a:r>
            <a:r>
              <a:rPr lang="en-US" altLang="en-US" sz="3200" baseline="30000" dirty="0" smtClean="0"/>
              <a:t>10</a:t>
            </a:r>
            <a:endParaRPr lang="en-US" altLang="en-US" sz="3200" dirty="0"/>
          </a:p>
          <a:p>
            <a:pPr lvl="1"/>
            <a:r>
              <a:rPr lang="en-US" altLang="en-US" sz="2800" dirty="0"/>
              <a:t>Reduction in FQ use in the United Kingdom has been associated with dramatic reductions in CDI due to NAP1.  </a:t>
            </a:r>
            <a:endParaRPr lang="en-US" dirty="0"/>
          </a:p>
        </p:txBody>
      </p:sp>
      <p:pic>
        <p:nvPicPr>
          <p:cNvPr id="6" name="Picture 5" descr="Image is of a clinician palpating a patient's abdomen." title="Examination of abdom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11" y="2155390"/>
            <a:ext cx="2977569" cy="1985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2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A9Kse04w"/>
  <p:tag name="ARTICULATE_DESIGN_ID_CUSP HAI SLIDE TEMPLATE FINAL 10-12-16" val="wrVl9TBZ"/>
  <p:tag name="ARTICULATE_SLIDE_THUMBNAIL_REFRESH" val="1"/>
  <p:tag name="MMPROD_NEXTUNIQUEID" val="10009"/>
  <p:tag name="MMPROD_UIDATA" val="&lt;database version=&quot;11.0&quot;&gt;&lt;object type=&quot;1&quot; unique_id=&quot;10001&quot;&gt;&lt;object type=&quot;2&quot; unique_id=&quot;14094&quot;&gt;&lt;object type=&quot;3&quot; unique_id=&quot;14095&quot;&gt;&lt;property id=&quot;20148&quot; value=&quot;5&quot;/&gt;&lt;property id=&quot;20300&quot; value=&quot;Slide 1 - &amp;quot;Improving Teamwork and Communication Around Antibiotic Prescribing &amp;quot;&quot;/&gt;&lt;property id=&quot;20307&quot; value=&quot;257&quot;/&gt;&lt;/object&gt;&lt;object type=&quot;3&quot; unique_id=&quot;14096&quot;&gt;&lt;property id=&quot;20148&quot; value=&quot;5&quot;/&gt;&lt;property id=&quot;20300&quot; value=&quot;Slide 4 - &amp;quot;Objectives&amp;quot;&quot;/&gt;&lt;property id=&quot;20307&quot; value=&quot;256&quot;/&gt;&lt;/object&gt;&lt;object type=&quot;3&quot; unique_id=&quot;14115&quot;&gt;&lt;property id=&quot;20148&quot; value=&quot;5&quot;/&gt;&lt;property id=&quot;20300&quot; value=&quot;Slide 5 - &amp;quot;Effective Communication Strategies&amp;quot;&quot;/&gt;&lt;property id=&quot;20307&quot; value=&quot;260&quot;/&gt;&lt;/object&gt;&lt;object type=&quot;3&quot; unique_id=&quot;14118&quot;&gt;&lt;property id=&quot;20148&quot; value=&quot;5&quot;/&gt;&lt;property id=&quot;20300&quot; value=&quot;Slide 9 - &amp;quot;Use Assertive, (Not Aggressive), Statements&amp;quot;&quot;/&gt;&lt;property id=&quot;20307&quot; value=&quot;278&quot;/&gt;&lt;/object&gt;&lt;object type=&quot;3&quot; unique_id=&quot;14119&quot;&gt;&lt;property id=&quot;20148&quot; value=&quot;5&quot;/&gt;&lt;property id=&quot;20300&quot; value=&quot;Slide 11 - &amp;quot;Elements of Appropriate Assertion&amp;quot;&quot;/&gt;&lt;property id=&quot;20307&quot; value=&quot;266&quot;/&gt;&lt;/object&gt;&lt;object type=&quot;3&quot; unique_id=&quot;14120&quot;&gt;&lt;property id=&quot;20148&quot; value=&quot;5&quot;/&gt;&lt;property id=&quot;20300&quot; value=&quot;Slide 12 - &amp;quot;Advocacy and Assertion&amp;quot;&quot;/&gt;&lt;property id=&quot;20307&quot; value=&quot;268&quot;/&gt;&lt;/object&gt;&lt;object type=&quot;3&quot; unique_id=&quot;14121&quot;&gt;&lt;property id=&quot;20148&quot; value=&quot;5&quot;/&gt;&lt;property id=&quot;20300&quot; value=&quot;Slide 13 - &amp;quot;ALEEN&amp;quot;&quot;/&gt;&lt;property id=&quot;20307&quot; value=&quot;277&quot;/&gt;&lt;/object&gt;&lt;object type=&quot;3&quot; unique_id=&quot;14124&quot;&gt;&lt;property id=&quot;20148&quot; value=&quot;5&quot;/&gt;&lt;property id=&quot;20300&quot; value=&quot;Slide 15 - &amp;quot;Teamwork Climate Across Michigan ICUs&amp;quot;&quot;/&gt;&lt;property id=&quot;20307&quot; value=&quot;279&quot;/&gt;&lt;/object&gt;&lt;object type=&quot;3&quot; unique_id=&quot;14125&quot;&gt;&lt;property id=&quot;20148&quot; value=&quot;5&quot;/&gt;&lt;property id=&quot;20300&quot; value=&quot;Slide 16 - &amp;quot;The Four Moments of Antibiotic Stewardship&amp;quot;&quot;/&gt;&lt;property id=&quot;20307&quot; value=&quot;259&quot;/&gt;&lt;/object&gt;&lt;object type=&quot;3&quot; unique_id=&quot;14126&quot;&gt;&lt;property id=&quot;20148&quot; value=&quot;5&quot;/&gt;&lt;property id=&quot;20300&quot; value=&quot;Slide 17 - &amp;quot;Approaches to Improve Teamwork Around Antibiotic Use&amp;quot;&quot;/&gt;&lt;property id=&quot;20307&quot; value=&quot;284&quot;/&gt;&lt;/object&gt;&lt;object type=&quot;3&quot; unique_id=&quot;14127&quot;&gt;&lt;property id=&quot;20148&quot; value=&quot;5&quot;/&gt;&lt;property id=&quot;20300&quot; value=&quot;Slide 19 - &amp;quot;What is a Briefing (or Huddle)?&amp;quot;&quot;/&gt;&lt;property id=&quot;20307&quot; value=&quot;286&quot;/&gt;&lt;/object&gt;&lt;object type=&quot;3&quot; unique_id=&quot;14128&quot;&gt;&lt;property id=&quot;20148&quot; value=&quot;5&quot;/&gt;&lt;property id=&quot;20300&quot; value=&quot;Slide 18 - &amp;quot;Antibiotic Time Out Tool&amp;quot;&quot;/&gt;&lt;property id=&quot;20307&quot; value=&quot;281&quot;/&gt;&lt;/object&gt;&lt;object type=&quot;3&quot; unique_id=&quot;14130&quot;&gt;&lt;property id=&quot;20148&quot; value=&quot;5&quot;/&gt;&lt;property id=&quot;20300&quot; value=&quot;Slide 20 - &amp;quot;Meetings Between ASP and Front-Line Providers &amp;quot;&quot;/&gt;&lt;property id=&quot;20307&quot; value=&quot;288&quot;/&gt;&lt;/object&gt;&lt;object type=&quot;3&quot; unique_id=&quot;14131&quot;&gt;&lt;property id=&quot;20148&quot; value=&quot;5&quot;/&gt;&lt;property id=&quot;20300&quot; value=&quot;Slide 21 - &amp;quot;Team Antibiotic Review Form&amp;quot;&quot;/&gt;&lt;property id=&quot;20307&quot; value=&quot;285&quot;/&gt;&lt;/object&gt;&lt;object type=&quot;3&quot; unique_id=&quot;14132&quot;&gt;&lt;property id=&quot;20148&quot; value=&quot;5&quot;/&gt;&lt;property id=&quot;20300&quot; value=&quot;Slide 22 - &amp;quot;Staff Safety Assessment Form&amp;quot;&quot;/&gt;&lt;property id=&quot;20307&quot; value=&quot;289&quot;/&gt;&lt;/object&gt;&lt;object type=&quot;3&quot; unique_id=&quot;14133&quot;&gt;&lt;property id=&quot;20148&quot; value=&quot;5&quot;/&gt;&lt;property id=&quot;20300&quot; value=&quot;Slide 23 - &amp;quot;Summary&amp;quot;&quot;/&gt;&lt;property id=&quot;20307&quot; value=&quot;275&quot;/&gt;&lt;/object&gt;&lt;object type=&quot;3&quot; unique_id=&quot;14134&quot;&gt;&lt;property id=&quot;20148&quot; value=&quot;5&quot;/&gt;&lt;property id=&quot;20300&quot; value=&quot;Slide 25 - &amp;quot;References&amp;quot;&quot;/&gt;&lt;property id=&quot;20307&quot; value=&quot;267&quot;/&gt;&lt;/object&gt;&lt;object type=&quot;3&quot; unique_id=&quot;43167&quot;&gt;&lt;property id=&quot;20148&quot; value=&quot;5&quot;/&gt;&lt;property id=&quot;20300&quot; value=&quot;Slide 2 - &amp;quot;Presenter — Pranita Tamma&amp;quot;&quot;/&gt;&lt;property id=&quot;20307&quot; value=&quot;290&quot;/&gt;&lt;/object&gt;&lt;object type=&quot;3&quot; unique_id=&quot;43168&quot;&gt;&lt;property id=&quot;20148&quot; value=&quot;5&quot;/&gt;&lt;property id=&quot;20300&quot; value=&quot;Slide 3 - &amp;quot;Housekeeping&amp;quot;&quot;/&gt;&lt;property id=&quot;20307&quot; value=&quot;292&quot;/&gt;&lt;/object&gt;&lt;object type=&quot;3&quot; unique_id=&quot;43169&quot;&gt;&lt;property id=&quot;20148&quot; value=&quot;5&quot;/&gt;&lt;property id=&quot;20300&quot; value=&quot;Slide 24&quot;/&gt;&lt;property id=&quot;20307&quot; value=&quot;291&quot;/&gt;&lt;/object&gt;&lt;object type=&quot;3&quot; unique_id=&quot;43338&quot;&gt;&lt;property id=&quot;20148&quot; value=&quot;5&quot;/&gt;&lt;property id=&quot;20300&quot; value=&quot;Slide 6 - &amp;quot;Process of Communication&amp;quot;&quot;/&gt;&lt;property id=&quot;20307&quot; value=&quot;293&quot;/&gt;&lt;/object&gt;&lt;object type=&quot;3&quot; unique_id=&quot;43339&quot;&gt;&lt;property id=&quot;20148&quot; value=&quot;5&quot;/&gt;&lt;property id=&quot;20300&quot; value=&quot;Slide 7 - &amp;quot;Process of Communication&amp;quot;&quot;/&gt;&lt;property id=&quot;20307&quot; value=&quot;294&quot;/&gt;&lt;/object&gt;&lt;object type=&quot;3&quot; unique_id=&quot;43340&quot;&gt;&lt;property id=&quot;20148&quot; value=&quot;5&quot;/&gt;&lt;property id=&quot;20300&quot; value=&quot;Slide 8&quot;/&gt;&lt;property id=&quot;20307&quot; value=&quot;295&quot;/&gt;&lt;/object&gt;&lt;object type=&quot;3&quot; unique_id=&quot;62897&quot;&gt;&lt;property id=&quot;20148&quot; value=&quot;5&quot;/&gt;&lt;property id=&quot;20300&quot; value=&quot;Slide 10 - &amp;quot;Use Assertive, (Not Aggressive), Statements&amp;quot;&quot;/&gt;&lt;property id=&quot;20307&quot; value=&quot;296&quot;/&gt;&lt;/object&gt;&lt;object type=&quot;3&quot; unique_id=&quot;63035&quot;&gt;&lt;property id=&quot;20148&quot; value=&quot;5&quot;/&gt;&lt;property id=&quot;20300&quot; value=&quot;Slide 14 - &amp;quot;Ineffective Communication&amp;quot;&quot;/&gt;&lt;property id=&quot;20307&quot; value=&quot;297&quot;/&gt;&lt;/object&gt;&lt;/object&gt;&lt;object type=&quot;8&quot; unique_id=&quot;14100&quot;&gt;&lt;/object&gt;&lt;/object&gt;&lt;/database&gt;"/>
  <p:tag name="SECTOMILLISECCONVERTED" val="1"/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CUSP HAI slide template FINAL 10-12-16</Template>
  <TotalTime>18507</TotalTime>
  <Words>3194</Words>
  <Application>Microsoft Office PowerPoint</Application>
  <PresentationFormat>Custom</PresentationFormat>
  <Paragraphs>324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MS PGothic</vt:lpstr>
      <vt:lpstr>Arial</vt:lpstr>
      <vt:lpstr>Calibri</vt:lpstr>
      <vt:lpstr>Courier New</vt:lpstr>
      <vt:lpstr>Times New Roman</vt:lpstr>
      <vt:lpstr>Office Theme</vt:lpstr>
      <vt:lpstr>Best Practices in the Diagnosis and Treatment of Clostridioides difficile Infections</vt:lpstr>
      <vt:lpstr>Objectives</vt:lpstr>
      <vt:lpstr>The Four Moments of Antibiotic Decision Making</vt:lpstr>
      <vt:lpstr>The Four Moments of Antibiotic Decision Making</vt:lpstr>
      <vt:lpstr>Factors Contributing to CDI1,2</vt:lpstr>
      <vt:lpstr>Case Definition of CDI3</vt:lpstr>
      <vt:lpstr>C. difficile Clinical Spectrum</vt:lpstr>
      <vt:lpstr>Severe and Fulminant CDI7</vt:lpstr>
      <vt:lpstr>Ribotype 027 (NAP1) Strain8,9</vt:lpstr>
      <vt:lpstr>Recurrent CDI</vt:lpstr>
      <vt:lpstr>The Four Moments of Antibiotic Decision Making</vt:lpstr>
      <vt:lpstr>Common Laboratory Testing Approaches2,14</vt:lpstr>
      <vt:lpstr>Additional Tips Related to Laboratory Testing</vt:lpstr>
      <vt:lpstr>The Four Moments of Antibiotic Decision Making</vt:lpstr>
      <vt:lpstr>Treatment Principles</vt:lpstr>
      <vt:lpstr>Treatment of Initial Episode15-18</vt:lpstr>
      <vt:lpstr>Treatment of Fulminant Disease3</vt:lpstr>
      <vt:lpstr>Treatment of Recurrent CDI3</vt:lpstr>
      <vt:lpstr>Fecal Microbiota Transplantation19-23</vt:lpstr>
      <vt:lpstr>Monoclonal Antibodies</vt:lpstr>
      <vt:lpstr>Select Modifiable Risk Factors26</vt:lpstr>
      <vt:lpstr>C. difficile and Antibiotics</vt:lpstr>
      <vt:lpstr>CDI Reductions Associated With Reduction in Cephalosporins and FQ</vt:lpstr>
      <vt:lpstr>How Can We Reduce the Use of High-Risk Agents? </vt:lpstr>
      <vt:lpstr>How Can We Reduce the Use of High-Risk Agents? </vt:lpstr>
      <vt:lpstr>Gastric Acid Suppression31-34</vt:lpstr>
      <vt:lpstr>Probiotics35</vt:lpstr>
      <vt:lpstr>Bottom Line With Probiotics</vt:lpstr>
      <vt:lpstr>Take-Home Messages</vt:lpstr>
      <vt:lpstr>Disclaimer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 Miller</dc:creator>
  <cp:lastModifiedBy>Heidenrich, Christine (AHRQ/OC) (CTR)</cp:lastModifiedBy>
  <cp:revision>363</cp:revision>
  <cp:lastPrinted>2019-09-30T19:13:37Z</cp:lastPrinted>
  <dcterms:created xsi:type="dcterms:W3CDTF">2017-03-24T18:33:59Z</dcterms:created>
  <dcterms:modified xsi:type="dcterms:W3CDTF">2019-10-24T17:23:41Z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BE12A664-CECD-44C6-9F81-FDECEFC4FB6F</vt:lpwstr>
  </property>
  <property fmtid="{D5CDD505-2E9C-101B-9397-08002B2CF9AE}" pid="3" name="ArticulatePath">
    <vt:lpwstr>Presentation2</vt:lpwstr>
  </property>
</Properties>
</file>