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5" r:id="rId2"/>
    <p:sldId id="427" r:id="rId3"/>
    <p:sldId id="552" r:id="rId4"/>
    <p:sldId id="582" r:id="rId5"/>
    <p:sldId id="430" r:id="rId6"/>
    <p:sldId id="583" r:id="rId7"/>
    <p:sldId id="433" r:id="rId8"/>
    <p:sldId id="506" r:id="rId9"/>
    <p:sldId id="517" r:id="rId10"/>
    <p:sldId id="480" r:id="rId11"/>
    <p:sldId id="577" r:id="rId12"/>
    <p:sldId id="584" r:id="rId13"/>
    <p:sldId id="464" r:id="rId14"/>
    <p:sldId id="481" r:id="rId15"/>
    <p:sldId id="585" r:id="rId16"/>
    <p:sldId id="578" r:id="rId17"/>
    <p:sldId id="574" r:id="rId18"/>
    <p:sldId id="525" r:id="rId19"/>
    <p:sldId id="527" r:id="rId20"/>
    <p:sldId id="579" r:id="rId21"/>
    <p:sldId id="530" r:id="rId22"/>
    <p:sldId id="580" r:id="rId23"/>
    <p:sldId id="581" r:id="rId24"/>
  </p:sldIdLst>
  <p:sldSz cx="10058400" cy="7772400"/>
  <p:notesSz cx="7010400" cy="9296400"/>
  <p:custDataLst>
    <p:tags r:id="rId26"/>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A Miller" initials="MAM" lastIdx="28" clrIdx="0"/>
  <p:cmAuthor id="7" name="Pranita" initials="" lastIdx="13" clrIdx="7"/>
  <p:cmAuthor id="1" name="Kathleen Speck" initials="KS" lastIdx="46" clrIdx="1">
    <p:extLst/>
  </p:cmAuthor>
  <p:cmAuthor id="8" name="Heidenrich, Christine (AHRQ/OC) (CTR)" initials="HC((" lastIdx="18" clrIdx="8">
    <p:extLst>
      <p:ext uri="{19B8F6BF-5375-455C-9EA6-DF929625EA0E}">
        <p15:presenceInfo xmlns:p15="http://schemas.microsoft.com/office/powerpoint/2012/main" userId="S-1-5-21-1747495209-1248221918-2216747781-28054" providerId="AD"/>
      </p:ext>
    </p:extLst>
  </p:cmAuthor>
  <p:cmAuthor id="2" name="Pranita Tamma" initials="PT" lastIdx="60" clrIdx="2">
    <p:extLst/>
  </p:cmAuthor>
  <p:cmAuthor id="3" name="Meghan Walrath" initials="MW" lastIdx="2" clrIdx="3">
    <p:extLst/>
  </p:cmAuthor>
  <p:cmAuthor id="4" name="Sara Cosgrove" initials="SC" lastIdx="14" clrIdx="4">
    <p:extLst/>
  </p:cmAuthor>
  <p:cmAuthor id="5" name="Sara Cosgrove" initials="SC [2]" lastIdx="11" clrIdx="5">
    <p:extLst/>
  </p:cmAuthor>
  <p:cmAuthor id="6" name="Miller, Melissa (AHRQ/CQuIPS)" initials="MM(" lastIdx="11" clrIdx="6">
    <p:extLst>
      <p:ext uri="{19B8F6BF-5375-455C-9EA6-DF929625EA0E}">
        <p15:presenceInfo xmlns:p15="http://schemas.microsoft.com/office/powerpoint/2012/main" userId="S-1-5-21-1747495209-1248221918-2216747781-14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1"/>
    <a:srgbClr val="3B6921"/>
    <a:srgbClr val="B31F17"/>
    <a:srgbClr val="FF0000"/>
    <a:srgbClr val="FAF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8" autoAdjust="0"/>
    <p:restoredTop sz="95296" autoAdjust="0"/>
  </p:normalViewPr>
  <p:slideViewPr>
    <p:cSldViewPr>
      <p:cViewPr varScale="1">
        <p:scale>
          <a:sx n="55" d="100"/>
          <a:sy n="55" d="100"/>
        </p:scale>
        <p:origin x="168" y="84"/>
      </p:cViewPr>
      <p:guideLst>
        <p:guide orient="horz" pos="2448"/>
        <p:guide pos="3168"/>
      </p:guideLst>
    </p:cSldViewPr>
  </p:slideViewPr>
  <p:outlineViewPr>
    <p:cViewPr>
      <p:scale>
        <a:sx n="33" d="100"/>
        <a:sy n="33" d="100"/>
      </p:scale>
      <p:origin x="0" y="-25566"/>
    </p:cViewPr>
  </p:outlin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10/28/2019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123765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dirty="0"/>
          </a:p>
        </p:txBody>
      </p:sp>
    </p:spTree>
    <p:extLst>
      <p:ext uri="{BB962C8B-B14F-4D97-AF65-F5344CB8AC3E}">
        <p14:creationId xmlns:p14="http://schemas.microsoft.com/office/powerpoint/2010/main" val="48688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dirty="0"/>
          </a:p>
        </p:txBody>
      </p:sp>
    </p:spTree>
    <p:extLst>
      <p:ext uri="{BB962C8B-B14F-4D97-AF65-F5344CB8AC3E}">
        <p14:creationId xmlns:p14="http://schemas.microsoft.com/office/powerpoint/2010/main" val="39576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dirty="0"/>
          </a:p>
        </p:txBody>
      </p:sp>
    </p:spTree>
    <p:extLst>
      <p:ext uri="{BB962C8B-B14F-4D97-AF65-F5344CB8AC3E}">
        <p14:creationId xmlns:p14="http://schemas.microsoft.com/office/powerpoint/2010/main" val="358506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241457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310777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dirty="0"/>
          </a:p>
        </p:txBody>
      </p:sp>
    </p:spTree>
    <p:extLst>
      <p:ext uri="{BB962C8B-B14F-4D97-AF65-F5344CB8AC3E}">
        <p14:creationId xmlns:p14="http://schemas.microsoft.com/office/powerpoint/2010/main" val="124277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6A82B-E20A-45B2-B898-7F5251F23A11}" type="slidenum">
              <a:rPr lang="en-US" smtClean="0"/>
              <a:pPr/>
              <a:t>16</a:t>
            </a:fld>
            <a:endParaRPr lang="en-US" dirty="0"/>
          </a:p>
        </p:txBody>
      </p:sp>
    </p:spTree>
    <p:extLst>
      <p:ext uri="{BB962C8B-B14F-4D97-AF65-F5344CB8AC3E}">
        <p14:creationId xmlns:p14="http://schemas.microsoft.com/office/powerpoint/2010/main" val="193764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161648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dirty="0"/>
          </a:p>
        </p:txBody>
      </p:sp>
    </p:spTree>
    <p:extLst>
      <p:ext uri="{BB962C8B-B14F-4D97-AF65-F5344CB8AC3E}">
        <p14:creationId xmlns:p14="http://schemas.microsoft.com/office/powerpoint/2010/main" val="126888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21</a:t>
            </a:fld>
            <a:endParaRPr lang="en-US" dirty="0"/>
          </a:p>
        </p:txBody>
      </p:sp>
    </p:spTree>
    <p:extLst>
      <p:ext uri="{BB962C8B-B14F-4D97-AF65-F5344CB8AC3E}">
        <p14:creationId xmlns:p14="http://schemas.microsoft.com/office/powerpoint/2010/main" val="118978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a:t>
            </a:fld>
            <a:endParaRPr lang="en-US" dirty="0"/>
          </a:p>
        </p:txBody>
      </p:sp>
    </p:spTree>
    <p:extLst>
      <p:ext uri="{BB962C8B-B14F-4D97-AF65-F5344CB8AC3E}">
        <p14:creationId xmlns:p14="http://schemas.microsoft.com/office/powerpoint/2010/main" val="359506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22</a:t>
            </a:fld>
            <a:endParaRPr lang="en-US" dirty="0"/>
          </a:p>
        </p:txBody>
      </p:sp>
    </p:spTree>
    <p:extLst>
      <p:ext uri="{BB962C8B-B14F-4D97-AF65-F5344CB8AC3E}">
        <p14:creationId xmlns:p14="http://schemas.microsoft.com/office/powerpoint/2010/main" val="17257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23</a:t>
            </a:fld>
            <a:endParaRPr lang="en-US" dirty="0"/>
          </a:p>
        </p:txBody>
      </p:sp>
    </p:spTree>
    <p:extLst>
      <p:ext uri="{BB962C8B-B14F-4D97-AF65-F5344CB8AC3E}">
        <p14:creationId xmlns:p14="http://schemas.microsoft.com/office/powerpoint/2010/main" val="233932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3</a:t>
            </a:fld>
            <a:endParaRPr lang="en-US" dirty="0"/>
          </a:p>
        </p:txBody>
      </p:sp>
    </p:spTree>
    <p:extLst>
      <p:ext uri="{BB962C8B-B14F-4D97-AF65-F5344CB8AC3E}">
        <p14:creationId xmlns:p14="http://schemas.microsoft.com/office/powerpoint/2010/main" val="176428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dirty="0"/>
          </a:p>
        </p:txBody>
      </p:sp>
    </p:spTree>
    <p:extLst>
      <p:ext uri="{BB962C8B-B14F-4D97-AF65-F5344CB8AC3E}">
        <p14:creationId xmlns:p14="http://schemas.microsoft.com/office/powerpoint/2010/main" val="314851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133024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6</a:t>
            </a:fld>
            <a:endParaRPr lang="en-US" dirty="0"/>
          </a:p>
        </p:txBody>
      </p:sp>
    </p:spTree>
    <p:extLst>
      <p:ext uri="{BB962C8B-B14F-4D97-AF65-F5344CB8AC3E}">
        <p14:creationId xmlns:p14="http://schemas.microsoft.com/office/powerpoint/2010/main" val="289024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236938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50027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dirty="0"/>
          </a:p>
        </p:txBody>
      </p:sp>
    </p:spTree>
    <p:extLst>
      <p:ext uri="{BB962C8B-B14F-4D97-AF65-F5344CB8AC3E}">
        <p14:creationId xmlns:p14="http://schemas.microsoft.com/office/powerpoint/2010/main" val="2685370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p:nvPr>
        </p:nvSpPr>
        <p:spPr>
          <a:xfrm>
            <a:off x="838200" y="304800"/>
            <a:ext cx="8382000" cy="1371600"/>
          </a:xfrm>
        </p:spPr>
        <p:txBody>
          <a:bodyPr anchor="ctr"/>
          <a:lstStyle>
            <a:lvl1pPr marL="0" indent="0" algn="ctr">
              <a:buNone/>
              <a:defRPr sz="4000">
                <a:solidFill>
                  <a:schemeClr val="bg1"/>
                </a:solidFill>
              </a:defRPr>
            </a:lvl1pPr>
          </a:lstStyle>
          <a:p>
            <a:pPr lvl="0"/>
            <a:r>
              <a:rPr lang="en-US" dirty="0" smtClean="0"/>
              <a:t>Edit Master text styles</a:t>
            </a:r>
            <a:endParaRPr lang="en-US" dirty="0"/>
          </a:p>
        </p:txBody>
      </p:sp>
    </p:spTree>
    <p:custDataLst>
      <p:tags r:id="rId1"/>
    </p:custDataLst>
    <p:extLst>
      <p:ext uri="{BB962C8B-B14F-4D97-AF65-F5344CB8AC3E}">
        <p14:creationId xmlns:p14="http://schemas.microsoft.com/office/powerpoint/2010/main" val="278788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10210800" y="647700"/>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10210800" y="1295400"/>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10210800" y="19667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10210800" y="26144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10210800" y="3262148"/>
            <a:ext cx="9052560" cy="533400"/>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15766" y="7505700"/>
            <a:ext cx="9052560" cy="533400"/>
          </a:xfrm>
        </p:spPr>
        <p:txBody>
          <a:bodyPr>
            <a:noAutofit/>
          </a:bodyPr>
          <a:lstStyle>
            <a:lvl1pPr marL="0" indent="0">
              <a:buNone/>
              <a:defRPr sz="1400"/>
            </a:lvl1pPr>
            <a:lvl2pPr marL="509320" indent="0">
              <a:buNone/>
              <a:defRPr sz="1200"/>
            </a:lvl2pPr>
            <a:lvl3pPr marL="1018637" indent="0">
              <a:buNone/>
              <a:defRPr sz="1100"/>
            </a:lvl3pPr>
            <a:lvl4pPr marL="1527955" indent="0">
              <a:buNone/>
              <a:defRPr sz="1100"/>
            </a:lvl4pPr>
            <a:lvl5pPr marL="2037275"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92227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51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1887359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02920" y="1143001"/>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502920" y="2536295"/>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4"/>
          </p:nvPr>
        </p:nvSpPr>
        <p:spPr>
          <a:xfrm>
            <a:off x="502920" y="3915724"/>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502920" y="5299277"/>
            <a:ext cx="9052560" cy="1066800"/>
          </a:xfrm>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2824407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4" name="TextBox 3"/>
          <p:cNvSpPr txBox="1"/>
          <p:nvPr userDrawn="1"/>
        </p:nvSpPr>
        <p:spPr>
          <a:xfrm>
            <a:off x="8329078" y="7419301"/>
            <a:ext cx="471604" cy="292388"/>
          </a:xfrm>
          <a:prstGeom prst="rect">
            <a:avLst/>
          </a:prstGeom>
          <a:noFill/>
        </p:spPr>
        <p:txBody>
          <a:bodyPr wrap="none" rtlCol="0">
            <a:spAutoFit/>
          </a:bodyPr>
          <a:lstStyle/>
          <a:p>
            <a:r>
              <a:rPr lang="en-US" sz="1300" dirty="0" smtClean="0">
                <a:solidFill>
                  <a:schemeClr val="bg1"/>
                </a:solidFill>
              </a:rPr>
              <a:t>HAP</a:t>
            </a:r>
            <a:endParaRPr lang="en-US" sz="1300" dirty="0">
              <a:solidFill>
                <a:schemeClr val="bg1"/>
              </a:solidFill>
            </a:endParaRPr>
          </a:p>
        </p:txBody>
      </p:sp>
      <p:sp>
        <p:nvSpPr>
          <p:cNvPr id="8" name="Rectangle 7"/>
          <p:cNvSpPr/>
          <p:nvPr userDrawn="1"/>
        </p:nvSpPr>
        <p:spPr>
          <a:xfrm>
            <a:off x="304800" y="7096135"/>
            <a:ext cx="2040013" cy="646331"/>
          </a:xfrm>
          <a:prstGeom prst="rect">
            <a:avLst/>
          </a:prstGeom>
        </p:spPr>
        <p:txBody>
          <a:bodyPr wrap="square">
            <a:spAutoFit/>
          </a:bodyPr>
          <a:lstStyle/>
          <a:p>
            <a:r>
              <a:rPr lang="en-US" sz="1200" dirty="0" smtClean="0">
                <a:solidFill>
                  <a:srgbClr val="000000"/>
                </a:solidFill>
                <a:cs typeface="Arial" panose="020B0604020202020204" pitchFamily="34" charset="0"/>
              </a:rPr>
              <a:t>AHRQ Safety Program for Improving Antibiotic Use – Acute Care</a:t>
            </a:r>
            <a:endParaRPr lang="en-US" sz="1200" dirty="0">
              <a:solidFill>
                <a:srgbClr val="000000"/>
              </a:solidFill>
            </a:endParaRPr>
          </a:p>
        </p:txBody>
      </p:sp>
      <p:cxnSp>
        <p:nvCxnSpPr>
          <p:cNvPr id="9" name="Straight Connector 8"/>
          <p:cNvCxnSpPr/>
          <p:nvPr userDrawn="1"/>
        </p:nvCxnSpPr>
        <p:spPr>
          <a:xfrm>
            <a:off x="252241" y="7157307"/>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9" r:id="rId8"/>
  </p:sldLayoutIdLst>
  <p:timing>
    <p:tnLst>
      <p:par>
        <p:cTn id="1" dur="indefinite" restart="never" nodeType="tmRoot"/>
      </p:par>
    </p:tnLst>
  </p:timing>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01172"/>
            <a:ext cx="8549640" cy="2351828"/>
          </a:xfrm>
        </p:spPr>
        <p:txBody>
          <a:bodyPr>
            <a:normAutofit fontScale="90000"/>
          </a:bodyPr>
          <a:lstStyle/>
          <a:p>
            <a:pPr lvl="0"/>
            <a:r>
              <a:rPr lang="en-US" dirty="0" smtClean="0"/>
              <a:t>Best Practices in the Diagnosis and Treatment of Hospital-Acquired Pneumonia</a:t>
            </a:r>
            <a:endParaRPr lang="en-US" dirty="0"/>
          </a:p>
        </p:txBody>
      </p:sp>
      <p:sp>
        <p:nvSpPr>
          <p:cNvPr id="8" name="Text Placeholder 7"/>
          <p:cNvSpPr>
            <a:spLocks noGrp="1"/>
          </p:cNvSpPr>
          <p:nvPr>
            <p:ph type="body" sz="quarter" idx="10"/>
          </p:nvPr>
        </p:nvSpPr>
        <p:spPr/>
        <p:txBody>
          <a:bodyPr/>
          <a:lstStyle/>
          <a:p>
            <a:r>
              <a:rPr lang="en-US" dirty="0"/>
              <a:t>AHRQ Safety Program for Improving Antibiotic </a:t>
            </a:r>
            <a:r>
              <a:rPr lang="en-US" dirty="0" smtClean="0"/>
              <a:t>Use</a:t>
            </a:r>
            <a:endParaRPr lang="en-US" dirty="0"/>
          </a:p>
        </p:txBody>
      </p:sp>
      <p:sp>
        <p:nvSpPr>
          <p:cNvPr id="9" name="Subtitle 8"/>
          <p:cNvSpPr>
            <a:spLocks noGrp="1"/>
          </p:cNvSpPr>
          <p:nvPr>
            <p:ph type="subTitle" idx="1"/>
          </p:nvPr>
        </p:nvSpPr>
        <p:spPr>
          <a:xfrm>
            <a:off x="2057400" y="4953000"/>
            <a:ext cx="5715000" cy="1600200"/>
          </a:xfrm>
        </p:spPr>
        <p:txBody>
          <a:bodyPr/>
          <a:lstStyle/>
          <a:p>
            <a:r>
              <a:rPr lang="en-US" dirty="0" smtClean="0"/>
              <a:t>Acute Care</a:t>
            </a:r>
            <a:endParaRPr lang="en-US" dirty="0"/>
          </a:p>
        </p:txBody>
      </p:sp>
      <p:sp>
        <p:nvSpPr>
          <p:cNvPr id="5" name="TextBox 4"/>
          <p:cNvSpPr txBox="1"/>
          <p:nvPr/>
        </p:nvSpPr>
        <p:spPr>
          <a:xfrm>
            <a:off x="7010400" y="7239000"/>
            <a:ext cx="2667000" cy="461665"/>
          </a:xfrm>
          <a:prstGeom prst="rect">
            <a:avLst/>
          </a:prstGeom>
          <a:noFill/>
        </p:spPr>
        <p:txBody>
          <a:bodyPr wrap="squar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252287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2: Empiric MRSA Therapy for HAP</a:t>
            </a:r>
            <a:endParaRPr lang="en-US" dirty="0"/>
          </a:p>
        </p:txBody>
      </p:sp>
      <p:sp>
        <p:nvSpPr>
          <p:cNvPr id="3" name="Content Placeholder 2"/>
          <p:cNvSpPr>
            <a:spLocks noGrp="1"/>
          </p:cNvSpPr>
          <p:nvPr>
            <p:ph idx="1"/>
          </p:nvPr>
        </p:nvSpPr>
        <p:spPr>
          <a:xfrm>
            <a:off x="502919" y="1143000"/>
            <a:ext cx="9196251" cy="6019800"/>
          </a:xfrm>
        </p:spPr>
        <p:txBody>
          <a:bodyPr>
            <a:normAutofit/>
          </a:bodyPr>
          <a:lstStyle/>
          <a:p>
            <a:r>
              <a:rPr lang="en-US" dirty="0" smtClean="0"/>
              <a:t>When should I add anti-MRSA coverage on an empiric basis?</a:t>
            </a:r>
            <a:r>
              <a:rPr lang="en-US" baseline="30000" dirty="0" smtClean="0"/>
              <a:t>7-11</a:t>
            </a:r>
            <a:endParaRPr lang="en-US" dirty="0" smtClean="0"/>
          </a:p>
          <a:p>
            <a:pPr lvl="1"/>
            <a:r>
              <a:rPr lang="en-US" dirty="0" smtClean="0"/>
              <a:t>Elevated local prevalence of MRSA</a:t>
            </a:r>
          </a:p>
          <a:p>
            <a:pPr lvl="1"/>
            <a:r>
              <a:rPr lang="en-US" dirty="0" smtClean="0"/>
              <a:t>Known history of MRSA colonization or infection</a:t>
            </a:r>
          </a:p>
          <a:p>
            <a:pPr lvl="2"/>
            <a:r>
              <a:rPr lang="en-US" dirty="0" smtClean="0"/>
              <a:t>A negative MRSA nasal surveillance swab suggests a low likelihood of MRSA infection during the same hospitalization</a:t>
            </a:r>
          </a:p>
          <a:p>
            <a:pPr lvl="1"/>
            <a:r>
              <a:rPr lang="en-US" dirty="0" smtClean="0"/>
              <a:t>Intravenous drug use</a:t>
            </a:r>
          </a:p>
          <a:p>
            <a:pPr lvl="1"/>
            <a:r>
              <a:rPr lang="en-US" dirty="0" smtClean="0"/>
              <a:t>Necrotizing pneumonia</a:t>
            </a:r>
          </a:p>
          <a:p>
            <a:pPr lvl="1"/>
            <a:r>
              <a:rPr lang="en-US" dirty="0" smtClean="0"/>
              <a:t>Ill-appearing patient with a recent stay in a </a:t>
            </a:r>
          </a:p>
          <a:p>
            <a:pPr marL="509320" lvl="1" indent="0">
              <a:buNone/>
            </a:pPr>
            <a:r>
              <a:rPr lang="en-US" dirty="0"/>
              <a:t> </a:t>
            </a:r>
            <a:r>
              <a:rPr lang="en-US" dirty="0" smtClean="0"/>
              <a:t>   nursing home or skilled nursing facility</a:t>
            </a:r>
          </a:p>
          <a:p>
            <a:pPr lvl="1"/>
            <a:r>
              <a:rPr lang="en-US" dirty="0" smtClean="0"/>
              <a:t>Hemodialysis patients</a:t>
            </a:r>
          </a:p>
          <a:p>
            <a:pPr lvl="1"/>
            <a:r>
              <a:rPr lang="en-US" dirty="0" smtClean="0"/>
              <a:t>Prolonged hospitalization with unknown </a:t>
            </a:r>
          </a:p>
          <a:p>
            <a:pPr marL="509320" lvl="1" indent="0">
              <a:buNone/>
            </a:pPr>
            <a:r>
              <a:rPr lang="en-US" dirty="0"/>
              <a:t> </a:t>
            </a:r>
            <a:r>
              <a:rPr lang="en-US" dirty="0" smtClean="0"/>
              <a:t>    MRSA colonization status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10</a:t>
            </a:fld>
            <a:endParaRPr lang="en-US" dirty="0"/>
          </a:p>
        </p:txBody>
      </p:sp>
      <p:pic>
        <p:nvPicPr>
          <p:cNvPr id="5" name="Content Placeholder 5" descr="Microscopic image of MRSA colonization" title="Image of MRSA"/>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7010399" y="3581400"/>
            <a:ext cx="2688771" cy="1882140"/>
          </a:xfrm>
        </p:spPr>
      </p:pic>
    </p:spTree>
    <p:custDataLst>
      <p:tags r:id="rId1"/>
    </p:custDataLst>
    <p:extLst>
      <p:ext uri="{BB962C8B-B14F-4D97-AF65-F5344CB8AC3E}">
        <p14:creationId xmlns:p14="http://schemas.microsoft.com/office/powerpoint/2010/main" val="3368047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Vancomycin Versus Linezolid? </a:t>
            </a:r>
            <a:endParaRPr lang="en-US" dirty="0"/>
          </a:p>
        </p:txBody>
      </p:sp>
      <p:sp>
        <p:nvSpPr>
          <p:cNvPr id="6" name="Content Placeholder 5"/>
          <p:cNvSpPr>
            <a:spLocks noGrp="1"/>
          </p:cNvSpPr>
          <p:nvPr>
            <p:ph idx="1"/>
          </p:nvPr>
        </p:nvSpPr>
        <p:spPr>
          <a:xfrm>
            <a:off x="502919" y="1143000"/>
            <a:ext cx="9205367" cy="5799987"/>
          </a:xfrm>
        </p:spPr>
        <p:txBody>
          <a:bodyPr>
            <a:noAutofit/>
          </a:bodyPr>
          <a:lstStyle/>
          <a:p>
            <a:pPr>
              <a:spcBef>
                <a:spcPts val="1200"/>
              </a:spcBef>
            </a:pPr>
            <a:r>
              <a:rPr lang="en-US" dirty="0"/>
              <a:t>Both vancomycin and linezolid are reasonable options for MRSA coverage for pulmonary </a:t>
            </a:r>
            <a:r>
              <a:rPr lang="en-US" dirty="0" smtClean="0"/>
              <a:t>infections.</a:t>
            </a:r>
            <a:r>
              <a:rPr lang="en-US" baseline="30000" dirty="0" smtClean="0"/>
              <a:t>12-15</a:t>
            </a:r>
            <a:endParaRPr lang="en-US" dirty="0" smtClean="0"/>
          </a:p>
          <a:p>
            <a:pPr>
              <a:spcBef>
                <a:spcPts val="1200"/>
              </a:spcBef>
            </a:pPr>
            <a:r>
              <a:rPr lang="en-US" dirty="0" smtClean="0"/>
              <a:t>At </a:t>
            </a:r>
            <a:r>
              <a:rPr lang="en-US" dirty="0"/>
              <a:t>least 4 meta-analyses of </a:t>
            </a:r>
            <a:r>
              <a:rPr lang="en-US" dirty="0" smtClean="0"/>
              <a:t/>
            </a:r>
            <a:br>
              <a:rPr lang="en-US" dirty="0" smtClean="0"/>
            </a:br>
            <a:r>
              <a:rPr lang="en-US" dirty="0" smtClean="0"/>
              <a:t>randomized </a:t>
            </a:r>
            <a:r>
              <a:rPr lang="en-US" dirty="0"/>
              <a:t>controlled trials have </a:t>
            </a:r>
            <a:r>
              <a:rPr lang="en-US" dirty="0" smtClean="0"/>
              <a:t/>
            </a:r>
            <a:br>
              <a:rPr lang="en-US" dirty="0" smtClean="0"/>
            </a:br>
            <a:r>
              <a:rPr lang="en-US" dirty="0" smtClean="0"/>
              <a:t>shown </a:t>
            </a:r>
            <a:r>
              <a:rPr lang="en-US" dirty="0"/>
              <a:t>use of vancomycin versus </a:t>
            </a:r>
            <a:r>
              <a:rPr lang="en-US" dirty="0" smtClean="0"/>
              <a:t/>
            </a:r>
            <a:br>
              <a:rPr lang="en-US" dirty="0" smtClean="0"/>
            </a:br>
            <a:r>
              <a:rPr lang="en-US" dirty="0" smtClean="0"/>
              <a:t>linezolid </a:t>
            </a:r>
            <a:r>
              <a:rPr lang="en-US" dirty="0"/>
              <a:t>for the treatment of </a:t>
            </a:r>
            <a:r>
              <a:rPr lang="en-US" dirty="0" smtClean="0"/>
              <a:t/>
            </a:r>
            <a:br>
              <a:rPr lang="en-US" dirty="0" smtClean="0"/>
            </a:br>
            <a:r>
              <a:rPr lang="en-US" dirty="0" smtClean="0"/>
              <a:t>MRSA </a:t>
            </a:r>
            <a:r>
              <a:rPr lang="en-US" dirty="0"/>
              <a:t>pulmonary infections yield </a:t>
            </a:r>
            <a:r>
              <a:rPr lang="en-US" dirty="0" smtClean="0"/>
              <a:t/>
            </a:r>
            <a:br>
              <a:rPr lang="en-US" dirty="0" smtClean="0"/>
            </a:br>
            <a:r>
              <a:rPr lang="en-US" dirty="0" smtClean="0"/>
              <a:t>similar </a:t>
            </a:r>
            <a:r>
              <a:rPr lang="en-US" dirty="0"/>
              <a:t>outcomes</a:t>
            </a:r>
            <a:r>
              <a:rPr lang="en-US" dirty="0" smtClean="0"/>
              <a:t>.</a:t>
            </a:r>
            <a:endParaRPr lang="en-US" dirty="0"/>
          </a:p>
          <a:p>
            <a:pPr>
              <a:spcBef>
                <a:spcPts val="1200"/>
              </a:spcBef>
            </a:pPr>
            <a:r>
              <a:rPr lang="en-US" dirty="0" smtClean="0"/>
              <a:t>Daptomycin </a:t>
            </a:r>
            <a:r>
              <a:rPr lang="en-US" dirty="0"/>
              <a:t>is inactivated by </a:t>
            </a:r>
            <a:r>
              <a:rPr lang="en-US" dirty="0" smtClean="0"/>
              <a:t/>
            </a:r>
            <a:br>
              <a:rPr lang="en-US" dirty="0" smtClean="0"/>
            </a:br>
            <a:r>
              <a:rPr lang="en-US" dirty="0" smtClean="0"/>
              <a:t>pulmonary </a:t>
            </a:r>
            <a:r>
              <a:rPr lang="en-US" dirty="0"/>
              <a:t>surfactant and is not a </a:t>
            </a:r>
            <a:r>
              <a:rPr lang="en-US" dirty="0" smtClean="0"/>
              <a:t/>
            </a:r>
            <a:br>
              <a:rPr lang="en-US" dirty="0" smtClean="0"/>
            </a:br>
            <a:r>
              <a:rPr lang="en-US" dirty="0" smtClean="0"/>
              <a:t>suitable </a:t>
            </a:r>
            <a:r>
              <a:rPr lang="en-US" dirty="0"/>
              <a:t>option for the treatment of pneumonia.</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11</a:t>
            </a:fld>
            <a:endParaRPr lang="en-US" dirty="0"/>
          </a:p>
        </p:txBody>
      </p:sp>
      <p:pic>
        <p:nvPicPr>
          <p:cNvPr id="3" name="Content Placeholder 2" descr="Image shows a clinician with an MRSA sign in front of him." title="MRSA"/>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6382753" y="2927798"/>
            <a:ext cx="3345586" cy="2230390"/>
          </a:xfrm>
        </p:spPr>
      </p:pic>
    </p:spTree>
    <p:custDataLst>
      <p:tags r:id="rId1"/>
    </p:custDataLst>
    <p:extLst>
      <p:ext uri="{BB962C8B-B14F-4D97-AF65-F5344CB8AC3E}">
        <p14:creationId xmlns:p14="http://schemas.microsoft.com/office/powerpoint/2010/main" val="425294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smtClean="0"/>
              <a:t>The Four Moments of Antibiotic Decision Making</a:t>
            </a:r>
            <a:endParaRPr lang="en-US" sz="3600" dirty="0"/>
          </a:p>
        </p:txBody>
      </p:sp>
      <p:sp>
        <p:nvSpPr>
          <p:cNvPr id="4" name="Content Placeholder 3"/>
          <p:cNvSpPr>
            <a:spLocks noGrp="1"/>
          </p:cNvSpPr>
          <p:nvPr>
            <p:ph idx="1"/>
          </p:nvPr>
        </p:nvSpPr>
        <p:spPr>
          <a:xfrm>
            <a:off x="4099856" y="1143000"/>
            <a:ext cx="5653744" cy="5799987"/>
          </a:xfrm>
        </p:spPr>
        <p:txBody>
          <a:bodyPr>
            <a:normAutofit/>
          </a:bodyPr>
          <a:lstStyle/>
          <a:p>
            <a:pPr marL="514350" indent="-514350">
              <a:spcBef>
                <a:spcPts val="1200"/>
              </a:spcBef>
              <a:buFont typeface="+mj-lt"/>
              <a:buAutoNum type="arabicPeriod"/>
            </a:pPr>
            <a:r>
              <a:rPr lang="en-US" dirty="0">
                <a:solidFill>
                  <a:schemeClr val="bg1">
                    <a:lumMod val="50000"/>
                  </a:schemeClr>
                </a:solidFill>
              </a:rPr>
              <a:t>Does my patient have an infection that requires antibiotics?</a:t>
            </a:r>
          </a:p>
          <a:p>
            <a:pPr marL="514350" indent="-514350">
              <a:spcBef>
                <a:spcPts val="1200"/>
              </a:spcBef>
              <a:buFont typeface="+mj-lt"/>
              <a:buAutoNum type="arabicPeriod"/>
            </a:pPr>
            <a:r>
              <a:rPr lang="en-US" dirty="0">
                <a:solidFill>
                  <a:schemeClr val="bg1">
                    <a:lumMod val="50000"/>
                  </a:schemeClr>
                </a:solidFill>
              </a:rPr>
              <a:t>Have I ordered appropriate cultures before starting antibiotics? What empiric therapy should I initiate?</a:t>
            </a:r>
          </a:p>
          <a:p>
            <a:pPr marL="514350" indent="-514350">
              <a:spcBef>
                <a:spcPts val="1200"/>
              </a:spcBef>
              <a:buFont typeface="+mj-lt"/>
              <a:buAutoNum type="arabicPeriod"/>
            </a:pPr>
            <a:r>
              <a:rPr lang="en-US" dirty="0"/>
              <a:t>A day or more has passed. Can I stop antibiotics? Can I narrow therapy or change from IV to oral therapy</a:t>
            </a:r>
            <a:r>
              <a:rPr lang="en-US" dirty="0" smtClean="0"/>
              <a:t>?</a:t>
            </a:r>
            <a:endParaRPr lang="en-US"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12</a:t>
            </a:fld>
            <a:endParaRPr lang="en-US" dirty="0"/>
          </a:p>
        </p:txBody>
      </p:sp>
      <p:pic>
        <p:nvPicPr>
          <p:cNvPr id="10" name="Picture 9" descr="1. Make the Diagnosis&#10;2. Cultures and Empiric Therapy&#10;3. Stop, Narrow, Change to Oral&#10;4. Duration" title="The 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422999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6362700"/>
          </a:xfrm>
        </p:spPr>
        <p:txBody>
          <a:bodyPr>
            <a:normAutofit/>
          </a:bodyPr>
          <a:lstStyle/>
          <a:p>
            <a:pPr>
              <a:spcBef>
                <a:spcPts val="30000"/>
              </a:spcBef>
            </a:pPr>
            <a:r>
              <a:rPr lang="en-US" dirty="0" smtClean="0"/>
              <a:t>In patients for whom an alternate diagnosis is identified, stop HAP-targeted therapy</a:t>
            </a:r>
            <a:endParaRPr lang="en-US" dirty="0"/>
          </a:p>
          <a:p>
            <a:pPr>
              <a:spcBef>
                <a:spcPts val="30000"/>
              </a:spcBef>
            </a:pPr>
            <a:r>
              <a:rPr lang="en-US" dirty="0" smtClean="0"/>
              <a:t>If HAP is the likely diagnosis, use sputum culture results to narrow therapy</a:t>
            </a:r>
          </a:p>
        </p:txBody>
      </p:sp>
      <p:sp>
        <p:nvSpPr>
          <p:cNvPr id="2" name="Title 1"/>
          <p:cNvSpPr>
            <a:spLocks noGrp="1"/>
          </p:cNvSpPr>
          <p:nvPr>
            <p:ph type="title"/>
          </p:nvPr>
        </p:nvSpPr>
        <p:spPr/>
        <p:txBody>
          <a:bodyPr/>
          <a:lstStyle/>
          <a:p>
            <a:r>
              <a:rPr lang="en-US" dirty="0" smtClean="0"/>
              <a:t>Moment 3: De-escalation of HAP Therapy</a:t>
            </a:r>
            <a:endParaRPr lang="en-US" dirty="0"/>
          </a:p>
        </p:txBody>
      </p:sp>
      <p:sp>
        <p:nvSpPr>
          <p:cNvPr id="12" name="Slide Number Placeholder 11"/>
          <p:cNvSpPr>
            <a:spLocks noGrp="1"/>
          </p:cNvSpPr>
          <p:nvPr>
            <p:ph type="sldNum" sz="quarter" idx="12"/>
          </p:nvPr>
        </p:nvSpPr>
        <p:spPr/>
        <p:txBody>
          <a:bodyPr/>
          <a:lstStyle/>
          <a:p>
            <a:fld id="{993EEC8E-C5CF-40DF-832D-5BCB0E209B98}" type="slidenum">
              <a:rPr lang="en-US" smtClean="0"/>
              <a:t>13</a:t>
            </a:fld>
            <a:endParaRPr lang="en-US" dirty="0"/>
          </a:p>
        </p:txBody>
      </p:sp>
      <p:pic>
        <p:nvPicPr>
          <p:cNvPr id="6" name="Content Placeholder 3" title="Image- elderly man in hospital b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034" y="2362200"/>
            <a:ext cx="4616331" cy="3077822"/>
          </a:xfrm>
          <a:prstGeom prst="rect">
            <a:avLst/>
          </a:prstGeom>
        </p:spPr>
      </p:pic>
    </p:spTree>
    <p:custDataLst>
      <p:tags r:id="rId1"/>
    </p:custDataLst>
    <p:extLst>
      <p:ext uri="{BB962C8B-B14F-4D97-AF65-F5344CB8AC3E}">
        <p14:creationId xmlns:p14="http://schemas.microsoft.com/office/powerpoint/2010/main" val="207778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993EEC8E-C5CF-40DF-832D-5BCB0E209B98}" type="slidenum">
              <a:rPr lang="en-US" smtClean="0"/>
              <a:t>14</a:t>
            </a:fld>
            <a:endParaRPr lang="en-US" dirty="0"/>
          </a:p>
        </p:txBody>
      </p:sp>
      <p:sp>
        <p:nvSpPr>
          <p:cNvPr id="3" name="Content Placeholder 2"/>
          <p:cNvSpPr>
            <a:spLocks noGrp="1"/>
          </p:cNvSpPr>
          <p:nvPr>
            <p:ph idx="1"/>
          </p:nvPr>
        </p:nvSpPr>
        <p:spPr>
          <a:xfrm>
            <a:off x="502920" y="1143000"/>
            <a:ext cx="9052560" cy="6477000"/>
          </a:xfrm>
        </p:spPr>
        <p:txBody>
          <a:bodyPr>
            <a:normAutofit/>
          </a:bodyPr>
          <a:lstStyle/>
          <a:p>
            <a:r>
              <a:rPr lang="en-US" dirty="0" smtClean="0"/>
              <a:t>Consider oral therapy after patient shows clinical improvement and the ability to tolerate oral medications</a:t>
            </a:r>
          </a:p>
          <a:p>
            <a:r>
              <a:rPr lang="en-US" dirty="0" smtClean="0"/>
              <a:t>De-escalation should be guided by culture results </a:t>
            </a:r>
          </a:p>
          <a:p>
            <a:pPr lvl="1"/>
            <a:r>
              <a:rPr lang="en-US" dirty="0" smtClean="0"/>
              <a:t>If pseudomonal coverage is needed: </a:t>
            </a:r>
          </a:p>
          <a:p>
            <a:pPr lvl="2">
              <a:buFont typeface="Courier New" panose="02070309020205020404" pitchFamily="49" charset="0"/>
              <a:buChar char="o"/>
            </a:pPr>
            <a:r>
              <a:rPr lang="en-US" dirty="0" smtClean="0"/>
              <a:t>Consider ciprofloxacin or levofloxacin </a:t>
            </a:r>
          </a:p>
          <a:p>
            <a:pPr lvl="1"/>
            <a:r>
              <a:rPr lang="en-US" dirty="0" smtClean="0"/>
              <a:t>If pseudomonal coverage is not needed: </a:t>
            </a:r>
          </a:p>
          <a:p>
            <a:pPr lvl="2">
              <a:buFont typeface="Courier New" panose="02070309020205020404" pitchFamily="49" charset="0"/>
              <a:buChar char="o"/>
            </a:pPr>
            <a:r>
              <a:rPr lang="en-US" dirty="0" smtClean="0"/>
              <a:t>Consider second- or third-generation oral cephalosporin, amoxicillin-clavulanate</a:t>
            </a:r>
          </a:p>
          <a:p>
            <a:pPr lvl="1"/>
            <a:r>
              <a:rPr lang="en-US" dirty="0" smtClean="0"/>
              <a:t>Severe penicillin allergy: respiratory fluoroquinolone</a:t>
            </a:r>
          </a:p>
        </p:txBody>
      </p:sp>
      <p:pic>
        <p:nvPicPr>
          <p:cNvPr id="5" name="Content Placeholder 4" descr="Image is of a hand holding several pills and capsules." title="Oral step-down therapy"/>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3581400" y="5181600"/>
            <a:ext cx="2968574" cy="1981200"/>
          </a:xfrm>
        </p:spPr>
      </p:pic>
      <p:sp>
        <p:nvSpPr>
          <p:cNvPr id="2" name="Title 1"/>
          <p:cNvSpPr>
            <a:spLocks noGrp="1"/>
          </p:cNvSpPr>
          <p:nvPr>
            <p:ph type="title"/>
          </p:nvPr>
        </p:nvSpPr>
        <p:spPr/>
        <p:txBody>
          <a:bodyPr/>
          <a:lstStyle/>
          <a:p>
            <a:r>
              <a:rPr lang="en-US" dirty="0" smtClean="0"/>
              <a:t>Moment 3: Oral Step-Down Therapy for HAP</a:t>
            </a:r>
            <a:r>
              <a:rPr lang="en-US" baseline="30000" dirty="0" smtClean="0"/>
              <a:t>16</a:t>
            </a:r>
            <a:endParaRPr lang="en-US" dirty="0"/>
          </a:p>
        </p:txBody>
      </p:sp>
    </p:spTree>
    <p:custDataLst>
      <p:tags r:id="rId1"/>
    </p:custDataLst>
    <p:extLst>
      <p:ext uri="{BB962C8B-B14F-4D97-AF65-F5344CB8AC3E}">
        <p14:creationId xmlns:p14="http://schemas.microsoft.com/office/powerpoint/2010/main" val="3431119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smtClean="0"/>
              <a:t>The Four Moments of Antibiotic Decision Making</a:t>
            </a:r>
            <a:endParaRPr lang="en-US" sz="3600" dirty="0"/>
          </a:p>
        </p:txBody>
      </p:sp>
      <p:sp>
        <p:nvSpPr>
          <p:cNvPr id="4" name="Content Placeholder 3"/>
          <p:cNvSpPr>
            <a:spLocks noGrp="1"/>
          </p:cNvSpPr>
          <p:nvPr>
            <p:ph idx="1"/>
          </p:nvPr>
        </p:nvSpPr>
        <p:spPr>
          <a:xfrm>
            <a:off x="4099856" y="1143000"/>
            <a:ext cx="5653744" cy="6096000"/>
          </a:xfrm>
        </p:spPr>
        <p:txBody>
          <a:bodyPr>
            <a:normAutofit lnSpcReduction="10000"/>
          </a:bodyPr>
          <a:lstStyle/>
          <a:p>
            <a:pPr marL="514350" indent="-514350">
              <a:spcBef>
                <a:spcPts val="1200"/>
              </a:spcBef>
              <a:buFont typeface="+mj-lt"/>
              <a:buAutoNum type="arabicPeriod"/>
            </a:pPr>
            <a:r>
              <a:rPr lang="en-US" dirty="0">
                <a:solidFill>
                  <a:schemeClr val="bg1">
                    <a:lumMod val="50000"/>
                  </a:schemeClr>
                </a:solidFill>
              </a:rPr>
              <a:t>Does my patient have an infection that requires antibiotics?</a:t>
            </a:r>
          </a:p>
          <a:p>
            <a:pPr marL="514350" indent="-514350">
              <a:spcBef>
                <a:spcPts val="1200"/>
              </a:spcBef>
              <a:buFont typeface="+mj-lt"/>
              <a:buAutoNum type="arabicPeriod"/>
            </a:pPr>
            <a:r>
              <a:rPr lang="en-US" dirty="0">
                <a:solidFill>
                  <a:schemeClr val="bg1">
                    <a:lumMod val="50000"/>
                  </a:schemeClr>
                </a:solidFill>
              </a:rPr>
              <a:t>Have I ordered appropriate cultures before starting antibiotics? What empiric therapy should I initiate?</a:t>
            </a:r>
          </a:p>
          <a:p>
            <a:pPr marL="514350" indent="-514350">
              <a:spcBef>
                <a:spcPts val="1200"/>
              </a:spcBef>
              <a:buFont typeface="+mj-lt"/>
              <a:buAutoNum type="arabicPeriod"/>
            </a:pPr>
            <a:r>
              <a:rPr lang="en-US" dirty="0">
                <a:solidFill>
                  <a:schemeClr val="bg1">
                    <a:lumMod val="50000"/>
                  </a:schemeClr>
                </a:solidFill>
              </a:rPr>
              <a:t>A day or more has passed. Can I stop antibiotics? Can I narrow therapy or change from IV to oral therapy?</a:t>
            </a:r>
          </a:p>
          <a:p>
            <a:pPr marL="514350" indent="-514350">
              <a:spcBef>
                <a:spcPts val="1200"/>
              </a:spcBef>
              <a:buFont typeface="+mj-lt"/>
              <a:buAutoNum type="arabicPeriod"/>
            </a:pPr>
            <a:r>
              <a:rPr lang="en-US" dirty="0"/>
              <a:t>What duration of antibiotic therapy is needed for my patient's diagnosis?</a:t>
            </a:r>
          </a:p>
        </p:txBody>
      </p:sp>
      <p:sp>
        <p:nvSpPr>
          <p:cNvPr id="5" name="Slide Number Placeholder 4"/>
          <p:cNvSpPr>
            <a:spLocks noGrp="1"/>
          </p:cNvSpPr>
          <p:nvPr>
            <p:ph type="sldNum" sz="quarter" idx="12"/>
          </p:nvPr>
        </p:nvSpPr>
        <p:spPr/>
        <p:txBody>
          <a:bodyPr/>
          <a:lstStyle/>
          <a:p>
            <a:fld id="{993EEC8E-C5CF-40DF-832D-5BCB0E209B98}" type="slidenum">
              <a:rPr lang="en-US" smtClean="0"/>
              <a:pPr/>
              <a:t>15</a:t>
            </a:fld>
            <a:endParaRPr lang="en-US" dirty="0"/>
          </a:p>
        </p:txBody>
      </p:sp>
      <p:pic>
        <p:nvPicPr>
          <p:cNvPr id="10" name="Picture 9" descr="1. Make the Diagnosis&#10;2. Cultures and Empiric Therapy&#10;3. Stop, Narrow, Change to Oral&#10;4. Duration" title="The 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141239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Week of Antibiotic Therapy Is Sufficient</a:t>
            </a:r>
            <a:r>
              <a:rPr lang="en-US" baseline="30000" dirty="0" smtClean="0"/>
              <a:t>16</a:t>
            </a:r>
            <a:endParaRPr lang="en-US" dirty="0"/>
          </a:p>
        </p:txBody>
      </p:sp>
      <p:sp>
        <p:nvSpPr>
          <p:cNvPr id="4" name="Content Placeholder 3"/>
          <p:cNvSpPr>
            <a:spLocks noGrp="1"/>
          </p:cNvSpPr>
          <p:nvPr>
            <p:ph idx="1"/>
          </p:nvPr>
        </p:nvSpPr>
        <p:spPr/>
        <p:txBody>
          <a:bodyPr>
            <a:normAutofit/>
          </a:bodyPr>
          <a:lstStyle/>
          <a:p>
            <a:pPr>
              <a:spcBef>
                <a:spcPts val="1200"/>
              </a:spcBef>
            </a:pPr>
            <a:r>
              <a:rPr lang="en-US" dirty="0" smtClean="0"/>
              <a:t>A week </a:t>
            </a:r>
            <a:r>
              <a:rPr lang="en-US" dirty="0"/>
              <a:t>of antibiotic therapy is sufficient for the treatment of </a:t>
            </a:r>
            <a:r>
              <a:rPr lang="en-US" dirty="0" smtClean="0"/>
              <a:t>HAP</a:t>
            </a:r>
            <a:r>
              <a:rPr lang="en-US" dirty="0"/>
              <a:t>. </a:t>
            </a:r>
          </a:p>
          <a:p>
            <a:pPr>
              <a:spcBef>
                <a:spcPts val="1200"/>
              </a:spcBef>
            </a:pPr>
            <a:r>
              <a:rPr lang="en-US" dirty="0"/>
              <a:t>In a double-blind clinical trial conducted in 51 French </a:t>
            </a:r>
            <a:r>
              <a:rPr lang="en-US" dirty="0" smtClean="0"/>
              <a:t>ICUs, patients </a:t>
            </a:r>
            <a:r>
              <a:rPr lang="en-US" dirty="0"/>
              <a:t>were randomized to 8 or 15 days of antibiotic therapy. </a:t>
            </a:r>
          </a:p>
          <a:p>
            <a:pPr>
              <a:spcBef>
                <a:spcPts val="1200"/>
              </a:spcBef>
            </a:pPr>
            <a:r>
              <a:rPr lang="en-US" dirty="0" smtClean="0"/>
              <a:t>There was </a:t>
            </a:r>
            <a:r>
              <a:rPr lang="en-US" dirty="0"/>
              <a:t>no difference in all-cause </a:t>
            </a:r>
            <a:r>
              <a:rPr lang="en-US" dirty="0" smtClean="0"/>
              <a:t>mortality or length of ICU stay </a:t>
            </a:r>
            <a:r>
              <a:rPr lang="en-US" dirty="0"/>
              <a:t>comparing the 8-day and 15-day </a:t>
            </a:r>
            <a:r>
              <a:rPr lang="en-US" dirty="0" smtClean="0"/>
              <a:t>groups</a:t>
            </a:r>
            <a:endParaRPr lang="en-US" dirty="0"/>
          </a:p>
          <a:p>
            <a:pPr>
              <a:spcBef>
                <a:spcPts val="1200"/>
              </a:spcBef>
            </a:pPr>
            <a:r>
              <a:rPr lang="en-US" dirty="0" smtClean="0"/>
              <a:t>Multidrug</a:t>
            </a:r>
            <a:r>
              <a:rPr lang="en-US" dirty="0"/>
              <a:t>-resistant bacteria emerged less frequently in patients </a:t>
            </a:r>
            <a:r>
              <a:rPr lang="en-US" dirty="0" smtClean="0"/>
              <a:t>who received 8 </a:t>
            </a:r>
            <a:r>
              <a:rPr lang="en-US" dirty="0"/>
              <a:t>days of antibiotics compared with those </a:t>
            </a:r>
            <a:r>
              <a:rPr lang="en-US" dirty="0" smtClean="0"/>
              <a:t>who received </a:t>
            </a:r>
            <a:r>
              <a:rPr lang="en-US" dirty="0"/>
              <a:t>15 days</a:t>
            </a:r>
            <a:r>
              <a:rPr lang="en-US" dirty="0" smtClean="0"/>
              <a:t>.</a:t>
            </a:r>
            <a:endParaRPr lang="en-US" dirty="0"/>
          </a:p>
        </p:txBody>
      </p:sp>
      <p:sp>
        <p:nvSpPr>
          <p:cNvPr id="9" name="Slide Number Placeholder 8"/>
          <p:cNvSpPr>
            <a:spLocks noGrp="1"/>
          </p:cNvSpPr>
          <p:nvPr>
            <p:ph type="sldNum" sz="quarter" idx="12"/>
          </p:nvPr>
        </p:nvSpPr>
        <p:spPr/>
        <p:txBody>
          <a:bodyPr/>
          <a:lstStyle/>
          <a:p>
            <a:fld id="{993EEC8E-C5CF-40DF-832D-5BCB0E209B98}" type="slidenum">
              <a:rPr lang="en-US" smtClean="0"/>
              <a:pPr/>
              <a:t>16</a:t>
            </a:fld>
            <a:endParaRPr lang="en-US" dirty="0"/>
          </a:p>
        </p:txBody>
      </p:sp>
    </p:spTree>
    <p:custDataLst>
      <p:tags r:id="rId1"/>
    </p:custDataLst>
    <p:extLst>
      <p:ext uri="{BB962C8B-B14F-4D97-AF65-F5344CB8AC3E}">
        <p14:creationId xmlns:p14="http://schemas.microsoft.com/office/powerpoint/2010/main" val="277533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Improving </a:t>
            </a:r>
            <a:r>
              <a:rPr lang="en-US" sz="3200" dirty="0" smtClean="0"/>
              <a:t>Management of HAP </a:t>
            </a:r>
            <a:r>
              <a:rPr lang="en-US" sz="3200" dirty="0"/>
              <a:t>in Your </a:t>
            </a:r>
            <a:r>
              <a:rPr lang="en-US" sz="3200" dirty="0" smtClean="0"/>
              <a:t>Hospital</a:t>
            </a:r>
            <a:endParaRPr lang="en-US" sz="3200" dirty="0"/>
          </a:p>
        </p:txBody>
      </p:sp>
      <p:sp>
        <p:nvSpPr>
          <p:cNvPr id="6" name="Content Placeholder 5"/>
          <p:cNvSpPr>
            <a:spLocks noGrp="1"/>
          </p:cNvSpPr>
          <p:nvPr>
            <p:ph idx="1"/>
          </p:nvPr>
        </p:nvSpPr>
        <p:spPr>
          <a:xfrm>
            <a:off x="457199" y="1142999"/>
            <a:ext cx="9374919" cy="6215591"/>
          </a:xfrm>
        </p:spPr>
        <p:txBody>
          <a:bodyPr>
            <a:normAutofit/>
          </a:bodyPr>
          <a:lstStyle/>
          <a:p>
            <a:r>
              <a:rPr lang="en-US" sz="2400" dirty="0" smtClean="0"/>
              <a:t>Sputum </a:t>
            </a:r>
            <a:r>
              <a:rPr lang="en-US" sz="2400" dirty="0"/>
              <a:t>cultures </a:t>
            </a:r>
            <a:r>
              <a:rPr lang="en-US" sz="2400" dirty="0" smtClean="0"/>
              <a:t>should be </a:t>
            </a:r>
            <a:r>
              <a:rPr lang="en-US" sz="2400" dirty="0"/>
              <a:t>sent for all patients with suspected </a:t>
            </a:r>
            <a:r>
              <a:rPr lang="en-US" sz="2400" dirty="0" smtClean="0"/>
              <a:t>HAP, </a:t>
            </a:r>
            <a:r>
              <a:rPr lang="en-US" sz="2400" dirty="0"/>
              <a:t>whenever possible </a:t>
            </a:r>
          </a:p>
          <a:p>
            <a:r>
              <a:rPr lang="en-US" sz="2400" dirty="0" smtClean="0"/>
              <a:t>If MRSA </a:t>
            </a:r>
            <a:r>
              <a:rPr lang="en-US" sz="2400" dirty="0"/>
              <a:t>nasal surveillance swab </a:t>
            </a:r>
            <a:r>
              <a:rPr lang="en-US" sz="2400" dirty="0" smtClean="0"/>
              <a:t>data is not available, nasal swabs for MRSA should be considered </a:t>
            </a:r>
            <a:r>
              <a:rPr lang="en-US" sz="2400" dirty="0"/>
              <a:t>for patients for whom anti-MRSA coverage has been initiated to assist with </a:t>
            </a:r>
            <a:r>
              <a:rPr lang="en-US" sz="2400" dirty="0" smtClean="0"/>
              <a:t>de-escalation</a:t>
            </a:r>
            <a:endParaRPr lang="en-US" sz="2400" dirty="0"/>
          </a:p>
          <a:p>
            <a:r>
              <a:rPr lang="en-US" sz="2400" dirty="0" smtClean="0"/>
              <a:t>Stratify local HAP guidelines </a:t>
            </a:r>
            <a:r>
              <a:rPr lang="en-US" sz="2400" dirty="0"/>
              <a:t>to </a:t>
            </a:r>
            <a:r>
              <a:rPr lang="en-US" sz="2400" dirty="0" smtClean="0"/>
              <a:t>identify </a:t>
            </a:r>
            <a:r>
              <a:rPr lang="en-US" sz="2400" dirty="0"/>
              <a:t>patients with suspected pneumonia </a:t>
            </a:r>
            <a:r>
              <a:rPr lang="en-US" sz="2400" dirty="0" smtClean="0"/>
              <a:t>at low risk of infection with </a:t>
            </a:r>
            <a:r>
              <a:rPr lang="en-US" sz="2400" i="1" dirty="0" smtClean="0"/>
              <a:t>Pseudomonas</a:t>
            </a:r>
            <a:r>
              <a:rPr lang="en-US" sz="2400" dirty="0" smtClean="0"/>
              <a:t> </a:t>
            </a:r>
            <a:r>
              <a:rPr lang="en-US" sz="2400" dirty="0"/>
              <a:t>or other resistant Gram-negative pathogens </a:t>
            </a:r>
          </a:p>
          <a:p>
            <a:pPr lvl="1"/>
            <a:r>
              <a:rPr lang="en-US" sz="2000" dirty="0" smtClean="0"/>
              <a:t>Includes patients who developed HAP early in their hospitalization who are otherwise healthy </a:t>
            </a:r>
            <a:endParaRPr lang="en-US" sz="2000" dirty="0"/>
          </a:p>
          <a:p>
            <a:r>
              <a:rPr lang="en-US" sz="2400" dirty="0" smtClean="0"/>
              <a:t>Ceftriaxone </a:t>
            </a:r>
            <a:r>
              <a:rPr lang="en-US" sz="2400" dirty="0"/>
              <a:t>or ampicillin/sulbactam </a:t>
            </a:r>
            <a:r>
              <a:rPr lang="en-US" sz="2400" dirty="0" smtClean="0"/>
              <a:t>are </a:t>
            </a:r>
            <a:br>
              <a:rPr lang="en-US" sz="2400" dirty="0" smtClean="0"/>
            </a:br>
            <a:r>
              <a:rPr lang="en-US" sz="2400" dirty="0" smtClean="0"/>
              <a:t>reasonable </a:t>
            </a:r>
            <a:r>
              <a:rPr lang="en-US" sz="2400" dirty="0"/>
              <a:t>treatment </a:t>
            </a:r>
            <a:r>
              <a:rPr lang="en-US" sz="2400" dirty="0" smtClean="0"/>
              <a:t>options </a:t>
            </a:r>
            <a:r>
              <a:rPr lang="en-US" sz="2400" dirty="0"/>
              <a:t>for </a:t>
            </a:r>
            <a:r>
              <a:rPr lang="en-US" sz="2400" dirty="0" smtClean="0"/>
              <a:t>low-risk </a:t>
            </a:r>
            <a:br>
              <a:rPr lang="en-US" sz="2400" dirty="0" smtClean="0"/>
            </a:br>
            <a:r>
              <a:rPr lang="en-US" sz="2400" dirty="0" smtClean="0"/>
              <a:t>patients</a:t>
            </a:r>
          </a:p>
          <a:p>
            <a:pPr lvl="1"/>
            <a:r>
              <a:rPr lang="en-US" sz="2000" dirty="0" smtClean="0"/>
              <a:t>Moxifloxacin </a:t>
            </a:r>
            <a:r>
              <a:rPr lang="en-US" sz="2000" dirty="0"/>
              <a:t>can be considered </a:t>
            </a:r>
            <a:r>
              <a:rPr lang="en-US" sz="2000" dirty="0" smtClean="0"/>
              <a:t>for </a:t>
            </a:r>
            <a:br>
              <a:rPr lang="en-US" sz="2000" dirty="0" smtClean="0"/>
            </a:br>
            <a:r>
              <a:rPr lang="en-US" sz="2000" dirty="0" smtClean="0"/>
              <a:t>patients with serious </a:t>
            </a:r>
            <a:r>
              <a:rPr lang="en-US" sz="2000" dirty="0"/>
              <a:t>penicillin </a:t>
            </a:r>
            <a:r>
              <a:rPr lang="en-US" sz="2000" dirty="0" smtClean="0"/>
              <a:t>allergies</a:t>
            </a:r>
            <a:endParaRPr lang="en-US" sz="2000" dirty="0"/>
          </a:p>
        </p:txBody>
      </p:sp>
      <p:sp>
        <p:nvSpPr>
          <p:cNvPr id="2" name="Slide Number Placeholder 1"/>
          <p:cNvSpPr>
            <a:spLocks noGrp="1"/>
          </p:cNvSpPr>
          <p:nvPr>
            <p:ph type="sldNum" sz="quarter" idx="12"/>
          </p:nvPr>
        </p:nvSpPr>
        <p:spPr/>
        <p:txBody>
          <a:bodyPr/>
          <a:lstStyle/>
          <a:p>
            <a:fld id="{993EEC8E-C5CF-40DF-832D-5BCB0E209B98}" type="slidenum">
              <a:rPr lang="en-US" smtClean="0"/>
              <a:t>17</a:t>
            </a:fld>
            <a:endParaRPr lang="en-US" dirty="0"/>
          </a:p>
        </p:txBody>
      </p:sp>
      <p:pic>
        <p:nvPicPr>
          <p:cNvPr id="3" name="Picture 2" descr="Image shows a patient receiving nasal swab" title="Image"/>
          <p:cNvPicPr>
            <a:picLocks noChangeAspect="1"/>
          </p:cNvPicPr>
          <p:nvPr/>
        </p:nvPicPr>
        <p:blipFill rotWithShape="1">
          <a:blip r:embed="rId2" cstate="print">
            <a:extLst>
              <a:ext uri="{28A0092B-C50C-407E-A947-70E740481C1C}">
                <a14:useLocalDpi xmlns:a14="http://schemas.microsoft.com/office/drawing/2010/main" val="0"/>
              </a:ext>
            </a:extLst>
          </a:blip>
          <a:srcRect l="25758" t="17108" r="6351" b="5784"/>
          <a:stretch/>
        </p:blipFill>
        <p:spPr>
          <a:xfrm>
            <a:off x="6553200" y="4949782"/>
            <a:ext cx="2895600" cy="2141139"/>
          </a:xfrm>
          <a:prstGeom prst="rect">
            <a:avLst/>
          </a:prstGeom>
        </p:spPr>
      </p:pic>
    </p:spTree>
    <p:extLst>
      <p:ext uri="{BB962C8B-B14F-4D97-AF65-F5344CB8AC3E}">
        <p14:creationId xmlns:p14="http://schemas.microsoft.com/office/powerpoint/2010/main" val="205436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is of a blackboard with white writing on it." title="Blackboard"/>
          <p:cNvPicPr>
            <a:picLocks noChangeAspect="1"/>
          </p:cNvPicPr>
          <p:nvPr/>
        </p:nvPicPr>
        <p:blipFill rotWithShape="1">
          <a:blip r:embed="rId4" cstate="print">
            <a:extLst>
              <a:ext uri="{28A0092B-C50C-407E-A947-70E740481C1C}">
                <a14:useLocalDpi xmlns:a14="http://schemas.microsoft.com/office/drawing/2010/main" val="0"/>
              </a:ext>
            </a:extLst>
          </a:blip>
          <a:srcRect l="2419" t="3227" r="2419" b="3629"/>
          <a:stretch/>
        </p:blipFill>
        <p:spPr>
          <a:xfrm>
            <a:off x="0" y="914400"/>
            <a:ext cx="10058400" cy="6171685"/>
          </a:xfrm>
          <a:prstGeom prst="rect">
            <a:avLst/>
          </a:prstGeom>
        </p:spPr>
      </p:pic>
      <p:sp>
        <p:nvSpPr>
          <p:cNvPr id="2" name="Title 1"/>
          <p:cNvSpPr>
            <a:spLocks noGrp="1"/>
          </p:cNvSpPr>
          <p:nvPr>
            <p:ph type="title"/>
          </p:nvPr>
        </p:nvSpPr>
        <p:spPr/>
        <p:txBody>
          <a:bodyPr/>
          <a:lstStyle/>
          <a:p>
            <a:r>
              <a:rPr lang="en-US" dirty="0" smtClean="0"/>
              <a:t>Take-Home </a:t>
            </a:r>
            <a:r>
              <a:rPr lang="en-US" dirty="0"/>
              <a:t>Points for HAP</a:t>
            </a:r>
          </a:p>
        </p:txBody>
      </p:sp>
      <p:sp>
        <p:nvSpPr>
          <p:cNvPr id="3" name="Content Placeholder 2"/>
          <p:cNvSpPr>
            <a:spLocks noGrp="1"/>
          </p:cNvSpPr>
          <p:nvPr>
            <p:ph idx="1"/>
          </p:nvPr>
        </p:nvSpPr>
        <p:spPr>
          <a:xfrm>
            <a:off x="502920" y="1295400"/>
            <a:ext cx="9052560" cy="5647587"/>
          </a:xfrm>
        </p:spPr>
        <p:txBody>
          <a:bodyPr>
            <a:normAutofit/>
          </a:bodyPr>
          <a:lstStyle/>
          <a:p>
            <a:pPr>
              <a:spcBef>
                <a:spcPts val="1200"/>
              </a:spcBef>
            </a:pPr>
            <a:r>
              <a:rPr lang="en-US" dirty="0">
                <a:solidFill>
                  <a:schemeClr val="bg1"/>
                </a:solidFill>
              </a:rPr>
              <a:t>Obtain a sputum culture whenever </a:t>
            </a:r>
            <a:r>
              <a:rPr lang="en-US" dirty="0" smtClean="0">
                <a:solidFill>
                  <a:schemeClr val="bg1"/>
                </a:solidFill>
              </a:rPr>
              <a:t>possible</a:t>
            </a:r>
          </a:p>
          <a:p>
            <a:pPr>
              <a:spcBef>
                <a:spcPts val="1200"/>
              </a:spcBef>
            </a:pPr>
            <a:r>
              <a:rPr lang="en-US" dirty="0" smtClean="0">
                <a:solidFill>
                  <a:schemeClr val="bg1"/>
                </a:solidFill>
              </a:rPr>
              <a:t>Determine if risk factors for </a:t>
            </a:r>
            <a:r>
              <a:rPr lang="en-US" i="1" dirty="0" smtClean="0">
                <a:solidFill>
                  <a:schemeClr val="bg1"/>
                </a:solidFill>
              </a:rPr>
              <a:t>Pseudomonas</a:t>
            </a:r>
            <a:r>
              <a:rPr lang="en-US" dirty="0" smtClean="0">
                <a:solidFill>
                  <a:schemeClr val="bg1"/>
                </a:solidFill>
              </a:rPr>
              <a:t> are present to direct empiric therapy</a:t>
            </a:r>
          </a:p>
          <a:p>
            <a:pPr>
              <a:spcBef>
                <a:spcPts val="1200"/>
              </a:spcBef>
            </a:pPr>
            <a:r>
              <a:rPr lang="en-US" dirty="0" smtClean="0">
                <a:solidFill>
                  <a:schemeClr val="bg1"/>
                </a:solidFill>
              </a:rPr>
              <a:t>Determine </a:t>
            </a:r>
            <a:r>
              <a:rPr lang="en-US" dirty="0">
                <a:solidFill>
                  <a:schemeClr val="bg1"/>
                </a:solidFill>
              </a:rPr>
              <a:t>if risk factors for MRSA </a:t>
            </a:r>
            <a:r>
              <a:rPr lang="en-US" dirty="0" smtClean="0">
                <a:solidFill>
                  <a:schemeClr val="bg1"/>
                </a:solidFill>
              </a:rPr>
              <a:t>are present that </a:t>
            </a:r>
            <a:r>
              <a:rPr lang="en-US" dirty="0">
                <a:solidFill>
                  <a:schemeClr val="bg1"/>
                </a:solidFill>
              </a:rPr>
              <a:t>warrant the addition of anti-MRSA coverage</a:t>
            </a:r>
          </a:p>
          <a:p>
            <a:pPr>
              <a:spcBef>
                <a:spcPts val="1200"/>
              </a:spcBef>
            </a:pPr>
            <a:r>
              <a:rPr lang="en-US" dirty="0">
                <a:solidFill>
                  <a:schemeClr val="bg1"/>
                </a:solidFill>
              </a:rPr>
              <a:t>Remember to narrow or stop therapy after </a:t>
            </a:r>
            <a:r>
              <a:rPr lang="en-US" dirty="0" smtClean="0">
                <a:solidFill>
                  <a:schemeClr val="bg1"/>
                </a:solidFill>
              </a:rPr>
              <a:t>48–72 </a:t>
            </a:r>
            <a:r>
              <a:rPr lang="en-US" dirty="0">
                <a:solidFill>
                  <a:schemeClr val="bg1"/>
                </a:solidFill>
              </a:rPr>
              <a:t>hours</a:t>
            </a:r>
          </a:p>
          <a:p>
            <a:pPr>
              <a:spcBef>
                <a:spcPts val="1200"/>
              </a:spcBef>
            </a:pPr>
            <a:r>
              <a:rPr lang="en-US" dirty="0">
                <a:solidFill>
                  <a:schemeClr val="bg1"/>
                </a:solidFill>
              </a:rPr>
              <a:t>Change to oral therapy after clinical improvement is seen and when </a:t>
            </a:r>
            <a:r>
              <a:rPr lang="en-US" dirty="0" smtClean="0">
                <a:solidFill>
                  <a:schemeClr val="bg1"/>
                </a:solidFill>
              </a:rPr>
              <a:t>patient can </a:t>
            </a:r>
            <a:r>
              <a:rPr lang="en-US" dirty="0">
                <a:solidFill>
                  <a:schemeClr val="bg1"/>
                </a:solidFill>
              </a:rPr>
              <a:t>tolerate PO</a:t>
            </a:r>
          </a:p>
          <a:p>
            <a:pPr>
              <a:spcBef>
                <a:spcPts val="1200"/>
              </a:spcBef>
            </a:pPr>
            <a:r>
              <a:rPr lang="en-US" dirty="0" smtClean="0">
                <a:solidFill>
                  <a:schemeClr val="bg1"/>
                </a:solidFill>
              </a:rPr>
              <a:t>Seven </a:t>
            </a:r>
            <a:r>
              <a:rPr lang="en-US" dirty="0">
                <a:solidFill>
                  <a:schemeClr val="bg1"/>
                </a:solidFill>
              </a:rPr>
              <a:t>days of therapy is generally </a:t>
            </a:r>
            <a:r>
              <a:rPr lang="en-US" dirty="0" smtClean="0">
                <a:solidFill>
                  <a:schemeClr val="bg1"/>
                </a:solidFill>
              </a:rPr>
              <a:t>sufficient</a:t>
            </a:r>
            <a:endParaRPr lang="en-US" dirty="0">
              <a:solidFill>
                <a:schemeClr val="bg1"/>
              </a:solidFill>
            </a:endParaRPr>
          </a:p>
        </p:txBody>
      </p:sp>
      <p:sp>
        <p:nvSpPr>
          <p:cNvPr id="12" name="Slide Number Placeholder 11"/>
          <p:cNvSpPr>
            <a:spLocks noGrp="1"/>
          </p:cNvSpPr>
          <p:nvPr>
            <p:ph type="sldNum" sz="quarter" idx="12"/>
          </p:nvPr>
        </p:nvSpPr>
        <p:spPr/>
        <p:txBody>
          <a:bodyPr/>
          <a:lstStyle/>
          <a:p>
            <a:fld id="{993EEC8E-C5CF-40DF-832D-5BCB0E209B98}" type="slidenum">
              <a:rPr lang="en-US" smtClean="0"/>
              <a:t>18</a:t>
            </a:fld>
            <a:endParaRPr lang="en-US" dirty="0"/>
          </a:p>
        </p:txBody>
      </p:sp>
    </p:spTree>
    <p:custDataLst>
      <p:tags r:id="rId1"/>
    </p:custDataLst>
    <p:extLst>
      <p:ext uri="{BB962C8B-B14F-4D97-AF65-F5344CB8AC3E}">
        <p14:creationId xmlns:p14="http://schemas.microsoft.com/office/powerpoint/2010/main" val="364490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502920" y="1143000"/>
            <a:ext cx="9052560" cy="6215591"/>
          </a:xfrm>
        </p:spPr>
        <p:txBody>
          <a:bodyPr>
            <a:normAutofit/>
          </a:bodyPr>
          <a:lstStyle/>
          <a:p>
            <a:pPr>
              <a:spcBef>
                <a:spcPts val="1200"/>
              </a:spcBef>
            </a:pPr>
            <a:r>
              <a:rPr lang="en-US" dirty="0" smtClean="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dirty="0" smtClean="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19</a:t>
            </a:fld>
            <a:endParaRPr lang="en-US" dirty="0"/>
          </a:p>
        </p:txBody>
      </p:sp>
    </p:spTree>
    <p:custDataLst>
      <p:tags r:id="rId1"/>
    </p:custDataLst>
    <p:extLst>
      <p:ext uri="{BB962C8B-B14F-4D97-AF65-F5344CB8AC3E}">
        <p14:creationId xmlns:p14="http://schemas.microsoft.com/office/powerpoint/2010/main" val="254705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502920" y="1667613"/>
            <a:ext cx="9052560" cy="5799987"/>
          </a:xfrm>
        </p:spPr>
        <p:txBody>
          <a:bodyPr>
            <a:normAutofit/>
          </a:bodyPr>
          <a:lstStyle/>
          <a:p>
            <a:pPr marL="514350" indent="-514350">
              <a:spcAft>
                <a:spcPts val="1200"/>
              </a:spcAft>
              <a:buFont typeface="+mj-lt"/>
              <a:buAutoNum type="arabicPeriod"/>
            </a:pPr>
            <a:r>
              <a:rPr lang="en-US" dirty="0"/>
              <a:t>Discuss </a:t>
            </a:r>
            <a:r>
              <a:rPr lang="en-US" dirty="0" smtClean="0"/>
              <a:t>the </a:t>
            </a:r>
            <a:r>
              <a:rPr lang="en-US" dirty="0"/>
              <a:t>approach to diagnosing </a:t>
            </a:r>
            <a:r>
              <a:rPr lang="en-US" dirty="0" smtClean="0"/>
              <a:t>hospital-acquired pneumonia (HAP)</a:t>
            </a:r>
            <a:endParaRPr lang="en-US" dirty="0"/>
          </a:p>
          <a:p>
            <a:pPr marL="514350" indent="-514350">
              <a:spcAft>
                <a:spcPts val="1200"/>
              </a:spcAft>
              <a:buFont typeface="+mj-lt"/>
              <a:buAutoNum type="arabicPeriod"/>
            </a:pPr>
            <a:r>
              <a:rPr lang="en-US" dirty="0" smtClean="0"/>
              <a:t>Discuss empiric </a:t>
            </a:r>
            <a:r>
              <a:rPr lang="en-US" dirty="0"/>
              <a:t>treatment recommendations for </a:t>
            </a:r>
            <a:r>
              <a:rPr lang="en-US" dirty="0" smtClean="0"/>
              <a:t>HAP</a:t>
            </a:r>
            <a:endParaRPr lang="en-US" dirty="0"/>
          </a:p>
          <a:p>
            <a:pPr marL="514350" indent="-514350">
              <a:spcAft>
                <a:spcPts val="1200"/>
              </a:spcAft>
              <a:buFont typeface="+mj-lt"/>
              <a:buAutoNum type="arabicPeriod"/>
            </a:pPr>
            <a:r>
              <a:rPr lang="en-US" dirty="0" smtClean="0"/>
              <a:t>Discuss </a:t>
            </a:r>
            <a:r>
              <a:rPr lang="en-US" dirty="0"/>
              <a:t>opportunities for de-escalation of antibiotic therapy for </a:t>
            </a:r>
            <a:r>
              <a:rPr lang="en-US" dirty="0" smtClean="0"/>
              <a:t>HAP after </a:t>
            </a:r>
            <a:r>
              <a:rPr lang="en-US" dirty="0"/>
              <a:t>additional clinical </a:t>
            </a:r>
            <a:r>
              <a:rPr lang="en-US" dirty="0" smtClean="0"/>
              <a:t>and microbiological data </a:t>
            </a:r>
            <a:r>
              <a:rPr lang="en-US" dirty="0"/>
              <a:t>are </a:t>
            </a:r>
            <a:r>
              <a:rPr lang="en-US" dirty="0" smtClean="0"/>
              <a:t>available</a:t>
            </a:r>
          </a:p>
          <a:p>
            <a:pPr marL="514350" indent="-514350">
              <a:spcAft>
                <a:spcPts val="1200"/>
              </a:spcAft>
              <a:buFont typeface="+mj-lt"/>
              <a:buAutoNum type="arabicPeriod"/>
            </a:pPr>
            <a:r>
              <a:rPr lang="en-US" dirty="0" smtClean="0"/>
              <a:t>Discuss </a:t>
            </a:r>
            <a:r>
              <a:rPr lang="en-US" dirty="0"/>
              <a:t>reasonable durations of antibiotic therapy for </a:t>
            </a:r>
            <a:r>
              <a:rPr lang="en-US" dirty="0" smtClean="0"/>
              <a:t>HAP</a:t>
            </a:r>
            <a:endParaRPr lang="en-US" dirty="0"/>
          </a:p>
        </p:txBody>
      </p:sp>
      <p:sp>
        <p:nvSpPr>
          <p:cNvPr id="12" name="Slide Number Placeholder 11"/>
          <p:cNvSpPr>
            <a:spLocks noGrp="1"/>
          </p:cNvSpPr>
          <p:nvPr>
            <p:ph type="sldNum" sz="quarter" idx="12"/>
          </p:nvPr>
        </p:nvSpPr>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297504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txBox="1">
            <a:spLocks noGrp="1"/>
          </p:cNvSpPr>
          <p:nvPr>
            <p:ph idx="1"/>
          </p:nvPr>
        </p:nvSpPr>
        <p:spPr>
          <a:xfrm>
            <a:off x="502920" y="990600"/>
            <a:ext cx="9052560" cy="6629400"/>
          </a:xfrm>
        </p:spPr>
        <p:txBody>
          <a:bodyPr>
            <a:noAutofit/>
          </a:bodyPr>
          <a:lstStyle/>
          <a:p>
            <a:pPr marL="457200" indent="-457200">
              <a:buFont typeface="+mj-lt"/>
              <a:buAutoNum type="arabicPeriod"/>
            </a:pPr>
            <a:r>
              <a:rPr lang="en-US" sz="2000" dirty="0"/>
              <a:t>Kalil AC, Metersky ML, Klompas M, et al. Management of </a:t>
            </a:r>
            <a:r>
              <a:rPr lang="en-US" sz="2000" dirty="0" smtClean="0"/>
              <a:t>adults with hospital-acquired </a:t>
            </a:r>
            <a:r>
              <a:rPr lang="en-US" sz="2000" dirty="0"/>
              <a:t>and </a:t>
            </a:r>
            <a:r>
              <a:rPr lang="en-US" sz="2000" dirty="0" smtClean="0"/>
              <a:t>ventilator-associated pneumonia</a:t>
            </a:r>
            <a:r>
              <a:rPr lang="en-US" sz="2000" dirty="0"/>
              <a:t>: 2016 Clinical Practice Guidelines by the Infectious Diseases Society of America and the American Thoracic Society. Clin Infect Dis. 2016 Sep 1;63(5):e61-e111. PMID: 27418577</a:t>
            </a:r>
            <a:r>
              <a:rPr lang="en-US" sz="2000" dirty="0" smtClean="0"/>
              <a:t>.</a:t>
            </a:r>
          </a:p>
          <a:p>
            <a:pPr marL="457200" indent="-457200">
              <a:buFont typeface="+mj-lt"/>
              <a:buAutoNum type="arabicPeriod"/>
            </a:pPr>
            <a:r>
              <a:rPr lang="en-US" sz="2000" dirty="0"/>
              <a:t>Paul M, Soares-Weiser K, Grozinsky S, et al. Beta-lactam versus beta-lactam-aminoglycoside combination therapy in cancer patients with </a:t>
            </a:r>
            <a:r>
              <a:rPr lang="en-US" sz="2000" dirty="0" smtClean="0"/>
              <a:t>neutropaenia</a:t>
            </a:r>
            <a:r>
              <a:rPr lang="en-US" sz="2000" dirty="0"/>
              <a:t>. Cochrane Database Syst Rev. </a:t>
            </a:r>
            <a:r>
              <a:rPr lang="en-US" sz="2000" dirty="0" smtClean="0"/>
              <a:t>2003;(</a:t>
            </a:r>
            <a:r>
              <a:rPr lang="en-US" sz="2000" dirty="0"/>
              <a:t>2):CD003038. PMID: 12076467.</a:t>
            </a:r>
          </a:p>
          <a:p>
            <a:pPr marL="457200" indent="-457200">
              <a:buFont typeface="+mj-lt"/>
              <a:buAutoNum type="arabicPeriod"/>
            </a:pPr>
            <a:r>
              <a:rPr lang="en-US" sz="2000" dirty="0"/>
              <a:t>Paul M, Soares-Weiser K, Leibovici L. Beta lactam monotherapy versus beta lactam-aminoglycoside combination therapy for fever with neutropenia: systematic review and meta-analysis. BMJ. 2003 May 24;326(7399):1111. PMID: 12763980.</a:t>
            </a:r>
          </a:p>
          <a:p>
            <a:pPr marL="457200" indent="-457200">
              <a:buFont typeface="+mj-lt"/>
              <a:buAutoNum type="arabicPeriod"/>
            </a:pPr>
            <a:r>
              <a:rPr lang="en-US" sz="2000" dirty="0"/>
              <a:t>Paul M, Benuri-Silbiger I, Soares-Weiser K, et al. Beta lactam monotherapy versus beta lactam-aminoglycoside combination therapy for sepsis in immunocompetent patients: systematic review and meta-analysis of randomised </a:t>
            </a:r>
            <a:r>
              <a:rPr lang="en-US" sz="2000" dirty="0" smtClean="0"/>
              <a:t>trials</a:t>
            </a:r>
            <a:r>
              <a:rPr lang="en-US" sz="2000" dirty="0"/>
              <a:t>. BMJ. 2004 Mar 20;328(7441):668. PMID: 14996699.</a:t>
            </a:r>
          </a:p>
          <a:p>
            <a:pPr marL="457200" indent="-457200">
              <a:buFont typeface="+mj-lt"/>
              <a:buAutoNum type="arabicPeriod"/>
            </a:pPr>
            <a:r>
              <a:rPr lang="en-US" sz="2000" dirty="0"/>
              <a:t>Paul M, Silbiger I, Grozinsky S, et al. Beta lactam antibiotic monotherapy versus beta lactam-aminoglycoside antibiotic combination therapy for sepsis. Cochrane Database Syst Rev. 2006 Jan 25;(1):CD003344. PMID: 16437452</a:t>
            </a:r>
            <a:r>
              <a:rPr lang="en-US" sz="2000" dirty="0" smtClean="0"/>
              <a:t>.</a:t>
            </a: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20</a:t>
            </a:fld>
            <a:endParaRPr lang="en-US" dirty="0"/>
          </a:p>
        </p:txBody>
      </p:sp>
    </p:spTree>
    <p:custDataLst>
      <p:tags r:id="rId1"/>
    </p:custDataLst>
    <p:extLst>
      <p:ext uri="{BB962C8B-B14F-4D97-AF65-F5344CB8AC3E}">
        <p14:creationId xmlns:p14="http://schemas.microsoft.com/office/powerpoint/2010/main" val="2381295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4" name="Content Placeholder 3"/>
          <p:cNvSpPr txBox="1">
            <a:spLocks noGrp="1"/>
          </p:cNvSpPr>
          <p:nvPr>
            <p:ph idx="1"/>
          </p:nvPr>
        </p:nvSpPr>
        <p:spPr>
          <a:xfrm>
            <a:off x="502920" y="990600"/>
            <a:ext cx="9052560" cy="6629400"/>
          </a:xfrm>
        </p:spPr>
        <p:txBody>
          <a:bodyPr>
            <a:noAutofit/>
          </a:bodyPr>
          <a:lstStyle/>
          <a:p>
            <a:pPr marL="457200" indent="-457200">
              <a:buFont typeface="+mj-lt"/>
              <a:buAutoNum type="arabicPeriod" startAt="6"/>
            </a:pPr>
            <a:r>
              <a:rPr lang="en-US" sz="2000" dirty="0"/>
              <a:t>Marcus R, Paul M, Elphick H, et al. Clinical implications of β-lactam-aminoglycoside synergism: systematic review of randomised trials. Int J Antimicrob Agents. 2011 Jun;37(6):491-503. PMID: 21292449.</a:t>
            </a:r>
          </a:p>
          <a:p>
            <a:pPr marL="457200" indent="-457200">
              <a:buFont typeface="+mj-lt"/>
              <a:buAutoNum type="arabicPeriod" startAt="6"/>
            </a:pPr>
            <a:r>
              <a:rPr lang="en-US" sz="2000" dirty="0" smtClean="0"/>
              <a:t>Wooten </a:t>
            </a:r>
            <a:r>
              <a:rPr lang="en-US" sz="2000" dirty="0"/>
              <a:t>DA, Winston LG. Risk factors for methicillin-resistant </a:t>
            </a:r>
            <a:r>
              <a:rPr lang="en-US" sz="2000" i="1" dirty="0"/>
              <a:t>Staphylococcus aureus </a:t>
            </a:r>
            <a:r>
              <a:rPr lang="en-US" sz="2000" dirty="0"/>
              <a:t>in patients with community-onset and hospital-onset pneumonia. Respir Med. 2013 Aug;107(8):1266-70. PMID: 23756035.</a:t>
            </a:r>
          </a:p>
          <a:p>
            <a:pPr marL="457200" indent="-457200">
              <a:buFont typeface="+mj-lt"/>
              <a:buAutoNum type="arabicPeriod" startAt="6"/>
            </a:pPr>
            <a:r>
              <a:rPr lang="en-US" sz="2000" dirty="0"/>
              <a:t>Robicsek A, Suseno M, Beaumont JL, et al. Prediction of methicillin-resistant </a:t>
            </a:r>
            <a:r>
              <a:rPr lang="en-US" sz="2000" i="1" dirty="0"/>
              <a:t>Staphylococcus aureus </a:t>
            </a:r>
            <a:r>
              <a:rPr lang="en-US" sz="2000" dirty="0"/>
              <a:t>involvement in disease sites by concomitant nasal sampling. J Clin Microbiol. 2008 Feb;46(2):588-92. PMID: 18057132.</a:t>
            </a:r>
          </a:p>
          <a:p>
            <a:pPr marL="457200" indent="-457200">
              <a:buFont typeface="+mj-lt"/>
              <a:buAutoNum type="arabicPeriod" startAt="6"/>
            </a:pPr>
            <a:r>
              <a:rPr lang="en-US" sz="2000" dirty="0"/>
              <a:t>Dangerfield B, Chung A, Webb B, et al. Predictive value of methicillin-resistant </a:t>
            </a:r>
            <a:r>
              <a:rPr lang="en-US" sz="2000" i="1" dirty="0"/>
              <a:t>Staphylococcus aureus </a:t>
            </a:r>
            <a:r>
              <a:rPr lang="en-US" sz="2000" dirty="0"/>
              <a:t>(MRSA) nasal swab PCR assay for MRSA pneumonia. Antimicrob Agents Chemother. 2014;58(2):859-64. PMID: 24277023.</a:t>
            </a:r>
          </a:p>
          <a:p>
            <a:pPr marL="457200" indent="-457200">
              <a:buFont typeface="+mj-lt"/>
              <a:buAutoNum type="arabicPeriod" startAt="6"/>
            </a:pPr>
            <a:r>
              <a:rPr lang="en-US" sz="2000" dirty="0"/>
              <a:t>Parente DM, Cunha CB, Mylonakis E, et al. The clinical utility of methicillin resistant </a:t>
            </a:r>
            <a:r>
              <a:rPr lang="en-US" sz="2000" i="1" dirty="0"/>
              <a:t>Staphylococcus aureus </a:t>
            </a:r>
            <a:r>
              <a:rPr lang="en-US" sz="2000" dirty="0"/>
              <a:t>(MRSA) nasal screening to rule out MRSA pneumonia: A diagnostic meta-analysis with antimicrobial stewardship implications. Clin Infect Dis. 2018 </a:t>
            </a:r>
            <a:r>
              <a:rPr lang="en-US" sz="2000" dirty="0" smtClean="0"/>
              <a:t>Jun 18;67(1):1-7. </a:t>
            </a:r>
            <a:r>
              <a:rPr lang="en-US" sz="2000" dirty="0"/>
              <a:t>PMID: 29340593</a:t>
            </a:r>
            <a:r>
              <a:rPr lang="en-US" sz="2000" dirty="0" smtClean="0"/>
              <a:t>.</a:t>
            </a: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21</a:t>
            </a:fld>
            <a:endParaRPr lang="en-US" dirty="0"/>
          </a:p>
        </p:txBody>
      </p:sp>
    </p:spTree>
    <p:custDataLst>
      <p:tags r:id="rId1"/>
    </p:custDataLst>
    <p:extLst>
      <p:ext uri="{BB962C8B-B14F-4D97-AF65-F5344CB8AC3E}">
        <p14:creationId xmlns:p14="http://schemas.microsoft.com/office/powerpoint/2010/main" val="1779567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txBox="1">
            <a:spLocks noGrp="1"/>
          </p:cNvSpPr>
          <p:nvPr>
            <p:ph idx="1"/>
          </p:nvPr>
        </p:nvSpPr>
        <p:spPr>
          <a:xfrm>
            <a:off x="502920" y="990600"/>
            <a:ext cx="9052560" cy="6629400"/>
          </a:xfrm>
        </p:spPr>
        <p:txBody>
          <a:bodyPr>
            <a:noAutofit/>
          </a:bodyPr>
          <a:lstStyle/>
          <a:p>
            <a:pPr marL="457200" indent="-457200">
              <a:buFont typeface="+mj-lt"/>
              <a:buAutoNum type="arabicPeriod" startAt="11"/>
            </a:pPr>
            <a:r>
              <a:rPr lang="en-US" sz="2000" dirty="0"/>
              <a:t>Chostiprasitsakul D, Tamma PD, Gadala A, et al. The role of negative methicillin-resistant </a:t>
            </a:r>
            <a:r>
              <a:rPr lang="en-US" sz="2000" i="1" dirty="0"/>
              <a:t>Staphylococcus aureus </a:t>
            </a:r>
            <a:r>
              <a:rPr lang="en-US" sz="2000" dirty="0"/>
              <a:t>nasal surveillance swabs in predicting the need for empiric vancomycin therapy in intensive care unit patients. Infect Control Hosp Epidemiol. 2018 Mar;39(3):290-6. PMID: 29374504.</a:t>
            </a:r>
          </a:p>
          <a:p>
            <a:pPr marL="457200" indent="-457200">
              <a:buFont typeface="+mj-lt"/>
              <a:buAutoNum type="arabicPeriod" startAt="11"/>
            </a:pPr>
            <a:r>
              <a:rPr lang="en-US" sz="2000" dirty="0" smtClean="0"/>
              <a:t>Vardakas </a:t>
            </a:r>
            <a:r>
              <a:rPr lang="en-US" sz="2000" dirty="0"/>
              <a:t>KZ, Mavros MN, Roussos N, et al. Meta-analysis of randomized controlled trials of vancomycin for the treatment of patients with gram-positive infections: focus on the study design. Mayo Clin Proc. 2012 Apr;87(4):349-63. PMID: 22469348.</a:t>
            </a:r>
          </a:p>
          <a:p>
            <a:pPr marL="457200" indent="-457200">
              <a:buFont typeface="+mj-lt"/>
              <a:buAutoNum type="arabicPeriod" startAt="11"/>
            </a:pPr>
            <a:r>
              <a:rPr lang="en-US" sz="2000" dirty="0"/>
              <a:t>Walkey AJ, O'Donnell MR, Wiener RS. Linezolid vs glycopeptide antibiotics for the treatment of suspected methicillin-resistant Staphylococcus aureus nosocomial pneumonia: a meta-analysis of randomized controlled trials. Chest. 2011 May;139(5):1148-1155. PMID: 20864609.</a:t>
            </a:r>
          </a:p>
          <a:p>
            <a:pPr marL="457200" indent="-457200">
              <a:buFont typeface="+mj-lt"/>
              <a:buAutoNum type="arabicPeriod" startAt="11"/>
            </a:pPr>
            <a:r>
              <a:rPr lang="en-US" sz="2000" dirty="0"/>
              <a:t>Kalil AC, Klompas M, Haynatzki G, et al. Treatment of hospital-acquired pneumonia with linezolid or vancomycin: a systematic review and meta-analysis. BMJ Open. 2013 Oct 14;3(10):e003912. PMID: 24127058</a:t>
            </a:r>
            <a:r>
              <a:rPr lang="en-US" sz="2000" dirty="0" smtClean="0"/>
              <a:t>.</a:t>
            </a:r>
          </a:p>
          <a:p>
            <a:pPr marL="457200" indent="-457200">
              <a:buFont typeface="+mj-lt"/>
              <a:buAutoNum type="arabicPeriod" startAt="11"/>
            </a:pPr>
            <a:r>
              <a:rPr lang="en-US" sz="2000" dirty="0"/>
              <a:t>Kalil AC, Murthy MH, Hermsen ED, et al. Linezolid versus vancomycin or teicoplanin for nosocomial pneumonia: a systematic review and meta-analysis. Crit Care Med. 2010 Sep;38(9):1802-8. PMID: 20639754</a:t>
            </a:r>
            <a:r>
              <a:rPr lang="en-US" sz="2000" dirty="0" smtClean="0"/>
              <a:t>.</a:t>
            </a: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22</a:t>
            </a:fld>
            <a:endParaRPr lang="en-US" dirty="0"/>
          </a:p>
        </p:txBody>
      </p:sp>
    </p:spTree>
    <p:custDataLst>
      <p:tags r:id="rId1"/>
    </p:custDataLst>
    <p:extLst>
      <p:ext uri="{BB962C8B-B14F-4D97-AF65-F5344CB8AC3E}">
        <p14:creationId xmlns:p14="http://schemas.microsoft.com/office/powerpoint/2010/main" val="2772914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txBox="1">
            <a:spLocks noGrp="1"/>
          </p:cNvSpPr>
          <p:nvPr>
            <p:ph idx="1"/>
          </p:nvPr>
        </p:nvSpPr>
        <p:spPr>
          <a:xfrm>
            <a:off x="502920" y="990600"/>
            <a:ext cx="9052560" cy="6629400"/>
          </a:xfrm>
        </p:spPr>
        <p:txBody>
          <a:bodyPr>
            <a:noAutofit/>
          </a:bodyPr>
          <a:lstStyle/>
          <a:p>
            <a:pPr marL="457200" indent="-457200">
              <a:buFont typeface="+mj-lt"/>
              <a:buAutoNum type="arabicPeriod" startAt="16"/>
            </a:pPr>
            <a:r>
              <a:rPr lang="en-US" sz="2000" dirty="0" smtClean="0"/>
              <a:t>Chastre </a:t>
            </a:r>
            <a:r>
              <a:rPr lang="en-US" sz="2000" dirty="0"/>
              <a:t>J, Wolff M, Fagon JY, et al. Comparison of 8 vs 15 days of antibiotic therapy for ventilator-associated pneumonia in adults: a randomized trial. JAMA. 2003 Nov 19;290(19):2588-98. PMID: 14625336</a:t>
            </a:r>
            <a:r>
              <a:rPr lang="en-US" sz="2000" dirty="0" smtClean="0"/>
              <a:t>.</a:t>
            </a:r>
            <a:endParaRPr lang="en-US" sz="2000" dirty="0"/>
          </a:p>
        </p:txBody>
      </p:sp>
      <p:sp>
        <p:nvSpPr>
          <p:cNvPr id="12" name="Slide Number Placeholder 11"/>
          <p:cNvSpPr>
            <a:spLocks noGrp="1"/>
          </p:cNvSpPr>
          <p:nvPr>
            <p:ph type="sldNum" sz="quarter" idx="12"/>
          </p:nvPr>
        </p:nvSpPr>
        <p:spPr/>
        <p:txBody>
          <a:bodyPr/>
          <a:lstStyle/>
          <a:p>
            <a:fld id="{993EEC8E-C5CF-40DF-832D-5BCB0E209B98}" type="slidenum">
              <a:rPr lang="en-US" smtClean="0"/>
              <a:t>23</a:t>
            </a:fld>
            <a:endParaRPr lang="en-US" dirty="0"/>
          </a:p>
        </p:txBody>
      </p:sp>
    </p:spTree>
    <p:custDataLst>
      <p:tags r:id="rId1"/>
    </p:custDataLst>
    <p:extLst>
      <p:ext uri="{BB962C8B-B14F-4D97-AF65-F5344CB8AC3E}">
        <p14:creationId xmlns:p14="http://schemas.microsoft.com/office/powerpoint/2010/main" val="533611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smtClean="0"/>
              <a:t>The Four Moments of Antibiotic Decision Making</a:t>
            </a:r>
            <a:endParaRPr lang="en-US" sz="3600" dirty="0"/>
          </a:p>
        </p:txBody>
      </p:sp>
      <p:sp>
        <p:nvSpPr>
          <p:cNvPr id="4" name="Content Placeholder 3"/>
          <p:cNvSpPr>
            <a:spLocks noGrp="1"/>
          </p:cNvSpPr>
          <p:nvPr>
            <p:ph idx="1"/>
          </p:nvPr>
        </p:nvSpPr>
        <p:spPr>
          <a:xfrm>
            <a:off x="4099856" y="1143000"/>
            <a:ext cx="5653744" cy="5799987"/>
          </a:xfrm>
        </p:spPr>
        <p:txBody>
          <a:bodyPr>
            <a:normAutofit lnSpcReduction="10000"/>
          </a:bodyPr>
          <a:lstStyle/>
          <a:p>
            <a:pPr marL="514350" indent="-514350">
              <a:spcBef>
                <a:spcPts val="1200"/>
              </a:spcBef>
              <a:buFont typeface="+mj-lt"/>
              <a:buAutoNum type="arabicPeriod"/>
            </a:pPr>
            <a:r>
              <a:rPr lang="en-US" dirty="0"/>
              <a:t>Does my patient have an infection that requires antibiotics?</a:t>
            </a:r>
          </a:p>
          <a:p>
            <a:pPr marL="514350" indent="-514350">
              <a:spcBef>
                <a:spcPts val="1200"/>
              </a:spcBef>
              <a:buFont typeface="+mj-lt"/>
              <a:buAutoNum type="arabicPeriod"/>
            </a:pPr>
            <a:r>
              <a:rPr lang="en-US" dirty="0"/>
              <a:t>Have I ordered appropriate cultures before starting antibiotics? What empiric therapy should I initiate?</a:t>
            </a:r>
          </a:p>
          <a:p>
            <a:pPr marL="514350" indent="-514350">
              <a:spcBef>
                <a:spcPts val="1200"/>
              </a:spcBef>
              <a:buFont typeface="+mj-lt"/>
              <a:buAutoNum type="arabicPeriod"/>
            </a:pPr>
            <a:r>
              <a:rPr lang="en-US" dirty="0"/>
              <a:t>A day or more has passed. Can I stop antibiotics? Can I narrow therapy or change from IV to oral therapy?</a:t>
            </a:r>
          </a:p>
          <a:p>
            <a:pPr marL="514350" indent="-514350">
              <a:spcBef>
                <a:spcPts val="1200"/>
              </a:spcBef>
              <a:buFont typeface="+mj-lt"/>
              <a:buAutoNum type="arabicPeriod"/>
            </a:pPr>
            <a:r>
              <a:rPr lang="en-US" dirty="0"/>
              <a:t>What duration of antibiotic therapy is needed for my patient's diagnosis?</a:t>
            </a:r>
          </a:p>
        </p:txBody>
      </p:sp>
      <p:sp>
        <p:nvSpPr>
          <p:cNvPr id="5" name="Slide Number Placeholder 4"/>
          <p:cNvSpPr>
            <a:spLocks noGrp="1"/>
          </p:cNvSpPr>
          <p:nvPr>
            <p:ph type="sldNum" sz="quarter" idx="12"/>
          </p:nvPr>
        </p:nvSpPr>
        <p:spPr/>
        <p:txBody>
          <a:bodyPr/>
          <a:lstStyle/>
          <a:p>
            <a:fld id="{993EEC8E-C5CF-40DF-832D-5BCB0E209B98}" type="slidenum">
              <a:rPr lang="en-US" smtClean="0"/>
              <a:pPr/>
              <a:t>3</a:t>
            </a:fld>
            <a:endParaRPr lang="en-US" dirty="0"/>
          </a:p>
        </p:txBody>
      </p:sp>
      <p:pic>
        <p:nvPicPr>
          <p:cNvPr id="10" name="Picture 9" descr="1. Make the Diagnosis&#10;2. Cultures and Empiric Therapy&#10;3. Stop, Narrow, Change to Oral&#10;4. Duration" title="The 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112087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smtClean="0"/>
              <a:t>The Four Moments of Antibiotic Decision Making</a:t>
            </a:r>
            <a:endParaRPr lang="en-US" sz="3600" dirty="0"/>
          </a:p>
        </p:txBody>
      </p:sp>
      <p:sp>
        <p:nvSpPr>
          <p:cNvPr id="4" name="Content Placeholder 3"/>
          <p:cNvSpPr>
            <a:spLocks noGrp="1"/>
          </p:cNvSpPr>
          <p:nvPr>
            <p:ph idx="1"/>
          </p:nvPr>
        </p:nvSpPr>
        <p:spPr>
          <a:xfrm>
            <a:off x="4099856" y="1143000"/>
            <a:ext cx="5653744" cy="5799987"/>
          </a:xfrm>
        </p:spPr>
        <p:txBody>
          <a:bodyPr>
            <a:normAutofit/>
          </a:bodyPr>
          <a:lstStyle/>
          <a:p>
            <a:pPr marL="514350" indent="-514350">
              <a:spcBef>
                <a:spcPts val="1200"/>
              </a:spcBef>
              <a:buFont typeface="+mj-lt"/>
              <a:buAutoNum type="arabicPeriod"/>
            </a:pPr>
            <a:r>
              <a:rPr lang="en-US" dirty="0"/>
              <a:t>Does my patient have an infection that requires antibiotics</a:t>
            </a:r>
            <a:r>
              <a:rPr lang="en-US" dirty="0" smtClean="0"/>
              <a:t>?</a:t>
            </a:r>
            <a:endParaRPr lang="en-US"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4</a:t>
            </a:fld>
            <a:endParaRPr lang="en-US" dirty="0"/>
          </a:p>
        </p:txBody>
      </p:sp>
      <p:pic>
        <p:nvPicPr>
          <p:cNvPr id="10" name="Picture 9" descr="1. Make the Diagnosis&#10;2. Cultures and Empiric Therapy&#10;3. Stop, Narrow, Change to Oral&#10;4. Duration" title="The 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3397010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340" y="1106080"/>
            <a:ext cx="9225280" cy="6477000"/>
          </a:xfrm>
        </p:spPr>
        <p:txBody>
          <a:bodyPr>
            <a:normAutofit/>
          </a:bodyPr>
          <a:lstStyle/>
          <a:p>
            <a:pPr>
              <a:spcBef>
                <a:spcPts val="0"/>
              </a:spcBef>
              <a:spcAft>
                <a:spcPts val="30000"/>
              </a:spcAft>
            </a:pPr>
            <a:r>
              <a:rPr lang="en-US" dirty="0" smtClean="0"/>
              <a:t>Not associated with mechanical ventilation at the time of onset in a hospitalized patient</a:t>
            </a:r>
          </a:p>
          <a:p>
            <a:pPr>
              <a:spcBef>
                <a:spcPts val="0"/>
              </a:spcBef>
              <a:spcAft>
                <a:spcPts val="30000"/>
              </a:spcAft>
            </a:pPr>
            <a:r>
              <a:rPr lang="en-US" dirty="0" smtClean="0"/>
              <a:t>Includes clinical symptoms of pneumonia PLUS hypoxia PLUS a new radiographic infiltrate that develops at least 48 hours after hospitalization</a:t>
            </a:r>
            <a:endParaRPr lang="en-US" dirty="0"/>
          </a:p>
        </p:txBody>
      </p:sp>
      <p:pic>
        <p:nvPicPr>
          <p:cNvPr id="4" name="Content Placeholder 3" descr="Chest X-ray of right lower lobe showing pneumonia " title="Image- X-ray of right lower lobe showing pneumonia"/>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3492790" y="2209800"/>
            <a:ext cx="3072819" cy="3581400"/>
          </a:xfrm>
        </p:spPr>
      </p:pic>
      <p:sp>
        <p:nvSpPr>
          <p:cNvPr id="2" name="Title 1"/>
          <p:cNvSpPr>
            <a:spLocks noGrp="1"/>
          </p:cNvSpPr>
          <p:nvPr>
            <p:ph type="title"/>
          </p:nvPr>
        </p:nvSpPr>
        <p:spPr/>
        <p:txBody>
          <a:bodyPr/>
          <a:lstStyle/>
          <a:p>
            <a:r>
              <a:rPr lang="en-US" dirty="0" smtClean="0"/>
              <a:t>Moment 1: Diagnosing HAP</a:t>
            </a:r>
            <a:endParaRPr lang="en-US" dirty="0"/>
          </a:p>
        </p:txBody>
      </p:sp>
      <p:sp>
        <p:nvSpPr>
          <p:cNvPr id="7" name="Slide Number Placeholder 6"/>
          <p:cNvSpPr>
            <a:spLocks noGrp="1"/>
          </p:cNvSpPr>
          <p:nvPr>
            <p:ph type="sldNum" sz="quarter" idx="12"/>
          </p:nvPr>
        </p:nvSpPr>
        <p:spPr/>
        <p:txBody>
          <a:bodyPr/>
          <a:lstStyle/>
          <a:p>
            <a:fld id="{993EEC8E-C5CF-40DF-832D-5BCB0E209B98}" type="slidenum">
              <a:rPr lang="en-US" smtClean="0"/>
              <a:t>5</a:t>
            </a:fld>
            <a:endParaRPr lang="en-US" dirty="0"/>
          </a:p>
        </p:txBody>
      </p:sp>
    </p:spTree>
    <p:custDataLst>
      <p:tags r:id="rId1"/>
    </p:custDataLst>
    <p:extLst>
      <p:ext uri="{BB962C8B-B14F-4D97-AF65-F5344CB8AC3E}">
        <p14:creationId xmlns:p14="http://schemas.microsoft.com/office/powerpoint/2010/main" val="3317061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smtClean="0"/>
              <a:t>The Four Moments of Antibiotic Decision Making</a:t>
            </a:r>
            <a:endParaRPr lang="en-US" sz="3600" dirty="0"/>
          </a:p>
        </p:txBody>
      </p:sp>
      <p:sp>
        <p:nvSpPr>
          <p:cNvPr id="4" name="Content Placeholder 3"/>
          <p:cNvSpPr>
            <a:spLocks noGrp="1"/>
          </p:cNvSpPr>
          <p:nvPr>
            <p:ph idx="1"/>
          </p:nvPr>
        </p:nvSpPr>
        <p:spPr>
          <a:xfrm>
            <a:off x="4099856" y="1143000"/>
            <a:ext cx="5653744" cy="5799987"/>
          </a:xfrm>
        </p:spPr>
        <p:txBody>
          <a:bodyPr>
            <a:normAutofit/>
          </a:bodyPr>
          <a:lstStyle/>
          <a:p>
            <a:pPr marL="514350" indent="-514350">
              <a:spcBef>
                <a:spcPts val="1200"/>
              </a:spcBef>
              <a:buFont typeface="+mj-lt"/>
              <a:buAutoNum type="arabicPeriod"/>
            </a:pPr>
            <a:r>
              <a:rPr lang="en-US" dirty="0">
                <a:solidFill>
                  <a:schemeClr val="bg1">
                    <a:lumMod val="50000"/>
                  </a:schemeClr>
                </a:solidFill>
              </a:rPr>
              <a:t>Does my patient have an infection that requires antibiotics?</a:t>
            </a:r>
          </a:p>
          <a:p>
            <a:pPr marL="514350" indent="-514350">
              <a:spcBef>
                <a:spcPts val="1200"/>
              </a:spcBef>
              <a:buFont typeface="+mj-lt"/>
              <a:buAutoNum type="arabicPeriod"/>
            </a:pPr>
            <a:r>
              <a:rPr lang="en-US" dirty="0"/>
              <a:t>Have I ordered appropriate cultures before starting antibiotics? What empiric therapy should I initiate</a:t>
            </a:r>
            <a:r>
              <a:rPr lang="en-US" dirty="0" smtClean="0"/>
              <a:t>?</a:t>
            </a:r>
            <a:endParaRPr lang="en-US"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6</a:t>
            </a:fld>
            <a:endParaRPr lang="en-US" dirty="0"/>
          </a:p>
        </p:txBody>
      </p:sp>
      <p:pic>
        <p:nvPicPr>
          <p:cNvPr id="10" name="Picture 9" descr="1. Make the Diagnosis&#10;2. Cultures and Empiric Therapy&#10;3. Stop, Narrow, Change to Oral&#10;4. Duration" title="The 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6" y="2248152"/>
            <a:ext cx="3962401" cy="3750129"/>
          </a:xfrm>
          <a:prstGeom prst="rect">
            <a:avLst/>
          </a:prstGeom>
        </p:spPr>
      </p:pic>
    </p:spTree>
    <p:custDataLst>
      <p:tags r:id="rId1"/>
    </p:custDataLst>
    <p:extLst>
      <p:ext uri="{BB962C8B-B14F-4D97-AF65-F5344CB8AC3E}">
        <p14:creationId xmlns:p14="http://schemas.microsoft.com/office/powerpoint/2010/main" val="474731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2: Diagnostic Tests for HAP</a:t>
            </a:r>
            <a:endParaRPr lang="en-US" dirty="0"/>
          </a:p>
        </p:txBody>
      </p:sp>
      <p:sp>
        <p:nvSpPr>
          <p:cNvPr id="3" name="Content Placeholder 2"/>
          <p:cNvSpPr>
            <a:spLocks noGrp="1"/>
          </p:cNvSpPr>
          <p:nvPr>
            <p:ph sz="half" idx="1"/>
          </p:nvPr>
        </p:nvSpPr>
        <p:spPr>
          <a:xfrm>
            <a:off x="762000" y="1371600"/>
            <a:ext cx="8793480" cy="6172200"/>
          </a:xfrm>
        </p:spPr>
        <p:txBody>
          <a:bodyPr>
            <a:noAutofit/>
          </a:bodyPr>
          <a:lstStyle/>
          <a:p>
            <a:pPr>
              <a:spcBef>
                <a:spcPts val="1200"/>
              </a:spcBef>
            </a:pPr>
            <a:r>
              <a:rPr lang="en-US" sz="2400" dirty="0" smtClean="0"/>
              <a:t>HAP can be caused by either community-associated or healthcare-associated pathogens </a:t>
            </a:r>
          </a:p>
          <a:p>
            <a:pPr lvl="1">
              <a:spcBef>
                <a:spcPts val="1200"/>
              </a:spcBef>
            </a:pPr>
            <a:r>
              <a:rPr lang="en-US" sz="2000" dirty="0"/>
              <a:t>e.g., </a:t>
            </a:r>
            <a:r>
              <a:rPr lang="en-US" sz="2000" i="1" dirty="0"/>
              <a:t>Streptococcus pneumoniae</a:t>
            </a:r>
            <a:r>
              <a:rPr lang="en-US" sz="2000" dirty="0"/>
              <a:t>, </a:t>
            </a:r>
            <a:r>
              <a:rPr lang="en-US" sz="2000" i="1" dirty="0"/>
              <a:t>Haemophilus influenz</a:t>
            </a:r>
            <a:r>
              <a:rPr lang="en-US" sz="2000" dirty="0"/>
              <a:t>ae, </a:t>
            </a:r>
            <a:r>
              <a:rPr lang="en-US" sz="2000" i="1" dirty="0"/>
              <a:t>Staphylococcus aureus</a:t>
            </a:r>
            <a:r>
              <a:rPr lang="en-US" sz="2000" dirty="0"/>
              <a:t>, Gram-negative enteric bacteria, </a:t>
            </a:r>
            <a:r>
              <a:rPr lang="en-US" sz="2000" i="1" dirty="0"/>
              <a:t>Pseudomonas </a:t>
            </a:r>
            <a:r>
              <a:rPr lang="en-US" sz="2000" i="1" dirty="0" smtClean="0"/>
              <a:t>aeruginosa</a:t>
            </a:r>
          </a:p>
          <a:p>
            <a:pPr lvl="1">
              <a:spcBef>
                <a:spcPts val="1200"/>
              </a:spcBef>
            </a:pPr>
            <a:r>
              <a:rPr lang="en-US" dirty="0" smtClean="0"/>
              <a:t>Atypical </a:t>
            </a:r>
            <a:r>
              <a:rPr lang="en-US" dirty="0"/>
              <a:t>organisms are uncommon</a:t>
            </a:r>
          </a:p>
          <a:p>
            <a:pPr>
              <a:spcBef>
                <a:spcPts val="1200"/>
              </a:spcBef>
            </a:pPr>
            <a:r>
              <a:rPr lang="en-US" sz="2400" dirty="0" smtClean="0"/>
              <a:t>Obtain sputum Gram stain and culture</a:t>
            </a:r>
          </a:p>
          <a:p>
            <a:pPr>
              <a:spcBef>
                <a:spcPts val="1200"/>
              </a:spcBef>
            </a:pPr>
            <a:r>
              <a:rPr lang="en-US" sz="2400" dirty="0" smtClean="0"/>
              <a:t>Obtain blood cultures for severely ill patients</a:t>
            </a:r>
          </a:p>
          <a:p>
            <a:pPr>
              <a:spcBef>
                <a:spcPts val="1200"/>
              </a:spcBef>
            </a:pPr>
            <a:r>
              <a:rPr lang="en-US" sz="2400" i="1" dirty="0" smtClean="0"/>
              <a:t>Legionella</a:t>
            </a:r>
            <a:r>
              <a:rPr lang="en-US" sz="2400" dirty="0" smtClean="0"/>
              <a:t> urine antigen should be considered </a:t>
            </a:r>
          </a:p>
          <a:p>
            <a:pPr>
              <a:spcBef>
                <a:spcPts val="1200"/>
              </a:spcBef>
            </a:pPr>
            <a:r>
              <a:rPr lang="en-US" sz="2400" dirty="0" smtClean="0"/>
              <a:t>Viral respiratory testing should be considered during respiratory virus season</a:t>
            </a:r>
          </a:p>
          <a:p>
            <a:pPr>
              <a:spcBef>
                <a:spcPts val="1200"/>
              </a:spcBef>
            </a:pPr>
            <a:r>
              <a:rPr lang="en-US" sz="2400" dirty="0" smtClean="0"/>
              <a:t>Enterococci and </a:t>
            </a:r>
            <a:r>
              <a:rPr lang="en-US" sz="2400" i="1" dirty="0" smtClean="0"/>
              <a:t>Candida</a:t>
            </a:r>
            <a:r>
              <a:rPr lang="en-US" sz="2400" dirty="0" smtClean="0"/>
              <a:t> species are commonly isolated from sputum and are highly likely to be colonizers and not causes of pneumonia</a:t>
            </a:r>
            <a:endParaRPr lang="en-US" dirty="0"/>
          </a:p>
        </p:txBody>
      </p:sp>
      <p:sp>
        <p:nvSpPr>
          <p:cNvPr id="12" name="Slide Number Placeholder 11"/>
          <p:cNvSpPr>
            <a:spLocks noGrp="1"/>
          </p:cNvSpPr>
          <p:nvPr>
            <p:ph type="sldNum" sz="quarter" idx="12"/>
          </p:nvPr>
        </p:nvSpPr>
        <p:spPr/>
        <p:txBody>
          <a:bodyPr/>
          <a:lstStyle/>
          <a:p>
            <a:fld id="{993EEC8E-C5CF-40DF-832D-5BCB0E209B98}" type="slidenum">
              <a:rPr lang="en-US" smtClean="0"/>
              <a:t>7</a:t>
            </a:fld>
            <a:endParaRPr lang="en-US" dirty="0"/>
          </a:p>
        </p:txBody>
      </p:sp>
    </p:spTree>
    <p:custDataLst>
      <p:tags r:id="rId1"/>
    </p:custDataLst>
    <p:extLst>
      <p:ext uri="{BB962C8B-B14F-4D97-AF65-F5344CB8AC3E}">
        <p14:creationId xmlns:p14="http://schemas.microsoft.com/office/powerpoint/2010/main" val="4022366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993EEC8E-C5CF-40DF-832D-5BCB0E209B98}" type="slidenum">
              <a:rPr lang="en-US" smtClean="0"/>
              <a:t>8</a:t>
            </a:fld>
            <a:endParaRPr lang="en-US" dirty="0"/>
          </a:p>
        </p:txBody>
      </p:sp>
      <p:sp>
        <p:nvSpPr>
          <p:cNvPr id="3" name="Content Placeholder 2"/>
          <p:cNvSpPr>
            <a:spLocks noGrp="1"/>
          </p:cNvSpPr>
          <p:nvPr>
            <p:ph idx="1"/>
          </p:nvPr>
        </p:nvSpPr>
        <p:spPr>
          <a:xfrm>
            <a:off x="871864" y="1371600"/>
            <a:ext cx="8576935" cy="5867399"/>
          </a:xfrm>
        </p:spPr>
        <p:txBody>
          <a:bodyPr>
            <a:normAutofit/>
          </a:bodyPr>
          <a:lstStyle/>
          <a:p>
            <a:pPr>
              <a:spcBef>
                <a:spcPts val="1200"/>
              </a:spcBef>
            </a:pPr>
            <a:r>
              <a:rPr lang="en-US" sz="2400" dirty="0" smtClean="0"/>
              <a:t>Cefepime (± aminoglycoside or ciprofloxacin or levofloxacin if severely ill) ± vancomycin or linezolid</a:t>
            </a:r>
          </a:p>
          <a:p>
            <a:pPr>
              <a:spcBef>
                <a:spcPts val="1200"/>
              </a:spcBef>
            </a:pPr>
            <a:r>
              <a:rPr lang="en-US" sz="2400" dirty="0" smtClean="0"/>
              <a:t>Piperacillin-tazobactam (± aminoglycoside or ciprofloxacin or levofloxacin if severely ill) ± vancomycin or linezolid</a:t>
            </a:r>
          </a:p>
          <a:p>
            <a:pPr>
              <a:spcBef>
                <a:spcPts val="1200"/>
              </a:spcBef>
            </a:pPr>
            <a:r>
              <a:rPr lang="en-US" sz="2400" dirty="0" smtClean="0"/>
              <a:t>Recent receipt of cefepime or piperacillin-tazobactam or recovery of pathogens resistant to these agents: anti-pseudomonal carbapenems (meropenem, imipenem) </a:t>
            </a:r>
            <a:r>
              <a:rPr lang="en-US" sz="2400" dirty="0"/>
              <a:t>± vancomycin or </a:t>
            </a:r>
            <a:r>
              <a:rPr lang="en-US" sz="2400" dirty="0" smtClean="0"/>
              <a:t>linezolid</a:t>
            </a:r>
          </a:p>
          <a:p>
            <a:pPr>
              <a:spcBef>
                <a:spcPts val="1200"/>
              </a:spcBef>
            </a:pPr>
            <a:r>
              <a:rPr lang="en-US" sz="2400" dirty="0"/>
              <a:t>S</a:t>
            </a:r>
            <a:r>
              <a:rPr lang="en-US" sz="2400" dirty="0" smtClean="0"/>
              <a:t>evere penicillin allergy: </a:t>
            </a:r>
            <a:r>
              <a:rPr lang="en-US" sz="2400" dirty="0"/>
              <a:t>a</a:t>
            </a:r>
            <a:r>
              <a:rPr lang="en-US" sz="2400" dirty="0" smtClean="0"/>
              <a:t>ztreonam (± aminoglycoside or ciprofloxacin or levofloxacin) + vancomycin or linezolid</a:t>
            </a:r>
          </a:p>
          <a:p>
            <a:pPr>
              <a:spcBef>
                <a:spcPts val="1200"/>
              </a:spcBef>
            </a:pPr>
            <a:r>
              <a:rPr lang="en-US" sz="2400" dirty="0" smtClean="0"/>
              <a:t>Concern for legionella: add azithromycin to regimens that do not contain fluoroquinolones</a:t>
            </a:r>
            <a:endParaRPr lang="en-US" sz="2400" dirty="0"/>
          </a:p>
        </p:txBody>
      </p:sp>
      <p:sp>
        <p:nvSpPr>
          <p:cNvPr id="2" name="Title 1"/>
          <p:cNvSpPr>
            <a:spLocks noGrp="1"/>
          </p:cNvSpPr>
          <p:nvPr>
            <p:ph type="title"/>
          </p:nvPr>
        </p:nvSpPr>
        <p:spPr/>
        <p:txBody>
          <a:bodyPr/>
          <a:lstStyle/>
          <a:p>
            <a:r>
              <a:rPr lang="en-US" dirty="0" smtClean="0"/>
              <a:t>Moment 2: Empiric Therapy for HAP</a:t>
            </a:r>
            <a:r>
              <a:rPr lang="en-US" baseline="30000" dirty="0"/>
              <a:t>1</a:t>
            </a:r>
            <a:endParaRPr lang="en-US" dirty="0"/>
          </a:p>
        </p:txBody>
      </p:sp>
    </p:spTree>
    <p:custDataLst>
      <p:tags r:id="rId1"/>
    </p:custDataLst>
    <p:extLst>
      <p:ext uri="{BB962C8B-B14F-4D97-AF65-F5344CB8AC3E}">
        <p14:creationId xmlns:p14="http://schemas.microsoft.com/office/powerpoint/2010/main" val="2034269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smtClean="0"/>
              <a:t>Meta-analyses Evaluating Combination Therapy for </a:t>
            </a:r>
            <a:r>
              <a:rPr lang="en-US" sz="3600" i="1" dirty="0" smtClean="0"/>
              <a:t>Pseudomonas</a:t>
            </a:r>
            <a:r>
              <a:rPr lang="en-US" sz="3600" dirty="0" smtClean="0"/>
              <a:t> Infections</a:t>
            </a:r>
            <a:endParaRPr lang="en-US" sz="3600" dirty="0"/>
          </a:p>
        </p:txBody>
      </p:sp>
      <p:graphicFrame>
        <p:nvGraphicFramePr>
          <p:cNvPr id="3" name="Content Placeholder 2" descr="The table shows the meta-analysis studies, the study design and the clinical outcomes." title="Meta-analyses Evaluating Combination Therapy for Pseudomonas Infections"/>
          <p:cNvGraphicFramePr>
            <a:graphicFrameLocks noGrp="1"/>
          </p:cNvGraphicFramePr>
          <p:nvPr>
            <p:ph idx="1"/>
            <p:extLst>
              <p:ext uri="{D42A27DB-BD31-4B8C-83A1-F6EECF244321}">
                <p14:modId xmlns:p14="http://schemas.microsoft.com/office/powerpoint/2010/main" val="1245396571"/>
              </p:ext>
            </p:extLst>
          </p:nvPr>
        </p:nvGraphicFramePr>
        <p:xfrm>
          <a:off x="304800" y="1592992"/>
          <a:ext cx="9448800" cy="4383024"/>
        </p:xfrm>
        <a:graphic>
          <a:graphicData uri="http://schemas.openxmlformats.org/drawingml/2006/table">
            <a:tbl>
              <a:tblPr firstRow="1" bandRow="1">
                <a:tableStyleId>{FABFCF23-3B69-468F-B69F-88F6DE6A72F2}</a:tableStyleId>
              </a:tblPr>
              <a:tblGrid>
                <a:gridCol w="2209800">
                  <a:extLst>
                    <a:ext uri="{9D8B030D-6E8A-4147-A177-3AD203B41FA5}">
                      <a16:colId xmlns:a16="http://schemas.microsoft.com/office/drawing/2014/main" val="3954466332"/>
                    </a:ext>
                  </a:extLst>
                </a:gridCol>
                <a:gridCol w="1981200">
                  <a:extLst>
                    <a:ext uri="{9D8B030D-6E8A-4147-A177-3AD203B41FA5}">
                      <a16:colId xmlns:a16="http://schemas.microsoft.com/office/drawing/2014/main" val="2567372289"/>
                    </a:ext>
                  </a:extLst>
                </a:gridCol>
                <a:gridCol w="5257800">
                  <a:extLst>
                    <a:ext uri="{9D8B030D-6E8A-4147-A177-3AD203B41FA5}">
                      <a16:colId xmlns:a16="http://schemas.microsoft.com/office/drawing/2014/main" val="3532268409"/>
                    </a:ext>
                  </a:extLst>
                </a:gridCol>
              </a:tblGrid>
              <a:tr h="322182">
                <a:tc>
                  <a:txBody>
                    <a:bodyPr/>
                    <a:lstStyle/>
                    <a:p>
                      <a:pPr algn="ctr"/>
                      <a:r>
                        <a:rPr lang="en-US" sz="2400" dirty="0" smtClean="0"/>
                        <a:t>Study</a:t>
                      </a:r>
                      <a:endParaRPr lang="en-US" sz="2400" dirty="0">
                        <a:solidFill>
                          <a:schemeClr val="tx1"/>
                        </a:solidFill>
                      </a:endParaRPr>
                    </a:p>
                  </a:txBody>
                  <a:tcPr marL="100584" marR="100584" marT="50292" marB="50292" anchor="ctr"/>
                </a:tc>
                <a:tc>
                  <a:txBody>
                    <a:bodyPr/>
                    <a:lstStyle/>
                    <a:p>
                      <a:pPr algn="ctr"/>
                      <a:r>
                        <a:rPr lang="en-US" sz="2400" dirty="0" smtClean="0"/>
                        <a:t>Design</a:t>
                      </a:r>
                      <a:endParaRPr lang="en-US" sz="2400" dirty="0">
                        <a:solidFill>
                          <a:schemeClr val="tx1"/>
                        </a:solidFill>
                      </a:endParaRPr>
                    </a:p>
                  </a:txBody>
                  <a:tcPr marL="100584" marR="100584" marT="50292" marB="50292" anchor="ctr"/>
                </a:tc>
                <a:tc>
                  <a:txBody>
                    <a:bodyPr/>
                    <a:lstStyle/>
                    <a:p>
                      <a:pPr algn="ctr"/>
                      <a:r>
                        <a:rPr lang="en-US" sz="2400" dirty="0" smtClean="0"/>
                        <a:t>Clinical outcomes</a:t>
                      </a:r>
                      <a:r>
                        <a:rPr lang="en-US" sz="2400" dirty="0" smtClean="0">
                          <a:solidFill>
                            <a:schemeClr val="accent1">
                              <a:lumMod val="75000"/>
                            </a:schemeClr>
                          </a:solidFill>
                        </a:rPr>
                        <a:t>*</a:t>
                      </a:r>
                    </a:p>
                    <a:p>
                      <a:pPr algn="ctr"/>
                      <a:r>
                        <a:rPr lang="en-US" sz="2400" dirty="0" smtClean="0"/>
                        <a:t>OR/RR</a:t>
                      </a:r>
                      <a:r>
                        <a:rPr lang="en-US" sz="2400" baseline="0" dirty="0" smtClean="0"/>
                        <a:t> (95% CI)</a:t>
                      </a:r>
                      <a:endParaRPr lang="en-US" sz="2400" dirty="0">
                        <a:solidFill>
                          <a:schemeClr val="tx1"/>
                        </a:solidFill>
                      </a:endParaRPr>
                    </a:p>
                  </a:txBody>
                  <a:tcPr marL="100584" marR="100584" marT="50292" marB="50292" anchor="ctr"/>
                </a:tc>
                <a:extLst>
                  <a:ext uri="{0D108BD9-81ED-4DB2-BD59-A6C34878D82A}">
                    <a16:rowId xmlns:a16="http://schemas.microsoft.com/office/drawing/2014/main" val="1103905657"/>
                  </a:ext>
                </a:extLst>
              </a:tr>
              <a:tr h="373344">
                <a:tc>
                  <a:txBody>
                    <a:bodyPr/>
                    <a:lstStyle/>
                    <a:p>
                      <a:pPr algn="ctr"/>
                      <a:r>
                        <a:rPr lang="en-US" sz="2000" dirty="0" smtClean="0"/>
                        <a:t>Paul 2003</a:t>
                      </a:r>
                      <a:r>
                        <a:rPr lang="en-US" sz="2000" baseline="30000" dirty="0" smtClean="0"/>
                        <a:t>2</a:t>
                      </a:r>
                      <a:endParaRPr lang="en-US" sz="2000" dirty="0" smtClean="0"/>
                    </a:p>
                    <a:p>
                      <a:pPr algn="ctr"/>
                      <a:r>
                        <a:rPr lang="en-US" sz="2000" dirty="0" smtClean="0">
                          <a:solidFill>
                            <a:schemeClr val="tx1"/>
                          </a:solidFill>
                        </a:rPr>
                        <a:t>Cochrane</a:t>
                      </a:r>
                      <a:endParaRPr lang="en-US" sz="2000" dirty="0">
                        <a:solidFill>
                          <a:schemeClr val="tx1"/>
                        </a:solidFill>
                      </a:endParaRPr>
                    </a:p>
                  </a:txBody>
                  <a:tcPr marL="100584" marR="100584" marT="50292" marB="50292" anchor="ctr"/>
                </a:tc>
                <a:tc>
                  <a:txBody>
                    <a:bodyPr/>
                    <a:lstStyle/>
                    <a:p>
                      <a:pPr algn="ctr"/>
                      <a:r>
                        <a:rPr lang="en-US" sz="2000" dirty="0" smtClean="0"/>
                        <a:t>68 RCTs</a:t>
                      </a:r>
                      <a:endParaRPr lang="en-US" sz="2000" dirty="0">
                        <a:solidFill>
                          <a:schemeClr val="tx1"/>
                        </a:solidFill>
                      </a:endParaRPr>
                    </a:p>
                  </a:txBody>
                  <a:tcPr marL="100584" marR="100584" marT="50292" marB="50292" anchor="ctr"/>
                </a:tc>
                <a:tc>
                  <a:txBody>
                    <a:bodyPr/>
                    <a:lstStyle/>
                    <a:p>
                      <a:pPr algn="ctr"/>
                      <a:r>
                        <a:rPr lang="en-US" sz="2000" dirty="0" smtClean="0"/>
                        <a:t>Mortality:</a:t>
                      </a:r>
                      <a:r>
                        <a:rPr lang="en-US" sz="2000" baseline="0" dirty="0" smtClean="0"/>
                        <a:t> </a:t>
                      </a:r>
                      <a:r>
                        <a:rPr lang="en-US" sz="2000" dirty="0" smtClean="0"/>
                        <a:t>0.87 (0.34–2.24) </a:t>
                      </a:r>
                    </a:p>
                    <a:p>
                      <a:pPr algn="ctr"/>
                      <a:r>
                        <a:rPr lang="en-US" sz="2000" dirty="0" smtClean="0"/>
                        <a:t>Clinical failure: 1.41 (</a:t>
                      </a:r>
                      <a:r>
                        <a:rPr lang="en-US" sz="2000" baseline="0" dirty="0" smtClean="0"/>
                        <a:t>0.90</a:t>
                      </a:r>
                      <a:r>
                        <a:rPr lang="en-US" sz="2000" dirty="0" smtClean="0"/>
                        <a:t>–</a:t>
                      </a:r>
                      <a:r>
                        <a:rPr lang="en-US" sz="2000" baseline="0" dirty="0" smtClean="0"/>
                        <a:t>2.22)</a:t>
                      </a:r>
                      <a:endParaRPr lang="en-US" sz="2000" baseline="0" dirty="0" smtClean="0">
                        <a:solidFill>
                          <a:schemeClr val="tx1"/>
                        </a:solidFill>
                      </a:endParaRPr>
                    </a:p>
                  </a:txBody>
                  <a:tcPr marL="100584" marR="100584" marT="50292" marB="50292" anchor="ctr"/>
                </a:tc>
                <a:extLst>
                  <a:ext uri="{0D108BD9-81ED-4DB2-BD59-A6C34878D82A}">
                    <a16:rowId xmlns:a16="http://schemas.microsoft.com/office/drawing/2014/main" val="3781665059"/>
                  </a:ext>
                </a:extLst>
              </a:tr>
              <a:tr h="373344">
                <a:tc>
                  <a:txBody>
                    <a:bodyPr/>
                    <a:lstStyle/>
                    <a:p>
                      <a:pPr algn="ctr"/>
                      <a:r>
                        <a:rPr lang="en-US" sz="2000" dirty="0" smtClean="0"/>
                        <a:t>Paul 2003</a:t>
                      </a:r>
                      <a:r>
                        <a:rPr lang="en-US" sz="2000" baseline="30000" dirty="0" smtClean="0"/>
                        <a:t>3</a:t>
                      </a:r>
                      <a:endParaRPr lang="en-US" sz="2000" dirty="0" smtClean="0"/>
                    </a:p>
                    <a:p>
                      <a:pPr algn="ctr"/>
                      <a:r>
                        <a:rPr lang="en-US" sz="2000" dirty="0" smtClean="0">
                          <a:solidFill>
                            <a:schemeClr val="tx1"/>
                          </a:solidFill>
                        </a:rPr>
                        <a:t>BMJ</a:t>
                      </a:r>
                      <a:endParaRPr lang="en-US" sz="2000" dirty="0">
                        <a:solidFill>
                          <a:schemeClr val="tx1"/>
                        </a:solidFill>
                      </a:endParaRPr>
                    </a:p>
                  </a:txBody>
                  <a:tcPr marL="100584" marR="100584" marT="50292" marB="50292" anchor="ctr"/>
                </a:tc>
                <a:tc>
                  <a:txBody>
                    <a:bodyPr/>
                    <a:lstStyle/>
                    <a:p>
                      <a:pPr algn="ctr"/>
                      <a:r>
                        <a:rPr lang="en-US" sz="2000" dirty="0" smtClean="0"/>
                        <a:t>47 RCTs</a:t>
                      </a:r>
                      <a:endParaRPr lang="en-US" sz="2000" dirty="0">
                        <a:solidFill>
                          <a:schemeClr val="tx1"/>
                        </a:solidFill>
                      </a:endParaRPr>
                    </a:p>
                  </a:txBody>
                  <a:tcPr marL="100584" marR="100584" marT="50292" marB="50292" anchor="ctr"/>
                </a:tc>
                <a:tc>
                  <a:txBody>
                    <a:bodyPr/>
                    <a:lstStyle/>
                    <a:p>
                      <a:pPr algn="ctr"/>
                      <a:r>
                        <a:rPr lang="en-US" sz="2000" dirty="0" smtClean="0"/>
                        <a:t>Mortality:</a:t>
                      </a:r>
                      <a:r>
                        <a:rPr lang="en-US" sz="2000" baseline="0" dirty="0" smtClean="0"/>
                        <a:t> </a:t>
                      </a:r>
                      <a:r>
                        <a:rPr lang="en-US" sz="2000" dirty="0" smtClean="0"/>
                        <a:t>0.78 (</a:t>
                      </a:r>
                      <a:r>
                        <a:rPr lang="en-US" sz="2000" baseline="0" dirty="0" smtClean="0"/>
                        <a:t>0.24</a:t>
                      </a:r>
                      <a:r>
                        <a:rPr lang="en-US" sz="2000" dirty="0" smtClean="0"/>
                        <a:t>–</a:t>
                      </a:r>
                      <a:r>
                        <a:rPr lang="en-US" sz="2000" baseline="0" dirty="0" smtClean="0"/>
                        <a:t>2.56)</a:t>
                      </a:r>
                    </a:p>
                    <a:p>
                      <a:pPr algn="ctr"/>
                      <a:r>
                        <a:rPr lang="en-US" sz="2000" baseline="0" dirty="0" smtClean="0"/>
                        <a:t>Clinical failure: 1.46 (0.23</a:t>
                      </a:r>
                      <a:r>
                        <a:rPr lang="en-US" sz="2000" dirty="0" smtClean="0"/>
                        <a:t>–</a:t>
                      </a:r>
                      <a:r>
                        <a:rPr lang="en-US" sz="2000" baseline="0" dirty="0" smtClean="0"/>
                        <a:t>9.41)</a:t>
                      </a:r>
                      <a:endParaRPr lang="en-US" sz="2000" baseline="0" dirty="0" smtClean="0">
                        <a:solidFill>
                          <a:schemeClr val="tx1"/>
                        </a:solidFill>
                      </a:endParaRPr>
                    </a:p>
                  </a:txBody>
                  <a:tcPr marL="100584" marR="100584" marT="50292" marB="50292" anchor="ctr"/>
                </a:tc>
                <a:extLst>
                  <a:ext uri="{0D108BD9-81ED-4DB2-BD59-A6C34878D82A}">
                    <a16:rowId xmlns:a16="http://schemas.microsoft.com/office/drawing/2014/main" val="1149949512"/>
                  </a:ext>
                </a:extLst>
              </a:tr>
              <a:tr h="373344">
                <a:tc>
                  <a:txBody>
                    <a:bodyPr/>
                    <a:lstStyle/>
                    <a:p>
                      <a:pPr algn="ctr"/>
                      <a:r>
                        <a:rPr lang="en-US" sz="2000" dirty="0" smtClean="0"/>
                        <a:t>Paul 2004</a:t>
                      </a:r>
                      <a:r>
                        <a:rPr lang="en-US" sz="2000" baseline="30000" dirty="0" smtClean="0"/>
                        <a:t>4</a:t>
                      </a:r>
                      <a:endParaRPr lang="en-US" sz="2000" dirty="0" smtClean="0"/>
                    </a:p>
                    <a:p>
                      <a:pPr algn="ctr"/>
                      <a:r>
                        <a:rPr lang="en-US" sz="2000" dirty="0" smtClean="0">
                          <a:solidFill>
                            <a:schemeClr val="tx1"/>
                          </a:solidFill>
                        </a:rPr>
                        <a:t>BMJ</a:t>
                      </a:r>
                      <a:endParaRPr lang="en-US" sz="2000" dirty="0">
                        <a:solidFill>
                          <a:schemeClr val="tx1"/>
                        </a:solidFill>
                      </a:endParaRPr>
                    </a:p>
                  </a:txBody>
                  <a:tcPr marL="100584" marR="100584" marT="50292" marB="50292" anchor="ctr"/>
                </a:tc>
                <a:tc>
                  <a:txBody>
                    <a:bodyPr/>
                    <a:lstStyle/>
                    <a:p>
                      <a:pPr algn="ctr"/>
                      <a:r>
                        <a:rPr lang="en-US" sz="2000" dirty="0" smtClean="0"/>
                        <a:t>64 RCTs</a:t>
                      </a:r>
                      <a:endParaRPr lang="en-US" sz="2000" dirty="0">
                        <a:solidFill>
                          <a:schemeClr val="tx1"/>
                        </a:solidFill>
                      </a:endParaRPr>
                    </a:p>
                  </a:txBody>
                  <a:tcPr marL="100584" marR="100584" marT="50292" marB="50292" anchor="ctr"/>
                </a:tc>
                <a:tc>
                  <a:txBody>
                    <a:bodyPr/>
                    <a:lstStyle/>
                    <a:p>
                      <a:pPr algn="ctr"/>
                      <a:r>
                        <a:rPr lang="en-US" sz="2000" dirty="0" smtClean="0"/>
                        <a:t>Mortality: 1.50 (0.70–32.84)</a:t>
                      </a:r>
                      <a:endParaRPr lang="en-US" sz="2000" baseline="0" dirty="0" smtClean="0"/>
                    </a:p>
                    <a:p>
                      <a:pPr algn="ctr"/>
                      <a:r>
                        <a:rPr lang="en-US" sz="2000" baseline="0" dirty="0" smtClean="0"/>
                        <a:t>Clinical failure: 1.01 (0.68</a:t>
                      </a:r>
                      <a:r>
                        <a:rPr lang="en-US" sz="2000" dirty="0" smtClean="0"/>
                        <a:t>–</a:t>
                      </a:r>
                      <a:r>
                        <a:rPr lang="en-US" sz="2000" baseline="0" dirty="0" smtClean="0"/>
                        <a:t>1.49)</a:t>
                      </a:r>
                      <a:endParaRPr lang="en-US" sz="2000" b="1" dirty="0">
                        <a:solidFill>
                          <a:schemeClr val="tx1"/>
                        </a:solidFill>
                      </a:endParaRPr>
                    </a:p>
                  </a:txBody>
                  <a:tcPr marL="100584" marR="100584" marT="50292" marB="50292" anchor="ctr"/>
                </a:tc>
                <a:extLst>
                  <a:ext uri="{0D108BD9-81ED-4DB2-BD59-A6C34878D82A}">
                    <a16:rowId xmlns:a16="http://schemas.microsoft.com/office/drawing/2014/main" val="2050715921"/>
                  </a:ext>
                </a:extLst>
              </a:tr>
              <a:tr h="373344">
                <a:tc>
                  <a:txBody>
                    <a:bodyPr/>
                    <a:lstStyle/>
                    <a:p>
                      <a:pPr algn="ctr"/>
                      <a:r>
                        <a:rPr lang="en-US" sz="2000" dirty="0" smtClean="0"/>
                        <a:t>Paul 2006</a:t>
                      </a:r>
                      <a:r>
                        <a:rPr lang="en-US" sz="2000" baseline="30000" dirty="0" smtClean="0"/>
                        <a:t>5</a:t>
                      </a:r>
                      <a:endParaRPr lang="en-US" sz="2000" dirty="0" smtClean="0"/>
                    </a:p>
                    <a:p>
                      <a:pPr algn="ctr"/>
                      <a:r>
                        <a:rPr lang="en-US" sz="2000" dirty="0" smtClean="0">
                          <a:solidFill>
                            <a:schemeClr val="tx1"/>
                          </a:solidFill>
                        </a:rPr>
                        <a:t>Cochrane</a:t>
                      </a:r>
                      <a:endParaRPr lang="en-US" sz="2000" dirty="0">
                        <a:solidFill>
                          <a:schemeClr val="tx1"/>
                        </a:solidFill>
                      </a:endParaRPr>
                    </a:p>
                  </a:txBody>
                  <a:tcPr marL="100584" marR="100584" marT="50292" marB="50292" anchor="ctr"/>
                </a:tc>
                <a:tc>
                  <a:txBody>
                    <a:bodyPr/>
                    <a:lstStyle/>
                    <a:p>
                      <a:pPr algn="ctr"/>
                      <a:r>
                        <a:rPr lang="en-US" sz="2000" dirty="0" smtClean="0"/>
                        <a:t>64 RCTs, </a:t>
                      </a:r>
                      <a:r>
                        <a:rPr lang="en-US" sz="2000" baseline="0" dirty="0" smtClean="0"/>
                        <a:t>observational</a:t>
                      </a:r>
                      <a:endParaRPr lang="en-US" sz="2000" dirty="0">
                        <a:solidFill>
                          <a:schemeClr val="tx1"/>
                        </a:solidFill>
                      </a:endParaRPr>
                    </a:p>
                  </a:txBody>
                  <a:tcPr marL="100584" marR="100584" marT="50292" marB="50292" anchor="ctr"/>
                </a:tc>
                <a:tc>
                  <a:txBody>
                    <a:bodyPr/>
                    <a:lstStyle/>
                    <a:p>
                      <a:pPr algn="ctr"/>
                      <a:r>
                        <a:rPr lang="en-US" sz="2000" dirty="0" smtClean="0"/>
                        <a:t>Clinical failure:</a:t>
                      </a:r>
                      <a:r>
                        <a:rPr lang="en-US" sz="2000" baseline="0" dirty="0" smtClean="0"/>
                        <a:t> </a:t>
                      </a:r>
                      <a:r>
                        <a:rPr lang="en-US" sz="2000" dirty="0" smtClean="0"/>
                        <a:t>1.02 (0.68–1.51)</a:t>
                      </a:r>
                      <a:endParaRPr lang="en-US" sz="2000" b="0" dirty="0">
                        <a:solidFill>
                          <a:schemeClr val="tx1"/>
                        </a:solidFill>
                      </a:endParaRPr>
                    </a:p>
                  </a:txBody>
                  <a:tcPr marL="100584" marR="100584" marT="50292" marB="50292" anchor="ctr"/>
                </a:tc>
                <a:extLst>
                  <a:ext uri="{0D108BD9-81ED-4DB2-BD59-A6C34878D82A}">
                    <a16:rowId xmlns:a16="http://schemas.microsoft.com/office/drawing/2014/main" val="703103834"/>
                  </a:ext>
                </a:extLst>
              </a:tr>
              <a:tr h="373344">
                <a:tc>
                  <a:txBody>
                    <a:bodyPr/>
                    <a:lstStyle/>
                    <a:p>
                      <a:pPr algn="ctr"/>
                      <a:r>
                        <a:rPr lang="en-US" sz="2000" dirty="0" smtClean="0"/>
                        <a:t>Marcus 2011</a:t>
                      </a:r>
                      <a:r>
                        <a:rPr lang="en-US" sz="2000" baseline="30000" dirty="0" smtClean="0"/>
                        <a:t>6</a:t>
                      </a:r>
                      <a:endParaRPr lang="en-US" sz="2000" dirty="0" smtClean="0"/>
                    </a:p>
                    <a:p>
                      <a:pPr algn="ctr"/>
                      <a:r>
                        <a:rPr lang="en-US" sz="2000" dirty="0" smtClean="0">
                          <a:solidFill>
                            <a:schemeClr val="tx1"/>
                          </a:solidFill>
                        </a:rPr>
                        <a:t>J Antimicrob Ag</a:t>
                      </a:r>
                      <a:endParaRPr lang="en-US" sz="2000" dirty="0">
                        <a:solidFill>
                          <a:schemeClr val="tx1"/>
                        </a:solidFill>
                      </a:endParaRPr>
                    </a:p>
                  </a:txBody>
                  <a:tcPr marL="100584" marR="100584" marT="50292" marB="50292" anchor="ctr"/>
                </a:tc>
                <a:tc>
                  <a:txBody>
                    <a:bodyPr/>
                    <a:lstStyle/>
                    <a:p>
                      <a:pPr algn="ctr"/>
                      <a:r>
                        <a:rPr lang="en-US" sz="2000" dirty="0" smtClean="0"/>
                        <a:t>52 RCTs</a:t>
                      </a:r>
                      <a:endParaRPr lang="en-US" sz="2000" dirty="0">
                        <a:solidFill>
                          <a:schemeClr val="tx1"/>
                        </a:solidFill>
                      </a:endParaRPr>
                    </a:p>
                  </a:txBody>
                  <a:tcPr marL="100584" marR="100584" marT="50292" marB="50292" anchor="ctr"/>
                </a:tc>
                <a:tc>
                  <a:txBody>
                    <a:bodyPr/>
                    <a:lstStyle/>
                    <a:p>
                      <a:pPr algn="ctr"/>
                      <a:r>
                        <a:rPr lang="en-US" sz="2000" dirty="0" smtClean="0"/>
                        <a:t>Mortality: 3.18 (</a:t>
                      </a:r>
                      <a:r>
                        <a:rPr lang="en-US" sz="2000" baseline="0" dirty="0" smtClean="0"/>
                        <a:t>0.49</a:t>
                      </a:r>
                      <a:r>
                        <a:rPr lang="en-US" sz="2000" dirty="0" smtClean="0"/>
                        <a:t>–</a:t>
                      </a:r>
                      <a:r>
                        <a:rPr lang="en-US" sz="2000" baseline="0" dirty="0" smtClean="0"/>
                        <a:t>20.65) </a:t>
                      </a:r>
                    </a:p>
                    <a:p>
                      <a:pPr algn="ctr"/>
                      <a:r>
                        <a:rPr lang="en-US" sz="2000" baseline="0" dirty="0" smtClean="0"/>
                        <a:t>Clinical failure: 1.55 (1.24</a:t>
                      </a:r>
                      <a:r>
                        <a:rPr lang="en-US" sz="2000" dirty="0" smtClean="0"/>
                        <a:t>–</a:t>
                      </a:r>
                      <a:r>
                        <a:rPr lang="en-US" sz="2000" baseline="0" dirty="0" smtClean="0"/>
                        <a:t>1.93)</a:t>
                      </a:r>
                      <a:endParaRPr lang="en-US" sz="2000" b="0" baseline="0" dirty="0" smtClean="0">
                        <a:solidFill>
                          <a:schemeClr val="tx1"/>
                        </a:solidFill>
                      </a:endParaRPr>
                    </a:p>
                  </a:txBody>
                  <a:tcPr marL="100584" marR="100584" marT="50292" marB="50292" anchor="ctr"/>
                </a:tc>
                <a:extLst>
                  <a:ext uri="{0D108BD9-81ED-4DB2-BD59-A6C34878D82A}">
                    <a16:rowId xmlns:a16="http://schemas.microsoft.com/office/drawing/2014/main" val="818802681"/>
                  </a:ext>
                </a:extLst>
              </a:tr>
            </a:tbl>
          </a:graphicData>
        </a:graphic>
      </p:graphicFrame>
      <p:sp>
        <p:nvSpPr>
          <p:cNvPr id="13" name="Slide Number Placeholder 12"/>
          <p:cNvSpPr>
            <a:spLocks noGrp="1"/>
          </p:cNvSpPr>
          <p:nvPr>
            <p:ph type="sldNum" sz="quarter" idx="12"/>
          </p:nvPr>
        </p:nvSpPr>
        <p:spPr/>
        <p:txBody>
          <a:bodyPr/>
          <a:lstStyle/>
          <a:p>
            <a:fld id="{993EEC8E-C5CF-40DF-832D-5BCB0E209B98}" type="slidenum">
              <a:rPr lang="en-US" smtClean="0"/>
              <a:pPr/>
              <a:t>9</a:t>
            </a:fld>
            <a:endParaRPr lang="en-US" dirty="0"/>
          </a:p>
        </p:txBody>
      </p:sp>
      <p:sp>
        <p:nvSpPr>
          <p:cNvPr id="8" name="Content Placeholder 7"/>
          <p:cNvSpPr>
            <a:spLocks noGrp="1"/>
          </p:cNvSpPr>
          <p:nvPr>
            <p:ph idx="13"/>
          </p:nvPr>
        </p:nvSpPr>
        <p:spPr>
          <a:xfrm>
            <a:off x="502920" y="6047271"/>
            <a:ext cx="9052560" cy="533400"/>
          </a:xfrm>
        </p:spPr>
        <p:txBody>
          <a:bodyPr>
            <a:normAutofit fontScale="85000" lnSpcReduction="10000"/>
          </a:bodyPr>
          <a:lstStyle/>
          <a:p>
            <a:pPr marL="0" indent="0" algn="ctr">
              <a:buNone/>
            </a:pPr>
            <a:r>
              <a:rPr lang="en-US" i="1" dirty="0">
                <a:solidFill>
                  <a:schemeClr val="accent1">
                    <a:lumMod val="75000"/>
                  </a:schemeClr>
                </a:solidFill>
              </a:rPr>
              <a:t>*Comparing monotherapy to combination therapy in adult patients </a:t>
            </a:r>
          </a:p>
        </p:txBody>
      </p:sp>
    </p:spTree>
    <p:custDataLst>
      <p:tags r:id="rId1"/>
    </p:custDataLst>
    <p:extLst>
      <p:ext uri="{BB962C8B-B14F-4D97-AF65-F5344CB8AC3E}">
        <p14:creationId xmlns:p14="http://schemas.microsoft.com/office/powerpoint/2010/main" val="2265329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42"/>
  <p:tag name="ARTICULATE_PROJECT_OPEN" val="0"/>
  <p:tag name="MMPROD_UIDATA" val="&lt;database version=&quot;11.0&quot;&gt;&lt;object type=&quot;1&quot; unique_id=&quot;10001&quot;&gt;&lt;object type=&quot;2&quot; unique_id=&quot;14094&quot;&gt;&lt;object type=&quot;3&quot; unique_id=&quot;42919&quot;&gt;&lt;property id=&quot;20148&quot; value=&quot;5&quot;/&gt;&lt;property id=&quot;20300&quot; value=&quot;Slide 1 - &amp;quot;Team Approach to Stewardship of Ventilator-Associated Pneumonia and Hospital-Acquired Pneumonia&amp;quot;&quot;/&gt;&lt;property id=&quot;20307&quot; value=&quot;425&quot;/&gt;&lt;/object&gt;&lt;object type=&quot;3&quot; unique_id=&quot;42920&quot;&gt;&lt;property id=&quot;20148&quot; value=&quot;5&quot;/&gt;&lt;property id=&quot;20300&quot; value=&quot;Slide 2 - &amp;quot;Presenter — Pranita Tamma&amp;quot;&quot;/&gt;&lt;property id=&quot;20307&quot; value=&quot;473&quot;/&gt;&lt;/object&gt;&lt;object type=&quot;3&quot; unique_id=&quot;42921&quot;&gt;&lt;property id=&quot;20148&quot; value=&quot;5&quot;/&gt;&lt;property id=&quot;20300&quot; value=&quot;Slide 3 - &amp;quot;Objectives&amp;quot;&quot;/&gt;&lt;property id=&quot;20307&quot; value=&quot;427&quot;/&gt;&lt;/object&gt;&lt;object type=&quot;3&quot; unique_id=&quot;42922&quot;&gt;&lt;property id=&quot;20148&quot; value=&quot;5&quot;/&gt;&lt;property id=&quot;20300&quot; value=&quot;Slide 4 - &amp;quot;Ventilator-Associated Pneumonia (VAP)&amp;quot;&quot;/&gt;&lt;property id=&quot;20307&quot; value=&quot;478&quot;/&gt;&lt;/object&gt;&lt;object type=&quot;3&quot; unique_id=&quot;42923&quot;&gt;&lt;property id=&quot;20148&quot; value=&quot;5&quot;/&gt;&lt;property id=&quot;20300&quot; value=&quot;Slide 5 - &amp;quot;The Four Moments of Antibiotic Decision-Making&amp;quot;&quot;/&gt;&lt;property id=&quot;20307&quot; value=&quot;428&quot;/&gt;&lt;/object&gt;&lt;object type=&quot;3&quot; unique_id=&quot;42924&quot;&gt;&lt;property id=&quot;20148&quot; value=&quot;5&quot;/&gt;&lt;property id=&quot;20300&quot; value=&quot;Slide 6 - &amp;quot;The Four Moments of Antibiotic Decision-Making&amp;quot;&quot;/&gt;&lt;property id=&quot;20307&quot; value=&quot;501&quot;/&gt;&lt;/object&gt;&lt;object type=&quot;3&quot; unique_id=&quot;42925&quot;&gt;&lt;property id=&quot;20148&quot; value=&quot;5&quot;/&gt;&lt;property id=&quot;20300&quot; value=&quot;Slide 7 - &amp;quot;Moment 1: Diagnosing VAP&amp;quot;&quot;/&gt;&lt;property id=&quot;20307&quot; value=&quot;502&quot;/&gt;&lt;/object&gt;&lt;object type=&quot;3&quot; unique_id=&quot;42926&quot;&gt;&lt;property id=&quot;20148&quot; value=&quot;5&quot;/&gt;&lt;property id=&quot;20300&quot; value=&quot;Slide 8 - &amp;quot;Moment 2: Diagnosing VAP&amp;quot;&quot;/&gt;&lt;property id=&quot;20307&quot; value=&quot;503&quot;/&gt;&lt;/object&gt;&lt;object type=&quot;3&quot; unique_id=&quot;42927&quot;&gt;&lt;property id=&quot;20148&quot; value=&quot;5&quot;/&gt;&lt;property id=&quot;20300&quot; value=&quot;Slide 9 - &amp;quot;The Four Moments of Antibiotic Decision-Making&amp;quot;&quot;/&gt;&lt;property id=&quot;20307&quot; value=&quot;504&quot;/&gt;&lt;/object&gt;&lt;object type=&quot;3&quot; unique_id=&quot;42928&quot;&gt;&lt;property id=&quot;20148&quot; value=&quot;5&quot;/&gt;&lt;property id=&quot;20300&quot; value=&quot;Slide 10 - &amp;quot;Moment 2: Diagnostic Tests for VAP&amp;quot;&quot;/&gt;&lt;property id=&quot;20307&quot; value=&quot;505&quot;/&gt;&lt;/object&gt;&lt;object type=&quot;3&quot; unique_id=&quot;42929&quot;&gt;&lt;property id=&quot;20148&quot; value=&quot;5&quot;/&gt;&lt;property id=&quot;20300&quot; value=&quot;Slide 11 - &amp;quot;Moment 2: Empiric Therapy for VAP&amp;quot;&quot;/&gt;&lt;property id=&quot;20307&quot; value=&quot;506&quot;/&gt;&lt;/object&gt;&lt;object type=&quot;3&quot; unique_id=&quot;42930&quot;&gt;&lt;property id=&quot;20148&quot; value=&quot;5&quot;/&gt;&lt;property id=&quot;20300&quot; value=&quot;Slide 12 - &amp;quot;Is Combination Empiric Therapy Always Warranted?&amp;quot;&quot;/&gt;&lt;property id=&quot;20307&quot; value=&quot;519&quot;/&gt;&lt;/object&gt;&lt;object type=&quot;3&quot; unique_id=&quot;42931&quot;&gt;&lt;property id=&quot;20148&quot; value=&quot;5&quot;/&gt;&lt;property id=&quot;20300&quot; value=&quot;Slide 13 - &amp;quot;Moment 2: Empiric Therapy for VAP&amp;quot;&quot;/&gt;&lt;property id=&quot;20307&quot; value=&quot;508&quot;/&gt;&lt;/object&gt;&lt;object type=&quot;3&quot; unique_id=&quot;42932&quot;&gt;&lt;property id=&quot;20148&quot; value=&quot;5&quot;/&gt;&lt;property id=&quot;20300&quot; value=&quot;Slide 14 - &amp;quot;The Four Moments of Antibiotic Decision-Making&amp;quot;&quot;/&gt;&lt;property id=&quot;20307&quot; value=&quot;509&quot;/&gt;&lt;/object&gt;&lt;object type=&quot;3&quot; unique_id=&quot;42933&quot;&gt;&lt;property id=&quot;20148&quot; value=&quot;5&quot;/&gt;&lt;property id=&quot;20300&quot; value=&quot;Slide 15 - &amp;quot;Moment 3: De-escalation of VAP Therapy &amp;quot;&quot;/&gt;&lt;property id=&quot;20307&quot; value=&quot;510&quot;/&gt;&lt;/object&gt;&lt;object type=&quot;3&quot; unique_id=&quot;42934&quot;&gt;&lt;property id=&quot;20148&quot; value=&quot;5&quot;/&gt;&lt;property id=&quot;20300&quot; value=&quot;Slide 17 - &amp;quot;Meta-analyses Evaluating Combination Therapy for Pseudomonas Infections&amp;quot;&quot;/&gt;&lt;property id=&quot;20307&quot; value=&quot;517&quot;/&gt;&lt;/object&gt;&lt;object type=&quot;3&quot; unique_id=&quot;42935&quot;&gt;&lt;property id=&quot;20148&quot; value=&quot;5&quot;/&gt;&lt;property id=&quot;20300&quot; value=&quot;Slide 18 - &amp;quot;Exploring Safdar et al. a Little More….&amp;quot;&quot;/&gt;&lt;property id=&quot;20307&quot; value=&quot;518&quot;/&gt;&lt;/object&gt;&lt;object type=&quot;3&quot; unique_id=&quot;42936&quot;&gt;&lt;property id=&quot;20148&quot; value=&quot;5&quot;/&gt;&lt;property id=&quot;20300&quot; value=&quot;Slide 19 - &amp;quot;Moment 3: Oral Step-Down Therapy for VAP&amp;quot;&quot;/&gt;&lt;property id=&quot;20307&quot; value=&quot;511&quot;/&gt;&lt;/object&gt;&lt;object type=&quot;3&quot; unique_id=&quot;42937&quot;&gt;&lt;property id=&quot;20148&quot; value=&quot;5&quot;/&gt;&lt;property id=&quot;20300&quot; value=&quot;Slide 20 - &amp;quot;The Four Moments of Antibiotic Decision-Making&amp;quot;&quot;/&gt;&lt;property id=&quot;20307&quot; value=&quot;512&quot;/&gt;&lt;/object&gt;&lt;object type=&quot;3&quot; unique_id=&quot;42938&quot;&gt;&lt;property id=&quot;20148&quot; value=&quot;5&quot;/&gt;&lt;property id=&quot;20300&quot; value=&quot;Slide 21 - &amp;quot;A Week of Antibiotic Therapy is Sufficient&amp;quot;&quot;/&gt;&lt;property id=&quot;20307&quot; value=&quot;515&quot;/&gt;&lt;/object&gt;&lt;object type=&quot;3&quot; unique_id=&quot;42939&quot;&gt;&lt;property id=&quot;20148&quot; value=&quot;5&quot;/&gt;&lt;property id=&quot;20300&quot; value=&quot;Slide 22 - &amp;quot;Take-Home Points for VAP&amp;quot;&quot;/&gt;&lt;property id=&quot;20307&quot; value=&quot;513&quot;/&gt;&lt;/object&gt;&lt;object type=&quot;3&quot; unique_id=&quot;42940&quot;&gt;&lt;property id=&quot;20148&quot; value=&quot;5&quot;/&gt;&lt;property id=&quot;20300&quot; value=&quot;Slide 23 - &amp;quot;Hospital-Acquired Pneumonia (HAP)&amp;quot;&quot;/&gt;&lt;property id=&quot;20307&quot; value=&quot;514&quot;/&gt;&lt;/object&gt;&lt;object type=&quot;3&quot; unique_id=&quot;42942&quot;&gt;&lt;property id=&quot;20148&quot; value=&quot;5&quot;/&gt;&lt;property id=&quot;20300&quot; value=&quot;Slide 25 - &amp;quot;Moment 1: Diagnosing HAP&amp;quot;&quot;/&gt;&lt;property id=&quot;20307&quot; value=&quot;430&quot;/&gt;&lt;/object&gt;&lt;object type=&quot;3&quot; unique_id=&quot;42944&quot;&gt;&lt;property id=&quot;20148&quot; value=&quot;5&quot;/&gt;&lt;property id=&quot;20300&quot; value=&quot;Slide 27 - &amp;quot;Moment 2: Diagnostic Tests for HAP&amp;quot;&quot;/&gt;&lt;property id=&quot;20307&quot; value=&quot;433&quot;/&gt;&lt;/object&gt;&lt;object type=&quot;3&quot; unique_id=&quot;42945&quot;&gt;&lt;property id=&quot;20148&quot; value=&quot;5&quot;/&gt;&lt;property id=&quot;20300&quot; value=&quot;Slide 28 - &amp;quot;Moment 2: Empiric Therapy for HAP&amp;quot;&quot;/&gt;&lt;property id=&quot;20307&quot; value=&quot;479&quot;/&gt;&lt;/object&gt;&lt;object type=&quot;3&quot; unique_id=&quot;42946&quot;&gt;&lt;property id=&quot;20148&quot; value=&quot;5&quot;/&gt;&lt;property id=&quot;20300&quot; value=&quot;Slide 29 - &amp;quot;Moment 2: Empiric Therapy for HAP&amp;quot;&quot;/&gt;&lt;property id=&quot;20307&quot; value=&quot;434&quot;/&gt;&lt;/object&gt;&lt;object type=&quot;3&quot; unique_id=&quot;42947&quot;&gt;&lt;property id=&quot;20148&quot; value=&quot;5&quot;/&gt;&lt;property id=&quot;20300&quot; value=&quot;Slide 31 - &amp;quot;Moment 2: Empiric Therapy for HAP&amp;quot;&quot;/&gt;&lt;property id=&quot;20307&quot; value=&quot;480&quot;/&gt;&lt;/object&gt;&lt;object type=&quot;3&quot; unique_id=&quot;42948&quot;&gt;&lt;property id=&quot;20148&quot; value=&quot;5&quot;/&gt;&lt;property id=&quot;20300&quot; value=&quot;Slide 32 - &amp;quot;Vancomycin vs. Linezolid? &amp;quot;&quot;/&gt;&lt;property id=&quot;20307&quot; value=&quot;497&quot;/&gt;&lt;/object&gt;&lt;object type=&quot;3&quot; unique_id=&quot;42950&quot;&gt;&lt;property id=&quot;20148&quot; value=&quot;5&quot;/&gt;&lt;property id=&quot;20300&quot; value=&quot;Slide 34 - &amp;quot;Moment 3: De-escalation of HAP Therapy&amp;quot;&quot;/&gt;&lt;property id=&quot;20307&quot; value=&quot;464&quot;/&gt;&lt;/object&gt;&lt;object type=&quot;3&quot; unique_id=&quot;42951&quot;&gt;&lt;property id=&quot;20148&quot; value=&quot;5&quot;/&gt;&lt;property id=&quot;20300&quot; value=&quot;Slide 35 - &amp;quot;Moment 3: Oral Step-Down Therapy for HAP&amp;quot;&quot;/&gt;&lt;property id=&quot;20307&quot; value=&quot;481&quot;/&gt;&lt;/object&gt;&lt;object type=&quot;3&quot; unique_id=&quot;42953&quot;&gt;&lt;property id=&quot;20148&quot; value=&quot;5&quot;/&gt;&lt;property id=&quot;20300&quot; value=&quot;Slide 37 - &amp;quot;A Week of Antibiotic Therapy is Sufficient&amp;quot;&quot;/&gt;&lt;property id=&quot;20307&quot; value=&quot;477&quot;/&gt;&lt;/object&gt;&lt;object type=&quot;3&quot; unique_id=&quot;42955&quot;&gt;&lt;property id=&quot;20148&quot; value=&quot;5&quot;/&gt;&lt;property id=&quot;20300&quot; value=&quot;Slide 40 - &amp;quot;Next Steps&amp;quot;&quot;/&gt;&lt;property id=&quot;20307&quot; value=&quot;475&quot;/&gt;&lt;/object&gt;&lt;object type=&quot;3&quot; unique_id=&quot;42956&quot;&gt;&lt;property id=&quot;20148&quot; value=&quot;5&quot;/&gt;&lt;property id=&quot;20300&quot; value=&quot;Slide 42 - &amp;quot;References&amp;quot;&quot;/&gt;&lt;property id=&quot;20307&quot; value=&quot;476&quot;/&gt;&lt;/object&gt;&lt;object type=&quot;3&quot; unique_id=&quot;43636&quot;&gt;&lt;property id=&quot;20148&quot; value=&quot;5&quot;/&gt;&lt;property id=&quot;20300&quot; value=&quot;Slide 24 - &amp;quot;The Four Moments of Antibiotic Decision-Making&amp;quot;&quot;/&gt;&lt;property id=&quot;20307&quot; value=&quot;521&quot;/&gt;&lt;/object&gt;&lt;object type=&quot;3&quot; unique_id=&quot;43637&quot;&gt;&lt;property id=&quot;20148&quot; value=&quot;5&quot;/&gt;&lt;property id=&quot;20300&quot; value=&quot;Slide 26 - &amp;quot;The Four Moments of Antibiotic Decision-Making&amp;quot;&quot;/&gt;&lt;property id=&quot;20307&quot; value=&quot;522&quot;/&gt;&lt;/object&gt;&lt;object type=&quot;3&quot; unique_id=&quot;43638&quot;&gt;&lt;property id=&quot;20148&quot; value=&quot;5&quot;/&gt;&lt;property id=&quot;20300&quot; value=&quot;Slide 33 - &amp;quot;The Four Moments of Antibiotic Decision-Making&amp;quot;&quot;/&gt;&lt;property id=&quot;20307&quot; value=&quot;523&quot;/&gt;&lt;/object&gt;&lt;object type=&quot;3&quot; unique_id=&quot;43639&quot;&gt;&lt;property id=&quot;20148&quot; value=&quot;5&quot;/&gt;&lt;property id=&quot;20300&quot; value=&quot;Slide 36 - &amp;quot;The Four Moments of Antibiotic Decision-Making&amp;quot;&quot;/&gt;&lt;property id=&quot;20307&quot; value=&quot;524&quot;/&gt;&lt;/object&gt;&lt;object type=&quot;3&quot; unique_id=&quot;43640&quot;&gt;&lt;property id=&quot;20148&quot; value=&quot;5&quot;/&gt;&lt;property id=&quot;20300&quot; value=&quot;Slide 38 - &amp;quot;Take-Home Points for HAP&amp;quot;&quot;/&gt;&lt;property id=&quot;20307&quot; value=&quot;525&quot;/&gt;&lt;/object&gt;&lt;object type=&quot;3&quot; unique_id=&quot;43641&quot;&gt;&lt;property id=&quot;20148&quot; value=&quot;5&quot;/&gt;&lt;property id=&quot;20300&quot; value=&quot;Slide 39 - &amp;quot;Questions&amp;quot;&quot;/&gt;&lt;property id=&quot;20307&quot; value=&quot;526&quot;/&gt;&lt;/object&gt;&lt;object type=&quot;3&quot; unique_id=&quot;43642&quot;&gt;&lt;property id=&quot;20148&quot; value=&quot;5&quot;/&gt;&lt;property id=&quot;20300&quot; value=&quot;Slide 41 - &amp;quot;Disclaimer&amp;quot;&quot;/&gt;&lt;property id=&quot;20307&quot; value=&quot;527&quot;/&gt;&lt;/object&gt;&lt;object type=&quot;3&quot; unique_id=&quot;43644&quot;&gt;&lt;property id=&quot;20148&quot; value=&quot;5&quot;/&gt;&lt;property id=&quot;20300&quot; value=&quot;Slide 16 - &amp;quot;Reassessing the Decision to Treat for VAP&amp;quot;&quot;/&gt;&lt;property id=&quot;20307&quot; value=&quot;529&quot;/&gt;&lt;/object&gt;&lt;object type=&quot;3&quot; unique_id=&quot;43645&quot;&gt;&lt;property id=&quot;20148&quot; value=&quot;5&quot;/&gt;&lt;property id=&quot;20300&quot; value=&quot;Slide 30 - &amp;quot;Moment 2: Empiric Therapy for HAP&amp;quot;&quot;/&gt;&lt;property id=&quot;20307&quot; value=&quot;528&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22243</TotalTime>
  <Words>1925</Words>
  <Application>Microsoft Office PowerPoint</Application>
  <PresentationFormat>Custom</PresentationFormat>
  <Paragraphs>189</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Office Theme</vt:lpstr>
      <vt:lpstr>Best Practices in the Diagnosis and Treatment of Hospital-Acquired Pneumonia</vt:lpstr>
      <vt:lpstr>Objectives</vt:lpstr>
      <vt:lpstr>The Four Moments of Antibiotic Decision Making</vt:lpstr>
      <vt:lpstr>The Four Moments of Antibiotic Decision Making</vt:lpstr>
      <vt:lpstr>Moment 1: Diagnosing HAP</vt:lpstr>
      <vt:lpstr>The Four Moments of Antibiotic Decision Making</vt:lpstr>
      <vt:lpstr>Moment 2: Diagnostic Tests for HAP</vt:lpstr>
      <vt:lpstr>Moment 2: Empiric Therapy for HAP1</vt:lpstr>
      <vt:lpstr>Meta-analyses Evaluating Combination Therapy for Pseudomonas Infections</vt:lpstr>
      <vt:lpstr>Moment 2: Empiric MRSA Therapy for HAP</vt:lpstr>
      <vt:lpstr>Vancomycin Versus Linezolid? </vt:lpstr>
      <vt:lpstr>The Four Moments of Antibiotic Decision Making</vt:lpstr>
      <vt:lpstr>Moment 3: De-escalation of HAP Therapy</vt:lpstr>
      <vt:lpstr>Moment 3: Oral Step-Down Therapy for HAP16</vt:lpstr>
      <vt:lpstr>The Four Moments of Antibiotic Decision Making</vt:lpstr>
      <vt:lpstr>A Week of Antibiotic Therapy Is Sufficient16</vt:lpstr>
      <vt:lpstr>Improving Management of HAP in Your Hospital</vt:lpstr>
      <vt:lpstr>Take-Home Points for HAP</vt:lpstr>
      <vt:lpstr>Disclaimer</vt:lpstr>
      <vt:lpstr>References</vt:lpstr>
      <vt:lpstr>References </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Best Practices in the Diagnosis and Treatment of Hospital-Acquired Pneumonia</dc:title>
  <dc:subject>AHRQ Safety Program for Improving Antibiotic Use</dc:subject>
  <dc:creator>"Agency for Healthcare Research and Quality (AHRQ)"</dc:creator>
  <cp:keywords>Antibiotic; CUSP; Pneumonia</cp:keywords>
  <cp:lastModifiedBy>Ramage, Kathryn (AHRQ/OC) (CTR)</cp:lastModifiedBy>
  <cp:revision>738</cp:revision>
  <cp:lastPrinted>2019-09-03T18:09:00Z</cp:lastPrinted>
  <dcterms:created xsi:type="dcterms:W3CDTF">2017-03-24T18:33:59Z</dcterms:created>
  <dcterms:modified xsi:type="dcterms:W3CDTF">2019-10-28T12:51:35Z</dcterms:modified>
  <cp:category>Antibiotic Stewardship; CUSP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