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comments/comment1.xml" ContentType="application/vnd.openxmlformats-officedocument.presentationml.comment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25" r:id="rId2"/>
    <p:sldId id="427" r:id="rId3"/>
    <p:sldId id="581" r:id="rId4"/>
    <p:sldId id="552" r:id="rId5"/>
    <p:sldId id="502" r:id="rId6"/>
    <p:sldId id="582" r:id="rId7"/>
    <p:sldId id="503" r:id="rId8"/>
    <p:sldId id="505" r:id="rId9"/>
    <p:sldId id="506" r:id="rId10"/>
    <p:sldId id="508" r:id="rId11"/>
    <p:sldId id="578" r:id="rId12"/>
    <p:sldId id="583" r:id="rId13"/>
    <p:sldId id="510" r:id="rId14"/>
    <p:sldId id="529" r:id="rId15"/>
    <p:sldId id="517" r:id="rId16"/>
    <p:sldId id="511" r:id="rId17"/>
    <p:sldId id="584" r:id="rId18"/>
    <p:sldId id="579" r:id="rId19"/>
    <p:sldId id="574" r:id="rId20"/>
    <p:sldId id="513" r:id="rId21"/>
    <p:sldId id="527" r:id="rId22"/>
    <p:sldId id="530" r:id="rId23"/>
    <p:sldId id="576" r:id="rId24"/>
    <p:sldId id="577" r:id="rId25"/>
    <p:sldId id="580" r:id="rId26"/>
  </p:sldIdLst>
  <p:sldSz cx="10058400" cy="7772400"/>
  <p:notesSz cx="7010400" cy="9296400"/>
  <p:custDataLst>
    <p:tags r:id="rId28"/>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A Miller" initials="MAM" lastIdx="28" clrIdx="0"/>
  <p:cmAuthor id="7" name="Pranita" initials="" lastIdx="16" clrIdx="7"/>
  <p:cmAuthor id="1" name="Kathleen Speck" initials="KS" lastIdx="44" clrIdx="1">
    <p:extLst/>
  </p:cmAuthor>
  <p:cmAuthor id="8" name="Heidenrich, Christine (AHRQ/OC) (CTR)" initials="HC((" lastIdx="24" clrIdx="8">
    <p:extLst>
      <p:ext uri="{19B8F6BF-5375-455C-9EA6-DF929625EA0E}">
        <p15:presenceInfo xmlns:p15="http://schemas.microsoft.com/office/powerpoint/2012/main" userId="S-1-5-21-1747495209-1248221918-2216747781-28054" providerId="AD"/>
      </p:ext>
    </p:extLst>
  </p:cmAuthor>
  <p:cmAuthor id="2" name="Pranita Tamma" initials="PT" lastIdx="59" clrIdx="2">
    <p:extLst/>
  </p:cmAuthor>
  <p:cmAuthor id="3" name="Meghan Walrath" initials="MW" lastIdx="2" clrIdx="3">
    <p:extLst/>
  </p:cmAuthor>
  <p:cmAuthor id="4" name="Sara Cosgrove" initials="SC" lastIdx="15" clrIdx="4">
    <p:extLst/>
  </p:cmAuthor>
  <p:cmAuthor id="5" name="Sara Cosgrove" initials="SC [2]" lastIdx="11" clrIdx="5">
    <p:extLst/>
  </p:cmAuthor>
  <p:cmAuthor id="6" name="Miller, Melissa (AHRQ/CQuIPS)" initials="MM(" lastIdx="14" clrIdx="6">
    <p:extLst>
      <p:ext uri="{19B8F6BF-5375-455C-9EA6-DF929625EA0E}">
        <p15:presenceInfo xmlns:p15="http://schemas.microsoft.com/office/powerpoint/2012/main" userId="S-1-5-21-1747495209-1248221918-2216747781-140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B4BC"/>
    <a:srgbClr val="3B6921"/>
    <a:srgbClr val="009EC1"/>
    <a:srgbClr val="B31F17"/>
    <a:srgbClr val="FF0000"/>
    <a:srgbClr val="FAF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64" autoAdjust="0"/>
  </p:normalViewPr>
  <p:slideViewPr>
    <p:cSldViewPr>
      <p:cViewPr varScale="1">
        <p:scale>
          <a:sx n="42" d="100"/>
          <a:sy n="42" d="100"/>
        </p:scale>
        <p:origin x="108" y="228"/>
      </p:cViewPr>
      <p:guideLst>
        <p:guide orient="horz" pos="2448"/>
        <p:guide pos="3168"/>
      </p:guideLst>
    </p:cSldViewPr>
  </p:slideViewPr>
  <p:outlineViewPr>
    <p:cViewPr>
      <p:scale>
        <a:sx n="33" d="100"/>
        <a:sy n="33" d="100"/>
      </p:scale>
      <p:origin x="0" y="-24480"/>
    </p:cViewPr>
  </p:outlineViewPr>
  <p:notesTextViewPr>
    <p:cViewPr>
      <p:scale>
        <a:sx n="1" d="1"/>
        <a:sy n="1" d="1"/>
      </p:scale>
      <p:origin x="0" y="0"/>
    </p:cViewPr>
  </p:notesTextViewPr>
  <p:sorterViewPr>
    <p:cViewPr>
      <p:scale>
        <a:sx n="73" d="100"/>
        <a:sy n="73" d="100"/>
      </p:scale>
      <p:origin x="0" y="-5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12T09:29:15.935" idx="39">
    <p:pos x="10" y="10"/>
    <p:text>Original image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BD74E-E827-4F97-87D4-C307608CFA39}" type="datetimeFigureOut">
              <a:rPr lang="en-US" smtClean="0"/>
              <a:t>10/28/2019</a:t>
            </a:fld>
            <a:endParaRPr lang="en-US" dirty="0"/>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E0279-E039-4FD6-AE27-C626EDCEFED9}" type="slidenum">
              <a:rPr lang="en-US" smtClean="0"/>
              <a:t>‹#›</a:t>
            </a:fld>
            <a:endParaRPr lang="en-US" dirty="0"/>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dirty="0"/>
          </a:p>
        </p:txBody>
      </p:sp>
    </p:spTree>
    <p:extLst>
      <p:ext uri="{BB962C8B-B14F-4D97-AF65-F5344CB8AC3E}">
        <p14:creationId xmlns:p14="http://schemas.microsoft.com/office/powerpoint/2010/main" val="1237652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10</a:t>
            </a:fld>
            <a:endParaRPr lang="en-US" dirty="0"/>
          </a:p>
        </p:txBody>
      </p:sp>
    </p:spTree>
    <p:extLst>
      <p:ext uri="{BB962C8B-B14F-4D97-AF65-F5344CB8AC3E}">
        <p14:creationId xmlns:p14="http://schemas.microsoft.com/office/powerpoint/2010/main" val="2441076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11</a:t>
            </a:fld>
            <a:endParaRPr lang="en-US" dirty="0"/>
          </a:p>
        </p:txBody>
      </p:sp>
    </p:spTree>
    <p:extLst>
      <p:ext uri="{BB962C8B-B14F-4D97-AF65-F5344CB8AC3E}">
        <p14:creationId xmlns:p14="http://schemas.microsoft.com/office/powerpoint/2010/main" val="3248597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12</a:t>
            </a:fld>
            <a:endParaRPr lang="en-US" dirty="0"/>
          </a:p>
        </p:txBody>
      </p:sp>
    </p:spTree>
    <p:extLst>
      <p:ext uri="{BB962C8B-B14F-4D97-AF65-F5344CB8AC3E}">
        <p14:creationId xmlns:p14="http://schemas.microsoft.com/office/powerpoint/2010/main" val="3283819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13</a:t>
            </a:fld>
            <a:endParaRPr lang="en-US" dirty="0"/>
          </a:p>
        </p:txBody>
      </p:sp>
    </p:spTree>
    <p:extLst>
      <p:ext uri="{BB962C8B-B14F-4D97-AF65-F5344CB8AC3E}">
        <p14:creationId xmlns:p14="http://schemas.microsoft.com/office/powerpoint/2010/main" val="4222761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F6E0279-E039-4FD6-AE27-C626EDCEFED9}" type="slidenum">
              <a:rPr lang="en-US" smtClean="0"/>
              <a:t>14</a:t>
            </a:fld>
            <a:endParaRPr lang="en-US" dirty="0"/>
          </a:p>
        </p:txBody>
      </p:sp>
    </p:spTree>
    <p:extLst>
      <p:ext uri="{BB962C8B-B14F-4D97-AF65-F5344CB8AC3E}">
        <p14:creationId xmlns:p14="http://schemas.microsoft.com/office/powerpoint/2010/main" val="4027790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15</a:t>
            </a:fld>
            <a:endParaRPr lang="en-US" dirty="0"/>
          </a:p>
        </p:txBody>
      </p:sp>
    </p:spTree>
    <p:extLst>
      <p:ext uri="{BB962C8B-B14F-4D97-AF65-F5344CB8AC3E}">
        <p14:creationId xmlns:p14="http://schemas.microsoft.com/office/powerpoint/2010/main" val="2685370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16</a:t>
            </a:fld>
            <a:endParaRPr lang="en-US" dirty="0"/>
          </a:p>
        </p:txBody>
      </p:sp>
    </p:spTree>
    <p:extLst>
      <p:ext uri="{BB962C8B-B14F-4D97-AF65-F5344CB8AC3E}">
        <p14:creationId xmlns:p14="http://schemas.microsoft.com/office/powerpoint/2010/main" val="1059969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17</a:t>
            </a:fld>
            <a:endParaRPr lang="en-US" dirty="0"/>
          </a:p>
        </p:txBody>
      </p:sp>
    </p:spTree>
    <p:extLst>
      <p:ext uri="{BB962C8B-B14F-4D97-AF65-F5344CB8AC3E}">
        <p14:creationId xmlns:p14="http://schemas.microsoft.com/office/powerpoint/2010/main" val="3724822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A6A82B-E20A-45B2-B898-7F5251F23A11}" type="slidenum">
              <a:rPr lang="en-US" smtClean="0"/>
              <a:pPr/>
              <a:t>18</a:t>
            </a:fld>
            <a:endParaRPr lang="en-US" dirty="0"/>
          </a:p>
        </p:txBody>
      </p:sp>
    </p:spTree>
    <p:extLst>
      <p:ext uri="{BB962C8B-B14F-4D97-AF65-F5344CB8AC3E}">
        <p14:creationId xmlns:p14="http://schemas.microsoft.com/office/powerpoint/2010/main" val="2816192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20</a:t>
            </a:fld>
            <a:endParaRPr lang="en-US" dirty="0"/>
          </a:p>
        </p:txBody>
      </p:sp>
    </p:spTree>
    <p:extLst>
      <p:ext uri="{BB962C8B-B14F-4D97-AF65-F5344CB8AC3E}">
        <p14:creationId xmlns:p14="http://schemas.microsoft.com/office/powerpoint/2010/main" val="108043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2</a:t>
            </a:fld>
            <a:endParaRPr lang="en-US" dirty="0"/>
          </a:p>
        </p:txBody>
      </p:sp>
    </p:spTree>
    <p:extLst>
      <p:ext uri="{BB962C8B-B14F-4D97-AF65-F5344CB8AC3E}">
        <p14:creationId xmlns:p14="http://schemas.microsoft.com/office/powerpoint/2010/main" val="3595066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22</a:t>
            </a:fld>
            <a:endParaRPr lang="en-US" dirty="0"/>
          </a:p>
        </p:txBody>
      </p:sp>
    </p:spTree>
    <p:extLst>
      <p:ext uri="{BB962C8B-B14F-4D97-AF65-F5344CB8AC3E}">
        <p14:creationId xmlns:p14="http://schemas.microsoft.com/office/powerpoint/2010/main" val="1189783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23</a:t>
            </a:fld>
            <a:endParaRPr lang="en-US" dirty="0"/>
          </a:p>
        </p:txBody>
      </p:sp>
    </p:spTree>
    <p:extLst>
      <p:ext uri="{BB962C8B-B14F-4D97-AF65-F5344CB8AC3E}">
        <p14:creationId xmlns:p14="http://schemas.microsoft.com/office/powerpoint/2010/main" val="1848826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24</a:t>
            </a:fld>
            <a:endParaRPr lang="en-US" dirty="0"/>
          </a:p>
        </p:txBody>
      </p:sp>
    </p:spTree>
    <p:extLst>
      <p:ext uri="{BB962C8B-B14F-4D97-AF65-F5344CB8AC3E}">
        <p14:creationId xmlns:p14="http://schemas.microsoft.com/office/powerpoint/2010/main" val="2464504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25</a:t>
            </a:fld>
            <a:endParaRPr lang="en-US" dirty="0"/>
          </a:p>
        </p:txBody>
      </p:sp>
    </p:spTree>
    <p:extLst>
      <p:ext uri="{BB962C8B-B14F-4D97-AF65-F5344CB8AC3E}">
        <p14:creationId xmlns:p14="http://schemas.microsoft.com/office/powerpoint/2010/main" val="1617198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3</a:t>
            </a:fld>
            <a:endParaRPr lang="en-US" dirty="0"/>
          </a:p>
        </p:txBody>
      </p:sp>
    </p:spTree>
    <p:extLst>
      <p:ext uri="{BB962C8B-B14F-4D97-AF65-F5344CB8AC3E}">
        <p14:creationId xmlns:p14="http://schemas.microsoft.com/office/powerpoint/2010/main" val="295512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4</a:t>
            </a:fld>
            <a:endParaRPr lang="en-US" dirty="0"/>
          </a:p>
        </p:txBody>
      </p:sp>
    </p:spTree>
    <p:extLst>
      <p:ext uri="{BB962C8B-B14F-4D97-AF65-F5344CB8AC3E}">
        <p14:creationId xmlns:p14="http://schemas.microsoft.com/office/powerpoint/2010/main" val="1764283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5</a:t>
            </a:fld>
            <a:endParaRPr lang="en-US" dirty="0"/>
          </a:p>
        </p:txBody>
      </p:sp>
    </p:spTree>
    <p:extLst>
      <p:ext uri="{BB962C8B-B14F-4D97-AF65-F5344CB8AC3E}">
        <p14:creationId xmlns:p14="http://schemas.microsoft.com/office/powerpoint/2010/main" val="34924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6</a:t>
            </a:fld>
            <a:endParaRPr lang="en-US" dirty="0"/>
          </a:p>
        </p:txBody>
      </p:sp>
    </p:spTree>
    <p:extLst>
      <p:ext uri="{BB962C8B-B14F-4D97-AF65-F5344CB8AC3E}">
        <p14:creationId xmlns:p14="http://schemas.microsoft.com/office/powerpoint/2010/main" val="321636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7</a:t>
            </a:fld>
            <a:endParaRPr lang="en-US" dirty="0"/>
          </a:p>
        </p:txBody>
      </p:sp>
    </p:spTree>
    <p:extLst>
      <p:ext uri="{BB962C8B-B14F-4D97-AF65-F5344CB8AC3E}">
        <p14:creationId xmlns:p14="http://schemas.microsoft.com/office/powerpoint/2010/main" val="4273260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8</a:t>
            </a:fld>
            <a:endParaRPr lang="en-US" dirty="0"/>
          </a:p>
        </p:txBody>
      </p:sp>
    </p:spTree>
    <p:extLst>
      <p:ext uri="{BB962C8B-B14F-4D97-AF65-F5344CB8AC3E}">
        <p14:creationId xmlns:p14="http://schemas.microsoft.com/office/powerpoint/2010/main" val="1751320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9</a:t>
            </a:fld>
            <a:endParaRPr lang="en-US" dirty="0"/>
          </a:p>
        </p:txBody>
      </p:sp>
    </p:spTree>
    <p:extLst>
      <p:ext uri="{BB962C8B-B14F-4D97-AF65-F5344CB8AC3E}">
        <p14:creationId xmlns:p14="http://schemas.microsoft.com/office/powerpoint/2010/main" val="500277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057400" y="4566920"/>
            <a:ext cx="571500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p:nvPr>
        </p:nvSpPr>
        <p:spPr>
          <a:xfrm>
            <a:off x="1524000" y="304800"/>
            <a:ext cx="7620000" cy="1447800"/>
          </a:xfrm>
        </p:spPr>
        <p:txBody>
          <a:bodyPr/>
          <a:lstStyle>
            <a:lvl1pPr marL="0" indent="0" algn="ctr">
              <a:buNone/>
              <a:defRPr>
                <a:solidFill>
                  <a:schemeClr val="bg1"/>
                </a:solidFill>
                <a:latin typeface="+mj-lt"/>
              </a:defRPr>
            </a:lvl1pPr>
            <a:lvl2pPr marL="509320" indent="0">
              <a:buNone/>
              <a:defRPr>
                <a:solidFill>
                  <a:schemeClr val="bg1"/>
                </a:solidFill>
                <a:latin typeface="+mj-lt"/>
              </a:defRPr>
            </a:lvl2pPr>
            <a:lvl3pPr marL="1018637" indent="0">
              <a:buNone/>
              <a:defRPr>
                <a:solidFill>
                  <a:schemeClr val="bg1"/>
                </a:solidFill>
                <a:latin typeface="+mj-lt"/>
              </a:defRPr>
            </a:lvl3pPr>
            <a:lvl4pPr marL="1527955" indent="0">
              <a:buNone/>
              <a:defRPr>
                <a:solidFill>
                  <a:schemeClr val="bg1"/>
                </a:solidFill>
                <a:latin typeface="+mj-lt"/>
              </a:defRPr>
            </a:lvl4pPr>
            <a:lvl5pPr marL="2037275" indent="0">
              <a:buNone/>
              <a:defRPr>
                <a:solidFill>
                  <a:schemeClr val="bg1"/>
                </a:solidFill>
                <a:latin typeface="+mj-lt"/>
              </a:defRPr>
            </a:lvl5pPr>
          </a:lstStyle>
          <a:p>
            <a:pPr lvl="0"/>
            <a:r>
              <a:rPr lang="en-US" dirty="0" smtClean="0"/>
              <a:t>Edit Master text styles</a:t>
            </a:r>
          </a:p>
        </p:txBody>
      </p:sp>
    </p:spTree>
    <p:custDataLst>
      <p:tags r:id="rId1"/>
    </p:custDataLst>
    <p:extLst>
      <p:ext uri="{BB962C8B-B14F-4D97-AF65-F5344CB8AC3E}">
        <p14:creationId xmlns:p14="http://schemas.microsoft.com/office/powerpoint/2010/main" val="27878811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
        <p:nvSpPr>
          <p:cNvPr id="5" name="Content Placeholder 2"/>
          <p:cNvSpPr>
            <a:spLocks noGrp="1"/>
          </p:cNvSpPr>
          <p:nvPr>
            <p:ph idx="13"/>
          </p:nvPr>
        </p:nvSpPr>
        <p:spPr>
          <a:xfrm>
            <a:off x="10210800" y="647700"/>
            <a:ext cx="9052560" cy="5334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4"/>
          </p:nvPr>
        </p:nvSpPr>
        <p:spPr>
          <a:xfrm>
            <a:off x="10210800" y="1295400"/>
            <a:ext cx="9052560" cy="5334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5"/>
          </p:nvPr>
        </p:nvSpPr>
        <p:spPr>
          <a:xfrm>
            <a:off x="10210800" y="1966748"/>
            <a:ext cx="9052560" cy="5334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6"/>
          </p:nvPr>
        </p:nvSpPr>
        <p:spPr>
          <a:xfrm>
            <a:off x="10210800" y="2614448"/>
            <a:ext cx="9052560" cy="5334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7"/>
          </p:nvPr>
        </p:nvSpPr>
        <p:spPr>
          <a:xfrm>
            <a:off x="10210800" y="3262148"/>
            <a:ext cx="9052560" cy="5334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8"/>
          </p:nvPr>
        </p:nvSpPr>
        <p:spPr>
          <a:xfrm>
            <a:off x="-15766" y="7505700"/>
            <a:ext cx="9052560" cy="533400"/>
          </a:xfrm>
        </p:spPr>
        <p:txBody>
          <a:bodyPr>
            <a:noAutofit/>
          </a:bodyPr>
          <a:lstStyle>
            <a:lvl1pPr marL="0" indent="0">
              <a:buNone/>
              <a:defRPr sz="1400"/>
            </a:lvl1pPr>
            <a:lvl2pPr marL="509320" indent="0">
              <a:buNone/>
              <a:defRPr sz="1200"/>
            </a:lvl2pPr>
            <a:lvl3pPr marL="1018637" indent="0">
              <a:buNone/>
              <a:defRPr sz="1100"/>
            </a:lvl3pPr>
            <a:lvl4pPr marL="1527955" indent="0">
              <a:buNone/>
              <a:defRPr sz="1100"/>
            </a:lvl4pPr>
            <a:lvl5pPr marL="2037275"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4922272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dirty="0"/>
          </a:p>
        </p:txBody>
      </p:sp>
      <p:sp>
        <p:nvSpPr>
          <p:cNvPr id="8" name="Content Placeholder 2"/>
          <p:cNvSpPr>
            <a:spLocks noGrp="1"/>
          </p:cNvSpPr>
          <p:nvPr>
            <p:ph idx="1"/>
          </p:nvPr>
        </p:nvSpPr>
        <p:spPr>
          <a:xfrm>
            <a:off x="502920" y="1143000"/>
            <a:ext cx="4610100" cy="5799987"/>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5118100" y="1143000"/>
            <a:ext cx="4610100" cy="5799987"/>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32085497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dirty="0"/>
          </a:p>
        </p:txBody>
      </p:sp>
      <p:sp>
        <p:nvSpPr>
          <p:cNvPr id="10" name="Content Placeholder 2"/>
          <p:cNvSpPr>
            <a:spLocks noGrp="1"/>
          </p:cNvSpPr>
          <p:nvPr>
            <p:ph idx="13"/>
          </p:nvPr>
        </p:nvSpPr>
        <p:spPr>
          <a:xfrm>
            <a:off x="502920" y="1944264"/>
            <a:ext cx="4610100" cy="4998723"/>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4"/>
          </p:nvPr>
        </p:nvSpPr>
        <p:spPr>
          <a:xfrm>
            <a:off x="5118100" y="1944264"/>
            <a:ext cx="4610100" cy="4998723"/>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259081"/>
            <a:ext cx="9052560" cy="672897"/>
          </a:xfrm>
          <a:prstGeom prst="rect">
            <a:avLst/>
          </a:prstGeom>
        </p:spPr>
        <p:txBody>
          <a:bodyPr vert="horz" lIns="91391" tIns="45697" rIns="91391" bIns="45697" rtlCol="0" anchor="ctr">
            <a:normAutofit/>
          </a:bodyPr>
          <a:lstStyle/>
          <a:p>
            <a:r>
              <a:rPr lang="en-US" dirty="0"/>
              <a:t>Click to edit Master title style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5556"/>
          <a:stretch/>
        </p:blipFill>
        <p:spPr>
          <a:xfrm>
            <a:off x="0" y="6684264"/>
            <a:ext cx="10058400" cy="1122680"/>
          </a:xfrm>
          <a:prstGeom prst="rect">
            <a:avLst/>
          </a:prstGeom>
        </p:spPr>
      </p:pic>
      <p:sp>
        <p:nvSpPr>
          <p:cNvPr id="6" name="Text Placeholder 2"/>
          <p:cNvSpPr>
            <a:spLocks noGrp="1"/>
          </p:cNvSpPr>
          <p:nvPr>
            <p:ph idx="1"/>
          </p:nvPr>
        </p:nvSpPr>
        <p:spPr>
          <a:xfrm>
            <a:off x="502920" y="1122680"/>
            <a:ext cx="9052560" cy="5786120"/>
          </a:xfrm>
          <a:prstGeom prst="rect">
            <a:avLst/>
          </a:prstGeom>
        </p:spPr>
        <p:txBody>
          <a:bodyPr vert="horz" lIns="91391" tIns="45697" rIns="91391" bIns="4569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951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Tree>
    <p:custDataLst>
      <p:tags r:id="rId1"/>
    </p:custDataLst>
    <p:extLst>
      <p:ext uri="{BB962C8B-B14F-4D97-AF65-F5344CB8AC3E}">
        <p14:creationId xmlns:p14="http://schemas.microsoft.com/office/powerpoint/2010/main" val="18873591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02920" y="1143001"/>
            <a:ext cx="9052560" cy="1066800"/>
          </a:xfrm>
        </p:spPr>
        <p:txBody>
          <a:bodyPr/>
          <a:lstStyle>
            <a:lvl1pPr>
              <a:defRPr sz="2800"/>
            </a:lvl1pPr>
            <a:lvl2pPr>
              <a:defRPr sz="2400"/>
            </a:lvl2pPr>
            <a:lvl3pPr>
              <a:defRPr sz="2000"/>
            </a:lvl3pPr>
            <a:lvl4pPr>
              <a:defRPr sz="2000"/>
            </a:lvl4pPr>
            <a:lvl5pPr>
              <a:defRPr sz="1800"/>
            </a:lvl5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
        <p:nvSpPr>
          <p:cNvPr id="5" name="Content Placeholder 2"/>
          <p:cNvSpPr>
            <a:spLocks noGrp="1"/>
          </p:cNvSpPr>
          <p:nvPr>
            <p:ph idx="13" hasCustomPrompt="1"/>
          </p:nvPr>
        </p:nvSpPr>
        <p:spPr>
          <a:xfrm>
            <a:off x="502920" y="2536295"/>
            <a:ext cx="9052560" cy="1066800"/>
          </a:xfrm>
        </p:spPr>
        <p:txBody>
          <a:bodyPr/>
          <a:lstStyle>
            <a:lvl1pPr>
              <a:defRPr sz="2800"/>
            </a:lvl1pPr>
            <a:lvl2pPr>
              <a:defRPr sz="2400"/>
            </a:lvl2pPr>
            <a:lvl3pPr>
              <a:defRPr sz="2000"/>
            </a:lvl3pPr>
            <a:lvl4pPr>
              <a:defRPr sz="2000"/>
            </a:lvl4pPr>
            <a:lvl5pPr>
              <a:defRPr sz="1800"/>
            </a:lvl5pPr>
          </a:lstStyle>
          <a:p>
            <a:pPr lvl="0"/>
            <a:r>
              <a:rPr lang="en-US" dirty="0" smtClean="0"/>
              <a:t>Click to edit Master text styles</a:t>
            </a:r>
          </a:p>
        </p:txBody>
      </p:sp>
      <p:sp>
        <p:nvSpPr>
          <p:cNvPr id="7" name="Content Placeholder 2"/>
          <p:cNvSpPr>
            <a:spLocks noGrp="1"/>
          </p:cNvSpPr>
          <p:nvPr>
            <p:ph idx="14" hasCustomPrompt="1"/>
          </p:nvPr>
        </p:nvSpPr>
        <p:spPr>
          <a:xfrm>
            <a:off x="502920" y="3915724"/>
            <a:ext cx="9052560" cy="1066800"/>
          </a:xfrm>
        </p:spPr>
        <p:txBody>
          <a:bodyPr/>
          <a:lstStyle>
            <a:lvl1pPr>
              <a:defRPr sz="2800"/>
            </a:lvl1pPr>
            <a:lvl2pPr>
              <a:defRPr sz="2400"/>
            </a:lvl2pPr>
            <a:lvl3pPr>
              <a:defRPr sz="2000"/>
            </a:lvl3pPr>
            <a:lvl4pPr>
              <a:defRPr sz="2000"/>
            </a:lvl4pPr>
            <a:lvl5pPr>
              <a:defRPr sz="1800"/>
            </a:lvl5pPr>
          </a:lstStyle>
          <a:p>
            <a:pPr lvl="0"/>
            <a:r>
              <a:rPr lang="en-US" dirty="0" smtClean="0"/>
              <a:t>Click to edit Master text styles</a:t>
            </a:r>
          </a:p>
        </p:txBody>
      </p:sp>
      <p:sp>
        <p:nvSpPr>
          <p:cNvPr id="8" name="Content Placeholder 2"/>
          <p:cNvSpPr>
            <a:spLocks noGrp="1"/>
          </p:cNvSpPr>
          <p:nvPr>
            <p:ph idx="15" hasCustomPrompt="1"/>
          </p:nvPr>
        </p:nvSpPr>
        <p:spPr>
          <a:xfrm>
            <a:off x="502920" y="5299277"/>
            <a:ext cx="9052560" cy="1066800"/>
          </a:xfrm>
        </p:spPr>
        <p:txBody>
          <a:bodyPr/>
          <a:lstStyle>
            <a:lvl1pPr>
              <a:defRPr sz="2800"/>
            </a:lvl1pPr>
            <a:lvl2pPr>
              <a:defRPr sz="2400"/>
            </a:lvl2pPr>
            <a:lvl3pPr>
              <a:defRPr sz="2000"/>
            </a:lvl3pPr>
            <a:lvl4pPr>
              <a:defRPr sz="2000"/>
            </a:lvl4pPr>
            <a:lvl5pPr>
              <a:defRPr sz="1800"/>
            </a:lvl5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12824407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dirty="0"/>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dirty="0"/>
          </a:p>
        </p:txBody>
      </p:sp>
      <p:sp>
        <p:nvSpPr>
          <p:cNvPr id="4" name="TextBox 3"/>
          <p:cNvSpPr txBox="1"/>
          <p:nvPr userDrawn="1"/>
        </p:nvSpPr>
        <p:spPr>
          <a:xfrm>
            <a:off x="8549114" y="7432352"/>
            <a:ext cx="502920" cy="292388"/>
          </a:xfrm>
          <a:prstGeom prst="rect">
            <a:avLst/>
          </a:prstGeom>
          <a:noFill/>
        </p:spPr>
        <p:txBody>
          <a:bodyPr wrap="square" rtlCol="0">
            <a:spAutoFit/>
          </a:bodyPr>
          <a:lstStyle/>
          <a:p>
            <a:r>
              <a:rPr lang="en-US" sz="1300" dirty="0" smtClean="0">
                <a:solidFill>
                  <a:schemeClr val="bg1"/>
                </a:solidFill>
              </a:rPr>
              <a:t>VAP</a:t>
            </a:r>
            <a:endParaRPr lang="en-US" sz="1300" dirty="0">
              <a:solidFill>
                <a:schemeClr val="bg1"/>
              </a:solidFill>
            </a:endParaRPr>
          </a:p>
        </p:txBody>
      </p:sp>
      <p:sp>
        <p:nvSpPr>
          <p:cNvPr id="8" name="Rectangle 7"/>
          <p:cNvSpPr/>
          <p:nvPr userDrawn="1"/>
        </p:nvSpPr>
        <p:spPr>
          <a:xfrm>
            <a:off x="304800" y="7109186"/>
            <a:ext cx="2040013" cy="646331"/>
          </a:xfrm>
          <a:prstGeom prst="rect">
            <a:avLst/>
          </a:prstGeom>
        </p:spPr>
        <p:txBody>
          <a:bodyPr wrap="square">
            <a:spAutoFit/>
          </a:bodyPr>
          <a:lstStyle/>
          <a:p>
            <a:r>
              <a:rPr lang="en-US" sz="1200" dirty="0" smtClean="0">
                <a:solidFill>
                  <a:srgbClr val="000000"/>
                </a:solidFill>
                <a:cs typeface="Arial" panose="020B0604020202020204" pitchFamily="34" charset="0"/>
              </a:rPr>
              <a:t>AHRQ Safety Program for Improving Antibiotic Use – Acute Care</a:t>
            </a:r>
            <a:endParaRPr lang="en-US" sz="1200" dirty="0">
              <a:solidFill>
                <a:srgbClr val="000000"/>
              </a:solidFill>
            </a:endParaRPr>
          </a:p>
        </p:txBody>
      </p:sp>
      <p:cxnSp>
        <p:nvCxnSpPr>
          <p:cNvPr id="9" name="Straight Connector 8"/>
          <p:cNvCxnSpPr/>
          <p:nvPr userDrawn="1"/>
        </p:nvCxnSpPr>
        <p:spPr>
          <a:xfrm>
            <a:off x="304800" y="7133742"/>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Tree>
    <p:custDataLst>
      <p:tags r:id="rId10"/>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9" r:id="rId8"/>
  </p:sldLayoutIdLst>
  <p:timing>
    <p:tnLst>
      <p:par>
        <p:cTn id="1" dur="indefinite" restart="never" nodeType="tmRoot"/>
      </p:par>
    </p:tnLst>
  </p:timing>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comments" Target="../comments/comment1.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601172"/>
            <a:ext cx="8549640" cy="2199428"/>
          </a:xfrm>
        </p:spPr>
        <p:txBody>
          <a:bodyPr>
            <a:normAutofit/>
          </a:bodyPr>
          <a:lstStyle/>
          <a:p>
            <a:pPr lvl="0"/>
            <a:r>
              <a:rPr lang="en-US" sz="4400" dirty="0" smtClean="0"/>
              <a:t>Best Practices in the Diagnosis and Treatment of Ventilator-Associated Pneumonia</a:t>
            </a:r>
            <a:endParaRPr lang="en-US" sz="4400" dirty="0"/>
          </a:p>
        </p:txBody>
      </p:sp>
      <p:sp>
        <p:nvSpPr>
          <p:cNvPr id="3" name="Subtitle 2"/>
          <p:cNvSpPr>
            <a:spLocks noGrp="1"/>
          </p:cNvSpPr>
          <p:nvPr>
            <p:ph type="subTitle" idx="1"/>
          </p:nvPr>
        </p:nvSpPr>
        <p:spPr>
          <a:xfrm>
            <a:off x="2057400" y="4800600"/>
            <a:ext cx="5715000" cy="1752600"/>
          </a:xfrm>
        </p:spPr>
        <p:txBody>
          <a:bodyPr/>
          <a:lstStyle/>
          <a:p>
            <a:r>
              <a:rPr lang="en-US" dirty="0" smtClean="0"/>
              <a:t>Acute Care</a:t>
            </a:r>
            <a:endParaRPr lang="en-US" dirty="0"/>
          </a:p>
        </p:txBody>
      </p:sp>
      <p:sp>
        <p:nvSpPr>
          <p:cNvPr id="8" name="Text Placeholder 7" descr="AHRQ Safety Program for Improving Antibiotic Use" title="Title"/>
          <p:cNvSpPr>
            <a:spLocks noGrp="1"/>
          </p:cNvSpPr>
          <p:nvPr>
            <p:ph type="body" sz="quarter" idx="10"/>
          </p:nvPr>
        </p:nvSpPr>
        <p:spPr/>
        <p:txBody>
          <a:bodyPr>
            <a:normAutofit/>
          </a:bodyPr>
          <a:lstStyle/>
          <a:p>
            <a:r>
              <a:rPr lang="en-US" sz="4000" dirty="0" smtClean="0"/>
              <a:t>AHRQ Safety Program for Improving Antibiotic Use</a:t>
            </a:r>
            <a:endParaRPr lang="en-US" sz="4000" dirty="0"/>
          </a:p>
        </p:txBody>
      </p:sp>
      <p:sp>
        <p:nvSpPr>
          <p:cNvPr id="4" name="Subtitle 1" descr="AHRQ Safety Program for Improving Antibiotic Use" title="Title"/>
          <p:cNvSpPr txBox="1">
            <a:spLocks/>
          </p:cNvSpPr>
          <p:nvPr/>
        </p:nvSpPr>
        <p:spPr>
          <a:xfrm>
            <a:off x="1828800" y="76200"/>
            <a:ext cx="6934200" cy="1752600"/>
          </a:xfrm>
          <a:prstGeom prst="rect">
            <a:avLst/>
          </a:prstGeom>
        </p:spPr>
        <p:txBody>
          <a:bodyPr vert="horz" lIns="101864" tIns="50933" rIns="101864" bIns="50933" rtlCol="0" anchor="ctr">
            <a:normAutofit/>
          </a:bodyPr>
          <a:lstStyle>
            <a:lvl1pPr marL="0" indent="0" algn="ctr" defTabSz="898846" rtl="0" eaLnBrk="1" latinLnBrk="0" hangingPunct="1">
              <a:spcBef>
                <a:spcPct val="20000"/>
              </a:spcBef>
              <a:buFont typeface="Arial" panose="020B0604020202020204" pitchFamily="34" charset="0"/>
              <a:buNone/>
              <a:defRPr sz="3177" kern="1200">
                <a:solidFill>
                  <a:schemeClr val="tx1">
                    <a:tint val="75000"/>
                  </a:schemeClr>
                </a:solidFill>
                <a:latin typeface="+mn-lt"/>
                <a:ea typeface="+mn-ea"/>
                <a:cs typeface="+mn-cs"/>
              </a:defRPr>
            </a:lvl1pPr>
            <a:lvl2pPr marL="449423" indent="0" algn="ctr" defTabSz="898846" rtl="0" eaLnBrk="1" latinLnBrk="0" hangingPunct="1">
              <a:spcBef>
                <a:spcPct val="20000"/>
              </a:spcBef>
              <a:buFont typeface="Arial" panose="020B0604020202020204" pitchFamily="34" charset="0"/>
              <a:buNone/>
              <a:defRPr sz="2824" kern="1200">
                <a:solidFill>
                  <a:schemeClr val="tx1">
                    <a:tint val="75000"/>
                  </a:schemeClr>
                </a:solidFill>
                <a:latin typeface="+mn-lt"/>
                <a:ea typeface="+mn-ea"/>
                <a:cs typeface="+mn-cs"/>
              </a:defRPr>
            </a:lvl2pPr>
            <a:lvl3pPr marL="898846" indent="0" algn="ctr" defTabSz="898846" rtl="0" eaLnBrk="1" latinLnBrk="0" hangingPunct="1">
              <a:spcBef>
                <a:spcPct val="20000"/>
              </a:spcBef>
              <a:buFont typeface="Arial" panose="020B0604020202020204" pitchFamily="34" charset="0"/>
              <a:buNone/>
              <a:defRPr sz="2294" kern="1200">
                <a:solidFill>
                  <a:schemeClr val="tx1">
                    <a:tint val="75000"/>
                  </a:schemeClr>
                </a:solidFill>
                <a:latin typeface="+mn-lt"/>
                <a:ea typeface="+mn-ea"/>
                <a:cs typeface="+mn-cs"/>
              </a:defRPr>
            </a:lvl3pPr>
            <a:lvl4pPr marL="1348268" indent="0" algn="ctr" defTabSz="898846" rtl="0" eaLnBrk="1" latinLnBrk="0" hangingPunct="1">
              <a:spcBef>
                <a:spcPct val="20000"/>
              </a:spcBef>
              <a:buFont typeface="Arial" panose="020B0604020202020204" pitchFamily="34" charset="0"/>
              <a:buNone/>
              <a:defRPr sz="1941" kern="1200">
                <a:solidFill>
                  <a:schemeClr val="tx1">
                    <a:tint val="75000"/>
                  </a:schemeClr>
                </a:solidFill>
                <a:latin typeface="+mn-lt"/>
                <a:ea typeface="+mn-ea"/>
                <a:cs typeface="+mn-cs"/>
              </a:defRPr>
            </a:lvl4pPr>
            <a:lvl5pPr marL="1797691" indent="0" algn="ctr" defTabSz="898846" rtl="0" eaLnBrk="1" latinLnBrk="0" hangingPunct="1">
              <a:spcBef>
                <a:spcPct val="20000"/>
              </a:spcBef>
              <a:buFont typeface="Arial" panose="020B0604020202020204" pitchFamily="34" charset="0"/>
              <a:buNone/>
              <a:defRPr sz="1941" kern="1200">
                <a:solidFill>
                  <a:schemeClr val="tx1">
                    <a:tint val="75000"/>
                  </a:schemeClr>
                </a:solidFill>
                <a:latin typeface="+mn-lt"/>
                <a:ea typeface="+mn-ea"/>
                <a:cs typeface="+mn-cs"/>
              </a:defRPr>
            </a:lvl5pPr>
            <a:lvl6pPr marL="2247115" indent="0" algn="ctr" defTabSz="898846" rtl="0" eaLnBrk="1" latinLnBrk="0" hangingPunct="1">
              <a:spcBef>
                <a:spcPct val="20000"/>
              </a:spcBef>
              <a:buFont typeface="Arial" panose="020B0604020202020204" pitchFamily="34" charset="0"/>
              <a:buNone/>
              <a:defRPr sz="1941" kern="1200">
                <a:solidFill>
                  <a:schemeClr val="tx1">
                    <a:tint val="75000"/>
                  </a:schemeClr>
                </a:solidFill>
                <a:latin typeface="+mn-lt"/>
                <a:ea typeface="+mn-ea"/>
                <a:cs typeface="+mn-cs"/>
              </a:defRPr>
            </a:lvl6pPr>
            <a:lvl7pPr marL="2696539" indent="0" algn="ctr" defTabSz="898846" rtl="0" eaLnBrk="1" latinLnBrk="0" hangingPunct="1">
              <a:spcBef>
                <a:spcPct val="20000"/>
              </a:spcBef>
              <a:buFont typeface="Arial" panose="020B0604020202020204" pitchFamily="34" charset="0"/>
              <a:buNone/>
              <a:defRPr sz="1941" kern="1200">
                <a:solidFill>
                  <a:schemeClr val="tx1">
                    <a:tint val="75000"/>
                  </a:schemeClr>
                </a:solidFill>
                <a:latin typeface="+mn-lt"/>
                <a:ea typeface="+mn-ea"/>
                <a:cs typeface="+mn-cs"/>
              </a:defRPr>
            </a:lvl7pPr>
            <a:lvl8pPr marL="3145962" indent="0" algn="ctr" defTabSz="898846" rtl="0" eaLnBrk="1" latinLnBrk="0" hangingPunct="1">
              <a:spcBef>
                <a:spcPct val="20000"/>
              </a:spcBef>
              <a:buFont typeface="Arial" panose="020B0604020202020204" pitchFamily="34" charset="0"/>
              <a:buNone/>
              <a:defRPr sz="1941" kern="1200">
                <a:solidFill>
                  <a:schemeClr val="tx1">
                    <a:tint val="75000"/>
                  </a:schemeClr>
                </a:solidFill>
                <a:latin typeface="+mn-lt"/>
                <a:ea typeface="+mn-ea"/>
                <a:cs typeface="+mn-cs"/>
              </a:defRPr>
            </a:lvl8pPr>
            <a:lvl9pPr marL="3595382" indent="0" algn="ctr" defTabSz="898846" rtl="0" eaLnBrk="1" latinLnBrk="0" hangingPunct="1">
              <a:spcBef>
                <a:spcPct val="20000"/>
              </a:spcBef>
              <a:buFont typeface="Arial" panose="020B0604020202020204" pitchFamily="34" charset="0"/>
              <a:buNone/>
              <a:defRPr sz="1941" kern="1200">
                <a:solidFill>
                  <a:schemeClr val="tx1">
                    <a:tint val="75000"/>
                  </a:schemeClr>
                </a:solidFill>
                <a:latin typeface="+mn-lt"/>
                <a:ea typeface="+mn-ea"/>
                <a:cs typeface="+mn-cs"/>
              </a:defRPr>
            </a:lvl9pPr>
          </a:lstStyle>
          <a:p>
            <a:pPr>
              <a:spcBef>
                <a:spcPts val="0"/>
              </a:spcBef>
              <a:spcAft>
                <a:spcPts val="1800"/>
              </a:spcAft>
            </a:pPr>
            <a:endParaRPr lang="en-US" sz="4000" dirty="0">
              <a:solidFill>
                <a:schemeClr val="bg1"/>
              </a:solidFill>
            </a:endParaRPr>
          </a:p>
        </p:txBody>
      </p:sp>
      <p:sp>
        <p:nvSpPr>
          <p:cNvPr id="6" name="TextBox 4"/>
          <p:cNvSpPr txBox="1"/>
          <p:nvPr/>
        </p:nvSpPr>
        <p:spPr>
          <a:xfrm>
            <a:off x="7086600" y="7239000"/>
            <a:ext cx="2667000" cy="461665"/>
          </a:xfrm>
          <a:prstGeom prst="rect">
            <a:avLst/>
          </a:prstGeom>
          <a:noFill/>
        </p:spPr>
        <p:txBody>
          <a:bodyPr wrap="square" rtlCol="0">
            <a:spAutoFit/>
          </a:bodyPr>
          <a:ls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a:lstStyle>
          <a:p>
            <a:pPr algn="r"/>
            <a:r>
              <a:rPr lang="en-US" sz="1200" dirty="0" smtClean="0">
                <a:solidFill>
                  <a:schemeClr val="bg1"/>
                </a:solidFill>
              </a:rPr>
              <a:t>AHRQ Pub. No. 17(20)-0028-EF</a:t>
            </a:r>
          </a:p>
          <a:p>
            <a:pPr algn="r"/>
            <a:r>
              <a:rPr lang="en-US" sz="1200" dirty="0" smtClean="0">
                <a:solidFill>
                  <a:schemeClr val="bg1"/>
                </a:solidFill>
              </a:rPr>
              <a:t>November 2019 </a:t>
            </a:r>
            <a:endParaRPr lang="en-US" sz="1200" dirty="0">
              <a:solidFill>
                <a:schemeClr val="bg1"/>
              </a:solidFill>
            </a:endParaRPr>
          </a:p>
        </p:txBody>
      </p:sp>
    </p:spTree>
    <p:custDataLst>
      <p:tags r:id="rId1"/>
    </p:custDataLst>
    <p:extLst>
      <p:ext uri="{BB962C8B-B14F-4D97-AF65-F5344CB8AC3E}">
        <p14:creationId xmlns:p14="http://schemas.microsoft.com/office/powerpoint/2010/main" val="2522877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 2: Empiric Therapy for VAP</a:t>
            </a:r>
            <a:endParaRPr lang="en-US" dirty="0"/>
          </a:p>
        </p:txBody>
      </p:sp>
      <p:sp>
        <p:nvSpPr>
          <p:cNvPr id="3" name="Content Placeholder 2"/>
          <p:cNvSpPr>
            <a:spLocks noGrp="1"/>
          </p:cNvSpPr>
          <p:nvPr>
            <p:ph idx="1"/>
          </p:nvPr>
        </p:nvSpPr>
        <p:spPr>
          <a:xfrm>
            <a:off x="791230" y="1125588"/>
            <a:ext cx="8112447" cy="5799987"/>
          </a:xfrm>
        </p:spPr>
        <p:txBody>
          <a:bodyPr/>
          <a:lstStyle/>
          <a:p>
            <a:r>
              <a:rPr lang="en-US" dirty="0" smtClean="0"/>
              <a:t>When should I add anti-MRSA coverage on an empiric basis?</a:t>
            </a:r>
          </a:p>
          <a:p>
            <a:pPr lvl="1"/>
            <a:r>
              <a:rPr lang="en-US" dirty="0" smtClean="0"/>
              <a:t>High local prevalence of MRSA </a:t>
            </a:r>
          </a:p>
          <a:p>
            <a:pPr lvl="1"/>
            <a:r>
              <a:rPr lang="en-US" dirty="0" smtClean="0"/>
              <a:t>Known patient history of MRSA colonization or infection</a:t>
            </a:r>
            <a:r>
              <a:rPr lang="en-US" baseline="30000" dirty="0" smtClean="0"/>
              <a:t>2,3</a:t>
            </a:r>
            <a:endParaRPr lang="en-US" dirty="0" smtClean="0"/>
          </a:p>
          <a:p>
            <a:pPr lvl="1"/>
            <a:r>
              <a:rPr lang="en-US" dirty="0" smtClean="0"/>
              <a:t>Intravenous drug use</a:t>
            </a:r>
          </a:p>
          <a:p>
            <a:pPr lvl="1"/>
            <a:r>
              <a:rPr lang="en-US" dirty="0" smtClean="0"/>
              <a:t>Necrotizing pneumonia</a:t>
            </a:r>
          </a:p>
          <a:p>
            <a:pPr lvl="1"/>
            <a:r>
              <a:rPr lang="en-US" dirty="0" smtClean="0"/>
              <a:t>Ill-appearing patient with a recent stay in a nursing home or skilled nursing facility</a:t>
            </a:r>
          </a:p>
          <a:p>
            <a:pPr lvl="1"/>
            <a:r>
              <a:rPr lang="en-US" dirty="0" smtClean="0"/>
              <a:t>Prolonged hospitalization with unknown MRSA colonization status</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pPr/>
              <a:t>10</a:t>
            </a:fld>
            <a:endParaRPr lang="en-US" dirty="0"/>
          </a:p>
        </p:txBody>
      </p:sp>
      <p:pic>
        <p:nvPicPr>
          <p:cNvPr id="6" name="Content Placeholder 5" descr="Image is artist's rendition of MRSA" title="MRSA"/>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3886200" y="5980695"/>
            <a:ext cx="2438400" cy="1706880"/>
          </a:xfrm>
        </p:spPr>
      </p:pic>
    </p:spTree>
    <p:custDataLst>
      <p:tags r:id="rId1"/>
    </p:custDataLst>
    <p:extLst>
      <p:ext uri="{BB962C8B-B14F-4D97-AF65-F5344CB8AC3E}">
        <p14:creationId xmlns:p14="http://schemas.microsoft.com/office/powerpoint/2010/main" val="4289520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Vancomycin vs. Linezolid? </a:t>
            </a:r>
            <a:endParaRPr lang="en-US" dirty="0"/>
          </a:p>
        </p:txBody>
      </p:sp>
      <p:sp>
        <p:nvSpPr>
          <p:cNvPr id="6" name="Content Placeholder 5"/>
          <p:cNvSpPr>
            <a:spLocks noGrp="1"/>
          </p:cNvSpPr>
          <p:nvPr>
            <p:ph idx="1"/>
          </p:nvPr>
        </p:nvSpPr>
        <p:spPr/>
        <p:txBody>
          <a:bodyPr/>
          <a:lstStyle/>
          <a:p>
            <a:r>
              <a:rPr lang="en-US" dirty="0"/>
              <a:t>Both vancomycin and linezolid are reasonable options for MRSA coverage for pulmonary </a:t>
            </a:r>
            <a:r>
              <a:rPr lang="en-US" dirty="0" smtClean="0"/>
              <a:t>infections</a:t>
            </a:r>
            <a:r>
              <a:rPr lang="en-US" baseline="30000" dirty="0" smtClean="0"/>
              <a:t>4,5,6,7</a:t>
            </a:r>
            <a:endParaRPr lang="en-US" dirty="0"/>
          </a:p>
          <a:p>
            <a:r>
              <a:rPr lang="en-US" dirty="0" smtClean="0"/>
              <a:t>At </a:t>
            </a:r>
            <a:r>
              <a:rPr lang="en-US" dirty="0"/>
              <a:t>least 4 meta-analyses of randomized controlled trials have shown </a:t>
            </a:r>
            <a:r>
              <a:rPr lang="en-US" dirty="0" smtClean="0"/>
              <a:t>that use </a:t>
            </a:r>
            <a:r>
              <a:rPr lang="en-US" dirty="0"/>
              <a:t>of vancomycin versus linezolid for the treatment of MRSA pulmonary infections </a:t>
            </a:r>
            <a:r>
              <a:rPr lang="en-US" dirty="0" smtClean="0"/>
              <a:t>yields </a:t>
            </a:r>
            <a:r>
              <a:rPr lang="en-US" dirty="0"/>
              <a:t>similar </a:t>
            </a:r>
            <a:r>
              <a:rPr lang="en-US" dirty="0" smtClean="0"/>
              <a:t>outcomes</a:t>
            </a:r>
            <a:endParaRPr lang="en-US" dirty="0"/>
          </a:p>
          <a:p>
            <a:r>
              <a:rPr lang="en-US" dirty="0"/>
              <a:t>Daptomycin is inactivated by pulmonary surfactant and is not a suitable option for the treatment of </a:t>
            </a:r>
            <a:r>
              <a:rPr lang="en-US" dirty="0" smtClean="0"/>
              <a:t>pneumonia</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pPr/>
              <a:t>11</a:t>
            </a:fld>
            <a:endParaRPr lang="en-US" dirty="0"/>
          </a:p>
        </p:txBody>
      </p:sp>
      <p:pic>
        <p:nvPicPr>
          <p:cNvPr id="3" name="Picture 2" descr="Illustrated image of lungs with a blowup of MRSA in the lung superimposed on the image" title="Vancomycin vs. Linezoli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9450" y="4945591"/>
            <a:ext cx="3619500" cy="2413000"/>
          </a:xfrm>
          <a:prstGeom prst="rect">
            <a:avLst/>
          </a:prstGeom>
        </p:spPr>
      </p:pic>
    </p:spTree>
    <p:custDataLst>
      <p:tags r:id="rId1"/>
    </p:custDataLst>
    <p:extLst>
      <p:ext uri="{BB962C8B-B14F-4D97-AF65-F5344CB8AC3E}">
        <p14:creationId xmlns:p14="http://schemas.microsoft.com/office/powerpoint/2010/main" val="1679522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The Four Moments of Antibiotic Decision Making</a:t>
            </a:r>
          </a:p>
        </p:txBody>
      </p:sp>
      <p:sp>
        <p:nvSpPr>
          <p:cNvPr id="5" name="Content Placeholder 4"/>
          <p:cNvSpPr>
            <a:spLocks noGrp="1"/>
          </p:cNvSpPr>
          <p:nvPr>
            <p:ph idx="1"/>
          </p:nvPr>
        </p:nvSpPr>
        <p:spPr>
          <a:xfrm>
            <a:off x="4087825" y="1580147"/>
            <a:ext cx="5806144" cy="6172200"/>
          </a:xfrm>
        </p:spPr>
        <p:txBody>
          <a:bodyPr>
            <a:normAutofit/>
          </a:bodyPr>
          <a:lstStyle/>
          <a:p>
            <a:pPr marL="0" indent="0">
              <a:spcAft>
                <a:spcPts val="1200"/>
              </a:spcAft>
              <a:buNone/>
            </a:pPr>
            <a:r>
              <a:rPr lang="en-US" sz="2600" dirty="0">
                <a:solidFill>
                  <a:schemeClr val="bg1">
                    <a:lumMod val="65000"/>
                  </a:schemeClr>
                </a:solidFill>
              </a:rPr>
              <a:t>1.  Does my patient have an infection that requires antibiotics?</a:t>
            </a:r>
          </a:p>
          <a:p>
            <a:pPr marL="0" indent="0">
              <a:spcAft>
                <a:spcPts val="1200"/>
              </a:spcAft>
              <a:buNone/>
            </a:pPr>
            <a:r>
              <a:rPr lang="en-US" sz="2600" dirty="0" smtClean="0">
                <a:solidFill>
                  <a:schemeClr val="bg1">
                    <a:lumMod val="65000"/>
                  </a:schemeClr>
                </a:solidFill>
              </a:rPr>
              <a:t>2</a:t>
            </a:r>
            <a:r>
              <a:rPr lang="en-US" sz="2600" dirty="0">
                <a:solidFill>
                  <a:schemeClr val="bg1">
                    <a:lumMod val="65000"/>
                  </a:schemeClr>
                </a:solidFill>
              </a:rPr>
              <a:t>. Have I ordered appropriate cultures before starting antibiotics? What empiric therapy should I initiate?</a:t>
            </a:r>
          </a:p>
          <a:p>
            <a:pPr marL="0" indent="0">
              <a:spcAft>
                <a:spcPts val="1200"/>
              </a:spcAft>
              <a:buNone/>
            </a:pPr>
            <a:r>
              <a:rPr lang="en-US" sz="2600" dirty="0"/>
              <a:t>3. A day or more has passed. Can I stop antibiotics? Can I narrow therapy or change from IV to oral therapy</a:t>
            </a:r>
            <a:r>
              <a:rPr lang="en-US" sz="2600" dirty="0" smtClean="0"/>
              <a:t>?</a:t>
            </a:r>
            <a:endParaRPr lang="en-US" sz="2600" dirty="0"/>
          </a:p>
        </p:txBody>
      </p:sp>
      <p:sp>
        <p:nvSpPr>
          <p:cNvPr id="12" name="Slide Number Placeholder 11"/>
          <p:cNvSpPr>
            <a:spLocks noGrp="1"/>
          </p:cNvSpPr>
          <p:nvPr>
            <p:ph type="sldNum" sz="quarter" idx="12"/>
          </p:nvPr>
        </p:nvSpPr>
        <p:spPr/>
        <p:txBody>
          <a:bodyPr/>
          <a:lstStyle/>
          <a:p>
            <a:fld id="{993EEC8E-C5CF-40DF-832D-5BCB0E209B98}" type="slidenum">
              <a:rPr lang="en-US" smtClean="0"/>
              <a:t>12</a:t>
            </a:fld>
            <a:endParaRPr lang="en-US" dirty="0"/>
          </a:p>
        </p:txBody>
      </p:sp>
      <p:pic>
        <p:nvPicPr>
          <p:cNvPr id="6" name="Picture 5" descr="Image is of the Four Moments of Antibiotic Decision Making for Acute Care logo. It is in the shape of the number 4, with each arm labeled with a different, shortened version of the moment that applies:&#10;1. Make the Diagnosis&#10;2. Cultures and Empiric Therapy&#10;3. Stop, Narrow, Change to Oral&#10;4. Duration" title="The Four Moments of Antibiotic Decision Making for Acute Ca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56" y="2248152"/>
            <a:ext cx="3962401" cy="3750129"/>
          </a:xfrm>
          <a:prstGeom prst="rect">
            <a:avLst/>
          </a:prstGeom>
        </p:spPr>
      </p:pic>
    </p:spTree>
    <p:custDataLst>
      <p:tags r:id="rId1"/>
    </p:custDataLst>
    <p:extLst>
      <p:ext uri="{BB962C8B-B14F-4D97-AF65-F5344CB8AC3E}">
        <p14:creationId xmlns:p14="http://schemas.microsoft.com/office/powerpoint/2010/main" val="1608658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 3: De-escalation of VAP Therapy </a:t>
            </a:r>
            <a:endParaRPr lang="en-US" dirty="0"/>
          </a:p>
        </p:txBody>
      </p:sp>
      <p:sp>
        <p:nvSpPr>
          <p:cNvPr id="3" name="Content Placeholder 2"/>
          <p:cNvSpPr>
            <a:spLocks noGrp="1"/>
          </p:cNvSpPr>
          <p:nvPr>
            <p:ph idx="1"/>
          </p:nvPr>
        </p:nvSpPr>
        <p:spPr>
          <a:xfrm>
            <a:off x="502920" y="1143001"/>
            <a:ext cx="9052560" cy="1066800"/>
          </a:xfrm>
        </p:spPr>
        <p:txBody>
          <a:bodyPr/>
          <a:lstStyle/>
          <a:p>
            <a:r>
              <a:rPr lang="en-US" dirty="0" smtClean="0"/>
              <a:t>In patients for whom an alternate diagnosis is identified, stop VAP-targeted therapy</a:t>
            </a:r>
          </a:p>
        </p:txBody>
      </p:sp>
      <p:sp>
        <p:nvSpPr>
          <p:cNvPr id="12" name="Slide Number Placeholder 11"/>
          <p:cNvSpPr>
            <a:spLocks noGrp="1"/>
          </p:cNvSpPr>
          <p:nvPr>
            <p:ph type="sldNum" sz="quarter" idx="12"/>
          </p:nvPr>
        </p:nvSpPr>
        <p:spPr/>
        <p:txBody>
          <a:bodyPr/>
          <a:lstStyle/>
          <a:p>
            <a:fld id="{993EEC8E-C5CF-40DF-832D-5BCB0E209B98}" type="slidenum">
              <a:rPr lang="en-US" smtClean="0"/>
              <a:pPr/>
              <a:t>13</a:t>
            </a:fld>
            <a:endParaRPr lang="en-US" dirty="0"/>
          </a:p>
        </p:txBody>
      </p:sp>
      <p:sp>
        <p:nvSpPr>
          <p:cNvPr id="8" name="Content Placeholder 7"/>
          <p:cNvSpPr>
            <a:spLocks noGrp="1"/>
          </p:cNvSpPr>
          <p:nvPr>
            <p:ph idx="13"/>
          </p:nvPr>
        </p:nvSpPr>
        <p:spPr>
          <a:xfrm>
            <a:off x="502920" y="5796490"/>
            <a:ext cx="9052560" cy="1137710"/>
          </a:xfrm>
        </p:spPr>
        <p:txBody>
          <a:bodyPr>
            <a:normAutofit/>
          </a:bodyPr>
          <a:lstStyle/>
          <a:p>
            <a:r>
              <a:rPr lang="en-US" dirty="0"/>
              <a:t>If VAP is the likely diagnosis, use respiratory culture results to narrow </a:t>
            </a:r>
            <a:r>
              <a:rPr lang="en-US" dirty="0" smtClean="0"/>
              <a:t>therapy</a:t>
            </a:r>
            <a:endParaRPr lang="en-US" dirty="0"/>
          </a:p>
        </p:txBody>
      </p:sp>
      <p:pic>
        <p:nvPicPr>
          <p:cNvPr id="6" name="Picture 5" descr="Image of petri dish with culture. There is an antibiotic disc on the agar with a zone of exclusion around it." title="Streptococcus pneumonia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2209800"/>
            <a:ext cx="4418076" cy="3199446"/>
          </a:xfrm>
          <a:prstGeom prst="rect">
            <a:avLst/>
          </a:prstGeom>
        </p:spPr>
      </p:pic>
    </p:spTree>
    <p:custDataLst>
      <p:tags r:id="rId1"/>
    </p:custDataLst>
    <p:extLst>
      <p:ext uri="{BB962C8B-B14F-4D97-AF65-F5344CB8AC3E}">
        <p14:creationId xmlns:p14="http://schemas.microsoft.com/office/powerpoint/2010/main" val="4089945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EEC8E-C5CF-40DF-832D-5BCB0E209B98}" type="slidenum">
              <a:rPr lang="en-US" smtClean="0"/>
              <a:t>14</a:t>
            </a:fld>
            <a:endParaRPr lang="en-US" dirty="0"/>
          </a:p>
        </p:txBody>
      </p:sp>
      <p:sp>
        <p:nvSpPr>
          <p:cNvPr id="3" name="Content Placeholder 2"/>
          <p:cNvSpPr>
            <a:spLocks noGrp="1"/>
          </p:cNvSpPr>
          <p:nvPr>
            <p:ph idx="1"/>
          </p:nvPr>
        </p:nvSpPr>
        <p:spPr>
          <a:xfrm>
            <a:off x="502920" y="1143001"/>
            <a:ext cx="9052560" cy="2819400"/>
          </a:xfrm>
        </p:spPr>
        <p:txBody>
          <a:bodyPr/>
          <a:lstStyle/>
          <a:p>
            <a:r>
              <a:rPr lang="en-US" dirty="0" smtClean="0"/>
              <a:t>Serial evaluations of ventilator settings can assist with determining when to discontinue antibiotic therapy</a:t>
            </a:r>
            <a:r>
              <a:rPr lang="en-US" baseline="30000" dirty="0" smtClean="0"/>
              <a:t>8</a:t>
            </a:r>
            <a:r>
              <a:rPr lang="en-US" dirty="0" smtClean="0"/>
              <a:t> </a:t>
            </a:r>
            <a:endParaRPr lang="en-US" dirty="0"/>
          </a:p>
        </p:txBody>
      </p:sp>
      <p:pic>
        <p:nvPicPr>
          <p:cNvPr id="6" name="Content Placeholder 5" descr="Image of a female clinician with a clipboard staring into the distance." title="Reassessment"/>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2438400" y="2514602"/>
            <a:ext cx="5023740" cy="3352800"/>
          </a:xfrm>
        </p:spPr>
      </p:pic>
      <p:sp>
        <p:nvSpPr>
          <p:cNvPr id="2" name="Title 1"/>
          <p:cNvSpPr>
            <a:spLocks noGrp="1"/>
          </p:cNvSpPr>
          <p:nvPr>
            <p:ph type="title"/>
          </p:nvPr>
        </p:nvSpPr>
        <p:spPr/>
        <p:txBody>
          <a:bodyPr/>
          <a:lstStyle/>
          <a:p>
            <a:r>
              <a:rPr lang="en-US" dirty="0" smtClean="0"/>
              <a:t>Reassessing the Decision To Treat for VAP</a:t>
            </a:r>
            <a:endParaRPr lang="en-US" dirty="0"/>
          </a:p>
        </p:txBody>
      </p:sp>
    </p:spTree>
    <p:custDataLst>
      <p:tags r:id="rId1"/>
    </p:custDataLst>
    <p:extLst>
      <p:ext uri="{BB962C8B-B14F-4D97-AF65-F5344CB8AC3E}">
        <p14:creationId xmlns:p14="http://schemas.microsoft.com/office/powerpoint/2010/main" val="3921956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0058400" cy="914400"/>
          </a:xfrm>
        </p:spPr>
        <p:txBody>
          <a:bodyPr/>
          <a:lstStyle/>
          <a:p>
            <a:r>
              <a:rPr lang="en-US" sz="3200" dirty="0" smtClean="0"/>
              <a:t>Meta-analyses Evaluating Combination Therapy for </a:t>
            </a:r>
            <a:r>
              <a:rPr lang="en-US" sz="3200" i="1" dirty="0" smtClean="0"/>
              <a:t>Pseudomonas</a:t>
            </a:r>
            <a:r>
              <a:rPr lang="en-US" sz="3200" dirty="0" smtClean="0"/>
              <a:t> Infections</a:t>
            </a:r>
            <a:endParaRPr lang="en-US" sz="3200" dirty="0"/>
          </a:p>
        </p:txBody>
      </p:sp>
      <p:graphicFrame>
        <p:nvGraphicFramePr>
          <p:cNvPr id="3" name="Content Placeholder 2" descr="Image is of a table listing the studies, the study design and the clinical outcomes " title="Meta-analyses Evaluating Combination Therapy for Pseudomonas Therapy"/>
          <p:cNvGraphicFramePr>
            <a:graphicFrameLocks noGrp="1"/>
          </p:cNvGraphicFramePr>
          <p:nvPr>
            <p:ph idx="1"/>
            <p:extLst>
              <p:ext uri="{D42A27DB-BD31-4B8C-83A1-F6EECF244321}">
                <p14:modId xmlns:p14="http://schemas.microsoft.com/office/powerpoint/2010/main" val="3141503227"/>
              </p:ext>
            </p:extLst>
          </p:nvPr>
        </p:nvGraphicFramePr>
        <p:xfrm>
          <a:off x="304800" y="1143000"/>
          <a:ext cx="9448800" cy="4971288"/>
        </p:xfrm>
        <a:graphic>
          <a:graphicData uri="http://schemas.openxmlformats.org/drawingml/2006/table">
            <a:tbl>
              <a:tblPr firstRow="1" bandRow="1">
                <a:tableStyleId>{FABFCF23-3B69-468F-B69F-88F6DE6A72F2}</a:tableStyleId>
              </a:tblPr>
              <a:tblGrid>
                <a:gridCol w="2209800">
                  <a:extLst>
                    <a:ext uri="{9D8B030D-6E8A-4147-A177-3AD203B41FA5}">
                      <a16:colId xmlns:a16="http://schemas.microsoft.com/office/drawing/2014/main" val="3954466332"/>
                    </a:ext>
                  </a:extLst>
                </a:gridCol>
                <a:gridCol w="1981200">
                  <a:extLst>
                    <a:ext uri="{9D8B030D-6E8A-4147-A177-3AD203B41FA5}">
                      <a16:colId xmlns:a16="http://schemas.microsoft.com/office/drawing/2014/main" val="2567372289"/>
                    </a:ext>
                  </a:extLst>
                </a:gridCol>
                <a:gridCol w="5257800">
                  <a:extLst>
                    <a:ext uri="{9D8B030D-6E8A-4147-A177-3AD203B41FA5}">
                      <a16:colId xmlns:a16="http://schemas.microsoft.com/office/drawing/2014/main" val="3532268409"/>
                    </a:ext>
                  </a:extLst>
                </a:gridCol>
              </a:tblGrid>
              <a:tr h="322182">
                <a:tc>
                  <a:txBody>
                    <a:bodyPr/>
                    <a:lstStyle/>
                    <a:p>
                      <a:pPr algn="ctr"/>
                      <a:r>
                        <a:rPr lang="en-US" sz="2000" dirty="0" smtClean="0"/>
                        <a:t>Study</a:t>
                      </a:r>
                      <a:endParaRPr lang="en-US" sz="2000" dirty="0">
                        <a:solidFill>
                          <a:schemeClr val="tx1"/>
                        </a:solidFill>
                      </a:endParaRPr>
                    </a:p>
                  </a:txBody>
                  <a:tcPr marL="100584" marR="100584" marT="50292" marB="50292" anchor="ctr"/>
                </a:tc>
                <a:tc>
                  <a:txBody>
                    <a:bodyPr/>
                    <a:lstStyle/>
                    <a:p>
                      <a:pPr algn="ctr"/>
                      <a:r>
                        <a:rPr lang="en-US" sz="2000" dirty="0" smtClean="0"/>
                        <a:t>Design</a:t>
                      </a:r>
                      <a:endParaRPr lang="en-US" sz="2000" dirty="0">
                        <a:solidFill>
                          <a:schemeClr val="tx1"/>
                        </a:solidFill>
                      </a:endParaRPr>
                    </a:p>
                  </a:txBody>
                  <a:tcPr marL="100584" marR="100584" marT="50292" marB="50292" anchor="ctr"/>
                </a:tc>
                <a:tc>
                  <a:txBody>
                    <a:bodyPr/>
                    <a:lstStyle/>
                    <a:p>
                      <a:pPr algn="ctr"/>
                      <a:r>
                        <a:rPr lang="en-US" sz="2000" dirty="0" smtClean="0"/>
                        <a:t>Clinical outcomes</a:t>
                      </a:r>
                      <a:r>
                        <a:rPr lang="en-US" sz="2000" dirty="0" smtClean="0">
                          <a:solidFill>
                            <a:schemeClr val="accent1">
                              <a:lumMod val="75000"/>
                            </a:schemeClr>
                          </a:solidFill>
                        </a:rPr>
                        <a:t>*</a:t>
                      </a:r>
                    </a:p>
                    <a:p>
                      <a:pPr algn="ctr"/>
                      <a:r>
                        <a:rPr lang="en-US" sz="2000" dirty="0" smtClean="0"/>
                        <a:t>OR/RR</a:t>
                      </a:r>
                      <a:r>
                        <a:rPr lang="en-US" sz="2000" baseline="0" dirty="0" smtClean="0"/>
                        <a:t> (95% CI)</a:t>
                      </a:r>
                      <a:endParaRPr lang="en-US" sz="2000" dirty="0">
                        <a:solidFill>
                          <a:schemeClr val="tx1"/>
                        </a:solidFill>
                      </a:endParaRPr>
                    </a:p>
                  </a:txBody>
                  <a:tcPr marL="100584" marR="100584" marT="50292" marB="50292" anchor="ctr"/>
                </a:tc>
                <a:extLst>
                  <a:ext uri="{0D108BD9-81ED-4DB2-BD59-A6C34878D82A}">
                    <a16:rowId xmlns:a16="http://schemas.microsoft.com/office/drawing/2014/main" val="1103905657"/>
                  </a:ext>
                </a:extLst>
              </a:tr>
              <a:tr h="373344">
                <a:tc>
                  <a:txBody>
                    <a:bodyPr/>
                    <a:lstStyle/>
                    <a:p>
                      <a:pPr algn="ctr"/>
                      <a:r>
                        <a:rPr lang="en-US" sz="2000" dirty="0" smtClean="0"/>
                        <a:t>Paul 2002</a:t>
                      </a:r>
                      <a:r>
                        <a:rPr lang="en-US" sz="2000" baseline="30000" dirty="0" smtClean="0"/>
                        <a:t>9</a:t>
                      </a:r>
                    </a:p>
                    <a:p>
                      <a:pPr algn="ctr"/>
                      <a:r>
                        <a:rPr lang="en-US" sz="2000" dirty="0" smtClean="0">
                          <a:solidFill>
                            <a:schemeClr val="tx1"/>
                          </a:solidFill>
                        </a:rPr>
                        <a:t>Cochrane</a:t>
                      </a:r>
                      <a:endParaRPr lang="en-US" sz="2000" dirty="0">
                        <a:solidFill>
                          <a:schemeClr val="tx1"/>
                        </a:solidFill>
                      </a:endParaRPr>
                    </a:p>
                  </a:txBody>
                  <a:tcPr marL="100584" marR="100584" marT="50292" marB="50292" anchor="ctr"/>
                </a:tc>
                <a:tc>
                  <a:txBody>
                    <a:bodyPr/>
                    <a:lstStyle/>
                    <a:p>
                      <a:pPr algn="ctr"/>
                      <a:r>
                        <a:rPr lang="en-US" sz="2000" dirty="0" smtClean="0"/>
                        <a:t>68 RCTs</a:t>
                      </a:r>
                      <a:endParaRPr lang="en-US" sz="2000" dirty="0">
                        <a:solidFill>
                          <a:schemeClr val="tx1"/>
                        </a:solidFill>
                      </a:endParaRPr>
                    </a:p>
                  </a:txBody>
                  <a:tcPr marL="100584" marR="100584" marT="50292" marB="50292" anchor="ctr"/>
                </a:tc>
                <a:tc>
                  <a:txBody>
                    <a:bodyPr/>
                    <a:lstStyle/>
                    <a:p>
                      <a:pPr algn="ctr"/>
                      <a:r>
                        <a:rPr lang="en-US" sz="2000" dirty="0" smtClean="0"/>
                        <a:t>Mortality:</a:t>
                      </a:r>
                      <a:r>
                        <a:rPr lang="en-US" sz="2000" baseline="0" dirty="0" smtClean="0"/>
                        <a:t> </a:t>
                      </a:r>
                      <a:r>
                        <a:rPr lang="en-US" sz="2000" dirty="0" smtClean="0"/>
                        <a:t>0.87 (0.34–2.24) </a:t>
                      </a:r>
                    </a:p>
                    <a:p>
                      <a:pPr algn="ctr"/>
                      <a:r>
                        <a:rPr lang="en-US" sz="2000" dirty="0" smtClean="0"/>
                        <a:t>Clinical failure: 1.41 (</a:t>
                      </a:r>
                      <a:r>
                        <a:rPr lang="en-US" sz="2000" baseline="0" dirty="0" smtClean="0"/>
                        <a:t>0.90</a:t>
                      </a:r>
                      <a:r>
                        <a:rPr lang="en-US" sz="2000" dirty="0" smtClean="0"/>
                        <a:t>–</a:t>
                      </a:r>
                      <a:r>
                        <a:rPr lang="en-US" sz="2000" baseline="0" dirty="0" smtClean="0"/>
                        <a:t>2.22)</a:t>
                      </a:r>
                      <a:endParaRPr lang="en-US" sz="2000" baseline="0" dirty="0" smtClean="0">
                        <a:solidFill>
                          <a:schemeClr val="tx1"/>
                        </a:solidFill>
                      </a:endParaRPr>
                    </a:p>
                  </a:txBody>
                  <a:tcPr marL="100584" marR="100584" marT="50292" marB="50292" anchor="ctr"/>
                </a:tc>
                <a:extLst>
                  <a:ext uri="{0D108BD9-81ED-4DB2-BD59-A6C34878D82A}">
                    <a16:rowId xmlns:a16="http://schemas.microsoft.com/office/drawing/2014/main" val="3781665059"/>
                  </a:ext>
                </a:extLst>
              </a:tr>
              <a:tr h="373344">
                <a:tc>
                  <a:txBody>
                    <a:bodyPr/>
                    <a:lstStyle/>
                    <a:p>
                      <a:pPr algn="ctr"/>
                      <a:r>
                        <a:rPr lang="en-US" sz="2000" dirty="0" smtClean="0"/>
                        <a:t>Paul 2003</a:t>
                      </a:r>
                      <a:r>
                        <a:rPr lang="en-US" sz="2000" baseline="30000" dirty="0" smtClean="0"/>
                        <a:t>10</a:t>
                      </a:r>
                      <a:endParaRPr lang="en-US" sz="2000" dirty="0" smtClean="0"/>
                    </a:p>
                    <a:p>
                      <a:pPr algn="ctr"/>
                      <a:r>
                        <a:rPr lang="en-US" sz="2000" dirty="0" smtClean="0">
                          <a:solidFill>
                            <a:schemeClr val="tx1"/>
                          </a:solidFill>
                        </a:rPr>
                        <a:t>BMJ</a:t>
                      </a:r>
                      <a:endParaRPr lang="en-US" sz="2000" dirty="0">
                        <a:solidFill>
                          <a:schemeClr val="tx1"/>
                        </a:solidFill>
                      </a:endParaRPr>
                    </a:p>
                  </a:txBody>
                  <a:tcPr marL="100584" marR="100584" marT="50292" marB="50292" anchor="ctr"/>
                </a:tc>
                <a:tc>
                  <a:txBody>
                    <a:bodyPr/>
                    <a:lstStyle/>
                    <a:p>
                      <a:pPr algn="ctr"/>
                      <a:r>
                        <a:rPr lang="en-US" sz="2000" dirty="0" smtClean="0"/>
                        <a:t>47 RCTs</a:t>
                      </a:r>
                      <a:endParaRPr lang="en-US" sz="2000" dirty="0">
                        <a:solidFill>
                          <a:schemeClr val="tx1"/>
                        </a:solidFill>
                      </a:endParaRPr>
                    </a:p>
                  </a:txBody>
                  <a:tcPr marL="100584" marR="100584" marT="50292" marB="50292" anchor="ctr"/>
                </a:tc>
                <a:tc>
                  <a:txBody>
                    <a:bodyPr/>
                    <a:lstStyle/>
                    <a:p>
                      <a:pPr algn="ctr"/>
                      <a:r>
                        <a:rPr lang="en-US" sz="2000" dirty="0" smtClean="0"/>
                        <a:t>Mortality:</a:t>
                      </a:r>
                      <a:r>
                        <a:rPr lang="en-US" sz="2000" baseline="0" dirty="0" smtClean="0"/>
                        <a:t> </a:t>
                      </a:r>
                      <a:r>
                        <a:rPr lang="en-US" sz="2000" dirty="0" smtClean="0"/>
                        <a:t>0.78 (</a:t>
                      </a:r>
                      <a:r>
                        <a:rPr lang="en-US" sz="2000" baseline="0" dirty="0" smtClean="0"/>
                        <a:t>0.24</a:t>
                      </a:r>
                      <a:r>
                        <a:rPr lang="en-US" sz="2000" dirty="0" smtClean="0"/>
                        <a:t>–</a:t>
                      </a:r>
                      <a:r>
                        <a:rPr lang="en-US" sz="2000" baseline="0" dirty="0" smtClean="0"/>
                        <a:t>2.56)</a:t>
                      </a:r>
                    </a:p>
                    <a:p>
                      <a:pPr algn="ctr"/>
                      <a:r>
                        <a:rPr lang="en-US" sz="2000" baseline="0" dirty="0" smtClean="0"/>
                        <a:t>Clinical failure: 1.46 (0.23</a:t>
                      </a:r>
                      <a:r>
                        <a:rPr lang="en-US" sz="2000" dirty="0" smtClean="0"/>
                        <a:t>–</a:t>
                      </a:r>
                      <a:r>
                        <a:rPr lang="en-US" sz="2000" baseline="0" dirty="0" smtClean="0"/>
                        <a:t>9.41)</a:t>
                      </a:r>
                      <a:endParaRPr lang="en-US" sz="2000" baseline="0" dirty="0" smtClean="0">
                        <a:solidFill>
                          <a:schemeClr val="tx1"/>
                        </a:solidFill>
                      </a:endParaRPr>
                    </a:p>
                  </a:txBody>
                  <a:tcPr marL="100584" marR="100584" marT="50292" marB="50292" anchor="ctr"/>
                </a:tc>
                <a:extLst>
                  <a:ext uri="{0D108BD9-81ED-4DB2-BD59-A6C34878D82A}">
                    <a16:rowId xmlns:a16="http://schemas.microsoft.com/office/drawing/2014/main" val="1149949512"/>
                  </a:ext>
                </a:extLst>
              </a:tr>
              <a:tr h="373344">
                <a:tc>
                  <a:txBody>
                    <a:bodyPr/>
                    <a:lstStyle/>
                    <a:p>
                      <a:pPr algn="ctr"/>
                      <a:r>
                        <a:rPr lang="en-US" sz="2000" dirty="0" smtClean="0"/>
                        <a:t>Paul 2004</a:t>
                      </a:r>
                      <a:r>
                        <a:rPr lang="en-US" sz="2000" baseline="30000" dirty="0" smtClean="0"/>
                        <a:t>11</a:t>
                      </a:r>
                      <a:endParaRPr lang="en-US" sz="2000" dirty="0" smtClean="0"/>
                    </a:p>
                    <a:p>
                      <a:pPr algn="ctr"/>
                      <a:r>
                        <a:rPr lang="en-US" sz="2000" dirty="0" smtClean="0">
                          <a:solidFill>
                            <a:schemeClr val="tx1"/>
                          </a:solidFill>
                        </a:rPr>
                        <a:t>BMJ</a:t>
                      </a:r>
                      <a:endParaRPr lang="en-US" sz="2000" dirty="0">
                        <a:solidFill>
                          <a:schemeClr val="tx1"/>
                        </a:solidFill>
                      </a:endParaRPr>
                    </a:p>
                  </a:txBody>
                  <a:tcPr marL="100584" marR="100584" marT="50292" marB="50292" anchor="ctr"/>
                </a:tc>
                <a:tc>
                  <a:txBody>
                    <a:bodyPr/>
                    <a:lstStyle/>
                    <a:p>
                      <a:pPr algn="ctr"/>
                      <a:r>
                        <a:rPr lang="en-US" sz="2000" dirty="0" smtClean="0"/>
                        <a:t>64 RCTs</a:t>
                      </a:r>
                      <a:endParaRPr lang="en-US" sz="2000" dirty="0">
                        <a:solidFill>
                          <a:schemeClr val="tx1"/>
                        </a:solidFill>
                      </a:endParaRPr>
                    </a:p>
                  </a:txBody>
                  <a:tcPr marL="100584" marR="100584" marT="50292" marB="50292" anchor="ctr"/>
                </a:tc>
                <a:tc>
                  <a:txBody>
                    <a:bodyPr/>
                    <a:lstStyle/>
                    <a:p>
                      <a:pPr algn="ctr"/>
                      <a:r>
                        <a:rPr lang="en-US" sz="2000" dirty="0" smtClean="0"/>
                        <a:t>Mortality: 1.50 (0.70–32.84)</a:t>
                      </a:r>
                      <a:endParaRPr lang="en-US" sz="2000" baseline="0" dirty="0" smtClean="0"/>
                    </a:p>
                    <a:p>
                      <a:pPr algn="ctr"/>
                      <a:r>
                        <a:rPr lang="en-US" sz="2000" baseline="0" dirty="0" smtClean="0"/>
                        <a:t>Clinical failure: 1.01 (0.68</a:t>
                      </a:r>
                      <a:r>
                        <a:rPr lang="en-US" sz="2000" dirty="0" smtClean="0"/>
                        <a:t>–</a:t>
                      </a:r>
                      <a:r>
                        <a:rPr lang="en-US" sz="2000" baseline="0" dirty="0" smtClean="0"/>
                        <a:t>1.49)</a:t>
                      </a:r>
                      <a:endParaRPr lang="en-US" sz="2000" b="1" dirty="0">
                        <a:solidFill>
                          <a:schemeClr val="tx1"/>
                        </a:solidFill>
                      </a:endParaRPr>
                    </a:p>
                  </a:txBody>
                  <a:tcPr marL="100584" marR="100584" marT="50292" marB="50292" anchor="ctr"/>
                </a:tc>
                <a:extLst>
                  <a:ext uri="{0D108BD9-81ED-4DB2-BD59-A6C34878D82A}">
                    <a16:rowId xmlns:a16="http://schemas.microsoft.com/office/drawing/2014/main" val="2050715921"/>
                  </a:ext>
                </a:extLst>
              </a:tr>
              <a:tr h="373344">
                <a:tc>
                  <a:txBody>
                    <a:bodyPr/>
                    <a:lstStyle/>
                    <a:p>
                      <a:pPr algn="ctr"/>
                      <a:r>
                        <a:rPr lang="en-US" sz="2000" dirty="0" smtClean="0"/>
                        <a:t>Paul 2006</a:t>
                      </a:r>
                      <a:r>
                        <a:rPr lang="en-US" sz="2000" baseline="30000" dirty="0" smtClean="0"/>
                        <a:t>12</a:t>
                      </a:r>
                      <a:endParaRPr lang="en-US" sz="2000" dirty="0" smtClean="0"/>
                    </a:p>
                    <a:p>
                      <a:pPr algn="ctr"/>
                      <a:r>
                        <a:rPr lang="en-US" sz="2000" dirty="0" smtClean="0">
                          <a:solidFill>
                            <a:schemeClr val="tx1"/>
                          </a:solidFill>
                        </a:rPr>
                        <a:t>Cochrane</a:t>
                      </a:r>
                      <a:endParaRPr lang="en-US" sz="2000" dirty="0">
                        <a:solidFill>
                          <a:schemeClr val="tx1"/>
                        </a:solidFill>
                      </a:endParaRPr>
                    </a:p>
                  </a:txBody>
                  <a:tcPr marL="100584" marR="100584" marT="50292" marB="50292" anchor="ctr"/>
                </a:tc>
                <a:tc>
                  <a:txBody>
                    <a:bodyPr/>
                    <a:lstStyle/>
                    <a:p>
                      <a:pPr algn="ctr"/>
                      <a:r>
                        <a:rPr lang="en-US" sz="2000" dirty="0" smtClean="0"/>
                        <a:t>64 RCTs, </a:t>
                      </a:r>
                      <a:r>
                        <a:rPr lang="en-US" sz="2000" baseline="0" dirty="0" smtClean="0"/>
                        <a:t>observational</a:t>
                      </a:r>
                      <a:endParaRPr lang="en-US" sz="2000" dirty="0">
                        <a:solidFill>
                          <a:schemeClr val="tx1"/>
                        </a:solidFill>
                      </a:endParaRPr>
                    </a:p>
                  </a:txBody>
                  <a:tcPr marL="100584" marR="100584" marT="50292" marB="50292" anchor="ctr"/>
                </a:tc>
                <a:tc>
                  <a:txBody>
                    <a:bodyPr/>
                    <a:lstStyle/>
                    <a:p>
                      <a:pPr algn="ctr"/>
                      <a:r>
                        <a:rPr lang="en-US" sz="2000" dirty="0" smtClean="0"/>
                        <a:t>Clinical failure:</a:t>
                      </a:r>
                      <a:r>
                        <a:rPr lang="en-US" sz="2000" baseline="0" dirty="0" smtClean="0"/>
                        <a:t> </a:t>
                      </a:r>
                      <a:r>
                        <a:rPr lang="en-US" sz="2000" dirty="0" smtClean="0"/>
                        <a:t>1.02 (0.68–1.51)</a:t>
                      </a:r>
                      <a:endParaRPr lang="en-US" sz="2000" b="0" dirty="0">
                        <a:solidFill>
                          <a:schemeClr val="tx1"/>
                        </a:solidFill>
                      </a:endParaRPr>
                    </a:p>
                  </a:txBody>
                  <a:tcPr marL="100584" marR="100584" marT="50292" marB="50292" anchor="ctr"/>
                </a:tc>
                <a:extLst>
                  <a:ext uri="{0D108BD9-81ED-4DB2-BD59-A6C34878D82A}">
                    <a16:rowId xmlns:a16="http://schemas.microsoft.com/office/drawing/2014/main" val="703103834"/>
                  </a:ext>
                </a:extLst>
              </a:tr>
              <a:tr h="373344">
                <a:tc>
                  <a:txBody>
                    <a:bodyPr/>
                    <a:lstStyle/>
                    <a:p>
                      <a:pPr algn="ctr"/>
                      <a:r>
                        <a:rPr lang="en-US" sz="2000" dirty="0" smtClean="0"/>
                        <a:t>Marcus 2011</a:t>
                      </a:r>
                      <a:r>
                        <a:rPr lang="en-US" sz="2000" baseline="30000" dirty="0" smtClean="0"/>
                        <a:t>13</a:t>
                      </a:r>
                      <a:endParaRPr lang="en-US" sz="2000" dirty="0" smtClean="0"/>
                    </a:p>
                    <a:p>
                      <a:pPr algn="ctr"/>
                      <a:r>
                        <a:rPr lang="en-US" sz="2000" dirty="0" smtClean="0">
                          <a:solidFill>
                            <a:schemeClr val="tx1"/>
                          </a:solidFill>
                        </a:rPr>
                        <a:t>J Antimicrob Ag</a:t>
                      </a:r>
                      <a:endParaRPr lang="en-US" sz="2000" dirty="0">
                        <a:solidFill>
                          <a:schemeClr val="tx1"/>
                        </a:solidFill>
                      </a:endParaRPr>
                    </a:p>
                  </a:txBody>
                  <a:tcPr marL="100584" marR="100584" marT="50292" marB="50292" anchor="ctr"/>
                </a:tc>
                <a:tc>
                  <a:txBody>
                    <a:bodyPr/>
                    <a:lstStyle/>
                    <a:p>
                      <a:pPr algn="ctr"/>
                      <a:r>
                        <a:rPr lang="en-US" sz="2000" dirty="0" smtClean="0"/>
                        <a:t>52 RCTs</a:t>
                      </a:r>
                      <a:endParaRPr lang="en-US" sz="2000" dirty="0">
                        <a:solidFill>
                          <a:schemeClr val="tx1"/>
                        </a:solidFill>
                      </a:endParaRPr>
                    </a:p>
                  </a:txBody>
                  <a:tcPr marL="100584" marR="100584" marT="50292" marB="50292" anchor="ctr"/>
                </a:tc>
                <a:tc>
                  <a:txBody>
                    <a:bodyPr/>
                    <a:lstStyle/>
                    <a:p>
                      <a:pPr algn="ctr"/>
                      <a:r>
                        <a:rPr lang="en-US" sz="2000" dirty="0" smtClean="0"/>
                        <a:t>Mortality: 3.18 (</a:t>
                      </a:r>
                      <a:r>
                        <a:rPr lang="en-US" sz="2000" baseline="0" dirty="0" smtClean="0"/>
                        <a:t>0.49</a:t>
                      </a:r>
                      <a:r>
                        <a:rPr lang="en-US" sz="2000" dirty="0" smtClean="0"/>
                        <a:t>–</a:t>
                      </a:r>
                      <a:r>
                        <a:rPr lang="en-US" sz="2000" baseline="0" dirty="0" smtClean="0"/>
                        <a:t>20.65) </a:t>
                      </a:r>
                    </a:p>
                    <a:p>
                      <a:pPr algn="ctr"/>
                      <a:r>
                        <a:rPr lang="en-US" sz="2000" baseline="0" dirty="0" smtClean="0"/>
                        <a:t>Clinical failure: 1.55 (1.24</a:t>
                      </a:r>
                      <a:r>
                        <a:rPr lang="en-US" sz="2000" dirty="0" smtClean="0"/>
                        <a:t>–</a:t>
                      </a:r>
                      <a:r>
                        <a:rPr lang="en-US" sz="2000" baseline="0" dirty="0" smtClean="0"/>
                        <a:t>1.93)</a:t>
                      </a:r>
                      <a:endParaRPr lang="en-US" sz="2000" b="0" baseline="0" dirty="0" smtClean="0">
                        <a:solidFill>
                          <a:schemeClr val="tx1"/>
                        </a:solidFill>
                      </a:endParaRPr>
                    </a:p>
                  </a:txBody>
                  <a:tcPr marL="100584" marR="100584" marT="50292" marB="50292" anchor="ctr"/>
                </a:tc>
                <a:extLst>
                  <a:ext uri="{0D108BD9-81ED-4DB2-BD59-A6C34878D82A}">
                    <a16:rowId xmlns:a16="http://schemas.microsoft.com/office/drawing/2014/main" val="818802681"/>
                  </a:ext>
                </a:extLst>
              </a:tr>
              <a:tr h="373344">
                <a:tc>
                  <a:txBody>
                    <a:bodyPr/>
                    <a:lstStyle/>
                    <a:p>
                      <a:pPr algn="ctr"/>
                      <a:r>
                        <a:rPr lang="en-US" sz="2000" dirty="0" smtClean="0"/>
                        <a:t>Safdar 2004</a:t>
                      </a:r>
                      <a:r>
                        <a:rPr lang="en-US" sz="2000" baseline="30000" dirty="0" smtClean="0"/>
                        <a:t>14</a:t>
                      </a:r>
                      <a:endParaRPr lang="en-US" sz="2000" dirty="0" smtClean="0"/>
                    </a:p>
                    <a:p>
                      <a:pPr algn="ctr"/>
                      <a:r>
                        <a:rPr lang="en-US" sz="2000" dirty="0" smtClean="0">
                          <a:solidFill>
                            <a:schemeClr val="tx1"/>
                          </a:solidFill>
                        </a:rPr>
                        <a:t>Lancet Infect</a:t>
                      </a:r>
                      <a:r>
                        <a:rPr lang="en-US" sz="2000" baseline="0" dirty="0" smtClean="0">
                          <a:solidFill>
                            <a:schemeClr val="tx1"/>
                          </a:solidFill>
                        </a:rPr>
                        <a:t> Dis</a:t>
                      </a:r>
                      <a:endParaRPr lang="en-US" sz="2000" dirty="0">
                        <a:solidFill>
                          <a:schemeClr val="tx1"/>
                        </a:solidFill>
                      </a:endParaRPr>
                    </a:p>
                  </a:txBody>
                  <a:tcPr marL="100584" marR="100584" marT="50292" marB="50292" anchor="ctr"/>
                </a:tc>
                <a:tc>
                  <a:txBody>
                    <a:bodyPr/>
                    <a:lstStyle/>
                    <a:p>
                      <a:pPr algn="ctr"/>
                      <a:r>
                        <a:rPr lang="en-US" sz="2000" dirty="0" smtClean="0"/>
                        <a:t>17 observational</a:t>
                      </a:r>
                      <a:endParaRPr lang="en-US" sz="2000" dirty="0">
                        <a:solidFill>
                          <a:schemeClr val="tx1"/>
                        </a:solidFill>
                      </a:endParaRPr>
                    </a:p>
                  </a:txBody>
                  <a:tcPr marL="100584" marR="100584" marT="50292" marB="50292" anchor="ctr"/>
                </a:tc>
                <a:tc>
                  <a:txBody>
                    <a:bodyPr/>
                    <a:lstStyle/>
                    <a:p>
                      <a:pPr algn="ctr"/>
                      <a:r>
                        <a:rPr lang="en-US" sz="2000" dirty="0" smtClean="0"/>
                        <a:t>Mortality:</a:t>
                      </a:r>
                      <a:r>
                        <a:rPr lang="en-US" sz="2000" baseline="0" dirty="0" smtClean="0"/>
                        <a:t> </a:t>
                      </a:r>
                      <a:r>
                        <a:rPr lang="en-US" sz="2000" dirty="0" smtClean="0"/>
                        <a:t>1.50 (1.30–1.79)</a:t>
                      </a:r>
                      <a:endParaRPr lang="en-US" sz="2000" b="1" dirty="0" smtClean="0">
                        <a:solidFill>
                          <a:srgbClr val="FF0000"/>
                        </a:solidFill>
                      </a:endParaRPr>
                    </a:p>
                  </a:txBody>
                  <a:tcPr marL="100584" marR="100584" marT="50292" marB="50292" anchor="ctr"/>
                </a:tc>
                <a:extLst>
                  <a:ext uri="{0D108BD9-81ED-4DB2-BD59-A6C34878D82A}">
                    <a16:rowId xmlns:a16="http://schemas.microsoft.com/office/drawing/2014/main" val="2162790416"/>
                  </a:ext>
                </a:extLst>
              </a:tr>
            </a:tbl>
          </a:graphicData>
        </a:graphic>
      </p:graphicFrame>
      <p:sp>
        <p:nvSpPr>
          <p:cNvPr id="13" name="Slide Number Placeholder 12"/>
          <p:cNvSpPr>
            <a:spLocks noGrp="1"/>
          </p:cNvSpPr>
          <p:nvPr>
            <p:ph type="sldNum" sz="quarter" idx="12"/>
          </p:nvPr>
        </p:nvSpPr>
        <p:spPr/>
        <p:txBody>
          <a:bodyPr/>
          <a:lstStyle/>
          <a:p>
            <a:fld id="{993EEC8E-C5CF-40DF-832D-5BCB0E209B98}" type="slidenum">
              <a:rPr lang="en-US" smtClean="0"/>
              <a:pPr/>
              <a:t>15</a:t>
            </a:fld>
            <a:endParaRPr lang="en-US" dirty="0"/>
          </a:p>
        </p:txBody>
      </p:sp>
      <p:sp>
        <p:nvSpPr>
          <p:cNvPr id="9" name="Content Placeholder 8"/>
          <p:cNvSpPr>
            <a:spLocks noGrp="1"/>
          </p:cNvSpPr>
          <p:nvPr>
            <p:ph idx="13"/>
          </p:nvPr>
        </p:nvSpPr>
        <p:spPr>
          <a:xfrm>
            <a:off x="304800" y="6203039"/>
            <a:ext cx="9448800" cy="533400"/>
          </a:xfrm>
        </p:spPr>
        <p:txBody>
          <a:bodyPr>
            <a:normAutofit/>
          </a:bodyPr>
          <a:lstStyle/>
          <a:p>
            <a:pPr marL="0" indent="0" algn="ctr">
              <a:buNone/>
            </a:pPr>
            <a:r>
              <a:rPr lang="en-US" sz="2000" b="1" dirty="0">
                <a:solidFill>
                  <a:schemeClr val="accent1">
                    <a:lumMod val="75000"/>
                  </a:schemeClr>
                </a:solidFill>
              </a:rPr>
              <a:t>*Comparing monotherapy with combination therapy in adult patients </a:t>
            </a:r>
          </a:p>
        </p:txBody>
      </p:sp>
    </p:spTree>
    <p:custDataLst>
      <p:tags r:id="rId1"/>
    </p:custDataLst>
    <p:extLst>
      <p:ext uri="{BB962C8B-B14F-4D97-AF65-F5344CB8AC3E}">
        <p14:creationId xmlns:p14="http://schemas.microsoft.com/office/powerpoint/2010/main" val="2265329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 3: Oral Step-Down Therapy for VAP</a:t>
            </a:r>
            <a:endParaRPr lang="en-US" dirty="0"/>
          </a:p>
        </p:txBody>
      </p:sp>
      <p:sp>
        <p:nvSpPr>
          <p:cNvPr id="3" name="Content Placeholder 2"/>
          <p:cNvSpPr>
            <a:spLocks noGrp="1"/>
          </p:cNvSpPr>
          <p:nvPr>
            <p:ph idx="1"/>
          </p:nvPr>
        </p:nvSpPr>
        <p:spPr>
          <a:xfrm>
            <a:off x="502920" y="1143000"/>
            <a:ext cx="9022080" cy="5799987"/>
          </a:xfrm>
        </p:spPr>
        <p:txBody>
          <a:bodyPr>
            <a:normAutofit/>
          </a:bodyPr>
          <a:lstStyle/>
          <a:p>
            <a:r>
              <a:rPr lang="en-US" dirty="0" smtClean="0"/>
              <a:t>After patient shows clinical improvement and the ability to tolerate oral medications</a:t>
            </a:r>
          </a:p>
          <a:p>
            <a:pPr lvl="1"/>
            <a:r>
              <a:rPr lang="en-US" dirty="0" smtClean="0"/>
              <a:t>If pseudomonal coverage is needed: consider ciprofloxacin or levofloxacin (based on susceptibility results)</a:t>
            </a:r>
          </a:p>
          <a:p>
            <a:pPr lvl="1"/>
            <a:r>
              <a:rPr lang="en-US" dirty="0" smtClean="0"/>
              <a:t>If pseudomonal coverage is </a:t>
            </a:r>
            <a:r>
              <a:rPr lang="en-US" b="1" i="1" dirty="0" smtClean="0">
                <a:solidFill>
                  <a:srgbClr val="FF0000"/>
                </a:solidFill>
              </a:rPr>
              <a:t>not</a:t>
            </a:r>
            <a:r>
              <a:rPr lang="en-US" dirty="0" smtClean="0"/>
              <a:t> needed: consider second- or third- generation oral cephalosporin or amoxicillin-clavulanate (based on susceptibility results)</a:t>
            </a:r>
          </a:p>
          <a:p>
            <a:pPr lvl="1"/>
            <a:r>
              <a:rPr lang="en-US" dirty="0"/>
              <a:t>Severe penicillin allergy: respiratory </a:t>
            </a:r>
            <a:r>
              <a:rPr lang="en-US" dirty="0" smtClean="0"/>
              <a:t>fluoroquinolone</a:t>
            </a:r>
          </a:p>
          <a:p>
            <a:pPr lvl="1"/>
            <a:r>
              <a:rPr lang="en-US" dirty="0" smtClean="0"/>
              <a:t>If MRSA coverage is needed: clindamycin, trimethoprim/sulfamethoxazole, or linezolid (based on susceptibility results)</a:t>
            </a:r>
          </a:p>
        </p:txBody>
      </p:sp>
      <p:sp>
        <p:nvSpPr>
          <p:cNvPr id="12" name="Slide Number Placeholder 11"/>
          <p:cNvSpPr>
            <a:spLocks noGrp="1"/>
          </p:cNvSpPr>
          <p:nvPr>
            <p:ph type="sldNum" sz="quarter" idx="12"/>
          </p:nvPr>
        </p:nvSpPr>
        <p:spPr/>
        <p:txBody>
          <a:bodyPr/>
          <a:lstStyle/>
          <a:p>
            <a:fld id="{993EEC8E-C5CF-40DF-832D-5BCB0E209B98}" type="slidenum">
              <a:rPr lang="en-US" smtClean="0"/>
              <a:t>16</a:t>
            </a:fld>
            <a:endParaRPr lang="en-US" dirty="0"/>
          </a:p>
        </p:txBody>
      </p:sp>
    </p:spTree>
    <p:custDataLst>
      <p:tags r:id="rId1"/>
    </p:custDataLst>
    <p:extLst>
      <p:ext uri="{BB962C8B-B14F-4D97-AF65-F5344CB8AC3E}">
        <p14:creationId xmlns:p14="http://schemas.microsoft.com/office/powerpoint/2010/main" val="3664882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The Four Moments of Antibiotic Decision Making</a:t>
            </a:r>
          </a:p>
        </p:txBody>
      </p:sp>
      <p:sp>
        <p:nvSpPr>
          <p:cNvPr id="5" name="Content Placeholder 4"/>
          <p:cNvSpPr>
            <a:spLocks noGrp="1"/>
          </p:cNvSpPr>
          <p:nvPr>
            <p:ph idx="1"/>
          </p:nvPr>
        </p:nvSpPr>
        <p:spPr>
          <a:xfrm>
            <a:off x="4099856" y="1295401"/>
            <a:ext cx="5806144" cy="6172200"/>
          </a:xfrm>
        </p:spPr>
        <p:txBody>
          <a:bodyPr>
            <a:normAutofit/>
          </a:bodyPr>
          <a:lstStyle/>
          <a:p>
            <a:pPr marL="0" indent="0">
              <a:spcAft>
                <a:spcPts val="1200"/>
              </a:spcAft>
              <a:buNone/>
            </a:pPr>
            <a:r>
              <a:rPr lang="en-US" sz="2600" dirty="0">
                <a:solidFill>
                  <a:schemeClr val="bg1">
                    <a:lumMod val="65000"/>
                  </a:schemeClr>
                </a:solidFill>
              </a:rPr>
              <a:t>1.  Does my patient have an infection that requires antibiotics?</a:t>
            </a:r>
          </a:p>
          <a:p>
            <a:pPr marL="0" indent="0">
              <a:spcAft>
                <a:spcPts val="1200"/>
              </a:spcAft>
              <a:buNone/>
            </a:pPr>
            <a:r>
              <a:rPr lang="en-US" sz="2600" dirty="0" smtClean="0">
                <a:solidFill>
                  <a:schemeClr val="bg1">
                    <a:lumMod val="65000"/>
                  </a:schemeClr>
                </a:solidFill>
              </a:rPr>
              <a:t>2</a:t>
            </a:r>
            <a:r>
              <a:rPr lang="en-US" sz="2600" dirty="0">
                <a:solidFill>
                  <a:schemeClr val="bg1">
                    <a:lumMod val="65000"/>
                  </a:schemeClr>
                </a:solidFill>
              </a:rPr>
              <a:t>. Have I ordered appropriate cultures before starting antibiotics? What empiric therapy should I initiate?</a:t>
            </a:r>
          </a:p>
          <a:p>
            <a:pPr marL="0" indent="0">
              <a:spcAft>
                <a:spcPts val="1200"/>
              </a:spcAft>
              <a:buNone/>
            </a:pPr>
            <a:r>
              <a:rPr lang="en-US" sz="2600" dirty="0">
                <a:solidFill>
                  <a:schemeClr val="bg1">
                    <a:lumMod val="65000"/>
                  </a:schemeClr>
                </a:solidFill>
              </a:rPr>
              <a:t>3. A day or more has passed. Can I stop antibiotics? Can I narrow therapy or change from IV to oral therapy?</a:t>
            </a:r>
          </a:p>
          <a:p>
            <a:pPr marL="0" indent="0">
              <a:spcAft>
                <a:spcPts val="1200"/>
              </a:spcAft>
              <a:buNone/>
            </a:pPr>
            <a:r>
              <a:rPr lang="en-US" sz="2600" dirty="0"/>
              <a:t>4. What duration of antibiotic therapy is needed for my patient's diagnosis?</a:t>
            </a:r>
          </a:p>
          <a:p>
            <a:pPr marL="0" indent="0">
              <a:spcAft>
                <a:spcPts val="1200"/>
              </a:spcAft>
              <a:buNone/>
            </a:pPr>
            <a:endParaRPr lang="en-US" dirty="0"/>
          </a:p>
        </p:txBody>
      </p:sp>
      <p:sp>
        <p:nvSpPr>
          <p:cNvPr id="12" name="Slide Number Placeholder 11"/>
          <p:cNvSpPr>
            <a:spLocks noGrp="1"/>
          </p:cNvSpPr>
          <p:nvPr>
            <p:ph type="sldNum" sz="quarter" idx="12"/>
          </p:nvPr>
        </p:nvSpPr>
        <p:spPr/>
        <p:txBody>
          <a:bodyPr/>
          <a:lstStyle/>
          <a:p>
            <a:fld id="{993EEC8E-C5CF-40DF-832D-5BCB0E209B98}" type="slidenum">
              <a:rPr lang="en-US" smtClean="0"/>
              <a:t>17</a:t>
            </a:fld>
            <a:endParaRPr lang="en-US" dirty="0"/>
          </a:p>
        </p:txBody>
      </p:sp>
      <p:pic>
        <p:nvPicPr>
          <p:cNvPr id="6" name="Picture 5" descr="Image is of the Four Moments of Antibiotic Decision Making for Acute Care logo. It is in the shape of the number 4, with each arm labeled with a different, shortened version of the moment that applies:&#10;1. Make the Diagnosis&#10;2. Cultures and Empiric Therapy&#10;3. Stop, Narrow, Change to Oral&#10;4. Duration" title="The Four Moments of Antibiotic Decision Making for Acute Ca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56" y="2248152"/>
            <a:ext cx="3962401" cy="3750129"/>
          </a:xfrm>
          <a:prstGeom prst="rect">
            <a:avLst/>
          </a:prstGeom>
        </p:spPr>
      </p:pic>
    </p:spTree>
    <p:custDataLst>
      <p:tags r:id="rId1"/>
    </p:custDataLst>
    <p:extLst>
      <p:ext uri="{BB962C8B-B14F-4D97-AF65-F5344CB8AC3E}">
        <p14:creationId xmlns:p14="http://schemas.microsoft.com/office/powerpoint/2010/main" val="3596813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Week of Antibiotic Therapy Is Sufficient</a:t>
            </a:r>
            <a:r>
              <a:rPr lang="en-US" baseline="30000" dirty="0" smtClean="0"/>
              <a:t>15</a:t>
            </a:r>
            <a:endParaRPr lang="en-US" dirty="0"/>
          </a:p>
        </p:txBody>
      </p:sp>
      <p:sp>
        <p:nvSpPr>
          <p:cNvPr id="4" name="Content Placeholder 3"/>
          <p:cNvSpPr>
            <a:spLocks noGrp="1"/>
          </p:cNvSpPr>
          <p:nvPr>
            <p:ph idx="1"/>
          </p:nvPr>
        </p:nvSpPr>
        <p:spPr/>
        <p:txBody>
          <a:bodyPr>
            <a:normAutofit/>
          </a:bodyPr>
          <a:lstStyle/>
          <a:p>
            <a:r>
              <a:rPr lang="en-US" dirty="0" smtClean="0"/>
              <a:t>A week </a:t>
            </a:r>
            <a:r>
              <a:rPr lang="en-US" dirty="0"/>
              <a:t>of antibiotic therapy is sufficient for the treatment of VAP. </a:t>
            </a:r>
          </a:p>
          <a:p>
            <a:r>
              <a:rPr lang="en-US" dirty="0"/>
              <a:t>In a double-blind clinical trial conducted in 51 French </a:t>
            </a:r>
            <a:r>
              <a:rPr lang="en-US" dirty="0" smtClean="0"/>
              <a:t>ICUs, patients </a:t>
            </a:r>
            <a:r>
              <a:rPr lang="en-US" dirty="0"/>
              <a:t>were randomized to 8 or 15 days of antibiotic therapy. </a:t>
            </a:r>
          </a:p>
          <a:p>
            <a:r>
              <a:rPr lang="en-US" dirty="0" smtClean="0"/>
              <a:t>There was </a:t>
            </a:r>
            <a:r>
              <a:rPr lang="en-US" dirty="0"/>
              <a:t>no difference in all-cause </a:t>
            </a:r>
            <a:r>
              <a:rPr lang="en-US" dirty="0" smtClean="0"/>
              <a:t>mortality or length of ICU stay </a:t>
            </a:r>
            <a:r>
              <a:rPr lang="en-US" dirty="0"/>
              <a:t>comparing the 8-day and 15-day </a:t>
            </a:r>
            <a:r>
              <a:rPr lang="en-US" dirty="0" smtClean="0"/>
              <a:t>groups.</a:t>
            </a:r>
            <a:endParaRPr lang="en-US" dirty="0"/>
          </a:p>
          <a:p>
            <a:r>
              <a:rPr lang="en-US" dirty="0" smtClean="0"/>
              <a:t>Multidrug</a:t>
            </a:r>
            <a:r>
              <a:rPr lang="en-US" dirty="0"/>
              <a:t>-resistant bacteria emerged </a:t>
            </a:r>
            <a:r>
              <a:rPr lang="en-US" dirty="0" smtClean="0"/>
              <a:t>less </a:t>
            </a:r>
            <a:br>
              <a:rPr lang="en-US" dirty="0" smtClean="0"/>
            </a:br>
            <a:r>
              <a:rPr lang="en-US" dirty="0" smtClean="0"/>
              <a:t>frequently </a:t>
            </a:r>
            <a:r>
              <a:rPr lang="en-US" dirty="0"/>
              <a:t>in patients receiving 8 days of </a:t>
            </a:r>
            <a:r>
              <a:rPr lang="en-US" dirty="0" smtClean="0"/>
              <a:t/>
            </a:r>
            <a:br>
              <a:rPr lang="en-US" dirty="0" smtClean="0"/>
            </a:br>
            <a:r>
              <a:rPr lang="en-US" dirty="0" smtClean="0"/>
              <a:t>antibiotics </a:t>
            </a:r>
            <a:r>
              <a:rPr lang="en-US" dirty="0"/>
              <a:t>compared with those </a:t>
            </a:r>
            <a:r>
              <a:rPr lang="en-US" dirty="0" smtClean="0"/>
              <a:t>receiving </a:t>
            </a:r>
            <a:br>
              <a:rPr lang="en-US" dirty="0" smtClean="0"/>
            </a:br>
            <a:r>
              <a:rPr lang="en-US" dirty="0" smtClean="0"/>
              <a:t>15 </a:t>
            </a:r>
            <a:r>
              <a:rPr lang="en-US" dirty="0"/>
              <a:t>days</a:t>
            </a:r>
            <a:r>
              <a:rPr lang="en-US" dirty="0" smtClean="0"/>
              <a:t>.</a:t>
            </a:r>
            <a:endParaRPr lang="en-US" dirty="0"/>
          </a:p>
        </p:txBody>
      </p:sp>
      <p:sp>
        <p:nvSpPr>
          <p:cNvPr id="9" name="Slide Number Placeholder 8"/>
          <p:cNvSpPr>
            <a:spLocks noGrp="1"/>
          </p:cNvSpPr>
          <p:nvPr>
            <p:ph type="sldNum" sz="quarter" idx="12"/>
          </p:nvPr>
        </p:nvSpPr>
        <p:spPr/>
        <p:txBody>
          <a:bodyPr/>
          <a:lstStyle/>
          <a:p>
            <a:fld id="{993EEC8E-C5CF-40DF-832D-5BCB0E209B98}" type="slidenum">
              <a:rPr lang="en-US" smtClean="0"/>
              <a:pPr/>
              <a:t>18</a:t>
            </a:fld>
            <a:endParaRPr lang="en-US" dirty="0"/>
          </a:p>
        </p:txBody>
      </p:sp>
      <p:pic>
        <p:nvPicPr>
          <p:cNvPr id="2" name="Picture 1" descr="The image is of a clock and a calendar." title="A week is sufficien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4545227"/>
            <a:ext cx="2590800" cy="2590800"/>
          </a:xfrm>
          <a:prstGeom prst="rect">
            <a:avLst/>
          </a:prstGeom>
        </p:spPr>
      </p:pic>
    </p:spTree>
    <p:custDataLst>
      <p:tags r:id="rId1"/>
    </p:custDataLst>
    <p:extLst>
      <p:ext uri="{BB962C8B-B14F-4D97-AF65-F5344CB8AC3E}">
        <p14:creationId xmlns:p14="http://schemas.microsoft.com/office/powerpoint/2010/main" val="1551269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Improving VAP Management at Your Hospital" title="Title"/>
          <p:cNvSpPr>
            <a:spLocks noGrp="1"/>
          </p:cNvSpPr>
          <p:nvPr>
            <p:ph type="title"/>
          </p:nvPr>
        </p:nvSpPr>
        <p:spPr/>
        <p:txBody>
          <a:bodyPr/>
          <a:lstStyle/>
          <a:p>
            <a:r>
              <a:rPr lang="en-US" sz="3600" dirty="0"/>
              <a:t>Improving </a:t>
            </a:r>
            <a:r>
              <a:rPr lang="en-US" sz="3600" dirty="0" smtClean="0"/>
              <a:t>VAP Management at Your Hospital</a:t>
            </a:r>
            <a:endParaRPr lang="en-US" sz="3600" dirty="0"/>
          </a:p>
        </p:txBody>
      </p:sp>
      <p:sp>
        <p:nvSpPr>
          <p:cNvPr id="6" name="Content Placeholder 5" descr="Respiratory cultures should be sent for all patients with suspected VAP, whenever possible. &#10;If MRSA nasal surveillance swab data are not available, they should be considered for patients for whom anti-MRSA coverage has been initiated to assist with de-escalation.&#10;Ceftriaxone or ampicillin/sulbactam are reasonable treatment options for low-risk patients.&#10;Moxifloxacin can be considered for patients with serious penicillin allergies." title="Box"/>
          <p:cNvSpPr>
            <a:spLocks noGrp="1"/>
          </p:cNvSpPr>
          <p:nvPr>
            <p:ph idx="1"/>
          </p:nvPr>
        </p:nvSpPr>
        <p:spPr>
          <a:xfrm>
            <a:off x="502920" y="1143000"/>
            <a:ext cx="9174480" cy="6477000"/>
          </a:xfrm>
        </p:spPr>
        <p:txBody>
          <a:bodyPr>
            <a:normAutofit/>
          </a:bodyPr>
          <a:lstStyle/>
          <a:p>
            <a:pPr>
              <a:spcBef>
                <a:spcPts val="1200"/>
              </a:spcBef>
            </a:pPr>
            <a:r>
              <a:rPr lang="en-US" sz="3200" dirty="0" smtClean="0"/>
              <a:t>Respiratory </a:t>
            </a:r>
            <a:r>
              <a:rPr lang="en-US" sz="3200" dirty="0"/>
              <a:t>cultures </a:t>
            </a:r>
            <a:r>
              <a:rPr lang="en-US" sz="3200" dirty="0" smtClean="0"/>
              <a:t>should be </a:t>
            </a:r>
            <a:r>
              <a:rPr lang="en-US" sz="3200" dirty="0"/>
              <a:t>sent for all patients with suspected </a:t>
            </a:r>
            <a:r>
              <a:rPr lang="en-US" sz="3200" dirty="0" smtClean="0"/>
              <a:t>VAP, </a:t>
            </a:r>
            <a:r>
              <a:rPr lang="en-US" sz="3200" dirty="0"/>
              <a:t>whenever </a:t>
            </a:r>
            <a:r>
              <a:rPr lang="en-US" sz="3200" dirty="0" smtClean="0"/>
              <a:t>possible. </a:t>
            </a:r>
            <a:endParaRPr lang="en-US" sz="3200" dirty="0"/>
          </a:p>
          <a:p>
            <a:pPr>
              <a:spcBef>
                <a:spcPts val="1200"/>
              </a:spcBef>
            </a:pPr>
            <a:r>
              <a:rPr lang="en-US" sz="3200" dirty="0" smtClean="0"/>
              <a:t>If MRSA </a:t>
            </a:r>
            <a:r>
              <a:rPr lang="en-US" sz="3200" dirty="0"/>
              <a:t>nasal surveillance swab </a:t>
            </a:r>
            <a:r>
              <a:rPr lang="en-US" sz="3200" dirty="0" smtClean="0"/>
              <a:t>data are not available, </a:t>
            </a:r>
            <a:r>
              <a:rPr lang="en-US" sz="3200" dirty="0"/>
              <a:t>they </a:t>
            </a:r>
            <a:r>
              <a:rPr lang="en-US" sz="3200" dirty="0" smtClean="0"/>
              <a:t>should be considered </a:t>
            </a:r>
            <a:r>
              <a:rPr lang="en-US" sz="3200" dirty="0"/>
              <a:t>for patients for whom anti-MRSA coverage has been initiated to assist with </a:t>
            </a:r>
            <a:r>
              <a:rPr lang="en-US" sz="3200" dirty="0" smtClean="0"/>
              <a:t>de-escalation.</a:t>
            </a:r>
            <a:endParaRPr lang="en-US" sz="3200" dirty="0"/>
          </a:p>
          <a:p>
            <a:pPr>
              <a:spcBef>
                <a:spcPts val="1200"/>
              </a:spcBef>
            </a:pPr>
            <a:r>
              <a:rPr lang="en-US" sz="3200" dirty="0" smtClean="0"/>
              <a:t>Ceftriaxone </a:t>
            </a:r>
            <a:r>
              <a:rPr lang="en-US" sz="3200" dirty="0"/>
              <a:t>or ampicillin/sulbactam </a:t>
            </a:r>
            <a:r>
              <a:rPr lang="en-US" sz="3200" dirty="0" smtClean="0"/>
              <a:t>are reasonable </a:t>
            </a:r>
            <a:r>
              <a:rPr lang="en-US" sz="3200" dirty="0"/>
              <a:t>treatment </a:t>
            </a:r>
            <a:r>
              <a:rPr lang="en-US" sz="3200" dirty="0" smtClean="0"/>
              <a:t>options </a:t>
            </a:r>
            <a:r>
              <a:rPr lang="en-US" sz="3200" dirty="0"/>
              <a:t>for </a:t>
            </a:r>
            <a:r>
              <a:rPr lang="en-US" sz="3200" dirty="0" smtClean="0"/>
              <a:t>low-risk patients.</a:t>
            </a:r>
          </a:p>
          <a:p>
            <a:pPr lvl="1">
              <a:spcBef>
                <a:spcPts val="1200"/>
              </a:spcBef>
            </a:pPr>
            <a:r>
              <a:rPr lang="en-US" sz="2800" dirty="0" smtClean="0"/>
              <a:t>Moxifloxacin </a:t>
            </a:r>
            <a:r>
              <a:rPr lang="en-US" sz="2800" dirty="0"/>
              <a:t>can be considered </a:t>
            </a:r>
            <a:r>
              <a:rPr lang="en-US" sz="2800" dirty="0" smtClean="0"/>
              <a:t>for patients with serious </a:t>
            </a:r>
            <a:r>
              <a:rPr lang="en-US" sz="2800" dirty="0"/>
              <a:t>penicillin </a:t>
            </a:r>
            <a:r>
              <a:rPr lang="en-US" sz="2800" dirty="0" smtClean="0"/>
              <a:t>allergies.</a:t>
            </a:r>
            <a:endParaRPr lang="en-US" sz="2800" dirty="0"/>
          </a:p>
        </p:txBody>
      </p:sp>
      <p:sp>
        <p:nvSpPr>
          <p:cNvPr id="2" name="Slide Number Placeholder 1"/>
          <p:cNvSpPr>
            <a:spLocks noGrp="1"/>
          </p:cNvSpPr>
          <p:nvPr>
            <p:ph type="sldNum" sz="quarter" idx="12"/>
          </p:nvPr>
        </p:nvSpPr>
        <p:spPr/>
        <p:txBody>
          <a:bodyPr/>
          <a:lstStyle/>
          <a:p>
            <a:fld id="{993EEC8E-C5CF-40DF-832D-5BCB0E209B98}" type="slidenum">
              <a:rPr lang="en-US" smtClean="0"/>
              <a:t>19</a:t>
            </a:fld>
            <a:endParaRPr lang="en-US" dirty="0"/>
          </a:p>
        </p:txBody>
      </p:sp>
      <p:sp>
        <p:nvSpPr>
          <p:cNvPr id="13" name="TextBox 12" descr="Improving VAP Management at Your Hospital" title="Box"/>
          <p:cNvSpPr txBox="1"/>
          <p:nvPr/>
        </p:nvSpPr>
        <p:spPr>
          <a:xfrm>
            <a:off x="-1744133" y="2269067"/>
            <a:ext cx="184666"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54362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a:xfrm>
            <a:off x="838200" y="1667613"/>
            <a:ext cx="8717280" cy="5799987"/>
          </a:xfrm>
        </p:spPr>
        <p:txBody>
          <a:bodyPr>
            <a:normAutofit/>
          </a:bodyPr>
          <a:lstStyle/>
          <a:p>
            <a:pPr marL="514350" indent="-514350">
              <a:spcAft>
                <a:spcPts val="1200"/>
              </a:spcAft>
              <a:buFont typeface="+mj-lt"/>
              <a:buAutoNum type="arabicPeriod"/>
            </a:pPr>
            <a:r>
              <a:rPr lang="en-US" dirty="0"/>
              <a:t>Discuss </a:t>
            </a:r>
            <a:r>
              <a:rPr lang="en-US" dirty="0" smtClean="0"/>
              <a:t>the </a:t>
            </a:r>
            <a:r>
              <a:rPr lang="en-US" dirty="0"/>
              <a:t>approach to diagnosing </a:t>
            </a:r>
            <a:r>
              <a:rPr lang="en-US" dirty="0" smtClean="0"/>
              <a:t>ventilator-associated pneumonia (VAP) </a:t>
            </a:r>
          </a:p>
          <a:p>
            <a:pPr marL="514350" indent="-514350">
              <a:spcAft>
                <a:spcPts val="1200"/>
              </a:spcAft>
              <a:buFont typeface="+mj-lt"/>
              <a:buAutoNum type="arabicPeriod"/>
            </a:pPr>
            <a:r>
              <a:rPr lang="en-US" dirty="0" smtClean="0"/>
              <a:t>Discuss empiric </a:t>
            </a:r>
            <a:r>
              <a:rPr lang="en-US" dirty="0"/>
              <a:t>treatment recommendations for </a:t>
            </a:r>
            <a:r>
              <a:rPr lang="en-US" dirty="0" smtClean="0"/>
              <a:t>VAP </a:t>
            </a:r>
          </a:p>
          <a:p>
            <a:pPr marL="514350" indent="-514350">
              <a:spcAft>
                <a:spcPts val="1200"/>
              </a:spcAft>
              <a:buFont typeface="+mj-lt"/>
              <a:buAutoNum type="arabicPeriod"/>
            </a:pPr>
            <a:r>
              <a:rPr lang="en-US" dirty="0" smtClean="0"/>
              <a:t>Discuss </a:t>
            </a:r>
            <a:r>
              <a:rPr lang="en-US" dirty="0"/>
              <a:t>opportunities for de-escalation of antibiotic therapy for </a:t>
            </a:r>
            <a:r>
              <a:rPr lang="en-US" dirty="0" smtClean="0"/>
              <a:t>VAP after additional </a:t>
            </a:r>
            <a:r>
              <a:rPr lang="en-US" dirty="0"/>
              <a:t>clinical </a:t>
            </a:r>
            <a:r>
              <a:rPr lang="en-US" dirty="0" smtClean="0"/>
              <a:t>and microbiological data </a:t>
            </a:r>
            <a:r>
              <a:rPr lang="en-US" dirty="0"/>
              <a:t>are </a:t>
            </a:r>
            <a:r>
              <a:rPr lang="en-US" dirty="0" smtClean="0"/>
              <a:t>available</a:t>
            </a:r>
          </a:p>
          <a:p>
            <a:pPr marL="514350" indent="-514350">
              <a:spcAft>
                <a:spcPts val="1200"/>
              </a:spcAft>
              <a:buFont typeface="+mj-lt"/>
              <a:buAutoNum type="arabicPeriod"/>
            </a:pPr>
            <a:r>
              <a:rPr lang="en-US" dirty="0" smtClean="0"/>
              <a:t>Discuss </a:t>
            </a:r>
            <a:r>
              <a:rPr lang="en-US" dirty="0"/>
              <a:t>reasonable durations of antibiotic therapy for </a:t>
            </a:r>
            <a:r>
              <a:rPr lang="en-US" dirty="0" smtClean="0"/>
              <a:t>VAP</a:t>
            </a:r>
            <a:endParaRPr lang="en-US" dirty="0"/>
          </a:p>
        </p:txBody>
      </p:sp>
      <p:sp>
        <p:nvSpPr>
          <p:cNvPr id="12" name="Slide Number Placeholder 11"/>
          <p:cNvSpPr>
            <a:spLocks noGrp="1"/>
          </p:cNvSpPr>
          <p:nvPr>
            <p:ph type="sldNum" sz="quarter" idx="12"/>
          </p:nvPr>
        </p:nvSpPr>
        <p:spPr/>
        <p:txBody>
          <a:bodyPr/>
          <a:lstStyle/>
          <a:p>
            <a:fld id="{993EEC8E-C5CF-40DF-832D-5BCB0E209B98}" type="slidenum">
              <a:rPr lang="en-US" smtClean="0"/>
              <a:t>2</a:t>
            </a:fld>
            <a:endParaRPr lang="en-US" dirty="0"/>
          </a:p>
        </p:txBody>
      </p:sp>
    </p:spTree>
    <p:custDataLst>
      <p:tags r:id="rId1"/>
    </p:custDataLst>
    <p:extLst>
      <p:ext uri="{BB962C8B-B14F-4D97-AF65-F5344CB8AC3E}">
        <p14:creationId xmlns:p14="http://schemas.microsoft.com/office/powerpoint/2010/main" val="2975046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image is of a blackboard with white letters on it." title="Summary"/>
          <p:cNvPicPr>
            <a:picLocks noChangeAspect="1"/>
          </p:cNvPicPr>
          <p:nvPr/>
        </p:nvPicPr>
        <p:blipFill rotWithShape="1">
          <a:blip r:embed="rId4" cstate="print">
            <a:extLst>
              <a:ext uri="{28A0092B-C50C-407E-A947-70E740481C1C}">
                <a14:useLocalDpi xmlns:a14="http://schemas.microsoft.com/office/drawing/2010/main" val="0"/>
              </a:ext>
            </a:extLst>
          </a:blip>
          <a:srcRect l="2419" t="3227" r="2419" b="3629"/>
          <a:stretch/>
        </p:blipFill>
        <p:spPr>
          <a:xfrm>
            <a:off x="0" y="914400"/>
            <a:ext cx="10058400" cy="6171685"/>
          </a:xfrm>
          <a:prstGeom prst="rect">
            <a:avLst/>
          </a:prstGeom>
        </p:spPr>
      </p:pic>
      <p:sp>
        <p:nvSpPr>
          <p:cNvPr id="2" name="Title 1"/>
          <p:cNvSpPr>
            <a:spLocks noGrp="1"/>
          </p:cNvSpPr>
          <p:nvPr>
            <p:ph type="title"/>
          </p:nvPr>
        </p:nvSpPr>
        <p:spPr/>
        <p:txBody>
          <a:bodyPr/>
          <a:lstStyle/>
          <a:p>
            <a:r>
              <a:rPr lang="en-US" dirty="0" smtClean="0"/>
              <a:t>Take-Home Points for VAP</a:t>
            </a:r>
            <a:endParaRPr lang="en-US" dirty="0"/>
          </a:p>
        </p:txBody>
      </p:sp>
      <p:sp>
        <p:nvSpPr>
          <p:cNvPr id="3" name="Content Placeholder 2"/>
          <p:cNvSpPr>
            <a:spLocks noGrp="1"/>
          </p:cNvSpPr>
          <p:nvPr>
            <p:ph idx="1"/>
          </p:nvPr>
        </p:nvSpPr>
        <p:spPr>
          <a:xfrm>
            <a:off x="502920" y="1295400"/>
            <a:ext cx="9052560" cy="5647587"/>
          </a:xfrm>
        </p:spPr>
        <p:txBody>
          <a:bodyPr>
            <a:normAutofit/>
          </a:bodyPr>
          <a:lstStyle/>
          <a:p>
            <a:pPr>
              <a:spcBef>
                <a:spcPts val="1200"/>
              </a:spcBef>
            </a:pPr>
            <a:r>
              <a:rPr lang="en-US" dirty="0" smtClean="0">
                <a:solidFill>
                  <a:schemeClr val="bg1"/>
                </a:solidFill>
              </a:rPr>
              <a:t>Always obtain respiratory cultures</a:t>
            </a:r>
          </a:p>
          <a:p>
            <a:pPr>
              <a:spcBef>
                <a:spcPts val="1200"/>
              </a:spcBef>
            </a:pPr>
            <a:r>
              <a:rPr lang="en-US" dirty="0" smtClean="0">
                <a:solidFill>
                  <a:schemeClr val="bg1"/>
                </a:solidFill>
              </a:rPr>
              <a:t>Determine if risk factors for MRSA exist that warrant the addition of anti-MRSA coverage</a:t>
            </a:r>
          </a:p>
          <a:p>
            <a:pPr>
              <a:spcBef>
                <a:spcPts val="1200"/>
              </a:spcBef>
            </a:pPr>
            <a:r>
              <a:rPr lang="en-US" dirty="0">
                <a:solidFill>
                  <a:schemeClr val="bg1"/>
                </a:solidFill>
              </a:rPr>
              <a:t>R</a:t>
            </a:r>
            <a:r>
              <a:rPr lang="en-US" dirty="0" smtClean="0">
                <a:solidFill>
                  <a:schemeClr val="bg1"/>
                </a:solidFill>
              </a:rPr>
              <a:t>eassess </a:t>
            </a:r>
            <a:r>
              <a:rPr lang="en-US" dirty="0">
                <a:solidFill>
                  <a:schemeClr val="bg1"/>
                </a:solidFill>
              </a:rPr>
              <a:t>your patient on a daily basis to determine if antibiotics are still warranted </a:t>
            </a:r>
            <a:endParaRPr lang="en-US" dirty="0" smtClean="0">
              <a:solidFill>
                <a:schemeClr val="bg1"/>
              </a:solidFill>
            </a:endParaRPr>
          </a:p>
          <a:p>
            <a:pPr>
              <a:spcBef>
                <a:spcPts val="1200"/>
              </a:spcBef>
            </a:pPr>
            <a:r>
              <a:rPr lang="en-US" dirty="0" smtClean="0">
                <a:solidFill>
                  <a:schemeClr val="bg1"/>
                </a:solidFill>
              </a:rPr>
              <a:t>Remember to narrow or stop therapy after 48–72 hours</a:t>
            </a:r>
          </a:p>
          <a:p>
            <a:pPr>
              <a:spcBef>
                <a:spcPts val="1200"/>
              </a:spcBef>
            </a:pPr>
            <a:r>
              <a:rPr lang="en-US" dirty="0" smtClean="0">
                <a:solidFill>
                  <a:schemeClr val="bg1"/>
                </a:solidFill>
              </a:rPr>
              <a:t>Change to oral therapy after clinical improvement is seen and when able to tolerate oral agents</a:t>
            </a:r>
          </a:p>
          <a:p>
            <a:pPr>
              <a:spcBef>
                <a:spcPts val="1200"/>
              </a:spcBef>
            </a:pPr>
            <a:r>
              <a:rPr lang="en-US" dirty="0" smtClean="0">
                <a:solidFill>
                  <a:schemeClr val="bg1"/>
                </a:solidFill>
              </a:rPr>
              <a:t>Seven days of therapy is generally sufficient</a:t>
            </a:r>
          </a:p>
          <a:p>
            <a:pPr>
              <a:spcBef>
                <a:spcPts val="1200"/>
              </a:spcBef>
            </a:pPr>
            <a:endParaRPr lang="en-US" dirty="0">
              <a:solidFill>
                <a:schemeClr val="bg1"/>
              </a:solidFill>
            </a:endParaRPr>
          </a:p>
        </p:txBody>
      </p:sp>
      <p:sp>
        <p:nvSpPr>
          <p:cNvPr id="12" name="Slide Number Placeholder 11"/>
          <p:cNvSpPr>
            <a:spLocks noGrp="1"/>
          </p:cNvSpPr>
          <p:nvPr>
            <p:ph type="sldNum" sz="quarter" idx="12"/>
          </p:nvPr>
        </p:nvSpPr>
        <p:spPr/>
        <p:txBody>
          <a:bodyPr/>
          <a:lstStyle/>
          <a:p>
            <a:fld id="{993EEC8E-C5CF-40DF-832D-5BCB0E209B98}" type="slidenum">
              <a:rPr lang="en-US" smtClean="0"/>
              <a:t>20</a:t>
            </a:fld>
            <a:endParaRPr lang="en-US" dirty="0"/>
          </a:p>
        </p:txBody>
      </p:sp>
    </p:spTree>
    <p:custDataLst>
      <p:tags r:id="rId1"/>
    </p:custDataLst>
    <p:extLst>
      <p:ext uri="{BB962C8B-B14F-4D97-AF65-F5344CB8AC3E}">
        <p14:creationId xmlns:p14="http://schemas.microsoft.com/office/powerpoint/2010/main" val="290042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lnSpcReduction="10000"/>
          </a:bodyPr>
          <a:lstStyle/>
          <a:p>
            <a:pPr>
              <a:spcBef>
                <a:spcPts val="1200"/>
              </a:spcBef>
            </a:pPr>
            <a:r>
              <a:rPr lang="en-US" dirty="0" smtClean="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200"/>
              </a:spcBef>
            </a:pPr>
            <a:r>
              <a:rPr lang="en-US" dirty="0" smtClean="0"/>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pPr/>
              <a:t>21</a:t>
            </a:fld>
            <a:endParaRPr lang="en-US" dirty="0"/>
          </a:p>
        </p:txBody>
      </p:sp>
    </p:spTree>
    <p:custDataLst>
      <p:tags r:id="rId1"/>
    </p:custDataLst>
    <p:extLst>
      <p:ext uri="{BB962C8B-B14F-4D97-AF65-F5344CB8AC3E}">
        <p14:creationId xmlns:p14="http://schemas.microsoft.com/office/powerpoint/2010/main" val="2547050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4" name="Content Placeholder 3" descr="References 1-4" title="References"/>
          <p:cNvSpPr txBox="1">
            <a:spLocks noGrp="1"/>
          </p:cNvSpPr>
          <p:nvPr>
            <p:ph idx="1"/>
          </p:nvPr>
        </p:nvSpPr>
        <p:spPr>
          <a:xfrm>
            <a:off x="502920" y="1295400"/>
            <a:ext cx="9052560" cy="6324600"/>
          </a:xfrm>
        </p:spPr>
        <p:txBody>
          <a:bodyPr>
            <a:noAutofit/>
          </a:bodyPr>
          <a:lstStyle/>
          <a:p>
            <a:pPr marL="514350" indent="-514350">
              <a:buFont typeface="+mj-lt"/>
              <a:buAutoNum type="arabicPeriod"/>
            </a:pPr>
            <a:r>
              <a:rPr lang="en-US" sz="2000" dirty="0"/>
              <a:t>Kalil AC, Metersky ML, Klompas M, et al. </a:t>
            </a:r>
            <a:r>
              <a:rPr lang="en-US" sz="2000" dirty="0" smtClean="0"/>
              <a:t>Executive Summary: Management </a:t>
            </a:r>
            <a:r>
              <a:rPr lang="en-US" sz="2000" dirty="0"/>
              <a:t>of adults with hospital-acquired and ventilator-associated pneumonia: 2016 Clinical Practice Guidelines by the Infectious Diseases Society of America and the American Thoracic Society. Clin Infect Dis. 2016 Sep 1;63(5</a:t>
            </a:r>
            <a:r>
              <a:rPr lang="en-US" sz="2000" dirty="0" smtClean="0"/>
              <a:t>):e61-e111. </a:t>
            </a:r>
            <a:r>
              <a:rPr lang="en-US" sz="2000" dirty="0"/>
              <a:t>PMID: 27418577.</a:t>
            </a:r>
          </a:p>
          <a:p>
            <a:pPr marL="514350" indent="-514350">
              <a:buFont typeface="+mj-lt"/>
              <a:buAutoNum type="arabicPeriod"/>
            </a:pPr>
            <a:r>
              <a:rPr lang="en-US" sz="2000" dirty="0"/>
              <a:t>Parente DM, Cunha CB, Mylonakis E, et al. The clinical utility of methicillin resistant </a:t>
            </a:r>
            <a:r>
              <a:rPr lang="en-US" sz="2000" i="1" dirty="0"/>
              <a:t>Staphylococcus aureus </a:t>
            </a:r>
            <a:r>
              <a:rPr lang="en-US" sz="2000" dirty="0"/>
              <a:t>(MRSA) nasal screening to rule out MRSA pneumonia: </a:t>
            </a:r>
            <a:r>
              <a:rPr lang="en-US" sz="2000" dirty="0" smtClean="0"/>
              <a:t>a </a:t>
            </a:r>
            <a:r>
              <a:rPr lang="en-US" sz="2000" dirty="0"/>
              <a:t>diagnostic meta-analysis with antimicrobial stewardship implications. Clin Infect Dis. 2018 </a:t>
            </a:r>
            <a:r>
              <a:rPr lang="en-US" sz="2000" dirty="0" smtClean="0"/>
              <a:t>Jun 18;67(1):1-7. </a:t>
            </a:r>
            <a:r>
              <a:rPr lang="en-US" sz="2000" dirty="0"/>
              <a:t>PMID: 29340593</a:t>
            </a:r>
            <a:r>
              <a:rPr lang="en-US" sz="2000" dirty="0" smtClean="0"/>
              <a:t>.</a:t>
            </a:r>
            <a:endParaRPr lang="en-US" sz="2000" dirty="0"/>
          </a:p>
          <a:p>
            <a:pPr marL="514350" indent="-514350">
              <a:buFont typeface="+mj-lt"/>
              <a:buAutoNum type="arabicPeriod"/>
            </a:pPr>
            <a:r>
              <a:rPr lang="en-US" sz="2000" dirty="0"/>
              <a:t>Wooten DA, Winston LG. Risk factors for methicillin-resistant </a:t>
            </a:r>
            <a:r>
              <a:rPr lang="en-US" sz="2000" i="1" dirty="0"/>
              <a:t>Staphylococcus aureus</a:t>
            </a:r>
            <a:r>
              <a:rPr lang="en-US" sz="2000" dirty="0"/>
              <a:t> in patients with community-onset and hospital-onset pneumonia. Respir Med. 2013 Aug;107(8):1266-70. PMID: 23756035</a:t>
            </a:r>
            <a:r>
              <a:rPr lang="en-US" sz="2000" dirty="0" smtClean="0"/>
              <a:t>.</a:t>
            </a:r>
          </a:p>
          <a:p>
            <a:pPr marL="514350" indent="-514350">
              <a:buFont typeface="+mj-lt"/>
              <a:buAutoNum type="arabicPeriod"/>
            </a:pPr>
            <a:r>
              <a:rPr lang="en-US" sz="2000" dirty="0" smtClean="0"/>
              <a:t>Vardakas KZ, Mavros MN, Roussos N, et al. Meta-analysis of randomized controlled trials of vancomycin for the treatment of patients with gram-positive infections: focus on the study design. Mayo Clin Proc. 2012 Apr;87(4):349-63. PMID: 22469348.</a:t>
            </a:r>
          </a:p>
        </p:txBody>
      </p:sp>
      <p:sp>
        <p:nvSpPr>
          <p:cNvPr id="12" name="Slide Number Placeholder 11"/>
          <p:cNvSpPr>
            <a:spLocks noGrp="1"/>
          </p:cNvSpPr>
          <p:nvPr>
            <p:ph type="sldNum" sz="quarter" idx="12"/>
          </p:nvPr>
        </p:nvSpPr>
        <p:spPr/>
        <p:txBody>
          <a:bodyPr/>
          <a:lstStyle/>
          <a:p>
            <a:fld id="{993EEC8E-C5CF-40DF-832D-5BCB0E209B98}" type="slidenum">
              <a:rPr lang="en-US" smtClean="0"/>
              <a:t>22</a:t>
            </a:fld>
            <a:endParaRPr lang="en-US" dirty="0"/>
          </a:p>
        </p:txBody>
      </p:sp>
      <p:sp>
        <p:nvSpPr>
          <p:cNvPr id="5" name="Rectangle 4" descr="References 1-4" title="References"/>
          <p:cNvSpPr/>
          <p:nvPr/>
        </p:nvSpPr>
        <p:spPr>
          <a:xfrm>
            <a:off x="-5029200" y="1905000"/>
            <a:ext cx="5029200" cy="830997"/>
          </a:xfrm>
          <a:prstGeom prst="rect">
            <a:avLst/>
          </a:prstGeom>
        </p:spPr>
        <p:txBody>
          <a:bodyPr>
            <a:spAutoFit/>
          </a:bodyPr>
          <a:lstStyle/>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1779567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3"/>
          <p:cNvSpPr txBox="1">
            <a:spLocks noGrp="1"/>
          </p:cNvSpPr>
          <p:nvPr>
            <p:ph idx="1"/>
          </p:nvPr>
        </p:nvSpPr>
        <p:spPr>
          <a:xfrm>
            <a:off x="502920" y="1219200"/>
            <a:ext cx="9052560" cy="6400800"/>
          </a:xfrm>
        </p:spPr>
        <p:txBody>
          <a:bodyPr>
            <a:noAutofit/>
          </a:bodyPr>
          <a:lstStyle/>
          <a:p>
            <a:pPr marL="514350" indent="-514350">
              <a:buFont typeface="+mj-lt"/>
              <a:buAutoNum type="arabicPeriod" startAt="5"/>
            </a:pPr>
            <a:r>
              <a:rPr lang="en-US" sz="2000" dirty="0"/>
              <a:t>Walkey AJ, O’Donnell MR, Wiener RS. Linezolid vs glycopeptide antibiotics for the treatment of suspected methicillin-resistant </a:t>
            </a:r>
            <a:r>
              <a:rPr lang="en-US" sz="2000" i="1" dirty="0"/>
              <a:t>Staphylococcus aureus</a:t>
            </a:r>
            <a:r>
              <a:rPr lang="en-US" sz="2000" dirty="0"/>
              <a:t> nosocomial pneumonia: a meta-analysis of randomized controlled trials. Chest. 2011 May;139(5):1148-1155. PMID: 20864609.</a:t>
            </a:r>
          </a:p>
          <a:p>
            <a:pPr marL="514350" indent="-514350">
              <a:buFont typeface="+mj-lt"/>
              <a:buAutoNum type="arabicPeriod" startAt="5"/>
            </a:pPr>
            <a:r>
              <a:rPr lang="en-US" sz="2000" dirty="0" smtClean="0"/>
              <a:t>Kalil AC, Klompas M, Haynatzki G, et al. Treatment of hospital-acquired pneumonia with linezolid or vancomycin: a systematic review and meta-analysis. BMJ Open. 2013 Oct 14;3(10):e003912. PMID: 24127058.</a:t>
            </a:r>
          </a:p>
          <a:p>
            <a:pPr marL="514350" indent="-514350">
              <a:buFont typeface="+mj-lt"/>
              <a:buAutoNum type="arabicPeriod" startAt="5"/>
            </a:pPr>
            <a:r>
              <a:rPr lang="en-US" sz="2000" dirty="0" smtClean="0"/>
              <a:t>Kalil AC, Murthy MH, Hermsen ED, et al. Linezolid versus vancomycin or teicoplanin for nosocomial pneumonia: a systematic review and meta-analysis. Crit Care  Med. 2010 Sep;38(9):1802-8. PMID: 20639754.</a:t>
            </a:r>
          </a:p>
          <a:p>
            <a:pPr marL="514350" indent="-514350">
              <a:buFont typeface="+mj-lt"/>
              <a:buAutoNum type="arabicPeriod" startAt="5"/>
            </a:pPr>
            <a:r>
              <a:rPr lang="en-US" sz="2000" dirty="0" smtClean="0"/>
              <a:t>Klompas </a:t>
            </a:r>
            <a:r>
              <a:rPr lang="en-US" sz="2000" dirty="0"/>
              <a:t>M, Li L, Menchaca JT, et al. Ultra-short-course antibiotics for patients with suspected ventilator-associated pneumonia but minimal and stable ventilator settings. Clin Infect Dis. 2017 Apr 1;64(7):870-6. PMID: 28034888.</a:t>
            </a:r>
          </a:p>
          <a:p>
            <a:pPr marL="514350" indent="-514350">
              <a:buFont typeface="+mj-lt"/>
              <a:buAutoNum type="arabicPeriod" startAt="5"/>
            </a:pPr>
            <a:r>
              <a:rPr lang="en-US" sz="2000" dirty="0" smtClean="0"/>
              <a:t>Paul </a:t>
            </a:r>
            <a:r>
              <a:rPr lang="en-US" sz="2000" dirty="0"/>
              <a:t>M, Soares-Weiser K, Grozinsky S, et al. Beta-lactam versus beta-lactam-aminoglycoside combination therapy in cancer patients with neutropaenia. Cochrane Database Syst Rev. 2002;(2):CD003038. PMID: 12076467</a:t>
            </a:r>
            <a:r>
              <a:rPr lang="en-US" sz="2000" dirty="0" smtClean="0"/>
              <a:t>.</a:t>
            </a:r>
            <a:endParaRPr lang="en-US" sz="2000" dirty="0"/>
          </a:p>
        </p:txBody>
      </p:sp>
      <p:sp>
        <p:nvSpPr>
          <p:cNvPr id="12" name="Slide Number Placeholder 11"/>
          <p:cNvSpPr>
            <a:spLocks noGrp="1"/>
          </p:cNvSpPr>
          <p:nvPr>
            <p:ph type="sldNum" sz="quarter" idx="12"/>
          </p:nvPr>
        </p:nvSpPr>
        <p:spPr/>
        <p:txBody>
          <a:bodyPr/>
          <a:lstStyle/>
          <a:p>
            <a:fld id="{993EEC8E-C5CF-40DF-832D-5BCB0E209B98}" type="slidenum">
              <a:rPr lang="en-US" smtClean="0"/>
              <a:t>23</a:t>
            </a:fld>
            <a:endParaRPr lang="en-US" dirty="0"/>
          </a:p>
        </p:txBody>
      </p:sp>
      <p:sp>
        <p:nvSpPr>
          <p:cNvPr id="5" name="Rectangle 4" descr="References 5-9" title="References"/>
          <p:cNvSpPr/>
          <p:nvPr/>
        </p:nvSpPr>
        <p:spPr>
          <a:xfrm>
            <a:off x="-5029200" y="1905000"/>
            <a:ext cx="5029200" cy="830997"/>
          </a:xfrm>
          <a:prstGeom prst="rect">
            <a:avLst/>
          </a:prstGeom>
        </p:spPr>
        <p:txBody>
          <a:bodyPr>
            <a:spAutoFit/>
          </a:bodyPr>
          <a:lstStyle/>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1375792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3"/>
          <p:cNvSpPr txBox="1">
            <a:spLocks noGrp="1"/>
          </p:cNvSpPr>
          <p:nvPr>
            <p:ph idx="1"/>
          </p:nvPr>
        </p:nvSpPr>
        <p:spPr>
          <a:xfrm>
            <a:off x="502920" y="1219200"/>
            <a:ext cx="9052560" cy="6400800"/>
          </a:xfrm>
        </p:spPr>
        <p:txBody>
          <a:bodyPr>
            <a:noAutofit/>
          </a:bodyPr>
          <a:lstStyle/>
          <a:p>
            <a:pPr marL="514350" indent="-514350">
              <a:buFont typeface="+mj-lt"/>
              <a:buAutoNum type="arabicPeriod" startAt="10"/>
            </a:pPr>
            <a:r>
              <a:rPr lang="en-US" sz="2000" dirty="0"/>
              <a:t>Paul M, Soares-Weiser K, Leibovici L. Beta lactam monotherapy versus beta lactam-aminoglycoside combination therapy for fever with neutropenia: systematic review and meta-analysis. BMJ. 2003 May 24;326(7399):1111. PMID: 12763980.</a:t>
            </a:r>
          </a:p>
          <a:p>
            <a:pPr marL="514350" indent="-514350">
              <a:buFont typeface="+mj-lt"/>
              <a:buAutoNum type="arabicPeriod" startAt="10"/>
            </a:pPr>
            <a:r>
              <a:rPr lang="en-US" sz="2000" dirty="0"/>
              <a:t>Paul M, Benuri-Silbiger I, Soares-Weiser K, et al. Beta lactam monotherapy versus beta lactam-aminoglycoside combination therapy for sepsis in immunocompetent patients: systematic review and meta-analysis of randomised trials. BMJ. 2004 Mar 20;328(7441):668. PMID: 14996699.</a:t>
            </a:r>
          </a:p>
          <a:p>
            <a:pPr marL="514350" indent="-514350">
              <a:buFont typeface="+mj-lt"/>
              <a:buAutoNum type="arabicPeriod" startAt="10"/>
            </a:pPr>
            <a:r>
              <a:rPr lang="en-US" sz="2000" dirty="0" smtClean="0"/>
              <a:t>Paul </a:t>
            </a:r>
            <a:r>
              <a:rPr lang="en-US" sz="2000" dirty="0"/>
              <a:t>M, Silbiger I, Grozinsky S, et al. Beta lactam antibiotic monotherapy versus beta lactam-aminoglycoside antibiotic combination therapy for sepsis. Cochrane Database Syst Rev. 2006 Jan 25;(1):CD003344. PMID: 16437452.</a:t>
            </a:r>
          </a:p>
          <a:p>
            <a:pPr marL="514350" indent="-514350">
              <a:buFont typeface="+mj-lt"/>
              <a:buAutoNum type="arabicPeriod" startAt="10"/>
            </a:pPr>
            <a:r>
              <a:rPr lang="en-US" sz="2000" dirty="0"/>
              <a:t>Marcus R, Paul M, Elphick H, et al. Clinical implications of β-lactam-aminoglycoside synergism: systematic review of randomised trials. Int J Antimicrob Agents. 2011 Jun;37(6):491-503. PMID: 21292449.</a:t>
            </a:r>
          </a:p>
          <a:p>
            <a:pPr marL="514350" indent="-514350">
              <a:buFont typeface="+mj-lt"/>
              <a:buAutoNum type="arabicPeriod" startAt="10"/>
            </a:pPr>
            <a:r>
              <a:rPr lang="en-US" sz="2000" dirty="0" smtClean="0"/>
              <a:t>Safdar </a:t>
            </a:r>
            <a:r>
              <a:rPr lang="en-US" sz="2000" dirty="0"/>
              <a:t>N, Handelsman J, Maki DG. Does combination antimicrobial therapy reduce mortality in Gram-negative bacteraemia? A meta-analysis. Lancet Infect Dis. 2004 Aug;4(8):519-27. PMID: 15288826</a:t>
            </a:r>
            <a:r>
              <a:rPr lang="en-US" sz="2000" dirty="0" smtClean="0"/>
              <a:t>.</a:t>
            </a:r>
          </a:p>
          <a:p>
            <a:pPr marL="514350" indent="-514350">
              <a:buFont typeface="+mj-lt"/>
              <a:buAutoNum type="arabicPeriod" startAt="10"/>
            </a:pPr>
            <a:endParaRPr lang="en-US" sz="2000" dirty="0"/>
          </a:p>
        </p:txBody>
      </p:sp>
      <p:sp>
        <p:nvSpPr>
          <p:cNvPr id="12" name="Slide Number Placeholder 11"/>
          <p:cNvSpPr>
            <a:spLocks noGrp="1"/>
          </p:cNvSpPr>
          <p:nvPr>
            <p:ph type="sldNum" sz="quarter" idx="12"/>
          </p:nvPr>
        </p:nvSpPr>
        <p:spPr/>
        <p:txBody>
          <a:bodyPr/>
          <a:lstStyle/>
          <a:p>
            <a:fld id="{993EEC8E-C5CF-40DF-832D-5BCB0E209B98}" type="slidenum">
              <a:rPr lang="en-US" smtClean="0"/>
              <a:t>24</a:t>
            </a:fld>
            <a:endParaRPr lang="en-US" dirty="0"/>
          </a:p>
        </p:txBody>
      </p:sp>
      <p:sp>
        <p:nvSpPr>
          <p:cNvPr id="5" name="Rectangle 4" descr="References 10-14" title="References"/>
          <p:cNvSpPr/>
          <p:nvPr/>
        </p:nvSpPr>
        <p:spPr>
          <a:xfrm>
            <a:off x="-5029200" y="1905000"/>
            <a:ext cx="5029200" cy="830997"/>
          </a:xfrm>
          <a:prstGeom prst="rect">
            <a:avLst/>
          </a:prstGeom>
        </p:spPr>
        <p:txBody>
          <a:bodyPr>
            <a:spAutoFit/>
          </a:bodyPr>
          <a:lstStyle/>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2529286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3"/>
          <p:cNvSpPr txBox="1">
            <a:spLocks noGrp="1"/>
          </p:cNvSpPr>
          <p:nvPr>
            <p:ph idx="1"/>
          </p:nvPr>
        </p:nvSpPr>
        <p:spPr>
          <a:xfrm>
            <a:off x="502920" y="1219200"/>
            <a:ext cx="9052560" cy="6400800"/>
          </a:xfrm>
        </p:spPr>
        <p:txBody>
          <a:bodyPr>
            <a:noAutofit/>
          </a:bodyPr>
          <a:lstStyle/>
          <a:p>
            <a:pPr marL="514350" indent="-514350">
              <a:buFont typeface="+mj-lt"/>
              <a:buAutoNum type="arabicPeriod" startAt="15"/>
            </a:pPr>
            <a:r>
              <a:rPr lang="en-US" sz="2000" dirty="0" smtClean="0"/>
              <a:t>Chastre </a:t>
            </a:r>
            <a:r>
              <a:rPr lang="en-US" sz="2000" dirty="0"/>
              <a:t>J, Wolff M, Fagon JY, et al. Comparison of 8 vs 15 days of antibiotic therapy for ventilator-associated pneumonia in adults: a randomized trial. JAMA. 2003 Nov 19;290(19):2588-98. PMID: 14625336.</a:t>
            </a:r>
          </a:p>
          <a:p>
            <a:pPr marL="514350" indent="-514350">
              <a:buFont typeface="+mj-lt"/>
              <a:buAutoNum type="arabicPeriod" startAt="15"/>
            </a:pPr>
            <a:endParaRPr lang="en-US" sz="2000" dirty="0"/>
          </a:p>
        </p:txBody>
      </p:sp>
      <p:sp>
        <p:nvSpPr>
          <p:cNvPr id="12" name="Slide Number Placeholder 11"/>
          <p:cNvSpPr>
            <a:spLocks noGrp="1"/>
          </p:cNvSpPr>
          <p:nvPr>
            <p:ph type="sldNum" sz="quarter" idx="12"/>
          </p:nvPr>
        </p:nvSpPr>
        <p:spPr/>
        <p:txBody>
          <a:bodyPr/>
          <a:lstStyle/>
          <a:p>
            <a:fld id="{993EEC8E-C5CF-40DF-832D-5BCB0E209B98}" type="slidenum">
              <a:rPr lang="en-US" smtClean="0"/>
              <a:t>25</a:t>
            </a:fld>
            <a:endParaRPr lang="en-US" dirty="0"/>
          </a:p>
        </p:txBody>
      </p:sp>
      <p:sp>
        <p:nvSpPr>
          <p:cNvPr id="5" name="Rectangle 4" descr="Reference 15" title="References"/>
          <p:cNvSpPr/>
          <p:nvPr/>
        </p:nvSpPr>
        <p:spPr>
          <a:xfrm>
            <a:off x="-5029200" y="1905000"/>
            <a:ext cx="5029200" cy="830997"/>
          </a:xfrm>
          <a:prstGeom prst="rect">
            <a:avLst/>
          </a:prstGeom>
        </p:spPr>
        <p:txBody>
          <a:bodyPr>
            <a:spAutoFit/>
          </a:bodyPr>
          <a:lstStyle/>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3581308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The Four Moments of Antibiotic Decision Making</a:t>
            </a:r>
          </a:p>
        </p:txBody>
      </p:sp>
      <p:sp>
        <p:nvSpPr>
          <p:cNvPr id="5" name="Content Placeholder 4"/>
          <p:cNvSpPr>
            <a:spLocks noGrp="1"/>
          </p:cNvSpPr>
          <p:nvPr>
            <p:ph idx="1"/>
          </p:nvPr>
        </p:nvSpPr>
        <p:spPr>
          <a:xfrm>
            <a:off x="4087825" y="1612232"/>
            <a:ext cx="5806144" cy="6172200"/>
          </a:xfrm>
        </p:spPr>
        <p:txBody>
          <a:bodyPr>
            <a:normAutofit/>
          </a:bodyPr>
          <a:lstStyle/>
          <a:p>
            <a:pPr marL="0" indent="0">
              <a:spcAft>
                <a:spcPts val="1200"/>
              </a:spcAft>
              <a:buNone/>
            </a:pPr>
            <a:r>
              <a:rPr lang="en-US" sz="2600" dirty="0"/>
              <a:t>1.  Does my patient have an infection that requires antibiotics?</a:t>
            </a:r>
          </a:p>
          <a:p>
            <a:pPr marL="0" indent="0">
              <a:spcAft>
                <a:spcPts val="1200"/>
              </a:spcAft>
              <a:buNone/>
            </a:pPr>
            <a:r>
              <a:rPr lang="en-US" sz="2600" dirty="0" smtClean="0"/>
              <a:t>2</a:t>
            </a:r>
            <a:r>
              <a:rPr lang="en-US" sz="2600" dirty="0"/>
              <a:t>. Have I ordered appropriate cultures before starting antibiotics? What empiric therapy should I initiate?</a:t>
            </a:r>
          </a:p>
          <a:p>
            <a:pPr marL="0" indent="0">
              <a:spcAft>
                <a:spcPts val="1200"/>
              </a:spcAft>
              <a:buNone/>
            </a:pPr>
            <a:r>
              <a:rPr lang="en-US" sz="2600" dirty="0"/>
              <a:t>3. A day or more has passed. Can I stop antibiotics? Can I narrow therapy or change from IV to oral therapy?</a:t>
            </a:r>
          </a:p>
          <a:p>
            <a:pPr marL="0" indent="0">
              <a:spcAft>
                <a:spcPts val="1200"/>
              </a:spcAft>
              <a:buNone/>
            </a:pPr>
            <a:r>
              <a:rPr lang="en-US" sz="2600" dirty="0"/>
              <a:t>4. What duration of antibiotic therapy is needed for my patient's diagnosis</a:t>
            </a:r>
            <a:r>
              <a:rPr lang="en-US" sz="2600" dirty="0" smtClean="0"/>
              <a:t>?</a:t>
            </a:r>
            <a:endParaRPr lang="en-US" sz="2600" dirty="0"/>
          </a:p>
        </p:txBody>
      </p:sp>
      <p:sp>
        <p:nvSpPr>
          <p:cNvPr id="12" name="Slide Number Placeholder 11"/>
          <p:cNvSpPr>
            <a:spLocks noGrp="1"/>
          </p:cNvSpPr>
          <p:nvPr>
            <p:ph type="sldNum" sz="quarter" idx="12"/>
          </p:nvPr>
        </p:nvSpPr>
        <p:spPr/>
        <p:txBody>
          <a:bodyPr/>
          <a:lstStyle/>
          <a:p>
            <a:fld id="{993EEC8E-C5CF-40DF-832D-5BCB0E209B98}" type="slidenum">
              <a:rPr lang="en-US" smtClean="0"/>
              <a:t>3</a:t>
            </a:fld>
            <a:endParaRPr lang="en-US" dirty="0"/>
          </a:p>
        </p:txBody>
      </p:sp>
      <p:pic>
        <p:nvPicPr>
          <p:cNvPr id="6" name="Picture 5" descr="Image is of the Four Moments of Antibiotic Decision Making for Acute Care logo. It is in the shape of the number 4, with each arm labeled with a different, shortened version of the moment that applies:&#10;1. Make the Diagnosis&#10;2. Cultures and Empiric Therapy&#10;3. Stop, Narrow, Change to Oral&#10;4. Duration" title="The Four Moments of Antibiotic Decision Making for Acute Ca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56" y="2248152"/>
            <a:ext cx="3962401" cy="3750129"/>
          </a:xfrm>
          <a:prstGeom prst="rect">
            <a:avLst/>
          </a:prstGeom>
        </p:spPr>
      </p:pic>
    </p:spTree>
    <p:custDataLst>
      <p:tags r:id="rId1"/>
    </p:custDataLst>
    <p:extLst>
      <p:ext uri="{BB962C8B-B14F-4D97-AF65-F5344CB8AC3E}">
        <p14:creationId xmlns:p14="http://schemas.microsoft.com/office/powerpoint/2010/main" val="54247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600" dirty="0" smtClean="0"/>
              <a:t>The Four Moments of Antibiotic Decision Making</a:t>
            </a:r>
            <a:endParaRPr lang="en-US" sz="3600" dirty="0"/>
          </a:p>
        </p:txBody>
      </p:sp>
      <p:sp>
        <p:nvSpPr>
          <p:cNvPr id="4" name="Content Placeholder 3"/>
          <p:cNvSpPr>
            <a:spLocks noGrp="1"/>
          </p:cNvSpPr>
          <p:nvPr>
            <p:ph idx="1"/>
          </p:nvPr>
        </p:nvSpPr>
        <p:spPr>
          <a:xfrm>
            <a:off x="4099856" y="1335218"/>
            <a:ext cx="5653744" cy="5607769"/>
          </a:xfrm>
        </p:spPr>
        <p:txBody>
          <a:bodyPr/>
          <a:lstStyle/>
          <a:p>
            <a:pPr marL="457200" indent="-457200">
              <a:buNone/>
            </a:pPr>
            <a:r>
              <a:rPr lang="en-US" dirty="0"/>
              <a:t>1.  </a:t>
            </a:r>
            <a:r>
              <a:rPr lang="en-US" sz="2600" dirty="0"/>
              <a:t>Does my patient have an infection that requires antibiotics</a:t>
            </a:r>
            <a:r>
              <a:rPr lang="en-US" sz="2600" dirty="0" smtClean="0"/>
              <a:t>?</a:t>
            </a:r>
            <a:endParaRPr lang="en-US" sz="2600" dirty="0"/>
          </a:p>
        </p:txBody>
      </p:sp>
      <p:sp>
        <p:nvSpPr>
          <p:cNvPr id="5" name="Slide Number Placeholder 4"/>
          <p:cNvSpPr>
            <a:spLocks noGrp="1"/>
          </p:cNvSpPr>
          <p:nvPr>
            <p:ph type="sldNum" sz="quarter" idx="12"/>
          </p:nvPr>
        </p:nvSpPr>
        <p:spPr/>
        <p:txBody>
          <a:bodyPr/>
          <a:lstStyle/>
          <a:p>
            <a:fld id="{993EEC8E-C5CF-40DF-832D-5BCB0E209B98}" type="slidenum">
              <a:rPr lang="en-US" smtClean="0"/>
              <a:pPr/>
              <a:t>4</a:t>
            </a:fld>
            <a:endParaRPr lang="en-US" dirty="0"/>
          </a:p>
        </p:txBody>
      </p:sp>
      <p:pic>
        <p:nvPicPr>
          <p:cNvPr id="9" name="Picture 8" descr="Image is of the Four Moments of Antibiotic Decision Making for Acute Care logo. It is in the shape of the number 4, with each arm labeled with a different, shortened version of the moment that applies:&#10;1. Make the Diagnosis&#10;2. Cultures and Empiric Therapy&#10;3. Stop, Narrow, Change to Oral&#10;4. Duration" title="The Four Moments of Antibiotic Decision Making for Acute Ca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56" y="2248152"/>
            <a:ext cx="3962401" cy="3750129"/>
          </a:xfrm>
          <a:prstGeom prst="rect">
            <a:avLst/>
          </a:prstGeom>
        </p:spPr>
      </p:pic>
    </p:spTree>
    <p:custDataLst>
      <p:tags r:id="rId1"/>
    </p:custDataLst>
    <p:extLst>
      <p:ext uri="{BB962C8B-B14F-4D97-AF65-F5344CB8AC3E}">
        <p14:creationId xmlns:p14="http://schemas.microsoft.com/office/powerpoint/2010/main" val="1120870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20" y="1752601"/>
            <a:ext cx="4610100" cy="5410200"/>
          </a:xfrm>
        </p:spPr>
        <p:txBody>
          <a:bodyPr>
            <a:normAutofit fontScale="92500"/>
          </a:bodyPr>
          <a:lstStyle/>
          <a:p>
            <a:r>
              <a:rPr lang="en-US" sz="3200" dirty="0" smtClean="0"/>
              <a:t>VAP: pneumonia occurring 48 hours or more after endotracheal intubation</a:t>
            </a:r>
            <a:r>
              <a:rPr lang="en-US" sz="3200" baseline="30000" dirty="0" smtClean="0"/>
              <a:t>1</a:t>
            </a:r>
            <a:endParaRPr lang="en-US" sz="3200" dirty="0" smtClean="0"/>
          </a:p>
          <a:p>
            <a:pPr lvl="1"/>
            <a:r>
              <a:rPr lang="en-US" sz="2800" dirty="0" smtClean="0"/>
              <a:t>Increased, purulent tracheal secretions</a:t>
            </a:r>
          </a:p>
          <a:p>
            <a:pPr lvl="1"/>
            <a:r>
              <a:rPr lang="en-US" sz="2800" dirty="0" smtClean="0"/>
              <a:t>New infiltrate on chest imaging</a:t>
            </a:r>
          </a:p>
          <a:p>
            <a:pPr lvl="1"/>
            <a:r>
              <a:rPr lang="en-US" sz="2800" dirty="0" smtClean="0"/>
              <a:t>Worsening oxygenation</a:t>
            </a:r>
          </a:p>
          <a:p>
            <a:pPr lvl="2">
              <a:buFont typeface="Courier New" panose="02070309020205020404" pitchFamily="49" charset="0"/>
              <a:buChar char="o"/>
            </a:pPr>
            <a:r>
              <a:rPr lang="en-US" sz="2400" dirty="0" smtClean="0"/>
              <a:t>Usually with fever/hypothermia and leukocytosis</a:t>
            </a:r>
            <a:endParaRPr lang="en-US" sz="2400" dirty="0"/>
          </a:p>
        </p:txBody>
      </p:sp>
      <p:pic>
        <p:nvPicPr>
          <p:cNvPr id="8" name="Content Placeholder 7" descr="Image of a ventilator." title="Ventilato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5118100" y="2509551"/>
            <a:ext cx="4610100" cy="3067622"/>
          </a:xfrm>
        </p:spPr>
      </p:pic>
      <p:sp>
        <p:nvSpPr>
          <p:cNvPr id="2" name="Title 1"/>
          <p:cNvSpPr>
            <a:spLocks noGrp="1"/>
          </p:cNvSpPr>
          <p:nvPr>
            <p:ph type="title"/>
          </p:nvPr>
        </p:nvSpPr>
        <p:spPr/>
        <p:txBody>
          <a:bodyPr/>
          <a:lstStyle/>
          <a:p>
            <a:r>
              <a:rPr lang="en-US" dirty="0" smtClean="0"/>
              <a:t>Moment 1: Diagnosing VAP</a:t>
            </a:r>
            <a:endParaRPr lang="en-US" dirty="0"/>
          </a:p>
        </p:txBody>
      </p:sp>
      <p:sp>
        <p:nvSpPr>
          <p:cNvPr id="7" name="Slide Number Placeholder 6"/>
          <p:cNvSpPr>
            <a:spLocks noGrp="1"/>
          </p:cNvSpPr>
          <p:nvPr>
            <p:ph type="sldNum" sz="quarter" idx="12"/>
          </p:nvPr>
        </p:nvSpPr>
        <p:spPr/>
        <p:txBody>
          <a:bodyPr/>
          <a:lstStyle/>
          <a:p>
            <a:fld id="{993EEC8E-C5CF-40DF-832D-5BCB0E209B98}" type="slidenum">
              <a:rPr lang="en-US" smtClean="0"/>
              <a:t>5</a:t>
            </a:fld>
            <a:endParaRPr lang="en-US" dirty="0"/>
          </a:p>
        </p:txBody>
      </p:sp>
    </p:spTree>
    <p:custDataLst>
      <p:tags r:id="rId1"/>
    </p:custDataLst>
    <p:extLst>
      <p:ext uri="{BB962C8B-B14F-4D97-AF65-F5344CB8AC3E}">
        <p14:creationId xmlns:p14="http://schemas.microsoft.com/office/powerpoint/2010/main" val="942049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The Four Moments of Antibiotic Decision Making</a:t>
            </a:r>
          </a:p>
        </p:txBody>
      </p:sp>
      <p:sp>
        <p:nvSpPr>
          <p:cNvPr id="5" name="Content Placeholder 4"/>
          <p:cNvSpPr>
            <a:spLocks noGrp="1"/>
          </p:cNvSpPr>
          <p:nvPr>
            <p:ph idx="1"/>
          </p:nvPr>
        </p:nvSpPr>
        <p:spPr>
          <a:xfrm>
            <a:off x="4099856" y="1295401"/>
            <a:ext cx="5806144" cy="6172200"/>
          </a:xfrm>
        </p:spPr>
        <p:txBody>
          <a:bodyPr>
            <a:normAutofit/>
          </a:bodyPr>
          <a:lstStyle/>
          <a:p>
            <a:pPr marL="0" indent="0">
              <a:spcAft>
                <a:spcPts val="1200"/>
              </a:spcAft>
              <a:buNone/>
            </a:pPr>
            <a:r>
              <a:rPr lang="en-US" sz="2600" dirty="0">
                <a:solidFill>
                  <a:schemeClr val="bg1">
                    <a:lumMod val="65000"/>
                  </a:schemeClr>
                </a:solidFill>
              </a:rPr>
              <a:t>1.  Does my patient have an infection that requires antibiotics?</a:t>
            </a:r>
          </a:p>
          <a:p>
            <a:pPr marL="0" indent="0">
              <a:spcAft>
                <a:spcPts val="1200"/>
              </a:spcAft>
              <a:buNone/>
            </a:pPr>
            <a:r>
              <a:rPr lang="en-US" sz="2600" dirty="0" smtClean="0"/>
              <a:t>2</a:t>
            </a:r>
            <a:r>
              <a:rPr lang="en-US" sz="2600" dirty="0"/>
              <a:t>. Have I ordered appropriate cultures before starting antibiotics? What empiric therapy should I initiate</a:t>
            </a:r>
            <a:r>
              <a:rPr lang="en-US" sz="2600" dirty="0" smtClean="0"/>
              <a:t>?</a:t>
            </a:r>
            <a:endParaRPr lang="en-US" sz="2600" dirty="0"/>
          </a:p>
        </p:txBody>
      </p:sp>
      <p:sp>
        <p:nvSpPr>
          <p:cNvPr id="12" name="Slide Number Placeholder 11"/>
          <p:cNvSpPr>
            <a:spLocks noGrp="1"/>
          </p:cNvSpPr>
          <p:nvPr>
            <p:ph type="sldNum" sz="quarter" idx="12"/>
          </p:nvPr>
        </p:nvSpPr>
        <p:spPr/>
        <p:txBody>
          <a:bodyPr/>
          <a:lstStyle/>
          <a:p>
            <a:fld id="{993EEC8E-C5CF-40DF-832D-5BCB0E209B98}" type="slidenum">
              <a:rPr lang="en-US" smtClean="0"/>
              <a:t>6</a:t>
            </a:fld>
            <a:endParaRPr lang="en-US" dirty="0"/>
          </a:p>
        </p:txBody>
      </p:sp>
      <p:pic>
        <p:nvPicPr>
          <p:cNvPr id="6" name="Picture 5" descr="Image is of the Four Moments of Antibiotic Decision Making for Acute Care logo. It is in the shape of the number 4, with each arm labeled with a different, shortened version of the moment that applies:&#10;1. Make the Diagnosis&#10;2. Cultures and Empiric Therapy&#10;3. Stop, Narrow, Change to Oral&#10;4. Duration" title="The Four Moments of Antibiotic Decision Making for Acute Ca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56" y="2248152"/>
            <a:ext cx="3962401" cy="3750129"/>
          </a:xfrm>
          <a:prstGeom prst="rect">
            <a:avLst/>
          </a:prstGeom>
        </p:spPr>
      </p:pic>
    </p:spTree>
    <p:custDataLst>
      <p:tags r:id="rId1"/>
    </p:custDataLst>
    <p:extLst>
      <p:ext uri="{BB962C8B-B14F-4D97-AF65-F5344CB8AC3E}">
        <p14:creationId xmlns:p14="http://schemas.microsoft.com/office/powerpoint/2010/main" val="3068867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 2: Diagnosing VAP</a:t>
            </a:r>
            <a:endParaRPr lang="en-US" dirty="0"/>
          </a:p>
        </p:txBody>
      </p:sp>
      <p:sp>
        <p:nvSpPr>
          <p:cNvPr id="3" name="Content Placeholder 2"/>
          <p:cNvSpPr>
            <a:spLocks noGrp="1"/>
          </p:cNvSpPr>
          <p:nvPr>
            <p:ph idx="1"/>
          </p:nvPr>
        </p:nvSpPr>
        <p:spPr>
          <a:xfrm>
            <a:off x="502920" y="1143000"/>
            <a:ext cx="9326880" cy="6477000"/>
          </a:xfrm>
        </p:spPr>
        <p:txBody>
          <a:bodyPr>
            <a:normAutofit/>
          </a:bodyPr>
          <a:lstStyle/>
          <a:p>
            <a:r>
              <a:rPr lang="en-US" dirty="0" smtClean="0"/>
              <a:t>Common </a:t>
            </a:r>
            <a:r>
              <a:rPr lang="en-US" dirty="0"/>
              <a:t>organisms include:</a:t>
            </a:r>
          </a:p>
          <a:p>
            <a:pPr lvl="1"/>
            <a:r>
              <a:rPr lang="en-US" i="1" dirty="0"/>
              <a:t>Staphyloccocus aureus</a:t>
            </a:r>
            <a:r>
              <a:rPr lang="en-US" dirty="0"/>
              <a:t>, </a:t>
            </a:r>
            <a:r>
              <a:rPr lang="en-US" i="1" dirty="0"/>
              <a:t>Pseudomonas aeruginosa</a:t>
            </a:r>
            <a:r>
              <a:rPr lang="en-US" dirty="0"/>
              <a:t>, and other </a:t>
            </a:r>
            <a:r>
              <a:rPr lang="en-US" dirty="0" smtClean="0"/>
              <a:t>Gram-negative bacilli</a:t>
            </a:r>
            <a:endParaRPr lang="en-US" sz="1050" dirty="0"/>
          </a:p>
          <a:p>
            <a:pPr lvl="0"/>
            <a:r>
              <a:rPr lang="en-US" dirty="0" smtClean="0"/>
              <a:t>Role of other organisms</a:t>
            </a:r>
          </a:p>
          <a:p>
            <a:pPr lvl="1"/>
            <a:r>
              <a:rPr lang="en-US" i="1" dirty="0" smtClean="0"/>
              <a:t>Legionella</a:t>
            </a:r>
            <a:r>
              <a:rPr lang="en-US" dirty="0" smtClean="0"/>
              <a:t> </a:t>
            </a:r>
            <a:r>
              <a:rPr lang="en-US" dirty="0"/>
              <a:t>should be </a:t>
            </a:r>
            <a:r>
              <a:rPr lang="en-US" dirty="0" smtClean="0"/>
              <a:t>considered, particularly in </a:t>
            </a:r>
            <a:r>
              <a:rPr lang="en-US" dirty="0"/>
              <a:t>immunocompromised </a:t>
            </a:r>
            <a:r>
              <a:rPr lang="en-US" dirty="0" smtClean="0"/>
              <a:t>patients or severely ill patients</a:t>
            </a:r>
            <a:endParaRPr lang="en-US" dirty="0"/>
          </a:p>
          <a:p>
            <a:pPr lvl="1"/>
            <a:r>
              <a:rPr lang="en-US" dirty="0" smtClean="0"/>
              <a:t>Enterococci </a:t>
            </a:r>
            <a:r>
              <a:rPr lang="en-US" dirty="0"/>
              <a:t>and </a:t>
            </a:r>
            <a:r>
              <a:rPr lang="en-US" i="1" dirty="0"/>
              <a:t>Candida</a:t>
            </a:r>
            <a:r>
              <a:rPr lang="en-US" dirty="0"/>
              <a:t> </a:t>
            </a:r>
            <a:r>
              <a:rPr lang="en-US" dirty="0" smtClean="0"/>
              <a:t>species </a:t>
            </a:r>
            <a:r>
              <a:rPr lang="en-US" dirty="0"/>
              <a:t>are often isolated from the sputum but generally represent contaminants and should not be treated with </a:t>
            </a:r>
            <a:r>
              <a:rPr lang="en-US" dirty="0" smtClean="0"/>
              <a:t>anti-infectives</a:t>
            </a:r>
            <a:endParaRPr lang="en-US" sz="1100" dirty="0"/>
          </a:p>
          <a:p>
            <a:r>
              <a:rPr lang="en-US" dirty="0" smtClean="0"/>
              <a:t>Remember: If patients develop pneumonia within 48 hours of intubation, they do not have VAP. </a:t>
            </a:r>
          </a:p>
          <a:p>
            <a:pPr lvl="1"/>
            <a:r>
              <a:rPr lang="en-US" dirty="0" smtClean="0"/>
              <a:t>Common organisms</a:t>
            </a:r>
            <a:r>
              <a:rPr lang="en-US" dirty="0"/>
              <a:t>: </a:t>
            </a:r>
            <a:r>
              <a:rPr lang="en-US" i="1" dirty="0"/>
              <a:t>Streptococcus pneumoniae</a:t>
            </a:r>
            <a:r>
              <a:rPr lang="en-US" dirty="0"/>
              <a:t>, </a:t>
            </a:r>
            <a:r>
              <a:rPr lang="en-US" i="1" dirty="0"/>
              <a:t>Haemophilus </a:t>
            </a:r>
            <a:r>
              <a:rPr lang="en-US" i="1" dirty="0" smtClean="0"/>
              <a:t>influenzae</a:t>
            </a:r>
            <a:endParaRPr lang="en-US" dirty="0" smtClean="0"/>
          </a:p>
        </p:txBody>
      </p:sp>
      <p:sp>
        <p:nvSpPr>
          <p:cNvPr id="12" name="Slide Number Placeholder 11"/>
          <p:cNvSpPr>
            <a:spLocks noGrp="1"/>
          </p:cNvSpPr>
          <p:nvPr>
            <p:ph type="sldNum" sz="quarter" idx="12"/>
          </p:nvPr>
        </p:nvSpPr>
        <p:spPr/>
        <p:txBody>
          <a:bodyPr/>
          <a:lstStyle/>
          <a:p>
            <a:fld id="{993EEC8E-C5CF-40DF-832D-5BCB0E209B98}" type="slidenum">
              <a:rPr lang="en-US" smtClean="0"/>
              <a:t>7</a:t>
            </a:fld>
            <a:endParaRPr lang="en-US" dirty="0"/>
          </a:p>
        </p:txBody>
      </p:sp>
    </p:spTree>
    <p:custDataLst>
      <p:tags r:id="rId1"/>
    </p:custDataLst>
    <p:extLst>
      <p:ext uri="{BB962C8B-B14F-4D97-AF65-F5344CB8AC3E}">
        <p14:creationId xmlns:p14="http://schemas.microsoft.com/office/powerpoint/2010/main" val="2350478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 2: Diagnostic Tests for VAP</a:t>
            </a:r>
            <a:endParaRPr lang="en-US" dirty="0"/>
          </a:p>
        </p:txBody>
      </p:sp>
      <p:sp>
        <p:nvSpPr>
          <p:cNvPr id="3" name="Content Placeholder 2"/>
          <p:cNvSpPr>
            <a:spLocks noGrp="1"/>
          </p:cNvSpPr>
          <p:nvPr>
            <p:ph sz="half" idx="1"/>
          </p:nvPr>
        </p:nvSpPr>
        <p:spPr>
          <a:xfrm>
            <a:off x="531495" y="1274602"/>
            <a:ext cx="9052560" cy="5799987"/>
          </a:xfrm>
        </p:spPr>
        <p:txBody>
          <a:bodyPr>
            <a:normAutofit/>
          </a:bodyPr>
          <a:lstStyle/>
          <a:p>
            <a:r>
              <a:rPr lang="en-US" dirty="0" smtClean="0"/>
              <a:t>Noninvasive culture techniques such as endotracheal aspirate are recommended over invasive techniques like bronchoscopy</a:t>
            </a:r>
            <a:r>
              <a:rPr lang="en-US" baseline="30000" dirty="0" smtClean="0"/>
              <a:t>1</a:t>
            </a:r>
            <a:endParaRPr lang="en-US" dirty="0" smtClean="0"/>
          </a:p>
          <a:p>
            <a:pPr lvl="1"/>
            <a:r>
              <a:rPr lang="en-US" dirty="0" smtClean="0"/>
              <a:t>Send respiratory specimen for Gram stain and culture</a:t>
            </a:r>
          </a:p>
          <a:p>
            <a:r>
              <a:rPr lang="en-US" dirty="0" smtClean="0"/>
              <a:t>VAP is unlikely with bacterial burdens below the following thresholds</a:t>
            </a:r>
          </a:p>
          <a:p>
            <a:pPr lvl="1"/>
            <a:r>
              <a:rPr lang="en-US" dirty="0" smtClean="0"/>
              <a:t>Protected specimen brush &lt;1,000 CFU/mL</a:t>
            </a:r>
          </a:p>
          <a:p>
            <a:pPr lvl="1"/>
            <a:r>
              <a:rPr lang="en-US" dirty="0" smtClean="0"/>
              <a:t>Bronchoscopic alveolar lavage fluid &lt;10,000 CFU/mL</a:t>
            </a:r>
          </a:p>
          <a:p>
            <a:pPr lvl="1"/>
            <a:r>
              <a:rPr lang="en-US" dirty="0" smtClean="0"/>
              <a:t>Endotracheal aspirate &lt;100,000 CFU/mL</a:t>
            </a:r>
          </a:p>
          <a:p>
            <a:r>
              <a:rPr lang="en-US" dirty="0" smtClean="0"/>
              <a:t>Blood cultures may be positive in up to 15% of patients</a:t>
            </a:r>
          </a:p>
          <a:p>
            <a:r>
              <a:rPr lang="en-US" dirty="0" smtClean="0"/>
              <a:t>Obtain </a:t>
            </a:r>
            <a:r>
              <a:rPr lang="en-US" i="1" dirty="0" smtClean="0"/>
              <a:t>Legionella</a:t>
            </a:r>
            <a:r>
              <a:rPr lang="en-US" dirty="0" smtClean="0"/>
              <a:t> urinary antigen if concerns for </a:t>
            </a:r>
            <a:r>
              <a:rPr lang="en-US" i="1" dirty="0" smtClean="0"/>
              <a:t>Legionella</a:t>
            </a:r>
            <a:endParaRPr lang="en-US" dirty="0"/>
          </a:p>
        </p:txBody>
      </p:sp>
      <p:sp>
        <p:nvSpPr>
          <p:cNvPr id="12" name="Slide Number Placeholder 11"/>
          <p:cNvSpPr>
            <a:spLocks noGrp="1"/>
          </p:cNvSpPr>
          <p:nvPr>
            <p:ph type="sldNum" sz="quarter" idx="12"/>
          </p:nvPr>
        </p:nvSpPr>
        <p:spPr/>
        <p:txBody>
          <a:bodyPr/>
          <a:lstStyle/>
          <a:p>
            <a:fld id="{993EEC8E-C5CF-40DF-832D-5BCB0E209B98}" type="slidenum">
              <a:rPr lang="en-US" smtClean="0"/>
              <a:t>8</a:t>
            </a:fld>
            <a:endParaRPr lang="en-US" dirty="0"/>
          </a:p>
        </p:txBody>
      </p:sp>
    </p:spTree>
    <p:custDataLst>
      <p:tags r:id="rId1"/>
    </p:custDataLst>
    <p:extLst>
      <p:ext uri="{BB962C8B-B14F-4D97-AF65-F5344CB8AC3E}">
        <p14:creationId xmlns:p14="http://schemas.microsoft.com/office/powerpoint/2010/main" val="1175929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993EEC8E-C5CF-40DF-832D-5BCB0E209B98}" type="slidenum">
              <a:rPr lang="en-US" smtClean="0"/>
              <a:t>9</a:t>
            </a:fld>
            <a:endParaRPr lang="en-US" dirty="0"/>
          </a:p>
        </p:txBody>
      </p:sp>
      <p:sp>
        <p:nvSpPr>
          <p:cNvPr id="3" name="Content Placeholder 2"/>
          <p:cNvSpPr>
            <a:spLocks noGrp="1"/>
          </p:cNvSpPr>
          <p:nvPr>
            <p:ph idx="1"/>
          </p:nvPr>
        </p:nvSpPr>
        <p:spPr>
          <a:xfrm>
            <a:off x="871864" y="1253594"/>
            <a:ext cx="8576935" cy="5985405"/>
          </a:xfrm>
        </p:spPr>
        <p:txBody>
          <a:bodyPr>
            <a:normAutofit fontScale="92500" lnSpcReduction="10000"/>
          </a:bodyPr>
          <a:lstStyle/>
          <a:p>
            <a:pPr marL="0" indent="0">
              <a:buNone/>
            </a:pPr>
            <a:r>
              <a:rPr lang="en-US" dirty="0" smtClean="0"/>
              <a:t>Consider:</a:t>
            </a:r>
          </a:p>
          <a:p>
            <a:r>
              <a:rPr lang="en-US" dirty="0" smtClean="0"/>
              <a:t>Cefepime (± aminoglycoside or ciprofloxacin or levofloxacin if severely ill) ± vancomycin or linezolid</a:t>
            </a:r>
            <a:r>
              <a:rPr lang="en-US" baseline="30000" dirty="0" smtClean="0"/>
              <a:t>1</a:t>
            </a:r>
            <a:endParaRPr lang="en-US" dirty="0" smtClean="0"/>
          </a:p>
          <a:p>
            <a:r>
              <a:rPr lang="en-US" dirty="0" smtClean="0"/>
              <a:t>Piperacillin-tazobactam (± aminoglycoside or ciprofloxacin or levofloxacin if severely ill) ± vancomycin or linezolid</a:t>
            </a:r>
            <a:r>
              <a:rPr lang="en-US" baseline="30000" dirty="0" smtClean="0"/>
              <a:t>1</a:t>
            </a:r>
            <a:endParaRPr lang="en-US" dirty="0" smtClean="0"/>
          </a:p>
          <a:p>
            <a:r>
              <a:rPr lang="en-US" dirty="0" smtClean="0"/>
              <a:t>Recent receipt of cefepime or piperacillin-tazobactam or recovery of pathogens resistant to these agents: anti-pseudomonal carbapenems (meropenem, imipenem) </a:t>
            </a:r>
            <a:r>
              <a:rPr lang="en-US" dirty="0"/>
              <a:t>± vancomycin or </a:t>
            </a:r>
            <a:r>
              <a:rPr lang="en-US" dirty="0" smtClean="0"/>
              <a:t>linezolid</a:t>
            </a:r>
            <a:r>
              <a:rPr lang="en-US" baseline="30000" dirty="0" smtClean="0"/>
              <a:t>1</a:t>
            </a:r>
            <a:endParaRPr lang="en-US" dirty="0" smtClean="0"/>
          </a:p>
          <a:p>
            <a:r>
              <a:rPr lang="en-US" dirty="0"/>
              <a:t>S</a:t>
            </a:r>
            <a:r>
              <a:rPr lang="en-US" dirty="0" smtClean="0"/>
              <a:t>evere penicillin allergy: Aztreonam or ciprofloxacin or levofloxacin (+ vancomycin or linezolid if aztreonam or ciprofloxacin are used)</a:t>
            </a:r>
            <a:r>
              <a:rPr lang="en-US" baseline="30000" dirty="0" smtClean="0"/>
              <a:t>1</a:t>
            </a:r>
            <a:endParaRPr lang="en-US" dirty="0" smtClean="0"/>
          </a:p>
          <a:p>
            <a:r>
              <a:rPr lang="en-US" dirty="0" smtClean="0"/>
              <a:t>Concern for </a:t>
            </a:r>
            <a:r>
              <a:rPr lang="en-US" i="1" dirty="0" smtClean="0"/>
              <a:t>Legionella</a:t>
            </a:r>
            <a:r>
              <a:rPr lang="en-US" dirty="0" smtClean="0"/>
              <a:t>: add azithromycin only to regimens that do not contain fluoroquinolones</a:t>
            </a:r>
            <a:endParaRPr lang="en-US" dirty="0"/>
          </a:p>
        </p:txBody>
      </p:sp>
      <p:sp>
        <p:nvSpPr>
          <p:cNvPr id="2" name="Title 1"/>
          <p:cNvSpPr>
            <a:spLocks noGrp="1"/>
          </p:cNvSpPr>
          <p:nvPr>
            <p:ph type="title"/>
          </p:nvPr>
        </p:nvSpPr>
        <p:spPr/>
        <p:txBody>
          <a:bodyPr/>
          <a:lstStyle/>
          <a:p>
            <a:r>
              <a:rPr lang="en-US" dirty="0" smtClean="0"/>
              <a:t>Moment 2: Empiric Therapy for VAP</a:t>
            </a:r>
            <a:endParaRPr lang="en-US" dirty="0"/>
          </a:p>
        </p:txBody>
      </p:sp>
    </p:spTree>
    <p:custDataLst>
      <p:tags r:id="rId1"/>
    </p:custDataLst>
    <p:extLst>
      <p:ext uri="{BB962C8B-B14F-4D97-AF65-F5344CB8AC3E}">
        <p14:creationId xmlns:p14="http://schemas.microsoft.com/office/powerpoint/2010/main" val="20342698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ARTICULATE_SLIDE_COUNT" val="42"/>
  <p:tag name="ARTICULATE_PROJECT_OPEN" val="0"/>
  <p:tag name="MMPROD_UIDATA" val="&lt;database version=&quot;11.0&quot;&gt;&lt;object type=&quot;1&quot; unique_id=&quot;10001&quot;&gt;&lt;object type=&quot;2&quot; unique_id=&quot;14094&quot;&gt;&lt;object type=&quot;3&quot; unique_id=&quot;42919&quot;&gt;&lt;property id=&quot;20148&quot; value=&quot;5&quot;/&gt;&lt;property id=&quot;20300&quot; value=&quot;Slide 1 - &amp;quot;Team Approach to Stewardship of Ventilator-Associated Pneumonia and Hospital-Acquired Pneumonia&amp;quot;&quot;/&gt;&lt;property id=&quot;20307&quot; value=&quot;425&quot;/&gt;&lt;/object&gt;&lt;object type=&quot;3&quot; unique_id=&quot;42920&quot;&gt;&lt;property id=&quot;20148&quot; value=&quot;5&quot;/&gt;&lt;property id=&quot;20300&quot; value=&quot;Slide 2 - &amp;quot;Presenter — Pranita Tamma&amp;quot;&quot;/&gt;&lt;property id=&quot;20307&quot; value=&quot;473&quot;/&gt;&lt;/object&gt;&lt;object type=&quot;3&quot; unique_id=&quot;42921&quot;&gt;&lt;property id=&quot;20148&quot; value=&quot;5&quot;/&gt;&lt;property id=&quot;20300&quot; value=&quot;Slide 3 - &amp;quot;Objectives&amp;quot;&quot;/&gt;&lt;property id=&quot;20307&quot; value=&quot;427&quot;/&gt;&lt;/object&gt;&lt;object type=&quot;3&quot; unique_id=&quot;42922&quot;&gt;&lt;property id=&quot;20148&quot; value=&quot;5&quot;/&gt;&lt;property id=&quot;20300&quot; value=&quot;Slide 4 - &amp;quot;Ventilator-Associated Pneumonia (VAP)&amp;quot;&quot;/&gt;&lt;property id=&quot;20307&quot; value=&quot;478&quot;/&gt;&lt;/object&gt;&lt;object type=&quot;3&quot; unique_id=&quot;42923&quot;&gt;&lt;property id=&quot;20148&quot; value=&quot;5&quot;/&gt;&lt;property id=&quot;20300&quot; value=&quot;Slide 5 - &amp;quot;The Four Moments of Antibiotic Decision-Making&amp;quot;&quot;/&gt;&lt;property id=&quot;20307&quot; value=&quot;428&quot;/&gt;&lt;/object&gt;&lt;object type=&quot;3&quot; unique_id=&quot;42924&quot;&gt;&lt;property id=&quot;20148&quot; value=&quot;5&quot;/&gt;&lt;property id=&quot;20300&quot; value=&quot;Slide 6 - &amp;quot;The Four Moments of Antibiotic Decision-Making&amp;quot;&quot;/&gt;&lt;property id=&quot;20307&quot; value=&quot;501&quot;/&gt;&lt;/object&gt;&lt;object type=&quot;3&quot; unique_id=&quot;42925&quot;&gt;&lt;property id=&quot;20148&quot; value=&quot;5&quot;/&gt;&lt;property id=&quot;20300&quot; value=&quot;Slide 7 - &amp;quot;Moment 1: Diagnosing VAP&amp;quot;&quot;/&gt;&lt;property id=&quot;20307&quot; value=&quot;502&quot;/&gt;&lt;/object&gt;&lt;object type=&quot;3&quot; unique_id=&quot;42926&quot;&gt;&lt;property id=&quot;20148&quot; value=&quot;5&quot;/&gt;&lt;property id=&quot;20300&quot; value=&quot;Slide 8 - &amp;quot;Moment 2: Diagnosing VAP&amp;quot;&quot;/&gt;&lt;property id=&quot;20307&quot; value=&quot;503&quot;/&gt;&lt;/object&gt;&lt;object type=&quot;3&quot; unique_id=&quot;42927&quot;&gt;&lt;property id=&quot;20148&quot; value=&quot;5&quot;/&gt;&lt;property id=&quot;20300&quot; value=&quot;Slide 9 - &amp;quot;The Four Moments of Antibiotic Decision-Making&amp;quot;&quot;/&gt;&lt;property id=&quot;20307&quot; value=&quot;504&quot;/&gt;&lt;/object&gt;&lt;object type=&quot;3&quot; unique_id=&quot;42928&quot;&gt;&lt;property id=&quot;20148&quot; value=&quot;5&quot;/&gt;&lt;property id=&quot;20300&quot; value=&quot;Slide 10 - &amp;quot;Moment 2: Diagnostic Tests for VAP&amp;quot;&quot;/&gt;&lt;property id=&quot;20307&quot; value=&quot;505&quot;/&gt;&lt;/object&gt;&lt;object type=&quot;3&quot; unique_id=&quot;42929&quot;&gt;&lt;property id=&quot;20148&quot; value=&quot;5&quot;/&gt;&lt;property id=&quot;20300&quot; value=&quot;Slide 11 - &amp;quot;Moment 2: Empiric Therapy for VAP&amp;quot;&quot;/&gt;&lt;property id=&quot;20307&quot; value=&quot;506&quot;/&gt;&lt;/object&gt;&lt;object type=&quot;3&quot; unique_id=&quot;42930&quot;&gt;&lt;property id=&quot;20148&quot; value=&quot;5&quot;/&gt;&lt;property id=&quot;20300&quot; value=&quot;Slide 12 - &amp;quot;Is Combination Empiric Therapy Always Warranted?&amp;quot;&quot;/&gt;&lt;property id=&quot;20307&quot; value=&quot;519&quot;/&gt;&lt;/object&gt;&lt;object type=&quot;3&quot; unique_id=&quot;42931&quot;&gt;&lt;property id=&quot;20148&quot; value=&quot;5&quot;/&gt;&lt;property id=&quot;20300&quot; value=&quot;Slide 13 - &amp;quot;Moment 2: Empiric Therapy for VAP&amp;quot;&quot;/&gt;&lt;property id=&quot;20307&quot; value=&quot;508&quot;/&gt;&lt;/object&gt;&lt;object type=&quot;3&quot; unique_id=&quot;42932&quot;&gt;&lt;property id=&quot;20148&quot; value=&quot;5&quot;/&gt;&lt;property id=&quot;20300&quot; value=&quot;Slide 14 - &amp;quot;The Four Moments of Antibiotic Decision-Making&amp;quot;&quot;/&gt;&lt;property id=&quot;20307&quot; value=&quot;509&quot;/&gt;&lt;/object&gt;&lt;object type=&quot;3&quot; unique_id=&quot;42933&quot;&gt;&lt;property id=&quot;20148&quot; value=&quot;5&quot;/&gt;&lt;property id=&quot;20300&quot; value=&quot;Slide 15 - &amp;quot;Moment 3: De-escalation of VAP Therapy &amp;quot;&quot;/&gt;&lt;property id=&quot;20307&quot; value=&quot;510&quot;/&gt;&lt;/object&gt;&lt;object type=&quot;3&quot; unique_id=&quot;42934&quot;&gt;&lt;property id=&quot;20148&quot; value=&quot;5&quot;/&gt;&lt;property id=&quot;20300&quot; value=&quot;Slide 17 - &amp;quot;Meta-analyses Evaluating Combination Therapy for Pseudomonas Infections&amp;quot;&quot;/&gt;&lt;property id=&quot;20307&quot; value=&quot;517&quot;/&gt;&lt;/object&gt;&lt;object type=&quot;3&quot; unique_id=&quot;42935&quot;&gt;&lt;property id=&quot;20148&quot; value=&quot;5&quot;/&gt;&lt;property id=&quot;20300&quot; value=&quot;Slide 18 - &amp;quot;Exploring Safdar et al. a Little More….&amp;quot;&quot;/&gt;&lt;property id=&quot;20307&quot; value=&quot;518&quot;/&gt;&lt;/object&gt;&lt;object type=&quot;3&quot; unique_id=&quot;42936&quot;&gt;&lt;property id=&quot;20148&quot; value=&quot;5&quot;/&gt;&lt;property id=&quot;20300&quot; value=&quot;Slide 19 - &amp;quot;Moment 3: Oral Step-Down Therapy for VAP&amp;quot;&quot;/&gt;&lt;property id=&quot;20307&quot; value=&quot;511&quot;/&gt;&lt;/object&gt;&lt;object type=&quot;3&quot; unique_id=&quot;42937&quot;&gt;&lt;property id=&quot;20148&quot; value=&quot;5&quot;/&gt;&lt;property id=&quot;20300&quot; value=&quot;Slide 20 - &amp;quot;The Four Moments of Antibiotic Decision-Making&amp;quot;&quot;/&gt;&lt;property id=&quot;20307&quot; value=&quot;512&quot;/&gt;&lt;/object&gt;&lt;object type=&quot;3&quot; unique_id=&quot;42938&quot;&gt;&lt;property id=&quot;20148&quot; value=&quot;5&quot;/&gt;&lt;property id=&quot;20300&quot; value=&quot;Slide 21 - &amp;quot;A Week of Antibiotic Therapy is Sufficient&amp;quot;&quot;/&gt;&lt;property id=&quot;20307&quot; value=&quot;515&quot;/&gt;&lt;/object&gt;&lt;object type=&quot;3&quot; unique_id=&quot;42939&quot;&gt;&lt;property id=&quot;20148&quot; value=&quot;5&quot;/&gt;&lt;property id=&quot;20300&quot; value=&quot;Slide 22 - &amp;quot;Take-Home Points for VAP&amp;quot;&quot;/&gt;&lt;property id=&quot;20307&quot; value=&quot;513&quot;/&gt;&lt;/object&gt;&lt;object type=&quot;3&quot; unique_id=&quot;42940&quot;&gt;&lt;property id=&quot;20148&quot; value=&quot;5&quot;/&gt;&lt;property id=&quot;20300&quot; value=&quot;Slide 23 - &amp;quot;Hospital-Acquired Pneumonia (HAP)&amp;quot;&quot;/&gt;&lt;property id=&quot;20307&quot; value=&quot;514&quot;/&gt;&lt;/object&gt;&lt;object type=&quot;3&quot; unique_id=&quot;42942&quot;&gt;&lt;property id=&quot;20148&quot; value=&quot;5&quot;/&gt;&lt;property id=&quot;20300&quot; value=&quot;Slide 25 - &amp;quot;Moment 1: Diagnosing HAP&amp;quot;&quot;/&gt;&lt;property id=&quot;20307&quot; value=&quot;430&quot;/&gt;&lt;/object&gt;&lt;object type=&quot;3&quot; unique_id=&quot;42944&quot;&gt;&lt;property id=&quot;20148&quot; value=&quot;5&quot;/&gt;&lt;property id=&quot;20300&quot; value=&quot;Slide 27 - &amp;quot;Moment 2: Diagnostic Tests for HAP&amp;quot;&quot;/&gt;&lt;property id=&quot;20307&quot; value=&quot;433&quot;/&gt;&lt;/object&gt;&lt;object type=&quot;3&quot; unique_id=&quot;42945&quot;&gt;&lt;property id=&quot;20148&quot; value=&quot;5&quot;/&gt;&lt;property id=&quot;20300&quot; value=&quot;Slide 28 - &amp;quot;Moment 2: Empiric Therapy for HAP&amp;quot;&quot;/&gt;&lt;property id=&quot;20307&quot; value=&quot;479&quot;/&gt;&lt;/object&gt;&lt;object type=&quot;3&quot; unique_id=&quot;42946&quot;&gt;&lt;property id=&quot;20148&quot; value=&quot;5&quot;/&gt;&lt;property id=&quot;20300&quot; value=&quot;Slide 29 - &amp;quot;Moment 2: Empiric Therapy for HAP&amp;quot;&quot;/&gt;&lt;property id=&quot;20307&quot; value=&quot;434&quot;/&gt;&lt;/object&gt;&lt;object type=&quot;3&quot; unique_id=&quot;42947&quot;&gt;&lt;property id=&quot;20148&quot; value=&quot;5&quot;/&gt;&lt;property id=&quot;20300&quot; value=&quot;Slide 31 - &amp;quot;Moment 2: Empiric Therapy for HAP&amp;quot;&quot;/&gt;&lt;property id=&quot;20307&quot; value=&quot;480&quot;/&gt;&lt;/object&gt;&lt;object type=&quot;3&quot; unique_id=&quot;42948&quot;&gt;&lt;property id=&quot;20148&quot; value=&quot;5&quot;/&gt;&lt;property id=&quot;20300&quot; value=&quot;Slide 32 - &amp;quot;Vancomycin vs. Linezolid? &amp;quot;&quot;/&gt;&lt;property id=&quot;20307&quot; value=&quot;497&quot;/&gt;&lt;/object&gt;&lt;object type=&quot;3&quot; unique_id=&quot;42950&quot;&gt;&lt;property id=&quot;20148&quot; value=&quot;5&quot;/&gt;&lt;property id=&quot;20300&quot; value=&quot;Slide 34 - &amp;quot;Moment 3: De-escalation of HAP Therapy&amp;quot;&quot;/&gt;&lt;property id=&quot;20307&quot; value=&quot;464&quot;/&gt;&lt;/object&gt;&lt;object type=&quot;3&quot; unique_id=&quot;42951&quot;&gt;&lt;property id=&quot;20148&quot; value=&quot;5&quot;/&gt;&lt;property id=&quot;20300&quot; value=&quot;Slide 35 - &amp;quot;Moment 3: Oral Step-Down Therapy for HAP&amp;quot;&quot;/&gt;&lt;property id=&quot;20307&quot; value=&quot;481&quot;/&gt;&lt;/object&gt;&lt;object type=&quot;3&quot; unique_id=&quot;42953&quot;&gt;&lt;property id=&quot;20148&quot; value=&quot;5&quot;/&gt;&lt;property id=&quot;20300&quot; value=&quot;Slide 37 - &amp;quot;A Week of Antibiotic Therapy is Sufficient&amp;quot;&quot;/&gt;&lt;property id=&quot;20307&quot; value=&quot;477&quot;/&gt;&lt;/object&gt;&lt;object type=&quot;3&quot; unique_id=&quot;42955&quot;&gt;&lt;property id=&quot;20148&quot; value=&quot;5&quot;/&gt;&lt;property id=&quot;20300&quot; value=&quot;Slide 40 - &amp;quot;Next Steps&amp;quot;&quot;/&gt;&lt;property id=&quot;20307&quot; value=&quot;475&quot;/&gt;&lt;/object&gt;&lt;object type=&quot;3&quot; unique_id=&quot;42956&quot;&gt;&lt;property id=&quot;20148&quot; value=&quot;5&quot;/&gt;&lt;property id=&quot;20300&quot; value=&quot;Slide 42 - &amp;quot;References&amp;quot;&quot;/&gt;&lt;property id=&quot;20307&quot; value=&quot;476&quot;/&gt;&lt;/object&gt;&lt;object type=&quot;3&quot; unique_id=&quot;43636&quot;&gt;&lt;property id=&quot;20148&quot; value=&quot;5&quot;/&gt;&lt;property id=&quot;20300&quot; value=&quot;Slide 24 - &amp;quot;The Four Moments of Antibiotic Decision-Making&amp;quot;&quot;/&gt;&lt;property id=&quot;20307&quot; value=&quot;521&quot;/&gt;&lt;/object&gt;&lt;object type=&quot;3&quot; unique_id=&quot;43637&quot;&gt;&lt;property id=&quot;20148&quot; value=&quot;5&quot;/&gt;&lt;property id=&quot;20300&quot; value=&quot;Slide 26 - &amp;quot;The Four Moments of Antibiotic Decision-Making&amp;quot;&quot;/&gt;&lt;property id=&quot;20307&quot; value=&quot;522&quot;/&gt;&lt;/object&gt;&lt;object type=&quot;3&quot; unique_id=&quot;43638&quot;&gt;&lt;property id=&quot;20148&quot; value=&quot;5&quot;/&gt;&lt;property id=&quot;20300&quot; value=&quot;Slide 33 - &amp;quot;The Four Moments of Antibiotic Decision-Making&amp;quot;&quot;/&gt;&lt;property id=&quot;20307&quot; value=&quot;523&quot;/&gt;&lt;/object&gt;&lt;object type=&quot;3&quot; unique_id=&quot;43639&quot;&gt;&lt;property id=&quot;20148&quot; value=&quot;5&quot;/&gt;&lt;property id=&quot;20300&quot; value=&quot;Slide 36 - &amp;quot;The Four Moments of Antibiotic Decision-Making&amp;quot;&quot;/&gt;&lt;property id=&quot;20307&quot; value=&quot;524&quot;/&gt;&lt;/object&gt;&lt;object type=&quot;3&quot; unique_id=&quot;43640&quot;&gt;&lt;property id=&quot;20148&quot; value=&quot;5&quot;/&gt;&lt;property id=&quot;20300&quot; value=&quot;Slide 38 - &amp;quot;Take-Home Points for HAP&amp;quot;&quot;/&gt;&lt;property id=&quot;20307&quot; value=&quot;525&quot;/&gt;&lt;/object&gt;&lt;object type=&quot;3&quot; unique_id=&quot;43641&quot;&gt;&lt;property id=&quot;20148&quot; value=&quot;5&quot;/&gt;&lt;property id=&quot;20300&quot; value=&quot;Slide 39 - &amp;quot;Questions&amp;quot;&quot;/&gt;&lt;property id=&quot;20307&quot; value=&quot;526&quot;/&gt;&lt;/object&gt;&lt;object type=&quot;3&quot; unique_id=&quot;43642&quot;&gt;&lt;property id=&quot;20148&quot; value=&quot;5&quot;/&gt;&lt;property id=&quot;20300&quot; value=&quot;Slide 41 - &amp;quot;Disclaimer&amp;quot;&quot;/&gt;&lt;property id=&quot;20307&quot; value=&quot;527&quot;/&gt;&lt;/object&gt;&lt;object type=&quot;3&quot; unique_id=&quot;43644&quot;&gt;&lt;property id=&quot;20148&quot; value=&quot;5&quot;/&gt;&lt;property id=&quot;20300&quot; value=&quot;Slide 16 - &amp;quot;Reassessing the Decision to Treat for VAP&amp;quot;&quot;/&gt;&lt;property id=&quot;20307&quot; value=&quot;529&quot;/&gt;&lt;/object&gt;&lt;object type=&quot;3&quot; unique_id=&quot;43645&quot;&gt;&lt;property id=&quot;20148&quot; value=&quot;5&quot;/&gt;&lt;property id=&quot;20300&quot; value=&quot;Slide 30 - &amp;quot;Moment 2: Empiric Therapy for HAP&amp;quot;&quot;/&gt;&lt;property id=&quot;20307&quot; value=&quot;528&quot;/&gt;&lt;/object&gt;&lt;/object&gt;&lt;object type=&quot;8&quot; unique_id=&quot;1410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CUSP HAI slide template FINAL 10-12-16</Template>
  <TotalTime>22011</TotalTime>
  <Words>2017</Words>
  <Application>Microsoft Office PowerPoint</Application>
  <PresentationFormat>Custom</PresentationFormat>
  <Paragraphs>207</Paragraphs>
  <Slides>25</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Courier New</vt:lpstr>
      <vt:lpstr>Office Theme</vt:lpstr>
      <vt:lpstr>Best Practices in the Diagnosis and Treatment of Ventilator-Associated Pneumonia</vt:lpstr>
      <vt:lpstr>Objectives</vt:lpstr>
      <vt:lpstr>The Four Moments of Antibiotic Decision Making</vt:lpstr>
      <vt:lpstr>The Four Moments of Antibiotic Decision Making</vt:lpstr>
      <vt:lpstr>Moment 1: Diagnosing VAP</vt:lpstr>
      <vt:lpstr>The Four Moments of Antibiotic Decision Making</vt:lpstr>
      <vt:lpstr>Moment 2: Diagnosing VAP</vt:lpstr>
      <vt:lpstr>Moment 2: Diagnostic Tests for VAP</vt:lpstr>
      <vt:lpstr>Moment 2: Empiric Therapy for VAP</vt:lpstr>
      <vt:lpstr>Moment 2: Empiric Therapy for VAP</vt:lpstr>
      <vt:lpstr>Vancomycin vs. Linezolid? </vt:lpstr>
      <vt:lpstr>The Four Moments of Antibiotic Decision Making</vt:lpstr>
      <vt:lpstr>Moment 3: De-escalation of VAP Therapy </vt:lpstr>
      <vt:lpstr>Reassessing the Decision To Treat for VAP</vt:lpstr>
      <vt:lpstr>Meta-analyses Evaluating Combination Therapy for Pseudomonas Infections</vt:lpstr>
      <vt:lpstr>Moment 3: Oral Step-Down Therapy for VAP</vt:lpstr>
      <vt:lpstr>The Four Moments of Antibiotic Decision Making</vt:lpstr>
      <vt:lpstr>A Week of Antibiotic Therapy Is Sufficient15</vt:lpstr>
      <vt:lpstr>Improving VAP Management at Your Hospital</vt:lpstr>
      <vt:lpstr>Take-Home Points for VAP</vt:lpstr>
      <vt:lpstr>Disclaimer</vt:lpstr>
      <vt:lpstr>References </vt:lpstr>
      <vt:lpstr>References</vt:lpstr>
      <vt:lpstr>References</vt:lpstr>
      <vt:lpstr>References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Best Practices in the Diagnosis and Treatment of Ventilator-Associated Pneumonia</dc:title>
  <dc:subject>AHRQ Safety Program for Improving Antibiotic Use</dc:subject>
  <dc:creator>"Agency for Healthcare Research and Quality (AHRQ)"</dc:creator>
  <cp:keywords>Pneumonia; CUSP; Antibiotic</cp:keywords>
  <cp:lastModifiedBy>Ramage, Kathryn (AHRQ/OC) (CTR)</cp:lastModifiedBy>
  <cp:revision>755</cp:revision>
  <cp:lastPrinted>2019-04-18T17:36:56Z</cp:lastPrinted>
  <dcterms:created xsi:type="dcterms:W3CDTF">2017-03-24T18:33:59Z</dcterms:created>
  <dcterms:modified xsi:type="dcterms:W3CDTF">2019-10-28T16:02:53Z</dcterms:modified>
  <cp:category>Pneumonia; CUSP; Antibiotic Stewardship</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ies>
</file>