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810" r:id="rId3"/>
  </p:sldMasterIdLst>
  <p:notesMasterIdLst>
    <p:notesMasterId r:id="rId37"/>
  </p:notesMasterIdLst>
  <p:sldIdLst>
    <p:sldId id="670" r:id="rId4"/>
    <p:sldId id="531" r:id="rId5"/>
    <p:sldId id="637" r:id="rId6"/>
    <p:sldId id="672" r:id="rId7"/>
    <p:sldId id="541" r:id="rId8"/>
    <p:sldId id="548" r:id="rId9"/>
    <p:sldId id="643" r:id="rId10"/>
    <p:sldId id="673" r:id="rId11"/>
    <p:sldId id="620" r:id="rId12"/>
    <p:sldId id="642" r:id="rId13"/>
    <p:sldId id="622" r:id="rId14"/>
    <p:sldId id="644" r:id="rId15"/>
    <p:sldId id="550" r:id="rId16"/>
    <p:sldId id="617" r:id="rId17"/>
    <p:sldId id="645" r:id="rId18"/>
    <p:sldId id="546" r:id="rId19"/>
    <p:sldId id="544" r:id="rId20"/>
    <p:sldId id="618" r:id="rId21"/>
    <p:sldId id="619" r:id="rId22"/>
    <p:sldId id="667" r:id="rId23"/>
    <p:sldId id="547" r:id="rId24"/>
    <p:sldId id="624" r:id="rId25"/>
    <p:sldId id="574" r:id="rId26"/>
    <p:sldId id="625" r:id="rId27"/>
    <p:sldId id="646" r:id="rId28"/>
    <p:sldId id="596" r:id="rId29"/>
    <p:sldId id="601" r:id="rId30"/>
    <p:sldId id="668" r:id="rId31"/>
    <p:sldId id="658" r:id="rId32"/>
    <p:sldId id="659" r:id="rId33"/>
    <p:sldId id="660" r:id="rId34"/>
    <p:sldId id="661" r:id="rId35"/>
    <p:sldId id="662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A0482FD-C23F-434E-BF9F-91FEF5CF4D4E}">
          <p14:sldIdLst>
            <p14:sldId id="670"/>
            <p14:sldId id="531"/>
            <p14:sldId id="637"/>
            <p14:sldId id="672"/>
            <p14:sldId id="541"/>
            <p14:sldId id="548"/>
            <p14:sldId id="643"/>
            <p14:sldId id="673"/>
            <p14:sldId id="620"/>
            <p14:sldId id="642"/>
            <p14:sldId id="622"/>
            <p14:sldId id="644"/>
            <p14:sldId id="550"/>
            <p14:sldId id="617"/>
            <p14:sldId id="645"/>
            <p14:sldId id="546"/>
            <p14:sldId id="544"/>
            <p14:sldId id="618"/>
            <p14:sldId id="619"/>
            <p14:sldId id="667"/>
            <p14:sldId id="547"/>
            <p14:sldId id="624"/>
            <p14:sldId id="574"/>
            <p14:sldId id="625"/>
            <p14:sldId id="646"/>
            <p14:sldId id="596"/>
            <p14:sldId id="601"/>
            <p14:sldId id="668"/>
            <p14:sldId id="658"/>
            <p14:sldId id="659"/>
            <p14:sldId id="660"/>
            <p14:sldId id="661"/>
            <p14:sldId id="6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eghan Walrath" initials="MW" lastIdx="5" clrIdx="6">
    <p:extLst>
      <p:ext uri="{19B8F6BF-5375-455C-9EA6-DF929625EA0E}">
        <p15:presenceInfo xmlns:p15="http://schemas.microsoft.com/office/powerpoint/2012/main" userId="S-1-5-21-1214440339-484763869-725345543-4759983" providerId="AD"/>
      </p:ext>
    </p:extLst>
  </p:cmAuthor>
  <p:cmAuthor id="1" name="Pranita Tamma" initials="" lastIdx="12" clrIdx="0"/>
  <p:cmAuthor id="8" name="Pranita" initials="" lastIdx="7" clrIdx="7"/>
  <p:cmAuthor id="2" name="Meghan Walrath" initials="" lastIdx="7" clrIdx="1"/>
  <p:cmAuthor id="9" name="Heidenrich, Christine (AHRQ/OC) (CTR)" initials="HC((" lastIdx="29" clrIdx="8">
    <p:extLst>
      <p:ext uri="{19B8F6BF-5375-455C-9EA6-DF929625EA0E}">
        <p15:presenceInfo xmlns:p15="http://schemas.microsoft.com/office/powerpoint/2012/main" userId="S-1-5-21-1747495209-1248221918-2216747781-28054" providerId="AD"/>
      </p:ext>
    </p:extLst>
  </p:cmAuthor>
  <p:cmAuthor id="3" name="Miller, Melissa (AHRQ/CQuIPS)" initials="MM(" lastIdx="51" clrIdx="2">
    <p:extLst>
      <p:ext uri="{19B8F6BF-5375-455C-9EA6-DF929625EA0E}">
        <p15:presenceInfo xmlns:p15="http://schemas.microsoft.com/office/powerpoint/2012/main" userId="S-1-5-21-1747495209-1248221918-2216747781-140716" providerId="AD"/>
      </p:ext>
    </p:extLst>
  </p:cmAuthor>
  <p:cmAuthor id="4" name="Kathleen Speck" initials="KS" lastIdx="57" clrIdx="3">
    <p:extLst>
      <p:ext uri="{19B8F6BF-5375-455C-9EA6-DF929625EA0E}">
        <p15:presenceInfo xmlns:p15="http://schemas.microsoft.com/office/powerpoint/2012/main" userId="S-1-5-21-1214440339-484763869-725345543-149909" providerId="AD"/>
      </p:ext>
    </p:extLst>
  </p:cmAuthor>
  <p:cmAuthor id="5" name="Sara Cosgrove" initials="SC" lastIdx="23" clrIdx="4">
    <p:extLst>
      <p:ext uri="{19B8F6BF-5375-455C-9EA6-DF929625EA0E}">
        <p15:presenceInfo xmlns:p15="http://schemas.microsoft.com/office/powerpoint/2012/main" userId="S-1-5-21-1214440339-484763869-725345543-46687" providerId="AD"/>
      </p:ext>
    </p:extLst>
  </p:cmAuthor>
  <p:cmAuthor id="6" name="Pranita Tamma" initials="PT" lastIdx="23" clrIdx="5">
    <p:extLst>
      <p:ext uri="{19B8F6BF-5375-455C-9EA6-DF929625EA0E}">
        <p15:presenceInfo xmlns:p15="http://schemas.microsoft.com/office/powerpoint/2012/main" userId="S-1-5-21-1214440339-484763869-725345543-3575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494B0"/>
    <a:srgbClr val="FF0000"/>
    <a:srgbClr val="9EC2D2"/>
    <a:srgbClr val="05CFFF"/>
    <a:srgbClr val="009EC1"/>
    <a:srgbClr val="E7E8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58" d="100"/>
          <a:sy n="58" d="100"/>
        </p:scale>
        <p:origin x="3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C86C40-BAA0-40FC-A1D8-EB633EFE9709}" type="datetimeFigureOut">
              <a:rPr lang="en-US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794F88-D626-4FA3-BADD-99198515D7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47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3551ED7-7C51-4489-AB01-69A978758845}" type="slidenum">
              <a:rPr lang="en-US" smtClean="0">
                <a:solidFill>
                  <a:srgbClr val="000000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54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dirty="0" smtClean="0">
                <a:cs typeface="Calibri" panose="020F0502020204030204" pitchFamily="34" charset="0"/>
              </a:rPr>
              <a:t> </a:t>
            </a:r>
            <a:endParaRPr lang="en-US" altLang="en-US" sz="1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63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94F88-D626-4FA3-BADD-99198515D72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1748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2913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88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06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92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94F88-D626-4FA3-BADD-99198515D72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145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1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308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-342944"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027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387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331616-B38A-4613-AA23-A32A155E07C6}" type="slidenum">
              <a:rPr lang="en-US" altLang="en-US" smtClean="0">
                <a:latin typeface="Calibri" panose="020F0502020204030204" pitchFamily="34" charset="0"/>
              </a:rPr>
              <a:pPr/>
              <a:t>26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94F88-D626-4FA3-BADD-99198515D72D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293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0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94F88-D626-4FA3-BADD-99198515D72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22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87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5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152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02D0-6CA9-4FB6-A445-CA2B18DD30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743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88879-45D0-49B6-B90C-CAFE3C62E7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699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CA0D-D201-4ECC-8928-27C078B856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04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682B6-CB31-4B88-B561-736FE9ADAB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85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9F11-9D5F-4A18-8B93-BA16FECAFF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188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3CA5-984C-46F9-B7ED-0D38725835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102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0176-B761-4AC9-AF2E-57A79A0E93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339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7C51-F9E3-423B-AEC1-37284522E9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435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1B81F-E184-4493-8733-1622625D49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8836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D5630-E8BE-4922-A364-4D31198154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1219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64D3-D031-4592-BC89-114719B28E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388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6B0B9-B646-4059-BBC8-A39955942D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2637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28253-31CF-48A0-B0B4-5C48F834D6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9348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0F38-A443-4DDF-8308-70CAA4DCF8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2148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BF9E-D510-4F1A-AFF8-380F118725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169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118BA-FD08-4BBE-979F-C76950D500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0230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C116-AB65-40D2-946F-B5ED163D46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0078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43E2-81BC-491E-BD00-C7A27ADD60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1919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5152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363" y="4029635"/>
            <a:ext cx="519545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304800"/>
            <a:ext cx="7620000" cy="1219200"/>
          </a:xfr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2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6824"/>
          </a:xfrm>
        </p:spPr>
        <p:txBody>
          <a:bodyPr anchor="b">
            <a:noAutofit/>
          </a:bodyPr>
          <a:lstStyle>
            <a:lvl1pPr>
              <a:defRPr sz="353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9372600" y="1008530"/>
            <a:ext cx="8229600" cy="972670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9372600" y="1981200"/>
            <a:ext cx="8229600" cy="972670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9372600" y="2953870"/>
            <a:ext cx="8229600" cy="972670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9372600" y="3926540"/>
            <a:ext cx="8229600" cy="972670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9372600" y="4899210"/>
            <a:ext cx="8229600" cy="972670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9372600" y="5871880"/>
            <a:ext cx="8229600" cy="972670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65A36AE-CFDF-4295-89D4-3BFAF3419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89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6824"/>
          </a:xfrm>
        </p:spPr>
        <p:txBody>
          <a:bodyPr anchor="b">
            <a:noAutofit/>
          </a:bodyPr>
          <a:lstStyle>
            <a:lvl1pPr>
              <a:defRPr sz="353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08530"/>
            <a:ext cx="8229600" cy="1582270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9525000" y="685800"/>
            <a:ext cx="8229600" cy="1582270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9538447" y="2407022"/>
            <a:ext cx="8229600" cy="1582270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9538447" y="4102844"/>
            <a:ext cx="8229600" cy="1582270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9551894" y="5824066"/>
            <a:ext cx="8229600" cy="1582270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2D56D1F-9F76-4F27-A64C-529321C97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2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08530"/>
            <a:ext cx="4191000" cy="5117636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52818" y="1008530"/>
            <a:ext cx="4191000" cy="5117636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6824"/>
          </a:xfrm>
        </p:spPr>
        <p:txBody>
          <a:bodyPr anchor="b">
            <a:noAutofit/>
          </a:bodyPr>
          <a:lstStyle>
            <a:lvl1pPr>
              <a:defRPr sz="353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CE308B7-3C09-4996-B3F3-3165E8D23E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4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D3D29-24C5-43F9-9768-959C1EE5C2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7984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941294"/>
            <a:ext cx="4040187" cy="639762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9423" indent="0">
              <a:buNone/>
              <a:defRPr sz="1941" b="1"/>
            </a:lvl2pPr>
            <a:lvl3pPr marL="898846" indent="0">
              <a:buNone/>
              <a:defRPr sz="1765" b="1"/>
            </a:lvl3pPr>
            <a:lvl4pPr marL="1348268" indent="0">
              <a:buNone/>
              <a:defRPr sz="1588" b="1"/>
            </a:lvl4pPr>
            <a:lvl5pPr marL="1797691" indent="0">
              <a:buNone/>
              <a:defRPr sz="1588" b="1"/>
            </a:lvl5pPr>
            <a:lvl6pPr marL="2247115" indent="0">
              <a:buNone/>
              <a:defRPr sz="1588" b="1"/>
            </a:lvl6pPr>
            <a:lvl7pPr marL="2696539" indent="0">
              <a:buNone/>
              <a:defRPr sz="1588" b="1"/>
            </a:lvl7pPr>
            <a:lvl8pPr marL="3145962" indent="0">
              <a:buNone/>
              <a:defRPr sz="1588" b="1"/>
            </a:lvl8pPr>
            <a:lvl9pPr marL="3595382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41294"/>
            <a:ext cx="4041775" cy="639762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9423" indent="0">
              <a:buNone/>
              <a:defRPr sz="1941" b="1"/>
            </a:lvl2pPr>
            <a:lvl3pPr marL="898846" indent="0">
              <a:buNone/>
              <a:defRPr sz="1765" b="1"/>
            </a:lvl3pPr>
            <a:lvl4pPr marL="1348268" indent="0">
              <a:buNone/>
              <a:defRPr sz="1588" b="1"/>
            </a:lvl4pPr>
            <a:lvl5pPr marL="1797691" indent="0">
              <a:buNone/>
              <a:defRPr sz="1588" b="1"/>
            </a:lvl5pPr>
            <a:lvl6pPr marL="2247115" indent="0">
              <a:buNone/>
              <a:defRPr sz="1588" b="1"/>
            </a:lvl6pPr>
            <a:lvl7pPr marL="2696539" indent="0">
              <a:buNone/>
              <a:defRPr sz="1588" b="1"/>
            </a:lvl7pPr>
            <a:lvl8pPr marL="3145962" indent="0">
              <a:buNone/>
              <a:defRPr sz="1588" b="1"/>
            </a:lvl8pPr>
            <a:lvl9pPr marL="3595382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1715527"/>
            <a:ext cx="4191000" cy="4410638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52818" y="1715527"/>
            <a:ext cx="4191000" cy="4410638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765"/>
            </a:lvl4pPr>
            <a:lvl5pPr>
              <a:defRPr sz="15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6824"/>
          </a:xfrm>
        </p:spPr>
        <p:txBody>
          <a:bodyPr anchor="b">
            <a:noAutofit/>
          </a:bodyPr>
          <a:lstStyle>
            <a:lvl1pPr>
              <a:defRPr sz="353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E8D1090-280C-4DAC-B3DE-43687F624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89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06D7-F994-42A8-9714-AEDC24E7A4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7513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0" y="6202363"/>
            <a:ext cx="8382000" cy="731837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buFont typeface="+mj-lt"/>
              <a:buAutoNum type="arabicPeriod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57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7D094-3E26-4F50-8A1A-1120EDFE0D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435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5D00-FDB5-45E3-90C4-A85EC8A1B7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4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E2590-A717-4D8D-9A65-1D28AC0CD7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369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8FEB-F102-40DC-B40D-EF245AA656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78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BA38-8F35-4251-A656-0CD29EB5A2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48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4E58B-EBC6-44AE-9A93-87264654C4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044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9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6154C8-0998-4372-843C-B9B14CDE70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7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ADD5F5-6B65-4050-82FA-E81EA94EFA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64" tIns="50933" rIns="101864" bIns="509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8063"/>
            <a:ext cx="8229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64" tIns="50933" rIns="101864" bIns="50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8" y="6492875"/>
            <a:ext cx="442912" cy="365125"/>
          </a:xfrm>
          <a:prstGeom prst="rect">
            <a:avLst/>
          </a:prstGeom>
        </p:spPr>
        <p:txBody>
          <a:bodyPr vert="horz" lIns="101864" tIns="50933" rIns="101864" bIns="50933" rtlCol="0" anchor="ctr"/>
          <a:lstStyle>
            <a:lvl1pPr algn="r" defTabSz="898846">
              <a:defRPr sz="1147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B1E8F95E-1E29-4987-895A-EB9B005BB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88947" y="6542637"/>
            <a:ext cx="95494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+mn-lt"/>
              </a:rPr>
              <a:t>Bacteremia</a:t>
            </a:r>
            <a:endParaRPr lang="en-US" sz="1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11727" y="6149468"/>
            <a:ext cx="2040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AHRQ Safety Program for Improving Antibiotic Use – Acute Care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6210513"/>
            <a:ext cx="6927" cy="564722"/>
          </a:xfrm>
          <a:prstGeom prst="line">
            <a:avLst/>
          </a:prstGeom>
          <a:ln>
            <a:solidFill>
              <a:srgbClr val="07A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31" r:id="rId6"/>
    <p:sldLayoutId id="214748433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985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98525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2pPr>
      <a:lvl3pPr algn="ctr" defTabSz="898525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3pPr>
      <a:lvl4pPr algn="ctr" defTabSz="898525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4pPr>
      <a:lvl5pPr algn="ctr" defTabSz="898525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5pPr>
      <a:lvl6pPr marL="457200" algn="ctr" defTabSz="898525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6pPr>
      <a:lvl7pPr marL="914400" algn="ctr" defTabSz="898525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7pPr>
      <a:lvl8pPr marL="1371600" algn="ctr" defTabSz="898525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8pPr>
      <a:lvl9pPr marL="1828800" algn="ctr" defTabSz="898525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36550" indent="-336550" algn="l" defTabSz="898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9400" algn="l" defTabSz="898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363" indent="-223838" algn="l" defTabSz="898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625" indent="-223838" algn="l" defTabSz="898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888" indent="-223838" algn="l" defTabSz="898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1827" indent="-224712" algn="l" defTabSz="8988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250" indent="-224712" algn="l" defTabSz="8988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0672" indent="-224712" algn="l" defTabSz="8988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094" indent="-224712" algn="l" defTabSz="8988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8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423" algn="l" defTabSz="8988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846" algn="l" defTabSz="8988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268" algn="l" defTabSz="8988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7691" algn="l" defTabSz="8988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115" algn="l" defTabSz="8988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6539" algn="l" defTabSz="8988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5962" algn="l" defTabSz="8988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5382" algn="l" defTabSz="8988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9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0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Best Practices in the Diagnosis and Treatment of Bacteremia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Acute Care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AHRQ Safety Program for </a:t>
            </a:r>
            <a:br>
              <a:rPr lang="en-US" dirty="0"/>
            </a:br>
            <a:r>
              <a:rPr lang="en-US" dirty="0"/>
              <a:t>Improving Antibiotic Use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3748" y="6396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AHRQ Pub. No. 17(20)-0028-EF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November 2019 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307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cs typeface="Calibri" panose="020F0502020204030204" pitchFamily="34" charset="0"/>
              </a:rPr>
              <a:t>Extended-Spectrum Beta-Lactamases</a:t>
            </a:r>
            <a:endParaRPr lang="en-US" altLang="en-US" sz="3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45075"/>
          </a:xfrm>
        </p:spPr>
        <p:txBody>
          <a:bodyPr rtlCol="0">
            <a:noAutofit/>
          </a:bodyPr>
          <a:lstStyle/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cs typeface="Calibri" panose="020F0502020204030204" pitchFamily="34" charset="0"/>
              </a:rPr>
              <a:t>Most commonly seen in </a:t>
            </a:r>
            <a:r>
              <a:rPr lang="en-US" altLang="en-US" sz="2600" i="1" dirty="0" smtClean="0">
                <a:cs typeface="Calibri" panose="020F0502020204030204" pitchFamily="34" charset="0"/>
              </a:rPr>
              <a:t>E. coli</a:t>
            </a:r>
            <a:r>
              <a:rPr lang="en-US" altLang="en-US" sz="2600" dirty="0" smtClean="0">
                <a:cs typeface="Calibri" panose="020F0502020204030204" pitchFamily="34" charset="0"/>
              </a:rPr>
              <a:t>, </a:t>
            </a:r>
            <a:r>
              <a:rPr lang="en-US" altLang="en-US" sz="2600" i="1" dirty="0" smtClean="0">
                <a:cs typeface="Calibri" panose="020F0502020204030204" pitchFamily="34" charset="0"/>
              </a:rPr>
              <a:t>Klebsiella</a:t>
            </a:r>
            <a:r>
              <a:rPr lang="en-US" altLang="en-US" sz="2600" dirty="0" smtClean="0">
                <a:cs typeface="Calibri" panose="020F0502020204030204" pitchFamily="34" charset="0"/>
              </a:rPr>
              <a:t> spp., </a:t>
            </a:r>
            <a:r>
              <a:rPr lang="en-US" altLang="en-US" sz="2600" i="1" dirty="0" smtClean="0">
                <a:cs typeface="Calibri" panose="020F0502020204030204" pitchFamily="34" charset="0"/>
              </a:rPr>
              <a:t>Proteus </a:t>
            </a:r>
            <a:r>
              <a:rPr lang="en-US" altLang="en-US" sz="2600" dirty="0" smtClean="0">
                <a:cs typeface="Calibri" panose="020F0502020204030204" pitchFamily="34" charset="0"/>
              </a:rPr>
              <a:t>spp.</a:t>
            </a:r>
          </a:p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cs typeface="Calibri" panose="020F0502020204030204" pitchFamily="34" charset="0"/>
              </a:rPr>
              <a:t>Many microbiology laboratories are not performing ESBL confirmation testing </a:t>
            </a:r>
          </a:p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cs typeface="Calibri" panose="020F0502020204030204" pitchFamily="34" charset="0"/>
              </a:rPr>
              <a:t>Agents of first choice for invasive infections are carbapenems, based on the results of a multicenter randomized trial</a:t>
            </a:r>
            <a:r>
              <a:rPr lang="en-US" altLang="en-US" sz="2600" baseline="30000" dirty="0" smtClean="0">
                <a:cs typeface="Calibri" panose="020F0502020204030204" pitchFamily="34" charset="0"/>
              </a:rPr>
              <a:t>7</a:t>
            </a:r>
            <a:r>
              <a:rPr lang="en-US" altLang="en-US" sz="2600" dirty="0" smtClean="0">
                <a:cs typeface="Calibri" panose="020F0502020204030204" pitchFamily="34" charset="0"/>
              </a:rPr>
              <a:t> </a:t>
            </a:r>
          </a:p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cs typeface="Calibri" panose="020F0502020204030204" pitchFamily="34" charset="0"/>
              </a:rPr>
              <a:t>Can consider fluoroquinolones or trimethoprim/ sulfamethoxazole if susceptible </a:t>
            </a:r>
          </a:p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cs typeface="Calibri" panose="020F0502020204030204" pitchFamily="34" charset="0"/>
              </a:rPr>
              <a:t>Can consider piperacillin/tazobactam, if susceptible, for milder infections like cystitis</a:t>
            </a:r>
          </a:p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cs typeface="Calibri" panose="020F0502020204030204" pitchFamily="34" charset="0"/>
              </a:rPr>
              <a:t>Ceftriaxone, cefepime, and aztreonam not recommended</a:t>
            </a:r>
            <a:endParaRPr lang="en-US" altLang="en-US" sz="26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127DF7B-9917-4166-8C40-956B42863C30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397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cs typeface="Calibri" panose="020F0502020204030204" pitchFamily="34" charset="0"/>
              </a:rPr>
              <a:t>AmpC Beta-Lactamases</a:t>
            </a:r>
            <a:endParaRPr lang="en-US" altLang="en-US" sz="3400" dirty="0" smtClean="0"/>
          </a:p>
        </p:txBody>
      </p:sp>
      <p:sp>
        <p:nvSpPr>
          <p:cNvPr id="105475" name="Content Placeholder 4"/>
          <p:cNvSpPr>
            <a:spLocks noGrp="1"/>
          </p:cNvSpPr>
          <p:nvPr>
            <p:ph idx="1"/>
          </p:nvPr>
        </p:nvSpPr>
        <p:spPr>
          <a:xfrm>
            <a:off x="447675" y="1066800"/>
            <a:ext cx="8229600" cy="4892675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cs typeface="Calibri" panose="020F0502020204030204" pitchFamily="34" charset="0"/>
              </a:rPr>
              <a:t>Most commonly seen in </a:t>
            </a:r>
            <a:r>
              <a:rPr lang="en-US" altLang="en-US" sz="2600" i="1" dirty="0" smtClean="0">
                <a:cs typeface="Calibri" panose="020F0502020204030204" pitchFamily="34" charset="0"/>
              </a:rPr>
              <a:t>Enterobacter</a:t>
            </a:r>
            <a:r>
              <a:rPr lang="en-US" altLang="en-US" sz="2600" dirty="0" smtClean="0">
                <a:cs typeface="Calibri" panose="020F0502020204030204" pitchFamily="34" charset="0"/>
              </a:rPr>
              <a:t> species </a:t>
            </a:r>
            <a:endParaRPr lang="en-US" altLang="en-US" sz="2600" dirty="0"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600" dirty="0" smtClean="0">
                <a:cs typeface="Calibri" panose="020F0502020204030204" pitchFamily="34" charset="0"/>
              </a:rPr>
              <a:t>Induced by exposure to third-generation cephalosporins: do NOT use these agents to treat </a:t>
            </a:r>
            <a:r>
              <a:rPr lang="en-US" altLang="en-US" sz="2600" i="1" dirty="0" smtClean="0">
                <a:cs typeface="Calibri" panose="020F0502020204030204" pitchFamily="34" charset="0"/>
              </a:rPr>
              <a:t>Enterobacter</a:t>
            </a:r>
            <a:r>
              <a:rPr lang="en-US" altLang="en-US" sz="2600" dirty="0" smtClean="0">
                <a:cs typeface="Calibri" panose="020F0502020204030204" pitchFamily="34" charset="0"/>
              </a:rPr>
              <a:t> species even if reported as susceptible</a:t>
            </a:r>
          </a:p>
          <a:p>
            <a:pPr eaLnBrk="1" hangingPunct="1"/>
            <a:r>
              <a:rPr lang="en-US" altLang="en-US" sz="2600" dirty="0" smtClean="0">
                <a:cs typeface="Calibri" panose="020F0502020204030204" pitchFamily="34" charset="0"/>
              </a:rPr>
              <a:t>Microbiology laboratories do not test for AmpC beta-lactamases </a:t>
            </a:r>
          </a:p>
          <a:p>
            <a:pPr eaLnBrk="1" hangingPunct="1"/>
            <a:r>
              <a:rPr lang="en-US" altLang="en-US" sz="2600" dirty="0" smtClean="0">
                <a:cs typeface="Calibri" panose="020F0502020204030204" pitchFamily="34" charset="0"/>
              </a:rPr>
              <a:t>For invasive </a:t>
            </a:r>
            <a:r>
              <a:rPr lang="en-US" altLang="en-US" sz="2600" i="1" dirty="0" smtClean="0">
                <a:cs typeface="Calibri" panose="020F0502020204030204" pitchFamily="34" charset="0"/>
              </a:rPr>
              <a:t>Enterobacter</a:t>
            </a:r>
            <a:r>
              <a:rPr lang="en-US" altLang="en-US" sz="2600" dirty="0" smtClean="0">
                <a:cs typeface="Calibri" panose="020F0502020204030204" pitchFamily="34" charset="0"/>
              </a:rPr>
              <a:t> species infections, avoidance of third-generation cephalosporins is recommended</a:t>
            </a:r>
          </a:p>
          <a:p>
            <a:pPr lvl="1" eaLnBrk="1" hangingPunct="1"/>
            <a:r>
              <a:rPr lang="en-US" altLang="en-US" sz="2200" dirty="0" smtClean="0">
                <a:cs typeface="Calibri" panose="020F0502020204030204" pitchFamily="34" charset="0"/>
              </a:rPr>
              <a:t>Consider cefepime,</a:t>
            </a:r>
            <a:r>
              <a:rPr lang="en-US" altLang="en-US" sz="2200" baseline="30000" dirty="0" smtClean="0">
                <a:cs typeface="Calibri" panose="020F0502020204030204" pitchFamily="34" charset="0"/>
              </a:rPr>
              <a:t>8,9</a:t>
            </a:r>
            <a:r>
              <a:rPr lang="en-US" altLang="en-US" sz="2200" dirty="0" smtClean="0">
                <a:cs typeface="Calibri" panose="020F0502020204030204" pitchFamily="34" charset="0"/>
              </a:rPr>
              <a:t> carbapenems, </a:t>
            </a:r>
            <a:br>
              <a:rPr lang="en-US" altLang="en-US" sz="2200" dirty="0" smtClean="0">
                <a:cs typeface="Calibri" panose="020F0502020204030204" pitchFamily="34" charset="0"/>
              </a:rPr>
            </a:br>
            <a:r>
              <a:rPr lang="en-US" altLang="en-US" sz="2200" dirty="0" smtClean="0">
                <a:cs typeface="Calibri" panose="020F0502020204030204" pitchFamily="34" charset="0"/>
              </a:rPr>
              <a:t>fluoroquinolones, or trimethoprim/</a:t>
            </a:r>
            <a:br>
              <a:rPr lang="en-US" altLang="en-US" sz="2200" dirty="0" smtClean="0">
                <a:cs typeface="Calibri" panose="020F0502020204030204" pitchFamily="34" charset="0"/>
              </a:rPr>
            </a:br>
            <a:r>
              <a:rPr lang="en-US" altLang="en-US" sz="2200" dirty="0" smtClean="0">
                <a:cs typeface="Calibri" panose="020F0502020204030204" pitchFamily="34" charset="0"/>
              </a:rPr>
              <a:t>sulfamethoxazole, if susceptible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9D8FF27-99ED-4D2E-9822-23F2DFDDE621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dirty="0">
              <a:latin typeface="Calibri"/>
              <a:cs typeface="+mn-cs"/>
            </a:endParaRPr>
          </a:p>
        </p:txBody>
      </p:sp>
      <p:pic>
        <p:nvPicPr>
          <p:cNvPr id="3" name="Picture 2" descr="Image is of a petri dish with bacteria growing in it." title="Petri dis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56470"/>
            <a:ext cx="2425970" cy="13633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900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Carbapenem-Resistant </a:t>
            </a:r>
            <a:r>
              <a:rPr lang="en-US" i="1" dirty="0" smtClean="0"/>
              <a:t>Enterobacteriaceae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316537"/>
          </a:xfrm>
        </p:spPr>
        <p:txBody>
          <a:bodyPr/>
          <a:lstStyle/>
          <a:p>
            <a:r>
              <a:rPr lang="en-US" sz="2400" dirty="0" smtClean="0"/>
              <a:t>CRE are resistant to at least one carbapenem </a:t>
            </a:r>
          </a:p>
          <a:p>
            <a:pPr lvl="1"/>
            <a:r>
              <a:rPr lang="en-US" sz="2000" dirty="0" smtClean="0"/>
              <a:t>e.g., ertapenem, meropenem, imipenem/cilastatin, or doripenem</a:t>
            </a:r>
          </a:p>
          <a:p>
            <a:r>
              <a:rPr lang="en-US" sz="2400" dirty="0" smtClean="0"/>
              <a:t>About half the time they produce carbapenemase enzymes</a:t>
            </a:r>
            <a:r>
              <a:rPr lang="en-US" sz="2400" baseline="30000" dirty="0" smtClean="0"/>
              <a:t>10</a:t>
            </a:r>
            <a:endParaRPr lang="en-US" sz="2400" dirty="0" smtClean="0"/>
          </a:p>
          <a:p>
            <a:pPr lvl="1"/>
            <a:r>
              <a:rPr lang="en-US" sz="2000" dirty="0" smtClean="0"/>
              <a:t>KPC carbapenemases are the most common carbapenemases in the United States</a:t>
            </a:r>
          </a:p>
          <a:p>
            <a:r>
              <a:rPr lang="en-US" sz="2400" dirty="0" smtClean="0"/>
              <a:t>Consult infectious diseases for treatment recommendations</a:t>
            </a:r>
          </a:p>
          <a:p>
            <a:r>
              <a:rPr lang="en-US" sz="2400" dirty="0" smtClean="0"/>
              <a:t>Some general rules:</a:t>
            </a:r>
            <a:r>
              <a:rPr lang="en-US" sz="2400" baseline="30000" dirty="0" smtClean="0"/>
              <a:t>11-14</a:t>
            </a:r>
          </a:p>
          <a:p>
            <a:pPr lvl="1"/>
            <a:r>
              <a:rPr lang="en-US" sz="2000" dirty="0" smtClean="0"/>
              <a:t>Beta-lactam/beta-lactamase </a:t>
            </a:r>
            <a:r>
              <a:rPr lang="en-US" sz="2000" dirty="0"/>
              <a:t>inhibitor combination agents (e.g., ceftazidime/avibactam, meropenem/vaborbactam), generally have good activity against CRE and are the preferred treatment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/>
              <a:t>Must obtain susceptibility testing</a:t>
            </a:r>
          </a:p>
          <a:p>
            <a:pPr lvl="1"/>
            <a:r>
              <a:rPr lang="en-US" sz="2000" dirty="0" smtClean="0"/>
              <a:t>Other options if CRE-active beta-lactam/beta-lactamase </a:t>
            </a:r>
            <a:r>
              <a:rPr lang="en-US" sz="2000" dirty="0"/>
              <a:t>inhibitor combination agents </a:t>
            </a:r>
            <a:r>
              <a:rPr lang="en-US" sz="2000" dirty="0" smtClean="0"/>
              <a:t>are not available: extended-infusion meropenem or imipenem/cilastatin therapy if MIC is ≤8 mcg/mL PLUS a second agent based on </a:t>
            </a:r>
            <a:r>
              <a:rPr lang="en-US" sz="2000" i="1" dirty="0" smtClean="0"/>
              <a:t>in vitro </a:t>
            </a:r>
            <a:r>
              <a:rPr lang="en-US" sz="2000" dirty="0" smtClean="0"/>
              <a:t>susceptibility results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65A36AE-CFDF-4295-89D4-3BFAF34197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i="1" dirty="0" smtClean="0">
                <a:cs typeface="Calibri" panose="020F0502020204030204" pitchFamily="34" charset="0"/>
              </a:rPr>
              <a:t>Pseudomonas </a:t>
            </a:r>
            <a:r>
              <a:rPr lang="en-US" altLang="en-US" sz="3400" dirty="0" smtClean="0">
                <a:cs typeface="Calibri" panose="020F0502020204030204" pitchFamily="34" charset="0"/>
              </a:rPr>
              <a:t>Bacteremia</a:t>
            </a:r>
            <a:r>
              <a:rPr lang="en-US" altLang="en-US" sz="3400" baseline="30000" dirty="0" smtClean="0">
                <a:cs typeface="Calibri" panose="020F0502020204030204" pitchFamily="34" charset="0"/>
              </a:rPr>
              <a:t>12</a:t>
            </a:r>
            <a:endParaRPr lang="en-US" altLang="en-US" sz="3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599" cy="5181600"/>
          </a:xfrm>
        </p:spPr>
        <p:txBody>
          <a:bodyPr rtlCol="0">
            <a:noAutofit/>
          </a:bodyPr>
          <a:lstStyle/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Blood cultures growing oxidase-positive, non-lactose-fermenting Gram-negative rods</a:t>
            </a:r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Determine the source</a:t>
            </a: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000" dirty="0" smtClean="0">
                <a:cs typeface="Calibri" panose="020F0502020204030204" pitchFamily="34" charset="0"/>
              </a:rPr>
              <a:t>Commonly pulmonary, catheter/hardware, urine, wound </a:t>
            </a:r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Source control whenever possible</a:t>
            </a:r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Antibiotic therapy</a:t>
            </a:r>
            <a:r>
              <a:rPr lang="en-US" altLang="en-US" sz="2400" baseline="30000" dirty="0">
                <a:cs typeface="Calibri" panose="020F0502020204030204" pitchFamily="34" charset="0"/>
              </a:rPr>
              <a:t>12</a:t>
            </a:r>
            <a:endParaRPr lang="en-US" altLang="en-US" sz="2400" dirty="0" smtClean="0">
              <a:cs typeface="Calibri" panose="020F0502020204030204" pitchFamily="34" charset="0"/>
            </a:endParaRPr>
          </a:p>
          <a:p>
            <a:pPr marL="730768" lvl="1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000" dirty="0" smtClean="0">
                <a:cs typeface="Calibri" panose="020F0502020204030204" pitchFamily="34" charset="0"/>
              </a:rPr>
              <a:t>Piperacillin/tazobactam, cefepime, ceftazidime, carbapenems </a:t>
            </a:r>
            <a:br>
              <a:rPr lang="en-US" altLang="en-US" sz="2000" dirty="0" smtClean="0">
                <a:cs typeface="Calibri" panose="020F0502020204030204" pitchFamily="34" charset="0"/>
              </a:rPr>
            </a:br>
            <a:r>
              <a:rPr lang="en-US" altLang="en-US" sz="2000" dirty="0" smtClean="0">
                <a:cs typeface="Calibri" panose="020F0502020204030204" pitchFamily="34" charset="0"/>
              </a:rPr>
              <a:t>(not ertapenem), fluoroquinolones (not moxifloxacin), aminoglycosides</a:t>
            </a:r>
          </a:p>
          <a:p>
            <a:pPr marL="730768" lvl="1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000" dirty="0" smtClean="0">
                <a:cs typeface="Calibri" panose="020F0502020204030204" pitchFamily="34" charset="0"/>
              </a:rPr>
              <a:t>Data do not support the use of combination therapy over monotherapy </a:t>
            </a:r>
            <a:endParaRPr lang="en-US" altLang="en-US" sz="2000" dirty="0">
              <a:cs typeface="Calibri" panose="020F0502020204030204" pitchFamily="34" charset="0"/>
            </a:endParaRPr>
          </a:p>
          <a:p>
            <a:pPr marL="1122881" lvl="2" indent="-337068" defTabSz="898846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smtClean="0">
                <a:cs typeface="Calibri" panose="020F0502020204030204" pitchFamily="34" charset="0"/>
              </a:rPr>
              <a:t>Aminoglycoside monotherapy </a:t>
            </a:r>
            <a:r>
              <a:rPr lang="en-US" altLang="en-US" sz="2000" u="sng" dirty="0" smtClean="0">
                <a:cs typeface="Calibri" panose="020F0502020204030204" pitchFamily="34" charset="0"/>
              </a:rPr>
              <a:t>not</a:t>
            </a:r>
            <a:r>
              <a:rPr lang="en-US" altLang="en-US" sz="2000" dirty="0" smtClean="0">
                <a:cs typeface="Calibri" panose="020F0502020204030204" pitchFamily="34" charset="0"/>
              </a:rPr>
              <a:t> recommended (Exception: lower urinary tract infections)</a:t>
            </a:r>
          </a:p>
          <a:p>
            <a:pPr marL="730768" lvl="1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000" dirty="0" smtClean="0">
                <a:cs typeface="Calibri" panose="020F0502020204030204" pitchFamily="34" charset="0"/>
              </a:rPr>
              <a:t>If isolate is multidrug-resistant, consider infectious diseases consult</a:t>
            </a:r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Duration: 10–14 days in most cases</a:t>
            </a:r>
          </a:p>
          <a:p>
            <a:pPr marL="785813" lvl="2" indent="0" defTabSz="898846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cs typeface="Calibri" panose="020F0502020204030204" pitchFamily="34" charset="0"/>
              </a:rPr>
              <a:t> </a:t>
            </a:r>
            <a:endParaRPr lang="en-US" altLang="en-US" sz="20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BF468B6-C231-49A7-BE95-B36F36F10658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is of a seal with important written across it." title="Importa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8" y="4143116"/>
            <a:ext cx="2514600" cy="2514600"/>
          </a:xfrm>
          <a:prstGeom prst="rect">
            <a:avLst/>
          </a:prstGeom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i="1" dirty="0" smtClean="0">
                <a:cs typeface="Calibri" panose="020F0502020204030204" pitchFamily="34" charset="0"/>
              </a:rPr>
              <a:t>Staphylococcus aureus </a:t>
            </a:r>
            <a:r>
              <a:rPr lang="en-US" altLang="en-US" sz="3400" dirty="0" smtClean="0">
                <a:cs typeface="Calibri" panose="020F0502020204030204" pitchFamily="34" charset="0"/>
              </a:rPr>
              <a:t>Bacteremia: Diagnosis</a:t>
            </a:r>
            <a:endParaRPr lang="en-US" altLang="en-US" sz="3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288" y="990599"/>
            <a:ext cx="8382000" cy="5318125"/>
          </a:xfrm>
        </p:spPr>
        <p:txBody>
          <a:bodyPr rtlCol="0">
            <a:noAutofit/>
          </a:bodyPr>
          <a:lstStyle/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cs typeface="Calibri" panose="020F0502020204030204" pitchFamily="34" charset="0"/>
              </a:rPr>
              <a:t>Determining </a:t>
            </a:r>
            <a:r>
              <a:rPr lang="en-US" altLang="en-US" sz="2800" dirty="0">
                <a:cs typeface="Calibri" panose="020F0502020204030204" pitchFamily="34" charset="0"/>
              </a:rPr>
              <a:t>the source of </a:t>
            </a:r>
            <a:r>
              <a:rPr lang="en-US" altLang="en-US" sz="2800" i="1" dirty="0" smtClean="0">
                <a:cs typeface="Calibri" panose="020F0502020204030204" pitchFamily="34" charset="0"/>
              </a:rPr>
              <a:t>S. aureus </a:t>
            </a:r>
            <a:r>
              <a:rPr lang="en-US" altLang="en-US" sz="2800" dirty="0" smtClean="0">
                <a:cs typeface="Calibri" panose="020F0502020204030204" pitchFamily="34" charset="0"/>
              </a:rPr>
              <a:t>bacteremia </a:t>
            </a:r>
            <a:r>
              <a:rPr lang="en-US" altLang="en-US" sz="2800" dirty="0">
                <a:cs typeface="Calibri" panose="020F0502020204030204" pitchFamily="34" charset="0"/>
              </a:rPr>
              <a:t>and whether there has been metastatic spread </a:t>
            </a:r>
            <a:r>
              <a:rPr lang="en-US" altLang="en-US" sz="2800" dirty="0" smtClean="0">
                <a:cs typeface="Calibri" panose="020F0502020204030204" pitchFamily="34" charset="0"/>
              </a:rPr>
              <a:t>are </a:t>
            </a:r>
            <a:r>
              <a:rPr lang="en-US" altLang="en-US" sz="2800" dirty="0">
                <a:cs typeface="Calibri" panose="020F0502020204030204" pitchFamily="34" charset="0"/>
              </a:rPr>
              <a:t>of </a:t>
            </a:r>
            <a:r>
              <a:rPr lang="en-US" altLang="en-US" sz="2800" i="1" u="sng" dirty="0">
                <a:solidFill>
                  <a:srgbClr val="FF0000"/>
                </a:solidFill>
                <a:cs typeface="Calibri" panose="020F0502020204030204" pitchFamily="34" charset="0"/>
              </a:rPr>
              <a:t>critical</a:t>
            </a:r>
            <a:r>
              <a:rPr lang="en-US" altLang="en-US" sz="2800" dirty="0">
                <a:cs typeface="Calibri" panose="020F0502020204030204" pitchFamily="34" charset="0"/>
              </a:rPr>
              <a:t> </a:t>
            </a:r>
            <a:r>
              <a:rPr lang="en-US" altLang="en-US" sz="2800" dirty="0" smtClean="0">
                <a:cs typeface="Calibri" panose="020F0502020204030204" pitchFamily="34" charset="0"/>
              </a:rPr>
              <a:t>importance</a:t>
            </a:r>
            <a:r>
              <a:rPr lang="en-US" altLang="en-US" sz="2800" baseline="30000" dirty="0" smtClean="0">
                <a:cs typeface="Calibri" panose="020F0502020204030204" pitchFamily="34" charset="0"/>
              </a:rPr>
              <a:t>15</a:t>
            </a:r>
            <a:endParaRPr lang="en-US" altLang="en-US" sz="2800" dirty="0">
              <a:cs typeface="Calibri" panose="020F0502020204030204" pitchFamily="34" charset="0"/>
            </a:endParaRPr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Based on history and physical exam, imaging should be </a:t>
            </a:r>
            <a:r>
              <a:rPr lang="en-US" altLang="en-US" sz="2800" dirty="0" smtClean="0">
                <a:cs typeface="Calibri" panose="020F0502020204030204" pitchFamily="34" charset="0"/>
              </a:rPr>
              <a:t>obtained</a:t>
            </a: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Concomitant vertebral osteomyelitis/discitis/epidural abscesses are not uncommon </a:t>
            </a:r>
            <a:endParaRPr lang="en-US" altLang="en-US" sz="24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6D0CC56-8011-445D-9D39-1D7DA1CC0977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608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i="1" dirty="0" smtClean="0">
                <a:cs typeface="Calibri" panose="020F0502020204030204" pitchFamily="34" charset="0"/>
              </a:rPr>
              <a:t>Staphylococcus aureus </a:t>
            </a:r>
            <a:r>
              <a:rPr lang="en-US" altLang="en-US" sz="3400" dirty="0" smtClean="0">
                <a:cs typeface="Calibri" panose="020F0502020204030204" pitchFamily="34" charset="0"/>
              </a:rPr>
              <a:t>Bacteremia: Diagnosis</a:t>
            </a:r>
            <a:r>
              <a:rPr lang="en-US" altLang="en-US" sz="3400" baseline="30000" dirty="0" smtClean="0">
                <a:cs typeface="Calibri" panose="020F0502020204030204" pitchFamily="34" charset="0"/>
              </a:rPr>
              <a:t>13</a:t>
            </a:r>
            <a:endParaRPr lang="en-US" altLang="en-US" sz="3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744" y="969371"/>
            <a:ext cx="8701088" cy="5410200"/>
          </a:xfrm>
        </p:spPr>
        <p:txBody>
          <a:bodyPr rtlCol="0">
            <a:noAutofit/>
          </a:bodyPr>
          <a:lstStyle/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cs typeface="Calibri" panose="020F0502020204030204" pitchFamily="34" charset="0"/>
              </a:rPr>
              <a:t>All patients must have echocardiography </a:t>
            </a:r>
            <a:r>
              <a:rPr lang="en-US" altLang="en-US" sz="2800" dirty="0">
                <a:cs typeface="Calibri" panose="020F0502020204030204" pitchFamily="34" charset="0"/>
              </a:rPr>
              <a:t>to assess for </a:t>
            </a:r>
            <a:r>
              <a:rPr lang="en-US" altLang="en-US" sz="2800" dirty="0" smtClean="0">
                <a:cs typeface="Calibri" panose="020F0502020204030204" pitchFamily="34" charset="0"/>
              </a:rPr>
              <a:t>endocarditis</a:t>
            </a: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Transesophageal </a:t>
            </a:r>
            <a:r>
              <a:rPr lang="en-US" altLang="en-US" sz="2400" dirty="0">
                <a:cs typeface="Calibri" panose="020F0502020204030204" pitchFamily="34" charset="0"/>
              </a:rPr>
              <a:t>echocardiogram (TEE) </a:t>
            </a:r>
            <a:r>
              <a:rPr lang="en-US" altLang="en-US" sz="2400" dirty="0" smtClean="0">
                <a:cs typeface="Calibri" panose="020F0502020204030204" pitchFamily="34" charset="0"/>
              </a:rPr>
              <a:t>is more sensitive than transthoracic echocardiogram (TTE) in detecting smaller vegetations</a:t>
            </a:r>
            <a:r>
              <a:rPr lang="en-US" altLang="en-US" sz="2400" baseline="30000" dirty="0" smtClean="0">
                <a:cs typeface="Calibri" panose="020F0502020204030204" pitchFamily="34" charset="0"/>
              </a:rPr>
              <a:t>16</a:t>
            </a: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Most patients should receive TEE</a:t>
            </a:r>
            <a:r>
              <a:rPr lang="en-US" altLang="en-US" sz="2400" baseline="30000" dirty="0" smtClean="0">
                <a:cs typeface="Calibri" panose="020F0502020204030204" pitchFamily="34" charset="0"/>
              </a:rPr>
              <a:t>15</a:t>
            </a:r>
          </a:p>
          <a:p>
            <a:pPr marL="1241745" lvl="2" indent="-342900" defTabSz="898846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P</a:t>
            </a:r>
            <a:r>
              <a:rPr lang="en-US" altLang="en-US" sz="2400" dirty="0" smtClean="0"/>
              <a:t>atients </a:t>
            </a:r>
            <a:r>
              <a:rPr lang="en-US" altLang="en-US" sz="2400" dirty="0"/>
              <a:t>at low risk </a:t>
            </a:r>
            <a:r>
              <a:rPr lang="en-US" altLang="en-US" sz="2400" dirty="0" smtClean="0"/>
              <a:t>for endocarditis in </a:t>
            </a:r>
            <a:r>
              <a:rPr lang="en-US" altLang="en-US" sz="2400" dirty="0"/>
              <a:t>whom </a:t>
            </a:r>
            <a:r>
              <a:rPr lang="en-US" altLang="en-US" sz="2400" dirty="0" smtClean="0"/>
              <a:t>short-course </a:t>
            </a:r>
            <a:r>
              <a:rPr lang="en-US" altLang="en-US" sz="2400" dirty="0"/>
              <a:t>therapy is </a:t>
            </a:r>
            <a:r>
              <a:rPr lang="en-US" altLang="en-US" sz="2400" dirty="0" smtClean="0"/>
              <a:t>desired</a:t>
            </a:r>
          </a:p>
          <a:p>
            <a:pPr marL="1241745" lvl="2" indent="-342900" defTabSz="898846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/>
              <a:t>Patient at high risk for cardiac complications (e.g., </a:t>
            </a:r>
            <a:r>
              <a:rPr lang="en-US" altLang="en-US" sz="2400" dirty="0"/>
              <a:t>p</a:t>
            </a:r>
            <a:r>
              <a:rPr lang="en-US" altLang="en-US" sz="2400" dirty="0" smtClean="0"/>
              <a:t>rosthetic valves, permanent </a:t>
            </a:r>
            <a:r>
              <a:rPr lang="en-US" altLang="en-US" sz="2400" dirty="0"/>
              <a:t>cardiac </a:t>
            </a:r>
            <a:r>
              <a:rPr lang="en-US" altLang="en-US" sz="2400" dirty="0" smtClean="0"/>
              <a:t>devices, cardiac </a:t>
            </a:r>
            <a:r>
              <a:rPr lang="en-US" altLang="en-US" sz="2400" dirty="0"/>
              <a:t>conduction </a:t>
            </a:r>
            <a:r>
              <a:rPr lang="en-US" altLang="en-US" sz="2400" dirty="0" smtClean="0"/>
              <a:t>abnormalities, prolonged </a:t>
            </a:r>
            <a:r>
              <a:rPr lang="en-US" altLang="en-US" sz="2400" dirty="0"/>
              <a:t>bacteremia or </a:t>
            </a:r>
            <a:r>
              <a:rPr lang="en-US" altLang="en-US" sz="2400" dirty="0" smtClean="0"/>
              <a:t>fever)</a:t>
            </a:r>
            <a:endParaRPr lang="en-US" altLang="en-US" sz="24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6D0CC56-8011-445D-9D39-1D7DA1CC0977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dirty="0">
              <a:latin typeface="Calibri"/>
              <a:cs typeface="+mn-cs"/>
            </a:endParaRPr>
          </a:p>
        </p:txBody>
      </p:sp>
      <p:pic>
        <p:nvPicPr>
          <p:cNvPr id="3" name="Picture 2" descr="Image is of an echocardiogram." title="Echocardiogra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514812"/>
            <a:ext cx="3048000" cy="11617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169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i="1" dirty="0">
                <a:cs typeface="Calibri" panose="020F0502020204030204" pitchFamily="34" charset="0"/>
              </a:rPr>
              <a:t>Staphylococcus aureus </a:t>
            </a:r>
            <a:r>
              <a:rPr lang="en-US" altLang="en-US" sz="3400" dirty="0" smtClean="0">
                <a:cs typeface="Calibri" panose="020F0502020204030204" pitchFamily="34" charset="0"/>
              </a:rPr>
              <a:t>Bacteremia: Management</a:t>
            </a:r>
            <a:endParaRPr lang="en-US" altLang="en-US" sz="3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90613"/>
            <a:ext cx="8229600" cy="5118100"/>
          </a:xfrm>
        </p:spPr>
        <p:txBody>
          <a:bodyPr rtlCol="0">
            <a:noAutofit/>
          </a:bodyPr>
          <a:lstStyle/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Blood cultures should be obtained to demonstrate clearance of </a:t>
            </a:r>
            <a:r>
              <a:rPr lang="en-US" altLang="en-US" sz="2800" dirty="0" smtClean="0">
                <a:cs typeface="Calibri" panose="020F0502020204030204" pitchFamily="34" charset="0"/>
              </a:rPr>
              <a:t>bacteremia</a:t>
            </a:r>
            <a:r>
              <a:rPr lang="en-US" altLang="en-US" sz="2800" baseline="30000" dirty="0" smtClean="0">
                <a:cs typeface="Calibri" panose="020F0502020204030204" pitchFamily="34" charset="0"/>
              </a:rPr>
              <a:t>15</a:t>
            </a:r>
            <a:endParaRPr lang="en-US" altLang="en-US" sz="2800" baseline="30000" dirty="0">
              <a:cs typeface="Calibri" panose="020F0502020204030204" pitchFamily="34" charset="0"/>
            </a:endParaRPr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cs typeface="Calibri" panose="020F0502020204030204" pitchFamily="34" charset="0"/>
              </a:rPr>
              <a:t>Source control is </a:t>
            </a:r>
            <a:r>
              <a:rPr lang="en-US" altLang="en-US" sz="2800" i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essential</a:t>
            </a:r>
            <a:endParaRPr lang="en-US" altLang="en-US" sz="2800" i="1" u="sng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Remove </a:t>
            </a:r>
            <a:r>
              <a:rPr lang="en-US" altLang="en-US" sz="2400" dirty="0" smtClean="0">
                <a:cs typeface="Calibri" panose="020F0502020204030204" pitchFamily="34" charset="0"/>
              </a:rPr>
              <a:t>hardware</a:t>
            </a:r>
            <a:endParaRPr lang="en-US" altLang="en-US" sz="2400" dirty="0">
              <a:cs typeface="Calibri" panose="020F0502020204030204" pitchFamily="34" charset="0"/>
            </a:endParaRP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Debride abscesses</a:t>
            </a:r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Infectious diseases </a:t>
            </a:r>
            <a:r>
              <a:rPr lang="en-US" altLang="en-US" sz="2800" dirty="0" smtClean="0">
                <a:cs typeface="Calibri" panose="020F0502020204030204" pitchFamily="34" charset="0"/>
              </a:rPr>
              <a:t>consultation</a:t>
            </a:r>
            <a:r>
              <a:rPr lang="en-US" altLang="en-US" sz="2800" baseline="30000" dirty="0" smtClean="0"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8FFF8BD-A62F-4C94-8979-D472C7C2B346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i="1" dirty="0">
                <a:cs typeface="Calibri" panose="020F0502020204030204" pitchFamily="34" charset="0"/>
              </a:rPr>
              <a:t>Staphylococcus aureus </a:t>
            </a:r>
            <a:r>
              <a:rPr lang="en-US" altLang="en-US" sz="3400" dirty="0" smtClean="0">
                <a:cs typeface="Calibri" panose="020F0502020204030204" pitchFamily="34" charset="0"/>
              </a:rPr>
              <a:t>Bacteremia: Management</a:t>
            </a:r>
            <a:endParaRPr lang="en-US" altLang="en-US" sz="3400" dirty="0" smtClean="0"/>
          </a:p>
        </p:txBody>
      </p:sp>
      <p:sp>
        <p:nvSpPr>
          <p:cNvPr id="91139" name="Content Placeholder 4"/>
          <p:cNvSpPr>
            <a:spLocks noGrp="1"/>
          </p:cNvSpPr>
          <p:nvPr>
            <p:ph idx="1"/>
          </p:nvPr>
        </p:nvSpPr>
        <p:spPr>
          <a:xfrm>
            <a:off x="609600" y="1124902"/>
            <a:ext cx="8229600" cy="51181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cs typeface="Calibri" panose="020F0502020204030204" pitchFamily="34" charset="0"/>
              </a:rPr>
              <a:t>Uncomplicated</a:t>
            </a:r>
            <a:r>
              <a:rPr lang="en-US" altLang="en-US" sz="2400" baseline="30000" dirty="0" smtClean="0">
                <a:cs typeface="Calibri" panose="020F0502020204030204" pitchFamily="34" charset="0"/>
              </a:rPr>
              <a:t>15</a:t>
            </a:r>
            <a:endParaRPr lang="en-US" altLang="en-US" sz="2400" dirty="0" smtClean="0">
              <a:cs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Endocarditis excluded with a TEE</a:t>
            </a:r>
          </a:p>
          <a:p>
            <a:pPr lvl="2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 smtClean="0"/>
              <a:t>In select cases a very good quality TTE suffices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No implanted prosthetic devices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Followup blood cultures are negative for </a:t>
            </a:r>
            <a:r>
              <a:rPr lang="en-US" altLang="en-US" sz="2400" i="1" dirty="0" smtClean="0"/>
              <a:t>S. aureus</a:t>
            </a: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Patient defervesces within 72 hours of initiating effective therapy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</a:t>
            </a:r>
            <a:r>
              <a:rPr lang="en-US" altLang="en-US" sz="2400" dirty="0" smtClean="0"/>
              <a:t>atient has no localizing signs or symptoms of metastatic staphylococcal infection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MSSA</a:t>
            </a:r>
          </a:p>
          <a:p>
            <a:pPr eaLnBrk="1" hangingPunct="1"/>
            <a:r>
              <a:rPr lang="en-US" altLang="en-US" sz="2800" dirty="0" smtClean="0">
                <a:cs typeface="Calibri" panose="020F0502020204030204" pitchFamily="34" charset="0"/>
              </a:rPr>
              <a:t>Complicated</a:t>
            </a:r>
          </a:p>
          <a:p>
            <a:pPr lvl="1" eaLnBrk="1" hangingPunct="1"/>
            <a:r>
              <a:rPr lang="en-US" altLang="en-US" sz="2400" dirty="0" smtClean="0">
                <a:cs typeface="Calibri" panose="020F0502020204030204" pitchFamily="34" charset="0"/>
              </a:rPr>
              <a:t>All other cases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C249B77-77A6-48D1-B9BA-4B3049A60D44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cs typeface="Calibri" panose="020F0502020204030204" pitchFamily="34" charset="0"/>
              </a:rPr>
              <a:t>MSSA</a:t>
            </a:r>
            <a:r>
              <a:rPr lang="en-US" altLang="en-US" sz="3400" i="1" dirty="0" smtClean="0">
                <a:cs typeface="Calibri" panose="020F0502020204030204" pitchFamily="34" charset="0"/>
              </a:rPr>
              <a:t> </a:t>
            </a:r>
            <a:r>
              <a:rPr lang="en-US" altLang="en-US" sz="3400" dirty="0" smtClean="0">
                <a:cs typeface="Calibri" panose="020F0502020204030204" pitchFamily="34" charset="0"/>
              </a:rPr>
              <a:t>Bacteremia: Management</a:t>
            </a:r>
            <a:endParaRPr lang="en-US" altLang="en-US" sz="3400" dirty="0" smtClean="0"/>
          </a:p>
        </p:txBody>
      </p:sp>
      <p:sp>
        <p:nvSpPr>
          <p:cNvPr id="93187" name="Content Placeholder 4"/>
          <p:cNvSpPr>
            <a:spLocks noGrp="1"/>
          </p:cNvSpPr>
          <p:nvPr>
            <p:ph idx="1"/>
          </p:nvPr>
        </p:nvSpPr>
        <p:spPr>
          <a:xfrm>
            <a:off x="436960" y="1066800"/>
            <a:ext cx="8298656" cy="4662204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cs typeface="Calibri" panose="020F0502020204030204" pitchFamily="34" charset="0"/>
              </a:rPr>
              <a:t>MSSA should be treated with anti-staphylococcal penicillins (oxacillin, nafcillin) or cefazolin</a:t>
            </a:r>
          </a:p>
          <a:p>
            <a:pPr lvl="1" eaLnBrk="1" hangingPunct="1"/>
            <a:r>
              <a:rPr lang="en-US" altLang="en-US" sz="2400" dirty="0" smtClean="0">
                <a:cs typeface="Calibri" panose="020F0502020204030204" pitchFamily="34" charset="0"/>
              </a:rPr>
              <a:t>Cefazolin is associated with fewer side effects but patients with deep-seated infections may develop resistance</a:t>
            </a:r>
            <a:r>
              <a:rPr lang="en-US" altLang="en-US" sz="2400" baseline="30000" dirty="0" smtClean="0">
                <a:cs typeface="Calibri" panose="020F0502020204030204" pitchFamily="34" charset="0"/>
              </a:rPr>
              <a:t>18,19</a:t>
            </a:r>
            <a:endParaRPr lang="en-US" altLang="en-US" sz="2400" dirty="0" smtClean="0"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 smtClean="0">
                <a:cs typeface="Calibri" panose="020F0502020204030204" pitchFamily="34" charset="0"/>
              </a:rPr>
              <a:t>Vancomycin is associated with a higher failure rate and should not be used for convenience</a:t>
            </a:r>
            <a:r>
              <a:rPr lang="en-US" altLang="en-US" sz="2400" baseline="30000" dirty="0" smtClean="0">
                <a:cs typeface="Calibri" panose="020F0502020204030204" pitchFamily="34" charset="0"/>
              </a:rPr>
              <a:t>20,21</a:t>
            </a:r>
            <a:endParaRPr lang="en-US" altLang="en-US" sz="2400" dirty="0" smtClean="0"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 smtClean="0">
                <a:cs typeface="Calibri" panose="020F0502020204030204" pitchFamily="34" charset="0"/>
              </a:rPr>
              <a:t>Strongly consider desensitization for patients with serious penicillin allergies who cannot tolerate cephalosporins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54C9399-4E0D-4CD1-ADB4-90E992FB2BE4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81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is of a chemical structure." title="Chemical structu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5324" y="914400"/>
            <a:ext cx="1981200" cy="1981200"/>
          </a:xfrm>
          <a:prstGeom prst="rect">
            <a:avLst/>
          </a:prstGeom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cs typeface="Calibri" panose="020F0502020204030204" pitchFamily="34" charset="0"/>
              </a:rPr>
              <a:t>MRSA Bacteremia: Management</a:t>
            </a:r>
            <a:endParaRPr lang="en-US" altLang="en-US" sz="3400" dirty="0" smtClean="0"/>
          </a:p>
        </p:txBody>
      </p:sp>
      <p:sp>
        <p:nvSpPr>
          <p:cNvPr id="63491" name="Content Placeholder 4"/>
          <p:cNvSpPr>
            <a:spLocks noGrp="1"/>
          </p:cNvSpPr>
          <p:nvPr>
            <p:ph idx="1"/>
          </p:nvPr>
        </p:nvSpPr>
        <p:spPr>
          <a:xfrm>
            <a:off x="459582" y="1143000"/>
            <a:ext cx="8253412" cy="5104027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altLang="en-US" sz="2800" dirty="0" smtClean="0">
                <a:cs typeface="Calibri" panose="020F0502020204030204" pitchFamily="34" charset="0"/>
              </a:rPr>
              <a:t>Vancomycin still considered by most </a:t>
            </a:r>
            <a:br>
              <a:rPr lang="en-US" altLang="en-US" sz="2800" dirty="0" smtClean="0">
                <a:cs typeface="Calibri" panose="020F0502020204030204" pitchFamily="34" charset="0"/>
              </a:rPr>
            </a:br>
            <a:r>
              <a:rPr lang="en-US" altLang="en-US" sz="2800" dirty="0" smtClean="0">
                <a:cs typeface="Calibri" panose="020F0502020204030204" pitchFamily="34" charset="0"/>
              </a:rPr>
              <a:t>to be the agent of first choice</a:t>
            </a:r>
            <a:r>
              <a:rPr lang="en-US" altLang="en-US" sz="2800" baseline="30000" dirty="0" smtClean="0">
                <a:cs typeface="Calibri" panose="020F0502020204030204" pitchFamily="34" charset="0"/>
              </a:rPr>
              <a:t>22</a:t>
            </a:r>
          </a:p>
          <a:p>
            <a:pPr eaLnBrk="1" hangingPunct="1">
              <a:defRPr/>
            </a:pPr>
            <a:r>
              <a:rPr lang="en-US" altLang="en-US" sz="2800" dirty="0" smtClean="0">
                <a:cs typeface="Calibri" panose="020F0502020204030204" pitchFamily="34" charset="0"/>
              </a:rPr>
              <a:t>Daptomycin can be considered in patients </a:t>
            </a:r>
            <a:br>
              <a:rPr lang="en-US" altLang="en-US" sz="2800" dirty="0" smtClean="0">
                <a:cs typeface="Calibri" panose="020F0502020204030204" pitchFamily="34" charset="0"/>
              </a:rPr>
            </a:br>
            <a:r>
              <a:rPr lang="en-US" altLang="en-US" sz="2800" dirty="0" smtClean="0">
                <a:cs typeface="Calibri" panose="020F0502020204030204" pitchFamily="34" charset="0"/>
              </a:rPr>
              <a:t>with renal toxicity due to vancomycin or </a:t>
            </a:r>
            <a:br>
              <a:rPr lang="en-US" altLang="en-US" sz="2800" dirty="0" smtClean="0">
                <a:cs typeface="Calibri" panose="020F0502020204030204" pitchFamily="34" charset="0"/>
              </a:rPr>
            </a:br>
            <a:r>
              <a:rPr lang="en-US" altLang="en-US" sz="2800" dirty="0" smtClean="0">
                <a:cs typeface="Calibri" panose="020F0502020204030204" pitchFamily="34" charset="0"/>
              </a:rPr>
              <a:t>if the vancomycin MIC is greater than 1.5 mcg/mL</a:t>
            </a:r>
            <a:r>
              <a:rPr lang="en-US" altLang="en-US" sz="2800" baseline="30000" dirty="0" smtClean="0">
                <a:cs typeface="Calibri" panose="020F0502020204030204" pitchFamily="34" charset="0"/>
              </a:rPr>
              <a:t>23</a:t>
            </a:r>
            <a:endParaRPr lang="en-US" altLang="en-US" sz="2800" dirty="0" smtClean="0"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Higher doses recommended</a:t>
            </a:r>
          </a:p>
          <a:p>
            <a:pPr eaLnBrk="1" hangingPunct="1">
              <a:defRPr/>
            </a:pPr>
            <a:r>
              <a:rPr lang="en-US" altLang="en-US" sz="2753" dirty="0" smtClean="0">
                <a:cs typeface="Calibri" panose="020F0502020204030204" pitchFamily="34" charset="0"/>
              </a:rPr>
              <a:t>If bacteremia persists despite source control for more than 5–7 days or if patient is deteriorating clinically, salvage regimens may be required</a:t>
            </a:r>
            <a:endParaRPr lang="en-US" altLang="en-US" sz="2400" dirty="0" smtClean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8B5E1A4-5AC6-4DB9-B31E-0A7FF48FABD0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665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6450"/>
          </a:xfrm>
        </p:spPr>
        <p:txBody>
          <a:bodyPr rtlCol="0"/>
          <a:lstStyle/>
          <a:p>
            <a:pPr defTabSz="898846" eaLnBrk="1" fontAlgn="auto" hangingPunct="1">
              <a:spcAft>
                <a:spcPts val="0"/>
              </a:spcAft>
              <a:defRPr/>
            </a:pPr>
            <a:r>
              <a:rPr lang="en-US" sz="3400" dirty="0" smtClean="0"/>
              <a:t>Objectives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Review recommendations for appropriate blood culture collection.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organism-specific management recommendations </a:t>
            </a:r>
            <a:r>
              <a:rPr lang="en-US" sz="2800" dirty="0"/>
              <a:t>for </a:t>
            </a:r>
            <a:r>
              <a:rPr lang="en-US" sz="2800" dirty="0" smtClean="0"/>
              <a:t>Gram-negative and Gram-positive bacteremia.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Discuss </a:t>
            </a:r>
            <a:r>
              <a:rPr lang="en-US" sz="2800" dirty="0"/>
              <a:t>opportunities for de-escalation of antibiotic therapy for </a:t>
            </a:r>
            <a:r>
              <a:rPr lang="en-US" sz="2800" dirty="0" smtClean="0"/>
              <a:t>bacteremia.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Discuss </a:t>
            </a:r>
            <a:r>
              <a:rPr lang="en-US" sz="2800" dirty="0"/>
              <a:t>reasonable durations of antibiotic therapy for </a:t>
            </a:r>
            <a:r>
              <a:rPr lang="en-US" sz="2800" dirty="0" smtClean="0"/>
              <a:t>common </a:t>
            </a:r>
            <a:r>
              <a:rPr lang="en-US" sz="2800" dirty="0"/>
              <a:t>organisms causing </a:t>
            </a:r>
            <a:r>
              <a:rPr lang="en-US" sz="2800" dirty="0" smtClean="0"/>
              <a:t>bacteremia.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99FC761-7090-486B-A20A-F4E5AC46D234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i="1" dirty="0" smtClean="0">
                <a:cs typeface="Calibri" panose="020F0502020204030204" pitchFamily="34" charset="0"/>
              </a:rPr>
              <a:t>S. </a:t>
            </a:r>
            <a:r>
              <a:rPr lang="en-US" altLang="en-US" sz="3400" i="1" dirty="0">
                <a:cs typeface="Calibri" panose="020F0502020204030204" pitchFamily="34" charset="0"/>
              </a:rPr>
              <a:t>aureus </a:t>
            </a:r>
            <a:r>
              <a:rPr lang="en-US" altLang="en-US" sz="3400" dirty="0">
                <a:cs typeface="Calibri" panose="020F0502020204030204" pitchFamily="34" charset="0"/>
              </a:rPr>
              <a:t>Bacteremia: </a:t>
            </a:r>
            <a:r>
              <a:rPr lang="en-US" altLang="en-US" sz="3400" dirty="0" smtClean="0">
                <a:cs typeface="Calibri" panose="020F0502020204030204" pitchFamily="34" charset="0"/>
              </a:rPr>
              <a:t>Management</a:t>
            </a:r>
            <a:r>
              <a:rPr lang="en-US" altLang="en-US" sz="3400" baseline="30000" dirty="0" smtClean="0">
                <a:cs typeface="Calibri" panose="020F0502020204030204" pitchFamily="34" charset="0"/>
              </a:rPr>
              <a:t>18,20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9" y="990600"/>
            <a:ext cx="8915400" cy="51181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Calibri" panose="020F0502020204030204" pitchFamily="34" charset="0"/>
              </a:rPr>
              <a:t>The addition of gentamicin is not recommended for </a:t>
            </a:r>
            <a:r>
              <a:rPr lang="en-US" altLang="en-US" sz="2800" i="1" dirty="0" smtClean="0">
                <a:cs typeface="Calibri" panose="020F0502020204030204" pitchFamily="34" charset="0"/>
              </a:rPr>
              <a:t>S. aureus </a:t>
            </a:r>
            <a:r>
              <a:rPr lang="en-US" altLang="en-US" sz="2800" dirty="0" smtClean="0">
                <a:cs typeface="Calibri" panose="020F0502020204030204" pitchFamily="34" charset="0"/>
              </a:rPr>
              <a:t>bacteremia </a:t>
            </a:r>
            <a:r>
              <a:rPr lang="en-US" altLang="en-US" sz="2800" dirty="0">
                <a:cs typeface="Calibri" panose="020F0502020204030204" pitchFamily="34" charset="0"/>
              </a:rPr>
              <a:t>or native valve </a:t>
            </a:r>
            <a:r>
              <a:rPr lang="en-US" altLang="en-US" sz="2800" dirty="0" smtClean="0">
                <a:cs typeface="Calibri" panose="020F0502020204030204" pitchFamily="34" charset="0"/>
              </a:rPr>
              <a:t>endocarditis</a:t>
            </a:r>
            <a:r>
              <a:rPr lang="en-US" altLang="en-US" sz="2800" baseline="30000" dirty="0" smtClean="0">
                <a:cs typeface="Calibri" panose="020F0502020204030204" pitchFamily="34" charset="0"/>
              </a:rPr>
              <a:t>22,24</a:t>
            </a:r>
            <a:endParaRPr lang="en-US" altLang="en-US" sz="2800" dirty="0" smtClean="0"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 smtClean="0">
                <a:cs typeface="Calibri" panose="020F0502020204030204" pitchFamily="34" charset="0"/>
              </a:rPr>
              <a:t>It is associated with nephrotoxicity in the absence of clinical benefit</a:t>
            </a:r>
            <a:r>
              <a:rPr lang="en-US" altLang="en-US" sz="2400" baseline="30000" dirty="0" smtClean="0">
                <a:cs typeface="Calibri" panose="020F0502020204030204" pitchFamily="34" charset="0"/>
              </a:rPr>
              <a:t>25</a:t>
            </a:r>
            <a:endParaRPr lang="en-US" altLang="en-US" sz="2400" baseline="30000" dirty="0"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cs typeface="Calibri" panose="020F0502020204030204" pitchFamily="34" charset="0"/>
              </a:rPr>
              <a:t>The </a:t>
            </a:r>
            <a:r>
              <a:rPr lang="en-US" altLang="en-US" sz="2800" dirty="0" smtClean="0">
                <a:cs typeface="Calibri" panose="020F0502020204030204" pitchFamily="34" charset="0"/>
              </a:rPr>
              <a:t>routine addition </a:t>
            </a:r>
            <a:r>
              <a:rPr lang="en-US" altLang="en-US" sz="2800" dirty="0">
                <a:cs typeface="Calibri" panose="020F0502020204030204" pitchFamily="34" charset="0"/>
              </a:rPr>
              <a:t>of rifampin is not recommended for </a:t>
            </a:r>
            <a:r>
              <a:rPr lang="en-US" altLang="en-US" sz="2800" i="1" dirty="0" smtClean="0">
                <a:cs typeface="Calibri" panose="020F0502020204030204" pitchFamily="34" charset="0"/>
              </a:rPr>
              <a:t>S</a:t>
            </a:r>
            <a:r>
              <a:rPr lang="en-US" altLang="en-US" sz="2800" i="1" dirty="0">
                <a:cs typeface="Calibri" panose="020F0502020204030204" pitchFamily="34" charset="0"/>
              </a:rPr>
              <a:t>.</a:t>
            </a:r>
            <a:r>
              <a:rPr lang="en-US" altLang="en-US" sz="2800" i="1" dirty="0" smtClean="0">
                <a:cs typeface="Calibri" panose="020F0502020204030204" pitchFamily="34" charset="0"/>
              </a:rPr>
              <a:t> aureus</a:t>
            </a:r>
            <a:r>
              <a:rPr lang="en-US" altLang="en-US" sz="2800" dirty="0" smtClean="0">
                <a:cs typeface="Calibri" panose="020F0502020204030204" pitchFamily="34" charset="0"/>
              </a:rPr>
              <a:t> bacteremia </a:t>
            </a:r>
            <a:r>
              <a:rPr lang="en-US" altLang="en-US" sz="2800" dirty="0">
                <a:cs typeface="Calibri" panose="020F0502020204030204" pitchFamily="34" charset="0"/>
              </a:rPr>
              <a:t>or native valve </a:t>
            </a:r>
            <a:r>
              <a:rPr lang="en-US" altLang="en-US" sz="2800" dirty="0" smtClean="0">
                <a:cs typeface="Calibri" panose="020F0502020204030204" pitchFamily="34" charset="0"/>
              </a:rPr>
              <a:t>endocarditis</a:t>
            </a:r>
            <a:r>
              <a:rPr lang="en-US" altLang="en-US" sz="2800" baseline="30000" dirty="0" smtClean="0">
                <a:cs typeface="Calibri" panose="020F0502020204030204" pitchFamily="34" charset="0"/>
              </a:rPr>
              <a:t>22,26</a:t>
            </a:r>
            <a:endParaRPr lang="en-US" altLang="en-US" sz="2400" baseline="30000" dirty="0" smtClean="0"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 smtClean="0">
                <a:cs typeface="Calibri" panose="020F0502020204030204" pitchFamily="34" charset="0"/>
              </a:rPr>
              <a:t>Consider in consultation with infectious disease specialists when the source of bacteremia is a prosthetic joint or spinal hardware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cs typeface="Calibri" panose="020F0502020204030204" pitchFamily="34" charset="0"/>
              </a:rPr>
              <a:t>Rifampin should not be initiated until after blood cultures have cleared</a:t>
            </a:r>
          </a:p>
          <a:p>
            <a:pPr eaLnBrk="1" hangingPunct="1"/>
            <a:r>
              <a:rPr lang="en-US" altLang="en-US" sz="2800" dirty="0" smtClean="0">
                <a:cs typeface="Calibri" panose="020F0502020204030204" pitchFamily="34" charset="0"/>
              </a:rPr>
              <a:t>The addition of gentamicin and rifampin is recommended for prosthetic valve endocarditis</a:t>
            </a:r>
            <a:r>
              <a:rPr lang="en-US" altLang="en-US" sz="2800" baseline="30000" dirty="0" smtClean="0">
                <a:cs typeface="Calibri" panose="020F0502020204030204" pitchFamily="34" charset="0"/>
              </a:rPr>
              <a:t>22</a:t>
            </a:r>
            <a:endParaRPr lang="en-US" altLang="en-US" sz="2800" dirty="0">
              <a:cs typeface="Calibri" panose="020F0502020204030204" pitchFamily="34" charset="0"/>
            </a:endParaRPr>
          </a:p>
          <a:p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65A36AE-CFDF-4295-89D4-3BFAF341972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i="1" dirty="0" smtClean="0">
                <a:cs typeface="Calibri" panose="020F0502020204030204" pitchFamily="34" charset="0"/>
              </a:rPr>
              <a:t>S. </a:t>
            </a:r>
            <a:r>
              <a:rPr lang="en-US" altLang="en-US" sz="3400" i="1" dirty="0">
                <a:cs typeface="Calibri" panose="020F0502020204030204" pitchFamily="34" charset="0"/>
              </a:rPr>
              <a:t>aureus </a:t>
            </a:r>
            <a:r>
              <a:rPr lang="en-US" altLang="en-US" sz="3400" dirty="0" smtClean="0">
                <a:cs typeface="Calibri" panose="020F0502020204030204" pitchFamily="34" charset="0"/>
              </a:rPr>
              <a:t>Bacteremia: Duration of Therapy</a:t>
            </a:r>
            <a:endParaRPr lang="en-US" altLang="en-US" sz="3400" dirty="0" smtClean="0"/>
          </a:p>
        </p:txBody>
      </p:sp>
      <p:sp>
        <p:nvSpPr>
          <p:cNvPr id="97283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638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cs typeface="Calibri" panose="020F0502020204030204" pitchFamily="34" charset="0"/>
              </a:rPr>
              <a:t>All durations should be calculated from the day of the first negative blood culture or obtainment of source control, whichever is later</a:t>
            </a:r>
          </a:p>
          <a:p>
            <a:pPr eaLnBrk="1" hangingPunct="1"/>
            <a:r>
              <a:rPr lang="en-US" altLang="en-US" sz="2800" dirty="0" smtClean="0">
                <a:cs typeface="Calibri" panose="020F0502020204030204" pitchFamily="34" charset="0"/>
              </a:rPr>
              <a:t>Uncomplicated </a:t>
            </a:r>
            <a:r>
              <a:rPr lang="en-US" altLang="en-US" sz="2800" i="1" dirty="0" smtClean="0">
                <a:cs typeface="Calibri" panose="020F0502020204030204" pitchFamily="34" charset="0"/>
              </a:rPr>
              <a:t>S. aureus </a:t>
            </a:r>
            <a:r>
              <a:rPr lang="en-US" altLang="en-US" sz="2800" dirty="0" smtClean="0">
                <a:cs typeface="Calibri" panose="020F0502020204030204" pitchFamily="34" charset="0"/>
              </a:rPr>
              <a:t>bacteremia: 14 days</a:t>
            </a:r>
          </a:p>
          <a:p>
            <a:pPr eaLnBrk="1" hangingPunct="1"/>
            <a:r>
              <a:rPr lang="en-US" altLang="en-US" sz="2800" dirty="0" smtClean="0">
                <a:cs typeface="Calibri" panose="020F0502020204030204" pitchFamily="34" charset="0"/>
              </a:rPr>
              <a:t>Complicated </a:t>
            </a:r>
            <a:r>
              <a:rPr lang="en-US" altLang="en-US" sz="2800" i="1" dirty="0" smtClean="0">
                <a:cs typeface="Calibri" panose="020F0502020204030204" pitchFamily="34" charset="0"/>
              </a:rPr>
              <a:t>S. aureus </a:t>
            </a:r>
            <a:r>
              <a:rPr lang="en-US" altLang="en-US" sz="2800" dirty="0" smtClean="0">
                <a:cs typeface="Calibri" panose="020F0502020204030204" pitchFamily="34" charset="0"/>
              </a:rPr>
              <a:t>bacteremia: 28–42 days</a:t>
            </a:r>
          </a:p>
          <a:p>
            <a:pPr lvl="1" eaLnBrk="1" hangingPunct="1"/>
            <a:r>
              <a:rPr lang="en-US" altLang="en-US" sz="2400" dirty="0" smtClean="0">
                <a:cs typeface="Calibri" panose="020F0502020204030204" pitchFamily="34" charset="0"/>
              </a:rPr>
              <a:t>Osteomyelitis: 42 days at a minimum</a:t>
            </a:r>
          </a:p>
          <a:p>
            <a:pPr eaLnBrk="1" hangingPunct="1"/>
            <a:r>
              <a:rPr lang="en-US" altLang="en-US" sz="2800" dirty="0" smtClean="0">
                <a:cs typeface="Calibri" panose="020F0502020204030204" pitchFamily="34" charset="0"/>
              </a:rPr>
              <a:t>Right-sided endocarditis</a:t>
            </a:r>
          </a:p>
          <a:p>
            <a:pPr lvl="1" eaLnBrk="1" hangingPunct="1"/>
            <a:r>
              <a:rPr lang="en-US" altLang="en-US" sz="2400" dirty="0" smtClean="0">
                <a:cs typeface="Calibri" panose="020F0502020204030204" pitchFamily="34" charset="0"/>
              </a:rPr>
              <a:t>Injecting drug users with MSSA and minimal comorbidities, no hardware, no embolic disease other than septic pulmonary emboli: 14 days oxacillin/nafcillin</a:t>
            </a:r>
          </a:p>
          <a:p>
            <a:pPr lvl="1" eaLnBrk="1" hangingPunct="1"/>
            <a:r>
              <a:rPr lang="en-US" altLang="en-US" sz="2400" dirty="0" smtClean="0">
                <a:cs typeface="Calibri" panose="020F0502020204030204" pitchFamily="34" charset="0"/>
              </a:rPr>
              <a:t>Everyone else: 28</a:t>
            </a:r>
            <a:r>
              <a:rPr lang="en-US" altLang="en-US" sz="2800" dirty="0" smtClean="0">
                <a:cs typeface="Calibri" panose="020F0502020204030204" pitchFamily="34" charset="0"/>
              </a:rPr>
              <a:t>–</a:t>
            </a:r>
            <a:r>
              <a:rPr lang="en-US" altLang="en-US" sz="2400" dirty="0" smtClean="0">
                <a:cs typeface="Calibri" panose="020F0502020204030204" pitchFamily="34" charset="0"/>
              </a:rPr>
              <a:t>42 days </a:t>
            </a:r>
          </a:p>
          <a:p>
            <a:pPr eaLnBrk="1" hangingPunct="1"/>
            <a:r>
              <a:rPr lang="en-US" altLang="en-US" sz="2800" dirty="0" smtClean="0">
                <a:cs typeface="Calibri" panose="020F0502020204030204" pitchFamily="34" charset="0"/>
              </a:rPr>
              <a:t>Left-sided endocarditis: 42 days (or more)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B917D23-488F-461A-A542-FF8D855EDBF8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dirty="0" smtClean="0">
                <a:cs typeface="Calibri" panose="020F0502020204030204" pitchFamily="34" charset="0"/>
              </a:rPr>
              <a:t>Enterococcal Bacteremia: Diagnosis</a:t>
            </a:r>
            <a:endParaRPr lang="en-US" altLang="en-US" sz="3400" dirty="0" smtClean="0"/>
          </a:p>
        </p:txBody>
      </p:sp>
      <p:sp>
        <p:nvSpPr>
          <p:cNvPr id="108547" name="Content Placeholder 4" descr="Image is of a set of test tubes and a microscope." title="Test tubes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450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Microbiology</a:t>
            </a:r>
          </a:p>
          <a:p>
            <a:pPr lvl="1" indent="-336550" eaLnBrk="1" hangingPunct="1">
              <a:defRPr/>
            </a:pPr>
            <a:r>
              <a:rPr lang="en-US" altLang="en-US" sz="2400" i="1" dirty="0" smtClean="0">
                <a:ea typeface="Calibri" panose="020F0502020204030204" pitchFamily="34" charset="0"/>
                <a:cs typeface="Calibri" panose="020F0502020204030204" pitchFamily="34" charset="0"/>
              </a:rPr>
              <a:t>E. faecalis </a:t>
            </a:r>
          </a:p>
          <a:p>
            <a:pPr marL="1128713" lvl="2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Community-acquired infections</a:t>
            </a:r>
          </a:p>
          <a:p>
            <a:pPr marL="1128713" lvl="2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Almost universally susceptible to </a:t>
            </a:r>
            <a:br>
              <a:rPr lang="en-US" alt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ampicillin</a:t>
            </a:r>
          </a:p>
          <a:p>
            <a:pPr lvl="1" indent="-336550" eaLnBrk="1" hangingPunct="1">
              <a:defRPr/>
            </a:pPr>
            <a:r>
              <a:rPr lang="en-US" altLang="en-US" sz="2400" i="1" dirty="0" smtClean="0">
                <a:ea typeface="Calibri" panose="020F0502020204030204" pitchFamily="34" charset="0"/>
                <a:cs typeface="Calibri" panose="020F0502020204030204" pitchFamily="34" charset="0"/>
              </a:rPr>
              <a:t>E. faecium </a:t>
            </a:r>
          </a:p>
          <a:p>
            <a:pPr marL="1128713" lvl="2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Hospital-acquired infections</a:t>
            </a:r>
          </a:p>
          <a:p>
            <a:pPr marL="1128713" lvl="2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Often ampicillin and vancomycin resistant (VRE)</a:t>
            </a:r>
          </a:p>
          <a:p>
            <a:pPr eaLnBrk="1" hangingPunct="1">
              <a:defRPr/>
            </a:pPr>
            <a:r>
              <a:rPr lang="en-US" altLang="en-US" sz="2800" i="1" dirty="0" smtClean="0">
                <a:ea typeface="Calibri" panose="020F0502020204030204" pitchFamily="34" charset="0"/>
                <a:cs typeface="Calibri" panose="020F0502020204030204" pitchFamily="34" charset="0"/>
              </a:rPr>
              <a:t>Enterococci</a:t>
            </a:r>
            <a:r>
              <a:rPr lang="en-US" altLang="en-US" sz="2800" dirty="0" smtClean="0">
                <a:ea typeface="Calibri" panose="020F0502020204030204" pitchFamily="34" charset="0"/>
                <a:cs typeface="Calibri" panose="020F0502020204030204" pitchFamily="34" charset="0"/>
              </a:rPr>
              <a:t> spp. are generally of low virulence but can form biofilms and persist on catheters and prosthetic material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77E96D1-7810-4986-AECC-E3072461B639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dirty="0">
              <a:latin typeface="Calibri"/>
              <a:cs typeface="+mn-cs"/>
            </a:endParaRPr>
          </a:p>
        </p:txBody>
      </p:sp>
      <p:pic>
        <p:nvPicPr>
          <p:cNvPr id="3" name="Picture 2" descr="test tubes and a microscope in a microbiology lab" title="Test tubes, microscop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16" y="1524000"/>
            <a:ext cx="2776484" cy="18509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7850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 title="Image of Enterococcal Bacteremia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i="1" dirty="0" smtClean="0">
                <a:cs typeface="Calibri" panose="020F0502020204030204" pitchFamily="34" charset="0"/>
              </a:rPr>
              <a:t>Enterococcal</a:t>
            </a:r>
            <a:r>
              <a:rPr lang="en-US" altLang="en-US" sz="3400" dirty="0" smtClean="0">
                <a:cs typeface="Calibri" panose="020F0502020204030204" pitchFamily="34" charset="0"/>
              </a:rPr>
              <a:t> Bacteremia: Diagnosis</a:t>
            </a:r>
            <a:endParaRPr lang="en-US" altLang="en-US" sz="3400" dirty="0" smtClean="0"/>
          </a:p>
        </p:txBody>
      </p:sp>
      <p:sp>
        <p:nvSpPr>
          <p:cNvPr id="110595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450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i="1" dirty="0" smtClean="0">
                <a:ea typeface="Calibri" panose="020F0502020204030204" pitchFamily="34" charset="0"/>
                <a:cs typeface="Calibri" panose="020F0502020204030204" pitchFamily="34" charset="0"/>
              </a:rPr>
              <a:t>Enterococcus</a:t>
            </a:r>
            <a:r>
              <a:rPr lang="en-US" alt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 growing in the blood falls into </a:t>
            </a:r>
            <a:br>
              <a:rPr lang="en-US" alt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four general categories</a:t>
            </a:r>
          </a:p>
          <a:p>
            <a:pPr marL="850900" lvl="1" indent="-457200" eaLnBrk="1" hangingPunct="1">
              <a:buFont typeface="+mj-lt"/>
              <a:buAutoNum type="arabicPeriod"/>
              <a:defRPr/>
            </a:pPr>
            <a:r>
              <a:rPr lang="en-US" altLang="en-US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Contaminant (likely from skin)</a:t>
            </a:r>
          </a:p>
          <a:p>
            <a:pPr marL="850900" lvl="1" indent="-457200" eaLnBrk="1" hangingPunct="1">
              <a:buFont typeface="+mj-lt"/>
              <a:buAutoNum type="arabicPeriod"/>
              <a:defRPr/>
            </a:pPr>
            <a:r>
              <a:rPr lang="en-US" altLang="en-US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Bacteremia from translocation in a patient post-procedure (usually biliary) or with gut disruption (e.g., mucositis)</a:t>
            </a:r>
          </a:p>
          <a:p>
            <a:pPr marL="850900" lvl="1" indent="-457200" eaLnBrk="1" hangingPunct="1">
              <a:buFont typeface="+mj-lt"/>
              <a:buAutoNum type="arabicPeriod"/>
              <a:defRPr/>
            </a:pPr>
            <a:r>
              <a:rPr lang="en-US" alt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Bacteremia related to an infected source</a:t>
            </a:r>
            <a:r>
              <a:rPr lang="en-US" altLang="en-US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: commonly UTI/prostatitis and biliary tract infection</a:t>
            </a:r>
          </a:p>
          <a:p>
            <a:pPr marL="850900" lvl="1" indent="-457200" eaLnBrk="1" hangingPunct="1">
              <a:buFont typeface="+mj-lt"/>
              <a:buAutoNum type="arabicPeriod"/>
              <a:defRPr/>
            </a:pPr>
            <a:r>
              <a:rPr lang="en-US" altLang="en-US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Endocarditis</a:t>
            </a:r>
            <a:r>
              <a:rPr lang="en-US" altLang="en-US" sz="2000" baseline="30000" dirty="0" smtClean="0">
                <a:ea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altLang="en-US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altLang="en-U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28713" lvl="2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settings of persistent bacteremia, prosthetic valves, </a:t>
            </a:r>
            <a:r>
              <a:rPr lang="en-US" altLang="en-US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or presentations </a:t>
            </a:r>
            <a:r>
              <a:rPr lang="en-US" alt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consistent with </a:t>
            </a:r>
            <a:r>
              <a:rPr lang="en-US" altLang="en-US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endocarditis</a:t>
            </a:r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Source control whenever possible</a:t>
            </a:r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Minimal role for </a:t>
            </a:r>
            <a:r>
              <a:rPr lang="en-US" altLang="en-US" sz="2400" dirty="0" smtClean="0">
                <a:cs typeface="Calibri" panose="020F0502020204030204" pitchFamily="34" charset="0"/>
              </a:rPr>
              <a:t>followup </a:t>
            </a:r>
            <a:r>
              <a:rPr lang="en-US" altLang="en-US" sz="2400" dirty="0">
                <a:cs typeface="Calibri" panose="020F0502020204030204" pitchFamily="34" charset="0"/>
              </a:rPr>
              <a:t>blood cultures if source is known and </a:t>
            </a:r>
            <a:r>
              <a:rPr lang="en-US" altLang="en-US" sz="2400" dirty="0" smtClean="0">
                <a:cs typeface="Calibri" panose="020F0502020204030204" pitchFamily="34" charset="0"/>
              </a:rPr>
              <a:t>controlled</a:t>
            </a:r>
            <a:endParaRPr lang="en-US" altLang="en-US" sz="24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226A953-0189-42FD-99CE-0137CD3F5BE0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dirty="0">
              <a:latin typeface="Calibri"/>
              <a:cs typeface="+mn-cs"/>
            </a:endParaRPr>
          </a:p>
        </p:txBody>
      </p:sp>
      <p:pic>
        <p:nvPicPr>
          <p:cNvPr id="3" name="Picture 2" descr="Image of Enterococcus." title="Enterococcu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90600"/>
            <a:ext cx="1828800" cy="121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i="1" dirty="0" smtClean="0">
                <a:cs typeface="Calibri" panose="020F0502020204030204" pitchFamily="34" charset="0"/>
              </a:rPr>
              <a:t>E. faecalis </a:t>
            </a:r>
            <a:r>
              <a:rPr lang="en-US" altLang="en-US" sz="3400" dirty="0" smtClean="0">
                <a:cs typeface="Calibri" panose="020F0502020204030204" pitchFamily="34" charset="0"/>
              </a:rPr>
              <a:t>Bacteremia: Management</a:t>
            </a:r>
            <a:endParaRPr lang="en-US" altLang="en-US" sz="3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4332" y="817083"/>
            <a:ext cx="8443912" cy="5451475"/>
          </a:xfrm>
        </p:spPr>
        <p:txBody>
          <a:bodyPr rtlCol="0">
            <a:noAutofit/>
          </a:bodyPr>
          <a:lstStyle/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Ampicillin (1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 line) and vancomycin (2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 line) are not </a:t>
            </a:r>
            <a:r>
              <a:rPr lang="en-US" altLang="en-US" sz="2800" dirty="0"/>
              <a:t>bactericidal </a:t>
            </a:r>
            <a:endParaRPr lang="en-US" altLang="en-US" sz="2800" dirty="0" smtClean="0"/>
          </a:p>
          <a:p>
            <a:pPr marL="730768" lvl="1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Combination therapy with gentamicin </a:t>
            </a:r>
            <a:r>
              <a:rPr lang="en-US" altLang="en-US" sz="2400" dirty="0"/>
              <a:t>is </a:t>
            </a:r>
            <a:r>
              <a:rPr lang="en-US" altLang="en-US" sz="2400" dirty="0" smtClean="0"/>
              <a:t>bactericidal</a:t>
            </a:r>
          </a:p>
          <a:p>
            <a:pPr marL="730768" lvl="1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Newer data suggest combination of ampicillin and ceftriaxone is bactericidal</a:t>
            </a:r>
            <a:endParaRPr lang="en-US" altLang="en-US" sz="2400" dirty="0"/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When is combination therapy needed?</a:t>
            </a:r>
            <a:r>
              <a:rPr lang="en-US" altLang="en-US" sz="2800" baseline="30000" dirty="0" smtClean="0"/>
              <a:t>28,29</a:t>
            </a:r>
          </a:p>
          <a:p>
            <a:pPr marL="730768" lvl="1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Endocarditis</a:t>
            </a:r>
            <a:r>
              <a:rPr lang="en-US" altLang="en-US" sz="2400" dirty="0"/>
              <a:t>: </a:t>
            </a:r>
            <a:r>
              <a:rPr lang="en-US" altLang="en-US" sz="2400" dirty="0" smtClean="0"/>
              <a:t>yes </a:t>
            </a:r>
            <a:endParaRPr lang="en-US" altLang="en-US" sz="2400" dirty="0"/>
          </a:p>
          <a:p>
            <a:pPr marL="1184437" lvl="2" indent="-342900" defTabSz="898846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Failure rates up to 40% </a:t>
            </a:r>
            <a:r>
              <a:rPr lang="en-US" altLang="en-US" sz="2400" dirty="0" smtClean="0"/>
              <a:t>with monotherapy</a:t>
            </a:r>
          </a:p>
          <a:p>
            <a:pPr marL="1184437" lvl="2" indent="-342900" defTabSz="898846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/>
              <a:t>4–6 weeks of IV therapy </a:t>
            </a:r>
            <a:endParaRPr lang="en-US" altLang="en-US" sz="2400" dirty="0"/>
          </a:p>
          <a:p>
            <a:pPr marL="730768" lvl="1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Other infections: no evidence of </a:t>
            </a:r>
            <a:r>
              <a:rPr lang="en-US" altLang="en-US" sz="2400" dirty="0" smtClean="0"/>
              <a:t>benefit</a:t>
            </a:r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Infectious diseases consultation is recommended for endocarditis due to </a:t>
            </a:r>
            <a:r>
              <a:rPr lang="en-US" altLang="en-US" sz="2800" i="1" dirty="0" smtClean="0"/>
              <a:t>E. faecalis</a:t>
            </a:r>
            <a:endParaRPr lang="en-US" altLang="en-US" sz="2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77DBE0D-5000-412E-B46C-11A76362D464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dirty="0">
              <a:latin typeface="Calibri"/>
              <a:cs typeface="+mn-cs"/>
            </a:endParaRPr>
          </a:p>
        </p:txBody>
      </p:sp>
      <p:pic>
        <p:nvPicPr>
          <p:cNvPr id="3" name="Picture 2" title="'x' ma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00600"/>
            <a:ext cx="466667" cy="533400"/>
          </a:xfrm>
          <a:prstGeom prst="rect">
            <a:avLst/>
          </a:prstGeom>
        </p:spPr>
      </p:pic>
      <p:pic>
        <p:nvPicPr>
          <p:cNvPr id="7" name="Picture 6" title="Check mar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45968"/>
            <a:ext cx="466667" cy="465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6939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i="1" dirty="0" smtClean="0">
                <a:cs typeface="Calibri" panose="020F0502020204030204" pitchFamily="34" charset="0"/>
              </a:rPr>
              <a:t>E. faecium </a:t>
            </a:r>
            <a:r>
              <a:rPr lang="en-US" altLang="en-US" sz="3400" dirty="0" smtClean="0">
                <a:cs typeface="Calibri" panose="020F0502020204030204" pitchFamily="34" charset="0"/>
              </a:rPr>
              <a:t>Bacteremia: Management</a:t>
            </a:r>
            <a:endParaRPr lang="en-US" altLang="en-US" sz="3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1488" y="1066799"/>
            <a:ext cx="8229600" cy="4872465"/>
          </a:xfrm>
        </p:spPr>
        <p:txBody>
          <a:bodyPr rtlCol="0">
            <a:noAutofit/>
          </a:bodyPr>
          <a:lstStyle/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Treat with ampicillin or vancomycin if susceptible</a:t>
            </a:r>
          </a:p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Treat with linezolid or daptomycin if </a:t>
            </a:r>
            <a:r>
              <a:rPr lang="en-US" altLang="en-US" sz="2800" i="1" dirty="0" smtClean="0"/>
              <a:t>not </a:t>
            </a:r>
            <a:r>
              <a:rPr lang="en-US" altLang="en-US" sz="2800" dirty="0" smtClean="0"/>
              <a:t>susceptible to ampicillin or vancomycin</a:t>
            </a:r>
          </a:p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/>
              <a:t>Infectious diseases consult recommended for VRE bacteremia </a:t>
            </a:r>
            <a:r>
              <a:rPr lang="en-US" altLang="en-US" sz="2800" i="1" dirty="0" smtClean="0"/>
              <a:t>or</a:t>
            </a:r>
            <a:r>
              <a:rPr lang="en-US" altLang="en-US" sz="2800" dirty="0" smtClean="0"/>
              <a:t> endocarditis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77DBE0D-5000-412E-B46C-11A76362D464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08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is of a blackboard with white writing." title="Black boar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333" r="3333" b="52222"/>
          <a:stretch/>
        </p:blipFill>
        <p:spPr>
          <a:xfrm>
            <a:off x="-1" y="806450"/>
            <a:ext cx="9144001" cy="531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645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50593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The diagnosis </a:t>
            </a:r>
            <a:r>
              <a:rPr lang="en-US" altLang="en-US" sz="2800" dirty="0">
                <a:solidFill>
                  <a:schemeClr val="bg1"/>
                </a:solidFill>
              </a:rPr>
              <a:t>and treatment of bacteremia </a:t>
            </a:r>
            <a:r>
              <a:rPr lang="en-US" altLang="en-US" sz="2800" dirty="0" smtClean="0">
                <a:solidFill>
                  <a:schemeClr val="bg1"/>
                </a:solidFill>
              </a:rPr>
              <a:t>varies based on the causative organism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Ensure appropriate blood culture collection criteria are being used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Always identify the likely source and proceed with source control if a lingering source has been identified, whenever possible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Select the narrowest spectrum agents and shortest duration of therapy that has been shown to be efficacious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F01FD7AD-8366-4B25-BFA2-F62448E5ECD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Disclaimer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14400"/>
            <a:ext cx="8610600" cy="5164138"/>
          </a:xfrm>
        </p:spPr>
        <p:txBody>
          <a:bodyPr>
            <a:noAutofit/>
          </a:bodyPr>
          <a:lstStyle/>
          <a:p>
            <a:r>
              <a:rPr lang="en-US" sz="2600" dirty="0"/>
              <a:t>The findings and recommendations in this </a:t>
            </a:r>
            <a:r>
              <a:rPr lang="en-US" sz="2600" dirty="0" smtClean="0"/>
              <a:t>presentation </a:t>
            </a:r>
            <a:r>
              <a:rPr lang="en-US" sz="2600" dirty="0"/>
              <a:t>are those of the authors, who are responsible for its content, and do not necessarily represent the views of AHRQ. No statement in this </a:t>
            </a:r>
            <a:r>
              <a:rPr lang="en-US" sz="2600" dirty="0" smtClean="0"/>
              <a:t>presentation should </a:t>
            </a:r>
            <a:r>
              <a:rPr lang="en-US" sz="2600" dirty="0"/>
              <a:t>be construed as an official position of AHRQ or of the U.S. Department of Health and Human Services.</a:t>
            </a:r>
          </a:p>
          <a:p>
            <a:r>
              <a:rPr lang="en-US" sz="2600" dirty="0"/>
              <a:t>Any practice described in this </a:t>
            </a:r>
            <a:r>
              <a:rPr lang="en-US" sz="2600" dirty="0" smtClean="0"/>
              <a:t>presentation must </a:t>
            </a:r>
            <a:r>
              <a:rPr lang="en-US" sz="2600" dirty="0"/>
              <a:t>be applied by health care practitioners in accordance with professional judgment and standards of care in regard to the unique circumstances that may apply in each situation they encounter. </a:t>
            </a:r>
            <a:r>
              <a:rPr lang="en-US" sz="2600" dirty="0" smtClean="0"/>
              <a:t>These practices are offered as helpful options for consideration by health care practitioners, not as guidelines.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106D7-F994-42A8-9714-AEDC24E7A480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4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References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+mj-lt"/>
              <a:buAutoNum type="arabicPeriod"/>
              <a:defRPr/>
            </a:pPr>
            <a:r>
              <a:rPr lang="en-US" sz="1800" dirty="0" smtClean="0"/>
              <a:t>Towns ML, Jarvis WR, Hsueh PR. Guidelines on blood cultures. J Microbiol Immunol Infect. 2010 Aug;43(4):347-9. PMID: 20688297.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/>
              <a:t>Lee A, Mirrett S, Reller LB, et al. Detection of bloodstream infections in adults: how many blood cultures are needed? J Clin Microbiol. 2007 Nov;45(11):3546-8. PMID: 17881544.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dirty="0"/>
              <a:t>Tamma PD, Conley AT, Cosgrove SE, et al. Association of 30-day mortality with oral step-down vs continued intravenous therapy in patients hospitalized with </a:t>
            </a:r>
            <a:r>
              <a:rPr lang="en-US" altLang="en-US" sz="1800" i="1" dirty="0"/>
              <a:t>Enterobacteriaceae</a:t>
            </a:r>
            <a:r>
              <a:rPr lang="en-US" altLang="en-US" sz="1800" dirty="0"/>
              <a:t> bacteria. JAMA Intern Med. 2019 Jan 22. [Epub ahead of print] PMID: 30667477.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dirty="0"/>
              <a:t>Chotiprasitsakul D, Han JH, Cosgrove SE, et al. Comparing the outcomes of adults with </a:t>
            </a:r>
            <a:r>
              <a:rPr lang="en-US" altLang="en-US" sz="1800" i="1" dirty="0"/>
              <a:t>Enterobacteriacea</a:t>
            </a:r>
            <a:r>
              <a:rPr lang="en-US" altLang="en-US" sz="1800" dirty="0"/>
              <a:t> bacteremia receiving short-course versus prolonged-course antibiotic therapy in a multicenter, propensity score-matched cohort. Clin Infect Dis. 2018 Jan 6;66(2):172-7. PMID: 29190320.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dirty="0" smtClean="0"/>
              <a:t>Yahav </a:t>
            </a:r>
            <a:r>
              <a:rPr lang="en-US" altLang="en-US" sz="1800" dirty="0"/>
              <a:t>D, Franceschini E, Koppel F, et al. Seven versus fourteen days of antibiotic therapy for uncomplicated </a:t>
            </a:r>
            <a:r>
              <a:rPr lang="en-US" altLang="en-US" sz="1800" dirty="0" smtClean="0"/>
              <a:t>Gram-negative </a:t>
            </a:r>
            <a:r>
              <a:rPr lang="en-US" altLang="en-US" sz="1800" dirty="0"/>
              <a:t>bacteremia: a non-inferiority randomized controlled trial. Clin Infect Dis. 2018 Dec 11. [Epub ahead of print] PMID: 30535100</a:t>
            </a:r>
            <a:r>
              <a:rPr lang="en-US" altLang="en-US" sz="1800" dirty="0" smtClean="0"/>
              <a:t>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338628" y="6571172"/>
            <a:ext cx="348172" cy="268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sz="1147" dirty="0" smtClean="0">
                <a:solidFill>
                  <a:prstClr val="white"/>
                </a:solidFill>
              </a:rPr>
              <a:t>28</a:t>
            </a:r>
            <a:endParaRPr lang="en-US" sz="1147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3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References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dirty="0"/>
              <a:t>Canzoneri CN, Akhavan BJ, Tosur Z, et al. Follow-up blood cultures in </a:t>
            </a:r>
            <a:r>
              <a:rPr lang="en-US" sz="1800" dirty="0" smtClean="0"/>
              <a:t>Gram-negative </a:t>
            </a:r>
            <a:r>
              <a:rPr lang="en-US" sz="1800" dirty="0"/>
              <a:t>bacteremia: are they needed? Clin Infect Dis. 2017 Nov;65(11):1776-9. PMID: 29020307.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US" altLang="en-US" sz="1800" dirty="0" smtClean="0"/>
              <a:t>Harris </a:t>
            </a:r>
            <a:r>
              <a:rPr lang="en-US" altLang="en-US" sz="1800" dirty="0"/>
              <a:t>PNA, Tambyah PA, Lye DC, et al. Effect of piperacillin-tazobactam vs meropenem on 30-Day mortality for patients with </a:t>
            </a:r>
            <a:r>
              <a:rPr lang="en-US" altLang="en-US" sz="1800" i="1" dirty="0"/>
              <a:t>E. coli </a:t>
            </a:r>
            <a:r>
              <a:rPr lang="en-US" altLang="en-US" sz="1800" dirty="0"/>
              <a:t>or </a:t>
            </a:r>
            <a:r>
              <a:rPr lang="en-US" altLang="en-US" sz="1800" i="1" dirty="0"/>
              <a:t>Klebsiella pneumoniae </a:t>
            </a:r>
            <a:r>
              <a:rPr lang="en-US" altLang="en-US" sz="1800" dirty="0"/>
              <a:t>bloodstream infection and ceftriaxone resistance: a randomized clinical trial. JAMA. 2018 Sep;320(10):984-94. PMID: 30208454. 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US" altLang="en-US" sz="1800" dirty="0"/>
              <a:t>Tamma PD, Girdwood SC, Gopaul R, et al. The use of cefepime for treating AmpC </a:t>
            </a:r>
            <a:r>
              <a:rPr lang="el-GR" altLang="en-US" sz="1800" dirty="0"/>
              <a:t>β</a:t>
            </a:r>
            <a:r>
              <a:rPr lang="en-US" altLang="en-US" sz="1800" dirty="0"/>
              <a:t>-lactamase-producing </a:t>
            </a:r>
            <a:r>
              <a:rPr lang="en-US" altLang="en-US" sz="1800" i="1" dirty="0"/>
              <a:t>Enterobacteriaceae</a:t>
            </a:r>
            <a:r>
              <a:rPr lang="en-US" altLang="en-US" sz="1800" dirty="0"/>
              <a:t>. Clin Infect Dis. 2013 Sep;57(6):781-8. PMID: 23759352</a:t>
            </a:r>
            <a:r>
              <a:rPr lang="en-US" altLang="en-US" sz="1800" dirty="0" smtClean="0"/>
              <a:t>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dirty="0"/>
              <a:t>Siedner MJ, Galar A, Guzmán-Suarez BB, et al. Cefepime vs other antibacterial agents for the treatment of </a:t>
            </a:r>
            <a:r>
              <a:rPr lang="en-US" sz="1800" i="1" dirty="0"/>
              <a:t>Enterobacter</a:t>
            </a:r>
            <a:r>
              <a:rPr lang="en-US" sz="1800" dirty="0"/>
              <a:t> species bacteremia. Clin Infect Dis. 2014 Jun;58(11):1554-63. PMID: 24647022.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dirty="0"/>
              <a:t>Guh AY, Bulens SN, Mu Y, et al. Epidemiology of carbapenem-resistant </a:t>
            </a:r>
            <a:r>
              <a:rPr lang="en-US" sz="1800" i="1" dirty="0"/>
              <a:t>Enterobacteriaceae</a:t>
            </a:r>
            <a:r>
              <a:rPr lang="en-US" sz="1800" dirty="0"/>
              <a:t> in 7 US communities, 2012-2013. JAMA. 2015 Oct;31(14):1479-87. PMID: 26436831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328564" y="6571172"/>
            <a:ext cx="348172" cy="268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sz="1147" dirty="0" smtClean="0">
                <a:solidFill>
                  <a:prstClr val="white"/>
                </a:solidFill>
              </a:rPr>
              <a:t>29</a:t>
            </a:r>
            <a:endParaRPr lang="en-US" sz="1147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3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- Make the diagnosis&#10;2- Cultures and Empiric Therapy&#10;3- Stop, narrow, change to oral&#10;4- Duration" title="The Four Moments of Antibiotic Decision Making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" y="2217256"/>
            <a:ext cx="3175402" cy="3005291"/>
          </a:xfrm>
          <a:prstGeom prst="rect">
            <a:avLst/>
          </a:prstGeom>
        </p:spPr>
      </p:pic>
      <p:sp>
        <p:nvSpPr>
          <p:cNvPr id="19" name="Title 1" title="The Four Moments of Antibiotic Decision Making log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31812"/>
          </a:xfrm>
        </p:spPr>
        <p:txBody>
          <a:bodyPr>
            <a:noAutofit/>
          </a:bodyPr>
          <a:lstStyle/>
          <a:p>
            <a:r>
              <a:rPr lang="en-US" sz="3400" dirty="0"/>
              <a:t>The Four Moments of Antibiotic </a:t>
            </a:r>
            <a:r>
              <a:rPr lang="en-US" sz="3400" dirty="0" smtClean="0"/>
              <a:t>Decision Making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008063"/>
            <a:ext cx="6019800" cy="51181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my patient have an infection that requires antibiotics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Have I ordered appropriate cultures before starting antibiotics? What empiric therapy should I initiate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day or more has passed. Can I stop antibiotics? Can I narrow therapy or change from IV to oral therapy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duration of antibiotic therapy is needed for my patient's diagnosis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1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References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11"/>
              <a:defRPr/>
            </a:pPr>
            <a:r>
              <a:rPr lang="en-US" sz="1800" dirty="0" smtClean="0"/>
              <a:t>Morrill </a:t>
            </a:r>
            <a:r>
              <a:rPr lang="en-US" sz="1800" dirty="0"/>
              <a:t>HJ, Pogue JM, Kaye KS, et al. Treatment options for carbapenem-resistant </a:t>
            </a:r>
            <a:r>
              <a:rPr lang="en-US" sz="1800" i="1" dirty="0"/>
              <a:t>Enteriobacteriaceae</a:t>
            </a:r>
            <a:r>
              <a:rPr lang="en-US" sz="1800" dirty="0"/>
              <a:t> infections. Open Forum Infect Dis. 2015 </a:t>
            </a:r>
            <a:r>
              <a:rPr lang="en-US" sz="1800" dirty="0" smtClean="0"/>
              <a:t>May;2(2</a:t>
            </a:r>
            <a:r>
              <a:rPr lang="en-US" sz="1800" dirty="0"/>
              <a:t>):ofv050. PMID: 26125030.</a:t>
            </a:r>
          </a:p>
          <a:p>
            <a:pPr marL="342900" indent="-342900">
              <a:buFont typeface="+mj-lt"/>
              <a:buAutoNum type="arabicPeriod" startAt="11"/>
              <a:defRPr/>
            </a:pPr>
            <a:r>
              <a:rPr lang="en-US" sz="1800" dirty="0"/>
              <a:t>Kaye KS, Pogue JM. Infections caused by resistant Gram-negative bacteria: epidemiology and management. Pharmacotherapy. 2015 Oct;35(10):949-62. PMID: 26497481</a:t>
            </a:r>
            <a:r>
              <a:rPr lang="en-US" sz="1800" dirty="0" smtClean="0"/>
              <a:t>.</a:t>
            </a:r>
          </a:p>
          <a:p>
            <a:pPr marL="342900" indent="-342900">
              <a:buFont typeface="+mj-lt"/>
              <a:buAutoNum type="arabicPeriod" startAt="11"/>
              <a:defRPr/>
            </a:pPr>
            <a:r>
              <a:rPr lang="en-US" sz="1800" dirty="0" smtClean="0"/>
              <a:t>Wunderink RG, Giamarellos-Bourboulis EJ, Rahav G, et al. Effect and safety of meropenem-vaborbactam versus best-available therapy in patients with carbapenem-resistant </a:t>
            </a:r>
            <a:r>
              <a:rPr lang="en-US" sz="1800" i="1" dirty="0" smtClean="0"/>
              <a:t>Enterobacteriaceae</a:t>
            </a:r>
            <a:r>
              <a:rPr lang="en-US" sz="1800" dirty="0" smtClean="0"/>
              <a:t> infections: The TANGO II randomized clinical trial. Infect Dis Ther. 2018 Dec;7(4):439-55. PMID: 30270406.</a:t>
            </a:r>
          </a:p>
          <a:p>
            <a:pPr marL="342900" indent="-342900">
              <a:buFont typeface="+mj-lt"/>
              <a:buAutoNum type="arabicPeriod" startAt="11"/>
              <a:defRPr/>
            </a:pPr>
            <a:r>
              <a:rPr lang="en-US" sz="1800" dirty="0" smtClean="0"/>
              <a:t>Tumbarello M, Trecarichi EM, Corona A, et al. Efficacy of ceftazidime</a:t>
            </a:r>
            <a:r>
              <a:rPr lang="en-US" sz="1800" dirty="0"/>
              <a:t>-</a:t>
            </a:r>
            <a:r>
              <a:rPr lang="en-US" sz="1800" dirty="0" smtClean="0"/>
              <a:t>avibactam salvage therapy in patients with infections caused by </a:t>
            </a:r>
            <a:r>
              <a:rPr lang="en-US" sz="1800" i="1" dirty="0" smtClean="0"/>
              <a:t>Klebsiella pneumoniae </a:t>
            </a:r>
            <a:r>
              <a:rPr lang="en-US" sz="1800" dirty="0" smtClean="0"/>
              <a:t>carbapenemase-producing </a:t>
            </a:r>
            <a:r>
              <a:rPr lang="en-US" sz="1800" i="1" dirty="0" smtClean="0"/>
              <a:t>K. pneumoniae. </a:t>
            </a:r>
            <a:r>
              <a:rPr lang="en-US" sz="1800" dirty="0" smtClean="0"/>
              <a:t>Clin Infect Dis. 2019 Jan 18;68(3):355-64. PMID: 29893802.</a:t>
            </a:r>
            <a:endParaRPr lang="en-US" sz="1800" i="1" dirty="0"/>
          </a:p>
          <a:p>
            <a:pPr marL="342900" indent="-342900">
              <a:buFont typeface="+mj-lt"/>
              <a:buAutoNum type="arabicPeriod" startAt="11"/>
              <a:defRPr/>
            </a:pPr>
            <a:r>
              <a:rPr lang="en-US" sz="1800" dirty="0"/>
              <a:t>Cosgrove SE</a:t>
            </a:r>
            <a:r>
              <a:rPr lang="en-US" sz="1800" dirty="0" smtClean="0"/>
              <a:t>, </a:t>
            </a:r>
            <a:r>
              <a:rPr lang="en-US" sz="1800" dirty="0"/>
              <a:t>Fowler VG Jr. Optimizing therapy for methicillin-resistant </a:t>
            </a:r>
            <a:r>
              <a:rPr lang="en-US" sz="1800" i="1" dirty="0"/>
              <a:t>Staphylococcus aureus </a:t>
            </a:r>
            <a:r>
              <a:rPr lang="en-US" sz="1800" dirty="0"/>
              <a:t>bacteremia. Semin Respir Crit Care Med. 2007 </a:t>
            </a:r>
            <a:r>
              <a:rPr lang="en-US" sz="1800" dirty="0" smtClean="0"/>
              <a:t>Dec;28(6</a:t>
            </a:r>
            <a:r>
              <a:rPr lang="en-US" sz="1800" dirty="0"/>
              <a:t>):624-31. PMID: 18095226. </a:t>
            </a:r>
            <a:endParaRPr lang="en-US" alt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328564" y="6571172"/>
            <a:ext cx="348172" cy="268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sz="1147" dirty="0" smtClean="0">
                <a:solidFill>
                  <a:prstClr val="white"/>
                </a:solidFill>
              </a:rPr>
              <a:t>30</a:t>
            </a:r>
            <a:endParaRPr lang="en-US" sz="1147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8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References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3586"/>
            <a:ext cx="8229600" cy="56388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16"/>
            </a:pPr>
            <a:r>
              <a:rPr lang="en-US" altLang="en-US" sz="1800" dirty="0">
                <a:solidFill>
                  <a:srgbClr val="000000"/>
                </a:solidFill>
              </a:rPr>
              <a:t>Reynolds HR, Jagen MA, Tunick PA, et al. Sensitivity of transthoracic versus transesophageal echocardiography for the detection of native valve vegetations in the modern era. J Am Soc Echocardiogr. 2003 Jan;16(1):67-70. PMID: 12514637.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altLang="en-US" sz="1800" dirty="0">
                <a:solidFill>
                  <a:srgbClr val="000000"/>
                </a:solidFill>
              </a:rPr>
              <a:t>Bai AD, Showler A, Burry L, et al. Impact of infectious disease consultation of quality of care, mortality, and length of stay in </a:t>
            </a:r>
            <a:r>
              <a:rPr lang="en-US" altLang="en-US" sz="1800" i="1" dirty="0">
                <a:solidFill>
                  <a:srgbClr val="000000"/>
                </a:solidFill>
              </a:rPr>
              <a:t>Staphylococcus aureus </a:t>
            </a:r>
            <a:r>
              <a:rPr lang="en-US" altLang="en-US" sz="1800" dirty="0">
                <a:solidFill>
                  <a:srgbClr val="000000"/>
                </a:solidFill>
              </a:rPr>
              <a:t>bacteremia: results from a large multicenter cohort study. Clin Infect Dis. 2015 May 15;60(10):1451-61. PMID: 2501854.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altLang="en-US" sz="1800" dirty="0" smtClean="0">
                <a:solidFill>
                  <a:srgbClr val="000000"/>
                </a:solidFill>
              </a:rPr>
              <a:t>Li </a:t>
            </a:r>
            <a:r>
              <a:rPr lang="en-US" altLang="en-US" sz="1800" dirty="0">
                <a:solidFill>
                  <a:srgbClr val="000000"/>
                </a:solidFill>
              </a:rPr>
              <a:t>J, Echevarria KL, Hughes DW, et al. Comparison of cefazolin versus oxacillin for treatment of complicated bacteremia caused by methicillin-susceptible </a:t>
            </a:r>
            <a:r>
              <a:rPr lang="en-US" altLang="en-US" sz="1800" i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1800" dirty="0">
                <a:solidFill>
                  <a:srgbClr val="000000"/>
                </a:solidFill>
              </a:rPr>
              <a:t>. Antimicrob Agents Chemother. 2014 Oct;58(10):5117-24. PMID: 24936596.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altLang="en-US" sz="1800" dirty="0">
                <a:solidFill>
                  <a:srgbClr val="000000"/>
                </a:solidFill>
              </a:rPr>
              <a:t>Lee S, Choe PG, Song KH, et al. Is cefazolin inferior to nafcillin for treatment of methicillin-susceptible </a:t>
            </a:r>
            <a:r>
              <a:rPr lang="en-US" altLang="en-US" sz="1800" i="1" dirty="0">
                <a:solidFill>
                  <a:srgbClr val="000000"/>
                </a:solidFill>
              </a:rPr>
              <a:t>Staphylococcus aureus </a:t>
            </a:r>
            <a:r>
              <a:rPr lang="en-US" altLang="en-US" sz="1800" dirty="0">
                <a:solidFill>
                  <a:srgbClr val="000000"/>
                </a:solidFill>
              </a:rPr>
              <a:t>bacteremia? Antimicrob Agents Chemother. 2011 Nov;55(11):5122-6. PMID: 21825299.</a:t>
            </a:r>
          </a:p>
          <a:p>
            <a:pPr marL="342900" indent="-342900">
              <a:buFont typeface="+mj-lt"/>
              <a:buAutoNum type="arabicPeriod" startAt="16"/>
              <a:defRPr/>
            </a:pPr>
            <a:r>
              <a:rPr lang="en-US" altLang="en-US" sz="1800" dirty="0" smtClean="0">
                <a:solidFill>
                  <a:srgbClr val="000000"/>
                </a:solidFill>
              </a:rPr>
              <a:t>Chang </a:t>
            </a:r>
            <a:r>
              <a:rPr lang="en-US" altLang="en-US" sz="1800" dirty="0">
                <a:solidFill>
                  <a:srgbClr val="000000"/>
                </a:solidFill>
              </a:rPr>
              <a:t>FY, Peacock JE Jr, Musher DM, et al. </a:t>
            </a:r>
            <a:r>
              <a:rPr lang="en-US" altLang="en-US" sz="1800" i="1" dirty="0">
                <a:solidFill>
                  <a:srgbClr val="000000"/>
                </a:solidFill>
              </a:rPr>
              <a:t>Staphylococcus aureus </a:t>
            </a:r>
            <a:r>
              <a:rPr lang="en-US" altLang="en-US" sz="1800" dirty="0">
                <a:solidFill>
                  <a:srgbClr val="000000"/>
                </a:solidFill>
              </a:rPr>
              <a:t>bacteremia: recurrence and the impact of antibiotic treatment in a prospective multicenter study. Medicine (Baltimore). 2003 Sep;82:333-9. PMID: 14530782.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8564" y="6571172"/>
            <a:ext cx="348172" cy="268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sz="1147" dirty="0" smtClean="0">
                <a:solidFill>
                  <a:prstClr val="white"/>
                </a:solidFill>
              </a:rPr>
              <a:t>31</a:t>
            </a:r>
            <a:endParaRPr lang="en-US" sz="1147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0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References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372"/>
            <a:ext cx="8229600" cy="56388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21"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Stryjewski ME, Szczech LA, Benjamin DK Jr, et al. Use of vancomycin or first-generation cephalosporins for the treatment of hemodialysis-dependent patients with methicillin-susceptible </a:t>
            </a:r>
            <a:r>
              <a:rPr lang="en-US" altLang="en-US" sz="1800" i="1" dirty="0">
                <a:solidFill>
                  <a:srgbClr val="000000"/>
                </a:solidFill>
              </a:rPr>
              <a:t>Staphylococcus aureus </a:t>
            </a:r>
            <a:r>
              <a:rPr lang="en-US" altLang="en-US" sz="1800" dirty="0">
                <a:solidFill>
                  <a:srgbClr val="000000"/>
                </a:solidFill>
              </a:rPr>
              <a:t>bacteremia. Clin Infect Dis. 2007 Jan;44(2):190-6. PMID: 17173215.</a:t>
            </a:r>
          </a:p>
          <a:p>
            <a:pPr marL="342900" indent="-342900">
              <a:buFont typeface="+mj-lt"/>
              <a:buAutoNum type="arabicPeriod" startAt="21"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Liu C, Bayer A, Cosgrove SE, et al. Clinical practice guidelines by the Infectious Diseases Society of America for the treatment of methicillin-resistant </a:t>
            </a:r>
            <a:r>
              <a:rPr lang="en-US" altLang="en-US" sz="1800" i="1" dirty="0">
                <a:solidFill>
                  <a:srgbClr val="000000"/>
                </a:solidFill>
              </a:rPr>
              <a:t>Staphylococcus aureus </a:t>
            </a:r>
            <a:r>
              <a:rPr lang="en-US" altLang="en-US" sz="1800" dirty="0">
                <a:solidFill>
                  <a:srgbClr val="000000"/>
                </a:solidFill>
              </a:rPr>
              <a:t>infections in adults and children. Clin Infect Dis. 2011 Feb;52(3): e18-55. PMID: 21208910. </a:t>
            </a:r>
          </a:p>
          <a:p>
            <a:pPr marL="342900" indent="-342900">
              <a:buFont typeface="+mj-lt"/>
              <a:buAutoNum type="arabicPeriod" startAt="21"/>
              <a:defRPr/>
            </a:pPr>
            <a:r>
              <a:rPr lang="en-US" altLang="en-US" sz="1800" dirty="0" smtClean="0">
                <a:solidFill>
                  <a:srgbClr val="000000"/>
                </a:solidFill>
              </a:rPr>
              <a:t>Fowler </a:t>
            </a:r>
            <a:r>
              <a:rPr lang="en-US" altLang="en-US" sz="1800" dirty="0">
                <a:solidFill>
                  <a:srgbClr val="000000"/>
                </a:solidFill>
              </a:rPr>
              <a:t>VG Jr, Boucher HW, Corey GR, et al. Daptomycin versus standard therapy for bacteremia and endocarditis caused by </a:t>
            </a:r>
            <a:r>
              <a:rPr lang="en-US" altLang="en-US" sz="1800" i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1800" dirty="0">
                <a:solidFill>
                  <a:srgbClr val="000000"/>
                </a:solidFill>
              </a:rPr>
              <a:t>. N Engl J Med 2006 Aug;355(7): 653-65. PMID: 16914701. </a:t>
            </a:r>
          </a:p>
          <a:p>
            <a:pPr marL="342900" indent="-342900">
              <a:buFont typeface="+mj-lt"/>
              <a:buAutoNum type="arabicPeriod" startAt="21"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Baddour LM, Wilson WR, Bayer AS, et al. Infective endocarditis in adults: diagnosis, antimicrobial therapy, and management of complications: a scientific statement for healthcare professionals from the American Heart Association. Circulation. 2015 Oct;132(15):1435-86. PMID: 26373316</a:t>
            </a:r>
            <a:r>
              <a:rPr lang="en-US" altLang="en-US" sz="1800" dirty="0" smtClean="0">
                <a:solidFill>
                  <a:srgbClr val="000000"/>
                </a:solidFill>
              </a:rPr>
              <a:t>.</a:t>
            </a:r>
            <a:endParaRPr lang="en-US" altLang="en-US" sz="1800" dirty="0"/>
          </a:p>
          <a:p>
            <a:pPr marL="342900" indent="-342900">
              <a:buFont typeface="+mj-lt"/>
              <a:buAutoNum type="arabicPeriod" startAt="21"/>
            </a:pPr>
            <a:r>
              <a:rPr lang="en-US" altLang="en-US" sz="1800" dirty="0" smtClean="0">
                <a:solidFill>
                  <a:srgbClr val="000000"/>
                </a:solidFill>
              </a:rPr>
              <a:t>Cosgrove </a:t>
            </a:r>
            <a:r>
              <a:rPr lang="en-US" altLang="en-US" sz="1800" dirty="0">
                <a:solidFill>
                  <a:srgbClr val="000000"/>
                </a:solidFill>
              </a:rPr>
              <a:t>SE, Vigliani GE, Fowler VG, et al. Initial low-dose gentamicin for </a:t>
            </a:r>
            <a:r>
              <a:rPr lang="en-US" altLang="en-US" sz="1800" i="1" dirty="0">
                <a:solidFill>
                  <a:srgbClr val="000000"/>
                </a:solidFill>
              </a:rPr>
              <a:t>Staphylococcus aureus </a:t>
            </a:r>
            <a:r>
              <a:rPr lang="en-US" altLang="en-US" sz="1800" dirty="0">
                <a:solidFill>
                  <a:srgbClr val="000000"/>
                </a:solidFill>
              </a:rPr>
              <a:t>bacteremia and endocarditis is nephrotoxic. Clin Infect Dis. 2009 Mar;48(6):713-21. PMID: 19207079. </a:t>
            </a:r>
            <a:endParaRPr lang="en-US" alt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328564" y="6571172"/>
            <a:ext cx="348172" cy="268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sz="1147" dirty="0" smtClean="0">
                <a:solidFill>
                  <a:prstClr val="white"/>
                </a:solidFill>
              </a:rPr>
              <a:t>32</a:t>
            </a:r>
            <a:endParaRPr lang="en-US" sz="1147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3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References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26"/>
            </a:pPr>
            <a:r>
              <a:rPr lang="en-US" altLang="en-US" sz="1800" dirty="0">
                <a:solidFill>
                  <a:srgbClr val="000000"/>
                </a:solidFill>
              </a:rPr>
              <a:t>Thwaites GE, Scarborough M, Szubert A, et al. Adjunctive rifampicin for </a:t>
            </a:r>
            <a:r>
              <a:rPr lang="en-US" altLang="en-US" sz="1800" i="1" dirty="0">
                <a:solidFill>
                  <a:srgbClr val="000000"/>
                </a:solidFill>
              </a:rPr>
              <a:t>Staphylococcus aureus </a:t>
            </a:r>
            <a:r>
              <a:rPr lang="en-US" altLang="en-US" sz="1800" dirty="0">
                <a:solidFill>
                  <a:srgbClr val="000000"/>
                </a:solidFill>
              </a:rPr>
              <a:t>bacteraemia (ARREST): a multicentre, randomized, double-blind, placebo-controlled trial. Lancet. 2018 Feb;391(10121):668-78. PMID: 29249276.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en-US" altLang="en-US" sz="1800" dirty="0">
                <a:solidFill>
                  <a:srgbClr val="000000"/>
                </a:solidFill>
              </a:rPr>
              <a:t>Anderson DJ, Murdoch DR, Sexton DJ, et al. Risk factors for infective endocarditis in patients with </a:t>
            </a:r>
            <a:r>
              <a:rPr lang="en-US" altLang="en-US" sz="1800" i="1" dirty="0">
                <a:solidFill>
                  <a:srgbClr val="000000"/>
                </a:solidFill>
              </a:rPr>
              <a:t>Enterococcal</a:t>
            </a:r>
            <a:r>
              <a:rPr lang="en-US" altLang="en-US" sz="1800" dirty="0">
                <a:solidFill>
                  <a:srgbClr val="000000"/>
                </a:solidFill>
              </a:rPr>
              <a:t> bacteremia: a case-control study. Infection. 2004 Apr;32(2):72-7. PMID: 15057570. 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en-US" altLang="en-US" sz="1800" dirty="0" smtClean="0">
                <a:solidFill>
                  <a:srgbClr val="000000"/>
                </a:solidFill>
              </a:rPr>
              <a:t>Beganovic </a:t>
            </a:r>
            <a:r>
              <a:rPr lang="en-US" altLang="en-US" sz="1800" dirty="0">
                <a:solidFill>
                  <a:srgbClr val="000000"/>
                </a:solidFill>
              </a:rPr>
              <a:t>M, Luther MK, Rice LB, et al. A review of combination therapy for </a:t>
            </a:r>
            <a:r>
              <a:rPr lang="en-US" altLang="en-US" sz="1800" i="1" dirty="0">
                <a:solidFill>
                  <a:srgbClr val="000000"/>
                </a:solidFill>
              </a:rPr>
              <a:t>Enterococcus faecalis </a:t>
            </a:r>
            <a:r>
              <a:rPr lang="en-US" altLang="en-US" sz="1800" dirty="0">
                <a:solidFill>
                  <a:srgbClr val="000000"/>
                </a:solidFill>
              </a:rPr>
              <a:t>bloodstream infections and infective endocarditis. Clin Infect Dis. 2018 Jul 2;67(2):303-9. PMID: 29390132.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en-US" altLang="en-US" sz="1800" dirty="0">
                <a:solidFill>
                  <a:srgbClr val="000000"/>
                </a:solidFill>
              </a:rPr>
              <a:t>Graninger W, Ragette R. Nosocomial bacteremia due to </a:t>
            </a:r>
            <a:r>
              <a:rPr lang="en-US" altLang="en-US" sz="1800" i="1" dirty="0">
                <a:solidFill>
                  <a:srgbClr val="000000"/>
                </a:solidFill>
              </a:rPr>
              <a:t>Enterococcus faecalis </a:t>
            </a:r>
            <a:r>
              <a:rPr lang="en-US" altLang="en-US" sz="1800" dirty="0">
                <a:solidFill>
                  <a:srgbClr val="000000"/>
                </a:solidFill>
              </a:rPr>
              <a:t>without endocarditis. Clin Infect Dis. 1992 Jul;15(1):49-57. PMID: 1617073.  </a:t>
            </a:r>
            <a:endParaRPr lang="en-US" alt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328564" y="6571172"/>
            <a:ext cx="348172" cy="268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sz="1147" dirty="0" smtClean="0">
                <a:solidFill>
                  <a:prstClr val="white"/>
                </a:solidFill>
              </a:rPr>
              <a:t>33</a:t>
            </a:r>
            <a:endParaRPr lang="en-US" sz="1147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5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351" y="274638"/>
            <a:ext cx="8756690" cy="531812"/>
          </a:xfrm>
        </p:spPr>
        <p:txBody>
          <a:bodyPr/>
          <a:lstStyle/>
          <a:p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Obtaining Appropriate Blood </a:t>
            </a:r>
            <a:r>
              <a:rPr lang="en-US" altLang="en-US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Cultures</a:t>
            </a:r>
            <a:r>
              <a:rPr lang="en-US" altLang="en-US" sz="40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6D7-F994-42A8-9714-AEDC24E7A480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pSp>
        <p:nvGrpSpPr>
          <p:cNvPr id="11" name="Group 10" descr="1. Severe Sepsis- Cholangitis, meningitis, pyelonephritis, severe pneumonia, suspected endocarditis or endovascular infection, vertebral osteomyelitis/disciitis, severe skin and soft tissue infections, systemic infection and asplenia, suspected catheter-related bloodstream infection.&#10;New fever (T≥38.5◦C [&gt;101.2◦F]), suspected infection and no previous blood cultures (BC) within 48 hours &#10;&#10;EQUALS: Two sets of peripheral BC (each set with one aerobic and one anaerobic bottle).&#10;&#10;2. New infectious process not meeting above criteria&#10;&#10;EQUALS: BC are not indicated since low yield.  If known source, culture suspected source.&#10;&#10;3. Persistent fever and two sets of negative BC within 48 hours.  Isolated tachycardia, leukocytosis, hypotension, fever.&#10;&#10;EQUALS: BC likely not warranted &#10;For low grade fever or leukocytosis only, consider monitoring first and assessing for other contributing factors.&#10;&#10;" title="Chart"/>
          <p:cNvGrpSpPr/>
          <p:nvPr/>
        </p:nvGrpSpPr>
        <p:grpSpPr>
          <a:xfrm>
            <a:off x="165350" y="886491"/>
            <a:ext cx="8756691" cy="5217612"/>
            <a:chOff x="165350" y="886491"/>
            <a:chExt cx="8756691" cy="5217612"/>
          </a:xfrm>
        </p:grpSpPr>
        <p:sp>
          <p:nvSpPr>
            <p:cNvPr id="26" name="Right Brace 25"/>
            <p:cNvSpPr/>
            <p:nvPr/>
          </p:nvSpPr>
          <p:spPr>
            <a:xfrm>
              <a:off x="4332522" y="4953493"/>
              <a:ext cx="191401" cy="1079995"/>
            </a:xfrm>
            <a:prstGeom prst="rightBrace">
              <a:avLst>
                <a:gd name="adj1" fmla="val 137879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4572000" y="2107767"/>
              <a:ext cx="4350041" cy="8631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Two sets of peripheral BC </a:t>
              </a:r>
              <a:r>
                <a:rPr lang="en-US" altLang="en-US" dirty="0" smtClean="0">
                  <a:latin typeface="+mn-lt"/>
                </a:rPr>
                <a:t>(each set with one aerobic and one anaerobic bottle)</a:t>
              </a:r>
              <a:endParaRPr kumimoji="0" lang="en-US" alt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65351" y="886491"/>
              <a:ext cx="4178050" cy="4971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kumimoji="0" lang="en-US" altLang="en-US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Calibri" panose="020F0502020204030204" pitchFamily="34" charset="0"/>
                </a:rPr>
                <a:t>evere sepsis upon admission</a:t>
              </a:r>
              <a:endParaRPr lang="en-US" altLang="en-US" dirty="0"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0" name="Rectangle 53" descr="Table lists conditions for which two sets of peripheral blood cultures need to be collected." title="Obtaining Appropriate Blood Cultures"/>
            <p:cNvSpPr>
              <a:spLocks noChangeArrowheads="1"/>
            </p:cNvSpPr>
            <p:nvPr/>
          </p:nvSpPr>
          <p:spPr bwMode="auto">
            <a:xfrm>
              <a:off x="165351" y="1295400"/>
              <a:ext cx="4178049" cy="20573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dirty="0" smtClean="0">
                <a:latin typeface="+mn-lt"/>
                <a:cs typeface="Times New Roman" panose="02020603050405020304" pitchFamily="18" charset="0"/>
              </a:endParaRPr>
            </a:p>
            <a:p>
              <a:r>
                <a:rPr lang="en-US" altLang="en-US" dirty="0" smtClean="0">
                  <a:latin typeface="+mn-lt"/>
                  <a:cs typeface="Times New Roman" panose="02020603050405020304" pitchFamily="18" charset="0"/>
                </a:rPr>
                <a:t>Cholangitis, meningitis, pyelonephritis, severe pneumonia, suspected endocarditis or endovascular infection, </a:t>
              </a:r>
              <a:r>
                <a:rPr lang="en-US" dirty="0">
                  <a:latin typeface="+mn-lt"/>
                </a:rPr>
                <a:t>vertebral </a:t>
              </a:r>
              <a:r>
                <a:rPr lang="en-US" dirty="0" smtClean="0">
                  <a:latin typeface="+mn-lt"/>
                </a:rPr>
                <a:t>osteomyelitis/discitis</a:t>
              </a:r>
              <a:r>
                <a:rPr lang="en-US" dirty="0">
                  <a:latin typeface="+mn-lt"/>
                </a:rPr>
                <a:t>, severe skin and soft tissue infections</a:t>
              </a:r>
              <a:r>
                <a:rPr lang="en-US" dirty="0" smtClean="0">
                  <a:latin typeface="+mn-lt"/>
                </a:rPr>
                <a:t>,</a:t>
              </a:r>
              <a:r>
                <a:rPr lang="en-US" dirty="0">
                  <a:latin typeface="+mn-lt"/>
                </a:rPr>
                <a:t> </a:t>
              </a:r>
              <a:r>
                <a:rPr lang="en-US" altLang="en-US" dirty="0" smtClean="0">
                  <a:latin typeface="+mn-lt"/>
                  <a:cs typeface="Times New Roman" panose="02020603050405020304" pitchFamily="18" charset="0"/>
                </a:rPr>
                <a:t>systemic infection and asplenia, suspected catheter-related bloodstream infection</a:t>
              </a:r>
              <a:endParaRPr lang="en-US" altLang="en-US" dirty="0">
                <a:latin typeface="+mn-lt"/>
                <a:cs typeface="Times New Roman" panose="02020603050405020304" pitchFamily="18" charset="0"/>
              </a:endParaRPr>
            </a:p>
            <a:p>
              <a:pPr marL="17145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altLang="en-US" sz="1400" dirty="0">
                <a:latin typeface="+mn-lt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4343400" y="914400"/>
              <a:ext cx="169646" cy="3220574"/>
            </a:xfrm>
            <a:prstGeom prst="rightBrace">
              <a:avLst>
                <a:gd name="adj1" fmla="val 137879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ectangle 14" descr="Table lists situations under which blood cultures aren't warranted." title="Obtaining Appropriate Blood Cultures"/>
            <p:cNvSpPr>
              <a:spLocks noChangeArrowheads="1"/>
            </p:cNvSpPr>
            <p:nvPr/>
          </p:nvSpPr>
          <p:spPr bwMode="auto">
            <a:xfrm>
              <a:off x="165350" y="5426490"/>
              <a:ext cx="4197330" cy="6776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en-US" dirty="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Isolated </a:t>
              </a:r>
              <a:r>
                <a:rPr kumimoji="0" lang="en-US" alt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achycardia,</a:t>
              </a:r>
              <a:r>
                <a:rPr kumimoji="0" lang="en-US" alt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l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eukocytosis, h</a:t>
              </a:r>
              <a:r>
                <a:rPr lang="en-US" altLang="en-US" dirty="0" smtClean="0">
                  <a:latin typeface="+mn-lt"/>
                  <a:cs typeface="Times New Roman" panose="02020603050405020304" pitchFamily="18" charset="0"/>
                </a:rPr>
                <a:t>ypotension, fever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571999" y="4882880"/>
              <a:ext cx="4343400" cy="12212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171450" lvl="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en-US" dirty="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BC likely not warranted </a:t>
              </a:r>
            </a:p>
            <a:p>
              <a:pPr marL="171450" lvl="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en-US" dirty="0" smtClean="0">
                  <a:latin typeface="+mn-lt"/>
                  <a:cs typeface="Times New Roman" panose="02020603050405020304" pitchFamily="18" charset="0"/>
                </a:rPr>
                <a:t>For low grade fever or leukocytosis only, consider monitoring first and assessing for other contributing factors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65350" y="4882880"/>
              <a:ext cx="4197330" cy="5513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Persistent fever </a:t>
              </a:r>
              <a:r>
                <a:rPr kumimoji="0" lang="en-US" alt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and two sets of negative BC within 48 hours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65350" y="3352800"/>
              <a:ext cx="4178050" cy="8763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New fever (T</a:t>
              </a:r>
              <a:r>
                <a:rPr lang="en-US" altLang="en-US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≥</a:t>
              </a:r>
              <a:r>
                <a:rPr lang="en-US" altLang="en-US" dirty="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38.5◦C [&gt;101.2◦F]), suspected infection </a:t>
              </a:r>
              <a:r>
                <a:rPr kumimoji="0" lang="en-US" alt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and no previous blood cultures (BC) within 48 hours 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Rectangle 16" descr="Table states when blood cultures aren't indicated." title="Obtaining Appropriate Blood Cultures"/>
            <p:cNvSpPr>
              <a:spLocks noChangeArrowheads="1"/>
            </p:cNvSpPr>
            <p:nvPr/>
          </p:nvSpPr>
          <p:spPr bwMode="auto">
            <a:xfrm>
              <a:off x="165350" y="4280296"/>
              <a:ext cx="4178050" cy="5617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en-US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kumimoji="0" lang="en-US" altLang="en-US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ew infectious process not meeting above criteria</a:t>
              </a:r>
              <a:endParaRPr kumimoji="0" lang="en-US" alt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578640" y="4280296"/>
              <a:ext cx="4343401" cy="5617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171450" lvl="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en-US" dirty="0" smtClean="0">
                  <a:latin typeface="+mn-lt"/>
                </a:rPr>
                <a:t>BC are not indicated since low yield </a:t>
              </a:r>
              <a:endParaRPr lang="en-US" altLang="en-US" dirty="0">
                <a:latin typeface="+mn-lt"/>
              </a:endParaRPr>
            </a:p>
            <a:p>
              <a:pPr marL="171450" lvl="0" indent="-1714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en-US" dirty="0" smtClean="0">
                  <a:latin typeface="+mn-lt"/>
                </a:rPr>
                <a:t>If known source, culture suspected source</a:t>
              </a:r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4343679" y="4308203"/>
              <a:ext cx="169367" cy="505981"/>
            </a:xfrm>
            <a:prstGeom prst="rightBrace">
              <a:avLst>
                <a:gd name="adj1" fmla="val 137879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24000" y="914400"/>
              <a:ext cx="1752600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54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531812"/>
          </a:xfrm>
        </p:spPr>
        <p:txBody>
          <a:bodyPr/>
          <a:lstStyle/>
          <a:p>
            <a:r>
              <a:rPr lang="en-US" altLang="en-US" sz="4000" dirty="0" smtClean="0"/>
              <a:t>Interpretation of Positive Blood Cultures</a:t>
            </a:r>
          </a:p>
        </p:txBody>
      </p:sp>
      <p:graphicFrame>
        <p:nvGraphicFramePr>
          <p:cNvPr id="30" name="Content Placeholder 29" descr="Table lists example organisms and breaks them down into the following classifications: Extremely unlikely to be a contaminant, usually a contaminant, and a contaminant about half of the time. It then states what to do about the positive blood culture if it meets one of the three classification criteria." title="Interpretation of Positive Blood Cultur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281157"/>
              </p:ext>
            </p:extLst>
          </p:nvPr>
        </p:nvGraphicFramePr>
        <p:xfrm>
          <a:off x="342900" y="1066800"/>
          <a:ext cx="8458200" cy="49925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1192240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964290597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28884645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Example organisms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Classification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What to do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36462799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Staphylococcus aureus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Gram-negative rods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Candida</a:t>
                      </a: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spp.</a:t>
                      </a:r>
                      <a:endParaRPr kumimoji="0" lang="en-US" sz="1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Extremely unlikely to be a contaminant</a:t>
                      </a:r>
                      <a:endParaRPr kumimoji="0" lang="en-US" sz="1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ALWAYS treat</a:t>
                      </a:r>
                      <a:endParaRPr kumimoji="0" lang="en-US" sz="1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227608939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Coagulase-negative staphylococci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Corynebacterium</a:t>
                      </a:r>
                      <a:r>
                        <a:rPr kumimoji="0" lang="en-US" sz="1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spp.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Diphtheroids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Usually a contaminant</a:t>
                      </a:r>
                      <a:endParaRPr kumimoji="0" lang="en-US" sz="1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Usually do not treat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Exception: indwelling hardware, signs of infection, </a:t>
                      </a:r>
                      <a:b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&amp; &gt; 1 positive blood culture</a:t>
                      </a:r>
                      <a:endParaRPr kumimoji="0" lang="en-US" sz="1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51454243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Viridans group streptococci,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Enterococcus </a:t>
                      </a: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spp.</a:t>
                      </a:r>
                      <a:endParaRPr kumimoji="0" lang="en-US" sz="1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contaminant about half the time</a:t>
                      </a:r>
                      <a:endParaRPr kumimoji="0" lang="en-US" sz="1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Evaluate for possible source (e.g., oral, gastrointestinal, endocarditis), signs of infection, &amp; &gt; 1 positive blood culture</a:t>
                      </a:r>
                      <a:endParaRPr kumimoji="0" lang="en-US" sz="1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3681149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29600" y="6492875"/>
            <a:ext cx="442912" cy="365125"/>
          </a:xfrm>
        </p:spPr>
        <p:txBody>
          <a:bodyPr/>
          <a:lstStyle/>
          <a:p>
            <a:fld id="{DD90E537-5248-4619-9BCB-1D477447049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i="1" dirty="0" smtClean="0">
                <a:cs typeface="Calibri" panose="020F0502020204030204" pitchFamily="34" charset="0"/>
              </a:rPr>
              <a:t>Enterobacteriaceae</a:t>
            </a:r>
            <a:r>
              <a:rPr lang="en-US" altLang="en-US" sz="3400" dirty="0" smtClean="0">
                <a:cs typeface="Calibri" panose="020F0502020204030204" pitchFamily="34" charset="0"/>
              </a:rPr>
              <a:t> Bacteremia: Diagnosis</a:t>
            </a:r>
            <a:endParaRPr lang="en-US" altLang="en-US" sz="3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6858000" cy="5426075"/>
          </a:xfrm>
        </p:spPr>
        <p:txBody>
          <a:bodyPr rtlCol="0">
            <a:noAutofit/>
          </a:bodyPr>
          <a:lstStyle/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800" b="1" i="1" dirty="0" smtClean="0">
                <a:solidFill>
                  <a:schemeClr val="accent5"/>
                </a:solidFill>
                <a:cs typeface="Calibri" panose="020F0502020204030204" pitchFamily="34" charset="0"/>
              </a:rPr>
              <a:t>Enterobacteriaceae</a:t>
            </a:r>
            <a:r>
              <a:rPr lang="en-US" altLang="en-US" sz="2800" dirty="0" smtClean="0">
                <a:cs typeface="Calibri" panose="020F0502020204030204" pitchFamily="34" charset="0"/>
              </a:rPr>
              <a:t> = most common organisms include </a:t>
            </a:r>
            <a:r>
              <a:rPr lang="en-US" altLang="en-US" sz="2800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E. coli</a:t>
            </a:r>
            <a:r>
              <a:rPr lang="en-US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altLang="en-US" sz="2800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Klebsiella</a:t>
            </a:r>
            <a:r>
              <a:rPr lang="en-US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spp., </a:t>
            </a:r>
            <a:br>
              <a:rPr lang="en-US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</a:br>
            <a:r>
              <a:rPr lang="en-US" altLang="en-US" sz="2800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Enterobacter</a:t>
            </a:r>
            <a:r>
              <a:rPr lang="en-US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spp., </a:t>
            </a:r>
            <a:r>
              <a:rPr lang="en-US" altLang="en-US" sz="2800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Serratia</a:t>
            </a:r>
            <a:r>
              <a:rPr lang="en-US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spp., </a:t>
            </a:r>
            <a:br>
              <a:rPr lang="en-US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</a:br>
            <a:r>
              <a:rPr lang="en-US" altLang="en-US" sz="2800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Citrobacter</a:t>
            </a:r>
            <a:r>
              <a:rPr lang="en-US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spp.</a:t>
            </a: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Generally identified as lactose </a:t>
            </a:r>
            <a:br>
              <a:rPr lang="en-US" altLang="en-US" sz="2400" dirty="0" smtClean="0">
                <a:cs typeface="Calibri" panose="020F0502020204030204" pitchFamily="34" charset="0"/>
              </a:rPr>
            </a:br>
            <a:r>
              <a:rPr lang="en-US" altLang="en-US" sz="2400" dirty="0" smtClean="0">
                <a:cs typeface="Calibri" panose="020F0502020204030204" pitchFamily="34" charset="0"/>
              </a:rPr>
              <a:t>fermenters in laboratory reports</a:t>
            </a:r>
          </a:p>
          <a:p>
            <a:pPr marL="337068" indent="-337068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cs typeface="Calibri" panose="020F0502020204030204" pitchFamily="34" charset="0"/>
              </a:rPr>
              <a:t>Always identify the source of bacteremia</a:t>
            </a: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Commonly urine, intra-abdominal, pulmonary</a:t>
            </a:r>
            <a:r>
              <a:rPr lang="en-US" altLang="en-US" sz="2400" dirty="0">
                <a:cs typeface="Calibri" panose="020F0502020204030204" pitchFamily="34" charset="0"/>
              </a:rPr>
              <a:t> </a:t>
            </a:r>
            <a:r>
              <a:rPr lang="en-US" altLang="en-US" sz="2400" dirty="0" smtClean="0">
                <a:cs typeface="Calibri" panose="020F0502020204030204" pitchFamily="34" charset="0"/>
              </a:rPr>
              <a:t>(in hospitalized patients) </a:t>
            </a: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Translocation from the gut due to gut disruption or procedure </a:t>
            </a: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Catheter-related if central line in place</a:t>
            </a:r>
            <a:endParaRPr lang="en-US" altLang="en-US" sz="24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E3D5F7C-D08C-4A77-8C31-AD78D9ABC8CE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latin typeface="Calibri"/>
              <a:cs typeface="+mn-cs"/>
            </a:endParaRPr>
          </a:p>
        </p:txBody>
      </p:sp>
      <p:pic>
        <p:nvPicPr>
          <p:cNvPr id="3" name="Picture 2" descr="Image is of Enterobacteriaceae." title="Image: Enterobacteriaceae Bacteremia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44" y="2201862"/>
            <a:ext cx="2171700" cy="1447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0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400" i="1" dirty="0" smtClean="0">
                <a:latin typeface="+mn-lt"/>
                <a:cs typeface="Calibri" panose="020F0502020204030204" pitchFamily="34" charset="0"/>
              </a:rPr>
              <a:t>Enterobacteriaceae</a:t>
            </a:r>
            <a:r>
              <a:rPr lang="en-US" altLang="en-US" sz="3400" dirty="0" smtClean="0">
                <a:latin typeface="+mn-lt"/>
                <a:cs typeface="Calibri" panose="020F0502020204030204" pitchFamily="34" charset="0"/>
              </a:rPr>
              <a:t> Bacteremia: Antibiotic Therapy</a:t>
            </a:r>
            <a:endParaRPr lang="en-US" altLang="en-US" sz="3400" dirty="0" smtClean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48" y="1111654"/>
            <a:ext cx="8445480" cy="5165437"/>
          </a:xfrm>
        </p:spPr>
        <p:txBody>
          <a:bodyPr rtlCol="0">
            <a:noAutofit/>
          </a:bodyPr>
          <a:lstStyle/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cs typeface="Calibri" panose="020F0502020204030204" pitchFamily="34" charset="0"/>
              </a:rPr>
              <a:t>Narrow therapy based on susceptibility results</a:t>
            </a:r>
          </a:p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cs typeface="Calibri" panose="020F0502020204030204" pitchFamily="34" charset="0"/>
              </a:rPr>
              <a:t>Considerations for IV to PO conversion:</a:t>
            </a:r>
            <a:r>
              <a:rPr lang="en-US" altLang="en-US" sz="2800" baseline="30000" dirty="0" smtClean="0">
                <a:cs typeface="Calibri" panose="020F0502020204030204" pitchFamily="34" charset="0"/>
              </a:rPr>
              <a:t>3</a:t>
            </a:r>
            <a:endParaRPr lang="en-US" altLang="en-US" sz="2800" dirty="0" smtClean="0">
              <a:cs typeface="Calibri" panose="020F0502020204030204" pitchFamily="34" charset="0"/>
            </a:endParaRP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Patient has an appropriate clinical response</a:t>
            </a: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Appropriate source control preferred</a:t>
            </a: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cs typeface="Calibri" panose="020F0502020204030204" pitchFamily="34" charset="0"/>
              </a:rPr>
              <a:t>P</a:t>
            </a:r>
            <a:r>
              <a:rPr lang="en-US" altLang="en-US" sz="2400" dirty="0"/>
              <a:t>atient needs to be able to take and absorb oral </a:t>
            </a:r>
            <a:r>
              <a:rPr lang="en-US" altLang="en-US" sz="2400" dirty="0" smtClean="0"/>
              <a:t>antibiotics</a:t>
            </a:r>
            <a:endParaRPr lang="en-US" altLang="en-US" sz="2400" dirty="0"/>
          </a:p>
          <a:p>
            <a:pPr lvl="1">
              <a:defRPr/>
            </a:pPr>
            <a:r>
              <a:rPr lang="en-US" altLang="en-US" sz="2400" dirty="0" smtClean="0"/>
              <a:t>Active oral antibiotic needs to have adequate oral bioavailability 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Fluoroquinolones, trimethoprim/sulfamethoxazole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BF49644-94F5-41A6-A454-0B3F67FBCDE8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349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Enterobacteriaceae</a:t>
            </a:r>
            <a:r>
              <a:rPr lang="en-US" sz="3200" dirty="0" smtClean="0"/>
              <a:t> Bacteremia: Duration of Therapy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4983163"/>
          </a:xfrm>
        </p:spPr>
        <p:txBody>
          <a:bodyPr/>
          <a:lstStyle/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cs typeface="Calibri" panose="020F0502020204030204" pitchFamily="34" charset="0"/>
              </a:rPr>
              <a:t>Traditional treatment duration has been 10–14 days </a:t>
            </a:r>
            <a:endParaRPr lang="en-US" altLang="en-US" sz="2800" dirty="0">
              <a:cs typeface="Calibri" panose="020F0502020204030204" pitchFamily="34" charset="0"/>
            </a:endParaRPr>
          </a:p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Randomized </a:t>
            </a:r>
            <a:r>
              <a:rPr lang="en-US" sz="2800" dirty="0"/>
              <a:t>controlled trial including 604 patients with Gram-negative bacteremia randomized to receive either 7 days or 14 days of </a:t>
            </a:r>
            <a:r>
              <a:rPr lang="en-US" sz="2800" dirty="0" smtClean="0"/>
              <a:t>treatment</a:t>
            </a:r>
            <a:r>
              <a:rPr lang="en-US" sz="2800" baseline="30000" dirty="0" smtClean="0"/>
              <a:t>4,5</a:t>
            </a:r>
            <a:endParaRPr lang="en-US" sz="2800" dirty="0" smtClean="0"/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Most </a:t>
            </a:r>
            <a:r>
              <a:rPr lang="en-US" sz="2400" dirty="0"/>
              <a:t>of </a:t>
            </a:r>
            <a:r>
              <a:rPr lang="en-US" sz="2400" dirty="0" smtClean="0"/>
              <a:t>the organisms were </a:t>
            </a:r>
            <a:r>
              <a:rPr lang="en-US" sz="2400" i="1" dirty="0" smtClean="0"/>
              <a:t>Enterobacteriaceae</a:t>
            </a:r>
            <a:endParaRPr lang="en-US" sz="2400" dirty="0" smtClean="0"/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For patients </a:t>
            </a:r>
            <a:r>
              <a:rPr lang="en-US" sz="2400" dirty="0"/>
              <a:t>who were afebrile, hemodynamically stable, and achieved appropriate source </a:t>
            </a:r>
            <a:r>
              <a:rPr lang="en-US" sz="2400" dirty="0" smtClean="0"/>
              <a:t>control, </a:t>
            </a:r>
            <a:r>
              <a:rPr lang="en-US" sz="2400" dirty="0"/>
              <a:t>1</a:t>
            </a:r>
            <a:r>
              <a:rPr lang="en-US" sz="2400" dirty="0" smtClean="0"/>
              <a:t> </a:t>
            </a:r>
            <a:r>
              <a:rPr lang="en-US" sz="2400" dirty="0"/>
              <a:t>week of antibiotic therapy was sufficient. 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65A36AE-CFDF-4295-89D4-3BFAF34197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57" y="26055"/>
            <a:ext cx="9144000" cy="806450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+mn-lt"/>
                <a:cs typeface="Calibri" panose="020F0502020204030204" pitchFamily="34" charset="0"/>
              </a:rPr>
              <a:t>Enterobacteriaceae</a:t>
            </a:r>
            <a:r>
              <a:rPr lang="en-US" altLang="en-US" sz="3200" dirty="0" smtClean="0">
                <a:latin typeface="+mn-lt"/>
                <a:cs typeface="Calibri" panose="020F0502020204030204" pitchFamily="34" charset="0"/>
              </a:rPr>
              <a:t> Bacteremia: Followup Cultures </a:t>
            </a:r>
            <a:endParaRPr lang="en-US" altLang="en-US" sz="3200" dirty="0" smtClean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26075"/>
          </a:xfrm>
        </p:spPr>
        <p:txBody>
          <a:bodyPr rtlCol="0">
            <a:noAutofit/>
          </a:bodyPr>
          <a:lstStyle/>
          <a:p>
            <a:pPr marL="336613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cs typeface="Calibri" panose="020F0502020204030204" pitchFamily="34" charset="0"/>
              </a:rPr>
              <a:t>Minimal role for followup blood cultures in Gram-negative bacteremia</a:t>
            </a:r>
          </a:p>
          <a:p>
            <a:pPr marL="337744" indent="-224712" defTabSz="898846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cs typeface="Calibri" panose="020F0502020204030204" pitchFamily="34" charset="0"/>
              </a:rPr>
              <a:t>Study evaluating 500 episodes of bacteremia</a:t>
            </a:r>
            <a:r>
              <a:rPr lang="en-US" altLang="en-US" sz="2800" baseline="30000" dirty="0" smtClean="0">
                <a:cs typeface="Calibri" panose="020F0502020204030204" pitchFamily="34" charset="0"/>
              </a:rPr>
              <a:t>6</a:t>
            </a:r>
            <a:r>
              <a:rPr lang="en-US" altLang="en-US" sz="2800" dirty="0" smtClean="0">
                <a:cs typeface="Calibri" panose="020F0502020204030204" pitchFamily="34" charset="0"/>
              </a:rPr>
              <a:t> </a:t>
            </a:r>
          </a:p>
          <a:p>
            <a:pPr marL="731444" lvl="1" indent="-224712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77% had at least one followup blood culture</a:t>
            </a:r>
          </a:p>
          <a:p>
            <a:pPr marL="730313" lvl="1" indent="-280889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Only eight cultures grew Gram-negative rods</a:t>
            </a:r>
          </a:p>
          <a:p>
            <a:pPr marL="731444" lvl="1" indent="-224712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Do not need to obtain routinely</a:t>
            </a:r>
          </a:p>
          <a:p>
            <a:pPr marL="731444" lvl="1" indent="-224712" defTabSz="898846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>
                <a:cs typeface="Calibri" panose="020F0502020204030204" pitchFamily="34" charset="0"/>
              </a:rPr>
              <a:t>Consider if persistent symptoms despite source control or suspicion of endovascular infection </a:t>
            </a:r>
            <a:endParaRPr lang="en-US" altLang="en-US" sz="2753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3085AF-C49C-40C6-A359-E8192F18054A}" type="slidenum">
              <a:rPr lang="en-US"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dirty="0">
              <a:latin typeface="Calibri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821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ll 2008 Antibiotic Management of Resistant Gram Negative Rods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2008 Antibiotic Management of Resistant Gram Negative Rods</Template>
  <TotalTime>34533</TotalTime>
  <Words>2786</Words>
  <Application>Microsoft Office PowerPoint</Application>
  <PresentationFormat>On-screen Show (4:3)</PresentationFormat>
  <Paragraphs>278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Times New Roman</vt:lpstr>
      <vt:lpstr>Fall 2008 Antibiotic Management of Resistant Gram Negative Rods</vt:lpstr>
      <vt:lpstr>1_Default Design</vt:lpstr>
      <vt:lpstr>1_Office Theme</vt:lpstr>
      <vt:lpstr>Best Practices in the Diagnosis and Treatment of Bacteremia</vt:lpstr>
      <vt:lpstr>Objectives</vt:lpstr>
      <vt:lpstr>The Four Moments of Antibiotic Decision Making</vt:lpstr>
      <vt:lpstr>Obtaining Appropriate Blood Cultures1,2</vt:lpstr>
      <vt:lpstr>Interpretation of Positive Blood Cultures</vt:lpstr>
      <vt:lpstr>Enterobacteriaceae Bacteremia: Diagnosis</vt:lpstr>
      <vt:lpstr>Enterobacteriaceae Bacteremia: Antibiotic Therapy</vt:lpstr>
      <vt:lpstr>Enterobacteriaceae Bacteremia: Duration of Therapy</vt:lpstr>
      <vt:lpstr>Enterobacteriaceae Bacteremia: Followup Cultures </vt:lpstr>
      <vt:lpstr>Extended-Spectrum Beta-Lactamases</vt:lpstr>
      <vt:lpstr>AmpC Beta-Lactamases</vt:lpstr>
      <vt:lpstr>Carbapenem-Resistant Enterobacteriaceae</vt:lpstr>
      <vt:lpstr>Pseudomonas Bacteremia12</vt:lpstr>
      <vt:lpstr>Staphylococcus aureus Bacteremia: Diagnosis</vt:lpstr>
      <vt:lpstr>Staphylococcus aureus Bacteremia: Diagnosis13</vt:lpstr>
      <vt:lpstr>Staphylococcus aureus Bacteremia: Management</vt:lpstr>
      <vt:lpstr>Staphylococcus aureus Bacteremia: Management</vt:lpstr>
      <vt:lpstr>MSSA Bacteremia: Management</vt:lpstr>
      <vt:lpstr>MRSA Bacteremia: Management</vt:lpstr>
      <vt:lpstr>S. aureus Bacteremia: Management18,20</vt:lpstr>
      <vt:lpstr>S. aureus Bacteremia: Duration of Therapy</vt:lpstr>
      <vt:lpstr>Enterococcal Bacteremia: Diagnosis</vt:lpstr>
      <vt:lpstr>Enterococcal Bacteremia: Diagnosis</vt:lpstr>
      <vt:lpstr>E. faecalis Bacteremia: Management</vt:lpstr>
      <vt:lpstr>E. faecium Bacteremia: Management</vt:lpstr>
      <vt:lpstr>Summary</vt:lpstr>
      <vt:lpstr>Disclaimer</vt:lpstr>
      <vt:lpstr>References </vt:lpstr>
      <vt:lpstr>References </vt:lpstr>
      <vt:lpstr>References </vt:lpstr>
      <vt:lpstr>References</vt:lpstr>
      <vt:lpstr>References</vt:lpstr>
      <vt:lpstr>References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the Diagnosis and Treatment of Bacteremia</dc:title>
  <dc:subject>AHRQ Safety Program for Improving Antibiotic Use</dc:subject>
  <dc:creator>"Agency for Healthcare Research and Quality (AHRQ)"</dc:creator>
  <cp:keywords>Antibiotic; CUSP</cp:keywords>
  <cp:lastModifiedBy>Ramage, Kathryn (AHRQ/OC) (CTR)</cp:lastModifiedBy>
  <cp:revision>1363</cp:revision>
  <cp:lastPrinted>2019-06-21T17:08:59Z</cp:lastPrinted>
  <dcterms:created xsi:type="dcterms:W3CDTF">2009-06-29T18:40:05Z</dcterms:created>
  <dcterms:modified xsi:type="dcterms:W3CDTF">2019-10-28T12:01:59Z</dcterms:modified>
  <cp:category>Bacteremia; CUSP</cp:category>
</cp:coreProperties>
</file>