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Lst>
  <p:notesMasterIdLst>
    <p:notesMasterId r:id="rId33"/>
  </p:notesMasterIdLst>
  <p:handoutMasterIdLst>
    <p:handoutMasterId r:id="rId34"/>
  </p:handoutMasterIdLst>
  <p:sldIdLst>
    <p:sldId id="483" r:id="rId2"/>
    <p:sldId id="503" r:id="rId3"/>
    <p:sldId id="559" r:id="rId4"/>
    <p:sldId id="595" r:id="rId5"/>
    <p:sldId id="535" r:id="rId6"/>
    <p:sldId id="539" r:id="rId7"/>
    <p:sldId id="529" r:id="rId8"/>
    <p:sldId id="591" r:id="rId9"/>
    <p:sldId id="592" r:id="rId10"/>
    <p:sldId id="540" r:id="rId11"/>
    <p:sldId id="596" r:id="rId12"/>
    <p:sldId id="536" r:id="rId13"/>
    <p:sldId id="594" r:id="rId14"/>
    <p:sldId id="523" r:id="rId15"/>
    <p:sldId id="524" r:id="rId16"/>
    <p:sldId id="541" r:id="rId17"/>
    <p:sldId id="546" r:id="rId18"/>
    <p:sldId id="583" r:id="rId19"/>
    <p:sldId id="543" r:id="rId20"/>
    <p:sldId id="597" r:id="rId21"/>
    <p:sldId id="538" r:id="rId22"/>
    <p:sldId id="544" r:id="rId23"/>
    <p:sldId id="598" r:id="rId24"/>
    <p:sldId id="525" r:id="rId25"/>
    <p:sldId id="488" r:id="rId26"/>
    <p:sldId id="586" r:id="rId27"/>
    <p:sldId id="575" r:id="rId28"/>
    <p:sldId id="587" r:id="rId29"/>
    <p:sldId id="588" r:id="rId30"/>
    <p:sldId id="589" r:id="rId31"/>
    <p:sldId id="590"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ler, Melissa (AHRQ/CQuIPS)" initials="MM(" lastIdx="24" clrIdx="5">
    <p:extLst>
      <p:ext uri="{19B8F6BF-5375-455C-9EA6-DF929625EA0E}">
        <p15:presenceInfo xmlns:p15="http://schemas.microsoft.com/office/powerpoint/2012/main" userId="S-1-5-21-1747495209-1248221918-2216747781-140716" providerId="AD"/>
      </p:ext>
    </p:extLst>
  </p:cmAuthor>
  <p:cmAuthor id="8" name="Heidenrich, Christine (AHRQ/OC) (CTR)" initials="HC((" lastIdx="11" clrIdx="6">
    <p:extLst>
      <p:ext uri="{19B8F6BF-5375-455C-9EA6-DF929625EA0E}">
        <p15:presenceInfo xmlns:p15="http://schemas.microsoft.com/office/powerpoint/2012/main" userId="S-1-5-21-1747495209-1248221918-2216747781-28054" providerId="AD"/>
      </p:ext>
    </p:extLst>
  </p:cmAuthor>
  <p:cmAuthor id="2" name="Pranita Tamma" initials="PT" lastIdx="35" clrIdx="0">
    <p:extLst/>
  </p:cmAuthor>
  <p:cmAuthor id="3" name="Sara Cosgrove" initials="SC" lastIdx="34" clrIdx="1">
    <p:extLst/>
  </p:cmAuthor>
  <p:cmAuthor id="4" name="Meghan Walrath" initials="MW" lastIdx="4" clrIdx="2">
    <p:extLst/>
  </p:cmAuthor>
  <p:cmAuthor id="5" name="Melissa A Miller" initials="MAM" lastIdx="24" clrIdx="3"/>
  <p:cmAuthor id="6" name="Kathleen Speck" initials="KS" lastIdx="4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C4"/>
    <a:srgbClr val="FFFF00"/>
    <a:srgbClr val="002C77"/>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000" autoAdjust="0"/>
  </p:normalViewPr>
  <p:slideViewPr>
    <p:cSldViewPr>
      <p:cViewPr>
        <p:scale>
          <a:sx n="91" d="100"/>
          <a:sy n="91" d="100"/>
        </p:scale>
        <p:origin x="-2406" y="-942"/>
      </p:cViewPr>
      <p:guideLst>
        <p:guide orient="horz" pos="2160"/>
        <p:guide pos="2880"/>
      </p:guideLst>
    </p:cSldViewPr>
  </p:slideViewPr>
  <p:outlineViewPr>
    <p:cViewPr>
      <p:scale>
        <a:sx n="33" d="100"/>
        <a:sy n="33" d="100"/>
      </p:scale>
      <p:origin x="0" y="-48204"/>
    </p:cViewPr>
  </p:outlineViewPr>
  <p:notesTextViewPr>
    <p:cViewPr>
      <p:scale>
        <a:sx n="100" d="100"/>
        <a:sy n="100" d="100"/>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Cessation of lesion spread</c:v>
                </c:pt>
              </c:strCache>
            </c:strRef>
          </c:tx>
          <c:spPr>
            <a:pattFill prst="pct90">
              <a:fgClr>
                <a:schemeClr val="accent1"/>
              </a:fgClr>
              <a:bgClr>
                <a:schemeClr val="bg1"/>
              </a:bgClr>
            </a:pattFill>
            <a:ln>
              <a:noFill/>
            </a:ln>
            <a:effectLst/>
          </c:spPr>
          <c:invertIfNegative val="0"/>
          <c:cat>
            <c:strRef>
              <c:f>Sheet1!$A$2:$A$4</c:f>
              <c:strCache>
                <c:ptCount val="3"/>
                <c:pt idx="0">
                  <c:v>Day 1</c:v>
                </c:pt>
                <c:pt idx="1">
                  <c:v>Day 2</c:v>
                </c:pt>
                <c:pt idx="2">
                  <c:v>Day 3</c:v>
                </c:pt>
              </c:strCache>
            </c:strRef>
          </c:cat>
          <c:val>
            <c:numRef>
              <c:f>Sheet1!$B$2:$B$4</c:f>
              <c:numCache>
                <c:formatCode>0%</c:formatCode>
                <c:ptCount val="3"/>
                <c:pt idx="0">
                  <c:v>0.55000000000000004</c:v>
                </c:pt>
                <c:pt idx="1">
                  <c:v>0.92</c:v>
                </c:pt>
                <c:pt idx="2">
                  <c:v>0.98</c:v>
                </c:pt>
              </c:numCache>
            </c:numRef>
          </c:val>
          <c:extLst>
            <c:ext xmlns:c16="http://schemas.microsoft.com/office/drawing/2014/chart" uri="{C3380CC4-5D6E-409C-BE32-E72D297353CC}">
              <c16:uniqueId val="{00000000-5FAF-449F-A43E-D1D38D643A44}"/>
            </c:ext>
          </c:extLst>
        </c:ser>
        <c:ser>
          <c:idx val="1"/>
          <c:order val="1"/>
          <c:tx>
            <c:strRef>
              <c:f>Sheet1!$C$1</c:f>
              <c:strCache>
                <c:ptCount val="1"/>
                <c:pt idx="0">
                  <c:v>Improvement of local inflammation</c:v>
                </c:pt>
              </c:strCache>
            </c:strRef>
          </c:tx>
          <c:spPr>
            <a:pattFill prst="lgCheck">
              <a:fgClr>
                <a:srgbClr val="C00000"/>
              </a:fgClr>
              <a:bgClr>
                <a:schemeClr val="bg1"/>
              </a:bgClr>
            </a:pattFill>
            <a:ln>
              <a:noFill/>
            </a:ln>
            <a:effectLst/>
          </c:spPr>
          <c:invertIfNegative val="0"/>
          <c:cat>
            <c:strRef>
              <c:f>Sheet1!$A$2:$A$4</c:f>
              <c:strCache>
                <c:ptCount val="3"/>
                <c:pt idx="0">
                  <c:v>Day 1</c:v>
                </c:pt>
                <c:pt idx="1">
                  <c:v>Day 2</c:v>
                </c:pt>
                <c:pt idx="2">
                  <c:v>Day 3</c:v>
                </c:pt>
              </c:strCache>
            </c:strRef>
          </c:cat>
          <c:val>
            <c:numRef>
              <c:f>Sheet1!$C$2:$C$4</c:f>
              <c:numCache>
                <c:formatCode>0%</c:formatCode>
                <c:ptCount val="3"/>
                <c:pt idx="0">
                  <c:v>0.51</c:v>
                </c:pt>
                <c:pt idx="1">
                  <c:v>0.89</c:v>
                </c:pt>
                <c:pt idx="2">
                  <c:v>0.98</c:v>
                </c:pt>
              </c:numCache>
            </c:numRef>
          </c:val>
          <c:extLst>
            <c:ext xmlns:c16="http://schemas.microsoft.com/office/drawing/2014/chart" uri="{C3380CC4-5D6E-409C-BE32-E72D297353CC}">
              <c16:uniqueId val="{00000001-5FAF-449F-A43E-D1D38D643A44}"/>
            </c:ext>
          </c:extLst>
        </c:ser>
        <c:ser>
          <c:idx val="2"/>
          <c:order val="2"/>
          <c:tx>
            <c:strRef>
              <c:f>Sheet1!$D$1</c:f>
              <c:strCache>
                <c:ptCount val="1"/>
                <c:pt idx="0">
                  <c:v>Cessation of lesion spread and improvement of local inflammation</c:v>
                </c:pt>
              </c:strCache>
            </c:strRef>
          </c:tx>
          <c:spPr>
            <a:pattFill prst="wdUpDiag">
              <a:fgClr>
                <a:srgbClr val="00B050"/>
              </a:fgClr>
              <a:bgClr>
                <a:schemeClr val="bg1"/>
              </a:bgClr>
            </a:pattFill>
            <a:ln>
              <a:noFill/>
            </a:ln>
            <a:effectLst/>
          </c:spPr>
          <c:invertIfNegative val="0"/>
          <c:cat>
            <c:strRef>
              <c:f>Sheet1!$A$2:$A$4</c:f>
              <c:strCache>
                <c:ptCount val="3"/>
                <c:pt idx="0">
                  <c:v>Day 1</c:v>
                </c:pt>
                <c:pt idx="1">
                  <c:v>Day 2</c:v>
                </c:pt>
                <c:pt idx="2">
                  <c:v>Day 3</c:v>
                </c:pt>
              </c:strCache>
            </c:strRef>
          </c:cat>
          <c:val>
            <c:numRef>
              <c:f>Sheet1!$D$2:$D$4</c:f>
              <c:numCache>
                <c:formatCode>0%</c:formatCode>
                <c:ptCount val="3"/>
                <c:pt idx="0">
                  <c:v>0.38</c:v>
                </c:pt>
                <c:pt idx="1">
                  <c:v>0.85</c:v>
                </c:pt>
                <c:pt idx="2">
                  <c:v>0.97</c:v>
                </c:pt>
              </c:numCache>
            </c:numRef>
          </c:val>
          <c:extLst>
            <c:ext xmlns:c16="http://schemas.microsoft.com/office/drawing/2014/chart" uri="{C3380CC4-5D6E-409C-BE32-E72D297353CC}">
              <c16:uniqueId val="{00000002-5FAF-449F-A43E-D1D38D643A44}"/>
            </c:ext>
          </c:extLst>
        </c:ser>
        <c:ser>
          <c:idx val="3"/>
          <c:order val="3"/>
          <c:tx>
            <c:strRef>
              <c:f>Sheet1!$E$1</c:f>
              <c:strCache>
                <c:ptCount val="1"/>
                <c:pt idx="0">
                  <c:v>Defervescence</c:v>
                </c:pt>
              </c:strCache>
            </c:strRef>
          </c:tx>
          <c:spPr>
            <a:pattFill prst="narHorz">
              <a:fgClr>
                <a:schemeClr val="accent4">
                  <a:lumMod val="75000"/>
                </a:schemeClr>
              </a:fgClr>
              <a:bgClr>
                <a:schemeClr val="bg1"/>
              </a:bgClr>
            </a:pattFill>
            <a:ln>
              <a:noFill/>
            </a:ln>
            <a:effectLst/>
          </c:spPr>
          <c:invertIfNegative val="0"/>
          <c:cat>
            <c:strRef>
              <c:f>Sheet1!$A$2:$A$4</c:f>
              <c:strCache>
                <c:ptCount val="3"/>
                <c:pt idx="0">
                  <c:v>Day 1</c:v>
                </c:pt>
                <c:pt idx="1">
                  <c:v>Day 2</c:v>
                </c:pt>
                <c:pt idx="2">
                  <c:v>Day 3</c:v>
                </c:pt>
              </c:strCache>
            </c:strRef>
          </c:cat>
          <c:val>
            <c:numRef>
              <c:f>Sheet1!$E$2:$E$4</c:f>
              <c:numCache>
                <c:formatCode>0%</c:formatCode>
                <c:ptCount val="3"/>
                <c:pt idx="0">
                  <c:v>0.39</c:v>
                </c:pt>
                <c:pt idx="1">
                  <c:v>0.64</c:v>
                </c:pt>
                <c:pt idx="2">
                  <c:v>0.86</c:v>
                </c:pt>
              </c:numCache>
            </c:numRef>
          </c:val>
          <c:extLst>
            <c:ext xmlns:c16="http://schemas.microsoft.com/office/drawing/2014/chart" uri="{C3380CC4-5D6E-409C-BE32-E72D297353CC}">
              <c16:uniqueId val="{00000003-5FAF-449F-A43E-D1D38D643A44}"/>
            </c:ext>
          </c:extLst>
        </c:ser>
        <c:dLbls>
          <c:showLegendKey val="0"/>
          <c:showVal val="0"/>
          <c:showCatName val="0"/>
          <c:showSerName val="0"/>
          <c:showPercent val="0"/>
          <c:showBubbleSize val="0"/>
        </c:dLbls>
        <c:gapWidth val="219"/>
        <c:overlap val="-27"/>
        <c:axId val="2031762544"/>
        <c:axId val="2031771344"/>
      </c:barChart>
      <c:catAx>
        <c:axId val="20317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1771344"/>
        <c:crossesAt val="0"/>
        <c:auto val="1"/>
        <c:lblAlgn val="ctr"/>
        <c:lblOffset val="100"/>
        <c:noMultiLvlLbl val="0"/>
      </c:catAx>
      <c:valAx>
        <c:axId val="2031771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1762544"/>
        <c:crosses val="autoZero"/>
        <c:crossBetween val="between"/>
      </c:valAx>
      <c:spPr>
        <a:noFill/>
        <a:ln>
          <a:noFill/>
        </a:ln>
        <a:effectLst/>
      </c:spPr>
    </c:plotArea>
    <c:legend>
      <c:legendPos val="b"/>
      <c:layout>
        <c:manualLayout>
          <c:xMode val="edge"/>
          <c:yMode val="edge"/>
          <c:x val="0.18653577753798029"/>
          <c:y val="0.67525803863113065"/>
          <c:w val="0.81120529886505921"/>
          <c:h val="0.324741823772282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2" tIns="46581" rIns="93162" bIns="46581" rtlCol="0"/>
          <a:lstStyle>
            <a:lvl1pPr algn="r">
              <a:defRPr sz="1200"/>
            </a:lvl1pPr>
          </a:lstStyle>
          <a:p>
            <a:pPr>
              <a:defRPr/>
            </a:pPr>
            <a:fld id="{C9C09062-321C-49DB-9130-B54DAAA9FA18}" type="datetimeFigureOut">
              <a:rPr lang="en-US"/>
              <a:pPr>
                <a:defRPr/>
              </a:pPr>
              <a:t>10/28/2019</a:t>
            </a:fld>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3162" tIns="46581" rIns="93162" bIns="4658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2" tIns="46581" rIns="93162" bIns="46581" rtlCol="0" anchor="b"/>
          <a:lstStyle>
            <a:lvl1pPr algn="r">
              <a:defRPr sz="1200"/>
            </a:lvl1pPr>
          </a:lstStyle>
          <a:p>
            <a:pPr>
              <a:defRPr/>
            </a:pPr>
            <a:fld id="{51B37DFF-D197-445C-99CE-700DCBCBB803}" type="slidenum">
              <a:rPr lang="en-US"/>
              <a:pPr>
                <a:defRPr/>
              </a:pPr>
              <a:t>‹#›</a:t>
            </a:fld>
            <a:endParaRPr lang="en-US" dirty="0"/>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a:defRPr sz="1200"/>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dirty="0"/>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a:t>
            </a:fld>
            <a:endParaRPr lang="en-US" dirty="0"/>
          </a:p>
        </p:txBody>
      </p:sp>
    </p:spTree>
    <p:extLst>
      <p:ext uri="{BB962C8B-B14F-4D97-AF65-F5344CB8AC3E}">
        <p14:creationId xmlns:p14="http://schemas.microsoft.com/office/powerpoint/2010/main" val="312338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10</a:t>
            </a:fld>
            <a:endParaRPr lang="en-US" dirty="0"/>
          </a:p>
        </p:txBody>
      </p:sp>
    </p:spTree>
    <p:extLst>
      <p:ext uri="{BB962C8B-B14F-4D97-AF65-F5344CB8AC3E}">
        <p14:creationId xmlns:p14="http://schemas.microsoft.com/office/powerpoint/2010/main" val="220480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dirty="0"/>
          </a:p>
        </p:txBody>
      </p:sp>
    </p:spTree>
    <p:extLst>
      <p:ext uri="{BB962C8B-B14F-4D97-AF65-F5344CB8AC3E}">
        <p14:creationId xmlns:p14="http://schemas.microsoft.com/office/powerpoint/2010/main" val="300952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12</a:t>
            </a:fld>
            <a:endParaRPr lang="en-US" dirty="0"/>
          </a:p>
        </p:txBody>
      </p:sp>
    </p:spTree>
    <p:extLst>
      <p:ext uri="{BB962C8B-B14F-4D97-AF65-F5344CB8AC3E}">
        <p14:creationId xmlns:p14="http://schemas.microsoft.com/office/powerpoint/2010/main" val="208620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13</a:t>
            </a:fld>
            <a:endParaRPr lang="en-US" dirty="0"/>
          </a:p>
        </p:txBody>
      </p:sp>
    </p:spTree>
    <p:extLst>
      <p:ext uri="{BB962C8B-B14F-4D97-AF65-F5344CB8AC3E}">
        <p14:creationId xmlns:p14="http://schemas.microsoft.com/office/powerpoint/2010/main" val="121327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FA4D8F7-A921-4983-99AE-B6EC789DE32D}" type="slidenum">
              <a:rPr lang="en-US" smtClean="0">
                <a:latin typeface="Arial" pitchFamily="34" charset="0"/>
              </a:rPr>
              <a:pPr/>
              <a:t>14</a:t>
            </a:fld>
            <a:endParaRPr lang="en-US" dirty="0"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3952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CB1979C5-EB3F-4247-933C-82F8801FC73F}" type="slidenum">
              <a:rPr lang="en-US" smtClean="0"/>
              <a:pPr/>
              <a:t>15</a:t>
            </a:fld>
            <a:endParaRPr lang="en-US" dirty="0"/>
          </a:p>
        </p:txBody>
      </p:sp>
    </p:spTree>
    <p:extLst>
      <p:ext uri="{BB962C8B-B14F-4D97-AF65-F5344CB8AC3E}">
        <p14:creationId xmlns:p14="http://schemas.microsoft.com/office/powerpoint/2010/main" val="156824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16</a:t>
            </a:fld>
            <a:endParaRPr lang="en-US" dirty="0"/>
          </a:p>
        </p:txBody>
      </p:sp>
    </p:spTree>
    <p:extLst>
      <p:ext uri="{BB962C8B-B14F-4D97-AF65-F5344CB8AC3E}">
        <p14:creationId xmlns:p14="http://schemas.microsoft.com/office/powerpoint/2010/main" val="199053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17</a:t>
            </a:fld>
            <a:endParaRPr lang="en-US" dirty="0"/>
          </a:p>
        </p:txBody>
      </p:sp>
    </p:spTree>
    <p:extLst>
      <p:ext uri="{BB962C8B-B14F-4D97-AF65-F5344CB8AC3E}">
        <p14:creationId xmlns:p14="http://schemas.microsoft.com/office/powerpoint/2010/main" val="175421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18</a:t>
            </a:fld>
            <a:endParaRPr lang="en-US" dirty="0"/>
          </a:p>
        </p:txBody>
      </p:sp>
    </p:spTree>
    <p:extLst>
      <p:ext uri="{BB962C8B-B14F-4D97-AF65-F5344CB8AC3E}">
        <p14:creationId xmlns:p14="http://schemas.microsoft.com/office/powerpoint/2010/main" val="28318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19</a:t>
            </a:fld>
            <a:endParaRPr lang="en-US" dirty="0"/>
          </a:p>
        </p:txBody>
      </p:sp>
    </p:spTree>
    <p:extLst>
      <p:ext uri="{BB962C8B-B14F-4D97-AF65-F5344CB8AC3E}">
        <p14:creationId xmlns:p14="http://schemas.microsoft.com/office/powerpoint/2010/main" val="296344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Tree>
    <p:extLst>
      <p:ext uri="{BB962C8B-B14F-4D97-AF65-F5344CB8AC3E}">
        <p14:creationId xmlns:p14="http://schemas.microsoft.com/office/powerpoint/2010/main" val="176277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20</a:t>
            </a:fld>
            <a:endParaRPr lang="en-US" dirty="0"/>
          </a:p>
        </p:txBody>
      </p:sp>
    </p:spTree>
    <p:extLst>
      <p:ext uri="{BB962C8B-B14F-4D97-AF65-F5344CB8AC3E}">
        <p14:creationId xmlns:p14="http://schemas.microsoft.com/office/powerpoint/2010/main" val="282576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21</a:t>
            </a:fld>
            <a:endParaRPr lang="en-US" dirty="0"/>
          </a:p>
        </p:txBody>
      </p:sp>
    </p:spTree>
    <p:extLst>
      <p:ext uri="{BB962C8B-B14F-4D97-AF65-F5344CB8AC3E}">
        <p14:creationId xmlns:p14="http://schemas.microsoft.com/office/powerpoint/2010/main" val="600678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22</a:t>
            </a:fld>
            <a:endParaRPr lang="en-US" dirty="0"/>
          </a:p>
        </p:txBody>
      </p:sp>
    </p:spTree>
    <p:extLst>
      <p:ext uri="{BB962C8B-B14F-4D97-AF65-F5344CB8AC3E}">
        <p14:creationId xmlns:p14="http://schemas.microsoft.com/office/powerpoint/2010/main" val="427139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23</a:t>
            </a:fld>
            <a:endParaRPr lang="en-US" dirty="0"/>
          </a:p>
        </p:txBody>
      </p:sp>
    </p:spTree>
    <p:extLst>
      <p:ext uri="{BB962C8B-B14F-4D97-AF65-F5344CB8AC3E}">
        <p14:creationId xmlns:p14="http://schemas.microsoft.com/office/powerpoint/2010/main" val="3541135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24</a:t>
            </a:fld>
            <a:endParaRPr lang="en-US" dirty="0"/>
          </a:p>
        </p:txBody>
      </p:sp>
    </p:spTree>
    <p:extLst>
      <p:ext uri="{BB962C8B-B14F-4D97-AF65-F5344CB8AC3E}">
        <p14:creationId xmlns:p14="http://schemas.microsoft.com/office/powerpoint/2010/main" val="83075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p:txBody>
      </p:sp>
    </p:spTree>
    <p:extLst>
      <p:ext uri="{BB962C8B-B14F-4D97-AF65-F5344CB8AC3E}">
        <p14:creationId xmlns:p14="http://schemas.microsoft.com/office/powerpoint/2010/main" val="1981422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26</a:t>
            </a:fld>
            <a:endParaRPr lang="en-US" dirty="0"/>
          </a:p>
        </p:txBody>
      </p:sp>
    </p:spTree>
    <p:extLst>
      <p:ext uri="{BB962C8B-B14F-4D97-AF65-F5344CB8AC3E}">
        <p14:creationId xmlns:p14="http://schemas.microsoft.com/office/powerpoint/2010/main" val="22253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27</a:t>
            </a:fld>
            <a:endParaRPr lang="en-US" dirty="0"/>
          </a:p>
        </p:txBody>
      </p:sp>
    </p:spTree>
    <p:extLst>
      <p:ext uri="{BB962C8B-B14F-4D97-AF65-F5344CB8AC3E}">
        <p14:creationId xmlns:p14="http://schemas.microsoft.com/office/powerpoint/2010/main" val="958086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29</a:t>
            </a:fld>
            <a:endParaRPr lang="en-US" dirty="0"/>
          </a:p>
        </p:txBody>
      </p:sp>
    </p:spTree>
    <p:extLst>
      <p:ext uri="{BB962C8B-B14F-4D97-AF65-F5344CB8AC3E}">
        <p14:creationId xmlns:p14="http://schemas.microsoft.com/office/powerpoint/2010/main" val="334939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3</a:t>
            </a:fld>
            <a:endParaRPr lang="en-US" dirty="0"/>
          </a:p>
        </p:txBody>
      </p:sp>
    </p:spTree>
    <p:extLst>
      <p:ext uri="{BB962C8B-B14F-4D97-AF65-F5344CB8AC3E}">
        <p14:creationId xmlns:p14="http://schemas.microsoft.com/office/powerpoint/2010/main" val="32486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dirty="0"/>
          </a:p>
        </p:txBody>
      </p:sp>
    </p:spTree>
    <p:extLst>
      <p:ext uri="{BB962C8B-B14F-4D97-AF65-F5344CB8AC3E}">
        <p14:creationId xmlns:p14="http://schemas.microsoft.com/office/powerpoint/2010/main" val="298704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5</a:t>
            </a:fld>
            <a:endParaRPr lang="en-US" dirty="0"/>
          </a:p>
        </p:txBody>
      </p:sp>
    </p:spTree>
    <p:extLst>
      <p:ext uri="{BB962C8B-B14F-4D97-AF65-F5344CB8AC3E}">
        <p14:creationId xmlns:p14="http://schemas.microsoft.com/office/powerpoint/2010/main" val="290437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6</a:t>
            </a:fld>
            <a:endParaRPr lang="en-US" dirty="0"/>
          </a:p>
        </p:txBody>
      </p:sp>
    </p:spTree>
    <p:extLst>
      <p:ext uri="{BB962C8B-B14F-4D97-AF65-F5344CB8AC3E}">
        <p14:creationId xmlns:p14="http://schemas.microsoft.com/office/powerpoint/2010/main" val="207598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7</a:t>
            </a:fld>
            <a:endParaRPr lang="en-US" dirty="0"/>
          </a:p>
        </p:txBody>
      </p:sp>
    </p:spTree>
    <p:extLst>
      <p:ext uri="{BB962C8B-B14F-4D97-AF65-F5344CB8AC3E}">
        <p14:creationId xmlns:p14="http://schemas.microsoft.com/office/powerpoint/2010/main" val="187299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8</a:t>
            </a:fld>
            <a:endParaRPr lang="en-US" dirty="0"/>
          </a:p>
        </p:txBody>
      </p:sp>
    </p:spTree>
    <p:extLst>
      <p:ext uri="{BB962C8B-B14F-4D97-AF65-F5344CB8AC3E}">
        <p14:creationId xmlns:p14="http://schemas.microsoft.com/office/powerpoint/2010/main" val="376500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9</a:t>
            </a:fld>
            <a:endParaRPr lang="en-US" dirty="0"/>
          </a:p>
        </p:txBody>
      </p:sp>
    </p:spTree>
    <p:extLst>
      <p:ext uri="{BB962C8B-B14F-4D97-AF65-F5344CB8AC3E}">
        <p14:creationId xmlns:p14="http://schemas.microsoft.com/office/powerpoint/2010/main" val="3286951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p:nvPr>
        </p:nvSpPr>
        <p:spPr>
          <a:xfrm>
            <a:off x="1066800" y="304800"/>
            <a:ext cx="7239000" cy="1066800"/>
          </a:xfrm>
        </p:spPr>
        <p:txBody>
          <a:bodyPr>
            <a:normAutofit/>
          </a:bodyPr>
          <a:lstStyle>
            <a:lvl1pPr marL="0" indent="0" algn="ctr">
              <a:buNone/>
              <a:defRPr sz="4000">
                <a:solidFill>
                  <a:schemeClr val="bg1"/>
                </a:solidFill>
                <a:latin typeface="+mj-lt"/>
              </a:defRPr>
            </a:lvl1pPr>
          </a:lstStyle>
          <a:p>
            <a:pPr lvl="0"/>
            <a:r>
              <a:rPr lang="en-US" dirty="0" smtClean="0"/>
              <a:t>Edit Master text styles</a:t>
            </a:r>
          </a:p>
        </p:txBody>
      </p:sp>
    </p:spTree>
    <p:custDataLst>
      <p:tags r:id="rId1"/>
    </p:custDataLst>
    <p:extLst>
      <p:ext uri="{BB962C8B-B14F-4D97-AF65-F5344CB8AC3E}">
        <p14:creationId xmlns:p14="http://schemas.microsoft.com/office/powerpoint/2010/main" val="1634887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3"/>
          </p:nvPr>
        </p:nvSpPr>
        <p:spPr>
          <a:xfrm>
            <a:off x="9372600" y="100853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4"/>
          </p:nvPr>
        </p:nvSpPr>
        <p:spPr>
          <a:xfrm>
            <a:off x="9372600" y="198120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9372600" y="295387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9372600" y="392654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7"/>
          </p:nvPr>
        </p:nvSpPr>
        <p:spPr>
          <a:xfrm>
            <a:off x="9372600" y="489921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8"/>
          </p:nvPr>
        </p:nvSpPr>
        <p:spPr>
          <a:xfrm>
            <a:off x="9372600" y="587188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2128099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0706631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308264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smtClean="0"/>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dirty="0"/>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3915115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014007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243455" y="6492875"/>
            <a:ext cx="443345" cy="365126"/>
          </a:xfrm>
          <a:prstGeom prst="rect">
            <a:avLst/>
          </a:prstGeom>
        </p:spPr>
        <p:txBody>
          <a:bodyPr vert="horz" lIns="101864" tIns="50933" rIns="101864" bIns="50933" rtlCol="0" anchor="ctr"/>
          <a:lstStyle>
            <a:lvl1pPr algn="r">
              <a:defRPr sz="1147">
                <a:solidFill>
                  <a:schemeClr val="bg1"/>
                </a:solidFill>
              </a:defRPr>
            </a:lvl1pPr>
          </a:lstStyle>
          <a:p>
            <a:pPr defTabSz="898846"/>
            <a:fld id="{993EEC8E-C5CF-40DF-832D-5BCB0E209B98}" type="slidenum">
              <a:rPr lang="en-US" smtClean="0">
                <a:solidFill>
                  <a:prstClr val="white"/>
                </a:solidFill>
              </a:rPr>
              <a:pPr defTabSz="898846"/>
              <a:t>‹#›</a:t>
            </a:fld>
            <a:endParaRPr lang="en-US" dirty="0">
              <a:solidFill>
                <a:prstClr val="white"/>
              </a:solidFill>
            </a:endParaRPr>
          </a:p>
        </p:txBody>
      </p:sp>
      <p:sp>
        <p:nvSpPr>
          <p:cNvPr id="8" name="Rectangle 7"/>
          <p:cNvSpPr/>
          <p:nvPr userDrawn="1"/>
        </p:nvSpPr>
        <p:spPr>
          <a:xfrm>
            <a:off x="304800" y="6193498"/>
            <a:ext cx="2040013" cy="646331"/>
          </a:xfrm>
          <a:prstGeom prst="rect">
            <a:avLst/>
          </a:prstGeom>
        </p:spPr>
        <p:txBody>
          <a:bodyPr wrap="square">
            <a:spAutoFit/>
          </a:bodyPr>
          <a:lstStyle/>
          <a:p>
            <a:r>
              <a:rPr lang="en-US" sz="1200" dirty="0" smtClean="0">
                <a:solidFill>
                  <a:srgbClr val="000000"/>
                </a:solidFill>
                <a:latin typeface="+mn-lt"/>
                <a:cs typeface="Arial" panose="020B0604020202020204" pitchFamily="34" charset="0"/>
              </a:rPr>
              <a:t>AHRQ Safety Program for Improving Antibiotic Use – Acute Care</a:t>
            </a:r>
            <a:endParaRPr lang="en-US" sz="1200" dirty="0">
              <a:solidFill>
                <a:srgbClr val="000000"/>
              </a:solidFill>
              <a:latin typeface="+mn-lt"/>
              <a:cs typeface="Arial" panose="020B0604020202020204" pitchFamily="34" charset="0"/>
            </a:endParaRPr>
          </a:p>
        </p:txBody>
      </p:sp>
      <p:cxnSp>
        <p:nvCxnSpPr>
          <p:cNvPr id="9" name="Straight Connector 8"/>
          <p:cNvCxnSpPr/>
          <p:nvPr userDrawn="1"/>
        </p:nvCxnSpPr>
        <p:spPr>
          <a:xfrm>
            <a:off x="304800" y="6234302"/>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060125" y="6529244"/>
            <a:ext cx="1368131" cy="292388"/>
          </a:xfrm>
          <a:prstGeom prst="rect">
            <a:avLst/>
          </a:prstGeom>
          <a:noFill/>
        </p:spPr>
        <p:txBody>
          <a:bodyPr wrap="none" rtlCol="0">
            <a:spAutoFit/>
          </a:bodyPr>
          <a:lstStyle/>
          <a:p>
            <a:r>
              <a:rPr lang="en-US" sz="1300" dirty="0" smtClean="0">
                <a:solidFill>
                  <a:schemeClr val="bg1"/>
                </a:solidFill>
              </a:rPr>
              <a:t>Cellulitis and SSTI</a:t>
            </a:r>
            <a:endParaRPr lang="en-US" sz="1300" dirty="0">
              <a:solidFill>
                <a:schemeClr val="bg1"/>
              </a:solidFill>
            </a:endParaRPr>
          </a:p>
        </p:txBody>
      </p:sp>
    </p:spTree>
    <p:custDataLst>
      <p:tags r:id="rId9"/>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5" r:id="rId6"/>
    <p:sldLayoutId id="2147483878" r:id="rId7"/>
  </p:sldLayoutIdLst>
  <p:timing>
    <p:tnLst>
      <p:par>
        <p:cTn id="1" dur="indefinite" restart="never" nodeType="tmRoot"/>
      </p:par>
    </p:tnLst>
  </p:timing>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1.jpe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jpg"/><Relationship Id="rId4" Type="http://schemas.openxmlformats.org/officeDocument/2006/relationships/hyperlink" Target="https://commons.wikimedia.org/w/index.php?curid=48487226"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95152"/>
            <a:ext cx="7772400" cy="1819648"/>
          </a:xfrm>
        </p:spPr>
        <p:txBody>
          <a:bodyPr>
            <a:normAutofit fontScale="90000"/>
          </a:bodyPr>
          <a:lstStyle/>
          <a:p>
            <a:r>
              <a:rPr lang="en-US" dirty="0" smtClean="0"/>
              <a:t>Best Practices in the Diagnosis and Treatment of Cellulitis and Skin and Soft Tissue Infections</a:t>
            </a:r>
          </a:p>
        </p:txBody>
      </p:sp>
      <p:sp>
        <p:nvSpPr>
          <p:cNvPr id="17411" name="Rectangle 3"/>
          <p:cNvSpPr>
            <a:spLocks noGrp="1" noChangeArrowheads="1"/>
          </p:cNvSpPr>
          <p:nvPr>
            <p:ph type="subTitle" idx="1"/>
          </p:nvPr>
        </p:nvSpPr>
        <p:spPr/>
        <p:txBody>
          <a:bodyPr/>
          <a:lstStyle/>
          <a:p>
            <a:r>
              <a:rPr lang="en-US" dirty="0" smtClean="0"/>
              <a:t> Acute Care</a:t>
            </a:r>
          </a:p>
        </p:txBody>
      </p:sp>
      <p:sp>
        <p:nvSpPr>
          <p:cNvPr id="5" name="Text Placeholder 4"/>
          <p:cNvSpPr>
            <a:spLocks noGrp="1"/>
          </p:cNvSpPr>
          <p:nvPr>
            <p:ph type="body" sz="quarter" idx="10"/>
          </p:nvPr>
        </p:nvSpPr>
        <p:spPr>
          <a:xfrm>
            <a:off x="1066800" y="304800"/>
            <a:ext cx="7239000" cy="1295400"/>
          </a:xfrm>
        </p:spPr>
        <p:txBody>
          <a:bodyPr>
            <a:normAutofit lnSpcReduction="10000"/>
          </a:bodyPr>
          <a:lstStyle/>
          <a:p>
            <a:r>
              <a:rPr lang="en-US" dirty="0"/>
              <a:t>AHRQ Safety Program for Improving Antibiotic </a:t>
            </a:r>
            <a:r>
              <a:rPr lang="en-US" dirty="0" smtClean="0"/>
              <a:t>Use</a:t>
            </a:r>
            <a:endParaRPr lang="en-US" dirty="0"/>
          </a:p>
        </p:txBody>
      </p:sp>
      <p:sp>
        <p:nvSpPr>
          <p:cNvPr id="6" name="TextBox 4"/>
          <p:cNvSpPr txBox="1"/>
          <p:nvPr/>
        </p:nvSpPr>
        <p:spPr>
          <a:xfrm>
            <a:off x="6324600" y="6396335"/>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161576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1: Cellulitis </a:t>
            </a:r>
            <a:r>
              <a:rPr lang="en-US" sz="3200" dirty="0" smtClean="0"/>
              <a:t>Mimics</a:t>
            </a:r>
            <a:r>
              <a:rPr lang="en-US" sz="3200" baseline="30000" dirty="0" smtClean="0"/>
              <a:t>4</a:t>
            </a:r>
            <a:endParaRPr lang="en-US" sz="3200" baseline="30000" dirty="0"/>
          </a:p>
        </p:txBody>
      </p:sp>
      <p:sp>
        <p:nvSpPr>
          <p:cNvPr id="3" name="Content Placeholder 2"/>
          <p:cNvSpPr>
            <a:spLocks noGrp="1"/>
          </p:cNvSpPr>
          <p:nvPr>
            <p:ph idx="1"/>
          </p:nvPr>
        </p:nvSpPr>
        <p:spPr>
          <a:xfrm>
            <a:off x="709814" y="1035198"/>
            <a:ext cx="7724372" cy="5457676"/>
          </a:xfrm>
        </p:spPr>
        <p:txBody>
          <a:bodyPr>
            <a:noAutofit/>
          </a:bodyPr>
          <a:lstStyle/>
          <a:p>
            <a:r>
              <a:rPr lang="en-US" sz="2800" dirty="0" smtClean="0"/>
              <a:t>Contact dermatitis</a:t>
            </a:r>
            <a:endParaRPr lang="en-US" sz="2800" dirty="0"/>
          </a:p>
          <a:p>
            <a:pPr lvl="1"/>
            <a:r>
              <a:rPr lang="en-US" sz="2400" dirty="0"/>
              <a:t>Lesions usually confined to the site of contact with the allergen</a:t>
            </a:r>
          </a:p>
          <a:p>
            <a:pPr lvl="1"/>
            <a:r>
              <a:rPr lang="en-US" sz="2400" dirty="0"/>
              <a:t>Ask about potential </a:t>
            </a:r>
            <a:r>
              <a:rPr lang="en-US" sz="2400" dirty="0" smtClean="0"/>
              <a:t>exposures</a:t>
            </a:r>
          </a:p>
          <a:p>
            <a:r>
              <a:rPr lang="en-US" sz="2800" dirty="0"/>
              <a:t>Deep venous </a:t>
            </a:r>
            <a:r>
              <a:rPr lang="en-US" sz="2800" dirty="0" smtClean="0"/>
              <a:t>thrombosis</a:t>
            </a:r>
            <a:endParaRPr lang="en-US" sz="2800" dirty="0"/>
          </a:p>
          <a:p>
            <a:pPr lvl="1"/>
            <a:r>
              <a:rPr lang="en-US" sz="2400" dirty="0"/>
              <a:t>Skin not generally involved, although can have swelling of the extremity with associated erythema and some warmth</a:t>
            </a:r>
          </a:p>
          <a:p>
            <a:r>
              <a:rPr lang="en-US" sz="2800" dirty="0" smtClean="0"/>
              <a:t>Gout</a:t>
            </a:r>
            <a:endParaRPr lang="en-US" sz="2800" dirty="0"/>
          </a:p>
          <a:p>
            <a:pPr lvl="1"/>
            <a:r>
              <a:rPr lang="en-US" sz="2400" dirty="0"/>
              <a:t>Skin surrounding involved joint(s) can </a:t>
            </a:r>
            <a:r>
              <a:rPr lang="en-US" sz="2400" dirty="0" smtClean="0"/>
              <a:t>mimic cellulitis with </a:t>
            </a:r>
            <a:r>
              <a:rPr lang="en-US" sz="2400" dirty="0"/>
              <a:t>warmth, erythema, and </a:t>
            </a:r>
            <a:r>
              <a:rPr lang="en-US" sz="2400" dirty="0" smtClean="0"/>
              <a:t>pain</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10</a:t>
            </a:fld>
            <a:endParaRPr lang="en-US" dirty="0">
              <a:solidFill>
                <a:prstClr val="white"/>
              </a:solidFill>
            </a:endParaRPr>
          </a:p>
        </p:txBody>
      </p:sp>
    </p:spTree>
    <p:custDataLst>
      <p:tags r:id="rId1"/>
    </p:custDataLst>
    <p:extLst>
      <p:ext uri="{BB962C8B-B14F-4D97-AF65-F5344CB8AC3E}">
        <p14:creationId xmlns:p14="http://schemas.microsoft.com/office/powerpoint/2010/main" val="402181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Acute Care: 1. Make the Diagnosis; 2. Cultures and Empiric Therapy; 3. Stop, Narrow, Change to Oral; 4. Duration." title="Four Moments of Antibiotic Decision Mak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56" y="2514600"/>
            <a:ext cx="2935247" cy="2778001"/>
          </a:xfrm>
          <a:prstGeom prst="rect">
            <a:avLst/>
          </a:prstGeom>
        </p:spPr>
      </p:pic>
      <p:sp>
        <p:nvSpPr>
          <p:cNvPr id="11" name="Title 1"/>
          <p:cNvSpPr>
            <a:spLocks noGrp="1"/>
          </p:cNvSpPr>
          <p:nvPr>
            <p:ph type="title"/>
          </p:nvPr>
        </p:nvSpPr>
        <p:spPr/>
        <p:txBody>
          <a:bodyPr/>
          <a:lstStyle/>
          <a:p>
            <a:r>
              <a:rPr lang="en-US" dirty="0" smtClean="0"/>
              <a:t>The Four Moments of Antibiotic Decision Making</a:t>
            </a:r>
            <a:endParaRPr lang="en-US" dirty="0"/>
          </a:p>
        </p:txBody>
      </p:sp>
      <p:sp>
        <p:nvSpPr>
          <p:cNvPr id="13" name="Content Placeholder 2"/>
          <p:cNvSpPr>
            <a:spLocks noGrp="1"/>
          </p:cNvSpPr>
          <p:nvPr>
            <p:ph idx="1"/>
          </p:nvPr>
        </p:nvSpPr>
        <p:spPr>
          <a:xfrm>
            <a:off x="3191003" y="1091031"/>
            <a:ext cx="5495797" cy="5117636"/>
          </a:xfrm>
        </p:spPr>
        <p:txBody>
          <a:bodyPr>
            <a:normAutofit/>
          </a:bodyPr>
          <a:lstStyle/>
          <a:p>
            <a:pPr marL="514350" indent="-514350">
              <a:buFont typeface="+mj-lt"/>
              <a:buAutoNum type="arabicPeriod"/>
            </a:pPr>
            <a:r>
              <a:rPr lang="en-US" sz="2600" dirty="0" smtClean="0">
                <a:solidFill>
                  <a:schemeClr val="bg1">
                    <a:lumMod val="50000"/>
                  </a:schemeClr>
                </a:solidFill>
              </a:rPr>
              <a:t>Does </a:t>
            </a:r>
            <a:r>
              <a:rPr lang="en-US" sz="2600" dirty="0">
                <a:solidFill>
                  <a:schemeClr val="bg1">
                    <a:lumMod val="50000"/>
                  </a:schemeClr>
                </a:solidFill>
              </a:rPr>
              <a:t>my patient have an infection that requires antibiotics</a:t>
            </a:r>
            <a:r>
              <a:rPr lang="en-US" sz="2600" dirty="0" smtClean="0">
                <a:solidFill>
                  <a:schemeClr val="bg1">
                    <a:lumMod val="50000"/>
                  </a:schemeClr>
                </a:solidFill>
              </a:rPr>
              <a:t>?</a:t>
            </a:r>
          </a:p>
          <a:p>
            <a:pPr marL="514350" indent="-514350">
              <a:buFont typeface="+mj-lt"/>
              <a:buAutoNum type="arabicPeriod"/>
            </a:pPr>
            <a:r>
              <a:rPr lang="en-US" sz="2600" dirty="0" smtClean="0"/>
              <a:t>Have </a:t>
            </a:r>
            <a:r>
              <a:rPr lang="en-US" sz="2600" dirty="0"/>
              <a:t>I ordered appropriate cultures before starting antibiotics? What empiric therapy should I initiate</a:t>
            </a:r>
            <a:r>
              <a:rPr lang="en-US" sz="2600" dirty="0" smtClean="0"/>
              <a:t>?</a:t>
            </a:r>
            <a:endParaRPr lang="en-US" sz="2600"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11</a:t>
            </a:fld>
            <a:endParaRPr lang="en-US" dirty="0"/>
          </a:p>
        </p:txBody>
      </p:sp>
    </p:spTree>
    <p:custDataLst>
      <p:tags r:id="rId1"/>
    </p:custDataLst>
    <p:extLst>
      <p:ext uri="{BB962C8B-B14F-4D97-AF65-F5344CB8AC3E}">
        <p14:creationId xmlns:p14="http://schemas.microsoft.com/office/powerpoint/2010/main" val="1068776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2: Microbiologic Diagnosis</a:t>
            </a:r>
          </a:p>
        </p:txBody>
      </p:sp>
      <p:sp>
        <p:nvSpPr>
          <p:cNvPr id="3" name="Content Placeholder 2"/>
          <p:cNvSpPr>
            <a:spLocks noGrp="1"/>
          </p:cNvSpPr>
          <p:nvPr>
            <p:ph idx="1"/>
          </p:nvPr>
        </p:nvSpPr>
        <p:spPr>
          <a:xfrm>
            <a:off x="914400" y="1143000"/>
            <a:ext cx="7550727" cy="5273675"/>
          </a:xfrm>
        </p:spPr>
        <p:txBody>
          <a:bodyPr>
            <a:normAutofit lnSpcReduction="10000"/>
          </a:bodyPr>
          <a:lstStyle/>
          <a:p>
            <a:r>
              <a:rPr lang="en-US" sz="2800" dirty="0" smtClean="0"/>
              <a:t>Blood cultures positive in &lt; 5% of cases, not routinely recommended</a:t>
            </a:r>
          </a:p>
          <a:p>
            <a:r>
              <a:rPr lang="en-US" sz="2800" dirty="0" smtClean="0"/>
              <a:t>Blood cultures recommended in—</a:t>
            </a:r>
          </a:p>
          <a:p>
            <a:pPr lvl="1"/>
            <a:r>
              <a:rPr lang="en-US" sz="2400" dirty="0"/>
              <a:t>Severely ill </a:t>
            </a:r>
            <a:r>
              <a:rPr lang="en-US" sz="2400" dirty="0" smtClean="0"/>
              <a:t>patients</a:t>
            </a:r>
            <a:endParaRPr lang="en-US" sz="2400" dirty="0"/>
          </a:p>
          <a:p>
            <a:pPr lvl="1"/>
            <a:r>
              <a:rPr lang="en-US" sz="2400" dirty="0"/>
              <a:t>Immunocompromised or neutropenic </a:t>
            </a:r>
            <a:r>
              <a:rPr lang="en-US" sz="2400" dirty="0" smtClean="0"/>
              <a:t>patients</a:t>
            </a:r>
            <a:endParaRPr lang="en-US" sz="2400" dirty="0"/>
          </a:p>
          <a:p>
            <a:pPr lvl="1"/>
            <a:r>
              <a:rPr lang="en-US" sz="2400" dirty="0"/>
              <a:t>Certain exposures (e.g., salt water leading to possible </a:t>
            </a:r>
            <a:r>
              <a:rPr lang="en-US" sz="2400" i="1" dirty="0"/>
              <a:t>Vibrio</a:t>
            </a:r>
            <a:r>
              <a:rPr lang="en-US" sz="2400" dirty="0"/>
              <a:t> infection)</a:t>
            </a:r>
          </a:p>
          <a:p>
            <a:r>
              <a:rPr lang="en-US" sz="2800" dirty="0"/>
              <a:t>If purulence is present, cultures should be </a:t>
            </a:r>
            <a:r>
              <a:rPr lang="en-US" sz="2800" dirty="0" smtClean="0"/>
              <a:t>obtained</a:t>
            </a:r>
            <a:endParaRPr lang="en-US" sz="2800" dirty="0"/>
          </a:p>
          <a:p>
            <a:pPr lvl="1"/>
            <a:r>
              <a:rPr lang="en-US" sz="2400" dirty="0" smtClean="0"/>
              <a:t>Best </a:t>
            </a:r>
            <a:r>
              <a:rPr lang="en-US" sz="2400" dirty="0"/>
              <a:t>to send pus, not a swab of </a:t>
            </a:r>
            <a:r>
              <a:rPr lang="en-US" sz="2400" dirty="0" smtClean="0"/>
              <a:t>pus</a:t>
            </a:r>
            <a:endParaRPr lang="en-US" sz="2400" dirty="0"/>
          </a:p>
          <a:p>
            <a:r>
              <a:rPr lang="en-US" sz="2800" dirty="0"/>
              <a:t>No indication for routine punch biopsy or aspiration of cellulitis </a:t>
            </a:r>
            <a:r>
              <a:rPr lang="en-US" sz="2800" dirty="0" smtClean="0"/>
              <a:t>margin</a:t>
            </a:r>
            <a:endParaRPr lang="en-US" sz="2800" dirty="0"/>
          </a:p>
          <a:p>
            <a:endParaRPr lang="en-US" sz="2400" dirty="0"/>
          </a:p>
          <a:p>
            <a:pPr lvl="2"/>
            <a:endParaRPr lang="en-US" sz="2400" dirty="0" smtClean="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12</a:t>
            </a:fld>
            <a:endParaRPr lang="en-US" dirty="0">
              <a:solidFill>
                <a:prstClr val="white"/>
              </a:solidFill>
            </a:endParaRPr>
          </a:p>
        </p:txBody>
      </p:sp>
    </p:spTree>
    <p:custDataLst>
      <p:tags r:id="rId1"/>
    </p:custDataLst>
    <p:extLst>
      <p:ext uri="{BB962C8B-B14F-4D97-AF65-F5344CB8AC3E}">
        <p14:creationId xmlns:p14="http://schemas.microsoft.com/office/powerpoint/2010/main" val="994123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Moment 2: Diagnosis of Type of Cellulitis</a:t>
            </a:r>
            <a:endParaRPr lang="en-US" dirty="0"/>
          </a:p>
        </p:txBody>
      </p:sp>
      <p:pic>
        <p:nvPicPr>
          <p:cNvPr id="14" name="Content Placeholder 13" descr="Image is of a knee with a large lesion filled with pus." title="Purulent cellulitis"/>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4604441" y="1981200"/>
            <a:ext cx="3472759" cy="2599143"/>
          </a:xfrm>
        </p:spPr>
      </p:pic>
      <p:sp>
        <p:nvSpPr>
          <p:cNvPr id="20" name="Slide Number Placeholder 19"/>
          <p:cNvSpPr>
            <a:spLocks noGrp="1"/>
          </p:cNvSpPr>
          <p:nvPr>
            <p:ph type="sldNum" sz="quarter" idx="12"/>
          </p:nvPr>
        </p:nvSpPr>
        <p:spPr/>
        <p:txBody>
          <a:bodyPr/>
          <a:lstStyle/>
          <a:p>
            <a:fld id="{993EEC8E-C5CF-40DF-832D-5BCB0E209B98}" type="slidenum">
              <a:rPr lang="en-US" smtClean="0"/>
              <a:pPr/>
              <a:t>13</a:t>
            </a:fld>
            <a:endParaRPr lang="en-US" dirty="0"/>
          </a:p>
        </p:txBody>
      </p:sp>
      <p:sp>
        <p:nvSpPr>
          <p:cNvPr id="2" name="Content Placeholder 1"/>
          <p:cNvSpPr>
            <a:spLocks noGrp="1"/>
          </p:cNvSpPr>
          <p:nvPr>
            <p:ph idx="13"/>
          </p:nvPr>
        </p:nvSpPr>
        <p:spPr>
          <a:xfrm>
            <a:off x="823452" y="1521904"/>
            <a:ext cx="3537641" cy="611696"/>
          </a:xfrm>
        </p:spPr>
        <p:txBody>
          <a:bodyPr/>
          <a:lstStyle/>
          <a:p>
            <a:pPr marL="0" indent="0" algn="ctr">
              <a:buNone/>
            </a:pPr>
            <a:r>
              <a:rPr lang="en-US" b="1" dirty="0" smtClean="0"/>
              <a:t>Nonpurulent</a:t>
            </a:r>
            <a:endParaRPr lang="en-US" b="1" dirty="0"/>
          </a:p>
        </p:txBody>
      </p:sp>
      <p:sp>
        <p:nvSpPr>
          <p:cNvPr id="3" name="Content Placeholder 2"/>
          <p:cNvSpPr>
            <a:spLocks noGrp="1"/>
          </p:cNvSpPr>
          <p:nvPr>
            <p:ph idx="14"/>
          </p:nvPr>
        </p:nvSpPr>
        <p:spPr>
          <a:xfrm>
            <a:off x="4604441" y="1516407"/>
            <a:ext cx="3472759" cy="611696"/>
          </a:xfrm>
        </p:spPr>
        <p:txBody>
          <a:bodyPr/>
          <a:lstStyle/>
          <a:p>
            <a:pPr marL="0" indent="0" algn="ctr">
              <a:buNone/>
            </a:pPr>
            <a:r>
              <a:rPr lang="en-US" b="1" dirty="0" smtClean="0"/>
              <a:t>Purulent</a:t>
            </a:r>
            <a:endParaRPr lang="en-US" b="1" dirty="0"/>
          </a:p>
        </p:txBody>
      </p:sp>
      <p:sp>
        <p:nvSpPr>
          <p:cNvPr id="4" name="Content Placeholder 3"/>
          <p:cNvSpPr>
            <a:spLocks noGrp="1"/>
          </p:cNvSpPr>
          <p:nvPr>
            <p:ph idx="15"/>
          </p:nvPr>
        </p:nvSpPr>
        <p:spPr>
          <a:xfrm>
            <a:off x="4604441" y="4616634"/>
            <a:ext cx="3467843" cy="972670"/>
          </a:xfrm>
        </p:spPr>
        <p:txBody>
          <a:bodyPr>
            <a:noAutofit/>
          </a:bodyPr>
          <a:lstStyle/>
          <a:p>
            <a:pPr marL="0" indent="0">
              <a:buNone/>
            </a:pPr>
            <a:r>
              <a:rPr lang="en-US" sz="1050" dirty="0" smtClean="0"/>
              <a:t>Image courtesy of DermNetNZ.org; via Creative Commons license Attribution-NonCommerdial-NoDerivs 3.0 New Zealand. https://creativecommons.org/licenses/by-nc-nd/3.0/nz/legalcode. </a:t>
            </a:r>
            <a:endParaRPr lang="en-US" sz="1050" dirty="0"/>
          </a:p>
        </p:txBody>
      </p:sp>
      <p:sp>
        <p:nvSpPr>
          <p:cNvPr id="10" name="Content Placeholder 5"/>
          <p:cNvSpPr>
            <a:spLocks noGrp="1"/>
          </p:cNvSpPr>
          <p:nvPr>
            <p:ph idx="16"/>
          </p:nvPr>
        </p:nvSpPr>
        <p:spPr>
          <a:xfrm>
            <a:off x="843116" y="4580342"/>
            <a:ext cx="3517977" cy="1061857"/>
          </a:xfrm>
        </p:spPr>
        <p:txBody>
          <a:bodyPr>
            <a:noAutofit/>
          </a:bodyPr>
          <a:lstStyle/>
          <a:p>
            <a:pPr marL="0" indent="0">
              <a:buNone/>
            </a:pPr>
            <a:r>
              <a:rPr lang="en-US" sz="1050" dirty="0" smtClean="0"/>
              <a:t>Eells SJ, Chira S, David CG, et al. Non-suppurative cellulitis: risk factors and its association with Staphylococcus aureus colonization in an area of endemic. community-associated methicillin-resistant S. aureus infections. Epidemiol Infect. 2011 Apr;139(4):606-12 [Epub 2010 Jun 21]. ©Cambridge University Press 2010. Reproduced with permission. </a:t>
            </a:r>
            <a:endParaRPr lang="en-US" sz="1050" dirty="0"/>
          </a:p>
        </p:txBody>
      </p:sp>
      <p:pic>
        <p:nvPicPr>
          <p:cNvPr id="12" name="Picture 27" descr="The image shows two legs hanging off an exam table. The left foot is inflamed and swollen. There is no obvious lesion." title="Nonpurulent cellulitis"/>
          <p:cNvPicPr>
            <a:picLocks noChangeAspect="1" noChangeArrowheads="1"/>
          </p:cNvPicPr>
          <p:nvPr/>
        </p:nvPicPr>
        <p:blipFill>
          <a:blip r:embed="rId5" cstate="print"/>
          <a:srcRect/>
          <a:stretch>
            <a:fillRect/>
          </a:stretch>
        </p:blipFill>
        <p:spPr>
          <a:xfrm>
            <a:off x="838200" y="2000865"/>
            <a:ext cx="3522893" cy="2555024"/>
          </a:xfrm>
          <a:prstGeom prst="rect">
            <a:avLst/>
          </a:prstGeom>
          <a:ln w="0" cap="sq">
            <a:solidFill>
              <a:srgbClr val="000000"/>
            </a:solidFill>
          </a:ln>
          <a:effectLst>
            <a:outerShdw dist="50800" dir="2700000" algn="tl" rotWithShape="0">
              <a:srgbClr val="000000">
                <a:alpha val="39998"/>
              </a:srgbClr>
            </a:outerShdw>
          </a:effectLst>
        </p:spPr>
      </p:pic>
    </p:spTree>
    <p:custDataLst>
      <p:tags r:id="rId1"/>
    </p:custDataLst>
    <p:extLst>
      <p:ext uri="{BB962C8B-B14F-4D97-AF65-F5344CB8AC3E}">
        <p14:creationId xmlns:p14="http://schemas.microsoft.com/office/powerpoint/2010/main" val="1716774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Moment 2: </a:t>
            </a:r>
            <a:r>
              <a:rPr lang="en-US" sz="3200" dirty="0" smtClean="0"/>
              <a:t>Nonpurulent Versus </a:t>
            </a:r>
            <a:r>
              <a:rPr lang="en-US" sz="3200" dirty="0"/>
              <a:t>P</a:t>
            </a:r>
            <a:r>
              <a:rPr lang="en-US" sz="3200" dirty="0" smtClean="0"/>
              <a:t>urulent</a:t>
            </a:r>
            <a:endParaRPr lang="en-US" sz="3200" dirty="0"/>
          </a:p>
        </p:txBody>
      </p:sp>
      <p:sp>
        <p:nvSpPr>
          <p:cNvPr id="19459" name="Rectangle 3"/>
          <p:cNvSpPr>
            <a:spLocks noGrp="1" noChangeArrowheads="1"/>
          </p:cNvSpPr>
          <p:nvPr>
            <p:ph idx="1"/>
          </p:nvPr>
        </p:nvSpPr>
        <p:spPr>
          <a:xfrm>
            <a:off x="4800600" y="914400"/>
            <a:ext cx="3962400" cy="5257800"/>
          </a:xfrm>
          <a:solidFill>
            <a:schemeClr val="accent1">
              <a:lumMod val="20000"/>
              <a:lumOff val="80000"/>
            </a:schemeClr>
          </a:solidFill>
          <a:ln>
            <a:solidFill>
              <a:srgbClr val="00A1C4"/>
            </a:solidFill>
          </a:ln>
        </p:spPr>
        <p:txBody>
          <a:bodyPr>
            <a:noAutofit/>
          </a:bodyPr>
          <a:lstStyle/>
          <a:p>
            <a:pPr marL="0" indent="0" algn="ctr">
              <a:buNone/>
            </a:pPr>
            <a:r>
              <a:rPr lang="en-US" sz="2000" b="1" dirty="0" smtClean="0">
                <a:latin typeface="Calibri" panose="020F0502020204030204" pitchFamily="34" charset="0"/>
              </a:rPr>
              <a:t>Purulent</a:t>
            </a:r>
            <a:endParaRPr lang="en-US" sz="2000" b="1" dirty="0">
              <a:latin typeface="Calibri" panose="020F0502020204030204" pitchFamily="34" charset="0"/>
            </a:endParaRPr>
          </a:p>
          <a:p>
            <a:pPr eaLnBrk="1" hangingPunct="1"/>
            <a:r>
              <a:rPr lang="en-US" sz="2000" dirty="0" smtClean="0">
                <a:latin typeface="Calibri" panose="020F0502020204030204" pitchFamily="34" charset="0"/>
              </a:rPr>
              <a:t>Caused by </a:t>
            </a:r>
            <a:r>
              <a:rPr lang="en-US" sz="2000" i="1" dirty="0" smtClean="0">
                <a:latin typeface="Calibri" panose="020F0502020204030204" pitchFamily="34" charset="0"/>
              </a:rPr>
              <a:t>S. aureus</a:t>
            </a:r>
          </a:p>
          <a:p>
            <a:pPr lvl="1"/>
            <a:r>
              <a:rPr lang="en-US" sz="1800" dirty="0">
                <a:latin typeface="Calibri" panose="020F0502020204030204" pitchFamily="34" charset="0"/>
              </a:rPr>
              <a:t>R</a:t>
            </a:r>
            <a:r>
              <a:rPr lang="en-US" sz="1800" dirty="0" smtClean="0">
                <a:latin typeface="Calibri" panose="020F0502020204030204" pitchFamily="34" charset="0"/>
              </a:rPr>
              <a:t>isk for MRSA</a:t>
            </a:r>
          </a:p>
          <a:p>
            <a:r>
              <a:rPr lang="en-US" sz="2000" dirty="0" smtClean="0">
                <a:latin typeface="Calibri" panose="020F0502020204030204" pitchFamily="34" charset="0"/>
              </a:rPr>
              <a:t>Debridement required whenever possible</a:t>
            </a:r>
          </a:p>
          <a:p>
            <a:r>
              <a:rPr lang="en-US" sz="2000" dirty="0" smtClean="0">
                <a:latin typeface="Calibri" panose="020F0502020204030204" pitchFamily="34" charset="0"/>
              </a:rPr>
              <a:t>Ultrasound may be helpful to detect abscess or phlegmon in cases where physical exam is equivocal</a:t>
            </a:r>
          </a:p>
          <a:p>
            <a:r>
              <a:rPr lang="en-US" sz="2000" dirty="0">
                <a:latin typeface="Calibri" panose="020F0502020204030204" pitchFamily="34" charset="0"/>
              </a:rPr>
              <a:t>Treatment: Cover for MRSA</a:t>
            </a:r>
          </a:p>
          <a:p>
            <a:pPr lvl="1"/>
            <a:r>
              <a:rPr lang="en-US" sz="1700" dirty="0">
                <a:latin typeface="Calibri" panose="020F0502020204030204" pitchFamily="34" charset="0"/>
              </a:rPr>
              <a:t>Trimethoprim/sulfamethoxazole (TMP/SMX), doxycycline, clindamycin* </a:t>
            </a:r>
          </a:p>
          <a:p>
            <a:pPr lvl="1"/>
            <a:r>
              <a:rPr lang="en-US" sz="1700" dirty="0">
                <a:latin typeface="Calibri" panose="020F0502020204030204" pitchFamily="34" charset="0"/>
              </a:rPr>
              <a:t>Vancomycin </a:t>
            </a:r>
            <a:r>
              <a:rPr lang="en-US" sz="1700" dirty="0" smtClean="0">
                <a:latin typeface="Calibri" panose="020F0502020204030204" pitchFamily="34" charset="0"/>
              </a:rPr>
              <a:t>or linezolid for </a:t>
            </a:r>
            <a:r>
              <a:rPr lang="en-US" sz="1700" dirty="0">
                <a:latin typeface="Calibri" panose="020F0502020204030204" pitchFamily="34" charset="0"/>
              </a:rPr>
              <a:t>more severe cases </a:t>
            </a:r>
          </a:p>
          <a:p>
            <a:pPr marL="0" indent="0">
              <a:buNone/>
            </a:pPr>
            <a:r>
              <a:rPr lang="en-US" sz="1600" dirty="0" smtClean="0">
                <a:latin typeface="Calibri" panose="020F0502020204030204" pitchFamily="34" charset="0"/>
              </a:rPr>
              <a:t>*</a:t>
            </a:r>
            <a:r>
              <a:rPr lang="en-US" sz="1600" i="1" dirty="0">
                <a:latin typeface="Calibri" panose="020F0502020204030204" pitchFamily="34" charset="0"/>
              </a:rPr>
              <a:t>W</a:t>
            </a:r>
            <a:r>
              <a:rPr lang="en-US" sz="1600" i="1" dirty="0" smtClean="0">
                <a:latin typeface="Calibri" panose="020F0502020204030204" pitchFamily="34" charset="0"/>
              </a:rPr>
              <a:t>hen </a:t>
            </a:r>
            <a:r>
              <a:rPr lang="en-US" sz="1600" i="1" dirty="0">
                <a:latin typeface="Calibri" panose="020F0502020204030204" pitchFamily="34" charset="0"/>
              </a:rPr>
              <a:t>using clindamycin, check local </a:t>
            </a:r>
            <a:r>
              <a:rPr lang="en-US" sz="1600" i="1" dirty="0" smtClean="0">
                <a:latin typeface="Calibri" panose="020F0502020204030204" pitchFamily="34" charset="0"/>
              </a:rPr>
              <a:t>resistance.</a:t>
            </a:r>
            <a:endParaRPr lang="en-US" sz="1600" dirty="0">
              <a:latin typeface="Calibri" panose="020F0502020204030204" pitchFamily="34" charset="0"/>
            </a:endParaRPr>
          </a:p>
        </p:txBody>
      </p:sp>
      <p:sp>
        <p:nvSpPr>
          <p:cNvPr id="6" name="Content Placeholder 5"/>
          <p:cNvSpPr>
            <a:spLocks noGrp="1"/>
          </p:cNvSpPr>
          <p:nvPr>
            <p:ph idx="13"/>
          </p:nvPr>
        </p:nvSpPr>
        <p:spPr>
          <a:xfrm>
            <a:off x="381000" y="914400"/>
            <a:ext cx="4038600" cy="5257800"/>
          </a:xfrm>
          <a:solidFill>
            <a:schemeClr val="accent1">
              <a:lumMod val="20000"/>
              <a:lumOff val="80000"/>
            </a:schemeClr>
          </a:solidFill>
          <a:ln>
            <a:solidFill>
              <a:srgbClr val="00A1C4"/>
            </a:solidFill>
          </a:ln>
        </p:spPr>
        <p:txBody>
          <a:bodyPr>
            <a:noAutofit/>
          </a:bodyPr>
          <a:lstStyle/>
          <a:p>
            <a:pPr marL="0" indent="0" algn="ctr">
              <a:buNone/>
            </a:pPr>
            <a:r>
              <a:rPr lang="en-US" sz="2000" b="1" dirty="0" smtClean="0">
                <a:latin typeface="Calibri" panose="020F0502020204030204" pitchFamily="34" charset="0"/>
              </a:rPr>
              <a:t>Nonpurulent</a:t>
            </a:r>
          </a:p>
          <a:p>
            <a:r>
              <a:rPr lang="en-US" sz="2000" dirty="0" smtClean="0">
                <a:latin typeface="Calibri" panose="020F0502020204030204" pitchFamily="34" charset="0"/>
              </a:rPr>
              <a:t>Caused </a:t>
            </a:r>
            <a:r>
              <a:rPr lang="en-US" sz="2000" dirty="0">
                <a:latin typeface="Calibri" panose="020F0502020204030204" pitchFamily="34" charset="0"/>
              </a:rPr>
              <a:t>by beta-hemolytic </a:t>
            </a:r>
            <a:r>
              <a:rPr lang="en-US" sz="2000" dirty="0" smtClean="0">
                <a:latin typeface="Calibri" panose="020F0502020204030204" pitchFamily="34" charset="0"/>
              </a:rPr>
              <a:t>strep</a:t>
            </a:r>
            <a:r>
              <a:rPr lang="en-US" sz="2000" baseline="30000" dirty="0">
                <a:latin typeface="Calibri" panose="020F0502020204030204" pitchFamily="34" charset="0"/>
              </a:rPr>
              <a:t>5</a:t>
            </a:r>
          </a:p>
          <a:p>
            <a:pPr lvl="1"/>
            <a:r>
              <a:rPr lang="en-US" sz="1800" dirty="0">
                <a:latin typeface="Calibri" panose="020F0502020204030204" pitchFamily="34" charset="0"/>
              </a:rPr>
              <a:t>Usually group A strep</a:t>
            </a:r>
          </a:p>
          <a:p>
            <a:pPr lvl="1"/>
            <a:r>
              <a:rPr lang="en-US" sz="1800" dirty="0">
                <a:latin typeface="Calibri" panose="020F0502020204030204" pitchFamily="34" charset="0"/>
              </a:rPr>
              <a:t>Sometimes group B, C, G</a:t>
            </a:r>
          </a:p>
          <a:p>
            <a:pPr lvl="1"/>
            <a:r>
              <a:rPr lang="en-US" sz="1800" dirty="0">
                <a:latin typeface="Calibri" panose="020F0502020204030204" pitchFamily="34" charset="0"/>
              </a:rPr>
              <a:t>All are penicillin susceptible </a:t>
            </a:r>
          </a:p>
          <a:p>
            <a:pPr lvl="2"/>
            <a:r>
              <a:rPr lang="en-US" sz="1600" dirty="0">
                <a:latin typeface="Calibri" panose="020F0502020204030204" pitchFamily="34" charset="0"/>
              </a:rPr>
              <a:t>Clindamycin resistance </a:t>
            </a:r>
            <a:r>
              <a:rPr lang="en-US" sz="1600" dirty="0" smtClean="0">
                <a:latin typeface="Calibri" panose="020F0502020204030204" pitchFamily="34" charset="0"/>
              </a:rPr>
              <a:t>10–20% in B, C, G</a:t>
            </a:r>
          </a:p>
          <a:p>
            <a:r>
              <a:rPr lang="en-US" sz="2000" dirty="0" smtClean="0">
                <a:latin typeface="Calibri" panose="020F0502020204030204" pitchFamily="34" charset="0"/>
              </a:rPr>
              <a:t>MSSA estimated to be the cause of only ~10% of cases</a:t>
            </a:r>
            <a:endParaRPr lang="en-US" sz="2000" dirty="0">
              <a:latin typeface="Calibri" panose="020F0502020204030204" pitchFamily="34" charset="0"/>
            </a:endParaRPr>
          </a:p>
          <a:p>
            <a:r>
              <a:rPr lang="en-US" sz="2000" dirty="0" smtClean="0">
                <a:latin typeface="Calibri" panose="020F0502020204030204" pitchFamily="34" charset="0"/>
              </a:rPr>
              <a:t>Treatment:</a:t>
            </a:r>
          </a:p>
          <a:p>
            <a:pPr lvl="1"/>
            <a:r>
              <a:rPr lang="en-US" sz="1800" dirty="0" smtClean="0">
                <a:latin typeface="Calibri" panose="020F0502020204030204" pitchFamily="34" charset="0"/>
              </a:rPr>
              <a:t>Penicillin G IV or amoxicillin PO</a:t>
            </a:r>
          </a:p>
          <a:p>
            <a:pPr lvl="1"/>
            <a:r>
              <a:rPr lang="en-US" sz="1800" dirty="0">
                <a:latin typeface="Calibri" panose="020F0502020204030204" pitchFamily="34" charset="0"/>
              </a:rPr>
              <a:t>C</a:t>
            </a:r>
            <a:r>
              <a:rPr lang="en-US" sz="1800" dirty="0" smtClean="0">
                <a:latin typeface="Calibri" panose="020F0502020204030204" pitchFamily="34" charset="0"/>
              </a:rPr>
              <a:t>efazolin or ampicillin/sulbactam IV</a:t>
            </a:r>
          </a:p>
          <a:p>
            <a:pPr lvl="1"/>
            <a:r>
              <a:rPr lang="en-US" sz="1800" dirty="0">
                <a:latin typeface="Calibri" panose="020F0502020204030204" pitchFamily="34" charset="0"/>
              </a:rPr>
              <a:t>O</a:t>
            </a:r>
            <a:r>
              <a:rPr lang="en-US" sz="1800" dirty="0" smtClean="0">
                <a:latin typeface="Calibri" panose="020F0502020204030204" pitchFamily="34" charset="0"/>
              </a:rPr>
              <a:t>ral first-generation cephalosporin or amoxicillin/clavulanate PO</a:t>
            </a:r>
            <a:endParaRPr lang="en-US" sz="1800" dirty="0">
              <a:latin typeface="Calibri" panose="020F0502020204030204" pitchFamily="34" charset="0"/>
            </a:endParaRPr>
          </a:p>
        </p:txBody>
      </p:sp>
      <p:sp>
        <p:nvSpPr>
          <p:cNvPr id="13" name="Slide Number Placeholder 12"/>
          <p:cNvSpPr>
            <a:spLocks noGrp="1"/>
          </p:cNvSpPr>
          <p:nvPr>
            <p:ph type="sldNum" sz="quarter" idx="12"/>
          </p:nvPr>
        </p:nvSpPr>
        <p:spPr/>
        <p:txBody>
          <a:bodyPr/>
          <a:lstStyle/>
          <a:p>
            <a:fld id="{993EEC8E-C5CF-40DF-832D-5BCB0E209B98}" type="slidenum">
              <a:rPr lang="en-US" smtClean="0">
                <a:solidFill>
                  <a:prstClr val="white"/>
                </a:solidFill>
              </a:rPr>
              <a:pPr/>
              <a:t>14</a:t>
            </a:fld>
            <a:endParaRPr lang="en-US" dirty="0">
              <a:solidFill>
                <a:prstClr val="white"/>
              </a:solidFill>
            </a:endParaRPr>
          </a:p>
        </p:txBody>
      </p:sp>
    </p:spTree>
    <p:custDataLst>
      <p:tags r:id="rId1"/>
    </p:custDataLst>
    <p:extLst>
      <p:ext uri="{BB962C8B-B14F-4D97-AF65-F5344CB8AC3E}">
        <p14:creationId xmlns:p14="http://schemas.microsoft.com/office/powerpoint/2010/main" val="350399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3300"/>
          </a:xfrm>
        </p:spPr>
        <p:txBody>
          <a:bodyPr>
            <a:noAutofit/>
          </a:bodyPr>
          <a:lstStyle/>
          <a:p>
            <a:r>
              <a:rPr lang="en-US" sz="2800" dirty="0"/>
              <a:t>Moment 2: Etiology of </a:t>
            </a:r>
            <a:r>
              <a:rPr lang="en-US" sz="2800" dirty="0" smtClean="0"/>
              <a:t>Nonpurulent </a:t>
            </a:r>
            <a:r>
              <a:rPr lang="en-US" sz="2800" dirty="0"/>
              <a:t/>
            </a:r>
            <a:br>
              <a:rPr lang="en-US" sz="2800" dirty="0"/>
            </a:br>
            <a:r>
              <a:rPr lang="en-US" sz="2800" dirty="0"/>
              <a:t>Cellulitis in the MRSA Era </a:t>
            </a:r>
            <a:r>
              <a:rPr lang="en-US" sz="2800" dirty="0" smtClean="0"/>
              <a:t>Is </a:t>
            </a:r>
            <a:r>
              <a:rPr lang="en-US" sz="2800" dirty="0"/>
              <a:t>NOT MRSA</a:t>
            </a:r>
          </a:p>
        </p:txBody>
      </p:sp>
      <p:sp>
        <p:nvSpPr>
          <p:cNvPr id="13" name="Slide Number Placeholder 12"/>
          <p:cNvSpPr>
            <a:spLocks noGrp="1"/>
          </p:cNvSpPr>
          <p:nvPr>
            <p:ph type="sldNum" sz="quarter" idx="12"/>
          </p:nvPr>
        </p:nvSpPr>
        <p:spPr/>
        <p:txBody>
          <a:bodyPr/>
          <a:lstStyle/>
          <a:p>
            <a:fld id="{993EEC8E-C5CF-40DF-832D-5BCB0E209B98}" type="slidenum">
              <a:rPr lang="en-US" smtClean="0">
                <a:solidFill>
                  <a:prstClr val="white"/>
                </a:solidFill>
              </a:rPr>
              <a:pPr/>
              <a:t>15</a:t>
            </a:fld>
            <a:endParaRPr lang="en-US" dirty="0">
              <a:solidFill>
                <a:prstClr val="white"/>
              </a:solidFill>
            </a:endParaRPr>
          </a:p>
        </p:txBody>
      </p:sp>
      <p:sp>
        <p:nvSpPr>
          <p:cNvPr id="3" name="Content Placeholder 2"/>
          <p:cNvSpPr>
            <a:spLocks noGrp="1"/>
          </p:cNvSpPr>
          <p:nvPr>
            <p:ph idx="1"/>
          </p:nvPr>
        </p:nvSpPr>
        <p:spPr>
          <a:xfrm>
            <a:off x="533400" y="1066800"/>
            <a:ext cx="8077200" cy="4572000"/>
          </a:xfrm>
        </p:spPr>
        <p:txBody>
          <a:bodyPr>
            <a:noAutofit/>
          </a:bodyPr>
          <a:lstStyle/>
          <a:p>
            <a:r>
              <a:rPr lang="en-US" sz="2800" dirty="0" smtClean="0"/>
              <a:t>Randomized controlled trial (RCT) of outpatients older than 12 years with uncomplicated cellulitis 2009–2012</a:t>
            </a:r>
            <a:r>
              <a:rPr lang="en-US" sz="2800" baseline="30000" dirty="0" smtClean="0"/>
              <a:t>6</a:t>
            </a:r>
          </a:p>
          <a:p>
            <a:pPr lvl="1"/>
            <a:r>
              <a:rPr lang="en-US" sz="2400" dirty="0" smtClean="0"/>
              <a:t>All patients had ultrasound to confirm no abscess present</a:t>
            </a:r>
          </a:p>
          <a:p>
            <a:r>
              <a:rPr lang="en-US" sz="2800" dirty="0" smtClean="0"/>
              <a:t>Patients received either cephalexin or cephalexin and trimethoprim/sulfamethoxazole for 7 days </a:t>
            </a:r>
          </a:p>
          <a:p>
            <a:pPr marL="342900" indent="-342900"/>
            <a:r>
              <a:rPr lang="en-US" sz="2800" dirty="0"/>
              <a:t>Proportions of patients with prior MRSA infection (4%) and diabetes (~10%) similar in both arms</a:t>
            </a:r>
          </a:p>
          <a:p>
            <a:pPr marL="342900" indent="-342900"/>
            <a:r>
              <a:rPr lang="en-US" sz="2800" dirty="0"/>
              <a:t>Clinical cure </a:t>
            </a:r>
            <a:r>
              <a:rPr lang="en-US" sz="2800" dirty="0" smtClean="0"/>
              <a:t>in </a:t>
            </a:r>
            <a:r>
              <a:rPr lang="en-US" sz="2800" dirty="0"/>
              <a:t>patients who complied with the protocol: </a:t>
            </a:r>
            <a:r>
              <a:rPr lang="en-US" sz="2800" dirty="0" smtClean="0"/>
              <a:t>86% </a:t>
            </a:r>
            <a:r>
              <a:rPr lang="en-US" sz="2800" dirty="0"/>
              <a:t>in cephalexin group vs </a:t>
            </a:r>
            <a:r>
              <a:rPr lang="en-US" sz="2800" dirty="0" smtClean="0"/>
              <a:t>84% </a:t>
            </a:r>
            <a:r>
              <a:rPr lang="en-US" sz="2800" dirty="0"/>
              <a:t>in the combination </a:t>
            </a:r>
            <a:r>
              <a:rPr lang="en-US" sz="2800" dirty="0" smtClean="0"/>
              <a:t>group</a:t>
            </a:r>
            <a:endParaRPr lang="en-US" sz="2400" dirty="0" smtClean="0"/>
          </a:p>
        </p:txBody>
      </p:sp>
    </p:spTree>
    <p:custDataLst>
      <p:tags r:id="rId1"/>
    </p:custDataLst>
    <p:extLst>
      <p:ext uri="{BB962C8B-B14F-4D97-AF65-F5344CB8AC3E}">
        <p14:creationId xmlns:p14="http://schemas.microsoft.com/office/powerpoint/2010/main" val="259608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Skin </a:t>
            </a:r>
            <a:r>
              <a:rPr lang="en-US" sz="3200" dirty="0"/>
              <a:t>Abscesses With Minimal Cellulitis</a:t>
            </a:r>
          </a:p>
        </p:txBody>
      </p:sp>
      <p:sp>
        <p:nvSpPr>
          <p:cNvPr id="3" name="Content Placeholder 2"/>
          <p:cNvSpPr>
            <a:spLocks noGrp="1"/>
          </p:cNvSpPr>
          <p:nvPr>
            <p:ph idx="1"/>
          </p:nvPr>
        </p:nvSpPr>
        <p:spPr>
          <a:xfrm>
            <a:off x="381000" y="1054568"/>
            <a:ext cx="8610600" cy="5620870"/>
          </a:xfrm>
        </p:spPr>
        <p:txBody>
          <a:bodyPr>
            <a:noAutofit/>
          </a:bodyPr>
          <a:lstStyle/>
          <a:p>
            <a:r>
              <a:rPr lang="en-US" sz="2400" dirty="0" smtClean="0"/>
              <a:t>The primary treatment for cutaneous abscesses is drainage</a:t>
            </a:r>
          </a:p>
          <a:p>
            <a:r>
              <a:rPr lang="en-US" sz="2400" dirty="0" smtClean="0"/>
              <a:t>The role of adjunctive antibiotic therapy after drainage is unclear</a:t>
            </a:r>
          </a:p>
          <a:p>
            <a:r>
              <a:rPr lang="en-US" sz="2400" dirty="0" smtClean="0"/>
              <a:t>A recent study suggests modest benefit for adult outpatients with drained abscesses ≥ 2 cm</a:t>
            </a:r>
            <a:r>
              <a:rPr lang="en-US" sz="2400" baseline="30000" dirty="0" smtClean="0"/>
              <a:t>7</a:t>
            </a:r>
          </a:p>
          <a:p>
            <a:pPr lvl="1"/>
            <a:r>
              <a:rPr lang="en-US" sz="2000" dirty="0" smtClean="0"/>
              <a:t>617 patients received trimethoprim/sulfamethoxazole, and 630 patients received placebo for 7 days</a:t>
            </a:r>
          </a:p>
          <a:p>
            <a:pPr lvl="1"/>
            <a:r>
              <a:rPr lang="en-US" sz="2000" dirty="0" smtClean="0"/>
              <a:t>Baseline patient and lesion characteristics similar</a:t>
            </a:r>
          </a:p>
          <a:p>
            <a:pPr lvl="2"/>
            <a:r>
              <a:rPr lang="en-US" sz="1800" dirty="0" smtClean="0"/>
              <a:t>8% with prior MRSA infection</a:t>
            </a:r>
          </a:p>
          <a:p>
            <a:pPr lvl="2"/>
            <a:r>
              <a:rPr lang="en-US" sz="1800" dirty="0" smtClean="0"/>
              <a:t>11% with diabetes</a:t>
            </a:r>
          </a:p>
          <a:p>
            <a:pPr lvl="2"/>
            <a:r>
              <a:rPr lang="en-US" sz="1800" dirty="0" smtClean="0"/>
              <a:t>Median abscess dimension 2.5 cm</a:t>
            </a:r>
          </a:p>
          <a:p>
            <a:pPr lvl="2"/>
            <a:r>
              <a:rPr lang="en-US" sz="1800" i="1" dirty="0" smtClean="0"/>
              <a:t>S. aureus </a:t>
            </a:r>
            <a:r>
              <a:rPr lang="en-US" sz="1800" dirty="0" smtClean="0"/>
              <a:t>isolated in &gt; 60% of cases (mainly MRSA) </a:t>
            </a:r>
          </a:p>
          <a:p>
            <a:pPr lvl="1"/>
            <a:r>
              <a:rPr lang="en-US" sz="2000" dirty="0" smtClean="0"/>
              <a:t>Clinical cure in evaluable population: 95% for TMP/SMX and 86% for placebo (p &lt; 0.001)</a:t>
            </a:r>
          </a:p>
          <a:p>
            <a:pPr lvl="1"/>
            <a:r>
              <a:rPr lang="en-US" sz="2000" dirty="0" smtClean="0"/>
              <a:t>TMP/SMX associated with adverse events in ~10% of patients</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16</a:t>
            </a:fld>
            <a:endParaRPr lang="en-US" dirty="0">
              <a:solidFill>
                <a:prstClr val="white"/>
              </a:solidFill>
            </a:endParaRPr>
          </a:p>
        </p:txBody>
      </p:sp>
    </p:spTree>
    <p:custDataLst>
      <p:tags r:id="rId1"/>
    </p:custDataLst>
    <p:extLst>
      <p:ext uri="{BB962C8B-B14F-4D97-AF65-F5344CB8AC3E}">
        <p14:creationId xmlns:p14="http://schemas.microsoft.com/office/powerpoint/2010/main" val="411033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6641"/>
          </a:xfrm>
        </p:spPr>
        <p:txBody>
          <a:bodyPr/>
          <a:lstStyle/>
          <a:p>
            <a:r>
              <a:rPr lang="en-US" sz="3200" dirty="0" smtClean="0"/>
              <a:t>Indications </a:t>
            </a:r>
            <a:r>
              <a:rPr lang="en-US" sz="3200" dirty="0"/>
              <a:t>for Antibiotics in Skin Abscesses</a:t>
            </a:r>
          </a:p>
        </p:txBody>
      </p:sp>
      <p:sp>
        <p:nvSpPr>
          <p:cNvPr id="3" name="Content Placeholder 2"/>
          <p:cNvSpPr>
            <a:spLocks noGrp="1"/>
          </p:cNvSpPr>
          <p:nvPr>
            <p:ph idx="1"/>
          </p:nvPr>
        </p:nvSpPr>
        <p:spPr>
          <a:xfrm>
            <a:off x="810028" y="1052565"/>
            <a:ext cx="7876772" cy="5348236"/>
          </a:xfrm>
        </p:spPr>
        <p:txBody>
          <a:bodyPr>
            <a:normAutofit/>
          </a:bodyPr>
          <a:lstStyle/>
          <a:p>
            <a:pPr>
              <a:lnSpc>
                <a:spcPct val="90000"/>
              </a:lnSpc>
            </a:pPr>
            <a:r>
              <a:rPr lang="en-US" altLang="en-US" sz="3000" dirty="0" smtClean="0"/>
              <a:t>Signs </a:t>
            </a:r>
            <a:r>
              <a:rPr lang="en-US" altLang="en-US" sz="3000" dirty="0"/>
              <a:t>and symptoms of systemic </a:t>
            </a:r>
            <a:r>
              <a:rPr lang="en-US" altLang="en-US" sz="3000" dirty="0" smtClean="0"/>
              <a:t>illness</a:t>
            </a:r>
            <a:endParaRPr lang="en-US" altLang="en-US" sz="3000" dirty="0"/>
          </a:p>
          <a:p>
            <a:pPr>
              <a:lnSpc>
                <a:spcPct val="90000"/>
              </a:lnSpc>
            </a:pPr>
            <a:r>
              <a:rPr lang="en-US" altLang="en-US" sz="3000" dirty="0"/>
              <a:t>Underlying </a:t>
            </a:r>
            <a:r>
              <a:rPr lang="en-US" altLang="en-US" sz="3000" dirty="0" smtClean="0"/>
              <a:t>immunosuppression</a:t>
            </a:r>
            <a:endParaRPr lang="en-US" altLang="en-US" sz="3000" dirty="0"/>
          </a:p>
          <a:p>
            <a:pPr lvl="1">
              <a:lnSpc>
                <a:spcPct val="90000"/>
              </a:lnSpc>
            </a:pPr>
            <a:r>
              <a:rPr lang="en-US" altLang="en-US" sz="2600" dirty="0"/>
              <a:t>D</a:t>
            </a:r>
            <a:r>
              <a:rPr lang="en-US" altLang="en-US" sz="2600" dirty="0" smtClean="0"/>
              <a:t>iabetes, </a:t>
            </a:r>
            <a:r>
              <a:rPr lang="en-US" altLang="en-US" sz="2600" dirty="0"/>
              <a:t>AIDS, malignancy</a:t>
            </a:r>
          </a:p>
          <a:p>
            <a:pPr>
              <a:lnSpc>
                <a:spcPct val="90000"/>
              </a:lnSpc>
            </a:pPr>
            <a:r>
              <a:rPr lang="en-US" altLang="en-US" sz="3000" dirty="0" smtClean="0"/>
              <a:t>Extremes of age</a:t>
            </a:r>
            <a:endParaRPr lang="en-US" altLang="en-US" sz="3000" dirty="0"/>
          </a:p>
          <a:p>
            <a:pPr>
              <a:lnSpc>
                <a:spcPct val="90000"/>
              </a:lnSpc>
            </a:pPr>
            <a:r>
              <a:rPr lang="en-US" altLang="en-US" sz="3000" dirty="0"/>
              <a:t>Location of abscess in area that makes complete drainage difficult or that can be associated with septic phlebitis of a major </a:t>
            </a:r>
            <a:r>
              <a:rPr lang="en-US" altLang="en-US" sz="3000" dirty="0" smtClean="0"/>
              <a:t>vessel</a:t>
            </a:r>
            <a:endParaRPr lang="en-US" altLang="en-US" sz="3000" dirty="0"/>
          </a:p>
          <a:p>
            <a:pPr>
              <a:lnSpc>
                <a:spcPct val="90000"/>
              </a:lnSpc>
            </a:pPr>
            <a:r>
              <a:rPr lang="en-US" altLang="en-US" sz="3000" dirty="0"/>
              <a:t>Lack of response to initial </a:t>
            </a:r>
            <a:r>
              <a:rPr lang="en-US" altLang="en-US" sz="3000" dirty="0" smtClean="0"/>
              <a:t>incision </a:t>
            </a:r>
            <a:r>
              <a:rPr lang="en-US" altLang="en-US" sz="3000" dirty="0"/>
              <a:t>&amp;</a:t>
            </a:r>
            <a:r>
              <a:rPr lang="en-US" altLang="en-US" sz="3000" dirty="0" smtClean="0"/>
              <a:t> drainage</a:t>
            </a:r>
            <a:endParaRPr lang="en-US" altLang="en-US" sz="3000" dirty="0"/>
          </a:p>
          <a:p>
            <a:pPr>
              <a:lnSpc>
                <a:spcPct val="90000"/>
              </a:lnSpc>
            </a:pPr>
            <a:r>
              <a:rPr lang="en-US" altLang="en-US" sz="3000" dirty="0"/>
              <a:t>Extensive surrounding </a:t>
            </a:r>
            <a:r>
              <a:rPr lang="en-US" altLang="en-US" sz="3000" dirty="0" smtClean="0"/>
              <a:t>cellulitis</a:t>
            </a:r>
            <a:endParaRPr lang="en-US" altLang="en-US" sz="3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17</a:t>
            </a:fld>
            <a:endParaRPr lang="en-US" dirty="0">
              <a:solidFill>
                <a:prstClr val="white"/>
              </a:solidFill>
            </a:endParaRPr>
          </a:p>
        </p:txBody>
      </p:sp>
    </p:spTree>
    <p:custDataLst>
      <p:tags r:id="rId1"/>
    </p:custDataLst>
    <p:extLst>
      <p:ext uri="{BB962C8B-B14F-4D97-AF65-F5344CB8AC3E}">
        <p14:creationId xmlns:p14="http://schemas.microsoft.com/office/powerpoint/2010/main" val="105124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Moment 2: Gram-Negative Coverage in Cellulitis </a:t>
            </a:r>
            <a:endParaRPr lang="en-US" dirty="0"/>
          </a:p>
        </p:txBody>
      </p:sp>
      <p:sp>
        <p:nvSpPr>
          <p:cNvPr id="9" name="Content Placeholder 8"/>
          <p:cNvSpPr>
            <a:spLocks noGrp="1"/>
          </p:cNvSpPr>
          <p:nvPr>
            <p:ph idx="1"/>
          </p:nvPr>
        </p:nvSpPr>
        <p:spPr/>
        <p:txBody>
          <a:bodyPr>
            <a:normAutofit/>
          </a:bodyPr>
          <a:lstStyle/>
          <a:p>
            <a:r>
              <a:rPr lang="en-US" sz="2400" dirty="0" smtClean="0"/>
              <a:t>Gram-negative organisms are generally not the cause of either purulent or nonpurulent cellulitis; thus, routine Gram-negative coverage is not indicated in the normal host</a:t>
            </a:r>
            <a:r>
              <a:rPr lang="en-US" sz="2400" baseline="30000" dirty="0" smtClean="0"/>
              <a:t>8</a:t>
            </a:r>
          </a:p>
          <a:p>
            <a:r>
              <a:rPr lang="en-US" sz="2400" dirty="0" smtClean="0"/>
              <a:t>Patients with diabetes who have cellulitis do not need Gram-negative coverage in most cases</a:t>
            </a:r>
          </a:p>
          <a:p>
            <a:pPr lvl="1"/>
            <a:r>
              <a:rPr lang="en-US" sz="2000" dirty="0" smtClean="0"/>
              <a:t>Consider if associated with an ulcer that may have become colonized with a Gram-negative organism</a:t>
            </a:r>
          </a:p>
          <a:p>
            <a:r>
              <a:rPr lang="en-US" sz="2400" dirty="0" smtClean="0"/>
              <a:t>Other indications for Gram-negative coverage: </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18</a:t>
            </a:fld>
            <a:endParaRPr lang="en-US" dirty="0"/>
          </a:p>
        </p:txBody>
      </p:sp>
      <p:sp>
        <p:nvSpPr>
          <p:cNvPr id="6" name="Content Placeholder 5"/>
          <p:cNvSpPr>
            <a:spLocks noGrp="1"/>
          </p:cNvSpPr>
          <p:nvPr>
            <p:ph idx="13"/>
          </p:nvPr>
        </p:nvSpPr>
        <p:spPr>
          <a:xfrm>
            <a:off x="457200" y="4068438"/>
            <a:ext cx="8229600" cy="2225675"/>
          </a:xfrm>
        </p:spPr>
        <p:txBody>
          <a:bodyPr numCol="2">
            <a:noAutofit/>
          </a:bodyPr>
          <a:lstStyle/>
          <a:p>
            <a:pPr lvl="1"/>
            <a:r>
              <a:rPr lang="en-US" sz="2000" dirty="0"/>
              <a:t>Severely ill patient </a:t>
            </a:r>
          </a:p>
          <a:p>
            <a:pPr lvl="1"/>
            <a:r>
              <a:rPr lang="en-US" sz="2000" dirty="0"/>
              <a:t>Neutropenic or severely immunocompromised patient</a:t>
            </a:r>
          </a:p>
          <a:p>
            <a:pPr lvl="1"/>
            <a:r>
              <a:rPr lang="en-US" sz="2000" dirty="0"/>
              <a:t>Concern for necrotizing infection</a:t>
            </a:r>
          </a:p>
          <a:p>
            <a:pPr lvl="1"/>
            <a:r>
              <a:rPr lang="en-US" sz="2000" dirty="0"/>
              <a:t>Peri-rectal infection</a:t>
            </a:r>
          </a:p>
          <a:p>
            <a:pPr lvl="1"/>
            <a:r>
              <a:rPr lang="en-US" sz="2000" dirty="0"/>
              <a:t>Bites</a:t>
            </a:r>
          </a:p>
          <a:p>
            <a:pPr lvl="1"/>
            <a:r>
              <a:rPr lang="en-US" sz="2000" dirty="0"/>
              <a:t>Aquatic injury</a:t>
            </a:r>
          </a:p>
          <a:p>
            <a:pPr lvl="1"/>
            <a:r>
              <a:rPr lang="en-US" sz="2000" dirty="0"/>
              <a:t>Severe surgical site infection involving the groin or abdominal </a:t>
            </a:r>
            <a:r>
              <a:rPr lang="en-US" sz="2000" dirty="0" smtClean="0"/>
              <a:t>wall</a:t>
            </a:r>
            <a:endParaRPr lang="en-US" sz="2400" dirty="0"/>
          </a:p>
        </p:txBody>
      </p:sp>
    </p:spTree>
    <p:custDataLst>
      <p:tags r:id="rId1"/>
    </p:custDataLst>
    <p:extLst>
      <p:ext uri="{BB962C8B-B14F-4D97-AF65-F5344CB8AC3E}">
        <p14:creationId xmlns:p14="http://schemas.microsoft.com/office/powerpoint/2010/main" val="177899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2: </a:t>
            </a:r>
            <a:r>
              <a:rPr lang="en-US" sz="3200" dirty="0" smtClean="0"/>
              <a:t>Nonantibiotic </a:t>
            </a:r>
            <a:r>
              <a:rPr lang="en-US" sz="3200" dirty="0"/>
              <a:t>Therapy</a:t>
            </a:r>
          </a:p>
        </p:txBody>
      </p:sp>
      <p:sp>
        <p:nvSpPr>
          <p:cNvPr id="3" name="Content Placeholder 2"/>
          <p:cNvSpPr>
            <a:spLocks noGrp="1"/>
          </p:cNvSpPr>
          <p:nvPr>
            <p:ph idx="1"/>
          </p:nvPr>
        </p:nvSpPr>
        <p:spPr>
          <a:xfrm>
            <a:off x="1600200" y="1419274"/>
            <a:ext cx="7086600" cy="5073601"/>
          </a:xfrm>
        </p:spPr>
        <p:txBody>
          <a:bodyPr>
            <a:normAutofit/>
          </a:bodyPr>
          <a:lstStyle/>
          <a:p>
            <a:r>
              <a:rPr lang="en-US" sz="2400" dirty="0" smtClean="0"/>
              <a:t>Elevate the affected extremity</a:t>
            </a:r>
          </a:p>
          <a:p>
            <a:r>
              <a:rPr lang="en-US" sz="2400" dirty="0" smtClean="0"/>
              <a:t>Assess for and treat tinea pedis</a:t>
            </a:r>
          </a:p>
          <a:p>
            <a:r>
              <a:rPr lang="en-US" sz="2400" dirty="0" smtClean="0"/>
              <a:t>Manage venous stasis and lymphedema </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dirty="0">
              <a:solidFill>
                <a:prstClr val="white"/>
              </a:solidFill>
            </a:endParaRPr>
          </a:p>
        </p:txBody>
      </p:sp>
      <p:pic>
        <p:nvPicPr>
          <p:cNvPr id="6" name="Picture 5" descr="Image shows a figure of a man lying on his back. His left leg is raised to a 15 degree angle and is supported by a pillow." title="Elevate the affected extremit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69" y="2906669"/>
            <a:ext cx="8018558" cy="2389798"/>
          </a:xfrm>
          <a:prstGeom prst="rect">
            <a:avLst/>
          </a:prstGeom>
          <a:effectLst>
            <a:outerShdw blurRad="50800" dist="381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25989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dirty="0" smtClean="0"/>
              <a:t/>
            </a:r>
            <a:br>
              <a:rPr lang="en-US" dirty="0" smtClean="0"/>
            </a:br>
            <a:r>
              <a:rPr lang="en-US" sz="3200" dirty="0"/>
              <a:t>Objectives</a:t>
            </a:r>
          </a:p>
        </p:txBody>
      </p:sp>
      <p:sp>
        <p:nvSpPr>
          <p:cNvPr id="5" name="Content Placeholder 4"/>
          <p:cNvSpPr>
            <a:spLocks noGrp="1"/>
          </p:cNvSpPr>
          <p:nvPr>
            <p:ph idx="1"/>
          </p:nvPr>
        </p:nvSpPr>
        <p:spPr/>
        <p:txBody>
          <a:bodyPr>
            <a:noAutofit/>
          </a:bodyPr>
          <a:lstStyle/>
          <a:p>
            <a:pPr marL="514350" indent="-514350">
              <a:buFont typeface="+mj-lt"/>
              <a:buAutoNum type="arabicPeriod"/>
            </a:pPr>
            <a:r>
              <a:rPr lang="en-US" sz="2800" dirty="0" smtClean="0"/>
              <a:t>Describe </a:t>
            </a:r>
            <a:r>
              <a:rPr lang="en-US" sz="2800" dirty="0"/>
              <a:t>the approach to diagnosing </a:t>
            </a:r>
            <a:r>
              <a:rPr lang="en-US" sz="2800" dirty="0" smtClean="0"/>
              <a:t>cellulitis.</a:t>
            </a:r>
          </a:p>
          <a:p>
            <a:pPr marL="514350" indent="-514350">
              <a:buFont typeface="+mj-lt"/>
              <a:buAutoNum type="arabicPeriod"/>
            </a:pPr>
            <a:r>
              <a:rPr lang="en-US" sz="2800" dirty="0" smtClean="0"/>
              <a:t>Describe the microbiology of cellulitis and how that informs empiric therapy.</a:t>
            </a:r>
            <a:endParaRPr lang="en-US" sz="2800" dirty="0"/>
          </a:p>
          <a:p>
            <a:pPr marL="514350" indent="-514350">
              <a:buFont typeface="+mj-lt"/>
              <a:buAutoNum type="arabicPeriod"/>
            </a:pPr>
            <a:r>
              <a:rPr lang="en-US" sz="2800" dirty="0" smtClean="0"/>
              <a:t>Describe </a:t>
            </a:r>
            <a:r>
              <a:rPr lang="en-US" sz="2800" dirty="0"/>
              <a:t>empiric treatment options for </a:t>
            </a:r>
            <a:r>
              <a:rPr lang="en-US" sz="2800" dirty="0" smtClean="0"/>
              <a:t>cellulitis.</a:t>
            </a:r>
          </a:p>
          <a:p>
            <a:pPr marL="514350" indent="-514350">
              <a:buFont typeface="+mj-lt"/>
              <a:buAutoNum type="arabicPeriod"/>
            </a:pPr>
            <a:r>
              <a:rPr lang="en-US" sz="2800" dirty="0" smtClean="0"/>
              <a:t>Discuss the role of antibiotic therapy for skin abscesses.</a:t>
            </a:r>
            <a:endParaRPr lang="en-US" sz="2800" dirty="0"/>
          </a:p>
          <a:p>
            <a:pPr marL="514350" indent="-514350">
              <a:buFont typeface="+mj-lt"/>
              <a:buAutoNum type="arabicPeriod"/>
            </a:pPr>
            <a:r>
              <a:rPr lang="en-US" sz="2800" dirty="0"/>
              <a:t>Discuss opportunities for de-escalation of antibiotic therapy for </a:t>
            </a:r>
            <a:r>
              <a:rPr lang="en-US" sz="2800" dirty="0" smtClean="0"/>
              <a:t>cellulitis. </a:t>
            </a:r>
          </a:p>
          <a:p>
            <a:pPr marL="514350" indent="-514350">
              <a:buFont typeface="+mj-lt"/>
              <a:buAutoNum type="arabicPeriod"/>
            </a:pPr>
            <a:r>
              <a:rPr lang="en-US" sz="2800" dirty="0" smtClean="0"/>
              <a:t>Discuss </a:t>
            </a:r>
            <a:r>
              <a:rPr lang="en-US" sz="2800" dirty="0"/>
              <a:t>reasonable durations of antibiotic therapy for </a:t>
            </a:r>
            <a:r>
              <a:rPr lang="en-US" sz="2800" dirty="0" smtClean="0"/>
              <a:t>cellulitis.</a:t>
            </a:r>
            <a:endParaRPr lang="en-US" sz="2800" dirty="0"/>
          </a:p>
        </p:txBody>
      </p:sp>
      <p:sp>
        <p:nvSpPr>
          <p:cNvPr id="2" name="Slide Number Placeholder 1"/>
          <p:cNvSpPr>
            <a:spLocks noGrp="1"/>
          </p:cNvSpPr>
          <p:nvPr>
            <p:ph type="sldNum" sz="quarter" idx="12"/>
          </p:nvPr>
        </p:nvSpPr>
        <p:spPr/>
        <p:txBody>
          <a:bodyPr/>
          <a:lstStyle/>
          <a:p>
            <a:fld id="{993EEC8E-C5CF-40DF-832D-5BCB0E209B98}" type="slidenum">
              <a:rPr lang="en-US" smtClean="0"/>
              <a:pPr/>
              <a:t>2</a:t>
            </a:fld>
            <a:endParaRPr lang="en-US" dirty="0"/>
          </a:p>
        </p:txBody>
      </p:sp>
    </p:spTree>
    <p:custDataLst>
      <p:tags r:id="rId1"/>
    </p:custDataLst>
    <p:extLst>
      <p:ext uri="{BB962C8B-B14F-4D97-AF65-F5344CB8AC3E}">
        <p14:creationId xmlns:p14="http://schemas.microsoft.com/office/powerpoint/2010/main" val="396330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Acute Care: 1. Make the Diagnosis; 2. Cultures and Empiric Therapy; 3. Stop, Narrow, Change to Oral; 4. Duration." title="Four Moments of Antibiotic Decision Mak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362200"/>
            <a:ext cx="2935247" cy="2778001"/>
          </a:xfrm>
          <a:prstGeom prst="rect">
            <a:avLst/>
          </a:prstGeom>
        </p:spPr>
      </p:pic>
      <p:sp>
        <p:nvSpPr>
          <p:cNvPr id="11" name="Title 1"/>
          <p:cNvSpPr>
            <a:spLocks noGrp="1"/>
          </p:cNvSpPr>
          <p:nvPr>
            <p:ph type="title"/>
          </p:nvPr>
        </p:nvSpPr>
        <p:spPr/>
        <p:txBody>
          <a:bodyPr/>
          <a:lstStyle/>
          <a:p>
            <a:r>
              <a:rPr lang="en-US" dirty="0" smtClean="0"/>
              <a:t>The Four Moments of Antibiotic Decision Making</a:t>
            </a:r>
            <a:endParaRPr lang="en-US" dirty="0"/>
          </a:p>
        </p:txBody>
      </p:sp>
      <p:sp>
        <p:nvSpPr>
          <p:cNvPr id="13" name="Content Placeholder 2"/>
          <p:cNvSpPr>
            <a:spLocks noGrp="1"/>
          </p:cNvSpPr>
          <p:nvPr>
            <p:ph idx="1"/>
          </p:nvPr>
        </p:nvSpPr>
        <p:spPr>
          <a:xfrm>
            <a:off x="3163847" y="1091031"/>
            <a:ext cx="5751553" cy="5117636"/>
          </a:xfrm>
        </p:spPr>
        <p:txBody>
          <a:bodyPr>
            <a:normAutofit/>
          </a:bodyPr>
          <a:lstStyle/>
          <a:p>
            <a:pPr marL="514350" indent="-514350">
              <a:buFont typeface="+mj-lt"/>
              <a:buAutoNum type="arabicPeriod"/>
            </a:pPr>
            <a:r>
              <a:rPr lang="en-US" sz="2600" dirty="0" smtClean="0">
                <a:solidFill>
                  <a:schemeClr val="bg1">
                    <a:lumMod val="50000"/>
                  </a:schemeClr>
                </a:solidFill>
              </a:rPr>
              <a:t>Does </a:t>
            </a:r>
            <a:r>
              <a:rPr lang="en-US" sz="2600" dirty="0">
                <a:solidFill>
                  <a:schemeClr val="bg1">
                    <a:lumMod val="50000"/>
                  </a:schemeClr>
                </a:solidFill>
              </a:rPr>
              <a:t>my patient have an infection that requires antibiotics</a:t>
            </a:r>
            <a:r>
              <a:rPr lang="en-US" sz="2600" dirty="0" smtClean="0">
                <a:solidFill>
                  <a:schemeClr val="bg1">
                    <a:lumMod val="50000"/>
                  </a:schemeClr>
                </a:solidFill>
              </a:rPr>
              <a:t>?</a:t>
            </a:r>
          </a:p>
          <a:p>
            <a:pPr marL="514350" indent="-514350">
              <a:buFont typeface="+mj-lt"/>
              <a:buAutoNum type="arabicPeriod"/>
            </a:pPr>
            <a:r>
              <a:rPr lang="en-US" sz="2600" dirty="0" smtClean="0">
                <a:solidFill>
                  <a:schemeClr val="bg1">
                    <a:lumMod val="50000"/>
                  </a:schemeClr>
                </a:solidFill>
              </a:rPr>
              <a:t>Have </a:t>
            </a:r>
            <a:r>
              <a:rPr lang="en-US" sz="2600" dirty="0">
                <a:solidFill>
                  <a:schemeClr val="bg1">
                    <a:lumMod val="50000"/>
                  </a:schemeClr>
                </a:solidFill>
              </a:rPr>
              <a:t>I ordered appropriate cultures before starting antibiotics? What empiric therapy should I initiate?</a:t>
            </a:r>
          </a:p>
          <a:p>
            <a:pPr marL="514350" indent="-514350">
              <a:buFont typeface="+mj-lt"/>
              <a:buAutoNum type="arabicPeriod"/>
            </a:pPr>
            <a:r>
              <a:rPr lang="en-US" sz="2600" dirty="0" smtClean="0"/>
              <a:t>A </a:t>
            </a:r>
            <a:r>
              <a:rPr lang="en-US" sz="2600" dirty="0"/>
              <a:t>day or more has passed. Can I stop antibiotics? Can I narrow therapy or change from IV to oral therapy</a:t>
            </a:r>
            <a:r>
              <a:rPr lang="en-US" sz="2600" dirty="0" smtClean="0"/>
              <a:t>?</a:t>
            </a:r>
            <a:endParaRPr lang="en-US" sz="2600"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20</a:t>
            </a:fld>
            <a:endParaRPr lang="en-US" dirty="0"/>
          </a:p>
        </p:txBody>
      </p:sp>
    </p:spTree>
    <p:custDataLst>
      <p:tags r:id="rId1"/>
    </p:custDataLst>
    <p:extLst>
      <p:ext uri="{BB962C8B-B14F-4D97-AF65-F5344CB8AC3E}">
        <p14:creationId xmlns:p14="http://schemas.microsoft.com/office/powerpoint/2010/main" val="403710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3: Narrowing and Converting to Oral Therapy</a:t>
            </a:r>
          </a:p>
        </p:txBody>
      </p:sp>
      <p:sp>
        <p:nvSpPr>
          <p:cNvPr id="3" name="Content Placeholder 2"/>
          <p:cNvSpPr>
            <a:spLocks noGrp="1"/>
          </p:cNvSpPr>
          <p:nvPr>
            <p:ph idx="1"/>
          </p:nvPr>
        </p:nvSpPr>
        <p:spPr>
          <a:xfrm>
            <a:off x="304800" y="914400"/>
            <a:ext cx="8610600" cy="2514600"/>
          </a:xfrm>
        </p:spPr>
        <p:txBody>
          <a:bodyPr>
            <a:noAutofit/>
          </a:bodyPr>
          <a:lstStyle/>
          <a:p>
            <a:r>
              <a:rPr lang="en-US" sz="2400" dirty="0" smtClean="0"/>
              <a:t>An increase or lack of change in the size of the margins of erythema is not indicative of antibiotic failure</a:t>
            </a:r>
            <a:r>
              <a:rPr lang="en-US" sz="2400" baseline="30000" dirty="0"/>
              <a:t>9</a:t>
            </a:r>
            <a:endParaRPr lang="en-US" sz="2400" baseline="30000" dirty="0" smtClean="0"/>
          </a:p>
          <a:p>
            <a:pPr lvl="1"/>
            <a:r>
              <a:rPr lang="en-US" sz="2000" dirty="0" smtClean="0"/>
              <a:t>Toxin production can cause extensive local inflammation</a:t>
            </a:r>
          </a:p>
          <a:p>
            <a:pPr lvl="1"/>
            <a:r>
              <a:rPr lang="en-US" sz="2000" dirty="0"/>
              <a:t>P</a:t>
            </a:r>
            <a:r>
              <a:rPr lang="en-US" sz="2000" dirty="0" smtClean="0"/>
              <a:t>ersistence or extension of erythema does not indicate antibiotic failure</a:t>
            </a:r>
            <a:endParaRPr lang="en-US" sz="2400" dirty="0" smtClean="0"/>
          </a:p>
          <a:p>
            <a:r>
              <a:rPr lang="en-US" sz="2400" dirty="0" smtClean="0"/>
              <a:t>Erythema should become less intense</a:t>
            </a:r>
          </a:p>
          <a:p>
            <a:r>
              <a:rPr lang="en-US" sz="2400" dirty="0" smtClean="0"/>
              <a:t>Systemic symptoms such as fever should improve by 48–72 hours</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21</a:t>
            </a:fld>
            <a:endParaRPr lang="en-US" dirty="0">
              <a:solidFill>
                <a:prstClr val="white"/>
              </a:solidFill>
            </a:endParaRPr>
          </a:p>
        </p:txBody>
      </p:sp>
      <p:graphicFrame>
        <p:nvGraphicFramePr>
          <p:cNvPr id="15" name="Content Placeholder 14" descr="Graph shows the changes in the symtoms and therapy by day for 3 days. It follows: 1. Cessation of lesion spread, 2. improvement of local inflammation, 3. cessation of lesion spread and improvement of local inflammation and 4. defervencence." title="Changes in lesion and symptoms due to therapy"/>
          <p:cNvGraphicFramePr>
            <a:graphicFrameLocks noGrp="1"/>
          </p:cNvGraphicFramePr>
          <p:nvPr>
            <p:ph idx="14"/>
            <p:extLst>
              <p:ext uri="{D42A27DB-BD31-4B8C-83A1-F6EECF244321}">
                <p14:modId xmlns:p14="http://schemas.microsoft.com/office/powerpoint/2010/main" val="2817589548"/>
              </p:ext>
            </p:extLst>
          </p:nvPr>
        </p:nvGraphicFramePr>
        <p:xfrm>
          <a:off x="997526" y="3296971"/>
          <a:ext cx="7245929" cy="337846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8809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Moment 3: Narrowing and Converting to Oral Therapy</a:t>
            </a:r>
            <a:endParaRPr lang="en-US" sz="3200" dirty="0"/>
          </a:p>
        </p:txBody>
      </p:sp>
      <p:sp>
        <p:nvSpPr>
          <p:cNvPr id="3" name="Content Placeholder 2"/>
          <p:cNvSpPr>
            <a:spLocks noGrp="1"/>
          </p:cNvSpPr>
          <p:nvPr>
            <p:ph idx="1"/>
          </p:nvPr>
        </p:nvSpPr>
        <p:spPr>
          <a:xfrm>
            <a:off x="545335" y="1143000"/>
            <a:ext cx="8153400" cy="5381089"/>
          </a:xfrm>
        </p:spPr>
        <p:txBody>
          <a:bodyPr>
            <a:normAutofit/>
          </a:bodyPr>
          <a:lstStyle/>
          <a:p>
            <a:r>
              <a:rPr lang="en-US" sz="2800" dirty="0" smtClean="0"/>
              <a:t>Most patients can be converted to oral therapy and have therapy narrowed after 3 days. </a:t>
            </a:r>
          </a:p>
          <a:p>
            <a:pPr lvl="1"/>
            <a:r>
              <a:rPr lang="en-US" sz="2400" dirty="0" smtClean="0"/>
              <a:t>Stop therapy specifically directed at Gram-negative organisms unless there is evidence of Gram-negative infection </a:t>
            </a:r>
          </a:p>
          <a:p>
            <a:pPr lvl="1"/>
            <a:r>
              <a:rPr lang="en-US" sz="2400" dirty="0" smtClean="0"/>
              <a:t>Convert vancomycin therapy to an oral regimen based on cellulitis type</a:t>
            </a:r>
          </a:p>
          <a:p>
            <a:pPr lvl="2"/>
            <a:r>
              <a:rPr lang="en-US" sz="2000" dirty="0" smtClean="0"/>
              <a:t>Nonpurulent cellulitis: beta-lactam (penicillin allergy: clindamycin)</a:t>
            </a:r>
          </a:p>
          <a:p>
            <a:pPr lvl="2"/>
            <a:r>
              <a:rPr lang="en-US" sz="2000" dirty="0" smtClean="0"/>
              <a:t>Purulent cellulitis: TMP/SMX, doxycycline, linezolid</a:t>
            </a:r>
          </a:p>
          <a:p>
            <a:r>
              <a:rPr lang="en-US" sz="2800" dirty="0" smtClean="0"/>
              <a:t>Consider extending IV therapy in obese patients if there is concern that adequate tissue levels cannot be obtained</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dirty="0">
              <a:solidFill>
                <a:prstClr val="white"/>
              </a:solidFill>
            </a:endParaRPr>
          </a:p>
        </p:txBody>
      </p:sp>
    </p:spTree>
    <p:custDataLst>
      <p:tags r:id="rId1"/>
    </p:custDataLst>
    <p:extLst>
      <p:ext uri="{BB962C8B-B14F-4D97-AF65-F5344CB8AC3E}">
        <p14:creationId xmlns:p14="http://schemas.microsoft.com/office/powerpoint/2010/main" val="3883346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Acute Care: 1. Make the Diagnosis; 2. Cultures and Empiric Therapy; 3. Stop, Narrow, Change to Oral; 4. Duration." title="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6" y="1983664"/>
            <a:ext cx="3496236" cy="3308937"/>
          </a:xfrm>
          <a:prstGeom prst="rect">
            <a:avLst/>
          </a:prstGeom>
        </p:spPr>
      </p:pic>
      <p:sp>
        <p:nvSpPr>
          <p:cNvPr id="11" name="Title 1"/>
          <p:cNvSpPr>
            <a:spLocks noGrp="1"/>
          </p:cNvSpPr>
          <p:nvPr>
            <p:ph type="title"/>
          </p:nvPr>
        </p:nvSpPr>
        <p:spPr/>
        <p:txBody>
          <a:bodyPr/>
          <a:lstStyle/>
          <a:p>
            <a:r>
              <a:rPr lang="en-US" dirty="0" smtClean="0"/>
              <a:t>The Four Moments of Antibiotic Decision Making</a:t>
            </a:r>
            <a:endParaRPr lang="en-US" dirty="0"/>
          </a:p>
        </p:txBody>
      </p:sp>
      <p:sp>
        <p:nvSpPr>
          <p:cNvPr id="13" name="Content Placeholder 2"/>
          <p:cNvSpPr>
            <a:spLocks noGrp="1"/>
          </p:cNvSpPr>
          <p:nvPr>
            <p:ph idx="1"/>
          </p:nvPr>
        </p:nvSpPr>
        <p:spPr>
          <a:xfrm>
            <a:off x="3751992" y="1091030"/>
            <a:ext cx="5239608" cy="5766969"/>
          </a:xfrm>
        </p:spPr>
        <p:txBody>
          <a:bodyPr>
            <a:normAutofit/>
          </a:bodyPr>
          <a:lstStyle/>
          <a:p>
            <a:pPr marL="514350" indent="-514350">
              <a:buFont typeface="+mj-lt"/>
              <a:buAutoNum type="arabicPeriod"/>
            </a:pPr>
            <a:r>
              <a:rPr lang="en-US" sz="2400" dirty="0" smtClean="0">
                <a:solidFill>
                  <a:schemeClr val="bg1">
                    <a:lumMod val="50000"/>
                  </a:schemeClr>
                </a:solidFill>
              </a:rPr>
              <a:t>Does </a:t>
            </a:r>
            <a:r>
              <a:rPr lang="en-US" sz="2400" dirty="0">
                <a:solidFill>
                  <a:schemeClr val="bg1">
                    <a:lumMod val="50000"/>
                  </a:schemeClr>
                </a:solidFill>
              </a:rPr>
              <a:t>my patient have an infection that requires antibiotics</a:t>
            </a:r>
            <a:r>
              <a:rPr lang="en-US" sz="2400" dirty="0" smtClean="0">
                <a:solidFill>
                  <a:schemeClr val="bg1">
                    <a:lumMod val="50000"/>
                  </a:schemeClr>
                </a:solidFill>
              </a:rPr>
              <a:t>?</a:t>
            </a:r>
          </a:p>
          <a:p>
            <a:pPr marL="514350" indent="-514350">
              <a:buFont typeface="+mj-lt"/>
              <a:buAutoNum type="arabicPeriod"/>
            </a:pPr>
            <a:r>
              <a:rPr lang="en-US" sz="2400" dirty="0" smtClean="0">
                <a:solidFill>
                  <a:schemeClr val="bg1">
                    <a:lumMod val="50000"/>
                  </a:schemeClr>
                </a:solidFill>
              </a:rPr>
              <a:t>Have </a:t>
            </a:r>
            <a:r>
              <a:rPr lang="en-US" sz="2400" dirty="0">
                <a:solidFill>
                  <a:schemeClr val="bg1">
                    <a:lumMod val="50000"/>
                  </a:schemeClr>
                </a:solidFill>
              </a:rPr>
              <a:t>I ordered appropriate cultures before starting antibiotics? What empiric therapy should I initiate?</a:t>
            </a:r>
          </a:p>
          <a:p>
            <a:pPr marL="514350" indent="-514350">
              <a:buFont typeface="+mj-lt"/>
              <a:buAutoNum type="arabicPeriod"/>
            </a:pPr>
            <a:r>
              <a:rPr lang="en-US" sz="2400" dirty="0" smtClean="0">
                <a:solidFill>
                  <a:schemeClr val="bg1">
                    <a:lumMod val="50000"/>
                  </a:schemeClr>
                </a:solidFill>
              </a:rPr>
              <a:t>A </a:t>
            </a:r>
            <a:r>
              <a:rPr lang="en-US" sz="2400" dirty="0">
                <a:solidFill>
                  <a:schemeClr val="bg1">
                    <a:lumMod val="50000"/>
                  </a:schemeClr>
                </a:solidFill>
              </a:rPr>
              <a:t>day or more has passed. Can I stop antibiotics? Can I narrow therapy or change from IV to oral therapy?</a:t>
            </a:r>
          </a:p>
          <a:p>
            <a:pPr marL="457200" indent="-457200">
              <a:buFont typeface="+mj-lt"/>
              <a:buAutoNum type="arabicPeriod"/>
            </a:pPr>
            <a:r>
              <a:rPr lang="en-US" sz="3200" dirty="0" smtClean="0"/>
              <a:t>What duration of antibiotic therapy is needed for my patient's diagnosis?</a:t>
            </a:r>
            <a:endParaRPr lang="en-US" sz="3200"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23</a:t>
            </a:fld>
            <a:endParaRPr lang="en-US" dirty="0"/>
          </a:p>
        </p:txBody>
      </p:sp>
    </p:spTree>
    <p:custDataLst>
      <p:tags r:id="rId1"/>
    </p:custDataLst>
    <p:extLst>
      <p:ext uri="{BB962C8B-B14F-4D97-AF65-F5344CB8AC3E}">
        <p14:creationId xmlns:p14="http://schemas.microsoft.com/office/powerpoint/2010/main" val="1153362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691316"/>
          </a:xfrm>
        </p:spPr>
        <p:txBody>
          <a:bodyPr>
            <a:noAutofit/>
          </a:bodyPr>
          <a:lstStyle/>
          <a:p>
            <a:r>
              <a:rPr lang="en-US" sz="2800" dirty="0"/>
              <a:t>Moment 4: Duration of Therapy for Uncomplicated Cellulitis</a:t>
            </a:r>
          </a:p>
        </p:txBody>
      </p:sp>
      <p:sp>
        <p:nvSpPr>
          <p:cNvPr id="6" name="Content Placeholder 5"/>
          <p:cNvSpPr>
            <a:spLocks noGrp="1"/>
          </p:cNvSpPr>
          <p:nvPr>
            <p:ph idx="1"/>
          </p:nvPr>
        </p:nvSpPr>
        <p:spPr>
          <a:xfrm>
            <a:off x="609600" y="1052563"/>
            <a:ext cx="8077200" cy="5440311"/>
          </a:xfrm>
        </p:spPr>
        <p:txBody>
          <a:bodyPr>
            <a:noAutofit/>
          </a:bodyPr>
          <a:lstStyle/>
          <a:p>
            <a:r>
              <a:rPr lang="en-US" sz="2800" dirty="0" smtClean="0">
                <a:latin typeface="Calibri" panose="020F0502020204030204" pitchFamily="34" charset="0"/>
              </a:rPr>
              <a:t>RCT of 5 vs. 10 days of therapy</a:t>
            </a:r>
            <a:r>
              <a:rPr lang="en-US" sz="2800" baseline="30000" dirty="0" smtClean="0">
                <a:latin typeface="Calibri" panose="020F0502020204030204" pitchFamily="34" charset="0"/>
              </a:rPr>
              <a:t>10</a:t>
            </a:r>
          </a:p>
          <a:p>
            <a:r>
              <a:rPr lang="en-US" sz="2800" dirty="0" smtClean="0">
                <a:latin typeface="Calibri" panose="020F0502020204030204" pitchFamily="34" charset="0"/>
              </a:rPr>
              <a:t>Exclusions: bacteremia, severe sepsis, deep soft tissue infection, bites, infection requiring debridement, diabetic foot</a:t>
            </a:r>
          </a:p>
          <a:p>
            <a:r>
              <a:rPr lang="en-US" sz="2800" dirty="0" smtClean="0">
                <a:latin typeface="Calibri" panose="020F0502020204030204" pitchFamily="34" charset="0"/>
              </a:rPr>
              <a:t>All patients received antibiotics for 5 days </a:t>
            </a:r>
          </a:p>
          <a:p>
            <a:pPr lvl="1"/>
            <a:r>
              <a:rPr lang="en-US" sz="2400" dirty="0" smtClean="0">
                <a:latin typeface="Calibri" panose="020F0502020204030204" pitchFamily="34" charset="0"/>
              </a:rPr>
              <a:t>Randomized to placebo vs. 5 more days and at least minimal improvement (could still have warmth, erythema, tenderness, edema)</a:t>
            </a:r>
          </a:p>
          <a:p>
            <a:pPr lvl="1"/>
            <a:r>
              <a:rPr lang="en-US" sz="2400" dirty="0" smtClean="0">
                <a:latin typeface="Calibri" panose="020F0502020204030204" pitchFamily="34" charset="0"/>
              </a:rPr>
              <a:t>Primary outcome: resolution by day 14 and no recurrence by day 28</a:t>
            </a:r>
            <a:endParaRPr lang="en-US" sz="2800" dirty="0" smtClean="0">
              <a:latin typeface="Calibri" panose="020F0502020204030204" pitchFamily="34" charset="0"/>
            </a:endParaRPr>
          </a:p>
          <a:p>
            <a:r>
              <a:rPr lang="en-US" sz="2800" dirty="0" smtClean="0">
                <a:latin typeface="Calibri" panose="020F0502020204030204" pitchFamily="34" charset="0"/>
              </a:rPr>
              <a:t>98% of patients in both groups treated successfully</a:t>
            </a:r>
            <a:endParaRPr lang="en-US" sz="2800" dirty="0">
              <a:latin typeface="Calibri" panose="020F0502020204030204" pitchFamily="34" charset="0"/>
            </a:endParaRPr>
          </a:p>
        </p:txBody>
      </p:sp>
      <p:sp>
        <p:nvSpPr>
          <p:cNvPr id="12" name="Slide Number Placeholder 11"/>
          <p:cNvSpPr>
            <a:spLocks noGrp="1"/>
          </p:cNvSpPr>
          <p:nvPr>
            <p:ph type="sldNum" sz="quarter" idx="12"/>
          </p:nvPr>
        </p:nvSpPr>
        <p:spPr/>
        <p:txBody>
          <a:bodyPr/>
          <a:lstStyle/>
          <a:p>
            <a:fld id="{993EEC8E-C5CF-40DF-832D-5BCB0E209B98}" type="slidenum">
              <a:rPr lang="en-US" smtClean="0">
                <a:solidFill>
                  <a:prstClr val="white"/>
                </a:solidFill>
              </a:rPr>
              <a:pPr/>
              <a:t>24</a:t>
            </a:fld>
            <a:endParaRPr lang="en-US" dirty="0">
              <a:solidFill>
                <a:prstClr val="white"/>
              </a:solidFill>
            </a:endParaRPr>
          </a:p>
        </p:txBody>
      </p:sp>
    </p:spTree>
    <p:custDataLst>
      <p:tags r:id="rId1"/>
    </p:custDataLst>
    <p:extLst>
      <p:ext uri="{BB962C8B-B14F-4D97-AF65-F5344CB8AC3E}">
        <p14:creationId xmlns:p14="http://schemas.microsoft.com/office/powerpoint/2010/main" val="367101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143000"/>
            <a:ext cx="8001000" cy="4983166"/>
          </a:xfrm>
        </p:spPr>
        <p:txBody>
          <a:bodyPr>
            <a:normAutofit/>
          </a:bodyPr>
          <a:lstStyle/>
          <a:p>
            <a:r>
              <a:rPr lang="en-US" sz="2400" dirty="0" smtClean="0"/>
              <a:t>RCT of tedizolid for 6 days versus linezolid for 10 days for treatment of cellulitis/erysipelas, major cutaneous abscess, or wound infection surrounded by erythema</a:t>
            </a:r>
            <a:r>
              <a:rPr lang="en-US" sz="2400" baseline="30000" dirty="0" smtClean="0"/>
              <a:t>11</a:t>
            </a:r>
          </a:p>
          <a:p>
            <a:r>
              <a:rPr lang="en-US" sz="2400" dirty="0" smtClean="0"/>
              <a:t>Exclusions: uncomplicated infection, associated with a vascular catheter site, thrombophlebitis, or non-clean surgery</a:t>
            </a:r>
          </a:p>
          <a:p>
            <a:r>
              <a:rPr lang="en-US" sz="2400" dirty="0" smtClean="0"/>
              <a:t>Syndrome</a:t>
            </a:r>
          </a:p>
          <a:p>
            <a:pPr lvl="1"/>
            <a:r>
              <a:rPr lang="en-US" sz="2000" dirty="0" smtClean="0"/>
              <a:t>Cellulitis/erysipelas: 274 patients</a:t>
            </a:r>
          </a:p>
          <a:p>
            <a:pPr lvl="1"/>
            <a:r>
              <a:rPr lang="en-US" sz="2000" dirty="0" smtClean="0"/>
              <a:t>Major cutaneous abscess: 198 patients</a:t>
            </a:r>
          </a:p>
          <a:p>
            <a:pPr lvl="1"/>
            <a:r>
              <a:rPr lang="en-US" sz="2000" dirty="0" smtClean="0"/>
              <a:t>Wound infection: 198 patients</a:t>
            </a:r>
          </a:p>
          <a:p>
            <a:r>
              <a:rPr lang="en-US" sz="2400" dirty="0" smtClean="0"/>
              <a:t>Cure at investigator assessment 7–14 days after treatment: 85% versus 86%</a:t>
            </a:r>
            <a:endParaRPr lang="en-US" sz="2400" dirty="0"/>
          </a:p>
        </p:txBody>
      </p:sp>
      <p:sp>
        <p:nvSpPr>
          <p:cNvPr id="2" name="Slide Number Placeholder 1"/>
          <p:cNvSpPr>
            <a:spLocks noGrp="1"/>
          </p:cNvSpPr>
          <p:nvPr>
            <p:ph type="sldNum" sz="quarter" idx="12"/>
          </p:nvPr>
        </p:nvSpPr>
        <p:spPr/>
        <p:txBody>
          <a:bodyPr/>
          <a:lstStyle/>
          <a:p>
            <a:fld id="{993EEC8E-C5CF-40DF-832D-5BCB0E209B98}" type="slidenum">
              <a:rPr lang="en-US" smtClean="0"/>
              <a:pPr/>
              <a:t>25</a:t>
            </a:fld>
            <a:endParaRPr lang="en-US" dirty="0"/>
          </a:p>
        </p:txBody>
      </p:sp>
      <p:sp>
        <p:nvSpPr>
          <p:cNvPr id="35848" name="Title 35847"/>
          <p:cNvSpPr>
            <a:spLocks noGrp="1"/>
          </p:cNvSpPr>
          <p:nvPr>
            <p:ph type="title"/>
          </p:nvPr>
        </p:nvSpPr>
        <p:spPr>
          <a:xfrm>
            <a:off x="0" y="76200"/>
            <a:ext cx="9144000" cy="806824"/>
          </a:xfrm>
        </p:spPr>
        <p:txBody>
          <a:bodyPr/>
          <a:lstStyle/>
          <a:p>
            <a:r>
              <a:rPr lang="en-US" sz="2800" dirty="0">
                <a:latin typeface="Calibri" panose="020F0502020204030204" pitchFamily="34" charset="0"/>
              </a:rPr>
              <a:t>Moment 4: Duration of Therapy for Skin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and </a:t>
            </a:r>
            <a:r>
              <a:rPr lang="en-US" sz="2800" dirty="0">
                <a:latin typeface="Calibri" panose="020F0502020204030204" pitchFamily="34" charset="0"/>
              </a:rPr>
              <a:t>Skin Soft Tissue </a:t>
            </a:r>
            <a:r>
              <a:rPr lang="en-US" sz="2800" dirty="0" smtClean="0">
                <a:latin typeface="Calibri" panose="020F0502020204030204" pitchFamily="34" charset="0"/>
              </a:rPr>
              <a:t>Infection</a:t>
            </a:r>
            <a:endParaRPr lang="en-US" sz="2800" dirty="0"/>
          </a:p>
        </p:txBody>
      </p:sp>
    </p:spTree>
    <p:custDataLst>
      <p:tags r:id="rId1"/>
    </p:custDataLst>
    <p:extLst>
      <p:ext uri="{BB962C8B-B14F-4D97-AF65-F5344CB8AC3E}">
        <p14:creationId xmlns:p14="http://schemas.microsoft.com/office/powerpoint/2010/main" val="341344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76200"/>
            <a:ext cx="9144000" cy="806824"/>
          </a:xfrm>
        </p:spPr>
        <p:txBody>
          <a:bodyPr/>
          <a:lstStyle/>
          <a:p>
            <a:r>
              <a:rPr lang="en-US" sz="2800" dirty="0"/>
              <a:t>I</a:t>
            </a:r>
            <a:r>
              <a:rPr lang="en-US" sz="2800" dirty="0" smtClean="0"/>
              <a:t>mproving Prescribing for Cellulitis and Skin and Soft Tissue Infections at Your Hospital</a:t>
            </a:r>
            <a:endParaRPr lang="en-US" sz="2800" dirty="0"/>
          </a:p>
        </p:txBody>
      </p:sp>
      <p:sp>
        <p:nvSpPr>
          <p:cNvPr id="3" name="Content Placeholder 2"/>
          <p:cNvSpPr>
            <a:spLocks noGrp="1"/>
          </p:cNvSpPr>
          <p:nvPr>
            <p:ph idx="1"/>
          </p:nvPr>
        </p:nvSpPr>
        <p:spPr>
          <a:xfrm>
            <a:off x="457200" y="1008530"/>
            <a:ext cx="8229600" cy="5316070"/>
          </a:xfrm>
        </p:spPr>
        <p:txBody>
          <a:bodyPr>
            <a:noAutofit/>
          </a:bodyPr>
          <a:lstStyle/>
          <a:p>
            <a:r>
              <a:rPr lang="en-US" sz="2400" dirty="0" smtClean="0"/>
              <a:t>Changing practices of antibiotic prescribing for cellulitis and skin and soft tissue infections can be challenging </a:t>
            </a:r>
          </a:p>
          <a:p>
            <a:r>
              <a:rPr lang="en-US" sz="2400" dirty="0" smtClean="0"/>
              <a:t>Some reasons may include frequent lack of culture data to guide decisions and the persistence of clinical signs and symptoms on exam </a:t>
            </a:r>
            <a:endParaRPr lang="en-US" sz="2400" dirty="0"/>
          </a:p>
          <a:p>
            <a:r>
              <a:rPr lang="en-US" sz="2400" dirty="0" smtClean="0"/>
              <a:t>Approaches to change prescribing practices include</a:t>
            </a:r>
            <a:r>
              <a:rPr lang="en-US" sz="2400" baseline="30000" dirty="0" smtClean="0"/>
              <a:t>12</a:t>
            </a:r>
          </a:p>
          <a:p>
            <a:pPr lvl="1"/>
            <a:r>
              <a:rPr lang="en-US" sz="2000" dirty="0" smtClean="0"/>
              <a:t>Development of clinical guidelines, protocols, and order set that are available at the point of care</a:t>
            </a:r>
          </a:p>
          <a:p>
            <a:pPr lvl="1"/>
            <a:r>
              <a:rPr lang="en-US" sz="2000" dirty="0" smtClean="0"/>
              <a:t>Engagement of all clinicians who treat these infections </a:t>
            </a:r>
          </a:p>
          <a:p>
            <a:pPr lvl="2"/>
            <a:r>
              <a:rPr lang="en-US" sz="1800" dirty="0"/>
              <a:t>E</a:t>
            </a:r>
            <a:r>
              <a:rPr lang="en-US" sz="1800" dirty="0" smtClean="0"/>
              <a:t>mergency department, medicine, surgery, orthopedic surgery, plastic surgery</a:t>
            </a:r>
          </a:p>
          <a:p>
            <a:pPr lvl="1"/>
            <a:r>
              <a:rPr lang="en-US" sz="2000" dirty="0" smtClean="0"/>
              <a:t>Use of the Four Moments of Antibiotic Decision Making framework to support colleagues in making evidence-based treatment and management plans</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26</a:t>
            </a:fld>
            <a:endParaRPr lang="en-US" dirty="0"/>
          </a:p>
        </p:txBody>
      </p:sp>
    </p:spTree>
    <p:custDataLst>
      <p:tags r:id="rId1"/>
    </p:custDataLst>
    <p:extLst>
      <p:ext uri="{BB962C8B-B14F-4D97-AF65-F5344CB8AC3E}">
        <p14:creationId xmlns:p14="http://schemas.microsoft.com/office/powerpoint/2010/main" val="3356317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 of a chalkboard with white writing on it." title="Chalkboard"/>
          <p:cNvPicPr>
            <a:picLocks noChangeAspect="1"/>
          </p:cNvPicPr>
          <p:nvPr/>
        </p:nvPicPr>
        <p:blipFill rotWithShape="1">
          <a:blip r:embed="rId4" cstate="print">
            <a:extLst>
              <a:ext uri="{28A0092B-C50C-407E-A947-70E740481C1C}">
                <a14:useLocalDpi xmlns:a14="http://schemas.microsoft.com/office/drawing/2010/main" val="0"/>
              </a:ext>
            </a:extLst>
          </a:blip>
          <a:srcRect l="2500" t="3750" r="2500" b="3750"/>
          <a:stretch/>
        </p:blipFill>
        <p:spPr>
          <a:xfrm>
            <a:off x="0" y="843581"/>
            <a:ext cx="9144000" cy="5252419"/>
          </a:xfrm>
          <a:prstGeom prst="rect">
            <a:avLst/>
          </a:prstGeom>
        </p:spPr>
      </p:pic>
      <p:sp>
        <p:nvSpPr>
          <p:cNvPr id="2" name="Title 1"/>
          <p:cNvSpPr>
            <a:spLocks noGrp="1"/>
          </p:cNvSpPr>
          <p:nvPr>
            <p:ph type="title"/>
          </p:nvPr>
        </p:nvSpPr>
        <p:spPr/>
        <p:txBody>
          <a:bodyPr/>
          <a:lstStyle/>
          <a:p>
            <a:r>
              <a:rPr lang="en-US" dirty="0" smtClean="0"/>
              <a:t>Take-Home Messages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27</a:t>
            </a:fld>
            <a:endParaRPr lang="en-US" dirty="0"/>
          </a:p>
        </p:txBody>
      </p:sp>
      <p:sp>
        <p:nvSpPr>
          <p:cNvPr id="11" name="Content Placeholder 10"/>
          <p:cNvSpPr>
            <a:spLocks noGrp="1"/>
          </p:cNvSpPr>
          <p:nvPr>
            <p:ph idx="13"/>
          </p:nvPr>
        </p:nvSpPr>
        <p:spPr>
          <a:xfrm>
            <a:off x="381001" y="1173532"/>
            <a:ext cx="8305800" cy="4693868"/>
          </a:xfrm>
        </p:spPr>
        <p:txBody>
          <a:bodyPr>
            <a:normAutofit/>
          </a:bodyPr>
          <a:lstStyle/>
          <a:p>
            <a:pPr marL="285750" indent="-285750"/>
            <a:r>
              <a:rPr lang="en-US" sz="2400" dirty="0" smtClean="0">
                <a:solidFill>
                  <a:schemeClr val="bg1"/>
                </a:solidFill>
              </a:rPr>
              <a:t>Make the right diagnosis!</a:t>
            </a:r>
          </a:p>
          <a:p>
            <a:pPr marL="285750" indent="-285750"/>
            <a:r>
              <a:rPr lang="en-US" sz="2400" dirty="0" smtClean="0">
                <a:solidFill>
                  <a:schemeClr val="bg1"/>
                </a:solidFill>
              </a:rPr>
              <a:t>Distinguish </a:t>
            </a:r>
            <a:r>
              <a:rPr lang="en-US" sz="2400" dirty="0">
                <a:solidFill>
                  <a:schemeClr val="bg1"/>
                </a:solidFill>
              </a:rPr>
              <a:t>between nonpurulent and purulent cellulitis</a:t>
            </a:r>
          </a:p>
          <a:p>
            <a:pPr lvl="1"/>
            <a:r>
              <a:rPr lang="en-US" sz="2000" dirty="0">
                <a:solidFill>
                  <a:schemeClr val="bg1"/>
                </a:solidFill>
              </a:rPr>
              <a:t>Treat based on the expected microbiology of these different syndromes</a:t>
            </a:r>
          </a:p>
          <a:p>
            <a:pPr marL="285750" indent="-285750"/>
            <a:r>
              <a:rPr lang="en-US" sz="2400" dirty="0">
                <a:solidFill>
                  <a:schemeClr val="bg1"/>
                </a:solidFill>
              </a:rPr>
              <a:t>Patients should be improving by day 3 </a:t>
            </a:r>
          </a:p>
          <a:p>
            <a:pPr lvl="1"/>
            <a:r>
              <a:rPr lang="en-US" sz="2000" dirty="0">
                <a:solidFill>
                  <a:schemeClr val="bg1"/>
                </a:solidFill>
              </a:rPr>
              <a:t>Lack of complete resolution does NOT mean that </a:t>
            </a:r>
            <a:r>
              <a:rPr lang="en-US" sz="2000" dirty="0" smtClean="0">
                <a:solidFill>
                  <a:schemeClr val="bg1"/>
                </a:solidFill>
              </a:rPr>
              <a:t>treatment is not working</a:t>
            </a:r>
            <a:endParaRPr lang="en-US" sz="2000" dirty="0">
              <a:solidFill>
                <a:schemeClr val="bg1"/>
              </a:solidFill>
            </a:endParaRPr>
          </a:p>
          <a:p>
            <a:pPr marL="285750" indent="-285750"/>
            <a:r>
              <a:rPr lang="en-US" sz="2400" dirty="0">
                <a:solidFill>
                  <a:schemeClr val="bg1"/>
                </a:solidFill>
              </a:rPr>
              <a:t>Five- to seven-day courses of therapy work for most cases of cellulitis</a:t>
            </a:r>
          </a:p>
          <a:p>
            <a:pPr marL="285750" indent="-285750"/>
            <a:r>
              <a:rPr lang="en-US" sz="2400" dirty="0">
                <a:solidFill>
                  <a:schemeClr val="bg1"/>
                </a:solidFill>
              </a:rPr>
              <a:t>There are many opportunities for stewardship in improving empiric therapy for cellulitis and avoiding prolonged courses of </a:t>
            </a:r>
            <a:r>
              <a:rPr lang="en-US" sz="2400" dirty="0" smtClean="0">
                <a:solidFill>
                  <a:schemeClr val="bg1"/>
                </a:solidFill>
              </a:rPr>
              <a:t>therapy</a:t>
            </a:r>
            <a:endParaRPr lang="en-US" dirty="0"/>
          </a:p>
        </p:txBody>
      </p:sp>
    </p:spTree>
    <p:custDataLst>
      <p:tags r:id="rId1"/>
    </p:custDataLst>
    <p:extLst>
      <p:ext uri="{BB962C8B-B14F-4D97-AF65-F5344CB8AC3E}">
        <p14:creationId xmlns:p14="http://schemas.microsoft.com/office/powerpoint/2010/main" val="4100598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Disclaimer</a:t>
            </a:r>
          </a:p>
        </p:txBody>
      </p:sp>
      <p:sp>
        <p:nvSpPr>
          <p:cNvPr id="3" name="Content Placeholder 2"/>
          <p:cNvSpPr>
            <a:spLocks noGrp="1"/>
          </p:cNvSpPr>
          <p:nvPr>
            <p:ph idx="1"/>
          </p:nvPr>
        </p:nvSpPr>
        <p:spPr>
          <a:xfrm>
            <a:off x="457200" y="1219200"/>
            <a:ext cx="8229600" cy="4906966"/>
          </a:xfrm>
        </p:spPr>
        <p:txBody>
          <a:bodyPr>
            <a:normAutofit/>
          </a:bodyPr>
          <a:lstStyle/>
          <a:p>
            <a:pPr>
              <a:spcBef>
                <a:spcPts val="1200"/>
              </a:spcBef>
            </a:pPr>
            <a:r>
              <a:rPr lang="en-US" sz="2400" dirty="0" smtClean="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sz="2400" dirty="0" smtClean="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28</a:t>
            </a:fld>
            <a:endParaRPr lang="en-US" dirty="0"/>
          </a:p>
        </p:txBody>
      </p:sp>
    </p:spTree>
    <p:custDataLst>
      <p:tags r:id="rId1"/>
    </p:custDataLst>
    <p:extLst>
      <p:ext uri="{BB962C8B-B14F-4D97-AF65-F5344CB8AC3E}">
        <p14:creationId xmlns:p14="http://schemas.microsoft.com/office/powerpoint/2010/main" val="575466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References</a:t>
            </a:r>
          </a:p>
        </p:txBody>
      </p:sp>
      <p:sp>
        <p:nvSpPr>
          <p:cNvPr id="14" name="Content Placeholder 13"/>
          <p:cNvSpPr>
            <a:spLocks noGrp="1"/>
          </p:cNvSpPr>
          <p:nvPr>
            <p:ph idx="1"/>
          </p:nvPr>
        </p:nvSpPr>
        <p:spPr>
          <a:xfrm>
            <a:off x="457200" y="1008530"/>
            <a:ext cx="8229600" cy="5484345"/>
          </a:xfrm>
        </p:spPr>
        <p:txBody>
          <a:bodyPr>
            <a:normAutofit fontScale="92500"/>
          </a:bodyPr>
          <a:lstStyle/>
          <a:p>
            <a:pPr marL="514350" indent="-514350">
              <a:buFont typeface="+mj-lt"/>
              <a:buAutoNum type="arabicPeriod"/>
            </a:pPr>
            <a:r>
              <a:rPr lang="en-US" sz="2200" dirty="0"/>
              <a:t>Hirschmann JV, Raugi GJ. Lower limb cellulitis and its mimics: Part 1. J Am Acad Dermatol. </a:t>
            </a:r>
            <a:r>
              <a:rPr lang="en-US" sz="2200" dirty="0" smtClean="0"/>
              <a:t>2012;Aug;67(2</a:t>
            </a:r>
            <a:r>
              <a:rPr lang="en-US" sz="2200" dirty="0"/>
              <a:t>):163.e1-12.  PMID: 22794815.</a:t>
            </a:r>
          </a:p>
          <a:p>
            <a:pPr marL="514350" indent="-514350">
              <a:buFont typeface="+mj-lt"/>
              <a:buAutoNum type="arabicPeriod"/>
            </a:pPr>
            <a:r>
              <a:rPr lang="en-US" sz="2200" dirty="0"/>
              <a:t>Bystritsky R, Chambers H. Cellulitis and soft tissue infections. Ann Intern Med. 2018 Feb 6;168(3):ITC17-32. PMID: 29404597.</a:t>
            </a:r>
          </a:p>
          <a:p>
            <a:pPr marL="514350" indent="-514350">
              <a:buFont typeface="+mj-lt"/>
              <a:buAutoNum type="arabicPeriod"/>
            </a:pPr>
            <a:r>
              <a:rPr lang="en-US" sz="2200" dirty="0"/>
              <a:t>David CV, Chira S, Eells SJ, et al. Diagnostic accuracy in patients admitted to hospitals with cellulitis. Dermatol Online J. 2011 Mar 15;17(3):1. PMID: 21426867.</a:t>
            </a:r>
          </a:p>
          <a:p>
            <a:pPr marL="514350" indent="-514350">
              <a:buFont typeface="+mj-lt"/>
              <a:buAutoNum type="arabicPeriod"/>
            </a:pPr>
            <a:r>
              <a:rPr lang="en-US" sz="2200" dirty="0"/>
              <a:t>Keller EC, Tomecki KJ, Alraies MC. Distinguishing cellulitis from its mimics. Cleve Clin J Med. 2012 Aug;79(8):547-52. PMID: 22854433.</a:t>
            </a:r>
          </a:p>
          <a:p>
            <a:pPr marL="514350" indent="-514350">
              <a:buFont typeface="+mj-lt"/>
              <a:buAutoNum type="arabicPeriod"/>
            </a:pPr>
            <a:r>
              <a:rPr lang="en-US" sz="2200" dirty="0" smtClean="0"/>
              <a:t>Jeng </a:t>
            </a:r>
            <a:r>
              <a:rPr lang="en-US" sz="2200" dirty="0"/>
              <a:t>A, Beheshti ,M Nathan R. The role of beta-hemolytic streptococci in causing diffuse, nonculturable cellulitis: a prospective investigation. Medicine (Baltimore). 2010 </a:t>
            </a:r>
            <a:r>
              <a:rPr lang="en-US" sz="2200" dirty="0" smtClean="0"/>
              <a:t>Jul;89(4</a:t>
            </a:r>
            <a:r>
              <a:rPr lang="en-US" sz="2200" dirty="0"/>
              <a:t>):217-26. PMID: 20616661.</a:t>
            </a:r>
          </a:p>
          <a:p>
            <a:pPr marL="514350" indent="-514350">
              <a:buFont typeface="+mj-lt"/>
              <a:buAutoNum type="arabicPeriod"/>
            </a:pPr>
            <a:r>
              <a:rPr lang="en-US" sz="2200" dirty="0"/>
              <a:t>Moran GJ, Krishnadasan A, Mower WR, et al. Effect of cephalexin plus trimethoprin-sulfamethoxazole vs cephalexin alone on clinical cure of uncomplicated cellulitis: a randomized clinical trial. JAMA. 2017 May; 317(20):2088-96. PMID: 28535235</a:t>
            </a:r>
            <a:r>
              <a:rPr lang="en-US" sz="2200" dirty="0" smtClean="0"/>
              <a:t>.</a:t>
            </a:r>
            <a:endParaRPr lang="en-US" sz="2000" dirty="0"/>
          </a:p>
        </p:txBody>
      </p:sp>
      <p:sp>
        <p:nvSpPr>
          <p:cNvPr id="3" name="Slide Number Placeholder 2"/>
          <p:cNvSpPr>
            <a:spLocks noGrp="1"/>
          </p:cNvSpPr>
          <p:nvPr>
            <p:ph type="sldNum" sz="quarter" idx="12"/>
          </p:nvPr>
        </p:nvSpPr>
        <p:spPr/>
        <p:txBody>
          <a:bodyPr/>
          <a:lstStyle/>
          <a:p>
            <a:fld id="{993EEC8E-C5CF-40DF-832D-5BCB0E209B98}" type="slidenum">
              <a:rPr lang="en-US" smtClean="0"/>
              <a:pPr/>
              <a:t>29</a:t>
            </a:fld>
            <a:endParaRPr lang="en-US" dirty="0"/>
          </a:p>
        </p:txBody>
      </p:sp>
    </p:spTree>
    <p:custDataLst>
      <p:tags r:id="rId1"/>
    </p:custDataLst>
    <p:extLst>
      <p:ext uri="{BB962C8B-B14F-4D97-AF65-F5344CB8AC3E}">
        <p14:creationId xmlns:p14="http://schemas.microsoft.com/office/powerpoint/2010/main" val="2188119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Acute Care: 1. Make the Diagnosis; 2. Cultures and Empiric Therapy; 3. Stop, Narrow, Change to Oral; 4. Duration." title="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2209800"/>
            <a:ext cx="3257300" cy="3082801"/>
          </a:xfrm>
          <a:prstGeom prst="rect">
            <a:avLst/>
          </a:prstGeom>
        </p:spPr>
      </p:pic>
      <p:sp>
        <p:nvSpPr>
          <p:cNvPr id="11" name="Title 1"/>
          <p:cNvSpPr>
            <a:spLocks noGrp="1"/>
          </p:cNvSpPr>
          <p:nvPr>
            <p:ph type="title"/>
          </p:nvPr>
        </p:nvSpPr>
        <p:spPr/>
        <p:txBody>
          <a:bodyPr/>
          <a:lstStyle/>
          <a:p>
            <a:r>
              <a:rPr lang="en-US" dirty="0" smtClean="0"/>
              <a:t>The Four Moments of Antibiotic Decision Making</a:t>
            </a:r>
            <a:endParaRPr lang="en-US" dirty="0"/>
          </a:p>
        </p:txBody>
      </p:sp>
      <p:sp>
        <p:nvSpPr>
          <p:cNvPr id="13" name="Content Placeholder 2"/>
          <p:cNvSpPr>
            <a:spLocks noGrp="1"/>
          </p:cNvSpPr>
          <p:nvPr>
            <p:ph idx="1"/>
          </p:nvPr>
        </p:nvSpPr>
        <p:spPr>
          <a:xfrm>
            <a:off x="3485901" y="1091031"/>
            <a:ext cx="5429499" cy="5117636"/>
          </a:xfrm>
        </p:spPr>
        <p:txBody>
          <a:bodyPr>
            <a:noAutofit/>
          </a:bodyPr>
          <a:lstStyle/>
          <a:p>
            <a:pPr marL="514350" indent="-514350">
              <a:buFont typeface="+mj-lt"/>
              <a:buAutoNum type="arabicPeriod"/>
            </a:pPr>
            <a:r>
              <a:rPr lang="en-US" sz="2600" dirty="0" smtClean="0"/>
              <a:t>Does </a:t>
            </a:r>
            <a:r>
              <a:rPr lang="en-US" sz="2600" dirty="0"/>
              <a:t>my patient have an infection that requires antibiotics</a:t>
            </a:r>
            <a:r>
              <a:rPr lang="en-US" sz="2600" dirty="0" smtClean="0"/>
              <a:t>?</a:t>
            </a:r>
          </a:p>
          <a:p>
            <a:pPr marL="514350" indent="-514350">
              <a:buFont typeface="+mj-lt"/>
              <a:buAutoNum type="arabicPeriod"/>
            </a:pPr>
            <a:r>
              <a:rPr lang="en-US" sz="2600" dirty="0" smtClean="0"/>
              <a:t>Have </a:t>
            </a:r>
            <a:r>
              <a:rPr lang="en-US" sz="2600" dirty="0"/>
              <a:t>I ordered appropriate cultures before starting antibiotics? What empiric therapy should I initiate?</a:t>
            </a:r>
          </a:p>
          <a:p>
            <a:pPr marL="514350" indent="-514350">
              <a:buFont typeface="+mj-lt"/>
              <a:buAutoNum type="arabicPeriod"/>
            </a:pPr>
            <a:r>
              <a:rPr lang="en-US" sz="2600" dirty="0" smtClean="0"/>
              <a:t>A </a:t>
            </a:r>
            <a:r>
              <a:rPr lang="en-US" sz="2600" dirty="0"/>
              <a:t>day or more has passed. Can I stop antibiotics? Can I narrow therapy or change from IV to oral therapy?</a:t>
            </a:r>
          </a:p>
          <a:p>
            <a:pPr marL="457200" indent="-457200">
              <a:buFont typeface="+mj-lt"/>
              <a:buAutoNum type="arabicPeriod"/>
            </a:pPr>
            <a:r>
              <a:rPr lang="en-US" sz="2600" dirty="0" smtClean="0"/>
              <a:t>What duration of antibiotic therapy is needed for my patient's diagnosis?</a:t>
            </a:r>
            <a:endParaRPr lang="en-US" sz="2600" dirty="0"/>
          </a:p>
        </p:txBody>
      </p:sp>
      <p:sp>
        <p:nvSpPr>
          <p:cNvPr id="5" name="Slide Number Placeholder 4"/>
          <p:cNvSpPr>
            <a:spLocks noGrp="1"/>
          </p:cNvSpPr>
          <p:nvPr>
            <p:ph type="sldNum" sz="quarter" idx="12"/>
          </p:nvPr>
        </p:nvSpPr>
        <p:spPr/>
        <p:txBody>
          <a:bodyPr/>
          <a:lstStyle/>
          <a:p>
            <a:fld id="{993EEC8E-C5CF-40DF-832D-5BCB0E209B98}" type="slidenum">
              <a:rPr lang="en-US" smtClean="0"/>
              <a:pPr/>
              <a:t>3</a:t>
            </a:fld>
            <a:endParaRPr lang="en-US" dirty="0"/>
          </a:p>
        </p:txBody>
      </p:sp>
    </p:spTree>
    <p:custDataLst>
      <p:tags r:id="rId1"/>
    </p:custDataLst>
    <p:extLst>
      <p:ext uri="{BB962C8B-B14F-4D97-AF65-F5344CB8AC3E}">
        <p14:creationId xmlns:p14="http://schemas.microsoft.com/office/powerpoint/2010/main" val="344495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References</a:t>
            </a:r>
          </a:p>
        </p:txBody>
      </p:sp>
      <p:sp>
        <p:nvSpPr>
          <p:cNvPr id="3" name="Content Placeholder 2"/>
          <p:cNvSpPr>
            <a:spLocks noGrp="1"/>
          </p:cNvSpPr>
          <p:nvPr>
            <p:ph idx="1"/>
          </p:nvPr>
        </p:nvSpPr>
        <p:spPr>
          <a:xfrm>
            <a:off x="457200" y="1008530"/>
            <a:ext cx="8229600" cy="5620870"/>
          </a:xfrm>
        </p:spPr>
        <p:txBody>
          <a:bodyPr>
            <a:noAutofit/>
          </a:bodyPr>
          <a:lstStyle/>
          <a:p>
            <a:pPr marL="514350" indent="-514350">
              <a:buFont typeface="+mj-lt"/>
              <a:buAutoNum type="arabicPeriod" startAt="7"/>
            </a:pPr>
            <a:r>
              <a:rPr lang="en-US" sz="2000" dirty="0" smtClean="0"/>
              <a:t>Talan </a:t>
            </a:r>
            <a:r>
              <a:rPr lang="en-US" sz="2000" dirty="0"/>
              <a:t>DA, Mower WR, Krishnadasan A, et al. </a:t>
            </a:r>
            <a:r>
              <a:rPr lang="en-US" sz="2000" dirty="0" smtClean="0"/>
              <a:t>Trimethoprim-sulfametozazole </a:t>
            </a:r>
            <a:r>
              <a:rPr lang="en-US" sz="2000" dirty="0"/>
              <a:t>versus placebo for uncomplicated skin abscess. N Engl J Med. 2016 Mar </a:t>
            </a:r>
            <a:r>
              <a:rPr lang="en-US" sz="2000" dirty="0" smtClean="0"/>
              <a:t>3;374(9</a:t>
            </a:r>
            <a:r>
              <a:rPr lang="en-US" sz="2000" dirty="0"/>
              <a:t>):823-32. PMID: 26962903</a:t>
            </a:r>
            <a:r>
              <a:rPr lang="en-US" sz="2000" dirty="0" smtClean="0"/>
              <a:t>.</a:t>
            </a:r>
          </a:p>
          <a:p>
            <a:pPr marL="514350" indent="-514350">
              <a:buFont typeface="+mj-lt"/>
              <a:buAutoNum type="arabicPeriod" startAt="7"/>
            </a:pPr>
            <a:r>
              <a:rPr lang="en-US" sz="2000" dirty="0"/>
              <a:t>Stevens DL, Bisno AL, Chambers HF, et </a:t>
            </a:r>
            <a:r>
              <a:rPr lang="en-US" sz="2000" dirty="0" smtClean="0"/>
              <a:t>al. </a:t>
            </a:r>
            <a:r>
              <a:rPr lang="en-US" sz="2000" dirty="0"/>
              <a:t>Practice Guidelines for the diagnosis and management of skin and soft tissue infections: 2014 update by the Infectious Diseases Society of America. Clin Infect Dis. 2014 Jul </a:t>
            </a:r>
            <a:r>
              <a:rPr lang="en-US" sz="2000" dirty="0" smtClean="0"/>
              <a:t>15;59(2</a:t>
            </a:r>
            <a:r>
              <a:rPr lang="en-US" sz="2000" dirty="0"/>
              <a:t>):e10-52. PMID: 24973422</a:t>
            </a:r>
            <a:r>
              <a:rPr lang="en-US" sz="2000" dirty="0" smtClean="0"/>
              <a:t>.</a:t>
            </a:r>
            <a:endParaRPr lang="en-US" sz="2000" dirty="0"/>
          </a:p>
          <a:p>
            <a:pPr marL="514350" indent="-514350">
              <a:buFont typeface="+mj-lt"/>
              <a:buAutoNum type="arabicPeriod" startAt="7"/>
            </a:pPr>
            <a:r>
              <a:rPr lang="en-US" sz="2000" dirty="0"/>
              <a:t>Bruun T, Oppegaard O, Hufthammer KO, et al. Early response in cellulitis: a prospective study of dynamics and predictors. Clin Infect Dis. 2016 Oct 15;63(8):1034-41. PMID: 27402819</a:t>
            </a:r>
            <a:r>
              <a:rPr lang="en-US" sz="2000" dirty="0" smtClean="0"/>
              <a:t>.</a:t>
            </a:r>
          </a:p>
          <a:p>
            <a:pPr marL="514350" indent="-514350">
              <a:buFont typeface="+mj-lt"/>
              <a:buAutoNum type="arabicPeriod" startAt="7"/>
            </a:pPr>
            <a:r>
              <a:rPr lang="en-US" sz="2000" dirty="0"/>
              <a:t>Hepburn MJ, Dooley DP, Skidmore PJ, et al. Comparison of short-course (5 days) and standard (10 days) treatment for uncomplicated cellulitis. Arch Intern Med. 2004 Aug 9;164(15):1669-74. PMID: 15302637</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30</a:t>
            </a:fld>
            <a:endParaRPr lang="en-US" dirty="0">
              <a:solidFill>
                <a:prstClr val="white"/>
              </a:solidFill>
            </a:endParaRPr>
          </a:p>
        </p:txBody>
      </p:sp>
    </p:spTree>
    <p:custDataLst>
      <p:tags r:id="rId1"/>
    </p:custDataLst>
    <p:extLst>
      <p:ext uri="{BB962C8B-B14F-4D97-AF65-F5344CB8AC3E}">
        <p14:creationId xmlns:p14="http://schemas.microsoft.com/office/powerpoint/2010/main" val="2218585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References</a:t>
            </a:r>
          </a:p>
        </p:txBody>
      </p:sp>
      <p:sp>
        <p:nvSpPr>
          <p:cNvPr id="3" name="Content Placeholder 2"/>
          <p:cNvSpPr>
            <a:spLocks noGrp="1"/>
          </p:cNvSpPr>
          <p:nvPr>
            <p:ph idx="1"/>
          </p:nvPr>
        </p:nvSpPr>
        <p:spPr/>
        <p:txBody>
          <a:bodyPr>
            <a:normAutofit/>
          </a:bodyPr>
          <a:lstStyle/>
          <a:p>
            <a:pPr marL="457200" indent="-457200">
              <a:buFont typeface="+mj-lt"/>
              <a:buAutoNum type="arabicPeriod" startAt="11"/>
            </a:pPr>
            <a:r>
              <a:rPr lang="en-US" sz="2000" dirty="0" smtClean="0"/>
              <a:t>Prokocimer </a:t>
            </a:r>
            <a:r>
              <a:rPr lang="en-US" sz="2000" dirty="0"/>
              <a:t>P, De Anda C, Fang E, et al. Tedizolid phosphate vs linezolid for treatment of acute bacterial skin and skin structure infections: the ESTABLISH-1 randomized trial. JAMA. 2013 Feb 13;309(6):559-69. PMID: 23403680.</a:t>
            </a:r>
          </a:p>
          <a:p>
            <a:pPr marL="457200" indent="-457200">
              <a:buFont typeface="+mj-lt"/>
              <a:buAutoNum type="arabicPeriod" startAt="11"/>
            </a:pPr>
            <a:r>
              <a:rPr lang="en-US" sz="2000" dirty="0"/>
              <a:t>Jenkins TC, Knepper BC, Sabel AL, et al. Decreased </a:t>
            </a:r>
            <a:r>
              <a:rPr lang="en-US" sz="2000" dirty="0" smtClean="0"/>
              <a:t>antibiotic utilization </a:t>
            </a:r>
            <a:r>
              <a:rPr lang="en-US" sz="2000" dirty="0"/>
              <a:t>after implementation of a guideline for inpatient cellulitis and cutaneous abscess. Arch Intern Med. 2011 Jun 27;171(12):1072-9. PMID: 21357799</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31</a:t>
            </a:fld>
            <a:endParaRPr lang="en-US" dirty="0">
              <a:solidFill>
                <a:prstClr val="white"/>
              </a:solidFill>
            </a:endParaRPr>
          </a:p>
        </p:txBody>
      </p:sp>
    </p:spTree>
    <p:custDataLst>
      <p:tags r:id="rId1"/>
    </p:custDataLst>
    <p:extLst>
      <p:ext uri="{BB962C8B-B14F-4D97-AF65-F5344CB8AC3E}">
        <p14:creationId xmlns:p14="http://schemas.microsoft.com/office/powerpoint/2010/main" val="400818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Acute Care: 1. Make the Diagnosis; 2. Cultures and Empiric Therapy; 3. Stop, Narrow, Change to Oral; 4. Duration." title="Four Moments of Antibiotic Decision Ma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6" y="2209800"/>
            <a:ext cx="3257300" cy="3082801"/>
          </a:xfrm>
          <a:prstGeom prst="rect">
            <a:avLst/>
          </a:prstGeom>
        </p:spPr>
      </p:pic>
      <p:sp>
        <p:nvSpPr>
          <p:cNvPr id="11" name="Title 1"/>
          <p:cNvSpPr>
            <a:spLocks noGrp="1"/>
          </p:cNvSpPr>
          <p:nvPr>
            <p:ph type="title"/>
          </p:nvPr>
        </p:nvSpPr>
        <p:spPr/>
        <p:txBody>
          <a:bodyPr/>
          <a:lstStyle/>
          <a:p>
            <a:r>
              <a:rPr lang="en-US" dirty="0" smtClean="0"/>
              <a:t>The Four Moments of Antibiotic Decision Making</a:t>
            </a:r>
            <a:endParaRPr lang="en-US" dirty="0"/>
          </a:p>
        </p:txBody>
      </p:sp>
      <p:sp>
        <p:nvSpPr>
          <p:cNvPr id="13" name="Content Placeholder 2"/>
          <p:cNvSpPr>
            <a:spLocks noGrp="1"/>
          </p:cNvSpPr>
          <p:nvPr>
            <p:ph idx="1"/>
          </p:nvPr>
        </p:nvSpPr>
        <p:spPr>
          <a:xfrm>
            <a:off x="3513056" y="1091031"/>
            <a:ext cx="5402344" cy="5117636"/>
          </a:xfrm>
        </p:spPr>
        <p:txBody>
          <a:bodyPr>
            <a:normAutofit/>
          </a:bodyPr>
          <a:lstStyle/>
          <a:p>
            <a:pPr marL="514350" indent="-514350">
              <a:buFont typeface="+mj-lt"/>
              <a:buAutoNum type="arabicPeriod"/>
            </a:pPr>
            <a:r>
              <a:rPr lang="en-US" sz="2600" dirty="0" smtClean="0"/>
              <a:t>Does </a:t>
            </a:r>
            <a:r>
              <a:rPr lang="en-US" sz="2600" dirty="0"/>
              <a:t>my patient have an infection that requires antibiotics</a:t>
            </a:r>
            <a:r>
              <a:rPr lang="en-US" sz="2600" dirty="0" smtClean="0"/>
              <a:t>?</a:t>
            </a:r>
          </a:p>
        </p:txBody>
      </p:sp>
      <p:sp>
        <p:nvSpPr>
          <p:cNvPr id="5" name="Slide Number Placeholder 4"/>
          <p:cNvSpPr>
            <a:spLocks noGrp="1"/>
          </p:cNvSpPr>
          <p:nvPr>
            <p:ph type="sldNum" sz="quarter" idx="12"/>
          </p:nvPr>
        </p:nvSpPr>
        <p:spPr/>
        <p:txBody>
          <a:bodyPr/>
          <a:lstStyle/>
          <a:p>
            <a:fld id="{993EEC8E-C5CF-40DF-832D-5BCB0E209B98}" type="slidenum">
              <a:rPr lang="en-US" smtClean="0"/>
              <a:pPr/>
              <a:t>4</a:t>
            </a:fld>
            <a:endParaRPr lang="en-US" dirty="0"/>
          </a:p>
        </p:txBody>
      </p:sp>
    </p:spTree>
    <p:custDataLst>
      <p:tags r:id="rId1"/>
    </p:custDataLst>
    <p:extLst>
      <p:ext uri="{BB962C8B-B14F-4D97-AF65-F5344CB8AC3E}">
        <p14:creationId xmlns:p14="http://schemas.microsoft.com/office/powerpoint/2010/main" val="158506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Moment 1: Diagnosis of </a:t>
            </a:r>
            <a:r>
              <a:rPr lang="en-US" sz="3200" dirty="0" smtClean="0"/>
              <a:t>Cellulitis</a:t>
            </a:r>
            <a:r>
              <a:rPr lang="en-US" sz="3200" baseline="30000" dirty="0" smtClean="0"/>
              <a:t>1,2</a:t>
            </a:r>
            <a:endParaRPr lang="en-US" sz="3200" baseline="30000" dirty="0"/>
          </a:p>
        </p:txBody>
      </p:sp>
      <p:sp>
        <p:nvSpPr>
          <p:cNvPr id="3" name="Content Placeholder 2"/>
          <p:cNvSpPr>
            <a:spLocks noGrp="1"/>
          </p:cNvSpPr>
          <p:nvPr>
            <p:ph idx="1"/>
          </p:nvPr>
        </p:nvSpPr>
        <p:spPr>
          <a:xfrm>
            <a:off x="685800" y="1198020"/>
            <a:ext cx="7900786" cy="5484345"/>
          </a:xfrm>
        </p:spPr>
        <p:txBody>
          <a:bodyPr>
            <a:noAutofit/>
          </a:bodyPr>
          <a:lstStyle/>
          <a:p>
            <a:r>
              <a:rPr lang="en-US" sz="2400" dirty="0" smtClean="0"/>
              <a:t>Redness, warmth, tenderness, and swelling of skin</a:t>
            </a:r>
          </a:p>
          <a:p>
            <a:r>
              <a:rPr lang="en-US" sz="2400" dirty="0"/>
              <a:t>Relatively rapid </a:t>
            </a:r>
            <a:r>
              <a:rPr lang="en-US" sz="2400" dirty="0" smtClean="0"/>
              <a:t>onset/progression</a:t>
            </a:r>
            <a:endParaRPr lang="en-US" sz="2400" dirty="0"/>
          </a:p>
          <a:p>
            <a:r>
              <a:rPr lang="en-US" sz="2400" dirty="0" smtClean="0"/>
              <a:t>Almost </a:t>
            </a:r>
            <a:r>
              <a:rPr lang="en-US" sz="2400" dirty="0"/>
              <a:t>always </a:t>
            </a:r>
            <a:r>
              <a:rPr lang="en-US" sz="2400" dirty="0" smtClean="0"/>
              <a:t>unilateral</a:t>
            </a:r>
            <a:endParaRPr lang="en-US" sz="2400" dirty="0"/>
          </a:p>
          <a:p>
            <a:r>
              <a:rPr lang="en-US" sz="2400" dirty="0"/>
              <a:t>F</a:t>
            </a:r>
            <a:r>
              <a:rPr lang="en-US" sz="2400" dirty="0" smtClean="0"/>
              <a:t>ever in 20–70% of patients</a:t>
            </a:r>
          </a:p>
          <a:p>
            <a:r>
              <a:rPr lang="en-US" sz="2400" dirty="0"/>
              <a:t>E</a:t>
            </a:r>
            <a:r>
              <a:rPr lang="en-US" sz="2400" dirty="0" smtClean="0"/>
              <a:t>levated inflammatory markers in 60–90% of patients</a:t>
            </a:r>
          </a:p>
          <a:p>
            <a:r>
              <a:rPr lang="en-US" sz="2400" dirty="0"/>
              <a:t>L</a:t>
            </a:r>
            <a:r>
              <a:rPr lang="en-US" sz="2400" dirty="0" smtClean="0"/>
              <a:t>eukocytosis </a:t>
            </a:r>
            <a:r>
              <a:rPr lang="en-US" sz="2400" dirty="0"/>
              <a:t>in </a:t>
            </a:r>
            <a:r>
              <a:rPr lang="en-US" sz="2400" dirty="0" smtClean="0"/>
              <a:t>35–50</a:t>
            </a:r>
            <a:r>
              <a:rPr lang="en-US" sz="2400" dirty="0"/>
              <a:t>% of </a:t>
            </a:r>
            <a:r>
              <a:rPr lang="en-US" sz="2400" dirty="0" smtClean="0"/>
              <a:t>patients</a:t>
            </a:r>
          </a:p>
          <a:p>
            <a:r>
              <a:rPr lang="en-US" sz="2400" dirty="0" smtClean="0"/>
              <a:t>Associated with skin surface disruption</a:t>
            </a:r>
          </a:p>
          <a:p>
            <a:pPr lvl="1"/>
            <a:r>
              <a:rPr lang="en-US" sz="2000" dirty="0"/>
              <a:t>Recent trauma</a:t>
            </a:r>
          </a:p>
          <a:p>
            <a:pPr lvl="1"/>
            <a:r>
              <a:rPr lang="en-US" sz="2000" dirty="0"/>
              <a:t>Tinea pedis</a:t>
            </a:r>
          </a:p>
          <a:p>
            <a:pPr lvl="1"/>
            <a:r>
              <a:rPr lang="en-US" sz="2000" dirty="0"/>
              <a:t>Cutaneous ulcer</a:t>
            </a:r>
          </a:p>
          <a:p>
            <a:pPr lvl="1"/>
            <a:r>
              <a:rPr lang="en-US" sz="2000" dirty="0"/>
              <a:t>Saphenous </a:t>
            </a:r>
            <a:r>
              <a:rPr lang="en-US" sz="2000" dirty="0" smtClean="0"/>
              <a:t>venectomy</a:t>
            </a:r>
          </a:p>
          <a:p>
            <a:pPr lvl="1"/>
            <a:r>
              <a:rPr lang="en-US" sz="2000" dirty="0" smtClean="0"/>
              <a:t>Impaired venous and lymphatic drainage</a:t>
            </a:r>
            <a:endParaRPr lang="en-US" sz="18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5</a:t>
            </a:fld>
            <a:endParaRPr lang="en-US" dirty="0">
              <a:solidFill>
                <a:prstClr val="white"/>
              </a:solidFill>
            </a:endParaRPr>
          </a:p>
        </p:txBody>
      </p:sp>
    </p:spTree>
    <p:custDataLst>
      <p:tags r:id="rId1"/>
    </p:custDataLst>
    <p:extLst>
      <p:ext uri="{BB962C8B-B14F-4D97-AF65-F5344CB8AC3E}">
        <p14:creationId xmlns:p14="http://schemas.microsoft.com/office/powerpoint/2010/main" val="133495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1: Cellulitis Mimics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6</a:t>
            </a:fld>
            <a:endParaRPr lang="en-US" dirty="0"/>
          </a:p>
        </p:txBody>
      </p:sp>
      <p:pic>
        <p:nvPicPr>
          <p:cNvPr id="14" name="Picture 13" descr="Image is of clipboard with paper on it. The paper has black writing on it." title="Clipboard"/>
          <p:cNvPicPr>
            <a:picLocks noChangeAspect="1"/>
          </p:cNvPicPr>
          <p:nvPr/>
        </p:nvPicPr>
        <p:blipFill rotWithShape="1">
          <a:blip r:embed="rId4" cstate="print">
            <a:extLst>
              <a:ext uri="{28A0092B-C50C-407E-A947-70E740481C1C}">
                <a14:useLocalDpi xmlns:a14="http://schemas.microsoft.com/office/drawing/2010/main" val="0"/>
              </a:ext>
            </a:extLst>
          </a:blip>
          <a:srcRect l="5541" r="6441" b="33846"/>
          <a:stretch/>
        </p:blipFill>
        <p:spPr>
          <a:xfrm>
            <a:off x="1469065" y="1600200"/>
            <a:ext cx="6684335" cy="3505200"/>
          </a:xfrm>
          <a:prstGeom prst="rect">
            <a:avLst/>
          </a:prstGeom>
        </p:spPr>
      </p:pic>
      <p:sp>
        <p:nvSpPr>
          <p:cNvPr id="8" name="Content Placeholder 7"/>
          <p:cNvSpPr>
            <a:spLocks noGrp="1"/>
          </p:cNvSpPr>
          <p:nvPr>
            <p:ph idx="13"/>
          </p:nvPr>
        </p:nvSpPr>
        <p:spPr>
          <a:xfrm>
            <a:off x="1926265" y="2877670"/>
            <a:ext cx="6172200" cy="3555011"/>
          </a:xfrm>
        </p:spPr>
        <p:txBody>
          <a:bodyPr>
            <a:normAutofit/>
          </a:bodyPr>
          <a:lstStyle/>
          <a:p>
            <a:pPr marL="0" indent="0">
              <a:buNone/>
            </a:pPr>
            <a:r>
              <a:rPr lang="en-US" dirty="0" smtClean="0"/>
              <a:t>In </a:t>
            </a:r>
            <a:r>
              <a:rPr lang="en-US" dirty="0"/>
              <a:t>one study of 145 patients hospitalized for cellulitis, 41 (28%) had alternative diagnoses including:</a:t>
            </a:r>
            <a:r>
              <a:rPr lang="en-US" baseline="30000" dirty="0"/>
              <a:t>3</a:t>
            </a:r>
          </a:p>
          <a:p>
            <a:pPr marL="399079" indent="-342900"/>
            <a:r>
              <a:rPr lang="en-US" dirty="0"/>
              <a:t>Venous stasis dermatitis (37%) </a:t>
            </a:r>
          </a:p>
          <a:p>
            <a:pPr marL="399079" indent="-342900"/>
            <a:r>
              <a:rPr lang="en-US" dirty="0"/>
              <a:t>Trauma-related inflammation (5%) </a:t>
            </a:r>
          </a:p>
          <a:p>
            <a:pPr marL="399079" indent="-342900"/>
            <a:r>
              <a:rPr lang="en-US" dirty="0"/>
              <a:t>Deep vein thrombosis (5%) </a:t>
            </a:r>
          </a:p>
          <a:p>
            <a:pPr marL="399079" indent="-342900"/>
            <a:r>
              <a:rPr lang="en-US" dirty="0"/>
              <a:t>Nonspecific dermatitis (5%) </a:t>
            </a:r>
          </a:p>
          <a:p>
            <a:pPr marL="399079" indent="-342900"/>
            <a:r>
              <a:rPr lang="en-US" dirty="0"/>
              <a:t>Thrombophlebitis (5</a:t>
            </a:r>
            <a:r>
              <a:rPr lang="en-US" dirty="0" smtClean="0"/>
              <a:t>%)</a:t>
            </a:r>
            <a:endParaRPr lang="en-US" dirty="0"/>
          </a:p>
        </p:txBody>
      </p:sp>
      <p:sp>
        <p:nvSpPr>
          <p:cNvPr id="3" name="Content Placeholder 2"/>
          <p:cNvSpPr>
            <a:spLocks noGrp="1"/>
          </p:cNvSpPr>
          <p:nvPr>
            <p:ph idx="1"/>
          </p:nvPr>
        </p:nvSpPr>
        <p:spPr>
          <a:xfrm>
            <a:off x="457200" y="1008530"/>
            <a:ext cx="8229600" cy="1277470"/>
          </a:xfrm>
        </p:spPr>
        <p:txBody>
          <a:bodyPr/>
          <a:lstStyle/>
          <a:p>
            <a:pPr marL="0" indent="0">
              <a:buNone/>
            </a:pPr>
            <a:r>
              <a:rPr lang="en-US" dirty="0" smtClean="0"/>
              <a:t>Several noninfectious conditions are commonly misdiagnosed as cellulitis.</a:t>
            </a:r>
          </a:p>
        </p:txBody>
      </p:sp>
    </p:spTree>
    <p:custDataLst>
      <p:tags r:id="rId1"/>
    </p:custDataLst>
    <p:extLst>
      <p:ext uri="{BB962C8B-B14F-4D97-AF65-F5344CB8AC3E}">
        <p14:creationId xmlns:p14="http://schemas.microsoft.com/office/powerpoint/2010/main" val="9509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1: Cellulitis Mimics</a:t>
            </a:r>
            <a:endParaRPr lang="en-US" dirty="0"/>
          </a:p>
        </p:txBody>
      </p:sp>
      <p:sp>
        <p:nvSpPr>
          <p:cNvPr id="3" name="Content Placeholder 2"/>
          <p:cNvSpPr>
            <a:spLocks noGrp="1"/>
          </p:cNvSpPr>
          <p:nvPr>
            <p:ph idx="1"/>
          </p:nvPr>
        </p:nvSpPr>
        <p:spPr>
          <a:xfrm>
            <a:off x="457200" y="1123638"/>
            <a:ext cx="5353949" cy="5002527"/>
          </a:xfrm>
        </p:spPr>
        <p:txBody>
          <a:bodyPr/>
          <a:lstStyle/>
          <a:p>
            <a:r>
              <a:rPr lang="en-US" dirty="0" smtClean="0"/>
              <a:t>Venous stasis dermatitis</a:t>
            </a:r>
            <a:r>
              <a:rPr lang="en-US" baseline="30000" dirty="0" smtClean="0"/>
              <a:t>4</a:t>
            </a:r>
          </a:p>
          <a:p>
            <a:pPr lvl="1"/>
            <a:r>
              <a:rPr lang="en-US" dirty="0" smtClean="0"/>
              <a:t>Often bilateral</a:t>
            </a:r>
          </a:p>
          <a:p>
            <a:pPr lvl="1"/>
            <a:r>
              <a:rPr lang="en-US" dirty="0" smtClean="0"/>
              <a:t>Usually present for a long time</a:t>
            </a:r>
          </a:p>
          <a:p>
            <a:pPr lvl="1"/>
            <a:r>
              <a:rPr lang="en-US" dirty="0" smtClean="0"/>
              <a:t>Associated with chronic skin hyperpigmentation </a:t>
            </a:r>
          </a:p>
          <a:p>
            <a:pPr lvl="1"/>
            <a:r>
              <a:rPr lang="en-US" dirty="0" smtClean="0"/>
              <a:t>Associated with pitting edema and/or serous drainage </a:t>
            </a:r>
          </a:p>
          <a:p>
            <a:pPr lvl="1"/>
            <a:r>
              <a:rPr lang="en-US" dirty="0" smtClean="0"/>
              <a:t>Itchiness and scaling may be present</a:t>
            </a:r>
          </a:p>
          <a:p>
            <a:pPr lvl="1"/>
            <a:r>
              <a:rPr lang="en-US" dirty="0" smtClean="0"/>
              <a:t>Less painful than cellulitis</a:t>
            </a:r>
          </a:p>
          <a:p>
            <a:pPr lvl="1"/>
            <a:r>
              <a:rPr lang="en-US" dirty="0" smtClean="0"/>
              <a:t>No fever or significant leukocytosis</a:t>
            </a:r>
          </a:p>
          <a:p>
            <a:pPr lvl="1"/>
            <a:r>
              <a:rPr lang="en-US" dirty="0" smtClean="0"/>
              <a:t>Treat with elevation, compression, topical steroids</a:t>
            </a:r>
          </a:p>
        </p:txBody>
      </p:sp>
      <p:sp>
        <p:nvSpPr>
          <p:cNvPr id="4" name="Slide Number Placeholder 3"/>
          <p:cNvSpPr>
            <a:spLocks noGrp="1"/>
          </p:cNvSpPr>
          <p:nvPr>
            <p:ph type="sldNum" sz="quarter" idx="12"/>
          </p:nvPr>
        </p:nvSpPr>
        <p:spPr/>
        <p:txBody>
          <a:bodyPr/>
          <a:lstStyle/>
          <a:p>
            <a:fld id="{993EEC8E-C5CF-40DF-832D-5BCB0E209B98}" type="slidenum">
              <a:rPr lang="en-US" smtClean="0"/>
              <a:pPr/>
              <a:t>7</a:t>
            </a:fld>
            <a:endParaRPr lang="en-US" dirty="0"/>
          </a:p>
        </p:txBody>
      </p:sp>
      <p:sp>
        <p:nvSpPr>
          <p:cNvPr id="10" name="Content Placeholder 9"/>
          <p:cNvSpPr>
            <a:spLocks noGrp="1"/>
          </p:cNvSpPr>
          <p:nvPr>
            <p:ph idx="13"/>
          </p:nvPr>
        </p:nvSpPr>
        <p:spPr>
          <a:xfrm>
            <a:off x="6019799" y="4555152"/>
            <a:ext cx="2478659" cy="1159848"/>
          </a:xfrm>
        </p:spPr>
        <p:txBody>
          <a:bodyPr>
            <a:normAutofit/>
          </a:bodyPr>
          <a:lstStyle/>
          <a:p>
            <a:pPr marL="0" indent="0">
              <a:buNone/>
            </a:pPr>
            <a:r>
              <a:rPr lang="en-US" sz="1050" dirty="0"/>
              <a:t>Reprinted with permission from Keller EC, Tomecki KJ, Alraies MC. Distinguishing cellulitis from its mimics. Cleve Clin J Med. 2012 Aug;79(8):547-52. Copyright © 2012 Cleveland Clinic Foundation. All rights reserved. </a:t>
            </a:r>
          </a:p>
        </p:txBody>
      </p:sp>
      <p:pic>
        <p:nvPicPr>
          <p:cNvPr id="6" name="Picture 5" descr="Image shows a leg with venous stasis dermatitis." title="Venous stasis dermatitis"/>
          <p:cNvPicPr>
            <a:picLocks noChangeAspect="1"/>
          </p:cNvPicPr>
          <p:nvPr/>
        </p:nvPicPr>
        <p:blipFill>
          <a:blip r:embed="rId4"/>
          <a:stretch>
            <a:fillRect/>
          </a:stretch>
        </p:blipFill>
        <p:spPr>
          <a:xfrm>
            <a:off x="6019800" y="1123639"/>
            <a:ext cx="2467773" cy="3274844"/>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45435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1: Cellulitis Mimics</a:t>
            </a:r>
            <a:endParaRPr lang="en-US" dirty="0"/>
          </a:p>
        </p:txBody>
      </p:sp>
      <p:sp>
        <p:nvSpPr>
          <p:cNvPr id="3" name="Content Placeholder 2" descr="Image is of two legs. The patient's right leg has lymphedema." title="Lymphedema"/>
          <p:cNvSpPr>
            <a:spLocks noGrp="1"/>
          </p:cNvSpPr>
          <p:nvPr>
            <p:ph idx="1"/>
          </p:nvPr>
        </p:nvSpPr>
        <p:spPr>
          <a:xfrm>
            <a:off x="457200" y="1256900"/>
            <a:ext cx="5257800" cy="4869266"/>
          </a:xfrm>
        </p:spPr>
        <p:txBody>
          <a:bodyPr/>
          <a:lstStyle/>
          <a:p>
            <a:r>
              <a:rPr lang="en-US" dirty="0" smtClean="0"/>
              <a:t>Lymphedema</a:t>
            </a:r>
            <a:r>
              <a:rPr lang="en-US" baseline="30000" dirty="0" smtClean="0"/>
              <a:t>4</a:t>
            </a:r>
          </a:p>
          <a:p>
            <a:pPr lvl="1"/>
            <a:r>
              <a:rPr lang="en-US" dirty="0" smtClean="0"/>
              <a:t>Results from disruption of lymphatic drainage</a:t>
            </a:r>
          </a:p>
          <a:p>
            <a:pPr lvl="2"/>
            <a:r>
              <a:rPr lang="en-US" dirty="0" smtClean="0"/>
              <a:t>Can be congenital but usually related to obesity or lymph node dissection</a:t>
            </a:r>
          </a:p>
          <a:p>
            <a:pPr lvl="1"/>
            <a:r>
              <a:rPr lang="en-US" dirty="0" smtClean="0"/>
              <a:t>Usually unilateral</a:t>
            </a:r>
          </a:p>
          <a:p>
            <a:pPr lvl="1"/>
            <a:r>
              <a:rPr lang="en-US" dirty="0" smtClean="0"/>
              <a:t>Diffuse nontender erythema</a:t>
            </a:r>
          </a:p>
          <a:p>
            <a:pPr lvl="1"/>
            <a:r>
              <a:rPr lang="en-US" dirty="0" smtClean="0"/>
              <a:t>Erythema improves with elevation</a:t>
            </a:r>
          </a:p>
          <a:p>
            <a:pPr lvl="1"/>
            <a:r>
              <a:rPr lang="en-US" dirty="0" smtClean="0"/>
              <a:t>Minimal warmth</a:t>
            </a:r>
          </a:p>
          <a:p>
            <a:pPr lvl="1"/>
            <a:r>
              <a:rPr lang="en-US" dirty="0" smtClean="0"/>
              <a:t>No fever</a:t>
            </a:r>
          </a:p>
        </p:txBody>
      </p:sp>
      <p:sp>
        <p:nvSpPr>
          <p:cNvPr id="4" name="Slide Number Placeholder 3"/>
          <p:cNvSpPr>
            <a:spLocks noGrp="1"/>
          </p:cNvSpPr>
          <p:nvPr>
            <p:ph type="sldNum" sz="quarter" idx="12"/>
          </p:nvPr>
        </p:nvSpPr>
        <p:spPr/>
        <p:txBody>
          <a:bodyPr/>
          <a:lstStyle/>
          <a:p>
            <a:fld id="{993EEC8E-C5CF-40DF-832D-5BCB0E209B98}" type="slidenum">
              <a:rPr lang="en-US" smtClean="0"/>
              <a:pPr/>
              <a:t>8</a:t>
            </a:fld>
            <a:endParaRPr lang="en-US" dirty="0"/>
          </a:p>
        </p:txBody>
      </p:sp>
      <p:sp>
        <p:nvSpPr>
          <p:cNvPr id="10" name="Content Placeholder 9" descr="By Abdullah Sarhan - Own work, CC-BY-SA-4.0.  https://commons.wikimedia.org/w/index.php?curid=48487226." title="Citation"/>
          <p:cNvSpPr>
            <a:spLocks noGrp="1"/>
          </p:cNvSpPr>
          <p:nvPr>
            <p:ph idx="13"/>
          </p:nvPr>
        </p:nvSpPr>
        <p:spPr>
          <a:xfrm>
            <a:off x="5867399" y="5063510"/>
            <a:ext cx="3014447" cy="972670"/>
          </a:xfrm>
        </p:spPr>
        <p:txBody>
          <a:bodyPr>
            <a:normAutofit/>
          </a:bodyPr>
          <a:lstStyle/>
          <a:p>
            <a:pPr marL="0" indent="0">
              <a:buNone/>
            </a:pPr>
            <a:r>
              <a:rPr lang="en-US" sz="1050" dirty="0"/>
              <a:t>By Abdullah Sarhan - Own work, CC-BY-SA-4.0.  </a:t>
            </a:r>
            <a:r>
              <a:rPr lang="en-US" sz="1050" u="sng" dirty="0">
                <a:hlinkClick r:id="rId4" tooltip="Citation link"/>
              </a:rPr>
              <a:t>https://</a:t>
            </a:r>
            <a:r>
              <a:rPr lang="en-US" sz="1050" u="sng" dirty="0" smtClean="0">
                <a:hlinkClick r:id="rId4" tooltip="Citation link"/>
              </a:rPr>
              <a:t>commons.wikimedia.org/w/index.php?curid=48487226</a:t>
            </a:r>
            <a:r>
              <a:rPr lang="en-US" sz="1050" dirty="0" smtClean="0"/>
              <a:t>.</a:t>
            </a:r>
            <a:endParaRPr lang="en-US" sz="1050" dirty="0"/>
          </a:p>
        </p:txBody>
      </p:sp>
      <p:pic>
        <p:nvPicPr>
          <p:cNvPr id="5" name="Picture 4" descr="Image shows two swollen legs and feet " title="Swollen fe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256900"/>
            <a:ext cx="3014447" cy="360874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214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1: Cellulitis Mimics</a:t>
            </a:r>
            <a:endParaRPr lang="en-US" dirty="0"/>
          </a:p>
        </p:txBody>
      </p:sp>
      <p:sp>
        <p:nvSpPr>
          <p:cNvPr id="3" name="Content Placeholder 2"/>
          <p:cNvSpPr>
            <a:spLocks noGrp="1"/>
          </p:cNvSpPr>
          <p:nvPr>
            <p:ph idx="1"/>
          </p:nvPr>
        </p:nvSpPr>
        <p:spPr>
          <a:xfrm>
            <a:off x="457200" y="1891482"/>
            <a:ext cx="4409726" cy="4234683"/>
          </a:xfrm>
        </p:spPr>
        <p:txBody>
          <a:bodyPr/>
          <a:lstStyle/>
          <a:p>
            <a:r>
              <a:rPr lang="en-US" dirty="0" smtClean="0"/>
              <a:t>Peripheral arterial disease</a:t>
            </a:r>
            <a:r>
              <a:rPr lang="en-US" baseline="30000" dirty="0" smtClean="0"/>
              <a:t>4</a:t>
            </a:r>
          </a:p>
          <a:p>
            <a:pPr lvl="1"/>
            <a:r>
              <a:rPr lang="en-US" dirty="0" smtClean="0"/>
              <a:t>Can present with dependent rubor</a:t>
            </a:r>
          </a:p>
          <a:p>
            <a:pPr lvl="2"/>
            <a:r>
              <a:rPr lang="en-US" dirty="0" smtClean="0"/>
              <a:t>Erythema that goes away when the leg is elevated</a:t>
            </a:r>
          </a:p>
          <a:p>
            <a:pPr lvl="1"/>
            <a:r>
              <a:rPr lang="en-US" dirty="0" smtClean="0"/>
              <a:t>Can be associated with pain when patients have severe arterial insufficiency, but not warmth or edema</a:t>
            </a:r>
          </a:p>
        </p:txBody>
      </p:sp>
      <p:sp>
        <p:nvSpPr>
          <p:cNvPr id="4" name="Slide Number Placeholder 3"/>
          <p:cNvSpPr>
            <a:spLocks noGrp="1"/>
          </p:cNvSpPr>
          <p:nvPr>
            <p:ph type="sldNum" sz="quarter" idx="12"/>
          </p:nvPr>
        </p:nvSpPr>
        <p:spPr/>
        <p:txBody>
          <a:bodyPr/>
          <a:lstStyle/>
          <a:p>
            <a:fld id="{993EEC8E-C5CF-40DF-832D-5BCB0E209B98}" type="slidenum">
              <a:rPr lang="en-US" smtClean="0"/>
              <a:pPr/>
              <a:t>9</a:t>
            </a:fld>
            <a:endParaRPr lang="en-US" dirty="0"/>
          </a:p>
        </p:txBody>
      </p:sp>
      <p:sp>
        <p:nvSpPr>
          <p:cNvPr id="10" name="Content Placeholder 9"/>
          <p:cNvSpPr>
            <a:spLocks noGrp="1"/>
          </p:cNvSpPr>
          <p:nvPr>
            <p:ph idx="13"/>
          </p:nvPr>
        </p:nvSpPr>
        <p:spPr>
          <a:xfrm>
            <a:off x="4981574" y="5181600"/>
            <a:ext cx="4043189" cy="972670"/>
          </a:xfrm>
        </p:spPr>
        <p:txBody>
          <a:bodyPr>
            <a:noAutofit/>
          </a:bodyPr>
          <a:lstStyle/>
          <a:p>
            <a:pPr marL="0" indent="0">
              <a:buNone/>
            </a:pPr>
            <a:r>
              <a:rPr lang="en-US" sz="1050" dirty="0"/>
              <a:t>Pannu R, Dean SM. History and physical exam of chronic critical limb ischemia. In: Critical Limb </a:t>
            </a:r>
            <a:r>
              <a:rPr lang="en-US" sz="1050" dirty="0" smtClean="0"/>
              <a:t>Ischemia. </a:t>
            </a:r>
            <a:r>
              <a:rPr lang="en-US" sz="1050" dirty="0"/>
              <a:t>Copyright © 2017 Springer International Publishing Switzerland. All rights reserved</a:t>
            </a:r>
            <a:r>
              <a:rPr lang="en-US" sz="1050" dirty="0" smtClean="0"/>
              <a:t>. Used with permission.</a:t>
            </a:r>
            <a:endParaRPr lang="en-US" sz="1000" dirty="0"/>
          </a:p>
        </p:txBody>
      </p:sp>
      <p:pic>
        <p:nvPicPr>
          <p:cNvPr id="6" name="Picture 5" descr="Image shows leg and ankle with edema" title="Ede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679448"/>
            <a:ext cx="1719072" cy="3499104"/>
          </a:xfrm>
          <a:prstGeom prst="rect">
            <a:avLst/>
          </a:prstGeom>
        </p:spPr>
      </p:pic>
      <p:pic>
        <p:nvPicPr>
          <p:cNvPr id="7" name="Picture 6" descr="Image shows leg and ankle with edema" title="Ede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928" y="1685544"/>
            <a:ext cx="1719072" cy="3486912"/>
          </a:xfrm>
          <a:prstGeom prst="rect">
            <a:avLst/>
          </a:prstGeom>
        </p:spPr>
      </p:pic>
    </p:spTree>
    <p:custDataLst>
      <p:tags r:id="rId1"/>
    </p:custDataLst>
    <p:extLst>
      <p:ext uri="{BB962C8B-B14F-4D97-AF65-F5344CB8AC3E}">
        <p14:creationId xmlns:p14="http://schemas.microsoft.com/office/powerpoint/2010/main" val="1206454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ARTICULATE_SLIDE_COUNT" val="36"/>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llulitis and Skin and Soft Tissue Abscesses &amp;quot;&quot;/&gt;&lt;property id=&quot;20307&quot; value=&quot;483&quot;/&gt;&lt;/object&gt;&lt;object type=&quot;3&quot; unique_id=&quot;10005&quot;&gt;&lt;property id=&quot;20148&quot; value=&quot;5&quot;/&gt;&lt;property id=&quot;20300&quot; value=&quot;Slide 3 - &amp;quot; Objectives&amp;quot;&quot;/&gt;&lt;property id=&quot;20307&quot; value=&quot;503&quot;/&gt;&lt;/object&gt;&lt;object type=&quot;3&quot; unique_id=&quot;10007&quot;&gt;&lt;property id=&quot;20148&quot; value=&quot;5&quot;/&gt;&lt;property id=&quot;20300&quot; value=&quot;Slide 25 - &amp;quot; &amp;quot;&quot;/&gt;&lt;property id=&quot;20307&quot; value=&quot;488&quot;/&gt;&lt;/object&gt;&lt;object type=&quot;3&quot; unique_id=&quot;10025&quot;&gt;&lt;property id=&quot;20148&quot; value=&quot;5&quot;/&gt;&lt;property id=&quot;20300&quot; value=&quot;Slide 26 - &amp;quot;Stewardship for Cellulitis &amp;quot;&quot;/&gt;&lt;property id=&quot;20307&quot; value=&quot;508&quot;/&gt;&lt;/object&gt;&lt;object type=&quot;3&quot; unique_id=&quot;10029&quot;&gt;&lt;property id=&quot;20148&quot; value=&quot;5&quot;/&gt;&lt;property id=&quot;20300&quot; value=&quot;Slide 29 - &amp;quot;Take Home Messages&amp;quot;&quot;/&gt;&lt;property id=&quot;20307&quot; value=&quot;502&quot;/&gt;&lt;/object&gt;&lt;object type=&quot;3&quot; unique_id=&quot;10030&quot;&gt;&lt;property id=&quot;20148&quot; value=&quot;5&quot;/&gt;&lt;property id=&quot;20300&quot; value=&quot;Slide 31 - &amp;quot;Questions&amp;quot;&quot;/&gt;&lt;property id=&quot;20307&quot; value=&quot;510&quot;/&gt;&lt;/object&gt;&lt;object type=&quot;3&quot; unique_id=&quot;10031&quot;&gt;&lt;property id=&quot;20148&quot; value=&quot;5&quot;/&gt;&lt;property id=&quot;20300&quot; value=&quot;Slide 32 - &amp;quot;Next Steps&amp;quot;&quot;/&gt;&lt;property id=&quot;20307&quot; value=&quot;511&quot;/&gt;&lt;/object&gt;&lt;object type=&quot;3&quot; unique_id=&quot;10032&quot;&gt;&lt;property id=&quot;20148&quot; value=&quot;5&quot;/&gt;&lt;property id=&quot;20300&quot; value=&quot;Slide 34 - &amp;quot;References&amp;quot;&quot;/&gt;&lt;property id=&quot;20307&quot; value=&quot;512&quot;/&gt;&lt;/object&gt;&lt;object type=&quot;3&quot; unique_id=&quot;10067&quot;&gt;&lt;property id=&quot;20148&quot; value=&quot;5&quot;/&gt;&lt;property id=&quot;20300&quot; value=&quot;Slide 33 - &amp;quot;Disclaimer&amp;quot;&quot;/&gt;&lt;property id=&quot;20307&quot; value=&quot;515&quot;/&gt;&lt;/object&gt;&lt;object type=&quot;3&quot; unique_id=&quot;10073&quot;&gt;&lt;property id=&quot;20148&quot; value=&quot;5&quot;/&gt;&lt;property id=&quot;20300&quot; value=&quot;Slide 2 - &amp;quot;Presenter — Sara Cosgrove&amp;quot;&quot;/&gt;&lt;property id=&quot;20307&quot; value=&quot;548&quot;/&gt;&lt;/object&gt;&lt;object type=&quot;3&quot; unique_id=&quot;10074&quot;&gt;&lt;property id=&quot;20148&quot; value=&quot;5&quot;/&gt;&lt;property id=&quot;20300&quot; value=&quot;Slide 4 - &amp;quot;The Four Moments of Antibiotic Decision-Making&amp;quot;&quot;/&gt;&lt;property id=&quot;20307&quot; value=&quot;530&quot;/&gt;&lt;/object&gt;&lt;object type=&quot;3&quot; unique_id=&quot;10075&quot;&gt;&lt;property id=&quot;20148&quot; value=&quot;5&quot;/&gt;&lt;property id=&quot;20300&quot; value=&quot;Slide 5 - &amp;quot;The Four Moments of Antibiotic Decision-Making&amp;quot;&quot;/&gt;&lt;property id=&quot;20307&quot; value=&quot;531&quot;/&gt;&lt;/object&gt;&lt;object type=&quot;3&quot; unique_id=&quot;10076&quot;&gt;&lt;property id=&quot;20148&quot; value=&quot;5&quot;/&gt;&lt;property id=&quot;20300&quot; value=&quot;Slide 6 - &amp;quot;Moment 1: Diagnosis of Cellulitis&amp;quot;&quot;/&gt;&lt;property id=&quot;20307&quot; value=&quot;535&quot;/&gt;&lt;/object&gt;&lt;object type=&quot;3&quot; unique_id=&quot;10077&quot;&gt;&lt;property id=&quot;20148&quot; value=&quot;5&quot;/&gt;&lt;property id=&quot;20300&quot; value=&quot;Slide 7 - &amp;quot;Moment 1: Cellulitis Mimics&amp;quot;&quot;/&gt;&lt;property id=&quot;20307&quot; value=&quot;539&quot;/&gt;&lt;/object&gt;&lt;object type=&quot;3&quot; unique_id=&quot;10078&quot;&gt;&lt;property id=&quot;20148&quot; value=&quot;5&quot;/&gt;&lt;property id=&quot;20300&quot; value=&quot;Slide 8 - &amp;quot;Moment 1: Cellulitis Mimics&amp;quot;&quot;/&gt;&lt;property id=&quot;20307&quot; value=&quot;529&quot;/&gt;&lt;/object&gt;&lt;object type=&quot;3&quot; unique_id=&quot;10079&quot;&gt;&lt;property id=&quot;20148&quot; value=&quot;5&quot;/&gt;&lt;property id=&quot;20300&quot; value=&quot;Slide 9 - &amp;quot;Moment 1: Cellulitis Mimics&amp;quot;&quot;/&gt;&lt;property id=&quot;20307&quot; value=&quot;547&quot;/&gt;&lt;/object&gt;&lt;object type=&quot;3&quot; unique_id=&quot;10080&quot;&gt;&lt;property id=&quot;20148&quot; value=&quot;5&quot;/&gt;&lt;property id=&quot;20300&quot; value=&quot;Slide 10 - &amp;quot;Moment 1: Cellulitis Mimics&amp;quot;&quot;/&gt;&lt;property id=&quot;20307&quot; value=&quot;540&quot;/&gt;&lt;/object&gt;&lt;object type=&quot;3&quot; unique_id=&quot;10081&quot;&gt;&lt;property id=&quot;20148&quot; value=&quot;5&quot;/&gt;&lt;property id=&quot;20300&quot; value=&quot;Slide 11 - &amp;quot;The Four Moments of Antibiotic Decision-Making&amp;quot;&quot;/&gt;&lt;property id=&quot;20307&quot; value=&quot;532&quot;/&gt;&lt;/object&gt;&lt;object type=&quot;3&quot; unique_id=&quot;10082&quot;&gt;&lt;property id=&quot;20148&quot; value=&quot;5&quot;/&gt;&lt;property id=&quot;20300&quot; value=&quot;Slide 12 - &amp;quot;Moment 2: Microbiologic Diagnosis&amp;quot;&quot;/&gt;&lt;property id=&quot;20307&quot; value=&quot;536&quot;/&gt;&lt;/object&gt;&lt;object type=&quot;3&quot; unique_id=&quot;10083&quot;&gt;&lt;property id=&quot;20148&quot; value=&quot;5&quot;/&gt;&lt;property id=&quot;20300&quot; value=&quot;Slide 13 - &amp;quot;Moment 2: Diagnosis of Type of Cellulitis&amp;quot;&quot;/&gt;&lt;property id=&quot;20307&quot; value=&quot;522&quot;/&gt;&lt;/object&gt;&lt;object type=&quot;3&quot; unique_id=&quot;10084&quot;&gt;&lt;property id=&quot;20148&quot; value=&quot;5&quot;/&gt;&lt;property id=&quot;20300&quot; value=&quot;Slide 14 - &amp;quot;Moment 2: Suppurative vs. Non-Suppurative&amp;quot;&quot;/&gt;&lt;property id=&quot;20307&quot; value=&quot;523&quot;/&gt;&lt;/object&gt;&lt;object type=&quot;3&quot; unique_id=&quot;10085&quot;&gt;&lt;property id=&quot;20148&quot; value=&quot;5&quot;/&gt;&lt;property id=&quot;20300&quot; value=&quot;Slide 15 - &amp;quot;Moment 2: Etiology of Non-Suppurative  Cellulitis in the MRSA Era is NOT MRSA&amp;quot;&quot;/&gt;&lt;property id=&quot;20307&quot; value=&quot;524&quot;/&gt;&lt;/object&gt;&lt;object type=&quot;3&quot; unique_id=&quot;10086&quot;&gt;&lt;property id=&quot;20148&quot; value=&quot;5&quot;/&gt;&lt;property id=&quot;20300&quot; value=&quot;Slide 16 - &amp;quot;Moment 1: Skin Abscesses with Minimal Cellulitis&amp;quot;&quot;/&gt;&lt;property id=&quot;20307&quot; value=&quot;541&quot;/&gt;&lt;/object&gt;&lt;object type=&quot;3&quot; unique_id=&quot;10087&quot;&gt;&lt;property id=&quot;20148&quot; value=&quot;5&quot;/&gt;&lt;property id=&quot;20300&quot; value=&quot;Slide 17 - &amp;quot;Moment 1: Indications for Antibiotics in Skin Abscesses&amp;quot;&quot;/&gt;&lt;property id=&quot;20307&quot; value=&quot;546&quot;/&gt;&lt;/object&gt;&lt;object type=&quot;3&quot; unique_id=&quot;10088&quot;&gt;&lt;property id=&quot;20148&quot; value=&quot;5&quot;/&gt;&lt;property id=&quot;20300&quot; value=&quot;Slide 18 - &amp;quot;Moment 2: Gram Negative Coverage in Cellulitis &amp;quot;&quot;/&gt;&lt;property id=&quot;20307&quot; value=&quot;542&quot;/&gt;&lt;/object&gt;&lt;object type=&quot;3&quot; unique_id=&quot;10089&quot;&gt;&lt;property id=&quot;20148&quot; value=&quot;5&quot;/&gt;&lt;property id=&quot;20300&quot; value=&quot;Slide 19 - &amp;quot;Moment 2: Non-Antibiotic Therapy&amp;quot;&quot;/&gt;&lt;property id=&quot;20307&quot; value=&quot;543&quot;/&gt;&lt;/object&gt;&lt;object type=&quot;3&quot; unique_id=&quot;10090&quot;&gt;&lt;property id=&quot;20148&quot; value=&quot;5&quot;/&gt;&lt;property id=&quot;20300&quot; value=&quot;Slide 20 - &amp;quot;The Four Moments of Antibiotic Decision-Making&amp;quot;&quot;/&gt;&lt;property id=&quot;20307&quot; value=&quot;550&quot;/&gt;&lt;/object&gt;&lt;object type=&quot;3&quot; unique_id=&quot;10091&quot;&gt;&lt;property id=&quot;20148&quot; value=&quot;5&quot;/&gt;&lt;property id=&quot;20300&quot; value=&quot;Slide 21 - &amp;quot;Moment 3: Narrowing and Converting to Oral Therapy&amp;quot;&quot;/&gt;&lt;property id=&quot;20307&quot; value=&quot;538&quot;/&gt;&lt;/object&gt;&lt;object type=&quot;3&quot; unique_id=&quot;10092&quot;&gt;&lt;property id=&quot;20148&quot; value=&quot;5&quot;/&gt;&lt;property id=&quot;20300&quot; value=&quot;Slide 22 - &amp;quot;Moment 3: Narrowing and Converting to Oral Therapy&amp;quot;&quot;/&gt;&lt;property id=&quot;20307&quot; value=&quot;544&quot;/&gt;&lt;/object&gt;&lt;object type=&quot;3&quot; unique_id=&quot;10093&quot;&gt;&lt;property id=&quot;20148&quot; value=&quot;5&quot;/&gt;&lt;property id=&quot;20300&quot; value=&quot;Slide 23 - &amp;quot;The Four Moments of Antibiotic Decision-Making&amp;quot;&quot;/&gt;&lt;property id=&quot;20307&quot; value=&quot;551&quot;/&gt;&lt;/object&gt;&lt;object type=&quot;3&quot; unique_id=&quot;10094&quot;&gt;&lt;property id=&quot;20148&quot; value=&quot;5&quot;/&gt;&lt;property id=&quot;20300&quot; value=&quot;Slide 24 - &amp;quot;Moment 4: Duration of Therapy for Uncomplicated Cellulitis&amp;quot;&quot;/&gt;&lt;property id=&quot;20307&quot; value=&quot;525&quot;/&gt;&lt;/object&gt;&lt;object type=&quot;3&quot; unique_id=&quot;10095&quot;&gt;&lt;property id=&quot;20148&quot; value=&quot;5&quot;/&gt;&lt;property id=&quot;20300&quot; value=&quot;Slide 27 - &amp;quot;Intervention to Improve Cellulitis and Abscess Therapy &amp;quot;&quot;/&gt;&lt;property id=&quot;20307&quot; value=&quot;528&quot;/&gt;&lt;/object&gt;&lt;object type=&quot;3&quot; unique_id=&quot;10096&quot;&gt;&lt;property id=&quot;20148&quot; value=&quot;5&quot;/&gt;&lt;property id=&quot;20300&quot; value=&quot;Slide 28 - &amp;quot;Steps to Intervene At Your Institution&amp;quot;&quot;/&gt;&lt;property id=&quot;20307&quot; value=&quot;545&quot;/&gt;&lt;/object&gt;&lt;object type=&quot;3&quot; unique_id=&quot;10097&quot;&gt;&lt;property id=&quot;20148&quot; value=&quot;5&quot;/&gt;&lt;property id=&quot;20300&quot; value=&quot;Slide 30 - &amp;quot;Program Website Access&amp;quot;&quot;/&gt;&lt;property id=&quot;20307&quot; value=&quot;521&quot;/&gt;&lt;/object&gt;&lt;object type=&quot;3&quot; unique_id=&quot;10099&quot;&gt;&lt;property id=&quot;20148&quot; value=&quot;5&quot;/&gt;&lt;property id=&quot;20300&quot; value=&quot;Slide 36 - &amp;quot;References&amp;quot;&quot;/&gt;&lt;property id=&quot;20307&quot; value=&quot;552&quot;/&gt;&lt;/object&gt;&lt;object type=&quot;3&quot; unique_id=&quot;10101&quot;&gt;&lt;property id=&quot;20148&quot; value=&quot;5&quot;/&gt;&lt;property id=&quot;20300&quot; value=&quot;Slide 35&quot;/&gt;&lt;property id=&quot;20307&quot; value=&quot;553&quot;/&gt;&lt;/object&gt;&lt;/object&gt;&lt;object type=&quot;8&quot; unique_id=&quot;10066&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28256</TotalTime>
  <Words>2521</Words>
  <Application>Microsoft Office PowerPoint</Application>
  <PresentationFormat>On-screen Show (4:3)</PresentationFormat>
  <Paragraphs>282</Paragraphs>
  <Slides>31</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vt:lpstr>
      <vt:lpstr>1_Office Theme</vt:lpstr>
      <vt:lpstr>Best Practices in the Diagnosis and Treatment of Cellulitis and Skin and Soft Tissue Infections</vt:lpstr>
      <vt:lpstr> Objectives</vt:lpstr>
      <vt:lpstr>The Four Moments of Antibiotic Decision Making</vt:lpstr>
      <vt:lpstr>The Four Moments of Antibiotic Decision Making</vt:lpstr>
      <vt:lpstr>Moment 1: Diagnosis of Cellulitis1,2</vt:lpstr>
      <vt:lpstr>Moment 1: Cellulitis Mimics</vt:lpstr>
      <vt:lpstr>Moment 1: Cellulitis Mimics</vt:lpstr>
      <vt:lpstr>Moment 1: Cellulitis Mimics</vt:lpstr>
      <vt:lpstr>Moment 1: Cellulitis Mimics</vt:lpstr>
      <vt:lpstr>Moment 1: Cellulitis Mimics4</vt:lpstr>
      <vt:lpstr>The Four Moments of Antibiotic Decision Making</vt:lpstr>
      <vt:lpstr>Moment 2: Microbiologic Diagnosis</vt:lpstr>
      <vt:lpstr>Moment 2: Diagnosis of Type of Cellulitis</vt:lpstr>
      <vt:lpstr>Moment 2: Nonpurulent Versus Purulent</vt:lpstr>
      <vt:lpstr>Moment 2: Etiology of Nonpurulent  Cellulitis in the MRSA Era Is NOT MRSA</vt:lpstr>
      <vt:lpstr>Skin Abscesses With Minimal Cellulitis</vt:lpstr>
      <vt:lpstr>Indications for Antibiotics in Skin Abscesses</vt:lpstr>
      <vt:lpstr>Moment 2: Gram-Negative Coverage in Cellulitis </vt:lpstr>
      <vt:lpstr>Moment 2: Nonantibiotic Therapy</vt:lpstr>
      <vt:lpstr>The Four Moments of Antibiotic Decision Making</vt:lpstr>
      <vt:lpstr>Moment 3: Narrowing and Converting to Oral Therapy</vt:lpstr>
      <vt:lpstr>Moment 3: Narrowing and Converting to Oral Therapy</vt:lpstr>
      <vt:lpstr>The Four Moments of Antibiotic Decision Making</vt:lpstr>
      <vt:lpstr>Moment 4: Duration of Therapy for Uncomplicated Cellulitis</vt:lpstr>
      <vt:lpstr>Moment 4: Duration of Therapy for Skin  and Skin Soft Tissue Infection</vt:lpstr>
      <vt:lpstr>Improving Prescribing for Cellulitis and Skin and Soft Tissue Infections at Your Hospital</vt:lpstr>
      <vt:lpstr>Take-Home Messages</vt:lpstr>
      <vt:lpstr>Disclaimer</vt:lpstr>
      <vt:lpstr>References</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the Diagnosis and Treatment of Cellulitis and Skin and Soft Tissue Infections</dc:title>
  <dc:subject>AHRQ Safety Program for Improving Antibiotic Use</dc:subject>
  <dc:creator>"Agency for Healthcare Research and Quality (AHRQ)"</dc:creator>
  <cp:keywords>Antibiotic; CUSP</cp:keywords>
  <cp:lastModifiedBy>Ramage, Kathryn (AHRQ/OC) (CTR)</cp:lastModifiedBy>
  <cp:revision>1681</cp:revision>
  <cp:lastPrinted>2019-05-09T15:40:48Z</cp:lastPrinted>
  <dcterms:created xsi:type="dcterms:W3CDTF">2010-04-13T05:43:03Z</dcterms:created>
  <dcterms:modified xsi:type="dcterms:W3CDTF">2019-10-28T12:20:10Z</dcterms:modified>
  <cp:category>Antibiotic Stewardship; CUSP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ies>
</file>