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5.xml" ContentType="application/vnd.openxmlformats-officedocument.presentationml.notesSlide+xml"/>
  <Override PartName="/ppt/tags/tag27.xml" ContentType="application/vnd.openxmlformats-officedocument.presentationml.tags+xml"/>
  <Override PartName="/ppt/notesSlides/notesSlide16.xml" ContentType="application/vnd.openxmlformats-officedocument.presentationml.notesSlide+xml"/>
  <Override PartName="/ppt/tags/tag28.xml" ContentType="application/vnd.openxmlformats-officedocument.presentationml.tags+xml"/>
  <Override PartName="/ppt/notesSlides/notesSlide17.xml" ContentType="application/vnd.openxmlformats-officedocument.presentationml.notesSlide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tags/tag30.xml" ContentType="application/vnd.openxmlformats-officedocument.presentationml.tags+xml"/>
  <Override PartName="/ppt/notesSlides/notesSlide19.xml" ContentType="application/vnd.openxmlformats-officedocument.presentationml.notesSlide+xml"/>
  <Override PartName="/ppt/tags/tag31.xml" ContentType="application/vnd.openxmlformats-officedocument.presentationml.tags+xml"/>
  <Override PartName="/ppt/notesSlides/notesSlide20.xml" ContentType="application/vnd.openxmlformats-officedocument.presentationml.notesSlide+xml"/>
  <Override PartName="/ppt/tags/tag32.xml" ContentType="application/vnd.openxmlformats-officedocument.presentationml.tags+xml"/>
  <Override PartName="/ppt/notesSlides/notesSlide21.xml" ContentType="application/vnd.openxmlformats-officedocument.presentationml.notesSlide+xml"/>
  <Override PartName="/ppt/tags/tag33.xml" ContentType="application/vnd.openxmlformats-officedocument.presentationml.tags+xml"/>
  <Override PartName="/ppt/notesSlides/notesSlide22.xml" ContentType="application/vnd.openxmlformats-officedocument.presentationml.notesSlide+xml"/>
  <Override PartName="/ppt/tags/tag34.xml" ContentType="application/vnd.openxmlformats-officedocument.presentationml.tags+xml"/>
  <Override PartName="/ppt/notesSlides/notesSlide23.xml" ContentType="application/vnd.openxmlformats-officedocument.presentationml.notesSlide+xml"/>
  <Override PartName="/ppt/tags/tag35.xml" ContentType="application/vnd.openxmlformats-officedocument.presentationml.tags+xml"/>
  <Override PartName="/ppt/notesSlides/notesSlide24.xml" ContentType="application/vnd.openxmlformats-officedocument.presentationml.notesSlide+xml"/>
  <Override PartName="/ppt/tags/tag36.xml" ContentType="application/vnd.openxmlformats-officedocument.presentationml.tags+xml"/>
  <Override PartName="/ppt/notesSlides/notesSlide25.xml" ContentType="application/vnd.openxmlformats-officedocument.presentationml.notesSlide+xml"/>
  <Override PartName="/ppt/tags/tag37.xml" ContentType="application/vnd.openxmlformats-officedocument.presentationml.tags+xml"/>
  <Override PartName="/ppt/notesSlides/notesSlide26.xml" ContentType="application/vnd.openxmlformats-officedocument.presentationml.notesSlide+xml"/>
  <Override PartName="/ppt/tags/tag38.xml" ContentType="application/vnd.openxmlformats-officedocument.presentationml.tags+xml"/>
  <Override PartName="/ppt/notesSlides/notesSlide27.xml" ContentType="application/vnd.openxmlformats-officedocument.presentationml.notesSlide+xml"/>
  <Override PartName="/ppt/tags/tag39.xml" ContentType="application/vnd.openxmlformats-officedocument.presentationml.tags+xml"/>
  <Override PartName="/ppt/notesSlides/notesSlide28.xml" ContentType="application/vnd.openxmlformats-officedocument.presentationml.notesSlide+xml"/>
  <Override PartName="/ppt/tags/tag40.xml" ContentType="application/vnd.openxmlformats-officedocument.presentationml.tags+xml"/>
  <Override PartName="/ppt/notesSlides/notesSlide2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0.xml" ContentType="application/vnd.openxmlformats-officedocument.presentationml.notesSlide+xml"/>
  <Override PartName="/ppt/tags/tag43.xml" ContentType="application/vnd.openxmlformats-officedocument.presentationml.tags+xml"/>
  <Override PartName="/ppt/notesSlides/notesSlide31.xml" ContentType="application/vnd.openxmlformats-officedocument.presentationml.notesSlide+xml"/>
  <Override PartName="/ppt/tags/tag44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586" r:id="rId2"/>
    <p:sldId id="427" r:id="rId3"/>
    <p:sldId id="478" r:id="rId4"/>
    <p:sldId id="563" r:id="rId5"/>
    <p:sldId id="587" r:id="rId6"/>
    <p:sldId id="502" r:id="rId7"/>
    <p:sldId id="588" r:id="rId8"/>
    <p:sldId id="505" r:id="rId9"/>
    <p:sldId id="506" r:id="rId10"/>
    <p:sldId id="508" r:id="rId11"/>
    <p:sldId id="534" r:id="rId12"/>
    <p:sldId id="589" r:id="rId13"/>
    <p:sldId id="510" r:id="rId14"/>
    <p:sldId id="590" r:id="rId15"/>
    <p:sldId id="515" r:id="rId16"/>
    <p:sldId id="585" r:id="rId17"/>
    <p:sldId id="536" r:id="rId18"/>
    <p:sldId id="591" r:id="rId19"/>
    <p:sldId id="592" r:id="rId20"/>
    <p:sldId id="539" r:id="rId21"/>
    <p:sldId id="549" r:id="rId22"/>
    <p:sldId id="582" r:id="rId23"/>
    <p:sldId id="593" r:id="rId24"/>
    <p:sldId id="541" r:id="rId25"/>
    <p:sldId id="542" r:id="rId26"/>
    <p:sldId id="594" r:id="rId27"/>
    <p:sldId id="544" r:id="rId28"/>
    <p:sldId id="595" r:id="rId29"/>
    <p:sldId id="546" r:id="rId30"/>
    <p:sldId id="548" r:id="rId31"/>
    <p:sldId id="547" r:id="rId32"/>
    <p:sldId id="583" r:id="rId33"/>
    <p:sldId id="513" r:id="rId34"/>
    <p:sldId id="551" r:id="rId35"/>
    <p:sldId id="580" r:id="rId36"/>
    <p:sldId id="581" r:id="rId37"/>
    <p:sldId id="584" r:id="rId38"/>
  </p:sldIdLst>
  <p:sldSz cx="10058400" cy="7772400"/>
  <p:notesSz cx="7010400" cy="9296400"/>
  <p:custDataLst>
    <p:tags r:id="rId40"/>
  </p:custDataLst>
  <p:defaultTextStyle>
    <a:defPPr>
      <a:defRPr lang="en-US"/>
    </a:defPPr>
    <a:lvl1pPr marL="0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319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638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956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275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595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914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233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549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issa A Miller" initials="MAM" lastIdx="35" clrIdx="0"/>
  <p:cmAuthor id="7" name="Pranita" initials="" lastIdx="21" clrIdx="7"/>
  <p:cmAuthor id="1" name="Kathleen Speck" initials="KS" lastIdx="64" clrIdx="1">
    <p:extLst/>
  </p:cmAuthor>
  <p:cmAuthor id="8" name="Heidenrich, Christine (AHRQ/OC) (CTR)" initials="HC((" lastIdx="15" clrIdx="8">
    <p:extLst>
      <p:ext uri="{19B8F6BF-5375-455C-9EA6-DF929625EA0E}">
        <p15:presenceInfo xmlns:p15="http://schemas.microsoft.com/office/powerpoint/2012/main" userId="S-1-5-21-1747495209-1248221918-2216747781-28054" providerId="AD"/>
      </p:ext>
    </p:extLst>
  </p:cmAuthor>
  <p:cmAuthor id="2" name="Pranita Tamma" initials="PT" lastIdx="43" clrIdx="2">
    <p:extLst/>
  </p:cmAuthor>
  <p:cmAuthor id="3" name="Meghan Walrath" initials="MW" lastIdx="11" clrIdx="3">
    <p:extLst/>
  </p:cmAuthor>
  <p:cmAuthor id="4" name="Sara Cosgrove" initials="SC" lastIdx="31" clrIdx="4">
    <p:extLst/>
  </p:cmAuthor>
  <p:cmAuthor id="5" name="Sara Cosgrove" initials="SC [2]" lastIdx="11" clrIdx="5">
    <p:extLst/>
  </p:cmAuthor>
  <p:cmAuthor id="6" name="Miller, Melissa (AHRQ/CQuIPS)" initials="MM(" lastIdx="31" clrIdx="6">
    <p:extLst>
      <p:ext uri="{19B8F6BF-5375-455C-9EA6-DF929625EA0E}">
        <p15:presenceInfo xmlns:p15="http://schemas.microsoft.com/office/powerpoint/2012/main" userId="S-1-5-21-1747495209-1248221918-2216747781-1407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C1"/>
    <a:srgbClr val="3B6921"/>
    <a:srgbClr val="B31F17"/>
    <a:srgbClr val="FF0000"/>
    <a:srgbClr val="FAF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28" autoAdjust="0"/>
    <p:restoredTop sz="86364" autoAdjust="0"/>
  </p:normalViewPr>
  <p:slideViewPr>
    <p:cSldViewPr>
      <p:cViewPr varScale="1">
        <p:scale>
          <a:sx n="76" d="100"/>
          <a:sy n="76" d="100"/>
        </p:scale>
        <p:origin x="234" y="72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-3527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5BD74E-E827-4F97-87D4-C307608CFA39}" type="datetimeFigureOut">
              <a:rPr lang="en-US" smtClean="0"/>
              <a:t>10/24/2019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696913"/>
            <a:ext cx="45116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6E0279-E039-4FD6-AE27-C626EDCEFE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0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319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638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7956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275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6595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5914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233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4549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66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1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761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9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6A82B-E20A-45B2-B898-7F5251F23A1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79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6A82B-E20A-45B2-B898-7F5251F23A1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11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16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67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53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30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29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13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87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31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505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802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113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702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6A82B-E20A-45B2-B898-7F5251F23A1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745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6A82B-E20A-45B2-B898-7F5251F23A1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613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6A82B-E20A-45B2-B898-7F5251F23A1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3927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36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944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974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044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91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7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79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320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77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76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18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601172"/>
            <a:ext cx="8549640" cy="16660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566920"/>
            <a:ext cx="57150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381000"/>
            <a:ext cx="8466138" cy="1295400"/>
          </a:xfr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509320" indent="0">
              <a:buNone/>
              <a:defRPr>
                <a:solidFill>
                  <a:schemeClr val="bg1"/>
                </a:solidFill>
              </a:defRPr>
            </a:lvl2pPr>
            <a:lvl3pPr marL="1018637" indent="0">
              <a:buNone/>
              <a:defRPr>
                <a:solidFill>
                  <a:schemeClr val="bg1"/>
                </a:solidFill>
              </a:defRPr>
            </a:lvl3pPr>
            <a:lvl4pPr marL="1527955" indent="0">
              <a:buNone/>
              <a:defRPr>
                <a:solidFill>
                  <a:schemeClr val="bg1"/>
                </a:solidFill>
              </a:defRPr>
            </a:lvl4pPr>
            <a:lvl5pPr marL="20372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88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1640" y="7298795"/>
            <a:ext cx="487680" cy="413809"/>
          </a:xfrm>
        </p:spPr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0210800" y="647700"/>
            <a:ext cx="9052560" cy="53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10210800" y="1295400"/>
            <a:ext cx="9052560" cy="53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10210800" y="1966748"/>
            <a:ext cx="9052560" cy="53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10210800" y="2614448"/>
            <a:ext cx="9052560" cy="53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10210800" y="3262148"/>
            <a:ext cx="9052560" cy="53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-15766" y="7505700"/>
            <a:ext cx="9052560" cy="5334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509320" indent="0">
              <a:buNone/>
              <a:defRPr sz="1200"/>
            </a:lvl2pPr>
            <a:lvl3pPr marL="1018637" indent="0">
              <a:buNone/>
              <a:defRPr sz="1100"/>
            </a:lvl3pPr>
            <a:lvl4pPr marL="1527955" indent="0">
              <a:buNone/>
              <a:defRPr sz="1100"/>
            </a:lvl4pPr>
            <a:lvl5pPr marL="2037275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222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736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4610100" cy="5799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118100" y="1143000"/>
            <a:ext cx="4610100" cy="5799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54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3" y="1066800"/>
            <a:ext cx="4444206" cy="72506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9319" indent="0">
              <a:buNone/>
              <a:defRPr sz="2200" b="1"/>
            </a:lvl2pPr>
            <a:lvl3pPr marL="1018638" indent="0">
              <a:buNone/>
              <a:defRPr sz="2000" b="1"/>
            </a:lvl3pPr>
            <a:lvl4pPr marL="1527956" indent="0">
              <a:buNone/>
              <a:defRPr sz="1800" b="1"/>
            </a:lvl4pPr>
            <a:lvl5pPr marL="2037275" indent="0">
              <a:buNone/>
              <a:defRPr sz="1800" b="1"/>
            </a:lvl5pPr>
            <a:lvl6pPr marL="2546595" indent="0">
              <a:buNone/>
              <a:defRPr sz="1800" b="1"/>
            </a:lvl6pPr>
            <a:lvl7pPr marL="3055914" indent="0">
              <a:buNone/>
              <a:defRPr sz="1800" b="1"/>
            </a:lvl7pPr>
            <a:lvl8pPr marL="3565233" indent="0">
              <a:buNone/>
              <a:defRPr sz="1800" b="1"/>
            </a:lvl8pPr>
            <a:lvl9pPr marL="4074549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0" y="1066800"/>
            <a:ext cx="4445953" cy="72506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9319" indent="0">
              <a:buNone/>
              <a:defRPr sz="2200" b="1"/>
            </a:lvl2pPr>
            <a:lvl3pPr marL="1018638" indent="0">
              <a:buNone/>
              <a:defRPr sz="2000" b="1"/>
            </a:lvl3pPr>
            <a:lvl4pPr marL="1527956" indent="0">
              <a:buNone/>
              <a:defRPr sz="1800" b="1"/>
            </a:lvl4pPr>
            <a:lvl5pPr marL="2037275" indent="0">
              <a:buNone/>
              <a:defRPr sz="1800" b="1"/>
            </a:lvl5pPr>
            <a:lvl6pPr marL="2546595" indent="0">
              <a:buNone/>
              <a:defRPr sz="1800" b="1"/>
            </a:lvl6pPr>
            <a:lvl7pPr marL="3055914" indent="0">
              <a:buNone/>
              <a:defRPr sz="1800" b="1"/>
            </a:lvl7pPr>
            <a:lvl8pPr marL="3565233" indent="0">
              <a:buNone/>
              <a:defRPr sz="1800" b="1"/>
            </a:lvl8pPr>
            <a:lvl9pPr marL="4074549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02920" y="1944264"/>
            <a:ext cx="4610100" cy="49987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118100" y="1944264"/>
            <a:ext cx="4610100" cy="49987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881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02920" y="259081"/>
            <a:ext cx="9052560" cy="672897"/>
          </a:xfrm>
          <a:prstGeom prst="rect">
            <a:avLst/>
          </a:prstGeom>
        </p:spPr>
        <p:txBody>
          <a:bodyPr vert="horz" lIns="91391" tIns="45697" rIns="91391" bIns="4569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56"/>
          <a:stretch/>
        </p:blipFill>
        <p:spPr>
          <a:xfrm>
            <a:off x="0" y="6684264"/>
            <a:ext cx="10058400" cy="112268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02920" y="1122680"/>
            <a:ext cx="9052560" cy="5786120"/>
          </a:xfrm>
          <a:prstGeom prst="rect">
            <a:avLst/>
          </a:prstGeom>
        </p:spPr>
        <p:txBody>
          <a:bodyPr vert="horz" lIns="91391" tIns="45697" rIns="91391" bIns="456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51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612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0210800" y="1137921"/>
            <a:ext cx="9052560" cy="538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10210800" y="1752600"/>
            <a:ext cx="9052560" cy="538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10210800" y="2401261"/>
            <a:ext cx="9052560" cy="538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10210800" y="3046766"/>
            <a:ext cx="9052560" cy="538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10210800" y="3661445"/>
            <a:ext cx="9052560" cy="538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10210800" y="4310106"/>
            <a:ext cx="9052560" cy="538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-16497" y="7040563"/>
            <a:ext cx="8382000" cy="731837"/>
          </a:xfrm>
        </p:spPr>
        <p:txBody>
          <a:bodyPr anchor="b">
            <a:noAutofit/>
          </a:bodyPr>
          <a:lstStyle>
            <a:lvl1pPr>
              <a:buClr>
                <a:schemeClr val="tx1"/>
              </a:buClr>
              <a:buFont typeface="+mj-lt"/>
              <a:buAutoNum type="arabicPeriod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694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603144"/>
          </a:xfrm>
          <a:prstGeom prst="rect">
            <a:avLst/>
          </a:prstGeom>
        </p:spPr>
        <p:txBody>
          <a:bodyPr vert="horz" lIns="101864" tIns="50933" rIns="101864" bIns="5093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143000"/>
            <a:ext cx="9052560" cy="5799987"/>
          </a:xfrm>
          <a:prstGeom prst="rect">
            <a:avLst/>
          </a:prstGeom>
        </p:spPr>
        <p:txBody>
          <a:bodyPr vert="horz" lIns="101864" tIns="50933" rIns="101864" bIns="5093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1640" y="7348716"/>
            <a:ext cx="487680" cy="413809"/>
          </a:xfrm>
          <a:prstGeom prst="rect">
            <a:avLst/>
          </a:prstGeom>
        </p:spPr>
        <p:txBody>
          <a:bodyPr vert="horz" lIns="101864" tIns="50933" rIns="101864" bIns="50933" rtlCol="0" anchor="ctr"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993EEC8E-C5CF-40DF-832D-5BCB0E209B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153400" y="7294010"/>
            <a:ext cx="176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Diverticulitis and Biliary</a:t>
            </a:r>
            <a:r>
              <a:rPr lang="en-US" sz="1400" baseline="0" dirty="0" smtClean="0">
                <a:solidFill>
                  <a:schemeClr val="bg1"/>
                </a:solidFill>
              </a:rPr>
              <a:t> Tract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63499" y="7126069"/>
            <a:ext cx="2040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AHRQ Safety Program for Improving Antibiotic Use – Acute Care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56572" y="7156998"/>
            <a:ext cx="6927" cy="564722"/>
          </a:xfrm>
          <a:prstGeom prst="line">
            <a:avLst/>
          </a:prstGeom>
          <a:ln>
            <a:solidFill>
              <a:srgbClr val="07AA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0"/>
    </p:custDataLst>
    <p:extLst>
      <p:ext uri="{BB962C8B-B14F-4D97-AF65-F5344CB8AC3E}">
        <p14:creationId xmlns:p14="http://schemas.microsoft.com/office/powerpoint/2010/main" val="416339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18638" rtl="0" eaLnBrk="1" latinLnBrk="0" hangingPunct="1">
        <a:spcBef>
          <a:spcPct val="0"/>
        </a:spcBef>
        <a:buNone/>
        <a:defRPr sz="5000" b="0" i="0" u="none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81990" indent="-38199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644" indent="-318324" algn="l" defTabSz="1018638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297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615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935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254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573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891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209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19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638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956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275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595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914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233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549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4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9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601172"/>
            <a:ext cx="8549640" cy="2656628"/>
          </a:xfrm>
        </p:spPr>
        <p:txBody>
          <a:bodyPr>
            <a:normAutofit/>
          </a:bodyPr>
          <a:lstStyle/>
          <a:p>
            <a:r>
              <a:rPr lang="en-US" dirty="0" smtClean="0"/>
              <a:t>Best Practices in the Diagnosis and Treatment of Diverticulitis and Biliary Tract Infections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257800"/>
            <a:ext cx="5715000" cy="1295400"/>
          </a:xfrm>
        </p:spPr>
        <p:txBody>
          <a:bodyPr/>
          <a:lstStyle/>
          <a:p>
            <a:r>
              <a:rPr lang="en-US" dirty="0"/>
              <a:t>Acute </a:t>
            </a:r>
            <a:r>
              <a:rPr lang="en-US" dirty="0" smtClean="0"/>
              <a:t>Care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AHRQ Safety Program for Improving Antibiotic </a:t>
            </a:r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7239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86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319" algn="l" defTabSz="10186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638" algn="l" defTabSz="10186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956" algn="l" defTabSz="10186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275" algn="l" defTabSz="10186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595" algn="l" defTabSz="10186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5914" algn="l" defTabSz="10186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233" algn="l" defTabSz="10186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4549" algn="l" defTabSz="10186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AHRQ Pub. No. 17(20)-0028-EF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November 2019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 2: When </a:t>
            </a:r>
            <a:r>
              <a:rPr lang="en-US" dirty="0" smtClean="0"/>
              <a:t>To </a:t>
            </a:r>
            <a:r>
              <a:rPr lang="en-US" dirty="0"/>
              <a:t>Call the </a:t>
            </a:r>
            <a:r>
              <a:rPr lang="en-US" dirty="0" smtClean="0"/>
              <a:t>Surgeon</a:t>
            </a:r>
            <a:r>
              <a:rPr lang="en-US" baseline="30000" dirty="0" smtClean="0"/>
              <a:t>2,3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818" y="1181998"/>
            <a:ext cx="9052560" cy="5799987"/>
          </a:xfrm>
        </p:spPr>
        <p:txBody>
          <a:bodyPr/>
          <a:lstStyle/>
          <a:p>
            <a:r>
              <a:rPr lang="en-US" dirty="0"/>
              <a:t>Acute surgical intervention for </a:t>
            </a:r>
            <a:r>
              <a:rPr lang="en-US" dirty="0" smtClean="0"/>
              <a:t>perforation, peritonitis</a:t>
            </a:r>
            <a:r>
              <a:rPr lang="en-US" dirty="0"/>
              <a:t>, obstruction, failure of medical </a:t>
            </a:r>
            <a:r>
              <a:rPr lang="en-US" dirty="0" smtClean="0"/>
              <a:t>therapy</a:t>
            </a:r>
            <a:endParaRPr lang="en-US" dirty="0"/>
          </a:p>
          <a:p>
            <a:r>
              <a:rPr lang="en-US" dirty="0"/>
              <a:t>Percutaneous drain for abscess ≥ 5 cm (if can be reached) with subsequent elective </a:t>
            </a:r>
            <a:r>
              <a:rPr lang="en-US" dirty="0" smtClean="0"/>
              <a:t>surgery</a:t>
            </a:r>
            <a:endParaRPr lang="en-US" dirty="0"/>
          </a:p>
          <a:p>
            <a:pPr lvl="1"/>
            <a:r>
              <a:rPr lang="en-US" dirty="0"/>
              <a:t>If abscess is small (</a:t>
            </a:r>
            <a:r>
              <a:rPr lang="en-US" dirty="0" smtClean="0"/>
              <a:t>3–4 </a:t>
            </a:r>
            <a:r>
              <a:rPr lang="en-US" dirty="0"/>
              <a:t>cm), medical </a:t>
            </a:r>
            <a:r>
              <a:rPr lang="en-US" dirty="0" smtClean="0"/>
              <a:t>management</a:t>
            </a:r>
            <a:endParaRPr lang="en-US" dirty="0"/>
          </a:p>
          <a:p>
            <a:pPr lvl="1"/>
            <a:r>
              <a:rPr lang="en-US" dirty="0"/>
              <a:t>If abscess is large and not reachable, </a:t>
            </a:r>
            <a:r>
              <a:rPr lang="en-US" dirty="0" smtClean="0"/>
              <a:t>surgery</a:t>
            </a:r>
            <a:endParaRPr lang="en-US" dirty="0"/>
          </a:p>
          <a:p>
            <a:r>
              <a:rPr lang="en-US" dirty="0"/>
              <a:t>Fistula/stricture: elective or semi-elective </a:t>
            </a:r>
            <a:r>
              <a:rPr lang="en-US" dirty="0" smtClean="0"/>
              <a:t>surgery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7358591"/>
            <a:ext cx="487680" cy="413809"/>
          </a:xfrm>
        </p:spPr>
        <p:txBody>
          <a:bodyPr/>
          <a:lstStyle/>
          <a:p>
            <a:fld id="{993EEC8E-C5CF-40DF-832D-5BCB0E209B9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Content Placeholder 5" descr="Image shows gowned and gloved clinicians with a surgical instrument tray." title="Surgery"/>
          <p:cNvPicPr>
            <a:picLocks noGrp="1" noChangeAspect="1"/>
          </p:cNvPicPr>
          <p:nvPr>
            <p:ph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597823"/>
            <a:ext cx="3977640" cy="2651760"/>
          </a:xfrm>
          <a:prstGeom prst="rect">
            <a:avLst/>
          </a:prstGeom>
          <a:solidFill>
            <a:srgbClr val="009EC1"/>
          </a:solidFill>
          <a:ln>
            <a:solidFill>
              <a:srgbClr val="009E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952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age is of an x-ray of an abdomen." title="X-ray"/>
          <p:cNvPicPr>
            <a:picLocks noGrp="1" noChangeAspect="1"/>
          </p:cNvPicPr>
          <p:nvPr>
            <p:ph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7"/>
          <a:stretch/>
        </p:blipFill>
        <p:spPr>
          <a:xfrm>
            <a:off x="6084277" y="2078323"/>
            <a:ext cx="3525268" cy="3331877"/>
          </a:xfrm>
          <a:prstGeom prst="rect">
            <a:avLst/>
          </a:prstGeom>
          <a:solidFill>
            <a:srgbClr val="009EC1"/>
          </a:solidFill>
          <a:ln>
            <a:solidFill>
              <a:srgbClr val="009E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 2: Source </a:t>
            </a:r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51" y="1143000"/>
            <a:ext cx="5288280" cy="6215591"/>
          </a:xfrm>
        </p:spPr>
        <p:txBody>
          <a:bodyPr>
            <a:noAutofit/>
          </a:bodyPr>
          <a:lstStyle/>
          <a:p>
            <a:r>
              <a:rPr lang="en-US" sz="3200" dirty="0"/>
              <a:t>Source </a:t>
            </a:r>
            <a:r>
              <a:rPr lang="en-US" sz="3200" dirty="0" smtClean="0"/>
              <a:t>control:</a:t>
            </a:r>
            <a:r>
              <a:rPr lang="en-US" sz="3200" baseline="30000" dirty="0"/>
              <a:t>7</a:t>
            </a:r>
            <a:endParaRPr lang="en-US" sz="3200" dirty="0" smtClean="0"/>
          </a:p>
          <a:p>
            <a:pPr lvl="1"/>
            <a:r>
              <a:rPr lang="en-US" sz="2800" i="1" dirty="0" smtClean="0"/>
              <a:t>“Mechanical </a:t>
            </a:r>
            <a:r>
              <a:rPr lang="en-US" sz="2800" i="1" dirty="0"/>
              <a:t>process that contains, restricts and eradicates from the peritoneal cavity microbial pathogens, inflammatory exudates and necrotic tissue that drive the systemic septic </a:t>
            </a:r>
            <a:r>
              <a:rPr lang="en-US" sz="2800" i="1" dirty="0" smtClean="0"/>
              <a:t>response”</a:t>
            </a:r>
            <a:endParaRPr lang="en-US" sz="2800" i="1" dirty="0"/>
          </a:p>
          <a:p>
            <a:pPr lvl="1"/>
            <a:r>
              <a:rPr lang="en-US" sz="2800" dirty="0"/>
              <a:t>E</a:t>
            </a:r>
            <a:r>
              <a:rPr lang="en-US" sz="2800" dirty="0" smtClean="0"/>
              <a:t>ssential </a:t>
            </a:r>
            <a:r>
              <a:rPr lang="en-US" sz="2800" dirty="0"/>
              <a:t>to control most intra-abdominal </a:t>
            </a:r>
            <a:r>
              <a:rPr lang="en-US" sz="2800" dirty="0" smtClean="0"/>
              <a:t>infections</a:t>
            </a:r>
            <a:endParaRPr lang="en-US" sz="2800" dirty="0"/>
          </a:p>
          <a:p>
            <a:pPr lvl="1"/>
            <a:r>
              <a:rPr lang="en-US" sz="2800" dirty="0" smtClean="0"/>
              <a:t>Cannot be </a:t>
            </a:r>
            <a:r>
              <a:rPr lang="en-US" sz="2800" dirty="0"/>
              <a:t>obtained by </a:t>
            </a:r>
            <a:r>
              <a:rPr lang="en-US" sz="2800" dirty="0" smtClean="0"/>
              <a:t>antibiotics alone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76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Four Moments of Antibiotic Decision Making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99856" y="1143000"/>
            <a:ext cx="5729944" cy="5799987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my patient have an infection that requires antibiotics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Have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 ordered appropriate cultures before starting antibiotics? What empiric therapy should I initiate?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day or more has passed. Can I stop antibiotics? Can I narrow therapy or change from IV to oral therapy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 descr="1- Make the diagnosis&#10;2- Cultures and empiric therapy&#10;3- Stop, narrow, change to oral&#10;4- Duration" title="Image- The Four Moments of Antibiotic Decision Mak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6" y="2248152"/>
            <a:ext cx="3962401" cy="37501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045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74" y="3683019"/>
            <a:ext cx="4838726" cy="3226064"/>
          </a:xfrm>
          <a:prstGeom prst="rect">
            <a:avLst/>
          </a:prstGeom>
          <a:effectLst>
            <a:softEdge rad="863600"/>
          </a:effectLst>
        </p:spPr>
      </p:pic>
      <p:sp>
        <p:nvSpPr>
          <p:cNvPr id="3" name="Content Placeholder 2" descr="Image of a clinician" title="Clinician"/>
          <p:cNvSpPr>
            <a:spLocks noGrp="1"/>
          </p:cNvSpPr>
          <p:nvPr>
            <p:ph idx="1"/>
          </p:nvPr>
        </p:nvSpPr>
        <p:spPr>
          <a:xfrm>
            <a:off x="502920" y="1304112"/>
            <a:ext cx="9174480" cy="6315888"/>
          </a:xfrm>
        </p:spPr>
        <p:txBody>
          <a:bodyPr>
            <a:normAutofit/>
          </a:bodyPr>
          <a:lstStyle/>
          <a:p>
            <a:r>
              <a:rPr lang="en-US" dirty="0"/>
              <a:t>Narrow therapy based on available culture data if </a:t>
            </a:r>
            <a:r>
              <a:rPr lang="en-US" dirty="0" smtClean="0"/>
              <a:t>available</a:t>
            </a:r>
            <a:endParaRPr lang="en-US" dirty="0"/>
          </a:p>
          <a:p>
            <a:r>
              <a:rPr lang="en-US" dirty="0"/>
              <a:t>If no culture data, switch to oral therapy when the patient has clinical </a:t>
            </a:r>
            <a:r>
              <a:rPr lang="en-US" dirty="0" smtClean="0"/>
              <a:t>improvement</a:t>
            </a:r>
            <a:endParaRPr lang="en-US" dirty="0"/>
          </a:p>
          <a:p>
            <a:pPr lvl="1"/>
            <a:r>
              <a:rPr lang="en-US" dirty="0"/>
              <a:t>Patients undergoing medical management should show improvement by 48 </a:t>
            </a:r>
            <a:r>
              <a:rPr lang="en-US" dirty="0" smtClean="0"/>
              <a:t>hours</a:t>
            </a:r>
            <a:endParaRPr lang="en-US" dirty="0"/>
          </a:p>
          <a:p>
            <a:pPr lvl="1"/>
            <a:r>
              <a:rPr lang="en-US" dirty="0"/>
              <a:t>Oral regimens </a:t>
            </a:r>
            <a:r>
              <a:rPr lang="en-US" dirty="0" smtClean="0"/>
              <a:t>include:</a:t>
            </a: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Oral cephalosporin PLUS                                                                 metronidazole</a:t>
            </a: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Trimethoprim/ </a:t>
            </a:r>
            <a:br>
              <a:rPr lang="en-US" dirty="0" smtClean="0"/>
            </a:br>
            <a:r>
              <a:rPr lang="en-US" dirty="0" smtClean="0"/>
              <a:t>sulfamethoxazole PLUS </a:t>
            </a:r>
            <a:br>
              <a:rPr lang="en-US" dirty="0" smtClean="0"/>
            </a:br>
            <a:r>
              <a:rPr lang="en-US" dirty="0" smtClean="0"/>
              <a:t>metronidazole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Amoxicillin/clavulanate</a:t>
            </a: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Moxifloxacin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Ciprofloxacin or levofloxacin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PLUS </a:t>
            </a:r>
            <a:r>
              <a:rPr lang="en-US" dirty="0"/>
              <a:t>metronidazole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Moment 3: Narrowing and Converting to Oral Therapy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99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Four Moments of Antibiotic Decision Making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99856" y="1143000"/>
            <a:ext cx="5729944" cy="5799987"/>
          </a:xfrm>
        </p:spPr>
        <p:txBody>
          <a:bodyPr>
            <a:normAutofit lnSpcReduction="10000"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my patient have an infection that requires antibiotics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Have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 ordered appropriate cultures before starting antibiotics? What empiric therapy should I initiate?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day or more has passed. Can I stop antibiotics? Can I narrow therapy or change from IV to oral therapy?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duration of antibiotic therapy is needed for my patient's diagnosis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Picture 8" descr="1- Make the diagnosis&#10;2- Cultures and empiric therapy&#10;3- Stop, narrow, change to oral&#10;4- Duration" title="Image- The Four Moments of Antibiotic Decision Mak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6" y="2248152"/>
            <a:ext cx="3962401" cy="37501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839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 </a:t>
            </a:r>
            <a:r>
              <a:rPr lang="en-US" dirty="0" smtClean="0"/>
              <a:t>4</a:t>
            </a:r>
            <a:r>
              <a:rPr lang="en-US" dirty="0"/>
              <a:t>: Duration of Therapy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920" y="1143000"/>
            <a:ext cx="9174480" cy="5799987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/>
              <a:t>Uncomplicated: </a:t>
            </a:r>
            <a:r>
              <a:rPr lang="en-US" dirty="0" smtClean="0"/>
              <a:t>0-4 days</a:t>
            </a:r>
            <a:endParaRPr lang="en-US" dirty="0"/>
          </a:p>
          <a:p>
            <a:pPr lvl="1"/>
            <a:r>
              <a:rPr lang="en-US" dirty="0"/>
              <a:t>RCT in which patients were randomized at day 4 to stop therapy or continue for 3 more days showed 94% vs 96% cure at one </a:t>
            </a:r>
            <a:r>
              <a:rPr lang="en-US" dirty="0" smtClean="0"/>
              <a:t>month</a:t>
            </a:r>
            <a:r>
              <a:rPr lang="en-US" baseline="30000" dirty="0"/>
              <a:t>8</a:t>
            </a:r>
            <a:r>
              <a:rPr lang="en-US" sz="2800" dirty="0"/>
              <a:t>	 </a:t>
            </a:r>
          </a:p>
          <a:p>
            <a:r>
              <a:rPr lang="en-US" dirty="0" smtClean="0"/>
              <a:t>Complicated:</a:t>
            </a:r>
            <a:r>
              <a:rPr lang="en-US" baseline="30000" dirty="0" smtClean="0"/>
              <a:t>5,9</a:t>
            </a:r>
            <a:endParaRPr lang="en-US" baseline="30000" dirty="0"/>
          </a:p>
          <a:p>
            <a:pPr lvl="1"/>
            <a:r>
              <a:rPr lang="en-US" dirty="0"/>
              <a:t>Medical management: </a:t>
            </a:r>
            <a:r>
              <a:rPr lang="en-US" dirty="0" smtClean="0"/>
              <a:t>suggest 5–10 </a:t>
            </a:r>
            <a:r>
              <a:rPr lang="en-US" dirty="0"/>
              <a:t>days based on clinical response and </a:t>
            </a:r>
            <a:r>
              <a:rPr lang="en-US" dirty="0" smtClean="0"/>
              <a:t>re-imaging</a:t>
            </a:r>
            <a:endParaRPr lang="en-US" dirty="0"/>
          </a:p>
          <a:p>
            <a:pPr lvl="1"/>
            <a:r>
              <a:rPr lang="en-US" dirty="0"/>
              <a:t>Surgical management or drainage: 4 days after source </a:t>
            </a:r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 descr="Image is of a calendar." title="Calenda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35" y="4953000"/>
            <a:ext cx="3448050" cy="2298700"/>
          </a:xfrm>
          <a:prstGeom prst="rect">
            <a:avLst/>
          </a:prstGeom>
          <a:solidFill>
            <a:srgbClr val="009EC1"/>
          </a:solidFill>
          <a:ln>
            <a:solidFill>
              <a:srgbClr val="009E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82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 </a:t>
            </a:r>
            <a:r>
              <a:rPr lang="en-US" dirty="0" smtClean="0"/>
              <a:t>4</a:t>
            </a:r>
            <a:r>
              <a:rPr lang="en-US" dirty="0"/>
              <a:t>: Duration of Therapy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920" y="1143000"/>
            <a:ext cx="9052560" cy="5799987"/>
          </a:xfrm>
        </p:spPr>
        <p:txBody>
          <a:bodyPr>
            <a:normAutofit/>
          </a:bodyPr>
          <a:lstStyle/>
          <a:p>
            <a:r>
              <a:rPr lang="en-US" dirty="0" smtClean="0"/>
              <a:t>STOP-IT trial: 518 </a:t>
            </a:r>
            <a:r>
              <a:rPr lang="en-US" dirty="0"/>
              <a:t>patients with intra-abdominal infection randomized to receive either 4 days or up to 10 days (median was 8) of antibiotic therapy after </a:t>
            </a:r>
            <a:r>
              <a:rPr lang="en-US" u="sng" dirty="0"/>
              <a:t>source </a:t>
            </a:r>
            <a:r>
              <a:rPr lang="en-US" u="sng" dirty="0" smtClean="0"/>
              <a:t>control</a:t>
            </a:r>
            <a:r>
              <a:rPr lang="en-US" baseline="30000" dirty="0" smtClean="0"/>
              <a:t>10</a:t>
            </a:r>
            <a:endParaRPr lang="en-US" dirty="0"/>
          </a:p>
          <a:p>
            <a:r>
              <a:rPr lang="en-US" dirty="0"/>
              <a:t>Primary outcome: </a:t>
            </a:r>
            <a:r>
              <a:rPr lang="en-US" dirty="0" smtClean="0"/>
              <a:t>surgical site infection (SSI), recurrent intra-abdominal process and/or </a:t>
            </a:r>
            <a:r>
              <a:rPr lang="en-US" dirty="0"/>
              <a:t>death</a:t>
            </a:r>
          </a:p>
          <a:p>
            <a:pPr lvl="1"/>
            <a:r>
              <a:rPr lang="en-US" dirty="0" smtClean="0"/>
              <a:t>22% </a:t>
            </a:r>
            <a:r>
              <a:rPr lang="en-US" dirty="0"/>
              <a:t>vs. </a:t>
            </a:r>
            <a:r>
              <a:rPr lang="en-US" dirty="0" smtClean="0"/>
              <a:t>22%</a:t>
            </a:r>
            <a:endParaRPr lang="en-US" dirty="0"/>
          </a:p>
          <a:p>
            <a:r>
              <a:rPr lang="en-US" dirty="0"/>
              <a:t>Time to diagnosis of SSI: </a:t>
            </a:r>
            <a:endParaRPr lang="en-US" dirty="0" smtClean="0"/>
          </a:p>
          <a:p>
            <a:pPr lvl="1"/>
            <a:r>
              <a:rPr lang="en-US" dirty="0" smtClean="0"/>
              <a:t>9 </a:t>
            </a:r>
            <a:r>
              <a:rPr lang="en-US" dirty="0"/>
              <a:t>vs. 15 days</a:t>
            </a:r>
          </a:p>
          <a:p>
            <a:r>
              <a:rPr lang="en-US" dirty="0"/>
              <a:t>Time to diagnosis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recurrent intra-abdominal</a:t>
            </a:r>
            <a:br>
              <a:rPr lang="en-US" dirty="0" smtClean="0"/>
            </a:br>
            <a:r>
              <a:rPr lang="en-US" dirty="0" smtClean="0"/>
              <a:t>process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11 </a:t>
            </a:r>
            <a:r>
              <a:rPr lang="en-US" dirty="0"/>
              <a:t>vs. 15 </a:t>
            </a:r>
            <a:r>
              <a:rPr lang="en-US" dirty="0" smtClean="0"/>
              <a:t>days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This is a Kaplan-Meier graph, showing time to surgical site infection, recurrent intra-abdominal process, and/or death." title="Image of graph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552086"/>
            <a:ext cx="3657600" cy="3123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6400" y="6705600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From </a:t>
            </a:r>
            <a:r>
              <a:rPr lang="en-US" sz="800" dirty="0" smtClean="0"/>
              <a:t>N Eng</a:t>
            </a:r>
            <a:r>
              <a:rPr lang="en-US" sz="800" dirty="0"/>
              <a:t> J Med, Sawyer RG, Claridge JA, Nathens AB, et al. Trial of short-course antimicrobial therapy for intraabdominal infection. </a:t>
            </a:r>
            <a:r>
              <a:rPr lang="en-US" sz="800" smtClean="0"/>
              <a:t>372:1996-2005</a:t>
            </a:r>
            <a:r>
              <a:rPr lang="en-US" sz="800" smtClean="0"/>
              <a:t>.©2015 </a:t>
            </a:r>
            <a:r>
              <a:rPr lang="en-US" sz="800" dirty="0" smtClean="0"/>
              <a:t>Massachusetts </a:t>
            </a:r>
            <a:r>
              <a:rPr lang="en-US" sz="800" dirty="0"/>
              <a:t>Medical </a:t>
            </a:r>
            <a:r>
              <a:rPr lang="en-US" sz="800" dirty="0" smtClean="0"/>
              <a:t>Society. Reprinted </a:t>
            </a:r>
            <a:r>
              <a:rPr lang="en-US" sz="800" dirty="0"/>
              <a:t>with permission from Massachusetts Medical Society</a:t>
            </a:r>
            <a:r>
              <a:rPr lang="en-US" sz="800" dirty="0" smtClean="0"/>
              <a:t>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95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0058400" cy="914400"/>
          </a:xfrm>
        </p:spPr>
        <p:txBody>
          <a:bodyPr/>
          <a:lstStyle/>
          <a:p>
            <a:r>
              <a:rPr lang="en-US" dirty="0"/>
              <a:t>Biliary Tract </a:t>
            </a:r>
            <a:r>
              <a:rPr lang="en-US" dirty="0" smtClean="0"/>
              <a:t>Infection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276600"/>
            <a:ext cx="9052560" cy="3666387"/>
          </a:xfrm>
        </p:spPr>
        <p:txBody>
          <a:bodyPr/>
          <a:lstStyle/>
          <a:p>
            <a:r>
              <a:rPr lang="en-US" dirty="0"/>
              <a:t>Biliary infections</a:t>
            </a:r>
          </a:p>
          <a:p>
            <a:pPr lvl="1"/>
            <a:r>
              <a:rPr lang="en-US" dirty="0"/>
              <a:t>Acute cholangitis</a:t>
            </a:r>
          </a:p>
          <a:p>
            <a:pPr lvl="1"/>
            <a:r>
              <a:rPr lang="en-US" dirty="0"/>
              <a:t>Acute </a:t>
            </a:r>
            <a:r>
              <a:rPr lang="en-US" dirty="0" smtClean="0"/>
              <a:t>cholecystitis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17</a:t>
            </a:fld>
            <a:endParaRPr lang="en-US" dirty="0"/>
          </a:p>
        </p:txBody>
      </p:sp>
      <p:pic>
        <p:nvPicPr>
          <p:cNvPr id="11" name="Content Placeholder 10" descr="Image is of an anatomical model" title="Anatomical model"/>
          <p:cNvPicPr>
            <a:picLocks noGrp="1" noChangeAspect="1"/>
          </p:cNvPicPr>
          <p:nvPr>
            <p:ph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83"/>
          <a:stretch/>
        </p:blipFill>
        <p:spPr>
          <a:xfrm>
            <a:off x="4270597" y="1596598"/>
            <a:ext cx="5076533" cy="5025515"/>
          </a:xfrm>
          <a:prstGeom prst="rect">
            <a:avLst/>
          </a:prstGeom>
          <a:solidFill>
            <a:srgbClr val="009EC1"/>
          </a:solidFill>
          <a:ln>
            <a:solidFill>
              <a:srgbClr val="009E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2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Four Moments of Antibiotic Decision Making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99856" y="1143000"/>
            <a:ext cx="5729944" cy="6096000"/>
          </a:xfrm>
        </p:spPr>
        <p:txBody>
          <a:bodyPr>
            <a:normAutofit lnSpcReduction="10000"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my patient have an infection that requires antibiotics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Have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 ordered appropriate cultures before starting antibiotics? What empiric therapy should I initiate?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day or more has passed. Can I stop antibiotics? Can I narrow therapy or change from IV to oral therapy?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duration of antibiotic therapy is needed for my patient's diagnosis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Picture 8" descr="1- Make the diagnosis&#10;2- Cultures and empiric therapy&#10;3- Stop, narrow, change to oral&#10;4- Duration" title="Image- The Four Moments of Antibiotic Decision Mak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6" y="2248152"/>
            <a:ext cx="3962401" cy="37501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06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Four Moments of Antibiotic Decision Making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99856" y="1143000"/>
            <a:ext cx="5729944" cy="5799987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Does </a:t>
            </a:r>
            <a:r>
              <a:rPr lang="en-US" dirty="0"/>
              <a:t>my patient have an infection that requires antibiotics</a:t>
            </a:r>
            <a:r>
              <a:rPr lang="en-US" dirty="0" smtClean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" name="Picture 8" descr="1- Make the diagnosis&#10;2- Cultures and empiric therapy&#10;3- Stop, narrow, change to oral&#10;4- Duration" title="Image- The Four Moments of Antibiotic Decision Mak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6" y="2248152"/>
            <a:ext cx="3962401" cy="37501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688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6451" y="1408535"/>
            <a:ext cx="9052560" cy="6172200"/>
          </a:xfrm>
        </p:spPr>
        <p:txBody>
          <a:bodyPr>
            <a:normAutofit/>
          </a:bodyPr>
          <a:lstStyle/>
          <a:p>
            <a:pPr marL="966520" lvl="1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 smtClean="0"/>
              <a:t>Describe the </a:t>
            </a:r>
            <a:r>
              <a:rPr lang="en-US" sz="2800" dirty="0"/>
              <a:t>approach to the diagnosis of </a:t>
            </a:r>
            <a:r>
              <a:rPr lang="en-US" sz="2800" dirty="0" smtClean="0"/>
              <a:t>diverticulitis </a:t>
            </a:r>
            <a:r>
              <a:rPr lang="en-US" sz="2800" dirty="0"/>
              <a:t>and biliary tract </a:t>
            </a:r>
            <a:r>
              <a:rPr lang="en-US" sz="2800" dirty="0" smtClean="0"/>
              <a:t>infections</a:t>
            </a:r>
            <a:endParaRPr lang="en-US" sz="2800" dirty="0"/>
          </a:p>
          <a:p>
            <a:pPr marL="966520" lvl="1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 smtClean="0"/>
              <a:t>Identify </a:t>
            </a:r>
            <a:r>
              <a:rPr lang="en-US" sz="2800" dirty="0"/>
              <a:t>options for empiric antibiotic therapy for diverticulitis and biliary tract </a:t>
            </a:r>
            <a:r>
              <a:rPr lang="en-US" sz="2800" dirty="0" smtClean="0"/>
              <a:t>infections</a:t>
            </a:r>
            <a:endParaRPr lang="en-US" sz="2800" dirty="0"/>
          </a:p>
          <a:p>
            <a:pPr marL="966520" lvl="1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 smtClean="0"/>
              <a:t>Discuss the </a:t>
            </a:r>
            <a:r>
              <a:rPr lang="en-US" sz="2800" dirty="0"/>
              <a:t>importance of source control in the management of intra-abdominal </a:t>
            </a:r>
            <a:r>
              <a:rPr lang="en-US" sz="2800" dirty="0" smtClean="0"/>
              <a:t>infections</a:t>
            </a:r>
            <a:endParaRPr lang="en-US" sz="2800" dirty="0"/>
          </a:p>
          <a:p>
            <a:pPr marL="966520" lvl="1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 smtClean="0"/>
              <a:t>Identify </a:t>
            </a:r>
            <a:r>
              <a:rPr lang="en-US" sz="2800" dirty="0"/>
              <a:t>options for antibiotic therapy for diverticulitis and biliary tract infections after additional clinical data are </a:t>
            </a:r>
            <a:r>
              <a:rPr lang="en-US" sz="2800" dirty="0" smtClean="0"/>
              <a:t>known</a:t>
            </a:r>
            <a:endParaRPr lang="en-US" sz="2800" dirty="0"/>
          </a:p>
          <a:p>
            <a:pPr marL="966520" lvl="1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 smtClean="0"/>
              <a:t>Describe the </a:t>
            </a:r>
            <a:r>
              <a:rPr lang="en-US" sz="2800" dirty="0"/>
              <a:t>optimal duration of therapy for diverticulitis and biliary tract </a:t>
            </a:r>
            <a:r>
              <a:rPr lang="en-US" sz="2800" dirty="0" smtClean="0"/>
              <a:t>infections</a:t>
            </a:r>
            <a:endParaRPr lang="en-US" sz="28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50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Image of bile ducts"/>
          <p:cNvPicPr>
            <a:picLocks noGrp="1" noChangeAspect="1"/>
          </p:cNvPicPr>
          <p:nvPr>
            <p:ph idx="13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84" b="81643" l="9884" r="89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16" y="2590800"/>
            <a:ext cx="3842084" cy="384208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1: Diagnosis of Acute Cholangitis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066800"/>
            <a:ext cx="8564880" cy="6629399"/>
          </a:xfrm>
        </p:spPr>
        <p:txBody>
          <a:bodyPr>
            <a:normAutofit/>
          </a:bodyPr>
          <a:lstStyle/>
          <a:p>
            <a:r>
              <a:rPr lang="en-US" dirty="0" smtClean="0"/>
              <a:t>Acute cholangitis </a:t>
            </a:r>
          </a:p>
          <a:p>
            <a:pPr lvl="1"/>
            <a:r>
              <a:rPr lang="en-US" dirty="0" smtClean="0"/>
              <a:t>Inflammation and infection of the bile ducts resulting from obstruction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Increased intra-ductal pressure often leads to translocation of bacteria into </a:t>
            </a:r>
            <a:r>
              <a:rPr lang="en-US" dirty="0" smtClean="0"/>
              <a:t>bloodstream</a:t>
            </a:r>
          </a:p>
          <a:p>
            <a:pPr lvl="1"/>
            <a:r>
              <a:rPr lang="en-US" dirty="0" smtClean="0"/>
              <a:t>Clinical presentation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Right upper quadrant pain (80% of patients)</a:t>
            </a:r>
            <a:r>
              <a:rPr lang="en-US" i="1" dirty="0" smtClean="0">
                <a:solidFill>
                  <a:srgbClr val="FF0000"/>
                </a:solidFill>
              </a:rPr>
              <a:t>* </a:t>
            </a:r>
            <a:r>
              <a:rPr lang="en-US" dirty="0" smtClean="0"/>
              <a:t>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Fever (80% of </a:t>
            </a:r>
            <a:r>
              <a:rPr lang="en-US" dirty="0"/>
              <a:t>patients)</a:t>
            </a:r>
            <a:r>
              <a:rPr lang="en-US" i="1" dirty="0">
                <a:solidFill>
                  <a:srgbClr val="FF0000"/>
                </a:solidFill>
              </a:rPr>
              <a:t>*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Jaundice (60% of patients)</a:t>
            </a:r>
            <a:r>
              <a:rPr lang="en-US" i="1" dirty="0" smtClean="0">
                <a:solidFill>
                  <a:srgbClr val="FF0000"/>
                </a:solidFill>
              </a:rPr>
              <a:t>*</a:t>
            </a:r>
            <a:endParaRPr lang="en-US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Hypotension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Altered mental status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Nausea and vomiting</a:t>
            </a:r>
          </a:p>
          <a:p>
            <a:r>
              <a:rPr lang="en-US" dirty="0" smtClean="0"/>
              <a:t>If no signs of acute infection, the presence of jaundice and/or nonobstructing stones are not indications for antibiotics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8"/>
          </p:nvPr>
        </p:nvSpPr>
        <p:spPr>
          <a:xfrm>
            <a:off x="6444916" y="6737685"/>
            <a:ext cx="3354404" cy="533400"/>
          </a:xfrm>
        </p:spPr>
        <p:txBody>
          <a:bodyPr/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*Charcot’s </a:t>
            </a:r>
            <a:r>
              <a:rPr lang="en-US" sz="1600" i="1" dirty="0">
                <a:solidFill>
                  <a:srgbClr val="FF0000"/>
                </a:solidFill>
              </a:rPr>
              <a:t>triad (present in </a:t>
            </a:r>
            <a:r>
              <a:rPr lang="en-US" sz="1600" i="1" dirty="0" smtClean="0">
                <a:solidFill>
                  <a:srgbClr val="FF0000"/>
                </a:solidFill>
              </a:rPr>
              <a:t>50–75%)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3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Image of gallbladder"/>
          <p:cNvPicPr>
            <a:picLocks noGrp="1" noChangeAspect="1"/>
          </p:cNvPicPr>
          <p:nvPr>
            <p:ph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66" y="2743200"/>
            <a:ext cx="3124414" cy="2343310"/>
          </a:xfrm>
          <a:prstGeom prst="rect">
            <a:avLst/>
          </a:prstGeom>
          <a:solidFill>
            <a:srgbClr val="009EC1"/>
          </a:solidFill>
          <a:ln>
            <a:solidFill>
              <a:srgbClr val="009E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1: Diagnosis of Acute Cholecystitis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791200" cy="6096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Acute cholecystitis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Inflammation of the gallbladder usually associated with gallstones</a:t>
            </a:r>
          </a:p>
          <a:p>
            <a:pPr lvl="2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Right upper quadrant (RUQ) pain</a:t>
            </a:r>
          </a:p>
          <a:p>
            <a:pPr lvl="2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Fever</a:t>
            </a:r>
          </a:p>
          <a:p>
            <a:pPr lvl="2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Nausea and vomiting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Distinguish from biliary colic, which presents with intermittent RUQ pain and no fever and does not require antibiotic therapy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31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1: Diagnosis of Biliary Tract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725"/>
            <a:ext cx="8915400" cy="611651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Imaging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Acute cholangitis: ultrasound, </a:t>
            </a:r>
            <a:r>
              <a:rPr lang="en-US" dirty="0"/>
              <a:t>magnetic resonance </a:t>
            </a:r>
            <a:r>
              <a:rPr lang="en-US" dirty="0" smtClean="0"/>
              <a:t>cholangiopancreatography (MRCP), </a:t>
            </a:r>
            <a:r>
              <a:rPr lang="en-US" dirty="0"/>
              <a:t>endoscopic retrograde cholangiopancreatography </a:t>
            </a:r>
            <a:r>
              <a:rPr lang="en-US" dirty="0" smtClean="0"/>
              <a:t>(ERCP), endoscopic ultrasound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Acute cholecystitis: ultrasound, </a:t>
            </a:r>
            <a:r>
              <a:rPr lang="en-US" dirty="0"/>
              <a:t>hepatobiliary iminodiacetic acid </a:t>
            </a:r>
            <a:r>
              <a:rPr lang="en-US" dirty="0" smtClean="0"/>
              <a:t>(HIDA) scan </a:t>
            </a: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Content Placeholder 8" descr="Image is of an imaging process"/>
          <p:cNvPicPr>
            <a:picLocks noGrp="1" noChangeAspect="1"/>
          </p:cNvPicPr>
          <p:nvPr>
            <p:ph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79" y="4198706"/>
            <a:ext cx="4103242" cy="2735494"/>
          </a:xfrm>
          <a:prstGeom prst="rect">
            <a:avLst/>
          </a:prstGeom>
          <a:solidFill>
            <a:srgbClr val="009EC1"/>
          </a:solidFill>
          <a:ln>
            <a:solidFill>
              <a:srgbClr val="009E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29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Four Moments of Antibiotic Decision Making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99856" y="1143000"/>
            <a:ext cx="5729944" cy="5799987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my patient have an infection that requires antibiotics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Have </a:t>
            </a:r>
            <a:r>
              <a:rPr lang="en-US" dirty="0"/>
              <a:t>I ordered appropriate cultures before starting antibiotics? What empiric therapy should I initiate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9" name="Picture 8" descr="1- Make the diagnosis&#10;2- Cultures and empiric therapy&#10;3- Stop, narrow, change to oral&#10;4- Duration" title="Image- The Four Moments of Antibiotic Decision Mak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6" y="2248152"/>
            <a:ext cx="3962401" cy="37501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917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2: Microbiologic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945880" cy="6553200"/>
          </a:xfrm>
        </p:spPr>
        <p:txBody>
          <a:bodyPr>
            <a:normAutofit/>
          </a:bodyPr>
          <a:lstStyle/>
          <a:p>
            <a:r>
              <a:rPr lang="en-US" dirty="0"/>
              <a:t>Acute </a:t>
            </a:r>
            <a:r>
              <a:rPr lang="en-US" dirty="0" smtClean="0"/>
              <a:t>cholangitis </a:t>
            </a:r>
            <a:endParaRPr lang="en-US" dirty="0"/>
          </a:p>
          <a:p>
            <a:pPr lvl="1"/>
            <a:r>
              <a:rPr lang="en-US" dirty="0"/>
              <a:t>Blood cultures often grow (~50%) and should be </a:t>
            </a:r>
            <a:r>
              <a:rPr lang="en-US" dirty="0" smtClean="0"/>
              <a:t>obtained</a:t>
            </a:r>
            <a:endParaRPr lang="en-US" dirty="0"/>
          </a:p>
          <a:p>
            <a:pPr lvl="1"/>
            <a:r>
              <a:rPr lang="en-US" dirty="0"/>
              <a:t>Cultures of bile during </a:t>
            </a:r>
            <a:r>
              <a:rPr lang="en-US" dirty="0" smtClean="0"/>
              <a:t>ERCP</a:t>
            </a:r>
            <a:endParaRPr lang="en-US" dirty="0"/>
          </a:p>
          <a:p>
            <a:pPr lvl="1"/>
            <a:r>
              <a:rPr lang="en-US" dirty="0"/>
              <a:t>For patients with prior procedures, use previous culture data to guide </a:t>
            </a:r>
            <a:r>
              <a:rPr lang="en-US" dirty="0" smtClean="0"/>
              <a:t>therapy</a:t>
            </a:r>
          </a:p>
          <a:p>
            <a:r>
              <a:rPr lang="en-US" dirty="0" smtClean="0"/>
              <a:t>Acute cholecystitis </a:t>
            </a:r>
          </a:p>
          <a:p>
            <a:pPr lvl="1"/>
            <a:r>
              <a:rPr lang="en-US" dirty="0" smtClean="0"/>
              <a:t>Lower </a:t>
            </a:r>
            <a:r>
              <a:rPr lang="en-US" dirty="0"/>
              <a:t>yield for blood </a:t>
            </a:r>
            <a:r>
              <a:rPr lang="en-US" dirty="0" smtClean="0"/>
              <a:t>cultures</a:t>
            </a:r>
          </a:p>
          <a:p>
            <a:r>
              <a:rPr lang="en-US" dirty="0" smtClean="0"/>
              <a:t>Common organisms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</a:p>
          <a:p>
            <a:pPr lvl="1"/>
            <a:r>
              <a:rPr lang="en-US" i="1" dirty="0" smtClean="0"/>
              <a:t>E</a:t>
            </a:r>
            <a:r>
              <a:rPr lang="en-US" i="1" dirty="0"/>
              <a:t>. coli, K. pneumoniae</a:t>
            </a:r>
            <a:r>
              <a:rPr lang="en-US" dirty="0"/>
              <a:t>, </a:t>
            </a:r>
            <a:r>
              <a:rPr lang="en-US" i="1" dirty="0"/>
              <a:t>Enterococcus</a:t>
            </a:r>
            <a:r>
              <a:rPr lang="en-US" dirty="0"/>
              <a:t> </a:t>
            </a:r>
            <a:r>
              <a:rPr lang="en-US" dirty="0" smtClean="0"/>
              <a:t>spp.</a:t>
            </a: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Anaerobes should not be in the biliary tract unless there has been previous </a:t>
            </a:r>
            <a:r>
              <a:rPr lang="en-US" dirty="0" smtClean="0"/>
              <a:t>disruption</a:t>
            </a: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Other </a:t>
            </a:r>
            <a:r>
              <a:rPr lang="en-US" i="1" dirty="0"/>
              <a:t>Enterobacteriaceae</a:t>
            </a:r>
            <a:r>
              <a:rPr lang="en-US" dirty="0"/>
              <a:t>, particularly </a:t>
            </a:r>
            <a:r>
              <a:rPr lang="en-US" i="1" dirty="0"/>
              <a:t>Enterobacter</a:t>
            </a:r>
            <a:r>
              <a:rPr lang="en-US" dirty="0"/>
              <a:t> spp. and </a:t>
            </a:r>
            <a:r>
              <a:rPr lang="en-US" i="1" dirty="0"/>
              <a:t>Pseudomonas</a:t>
            </a:r>
            <a:r>
              <a:rPr lang="en-US" dirty="0"/>
              <a:t> spp. in patients with </a:t>
            </a:r>
            <a:r>
              <a:rPr lang="en-US" dirty="0" smtClean="0"/>
              <a:t>hospital-acquired </a:t>
            </a:r>
            <a:r>
              <a:rPr lang="en-US" dirty="0"/>
              <a:t>infections or multiple prior </a:t>
            </a:r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 descr="Image is of hands holding an image of a liver and a gall bladder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964" y="3048000"/>
            <a:ext cx="2619676" cy="1778440"/>
          </a:xfrm>
          <a:prstGeom prst="rect">
            <a:avLst/>
          </a:prstGeom>
          <a:solidFill>
            <a:srgbClr val="009EC1"/>
          </a:solidFill>
          <a:ln>
            <a:solidFill>
              <a:srgbClr val="009E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75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 2: Empiric </a:t>
            </a:r>
            <a:r>
              <a:rPr lang="en-US" dirty="0" smtClean="0"/>
              <a:t>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257299"/>
            <a:ext cx="9144000" cy="6248400"/>
          </a:xfrm>
        </p:spPr>
        <p:txBody>
          <a:bodyPr>
            <a:normAutofit/>
          </a:bodyPr>
          <a:lstStyle/>
          <a:p>
            <a:r>
              <a:rPr lang="en-US" dirty="0"/>
              <a:t>Empiric therapy depends on severity of illness and degree of </a:t>
            </a:r>
            <a:r>
              <a:rPr lang="en-US" dirty="0" smtClean="0"/>
              <a:t>complication</a:t>
            </a:r>
            <a:r>
              <a:rPr lang="en-US" baseline="30000" dirty="0" smtClean="0"/>
              <a:t>4,5</a:t>
            </a:r>
            <a:endParaRPr lang="en-US" dirty="0"/>
          </a:p>
          <a:p>
            <a:pPr lvl="1"/>
            <a:r>
              <a:rPr lang="en-US" dirty="0" smtClean="0"/>
              <a:t>Community-acquired </a:t>
            </a:r>
            <a:r>
              <a:rPr lang="en-US" dirty="0"/>
              <a:t>and uncomplicated: </a:t>
            </a:r>
            <a:endParaRPr lang="en-US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Cefazolin, cefuroxime, or ceftriaxone</a:t>
            </a:r>
            <a:endParaRPr lang="en-US" dirty="0"/>
          </a:p>
          <a:p>
            <a:pPr lvl="1"/>
            <a:r>
              <a:rPr lang="en-US" dirty="0"/>
              <a:t>Associated sepsis, </a:t>
            </a:r>
            <a:r>
              <a:rPr lang="en-US" dirty="0" smtClean="0"/>
              <a:t>hospital-acquired</a:t>
            </a:r>
            <a:r>
              <a:rPr lang="en-US" dirty="0"/>
              <a:t>, or multiple prior biliary procedures: </a:t>
            </a:r>
            <a:endParaRPr lang="en-US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Piperacillin/tazobactam</a:t>
            </a:r>
            <a:r>
              <a:rPr lang="en-US" dirty="0"/>
              <a:t>, cefepime plus </a:t>
            </a:r>
            <a:r>
              <a:rPr lang="en-US" dirty="0" smtClean="0"/>
              <a:t>metronidazole</a:t>
            </a:r>
            <a:endParaRPr lang="en-US" dirty="0"/>
          </a:p>
          <a:p>
            <a:pPr lvl="1"/>
            <a:r>
              <a:rPr lang="en-US" dirty="0"/>
              <a:t>Severe </a:t>
            </a:r>
            <a:r>
              <a:rPr lang="en-US" dirty="0" smtClean="0"/>
              <a:t>penicillin </a:t>
            </a:r>
            <a:r>
              <a:rPr lang="en-US" dirty="0"/>
              <a:t>allergy: </a:t>
            </a:r>
            <a:endParaRPr lang="en-US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Community-acquired </a:t>
            </a:r>
            <a:r>
              <a:rPr lang="en-US" dirty="0"/>
              <a:t>and uncomplicated: </a:t>
            </a:r>
            <a:endParaRPr lang="en-US" dirty="0" smtClean="0"/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Moxifloxacin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Ciprofloxacin </a:t>
            </a:r>
            <a:r>
              <a:rPr lang="en-US" dirty="0"/>
              <a:t>or </a:t>
            </a:r>
            <a:r>
              <a:rPr lang="en-US" dirty="0" smtClean="0"/>
              <a:t>levofloxacin (plus metronidazole)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Associated sepsis, </a:t>
            </a:r>
            <a:r>
              <a:rPr lang="en-US" dirty="0" smtClean="0"/>
              <a:t>hospital-acquired</a:t>
            </a:r>
            <a:r>
              <a:rPr lang="en-US" dirty="0"/>
              <a:t>, or multiple prior biliary procedures: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Aztreonam (plus metronidazole and vancomycin)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 descr="Image is of a person standing at a decision point. Three arrows on the ground in front of the person's feet each point in a different direction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60" y="1828800"/>
            <a:ext cx="1829120" cy="1219200"/>
          </a:xfrm>
          <a:prstGeom prst="rect">
            <a:avLst/>
          </a:prstGeom>
          <a:solidFill>
            <a:srgbClr val="009EC1"/>
          </a:solidFill>
          <a:ln>
            <a:solidFill>
              <a:srgbClr val="009E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22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Four Moments of Antibiotic Decision Making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99856" y="1143000"/>
            <a:ext cx="5729944" cy="5799987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my patient have an infection that requires antibiotics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Have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 ordered appropriate cultures before starting antibiotics? What empiric therapy should I initiate?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day or more has passed. Can I stop antibiotics? Can I narrow therapy or change from IV to oral therapy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" name="Picture 8" descr="1- Make the diagnosis&#10;2- Cultures and empiric therapy&#10;3- Stop, narrow, change to oral&#10;4- Duration" title="Image- The Four Moments of Antibiotic Decision Mak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6" y="2248152"/>
            <a:ext cx="3962401" cy="37501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91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2999"/>
            <a:ext cx="9027906" cy="6400801"/>
          </a:xfrm>
        </p:spPr>
        <p:txBody>
          <a:bodyPr>
            <a:normAutofit/>
          </a:bodyPr>
          <a:lstStyle/>
          <a:p>
            <a:r>
              <a:rPr lang="en-US" dirty="0"/>
              <a:t>Remember: </a:t>
            </a:r>
            <a:endParaRPr lang="en-US" dirty="0" smtClean="0"/>
          </a:p>
          <a:p>
            <a:pPr lvl="1"/>
            <a:r>
              <a:rPr lang="en-US" dirty="0" smtClean="0"/>
              <a:t>Source </a:t>
            </a:r>
            <a:r>
              <a:rPr lang="en-US" dirty="0"/>
              <a:t>control is </a:t>
            </a:r>
            <a:r>
              <a:rPr lang="en-US" dirty="0" smtClean="0"/>
              <a:t>critical </a:t>
            </a: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Drainage of the biliary tree by removing </a:t>
            </a:r>
            <a:r>
              <a:rPr lang="en-US" dirty="0" smtClean="0"/>
              <a:t>stone and/or stent placement</a:t>
            </a: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Cholecystectomy or percutaneous </a:t>
            </a:r>
            <a:r>
              <a:rPr lang="en-US" dirty="0" smtClean="0"/>
              <a:t>drainage</a:t>
            </a:r>
            <a:endParaRPr lang="en-US" dirty="0"/>
          </a:p>
          <a:p>
            <a:r>
              <a:rPr lang="en-US" dirty="0"/>
              <a:t>Narrow therapy based on available culture data if </a:t>
            </a:r>
            <a:r>
              <a:rPr lang="en-US" dirty="0" smtClean="0"/>
              <a:t>possible</a:t>
            </a:r>
            <a:endParaRPr lang="en-US" dirty="0"/>
          </a:p>
          <a:p>
            <a:r>
              <a:rPr lang="en-US" dirty="0"/>
              <a:t>Switch to oral therapy when the patient has clinical </a:t>
            </a:r>
            <a:r>
              <a:rPr lang="en-US" dirty="0" smtClean="0"/>
              <a:t>improvement</a:t>
            </a:r>
            <a:endParaRPr lang="en-US" dirty="0"/>
          </a:p>
          <a:p>
            <a:pPr lvl="1"/>
            <a:r>
              <a:rPr lang="en-US" dirty="0"/>
              <a:t>Oral regimens </a:t>
            </a:r>
            <a:r>
              <a:rPr lang="en-US" dirty="0" smtClean="0"/>
              <a:t>include:</a:t>
            </a: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Oral cephalosporin (plus metronidazole)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Trimethoprim/sulfamethoxazole (</a:t>
            </a:r>
            <a:r>
              <a:rPr lang="en-US" dirty="0"/>
              <a:t>plus metronidazole</a:t>
            </a:r>
            <a:r>
              <a:rPr lang="en-US" dirty="0" smtClean="0"/>
              <a:t>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Amoxicillin/clavulanate</a:t>
            </a: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Moxifloxacin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Ciprofloxacin or levofloxacin </a:t>
            </a:r>
            <a:r>
              <a:rPr lang="en-US" dirty="0" smtClean="0"/>
              <a:t>(</a:t>
            </a:r>
            <a:r>
              <a:rPr lang="en-US" dirty="0"/>
              <a:t>plus metronidazole)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Moment 3: Narrowing and Converting to Oral Therapy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27</a:t>
            </a:fld>
            <a:endParaRPr lang="en-US" dirty="0"/>
          </a:p>
        </p:txBody>
      </p:sp>
      <p:pic>
        <p:nvPicPr>
          <p:cNvPr id="4" name="Picture 3" descr="Image is of hands shaking a pill from a pill bottle." title="Oral therap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926914"/>
            <a:ext cx="2091580" cy="3143282"/>
          </a:xfrm>
          <a:prstGeom prst="rect">
            <a:avLst/>
          </a:prstGeom>
          <a:solidFill>
            <a:srgbClr val="009EC1"/>
          </a:solidFill>
          <a:ln>
            <a:solidFill>
              <a:srgbClr val="009E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03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Four Moments of Antibiotic Decision Making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99856" y="1143000"/>
            <a:ext cx="5729944" cy="64770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my patient have an infection that requires antibiotics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Have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 ordered appropriate cultures before starting antibiotics? What empiric therapy should I initiate?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day or more has passed. Can I stop antibiotics? Can I narrow therapy or change from IV to oral therapy?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duration of antibiotic therapy is needed for my patient's diagnosis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9" name="Picture 8" descr="1- Make the diagnosis&#10;2- Cultures and empiric therapy&#10;3- Stop, narrow, change to oral&#10;4- Duration" title="Image- The Four Moments of Antibiotic Decision Mak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6" y="2248152"/>
            <a:ext cx="3962401" cy="37501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86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4: Duration of Therapy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920" y="1219200"/>
            <a:ext cx="9174480" cy="57237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buFont typeface="Arial"/>
              <a:buChar char="•"/>
            </a:pPr>
            <a:r>
              <a:rPr lang="en-US" dirty="0"/>
              <a:t>Acute </a:t>
            </a:r>
            <a:r>
              <a:rPr lang="en-US" dirty="0" smtClean="0"/>
              <a:t>cholangitis</a:t>
            </a:r>
            <a:endParaRPr lang="en-US" dirty="0"/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dirty="0"/>
              <a:t>Biliary drainage achieved and patient improving (e.g., afebrile): </a:t>
            </a:r>
          </a:p>
          <a:p>
            <a:pPr lvl="2">
              <a:lnSpc>
                <a:spcPct val="8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3 </a:t>
            </a:r>
            <a:r>
              <a:rPr lang="en-US" dirty="0"/>
              <a:t>days </a:t>
            </a:r>
            <a:r>
              <a:rPr lang="en-US" dirty="0" smtClean="0"/>
              <a:t>of antibiotics after ERCP</a:t>
            </a:r>
            <a:r>
              <a:rPr lang="en-US" baseline="30000" dirty="0" smtClean="0"/>
              <a:t>12,13</a:t>
            </a:r>
            <a:endParaRPr lang="en-US" dirty="0"/>
          </a:p>
          <a:p>
            <a:pPr lvl="2">
              <a:lnSpc>
                <a:spcPct val="8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Concomitant </a:t>
            </a:r>
            <a:r>
              <a:rPr lang="en-US" dirty="0"/>
              <a:t>bacteremia</a:t>
            </a:r>
            <a:r>
              <a:rPr lang="en-US" sz="2400" dirty="0"/>
              <a:t>: </a:t>
            </a:r>
            <a:r>
              <a:rPr lang="en-US" dirty="0" smtClean="0"/>
              <a:t>7 </a:t>
            </a:r>
            <a:r>
              <a:rPr lang="en-US" dirty="0"/>
              <a:t>days with an agent that has good oral </a:t>
            </a:r>
            <a:r>
              <a:rPr lang="en-US" dirty="0" smtClean="0"/>
              <a:t>bioavailability</a:t>
            </a:r>
            <a:r>
              <a:rPr lang="en-US" baseline="30000" dirty="0" smtClean="0"/>
              <a:t>14,15</a:t>
            </a:r>
            <a:endParaRPr lang="en-US" dirty="0"/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dirty="0"/>
              <a:t>Longer courses may be needed if there is poor clinical response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dirty="0"/>
              <a:t>If additional procedures are needed, the patient should receive pre-procedure antibiotics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" name="Picture 1" descr="Image is of a calendar." title="Calenda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878903"/>
            <a:ext cx="3048000" cy="2032000"/>
          </a:xfrm>
          <a:prstGeom prst="rect">
            <a:avLst/>
          </a:prstGeom>
          <a:solidFill>
            <a:srgbClr val="009EC1"/>
          </a:solidFill>
          <a:ln>
            <a:solidFill>
              <a:srgbClr val="009E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2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Diverticulitis</a:t>
            </a:r>
          </a:p>
        </p:txBody>
      </p:sp>
      <p:pic>
        <p:nvPicPr>
          <p:cNvPr id="15" name="Content Placeholder 14" descr="The image shows a partial definition of diverticulitis." title="Diverticulitis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8" y="1594305"/>
            <a:ext cx="8702104" cy="4898114"/>
          </a:xfrm>
          <a:prstGeom prst="rect">
            <a:avLst/>
          </a:prstGeom>
          <a:solidFill>
            <a:srgbClr val="009EC1"/>
          </a:solidFill>
          <a:ln>
            <a:solidFill>
              <a:srgbClr val="009E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51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4: Duration of Therapy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7404" y="1367046"/>
            <a:ext cx="8898556" cy="606245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/>
              <a:buChar char="•"/>
            </a:pPr>
            <a:r>
              <a:rPr lang="en-US" dirty="0"/>
              <a:t>Acute cholecystitis</a:t>
            </a:r>
          </a:p>
          <a:p>
            <a:pPr lvl="1">
              <a:spcBef>
                <a:spcPts val="1200"/>
              </a:spcBef>
              <a:buFont typeface="Calibri" panose="020F0502020204030204" pitchFamily="34" charset="0"/>
              <a:buChar char="–"/>
            </a:pPr>
            <a:r>
              <a:rPr lang="en-US" dirty="0"/>
              <a:t>Medical </a:t>
            </a:r>
            <a:r>
              <a:rPr lang="en-US" dirty="0" smtClean="0"/>
              <a:t>management </a:t>
            </a:r>
          </a:p>
          <a:p>
            <a:pPr lvl="2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Suggest 5-10 </a:t>
            </a:r>
            <a:r>
              <a:rPr lang="en-US" dirty="0"/>
              <a:t>days based on clinical </a:t>
            </a:r>
            <a:r>
              <a:rPr lang="en-US" dirty="0" smtClean="0"/>
              <a:t>response</a:t>
            </a:r>
            <a:r>
              <a:rPr lang="en-US" baseline="30000" dirty="0" smtClean="0"/>
              <a:t>5,9</a:t>
            </a:r>
            <a:endParaRPr lang="en-US" baseline="30000" dirty="0"/>
          </a:p>
          <a:p>
            <a:pPr lvl="1">
              <a:spcBef>
                <a:spcPts val="1200"/>
              </a:spcBef>
              <a:buFont typeface="Calibri" panose="020F0502020204030204" pitchFamily="34" charset="0"/>
              <a:buChar char="–"/>
            </a:pPr>
            <a:r>
              <a:rPr lang="en-US" dirty="0"/>
              <a:t>Surgical management and </a:t>
            </a:r>
            <a:r>
              <a:rPr lang="en-US" dirty="0" smtClean="0"/>
              <a:t>uncomplicated </a:t>
            </a:r>
            <a:endParaRPr lang="en-US" dirty="0"/>
          </a:p>
          <a:p>
            <a:pPr lvl="2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No </a:t>
            </a:r>
            <a:r>
              <a:rPr lang="en-US" dirty="0"/>
              <a:t>antibiotics after </a:t>
            </a:r>
            <a:r>
              <a:rPr lang="en-US" dirty="0" smtClean="0"/>
              <a:t>surgery</a:t>
            </a:r>
            <a:endParaRPr lang="en-US" dirty="0"/>
          </a:p>
          <a:p>
            <a:pPr lvl="3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RCT demonstrated </a:t>
            </a:r>
            <a:r>
              <a:rPr lang="en-US" dirty="0" smtClean="0"/>
              <a:t>similar </a:t>
            </a:r>
            <a:r>
              <a:rPr lang="en-US" dirty="0"/>
              <a:t>proportion of post-op infections in patients who did and did not receive post-op </a:t>
            </a:r>
            <a:r>
              <a:rPr lang="en-US" dirty="0" smtClean="0"/>
              <a:t>antibiotics (15</a:t>
            </a:r>
            <a:r>
              <a:rPr lang="en-US" dirty="0"/>
              <a:t>% vs 17</a:t>
            </a:r>
            <a:r>
              <a:rPr lang="en-US" dirty="0" smtClean="0"/>
              <a:t>%)</a:t>
            </a:r>
            <a:r>
              <a:rPr lang="en-US" baseline="30000" dirty="0" smtClean="0"/>
              <a:t>16</a:t>
            </a:r>
            <a:r>
              <a:rPr lang="en-US" dirty="0" smtClean="0"/>
              <a:t> </a:t>
            </a:r>
            <a:endParaRPr lang="en-US" dirty="0"/>
          </a:p>
          <a:p>
            <a:pPr lvl="1">
              <a:spcBef>
                <a:spcPts val="1200"/>
              </a:spcBef>
              <a:buFont typeface="Calibri" panose="020F0502020204030204" pitchFamily="34" charset="0"/>
              <a:buChar char="–"/>
            </a:pPr>
            <a:r>
              <a:rPr lang="en-US" dirty="0"/>
              <a:t>Surgical management and complicated disease </a:t>
            </a:r>
          </a:p>
          <a:p>
            <a:pPr lvl="2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(</a:t>
            </a:r>
            <a:r>
              <a:rPr lang="en-US" dirty="0"/>
              <a:t>e.g., perforation, fistula): </a:t>
            </a:r>
            <a:endParaRPr lang="en-US" dirty="0" smtClean="0"/>
          </a:p>
          <a:p>
            <a:pPr lvl="3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4 days after source </a:t>
            </a:r>
            <a:r>
              <a:rPr lang="en-US" dirty="0" smtClean="0"/>
              <a:t>control</a:t>
            </a:r>
            <a:r>
              <a:rPr lang="en-US" baseline="30000" dirty="0" smtClean="0"/>
              <a:t>7</a:t>
            </a:r>
            <a:endParaRPr lang="en-US" baseline="30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" name="Picture 1" descr="Image is of a calendar" title="Calenda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1559043"/>
            <a:ext cx="2514600" cy="1674306"/>
          </a:xfrm>
          <a:prstGeom prst="rect">
            <a:avLst/>
          </a:prstGeom>
          <a:solidFill>
            <a:srgbClr val="009EC1"/>
          </a:solidFill>
          <a:ln>
            <a:solidFill>
              <a:srgbClr val="009E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59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920" y="1143000"/>
            <a:ext cx="9052560" cy="6205716"/>
          </a:xfrm>
        </p:spPr>
        <p:txBody>
          <a:bodyPr>
            <a:normAutofit/>
          </a:bodyPr>
          <a:lstStyle/>
          <a:p>
            <a:r>
              <a:rPr lang="en-US" dirty="0" smtClean="0"/>
              <a:t>Three-center </a:t>
            </a:r>
            <a:r>
              <a:rPr lang="en-US" dirty="0"/>
              <a:t>retrospective cohort study of patients with monomicrobial </a:t>
            </a:r>
            <a:r>
              <a:rPr lang="en-US" i="1" dirty="0"/>
              <a:t>Enterobacteriaceae </a:t>
            </a:r>
            <a:r>
              <a:rPr lang="en-US" dirty="0" smtClean="0"/>
              <a:t>bacteremia</a:t>
            </a:r>
            <a:r>
              <a:rPr lang="en-US" baseline="30000" dirty="0" smtClean="0"/>
              <a:t>14</a:t>
            </a:r>
            <a:endParaRPr lang="en-US" baseline="30000" dirty="0"/>
          </a:p>
          <a:p>
            <a:pPr lvl="1"/>
            <a:r>
              <a:rPr lang="en-US" dirty="0"/>
              <a:t>Prolonged course </a:t>
            </a:r>
            <a:r>
              <a:rPr lang="en-US" dirty="0" smtClean="0"/>
              <a:t>11–16 </a:t>
            </a:r>
            <a:r>
              <a:rPr lang="en-US" dirty="0"/>
              <a:t>days </a:t>
            </a:r>
            <a:endParaRPr lang="en-US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M</a:t>
            </a:r>
            <a:r>
              <a:rPr lang="en-US" dirty="0" smtClean="0"/>
              <a:t>edian </a:t>
            </a:r>
            <a:r>
              <a:rPr lang="en-US" dirty="0"/>
              <a:t>15 </a:t>
            </a:r>
            <a:r>
              <a:rPr lang="en-US" dirty="0" smtClean="0"/>
              <a:t>days</a:t>
            </a:r>
            <a:endParaRPr lang="en-US" dirty="0"/>
          </a:p>
          <a:p>
            <a:pPr lvl="1"/>
            <a:r>
              <a:rPr lang="en-US" dirty="0"/>
              <a:t>Short course </a:t>
            </a:r>
            <a:r>
              <a:rPr lang="en-US" dirty="0" smtClean="0"/>
              <a:t>6–10 </a:t>
            </a:r>
            <a:r>
              <a:rPr lang="en-US" dirty="0"/>
              <a:t>days </a:t>
            </a:r>
            <a:endParaRPr lang="en-US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M</a:t>
            </a:r>
            <a:r>
              <a:rPr lang="en-US" dirty="0" smtClean="0"/>
              <a:t>edian </a:t>
            </a:r>
            <a:r>
              <a:rPr lang="en-US" dirty="0"/>
              <a:t>8 </a:t>
            </a:r>
            <a:r>
              <a:rPr lang="en-US" dirty="0" smtClean="0"/>
              <a:t>days</a:t>
            </a:r>
            <a:endParaRPr lang="en-US" dirty="0"/>
          </a:p>
          <a:p>
            <a:r>
              <a:rPr lang="en-US" dirty="0"/>
              <a:t>Propensity score matching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resulted </a:t>
            </a:r>
            <a:r>
              <a:rPr lang="en-US" dirty="0"/>
              <a:t>in 385 </a:t>
            </a:r>
            <a:r>
              <a:rPr lang="en-US" dirty="0" smtClean="0"/>
              <a:t>well-</a:t>
            </a:r>
            <a:br>
              <a:rPr lang="en-US" dirty="0" smtClean="0"/>
            </a:br>
            <a:r>
              <a:rPr lang="en-US" dirty="0" smtClean="0"/>
              <a:t>balanced </a:t>
            </a:r>
            <a:r>
              <a:rPr lang="en-US" dirty="0"/>
              <a:t>matched </a:t>
            </a:r>
            <a:r>
              <a:rPr lang="en-US" dirty="0" smtClean="0"/>
              <a:t>pairs</a:t>
            </a:r>
            <a:endParaRPr lang="en-US" dirty="0"/>
          </a:p>
          <a:p>
            <a:r>
              <a:rPr lang="en-US" dirty="0"/>
              <a:t>No difference in </a:t>
            </a:r>
            <a:r>
              <a:rPr lang="en-US" dirty="0" smtClean="0"/>
              <a:t>mortality</a:t>
            </a:r>
            <a:endParaRPr lang="en-US" dirty="0"/>
          </a:p>
          <a:p>
            <a:r>
              <a:rPr lang="en-US" dirty="0"/>
              <a:t>Trend towards less </a:t>
            </a:r>
            <a:r>
              <a:rPr lang="en-US" dirty="0" smtClean="0"/>
              <a:t>emergence of MDR Gram-negative </a:t>
            </a:r>
            <a:r>
              <a:rPr lang="en-US" dirty="0"/>
              <a:t>bacteria </a:t>
            </a:r>
            <a:r>
              <a:rPr lang="en-US" dirty="0" smtClean="0"/>
              <a:t>in the short course group (OR </a:t>
            </a:r>
            <a:r>
              <a:rPr lang="en-US" dirty="0"/>
              <a:t>0.59, p = 0.09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Content Placeholder 5" descr="This is a Kaplan-Meier graph showing survival of patients assigned to either a short course of antibiotics or a long course. The curves are close with the short course curve showing better survival until 30 days. The the two curves are superimposed." title="Short course therapy for gram negative bacteremia"/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40" y="2286000"/>
            <a:ext cx="4136333" cy="2994630"/>
          </a:xfrm>
          <a:prstGeom prst="rect">
            <a:avLst/>
          </a:prstGeom>
          <a:solidFill>
            <a:srgbClr val="009EC1"/>
          </a:solidFill>
          <a:ln>
            <a:solidFill>
              <a:srgbClr val="009E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Moment </a:t>
            </a:r>
            <a:r>
              <a:rPr lang="en-US" sz="3400" dirty="0" smtClean="0"/>
              <a:t>4</a:t>
            </a:r>
            <a:r>
              <a:rPr lang="en-US" sz="3400" dirty="0"/>
              <a:t>: </a:t>
            </a:r>
            <a:r>
              <a:rPr lang="en-US" sz="3400" dirty="0" smtClean="0"/>
              <a:t>Short-Course </a:t>
            </a:r>
            <a:r>
              <a:rPr lang="en-US" sz="3400" dirty="0"/>
              <a:t>Therapy for GN </a:t>
            </a:r>
            <a:r>
              <a:rPr lang="en-US" sz="3400" dirty="0" smtClean="0"/>
              <a:t>Bacteremia</a:t>
            </a:r>
            <a:endParaRPr lang="en-US" sz="3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5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087"/>
            <a:ext cx="10058400" cy="914400"/>
          </a:xfrm>
        </p:spPr>
        <p:txBody>
          <a:bodyPr/>
          <a:lstStyle/>
          <a:p>
            <a:r>
              <a:rPr lang="en-US" sz="3200" dirty="0" smtClean="0"/>
              <a:t>Improving Prescribing for Intra-Abdominal </a:t>
            </a:r>
            <a:br>
              <a:rPr lang="en-US" sz="3200" dirty="0" smtClean="0"/>
            </a:br>
            <a:r>
              <a:rPr lang="en-US" sz="3200" dirty="0" smtClean="0"/>
              <a:t>Infections at Your Hospital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9052560" cy="6400800"/>
          </a:xfrm>
        </p:spPr>
        <p:txBody>
          <a:bodyPr>
            <a:noAutofit/>
          </a:bodyPr>
          <a:lstStyle/>
          <a:p>
            <a:r>
              <a:rPr lang="en-US" dirty="0" smtClean="0"/>
              <a:t>Use newer data to guide shorter treatment courses in patients with source control</a:t>
            </a:r>
          </a:p>
          <a:p>
            <a:r>
              <a:rPr lang="en-US" dirty="0" smtClean="0"/>
              <a:t>Recognize that many of these studies involved surgical patients and were performed by </a:t>
            </a:r>
            <a:br>
              <a:rPr lang="en-US" dirty="0" smtClean="0"/>
            </a:br>
            <a:r>
              <a:rPr lang="en-US" dirty="0" smtClean="0"/>
              <a:t>surgeons</a:t>
            </a:r>
          </a:p>
          <a:p>
            <a:r>
              <a:rPr lang="en-US" dirty="0" smtClean="0"/>
              <a:t>Develop approaches to integrate </a:t>
            </a:r>
            <a:br>
              <a:rPr lang="en-US" dirty="0" smtClean="0"/>
            </a:br>
            <a:r>
              <a:rPr lang="en-US" dirty="0" smtClean="0"/>
              <a:t>shorter antibiotic courses into </a:t>
            </a:r>
            <a:br>
              <a:rPr lang="en-US" dirty="0" smtClean="0"/>
            </a:br>
            <a:r>
              <a:rPr lang="en-US" dirty="0" smtClean="0"/>
              <a:t>practice</a:t>
            </a:r>
          </a:p>
          <a:p>
            <a:pPr lvl="1"/>
            <a:r>
              <a:rPr lang="en-US" dirty="0" smtClean="0"/>
              <a:t>Order sets with preset antibiotic durations</a:t>
            </a:r>
          </a:p>
          <a:p>
            <a:pPr lvl="1"/>
            <a:r>
              <a:rPr lang="en-US" dirty="0" smtClean="0"/>
              <a:t>Evaluation of need for oral antibiotics at discharge</a:t>
            </a:r>
          </a:p>
          <a:p>
            <a:r>
              <a:rPr lang="en-US" dirty="0" smtClean="0"/>
              <a:t>Recognize the challenges of management of patients with incomplete source control</a:t>
            </a:r>
          </a:p>
          <a:p>
            <a:pPr lvl="1"/>
            <a:r>
              <a:rPr lang="en-US" dirty="0" smtClean="0"/>
              <a:t>Multidisciplinary approach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Content Placeholder 8" descr="Image - Clinicians at a table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468" y="2819400"/>
            <a:ext cx="2891408" cy="1971358"/>
          </a:xfrm>
          <a:prstGeom prst="rect">
            <a:avLst/>
          </a:prstGeom>
          <a:solidFill>
            <a:srgbClr val="009EC1"/>
          </a:solidFill>
          <a:ln>
            <a:solidFill>
              <a:srgbClr val="009E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44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is of a black board with white writing." title="Blackboar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" t="3227" r="2419" b="3629"/>
          <a:stretch/>
        </p:blipFill>
        <p:spPr>
          <a:xfrm>
            <a:off x="365760" y="999901"/>
            <a:ext cx="9326880" cy="6086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</a:t>
            </a:r>
            <a:r>
              <a:rPr lang="en-US" dirty="0"/>
              <a:t>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95400"/>
            <a:ext cx="9052560" cy="5647587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</a:rPr>
              <a:t>U</a:t>
            </a:r>
            <a:r>
              <a:rPr lang="en-US" dirty="0" smtClean="0">
                <a:solidFill>
                  <a:schemeClr val="bg1"/>
                </a:solidFill>
              </a:rPr>
              <a:t>ncomplicated </a:t>
            </a:r>
            <a:r>
              <a:rPr lang="en-US" dirty="0">
                <a:solidFill>
                  <a:schemeClr val="bg1"/>
                </a:solidFill>
              </a:rPr>
              <a:t>diverticulitis can </a:t>
            </a:r>
            <a:r>
              <a:rPr lang="en-US" dirty="0" smtClean="0">
                <a:solidFill>
                  <a:schemeClr val="bg1"/>
                </a:solidFill>
              </a:rPr>
              <a:t>be managed with either </a:t>
            </a:r>
            <a:r>
              <a:rPr lang="en-US" dirty="0">
                <a:solidFill>
                  <a:schemeClr val="bg1"/>
                </a:solidFill>
              </a:rPr>
              <a:t>a short course of antibiotics or no </a:t>
            </a:r>
            <a:r>
              <a:rPr lang="en-US" dirty="0" smtClean="0">
                <a:solidFill>
                  <a:schemeClr val="bg1"/>
                </a:solidFill>
              </a:rPr>
              <a:t>antibiotics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</a:rPr>
              <a:t>Complicated diverticulitis requires a source control procedure in most </a:t>
            </a:r>
            <a:r>
              <a:rPr lang="en-US" dirty="0" smtClean="0">
                <a:solidFill>
                  <a:schemeClr val="bg1"/>
                </a:solidFill>
              </a:rPr>
              <a:t>cases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</a:rPr>
              <a:t>Antibiotics for </a:t>
            </a:r>
            <a:r>
              <a:rPr lang="en-US" dirty="0" smtClean="0">
                <a:solidFill>
                  <a:schemeClr val="bg1"/>
                </a:solidFill>
              </a:rPr>
              <a:t>4 </a:t>
            </a:r>
            <a:r>
              <a:rPr lang="en-US" dirty="0">
                <a:solidFill>
                  <a:schemeClr val="bg1"/>
                </a:solidFill>
              </a:rPr>
              <a:t>days after source </a:t>
            </a:r>
            <a:r>
              <a:rPr lang="en-US" dirty="0" smtClean="0">
                <a:solidFill>
                  <a:schemeClr val="bg1"/>
                </a:solidFill>
              </a:rPr>
              <a:t>control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</a:rPr>
              <a:t>Acute cholangitis requires timely antibiotic administration </a:t>
            </a:r>
            <a:r>
              <a:rPr lang="en-US" dirty="0" smtClean="0">
                <a:solidFill>
                  <a:schemeClr val="bg1"/>
                </a:solidFill>
              </a:rPr>
              <a:t>after blood cultures are obtained and </a:t>
            </a:r>
            <a:r>
              <a:rPr lang="en-US" dirty="0">
                <a:solidFill>
                  <a:schemeClr val="bg1"/>
                </a:solidFill>
              </a:rPr>
              <a:t>source control followed by a short course of </a:t>
            </a:r>
            <a:r>
              <a:rPr lang="en-US" dirty="0" smtClean="0">
                <a:solidFill>
                  <a:schemeClr val="bg1"/>
                </a:solidFill>
              </a:rPr>
              <a:t>antibiotics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</a:rPr>
              <a:t>Avoid prolonged antibiotic courses when treating acute cholecystitis </a:t>
            </a:r>
            <a:r>
              <a:rPr lang="en-US" dirty="0" smtClean="0">
                <a:solidFill>
                  <a:schemeClr val="bg1"/>
                </a:solidFill>
              </a:rPr>
              <a:t>medically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</a:rPr>
              <a:t>No need for antibiotics after a cholecystectomy unless </a:t>
            </a:r>
            <a:r>
              <a:rPr lang="en-US" dirty="0" smtClean="0">
                <a:solidFill>
                  <a:schemeClr val="bg1"/>
                </a:solidFill>
              </a:rPr>
              <a:t>complicated—then </a:t>
            </a:r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days after source </a:t>
            </a:r>
            <a:r>
              <a:rPr lang="en-US" dirty="0" smtClean="0">
                <a:solidFill>
                  <a:schemeClr val="bg1"/>
                </a:solidFill>
              </a:rPr>
              <a:t>control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33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4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The findings and recommendations in </a:t>
            </a:r>
            <a:r>
              <a:rPr lang="en-US" sz="2800" dirty="0" smtClean="0"/>
              <a:t>this presentation </a:t>
            </a:r>
            <a:r>
              <a:rPr lang="en-US" sz="2800" dirty="0"/>
              <a:t>are those of the authors, who are responsible for its content, and do not necessarily represent the views of AHRQ. No statement in this </a:t>
            </a:r>
            <a:r>
              <a:rPr lang="en-US" sz="2800" dirty="0" smtClean="0"/>
              <a:t>presentation </a:t>
            </a:r>
            <a:r>
              <a:rPr lang="en-US" sz="2800" dirty="0"/>
              <a:t>should be construed as an official position of AHRQ or of the U.S. Department of Health and Human Services.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Any practice described in this </a:t>
            </a:r>
            <a:r>
              <a:rPr lang="en-US" sz="2800" dirty="0" smtClean="0"/>
              <a:t>presentation </a:t>
            </a:r>
            <a:r>
              <a:rPr lang="en-US" sz="2800" dirty="0"/>
              <a:t>must be applied by health care practitioners in accordance with professional judgment and standards of care in regard to the unique circumstances that may apply in each situation they encounter. </a:t>
            </a:r>
            <a:r>
              <a:rPr lang="en-US" sz="2800" dirty="0" smtClean="0"/>
              <a:t>These practices are offered as helpful options for consideration by health care practitioners, not as guidelines.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590088" y="7377113"/>
            <a:ext cx="468312" cy="414337"/>
          </a:xfrm>
        </p:spPr>
        <p:txBody>
          <a:bodyPr/>
          <a:lstStyle/>
          <a:p>
            <a:fld id="{390C5B08-BD67-40B7-9FCB-303274082AFB}" type="slidenum">
              <a:rPr lang="en-US" smtClean="0"/>
              <a:pPr/>
              <a:t>34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83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02920" y="1143000"/>
            <a:ext cx="9052560" cy="6781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2000" dirty="0" smtClean="0"/>
              <a:t>Etzioni </a:t>
            </a:r>
            <a:r>
              <a:rPr lang="en-US" sz="2000" dirty="0"/>
              <a:t>DA, Mack TM, Beart RW Jr, et al. Diverticulitis in the United States: 1998-2005: changing patterns of disease and treatment. Ann Surg. 2009 Feb;249(2):210-7. PMID: </a:t>
            </a:r>
            <a:r>
              <a:rPr lang="en-US" sz="2000" dirty="0" smtClean="0"/>
              <a:t>19212172.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2000" dirty="0" smtClean="0"/>
              <a:t>Stollman </a:t>
            </a:r>
            <a:r>
              <a:rPr lang="en-US" sz="2000" dirty="0"/>
              <a:t>N, Smalley W, Hirano I, et al. American Gastroenterological Association Institute Guideline on the </a:t>
            </a:r>
            <a:r>
              <a:rPr lang="en-US" sz="2000" dirty="0" smtClean="0"/>
              <a:t>management </a:t>
            </a:r>
            <a:r>
              <a:rPr lang="en-US" sz="2000" dirty="0"/>
              <a:t>of </a:t>
            </a:r>
            <a:r>
              <a:rPr lang="en-US" sz="2000" dirty="0" smtClean="0"/>
              <a:t>acute diverticulitis</a:t>
            </a:r>
            <a:r>
              <a:rPr lang="en-US" sz="2000" dirty="0"/>
              <a:t>. Gastroenterology. 2015 Dec;149(7):1944-9. PMID: </a:t>
            </a:r>
            <a:r>
              <a:rPr lang="en-US" sz="2000" dirty="0" smtClean="0"/>
              <a:t>26453777.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2000" dirty="0" smtClean="0"/>
              <a:t>Feingold </a:t>
            </a:r>
            <a:r>
              <a:rPr lang="en-US" sz="2000" dirty="0"/>
              <a:t>D, Steele SR, Lee S, et al. Practice parameters for the treatment of sigmoid diverticulitis. Dis Colon Rectum. 2014 Mar;57(3):284-94. PMID: </a:t>
            </a:r>
            <a:r>
              <a:rPr lang="en-US" sz="2000" dirty="0" smtClean="0"/>
              <a:t>24509449.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2000" dirty="0" smtClean="0"/>
              <a:t>Marcus G, Levy S, Salhab G, et al. Intra-abdominal infections: the role of anaerobes, enterococci, fungi, and multidrug-resistant organisms. Open Forum Infect Dis. 2016 Dec 20;3(4):ofw232. PMID: 28018930.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2000" dirty="0" smtClean="0"/>
              <a:t>Solomkin JS, Mazuski JE, Bradley JS, et al. Diagnosis and management of complicated intra-abdominal infection in adults and children: guidelines by the Surgical infection Society and the Infectious Diseases Society of America. Clin Infect Dis. 2010 Jan 15;50(2):133-64. PMID:20034345.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5029200" y="1905000"/>
            <a:ext cx="50292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823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02920" y="990600"/>
            <a:ext cx="9052560" cy="6705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  <a:buFont typeface="+mj-lt"/>
              <a:buAutoNum type="arabicPeriod" startAt="6"/>
              <a:defRPr/>
            </a:pPr>
            <a:r>
              <a:rPr lang="en-US" sz="2000" dirty="0"/>
              <a:t>Chabok A, Påhlman L, Hjern F, et al. Randomized clinical trial of antibiotics in acute uncomplicated diverticulitis. Br J Surg. 2012 Apr;99(4):532-9. PMID: 22290281. 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+mj-lt"/>
              <a:buAutoNum type="arabicPeriod" startAt="6"/>
              <a:defRPr/>
            </a:pPr>
            <a:r>
              <a:rPr lang="en-US" sz="2000" dirty="0" smtClean="0"/>
              <a:t>Bohnen </a:t>
            </a:r>
            <a:r>
              <a:rPr lang="en-US" sz="2000" dirty="0"/>
              <a:t>JM, Marshall JC, Fry DE, et al. Clinical and scientific importance of source control in abdominal infections: summary of a symposium. Can J Surg. 1999 Apr;42(2):122-6. PMID: 10223073.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+mj-lt"/>
              <a:buAutoNum type="arabicPeriod" startAt="6"/>
              <a:defRPr/>
            </a:pPr>
            <a:r>
              <a:rPr lang="en-US" sz="2000" dirty="0"/>
              <a:t>Schug-Pass C, Geers P, Hügel O, et al. Prospective randomized trial comparing short-term antibiotic therapy versus standard therapy for acute uncomplicated sigmoid diverticulitis. Int J Colorectal Dis. 2010 Jun;25(6):751-9. PMID: </a:t>
            </a:r>
            <a:r>
              <a:rPr lang="en-US" sz="2000" dirty="0" smtClean="0"/>
              <a:t>20140619.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+mj-lt"/>
              <a:buAutoNum type="arabicPeriod" startAt="6"/>
              <a:defRPr/>
            </a:pPr>
            <a:r>
              <a:rPr lang="en-US" sz="2000" dirty="0" smtClean="0"/>
              <a:t>Mazuski </a:t>
            </a:r>
            <a:r>
              <a:rPr lang="en-US" sz="2000" dirty="0"/>
              <a:t>JE, Tessier JM, May AK, et al. The Surgical Infection Society revised guidelines on the management of intra-abdominal infection. Surg Infect (Larchmt). 2017 Jan;18(1):1-76. PMID: </a:t>
            </a:r>
            <a:r>
              <a:rPr lang="en-US" sz="2000" dirty="0" smtClean="0"/>
              <a:t>28085573.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+mj-lt"/>
              <a:buAutoNum type="arabicPeriod" startAt="6"/>
              <a:defRPr/>
            </a:pPr>
            <a:r>
              <a:rPr lang="en-US" sz="2000" dirty="0" smtClean="0"/>
              <a:t>Sawyer </a:t>
            </a:r>
            <a:r>
              <a:rPr lang="en-US" sz="2000" dirty="0"/>
              <a:t>RG, Claridge JA, Nathens AB, et al. Trial of short-course antimicrobial therapy for intraabdominal infection. N Engl J Med. 2015 May 21;372(21):1996-2005. PMID: 25992746.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+mj-lt"/>
              <a:buAutoNum type="arabicPeriod" startAt="6"/>
              <a:defRPr/>
            </a:pPr>
            <a:r>
              <a:rPr lang="en-US" sz="2000" dirty="0" smtClean="0"/>
              <a:t>Weber </a:t>
            </a:r>
            <a:r>
              <a:rPr lang="en-US" sz="2000" dirty="0"/>
              <a:t>A, Schneider J, Wagenpfeil S, et al. Spectrum of pathogens in acute cholangitis in patients with and without biliary endoprosthesis. J Infect. 2013 Aug;67(2):111-21. PMID: </a:t>
            </a:r>
            <a:r>
              <a:rPr lang="en-US" sz="2000" dirty="0" smtClean="0"/>
              <a:t>23603487.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5029200" y="1905000"/>
            <a:ext cx="50292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05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02920" y="1066800"/>
            <a:ext cx="9052560" cy="6705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  <a:buFont typeface="+mj-lt"/>
              <a:buAutoNum type="arabicPeriod" startAt="12"/>
              <a:defRPr/>
            </a:pPr>
            <a:r>
              <a:rPr lang="en-US" sz="2000" dirty="0"/>
              <a:t>van Lent AU, Bartelsman JF, Tytgat GN, et al. Duration of antibiotic therapy for cholangitis after successful endoscopic drainage of the biliary tract. Gastrointest Endosc. 2002 Apr;55(4):518-22. PMID: 11923764.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+mj-lt"/>
              <a:buAutoNum type="arabicPeriod" startAt="12"/>
              <a:defRPr/>
            </a:pPr>
            <a:r>
              <a:rPr lang="en-US" sz="2000" dirty="0" smtClean="0"/>
              <a:t>Kogure </a:t>
            </a:r>
            <a:r>
              <a:rPr lang="en-US" sz="2000" dirty="0"/>
              <a:t>H, Tsujino T, Yamamoto K, et al. Fever-based antibiotic therapy for acute cholangitis following successful endoscopic biliary drainage. J Gastroenterol. 2011 Dec;46(12):1411-7. PMID: 21842232.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+mj-lt"/>
              <a:buAutoNum type="arabicPeriod" startAt="12"/>
              <a:defRPr/>
            </a:pPr>
            <a:r>
              <a:rPr lang="en-US" sz="2000" dirty="0" smtClean="0"/>
              <a:t>Chotiprasitsakul </a:t>
            </a:r>
            <a:r>
              <a:rPr lang="en-US" sz="2000" dirty="0"/>
              <a:t>D, Han JH, Cosgrove SE, et al. Comparing the outcomes of adults with </a:t>
            </a:r>
            <a:r>
              <a:rPr lang="en-US" sz="2000" i="1" dirty="0"/>
              <a:t>Enterobacteriaceae</a:t>
            </a:r>
            <a:r>
              <a:rPr lang="en-US" sz="2000" dirty="0"/>
              <a:t> bacteremia receiving short-course versus prolonged-course antibiotic therapy in a multicenter, propensity score-matched cohort. Clin Infect Dis. 2017 Oct. PMID: 29190320</a:t>
            </a:r>
            <a:r>
              <a:rPr lang="en-US" sz="2000" dirty="0" smtClean="0"/>
              <a:t>.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+mj-lt"/>
              <a:buAutoNum type="arabicPeriod" startAt="12"/>
              <a:defRPr/>
            </a:pPr>
            <a:r>
              <a:rPr lang="en-US" sz="2000" dirty="0"/>
              <a:t>Yahav D, Franceschini E, Koppel F, et al. Seven versus fourteen days of antibiotic therapy for uncomplicated gram-negative bacteremia: a non-inferiority randomized controlled trial.  Clin Infect Dis. 2018 Dec. [Epub ahead of print]. PMID: 30535100. </a:t>
            </a:r>
            <a:r>
              <a:rPr lang="en-US" sz="2000" dirty="0" smtClean="0"/>
              <a:t>​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800"/>
              </a:spcAft>
              <a:buFont typeface="+mj-lt"/>
              <a:buAutoNum type="arabicPeriod" startAt="12"/>
              <a:defRPr/>
            </a:pPr>
            <a:r>
              <a:rPr lang="en-US" sz="2000" dirty="0" smtClean="0"/>
              <a:t>Regimbeau </a:t>
            </a:r>
            <a:r>
              <a:rPr lang="en-US" sz="2000" dirty="0"/>
              <a:t>JM, Fuks D, Pautrat K, et al. Effect of postoperative antibiotic administration on postoperative infection following cholecystectomy for acute calculous cholecystitis: a randomized clinical trial. JAMA. 2014 Jul;312(2):145-54. PMID: </a:t>
            </a:r>
            <a:r>
              <a:rPr lang="en-US" sz="2000" dirty="0" smtClean="0"/>
              <a:t>25005651.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5029200" y="1905000"/>
            <a:ext cx="50292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73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Four Moments of Antibiotic Decision Making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99856" y="1143000"/>
            <a:ext cx="5729944" cy="5799987"/>
          </a:xfrm>
        </p:spPr>
        <p:txBody>
          <a:bodyPr>
            <a:normAutofit lnSpcReduction="10000"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Does </a:t>
            </a:r>
            <a:r>
              <a:rPr lang="en-US" dirty="0"/>
              <a:t>my patient have an infection that requires antibiotics</a:t>
            </a:r>
            <a:r>
              <a:rPr lang="en-US" dirty="0" smtClean="0"/>
              <a:t>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Have </a:t>
            </a:r>
            <a:r>
              <a:rPr lang="en-US" dirty="0"/>
              <a:t>I ordered appropriate cultures before starting antibiotics? What empiric therapy should I initiate?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day or more has passed. Can I stop antibiotics? Can I narrow therapy or change from IV to oral therapy?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duration of antibiotic therapy is needed for my patient's diagnosis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 descr="1- Make the diagnosis&#10;2- Cultures and empiric therapy&#10;3- Stop, narrow, change to oral&#10;4- Duration" title="Image- The Four Moments of Antibiotic Decision Mak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6" y="2248152"/>
            <a:ext cx="3962401" cy="37501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46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Four Moments of Antibiotic Decision Making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99856" y="1143000"/>
            <a:ext cx="5729944" cy="5799987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Does </a:t>
            </a:r>
            <a:r>
              <a:rPr lang="en-US" dirty="0"/>
              <a:t>my patient have an infection that requires antibiotics</a:t>
            </a:r>
            <a:r>
              <a:rPr lang="en-US" dirty="0" smtClean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 descr="1- Make the diagnosis&#10;2- Cultures and empiric therapy&#10;3- Stop, narrow, change to oral&#10;4- Duration" title="Image- The Four Moments of Antibiotic Decision Mak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6" y="2248152"/>
            <a:ext cx="3962401" cy="37501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46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1: Diagnosis of Diverticulitis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974195"/>
            <a:ext cx="9174480" cy="6324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Inflammation of one or more diverticula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ild inflammation to colonic perforation and sepsis</a:t>
            </a:r>
          </a:p>
          <a:p>
            <a:r>
              <a:rPr lang="en-US" sz="2600" dirty="0" smtClean="0"/>
              <a:t>~5% of patients with diverticulosis will develop diverticulitis</a:t>
            </a:r>
          </a:p>
          <a:p>
            <a:r>
              <a:rPr lang="en-US" sz="2600" dirty="0" smtClean="0"/>
              <a:t>Most patients with diverticulitis are &gt; 60 years of age</a:t>
            </a:r>
          </a:p>
          <a:p>
            <a:r>
              <a:rPr lang="en-US" sz="2600" dirty="0" smtClean="0"/>
              <a:t>Presentation</a:t>
            </a:r>
          </a:p>
          <a:p>
            <a:pPr lvl="1"/>
            <a:r>
              <a:rPr lang="en-US" dirty="0" smtClean="0"/>
              <a:t>Abdominal pain (~90%)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Most common left lower quadrant but can be in the right lower quadrant</a:t>
            </a:r>
          </a:p>
          <a:p>
            <a:pPr lvl="1"/>
            <a:r>
              <a:rPr lang="en-US" dirty="0" smtClean="0"/>
              <a:t>Low-grade fever (~90%)</a:t>
            </a:r>
          </a:p>
          <a:p>
            <a:pPr lvl="1"/>
            <a:r>
              <a:rPr lang="en-US" dirty="0" smtClean="0"/>
              <a:t>Mass may be palpated in the abdomen (20%)</a:t>
            </a:r>
          </a:p>
          <a:p>
            <a:pPr lvl="1"/>
            <a:r>
              <a:rPr lang="en-US" dirty="0" smtClean="0"/>
              <a:t>Leukocytosis</a:t>
            </a:r>
            <a:endParaRPr lang="en-US" dirty="0"/>
          </a:p>
          <a:p>
            <a:pPr lvl="1"/>
            <a:r>
              <a:rPr lang="en-US" dirty="0"/>
              <a:t>History of constipation or prior episodes </a:t>
            </a:r>
            <a:r>
              <a:rPr lang="en-US" dirty="0" smtClean="0"/>
              <a:t>                                                                    of </a:t>
            </a:r>
            <a:r>
              <a:rPr lang="en-US" dirty="0"/>
              <a:t>similar abdominal </a:t>
            </a:r>
            <a:r>
              <a:rPr lang="en-US" dirty="0" smtClean="0"/>
              <a:t>pain</a:t>
            </a:r>
          </a:p>
          <a:p>
            <a:r>
              <a:rPr lang="en-US" sz="2600" dirty="0" smtClean="0"/>
              <a:t>CT of abdomen sensitive and specific</a:t>
            </a:r>
            <a:r>
              <a:rPr lang="en-US" sz="2600" baseline="30000" dirty="0" smtClean="0"/>
              <a:t>2</a:t>
            </a:r>
          </a:p>
          <a:p>
            <a:pPr lvl="1"/>
            <a:r>
              <a:rPr lang="en-US" dirty="0" smtClean="0"/>
              <a:t>Detects abscess, phlegmon, perforation, microperforation, fistula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20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Four Moments of Antibiotic Decision Making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99856" y="1143000"/>
            <a:ext cx="5729944" cy="5799987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my patient have an infection that requires antibiotics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Have </a:t>
            </a:r>
            <a:r>
              <a:rPr lang="en-US" dirty="0"/>
              <a:t>I ordered appropriate cultures before starting antibiotics? What empiric therapy should I initiate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 descr="1- Make the diagnosis&#10;2- Cultures and empiric therapy&#10;3- Stop, narrow, change to oral&#10;4- Duration" title="Image- The Four Moments of Antibiotic Decision Mak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6" y="2248152"/>
            <a:ext cx="3962401" cy="37501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69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765" y="1124235"/>
            <a:ext cx="9052560" cy="65532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Microbiologic data available if abscess present and drained</a:t>
            </a:r>
          </a:p>
          <a:p>
            <a:pPr lvl="1"/>
            <a:r>
              <a:rPr lang="en-US" sz="2000" dirty="0" smtClean="0"/>
              <a:t>Blood cultures low yield unless sepsis present</a:t>
            </a:r>
          </a:p>
          <a:p>
            <a:r>
              <a:rPr lang="en-US" sz="2600" dirty="0" smtClean="0"/>
              <a:t>Common organisms: </a:t>
            </a:r>
            <a:r>
              <a:rPr lang="en-US" sz="2600" i="1" dirty="0" smtClean="0"/>
              <a:t>E. coli</a:t>
            </a:r>
            <a:r>
              <a:rPr lang="en-US" sz="2600" dirty="0" smtClean="0"/>
              <a:t>, </a:t>
            </a:r>
            <a:r>
              <a:rPr lang="en-US" sz="2600" i="1" dirty="0" smtClean="0"/>
              <a:t>K. pneumoniae</a:t>
            </a:r>
            <a:r>
              <a:rPr lang="en-US" sz="2600" dirty="0" smtClean="0"/>
              <a:t>, </a:t>
            </a:r>
            <a:r>
              <a:rPr lang="en-US" sz="2600" i="1" dirty="0" smtClean="0"/>
              <a:t>B. fragilis</a:t>
            </a:r>
          </a:p>
          <a:p>
            <a:r>
              <a:rPr lang="en-US" sz="2600" dirty="0" smtClean="0"/>
              <a:t>Empiric therapy depends on severity of illness and degree of complication, options include:</a:t>
            </a:r>
            <a:r>
              <a:rPr lang="en-US" sz="2600" baseline="30000" dirty="0" smtClean="0"/>
              <a:t>2–5</a:t>
            </a:r>
          </a:p>
          <a:p>
            <a:endParaRPr lang="en-US" sz="2600" baseline="30000" dirty="0" smtClean="0"/>
          </a:p>
          <a:p>
            <a:pPr marL="509320" lvl="1" indent="0">
              <a:buNone/>
            </a:pPr>
            <a:endParaRPr lang="en-US" dirty="0" smtClean="0"/>
          </a:p>
          <a:p>
            <a:pPr marL="509320" lvl="1" indent="0">
              <a:buNone/>
            </a:pPr>
            <a:endParaRPr lang="en-US" dirty="0"/>
          </a:p>
          <a:p>
            <a:pPr marL="509320" lvl="1" indent="0">
              <a:buNone/>
            </a:pPr>
            <a:endParaRPr lang="en-US" dirty="0" smtClean="0"/>
          </a:p>
          <a:p>
            <a:pPr marL="509320" lvl="1" indent="0">
              <a:buNone/>
            </a:pPr>
            <a:endParaRPr lang="en-US" dirty="0"/>
          </a:p>
          <a:p>
            <a:pPr marL="509320" lvl="1" indent="0">
              <a:buNone/>
            </a:pPr>
            <a:endParaRPr lang="en-US" dirty="0" smtClean="0"/>
          </a:p>
          <a:p>
            <a:pPr marL="509320" lvl="1" indent="0">
              <a:buNone/>
            </a:pPr>
            <a:endParaRPr lang="en-US" dirty="0"/>
          </a:p>
          <a:p>
            <a:pPr marL="509320" lvl="1" indent="0">
              <a:buNone/>
            </a:pPr>
            <a:endParaRPr lang="en-US" dirty="0" smtClean="0"/>
          </a:p>
          <a:p>
            <a:r>
              <a:rPr lang="en-US" sz="2600" dirty="0" smtClean="0"/>
              <a:t>IV fluids and pain control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84451" y="3352800"/>
            <a:ext cx="8327189" cy="3192193"/>
          </a:xfrm>
          <a:prstGeom prst="rect">
            <a:avLst/>
          </a:prstGeom>
          <a:gradFill flip="none" rotWithShape="1">
            <a:gsLst>
              <a:gs pos="0">
                <a:srgbClr val="009EC1">
                  <a:tint val="66000"/>
                  <a:satMod val="160000"/>
                </a:srgbClr>
              </a:gs>
              <a:gs pos="50000">
                <a:srgbClr val="009EC1">
                  <a:tint val="44500"/>
                  <a:satMod val="160000"/>
                </a:srgbClr>
              </a:gs>
              <a:gs pos="100000">
                <a:srgbClr val="009EC1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Moment 2: Microbiologic Diagnosis and Empiric Therapy</a:t>
            </a:r>
            <a:endParaRPr lang="en-US" sz="3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845820" y="3352800"/>
            <a:ext cx="8465820" cy="3429001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Uncomplicated: no antibiotics; oral </a:t>
            </a:r>
            <a:r>
              <a:rPr lang="en-US" sz="2000" dirty="0" smtClean="0"/>
              <a:t>amoxicillin/clavulanic acid or oral cephalosporin PLUS metronidazole; cefazolin or cefuroxime IV or ceftriaxone all PLUS </a:t>
            </a:r>
            <a:r>
              <a:rPr lang="en-US" sz="2000" dirty="0"/>
              <a:t>metronidazole; </a:t>
            </a:r>
            <a:r>
              <a:rPr lang="en-US" sz="2000" dirty="0" smtClean="0"/>
              <a:t>ampicillin/sulbactam</a:t>
            </a:r>
            <a:endParaRPr lang="en-US" sz="2000" dirty="0"/>
          </a:p>
          <a:p>
            <a:pPr lvl="1"/>
            <a:r>
              <a:rPr lang="en-US" sz="2000" dirty="0"/>
              <a:t>Complicated (associated with </a:t>
            </a:r>
            <a:r>
              <a:rPr lang="en-US" sz="2000" dirty="0" smtClean="0"/>
              <a:t>abscess, fistula</a:t>
            </a:r>
            <a:r>
              <a:rPr lang="en-US" sz="2000" dirty="0"/>
              <a:t>, obstruction, perforation):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IV options above based on local </a:t>
            </a:r>
            <a:r>
              <a:rPr lang="en-US" i="1" dirty="0"/>
              <a:t>E. coli </a:t>
            </a:r>
            <a:r>
              <a:rPr lang="en-US" dirty="0" smtClean="0"/>
              <a:t>susceptibility </a:t>
            </a:r>
            <a:r>
              <a:rPr lang="en-US" dirty="0"/>
              <a:t>data</a:t>
            </a:r>
          </a:p>
          <a:p>
            <a:pPr lvl="1"/>
            <a:r>
              <a:rPr lang="en-US" sz="2000" dirty="0"/>
              <a:t>Complicated with associated sepsis: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Piperacillin/tazobactam; cefepime </a:t>
            </a:r>
            <a:r>
              <a:rPr lang="en-US" dirty="0" smtClean="0"/>
              <a:t>PLUS metronidazole</a:t>
            </a:r>
            <a:endParaRPr lang="en-US" dirty="0"/>
          </a:p>
          <a:p>
            <a:pPr lvl="1"/>
            <a:r>
              <a:rPr lang="en-US" sz="2000" dirty="0"/>
              <a:t>Severe PCN allergy: moxifloxacin; </a:t>
            </a:r>
            <a:r>
              <a:rPr lang="en-US" sz="2000" dirty="0" smtClean="0"/>
              <a:t>ciprofloxacin </a:t>
            </a:r>
            <a:r>
              <a:rPr lang="en-US" sz="2000" dirty="0"/>
              <a:t>or levofloxacin or aztreonam </a:t>
            </a:r>
            <a:r>
              <a:rPr lang="en-US" sz="2000" dirty="0" smtClean="0"/>
              <a:t>all PLUS </a:t>
            </a:r>
            <a:r>
              <a:rPr lang="en-US" sz="2000" dirty="0"/>
              <a:t>metronidazole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592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058013"/>
            <a:ext cx="9029316" cy="57999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Multicenter RCT of antibiotics vs. no antibiotics for CT-verified acute left-sided uncomplicated diverticulitis (n = 623)</a:t>
            </a:r>
            <a:r>
              <a:rPr lang="en-US" sz="2400" baseline="30000" dirty="0" smtClean="0"/>
              <a:t>6</a:t>
            </a:r>
          </a:p>
          <a:p>
            <a:r>
              <a:rPr lang="en-US" sz="2400" dirty="0" smtClean="0"/>
              <a:t>Antibiotics given for at least 7 days and included:</a:t>
            </a:r>
          </a:p>
          <a:p>
            <a:pPr lvl="1"/>
            <a:r>
              <a:rPr lang="en-US" sz="2000" dirty="0" smtClean="0"/>
              <a:t>Cephalosporin/metronidazole, carbapenem, piperacillin/tazobactam</a:t>
            </a:r>
          </a:p>
          <a:p>
            <a:pPr lvl="1"/>
            <a:r>
              <a:rPr lang="en-US" sz="2000" dirty="0" smtClean="0"/>
              <a:t>Ciprofloxacin step down </a:t>
            </a:r>
          </a:p>
          <a:p>
            <a:r>
              <a:rPr lang="en-US" sz="2400" dirty="0" smtClean="0"/>
              <a:t>Baseline characteristics balanced between both arms</a:t>
            </a:r>
          </a:p>
          <a:p>
            <a:r>
              <a:rPr lang="en-US" sz="2400" dirty="0" smtClean="0"/>
              <a:t>On presentation, 97% with abdominal pain, 90% with fever, mean WBC 12.5 cells/mL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>
          <a:xfrm>
            <a:off x="502920" y="6374320"/>
            <a:ext cx="9029316" cy="846987"/>
          </a:xfrm>
        </p:spPr>
        <p:txBody>
          <a:bodyPr>
            <a:normAutofit/>
          </a:bodyPr>
          <a:lstStyle/>
          <a:p>
            <a:r>
              <a:rPr lang="en-US" sz="2400" dirty="0"/>
              <a:t>Complications (perforation, abscess formation) in 2% who did not and 1% who did receive </a:t>
            </a:r>
            <a:r>
              <a:rPr lang="en-US" sz="2400" dirty="0" smtClean="0"/>
              <a:t>antibiotics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 smtClean="0"/>
              <a:t>Moment 2: Are Antibiotics Needed </a:t>
            </a:r>
            <a:br>
              <a:rPr lang="en-US" sz="3600" dirty="0" smtClean="0"/>
            </a:br>
            <a:r>
              <a:rPr lang="en-US" sz="3600" dirty="0" smtClean="0"/>
              <a:t>for Uncomplicated Diverticulitis?</a:t>
            </a:r>
            <a:endParaRPr lang="en-US" sz="3600" dirty="0"/>
          </a:p>
        </p:txBody>
      </p:sp>
      <p:pic>
        <p:nvPicPr>
          <p:cNvPr id="4" name="Picture 3" descr="All three graphs show Antibiotics versus No antibiotics with x axis always showing Time After Admissions (in days)&#10;&#10;Graph a: Abdominal Pain, y axis measures VAS score.  Two lines miror eachother until around day three when Antibiotics has VAS score around 2 and No antibiotics has VAS score around 1.  Then No antibiotics goes up slightly by day 5 and Antibiotics goes down slightly by day 5.&#10;&#10;Chart 2: Temperature, y axis measures Temperature in degrees Celsius.  Both lines start at around 38.3 degrees and mirror eachother, ending at day 5 at around 37.1 degrees.&#10;&#10;Chart 3: Abdominal Tenderness, y axis measures Tenderness Score.  Both lines start Baseline at around the score of 2.8 and mirror eachother.  By day 5 they are both around the score of 2." title="Image- three graph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409776"/>
            <a:ext cx="7620000" cy="1902180"/>
          </a:xfrm>
          <a:prstGeom prst="rect">
            <a:avLst/>
          </a:prstGeom>
          <a:solidFill>
            <a:srgbClr val="009EC1"/>
          </a:solidFill>
          <a:ln>
            <a:solidFill>
              <a:srgbClr val="009E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915400" y="4343400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Chabok A, Påhlman L, Hjern F, et al. Randomized clinical trial of antibiotics in acute uncomplicated diverticulitis. Br J Surg. 2012 Apr;99(4):532-9</a:t>
            </a:r>
            <a:r>
              <a:rPr lang="en-US" sz="800" dirty="0" smtClean="0"/>
              <a:t>. Used with permission.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426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A9Kse04w"/>
  <p:tag name="ARTICULATE_DESIGN_ID_CUSP HAI SLIDE TEMPLATE FINAL 10-12-16" val="wrVl9TBZ"/>
  <p:tag name="ARTICULATE_SLIDE_THUMBNAIL_REFRESH" val="1"/>
  <p:tag name="MMPROD_NEXTUNIQUEID" val="10009"/>
  <p:tag name="SECTOMILLISECCONVERTED" val="1"/>
  <p:tag name="ARTICULATE_SLIDE_COUNT" val="38"/>
  <p:tag name="MMPROD_UIDATA" val="&lt;database version=&quot;11.0&quot;&gt;&lt;object type=&quot;1&quot; unique_id=&quot;10001&quot;&gt;&lt;object type=&quot;2&quot; unique_id=&quot;14094&quot;&gt;&lt;object type=&quot;3&quot; unique_id=&quot;42919&quot;&gt;&lt;property id=&quot;20148&quot; value=&quot;5&quot;/&gt;&lt;property id=&quot;20300&quot; value=&quot;Slide 1 - &amp;quot;Intra-Abdominal Infections: Diverticulitis Biliary Tract Infection&amp;quot;&quot;/&gt;&lt;property id=&quot;20307&quot; value=&quot;425&quot;/&gt;&lt;/object&gt;&lt;object type=&quot;3&quot; unique_id=&quot;42920&quot;&gt;&lt;property id=&quot;20148&quot; value=&quot;5&quot;/&gt;&lt;property id=&quot;20300&quot; value=&quot;Slide 2 - &amp;quot;Presenter — Pranita Tamma&amp;quot;&quot;/&gt;&lt;property id=&quot;20307&quot; value=&quot;473&quot;/&gt;&lt;/object&gt;&lt;object type=&quot;3&quot; unique_id=&quot;42921&quot;&gt;&lt;property id=&quot;20148&quot; value=&quot;5&quot;/&gt;&lt;property id=&quot;20300&quot; value=&quot;Slide 3 - &amp;quot;Objectives&amp;quot;&quot;/&gt;&lt;property id=&quot;20307&quot; value=&quot;427&quot;/&gt;&lt;/object&gt;&lt;object type=&quot;3&quot; unique_id=&quot;42922&quot;&gt;&lt;property id=&quot;20148&quot; value=&quot;5&quot;/&gt;&lt;property id=&quot;20300&quot; value=&quot;Slide 4 - &amp;quot;Diverticulitis&amp;quot;&quot;/&gt;&lt;property id=&quot;20307&quot; value=&quot;478&quot;/&gt;&lt;/object&gt;&lt;object type=&quot;3&quot; unique_id=&quot;42923&quot;&gt;&lt;property id=&quot;20148&quot; value=&quot;5&quot;/&gt;&lt;property id=&quot;20300&quot; value=&quot;Slide 5 - &amp;quot;The Four Moments of Antibiotic Decision-Making&amp;quot;&quot;/&gt;&lt;property id=&quot;20307&quot; value=&quot;428&quot;/&gt;&lt;/object&gt;&lt;object type=&quot;3&quot; unique_id=&quot;42924&quot;&gt;&lt;property id=&quot;20148&quot; value=&quot;5&quot;/&gt;&lt;property id=&quot;20300&quot; value=&quot;Slide 6 - &amp;quot;The Four Moments of Antibiotic Decision-Making&amp;quot;&quot;/&gt;&lt;property id=&quot;20307&quot; value=&quot;501&quot;/&gt;&lt;/object&gt;&lt;object type=&quot;3&quot; unique_id=&quot;42925&quot;&gt;&lt;property id=&quot;20148&quot; value=&quot;5&quot;/&gt;&lt;property id=&quot;20300&quot; value=&quot;Slide 7 - &amp;quot;Moment 1: Diagnosis of Diverticulitis&amp;quot;&quot;/&gt;&lt;property id=&quot;20307&quot; value=&quot;502&quot;/&gt;&lt;/object&gt;&lt;object type=&quot;3&quot; unique_id=&quot;42927&quot;&gt;&lt;property id=&quot;20148&quot; value=&quot;5&quot;/&gt;&lt;property id=&quot;20300&quot; value=&quot;Slide 8 - &amp;quot;The Four Moments of Antibiotic Decision-Making&amp;quot;&quot;/&gt;&lt;property id=&quot;20307&quot; value=&quot;504&quot;/&gt;&lt;/object&gt;&lt;object type=&quot;3&quot; unique_id=&quot;42928&quot;&gt;&lt;property id=&quot;20148&quot; value=&quot;5&quot;/&gt;&lt;property id=&quot;20300&quot; value=&quot;Slide 9 - &amp;quot;Moment 2: Microbiologic Diagnosis and Empiric Therapy&amp;quot;&quot;/&gt;&lt;property id=&quot;20307&quot; value=&quot;505&quot;/&gt;&lt;/object&gt;&lt;object type=&quot;3&quot; unique_id=&quot;42929&quot;&gt;&lt;property id=&quot;20148&quot; value=&quot;5&quot;/&gt;&lt;property id=&quot;20300&quot; value=&quot;Slide 10 - &amp;quot;Moment 2: Are Antibiotics Needed  for Uncomplicated Diverticulitis?&amp;quot;&quot;/&gt;&lt;property id=&quot;20307&quot; value=&quot;506&quot;/&gt;&lt;/object&gt;&lt;object type=&quot;3&quot; unique_id=&quot;42931&quot;&gt;&lt;property id=&quot;20148&quot; value=&quot;5&quot;/&gt;&lt;property id=&quot;20300&quot; value=&quot;Slide 11 - &amp;quot;Moment 2: When to Call the Surgeon&amp;quot;&quot;/&gt;&lt;property id=&quot;20307&quot; value=&quot;508&quot;/&gt;&lt;/object&gt;&lt;object type=&quot;3&quot; unique_id=&quot;42932&quot;&gt;&lt;property id=&quot;20148&quot; value=&quot;5&quot;/&gt;&lt;property id=&quot;20300&quot; value=&quot;Slide 13 - &amp;quot;The Four Moments of Antibiotic Decision-Making&amp;quot;&quot;/&gt;&lt;property id=&quot;20307&quot; value=&quot;509&quot;/&gt;&lt;/object&gt;&lt;object type=&quot;3&quot; unique_id=&quot;42933&quot;&gt;&lt;property id=&quot;20148&quot; value=&quot;5&quot;/&gt;&lt;property id=&quot;20300&quot; value=&quot;Slide 14 - &amp;quot;Moment 3: Narrowing and Converting to Oral Therapy &amp;quot;&quot;/&gt;&lt;property id=&quot;20307&quot; value=&quot;510&quot;/&gt;&lt;/object&gt;&lt;object type=&quot;3&quot; unique_id=&quot;42937&quot;&gt;&lt;property id=&quot;20148&quot; value=&quot;5&quot;/&gt;&lt;property id=&quot;20300&quot; value=&quot;Slide 15 - &amp;quot;The Four Moments of Antibiotic Decision-Making&amp;quot;&quot;/&gt;&lt;property id=&quot;20307&quot; value=&quot;512&quot;/&gt;&lt;/object&gt;&lt;object type=&quot;3&quot; unique_id=&quot;42938&quot;&gt;&lt;property id=&quot;20148&quot; value=&quot;5&quot;/&gt;&lt;property id=&quot;20300&quot; value=&quot;Slide 16 - &amp;quot;Moment 4: Duration of Therapy &amp;quot;&quot;/&gt;&lt;property id=&quot;20307&quot; value=&quot;515&quot;/&gt;&lt;/object&gt;&lt;object type=&quot;3&quot; unique_id=&quot;42939&quot;&gt;&lt;property id=&quot;20148&quot; value=&quot;5&quot;/&gt;&lt;property id=&quot;20300&quot; value=&quot;Slide 32 - &amp;quot;Take Home Messages&amp;quot;&quot;/&gt;&lt;property id=&quot;20307&quot; value=&quot;513&quot;/&gt;&lt;/object&gt;&lt;object type=&quot;3&quot; unique_id=&quot;42955&quot;&gt;&lt;property id=&quot;20148&quot; value=&quot;5&quot;/&gt;&lt;property id=&quot;20300&quot; value=&quot;Slide 36 - &amp;quot;Next Steps&amp;quot;&quot;/&gt;&lt;property id=&quot;20307&quot; value=&quot;475&quot;/&gt;&lt;/object&gt;&lt;object type=&quot;3&quot; unique_id=&quot;43641&quot;&gt;&lt;property id=&quot;20148&quot; value=&quot;5&quot;/&gt;&lt;property id=&quot;20300&quot; value=&quot;Slide 34 - &amp;quot;Questions&amp;quot;&quot;/&gt;&lt;property id=&quot;20307&quot; value=&quot;526&quot;/&gt;&lt;/object&gt;&lt;object type=&quot;3&quot; unique_id=&quot;43642&quot;&gt;&lt;property id=&quot;20148&quot; value=&quot;5&quot;/&gt;&lt;property id=&quot;20300&quot; value=&quot;Slide 35 - &amp;quot;Disclaimer&amp;quot;&quot;/&gt;&lt;property id=&quot;20307&quot; value=&quot;527&quot;/&gt;&lt;/object&gt;&lt;object type=&quot;3&quot; unique_id=&quot;77965&quot;&gt;&lt;property id=&quot;20148&quot; value=&quot;5&quot;/&gt;&lt;property id=&quot;20300&quot; value=&quot;Slide 33 - &amp;quot;Program Website Access&amp;quot;&quot;/&gt;&lt;property id=&quot;20307&quot; value=&quot;533&quot;/&gt;&lt;/object&gt;&lt;object type=&quot;3&quot; unique_id=&quot;77966&quot;&gt;&lt;property id=&quot;20148&quot; value=&quot;5&quot;/&gt;&lt;property id=&quot;20300&quot; value=&quot;Slide 37 - &amp;quot;References&amp;quot;&quot;/&gt;&lt;property id=&quot;20307&quot; value=&quot;530&quot;/&gt;&lt;/object&gt;&lt;object type=&quot;3&quot; unique_id=&quot;78740&quot;&gt;&lt;property id=&quot;20148&quot; value=&quot;5&quot;/&gt;&lt;property id=&quot;20300&quot; value=&quot;Slide 12 - &amp;quot;Moment 2: Source Control&amp;quot;&quot;/&gt;&lt;property id=&quot;20307&quot; value=&quot;534&quot;/&gt;&lt;/object&gt;&lt;object type=&quot;3&quot; unique_id=&quot;79101&quot;&gt;&lt;property id=&quot;20148&quot; value=&quot;5&quot;/&gt;&lt;property id=&quot;20300&quot; value=&quot;Slide 17 - &amp;quot;Moment 4: Duration of Therapy &amp;quot;&quot;/&gt;&lt;property id=&quot;20307&quot; value=&quot;535&quot;/&gt;&lt;/object&gt;&lt;object type=&quot;3&quot; unique_id=&quot;79102&quot;&gt;&lt;property id=&quot;20148&quot; value=&quot;5&quot;/&gt;&lt;property id=&quot;20300&quot; value=&quot;Slide 18 - &amp;quot;Biliary Tract Infection&amp;amp;#x09;&amp;quot;&quot;/&gt;&lt;property id=&quot;20307&quot; value=&quot;536&quot;/&gt;&lt;/object&gt;&lt;object type=&quot;3&quot; unique_id=&quot;79401&quot;&gt;&lt;property id=&quot;20148&quot; value=&quot;5&quot;/&gt;&lt;property id=&quot;20300&quot; value=&quot;Slide 19 - &amp;quot;The Four Moments of Antibiotic Decision-Making&amp;quot;&quot;/&gt;&lt;property id=&quot;20307&quot; value=&quot;537&quot;/&gt;&lt;/object&gt;&lt;object type=&quot;3&quot; unique_id=&quot;79402&quot;&gt;&lt;property id=&quot;20148&quot; value=&quot;5&quot;/&gt;&lt;property id=&quot;20300&quot; value=&quot;Slide 20 - &amp;quot;The Four Moments of Antibiotic Decision-Making&amp;quot;&quot;/&gt;&lt;property id=&quot;20307&quot; value=&quot;538&quot;/&gt;&lt;/object&gt;&lt;object type=&quot;3&quot; unique_id=&quot;79403&quot;&gt;&lt;property id=&quot;20148&quot; value=&quot;5&quot;/&gt;&lt;property id=&quot;20300&quot; value=&quot;Slide 21 - &amp;quot;Moment 1: Diagnosis of Biliary Tract Infection&amp;quot;&quot;/&gt;&lt;property id=&quot;20307&quot; value=&quot;539&quot;/&gt;&lt;/object&gt;&lt;object type=&quot;3&quot; unique_id=&quot;79404&quot;&gt;&lt;property id=&quot;20148&quot; value=&quot;5&quot;/&gt;&lt;property id=&quot;20300&quot; value=&quot;Slide 23 - &amp;quot;The Four Moments of Antibiotic Decision-Making&amp;quot;&quot;/&gt;&lt;property id=&quot;20307&quot; value=&quot;540&quot;/&gt;&lt;/object&gt;&lt;object type=&quot;3&quot; unique_id=&quot;79405&quot;&gt;&lt;property id=&quot;20148&quot; value=&quot;5&quot;/&gt;&lt;property id=&quot;20300&quot; value=&quot;Slide 24 - &amp;quot;Moment 2: Microbiologic Diagnosis&amp;quot;&quot;/&gt;&lt;property id=&quot;20307&quot; value=&quot;541&quot;/&gt;&lt;/object&gt;&lt;object type=&quot;3&quot; unique_id=&quot;79641&quot;&gt;&lt;property id=&quot;20148&quot; value=&quot;5&quot;/&gt;&lt;property id=&quot;20300&quot; value=&quot;Slide 25 - &amp;quot;Moment 2: Empiric Therapy&amp;quot;&quot;/&gt;&lt;property id=&quot;20307&quot; value=&quot;542&quot;/&gt;&lt;/object&gt;&lt;object type=&quot;3&quot; unique_id=&quot;79642&quot;&gt;&lt;property id=&quot;20148&quot; value=&quot;5&quot;/&gt;&lt;property id=&quot;20300&quot; value=&quot;Slide 26 - &amp;quot;The Four Moments of Antibiotic Decision-Making&amp;quot;&quot;/&gt;&lt;property id=&quot;20307&quot; value=&quot;543&quot;/&gt;&lt;/object&gt;&lt;object type=&quot;3&quot; unique_id=&quot;79643&quot;&gt;&lt;property id=&quot;20148&quot; value=&quot;5&quot;/&gt;&lt;property id=&quot;20300&quot; value=&quot;Slide 27 - &amp;quot;Moment 3: Narrowing and Converting to Oral Therapy &amp;quot;&quot;/&gt;&lt;property id=&quot;20307&quot; value=&quot;544&quot;/&gt;&lt;/object&gt;&lt;object type=&quot;3&quot; unique_id=&quot;79996&quot;&gt;&lt;property id=&quot;20148&quot; value=&quot;5&quot;/&gt;&lt;property id=&quot;20300&quot; value=&quot;Slide 28 - &amp;quot;The Four Moments of Antibiotic Decision-Making&amp;quot;&quot;/&gt;&lt;property id=&quot;20307&quot; value=&quot;545&quot;/&gt;&lt;/object&gt;&lt;object type=&quot;3&quot; unique_id=&quot;79997&quot;&gt;&lt;property id=&quot;20148&quot; value=&quot;5&quot;/&gt;&lt;property id=&quot;20300&quot; value=&quot;Slide 29 - &amp;quot;Moment 4: Duration of Therapy &amp;quot;&quot;/&gt;&lt;property id=&quot;20307&quot; value=&quot;546&quot;/&gt;&lt;/object&gt;&lt;object type=&quot;3&quot; unique_id=&quot;79998&quot;&gt;&lt;property id=&quot;20148&quot; value=&quot;5&quot;/&gt;&lt;property id=&quot;20300&quot; value=&quot;Slide 31 - &amp;quot;Moment 4: Short Course Therapy for GN Bacteremia&amp;quot;&quot;/&gt;&lt;property id=&quot;20307&quot; value=&quot;547&quot;/&gt;&lt;/object&gt;&lt;object type=&quot;3&quot; unique_id=&quot;80264&quot;&gt;&lt;property id=&quot;20148&quot; value=&quot;5&quot;/&gt;&lt;property id=&quot;20300&quot; value=&quot;Slide 30 - &amp;quot;Moment 4: Duration of Therapy &amp;quot;&quot;/&gt;&lt;property id=&quot;20307&quot; value=&quot;548&quot;/&gt;&lt;/object&gt;&lt;object type=&quot;3&quot; unique_id=&quot;80654&quot;&gt;&lt;property id=&quot;20148&quot; value=&quot;5&quot;/&gt;&lt;property id=&quot;20300&quot; value=&quot;Slide 22 - &amp;quot;Moment 1: Diagnosis of Biliary Tract Infection&amp;quot;&quot;/&gt;&lt;property id=&quot;20307&quot; value=&quot;549&quot;/&gt;&lt;/object&gt;&lt;object type=&quot;3&quot; unique_id=&quot;80656&quot;&gt;&lt;property id=&quot;20148&quot; value=&quot;5&quot;/&gt;&lt;property id=&quot;20300&quot; value=&quot;Slide 38 - &amp;quot;References&amp;quot;&quot;/&gt;&lt;property id=&quot;20307&quot; value=&quot;550&quot;/&gt;&lt;/object&gt;&lt;/object&gt;&lt;object type=&quot;8&quot; unique_id=&quot;14100&quot;&gt;&lt;/object&gt;&lt;/object&gt;&lt;/database&gt;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CUSP HAI slide template FINAL 10-12-16</Template>
  <TotalTime>19149</TotalTime>
  <Words>2759</Words>
  <Application>Microsoft Office PowerPoint</Application>
  <PresentationFormat>Custom</PresentationFormat>
  <Paragraphs>327</Paragraphs>
  <Slides>37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Courier New</vt:lpstr>
      <vt:lpstr>Wingdings</vt:lpstr>
      <vt:lpstr>Office Theme</vt:lpstr>
      <vt:lpstr>Best Practices in the Diagnosis and Treatment of Diverticulitis and Biliary Tract Infections </vt:lpstr>
      <vt:lpstr>Objectives</vt:lpstr>
      <vt:lpstr>Diverticulitis</vt:lpstr>
      <vt:lpstr>The Four Moments of Antibiotic Decision Making</vt:lpstr>
      <vt:lpstr>The Four Moments of Antibiotic Decision Making</vt:lpstr>
      <vt:lpstr>Moment 1: Diagnosis of Diverticulitis1</vt:lpstr>
      <vt:lpstr>The Four Moments of Antibiotic Decision Making</vt:lpstr>
      <vt:lpstr>Moment 2: Microbiologic Diagnosis and Empiric Therapy</vt:lpstr>
      <vt:lpstr>Moment 2: Are Antibiotics Needed  for Uncomplicated Diverticulitis?</vt:lpstr>
      <vt:lpstr>Moment 2: When To Call the Surgeon2,3</vt:lpstr>
      <vt:lpstr>Moment 2: Source Control</vt:lpstr>
      <vt:lpstr>The Four Moments of Antibiotic Decision Making</vt:lpstr>
      <vt:lpstr>Moment 3: Narrowing and Converting to Oral Therapy </vt:lpstr>
      <vt:lpstr>The Four Moments of Antibiotic Decision Making</vt:lpstr>
      <vt:lpstr>Moment 4: Duration of Therapy </vt:lpstr>
      <vt:lpstr>Moment 4: Duration of Therapy </vt:lpstr>
      <vt:lpstr>Biliary Tract Infection </vt:lpstr>
      <vt:lpstr>The Four Moments of Antibiotic Decision Making</vt:lpstr>
      <vt:lpstr>The Four Moments of Antibiotic Decision Making</vt:lpstr>
      <vt:lpstr>Moment 1: Diagnosis of Acute Cholangitis</vt:lpstr>
      <vt:lpstr>Moment 1: Diagnosis of Acute Cholecystitis</vt:lpstr>
      <vt:lpstr>Moment 1: Diagnosis of Biliary Tract Infection</vt:lpstr>
      <vt:lpstr>The Four Moments of Antibiotic Decision Making</vt:lpstr>
      <vt:lpstr>Moment 2: Microbiologic Diagnosis</vt:lpstr>
      <vt:lpstr>Moment 2: Empiric Therapy</vt:lpstr>
      <vt:lpstr>The Four Moments of Antibiotic Decision Making</vt:lpstr>
      <vt:lpstr>Moment 3: Narrowing and Converting to Oral Therapy </vt:lpstr>
      <vt:lpstr>The Four Moments of Antibiotic Decision Making</vt:lpstr>
      <vt:lpstr>Moment 4: Duration of Therapy </vt:lpstr>
      <vt:lpstr>Moment 4: Duration of Therapy </vt:lpstr>
      <vt:lpstr>Moment 4: Short-Course Therapy for GN Bacteremia</vt:lpstr>
      <vt:lpstr>Improving Prescribing for Intra-Abdominal  Infections at Your Hospital</vt:lpstr>
      <vt:lpstr>Take-Home Messages</vt:lpstr>
      <vt:lpstr>Disclaimer</vt:lpstr>
      <vt:lpstr>References</vt:lpstr>
      <vt:lpstr>References</vt:lpstr>
      <vt:lpstr>References</vt:lpstr>
    </vt:vector>
  </TitlesOfParts>
  <Company>DHHS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 Miller</dc:creator>
  <cp:lastModifiedBy>Miller, Melissa (AHRQ/CQuIPS)</cp:lastModifiedBy>
  <cp:revision>803</cp:revision>
  <cp:lastPrinted>2019-05-01T13:09:43Z</cp:lastPrinted>
  <dcterms:created xsi:type="dcterms:W3CDTF">2017-03-24T18:33:59Z</dcterms:created>
  <dcterms:modified xsi:type="dcterms:W3CDTF">2019-10-24T19:39:17Z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BE12A664-CECD-44C6-9F81-FDECEFC4FB6F</vt:lpwstr>
  </property>
  <property fmtid="{D5CDD505-2E9C-101B-9397-08002B2CF9AE}" pid="3" name="ArticulatePath">
    <vt:lpwstr>Presentation2</vt:lpwstr>
  </property>
</Properties>
</file>