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ppt/tags/tag30.xml" ContentType="application/vnd.openxmlformats-officedocument.presentationml.tags+xml"/>
  <Override PartName="/ppt/notesSlides/notesSlide23.xml" ContentType="application/vnd.openxmlformats-officedocument.presentationml.notesSlide+xml"/>
  <Override PartName="/ppt/tags/tag31.xml" ContentType="application/vnd.openxmlformats-officedocument.presentationml.tags+xml"/>
  <Override PartName="/ppt/notesSlides/notesSlide24.xml" ContentType="application/vnd.openxmlformats-officedocument.presentationml.notesSlide+xml"/>
  <Override PartName="/ppt/tags/tag32.xml" ContentType="application/vnd.openxmlformats-officedocument.presentationml.tags+xml"/>
  <Override PartName="/ppt/notesSlides/notesSlide25.xml" ContentType="application/vnd.openxmlformats-officedocument.presentationml.notesSlide+xml"/>
  <Override PartName="/ppt/tags/tag33.xml" ContentType="application/vnd.openxmlformats-officedocument.presentationml.tags+xml"/>
  <Override PartName="/ppt/notesSlides/notesSlide26.xml" ContentType="application/vnd.openxmlformats-officedocument.presentationml.notesSlide+xml"/>
  <Override PartName="/ppt/tags/tag34.xml" ContentType="application/vnd.openxmlformats-officedocument.presentationml.tags+xml"/>
  <Override PartName="/ppt/notesSlides/notesSlide27.xml" ContentType="application/vnd.openxmlformats-officedocument.presentationml.notesSlide+xml"/>
  <Override PartName="/ppt/tags/tag35.xml" ContentType="application/vnd.openxmlformats-officedocument.presentationml.tags+xml"/>
  <Override PartName="/ppt/notesSlides/notesSlide28.xml" ContentType="application/vnd.openxmlformats-officedocument.presentationml.notesSlide+xml"/>
  <Override PartName="/ppt/tags/tag36.xml" ContentType="application/vnd.openxmlformats-officedocument.presentationml.tags+xml"/>
  <Override PartName="/ppt/notesSlides/notesSlide29.xml" ContentType="application/vnd.openxmlformats-officedocument.presentationml.notesSlide+xml"/>
  <Override PartName="/ppt/tags/tag37.xml" ContentType="application/vnd.openxmlformats-officedocument.presentationml.tags+xml"/>
  <Override PartName="/ppt/notesSlides/notesSlide30.xml" ContentType="application/vnd.openxmlformats-officedocument.presentationml.notesSlide+xml"/>
  <Override PartName="/ppt/tags/tag38.xml" ContentType="application/vnd.openxmlformats-officedocument.presentationml.tags+xml"/>
  <Override PartName="/ppt/notesSlides/notesSlide31.xml" ContentType="application/vnd.openxmlformats-officedocument.presentationml.notesSlide+xml"/>
  <Override PartName="/ppt/tags/tag39.xml" ContentType="application/vnd.openxmlformats-officedocument.presentationml.tags+xml"/>
  <Override PartName="/ppt/notesSlides/notesSlide32.xml" ContentType="application/vnd.openxmlformats-officedocument.presentationml.notesSlide+xml"/>
  <Override PartName="/ppt/tags/tag40.xml" ContentType="application/vnd.openxmlformats-officedocument.presentationml.tags+xml"/>
  <Override PartName="/ppt/notesSlides/notesSlide33.xml" ContentType="application/vnd.openxmlformats-officedocument.presentationml.notesSlide+xml"/>
  <Override PartName="/ppt/tags/tag41.xml" ContentType="application/vnd.openxmlformats-officedocument.presentationml.tags+xml"/>
  <Override PartName="/ppt/notesSlides/notesSlide34.xml" ContentType="application/vnd.openxmlformats-officedocument.presentationml.notesSlide+xml"/>
  <Override PartName="/ppt/tags/tag42.xml" ContentType="application/vnd.openxmlformats-officedocument.presentationml.tags+xml"/>
  <Override PartName="/ppt/notesSlides/notesSlide3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25" r:id="rId2"/>
    <p:sldId id="427" r:id="rId3"/>
    <p:sldId id="515" r:id="rId4"/>
    <p:sldId id="516" r:id="rId5"/>
    <p:sldId id="430" r:id="rId6"/>
    <p:sldId id="431" r:id="rId7"/>
    <p:sldId id="517" r:id="rId8"/>
    <p:sldId id="433" r:id="rId9"/>
    <p:sldId id="434" r:id="rId10"/>
    <p:sldId id="506" r:id="rId11"/>
    <p:sldId id="518" r:id="rId12"/>
    <p:sldId id="464" r:id="rId13"/>
    <p:sldId id="437" r:id="rId14"/>
    <p:sldId id="519" r:id="rId15"/>
    <p:sldId id="439" r:id="rId16"/>
    <p:sldId id="463" r:id="rId17"/>
    <p:sldId id="442" r:id="rId18"/>
    <p:sldId id="523" r:id="rId19"/>
    <p:sldId id="465" r:id="rId20"/>
    <p:sldId id="524" r:id="rId21"/>
    <p:sldId id="466" r:id="rId22"/>
    <p:sldId id="447" r:id="rId23"/>
    <p:sldId id="525" r:id="rId24"/>
    <p:sldId id="467" r:id="rId25"/>
    <p:sldId id="468" r:id="rId26"/>
    <p:sldId id="469" r:id="rId27"/>
    <p:sldId id="507" r:id="rId28"/>
    <p:sldId id="526" r:id="rId29"/>
    <p:sldId id="470" r:id="rId30"/>
    <p:sldId id="471" r:id="rId31"/>
    <p:sldId id="527" r:id="rId32"/>
    <p:sldId id="472" r:id="rId33"/>
    <p:sldId id="528" r:id="rId34"/>
    <p:sldId id="458" r:id="rId35"/>
    <p:sldId id="441" r:id="rId36"/>
    <p:sldId id="480" r:id="rId37"/>
    <p:sldId id="477" r:id="rId38"/>
    <p:sldId id="520" r:id="rId39"/>
    <p:sldId id="521" r:id="rId40"/>
    <p:sldId id="522" r:id="rId41"/>
  </p:sldIdLst>
  <p:sldSz cx="10058400" cy="7772400"/>
  <p:notesSz cx="7010400" cy="9296400"/>
  <p:custDataLst>
    <p:tags r:id="rId43"/>
  </p:custDataLst>
  <p:defaultTextStyle>
    <a:defPPr>
      <a:defRPr lang="en-US"/>
    </a:defPPr>
    <a:lvl1pPr marL="0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319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638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956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275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595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914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233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549" algn="l" defTabSz="10186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sa A Miller" initials="MAM" lastIdx="11" clrIdx="0"/>
  <p:cmAuthor id="7" name="Heidenrich, Christine (AHRQ/OC) (CTR)" initials="HC((" lastIdx="15" clrIdx="7">
    <p:extLst>
      <p:ext uri="{19B8F6BF-5375-455C-9EA6-DF929625EA0E}">
        <p15:presenceInfo xmlns:p15="http://schemas.microsoft.com/office/powerpoint/2012/main" userId="S-1-5-21-1747495209-1248221918-2216747781-28054" providerId="AD"/>
      </p:ext>
    </p:extLst>
  </p:cmAuthor>
  <p:cmAuthor id="1" name="Kathleen Speck" initials="KS" lastIdx="30" clrIdx="1">
    <p:extLst/>
  </p:cmAuthor>
  <p:cmAuthor id="2" name="Pranita Tamma" initials="PT" lastIdx="31" clrIdx="2">
    <p:extLst/>
  </p:cmAuthor>
  <p:cmAuthor id="3" name="Meghan Walrath" initials="MW" lastIdx="16" clrIdx="3">
    <p:extLst/>
  </p:cmAuthor>
  <p:cmAuthor id="4" name="Sara Cosgrove" initials="SC" lastIdx="11" clrIdx="4">
    <p:extLst/>
  </p:cmAuthor>
  <p:cmAuthor id="5" name="Miller, Melissa (AHRQ/CQuIPS)" initials="MM(" lastIdx="33" clrIdx="5">
    <p:extLst>
      <p:ext uri="{19B8F6BF-5375-455C-9EA6-DF929625EA0E}">
        <p15:presenceInfo xmlns:p15="http://schemas.microsoft.com/office/powerpoint/2012/main" userId="S-1-5-21-1747495209-1248221918-2216747781-140716" providerId="AD"/>
      </p:ext>
    </p:extLst>
  </p:cmAuthor>
  <p:cmAuthor id="6" name="Pranita" initials="" lastIdx="9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635"/>
    <a:srgbClr val="050535"/>
    <a:srgbClr val="00003A"/>
    <a:srgbClr val="000066"/>
    <a:srgbClr val="3B6921"/>
    <a:srgbClr val="009EC1"/>
    <a:srgbClr val="B31F17"/>
    <a:srgbClr val="FF0000"/>
    <a:srgbClr val="FAF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64" autoAdjust="0"/>
  </p:normalViewPr>
  <p:slideViewPr>
    <p:cSldViewPr>
      <p:cViewPr varScale="1">
        <p:scale>
          <a:sx n="42" d="100"/>
          <a:sy n="42" d="100"/>
        </p:scale>
        <p:origin x="72" y="20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5BD74E-E827-4F97-87D4-C307608CFA39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6E0279-E039-4FD6-AE27-C626EDCEFE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0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319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638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956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275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6595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5914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233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4549" algn="l" defTabSz="101863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517D5-E9BB-DA4C-92BC-0386379B95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52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29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14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3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79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34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76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07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6A82B-E20A-45B2-B898-7F5251F23A1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2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85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45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3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72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34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3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63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40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28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37F51-7F9D-44C5-80AC-CE6A52144F2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14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279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627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39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13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6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0993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13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06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30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91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41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0279-E039-4FD6-AE27-C626EDCEFED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0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7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4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51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979C5-EB3F-4247-933C-82F8801FC73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59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3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87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5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3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601172"/>
            <a:ext cx="8549640" cy="16660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566920"/>
            <a:ext cx="57150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4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90600" y="304800"/>
            <a:ext cx="8313738" cy="1371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509320" indent="0" algn="ctr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018637" indent="0" algn="ctr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527955" indent="0" algn="ctr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2037275" indent="0" algn="ctr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88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22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36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2920" y="1143000"/>
            <a:ext cx="4610100" cy="579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118100" y="1143000"/>
            <a:ext cx="4610100" cy="579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54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3" y="1066800"/>
            <a:ext cx="4444206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9319" indent="0">
              <a:buNone/>
              <a:defRPr sz="2200" b="1"/>
            </a:lvl2pPr>
            <a:lvl3pPr marL="1018638" indent="0">
              <a:buNone/>
              <a:defRPr sz="2000" b="1"/>
            </a:lvl3pPr>
            <a:lvl4pPr marL="1527956" indent="0">
              <a:buNone/>
              <a:defRPr sz="1800" b="1"/>
            </a:lvl4pPr>
            <a:lvl5pPr marL="2037275" indent="0">
              <a:buNone/>
              <a:defRPr sz="1800" b="1"/>
            </a:lvl5pPr>
            <a:lvl6pPr marL="2546595" indent="0">
              <a:buNone/>
              <a:defRPr sz="1800" b="1"/>
            </a:lvl6pPr>
            <a:lvl7pPr marL="3055914" indent="0">
              <a:buNone/>
              <a:defRPr sz="1800" b="1"/>
            </a:lvl7pPr>
            <a:lvl8pPr marL="3565233" indent="0">
              <a:buNone/>
              <a:defRPr sz="1800" b="1"/>
            </a:lvl8pPr>
            <a:lvl9pPr marL="4074549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066800"/>
            <a:ext cx="4445953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9319" indent="0">
              <a:buNone/>
              <a:defRPr sz="2200" b="1"/>
            </a:lvl2pPr>
            <a:lvl3pPr marL="1018638" indent="0">
              <a:buNone/>
              <a:defRPr sz="2000" b="1"/>
            </a:lvl3pPr>
            <a:lvl4pPr marL="1527956" indent="0">
              <a:buNone/>
              <a:defRPr sz="1800" b="1"/>
            </a:lvl4pPr>
            <a:lvl5pPr marL="2037275" indent="0">
              <a:buNone/>
              <a:defRPr sz="1800" b="1"/>
            </a:lvl5pPr>
            <a:lvl6pPr marL="2546595" indent="0">
              <a:buNone/>
              <a:defRPr sz="1800" b="1"/>
            </a:lvl6pPr>
            <a:lvl7pPr marL="3055914" indent="0">
              <a:buNone/>
              <a:defRPr sz="1800" b="1"/>
            </a:lvl7pPr>
            <a:lvl8pPr marL="3565233" indent="0">
              <a:buNone/>
              <a:defRPr sz="1800" b="1"/>
            </a:lvl8pPr>
            <a:lvl9pPr marL="4074549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02920" y="1944264"/>
            <a:ext cx="4610100" cy="4998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118100" y="1944264"/>
            <a:ext cx="4610100" cy="49987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144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81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5605">
              <a:defRPr/>
            </a:pPr>
            <a:endParaRPr lang="en-US" sz="198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5605">
              <a:defRPr/>
            </a:pPr>
            <a:endParaRPr lang="en-US" sz="198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1005605">
              <a:defRPr/>
            </a:pPr>
            <a:fld id="{D068F712-46A8-4B9F-91AB-306A1DF8C3A3}" type="slidenum">
              <a:rPr lang="en-US" sz="1980" smtClean="0">
                <a:solidFill>
                  <a:prstClr val="black">
                    <a:tint val="75000"/>
                  </a:prstClr>
                </a:solidFill>
              </a:rPr>
              <a:pPr algn="l" defTabSz="1005605">
                <a:defRPr/>
              </a:pPr>
              <a:t>‹#›</a:t>
            </a:fld>
            <a:endParaRPr lang="en-US" sz="198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6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02920" y="259081"/>
            <a:ext cx="9052560" cy="672897"/>
          </a:xfrm>
          <a:prstGeom prst="rect">
            <a:avLst/>
          </a:prstGeom>
        </p:spPr>
        <p:txBody>
          <a:bodyPr vert="horz" lIns="91391" tIns="45697" rIns="91391" bIns="4569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56"/>
          <a:stretch/>
        </p:blipFill>
        <p:spPr>
          <a:xfrm>
            <a:off x="0" y="6684264"/>
            <a:ext cx="10058400" cy="112268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502920" y="1122680"/>
            <a:ext cx="9052560" cy="5786120"/>
          </a:xfrm>
          <a:prstGeom prst="rect">
            <a:avLst/>
          </a:prstGeom>
        </p:spPr>
        <p:txBody>
          <a:bodyPr vert="horz" lIns="91391" tIns="45697" rIns="91391" bIns="456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51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603144"/>
          </a:xfrm>
          <a:prstGeom prst="rect">
            <a:avLst/>
          </a:prstGeom>
        </p:spPr>
        <p:txBody>
          <a:bodyPr vert="horz" lIns="101864" tIns="50933" rIns="101864" bIns="5093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143000"/>
            <a:ext cx="9052560" cy="5799987"/>
          </a:xfrm>
          <a:prstGeom prst="rect">
            <a:avLst/>
          </a:prstGeom>
        </p:spPr>
        <p:txBody>
          <a:bodyPr vert="horz" lIns="101864" tIns="50933" rIns="101864" bIns="5093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7358591"/>
            <a:ext cx="487680" cy="413809"/>
          </a:xfrm>
          <a:prstGeom prst="rect">
            <a:avLst/>
          </a:prstGeom>
        </p:spPr>
        <p:txBody>
          <a:bodyPr vert="horz" lIns="101864" tIns="50933" rIns="101864" bIns="50933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993EEC8E-C5CF-40DF-832D-5BCB0E209B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337093" y="7392357"/>
            <a:ext cx="4555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</a:rPr>
              <a:t>CAP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7200" y="7027589"/>
            <a:ext cx="2040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AHRQ Safety Program for Improving Antibiotic Use – Acute Care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0273" y="7028507"/>
            <a:ext cx="6927" cy="564722"/>
          </a:xfrm>
          <a:prstGeom prst="line">
            <a:avLst/>
          </a:prstGeom>
          <a:ln>
            <a:solidFill>
              <a:srgbClr val="07AA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  <p:extLst>
      <p:ext uri="{BB962C8B-B14F-4D97-AF65-F5344CB8AC3E}">
        <p14:creationId xmlns:p14="http://schemas.microsoft.com/office/powerpoint/2010/main" val="41633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18638" rtl="0" eaLnBrk="1" latinLnBrk="0" hangingPunct="1">
        <a:spcBef>
          <a:spcPct val="0"/>
        </a:spcBef>
        <a:buNone/>
        <a:defRPr sz="50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81990" indent="-38199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644" indent="-318324" algn="l" defTabSz="1018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297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615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935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254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0573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9891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9209" indent="-254660" algn="l" defTabSz="10186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19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38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956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275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595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914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233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549" algn="l" defTabSz="10186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601172"/>
            <a:ext cx="8549640" cy="2199428"/>
          </a:xfrm>
        </p:spPr>
        <p:txBody>
          <a:bodyPr>
            <a:noAutofit/>
          </a:bodyPr>
          <a:lstStyle/>
          <a:p>
            <a:r>
              <a:rPr lang="en-US" sz="4400" dirty="0" smtClean="0"/>
              <a:t>Best Practices in the Diagnosis and Treatment of Community-Associated Lower Respiratory Tract Conditions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57400" y="4800600"/>
            <a:ext cx="5715000" cy="1752600"/>
          </a:xfrm>
        </p:spPr>
        <p:txBody>
          <a:bodyPr/>
          <a:lstStyle/>
          <a:p>
            <a:r>
              <a:rPr lang="en-US" dirty="0" smtClean="0"/>
              <a:t>Acute Care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AHRQ Safety Program for Improving </a:t>
            </a:r>
          </a:p>
          <a:p>
            <a:r>
              <a:rPr lang="en-US" sz="4000" dirty="0">
                <a:solidFill>
                  <a:srgbClr val="FFFFFF"/>
                </a:solidFill>
              </a:rPr>
              <a:t>Antibiotic </a:t>
            </a:r>
            <a:r>
              <a:rPr lang="en-US" sz="4000" dirty="0" smtClean="0">
                <a:solidFill>
                  <a:srgbClr val="FFFFFF"/>
                </a:solidFill>
              </a:rPr>
              <a:t>Use</a:t>
            </a:r>
            <a:endParaRPr lang="en-US" sz="4000" dirty="0"/>
          </a:p>
        </p:txBody>
      </p:sp>
      <p:sp>
        <p:nvSpPr>
          <p:cNvPr id="7" name="TextBox 4"/>
          <p:cNvSpPr txBox="1"/>
          <p:nvPr/>
        </p:nvSpPr>
        <p:spPr>
          <a:xfrm>
            <a:off x="7086600" y="73107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319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638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7956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275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595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5914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233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4549" algn="l" defTabSz="10186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AHRQ Pub. No. 17(20)-0028-EF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</a:rPr>
              <a:t>November 2019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8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2: Empiric Therapy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Content Placeholder 5" descr="Table shows therapy regimens for CAP and notes about their use." title="Moment 2: Empiric Therapy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788153"/>
              </p:ext>
            </p:extLst>
          </p:nvPr>
        </p:nvGraphicFramePr>
        <p:xfrm>
          <a:off x="503238" y="1143000"/>
          <a:ext cx="9051926" cy="44775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35362">
                  <a:extLst>
                    <a:ext uri="{9D8B030D-6E8A-4147-A177-3AD203B41FA5}">
                      <a16:colId xmlns:a16="http://schemas.microsoft.com/office/drawing/2014/main" val="2430428876"/>
                    </a:ext>
                  </a:extLst>
                </a:gridCol>
                <a:gridCol w="5516564">
                  <a:extLst>
                    <a:ext uri="{9D8B030D-6E8A-4147-A177-3AD203B41FA5}">
                      <a16:colId xmlns:a16="http://schemas.microsoft.com/office/drawing/2014/main" val="4059464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 smtClean="0"/>
                        <a:t>Therapy</a:t>
                      </a:r>
                      <a:endParaRPr lang="en-US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61" marR="94461" marT="50292" marB="5029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 smtClean="0"/>
                        <a:t>Notes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61" marR="94461" marT="50292" marB="50292"/>
                </a:tc>
                <a:extLst>
                  <a:ext uri="{0D108BD9-81ED-4DB2-BD59-A6C34878D82A}">
                    <a16:rowId xmlns:a16="http://schemas.microsoft.com/office/drawing/2014/main" val="3330913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Anti-MRSA therapy  </a:t>
                      </a:r>
                      <a:r>
                        <a:rPr lang="en-US" sz="2200" u="none" dirty="0" smtClean="0"/>
                        <a:t>±</a:t>
                      </a:r>
                      <a:r>
                        <a:rPr lang="en-US" sz="2200" dirty="0" smtClean="0"/>
                        <a:t> Ceftriaxone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4461" marR="94461" marT="50292" marB="50292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In patients with recent respiratory viral infections presenting with bacterial pneumonia, consider coverage for Staphylococcus aureus, including MRSA, in addition to standard CAP antibiotics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4461" marR="94461" marT="50292" marB="50292"/>
                </a:tc>
                <a:extLst>
                  <a:ext uri="{0D108BD9-81ED-4DB2-BD59-A6C34878D82A}">
                    <a16:rowId xmlns:a16="http://schemas.microsoft.com/office/drawing/2014/main" val="429516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Anti-pseudomonal therapy </a:t>
                      </a:r>
                    </a:p>
                    <a:p>
                      <a:pPr algn="l"/>
                      <a:endParaRPr lang="en-US" sz="2200" dirty="0" smtClean="0"/>
                    </a:p>
                    <a:p>
                      <a:pPr algn="l"/>
                      <a:r>
                        <a:rPr lang="en-US" sz="2200" dirty="0" smtClean="0"/>
                        <a:t>(e.g., cefepime PLUS azithromycin)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4461" marR="94461" marT="50292" marB="50292"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 smtClean="0"/>
                        <a:t>Risk factors include: bronchiectasis, recent broad-spectrum antibiotic use or prolonged hospitalization, admitted from or residing in a skilled nursing facility or nursing home within the past 3 months, immunocompromised</a:t>
                      </a:r>
                    </a:p>
                  </a:txBody>
                  <a:tcPr marL="94461" marR="94461" marT="50292" marB="50292"/>
                </a:tc>
                <a:extLst>
                  <a:ext uri="{0D108BD9-81ED-4DB2-BD59-A6C34878D82A}">
                    <a16:rowId xmlns:a16="http://schemas.microsoft.com/office/drawing/2014/main" val="973660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2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3800" y="1143000"/>
            <a:ext cx="5821680" cy="57999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my patient have an infection that requires antibiotics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Have I ordered appropriate cultures before starting antibiotics? What empiric therapy should I initiate?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day or more has passed. Can I stop antibiotics? Can I narrow therapy or change from IV to oral therapy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1. Make the decision&#10;2. Cultures and empiric therapy&#10;3. Stop, narrow, change to oral&#10;4. Duration" title="Acute care four moment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" y="2638654"/>
            <a:ext cx="3312534" cy="3135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76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Moment 3: Antibiotic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 your </a:t>
            </a:r>
            <a:r>
              <a:rPr lang="en-US" dirty="0"/>
              <a:t>patient to </a:t>
            </a:r>
            <a:r>
              <a:rPr lang="en-US" dirty="0" smtClean="0"/>
              <a:t>oral antibiotics as </a:t>
            </a:r>
            <a:r>
              <a:rPr lang="en-US" dirty="0"/>
              <a:t>soon as </a:t>
            </a:r>
            <a:r>
              <a:rPr lang="en-US" dirty="0" smtClean="0"/>
              <a:t>clinical improvement is observed and the patient is able to tolerate oral therapy.</a:t>
            </a:r>
            <a:endParaRPr lang="en-US" dirty="0"/>
          </a:p>
          <a:p>
            <a:r>
              <a:rPr lang="en-US" dirty="0" smtClean="0"/>
              <a:t>When can I narrow to amoxicillin? </a:t>
            </a:r>
            <a:endParaRPr lang="en-US" dirty="0"/>
          </a:p>
          <a:p>
            <a:pPr lvl="1"/>
            <a:r>
              <a:rPr lang="en-US" dirty="0"/>
              <a:t>If the sputum </a:t>
            </a:r>
            <a:r>
              <a:rPr lang="en-US" dirty="0" smtClean="0"/>
              <a:t>culture </a:t>
            </a:r>
            <a:r>
              <a:rPr lang="en-US" dirty="0"/>
              <a:t>grows an amoxicillin or ampicillin-susceptible organism </a:t>
            </a:r>
          </a:p>
          <a:p>
            <a:pPr lvl="1"/>
            <a:r>
              <a:rPr lang="en-US" dirty="0"/>
              <a:t>If the </a:t>
            </a:r>
            <a:r>
              <a:rPr lang="en-US" dirty="0" smtClean="0"/>
              <a:t>streptococcal </a:t>
            </a:r>
            <a:r>
              <a:rPr lang="en-US" dirty="0"/>
              <a:t>urinary antigen test is positive and the proportion of </a:t>
            </a:r>
            <a:r>
              <a:rPr lang="en-US" i="1" dirty="0"/>
              <a:t>S. pneumoniae</a:t>
            </a:r>
            <a:r>
              <a:rPr lang="en-US" dirty="0"/>
              <a:t> isolates in your hospital that are penicillin resistant is low </a:t>
            </a:r>
          </a:p>
          <a:p>
            <a:r>
              <a:rPr lang="en-US" dirty="0" smtClean="0"/>
              <a:t>3 days of azithromycin is sufficient given its long half life </a:t>
            </a:r>
          </a:p>
        </p:txBody>
      </p:sp>
      <p:pic>
        <p:nvPicPr>
          <p:cNvPr id="4" name="Content Placeholder 3" descr="Prescription pill canister, with pills spilled out on a surface" title="Prescription pill canister, with pills spilled out on a surfa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584295"/>
            <a:ext cx="2590800" cy="19431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77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3: If NO Results Are Positive</a:t>
            </a:r>
            <a:r>
              <a:rPr lang="is-IS" dirty="0" smtClean="0"/>
              <a:t>….</a:t>
            </a:r>
            <a:endParaRPr lang="en-US" dirty="0"/>
          </a:p>
        </p:txBody>
      </p:sp>
      <p:grpSp>
        <p:nvGrpSpPr>
          <p:cNvPr id="7" name="Group 6" descr="Image of a clinician holding up a prescription pad" title="Image of a clinician holding up a prescription pad"/>
          <p:cNvGrpSpPr/>
          <p:nvPr/>
        </p:nvGrpSpPr>
        <p:grpSpPr>
          <a:xfrm>
            <a:off x="0" y="1036320"/>
            <a:ext cx="10058400" cy="6000205"/>
            <a:chOff x="0" y="838200"/>
            <a:chExt cx="9144000" cy="5454732"/>
          </a:xfrm>
        </p:grpSpPr>
        <p:pic>
          <p:nvPicPr>
            <p:cNvPr id="5" name="Picture 4" descr="Photograph shows a person in a white medical coat holding a pen and a Rx pad with a checklist: Consider ___ Amoxicillin-clavulanate, ___ Oral second- or third- generation cephalosporins, ___ Respiratory fluoroquinolones." title="Consider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19"/>
            <a:stretch/>
          </p:blipFill>
          <p:spPr>
            <a:xfrm>
              <a:off x="0" y="838200"/>
              <a:ext cx="9144000" cy="545473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334000" y="3352800"/>
              <a:ext cx="533400" cy="212766"/>
            </a:xfrm>
            <a:prstGeom prst="rect">
              <a:avLst/>
            </a:prstGeom>
            <a:solidFill>
              <a:srgbClr val="E2E3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/>
            </a:p>
          </p:txBody>
        </p:sp>
      </p:grpSp>
      <p:sp>
        <p:nvSpPr>
          <p:cNvPr id="3" name="Content Placeholder 2" descr="The image displays a dr. holding up a prescription pad which holds the text from the slide on it." title="Dr. holding up prescription pad with text on it"/>
          <p:cNvSpPr>
            <a:spLocks noGrp="1"/>
          </p:cNvSpPr>
          <p:nvPr>
            <p:ph idx="1"/>
          </p:nvPr>
        </p:nvSpPr>
        <p:spPr>
          <a:xfrm rot="-60000">
            <a:off x="5437709" y="3596033"/>
            <a:ext cx="4591034" cy="3438791"/>
          </a:xfrm>
        </p:spPr>
        <p:txBody>
          <a:bodyPr>
            <a:normAutofit/>
          </a:bodyPr>
          <a:lstStyle/>
          <a:p>
            <a:r>
              <a:rPr lang="en-US" sz="3080" dirty="0"/>
              <a:t>Consider:</a:t>
            </a:r>
          </a:p>
          <a:p>
            <a:pPr lvl="1"/>
            <a:r>
              <a:rPr lang="en-US" sz="2640" dirty="0"/>
              <a:t>Amoxicillin-clavulanate</a:t>
            </a:r>
          </a:p>
          <a:p>
            <a:pPr lvl="1"/>
            <a:r>
              <a:rPr lang="en-US" sz="2640" dirty="0"/>
              <a:t>Oral </a:t>
            </a:r>
            <a:r>
              <a:rPr lang="en-US" sz="2640" dirty="0" smtClean="0"/>
              <a:t>second- </a:t>
            </a:r>
            <a:r>
              <a:rPr lang="en-US" sz="2640" dirty="0"/>
              <a:t>or third-generation cephalosporins </a:t>
            </a:r>
          </a:p>
          <a:p>
            <a:pPr lvl="1"/>
            <a:r>
              <a:rPr lang="en-US" sz="2640" dirty="0"/>
              <a:t>Respiratory fluoroquinolones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16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91111" y="1676400"/>
            <a:ext cx="6071296" cy="60960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Does my patient have an infection that requires antibiotics?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Have I ordered appropriate cultures before starting antibiotics? What empiric therapy should I initiate?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day or more has passed. Can I stop antibiotics? Can I narrow therapy or change from IV to oral therapy?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duration of antibiotic therapy is needed for my patient's diagnosis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 descr="1. Make the decision&#10;2. Cultures and empiric therapy&#10;3. Stop, narrow, change to oral&#10;4. Duration" title="Acute care four moment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" y="2638654"/>
            <a:ext cx="3312534" cy="3135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9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4: Duration of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9525000" cy="5799987"/>
          </a:xfrm>
        </p:spPr>
        <p:txBody>
          <a:bodyPr>
            <a:normAutofit fontScale="92500"/>
          </a:bodyPr>
          <a:lstStyle/>
          <a:p>
            <a:r>
              <a:rPr lang="en-US" sz="2860" b="1" dirty="0"/>
              <a:t>5 days</a:t>
            </a:r>
            <a:r>
              <a:rPr lang="en-US" sz="2860" dirty="0"/>
              <a:t> of antibiotic therapy is sufficient for most patients with </a:t>
            </a:r>
            <a:r>
              <a:rPr lang="en-US" sz="2860" dirty="0" smtClean="0"/>
              <a:t>CAP</a:t>
            </a:r>
            <a:endParaRPr lang="en-US" sz="2860" dirty="0"/>
          </a:p>
          <a:p>
            <a:r>
              <a:rPr lang="en-US" sz="2860" dirty="0" smtClean="0"/>
              <a:t>Consider prolonging therapy to at least </a:t>
            </a:r>
            <a:r>
              <a:rPr lang="en-US" sz="2860" b="1" dirty="0" smtClean="0"/>
              <a:t>7 days </a:t>
            </a:r>
            <a:r>
              <a:rPr lang="en-US" sz="2860" dirty="0" smtClean="0"/>
              <a:t>if—</a:t>
            </a:r>
          </a:p>
          <a:p>
            <a:pPr lvl="1"/>
            <a:r>
              <a:rPr lang="en-US" sz="2800" dirty="0"/>
              <a:t>The patient is immunocompromised</a:t>
            </a:r>
          </a:p>
          <a:p>
            <a:pPr lvl="1"/>
            <a:r>
              <a:rPr lang="en-US" sz="2800" dirty="0"/>
              <a:t>The patient has underlying structural lung disease (not including asthma)</a:t>
            </a:r>
          </a:p>
          <a:p>
            <a:pPr lvl="1"/>
            <a:r>
              <a:rPr lang="en-US" sz="2800" dirty="0"/>
              <a:t>The patient did not have an adequate clinical response to therapy within 72 </a:t>
            </a:r>
            <a:r>
              <a:rPr lang="en-US" sz="2800" dirty="0" smtClean="0"/>
              <a:t>hours</a:t>
            </a:r>
          </a:p>
          <a:p>
            <a:r>
              <a:rPr lang="en-US" dirty="0"/>
              <a:t>If the patient has a </a:t>
            </a:r>
            <a:r>
              <a:rPr lang="en-US" dirty="0" smtClean="0"/>
              <a:t>nontraditional </a:t>
            </a:r>
            <a:r>
              <a:rPr lang="en-US" dirty="0"/>
              <a:t>CAP pathogen such as Legionella, </a:t>
            </a:r>
            <a:r>
              <a:rPr lang="en-US" i="1" dirty="0" smtClean="0"/>
              <a:t>Pseudomonas aeruginosa</a:t>
            </a:r>
            <a:r>
              <a:rPr lang="en-US" dirty="0" smtClean="0"/>
              <a:t>, </a:t>
            </a:r>
            <a:r>
              <a:rPr lang="en-US" dirty="0"/>
              <a:t>or </a:t>
            </a:r>
            <a:r>
              <a:rPr lang="en-US" i="1" dirty="0"/>
              <a:t>S. aureus</a:t>
            </a:r>
            <a:r>
              <a:rPr lang="en-US" dirty="0"/>
              <a:t>, longer durations of therapy are usually required, particularly if there is associated </a:t>
            </a:r>
            <a:r>
              <a:rPr lang="en-US" dirty="0" smtClean="0"/>
              <a:t>bacteremia  </a:t>
            </a:r>
            <a:endParaRPr lang="en-US" sz="2460" dirty="0"/>
          </a:p>
          <a:p>
            <a:r>
              <a:rPr lang="en-US" sz="2860" dirty="0"/>
              <a:t>A lingering cough and chest </a:t>
            </a:r>
            <a:r>
              <a:rPr lang="en-US" sz="2860" dirty="0" smtClean="0"/>
              <a:t>x-ray </a:t>
            </a:r>
            <a:r>
              <a:rPr lang="en-US" sz="2860" dirty="0"/>
              <a:t>abnormalities may take several weeks to </a:t>
            </a:r>
            <a:r>
              <a:rPr lang="en-US" sz="2860" dirty="0" smtClean="0"/>
              <a:t>improve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Days </a:t>
            </a:r>
            <a:r>
              <a:rPr lang="en-US" dirty="0" smtClean="0"/>
              <a:t>of Antibiotics Is </a:t>
            </a:r>
            <a:r>
              <a:rPr lang="en-US" dirty="0"/>
              <a:t>Sufficient for 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95400"/>
            <a:ext cx="9052560" cy="4876800"/>
          </a:xfrm>
        </p:spPr>
        <p:txBody>
          <a:bodyPr>
            <a:normAutofit fontScale="92500"/>
          </a:bodyPr>
          <a:lstStyle/>
          <a:p>
            <a:r>
              <a:rPr lang="en-US" sz="3000" dirty="0"/>
              <a:t>At least </a:t>
            </a:r>
            <a:r>
              <a:rPr lang="en-US" sz="3000" dirty="0" smtClean="0"/>
              <a:t>five randomized-controlled trials (RCTs) </a:t>
            </a:r>
            <a:r>
              <a:rPr lang="en-US" sz="3000" dirty="0"/>
              <a:t>have shown that antibiotic treatment for 5 days </a:t>
            </a:r>
            <a:r>
              <a:rPr lang="en-US" sz="3000" dirty="0" smtClean="0"/>
              <a:t>is as safe </a:t>
            </a:r>
            <a:r>
              <a:rPr lang="en-US" sz="3000" dirty="0"/>
              <a:t>and effective as longer treatment </a:t>
            </a:r>
            <a:r>
              <a:rPr lang="en-US" sz="3000" dirty="0" smtClean="0"/>
              <a:t>courses</a:t>
            </a:r>
            <a:r>
              <a:rPr lang="en-US" sz="3000" baseline="30000" dirty="0" smtClean="0"/>
              <a:t>2-8</a:t>
            </a:r>
          </a:p>
          <a:p>
            <a:pPr lvl="1"/>
            <a:r>
              <a:rPr lang="en-US" sz="2600" dirty="0" smtClean="0"/>
              <a:t>One RCT even showed therapy as short as 3 days was sufficient</a:t>
            </a:r>
          </a:p>
          <a:p>
            <a:pPr lvl="1"/>
            <a:r>
              <a:rPr lang="en-US" sz="2600" dirty="0" smtClean="0"/>
              <a:t>Data </a:t>
            </a:r>
            <a:r>
              <a:rPr lang="en-US" sz="2600" dirty="0"/>
              <a:t>from bronchoscopy samples demonstrate 95% of patients with bacterial pneumonia eradicate pathogen after 3 days of therapy </a:t>
            </a:r>
          </a:p>
          <a:p>
            <a:r>
              <a:rPr lang="en-US" sz="3000" dirty="0"/>
              <a:t>Two meta-analyses have also shown short courses of antibiotic therapy are effective for the treatment of </a:t>
            </a:r>
            <a:r>
              <a:rPr lang="en-US" sz="3000" dirty="0" smtClean="0"/>
              <a:t>CAP</a:t>
            </a:r>
            <a:r>
              <a:rPr lang="en-US" sz="3000" baseline="30000" dirty="0" smtClean="0"/>
              <a:t>9,10</a:t>
            </a:r>
            <a:endParaRPr lang="en-US" sz="3000" dirty="0"/>
          </a:p>
          <a:p>
            <a:pPr lvl="1"/>
            <a:r>
              <a:rPr lang="en-US" sz="2600" dirty="0"/>
              <a:t>22 </a:t>
            </a:r>
            <a:r>
              <a:rPr lang="en-US" sz="2600" dirty="0" smtClean="0"/>
              <a:t>RCTs with &gt; 8,000 patients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5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COPD Exacerbations</a:t>
            </a:r>
            <a:endParaRPr lang="en-US" dirty="0"/>
          </a:p>
        </p:txBody>
      </p:sp>
      <p:pic>
        <p:nvPicPr>
          <p:cNvPr id="2" name="Content Placeholder 1" descr="Image has an ipad with a stethoscope around it.  The text states: &#10;Chronic obstructive pulmonary disease (COPD) exacerbations" title="Lung disease image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26" y="1714500"/>
            <a:ext cx="6800849" cy="4533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 rot="21237951">
            <a:off x="4675790" y="5259942"/>
            <a:ext cx="3436620" cy="754380"/>
          </a:xfrm>
          <a:prstGeom prst="rect">
            <a:avLst/>
          </a:prstGeom>
        </p:spPr>
        <p:txBody>
          <a:bodyPr vert="horz" lIns="100584" tIns="50292" rIns="100584" bIns="50292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20" b="1" dirty="0">
                <a:solidFill>
                  <a:srgbClr val="050635"/>
                </a:solidFill>
                <a:latin typeface="+mj-lt"/>
              </a:rPr>
              <a:t>EXACERBATIONS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2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40" dirty="0"/>
              <a:t>The Four Moments of Antibiotic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989" y="1730872"/>
            <a:ext cx="5791200" cy="57999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</a:t>
            </a:r>
            <a:r>
              <a:rPr lang="en-US" dirty="0"/>
              <a:t>my patient have an infection that requires antibiotics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 descr="1. Make the decision&#10;2. Cultures and empiric therapy&#10;3. Stop, narrow, change to oral&#10;4. Duration" title="Acute care four moment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" y="2638654"/>
            <a:ext cx="3312534" cy="3135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24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0"/>
            <a:ext cx="100584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Moment 1: Distinguishing a COPD Exacerbation From CAP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5715000" cy="3200399"/>
          </a:xfrm>
        </p:spPr>
        <p:txBody>
          <a:bodyPr>
            <a:noAutofit/>
          </a:bodyPr>
          <a:lstStyle/>
          <a:p>
            <a:r>
              <a:rPr lang="en-US" dirty="0"/>
              <a:t>Distinguishing COPD and CAP in a patient with a known history of COPD can be </a:t>
            </a:r>
            <a:r>
              <a:rPr lang="en-US" dirty="0" smtClean="0"/>
              <a:t>challenging.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If a chest </a:t>
            </a:r>
            <a:r>
              <a:rPr lang="en-US" dirty="0" smtClean="0"/>
              <a:t>x ray </a:t>
            </a:r>
            <a:r>
              <a:rPr lang="en-US" dirty="0"/>
              <a:t>does not show evidence of a new infiltrate, he/she is more likely to have a COPD </a:t>
            </a:r>
            <a:r>
              <a:rPr lang="en-US" dirty="0" smtClean="0"/>
              <a:t>exacerbation.</a:t>
            </a:r>
            <a:endParaRPr lang="en-US" dirty="0"/>
          </a:p>
        </p:txBody>
      </p:sp>
      <p:pic>
        <p:nvPicPr>
          <p:cNvPr id="4" name="Content Placeholder 4" descr="Image of a clinician viewing a chest xray" title="Image of clinician viewing a chest xr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29" y="1143000"/>
            <a:ext cx="3596071" cy="2399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" y="3962400"/>
            <a:ext cx="940308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990" indent="-38199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Although not all patients with a COPD exacerbation need antibiotics, patients requiring hospitalization for COPD are likely to have a moderate to severe COPD exacerbation for which antibiotic therapy is recommended.</a:t>
            </a:r>
          </a:p>
          <a:p>
            <a:pPr marL="381990" lvl="0" indent="-38199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Antibiotics </a:t>
            </a:r>
            <a:r>
              <a:rPr lang="en-US" sz="2800" dirty="0">
                <a:solidFill>
                  <a:prstClr val="black"/>
                </a:solidFill>
              </a:rPr>
              <a:t>do not improve outcomes in patients with asthma exacerbations and should not be given unless there is also evidence of concomitant CAP.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3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460" y="1219200"/>
            <a:ext cx="9555480" cy="6271260"/>
          </a:xfrm>
        </p:spPr>
        <p:txBody>
          <a:bodyPr>
            <a:normAutofit/>
          </a:bodyPr>
          <a:lstStyle/>
          <a:p>
            <a:pPr marL="1068705" lvl="1" indent="-565785">
              <a:buFont typeface="+mj-lt"/>
              <a:buAutoNum type="arabicPeriod"/>
            </a:pPr>
            <a:r>
              <a:rPr lang="en-US" sz="2640" dirty="0" smtClean="0"/>
              <a:t>Discuss the </a:t>
            </a:r>
            <a:r>
              <a:rPr lang="en-US" sz="2640" dirty="0"/>
              <a:t>approach to diagnosing community-acquired pneumonia (CAP), chronic obstructive pulmonary disease (COPD) </a:t>
            </a:r>
            <a:r>
              <a:rPr lang="en-US" sz="2640" dirty="0" smtClean="0"/>
              <a:t>exacerbations, </a:t>
            </a:r>
            <a:r>
              <a:rPr lang="en-US" sz="2640" dirty="0"/>
              <a:t>and aspiration </a:t>
            </a:r>
            <a:r>
              <a:rPr lang="en-US" sz="2640" dirty="0" smtClean="0"/>
              <a:t>events.</a:t>
            </a:r>
            <a:endParaRPr lang="en-US" sz="1100" dirty="0"/>
          </a:p>
          <a:p>
            <a:pPr marL="1068705" lvl="1" indent="-565785">
              <a:buFont typeface="+mj-lt"/>
              <a:buAutoNum type="arabicPeriod"/>
            </a:pPr>
            <a:r>
              <a:rPr lang="en-US" sz="2640" dirty="0" smtClean="0"/>
              <a:t>Discuss empiric </a:t>
            </a:r>
            <a:r>
              <a:rPr lang="en-US" sz="2640" dirty="0"/>
              <a:t>treatment recommendations for CAP, COPD </a:t>
            </a:r>
            <a:r>
              <a:rPr lang="en-US" sz="2640" dirty="0" smtClean="0"/>
              <a:t>exacerbations, </a:t>
            </a:r>
            <a:r>
              <a:rPr lang="en-US" sz="2640" dirty="0"/>
              <a:t>and aspiration </a:t>
            </a:r>
            <a:r>
              <a:rPr lang="en-US" sz="2640" dirty="0" smtClean="0"/>
              <a:t>pneumonia.</a:t>
            </a:r>
          </a:p>
          <a:p>
            <a:pPr marL="1068705" lvl="1" indent="-565785">
              <a:buFont typeface="+mj-lt"/>
              <a:buAutoNum type="arabicPeriod"/>
            </a:pPr>
            <a:r>
              <a:rPr lang="en-US" sz="2640" dirty="0" smtClean="0"/>
              <a:t>Discuss </a:t>
            </a:r>
            <a:r>
              <a:rPr lang="en-US" sz="2640" dirty="0"/>
              <a:t>opportunities for de-escalation of antibiotic therapy for CAP after additional clinical data are </a:t>
            </a:r>
            <a:r>
              <a:rPr lang="en-US" sz="2640" dirty="0" smtClean="0"/>
              <a:t>available.</a:t>
            </a:r>
            <a:endParaRPr lang="en-US" sz="1100" dirty="0"/>
          </a:p>
          <a:p>
            <a:pPr marL="1068705" lvl="1" indent="-565785">
              <a:buFont typeface="+mj-lt"/>
              <a:buAutoNum type="arabicPeriod"/>
            </a:pPr>
            <a:r>
              <a:rPr lang="en-US" sz="2640" dirty="0"/>
              <a:t>Discuss reasonable durations of antibiotic therapy for CAP after additional clinical data are </a:t>
            </a:r>
            <a:r>
              <a:rPr lang="en-US" sz="2640" dirty="0" smtClean="0"/>
              <a:t>available.</a:t>
            </a:r>
            <a:endParaRPr lang="en-US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067800" y="7358591"/>
            <a:ext cx="487680" cy="413809"/>
          </a:xfrm>
        </p:spPr>
        <p:txBody>
          <a:bodyPr/>
          <a:lstStyle/>
          <a:p>
            <a:fld id="{993EEC8E-C5CF-40DF-832D-5BCB0E209B98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50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84184" y="1752600"/>
            <a:ext cx="6345616" cy="6215591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Does my patient have an infection that requires antibiotics?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dirty="0"/>
              <a:t>Have I ordered appropriate cultures before starting antibiotics? What empiric therapy should I initiate?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dirty="0"/>
              <a:t>A day or more has passed. Can I stop antibiotics? Can I narrow therapy or change from IV to oral therapy?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duration of antibiotic therapy is needed for my patient's diagnosis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9" descr="1. Make the decision&#10;2. Cultures and empiric therapy&#10;3. Stop, narrow, change to oral&#10;4. Duration" title="Acute care four moment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" y="2638654"/>
            <a:ext cx="3312534" cy="3135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90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Moments 2–4: Management of COPD Exacerbations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47801"/>
            <a:ext cx="9052560" cy="590126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Common </a:t>
            </a:r>
            <a:r>
              <a:rPr lang="en-US" sz="2400" dirty="0"/>
              <a:t>bacteria associated with COPD exacerbations include </a:t>
            </a:r>
            <a:r>
              <a:rPr lang="en-US" sz="2400" i="1" dirty="0"/>
              <a:t>H. influenzae </a:t>
            </a:r>
            <a:r>
              <a:rPr lang="en-US" sz="2400" dirty="0"/>
              <a:t>and </a:t>
            </a:r>
            <a:r>
              <a:rPr lang="en-US" sz="2400" i="1" dirty="0"/>
              <a:t>S. </a:t>
            </a:r>
            <a:r>
              <a:rPr lang="en-US" sz="2400" i="1" dirty="0" smtClean="0"/>
              <a:t>pneumoniae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Sputum </a:t>
            </a:r>
            <a:r>
              <a:rPr lang="en-US" sz="2400" dirty="0" smtClean="0"/>
              <a:t>Gram stain </a:t>
            </a:r>
            <a:r>
              <a:rPr lang="en-US" sz="2400" dirty="0"/>
              <a:t>and culture </a:t>
            </a:r>
            <a:r>
              <a:rPr lang="en-US" sz="2400" dirty="0" smtClean="0"/>
              <a:t>are </a:t>
            </a:r>
            <a:r>
              <a:rPr lang="en-US" sz="2400" dirty="0"/>
              <a:t>not needed in many cases of COPD exacerbation, but can be considered for patients with extensive prior antibiotic exposure or a severe COPD </a:t>
            </a:r>
            <a:r>
              <a:rPr lang="en-US" sz="2400" dirty="0" smtClean="0"/>
              <a:t>exacerbation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Most patients can be treated with 3 days of azithromycin</a:t>
            </a:r>
            <a:r>
              <a:rPr lang="en-US" sz="2400" baseline="30000" dirty="0" smtClean="0"/>
              <a:t>11,12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If a patient is already taking azithromycin, consider doxycycline, </a:t>
            </a:r>
            <a:r>
              <a:rPr lang="en-US" sz="2400" dirty="0" smtClean="0"/>
              <a:t>amoxicillin/clavulanate</a:t>
            </a:r>
            <a:r>
              <a:rPr lang="en-US" sz="2400" dirty="0"/>
              <a:t>, or cefuroxime for a 5-day </a:t>
            </a:r>
            <a:r>
              <a:rPr lang="en-US" sz="2400" dirty="0" smtClean="0"/>
              <a:t>course</a:t>
            </a:r>
            <a:r>
              <a:rPr lang="en-US" sz="2400" baseline="30000" dirty="0" smtClean="0"/>
              <a:t>11,12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/>
              <a:t>Avoid use of fluoroquinolones unless prior or current microbiology indicates infection with organisms resistant to standard 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10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Aspiration Events and Aspiration Pneumonia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Lungs are read and yellow to highlight pneumonia" title="Image of lung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3000"/>
            <a:ext cx="5369814" cy="5966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1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88327" y="1676400"/>
            <a:ext cx="5974080" cy="6096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my patient have an infection that requires antibiotics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Picture 9" descr="1. Make the decision&#10;2. Cultures and empiric therapy&#10;3. Stop, narrow, change to oral&#10;4. Duration" title="Acute care four moment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" y="2638654"/>
            <a:ext cx="3312534" cy="3135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14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1: Aspiration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7" y="1371600"/>
            <a:ext cx="9052560" cy="579998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000" dirty="0" smtClean="0"/>
              <a:t>Pneumonitis is an abrupt chemical injury caused by inhalation of sterile gastric contents</a:t>
            </a:r>
            <a:r>
              <a:rPr lang="en-US" sz="3000" baseline="30000" dirty="0" smtClean="0"/>
              <a:t>13-15</a:t>
            </a:r>
            <a:r>
              <a:rPr lang="en-US" sz="3000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Progresses quickly to respiratory failure followed by rapid improvement ≤48 hours of the event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Chest x rays can look very concerning 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Supportive care is the mainstay of therapy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Prophylactic antibiotics have NOT been shown to be helpful in preventing pneumonia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2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0058400" cy="914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Moment 1: Distinguishing Aspiration Event </a:t>
            </a:r>
            <a:br>
              <a:rPr lang="en-US" sz="3200" dirty="0" smtClean="0"/>
            </a:br>
            <a:r>
              <a:rPr lang="en-US" sz="3200" dirty="0" smtClean="0"/>
              <a:t>From Aspiration 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000" dirty="0" smtClean="0"/>
              <a:t>Aspiration pneumonia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Generally occurs 48 hours after the aspiration event</a:t>
            </a:r>
          </a:p>
          <a:p>
            <a:pPr lvl="1">
              <a:spcBef>
                <a:spcPts val="1200"/>
              </a:spcBef>
            </a:pPr>
            <a:r>
              <a:rPr lang="en-US" sz="2600" dirty="0" smtClean="0"/>
              <a:t>A </a:t>
            </a:r>
            <a:r>
              <a:rPr lang="en-US" sz="2600" dirty="0"/>
              <a:t>portion of patients with aspiration events </a:t>
            </a:r>
            <a:r>
              <a:rPr lang="en-US" sz="2600" dirty="0" smtClean="0"/>
              <a:t>(20–25%) </a:t>
            </a:r>
            <a:r>
              <a:rPr lang="en-US" sz="2600" dirty="0"/>
              <a:t>develop bacterial pneumonia </a:t>
            </a:r>
            <a:r>
              <a:rPr lang="en-US" sz="2600" dirty="0" smtClean="0"/>
              <a:t>the ensuing </a:t>
            </a:r>
            <a:r>
              <a:rPr lang="en-US" sz="2600" dirty="0"/>
              <a:t>2 to 7 </a:t>
            </a:r>
            <a:r>
              <a:rPr lang="en-US" sz="2600" dirty="0" smtClean="0"/>
              <a:t>days </a:t>
            </a:r>
          </a:p>
          <a:p>
            <a:pPr lvl="2">
              <a:spcBef>
                <a:spcPts val="1200"/>
              </a:spcBef>
            </a:pPr>
            <a:r>
              <a:rPr lang="en-US" sz="2600" dirty="0" smtClean="0"/>
              <a:t>Becomes apparent </a:t>
            </a:r>
            <a:r>
              <a:rPr lang="en-US" sz="2600" dirty="0"/>
              <a:t>because of new fevers and a worsening respiratory </a:t>
            </a:r>
            <a:r>
              <a:rPr lang="en-US" sz="2600" dirty="0" smtClean="0"/>
              <a:t>status after initial clinical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00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42" y="1371600"/>
            <a:ext cx="9072338" cy="6096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Evaluation of 50 patients observed by a physician to aspirate gastric contents</a:t>
            </a:r>
            <a:r>
              <a:rPr lang="en-US" baseline="30000" dirty="0" smtClean="0"/>
              <a:t>14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Initial symptoms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Fever (94%), tachypnea (78%), diffuse rales (72%), cyanosis (32%), cough (36%), wheezing (32%), apnea (30%), shock (24%)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Chest x rays revealed diffuse or localized infiltrates which progressed over next 24 hours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13 (26%) progressed to bacterial pneumonia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Treatment with antibiotics at time of the aspiration event did not appear to impact clinical outcomes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5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Antibiotics and Aspiration Pneumonitis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Observational study evaluating 200 patients with aspiration pneumonitis</a:t>
            </a:r>
            <a:r>
              <a:rPr lang="en-US" baseline="30000" dirty="0" smtClean="0"/>
              <a:t>15</a:t>
            </a:r>
            <a:endParaRPr lang="en-US" baseline="30000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76 (38%) received prophylactic antibiotics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124 (62%) received supportive care only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Baseline characteristics were similar between groups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After adjustment for patient-level predictors of mortality: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 hospital mortality similar between both groups (25% vs. 25%)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Transfer to ICU similar between both groups (5% vs. 6%)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84184" y="1655618"/>
            <a:ext cx="6071296" cy="6096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Does my patient have an infection that requires antibiotics?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I ordered appropriate cultures before starting antibiotics? What empiric therapy should I initiate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" name="Picture 9" descr="1. Make the decision&#10;2. Cultures and empiric therapy&#10;3. Stop, narrow, change to oral&#10;4. Duration" title="Acute care four moment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" y="2638654"/>
            <a:ext cx="3312534" cy="3135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59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2: To Culture or Not To Culture?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Patients with aspiration events </a:t>
            </a:r>
            <a:r>
              <a:rPr lang="en-US" dirty="0" smtClean="0"/>
              <a:t>are usually unlikely </a:t>
            </a:r>
            <a:r>
              <a:rPr lang="en-US" dirty="0"/>
              <a:t>to produce significant sputum, making the utility of sputum cultures </a:t>
            </a:r>
            <a:r>
              <a:rPr lang="en-US" dirty="0" smtClean="0"/>
              <a:t>low.</a:t>
            </a:r>
            <a:endParaRPr lang="en-US" dirty="0"/>
          </a:p>
          <a:p>
            <a:r>
              <a:rPr lang="en-US" dirty="0"/>
              <a:t>Sputum </a:t>
            </a:r>
            <a:r>
              <a:rPr lang="en-US" dirty="0" smtClean="0"/>
              <a:t>Gram stain </a:t>
            </a:r>
            <a:r>
              <a:rPr lang="en-US" dirty="0"/>
              <a:t>and </a:t>
            </a:r>
            <a:r>
              <a:rPr lang="en-US" dirty="0" smtClean="0"/>
              <a:t>culture </a:t>
            </a:r>
            <a:r>
              <a:rPr lang="en-US" dirty="0"/>
              <a:t>should be considered when the diagnosis is unclear or purulent sputum is being </a:t>
            </a:r>
            <a:r>
              <a:rPr lang="en-US" dirty="0" smtClean="0"/>
              <a:t>produced.</a:t>
            </a:r>
          </a:p>
        </p:txBody>
      </p:sp>
      <p:pic>
        <p:nvPicPr>
          <p:cNvPr id="4" name="Content Placeholder 4" descr="Image shows a person looking thorugh a microscope." title="Person looking through a microscop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91000"/>
            <a:ext cx="3829720" cy="2552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29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04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. Make the decision&#10;2. Cultures and empiric therapy&#10;3. Stop, narrow, change to oral&#10;4. Duration" title="Acute care four moment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84" y="2627855"/>
            <a:ext cx="3312534" cy="3135076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40" dirty="0"/>
              <a:t>The Four Moments of Antibiotic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447800"/>
            <a:ext cx="6096000" cy="549518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Does </a:t>
            </a:r>
            <a:r>
              <a:rPr lang="en-US" dirty="0"/>
              <a:t>my patient have an infection that requires </a:t>
            </a:r>
            <a:r>
              <a:rPr lang="en-US" dirty="0" smtClean="0"/>
              <a:t>antibiotics?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Have </a:t>
            </a:r>
            <a:r>
              <a:rPr lang="en-US" dirty="0"/>
              <a:t>I ordered appropriate cultures before starting antibiotics? What empiric therapy should I </a:t>
            </a:r>
            <a:r>
              <a:rPr lang="en-US" dirty="0" smtClean="0"/>
              <a:t>initiate?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day or more has passed. Can I stop antibiotics? Can I narrow therapy or change from IV to oral </a:t>
            </a:r>
            <a:r>
              <a:rPr lang="en-US" dirty="0" smtClean="0"/>
              <a:t>therapy?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duration of antibiotic therapy is needed for my patient's diagnosis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17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Moment 2: Empiric Therapy for Aspiration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Antibiotics are not indicated for most aspiration events.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It is reasonable to consider antibiotics for hemodynamically unstable patients, but frequent reevaluation of the continued need for antibiotics is necessary.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Treat as community-acquired pneumonia if the event occurred within 72 hours of admission to a healthcare facility.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Treat as healthcare-associated pneumonia if the event occurred after 72 hours of admission to a healthcare facility.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Not necessary to add additional anaerobic coverage.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30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8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84184" y="1676400"/>
            <a:ext cx="6071296" cy="6096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Does my patient have an infection that requires antibiotics?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Have I ordered appropriate cultures before starting antibiotics? What empiric therapy should I initiate?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day or more has passed. Can I stop antibiotics? Can I narrow therapy or change from IV to oral therapy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" name="Picture 9" descr="1. Make the decision&#10;2. Cultures and empiric therapy&#10;3. Stop, narrow, change to oral&#10;4. Duration" title="Acute care four moment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" y="2638654"/>
            <a:ext cx="3312534" cy="3135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79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80" y="114300"/>
            <a:ext cx="9052560" cy="888274"/>
          </a:xfrm>
        </p:spPr>
        <p:txBody>
          <a:bodyPr>
            <a:noAutofit/>
          </a:bodyPr>
          <a:lstStyle/>
          <a:p>
            <a:r>
              <a:rPr lang="en-US" sz="3200" dirty="0" smtClean="0"/>
              <a:t>Moment 3: Adjusting Therapy for Aspiration Events/Pneumonia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71600"/>
            <a:ext cx="9052560" cy="562682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sz="3600" dirty="0"/>
              <a:t>For patients initially started on antibiotics early </a:t>
            </a:r>
            <a:r>
              <a:rPr lang="en-US" sz="3600" u="sng" dirty="0"/>
              <a:t>with</a:t>
            </a:r>
            <a:r>
              <a:rPr lang="en-US" sz="3600" dirty="0"/>
              <a:t> a favorable clinical response:</a:t>
            </a:r>
          </a:p>
          <a:p>
            <a:pPr lvl="1">
              <a:spcBef>
                <a:spcPts val="1200"/>
              </a:spcBef>
            </a:pPr>
            <a:r>
              <a:rPr lang="en-US" sz="3100" dirty="0"/>
              <a:t>Rapid improvement in clinical status is anticipated within 48 hours of the aspiration </a:t>
            </a:r>
            <a:r>
              <a:rPr lang="en-US" sz="3100" dirty="0" smtClean="0"/>
              <a:t>event.</a:t>
            </a:r>
            <a:endParaRPr lang="en-US" sz="3100" dirty="0"/>
          </a:p>
          <a:p>
            <a:pPr lvl="1">
              <a:spcBef>
                <a:spcPts val="1200"/>
              </a:spcBef>
            </a:pPr>
            <a:r>
              <a:rPr lang="en-US" sz="3100" dirty="0"/>
              <a:t>If rapid improvement occurs, antibiotics can be </a:t>
            </a:r>
            <a:r>
              <a:rPr lang="en-US" sz="3100" dirty="0" smtClean="0"/>
              <a:t>discontinued.</a:t>
            </a:r>
          </a:p>
          <a:p>
            <a:pPr>
              <a:spcBef>
                <a:spcPts val="1200"/>
              </a:spcBef>
            </a:pPr>
            <a:r>
              <a:rPr lang="en-US" sz="3600" dirty="0" smtClean="0"/>
              <a:t>For </a:t>
            </a:r>
            <a:r>
              <a:rPr lang="en-US" sz="3600" dirty="0"/>
              <a:t>patients not initially started on antibiotics </a:t>
            </a:r>
            <a:r>
              <a:rPr lang="en-US" sz="3600" u="sng" dirty="0"/>
              <a:t>without </a:t>
            </a:r>
            <a:r>
              <a:rPr lang="en-US" sz="3600" dirty="0"/>
              <a:t>improvement within 48 hours:</a:t>
            </a:r>
          </a:p>
          <a:p>
            <a:pPr lvl="1">
              <a:spcBef>
                <a:spcPts val="1200"/>
              </a:spcBef>
            </a:pPr>
            <a:r>
              <a:rPr lang="en-US" sz="3200" dirty="0"/>
              <a:t>Treat as community-acquired pneumonia if the event occurred within 72 hours of admission to a </a:t>
            </a:r>
            <a:r>
              <a:rPr lang="en-US" sz="3200" dirty="0" smtClean="0"/>
              <a:t>health care facility.</a:t>
            </a:r>
            <a:endParaRPr lang="en-US" sz="3200" dirty="0"/>
          </a:p>
          <a:p>
            <a:pPr lvl="1">
              <a:spcBef>
                <a:spcPts val="1200"/>
              </a:spcBef>
            </a:pPr>
            <a:r>
              <a:rPr lang="en-US" sz="3200" dirty="0"/>
              <a:t>Treat as </a:t>
            </a:r>
            <a:r>
              <a:rPr lang="en-US" sz="3200" dirty="0" smtClean="0"/>
              <a:t>healthcare-associated </a:t>
            </a:r>
            <a:r>
              <a:rPr lang="en-US" sz="3200" dirty="0"/>
              <a:t>pneumonia if the event occurred after 72 hours of admission to a </a:t>
            </a:r>
            <a:r>
              <a:rPr lang="en-US" sz="3200" dirty="0" smtClean="0"/>
              <a:t>health care facility.</a:t>
            </a:r>
            <a:endParaRPr lang="en-US" sz="3200" dirty="0"/>
          </a:p>
          <a:p>
            <a:pPr lvl="1">
              <a:spcBef>
                <a:spcPts val="1200"/>
              </a:spcBef>
            </a:pPr>
            <a:r>
              <a:rPr lang="en-US" sz="3200" dirty="0"/>
              <a:t>Not necessary to add additional </a:t>
            </a:r>
            <a:r>
              <a:rPr lang="en-US" sz="3200" dirty="0" smtClean="0"/>
              <a:t>anaerobic coverage.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32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2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84184" y="1476422"/>
            <a:ext cx="6071296" cy="6096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Does my patient have an infection that requires antibiotics?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Have I ordered appropriate cultures before starting antibiotics? What empiric therapy should I initiate?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day or more has passed. Can I stop antibiotics? Can I narrow therapy or change from IV to oral therapy?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duration of antibiotic therapy is needed for my patient's diagnosis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" name="Picture 9" descr="1. Make the decision&#10;2. Cultures and empiric therapy&#10;3. Stop, narrow, change to oral&#10;4. Duration" title="Acute care four moment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" y="2638654"/>
            <a:ext cx="3312534" cy="3135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7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0058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Moment 4: Duration of Therapy for Aspiration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90700"/>
            <a:ext cx="9304020" cy="5207726"/>
          </a:xfrm>
        </p:spPr>
        <p:txBody>
          <a:bodyPr>
            <a:normAutofit/>
          </a:bodyPr>
          <a:lstStyle/>
          <a:p>
            <a:r>
              <a:rPr lang="en-US" dirty="0" smtClean="0"/>
              <a:t>Based on clinical response and organisms isolated</a:t>
            </a:r>
          </a:p>
          <a:p>
            <a:r>
              <a:rPr lang="en-US" dirty="0" smtClean="0"/>
              <a:t>Most patients: 5–7 days</a:t>
            </a:r>
            <a:endParaRPr lang="en-US" dirty="0"/>
          </a:p>
        </p:txBody>
      </p:sp>
      <p:pic>
        <p:nvPicPr>
          <p:cNvPr id="4" name="Picture 3" descr="Image shows a calendar with a person using a pen to point at a date." title="Calenda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0"/>
            <a:ext cx="4612098" cy="3070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34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9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shows a blackboard with white text on it." title="Blackboar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2941" r="2941" b="51961"/>
          <a:stretch/>
        </p:blipFill>
        <p:spPr>
          <a:xfrm>
            <a:off x="0" y="914400"/>
            <a:ext cx="10058400" cy="6084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9372600" cy="6215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Before prescribing antibiotics for patients with signs and symptoms suggestive of CAP, obtain chest </a:t>
            </a:r>
            <a:r>
              <a:rPr lang="en-US" dirty="0" smtClean="0">
                <a:solidFill>
                  <a:schemeClr val="bg1"/>
                </a:solidFill>
              </a:rPr>
              <a:t>x ray </a:t>
            </a:r>
            <a:r>
              <a:rPr lang="en-US" dirty="0">
                <a:solidFill>
                  <a:schemeClr val="bg1"/>
                </a:solidFill>
              </a:rPr>
              <a:t>and sputum </a:t>
            </a:r>
            <a:r>
              <a:rPr lang="en-US" dirty="0" smtClean="0">
                <a:solidFill>
                  <a:schemeClr val="bg1"/>
                </a:solidFill>
              </a:rPr>
              <a:t>Gram stain </a:t>
            </a: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 smtClean="0">
                <a:solidFill>
                  <a:schemeClr val="bg1"/>
                </a:solidFill>
              </a:rPr>
              <a:t>culture. 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Oral step-down therapy recommended after improvement </a:t>
            </a:r>
            <a:r>
              <a:rPr lang="en-US" dirty="0" smtClean="0">
                <a:solidFill>
                  <a:schemeClr val="bg1"/>
                </a:solidFill>
              </a:rPr>
              <a:t>observed.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Most patients can be treated for a </a:t>
            </a:r>
            <a:r>
              <a:rPr lang="en-US" dirty="0" smtClean="0">
                <a:solidFill>
                  <a:schemeClr val="bg1"/>
                </a:solidFill>
              </a:rPr>
              <a:t>5-day course.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COPD Exacerbations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3 days of azithromycin are generally sufficient if antibiotics indicated.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Fluoroquinolones are not necessary for most patients.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Aspiration Pneumonitis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For hemodynamically stable patients, antibiotics are not needed and supportive care is the mainstay of therapy.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Prophylactic </a:t>
            </a:r>
            <a:r>
              <a:rPr lang="en-US" dirty="0">
                <a:solidFill>
                  <a:schemeClr val="bg1"/>
                </a:solidFill>
              </a:rPr>
              <a:t>antibiotics have not been shown to be helpful </a:t>
            </a:r>
            <a:r>
              <a:rPr lang="en-US" dirty="0" smtClean="0">
                <a:solidFill>
                  <a:schemeClr val="bg1"/>
                </a:solidFill>
              </a:rPr>
              <a:t>in improving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35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0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90600"/>
            <a:ext cx="9052560" cy="62155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The findings and recommendations in this </a:t>
            </a:r>
            <a:r>
              <a:rPr lang="en-US" dirty="0" smtClean="0"/>
              <a:t>presentation </a:t>
            </a:r>
            <a:r>
              <a:rPr lang="en-US" dirty="0"/>
              <a:t>are those of the authors, who are responsible for its content, and do not necessarily represent the views of AHRQ. No statement in this </a:t>
            </a:r>
            <a:r>
              <a:rPr lang="en-US" dirty="0" smtClean="0"/>
              <a:t>presentation should </a:t>
            </a:r>
            <a:r>
              <a:rPr lang="en-US" dirty="0"/>
              <a:t>be construed as an official position of AHRQ or of the U.S. Department of Health and Human Services.</a:t>
            </a:r>
          </a:p>
          <a:p>
            <a:pPr>
              <a:spcBef>
                <a:spcPts val="1200"/>
              </a:spcBef>
            </a:pPr>
            <a:r>
              <a:rPr lang="en-US" dirty="0"/>
              <a:t>Any practice described in this </a:t>
            </a:r>
            <a:r>
              <a:rPr lang="en-US" dirty="0" smtClean="0"/>
              <a:t>presentation must </a:t>
            </a:r>
            <a:r>
              <a:rPr lang="en-US" dirty="0"/>
              <a:t>be applied by health care practitioners in accordance with professional judgment and standards of care in regard to the unique circumstances that may apply in each situation they encounter. </a:t>
            </a:r>
            <a:r>
              <a:rPr lang="en-US" dirty="0" smtClean="0"/>
              <a:t>These practices are offered as helpful options for consideration by health care practitioners, not as guidelines.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>
                <a:solidFill>
                  <a:prstClr val="white"/>
                </a:solidFill>
              </a:rPr>
              <a:pPr/>
              <a:t>36</a:t>
            </a:fld>
            <a:endParaRPr lang="en-US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7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2920" y="1143000"/>
            <a:ext cx="9052560" cy="6215591"/>
          </a:xfrm>
        </p:spPr>
        <p:txBody>
          <a:bodyPr>
            <a:normAutofit fontScale="85000" lnSpcReduction="20000"/>
          </a:bodyPr>
          <a:lstStyle/>
          <a:p>
            <a:pPr marL="509588" indent="-509588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Metlay JP, Waterer GW, Long AC, et al. </a:t>
            </a:r>
            <a:r>
              <a:rPr lang="en-US" dirty="0"/>
              <a:t>Diagnosis and </a:t>
            </a:r>
            <a:r>
              <a:rPr lang="en-US" dirty="0" smtClean="0"/>
              <a:t>treatment </a:t>
            </a:r>
            <a:r>
              <a:rPr lang="en-US" dirty="0"/>
              <a:t>of </a:t>
            </a:r>
            <a:r>
              <a:rPr lang="en-US" dirty="0" smtClean="0"/>
              <a:t>adults </a:t>
            </a:r>
            <a:r>
              <a:rPr lang="en-US" dirty="0"/>
              <a:t>with </a:t>
            </a:r>
            <a:r>
              <a:rPr lang="en-US" dirty="0" smtClean="0"/>
              <a:t>community-acquired </a:t>
            </a:r>
            <a:r>
              <a:rPr lang="en-US" dirty="0"/>
              <a:t>p</a:t>
            </a:r>
            <a:r>
              <a:rPr lang="en-US" dirty="0" smtClean="0"/>
              <a:t>neumonia</a:t>
            </a:r>
            <a:r>
              <a:rPr lang="en-US" dirty="0"/>
              <a:t>. An </a:t>
            </a:r>
            <a:r>
              <a:rPr lang="en-US" dirty="0" smtClean="0"/>
              <a:t>official </a:t>
            </a:r>
            <a:r>
              <a:rPr lang="en-US" dirty="0"/>
              <a:t>c</a:t>
            </a:r>
            <a:r>
              <a:rPr lang="en-US" dirty="0" smtClean="0"/>
              <a:t>linical </a:t>
            </a:r>
            <a:r>
              <a:rPr lang="en-US" dirty="0"/>
              <a:t>p</a:t>
            </a:r>
            <a:r>
              <a:rPr lang="en-US" dirty="0" smtClean="0"/>
              <a:t>ractice </a:t>
            </a:r>
            <a:r>
              <a:rPr lang="en-US" dirty="0"/>
              <a:t>g</a:t>
            </a:r>
            <a:r>
              <a:rPr lang="en-US" dirty="0" smtClean="0"/>
              <a:t>uideline </a:t>
            </a:r>
            <a:r>
              <a:rPr lang="en-US" dirty="0"/>
              <a:t>of the American Thoracic Society and Infectious Diseases Society of America</a:t>
            </a:r>
            <a:r>
              <a:rPr lang="en-US" dirty="0" smtClean="0"/>
              <a:t>. </a:t>
            </a:r>
            <a:r>
              <a:rPr lang="en-US" dirty="0"/>
              <a:t>Am J Respir Crit Care Med. 2019 Oct 1;200(7):e45-e67. </a:t>
            </a:r>
            <a:r>
              <a:rPr lang="en-US" dirty="0" smtClean="0"/>
              <a:t>PMID: </a:t>
            </a:r>
            <a:r>
              <a:rPr lang="en-US" dirty="0"/>
              <a:t>31573350</a:t>
            </a:r>
            <a:r>
              <a:rPr lang="en-US" dirty="0" smtClean="0"/>
              <a:t>.</a:t>
            </a:r>
          </a:p>
          <a:p>
            <a:pPr marL="509588" indent="-509588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Dunbar LM, Khasab MM, Kahn JB, et al. Efficacy of 750-mg, 5-day levofloxacin in the treatment of community-acquired pneumonia caused by atypical pathogens. Curr Med Res Opin. 2004 Apr;20(4):555-63. PMID: 15119993.</a:t>
            </a:r>
          </a:p>
          <a:p>
            <a:pPr marL="509588" indent="-509588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Dunbar </a:t>
            </a:r>
            <a:r>
              <a:rPr lang="en-US" dirty="0"/>
              <a:t>LM, Wunderink RG, Habib MP, et al. High-dose, short-course levofloxacin for community-acquired pneumonia: a new treatment paradigm. Clin Infect Dis. 2003 Sep 15;37(6):752-60. PMID: 12955634.</a:t>
            </a:r>
          </a:p>
          <a:p>
            <a:pPr marL="509588" indent="-509588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File </a:t>
            </a:r>
            <a:r>
              <a:rPr lang="en-US" dirty="0" smtClean="0"/>
              <a:t>TM </a:t>
            </a:r>
            <a:r>
              <a:rPr lang="en-US" dirty="0"/>
              <a:t>Jr, Mandell LA, Tillotson G, et al. Gemifloxacin once daily for 5 days versus 7 days for the treatment of community-acquired pneumonia: a randomized, multicenter, double-blind study. J Antimicrob Chemother. 2007 Jul;60(1):112-20. PMID: 17537866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Content Placeholder 5" descr="References 1-4" title="References"/>
          <p:cNvSpPr txBox="1">
            <a:spLocks/>
          </p:cNvSpPr>
          <p:nvPr/>
        </p:nvSpPr>
        <p:spPr>
          <a:xfrm>
            <a:off x="502920" y="981813"/>
            <a:ext cx="9052560" cy="5799987"/>
          </a:xfrm>
          <a:prstGeom prst="rect">
            <a:avLst/>
          </a:prstGeom>
        </p:spPr>
        <p:txBody>
          <a:bodyPr vert="horz" lIns="101864" tIns="50933" rIns="101864" bIns="50933" rtlCol="0">
            <a:noAutofit/>
          </a:bodyPr>
          <a:lstStyle>
            <a:lvl1pPr marL="381990" indent="-38199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644" indent="-318324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297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615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1935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254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0573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9891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9209" indent="-254660" algn="l" defTabSz="10186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9588" indent="-509588">
              <a:buFont typeface="+mj-lt"/>
              <a:buAutoNum type="arabicPeriod"/>
            </a:pPr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8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9588" indent="-509588">
              <a:buFont typeface="+mj-lt"/>
              <a:buAutoNum type="arabicPeriod" startAt="5"/>
            </a:pPr>
            <a:r>
              <a:rPr lang="en-US" sz="2400" dirty="0" smtClean="0"/>
              <a:t>Léophonte P, Zuck P, Perronne C, et al. Routine use of extended-release clarithromycin tablets for short-course treatment of acute exacerbations of non-severe COPD. Med Mal Infect. 2008 Sep;38(9):471-6. PMID: 18722065.</a:t>
            </a:r>
          </a:p>
          <a:p>
            <a:pPr marL="509588" indent="-509588">
              <a:buFont typeface="+mj-lt"/>
              <a:buAutoNum type="arabicPeriod" startAt="5"/>
            </a:pPr>
            <a:r>
              <a:rPr lang="en-US" sz="2400" dirty="0" smtClean="0"/>
              <a:t>el </a:t>
            </a:r>
            <a:r>
              <a:rPr lang="en-US" sz="2400" dirty="0"/>
              <a:t>Moussaoui R, de Borgie CA, van den Broek P, et al. Effectiveness of discontinuing antibiotic treatment after three days versus eight days in mild to moderate-severe community acquired pneumonia: randomized, double blind study. BMJ. 2006 Jun 10;332(7554):1355. PMID: 16763247.</a:t>
            </a:r>
          </a:p>
          <a:p>
            <a:pPr marL="509588" indent="-509588">
              <a:buFont typeface="+mj-lt"/>
              <a:buAutoNum type="arabicPeriod" startAt="5"/>
            </a:pPr>
            <a:r>
              <a:rPr lang="en-US" sz="2400" dirty="0"/>
              <a:t>Montravers P, Fagon JY, Chasstre J, et al. Follow-up protected specimen brushes to assess treatment in nosocomial pneumonia. Am Rev Respir Dis. 1993 Jan;147(1):38-44. PMID: 8420428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38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34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09588" indent="-509588">
              <a:buFont typeface="+mj-lt"/>
              <a:buAutoNum type="arabicPeriod" startAt="8"/>
            </a:pPr>
            <a:r>
              <a:rPr lang="en-US" sz="2400" dirty="0"/>
              <a:t>Uranga A, España PP, Bilbao A, et al. Duration of antibiotic treatment in community-acquired pneumonia: a multicenter randomized clinical trial. JAMA Intern Med. 2016 Sep 1;176(9):1257-65. PMID: 27455166.</a:t>
            </a:r>
          </a:p>
          <a:p>
            <a:pPr marL="509588" indent="-509588">
              <a:buFont typeface="+mj-lt"/>
              <a:buAutoNum type="arabicPeriod" startAt="8"/>
            </a:pPr>
            <a:r>
              <a:rPr lang="en-US" sz="2400" dirty="0" smtClean="0"/>
              <a:t>Li JZ, Winston LG, Moore DH, et al. Efficacy of short-course antibiotic regimens for community-acquired pneumonia: a meta-analysis. Am J Med. 2007 Sep;120(9):783-90. PMID: 17765048.</a:t>
            </a:r>
          </a:p>
          <a:p>
            <a:pPr marL="509588" indent="-509588">
              <a:buFont typeface="+mj-lt"/>
              <a:buAutoNum type="arabicPeriod" startAt="8"/>
            </a:pPr>
            <a:r>
              <a:rPr lang="en-US" sz="2400" dirty="0" smtClean="0"/>
              <a:t>Dimopoulos </a:t>
            </a:r>
            <a:r>
              <a:rPr lang="en-US" sz="2400" dirty="0"/>
              <a:t>G, Matthaiou DK, Karageorgopoulos DE, et al. Short-versus long-course antibacterial therapy for community-acquired pneumonia: a meta-analysis. Drugs. 2008;68(13):1841-54. PMID: 18729535.</a:t>
            </a:r>
          </a:p>
          <a:p>
            <a:pPr marL="509588" indent="-509588">
              <a:buFont typeface="+mj-lt"/>
              <a:buAutoNum type="arabicPeriod" startAt="8"/>
            </a:pPr>
            <a:r>
              <a:rPr lang="en-US" sz="2400" dirty="0"/>
              <a:t>Bach PB, Brown C, Gelfand SE, et al. Management of acute exacerbations of chronic obstructive pulmonary disease: a summary and appraisal of published evidence. Ann Intern Med. 2001 Apr 3;134(7):600-20. PMID: 11281745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39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8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40" dirty="0"/>
              <a:t>The Four Moments of Antibiotic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280" y="1558604"/>
            <a:ext cx="5791200" cy="57999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</a:t>
            </a:r>
            <a:r>
              <a:rPr lang="en-US" dirty="0"/>
              <a:t>my patient have an infection that requires antibiotics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1. Make the decision&#10;2. Cultures and empiric therapy&#10;3. Stop, narrow, change to oral&#10;4. Duration" title="Acute care four moment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" y="2638654"/>
            <a:ext cx="3312534" cy="3135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33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en-US" sz="2400" dirty="0"/>
              <a:t>El Moussaoui R, Roede BM, Speelman P, et al. Short-course antibiotic treatment in acute exacerbations of chronic bronchitis and COPD: a meta-analysis of double-blind studies. Thorax. 2008 May;63(5):415-22. PMID: 18234905.</a:t>
            </a:r>
          </a:p>
          <a:p>
            <a:pPr marL="514350" indent="-514350">
              <a:buClrTx/>
              <a:buFont typeface="+mj-lt"/>
              <a:buAutoNum type="arabicPeriod" startAt="12"/>
            </a:pPr>
            <a:r>
              <a:rPr lang="en-US" sz="2400" dirty="0" smtClean="0"/>
              <a:t>Murray </a:t>
            </a:r>
            <a:r>
              <a:rPr lang="en-US" sz="2400" dirty="0"/>
              <a:t>HW. Antimicrobial therapy in pulmonary aspiration. Am J Med. 1979 Feb;66(2):188-90. PMID: 425963.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US" sz="2400" dirty="0"/>
              <a:t>Bynum LJ, Pierce AK. Pulmonary aspiration of gastric contents. Am Rev Respir Dis. 1976 Dec;114(6):1129-36. PMID: 1008348. </a:t>
            </a:r>
          </a:p>
          <a:p>
            <a:pPr marL="514350" indent="-514350">
              <a:buClrTx/>
              <a:buFont typeface="+mj-lt"/>
              <a:buAutoNum type="arabicPeriod" startAt="12"/>
            </a:pPr>
            <a:r>
              <a:rPr lang="en-US" sz="2400" dirty="0"/>
              <a:t>Dragan V, Wei Y, Elligsen M, et al. Prophylactic antimicrobial therapy for acute aspiration pneumonitis. Clin Infect Dis. 2018 Aug 1;67(4):513-8. PMID 29438467.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40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4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Moment 1: Diagnosing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0" y="1371600"/>
            <a:ext cx="7284720" cy="6035040"/>
          </a:xfrm>
        </p:spPr>
        <p:txBody>
          <a:bodyPr>
            <a:normAutofit/>
          </a:bodyPr>
          <a:lstStyle/>
          <a:p>
            <a:r>
              <a:rPr lang="en-US" sz="3300" dirty="0"/>
              <a:t>Common signs and </a:t>
            </a:r>
            <a:r>
              <a:rPr lang="en-US" sz="3300" dirty="0" smtClean="0"/>
              <a:t>symptoms:</a:t>
            </a:r>
            <a:r>
              <a:rPr lang="en-US" sz="3300" baseline="30000" dirty="0" smtClean="0"/>
              <a:t>1</a:t>
            </a:r>
            <a:endParaRPr lang="en-US" sz="3300" dirty="0"/>
          </a:p>
          <a:p>
            <a:pPr lvl="1"/>
            <a:r>
              <a:rPr lang="en-US" sz="2860" dirty="0"/>
              <a:t>Cough </a:t>
            </a:r>
            <a:r>
              <a:rPr lang="en-US" sz="2860" dirty="0" smtClean="0"/>
              <a:t>and/or </a:t>
            </a:r>
            <a:r>
              <a:rPr lang="en-US" sz="2860" dirty="0"/>
              <a:t>sputum production </a:t>
            </a:r>
            <a:r>
              <a:rPr lang="en-US" sz="2860" dirty="0" smtClean="0"/>
              <a:t>(90%) </a:t>
            </a:r>
            <a:endParaRPr lang="en-US" sz="2860" dirty="0"/>
          </a:p>
          <a:p>
            <a:pPr lvl="1"/>
            <a:r>
              <a:rPr lang="en-US" sz="2860" dirty="0" smtClean="0"/>
              <a:t>Fever (&gt;90%)</a:t>
            </a:r>
            <a:endParaRPr lang="en-US" sz="2860" dirty="0"/>
          </a:p>
          <a:p>
            <a:pPr lvl="2"/>
            <a:r>
              <a:rPr lang="en-US" sz="2420" dirty="0"/>
              <a:t>Less common in older patients</a:t>
            </a:r>
          </a:p>
          <a:p>
            <a:pPr lvl="1"/>
            <a:r>
              <a:rPr lang="en-US" sz="2860" dirty="0"/>
              <a:t>Chills (50%)</a:t>
            </a:r>
          </a:p>
          <a:p>
            <a:pPr lvl="1"/>
            <a:r>
              <a:rPr lang="en-US" sz="2860" dirty="0"/>
              <a:t>Tachypnea (45%)</a:t>
            </a:r>
          </a:p>
          <a:p>
            <a:pPr lvl="1"/>
            <a:r>
              <a:rPr lang="en-US" sz="2860" dirty="0"/>
              <a:t>Pleuritic chest pain (30%)</a:t>
            </a:r>
          </a:p>
          <a:p>
            <a:pPr lvl="1"/>
            <a:r>
              <a:rPr lang="en-US" sz="2860" dirty="0"/>
              <a:t>Crackles </a:t>
            </a:r>
            <a:r>
              <a:rPr lang="en-US" sz="2860" dirty="0" smtClean="0"/>
              <a:t>during chest </a:t>
            </a:r>
            <a:r>
              <a:rPr lang="en-US" sz="2860" dirty="0"/>
              <a:t/>
            </a:r>
            <a:br>
              <a:rPr lang="en-US" sz="2860" dirty="0"/>
            </a:br>
            <a:r>
              <a:rPr lang="en-US" sz="2860" dirty="0"/>
              <a:t>auscultation</a:t>
            </a:r>
          </a:p>
        </p:txBody>
      </p:sp>
      <p:pic>
        <p:nvPicPr>
          <p:cNvPr id="7" name="Content Placeholder 6" descr="Image of an older man coughing" title="Older man coughin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57600"/>
            <a:ext cx="4450080" cy="2966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0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Moment 1: Diagnosing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280" y="1371600"/>
            <a:ext cx="8884920" cy="603504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If common signs and symptoms are present,  obtain chest x ray</a:t>
            </a:r>
            <a:endParaRPr lang="en-US" sz="3300" dirty="0"/>
          </a:p>
          <a:p>
            <a:pPr lvl="1"/>
            <a:r>
              <a:rPr lang="en-US" sz="2860" dirty="0"/>
              <a:t>No </a:t>
            </a:r>
            <a:r>
              <a:rPr lang="en-US" sz="2860" dirty="0" smtClean="0"/>
              <a:t>infiltrates – indicates pneumonia not present</a:t>
            </a:r>
            <a:endParaRPr lang="en-US" sz="2860" dirty="0"/>
          </a:p>
          <a:p>
            <a:pPr lvl="1"/>
            <a:r>
              <a:rPr lang="en-US" sz="2860" dirty="0"/>
              <a:t>Presence of infiltrate without </a:t>
            </a:r>
            <a:r>
              <a:rPr lang="en-US" sz="2860" dirty="0" smtClean="0"/>
              <a:t>respiratory </a:t>
            </a:r>
            <a:r>
              <a:rPr lang="en-US" sz="2860" dirty="0"/>
              <a:t>symptoms is unlikely to </a:t>
            </a:r>
            <a:r>
              <a:rPr lang="en-US" sz="2860" dirty="0" smtClean="0"/>
              <a:t>be </a:t>
            </a:r>
            <a:r>
              <a:rPr lang="en-US" sz="2860" dirty="0"/>
              <a:t>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9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Four Moments of Antibiotic Decision Making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0" y="1565531"/>
            <a:ext cx="5897880" cy="57999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my patient have an infection that requires antibiotics?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Have </a:t>
            </a:r>
            <a:r>
              <a:rPr lang="en-US" dirty="0"/>
              <a:t>I ordered appropriate cultures before starting antibiotics? What empiric therapy should I initiate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1. Make the decision&#10;2. Cultures and empiric therapy&#10;3. Stop, narrow, change to oral&#10;4. Duration" title="Acute care four moment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0" y="2638654"/>
            <a:ext cx="3312534" cy="3135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42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2: Diagnostic Tests</a:t>
            </a:r>
            <a:r>
              <a:rPr lang="en-US" baseline="30000" dirty="0" smtClean="0"/>
              <a:t>1</a:t>
            </a:r>
            <a:endParaRPr lang="en-US" dirty="0"/>
          </a:p>
        </p:txBody>
      </p:sp>
      <p:graphicFrame>
        <p:nvGraphicFramePr>
          <p:cNvPr id="7" name="Content Placeholder 6" descr="Table shows a list of tests followed by notes that include recommendations." title="Moment 2: Diagnostic Test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055665"/>
              </p:ext>
            </p:extLst>
          </p:nvPr>
        </p:nvGraphicFramePr>
        <p:xfrm>
          <a:off x="503238" y="1143000"/>
          <a:ext cx="9051926" cy="57028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49562">
                  <a:extLst>
                    <a:ext uri="{9D8B030D-6E8A-4147-A177-3AD203B41FA5}">
                      <a16:colId xmlns:a16="http://schemas.microsoft.com/office/drawing/2014/main" val="2398754060"/>
                    </a:ext>
                  </a:extLst>
                </a:gridCol>
                <a:gridCol w="6202364">
                  <a:extLst>
                    <a:ext uri="{9D8B030D-6E8A-4147-A177-3AD203B41FA5}">
                      <a16:colId xmlns:a16="http://schemas.microsoft.com/office/drawing/2014/main" val="1635585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Test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Notes</a:t>
                      </a:r>
                      <a:endParaRPr lang="en-US" sz="2800" b="1" dirty="0">
                        <a:solidFill>
                          <a:srgbClr val="000000"/>
                        </a:solidFill>
                      </a:endParaRP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2059506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Blood cultures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Recommended </a:t>
                      </a:r>
                      <a:r>
                        <a:rPr lang="en-US" sz="2000" baseline="0" dirty="0" smtClean="0"/>
                        <a:t>for patients who are moderately to severely ill or with chest imaging findings of an abscess or parapneumonic effusion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578972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Sputum Gram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stain and culture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Recommended for making the diagnosis of CAP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381407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Respiratory viral panel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Provides </a:t>
                      </a:r>
                      <a:r>
                        <a:rPr lang="en-US" sz="2000" baseline="0" dirty="0" smtClean="0"/>
                        <a:t>an alternate explanation for the presentation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415865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Streptococcus</a:t>
                      </a:r>
                      <a:r>
                        <a:rPr lang="en-US" sz="2000" i="1" baseline="0" dirty="0" smtClean="0"/>
                        <a:t> pneumoniae </a:t>
                      </a:r>
                      <a:r>
                        <a:rPr lang="en-US" sz="2000" i="0" baseline="0" dirty="0" smtClean="0"/>
                        <a:t>u</a:t>
                      </a:r>
                      <a:r>
                        <a:rPr lang="en-US" sz="2000" baseline="0" dirty="0" smtClean="0"/>
                        <a:t>rinary antigen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aseline="0" dirty="0" smtClean="0"/>
                        <a:t>Recommended, if available, to assist with narrowing antibiotic therapy</a:t>
                      </a:r>
                      <a:endParaRPr lang="en-US" sz="2000" i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3915219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Legionella</a:t>
                      </a:r>
                      <a:r>
                        <a:rPr lang="en-US" sz="2000" baseline="0" dirty="0" smtClean="0"/>
                        <a:t> u</a:t>
                      </a:r>
                      <a:r>
                        <a:rPr lang="en-US" sz="2000" dirty="0" smtClean="0"/>
                        <a:t>rinary</a:t>
                      </a:r>
                      <a:r>
                        <a:rPr lang="en-US" sz="2000" baseline="0" dirty="0" smtClean="0"/>
                        <a:t> antigen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Consider for patients with moderate to severe illness, smokers, or patients over 50 years of age</a:t>
                      </a:r>
                    </a:p>
                    <a:p>
                      <a:pPr marL="285750" indent="-285750" algn="l" defTabSz="1018638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Only detects </a:t>
                      </a:r>
                      <a:r>
                        <a:rPr lang="en-US" sz="20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L. pneumophilia 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serogroup 1 (70–80% of Legionella infections)</a:t>
                      </a:r>
                      <a:endParaRPr lang="en-US" sz="2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148211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1018638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Bronchoscopy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0584" marR="100584" marT="50292" marB="50292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Severely</a:t>
                      </a:r>
                      <a:r>
                        <a:rPr lang="en-US" sz="2000" i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ill or immunocompromised patient not responding to therapy and no clear etiology</a:t>
                      </a:r>
                      <a:endParaRPr lang="en-US" sz="2000" i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extLst>
                  <a:ext uri="{0D108BD9-81ED-4DB2-BD59-A6C34878D82A}">
                    <a16:rowId xmlns:a16="http://schemas.microsoft.com/office/drawing/2014/main" val="421244278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23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2: Empiric Therapy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EC8E-C5CF-40DF-832D-5BCB0E209B98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8" name="Content Placeholder 7" descr="Table shows therapy regimens for CAP and notes about their use." title="Moment 2: Empiric Therapy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650642"/>
              </p:ext>
            </p:extLst>
          </p:nvPr>
        </p:nvGraphicFramePr>
        <p:xfrm>
          <a:off x="503238" y="1143000"/>
          <a:ext cx="9051926" cy="57439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9962">
                  <a:extLst>
                    <a:ext uri="{9D8B030D-6E8A-4147-A177-3AD203B41FA5}">
                      <a16:colId xmlns:a16="http://schemas.microsoft.com/office/drawing/2014/main" val="2563739042"/>
                    </a:ext>
                  </a:extLst>
                </a:gridCol>
                <a:gridCol w="6811964">
                  <a:extLst>
                    <a:ext uri="{9D8B030D-6E8A-4147-A177-3AD203B41FA5}">
                      <a16:colId xmlns:a16="http://schemas.microsoft.com/office/drawing/2014/main" val="1524511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smtClean="0"/>
                        <a:t>Therapy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61" marR="94461" marT="50292" marB="5029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/>
                        <a:t>Notes</a:t>
                      </a:r>
                      <a:endParaRPr lang="en-US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61" marR="94461" marT="50292" marB="50292"/>
                </a:tc>
                <a:extLst>
                  <a:ext uri="{0D108BD9-81ED-4DB2-BD59-A6C34878D82A}">
                    <a16:rowId xmlns:a16="http://schemas.microsoft.com/office/drawing/2014/main" val="4012838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50" dirty="0" smtClean="0"/>
                        <a:t>Ampicillin-sulbactam</a:t>
                      </a:r>
                      <a:r>
                        <a:rPr lang="en-US" sz="2150" baseline="30000" dirty="0" smtClean="0"/>
                        <a:t> </a:t>
                      </a:r>
                      <a:r>
                        <a:rPr lang="en-US" sz="2150" u="sng" baseline="0" dirty="0" smtClean="0"/>
                        <a:t>PLUS</a:t>
                      </a:r>
                      <a:r>
                        <a:rPr lang="en-US" sz="2150" u="none" baseline="0" dirty="0" smtClean="0"/>
                        <a:t> azithromycin (or doxycycline)</a:t>
                      </a:r>
                    </a:p>
                  </a:txBody>
                  <a:tcPr marL="94461" marR="94461" marT="50292" marB="50292"/>
                </a:tc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50" dirty="0" smtClean="0"/>
                        <a:t>For</a:t>
                      </a:r>
                      <a:r>
                        <a:rPr lang="en-US" sz="2150" baseline="0" dirty="0" smtClean="0"/>
                        <a:t> children, </a:t>
                      </a:r>
                      <a:r>
                        <a:rPr lang="en-US" sz="2150" dirty="0" smtClean="0"/>
                        <a:t>otherwise healthy adults, or</a:t>
                      </a:r>
                      <a:r>
                        <a:rPr lang="en-US" sz="2150" baseline="0" dirty="0" smtClean="0"/>
                        <a:t> those with </a:t>
                      </a:r>
                      <a:r>
                        <a:rPr lang="en-US" sz="2150" dirty="0" smtClean="0"/>
                        <a:t>mild disease, consider ampicillin instead of ampicillin/sulbactam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50" dirty="0" smtClean="0"/>
                        <a:t>Azithromycin</a:t>
                      </a:r>
                      <a:r>
                        <a:rPr lang="en-US" sz="2150" baseline="0" dirty="0" smtClean="0"/>
                        <a:t> has been associated with prolonged QTc intervals </a:t>
                      </a:r>
                      <a:endParaRPr lang="en-US" sz="2150" dirty="0" smtClean="0"/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50" dirty="0" smtClean="0"/>
                        <a:t>Observational studies have suggested that doxycycline may be protective against the</a:t>
                      </a:r>
                      <a:r>
                        <a:rPr lang="en-US" sz="2150" baseline="0" dirty="0" smtClean="0"/>
                        <a:t> development of </a:t>
                      </a:r>
                      <a:r>
                        <a:rPr lang="en-US" sz="2150" i="1" baseline="0" dirty="0" smtClean="0"/>
                        <a:t>Clostridioides difficile</a:t>
                      </a:r>
                      <a:r>
                        <a:rPr lang="en-US" sz="2150" baseline="0" dirty="0" smtClean="0"/>
                        <a:t> infection (CDI)</a:t>
                      </a:r>
                    </a:p>
                  </a:txBody>
                  <a:tcPr marL="94461" marR="94461" marT="50292" marB="50292"/>
                </a:tc>
                <a:extLst>
                  <a:ext uri="{0D108BD9-81ED-4DB2-BD59-A6C34878D82A}">
                    <a16:rowId xmlns:a16="http://schemas.microsoft.com/office/drawing/2014/main" val="31631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50" dirty="0" smtClean="0"/>
                        <a:t>Ceftriaxone </a:t>
                      </a:r>
                      <a:r>
                        <a:rPr lang="en-US" sz="2150" u="sng" dirty="0" smtClean="0"/>
                        <a:t>PLUS </a:t>
                      </a:r>
                      <a:r>
                        <a:rPr lang="en-US" sz="2150" u="none" dirty="0" smtClean="0"/>
                        <a:t>azithromycin (or doxycycline)</a:t>
                      </a:r>
                    </a:p>
                  </a:txBody>
                  <a:tcPr marL="94461" marR="94461" marT="50292" marB="50292"/>
                </a:tc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50" dirty="0" smtClean="0"/>
                        <a:t>Ceftriaxone is</a:t>
                      </a:r>
                      <a:r>
                        <a:rPr lang="en-US" sz="2150" baseline="0" dirty="0" smtClean="0"/>
                        <a:t> associated</a:t>
                      </a:r>
                      <a:r>
                        <a:rPr lang="en-US" sz="2150" dirty="0" smtClean="0"/>
                        <a:t> with development of CDI</a:t>
                      </a:r>
                    </a:p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50" dirty="0" smtClean="0"/>
                        <a:t>Can be used in nonsevere penicillin (PCN) allergy</a:t>
                      </a:r>
                    </a:p>
                  </a:txBody>
                  <a:tcPr marL="94461" marR="94461" marT="50292" marB="50292"/>
                </a:tc>
                <a:extLst>
                  <a:ext uri="{0D108BD9-81ED-4DB2-BD59-A6C34878D82A}">
                    <a16:rowId xmlns:a16="http://schemas.microsoft.com/office/drawing/2014/main" val="605037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50" dirty="0" smtClean="0"/>
                        <a:t>Respiratory fluoroquinolone</a:t>
                      </a:r>
                      <a:r>
                        <a:rPr lang="en-US" sz="2150" baseline="0" dirty="0" smtClean="0"/>
                        <a:t> (levofloxacin or m</a:t>
                      </a:r>
                      <a:r>
                        <a:rPr lang="en-US" sz="2150" dirty="0" smtClean="0"/>
                        <a:t>oxifloxacin)</a:t>
                      </a:r>
                      <a:endParaRPr lang="en-US" sz="2150" dirty="0">
                        <a:solidFill>
                          <a:schemeClr val="tx1"/>
                        </a:solidFill>
                      </a:endParaRPr>
                    </a:p>
                  </a:txBody>
                  <a:tcPr marL="94461" marR="94461" marT="50292" marB="50292"/>
                </a:tc>
                <a:tc>
                  <a:txBody>
                    <a:bodyPr/>
                    <a:lstStyle/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50" dirty="0" smtClean="0"/>
                        <a:t>Strongly associated with development of CDI</a:t>
                      </a:r>
                    </a:p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50" dirty="0" smtClean="0"/>
                        <a:t>Associated with prolonged QTc intervals, tendinopathies and altered mental status especially in the elderly </a:t>
                      </a:r>
                    </a:p>
                    <a:p>
                      <a:pPr marL="3429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50" dirty="0" smtClean="0"/>
                        <a:t>Consider for severe PCN allergy</a:t>
                      </a:r>
                    </a:p>
                  </a:txBody>
                  <a:tcPr marL="94461" marR="94461" marT="50292" marB="50292"/>
                </a:tc>
                <a:extLst>
                  <a:ext uri="{0D108BD9-81ED-4DB2-BD59-A6C34878D82A}">
                    <a16:rowId xmlns:a16="http://schemas.microsoft.com/office/drawing/2014/main" val="424677622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525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A9Kse04w"/>
  <p:tag name="ARTICULATE_DESIGN_ID_CUSP HAI SLIDE TEMPLATE FINAL 10-12-16" val="wrVl9TBZ"/>
  <p:tag name="ARTICULATE_SLIDE_THUMBNAIL_REFRESH" val="1"/>
  <p:tag name="MMPROD_NEXTUNIQUEID" val="10009"/>
  <p:tag name="MMPROD_UIDATA" val="&lt;database version=&quot;11.0&quot;&gt;&lt;object type=&quot;1&quot; unique_id=&quot;10001&quot;&gt;&lt;object type=&quot;2&quot; unique_id=&quot;14094&quot;&gt;&lt;object type=&quot;3&quot; unique_id=&quot;42919&quot;&gt;&lt;property id=&quot;20148&quot; value=&quot;5&quot;/&gt;&lt;property id=&quot;20300&quot; value=&quot;Slide 1 - &amp;quot;Team Approach to Stewardship of Community-Acquired Lower Respiratory Tract Conditions&amp;quot;&quot;/&gt;&lt;property id=&quot;20307&quot; value=&quot;425&quot;/&gt;&lt;/object&gt;&lt;object type=&quot;3&quot; unique_id=&quot;42920&quot;&gt;&lt;property id=&quot;20148&quot; value=&quot;5&quot;/&gt;&lt;property id=&quot;20300&quot; value=&quot;Slide 2 - &amp;quot;Presenter — Pranita Tamma&amp;quot;&quot;/&gt;&lt;property id=&quot;20307&quot; value=&quot;473&quot;/&gt;&lt;/object&gt;&lt;object type=&quot;3&quot; unique_id=&quot;42921&quot;&gt;&lt;property id=&quot;20148&quot; value=&quot;5&quot;/&gt;&lt;property id=&quot;20300&quot; value=&quot;Slide 3 - &amp;quot;Objectives&amp;quot;&quot;/&gt;&lt;property id=&quot;20307&quot; value=&quot;427&quot;/&gt;&lt;/object&gt;&lt;object type=&quot;3&quot; unique_id=&quot;42922&quot;&gt;&lt;property id=&quot;20148&quot; value=&quot;5&quot;/&gt;&lt;property id=&quot;20300&quot; value=&quot;Slide 4 - &amp;quot;The Four Moments of Antibiotic Decision-Making&amp;quot;&quot;/&gt;&lt;property id=&quot;20307&quot; value=&quot;428&quot;/&gt;&lt;/object&gt;&lt;object type=&quot;3&quot; unique_id=&quot;42923&quot;&gt;&lt;property id=&quot;20148&quot; value=&quot;5&quot;/&gt;&lt;property id=&quot;20300&quot; value=&quot;Slide 5 - &amp;quot;The Four Moments of Antibiotic Decision-Making&amp;quot;&quot;/&gt;&lt;property id=&quot;20307&quot; value=&quot;429&quot;/&gt;&lt;/object&gt;&lt;object type=&quot;3&quot; unique_id=&quot;42924&quot;&gt;&lt;property id=&quot;20148&quot; value=&quot;5&quot;/&gt;&lt;property id=&quot;20300&quot; value=&quot;Slide 6 - &amp;quot;Moment 1: Diagnosing CAP&amp;quot;&quot;/&gt;&lt;property id=&quot;20307&quot; value=&quot;430&quot;/&gt;&lt;/object&gt;&lt;object type=&quot;3&quot; unique_id=&quot;42925&quot;&gt;&lt;property id=&quot;20148&quot; value=&quot;5&quot;/&gt;&lt;property id=&quot;20300&quot; value=&quot;Slide 7 - &amp;quot;Moment 1: Diagnosing CAP&amp;quot;&quot;/&gt;&lt;property id=&quot;20307&quot; value=&quot;431&quot;/&gt;&lt;/object&gt;&lt;object type=&quot;3&quot; unique_id=&quot;42926&quot;&gt;&lt;property id=&quot;20148&quot; value=&quot;5&quot;/&gt;&lt;property id=&quot;20300&quot; value=&quot;Slide 8 - &amp;quot;The Four Moments of Antibiotic Decision-Making&amp;quot;&quot;/&gt;&lt;property id=&quot;20307&quot; value=&quot;432&quot;/&gt;&lt;/object&gt;&lt;object type=&quot;3&quot; unique_id=&quot;42927&quot;&gt;&lt;property id=&quot;20148&quot; value=&quot;5&quot;/&gt;&lt;property id=&quot;20300&quot; value=&quot;Slide 9 - &amp;quot;Moment 2: Diagnostic Tests&amp;quot;&quot;/&gt;&lt;property id=&quot;20307&quot; value=&quot;433&quot;/&gt;&lt;/object&gt;&lt;object type=&quot;3&quot; unique_id=&quot;42928&quot;&gt;&lt;property id=&quot;20148&quot; value=&quot;5&quot;/&gt;&lt;property id=&quot;20300&quot; value=&quot;Slide 10 - &amp;quot;Moment 2: Empiric Therapy&amp;quot;&quot;/&gt;&lt;property id=&quot;20307&quot; value=&quot;434&quot;/&gt;&lt;/object&gt;&lt;object type=&quot;3&quot; unique_id=&quot;42929&quot;&gt;&lt;property id=&quot;20148&quot; value=&quot;5&quot;/&gt;&lt;property id=&quot;20300&quot; value=&quot;Slide 11 - &amp;quot;The Four Moments of Antibiotic Decision-Making&amp;quot;&quot;/&gt;&lt;property id=&quot;20307&quot; value=&quot;435&quot;/&gt;&lt;/object&gt;&lt;object type=&quot;3&quot; unique_id=&quot;42930&quot;&gt;&lt;property id=&quot;20148&quot; value=&quot;5&quot;/&gt;&lt;property id=&quot;20300&quot; value=&quot;Slide 12 - &amp;quot;Moment 3: Antibiotic Selection&amp;quot;&quot;/&gt;&lt;property id=&quot;20307&quot; value=&quot;464&quot;/&gt;&lt;/object&gt;&lt;object type=&quot;3&quot; unique_id=&quot;42931&quot;&gt;&lt;property id=&quot;20148&quot; value=&quot;5&quot;/&gt;&lt;property id=&quot;20300&quot; value=&quot;Slide 13 - &amp;quot;Moment 3: If NO Results are Positive….&amp;quot;&quot;/&gt;&lt;property id=&quot;20307&quot; value=&quot;437&quot;/&gt;&lt;/object&gt;&lt;object type=&quot;3&quot; unique_id=&quot;42932&quot;&gt;&lt;property id=&quot;20148&quot; value=&quot;5&quot;/&gt;&lt;property id=&quot;20300&quot; value=&quot;Slide 14 - &amp;quot;The Four Moments of Antibiotic Decision-Making&amp;quot;&quot;/&gt;&lt;property id=&quot;20307&quot; value=&quot;438&quot;/&gt;&lt;/object&gt;&lt;object type=&quot;3&quot; unique_id=&quot;42933&quot;&gt;&lt;property id=&quot;20148&quot; value=&quot;5&quot;/&gt;&lt;property id=&quot;20300&quot; value=&quot;Slide 15 - &amp;quot;Moment 4: Duration of Therapy&amp;quot;&quot;/&gt;&lt;property id=&quot;20307&quot; value=&quot;439&quot;/&gt;&lt;/object&gt;&lt;object type=&quot;3&quot; unique_id=&quot;42934&quot;&gt;&lt;property id=&quot;20148&quot; value=&quot;5&quot;/&gt;&lt;property id=&quot;20300&quot; value=&quot;Slide 16 - &amp;quot;5 Days of Antibiotics are Sufficient for CAP&amp;quot;&quot;/&gt;&lt;property id=&quot;20307&quot; value=&quot;463&quot;/&gt;&lt;/object&gt;&lt;object type=&quot;3&quot; unique_id=&quot;42935&quot;&gt;&lt;property id=&quot;20148&quot; value=&quot;5&quot;/&gt;&lt;property id=&quot;20300&quot; value=&quot;Slide 17 - &amp;quot;Lessons Learned from CAP&amp;quot;&quot;/&gt;&lt;property id=&quot;20307&quot; value=&quot;441&quot;/&gt;&lt;/object&gt;&lt;object type=&quot;3&quot; unique_id=&quot;42936&quot;&gt;&lt;property id=&quot;20148&quot; value=&quot;5&quot;/&gt;&lt;property id=&quot;20300&quot; value=&quot;Slide 18 - &amp;quot;COPD Exacerbations&amp;quot;&quot;/&gt;&lt;property id=&quot;20307&quot; value=&quot;442&quot;/&gt;&lt;/object&gt;&lt;object type=&quot;3&quot; unique_id=&quot;42937&quot;&gt;&lt;property id=&quot;20148&quot; value=&quot;5&quot;/&gt;&lt;property id=&quot;20300&quot; value=&quot;Slide 19 - &amp;quot;The Four Moments of Antibiotic Decision-Making&amp;quot;&quot;/&gt;&lt;property id=&quot;20307&quot; value=&quot;443&quot;/&gt;&lt;/object&gt;&lt;object type=&quot;3&quot; unique_id=&quot;42938&quot;&gt;&lt;property id=&quot;20148&quot; value=&quot;5&quot;/&gt;&lt;property id=&quot;20300&quot; value=&quot;Slide 20 - &amp;quot;Moment 1: Distinguishing a COPD Exacerbation from CAP&amp;quot;&quot;/&gt;&lt;property id=&quot;20307&quot; value=&quot;465&quot;/&gt;&lt;/object&gt;&lt;object type=&quot;3&quot; unique_id=&quot;42939&quot;&gt;&lt;property id=&quot;20148&quot; value=&quot;5&quot;/&gt;&lt;property id=&quot;20300&quot; value=&quot;Slide 21 - &amp;quot;The Four Moments of Antibiotic Decision-Making&amp;quot;&quot;/&gt;&lt;property id=&quot;20307&quot; value=&quot;445&quot;/&gt;&lt;/object&gt;&lt;object type=&quot;3&quot; unique_id=&quot;42940&quot;&gt;&lt;property id=&quot;20148&quot; value=&quot;5&quot;/&gt;&lt;property id=&quot;20300&quot; value=&quot;Slide 22 - &amp;quot;Moments 2-4: Management of COPD Exacerbations&amp;quot;&quot;/&gt;&lt;property id=&quot;20307&quot; value=&quot;466&quot;/&gt;&lt;/object&gt;&lt;object type=&quot;3&quot; unique_id=&quot;42941&quot;&gt;&lt;property id=&quot;20148&quot; value=&quot;5&quot;/&gt;&lt;property id=&quot;20300&quot; value=&quot;Slide 23 - &amp;quot;Aspiration Events and Aspiration Pneumonia&amp;quot;&quot;/&gt;&lt;property id=&quot;20307&quot; value=&quot;447&quot;/&gt;&lt;/object&gt;&lt;object type=&quot;3&quot; unique_id=&quot;42942&quot;&gt;&lt;property id=&quot;20148&quot; value=&quot;5&quot;/&gt;&lt;property id=&quot;20300&quot; value=&quot;Slide 24 - &amp;quot;The Four Moments of Antibiotic Decision-Making&amp;quot;&quot;/&gt;&lt;property id=&quot;20307&quot; value=&quot;448&quot;/&gt;&lt;/object&gt;&lt;object type=&quot;3&quot; unique_id=&quot;42943&quot;&gt;&lt;property id=&quot;20148&quot; value=&quot;5&quot;/&gt;&lt;property id=&quot;20300&quot; value=&quot;Slide 25 - &amp;quot;Moment 1: Aspiration Event&amp;quot;&quot;/&gt;&lt;property id=&quot;20307&quot; value=&quot;467&quot;/&gt;&lt;/object&gt;&lt;object type=&quot;3&quot; unique_id=&quot;42944&quot;&gt;&lt;property id=&quot;20148&quot; value=&quot;5&quot;/&gt;&lt;property id=&quot;20300&quot; value=&quot;Slide 26 - &amp;quot;Moment 1: Distinguishing Aspiration Event  from Aspiration Pneumonia&amp;quot;&quot;/&gt;&lt;property id=&quot;20307&quot; value=&quot;468&quot;/&gt;&lt;/object&gt;&lt;object type=&quot;3&quot; unique_id=&quot;42945&quot;&gt;&lt;property id=&quot;20148&quot; value=&quot;5&quot;/&gt;&lt;property id=&quot;20300&quot; value=&quot;Slide 27 - &amp;quot;Is It Safe Not to Treat Aspiration Events? &amp;quot;&quot;/&gt;&lt;property id=&quot;20307&quot; value=&quot;469&quot;/&gt;&lt;/object&gt;&lt;object type=&quot;3&quot; unique_id=&quot;42946&quot;&gt;&lt;property id=&quot;20148&quot; value=&quot;5&quot;/&gt;&lt;property id=&quot;20300&quot; value=&quot;Slide 28 - &amp;quot;The Four Moments of Antibiotic Decision-Making&amp;quot;&quot;/&gt;&lt;property id=&quot;20307&quot; value=&quot;452&quot;/&gt;&lt;/object&gt;&lt;object type=&quot;3&quot; unique_id=&quot;42947&quot;&gt;&lt;property id=&quot;20148&quot; value=&quot;5&quot;/&gt;&lt;property id=&quot;20300&quot; value=&quot;Slide 29 - &amp;quot;Moment 2: To Culture or Not to Culture? &amp;quot;&quot;/&gt;&lt;property id=&quot;20307&quot; value=&quot;470&quot;/&gt;&lt;/object&gt;&lt;object type=&quot;3&quot; unique_id=&quot;42948&quot;&gt;&lt;property id=&quot;20148&quot; value=&quot;5&quot;/&gt;&lt;property id=&quot;20300&quot; value=&quot;Slide 30 - &amp;quot;Moment 2: Empiric Therapy for Aspiration Events&amp;quot;&quot;/&gt;&lt;property id=&quot;20307&quot; value=&quot;471&quot;/&gt;&lt;/object&gt;&lt;object type=&quot;3&quot; unique_id=&quot;42949&quot;&gt;&lt;property id=&quot;20148&quot; value=&quot;5&quot;/&gt;&lt;property id=&quot;20300&quot; value=&quot;Slide 31 - &amp;quot;The Four Moments of Antibiotic Decision-Making&amp;quot;&quot;/&gt;&lt;property id=&quot;20307&quot; value=&quot;455&quot;/&gt;&lt;/object&gt;&lt;object type=&quot;3&quot; unique_id=&quot;42950&quot;&gt;&lt;property id=&quot;20148&quot; value=&quot;5&quot;/&gt;&lt;property id=&quot;20300&quot; value=&quot;Slide 32 - &amp;quot;Moment 3: Adjusting Therapy for Aspiration Event/Pneumonia&amp;quot;&quot;/&gt;&lt;property id=&quot;20307&quot; value=&quot;472&quot;/&gt;&lt;/object&gt;&lt;object type=&quot;3&quot; unique_id=&quot;42951&quot;&gt;&lt;property id=&quot;20148&quot; value=&quot;5&quot;/&gt;&lt;property id=&quot;20300&quot; value=&quot;Slide 33 - &amp;quot;The Four Moments of Antibiotic Decision-Making&amp;quot;&quot;/&gt;&lt;property id=&quot;20307&quot; value=&quot;457&quot;/&gt;&lt;/object&gt;&lt;object type=&quot;3&quot; unique_id=&quot;42952&quot;&gt;&lt;property id=&quot;20148&quot; value=&quot;5&quot;/&gt;&lt;property id=&quot;20300&quot; value=&quot;Slide 34 - &amp;quot;Moment 4: Duration of Therapy for Aspiration Pneumonia&amp;quot;&quot;/&gt;&lt;property id=&quot;20307&quot; value=&quot;458&quot;/&gt;&lt;/object&gt;&lt;object type=&quot;3&quot; unique_id=&quot;42953&quot;&gt;&lt;property id=&quot;20148&quot; value=&quot;5&quot;/&gt;&lt;property id=&quot;20300&quot; value=&quot;Slide 35 - &amp;quot;Management of CAP at your Institution…&amp;quot;&quot;/&gt;&lt;property id=&quot;20307&quot; value=&quot;459&quot;/&gt;&lt;/object&gt;&lt;object type=&quot;3&quot; unique_id=&quot;42954&quot;&gt;&lt;property id=&quot;20148&quot; value=&quot;5&quot;/&gt;&lt;property id=&quot;20300&quot; value=&quot;Slide 36 - &amp;quot;Next Steps&amp;quot;&quot;/&gt;&lt;property id=&quot;20307&quot; value=&quot;475&quot;/&gt;&lt;/object&gt;&lt;object type=&quot;3&quot; unique_id=&quot;42955&quot;&gt;&lt;property id=&quot;20148&quot; value=&quot;5&quot;/&gt;&lt;property id=&quot;20300&quot; value=&quot;Slide 37 - &amp;quot;References&amp;quot;&quot;/&gt;&lt;property id=&quot;20307&quot; value=&quot;476&quot;/&gt;&lt;/object&gt;&lt;/object&gt;&lt;object type=&quot;8&quot; unique_id=&quot;14100&quot;&gt;&lt;/object&gt;&lt;/object&gt;&lt;/database&gt;"/>
  <p:tag name="SECTOMILLISECCONVERTED" val="1"/>
  <p:tag name="ARTICULATE_SLIDE_COUNT" val="3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CUSP HAI slide template FINAL 10-12-16</Template>
  <TotalTime>19510</TotalTime>
  <Words>2726</Words>
  <Application>Microsoft Office PowerPoint</Application>
  <PresentationFormat>Custom</PresentationFormat>
  <Paragraphs>313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Office Theme</vt:lpstr>
      <vt:lpstr>Best Practices in the Diagnosis and Treatment of Community-Associated Lower Respiratory Tract Conditions</vt:lpstr>
      <vt:lpstr>Objectives</vt:lpstr>
      <vt:lpstr>The Four Moments of Antibiotic Decision Making</vt:lpstr>
      <vt:lpstr>The Four Moments of Antibiotic Decision Making</vt:lpstr>
      <vt:lpstr>Moment 1: Diagnosing CAP</vt:lpstr>
      <vt:lpstr>Moment 1: Diagnosing CAP</vt:lpstr>
      <vt:lpstr>The Four Moments of Antibiotic Decision Making</vt:lpstr>
      <vt:lpstr>Moment 2: Diagnostic Tests1</vt:lpstr>
      <vt:lpstr>Moment 2: Empiric Therapy1</vt:lpstr>
      <vt:lpstr>Moment 2: Empiric Therapy1</vt:lpstr>
      <vt:lpstr>The Four Moments of Antibiotic Decision Making</vt:lpstr>
      <vt:lpstr>Moment 3: Antibiotic Selection</vt:lpstr>
      <vt:lpstr>Moment 3: If NO Results Are Positive….</vt:lpstr>
      <vt:lpstr>The Four Moments of Antibiotic Decision Making</vt:lpstr>
      <vt:lpstr>Moment 4: Duration of Therapy</vt:lpstr>
      <vt:lpstr>5 Days of Antibiotics Is Sufficient for CAP</vt:lpstr>
      <vt:lpstr>COPD Exacerbations</vt:lpstr>
      <vt:lpstr>The Four Moments of Antibiotic Decision Making</vt:lpstr>
      <vt:lpstr>Moment 1: Distinguishing a COPD Exacerbation From CAP</vt:lpstr>
      <vt:lpstr>The Four Moments of Antibiotic Decision Making</vt:lpstr>
      <vt:lpstr>Moments 2–4: Management of COPD Exacerbations</vt:lpstr>
      <vt:lpstr>Aspiration Events and Aspiration Pneumonia</vt:lpstr>
      <vt:lpstr>The Four Moments of Antibiotic Decision Making</vt:lpstr>
      <vt:lpstr>Moment 1: Aspiration Event</vt:lpstr>
      <vt:lpstr>Moment 1: Distinguishing Aspiration Event  From Aspiration Pneumonia</vt:lpstr>
      <vt:lpstr>Observational Data</vt:lpstr>
      <vt:lpstr>Antibiotics and Aspiration Pneumonitis</vt:lpstr>
      <vt:lpstr>The Four Moments of Antibiotic Decision Making</vt:lpstr>
      <vt:lpstr>Moment 2: To Culture or Not To Culture? </vt:lpstr>
      <vt:lpstr>Moment 2: Empiric Therapy for Aspiration Events</vt:lpstr>
      <vt:lpstr>The Four Moments of Antibiotic Decision Making</vt:lpstr>
      <vt:lpstr>Moment 3: Adjusting Therapy for Aspiration Events/Pneumonia</vt:lpstr>
      <vt:lpstr>The Four Moments of Antibiotic Decision Making</vt:lpstr>
      <vt:lpstr>Moment 4: Duration of Therapy for Aspiration Pneumonia</vt:lpstr>
      <vt:lpstr>Take-Home Points</vt:lpstr>
      <vt:lpstr>Disclaimer</vt:lpstr>
      <vt:lpstr>References</vt:lpstr>
      <vt:lpstr>References</vt:lpstr>
      <vt:lpstr>References</vt:lpstr>
      <vt:lpstr>References</vt:lpstr>
    </vt:vector>
  </TitlesOfParts>
  <Company>DHHS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Best Practices in the Diagnosis and Treatment of Community-Associated Lower Respiratory Tract Conditions</dc:title>
  <dc:subject>AHRQ Safety Program for Improving Antibiotic Use</dc:subject>
  <dc:creator>"Agency for Healthcare Research and Quality (AHRQ)"</dc:creator>
  <cp:keywords>Antibiotic; CUSP; Respiratory Tract Infections</cp:keywords>
  <cp:lastModifiedBy>Ramage, Kathryn (AHRQ/OC) (CTR)</cp:lastModifiedBy>
  <cp:revision>511</cp:revision>
  <cp:lastPrinted>2016-09-27T14:15:34Z</cp:lastPrinted>
  <dcterms:created xsi:type="dcterms:W3CDTF">2017-03-24T18:33:59Z</dcterms:created>
  <dcterms:modified xsi:type="dcterms:W3CDTF">2019-10-28T12:39:11Z</dcterms:modified>
  <cp:category>Antibiotic Stewardship; CUSP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BE12A664-CECD-44C6-9F81-FDECEFC4FB6F</vt:lpwstr>
  </property>
  <property fmtid="{D5CDD505-2E9C-101B-9397-08002B2CF9AE}" pid="3" name="ArticulatePath">
    <vt:lpwstr>Presentation2</vt:lpwstr>
  </property>
</Properties>
</file>