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463" r:id="rId2"/>
    <p:sldId id="383" r:id="rId3"/>
    <p:sldId id="462" r:id="rId4"/>
    <p:sldId id="388" r:id="rId5"/>
    <p:sldId id="389" r:id="rId6"/>
    <p:sldId id="412" r:id="rId7"/>
    <p:sldId id="435" r:id="rId8"/>
    <p:sldId id="467" r:id="rId9"/>
    <p:sldId id="397" r:id="rId10"/>
    <p:sldId id="465" r:id="rId11"/>
    <p:sldId id="468" r:id="rId12"/>
    <p:sldId id="469" r:id="rId13"/>
    <p:sldId id="420" r:id="rId14"/>
    <p:sldId id="426" r:id="rId15"/>
    <p:sldId id="427" r:id="rId16"/>
    <p:sldId id="428" r:id="rId17"/>
    <p:sldId id="413" r:id="rId18"/>
    <p:sldId id="391" r:id="rId19"/>
    <p:sldId id="429" r:id="rId20"/>
    <p:sldId id="423" r:id="rId21"/>
    <p:sldId id="402" r:id="rId22"/>
    <p:sldId id="403" r:id="rId23"/>
    <p:sldId id="405" r:id="rId24"/>
    <p:sldId id="443" r:id="rId25"/>
    <p:sldId id="422" r:id="rId26"/>
    <p:sldId id="441" r:id="rId27"/>
    <p:sldId id="442" r:id="rId28"/>
    <p:sldId id="470" r:id="rId29"/>
    <p:sldId id="471" r:id="rId30"/>
    <p:sldId id="440" r:id="rId31"/>
    <p:sldId id="464" r:id="rId32"/>
    <p:sldId id="446" r:id="rId33"/>
    <p:sldId id="434" r:id="rId34"/>
  </p:sldIdLst>
  <p:sldSz cx="9144000" cy="6858000" type="screen4x3"/>
  <p:notesSz cx="7010400" cy="92964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anita" initials="" lastIdx="1" clrIdx="3"/>
  <p:cmAuthor id="7" name="Kathleen Speck" initials="KS" lastIdx="61" clrIdx="9"/>
  <p:cmAuthor id="1" name="Meghan Walrath" initials="MW" lastIdx="11" clrIdx="4"/>
  <p:cmAuthor id="8" name="Heidenrich, Christine (AHRQ/OC) (CTR)" initials="HC((" lastIdx="62" clrIdx="10">
    <p:extLst>
      <p:ext uri="{19B8F6BF-5375-455C-9EA6-DF929625EA0E}">
        <p15:presenceInfo xmlns:p15="http://schemas.microsoft.com/office/powerpoint/2012/main" userId="S-1-5-21-1747495209-1248221918-2216747781-28054" providerId="AD"/>
      </p:ext>
    </p:extLst>
  </p:cmAuthor>
  <p:cmAuthor id="2" name="Chris Heidenrich" initials="CH" lastIdx="26" clrIdx="2"/>
  <p:cmAuthor id="3" name="Sara Cosgrove" initials="SC" lastIdx="26" clrIdx="5"/>
  <p:cmAuthor id="4" name="Sara Cosgrove" initials="SC [2]" lastIdx="2" clrIdx="6"/>
  <p:cmAuthor id="5" name="Melissa A Miller" initials="MAM" lastIdx="4" clrIdx="7"/>
  <p:cmAuthor id="6" name="Miller, Melissa (AHRQ/CQuIPS)" initials="MM(" lastIdx="24" clrIdx="8"/>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CADD"/>
    <a:srgbClr val="009EC2"/>
    <a:srgbClr val="C00000"/>
    <a:srgbClr val="215968"/>
    <a:srgbClr val="8EAED5"/>
    <a:srgbClr val="FCA400"/>
    <a:srgbClr val="3B549B"/>
    <a:srgbClr val="E9F1F5"/>
    <a:srgbClr val="524F4A"/>
    <a:srgbClr val="7DF8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73" autoAdjust="0"/>
    <p:restoredTop sz="95295" autoAdjust="0"/>
  </p:normalViewPr>
  <p:slideViewPr>
    <p:cSldViewPr>
      <p:cViewPr varScale="1">
        <p:scale>
          <a:sx n="106" d="100"/>
          <a:sy n="106" d="100"/>
        </p:scale>
        <p:origin x="1902" y="78"/>
      </p:cViewPr>
      <p:guideLst>
        <p:guide orient="horz" pos="2160"/>
        <p:guide pos="2880"/>
      </p:guideLst>
    </p:cSldViewPr>
  </p:slideViewPr>
  <p:outlineViewPr>
    <p:cViewPr>
      <p:scale>
        <a:sx n="33" d="100"/>
        <a:sy n="33" d="100"/>
      </p:scale>
      <p:origin x="0" y="-9197"/>
    </p:cViewPr>
    <p:sldLst>
      <p:sld r:id="rId1" collapse="1"/>
    </p:sldLst>
  </p:outlineViewPr>
  <p:notesTextViewPr>
    <p:cViewPr>
      <p:scale>
        <a:sx n="1" d="1"/>
        <a:sy n="1" d="1"/>
      </p:scale>
      <p:origin x="0" y="0"/>
    </p:cViewPr>
  </p:notesTextViewPr>
  <p:sorterViewPr>
    <p:cViewPr>
      <p:scale>
        <a:sx n="137" d="100"/>
        <a:sy n="137" d="100"/>
      </p:scale>
      <p:origin x="0" y="-5310"/>
    </p:cViewPr>
  </p:sorterViewPr>
  <p:notesViewPr>
    <p:cSldViewPr>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
          <c:y val="3.2163742690058478E-2"/>
          <c:w val="0.8716666666666667"/>
          <c:h val="0.88389832849841143"/>
        </c:manualLayout>
      </c:layout>
      <c:barChart>
        <c:barDir val="col"/>
        <c:grouping val="clustered"/>
        <c:varyColors val="0"/>
        <c:ser>
          <c:idx val="0"/>
          <c:order val="0"/>
          <c:tx>
            <c:strRef>
              <c:f>Sheet1!$B$1</c:f>
              <c:strCache>
                <c:ptCount val="1"/>
                <c:pt idx="0">
                  <c:v>Series 1</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FA1E-4910-8CF4-8FAF0FA5E31F}"/>
              </c:ext>
            </c:extLst>
          </c:dPt>
          <c:dPt>
            <c:idx val="2"/>
            <c:invertIfNegative val="0"/>
            <c:bubble3D val="0"/>
            <c:spPr>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4-FA1E-4910-8CF4-8FAF0FA5E31F}"/>
              </c:ext>
            </c:extLst>
          </c:dPt>
          <c:dPt>
            <c:idx val="3"/>
            <c:invertIfNegative val="0"/>
            <c:bubble3D val="0"/>
            <c:spPr>
              <a:solidFill>
                <a:schemeClr val="accent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FA1E-4910-8CF4-8FAF0FA5E31F}"/>
              </c:ext>
            </c:extLst>
          </c:dPt>
          <c:dPt>
            <c:idx val="4"/>
            <c:invertIfNegative val="0"/>
            <c:bubble3D val="0"/>
            <c:spPr>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6-FA1E-4910-8CF4-8FAF0FA5E31F}"/>
              </c:ext>
            </c:extLst>
          </c:dPt>
          <c:cat>
            <c:strRef>
              <c:f>Sheet1!$A$2:$A$6</c:f>
              <c:strCache>
                <c:ptCount val="5"/>
                <c:pt idx="0">
                  <c:v>Innovators</c:v>
                </c:pt>
                <c:pt idx="1">
                  <c:v>Early adopters</c:v>
                </c:pt>
                <c:pt idx="2">
                  <c:v>Early majority</c:v>
                </c:pt>
                <c:pt idx="3">
                  <c:v>Late majority</c:v>
                </c:pt>
                <c:pt idx="4">
                  <c:v>Laggards</c:v>
                </c:pt>
              </c:strCache>
            </c:strRef>
          </c:cat>
          <c:val>
            <c:numRef>
              <c:f>Sheet1!$B$2:$B$6</c:f>
              <c:numCache>
                <c:formatCode>0.00%</c:formatCode>
                <c:ptCount val="5"/>
                <c:pt idx="0">
                  <c:v>2.5000000000000001E-2</c:v>
                </c:pt>
                <c:pt idx="1">
                  <c:v>0.13500000000000001</c:v>
                </c:pt>
                <c:pt idx="2" formatCode="0%">
                  <c:v>0.34</c:v>
                </c:pt>
                <c:pt idx="3" formatCode="0%">
                  <c:v>0.34</c:v>
                </c:pt>
                <c:pt idx="4" formatCode="0%">
                  <c:v>0.16</c:v>
                </c:pt>
              </c:numCache>
            </c:numRef>
          </c:val>
          <c:extLst>
            <c:ext xmlns:c16="http://schemas.microsoft.com/office/drawing/2014/chart" uri="{C3380CC4-5D6E-409C-BE32-E72D297353CC}">
              <c16:uniqueId val="{00000000-FA1E-4910-8CF4-8FAF0FA5E31F}"/>
            </c:ext>
          </c:extLst>
        </c:ser>
        <c:dLbls>
          <c:showLegendKey val="0"/>
          <c:showVal val="0"/>
          <c:showCatName val="0"/>
          <c:showSerName val="0"/>
          <c:showPercent val="0"/>
          <c:showBubbleSize val="0"/>
        </c:dLbls>
        <c:gapWidth val="100"/>
        <c:overlap val="-24"/>
        <c:axId val="571999144"/>
        <c:axId val="571996520"/>
      </c:barChart>
      <c:catAx>
        <c:axId val="571999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1996520"/>
        <c:crosses val="autoZero"/>
        <c:auto val="1"/>
        <c:lblAlgn val="ctr"/>
        <c:lblOffset val="100"/>
        <c:noMultiLvlLbl val="0"/>
      </c:catAx>
      <c:valAx>
        <c:axId val="571996520"/>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57199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F74B440-B77B-8E4A-8AE6-FF58812BCF68}" type="slidenum">
              <a:rPr lang="en-US" smtClean="0"/>
              <a:t>‹#›</a:t>
            </a:fld>
            <a:endParaRPr lang="en-US"/>
          </a:p>
        </p:txBody>
      </p:sp>
    </p:spTree>
    <p:extLst>
      <p:ext uri="{BB962C8B-B14F-4D97-AF65-F5344CB8AC3E}">
        <p14:creationId xmlns:p14="http://schemas.microsoft.com/office/powerpoint/2010/main" val="183310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07F787-E60A-46F2-B2F5-7A906D6EA7FE}" type="datetimeFigureOut">
              <a:rPr lang="en-US" smtClean="0"/>
              <a:t>10/29/2019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7FCA27-E248-4CFC-A3DF-B919334293C8}" type="slidenum">
              <a:rPr lang="en-US" smtClean="0"/>
              <a:t>‹#›</a:t>
            </a:fld>
            <a:endParaRPr lang="en-US"/>
          </a:p>
        </p:txBody>
      </p:sp>
    </p:spTree>
    <p:extLst>
      <p:ext uri="{BB962C8B-B14F-4D97-AF65-F5344CB8AC3E}">
        <p14:creationId xmlns:p14="http://schemas.microsoft.com/office/powerpoint/2010/main" val="321519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a:t>
            </a:fld>
            <a:endParaRPr lang="en-US"/>
          </a:p>
        </p:txBody>
      </p:sp>
    </p:spTree>
    <p:extLst>
      <p:ext uri="{BB962C8B-B14F-4D97-AF65-F5344CB8AC3E}">
        <p14:creationId xmlns:p14="http://schemas.microsoft.com/office/powerpoint/2010/main" val="1396997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12</a:t>
            </a:fld>
            <a:endParaRPr lang="en-US"/>
          </a:p>
        </p:txBody>
      </p:sp>
    </p:spTree>
    <p:extLst>
      <p:ext uri="{BB962C8B-B14F-4D97-AF65-F5344CB8AC3E}">
        <p14:creationId xmlns:p14="http://schemas.microsoft.com/office/powerpoint/2010/main" val="261312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13</a:t>
            </a:fld>
            <a:endParaRPr lang="en-US"/>
          </a:p>
        </p:txBody>
      </p:sp>
    </p:spTree>
    <p:extLst>
      <p:ext uri="{BB962C8B-B14F-4D97-AF65-F5344CB8AC3E}">
        <p14:creationId xmlns:p14="http://schemas.microsoft.com/office/powerpoint/2010/main" val="4244292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14</a:t>
            </a:fld>
            <a:endParaRPr lang="en-US"/>
          </a:p>
        </p:txBody>
      </p:sp>
    </p:spTree>
    <p:extLst>
      <p:ext uri="{BB962C8B-B14F-4D97-AF65-F5344CB8AC3E}">
        <p14:creationId xmlns:p14="http://schemas.microsoft.com/office/powerpoint/2010/main" val="902672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15</a:t>
            </a:fld>
            <a:endParaRPr lang="en-US"/>
          </a:p>
        </p:txBody>
      </p:sp>
    </p:spTree>
    <p:extLst>
      <p:ext uri="{BB962C8B-B14F-4D97-AF65-F5344CB8AC3E}">
        <p14:creationId xmlns:p14="http://schemas.microsoft.com/office/powerpoint/2010/main" val="3847722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16</a:t>
            </a:fld>
            <a:endParaRPr lang="en-US"/>
          </a:p>
        </p:txBody>
      </p:sp>
    </p:spTree>
    <p:extLst>
      <p:ext uri="{BB962C8B-B14F-4D97-AF65-F5344CB8AC3E}">
        <p14:creationId xmlns:p14="http://schemas.microsoft.com/office/powerpoint/2010/main" val="3148682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17</a:t>
            </a:fld>
            <a:endParaRPr lang="en-US"/>
          </a:p>
        </p:txBody>
      </p:sp>
    </p:spTree>
    <p:extLst>
      <p:ext uri="{BB962C8B-B14F-4D97-AF65-F5344CB8AC3E}">
        <p14:creationId xmlns:p14="http://schemas.microsoft.com/office/powerpoint/2010/main" val="649700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18</a:t>
            </a:fld>
            <a:endParaRPr lang="en-US"/>
          </a:p>
        </p:txBody>
      </p:sp>
    </p:spTree>
    <p:extLst>
      <p:ext uri="{BB962C8B-B14F-4D97-AF65-F5344CB8AC3E}">
        <p14:creationId xmlns:p14="http://schemas.microsoft.com/office/powerpoint/2010/main" val="3853682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19</a:t>
            </a:fld>
            <a:endParaRPr lang="en-US"/>
          </a:p>
        </p:txBody>
      </p:sp>
    </p:spTree>
    <p:extLst>
      <p:ext uri="{BB962C8B-B14F-4D97-AF65-F5344CB8AC3E}">
        <p14:creationId xmlns:p14="http://schemas.microsoft.com/office/powerpoint/2010/main" val="9986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20</a:t>
            </a:fld>
            <a:endParaRPr lang="en-US"/>
          </a:p>
        </p:txBody>
      </p:sp>
    </p:spTree>
    <p:extLst>
      <p:ext uri="{BB962C8B-B14F-4D97-AF65-F5344CB8AC3E}">
        <p14:creationId xmlns:p14="http://schemas.microsoft.com/office/powerpoint/2010/main" val="1441444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DD1F15-3AF6-440B-889A-5135AE50DBBD}" type="slidenum">
              <a:rPr lang="en-US" smtClean="0"/>
              <a:t>21</a:t>
            </a:fld>
            <a:endParaRPr lang="en-US" dirty="0"/>
          </a:p>
        </p:txBody>
      </p:sp>
    </p:spTree>
    <p:extLst>
      <p:ext uri="{BB962C8B-B14F-4D97-AF65-F5344CB8AC3E}">
        <p14:creationId xmlns:p14="http://schemas.microsoft.com/office/powerpoint/2010/main" val="3629356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4</a:t>
            </a:fld>
            <a:endParaRPr lang="en-US"/>
          </a:p>
        </p:txBody>
      </p:sp>
    </p:spTree>
    <p:extLst>
      <p:ext uri="{BB962C8B-B14F-4D97-AF65-F5344CB8AC3E}">
        <p14:creationId xmlns:p14="http://schemas.microsoft.com/office/powerpoint/2010/main" val="2679367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22</a:t>
            </a:fld>
            <a:endParaRPr lang="en-US"/>
          </a:p>
        </p:txBody>
      </p:sp>
    </p:spTree>
    <p:extLst>
      <p:ext uri="{BB962C8B-B14F-4D97-AF65-F5344CB8AC3E}">
        <p14:creationId xmlns:p14="http://schemas.microsoft.com/office/powerpoint/2010/main" val="940031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402509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5B674-1830-440F-A32E-B39750324781}" type="slidenum">
              <a:rPr lang="en-US" smtClean="0"/>
              <a:pPr/>
              <a:t>24</a:t>
            </a:fld>
            <a:endParaRPr lang="en-US"/>
          </a:p>
        </p:txBody>
      </p:sp>
    </p:spTree>
    <p:extLst>
      <p:ext uri="{BB962C8B-B14F-4D97-AF65-F5344CB8AC3E}">
        <p14:creationId xmlns:p14="http://schemas.microsoft.com/office/powerpoint/2010/main" val="3954535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25</a:t>
            </a:fld>
            <a:endParaRPr lang="en-US"/>
          </a:p>
        </p:txBody>
      </p:sp>
    </p:spTree>
    <p:extLst>
      <p:ext uri="{BB962C8B-B14F-4D97-AF65-F5344CB8AC3E}">
        <p14:creationId xmlns:p14="http://schemas.microsoft.com/office/powerpoint/2010/main" val="90615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5B674-1830-440F-A32E-B39750324781}" type="slidenum">
              <a:rPr lang="en-US" smtClean="0"/>
              <a:pPr/>
              <a:t>26</a:t>
            </a:fld>
            <a:endParaRPr lang="en-US"/>
          </a:p>
        </p:txBody>
      </p:sp>
    </p:spTree>
    <p:extLst>
      <p:ext uri="{BB962C8B-B14F-4D97-AF65-F5344CB8AC3E}">
        <p14:creationId xmlns:p14="http://schemas.microsoft.com/office/powerpoint/2010/main" val="49912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5B674-1830-440F-A32E-B39750324781}" type="slidenum">
              <a:rPr lang="en-US" smtClean="0"/>
              <a:pPr/>
              <a:t>27</a:t>
            </a:fld>
            <a:endParaRPr lang="en-US"/>
          </a:p>
        </p:txBody>
      </p:sp>
    </p:spTree>
    <p:extLst>
      <p:ext uri="{BB962C8B-B14F-4D97-AF65-F5344CB8AC3E}">
        <p14:creationId xmlns:p14="http://schemas.microsoft.com/office/powerpoint/2010/main" val="3999691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5B674-1830-440F-A32E-B39750324781}" type="slidenum">
              <a:rPr lang="en-US" smtClean="0"/>
              <a:pPr/>
              <a:t>28</a:t>
            </a:fld>
            <a:endParaRPr lang="en-US" dirty="0"/>
          </a:p>
        </p:txBody>
      </p:sp>
    </p:spTree>
    <p:extLst>
      <p:ext uri="{BB962C8B-B14F-4D97-AF65-F5344CB8AC3E}">
        <p14:creationId xmlns:p14="http://schemas.microsoft.com/office/powerpoint/2010/main" val="3594972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5B674-1830-440F-A32E-B39750324781}" type="slidenum">
              <a:rPr lang="en-US" smtClean="0"/>
              <a:pPr/>
              <a:t>29</a:t>
            </a:fld>
            <a:endParaRPr lang="en-US" dirty="0"/>
          </a:p>
        </p:txBody>
      </p:sp>
    </p:spTree>
    <p:extLst>
      <p:ext uri="{BB962C8B-B14F-4D97-AF65-F5344CB8AC3E}">
        <p14:creationId xmlns:p14="http://schemas.microsoft.com/office/powerpoint/2010/main" val="566605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30</a:t>
            </a:fld>
            <a:endParaRPr lang="en-US"/>
          </a:p>
        </p:txBody>
      </p:sp>
    </p:spTree>
    <p:extLst>
      <p:ext uri="{BB962C8B-B14F-4D97-AF65-F5344CB8AC3E}">
        <p14:creationId xmlns:p14="http://schemas.microsoft.com/office/powerpoint/2010/main" val="458492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2E855-A130-4512-9904-9863809004D2}" type="slidenum">
              <a:rPr lang="en-US" smtClean="0"/>
              <a:pPr/>
              <a:t>5</a:t>
            </a:fld>
            <a:endParaRPr lang="en-US"/>
          </a:p>
        </p:txBody>
      </p:sp>
    </p:spTree>
    <p:extLst>
      <p:ext uri="{BB962C8B-B14F-4D97-AF65-F5344CB8AC3E}">
        <p14:creationId xmlns:p14="http://schemas.microsoft.com/office/powerpoint/2010/main" val="9060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6</a:t>
            </a:fld>
            <a:endParaRPr lang="en-US"/>
          </a:p>
        </p:txBody>
      </p:sp>
    </p:spTree>
    <p:extLst>
      <p:ext uri="{BB962C8B-B14F-4D97-AF65-F5344CB8AC3E}">
        <p14:creationId xmlns:p14="http://schemas.microsoft.com/office/powerpoint/2010/main" val="2612041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7</a:t>
            </a:fld>
            <a:endParaRPr lang="en-US"/>
          </a:p>
        </p:txBody>
      </p:sp>
    </p:spTree>
    <p:extLst>
      <p:ext uri="{BB962C8B-B14F-4D97-AF65-F5344CB8AC3E}">
        <p14:creationId xmlns:p14="http://schemas.microsoft.com/office/powerpoint/2010/main" val="863302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8</a:t>
            </a:fld>
            <a:endParaRPr lang="en-US"/>
          </a:p>
        </p:txBody>
      </p:sp>
    </p:spTree>
    <p:extLst>
      <p:ext uri="{BB962C8B-B14F-4D97-AF65-F5344CB8AC3E}">
        <p14:creationId xmlns:p14="http://schemas.microsoft.com/office/powerpoint/2010/main" val="3767323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9</a:t>
            </a:fld>
            <a:endParaRPr lang="en-US"/>
          </a:p>
        </p:txBody>
      </p:sp>
    </p:spTree>
    <p:extLst>
      <p:ext uri="{BB962C8B-B14F-4D97-AF65-F5344CB8AC3E}">
        <p14:creationId xmlns:p14="http://schemas.microsoft.com/office/powerpoint/2010/main" val="1974466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2E855-A130-4512-9904-9863809004D2}" type="slidenum">
              <a:rPr lang="en-US" smtClean="0"/>
              <a:pPr/>
              <a:t>10</a:t>
            </a:fld>
            <a:endParaRPr lang="en-US"/>
          </a:p>
        </p:txBody>
      </p:sp>
    </p:spTree>
    <p:extLst>
      <p:ext uri="{BB962C8B-B14F-4D97-AF65-F5344CB8AC3E}">
        <p14:creationId xmlns:p14="http://schemas.microsoft.com/office/powerpoint/2010/main" val="4067285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11</a:t>
            </a:fld>
            <a:endParaRPr lang="en-US"/>
          </a:p>
        </p:txBody>
      </p:sp>
    </p:spTree>
    <p:extLst>
      <p:ext uri="{BB962C8B-B14F-4D97-AF65-F5344CB8AC3E}">
        <p14:creationId xmlns:p14="http://schemas.microsoft.com/office/powerpoint/2010/main" val="20935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327564"/>
            <a:ext cx="7772400" cy="1272886"/>
          </a:xfrm>
          <a:prstGeom prst="rect">
            <a:avLst/>
          </a:prstGeo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
        <p:nvSpPr>
          <p:cNvPr id="7" name="Text Placeholder 6"/>
          <p:cNvSpPr>
            <a:spLocks noGrp="1"/>
          </p:cNvSpPr>
          <p:nvPr>
            <p:ph type="body" sz="quarter" idx="10"/>
          </p:nvPr>
        </p:nvSpPr>
        <p:spPr>
          <a:xfrm>
            <a:off x="685800" y="304800"/>
            <a:ext cx="7772400" cy="1219200"/>
          </a:xfrm>
          <a:prstGeom prst="rect">
            <a:avLst/>
          </a:prstGeom>
        </p:spPr>
        <p:txBody>
          <a:bodyPr anchor="ctr">
            <a:normAutofit/>
          </a:bodyPr>
          <a:lstStyle>
            <a:lvl1pPr marL="0" indent="0" algn="ctr">
              <a:buNone/>
              <a:defRPr sz="4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6254119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6824"/>
          </a:xfrm>
          <a:prstGeom prst="rect">
            <a:avLst/>
          </a:prstGeom>
        </p:spPr>
        <p:txBody>
          <a:bodyPr anchor="b">
            <a:noAutofit/>
          </a:bodyPr>
          <a:lstStyle>
            <a:lvl1pPr>
              <a:defRPr sz="3530"/>
            </a:lvl1pPr>
          </a:lstStyle>
          <a:p>
            <a:r>
              <a:rPr lang="en-US" dirty="0"/>
              <a:t>Click to edit Master title style</a:t>
            </a:r>
          </a:p>
        </p:txBody>
      </p:sp>
      <p:sp>
        <p:nvSpPr>
          <p:cNvPr id="3" name="Content Placeholder 2"/>
          <p:cNvSpPr>
            <a:spLocks noGrp="1"/>
          </p:cNvSpPr>
          <p:nvPr>
            <p:ph idx="1"/>
          </p:nvPr>
        </p:nvSpPr>
        <p:spPr>
          <a:xfrm>
            <a:off x="457200" y="1524000"/>
            <a:ext cx="8229600" cy="4734296"/>
          </a:xfrm>
          <a:prstGeom prst="rect">
            <a:avLst/>
          </a:prstGeom>
        </p:spPr>
        <p:txBody>
          <a:bodyPr/>
          <a:lstStyle>
            <a:lvl1pPr>
              <a:defRPr sz="2471"/>
            </a:lvl1pPr>
            <a:lvl2pPr>
              <a:defRPr sz="2118"/>
            </a:lvl2pPr>
            <a:lvl3pPr>
              <a:defRPr sz="1765"/>
            </a:lvl3pPr>
            <a:lvl4pPr>
              <a:defRPr sz="1765"/>
            </a:lvl4pPr>
            <a:lvl5pPr>
              <a:defRPr sz="158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8327244" y="6492875"/>
            <a:ext cx="442912" cy="365125"/>
          </a:xfrm>
          <a:prstGeom prst="rect">
            <a:avLst/>
          </a:prstGeom>
        </p:spPr>
        <p:txBody>
          <a:bodyPr vert="horz" lIns="101864" tIns="50933" rIns="101864" bIns="50933" rtlCol="0" anchor="ctr"/>
          <a:lstStyle>
            <a:lvl1pPr algn="r" defTabSz="898846">
              <a:defRPr sz="1200">
                <a:solidFill>
                  <a:prstClr val="white"/>
                </a:solidFill>
              </a:defRPr>
            </a:lvl1pPr>
          </a:lstStyle>
          <a:p>
            <a:pPr>
              <a:defRPr/>
            </a:pPr>
            <a:fld id="{B1E8F95E-1E29-4987-895A-EB9B005BB95E}" type="slidenum">
              <a:rPr lang="en-US" smtClean="0"/>
              <a:pPr>
                <a:defRPr/>
              </a:pPr>
              <a:t>‹#›</a:t>
            </a:fld>
            <a:endParaRPr lang="en-US" dirty="0"/>
          </a:p>
        </p:txBody>
      </p:sp>
    </p:spTree>
    <p:custDataLst>
      <p:tags r:id="rId1"/>
    </p:custDataLst>
    <p:extLst>
      <p:ext uri="{BB962C8B-B14F-4D97-AF65-F5344CB8AC3E}">
        <p14:creationId xmlns:p14="http://schemas.microsoft.com/office/powerpoint/2010/main" val="12795142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Tree>
    <p:extLst>
      <p:ext uri="{BB962C8B-B14F-4D97-AF65-F5344CB8AC3E}">
        <p14:creationId xmlns:p14="http://schemas.microsoft.com/office/powerpoint/2010/main" val="34125291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678"/>
            <a:ext cx="8229600" cy="807522"/>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066800"/>
            <a:ext cx="8229600" cy="4734296"/>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8327244" y="6492875"/>
            <a:ext cx="442912" cy="365125"/>
          </a:xfrm>
          <a:prstGeom prst="rect">
            <a:avLst/>
          </a:prstGeom>
        </p:spPr>
        <p:txBody>
          <a:bodyPr vert="horz" lIns="101864" tIns="50933" rIns="101864" bIns="50933" rtlCol="0" anchor="ctr"/>
          <a:lstStyle>
            <a:lvl1pPr algn="r" defTabSz="898846">
              <a:defRPr sz="1200">
                <a:solidFill>
                  <a:prstClr val="white"/>
                </a:solidFill>
              </a:defRPr>
            </a:lvl1pPr>
          </a:lstStyle>
          <a:p>
            <a:pPr>
              <a:defRPr/>
            </a:pPr>
            <a:fld id="{B1E8F95E-1E29-4987-895A-EB9B005BB95E}" type="slidenum">
              <a:rPr lang="en-US" smtClean="0"/>
              <a:pPr>
                <a:defRPr/>
              </a:pPr>
              <a:t>‹#›</a:t>
            </a:fld>
            <a:endParaRPr lang="en-US" dirty="0"/>
          </a:p>
        </p:txBody>
      </p:sp>
    </p:spTree>
    <p:extLst>
      <p:ext uri="{BB962C8B-B14F-4D97-AF65-F5344CB8AC3E}">
        <p14:creationId xmlns:p14="http://schemas.microsoft.com/office/powerpoint/2010/main" val="30059252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References">
    <p:spTree>
      <p:nvGrpSpPr>
        <p:cNvPr id="1" name=""/>
        <p:cNvGrpSpPr/>
        <p:nvPr/>
      </p:nvGrpSpPr>
      <p:grpSpPr>
        <a:xfrm>
          <a:off x="0" y="0"/>
          <a:ext cx="0" cy="0"/>
          <a:chOff x="0" y="0"/>
          <a:chExt cx="0" cy="0"/>
        </a:xfrm>
      </p:grpSpPr>
      <p:sp>
        <p:nvSpPr>
          <p:cNvPr id="2" name="Title 1"/>
          <p:cNvSpPr>
            <a:spLocks noGrp="1"/>
          </p:cNvSpPr>
          <p:nvPr>
            <p:ph type="title"/>
          </p:nvPr>
        </p:nvSpPr>
        <p:spPr>
          <a:xfrm>
            <a:off x="457200" y="30678"/>
            <a:ext cx="8229600" cy="80752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990600"/>
            <a:ext cx="8229600" cy="3962400"/>
          </a:xfrm>
          <a:prstGeom prst="rect">
            <a:avLst/>
          </a:prstGeo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191000" y="5486400"/>
            <a:ext cx="4495800" cy="762000"/>
          </a:xfrm>
          <a:prstGeom prst="rect">
            <a:avLst/>
          </a:prstGeom>
        </p:spPr>
        <p:txBody>
          <a:bodyPr>
            <a:noAutofit/>
          </a:bodyPr>
          <a:lstStyle>
            <a:lvl1pPr marL="0" indent="0">
              <a:buNone/>
              <a:defRPr sz="1200">
                <a:solidFill>
                  <a:schemeClr val="tx1">
                    <a:lumMod val="65000"/>
                    <a:lumOff val="35000"/>
                  </a:schemeClr>
                </a:solidFill>
              </a:defRPr>
            </a:lvl1pPr>
            <a:lvl2pPr>
              <a:defRPr sz="1200"/>
            </a:lvl2pPr>
            <a:lvl3pPr>
              <a:defRPr sz="1200"/>
            </a:lvl3pPr>
            <a:lvl4pPr>
              <a:defRPr sz="1200"/>
            </a:lvl4pPr>
            <a:lvl5pPr>
              <a:defRPr sz="1200"/>
            </a:lvl5pPr>
          </a:lstStyle>
          <a:p>
            <a:pPr lvl="0"/>
            <a:r>
              <a:rPr lang="en-US" dirty="0"/>
              <a:t>Click to edit references</a:t>
            </a:r>
          </a:p>
        </p:txBody>
      </p:sp>
      <p:sp>
        <p:nvSpPr>
          <p:cNvPr id="6" name="Slide Number Placeholder 5"/>
          <p:cNvSpPr>
            <a:spLocks noGrp="1"/>
          </p:cNvSpPr>
          <p:nvPr>
            <p:ph type="sldNum" sz="quarter" idx="4"/>
          </p:nvPr>
        </p:nvSpPr>
        <p:spPr>
          <a:xfrm>
            <a:off x="8327244" y="6492875"/>
            <a:ext cx="442912" cy="365125"/>
          </a:xfrm>
          <a:prstGeom prst="rect">
            <a:avLst/>
          </a:prstGeom>
        </p:spPr>
        <p:txBody>
          <a:bodyPr vert="horz" lIns="101864" tIns="50933" rIns="101864" bIns="50933" rtlCol="0" anchor="ctr"/>
          <a:lstStyle>
            <a:lvl1pPr algn="r" defTabSz="898846">
              <a:defRPr sz="1200">
                <a:solidFill>
                  <a:prstClr val="white"/>
                </a:solidFill>
              </a:defRPr>
            </a:lvl1pPr>
          </a:lstStyle>
          <a:p>
            <a:pPr>
              <a:defRPr/>
            </a:pPr>
            <a:fld id="{B1E8F95E-1E29-4987-895A-EB9B005BB95E}" type="slidenum">
              <a:rPr lang="en-US" smtClean="0"/>
              <a:pPr>
                <a:defRPr/>
              </a:pPr>
              <a:t>‹#›</a:t>
            </a:fld>
            <a:endParaRPr lang="en-US" dirty="0"/>
          </a:p>
        </p:txBody>
      </p:sp>
    </p:spTree>
    <p:extLst>
      <p:ext uri="{BB962C8B-B14F-4D97-AF65-F5344CB8AC3E}">
        <p14:creationId xmlns:p14="http://schemas.microsoft.com/office/powerpoint/2010/main" val="11139095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678"/>
            <a:ext cx="8229600" cy="80752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327244" y="6492875"/>
            <a:ext cx="442912" cy="365125"/>
          </a:xfrm>
          <a:prstGeom prst="rect">
            <a:avLst/>
          </a:prstGeom>
        </p:spPr>
        <p:txBody>
          <a:bodyPr vert="horz" lIns="101864" tIns="50933" rIns="101864" bIns="50933" rtlCol="0" anchor="ctr"/>
          <a:lstStyle>
            <a:lvl1pPr algn="r" defTabSz="898846">
              <a:defRPr sz="1200">
                <a:solidFill>
                  <a:prstClr val="white"/>
                </a:solidFill>
              </a:defRPr>
            </a:lvl1pPr>
          </a:lstStyle>
          <a:p>
            <a:pPr>
              <a:defRPr/>
            </a:pPr>
            <a:fld id="{B1E8F95E-1E29-4987-895A-EB9B005BB95E}" type="slidenum">
              <a:rPr lang="en-US" smtClean="0"/>
              <a:pPr>
                <a:defRPr/>
              </a:pPr>
              <a:t>‹#›</a:t>
            </a:fld>
            <a:endParaRPr lang="en-US" dirty="0"/>
          </a:p>
        </p:txBody>
      </p:sp>
    </p:spTree>
    <p:extLst>
      <p:ext uri="{BB962C8B-B14F-4D97-AF65-F5344CB8AC3E}">
        <p14:creationId xmlns:p14="http://schemas.microsoft.com/office/powerpoint/2010/main" val="33387785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678"/>
            <a:ext cx="8229600" cy="80752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8327244" y="6492875"/>
            <a:ext cx="442912" cy="365125"/>
          </a:xfrm>
          <a:prstGeom prst="rect">
            <a:avLst/>
          </a:prstGeom>
        </p:spPr>
        <p:txBody>
          <a:bodyPr vert="horz" lIns="101864" tIns="50933" rIns="101864" bIns="50933" rtlCol="0" anchor="ctr"/>
          <a:lstStyle>
            <a:lvl1pPr algn="r" defTabSz="898846">
              <a:defRPr sz="1200">
                <a:solidFill>
                  <a:prstClr val="white"/>
                </a:solidFill>
              </a:defRPr>
            </a:lvl1pPr>
          </a:lstStyle>
          <a:p>
            <a:pPr>
              <a:defRPr/>
            </a:pPr>
            <a:fld id="{B1E8F95E-1E29-4987-895A-EB9B005BB95E}" type="slidenum">
              <a:rPr lang="en-US" smtClean="0"/>
              <a:pPr>
                <a:defRPr/>
              </a:pPr>
              <a:t>‹#›</a:t>
            </a:fld>
            <a:endParaRPr lang="en-US" dirty="0"/>
          </a:p>
        </p:txBody>
      </p:sp>
    </p:spTree>
    <p:extLst>
      <p:ext uri="{BB962C8B-B14F-4D97-AF65-F5344CB8AC3E}">
        <p14:creationId xmlns:p14="http://schemas.microsoft.com/office/powerpoint/2010/main" val="20331632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678"/>
            <a:ext cx="8229600" cy="807522"/>
          </a:xfrm>
          <a:prstGeom prst="rect">
            <a:avLst/>
          </a:prstGeom>
        </p:spPr>
        <p:txBody>
          <a:bodyPr/>
          <a:lstStyle/>
          <a:p>
            <a:r>
              <a:rPr lang="en-US"/>
              <a:t>Click to edit Master title style</a:t>
            </a:r>
          </a:p>
        </p:txBody>
      </p:sp>
      <p:sp>
        <p:nvSpPr>
          <p:cNvPr id="3" name="Slide Number Placeholder 5"/>
          <p:cNvSpPr>
            <a:spLocks noGrp="1"/>
          </p:cNvSpPr>
          <p:nvPr>
            <p:ph type="sldNum" sz="quarter" idx="4"/>
          </p:nvPr>
        </p:nvSpPr>
        <p:spPr>
          <a:xfrm>
            <a:off x="8327244" y="6492875"/>
            <a:ext cx="442912" cy="365125"/>
          </a:xfrm>
          <a:prstGeom prst="rect">
            <a:avLst/>
          </a:prstGeom>
        </p:spPr>
        <p:txBody>
          <a:bodyPr vert="horz" lIns="101864" tIns="50933" rIns="101864" bIns="50933" rtlCol="0" anchor="ctr"/>
          <a:lstStyle>
            <a:lvl1pPr algn="r" defTabSz="898846">
              <a:defRPr sz="1200">
                <a:solidFill>
                  <a:prstClr val="white"/>
                </a:solidFill>
              </a:defRPr>
            </a:lvl1pPr>
          </a:lstStyle>
          <a:p>
            <a:pPr>
              <a:defRPr/>
            </a:pPr>
            <a:fld id="{B1E8F95E-1E29-4987-895A-EB9B005BB95E}" type="slidenum">
              <a:rPr lang="en-US" smtClean="0"/>
              <a:pPr>
                <a:defRPr/>
              </a:pPr>
              <a:t>‹#›</a:t>
            </a:fld>
            <a:endParaRPr lang="en-US" dirty="0"/>
          </a:p>
        </p:txBody>
      </p:sp>
    </p:spTree>
    <p:extLst>
      <p:ext uri="{BB962C8B-B14F-4D97-AF65-F5344CB8AC3E}">
        <p14:creationId xmlns:p14="http://schemas.microsoft.com/office/powerpoint/2010/main" val="18491087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327244" y="6492875"/>
            <a:ext cx="442912" cy="365125"/>
          </a:xfrm>
          <a:prstGeom prst="rect">
            <a:avLst/>
          </a:prstGeom>
        </p:spPr>
        <p:txBody>
          <a:bodyPr vert="horz" lIns="101864" tIns="50933" rIns="101864" bIns="50933" rtlCol="0" anchor="ctr"/>
          <a:lstStyle>
            <a:lvl1pPr algn="r" defTabSz="898846">
              <a:defRPr sz="1200">
                <a:solidFill>
                  <a:prstClr val="white"/>
                </a:solidFill>
              </a:defRPr>
            </a:lvl1pPr>
          </a:lstStyle>
          <a:p>
            <a:pPr>
              <a:defRPr/>
            </a:pPr>
            <a:fld id="{B1E8F95E-1E29-4987-895A-EB9B005BB95E}" type="slidenum">
              <a:rPr lang="en-US" smtClean="0"/>
              <a:pPr>
                <a:defRPr/>
              </a:pPr>
              <a:t>‹#›</a:t>
            </a:fld>
            <a:endParaRPr lang="en-US" dirty="0"/>
          </a:p>
        </p:txBody>
      </p:sp>
    </p:spTree>
    <p:extLst>
      <p:ext uri="{BB962C8B-B14F-4D97-AF65-F5344CB8AC3E}">
        <p14:creationId xmlns:p14="http://schemas.microsoft.com/office/powerpoint/2010/main" val="19151287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ictur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678"/>
            <a:ext cx="8229600" cy="80752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990600"/>
            <a:ext cx="4648200" cy="5105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3"/>
          </p:nvPr>
        </p:nvSpPr>
        <p:spPr>
          <a:xfrm>
            <a:off x="5257800" y="990600"/>
            <a:ext cx="3429000" cy="5105400"/>
          </a:xfrm>
          <a:prstGeom prst="rect">
            <a:avLst/>
          </a:prstGeom>
        </p:spPr>
        <p:txBody>
          <a:bodyPr/>
          <a:lstStyle/>
          <a:p>
            <a:endParaRPr lang="en-US"/>
          </a:p>
        </p:txBody>
      </p:sp>
      <p:sp>
        <p:nvSpPr>
          <p:cNvPr id="9" name="Slide Number Placeholder 5"/>
          <p:cNvSpPr>
            <a:spLocks noGrp="1"/>
          </p:cNvSpPr>
          <p:nvPr>
            <p:ph type="sldNum" sz="quarter" idx="4"/>
          </p:nvPr>
        </p:nvSpPr>
        <p:spPr>
          <a:xfrm>
            <a:off x="8327244" y="6492875"/>
            <a:ext cx="442912" cy="365125"/>
          </a:xfrm>
          <a:prstGeom prst="rect">
            <a:avLst/>
          </a:prstGeom>
        </p:spPr>
        <p:txBody>
          <a:bodyPr vert="horz" lIns="101864" tIns="50933" rIns="101864" bIns="50933" rtlCol="0" anchor="ctr"/>
          <a:lstStyle>
            <a:lvl1pPr algn="r" defTabSz="898846">
              <a:defRPr sz="1200">
                <a:solidFill>
                  <a:prstClr val="white"/>
                </a:solidFill>
              </a:defRPr>
            </a:lvl1pPr>
          </a:lstStyle>
          <a:p>
            <a:pPr>
              <a:defRPr/>
            </a:pPr>
            <a:fld id="{B1E8F95E-1E29-4987-895A-EB9B005BB95E}" type="slidenum">
              <a:rPr lang="en-US" smtClean="0"/>
              <a:pPr>
                <a:defRPr/>
              </a:pPr>
              <a:t>‹#›</a:t>
            </a:fld>
            <a:endParaRPr lang="en-US" dirty="0"/>
          </a:p>
        </p:txBody>
      </p:sp>
    </p:spTree>
    <p:extLst>
      <p:ext uri="{BB962C8B-B14F-4D97-AF65-F5344CB8AC3E}">
        <p14:creationId xmlns:p14="http://schemas.microsoft.com/office/powerpoint/2010/main" val="35358382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6"/>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Placeholder 1"/>
          <p:cNvSpPr>
            <a:spLocks noGrp="1"/>
          </p:cNvSpPr>
          <p:nvPr>
            <p:ph type="title"/>
          </p:nvPr>
        </p:nvSpPr>
        <p:spPr bwMode="auto">
          <a:xfrm>
            <a:off x="457200" y="274638"/>
            <a:ext cx="822960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64" tIns="50933" rIns="101864" bIns="50933" numCol="1" anchor="ctr" anchorCtr="0" compatLnSpc="1">
            <a:prstTxWarp prst="textNoShape">
              <a:avLst/>
            </a:prstTxWarp>
          </a:bodyPr>
          <a:lstStyle/>
          <a:p>
            <a:pPr lvl="0"/>
            <a:r>
              <a:rPr lang="en-US" altLang="en-US" smtClean="0"/>
              <a:t>Click to edit Master title style</a:t>
            </a:r>
          </a:p>
        </p:txBody>
      </p:sp>
      <p:sp>
        <p:nvSpPr>
          <p:cNvPr id="14" name="Text Placeholder 2"/>
          <p:cNvSpPr>
            <a:spLocks noGrp="1"/>
          </p:cNvSpPr>
          <p:nvPr>
            <p:ph type="body" idx="1"/>
          </p:nvPr>
        </p:nvSpPr>
        <p:spPr bwMode="auto">
          <a:xfrm>
            <a:off x="457200" y="1008063"/>
            <a:ext cx="82296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64" tIns="50933" rIns="101864" bIns="50933" numCol="1" anchor="t" anchorCtr="0" compatLnSpc="1">
            <a:prstTxWarp prst="textNoShape">
              <a:avLst/>
            </a:prstTxWarp>
          </a:bodyPr>
          <a:lstStyle/>
          <a:p>
            <a:pPr lvl="0"/>
            <a:r>
              <a:rPr lang="en-US" altLang="en-US" dirty="0" smtClean="0"/>
              <a:t>Click to edit Master text styles </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5" name="Slide Number Placeholder 5"/>
          <p:cNvSpPr>
            <a:spLocks noGrp="1"/>
          </p:cNvSpPr>
          <p:nvPr>
            <p:ph type="sldNum" sz="quarter" idx="4"/>
          </p:nvPr>
        </p:nvSpPr>
        <p:spPr>
          <a:xfrm>
            <a:off x="8327244" y="6492875"/>
            <a:ext cx="442912" cy="365125"/>
          </a:xfrm>
          <a:prstGeom prst="rect">
            <a:avLst/>
          </a:prstGeom>
        </p:spPr>
        <p:txBody>
          <a:bodyPr vert="horz" lIns="101864" tIns="50933" rIns="101864" bIns="50933" rtlCol="0" anchor="ctr"/>
          <a:lstStyle>
            <a:lvl1pPr algn="r" defTabSz="898846">
              <a:defRPr sz="1200">
                <a:solidFill>
                  <a:prstClr val="white"/>
                </a:solidFill>
              </a:defRPr>
            </a:lvl1pPr>
          </a:lstStyle>
          <a:p>
            <a:pPr>
              <a:defRPr/>
            </a:pPr>
            <a:fld id="{B1E8F95E-1E29-4987-895A-EB9B005BB95E}" type="slidenum">
              <a:rPr lang="en-US" smtClean="0"/>
              <a:pPr>
                <a:defRPr/>
              </a:pPr>
              <a:t>‹#›</a:t>
            </a:fld>
            <a:endParaRPr lang="en-US" dirty="0"/>
          </a:p>
        </p:txBody>
      </p:sp>
      <p:sp>
        <p:nvSpPr>
          <p:cNvPr id="16" name="Rectangle 15"/>
          <p:cNvSpPr/>
          <p:nvPr userDrawn="1"/>
        </p:nvSpPr>
        <p:spPr>
          <a:xfrm>
            <a:off x="228600" y="6233844"/>
            <a:ext cx="2040013" cy="646331"/>
          </a:xfrm>
          <a:prstGeom prst="rect">
            <a:avLst/>
          </a:prstGeom>
        </p:spPr>
        <p:txBody>
          <a:bodyPr wrap="square">
            <a:spAutoFit/>
          </a:bodyPr>
          <a:lstStyle/>
          <a:p>
            <a:r>
              <a:rPr lang="en-US" sz="1200" dirty="0" smtClean="0">
                <a:solidFill>
                  <a:srgbClr val="000000"/>
                </a:solidFill>
                <a:latin typeface="Calibri (Body)"/>
                <a:cs typeface="Calibri" panose="020F0502020204030204" pitchFamily="34" charset="0"/>
              </a:rPr>
              <a:t>AHRQ Safety Program for Improving Antibiotic Use – Acute Care</a:t>
            </a:r>
            <a:endParaRPr lang="en-US" sz="1200" dirty="0">
              <a:solidFill>
                <a:srgbClr val="000000"/>
              </a:solidFill>
              <a:latin typeface="Calibri (Body)"/>
              <a:cs typeface="Calibri" panose="020F0502020204030204" pitchFamily="34" charset="0"/>
            </a:endParaRPr>
          </a:p>
        </p:txBody>
      </p:sp>
      <p:cxnSp>
        <p:nvCxnSpPr>
          <p:cNvPr id="17" name="Straight Connector 16"/>
          <p:cNvCxnSpPr/>
          <p:nvPr userDrawn="1"/>
        </p:nvCxnSpPr>
        <p:spPr>
          <a:xfrm>
            <a:off x="228600" y="6233844"/>
            <a:ext cx="6927" cy="564722"/>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7086600" y="6511731"/>
            <a:ext cx="1600200" cy="400110"/>
          </a:xfrm>
          <a:prstGeom prst="rect">
            <a:avLst/>
          </a:prstGeom>
          <a:noFill/>
        </p:spPr>
        <p:txBody>
          <a:bodyPr wrap="square" rtlCol="0">
            <a:spAutoFit/>
          </a:bodyPr>
          <a:lstStyle/>
          <a:p>
            <a:r>
              <a:rPr lang="en-US" sz="1000" dirty="0" smtClean="0">
                <a:solidFill>
                  <a:schemeClr val="bg1"/>
                </a:solidFill>
                <a:latin typeface="+mn-lt"/>
              </a:rPr>
              <a:t>Behavior</a:t>
            </a:r>
            <a:r>
              <a:rPr lang="en-US" sz="1000" baseline="0" dirty="0" smtClean="0">
                <a:solidFill>
                  <a:schemeClr val="bg1"/>
                </a:solidFill>
                <a:latin typeface="+mn-lt"/>
              </a:rPr>
              <a:t> Changes </a:t>
            </a:r>
            <a:r>
              <a:rPr lang="en-US" sz="1000" baseline="0" dirty="0" smtClean="0">
                <a:solidFill>
                  <a:schemeClr val="bg1"/>
                </a:solidFill>
                <a:latin typeface="+mn-lt"/>
                <a:cs typeface="Calibri" panose="020F0502020204030204" pitchFamily="34" charset="0"/>
              </a:rPr>
              <a:t>– Antibiotic Prescribing</a:t>
            </a:r>
            <a:endParaRPr lang="en-US" sz="1000" dirty="0">
              <a:solidFill>
                <a:schemeClr val="bg1"/>
              </a:solidFill>
              <a:latin typeface="+mn-lt"/>
            </a:endParaRPr>
          </a:p>
        </p:txBody>
      </p:sp>
    </p:spTree>
    <p:extLst>
      <p:ext uri="{BB962C8B-B14F-4D97-AF65-F5344CB8AC3E}">
        <p14:creationId xmlns:p14="http://schemas.microsoft.com/office/powerpoint/2010/main" val="322256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8" r:id="rId4"/>
    <p:sldLayoutId id="2147483664" r:id="rId5"/>
    <p:sldLayoutId id="2147483665" r:id="rId6"/>
    <p:sldLayoutId id="2147483666" r:id="rId7"/>
    <p:sldLayoutId id="2147483667" r:id="rId8"/>
    <p:sldLayoutId id="2147483669" r:id="rId9"/>
    <p:sldLayoutId id="2147483671" r:id="rId10"/>
  </p:sldLayoutIdLst>
  <p:timing>
    <p:tnLst>
      <p:par>
        <p:cTn id="1" dur="indefinite" restart="never" nodeType="tmRoot"/>
      </p:par>
    </p:tnLst>
  </p:timing>
  <p:hf hdr="0" ftr="0" dt="0"/>
  <p:txStyles>
    <p:titleStyle>
      <a:lvl1pPr algn="ctr" defTabSz="457200" rtl="0" eaLnBrk="1" latinLnBrk="0" hangingPunct="1">
        <a:spcBef>
          <a:spcPct val="0"/>
        </a:spcBef>
        <a:buNone/>
        <a:defRPr sz="3200" b="0" i="0" u="none" kern="1200">
          <a:solidFill>
            <a:srgbClr val="FFFFFF"/>
          </a:solidFill>
          <a:latin typeface="+mj-lt"/>
          <a:ea typeface="+mj-ea"/>
          <a:cs typeface="+mj-cs"/>
        </a:defRPr>
      </a:lvl1pPr>
    </p:titleStyle>
    <p:bodyStyle>
      <a:lvl1pPr marL="342900" indent="-342900" algn="l" defTabSz="457200" rtl="0" eaLnBrk="1" latinLnBrk="0" hangingPunct="1">
        <a:spcBef>
          <a:spcPts val="0"/>
        </a:spcBef>
        <a:spcAft>
          <a:spcPts val="600"/>
        </a:spcAft>
        <a:buClrTx/>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Tx/>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Tx/>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Tx/>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Tx/>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hyperlink" Target="source:https://commons.wikimedia.org/wiki/File:Amazona_festiva_bodini_-Tulsa_Zoo-8a.jpg.%20Accessed%20June%207,%202017" TargetMode="Externa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hyperlink" Target="https://www.birdnote.org/show/pride-protects-st-lucia-parrots"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image" Target="../media/image9.jpg"/><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5.xml"/><Relationship Id="rId5" Type="http://schemas.microsoft.com/office/2007/relationships/hdphoto" Target="../media/hdphoto1.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3" Type="http://schemas.openxmlformats.org/officeDocument/2006/relationships/hyperlink" Target="https://commons.wikimedia.org/wiki/File:Amazona_festiva_bodini_-Tulsa_Zoo-8a.jpg" TargetMode="External"/><Relationship Id="rId2" Type="http://schemas.openxmlformats.org/officeDocument/2006/relationships/slideLayout" Target="../slideLayouts/slideLayout3.xml"/><Relationship Id="rId1" Type="http://schemas.openxmlformats.org/officeDocument/2006/relationships/tags" Target="../tags/tag31.xml"/><Relationship Id="rId5" Type="http://schemas.openxmlformats.org/officeDocument/2006/relationships/hyperlink" Target="https://ssir.org/articles/entry/the_cultural_touch" TargetMode="External"/><Relationship Id="rId4" Type="http://schemas.openxmlformats.org/officeDocument/2006/relationships/hyperlink" Target="http://birdnote.org/show/pride-protects-st-lucia-parrot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ildlife.durrell.org/animals/birds/st-lucia-parrot/" TargetMode="Externa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1711036"/>
          </a:xfrm>
        </p:spPr>
        <p:txBody>
          <a:bodyPr>
            <a:normAutofit/>
          </a:bodyPr>
          <a:lstStyle/>
          <a:p>
            <a:r>
              <a:rPr lang="en-US" dirty="0">
                <a:solidFill>
                  <a:schemeClr val="tx1"/>
                </a:solidFill>
              </a:rPr>
              <a:t>Making Effective Behavior Changes Around Antibiotic Prescribing</a:t>
            </a:r>
          </a:p>
        </p:txBody>
      </p:sp>
      <p:sp>
        <p:nvSpPr>
          <p:cNvPr id="6" name="Subtitle 1"/>
          <p:cNvSpPr>
            <a:spLocks noGrp="1"/>
          </p:cNvSpPr>
          <p:nvPr>
            <p:ph type="subTitle" idx="1"/>
          </p:nvPr>
        </p:nvSpPr>
        <p:spPr/>
        <p:txBody>
          <a:bodyPr>
            <a:normAutofit/>
          </a:bodyPr>
          <a:lstStyle/>
          <a:p>
            <a:r>
              <a:rPr lang="en-US" dirty="0"/>
              <a:t>Acute Care</a:t>
            </a:r>
          </a:p>
        </p:txBody>
      </p:sp>
      <p:sp>
        <p:nvSpPr>
          <p:cNvPr id="7" name="Text Placeholder 6"/>
          <p:cNvSpPr>
            <a:spLocks noGrp="1"/>
          </p:cNvSpPr>
          <p:nvPr>
            <p:ph type="body" sz="quarter" idx="10"/>
          </p:nvPr>
        </p:nvSpPr>
        <p:spPr/>
        <p:txBody>
          <a:bodyPr>
            <a:normAutofit fontScale="92500" lnSpcReduction="10000"/>
          </a:bodyPr>
          <a:lstStyle/>
          <a:p>
            <a:r>
              <a:rPr lang="en-US" dirty="0"/>
              <a:t>AHRQ Safety Program for Improving</a:t>
            </a:r>
          </a:p>
          <a:p>
            <a:r>
              <a:rPr lang="en-US" dirty="0"/>
              <a:t> Antibiotic Use</a:t>
            </a:r>
          </a:p>
        </p:txBody>
      </p:sp>
      <p:sp>
        <p:nvSpPr>
          <p:cNvPr id="5" name="TextBox 4"/>
          <p:cNvSpPr txBox="1"/>
          <p:nvPr/>
        </p:nvSpPr>
        <p:spPr>
          <a:xfrm>
            <a:off x="6324600" y="6415385"/>
            <a:ext cx="2667000" cy="461665"/>
          </a:xfrm>
          <a:prstGeom prst="rect">
            <a:avLst/>
          </a:prstGeom>
          <a:noFill/>
        </p:spPr>
        <p:txBody>
          <a:bodyPr wrap="square" rtlCol="0">
            <a:spAutoFit/>
          </a:bodyPr>
          <a:lstStyle/>
          <a:p>
            <a:pPr algn="r"/>
            <a:r>
              <a:rPr lang="en-US" sz="1200" dirty="0" smtClean="0">
                <a:solidFill>
                  <a:schemeClr val="bg1"/>
                </a:solidFill>
              </a:rPr>
              <a:t>AHRQ Pub. No. 17(20)-0028-EF</a:t>
            </a:r>
          </a:p>
          <a:p>
            <a:pPr algn="r"/>
            <a:r>
              <a:rPr lang="en-US" sz="1200" dirty="0" smtClean="0">
                <a:solidFill>
                  <a:schemeClr val="bg1"/>
                </a:solidFill>
              </a:rPr>
              <a:t>November 2019 </a:t>
            </a:r>
            <a:endParaRPr lang="en-US" sz="1200" dirty="0">
              <a:solidFill>
                <a:schemeClr val="bg1"/>
              </a:solidFill>
            </a:endParaRPr>
          </a:p>
        </p:txBody>
      </p:sp>
    </p:spTree>
    <p:custDataLst>
      <p:tags r:id="rId1"/>
    </p:custDataLst>
    <p:extLst>
      <p:ext uri="{BB962C8B-B14F-4D97-AF65-F5344CB8AC3E}">
        <p14:creationId xmlns:p14="http://schemas.microsoft.com/office/powerpoint/2010/main" val="1689207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St. Lucia Parrot</a:t>
            </a:r>
            <a:r>
              <a:rPr lang="en-US" baseline="30000" dirty="0"/>
              <a:t>4,5</a:t>
            </a:r>
          </a:p>
        </p:txBody>
      </p:sp>
      <p:pic>
        <p:nvPicPr>
          <p:cNvPr id="6" name="Content Placeholder 5" descr="Photo of the St. Lucia Parrot" title="St. Lucia Parrot"/>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930752" y="1295400"/>
            <a:ext cx="3282495" cy="4904770"/>
          </a:xfrm>
          <a:ln>
            <a:solidFill>
              <a:srgbClr val="009EC2"/>
            </a:solidFill>
          </a:ln>
          <a:effectLst>
            <a:outerShdw blurRad="50800" dist="38100" dir="2700000" algn="tl" rotWithShape="0">
              <a:prstClr val="black">
                <a:alpha val="40000"/>
              </a:prstClr>
            </a:outerShdw>
          </a:effectLst>
        </p:spPr>
      </p:pic>
      <p:sp>
        <p:nvSpPr>
          <p:cNvPr id="2" name="Text Placeholder 1"/>
          <p:cNvSpPr>
            <a:spLocks noGrp="1"/>
          </p:cNvSpPr>
          <p:nvPr>
            <p:ph type="body" sz="quarter" idx="10"/>
          </p:nvPr>
        </p:nvSpPr>
        <p:spPr>
          <a:xfrm>
            <a:off x="6324600" y="5133370"/>
            <a:ext cx="1825020" cy="1066800"/>
          </a:xfrm>
        </p:spPr>
        <p:txBody>
          <a:bodyPr/>
          <a:lstStyle/>
          <a:p>
            <a:r>
              <a:rPr lang="en-US" sz="800" dirty="0" err="1" smtClean="0"/>
              <a:t>Amazona</a:t>
            </a:r>
            <a:r>
              <a:rPr lang="en-US" sz="800" dirty="0" smtClean="0"/>
              <a:t> </a:t>
            </a:r>
            <a:r>
              <a:rPr lang="en-US" sz="800" dirty="0" err="1"/>
              <a:t>festiva</a:t>
            </a:r>
            <a:r>
              <a:rPr lang="en-US" sz="800" dirty="0"/>
              <a:t> </a:t>
            </a:r>
            <a:r>
              <a:rPr lang="en-US" sz="800" dirty="0" err="1"/>
              <a:t>bodini</a:t>
            </a:r>
            <a:r>
              <a:rPr lang="en-US" sz="800" dirty="0"/>
              <a:t>. </a:t>
            </a:r>
            <a:r>
              <a:rPr lang="en-US" sz="800" dirty="0" smtClean="0"/>
              <a:t>Tulsa Zoo Oklahoma, 2008. </a:t>
            </a:r>
            <a:r>
              <a:rPr lang="en-US" sz="800" dirty="0" smtClean="0">
                <a:solidFill>
                  <a:srgbClr val="000000"/>
                </a:solidFill>
                <a:hlinkClick r:id="rId5"/>
              </a:rPr>
              <a:t>https</a:t>
            </a:r>
            <a:r>
              <a:rPr lang="en-US" sz="800" dirty="0">
                <a:solidFill>
                  <a:srgbClr val="000000"/>
                </a:solidFill>
                <a:hlinkClick r:id="rId5"/>
              </a:rPr>
              <a:t>://commons.wikimedia.org/wiki/File:Amazona_festiva_bodini_-Tulsa_Zoo-8a.jpg</a:t>
            </a:r>
            <a:r>
              <a:rPr lang="en-US" sz="800" dirty="0">
                <a:solidFill>
                  <a:srgbClr val="000000"/>
                </a:solidFill>
              </a:rPr>
              <a:t>. Accessed April 3, 2019. </a:t>
            </a:r>
            <a:r>
              <a:rPr lang="en-US" sz="800" dirty="0" smtClean="0">
                <a:solidFill>
                  <a:srgbClr val="000000"/>
                </a:solidFill>
              </a:rPr>
              <a:t>Copyright Christopher </a:t>
            </a:r>
            <a:r>
              <a:rPr lang="en-US" sz="800" dirty="0" err="1" smtClean="0">
                <a:solidFill>
                  <a:srgbClr val="000000"/>
                </a:solidFill>
              </a:rPr>
              <a:t>Gabbard</a:t>
            </a:r>
            <a:r>
              <a:rPr lang="en-US" sz="800" dirty="0" smtClean="0">
                <a:solidFill>
                  <a:srgbClr val="000000"/>
                </a:solidFill>
              </a:rPr>
              <a:t>.</a:t>
            </a:r>
            <a:endParaRPr lang="en-US" sz="800" dirty="0"/>
          </a:p>
        </p:txBody>
      </p:sp>
      <p:cxnSp>
        <p:nvCxnSpPr>
          <p:cNvPr id="4" name="Straight Connector 3" descr="Vertical line between photo and credit"/>
          <p:cNvCxnSpPr/>
          <p:nvPr/>
        </p:nvCxnSpPr>
        <p:spPr>
          <a:xfrm>
            <a:off x="6324600" y="5133370"/>
            <a:ext cx="0" cy="1066800"/>
          </a:xfrm>
          <a:prstGeom prst="line">
            <a:avLst/>
          </a:prstGeom>
          <a:ln w="12700">
            <a:solidFill>
              <a:srgbClr val="64CADD"/>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pPr>
              <a:defRPr/>
            </a:pPr>
            <a:fld id="{B1E8F95E-1E29-4987-895A-EB9B005BB95E}" type="slidenum">
              <a:rPr lang="en-US" smtClean="0"/>
              <a:pPr>
                <a:defRPr/>
              </a:pPr>
              <a:t>10</a:t>
            </a:fld>
            <a:endParaRPr lang="en-US" dirty="0"/>
          </a:p>
        </p:txBody>
      </p:sp>
    </p:spTree>
    <p:custDataLst>
      <p:tags r:id="rId1"/>
    </p:custDataLst>
    <p:extLst>
      <p:ext uri="{BB962C8B-B14F-4D97-AF65-F5344CB8AC3E}">
        <p14:creationId xmlns:p14="http://schemas.microsoft.com/office/powerpoint/2010/main" val="1845660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St. Lucia Parrot Intervention</a:t>
            </a:r>
            <a:r>
              <a:rPr lang="en-US" baseline="30000" dirty="0"/>
              <a:t>6,7,8</a:t>
            </a:r>
          </a:p>
        </p:txBody>
      </p:sp>
      <p:sp>
        <p:nvSpPr>
          <p:cNvPr id="6" name="Content Placeholder 5"/>
          <p:cNvSpPr>
            <a:spLocks noGrp="1"/>
          </p:cNvSpPr>
          <p:nvPr>
            <p:ph sz="half" idx="1"/>
          </p:nvPr>
        </p:nvSpPr>
        <p:spPr>
          <a:xfrm>
            <a:off x="457200" y="1341910"/>
            <a:ext cx="4343400" cy="4525963"/>
          </a:xfrm>
        </p:spPr>
        <p:txBody>
          <a:bodyPr>
            <a:normAutofit lnSpcReduction="10000"/>
          </a:bodyPr>
          <a:lstStyle/>
          <a:p>
            <a:r>
              <a:rPr lang="en-US" dirty="0"/>
              <a:t>Academic impulse: Educate on the science of conservation</a:t>
            </a:r>
          </a:p>
          <a:p>
            <a:r>
              <a:rPr lang="en-US" dirty="0"/>
              <a:t>Problem: St. Lucia residents were not interested</a:t>
            </a:r>
          </a:p>
          <a:p>
            <a:r>
              <a:rPr lang="en-US" dirty="0"/>
              <a:t>Solution: Marketing campaign to make the parrot a symbol of the newly independent nation </a:t>
            </a:r>
          </a:p>
        </p:txBody>
      </p:sp>
      <p:sp>
        <p:nvSpPr>
          <p:cNvPr id="9" name="Content Placeholder 8"/>
          <p:cNvSpPr>
            <a:spLocks noGrp="1"/>
          </p:cNvSpPr>
          <p:nvPr>
            <p:ph sz="half" idx="4294967295"/>
          </p:nvPr>
        </p:nvSpPr>
        <p:spPr>
          <a:xfrm>
            <a:off x="5334000" y="5867872"/>
            <a:ext cx="3588993" cy="532927"/>
          </a:xfrm>
        </p:spPr>
        <p:txBody>
          <a:bodyPr/>
          <a:lstStyle/>
          <a:p>
            <a:pPr marL="0" indent="0">
              <a:spcAft>
                <a:spcPts val="0"/>
              </a:spcAft>
              <a:buNone/>
            </a:pPr>
            <a:r>
              <a:rPr lang="en-US" sz="800" dirty="0" smtClean="0"/>
              <a:t>Top: St. Lucia parrot. Joel </a:t>
            </a:r>
            <a:r>
              <a:rPr lang="en-US" sz="800" dirty="0" err="1"/>
              <a:t>Sartore</a:t>
            </a:r>
            <a:r>
              <a:rPr lang="en-US" sz="800" dirty="0"/>
              <a:t>, NG Image Collection </a:t>
            </a:r>
            <a:endParaRPr lang="en-US" sz="800" dirty="0" smtClean="0"/>
          </a:p>
          <a:p>
            <a:pPr marL="0" indent="0">
              <a:spcAft>
                <a:spcPts val="0"/>
              </a:spcAft>
              <a:buNone/>
            </a:pPr>
            <a:r>
              <a:rPr lang="en-US" sz="800" dirty="0" smtClean="0"/>
              <a:t>Bottom: Photo </a:t>
            </a:r>
            <a:r>
              <a:rPr lang="en-US" sz="800" dirty="0"/>
              <a:t>Credit: Paul Butler and Rare. </a:t>
            </a:r>
            <a:r>
              <a:rPr lang="en-US" sz="800" dirty="0">
                <a:hlinkClick r:id="rId4"/>
              </a:rPr>
              <a:t>https://</a:t>
            </a:r>
            <a:r>
              <a:rPr lang="en-US" sz="800" dirty="0" smtClean="0">
                <a:hlinkClick r:id="rId4"/>
              </a:rPr>
              <a:t>www.birdnote.org/show/pride-protects-st-lucia-parrots</a:t>
            </a:r>
            <a:r>
              <a:rPr lang="en-US" sz="800" dirty="0" smtClean="0"/>
              <a:t>.</a:t>
            </a:r>
          </a:p>
          <a:p>
            <a:pPr marL="0" indent="0">
              <a:spcAft>
                <a:spcPts val="0"/>
              </a:spcAft>
              <a:buNone/>
            </a:pPr>
            <a:r>
              <a:rPr lang="en-US" sz="800" dirty="0"/>
              <a:t>B</a:t>
            </a:r>
            <a:r>
              <a:rPr lang="en-US" sz="800" dirty="0" smtClean="0"/>
              <a:t>oth photos used with permission.</a:t>
            </a:r>
            <a:r>
              <a:rPr lang="en-US" sz="800" dirty="0"/>
              <a:t/>
            </a:r>
            <a:br>
              <a:rPr lang="en-US" sz="800" dirty="0"/>
            </a:br>
            <a:endParaRPr lang="en-US" sz="800" dirty="0"/>
          </a:p>
        </p:txBody>
      </p:sp>
      <p:pic>
        <p:nvPicPr>
          <p:cNvPr id="2" name="Picture 1" descr="Photo of a sign describing St. Lucia wildlife conservation" title="Parrot Sig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1921563"/>
            <a:ext cx="3822909" cy="3822909"/>
          </a:xfrm>
          <a:prstGeom prst="rect">
            <a:avLst/>
          </a:prstGeom>
          <a:ln>
            <a:solidFill>
              <a:srgbClr val="009EC2"/>
            </a:solidFill>
          </a:ln>
          <a:effectLst>
            <a:outerShdw blurRad="50800" dist="38100" dir="2700000" algn="tl" rotWithShape="0">
              <a:prstClr val="black">
                <a:alpha val="40000"/>
              </a:prstClr>
            </a:outerShdw>
          </a:effectLst>
        </p:spPr>
      </p:pic>
      <p:pic>
        <p:nvPicPr>
          <p:cNvPr id="4" name="Picture 3" descr="St. Lucia Parrot" title="St. Lucia Parro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4810" y="692511"/>
            <a:ext cx="1143000" cy="1728908"/>
          </a:xfrm>
          <a:prstGeom prst="rect">
            <a:avLst/>
          </a:prstGeom>
          <a:ln>
            <a:solidFill>
              <a:srgbClr val="009EC2"/>
            </a:solidFill>
          </a:ln>
          <a:effectLst>
            <a:outerShdw blurRad="50800" dist="38100" dir="2700000" algn="tl" rotWithShape="0">
              <a:prstClr val="black">
                <a:alpha val="40000"/>
              </a:prstClr>
            </a:outerShdw>
          </a:effectLst>
        </p:spPr>
      </p:pic>
      <p:cxnSp>
        <p:nvCxnSpPr>
          <p:cNvPr id="7" name="Straight Connector 6" descr="Vertical blue line"/>
          <p:cNvCxnSpPr/>
          <p:nvPr/>
        </p:nvCxnSpPr>
        <p:spPr>
          <a:xfrm>
            <a:off x="5257800" y="5944546"/>
            <a:ext cx="0" cy="456254"/>
          </a:xfrm>
          <a:prstGeom prst="line">
            <a:avLst/>
          </a:prstGeom>
          <a:ln w="12700">
            <a:solidFill>
              <a:srgbClr val="64CADD"/>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pPr>
              <a:defRPr/>
            </a:pPr>
            <a:fld id="{B1E8F95E-1E29-4987-895A-EB9B005BB95E}" type="slidenum">
              <a:rPr lang="en-US" smtClean="0"/>
              <a:pPr>
                <a:defRPr/>
              </a:pPr>
              <a:t>11</a:t>
            </a:fld>
            <a:endParaRPr lang="en-US" dirty="0"/>
          </a:p>
        </p:txBody>
      </p:sp>
    </p:spTree>
    <p:custDataLst>
      <p:tags r:id="rId1"/>
    </p:custDataLst>
    <p:extLst>
      <p:ext uri="{BB962C8B-B14F-4D97-AF65-F5344CB8AC3E}">
        <p14:creationId xmlns:p14="http://schemas.microsoft.com/office/powerpoint/2010/main" val="662325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Antibiotics Are Our Parrot</a:t>
            </a:r>
          </a:p>
        </p:txBody>
      </p:sp>
      <p:sp>
        <p:nvSpPr>
          <p:cNvPr id="13" name="Content Placeholder 12"/>
          <p:cNvSpPr>
            <a:spLocks noGrp="1"/>
          </p:cNvSpPr>
          <p:nvPr>
            <p:ph idx="1"/>
          </p:nvPr>
        </p:nvSpPr>
        <p:spPr>
          <a:xfrm>
            <a:off x="7467601" y="2438400"/>
            <a:ext cx="1403498" cy="564632"/>
          </a:xfrm>
        </p:spPr>
        <p:txBody>
          <a:bodyPr>
            <a:normAutofit fontScale="92500"/>
          </a:bodyPr>
          <a:lstStyle/>
          <a:p>
            <a:pPr marL="0" indent="0" algn="r">
              <a:buNone/>
            </a:pPr>
            <a:r>
              <a:rPr lang="en-US" sz="900" dirty="0" smtClean="0"/>
              <a:t>St. Lucia Parrot. Joel </a:t>
            </a:r>
            <a:r>
              <a:rPr lang="en-US" sz="900" dirty="0" err="1"/>
              <a:t>Sartore</a:t>
            </a:r>
            <a:r>
              <a:rPr lang="en-US" sz="900" dirty="0"/>
              <a:t>, NG Image </a:t>
            </a:r>
            <a:r>
              <a:rPr lang="en-US" sz="900" dirty="0" smtClean="0"/>
              <a:t>Collection. Used with permission</a:t>
            </a:r>
            <a:r>
              <a:rPr lang="en-US" sz="800" dirty="0" smtClean="0"/>
              <a:t>.</a:t>
            </a:r>
            <a:endParaRPr lang="en-US" sz="800" dirty="0"/>
          </a:p>
        </p:txBody>
      </p:sp>
      <p:grpSp>
        <p:nvGrpSpPr>
          <p:cNvPr id="11" name="Group 10" descr="Image is of a cartoon St. Lucia Parrot with a photograph of an antibiotics bottle, symbolizing that antibiotics are &quot;our parrot.&quot;" title="Artistic design Parrot with bottle of antibiotics"/>
          <p:cNvGrpSpPr/>
          <p:nvPr/>
        </p:nvGrpSpPr>
        <p:grpSpPr>
          <a:xfrm>
            <a:off x="1856562" y="-105519"/>
            <a:ext cx="5643369" cy="5620764"/>
            <a:chOff x="1061463" y="91849"/>
            <a:chExt cx="5643369" cy="5620764"/>
          </a:xfrm>
        </p:grpSpPr>
        <p:pic>
          <p:nvPicPr>
            <p:cNvPr id="4" name="Picture 3" descr="Image is of a cartoon St. Lucia Parrot with a photograph of an antibiotics bottle, symbolizing that antibiotics are &quot;our parrot.&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23678">
              <a:off x="1061463" y="91849"/>
              <a:ext cx="5643369" cy="5620764"/>
            </a:xfrm>
            <a:prstGeom prst="rect">
              <a:avLst/>
            </a:prstGeom>
            <a:effectLst>
              <a:outerShdw blurRad="50800" dist="38100" dir="2700000" algn="tl" rotWithShape="0">
                <a:prstClr val="black">
                  <a:alpha val="40000"/>
                </a:prstClr>
              </a:outerShdw>
            </a:effectLst>
          </p:spPr>
        </p:pic>
        <p:pic>
          <p:nvPicPr>
            <p:cNvPr id="2" name="Picture 1" descr="Photograph of an antibiotics bottle"/>
            <p:cNvPicPr>
              <a:picLocks noChangeAspect="1"/>
            </p:cNvPicPr>
            <p:nvPr/>
          </p:nvPicPr>
          <p:blipFill rotWithShape="1">
            <a:blip r:embed="rId5" cstate="print">
              <a:extLst>
                <a:ext uri="{28A0092B-C50C-407E-A947-70E740481C1C}">
                  <a14:useLocalDpi xmlns:a14="http://schemas.microsoft.com/office/drawing/2010/main" val="0"/>
                </a:ext>
              </a:extLst>
            </a:blip>
            <a:srcRect l="23640" t="22286" r="8332" b="22673"/>
            <a:stretch/>
          </p:blipFill>
          <p:spPr>
            <a:xfrm rot="4066049">
              <a:off x="3215000" y="3707743"/>
              <a:ext cx="1833853" cy="1098447"/>
            </a:xfrm>
            <a:prstGeom prst="roundRect">
              <a:avLst/>
            </a:prstGeom>
            <a:ln w="63500" cap="rnd">
              <a:noFill/>
            </a:ln>
            <a:effectLst/>
            <a:scene3d>
              <a:camera prst="orthographicFront"/>
              <a:lightRig rig="contrasting" dir="t">
                <a:rot lat="0" lon="0" rev="3000000"/>
              </a:lightRig>
            </a:scene3d>
            <a:sp3d contourW="7620">
              <a:bevelT w="95250" h="31750"/>
              <a:contourClr>
                <a:srgbClr val="333333"/>
              </a:contourClr>
            </a:sp3d>
          </p:spPr>
        </p:pic>
      </p:grpSp>
      <p:pic>
        <p:nvPicPr>
          <p:cNvPr id="9" name="Picture 8" descr="St. Lucia Parrot" title="St. Lucia Parro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4810" y="692511"/>
            <a:ext cx="1143000" cy="1728908"/>
          </a:xfrm>
          <a:prstGeom prst="rect">
            <a:avLst/>
          </a:prstGeom>
          <a:ln>
            <a:solidFill>
              <a:srgbClr val="009EC2"/>
            </a:solidFill>
          </a:ln>
          <a:effectLst>
            <a:outerShdw blurRad="50800" dist="38100" dir="2700000" algn="tl" rotWithShape="0">
              <a:prstClr val="black">
                <a:alpha val="40000"/>
              </a:prstClr>
            </a:outerShdw>
          </a:effectLst>
        </p:spPr>
      </p:pic>
      <p:sp>
        <p:nvSpPr>
          <p:cNvPr id="5" name="Slide Number Placeholder 4"/>
          <p:cNvSpPr>
            <a:spLocks noGrp="1"/>
          </p:cNvSpPr>
          <p:nvPr>
            <p:ph type="sldNum" sz="quarter" idx="4"/>
          </p:nvPr>
        </p:nvSpPr>
        <p:spPr/>
        <p:txBody>
          <a:bodyPr/>
          <a:lstStyle/>
          <a:p>
            <a:pPr>
              <a:defRPr/>
            </a:pPr>
            <a:fld id="{B1E8F95E-1E29-4987-895A-EB9B005BB95E}" type="slidenum">
              <a:rPr lang="en-US" smtClean="0"/>
              <a:pPr>
                <a:defRPr/>
              </a:pPr>
              <a:t>12</a:t>
            </a:fld>
            <a:endParaRPr lang="en-US" dirty="0"/>
          </a:p>
        </p:txBody>
      </p:sp>
    </p:spTree>
    <p:custDataLst>
      <p:tags r:id="rId1"/>
    </p:custDataLst>
    <p:extLst>
      <p:ext uri="{BB962C8B-B14F-4D97-AF65-F5344CB8AC3E}">
        <p14:creationId xmlns:p14="http://schemas.microsoft.com/office/powerpoint/2010/main" val="2784064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Insecure Prescriber</a:t>
            </a:r>
          </a:p>
        </p:txBody>
      </p:sp>
      <p:graphicFrame>
        <p:nvGraphicFramePr>
          <p:cNvPr id="7" name="Content Placeholder 6" descr="Prescribers Who--&#10;Prescribe excessively broad empiric coverage&#10;Are worried about stopping MRSA or Pseudomonas coverage&#10;Want to keep antibiotics on “just in case”&#10;Prescribe prolonged durations&#10;&#10;Potential Solutions&#10;Acknowledge how they feel and be gentle in your communication approach&#10;Negotiate (stop this antibiotic today, and if that &#10;goes OK then stop the other antibiotic tomorrow)&#10;Reinforce good behavior &#10;Request formal ID consultation (shared responsibility for antibiotic decisions)&#10;Show local data and/or invite to guideline committees (allows them to see how others approach a problem and defines the norm)&#10;"/>
          <p:cNvGraphicFramePr>
            <a:graphicFrameLocks noGrp="1"/>
          </p:cNvGraphicFramePr>
          <p:nvPr>
            <p:ph idx="1"/>
            <p:extLst>
              <p:ext uri="{D42A27DB-BD31-4B8C-83A1-F6EECF244321}">
                <p14:modId xmlns:p14="http://schemas.microsoft.com/office/powerpoint/2010/main" val="4109034890"/>
              </p:ext>
            </p:extLst>
          </p:nvPr>
        </p:nvGraphicFramePr>
        <p:xfrm>
          <a:off x="228600" y="1035723"/>
          <a:ext cx="6553200" cy="4998720"/>
        </p:xfrm>
        <a:graphic>
          <a:graphicData uri="http://schemas.openxmlformats.org/drawingml/2006/table">
            <a:tbl>
              <a:tblPr firstRow="1" bandRow="1">
                <a:tableStyleId>{7DF18680-E054-41AD-8BC1-D1AEF772440D}</a:tableStyleId>
              </a:tblPr>
              <a:tblGrid>
                <a:gridCol w="6553200">
                  <a:extLst>
                    <a:ext uri="{9D8B030D-6E8A-4147-A177-3AD203B41FA5}">
                      <a16:colId xmlns:a16="http://schemas.microsoft.com/office/drawing/2014/main" val="1245945551"/>
                    </a:ext>
                  </a:extLst>
                </a:gridCol>
              </a:tblGrid>
              <a:tr h="370840">
                <a:tc>
                  <a:txBody>
                    <a:bodyPr/>
                    <a:lstStyle/>
                    <a:p>
                      <a:pPr algn="ctr"/>
                      <a:r>
                        <a:rPr lang="en-US" sz="2600" b="0" i="0" u="none" kern="1200" dirty="0">
                          <a:solidFill>
                            <a:srgbClr val="FFFFFF"/>
                          </a:solidFill>
                          <a:latin typeface="+mj-lt"/>
                          <a:ea typeface="+mj-ea"/>
                          <a:cs typeface="+mj-cs"/>
                        </a:rPr>
                        <a:t>Prescribers Who—</a:t>
                      </a:r>
                    </a:p>
                  </a:txBody>
                  <a:tcPr/>
                </a:tc>
                <a:extLst>
                  <a:ext uri="{0D108BD9-81ED-4DB2-BD59-A6C34878D82A}">
                    <a16:rowId xmlns:a16="http://schemas.microsoft.com/office/drawing/2014/main" val="3128694834"/>
                  </a:ext>
                </a:extLst>
              </a:tr>
              <a:tr h="370840">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Prescribe excessively broad empiric coverage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Are</a:t>
                      </a:r>
                      <a:r>
                        <a:rPr lang="en-US" sz="1800" baseline="0" dirty="0"/>
                        <a:t> w</a:t>
                      </a:r>
                      <a:r>
                        <a:rPr lang="en-US" sz="1800" dirty="0"/>
                        <a:t>orried about stopping MRSA or </a:t>
                      </a:r>
                      <a:r>
                        <a:rPr lang="en-US" sz="1800" i="1" dirty="0"/>
                        <a:t>Pseudomonas</a:t>
                      </a:r>
                      <a:r>
                        <a:rPr lang="en-US" sz="1800" dirty="0"/>
                        <a:t> coverage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Want to keep antibiotics on “just in case”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Prescribe</a:t>
                      </a:r>
                      <a:r>
                        <a:rPr lang="en-US" sz="1800" baseline="0" dirty="0"/>
                        <a:t> p</a:t>
                      </a:r>
                      <a:r>
                        <a:rPr lang="en-US" sz="1800" dirty="0"/>
                        <a:t>rolonged durations</a:t>
                      </a:r>
                    </a:p>
                  </a:txBody>
                  <a:tcPr anchor="ctr"/>
                </a:tc>
                <a:extLst>
                  <a:ext uri="{0D108BD9-81ED-4DB2-BD59-A6C34878D82A}">
                    <a16:rowId xmlns:a16="http://schemas.microsoft.com/office/drawing/2014/main" val="2706201653"/>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600" b="0" i="0" u="none" kern="1200" dirty="0">
                          <a:solidFill>
                            <a:srgbClr val="FFFFFF"/>
                          </a:solidFill>
                          <a:latin typeface="+mj-lt"/>
                          <a:ea typeface="+mj-ea"/>
                          <a:cs typeface="+mj-cs"/>
                        </a:rPr>
                        <a:t>Potential Solutions</a:t>
                      </a:r>
                      <a:endParaRPr lang="en-US" sz="2600" b="0" i="0" u="none" kern="1200" dirty="0">
                        <a:solidFill>
                          <a:srgbClr val="FFFFFF"/>
                        </a:solidFill>
                        <a:latin typeface="+mn-lt"/>
                        <a:ea typeface="+mn-ea"/>
                        <a:cs typeface="+mn-cs"/>
                      </a:endParaRPr>
                    </a:p>
                  </a:txBody>
                  <a:tcPr anchor="ctr">
                    <a:solidFill>
                      <a:schemeClr val="accent5"/>
                    </a:solidFill>
                  </a:tcPr>
                </a:tc>
                <a:extLst>
                  <a:ext uri="{0D108BD9-81ED-4DB2-BD59-A6C34878D82A}">
                    <a16:rowId xmlns:a16="http://schemas.microsoft.com/office/drawing/2014/main" val="3412299415"/>
                  </a:ext>
                </a:extLst>
              </a:tr>
              <a:tr h="370840">
                <a:tc>
                  <a:txBody>
                    <a:bodyPr/>
                    <a:lstStyle/>
                    <a:p>
                      <a:pPr marL="342900" indent="-342900" rtl="0" eaLnBrk="1" fontAlgn="ctr" latinLnBrk="0" hangingPunct="1">
                        <a:buFont typeface="Arial" panose="020B0604020202020204" pitchFamily="34" charset="0"/>
                        <a:buChar char="•"/>
                      </a:pPr>
                      <a:r>
                        <a:rPr lang="en-US" sz="1800" b="0" i="0" u="none" strike="noStrike" kern="1200" dirty="0">
                          <a:solidFill>
                            <a:schemeClr val="tx1"/>
                          </a:solidFill>
                          <a:effectLst/>
                          <a:latin typeface="+mn-lt"/>
                          <a:ea typeface="+mn-ea"/>
                          <a:cs typeface="+mn-cs"/>
                        </a:rPr>
                        <a:t>Acknowledge</a:t>
                      </a:r>
                      <a:r>
                        <a:rPr lang="en-US" sz="1800" b="0" i="0" u="none" strike="noStrike" kern="1200" baseline="0" dirty="0">
                          <a:solidFill>
                            <a:schemeClr val="tx1"/>
                          </a:solidFill>
                          <a:effectLst/>
                          <a:latin typeface="+mn-lt"/>
                          <a:ea typeface="+mn-ea"/>
                          <a:cs typeface="+mn-cs"/>
                        </a:rPr>
                        <a:t> how they feel and be gentle in your communication approach</a:t>
                      </a:r>
                    </a:p>
                    <a:p>
                      <a:pPr marL="342900" indent="-342900" rtl="0" eaLnBrk="1" fontAlgn="ctr" latinLnBrk="0" hangingPunct="1">
                        <a:buFont typeface="Arial" panose="020B0604020202020204" pitchFamily="34" charset="0"/>
                        <a:buChar char="•"/>
                      </a:pPr>
                      <a:r>
                        <a:rPr lang="en-US" sz="1800" b="0" i="0" u="none" strike="noStrike" kern="1200" dirty="0" smtClean="0">
                          <a:solidFill>
                            <a:schemeClr val="tx1"/>
                          </a:solidFill>
                          <a:effectLst/>
                          <a:latin typeface="+mn-lt"/>
                          <a:ea typeface="+mn-ea"/>
                          <a:cs typeface="+mn-cs"/>
                        </a:rPr>
                        <a:t>Negotiate </a:t>
                      </a:r>
                      <a:r>
                        <a:rPr lang="en-US" sz="1800" b="0" i="0" u="none" strike="noStrike" kern="1200" dirty="0">
                          <a:solidFill>
                            <a:schemeClr val="tx1"/>
                          </a:solidFill>
                          <a:effectLst/>
                          <a:latin typeface="+mn-lt"/>
                          <a:ea typeface="+mn-ea"/>
                          <a:cs typeface="+mn-cs"/>
                        </a:rPr>
                        <a:t>(stop</a:t>
                      </a:r>
                      <a:r>
                        <a:rPr lang="en-US" sz="1800" b="0" i="0" u="none" strike="noStrike" kern="1200" baseline="0" dirty="0">
                          <a:solidFill>
                            <a:schemeClr val="tx1"/>
                          </a:solidFill>
                          <a:effectLst/>
                          <a:latin typeface="+mn-lt"/>
                          <a:ea typeface="+mn-ea"/>
                          <a:cs typeface="+mn-cs"/>
                        </a:rPr>
                        <a:t> this antibiotic today, and if that </a:t>
                      </a:r>
                      <a:br>
                        <a:rPr lang="en-US" sz="1800" b="0" i="0" u="none" strike="noStrike" kern="1200" baseline="0" dirty="0">
                          <a:solidFill>
                            <a:schemeClr val="tx1"/>
                          </a:solidFill>
                          <a:effectLst/>
                          <a:latin typeface="+mn-lt"/>
                          <a:ea typeface="+mn-ea"/>
                          <a:cs typeface="+mn-cs"/>
                        </a:rPr>
                      </a:br>
                      <a:r>
                        <a:rPr lang="en-US" sz="1800" b="0" i="0" u="none" strike="noStrike" kern="1200" baseline="0" dirty="0">
                          <a:solidFill>
                            <a:schemeClr val="tx1"/>
                          </a:solidFill>
                          <a:effectLst/>
                          <a:latin typeface="+mn-lt"/>
                          <a:ea typeface="+mn-ea"/>
                          <a:cs typeface="+mn-cs"/>
                        </a:rPr>
                        <a:t>goes OK then stop the other antibiotic tomorrow)</a:t>
                      </a:r>
                    </a:p>
                    <a:p>
                      <a:pPr marL="342900" marR="0" indent="-34290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dirty="0">
                          <a:solidFill>
                            <a:schemeClr val="tx1"/>
                          </a:solidFill>
                          <a:effectLst/>
                          <a:latin typeface="+mn-lt"/>
                          <a:ea typeface="+mn-ea"/>
                          <a:cs typeface="+mn-cs"/>
                        </a:rPr>
                        <a:t>Reinforce good behavior </a:t>
                      </a:r>
                    </a:p>
                    <a:p>
                      <a:pPr marL="342900" indent="-342900" rtl="0" eaLnBrk="1" fontAlgn="auto" latinLnBrk="0" hangingPunct="1">
                        <a:buFont typeface="Arial" panose="020B0604020202020204" pitchFamily="34" charset="0"/>
                        <a:buChar char="•"/>
                      </a:pPr>
                      <a:r>
                        <a:rPr lang="en-US" sz="1800" b="0" i="0" u="none" strike="noStrike" kern="1200" dirty="0" smtClean="0">
                          <a:solidFill>
                            <a:schemeClr val="tx1"/>
                          </a:solidFill>
                          <a:effectLst/>
                          <a:latin typeface="+mn-lt"/>
                          <a:ea typeface="+mn-ea"/>
                          <a:cs typeface="+mn-cs"/>
                        </a:rPr>
                        <a:t>Request</a:t>
                      </a:r>
                      <a:r>
                        <a:rPr lang="en-US" sz="1800" b="0" i="0" u="none" strike="noStrike" kern="1200" baseline="0" dirty="0" smtClean="0">
                          <a:solidFill>
                            <a:schemeClr val="tx1"/>
                          </a:solidFill>
                          <a:effectLst/>
                          <a:latin typeface="+mn-lt"/>
                          <a:ea typeface="+mn-ea"/>
                          <a:cs typeface="+mn-cs"/>
                        </a:rPr>
                        <a:t> f</a:t>
                      </a:r>
                      <a:r>
                        <a:rPr lang="en-US" sz="1800" b="0" i="0" u="none" strike="noStrike" kern="1200" dirty="0" smtClean="0">
                          <a:solidFill>
                            <a:schemeClr val="tx1"/>
                          </a:solidFill>
                          <a:effectLst/>
                          <a:latin typeface="+mn-lt"/>
                          <a:ea typeface="+mn-ea"/>
                          <a:cs typeface="+mn-cs"/>
                        </a:rPr>
                        <a:t>ormal </a:t>
                      </a:r>
                      <a:r>
                        <a:rPr lang="en-US" sz="1800" b="0" i="0" u="none" strike="noStrike" kern="1200" dirty="0">
                          <a:solidFill>
                            <a:schemeClr val="tx1"/>
                          </a:solidFill>
                          <a:effectLst/>
                          <a:latin typeface="+mn-lt"/>
                          <a:ea typeface="+mn-ea"/>
                          <a:cs typeface="+mn-cs"/>
                        </a:rPr>
                        <a:t>ID consultation (shared responsibility for antibiotic decisions)</a:t>
                      </a:r>
                    </a:p>
                    <a:p>
                      <a:pPr marL="342900" indent="-342900" rtl="0" eaLnBrk="1" fontAlgn="auto" latinLnBrk="0" hangingPunct="1">
                        <a:buFont typeface="Arial" panose="020B0604020202020204" pitchFamily="34" charset="0"/>
                        <a:buChar char="•"/>
                      </a:pPr>
                      <a:r>
                        <a:rPr lang="en-US" sz="1800" b="0" i="0" u="none" strike="noStrike" kern="1200" dirty="0">
                          <a:solidFill>
                            <a:schemeClr val="tx1"/>
                          </a:solidFill>
                          <a:effectLst/>
                          <a:latin typeface="+mn-lt"/>
                          <a:ea typeface="+mn-ea"/>
                          <a:cs typeface="+mn-cs"/>
                        </a:rPr>
                        <a:t>Show local data</a:t>
                      </a:r>
                      <a:r>
                        <a:rPr lang="en-US" sz="1800" b="0" i="0" u="none" strike="noStrike" kern="1200" baseline="0" dirty="0">
                          <a:solidFill>
                            <a:schemeClr val="tx1"/>
                          </a:solidFill>
                          <a:effectLst/>
                          <a:latin typeface="+mn-lt"/>
                          <a:ea typeface="+mn-ea"/>
                          <a:cs typeface="+mn-cs"/>
                        </a:rPr>
                        <a:t> and/or i</a:t>
                      </a:r>
                      <a:r>
                        <a:rPr lang="en-US" sz="1800" b="0" i="0" u="none" strike="noStrike" kern="1200" dirty="0">
                          <a:solidFill>
                            <a:schemeClr val="tx1"/>
                          </a:solidFill>
                          <a:effectLst/>
                          <a:latin typeface="+mn-lt"/>
                          <a:ea typeface="+mn-ea"/>
                          <a:cs typeface="+mn-cs"/>
                        </a:rPr>
                        <a:t>nvite to guideline committees (allows them to see how others approach a problem and defines the norm)</a:t>
                      </a:r>
                    </a:p>
                  </a:txBody>
                  <a:tcPr anchor="ctr"/>
                </a:tc>
                <a:extLst>
                  <a:ext uri="{0D108BD9-81ED-4DB2-BD59-A6C34878D82A}">
                    <a16:rowId xmlns:a16="http://schemas.microsoft.com/office/drawing/2014/main" val="1128442116"/>
                  </a:ext>
                </a:extLst>
              </a:tr>
            </a:tbl>
          </a:graphicData>
        </a:graphic>
      </p:graphicFrame>
      <p:pic>
        <p:nvPicPr>
          <p:cNvPr id="5" name="Picture 4" descr="Photograph of an insecure clinician looking worried, with his head in his right hand and his left arm across his torso" title="Insecure Prescribe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8303" b="100000" l="4545" r="90455">
                        <a14:foregroundMark x1="33545" y1="48727" x2="11182" y2="80121"/>
                      </a14:backgroundRemoval>
                    </a14:imgEffect>
                  </a14:imgLayer>
                </a14:imgProps>
              </a:ext>
              <a:ext uri="{28A0092B-C50C-407E-A947-70E740481C1C}">
                <a14:useLocalDpi xmlns:a14="http://schemas.microsoft.com/office/drawing/2010/main" val="0"/>
              </a:ext>
            </a:extLst>
          </a:blip>
          <a:srcRect l="5044" t="18275"/>
          <a:stretch/>
        </p:blipFill>
        <p:spPr>
          <a:xfrm>
            <a:off x="6553200" y="1143000"/>
            <a:ext cx="2895600" cy="3738199"/>
          </a:xfrm>
          <a:prstGeom prst="rect">
            <a:avLst/>
          </a:prstGeom>
        </p:spPr>
      </p:pic>
      <p:sp>
        <p:nvSpPr>
          <p:cNvPr id="3" name="Slide Number Placeholder 2"/>
          <p:cNvSpPr>
            <a:spLocks noGrp="1"/>
          </p:cNvSpPr>
          <p:nvPr>
            <p:ph type="sldNum" sz="quarter" idx="4"/>
          </p:nvPr>
        </p:nvSpPr>
        <p:spPr/>
        <p:txBody>
          <a:bodyPr/>
          <a:lstStyle/>
          <a:p>
            <a:pPr>
              <a:defRPr/>
            </a:pPr>
            <a:fld id="{B1E8F95E-1E29-4987-895A-EB9B005BB95E}" type="slidenum">
              <a:rPr lang="en-US" smtClean="0"/>
              <a:pPr>
                <a:defRPr/>
              </a:pPr>
              <a:t>13</a:t>
            </a:fld>
            <a:endParaRPr lang="en-US" dirty="0"/>
          </a:p>
        </p:txBody>
      </p:sp>
    </p:spTree>
    <p:custDataLst>
      <p:tags r:id="rId1"/>
    </p:custDataLst>
    <p:extLst>
      <p:ext uri="{BB962C8B-B14F-4D97-AF65-F5344CB8AC3E}">
        <p14:creationId xmlns:p14="http://schemas.microsoft.com/office/powerpoint/2010/main" val="1067929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“Special” Prescriber</a:t>
            </a:r>
          </a:p>
        </p:txBody>
      </p:sp>
      <p:graphicFrame>
        <p:nvGraphicFramePr>
          <p:cNvPr id="8" name="Content Placeholder 7" descr="Prescribers Who--&#10;Think their patients are different&#10;Don’t believe the evidence&#10;&#10;Potential Solutions&#10;Acknowledge their concerns (face to face preferred to build trust)&#10;Attend their meetings&#10;Show that your recommendations are similar to those from other similar institutions (peer pressure)&#10;Invite to guideline committees (allows them to feel they have control over recommendations)&#10;Negotiate (identify a subset of patients they are concerned about and develop specific guideline for them)&#10;Show local data indicating that your approach works just as well"/>
          <p:cNvGraphicFramePr>
            <a:graphicFrameLocks noGrp="1"/>
          </p:cNvGraphicFramePr>
          <p:nvPr>
            <p:ph idx="1"/>
            <p:extLst>
              <p:ext uri="{D42A27DB-BD31-4B8C-83A1-F6EECF244321}">
                <p14:modId xmlns:p14="http://schemas.microsoft.com/office/powerpoint/2010/main" val="3543185612"/>
              </p:ext>
            </p:extLst>
          </p:nvPr>
        </p:nvGraphicFramePr>
        <p:xfrm>
          <a:off x="228600" y="1066800"/>
          <a:ext cx="6400800" cy="5153526"/>
        </p:xfrm>
        <a:graphic>
          <a:graphicData uri="http://schemas.openxmlformats.org/drawingml/2006/table">
            <a:tbl>
              <a:tblPr firstRow="1" bandRow="1">
                <a:tableStyleId>{7DF18680-E054-41AD-8BC1-D1AEF772440D}</a:tableStyleId>
              </a:tblPr>
              <a:tblGrid>
                <a:gridCol w="6400800">
                  <a:extLst>
                    <a:ext uri="{9D8B030D-6E8A-4147-A177-3AD203B41FA5}">
                      <a16:colId xmlns:a16="http://schemas.microsoft.com/office/drawing/2014/main" val="2513906290"/>
                    </a:ext>
                  </a:extLst>
                </a:gridCol>
              </a:tblGrid>
              <a:tr h="556126">
                <a:tc>
                  <a:txBody>
                    <a:bodyPr/>
                    <a:lstStyle/>
                    <a:p>
                      <a:pPr algn="ctr"/>
                      <a:r>
                        <a:rPr lang="en-US" sz="2600" b="0" i="0" u="none" kern="1200" dirty="0">
                          <a:solidFill>
                            <a:srgbClr val="FFFFFF"/>
                          </a:solidFill>
                          <a:latin typeface="+mj-lt"/>
                          <a:ea typeface="+mj-ea"/>
                          <a:cs typeface="+mj-cs"/>
                        </a:rPr>
                        <a:t>Prescribers Who</a:t>
                      </a:r>
                      <a:r>
                        <a:rPr lang="en-US" sz="2600" b="0" i="0" u="none" kern="1200" dirty="0">
                          <a:solidFill>
                            <a:srgbClr val="FFFFFF"/>
                          </a:solidFill>
                          <a:latin typeface="+mn-lt"/>
                          <a:ea typeface="+mn-ea"/>
                          <a:cs typeface="+mn-cs"/>
                        </a:rPr>
                        <a:t>—</a:t>
                      </a:r>
                      <a:endParaRPr lang="en-US" sz="2600" b="0" i="0" u="none" kern="1200" dirty="0">
                        <a:solidFill>
                          <a:srgbClr val="FFFFFF"/>
                        </a:solidFill>
                        <a:latin typeface="+mj-lt"/>
                        <a:ea typeface="+mj-ea"/>
                        <a:cs typeface="+mj-cs"/>
                      </a:endParaRPr>
                    </a:p>
                  </a:txBody>
                  <a:tcPr/>
                </a:tc>
                <a:extLst>
                  <a:ext uri="{0D108BD9-81ED-4DB2-BD59-A6C34878D82A}">
                    <a16:rowId xmlns:a16="http://schemas.microsoft.com/office/drawing/2014/main" val="4121865080"/>
                  </a:ext>
                </a:extLst>
              </a:tr>
              <a:tr h="764674">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kern="1200" dirty="0">
                          <a:solidFill>
                            <a:schemeClr val="dk1"/>
                          </a:solidFill>
                          <a:latin typeface="+mn-lt"/>
                          <a:ea typeface="+mn-ea"/>
                          <a:cs typeface="+mn-cs"/>
                        </a:rPr>
                        <a:t>Think their patients are different</a:t>
                      </a:r>
                    </a:p>
                    <a:p>
                      <a:pPr marL="342900" lvl="0" indent="-342900">
                        <a:buFont typeface="Arial" panose="020B0604020202020204" pitchFamily="34" charset="0"/>
                        <a:buChar char="•"/>
                      </a:pPr>
                      <a:r>
                        <a:rPr lang="en-US" sz="1900" kern="1200" dirty="0">
                          <a:solidFill>
                            <a:schemeClr val="dk1"/>
                          </a:solidFill>
                          <a:latin typeface="+mn-lt"/>
                          <a:ea typeface="+mn-ea"/>
                          <a:cs typeface="+mn-cs"/>
                        </a:rPr>
                        <a:t>Don’t believe the evidence</a:t>
                      </a:r>
                    </a:p>
                  </a:txBody>
                  <a:tcPr anchor="ctr"/>
                </a:tc>
                <a:extLst>
                  <a:ext uri="{0D108BD9-81ED-4DB2-BD59-A6C34878D82A}">
                    <a16:rowId xmlns:a16="http://schemas.microsoft.com/office/drawing/2014/main" val="2454496946"/>
                  </a:ext>
                </a:extLst>
              </a:tr>
              <a:tr h="5561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600" b="0" i="0" u="none" kern="1200" dirty="0">
                          <a:solidFill>
                            <a:srgbClr val="FFFFFF"/>
                          </a:solidFill>
                          <a:latin typeface="+mj-lt"/>
                          <a:ea typeface="+mj-ea"/>
                          <a:cs typeface="+mj-cs"/>
                        </a:rPr>
                        <a:t>Potential Solutions</a:t>
                      </a:r>
                    </a:p>
                  </a:txBody>
                  <a:tcPr anchor="ctr">
                    <a:solidFill>
                      <a:schemeClr val="accent5"/>
                    </a:solidFill>
                  </a:tcPr>
                </a:tc>
                <a:extLst>
                  <a:ext uri="{0D108BD9-81ED-4DB2-BD59-A6C34878D82A}">
                    <a16:rowId xmlns:a16="http://schemas.microsoft.com/office/drawing/2014/main" val="3692687590"/>
                  </a:ext>
                </a:extLst>
              </a:tr>
              <a:tr h="3076074">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kern="1200" dirty="0">
                          <a:solidFill>
                            <a:schemeClr val="dk1"/>
                          </a:solidFill>
                          <a:latin typeface="+mn-lt"/>
                          <a:ea typeface="+mn-ea"/>
                          <a:cs typeface="+mn-cs"/>
                        </a:rPr>
                        <a:t>Acknowledge their concerns (face</a:t>
                      </a:r>
                      <a:r>
                        <a:rPr lang="en-US" sz="1900" kern="1200" baseline="0" dirty="0">
                          <a:solidFill>
                            <a:schemeClr val="dk1"/>
                          </a:solidFill>
                          <a:latin typeface="+mn-lt"/>
                          <a:ea typeface="+mn-ea"/>
                          <a:cs typeface="+mn-cs"/>
                        </a:rPr>
                        <a:t> </a:t>
                      </a:r>
                      <a:r>
                        <a:rPr lang="en-US" sz="1900" kern="1200" dirty="0">
                          <a:solidFill>
                            <a:schemeClr val="dk1"/>
                          </a:solidFill>
                          <a:latin typeface="+mn-lt"/>
                          <a:ea typeface="+mn-ea"/>
                          <a:cs typeface="+mn-cs"/>
                        </a:rPr>
                        <a:t>to</a:t>
                      </a:r>
                      <a:r>
                        <a:rPr lang="en-US" sz="1900" kern="1200" baseline="0" dirty="0">
                          <a:solidFill>
                            <a:schemeClr val="dk1"/>
                          </a:solidFill>
                          <a:latin typeface="+mn-lt"/>
                          <a:ea typeface="+mn-ea"/>
                          <a:cs typeface="+mn-cs"/>
                        </a:rPr>
                        <a:t> </a:t>
                      </a:r>
                      <a:r>
                        <a:rPr lang="en-US" sz="1900" kern="1200" dirty="0">
                          <a:solidFill>
                            <a:schemeClr val="dk1"/>
                          </a:solidFill>
                          <a:latin typeface="+mn-lt"/>
                          <a:ea typeface="+mn-ea"/>
                          <a:cs typeface="+mn-cs"/>
                        </a:rPr>
                        <a:t>face preferred to build trust)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kern="1200" dirty="0" smtClean="0">
                          <a:solidFill>
                            <a:schemeClr val="dk1"/>
                          </a:solidFill>
                          <a:latin typeface="+mn-lt"/>
                          <a:ea typeface="+mn-ea"/>
                          <a:cs typeface="+mn-cs"/>
                        </a:rPr>
                        <a:t>Attend</a:t>
                      </a:r>
                      <a:r>
                        <a:rPr lang="en-US" sz="1900" kern="1200" baseline="0" dirty="0" smtClean="0">
                          <a:solidFill>
                            <a:schemeClr val="dk1"/>
                          </a:solidFill>
                          <a:latin typeface="+mn-lt"/>
                          <a:ea typeface="+mn-ea"/>
                          <a:cs typeface="+mn-cs"/>
                        </a:rPr>
                        <a:t> </a:t>
                      </a:r>
                      <a:r>
                        <a:rPr lang="en-US" sz="1900" kern="1200" baseline="0" dirty="0">
                          <a:solidFill>
                            <a:schemeClr val="dk1"/>
                          </a:solidFill>
                          <a:latin typeface="+mn-lt"/>
                          <a:ea typeface="+mn-ea"/>
                          <a:cs typeface="+mn-cs"/>
                        </a:rPr>
                        <a:t>their meetings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kern="1200" dirty="0">
                          <a:solidFill>
                            <a:schemeClr val="dk1"/>
                          </a:solidFill>
                          <a:latin typeface="+mn-lt"/>
                          <a:ea typeface="+mn-ea"/>
                          <a:cs typeface="+mn-cs"/>
                        </a:rPr>
                        <a:t>Show that your recommendations are similar to those from other similar institutions (peer</a:t>
                      </a:r>
                      <a:r>
                        <a:rPr lang="en-US" sz="1900" kern="1200" baseline="0" dirty="0">
                          <a:solidFill>
                            <a:schemeClr val="dk1"/>
                          </a:solidFill>
                          <a:latin typeface="+mn-lt"/>
                          <a:ea typeface="+mn-ea"/>
                          <a:cs typeface="+mn-cs"/>
                        </a:rPr>
                        <a:t> </a:t>
                      </a:r>
                      <a:r>
                        <a:rPr lang="en-US" sz="1900" kern="1200" dirty="0">
                          <a:solidFill>
                            <a:schemeClr val="dk1"/>
                          </a:solidFill>
                          <a:latin typeface="+mn-lt"/>
                          <a:ea typeface="+mn-ea"/>
                          <a:cs typeface="+mn-cs"/>
                        </a:rPr>
                        <a:t>pressure)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i="0" u="none" strike="noStrike" kern="1200" baseline="0" dirty="0">
                          <a:solidFill>
                            <a:schemeClr val="tx1"/>
                          </a:solidFill>
                          <a:effectLst/>
                          <a:latin typeface="+mn-lt"/>
                          <a:ea typeface="+mn-ea"/>
                          <a:cs typeface="+mn-cs"/>
                        </a:rPr>
                        <a:t>I</a:t>
                      </a:r>
                      <a:r>
                        <a:rPr lang="en-US" sz="1900" b="0" i="0" u="none" strike="noStrike" kern="1200" dirty="0">
                          <a:solidFill>
                            <a:schemeClr val="tx1"/>
                          </a:solidFill>
                          <a:effectLst/>
                          <a:latin typeface="+mn-lt"/>
                          <a:ea typeface="+mn-ea"/>
                          <a:cs typeface="+mn-cs"/>
                        </a:rPr>
                        <a:t>nvite to guideline committees (allows them to feel they have</a:t>
                      </a:r>
                      <a:r>
                        <a:rPr lang="en-US" sz="1900" b="0" i="0" u="none" strike="noStrike" kern="1200" baseline="0" dirty="0">
                          <a:solidFill>
                            <a:schemeClr val="tx1"/>
                          </a:solidFill>
                          <a:effectLst/>
                          <a:latin typeface="+mn-lt"/>
                          <a:ea typeface="+mn-ea"/>
                          <a:cs typeface="+mn-cs"/>
                        </a:rPr>
                        <a:t> control over recommendations</a:t>
                      </a:r>
                      <a:r>
                        <a:rPr lang="en-US" sz="1900" b="0" i="0" u="none" strike="noStrike" kern="1200" dirty="0">
                          <a:solidFill>
                            <a:schemeClr val="tx1"/>
                          </a:solidFill>
                          <a:effectLst/>
                          <a:latin typeface="+mn-lt"/>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kern="1200" baseline="0" dirty="0" smtClean="0">
                          <a:solidFill>
                            <a:schemeClr val="dk1"/>
                          </a:solidFill>
                          <a:latin typeface="+mn-lt"/>
                          <a:ea typeface="+mn-ea"/>
                          <a:cs typeface="+mn-cs"/>
                        </a:rPr>
                        <a:t>Negotiate </a:t>
                      </a:r>
                      <a:r>
                        <a:rPr lang="en-US" sz="1900" kern="1200" baseline="0" dirty="0">
                          <a:solidFill>
                            <a:schemeClr val="dk1"/>
                          </a:solidFill>
                          <a:latin typeface="+mn-lt"/>
                          <a:ea typeface="+mn-ea"/>
                          <a:cs typeface="+mn-cs"/>
                        </a:rPr>
                        <a:t>(identify a subset of patients they are concerned about and develop specific guideline for them)</a:t>
                      </a:r>
                      <a:endParaRPr lang="en-US" sz="1900" kern="1200" dirty="0">
                        <a:solidFill>
                          <a:schemeClr val="dk1"/>
                        </a:solidFill>
                        <a:latin typeface="+mn-lt"/>
                        <a:ea typeface="+mn-ea"/>
                        <a:cs typeface="+mn-cs"/>
                      </a:endParaRPr>
                    </a:p>
                    <a:p>
                      <a:pPr marL="342900" indent="-342900" rtl="0" eaLnBrk="1" fontAlgn="auto" latinLnBrk="0" hangingPunct="1">
                        <a:buFont typeface="Arial" panose="020B0604020202020204" pitchFamily="34" charset="0"/>
                        <a:buChar char="•"/>
                      </a:pPr>
                      <a:r>
                        <a:rPr lang="en-US" sz="1900" b="0" i="0" u="none" strike="noStrike" kern="1200" dirty="0">
                          <a:solidFill>
                            <a:schemeClr val="tx1"/>
                          </a:solidFill>
                          <a:effectLst/>
                          <a:latin typeface="+mn-lt"/>
                          <a:ea typeface="+mn-ea"/>
                          <a:cs typeface="+mn-cs"/>
                        </a:rPr>
                        <a:t>Show local data indicating that your approach works just as well</a:t>
                      </a:r>
                    </a:p>
                  </a:txBody>
                  <a:tcPr anchor="ctr"/>
                </a:tc>
                <a:extLst>
                  <a:ext uri="{0D108BD9-81ED-4DB2-BD59-A6C34878D82A}">
                    <a16:rowId xmlns:a16="http://schemas.microsoft.com/office/drawing/2014/main" val="3024899650"/>
                  </a:ext>
                </a:extLst>
              </a:tr>
            </a:tbl>
          </a:graphicData>
        </a:graphic>
      </p:graphicFrame>
      <p:pic>
        <p:nvPicPr>
          <p:cNvPr id="5" name="Picture 4" descr="Photo of a clinician using a stethescope on his head" title="Special prescrib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1066800"/>
            <a:ext cx="2276381" cy="1752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pic>
      <p:sp>
        <p:nvSpPr>
          <p:cNvPr id="3" name="Slide Number Placeholder 2"/>
          <p:cNvSpPr>
            <a:spLocks noGrp="1"/>
          </p:cNvSpPr>
          <p:nvPr>
            <p:ph type="sldNum" sz="quarter" idx="4"/>
          </p:nvPr>
        </p:nvSpPr>
        <p:spPr/>
        <p:txBody>
          <a:bodyPr/>
          <a:lstStyle/>
          <a:p>
            <a:pPr>
              <a:defRPr/>
            </a:pPr>
            <a:fld id="{B1E8F95E-1E29-4987-895A-EB9B005BB95E}" type="slidenum">
              <a:rPr lang="en-US" smtClean="0"/>
              <a:pPr>
                <a:defRPr/>
              </a:pPr>
              <a:t>14</a:t>
            </a:fld>
            <a:endParaRPr lang="en-US" dirty="0"/>
          </a:p>
        </p:txBody>
      </p:sp>
    </p:spTree>
    <p:custDataLst>
      <p:tags r:id="rId1"/>
    </p:custDataLst>
    <p:extLst>
      <p:ext uri="{BB962C8B-B14F-4D97-AF65-F5344CB8AC3E}">
        <p14:creationId xmlns:p14="http://schemas.microsoft.com/office/powerpoint/2010/main" val="2630881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Disorganized Prescriber</a:t>
            </a:r>
          </a:p>
        </p:txBody>
      </p:sp>
      <p:graphicFrame>
        <p:nvGraphicFramePr>
          <p:cNvPr id="6" name="Content Placeholder 5" descr="Prescribers Who--&#10;Didn’t know patient was on antibiotic&#10;Didn’t write down or transmit recommendation correctly&#10;&#10;Potential Solutions&#10;Provide data and prompts at the point of care&#10;Encourage use of a daily time out tool to assess antibiotic use&#10;Write down specific recommendations&#10;Request providers repeat recommendations&#10;Discuss recommendations with multiple team members at once"/>
          <p:cNvGraphicFramePr>
            <a:graphicFrameLocks noGrp="1"/>
          </p:cNvGraphicFramePr>
          <p:nvPr>
            <p:ph idx="1"/>
            <p:extLst>
              <p:ext uri="{D42A27DB-BD31-4B8C-83A1-F6EECF244321}">
                <p14:modId xmlns:p14="http://schemas.microsoft.com/office/powerpoint/2010/main" val="1823033778"/>
              </p:ext>
            </p:extLst>
          </p:nvPr>
        </p:nvGraphicFramePr>
        <p:xfrm>
          <a:off x="228600" y="1142999"/>
          <a:ext cx="6324600" cy="4876801"/>
        </p:xfrm>
        <a:graphic>
          <a:graphicData uri="http://schemas.openxmlformats.org/drawingml/2006/table">
            <a:tbl>
              <a:tblPr firstRow="1" bandRow="1">
                <a:tableStyleId>{7DF18680-E054-41AD-8BC1-D1AEF772440D}</a:tableStyleId>
              </a:tblPr>
              <a:tblGrid>
                <a:gridCol w="6324600">
                  <a:extLst>
                    <a:ext uri="{9D8B030D-6E8A-4147-A177-3AD203B41FA5}">
                      <a16:colId xmlns:a16="http://schemas.microsoft.com/office/drawing/2014/main" val="1919009203"/>
                    </a:ext>
                  </a:extLst>
                </a:gridCol>
              </a:tblGrid>
              <a:tr h="722489">
                <a:tc>
                  <a:txBody>
                    <a:bodyPr/>
                    <a:lstStyle/>
                    <a:p>
                      <a:pPr algn="ctr"/>
                      <a:r>
                        <a:rPr lang="en-US" sz="2600" b="0" i="0" u="none" kern="1200" dirty="0">
                          <a:solidFill>
                            <a:srgbClr val="FFFFFF"/>
                          </a:solidFill>
                          <a:latin typeface="+mj-lt"/>
                          <a:ea typeface="+mj-ea"/>
                          <a:cs typeface="+mj-cs"/>
                        </a:rPr>
                        <a:t>Prescribers Who</a:t>
                      </a:r>
                      <a:r>
                        <a:rPr lang="en-US" sz="2600" b="0" i="0" u="none" kern="1200" dirty="0">
                          <a:solidFill>
                            <a:srgbClr val="FFFFFF"/>
                          </a:solidFill>
                          <a:latin typeface="+mn-lt"/>
                          <a:ea typeface="+mn-ea"/>
                          <a:cs typeface="+mn-cs"/>
                        </a:rPr>
                        <a:t>—</a:t>
                      </a:r>
                      <a:endParaRPr lang="en-US" sz="2600" b="0" i="0" u="none" kern="1200" dirty="0">
                        <a:solidFill>
                          <a:srgbClr val="FFFFFF"/>
                        </a:solidFill>
                        <a:latin typeface="+mj-lt"/>
                        <a:ea typeface="+mj-ea"/>
                        <a:cs typeface="+mj-cs"/>
                      </a:endParaRPr>
                    </a:p>
                  </a:txBody>
                  <a:tcPr anchor="ctr"/>
                </a:tc>
                <a:extLst>
                  <a:ext uri="{0D108BD9-81ED-4DB2-BD59-A6C34878D82A}">
                    <a16:rowId xmlns:a16="http://schemas.microsoft.com/office/drawing/2014/main" val="3690562010"/>
                  </a:ext>
                </a:extLst>
              </a:tr>
              <a:tr h="1038578">
                <a:tc>
                  <a:txBody>
                    <a:bodyPr/>
                    <a:lstStyle/>
                    <a:p>
                      <a:pPr marL="342900" lvl="0" indent="-342900">
                        <a:buFont typeface="Arial" panose="020B0604020202020204" pitchFamily="34" charset="0"/>
                        <a:buChar char="•"/>
                      </a:pPr>
                      <a:r>
                        <a:rPr lang="en-US" sz="2000" kern="1200" dirty="0">
                          <a:solidFill>
                            <a:schemeClr val="dk1"/>
                          </a:solidFill>
                          <a:latin typeface="+mn-lt"/>
                          <a:ea typeface="+mn-ea"/>
                          <a:cs typeface="+mn-cs"/>
                        </a:rPr>
                        <a:t>Didn’t know patient was on antibiotic</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dk1"/>
                          </a:solidFill>
                          <a:latin typeface="+mn-lt"/>
                          <a:ea typeface="+mn-ea"/>
                          <a:cs typeface="+mn-cs"/>
                        </a:rPr>
                        <a:t>Didn’t write down or transmit recommendation correctly</a:t>
                      </a:r>
                    </a:p>
                  </a:txBody>
                  <a:tcPr anchor="ctr"/>
                </a:tc>
                <a:extLst>
                  <a:ext uri="{0D108BD9-81ED-4DB2-BD59-A6C34878D82A}">
                    <a16:rowId xmlns:a16="http://schemas.microsoft.com/office/drawing/2014/main" val="112671028"/>
                  </a:ext>
                </a:extLst>
              </a:tr>
              <a:tr h="72248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600" b="0" i="0" u="none" kern="1200" dirty="0">
                          <a:solidFill>
                            <a:srgbClr val="FFFFFF"/>
                          </a:solidFill>
                          <a:latin typeface="+mj-lt"/>
                          <a:ea typeface="+mj-ea"/>
                          <a:cs typeface="+mj-cs"/>
                        </a:rPr>
                        <a:t>Potential Solutions</a:t>
                      </a:r>
                    </a:p>
                  </a:txBody>
                  <a:tcPr anchor="ctr">
                    <a:solidFill>
                      <a:schemeClr val="accent5"/>
                    </a:solidFill>
                  </a:tcPr>
                </a:tc>
                <a:extLst>
                  <a:ext uri="{0D108BD9-81ED-4DB2-BD59-A6C34878D82A}">
                    <a16:rowId xmlns:a16="http://schemas.microsoft.com/office/drawing/2014/main" val="2188629322"/>
                  </a:ext>
                </a:extLst>
              </a:tr>
              <a:tr h="2393245">
                <a:tc>
                  <a:txBody>
                    <a:bodyPr/>
                    <a:lstStyle/>
                    <a:p>
                      <a:pPr marL="342900" lvl="0" indent="-342900">
                        <a:buFont typeface="Arial" panose="020B0604020202020204" pitchFamily="34" charset="0"/>
                        <a:buChar char="•"/>
                      </a:pPr>
                      <a:r>
                        <a:rPr lang="en-US" sz="2000" kern="1200" dirty="0" smtClean="0">
                          <a:solidFill>
                            <a:schemeClr val="dk1"/>
                          </a:solidFill>
                          <a:latin typeface="+mn-lt"/>
                          <a:ea typeface="+mn-ea"/>
                          <a:cs typeface="+mn-cs"/>
                        </a:rPr>
                        <a:t>Provide</a:t>
                      </a:r>
                      <a:r>
                        <a:rPr lang="en-US" sz="2000" kern="1200" baseline="0" dirty="0" smtClean="0">
                          <a:solidFill>
                            <a:schemeClr val="dk1"/>
                          </a:solidFill>
                          <a:latin typeface="+mn-lt"/>
                          <a:ea typeface="+mn-ea"/>
                          <a:cs typeface="+mn-cs"/>
                        </a:rPr>
                        <a:t> d</a:t>
                      </a:r>
                      <a:r>
                        <a:rPr lang="en-US" sz="2000" kern="1200" dirty="0" smtClean="0">
                          <a:solidFill>
                            <a:schemeClr val="dk1"/>
                          </a:solidFill>
                          <a:latin typeface="+mn-lt"/>
                          <a:ea typeface="+mn-ea"/>
                          <a:cs typeface="+mn-cs"/>
                        </a:rPr>
                        <a:t>ata </a:t>
                      </a:r>
                      <a:r>
                        <a:rPr lang="en-US" sz="2000" kern="1200" dirty="0">
                          <a:solidFill>
                            <a:schemeClr val="dk1"/>
                          </a:solidFill>
                          <a:latin typeface="+mn-lt"/>
                          <a:ea typeface="+mn-ea"/>
                          <a:cs typeface="+mn-cs"/>
                        </a:rPr>
                        <a:t>and prompts at the point of care</a:t>
                      </a:r>
                    </a:p>
                    <a:p>
                      <a:pPr marL="342900" lvl="0" indent="-342900">
                        <a:buFont typeface="Arial" panose="020B0604020202020204" pitchFamily="34" charset="0"/>
                        <a:buChar char="•"/>
                      </a:pPr>
                      <a:r>
                        <a:rPr lang="en-US" sz="2000" kern="1200" dirty="0">
                          <a:solidFill>
                            <a:schemeClr val="dk1"/>
                          </a:solidFill>
                          <a:latin typeface="+mn-lt"/>
                          <a:ea typeface="+mn-ea"/>
                          <a:cs typeface="+mn-cs"/>
                        </a:rPr>
                        <a:t>Encourage use of a daily time out tool to assess antibiotic use</a:t>
                      </a:r>
                    </a:p>
                    <a:p>
                      <a:pPr marL="342900" lvl="0" indent="-342900">
                        <a:buFont typeface="Arial" panose="020B0604020202020204" pitchFamily="34" charset="0"/>
                        <a:buChar char="•"/>
                      </a:pPr>
                      <a:r>
                        <a:rPr lang="en-US" sz="2000" kern="1200" dirty="0">
                          <a:solidFill>
                            <a:schemeClr val="dk1"/>
                          </a:solidFill>
                          <a:latin typeface="+mn-lt"/>
                          <a:ea typeface="+mn-ea"/>
                          <a:cs typeface="+mn-cs"/>
                        </a:rPr>
                        <a:t>Write down specific recommendations</a:t>
                      </a:r>
                    </a:p>
                    <a:p>
                      <a:pPr marL="342900" lvl="0" indent="-342900">
                        <a:buFont typeface="Arial" panose="020B0604020202020204" pitchFamily="34" charset="0"/>
                        <a:buChar char="•"/>
                      </a:pPr>
                      <a:r>
                        <a:rPr lang="en-US" sz="2000" kern="1200" dirty="0">
                          <a:solidFill>
                            <a:schemeClr val="dk1"/>
                          </a:solidFill>
                          <a:latin typeface="+mn-lt"/>
                          <a:ea typeface="+mn-ea"/>
                          <a:cs typeface="+mn-cs"/>
                        </a:rPr>
                        <a:t>Request providers repeat recommendations</a:t>
                      </a:r>
                    </a:p>
                    <a:p>
                      <a:pPr marL="342900" lvl="0" indent="-342900">
                        <a:buFont typeface="Arial" panose="020B0604020202020204" pitchFamily="34" charset="0"/>
                        <a:buChar char="•"/>
                      </a:pPr>
                      <a:r>
                        <a:rPr lang="en-US" sz="2000" kern="1200" dirty="0">
                          <a:solidFill>
                            <a:schemeClr val="dk1"/>
                          </a:solidFill>
                          <a:latin typeface="+mn-lt"/>
                          <a:ea typeface="+mn-ea"/>
                          <a:cs typeface="+mn-cs"/>
                        </a:rPr>
                        <a:t>Discuss recommendations with multiple team members at once</a:t>
                      </a:r>
                    </a:p>
                  </a:txBody>
                  <a:tcPr anchor="ctr"/>
                </a:tc>
                <a:extLst>
                  <a:ext uri="{0D108BD9-81ED-4DB2-BD59-A6C34878D82A}">
                    <a16:rowId xmlns:a16="http://schemas.microsoft.com/office/drawing/2014/main" val="4074901360"/>
                  </a:ext>
                </a:extLst>
              </a:tr>
            </a:tbl>
          </a:graphicData>
        </a:graphic>
      </p:graphicFrame>
      <p:pic>
        <p:nvPicPr>
          <p:cNvPr id="11" name="Picture 10" descr="Photo of a person surrounded by documents" title="Disorganized Prescrib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1142999"/>
            <a:ext cx="2244493" cy="1502511"/>
          </a:xfrm>
          <a:prstGeom prst="rect">
            <a:avLst/>
          </a:prstGeom>
        </p:spPr>
      </p:pic>
      <p:sp>
        <p:nvSpPr>
          <p:cNvPr id="3" name="Slide Number Placeholder 2"/>
          <p:cNvSpPr>
            <a:spLocks noGrp="1"/>
          </p:cNvSpPr>
          <p:nvPr>
            <p:ph type="sldNum" sz="quarter" idx="4"/>
          </p:nvPr>
        </p:nvSpPr>
        <p:spPr/>
        <p:txBody>
          <a:bodyPr/>
          <a:lstStyle/>
          <a:p>
            <a:pPr>
              <a:defRPr/>
            </a:pPr>
            <a:fld id="{B1E8F95E-1E29-4987-895A-EB9B005BB95E}" type="slidenum">
              <a:rPr lang="en-US" smtClean="0"/>
              <a:pPr>
                <a:defRPr/>
              </a:pPr>
              <a:t>15</a:t>
            </a:fld>
            <a:endParaRPr lang="en-US" dirty="0"/>
          </a:p>
        </p:txBody>
      </p:sp>
    </p:spTree>
    <p:custDataLst>
      <p:tags r:id="rId1"/>
    </p:custDataLst>
    <p:extLst>
      <p:ext uri="{BB962C8B-B14F-4D97-AF65-F5344CB8AC3E}">
        <p14:creationId xmlns:p14="http://schemas.microsoft.com/office/powerpoint/2010/main" val="218661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Rogue Prescriber</a:t>
            </a:r>
          </a:p>
        </p:txBody>
      </p:sp>
      <p:graphicFrame>
        <p:nvGraphicFramePr>
          <p:cNvPr id="8" name="Content Placeholder 7" descr="Prescribers Who--&#10;Don’t care about antibiotic stewardship&#10;Do whatever they want to do&#10;Encourage others to do the same &#10;&#10;Potential Solutions&#10;Get someone they respect to talk to them&#10;Involve them in making guidelines and algorithms&#10;Appeal to emotions&#10;Cases of real patients who were harmed&#10;Evidence that the individual patient can be harmed&#10;Discuss with senior executive"/>
          <p:cNvGraphicFramePr>
            <a:graphicFrameLocks noGrp="1"/>
          </p:cNvGraphicFramePr>
          <p:nvPr>
            <p:ph idx="1"/>
            <p:extLst>
              <p:ext uri="{D42A27DB-BD31-4B8C-83A1-F6EECF244321}">
                <p14:modId xmlns:p14="http://schemas.microsoft.com/office/powerpoint/2010/main" val="836252833"/>
              </p:ext>
            </p:extLst>
          </p:nvPr>
        </p:nvGraphicFramePr>
        <p:xfrm>
          <a:off x="228600" y="1143000"/>
          <a:ext cx="6400800" cy="4876800"/>
        </p:xfrm>
        <a:graphic>
          <a:graphicData uri="http://schemas.openxmlformats.org/drawingml/2006/table">
            <a:tbl>
              <a:tblPr firstRow="1" bandRow="1">
                <a:tableStyleId>{7DF18680-E054-41AD-8BC1-D1AEF772440D}</a:tableStyleId>
              </a:tblPr>
              <a:tblGrid>
                <a:gridCol w="6400800">
                  <a:extLst>
                    <a:ext uri="{9D8B030D-6E8A-4147-A177-3AD203B41FA5}">
                      <a16:colId xmlns:a16="http://schemas.microsoft.com/office/drawing/2014/main" val="2837500256"/>
                    </a:ext>
                  </a:extLst>
                </a:gridCol>
              </a:tblGrid>
              <a:tr h="609600">
                <a:tc>
                  <a:txBody>
                    <a:bodyPr/>
                    <a:lstStyle/>
                    <a:p>
                      <a:pPr algn="ctr"/>
                      <a:r>
                        <a:rPr lang="en-US" sz="2600" b="0" i="0" u="none" kern="1200" dirty="0">
                          <a:solidFill>
                            <a:srgbClr val="FFFFFF"/>
                          </a:solidFill>
                          <a:latin typeface="+mj-lt"/>
                          <a:ea typeface="+mj-ea"/>
                          <a:cs typeface="+mj-cs"/>
                        </a:rPr>
                        <a:t>Prescribers Who</a:t>
                      </a:r>
                      <a:r>
                        <a:rPr lang="en-US" sz="2600" b="0" i="0" u="none" kern="1200" dirty="0">
                          <a:solidFill>
                            <a:srgbClr val="FFFFFF"/>
                          </a:solidFill>
                          <a:latin typeface="+mn-lt"/>
                          <a:ea typeface="+mn-ea"/>
                          <a:cs typeface="+mn-cs"/>
                        </a:rPr>
                        <a:t>—</a:t>
                      </a:r>
                      <a:endParaRPr lang="en-US" sz="2600" b="0" i="0" u="none" kern="1200" dirty="0">
                        <a:solidFill>
                          <a:srgbClr val="FFFFFF"/>
                        </a:solidFill>
                        <a:latin typeface="+mj-lt"/>
                        <a:ea typeface="+mj-ea"/>
                        <a:cs typeface="+mj-cs"/>
                      </a:endParaRPr>
                    </a:p>
                  </a:txBody>
                  <a:tcPr/>
                </a:tc>
                <a:extLst>
                  <a:ext uri="{0D108BD9-81ED-4DB2-BD59-A6C34878D82A}">
                    <a16:rowId xmlns:a16="http://schemas.microsoft.com/office/drawing/2014/main" val="1438007040"/>
                  </a:ext>
                </a:extLst>
              </a:tr>
              <a:tr h="1257300">
                <a:tc>
                  <a:txBody>
                    <a:bodyPr/>
                    <a:lstStyle/>
                    <a:p>
                      <a:pPr marL="342900" lvl="0" indent="-342900">
                        <a:buFont typeface="Arial" panose="020B0604020202020204" pitchFamily="34" charset="0"/>
                        <a:buChar char="•"/>
                      </a:pPr>
                      <a:r>
                        <a:rPr lang="en-US" sz="2000" kern="1200" dirty="0">
                          <a:solidFill>
                            <a:schemeClr val="dk1"/>
                          </a:solidFill>
                          <a:latin typeface="+mn-lt"/>
                          <a:ea typeface="+mn-ea"/>
                          <a:cs typeface="+mn-cs"/>
                        </a:rPr>
                        <a:t>Don’t care about antibiotic stewardship</a:t>
                      </a:r>
                    </a:p>
                    <a:p>
                      <a:pPr marL="342900" lvl="0" indent="-342900">
                        <a:buFont typeface="Arial" panose="020B0604020202020204" pitchFamily="34" charset="0"/>
                        <a:buChar char="•"/>
                      </a:pPr>
                      <a:r>
                        <a:rPr lang="en-US" sz="2000" kern="1200" baseline="0" dirty="0">
                          <a:solidFill>
                            <a:schemeClr val="dk1"/>
                          </a:solidFill>
                          <a:latin typeface="+mn-lt"/>
                          <a:ea typeface="+mn-ea"/>
                          <a:cs typeface="+mn-cs"/>
                        </a:rPr>
                        <a:t>Do whatever they want to do</a:t>
                      </a:r>
                    </a:p>
                    <a:p>
                      <a:pPr marL="342900" lvl="0" indent="-342900">
                        <a:buFont typeface="Arial" panose="020B0604020202020204" pitchFamily="34" charset="0"/>
                        <a:buChar char="•"/>
                      </a:pPr>
                      <a:r>
                        <a:rPr lang="en-US" sz="2000" kern="1200" baseline="0" dirty="0">
                          <a:solidFill>
                            <a:schemeClr val="dk1"/>
                          </a:solidFill>
                          <a:latin typeface="+mn-lt"/>
                          <a:ea typeface="+mn-ea"/>
                          <a:cs typeface="+mn-cs"/>
                        </a:rPr>
                        <a:t>Encourage others to do the same </a:t>
                      </a:r>
                    </a:p>
                  </a:txBody>
                  <a:tcPr anchor="ctr"/>
                </a:tc>
                <a:extLst>
                  <a:ext uri="{0D108BD9-81ED-4DB2-BD59-A6C34878D82A}">
                    <a16:rowId xmlns:a16="http://schemas.microsoft.com/office/drawing/2014/main" val="1548505635"/>
                  </a:ext>
                </a:extLst>
              </a:tr>
              <a:tr h="6096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600" b="0" i="0" u="none" kern="1200" dirty="0">
                          <a:solidFill>
                            <a:srgbClr val="FFFFFF"/>
                          </a:solidFill>
                          <a:latin typeface="+mj-lt"/>
                          <a:ea typeface="+mj-ea"/>
                          <a:cs typeface="+mj-cs"/>
                        </a:rPr>
                        <a:t>Potential Solutions</a:t>
                      </a:r>
                    </a:p>
                  </a:txBody>
                  <a:tcPr anchor="ctr">
                    <a:solidFill>
                      <a:schemeClr val="accent5"/>
                    </a:solidFill>
                  </a:tcPr>
                </a:tc>
                <a:extLst>
                  <a:ext uri="{0D108BD9-81ED-4DB2-BD59-A6C34878D82A}">
                    <a16:rowId xmlns:a16="http://schemas.microsoft.com/office/drawing/2014/main" val="3449245857"/>
                  </a:ext>
                </a:extLst>
              </a:tr>
              <a:tr h="2400300">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dk1"/>
                          </a:solidFill>
                          <a:latin typeface="+mn-lt"/>
                          <a:ea typeface="+mn-ea"/>
                          <a:cs typeface="+mn-cs"/>
                        </a:rPr>
                        <a:t>Get someone they respect to talk to them</a:t>
                      </a:r>
                    </a:p>
                    <a:p>
                      <a:pPr marL="342900" lvl="0" indent="-342900">
                        <a:buFont typeface="Arial" panose="020B0604020202020204" pitchFamily="34" charset="0"/>
                        <a:buChar char="•"/>
                      </a:pPr>
                      <a:r>
                        <a:rPr lang="en-US" sz="2000" kern="1200" dirty="0" smtClean="0">
                          <a:solidFill>
                            <a:schemeClr val="dk1"/>
                          </a:solidFill>
                          <a:latin typeface="+mn-lt"/>
                          <a:ea typeface="+mn-ea"/>
                          <a:cs typeface="+mn-cs"/>
                        </a:rPr>
                        <a:t>Involve them </a:t>
                      </a:r>
                      <a:r>
                        <a:rPr lang="en-US" sz="2000" kern="1200" dirty="0">
                          <a:solidFill>
                            <a:schemeClr val="dk1"/>
                          </a:solidFill>
                          <a:latin typeface="+mn-lt"/>
                          <a:ea typeface="+mn-ea"/>
                          <a:cs typeface="+mn-cs"/>
                        </a:rPr>
                        <a:t>in making guidelines and algorithms</a:t>
                      </a:r>
                    </a:p>
                    <a:p>
                      <a:pPr marL="342900" lvl="0" indent="-342900">
                        <a:buFont typeface="Arial" panose="020B0604020202020204" pitchFamily="34" charset="0"/>
                        <a:buChar char="•"/>
                      </a:pPr>
                      <a:r>
                        <a:rPr lang="en-US" sz="2000" kern="1200" dirty="0">
                          <a:solidFill>
                            <a:schemeClr val="dk1"/>
                          </a:solidFill>
                          <a:latin typeface="+mn-lt"/>
                          <a:ea typeface="+mn-ea"/>
                          <a:cs typeface="+mn-cs"/>
                        </a:rPr>
                        <a:t>Appeal to emotions</a:t>
                      </a:r>
                    </a:p>
                    <a:p>
                      <a:pPr marL="800100" lvl="1" indent="-342900">
                        <a:buFont typeface="Courier New" panose="02070309020205020404" pitchFamily="49" charset="0"/>
                        <a:buChar char="o"/>
                      </a:pPr>
                      <a:r>
                        <a:rPr lang="en-US" sz="2000" kern="1200" dirty="0">
                          <a:solidFill>
                            <a:schemeClr val="dk1"/>
                          </a:solidFill>
                          <a:latin typeface="+mn-lt"/>
                          <a:ea typeface="+mn-ea"/>
                          <a:cs typeface="+mn-cs"/>
                        </a:rPr>
                        <a:t>Cases of real patients who were harmed</a:t>
                      </a:r>
                    </a:p>
                    <a:p>
                      <a:pPr marL="800100" lvl="1" indent="-342900">
                        <a:buFont typeface="Courier New" panose="02070309020205020404" pitchFamily="49" charset="0"/>
                        <a:buChar char="o"/>
                      </a:pPr>
                      <a:r>
                        <a:rPr lang="en-US" sz="2000" kern="1200" dirty="0">
                          <a:solidFill>
                            <a:schemeClr val="dk1"/>
                          </a:solidFill>
                          <a:latin typeface="+mn-lt"/>
                          <a:ea typeface="+mn-ea"/>
                          <a:cs typeface="+mn-cs"/>
                        </a:rPr>
                        <a:t>Evidence that the individual patient can be harmed</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dk1"/>
                          </a:solidFill>
                          <a:latin typeface="+mn-lt"/>
                          <a:ea typeface="+mn-ea"/>
                          <a:cs typeface="+mn-cs"/>
                        </a:rPr>
                        <a:t>Discuss with senior executive</a:t>
                      </a:r>
                    </a:p>
                  </a:txBody>
                  <a:tcPr anchor="ctr"/>
                </a:tc>
                <a:extLst>
                  <a:ext uri="{0D108BD9-81ED-4DB2-BD59-A6C34878D82A}">
                    <a16:rowId xmlns:a16="http://schemas.microsoft.com/office/drawing/2014/main" val="1267002113"/>
                  </a:ext>
                </a:extLst>
              </a:tr>
            </a:tbl>
          </a:graphicData>
        </a:graphic>
      </p:graphicFrame>
      <p:pic>
        <p:nvPicPr>
          <p:cNvPr id="3" name="Picture 2" descr="Image of rogue prescriber with left index finger over his lips" title="Image of rogue prescriber"/>
          <p:cNvPicPr>
            <a:picLocks noChangeAspect="1"/>
          </p:cNvPicPr>
          <p:nvPr/>
        </p:nvPicPr>
        <p:blipFill rotWithShape="1">
          <a:blip r:embed="rId4" cstate="print">
            <a:extLst>
              <a:ext uri="{28A0092B-C50C-407E-A947-70E740481C1C}">
                <a14:useLocalDpi xmlns:a14="http://schemas.microsoft.com/office/drawing/2010/main" val="0"/>
              </a:ext>
            </a:extLst>
          </a:blip>
          <a:srcRect l="5964" r="53062"/>
          <a:stretch/>
        </p:blipFill>
        <p:spPr>
          <a:xfrm>
            <a:off x="6781800" y="1135912"/>
            <a:ext cx="2133600" cy="2407746"/>
          </a:xfrm>
          <a:prstGeom prst="rect">
            <a:avLst/>
          </a:prstGeom>
        </p:spPr>
      </p:pic>
      <p:sp>
        <p:nvSpPr>
          <p:cNvPr id="4" name="Slide Number Placeholder 3"/>
          <p:cNvSpPr>
            <a:spLocks noGrp="1"/>
          </p:cNvSpPr>
          <p:nvPr>
            <p:ph type="sldNum" sz="quarter" idx="4"/>
          </p:nvPr>
        </p:nvSpPr>
        <p:spPr/>
        <p:txBody>
          <a:bodyPr/>
          <a:lstStyle/>
          <a:p>
            <a:pPr>
              <a:defRPr/>
            </a:pPr>
            <a:fld id="{B1E8F95E-1E29-4987-895A-EB9B005BB95E}" type="slidenum">
              <a:rPr lang="en-US" smtClean="0"/>
              <a:pPr>
                <a:defRPr/>
              </a:pPr>
              <a:t>16</a:t>
            </a:fld>
            <a:endParaRPr lang="en-US" dirty="0"/>
          </a:p>
        </p:txBody>
      </p:sp>
    </p:spTree>
    <p:custDataLst>
      <p:tags r:id="rId1"/>
    </p:custDataLst>
    <p:extLst>
      <p:ext uri="{BB962C8B-B14F-4D97-AF65-F5344CB8AC3E}">
        <p14:creationId xmlns:p14="http://schemas.microsoft.com/office/powerpoint/2010/main" val="3108904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It’s Not You, It’s Me</a:t>
            </a:r>
            <a:r>
              <a:rPr lang="en-US" dirty="0" smtClean="0"/>
              <a:t>…</a:t>
            </a:r>
            <a:endParaRPr lang="en-US" dirty="0"/>
          </a:p>
        </p:txBody>
      </p:sp>
      <p:pic>
        <p:nvPicPr>
          <p:cNvPr id="2" name="Content Placeholder 1" descr="Graphic of hands pointing at a person covering his face" title="Pointing fingers"/>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5508" b="16300"/>
          <a:stretch/>
        </p:blipFill>
        <p:spPr>
          <a:xfrm>
            <a:off x="13546" y="838200"/>
            <a:ext cx="9116907" cy="5410200"/>
          </a:xfrm>
        </p:spPr>
      </p:pic>
      <p:sp>
        <p:nvSpPr>
          <p:cNvPr id="3" name="Slide Number Placeholder 2"/>
          <p:cNvSpPr>
            <a:spLocks noGrp="1"/>
          </p:cNvSpPr>
          <p:nvPr>
            <p:ph type="sldNum" sz="quarter" idx="4"/>
          </p:nvPr>
        </p:nvSpPr>
        <p:spPr/>
        <p:txBody>
          <a:bodyPr/>
          <a:lstStyle/>
          <a:p>
            <a:pPr>
              <a:defRPr/>
            </a:pPr>
            <a:fld id="{B1E8F95E-1E29-4987-895A-EB9B005BB95E}" type="slidenum">
              <a:rPr lang="en-US" smtClean="0"/>
              <a:pPr>
                <a:defRPr/>
              </a:pPr>
              <a:t>17</a:t>
            </a:fld>
            <a:endParaRPr lang="en-US" dirty="0"/>
          </a:p>
        </p:txBody>
      </p:sp>
    </p:spTree>
    <p:custDataLst>
      <p:tags r:id="rId1"/>
    </p:custDataLst>
    <p:extLst>
      <p:ext uri="{BB962C8B-B14F-4D97-AF65-F5344CB8AC3E}">
        <p14:creationId xmlns:p14="http://schemas.microsoft.com/office/powerpoint/2010/main" val="3569777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Stewardship Team Communication Failures</a:t>
            </a:r>
          </a:p>
        </p:txBody>
      </p:sp>
      <p:sp>
        <p:nvSpPr>
          <p:cNvPr id="13" name="Content Placeholder 3"/>
          <p:cNvSpPr>
            <a:spLocks noGrp="1"/>
          </p:cNvSpPr>
          <p:nvPr>
            <p:ph sz="half" idx="1"/>
          </p:nvPr>
        </p:nvSpPr>
        <p:spPr>
          <a:xfrm>
            <a:off x="457200" y="1066801"/>
            <a:ext cx="8229600" cy="5333999"/>
          </a:xfrm>
        </p:spPr>
        <p:txBody>
          <a:bodyPr>
            <a:normAutofit/>
          </a:bodyPr>
          <a:lstStyle/>
          <a:p>
            <a:r>
              <a:rPr lang="en-US" sz="2800" dirty="0"/>
              <a:t>Recommendations are too complex</a:t>
            </a:r>
          </a:p>
          <a:p>
            <a:r>
              <a:rPr lang="en-US" sz="2800" dirty="0"/>
              <a:t>Sounding doubtful</a:t>
            </a:r>
          </a:p>
          <a:p>
            <a:r>
              <a:rPr lang="en-US" sz="2800" dirty="0"/>
              <a:t>Sounding accusatory </a:t>
            </a:r>
          </a:p>
          <a:p>
            <a:r>
              <a:rPr lang="en-US" sz="2800" dirty="0"/>
              <a:t>Not appreciating perspective at </a:t>
            </a:r>
            <a:br>
              <a:rPr lang="en-US" sz="2800" dirty="0"/>
            </a:br>
            <a:r>
              <a:rPr lang="en-US" sz="2800" dirty="0"/>
              <a:t>the bedside</a:t>
            </a:r>
          </a:p>
          <a:p>
            <a:r>
              <a:rPr lang="en-US" sz="2800" dirty="0"/>
              <a:t>Not acknowledging how busy clinicians are</a:t>
            </a:r>
          </a:p>
          <a:p>
            <a:r>
              <a:rPr lang="en-US" sz="2800" dirty="0"/>
              <a:t>Not acknowledging complicated team dynamics</a:t>
            </a:r>
          </a:p>
          <a:p>
            <a:r>
              <a:rPr lang="en-US" sz="2800" dirty="0"/>
              <a:t>Mixed messages from ASP and infectious diseases consultant</a:t>
            </a:r>
          </a:p>
        </p:txBody>
      </p:sp>
      <p:sp>
        <p:nvSpPr>
          <p:cNvPr id="5" name="Oval 4" descr="Graphic of two people shouting at each other" title="Communication Failure"/>
          <p:cNvSpPr>
            <a:spLocks/>
          </p:cNvSpPr>
          <p:nvPr/>
        </p:nvSpPr>
        <p:spPr>
          <a:xfrm>
            <a:off x="5943600" y="1447800"/>
            <a:ext cx="2889081" cy="20574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 name="Slide Number Placeholder 2"/>
          <p:cNvSpPr>
            <a:spLocks noGrp="1"/>
          </p:cNvSpPr>
          <p:nvPr>
            <p:ph type="sldNum" sz="quarter" idx="4"/>
          </p:nvPr>
        </p:nvSpPr>
        <p:spPr/>
        <p:txBody>
          <a:bodyPr/>
          <a:lstStyle/>
          <a:p>
            <a:pPr>
              <a:defRPr/>
            </a:pPr>
            <a:fld id="{B1E8F95E-1E29-4987-895A-EB9B005BB95E}" type="slidenum">
              <a:rPr lang="en-US" smtClean="0"/>
              <a:pPr>
                <a:defRPr/>
              </a:pPr>
              <a:t>18</a:t>
            </a:fld>
            <a:endParaRPr lang="en-US" dirty="0"/>
          </a:p>
        </p:txBody>
      </p:sp>
    </p:spTree>
    <p:custDataLst>
      <p:tags r:id="rId1"/>
    </p:custDataLst>
    <p:extLst>
      <p:ext uri="{BB962C8B-B14F-4D97-AF65-F5344CB8AC3E}">
        <p14:creationId xmlns:p14="http://schemas.microsoft.com/office/powerpoint/2010/main" val="254455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Solutions</a:t>
            </a:r>
          </a:p>
        </p:txBody>
      </p:sp>
      <p:sp>
        <p:nvSpPr>
          <p:cNvPr id="13" name="Content Placeholder 3"/>
          <p:cNvSpPr>
            <a:spLocks noGrp="1"/>
          </p:cNvSpPr>
          <p:nvPr>
            <p:ph sz="half" idx="1"/>
          </p:nvPr>
        </p:nvSpPr>
        <p:spPr>
          <a:xfrm>
            <a:off x="457200" y="1219200"/>
            <a:ext cx="8458200" cy="5463737"/>
          </a:xfrm>
        </p:spPr>
        <p:txBody>
          <a:bodyPr>
            <a:normAutofit/>
          </a:bodyPr>
          <a:lstStyle/>
          <a:p>
            <a:r>
              <a:rPr lang="en-US" sz="2800" dirty="0"/>
              <a:t>Be respectful</a:t>
            </a:r>
          </a:p>
          <a:p>
            <a:r>
              <a:rPr lang="en-US" sz="2800" dirty="0"/>
              <a:t>Be nonjudgmental</a:t>
            </a:r>
          </a:p>
          <a:p>
            <a:r>
              <a:rPr lang="en-US" sz="2800" dirty="0"/>
              <a:t>Make a single recommendation or                                                   provide no more than two options</a:t>
            </a:r>
          </a:p>
          <a:p>
            <a:r>
              <a:rPr lang="en-US" sz="2800" dirty="0"/>
              <a:t>Be confident </a:t>
            </a:r>
          </a:p>
          <a:p>
            <a:r>
              <a:rPr lang="en-US" sz="2800" dirty="0"/>
              <a:t>Acknowledge: what they did well, stewardship may not be their priority at the moment</a:t>
            </a:r>
          </a:p>
          <a:p>
            <a:r>
              <a:rPr lang="en-US" sz="2800" dirty="0"/>
              <a:t>Don’t use bad messages (prioritizing cost above all else)</a:t>
            </a:r>
          </a:p>
          <a:p>
            <a:r>
              <a:rPr lang="en-US" sz="2800" dirty="0"/>
              <a:t>Discuss ID consult patients with ID consult physician(s)</a:t>
            </a:r>
          </a:p>
        </p:txBody>
      </p:sp>
      <p:sp>
        <p:nvSpPr>
          <p:cNvPr id="5" name="Oval 4" descr="Photograph of medical personnel holding puzzle pieces that are connected." title="Solutions"/>
          <p:cNvSpPr>
            <a:spLocks/>
          </p:cNvSpPr>
          <p:nvPr/>
        </p:nvSpPr>
        <p:spPr>
          <a:xfrm>
            <a:off x="6705600" y="1066800"/>
            <a:ext cx="1621662" cy="2542523"/>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 name="Slide Number Placeholder 2"/>
          <p:cNvSpPr>
            <a:spLocks noGrp="1"/>
          </p:cNvSpPr>
          <p:nvPr>
            <p:ph type="sldNum" sz="quarter" idx="4"/>
          </p:nvPr>
        </p:nvSpPr>
        <p:spPr/>
        <p:txBody>
          <a:bodyPr/>
          <a:lstStyle/>
          <a:p>
            <a:pPr>
              <a:defRPr/>
            </a:pPr>
            <a:fld id="{B1E8F95E-1E29-4987-895A-EB9B005BB95E}" type="slidenum">
              <a:rPr lang="en-US" smtClean="0"/>
              <a:pPr>
                <a:defRPr/>
              </a:pPr>
              <a:t>19</a:t>
            </a:fld>
            <a:endParaRPr lang="en-US" dirty="0"/>
          </a:p>
        </p:txBody>
      </p:sp>
    </p:spTree>
    <p:custDataLst>
      <p:tags r:id="rId1"/>
    </p:custDataLst>
    <p:extLst>
      <p:ext uri="{BB962C8B-B14F-4D97-AF65-F5344CB8AC3E}">
        <p14:creationId xmlns:p14="http://schemas.microsoft.com/office/powerpoint/2010/main" val="3474741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Objectives</a:t>
            </a:r>
          </a:p>
        </p:txBody>
      </p:sp>
      <p:sp>
        <p:nvSpPr>
          <p:cNvPr id="5" name="Content Placeholder 4"/>
          <p:cNvSpPr>
            <a:spLocks noGrp="1"/>
          </p:cNvSpPr>
          <p:nvPr>
            <p:ph idx="1"/>
          </p:nvPr>
        </p:nvSpPr>
        <p:spPr/>
        <p:txBody>
          <a:bodyPr>
            <a:normAutofit lnSpcReduction="10000"/>
          </a:bodyPr>
          <a:lstStyle/>
          <a:p>
            <a:pPr marL="514350" indent="-514350">
              <a:buFont typeface="+mj-lt"/>
              <a:buAutoNum type="arabicPeriod"/>
            </a:pPr>
            <a:r>
              <a:rPr lang="en-US" dirty="0"/>
              <a:t>Examine what motivates health care providers to prescribe antibiotics.</a:t>
            </a:r>
          </a:p>
          <a:p>
            <a:pPr marL="514350" indent="-514350">
              <a:buFont typeface="+mj-lt"/>
              <a:buAutoNum type="arabicPeriod"/>
            </a:pPr>
            <a:r>
              <a:rPr lang="en-US" dirty="0"/>
              <a:t>Review basic theories regarding implementation science to implement AS interventions and to change prescribing habits.</a:t>
            </a:r>
          </a:p>
          <a:p>
            <a:pPr marL="514350" indent="-514350">
              <a:buFont typeface="+mj-lt"/>
              <a:buAutoNum type="arabicPeriod"/>
            </a:pPr>
            <a:r>
              <a:rPr lang="en-US" dirty="0"/>
              <a:t>Describe successful AS behavior interventions in the acute care setting.</a:t>
            </a:r>
          </a:p>
        </p:txBody>
      </p:sp>
      <p:sp>
        <p:nvSpPr>
          <p:cNvPr id="2" name="Slide Number Placeholder 1"/>
          <p:cNvSpPr>
            <a:spLocks noGrp="1"/>
          </p:cNvSpPr>
          <p:nvPr>
            <p:ph type="sldNum" sz="quarter" idx="4"/>
          </p:nvPr>
        </p:nvSpPr>
        <p:spPr/>
        <p:txBody>
          <a:bodyPr/>
          <a:lstStyle/>
          <a:p>
            <a:pPr>
              <a:defRPr/>
            </a:pPr>
            <a:fld id="{B1E8F95E-1E29-4987-895A-EB9B005BB95E}" type="slidenum">
              <a:rPr lang="en-US" smtClean="0"/>
              <a:pPr>
                <a:defRPr/>
              </a:pPr>
              <a:t>2</a:t>
            </a:fld>
            <a:endParaRPr lang="en-US" dirty="0"/>
          </a:p>
        </p:txBody>
      </p:sp>
    </p:spTree>
    <p:custDataLst>
      <p:tags r:id="rId1"/>
    </p:custDataLst>
    <p:extLst>
      <p:ext uri="{BB962C8B-B14F-4D97-AF65-F5344CB8AC3E}">
        <p14:creationId xmlns:p14="http://schemas.microsoft.com/office/powerpoint/2010/main" val="2088698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667000"/>
            <a:ext cx="7772400" cy="3101975"/>
          </a:xfrm>
        </p:spPr>
        <p:txBody>
          <a:bodyPr>
            <a:normAutofit/>
          </a:bodyPr>
          <a:lstStyle/>
          <a:p>
            <a:pPr algn="ctr"/>
            <a:r>
              <a:rPr lang="en-US" b="1" dirty="0">
                <a:solidFill>
                  <a:srgbClr val="4BACC6"/>
                </a:solidFill>
                <a:effectLst>
                  <a:outerShdw blurRad="38100" dist="38100" dir="2700000" algn="tl">
                    <a:srgbClr val="000000">
                      <a:alpha val="43137"/>
                    </a:srgbClr>
                  </a:outerShdw>
                </a:effectLst>
                <a:latin typeface="Calibri" charset="0"/>
              </a:rPr>
              <a:t>A Multifaceted Intervention To Improve the Management of Community-Acquired Pneumonia</a:t>
            </a:r>
            <a:endParaRPr lang="en-US" dirty="0"/>
          </a:p>
        </p:txBody>
      </p:sp>
    </p:spTree>
    <p:custDataLst>
      <p:tags r:id="rId1"/>
    </p:custDataLst>
    <p:extLst>
      <p:ext uri="{BB962C8B-B14F-4D97-AF65-F5344CB8AC3E}">
        <p14:creationId xmlns:p14="http://schemas.microsoft.com/office/powerpoint/2010/main" val="2423173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 showing the text solution coming from a lightbulb" title="Soluti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688920"/>
            <a:ext cx="9296400" cy="5483280"/>
          </a:xfrm>
          <a:prstGeom prst="rect">
            <a:avLst/>
          </a:prstGeom>
        </p:spPr>
      </p:pic>
      <p:sp>
        <p:nvSpPr>
          <p:cNvPr id="2" name="Title 1"/>
          <p:cNvSpPr>
            <a:spLocks noGrp="1"/>
          </p:cNvSpPr>
          <p:nvPr>
            <p:ph type="title"/>
          </p:nvPr>
        </p:nvSpPr>
        <p:spPr/>
        <p:txBody>
          <a:bodyPr/>
          <a:lstStyle/>
          <a:p>
            <a:r>
              <a:rPr lang="en-US" dirty="0"/>
              <a:t>Community-Acquired Pneumonia Intervention</a:t>
            </a:r>
            <a:r>
              <a:rPr lang="en-US" baseline="30000" dirty="0"/>
              <a:t>9</a:t>
            </a:r>
          </a:p>
        </p:txBody>
      </p:sp>
      <p:sp>
        <p:nvSpPr>
          <p:cNvPr id="3" name="Content Placeholder 2"/>
          <p:cNvSpPr>
            <a:spLocks noGrp="1"/>
          </p:cNvSpPr>
          <p:nvPr>
            <p:ph idx="1"/>
          </p:nvPr>
        </p:nvSpPr>
        <p:spPr>
          <a:xfrm>
            <a:off x="457200" y="2854036"/>
            <a:ext cx="3505200" cy="2632364"/>
          </a:xfrm>
        </p:spPr>
        <p:txBody>
          <a:bodyPr/>
          <a:lstStyle/>
          <a:p>
            <a:pPr marL="0" indent="0">
              <a:buNone/>
            </a:pPr>
            <a:r>
              <a:rPr lang="en-US" dirty="0">
                <a:solidFill>
                  <a:schemeClr val="bg1"/>
                </a:solidFill>
              </a:rPr>
              <a:t>Prolonged treatment (10 days) and lack of narrowing of therapy</a:t>
            </a:r>
          </a:p>
        </p:txBody>
      </p:sp>
      <p:sp>
        <p:nvSpPr>
          <p:cNvPr id="6" name="Text Placeholder 5"/>
          <p:cNvSpPr>
            <a:spLocks noGrp="1"/>
          </p:cNvSpPr>
          <p:nvPr>
            <p:ph type="body" sz="quarter" idx="10"/>
          </p:nvPr>
        </p:nvSpPr>
        <p:spPr>
          <a:xfrm>
            <a:off x="6097772" y="2895600"/>
            <a:ext cx="2590800" cy="2895600"/>
          </a:xfrm>
        </p:spPr>
        <p:txBody>
          <a:bodyPr/>
          <a:lstStyle/>
          <a:p>
            <a:r>
              <a:rPr lang="en-US" sz="3200" dirty="0">
                <a:solidFill>
                  <a:schemeClr val="bg1"/>
                </a:solidFill>
              </a:rPr>
              <a:t>Syndrome-specific stewardship for CAP</a:t>
            </a:r>
            <a:endParaRPr lang="en-US" dirty="0"/>
          </a:p>
        </p:txBody>
      </p:sp>
      <p:sp>
        <p:nvSpPr>
          <p:cNvPr id="4" name="Slide Number Placeholder 3"/>
          <p:cNvSpPr>
            <a:spLocks noGrp="1"/>
          </p:cNvSpPr>
          <p:nvPr>
            <p:ph type="sldNum" sz="quarter" idx="4"/>
          </p:nvPr>
        </p:nvSpPr>
        <p:spPr/>
        <p:txBody>
          <a:bodyPr/>
          <a:lstStyle/>
          <a:p>
            <a:pPr>
              <a:defRPr/>
            </a:pPr>
            <a:fld id="{B1E8F95E-1E29-4987-895A-EB9B005BB95E}" type="slidenum">
              <a:rPr lang="en-US" smtClean="0"/>
              <a:pPr>
                <a:defRPr/>
              </a:pPr>
              <a:t>21</a:t>
            </a:fld>
            <a:endParaRPr lang="en-US" dirty="0"/>
          </a:p>
        </p:txBody>
      </p:sp>
    </p:spTree>
    <p:custDataLst>
      <p:tags r:id="rId1"/>
    </p:custDataLst>
    <p:extLst>
      <p:ext uri="{BB962C8B-B14F-4D97-AF65-F5344CB8AC3E}">
        <p14:creationId xmlns:p14="http://schemas.microsoft.com/office/powerpoint/2010/main" val="2262554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Approaches to Obtaining Provider Engagement</a:t>
            </a:r>
          </a:p>
        </p:txBody>
      </p:sp>
      <p:sp>
        <p:nvSpPr>
          <p:cNvPr id="3" name="Content Placeholder 2"/>
          <p:cNvSpPr>
            <a:spLocks noGrp="1"/>
          </p:cNvSpPr>
          <p:nvPr>
            <p:ph sz="half" idx="1"/>
          </p:nvPr>
        </p:nvSpPr>
        <p:spPr>
          <a:xfrm>
            <a:off x="457200" y="1112837"/>
            <a:ext cx="8443198" cy="5211763"/>
          </a:xfrm>
        </p:spPr>
        <p:txBody>
          <a:bodyPr>
            <a:normAutofit lnSpcReduction="10000"/>
          </a:bodyPr>
          <a:lstStyle/>
          <a:p>
            <a:r>
              <a:rPr lang="en-US" dirty="0"/>
              <a:t>Survey of CAP prescribing practices for </a:t>
            </a:r>
            <a:br>
              <a:rPr lang="en-US" dirty="0"/>
            </a:br>
            <a:r>
              <a:rPr lang="en-US" dirty="0"/>
              <a:t>medicine house staff</a:t>
            </a:r>
          </a:p>
          <a:p>
            <a:pPr lvl="1">
              <a:buFont typeface="Courier New" panose="02070309020205020404" pitchFamily="49" charset="0"/>
              <a:buChar char="o"/>
            </a:pPr>
            <a:r>
              <a:rPr lang="en-US" dirty="0"/>
              <a:t>&lt;10% said 10 days was the </a:t>
            </a:r>
            <a:br>
              <a:rPr lang="en-US" dirty="0"/>
            </a:br>
            <a:r>
              <a:rPr lang="en-US" dirty="0"/>
              <a:t>most common duration they used</a:t>
            </a:r>
          </a:p>
          <a:p>
            <a:r>
              <a:rPr lang="en-US" dirty="0"/>
              <a:t>Feedback of baseline data</a:t>
            </a:r>
          </a:p>
          <a:p>
            <a:r>
              <a:rPr lang="en-US" dirty="0"/>
              <a:t>Presentation of existing data on </a:t>
            </a:r>
            <a:br>
              <a:rPr lang="en-US" dirty="0"/>
            </a:br>
            <a:r>
              <a:rPr lang="en-US" dirty="0"/>
              <a:t>CAP duration of therapy</a:t>
            </a:r>
          </a:p>
          <a:p>
            <a:r>
              <a:rPr lang="en-US" dirty="0"/>
              <a:t>Request for concerns and </a:t>
            </a:r>
            <a:br>
              <a:rPr lang="en-US" dirty="0"/>
            </a:br>
            <a:r>
              <a:rPr lang="en-US" dirty="0"/>
              <a:t>opinions about management</a:t>
            </a:r>
          </a:p>
          <a:p>
            <a:r>
              <a:rPr lang="en-US" dirty="0"/>
              <a:t>Guideline update</a:t>
            </a:r>
          </a:p>
          <a:p>
            <a:r>
              <a:rPr lang="en-US" dirty="0"/>
              <a:t>Direct, real-time feedback of management of CAP patients by ASP</a:t>
            </a:r>
          </a:p>
        </p:txBody>
      </p:sp>
      <p:pic>
        <p:nvPicPr>
          <p:cNvPr id="5" name="Content Placeholder 4" descr="Photo of clinicians walking together" title="Engagement"/>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32778"/>
          <a:stretch/>
        </p:blipFill>
        <p:spPr>
          <a:xfrm>
            <a:off x="5798170" y="1676400"/>
            <a:ext cx="2888630" cy="3417114"/>
          </a:xfrm>
          <a:ln>
            <a:solidFill>
              <a:schemeClr val="bg1">
                <a:lumMod val="50000"/>
              </a:schemeClr>
            </a:solidFill>
          </a:ln>
          <a:effectLst>
            <a:outerShdw blurRad="50800" dist="38100" dir="2700000" algn="tl" rotWithShape="0">
              <a:prstClr val="black">
                <a:alpha val="40000"/>
              </a:prstClr>
            </a:outerShdw>
          </a:effectLst>
        </p:spPr>
      </p:pic>
      <p:sp>
        <p:nvSpPr>
          <p:cNvPr id="4" name="Slide Number Placeholder 3"/>
          <p:cNvSpPr>
            <a:spLocks noGrp="1"/>
          </p:cNvSpPr>
          <p:nvPr>
            <p:ph type="sldNum" sz="quarter" idx="4"/>
          </p:nvPr>
        </p:nvSpPr>
        <p:spPr/>
        <p:txBody>
          <a:bodyPr/>
          <a:lstStyle/>
          <a:p>
            <a:pPr>
              <a:defRPr/>
            </a:pPr>
            <a:fld id="{B1E8F95E-1E29-4987-895A-EB9B005BB95E}" type="slidenum">
              <a:rPr lang="en-US" smtClean="0"/>
              <a:pPr>
                <a:defRPr/>
              </a:pPr>
              <a:t>22</a:t>
            </a:fld>
            <a:endParaRPr lang="en-US" dirty="0"/>
          </a:p>
        </p:txBody>
      </p:sp>
    </p:spTree>
    <p:custDataLst>
      <p:tags r:id="rId1"/>
    </p:custDataLst>
    <p:extLst>
      <p:ext uri="{BB962C8B-B14F-4D97-AF65-F5344CB8AC3E}">
        <p14:creationId xmlns:p14="http://schemas.microsoft.com/office/powerpoint/2010/main" val="895237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t>Research – BMJ</a:t>
            </a:r>
            <a:endParaRPr lang="en-US" dirty="0"/>
          </a:p>
        </p:txBody>
      </p:sp>
      <p:sp>
        <p:nvSpPr>
          <p:cNvPr id="15" name="Text Placeholder 14"/>
          <p:cNvSpPr>
            <a:spLocks noGrp="1"/>
          </p:cNvSpPr>
          <p:nvPr>
            <p:ph idx="1"/>
          </p:nvPr>
        </p:nvSpPr>
        <p:spPr>
          <a:xfrm>
            <a:off x="609600" y="1295400"/>
            <a:ext cx="8077200" cy="1066800"/>
          </a:xfrm>
        </p:spPr>
        <p:txBody>
          <a:bodyPr>
            <a:normAutofit/>
          </a:bodyPr>
          <a:lstStyle/>
          <a:p>
            <a:r>
              <a:rPr lang="en-US" sz="2800" dirty="0"/>
              <a:t>All </a:t>
            </a:r>
            <a:r>
              <a:rPr lang="en-US" sz="2800" dirty="0" smtClean="0"/>
              <a:t>patients </a:t>
            </a:r>
            <a:r>
              <a:rPr lang="en-US" sz="2800" dirty="0"/>
              <a:t>received IV amoxicillin for 3 days, then randomized to oral therapy if improving</a:t>
            </a:r>
            <a:r>
              <a:rPr lang="en-US" sz="2800" baseline="30000" dirty="0"/>
              <a:t>10</a:t>
            </a:r>
            <a:endParaRPr lang="en-US" sz="2800" dirty="0"/>
          </a:p>
        </p:txBody>
      </p:sp>
      <p:graphicFrame>
        <p:nvGraphicFramePr>
          <p:cNvPr id="6" name="Content Placeholder 5" descr="Clinical cure per protocol at 10 days&#10;The same!&#10;3 days (n=56) 93%&#10;8 days (n=64) 93%&#10;&#10;Clinical cure per protocol at 28 days&#10;The same!&#10;3 days (n=56) 90%&#10;8 days (n=64) 88%&#10;&#10;Adverse events&#10;More adverse events with longer therapy!&#10;3 days (n=56) 11%&#10;8 days (n=64) 21%"/>
          <p:cNvGraphicFramePr>
            <a:graphicFrameLocks noGrp="1"/>
          </p:cNvGraphicFramePr>
          <p:nvPr>
            <p:ph sz="half" idx="4294967295"/>
            <p:extLst>
              <p:ext uri="{D42A27DB-BD31-4B8C-83A1-F6EECF244321}">
                <p14:modId xmlns:p14="http://schemas.microsoft.com/office/powerpoint/2010/main" val="616302694"/>
              </p:ext>
            </p:extLst>
          </p:nvPr>
        </p:nvGraphicFramePr>
        <p:xfrm>
          <a:off x="636181" y="2362200"/>
          <a:ext cx="7848600" cy="2499360"/>
        </p:xfrm>
        <a:graphic>
          <a:graphicData uri="http://schemas.openxmlformats.org/drawingml/2006/table">
            <a:tbl>
              <a:tblPr firstRow="1" bandRow="1">
                <a:tableStyleId>{7DF18680-E054-41AD-8BC1-D1AEF772440D}</a:tableStyleId>
              </a:tblPr>
              <a:tblGrid>
                <a:gridCol w="4648200">
                  <a:extLst>
                    <a:ext uri="{9D8B030D-6E8A-4147-A177-3AD203B41FA5}">
                      <a16:colId xmlns:a16="http://schemas.microsoft.com/office/drawing/2014/main" val="195994210"/>
                    </a:ext>
                  </a:extLst>
                </a:gridCol>
                <a:gridCol w="1600200">
                  <a:extLst>
                    <a:ext uri="{9D8B030D-6E8A-4147-A177-3AD203B41FA5}">
                      <a16:colId xmlns:a16="http://schemas.microsoft.com/office/drawing/2014/main" val="2693388491"/>
                    </a:ext>
                  </a:extLst>
                </a:gridCol>
                <a:gridCol w="1600200">
                  <a:extLst>
                    <a:ext uri="{9D8B030D-6E8A-4147-A177-3AD203B41FA5}">
                      <a16:colId xmlns:a16="http://schemas.microsoft.com/office/drawing/2014/main" val="1195500239"/>
                    </a:ext>
                  </a:extLst>
                </a:gridCol>
              </a:tblGrid>
              <a:tr h="370840">
                <a:tc>
                  <a:txBody>
                    <a:bodyPr/>
                    <a:lstStyle/>
                    <a:p>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i="0" u="none" kern="1200" dirty="0">
                          <a:solidFill>
                            <a:srgbClr val="FFFFFF"/>
                          </a:solidFill>
                          <a:latin typeface="+mj-lt"/>
                          <a:ea typeface="+mj-ea"/>
                          <a:cs typeface="+mj-cs"/>
                        </a:rPr>
                        <a:t>3 Days (n=56)</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i="0" u="none" kern="1200" dirty="0">
                          <a:solidFill>
                            <a:srgbClr val="FFFFFF"/>
                          </a:solidFill>
                          <a:latin typeface="+mj-lt"/>
                          <a:ea typeface="+mj-ea"/>
                          <a:cs typeface="+mj-cs"/>
                        </a:rPr>
                        <a:t>8 Days (n=64)</a:t>
                      </a:r>
                    </a:p>
                  </a:txBody>
                  <a:tcPr/>
                </a:tc>
                <a:extLst>
                  <a:ext uri="{0D108BD9-81ED-4DB2-BD59-A6C34878D82A}">
                    <a16:rowId xmlns:a16="http://schemas.microsoft.com/office/drawing/2014/main" val="717243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rPr>
                        <a:t>Clinical cure per protocol at 10 days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FF0000"/>
                          </a:solidFill>
                          <a:latin typeface="Calibri" panose="020F0502020204030204" pitchFamily="34" charset="0"/>
                        </a:rPr>
                        <a:t>The same!</a:t>
                      </a:r>
                    </a:p>
                  </a:txBody>
                  <a:tcPr anchor="ctr"/>
                </a:tc>
                <a:tc>
                  <a:txBody>
                    <a:bodyPr/>
                    <a:lstStyle/>
                    <a:p>
                      <a:pPr algn="ctr"/>
                      <a:r>
                        <a:rPr lang="en-US" sz="2000" kern="1200" dirty="0">
                          <a:solidFill>
                            <a:schemeClr val="dk1"/>
                          </a:solidFill>
                          <a:latin typeface="+mn-lt"/>
                          <a:ea typeface="+mn-ea"/>
                          <a:cs typeface="+mn-cs"/>
                        </a:rPr>
                        <a:t>93%</a:t>
                      </a:r>
                    </a:p>
                  </a:txBody>
                  <a:tcPr anchor="ctr"/>
                </a:tc>
                <a:tc>
                  <a:txBody>
                    <a:bodyPr/>
                    <a:lstStyle/>
                    <a:p>
                      <a:pPr algn="ctr"/>
                      <a:r>
                        <a:rPr lang="en-US" sz="2000" kern="1200" dirty="0">
                          <a:solidFill>
                            <a:schemeClr val="dk1"/>
                          </a:solidFill>
                          <a:latin typeface="+mn-lt"/>
                          <a:ea typeface="+mn-ea"/>
                          <a:cs typeface="+mn-cs"/>
                        </a:rPr>
                        <a:t>93%</a:t>
                      </a:r>
                    </a:p>
                  </a:txBody>
                  <a:tcPr anchor="ctr"/>
                </a:tc>
                <a:extLst>
                  <a:ext uri="{0D108BD9-81ED-4DB2-BD59-A6C34878D82A}">
                    <a16:rowId xmlns:a16="http://schemas.microsoft.com/office/drawing/2014/main" val="202297629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rPr>
                        <a:t>Clinical cure per protocol at 28 days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FF0000"/>
                          </a:solidFill>
                          <a:latin typeface="Calibri" panose="020F0502020204030204" pitchFamily="34" charset="0"/>
                        </a:rPr>
                        <a:t>The same!</a:t>
                      </a:r>
                    </a:p>
                  </a:txBody>
                  <a:tcPr anchor="ctr"/>
                </a:tc>
                <a:tc>
                  <a:txBody>
                    <a:bodyPr/>
                    <a:lstStyle/>
                    <a:p>
                      <a:pPr algn="ctr"/>
                      <a:r>
                        <a:rPr lang="en-US" sz="2000" kern="1200" dirty="0">
                          <a:solidFill>
                            <a:schemeClr val="dk1"/>
                          </a:solidFill>
                          <a:latin typeface="+mn-lt"/>
                          <a:ea typeface="+mn-ea"/>
                          <a:cs typeface="+mn-cs"/>
                        </a:rPr>
                        <a:t>90%</a:t>
                      </a:r>
                    </a:p>
                  </a:txBody>
                  <a:tcPr anchor="ctr"/>
                </a:tc>
                <a:tc>
                  <a:txBody>
                    <a:bodyPr/>
                    <a:lstStyle/>
                    <a:p>
                      <a:pPr algn="ctr"/>
                      <a:r>
                        <a:rPr lang="en-US" sz="2000" kern="1200" dirty="0">
                          <a:solidFill>
                            <a:schemeClr val="dk1"/>
                          </a:solidFill>
                          <a:latin typeface="+mn-lt"/>
                          <a:ea typeface="+mn-ea"/>
                          <a:cs typeface="+mn-cs"/>
                        </a:rPr>
                        <a:t>88%</a:t>
                      </a:r>
                    </a:p>
                  </a:txBody>
                  <a:tcPr anchor="ctr"/>
                </a:tc>
                <a:extLst>
                  <a:ext uri="{0D108BD9-81ED-4DB2-BD59-A6C34878D82A}">
                    <a16:rowId xmlns:a16="http://schemas.microsoft.com/office/drawing/2014/main" val="26148764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rPr>
                        <a:t>Adverse events</a:t>
                      </a:r>
                    </a:p>
                    <a:p>
                      <a:r>
                        <a:rPr lang="en-US" sz="2000" dirty="0">
                          <a:solidFill>
                            <a:srgbClr val="FF0000"/>
                          </a:solidFill>
                          <a:latin typeface="Calibri" panose="020F0502020204030204" pitchFamily="34" charset="0"/>
                        </a:rPr>
                        <a:t>More adverse events with longer therapy!</a:t>
                      </a:r>
                    </a:p>
                  </a:txBody>
                  <a:tcPr anchor="ctr"/>
                </a:tc>
                <a:tc>
                  <a:txBody>
                    <a:bodyPr/>
                    <a:lstStyle/>
                    <a:p>
                      <a:pPr algn="ctr"/>
                      <a:r>
                        <a:rPr lang="en-US" sz="2000" kern="1200" dirty="0">
                          <a:solidFill>
                            <a:schemeClr val="dk1"/>
                          </a:solidFill>
                          <a:latin typeface="+mn-lt"/>
                          <a:ea typeface="+mn-ea"/>
                          <a:cs typeface="+mn-cs"/>
                        </a:rPr>
                        <a:t>11%</a:t>
                      </a:r>
                    </a:p>
                  </a:txBody>
                  <a:tcPr anchor="ctr"/>
                </a:tc>
                <a:tc>
                  <a:txBody>
                    <a:bodyPr/>
                    <a:lstStyle/>
                    <a:p>
                      <a:pPr algn="ctr"/>
                      <a:r>
                        <a:rPr lang="en-US" sz="2000" kern="1200" dirty="0">
                          <a:solidFill>
                            <a:schemeClr val="dk1"/>
                          </a:solidFill>
                          <a:latin typeface="+mn-lt"/>
                          <a:ea typeface="+mn-ea"/>
                          <a:cs typeface="+mn-cs"/>
                        </a:rPr>
                        <a:t>21%</a:t>
                      </a:r>
                    </a:p>
                  </a:txBody>
                  <a:tcPr anchor="ctr"/>
                </a:tc>
                <a:extLst>
                  <a:ext uri="{0D108BD9-81ED-4DB2-BD59-A6C34878D82A}">
                    <a16:rowId xmlns:a16="http://schemas.microsoft.com/office/drawing/2014/main" val="982669997"/>
                  </a:ext>
                </a:extLst>
              </a:tr>
            </a:tbl>
          </a:graphicData>
        </a:graphic>
      </p:graphicFrame>
      <p:sp>
        <p:nvSpPr>
          <p:cNvPr id="2" name="Slide Number Placeholder 1"/>
          <p:cNvSpPr>
            <a:spLocks noGrp="1"/>
          </p:cNvSpPr>
          <p:nvPr>
            <p:ph type="sldNum" sz="quarter" idx="4"/>
          </p:nvPr>
        </p:nvSpPr>
        <p:spPr/>
        <p:txBody>
          <a:bodyPr/>
          <a:lstStyle/>
          <a:p>
            <a:pPr>
              <a:defRPr/>
            </a:pPr>
            <a:fld id="{B1E8F95E-1E29-4987-895A-EB9B005BB95E}" type="slidenum">
              <a:rPr lang="en-US" smtClean="0"/>
              <a:pPr>
                <a:defRPr/>
              </a:pPr>
              <a:t>23</a:t>
            </a:fld>
            <a:endParaRPr lang="en-US" dirty="0"/>
          </a:p>
        </p:txBody>
      </p:sp>
    </p:spTree>
    <p:custDataLst>
      <p:tags r:id="rId1"/>
    </p:custDataLst>
    <p:extLst>
      <p:ext uri="{BB962C8B-B14F-4D97-AF65-F5344CB8AC3E}">
        <p14:creationId xmlns:p14="http://schemas.microsoft.com/office/powerpoint/2010/main" val="3395138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Before&#10;Pathogen-specific treatments and duration&#10;Susceptibility results should be considered when choosing an agent&#10;S. pneumoniae: IV: penicillin G OR cefuroxime OR ceftriaxone; PO: amoxicillin OR cefpodoxime OR azithromycin. Treatment for 5–10 days based on clinical stability&#10;H. influenzae: doxycycline OR amoxicillin/clavulanate OR cefuroxime are preferred. Other options include ceftriaxone OR cefpodoxime OR moxifloxacin. Treat for 5–10 days."/>
          <p:cNvSpPr/>
          <p:nvPr/>
        </p:nvSpPr>
        <p:spPr>
          <a:xfrm>
            <a:off x="153988" y="1295400"/>
            <a:ext cx="4343400" cy="4800600"/>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dirty="0"/>
              <a:t>Improving Local Guidelines</a:t>
            </a:r>
          </a:p>
        </p:txBody>
      </p:sp>
      <p:sp>
        <p:nvSpPr>
          <p:cNvPr id="4" name="Text Placeholder 3"/>
          <p:cNvSpPr>
            <a:spLocks noGrp="1"/>
          </p:cNvSpPr>
          <p:nvPr>
            <p:ph type="body" idx="1"/>
          </p:nvPr>
        </p:nvSpPr>
        <p:spPr>
          <a:xfrm>
            <a:off x="457200" y="1219200"/>
            <a:ext cx="4040188" cy="639762"/>
          </a:xfrm>
        </p:spPr>
        <p:txBody>
          <a:bodyPr>
            <a:normAutofit/>
          </a:bodyPr>
          <a:lstStyle/>
          <a:p>
            <a:r>
              <a:rPr lang="en-US" sz="2800" dirty="0"/>
              <a:t>Before</a:t>
            </a:r>
          </a:p>
        </p:txBody>
      </p:sp>
      <p:sp>
        <p:nvSpPr>
          <p:cNvPr id="3" name="Content Placeholder 2" descr="Before&#10;Pathogen-specific treatments and duration&#10;Susceptibility results should be considered when choosing an agent&#10;S. pneumoniae: IV: penicillin G OR cefuroxime OR ceftriaxone; PO: amoxicillin OR cefpodoxime OR azithromycin. Treatment for 5–10 days based on clinical stability&#10;H. influenzae: doxycycline OR amoxicillin/clavulanate OR cefuroxime are preferred. Other options include ceftriaxone OR cefpodoxime OR moxifloxacin. Treat for 5–10 days.&#10;"/>
          <p:cNvSpPr>
            <a:spLocks noGrp="1"/>
          </p:cNvSpPr>
          <p:nvPr>
            <p:ph sz="half" idx="2"/>
          </p:nvPr>
        </p:nvSpPr>
        <p:spPr>
          <a:xfrm>
            <a:off x="457200" y="1887902"/>
            <a:ext cx="4040188" cy="4468448"/>
          </a:xfrm>
        </p:spPr>
        <p:txBody>
          <a:bodyPr>
            <a:normAutofit fontScale="92500" lnSpcReduction="20000"/>
          </a:bodyPr>
          <a:lstStyle/>
          <a:p>
            <a:pPr marL="0" indent="0">
              <a:buNone/>
            </a:pPr>
            <a:r>
              <a:rPr lang="en-US" sz="2200" u="sng" dirty="0"/>
              <a:t>Pathogen-specific treatments and duration</a:t>
            </a:r>
          </a:p>
          <a:p>
            <a:r>
              <a:rPr lang="en-US" sz="2000" dirty="0"/>
              <a:t>Susceptibility results should be considered when choosing an agent</a:t>
            </a:r>
          </a:p>
          <a:p>
            <a:r>
              <a:rPr lang="en-US" sz="2000" i="1" dirty="0"/>
              <a:t>S. pneumoniae: </a:t>
            </a:r>
            <a:r>
              <a:rPr lang="en-US" sz="2000" dirty="0"/>
              <a:t>IV: penicillin G OR cefuroxime OR ceftriaxone; PO: amoxicillin OR </a:t>
            </a:r>
            <a:r>
              <a:rPr lang="en-US" sz="2000" dirty="0" err="1"/>
              <a:t>cefpodoxime</a:t>
            </a:r>
            <a:r>
              <a:rPr lang="en-US" sz="2000" dirty="0"/>
              <a:t> OR azithromycin. Treatment for </a:t>
            </a:r>
            <a:r>
              <a:rPr lang="en-US" sz="2000" dirty="0">
                <a:solidFill>
                  <a:srgbClr val="FF0000"/>
                </a:solidFill>
              </a:rPr>
              <a:t>5–10</a:t>
            </a:r>
            <a:r>
              <a:rPr lang="en-US" sz="2000" dirty="0"/>
              <a:t> days based on clinical stability</a:t>
            </a:r>
          </a:p>
          <a:p>
            <a:r>
              <a:rPr lang="en-US" sz="2000" i="1" dirty="0"/>
              <a:t>H. </a:t>
            </a:r>
            <a:r>
              <a:rPr lang="en-US" sz="2000" i="1" dirty="0" err="1"/>
              <a:t>influenzae</a:t>
            </a:r>
            <a:r>
              <a:rPr lang="en-US" sz="2000" i="1" dirty="0"/>
              <a:t>: </a:t>
            </a:r>
            <a:r>
              <a:rPr lang="en-US" sz="2000" dirty="0"/>
              <a:t>doxycycline OR amoxicillin/</a:t>
            </a:r>
            <a:r>
              <a:rPr lang="en-US" sz="2000" dirty="0" err="1"/>
              <a:t>clavulanate</a:t>
            </a:r>
            <a:r>
              <a:rPr lang="en-US" sz="2000" dirty="0"/>
              <a:t> OR cefuroxime are preferred. Other options include ceftriaxone OR </a:t>
            </a:r>
            <a:r>
              <a:rPr lang="en-US" sz="2000" dirty="0" err="1"/>
              <a:t>cefpodoxime</a:t>
            </a:r>
            <a:r>
              <a:rPr lang="en-US" sz="2000" dirty="0"/>
              <a:t> OR </a:t>
            </a:r>
            <a:r>
              <a:rPr lang="en-US" sz="2000" dirty="0" err="1"/>
              <a:t>moxifloxacin</a:t>
            </a:r>
            <a:r>
              <a:rPr lang="en-US" sz="2000" dirty="0"/>
              <a:t>. Treat for </a:t>
            </a:r>
            <a:r>
              <a:rPr lang="en-US" sz="2000" dirty="0">
                <a:solidFill>
                  <a:srgbClr val="FF0000"/>
                </a:solidFill>
              </a:rPr>
              <a:t>5–10</a:t>
            </a:r>
            <a:r>
              <a:rPr lang="en-US" sz="2000" dirty="0"/>
              <a:t> days.</a:t>
            </a:r>
          </a:p>
        </p:txBody>
      </p:sp>
      <p:sp>
        <p:nvSpPr>
          <p:cNvPr id="6" name="Rectangle 5" descr="Empty"/>
          <p:cNvSpPr/>
          <p:nvPr/>
        </p:nvSpPr>
        <p:spPr>
          <a:xfrm>
            <a:off x="4572000" y="1295400"/>
            <a:ext cx="4343400" cy="48006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0"/>
          </p:nvPr>
        </p:nvSpPr>
        <p:spPr/>
        <p:txBody>
          <a:bodyPr/>
          <a:lstStyle/>
          <a:p>
            <a:pPr>
              <a:defRPr/>
            </a:pPr>
            <a:fld id="{B1E8F95E-1E29-4987-895A-EB9B005BB95E}" type="slidenum">
              <a:rPr lang="en-US" smtClean="0"/>
              <a:pPr>
                <a:defRPr/>
              </a:pPr>
              <a:t>24</a:t>
            </a:fld>
            <a:endParaRPr lang="en-US" dirty="0"/>
          </a:p>
        </p:txBody>
      </p:sp>
    </p:spTree>
    <p:extLst>
      <p:ext uri="{BB962C8B-B14F-4D97-AF65-F5344CB8AC3E}">
        <p14:creationId xmlns:p14="http://schemas.microsoft.com/office/powerpoint/2010/main" val="51760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Paralysis</a:t>
            </a:r>
          </a:p>
        </p:txBody>
      </p:sp>
      <p:pic>
        <p:nvPicPr>
          <p:cNvPr id="9" name="Content Placeholder 8" descr="Photo of a table with many desserts" title="Desserts"/>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90599" y="1219200"/>
            <a:ext cx="7162802" cy="4773966"/>
          </a:xfrm>
          <a:ln>
            <a:solidFill>
              <a:schemeClr val="bg1">
                <a:lumMod val="50000"/>
              </a:schemeClr>
            </a:solidFill>
          </a:ln>
          <a:effectLst>
            <a:outerShdw blurRad="50800" dist="38100" dir="2700000" algn="tl" rotWithShape="0">
              <a:prstClr val="black">
                <a:alpha val="40000"/>
              </a:prstClr>
            </a:outerShdw>
          </a:effectLst>
        </p:spPr>
      </p:pic>
      <p:sp>
        <p:nvSpPr>
          <p:cNvPr id="3" name="Slide Number Placeholder 2"/>
          <p:cNvSpPr>
            <a:spLocks noGrp="1"/>
          </p:cNvSpPr>
          <p:nvPr>
            <p:ph type="sldNum" sz="quarter" idx="4"/>
          </p:nvPr>
        </p:nvSpPr>
        <p:spPr/>
        <p:txBody>
          <a:bodyPr/>
          <a:lstStyle/>
          <a:p>
            <a:pPr>
              <a:defRPr/>
            </a:pPr>
            <a:fld id="{B1E8F95E-1E29-4987-895A-EB9B005BB95E}" type="slidenum">
              <a:rPr lang="en-US" smtClean="0"/>
              <a:pPr>
                <a:defRPr/>
              </a:pPr>
              <a:t>25</a:t>
            </a:fld>
            <a:endParaRPr lang="en-US" dirty="0"/>
          </a:p>
        </p:txBody>
      </p:sp>
    </p:spTree>
    <p:custDataLst>
      <p:tags r:id="rId1"/>
    </p:custDataLst>
    <p:extLst>
      <p:ext uri="{BB962C8B-B14F-4D97-AF65-F5344CB8AC3E}">
        <p14:creationId xmlns:p14="http://schemas.microsoft.com/office/powerpoint/2010/main" val="1803675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After&#10;Therapy can be stopped after the patient is:&#10;Afebrile for 48–72 hours and &#10;Has no more than one of the following signs and symptoms: HR&gt; 100 beats/min, RR &gt; 24 breaths/min, BP &lt; 90 mmHg, O2 sat &lt; 90%, altered mental status&#10;Suggested duration of therapy based on patient specific factors:&#10;5 days: Patient without immunocompromise or structural lung disease&#10;7 days: Patients with moderate immunocompromise and/or structural lung disease&#10;10–14 days: Patients with poor clinical response, who received initial inappropriate therapy, or who are significantly immunocompromised"/>
          <p:cNvSpPr/>
          <p:nvPr/>
        </p:nvSpPr>
        <p:spPr>
          <a:xfrm>
            <a:off x="4572000" y="1066800"/>
            <a:ext cx="4343400" cy="5060950"/>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descr="All these words are crossed out:&#10;Before&#10;Pathogen-specific treatments and duration&#10;Susceptibility results should be considered when choosing an agent&#10;S. pneumoniae: IV: penicillin G OR cefuroxime OR  ceftriaxone; PO: amoxicillin OR cefpodoxime OR azithromycin. Treatment for 5–10 days based on clinical stability&#10;H. influenzae: doxycycline OR amoxicillin/clavulanate OR cefuroxime are preferred. Other options include ceftriaxone OR cefpodoxime OR moxifloxacin. Treat for 5–10 days."/>
          <p:cNvSpPr/>
          <p:nvPr/>
        </p:nvSpPr>
        <p:spPr>
          <a:xfrm>
            <a:off x="153988" y="1066800"/>
            <a:ext cx="4343400" cy="506095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dirty="0"/>
              <a:t>Improved Local Guidelines</a:t>
            </a:r>
          </a:p>
        </p:txBody>
      </p:sp>
      <p:sp>
        <p:nvSpPr>
          <p:cNvPr id="4" name="Text Placeholder 3"/>
          <p:cNvSpPr>
            <a:spLocks noGrp="1"/>
          </p:cNvSpPr>
          <p:nvPr>
            <p:ph type="body" idx="1"/>
          </p:nvPr>
        </p:nvSpPr>
        <p:spPr>
          <a:xfrm>
            <a:off x="457200" y="1111250"/>
            <a:ext cx="4040188" cy="639762"/>
          </a:xfrm>
        </p:spPr>
        <p:txBody>
          <a:bodyPr>
            <a:normAutofit/>
          </a:bodyPr>
          <a:lstStyle/>
          <a:p>
            <a:r>
              <a:rPr lang="en-US" sz="2800" strike="sngStrike" dirty="0"/>
              <a:t>Before</a:t>
            </a:r>
          </a:p>
        </p:txBody>
      </p:sp>
      <p:sp>
        <p:nvSpPr>
          <p:cNvPr id="3" name="Content Placeholder 2" descr="All these words are crossed out:&#10;Before&#10;Pathogen-specific treatments and duration&#10;Susceptibility results should be considered when choosing an agent&#10;S. pneumoniae: IV: penicillin G OR cefuroxime OR  ceftriaxone; PO: amoxicillin OR cefpodoxime OR azithromycin. Treatment for 5–10 days based on clinical stability&#10;H. influenzae: doxycycline OR amoxicillin/clavulanate OR cefuroxime are preferred. Other options include ceftriaxone OR cefpodoxime OR moxifloxacin. Treat for 5–10 days.&#10;"/>
          <p:cNvSpPr>
            <a:spLocks noGrp="1"/>
          </p:cNvSpPr>
          <p:nvPr>
            <p:ph sz="half" idx="2"/>
          </p:nvPr>
        </p:nvSpPr>
        <p:spPr>
          <a:xfrm>
            <a:off x="457200" y="1779952"/>
            <a:ext cx="4040188" cy="4468448"/>
          </a:xfrm>
        </p:spPr>
        <p:txBody>
          <a:bodyPr>
            <a:normAutofit fontScale="92500" lnSpcReduction="20000"/>
          </a:bodyPr>
          <a:lstStyle/>
          <a:p>
            <a:pPr marL="0" indent="0">
              <a:buNone/>
            </a:pPr>
            <a:r>
              <a:rPr lang="en-US" sz="2200" strike="sngStrike" dirty="0"/>
              <a:t>Pathogen-specific treatments and duration</a:t>
            </a:r>
          </a:p>
          <a:p>
            <a:r>
              <a:rPr lang="en-US" sz="2000" strike="sngStrike" dirty="0"/>
              <a:t>Susceptibility results should be considered when choosing an agent</a:t>
            </a:r>
          </a:p>
          <a:p>
            <a:r>
              <a:rPr lang="en-US" sz="2000" i="1" strike="sngStrike" dirty="0"/>
              <a:t>S. </a:t>
            </a:r>
            <a:r>
              <a:rPr lang="en-US" sz="2000" i="1" strike="sngStrike" dirty="0" err="1"/>
              <a:t>pneumoniae</a:t>
            </a:r>
            <a:r>
              <a:rPr lang="en-US" sz="2000" i="1" strike="sngStrike" dirty="0"/>
              <a:t>: </a:t>
            </a:r>
            <a:r>
              <a:rPr lang="en-US" sz="2000" strike="sngStrike" dirty="0"/>
              <a:t>IV: penicillin G OR cefuroxime OR  ceftriaxone; PO: amoxicillin OR </a:t>
            </a:r>
            <a:r>
              <a:rPr lang="en-US" sz="2000" strike="sngStrike" dirty="0" err="1"/>
              <a:t>cefpodoxime</a:t>
            </a:r>
            <a:r>
              <a:rPr lang="en-US" sz="2000" strike="sngStrike" dirty="0"/>
              <a:t> OR azithromycin. Treatment for 5–10 days based on clinical stability</a:t>
            </a:r>
          </a:p>
          <a:p>
            <a:r>
              <a:rPr lang="en-US" sz="2000" i="1" strike="sngStrike" dirty="0"/>
              <a:t>H. </a:t>
            </a:r>
            <a:r>
              <a:rPr lang="en-US" sz="2000" i="1" strike="sngStrike" dirty="0" err="1"/>
              <a:t>influenzae</a:t>
            </a:r>
            <a:r>
              <a:rPr lang="en-US" sz="2000" i="1" strike="sngStrike" dirty="0"/>
              <a:t>: </a:t>
            </a:r>
            <a:r>
              <a:rPr lang="en-US" sz="2000" strike="sngStrike" dirty="0"/>
              <a:t>doxycycline OR amoxicillin/</a:t>
            </a:r>
            <a:r>
              <a:rPr lang="en-US" sz="2000" strike="sngStrike" dirty="0" err="1"/>
              <a:t>clavulanate</a:t>
            </a:r>
            <a:r>
              <a:rPr lang="en-US" sz="2000" strike="sngStrike" dirty="0"/>
              <a:t> OR cefuroxime are preferred. Other options include ceftriaxone OR </a:t>
            </a:r>
            <a:r>
              <a:rPr lang="en-US" sz="2000" strike="sngStrike" dirty="0" err="1"/>
              <a:t>cefpodoxime</a:t>
            </a:r>
            <a:r>
              <a:rPr lang="en-US" sz="2000" strike="sngStrike" dirty="0"/>
              <a:t> OR </a:t>
            </a:r>
            <a:r>
              <a:rPr lang="en-US" sz="2000" strike="sngStrike" dirty="0" err="1"/>
              <a:t>moxifloxacin</a:t>
            </a:r>
            <a:r>
              <a:rPr lang="en-US" sz="2000" strike="sngStrike" dirty="0"/>
              <a:t>. Treat for 5–10 days.</a:t>
            </a:r>
          </a:p>
        </p:txBody>
      </p:sp>
      <p:sp>
        <p:nvSpPr>
          <p:cNvPr id="6" name="Text Placeholder 5"/>
          <p:cNvSpPr>
            <a:spLocks noGrp="1"/>
          </p:cNvSpPr>
          <p:nvPr>
            <p:ph type="body" sz="quarter" idx="3"/>
          </p:nvPr>
        </p:nvSpPr>
        <p:spPr>
          <a:xfrm>
            <a:off x="4648200" y="1111250"/>
            <a:ext cx="4041775" cy="639762"/>
          </a:xfrm>
        </p:spPr>
        <p:txBody>
          <a:bodyPr>
            <a:normAutofit/>
          </a:bodyPr>
          <a:lstStyle/>
          <a:p>
            <a:r>
              <a:rPr lang="en-US" sz="2800" dirty="0"/>
              <a:t>After</a:t>
            </a:r>
          </a:p>
        </p:txBody>
      </p:sp>
      <p:sp>
        <p:nvSpPr>
          <p:cNvPr id="7" name="Content Placeholder 6" descr="After&#10;Therapy can be stopped after the patient is:&#10;Afebrile for 48–72 hours and &#10;Has no more than one of the following signs and symptoms: HR&gt; 100 beats/min, RR &gt; 24 breaths/min, BP &lt; 90 mmHg, O2 sat &lt; 90%, altered mental status&#10;Suggested duration of therapy based on patient specific factors:&#10;5 days: Patient without immunocompromise or structural lung disease&#10;7 days: Patients with moderate immunocompromise and/or structural lung disease&#10;10–14 days: Patients with poor clinical response, who received initial inappropriate therapy, or who are significantly immunocompromised"/>
          <p:cNvSpPr>
            <a:spLocks noGrp="1"/>
          </p:cNvSpPr>
          <p:nvPr>
            <p:ph sz="quarter" idx="4"/>
          </p:nvPr>
        </p:nvSpPr>
        <p:spPr>
          <a:xfrm>
            <a:off x="4648200" y="1779952"/>
            <a:ext cx="4270375" cy="4468448"/>
          </a:xfrm>
        </p:spPr>
        <p:txBody>
          <a:bodyPr>
            <a:normAutofit fontScale="62500" lnSpcReduction="20000"/>
          </a:bodyPr>
          <a:lstStyle/>
          <a:p>
            <a:pPr marL="0" indent="0">
              <a:buNone/>
            </a:pPr>
            <a:r>
              <a:rPr lang="en-US" sz="2800" u="sng" dirty="0"/>
              <a:t>Therapy can be stopped after the patient is:</a:t>
            </a:r>
          </a:p>
          <a:p>
            <a:r>
              <a:rPr lang="en-US" dirty="0"/>
              <a:t>Afebrile for 48–72 hours </a:t>
            </a:r>
            <a:r>
              <a:rPr lang="en-US" u="sng" dirty="0"/>
              <a:t>and </a:t>
            </a:r>
            <a:endParaRPr lang="en-US" b="1" u="sng" dirty="0"/>
          </a:p>
          <a:p>
            <a:r>
              <a:rPr lang="en-US" dirty="0"/>
              <a:t>Has no more than one of the following signs and symptoms: HR</a:t>
            </a:r>
            <a:r>
              <a:rPr lang="da-DK" dirty="0"/>
              <a:t>&gt; 100 beats/min, RR &gt; 24 breaths/min, BP &lt; 90 mmHg, O2 sat </a:t>
            </a:r>
            <a:r>
              <a:rPr lang="en-US" dirty="0"/>
              <a:t>&lt; 90%, altered mental status</a:t>
            </a:r>
          </a:p>
          <a:p>
            <a:pPr marL="0" indent="0">
              <a:buNone/>
            </a:pPr>
            <a:r>
              <a:rPr lang="en-US" sz="2800" u="sng" dirty="0"/>
              <a:t>Suggested duration of therapy based on patient specific factors:</a:t>
            </a:r>
          </a:p>
          <a:p>
            <a:r>
              <a:rPr lang="en-US" b="1" dirty="0"/>
              <a:t>5 days: </a:t>
            </a:r>
            <a:r>
              <a:rPr lang="en-US" dirty="0"/>
              <a:t>Patient without </a:t>
            </a:r>
            <a:r>
              <a:rPr lang="en-US" dirty="0" err="1"/>
              <a:t>immunocompromise</a:t>
            </a:r>
            <a:r>
              <a:rPr lang="en-US" dirty="0"/>
              <a:t> or structural lung disease</a:t>
            </a:r>
          </a:p>
          <a:p>
            <a:r>
              <a:rPr lang="en-US" b="1" dirty="0"/>
              <a:t>7 days: </a:t>
            </a:r>
            <a:r>
              <a:rPr lang="en-US" dirty="0"/>
              <a:t>Patients with moderate </a:t>
            </a:r>
            <a:r>
              <a:rPr lang="en-US" dirty="0" err="1"/>
              <a:t>immunocompromise</a:t>
            </a:r>
            <a:r>
              <a:rPr lang="en-US" dirty="0"/>
              <a:t> and/or structural lung disease</a:t>
            </a:r>
          </a:p>
          <a:p>
            <a:r>
              <a:rPr lang="en-US" b="1" dirty="0"/>
              <a:t>10–14 days: </a:t>
            </a:r>
            <a:r>
              <a:rPr lang="en-US" dirty="0"/>
              <a:t>Patients with poor clinical response, who received initial inappropriate therapy, or who are significantly immunocompromised</a:t>
            </a:r>
          </a:p>
        </p:txBody>
      </p:sp>
      <p:sp>
        <p:nvSpPr>
          <p:cNvPr id="5" name="Slide Number Placeholder 4"/>
          <p:cNvSpPr>
            <a:spLocks noGrp="1"/>
          </p:cNvSpPr>
          <p:nvPr>
            <p:ph type="sldNum" sz="quarter" idx="10"/>
          </p:nvPr>
        </p:nvSpPr>
        <p:spPr/>
        <p:txBody>
          <a:bodyPr/>
          <a:lstStyle/>
          <a:p>
            <a:pPr>
              <a:defRPr/>
            </a:pPr>
            <a:fld id="{B1E8F95E-1E29-4987-895A-EB9B005BB95E}" type="slidenum">
              <a:rPr lang="en-US" smtClean="0"/>
              <a:pPr>
                <a:defRPr/>
              </a:pPr>
              <a:t>26</a:t>
            </a:fld>
            <a:endParaRPr lang="en-US" dirty="0"/>
          </a:p>
        </p:txBody>
      </p:sp>
    </p:spTree>
    <p:extLst>
      <p:ext uri="{BB962C8B-B14F-4D97-AF65-F5344CB8AC3E}">
        <p14:creationId xmlns:p14="http://schemas.microsoft.com/office/powerpoint/2010/main" val="380907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ll these words are crossed out:&#10;Before&#10;Pathogen-specific treatments and duration&#10;Susceptibility results should be considered when choosing an agent&#10;S. pneumoniae: IV: penicillin G OR cefuroxime OR  ceftriaxone; PO: amoxicillin OR cefpodoxime OR azithromycin. Treatment for 5–10 days based on clinical stability&#10;H. influenzae: doxycycline OR amoxicillin/clavulanate OR cefuroxime are preferred. Other options include ceftriaxone OR cefpodoxime OR moxifloxacin. Treat for 5–10 days.&#10;"/>
          <p:cNvSpPr/>
          <p:nvPr/>
        </p:nvSpPr>
        <p:spPr>
          <a:xfrm>
            <a:off x="157166" y="1066798"/>
            <a:ext cx="4343400" cy="5029201"/>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Pathogen-Specific Local Guidelines</a:t>
            </a:r>
          </a:p>
        </p:txBody>
      </p:sp>
      <p:sp>
        <p:nvSpPr>
          <p:cNvPr id="4" name="Text Placeholder 3"/>
          <p:cNvSpPr>
            <a:spLocks noGrp="1"/>
          </p:cNvSpPr>
          <p:nvPr>
            <p:ph type="body" idx="1"/>
          </p:nvPr>
        </p:nvSpPr>
        <p:spPr>
          <a:xfrm>
            <a:off x="460378" y="1065026"/>
            <a:ext cx="4040188" cy="639762"/>
          </a:xfrm>
        </p:spPr>
        <p:txBody>
          <a:bodyPr>
            <a:normAutofit/>
          </a:bodyPr>
          <a:lstStyle/>
          <a:p>
            <a:r>
              <a:rPr lang="en-US" sz="2800" strike="sngStrike" dirty="0"/>
              <a:t>Before</a:t>
            </a:r>
          </a:p>
        </p:txBody>
      </p:sp>
      <p:sp>
        <p:nvSpPr>
          <p:cNvPr id="3" name="Content Placeholder 2" descr="All these words are crossed out:&#10;Before&#10;Pathogen-specific treatments and duration&#10;Susceptibility results should be considered when choosing an agent&#10;S. pneumoniae: IV: penicillin G OR cefuroxime OR  ceftriaxone; PO: amoxicillin OR cefpodoxime OR azithromycin. Treatment for 5–10 days based on clinical stability&#10;H. influenzae: doxycycline OR amoxicillin/clavulanate OR cefuroxime are preferred. Other options include ceftriaxone OR cefpodoxime OR moxifloxacin. Treat for 5–10 days.&#10;"/>
          <p:cNvSpPr>
            <a:spLocks noGrp="1"/>
          </p:cNvSpPr>
          <p:nvPr>
            <p:ph sz="half" idx="2"/>
          </p:nvPr>
        </p:nvSpPr>
        <p:spPr>
          <a:xfrm>
            <a:off x="157166" y="1600198"/>
            <a:ext cx="4343400" cy="4495801"/>
          </a:xfrm>
        </p:spPr>
        <p:txBody>
          <a:bodyPr>
            <a:noAutofit/>
          </a:bodyPr>
          <a:lstStyle/>
          <a:p>
            <a:r>
              <a:rPr lang="en-US" sz="1900" strike="sngStrike" dirty="0"/>
              <a:t>Pathogen-specific treatments and duration</a:t>
            </a:r>
          </a:p>
          <a:p>
            <a:r>
              <a:rPr lang="en-US" sz="1900" strike="sngStrike" dirty="0"/>
              <a:t>Susceptibility results should be considered when choosing an agent</a:t>
            </a:r>
          </a:p>
          <a:p>
            <a:r>
              <a:rPr lang="en-US" sz="1900" strike="sngStrike" dirty="0"/>
              <a:t>S. </a:t>
            </a:r>
            <a:r>
              <a:rPr lang="en-US" sz="1900" strike="sngStrike" dirty="0" err="1"/>
              <a:t>pneumoniae</a:t>
            </a:r>
            <a:r>
              <a:rPr lang="en-US" sz="1900" strike="sngStrike" dirty="0"/>
              <a:t>: IV: penicillin G OR cefuroxime OR  ceftriaxone; PO: amoxicillin OR </a:t>
            </a:r>
            <a:r>
              <a:rPr lang="en-US" sz="1900" strike="sngStrike" dirty="0" err="1"/>
              <a:t>cefpodoxime</a:t>
            </a:r>
            <a:r>
              <a:rPr lang="en-US" sz="1900" strike="sngStrike" dirty="0"/>
              <a:t> OR azithromycin. Treatment for 5–10 days based on clinical stability</a:t>
            </a:r>
          </a:p>
          <a:p>
            <a:r>
              <a:rPr lang="en-US" sz="1900" strike="sngStrike" dirty="0"/>
              <a:t>H. </a:t>
            </a:r>
            <a:r>
              <a:rPr lang="en-US" sz="1900" strike="sngStrike" dirty="0" err="1"/>
              <a:t>influenzae</a:t>
            </a:r>
            <a:r>
              <a:rPr lang="en-US" sz="1900" strike="sngStrike" dirty="0"/>
              <a:t>: doxycycline OR amoxicillin/</a:t>
            </a:r>
            <a:r>
              <a:rPr lang="en-US" sz="1900" strike="sngStrike" dirty="0" err="1"/>
              <a:t>clavulanate</a:t>
            </a:r>
            <a:r>
              <a:rPr lang="en-US" sz="1900" strike="sngStrike" dirty="0"/>
              <a:t> OR cefuroxime are preferred. Other options include ceftriaxone OR </a:t>
            </a:r>
            <a:r>
              <a:rPr lang="en-US" sz="1900" strike="sngStrike" dirty="0" err="1"/>
              <a:t>cefpodoxime</a:t>
            </a:r>
            <a:r>
              <a:rPr lang="en-US" sz="1900" strike="sngStrike" dirty="0"/>
              <a:t> OR </a:t>
            </a:r>
            <a:r>
              <a:rPr lang="en-US" sz="1900" strike="sngStrike" dirty="0" err="1"/>
              <a:t>moxifloxacin</a:t>
            </a:r>
            <a:r>
              <a:rPr lang="en-US" sz="1900" strike="sngStrike" dirty="0"/>
              <a:t>. Treat for 5–10 days.</a:t>
            </a:r>
          </a:p>
        </p:txBody>
      </p:sp>
      <p:graphicFrame>
        <p:nvGraphicFramePr>
          <p:cNvPr id="18" name="Content Placeholder 17" descr="Pathogen-specific and step-down therapy&#10;Organism and preferred therapy&#10;S. pneumoniae PCN susceptible -- Penicillin G 1 million units IV Q6H OR Amoxicillin 500 mg PO TID&#10;S. pneumoniae PCN intermediate or urine antigen positive -- Penicillin G 1 million units IV Q6H OR Amoxicillin 1g PO TID&#10;S. pneumoniae PCN resistant, cephalosporin susceptive -- Ceftriaxone 1 g IV Q24 OR Cefpodoxime 200 mg PO BID&#10;H. influenzae non-beta-lactamase producing (ampicillin susceptible) -- Ampicillin 1 g IV Q6H OR&#10;Amoxicillin 500mg PO TID&#10;&#10;&#10;&#10;&#10;&#10;&#10;&#10;"/>
          <p:cNvGraphicFramePr>
            <a:graphicFrameLocks noGrp="1"/>
          </p:cNvGraphicFramePr>
          <p:nvPr>
            <p:ph sz="quarter" idx="4"/>
            <p:extLst>
              <p:ext uri="{D42A27DB-BD31-4B8C-83A1-F6EECF244321}">
                <p14:modId xmlns:p14="http://schemas.microsoft.com/office/powerpoint/2010/main" val="3790835075"/>
              </p:ext>
            </p:extLst>
          </p:nvPr>
        </p:nvGraphicFramePr>
        <p:xfrm>
          <a:off x="4648200" y="1066800"/>
          <a:ext cx="4422778" cy="5029200"/>
        </p:xfrm>
        <a:graphic>
          <a:graphicData uri="http://schemas.openxmlformats.org/drawingml/2006/table">
            <a:tbl>
              <a:tblPr firstRow="1" bandRow="1">
                <a:effectLst>
                  <a:outerShdw blurRad="50800" dist="38100" dir="2700000" algn="tl" rotWithShape="0">
                    <a:prstClr val="black">
                      <a:alpha val="40000"/>
                    </a:prstClr>
                  </a:outerShdw>
                </a:effectLst>
                <a:tableStyleId>{7DF18680-E054-41AD-8BC1-D1AEF772440D}</a:tableStyleId>
              </a:tblPr>
              <a:tblGrid>
                <a:gridCol w="2060578">
                  <a:extLst>
                    <a:ext uri="{9D8B030D-6E8A-4147-A177-3AD203B41FA5}">
                      <a16:colId xmlns:a16="http://schemas.microsoft.com/office/drawing/2014/main" val="1857652349"/>
                    </a:ext>
                  </a:extLst>
                </a:gridCol>
                <a:gridCol w="2362200">
                  <a:extLst>
                    <a:ext uri="{9D8B030D-6E8A-4147-A177-3AD203B41FA5}">
                      <a16:colId xmlns:a16="http://schemas.microsoft.com/office/drawing/2014/main" val="3245074875"/>
                    </a:ext>
                  </a:extLst>
                </a:gridCol>
              </a:tblGrid>
              <a:tr h="457199">
                <a:tc>
                  <a:txBody>
                    <a:bodyPr/>
                    <a:lstStyle/>
                    <a:p>
                      <a:pPr algn="ctr"/>
                      <a:r>
                        <a:rPr lang="en-US" sz="1800" b="0" i="0" u="none" kern="1200" dirty="0">
                          <a:solidFill>
                            <a:srgbClr val="FFFFFF"/>
                          </a:solidFill>
                          <a:latin typeface="+mj-lt"/>
                          <a:ea typeface="+mj-ea"/>
                          <a:cs typeface="+mj-cs"/>
                        </a:rPr>
                        <a:t>Pathogen-specific and step-down therapy</a:t>
                      </a:r>
                    </a:p>
                  </a:txBody>
                  <a:tcPr/>
                </a:tc>
                <a:tc>
                  <a:txBody>
                    <a:bodyPr/>
                    <a:lstStyle/>
                    <a:p>
                      <a:pPr algn="ctr"/>
                      <a:endParaRPr lang="en-US" sz="2000" b="0" i="0" u="none" kern="1200" dirty="0">
                        <a:solidFill>
                          <a:srgbClr val="FFFFFF"/>
                        </a:solidFill>
                        <a:latin typeface="+mj-lt"/>
                        <a:ea typeface="+mj-ea"/>
                        <a:cs typeface="+mj-cs"/>
                      </a:endParaRPr>
                    </a:p>
                  </a:txBody>
                  <a:tcPr/>
                </a:tc>
                <a:extLst>
                  <a:ext uri="{0D108BD9-81ED-4DB2-BD59-A6C34878D82A}">
                    <a16:rowId xmlns:a16="http://schemas.microsoft.com/office/drawing/2014/main" val="1594895479"/>
                  </a:ext>
                </a:extLst>
              </a:tr>
              <a:tr h="309336">
                <a:tc>
                  <a:txBody>
                    <a:bodyPr/>
                    <a:lstStyle/>
                    <a:p>
                      <a:r>
                        <a:rPr lang="en-US" sz="1600" b="1" dirty="0"/>
                        <a:t>Organism</a:t>
                      </a:r>
                    </a:p>
                  </a:txBody>
                  <a:tcPr/>
                </a:tc>
                <a:tc>
                  <a:txBody>
                    <a:bodyPr/>
                    <a:lstStyle/>
                    <a:p>
                      <a:r>
                        <a:rPr lang="en-US" sz="1600" b="1" dirty="0"/>
                        <a:t>Preferred therapy</a:t>
                      </a:r>
                    </a:p>
                  </a:txBody>
                  <a:tcPr/>
                </a:tc>
                <a:extLst>
                  <a:ext uri="{0D108BD9-81ED-4DB2-BD59-A6C34878D82A}">
                    <a16:rowId xmlns:a16="http://schemas.microsoft.com/office/drawing/2014/main" val="2004505825"/>
                  </a:ext>
                </a:extLst>
              </a:tr>
              <a:tr h="426719">
                <a:tc>
                  <a:txBody>
                    <a:bodyPr/>
                    <a:lstStyle/>
                    <a:p>
                      <a:r>
                        <a:rPr lang="en-US" sz="1600" i="1" dirty="0"/>
                        <a:t>S. </a:t>
                      </a:r>
                      <a:r>
                        <a:rPr lang="en-US" sz="1600" i="1" dirty="0" err="1"/>
                        <a:t>pneumoniae</a:t>
                      </a:r>
                      <a:r>
                        <a:rPr lang="en-US" sz="1600" i="1" dirty="0"/>
                        <a:t> </a:t>
                      </a:r>
                      <a:r>
                        <a:rPr lang="en-US" sz="1600" dirty="0"/>
                        <a:t>PCN susceptible</a:t>
                      </a:r>
                    </a:p>
                  </a:txBody>
                  <a:tcPr/>
                </a:tc>
                <a:tc>
                  <a:txBody>
                    <a:bodyPr/>
                    <a:lstStyle/>
                    <a:p>
                      <a:r>
                        <a:rPr lang="en-US" sz="1600" dirty="0"/>
                        <a:t>Penicillin G 1 million units IV Q6H</a:t>
                      </a:r>
                      <a:r>
                        <a:rPr lang="en-US" sz="1600" baseline="0" dirty="0"/>
                        <a:t> </a:t>
                      </a:r>
                      <a:r>
                        <a:rPr lang="en-US" sz="1600" b="1" i="1" baseline="0" dirty="0"/>
                        <a:t>OR</a:t>
                      </a:r>
                    </a:p>
                    <a:p>
                      <a:r>
                        <a:rPr lang="en-US" sz="1600" baseline="0" dirty="0"/>
                        <a:t>Amoxicillin 500 mg PO TID</a:t>
                      </a:r>
                      <a:endParaRPr lang="en-US" sz="1600" dirty="0"/>
                    </a:p>
                  </a:txBody>
                  <a:tcPr/>
                </a:tc>
                <a:extLst>
                  <a:ext uri="{0D108BD9-81ED-4DB2-BD59-A6C34878D82A}">
                    <a16:rowId xmlns:a16="http://schemas.microsoft.com/office/drawing/2014/main" val="1354219024"/>
                  </a:ext>
                </a:extLst>
              </a:tr>
              <a:tr h="759278">
                <a:tc>
                  <a:txBody>
                    <a:bodyPr/>
                    <a:lstStyle/>
                    <a:p>
                      <a:r>
                        <a:rPr lang="en-US" sz="1600" i="1" dirty="0"/>
                        <a:t>S. </a:t>
                      </a:r>
                      <a:r>
                        <a:rPr lang="en-US" sz="1600" i="1" dirty="0" err="1"/>
                        <a:t>pneumoniae</a:t>
                      </a:r>
                      <a:r>
                        <a:rPr lang="en-US" sz="1600" i="1" dirty="0"/>
                        <a:t> </a:t>
                      </a:r>
                      <a:r>
                        <a:rPr lang="en-US" sz="1600" dirty="0"/>
                        <a:t>PCN intermediate or urine</a:t>
                      </a:r>
                      <a:r>
                        <a:rPr lang="en-US" sz="1600" baseline="0" dirty="0"/>
                        <a:t> antigen positive</a:t>
                      </a:r>
                      <a:endParaRPr lang="en-US" sz="1600" dirty="0"/>
                    </a:p>
                  </a:txBody>
                  <a:tcPr/>
                </a:tc>
                <a:tc>
                  <a:txBody>
                    <a:bodyPr/>
                    <a:lstStyle/>
                    <a:p>
                      <a:r>
                        <a:rPr lang="en-US" sz="1600" dirty="0"/>
                        <a:t>Penicillin G 1 million units IV Q6H</a:t>
                      </a:r>
                      <a:r>
                        <a:rPr lang="en-US" sz="1600" baseline="0" dirty="0"/>
                        <a:t> </a:t>
                      </a:r>
                      <a:r>
                        <a:rPr lang="en-US" sz="1600" b="1" i="1" baseline="0" dirty="0"/>
                        <a:t>OR</a:t>
                      </a:r>
                    </a:p>
                    <a:p>
                      <a:r>
                        <a:rPr lang="en-US" sz="1600" baseline="0" dirty="0"/>
                        <a:t>Amoxicillin 1g PO TID</a:t>
                      </a:r>
                      <a:endParaRPr lang="en-US" sz="1600" dirty="0"/>
                    </a:p>
                  </a:txBody>
                  <a:tcPr/>
                </a:tc>
                <a:extLst>
                  <a:ext uri="{0D108BD9-81ED-4DB2-BD59-A6C34878D82A}">
                    <a16:rowId xmlns:a16="http://schemas.microsoft.com/office/drawing/2014/main" val="1888092444"/>
                  </a:ext>
                </a:extLst>
              </a:tr>
              <a:tr h="984250">
                <a:tc>
                  <a:txBody>
                    <a:bodyPr/>
                    <a:lstStyle/>
                    <a:p>
                      <a:r>
                        <a:rPr lang="en-US" sz="1600" i="1" dirty="0"/>
                        <a:t>S. </a:t>
                      </a:r>
                      <a:r>
                        <a:rPr lang="en-US" sz="1600" i="1" dirty="0" err="1"/>
                        <a:t>pneumoniae</a:t>
                      </a:r>
                      <a:r>
                        <a:rPr lang="en-US" sz="1600" i="1" dirty="0"/>
                        <a:t> </a:t>
                      </a:r>
                      <a:r>
                        <a:rPr lang="en-US" sz="1600" dirty="0"/>
                        <a:t>PCN resistant, cephalosporin susceptive</a:t>
                      </a:r>
                    </a:p>
                  </a:txBody>
                  <a:tcPr/>
                </a:tc>
                <a:tc>
                  <a:txBody>
                    <a:bodyPr/>
                    <a:lstStyle/>
                    <a:p>
                      <a:r>
                        <a:rPr lang="en-US" sz="1600" dirty="0"/>
                        <a:t>Ceftriaxone 1</a:t>
                      </a:r>
                      <a:r>
                        <a:rPr lang="en-US" sz="1600" baseline="0" dirty="0"/>
                        <a:t> g IV Q24 </a:t>
                      </a:r>
                      <a:r>
                        <a:rPr lang="en-US" sz="1600" b="1" i="1" baseline="0" dirty="0"/>
                        <a:t>OR</a:t>
                      </a:r>
                    </a:p>
                    <a:p>
                      <a:r>
                        <a:rPr lang="en-US" sz="1600" baseline="0" dirty="0" err="1"/>
                        <a:t>Cefpodoxime</a:t>
                      </a:r>
                      <a:r>
                        <a:rPr lang="en-US" sz="1600" baseline="0" dirty="0"/>
                        <a:t> 200 mg PO BID</a:t>
                      </a:r>
                      <a:endParaRPr lang="en-US" sz="1600" dirty="0"/>
                    </a:p>
                  </a:txBody>
                  <a:tcPr/>
                </a:tc>
                <a:extLst>
                  <a:ext uri="{0D108BD9-81ED-4DB2-BD59-A6C34878D82A}">
                    <a16:rowId xmlns:a16="http://schemas.microsoft.com/office/drawing/2014/main" val="3504093555"/>
                  </a:ext>
                </a:extLst>
              </a:tr>
              <a:tr h="984250">
                <a:tc>
                  <a:txBody>
                    <a:bodyPr/>
                    <a:lstStyle/>
                    <a:p>
                      <a:r>
                        <a:rPr lang="en-US" sz="1600" i="1" dirty="0"/>
                        <a:t>H.</a:t>
                      </a:r>
                      <a:r>
                        <a:rPr lang="en-US" sz="1600" i="1" baseline="0" dirty="0"/>
                        <a:t> </a:t>
                      </a:r>
                      <a:r>
                        <a:rPr lang="en-US" sz="1600" i="1" baseline="0" dirty="0" err="1"/>
                        <a:t>influenzae</a:t>
                      </a:r>
                      <a:r>
                        <a:rPr lang="en-US" sz="1600" i="1" baseline="0" dirty="0"/>
                        <a:t> </a:t>
                      </a:r>
                      <a:r>
                        <a:rPr lang="en-US" sz="1600" baseline="0" dirty="0"/>
                        <a:t>non-beta-lactamase producing (ampicillin susceptible)</a:t>
                      </a:r>
                      <a:endParaRPr lang="en-US" sz="1600" dirty="0"/>
                    </a:p>
                  </a:txBody>
                  <a:tcPr/>
                </a:tc>
                <a:tc>
                  <a:txBody>
                    <a:bodyPr/>
                    <a:lstStyle/>
                    <a:p>
                      <a:r>
                        <a:rPr lang="en-US" sz="1600" dirty="0"/>
                        <a:t>Ampicillin 1 g IV Q6H </a:t>
                      </a:r>
                      <a:r>
                        <a:rPr lang="en-US" sz="1600" b="1" i="1" kern="1200" baseline="0" dirty="0">
                          <a:solidFill>
                            <a:schemeClr val="dk1"/>
                          </a:solidFill>
                          <a:latin typeface="+mn-lt"/>
                          <a:ea typeface="+mn-ea"/>
                          <a:cs typeface="+mn-cs"/>
                        </a:rPr>
                        <a:t>OR</a:t>
                      </a:r>
                    </a:p>
                    <a:p>
                      <a:r>
                        <a:rPr lang="en-US" sz="1600" dirty="0"/>
                        <a:t>Amoxicillin 500mg PO TID</a:t>
                      </a:r>
                    </a:p>
                  </a:txBody>
                  <a:tcPr/>
                </a:tc>
                <a:extLst>
                  <a:ext uri="{0D108BD9-81ED-4DB2-BD59-A6C34878D82A}">
                    <a16:rowId xmlns:a16="http://schemas.microsoft.com/office/drawing/2014/main" val="1323601023"/>
                  </a:ext>
                </a:extLst>
              </a:tr>
            </a:tbl>
          </a:graphicData>
        </a:graphic>
      </p:graphicFrame>
      <p:sp>
        <p:nvSpPr>
          <p:cNvPr id="5" name="Slide Number Placeholder 4"/>
          <p:cNvSpPr>
            <a:spLocks noGrp="1"/>
          </p:cNvSpPr>
          <p:nvPr>
            <p:ph type="sldNum" sz="quarter" idx="10"/>
          </p:nvPr>
        </p:nvSpPr>
        <p:spPr/>
        <p:txBody>
          <a:bodyPr/>
          <a:lstStyle/>
          <a:p>
            <a:pPr>
              <a:defRPr/>
            </a:pPr>
            <a:fld id="{B1E8F95E-1E29-4987-895A-EB9B005BB95E}" type="slidenum">
              <a:rPr lang="en-US" smtClean="0"/>
              <a:pPr>
                <a:defRPr/>
              </a:pPr>
              <a:t>27</a:t>
            </a:fld>
            <a:endParaRPr lang="en-US" dirty="0"/>
          </a:p>
        </p:txBody>
      </p:sp>
    </p:spTree>
    <p:extLst>
      <p:ext uri="{BB962C8B-B14F-4D97-AF65-F5344CB8AC3E}">
        <p14:creationId xmlns:p14="http://schemas.microsoft.com/office/powerpoint/2010/main" val="3651900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Results</a:t>
            </a:r>
          </a:p>
        </p:txBody>
      </p:sp>
      <p:sp>
        <p:nvSpPr>
          <p:cNvPr id="6" name="Content Placeholder 5"/>
          <p:cNvSpPr>
            <a:spLocks noGrp="1"/>
          </p:cNvSpPr>
          <p:nvPr>
            <p:ph type="body" idx="1"/>
          </p:nvPr>
        </p:nvSpPr>
        <p:spPr>
          <a:xfrm>
            <a:off x="282115" y="4483596"/>
            <a:ext cx="8404684" cy="639762"/>
          </a:xfrm>
        </p:spPr>
        <p:txBody>
          <a:bodyPr>
            <a:normAutofit/>
          </a:bodyPr>
          <a:lstStyle/>
          <a:p>
            <a:pPr algn="ctr"/>
            <a:r>
              <a:rPr lang="en-US" sz="2400" dirty="0"/>
              <a:t>Patient characteristics were similar between the two periods</a:t>
            </a:r>
            <a:r>
              <a:rPr lang="en-US" sz="2400" baseline="30000" dirty="0"/>
              <a:t>9</a:t>
            </a:r>
            <a:r>
              <a:rPr lang="en-US" sz="2400" dirty="0"/>
              <a:t> </a:t>
            </a:r>
            <a:endParaRPr lang="en-US" sz="2000" dirty="0"/>
          </a:p>
        </p:txBody>
      </p:sp>
      <p:graphicFrame>
        <p:nvGraphicFramePr>
          <p:cNvPr id="9" name="Content Placeholder 8" descr="Category, baseline (n=56), intervention (n=63), P-value&#10;Median duration of therapy&#10;10 days, 7 days, &lt;.001&#10;&#10;Median excess antibiotic days&#10;4 days, 1 day, &lt;0.001&#10;&#10;Narrowing of therapy&#10;19%, 67%, &lt;0.001&#10;&#10;30-day readmissions&#10;14.5%, 7.7%, 0.22&#10;&#10;C. difficile infections&#10;4.8%, 1.5%, 0.28"/>
          <p:cNvGraphicFramePr>
            <a:graphicFrameLocks noGrp="1"/>
          </p:cNvGraphicFramePr>
          <p:nvPr>
            <p:ph sz="half" idx="2"/>
            <p:extLst>
              <p:ext uri="{D42A27DB-BD31-4B8C-83A1-F6EECF244321}">
                <p14:modId xmlns:p14="http://schemas.microsoft.com/office/powerpoint/2010/main" val="3245321664"/>
              </p:ext>
            </p:extLst>
          </p:nvPr>
        </p:nvGraphicFramePr>
        <p:xfrm>
          <a:off x="275027" y="1371600"/>
          <a:ext cx="8411772" cy="3038223"/>
        </p:xfrm>
        <a:graphic>
          <a:graphicData uri="http://schemas.openxmlformats.org/drawingml/2006/table">
            <a:tbl>
              <a:tblPr firstRow="1" bandRow="1">
                <a:tableStyleId>{7DF18680-E054-41AD-8BC1-D1AEF772440D}</a:tableStyleId>
              </a:tblPr>
              <a:tblGrid>
                <a:gridCol w="3763573">
                  <a:extLst>
                    <a:ext uri="{9D8B030D-6E8A-4147-A177-3AD203B41FA5}">
                      <a16:colId xmlns:a16="http://schemas.microsoft.com/office/drawing/2014/main" val="436715802"/>
                    </a:ext>
                  </a:extLst>
                </a:gridCol>
                <a:gridCol w="1447800">
                  <a:extLst>
                    <a:ext uri="{9D8B030D-6E8A-4147-A177-3AD203B41FA5}">
                      <a16:colId xmlns:a16="http://schemas.microsoft.com/office/drawing/2014/main" val="2418324379"/>
                    </a:ext>
                  </a:extLst>
                </a:gridCol>
                <a:gridCol w="1676400">
                  <a:extLst>
                    <a:ext uri="{9D8B030D-6E8A-4147-A177-3AD203B41FA5}">
                      <a16:colId xmlns:a16="http://schemas.microsoft.com/office/drawing/2014/main" val="2574642106"/>
                    </a:ext>
                  </a:extLst>
                </a:gridCol>
                <a:gridCol w="1523999">
                  <a:extLst>
                    <a:ext uri="{9D8B030D-6E8A-4147-A177-3AD203B41FA5}">
                      <a16:colId xmlns:a16="http://schemas.microsoft.com/office/drawing/2014/main" val="3926575866"/>
                    </a:ext>
                  </a:extLst>
                </a:gridCol>
              </a:tblGrid>
              <a:tr h="694657">
                <a:tc>
                  <a:txBody>
                    <a:bodyPr/>
                    <a:lstStyle/>
                    <a:p>
                      <a:pPr algn="ctr"/>
                      <a:endParaRPr lang="en-US" sz="2000" b="1" dirty="0">
                        <a:latin typeface="+mj-lt"/>
                        <a:cs typeface="Arial" panose="020B0604020202020204" pitchFamily="34" charset="0"/>
                      </a:endParaRPr>
                    </a:p>
                  </a:txBody>
                  <a:tcPr marL="68580" marR="68580" marT="34290" marB="34290"/>
                </a:tc>
                <a:tc>
                  <a:txBody>
                    <a:bodyPr/>
                    <a:lstStyle/>
                    <a:p>
                      <a:pPr algn="ctr"/>
                      <a:r>
                        <a:rPr lang="en-US" sz="2000" b="0" i="0" u="none" kern="1200" dirty="0">
                          <a:solidFill>
                            <a:srgbClr val="FFFFFF"/>
                          </a:solidFill>
                          <a:latin typeface="+mj-lt"/>
                          <a:ea typeface="+mj-ea"/>
                          <a:cs typeface="+mj-cs"/>
                        </a:rPr>
                        <a:t>Baseline</a:t>
                      </a:r>
                    </a:p>
                    <a:p>
                      <a:pPr algn="ctr"/>
                      <a:r>
                        <a:rPr lang="en-US" sz="2000" b="0" i="0" u="none" kern="1200" dirty="0">
                          <a:solidFill>
                            <a:srgbClr val="FFFFFF"/>
                          </a:solidFill>
                          <a:latin typeface="+mj-lt"/>
                          <a:ea typeface="+mj-ea"/>
                          <a:cs typeface="+mj-cs"/>
                        </a:rPr>
                        <a:t>n=56</a:t>
                      </a:r>
                    </a:p>
                  </a:txBody>
                  <a:tcPr marL="68580" marR="68580" marT="34290" marB="34290"/>
                </a:tc>
                <a:tc>
                  <a:txBody>
                    <a:bodyPr/>
                    <a:lstStyle/>
                    <a:p>
                      <a:pPr algn="ctr"/>
                      <a:r>
                        <a:rPr lang="en-US" sz="2000" b="0" i="0" u="none" kern="1200" dirty="0">
                          <a:solidFill>
                            <a:srgbClr val="FFFFFF"/>
                          </a:solidFill>
                          <a:latin typeface="+mj-lt"/>
                          <a:ea typeface="+mj-ea"/>
                          <a:cs typeface="+mj-cs"/>
                        </a:rPr>
                        <a:t>Intervention</a:t>
                      </a:r>
                    </a:p>
                    <a:p>
                      <a:pPr algn="ctr"/>
                      <a:r>
                        <a:rPr lang="en-US" sz="2000" b="0" i="0" u="none" kern="1200" dirty="0">
                          <a:solidFill>
                            <a:srgbClr val="FFFFFF"/>
                          </a:solidFill>
                          <a:latin typeface="+mj-lt"/>
                          <a:ea typeface="+mj-ea"/>
                          <a:cs typeface="+mj-cs"/>
                        </a:rPr>
                        <a:t>n=63</a:t>
                      </a:r>
                    </a:p>
                  </a:txBody>
                  <a:tcPr marL="68580" marR="68580" marT="34290" marB="34290"/>
                </a:tc>
                <a:tc>
                  <a:txBody>
                    <a:bodyPr/>
                    <a:lstStyle/>
                    <a:p>
                      <a:pPr algn="ctr"/>
                      <a:r>
                        <a:rPr lang="en-US" sz="2000" b="0" i="0" u="none" kern="1200" dirty="0">
                          <a:solidFill>
                            <a:srgbClr val="FFFFFF"/>
                          </a:solidFill>
                          <a:latin typeface="+mj-lt"/>
                          <a:ea typeface="+mj-ea"/>
                          <a:cs typeface="+mj-cs"/>
                        </a:rPr>
                        <a:t>P-value</a:t>
                      </a:r>
                    </a:p>
                  </a:txBody>
                  <a:tcPr marL="68580" marR="68580" marT="34290" marB="34290"/>
                </a:tc>
                <a:extLst>
                  <a:ext uri="{0D108BD9-81ED-4DB2-BD59-A6C34878D82A}">
                    <a16:rowId xmlns:a16="http://schemas.microsoft.com/office/drawing/2014/main" val="2900762666"/>
                  </a:ext>
                </a:extLst>
              </a:tr>
              <a:tr h="528769">
                <a:tc>
                  <a:txBody>
                    <a:bodyPr/>
                    <a:lstStyle/>
                    <a:p>
                      <a:r>
                        <a:rPr lang="en-US" sz="2000" dirty="0"/>
                        <a:t>Median duration of therapy</a:t>
                      </a:r>
                      <a:endParaRPr lang="en-US" sz="2000" b="1" dirty="0">
                        <a:solidFill>
                          <a:schemeClr val="tx1"/>
                        </a:solidFill>
                        <a:latin typeface="+mj-lt"/>
                        <a:cs typeface="Arial" panose="020B0604020202020204" pitchFamily="34" charset="0"/>
                      </a:endParaRPr>
                    </a:p>
                  </a:txBody>
                  <a:tcPr marL="68580" marR="68580" marT="34290" marB="34290"/>
                </a:tc>
                <a:tc>
                  <a:txBody>
                    <a:bodyPr/>
                    <a:lstStyle/>
                    <a:p>
                      <a:pPr algn="ctr"/>
                      <a:r>
                        <a:rPr lang="en-US" sz="2000" dirty="0"/>
                        <a:t>10 days</a:t>
                      </a:r>
                      <a:endParaRPr lang="en-US" sz="2000" dirty="0">
                        <a:solidFill>
                          <a:schemeClr val="tx1"/>
                        </a:solidFill>
                        <a:latin typeface="+mj-lt"/>
                        <a:cs typeface="Arial" panose="020B0604020202020204" pitchFamily="34" charset="0"/>
                      </a:endParaRPr>
                    </a:p>
                  </a:txBody>
                  <a:tcPr marL="68580" marR="68580" marT="34290" marB="34290"/>
                </a:tc>
                <a:tc>
                  <a:txBody>
                    <a:bodyPr/>
                    <a:lstStyle/>
                    <a:p>
                      <a:pPr algn="ctr"/>
                      <a:r>
                        <a:rPr lang="en-US" sz="2000" dirty="0"/>
                        <a:t>7 days</a:t>
                      </a:r>
                      <a:endParaRPr lang="en-US" sz="2000" dirty="0">
                        <a:solidFill>
                          <a:schemeClr val="tx1"/>
                        </a:solidFill>
                        <a:latin typeface="+mj-lt"/>
                        <a:cs typeface="Arial" panose="020B0604020202020204" pitchFamily="34" charset="0"/>
                      </a:endParaRPr>
                    </a:p>
                  </a:txBody>
                  <a:tcPr marL="68580" marR="68580" marT="34290" marB="34290"/>
                </a:tc>
                <a:tc>
                  <a:txBody>
                    <a:bodyPr/>
                    <a:lstStyle/>
                    <a:p>
                      <a:pPr algn="ctr"/>
                      <a:r>
                        <a:rPr lang="en-US" sz="2000" dirty="0"/>
                        <a:t>&lt;0.001</a:t>
                      </a:r>
                      <a:endParaRPr lang="en-US" sz="2000" dirty="0">
                        <a:solidFill>
                          <a:schemeClr val="tx1"/>
                        </a:solidFill>
                        <a:latin typeface="+mj-lt"/>
                        <a:cs typeface="Arial" panose="020B0604020202020204" pitchFamily="34" charset="0"/>
                      </a:endParaRPr>
                    </a:p>
                  </a:txBody>
                  <a:tcPr marL="68580" marR="68580" marT="34290" marB="34290"/>
                </a:tc>
                <a:extLst>
                  <a:ext uri="{0D108BD9-81ED-4DB2-BD59-A6C34878D82A}">
                    <a16:rowId xmlns:a16="http://schemas.microsoft.com/office/drawing/2014/main" val="4028483275"/>
                  </a:ext>
                </a:extLst>
              </a:tr>
              <a:tr h="694657">
                <a:tc>
                  <a:txBody>
                    <a:bodyPr/>
                    <a:lstStyle/>
                    <a:p>
                      <a:r>
                        <a:rPr lang="en-US" sz="2000" b="0" dirty="0">
                          <a:solidFill>
                            <a:schemeClr val="tx1"/>
                          </a:solidFill>
                          <a:latin typeface="+mj-lt"/>
                          <a:cs typeface="Arial" panose="020B0604020202020204" pitchFamily="34" charset="0"/>
                        </a:rPr>
                        <a:t>Median excess antibiotic days</a:t>
                      </a:r>
                    </a:p>
                  </a:txBody>
                  <a:tcPr marL="68580" marR="68580" marT="34290" marB="34290"/>
                </a:tc>
                <a:tc>
                  <a:txBody>
                    <a:bodyPr/>
                    <a:lstStyle/>
                    <a:p>
                      <a:pPr algn="ctr"/>
                      <a:r>
                        <a:rPr lang="en-US" sz="2000" dirty="0">
                          <a:solidFill>
                            <a:schemeClr val="tx1"/>
                          </a:solidFill>
                          <a:latin typeface="+mj-lt"/>
                          <a:cs typeface="Arial" panose="020B0604020202020204" pitchFamily="34" charset="0"/>
                        </a:rPr>
                        <a:t>4 days</a:t>
                      </a:r>
                    </a:p>
                  </a:txBody>
                  <a:tcPr marL="68580" marR="68580" marT="34290" marB="34290"/>
                </a:tc>
                <a:tc>
                  <a:txBody>
                    <a:bodyPr/>
                    <a:lstStyle/>
                    <a:p>
                      <a:pPr algn="ctr"/>
                      <a:r>
                        <a:rPr lang="en-US" sz="2000" dirty="0">
                          <a:solidFill>
                            <a:schemeClr val="tx1"/>
                          </a:solidFill>
                          <a:latin typeface="+mj-lt"/>
                          <a:cs typeface="Arial" panose="020B0604020202020204" pitchFamily="34" charset="0"/>
                        </a:rPr>
                        <a:t>1 day</a:t>
                      </a:r>
                    </a:p>
                  </a:txBody>
                  <a:tcPr marL="68580" marR="68580"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t>&lt;0.001</a:t>
                      </a:r>
                      <a:endParaRPr lang="en-US" sz="2000" kern="1200" dirty="0">
                        <a:solidFill>
                          <a:schemeClr val="tx1"/>
                        </a:solidFill>
                        <a:latin typeface="+mn-lt"/>
                        <a:ea typeface="+mn-ea"/>
                        <a:cs typeface="Arial" panose="020B0604020202020204" pitchFamily="34" charset="0"/>
                      </a:endParaRPr>
                    </a:p>
                  </a:txBody>
                  <a:tcPr marL="68580" marR="68580" marT="34290" marB="34290"/>
                </a:tc>
                <a:extLst>
                  <a:ext uri="{0D108BD9-81ED-4DB2-BD59-A6C34878D82A}">
                    <a16:rowId xmlns:a16="http://schemas.microsoft.com/office/drawing/2014/main" val="1117872874"/>
                  </a:ext>
                </a:extLst>
              </a:tr>
              <a:tr h="362881">
                <a:tc>
                  <a:txBody>
                    <a:bodyPr/>
                    <a:lstStyle/>
                    <a:p>
                      <a:r>
                        <a:rPr lang="en-US" sz="2000" dirty="0"/>
                        <a:t>Narrowing of therapy</a:t>
                      </a:r>
                      <a:endParaRPr lang="en-US" sz="2000" b="1" dirty="0">
                        <a:solidFill>
                          <a:schemeClr val="tx1"/>
                        </a:solidFill>
                        <a:latin typeface="+mj-lt"/>
                        <a:cs typeface="Arial" panose="020B0604020202020204" pitchFamily="34" charset="0"/>
                      </a:endParaRPr>
                    </a:p>
                  </a:txBody>
                  <a:tcPr marL="68580" marR="68580" marT="34290" marB="34290"/>
                </a:tc>
                <a:tc>
                  <a:txBody>
                    <a:bodyPr/>
                    <a:lstStyle/>
                    <a:p>
                      <a:pPr algn="ctr"/>
                      <a:r>
                        <a:rPr lang="en-US" sz="2000" dirty="0"/>
                        <a:t>19%</a:t>
                      </a:r>
                      <a:endParaRPr lang="en-US" sz="2000" dirty="0">
                        <a:solidFill>
                          <a:schemeClr val="tx1"/>
                        </a:solidFill>
                        <a:latin typeface="+mj-lt"/>
                        <a:cs typeface="Arial" panose="020B0604020202020204" pitchFamily="34" charset="0"/>
                      </a:endParaRPr>
                    </a:p>
                  </a:txBody>
                  <a:tcPr marL="68580" marR="68580" marT="34290" marB="34290"/>
                </a:tc>
                <a:tc>
                  <a:txBody>
                    <a:bodyPr/>
                    <a:lstStyle/>
                    <a:p>
                      <a:pPr algn="ctr"/>
                      <a:r>
                        <a:rPr lang="en-US" sz="2000" dirty="0"/>
                        <a:t>67%</a:t>
                      </a:r>
                      <a:endParaRPr lang="en-US" sz="2000" dirty="0">
                        <a:solidFill>
                          <a:schemeClr val="tx1"/>
                        </a:solidFill>
                        <a:latin typeface="+mj-lt"/>
                        <a:cs typeface="Arial" panose="020B0604020202020204" pitchFamily="34" charset="0"/>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&lt;0.001</a:t>
                      </a:r>
                      <a:endParaRPr lang="en-US" sz="2000" dirty="0">
                        <a:solidFill>
                          <a:schemeClr val="tx1"/>
                        </a:solidFill>
                        <a:latin typeface="+mj-lt"/>
                        <a:cs typeface="Arial" panose="020B0604020202020204" pitchFamily="34" charset="0"/>
                      </a:endParaRPr>
                    </a:p>
                  </a:txBody>
                  <a:tcPr marL="68580" marR="68580" marT="34290" marB="34290"/>
                </a:tc>
                <a:extLst>
                  <a:ext uri="{0D108BD9-81ED-4DB2-BD59-A6C34878D82A}">
                    <a16:rowId xmlns:a16="http://schemas.microsoft.com/office/drawing/2014/main" val="1497182038"/>
                  </a:ext>
                </a:extLst>
              </a:tr>
              <a:tr h="362881">
                <a:tc>
                  <a:txBody>
                    <a:bodyPr/>
                    <a:lstStyle/>
                    <a:p>
                      <a:r>
                        <a:rPr lang="en-US" sz="2000" dirty="0"/>
                        <a:t>30-day</a:t>
                      </a:r>
                      <a:r>
                        <a:rPr lang="en-US" sz="2000" baseline="0" dirty="0"/>
                        <a:t> readmissions</a:t>
                      </a:r>
                      <a:endParaRPr lang="en-US" sz="2000" b="1" dirty="0">
                        <a:solidFill>
                          <a:schemeClr val="tx1"/>
                        </a:solidFill>
                        <a:latin typeface="+mj-lt"/>
                        <a:cs typeface="Arial" panose="020B0604020202020204" pitchFamily="34" charset="0"/>
                      </a:endParaRPr>
                    </a:p>
                  </a:txBody>
                  <a:tcPr marL="68580" marR="68580" marT="34290" marB="34290"/>
                </a:tc>
                <a:tc>
                  <a:txBody>
                    <a:bodyPr/>
                    <a:lstStyle/>
                    <a:p>
                      <a:pPr algn="ctr"/>
                      <a:r>
                        <a:rPr lang="en-US" sz="2000" dirty="0"/>
                        <a:t>14.5%</a:t>
                      </a:r>
                      <a:endParaRPr lang="en-US" sz="2000" dirty="0">
                        <a:solidFill>
                          <a:schemeClr val="tx1"/>
                        </a:solidFill>
                        <a:latin typeface="+mj-lt"/>
                        <a:cs typeface="Arial" panose="020B0604020202020204" pitchFamily="34" charset="0"/>
                      </a:endParaRPr>
                    </a:p>
                  </a:txBody>
                  <a:tcPr marL="68580" marR="68580" marT="34290" marB="34290"/>
                </a:tc>
                <a:tc>
                  <a:txBody>
                    <a:bodyPr/>
                    <a:lstStyle/>
                    <a:p>
                      <a:pPr algn="ctr"/>
                      <a:r>
                        <a:rPr lang="en-US" sz="2000" dirty="0"/>
                        <a:t>7.7%</a:t>
                      </a:r>
                      <a:endParaRPr lang="en-US" sz="2000" dirty="0">
                        <a:solidFill>
                          <a:schemeClr val="tx1"/>
                        </a:solidFill>
                        <a:latin typeface="+mj-lt"/>
                        <a:cs typeface="Arial" panose="020B0604020202020204" pitchFamily="34" charset="0"/>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0.22</a:t>
                      </a:r>
                      <a:endParaRPr lang="en-US" sz="2000" dirty="0">
                        <a:solidFill>
                          <a:schemeClr val="tx1"/>
                        </a:solidFill>
                        <a:latin typeface="+mj-lt"/>
                        <a:cs typeface="Arial" panose="020B0604020202020204" pitchFamily="34" charset="0"/>
                      </a:endParaRPr>
                    </a:p>
                  </a:txBody>
                  <a:tcPr marL="68580" marR="68580" marT="34290" marB="34290"/>
                </a:tc>
                <a:extLst>
                  <a:ext uri="{0D108BD9-81ED-4DB2-BD59-A6C34878D82A}">
                    <a16:rowId xmlns:a16="http://schemas.microsoft.com/office/drawing/2014/main" val="2196634833"/>
                  </a:ext>
                </a:extLst>
              </a:tr>
              <a:tr h="362881">
                <a:tc>
                  <a:txBody>
                    <a:bodyPr/>
                    <a:lstStyle/>
                    <a:p>
                      <a:r>
                        <a:rPr lang="en-US" sz="2000" i="1" dirty="0"/>
                        <a:t>C.</a:t>
                      </a:r>
                      <a:r>
                        <a:rPr lang="en-US" sz="2000" i="1" baseline="0" dirty="0"/>
                        <a:t> difficile </a:t>
                      </a:r>
                      <a:r>
                        <a:rPr lang="en-US" sz="2000" baseline="0" dirty="0"/>
                        <a:t>infections</a:t>
                      </a:r>
                      <a:endParaRPr lang="en-US" sz="2000" b="1" dirty="0">
                        <a:solidFill>
                          <a:schemeClr val="tx1"/>
                        </a:solidFill>
                        <a:latin typeface="+mj-lt"/>
                        <a:cs typeface="Arial" panose="020B0604020202020204" pitchFamily="34" charset="0"/>
                      </a:endParaRPr>
                    </a:p>
                  </a:txBody>
                  <a:tcPr marL="68580" marR="68580" marT="34290" marB="34290"/>
                </a:tc>
                <a:tc>
                  <a:txBody>
                    <a:bodyPr/>
                    <a:lstStyle/>
                    <a:p>
                      <a:pPr algn="ctr"/>
                      <a:r>
                        <a:rPr lang="en-US" sz="2000" dirty="0"/>
                        <a:t>4.8%</a:t>
                      </a:r>
                      <a:endParaRPr lang="en-US" sz="2000" dirty="0">
                        <a:solidFill>
                          <a:schemeClr val="tx1"/>
                        </a:solidFill>
                        <a:latin typeface="+mj-lt"/>
                        <a:cs typeface="Arial" panose="020B0604020202020204" pitchFamily="34" charset="0"/>
                      </a:endParaRPr>
                    </a:p>
                  </a:txBody>
                  <a:tcPr marL="68580" marR="68580" marT="34290" marB="34290"/>
                </a:tc>
                <a:tc>
                  <a:txBody>
                    <a:bodyPr/>
                    <a:lstStyle/>
                    <a:p>
                      <a:pPr algn="ctr"/>
                      <a:r>
                        <a:rPr lang="en-US" sz="2000" baseline="0" dirty="0"/>
                        <a:t>1.5%</a:t>
                      </a:r>
                      <a:endParaRPr lang="en-US" sz="2000" dirty="0">
                        <a:solidFill>
                          <a:schemeClr val="tx1"/>
                        </a:solidFill>
                        <a:latin typeface="+mj-lt"/>
                        <a:cs typeface="Arial" panose="020B0604020202020204" pitchFamily="34" charset="0"/>
                      </a:endParaRPr>
                    </a:p>
                  </a:txBody>
                  <a:tcPr marL="68580" marR="68580" marT="34290" marB="34290"/>
                </a:tc>
                <a:tc>
                  <a:txBody>
                    <a:bodyPr/>
                    <a:lstStyle/>
                    <a:p>
                      <a:pPr algn="ctr"/>
                      <a:r>
                        <a:rPr lang="en-US" sz="2000" dirty="0"/>
                        <a:t>0.28</a:t>
                      </a:r>
                      <a:endParaRPr lang="en-US" sz="2000" dirty="0">
                        <a:solidFill>
                          <a:schemeClr val="tx1"/>
                        </a:solidFill>
                        <a:latin typeface="+mj-lt"/>
                        <a:cs typeface="Arial" panose="020B0604020202020204" pitchFamily="34" charset="0"/>
                      </a:endParaRPr>
                    </a:p>
                  </a:txBody>
                  <a:tcPr marL="68580" marR="68580" marT="34290" marB="34290"/>
                </a:tc>
                <a:extLst>
                  <a:ext uri="{0D108BD9-81ED-4DB2-BD59-A6C34878D82A}">
                    <a16:rowId xmlns:a16="http://schemas.microsoft.com/office/drawing/2014/main" val="1619737957"/>
                  </a:ext>
                </a:extLst>
              </a:tr>
            </a:tbl>
          </a:graphicData>
        </a:graphic>
      </p:graphicFrame>
      <p:sp>
        <p:nvSpPr>
          <p:cNvPr id="8" name="Content Placeholder 7"/>
          <p:cNvSpPr>
            <a:spLocks noGrp="1"/>
          </p:cNvSpPr>
          <p:nvPr>
            <p:ph sz="quarter" idx="4"/>
          </p:nvPr>
        </p:nvSpPr>
        <p:spPr>
          <a:xfrm>
            <a:off x="457200" y="5213607"/>
            <a:ext cx="7619999" cy="457200"/>
          </a:xfrm>
        </p:spPr>
        <p:txBody>
          <a:bodyPr>
            <a:normAutofit/>
          </a:bodyPr>
          <a:lstStyle/>
          <a:p>
            <a:pPr marL="0" indent="0" defTabSz="914400">
              <a:buClrTx/>
              <a:buNone/>
            </a:pPr>
            <a:r>
              <a:rPr lang="en-US" altLang="en-US" sz="800" dirty="0">
                <a:solidFill>
                  <a:srgbClr val="000000"/>
                </a:solidFill>
                <a:latin typeface="Arial" panose="020B0604020202020204" pitchFamily="34" charset="0"/>
                <a:cs typeface="Arial" panose="020B0604020202020204" pitchFamily="34" charset="0"/>
              </a:rPr>
              <a:t>Table adapted from: </a:t>
            </a:r>
            <a:r>
              <a:rPr lang="en-US" altLang="en-US" sz="800" dirty="0" err="1">
                <a:solidFill>
                  <a:srgbClr val="000000"/>
                </a:solidFill>
                <a:latin typeface="Arial" panose="020B0604020202020204" pitchFamily="34" charset="0"/>
                <a:cs typeface="Arial" panose="020B0604020202020204" pitchFamily="34" charset="0"/>
              </a:rPr>
              <a:t>Avdic</a:t>
            </a:r>
            <a:r>
              <a:rPr lang="en-US" altLang="en-US" sz="800" dirty="0">
                <a:solidFill>
                  <a:srgbClr val="000000"/>
                </a:solidFill>
                <a:latin typeface="Arial" panose="020B0604020202020204" pitchFamily="34" charset="0"/>
                <a:cs typeface="Arial" panose="020B0604020202020204" pitchFamily="34" charset="0"/>
              </a:rPr>
              <a:t> E, </a:t>
            </a:r>
            <a:r>
              <a:rPr lang="en-US" altLang="en-US" sz="800" dirty="0" err="1">
                <a:solidFill>
                  <a:srgbClr val="000000"/>
                </a:solidFill>
                <a:latin typeface="Arial" panose="020B0604020202020204" pitchFamily="34" charset="0"/>
                <a:cs typeface="Arial" panose="020B0604020202020204" pitchFamily="34" charset="0"/>
              </a:rPr>
              <a:t>Cushinotto</a:t>
            </a:r>
            <a:r>
              <a:rPr lang="en-US" altLang="en-US" sz="800" dirty="0">
                <a:solidFill>
                  <a:srgbClr val="000000"/>
                </a:solidFill>
                <a:latin typeface="Arial" panose="020B0604020202020204" pitchFamily="34" charset="0"/>
                <a:cs typeface="Arial" panose="020B0604020202020204" pitchFamily="34" charset="0"/>
              </a:rPr>
              <a:t> LA, Hughes AH, et al. Impact of an antimicrobial stewardship intervention on shortening the duration of therapy for community-acquired pneumonia. Clin Infect Dis. 2012 Jun;54(11):1581-7. PMID: 22495073.</a:t>
            </a:r>
            <a:endParaRPr lang="en-US" sz="800" dirty="0">
              <a:solidFill>
                <a:srgbClr val="00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pPr>
              <a:defRPr/>
            </a:pPr>
            <a:fld id="{B1E8F95E-1E29-4987-895A-EB9B005BB95E}" type="slidenum">
              <a:rPr lang="en-US" smtClean="0"/>
              <a:pPr>
                <a:defRPr/>
              </a:pPr>
              <a:t>28</a:t>
            </a:fld>
            <a:endParaRPr lang="en-US" dirty="0"/>
          </a:p>
        </p:txBody>
      </p:sp>
    </p:spTree>
    <p:custDataLst>
      <p:tags r:id="rId1"/>
    </p:custDataLst>
    <p:extLst>
      <p:ext uri="{BB962C8B-B14F-4D97-AF65-F5344CB8AC3E}">
        <p14:creationId xmlns:p14="http://schemas.microsoft.com/office/powerpoint/2010/main" val="41986730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Followup</a:t>
            </a:r>
            <a:r>
              <a:rPr lang="en-US" dirty="0"/>
              <a:t> Results</a:t>
            </a:r>
            <a:endParaRPr lang="en-US" sz="2000" strike="sngStrike" kern="1200" dirty="0">
              <a:solidFill>
                <a:schemeClr val="tx1"/>
              </a:solidFill>
              <a:latin typeface="+mn-lt"/>
              <a:ea typeface="+mn-ea"/>
              <a:cs typeface="+mn-cs"/>
            </a:endParaRPr>
          </a:p>
        </p:txBody>
      </p:sp>
      <p:sp>
        <p:nvSpPr>
          <p:cNvPr id="6" name="Content Placeholder 5"/>
          <p:cNvSpPr>
            <a:spLocks noGrp="1"/>
          </p:cNvSpPr>
          <p:nvPr>
            <p:ph type="body" idx="1"/>
          </p:nvPr>
        </p:nvSpPr>
        <p:spPr>
          <a:xfrm>
            <a:off x="282115" y="4483596"/>
            <a:ext cx="8404684" cy="639762"/>
          </a:xfrm>
        </p:spPr>
        <p:txBody>
          <a:bodyPr>
            <a:normAutofit/>
          </a:bodyPr>
          <a:lstStyle/>
          <a:p>
            <a:pPr algn="ctr"/>
            <a:r>
              <a:rPr lang="en-US" dirty="0" smtClean="0"/>
              <a:t>Patient </a:t>
            </a:r>
            <a:r>
              <a:rPr lang="en-US" dirty="0"/>
              <a:t>characteristics were similar among the three periods</a:t>
            </a:r>
            <a:r>
              <a:rPr lang="en-US" baseline="30000" dirty="0"/>
              <a:t>11</a:t>
            </a:r>
            <a:endParaRPr lang="en-US" sz="2000" baseline="30000" dirty="0"/>
          </a:p>
        </p:txBody>
      </p:sp>
      <p:graphicFrame>
        <p:nvGraphicFramePr>
          <p:cNvPr id="9" name="Content Placeholder 8" descr="Category, baseline (n=56), intervention (n=63), 3 years later (n=72)&#10;&#10;Median duration of therapy&#10;10 days, 7 days, 7 days&#10;&#10;Median excess antibiotic days&#10;4 days, 1 day, 0 days&#10;&#10;Narrowing of therapy&#10;19%, 67%, 80%&#10;&#10;30-day readmissions&#10;14.5%, 7.7%, 8%&#10;&#10;C. difficile infections&#10;4.8%, 1.5%, 1%"/>
          <p:cNvGraphicFramePr>
            <a:graphicFrameLocks noGrp="1"/>
          </p:cNvGraphicFramePr>
          <p:nvPr>
            <p:ph sz="half" idx="2"/>
            <p:extLst>
              <p:ext uri="{D42A27DB-BD31-4B8C-83A1-F6EECF244321}">
                <p14:modId xmlns:p14="http://schemas.microsoft.com/office/powerpoint/2010/main" val="3685588399"/>
              </p:ext>
            </p:extLst>
          </p:nvPr>
        </p:nvGraphicFramePr>
        <p:xfrm>
          <a:off x="275027" y="1371600"/>
          <a:ext cx="8411772" cy="3038223"/>
        </p:xfrm>
        <a:graphic>
          <a:graphicData uri="http://schemas.openxmlformats.org/drawingml/2006/table">
            <a:tbl>
              <a:tblPr firstRow="1" bandRow="1">
                <a:tableStyleId>{7DF18680-E054-41AD-8BC1-D1AEF772440D}</a:tableStyleId>
              </a:tblPr>
              <a:tblGrid>
                <a:gridCol w="3763573">
                  <a:extLst>
                    <a:ext uri="{9D8B030D-6E8A-4147-A177-3AD203B41FA5}">
                      <a16:colId xmlns:a16="http://schemas.microsoft.com/office/drawing/2014/main" val="436715802"/>
                    </a:ext>
                  </a:extLst>
                </a:gridCol>
                <a:gridCol w="1447800">
                  <a:extLst>
                    <a:ext uri="{9D8B030D-6E8A-4147-A177-3AD203B41FA5}">
                      <a16:colId xmlns:a16="http://schemas.microsoft.com/office/drawing/2014/main" val="2418324379"/>
                    </a:ext>
                  </a:extLst>
                </a:gridCol>
                <a:gridCol w="1676400">
                  <a:extLst>
                    <a:ext uri="{9D8B030D-6E8A-4147-A177-3AD203B41FA5}">
                      <a16:colId xmlns:a16="http://schemas.microsoft.com/office/drawing/2014/main" val="2574642106"/>
                    </a:ext>
                  </a:extLst>
                </a:gridCol>
                <a:gridCol w="1523999">
                  <a:extLst>
                    <a:ext uri="{9D8B030D-6E8A-4147-A177-3AD203B41FA5}">
                      <a16:colId xmlns:a16="http://schemas.microsoft.com/office/drawing/2014/main" val="3926575866"/>
                    </a:ext>
                  </a:extLst>
                </a:gridCol>
              </a:tblGrid>
              <a:tr h="694657">
                <a:tc>
                  <a:txBody>
                    <a:bodyPr/>
                    <a:lstStyle/>
                    <a:p>
                      <a:pPr algn="ctr"/>
                      <a:endParaRPr lang="en-US" sz="2000" b="1" dirty="0">
                        <a:latin typeface="+mn-lt"/>
                        <a:cs typeface="Arial" panose="020B0604020202020204" pitchFamily="34" charset="0"/>
                      </a:endParaRPr>
                    </a:p>
                  </a:txBody>
                  <a:tcPr marL="68580" marR="68580" marT="34290" marB="34290"/>
                </a:tc>
                <a:tc>
                  <a:txBody>
                    <a:bodyPr/>
                    <a:lstStyle/>
                    <a:p>
                      <a:pPr algn="ctr"/>
                      <a:r>
                        <a:rPr lang="en-US" sz="2000" b="0" i="0" u="none" kern="1200" dirty="0">
                          <a:solidFill>
                            <a:srgbClr val="FFFFFF"/>
                          </a:solidFill>
                          <a:latin typeface="+mj-lt"/>
                          <a:ea typeface="+mj-ea"/>
                          <a:cs typeface="+mj-cs"/>
                        </a:rPr>
                        <a:t>Baseline</a:t>
                      </a:r>
                    </a:p>
                    <a:p>
                      <a:pPr algn="ctr"/>
                      <a:r>
                        <a:rPr lang="en-US" sz="2000" b="0" i="0" u="none" kern="1200" dirty="0">
                          <a:solidFill>
                            <a:srgbClr val="FFFFFF"/>
                          </a:solidFill>
                          <a:latin typeface="+mj-lt"/>
                          <a:ea typeface="+mj-ea"/>
                          <a:cs typeface="+mj-cs"/>
                        </a:rPr>
                        <a:t>n=56</a:t>
                      </a:r>
                    </a:p>
                  </a:txBody>
                  <a:tcPr marL="68580" marR="68580" marT="34290" marB="34290"/>
                </a:tc>
                <a:tc>
                  <a:txBody>
                    <a:bodyPr/>
                    <a:lstStyle/>
                    <a:p>
                      <a:pPr algn="ctr"/>
                      <a:r>
                        <a:rPr lang="en-US" sz="2000" b="0" i="0" u="none" kern="1200" dirty="0">
                          <a:solidFill>
                            <a:srgbClr val="FFFFFF"/>
                          </a:solidFill>
                          <a:latin typeface="+mj-lt"/>
                          <a:ea typeface="+mj-ea"/>
                          <a:cs typeface="+mj-cs"/>
                        </a:rPr>
                        <a:t>Intervention</a:t>
                      </a:r>
                    </a:p>
                    <a:p>
                      <a:pPr algn="ctr"/>
                      <a:r>
                        <a:rPr lang="en-US" sz="2000" b="0" i="0" u="none" kern="1200" dirty="0">
                          <a:solidFill>
                            <a:srgbClr val="FFFFFF"/>
                          </a:solidFill>
                          <a:latin typeface="+mj-lt"/>
                          <a:ea typeface="+mj-ea"/>
                          <a:cs typeface="+mj-cs"/>
                        </a:rPr>
                        <a:t>n=63</a:t>
                      </a:r>
                    </a:p>
                  </a:txBody>
                  <a:tcPr marL="68580" marR="68580" marT="34290" marB="34290"/>
                </a:tc>
                <a:tc>
                  <a:txBody>
                    <a:bodyPr/>
                    <a:lstStyle/>
                    <a:p>
                      <a:pPr algn="ctr"/>
                      <a:r>
                        <a:rPr lang="en-US" sz="2000" b="0" i="0" u="none" kern="1200" dirty="0">
                          <a:solidFill>
                            <a:srgbClr val="FFFFFF"/>
                          </a:solidFill>
                          <a:latin typeface="+mj-lt"/>
                          <a:ea typeface="+mj-ea"/>
                          <a:cs typeface="+mj-cs"/>
                        </a:rPr>
                        <a:t>3 years later </a:t>
                      </a:r>
                    </a:p>
                    <a:p>
                      <a:pPr algn="ctr"/>
                      <a:r>
                        <a:rPr lang="en-US" sz="2000" b="0" i="0" u="none" kern="1200" dirty="0">
                          <a:solidFill>
                            <a:srgbClr val="FFFFFF"/>
                          </a:solidFill>
                          <a:latin typeface="+mj-lt"/>
                          <a:ea typeface="+mj-ea"/>
                          <a:cs typeface="+mj-cs"/>
                        </a:rPr>
                        <a:t>n=72</a:t>
                      </a:r>
                    </a:p>
                  </a:txBody>
                  <a:tcPr marL="68580" marR="68580" marT="34290" marB="34290"/>
                </a:tc>
                <a:extLst>
                  <a:ext uri="{0D108BD9-81ED-4DB2-BD59-A6C34878D82A}">
                    <a16:rowId xmlns:a16="http://schemas.microsoft.com/office/drawing/2014/main" val="2900762666"/>
                  </a:ext>
                </a:extLst>
              </a:tr>
              <a:tr h="528769">
                <a:tc>
                  <a:txBody>
                    <a:bodyPr/>
                    <a:lstStyle/>
                    <a:p>
                      <a:r>
                        <a:rPr lang="en-US" sz="2000" dirty="0"/>
                        <a:t>Median duration of therapy</a:t>
                      </a:r>
                      <a:endParaRPr lang="en-US" sz="2000" b="1" dirty="0">
                        <a:solidFill>
                          <a:schemeClr val="tx1"/>
                        </a:solidFill>
                        <a:latin typeface="+mn-lt"/>
                        <a:cs typeface="Arial" panose="020B0604020202020204" pitchFamily="34" charset="0"/>
                      </a:endParaRPr>
                    </a:p>
                  </a:txBody>
                  <a:tcPr marL="68580" marR="68580" marT="34290" marB="34290"/>
                </a:tc>
                <a:tc>
                  <a:txBody>
                    <a:bodyPr/>
                    <a:lstStyle/>
                    <a:p>
                      <a:pPr algn="ctr"/>
                      <a:r>
                        <a:rPr lang="en-US" sz="2000" dirty="0"/>
                        <a:t>10 days</a:t>
                      </a:r>
                      <a:endParaRPr lang="en-US" sz="2000" dirty="0">
                        <a:solidFill>
                          <a:schemeClr val="tx1"/>
                        </a:solidFill>
                        <a:latin typeface="+mn-lt"/>
                        <a:cs typeface="Arial" panose="020B0604020202020204" pitchFamily="34" charset="0"/>
                      </a:endParaRPr>
                    </a:p>
                  </a:txBody>
                  <a:tcPr marL="68580" marR="68580" marT="34290" marB="34290"/>
                </a:tc>
                <a:tc>
                  <a:txBody>
                    <a:bodyPr/>
                    <a:lstStyle/>
                    <a:p>
                      <a:pPr algn="ctr"/>
                      <a:r>
                        <a:rPr lang="en-US" sz="2000" dirty="0"/>
                        <a:t>7 days</a:t>
                      </a:r>
                      <a:endParaRPr lang="en-US" sz="2000" dirty="0">
                        <a:solidFill>
                          <a:schemeClr val="tx1"/>
                        </a:solidFill>
                        <a:latin typeface="+mn-lt"/>
                        <a:cs typeface="Arial" panose="020B0604020202020204" pitchFamily="34" charset="0"/>
                      </a:endParaRPr>
                    </a:p>
                  </a:txBody>
                  <a:tcPr marL="68580" marR="68580" marT="34290" marB="34290"/>
                </a:tc>
                <a:tc>
                  <a:txBody>
                    <a:bodyPr/>
                    <a:lstStyle/>
                    <a:p>
                      <a:pPr algn="ctr"/>
                      <a:r>
                        <a:rPr lang="en-US" sz="2000" dirty="0"/>
                        <a:t>7 days</a:t>
                      </a:r>
                      <a:endParaRPr lang="en-US" sz="2000" dirty="0">
                        <a:solidFill>
                          <a:schemeClr val="tx1"/>
                        </a:solidFill>
                        <a:latin typeface="+mn-lt"/>
                        <a:cs typeface="Arial" panose="020B0604020202020204" pitchFamily="34" charset="0"/>
                      </a:endParaRPr>
                    </a:p>
                  </a:txBody>
                  <a:tcPr marL="68580" marR="68580" marT="34290" marB="34290"/>
                </a:tc>
                <a:extLst>
                  <a:ext uri="{0D108BD9-81ED-4DB2-BD59-A6C34878D82A}">
                    <a16:rowId xmlns:a16="http://schemas.microsoft.com/office/drawing/2014/main" val="4028483275"/>
                  </a:ext>
                </a:extLst>
              </a:tr>
              <a:tr h="69465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mn-ea"/>
                          <a:cs typeface="Arial" panose="020B0604020202020204" pitchFamily="34" charset="0"/>
                        </a:rPr>
                        <a:t>Median excess antibiotic days</a:t>
                      </a:r>
                    </a:p>
                  </a:txBody>
                  <a:tcPr marL="68580" marR="68580" marT="34290" marB="34290"/>
                </a:tc>
                <a:tc>
                  <a:txBody>
                    <a:bodyPr/>
                    <a:lstStyle/>
                    <a:p>
                      <a:pPr algn="ctr"/>
                      <a:r>
                        <a:rPr lang="en-US" sz="2000" dirty="0">
                          <a:solidFill>
                            <a:schemeClr val="tx1"/>
                          </a:solidFill>
                          <a:latin typeface="+mn-lt"/>
                          <a:cs typeface="Arial" panose="020B0604020202020204" pitchFamily="34" charset="0"/>
                        </a:rPr>
                        <a:t>4 days </a:t>
                      </a:r>
                    </a:p>
                  </a:txBody>
                  <a:tcPr marL="68580" marR="68580" marT="34290" marB="34290"/>
                </a:tc>
                <a:tc>
                  <a:txBody>
                    <a:bodyPr/>
                    <a:lstStyle/>
                    <a:p>
                      <a:pPr algn="ctr"/>
                      <a:r>
                        <a:rPr lang="en-US" sz="2000" dirty="0">
                          <a:solidFill>
                            <a:schemeClr val="tx1"/>
                          </a:solidFill>
                          <a:latin typeface="+mn-lt"/>
                          <a:cs typeface="Arial" panose="020B0604020202020204" pitchFamily="34" charset="0"/>
                        </a:rPr>
                        <a:t>1 day</a:t>
                      </a:r>
                    </a:p>
                  </a:txBody>
                  <a:tcPr marL="68580" marR="68580" marT="34290" marB="34290"/>
                </a:tc>
                <a:tc>
                  <a:txBody>
                    <a:bodyPr/>
                    <a:lstStyle/>
                    <a:p>
                      <a:pPr algn="ctr"/>
                      <a:r>
                        <a:rPr lang="en-US" sz="2000" dirty="0">
                          <a:solidFill>
                            <a:schemeClr val="tx1"/>
                          </a:solidFill>
                          <a:latin typeface="+mn-lt"/>
                          <a:cs typeface="Arial" panose="020B0604020202020204" pitchFamily="34" charset="0"/>
                        </a:rPr>
                        <a:t>0 days</a:t>
                      </a:r>
                    </a:p>
                  </a:txBody>
                  <a:tcPr marL="68580" marR="68580" marT="34290" marB="34290"/>
                </a:tc>
                <a:extLst>
                  <a:ext uri="{0D108BD9-81ED-4DB2-BD59-A6C34878D82A}">
                    <a16:rowId xmlns:a16="http://schemas.microsoft.com/office/drawing/2014/main" val="1117872874"/>
                  </a:ext>
                </a:extLst>
              </a:tr>
              <a:tr h="362881">
                <a:tc>
                  <a:txBody>
                    <a:bodyPr/>
                    <a:lstStyle/>
                    <a:p>
                      <a:r>
                        <a:rPr lang="en-US" sz="2000" dirty="0"/>
                        <a:t>Narrowing of therapy</a:t>
                      </a:r>
                      <a:endParaRPr lang="en-US" sz="2000" b="1" dirty="0">
                        <a:solidFill>
                          <a:schemeClr val="tx1"/>
                        </a:solidFill>
                        <a:latin typeface="+mn-lt"/>
                        <a:cs typeface="Arial" panose="020B0604020202020204" pitchFamily="34" charset="0"/>
                      </a:endParaRPr>
                    </a:p>
                  </a:txBody>
                  <a:tcPr marL="68580" marR="68580" marT="34290" marB="34290"/>
                </a:tc>
                <a:tc>
                  <a:txBody>
                    <a:bodyPr/>
                    <a:lstStyle/>
                    <a:p>
                      <a:pPr algn="ctr"/>
                      <a:r>
                        <a:rPr lang="en-US" sz="2000" dirty="0"/>
                        <a:t>19%</a:t>
                      </a:r>
                      <a:endParaRPr lang="en-US" sz="2000" dirty="0">
                        <a:solidFill>
                          <a:schemeClr val="tx1"/>
                        </a:solidFill>
                        <a:latin typeface="+mn-lt"/>
                        <a:cs typeface="Arial" panose="020B0604020202020204" pitchFamily="34" charset="0"/>
                      </a:endParaRPr>
                    </a:p>
                  </a:txBody>
                  <a:tcPr marL="68580" marR="68580" marT="34290" marB="34290"/>
                </a:tc>
                <a:tc>
                  <a:txBody>
                    <a:bodyPr/>
                    <a:lstStyle/>
                    <a:p>
                      <a:pPr algn="ctr"/>
                      <a:r>
                        <a:rPr lang="en-US" sz="2000" dirty="0"/>
                        <a:t>67%</a:t>
                      </a:r>
                      <a:endParaRPr lang="en-US" sz="2000" dirty="0">
                        <a:solidFill>
                          <a:schemeClr val="tx1"/>
                        </a:solidFill>
                        <a:latin typeface="+mn-lt"/>
                        <a:cs typeface="Arial" panose="020B0604020202020204" pitchFamily="34" charset="0"/>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80%</a:t>
                      </a:r>
                      <a:endParaRPr lang="en-US" sz="2000" dirty="0">
                        <a:solidFill>
                          <a:schemeClr val="tx1"/>
                        </a:solidFill>
                        <a:latin typeface="+mn-lt"/>
                        <a:cs typeface="Arial" panose="020B0604020202020204" pitchFamily="34" charset="0"/>
                      </a:endParaRPr>
                    </a:p>
                  </a:txBody>
                  <a:tcPr marL="68580" marR="68580" marT="34290" marB="34290"/>
                </a:tc>
                <a:extLst>
                  <a:ext uri="{0D108BD9-81ED-4DB2-BD59-A6C34878D82A}">
                    <a16:rowId xmlns:a16="http://schemas.microsoft.com/office/drawing/2014/main" val="1497182038"/>
                  </a:ext>
                </a:extLst>
              </a:tr>
              <a:tr h="362881">
                <a:tc>
                  <a:txBody>
                    <a:bodyPr/>
                    <a:lstStyle/>
                    <a:p>
                      <a:r>
                        <a:rPr lang="en-US" sz="2000" dirty="0"/>
                        <a:t>30-day</a:t>
                      </a:r>
                      <a:r>
                        <a:rPr lang="en-US" sz="2000" baseline="0" dirty="0"/>
                        <a:t> readmissions</a:t>
                      </a:r>
                      <a:endParaRPr lang="en-US" sz="2000" b="1" dirty="0">
                        <a:solidFill>
                          <a:schemeClr val="tx1"/>
                        </a:solidFill>
                        <a:latin typeface="+mn-lt"/>
                        <a:cs typeface="Arial" panose="020B0604020202020204" pitchFamily="34" charset="0"/>
                      </a:endParaRPr>
                    </a:p>
                  </a:txBody>
                  <a:tcPr marL="68580" marR="68580" marT="34290" marB="34290"/>
                </a:tc>
                <a:tc>
                  <a:txBody>
                    <a:bodyPr/>
                    <a:lstStyle/>
                    <a:p>
                      <a:pPr algn="ctr"/>
                      <a:r>
                        <a:rPr lang="en-US" sz="2000" dirty="0"/>
                        <a:t>14.5%</a:t>
                      </a:r>
                      <a:endParaRPr lang="en-US" sz="2000" dirty="0">
                        <a:solidFill>
                          <a:schemeClr val="tx1"/>
                        </a:solidFill>
                        <a:latin typeface="+mn-lt"/>
                        <a:cs typeface="Arial" panose="020B0604020202020204" pitchFamily="34" charset="0"/>
                      </a:endParaRPr>
                    </a:p>
                  </a:txBody>
                  <a:tcPr marL="68580" marR="68580" marT="34290" marB="34290"/>
                </a:tc>
                <a:tc>
                  <a:txBody>
                    <a:bodyPr/>
                    <a:lstStyle/>
                    <a:p>
                      <a:pPr algn="ctr"/>
                      <a:r>
                        <a:rPr lang="en-US" sz="2000" dirty="0"/>
                        <a:t>7.7%</a:t>
                      </a:r>
                      <a:endParaRPr lang="en-US" sz="2000" dirty="0">
                        <a:solidFill>
                          <a:schemeClr val="tx1"/>
                        </a:solidFill>
                        <a:latin typeface="+mn-lt"/>
                        <a:cs typeface="Arial" panose="020B0604020202020204" pitchFamily="34" charset="0"/>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8%</a:t>
                      </a:r>
                      <a:endParaRPr lang="en-US" sz="2000" dirty="0">
                        <a:solidFill>
                          <a:schemeClr val="tx1"/>
                        </a:solidFill>
                        <a:latin typeface="+mn-lt"/>
                        <a:cs typeface="Arial" panose="020B0604020202020204" pitchFamily="34" charset="0"/>
                      </a:endParaRPr>
                    </a:p>
                  </a:txBody>
                  <a:tcPr marL="68580" marR="68580" marT="34290" marB="34290"/>
                </a:tc>
                <a:extLst>
                  <a:ext uri="{0D108BD9-81ED-4DB2-BD59-A6C34878D82A}">
                    <a16:rowId xmlns:a16="http://schemas.microsoft.com/office/drawing/2014/main" val="2196634833"/>
                  </a:ext>
                </a:extLst>
              </a:tr>
              <a:tr h="362881">
                <a:tc>
                  <a:txBody>
                    <a:bodyPr/>
                    <a:lstStyle/>
                    <a:p>
                      <a:r>
                        <a:rPr lang="en-US" sz="2000" i="1" dirty="0"/>
                        <a:t>C.</a:t>
                      </a:r>
                      <a:r>
                        <a:rPr lang="en-US" sz="2000" i="1" baseline="0" dirty="0"/>
                        <a:t> difficile </a:t>
                      </a:r>
                      <a:r>
                        <a:rPr lang="en-US" sz="2000" baseline="0" dirty="0"/>
                        <a:t>infections</a:t>
                      </a:r>
                      <a:endParaRPr lang="en-US" sz="2000" b="1" dirty="0">
                        <a:solidFill>
                          <a:schemeClr val="tx1"/>
                        </a:solidFill>
                        <a:latin typeface="+mn-lt"/>
                        <a:cs typeface="Arial" panose="020B0604020202020204" pitchFamily="34" charset="0"/>
                      </a:endParaRPr>
                    </a:p>
                  </a:txBody>
                  <a:tcPr marL="68580" marR="68580" marT="34290" marB="34290"/>
                </a:tc>
                <a:tc>
                  <a:txBody>
                    <a:bodyPr/>
                    <a:lstStyle/>
                    <a:p>
                      <a:pPr algn="ctr"/>
                      <a:r>
                        <a:rPr lang="en-US" sz="2000" dirty="0"/>
                        <a:t>4.8%</a:t>
                      </a:r>
                      <a:endParaRPr lang="en-US" sz="2000" dirty="0">
                        <a:solidFill>
                          <a:schemeClr val="tx1"/>
                        </a:solidFill>
                        <a:latin typeface="+mn-lt"/>
                        <a:cs typeface="Arial" panose="020B0604020202020204" pitchFamily="34" charset="0"/>
                      </a:endParaRPr>
                    </a:p>
                  </a:txBody>
                  <a:tcPr marL="68580" marR="68580" marT="34290" marB="34290"/>
                </a:tc>
                <a:tc>
                  <a:txBody>
                    <a:bodyPr/>
                    <a:lstStyle/>
                    <a:p>
                      <a:pPr algn="ctr"/>
                      <a:r>
                        <a:rPr lang="en-US" sz="2000" baseline="0" dirty="0"/>
                        <a:t>1.5%</a:t>
                      </a:r>
                      <a:endParaRPr lang="en-US" sz="2000" dirty="0">
                        <a:solidFill>
                          <a:schemeClr val="tx1"/>
                        </a:solidFill>
                        <a:latin typeface="+mn-lt"/>
                        <a:cs typeface="Arial" panose="020B0604020202020204" pitchFamily="34" charset="0"/>
                      </a:endParaRPr>
                    </a:p>
                  </a:txBody>
                  <a:tcPr marL="68580" marR="68580" marT="34290" marB="34290"/>
                </a:tc>
                <a:tc>
                  <a:txBody>
                    <a:bodyPr/>
                    <a:lstStyle/>
                    <a:p>
                      <a:pPr algn="ctr"/>
                      <a:r>
                        <a:rPr lang="en-US" sz="2000" dirty="0"/>
                        <a:t>1%</a:t>
                      </a:r>
                      <a:endParaRPr lang="en-US" sz="2000" dirty="0">
                        <a:solidFill>
                          <a:schemeClr val="tx1"/>
                        </a:solidFill>
                        <a:latin typeface="+mn-lt"/>
                        <a:cs typeface="Arial" panose="020B0604020202020204" pitchFamily="34" charset="0"/>
                      </a:endParaRPr>
                    </a:p>
                  </a:txBody>
                  <a:tcPr marL="68580" marR="68580" marT="34290" marB="34290"/>
                </a:tc>
                <a:extLst>
                  <a:ext uri="{0D108BD9-81ED-4DB2-BD59-A6C34878D82A}">
                    <a16:rowId xmlns:a16="http://schemas.microsoft.com/office/drawing/2014/main" val="1619737957"/>
                  </a:ext>
                </a:extLst>
              </a:tr>
            </a:tbl>
          </a:graphicData>
        </a:graphic>
      </p:graphicFrame>
      <p:sp>
        <p:nvSpPr>
          <p:cNvPr id="3" name="TextBox 2"/>
          <p:cNvSpPr txBox="1"/>
          <p:nvPr/>
        </p:nvSpPr>
        <p:spPr>
          <a:xfrm>
            <a:off x="609600" y="5255567"/>
            <a:ext cx="7040710" cy="461665"/>
          </a:xfrm>
          <a:prstGeom prst="rect">
            <a:avLst/>
          </a:prstGeom>
          <a:noFill/>
        </p:spPr>
        <p:txBody>
          <a:bodyPr wrap="none" rtlCol="0">
            <a:spAutoFit/>
          </a:bodyPr>
          <a:lstStyle/>
          <a:p>
            <a:r>
              <a:rPr lang="en-US" sz="800" dirty="0">
                <a:solidFill>
                  <a:srgbClr val="000000"/>
                </a:solidFill>
                <a:latin typeface="Arial" panose="020B0604020202020204" pitchFamily="34" charset="0"/>
                <a:cs typeface="Arial" panose="020B0604020202020204" pitchFamily="34" charset="0"/>
              </a:rPr>
              <a:t>Table adapted from: Li DX, </a:t>
            </a:r>
            <a:r>
              <a:rPr lang="en-US" sz="800" dirty="0" err="1">
                <a:solidFill>
                  <a:srgbClr val="000000"/>
                </a:solidFill>
                <a:latin typeface="Arial" panose="020B0604020202020204" pitchFamily="34" charset="0"/>
                <a:cs typeface="Arial" panose="020B0604020202020204" pitchFamily="34" charset="0"/>
              </a:rPr>
              <a:t>Ferrada</a:t>
            </a:r>
            <a:r>
              <a:rPr lang="en-US" sz="800" dirty="0">
                <a:solidFill>
                  <a:srgbClr val="000000"/>
                </a:solidFill>
                <a:latin typeface="Arial" panose="020B0604020202020204" pitchFamily="34" charset="0"/>
                <a:cs typeface="Arial" panose="020B0604020202020204" pitchFamily="34" charset="0"/>
              </a:rPr>
              <a:t> MA, Avdic E, et al. Sustained Impact of an Antibiotic Stewardship Intervention for Community-Acquired Pneumonia.</a:t>
            </a:r>
            <a:br>
              <a:rPr lang="en-US" sz="800" dirty="0">
                <a:solidFill>
                  <a:srgbClr val="000000"/>
                </a:solidFill>
                <a:latin typeface="Arial" panose="020B0604020202020204" pitchFamily="34" charset="0"/>
                <a:cs typeface="Arial" panose="020B0604020202020204" pitchFamily="34" charset="0"/>
              </a:rPr>
            </a:br>
            <a:r>
              <a:rPr lang="en-US" sz="800" dirty="0">
                <a:solidFill>
                  <a:srgbClr val="000000"/>
                </a:solidFill>
                <a:latin typeface="Arial" panose="020B0604020202020204" pitchFamily="34" charset="0"/>
                <a:cs typeface="Arial" panose="020B0604020202020204" pitchFamily="34" charset="0"/>
              </a:rPr>
              <a:t>Infect Control </a:t>
            </a:r>
            <a:r>
              <a:rPr lang="en-US" sz="800" dirty="0" err="1">
                <a:solidFill>
                  <a:srgbClr val="000000"/>
                </a:solidFill>
                <a:latin typeface="Arial" panose="020B0604020202020204" pitchFamily="34" charset="0"/>
                <a:cs typeface="Arial" panose="020B0604020202020204" pitchFamily="34" charset="0"/>
              </a:rPr>
              <a:t>Hosp</a:t>
            </a:r>
            <a:r>
              <a:rPr lang="en-US" sz="800" dirty="0">
                <a:solidFill>
                  <a:srgbClr val="000000"/>
                </a:solidFill>
                <a:latin typeface="Arial" panose="020B0604020202020204" pitchFamily="34" charset="0"/>
                <a:cs typeface="Arial" panose="020B0604020202020204" pitchFamily="34" charset="0"/>
              </a:rPr>
              <a:t> </a:t>
            </a:r>
            <a:r>
              <a:rPr lang="en-US" sz="800" dirty="0" err="1">
                <a:solidFill>
                  <a:srgbClr val="000000"/>
                </a:solidFill>
                <a:latin typeface="Arial" panose="020B0604020202020204" pitchFamily="34" charset="0"/>
                <a:cs typeface="Arial" panose="020B0604020202020204" pitchFamily="34" charset="0"/>
              </a:rPr>
              <a:t>Epidemiol</a:t>
            </a:r>
            <a:r>
              <a:rPr lang="en-US" sz="800" dirty="0">
                <a:solidFill>
                  <a:srgbClr val="000000"/>
                </a:solidFill>
                <a:latin typeface="Arial" panose="020B0604020202020204" pitchFamily="34" charset="0"/>
                <a:cs typeface="Arial" panose="020B0604020202020204" pitchFamily="34" charset="0"/>
              </a:rPr>
              <a:t>. 2016 Oct;37(10):1243-6. PMID: 27498601.</a:t>
            </a:r>
            <a:endParaRPr lang="en-US" sz="800" dirty="0">
              <a:solidFill>
                <a:srgbClr val="000000"/>
              </a:solidFill>
            </a:endParaRPr>
          </a:p>
          <a:p>
            <a:endParaRPr lang="en-US" sz="800" dirty="0"/>
          </a:p>
        </p:txBody>
      </p:sp>
      <p:sp>
        <p:nvSpPr>
          <p:cNvPr id="4" name="Slide Number Placeholder 3"/>
          <p:cNvSpPr>
            <a:spLocks noGrp="1"/>
          </p:cNvSpPr>
          <p:nvPr>
            <p:ph type="sldNum" sz="quarter" idx="10"/>
          </p:nvPr>
        </p:nvSpPr>
        <p:spPr/>
        <p:txBody>
          <a:bodyPr/>
          <a:lstStyle/>
          <a:p>
            <a:pPr>
              <a:defRPr/>
            </a:pPr>
            <a:fld id="{B1E8F95E-1E29-4987-895A-EB9B005BB95E}" type="slidenum">
              <a:rPr lang="en-US" smtClean="0"/>
              <a:pPr>
                <a:defRPr/>
              </a:pPr>
              <a:t>29</a:t>
            </a:fld>
            <a:endParaRPr lang="en-US" dirty="0"/>
          </a:p>
        </p:txBody>
      </p:sp>
    </p:spTree>
    <p:custDataLst>
      <p:tags r:id="rId1"/>
    </p:custDataLst>
    <p:extLst>
      <p:ext uri="{BB962C8B-B14F-4D97-AF65-F5344CB8AC3E}">
        <p14:creationId xmlns:p14="http://schemas.microsoft.com/office/powerpoint/2010/main" val="805244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Diffusion of Innovations</a:t>
            </a:r>
          </a:p>
        </p:txBody>
      </p:sp>
      <p:sp>
        <p:nvSpPr>
          <p:cNvPr id="5" name="Content Placeholder 4"/>
          <p:cNvSpPr>
            <a:spLocks noGrp="1"/>
          </p:cNvSpPr>
          <p:nvPr>
            <p:ph idx="1"/>
          </p:nvPr>
        </p:nvSpPr>
        <p:spPr/>
        <p:txBody>
          <a:bodyPr/>
          <a:lstStyle/>
          <a:p>
            <a:r>
              <a:rPr lang="en-US" kern="900" dirty="0"/>
              <a:t>“Diffusion is the process in which an innovation is  communicated through certain channels over time among the members of a social system.” –</a:t>
            </a:r>
            <a:r>
              <a:rPr lang="en-US" dirty="0"/>
              <a:t>Everett Rogers</a:t>
            </a:r>
            <a:r>
              <a:rPr lang="en-US" baseline="30000" dirty="0"/>
              <a:t>1</a:t>
            </a:r>
          </a:p>
        </p:txBody>
      </p:sp>
      <p:pic>
        <p:nvPicPr>
          <p:cNvPr id="8" name="Picture 7" descr="Image of lightbulb with the word innovation" title="Innovation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3429000"/>
            <a:ext cx="4114800" cy="2572444"/>
          </a:xfrm>
          <a:prstGeom prst="rect">
            <a:avLst/>
          </a:prstGeom>
          <a:effectLst>
            <a:outerShdw blurRad="50800" dist="38100" dir="2700000" algn="tl" rotWithShape="0">
              <a:prstClr val="black">
                <a:alpha val="40000"/>
              </a:prstClr>
            </a:outerShdw>
          </a:effectLst>
        </p:spPr>
      </p:pic>
      <p:sp>
        <p:nvSpPr>
          <p:cNvPr id="2" name="Slide Number Placeholder 1"/>
          <p:cNvSpPr>
            <a:spLocks noGrp="1"/>
          </p:cNvSpPr>
          <p:nvPr>
            <p:ph type="sldNum" sz="quarter" idx="4"/>
          </p:nvPr>
        </p:nvSpPr>
        <p:spPr/>
        <p:txBody>
          <a:bodyPr/>
          <a:lstStyle/>
          <a:p>
            <a:pPr>
              <a:defRPr/>
            </a:pPr>
            <a:fld id="{B1E8F95E-1E29-4987-895A-EB9B005BB95E}" type="slidenum">
              <a:rPr lang="en-US" smtClean="0"/>
              <a:pPr>
                <a:defRPr/>
              </a:pPr>
              <a:t>3</a:t>
            </a:fld>
            <a:endParaRPr lang="en-US" dirty="0"/>
          </a:p>
        </p:txBody>
      </p:sp>
    </p:spTree>
    <p:custDataLst>
      <p:tags r:id="rId1"/>
    </p:custDataLst>
    <p:extLst>
      <p:ext uri="{BB962C8B-B14F-4D97-AF65-F5344CB8AC3E}">
        <p14:creationId xmlns:p14="http://schemas.microsoft.com/office/powerpoint/2010/main" val="138214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behind text" title="Blackboard image"/>
          <p:cNvPicPr>
            <a:picLocks noChangeAspect="1"/>
          </p:cNvPicPr>
          <p:nvPr/>
        </p:nvPicPr>
        <p:blipFill rotWithShape="1">
          <a:blip r:embed="rId4" cstate="print">
            <a:extLst>
              <a:ext uri="{28A0092B-C50C-407E-A947-70E740481C1C}">
                <a14:useLocalDpi xmlns:a14="http://schemas.microsoft.com/office/drawing/2010/main" val="0"/>
              </a:ext>
            </a:extLst>
          </a:blip>
          <a:srcRect l="3333" t="3333" r="3333" b="52222"/>
          <a:stretch/>
        </p:blipFill>
        <p:spPr>
          <a:xfrm>
            <a:off x="11430" y="838200"/>
            <a:ext cx="9121140" cy="5410200"/>
          </a:xfrm>
          <a:prstGeom prst="rect">
            <a:avLst/>
          </a:prstGeom>
        </p:spPr>
      </p:pic>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57200" y="1371600"/>
            <a:ext cx="8229600" cy="4572000"/>
          </a:xfrm>
        </p:spPr>
        <p:txBody>
          <a:bodyPr>
            <a:normAutofit/>
          </a:bodyPr>
          <a:lstStyle/>
          <a:p>
            <a:pPr>
              <a:spcBef>
                <a:spcPts val="1200"/>
              </a:spcBef>
              <a:spcAft>
                <a:spcPts val="0"/>
              </a:spcAft>
              <a:buClr>
                <a:schemeClr val="bg1"/>
              </a:buClr>
            </a:pPr>
            <a:r>
              <a:rPr lang="en-US" sz="2800" dirty="0">
                <a:solidFill>
                  <a:schemeClr val="bg1"/>
                </a:solidFill>
              </a:rPr>
              <a:t>ASPs should understand how theories of diffusion of innovation and behavior change can help in designing successful stewardship interventions.</a:t>
            </a:r>
          </a:p>
          <a:p>
            <a:pPr>
              <a:spcBef>
                <a:spcPts val="1200"/>
              </a:spcBef>
              <a:spcAft>
                <a:spcPts val="0"/>
              </a:spcAft>
              <a:buClr>
                <a:schemeClr val="bg1"/>
              </a:buClr>
            </a:pPr>
            <a:r>
              <a:rPr lang="en-US" sz="2800" dirty="0">
                <a:solidFill>
                  <a:schemeClr val="bg1"/>
                </a:solidFill>
              </a:rPr>
              <a:t>ASPs should tailor their messages and interventions based on the audience.</a:t>
            </a:r>
          </a:p>
          <a:p>
            <a:pPr>
              <a:spcBef>
                <a:spcPts val="1200"/>
              </a:spcBef>
              <a:spcAft>
                <a:spcPts val="0"/>
              </a:spcAft>
              <a:buClr>
                <a:schemeClr val="bg1"/>
              </a:buClr>
            </a:pPr>
            <a:r>
              <a:rPr lang="en-US" sz="2800" dirty="0">
                <a:solidFill>
                  <a:schemeClr val="bg1"/>
                </a:solidFill>
              </a:rPr>
              <a:t>ASPs should work to engage both the minds and hearts of prescribers. </a:t>
            </a:r>
          </a:p>
        </p:txBody>
      </p:sp>
      <p:sp>
        <p:nvSpPr>
          <p:cNvPr id="5" name="Slide Number Placeholder 4"/>
          <p:cNvSpPr>
            <a:spLocks noGrp="1"/>
          </p:cNvSpPr>
          <p:nvPr>
            <p:ph type="sldNum" sz="quarter" idx="4"/>
          </p:nvPr>
        </p:nvSpPr>
        <p:spPr/>
        <p:txBody>
          <a:bodyPr/>
          <a:lstStyle/>
          <a:p>
            <a:pPr>
              <a:defRPr/>
            </a:pPr>
            <a:fld id="{B1E8F95E-1E29-4987-895A-EB9B005BB95E}" type="slidenum">
              <a:rPr lang="en-US" smtClean="0"/>
              <a:pPr>
                <a:defRPr/>
              </a:pPr>
              <a:t>30</a:t>
            </a:fld>
            <a:endParaRPr lang="en-US" dirty="0"/>
          </a:p>
        </p:txBody>
      </p:sp>
    </p:spTree>
    <p:custDataLst>
      <p:tags r:id="rId1"/>
    </p:custDataLst>
    <p:extLst>
      <p:ext uri="{BB962C8B-B14F-4D97-AF65-F5344CB8AC3E}">
        <p14:creationId xmlns:p14="http://schemas.microsoft.com/office/powerpoint/2010/main" val="19165517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457200" y="1219200"/>
            <a:ext cx="8229600" cy="5039096"/>
          </a:xfrm>
        </p:spPr>
        <p:txBody>
          <a:bodyPr>
            <a:normAutofit/>
          </a:bodyPr>
          <a:lstStyle/>
          <a:p>
            <a:pPr>
              <a:spcBef>
                <a:spcPts val="1200"/>
              </a:spcBef>
              <a:spcAft>
                <a:spcPts val="0"/>
              </a:spcAft>
            </a:pPr>
            <a:r>
              <a:rPr lang="en-US" sz="2400"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1200"/>
              </a:spcBef>
              <a:spcAft>
                <a:spcPts val="0"/>
              </a:spcAft>
            </a:pPr>
            <a:r>
              <a:rPr lang="en-US" sz="2400" dirty="0"/>
              <a:t>Any practice described in this presentation must be applied by health care practitioners in accordance with professional judgment and standards of care in regard to the unique circumstances that may apply in each situation they encounter. These practices are offered as helpful options for consideration by health care practitioners, not as guidelines.</a:t>
            </a:r>
            <a:endParaRPr lang="en-US" sz="2000" dirty="0"/>
          </a:p>
        </p:txBody>
      </p:sp>
      <p:sp>
        <p:nvSpPr>
          <p:cNvPr id="4" name="Slide Number Placeholder 3"/>
          <p:cNvSpPr>
            <a:spLocks noGrp="1"/>
          </p:cNvSpPr>
          <p:nvPr>
            <p:ph type="sldNum" sz="quarter" idx="4"/>
          </p:nvPr>
        </p:nvSpPr>
        <p:spPr>
          <a:xfrm>
            <a:off x="8243455" y="6492875"/>
            <a:ext cx="443345" cy="365126"/>
          </a:xfrm>
        </p:spPr>
        <p:txBody>
          <a:bodyPr/>
          <a:lstStyle/>
          <a:p>
            <a:endParaRPr lang="en-US" dirty="0">
              <a:solidFill>
                <a:prstClr val="white"/>
              </a:solidFill>
            </a:endParaRPr>
          </a:p>
        </p:txBody>
      </p:sp>
    </p:spTree>
    <p:custDataLst>
      <p:tags r:id="rId1"/>
    </p:custDataLst>
    <p:extLst>
      <p:ext uri="{BB962C8B-B14F-4D97-AF65-F5344CB8AC3E}">
        <p14:creationId xmlns:p14="http://schemas.microsoft.com/office/powerpoint/2010/main" val="213403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a:xfrm>
            <a:off x="457200" y="1219200"/>
            <a:ext cx="8229600" cy="4734296"/>
          </a:xfrm>
        </p:spPr>
        <p:txBody>
          <a:bodyPr>
            <a:noAutofit/>
          </a:bodyPr>
          <a:lstStyle/>
          <a:p>
            <a:pPr marL="514350" indent="-514350">
              <a:buClrTx/>
              <a:buFont typeface="+mj-lt"/>
              <a:buAutoNum type="arabicPeriod"/>
            </a:pPr>
            <a:r>
              <a:rPr lang="en-US" sz="1800" dirty="0">
                <a:solidFill>
                  <a:srgbClr val="000000"/>
                </a:solidFill>
              </a:rPr>
              <a:t>Rogers E. Diffusion of Innovations, 4th ed. New York, NY: Free Press; 1995.</a:t>
            </a:r>
          </a:p>
          <a:p>
            <a:pPr marL="514350" indent="-514350">
              <a:buClrTx/>
              <a:buFont typeface="+mj-lt"/>
              <a:buAutoNum type="arabicPeriod"/>
            </a:pPr>
            <a:r>
              <a:rPr lang="en-US" sz="1800" dirty="0">
                <a:solidFill>
                  <a:srgbClr val="000000"/>
                </a:solidFill>
              </a:rPr>
              <a:t>Charani E, Edwards R, </a:t>
            </a:r>
            <a:r>
              <a:rPr lang="en-US" sz="1800" dirty="0" err="1">
                <a:solidFill>
                  <a:srgbClr val="000000"/>
                </a:solidFill>
              </a:rPr>
              <a:t>Sevdalis</a:t>
            </a:r>
            <a:r>
              <a:rPr lang="en-US" sz="1800" dirty="0">
                <a:solidFill>
                  <a:srgbClr val="000000"/>
                </a:solidFill>
              </a:rPr>
              <a:t> N, et al. Behavior change strategies to influence antimicrobial prescribing in acute care: a systematic review. Clin Infect Dis. 2011 Oct;53:651-62. PMID: 21890770.</a:t>
            </a:r>
          </a:p>
          <a:p>
            <a:pPr marL="514350" indent="-514350">
              <a:buClrTx/>
              <a:buFont typeface="+mj-lt"/>
              <a:buAutoNum type="arabicPeriod"/>
            </a:pPr>
            <a:r>
              <a:rPr lang="en-US" sz="1800" dirty="0">
                <a:solidFill>
                  <a:srgbClr val="000000"/>
                </a:solidFill>
              </a:rPr>
              <a:t>Heath C, Heath D. Switch: How to Change Things When Change is Hard. New York, NY: Crown Business; 2010.  </a:t>
            </a:r>
          </a:p>
          <a:p>
            <a:pPr marL="514350" indent="-514350">
              <a:buClrTx/>
              <a:buFont typeface="+mj-lt"/>
              <a:buAutoNum type="arabicPeriod"/>
            </a:pPr>
            <a:r>
              <a:rPr lang="en-US" sz="1800" dirty="0" err="1">
                <a:solidFill>
                  <a:srgbClr val="000000"/>
                </a:solidFill>
              </a:rPr>
              <a:t>Gabbard</a:t>
            </a:r>
            <a:r>
              <a:rPr lang="en-US" sz="1800" dirty="0">
                <a:solidFill>
                  <a:srgbClr val="000000"/>
                </a:solidFill>
              </a:rPr>
              <a:t> C. </a:t>
            </a:r>
            <a:r>
              <a:rPr lang="en-US" sz="1800" dirty="0" err="1">
                <a:solidFill>
                  <a:srgbClr val="000000"/>
                </a:solidFill>
              </a:rPr>
              <a:t>Amazona</a:t>
            </a:r>
            <a:r>
              <a:rPr lang="en-US" sz="1800" dirty="0">
                <a:solidFill>
                  <a:srgbClr val="000000"/>
                </a:solidFill>
              </a:rPr>
              <a:t> </a:t>
            </a:r>
            <a:r>
              <a:rPr lang="en-US" sz="1800" dirty="0" err="1">
                <a:solidFill>
                  <a:srgbClr val="000000"/>
                </a:solidFill>
              </a:rPr>
              <a:t>festiva</a:t>
            </a:r>
            <a:r>
              <a:rPr lang="en-US" sz="1800" dirty="0">
                <a:solidFill>
                  <a:srgbClr val="000000"/>
                </a:solidFill>
              </a:rPr>
              <a:t> </a:t>
            </a:r>
            <a:r>
              <a:rPr lang="en-US" sz="1800" dirty="0" err="1">
                <a:solidFill>
                  <a:srgbClr val="000000"/>
                </a:solidFill>
              </a:rPr>
              <a:t>bodini</a:t>
            </a:r>
            <a:r>
              <a:rPr lang="en-US" sz="1800" dirty="0">
                <a:solidFill>
                  <a:srgbClr val="000000"/>
                </a:solidFill>
              </a:rPr>
              <a:t>. Wikimedia Commons. </a:t>
            </a:r>
            <a:r>
              <a:rPr lang="en-US" sz="1800" dirty="0" smtClean="0">
                <a:solidFill>
                  <a:srgbClr val="000000"/>
                </a:solidFill>
                <a:hlinkClick r:id="rId3"/>
              </a:rPr>
              <a:t>https</a:t>
            </a:r>
            <a:r>
              <a:rPr lang="en-US" sz="1800" dirty="0">
                <a:solidFill>
                  <a:srgbClr val="000000"/>
                </a:solidFill>
                <a:hlinkClick r:id="rId3"/>
              </a:rPr>
              <a:t>://commons.wikimedia.org/wiki/File:Amazona_festiva_bodini_-Tulsa_Zoo-8a.jpg</a:t>
            </a:r>
            <a:r>
              <a:rPr lang="en-US" sz="1800" dirty="0">
                <a:solidFill>
                  <a:srgbClr val="000000"/>
                </a:solidFill>
              </a:rPr>
              <a:t>. Accessed June 7, 2017.</a:t>
            </a:r>
          </a:p>
          <a:p>
            <a:pPr marL="514350" indent="-514350">
              <a:buClrTx/>
              <a:buFont typeface="+mj-lt"/>
              <a:buAutoNum type="arabicPeriod"/>
            </a:pPr>
            <a:r>
              <a:rPr lang="en-US" sz="1800" dirty="0">
                <a:solidFill>
                  <a:srgbClr val="000000"/>
                </a:solidFill>
              </a:rPr>
              <a:t>Peterson C, McCann M, Butler P. Pride Protects St. Lucia Parrots. </a:t>
            </a:r>
            <a:r>
              <a:rPr lang="en-US" sz="1800" dirty="0" err="1">
                <a:solidFill>
                  <a:srgbClr val="000000"/>
                </a:solidFill>
              </a:rPr>
              <a:t>BirdNote</a:t>
            </a:r>
            <a:r>
              <a:rPr lang="en-US" sz="1800" dirty="0">
                <a:solidFill>
                  <a:srgbClr val="000000"/>
                </a:solidFill>
              </a:rPr>
              <a:t>. </a:t>
            </a:r>
            <a:r>
              <a:rPr lang="en-US" sz="1800" dirty="0" smtClean="0">
                <a:solidFill>
                  <a:srgbClr val="000000"/>
                </a:solidFill>
                <a:hlinkClick r:id="rId4"/>
              </a:rPr>
              <a:t>http</a:t>
            </a:r>
            <a:r>
              <a:rPr lang="en-US" sz="1800" dirty="0">
                <a:solidFill>
                  <a:srgbClr val="000000"/>
                </a:solidFill>
                <a:hlinkClick r:id="rId4"/>
              </a:rPr>
              <a:t>://birdnote.org/show/pride-protects-st-lucia-parrots</a:t>
            </a:r>
            <a:r>
              <a:rPr lang="en-US" sz="1800" dirty="0">
                <a:solidFill>
                  <a:srgbClr val="000000"/>
                </a:solidFill>
              </a:rPr>
              <a:t>. Accessed June 7, 2017. </a:t>
            </a:r>
          </a:p>
          <a:p>
            <a:pPr marL="514350" indent="-514350">
              <a:buClrTx/>
              <a:buFont typeface="+mj-lt"/>
              <a:buAutoNum type="arabicPeriod"/>
            </a:pPr>
            <a:r>
              <a:rPr lang="en-US" sz="1800" dirty="0">
                <a:solidFill>
                  <a:srgbClr val="000000"/>
                </a:solidFill>
              </a:rPr>
              <a:t>Photo Credit: Paul Butler and Rare. Used with permission. </a:t>
            </a:r>
          </a:p>
          <a:p>
            <a:pPr marL="514350" indent="-514350">
              <a:buClrTx/>
              <a:buFont typeface="+mj-lt"/>
              <a:buAutoNum type="arabicPeriod"/>
            </a:pPr>
            <a:r>
              <a:rPr lang="en-US" sz="1800" dirty="0">
                <a:solidFill>
                  <a:srgbClr val="000000"/>
                </a:solidFill>
              </a:rPr>
              <a:t>Boss S. The Cultural Touch. Stanford Social Innovation Review. </a:t>
            </a:r>
            <a:r>
              <a:rPr lang="en-US" sz="1800" dirty="0" smtClean="0">
                <a:solidFill>
                  <a:srgbClr val="000000"/>
                </a:solidFill>
                <a:hlinkClick r:id="rId5"/>
              </a:rPr>
              <a:t>https</a:t>
            </a:r>
            <a:r>
              <a:rPr lang="en-US" sz="1800" dirty="0">
                <a:solidFill>
                  <a:srgbClr val="000000"/>
                </a:solidFill>
                <a:hlinkClick r:id="rId5"/>
              </a:rPr>
              <a:t>://ssir.org/articles/entry/the_cultural_touch</a:t>
            </a:r>
            <a:r>
              <a:rPr lang="en-US" sz="1800" dirty="0">
                <a:solidFill>
                  <a:srgbClr val="000000"/>
                </a:solidFill>
              </a:rPr>
              <a:t>. Accessed June 7, 2017. </a:t>
            </a:r>
          </a:p>
        </p:txBody>
      </p:sp>
      <p:sp>
        <p:nvSpPr>
          <p:cNvPr id="4" name="Slide Number Placeholder 3"/>
          <p:cNvSpPr>
            <a:spLocks noGrp="1"/>
          </p:cNvSpPr>
          <p:nvPr>
            <p:ph type="sldNum" sz="quarter" idx="4"/>
          </p:nvPr>
        </p:nvSpPr>
        <p:spPr/>
        <p:txBody>
          <a:bodyPr/>
          <a:lstStyle/>
          <a:p>
            <a:pPr>
              <a:defRPr/>
            </a:pPr>
            <a:fld id="{B1E8F95E-1E29-4987-895A-EB9B005BB95E}" type="slidenum">
              <a:rPr lang="en-US" smtClean="0"/>
              <a:pPr>
                <a:defRPr/>
              </a:pPr>
              <a:t>32</a:t>
            </a:fld>
            <a:endParaRPr lang="en-US" dirty="0"/>
          </a:p>
        </p:txBody>
      </p:sp>
    </p:spTree>
    <p:custDataLst>
      <p:tags r:id="rId1"/>
    </p:custDataLst>
    <p:extLst>
      <p:ext uri="{BB962C8B-B14F-4D97-AF65-F5344CB8AC3E}">
        <p14:creationId xmlns:p14="http://schemas.microsoft.com/office/powerpoint/2010/main" val="2238917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a:xfrm>
            <a:off x="472440" y="1219200"/>
            <a:ext cx="8229600" cy="4810496"/>
          </a:xfrm>
        </p:spPr>
        <p:txBody>
          <a:bodyPr>
            <a:noAutofit/>
          </a:bodyPr>
          <a:lstStyle/>
          <a:p>
            <a:pPr marL="514350" indent="-514350">
              <a:buClrTx/>
              <a:buFont typeface="+mj-lt"/>
              <a:buAutoNum type="arabicPeriod" startAt="8"/>
            </a:pPr>
            <a:r>
              <a:rPr lang="en-US" sz="1800" dirty="0">
                <a:solidFill>
                  <a:srgbClr val="000000"/>
                </a:solidFill>
              </a:rPr>
              <a:t>Durrell G. St Lucia parrot. Durrell Wildlife Conservation Trust. </a:t>
            </a:r>
            <a:r>
              <a:rPr lang="en-US" sz="1800" dirty="0" smtClean="0">
                <a:solidFill>
                  <a:srgbClr val="000000"/>
                </a:solidFill>
                <a:hlinkClick r:id="rId3"/>
              </a:rPr>
              <a:t>http</a:t>
            </a:r>
            <a:r>
              <a:rPr lang="en-US" sz="1800" dirty="0">
                <a:solidFill>
                  <a:srgbClr val="000000"/>
                </a:solidFill>
                <a:hlinkClick r:id="rId3"/>
              </a:rPr>
              <a:t>://wildlife.durrell.org/animals/birds/st-lucia-parrot/</a:t>
            </a:r>
            <a:r>
              <a:rPr lang="en-US" sz="1800" dirty="0">
                <a:solidFill>
                  <a:srgbClr val="000000"/>
                </a:solidFill>
              </a:rPr>
              <a:t>. Accessed June 7, 2017.</a:t>
            </a:r>
          </a:p>
          <a:p>
            <a:pPr marL="514350" indent="-514350">
              <a:buClrTx/>
              <a:buFont typeface="+mj-lt"/>
              <a:buAutoNum type="arabicPeriod" startAt="8"/>
            </a:pPr>
            <a:r>
              <a:rPr lang="en-US" sz="1800" dirty="0">
                <a:solidFill>
                  <a:srgbClr val="000000"/>
                </a:solidFill>
              </a:rPr>
              <a:t>Avdic E, </a:t>
            </a:r>
            <a:r>
              <a:rPr lang="en-US" sz="1800" dirty="0" err="1">
                <a:solidFill>
                  <a:srgbClr val="000000"/>
                </a:solidFill>
              </a:rPr>
              <a:t>Cushinotto</a:t>
            </a:r>
            <a:r>
              <a:rPr lang="en-US" sz="1800" dirty="0">
                <a:solidFill>
                  <a:srgbClr val="000000"/>
                </a:solidFill>
              </a:rPr>
              <a:t> LA, Hughes AH, et al. Impact of an antimicrobial stewardship intervention on shortening the duration of therapy for community-acquired pneumonia. Clin Infect Dis. 2012 Jun;54(11):1581-7. PMID: 22495073. </a:t>
            </a:r>
          </a:p>
          <a:p>
            <a:pPr marL="514350" indent="-514350">
              <a:buClrTx/>
              <a:buFont typeface="+mj-lt"/>
              <a:buAutoNum type="arabicPeriod" startAt="8"/>
            </a:pPr>
            <a:r>
              <a:rPr lang="en-US" sz="1800" dirty="0">
                <a:solidFill>
                  <a:srgbClr val="000000"/>
                </a:solidFill>
              </a:rPr>
              <a:t>el Moussaoui R, de </a:t>
            </a:r>
            <a:r>
              <a:rPr lang="en-US" sz="1800" dirty="0" err="1">
                <a:solidFill>
                  <a:srgbClr val="000000"/>
                </a:solidFill>
              </a:rPr>
              <a:t>Borgie</a:t>
            </a:r>
            <a:r>
              <a:rPr lang="en-US" sz="1800" dirty="0">
                <a:solidFill>
                  <a:srgbClr val="000000"/>
                </a:solidFill>
              </a:rPr>
              <a:t> CA, van den </a:t>
            </a:r>
            <a:r>
              <a:rPr lang="en-US" sz="1800" dirty="0" err="1">
                <a:solidFill>
                  <a:srgbClr val="000000"/>
                </a:solidFill>
              </a:rPr>
              <a:t>Broek</a:t>
            </a:r>
            <a:r>
              <a:rPr lang="en-US" sz="1800" dirty="0">
                <a:solidFill>
                  <a:srgbClr val="000000"/>
                </a:solidFill>
              </a:rPr>
              <a:t> P, et al. Effectiveness of discontinuing antibiotic treatment after three days versus eight days in mild to moderate-severe community acquired pneumonia: </a:t>
            </a:r>
            <a:r>
              <a:rPr lang="en-US" sz="1800" dirty="0" err="1">
                <a:solidFill>
                  <a:srgbClr val="000000"/>
                </a:solidFill>
              </a:rPr>
              <a:t>randomised</a:t>
            </a:r>
            <a:r>
              <a:rPr lang="en-US" sz="1800" dirty="0">
                <a:solidFill>
                  <a:srgbClr val="000000"/>
                </a:solidFill>
              </a:rPr>
              <a:t>, double blind study. BMJ. 2006 Jun 10;332(7554):1355. PMID: 16763247. </a:t>
            </a:r>
          </a:p>
          <a:p>
            <a:pPr marL="514350" indent="-514350">
              <a:buClrTx/>
              <a:buFont typeface="+mj-lt"/>
              <a:buAutoNum type="arabicPeriod" startAt="8"/>
            </a:pPr>
            <a:r>
              <a:rPr lang="en-US" sz="1800" dirty="0">
                <a:solidFill>
                  <a:srgbClr val="000000"/>
                </a:solidFill>
              </a:rPr>
              <a:t>Li DX, </a:t>
            </a:r>
            <a:r>
              <a:rPr lang="en-US" sz="1800" dirty="0" err="1">
                <a:solidFill>
                  <a:srgbClr val="000000"/>
                </a:solidFill>
              </a:rPr>
              <a:t>Ferrada</a:t>
            </a:r>
            <a:r>
              <a:rPr lang="en-US" sz="1800" dirty="0">
                <a:solidFill>
                  <a:srgbClr val="000000"/>
                </a:solidFill>
              </a:rPr>
              <a:t> MA, Avdic E, et al. Sustained impact of an antibiotic stewardship intervention for community-acquired pneumonia. Infect Control </a:t>
            </a:r>
            <a:r>
              <a:rPr lang="en-US" sz="1800" dirty="0" err="1">
                <a:solidFill>
                  <a:srgbClr val="000000"/>
                </a:solidFill>
              </a:rPr>
              <a:t>Hosp</a:t>
            </a:r>
            <a:r>
              <a:rPr lang="en-US" sz="1800" dirty="0">
                <a:solidFill>
                  <a:srgbClr val="000000"/>
                </a:solidFill>
              </a:rPr>
              <a:t> </a:t>
            </a:r>
            <a:r>
              <a:rPr lang="en-US" sz="1800" dirty="0" err="1">
                <a:solidFill>
                  <a:srgbClr val="000000"/>
                </a:solidFill>
              </a:rPr>
              <a:t>Epidemiol</a:t>
            </a:r>
            <a:r>
              <a:rPr lang="en-US" sz="1800" dirty="0">
                <a:solidFill>
                  <a:srgbClr val="000000"/>
                </a:solidFill>
              </a:rPr>
              <a:t>. 2016 Oct;37(10):1243-6. PMID: 27498601. </a:t>
            </a:r>
          </a:p>
        </p:txBody>
      </p:sp>
      <p:sp>
        <p:nvSpPr>
          <p:cNvPr id="4" name="Slide Number Placeholder 3"/>
          <p:cNvSpPr>
            <a:spLocks noGrp="1"/>
          </p:cNvSpPr>
          <p:nvPr>
            <p:ph type="sldNum" sz="quarter" idx="4"/>
          </p:nvPr>
        </p:nvSpPr>
        <p:spPr/>
        <p:txBody>
          <a:bodyPr/>
          <a:lstStyle/>
          <a:p>
            <a:pPr>
              <a:defRPr/>
            </a:pPr>
            <a:fld id="{B1E8F95E-1E29-4987-895A-EB9B005BB95E}" type="slidenum">
              <a:rPr lang="en-US" smtClean="0"/>
              <a:pPr>
                <a:defRPr/>
              </a:pPr>
              <a:t>33</a:t>
            </a:fld>
            <a:endParaRPr lang="en-US" dirty="0"/>
          </a:p>
        </p:txBody>
      </p:sp>
    </p:spTree>
    <p:custDataLst>
      <p:tags r:id="rId1"/>
    </p:custDataLst>
    <p:extLst>
      <p:ext uri="{BB962C8B-B14F-4D97-AF65-F5344CB8AC3E}">
        <p14:creationId xmlns:p14="http://schemas.microsoft.com/office/powerpoint/2010/main" val="10635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Attributes of Innovations That Help Spread</a:t>
            </a:r>
          </a:p>
        </p:txBody>
      </p:sp>
      <p:sp>
        <p:nvSpPr>
          <p:cNvPr id="3" name="Content Placeholder 2"/>
          <p:cNvSpPr>
            <a:spLocks noGrp="1"/>
          </p:cNvSpPr>
          <p:nvPr>
            <p:ph idx="1"/>
          </p:nvPr>
        </p:nvSpPr>
        <p:spPr>
          <a:xfrm>
            <a:off x="1524000" y="1091184"/>
            <a:ext cx="7010400" cy="5562600"/>
          </a:xfrm>
        </p:spPr>
        <p:txBody>
          <a:bodyPr>
            <a:normAutofit/>
          </a:bodyPr>
          <a:lstStyle/>
          <a:p>
            <a:pPr marL="0" indent="0">
              <a:buNone/>
            </a:pPr>
            <a:r>
              <a:rPr lang="en-US" b="1" dirty="0"/>
              <a:t>Relative advantage</a:t>
            </a:r>
          </a:p>
          <a:p>
            <a:pPr marL="339725" lvl="1" indent="-222250">
              <a:buFont typeface="Arial" panose="020B0604020202020204" pitchFamily="34" charset="0"/>
              <a:buChar char="•"/>
            </a:pPr>
            <a:r>
              <a:rPr lang="en-US" sz="2000" dirty="0"/>
              <a:t>Is it better than what we already have according to the users (not you)?</a:t>
            </a:r>
          </a:p>
          <a:p>
            <a:pPr marL="0" indent="0">
              <a:buNone/>
            </a:pPr>
            <a:r>
              <a:rPr lang="en-US" b="1" dirty="0"/>
              <a:t>Compatibility</a:t>
            </a:r>
          </a:p>
          <a:p>
            <a:pPr marL="339725" lvl="1" indent="-222250">
              <a:buFont typeface="Arial" panose="020B0604020202020204" pitchFamily="34" charset="0"/>
              <a:buChar char="•"/>
            </a:pPr>
            <a:r>
              <a:rPr lang="en-US" sz="2000" dirty="0"/>
              <a:t>Is it consistent with existing values and practices?</a:t>
            </a:r>
          </a:p>
          <a:p>
            <a:pPr marL="0" indent="0">
              <a:buNone/>
            </a:pPr>
            <a:r>
              <a:rPr lang="en-US" b="1" dirty="0"/>
              <a:t>Simplicity/ease of use</a:t>
            </a:r>
          </a:p>
          <a:p>
            <a:pPr marL="339725" lvl="1" indent="-222250">
              <a:buFont typeface="Arial" panose="020B0604020202020204" pitchFamily="34" charset="0"/>
              <a:buChar char="•"/>
            </a:pPr>
            <a:r>
              <a:rPr lang="en-US" sz="2000" dirty="0"/>
              <a:t>Is it easy to understand/adopt?</a:t>
            </a:r>
          </a:p>
          <a:p>
            <a:pPr marL="0" indent="0">
              <a:buNone/>
            </a:pPr>
            <a:r>
              <a:rPr lang="en-US" b="1" dirty="0" err="1"/>
              <a:t>Trialability</a:t>
            </a:r>
            <a:endParaRPr lang="en-US" b="1" dirty="0"/>
          </a:p>
          <a:p>
            <a:pPr marL="339725" lvl="1" indent="-222250">
              <a:buFont typeface="Arial" panose="020B0604020202020204" pitchFamily="34" charset="0"/>
              <a:buChar char="•"/>
            </a:pPr>
            <a:r>
              <a:rPr lang="en-US" sz="2000" dirty="0"/>
              <a:t>Can the innovation be experimented with on a limited basis?</a:t>
            </a:r>
          </a:p>
          <a:p>
            <a:pPr marL="0" indent="0">
              <a:buNone/>
            </a:pPr>
            <a:r>
              <a:rPr lang="en-US" b="1" dirty="0"/>
              <a:t>Observability</a:t>
            </a:r>
          </a:p>
          <a:p>
            <a:pPr marL="339725" lvl="1" indent="-222250">
              <a:buFont typeface="Arial" panose="020B0604020202020204" pitchFamily="34" charset="0"/>
              <a:buChar char="•"/>
            </a:pPr>
            <a:r>
              <a:rPr lang="en-US" sz="2000" dirty="0"/>
              <a:t>Can users see the results of the innovation?</a:t>
            </a:r>
          </a:p>
        </p:txBody>
      </p:sp>
      <p:pic>
        <p:nvPicPr>
          <p:cNvPr id="4" name="Picture 3" descr="Graphic of series of colored light bulbs" title="Light bulb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914400"/>
            <a:ext cx="763175" cy="5282184"/>
          </a:xfrm>
          <a:prstGeom prst="rect">
            <a:avLst/>
          </a:prstGeom>
        </p:spPr>
      </p:pic>
      <p:sp>
        <p:nvSpPr>
          <p:cNvPr id="5" name="Slide Number Placeholder 4"/>
          <p:cNvSpPr>
            <a:spLocks noGrp="1"/>
          </p:cNvSpPr>
          <p:nvPr>
            <p:ph type="sldNum" sz="quarter" idx="4"/>
          </p:nvPr>
        </p:nvSpPr>
        <p:spPr/>
        <p:txBody>
          <a:bodyPr/>
          <a:lstStyle/>
          <a:p>
            <a:pPr>
              <a:defRPr/>
            </a:pPr>
            <a:fld id="{B1E8F95E-1E29-4987-895A-EB9B005BB95E}" type="slidenum">
              <a:rPr lang="en-US" smtClean="0"/>
              <a:pPr>
                <a:defRPr/>
              </a:pPr>
              <a:t>4</a:t>
            </a:fld>
            <a:endParaRPr lang="en-US" dirty="0"/>
          </a:p>
        </p:txBody>
      </p:sp>
    </p:spTree>
    <p:custDataLst>
      <p:tags r:id="rId1"/>
    </p:custDataLst>
    <p:extLst>
      <p:ext uri="{BB962C8B-B14F-4D97-AF65-F5344CB8AC3E}">
        <p14:creationId xmlns:p14="http://schemas.microsoft.com/office/powerpoint/2010/main" val="1355197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Diffusion of Innovation — Categories of Adopters</a:t>
            </a:r>
            <a:r>
              <a:rPr lang="en-US" baseline="30000" dirty="0"/>
              <a:t>1</a:t>
            </a:r>
          </a:p>
        </p:txBody>
      </p:sp>
      <p:grpSp>
        <p:nvGrpSpPr>
          <p:cNvPr id="4" name="Group 3" descr="Bar graph showing Propensity to adopt (high to low) and Propensity to resist (low to high).&#10;&#10;Innovators (2.5%) have a higher propensity to adopt over early adopters (13.5%) or early majority (34%) who are lower to adopt.&#10;&#10;Late majority (34%) have a lower propensity to resist compared to laggards (16%) who have a higher propensity to resist." title="Diffusion of Innovation Graph"/>
          <p:cNvGrpSpPr/>
          <p:nvPr/>
        </p:nvGrpSpPr>
        <p:grpSpPr>
          <a:xfrm>
            <a:off x="76200" y="990600"/>
            <a:ext cx="8991600" cy="4876800"/>
            <a:chOff x="76200" y="990600"/>
            <a:chExt cx="8991600" cy="4876800"/>
          </a:xfrm>
        </p:grpSpPr>
        <p:sp>
          <p:nvSpPr>
            <p:cNvPr id="19" name="Flowchart: Document 17"/>
            <p:cNvSpPr/>
            <p:nvPr/>
          </p:nvSpPr>
          <p:spPr>
            <a:xfrm flipH="1" flipV="1">
              <a:off x="604290" y="1524000"/>
              <a:ext cx="4196310" cy="428707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2059"/>
                <a:gd name="connsiteY0" fmla="*/ 899 h 21483"/>
                <a:gd name="connsiteX1" fmla="*/ 21600 w 22059"/>
                <a:gd name="connsiteY1" fmla="*/ 899 h 21483"/>
                <a:gd name="connsiteX2" fmla="*/ 22059 w 22059"/>
                <a:gd name="connsiteY2" fmla="*/ 1774 h 21483"/>
                <a:gd name="connsiteX3" fmla="*/ 0 w 22059"/>
                <a:gd name="connsiteY3" fmla="*/ 21071 h 21483"/>
                <a:gd name="connsiteX4" fmla="*/ 0 w 22059"/>
                <a:gd name="connsiteY4" fmla="*/ 899 h 21483"/>
                <a:gd name="connsiteX0" fmla="*/ 0 w 22059"/>
                <a:gd name="connsiteY0" fmla="*/ 899 h 21561"/>
                <a:gd name="connsiteX1" fmla="*/ 21600 w 22059"/>
                <a:gd name="connsiteY1" fmla="*/ 899 h 21561"/>
                <a:gd name="connsiteX2" fmla="*/ 22059 w 22059"/>
                <a:gd name="connsiteY2" fmla="*/ 1774 h 21561"/>
                <a:gd name="connsiteX3" fmla="*/ 0 w 22059"/>
                <a:gd name="connsiteY3" fmla="*/ 21071 h 21561"/>
                <a:gd name="connsiteX4" fmla="*/ 0 w 22059"/>
                <a:gd name="connsiteY4" fmla="*/ 899 h 21561"/>
                <a:gd name="connsiteX0" fmla="*/ 0 w 22059"/>
                <a:gd name="connsiteY0" fmla="*/ 899 h 21071"/>
                <a:gd name="connsiteX1" fmla="*/ 21600 w 22059"/>
                <a:gd name="connsiteY1" fmla="*/ 899 h 21071"/>
                <a:gd name="connsiteX2" fmla="*/ 22059 w 22059"/>
                <a:gd name="connsiteY2" fmla="*/ 1774 h 21071"/>
                <a:gd name="connsiteX3" fmla="*/ 0 w 22059"/>
                <a:gd name="connsiteY3" fmla="*/ 21071 h 21071"/>
                <a:gd name="connsiteX4" fmla="*/ 0 w 22059"/>
                <a:gd name="connsiteY4" fmla="*/ 899 h 21071"/>
                <a:gd name="connsiteX0" fmla="*/ 0 w 22197"/>
                <a:gd name="connsiteY0" fmla="*/ 0 h 20172"/>
                <a:gd name="connsiteX1" fmla="*/ 21600 w 22197"/>
                <a:gd name="connsiteY1" fmla="*/ 0 h 20172"/>
                <a:gd name="connsiteX2" fmla="*/ 22197 w 22197"/>
                <a:gd name="connsiteY2" fmla="*/ 2211 h 20172"/>
                <a:gd name="connsiteX3" fmla="*/ 0 w 22197"/>
                <a:gd name="connsiteY3" fmla="*/ 20172 h 20172"/>
                <a:gd name="connsiteX4" fmla="*/ 0 w 22197"/>
                <a:gd name="connsiteY4" fmla="*/ 0 h 20172"/>
                <a:gd name="connsiteX0" fmla="*/ 0 w 22296"/>
                <a:gd name="connsiteY0" fmla="*/ 0 h 20172"/>
                <a:gd name="connsiteX1" fmla="*/ 21600 w 22296"/>
                <a:gd name="connsiteY1" fmla="*/ 0 h 20172"/>
                <a:gd name="connsiteX2" fmla="*/ 22197 w 22296"/>
                <a:gd name="connsiteY2" fmla="*/ 2211 h 20172"/>
                <a:gd name="connsiteX3" fmla="*/ 0 w 22296"/>
                <a:gd name="connsiteY3" fmla="*/ 20172 h 20172"/>
                <a:gd name="connsiteX4" fmla="*/ 0 w 22296"/>
                <a:gd name="connsiteY4" fmla="*/ 0 h 20172"/>
                <a:gd name="connsiteX0" fmla="*/ 0 w 22296"/>
                <a:gd name="connsiteY0" fmla="*/ 0 h 20172"/>
                <a:gd name="connsiteX1" fmla="*/ 21600 w 22296"/>
                <a:gd name="connsiteY1" fmla="*/ 0 h 20172"/>
                <a:gd name="connsiteX2" fmla="*/ 22197 w 22296"/>
                <a:gd name="connsiteY2" fmla="*/ 2211 h 20172"/>
                <a:gd name="connsiteX3" fmla="*/ 0 w 22296"/>
                <a:gd name="connsiteY3" fmla="*/ 20172 h 20172"/>
                <a:gd name="connsiteX4" fmla="*/ 0 w 22296"/>
                <a:gd name="connsiteY4" fmla="*/ 0 h 20172"/>
                <a:gd name="connsiteX0" fmla="*/ 0 w 21600"/>
                <a:gd name="connsiteY0" fmla="*/ 0 h 20172"/>
                <a:gd name="connsiteX1" fmla="*/ 21600 w 21600"/>
                <a:gd name="connsiteY1" fmla="*/ 0 h 20172"/>
                <a:gd name="connsiteX2" fmla="*/ 18619 w 21600"/>
                <a:gd name="connsiteY2" fmla="*/ 2487 h 20172"/>
                <a:gd name="connsiteX3" fmla="*/ 0 w 21600"/>
                <a:gd name="connsiteY3" fmla="*/ 20172 h 20172"/>
                <a:gd name="connsiteX4" fmla="*/ 0 w 21600"/>
                <a:gd name="connsiteY4" fmla="*/ 0 h 20172"/>
                <a:gd name="connsiteX0" fmla="*/ 0 w 21618"/>
                <a:gd name="connsiteY0" fmla="*/ 0 h 20172"/>
                <a:gd name="connsiteX1" fmla="*/ 21600 w 21618"/>
                <a:gd name="connsiteY1" fmla="*/ 0 h 20172"/>
                <a:gd name="connsiteX2" fmla="*/ 18619 w 21618"/>
                <a:gd name="connsiteY2" fmla="*/ 2487 h 20172"/>
                <a:gd name="connsiteX3" fmla="*/ 0 w 21618"/>
                <a:gd name="connsiteY3" fmla="*/ 20172 h 20172"/>
                <a:gd name="connsiteX4" fmla="*/ 0 w 21618"/>
                <a:gd name="connsiteY4" fmla="*/ 0 h 20172"/>
                <a:gd name="connsiteX0" fmla="*/ 0 w 21618"/>
                <a:gd name="connsiteY0" fmla="*/ 0 h 20172"/>
                <a:gd name="connsiteX1" fmla="*/ 21600 w 21618"/>
                <a:gd name="connsiteY1" fmla="*/ 0 h 20172"/>
                <a:gd name="connsiteX2" fmla="*/ 18619 w 21618"/>
                <a:gd name="connsiteY2" fmla="*/ 2487 h 20172"/>
                <a:gd name="connsiteX3" fmla="*/ 0 w 21618"/>
                <a:gd name="connsiteY3" fmla="*/ 20172 h 20172"/>
                <a:gd name="connsiteX4" fmla="*/ 0 w 21618"/>
                <a:gd name="connsiteY4" fmla="*/ 0 h 20172"/>
                <a:gd name="connsiteX0" fmla="*/ 0 w 21618"/>
                <a:gd name="connsiteY0" fmla="*/ 0 h 20172"/>
                <a:gd name="connsiteX1" fmla="*/ 21600 w 21618"/>
                <a:gd name="connsiteY1" fmla="*/ 0 h 20172"/>
                <a:gd name="connsiteX2" fmla="*/ 18619 w 21618"/>
                <a:gd name="connsiteY2" fmla="*/ 2487 h 20172"/>
                <a:gd name="connsiteX3" fmla="*/ 0 w 21618"/>
                <a:gd name="connsiteY3" fmla="*/ 20172 h 20172"/>
                <a:gd name="connsiteX4" fmla="*/ 0 w 21618"/>
                <a:gd name="connsiteY4" fmla="*/ 0 h 20172"/>
                <a:gd name="connsiteX0" fmla="*/ 0 w 21618"/>
                <a:gd name="connsiteY0" fmla="*/ 0 h 20172"/>
                <a:gd name="connsiteX1" fmla="*/ 21600 w 21618"/>
                <a:gd name="connsiteY1" fmla="*/ 0 h 20172"/>
                <a:gd name="connsiteX2" fmla="*/ 18619 w 21618"/>
                <a:gd name="connsiteY2" fmla="*/ 2487 h 20172"/>
                <a:gd name="connsiteX3" fmla="*/ 0 w 21618"/>
                <a:gd name="connsiteY3" fmla="*/ 20172 h 20172"/>
                <a:gd name="connsiteX4" fmla="*/ 0 w 21618"/>
                <a:gd name="connsiteY4" fmla="*/ 0 h 20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8" h="20172">
                  <a:moveTo>
                    <a:pt x="0" y="0"/>
                  </a:moveTo>
                  <a:lnTo>
                    <a:pt x="21600" y="0"/>
                  </a:lnTo>
                  <a:cubicBezTo>
                    <a:pt x="21875" y="1029"/>
                    <a:pt x="19032" y="2564"/>
                    <a:pt x="18619" y="2487"/>
                  </a:cubicBezTo>
                  <a:cubicBezTo>
                    <a:pt x="10480" y="6679"/>
                    <a:pt x="15065" y="20190"/>
                    <a:pt x="0" y="20172"/>
                  </a:cubicBezTo>
                  <a:lnTo>
                    <a:pt x="0" y="0"/>
                  </a:lnTo>
                  <a:close/>
                </a:path>
              </a:pathLst>
            </a:cu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flipH="1">
              <a:off x="1981200" y="5292549"/>
              <a:ext cx="2286000" cy="307777"/>
            </a:xfrm>
            <a:prstGeom prst="rect">
              <a:avLst/>
            </a:prstGeom>
            <a:noFill/>
          </p:spPr>
          <p:txBody>
            <a:bodyPr wrap="square" rtlCol="0">
              <a:spAutoFit/>
            </a:bodyPr>
            <a:lstStyle/>
            <a:p>
              <a:r>
                <a:rPr lang="en-US" sz="1400" dirty="0">
                  <a:solidFill>
                    <a:srgbClr val="002060"/>
                  </a:solidFill>
                </a:rPr>
                <a:t>Propensity to adopt</a:t>
              </a:r>
            </a:p>
          </p:txBody>
        </p:sp>
        <p:cxnSp>
          <p:nvCxnSpPr>
            <p:cNvPr id="21" name="Straight Arrow Connector 20"/>
            <p:cNvCxnSpPr/>
            <p:nvPr/>
          </p:nvCxnSpPr>
          <p:spPr>
            <a:xfrm flipH="1">
              <a:off x="1143000" y="5562600"/>
              <a:ext cx="3505200" cy="0"/>
            </a:xfrm>
            <a:prstGeom prst="straightConnector1">
              <a:avLst/>
            </a:prstGeom>
            <a:ln w="381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flipH="1">
              <a:off x="1181100" y="5559623"/>
              <a:ext cx="838200" cy="307777"/>
            </a:xfrm>
            <a:prstGeom prst="rect">
              <a:avLst/>
            </a:prstGeom>
            <a:noFill/>
          </p:spPr>
          <p:txBody>
            <a:bodyPr wrap="square" rtlCol="0">
              <a:spAutoFit/>
            </a:bodyPr>
            <a:lstStyle/>
            <a:p>
              <a:r>
                <a:rPr lang="en-US" sz="1400" dirty="0">
                  <a:solidFill>
                    <a:srgbClr val="002060"/>
                  </a:solidFill>
                </a:rPr>
                <a:t>High</a:t>
              </a:r>
            </a:p>
          </p:txBody>
        </p:sp>
        <p:sp>
          <p:nvSpPr>
            <p:cNvPr id="23" name="TextBox 22"/>
            <p:cNvSpPr txBox="1"/>
            <p:nvPr/>
          </p:nvSpPr>
          <p:spPr>
            <a:xfrm flipH="1">
              <a:off x="3792894" y="5559623"/>
              <a:ext cx="838200" cy="307777"/>
            </a:xfrm>
            <a:prstGeom prst="rect">
              <a:avLst/>
            </a:prstGeom>
            <a:noFill/>
          </p:spPr>
          <p:txBody>
            <a:bodyPr wrap="square" rtlCol="0">
              <a:spAutoFit/>
            </a:bodyPr>
            <a:lstStyle/>
            <a:p>
              <a:pPr algn="r"/>
              <a:r>
                <a:rPr lang="en-US" sz="1400" dirty="0">
                  <a:solidFill>
                    <a:srgbClr val="002060"/>
                  </a:solidFill>
                </a:rPr>
                <a:t>Low</a:t>
              </a:r>
            </a:p>
          </p:txBody>
        </p:sp>
        <p:sp>
          <p:nvSpPr>
            <p:cNvPr id="18" name="Flowchart: Document 17"/>
            <p:cNvSpPr/>
            <p:nvPr/>
          </p:nvSpPr>
          <p:spPr>
            <a:xfrm flipV="1">
              <a:off x="4871490" y="1524000"/>
              <a:ext cx="4196310" cy="428707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2059"/>
                <a:gd name="connsiteY0" fmla="*/ 899 h 21483"/>
                <a:gd name="connsiteX1" fmla="*/ 21600 w 22059"/>
                <a:gd name="connsiteY1" fmla="*/ 899 h 21483"/>
                <a:gd name="connsiteX2" fmla="*/ 22059 w 22059"/>
                <a:gd name="connsiteY2" fmla="*/ 1774 h 21483"/>
                <a:gd name="connsiteX3" fmla="*/ 0 w 22059"/>
                <a:gd name="connsiteY3" fmla="*/ 21071 h 21483"/>
                <a:gd name="connsiteX4" fmla="*/ 0 w 22059"/>
                <a:gd name="connsiteY4" fmla="*/ 899 h 21483"/>
                <a:gd name="connsiteX0" fmla="*/ 0 w 22059"/>
                <a:gd name="connsiteY0" fmla="*/ 899 h 21561"/>
                <a:gd name="connsiteX1" fmla="*/ 21600 w 22059"/>
                <a:gd name="connsiteY1" fmla="*/ 899 h 21561"/>
                <a:gd name="connsiteX2" fmla="*/ 22059 w 22059"/>
                <a:gd name="connsiteY2" fmla="*/ 1774 h 21561"/>
                <a:gd name="connsiteX3" fmla="*/ 0 w 22059"/>
                <a:gd name="connsiteY3" fmla="*/ 21071 h 21561"/>
                <a:gd name="connsiteX4" fmla="*/ 0 w 22059"/>
                <a:gd name="connsiteY4" fmla="*/ 899 h 21561"/>
                <a:gd name="connsiteX0" fmla="*/ 0 w 22059"/>
                <a:gd name="connsiteY0" fmla="*/ 899 h 21071"/>
                <a:gd name="connsiteX1" fmla="*/ 21600 w 22059"/>
                <a:gd name="connsiteY1" fmla="*/ 899 h 21071"/>
                <a:gd name="connsiteX2" fmla="*/ 22059 w 22059"/>
                <a:gd name="connsiteY2" fmla="*/ 1774 h 21071"/>
                <a:gd name="connsiteX3" fmla="*/ 0 w 22059"/>
                <a:gd name="connsiteY3" fmla="*/ 21071 h 21071"/>
                <a:gd name="connsiteX4" fmla="*/ 0 w 22059"/>
                <a:gd name="connsiteY4" fmla="*/ 899 h 21071"/>
                <a:gd name="connsiteX0" fmla="*/ 0 w 22197"/>
                <a:gd name="connsiteY0" fmla="*/ 0 h 20172"/>
                <a:gd name="connsiteX1" fmla="*/ 21600 w 22197"/>
                <a:gd name="connsiteY1" fmla="*/ 0 h 20172"/>
                <a:gd name="connsiteX2" fmla="*/ 22197 w 22197"/>
                <a:gd name="connsiteY2" fmla="*/ 2211 h 20172"/>
                <a:gd name="connsiteX3" fmla="*/ 0 w 22197"/>
                <a:gd name="connsiteY3" fmla="*/ 20172 h 20172"/>
                <a:gd name="connsiteX4" fmla="*/ 0 w 22197"/>
                <a:gd name="connsiteY4" fmla="*/ 0 h 20172"/>
                <a:gd name="connsiteX0" fmla="*/ 0 w 22296"/>
                <a:gd name="connsiteY0" fmla="*/ 0 h 20172"/>
                <a:gd name="connsiteX1" fmla="*/ 21600 w 22296"/>
                <a:gd name="connsiteY1" fmla="*/ 0 h 20172"/>
                <a:gd name="connsiteX2" fmla="*/ 22197 w 22296"/>
                <a:gd name="connsiteY2" fmla="*/ 2211 h 20172"/>
                <a:gd name="connsiteX3" fmla="*/ 0 w 22296"/>
                <a:gd name="connsiteY3" fmla="*/ 20172 h 20172"/>
                <a:gd name="connsiteX4" fmla="*/ 0 w 22296"/>
                <a:gd name="connsiteY4" fmla="*/ 0 h 20172"/>
                <a:gd name="connsiteX0" fmla="*/ 0 w 22296"/>
                <a:gd name="connsiteY0" fmla="*/ 0 h 20172"/>
                <a:gd name="connsiteX1" fmla="*/ 21600 w 22296"/>
                <a:gd name="connsiteY1" fmla="*/ 0 h 20172"/>
                <a:gd name="connsiteX2" fmla="*/ 22197 w 22296"/>
                <a:gd name="connsiteY2" fmla="*/ 2211 h 20172"/>
                <a:gd name="connsiteX3" fmla="*/ 0 w 22296"/>
                <a:gd name="connsiteY3" fmla="*/ 20172 h 20172"/>
                <a:gd name="connsiteX4" fmla="*/ 0 w 22296"/>
                <a:gd name="connsiteY4" fmla="*/ 0 h 20172"/>
                <a:gd name="connsiteX0" fmla="*/ 0 w 21600"/>
                <a:gd name="connsiteY0" fmla="*/ 0 h 20172"/>
                <a:gd name="connsiteX1" fmla="*/ 21600 w 21600"/>
                <a:gd name="connsiteY1" fmla="*/ 0 h 20172"/>
                <a:gd name="connsiteX2" fmla="*/ 18619 w 21600"/>
                <a:gd name="connsiteY2" fmla="*/ 2487 h 20172"/>
                <a:gd name="connsiteX3" fmla="*/ 0 w 21600"/>
                <a:gd name="connsiteY3" fmla="*/ 20172 h 20172"/>
                <a:gd name="connsiteX4" fmla="*/ 0 w 21600"/>
                <a:gd name="connsiteY4" fmla="*/ 0 h 20172"/>
                <a:gd name="connsiteX0" fmla="*/ 0 w 21618"/>
                <a:gd name="connsiteY0" fmla="*/ 0 h 20172"/>
                <a:gd name="connsiteX1" fmla="*/ 21600 w 21618"/>
                <a:gd name="connsiteY1" fmla="*/ 0 h 20172"/>
                <a:gd name="connsiteX2" fmla="*/ 18619 w 21618"/>
                <a:gd name="connsiteY2" fmla="*/ 2487 h 20172"/>
                <a:gd name="connsiteX3" fmla="*/ 0 w 21618"/>
                <a:gd name="connsiteY3" fmla="*/ 20172 h 20172"/>
                <a:gd name="connsiteX4" fmla="*/ 0 w 21618"/>
                <a:gd name="connsiteY4" fmla="*/ 0 h 20172"/>
                <a:gd name="connsiteX0" fmla="*/ 0 w 21618"/>
                <a:gd name="connsiteY0" fmla="*/ 0 h 20172"/>
                <a:gd name="connsiteX1" fmla="*/ 21600 w 21618"/>
                <a:gd name="connsiteY1" fmla="*/ 0 h 20172"/>
                <a:gd name="connsiteX2" fmla="*/ 18619 w 21618"/>
                <a:gd name="connsiteY2" fmla="*/ 2487 h 20172"/>
                <a:gd name="connsiteX3" fmla="*/ 0 w 21618"/>
                <a:gd name="connsiteY3" fmla="*/ 20172 h 20172"/>
                <a:gd name="connsiteX4" fmla="*/ 0 w 21618"/>
                <a:gd name="connsiteY4" fmla="*/ 0 h 20172"/>
                <a:gd name="connsiteX0" fmla="*/ 0 w 21618"/>
                <a:gd name="connsiteY0" fmla="*/ 0 h 20172"/>
                <a:gd name="connsiteX1" fmla="*/ 21600 w 21618"/>
                <a:gd name="connsiteY1" fmla="*/ 0 h 20172"/>
                <a:gd name="connsiteX2" fmla="*/ 18619 w 21618"/>
                <a:gd name="connsiteY2" fmla="*/ 2487 h 20172"/>
                <a:gd name="connsiteX3" fmla="*/ 0 w 21618"/>
                <a:gd name="connsiteY3" fmla="*/ 20172 h 20172"/>
                <a:gd name="connsiteX4" fmla="*/ 0 w 21618"/>
                <a:gd name="connsiteY4" fmla="*/ 0 h 20172"/>
                <a:gd name="connsiteX0" fmla="*/ 0 w 21618"/>
                <a:gd name="connsiteY0" fmla="*/ 0 h 20172"/>
                <a:gd name="connsiteX1" fmla="*/ 21600 w 21618"/>
                <a:gd name="connsiteY1" fmla="*/ 0 h 20172"/>
                <a:gd name="connsiteX2" fmla="*/ 18619 w 21618"/>
                <a:gd name="connsiteY2" fmla="*/ 2487 h 20172"/>
                <a:gd name="connsiteX3" fmla="*/ 0 w 21618"/>
                <a:gd name="connsiteY3" fmla="*/ 20172 h 20172"/>
                <a:gd name="connsiteX4" fmla="*/ 0 w 21618"/>
                <a:gd name="connsiteY4" fmla="*/ 0 h 20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8" h="20172">
                  <a:moveTo>
                    <a:pt x="0" y="0"/>
                  </a:moveTo>
                  <a:lnTo>
                    <a:pt x="21600" y="0"/>
                  </a:lnTo>
                  <a:cubicBezTo>
                    <a:pt x="21875" y="1029"/>
                    <a:pt x="19032" y="2564"/>
                    <a:pt x="18619" y="2487"/>
                  </a:cubicBezTo>
                  <a:cubicBezTo>
                    <a:pt x="10480" y="6679"/>
                    <a:pt x="15065" y="20190"/>
                    <a:pt x="0" y="20172"/>
                  </a:cubicBezTo>
                  <a:lnTo>
                    <a:pt x="0" y="0"/>
                  </a:lnTo>
                  <a:close/>
                </a:path>
              </a:pathLst>
            </a:cu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Chart 6"/>
            <p:cNvGraphicFramePr/>
            <p:nvPr>
              <p:extLst>
                <p:ext uri="{D42A27DB-BD31-4B8C-83A1-F6EECF244321}">
                  <p14:modId xmlns:p14="http://schemas.microsoft.com/office/powerpoint/2010/main" val="587001452"/>
                </p:ext>
              </p:extLst>
            </p:nvPr>
          </p:nvGraphicFramePr>
          <p:xfrm>
            <a:off x="76200" y="990600"/>
            <a:ext cx="7620000" cy="43434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5867400" y="5292549"/>
              <a:ext cx="2286000" cy="307777"/>
            </a:xfrm>
            <a:prstGeom prst="rect">
              <a:avLst/>
            </a:prstGeom>
            <a:noFill/>
          </p:spPr>
          <p:txBody>
            <a:bodyPr wrap="square" rtlCol="0">
              <a:spAutoFit/>
            </a:bodyPr>
            <a:lstStyle/>
            <a:p>
              <a:r>
                <a:rPr lang="en-US" sz="1400" dirty="0">
                  <a:solidFill>
                    <a:srgbClr val="002060"/>
                  </a:solidFill>
                </a:rPr>
                <a:t>Propensity to resist</a:t>
              </a:r>
            </a:p>
          </p:txBody>
        </p:sp>
        <p:cxnSp>
          <p:nvCxnSpPr>
            <p:cNvPr id="14" name="Straight Arrow Connector 13"/>
            <p:cNvCxnSpPr/>
            <p:nvPr/>
          </p:nvCxnSpPr>
          <p:spPr>
            <a:xfrm>
              <a:off x="5029200" y="5562600"/>
              <a:ext cx="3505200" cy="0"/>
            </a:xfrm>
            <a:prstGeom prst="straightConnector1">
              <a:avLst/>
            </a:prstGeom>
            <a:ln w="381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067300" y="5559623"/>
              <a:ext cx="838200" cy="307777"/>
            </a:xfrm>
            <a:prstGeom prst="rect">
              <a:avLst/>
            </a:prstGeom>
            <a:noFill/>
          </p:spPr>
          <p:txBody>
            <a:bodyPr wrap="square" rtlCol="0">
              <a:spAutoFit/>
            </a:bodyPr>
            <a:lstStyle/>
            <a:p>
              <a:r>
                <a:rPr lang="en-US" sz="1400" dirty="0">
                  <a:solidFill>
                    <a:srgbClr val="002060"/>
                  </a:solidFill>
                </a:rPr>
                <a:t>Low</a:t>
              </a:r>
            </a:p>
          </p:txBody>
        </p:sp>
        <p:sp>
          <p:nvSpPr>
            <p:cNvPr id="16" name="TextBox 15"/>
            <p:cNvSpPr txBox="1"/>
            <p:nvPr/>
          </p:nvSpPr>
          <p:spPr>
            <a:xfrm>
              <a:off x="7679094" y="5559623"/>
              <a:ext cx="838200" cy="307777"/>
            </a:xfrm>
            <a:prstGeom prst="rect">
              <a:avLst/>
            </a:prstGeom>
            <a:noFill/>
          </p:spPr>
          <p:txBody>
            <a:bodyPr wrap="square" rtlCol="0">
              <a:spAutoFit/>
            </a:bodyPr>
            <a:lstStyle/>
            <a:p>
              <a:pPr algn="r"/>
              <a:r>
                <a:rPr lang="en-US" sz="1400" dirty="0">
                  <a:solidFill>
                    <a:srgbClr val="002060"/>
                  </a:solidFill>
                </a:rPr>
                <a:t>High</a:t>
              </a:r>
            </a:p>
          </p:txBody>
        </p:sp>
        <p:sp>
          <p:nvSpPr>
            <p:cNvPr id="3" name="TextBox 2"/>
            <p:cNvSpPr txBox="1"/>
            <p:nvPr/>
          </p:nvSpPr>
          <p:spPr>
            <a:xfrm>
              <a:off x="1257300" y="4721423"/>
              <a:ext cx="647700" cy="307777"/>
            </a:xfrm>
            <a:prstGeom prst="rect">
              <a:avLst/>
            </a:prstGeom>
            <a:noFill/>
          </p:spPr>
          <p:txBody>
            <a:bodyPr wrap="square" rtlCol="0">
              <a:spAutoFit/>
            </a:bodyPr>
            <a:lstStyle/>
            <a:p>
              <a:pPr algn="ctr"/>
              <a:r>
                <a:rPr lang="en-US" sz="1400" b="1" dirty="0"/>
                <a:t>2.5%</a:t>
              </a:r>
            </a:p>
          </p:txBody>
        </p:sp>
        <p:sp>
          <p:nvSpPr>
            <p:cNvPr id="17" name="TextBox 16"/>
            <p:cNvSpPr txBox="1"/>
            <p:nvPr/>
          </p:nvSpPr>
          <p:spPr>
            <a:xfrm>
              <a:off x="2571750" y="4721423"/>
              <a:ext cx="647700" cy="307777"/>
            </a:xfrm>
            <a:prstGeom prst="rect">
              <a:avLst/>
            </a:prstGeom>
            <a:noFill/>
          </p:spPr>
          <p:txBody>
            <a:bodyPr wrap="square" rtlCol="0">
              <a:spAutoFit/>
            </a:bodyPr>
            <a:lstStyle/>
            <a:p>
              <a:pPr algn="ctr"/>
              <a:r>
                <a:rPr lang="en-US" sz="1400" b="1" dirty="0"/>
                <a:t>13.5%</a:t>
              </a:r>
            </a:p>
          </p:txBody>
        </p:sp>
        <p:sp>
          <p:nvSpPr>
            <p:cNvPr id="25" name="TextBox 24"/>
            <p:cNvSpPr txBox="1"/>
            <p:nvPr/>
          </p:nvSpPr>
          <p:spPr>
            <a:xfrm>
              <a:off x="3899154" y="4721423"/>
              <a:ext cx="647700" cy="307777"/>
            </a:xfrm>
            <a:prstGeom prst="rect">
              <a:avLst/>
            </a:prstGeom>
            <a:noFill/>
          </p:spPr>
          <p:txBody>
            <a:bodyPr wrap="square" rtlCol="0">
              <a:spAutoFit/>
            </a:bodyPr>
            <a:lstStyle/>
            <a:p>
              <a:pPr algn="ctr"/>
              <a:r>
                <a:rPr lang="en-US" sz="1400" b="1" dirty="0"/>
                <a:t>34%</a:t>
              </a:r>
            </a:p>
          </p:txBody>
        </p:sp>
        <p:sp>
          <p:nvSpPr>
            <p:cNvPr id="26" name="TextBox 25"/>
            <p:cNvSpPr txBox="1"/>
            <p:nvPr/>
          </p:nvSpPr>
          <p:spPr>
            <a:xfrm>
              <a:off x="5226558" y="4721423"/>
              <a:ext cx="647700" cy="307777"/>
            </a:xfrm>
            <a:prstGeom prst="rect">
              <a:avLst/>
            </a:prstGeom>
            <a:noFill/>
          </p:spPr>
          <p:txBody>
            <a:bodyPr wrap="square" rtlCol="0">
              <a:spAutoFit/>
            </a:bodyPr>
            <a:lstStyle/>
            <a:p>
              <a:pPr algn="ctr"/>
              <a:r>
                <a:rPr lang="en-US" sz="1400" b="1" dirty="0"/>
                <a:t>34%</a:t>
              </a:r>
            </a:p>
          </p:txBody>
        </p:sp>
        <p:sp>
          <p:nvSpPr>
            <p:cNvPr id="27" name="TextBox 26"/>
            <p:cNvSpPr txBox="1"/>
            <p:nvPr/>
          </p:nvSpPr>
          <p:spPr>
            <a:xfrm>
              <a:off x="6591300" y="4721423"/>
              <a:ext cx="647700" cy="307777"/>
            </a:xfrm>
            <a:prstGeom prst="rect">
              <a:avLst/>
            </a:prstGeom>
            <a:noFill/>
          </p:spPr>
          <p:txBody>
            <a:bodyPr wrap="square" rtlCol="0">
              <a:spAutoFit/>
            </a:bodyPr>
            <a:lstStyle/>
            <a:p>
              <a:pPr algn="ctr"/>
              <a:r>
                <a:rPr lang="en-US" sz="1400" b="1" dirty="0"/>
                <a:t>16%</a:t>
              </a:r>
            </a:p>
          </p:txBody>
        </p:sp>
      </p:grpSp>
      <p:sp>
        <p:nvSpPr>
          <p:cNvPr id="5" name="Slide Number Placeholder 4"/>
          <p:cNvSpPr>
            <a:spLocks noGrp="1"/>
          </p:cNvSpPr>
          <p:nvPr>
            <p:ph type="sldNum" sz="quarter" idx="4"/>
          </p:nvPr>
        </p:nvSpPr>
        <p:spPr/>
        <p:txBody>
          <a:bodyPr/>
          <a:lstStyle/>
          <a:p>
            <a:pPr>
              <a:defRPr/>
            </a:pPr>
            <a:fld id="{B1E8F95E-1E29-4987-895A-EB9B005BB95E}" type="slidenum">
              <a:rPr lang="en-US" smtClean="0"/>
              <a:pPr>
                <a:defRPr/>
              </a:pPr>
              <a:t>5</a:t>
            </a:fld>
            <a:endParaRPr lang="en-US" dirty="0"/>
          </a:p>
        </p:txBody>
      </p:sp>
    </p:spTree>
    <p:custDataLst>
      <p:tags r:id="rId1"/>
    </p:custDataLst>
    <p:extLst>
      <p:ext uri="{BB962C8B-B14F-4D97-AF65-F5344CB8AC3E}">
        <p14:creationId xmlns:p14="http://schemas.microsoft.com/office/powerpoint/2010/main" val="2566659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Reaching the Majority (and Some Laggards)</a:t>
            </a:r>
            <a:r>
              <a:rPr lang="en-US" baseline="30000" dirty="0"/>
              <a:t>1</a:t>
            </a:r>
          </a:p>
        </p:txBody>
      </p:sp>
      <p:pic>
        <p:nvPicPr>
          <p:cNvPr id="9" name="Content Placeholder 8" descr="Pie chart with medical staff showing a majority percentage." title="Cartoon diagram"/>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838437" y="1447800"/>
            <a:ext cx="5543327" cy="4343400"/>
          </a:xfrm>
          <a:effectLst>
            <a:outerShdw blurRad="50800" dist="38100" dir="2700000" algn="tl" rotWithShape="0">
              <a:prstClr val="black">
                <a:alpha val="40000"/>
              </a:prstClr>
            </a:outerShdw>
          </a:effectLst>
        </p:spPr>
      </p:pic>
      <p:sp>
        <p:nvSpPr>
          <p:cNvPr id="2" name="Slide Number Placeholder 1"/>
          <p:cNvSpPr>
            <a:spLocks noGrp="1"/>
          </p:cNvSpPr>
          <p:nvPr>
            <p:ph type="sldNum" sz="quarter" idx="4"/>
          </p:nvPr>
        </p:nvSpPr>
        <p:spPr/>
        <p:txBody>
          <a:bodyPr/>
          <a:lstStyle/>
          <a:p>
            <a:pPr>
              <a:defRPr/>
            </a:pPr>
            <a:fld id="{B1E8F95E-1E29-4987-895A-EB9B005BB95E}" type="slidenum">
              <a:rPr lang="en-US" smtClean="0"/>
              <a:pPr>
                <a:defRPr/>
              </a:pPr>
              <a:t>6</a:t>
            </a:fld>
            <a:endParaRPr lang="en-US" dirty="0"/>
          </a:p>
        </p:txBody>
      </p:sp>
    </p:spTree>
    <p:custDataLst>
      <p:tags r:id="rId1"/>
    </p:custDataLst>
    <p:extLst>
      <p:ext uri="{BB962C8B-B14F-4D97-AF65-F5344CB8AC3E}">
        <p14:creationId xmlns:p14="http://schemas.microsoft.com/office/powerpoint/2010/main" val="3943279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Drivers of Suboptimal Antibiotic Prescribing</a:t>
            </a:r>
          </a:p>
        </p:txBody>
      </p:sp>
      <p:sp>
        <p:nvSpPr>
          <p:cNvPr id="29700" name="Content Placeholder 3"/>
          <p:cNvSpPr>
            <a:spLocks noGrp="1"/>
          </p:cNvSpPr>
          <p:nvPr>
            <p:ph idx="1"/>
          </p:nvPr>
        </p:nvSpPr>
        <p:spPr>
          <a:xfrm>
            <a:off x="457200" y="1013023"/>
            <a:ext cx="8229600" cy="5387777"/>
          </a:xfrm>
        </p:spPr>
        <p:txBody>
          <a:bodyPr>
            <a:normAutofit/>
          </a:bodyPr>
          <a:lstStyle/>
          <a:p>
            <a:r>
              <a:rPr lang="en-US" sz="2000" dirty="0"/>
              <a:t>Fear of inadequate antibiotic coverage leading to patient harm (or legal harm)</a:t>
            </a:r>
          </a:p>
          <a:p>
            <a:r>
              <a:rPr lang="en-US" sz="2000" dirty="0"/>
              <a:t>Fear of judgment by peers and superiors (deviation from the norm)</a:t>
            </a:r>
          </a:p>
          <a:p>
            <a:r>
              <a:rPr lang="en-US" sz="2000" dirty="0"/>
              <a:t>Not wanting to change what other prescribers have started (“prescribing etiquette”)</a:t>
            </a:r>
            <a:r>
              <a:rPr lang="en-US" sz="2000" baseline="30000" dirty="0"/>
              <a:t>2</a:t>
            </a:r>
          </a:p>
          <a:p>
            <a:r>
              <a:rPr lang="en-US" sz="2000" dirty="0"/>
              <a:t>Feeling that one’s patients are different</a:t>
            </a:r>
          </a:p>
          <a:p>
            <a:r>
              <a:rPr lang="en-US" sz="2000" dirty="0"/>
              <a:t>Desire for autonomy</a:t>
            </a:r>
          </a:p>
          <a:p>
            <a:r>
              <a:rPr lang="en-US" sz="2000" dirty="0"/>
              <a:t>Difficulty perceiving the association between antibiotic use and adverse events </a:t>
            </a:r>
          </a:p>
          <a:p>
            <a:r>
              <a:rPr lang="en-US" sz="2000" dirty="0"/>
              <a:t>Not paying attention or not interested</a:t>
            </a:r>
          </a:p>
          <a:p>
            <a:r>
              <a:rPr lang="en-US" sz="2000" dirty="0"/>
              <a:t>System challenges: inadequate communication, difficulty getting accurate data from EHR </a:t>
            </a:r>
          </a:p>
          <a:p>
            <a:r>
              <a:rPr lang="en-US" sz="2000" dirty="0"/>
              <a:t>Incomplete knowledge of antibiotic spectrum or new data</a:t>
            </a:r>
            <a:endParaRPr lang="en-US" sz="1800" dirty="0"/>
          </a:p>
        </p:txBody>
      </p:sp>
      <p:sp>
        <p:nvSpPr>
          <p:cNvPr id="2" name="Slide Number Placeholder 1"/>
          <p:cNvSpPr>
            <a:spLocks noGrp="1"/>
          </p:cNvSpPr>
          <p:nvPr>
            <p:ph type="sldNum" sz="quarter" idx="4"/>
          </p:nvPr>
        </p:nvSpPr>
        <p:spPr/>
        <p:txBody>
          <a:bodyPr/>
          <a:lstStyle/>
          <a:p>
            <a:pPr>
              <a:defRPr/>
            </a:pPr>
            <a:fld id="{B1E8F95E-1E29-4987-895A-EB9B005BB95E}" type="slidenum">
              <a:rPr lang="en-US" smtClean="0"/>
              <a:pPr>
                <a:defRPr/>
              </a:pPr>
              <a:t>7</a:t>
            </a:fld>
            <a:endParaRPr lang="en-US" dirty="0"/>
          </a:p>
        </p:txBody>
      </p:sp>
    </p:spTree>
    <p:custDataLst>
      <p:tags r:id="rId1"/>
    </p:custDataLst>
    <p:extLst>
      <p:ext uri="{BB962C8B-B14F-4D97-AF65-F5344CB8AC3E}">
        <p14:creationId xmlns:p14="http://schemas.microsoft.com/office/powerpoint/2010/main" val="2867636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Fear of inadequate antibiotic coverage leading to patient harm (or legal harm)&#10;Fear of judgment by peers and superiors (deviation from the norm)&#10;Not wanting to change what other prescribers have started (“prescribing etiquette”)&#10;Feeling that one’s patients are different2&#10;Desire for autonomy&#10;Difficulty perceiving the association between antibiotic use and adverse events &#10;Not paying attention or not interested&#10;"/>
          <p:cNvSpPr/>
          <p:nvPr/>
        </p:nvSpPr>
        <p:spPr>
          <a:xfrm>
            <a:off x="457200" y="914400"/>
            <a:ext cx="8229600" cy="3657600"/>
          </a:xfrm>
          <a:prstGeom prst="rect">
            <a:avLst/>
          </a:prstGeom>
          <a:noFill/>
          <a:ln>
            <a:solidFill>
              <a:srgbClr val="8EAED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98" name="Title 1"/>
          <p:cNvSpPr>
            <a:spLocks noGrp="1"/>
          </p:cNvSpPr>
          <p:nvPr>
            <p:ph type="title"/>
          </p:nvPr>
        </p:nvSpPr>
        <p:spPr/>
        <p:txBody>
          <a:bodyPr/>
          <a:lstStyle/>
          <a:p>
            <a:r>
              <a:rPr lang="en-US" dirty="0"/>
              <a:t>Drivers of Suboptimal Antibiotic Prescribing</a:t>
            </a:r>
          </a:p>
        </p:txBody>
      </p:sp>
      <p:sp>
        <p:nvSpPr>
          <p:cNvPr id="29700" name="Content Placeholder 3" descr="Fear of inadequate antibiotic coverage leading to patient harm (or legal harm)&#10;Fear of judgment by peers and superiors (deviation from the norm)&#10;Not wanting to change what other prescribers have started (“prescribing etiquette”)&#10;Feeling that one’s patients are different2&#10;Desire for autonomy&#10;Difficulty perceiving the association between antibiotic use and adverse events &#10;Not paying attention or not interested&#10;"/>
          <p:cNvSpPr>
            <a:spLocks noGrp="1"/>
          </p:cNvSpPr>
          <p:nvPr>
            <p:ph idx="1"/>
          </p:nvPr>
        </p:nvSpPr>
        <p:spPr>
          <a:xfrm>
            <a:off x="457200" y="996089"/>
            <a:ext cx="8229600" cy="5328511"/>
          </a:xfrm>
        </p:spPr>
        <p:txBody>
          <a:bodyPr>
            <a:normAutofit/>
          </a:bodyPr>
          <a:lstStyle/>
          <a:p>
            <a:r>
              <a:rPr lang="en-US" sz="2000" dirty="0">
                <a:solidFill>
                  <a:schemeClr val="accent1"/>
                </a:solidFill>
              </a:rPr>
              <a:t>Fear of inadequate antibiotic coverage leading to patient harm (or legal harm)</a:t>
            </a:r>
          </a:p>
          <a:p>
            <a:r>
              <a:rPr lang="en-US" sz="2000" dirty="0">
                <a:solidFill>
                  <a:schemeClr val="accent1"/>
                </a:solidFill>
              </a:rPr>
              <a:t>Fear of judgment by peers and superiors (deviation from the norm)</a:t>
            </a:r>
          </a:p>
          <a:p>
            <a:r>
              <a:rPr lang="en-US" sz="2000" dirty="0">
                <a:solidFill>
                  <a:schemeClr val="accent1"/>
                </a:solidFill>
              </a:rPr>
              <a:t>Not wanting to change what other prescribers have started (“prescribing etiquette”)</a:t>
            </a:r>
          </a:p>
          <a:p>
            <a:r>
              <a:rPr lang="en-US" sz="2000" dirty="0">
                <a:solidFill>
                  <a:schemeClr val="accent1"/>
                </a:solidFill>
              </a:rPr>
              <a:t>Feeling that one’s patients are different</a:t>
            </a:r>
            <a:r>
              <a:rPr lang="en-US" sz="2000" baseline="30000" dirty="0">
                <a:solidFill>
                  <a:schemeClr val="accent1"/>
                </a:solidFill>
              </a:rPr>
              <a:t>2</a:t>
            </a:r>
          </a:p>
          <a:p>
            <a:r>
              <a:rPr lang="en-US" sz="2000" dirty="0">
                <a:solidFill>
                  <a:schemeClr val="accent1"/>
                </a:solidFill>
              </a:rPr>
              <a:t>Desire for autonomy</a:t>
            </a:r>
          </a:p>
          <a:p>
            <a:r>
              <a:rPr lang="en-US" sz="2000" dirty="0">
                <a:solidFill>
                  <a:schemeClr val="accent1"/>
                </a:solidFill>
              </a:rPr>
              <a:t>Difficulty perceiving the association between antibiotic use and adverse events </a:t>
            </a:r>
          </a:p>
          <a:p>
            <a:r>
              <a:rPr lang="en-US" sz="2000" dirty="0">
                <a:solidFill>
                  <a:schemeClr val="accent1"/>
                </a:solidFill>
              </a:rPr>
              <a:t>Not paying attention or not interested</a:t>
            </a:r>
          </a:p>
          <a:p>
            <a:r>
              <a:rPr lang="en-US" sz="2000" dirty="0">
                <a:solidFill>
                  <a:schemeClr val="accent5">
                    <a:lumMod val="50000"/>
                  </a:schemeClr>
                </a:solidFill>
              </a:rPr>
              <a:t>System challenges: inadequate communication, difficulty getting accurate data from EHR </a:t>
            </a:r>
          </a:p>
          <a:p>
            <a:r>
              <a:rPr lang="en-US" sz="2000" dirty="0">
                <a:solidFill>
                  <a:srgbClr val="C00000"/>
                </a:solidFill>
              </a:rPr>
              <a:t>Incomplete knowledge of antibiotic spectrum or new data</a:t>
            </a:r>
          </a:p>
        </p:txBody>
      </p:sp>
      <p:sp>
        <p:nvSpPr>
          <p:cNvPr id="5" name="Rectangle 4" descr="System challenges: inadequate communication, difficulty getting accurate data from EHR &#10;"/>
          <p:cNvSpPr/>
          <p:nvPr/>
        </p:nvSpPr>
        <p:spPr>
          <a:xfrm>
            <a:off x="457200" y="4648200"/>
            <a:ext cx="8229600" cy="609600"/>
          </a:xfrm>
          <a:prstGeom prst="rect">
            <a:avLst/>
          </a:prstGeom>
          <a:noFill/>
          <a:ln w="38100">
            <a:solidFill>
              <a:srgbClr val="215968"/>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descr="Incomplete knowledge of antibiotic spectrum or new data&#10;"/>
          <p:cNvSpPr/>
          <p:nvPr/>
        </p:nvSpPr>
        <p:spPr>
          <a:xfrm>
            <a:off x="457200" y="5334000"/>
            <a:ext cx="8229600" cy="381000"/>
          </a:xfrm>
          <a:prstGeom prst="rect">
            <a:avLst/>
          </a:prstGeom>
          <a:noFill/>
          <a:ln w="9525">
            <a:solidFill>
              <a:srgbClr val="C00000"/>
            </a:solidFill>
            <a:prstDash val="lgDashDot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pPr>
              <a:defRPr/>
            </a:pPr>
            <a:fld id="{B1E8F95E-1E29-4987-895A-EB9B005BB95E}" type="slidenum">
              <a:rPr lang="en-US" smtClean="0"/>
              <a:pPr>
                <a:defRPr/>
              </a:pPr>
              <a:t>8</a:t>
            </a:fld>
            <a:endParaRPr lang="en-US" dirty="0"/>
          </a:p>
        </p:txBody>
      </p:sp>
    </p:spTree>
    <p:custDataLst>
      <p:tags r:id="rId1"/>
    </p:custDataLst>
    <p:extLst>
      <p:ext uri="{BB962C8B-B14F-4D97-AF65-F5344CB8AC3E}">
        <p14:creationId xmlns:p14="http://schemas.microsoft.com/office/powerpoint/2010/main" val="443484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678"/>
            <a:ext cx="9144000" cy="807522"/>
          </a:xfrm>
        </p:spPr>
        <p:txBody>
          <a:bodyPr>
            <a:normAutofit/>
          </a:bodyPr>
          <a:lstStyle/>
          <a:p>
            <a:r>
              <a:rPr lang="en-US" dirty="0"/>
              <a:t>How To Change When Change Is Hard</a:t>
            </a:r>
          </a:p>
        </p:txBody>
      </p:sp>
      <p:sp>
        <p:nvSpPr>
          <p:cNvPr id="3" name="Content Placeholder 2"/>
          <p:cNvSpPr>
            <a:spLocks noGrp="1"/>
          </p:cNvSpPr>
          <p:nvPr>
            <p:ph idx="1"/>
          </p:nvPr>
        </p:nvSpPr>
        <p:spPr>
          <a:xfrm>
            <a:off x="76200" y="1219200"/>
            <a:ext cx="8991600" cy="5105400"/>
          </a:xfrm>
        </p:spPr>
        <p:txBody>
          <a:bodyPr>
            <a:normAutofit/>
          </a:bodyPr>
          <a:lstStyle/>
          <a:p>
            <a:pPr marL="0" indent="0" algn="ctr">
              <a:spcBef>
                <a:spcPts val="600"/>
              </a:spcBef>
              <a:spcAft>
                <a:spcPts val="1200"/>
              </a:spcAft>
              <a:buNone/>
            </a:pPr>
            <a:r>
              <a:rPr lang="en-US" sz="3900" b="1" dirty="0"/>
              <a:t>The biggest error we make in trying to change behavior is assuming that knowledge changes behavior</a:t>
            </a:r>
            <a:r>
              <a:rPr lang="en-US" sz="3900" b="1" baseline="30000" dirty="0"/>
              <a:t>3</a:t>
            </a:r>
            <a:endParaRPr lang="en-US" sz="3900" b="1" dirty="0"/>
          </a:p>
          <a:p>
            <a:pPr marL="0" indent="0" algn="ctr">
              <a:spcBef>
                <a:spcPts val="600"/>
              </a:spcBef>
              <a:spcAft>
                <a:spcPts val="1200"/>
              </a:spcAft>
              <a:buNone/>
            </a:pPr>
            <a:r>
              <a:rPr lang="en-US" dirty="0"/>
              <a:t>Our instinct to create change (esp. in medicine) is to</a:t>
            </a:r>
          </a:p>
          <a:p>
            <a:pPr marL="0" indent="0" algn="ctr">
              <a:spcBef>
                <a:spcPts val="600"/>
              </a:spcBef>
              <a:spcAft>
                <a:spcPts val="1200"/>
              </a:spcAft>
              <a:buNone/>
            </a:pPr>
            <a:r>
              <a:rPr lang="en-US" dirty="0"/>
              <a:t> </a:t>
            </a:r>
            <a:r>
              <a:rPr lang="en-US" sz="3600" b="1" dirty="0">
                <a:solidFill>
                  <a:srgbClr val="C0504D"/>
                </a:solidFill>
              </a:rPr>
              <a:t>Analyze   </a:t>
            </a:r>
            <a:r>
              <a:rPr lang="en-US" sz="3600" b="1" dirty="0">
                <a:solidFill>
                  <a:srgbClr val="C0504D"/>
                </a:solidFill>
                <a:sym typeface="Wingdings" panose="05000000000000000000" pitchFamily="2" charset="2"/>
              </a:rPr>
              <a:t>    Think       Change  </a:t>
            </a:r>
            <a:endParaRPr lang="en-US" sz="3600" b="1" dirty="0">
              <a:solidFill>
                <a:srgbClr val="C0504D"/>
              </a:solidFill>
            </a:endParaRPr>
          </a:p>
          <a:p>
            <a:pPr marL="0" indent="0" algn="ctr">
              <a:spcBef>
                <a:spcPts val="600"/>
              </a:spcBef>
              <a:spcAft>
                <a:spcPts val="1200"/>
              </a:spcAft>
              <a:buNone/>
            </a:pPr>
            <a:r>
              <a:rPr lang="en-US" dirty="0"/>
              <a:t>The more effective way to create change is to </a:t>
            </a:r>
          </a:p>
          <a:p>
            <a:pPr marL="0" lvl="0" indent="0" algn="ctr" defTabSz="914400">
              <a:spcBef>
                <a:spcPts val="600"/>
              </a:spcBef>
              <a:spcAft>
                <a:spcPts val="1200"/>
              </a:spcAft>
              <a:buClrTx/>
              <a:buNone/>
            </a:pPr>
            <a:r>
              <a:rPr lang="en-US" sz="3600" b="1" dirty="0">
                <a:solidFill>
                  <a:schemeClr val="accent1"/>
                </a:solidFill>
              </a:rPr>
              <a:t>See</a:t>
            </a:r>
            <a:r>
              <a:rPr lang="en-US" sz="3600" b="1" dirty="0">
                <a:solidFill>
                  <a:srgbClr val="1F497D">
                    <a:lumMod val="60000"/>
                    <a:lumOff val="40000"/>
                  </a:srgbClr>
                </a:solidFill>
              </a:rPr>
              <a:t>   </a:t>
            </a:r>
            <a:r>
              <a:rPr lang="en-US" sz="3600" b="1" dirty="0">
                <a:solidFill>
                  <a:srgbClr val="1F497D">
                    <a:lumMod val="60000"/>
                    <a:lumOff val="40000"/>
                  </a:srgbClr>
                </a:solidFill>
                <a:sym typeface="Wingdings" panose="05000000000000000000" pitchFamily="2" charset="2"/>
              </a:rPr>
              <a:t>    Feel       Change</a:t>
            </a:r>
            <a:endParaRPr lang="en-US" dirty="0"/>
          </a:p>
        </p:txBody>
      </p:sp>
      <p:sp>
        <p:nvSpPr>
          <p:cNvPr id="4" name="Slide Number Placeholder 3"/>
          <p:cNvSpPr>
            <a:spLocks noGrp="1"/>
          </p:cNvSpPr>
          <p:nvPr>
            <p:ph type="sldNum" sz="quarter" idx="4"/>
          </p:nvPr>
        </p:nvSpPr>
        <p:spPr/>
        <p:txBody>
          <a:bodyPr/>
          <a:lstStyle/>
          <a:p>
            <a:pPr>
              <a:defRPr/>
            </a:pPr>
            <a:fld id="{B1E8F95E-1E29-4987-895A-EB9B005BB95E}" type="slidenum">
              <a:rPr lang="en-US" smtClean="0"/>
              <a:pPr>
                <a:defRPr/>
              </a:pPr>
              <a:t>9</a:t>
            </a:fld>
            <a:endParaRPr lang="en-US" dirty="0"/>
          </a:p>
        </p:txBody>
      </p:sp>
    </p:spTree>
    <p:custDataLst>
      <p:tags r:id="rId1"/>
    </p:custDataLst>
    <p:extLst>
      <p:ext uri="{BB962C8B-B14F-4D97-AF65-F5344CB8AC3E}">
        <p14:creationId xmlns:p14="http://schemas.microsoft.com/office/powerpoint/2010/main" val="21948694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HAI CUSP SLIDE TEMPLATE" val="xA4CxC8o"/>
  <p:tag name="MMPROD_NEXTUNIQUEID" val="10009"/>
  <p:tag name="ARTICULATE_SLIDE_COUNT" val="36"/>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Acute Care— Behavior Change Theory for Antibiotic Stewardship Leaders&amp;quot;&quot;/&gt;&lt;property id=&quot;20307&quot; value=&quot;353&quot;/&gt;&lt;/object&gt;&lt;object type=&quot;3&quot; unique_id=&quot;10004&quot;&gt;&lt;property id=&quot;20148&quot; value=&quot;5&quot;/&gt;&lt;property id=&quot;20300&quot; value=&quot;Slide 2 - &amp;quot;Presenter_  &amp;quot;&quot;/&gt;&lt;property id=&quot;20307&quot; value=&quot;424&quot;/&gt;&lt;/object&gt;&lt;object type=&quot;3&quot; unique_id=&quot;10005&quot;&gt;&lt;property id=&quot;20148&quot; value=&quot;5&quot;/&gt;&lt;property id=&quot;20300&quot; value=&quot;Slide 3 - &amp;quot;Housekeeping&amp;quot;&quot;/&gt;&lt;property id=&quot;20307&quot; value=&quot;425&quot;/&gt;&lt;/object&gt;&lt;object type=&quot;3&quot; unique_id=&quot;10006&quot;&gt;&lt;property id=&quot;20148&quot; value=&quot;5&quot;/&gt;&lt;property id=&quot;20300&quot; value=&quot;Slide 4 - &amp;quot;Objectives&amp;quot;&quot;/&gt;&lt;property id=&quot;20307&quot; value=&quot;383&quot;/&gt;&lt;/object&gt;&lt;object type=&quot;3&quot; unique_id=&quot;10007&quot;&gt;&lt;property id=&quot;20148&quot; value=&quot;5&quot;/&gt;&lt;property id=&quot;20300&quot; value=&quot;Slide 5 - &amp;quot;Diffusion&amp;quot;&quot;/&gt;&lt;property id=&quot;20307&quot; value=&quot;387&quot;/&gt;&lt;/object&gt;&lt;object type=&quot;3&quot; unique_id=&quot;10008&quot;&gt;&lt;property id=&quot;20148&quot; value=&quot;5&quot;/&gt;&lt;property id=&quot;20300&quot; value=&quot;Slide 6 - &amp;quot;Attributes of Innovations that Help Spread&amp;quot;&quot;/&gt;&lt;property id=&quot;20307&quot; value=&quot;388&quot;/&gt;&lt;/object&gt;&lt;object type=&quot;3&quot; unique_id=&quot;10009&quot;&gt;&lt;property id=&quot;20148&quot; value=&quot;5&quot;/&gt;&lt;property id=&quot;20300&quot; value=&quot;Slide 7 - &amp;quot;Diffusion of Innovation — Categories of Adopters&amp;quot;&quot;/&gt;&lt;property id=&quot;20307&quot; value=&quot;389&quot;/&gt;&lt;/object&gt;&lt;object type=&quot;3&quot; unique_id=&quot;10010&quot;&gt;&lt;property id=&quot;20148&quot; value=&quot;5&quot;/&gt;&lt;property id=&quot;20300&quot; value=&quot;Slide 8 - &amp;quot;Managing the Majority (and potentially laggards)&amp;quot;&quot;/&gt;&lt;property id=&quot;20307&quot; value=&quot;412&quot;/&gt;&lt;/object&gt;&lt;object type=&quot;3&quot; unique_id=&quot;10011&quot;&gt;&lt;property id=&quot;20148&quot; value=&quot;5&quot;/&gt;&lt;property id=&quot;20300&quot; value=&quot;Slide 9 - &amp;quot;Drivers of Sub-Optimal Antibiotic Prescribing&amp;quot;&quot;/&gt;&lt;property id=&quot;20307&quot; value=&quot;396&quot;/&gt;&lt;/object&gt;&lt;object type=&quot;3&quot; unique_id=&quot;10012&quot;&gt;&lt;property id=&quot;20148&quot; value=&quot;5&quot;/&gt;&lt;property id=&quot;20300&quot; value=&quot;Slide 10 - &amp;quot;The Practice of Adaptive Leadership  by Ron Heifetz &amp;quot;&quot;/&gt;&lt;property id=&quot;20307&quot; value=&quot;419&quot;/&gt;&lt;/object&gt;&lt;object type=&quot;3&quot; unique_id=&quot;10013&quot;&gt;&lt;property id=&quot;20148&quot; value=&quot;5&quot;/&gt;&lt;property id=&quot;20300&quot; value=&quot;Slide 11 - &amp;quot;Technical vs. Adaptive Problems&amp;quot;&quot;/&gt;&lt;property id=&quot;20307&quot; value=&quot;418&quot;/&gt;&lt;/object&gt;&lt;object type=&quot;3&quot; unique_id=&quot;10014&quot;&gt;&lt;property id=&quot;20148&quot; value=&quot;5&quot;/&gt;&lt;property id=&quot;20300&quot; value=&quot;Slide 12 - &amp;quot;Biggest Error&amp;quot;&quot;/&gt;&lt;property id=&quot;20307&quot; value=&quot;397&quot;/&gt;&lt;/object&gt;&lt;object type=&quot;3&quot; unique_id=&quot;10015&quot;&gt;&lt;property id=&quot;20148&quot; value=&quot;5&quot;/&gt;&lt;property id=&quot;20300&quot; value=&quot;Slide 13 - &amp;quot;The St. Lucia Parrot&amp;quot;&quot;/&gt;&lt;property id=&quot;20307&quot; value=&quot;398&quot;/&gt;&lt;/object&gt;&lt;object type=&quot;3&quot; unique_id=&quot;10016&quot;&gt;&lt;property id=&quot;20148&quot; value=&quot;5&quot;/&gt;&lt;property id=&quot;20300&quot; value=&quot;Slide 14 - &amp;quot;The St. Lucia Parrot Intervention&amp;quot;&quot;/&gt;&lt;property id=&quot;20307&quot; value=&quot;399&quot;/&gt;&lt;/object&gt;&lt;object type=&quot;3&quot; unique_id=&quot;10017&quot;&gt;&lt;property id=&quot;20148&quot; value=&quot;5&quot;/&gt;&lt;property id=&quot;20300&quot; value=&quot;Slide 15 - &amp;quot;Parrot&amp;quot;&quot;/&gt;&lt;property id=&quot;20307&quot; value=&quot;400&quot;/&gt;&lt;/object&gt;&lt;object type=&quot;3&quot; unique_id=&quot;10018&quot;&gt;&lt;property id=&quot;20148&quot; value=&quot;5&quot;/&gt;&lt;property id=&quot;20300&quot; value=&quot;Slide 16 - &amp;quot;The Insecure Prescriber&amp;quot;&quot;/&gt;&lt;property id=&quot;20307&quot; value=&quot;420&quot;/&gt;&lt;/object&gt;&lt;object type=&quot;3&quot; unique_id=&quot;10022&quot;&gt;&lt;property id=&quot;20148&quot; value=&quot;5&quot;/&gt;&lt;property id=&quot;20300&quot; value=&quot;Slide 20 - &amp;quot;It’s not you, it’s me….&amp;quot;&quot;/&gt;&lt;property id=&quot;20307&quot; value=&quot;413&quot;/&gt;&lt;/object&gt;&lt;object type=&quot;3&quot; unique_id=&quot;10023&quot;&gt;&lt;property id=&quot;20148&quot; value=&quot;5&quot;/&gt;&lt;property id=&quot;20300&quot; value=&quot;Slide 21 - &amp;quot;Stewardship Team Communication Failures&amp;quot;&quot;/&gt;&lt;property id=&quot;20307&quot; value=&quot;391&quot;/&gt;&lt;/object&gt;&lt;object type=&quot;3&quot; unique_id=&quot;10025&quot;&gt;&lt;property id=&quot;20148&quot; value=&quot;5&quot;/&gt;&lt;property id=&quot;20300&quot; value=&quot;Slide 23 - &amp;quot;Example&amp;quot;&quot;/&gt;&lt;property id=&quot;20307&quot; value=&quot;423&quot;/&gt;&lt;/object&gt;&lt;object type=&quot;3&quot; unique_id=&quot;10026&quot;&gt;&lt;property id=&quot;20148&quot; value=&quot;5&quot;/&gt;&lt;property id=&quot;20300&quot; value=&quot;Slide 24 - &amp;quot;CAP Intervention&amp;quot;&quot;/&gt;&lt;property id=&quot;20307&quot; value=&quot;402&quot;/&gt;&lt;/object&gt;&lt;object type=&quot;3&quot; unique_id=&quot;10027&quot;&gt;&lt;property id=&quot;20148&quot; value=&quot;5&quot;/&gt;&lt;property id=&quot;20300&quot; value=&quot;Slide 25 - &amp;quot;Provider Engagement&amp;quot;&quot;/&gt;&lt;property id=&quot;20307&quot; value=&quot;403&quot;/&gt;&lt;/object&gt;&lt;object type=&quot;3&quot; unique_id=&quot;10028&quot;&gt;&lt;property id=&quot;20148&quot; value=&quot;5&quot;/&gt;&lt;property id=&quot;20300&quot; value=&quot;Slide 26 - &amp;quot;The New England Journal of Medicine&amp;quot;&quot;/&gt;&lt;property id=&quot;20307&quot; value=&quot;404&quot;/&gt;&lt;/object&gt;&lt;object type=&quot;3&quot; unique_id=&quot;10029&quot;&gt;&lt;property id=&quot;20148&quot; value=&quot;5&quot;/&gt;&lt;property id=&quot;20300&quot; value=&quot;Slide 27 - &amp;quot;Research- BMJ&amp;quot;&quot;/&gt;&lt;property id=&quot;20307&quot; value=&quot;405&quot;/&gt;&lt;/object&gt;&lt;object type=&quot;3&quot; unique_id=&quot;10030&quot;&gt;&lt;property id=&quot;20148&quot; value=&quot;5&quot;/&gt;&lt;property id=&quot;20300&quot; value=&quot;Slide 28 - &amp;quot;Improving Local Guidelines- BEFORE&amp;quot;&quot;/&gt;&lt;property id=&quot;20307&quot; value=&quot;406&quot;/&gt;&lt;/object&gt;&lt;object type=&quot;3&quot; unique_id=&quot;10031&quot;&gt;&lt;property id=&quot;20148&quot; value=&quot;5&quot;/&gt;&lt;property id=&quot;20300&quot; value=&quot;Slide 29 - &amp;quot;Example of Decision Paralysis&amp;quot;&quot;/&gt;&lt;property id=&quot;20307&quot; value=&quot;422&quot;/&gt;&lt;/object&gt;&lt;object type=&quot;3&quot; unique_id=&quot;10032&quot;&gt;&lt;property id=&quot;20148&quot; value=&quot;5&quot;/&gt;&lt;property id=&quot;20300&quot; value=&quot;Slide 30 - &amp;quot;Improving Local Guidelines- AFTER&amp;quot;&quot;/&gt;&lt;property id=&quot;20307&quot; value=&quot;407&quot;/&gt;&lt;/object&gt;&lt;object type=&quot;3&quot; unique_id=&quot;10034&quot;&gt;&lt;property id=&quot;20148&quot; value=&quot;5&quot;/&gt;&lt;property id=&quot;20300&quot; value=&quot;Slide 32 - &amp;quot;Results&amp;quot;&quot;/&gt;&lt;property id=&quot;20307&quot; value=&quot;409&quot;/&gt;&lt;/object&gt;&lt;object type=&quot;3&quot; unique_id=&quot;10488&quot;&gt;&lt;property id=&quot;20148&quot; value=&quot;5&quot;/&gt;&lt;property id=&quot;20300&quot; value=&quot;Slide 17 - &amp;quot;The “Special” Prescriber&amp;quot;&quot;/&gt;&lt;property id=&quot;20307&quot; value=&quot;426&quot;/&gt;&lt;/object&gt;&lt;object type=&quot;3&quot; unique_id=&quot;10489&quot;&gt;&lt;property id=&quot;20148&quot; value=&quot;5&quot;/&gt;&lt;property id=&quot;20300&quot; value=&quot;Slide 18 - &amp;quot;The Disorganized Prescriber&amp;quot;&quot;/&gt;&lt;property id=&quot;20307&quot; value=&quot;427&quot;/&gt;&lt;/object&gt;&lt;object type=&quot;3&quot; unique_id=&quot;10490&quot;&gt;&lt;property id=&quot;20148&quot; value=&quot;5&quot;/&gt;&lt;property id=&quot;20300&quot; value=&quot;Slide 19 - &amp;quot;The Rogue Prescriber&amp;quot;&quot;/&gt;&lt;property id=&quot;20307&quot; value=&quot;428&quot;/&gt;&lt;/object&gt;&lt;object type=&quot;3&quot; unique_id=&quot;23671&quot;&gt;&lt;property id=&quot;20148&quot; value=&quot;5&quot;/&gt;&lt;property id=&quot;20300&quot; value=&quot;Slide 22 - &amp;quot;Communication Solutions&amp;quot;&quot;/&gt;&lt;property id=&quot;20307&quot; value=&quot;429&quot;/&gt;&lt;/object&gt;&lt;object type=&quot;3&quot; unique_id=&quot;23849&quot;&gt;&lt;property id=&quot;20148&quot; value=&quot;5&quot;/&gt;&lt;property id=&quot;20300&quot; value=&quot;Slide 31 - &amp;quot;Improving Local Guidelines- AFTER&amp;quot;&quot;/&gt;&lt;property id=&quot;20307&quot; value=&quot;430&quot;/&gt;&lt;/object&gt;&lt;object type=&quot;3&quot; unique_id=&quot;23850&quot;&gt;&lt;property id=&quot;20148&quot; value=&quot;5&quot;/&gt;&lt;property id=&quot;20300&quot; value=&quot;Slide 33 - &amp;quot;Results&amp;quot;&quot;/&gt;&lt;property id=&quot;20307&quot; value=&quot;431&quot;/&gt;&lt;/object&gt;&lt;object type=&quot;3&quot; unique_id=&quot;24199&quot;&gt;&lt;property id=&quot;20148&quot; value=&quot;5&quot;/&gt;&lt;property id=&quot;20300&quot; value=&quot;Slide 34&quot;/&gt;&lt;property id=&quot;20307&quot; value=&quot;432&quot;/&gt;&lt;/object&gt;&lt;object type=&quot;3&quot; unique_id=&quot;24200&quot;&gt;&lt;property id=&quot;20148&quot; value=&quot;5&quot;/&gt;&lt;property id=&quot;20300&quot; value=&quot;Slide 35 - &amp;quot;Next Steps&amp;quot;&quot;/&gt;&lt;property id=&quot;20307&quot; value=&quot;433&quot;/&gt;&lt;/object&gt;&lt;object type=&quot;3&quot; unique_id=&quot;24201&quot;&gt;&lt;property id=&quot;20148&quot; value=&quot;5&quot;/&gt;&lt;property id=&quot;20300&quot; value=&quot;Slide 36 - &amp;quot;References &amp;quot;&quot;/&gt;&lt;property id=&quot;20307&quot; value=&quot;434&quot;/&gt;&lt;/object&gt;&lt;/object&gt;&lt;object type=&quot;8&quot; unique_id=&quot;10070&quot;&gt;&lt;/object&gt;&lt;/object&gt;&lt;/database&gt;"/>
  <p:tag name="SECTOMILLISECCONVERTED"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AI Cusp Slide template">
  <a:themeElements>
    <a:clrScheme name="Custom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BD84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46972</TotalTime>
  <Words>2150</Words>
  <Application>Microsoft Office PowerPoint</Application>
  <PresentationFormat>On-screen Show (4:3)</PresentationFormat>
  <Paragraphs>339</Paragraphs>
  <Slides>33</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(Body)</vt:lpstr>
      <vt:lpstr>Courier New</vt:lpstr>
      <vt:lpstr>Wingdings</vt:lpstr>
      <vt:lpstr>HAI Cusp Slide template</vt:lpstr>
      <vt:lpstr>Making Effective Behavior Changes Around Antibiotic Prescribing</vt:lpstr>
      <vt:lpstr>Objectives</vt:lpstr>
      <vt:lpstr>Diffusion of Innovations</vt:lpstr>
      <vt:lpstr>Attributes of Innovations That Help Spread</vt:lpstr>
      <vt:lpstr>Diffusion of Innovation — Categories of Adopters1</vt:lpstr>
      <vt:lpstr>Reaching the Majority (and Some Laggards)1</vt:lpstr>
      <vt:lpstr>Drivers of Suboptimal Antibiotic Prescribing</vt:lpstr>
      <vt:lpstr>Drivers of Suboptimal Antibiotic Prescribing</vt:lpstr>
      <vt:lpstr>How To Change When Change Is Hard</vt:lpstr>
      <vt:lpstr>The St. Lucia Parrot4,5</vt:lpstr>
      <vt:lpstr>The St. Lucia Parrot Intervention6,7,8</vt:lpstr>
      <vt:lpstr>Antibiotics Are Our Parrot</vt:lpstr>
      <vt:lpstr>The Insecure Prescriber</vt:lpstr>
      <vt:lpstr>The “Special” Prescriber</vt:lpstr>
      <vt:lpstr>The Disorganized Prescriber</vt:lpstr>
      <vt:lpstr>The Rogue Prescriber</vt:lpstr>
      <vt:lpstr>It’s Not You, It’s Me…</vt:lpstr>
      <vt:lpstr>Stewardship Team Communication Failures</vt:lpstr>
      <vt:lpstr>Communication Solutions</vt:lpstr>
      <vt:lpstr>A Multifaceted Intervention To Improve the Management of Community-Acquired Pneumonia</vt:lpstr>
      <vt:lpstr>Community-Acquired Pneumonia Intervention9</vt:lpstr>
      <vt:lpstr>Approaches to Obtaining Provider Engagement</vt:lpstr>
      <vt:lpstr>Research – BMJ</vt:lpstr>
      <vt:lpstr>Improving Local Guidelines</vt:lpstr>
      <vt:lpstr>Decision Paralysis</vt:lpstr>
      <vt:lpstr>Improved Local Guidelines</vt:lpstr>
      <vt:lpstr>Pathogen-Specific Local Guidelines</vt:lpstr>
      <vt:lpstr>Initial Results</vt:lpstr>
      <vt:lpstr>Followup Results</vt:lpstr>
      <vt:lpstr>Summary</vt:lpstr>
      <vt:lpstr>Disclaimer</vt:lpstr>
      <vt:lpstr>References </vt:lpstr>
      <vt:lpstr>References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Care Behavior Change Theory for Antibiotic Stewardship Leaders</dc:title>
  <dc:subject>Discussing Behavior Change</dc:subject>
  <dc:creator>AHRQ Safety Program for Antibiotic Stewardship</dc:creator>
  <cp:keywords>English</cp:keywords>
  <dc:description/>
  <cp:lastModifiedBy>Heidenrich, Christine (AHRQ/OC) (CTR)</cp:lastModifiedBy>
  <cp:revision>614</cp:revision>
  <cp:lastPrinted>2017-12-29T19:51:21Z</cp:lastPrinted>
  <dcterms:created xsi:type="dcterms:W3CDTF">2014-05-21T20:05:58Z</dcterms:created>
  <dcterms:modified xsi:type="dcterms:W3CDTF">2019-10-29T18:23:57Z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4689F238-1092-4DB0-86C7-8D85C6E52250</vt:lpwstr>
  </property>
  <property fmtid="{D5CDD505-2E9C-101B-9397-08002B2CF9AE}" pid="3" name="ArticulatePath">
    <vt:lpwstr>Acute Care_Behavior Change_5.19.17pptx</vt:lpwstr>
  </property>
</Properties>
</file>