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319" r:id="rId19"/>
    <p:sldId id="304" r:id="rId20"/>
  </p:sldIdLst>
  <p:sldSz cx="10058400" cy="7772400"/>
  <p:notesSz cx="7053263" cy="9309100"/>
  <p:custDataLst>
    <p:tags r:id="rId23"/>
  </p:custDataLst>
  <p:defaultTextStyle>
    <a:defPPr>
      <a:defRPr lang="en-US"/>
    </a:defPPr>
    <a:lvl1pPr marL="0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nita" initials="" lastIdx="2" clrIdx="0"/>
  <p:cmAuthor id="1" name="Meghan Walrath" initials="MW" lastIdx="4" clrIdx="1">
    <p:extLst/>
  </p:cmAuthor>
  <p:cmAuthor id="2" name="Melissa A Miller" initials="MAM" lastIdx="5" clrIdx="2"/>
  <p:cmAuthor id="3" name="Kathleen Speck" initials="KS" lastIdx="37" clrIdx="3">
    <p:extLst/>
  </p:cmAuthor>
  <p:cmAuthor id="4" name="Sara Cosgrove" initials="SC" lastIdx="19" clrIdx="4">
    <p:extLst/>
  </p:cmAuthor>
  <p:cmAuthor id="5" name="Miller, Melissa (AHRQ/CQuIPS)" initials="MM(" lastIdx="32" clrIdx="5">
    <p:extLst/>
  </p:cmAuthor>
  <p:cmAuthor id="6" name="Heidenrich, Christine (AHRQ/OC) (CTR)" initials="HC((" lastIdx="19" clrIdx="6">
    <p:extLst>
      <p:ext uri="{19B8F6BF-5375-455C-9EA6-DF929625EA0E}">
        <p15:presenceInfo xmlns:p15="http://schemas.microsoft.com/office/powerpoint/2012/main" userId="S-1-5-21-1747495209-1248221918-2216747781-28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4" d="100"/>
          <a:sy n="64" d="100"/>
        </p:scale>
        <p:origin x="1080" y="3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-23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053" cy="46736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4" y="0"/>
            <a:ext cx="3057053" cy="46736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D0C6EB3F-7817-46C1-BEA0-D921C0C24070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57053" cy="46736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4" y="8841738"/>
            <a:ext cx="3057053" cy="46736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18B44694-72BF-401E-AF1C-20CB3979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4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A45BD74E-E827-4F97-87D4-C307608CFA39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698500"/>
            <a:ext cx="45164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6F6E0279-E039-4FD6-AE27-C626EDCE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0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7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3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0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66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68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5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0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7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51360" indent="-288984">
              <a:defRPr b="1">
                <a:solidFill>
                  <a:schemeClr val="tx1"/>
                </a:solidFill>
                <a:latin typeface="Arial" charset="0"/>
              </a:defRPr>
            </a:lvl2pPr>
            <a:lvl3pPr marL="1155938" indent="-231187">
              <a:defRPr b="1">
                <a:solidFill>
                  <a:schemeClr val="tx1"/>
                </a:solidFill>
                <a:latin typeface="Arial" charset="0"/>
              </a:defRPr>
            </a:lvl3pPr>
            <a:lvl4pPr marL="1618314" indent="-231187">
              <a:defRPr b="1">
                <a:solidFill>
                  <a:schemeClr val="tx1"/>
                </a:solidFill>
                <a:latin typeface="Arial" charset="0"/>
              </a:defRPr>
            </a:lvl4pPr>
            <a:lvl5pPr marL="2080689" indent="-231187">
              <a:defRPr b="1">
                <a:solidFill>
                  <a:schemeClr val="tx1"/>
                </a:solidFill>
                <a:latin typeface="Arial" charset="0"/>
              </a:defRPr>
            </a:lvl5pPr>
            <a:lvl6pPr marL="2543065" indent="-231187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05440" indent="-231187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67816" indent="-231187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30190" indent="-231187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C051A4-355F-41BD-8EBA-32FE85C1255B}" type="slidenum">
              <a:rPr lang="en-US" b="0" smtClean="0"/>
              <a:pPr/>
              <a:t>5</a:t>
            </a:fld>
            <a:endParaRPr lang="en-US" b="0" dirty="0" smtClean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97664" y="1"/>
            <a:ext cx="3055600" cy="4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2" tIns="46746" rIns="93492" bIns="46746" anchor="ctr"/>
          <a:lstStyle/>
          <a:p>
            <a:endParaRPr 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97664" y="8843329"/>
            <a:ext cx="3055600" cy="46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78" tIns="0" rIns="19478" bIns="0" anchor="b"/>
          <a:lstStyle/>
          <a:p>
            <a:pPr algn="r" eaLnBrk="0" hangingPunct="0"/>
            <a:r>
              <a:rPr lang="en-US" sz="1000" i="1" dirty="0">
                <a:latin typeface="Times New Roman" pitchFamily="18" charset="0"/>
              </a:rPr>
              <a:t>17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" y="8843329"/>
            <a:ext cx="3057228" cy="46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2" tIns="46746" rIns="93492" bIns="46746" anchor="ctr"/>
          <a:lstStyle/>
          <a:p>
            <a:endParaRPr lang="en-US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1"/>
            <a:ext cx="3057228" cy="4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2" tIns="46746" rIns="93492" bIns="46746" anchor="ctr"/>
          <a:lstStyle/>
          <a:p>
            <a:endParaRPr lang="en-US" dirty="0"/>
          </a:p>
        </p:txBody>
      </p:sp>
      <p:sp>
        <p:nvSpPr>
          <p:cNvPr id="28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08025"/>
            <a:ext cx="4494213" cy="3471863"/>
          </a:xfrm>
          <a:ln w="12700" cap="flat">
            <a:solidFill>
              <a:schemeClr val="tx1"/>
            </a:solidFill>
          </a:ln>
        </p:spPr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7657" y="4422459"/>
            <a:ext cx="5213069" cy="41728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18" tIns="45448" rIns="92518" bIns="45448"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3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140CB-9F5C-47B5-A54C-7D2EDB4D3A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5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140CB-9F5C-47B5-A54C-7D2EDB4D3A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1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91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82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0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with logo of HAIs (Healthcare associated infections), AHRQ, and CUSP." title="Backgro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601172"/>
            <a:ext cx="8549640" cy="16660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56692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81000"/>
            <a:ext cx="7086600" cy="1143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8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36210" y="7348169"/>
            <a:ext cx="445990" cy="271831"/>
          </a:xfrm>
          <a:prstGeom prst="rect">
            <a:avLst/>
          </a:prstGeom>
        </p:spPr>
        <p:txBody>
          <a:bodyPr vert="horz" lIns="101864" tIns="50933" rIns="101864" bIns="50933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993EEC8E-C5CF-40DF-832D-5BCB0E209B9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22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3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11810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54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3" y="1066800"/>
            <a:ext cx="4444206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066800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0292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11810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81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0B9-21A5-441C-BCE3-E356E09939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7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36210" y="7348169"/>
            <a:ext cx="445990" cy="271831"/>
          </a:xfrm>
          <a:prstGeom prst="rect">
            <a:avLst/>
          </a:prstGeom>
        </p:spPr>
        <p:txBody>
          <a:bodyPr vert="horz" lIns="101864" tIns="50933" rIns="101864" bIns="50933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993EEC8E-C5CF-40DF-832D-5BCB0E209B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603144"/>
          </a:xfrm>
          <a:prstGeom prst="rect">
            <a:avLst/>
          </a:prstGeom>
        </p:spPr>
        <p:txBody>
          <a:bodyPr vert="horz" lIns="101864" tIns="50933" rIns="101864" bIns="5093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143000"/>
            <a:ext cx="9052560" cy="5799987"/>
          </a:xfrm>
          <a:prstGeom prst="rect">
            <a:avLst/>
          </a:prstGeom>
        </p:spPr>
        <p:txBody>
          <a:bodyPr vert="horz" lIns="101864" tIns="50933" rIns="101864" bIns="5093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36210" y="7348169"/>
            <a:ext cx="445990" cy="271831"/>
          </a:xfrm>
          <a:prstGeom prst="rect">
            <a:avLst/>
          </a:prstGeom>
        </p:spPr>
        <p:txBody>
          <a:bodyPr vert="horz" lIns="101864" tIns="50933" rIns="101864" bIns="50933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993EEC8E-C5CF-40DF-832D-5BCB0E209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53400" y="7325622"/>
            <a:ext cx="160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ASP Development – Part 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7126069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AHRQ Safety Program for Improving Antibiotic Use – Acute care</a:t>
            </a:r>
            <a:endParaRPr lang="en-US" sz="120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7126069"/>
            <a:ext cx="0" cy="600813"/>
          </a:xfrm>
          <a:prstGeom prst="line">
            <a:avLst/>
          </a:prstGeom>
          <a:ln>
            <a:solidFill>
              <a:srgbClr val="009E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  <p:extLst>
      <p:ext uri="{BB962C8B-B14F-4D97-AF65-F5344CB8AC3E}">
        <p14:creationId xmlns:p14="http://schemas.microsoft.com/office/powerpoint/2010/main" val="41633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18638" rtl="0" eaLnBrk="1" latinLnBrk="0" hangingPunct="1">
        <a:spcBef>
          <a:spcPct val="0"/>
        </a:spcBef>
        <a:buNone/>
        <a:defRPr sz="50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1990" indent="-38199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44" indent="-318324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297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1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3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54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573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891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09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1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38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56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27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59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14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33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54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Antibiotic Stewardship Program Development: Part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Acute Care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4380" y="381000"/>
            <a:ext cx="869442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AHRQ Safety Program for Improving </a:t>
            </a:r>
          </a:p>
          <a:p>
            <a:r>
              <a:rPr lang="en-US" dirty="0">
                <a:solidFill>
                  <a:srgbClr val="FFFFFF"/>
                </a:solidFill>
              </a:rPr>
              <a:t>Antibiotic </a:t>
            </a:r>
            <a:r>
              <a:rPr lang="en-US" dirty="0" smtClean="0">
                <a:solidFill>
                  <a:srgbClr val="FFFFFF"/>
                </a:solidFill>
              </a:rPr>
              <a:t>Use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7239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AHRQ Pub. No. 17(20)-0028-EF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November 2019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7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Partners: IT and Microbiology</a:t>
            </a:r>
            <a:endParaRPr lang="en-US" dirty="0"/>
          </a:p>
        </p:txBody>
      </p:sp>
      <p:graphicFrame>
        <p:nvGraphicFramePr>
          <p:cNvPr id="8" name="Content Placeholder 7" descr="Table is of the roles of the Information Technology and Microbiology Laboratory&#10;Information Technology&#10;Assist with collating antibiotic, microbiology, and clinical data to facilitate identificaton of cases for intervention&#10;Provide antibiotic use data for the institution and for reporting to the CDC NHSN AUR module&#10;Ensure ASP involvement in relevant decisions regarding EHRs and other software&#10;Microbiology Laboratory&#10;Practical interpretation of microbiology data&#10;Antibiogram development&#10;Selective reporting of susceptibility testing&#10;Selection and implementation of rapid diagnostic tests" title="Essential Partners: IT and Microbiolog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563528"/>
              </p:ext>
            </p:extLst>
          </p:nvPr>
        </p:nvGraphicFramePr>
        <p:xfrm>
          <a:off x="503238" y="1143000"/>
          <a:ext cx="9051926" cy="533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9962">
                  <a:extLst>
                    <a:ext uri="{9D8B030D-6E8A-4147-A177-3AD203B41FA5}">
                      <a16:colId xmlns:a16="http://schemas.microsoft.com/office/drawing/2014/main" val="3759283278"/>
                    </a:ext>
                  </a:extLst>
                </a:gridCol>
                <a:gridCol w="6811964">
                  <a:extLst>
                    <a:ext uri="{9D8B030D-6E8A-4147-A177-3AD203B41FA5}">
                      <a16:colId xmlns:a16="http://schemas.microsoft.com/office/drawing/2014/main" val="2606597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361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 Technology (IT)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Assist with collating antibiotic, microbiology, and clinical data to facilitate identification of cases for intervention</a:t>
                      </a:r>
                    </a:p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antibiotic use data for the institution and for reporting to the CDC NHSN AUR module</a:t>
                      </a:r>
                    </a:p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Ensure ASP involvement in relevant decisions regarding electronic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health records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other software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84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Microbiology Laboratory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Practical interpretation of microbiology data</a:t>
                      </a:r>
                    </a:p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Antibiogram development </a:t>
                      </a:r>
                    </a:p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Selective reporting of susceptibility testing</a:t>
                      </a:r>
                    </a:p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Selection and implementation of rapid diagnostic tests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71911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2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Essential Partners: Infection Control and Nursing</a:t>
            </a:r>
            <a:endParaRPr lang="en-US" sz="3600" dirty="0"/>
          </a:p>
        </p:txBody>
      </p:sp>
      <p:graphicFrame>
        <p:nvGraphicFramePr>
          <p:cNvPr id="8" name="Content Placeholder 7" descr="Table is of the roles of the Infection Control Department and the Department of Nursing&#10;Infection Control Department&#10;Knowledge of trends regarding resistant organisms Clostridiodes difficile, and clinician behaviors in the institution&#10;Familiarity with acquiring, tabulating, and disseminating date&#10;Department of Nursing&#10;Engagement of nurses regarding their role in antibiotic stewardship&#10;Such as:&#10;Indication and duration of antibiotic therapy&#10;Adverse event detection&#10;Appropriate microbiology specimen collection&#10;Timing of therapeutic drub level acquisition " title="Essential Partners: Infection Control and Nursing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075"/>
              </p:ext>
            </p:extLst>
          </p:nvPr>
        </p:nvGraphicFramePr>
        <p:xfrm>
          <a:off x="503238" y="1143000"/>
          <a:ext cx="9051926" cy="496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8562">
                  <a:extLst>
                    <a:ext uri="{9D8B030D-6E8A-4147-A177-3AD203B41FA5}">
                      <a16:colId xmlns:a16="http://schemas.microsoft.com/office/drawing/2014/main" val="3770882117"/>
                    </a:ext>
                  </a:extLst>
                </a:gridCol>
                <a:gridCol w="6583364">
                  <a:extLst>
                    <a:ext uri="{9D8B030D-6E8A-4147-A177-3AD203B41FA5}">
                      <a16:colId xmlns:a16="http://schemas.microsoft.com/office/drawing/2014/main" val="2145899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511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r>
                        <a:rPr lang="en-US" sz="2400" dirty="0" smtClean="0"/>
                        <a:t>Infection Control Department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 of trends regarding resistant organisms, </a:t>
                      </a:r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Clostridioides difficile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clinician behaviors in the institution</a:t>
                      </a:r>
                    </a:p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Familiarity with acquiring, tabulating, and disseminating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25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Department of Nursing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Engagement of nurses regarding their role in antibiotic stewardship </a:t>
                      </a:r>
                    </a:p>
                    <a:p>
                      <a:pPr marL="852219" lvl="1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/>
                        <a:t>Indication and duration of antibiotic therapy</a:t>
                      </a:r>
                    </a:p>
                    <a:p>
                      <a:pPr marL="852219" lvl="1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/>
                        <a:t>Adverse event detection</a:t>
                      </a:r>
                    </a:p>
                    <a:p>
                      <a:pPr marL="852219" lvl="1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/>
                        <a:t>Appropriate microbiology specimen collection</a:t>
                      </a:r>
                    </a:p>
                    <a:p>
                      <a:pPr marL="852219" lvl="1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/>
                        <a:t>Timing of therapeutic drug level</a:t>
                      </a:r>
                      <a:r>
                        <a:rPr lang="en-US" sz="2400" baseline="0" dirty="0" smtClean="0"/>
                        <a:t> acquisition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84922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Essential Partners: Regulatory Bodies, QI, and Patient Safety</a:t>
            </a:r>
            <a:endParaRPr lang="en-US" sz="3000" dirty="0"/>
          </a:p>
        </p:txBody>
      </p:sp>
      <p:graphicFrame>
        <p:nvGraphicFramePr>
          <p:cNvPr id="8" name="Content Placeholder 7" descr="Table is of the roles of Regulatory Affairs, the Quality Improvement Department and the Patient Safety Department&#10;Regulatory Affairs&#10;Collaboration to ensure compliance with The Joint Commission Standard and other regulations&#10;Quality Improvement Department&#10;Collaboration to ensure optimal compliance with quality metrics while ensuring rational antibiotic use (e.g., Sepsis Cor Measure)&#10;Patient Safety Department&#10;Resource for interventions to improve antibiotic use or laboratory testing" title="Essential Partners: Regulatory Bodies, QI, and Patient Safet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97156"/>
              </p:ext>
            </p:extLst>
          </p:nvPr>
        </p:nvGraphicFramePr>
        <p:xfrm>
          <a:off x="503238" y="1143000"/>
          <a:ext cx="9051926" cy="3596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7162">
                  <a:extLst>
                    <a:ext uri="{9D8B030D-6E8A-4147-A177-3AD203B41FA5}">
                      <a16:colId xmlns:a16="http://schemas.microsoft.com/office/drawing/2014/main" val="177801068"/>
                    </a:ext>
                  </a:extLst>
                </a:gridCol>
                <a:gridCol w="6354764">
                  <a:extLst>
                    <a:ext uri="{9D8B030D-6E8A-4147-A177-3AD203B41FA5}">
                      <a16:colId xmlns:a16="http://schemas.microsoft.com/office/drawing/2014/main" val="1785074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5318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Regulatory Affairs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 to ensure compliance with The Joint Commission Standard and other regulations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97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Quality Improvement Department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 to ensure optimal compliance with quality metrics while ensuring rational antibiotic use (e.g., Sepsis Core Measure)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24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Patient Safety Department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Resources for interventions to improve antibiotic use or laboratory testing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8988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7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an AS 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410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Membership</a:t>
            </a:r>
          </a:p>
          <a:p>
            <a:pPr lvl="1"/>
            <a:r>
              <a:rPr lang="en-US" dirty="0" smtClean="0"/>
              <a:t>ASP team</a:t>
            </a:r>
          </a:p>
          <a:p>
            <a:pPr lvl="1"/>
            <a:r>
              <a:rPr lang="en-US" dirty="0" smtClean="0"/>
              <a:t>Senior executive</a:t>
            </a:r>
          </a:p>
          <a:p>
            <a:pPr lvl="1"/>
            <a:r>
              <a:rPr lang="en-US" dirty="0"/>
              <a:t>Pharmacy </a:t>
            </a:r>
            <a:endParaRPr lang="en-US" dirty="0" smtClean="0"/>
          </a:p>
          <a:p>
            <a:pPr lvl="1"/>
            <a:r>
              <a:rPr lang="en-US" dirty="0" smtClean="0"/>
              <a:t>Medical staff representing different departments </a:t>
            </a:r>
          </a:p>
          <a:p>
            <a:pPr lvl="1"/>
            <a:r>
              <a:rPr lang="en-US" dirty="0" smtClean="0"/>
              <a:t>Infectious diseases</a:t>
            </a:r>
          </a:p>
          <a:p>
            <a:pPr lvl="1"/>
            <a:r>
              <a:rPr lang="en-US" dirty="0" smtClean="0"/>
              <a:t>Microbiology</a:t>
            </a:r>
          </a:p>
          <a:p>
            <a:pPr lvl="1"/>
            <a:r>
              <a:rPr lang="en-US" dirty="0"/>
              <a:t>Infection control</a:t>
            </a:r>
          </a:p>
          <a:p>
            <a:pPr lvl="1"/>
            <a:r>
              <a:rPr lang="en-US" dirty="0"/>
              <a:t>Nursing </a:t>
            </a:r>
            <a:endParaRPr lang="en-US" dirty="0" smtClean="0"/>
          </a:p>
          <a:p>
            <a:pPr lvl="1"/>
            <a:r>
              <a:rPr lang="en-US" dirty="0" smtClean="0"/>
              <a:t>Information technology</a:t>
            </a:r>
          </a:p>
          <a:p>
            <a:pPr lvl="1"/>
            <a:r>
              <a:rPr lang="en-US" dirty="0" smtClean="0"/>
              <a:t>Regulatory affairs</a:t>
            </a:r>
          </a:p>
          <a:p>
            <a:pPr lvl="1"/>
            <a:r>
              <a:rPr lang="en-US" dirty="0" smtClean="0"/>
              <a:t>QI and patient safety</a:t>
            </a:r>
            <a:endParaRPr lang="en-US" sz="1100" dirty="0" smtClean="0"/>
          </a:p>
          <a:p>
            <a:r>
              <a:rPr lang="en-US" dirty="0" smtClean="0"/>
              <a:t>Meetings </a:t>
            </a:r>
          </a:p>
          <a:p>
            <a:pPr lvl="1"/>
            <a:r>
              <a:rPr lang="en-US" dirty="0" smtClean="0"/>
              <a:t>Monthly or quarterly</a:t>
            </a:r>
          </a:p>
          <a:p>
            <a:r>
              <a:rPr lang="en-US" dirty="0" smtClean="0"/>
              <a:t>Minutes</a:t>
            </a:r>
          </a:p>
          <a:p>
            <a:pPr lvl="1"/>
            <a:r>
              <a:rPr lang="en-US" dirty="0" smtClean="0"/>
              <a:t>Take and distribute  </a:t>
            </a:r>
            <a:endParaRPr lang="en-US" dirty="0"/>
          </a:p>
        </p:txBody>
      </p:sp>
      <p:pic>
        <p:nvPicPr>
          <p:cNvPr id="7" name="Picture 6" descr="An abstract picture of a calendar, a pocket watch and a clock, melded together." title="Ti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89" y="2438400"/>
            <a:ext cx="3527989" cy="30522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4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an AS Committee: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03496"/>
            <a:ext cx="9052560" cy="60960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Review antibiotic use data, the </a:t>
            </a:r>
            <a:r>
              <a:rPr lang="en-US" sz="2400" dirty="0" smtClean="0"/>
              <a:t>antibiogram</a:t>
            </a:r>
            <a:r>
              <a:rPr lang="en-US" sz="2400" dirty="0" smtClean="0"/>
              <a:t>, </a:t>
            </a:r>
            <a:r>
              <a:rPr lang="en-US" sz="2400" dirty="0"/>
              <a:t>and CDI rates and recommend areas for improvement </a:t>
            </a:r>
            <a:r>
              <a:rPr lang="en-US" sz="2400" dirty="0" smtClean="0"/>
              <a:t>interventions.</a:t>
            </a:r>
          </a:p>
          <a:p>
            <a:r>
              <a:rPr lang="en-US" sz="2400" dirty="0"/>
              <a:t>Perform proactive risk assessments to determine areas in which harm related to antibiotic prescribing could be avoided with </a:t>
            </a:r>
            <a:r>
              <a:rPr lang="en-US" sz="2400" dirty="0" smtClean="0"/>
              <a:t>intervention.</a:t>
            </a:r>
            <a:endParaRPr lang="en-US" sz="2400" dirty="0"/>
          </a:p>
          <a:p>
            <a:pPr lvl="0"/>
            <a:r>
              <a:rPr lang="en-US" sz="2400" dirty="0"/>
              <a:t>Review guidelines and practices developed to optimize antibiotic prescribing in the </a:t>
            </a:r>
            <a:r>
              <a:rPr lang="en-US" sz="2400" dirty="0" smtClean="0"/>
              <a:t>facility.</a:t>
            </a:r>
            <a:endParaRPr lang="en-US" sz="2400" dirty="0"/>
          </a:p>
          <a:p>
            <a:pPr lvl="0"/>
            <a:r>
              <a:rPr lang="en-US" sz="2400" dirty="0"/>
              <a:t>Review materials for patient and </a:t>
            </a:r>
            <a:r>
              <a:rPr lang="en-US" sz="2400" dirty="0" smtClean="0"/>
              <a:t>health care </a:t>
            </a:r>
            <a:r>
              <a:rPr lang="en-US" sz="2400" dirty="0"/>
              <a:t>worker education regarding optimal antibiotic </a:t>
            </a:r>
            <a:r>
              <a:rPr lang="en-US" sz="2400" dirty="0" smtClean="0"/>
              <a:t>prescribing.</a:t>
            </a:r>
            <a:endParaRPr lang="en-US" sz="2400" dirty="0"/>
          </a:p>
          <a:p>
            <a:pPr lvl="0"/>
            <a:r>
              <a:rPr lang="en-US" sz="2400" dirty="0"/>
              <a:t>Review ASP responses to antibiotic </a:t>
            </a:r>
            <a:r>
              <a:rPr lang="en-US" sz="2400" dirty="0" smtClean="0"/>
              <a:t>shortages.</a:t>
            </a:r>
            <a:endParaRPr lang="en-US" sz="2400" dirty="0"/>
          </a:p>
          <a:p>
            <a:pPr lvl="0"/>
            <a:r>
              <a:rPr lang="en-US" sz="2400" dirty="0"/>
              <a:t>Review approaches employed by the microbiology lab for reporting culture and susceptibility </a:t>
            </a:r>
            <a:r>
              <a:rPr lang="en-US" sz="2400" dirty="0" smtClean="0"/>
              <a:t>data.</a:t>
            </a:r>
            <a:endParaRPr lang="en-US" sz="2400" dirty="0"/>
          </a:p>
          <a:p>
            <a:pPr lvl="0"/>
            <a:r>
              <a:rPr lang="en-US" sz="2400" dirty="0"/>
              <a:t>Assure ASP and its procedures and policies meet relevant </a:t>
            </a:r>
            <a:r>
              <a:rPr lang="en-US" sz="2400" dirty="0" smtClean="0"/>
              <a:t>regulations.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1680" y="7391400"/>
            <a:ext cx="426720" cy="271831"/>
          </a:xfrm>
        </p:spPr>
        <p:txBody>
          <a:bodyPr/>
          <a:lstStyle/>
          <a:p>
            <a:fld id="{993EEC8E-C5CF-40DF-832D-5BCB0E209B98}" type="slidenum">
              <a:rPr lang="en-US" smtClean="0"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2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Development of Institutional Guidelines for Antibiotic Use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828800"/>
            <a:ext cx="5212080" cy="5114187"/>
          </a:xfrm>
        </p:spPr>
        <p:txBody>
          <a:bodyPr/>
          <a:lstStyle/>
          <a:p>
            <a:r>
              <a:rPr lang="en-US" dirty="0" smtClean="0"/>
              <a:t>Why are guidelines important?</a:t>
            </a:r>
          </a:p>
          <a:p>
            <a:pPr lvl="1"/>
            <a:r>
              <a:rPr lang="en-US" dirty="0" smtClean="0"/>
              <a:t>Evidence-based and standardized recommendations based on local data</a:t>
            </a:r>
          </a:p>
          <a:p>
            <a:pPr lvl="1"/>
            <a:r>
              <a:rPr lang="en-US" dirty="0" smtClean="0"/>
              <a:t>Adherence to the use of formulary drugs</a:t>
            </a:r>
          </a:p>
          <a:p>
            <a:pPr lvl="1"/>
            <a:r>
              <a:rPr lang="en-US" dirty="0" smtClean="0"/>
              <a:t>Basis for ASP daily interventions</a:t>
            </a:r>
          </a:p>
          <a:p>
            <a:pPr lvl="1"/>
            <a:r>
              <a:rPr lang="en-US" dirty="0" smtClean="0"/>
              <a:t>Engagement of thought leaders in their development				</a:t>
            </a:r>
            <a:endParaRPr lang="en-US" dirty="0"/>
          </a:p>
        </p:txBody>
      </p:sp>
      <p:pic>
        <p:nvPicPr>
          <p:cNvPr id="3" name="Content Placeholder 2" descr="Compass pointing toward the text &quot;Strategy&quot;" title="Guidelines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65" y="2438400"/>
            <a:ext cx="3639356" cy="2895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1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Development of Guidelines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9372600" cy="6096000"/>
          </a:xfrm>
        </p:spPr>
        <p:txBody>
          <a:bodyPr>
            <a:noAutofit/>
          </a:bodyPr>
          <a:lstStyle/>
          <a:p>
            <a:r>
              <a:rPr lang="en-US" sz="2750" dirty="0" smtClean="0"/>
              <a:t>Select common conditions that contribute significantly to antibiotic prescribing in your institution</a:t>
            </a:r>
          </a:p>
          <a:p>
            <a:pPr lvl="1"/>
            <a:r>
              <a:rPr lang="en-US" dirty="0" smtClean="0"/>
              <a:t>Community-acquired pneumonia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rinary tract infections/asymptomatic bacteriuria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ealthcare-associated pneumonia/ventilator-associated pneumonia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kin and soft tissue infections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ntra-abdominal infections</a:t>
            </a:r>
            <a:endParaRPr lang="en-US" dirty="0"/>
          </a:p>
          <a:p>
            <a:r>
              <a:rPr lang="en-US" sz="2750" dirty="0" smtClean="0"/>
              <a:t>Prioritize syndrome-based over antibiotic-based guidelines</a:t>
            </a:r>
          </a:p>
          <a:p>
            <a:pPr lvl="1"/>
            <a:r>
              <a:rPr lang="en-US" dirty="0" smtClean="0"/>
              <a:t>Consider guidelines for select antibiotics</a:t>
            </a:r>
          </a:p>
          <a:p>
            <a:pPr lvl="2"/>
            <a:r>
              <a:rPr lang="en-US" sz="2300" dirty="0" smtClean="0"/>
              <a:t>Those that are expensive, highly toxic, and/or used for specific indications</a:t>
            </a:r>
          </a:p>
          <a:p>
            <a:pPr marL="381990" lvl="2" indent="-381990"/>
            <a:r>
              <a:rPr lang="en-US" sz="2750" dirty="0"/>
              <a:t>Provide recommendations for </a:t>
            </a:r>
            <a:r>
              <a:rPr lang="en-US" sz="2750" dirty="0" smtClean="0"/>
              <a:t>interpretation of microbiology data and rapid </a:t>
            </a:r>
            <a:r>
              <a:rPr lang="en-US" sz="2750" dirty="0"/>
              <a:t>diagnostic tests</a:t>
            </a:r>
          </a:p>
          <a:p>
            <a:pPr lvl="2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631680" y="7391400"/>
            <a:ext cx="426720" cy="271831"/>
          </a:xfrm>
        </p:spPr>
        <p:txBody>
          <a:bodyPr/>
          <a:lstStyle/>
          <a:p>
            <a:fld id="{993EEC8E-C5CF-40DF-832D-5BCB0E209B98}" type="slidenum">
              <a:rPr lang="en-US" smtClean="0"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7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. Make the diagnosis&#10;2. Cultures and empiric therapy&#10;3. Stop, narrow, change to oral&#10;4. Duration" title="Acute Care Four Moments icon"/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26" y="2057401"/>
            <a:ext cx="3945150" cy="3733800"/>
          </a:xfr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Approaches </a:t>
            </a:r>
            <a:r>
              <a:rPr lang="en-US" sz="3200" dirty="0"/>
              <a:t>to Development of </a:t>
            </a:r>
            <a:r>
              <a:rPr lang="en-US" sz="3200" dirty="0" smtClean="0"/>
              <a:t>Guidelines, Continued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143000"/>
            <a:ext cx="566928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Identify collaborators who are subject matter experts</a:t>
            </a:r>
          </a:p>
          <a:p>
            <a:r>
              <a:rPr lang="en-US" dirty="0" smtClean="0"/>
              <a:t>Review national guidelines and guidelines from other institutions </a:t>
            </a:r>
          </a:p>
          <a:p>
            <a:r>
              <a:rPr lang="en-US" dirty="0" smtClean="0"/>
              <a:t>Use the Four Moments of Antibiotic Decision Making approach</a:t>
            </a:r>
          </a:p>
          <a:p>
            <a:pPr lvl="1"/>
            <a:r>
              <a:rPr lang="en-US" dirty="0"/>
              <a:t>Diagnostic criteria for infection</a:t>
            </a:r>
          </a:p>
          <a:p>
            <a:pPr lvl="1"/>
            <a:r>
              <a:rPr lang="en-US" dirty="0"/>
              <a:t>Appropriate cultures and empiric therapy</a:t>
            </a:r>
          </a:p>
          <a:p>
            <a:pPr lvl="1"/>
            <a:r>
              <a:rPr lang="en-US" dirty="0" smtClean="0"/>
              <a:t>Narrowing </a:t>
            </a:r>
            <a:r>
              <a:rPr lang="en-US" dirty="0"/>
              <a:t>and IV to oral conversion</a:t>
            </a:r>
          </a:p>
          <a:p>
            <a:pPr lvl="1"/>
            <a:r>
              <a:rPr lang="en-US" dirty="0"/>
              <a:t>Duration</a:t>
            </a:r>
          </a:p>
          <a:p>
            <a:r>
              <a:rPr lang="en-US" dirty="0" smtClean="0"/>
              <a:t>Be succinct!</a:t>
            </a:r>
          </a:p>
          <a:p>
            <a:r>
              <a:rPr lang="en-US" dirty="0" smtClean="0"/>
              <a:t>Determine how to get guidelines to the point of care</a:t>
            </a:r>
          </a:p>
          <a:p>
            <a:pPr lvl="1"/>
            <a:r>
              <a:rPr lang="en-US" dirty="0" smtClean="0"/>
              <a:t>Electronic, handbook, pocket card, available in EHR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5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board image with white text on top summarizing the presentation." title="Blackboard backgroun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941" r="3922" b="51961"/>
          <a:stretch/>
        </p:blipFill>
        <p:spPr>
          <a:xfrm>
            <a:off x="0" y="819597"/>
            <a:ext cx="10058400" cy="631039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920" y="1219200"/>
            <a:ext cx="9326880" cy="6324600"/>
          </a:xfrm>
        </p:spPr>
        <p:txBody>
          <a:bodyPr>
            <a:noAutofit/>
          </a:bodyPr>
          <a:lstStyle/>
          <a:p>
            <a:pPr marL="381990" lvl="1" indent="-38199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ASPs should have a designated physician leader and pharmacist leader who form the core AS team.</a:t>
            </a:r>
          </a:p>
          <a:p>
            <a:pPr marL="381990" lvl="1" indent="-38199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core AS team should develop relationships with relevant stakeholders including an executive and physician thought leaders who inform the ASP and support its work across the institution.</a:t>
            </a:r>
          </a:p>
          <a:p>
            <a:pPr marL="381990" lvl="1" indent="-38199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ASPs should lead an AS committee that meets at least quarterly.</a:t>
            </a:r>
          </a:p>
          <a:p>
            <a:pPr marL="381990" lvl="1" indent="-38199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ASP should develop guidelines for management and treatment of common infectious diseases syndromes.</a:t>
            </a:r>
          </a:p>
          <a:p>
            <a:pPr marL="381990" lvl="1" indent="-38199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presentation Antibiotic Stewardship Program Development, part 2, will examine how to choose interventions, how to evaluate a stewardship program, and how to implement stewardship </a:t>
            </a:r>
            <a:r>
              <a:rPr lang="en-US" sz="2800" dirty="0" smtClean="0">
                <a:solidFill>
                  <a:schemeClr val="bg1"/>
                </a:solidFill>
              </a:rPr>
              <a:t>activities.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631680" y="7391400"/>
            <a:ext cx="426720" cy="271831"/>
          </a:xfrm>
        </p:spPr>
        <p:txBody>
          <a:bodyPr/>
          <a:lstStyle/>
          <a:p>
            <a:fld id="{993EEC8E-C5CF-40DF-832D-5BCB0E209B9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findings and recommendations in this </a:t>
            </a:r>
            <a:r>
              <a:rPr lang="en-US" dirty="0" smtClean="0"/>
              <a:t>presentation </a:t>
            </a:r>
            <a:r>
              <a:rPr lang="en-US" dirty="0"/>
              <a:t>are those of the authors, who are responsible for its content, and do not necessarily represent the views of AHRQ. No statement in this </a:t>
            </a:r>
            <a:r>
              <a:rPr lang="en-US" dirty="0" smtClean="0"/>
              <a:t>presentation </a:t>
            </a:r>
            <a:r>
              <a:rPr lang="en-US" dirty="0"/>
              <a:t>should be construed as an official position of AHRQ or of the U.S. Department of Health and Human Services.</a:t>
            </a:r>
          </a:p>
          <a:p>
            <a:r>
              <a:rPr lang="en-US" dirty="0"/>
              <a:t>Any practice described in this </a:t>
            </a:r>
            <a:r>
              <a:rPr lang="en-US" dirty="0" smtClean="0"/>
              <a:t>presentation </a:t>
            </a:r>
            <a:r>
              <a:rPr lang="en-US" dirty="0"/>
              <a:t>must be applied by health care practitioners in accordance with professional judgment and standards of care in regard to the unique circumstances that may apply in each situation they encounter. </a:t>
            </a:r>
            <a:r>
              <a:rPr lang="en-US" dirty="0" smtClean="0"/>
              <a:t>These practices are offered as helpful options for consideration by health care practitioners, not as guidelines.</a:t>
            </a:r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631680" y="7391400"/>
            <a:ext cx="426720" cy="271831"/>
          </a:xfrm>
        </p:spPr>
        <p:txBody>
          <a:bodyPr/>
          <a:lstStyle/>
          <a:p>
            <a:fld id="{993EEC8E-C5CF-40DF-832D-5BCB0E209B98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7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the end of this presentation, participants will be able to</a:t>
            </a:r>
            <a:r>
              <a:rPr lang="en-US" dirty="0"/>
              <a:t>—</a:t>
            </a:r>
            <a:endParaRPr lang="en-US" dirty="0" smtClean="0"/>
          </a:p>
          <a:p>
            <a:pPr marL="966520" lvl="1" indent="-457200">
              <a:buFont typeface="+mj-lt"/>
              <a:buAutoNum type="arabicPeriod"/>
            </a:pPr>
            <a:r>
              <a:rPr lang="en-US" dirty="0" smtClean="0"/>
              <a:t>Understand the key personnel involved in developing an Antibiotic Stewardship Program (ASP)</a:t>
            </a:r>
          </a:p>
          <a:p>
            <a:pPr marL="966520" lvl="1" indent="-457200">
              <a:buFont typeface="+mj-lt"/>
              <a:buAutoNum type="arabicPeriod"/>
            </a:pPr>
            <a:r>
              <a:rPr lang="en-US" dirty="0" smtClean="0"/>
              <a:t>Understand how to work with a senior executive to further program goals</a:t>
            </a:r>
          </a:p>
          <a:p>
            <a:pPr marL="966520" lvl="1" indent="-457200">
              <a:buFont typeface="+mj-lt"/>
              <a:buAutoNum type="arabicPeriod"/>
            </a:pPr>
            <a:r>
              <a:rPr lang="en-US" dirty="0" smtClean="0"/>
              <a:t>Understand the importance of and approaches to developing guidelines</a:t>
            </a:r>
          </a:p>
          <a:p>
            <a:pPr marL="966520" lvl="1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1680" y="7391400"/>
            <a:ext cx="426720" cy="271831"/>
          </a:xfrm>
        </p:spPr>
        <p:txBody>
          <a:bodyPr/>
          <a:lstStyle/>
          <a:p>
            <a:fld id="{993EEC8E-C5CF-40DF-832D-5BCB0E209B98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Personnel and Essential Relationships </a:t>
            </a:r>
            <a:endParaRPr lang="en-US" dirty="0"/>
          </a:p>
        </p:txBody>
      </p:sp>
      <p:pic>
        <p:nvPicPr>
          <p:cNvPr id="6" name="Content Placeholder 5" descr="Photo from above of clinicians sitting around a table " title="Personnel and Relationships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4" y="1143000"/>
            <a:ext cx="8312952" cy="5800725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631680" y="7391400"/>
            <a:ext cx="426720" cy="271831"/>
          </a:xfrm>
        </p:spPr>
        <p:txBody>
          <a:bodyPr/>
          <a:lstStyle/>
          <a:p>
            <a:fld id="{993EEC8E-C5CF-40DF-832D-5BCB0E209B98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2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Team Members</a:t>
            </a:r>
            <a:endParaRPr lang="en-US" dirty="0"/>
          </a:p>
        </p:txBody>
      </p:sp>
      <p:graphicFrame>
        <p:nvGraphicFramePr>
          <p:cNvPr id="7" name="Content Placeholder 6" descr="Table is of the essential ASP team members, their roles and qualifications.&#10;Member -&#10;Physician&#10;Role -&#10;Physician leadership critical as most interactions are with medical staff&#10;Determining program goals&#10;Settling differences of opinion between other ASP members and prescribers&#10;Bridge to executive leadership&#10;Qualification -&#10;Ideally trained in infectious diseases&#10;Interest in antibiotic use and patient safety&#10;Diplomatic and collegial&#10;Member&#10;Pharmacist&#10;Role -&#10;Interventions&#10;Determining program goals&#10;Bridge to department of pharmacy&#10;Qualification -&#10;Same as for physician&#10;Comfortable advising physicians and other providers" title="Essential Team Member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239219"/>
              </p:ext>
            </p:extLst>
          </p:nvPr>
        </p:nvGraphicFramePr>
        <p:xfrm>
          <a:off x="503238" y="1142998"/>
          <a:ext cx="9174162" cy="5863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8562">
                  <a:extLst>
                    <a:ext uri="{9D8B030D-6E8A-4147-A177-3AD203B41FA5}">
                      <a16:colId xmlns:a16="http://schemas.microsoft.com/office/drawing/2014/main" val="64303051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95079077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291458627"/>
                    </a:ext>
                  </a:extLst>
                </a:gridCol>
              </a:tblGrid>
              <a:tr h="536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Member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Qualification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231362"/>
                  </a:ext>
                </a:extLst>
              </a:tr>
              <a:tr h="3253466">
                <a:tc>
                  <a:txBody>
                    <a:bodyPr/>
                    <a:lstStyle/>
                    <a:p>
                      <a:pPr marL="0" marR="0" lvl="0" indent="0" algn="ctr" defTabSz="913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lvl="0" indent="0" algn="ctr" defTabSz="913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Physician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lvl="1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Physician leadership critical as most interactions are with  medical staff</a:t>
                      </a:r>
                    </a:p>
                    <a:p>
                      <a:pPr marL="114300" lvl="1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Determining program goals </a:t>
                      </a:r>
                    </a:p>
                    <a:p>
                      <a:pPr marL="114300" lvl="1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Settling differences of opinion between other ASP members and prescribers</a:t>
                      </a:r>
                    </a:p>
                    <a:p>
                      <a:pPr marL="114300" lvl="1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Bridge to executive leadership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4300" lvl="1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 smtClean="0"/>
                        <a:t>Ideally trained in infectious diseases</a:t>
                      </a:r>
                    </a:p>
                    <a:p>
                      <a:pPr marL="114300" lvl="1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 smtClean="0"/>
                        <a:t>Interest in antibiotic use and patient safety</a:t>
                      </a:r>
                    </a:p>
                    <a:p>
                      <a:pPr marL="114300" lvl="1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 smtClean="0"/>
                        <a:t>Diplomatic and collegial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89988"/>
                  </a:ext>
                </a:extLst>
              </a:tr>
              <a:tr h="2073638">
                <a:tc>
                  <a:txBody>
                    <a:bodyPr/>
                    <a:lstStyle/>
                    <a:p>
                      <a:pPr marL="0" marR="0" lvl="0" indent="0" algn="ctr" defTabSz="913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Pharmacist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lvl="1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Interventions</a:t>
                      </a:r>
                    </a:p>
                    <a:p>
                      <a:pPr marL="114300" lvl="1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Determining program goals</a:t>
                      </a:r>
                    </a:p>
                    <a:p>
                      <a:pPr marL="114300" lvl="1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Coordination of data needs</a:t>
                      </a:r>
                    </a:p>
                    <a:p>
                      <a:pPr marL="114300" lvl="1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Bridge to department of pharmacy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4300" lvl="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Same as for physician</a:t>
                      </a:r>
                    </a:p>
                    <a:p>
                      <a:pPr marL="114300" lvl="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Comfortable advising physicians and other providers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70524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 descr="Graphic of a pharmacist and a medication cabinet" title="Pharmacis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410200"/>
            <a:ext cx="1259624" cy="1524000"/>
          </a:xfrm>
          <a:prstGeom prst="rect">
            <a:avLst/>
          </a:prstGeom>
        </p:spPr>
      </p:pic>
      <p:pic>
        <p:nvPicPr>
          <p:cNvPr id="3" name="Picture 2" descr="image of physicians" title="Physicia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19" y="2590800"/>
            <a:ext cx="2133785" cy="1170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0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Groups and </a:t>
            </a:r>
            <a:r>
              <a:rPr lang="en-US" dirty="0" smtClean="0"/>
              <a:t>Departments</a:t>
            </a:r>
            <a:endParaRPr lang="en-US" dirty="0"/>
          </a:p>
        </p:txBody>
      </p:sp>
      <p:pic>
        <p:nvPicPr>
          <p:cNvPr id="4" name="Picture 3" descr="Graphic with text &quot;Antibiotic Stewardship&quot; at the center surrounded by text &quot;Medical Staff,&quot; &quot;Information Technology Department,&quot; &quot;Senior Executive Leadership,&quot; &quot;Pharmacy,&quot; &quot;Microbiology,&quot; &quot;Department of Nursing,&quot; &quot;Infectious Diseases Physicians,&quot; &quot;Infection Control Department,&quot; &quot;Regulatory Affairs,&quot; &quot;Patient Safety Department,&quot; &quot;Quality Improvement Department,&quot; and &quot;P&amp;T Committee.&quot;" title="Groups and Departmen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90600"/>
            <a:ext cx="8284464" cy="677875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1680" y="7391400"/>
            <a:ext cx="426720" cy="271831"/>
          </a:xfrm>
        </p:spPr>
        <p:txBody>
          <a:bodyPr/>
          <a:lstStyle/>
          <a:p>
            <a:fld id="{993EEC8E-C5CF-40DF-832D-5BCB0E209B98}" type="slidenum">
              <a:rPr lang="en-US" smtClean="0"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792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Partners: the Senior Executive</a:t>
            </a:r>
            <a:endParaRPr lang="en-US" dirty="0"/>
          </a:p>
        </p:txBody>
      </p:sp>
      <p:graphicFrame>
        <p:nvGraphicFramePr>
          <p:cNvPr id="7" name="Content Placeholder 6" descr="Table is of the roles of the Senior executive listed&#10;Assists ASP with aligning programs' goals with the organization's strategic goals&#10;Identifies financial resources for the ASP and its activities&#10;Connects ASP to stakeholders across the institution&#10;    Ensures the ASP leadership is included in high-level meetings&#10;Assists with reducing barriers to progress&#10;    &quot;Outlier&quot; clinican prescribing practices&#10;A good way to demonstrate to the Joint Commission that the senior leadership supports ASP efforts" title="The Role of the Senior Executiv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779865"/>
              </p:ext>
            </p:extLst>
          </p:nvPr>
        </p:nvGraphicFramePr>
        <p:xfrm>
          <a:off x="503237" y="1176344"/>
          <a:ext cx="9051926" cy="4579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4162">
                  <a:extLst>
                    <a:ext uri="{9D8B030D-6E8A-4147-A177-3AD203B41FA5}">
                      <a16:colId xmlns:a16="http://schemas.microsoft.com/office/drawing/2014/main" val="2337763772"/>
                    </a:ext>
                  </a:extLst>
                </a:gridCol>
                <a:gridCol w="7497764">
                  <a:extLst>
                    <a:ext uri="{9D8B030D-6E8A-4147-A177-3AD203B41FA5}">
                      <a16:colId xmlns:a16="http://schemas.microsoft.com/office/drawing/2014/main" val="1796188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Member</a:t>
                      </a:r>
                      <a:endParaRPr lang="en-US" sz="2200" dirty="0"/>
                    </a:p>
                  </a:txBody>
                  <a:tcPr marL="110499" marR="110499" marT="55250" marB="5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Role</a:t>
                      </a:r>
                      <a:endParaRPr lang="en-US" sz="2200" dirty="0"/>
                    </a:p>
                  </a:txBody>
                  <a:tcPr marL="110499" marR="110499" marT="55250" marB="55250" anchor="ctr"/>
                </a:tc>
                <a:extLst>
                  <a:ext uri="{0D108BD9-81ED-4DB2-BD59-A6C34878D82A}">
                    <a16:rowId xmlns:a16="http://schemas.microsoft.com/office/drawing/2014/main" val="74374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3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Senior executive</a:t>
                      </a:r>
                    </a:p>
                  </a:txBody>
                  <a:tcPr marL="110499" marR="110499" marT="55250" marB="55250" vert="vert27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Assists ASP with aligning program’s goals with the organization’s strategic goals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Identifies financial resources for the ASP and its activities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Connects ASP to stakeholders across the institution</a:t>
                      </a:r>
                    </a:p>
                    <a:p>
                      <a:pPr marL="742707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/>
                        <a:t>Ensures the ASP leadership is included in high-level meetings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Assists with reducing barriers to progress</a:t>
                      </a:r>
                    </a:p>
                    <a:p>
                      <a:pPr marL="742707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/>
                        <a:t>“Outlier” clinician prescribing practices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/>
                        <a:t>Demonstrates</a:t>
                      </a:r>
                      <a:r>
                        <a:rPr lang="en-US" sz="2400" kern="1200" baseline="0" dirty="0" smtClean="0"/>
                        <a:t> to The Joint Commission that senior leadership supports ASP efforts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499" marR="110499" marT="55250" marB="55250" anchor="ctr"/>
                </a:tc>
                <a:extLst>
                  <a:ext uri="{0D108BD9-81ED-4DB2-BD59-A6C34878D82A}">
                    <a16:rowId xmlns:a16="http://schemas.microsoft.com/office/drawing/2014/main" val="178483881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Graphic of people standing in a row" title="Executiv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45739"/>
            <a:ext cx="3176969" cy="1257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6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Senior Executives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96068"/>
            <a:ext cx="8255727" cy="57999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Invite an executive to join the hospital antibiotic </a:t>
            </a:r>
            <a:r>
              <a:rPr lang="en-US" sz="3200" dirty="0"/>
              <a:t>s</a:t>
            </a:r>
            <a:r>
              <a:rPr lang="en-US" sz="3200" dirty="0" smtClean="0"/>
              <a:t>tewardship (AS) committee.</a:t>
            </a:r>
          </a:p>
          <a:p>
            <a:r>
              <a:rPr lang="en-US" sz="3200" dirty="0" smtClean="0"/>
              <a:t>Invite executives to periodically attend unit meetings where antibiotic prescribing issues are discussed.</a:t>
            </a:r>
          </a:p>
          <a:p>
            <a:r>
              <a:rPr lang="en-US" sz="3200" dirty="0" smtClean="0"/>
              <a:t>Provide the executive regular summaries of the ASP’s work.</a:t>
            </a:r>
          </a:p>
          <a:p>
            <a:r>
              <a:rPr lang="en-US" sz="3200" dirty="0" smtClean="0"/>
              <a:t>Schedule a standing meeting between the ASP and the executive.</a:t>
            </a:r>
          </a:p>
          <a:p>
            <a:r>
              <a:rPr lang="en-US" sz="3200" dirty="0" smtClean="0"/>
              <a:t>Show appreciation for resources provided.</a:t>
            </a:r>
            <a:endParaRPr lang="en-US" dirty="0"/>
          </a:p>
        </p:txBody>
      </p:sp>
      <p:pic>
        <p:nvPicPr>
          <p:cNvPr id="8" name="Picture 7" descr="Graphic of an exclaimation point in a yellow triangle" title="Ale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1"/>
            <a:ext cx="1219200" cy="1376676"/>
          </a:xfrm>
          <a:prstGeom prst="rect">
            <a:avLst/>
          </a:prstGeom>
        </p:spPr>
      </p:pic>
      <p:pic>
        <p:nvPicPr>
          <p:cNvPr id="9" name="Picture 8" descr="Graphic of people standing in a row" title="Executiv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561339"/>
            <a:ext cx="2743200" cy="1085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1680" y="7391400"/>
            <a:ext cx="426720" cy="271831"/>
          </a:xfrm>
        </p:spPr>
        <p:txBody>
          <a:bodyPr/>
          <a:lstStyle/>
          <a:p>
            <a:fld id="{993EEC8E-C5CF-40DF-832D-5BCB0E209B98}" type="slidenum">
              <a:rPr lang="en-US" smtClean="0"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4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Partners: Pharmacy and P&amp;T</a:t>
            </a:r>
            <a:endParaRPr lang="en-US" dirty="0"/>
          </a:p>
        </p:txBody>
      </p:sp>
      <p:graphicFrame>
        <p:nvGraphicFramePr>
          <p:cNvPr id="7" name="Content Placeholder 6" descr="Table is of the roles of the Department of Pharmacy and the Pharmacy and Therapeutics (P&amp;T) Committee listed.&#10;Department of Pharmacy&#10;Enforces prescribing policies&#10;Generates data on antibiotic use&#10;Identifies prescribing trends&#10;Assists with some AS interventions (non-stewardship pharmacists)&#10;Such as: IV to oral therapy and therapeutic antibiotic monitoring protocols&#10;Pharmacy and Therapeutics (P&amp;T) Committee&#10;Decisions regarding formulary and restriction status of antibiotics&#10;Endorsement of guidelines and restriction policies&#10;Some AS programs/committees report to P&amp;T" title="Essential Partners: Pharmacy and P&amp;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491904"/>
              </p:ext>
            </p:extLst>
          </p:nvPr>
        </p:nvGraphicFramePr>
        <p:xfrm>
          <a:off x="503238" y="1143000"/>
          <a:ext cx="9051926" cy="496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6162">
                  <a:extLst>
                    <a:ext uri="{9D8B030D-6E8A-4147-A177-3AD203B41FA5}">
                      <a16:colId xmlns:a16="http://schemas.microsoft.com/office/drawing/2014/main" val="3342910723"/>
                    </a:ext>
                  </a:extLst>
                </a:gridCol>
                <a:gridCol w="6735764">
                  <a:extLst>
                    <a:ext uri="{9D8B030D-6E8A-4147-A177-3AD203B41FA5}">
                      <a16:colId xmlns:a16="http://schemas.microsoft.com/office/drawing/2014/main" val="358370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4541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Department of Pharmacy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Enforces prescribing policies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Generate</a:t>
                      </a:r>
                      <a:r>
                        <a:rPr lang="en-US" sz="2400" baseline="0" dirty="0" smtClean="0"/>
                        <a:t>s d</a:t>
                      </a:r>
                      <a:r>
                        <a:rPr lang="en-US" sz="2400" dirty="0" smtClean="0"/>
                        <a:t>ata on antibiotic use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Identifies prescribing trends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Assists with some AS interventions (non-stewardship</a:t>
                      </a:r>
                      <a:r>
                        <a:rPr lang="en-US" sz="2400" baseline="0" dirty="0" smtClean="0"/>
                        <a:t> pharmacists)</a:t>
                      </a:r>
                      <a:endParaRPr lang="en-US" sz="2400" dirty="0" smtClean="0"/>
                    </a:p>
                    <a:p>
                      <a:pPr marL="742707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/>
                        <a:t>IV to oral conversion protocols</a:t>
                      </a:r>
                    </a:p>
                    <a:p>
                      <a:pPr marL="742707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dirty="0" smtClean="0"/>
                        <a:t>Therapeutic antibiotic monitoring protocols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54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Pharmacy and Therapeutics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(P&amp;T)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 Committee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Decisions regarding formulary and restriction status of antibiotics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Endorsement of guidelines and restriction policies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Some AS programs/committees report to P&amp;T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06931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9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Partners: Medical and ID Staff</a:t>
            </a:r>
            <a:endParaRPr lang="en-US" dirty="0"/>
          </a:p>
        </p:txBody>
      </p:sp>
      <p:graphicFrame>
        <p:nvGraphicFramePr>
          <p:cNvPr id="8" name="Content Placeholder 7" descr="Table is of the roles of the Medical Staff and Other Infectious Diseases Physicians&#10;Medical Staff&#10;Source of clinical champions&#10;Collaborators in development of guidelines and policies&#10;Management of outlier prescribers&#10;Other Infectious Diseases Physicians&#10;Collaborators in development of guidelines and policies&#10;Endorse guidelines in their practice&#10;Perform consults for patients with complicated infectious disease problems or for patients receiving certain antibiotics&#10;Their buy-in is important to prevent them from undermining the ASP" title="Essential Partners: Medical and ID Staff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128627"/>
              </p:ext>
            </p:extLst>
          </p:nvPr>
        </p:nvGraphicFramePr>
        <p:xfrm>
          <a:off x="503238" y="1143000"/>
          <a:ext cx="9051926" cy="496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9962">
                  <a:extLst>
                    <a:ext uri="{9D8B030D-6E8A-4147-A177-3AD203B41FA5}">
                      <a16:colId xmlns:a16="http://schemas.microsoft.com/office/drawing/2014/main" val="3467072547"/>
                    </a:ext>
                  </a:extLst>
                </a:gridCol>
                <a:gridCol w="6811964">
                  <a:extLst>
                    <a:ext uri="{9D8B030D-6E8A-4147-A177-3AD203B41FA5}">
                      <a16:colId xmlns:a16="http://schemas.microsoft.com/office/drawing/2014/main" val="710465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64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Medical 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/>
                        <a:t>Source of clinical champions</a:t>
                      </a:r>
                    </a:p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/>
                        <a:t>Collaborators in development of guidelines and policies</a:t>
                      </a:r>
                    </a:p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/>
                        <a:t>Management of outlier prescribers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948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Other Infectious Diseases</a:t>
                      </a:r>
                      <a:r>
                        <a:rPr lang="en-US" sz="2400" baseline="0" dirty="0" smtClean="0"/>
                        <a:t> Physicians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/>
                        <a:t>Collaborators in development of guidelines and policies</a:t>
                      </a:r>
                    </a:p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/>
                        <a:t>Endorse guidelines in their practice</a:t>
                      </a:r>
                    </a:p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/>
                        <a:t>Perform consults for patients with complicated infectious disease problems or for patients receiving certain antibiotics</a:t>
                      </a:r>
                    </a:p>
                    <a:p>
                      <a:pPr marL="285750" lvl="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/>
                        <a:t>Their buy-in is important to prevent them from undermining the ASP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125586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1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A9Kse04w"/>
  <p:tag name="ARTICULATE_DESIGN_ID_CUSP HAI SLIDE TEMPLATE FINAL 10-12-16" val="wrVl9TBZ"/>
  <p:tag name="ARTICULATE_SLIDE_THUMBNAIL_REFRESH" val="1"/>
  <p:tag name="MMPROD_NEXTUNIQUEID" val="10009"/>
  <p:tag name="ARTICULATE_SLIDE_COUNT" val="31"/>
  <p:tag name="MMPROD_UIDATA" val="&lt;database version=&quot;11.0&quot;&gt;&lt;object type=&quot;1&quot; unique_id=&quot;10001&quot;&gt;&lt;object type=&quot;2&quot; unique_id=&quot;14094&quot;&gt;&lt;object type=&quot;3&quot; unique_id=&quot;14115&quot;&gt;&lt;property id=&quot;20148&quot; value=&quot;5&quot;/&gt;&lt;property id=&quot;20300&quot; value=&quot;Slide 1 - &amp;quot;Antibiotic Stewardship Program (ASP) Development&amp;quot;&quot;/&gt;&lt;property id=&quot;20307&quot; value=&quot;259&quot;/&gt;&lt;/object&gt;&lt;object type=&quot;3&quot; unique_id=&quot;14116&quot;&gt;&lt;property id=&quot;20148&quot; value=&quot;5&quot;/&gt;&lt;property id=&quot;20300&quot; value=&quot;Slide 2 - &amp;quot;Objectives&amp;quot;&quot;/&gt;&lt;property id=&quot;20307&quot; value=&quot;260&quot;/&gt;&lt;/object&gt;&lt;object type=&quot;3&quot; unique_id=&quot;14117&quot;&gt;&lt;property id=&quot;20148&quot; value=&quot;5&quot;/&gt;&lt;property id=&quot;20300&quot; value=&quot;Slide 3 - &amp;quot;Key Personnel and Essential Relationships &amp;quot;&quot;/&gt;&lt;property id=&quot;20307&quot; value=&quot;261&quot;/&gt;&lt;/object&gt;&lt;object type=&quot;3&quot; unique_id=&quot;14118&quot;&gt;&lt;property id=&quot;20148&quot; value=&quot;5&quot;/&gt;&lt;property id=&quot;20300&quot; value=&quot;Slide 4&quot;/&gt;&lt;property id=&quot;20307&quot; value=&quot;262&quot;/&gt;&lt;/object&gt;&lt;object type=&quot;3&quot; unique_id=&quot;14119&quot;&gt;&lt;property id=&quot;20148&quot; value=&quot;5&quot;/&gt;&lt;property id=&quot;20300&quot; value=&quot;Slide 5&quot;/&gt;&lt;property id=&quot;20307&quot; value=&quot;263&quot;/&gt;&lt;/object&gt;&lt;object type=&quot;3&quot; unique_id=&quot;14120&quot;&gt;&lt;property id=&quot;20148&quot; value=&quot;5&quot;/&gt;&lt;property id=&quot;20300&quot; value=&quot;Slide 6 - &amp;quot;Essential Relationships: The Role of the Senior Executive in ASPs&amp;quot;&quot;/&gt;&lt;property id=&quot;20307&quot; value=&quot;264&quot;/&gt;&lt;/object&gt;&lt;object type=&quot;3&quot; unique_id=&quot;14121&quot;&gt;&lt;property id=&quot;20148&quot; value=&quot;5&quot;/&gt;&lt;property id=&quot;20300&quot; value=&quot;Slide 7 - &amp;quot;Engaging Senior Executives &amp;quot;&quot;/&gt;&lt;property id=&quot;20307&quot; value=&quot;265&quot;/&gt;&lt;/object&gt;&lt;object type=&quot;3&quot; unique_id=&quot;14122&quot;&gt;&lt;property id=&quot;20148&quot; value=&quot;5&quot;/&gt;&lt;property id=&quot;20300&quot; value=&quot;Slide 8 - &amp;quot;Essential Relationships&amp;quot;&quot;/&gt;&lt;property id=&quot;20307&quot; value=&quot;266&quot;/&gt;&lt;/object&gt;&lt;object type=&quot;3&quot; unique_id=&quot;14123&quot;&gt;&lt;property id=&quot;20148&quot; value=&quot;5&quot;/&gt;&lt;property id=&quot;20300&quot; value=&quot;Slide 9 - &amp;quot;Essential Relationships&amp;quot;&quot;/&gt;&lt;property id=&quot;20307&quot; value=&quot;267&quot;/&gt;&lt;/object&gt;&lt;object type=&quot;3&quot; unique_id=&quot;14124&quot;&gt;&lt;property id=&quot;20148&quot; value=&quot;5&quot;/&gt;&lt;property id=&quot;20300&quot; value=&quot;Slide 10 - &amp;quot;Essential Relationships&amp;quot;&quot;/&gt;&lt;property id=&quot;20307&quot; value=&quot;268&quot;/&gt;&lt;/object&gt;&lt;object type=&quot;3&quot; unique_id=&quot;14125&quot;&gt;&lt;property id=&quot;20148&quot; value=&quot;5&quot;/&gt;&lt;property id=&quot;20300&quot; value=&quot;Slide 11 - &amp;quot;Essential Relationships&amp;quot;&quot;/&gt;&lt;property id=&quot;20307&quot; value=&quot;269&quot;/&gt;&lt;/object&gt;&lt;object type=&quot;3&quot; unique_id=&quot;14126&quot;&gt;&lt;property id=&quot;20148&quot; value=&quot;5&quot;/&gt;&lt;property id=&quot;20300&quot; value=&quot;Slide 12 - &amp;quot;Essential Relationships&amp;quot;&quot;/&gt;&lt;property id=&quot;20307&quot; value=&quot;270&quot;/&gt;&lt;/object&gt;&lt;object type=&quot;3&quot; unique_id=&quot;14127&quot;&gt;&lt;property id=&quot;20148&quot; value=&quot;5&quot;/&gt;&lt;property id=&quot;20300&quot; value=&quot;Slide 13 - &amp;quot;Establishing an AS Committee &amp;quot;&quot;/&gt;&lt;property id=&quot;20307&quot; value=&quot;271&quot;/&gt;&lt;/object&gt;&lt;object type=&quot;3&quot; unique_id=&quot;14128&quot;&gt;&lt;property id=&quot;20148&quot; value=&quot;5&quot;/&gt;&lt;property id=&quot;20300&quot; value=&quot;Slide 14 - &amp;quot;Establishing an AS Committee: Activities&amp;quot;&quot;/&gt;&lt;property id=&quot;20307&quot; value=&quot;272&quot;/&gt;&lt;/object&gt;&lt;object type=&quot;3&quot; unique_id=&quot;14130&quot;&gt;&lt;property id=&quot;20148&quot; value=&quot;5&quot;/&gt;&lt;property id=&quot;20300&quot; value=&quot;Slide 15 - &amp;quot;Development of Institutional Guidelines for Antibiotic Use&amp;quot;&quot;/&gt;&lt;property id=&quot;20307&quot; value=&quot;274&quot;/&gt;&lt;/object&gt;&lt;object type=&quot;3&quot; unique_id=&quot;14131&quot;&gt;&lt;property id=&quot;20148&quot; value=&quot;5&quot;/&gt;&lt;property id=&quot;20300&quot; value=&quot;Slide 16 - &amp;quot;Approach to Development of Guidelines&amp;quot;&quot;/&gt;&lt;property id=&quot;20307&quot; value=&quot;275&quot;/&gt;&lt;/object&gt;&lt;object type=&quot;3&quot; unique_id=&quot;14132&quot;&gt;&lt;property id=&quot;20148&quot; value=&quot;5&quot;/&gt;&lt;property id=&quot;20300&quot; value=&quot;Slide 17 - &amp;quot;Approach to Development of Guidelines&amp;quot;&quot;/&gt;&lt;property id=&quot;20307&quot; value=&quot;276&quot;/&gt;&lt;/object&gt;&lt;object type=&quot;3&quot; unique_id=&quot;14133&quot;&gt;&lt;property id=&quot;20148&quot; value=&quot;5&quot;/&gt;&lt;property id=&quot;20300&quot; value=&quot;Slide 18 - &amp;quot;Options for Interventions&amp;quot;&quot;/&gt;&lt;property id=&quot;20307&quot; value=&quot;277&quot;/&gt;&lt;/object&gt;&lt;object type=&quot;3&quot; unique_id=&quot;14134&quot;&gt;&lt;property id=&quot;20148&quot; value=&quot;5&quot;/&gt;&lt;property id=&quot;20300&quot; value=&quot;Slide 19 - &amp;quot;Specific Examples of Interventions&amp;quot;&quot;/&gt;&lt;property id=&quot;20307&quot; value=&quot;278&quot;/&gt;&lt;/object&gt;&lt;object type=&quot;3&quot; unique_id=&quot;14135&quot;&gt;&lt;property id=&quot;20148&quot; value=&quot;5&quot;/&gt;&lt;property id=&quot;20300&quot; value=&quot;Slide 20 - &amp;quot;Specific Examples of Interventions&amp;quot;&quot;/&gt;&lt;property id=&quot;20307&quot; value=&quot;279&quot;/&gt;&lt;/object&gt;&lt;object type=&quot;3&quot; unique_id=&quot;14136&quot;&gt;&lt;property id=&quot;20148&quot; value=&quot;5&quot;/&gt;&lt;property id=&quot;20300&quot; value=&quot;Slide 21 - &amp;quot;Metrics &amp;quot;&quot;/&gt;&lt;property id=&quot;20307&quot; value=&quot;280&quot;/&gt;&lt;/object&gt;&lt;object type=&quot;3&quot; unique_id=&quot;14137&quot;&gt;&lt;property id=&quot;20148&quot; value=&quot;5&quot;/&gt;&lt;property id=&quot;20300&quot; value=&quot;Slide 22 - &amp;quot;What to Measure and Report&amp;quot;&quot;/&gt;&lt;property id=&quot;20307&quot; value=&quot;281&quot;/&gt;&lt;/object&gt;&lt;object type=&quot;3&quot; unique_id=&quot;14138&quot;&gt;&lt;property id=&quot;20148&quot; value=&quot;5&quot;/&gt;&lt;property id=&quot;20300&quot; value=&quot;Slide 23 - &amp;quot;What to Measure and Report&amp;quot;&quot;/&gt;&lt;property id=&quot;20307&quot; value=&quot;282&quot;/&gt;&lt;/object&gt;&lt;object type=&quot;3&quot; unique_id=&quot;14139&quot;&gt;&lt;property id=&quot;20148&quot; value=&quot;5&quot;/&gt;&lt;property id=&quot;20300&quot; value=&quot;Slide 24 - &amp;quot;How Do I Get Started? &amp;quot;&quot;/&gt;&lt;property id=&quot;20307&quot; value=&quot;283&quot;/&gt;&lt;/object&gt;&lt;object type=&quot;3&quot; unique_id=&quot;14140&quot;&gt;&lt;property id=&quot;20148&quot; value=&quot;5&quot;/&gt;&lt;property id=&quot;20300&quot; value=&quot;Slide 25 - &amp;quot;Change According to John Kotter&amp;quot;&quot;/&gt;&lt;property id=&quot;20307&quot; value=&quot;284&quot;/&gt;&lt;/object&gt;&lt;object type=&quot;3&quot; unique_id=&quot;14141&quot;&gt;&lt;property id=&quot;20148&quot; value=&quot;5&quot;/&gt;&lt;property id=&quot;20300&quot; value=&quot;Slide 26 - &amp;quot;Leading Change Steps&amp;quot;&quot;/&gt;&lt;property id=&quot;20307&quot; value=&quot;285&quot;/&gt;&lt;/object&gt;&lt;object type=&quot;3&quot; unique_id=&quot;14142&quot;&gt;&lt;property id=&quot;20148&quot; value=&quot;5&quot;/&gt;&lt;property id=&quot;20300&quot; value=&quot;Slide 27 - &amp;quot;Leading Change Steps&amp;quot;&quot;/&gt;&lt;property id=&quot;20307&quot; value=&quot;286&quot;/&gt;&lt;/object&gt;&lt;object type=&quot;3&quot; unique_id=&quot;14143&quot;&gt;&lt;property id=&quot;20148&quot; value=&quot;5&quot;/&gt;&lt;property id=&quot;20300&quot; value=&quot;Slide 28 - &amp;quot;Leading Change Steps&amp;quot;&quot;/&gt;&lt;property id=&quot;20307&quot; value=&quot;287&quot;/&gt;&lt;/object&gt;&lt;object type=&quot;3&quot; unique_id=&quot;14144&quot;&gt;&lt;property id=&quot;20148&quot; value=&quot;5&quot;/&gt;&lt;property id=&quot;20300&quot; value=&quot;Slide 29 - &amp;quot;Leading Change Steps&amp;quot;&quot;/&gt;&lt;property id=&quot;20307&quot; value=&quot;288&quot;/&gt;&lt;/object&gt;&lt;object type=&quot;3&quot; unique_id=&quot;14145&quot;&gt;&lt;property id=&quot;20148&quot; value=&quot;5&quot;/&gt;&lt;property id=&quot;20300&quot; value=&quot;Slide 30&quot;/&gt;&lt;property id=&quot;20307&quot; value=&quot;289&quot;/&gt;&lt;/object&gt;&lt;object type=&quot;3&quot; unique_id=&quot;14147&quot;&gt;&lt;property id=&quot;20148&quot; value=&quot;5&quot;/&gt;&lt;property id=&quot;20300&quot; value=&quot;Slide 31 - &amp;quot;Next Steps&amp;quot;&quot;/&gt;&lt;property id=&quot;20307&quot; value=&quot;290&quot;/&gt;&lt;/object&gt;&lt;/object&gt;&lt;object type=&quot;8&quot; unique_id=&quot;14100&quot;&gt;&lt;/object&gt;&lt;/object&gt;&lt;/database&gt;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CUSP HAI slide template FINAL 10-12-16</Template>
  <TotalTime>10404</TotalTime>
  <Words>1194</Words>
  <Application>Microsoft Office PowerPoint</Application>
  <PresentationFormat>Custom</PresentationFormat>
  <Paragraphs>210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Office Theme</vt:lpstr>
      <vt:lpstr>Antibiotic Stewardship Program Development: Part 1</vt:lpstr>
      <vt:lpstr>Objectives</vt:lpstr>
      <vt:lpstr>Key Personnel and Essential Relationships </vt:lpstr>
      <vt:lpstr>Essential Team Members</vt:lpstr>
      <vt:lpstr>Groups and Departments</vt:lpstr>
      <vt:lpstr>Essential Partners: the Senior Executive</vt:lpstr>
      <vt:lpstr>Engaging Senior Executives </vt:lpstr>
      <vt:lpstr>Essential Partners: Pharmacy and P&amp;T</vt:lpstr>
      <vt:lpstr>Essential Partners: Medical and ID Staff</vt:lpstr>
      <vt:lpstr>Essential Partners: IT and Microbiology</vt:lpstr>
      <vt:lpstr>Essential Partners: Infection Control and Nursing</vt:lpstr>
      <vt:lpstr>Essential Partners: Regulatory Bodies, QI, and Patient Safety</vt:lpstr>
      <vt:lpstr>Establishing an AS Committee </vt:lpstr>
      <vt:lpstr>Establishing an AS Committee: Activities</vt:lpstr>
      <vt:lpstr>Development of Institutional Guidelines for Antibiotic Use</vt:lpstr>
      <vt:lpstr>Approach to Development of Guidelines</vt:lpstr>
      <vt:lpstr>Approaches to Development of Guidelines, Continued</vt:lpstr>
      <vt:lpstr>Summary</vt:lpstr>
      <vt:lpstr>Disclaimer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Care ASP Development</dc:title>
  <dc:subject>Developing an ASP in Acute Care</dc:subject>
  <dc:creator>Melissa A Miller</dc:creator>
  <cp:keywords>English</cp:keywords>
  <dc:description/>
  <cp:lastModifiedBy>Heidenrich, Christine (AHRQ/OC) (CTR)</cp:lastModifiedBy>
  <cp:revision>233</cp:revision>
  <cp:lastPrinted>2019-10-23T15:20:27Z</cp:lastPrinted>
  <dcterms:created xsi:type="dcterms:W3CDTF">2017-03-24T18:33:59Z</dcterms:created>
  <dcterms:modified xsi:type="dcterms:W3CDTF">2019-10-24T05:25:17Z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BE12A664-CECD-44C6-9F81-FDECEFC4FB6F</vt:lpwstr>
  </property>
  <property fmtid="{D5CDD505-2E9C-101B-9397-08002B2CF9AE}" pid="3" name="ArticulatePath">
    <vt:lpwstr>Presentation2</vt:lpwstr>
  </property>
</Properties>
</file>