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7" r:id="rId2"/>
    <p:sldId id="298" r:id="rId3"/>
    <p:sldId id="319" r:id="rId4"/>
    <p:sldId id="320" r:id="rId5"/>
    <p:sldId id="321" r:id="rId6"/>
    <p:sldId id="278" r:id="rId7"/>
    <p:sldId id="279" r:id="rId8"/>
    <p:sldId id="322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317" r:id="rId19"/>
    <p:sldId id="305" r:id="rId20"/>
    <p:sldId id="315" r:id="rId21"/>
  </p:sldIdLst>
  <p:sldSz cx="10058400" cy="7772400"/>
  <p:notesSz cx="7010400" cy="9296400"/>
  <p:custDataLst>
    <p:tags r:id="rId23"/>
  </p:custDataLst>
  <p:defaultTextStyle>
    <a:defPPr>
      <a:defRPr lang="en-US"/>
    </a:defPPr>
    <a:lvl1pPr marL="0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319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638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956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275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595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914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233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549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anita" initials="" lastIdx="2" clrIdx="0"/>
  <p:cmAuthor id="1" name="Meghan Walrath" initials="MW" lastIdx="1" clrIdx="1">
    <p:extLst/>
  </p:cmAuthor>
  <p:cmAuthor id="2" name="Melissa A Miller" initials="MAM" lastIdx="5" clrIdx="2"/>
  <p:cmAuthor id="3" name="Kathleen Speck" initials="KS" lastIdx="51" clrIdx="3">
    <p:extLst/>
  </p:cmAuthor>
  <p:cmAuthor id="4" name="Sara Cosgrove" initials="SC" lastIdx="18" clrIdx="4">
    <p:extLst/>
  </p:cmAuthor>
  <p:cmAuthor id="5" name="Miller, Melissa (AHRQ/CQuIPS)" initials="MM(" lastIdx="28" clrIdx="5">
    <p:extLst/>
  </p:cmAuthor>
  <p:cmAuthor id="6" name="Heidenrich, Christine (AHRQ/OC) (CTR)" initials="HC((" lastIdx="21" clrIdx="6">
    <p:extLst>
      <p:ext uri="{19B8F6BF-5375-455C-9EA6-DF929625EA0E}">
        <p15:presenceInfo xmlns:p15="http://schemas.microsoft.com/office/powerpoint/2012/main" userId="S-1-5-21-1747495209-1248221918-2216747781-28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64" d="100"/>
          <a:sy n="64" d="100"/>
        </p:scale>
        <p:origin x="1080" y="3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-25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-24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5BD74E-E827-4F97-87D4-C307608CFA39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6E0279-E039-4FD6-AE27-C626EDCEF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0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319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638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956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275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6595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5914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233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4549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62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31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2E855-A130-4512-9904-9863809004D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76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38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18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94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2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2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3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6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902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89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69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1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601172"/>
            <a:ext cx="8549640" cy="16660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56692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19200" y="381000"/>
            <a:ext cx="7924800" cy="12192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88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05072"/>
            <a:ext cx="9052560" cy="579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7312458"/>
            <a:ext cx="487680" cy="413809"/>
          </a:xfrm>
        </p:spPr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210800" y="1199992"/>
            <a:ext cx="3886200" cy="6067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0210800" y="2209800"/>
            <a:ext cx="3886200" cy="6067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22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36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4610100" cy="579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118100" y="1143000"/>
            <a:ext cx="4610100" cy="579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54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3" y="1066800"/>
            <a:ext cx="4444206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9319" indent="0">
              <a:buNone/>
              <a:defRPr sz="2200" b="1"/>
            </a:lvl2pPr>
            <a:lvl3pPr marL="1018638" indent="0">
              <a:buNone/>
              <a:defRPr sz="2000" b="1"/>
            </a:lvl3pPr>
            <a:lvl4pPr marL="1527956" indent="0">
              <a:buNone/>
              <a:defRPr sz="1800" b="1"/>
            </a:lvl4pPr>
            <a:lvl5pPr marL="2037275" indent="0">
              <a:buNone/>
              <a:defRPr sz="1800" b="1"/>
            </a:lvl5pPr>
            <a:lvl6pPr marL="2546595" indent="0">
              <a:buNone/>
              <a:defRPr sz="1800" b="1"/>
            </a:lvl6pPr>
            <a:lvl7pPr marL="3055914" indent="0">
              <a:buNone/>
              <a:defRPr sz="1800" b="1"/>
            </a:lvl7pPr>
            <a:lvl8pPr marL="3565233" indent="0">
              <a:buNone/>
              <a:defRPr sz="1800" b="1"/>
            </a:lvl8pPr>
            <a:lvl9pPr marL="407454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066800"/>
            <a:ext cx="4445953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9319" indent="0">
              <a:buNone/>
              <a:defRPr sz="2200" b="1"/>
            </a:lvl2pPr>
            <a:lvl3pPr marL="1018638" indent="0">
              <a:buNone/>
              <a:defRPr sz="2000" b="1"/>
            </a:lvl3pPr>
            <a:lvl4pPr marL="1527956" indent="0">
              <a:buNone/>
              <a:defRPr sz="1800" b="1"/>
            </a:lvl4pPr>
            <a:lvl5pPr marL="2037275" indent="0">
              <a:buNone/>
              <a:defRPr sz="1800" b="1"/>
            </a:lvl5pPr>
            <a:lvl6pPr marL="2546595" indent="0">
              <a:buNone/>
              <a:defRPr sz="1800" b="1"/>
            </a:lvl6pPr>
            <a:lvl7pPr marL="3055914" indent="0">
              <a:buNone/>
              <a:defRPr sz="1800" b="1"/>
            </a:lvl7pPr>
            <a:lvl8pPr marL="3565233" indent="0">
              <a:buNone/>
              <a:defRPr sz="1800" b="1"/>
            </a:lvl8pPr>
            <a:lvl9pPr marL="407454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02920" y="1944264"/>
            <a:ext cx="4610100" cy="4998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118100" y="1944264"/>
            <a:ext cx="4610100" cy="4998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81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0B9-21A5-441C-BCE3-E356E09939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7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-16497" y="7038206"/>
            <a:ext cx="8382000" cy="731837"/>
          </a:xfrm>
        </p:spPr>
        <p:txBody>
          <a:bodyPr anchor="b">
            <a:noAutofit/>
          </a:bodyPr>
          <a:lstStyle>
            <a:lvl1pPr>
              <a:buClr>
                <a:schemeClr val="tx1"/>
              </a:buClr>
              <a:buFont typeface="+mj-lt"/>
              <a:buAutoNum type="arabicPeriod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02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05072"/>
            <a:ext cx="9052560" cy="579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1640" y="7342186"/>
            <a:ext cx="487680" cy="413809"/>
          </a:xfrm>
        </p:spPr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12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603144"/>
          </a:xfrm>
          <a:prstGeom prst="rect">
            <a:avLst/>
          </a:prstGeom>
        </p:spPr>
        <p:txBody>
          <a:bodyPr vert="horz" lIns="101864" tIns="50933" rIns="101864" bIns="5093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143000"/>
            <a:ext cx="9052560" cy="5799987"/>
          </a:xfrm>
          <a:prstGeom prst="rect">
            <a:avLst/>
          </a:prstGeom>
        </p:spPr>
        <p:txBody>
          <a:bodyPr vert="horz" lIns="101864" tIns="50933" rIns="101864" bIns="5093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263" y="7358591"/>
            <a:ext cx="533400" cy="413809"/>
          </a:xfrm>
          <a:prstGeom prst="rect">
            <a:avLst/>
          </a:prstGeom>
        </p:spPr>
        <p:txBody>
          <a:bodyPr vert="horz" lIns="101864" tIns="50933" rIns="101864" bIns="50933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993EEC8E-C5CF-40DF-832D-5BCB0E209B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38690" y="7303885"/>
            <a:ext cx="1602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ASP Development – Part 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28600" y="7126069"/>
            <a:ext cx="175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AHRQ Safety Program for Improving Antibiotic Use – Acute Care</a:t>
            </a:r>
            <a:endParaRPr lang="en-US" sz="120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7126069"/>
            <a:ext cx="0" cy="600813"/>
          </a:xfrm>
          <a:prstGeom prst="line">
            <a:avLst/>
          </a:prstGeom>
          <a:ln>
            <a:solidFill>
              <a:srgbClr val="009E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0"/>
    </p:custDataLst>
    <p:extLst>
      <p:ext uri="{BB962C8B-B14F-4D97-AF65-F5344CB8AC3E}">
        <p14:creationId xmlns:p14="http://schemas.microsoft.com/office/powerpoint/2010/main" val="416339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18638" rtl="0" eaLnBrk="1" latinLnBrk="0" hangingPunct="1">
        <a:spcBef>
          <a:spcPct val="0"/>
        </a:spcBef>
        <a:buNone/>
        <a:defRPr sz="50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81990" indent="-38199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644" indent="-318324" algn="l" defTabSz="1018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297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15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35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54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573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891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09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19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38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56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275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595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14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33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549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Antibiotic Stewardship Program Development: Part 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Acute Care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AHRQ Safety Program for Improving</a:t>
            </a:r>
          </a:p>
          <a:p>
            <a:pPr marL="0" indent="0">
              <a:buNone/>
            </a:pPr>
            <a:r>
              <a:rPr lang="en-US" sz="4000" dirty="0"/>
              <a:t> Antibiotic Use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7162800" y="7239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319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638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956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275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595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914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233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4549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AHRQ Pub. No. 17(20)-0028-EF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November 2019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2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Measure and Report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02920" y="1226141"/>
            <a:ext cx="9052560" cy="613245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/>
              <a:t>Know your </a:t>
            </a:r>
            <a:r>
              <a:rPr lang="en-US" sz="3200" b="1" dirty="0" smtClean="0"/>
              <a:t>audience</a:t>
            </a:r>
            <a:endParaRPr lang="en-US" sz="3200" b="1" dirty="0"/>
          </a:p>
          <a:p>
            <a:pPr lvl="1">
              <a:spcBef>
                <a:spcPts val="1200"/>
              </a:spcBef>
            </a:pPr>
            <a:r>
              <a:rPr lang="en-US" sz="2800" b="1" dirty="0"/>
              <a:t>Clinicians want to know their patients won’t be harmed. </a:t>
            </a:r>
          </a:p>
          <a:p>
            <a:pPr lvl="1">
              <a:spcBef>
                <a:spcPts val="1200"/>
              </a:spcBef>
            </a:pPr>
            <a:r>
              <a:rPr lang="en-US" sz="2800" b="1" dirty="0"/>
              <a:t>Administrators want to see </a:t>
            </a:r>
            <a:r>
              <a:rPr lang="en-US" sz="2800" b="1" dirty="0" smtClean="0"/>
              <a:t>cost savings</a:t>
            </a:r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Measure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Number and type of interventions performed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Results of a specific initiative</a:t>
            </a:r>
          </a:p>
          <a:p>
            <a:pPr lvl="2">
              <a:spcBef>
                <a:spcPts val="1200"/>
              </a:spcBef>
            </a:pPr>
            <a:r>
              <a:rPr lang="en-US" sz="2400" dirty="0" smtClean="0"/>
              <a:t>Improvement in perioperative antibiotic use  </a:t>
            </a:r>
          </a:p>
          <a:p>
            <a:pPr lvl="2">
              <a:spcBef>
                <a:spcPts val="1200"/>
              </a:spcBef>
            </a:pPr>
            <a:r>
              <a:rPr lang="en-US" sz="2400" dirty="0" smtClean="0"/>
              <a:t>Improvement in not treating asymptomatic bacteriuria  </a:t>
            </a:r>
          </a:p>
          <a:p>
            <a:pPr lvl="2">
              <a:spcBef>
                <a:spcPts val="1200"/>
              </a:spcBef>
            </a:pPr>
            <a:r>
              <a:rPr lang="en-US" sz="2400" dirty="0" smtClean="0"/>
              <a:t>Reduction in daptomycin use and associated cost after an intervention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4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Measure and Report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02920" y="990599"/>
            <a:ext cx="9052560" cy="6400801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/>
              <a:t>Measure 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Decrease in (or stable) use of antibiotics over time</a:t>
            </a:r>
          </a:p>
          <a:p>
            <a:pPr lvl="2">
              <a:spcBef>
                <a:spcPts val="1200"/>
              </a:spcBef>
            </a:pPr>
            <a:r>
              <a:rPr lang="en-US" sz="2400" dirty="0" smtClean="0"/>
              <a:t>Evaluate quarterly </a:t>
            </a:r>
          </a:p>
          <a:p>
            <a:pPr lvl="2">
              <a:spcBef>
                <a:spcPts val="1200"/>
              </a:spcBef>
            </a:pPr>
            <a:r>
              <a:rPr lang="en-US" sz="2400" dirty="0" smtClean="0"/>
              <a:t>Stratified by unit or service and agent (or group of agents)</a:t>
            </a:r>
          </a:p>
          <a:p>
            <a:pPr lvl="2">
              <a:spcBef>
                <a:spcPts val="1200"/>
              </a:spcBef>
            </a:pPr>
            <a:r>
              <a:rPr lang="en-US" sz="2400" dirty="0" smtClean="0"/>
              <a:t>Normalize antibiotic use data </a:t>
            </a:r>
            <a:br>
              <a:rPr lang="en-US" sz="2400" dirty="0" smtClean="0"/>
            </a:br>
            <a:r>
              <a:rPr lang="en-US" sz="2400" dirty="0" smtClean="0"/>
              <a:t>(e.g., per 1,000 patient-days present) </a:t>
            </a:r>
          </a:p>
          <a:p>
            <a:pPr lvl="2">
              <a:spcBef>
                <a:spcPts val="1200"/>
              </a:spcBef>
            </a:pPr>
            <a:r>
              <a:rPr lang="en-US" sz="2400" dirty="0" smtClean="0"/>
              <a:t>Allow targeting of areas with high or increased use</a:t>
            </a:r>
          </a:p>
          <a:p>
            <a:pPr lvl="2">
              <a:spcBef>
                <a:spcPts val="1200"/>
              </a:spcBef>
            </a:pPr>
            <a:r>
              <a:rPr lang="en-US" sz="2400" dirty="0" smtClean="0"/>
              <a:t>If infrastructure available, use </a:t>
            </a:r>
            <a:r>
              <a:rPr lang="en-US" sz="2400" dirty="0"/>
              <a:t>CDC NHSN AU definitions and </a:t>
            </a:r>
            <a:r>
              <a:rPr lang="en-US" sz="2400" dirty="0" smtClean="0"/>
              <a:t>methodology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A</a:t>
            </a:r>
            <a:r>
              <a:rPr lang="en-US" sz="2400" dirty="0" smtClean="0"/>
              <a:t>ttach costs to the antibiotic use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Patient outcomes</a:t>
            </a:r>
          </a:p>
          <a:p>
            <a:pPr lvl="2">
              <a:spcBef>
                <a:spcPts val="1200"/>
              </a:spcBef>
            </a:pPr>
            <a:r>
              <a:rPr lang="en-US" sz="2400" i="1" dirty="0" smtClean="0"/>
              <a:t>Clostridioides difficile </a:t>
            </a:r>
            <a:r>
              <a:rPr lang="en-US" sz="2400" dirty="0" smtClean="0"/>
              <a:t>infection rates</a:t>
            </a:r>
          </a:p>
          <a:p>
            <a:pPr lvl="2">
              <a:spcBef>
                <a:spcPts val="1200"/>
              </a:spcBef>
            </a:pPr>
            <a:r>
              <a:rPr lang="en-US" sz="2400" dirty="0" smtClean="0"/>
              <a:t>Length of hospital stay</a:t>
            </a:r>
            <a:endParaRPr lang="en-US" dirty="0"/>
          </a:p>
        </p:txBody>
      </p:sp>
      <p:pic>
        <p:nvPicPr>
          <p:cNvPr id="8" name="Content Placeholder 7" descr="A picture of a clinician looking at slides on his laptop computer." title="Slides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0" y="4953000"/>
            <a:ext cx="3124200" cy="20839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7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Started? </a:t>
            </a:r>
            <a:endParaRPr lang="en-US" dirty="0"/>
          </a:p>
        </p:txBody>
      </p:sp>
      <p:pic>
        <p:nvPicPr>
          <p:cNvPr id="3" name="Content Placeholder 2" descr="Photo of shoes just behind a starting line" title="Start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" y="1143000"/>
            <a:ext cx="8701087" cy="58007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1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According to John Kotter</a:t>
            </a:r>
            <a:r>
              <a:rPr lang="en-US" baseline="30000" dirty="0" smtClean="0"/>
              <a:t>3,4</a:t>
            </a:r>
            <a:endParaRPr lang="en-US" baseline="30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Institutional change from the business perspective</a:t>
            </a:r>
          </a:p>
          <a:p>
            <a:r>
              <a:rPr lang="en-US" dirty="0" smtClean="0"/>
              <a:t>Eight-step model to facilitate change in an institution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0400" y="6898668"/>
            <a:ext cx="3581400" cy="6067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i="1" dirty="0"/>
              <a:t>Image courtesy Harvard Business School Press</a:t>
            </a:r>
          </a:p>
          <a:p>
            <a:pPr marL="0" indent="0" algn="ctr">
              <a:buNone/>
            </a:pPr>
            <a:endParaRPr lang="en-US" sz="1200" i="1" dirty="0"/>
          </a:p>
        </p:txBody>
      </p:sp>
      <p:pic>
        <p:nvPicPr>
          <p:cNvPr id="9" name="Picture 4" descr="Image of the book Leading Change by John P. Kott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4659" y="2457351"/>
            <a:ext cx="2949082" cy="4441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76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10058400" cy="914400"/>
          </a:xfrm>
        </p:spPr>
        <p:txBody>
          <a:bodyPr/>
          <a:lstStyle/>
          <a:p>
            <a:pPr algn="l">
              <a:spcBef>
                <a:spcPts val="1200"/>
              </a:spcBef>
            </a:pPr>
            <a:r>
              <a:rPr lang="en-US" dirty="0"/>
              <a:t>Leading Change Steps: Steps </a:t>
            </a:r>
            <a:r>
              <a:rPr lang="en-US" dirty="0" smtClean="0"/>
              <a:t>1 &amp; 2</a:t>
            </a:r>
            <a:r>
              <a:rPr lang="en-US" baseline="30000" dirty="0" smtClean="0"/>
              <a:t>3,4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05069"/>
            <a:ext cx="9052560" cy="6324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/>
              <a:t>Step 1: Create a sense of urgency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Focus on patient safety, regulatory requirements, and drug costs with hospital leaders</a:t>
            </a:r>
          </a:p>
          <a:p>
            <a:pPr lvl="2">
              <a:spcBef>
                <a:spcPts val="1200"/>
              </a:spcBef>
            </a:pPr>
            <a:r>
              <a:rPr lang="en-US" sz="2400" dirty="0" smtClean="0"/>
              <a:t>“Our CDI rates are too high and we are hurting patients”</a:t>
            </a:r>
          </a:p>
          <a:p>
            <a:pPr lvl="2">
              <a:spcBef>
                <a:spcPts val="1200"/>
              </a:spcBef>
            </a:pPr>
            <a:r>
              <a:rPr lang="en-US" sz="2400" dirty="0" smtClean="0"/>
              <a:t>“We are not compliant with The Joint Commission Antimicrobial Stewardship Standard and run the risk of a citation at our next visit” 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Step 2: Form a powerful guiding coalition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Team of leaders who represent key stakeholders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Team member characteristics: position power, expertise, credibility, leadership</a:t>
            </a:r>
            <a:endParaRPr lang="en-US" dirty="0"/>
          </a:p>
        </p:txBody>
      </p:sp>
      <p:pic>
        <p:nvPicPr>
          <p:cNvPr id="7" name="Picture 6" descr="Graphic of boot prints" title="Change St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3526">
            <a:off x="8130554" y="-413780"/>
            <a:ext cx="1019944" cy="265635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5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228600" y="52651"/>
            <a:ext cx="10058400" cy="914400"/>
          </a:xfrm>
        </p:spPr>
        <p:txBody>
          <a:bodyPr/>
          <a:lstStyle/>
          <a:p>
            <a:pPr algn="l"/>
            <a:r>
              <a:rPr lang="en-US" dirty="0" smtClean="0"/>
              <a:t>Leading Change Steps: Steps 3</a:t>
            </a:r>
            <a:r>
              <a:rPr lang="en-US" dirty="0"/>
              <a:t> </a:t>
            </a:r>
            <a:r>
              <a:rPr lang="en-US" dirty="0" smtClean="0"/>
              <a:t>&amp; 4</a:t>
            </a:r>
            <a:r>
              <a:rPr lang="en-US" baseline="30000" dirty="0" smtClean="0"/>
              <a:t>3,4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4697"/>
            <a:ext cx="9052560" cy="575773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/>
              <a:t>Step 3: Create a compelling vision for change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Vision statement: “Helping patients receive the right antibiotics when they need them”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Step 4: Communicate the vision effectively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Communicate to all levels (senior leadership/boards; department heads/unit directors; physicians/prescribers)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Communicate regularly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Develop an “elevator speech”</a:t>
            </a:r>
            <a:endParaRPr lang="en-US" dirty="0"/>
          </a:p>
        </p:txBody>
      </p:sp>
      <p:pic>
        <p:nvPicPr>
          <p:cNvPr id="10" name="Picture 9" descr="Graphic of boot prints" title="Change St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3526">
            <a:off x="8130554" y="-413780"/>
            <a:ext cx="1019944" cy="265635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2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304800" y="-34622"/>
            <a:ext cx="10058400" cy="914400"/>
          </a:xfrm>
        </p:spPr>
        <p:txBody>
          <a:bodyPr/>
          <a:lstStyle/>
          <a:p>
            <a:pPr algn="l"/>
            <a:r>
              <a:rPr lang="en-US" dirty="0"/>
              <a:t>Leading Change Steps: </a:t>
            </a:r>
            <a:r>
              <a:rPr lang="en-US" dirty="0" smtClean="0"/>
              <a:t>Steps 5 &amp; 6</a:t>
            </a:r>
            <a:r>
              <a:rPr lang="en-US" baseline="30000" dirty="0" smtClean="0"/>
              <a:t>3,4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26181"/>
            <a:ext cx="8899358" cy="6186277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3200" dirty="0"/>
              <a:t>Step 5: Empower others to act on the vision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Work with teams to develop mutually acceptable approaches (compromise)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Empower </a:t>
            </a:r>
            <a:r>
              <a:rPr lang="en-US" sz="2800" dirty="0" smtClean="0"/>
              <a:t>nontraditional decision makers </a:t>
            </a:r>
            <a:endParaRPr lang="en-US" sz="2800" dirty="0"/>
          </a:p>
          <a:p>
            <a:pPr lvl="2">
              <a:spcBef>
                <a:spcPts val="1200"/>
              </a:spcBef>
            </a:pPr>
            <a:r>
              <a:rPr lang="en-US" sz="2400" dirty="0"/>
              <a:t>Non-ASP </a:t>
            </a:r>
            <a:r>
              <a:rPr lang="en-US" sz="2400" dirty="0" smtClean="0"/>
              <a:t>pharmacists, nurses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3200" dirty="0" smtClean="0"/>
              <a:t>Step 6: Plan for and create short-term wins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Begin with low-hanging fruit </a:t>
            </a:r>
          </a:p>
          <a:p>
            <a:pPr lvl="2">
              <a:spcBef>
                <a:spcPts val="1200"/>
              </a:spcBef>
            </a:pPr>
            <a:r>
              <a:rPr lang="en-US" sz="2400" dirty="0" smtClean="0"/>
              <a:t>Asymptomatic bacteriuria </a:t>
            </a:r>
          </a:p>
          <a:p>
            <a:pPr lvl="2">
              <a:spcBef>
                <a:spcPts val="1200"/>
              </a:spcBef>
            </a:pPr>
            <a:r>
              <a:rPr lang="en-US" sz="2400" dirty="0" smtClean="0"/>
              <a:t>Durations of therapy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Feed back the data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Recognize the team and the frontline staff as critical in making the changes</a:t>
            </a:r>
            <a:endParaRPr lang="en-US" dirty="0"/>
          </a:p>
        </p:txBody>
      </p:sp>
      <p:pic>
        <p:nvPicPr>
          <p:cNvPr id="9" name="Picture 8" descr="Graphic of boot prints" title="Change St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3526">
            <a:off x="8413087" y="-180371"/>
            <a:ext cx="712606" cy="18559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4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 of a set of stairs that forms an arrow at the top, with a target on the top step" title="Targ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168"/>
            <a:ext cx="10058400" cy="6570326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Change Steps: Steps 7 &amp; 8</a:t>
            </a:r>
            <a:r>
              <a:rPr lang="en-US" baseline="30000" dirty="0" smtClean="0"/>
              <a:t>3,4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5073"/>
            <a:ext cx="8869680" cy="336692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Step 7: Consolidate improvements </a:t>
            </a:r>
            <a:br>
              <a:rPr lang="en-US" dirty="0" smtClean="0"/>
            </a:br>
            <a:r>
              <a:rPr lang="en-US" dirty="0" smtClean="0"/>
              <a:t>and create still more change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Step 8: Institutionalize new approaches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Ensure positive results are recognized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Strive for prescribers to be stewards </a:t>
            </a:r>
            <a:br>
              <a:rPr lang="en-US" dirty="0" smtClean="0"/>
            </a:br>
            <a:r>
              <a:rPr lang="en-US" dirty="0" smtClean="0"/>
              <a:t>of antibiotics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4700192"/>
            <a:ext cx="4800600" cy="2612265"/>
          </a:xfrm>
        </p:spPr>
        <p:txBody>
          <a:bodyPr>
            <a:normAutofit lnSpcReduction="10000"/>
          </a:bodyPr>
          <a:lstStyle/>
          <a:p>
            <a:pPr marL="63666" indent="0">
              <a:buNone/>
            </a:pPr>
            <a:r>
              <a:rPr lang="en-US" sz="2800" dirty="0" smtClean="0"/>
              <a:t>* One </a:t>
            </a:r>
            <a:r>
              <a:rPr lang="en-US" sz="2800" dirty="0"/>
              <a:t>of the primary goals of </a:t>
            </a:r>
            <a:r>
              <a:rPr lang="en-US" sz="2800" dirty="0" smtClean="0"/>
              <a:t>this project </a:t>
            </a:r>
            <a:r>
              <a:rPr lang="en-US" sz="2800" dirty="0"/>
              <a:t>is to assist ASPs in working </a:t>
            </a:r>
            <a:r>
              <a:rPr lang="en-US" sz="2800" dirty="0" smtClean="0"/>
              <a:t>with </a:t>
            </a:r>
            <a:r>
              <a:rPr lang="en-US" sz="2800" dirty="0"/>
              <a:t>frontline teams to permanently </a:t>
            </a:r>
            <a:r>
              <a:rPr lang="en-US" sz="2800" dirty="0" smtClean="0"/>
              <a:t>change </a:t>
            </a:r>
            <a:r>
              <a:rPr lang="en-US" sz="2800" dirty="0"/>
              <a:t>how they think about antibiotic prescribing.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9" name="Picture 8" descr="Graphic of boot prints" title="Change St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3526">
            <a:off x="8095918" y="99275"/>
            <a:ext cx="1019944" cy="26563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04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board background for white text summarizing presentation." title="Blackboard backgroun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2941" r="3922" b="51961"/>
          <a:stretch/>
        </p:blipFill>
        <p:spPr>
          <a:xfrm>
            <a:off x="0" y="953396"/>
            <a:ext cx="10058400" cy="6133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525000" cy="6139391"/>
          </a:xfrm>
        </p:spPr>
        <p:txBody>
          <a:bodyPr>
            <a:normAutofit fontScale="925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ASPs should perform regular pre-prescription approval, post-prescription review and feedback, or a combination of these.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ASPs should choose additional adjunct interventions based on local improvement needs.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ASPs should determine metrics for their work that include assessment of antibiotic use over time.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ASPs should determine that they are using methods to ensure uptake of change regarding antibiotic prescribing.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80" dirty="0"/>
              <a:t>The findings and recommendations in this </a:t>
            </a:r>
            <a:r>
              <a:rPr lang="en-US" sz="3080" dirty="0" smtClean="0"/>
              <a:t>presentation </a:t>
            </a:r>
            <a:r>
              <a:rPr lang="en-US" sz="3080" dirty="0"/>
              <a:t>are those of the authors, who are responsible for its content, and do not necessarily represent the views of AHRQ. No statement in this </a:t>
            </a:r>
            <a:r>
              <a:rPr lang="en-US" sz="3080" dirty="0" smtClean="0"/>
              <a:t>presentation </a:t>
            </a:r>
            <a:r>
              <a:rPr lang="en-US" sz="3080" dirty="0"/>
              <a:t>should be construed as an official position of AHRQ or of the U.S. Department of Health and Human Services.</a:t>
            </a:r>
          </a:p>
          <a:p>
            <a:pPr>
              <a:spcBef>
                <a:spcPts val="1200"/>
              </a:spcBef>
            </a:pPr>
            <a:r>
              <a:rPr lang="en-US" sz="3080" dirty="0"/>
              <a:t>Any practice described in this </a:t>
            </a:r>
            <a:r>
              <a:rPr lang="en-US" sz="3080" dirty="0" smtClean="0"/>
              <a:t>presentation </a:t>
            </a:r>
            <a:r>
              <a:rPr lang="en-US" sz="3080" dirty="0"/>
              <a:t>must be applied by health care practitioners in accordance with professional judgment and standards of care in regard to the unique circumstances that may apply in each situation they encounter. </a:t>
            </a:r>
            <a:r>
              <a:rPr lang="en-US" sz="3080" dirty="0" smtClean="0"/>
              <a:t>These practices are offered as helpful options for consideration by health care practitioners, not as guidelines.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02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 the end of this module, participants will be able to</a:t>
            </a:r>
            <a:r>
              <a:rPr lang="en-US" dirty="0"/>
              <a:t>—</a:t>
            </a:r>
            <a:endParaRPr lang="en-US" dirty="0" smtClean="0"/>
          </a:p>
          <a:p>
            <a:pPr marL="966520" lvl="1" indent="-457200">
              <a:buFont typeface="+mj-lt"/>
              <a:buAutoNum type="arabicPeriod"/>
            </a:pPr>
            <a:r>
              <a:rPr lang="en-US" dirty="0" smtClean="0"/>
              <a:t>Discuss the pros and cons of common antibiotic stewardship program (ASP) interventions</a:t>
            </a:r>
          </a:p>
          <a:p>
            <a:pPr marL="966520" lvl="1" indent="-457200">
              <a:buFont typeface="+mj-lt"/>
              <a:buAutoNum type="arabicPeriod"/>
            </a:pPr>
            <a:r>
              <a:rPr lang="en-US" dirty="0" smtClean="0"/>
              <a:t>Discuss evaluation metrics for ASPs</a:t>
            </a:r>
          </a:p>
          <a:p>
            <a:pPr marL="966520" lvl="1" indent="-457200">
              <a:buFont typeface="+mj-lt"/>
              <a:buAutoNum type="arabicPeriod"/>
            </a:pPr>
            <a:r>
              <a:rPr lang="en-US" dirty="0" smtClean="0"/>
              <a:t>Describe the steps involved in driving interventions to promote antibiotic stewardship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2920" y="981813"/>
            <a:ext cx="9052560" cy="5799987"/>
          </a:xfrm>
          <a:prstGeom prst="rect">
            <a:avLst/>
          </a:prstGeom>
        </p:spPr>
        <p:txBody>
          <a:bodyPr vert="horz" lIns="101864" tIns="50933" rIns="101864" bIns="50933" rtlCol="0">
            <a:noAutofit/>
          </a:bodyPr>
          <a:lstStyle>
            <a:lvl1pPr marL="381990" indent="-38199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644" indent="-318324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297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615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1935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254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0573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9891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209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Barlam </a:t>
            </a:r>
            <a:r>
              <a:rPr lang="en-US" sz="2200" dirty="0"/>
              <a:t>TF, Cosgrove SE, Abbo LM, et al. Implementing an Antibiotic Stewardship Program: Guidelines by the Infectious Diseases Society of America and the Society for Healthcare Epidemiology of America. Clin Infect Dis. 2016 May 15;62(10):e51-77. PMID: </a:t>
            </a:r>
            <a:r>
              <a:rPr lang="en-US" sz="2200" dirty="0" smtClean="0"/>
              <a:t>27080992.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Berríos-Torres </a:t>
            </a:r>
            <a:r>
              <a:rPr lang="en-US" sz="2200" dirty="0"/>
              <a:t>SI, Umscheid CA, Bratzler DW, et al. Centers for Disease Control and Prevention Guideline for the Prevention of Surgical Site Infection, 2017. JAMA Surg. 2017 Aug 1;152(8):</a:t>
            </a:r>
            <a:r>
              <a:rPr lang="en-US" sz="2200" dirty="0" smtClean="0"/>
              <a:t>784-91</a:t>
            </a:r>
            <a:r>
              <a:rPr lang="en-US" sz="2200" dirty="0"/>
              <a:t>. PMID: 28467526</a:t>
            </a:r>
            <a:r>
              <a:rPr lang="en-US" sz="2200" dirty="0" smtClean="0"/>
              <a:t>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200" dirty="0"/>
              <a:t>Kotter JP. Leading Change. Boston, MA: Harvard Business School Press; 1996.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200" dirty="0"/>
              <a:t>Morris AM, Stewart TE, Shandling M, et al. Establishing an antimicrobial stewardship program. Healthc Q. 2010;13(2):64-70. PMID: 20357548</a:t>
            </a:r>
            <a:r>
              <a:rPr lang="en-US" sz="2200" dirty="0" smtClean="0"/>
              <a:t>.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5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Primary ASP </a:t>
            </a:r>
            <a:r>
              <a:rPr lang="en-US" dirty="0" smtClean="0"/>
              <a:t>Interventions</a:t>
            </a:r>
            <a:r>
              <a:rPr lang="en-US" baseline="30000" dirty="0" smtClean="0"/>
              <a:t>1</a:t>
            </a:r>
            <a:endParaRPr lang="en-US" dirty="0"/>
          </a:p>
        </p:txBody>
      </p:sp>
      <p:graphicFrame>
        <p:nvGraphicFramePr>
          <p:cNvPr id="8" name="Content Placeholder 7" descr="Table lists discusses the ins and oute of pre-prescription approval of antibiotics&#10;Approach -&#10;Pre-prescription approval of antibiotics&#10;Definition -&#10;Phone call placed or form filled out before pharmacy dispenses antibiotic&#10;Pros - &#10;Reduces initiating unnecessary antibiotics&#10;Optimizes empiric antibiotic choices&#10;Opportunity to advise about sending appropriate cultures&#10;Cons -&#10;Impacts use of restricted agents only&#10;Addresses empiric use more than downstream use&#10;Real-time resource intensive&#10;Approach -&#10;Pre-prescription approval of antibiotics&#10;" title="Options for Primary ASP Intervention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611990"/>
              </p:ext>
            </p:extLst>
          </p:nvPr>
        </p:nvGraphicFramePr>
        <p:xfrm>
          <a:off x="556418" y="1219200"/>
          <a:ext cx="8945564" cy="43576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6391">
                  <a:extLst>
                    <a:ext uri="{9D8B030D-6E8A-4147-A177-3AD203B41FA5}">
                      <a16:colId xmlns:a16="http://schemas.microsoft.com/office/drawing/2014/main" val="837644925"/>
                    </a:ext>
                  </a:extLst>
                </a:gridCol>
                <a:gridCol w="2236391">
                  <a:extLst>
                    <a:ext uri="{9D8B030D-6E8A-4147-A177-3AD203B41FA5}">
                      <a16:colId xmlns:a16="http://schemas.microsoft.com/office/drawing/2014/main" val="4114145565"/>
                    </a:ext>
                  </a:extLst>
                </a:gridCol>
                <a:gridCol w="2236391">
                  <a:extLst>
                    <a:ext uri="{9D8B030D-6E8A-4147-A177-3AD203B41FA5}">
                      <a16:colId xmlns:a16="http://schemas.microsoft.com/office/drawing/2014/main" val="3302604208"/>
                    </a:ext>
                  </a:extLst>
                </a:gridCol>
                <a:gridCol w="2236391">
                  <a:extLst>
                    <a:ext uri="{9D8B030D-6E8A-4147-A177-3AD203B41FA5}">
                      <a16:colId xmlns:a16="http://schemas.microsoft.com/office/drawing/2014/main" val="2050412577"/>
                    </a:ext>
                  </a:extLst>
                </a:gridCol>
              </a:tblGrid>
              <a:tr h="63199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Approach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Definition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Pros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Cons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88885460"/>
                  </a:ext>
                </a:extLst>
              </a:tr>
              <a:tr h="372569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Pre-prescription approval</a:t>
                      </a:r>
                      <a:r>
                        <a:rPr lang="en-US" sz="1800" dirty="0" smtClean="0"/>
                        <a:t> of antibiotics</a:t>
                      </a:r>
                      <a:endParaRPr lang="en-US" sz="1800" b="1" dirty="0"/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Phone call placed or form filled out </a:t>
                      </a:r>
                      <a:r>
                        <a:rPr lang="en-US" sz="1800" i="1" dirty="0" smtClean="0"/>
                        <a:t>before</a:t>
                      </a:r>
                      <a:r>
                        <a:rPr lang="en-US" sz="1800" dirty="0" smtClean="0"/>
                        <a:t> pharmacy dispenses antibiotic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Reduces</a:t>
                      </a:r>
                      <a:r>
                        <a:rPr lang="en-US" sz="1800" baseline="0" dirty="0" smtClean="0"/>
                        <a:t> initiating unnecessary antibiotics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Optimizes empiric antibiotic choices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Gives opportunity to advise about sending appropriate cultures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Impacts use of restricted agents only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Addresses </a:t>
                      </a:r>
                      <a:r>
                        <a:rPr lang="en-US" sz="1800" baseline="0" dirty="0" smtClean="0"/>
                        <a:t>empiric use more than downstream use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Is real-time resource intensive</a:t>
                      </a:r>
                      <a:endParaRPr lang="en-US" sz="1800" dirty="0"/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321418757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Options for Primary ASP Intervention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Primary ASP Interventions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graphicFrame>
        <p:nvGraphicFramePr>
          <p:cNvPr id="10" name="Content Placeholder 9" descr="Table is of the Approach, Definitions, Pros, and Cons of Pre-prescription approval of antibiotics and Post-prescription review and feedback of antibiotics&#10;Approach -&#10;Pre-prescription approval of antibiotics&#10;Definition -&#10;Phone call placed or form filled out before pharmacy dispenses antibiotic&#10;Pros -&#10;Reduces initiating unnecessary antibiotics&#10;Optimizes empiric antibiotic choices&#10;Opportunity to advise about sending appropriate cultures&#10;Cons -&#10;Impacts use of restricted agents only&#10;Addresses empiric use more than downstream use&#10;Real-time resource intensive&#10;Approach -&#10;Post-prescription review and feedback of antibiotics&#10;Definition -&#10;Downstream review of appropriateness of antibiotic therapy, usually at 48-72 hours&#10;Pros -&#10;More clinical data available to enhance uptake of recommendations&#10;Greater flexibility in timing of interventions&#10;Can address duration of therapy&#10;Cons -&#10;Recommended action generally optional and may not be followed" title="Options for Primary ASP Intervention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120650"/>
              </p:ext>
            </p:extLst>
          </p:nvPr>
        </p:nvGraphicFramePr>
        <p:xfrm>
          <a:off x="503238" y="1204913"/>
          <a:ext cx="8945564" cy="55747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6391">
                  <a:extLst>
                    <a:ext uri="{9D8B030D-6E8A-4147-A177-3AD203B41FA5}">
                      <a16:colId xmlns:a16="http://schemas.microsoft.com/office/drawing/2014/main" val="3226153220"/>
                    </a:ext>
                  </a:extLst>
                </a:gridCol>
                <a:gridCol w="2236391">
                  <a:extLst>
                    <a:ext uri="{9D8B030D-6E8A-4147-A177-3AD203B41FA5}">
                      <a16:colId xmlns:a16="http://schemas.microsoft.com/office/drawing/2014/main" val="82613257"/>
                    </a:ext>
                  </a:extLst>
                </a:gridCol>
                <a:gridCol w="2236391">
                  <a:extLst>
                    <a:ext uri="{9D8B030D-6E8A-4147-A177-3AD203B41FA5}">
                      <a16:colId xmlns:a16="http://schemas.microsoft.com/office/drawing/2014/main" val="2010971197"/>
                    </a:ext>
                  </a:extLst>
                </a:gridCol>
                <a:gridCol w="2236391">
                  <a:extLst>
                    <a:ext uri="{9D8B030D-6E8A-4147-A177-3AD203B41FA5}">
                      <a16:colId xmlns:a16="http://schemas.microsoft.com/office/drawing/2014/main" val="4136415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Approach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Definition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Pros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Cons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867331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Pre-prescription approval</a:t>
                      </a:r>
                      <a:r>
                        <a:rPr lang="en-US" sz="1800" dirty="0" smtClean="0"/>
                        <a:t> of antibiotics</a:t>
                      </a:r>
                      <a:endParaRPr lang="en-US" sz="1800" b="1" dirty="0"/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Phone call placed or form filled out </a:t>
                      </a:r>
                      <a:r>
                        <a:rPr lang="en-US" sz="1800" i="1" dirty="0" smtClean="0"/>
                        <a:t>before</a:t>
                      </a:r>
                      <a:r>
                        <a:rPr lang="en-US" sz="1800" dirty="0" smtClean="0"/>
                        <a:t> pharmacy dispenses antibiotic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Reduces</a:t>
                      </a:r>
                      <a:r>
                        <a:rPr lang="en-US" sz="1800" baseline="0" dirty="0" smtClean="0"/>
                        <a:t> initiating unnecessary antibiotics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Optimizes empiric antibiotic choices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Gives opportunity to advise about sending appropriate cultures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Impacts use of restricted agents only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Addresses </a:t>
                      </a:r>
                      <a:r>
                        <a:rPr lang="en-US" sz="1800" baseline="0" dirty="0" smtClean="0"/>
                        <a:t>empiric use more than downstream use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Is real-time resource intensive</a:t>
                      </a:r>
                      <a:endParaRPr lang="en-US" sz="1800" dirty="0"/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234315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Post-prescription review and feedback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aseline="0" dirty="0" smtClean="0"/>
                        <a:t>of </a:t>
                      </a:r>
                      <a:r>
                        <a:rPr lang="en-US" sz="1800" dirty="0" smtClean="0"/>
                        <a:t>antibiotics</a:t>
                      </a:r>
                      <a:endParaRPr lang="en-US" sz="1800" b="1" dirty="0"/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Downstream review of appropriateness of antibiotic therapy, usually at 48–72</a:t>
                      </a:r>
                      <a:r>
                        <a:rPr lang="en-US" sz="1800" baseline="0" dirty="0" smtClean="0"/>
                        <a:t> hours</a:t>
                      </a:r>
                      <a:endParaRPr lang="en-US" sz="1800" dirty="0"/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Provides more clinical data </a:t>
                      </a:r>
                      <a:r>
                        <a:rPr lang="en-US" sz="1800" baseline="0" dirty="0" smtClean="0"/>
                        <a:t>to enhance uptake of recommendations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Gives greater flexibility in timing of interventions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Can address duration of therapy</a:t>
                      </a:r>
                      <a:endParaRPr lang="en-US" sz="1800" dirty="0"/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Recommended action generally </a:t>
                      </a:r>
                      <a:r>
                        <a:rPr lang="en-US" sz="1800" baseline="0" dirty="0" smtClean="0"/>
                        <a:t>optional and may not be followed 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336634951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able discusses the approaches of Pre-prescription approval of antibiotics, Post-prescription review and feed back of antibiotics, and Syndrome-specific stewardship interventions.&#10;Approach -&#10;Pre-prescription approval of antibiotics&#10;Definition -&#10;Phone call placed or form filled out before pharmacy dispenses antibiotic&#10;Pros -&#10;Reduces initiating unnecessary antibiotics&#10;Optimizes empiric antibiotic choices&#10;Opportunity to advise about sending appropriate cultures&#10;Cons -&#10;Impacts use of restricted agents only&#10;Addresses empiric use more than downstream use&#10;Real-time resource intensive&#10;Approach -&#10;Post-prescription review and feedback of antibiotics&#10;Definition -&#10;Downstream review of appropriateness of antibiotic therapy, usually at 48-72 hours&#10;Pros -&#10;More clinical data available to enhance uptake of recommendations&#10;Greater flexibility in timing of interventions&#10;Can address duration of therapy&#10;Cons -&#10;Recommended action generally optional and may not be followed&#10;Approach -&#10;Syndrome-specific stewardship interventions&#10;Definition -&#10;Stewardship &quot;bundle&quot; about a specific disease process (e.g. CAP)&#10;Pros -&#10;Addresses empiric and downstream therapy&#10;More engaging for clinicians&#10;Opportunity for sustained learning&#10;Cons -&#10;Must have a method to identify cases" title="Options for Primary Intervention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Primary ASP Interventions</a:t>
            </a:r>
            <a:r>
              <a:rPr lang="en-US" baseline="30000" dirty="0" smtClean="0"/>
              <a:t>1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112874"/>
              </p:ext>
            </p:extLst>
          </p:nvPr>
        </p:nvGraphicFramePr>
        <p:xfrm>
          <a:off x="228600" y="1110507"/>
          <a:ext cx="9601199" cy="5949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0941">
                  <a:extLst>
                    <a:ext uri="{9D8B030D-6E8A-4147-A177-3AD203B41FA5}">
                      <a16:colId xmlns:a16="http://schemas.microsoft.com/office/drawing/2014/main" val="489579806"/>
                    </a:ext>
                  </a:extLst>
                </a:gridCol>
                <a:gridCol w="2214236">
                  <a:extLst>
                    <a:ext uri="{9D8B030D-6E8A-4147-A177-3AD203B41FA5}">
                      <a16:colId xmlns:a16="http://schemas.microsoft.com/office/drawing/2014/main" val="308762629"/>
                    </a:ext>
                  </a:extLst>
                </a:gridCol>
                <a:gridCol w="3133823">
                  <a:extLst>
                    <a:ext uri="{9D8B030D-6E8A-4147-A177-3AD203B41FA5}">
                      <a16:colId xmlns:a16="http://schemas.microsoft.com/office/drawing/2014/main" val="2816270977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1835934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Approach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Definition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Pros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Cons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2012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Pre-prescription approval</a:t>
                      </a:r>
                      <a:r>
                        <a:rPr lang="en-US" sz="1800" dirty="0" smtClean="0"/>
                        <a:t> of antibiotics</a:t>
                      </a:r>
                      <a:endParaRPr lang="en-US" sz="1800" b="1" dirty="0"/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Phone call placed or form filled out </a:t>
                      </a:r>
                      <a:r>
                        <a:rPr lang="en-US" sz="1800" i="1" dirty="0" smtClean="0"/>
                        <a:t>before</a:t>
                      </a:r>
                      <a:r>
                        <a:rPr lang="en-US" sz="1800" dirty="0" smtClean="0"/>
                        <a:t> pharmacy dispenses antibiotic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Reduces</a:t>
                      </a:r>
                      <a:r>
                        <a:rPr lang="en-US" sz="1800" baseline="0" dirty="0" smtClean="0"/>
                        <a:t> initiating unnecessary antibiotics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Optimizes empiric antibiotic choices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Gives opportunity to advise about sending appropriate cultures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Impacts use of restricted agents only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Addresses </a:t>
                      </a:r>
                      <a:r>
                        <a:rPr lang="en-US" sz="1800" baseline="0" dirty="0" smtClean="0"/>
                        <a:t>empiric use more than downstream use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Is real-time resource intensive</a:t>
                      </a:r>
                      <a:endParaRPr lang="en-US" sz="1800" dirty="0"/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3925078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Post-prescription review and feedback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aseline="0" dirty="0" smtClean="0"/>
                        <a:t>of </a:t>
                      </a:r>
                      <a:r>
                        <a:rPr lang="en-US" sz="1800" dirty="0" smtClean="0"/>
                        <a:t>antibiotics</a:t>
                      </a:r>
                      <a:endParaRPr lang="en-US" sz="1800" b="1" dirty="0"/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Downstream review of appropriateness of antibiotic therapy, usually at 48–72</a:t>
                      </a:r>
                      <a:r>
                        <a:rPr lang="en-US" sz="1800" baseline="0" dirty="0" smtClean="0"/>
                        <a:t> hours</a:t>
                      </a:r>
                      <a:endParaRPr lang="en-US" sz="1800" dirty="0"/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Provides more clinical data</a:t>
                      </a:r>
                      <a:r>
                        <a:rPr lang="en-US" sz="1800" baseline="0" dirty="0" smtClean="0"/>
                        <a:t> to enhance uptake of recommendations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Gives greater flexibility in timing of interventions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Can address duration of therapy</a:t>
                      </a:r>
                      <a:endParaRPr lang="en-US" sz="1800" dirty="0"/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Recommended action generally </a:t>
                      </a:r>
                      <a:r>
                        <a:rPr lang="en-US" sz="1800" baseline="0" dirty="0" smtClean="0"/>
                        <a:t>optional and may not be followed 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56331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Syndrome-specific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aseline="0" dirty="0" smtClean="0"/>
                        <a:t>stewardship interventions</a:t>
                      </a:r>
                      <a:endParaRPr lang="en-US" sz="1800" b="1" dirty="0"/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Stewardship “bundle” about a specific disease process </a:t>
                      </a:r>
                    </a:p>
                    <a:p>
                      <a:r>
                        <a:rPr lang="en-US" sz="1800" dirty="0" smtClean="0"/>
                        <a:t>(e.g., CAP)</a:t>
                      </a:r>
                      <a:endParaRPr lang="en-US" sz="1800" dirty="0"/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Addresses empiric and downstream therapy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Is</a:t>
                      </a:r>
                      <a:r>
                        <a:rPr lang="en-US" sz="1800" baseline="0" dirty="0" smtClean="0"/>
                        <a:t> m</a:t>
                      </a:r>
                      <a:r>
                        <a:rPr lang="en-US" sz="1800" dirty="0" smtClean="0"/>
                        <a:t>ore engaging</a:t>
                      </a:r>
                      <a:r>
                        <a:rPr lang="en-US" sz="1800" baseline="0" dirty="0" smtClean="0"/>
                        <a:t> for clinicians 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Gives opportunity for sustained learning</a:t>
                      </a:r>
                      <a:endParaRPr lang="en-US" sz="1800" dirty="0"/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Must</a:t>
                      </a:r>
                      <a:r>
                        <a:rPr lang="en-US" sz="1800" baseline="0" dirty="0" smtClean="0"/>
                        <a:t> have a method to identify cases</a:t>
                      </a:r>
                      <a:endParaRPr lang="en-US" sz="1800" dirty="0" smtClean="0"/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39889872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type="body" idx="1"/>
          </p:nvPr>
        </p:nvSpPr>
        <p:spPr>
          <a:xfrm>
            <a:off x="502923" y="1066800"/>
            <a:ext cx="8992340" cy="1143000"/>
          </a:xfrm>
        </p:spPr>
        <p:txBody>
          <a:bodyPr>
            <a:normAutofit/>
          </a:bodyPr>
          <a:lstStyle/>
          <a:p>
            <a:r>
              <a:rPr lang="en-US" b="0" dirty="0" smtClean="0"/>
              <a:t>Target use of a costly or salvage drug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(e.g., daptomycin, meropenem, ceftolozane/tazobactam)</a:t>
            </a:r>
            <a:endParaRPr lang="en-US" b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94668" y="3916680"/>
            <a:ext cx="9336576" cy="725064"/>
          </a:xfrm>
        </p:spPr>
        <p:txBody>
          <a:bodyPr/>
          <a:lstStyle/>
          <a:p>
            <a:r>
              <a:rPr lang="en-US" b="0" dirty="0"/>
              <a:t>IV to PO </a:t>
            </a:r>
            <a:r>
              <a:rPr lang="en-US" b="0" dirty="0" smtClean="0"/>
              <a:t>conversion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3" name="Content Placeholder 12" descr="Table is of the approach, pro, and con of targetting use of a costly or salvage drug&#10;Approach -&#10;Prior approval or post-prescription review and feedback&#10;Pro -&#10;Easy to identify cases&#10;Con -&#10;Does not address the majority of antibiotic use in hospitals" title="Example of Adjunct ASP Interventions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410041728"/>
              </p:ext>
            </p:extLst>
          </p:nvPr>
        </p:nvGraphicFramePr>
        <p:xfrm>
          <a:off x="503236" y="2362200"/>
          <a:ext cx="9328008" cy="140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09336">
                  <a:extLst>
                    <a:ext uri="{9D8B030D-6E8A-4147-A177-3AD203B41FA5}">
                      <a16:colId xmlns:a16="http://schemas.microsoft.com/office/drawing/2014/main" val="462394992"/>
                    </a:ext>
                  </a:extLst>
                </a:gridCol>
                <a:gridCol w="3109336">
                  <a:extLst>
                    <a:ext uri="{9D8B030D-6E8A-4147-A177-3AD203B41FA5}">
                      <a16:colId xmlns:a16="http://schemas.microsoft.com/office/drawing/2014/main" val="2796835496"/>
                    </a:ext>
                  </a:extLst>
                </a:gridCol>
                <a:gridCol w="3109336">
                  <a:extLst>
                    <a:ext uri="{9D8B030D-6E8A-4147-A177-3AD203B41FA5}">
                      <a16:colId xmlns:a16="http://schemas.microsoft.com/office/drawing/2014/main" val="3059044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756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18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Prior approval or post-prescription review and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Easy to identify cases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18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Does not address the majority of antibiotic use in hospitals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389085"/>
                  </a:ext>
                </a:extLst>
              </a:tr>
            </a:tbl>
          </a:graphicData>
        </a:graphic>
      </p:graphicFrame>
      <p:graphicFrame>
        <p:nvGraphicFramePr>
          <p:cNvPr id="14" name="Content Placeholder 13" descr="Table is of the approach, pro, and con of targetting IV to PO conversion&#10;Approach -&#10;IV to PO conversion of the same agent (easier); IV to PO conversion of different agents (more difficult)&#10;Pro -&#10;Easy to identify opportunities if same agent; can involve staff pharmacists; can reduce length of stay and need for IV access&#10;Con -&#10;Impacts a limited number of agents if converting same agents only" title="Examples of Adjunct ASP Interventions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31775482"/>
              </p:ext>
            </p:extLst>
          </p:nvPr>
        </p:nvGraphicFramePr>
        <p:xfrm>
          <a:off x="523292" y="4645871"/>
          <a:ext cx="9328005" cy="2316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09335">
                  <a:extLst>
                    <a:ext uri="{9D8B030D-6E8A-4147-A177-3AD203B41FA5}">
                      <a16:colId xmlns:a16="http://schemas.microsoft.com/office/drawing/2014/main" val="1841880038"/>
                    </a:ext>
                  </a:extLst>
                </a:gridCol>
                <a:gridCol w="3109335">
                  <a:extLst>
                    <a:ext uri="{9D8B030D-6E8A-4147-A177-3AD203B41FA5}">
                      <a16:colId xmlns:a16="http://schemas.microsoft.com/office/drawing/2014/main" val="2359903253"/>
                    </a:ext>
                  </a:extLst>
                </a:gridCol>
                <a:gridCol w="3109335">
                  <a:extLst>
                    <a:ext uri="{9D8B030D-6E8A-4147-A177-3AD203B41FA5}">
                      <a16:colId xmlns:a16="http://schemas.microsoft.com/office/drawing/2014/main" val="3844049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583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IV to PO conversion of the same agent (easier); IV to PO conversion of different agents (more</a:t>
                      </a:r>
                      <a:r>
                        <a:rPr lang="en-US" baseline="0" dirty="0" smtClean="0"/>
                        <a:t> difficult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Easy to identify opportunities if same agent; can involve staff pharmacists; can reduce length</a:t>
                      </a:r>
                      <a:r>
                        <a:rPr lang="en-US" baseline="0" dirty="0" smtClean="0"/>
                        <a:t> of stay</a:t>
                      </a:r>
                      <a:r>
                        <a:rPr lang="en-US" dirty="0" smtClean="0"/>
                        <a:t> and need for IV access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Impacts a limited number of agents if converting same agents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92049"/>
                  </a:ext>
                </a:extLst>
              </a:tr>
            </a:tbl>
          </a:graphicData>
        </a:graphic>
      </p:graphicFrame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Adjunct ASP Interventions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3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02922" y="1066800"/>
            <a:ext cx="8893003" cy="725064"/>
          </a:xfrm>
        </p:spPr>
        <p:txBody>
          <a:bodyPr>
            <a:normAutofit/>
          </a:bodyPr>
          <a:lstStyle/>
          <a:p>
            <a:r>
              <a:rPr lang="en-US" b="0" dirty="0"/>
              <a:t>Antibiotic time out (self-stewardship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03470" y="4245126"/>
            <a:ext cx="9224729" cy="725064"/>
          </a:xfrm>
        </p:spPr>
        <p:txBody>
          <a:bodyPr/>
          <a:lstStyle/>
          <a:p>
            <a:r>
              <a:rPr lang="en-US" b="0" dirty="0"/>
              <a:t>Rapid diagnostic </a:t>
            </a:r>
            <a:r>
              <a:rPr lang="en-US" b="0" dirty="0" smtClean="0"/>
              <a:t>testing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12" name="Content Placeholder 11" descr="Table discusses the approach, pro, and con of antibiotic time out&#10;Approach -&#10;Providers or clinical teams review their patients who are receiving antibiotics to determine if the antibiotics are truly needed or if they could be modified&#10;Pro -&#10;Engages frontline clinicians/teams to think about optimizing prescribing&#10;Con -&#10;Requires an implemention plan to ensure compliance; sometimes clinicians don't know what they don't know" title="Antibiotic time out (self-stewardship)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0728745"/>
              </p:ext>
            </p:extLst>
          </p:nvPr>
        </p:nvGraphicFramePr>
        <p:xfrm>
          <a:off x="503238" y="1944688"/>
          <a:ext cx="9224961" cy="2316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74987">
                  <a:extLst>
                    <a:ext uri="{9D8B030D-6E8A-4147-A177-3AD203B41FA5}">
                      <a16:colId xmlns:a16="http://schemas.microsoft.com/office/drawing/2014/main" val="946063525"/>
                    </a:ext>
                  </a:extLst>
                </a:gridCol>
                <a:gridCol w="3074987">
                  <a:extLst>
                    <a:ext uri="{9D8B030D-6E8A-4147-A177-3AD203B41FA5}">
                      <a16:colId xmlns:a16="http://schemas.microsoft.com/office/drawing/2014/main" val="1161835033"/>
                    </a:ext>
                  </a:extLst>
                </a:gridCol>
                <a:gridCol w="3074987">
                  <a:extLst>
                    <a:ext uri="{9D8B030D-6E8A-4147-A177-3AD203B41FA5}">
                      <a16:colId xmlns:a16="http://schemas.microsoft.com/office/drawing/2014/main" val="18130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31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2000" kern="1200" dirty="0" smtClean="0">
                          <a:effectLst/>
                        </a:rPr>
                        <a:t>Providers or clinical teams review their patients</a:t>
                      </a:r>
                      <a:r>
                        <a:rPr lang="en-US" sz="2000" kern="1200" baseline="0" dirty="0" smtClean="0">
                          <a:effectLst/>
                        </a:rPr>
                        <a:t> who are</a:t>
                      </a:r>
                      <a:r>
                        <a:rPr lang="en-US" sz="2000" kern="1200" dirty="0" smtClean="0">
                          <a:effectLst/>
                        </a:rPr>
                        <a:t> receiving antibiotics to determine if the antibiotics are truly needed or if they could be modified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Engages frontline clinicians/teams to think about optimizing prescribing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Requires an implementation plan to ensure compliance; sometimes clinicians don’t know what they don’t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427523"/>
                  </a:ext>
                </a:extLst>
              </a:tr>
            </a:tbl>
          </a:graphicData>
        </a:graphic>
      </p:graphicFrame>
      <p:graphicFrame>
        <p:nvGraphicFramePr>
          <p:cNvPr id="13" name="Content Placeholder 12" descr="Table discussses the approach, pro, and con of rapid diagnostic testing&#10;Approach -&#10;Call prescribers with results of rapid tests to assist with optimal antibiotic choice&#10;Pro -&#10;Often seen as more of an &quot;educational&quot; interaction&#10;Con-&#10;May impact limited numbers of patients; need to ensure test is highly accurate for prescriber &quot;buy-in&quot;" title="Rapid diagnostic testing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275186438"/>
              </p:ext>
            </p:extLst>
          </p:nvPr>
        </p:nvGraphicFramePr>
        <p:xfrm>
          <a:off x="502920" y="5001857"/>
          <a:ext cx="9225279" cy="201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75093">
                  <a:extLst>
                    <a:ext uri="{9D8B030D-6E8A-4147-A177-3AD203B41FA5}">
                      <a16:colId xmlns:a16="http://schemas.microsoft.com/office/drawing/2014/main" val="1717515860"/>
                    </a:ext>
                  </a:extLst>
                </a:gridCol>
                <a:gridCol w="3075093">
                  <a:extLst>
                    <a:ext uri="{9D8B030D-6E8A-4147-A177-3AD203B41FA5}">
                      <a16:colId xmlns:a16="http://schemas.microsoft.com/office/drawing/2014/main" val="1786108286"/>
                    </a:ext>
                  </a:extLst>
                </a:gridCol>
                <a:gridCol w="3075093">
                  <a:extLst>
                    <a:ext uri="{9D8B030D-6E8A-4147-A177-3AD203B41FA5}">
                      <a16:colId xmlns:a16="http://schemas.microsoft.com/office/drawing/2014/main" val="3494101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38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Call prescribers with results of rapid tests to assist with optimal antibiotic 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Often seen as more of an “educational” interaction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May impact limited numbers of patients; need to ensure test is highly accurate for prescriber “buy-in”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68327"/>
                  </a:ext>
                </a:extLst>
              </a:tr>
            </a:tbl>
          </a:graphicData>
        </a:graphic>
      </p:graphicFrame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Adjunct ASP Interventions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86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2" y="1066800"/>
            <a:ext cx="8893003" cy="725064"/>
          </a:xfrm>
        </p:spPr>
        <p:txBody>
          <a:bodyPr>
            <a:normAutofit/>
          </a:bodyPr>
          <a:lstStyle/>
          <a:p>
            <a:r>
              <a:rPr lang="en-US" b="0" dirty="0"/>
              <a:t>Use of biomarkers for infection (e.g., procalcitonin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2330" y="4058242"/>
            <a:ext cx="8896803" cy="578677"/>
          </a:xfrm>
        </p:spPr>
        <p:txBody>
          <a:bodyPr/>
          <a:lstStyle/>
          <a:p>
            <a:r>
              <a:rPr lang="en-US" b="0" dirty="0"/>
              <a:t>Improve surgical </a:t>
            </a:r>
            <a:r>
              <a:rPr lang="en-US" b="0" dirty="0" smtClean="0"/>
              <a:t>prophylaxis</a:t>
            </a:r>
            <a:r>
              <a:rPr lang="en-US" b="0" baseline="30000" dirty="0" smtClean="0"/>
              <a:t>2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247833595"/>
              </p:ext>
            </p:extLst>
          </p:nvPr>
        </p:nvGraphicFramePr>
        <p:xfrm>
          <a:off x="503238" y="1944688"/>
          <a:ext cx="9224961" cy="201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87762">
                  <a:extLst>
                    <a:ext uri="{9D8B030D-6E8A-4147-A177-3AD203B41FA5}">
                      <a16:colId xmlns:a16="http://schemas.microsoft.com/office/drawing/2014/main" val="57006007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751652341"/>
                    </a:ext>
                  </a:extLst>
                </a:gridCol>
                <a:gridCol w="2793999">
                  <a:extLst>
                    <a:ext uri="{9D8B030D-6E8A-4147-A177-3AD203B41FA5}">
                      <a16:colId xmlns:a16="http://schemas.microsoft.com/office/drawing/2014/main" val="402079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491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2000" kern="1200" dirty="0" smtClean="0">
                          <a:effectLst/>
                        </a:rPr>
                        <a:t>D</a:t>
                      </a:r>
                      <a:r>
                        <a:rPr lang="en-US" sz="2000" kern="1200" baseline="0" dirty="0" smtClean="0">
                          <a:effectLst/>
                        </a:rPr>
                        <a:t>eveloping recommendations for when testing should be performed and how to interpret results as well as integrate results into ASP recommendations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Provides additional objective data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that infection is not present or has improved enough to stop antibiotics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Providers likely</a:t>
                      </a:r>
                      <a:r>
                        <a:rPr lang="en-US" baseline="0" dirty="0" smtClean="0"/>
                        <a:t> to order test and not act upon it unless ASP actively intervenes so ASP needs to devote time 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883893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50327903"/>
              </p:ext>
            </p:extLst>
          </p:nvPr>
        </p:nvGraphicFramePr>
        <p:xfrm>
          <a:off x="502921" y="4769677"/>
          <a:ext cx="9225279" cy="2316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88079">
                  <a:extLst>
                    <a:ext uri="{9D8B030D-6E8A-4147-A177-3AD203B41FA5}">
                      <a16:colId xmlns:a16="http://schemas.microsoft.com/office/drawing/2014/main" val="424048960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191022652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435519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435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Develop standardized regimens for all procedures; ensure the regimens are available</a:t>
                      </a:r>
                      <a:r>
                        <a:rPr lang="en-US" baseline="0" dirty="0" smtClean="0"/>
                        <a:t> in the OR; monitor and report on selection, timing, and duration of prophylaxis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baseline="0" dirty="0" smtClean="0"/>
                        <a:t>Improve relationships with surgical colleagues while ensuring good patient care; The Joint Commission may ask about it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Not impacting treatment decisions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3431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r>
              <a:rPr lang="en-US" dirty="0"/>
              <a:t>of </a:t>
            </a:r>
            <a:r>
              <a:rPr lang="en-US" dirty="0" smtClean="0"/>
              <a:t>Adjunct ASP Interventions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330" y="984190"/>
            <a:ext cx="9174480" cy="6324600"/>
          </a:xfrm>
          <a:prstGeom prst="rect">
            <a:avLst/>
          </a:prstGeom>
        </p:spPr>
        <p:txBody>
          <a:bodyPr vert="horz" lIns="101864" tIns="50933" rIns="101864" bIns="50933" rtlCol="0">
            <a:normAutofit/>
          </a:bodyPr>
          <a:lstStyle>
            <a:lvl1pPr marL="381990" indent="-38199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644" indent="-318324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297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615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1935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254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0573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9891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209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32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</a:t>
            </a:r>
            <a:endParaRPr lang="en-US" dirty="0"/>
          </a:p>
        </p:txBody>
      </p:sp>
      <p:pic>
        <p:nvPicPr>
          <p:cNvPr id="3" name="Content Placeholder 2" descr="Photo of pills forming a bar chart" title="Metrics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1216957"/>
            <a:ext cx="8839198" cy="56528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4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A9Kse04w"/>
  <p:tag name="ARTICULATE_DESIGN_ID_CUSP HAI SLIDE TEMPLATE FINAL 10-12-16" val="wrVl9TBZ"/>
  <p:tag name="ARTICULATE_SLIDE_THUMBNAIL_REFRESH" val="1"/>
  <p:tag name="MMPROD_NEXTUNIQUEID" val="10009"/>
  <p:tag name="ARTICULATE_SLIDE_COUNT" val="31"/>
  <p:tag name="MMPROD_UIDATA" val="&lt;database version=&quot;11.0&quot;&gt;&lt;object type=&quot;1&quot; unique_id=&quot;10001&quot;&gt;&lt;object type=&quot;2&quot; unique_id=&quot;14094&quot;&gt;&lt;object type=&quot;3&quot; unique_id=&quot;14115&quot;&gt;&lt;property id=&quot;20148&quot; value=&quot;5&quot;/&gt;&lt;property id=&quot;20300&quot; value=&quot;Slide 1 - &amp;quot;Antibiotic Stewardship Program (ASP) Development&amp;quot;&quot;/&gt;&lt;property id=&quot;20307&quot; value=&quot;259&quot;/&gt;&lt;/object&gt;&lt;object type=&quot;3&quot; unique_id=&quot;14116&quot;&gt;&lt;property id=&quot;20148&quot; value=&quot;5&quot;/&gt;&lt;property id=&quot;20300&quot; value=&quot;Slide 2 - &amp;quot;Objectives&amp;quot;&quot;/&gt;&lt;property id=&quot;20307&quot; value=&quot;260&quot;/&gt;&lt;/object&gt;&lt;object type=&quot;3&quot; unique_id=&quot;14117&quot;&gt;&lt;property id=&quot;20148&quot; value=&quot;5&quot;/&gt;&lt;property id=&quot;20300&quot; value=&quot;Slide 3 - &amp;quot;Key Personnel and Essential Relationships &amp;quot;&quot;/&gt;&lt;property id=&quot;20307&quot; value=&quot;261&quot;/&gt;&lt;/object&gt;&lt;object type=&quot;3&quot; unique_id=&quot;14118&quot;&gt;&lt;property id=&quot;20148&quot; value=&quot;5&quot;/&gt;&lt;property id=&quot;20300&quot; value=&quot;Slide 4&quot;/&gt;&lt;property id=&quot;20307&quot; value=&quot;262&quot;/&gt;&lt;/object&gt;&lt;object type=&quot;3&quot; unique_id=&quot;14119&quot;&gt;&lt;property id=&quot;20148&quot; value=&quot;5&quot;/&gt;&lt;property id=&quot;20300&quot; value=&quot;Slide 5&quot;/&gt;&lt;property id=&quot;20307&quot; value=&quot;263&quot;/&gt;&lt;/object&gt;&lt;object type=&quot;3&quot; unique_id=&quot;14120&quot;&gt;&lt;property id=&quot;20148&quot; value=&quot;5&quot;/&gt;&lt;property id=&quot;20300&quot; value=&quot;Slide 6 - &amp;quot;Essential Relationships: The Role of the Senior Executive in ASPs&amp;quot;&quot;/&gt;&lt;property id=&quot;20307&quot; value=&quot;264&quot;/&gt;&lt;/object&gt;&lt;object type=&quot;3&quot; unique_id=&quot;14121&quot;&gt;&lt;property id=&quot;20148&quot; value=&quot;5&quot;/&gt;&lt;property id=&quot;20300&quot; value=&quot;Slide 7 - &amp;quot;Engaging Senior Executives &amp;quot;&quot;/&gt;&lt;property id=&quot;20307&quot; value=&quot;265&quot;/&gt;&lt;/object&gt;&lt;object type=&quot;3&quot; unique_id=&quot;14122&quot;&gt;&lt;property id=&quot;20148&quot; value=&quot;5&quot;/&gt;&lt;property id=&quot;20300&quot; value=&quot;Slide 8 - &amp;quot;Essential Relationships&amp;quot;&quot;/&gt;&lt;property id=&quot;20307&quot; value=&quot;266&quot;/&gt;&lt;/object&gt;&lt;object type=&quot;3&quot; unique_id=&quot;14123&quot;&gt;&lt;property id=&quot;20148&quot; value=&quot;5&quot;/&gt;&lt;property id=&quot;20300&quot; value=&quot;Slide 9 - &amp;quot;Essential Relationships&amp;quot;&quot;/&gt;&lt;property id=&quot;20307&quot; value=&quot;267&quot;/&gt;&lt;/object&gt;&lt;object type=&quot;3&quot; unique_id=&quot;14124&quot;&gt;&lt;property id=&quot;20148&quot; value=&quot;5&quot;/&gt;&lt;property id=&quot;20300&quot; value=&quot;Slide 10 - &amp;quot;Essential Relationships&amp;quot;&quot;/&gt;&lt;property id=&quot;20307&quot; value=&quot;268&quot;/&gt;&lt;/object&gt;&lt;object type=&quot;3&quot; unique_id=&quot;14125&quot;&gt;&lt;property id=&quot;20148&quot; value=&quot;5&quot;/&gt;&lt;property id=&quot;20300&quot; value=&quot;Slide 11 - &amp;quot;Essential Relationships&amp;quot;&quot;/&gt;&lt;property id=&quot;20307&quot; value=&quot;269&quot;/&gt;&lt;/object&gt;&lt;object type=&quot;3&quot; unique_id=&quot;14126&quot;&gt;&lt;property id=&quot;20148&quot; value=&quot;5&quot;/&gt;&lt;property id=&quot;20300&quot; value=&quot;Slide 12 - &amp;quot;Essential Relationships&amp;quot;&quot;/&gt;&lt;property id=&quot;20307&quot; value=&quot;270&quot;/&gt;&lt;/object&gt;&lt;object type=&quot;3&quot; unique_id=&quot;14127&quot;&gt;&lt;property id=&quot;20148&quot; value=&quot;5&quot;/&gt;&lt;property id=&quot;20300&quot; value=&quot;Slide 13 - &amp;quot;Establishing an AS Committee &amp;quot;&quot;/&gt;&lt;property id=&quot;20307&quot; value=&quot;271&quot;/&gt;&lt;/object&gt;&lt;object type=&quot;3&quot; unique_id=&quot;14128&quot;&gt;&lt;property id=&quot;20148&quot; value=&quot;5&quot;/&gt;&lt;property id=&quot;20300&quot; value=&quot;Slide 14 - &amp;quot;Establishing an AS Committee: Activities&amp;quot;&quot;/&gt;&lt;property id=&quot;20307&quot; value=&quot;272&quot;/&gt;&lt;/object&gt;&lt;object type=&quot;3&quot; unique_id=&quot;14130&quot;&gt;&lt;property id=&quot;20148&quot; value=&quot;5&quot;/&gt;&lt;property id=&quot;20300&quot; value=&quot;Slide 15 - &amp;quot;Development of Institutional Guidelines for Antibiotic Use&amp;quot;&quot;/&gt;&lt;property id=&quot;20307&quot; value=&quot;274&quot;/&gt;&lt;/object&gt;&lt;object type=&quot;3&quot; unique_id=&quot;14131&quot;&gt;&lt;property id=&quot;20148&quot; value=&quot;5&quot;/&gt;&lt;property id=&quot;20300&quot; value=&quot;Slide 16 - &amp;quot;Approach to Development of Guidelines&amp;quot;&quot;/&gt;&lt;property id=&quot;20307&quot; value=&quot;275&quot;/&gt;&lt;/object&gt;&lt;object type=&quot;3&quot; unique_id=&quot;14132&quot;&gt;&lt;property id=&quot;20148&quot; value=&quot;5&quot;/&gt;&lt;property id=&quot;20300&quot; value=&quot;Slide 17 - &amp;quot;Approach to Development of Guidelines&amp;quot;&quot;/&gt;&lt;property id=&quot;20307&quot; value=&quot;276&quot;/&gt;&lt;/object&gt;&lt;object type=&quot;3&quot; unique_id=&quot;14133&quot;&gt;&lt;property id=&quot;20148&quot; value=&quot;5&quot;/&gt;&lt;property id=&quot;20300&quot; value=&quot;Slide 18 - &amp;quot;Options for Interventions&amp;quot;&quot;/&gt;&lt;property id=&quot;20307&quot; value=&quot;277&quot;/&gt;&lt;/object&gt;&lt;object type=&quot;3&quot; unique_id=&quot;14134&quot;&gt;&lt;property id=&quot;20148&quot; value=&quot;5&quot;/&gt;&lt;property id=&quot;20300&quot; value=&quot;Slide 19 - &amp;quot;Specific Examples of Interventions&amp;quot;&quot;/&gt;&lt;property id=&quot;20307&quot; value=&quot;278&quot;/&gt;&lt;/object&gt;&lt;object type=&quot;3&quot; unique_id=&quot;14135&quot;&gt;&lt;property id=&quot;20148&quot; value=&quot;5&quot;/&gt;&lt;property id=&quot;20300&quot; value=&quot;Slide 20 - &amp;quot;Specific Examples of Interventions&amp;quot;&quot;/&gt;&lt;property id=&quot;20307&quot; value=&quot;279&quot;/&gt;&lt;/object&gt;&lt;object type=&quot;3&quot; unique_id=&quot;14136&quot;&gt;&lt;property id=&quot;20148&quot; value=&quot;5&quot;/&gt;&lt;property id=&quot;20300&quot; value=&quot;Slide 21 - &amp;quot;Metrics &amp;quot;&quot;/&gt;&lt;property id=&quot;20307&quot; value=&quot;280&quot;/&gt;&lt;/object&gt;&lt;object type=&quot;3&quot; unique_id=&quot;14137&quot;&gt;&lt;property id=&quot;20148&quot; value=&quot;5&quot;/&gt;&lt;property id=&quot;20300&quot; value=&quot;Slide 22 - &amp;quot;What to Measure and Report&amp;quot;&quot;/&gt;&lt;property id=&quot;20307&quot; value=&quot;281&quot;/&gt;&lt;/object&gt;&lt;object type=&quot;3&quot; unique_id=&quot;14138&quot;&gt;&lt;property id=&quot;20148&quot; value=&quot;5&quot;/&gt;&lt;property id=&quot;20300&quot; value=&quot;Slide 23 - &amp;quot;What to Measure and Report&amp;quot;&quot;/&gt;&lt;property id=&quot;20307&quot; value=&quot;282&quot;/&gt;&lt;/object&gt;&lt;object type=&quot;3&quot; unique_id=&quot;14139&quot;&gt;&lt;property id=&quot;20148&quot; value=&quot;5&quot;/&gt;&lt;property id=&quot;20300&quot; value=&quot;Slide 24 - &amp;quot;How Do I Get Started? &amp;quot;&quot;/&gt;&lt;property id=&quot;20307&quot; value=&quot;283&quot;/&gt;&lt;/object&gt;&lt;object type=&quot;3&quot; unique_id=&quot;14140&quot;&gt;&lt;property id=&quot;20148&quot; value=&quot;5&quot;/&gt;&lt;property id=&quot;20300&quot; value=&quot;Slide 25 - &amp;quot;Change According to John Kotter&amp;quot;&quot;/&gt;&lt;property id=&quot;20307&quot; value=&quot;284&quot;/&gt;&lt;/object&gt;&lt;object type=&quot;3&quot; unique_id=&quot;14141&quot;&gt;&lt;property id=&quot;20148&quot; value=&quot;5&quot;/&gt;&lt;property id=&quot;20300&quot; value=&quot;Slide 26 - &amp;quot;Leading Change Steps&amp;quot;&quot;/&gt;&lt;property id=&quot;20307&quot; value=&quot;285&quot;/&gt;&lt;/object&gt;&lt;object type=&quot;3&quot; unique_id=&quot;14142&quot;&gt;&lt;property id=&quot;20148&quot; value=&quot;5&quot;/&gt;&lt;property id=&quot;20300&quot; value=&quot;Slide 27 - &amp;quot;Leading Change Steps&amp;quot;&quot;/&gt;&lt;property id=&quot;20307&quot; value=&quot;286&quot;/&gt;&lt;/object&gt;&lt;object type=&quot;3&quot; unique_id=&quot;14143&quot;&gt;&lt;property id=&quot;20148&quot; value=&quot;5&quot;/&gt;&lt;property id=&quot;20300&quot; value=&quot;Slide 28 - &amp;quot;Leading Change Steps&amp;quot;&quot;/&gt;&lt;property id=&quot;20307&quot; value=&quot;287&quot;/&gt;&lt;/object&gt;&lt;object type=&quot;3&quot; unique_id=&quot;14144&quot;&gt;&lt;property id=&quot;20148&quot; value=&quot;5&quot;/&gt;&lt;property id=&quot;20300&quot; value=&quot;Slide 29 - &amp;quot;Leading Change Steps&amp;quot;&quot;/&gt;&lt;property id=&quot;20307&quot; value=&quot;288&quot;/&gt;&lt;/object&gt;&lt;object type=&quot;3&quot; unique_id=&quot;14145&quot;&gt;&lt;property id=&quot;20148&quot; value=&quot;5&quot;/&gt;&lt;property id=&quot;20300&quot; value=&quot;Slide 30&quot;/&gt;&lt;property id=&quot;20307&quot; value=&quot;289&quot;/&gt;&lt;/object&gt;&lt;object type=&quot;3&quot; unique_id=&quot;14147&quot;&gt;&lt;property id=&quot;20148&quot; value=&quot;5&quot;/&gt;&lt;property id=&quot;20300&quot; value=&quot;Slide 31 - &amp;quot;Next Steps&amp;quot;&quot;/&gt;&lt;property id=&quot;20307&quot; value=&quot;290&quot;/&gt;&lt;/object&gt;&lt;/object&gt;&lt;object type=&quot;8&quot; unique_id=&quot;14100&quot;&gt;&lt;/object&gt;&lt;/object&gt;&lt;/database&gt;"/>
  <p:tag name="ARTICULATE_PROJECT_OPEN" val="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CUSP HAI slide template FINAL 10-12-16</Template>
  <TotalTime>11824</TotalTime>
  <Words>1470</Words>
  <Application>Microsoft Office PowerPoint</Application>
  <PresentationFormat>Custom</PresentationFormat>
  <Paragraphs>222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Antibiotic Stewardship Program Development: Part 2</vt:lpstr>
      <vt:lpstr>Objectives</vt:lpstr>
      <vt:lpstr>Options for Primary ASP Interventions1</vt:lpstr>
      <vt:lpstr>Options for Primary ASP Interventions1</vt:lpstr>
      <vt:lpstr>Options for Primary ASP Interventions1</vt:lpstr>
      <vt:lpstr>Examples of Adjunct ASP Interventions</vt:lpstr>
      <vt:lpstr>Examples of Adjunct ASP Interventions</vt:lpstr>
      <vt:lpstr>Examples of Adjunct ASP Interventions</vt:lpstr>
      <vt:lpstr>Metrics </vt:lpstr>
      <vt:lpstr>What To Measure and Report</vt:lpstr>
      <vt:lpstr>What To Measure and Report</vt:lpstr>
      <vt:lpstr>How Do I Get Started? </vt:lpstr>
      <vt:lpstr>Change According to John Kotter3,4</vt:lpstr>
      <vt:lpstr>Leading Change Steps: Steps 1 &amp; 23,4</vt:lpstr>
      <vt:lpstr>Leading Change Steps: Steps 3 &amp; 43,4</vt:lpstr>
      <vt:lpstr>Leading Change Steps: Steps 5 &amp; 63,4</vt:lpstr>
      <vt:lpstr>Leading Change Steps: Steps 7 &amp; 83,4</vt:lpstr>
      <vt:lpstr>Summary</vt:lpstr>
      <vt:lpstr>Disclaimer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Care ASP Development</dc:title>
  <dc:subject>Developing an ASP in Acute Care</dc:subject>
  <dc:creator>Melissa A Miller</dc:creator>
  <cp:keywords>English</cp:keywords>
  <dc:description/>
  <cp:lastModifiedBy>Heidenrich, Christine (AHRQ/OC) (CTR)</cp:lastModifiedBy>
  <cp:revision>244</cp:revision>
  <cp:lastPrinted>2016-09-27T14:15:34Z</cp:lastPrinted>
  <dcterms:created xsi:type="dcterms:W3CDTF">2017-03-24T18:33:59Z</dcterms:created>
  <dcterms:modified xsi:type="dcterms:W3CDTF">2019-10-24T05:27:34Z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BE12A664-CECD-44C6-9F81-FDECEFC4FB6F</vt:lpwstr>
  </property>
  <property fmtid="{D5CDD505-2E9C-101B-9397-08002B2CF9AE}" pid="3" name="ArticulatePath">
    <vt:lpwstr>Presentation2</vt:lpwstr>
  </property>
</Properties>
</file>