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41" r:id="rId2"/>
    <p:sldId id="260" r:id="rId3"/>
    <p:sldId id="318" r:id="rId4"/>
    <p:sldId id="342" r:id="rId5"/>
    <p:sldId id="335" r:id="rId6"/>
    <p:sldId id="320" r:id="rId7"/>
    <p:sldId id="343" r:id="rId8"/>
    <p:sldId id="338" r:id="rId9"/>
    <p:sldId id="322" r:id="rId10"/>
    <p:sldId id="339" r:id="rId11"/>
    <p:sldId id="330" r:id="rId12"/>
    <p:sldId id="314" r:id="rId13"/>
    <p:sldId id="316" r:id="rId14"/>
    <p:sldId id="340" r:id="rId15"/>
  </p:sldIdLst>
  <p:sldSz cx="10058400" cy="7772400"/>
  <p:notesSz cx="7010400" cy="9296400"/>
  <p:custDataLst>
    <p:tags r:id="rId17"/>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anita" initials="" lastIdx="3" clrIdx="0"/>
  <p:cmAuthor id="7" name="Heidenrich, Christine (AHRQ/OC) (CTR)" initials="HC((" lastIdx="1" clrIdx="8">
    <p:extLst>
      <p:ext uri="{19B8F6BF-5375-455C-9EA6-DF929625EA0E}">
        <p15:presenceInfo xmlns:p15="http://schemas.microsoft.com/office/powerpoint/2012/main" userId="S-1-5-21-1747495209-1248221918-2216747781-28054" providerId="AD"/>
      </p:ext>
    </p:extLst>
  </p:cmAuthor>
  <p:cmAuthor id="1" name="Meghan Walrath" initials="MW" lastIdx="5" clrIdx="1">
    <p:extLst/>
  </p:cmAuthor>
  <p:cmAuthor id="2" name="Pranita Tamma" initials="PT" lastIdx="23" clrIdx="4"/>
  <p:cmAuthor id="3" name="Chris Heidenrich OCKT" initials="CH" lastIdx="18" clrIdx="3"/>
  <p:cmAuthor id="4" name="Miller, Melissa (AHRQ/CQuIPS)" initials="MM(" lastIdx="11" clrIdx="5">
    <p:extLst>
      <p:ext uri="{19B8F6BF-5375-455C-9EA6-DF929625EA0E}">
        <p15:presenceInfo xmlns:p15="http://schemas.microsoft.com/office/powerpoint/2012/main" userId="S-1-5-21-1747495209-1248221918-2216747781-140716" providerId="AD"/>
      </p:ext>
    </p:extLst>
  </p:cmAuthor>
  <p:cmAuthor id="5" name="Kathleen Speck" initials="KS" lastIdx="12" clrIdx="6">
    <p:extLst>
      <p:ext uri="{19B8F6BF-5375-455C-9EA6-DF929625EA0E}">
        <p15:presenceInfo xmlns:p15="http://schemas.microsoft.com/office/powerpoint/2012/main" userId="S-1-5-21-1214440339-484763869-725345543-149909" providerId="AD"/>
      </p:ext>
    </p:extLst>
  </p:cmAuthor>
  <p:cmAuthor id="6" name="Sara Cosgrove" initials="SC" lastIdx="4" clrIdx="7">
    <p:extLst>
      <p:ext uri="{19B8F6BF-5375-455C-9EA6-DF929625EA0E}">
        <p15:presenceInfo xmlns:p15="http://schemas.microsoft.com/office/powerpoint/2012/main" userId="S-1-5-21-1214440339-484763869-725345543-466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76" autoAdjust="0"/>
    <p:restoredTop sz="95465" autoAdjust="0"/>
  </p:normalViewPr>
  <p:slideViewPr>
    <p:cSldViewPr>
      <p:cViewPr varScale="1">
        <p:scale>
          <a:sx n="71" d="100"/>
          <a:sy n="71" d="100"/>
        </p:scale>
        <p:origin x="960" y="43"/>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BD74E-E827-4F97-87D4-C307608CFA39}" type="datetimeFigureOut">
              <a:rPr lang="en-US" smtClean="0"/>
              <a:t>10/24/2019</a:t>
            </a:fld>
            <a:endParaRPr lang="en-US" dirty="0"/>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6E0279-E039-4FD6-AE27-C626EDCEFED9}" type="slidenum">
              <a:rPr lang="en-US" smtClean="0"/>
              <a:t>‹#›</a:t>
            </a:fld>
            <a:endParaRPr lang="en-US" dirty="0"/>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3197146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10</a:t>
            </a:fld>
            <a:endParaRPr lang="en-US" dirty="0"/>
          </a:p>
        </p:txBody>
      </p:sp>
    </p:spTree>
    <p:extLst>
      <p:ext uri="{BB962C8B-B14F-4D97-AF65-F5344CB8AC3E}">
        <p14:creationId xmlns:p14="http://schemas.microsoft.com/office/powerpoint/2010/main" val="2378655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5B674-1830-440F-A32E-B39750324781}" type="slidenum">
              <a:rPr lang="en-US" smtClean="0"/>
              <a:pPr/>
              <a:t>11</a:t>
            </a:fld>
            <a:endParaRPr lang="en-US" dirty="0"/>
          </a:p>
        </p:txBody>
      </p:sp>
    </p:spTree>
    <p:extLst>
      <p:ext uri="{BB962C8B-B14F-4D97-AF65-F5344CB8AC3E}">
        <p14:creationId xmlns:p14="http://schemas.microsoft.com/office/powerpoint/2010/main" val="3100700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12</a:t>
            </a:fld>
            <a:endParaRPr lang="en-US" dirty="0"/>
          </a:p>
        </p:txBody>
      </p:sp>
    </p:spTree>
    <p:extLst>
      <p:ext uri="{BB962C8B-B14F-4D97-AF65-F5344CB8AC3E}">
        <p14:creationId xmlns:p14="http://schemas.microsoft.com/office/powerpoint/2010/main" val="172111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1979C5-EB3F-4247-933C-82F8801FC73F}" type="slidenum">
              <a:rPr lang="en-US" smtClean="0"/>
              <a:pPr/>
              <a:t>2</a:t>
            </a:fld>
            <a:endParaRPr lang="en-US" dirty="0"/>
          </a:p>
        </p:txBody>
      </p:sp>
    </p:spTree>
    <p:extLst>
      <p:ext uri="{BB962C8B-B14F-4D97-AF65-F5344CB8AC3E}">
        <p14:creationId xmlns:p14="http://schemas.microsoft.com/office/powerpoint/2010/main" val="339018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3</a:t>
            </a:fld>
            <a:endParaRPr lang="en-US" dirty="0"/>
          </a:p>
        </p:txBody>
      </p:sp>
    </p:spTree>
    <p:extLst>
      <p:ext uri="{BB962C8B-B14F-4D97-AF65-F5344CB8AC3E}">
        <p14:creationId xmlns:p14="http://schemas.microsoft.com/office/powerpoint/2010/main" val="392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4</a:t>
            </a:fld>
            <a:endParaRPr lang="en-US" dirty="0"/>
          </a:p>
        </p:txBody>
      </p:sp>
    </p:spTree>
    <p:extLst>
      <p:ext uri="{BB962C8B-B14F-4D97-AF65-F5344CB8AC3E}">
        <p14:creationId xmlns:p14="http://schemas.microsoft.com/office/powerpoint/2010/main" val="294935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5</a:t>
            </a:fld>
            <a:endParaRPr lang="en-US" dirty="0"/>
          </a:p>
        </p:txBody>
      </p:sp>
    </p:spTree>
    <p:extLst>
      <p:ext uri="{BB962C8B-B14F-4D97-AF65-F5344CB8AC3E}">
        <p14:creationId xmlns:p14="http://schemas.microsoft.com/office/powerpoint/2010/main" val="3255715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6</a:t>
            </a:fld>
            <a:endParaRPr lang="en-US" dirty="0"/>
          </a:p>
        </p:txBody>
      </p:sp>
    </p:spTree>
    <p:extLst>
      <p:ext uri="{BB962C8B-B14F-4D97-AF65-F5344CB8AC3E}">
        <p14:creationId xmlns:p14="http://schemas.microsoft.com/office/powerpoint/2010/main" val="576975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7</a:t>
            </a:fld>
            <a:endParaRPr lang="en-US" dirty="0"/>
          </a:p>
        </p:txBody>
      </p:sp>
    </p:spTree>
    <p:extLst>
      <p:ext uri="{BB962C8B-B14F-4D97-AF65-F5344CB8AC3E}">
        <p14:creationId xmlns:p14="http://schemas.microsoft.com/office/powerpoint/2010/main" val="952539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E0279-E039-4FD6-AE27-C626EDCEFED9}" type="slidenum">
              <a:rPr lang="en-US" smtClean="0"/>
              <a:t>8</a:t>
            </a:fld>
            <a:endParaRPr lang="en-US" dirty="0"/>
          </a:p>
        </p:txBody>
      </p:sp>
    </p:spTree>
    <p:extLst>
      <p:ext uri="{BB962C8B-B14F-4D97-AF65-F5344CB8AC3E}">
        <p14:creationId xmlns:p14="http://schemas.microsoft.com/office/powerpoint/2010/main" val="3190505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latin typeface="Arial"/>
              <a:cs typeface="Arial"/>
            </a:endParaRPr>
          </a:p>
        </p:txBody>
      </p:sp>
      <p:sp>
        <p:nvSpPr>
          <p:cNvPr id="4" name="Slide Number Placeholder 3"/>
          <p:cNvSpPr>
            <a:spLocks noGrp="1"/>
          </p:cNvSpPr>
          <p:nvPr>
            <p:ph type="sldNum" sz="quarter" idx="10"/>
          </p:nvPr>
        </p:nvSpPr>
        <p:spPr/>
        <p:txBody>
          <a:bodyPr/>
          <a:lstStyle/>
          <a:p>
            <a:fld id="{1DDD1F15-3AF6-440B-889A-5135AE50DBBD}" type="slidenum">
              <a:rPr lang="en-US" smtClean="0"/>
              <a:t>9</a:t>
            </a:fld>
            <a:endParaRPr lang="en-US" dirty="0"/>
          </a:p>
        </p:txBody>
      </p:sp>
    </p:spTree>
    <p:extLst>
      <p:ext uri="{BB962C8B-B14F-4D97-AF65-F5344CB8AC3E}">
        <p14:creationId xmlns:p14="http://schemas.microsoft.com/office/powerpoint/2010/main" val="112353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057400" y="4566920"/>
            <a:ext cx="571500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dirty="0"/>
              <a:t>Click to edit Master subtitle style</a:t>
            </a:r>
          </a:p>
        </p:txBody>
      </p:sp>
      <p:sp>
        <p:nvSpPr>
          <p:cNvPr id="5" name="Text Placeholder 4"/>
          <p:cNvSpPr>
            <a:spLocks noGrp="1"/>
          </p:cNvSpPr>
          <p:nvPr>
            <p:ph type="body" sz="quarter" idx="11"/>
          </p:nvPr>
        </p:nvSpPr>
        <p:spPr>
          <a:xfrm>
            <a:off x="1066800" y="381000"/>
            <a:ext cx="8237538" cy="1295400"/>
          </a:xfrm>
        </p:spPr>
        <p:txBody>
          <a:bodyPr>
            <a:noAutofit/>
          </a:bodyPr>
          <a:lstStyle>
            <a:lvl1pPr marL="0" indent="0" algn="ctr">
              <a:buNone/>
              <a:defRPr sz="4000">
                <a:solidFill>
                  <a:schemeClr val="bg1"/>
                </a:solidFill>
              </a:defRPr>
            </a:lvl1pPr>
            <a:lvl2pPr marL="509320" indent="0" algn="ctr">
              <a:buNone/>
              <a:defRPr sz="4000">
                <a:solidFill>
                  <a:schemeClr val="bg1"/>
                </a:solidFill>
              </a:defRPr>
            </a:lvl2pPr>
            <a:lvl3pPr marL="1018637" indent="0" algn="ctr">
              <a:buNone/>
              <a:defRPr sz="4000">
                <a:solidFill>
                  <a:schemeClr val="bg1"/>
                </a:solidFill>
              </a:defRPr>
            </a:lvl3pPr>
            <a:lvl4pPr marL="1527955" indent="0" algn="ctr">
              <a:buNone/>
              <a:defRPr sz="4000">
                <a:solidFill>
                  <a:schemeClr val="bg1"/>
                </a:solidFill>
              </a:defRPr>
            </a:lvl4pPr>
            <a:lvl5pPr marL="2037275" indent="0" algn="ctr">
              <a:buNone/>
              <a:defRPr sz="4000">
                <a:solidFill>
                  <a:schemeClr val="bg1"/>
                </a:solidFill>
              </a:defRPr>
            </a:lvl5pPr>
          </a:lstStyle>
          <a:p>
            <a:pPr lvl="0"/>
            <a:r>
              <a:rPr lang="en-US" dirty="0" smtClean="0"/>
              <a:t>Edit Master text styles</a:t>
            </a:r>
            <a:endParaRPr lang="en-US" dirty="0"/>
          </a:p>
        </p:txBody>
      </p:sp>
    </p:spTree>
    <p:custDataLst>
      <p:tags r:id="rId1"/>
    </p:custDataLst>
    <p:extLst>
      <p:ext uri="{BB962C8B-B14F-4D97-AF65-F5344CB8AC3E}">
        <p14:creationId xmlns:p14="http://schemas.microsoft.com/office/powerpoint/2010/main" val="27878811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80DD5A-07FC-4311-B351-24A77EE4D222}" type="slidenum">
              <a:rPr lang="en-US" smtClean="0"/>
              <a:t>‹#›</a:t>
            </a:fld>
            <a:endParaRPr lang="en-US" dirty="0"/>
          </a:p>
        </p:txBody>
      </p:sp>
    </p:spTree>
    <p:extLst>
      <p:ext uri="{BB962C8B-B14F-4D97-AF65-F5344CB8AC3E}">
        <p14:creationId xmlns:p14="http://schemas.microsoft.com/office/powerpoint/2010/main" val="84483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
        <p:nvSpPr>
          <p:cNvPr id="5" name="Content Placeholder 2"/>
          <p:cNvSpPr>
            <a:spLocks noGrp="1"/>
          </p:cNvSpPr>
          <p:nvPr>
            <p:ph idx="13"/>
          </p:nvPr>
        </p:nvSpPr>
        <p:spPr>
          <a:xfrm>
            <a:off x="0" y="6942986"/>
            <a:ext cx="9067800" cy="829413"/>
          </a:xfrm>
        </p:spPr>
        <p:txBody>
          <a:bodyPr>
            <a:noAutofit/>
          </a:bodyPr>
          <a:lstStyle>
            <a:lvl1pPr>
              <a:buFont typeface="+mj-lt"/>
              <a:buAutoNum type="arabicPeriod"/>
              <a:defRPr sz="1400"/>
            </a:lvl1pPr>
            <a:lvl2pPr>
              <a:defRPr sz="1400"/>
            </a:lvl2pPr>
            <a:lvl3pPr>
              <a:defRPr sz="1400"/>
            </a:lvl3pPr>
            <a:lvl4pPr>
              <a:defRPr sz="1400"/>
            </a:lvl4pPr>
            <a:lvl5pPr>
              <a:defRPr sz="1400"/>
            </a:lvl5pPr>
          </a:lstStyle>
          <a:p>
            <a:pPr lvl="0"/>
            <a:r>
              <a:rPr lang="en-US" dirty="0"/>
              <a:t>Click to edit Master text </a:t>
            </a:r>
            <a:r>
              <a:rPr lang="en-US" dirty="0" smtClean="0"/>
              <a:t>styles</a:t>
            </a:r>
            <a:endParaRPr lang="en-US" dirty="0"/>
          </a:p>
        </p:txBody>
      </p:sp>
    </p:spTree>
    <p:custDataLst>
      <p:tags r:id="rId1"/>
    </p:custDataLst>
    <p:extLst>
      <p:ext uri="{BB962C8B-B14F-4D97-AF65-F5344CB8AC3E}">
        <p14:creationId xmlns:p14="http://schemas.microsoft.com/office/powerpoint/2010/main" val="249222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502920" y="1143001"/>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
        <p:nvSpPr>
          <p:cNvPr id="5" name="Content Placeholder 2"/>
          <p:cNvSpPr>
            <a:spLocks noGrp="1"/>
          </p:cNvSpPr>
          <p:nvPr>
            <p:ph idx="13"/>
          </p:nvPr>
        </p:nvSpPr>
        <p:spPr>
          <a:xfrm>
            <a:off x="0" y="6942986"/>
            <a:ext cx="9067800" cy="829413"/>
          </a:xfrm>
        </p:spPr>
        <p:txBody>
          <a:bodyPr>
            <a:noAutofit/>
          </a:bodyPr>
          <a:lstStyle>
            <a:lvl1pPr>
              <a:buFont typeface="+mj-lt"/>
              <a:buAutoNum type="arabicPeriod"/>
              <a:defRPr sz="1400"/>
            </a:lvl1pPr>
            <a:lvl2pPr>
              <a:defRPr sz="1400"/>
            </a:lvl2pPr>
            <a:lvl3pPr>
              <a:defRPr sz="1400"/>
            </a:lvl3pPr>
            <a:lvl4pPr>
              <a:defRPr sz="1400"/>
            </a:lvl4pPr>
            <a:lvl5pPr>
              <a:defRPr sz="1400"/>
            </a:lvl5pPr>
          </a:lstStyle>
          <a:p>
            <a:pPr lvl="0"/>
            <a:r>
              <a:rPr lang="en-US" dirty="0"/>
              <a:t>Click to edit Master text </a:t>
            </a:r>
            <a:r>
              <a:rPr lang="en-US" dirty="0" smtClean="0"/>
              <a:t>styles</a:t>
            </a:r>
            <a:endParaRPr lang="en-US" dirty="0"/>
          </a:p>
        </p:txBody>
      </p:sp>
      <p:sp>
        <p:nvSpPr>
          <p:cNvPr id="7" name="Content Placeholder 2"/>
          <p:cNvSpPr>
            <a:spLocks noGrp="1"/>
          </p:cNvSpPr>
          <p:nvPr>
            <p:ph idx="14"/>
          </p:nvPr>
        </p:nvSpPr>
        <p:spPr>
          <a:xfrm>
            <a:off x="496635" y="1740657"/>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5"/>
          </p:nvPr>
        </p:nvSpPr>
        <p:spPr>
          <a:xfrm>
            <a:off x="496635" y="2371672"/>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6"/>
          </p:nvPr>
        </p:nvSpPr>
        <p:spPr>
          <a:xfrm>
            <a:off x="496635" y="3002687"/>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7"/>
          </p:nvPr>
        </p:nvSpPr>
        <p:spPr>
          <a:xfrm>
            <a:off x="496635" y="3661993"/>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8"/>
          </p:nvPr>
        </p:nvSpPr>
        <p:spPr>
          <a:xfrm>
            <a:off x="496635" y="4321299"/>
            <a:ext cx="9052560" cy="533399"/>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Tree>
    <p:custDataLst>
      <p:tags r:id="rId1"/>
    </p:custDataLst>
    <p:extLst>
      <p:ext uri="{BB962C8B-B14F-4D97-AF65-F5344CB8AC3E}">
        <p14:creationId xmlns:p14="http://schemas.microsoft.com/office/powerpoint/2010/main" val="62736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dirty="0"/>
          </a:p>
        </p:txBody>
      </p:sp>
      <p:sp>
        <p:nvSpPr>
          <p:cNvPr id="8" name="Content Placeholder 2"/>
          <p:cNvSpPr>
            <a:spLocks noGrp="1"/>
          </p:cNvSpPr>
          <p:nvPr>
            <p:ph idx="1"/>
          </p:nvPr>
        </p:nvSpPr>
        <p:spPr>
          <a:xfrm>
            <a:off x="502920" y="1143000"/>
            <a:ext cx="4610100" cy="5799987"/>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p:nvPr>
        </p:nvSpPr>
        <p:spPr>
          <a:xfrm>
            <a:off x="5118100" y="1143000"/>
            <a:ext cx="4610100" cy="5799987"/>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
        <p:nvSpPr>
          <p:cNvPr id="11" name="Content Placeholder 2"/>
          <p:cNvSpPr>
            <a:spLocks noGrp="1"/>
          </p:cNvSpPr>
          <p:nvPr>
            <p:ph idx="14"/>
          </p:nvPr>
        </p:nvSpPr>
        <p:spPr>
          <a:xfrm>
            <a:off x="0" y="6942986"/>
            <a:ext cx="9067800" cy="829414"/>
          </a:xfrm>
        </p:spPr>
        <p:txBody>
          <a:bodyPr>
            <a:noAutofit/>
          </a:bodyPr>
          <a:lstStyle>
            <a:lvl1pPr>
              <a:buFont typeface="+mj-lt"/>
              <a:buAutoNum type="arabicPeriod"/>
              <a:defRPr sz="1400"/>
            </a:lvl1pPr>
            <a:lvl2pPr>
              <a:defRPr sz="1400"/>
            </a:lvl2pPr>
            <a:lvl3pPr>
              <a:defRPr sz="1400"/>
            </a:lvl3pPr>
            <a:lvl4pPr>
              <a:defRPr sz="1400"/>
            </a:lvl4pPr>
            <a:lvl5pPr>
              <a:defRPr sz="1400"/>
            </a:lvl5pPr>
          </a:lstStyle>
          <a:p>
            <a:pPr lvl="0"/>
            <a:r>
              <a:rPr lang="en-US" dirty="0"/>
              <a:t>Click to edit Master text </a:t>
            </a:r>
            <a:r>
              <a:rPr lang="en-US" dirty="0" smtClean="0"/>
              <a:t>styles</a:t>
            </a:r>
            <a:endParaRPr lang="en-US" dirty="0"/>
          </a:p>
        </p:txBody>
      </p:sp>
    </p:spTree>
    <p:custDataLst>
      <p:tags r:id="rId1"/>
    </p:custDataLst>
    <p:extLst>
      <p:ext uri="{BB962C8B-B14F-4D97-AF65-F5344CB8AC3E}">
        <p14:creationId xmlns:p14="http://schemas.microsoft.com/office/powerpoint/2010/main" val="3208549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93EEC8E-C5CF-40DF-832D-5BCB0E209B98}" type="slidenum">
              <a:rPr lang="en-US" smtClean="0"/>
              <a:t>‹#›</a:t>
            </a:fld>
            <a:endParaRPr lang="en-US" dirty="0"/>
          </a:p>
        </p:txBody>
      </p:sp>
      <p:sp>
        <p:nvSpPr>
          <p:cNvPr id="10" name="Content Placeholder 2"/>
          <p:cNvSpPr>
            <a:spLocks noGrp="1"/>
          </p:cNvSpPr>
          <p:nvPr>
            <p:ph idx="13"/>
          </p:nvPr>
        </p:nvSpPr>
        <p:spPr>
          <a:xfrm>
            <a:off x="502920" y="1944264"/>
            <a:ext cx="4610100" cy="4998723"/>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4"/>
          </p:nvPr>
        </p:nvSpPr>
        <p:spPr>
          <a:xfrm>
            <a:off x="5118100" y="1944264"/>
            <a:ext cx="4610100" cy="4998723"/>
          </a:xfrm>
        </p:spPr>
        <p:txBody>
          <a:bodyPr/>
          <a:lstStyle>
            <a:lvl1pPr>
              <a:defRPr sz="2800"/>
            </a:lvl1pPr>
            <a:lvl2pPr>
              <a:defRPr sz="2400"/>
            </a:lvl2pPr>
            <a:lvl3pPr>
              <a:defRPr sz="20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0"/>
            <a:ext cx="10058400" cy="914400"/>
          </a:xfrm>
        </p:spPr>
        <p:txBody>
          <a:bodyPr anchor="b">
            <a:noAutofit/>
          </a:bodyPr>
          <a:lstStyle>
            <a:lvl1pPr>
              <a:defRPr sz="4000"/>
            </a:lvl1pPr>
          </a:lstStyle>
          <a:p>
            <a:r>
              <a:rPr lang="en-US" dirty="0"/>
              <a:t>Click to edit Master title style</a:t>
            </a:r>
          </a:p>
        </p:txBody>
      </p:sp>
    </p:spTree>
    <p:custDataLst>
      <p:tags r:id="rId1"/>
    </p:custDataLst>
    <p:extLst>
      <p:ext uri="{BB962C8B-B14F-4D97-AF65-F5344CB8AC3E}">
        <p14:creationId xmlns:p14="http://schemas.microsoft.com/office/powerpoint/2010/main" val="1498817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02920" y="259081"/>
            <a:ext cx="9052560" cy="672897"/>
          </a:xfrm>
          <a:prstGeom prst="rect">
            <a:avLst/>
          </a:prstGeom>
        </p:spPr>
        <p:txBody>
          <a:bodyPr vert="horz" lIns="91391" tIns="45697" rIns="91391" bIns="45697" rtlCol="0" anchor="ctr">
            <a:normAutofit/>
          </a:bodyPr>
          <a:lstStyle/>
          <a:p>
            <a:r>
              <a:rPr lang="en-US" dirty="0"/>
              <a:t>Click to edit Master title style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5556"/>
          <a:stretch/>
        </p:blipFill>
        <p:spPr>
          <a:xfrm>
            <a:off x="0" y="6684264"/>
            <a:ext cx="10058400" cy="1122680"/>
          </a:xfrm>
          <a:prstGeom prst="rect">
            <a:avLst/>
          </a:prstGeom>
        </p:spPr>
      </p:pic>
      <p:sp>
        <p:nvSpPr>
          <p:cNvPr id="6" name="Text Placeholder 2"/>
          <p:cNvSpPr>
            <a:spLocks noGrp="1"/>
          </p:cNvSpPr>
          <p:nvPr>
            <p:ph idx="1"/>
          </p:nvPr>
        </p:nvSpPr>
        <p:spPr>
          <a:xfrm>
            <a:off x="502920" y="1122680"/>
            <a:ext cx="9052560" cy="5786120"/>
          </a:xfrm>
          <a:prstGeom prst="rect">
            <a:avLst/>
          </a:prstGeom>
        </p:spPr>
        <p:txBody>
          <a:bodyPr vert="horz" lIns="91391" tIns="45697" rIns="91391" bIns="4569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0574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914400"/>
          </a:xfrm>
        </p:spPr>
        <p:txBody>
          <a:bodyPr anchor="b">
            <a:no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dirty="0"/>
          </a:p>
        </p:txBody>
      </p:sp>
    </p:spTree>
    <p:custDataLst>
      <p:tags r:id="rId1"/>
    </p:custDataLst>
    <p:extLst>
      <p:ext uri="{BB962C8B-B14F-4D97-AF65-F5344CB8AC3E}">
        <p14:creationId xmlns:p14="http://schemas.microsoft.com/office/powerpoint/2010/main" val="15018538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80DD5A-07FC-4311-B351-24A77EE4D222}" type="slidenum">
              <a:rPr lang="en-US" smtClean="0"/>
              <a:t>‹#›</a:t>
            </a:fld>
            <a:endParaRPr lang="en-US" dirty="0"/>
          </a:p>
        </p:txBody>
      </p:sp>
    </p:spTree>
    <p:extLst>
      <p:ext uri="{BB962C8B-B14F-4D97-AF65-F5344CB8AC3E}">
        <p14:creationId xmlns:p14="http://schemas.microsoft.com/office/powerpoint/2010/main" val="3276301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dirty="0"/>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pPr/>
              <a:t>‹#›</a:t>
            </a:fld>
            <a:endParaRPr lang="en-US" dirty="0"/>
          </a:p>
        </p:txBody>
      </p:sp>
      <p:sp>
        <p:nvSpPr>
          <p:cNvPr id="8" name="TextBox 7"/>
          <p:cNvSpPr txBox="1"/>
          <p:nvPr userDrawn="1"/>
        </p:nvSpPr>
        <p:spPr>
          <a:xfrm>
            <a:off x="228600" y="7126069"/>
            <a:ext cx="1752599" cy="646331"/>
          </a:xfrm>
          <a:prstGeom prst="rect">
            <a:avLst/>
          </a:prstGeom>
          <a:noFill/>
        </p:spPr>
        <p:txBody>
          <a:bodyPr wrap="square" rtlCol="0">
            <a:spAutoFit/>
          </a:bodyPr>
          <a:lstStyle/>
          <a:p>
            <a:r>
              <a:rPr lang="en-US" sz="1200" dirty="0" smtClean="0"/>
              <a:t>AHRQ Safety Program for Improving Antibiotic Use – Acute Care</a:t>
            </a:r>
            <a:endParaRPr lang="en-US" sz="1200" dirty="0"/>
          </a:p>
        </p:txBody>
      </p:sp>
      <p:cxnSp>
        <p:nvCxnSpPr>
          <p:cNvPr id="9" name="Straight Connector 8"/>
          <p:cNvCxnSpPr/>
          <p:nvPr userDrawn="1"/>
        </p:nvCxnSpPr>
        <p:spPr>
          <a:xfrm>
            <a:off x="228600" y="7126069"/>
            <a:ext cx="0" cy="600813"/>
          </a:xfrm>
          <a:prstGeom prst="line">
            <a:avLst/>
          </a:prstGeom>
          <a:ln>
            <a:solidFill>
              <a:srgbClr val="009EC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8138690" y="7303885"/>
            <a:ext cx="1602829" cy="523220"/>
          </a:xfrm>
          <a:prstGeom prst="rect">
            <a:avLst/>
          </a:prstGeom>
          <a:noFill/>
        </p:spPr>
        <p:txBody>
          <a:bodyPr wrap="square" rtlCol="0">
            <a:spAutoFit/>
          </a:bodyPr>
          <a:lstStyle/>
          <a:p>
            <a:r>
              <a:rPr lang="en-US" sz="1400" dirty="0" smtClean="0">
                <a:solidFill>
                  <a:schemeClr val="bg1"/>
                </a:solidFill>
              </a:rPr>
              <a:t>Sustaining</a:t>
            </a:r>
            <a:r>
              <a:rPr lang="en-US" sz="1400" baseline="0" dirty="0" smtClean="0">
                <a:solidFill>
                  <a:schemeClr val="bg1"/>
                </a:solidFill>
              </a:rPr>
              <a:t> Stewardship</a:t>
            </a:r>
            <a:endParaRPr lang="en-US" sz="1400" dirty="0">
              <a:solidFill>
                <a:schemeClr val="bg1"/>
              </a:solidFill>
            </a:endParaRPr>
          </a:p>
        </p:txBody>
      </p:sp>
    </p:spTree>
    <p:custDataLst>
      <p:tags r:id="rId12"/>
    </p:custDataLst>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8" r:id="rId9"/>
    <p:sldLayoutId id="2147483659" r:id="rId10"/>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400" dirty="0"/>
              <a:t>Sustaining Stewardship </a:t>
            </a:r>
            <a:r>
              <a:rPr lang="en-US" sz="5400" dirty="0" smtClean="0"/>
              <a:t>Activities</a:t>
            </a:r>
            <a:endParaRPr lang="en-US" dirty="0"/>
          </a:p>
        </p:txBody>
      </p:sp>
      <p:sp>
        <p:nvSpPr>
          <p:cNvPr id="5" name="Subtitle 4"/>
          <p:cNvSpPr>
            <a:spLocks noGrp="1"/>
          </p:cNvSpPr>
          <p:nvPr>
            <p:ph type="subTitle" idx="1"/>
          </p:nvPr>
        </p:nvSpPr>
        <p:spPr/>
        <p:txBody>
          <a:bodyPr/>
          <a:lstStyle/>
          <a:p>
            <a:r>
              <a:rPr lang="en-US" dirty="0" smtClean="0"/>
              <a:t>Acute Care</a:t>
            </a:r>
            <a:endParaRPr lang="en-US" dirty="0"/>
          </a:p>
        </p:txBody>
      </p:sp>
      <p:sp>
        <p:nvSpPr>
          <p:cNvPr id="7" name="Text Placeholder 6"/>
          <p:cNvSpPr>
            <a:spLocks noGrp="1"/>
          </p:cNvSpPr>
          <p:nvPr>
            <p:ph type="body" sz="quarter" idx="11"/>
          </p:nvPr>
        </p:nvSpPr>
        <p:spPr/>
        <p:txBody>
          <a:bodyPr/>
          <a:lstStyle/>
          <a:p>
            <a:r>
              <a:rPr lang="en-US" dirty="0"/>
              <a:t>AHRQ Safety Program for Improving Antibiotic </a:t>
            </a:r>
            <a:r>
              <a:rPr lang="en-US" dirty="0" smtClean="0"/>
              <a:t>Use</a:t>
            </a:r>
            <a:endParaRPr lang="en-US" dirty="0"/>
          </a:p>
        </p:txBody>
      </p:sp>
      <p:sp>
        <p:nvSpPr>
          <p:cNvPr id="4" name="Rectangle 2"/>
          <p:cNvSpPr txBox="1">
            <a:spLocks noChangeArrowheads="1"/>
          </p:cNvSpPr>
          <p:nvPr/>
        </p:nvSpPr>
        <p:spPr>
          <a:xfrm>
            <a:off x="1299210" y="2182123"/>
            <a:ext cx="7231380" cy="2102130"/>
          </a:xfrm>
          <a:prstGeom prst="rect">
            <a:avLst/>
          </a:prstGeom>
        </p:spPr>
        <p:txBody>
          <a:bodyPr vert="horz" lIns="101864" tIns="50933" rIns="101864" bIns="50933" rtlCol="0" anchor="ctr">
            <a:normAutofit fontScale="97500"/>
          </a:bodyPr>
          <a:lstStyle>
            <a:lvl1pPr algn="ctr" defTabSz="1018638" rtl="0" eaLnBrk="1" latinLnBrk="0" hangingPunct="1">
              <a:spcBef>
                <a:spcPct val="0"/>
              </a:spcBef>
              <a:buNone/>
              <a:defRPr sz="5000" b="0" i="0" u="none" kern="1200">
                <a:solidFill>
                  <a:schemeClr val="tx1"/>
                </a:solidFill>
                <a:latin typeface="+mj-lt"/>
                <a:ea typeface="+mj-ea"/>
                <a:cs typeface="+mj-cs"/>
              </a:defRPr>
            </a:lvl1pPr>
          </a:lstStyle>
          <a:p>
            <a:endParaRPr lang="en-US" sz="4000" dirty="0" smtClean="0"/>
          </a:p>
        </p:txBody>
      </p:sp>
      <p:sp>
        <p:nvSpPr>
          <p:cNvPr id="6" name="TextBox 4"/>
          <p:cNvSpPr txBox="1"/>
          <p:nvPr/>
        </p:nvSpPr>
        <p:spPr>
          <a:xfrm>
            <a:off x="7197090" y="7239000"/>
            <a:ext cx="2667000" cy="461665"/>
          </a:xfrm>
          <a:prstGeom prst="rect">
            <a:avLst/>
          </a:prstGeom>
          <a:noFill/>
        </p:spPr>
        <p:txBody>
          <a:bodyPr wrap="square" rtlCol="0">
            <a:spAutoFit/>
          </a:bodyPr>
          <a:ls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a:lstStyle>
          <a:p>
            <a:pPr algn="r"/>
            <a:r>
              <a:rPr lang="en-US" sz="1200" dirty="0" smtClean="0">
                <a:solidFill>
                  <a:schemeClr val="bg1"/>
                </a:solidFill>
              </a:rPr>
              <a:t>AHRQ Pub. No. 17(20)-0028-EF</a:t>
            </a:r>
          </a:p>
          <a:p>
            <a:pPr algn="r"/>
            <a:r>
              <a:rPr lang="en-US" sz="1200" dirty="0" smtClean="0">
                <a:solidFill>
                  <a:schemeClr val="bg1"/>
                </a:solidFill>
              </a:rPr>
              <a:t>November 2019 </a:t>
            </a:r>
            <a:endParaRPr lang="en-US" sz="1200" dirty="0">
              <a:solidFill>
                <a:schemeClr val="bg1"/>
              </a:solidFill>
            </a:endParaRPr>
          </a:p>
        </p:txBody>
      </p:sp>
    </p:spTree>
    <p:custDataLst>
      <p:tags r:id="rId1"/>
    </p:custDataLst>
    <p:extLst>
      <p:ext uri="{BB962C8B-B14F-4D97-AF65-F5344CB8AC3E}">
        <p14:creationId xmlns:p14="http://schemas.microsoft.com/office/powerpoint/2010/main" val="20711986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83418" y="1295400"/>
            <a:ext cx="8865382" cy="59436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800"/>
              </a:spcBef>
            </a:pPr>
            <a:endParaRPr lang="en-US" dirty="0"/>
          </a:p>
        </p:txBody>
      </p:sp>
      <p:sp>
        <p:nvSpPr>
          <p:cNvPr id="2" name="Title 1"/>
          <p:cNvSpPr>
            <a:spLocks noGrp="1"/>
          </p:cNvSpPr>
          <p:nvPr>
            <p:ph type="title"/>
          </p:nvPr>
        </p:nvSpPr>
        <p:spPr/>
        <p:txBody>
          <a:bodyPr>
            <a:normAutofit/>
          </a:bodyPr>
          <a:lstStyle/>
          <a:p>
            <a:r>
              <a:rPr lang="en-US" dirty="0" smtClean="0"/>
              <a:t>Example Intervention</a:t>
            </a:r>
            <a:r>
              <a:rPr lang="en-US" baseline="30000" dirty="0" smtClean="0"/>
              <a:t>2</a:t>
            </a:r>
            <a:endParaRPr lang="en-US" baseline="30000" dirty="0"/>
          </a:p>
        </p:txBody>
      </p:sp>
      <p:sp>
        <p:nvSpPr>
          <p:cNvPr id="7" name="Content Placeholder 6"/>
          <p:cNvSpPr>
            <a:spLocks noGrp="1"/>
          </p:cNvSpPr>
          <p:nvPr>
            <p:ph idx="1"/>
          </p:nvPr>
        </p:nvSpPr>
        <p:spPr>
          <a:xfrm>
            <a:off x="583418" y="1143000"/>
            <a:ext cx="9200662" cy="6324600"/>
          </a:xfrm>
        </p:spPr>
        <p:txBody>
          <a:bodyPr>
            <a:normAutofit/>
          </a:bodyPr>
          <a:lstStyle/>
          <a:p>
            <a:pPr>
              <a:spcBef>
                <a:spcPts val="1200"/>
              </a:spcBef>
            </a:pPr>
            <a:r>
              <a:rPr lang="en-US" b="1" dirty="0">
                <a:cs typeface="Arial" panose="020B0604020202020204" pitchFamily="34" charset="0"/>
              </a:rPr>
              <a:t>Goals</a:t>
            </a:r>
          </a:p>
          <a:p>
            <a:pPr lvl="1">
              <a:spcBef>
                <a:spcPts val="1200"/>
              </a:spcBef>
            </a:pPr>
            <a:r>
              <a:rPr lang="en-US" dirty="0">
                <a:cs typeface="Arial" panose="020B0604020202020204" pitchFamily="34" charset="0"/>
              </a:rPr>
              <a:t>To decrease the duration of therapy </a:t>
            </a:r>
            <a:r>
              <a:rPr lang="en-US" dirty="0" smtClean="0">
                <a:cs typeface="Arial" panose="020B0604020202020204" pitchFamily="34" charset="0"/>
              </a:rPr>
              <a:t/>
            </a:r>
            <a:br>
              <a:rPr lang="en-US" dirty="0" smtClean="0">
                <a:cs typeface="Arial" panose="020B0604020202020204" pitchFamily="34" charset="0"/>
              </a:rPr>
            </a:br>
            <a:r>
              <a:rPr lang="en-US" dirty="0" smtClean="0">
                <a:cs typeface="Arial" panose="020B0604020202020204" pitchFamily="34" charset="0"/>
              </a:rPr>
              <a:t>prescribed </a:t>
            </a:r>
            <a:r>
              <a:rPr lang="en-US" dirty="0">
                <a:cs typeface="Arial" panose="020B0604020202020204" pitchFamily="34" charset="0"/>
              </a:rPr>
              <a:t>for community-acquired </a:t>
            </a:r>
            <a:r>
              <a:rPr lang="en-US" dirty="0" smtClean="0">
                <a:cs typeface="Arial" panose="020B0604020202020204" pitchFamily="34" charset="0"/>
              </a:rPr>
              <a:t/>
            </a:r>
            <a:br>
              <a:rPr lang="en-US" dirty="0" smtClean="0">
                <a:cs typeface="Arial" panose="020B0604020202020204" pitchFamily="34" charset="0"/>
              </a:rPr>
            </a:br>
            <a:r>
              <a:rPr lang="en-US" dirty="0" smtClean="0">
                <a:cs typeface="Arial" panose="020B0604020202020204" pitchFamily="34" charset="0"/>
              </a:rPr>
              <a:t>pneumonia </a:t>
            </a:r>
            <a:r>
              <a:rPr lang="en-US" dirty="0">
                <a:cs typeface="Arial" panose="020B0604020202020204" pitchFamily="34" charset="0"/>
              </a:rPr>
              <a:t>(CAP) from a median of 9 </a:t>
            </a:r>
            <a:r>
              <a:rPr lang="en-US" dirty="0" smtClean="0">
                <a:cs typeface="Arial" panose="020B0604020202020204" pitchFamily="34" charset="0"/>
              </a:rPr>
              <a:t/>
            </a:r>
            <a:br>
              <a:rPr lang="en-US" dirty="0" smtClean="0">
                <a:cs typeface="Arial" panose="020B0604020202020204" pitchFamily="34" charset="0"/>
              </a:rPr>
            </a:br>
            <a:r>
              <a:rPr lang="en-US" dirty="0" smtClean="0">
                <a:cs typeface="Arial" panose="020B0604020202020204" pitchFamily="34" charset="0"/>
              </a:rPr>
              <a:t>days </a:t>
            </a:r>
            <a:r>
              <a:rPr lang="en-US" dirty="0">
                <a:cs typeface="Arial" panose="020B0604020202020204" pitchFamily="34" charset="0"/>
              </a:rPr>
              <a:t>to 5 days</a:t>
            </a:r>
          </a:p>
          <a:p>
            <a:pPr>
              <a:spcBef>
                <a:spcPts val="1200"/>
              </a:spcBef>
            </a:pPr>
            <a:r>
              <a:rPr lang="en-US" b="1" dirty="0">
                <a:cs typeface="Arial" panose="020B0604020202020204" pitchFamily="34" charset="0"/>
              </a:rPr>
              <a:t>Approach</a:t>
            </a:r>
          </a:p>
          <a:p>
            <a:pPr lvl="1">
              <a:spcBef>
                <a:spcPts val="1200"/>
              </a:spcBef>
            </a:pPr>
            <a:r>
              <a:rPr lang="en-US" dirty="0">
                <a:cs typeface="Arial" panose="020B0604020202020204" pitchFamily="34" charset="0"/>
              </a:rPr>
              <a:t>Updated CAP guidelines were user-friendly and available at the point of care</a:t>
            </a:r>
          </a:p>
          <a:p>
            <a:pPr lvl="1">
              <a:spcBef>
                <a:spcPts val="1200"/>
              </a:spcBef>
            </a:pPr>
            <a:r>
              <a:rPr lang="en-US" dirty="0">
                <a:cs typeface="Arial" panose="020B0604020202020204" pitchFamily="34" charset="0"/>
              </a:rPr>
              <a:t>Provided educational sessions on the diagnosis and management of CAP</a:t>
            </a:r>
          </a:p>
          <a:p>
            <a:pPr lvl="1">
              <a:spcBef>
                <a:spcPts val="1200"/>
              </a:spcBef>
            </a:pPr>
            <a:r>
              <a:rPr lang="en-US" dirty="0"/>
              <a:t>Prospective audit and feedback provided for patients admitted for CAP to the medicine service Monday through </a:t>
            </a:r>
            <a:r>
              <a:rPr lang="en-US" dirty="0" smtClean="0"/>
              <a:t>Friday</a:t>
            </a:r>
            <a:endParaRPr lang="en-US" dirty="0"/>
          </a:p>
        </p:txBody>
      </p:sp>
      <p:sp>
        <p:nvSpPr>
          <p:cNvPr id="3" name="Slide Number Placeholder 2"/>
          <p:cNvSpPr>
            <a:spLocks noGrp="1"/>
          </p:cNvSpPr>
          <p:nvPr>
            <p:ph type="sldNum" sz="quarter" idx="12"/>
          </p:nvPr>
        </p:nvSpPr>
        <p:spPr/>
        <p:txBody>
          <a:bodyPr/>
          <a:lstStyle/>
          <a:p>
            <a:fld id="{7A80DD5A-07FC-4311-B351-24A77EE4D222}" type="slidenum">
              <a:rPr lang="en-US" smtClean="0"/>
              <a:pPr/>
              <a:t>10</a:t>
            </a:fld>
            <a:endParaRPr lang="en-US" dirty="0"/>
          </a:p>
        </p:txBody>
      </p:sp>
      <p:pic>
        <p:nvPicPr>
          <p:cNvPr id="9" name="Picture 8" descr="image- dart board, symbol of goals" title="image- dart bo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6520" y="1295400"/>
            <a:ext cx="3169920" cy="2113280"/>
          </a:xfrm>
          <a:prstGeom prst="rect">
            <a:avLst/>
          </a:prstGeom>
        </p:spPr>
      </p:pic>
    </p:spTree>
    <p:extLst>
      <p:ext uri="{BB962C8B-B14F-4D97-AF65-F5344CB8AC3E}">
        <p14:creationId xmlns:p14="http://schemas.microsoft.com/office/powerpoint/2010/main" val="1705003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a:t>
            </a:r>
            <a:r>
              <a:rPr lang="en-US" baseline="30000" dirty="0" smtClean="0"/>
              <a:t>2</a:t>
            </a:r>
            <a:endParaRPr lang="en-US" baseline="300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4137706888"/>
              </p:ext>
            </p:extLst>
          </p:nvPr>
        </p:nvGraphicFramePr>
        <p:xfrm>
          <a:off x="692150" y="2068513"/>
          <a:ext cx="8703102" cy="2069592"/>
        </p:xfrm>
        <a:graphic>
          <a:graphicData uri="http://schemas.openxmlformats.org/drawingml/2006/table">
            <a:tbl>
              <a:tblPr firstRow="1" bandRow="1">
                <a:tableStyleId>{5A111915-BE36-4E01-A7E5-04B1672EAD32}</a:tableStyleId>
              </a:tblPr>
              <a:tblGrid>
                <a:gridCol w="3549011">
                  <a:extLst>
                    <a:ext uri="{9D8B030D-6E8A-4147-A177-3AD203B41FA5}">
                      <a16:colId xmlns:a16="http://schemas.microsoft.com/office/drawing/2014/main" val="20000"/>
                    </a:ext>
                  </a:extLst>
                </a:gridCol>
                <a:gridCol w="1607418">
                  <a:extLst>
                    <a:ext uri="{9D8B030D-6E8A-4147-A177-3AD203B41FA5}">
                      <a16:colId xmlns:a16="http://schemas.microsoft.com/office/drawing/2014/main" val="20001"/>
                    </a:ext>
                  </a:extLst>
                </a:gridCol>
                <a:gridCol w="1956856">
                  <a:extLst>
                    <a:ext uri="{9D8B030D-6E8A-4147-A177-3AD203B41FA5}">
                      <a16:colId xmlns:a16="http://schemas.microsoft.com/office/drawing/2014/main" val="20002"/>
                    </a:ext>
                  </a:extLst>
                </a:gridCol>
                <a:gridCol w="1589817">
                  <a:extLst>
                    <a:ext uri="{9D8B030D-6E8A-4147-A177-3AD203B41FA5}">
                      <a16:colId xmlns:a16="http://schemas.microsoft.com/office/drawing/2014/main" val="20003"/>
                    </a:ext>
                  </a:extLst>
                </a:gridCol>
              </a:tblGrid>
              <a:tr h="745998">
                <a:tc>
                  <a:txBody>
                    <a:bodyPr/>
                    <a:lstStyle/>
                    <a:p>
                      <a:pPr algn="ctr"/>
                      <a:r>
                        <a:rPr lang="en-US" sz="2800" dirty="0" smtClean="0"/>
                        <a:t>Outcome</a:t>
                      </a:r>
                      <a:endParaRPr lang="en-US" sz="2800" b="1" dirty="0">
                        <a:latin typeface="Arial"/>
                        <a:cs typeface="Arial"/>
                      </a:endParaRPr>
                    </a:p>
                  </a:txBody>
                  <a:tcPr marL="37021" marR="37021" marT="37719" marB="37719" anchor="ctr"/>
                </a:tc>
                <a:tc>
                  <a:txBody>
                    <a:bodyPr/>
                    <a:lstStyle/>
                    <a:p>
                      <a:pPr algn="ctr"/>
                      <a:r>
                        <a:rPr lang="en-US" sz="2800" dirty="0" smtClean="0"/>
                        <a:t>Baseline</a:t>
                      </a:r>
                      <a:endParaRPr lang="en-US" sz="2800" b="1" dirty="0">
                        <a:latin typeface="Arial"/>
                        <a:cs typeface="Arial"/>
                      </a:endParaRPr>
                    </a:p>
                  </a:txBody>
                  <a:tcPr marL="37021" marR="37021" marT="37719" marB="37719" anchor="ctr"/>
                </a:tc>
                <a:tc>
                  <a:txBody>
                    <a:bodyPr/>
                    <a:lstStyle/>
                    <a:p>
                      <a:pPr algn="ctr"/>
                      <a:r>
                        <a:rPr lang="en-US" sz="2800" dirty="0" smtClean="0"/>
                        <a:t>Intervention</a:t>
                      </a:r>
                      <a:endParaRPr lang="en-US" sz="2800" b="1" dirty="0">
                        <a:latin typeface="Arial"/>
                        <a:cs typeface="Arial"/>
                      </a:endParaRPr>
                    </a:p>
                  </a:txBody>
                  <a:tcPr marL="37021" marR="37021" marT="37719" marB="37719" anchor="ctr"/>
                </a:tc>
                <a:tc>
                  <a:txBody>
                    <a:bodyPr/>
                    <a:lstStyle/>
                    <a:p>
                      <a:pPr algn="ctr"/>
                      <a:r>
                        <a:rPr lang="en-US" sz="2800" dirty="0" smtClean="0"/>
                        <a:t>P-value</a:t>
                      </a:r>
                      <a:endParaRPr lang="en-US" sz="2800" b="1" dirty="0">
                        <a:latin typeface="Arial"/>
                        <a:cs typeface="Arial"/>
                      </a:endParaRPr>
                    </a:p>
                  </a:txBody>
                  <a:tcPr marL="37021" marR="37021" marT="37719" marB="37719" anchor="ctr"/>
                </a:tc>
                <a:extLst>
                  <a:ext uri="{0D108BD9-81ED-4DB2-BD59-A6C34878D82A}">
                    <a16:rowId xmlns:a16="http://schemas.microsoft.com/office/drawing/2014/main" val="10000"/>
                  </a:ext>
                </a:extLst>
              </a:tr>
              <a:tr h="410718">
                <a:tc>
                  <a:txBody>
                    <a:bodyPr/>
                    <a:lstStyle/>
                    <a:p>
                      <a:r>
                        <a:rPr lang="en-US" sz="2400" dirty="0" smtClean="0"/>
                        <a:t>Median duration of therapy</a:t>
                      </a:r>
                      <a:endParaRPr lang="en-US" sz="2400" b="0" dirty="0">
                        <a:solidFill>
                          <a:schemeClr val="tx1"/>
                        </a:solidFill>
                        <a:latin typeface="Arial"/>
                        <a:cs typeface="Arial"/>
                      </a:endParaRPr>
                    </a:p>
                  </a:txBody>
                  <a:tcPr marL="37021" marR="37021" marT="37719" marB="37719"/>
                </a:tc>
                <a:tc>
                  <a:txBody>
                    <a:bodyPr/>
                    <a:lstStyle/>
                    <a:p>
                      <a:pPr algn="ctr"/>
                      <a:r>
                        <a:rPr lang="en-US" sz="2400" dirty="0" smtClean="0"/>
                        <a:t>9 days</a:t>
                      </a:r>
                      <a:endParaRPr lang="en-US" sz="2400" dirty="0">
                        <a:solidFill>
                          <a:schemeClr val="tx1"/>
                        </a:solidFill>
                        <a:latin typeface="Arial"/>
                        <a:cs typeface="Arial"/>
                      </a:endParaRPr>
                    </a:p>
                  </a:txBody>
                  <a:tcPr marL="37021" marR="37021" marT="37719" marB="37719"/>
                </a:tc>
                <a:tc>
                  <a:txBody>
                    <a:bodyPr/>
                    <a:lstStyle/>
                    <a:p>
                      <a:pPr algn="ctr"/>
                      <a:r>
                        <a:rPr lang="en-US" sz="2400" dirty="0" smtClean="0"/>
                        <a:t>6 days</a:t>
                      </a:r>
                      <a:endParaRPr lang="en-US" sz="2400" dirty="0">
                        <a:solidFill>
                          <a:schemeClr val="tx1"/>
                        </a:solidFill>
                        <a:latin typeface="Arial"/>
                        <a:cs typeface="Arial"/>
                      </a:endParaRPr>
                    </a:p>
                  </a:txBody>
                  <a:tcPr marL="37021" marR="37021" marT="37719" marB="37719"/>
                </a:tc>
                <a:tc>
                  <a:txBody>
                    <a:bodyPr/>
                    <a:lstStyle/>
                    <a:p>
                      <a:pPr algn="ctr"/>
                      <a:r>
                        <a:rPr lang="en-US" sz="2400" dirty="0" smtClean="0"/>
                        <a:t>&lt;0.01</a:t>
                      </a:r>
                      <a:endParaRPr lang="en-US" sz="2400" dirty="0">
                        <a:solidFill>
                          <a:schemeClr val="tx1"/>
                        </a:solidFill>
                        <a:latin typeface="Arial"/>
                        <a:cs typeface="Arial"/>
                      </a:endParaRPr>
                    </a:p>
                  </a:txBody>
                  <a:tcPr marL="37021" marR="37021" marT="37719" marB="37719"/>
                </a:tc>
                <a:extLst>
                  <a:ext uri="{0D108BD9-81ED-4DB2-BD59-A6C34878D82A}">
                    <a16:rowId xmlns:a16="http://schemas.microsoft.com/office/drawing/2014/main" val="10001"/>
                  </a:ext>
                </a:extLst>
              </a:tr>
              <a:tr h="410718">
                <a:tc>
                  <a:txBody>
                    <a:bodyPr/>
                    <a:lstStyle/>
                    <a:p>
                      <a:r>
                        <a:rPr lang="en-US" sz="2400" dirty="0" smtClean="0"/>
                        <a:t>Readmission </a:t>
                      </a:r>
                      <a:endParaRPr lang="en-US" sz="2400" b="0" dirty="0">
                        <a:solidFill>
                          <a:schemeClr val="tx1"/>
                        </a:solidFill>
                        <a:latin typeface="Arial"/>
                        <a:cs typeface="Arial"/>
                      </a:endParaRPr>
                    </a:p>
                  </a:txBody>
                  <a:tcPr marL="37021" marR="37021" marT="37719" marB="37719"/>
                </a:tc>
                <a:tc>
                  <a:txBody>
                    <a:bodyPr/>
                    <a:lstStyle/>
                    <a:p>
                      <a:pPr algn="ctr"/>
                      <a:r>
                        <a:rPr lang="en-US" sz="2400" dirty="0" smtClean="0"/>
                        <a:t>7%</a:t>
                      </a:r>
                      <a:endParaRPr lang="en-US" sz="2400" dirty="0">
                        <a:solidFill>
                          <a:schemeClr val="tx1"/>
                        </a:solidFill>
                        <a:latin typeface="Arial"/>
                        <a:cs typeface="Arial"/>
                      </a:endParaRPr>
                    </a:p>
                  </a:txBody>
                  <a:tcPr marL="37021" marR="37021" marT="37719" marB="37719"/>
                </a:tc>
                <a:tc>
                  <a:txBody>
                    <a:bodyPr/>
                    <a:lstStyle/>
                    <a:p>
                      <a:pPr algn="ctr"/>
                      <a:r>
                        <a:rPr lang="en-US" sz="2400" dirty="0" smtClean="0"/>
                        <a:t>4%</a:t>
                      </a:r>
                      <a:endParaRPr lang="en-US" sz="2400" dirty="0">
                        <a:solidFill>
                          <a:schemeClr val="tx1"/>
                        </a:solidFill>
                        <a:latin typeface="Arial"/>
                        <a:cs typeface="Arial"/>
                      </a:endParaRPr>
                    </a:p>
                  </a:txBody>
                  <a:tcPr marL="37021" marR="37021" marT="37719" marB="37719"/>
                </a:tc>
                <a:tc>
                  <a:txBody>
                    <a:bodyPr/>
                    <a:lstStyle/>
                    <a:p>
                      <a:pPr algn="ctr"/>
                      <a:r>
                        <a:rPr lang="en-US" sz="2400" dirty="0" smtClean="0"/>
                        <a:t>0.08</a:t>
                      </a:r>
                      <a:endParaRPr lang="en-US" sz="2400" dirty="0">
                        <a:solidFill>
                          <a:schemeClr val="tx1"/>
                        </a:solidFill>
                        <a:latin typeface="Arial"/>
                        <a:cs typeface="Arial"/>
                      </a:endParaRPr>
                    </a:p>
                  </a:txBody>
                  <a:tcPr marL="37021" marR="37021" marT="37719" marB="37719"/>
                </a:tc>
                <a:extLst>
                  <a:ext uri="{0D108BD9-81ED-4DB2-BD59-A6C34878D82A}">
                    <a16:rowId xmlns:a16="http://schemas.microsoft.com/office/drawing/2014/main" val="10002"/>
                  </a:ext>
                </a:extLst>
              </a:tr>
              <a:tr h="410718">
                <a:tc>
                  <a:txBody>
                    <a:bodyPr/>
                    <a:lstStyle/>
                    <a:p>
                      <a:r>
                        <a:rPr lang="en-US" sz="2400" dirty="0" smtClean="0"/>
                        <a:t>Mortality</a:t>
                      </a:r>
                      <a:endParaRPr lang="en-US" sz="2400" b="0" dirty="0">
                        <a:solidFill>
                          <a:schemeClr val="tx1"/>
                        </a:solidFill>
                        <a:latin typeface="Arial"/>
                        <a:cs typeface="Arial"/>
                      </a:endParaRPr>
                    </a:p>
                  </a:txBody>
                  <a:tcPr marL="37021" marR="37021" marT="37719" marB="37719"/>
                </a:tc>
                <a:tc>
                  <a:txBody>
                    <a:bodyPr/>
                    <a:lstStyle/>
                    <a:p>
                      <a:pPr algn="ctr"/>
                      <a:r>
                        <a:rPr lang="en-US" sz="2400" dirty="0" smtClean="0"/>
                        <a:t>2%</a:t>
                      </a:r>
                      <a:endParaRPr lang="en-US" sz="2400" b="0" dirty="0">
                        <a:solidFill>
                          <a:schemeClr val="tx1"/>
                        </a:solidFill>
                        <a:latin typeface="Arial"/>
                        <a:cs typeface="Arial"/>
                      </a:endParaRPr>
                    </a:p>
                  </a:txBody>
                  <a:tcPr marL="37021" marR="37021" marT="37719" marB="37719"/>
                </a:tc>
                <a:tc>
                  <a:txBody>
                    <a:bodyPr/>
                    <a:lstStyle/>
                    <a:p>
                      <a:pPr algn="ctr"/>
                      <a:r>
                        <a:rPr lang="en-US" sz="2400" dirty="0" smtClean="0"/>
                        <a:t>1%</a:t>
                      </a:r>
                      <a:endParaRPr lang="en-US" sz="2400" b="0" dirty="0">
                        <a:solidFill>
                          <a:schemeClr val="tx1"/>
                        </a:solidFill>
                        <a:latin typeface="Arial"/>
                        <a:cs typeface="Arial"/>
                      </a:endParaRPr>
                    </a:p>
                  </a:txBody>
                  <a:tcPr marL="37021" marR="37021" marT="37719" marB="37719"/>
                </a:tc>
                <a:tc>
                  <a:txBody>
                    <a:bodyPr/>
                    <a:lstStyle/>
                    <a:p>
                      <a:pPr algn="ctr"/>
                      <a:r>
                        <a:rPr lang="en-US" sz="2400" dirty="0" smtClean="0"/>
                        <a:t>0.23</a:t>
                      </a:r>
                      <a:endParaRPr lang="en-US" sz="2400" b="0" dirty="0">
                        <a:solidFill>
                          <a:schemeClr val="tx1"/>
                        </a:solidFill>
                        <a:latin typeface="Arial"/>
                        <a:cs typeface="Arial"/>
                      </a:endParaRPr>
                    </a:p>
                  </a:txBody>
                  <a:tcPr marL="37021" marR="37021" marT="37719" marB="37719"/>
                </a:tc>
                <a:extLst>
                  <a:ext uri="{0D108BD9-81ED-4DB2-BD59-A6C34878D82A}">
                    <a16:rowId xmlns:a16="http://schemas.microsoft.com/office/drawing/2014/main" val="10003"/>
                  </a:ext>
                </a:extLst>
              </a:tr>
            </a:tbl>
          </a:graphicData>
        </a:graphic>
      </p:graphicFrame>
      <p:sp>
        <p:nvSpPr>
          <p:cNvPr id="10" name="Content Placeholder 9"/>
          <p:cNvSpPr>
            <a:spLocks noGrp="1"/>
          </p:cNvSpPr>
          <p:nvPr>
            <p:ph sz="half" idx="2"/>
          </p:nvPr>
        </p:nvSpPr>
        <p:spPr>
          <a:xfrm>
            <a:off x="692150" y="4343400"/>
            <a:ext cx="8674735" cy="2657158"/>
          </a:xfrm>
        </p:spPr>
        <p:txBody>
          <a:bodyPr>
            <a:normAutofit/>
          </a:bodyPr>
          <a:lstStyle/>
          <a:p>
            <a:r>
              <a:rPr lang="en-US" sz="2800" dirty="0">
                <a:cs typeface="Arial" panose="020B0604020202020204" pitchFamily="34" charset="0"/>
              </a:rPr>
              <a:t>Patient characteristics were similar between the two periods. </a:t>
            </a:r>
            <a:endParaRPr lang="en-US" sz="2800" dirty="0" smtClean="0">
              <a:cs typeface="Arial" panose="020B0604020202020204" pitchFamily="34" charset="0"/>
            </a:endParaRPr>
          </a:p>
          <a:p>
            <a:r>
              <a:rPr lang="en-US" sz="2800" dirty="0">
                <a:solidFill>
                  <a:srgbClr val="FF0000"/>
                </a:solidFill>
              </a:rPr>
              <a:t>Intervention showed that a decrease in antibiotic therapy was successful, without negatively impacting patient outcomes</a:t>
            </a:r>
            <a:r>
              <a:rPr lang="en-US" sz="2800" dirty="0" smtClean="0">
                <a:solidFill>
                  <a:srgbClr val="FF0000"/>
                </a:solidFill>
              </a:rPr>
              <a:t>.</a:t>
            </a:r>
            <a:endParaRPr lang="en-US" sz="2800" dirty="0">
              <a:solidFill>
                <a:srgbClr val="FF0000"/>
              </a:solidFill>
            </a:endParaRPr>
          </a:p>
        </p:txBody>
      </p:sp>
      <p:sp>
        <p:nvSpPr>
          <p:cNvPr id="6" name="Slide Number Placeholder 5"/>
          <p:cNvSpPr>
            <a:spLocks noGrp="1"/>
          </p:cNvSpPr>
          <p:nvPr>
            <p:ph type="sldNum" sz="quarter" idx="12"/>
          </p:nvPr>
        </p:nvSpPr>
        <p:spPr/>
        <p:txBody>
          <a:bodyPr/>
          <a:lstStyle/>
          <a:p>
            <a:fld id="{7A80DD5A-07FC-4311-B351-24A77EE4D222}" type="slidenum">
              <a:rPr lang="en-US" smtClean="0"/>
              <a:pPr/>
              <a:t>11</a:t>
            </a:fld>
            <a:endParaRPr lang="en-US" dirty="0"/>
          </a:p>
        </p:txBody>
      </p:sp>
    </p:spTree>
    <p:extLst>
      <p:ext uri="{BB962C8B-B14F-4D97-AF65-F5344CB8AC3E}">
        <p14:creationId xmlns:p14="http://schemas.microsoft.com/office/powerpoint/2010/main" val="2085048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image- blackboard for background"/>
          <p:cNvPicPr>
            <a:picLocks noChangeAspect="1"/>
          </p:cNvPicPr>
          <p:nvPr/>
        </p:nvPicPr>
        <p:blipFill rotWithShape="1">
          <a:blip r:embed="rId3" cstate="print">
            <a:extLst>
              <a:ext uri="{28A0092B-C50C-407E-A947-70E740481C1C}">
                <a14:useLocalDpi xmlns:a14="http://schemas.microsoft.com/office/drawing/2010/main" val="0"/>
              </a:ext>
            </a:extLst>
          </a:blip>
          <a:srcRect l="2941" t="2941" r="2941" b="51961"/>
          <a:stretch/>
        </p:blipFill>
        <p:spPr>
          <a:xfrm>
            <a:off x="0" y="938462"/>
            <a:ext cx="10058400" cy="6148137"/>
          </a:xfrm>
          <a:prstGeom prst="rect">
            <a:avLst/>
          </a:prstGeom>
        </p:spPr>
      </p:pic>
      <p:sp>
        <p:nvSpPr>
          <p:cNvPr id="2" name="Title 1"/>
          <p:cNvSpPr>
            <a:spLocks noGrp="1"/>
          </p:cNvSpPr>
          <p:nvPr>
            <p:ph type="title"/>
          </p:nvPr>
        </p:nvSpPr>
        <p:spPr/>
        <p:txBody>
          <a:bodyPr/>
          <a:lstStyle/>
          <a:p>
            <a:r>
              <a:rPr lang="en-US" dirty="0" smtClean="0"/>
              <a:t>Take-Home Points </a:t>
            </a:r>
            <a:endParaRPr lang="en-US" dirty="0"/>
          </a:p>
        </p:txBody>
      </p:sp>
      <p:sp>
        <p:nvSpPr>
          <p:cNvPr id="3" name="Content Placeholder 2"/>
          <p:cNvSpPr>
            <a:spLocks noGrp="1"/>
          </p:cNvSpPr>
          <p:nvPr>
            <p:ph idx="1"/>
          </p:nvPr>
        </p:nvSpPr>
        <p:spPr>
          <a:xfrm>
            <a:off x="502920" y="1371600"/>
            <a:ext cx="9052560" cy="5571387"/>
          </a:xfrm>
        </p:spPr>
        <p:txBody>
          <a:bodyPr>
            <a:normAutofit/>
          </a:bodyPr>
          <a:lstStyle/>
          <a:p>
            <a:pPr>
              <a:spcBef>
                <a:spcPts val="1800"/>
              </a:spcBef>
            </a:pPr>
            <a:r>
              <a:rPr lang="en-US" dirty="0" smtClean="0">
                <a:solidFill>
                  <a:schemeClr val="bg1"/>
                </a:solidFill>
                <a:cs typeface="Arial"/>
              </a:rPr>
              <a:t>Remember to know your audience when discussing stewardship goals and achievements</a:t>
            </a:r>
          </a:p>
          <a:p>
            <a:pPr lvl="1">
              <a:spcBef>
                <a:spcPts val="1800"/>
              </a:spcBef>
            </a:pPr>
            <a:r>
              <a:rPr lang="en-US" dirty="0" smtClean="0">
                <a:solidFill>
                  <a:schemeClr val="bg1"/>
                </a:solidFill>
                <a:cs typeface="Arial"/>
              </a:rPr>
              <a:t>Refrain from focusing on reductions in antibiotic usage and cost savings with clinicians</a:t>
            </a:r>
          </a:p>
          <a:p>
            <a:pPr>
              <a:spcBef>
                <a:spcPts val="1800"/>
              </a:spcBef>
            </a:pPr>
            <a:r>
              <a:rPr lang="en-US" dirty="0" smtClean="0">
                <a:solidFill>
                  <a:schemeClr val="bg1"/>
                </a:solidFill>
                <a:cs typeface="Arial"/>
              </a:rPr>
              <a:t>Consider </a:t>
            </a:r>
            <a:r>
              <a:rPr lang="en-US" dirty="0">
                <a:solidFill>
                  <a:schemeClr val="bg1"/>
                </a:solidFill>
                <a:cs typeface="Arial"/>
              </a:rPr>
              <a:t>focusing on specific infectious syndromes for your stewardship interventions </a:t>
            </a:r>
            <a:r>
              <a:rPr lang="en-US" dirty="0" smtClean="0">
                <a:solidFill>
                  <a:schemeClr val="bg1"/>
                </a:solidFill>
                <a:cs typeface="Arial"/>
              </a:rPr>
              <a:t>to garner support from clinicians</a:t>
            </a:r>
          </a:p>
          <a:p>
            <a:pPr>
              <a:spcBef>
                <a:spcPts val="1800"/>
              </a:spcBef>
            </a:pPr>
            <a:r>
              <a:rPr lang="en-US" dirty="0" smtClean="0">
                <a:solidFill>
                  <a:schemeClr val="bg1"/>
                </a:solidFill>
                <a:cs typeface="Arial"/>
              </a:rPr>
              <a:t>Be creative in keeping your program exciting for both you and your clinicians! </a:t>
            </a:r>
            <a:endParaRPr lang="en-US" dirty="0">
              <a:solidFill>
                <a:schemeClr val="bg1"/>
              </a:solidFill>
              <a:cs typeface="Arial"/>
            </a:endParaRPr>
          </a:p>
        </p:txBody>
      </p:sp>
      <p:sp>
        <p:nvSpPr>
          <p:cNvPr id="4" name="Slide Number Placeholder 3"/>
          <p:cNvSpPr>
            <a:spLocks noGrp="1"/>
          </p:cNvSpPr>
          <p:nvPr>
            <p:ph type="sldNum" sz="quarter" idx="12"/>
          </p:nvPr>
        </p:nvSpPr>
        <p:spPr/>
        <p:txBody>
          <a:bodyPr/>
          <a:lstStyle/>
          <a:p>
            <a:fld id="{993EEC8E-C5CF-40DF-832D-5BCB0E209B98}" type="slidenum">
              <a:rPr lang="en-US" smtClean="0"/>
              <a:t>12</a:t>
            </a:fld>
            <a:endParaRPr lang="en-US" dirty="0"/>
          </a:p>
        </p:txBody>
      </p:sp>
    </p:spTree>
    <p:extLst>
      <p:ext uri="{BB962C8B-B14F-4D97-AF65-F5344CB8AC3E}">
        <p14:creationId xmlns:p14="http://schemas.microsoft.com/office/powerpoint/2010/main" val="3472413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pPr>
              <a:spcBef>
                <a:spcPts val="1800"/>
              </a:spcBef>
            </a:pPr>
            <a:r>
              <a:rPr lang="en-US" dirty="0" smtClean="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800"/>
              </a:spcBef>
            </a:pPr>
            <a:r>
              <a:rPr lang="en-US" dirty="0" smtClean="0"/>
              <a:t>Any practice described in this presentation must be applied by health care practitioners in accordance with professional judgment and standards of care in regard to the unique circumstances that may apply in each situation they encounter. </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13</a:t>
            </a:fld>
            <a:endParaRPr lang="en-US" dirty="0"/>
          </a:p>
        </p:txBody>
      </p:sp>
    </p:spTree>
    <p:custDataLst>
      <p:tags r:id="rId1"/>
    </p:custDataLst>
    <p:extLst>
      <p:ext uri="{BB962C8B-B14F-4D97-AF65-F5344CB8AC3E}">
        <p14:creationId xmlns:p14="http://schemas.microsoft.com/office/powerpoint/2010/main" val="768356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marL="514350" indent="-514350">
              <a:spcBef>
                <a:spcPts val="1800"/>
              </a:spcBef>
              <a:buFont typeface="+mj-lt"/>
              <a:buAutoNum type="arabicPeriod"/>
            </a:pPr>
            <a:r>
              <a:rPr lang="en-US" sz="2400" dirty="0"/>
              <a:t>Standiford HC, Chan S, Tripoli M, </a:t>
            </a:r>
            <a:r>
              <a:rPr lang="en-US" sz="2400" dirty="0" smtClean="0"/>
              <a:t>et al</a:t>
            </a:r>
            <a:r>
              <a:rPr lang="en-US" sz="2400" dirty="0"/>
              <a:t>. Antimicrobial stewardship at a large tertiary care academic medical center: cost analysis before, during, and after a 7-year program. Infect Control Hosp Epidemiol. 2012 Apr;33(4):</a:t>
            </a:r>
            <a:r>
              <a:rPr lang="en-US" sz="2400" dirty="0" smtClean="0"/>
              <a:t>338-45</a:t>
            </a:r>
            <a:r>
              <a:rPr lang="en-US" sz="2400" dirty="0"/>
              <a:t>. PMID: 22418628</a:t>
            </a:r>
            <a:r>
              <a:rPr lang="en-US" sz="2400" dirty="0" smtClean="0"/>
              <a:t>. </a:t>
            </a:r>
            <a:endParaRPr lang="en-US" sz="2400" dirty="0"/>
          </a:p>
          <a:p>
            <a:pPr marL="514350" indent="-514350">
              <a:spcBef>
                <a:spcPts val="1800"/>
              </a:spcBef>
              <a:buFont typeface="+mj-lt"/>
              <a:buAutoNum type="arabicPeriod"/>
            </a:pPr>
            <a:r>
              <a:rPr lang="en-US" sz="2400" dirty="0"/>
              <a:t>Foolad F, Huang AM, Nguyen CT, et al. A multicenter stewardship initiative to decrease excessive duration of antibiotic therapy for the treatment of community-acquired pneumonia. J Antimicrob Chemother. 2018 Feb </a:t>
            </a:r>
            <a:r>
              <a:rPr lang="en-US" sz="2400" dirty="0" smtClean="0"/>
              <a:t>16 (Epub </a:t>
            </a:r>
            <a:r>
              <a:rPr lang="en-US" sz="2400" dirty="0"/>
              <a:t>ahead of </a:t>
            </a:r>
            <a:r>
              <a:rPr lang="en-US" sz="2400" dirty="0" smtClean="0"/>
              <a:t>print). </a:t>
            </a:r>
            <a:r>
              <a:rPr lang="en-US" sz="2400" dirty="0"/>
              <a:t>PMID: 29462306. </a:t>
            </a:r>
          </a:p>
          <a:p>
            <a:pPr marL="514350" indent="-514350">
              <a:spcBef>
                <a:spcPts val="1800"/>
              </a:spcBef>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993EEC8E-C5CF-40DF-832D-5BCB0E209B98}" type="slidenum">
              <a:rPr lang="en-US" smtClean="0"/>
              <a:pPr/>
              <a:t>14</a:t>
            </a:fld>
            <a:endParaRPr lang="en-US" dirty="0"/>
          </a:p>
        </p:txBody>
      </p:sp>
    </p:spTree>
    <p:custDataLst>
      <p:tags r:id="rId1"/>
    </p:custDataLst>
    <p:extLst>
      <p:ext uri="{BB962C8B-B14F-4D97-AF65-F5344CB8AC3E}">
        <p14:creationId xmlns:p14="http://schemas.microsoft.com/office/powerpoint/2010/main" val="3005666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502920" y="1600200"/>
            <a:ext cx="9052560" cy="5342787"/>
          </a:xfrm>
        </p:spPr>
        <p:txBody>
          <a:bodyPr/>
          <a:lstStyle/>
          <a:p>
            <a:pPr marL="514350" lvl="0" indent="-514350">
              <a:spcBef>
                <a:spcPts val="1800"/>
              </a:spcBef>
              <a:buFont typeface="+mj-lt"/>
              <a:buAutoNum type="arabicPeriod"/>
            </a:pPr>
            <a:r>
              <a:rPr lang="en-US" dirty="0"/>
              <a:t>R</a:t>
            </a:r>
            <a:r>
              <a:rPr lang="en-US" dirty="0" smtClean="0"/>
              <a:t>eview the goals of an antibiotic stewardship program in the first 1–2 years after its formation</a:t>
            </a:r>
          </a:p>
          <a:p>
            <a:pPr marL="514350" lvl="0" indent="-514350">
              <a:spcBef>
                <a:spcPts val="1800"/>
              </a:spcBef>
              <a:buFont typeface="+mj-lt"/>
              <a:buAutoNum type="arabicPeriod"/>
            </a:pPr>
            <a:r>
              <a:rPr lang="en-US" dirty="0"/>
              <a:t>D</a:t>
            </a:r>
            <a:r>
              <a:rPr lang="en-US" dirty="0" smtClean="0"/>
              <a:t>iscuss approaches to show the continued value of your stewardship program to both administrators and prescribers</a:t>
            </a:r>
            <a:endParaRPr lang="en-US" dirty="0"/>
          </a:p>
        </p:txBody>
      </p:sp>
      <p:sp>
        <p:nvSpPr>
          <p:cNvPr id="8" name="Slide Number Placeholder 7"/>
          <p:cNvSpPr>
            <a:spLocks noGrp="1"/>
          </p:cNvSpPr>
          <p:nvPr>
            <p:ph type="sldNum" sz="quarter" idx="12"/>
          </p:nvPr>
        </p:nvSpPr>
        <p:spPr/>
        <p:txBody>
          <a:bodyPr/>
          <a:lstStyle/>
          <a:p>
            <a:fld id="{993EEC8E-C5CF-40DF-832D-5BCB0E209B98}" type="slidenum">
              <a:rPr lang="en-US" smtClean="0"/>
              <a:t>2</a:t>
            </a:fld>
            <a:endParaRPr lang="en-US" dirty="0"/>
          </a:p>
        </p:txBody>
      </p:sp>
    </p:spTree>
    <p:custDataLst>
      <p:tags r:id="rId1"/>
    </p:custDataLst>
    <p:extLst>
      <p:ext uri="{BB962C8B-B14F-4D97-AF65-F5344CB8AC3E}">
        <p14:creationId xmlns:p14="http://schemas.microsoft.com/office/powerpoint/2010/main" val="1837076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for Stewardship Programs</a:t>
            </a:r>
            <a:endParaRPr lang="en-US" dirty="0"/>
          </a:p>
        </p:txBody>
      </p:sp>
      <p:sp>
        <p:nvSpPr>
          <p:cNvPr id="3" name="Content Placeholder 2"/>
          <p:cNvSpPr>
            <a:spLocks noGrp="1"/>
          </p:cNvSpPr>
          <p:nvPr>
            <p:ph idx="1"/>
          </p:nvPr>
        </p:nvSpPr>
        <p:spPr>
          <a:xfrm>
            <a:off x="502920" y="1143000"/>
            <a:ext cx="9052560" cy="6028586"/>
          </a:xfrm>
        </p:spPr>
        <p:txBody>
          <a:bodyPr>
            <a:normAutofit/>
          </a:bodyPr>
          <a:lstStyle/>
          <a:p>
            <a:pPr>
              <a:spcBef>
                <a:spcPts val="1800"/>
              </a:spcBef>
            </a:pPr>
            <a:r>
              <a:rPr lang="en-US" dirty="0" smtClean="0"/>
              <a:t>Physician and pharmacist lead identified (ideally)</a:t>
            </a:r>
          </a:p>
          <a:p>
            <a:pPr>
              <a:spcBef>
                <a:spcPts val="1800"/>
              </a:spcBef>
            </a:pPr>
            <a:r>
              <a:rPr lang="en-US" dirty="0" smtClean="0"/>
              <a:t>Mission statement of program is clear to clinicians, patients, and administrators</a:t>
            </a:r>
          </a:p>
          <a:p>
            <a:pPr>
              <a:spcBef>
                <a:spcPts val="1800"/>
              </a:spcBef>
            </a:pPr>
            <a:r>
              <a:rPr lang="en-US" dirty="0" smtClean="0"/>
              <a:t>Local guidelines developed for common infections</a:t>
            </a:r>
          </a:p>
          <a:p>
            <a:pPr lvl="1">
              <a:spcBef>
                <a:spcPts val="1800"/>
              </a:spcBef>
              <a:buFont typeface="Calibri" panose="020F0502020204030204" pitchFamily="34" charset="0"/>
              <a:buChar char="–"/>
            </a:pPr>
            <a:r>
              <a:rPr lang="en-US" dirty="0" smtClean="0"/>
              <a:t>Community-acquired pneumonia</a:t>
            </a:r>
          </a:p>
          <a:p>
            <a:pPr lvl="1">
              <a:spcBef>
                <a:spcPts val="1800"/>
              </a:spcBef>
              <a:buFont typeface="Calibri" panose="020F0502020204030204" pitchFamily="34" charset="0"/>
              <a:buChar char="–"/>
            </a:pPr>
            <a:r>
              <a:rPr lang="en-US" dirty="0" smtClean="0"/>
              <a:t>Hospital-acquired pneumonia/ventilator-associated pneumonia</a:t>
            </a:r>
          </a:p>
          <a:p>
            <a:pPr lvl="1">
              <a:spcBef>
                <a:spcPts val="1800"/>
              </a:spcBef>
              <a:buFont typeface="Calibri" panose="020F0502020204030204" pitchFamily="34" charset="0"/>
              <a:buChar char="–"/>
            </a:pPr>
            <a:r>
              <a:rPr lang="en-US" dirty="0" smtClean="0"/>
              <a:t>Urinary tract infections</a:t>
            </a:r>
          </a:p>
          <a:p>
            <a:pPr lvl="1">
              <a:spcBef>
                <a:spcPts val="1800"/>
              </a:spcBef>
              <a:buFont typeface="Calibri" panose="020F0502020204030204" pitchFamily="34" charset="0"/>
              <a:buChar char="–"/>
            </a:pPr>
            <a:r>
              <a:rPr lang="en-US" dirty="0"/>
              <a:t>Skin and soft tissue infections</a:t>
            </a:r>
          </a:p>
          <a:p>
            <a:pPr lvl="1">
              <a:spcBef>
                <a:spcPts val="1800"/>
              </a:spcBef>
              <a:buFont typeface="Calibri" panose="020F0502020204030204" pitchFamily="34" charset="0"/>
              <a:buChar char="–"/>
            </a:pPr>
            <a:r>
              <a:rPr lang="en-US" dirty="0" smtClean="0"/>
              <a:t>Intra-abdominal infections</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3</a:t>
            </a:fld>
            <a:endParaRPr lang="en-US" dirty="0"/>
          </a:p>
        </p:txBody>
      </p:sp>
      <p:pic>
        <p:nvPicPr>
          <p:cNvPr id="5" name="Picture 4" descr="Physician and pharmacist talking" title="Image- physician and pharmacist talk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6440" y="4648200"/>
            <a:ext cx="3505200" cy="2336800"/>
          </a:xfrm>
          <a:prstGeom prst="rect">
            <a:avLst/>
          </a:prstGeom>
        </p:spPr>
      </p:pic>
    </p:spTree>
    <p:extLst>
      <p:ext uri="{BB962C8B-B14F-4D97-AF65-F5344CB8AC3E}">
        <p14:creationId xmlns:p14="http://schemas.microsoft.com/office/powerpoint/2010/main" val="2607430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for Stewardship Programs</a:t>
            </a:r>
            <a:endParaRPr lang="en-US" dirty="0"/>
          </a:p>
        </p:txBody>
      </p:sp>
      <p:sp>
        <p:nvSpPr>
          <p:cNvPr id="3" name="Content Placeholder 2"/>
          <p:cNvSpPr>
            <a:spLocks noGrp="1"/>
          </p:cNvSpPr>
          <p:nvPr>
            <p:ph idx="1"/>
          </p:nvPr>
        </p:nvSpPr>
        <p:spPr>
          <a:xfrm>
            <a:off x="502920" y="1143000"/>
            <a:ext cx="9052560" cy="6028586"/>
          </a:xfrm>
        </p:spPr>
        <p:txBody>
          <a:bodyPr>
            <a:normAutofit/>
          </a:bodyPr>
          <a:lstStyle/>
          <a:p>
            <a:pPr>
              <a:spcBef>
                <a:spcPts val="1800"/>
              </a:spcBef>
            </a:pPr>
            <a:r>
              <a:rPr lang="en-US" dirty="0" smtClean="0"/>
              <a:t>Method in place for restricting certain broad-spectrum, costly, or toxic agents</a:t>
            </a:r>
          </a:p>
          <a:p>
            <a:pPr lvl="1">
              <a:spcBef>
                <a:spcPts val="1800"/>
              </a:spcBef>
            </a:pPr>
            <a:r>
              <a:rPr lang="en-US" dirty="0" smtClean="0"/>
              <a:t>Depending on resources, there can be preauthorization or post-prescription review with feedback – performed daily, once a week, etc. </a:t>
            </a:r>
          </a:p>
          <a:p>
            <a:pPr>
              <a:spcBef>
                <a:spcPts val="1800"/>
              </a:spcBef>
            </a:pPr>
            <a:r>
              <a:rPr lang="en-US" dirty="0" smtClean="0"/>
              <a:t>Method in place for extracting and reviewing antibiotic usage data at least quarterly</a:t>
            </a:r>
          </a:p>
          <a:p>
            <a:pPr>
              <a:spcBef>
                <a:spcPts val="1800"/>
              </a:spcBef>
            </a:pPr>
            <a:r>
              <a:rPr lang="en-US" dirty="0" smtClean="0"/>
              <a:t>Multidisciplinary antibiotic stewardship committee meeting at least quarterly</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4</a:t>
            </a:fld>
            <a:endParaRPr lang="en-US" dirty="0"/>
          </a:p>
        </p:txBody>
      </p:sp>
      <p:pic>
        <p:nvPicPr>
          <p:cNvPr id="5" name="Picture 4" descr="check mark" title="image- check 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40132">
            <a:off x="7955421" y="5447404"/>
            <a:ext cx="1736460" cy="1731456"/>
          </a:xfrm>
          <a:prstGeom prst="rect">
            <a:avLst/>
          </a:prstGeom>
        </p:spPr>
      </p:pic>
    </p:spTree>
    <p:extLst>
      <p:ext uri="{BB962C8B-B14F-4D97-AF65-F5344CB8AC3E}">
        <p14:creationId xmlns:p14="http://schemas.microsoft.com/office/powerpoint/2010/main" val="908057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for Stewardship Programs</a:t>
            </a:r>
            <a:endParaRPr lang="en-US" dirty="0"/>
          </a:p>
        </p:txBody>
      </p:sp>
      <p:sp>
        <p:nvSpPr>
          <p:cNvPr id="3" name="Content Placeholder 2"/>
          <p:cNvSpPr>
            <a:spLocks noGrp="1"/>
          </p:cNvSpPr>
          <p:nvPr>
            <p:ph idx="1"/>
          </p:nvPr>
        </p:nvSpPr>
        <p:spPr>
          <a:xfrm>
            <a:off x="457200" y="1143000"/>
            <a:ext cx="9052560" cy="6422495"/>
          </a:xfrm>
        </p:spPr>
        <p:txBody>
          <a:bodyPr>
            <a:normAutofit lnSpcReduction="10000"/>
          </a:bodyPr>
          <a:lstStyle/>
          <a:p>
            <a:pPr>
              <a:spcBef>
                <a:spcPts val="1800"/>
              </a:spcBef>
            </a:pPr>
            <a:r>
              <a:rPr lang="en-US" dirty="0" smtClean="0"/>
              <a:t>Clinicians understand the importance of and continue to perform a daily “time out” for patients receiving antibiotics</a:t>
            </a:r>
          </a:p>
          <a:p>
            <a:pPr lvl="1">
              <a:spcBef>
                <a:spcPts val="1800"/>
              </a:spcBef>
            </a:pPr>
            <a:r>
              <a:rPr lang="en-US" dirty="0" smtClean="0"/>
              <a:t>Will ensure appropriate antibiotic treatment plans are being developed for patients being discharged from the hospital</a:t>
            </a:r>
          </a:p>
          <a:p>
            <a:pPr>
              <a:spcBef>
                <a:spcPts val="1800"/>
              </a:spcBef>
            </a:pPr>
            <a:r>
              <a:rPr lang="en-US" dirty="0" smtClean="0"/>
              <a:t>Continue monthly or twice monthly in-person meeting with the units</a:t>
            </a:r>
          </a:p>
          <a:p>
            <a:pPr lvl="1">
              <a:spcBef>
                <a:spcPts val="1800"/>
              </a:spcBef>
            </a:pPr>
            <a:r>
              <a:rPr lang="en-US" dirty="0" smtClean="0"/>
              <a:t>Can use the Team Antibiotic Review Form or discuss cases without the form</a:t>
            </a:r>
          </a:p>
          <a:p>
            <a:pPr lvl="1">
              <a:spcBef>
                <a:spcPts val="1800"/>
              </a:spcBef>
            </a:pPr>
            <a:r>
              <a:rPr lang="en-US" dirty="0" smtClean="0"/>
              <a:t>Continue to assess for potential harm associated with antibiotic use and develop improvement strategies</a:t>
            </a:r>
          </a:p>
          <a:p>
            <a:pPr>
              <a:spcBef>
                <a:spcPts val="1800"/>
              </a:spcBef>
            </a:pPr>
            <a:r>
              <a:rPr lang="en-US" dirty="0" smtClean="0"/>
              <a:t>Attend unit safety/quality improvement meetings </a:t>
            </a:r>
            <a:br>
              <a:rPr lang="en-US" dirty="0" smtClean="0"/>
            </a:br>
            <a:r>
              <a:rPr lang="en-US" dirty="0" smtClean="0"/>
              <a:t>from time to time to address stewardship issues</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5</a:t>
            </a:fld>
            <a:endParaRPr lang="en-US" dirty="0"/>
          </a:p>
        </p:txBody>
      </p:sp>
      <p:pic>
        <p:nvPicPr>
          <p:cNvPr id="6" name="Picture 5" descr="check mark" title="image- check ma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40132">
            <a:off x="7955421" y="5447404"/>
            <a:ext cx="1736460" cy="1731456"/>
          </a:xfrm>
          <a:prstGeom prst="rect">
            <a:avLst/>
          </a:prstGeom>
        </p:spPr>
      </p:pic>
    </p:spTree>
    <p:extLst>
      <p:ext uri="{BB962C8B-B14F-4D97-AF65-F5344CB8AC3E}">
        <p14:creationId xmlns:p14="http://schemas.microsoft.com/office/powerpoint/2010/main" val="4209387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Focusing on Administrators </a:t>
            </a:r>
            <a:endParaRPr lang="en-US" dirty="0"/>
          </a:p>
        </p:txBody>
      </p:sp>
      <p:sp>
        <p:nvSpPr>
          <p:cNvPr id="3" name="Content Placeholder 2"/>
          <p:cNvSpPr>
            <a:spLocks noGrp="1"/>
          </p:cNvSpPr>
          <p:nvPr>
            <p:ph idx="1"/>
          </p:nvPr>
        </p:nvSpPr>
        <p:spPr/>
        <p:txBody>
          <a:bodyPr>
            <a:normAutofit/>
          </a:bodyPr>
          <a:lstStyle/>
          <a:p>
            <a:pPr>
              <a:spcBef>
                <a:spcPts val="1800"/>
              </a:spcBef>
            </a:pPr>
            <a:r>
              <a:rPr lang="en-US" dirty="0" smtClean="0"/>
              <a:t>Ensure you are compliant with antibiotic stewardship-related regulatory requirements and/or meet criteria in checklists for agencies ranking hospitals </a:t>
            </a:r>
          </a:p>
          <a:p>
            <a:pPr lvl="1">
              <a:spcBef>
                <a:spcPts val="1800"/>
              </a:spcBef>
            </a:pPr>
            <a:r>
              <a:rPr lang="en-US" dirty="0" smtClean="0"/>
              <a:t>The Joint Commission</a:t>
            </a:r>
          </a:p>
          <a:p>
            <a:pPr lvl="1">
              <a:spcBef>
                <a:spcPts val="1800"/>
              </a:spcBef>
            </a:pPr>
            <a:r>
              <a:rPr lang="en-US" dirty="0" smtClean="0"/>
              <a:t>Centers for Medicare &amp; Medicaid Services</a:t>
            </a:r>
          </a:p>
          <a:p>
            <a:pPr lvl="1">
              <a:spcBef>
                <a:spcPts val="1800"/>
              </a:spcBef>
            </a:pPr>
            <a:r>
              <a:rPr lang="en-US" dirty="0" smtClean="0"/>
              <a:t>U.S. News &amp; World Report (pediatric facilities)</a:t>
            </a:r>
          </a:p>
        </p:txBody>
      </p:sp>
      <p:sp>
        <p:nvSpPr>
          <p:cNvPr id="4" name="Slide Number Placeholder 3"/>
          <p:cNvSpPr>
            <a:spLocks noGrp="1"/>
          </p:cNvSpPr>
          <p:nvPr>
            <p:ph type="sldNum" sz="quarter" idx="12"/>
          </p:nvPr>
        </p:nvSpPr>
        <p:spPr/>
        <p:txBody>
          <a:bodyPr/>
          <a:lstStyle/>
          <a:p>
            <a:fld id="{993EEC8E-C5CF-40DF-832D-5BCB0E209B98}" type="slidenum">
              <a:rPr lang="en-US" smtClean="0"/>
              <a:t>6</a:t>
            </a:fld>
            <a:endParaRPr lang="en-US" dirty="0"/>
          </a:p>
        </p:txBody>
      </p:sp>
      <p:pic>
        <p:nvPicPr>
          <p:cNvPr id="7" name="Picture 6" descr="administrators talking" title="image- administrators talk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1281" y="4751900"/>
            <a:ext cx="3935838" cy="2626744"/>
          </a:xfrm>
          <a:prstGeom prst="rect">
            <a:avLst/>
          </a:prstGeom>
        </p:spPr>
      </p:pic>
    </p:spTree>
    <p:extLst>
      <p:ext uri="{BB962C8B-B14F-4D97-AF65-F5344CB8AC3E}">
        <p14:creationId xmlns:p14="http://schemas.microsoft.com/office/powerpoint/2010/main" val="945716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Focusing on Administrators </a:t>
            </a:r>
            <a:endParaRPr lang="en-US" dirty="0"/>
          </a:p>
        </p:txBody>
      </p:sp>
      <p:sp>
        <p:nvSpPr>
          <p:cNvPr id="3" name="Content Placeholder 2"/>
          <p:cNvSpPr>
            <a:spLocks noGrp="1"/>
          </p:cNvSpPr>
          <p:nvPr>
            <p:ph idx="1"/>
          </p:nvPr>
        </p:nvSpPr>
        <p:spPr/>
        <p:txBody>
          <a:bodyPr>
            <a:normAutofit/>
          </a:bodyPr>
          <a:lstStyle/>
          <a:p>
            <a:pPr>
              <a:spcBef>
                <a:spcPts val="1800"/>
              </a:spcBef>
            </a:pPr>
            <a:r>
              <a:rPr lang="en-US" dirty="0" smtClean="0"/>
              <a:t>Periodically develop </a:t>
            </a:r>
            <a:r>
              <a:rPr lang="en-US" u="sng" dirty="0" smtClean="0"/>
              <a:t>brief</a:t>
            </a:r>
            <a:r>
              <a:rPr lang="en-US" dirty="0" smtClean="0"/>
              <a:t> summaries of requirements for administrators and remind them how your facility is compliant</a:t>
            </a:r>
          </a:p>
          <a:p>
            <a:pPr>
              <a:spcBef>
                <a:spcPts val="1800"/>
              </a:spcBef>
            </a:pPr>
            <a:r>
              <a:rPr lang="en-US" dirty="0" smtClean="0"/>
              <a:t>Make sure to include any recent, local successes related to your program</a:t>
            </a:r>
          </a:p>
          <a:p>
            <a:pPr>
              <a:spcBef>
                <a:spcPts val="1800"/>
              </a:spcBef>
            </a:pPr>
            <a:r>
              <a:rPr lang="en-US" dirty="0" smtClean="0"/>
              <a:t>Monetary gains with the program may be apparent initially but then may plateau</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7</a:t>
            </a:fld>
            <a:endParaRPr lang="en-US" dirty="0"/>
          </a:p>
        </p:txBody>
      </p:sp>
      <p:pic>
        <p:nvPicPr>
          <p:cNvPr id="6" name="Picture 5" title="image- administrators talk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1281" y="4751900"/>
            <a:ext cx="3935838" cy="2626744"/>
          </a:xfrm>
          <a:prstGeom prst="rect">
            <a:avLst/>
          </a:prstGeom>
        </p:spPr>
      </p:pic>
    </p:spTree>
    <p:extLst>
      <p:ext uri="{BB962C8B-B14F-4D97-AF65-F5344CB8AC3E}">
        <p14:creationId xmlns:p14="http://schemas.microsoft.com/office/powerpoint/2010/main" val="475794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Removal of a Stewardship Program</a:t>
            </a:r>
            <a:r>
              <a:rPr lang="en-US" baseline="30000" dirty="0" smtClean="0"/>
              <a:t>1</a:t>
            </a:r>
            <a:r>
              <a:rPr lang="en-US" dirty="0" smtClean="0"/>
              <a:t> </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t>8</a:t>
            </a:fld>
            <a:endParaRPr lang="en-US" dirty="0"/>
          </a:p>
        </p:txBody>
      </p:sp>
      <p:cxnSp>
        <p:nvCxnSpPr>
          <p:cNvPr id="16" name="Straight Arrow Connector 15"/>
          <p:cNvCxnSpPr/>
          <p:nvPr/>
        </p:nvCxnSpPr>
        <p:spPr>
          <a:xfrm>
            <a:off x="3581400" y="1676400"/>
            <a:ext cx="0" cy="3589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810000" y="1820994"/>
            <a:ext cx="0" cy="3589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descr="The image shows a bar graph. The y axis is labeled &quot;Antibiotic Expenditures.&quot; The x axis is fiscal years. The graph shows the reduction in antibiotic expenditures over time during the stewardship program. When the stewardship program ends, the expenditures rebound to previous levels." title="Removal of a Stewardship Program"/>
          <p:cNvGrpSpPr/>
          <p:nvPr/>
        </p:nvGrpSpPr>
        <p:grpSpPr>
          <a:xfrm>
            <a:off x="740827" y="1047444"/>
            <a:ext cx="8631773" cy="5853113"/>
            <a:chOff x="740827" y="1047444"/>
            <a:chExt cx="8631773" cy="5853113"/>
          </a:xfrm>
        </p:grpSpPr>
        <p:pic>
          <p:nvPicPr>
            <p:cNvPr id="18" name="Picture 17"/>
            <p:cNvPicPr>
              <a:picLocks noChangeAspect="1"/>
            </p:cNvPicPr>
            <p:nvPr/>
          </p:nvPicPr>
          <p:blipFill>
            <a:blip r:embed="rId3"/>
            <a:stretch>
              <a:fillRect/>
            </a:stretch>
          </p:blipFill>
          <p:spPr>
            <a:xfrm>
              <a:off x="740827" y="1047444"/>
              <a:ext cx="8631773" cy="5853113"/>
            </a:xfrm>
            <a:prstGeom prst="rect">
              <a:avLst/>
            </a:prstGeom>
          </p:spPr>
        </p:pic>
        <p:sp>
          <p:nvSpPr>
            <p:cNvPr id="21" name="TextBox 20"/>
            <p:cNvSpPr txBox="1"/>
            <p:nvPr/>
          </p:nvSpPr>
          <p:spPr>
            <a:xfrm>
              <a:off x="2603073" y="1076335"/>
              <a:ext cx="2438400" cy="707886"/>
            </a:xfrm>
            <a:prstGeom prst="rect">
              <a:avLst/>
            </a:prstGeom>
            <a:solidFill>
              <a:schemeClr val="bg1"/>
            </a:solidFill>
          </p:spPr>
          <p:txBody>
            <a:bodyPr wrap="square" rtlCol="0">
              <a:spAutoFit/>
            </a:bodyPr>
            <a:lstStyle/>
            <a:p>
              <a:pPr algn="ctr"/>
              <a:r>
                <a:rPr lang="en-US" dirty="0" smtClean="0">
                  <a:solidFill>
                    <a:srgbClr val="FF0000"/>
                  </a:solidFill>
                </a:rPr>
                <a:t>Start of Stewardship Progra</a:t>
              </a:r>
              <a:r>
                <a:rPr lang="en-US" dirty="0">
                  <a:solidFill>
                    <a:srgbClr val="FF0000"/>
                  </a:solidFill>
                </a:rPr>
                <a:t>m</a:t>
              </a:r>
            </a:p>
          </p:txBody>
        </p:sp>
        <p:sp>
          <p:nvSpPr>
            <p:cNvPr id="22" name="TextBox 21"/>
            <p:cNvSpPr txBox="1"/>
            <p:nvPr/>
          </p:nvSpPr>
          <p:spPr>
            <a:xfrm>
              <a:off x="7258948" y="1841369"/>
              <a:ext cx="1484104" cy="1015663"/>
            </a:xfrm>
            <a:prstGeom prst="rect">
              <a:avLst/>
            </a:prstGeom>
            <a:solidFill>
              <a:schemeClr val="bg1"/>
            </a:solidFill>
          </p:spPr>
          <p:txBody>
            <a:bodyPr wrap="square" rtlCol="0">
              <a:spAutoFit/>
            </a:bodyPr>
            <a:lstStyle/>
            <a:p>
              <a:pPr algn="ctr"/>
              <a:r>
                <a:rPr lang="en-US" dirty="0" smtClean="0">
                  <a:solidFill>
                    <a:srgbClr val="FF0000"/>
                  </a:solidFill>
                </a:rPr>
                <a:t>End of Stewardship Progra</a:t>
              </a:r>
              <a:r>
                <a:rPr lang="en-US" dirty="0">
                  <a:solidFill>
                    <a:srgbClr val="FF0000"/>
                  </a:solidFill>
                </a:rPr>
                <a:t>m</a:t>
              </a:r>
            </a:p>
          </p:txBody>
        </p:sp>
      </p:grpSp>
      <p:cxnSp>
        <p:nvCxnSpPr>
          <p:cNvPr id="23" name="Straight Arrow Connector 22"/>
          <p:cNvCxnSpPr/>
          <p:nvPr/>
        </p:nvCxnSpPr>
        <p:spPr>
          <a:xfrm>
            <a:off x="8001000" y="3048000"/>
            <a:ext cx="0" cy="3589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0414" y="2179908"/>
            <a:ext cx="492443" cy="2971800"/>
          </a:xfrm>
          <a:prstGeom prst="rect">
            <a:avLst/>
          </a:prstGeom>
          <a:noFill/>
        </p:spPr>
        <p:txBody>
          <a:bodyPr vert="vert270" wrap="square" rtlCol="0">
            <a:spAutoFit/>
          </a:bodyPr>
          <a:lstStyle/>
          <a:p>
            <a:r>
              <a:rPr lang="en-US" dirty="0" smtClean="0"/>
              <a:t>Antibiotic Expenditures</a:t>
            </a:r>
            <a:endParaRPr lang="en-US" dirty="0"/>
          </a:p>
        </p:txBody>
      </p:sp>
      <p:cxnSp>
        <p:nvCxnSpPr>
          <p:cNvPr id="13" name="Straight Arrow Connector 12"/>
          <p:cNvCxnSpPr/>
          <p:nvPr/>
        </p:nvCxnSpPr>
        <p:spPr>
          <a:xfrm>
            <a:off x="3810000" y="1918207"/>
            <a:ext cx="0" cy="3589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Content Placeholder 4"/>
          <p:cNvSpPr>
            <a:spLocks noGrp="1"/>
          </p:cNvSpPr>
          <p:nvPr>
            <p:ph idx="13"/>
          </p:nvPr>
        </p:nvSpPr>
        <p:spPr>
          <a:xfrm>
            <a:off x="4191000" y="6900885"/>
            <a:ext cx="5364480" cy="304800"/>
          </a:xfrm>
        </p:spPr>
        <p:txBody>
          <a:bodyPr/>
          <a:lstStyle/>
          <a:p>
            <a:pPr marL="0" indent="0">
              <a:buNone/>
            </a:pPr>
            <a:r>
              <a:rPr lang="en-US" sz="800" dirty="0" smtClean="0"/>
              <a:t>Standiford </a:t>
            </a:r>
            <a:r>
              <a:rPr lang="en-US" sz="800" dirty="0"/>
              <a:t>HC, Chan S, Tripoli M, </a:t>
            </a:r>
            <a:r>
              <a:rPr lang="en-US" sz="800" dirty="0" smtClean="0"/>
              <a:t>etal. </a:t>
            </a:r>
            <a:r>
              <a:rPr lang="en-US" sz="800" dirty="0"/>
              <a:t>Antimicrobial stewardship at a large tertiary care academic medical center: cost analysis before, during, and after a 7-year program. </a:t>
            </a:r>
            <a:r>
              <a:rPr lang="en-US" sz="800" dirty="0" smtClean="0"/>
              <a:t>Infect Control Hosp Epidemiol</a:t>
            </a:r>
            <a:r>
              <a:rPr lang="en-US" sz="800" dirty="0"/>
              <a:t>. </a:t>
            </a:r>
            <a:r>
              <a:rPr lang="en-US" sz="800" dirty="0" smtClean="0"/>
              <a:t>2012 Apr;33(4):338-45</a:t>
            </a:r>
            <a:r>
              <a:rPr lang="en-US" sz="800" dirty="0"/>
              <a:t>. </a:t>
            </a:r>
            <a:r>
              <a:rPr lang="en-US" sz="800" dirty="0" smtClean="0"/>
              <a:t>PMID: 22418628.</a:t>
            </a:r>
            <a:endParaRPr lang="en-US" sz="800" dirty="0"/>
          </a:p>
        </p:txBody>
      </p:sp>
    </p:spTree>
    <p:extLst>
      <p:ext uri="{BB962C8B-B14F-4D97-AF65-F5344CB8AC3E}">
        <p14:creationId xmlns:p14="http://schemas.microsoft.com/office/powerpoint/2010/main" val="1474146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567" y="537115"/>
            <a:ext cx="9366885" cy="1458119"/>
          </a:xfrm>
        </p:spPr>
        <p:txBody>
          <a:bodyPr>
            <a:normAutofit/>
          </a:bodyPr>
          <a:lstStyle/>
          <a:p>
            <a:pPr algn="ctr"/>
            <a:r>
              <a:rPr lang="en-US" sz="3520" b="1" dirty="0">
                <a:latin typeface="Arial"/>
                <a:cs typeface="Arial"/>
              </a:rPr>
              <a:t>What Outcomes Appeal to Clinicians?</a:t>
            </a:r>
          </a:p>
        </p:txBody>
      </p:sp>
      <p:sp>
        <p:nvSpPr>
          <p:cNvPr id="3" name="Content Placeholder 2"/>
          <p:cNvSpPr>
            <a:spLocks noGrp="1"/>
          </p:cNvSpPr>
          <p:nvPr>
            <p:ph idx="1"/>
          </p:nvPr>
        </p:nvSpPr>
        <p:spPr>
          <a:xfrm>
            <a:off x="572640" y="1283759"/>
            <a:ext cx="9166738" cy="5649045"/>
          </a:xfrm>
        </p:spPr>
        <p:txBody>
          <a:bodyPr>
            <a:noAutofit/>
          </a:bodyPr>
          <a:lstStyle/>
          <a:p>
            <a:pPr>
              <a:spcBef>
                <a:spcPts val="1800"/>
              </a:spcBef>
            </a:pPr>
            <a:r>
              <a:rPr lang="en-US" dirty="0"/>
              <a:t>Most clinicians want to see improvements in patient-centered outcomes</a:t>
            </a:r>
          </a:p>
          <a:p>
            <a:pPr lvl="1">
              <a:spcBef>
                <a:spcPts val="1800"/>
              </a:spcBef>
            </a:pPr>
            <a:r>
              <a:rPr lang="en-US" dirty="0"/>
              <a:t>Reduction in antibiotic use is usually not enough </a:t>
            </a:r>
          </a:p>
          <a:p>
            <a:pPr>
              <a:spcBef>
                <a:spcPts val="1800"/>
              </a:spcBef>
            </a:pPr>
            <a:r>
              <a:rPr lang="en-US" dirty="0" smtClean="0"/>
              <a:t>Clinicians </a:t>
            </a:r>
            <a:r>
              <a:rPr lang="en-US" dirty="0"/>
              <a:t>want to know </a:t>
            </a:r>
            <a:r>
              <a:rPr lang="en-US" dirty="0" smtClean="0"/>
              <a:t>if </a:t>
            </a:r>
            <a:r>
              <a:rPr lang="en-US" dirty="0"/>
              <a:t>existing practices are harming patients, necessitating a change in </a:t>
            </a:r>
            <a:r>
              <a:rPr lang="en-US" dirty="0" smtClean="0"/>
              <a:t>practice, or that a </a:t>
            </a:r>
            <a:r>
              <a:rPr lang="en-US" dirty="0"/>
              <a:t>new treatment approach will not worsen clinical </a:t>
            </a:r>
            <a:r>
              <a:rPr lang="en-US" dirty="0" smtClean="0"/>
              <a:t>outcomes</a:t>
            </a:r>
          </a:p>
          <a:p>
            <a:pPr lvl="1">
              <a:spcBef>
                <a:spcPts val="1800"/>
              </a:spcBef>
            </a:pPr>
            <a:r>
              <a:rPr lang="en-US" dirty="0"/>
              <a:t>Refrain from focusing on cost-savings </a:t>
            </a:r>
            <a:endParaRPr lang="en-US" dirty="0" smtClean="0"/>
          </a:p>
          <a:p>
            <a:pPr marL="390336" lvl="1" indent="-457200">
              <a:spcBef>
                <a:spcPts val="1800"/>
              </a:spcBef>
              <a:buFont typeface="Arial" panose="020B0604020202020204" pitchFamily="34" charset="0"/>
              <a:buChar char="•"/>
            </a:pPr>
            <a:r>
              <a:rPr lang="en-US" sz="2800" dirty="0" smtClean="0"/>
              <a:t>Consider </a:t>
            </a:r>
            <a:r>
              <a:rPr lang="en-US" sz="2800" dirty="0"/>
              <a:t>selecting at least 1 intervention </a:t>
            </a:r>
            <a:r>
              <a:rPr lang="en-US" sz="2800" dirty="0" smtClean="0"/>
              <a:t>annually</a:t>
            </a:r>
            <a:endParaRPr lang="en-US" sz="2800" dirty="0"/>
          </a:p>
        </p:txBody>
      </p:sp>
      <p:sp>
        <p:nvSpPr>
          <p:cNvPr id="4" name="Title 1"/>
          <p:cNvSpPr txBox="1">
            <a:spLocks/>
          </p:cNvSpPr>
          <p:nvPr/>
        </p:nvSpPr>
        <p:spPr>
          <a:xfrm>
            <a:off x="0" y="0"/>
            <a:ext cx="10058400" cy="914400"/>
          </a:xfrm>
          <a:prstGeom prst="rect">
            <a:avLst/>
          </a:prstGeom>
        </p:spPr>
        <p:txBody>
          <a:bodyPr vert="horz" lIns="101864" tIns="50933" rIns="101864" bIns="50933" rtlCol="0" anchor="b">
            <a:noAutofit/>
          </a:bodyPr>
          <a:lstStyle>
            <a:lvl1pPr algn="ctr" defTabSz="1018638" rtl="0" eaLnBrk="1" latinLnBrk="0" hangingPunct="1">
              <a:spcBef>
                <a:spcPct val="0"/>
              </a:spcBef>
              <a:buNone/>
              <a:defRPr sz="4000" b="0" i="0" u="none" kern="1200">
                <a:solidFill>
                  <a:schemeClr val="bg1"/>
                </a:solidFill>
                <a:latin typeface="+mj-lt"/>
                <a:ea typeface="+mj-ea"/>
                <a:cs typeface="+mj-cs"/>
              </a:defRPr>
            </a:lvl1pPr>
          </a:lstStyle>
          <a:p>
            <a:r>
              <a:rPr lang="en-US" dirty="0" smtClean="0"/>
              <a:t>Focusing on Clinicians</a:t>
            </a:r>
            <a:endParaRPr lang="en-US" dirty="0"/>
          </a:p>
        </p:txBody>
      </p:sp>
      <p:sp>
        <p:nvSpPr>
          <p:cNvPr id="5" name="Slide Number Placeholder 4"/>
          <p:cNvSpPr>
            <a:spLocks noGrp="1"/>
          </p:cNvSpPr>
          <p:nvPr>
            <p:ph type="sldNum" sz="quarter" idx="12"/>
          </p:nvPr>
        </p:nvSpPr>
        <p:spPr/>
        <p:txBody>
          <a:bodyPr/>
          <a:lstStyle/>
          <a:p>
            <a:fld id="{993EEC8E-C5CF-40DF-832D-5BCB0E209B98}" type="slidenum">
              <a:rPr lang="en-US" smtClean="0"/>
              <a:t>9</a:t>
            </a:fld>
            <a:endParaRPr lang="en-US" dirty="0"/>
          </a:p>
        </p:txBody>
      </p:sp>
    </p:spTree>
    <p:extLst>
      <p:ext uri="{BB962C8B-B14F-4D97-AF65-F5344CB8AC3E}">
        <p14:creationId xmlns:p14="http://schemas.microsoft.com/office/powerpoint/2010/main" val="578069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9Kse04w"/>
  <p:tag name="ARTICULATE_DESIGN_ID_CUSP HAI SLIDE TEMPLATE FINAL 10-12-16" val="wrVl9TBZ"/>
  <p:tag name="ARTICULATE_SLIDE_THUMBNAIL_REFRESH" val="1"/>
  <p:tag name="MMPROD_NEXTUNIQUEID" val="10009"/>
  <p:tag name="ARTICULATE_SLIDE_COUNT" val="35"/>
  <p:tag name="ARTICULATE_PROJECT_OPEN" val="0"/>
  <p:tag name="MMPROD_UIDATA" val="&lt;database version=&quot;11.0&quot;&gt;&lt;object type=&quot;1&quot; unique_id=&quot;10001&quot;&gt;&lt;object type=&quot;2&quot; unique_id=&quot;14094&quot;&gt;&lt;object type=&quot;3&quot; unique_id=&quot;14115&quot;&gt;&lt;property id=&quot;20148&quot; value=&quot;5&quot;/&gt;&lt;property id=&quot;20300&quot; value=&quot;Slide 1 - &amp;quot;AHRQ Safety Program for  Improving Antibiotic Use&amp;quot;&quot;/&gt;&lt;property id=&quot;20307&quot; value=&quot;259&quot;/&gt;&lt;/object&gt;&lt;object type=&quot;3&quot; unique_id=&quot;14116&quot;&gt;&lt;property id=&quot;20148&quot; value=&quot;5&quot;/&gt;&lt;property id=&quot;20300&quot; value=&quot;Slide 2 - &amp;quot;Presenter — Pranita Tamma&amp;quot;&quot;/&gt;&lt;property id=&quot;20307&quot; value=&quot;280&quot;/&gt;&lt;/object&gt;&lt;object type=&quot;3&quot; unique_id=&quot;14117&quot;&gt;&lt;property id=&quot;20148&quot; value=&quot;5&quot;/&gt;&lt;property id=&quot;20300&quot; value=&quot;Slide 3 - &amp;quot;Housekeeping&amp;quot;&quot;/&gt;&lt;property id=&quot;20307&quot; value=&quot;281&quot;/&gt;&lt;/object&gt;&lt;object type=&quot;3&quot; unique_id=&quot;14118&quot;&gt;&lt;property id=&quot;20148&quot; value=&quot;5&quot;/&gt;&lt;property id=&quot;20300&quot; value=&quot;Slide 4 - &amp;quot;Objectives&amp;quot;&quot;/&gt;&lt;property id=&quot;20307&quot; value=&quot;260&quot;/&gt;&lt;/object&gt;&lt;object type=&quot;3&quot; unique_id=&quot;14120&quot;&gt;&lt;property id=&quot;20148&quot; value=&quot;5&quot;/&gt;&lt;property id=&quot;20300&quot; value=&quot;Slide 6 - &amp;quot;Clinical Case, Continued&amp;quot;&quot;/&gt;&lt;property id=&quot;20307&quot; value=&quot;283&quot;/&gt;&lt;/object&gt;&lt;object type=&quot;3&quot; unique_id=&quot;14121&quot;&gt;&lt;property id=&quot;20148&quot; value=&quot;5&quot;/&gt;&lt;property id=&quot;20300&quot; value=&quot;Slide 7 - &amp;quot;Where Are the Defects in This Case?&amp;quot;&quot;/&gt;&lt;property id=&quot;20307&quot; value=&quot;284&quot;/&gt;&lt;/object&gt;&lt;object type=&quot;3&quot; unique_id=&quot;14122&quot;&gt;&lt;property id=&quot;20148&quot; value=&quot;5&quot;/&gt;&lt;property id=&quot;20300&quot; value=&quot;Slide 8 - &amp;quot;Where are the Defects in this Case?&amp;quot;&quot;/&gt;&lt;property id=&quot;20307&quot; value=&quot;288&quot;/&gt;&lt;/object&gt;&lt;object type=&quot;3&quot; unique_id=&quot;14123&quot;&gt;&lt;property id=&quot;20148&quot; value=&quot;5&quot;/&gt;&lt;property id=&quot;20300&quot; value=&quot;Slide 9 - &amp;quot;Where Are the Defects in This Case?&amp;quot;&quot;/&gt;&lt;property id=&quot;20307&quot; value=&quot;289&quot;/&gt;&lt;/object&gt;&lt;object type=&quot;3&quot; unique_id=&quot;14124&quot;&gt;&lt;property id=&quot;20148&quot; value=&quot;5&quot;/&gt;&lt;property id=&quot;20300&quot; value=&quot;Slide 10 - &amp;quot;Where Are the Defects in This Case?&amp;quot;&quot;/&gt;&lt;property id=&quot;20307&quot; value=&quot;290&quot;/&gt;&lt;/object&gt;&lt;object type=&quot;3&quot; unique_id=&quot;14125&quot;&gt;&lt;property id=&quot;20148&quot; value=&quot;5&quot;/&gt;&lt;property id=&quot;20300&quot; value=&quot;Slide 11 - &amp;quot;Where Are the Defects in This Case?&amp;quot;&quot;/&gt;&lt;property id=&quot;20307&quot; value=&quot;291&quot;/&gt;&lt;/object&gt;&lt;object type=&quot;3&quot; unique_id=&quot;14126&quot;&gt;&lt;property id=&quot;20148&quot; value=&quot;5&quot;/&gt;&lt;property id=&quot;20300&quot; value=&quot;Slide 12 - &amp;quot;Where Are the Defects in This Case?&amp;quot;&quot;/&gt;&lt;property id=&quot;20307&quot; value=&quot;287&quot;/&gt;&lt;/object&gt;&lt;object type=&quot;3&quot; unique_id=&quot;14127&quot;&gt;&lt;property id=&quot;20148&quot; value=&quot;5&quot;/&gt;&lt;property id=&quot;20300&quot; value=&quot;Slide 13 - &amp;quot;The Importance of Antibiotics &amp;quot;&quot;/&gt;&lt;property id=&quot;20307&quot; value=&quot;264&quot;/&gt;&lt;/object&gt;&lt;object type=&quot;3&quot; unique_id=&quot;14128&quot;&gt;&lt;property id=&quot;20148&quot; value=&quot;5&quot;/&gt;&lt;property id=&quot;20300&quot; value=&quot;Slide 14 - &amp;quot;Antibiotic Development Is on the Decline&amp;quot;&quot;/&gt;&lt;property id=&quot;20307&quot; value=&quot;265&quot;/&gt;&lt;/object&gt;&lt;object type=&quot;3&quot; unique_id=&quot;14129&quot;&gt;&lt;property id=&quot;20148&quot; value=&quot;5&quot;/&gt;&lt;property id=&quot;20300&quot; value=&quot;Slide 15 - &amp;quot;Antibiotic Overuse&amp;quot;&quot;/&gt;&lt;property id=&quot;20307&quot; value=&quot;266&quot;/&gt;&lt;/object&gt;&lt;object type=&quot;3&quot; unique_id=&quot;14130&quot;&gt;&lt;property id=&quot;20148&quot; value=&quot;5&quot;/&gt;&lt;property id=&quot;20300&quot; value=&quot;Slide 16 - &amp;quot;Antibiotic-Associated Adverse Events &amp;quot;&quot;/&gt;&lt;property id=&quot;20307&quot; value=&quot;267&quot;/&gt;&lt;/object&gt;&lt;object type=&quot;3&quot; unique_id=&quot;14131&quot;&gt;&lt;property id=&quot;20148&quot; value=&quot;5&quot;/&gt;&lt;property id=&quot;20300&quot; value=&quot;Slide 17 - &amp;quot;Antibiotics Alter the Bacteria in the Gut&amp;quot;&quot;/&gt;&lt;property id=&quot;20307&quot; value=&quot;268&quot;/&gt;&lt;/object&gt;&lt;object type=&quot;3&quot; unique_id=&quot;14132&quot;&gt;&lt;property id=&quot;20148&quot; value=&quot;5&quot;/&gt;&lt;property id=&quot;20300&quot; value=&quot;Slide 18 - &amp;quot;Antibiotics &amp;amp; Clostridium difficile &amp;quot;&quot;/&gt;&lt;property id=&quot;20307&quot; value=&quot;269&quot;/&gt;&lt;/object&gt;&lt;object type=&quot;3&quot; unique_id=&quot;14136&quot;&gt;&lt;property id=&quot;20148&quot; value=&quot;5&quot;/&gt;&lt;property id=&quot;20300&quot; value=&quot;Slide 26 - &amp;quot;Social Determinants of Antibiotic Prescribing &amp;quot;&quot;/&gt;&lt;property id=&quot;20307&quot; value=&quot;273&quot;/&gt;&lt;/object&gt;&lt;object type=&quot;3&quot; unique_id=&quot;14137&quot;&gt;&lt;property id=&quot;20148&quot; value=&quot;5&quot;/&gt;&lt;property id=&quot;20300&quot; value=&quot;Slide 27 - &amp;quot;CUSP — Helps Reduce Antibiotic-Associated Harm&amp;quot;&quot;/&gt;&lt;property id=&quot;20307&quot; value=&quot;274&quot;/&gt;&lt;/object&gt;&lt;object type=&quot;3&quot; unique_id=&quot;14138&quot;&gt;&lt;property id=&quot;20148&quot; value=&quot;5&quot;/&gt;&lt;property id=&quot;20300&quot; value=&quot;Slide 28 - &amp;quot;The Steps of CUSP&amp;quot;&quot;/&gt;&lt;property id=&quot;20307&quot; value=&quot;275&quot;/&gt;&lt;/object&gt;&lt;object type=&quot;3&quot; unique_id=&quot;14140&quot;&gt;&lt;property id=&quot;20148&quot; value=&quot;5&quot;/&gt;&lt;property id=&quot;20300&quot; value=&quot;Slide 32 - &amp;quot;Successful CUSP Teams&amp;quot;&quot;/&gt;&lt;property id=&quot;20307&quot; value=&quot;277&quot;/&gt;&lt;/object&gt;&lt;object type=&quot;3&quot; unique_id=&quot;14141&quot;&gt;&lt;property id=&quot;20148&quot; value=&quot;5&quot;/&gt;&lt;property id=&quot;20300&quot; value=&quot;Slide 33 - &amp;quot;Summary&amp;quot;&quot;/&gt;&lt;property id=&quot;20307&quot; value=&quot;278&quot;/&gt;&lt;/object&gt;&lt;object type=&quot;3&quot; unique_id=&quot;23061&quot;&gt;&lt;property id=&quot;20148&quot; value=&quot;5&quot;/&gt;&lt;property id=&quot;20300&quot; value=&quot;Slide 19 - &amp;quot;Clinical Case&amp;quot;&quot;/&gt;&lt;property id=&quot;20307&quot; value=&quot;292&quot;/&gt;&lt;/object&gt;&lt;object type=&quot;3&quot; unique_id=&quot;23062&quot;&gt;&lt;property id=&quot;20148&quot; value=&quot;5&quot;/&gt;&lt;property id=&quot;20300&quot; value=&quot;Slide 20 - &amp;quot;Clinical Case, Continued&amp;quot;&quot;/&gt;&lt;property id=&quot;20307&quot; value=&quot;293&quot;/&gt;&lt;/object&gt;&lt;object type=&quot;3&quot; unique_id=&quot;23063&quot;&gt;&lt;property id=&quot;20148&quot; value=&quot;5&quot;/&gt;&lt;property id=&quot;20300&quot; value=&quot;Slide 21 - &amp;quot;Where Are the Defects in This Case?&amp;quot;&quot;/&gt;&lt;property id=&quot;20307&quot; value=&quot;294&quot;/&gt;&lt;/object&gt;&lt;object type=&quot;3&quot; unique_id=&quot;23064&quot;&gt;&lt;property id=&quot;20148&quot; value=&quot;5&quot;/&gt;&lt;property id=&quot;20300&quot; value=&quot;Slide 22 - &amp;quot;Where Are the Defects in This Case?&amp;quot;&quot;/&gt;&lt;property id=&quot;20307&quot; value=&quot;295&quot;/&gt;&lt;/object&gt;&lt;object type=&quot;3&quot; unique_id=&quot;23065&quot;&gt;&lt;property id=&quot;20148&quot; value=&quot;5&quot;/&gt;&lt;property id=&quot;20300&quot; value=&quot;Slide 23 - &amp;quot;Where Are the Defects in This Case?&amp;quot;&quot;/&gt;&lt;property id=&quot;20307&quot; value=&quot;296&quot;/&gt;&lt;/object&gt;&lt;object type=&quot;3&quot; unique_id=&quot;23066&quot;&gt;&lt;property id=&quot;20148&quot; value=&quot;5&quot;/&gt;&lt;property id=&quot;20300&quot; value=&quot;Slide 24 - &amp;quot;Where Are the Defects in This Case?&amp;quot;&quot;/&gt;&lt;property id=&quot;20307&quot; value=&quot;297&quot;/&gt;&lt;/object&gt;&lt;object type=&quot;3&quot; unique_id=&quot;23067&quot;&gt;&lt;property id=&quot;20148&quot; value=&quot;5&quot;/&gt;&lt;property id=&quot;20300&quot; value=&quot;Slide 25 - &amp;quot;Where Are the Defects in This Case?&amp;quot;&quot;/&gt;&lt;property id=&quot;20307&quot; value=&quot;298&quot;/&gt;&lt;/object&gt;&lt;object type=&quot;3&quot; unique_id=&quot;23218&quot;&gt;&lt;property id=&quot;20148&quot; value=&quot;5&quot;/&gt;&lt;property id=&quot;20300&quot; value=&quot;Slide 34&quot;/&gt;&lt;property id=&quot;20307&quot; value=&quot;299&quot;/&gt;&lt;/object&gt;&lt;object type=&quot;3&quot; unique_id=&quot;23522&quot;&gt;&lt;property id=&quot;20148&quot; value=&quot;5&quot;/&gt;&lt;property id=&quot;20300&quot; value=&quot;Slide 29 - &amp;quot;Step 1:  The Science of Safety &amp;quot;&quot;/&gt;&lt;property id=&quot;20307&quot; value=&quot;300&quot;/&gt;&lt;/object&gt;&lt;object type=&quot;3&quot; unique_id=&quot;23523&quot;&gt;&lt;property id=&quot;20148&quot; value=&quot;5&quot;/&gt;&lt;property id=&quot;20300&quot; value=&quot;Slide 30 - &amp;quot;Step 1:  The Science of Safety &amp;quot;&quot;/&gt;&lt;property id=&quot;20307&quot; value=&quot;301&quot;/&gt;&lt;/object&gt;&lt;object type=&quot;3&quot; unique_id=&quot;23524&quot;&gt;&lt;property id=&quot;20148&quot; value=&quot;5&quot;/&gt;&lt;property id=&quot;20300&quot; value=&quot;Slide 31 - &amp;quot;Step 1:  The Science of Safety &amp;quot;&quot;/&gt;&lt;property id=&quot;20307&quot; value=&quot;302&quot;/&gt;&lt;/object&gt;&lt;object type=&quot;3&quot; unique_id=&quot;23526&quot;&gt;&lt;property id=&quot;20148&quot; value=&quot;5&quot;/&gt;&lt;property id=&quot;20300&quot; value=&quot;Slide 5 - &amp;quot;Clinical Case&amp;quot;&quot;/&gt;&lt;property id=&quot;20307&quot; value=&quot;304&quot;/&gt;&lt;/object&gt;&lt;object type=&quot;3&quot; unique_id=&quot;23527&quot;&gt;&lt;property id=&quot;20148&quot; value=&quot;5&quot;/&gt;&lt;property id=&quot;20300&quot; value=&quot;Slide 35 - &amp;quot;Next Steps&amp;quot;&quot;/&gt;&lt;property id=&quot;20307&quot; value=&quot;303&quot;/&gt;&lt;/object&gt;&lt;/object&gt;&lt;object type=&quot;8&quot; unique_id=&quot;1410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CUSP HAI slide template FINAL 10-12-16</Template>
  <TotalTime>8040</TotalTime>
  <Words>790</Words>
  <Application>Microsoft Office PowerPoint</Application>
  <PresentationFormat>Custom</PresentationFormat>
  <Paragraphs>112</Paragraphs>
  <Slides>14</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Sustaining Stewardship Activities</vt:lpstr>
      <vt:lpstr>Objectives</vt:lpstr>
      <vt:lpstr>Checklist for Stewardship Programs</vt:lpstr>
      <vt:lpstr>Checklist for Stewardship Programs</vt:lpstr>
      <vt:lpstr>Checklist for Stewardship Programs</vt:lpstr>
      <vt:lpstr>Focusing on Administrators </vt:lpstr>
      <vt:lpstr>Focusing on Administrators </vt:lpstr>
      <vt:lpstr>Removal of a Stewardship Program1 </vt:lpstr>
      <vt:lpstr>What Outcomes Appeal to Clinicians?</vt:lpstr>
      <vt:lpstr>Example Intervention2</vt:lpstr>
      <vt:lpstr>Results2</vt:lpstr>
      <vt:lpstr>Take-Home Points </vt:lpstr>
      <vt:lpstr>Disclaimer</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Antibiotic Use is a Patient Safety Issue</dc:title>
  <dc:subject>Discussing AS as a Safety Issue</dc:subject>
  <dc:creator>Melissa A Miller</dc:creator>
  <cp:keywords>English</cp:keywords>
  <dc:description/>
  <cp:lastModifiedBy>Heidenrich, Christine (AHRQ/OC) (CTR)</cp:lastModifiedBy>
  <cp:revision>355</cp:revision>
  <cp:lastPrinted>2016-09-27T14:15:34Z</cp:lastPrinted>
  <dcterms:created xsi:type="dcterms:W3CDTF">2017-03-24T18:33:59Z</dcterms:created>
  <dcterms:modified xsi:type="dcterms:W3CDTF">2019-10-24T05:47:49Z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BE12A664-CECD-44C6-9F81-FDECEFC4FB6F</vt:lpwstr>
  </property>
  <property fmtid="{D5CDD505-2E9C-101B-9397-08002B2CF9AE}" pid="3" name="ArticulatePath">
    <vt:lpwstr>Presentation2</vt:lpwstr>
  </property>
</Properties>
</file>