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0" r:id="rId3"/>
    <p:sldId id="312" r:id="rId4"/>
    <p:sldId id="289" r:id="rId5"/>
    <p:sldId id="291" r:id="rId6"/>
    <p:sldId id="290" r:id="rId7"/>
    <p:sldId id="306" r:id="rId8"/>
    <p:sldId id="292" r:id="rId9"/>
    <p:sldId id="294" r:id="rId10"/>
    <p:sldId id="307" r:id="rId11"/>
    <p:sldId id="295" r:id="rId12"/>
    <p:sldId id="296" r:id="rId13"/>
    <p:sldId id="297" r:id="rId14"/>
    <p:sldId id="298" r:id="rId15"/>
    <p:sldId id="314" r:id="rId16"/>
    <p:sldId id="301" r:id="rId17"/>
    <p:sldId id="302" r:id="rId18"/>
    <p:sldId id="304" r:id="rId19"/>
    <p:sldId id="325" r:id="rId20"/>
    <p:sldId id="316" r:id="rId21"/>
    <p:sldId id="305" r:id="rId22"/>
  </p:sldIdLst>
  <p:sldSz cx="10058400" cy="7772400"/>
  <p:notesSz cx="7010400" cy="9296400"/>
  <p:custDataLst>
    <p:tags r:id="rId24"/>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5" clrIdx="0"/>
  <p:cmAuthor id="1" name="Robin Jump" initials="RJ" lastIdx="25" clrIdx="1"/>
  <p:cmAuthor id="2" name="Morgan Katz" initials="MK" lastIdx="19" clrIdx="2"/>
  <p:cmAuthor id="3" name="Meghan Walrath" initials="MW" lastIdx="23" clrIdx="3"/>
  <p:cmAuthor id="4" name="Melissa A Miller" initials="MAM" lastIdx="4" clrIdx="4"/>
  <p:cmAuthor id="5" name="Kathleen Speck" initials="KS" lastIdx="19" clrIdx="5">
    <p:extLst>
      <p:ext uri="{19B8F6BF-5375-455C-9EA6-DF929625EA0E}">
        <p15:presenceInfo xmlns:p15="http://schemas.microsoft.com/office/powerpoint/2012/main" userId="S-1-5-21-1214440339-484763869-725345543-149909" providerId="AD"/>
      </p:ext>
    </p:extLst>
  </p:cmAuthor>
  <p:cmAuthor id="6" name="Sara Cosgrove" initials="SC" lastIdx="3" clrIdx="6">
    <p:extLst>
      <p:ext uri="{19B8F6BF-5375-455C-9EA6-DF929625EA0E}">
        <p15:presenceInfo xmlns:p15="http://schemas.microsoft.com/office/powerpoint/2012/main" userId="S-1-5-21-1214440339-484763869-725345543-46687" providerId="AD"/>
      </p:ext>
    </p:extLst>
  </p:cmAuthor>
  <p:cmAuthor id="7" name="Miller, Melissa (AHRQ/CQuIPS)" initials="MM(" lastIdx="36" clrIdx="7">
    <p:extLst>
      <p:ext uri="{19B8F6BF-5375-455C-9EA6-DF929625EA0E}">
        <p15:presenceInfo xmlns:p15="http://schemas.microsoft.com/office/powerpoint/2012/main" userId="S-1-5-21-1747495209-1248221918-2216747781-140716" providerId="AD"/>
      </p:ext>
    </p:extLst>
  </p:cmAuthor>
  <p:cmAuthor id="8" name="morgan" initials="m" lastIdx="5" clrIdx="8">
    <p:extLst>
      <p:ext uri="{19B8F6BF-5375-455C-9EA6-DF929625EA0E}">
        <p15:presenceInfo xmlns:p15="http://schemas.microsoft.com/office/powerpoint/2012/main" userId="morgan" providerId="None"/>
      </p:ext>
    </p:extLst>
  </p:cmAuthor>
  <p:cmAuthor id="9" name="Henderson, Susan (AHRQ/CQuIPS)" initials="HS(" lastIdx="31" clrIdx="9">
    <p:extLst>
      <p:ext uri="{19B8F6BF-5375-455C-9EA6-DF929625EA0E}">
        <p15:presenceInfo xmlns:p15="http://schemas.microsoft.com/office/powerpoint/2012/main" userId="S-1-5-21-1747495209-1248221918-2216747781-233076" providerId="AD"/>
      </p:ext>
    </p:extLst>
  </p:cmAuthor>
  <p:cmAuthor id="10" name="Kathleen" initials="K" lastIdx="15" clrIdx="10">
    <p:extLst>
      <p:ext uri="{19B8F6BF-5375-455C-9EA6-DF929625EA0E}">
        <p15:presenceInfo xmlns:p15="http://schemas.microsoft.com/office/powerpoint/2012/main" userId="Kathleen" providerId="None"/>
      </p:ext>
    </p:extLst>
  </p:cmAuthor>
  <p:cmAuthor id="11" name="Heidenrich, Christine (AHRQ/OC) (CTR)" initials="HC((" lastIdx="18" clrIdx="11">
    <p:extLst>
      <p:ext uri="{19B8F6BF-5375-455C-9EA6-DF929625EA0E}">
        <p15:presenceInfo xmlns:p15="http://schemas.microsoft.com/office/powerpoint/2012/main" userId="S-1-5-21-1747495209-1248221918-2216747781-28054" providerId="AD"/>
      </p:ext>
    </p:extLst>
  </p:cmAuthor>
  <p:cmAuthor id="12" name="Kathleen Speck" initials="KS [2]" lastIdx="3" clrIdx="12">
    <p:extLst>
      <p:ext uri="{19B8F6BF-5375-455C-9EA6-DF929625EA0E}">
        <p15:presenceInfo xmlns:p15="http://schemas.microsoft.com/office/powerpoint/2012/main" userId="Kathleen Speck" providerId="None"/>
      </p:ext>
    </p:extLst>
  </p:cmAuthor>
  <p:cmAuthor id="13" name="Heidenrich, Christine (AHRQ/OC) (CTR)" initials="HC(( [2]" lastIdx="1" clrIdx="13">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FF9EB"/>
    <a:srgbClr val="009EC1"/>
    <a:srgbClr val="D0E3EA"/>
    <a:srgbClr val="FFD602"/>
    <a:srgbClr val="769182"/>
    <a:srgbClr val="A26B68"/>
    <a:srgbClr val="E38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40"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ECC038C0-76C7-4B72-A5DE-491216B733B0}"/>
    <pc:docChg chg="custSel modSld">
      <pc:chgData name="Kathleen Speck" userId="1c3bee05-3f30-471c-9c5c-6f1d82c4dd7a" providerId="ADAL" clId="{ECC038C0-76C7-4B72-A5DE-491216B733B0}" dt="2021-04-13T13:49:09.045" v="23" actId="20577"/>
      <pc:docMkLst>
        <pc:docMk/>
      </pc:docMkLst>
      <pc:sldChg chg="modSp mod addCm">
        <pc:chgData name="Kathleen Speck" userId="1c3bee05-3f30-471c-9c5c-6f1d82c4dd7a" providerId="ADAL" clId="{ECC038C0-76C7-4B72-A5DE-491216B733B0}" dt="2021-04-13T13:39:58.708" v="7" actId="1589"/>
        <pc:sldMkLst>
          <pc:docMk/>
          <pc:sldMk cId="3741962230" sldId="260"/>
        </pc:sldMkLst>
        <pc:spChg chg="mod">
          <ac:chgData name="Kathleen Speck" userId="1c3bee05-3f30-471c-9c5c-6f1d82c4dd7a" providerId="ADAL" clId="{ECC038C0-76C7-4B72-A5DE-491216B733B0}" dt="2021-04-13T13:39:50.949" v="6" actId="20577"/>
          <ac:spMkLst>
            <pc:docMk/>
            <pc:sldMk cId="3741962230" sldId="260"/>
            <ac:spMk id="3" creationId="{00000000-0000-0000-0000-000000000000}"/>
          </ac:spMkLst>
        </pc:spChg>
      </pc:sldChg>
      <pc:sldChg chg="delSp mod addCm">
        <pc:chgData name="Kathleen Speck" userId="1c3bee05-3f30-471c-9c5c-6f1d82c4dd7a" providerId="ADAL" clId="{ECC038C0-76C7-4B72-A5DE-491216B733B0}" dt="2021-04-13T13:41:53.939" v="9" actId="1589"/>
        <pc:sldMkLst>
          <pc:docMk/>
          <pc:sldMk cId="1257033368" sldId="298"/>
        </pc:sldMkLst>
        <pc:spChg chg="del">
          <ac:chgData name="Kathleen Speck" userId="1c3bee05-3f30-471c-9c5c-6f1d82c4dd7a" providerId="ADAL" clId="{ECC038C0-76C7-4B72-A5DE-491216B733B0}" dt="2021-04-13T13:41:41.232" v="8" actId="21"/>
          <ac:spMkLst>
            <pc:docMk/>
            <pc:sldMk cId="1257033368" sldId="298"/>
            <ac:spMk id="8" creationId="{00000000-0000-0000-0000-000000000000}"/>
          </ac:spMkLst>
        </pc:spChg>
      </pc:sldChg>
      <pc:sldChg chg="modSp mod addCm">
        <pc:chgData name="Kathleen Speck" userId="1c3bee05-3f30-471c-9c5c-6f1d82c4dd7a" providerId="ADAL" clId="{ECC038C0-76C7-4B72-A5DE-491216B733B0}" dt="2021-04-13T13:49:09.045" v="23" actId="20577"/>
        <pc:sldMkLst>
          <pc:docMk/>
          <pc:sldMk cId="4199200633" sldId="302"/>
        </pc:sldMkLst>
        <pc:spChg chg="mod">
          <ac:chgData name="Kathleen Speck" userId="1c3bee05-3f30-471c-9c5c-6f1d82c4dd7a" providerId="ADAL" clId="{ECC038C0-76C7-4B72-A5DE-491216B733B0}" dt="2021-04-13T13:49:09.045" v="23" actId="20577"/>
          <ac:spMkLst>
            <pc:docMk/>
            <pc:sldMk cId="4199200633" sldId="302"/>
            <ac:spMk id="2" creationId="{00000000-0000-0000-0000-000000000000}"/>
          </ac:spMkLst>
        </pc:spChg>
      </pc:sldChg>
      <pc:sldChg chg="modSp mod">
        <pc:chgData name="Kathleen Speck" userId="1c3bee05-3f30-471c-9c5c-6f1d82c4dd7a" providerId="ADAL" clId="{ECC038C0-76C7-4B72-A5DE-491216B733B0}" dt="2021-04-13T13:46:17.044" v="18" actId="20577"/>
        <pc:sldMkLst>
          <pc:docMk/>
          <pc:sldMk cId="3667972735" sldId="314"/>
        </pc:sldMkLst>
        <pc:graphicFrameChg chg="modGraphic">
          <ac:chgData name="Kathleen Speck" userId="1c3bee05-3f30-471c-9c5c-6f1d82c4dd7a" providerId="ADAL" clId="{ECC038C0-76C7-4B72-A5DE-491216B733B0}" dt="2021-04-13T13:46:17.044" v="18" actId="20577"/>
          <ac:graphicFrameMkLst>
            <pc:docMk/>
            <pc:sldMk cId="3667972735" sldId="314"/>
            <ac:graphicFrameMk id="9"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6/16/2021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1</a:t>
            </a:fld>
            <a:endParaRPr lang="en-US"/>
          </a:p>
        </p:txBody>
      </p:sp>
    </p:spTree>
    <p:extLst>
      <p:ext uri="{BB962C8B-B14F-4D97-AF65-F5344CB8AC3E}">
        <p14:creationId xmlns:p14="http://schemas.microsoft.com/office/powerpoint/2010/main" val="343914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410229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257681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397062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178955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a:solidFill>
                <a:srgbClr val="FF0000"/>
              </a:solidFill>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16016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6F6E0279-E039-4FD6-AE27-C626EDCEFED9}" type="slidenum">
              <a:rPr lang="en-US" smtClean="0"/>
              <a:t>15</a:t>
            </a:fld>
            <a:endParaRPr lang="en-US"/>
          </a:p>
        </p:txBody>
      </p:sp>
    </p:spTree>
    <p:extLst>
      <p:ext uri="{BB962C8B-B14F-4D97-AF65-F5344CB8AC3E}">
        <p14:creationId xmlns:p14="http://schemas.microsoft.com/office/powerpoint/2010/main" val="126827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238324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a:p>
        </p:txBody>
      </p:sp>
    </p:spTree>
    <p:extLst>
      <p:ext uri="{BB962C8B-B14F-4D97-AF65-F5344CB8AC3E}">
        <p14:creationId xmlns:p14="http://schemas.microsoft.com/office/powerpoint/2010/main" val="353356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2691730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06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BD52-2C09-4B2E-B6DB-0CDDE57D82CD}" type="slidenum">
              <a:rPr lang="en-US" smtClean="0"/>
              <a:t>2</a:t>
            </a:fld>
            <a:endParaRPr lang="en-US"/>
          </a:p>
        </p:txBody>
      </p:sp>
    </p:spTree>
    <p:extLst>
      <p:ext uri="{BB962C8B-B14F-4D97-AF65-F5344CB8AC3E}">
        <p14:creationId xmlns:p14="http://schemas.microsoft.com/office/powerpoint/2010/main" val="410484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21</a:t>
            </a:fld>
            <a:endParaRPr lang="en-US"/>
          </a:p>
        </p:txBody>
      </p:sp>
    </p:spTree>
    <p:extLst>
      <p:ext uri="{BB962C8B-B14F-4D97-AF65-F5344CB8AC3E}">
        <p14:creationId xmlns:p14="http://schemas.microsoft.com/office/powerpoint/2010/main" val="290952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00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a:p>
        </p:txBody>
      </p:sp>
    </p:spTree>
    <p:extLst>
      <p:ext uri="{BB962C8B-B14F-4D97-AF65-F5344CB8AC3E}">
        <p14:creationId xmlns:p14="http://schemas.microsoft.com/office/powerpoint/2010/main" val="23048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385584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396258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9429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205602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3424598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754380" y="203200"/>
            <a:ext cx="8549640" cy="1625600"/>
          </a:xfrm>
        </p:spPr>
        <p:txBody>
          <a:bodyPr anchor="ctr">
            <a:normAutofit/>
          </a:bodyPr>
          <a:lstStyle>
            <a:lvl1pPr marL="0" indent="0" algn="ctr">
              <a:buNone/>
              <a:defRPr sz="4400">
                <a:solidFill>
                  <a:schemeClr val="bg1"/>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48288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BD55-AC21-4D87-A946-EA9A717509E0}" type="datetime1">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21641-C250-467F-94D8-BA4B389BE0CD}" type="slidenum">
              <a:rPr lang="en-US" smtClean="0"/>
              <a:t>‹#›</a:t>
            </a:fld>
            <a:endParaRPr lang="en-US"/>
          </a:p>
        </p:txBody>
      </p:sp>
    </p:spTree>
    <p:extLst>
      <p:ext uri="{BB962C8B-B14F-4D97-AF65-F5344CB8AC3E}">
        <p14:creationId xmlns:p14="http://schemas.microsoft.com/office/powerpoint/2010/main" val="279698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6/16/2021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6/16/2021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203867"/>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370412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sz="half" idx="10"/>
          </p:nvPr>
        </p:nvSpPr>
        <p:spPr>
          <a:xfrm>
            <a:off x="-16497" y="7038206"/>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21886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4"/>
          <a:stretch>
            <a:fillRect/>
          </a:stretch>
        </p:blipFill>
        <p:spPr>
          <a:xfrm>
            <a:off x="502920" y="7067181"/>
            <a:ext cx="1828800" cy="581025"/>
          </a:xfrm>
          <a:prstGeom prst="rect">
            <a:avLst/>
          </a:prstGeom>
        </p:spPr>
      </p:pic>
      <p:sp>
        <p:nvSpPr>
          <p:cNvPr id="5" name="TextBox 4"/>
          <p:cNvSpPr txBox="1"/>
          <p:nvPr userDrawn="1"/>
        </p:nvSpPr>
        <p:spPr>
          <a:xfrm>
            <a:off x="7696200" y="7426995"/>
            <a:ext cx="1499065" cy="276999"/>
          </a:xfrm>
          <a:prstGeom prst="rect">
            <a:avLst/>
          </a:prstGeom>
          <a:noFill/>
        </p:spPr>
        <p:txBody>
          <a:bodyPr wrap="none" rtlCol="0">
            <a:spAutoFit/>
          </a:bodyPr>
          <a:lstStyle/>
          <a:p>
            <a:r>
              <a:rPr lang="en-US" sz="1200">
                <a:solidFill>
                  <a:schemeClr val="bg1"/>
                </a:solidFill>
              </a:rPr>
              <a:t>Improving</a:t>
            </a:r>
            <a:r>
              <a:rPr lang="en-US" sz="1200" baseline="0">
                <a:solidFill>
                  <a:schemeClr val="bg1"/>
                </a:solidFill>
              </a:rPr>
              <a:t> Teamwork</a:t>
            </a:r>
            <a:endParaRPr lang="en-US" sz="1200">
              <a:solidFill>
                <a:schemeClr val="bg1"/>
              </a:solidFill>
            </a:endParaRPr>
          </a:p>
        </p:txBody>
      </p:sp>
    </p:spTree>
    <p:custDataLst>
      <p:tags r:id="rId12"/>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www.ahrq.gov/sites/default/files/wysiwyg/antibiotic-use/long-term-care/DESC-technique.pdf"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www.ahrq.gov/sites/default/files/wysiwyg/antibiotic-use/long-term-care/four-moments-completion-guide.pdf" TargetMode="External"/><Relationship Id="rId5" Type="http://schemas.openxmlformats.org/officeDocument/2006/relationships/hyperlink" Target="https://www.ahrq.gov/sites/default/files/wysiwyg/antibiotic-use/long-term-care/staff-safety-assessment.docx" TargetMode="External"/><Relationship Id="rId4" Type="http://schemas.openxmlformats.org/officeDocument/2006/relationships/hyperlink" Target="http://www.ahrq.gov/sites/default/files/wysiwyg/antibiotic-use/long-term-care/four-moments-form.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www.ahrq.gov/nhguide/toolkits/determine-whether-to-treat/toolkit3-minimum-criteria.html"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www.ihi.org/resources/Pages/Tools/sbartoolkit.aspx" TargetMode="External"/><Relationship Id="rId5" Type="http://schemas.openxmlformats.org/officeDocument/2006/relationships/hyperlink" Target="http://www.k-hen.com/Portals/16/Documents/PSCTCommunicationsLab.pdf" TargetMode="External"/><Relationship Id="rId4" Type="http://schemas.openxmlformats.org/officeDocument/2006/relationships/hyperlink" Target="http://www.ahrq.gov/teamstepps/officebasedcare/module3/office_comm.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900892"/>
            <a:ext cx="8549640" cy="1666028"/>
          </a:xfrm>
        </p:spPr>
        <p:txBody>
          <a:bodyPr/>
          <a:lstStyle/>
          <a:p>
            <a:r>
              <a:rPr lang="en-US"/>
              <a:t>Improving Teamwork and Communication</a:t>
            </a:r>
          </a:p>
        </p:txBody>
      </p:sp>
      <p:sp>
        <p:nvSpPr>
          <p:cNvPr id="4" name="Subtitle 3"/>
          <p:cNvSpPr>
            <a:spLocks noGrp="1"/>
          </p:cNvSpPr>
          <p:nvPr>
            <p:ph type="subTitle" idx="1"/>
          </p:nvPr>
        </p:nvSpPr>
        <p:spPr/>
        <p:txBody>
          <a:bodyPr/>
          <a:lstStyle/>
          <a:p>
            <a:r>
              <a:rPr lang="en-US">
                <a:solidFill>
                  <a:prstClr val="black">
                    <a:tint val="75000"/>
                  </a:prstClr>
                </a:solidFill>
              </a:rPr>
              <a:t>Long-Term Care</a:t>
            </a:r>
          </a:p>
        </p:txBody>
      </p:sp>
      <p:sp>
        <p:nvSpPr>
          <p:cNvPr id="6" name="Text Placeholder 5"/>
          <p:cNvSpPr>
            <a:spLocks noGrp="1"/>
          </p:cNvSpPr>
          <p:nvPr>
            <p:ph type="body" sz="quarter" idx="10"/>
          </p:nvPr>
        </p:nvSpPr>
        <p:spPr/>
        <p:txBody>
          <a:bodyPr/>
          <a:lstStyle/>
          <a:p>
            <a:r>
              <a:rPr lang="en-US">
                <a:cs typeface="Arial" panose="020B0604020202020204" pitchFamily="34" charset="0"/>
              </a:rPr>
              <a:t>AHRQ Safety Program for Improving Antibiotic Use</a:t>
            </a:r>
            <a:endParaRPr lang="en-US" sz="4000"/>
          </a:p>
        </p:txBody>
      </p:sp>
      <p:sp>
        <p:nvSpPr>
          <p:cNvPr id="3" name="TextBox 2">
            <a:extLst>
              <a:ext uri="{FF2B5EF4-FFF2-40B4-BE49-F238E27FC236}">
                <a16:creationId xmlns:a16="http://schemas.microsoft.com/office/drawing/2014/main" id="{BF8DC764-3ECE-46DD-8D1C-B977F4CF7E9E}"/>
              </a:ext>
            </a:extLst>
          </p:cNvPr>
          <p:cNvSpPr txBox="1"/>
          <p:nvPr/>
        </p:nvSpPr>
        <p:spPr>
          <a:xfrm>
            <a:off x="7758437" y="7187874"/>
            <a:ext cx="2213939" cy="523220"/>
          </a:xfrm>
          <a:prstGeom prst="rect">
            <a:avLst/>
          </a:prstGeom>
          <a:noFill/>
        </p:spPr>
        <p:txBody>
          <a:bodyPr wrap="none" rtlCol="0">
            <a:spAutoFit/>
          </a:body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350084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Case 1: Mr. W, Continued</a:t>
            </a:r>
          </a:p>
        </p:txBody>
      </p:sp>
      <p:sp>
        <p:nvSpPr>
          <p:cNvPr id="3" name="Content Placeholder 2"/>
          <p:cNvSpPr>
            <a:spLocks noGrp="1"/>
          </p:cNvSpPr>
          <p:nvPr>
            <p:ph sz="half" idx="1"/>
          </p:nvPr>
        </p:nvSpPr>
        <p:spPr>
          <a:xfrm>
            <a:off x="502920" y="1143000"/>
            <a:ext cx="4442460" cy="2955395"/>
          </a:xfrm>
          <a:prstGeom prst="wedgeRoundRectCallout">
            <a:avLst>
              <a:gd name="adj1" fmla="val -32892"/>
              <a:gd name="adj2" fmla="val 72566"/>
              <a:gd name="adj3" fmla="val 16667"/>
            </a:avLst>
          </a:prstGeom>
          <a:solidFill>
            <a:srgbClr val="009EC1">
              <a:alpha val="10980"/>
            </a:srgbClr>
          </a:solidFill>
          <a:ln>
            <a:solidFill>
              <a:srgbClr val="009EC1"/>
            </a:solidFill>
          </a:ln>
        </p:spPr>
        <p:txBody>
          <a:bodyPr anchor="ctr">
            <a:normAutofit fontScale="92500"/>
          </a:bodyPr>
          <a:lstStyle/>
          <a:p>
            <a:pPr marL="0" indent="0">
              <a:buNone/>
            </a:pPr>
            <a:r>
              <a:rPr lang="en-US" dirty="0"/>
              <a:t>Nurse: “I think Mr. W has a UTI. He didn’t eat dinner and he doesn’t seem like himself. We need to start antibiotics.”</a:t>
            </a:r>
          </a:p>
        </p:txBody>
      </p:sp>
      <p:sp>
        <p:nvSpPr>
          <p:cNvPr id="4" name="Slide Number Placeholder 3"/>
          <p:cNvSpPr>
            <a:spLocks noGrp="1"/>
          </p:cNvSpPr>
          <p:nvPr>
            <p:ph type="sldNum" sz="quarter" idx="12"/>
          </p:nvPr>
        </p:nvSpPr>
        <p:spPr/>
        <p:txBody>
          <a:bodyPr/>
          <a:lstStyle/>
          <a:p>
            <a:fld id="{993EEC8E-C5CF-40DF-832D-5BCB0E209B98}" type="slidenum">
              <a:rPr lang="en-US" smtClean="0"/>
              <a:t>10</a:t>
            </a:fld>
            <a:endParaRPr lang="en-US"/>
          </a:p>
        </p:txBody>
      </p:sp>
      <p:sp>
        <p:nvSpPr>
          <p:cNvPr id="6" name="Content Placeholder 2"/>
          <p:cNvSpPr txBox="1">
            <a:spLocks/>
          </p:cNvSpPr>
          <p:nvPr/>
        </p:nvSpPr>
        <p:spPr>
          <a:xfrm>
            <a:off x="4343400" y="4326995"/>
            <a:ext cx="5318760" cy="2751987"/>
          </a:xfrm>
          <a:prstGeom prst="accentBorderCallout2">
            <a:avLst>
              <a:gd name="adj1" fmla="val 17876"/>
              <a:gd name="adj2" fmla="val -2452"/>
              <a:gd name="adj3" fmla="val 18750"/>
              <a:gd name="adj4" fmla="val -16667"/>
              <a:gd name="adj5" fmla="val 29314"/>
              <a:gd name="adj6" fmla="val -59218"/>
            </a:avLst>
          </a:prstGeom>
          <a:solidFill>
            <a:srgbClr val="009EC1">
              <a:alpha val="10980"/>
            </a:srgbClr>
          </a:solidFill>
          <a:ln>
            <a:solidFill>
              <a:srgbClr val="009EC1"/>
            </a:solidFill>
          </a:ln>
        </p:spPr>
        <p:txBody>
          <a:bodyPr vert="horz" lIns="101864" tIns="50933" rIns="101864" bIns="50933" rtlCol="0" anchor="ctr">
            <a:no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lvl="0" indent="0">
              <a:buNone/>
            </a:pPr>
            <a:endParaRPr lang="en-US" sz="2400"/>
          </a:p>
        </p:txBody>
      </p:sp>
      <p:pic>
        <p:nvPicPr>
          <p:cNvPr id="8" name="Picture 7" descr="Image of provider"/>
          <p:cNvPicPr>
            <a:picLocks noChangeAspect="1"/>
          </p:cNvPicPr>
          <p:nvPr/>
        </p:nvPicPr>
        <p:blipFill rotWithShape="1">
          <a:blip r:embed="rId4" cstate="print">
            <a:extLst>
              <a:ext uri="{28A0092B-C50C-407E-A947-70E740481C1C}">
                <a14:useLocalDpi xmlns:a14="http://schemas.microsoft.com/office/drawing/2010/main" val="0"/>
              </a:ext>
            </a:extLst>
          </a:blip>
          <a:srcRect r="50471"/>
          <a:stretch/>
        </p:blipFill>
        <p:spPr>
          <a:xfrm>
            <a:off x="502920" y="4513051"/>
            <a:ext cx="718256" cy="2430787"/>
          </a:xfrm>
          <a:prstGeom prst="rect">
            <a:avLst/>
          </a:prstGeom>
        </p:spPr>
      </p:pic>
      <p:sp>
        <p:nvSpPr>
          <p:cNvPr id="5" name="Content Placeholder 4"/>
          <p:cNvSpPr>
            <a:spLocks noGrp="1"/>
          </p:cNvSpPr>
          <p:nvPr>
            <p:ph sz="half" idx="2"/>
          </p:nvPr>
        </p:nvSpPr>
        <p:spPr>
          <a:xfrm>
            <a:off x="4343400" y="4326995"/>
            <a:ext cx="5212080" cy="2615992"/>
          </a:xfrm>
        </p:spPr>
        <p:txBody>
          <a:bodyPr anchor="ctr">
            <a:normAutofit fontScale="92500"/>
          </a:bodyPr>
          <a:lstStyle/>
          <a:p>
            <a:pPr marL="0" lvl="0" indent="0" algn="ctr">
              <a:spcBef>
                <a:spcPts val="0"/>
              </a:spcBef>
              <a:buNone/>
            </a:pPr>
            <a:r>
              <a:rPr lang="en-US" sz="2400" dirty="0">
                <a:solidFill>
                  <a:prstClr val="black"/>
                </a:solidFill>
              </a:rPr>
              <a:t>Nurse should have mentioned:</a:t>
            </a:r>
          </a:p>
          <a:p>
            <a:pPr marL="0" lvl="0" indent="0" algn="ctr">
              <a:spcBef>
                <a:spcPts val="0"/>
              </a:spcBef>
              <a:buNone/>
            </a:pPr>
            <a:r>
              <a:rPr lang="en-US" sz="2400" dirty="0">
                <a:solidFill>
                  <a:prstClr val="black"/>
                </a:solidFill>
              </a:rPr>
              <a:t>“The resident has a fever.”</a:t>
            </a:r>
          </a:p>
          <a:p>
            <a:pPr marL="0" lvl="0" indent="0" algn="ctr">
              <a:spcBef>
                <a:spcPts val="0"/>
              </a:spcBef>
              <a:buNone/>
            </a:pPr>
            <a:r>
              <a:rPr lang="en-US" sz="2400" dirty="0">
                <a:solidFill>
                  <a:prstClr val="black"/>
                </a:solidFill>
              </a:rPr>
              <a:t>Simply saying the resident missed a meal and is acting funny is not enough. </a:t>
            </a:r>
          </a:p>
          <a:p>
            <a:pPr marL="0" lvl="0" indent="0" algn="ctr">
              <a:spcBef>
                <a:spcPts val="0"/>
              </a:spcBef>
              <a:buNone/>
            </a:pPr>
            <a:r>
              <a:rPr lang="en-US" sz="2400" dirty="0">
                <a:solidFill>
                  <a:prstClr val="black"/>
                </a:solidFill>
              </a:rPr>
              <a:t>“The resident’s symptoms are lower abdominal pain and fatigue.” </a:t>
            </a:r>
          </a:p>
        </p:txBody>
      </p:sp>
    </p:spTree>
    <p:custDataLst>
      <p:tags r:id="rId1"/>
    </p:custDataLst>
    <p:extLst>
      <p:ext uri="{BB962C8B-B14F-4D97-AF65-F5344CB8AC3E}">
        <p14:creationId xmlns:p14="http://schemas.microsoft.com/office/powerpoint/2010/main" val="38482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Case 1 — SBAR</a:t>
            </a:r>
            <a:r>
              <a:rPr lang="en-US" baseline="30000"/>
              <a:t>4</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32213113"/>
              </p:ext>
            </p:extLst>
          </p:nvPr>
        </p:nvGraphicFramePr>
        <p:xfrm>
          <a:off x="502920" y="1552433"/>
          <a:ext cx="9051926" cy="4937760"/>
        </p:xfrm>
        <a:graphic>
          <a:graphicData uri="http://schemas.openxmlformats.org/drawingml/2006/table">
            <a:tbl>
              <a:tblPr firstRow="1" bandRow="1">
                <a:tableStyleId>{7DF18680-E054-41AD-8BC1-D1AEF772440D}</a:tableStyleId>
              </a:tblPr>
              <a:tblGrid>
                <a:gridCol w="2690338">
                  <a:extLst>
                    <a:ext uri="{9D8B030D-6E8A-4147-A177-3AD203B41FA5}">
                      <a16:colId xmlns:a16="http://schemas.microsoft.com/office/drawing/2014/main" val="3661962290"/>
                    </a:ext>
                  </a:extLst>
                </a:gridCol>
                <a:gridCol w="6361588">
                  <a:extLst>
                    <a:ext uri="{9D8B030D-6E8A-4147-A177-3AD203B41FA5}">
                      <a16:colId xmlns:a16="http://schemas.microsoft.com/office/drawing/2014/main" val="347158767"/>
                    </a:ext>
                  </a:extLst>
                </a:gridCol>
              </a:tblGrid>
              <a:tr h="370840">
                <a:tc gridSpan="2">
                  <a:txBody>
                    <a:bodyPr/>
                    <a:lstStyle/>
                    <a:p>
                      <a:r>
                        <a:rPr lang="en-US" sz="3000" b="1"/>
                        <a:t>Improving Communication in a Brief and Timely Manner</a:t>
                      </a:r>
                    </a:p>
                  </a:txBody>
                  <a:tcPr anchor="ctr"/>
                </a:tc>
                <a:tc hMerge="1">
                  <a:txBody>
                    <a:bodyPr/>
                    <a:lstStyle/>
                    <a:p>
                      <a:endParaRPr lang="en-US"/>
                    </a:p>
                  </a:txBody>
                  <a:tcPr/>
                </a:tc>
                <a:extLst>
                  <a:ext uri="{0D108BD9-81ED-4DB2-BD59-A6C34878D82A}">
                    <a16:rowId xmlns:a16="http://schemas.microsoft.com/office/drawing/2014/main" val="2654061403"/>
                  </a:ext>
                </a:extLst>
              </a:tr>
              <a:tr h="370840">
                <a:tc>
                  <a:txBody>
                    <a:bodyPr/>
                    <a:lstStyle/>
                    <a:p>
                      <a:r>
                        <a:rPr lang="en-US" sz="6600">
                          <a:effectLst>
                            <a:outerShdw blurRad="38100" dist="38100" dir="2700000" algn="tl">
                              <a:srgbClr val="000000">
                                <a:alpha val="43137"/>
                              </a:srgbClr>
                            </a:outerShdw>
                          </a:effectLst>
                        </a:rPr>
                        <a:t>S</a:t>
                      </a:r>
                      <a:r>
                        <a:rPr lang="en-US"/>
                        <a:t>ituation</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a:t>State who you are calling about and why.</a:t>
                      </a:r>
                    </a:p>
                  </a:txBody>
                  <a:tcPr anchor="ctr"/>
                </a:tc>
                <a:extLst>
                  <a:ext uri="{0D108BD9-81ED-4DB2-BD59-A6C34878D82A}">
                    <a16:rowId xmlns:a16="http://schemas.microsoft.com/office/drawing/2014/main" val="1381997504"/>
                  </a:ext>
                </a:extLst>
              </a:tr>
              <a:tr h="370840">
                <a:tc>
                  <a:txBody>
                    <a:bodyPr/>
                    <a:lstStyle/>
                    <a:p>
                      <a:r>
                        <a:rPr lang="en-US" sz="6600">
                          <a:effectLst>
                            <a:outerShdw blurRad="38100" dist="38100" dir="2700000" algn="tl">
                              <a:srgbClr val="000000">
                                <a:alpha val="43137"/>
                              </a:srgbClr>
                            </a:outerShdw>
                          </a:effectLst>
                        </a:rPr>
                        <a:t>B</a:t>
                      </a:r>
                      <a:r>
                        <a:rPr lang="en-US"/>
                        <a:t>ackground</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State briefly what you know about the history and the current status. Include objective data: recent vital signs, pertinent exam findings, and notable labs.</a:t>
                      </a:r>
                    </a:p>
                  </a:txBody>
                  <a:tcPr anchor="ctr"/>
                </a:tc>
                <a:extLst>
                  <a:ext uri="{0D108BD9-81ED-4DB2-BD59-A6C34878D82A}">
                    <a16:rowId xmlns:a16="http://schemas.microsoft.com/office/drawing/2014/main" val="3581555357"/>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6600">
                          <a:effectLst>
                            <a:outerShdw blurRad="38100" dist="38100" dir="2700000" algn="tl">
                              <a:srgbClr val="000000">
                                <a:alpha val="43137"/>
                              </a:srgbClr>
                            </a:outerShdw>
                          </a:effectLst>
                        </a:rPr>
                        <a:t>A</a:t>
                      </a:r>
                      <a:r>
                        <a:rPr lang="en-US"/>
                        <a:t>ssessment</a:t>
                      </a:r>
                      <a:endParaRPr lang="en-US">
                        <a:solidFill>
                          <a:srgbClr val="0070C0"/>
                        </a:solidFill>
                      </a:endParaRP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State what you think the problem is and how severe it is. A diagnosis is not necessary, but a specific concern should be stated. </a:t>
                      </a:r>
                    </a:p>
                  </a:txBody>
                  <a:tcPr anchor="ctr"/>
                </a:tc>
                <a:extLst>
                  <a:ext uri="{0D108BD9-81ED-4DB2-BD59-A6C34878D82A}">
                    <a16:rowId xmlns:a16="http://schemas.microsoft.com/office/drawing/2014/main" val="931595214"/>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6600">
                          <a:effectLst>
                            <a:outerShdw blurRad="38100" dist="38100" dir="2700000" algn="tl">
                              <a:srgbClr val="000000">
                                <a:alpha val="43137"/>
                              </a:srgbClr>
                            </a:outerShdw>
                          </a:effectLst>
                        </a:rPr>
                        <a:t>R</a:t>
                      </a:r>
                      <a:r>
                        <a:rPr lang="en-US"/>
                        <a:t>ecommendations</a:t>
                      </a:r>
                      <a:endParaRPr lang="en-US">
                        <a:solidFill>
                          <a:srgbClr val="0070C0"/>
                        </a:solidFill>
                      </a:endParaRP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State what you think needs to happen for the patient and also suggest a time frame.</a:t>
                      </a:r>
                      <a:endParaRPr lang="en-US" dirty="0">
                        <a:solidFill>
                          <a:srgbClr val="0070C0"/>
                        </a:solidFill>
                      </a:endParaRPr>
                    </a:p>
                  </a:txBody>
                  <a:tcPr anchor="ctr"/>
                </a:tc>
                <a:extLst>
                  <a:ext uri="{0D108BD9-81ED-4DB2-BD59-A6C34878D82A}">
                    <a16:rowId xmlns:a16="http://schemas.microsoft.com/office/drawing/2014/main" val="306946190"/>
                  </a:ext>
                </a:extLst>
              </a:tr>
            </a:tbl>
          </a:graphicData>
        </a:graphic>
      </p:graphicFrame>
      <p:sp>
        <p:nvSpPr>
          <p:cNvPr id="4" name="Slide Number Placeholder 3"/>
          <p:cNvSpPr>
            <a:spLocks noGrp="1"/>
          </p:cNvSpPr>
          <p:nvPr>
            <p:ph type="sldNum" sz="quarter" idx="12"/>
          </p:nvPr>
        </p:nvSpPr>
        <p:spPr/>
        <p:txBody>
          <a:bodyPr/>
          <a:lstStyle/>
          <a:p>
            <a:fld id="{993EEC8E-C5CF-40DF-832D-5BCB0E209B98}" type="slidenum">
              <a:rPr lang="en-US" smtClean="0"/>
              <a:pPr/>
              <a:t>11</a:t>
            </a:fld>
            <a:endParaRPr lang="en-US"/>
          </a:p>
        </p:txBody>
      </p:sp>
    </p:spTree>
    <p:custDataLst>
      <p:tags r:id="rId1"/>
    </p:custDataLst>
    <p:extLst>
      <p:ext uri="{BB962C8B-B14F-4D97-AF65-F5344CB8AC3E}">
        <p14:creationId xmlns:p14="http://schemas.microsoft.com/office/powerpoint/2010/main" val="253254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Case 2: Mrs. N</a:t>
            </a:r>
          </a:p>
        </p:txBody>
      </p:sp>
      <p:sp>
        <p:nvSpPr>
          <p:cNvPr id="3" name="Content Placeholder 2"/>
          <p:cNvSpPr>
            <a:spLocks noGrp="1"/>
          </p:cNvSpPr>
          <p:nvPr>
            <p:ph idx="1"/>
          </p:nvPr>
        </p:nvSpPr>
        <p:spPr>
          <a:xfrm>
            <a:off x="502920" y="5189183"/>
            <a:ext cx="9052560" cy="1571402"/>
          </a:xfrm>
        </p:spPr>
        <p:txBody>
          <a:bodyPr>
            <a:normAutofit fontScale="92500"/>
          </a:bodyPr>
          <a:lstStyle/>
          <a:p>
            <a:pPr marL="0" indent="0">
              <a:buNone/>
            </a:pPr>
            <a:r>
              <a:rPr lang="en-US" dirty="0"/>
              <a:t>Two days later, Mrs. N’s urine culture results return with &gt;100,000 CFU/mL gram-negative rods. </a:t>
            </a:r>
          </a:p>
          <a:p>
            <a:pPr marL="0" indent="0">
              <a:buNone/>
            </a:pPr>
            <a:endParaRPr lang="en-US" dirty="0"/>
          </a:p>
        </p:txBody>
      </p:sp>
      <p:sp>
        <p:nvSpPr>
          <p:cNvPr id="4" name="Slide Number Placeholder 3"/>
          <p:cNvSpPr>
            <a:spLocks noGrp="1"/>
          </p:cNvSpPr>
          <p:nvPr>
            <p:ph type="sldNum" sz="quarter" idx="12"/>
          </p:nvPr>
        </p:nvSpPr>
        <p:spPr>
          <a:xfrm>
            <a:off x="9102525" y="7358591"/>
            <a:ext cx="487680" cy="413809"/>
          </a:xfrm>
        </p:spPr>
        <p:txBody>
          <a:bodyPr/>
          <a:lstStyle/>
          <a:p>
            <a:fld id="{993EEC8E-C5CF-40DF-832D-5BCB0E209B98}" type="slidenum">
              <a:rPr lang="en-US" smtClean="0"/>
              <a:t>12</a:t>
            </a:fld>
            <a:endParaRPr lang="en-US" dirty="0"/>
          </a:p>
        </p:txBody>
      </p:sp>
      <p:pic>
        <p:nvPicPr>
          <p:cNvPr id="5" name="Picture 4" descr="Cup of urine (sample)&#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175" y="1371600"/>
            <a:ext cx="5140657" cy="342710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3881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0058400" cy="914400"/>
          </a:xfrm>
        </p:spPr>
        <p:txBody>
          <a:bodyPr>
            <a:normAutofit/>
          </a:bodyPr>
          <a:lstStyle/>
          <a:p>
            <a:r>
              <a:rPr lang="en-US" sz="3600"/>
              <a:t>Case 2: Mrs. N, Continued </a:t>
            </a:r>
          </a:p>
        </p:txBody>
      </p:sp>
      <p:sp>
        <p:nvSpPr>
          <p:cNvPr id="4" name="Slide Number Placeholder 3"/>
          <p:cNvSpPr>
            <a:spLocks noGrp="1"/>
          </p:cNvSpPr>
          <p:nvPr>
            <p:ph type="sldNum" sz="quarter" idx="12"/>
          </p:nvPr>
        </p:nvSpPr>
        <p:spPr>
          <a:xfrm>
            <a:off x="9125675" y="7358591"/>
            <a:ext cx="487680" cy="413809"/>
          </a:xfrm>
        </p:spPr>
        <p:txBody>
          <a:bodyPr/>
          <a:lstStyle/>
          <a:p>
            <a:fld id="{993EEC8E-C5CF-40DF-832D-5BCB0E209B98}" type="slidenum">
              <a:rPr lang="en-US" smtClean="0"/>
              <a:t>13</a:t>
            </a:fld>
            <a:endParaRPr lang="en-US" dirty="0"/>
          </a:p>
        </p:txBody>
      </p:sp>
      <p:pic>
        <p:nvPicPr>
          <p:cNvPr id="3" name="Picture 2" descr="- Start an antibiotic&#10;- Ask the nurse how the resident is doing&#10;- Do nothing- since it is Saturday, she will let the usual provider know the results of the urine culture on Monday&#10;- Say, &quot;why are you calling me about this?&quot;" title="Diagram showing, &quot;How can the provider respo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36" y="1259896"/>
            <a:ext cx="7914128" cy="5550337"/>
          </a:xfrm>
          <a:prstGeom prst="rect">
            <a:avLst/>
          </a:prstGeom>
        </p:spPr>
      </p:pic>
    </p:spTree>
    <p:custDataLst>
      <p:tags r:id="rId1"/>
    </p:custDataLst>
    <p:extLst>
      <p:ext uri="{BB962C8B-B14F-4D97-AF65-F5344CB8AC3E}">
        <p14:creationId xmlns:p14="http://schemas.microsoft.com/office/powerpoint/2010/main" val="328606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829429" y="5210658"/>
            <a:ext cx="4376589" cy="1981200"/>
          </a:xfrm>
          <a:prstGeom prst="wedgeRoundRectCallout">
            <a:avLst>
              <a:gd name="adj1" fmla="val 63827"/>
              <a:gd name="adj2" fmla="val -19002"/>
              <a:gd name="adj3" fmla="val 16667"/>
            </a:avLst>
          </a:prstGeom>
          <a:solidFill>
            <a:schemeClr val="accent5">
              <a:lumMod val="20000"/>
              <a:lumOff val="80000"/>
              <a:alpha val="10980"/>
            </a:schemeClr>
          </a:solidFill>
          <a:ln>
            <a:solidFill>
              <a:srgbClr val="009EC1"/>
            </a:solidFill>
          </a:ln>
        </p:spPr>
        <p:txBody>
          <a:bodyPr vert="horz" lIns="101864" tIns="50933" rIns="101864" bIns="50933" rtlCol="0" anchor="ct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endParaRPr lang="en-US"/>
          </a:p>
        </p:txBody>
      </p:sp>
      <p:sp>
        <p:nvSpPr>
          <p:cNvPr id="6" name="Content Placeholder 2"/>
          <p:cNvSpPr txBox="1">
            <a:spLocks/>
          </p:cNvSpPr>
          <p:nvPr/>
        </p:nvSpPr>
        <p:spPr>
          <a:xfrm>
            <a:off x="152400" y="1352490"/>
            <a:ext cx="9100782" cy="3685711"/>
          </a:xfrm>
          <a:prstGeom prst="wedgeRoundRectCallout">
            <a:avLst>
              <a:gd name="adj1" fmla="val -38222"/>
              <a:gd name="adj2" fmla="val 60876"/>
              <a:gd name="adj3" fmla="val 16667"/>
            </a:avLst>
          </a:prstGeom>
          <a:solidFill>
            <a:schemeClr val="accent5">
              <a:lumMod val="20000"/>
              <a:lumOff val="80000"/>
            </a:schemeClr>
          </a:solidFill>
          <a:ln>
            <a:solidFill>
              <a:srgbClr val="009EC1"/>
            </a:solidFill>
          </a:ln>
        </p:spPr>
        <p:txBody>
          <a:bodyPr vert="horz" lIns="101864" tIns="50933" rIns="101864" bIns="50933" rtlCol="0" anchor="ct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2" name="Title 1"/>
          <p:cNvSpPr>
            <a:spLocks noGrp="1"/>
          </p:cNvSpPr>
          <p:nvPr>
            <p:ph type="title"/>
          </p:nvPr>
        </p:nvSpPr>
        <p:spPr/>
        <p:txBody>
          <a:bodyPr>
            <a:noAutofit/>
          </a:bodyPr>
          <a:lstStyle/>
          <a:p>
            <a:r>
              <a:rPr lang="en-US" sz="3600"/>
              <a:t>Case 3: Communication</a:t>
            </a:r>
            <a:r>
              <a:rPr lang="en-US" sz="3600" baseline="30000"/>
              <a:t>4</a:t>
            </a:r>
          </a:p>
        </p:txBody>
      </p:sp>
      <p:sp>
        <p:nvSpPr>
          <p:cNvPr id="13" name="Text Placeholder 12"/>
          <p:cNvSpPr>
            <a:spLocks noGrp="1"/>
          </p:cNvSpPr>
          <p:nvPr>
            <p:ph type="body" idx="1"/>
          </p:nvPr>
        </p:nvSpPr>
        <p:spPr>
          <a:xfrm>
            <a:off x="1131668" y="6330117"/>
            <a:ext cx="1522365" cy="552086"/>
          </a:xfrm>
        </p:spPr>
        <p:txBody>
          <a:bodyPr/>
          <a:lstStyle/>
          <a:p>
            <a:r>
              <a:rPr lang="en-US" b="0"/>
              <a:t>Nurse</a:t>
            </a:r>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411032540"/>
              </p:ext>
            </p:extLst>
          </p:nvPr>
        </p:nvGraphicFramePr>
        <p:xfrm>
          <a:off x="396467" y="1701371"/>
          <a:ext cx="8753901" cy="3048000"/>
        </p:xfrm>
        <a:graphic>
          <a:graphicData uri="http://schemas.openxmlformats.org/drawingml/2006/table">
            <a:tbl>
              <a:tblPr firstRow="1" bandRow="1">
                <a:tableStyleId>{7DF18680-E054-41AD-8BC1-D1AEF772440D}</a:tableStyleId>
              </a:tblPr>
              <a:tblGrid>
                <a:gridCol w="2593074">
                  <a:extLst>
                    <a:ext uri="{9D8B030D-6E8A-4147-A177-3AD203B41FA5}">
                      <a16:colId xmlns:a16="http://schemas.microsoft.com/office/drawing/2014/main" val="1692085335"/>
                    </a:ext>
                  </a:extLst>
                </a:gridCol>
                <a:gridCol w="6160827">
                  <a:extLst>
                    <a:ext uri="{9D8B030D-6E8A-4147-A177-3AD203B41FA5}">
                      <a16:colId xmlns:a16="http://schemas.microsoft.com/office/drawing/2014/main" val="2323760821"/>
                    </a:ext>
                  </a:extLst>
                </a:gridCol>
              </a:tblGrid>
              <a:tr h="370840">
                <a:tc>
                  <a:txBody>
                    <a:bodyPr/>
                    <a:lstStyle/>
                    <a:p>
                      <a:r>
                        <a:rPr lang="en-US" sz="4400">
                          <a:effectLst>
                            <a:outerShdw blurRad="38100" dist="38100" dir="2700000" algn="tl">
                              <a:srgbClr val="000000">
                                <a:alpha val="43137"/>
                              </a:srgbClr>
                            </a:outerShdw>
                          </a:effectLst>
                        </a:rPr>
                        <a:t>S</a:t>
                      </a:r>
                      <a:r>
                        <a:rPr lang="en-US" sz="2000" kern="1200"/>
                        <a:t>ituation</a:t>
                      </a:r>
                      <a:endParaRPr lang="en-US" sz="2000" kern="1200">
                        <a:solidFill>
                          <a:schemeClr val="dk1"/>
                        </a:solidFill>
                        <a:latin typeface="+mn-lt"/>
                        <a:ea typeface="+mn-ea"/>
                        <a:cs typeface="+mn-cs"/>
                      </a:endParaRP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a:t>Hi Dr. K, I am calling about one of the residents. </a:t>
                      </a:r>
                    </a:p>
                  </a:txBody>
                  <a:tcPr anchor="ctr"/>
                </a:tc>
                <a:extLst>
                  <a:ext uri="{0D108BD9-81ED-4DB2-BD59-A6C34878D82A}">
                    <a16:rowId xmlns:a16="http://schemas.microsoft.com/office/drawing/2014/main" val="3060568194"/>
                  </a:ext>
                </a:extLst>
              </a:tr>
              <a:tr h="370840">
                <a:tc>
                  <a:txBody>
                    <a:bodyPr/>
                    <a:lstStyle/>
                    <a:p>
                      <a:r>
                        <a:rPr lang="en-US" sz="4400" kern="1200">
                          <a:effectLst>
                            <a:outerShdw blurRad="38100" dist="38100" dir="2700000" algn="tl">
                              <a:srgbClr val="000000">
                                <a:alpha val="43137"/>
                              </a:srgbClr>
                            </a:outerShdw>
                          </a:effectLst>
                        </a:rPr>
                        <a:t>B</a:t>
                      </a:r>
                      <a:r>
                        <a:rPr lang="en-US" sz="2000" kern="1200"/>
                        <a:t>ackground</a:t>
                      </a:r>
                      <a:endParaRPr lang="en-US" sz="2000" kern="1200">
                        <a:solidFill>
                          <a:schemeClr val="dk1"/>
                        </a:solidFill>
                        <a:latin typeface="+mn-lt"/>
                        <a:ea typeface="+mn-ea"/>
                        <a:cs typeface="+mn-cs"/>
                      </a:endParaRPr>
                    </a:p>
                  </a:txBody>
                  <a:tcPr anchor="ctr"/>
                </a:tc>
                <a:tc>
                  <a:txBody>
                    <a:bodyPr/>
                    <a:lstStyle/>
                    <a:p>
                      <a:r>
                        <a:rPr lang="en-US"/>
                        <a:t>He was transferred here 3 weeks ago for rehab following a broken hip. He’s doing well.</a:t>
                      </a:r>
                    </a:p>
                  </a:txBody>
                  <a:tcPr anchor="ctr"/>
                </a:tc>
                <a:extLst>
                  <a:ext uri="{0D108BD9-81ED-4DB2-BD59-A6C34878D82A}">
                    <a16:rowId xmlns:a16="http://schemas.microsoft.com/office/drawing/2014/main" val="2271816011"/>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4400" kern="1200">
                          <a:effectLst>
                            <a:outerShdw blurRad="38100" dist="38100" dir="2700000" algn="tl">
                              <a:srgbClr val="000000">
                                <a:alpha val="43137"/>
                              </a:srgbClr>
                            </a:outerShdw>
                          </a:effectLst>
                        </a:rPr>
                        <a:t>A</a:t>
                      </a:r>
                      <a:r>
                        <a:rPr lang="en-US" sz="2000" kern="1200"/>
                        <a:t>ssessment </a:t>
                      </a:r>
                      <a:endParaRPr lang="en-US" sz="2000" kern="1200">
                        <a:solidFill>
                          <a:schemeClr val="dk1"/>
                        </a:solidFill>
                        <a:latin typeface="+mn-lt"/>
                        <a:ea typeface="+mn-ea"/>
                        <a:cs typeface="+mn-cs"/>
                      </a:endParaRP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a:t>It looks like Mr. T was mistakenly continued on ciprofloxacin after his hospital discharge. </a:t>
                      </a:r>
                    </a:p>
                  </a:txBody>
                  <a:tcPr anchor="ctr"/>
                </a:tc>
                <a:extLst>
                  <a:ext uri="{0D108BD9-81ED-4DB2-BD59-A6C34878D82A}">
                    <a16:rowId xmlns:a16="http://schemas.microsoft.com/office/drawing/2014/main" val="3467272435"/>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4400">
                          <a:effectLst>
                            <a:outerShdw blurRad="38100" dist="38100" dir="2700000" algn="tl">
                              <a:srgbClr val="000000">
                                <a:alpha val="43137"/>
                              </a:srgbClr>
                            </a:outerShdw>
                          </a:effectLst>
                        </a:rPr>
                        <a:t>R</a:t>
                      </a:r>
                      <a:r>
                        <a:rPr lang="en-US" sz="2000" kern="1200"/>
                        <a:t>ecommendations</a:t>
                      </a:r>
                      <a:endParaRPr lang="en-US" sz="2000"/>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I think we need to stop the antibiotic now.</a:t>
                      </a:r>
                    </a:p>
                  </a:txBody>
                  <a:tcPr anchor="ctr"/>
                </a:tc>
                <a:extLst>
                  <a:ext uri="{0D108BD9-81ED-4DB2-BD59-A6C34878D82A}">
                    <a16:rowId xmlns:a16="http://schemas.microsoft.com/office/drawing/2014/main" val="1975187573"/>
                  </a:ext>
                </a:extLst>
              </a:tr>
            </a:tbl>
          </a:graphicData>
        </a:graphic>
      </p:graphicFrame>
      <p:sp>
        <p:nvSpPr>
          <p:cNvPr id="15" name="Text Placeholder 14"/>
          <p:cNvSpPr>
            <a:spLocks noGrp="1"/>
          </p:cNvSpPr>
          <p:nvPr>
            <p:ph type="body" sz="quarter" idx="3"/>
          </p:nvPr>
        </p:nvSpPr>
        <p:spPr>
          <a:xfrm>
            <a:off x="8534400" y="5269994"/>
            <a:ext cx="1524000" cy="1612209"/>
          </a:xfrm>
        </p:spPr>
        <p:txBody>
          <a:bodyPr>
            <a:normAutofit/>
          </a:bodyPr>
          <a:lstStyle/>
          <a:p>
            <a:r>
              <a:rPr lang="en-US" b="0"/>
              <a:t>Covering </a:t>
            </a:r>
          </a:p>
          <a:p>
            <a:r>
              <a:rPr lang="en-US" b="0"/>
              <a:t>Physician</a:t>
            </a:r>
          </a:p>
        </p:txBody>
      </p:sp>
      <p:sp>
        <p:nvSpPr>
          <p:cNvPr id="16" name="Content Placeholder 15"/>
          <p:cNvSpPr>
            <a:spLocks noGrp="1"/>
          </p:cNvSpPr>
          <p:nvPr>
            <p:ph sz="quarter" idx="4"/>
          </p:nvPr>
        </p:nvSpPr>
        <p:spPr>
          <a:xfrm>
            <a:off x="2939536" y="5367706"/>
            <a:ext cx="4061765" cy="1824151"/>
          </a:xfrm>
        </p:spPr>
        <p:txBody>
          <a:bodyPr>
            <a:normAutofit/>
          </a:bodyPr>
          <a:lstStyle/>
          <a:p>
            <a:pPr marL="0" lvl="0" indent="0">
              <a:spcBef>
                <a:spcPts val="0"/>
              </a:spcBef>
              <a:buNone/>
            </a:pPr>
            <a:r>
              <a:rPr lang="en-US" sz="2200">
                <a:solidFill>
                  <a:prstClr val="black"/>
                </a:solidFill>
              </a:rPr>
              <a:t>Why are you calling me about this on a Saturday? We will get to the bottom of it on Monday. I’m sure the hospital put him on it for a reason.</a:t>
            </a:r>
            <a:endParaRPr lang="en-US"/>
          </a:p>
        </p:txBody>
      </p:sp>
      <p:sp>
        <p:nvSpPr>
          <p:cNvPr id="4" name="Slide Number Placeholder 3"/>
          <p:cNvSpPr>
            <a:spLocks noGrp="1"/>
          </p:cNvSpPr>
          <p:nvPr>
            <p:ph type="sldNum" sz="quarter" idx="12"/>
          </p:nvPr>
        </p:nvSpPr>
        <p:spPr>
          <a:xfrm>
            <a:off x="9148825" y="7358591"/>
            <a:ext cx="487680" cy="413809"/>
          </a:xfrm>
        </p:spPr>
        <p:txBody>
          <a:bodyPr/>
          <a:lstStyle/>
          <a:p>
            <a:fld id="{993EEC8E-C5CF-40DF-832D-5BCB0E209B98}" type="slidenum">
              <a:rPr lang="en-US" smtClean="0"/>
              <a:t>14</a:t>
            </a:fld>
            <a:endParaRPr lang="en-US" dirty="0"/>
          </a:p>
        </p:txBody>
      </p:sp>
      <p:pic>
        <p:nvPicPr>
          <p:cNvPr id="3" name="Picture 2" descr="Image of a nur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467" y="5210658"/>
            <a:ext cx="533654" cy="1676400"/>
          </a:xfrm>
          <a:prstGeom prst="rect">
            <a:avLst/>
          </a:prstGeom>
        </p:spPr>
      </p:pic>
      <p:pic>
        <p:nvPicPr>
          <p:cNvPr id="12" name="Picture 11" descr="Image of covering physici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6429" y="5433964"/>
            <a:ext cx="514607" cy="1617337"/>
          </a:xfrm>
          <a:prstGeom prst="rect">
            <a:avLst/>
          </a:prstGeom>
        </p:spPr>
      </p:pic>
    </p:spTree>
    <p:custDataLst>
      <p:tags r:id="rId1"/>
    </p:custDataLst>
    <p:extLst>
      <p:ext uri="{BB962C8B-B14F-4D97-AF65-F5344CB8AC3E}">
        <p14:creationId xmlns:p14="http://schemas.microsoft.com/office/powerpoint/2010/main" val="125703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Assertiveness (Not Aggressiveness)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40378651"/>
              </p:ext>
            </p:extLst>
          </p:nvPr>
        </p:nvGraphicFramePr>
        <p:xfrm>
          <a:off x="503238" y="1143000"/>
          <a:ext cx="9051926" cy="5029200"/>
        </p:xfrm>
        <a:graphic>
          <a:graphicData uri="http://schemas.openxmlformats.org/drawingml/2006/table">
            <a:tbl>
              <a:tblPr firstRow="1" bandRow="1">
                <a:tableStyleId>{7DF18680-E054-41AD-8BC1-D1AEF772440D}</a:tableStyleId>
              </a:tblPr>
              <a:tblGrid>
                <a:gridCol w="4525963">
                  <a:extLst>
                    <a:ext uri="{9D8B030D-6E8A-4147-A177-3AD203B41FA5}">
                      <a16:colId xmlns:a16="http://schemas.microsoft.com/office/drawing/2014/main" val="931619780"/>
                    </a:ext>
                  </a:extLst>
                </a:gridCol>
                <a:gridCol w="4525963">
                  <a:extLst>
                    <a:ext uri="{9D8B030D-6E8A-4147-A177-3AD203B41FA5}">
                      <a16:colId xmlns:a16="http://schemas.microsoft.com/office/drawing/2014/main" val="3696925345"/>
                    </a:ext>
                  </a:extLst>
                </a:gridCol>
              </a:tblGrid>
              <a:tr h="370840">
                <a:tc>
                  <a:txBody>
                    <a:bodyPr/>
                    <a:lstStyle/>
                    <a:p>
                      <a:pPr algn="ctr"/>
                      <a:r>
                        <a:rPr lang="en-US" sz="3200"/>
                        <a:t>Assertive</a:t>
                      </a:r>
                      <a:endParaRPr lang="en-US" sz="3200" b="0"/>
                    </a:p>
                  </a:txBody>
                  <a:tcPr/>
                </a:tc>
                <a:tc>
                  <a:txBody>
                    <a:bodyPr/>
                    <a:lstStyle/>
                    <a:p>
                      <a:pPr algn="ctr"/>
                      <a:r>
                        <a:rPr lang="en-US" sz="3200"/>
                        <a:t>Aggressive</a:t>
                      </a:r>
                      <a:endParaRPr lang="en-US" sz="3200" b="0"/>
                    </a:p>
                  </a:txBody>
                  <a:tcPr/>
                </a:tc>
                <a:extLst>
                  <a:ext uri="{0D108BD9-81ED-4DB2-BD59-A6C34878D82A}">
                    <a16:rowId xmlns:a16="http://schemas.microsoft.com/office/drawing/2014/main" val="1828845144"/>
                  </a:ext>
                </a:extLst>
              </a:tr>
              <a:tr h="370840">
                <a:tc>
                  <a:txBody>
                    <a:bodyPr/>
                    <a:lstStyle/>
                    <a:p>
                      <a:pPr marL="457200" indent="-457200">
                        <a:buFont typeface="Arial" panose="020B0604020202020204" pitchFamily="34" charset="0"/>
                        <a:buChar char="•"/>
                      </a:pPr>
                      <a:r>
                        <a:rPr lang="en-US" sz="2800" dirty="0"/>
                        <a:t>Standing up for your own or</a:t>
                      </a:r>
                      <a:r>
                        <a:rPr lang="en-US" sz="2800" baseline="0" dirty="0"/>
                        <a:t> a patient’s interests</a:t>
                      </a:r>
                    </a:p>
                    <a:p>
                      <a:pPr marL="457200" indent="-457200">
                        <a:buFont typeface="Arial" panose="020B0604020202020204" pitchFamily="34" charset="0"/>
                        <a:buChar char="•"/>
                      </a:pPr>
                      <a:r>
                        <a:rPr lang="en-US" sz="2800" baseline="0" dirty="0"/>
                        <a:t>Remaining calm and positive</a:t>
                      </a:r>
                    </a:p>
                    <a:p>
                      <a:pPr marL="457200" indent="-457200">
                        <a:buFont typeface="Arial" panose="020B0604020202020204" pitchFamily="34" charset="0"/>
                        <a:buChar char="•"/>
                      </a:pPr>
                      <a:r>
                        <a:rPr lang="en-US" sz="2800" baseline="0" dirty="0"/>
                        <a:t>Respectfully defending your position</a:t>
                      </a:r>
                    </a:p>
                    <a:p>
                      <a:pPr marL="457200" indent="-457200">
                        <a:buFont typeface="Arial" panose="020B0604020202020204" pitchFamily="34" charset="0"/>
                        <a:buChar char="•"/>
                      </a:pPr>
                      <a:r>
                        <a:rPr lang="en-US" sz="2800" baseline="0" dirty="0"/>
                        <a:t>Not accepting what is not right</a:t>
                      </a:r>
                      <a:endParaRPr lang="en-US" sz="2800" dirty="0"/>
                    </a:p>
                  </a:txBody>
                  <a:tcPr/>
                </a:tc>
                <a:tc>
                  <a:txBody>
                    <a:bodyPr/>
                    <a:lstStyle/>
                    <a:p>
                      <a:pPr marL="457200" indent="-457200">
                        <a:buFont typeface="Arial" panose="020B0604020202020204" pitchFamily="34" charset="0"/>
                        <a:buChar char="•"/>
                      </a:pPr>
                      <a:r>
                        <a:rPr lang="en-US" sz="2800" dirty="0"/>
                        <a:t>Attacking (active) others’ opinions in favor of your own</a:t>
                      </a:r>
                    </a:p>
                    <a:p>
                      <a:pPr marL="457200" indent="-457200">
                        <a:buFont typeface="Arial" panose="020B0604020202020204" pitchFamily="34" charset="0"/>
                        <a:buChar char="•"/>
                      </a:pPr>
                      <a:r>
                        <a:rPr lang="en-US" sz="2800" dirty="0"/>
                        <a:t>Ignoring (passive) others’ opinions in favor of your own</a:t>
                      </a:r>
                    </a:p>
                  </a:txBody>
                  <a:tcPr/>
                </a:tc>
                <a:extLst>
                  <a:ext uri="{0D108BD9-81ED-4DB2-BD59-A6C34878D82A}">
                    <a16:rowId xmlns:a16="http://schemas.microsoft.com/office/drawing/2014/main" val="2690171858"/>
                  </a:ext>
                </a:extLst>
              </a:tr>
              <a:tr h="370840">
                <a:tc>
                  <a:txBody>
                    <a:bodyPr/>
                    <a:lstStyle/>
                    <a:p>
                      <a:r>
                        <a:rPr lang="en-US" sz="2800"/>
                        <a:t>  Approach for effective </a:t>
                      </a:r>
                    </a:p>
                    <a:p>
                      <a:r>
                        <a:rPr lang="en-US" sz="2800"/>
                        <a:t>  communication</a:t>
                      </a:r>
                    </a:p>
                  </a:txBody>
                  <a:tcPr/>
                </a:tc>
                <a:tc>
                  <a:txBody>
                    <a:bodyPr/>
                    <a:lstStyle/>
                    <a:p>
                      <a:r>
                        <a:rPr lang="en-US" sz="2800" dirty="0"/>
                        <a:t>  Approach that impairs</a:t>
                      </a:r>
                      <a:r>
                        <a:rPr lang="en-US" sz="2800" baseline="0" dirty="0"/>
                        <a:t>  </a:t>
                      </a:r>
                    </a:p>
                    <a:p>
                      <a:r>
                        <a:rPr lang="en-US" sz="2800" baseline="0" dirty="0"/>
                        <a:t>  communication</a:t>
                      </a:r>
                      <a:endParaRPr lang="en-US" sz="2800" dirty="0"/>
                    </a:p>
                  </a:txBody>
                  <a:tcPr/>
                </a:tc>
                <a:extLst>
                  <a:ext uri="{0D108BD9-81ED-4DB2-BD59-A6C34878D82A}">
                    <a16:rowId xmlns:a16="http://schemas.microsoft.com/office/drawing/2014/main" val="1910327917"/>
                  </a:ext>
                </a:extLst>
              </a:tr>
            </a:tbl>
          </a:graphicData>
        </a:graphic>
      </p:graphicFrame>
      <p:sp>
        <p:nvSpPr>
          <p:cNvPr id="4" name="Slide Number Placeholder 3"/>
          <p:cNvSpPr>
            <a:spLocks noGrp="1"/>
          </p:cNvSpPr>
          <p:nvPr>
            <p:ph type="sldNum" sz="quarter" idx="12"/>
          </p:nvPr>
        </p:nvSpPr>
        <p:spPr>
          <a:xfrm>
            <a:off x="9160400" y="7358591"/>
            <a:ext cx="487680" cy="413809"/>
          </a:xfrm>
        </p:spPr>
        <p:txBody>
          <a:bodyPr/>
          <a:lstStyle/>
          <a:p>
            <a:fld id="{993EEC8E-C5CF-40DF-832D-5BCB0E209B98}" type="slidenum">
              <a:rPr lang="en-US" smtClean="0"/>
              <a:pPr/>
              <a:t>15</a:t>
            </a:fld>
            <a:endParaRPr lang="en-US" dirty="0"/>
          </a:p>
        </p:txBody>
      </p:sp>
    </p:spTree>
    <p:custDataLst>
      <p:tags r:id="rId1"/>
    </p:custDataLst>
    <p:extLst>
      <p:ext uri="{BB962C8B-B14F-4D97-AF65-F5344CB8AC3E}">
        <p14:creationId xmlns:p14="http://schemas.microsoft.com/office/powerpoint/2010/main" val="366797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Elements of Appropriate Assertion</a:t>
            </a:r>
          </a:p>
        </p:txBody>
      </p:sp>
      <p:sp>
        <p:nvSpPr>
          <p:cNvPr id="4" name="Slide Number Placeholder 3"/>
          <p:cNvSpPr>
            <a:spLocks noGrp="1"/>
          </p:cNvSpPr>
          <p:nvPr>
            <p:ph type="sldNum" sz="quarter" idx="12"/>
          </p:nvPr>
        </p:nvSpPr>
        <p:spPr>
          <a:xfrm>
            <a:off x="9183550" y="7358591"/>
            <a:ext cx="487680" cy="413809"/>
          </a:xfrm>
        </p:spPr>
        <p:txBody>
          <a:bodyPr/>
          <a:lstStyle/>
          <a:p>
            <a:fld id="{993EEC8E-C5CF-40DF-832D-5BCB0E209B98}" type="slidenum">
              <a:rPr lang="en-US" smtClean="0"/>
              <a:t>16</a:t>
            </a:fld>
            <a:endParaRPr lang="en-US" dirty="0"/>
          </a:p>
        </p:txBody>
      </p:sp>
      <p:pic>
        <p:nvPicPr>
          <p:cNvPr id="6" name="Content Placeholder 5" descr="Photograph depicting a 'smaller' woman yelling, with a megaphone, at a larger male depicted (showing assertion)"/>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05000" y="1295400"/>
            <a:ext cx="6477000" cy="5235615"/>
          </a:xfr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7257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52400" y="1023583"/>
            <a:ext cx="9753600" cy="5682018"/>
          </a:xfrm>
          <a:prstGeom prst="wedgeRoundRectCallout">
            <a:avLst>
              <a:gd name="adj1" fmla="val -50677"/>
              <a:gd name="adj2" fmla="val 57108"/>
              <a:gd name="adj3" fmla="val 16667"/>
            </a:avLst>
          </a:prstGeom>
          <a:solidFill>
            <a:schemeClr val="accent5">
              <a:lumMod val="20000"/>
              <a:lumOff val="80000"/>
            </a:schemeClr>
          </a:solidFill>
          <a:ln>
            <a:solidFill>
              <a:srgbClr val="009EC1"/>
            </a:solidFill>
          </a:ln>
        </p:spPr>
        <p:txBody>
          <a:bodyPr vert="horz" lIns="101864" tIns="50933" rIns="101864" bIns="50933" rtlCol="0" anchor="ct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2" name="Title 1"/>
          <p:cNvSpPr>
            <a:spLocks noGrp="1"/>
          </p:cNvSpPr>
          <p:nvPr>
            <p:ph type="title"/>
          </p:nvPr>
        </p:nvSpPr>
        <p:spPr/>
        <p:txBody>
          <a:bodyPr>
            <a:normAutofit fontScale="90000"/>
          </a:bodyPr>
          <a:lstStyle/>
          <a:p>
            <a:r>
              <a:rPr lang="en-US" dirty="0"/>
              <a:t>Case 3: DESC Script</a:t>
            </a:r>
            <a:r>
              <a:rPr lang="en-US" baseline="30000" dirty="0"/>
              <a:t>3,5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74787882"/>
              </p:ext>
            </p:extLst>
          </p:nvPr>
        </p:nvGraphicFramePr>
        <p:xfrm>
          <a:off x="502920" y="1334068"/>
          <a:ext cx="9051926" cy="5120640"/>
        </p:xfrm>
        <a:graphic>
          <a:graphicData uri="http://schemas.openxmlformats.org/drawingml/2006/table">
            <a:tbl>
              <a:tblPr bandRow="1">
                <a:tableStyleId>{7DF18680-E054-41AD-8BC1-D1AEF772440D}</a:tableStyleId>
              </a:tblPr>
              <a:tblGrid>
                <a:gridCol w="2089837">
                  <a:extLst>
                    <a:ext uri="{9D8B030D-6E8A-4147-A177-3AD203B41FA5}">
                      <a16:colId xmlns:a16="http://schemas.microsoft.com/office/drawing/2014/main" val="3205574857"/>
                    </a:ext>
                  </a:extLst>
                </a:gridCol>
                <a:gridCol w="6962089">
                  <a:extLst>
                    <a:ext uri="{9D8B030D-6E8A-4147-A177-3AD203B41FA5}">
                      <a16:colId xmlns:a16="http://schemas.microsoft.com/office/drawing/2014/main" val="292974582"/>
                    </a:ext>
                  </a:extLst>
                </a:gridCol>
              </a:tblGrid>
              <a:tr h="1443434">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4400">
                          <a:effectLst>
                            <a:outerShdw blurRad="38100" dist="38100" dir="2700000" algn="tl">
                              <a:srgbClr val="000000">
                                <a:alpha val="43137"/>
                              </a:srgbClr>
                            </a:outerShdw>
                          </a:effectLst>
                        </a:rPr>
                        <a:t>D</a:t>
                      </a:r>
                      <a:r>
                        <a:rPr lang="en-US"/>
                        <a:t>escribe the situation.</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kern="1200">
                          <a:effectLst/>
                        </a:rPr>
                        <a:t>Dr. K, it looks like there was a mistake in the discharge paperwork and he has been continued on ciprofloxacin. He should not be on this antibiotic—it was started in the hospital for a UTI, but he has been on it for 3 weeks, and seems</a:t>
                      </a:r>
                      <a:r>
                        <a:rPr lang="en-US" sz="2000" kern="1200" baseline="0">
                          <a:effectLst/>
                        </a:rPr>
                        <a:t> </a:t>
                      </a:r>
                      <a:r>
                        <a:rPr lang="en-US" sz="2000" kern="1200">
                          <a:effectLst/>
                        </a:rPr>
                        <a:t>long to treat a urinary tract infection.</a:t>
                      </a:r>
                      <a:endParaRPr lang="en-US"/>
                    </a:p>
                  </a:txBody>
                  <a:tcPr anchor="ctr"/>
                </a:tc>
                <a:extLst>
                  <a:ext uri="{0D108BD9-81ED-4DB2-BD59-A6C34878D82A}">
                    <a16:rowId xmlns:a16="http://schemas.microsoft.com/office/drawing/2014/main" val="4250680281"/>
                  </a:ext>
                </a:extLst>
              </a:tr>
              <a:tr h="1225557">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4400" kern="1200">
                          <a:effectLst>
                            <a:outerShdw blurRad="38100" dist="38100" dir="2700000" algn="tl">
                              <a:srgbClr val="000000">
                                <a:alpha val="43137"/>
                              </a:srgbClr>
                            </a:outerShdw>
                          </a:effectLst>
                        </a:rPr>
                        <a:t>E</a:t>
                      </a:r>
                      <a:r>
                        <a:rPr lang="en-US"/>
                        <a:t>xpress</a:t>
                      </a:r>
                      <a:r>
                        <a:rPr lang="en-US" baseline="0"/>
                        <a:t> y</a:t>
                      </a:r>
                      <a:r>
                        <a:rPr lang="en-US"/>
                        <a:t>our concerns about the action.</a:t>
                      </a:r>
                      <a:endParaRPr lang="en-US" sz="2000" kern="1200">
                        <a:solidFill>
                          <a:schemeClr val="dk1"/>
                        </a:solidFill>
                        <a:latin typeface="+mn-lt"/>
                        <a:ea typeface="+mn-ea"/>
                        <a:cs typeface="+mn-cs"/>
                      </a:endParaRPr>
                    </a:p>
                  </a:txBody>
                  <a:tcPr anchor="ctr"/>
                </a:tc>
                <a:tc>
                  <a:txBody>
                    <a:bodyPr/>
                    <a:lstStyle/>
                    <a:p>
                      <a:r>
                        <a:rPr lang="en-US" sz="2000" kern="1200" dirty="0">
                          <a:effectLst/>
                        </a:rPr>
                        <a:t>I am concerned because he is also on several other drugs, which can lead to harmful drug interactions. There is also a black box warning on fluoroquinolones, and there are many side effects associated with this ciprofloxacin.</a:t>
                      </a:r>
                      <a:endParaRPr lang="en-US" dirty="0"/>
                    </a:p>
                  </a:txBody>
                  <a:tcPr anchor="ctr"/>
                </a:tc>
                <a:extLst>
                  <a:ext uri="{0D108BD9-81ED-4DB2-BD59-A6C34878D82A}">
                    <a16:rowId xmlns:a16="http://schemas.microsoft.com/office/drawing/2014/main" val="3709798102"/>
                  </a:ext>
                </a:extLst>
              </a:tr>
              <a:tr h="953211">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4400" kern="1200">
                          <a:effectLst>
                            <a:outerShdw blurRad="38100" dist="38100" dir="2700000" algn="tl">
                              <a:srgbClr val="000000">
                                <a:alpha val="43137"/>
                              </a:srgbClr>
                            </a:outerShdw>
                          </a:effectLst>
                        </a:rPr>
                        <a:t>S</a:t>
                      </a:r>
                      <a:r>
                        <a:rPr lang="en-US"/>
                        <a:t>uggest</a:t>
                      </a:r>
                      <a:r>
                        <a:rPr lang="en-US" baseline="0"/>
                        <a:t> o</a:t>
                      </a:r>
                      <a:r>
                        <a:rPr lang="en-US"/>
                        <a:t>ther alternatives.</a:t>
                      </a:r>
                      <a:endParaRPr lang="en-US" sz="2000" kern="1200">
                        <a:solidFill>
                          <a:schemeClr val="dk1"/>
                        </a:solidFill>
                        <a:latin typeface="+mn-lt"/>
                        <a:ea typeface="+mn-ea"/>
                        <a:cs typeface="+mn-cs"/>
                      </a:endParaRP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kern="1200" dirty="0">
                          <a:effectLst/>
                        </a:rPr>
                        <a:t>I think we need to stop the ciprofloxacin today.</a:t>
                      </a:r>
                      <a:endParaRPr lang="en-US" dirty="0"/>
                    </a:p>
                  </a:txBody>
                  <a:tcPr anchor="ctr"/>
                </a:tc>
                <a:extLst>
                  <a:ext uri="{0D108BD9-81ED-4DB2-BD59-A6C34878D82A}">
                    <a16:rowId xmlns:a16="http://schemas.microsoft.com/office/drawing/2014/main" val="4032406238"/>
                  </a:ext>
                </a:extLst>
              </a:tr>
              <a:tr h="953211">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4400" kern="1200">
                          <a:effectLst>
                            <a:outerShdw blurRad="38100" dist="38100" dir="2700000" algn="tl">
                              <a:srgbClr val="000000">
                                <a:alpha val="43137"/>
                              </a:srgbClr>
                            </a:outerShdw>
                          </a:effectLst>
                        </a:rPr>
                        <a:t>C</a:t>
                      </a:r>
                      <a:r>
                        <a:rPr lang="en-US" sz="2000" kern="1200"/>
                        <a:t>onsequences should be stated.</a:t>
                      </a:r>
                      <a:endParaRPr lang="en-US" sz="1600"/>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kern="1200" dirty="0">
                          <a:effectLst/>
                        </a:rPr>
                        <a:t>If we don’t stop the antibiotic today, he could suffer harmful side effects.</a:t>
                      </a:r>
                      <a:endParaRPr lang="en-US" dirty="0"/>
                    </a:p>
                  </a:txBody>
                  <a:tcPr anchor="ctr"/>
                </a:tc>
                <a:extLst>
                  <a:ext uri="{0D108BD9-81ED-4DB2-BD59-A6C34878D82A}">
                    <a16:rowId xmlns:a16="http://schemas.microsoft.com/office/drawing/2014/main" val="2803013157"/>
                  </a:ext>
                </a:extLst>
              </a:tr>
            </a:tbl>
          </a:graphicData>
        </a:graphic>
      </p:graphicFrame>
      <p:sp>
        <p:nvSpPr>
          <p:cNvPr id="4" name="Slide Number Placeholder 3"/>
          <p:cNvSpPr>
            <a:spLocks noGrp="1"/>
          </p:cNvSpPr>
          <p:nvPr>
            <p:ph type="sldNum" sz="quarter" idx="12"/>
          </p:nvPr>
        </p:nvSpPr>
        <p:spPr>
          <a:xfrm>
            <a:off x="9206700" y="7358591"/>
            <a:ext cx="487680" cy="413809"/>
          </a:xfrm>
        </p:spPr>
        <p:txBody>
          <a:bodyPr/>
          <a:lstStyle/>
          <a:p>
            <a:fld id="{993EEC8E-C5CF-40DF-832D-5BCB0E209B98}" type="slidenum">
              <a:rPr lang="en-US" smtClean="0"/>
              <a:pPr/>
              <a:t>17</a:t>
            </a:fld>
            <a:endParaRPr lang="en-US" dirty="0"/>
          </a:p>
        </p:txBody>
      </p:sp>
    </p:spTree>
    <p:custDataLst>
      <p:tags r:id="rId1"/>
    </p:custDataLst>
    <p:extLst>
      <p:ext uri="{BB962C8B-B14F-4D97-AF65-F5344CB8AC3E}">
        <p14:creationId xmlns:p14="http://schemas.microsoft.com/office/powerpoint/2010/main" val="419920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of a chalkboard with white writing on it." title="Chalkboard"/>
          <p:cNvPicPr>
            <a:picLocks noChangeAspect="1"/>
          </p:cNvPicPr>
          <p:nvPr/>
        </p:nvPicPr>
        <p:blipFill rotWithShape="1">
          <a:blip r:embed="rId4" cstate="print">
            <a:extLst>
              <a:ext uri="{28A0092B-C50C-407E-A947-70E740481C1C}">
                <a14:useLocalDpi xmlns:a14="http://schemas.microsoft.com/office/drawing/2010/main" val="0"/>
              </a:ext>
            </a:extLst>
          </a:blip>
          <a:srcRect l="2500" t="3750" r="2500" b="3750"/>
          <a:stretch/>
        </p:blipFill>
        <p:spPr>
          <a:xfrm>
            <a:off x="-1" y="843581"/>
            <a:ext cx="10072603" cy="6243019"/>
          </a:xfrm>
          <a:prstGeom prst="rect">
            <a:avLst/>
          </a:prstGeom>
        </p:spPr>
      </p:pic>
      <p:sp>
        <p:nvSpPr>
          <p:cNvPr id="2" name="Title 1"/>
          <p:cNvSpPr>
            <a:spLocks noGrp="1"/>
          </p:cNvSpPr>
          <p:nvPr>
            <p:ph type="title"/>
          </p:nvPr>
        </p:nvSpPr>
        <p:spPr/>
        <p:txBody>
          <a:bodyPr>
            <a:noAutofit/>
          </a:bodyPr>
          <a:lstStyle/>
          <a:p>
            <a:r>
              <a:rPr lang="en-US" sz="3600"/>
              <a:t>Summary</a:t>
            </a:r>
          </a:p>
        </p:txBody>
      </p:sp>
      <p:sp>
        <p:nvSpPr>
          <p:cNvPr id="4" name="Slide Number Placeholder 3"/>
          <p:cNvSpPr>
            <a:spLocks noGrp="1"/>
          </p:cNvSpPr>
          <p:nvPr>
            <p:ph type="sldNum" sz="quarter" idx="12"/>
          </p:nvPr>
        </p:nvSpPr>
        <p:spPr>
          <a:xfrm>
            <a:off x="9218275" y="7358591"/>
            <a:ext cx="487680" cy="413809"/>
          </a:xfrm>
        </p:spPr>
        <p:txBody>
          <a:bodyPr/>
          <a:lstStyle/>
          <a:p>
            <a:fld id="{993EEC8E-C5CF-40DF-832D-5BCB0E209B98}" type="slidenum">
              <a:rPr lang="en-US" smtClean="0"/>
              <a:t>18</a:t>
            </a:fld>
            <a:endParaRPr lang="en-US" dirty="0"/>
          </a:p>
        </p:txBody>
      </p:sp>
      <p:sp>
        <p:nvSpPr>
          <p:cNvPr id="3" name="Content Placeholder 2"/>
          <p:cNvSpPr>
            <a:spLocks noGrp="1"/>
          </p:cNvSpPr>
          <p:nvPr>
            <p:ph idx="1"/>
          </p:nvPr>
        </p:nvSpPr>
        <p:spPr>
          <a:xfrm>
            <a:off x="304800" y="1409700"/>
            <a:ext cx="9448800" cy="5715000"/>
          </a:xfrm>
        </p:spPr>
        <p:txBody>
          <a:bodyPr>
            <a:normAutofit/>
          </a:bodyPr>
          <a:lstStyle/>
          <a:p>
            <a:r>
              <a:rPr lang="en-US" sz="3000" dirty="0">
                <a:solidFill>
                  <a:schemeClr val="bg1"/>
                </a:solidFill>
              </a:rPr>
              <a:t>Efficient teamwork and effective communication play an integral role in the delivery of high-quality, resident-centered care that leads to improved outcomes for residents and the facility as a whole  </a:t>
            </a:r>
          </a:p>
          <a:p>
            <a:r>
              <a:rPr lang="en-US" sz="3000" dirty="0">
                <a:solidFill>
                  <a:schemeClr val="bg1"/>
                </a:solidFill>
              </a:rPr>
              <a:t>Research shows a connection between communication errors and problems with patient care delivery </a:t>
            </a:r>
          </a:p>
          <a:p>
            <a:r>
              <a:rPr lang="en-US" sz="3000" dirty="0">
                <a:solidFill>
                  <a:schemeClr val="bg1"/>
                </a:solidFill>
              </a:rPr>
              <a:t>There are a variety of tools and strategies that health care teams can implement to improve the effectiveness of teamwork and communication in their clinical area</a:t>
            </a:r>
            <a:endParaRPr lang="en-US" sz="3200" dirty="0"/>
          </a:p>
        </p:txBody>
      </p:sp>
    </p:spTree>
    <p:custDataLst>
      <p:tags r:id="rId1"/>
    </p:custDataLst>
    <p:extLst>
      <p:ext uri="{BB962C8B-B14F-4D97-AF65-F5344CB8AC3E}">
        <p14:creationId xmlns:p14="http://schemas.microsoft.com/office/powerpoint/2010/main" val="423981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Activities To Complete </a:t>
            </a:r>
          </a:p>
        </p:txBody>
      </p:sp>
      <p:sp>
        <p:nvSpPr>
          <p:cNvPr id="4" name="Slide Number Placeholder 3"/>
          <p:cNvSpPr>
            <a:spLocks noGrp="1"/>
          </p:cNvSpPr>
          <p:nvPr>
            <p:ph type="sldNum" sz="quarter" idx="12"/>
          </p:nvPr>
        </p:nvSpPr>
        <p:spPr>
          <a:xfrm>
            <a:off x="9206700" y="7358591"/>
            <a:ext cx="487680" cy="413809"/>
          </a:xfrm>
        </p:spPr>
        <p:txBody>
          <a:bodyPr/>
          <a:lstStyle/>
          <a:p>
            <a:fld id="{993EEC8E-C5CF-40DF-832D-5BCB0E209B98}" type="slidenum">
              <a:rPr lang="en-US" smtClean="0"/>
              <a:t>19</a:t>
            </a:fld>
            <a:endParaRPr lang="en-US" dirty="0"/>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1777891807"/>
              </p:ext>
            </p:extLst>
          </p:nvPr>
        </p:nvGraphicFramePr>
        <p:xfrm>
          <a:off x="488172" y="1295400"/>
          <a:ext cx="9051926" cy="4151411"/>
        </p:xfrm>
        <a:graphic>
          <a:graphicData uri="http://schemas.openxmlformats.org/drawingml/2006/table">
            <a:tbl>
              <a:tblPr firstRow="1" bandRow="1">
                <a:tableStyleId>{5C22544A-7EE6-4342-B048-85BDC9FD1C3A}</a:tableStyleId>
              </a:tblPr>
              <a:tblGrid>
                <a:gridCol w="4525963">
                  <a:extLst>
                    <a:ext uri="{9D8B030D-6E8A-4147-A177-3AD203B41FA5}">
                      <a16:colId xmlns:a16="http://schemas.microsoft.com/office/drawing/2014/main" val="1004986554"/>
                    </a:ext>
                  </a:extLst>
                </a:gridCol>
                <a:gridCol w="4525963">
                  <a:extLst>
                    <a:ext uri="{9D8B030D-6E8A-4147-A177-3AD203B41FA5}">
                      <a16:colId xmlns:a16="http://schemas.microsoft.com/office/drawing/2014/main" val="3523711415"/>
                    </a:ext>
                  </a:extLst>
                </a:gridCol>
              </a:tblGrid>
              <a:tr h="370840">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extLst>
                  <a:ext uri="{0D108BD9-81ED-4DB2-BD59-A6C34878D82A}">
                    <a16:rowId xmlns:a16="http://schemas.microsoft.com/office/drawing/2014/main" val="2234343154"/>
                  </a:ext>
                </a:extLst>
              </a:tr>
              <a:tr h="370840">
                <a:tc>
                  <a:txBody>
                    <a:bodyPr/>
                    <a:lstStyle/>
                    <a:p>
                      <a:r>
                        <a:rPr lang="en-US" sz="2000" kern="1200" dirty="0">
                          <a:solidFill>
                            <a:schemeClr val="dk1"/>
                          </a:solidFill>
                          <a:effectLst/>
                          <a:latin typeface="+mn-lt"/>
                          <a:ea typeface="+mn-ea"/>
                          <a:cs typeface="+mn-cs"/>
                        </a:rPr>
                        <a:t>Collect data for your intervention </a:t>
                      </a:r>
                      <a:endParaRPr lang="en-US" sz="1800" dirty="0">
                        <a:effectLst/>
                      </a:endParaRPr>
                    </a:p>
                    <a:p>
                      <a:r>
                        <a:rPr lang="en-US" sz="2000" kern="1200" dirty="0">
                          <a:solidFill>
                            <a:schemeClr val="dk1"/>
                          </a:solidFill>
                          <a:effectLst/>
                          <a:latin typeface="+mn-lt"/>
                          <a:ea typeface="+mn-ea"/>
                          <a:cs typeface="+mn-cs"/>
                        </a:rPr>
                        <a:t> </a:t>
                      </a:r>
                      <a:endParaRPr lang="en-US" sz="1800" dirty="0">
                        <a:effectLst/>
                      </a:endParaRPr>
                    </a:p>
                    <a:p>
                      <a:r>
                        <a:rPr lang="en-US" sz="2000" kern="1200" dirty="0">
                          <a:solidFill>
                            <a:schemeClr val="dk1"/>
                          </a:solidFill>
                          <a:effectLst/>
                          <a:latin typeface="+mn-lt"/>
                          <a:ea typeface="+mn-ea"/>
                          <a:cs typeface="+mn-cs"/>
                        </a:rPr>
                        <a:t>As a team, apply the </a:t>
                      </a:r>
                      <a:r>
                        <a:rPr lang="en-US" sz="2000" kern="1200" dirty="0">
                          <a:solidFill>
                            <a:schemeClr val="dk1"/>
                          </a:solidFill>
                          <a:effectLst/>
                          <a:latin typeface="+mn-lt"/>
                          <a:ea typeface="+mn-ea"/>
                          <a:cs typeface="+mn-cs"/>
                          <a:hlinkClick r:id="rId4"/>
                        </a:rPr>
                        <a:t>Four Moments of Antibiotic Decision Making Form </a:t>
                      </a:r>
                      <a:r>
                        <a:rPr lang="en-US" sz="2000" kern="1200" dirty="0">
                          <a:solidFill>
                            <a:schemeClr val="dk1"/>
                          </a:solidFill>
                          <a:effectLst/>
                          <a:latin typeface="+mn-lt"/>
                          <a:ea typeface="+mn-ea"/>
                          <a:cs typeface="+mn-cs"/>
                        </a:rPr>
                        <a:t>to the care of one resident for whom there is concern for infection</a:t>
                      </a:r>
                      <a:r>
                        <a:rPr lang="en-US" sz="1800" dirty="0">
                          <a:effectLst/>
                        </a:rPr>
                        <a:t> </a:t>
                      </a:r>
                      <a:endParaRPr lang="en-US"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FFF9EB"/>
                    </a:solidFill>
                  </a:tcPr>
                </a:tc>
                <a:tc>
                  <a:txBody>
                    <a:bodyPr/>
                    <a:lstStyle/>
                    <a:p>
                      <a:r>
                        <a:rPr lang="en-US" sz="2000" kern="1200" dirty="0">
                          <a:solidFill>
                            <a:schemeClr val="dk1"/>
                          </a:solidFill>
                          <a:effectLst/>
                          <a:latin typeface="+mn-lt"/>
                          <a:ea typeface="+mn-ea"/>
                          <a:cs typeface="+mn-cs"/>
                        </a:rPr>
                        <a:t>Collect </a:t>
                      </a:r>
                      <a:r>
                        <a:rPr lang="en-US" sz="2000" kern="1200" dirty="0">
                          <a:solidFill>
                            <a:schemeClr val="dk1"/>
                          </a:solidFill>
                          <a:effectLst/>
                          <a:latin typeface="+mn-lt"/>
                          <a:ea typeface="+mn-ea"/>
                          <a:cs typeface="+mn-cs"/>
                          <a:hlinkClick r:id="rId5"/>
                        </a:rPr>
                        <a:t>Staff Safety Assessment</a:t>
                      </a:r>
                      <a:r>
                        <a:rPr lang="en-US" sz="2000" kern="1200" dirty="0">
                          <a:solidFill>
                            <a:schemeClr val="dk1"/>
                          </a:solidFill>
                          <a:effectLst/>
                          <a:latin typeface="+mn-lt"/>
                          <a:ea typeface="+mn-ea"/>
                          <a:cs typeface="+mn-cs"/>
                        </a:rPr>
                        <a:t> from frontline providers</a:t>
                      </a:r>
                    </a:p>
                    <a:p>
                      <a:endParaRPr lang="en-US" sz="2000" kern="1200" dirty="0">
                        <a:solidFill>
                          <a:schemeClr val="dk1"/>
                        </a:solidFill>
                        <a:effectLst/>
                        <a:latin typeface="+mn-lt"/>
                        <a:ea typeface="+mn-ea"/>
                        <a:cs typeface="+mn-cs"/>
                      </a:endParaRPr>
                    </a:p>
                    <a:p>
                      <a:pPr marL="0" marR="0" lvl="0" indent="0" algn="l" defTabSz="1018638"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Introduce the DESC technique</a:t>
                      </a:r>
                    </a:p>
                    <a:p>
                      <a:endParaRPr lang="en-US" sz="2000" kern="1200" dirty="0">
                        <a:solidFill>
                          <a:schemeClr val="dk1"/>
                        </a:solidFill>
                        <a:effectLst/>
                        <a:latin typeface="+mn-lt"/>
                        <a:ea typeface="+mn-ea"/>
                        <a:cs typeface="+mn-cs"/>
                      </a:endParaRPr>
                    </a:p>
                  </a:txBody>
                  <a:tcPr marL="68580" marR="68580" marT="0" marB="0">
                    <a:solidFill>
                      <a:srgbClr val="FFF9EB"/>
                    </a:solidFill>
                  </a:tcPr>
                </a:tc>
                <a:extLst>
                  <a:ext uri="{0D108BD9-81ED-4DB2-BD59-A6C34878D82A}">
                    <a16:rowId xmlns:a16="http://schemas.microsoft.com/office/drawing/2014/main" val="953401231"/>
                  </a:ext>
                </a:extLst>
              </a:tr>
              <a:tr h="518068">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7DA3"/>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370840">
                <a:tc gridSpan="2">
                  <a:txBody>
                    <a:bodyPr/>
                    <a:lstStyle/>
                    <a:p>
                      <a:pPr marL="342900" indent="-342900">
                        <a:buFont typeface="Arial" panose="020B0604020202020204" pitchFamily="34" charset="0"/>
                        <a:buChar char="•"/>
                      </a:pPr>
                      <a:r>
                        <a:rPr lang="en-US" sz="2000" kern="1200" dirty="0">
                          <a:solidFill>
                            <a:schemeClr val="dk1"/>
                          </a:solidFill>
                          <a:effectLst/>
                          <a:latin typeface="+mn-lt"/>
                          <a:ea typeface="+mn-ea"/>
                          <a:cs typeface="+mn-cs"/>
                          <a:hlinkClick r:id="rId4"/>
                        </a:rPr>
                        <a:t>Four Moments of Antibiotic Decision Making Form</a:t>
                      </a:r>
                      <a:endParaRPr lang="en-US" dirty="0">
                        <a:effectLst/>
                      </a:endParaRPr>
                    </a:p>
                    <a:p>
                      <a:pPr marL="342900" indent="-342900">
                        <a:buFont typeface="Arial" panose="020B0604020202020204" pitchFamily="34" charset="0"/>
                        <a:buChar char="•"/>
                      </a:pPr>
                      <a:r>
                        <a:rPr lang="en-US" sz="2000" kern="1200" dirty="0">
                          <a:solidFill>
                            <a:schemeClr val="dk1"/>
                          </a:solidFill>
                          <a:effectLst/>
                          <a:latin typeface="+mn-lt"/>
                          <a:ea typeface="+mn-ea"/>
                          <a:cs typeface="+mn-cs"/>
                          <a:hlinkClick r:id="rId6"/>
                        </a:rPr>
                        <a:t>Completion Guide </a:t>
                      </a:r>
                      <a:r>
                        <a:rPr lang="en-US" sz="2000" kern="1200" dirty="0">
                          <a:solidFill>
                            <a:schemeClr val="dk1"/>
                          </a:solidFill>
                          <a:effectLst/>
                          <a:latin typeface="+mn-lt"/>
                          <a:ea typeface="+mn-ea"/>
                          <a:cs typeface="+mn-cs"/>
                        </a:rPr>
                        <a:t>for the Four Moments of Antibiotic Decision Making Form</a:t>
                      </a:r>
                      <a:endParaRPr lang="en-US" dirty="0">
                        <a:effectLst/>
                      </a:endParaRPr>
                    </a:p>
                    <a:p>
                      <a:pPr marL="342900" indent="-342900">
                        <a:buFont typeface="Arial" panose="020B0604020202020204" pitchFamily="34" charset="0"/>
                        <a:buChar char="•"/>
                      </a:pPr>
                      <a:r>
                        <a:rPr lang="en-US" sz="2000" kern="1200" dirty="0">
                          <a:solidFill>
                            <a:schemeClr val="dk1"/>
                          </a:solidFill>
                          <a:effectLst/>
                          <a:latin typeface="+mn-lt"/>
                          <a:ea typeface="+mn-ea"/>
                          <a:cs typeface="+mn-cs"/>
                          <a:hlinkClick r:id="rId7"/>
                        </a:rPr>
                        <a:t>DESC Technique Poster</a:t>
                      </a:r>
                      <a:endParaRPr lang="en-US" dirty="0">
                        <a:effectLst/>
                      </a:endParaRPr>
                    </a:p>
                  </a:txBody>
                  <a:tcPr marL="68580" marR="68580" marT="0" marB="0">
                    <a:solidFill>
                      <a:srgbClr val="FFF9EB"/>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102052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Objectives</a:t>
            </a:r>
          </a:p>
        </p:txBody>
      </p:sp>
      <p:sp>
        <p:nvSpPr>
          <p:cNvPr id="3" name="Content Placeholder 2"/>
          <p:cNvSpPr>
            <a:spLocks noGrp="1"/>
          </p:cNvSpPr>
          <p:nvPr>
            <p:ph idx="1"/>
          </p:nvPr>
        </p:nvSpPr>
        <p:spPr>
          <a:xfrm>
            <a:off x="502920" y="1515213"/>
            <a:ext cx="9174480" cy="5799987"/>
          </a:xfrm>
        </p:spPr>
        <p:txBody>
          <a:bodyPr>
            <a:normAutofit fontScale="92500" lnSpcReduction="10000"/>
          </a:bodyPr>
          <a:lstStyle/>
          <a:p>
            <a:pPr marL="514350" lvl="0" indent="-514350" defTabSz="914400">
              <a:spcBef>
                <a:spcPts val="0"/>
              </a:spcBef>
              <a:buFont typeface="+mj-lt"/>
              <a:buAutoNum type="arabicPeriod"/>
              <a:defRPr/>
            </a:pPr>
            <a:r>
              <a:rPr lang="en-US" dirty="0"/>
              <a:t>Recognize the importance of seeking input from all team members when making antibiotic prescribing decisions</a:t>
            </a:r>
            <a:br>
              <a:rPr lang="en-US" dirty="0"/>
            </a:br>
            <a:endParaRPr lang="en-US" dirty="0"/>
          </a:p>
          <a:p>
            <a:pPr marL="514350" lvl="0" indent="-514350" defTabSz="914400">
              <a:spcBef>
                <a:spcPts val="0"/>
              </a:spcBef>
              <a:buFont typeface="+mj-lt"/>
              <a:buAutoNum type="arabicPeriod"/>
              <a:defRPr/>
            </a:pPr>
            <a:r>
              <a:rPr lang="en-US" dirty="0"/>
              <a:t>Summarize how to use available AHRQ</a:t>
            </a:r>
            <a:r>
              <a:rPr lang="en-US" i="1" dirty="0"/>
              <a:t> </a:t>
            </a:r>
            <a:r>
              <a:rPr lang="en-US" dirty="0"/>
              <a:t>safety tools, such as SBAR, to improve communication related to antibiotic prescribing</a:t>
            </a:r>
          </a:p>
          <a:p>
            <a:pPr marL="0" lvl="0" indent="0" defTabSz="914400">
              <a:spcBef>
                <a:spcPts val="0"/>
              </a:spcBef>
              <a:buNone/>
              <a:defRPr/>
            </a:pPr>
            <a:endParaRPr lang="en-US" dirty="0"/>
          </a:p>
          <a:p>
            <a:pPr marL="520700" indent="-520700" defTabSz="914400">
              <a:spcBef>
                <a:spcPts val="0"/>
              </a:spcBef>
              <a:buFont typeface="+mj-lt"/>
              <a:buAutoNum type="arabicPeriod" startAt="3"/>
              <a:defRPr/>
            </a:pPr>
            <a:r>
              <a:rPr lang="en-US" dirty="0"/>
              <a:t>Describe how to effectively communicate the potential harms of antibiotics to other health care providers, residents, and caregivers.</a:t>
            </a:r>
            <a:br>
              <a:rPr lang="en-US" dirty="0"/>
            </a:b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2</a:t>
            </a:fld>
            <a:endParaRPr lang="en-US"/>
          </a:p>
        </p:txBody>
      </p:sp>
    </p:spTree>
    <p:custDataLst>
      <p:tags r:id="rId1"/>
    </p:custDataLst>
    <p:extLst>
      <p:ext uri="{BB962C8B-B14F-4D97-AF65-F5344CB8AC3E}">
        <p14:creationId xmlns:p14="http://schemas.microsoft.com/office/powerpoint/2010/main" val="374196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143000"/>
            <a:ext cx="9052560" cy="6019800"/>
          </a:xfrm>
        </p:spPr>
        <p:txBody>
          <a:bodyPr>
            <a:normAutofit/>
          </a:bodyPr>
          <a:lstStyle/>
          <a:p>
            <a:pPr>
              <a:spcBef>
                <a:spcPts val="1800"/>
              </a:spcBef>
            </a:pPr>
            <a:r>
              <a:rPr lang="en-US" sz="28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80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p:txBody>
      </p:sp>
      <p:sp>
        <p:nvSpPr>
          <p:cNvPr id="4" name="Slide Number Placeholder 3"/>
          <p:cNvSpPr>
            <a:spLocks noGrp="1"/>
          </p:cNvSpPr>
          <p:nvPr>
            <p:ph type="sldNum" sz="quarter" idx="4294967295"/>
          </p:nvPr>
        </p:nvSpPr>
        <p:spPr>
          <a:xfrm>
            <a:off x="9265988" y="7377113"/>
            <a:ext cx="468312" cy="414337"/>
          </a:xfrm>
        </p:spPr>
        <p:txBody>
          <a:bodyPr/>
          <a:lstStyle/>
          <a:p>
            <a:fld id="{390C5B08-BD67-40B7-9FCB-303274082AFB}" type="slidenum">
              <a:rPr lang="en-US" smtClean="0"/>
              <a:pPr/>
              <a:t>20</a:t>
            </a:fld>
            <a:endParaRPr lang="en-US" dirty="0"/>
          </a:p>
        </p:txBody>
      </p:sp>
    </p:spTree>
    <p:custDataLst>
      <p:tags r:id="rId1"/>
    </p:custDataLst>
    <p:extLst>
      <p:ext uri="{BB962C8B-B14F-4D97-AF65-F5344CB8AC3E}">
        <p14:creationId xmlns:p14="http://schemas.microsoft.com/office/powerpoint/2010/main" val="305246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References</a:t>
            </a:r>
          </a:p>
        </p:txBody>
      </p:sp>
      <p:sp>
        <p:nvSpPr>
          <p:cNvPr id="3" name="Content Placeholder 2"/>
          <p:cNvSpPr>
            <a:spLocks noGrp="1"/>
          </p:cNvSpPr>
          <p:nvPr>
            <p:ph idx="1"/>
          </p:nvPr>
        </p:nvSpPr>
        <p:spPr>
          <a:xfrm>
            <a:off x="502920" y="1143000"/>
            <a:ext cx="9052560" cy="6215591"/>
          </a:xfrm>
        </p:spPr>
        <p:txBody>
          <a:bodyPr>
            <a:normAutofit fontScale="92500" lnSpcReduction="10000"/>
          </a:bodyPr>
          <a:lstStyle/>
          <a:p>
            <a:pPr marL="457200" indent="-457200">
              <a:buFont typeface="+mj-lt"/>
              <a:buAutoNum type="arabicPeriod"/>
            </a:pPr>
            <a:r>
              <a:rPr lang="en-US" sz="2400" dirty="0" err="1"/>
              <a:t>TeamSTEPPS</a:t>
            </a:r>
            <a:r>
              <a:rPr lang="en-US" sz="2400" dirty="0"/>
              <a:t> for Office-Based Care: Communication. September 2015. Agency for Healthcare Research and Quality, Rockville, MD. </a:t>
            </a:r>
            <a:r>
              <a:rPr lang="en-US" sz="2400" dirty="0">
                <a:hlinkClick r:id="rId4"/>
              </a:rPr>
              <a:t>http://www.ahrq.gov/teamstepps/officebasedcare/module3/office_comm.html</a:t>
            </a:r>
            <a:r>
              <a:rPr lang="en-US" sz="2400" dirty="0"/>
              <a:t>. Accessed June 28, 2017.</a:t>
            </a:r>
          </a:p>
          <a:p>
            <a:pPr marL="457200" indent="-457200">
              <a:buFont typeface="+mj-lt"/>
              <a:buAutoNum type="arabicPeriod"/>
            </a:pPr>
            <a:r>
              <a:rPr lang="en-US" sz="2400" dirty="0"/>
              <a:t>Dayton E, Henriksen K. Communication failure: basic components, contributing factors, and the call for structure. </a:t>
            </a:r>
            <a:r>
              <a:rPr lang="en-US" sz="2400" dirty="0" err="1"/>
              <a:t>Jt</a:t>
            </a:r>
            <a:r>
              <a:rPr lang="en-US" sz="2400" dirty="0"/>
              <a:t> Comm J Qual Patient </a:t>
            </a:r>
            <a:r>
              <a:rPr lang="en-US" sz="2400" dirty="0" err="1"/>
              <a:t>Saf</a:t>
            </a:r>
            <a:r>
              <a:rPr lang="en-US" sz="2400" dirty="0"/>
              <a:t>. 2007 Jan;33(1):34-47. PMID: 17283940.</a:t>
            </a:r>
          </a:p>
          <a:p>
            <a:pPr marL="457200" indent="-457200">
              <a:buFont typeface="+mj-lt"/>
              <a:buAutoNum type="arabicPeriod"/>
            </a:pPr>
            <a:r>
              <a:rPr lang="en-US" sz="2400" dirty="0"/>
              <a:t>DESC Script. Johns Hopkins Medicine, Armstrong Institute. Kentucky Hospital Improvement Innovation Network. KY. July 2012. </a:t>
            </a:r>
            <a:r>
              <a:rPr lang="en-US" sz="2400" dirty="0">
                <a:hlinkClick r:id="rId5"/>
              </a:rPr>
              <a:t>http://www.k-hen.com/Portals/16/Documents/PSCTCommunicationsLab.pdf</a:t>
            </a:r>
            <a:r>
              <a:rPr lang="en-US" sz="2400" dirty="0"/>
              <a:t>  Accessed Jun 19, 2017.</a:t>
            </a:r>
          </a:p>
          <a:p>
            <a:pPr marL="457200" indent="-457200">
              <a:buFont typeface="+mj-lt"/>
              <a:buAutoNum type="arabicPeriod"/>
            </a:pPr>
            <a:r>
              <a:rPr lang="en-US" sz="2400" dirty="0"/>
              <a:t>SBAR Toolkit. Institute for Healthcare Improvement. Cambridge, MA. 2017. </a:t>
            </a:r>
            <a:r>
              <a:rPr lang="en-US" sz="2400" dirty="0">
                <a:hlinkClick r:id="rId6"/>
              </a:rPr>
              <a:t>http://www.ihi.org/resources/Pages/Tools/sbartoolkit.aspx</a:t>
            </a:r>
            <a:r>
              <a:rPr lang="en-US" sz="2400" dirty="0"/>
              <a:t> . Accessed June 23, 2017.</a:t>
            </a:r>
          </a:p>
          <a:p>
            <a:pPr marL="457200" indent="-457200">
              <a:buFont typeface="+mj-lt"/>
              <a:buAutoNum type="arabicPeriod"/>
            </a:pPr>
            <a:r>
              <a:rPr lang="en-US" sz="2400" dirty="0"/>
              <a:t>Toolkit 3. Minimum Criteria for Common Infections Toolkit. September 2017. Agency for Healthcare Research and Quality, Rockville, MD. </a:t>
            </a:r>
            <a:r>
              <a:rPr lang="en-US" sz="2400" dirty="0">
                <a:hlinkClick r:id="rId7"/>
              </a:rPr>
              <a:t>https://www.ahrq.gov/nhguide/toolkits/determine-whether-to-treat/toolkit3-minimum-criteria.html</a:t>
            </a:r>
            <a:r>
              <a:rPr lang="en-US" sz="2400" dirty="0"/>
              <a:t>. Accessed Aug 29, 2018.</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a:xfrm>
            <a:off x="9264575" y="7370166"/>
            <a:ext cx="487680" cy="413809"/>
          </a:xfrm>
        </p:spPr>
        <p:txBody>
          <a:bodyPr/>
          <a:lstStyle/>
          <a:p>
            <a:fld id="{993EEC8E-C5CF-40DF-832D-5BCB0E209B98}" type="slidenum">
              <a:rPr lang="en-US" smtClean="0"/>
              <a:t>21</a:t>
            </a:fld>
            <a:endParaRPr lang="en-US" dirty="0"/>
          </a:p>
        </p:txBody>
      </p:sp>
    </p:spTree>
    <p:custDataLst>
      <p:tags r:id="rId1"/>
    </p:custDataLst>
    <p:extLst>
      <p:ext uri="{BB962C8B-B14F-4D97-AF65-F5344CB8AC3E}">
        <p14:creationId xmlns:p14="http://schemas.microsoft.com/office/powerpoint/2010/main" val="26242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311256"/>
            <a:ext cx="9701463" cy="603144"/>
          </a:xfrm>
        </p:spPr>
        <p:txBody>
          <a:bodyPr>
            <a:noAutofit/>
          </a:bodyPr>
          <a:lstStyle/>
          <a:p>
            <a:r>
              <a:rPr lang="en-US" sz="3600" dirty="0"/>
              <a:t>5 Steps for Improving the Culture of Patient Safety</a:t>
            </a:r>
          </a:p>
        </p:txBody>
      </p:sp>
      <p:sp>
        <p:nvSpPr>
          <p:cNvPr id="6" name="Content Placeholder 5"/>
          <p:cNvSpPr>
            <a:spLocks noGrp="1"/>
          </p:cNvSpPr>
          <p:nvPr>
            <p:ph idx="1"/>
          </p:nvPr>
        </p:nvSpPr>
        <p:spPr>
          <a:xfrm>
            <a:off x="1284288" y="1467853"/>
            <a:ext cx="8774112" cy="5475134"/>
          </a:xfrm>
        </p:spPr>
        <p:txBody>
          <a:bodyPr>
            <a:normAutofit/>
          </a:bodyPr>
          <a:lstStyle/>
          <a:p>
            <a:pPr marL="457200" lvl="0" indent="-457200">
              <a:spcBef>
                <a:spcPts val="2400"/>
              </a:spcBef>
              <a:spcAft>
                <a:spcPts val="1200"/>
              </a:spcAft>
              <a:buFont typeface="+mj-lt"/>
              <a:buAutoNum type="arabicPeriod"/>
            </a:pPr>
            <a:r>
              <a:rPr lang="en-US" sz="3080">
                <a:solidFill>
                  <a:prstClr val="black"/>
                </a:solidFill>
                <a:cs typeface="Arial" panose="020B0604020202020204" pitchFamily="34" charset="0"/>
              </a:rPr>
              <a:t>Engage leadership for support and collaboration</a:t>
            </a:r>
          </a:p>
          <a:p>
            <a:pPr marL="457200" lvl="0" indent="-457200">
              <a:spcBef>
                <a:spcPts val="2400"/>
              </a:spcBef>
              <a:spcAft>
                <a:spcPts val="1200"/>
              </a:spcAft>
              <a:buFont typeface="+mj-lt"/>
              <a:buAutoNum type="arabicPeriod"/>
            </a:pPr>
            <a:r>
              <a:rPr lang="en-US" sz="3080">
                <a:solidFill>
                  <a:prstClr val="black"/>
                </a:solidFill>
                <a:cs typeface="Arial" panose="020B0604020202020204" pitchFamily="34" charset="0"/>
              </a:rPr>
              <a:t>Understand the science of safety</a:t>
            </a:r>
          </a:p>
          <a:p>
            <a:pPr marL="457200" lvl="0" indent="-457200">
              <a:spcBef>
                <a:spcPts val="2400"/>
              </a:spcBef>
              <a:spcAft>
                <a:spcPts val="1200"/>
              </a:spcAft>
              <a:buFont typeface="+mj-lt"/>
              <a:buAutoNum type="arabicPeriod"/>
            </a:pPr>
            <a:r>
              <a:rPr lang="en-US" sz="3080">
                <a:solidFill>
                  <a:prstClr val="black"/>
                </a:solidFill>
                <a:cs typeface="Arial" panose="020B0604020202020204" pitchFamily="34" charset="0"/>
              </a:rPr>
              <a:t>Improve teamwork and communication</a:t>
            </a:r>
          </a:p>
          <a:p>
            <a:pPr marL="457200" lvl="0" indent="-457200">
              <a:spcBef>
                <a:spcPts val="2400"/>
              </a:spcBef>
              <a:spcAft>
                <a:spcPts val="1200"/>
              </a:spcAft>
              <a:buFont typeface="+mj-lt"/>
              <a:buAutoNum type="arabicPeriod"/>
            </a:pPr>
            <a:r>
              <a:rPr lang="en-US" sz="3080">
                <a:solidFill>
                  <a:prstClr val="black"/>
                </a:solidFill>
                <a:cs typeface="Arial" panose="020B0604020202020204" pitchFamily="34" charset="0"/>
              </a:rPr>
              <a:t>Recognize current practices that may lead to patient harm</a:t>
            </a:r>
          </a:p>
          <a:p>
            <a:pPr marL="457200" lvl="0" indent="-457200">
              <a:spcBef>
                <a:spcPts val="2400"/>
              </a:spcBef>
              <a:spcAft>
                <a:spcPts val="1200"/>
              </a:spcAft>
              <a:buFont typeface="+mj-lt"/>
              <a:buAutoNum type="arabicPeriod"/>
            </a:pPr>
            <a:r>
              <a:rPr lang="en-US" sz="3080">
                <a:solidFill>
                  <a:prstClr val="black"/>
                </a:solidFill>
                <a:cs typeface="Arial" panose="020B0604020202020204" pitchFamily="34" charset="0"/>
              </a:rPr>
              <a:t>Develop system-based solutions to improve patient safety</a:t>
            </a:r>
            <a:endParaRPr lang="en-US"/>
          </a:p>
        </p:txBody>
      </p:sp>
      <p:sp>
        <p:nvSpPr>
          <p:cNvPr id="4" name="Slide Number Placeholder 3"/>
          <p:cNvSpPr>
            <a:spLocks noGrp="1"/>
          </p:cNvSpPr>
          <p:nvPr>
            <p:ph type="sldNum" sz="quarter" idx="12"/>
          </p:nvPr>
        </p:nvSpPr>
        <p:spPr/>
        <p:txBody>
          <a:bodyPr/>
          <a:lstStyle/>
          <a:p>
            <a:fld id="{D068F712-46A8-4B9F-91AB-306A1DF8C3A3}" type="slidenum">
              <a:rPr lang="en-US" smtClean="0"/>
              <a:pPr/>
              <a:t>3</a:t>
            </a:fld>
            <a:endParaRPr lang="en-US"/>
          </a:p>
        </p:txBody>
      </p:sp>
      <p:sp>
        <p:nvSpPr>
          <p:cNvPr id="23" name="Slide Number Placeholder 3"/>
          <p:cNvSpPr txBox="1">
            <a:spLocks/>
          </p:cNvSpPr>
          <p:nvPr/>
        </p:nvSpPr>
        <p:spPr>
          <a:xfrm>
            <a:off x="9067800" y="7358591"/>
            <a:ext cx="487680" cy="413809"/>
          </a:xfrm>
          <a:prstGeom prst="rect">
            <a:avLst/>
          </a:prstGeom>
        </p:spPr>
        <p:txBody>
          <a:bodyPr vert="horz" lIns="101864" tIns="50933" rIns="101864" bIns="50933" rtlCol="0" anchor="ctr"/>
          <a:lstStyle>
            <a:defPPr>
              <a:defRPr lang="en-US"/>
            </a:defPPr>
            <a:lvl1pPr marL="0" algn="r" defTabSz="1018638" rtl="0" eaLnBrk="1" latinLnBrk="0" hangingPunct="1">
              <a:defRPr sz="1300" kern="1200">
                <a:solidFill>
                  <a:schemeClr val="bg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fld id="{D068F712-46A8-4B9F-91AB-306A1DF8C3A3}" type="slidenum">
              <a:rPr lang="en-US" smtClean="0">
                <a:solidFill>
                  <a:prstClr val="white"/>
                </a:solidFill>
              </a:rPr>
              <a:pPr/>
              <a:t>3</a:t>
            </a:fld>
            <a:endParaRPr lang="en-US">
              <a:solidFill>
                <a:prstClr val="white"/>
              </a:solidFill>
            </a:endParaRPr>
          </a:p>
        </p:txBody>
      </p:sp>
      <p:sp>
        <p:nvSpPr>
          <p:cNvPr id="13" name="Slide Number Placeholder 3"/>
          <p:cNvSpPr txBox="1">
            <a:spLocks/>
          </p:cNvSpPr>
          <p:nvPr/>
        </p:nvSpPr>
        <p:spPr>
          <a:xfrm>
            <a:off x="9067800" y="7358591"/>
            <a:ext cx="487680" cy="413809"/>
          </a:xfrm>
          <a:prstGeom prst="rect">
            <a:avLst/>
          </a:prstGeom>
        </p:spPr>
        <p:txBody>
          <a:bodyPr vert="horz" lIns="101864" tIns="50933" rIns="101864" bIns="50933" rtlCol="0" anchor="ctr"/>
          <a:lstStyle>
            <a:defPPr>
              <a:defRPr lang="en-US"/>
            </a:defPPr>
            <a:lvl1pPr marL="0" algn="r" defTabSz="1018638" rtl="0" eaLnBrk="1" latinLnBrk="0" hangingPunct="1">
              <a:defRPr sz="1300" kern="1200">
                <a:solidFill>
                  <a:schemeClr val="bg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fld id="{D068F712-46A8-4B9F-91AB-306A1DF8C3A3}" type="slidenum">
              <a:rPr lang="en-US" smtClean="0"/>
              <a:pPr/>
              <a:t>3</a:t>
            </a:fld>
            <a:endParaRPr lang="en-US"/>
          </a:p>
        </p:txBody>
      </p:sp>
      <p:pic>
        <p:nvPicPr>
          <p:cNvPr id="15" name="Picture 14" descr="Shaking hands icon"/>
          <p:cNvPicPr>
            <a:picLocks noChangeAspect="1"/>
          </p:cNvPicPr>
          <p:nvPr/>
        </p:nvPicPr>
        <p:blipFill rotWithShape="1">
          <a:blip r:embed="rId4" cstate="print">
            <a:extLst>
              <a:ext uri="{28A0092B-C50C-407E-A947-70E740481C1C}">
                <a14:useLocalDpi xmlns:a14="http://schemas.microsoft.com/office/drawing/2010/main" val="0"/>
              </a:ext>
            </a:extLst>
          </a:blip>
          <a:srcRect l="40790" r="40116" b="44817"/>
          <a:stretch/>
        </p:blipFill>
        <p:spPr>
          <a:xfrm>
            <a:off x="354960" y="1318628"/>
            <a:ext cx="998422" cy="1005840"/>
          </a:xfrm>
          <a:prstGeom prst="rect">
            <a:avLst/>
          </a:prstGeom>
        </p:spPr>
      </p:pic>
      <p:pic>
        <p:nvPicPr>
          <p:cNvPr id="16" name="Picture 15" descr="Teaching icon"/>
          <p:cNvPicPr>
            <a:picLocks noChangeAspect="1"/>
          </p:cNvPicPr>
          <p:nvPr/>
        </p:nvPicPr>
        <p:blipFill rotWithShape="1">
          <a:blip r:embed="rId4" cstate="print">
            <a:extLst>
              <a:ext uri="{28A0092B-C50C-407E-A947-70E740481C1C}">
                <a14:useLocalDpi xmlns:a14="http://schemas.microsoft.com/office/drawing/2010/main" val="0"/>
              </a:ext>
            </a:extLst>
          </a:blip>
          <a:srcRect l="2037" r="78869" b="44817"/>
          <a:stretch/>
        </p:blipFill>
        <p:spPr>
          <a:xfrm>
            <a:off x="354960" y="2370794"/>
            <a:ext cx="998422" cy="1005840"/>
          </a:xfrm>
          <a:prstGeom prst="rect">
            <a:avLst/>
          </a:prstGeom>
        </p:spPr>
      </p:pic>
      <p:pic>
        <p:nvPicPr>
          <p:cNvPr id="17" name="Picture 16" descr="Magnifying glass icon"/>
          <p:cNvPicPr>
            <a:picLocks noChangeAspect="1"/>
          </p:cNvPicPr>
          <p:nvPr/>
        </p:nvPicPr>
        <p:blipFill rotWithShape="1">
          <a:blip r:embed="rId5" cstate="print">
            <a:extLst>
              <a:ext uri="{28A0092B-C50C-407E-A947-70E740481C1C}">
                <a14:useLocalDpi xmlns:a14="http://schemas.microsoft.com/office/drawing/2010/main" val="0"/>
              </a:ext>
            </a:extLst>
          </a:blip>
          <a:srcRect l="21273" r="59633" b="44817"/>
          <a:stretch/>
        </p:blipFill>
        <p:spPr>
          <a:xfrm>
            <a:off x="354960" y="4396549"/>
            <a:ext cx="998422" cy="1005840"/>
          </a:xfrm>
          <a:prstGeom prst="rect">
            <a:avLst/>
          </a:prstGeom>
        </p:spPr>
      </p:pic>
      <p:pic>
        <p:nvPicPr>
          <p:cNvPr id="18" name="Picture 17" descr="Idea (light bulb) icon"/>
          <p:cNvPicPr>
            <a:picLocks noChangeAspect="1"/>
          </p:cNvPicPr>
          <p:nvPr/>
        </p:nvPicPr>
        <p:blipFill rotWithShape="1">
          <a:blip r:embed="rId4" cstate="print">
            <a:extLst>
              <a:ext uri="{28A0092B-C50C-407E-A947-70E740481C1C}">
                <a14:useLocalDpi xmlns:a14="http://schemas.microsoft.com/office/drawing/2010/main" val="0"/>
              </a:ext>
            </a:extLst>
          </a:blip>
          <a:srcRect l="59744" r="21162" b="44817"/>
          <a:stretch/>
        </p:blipFill>
        <p:spPr>
          <a:xfrm>
            <a:off x="354960" y="5448717"/>
            <a:ext cx="998422" cy="1005840"/>
          </a:xfrm>
          <a:prstGeom prst="rect">
            <a:avLst/>
          </a:prstGeom>
        </p:spPr>
      </p:pic>
      <p:pic>
        <p:nvPicPr>
          <p:cNvPr id="19" name="Picture 18" descr="Communication Icon&#10;"/>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4960" y="3422960"/>
            <a:ext cx="929328" cy="927263"/>
          </a:xfrm>
          <a:prstGeom prst="rect">
            <a:avLst/>
          </a:prstGeom>
        </p:spPr>
      </p:pic>
      <p:sp>
        <p:nvSpPr>
          <p:cNvPr id="31" name="Rounded Rectangle 30"/>
          <p:cNvSpPr/>
          <p:nvPr/>
        </p:nvSpPr>
        <p:spPr>
          <a:xfrm>
            <a:off x="1353382" y="3373325"/>
            <a:ext cx="7888301" cy="60762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951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978" y="311256"/>
            <a:ext cx="9532822" cy="603144"/>
          </a:xfrm>
        </p:spPr>
        <p:txBody>
          <a:bodyPr>
            <a:noAutofit/>
          </a:bodyPr>
          <a:lstStyle/>
          <a:p>
            <a:r>
              <a:rPr lang="en-US" sz="3600"/>
              <a:t>Improve Teamwork and Communication</a:t>
            </a:r>
          </a:p>
        </p:txBody>
      </p:sp>
      <p:sp>
        <p:nvSpPr>
          <p:cNvPr id="3" name="Content Placeholder 2"/>
          <p:cNvSpPr>
            <a:spLocks noGrp="1"/>
          </p:cNvSpPr>
          <p:nvPr>
            <p:ph idx="1"/>
          </p:nvPr>
        </p:nvSpPr>
        <p:spPr>
          <a:xfrm>
            <a:off x="1353382" y="1524000"/>
            <a:ext cx="8333216" cy="6477000"/>
          </a:xfrm>
        </p:spPr>
        <p:txBody>
          <a:bodyPr>
            <a:normAutofit/>
          </a:bodyPr>
          <a:lstStyle/>
          <a:p>
            <a:r>
              <a:rPr lang="en-US" sz="3200" dirty="0"/>
              <a:t>Improve teamwork</a:t>
            </a:r>
          </a:p>
          <a:p>
            <a:pPr lvl="1"/>
            <a:r>
              <a:rPr lang="en-US" sz="2800" dirty="0"/>
              <a:t>Develop tools and strategies to help teams work together effectively to improve resident safety</a:t>
            </a:r>
          </a:p>
          <a:p>
            <a:pPr lvl="1"/>
            <a:r>
              <a:rPr lang="en-US" sz="2800" i="1" dirty="0"/>
              <a:t>Team example: </a:t>
            </a:r>
            <a:r>
              <a:rPr lang="en-US" sz="2800" dirty="0"/>
              <a:t>Staff performing weekly wound care rounds</a:t>
            </a:r>
          </a:p>
          <a:p>
            <a:r>
              <a:rPr lang="en-US" sz="3200" dirty="0"/>
              <a:t>Develop communication techniques for—</a:t>
            </a:r>
          </a:p>
          <a:p>
            <a:pPr lvl="1"/>
            <a:r>
              <a:rPr lang="en-US" sz="2800" dirty="0"/>
              <a:t>Stewardship and frontline team members</a:t>
            </a:r>
          </a:p>
          <a:p>
            <a:pPr lvl="1"/>
            <a:r>
              <a:rPr lang="en-US" sz="2800" dirty="0"/>
              <a:t>Residents and families</a:t>
            </a:r>
          </a:p>
        </p:txBody>
      </p:sp>
      <p:sp>
        <p:nvSpPr>
          <p:cNvPr id="4" name="Slide Number Placeholder 3"/>
          <p:cNvSpPr>
            <a:spLocks noGrp="1"/>
          </p:cNvSpPr>
          <p:nvPr>
            <p:ph type="sldNum" sz="quarter" idx="12"/>
          </p:nvPr>
        </p:nvSpPr>
        <p:spPr/>
        <p:txBody>
          <a:bodyPr/>
          <a:lstStyle/>
          <a:p>
            <a:fld id="{993EEC8E-C5CF-40DF-832D-5BCB0E209B98}" type="slidenum">
              <a:rPr lang="en-US" smtClean="0"/>
              <a:pPr/>
              <a:t>4</a:t>
            </a:fld>
            <a:endParaRPr lang="en-US"/>
          </a:p>
        </p:txBody>
      </p:sp>
      <p:sp>
        <p:nvSpPr>
          <p:cNvPr id="25" name="Content Placeholder 2"/>
          <p:cNvSpPr txBox="1">
            <a:spLocks/>
          </p:cNvSpPr>
          <p:nvPr/>
        </p:nvSpPr>
        <p:spPr>
          <a:xfrm>
            <a:off x="1354268" y="4401466"/>
            <a:ext cx="7827434" cy="2846388"/>
          </a:xfrm>
          <a:prstGeom prst="rect">
            <a:avLst/>
          </a:prstGeom>
        </p:spPr>
        <p:txBody>
          <a:bodyPr vert="horz" lIns="100530" tIns="50267" rIns="100530" bIns="50267" rtlCol="0">
            <a:normAutofit/>
          </a:bodyPr>
          <a:lstStyle>
            <a:lvl1pPr marL="342718" indent="-342718" algn="l" defTabSz="9139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55" indent="-285598" algn="l" defTabSz="91391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42389" indent="-228478" algn="l" defTabSz="91391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99345" indent="-228478" algn="l" defTabSz="9139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301" indent="-228478" algn="l" defTabSz="9139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258" indent="-228478" algn="l" defTabSz="9139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214" indent="-228478" algn="l" defTabSz="9139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168" indent="-228478" algn="l" defTabSz="9139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124" indent="-228478" algn="l" defTabSz="9139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190"/>
          </a:p>
        </p:txBody>
      </p:sp>
      <p:pic>
        <p:nvPicPr>
          <p:cNvPr id="14" name="Picture 13" descr="Shaking hands icon"/>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0790" r="40116" b="44817"/>
          <a:stretch/>
        </p:blipFill>
        <p:spPr>
          <a:xfrm>
            <a:off x="354960" y="1318628"/>
            <a:ext cx="998422" cy="1005840"/>
          </a:xfrm>
          <a:prstGeom prst="rect">
            <a:avLst/>
          </a:prstGeom>
        </p:spPr>
      </p:pic>
      <p:pic>
        <p:nvPicPr>
          <p:cNvPr id="15" name="Picture 14" descr="Teaching icon"/>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2037" r="78869" b="44817"/>
          <a:stretch/>
        </p:blipFill>
        <p:spPr>
          <a:xfrm>
            <a:off x="354960" y="2370794"/>
            <a:ext cx="998422" cy="1005840"/>
          </a:xfrm>
          <a:prstGeom prst="rect">
            <a:avLst/>
          </a:prstGeom>
        </p:spPr>
      </p:pic>
      <p:pic>
        <p:nvPicPr>
          <p:cNvPr id="16" name="Picture 15" descr="Magnifine glass icon"/>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21273" r="59633" b="44817"/>
          <a:stretch/>
        </p:blipFill>
        <p:spPr>
          <a:xfrm>
            <a:off x="354960" y="4396549"/>
            <a:ext cx="998422" cy="1005840"/>
          </a:xfrm>
          <a:prstGeom prst="rect">
            <a:avLst/>
          </a:prstGeom>
        </p:spPr>
      </p:pic>
      <p:pic>
        <p:nvPicPr>
          <p:cNvPr id="17" name="Picture 16" descr="Idea (light bulb) icon"/>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59744" r="21162" b="44817"/>
          <a:stretch/>
        </p:blipFill>
        <p:spPr>
          <a:xfrm>
            <a:off x="354960" y="5448717"/>
            <a:ext cx="998422" cy="1005840"/>
          </a:xfrm>
          <a:prstGeom prst="rect">
            <a:avLst/>
          </a:prstGeom>
        </p:spPr>
      </p:pic>
      <p:pic>
        <p:nvPicPr>
          <p:cNvPr id="21" name="Picture 20" descr="Communication Icon&#10;"/>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4960" y="3422960"/>
            <a:ext cx="929328" cy="927263"/>
          </a:xfrm>
          <a:prstGeom prst="rect">
            <a:avLst/>
          </a:prstGeom>
        </p:spPr>
      </p:pic>
    </p:spTree>
    <p:custDataLst>
      <p:tags r:id="rId1"/>
    </p:custDataLst>
    <p:extLst>
      <p:ext uri="{BB962C8B-B14F-4D97-AF65-F5344CB8AC3E}">
        <p14:creationId xmlns:p14="http://schemas.microsoft.com/office/powerpoint/2010/main" val="104350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181600" y="3250848"/>
            <a:ext cx="1851346" cy="1771294"/>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sz="3200"/>
          </a:p>
        </p:txBody>
      </p:sp>
      <p:sp>
        <p:nvSpPr>
          <p:cNvPr id="9" name="Rounded Rectangle 8"/>
          <p:cNvSpPr/>
          <p:nvPr/>
        </p:nvSpPr>
        <p:spPr>
          <a:xfrm>
            <a:off x="7353300" y="4292226"/>
            <a:ext cx="1851346" cy="1771294"/>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sz="3200"/>
          </a:p>
        </p:txBody>
      </p:sp>
      <p:sp>
        <p:nvSpPr>
          <p:cNvPr id="2" name="Title 1"/>
          <p:cNvSpPr>
            <a:spLocks noGrp="1"/>
          </p:cNvSpPr>
          <p:nvPr>
            <p:ph type="title"/>
          </p:nvPr>
        </p:nvSpPr>
        <p:spPr>
          <a:xfrm>
            <a:off x="502920" y="311256"/>
            <a:ext cx="9206564" cy="603144"/>
          </a:xfrm>
        </p:spPr>
        <p:txBody>
          <a:bodyPr>
            <a:noAutofit/>
          </a:bodyPr>
          <a:lstStyle/>
          <a:p>
            <a:r>
              <a:rPr lang="en-US" sz="3200"/>
              <a:t>Four Key Characteristics of Effective Communication</a:t>
            </a:r>
            <a:r>
              <a:rPr lang="en-US" sz="3200" baseline="30000"/>
              <a:t>1</a:t>
            </a:r>
            <a:endParaRPr lang="en-US" sz="2800"/>
          </a:p>
        </p:txBody>
      </p:sp>
      <p:sp>
        <p:nvSpPr>
          <p:cNvPr id="10" name="Text Placeholder 9"/>
          <p:cNvSpPr>
            <a:spLocks noGrp="1"/>
          </p:cNvSpPr>
          <p:nvPr>
            <p:ph type="body" sz="quarter" idx="3"/>
          </p:nvPr>
        </p:nvSpPr>
        <p:spPr>
          <a:xfrm>
            <a:off x="5181599" y="3250848"/>
            <a:ext cx="1892933" cy="1771294"/>
          </a:xfrm>
        </p:spPr>
        <p:txBody>
          <a:bodyPr anchor="ctr"/>
          <a:lstStyle/>
          <a:p>
            <a:pPr lvl="0" algn="ctr">
              <a:spcBef>
                <a:spcPts val="0"/>
              </a:spcBef>
            </a:pPr>
            <a:r>
              <a:rPr lang="en-US" sz="3200" b="0">
                <a:solidFill>
                  <a:prstClr val="white"/>
                </a:solidFill>
              </a:rPr>
              <a:t>Brief</a:t>
            </a:r>
          </a:p>
        </p:txBody>
      </p:sp>
      <p:sp>
        <p:nvSpPr>
          <p:cNvPr id="11" name="Content Placeholder 10"/>
          <p:cNvSpPr>
            <a:spLocks noGrp="1"/>
          </p:cNvSpPr>
          <p:nvPr>
            <p:ph sz="quarter" idx="4"/>
          </p:nvPr>
        </p:nvSpPr>
        <p:spPr>
          <a:xfrm>
            <a:off x="7353300" y="4292225"/>
            <a:ext cx="1851346" cy="1771295"/>
          </a:xfrm>
        </p:spPr>
        <p:txBody>
          <a:bodyPr anchor="ctr"/>
          <a:lstStyle/>
          <a:p>
            <a:pPr marL="0" lvl="0" indent="0" algn="ctr">
              <a:spcBef>
                <a:spcPts val="0"/>
              </a:spcBef>
              <a:buNone/>
            </a:pPr>
            <a:r>
              <a:rPr lang="en-US" sz="3200">
                <a:solidFill>
                  <a:prstClr val="white"/>
                </a:solidFill>
              </a:rPr>
              <a:t>Timely</a:t>
            </a: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pPr/>
              <a:t>5</a:t>
            </a:fld>
            <a:endParaRPr lang="en-US"/>
          </a:p>
        </p:txBody>
      </p:sp>
      <p:sp>
        <p:nvSpPr>
          <p:cNvPr id="6" name="Rounded Rectangle 5"/>
          <p:cNvSpPr/>
          <p:nvPr/>
        </p:nvSpPr>
        <p:spPr>
          <a:xfrm>
            <a:off x="838200" y="1479554"/>
            <a:ext cx="1851346" cy="1771294"/>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sz="3200"/>
          </a:p>
        </p:txBody>
      </p:sp>
      <p:sp>
        <p:nvSpPr>
          <p:cNvPr id="7" name="Rounded Rectangle 6"/>
          <p:cNvSpPr/>
          <p:nvPr/>
        </p:nvSpPr>
        <p:spPr>
          <a:xfrm>
            <a:off x="3009900" y="2590800"/>
            <a:ext cx="1851346" cy="1771294"/>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sz="3200"/>
          </a:p>
        </p:txBody>
      </p:sp>
      <p:sp>
        <p:nvSpPr>
          <p:cNvPr id="3" name="Text Placeholder 2"/>
          <p:cNvSpPr>
            <a:spLocks noGrp="1"/>
          </p:cNvSpPr>
          <p:nvPr>
            <p:ph type="body" idx="1"/>
          </p:nvPr>
        </p:nvSpPr>
        <p:spPr>
          <a:xfrm>
            <a:off x="838200" y="1479554"/>
            <a:ext cx="1851346" cy="1771294"/>
          </a:xfrm>
        </p:spPr>
        <p:txBody>
          <a:bodyPr anchor="ctr"/>
          <a:lstStyle/>
          <a:p>
            <a:pPr lvl="0" algn="ctr">
              <a:spcBef>
                <a:spcPts val="0"/>
              </a:spcBef>
            </a:pPr>
            <a:r>
              <a:rPr lang="en-US" sz="3200" b="0" dirty="0">
                <a:solidFill>
                  <a:prstClr val="white"/>
                </a:solidFill>
              </a:rPr>
              <a:t>Complete</a:t>
            </a:r>
          </a:p>
        </p:txBody>
      </p:sp>
      <p:sp>
        <p:nvSpPr>
          <p:cNvPr id="5" name="Content Placeholder 4"/>
          <p:cNvSpPr>
            <a:spLocks noGrp="1"/>
          </p:cNvSpPr>
          <p:nvPr>
            <p:ph sz="half" idx="2"/>
          </p:nvPr>
        </p:nvSpPr>
        <p:spPr>
          <a:xfrm>
            <a:off x="3009899" y="2590801"/>
            <a:ext cx="1820863" cy="1771294"/>
          </a:xfrm>
        </p:spPr>
        <p:txBody>
          <a:bodyPr anchor="ctr"/>
          <a:lstStyle/>
          <a:p>
            <a:pPr marL="0" lvl="0" indent="0" algn="ctr">
              <a:spcBef>
                <a:spcPts val="0"/>
              </a:spcBef>
              <a:buNone/>
            </a:pPr>
            <a:r>
              <a:rPr lang="en-US" sz="3200">
                <a:solidFill>
                  <a:prstClr val="white"/>
                </a:solidFill>
              </a:rPr>
              <a:t>Clear</a:t>
            </a:r>
          </a:p>
        </p:txBody>
      </p:sp>
    </p:spTree>
    <p:custDataLst>
      <p:tags r:id="rId1"/>
    </p:custDataLst>
    <p:extLst>
      <p:ext uri="{BB962C8B-B14F-4D97-AF65-F5344CB8AC3E}">
        <p14:creationId xmlns:p14="http://schemas.microsoft.com/office/powerpoint/2010/main" val="213692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young wom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301" y="3026517"/>
            <a:ext cx="4203278" cy="3994769"/>
          </a:xfrm>
          <a:prstGeom prst="rect">
            <a:avLst/>
          </a:prstGeom>
        </p:spPr>
      </p:pic>
      <p:sp>
        <p:nvSpPr>
          <p:cNvPr id="2" name="Title 1"/>
          <p:cNvSpPr>
            <a:spLocks noGrp="1"/>
          </p:cNvSpPr>
          <p:nvPr>
            <p:ph type="title"/>
          </p:nvPr>
        </p:nvSpPr>
        <p:spPr/>
        <p:txBody>
          <a:bodyPr>
            <a:noAutofit/>
          </a:bodyPr>
          <a:lstStyle/>
          <a:p>
            <a:r>
              <a:rPr lang="en-US" sz="3600"/>
              <a:t>Process of Communication</a:t>
            </a:r>
            <a:r>
              <a:rPr lang="en-US" sz="3600" baseline="30000"/>
              <a:t>2</a:t>
            </a:r>
          </a:p>
        </p:txBody>
      </p:sp>
      <p:sp>
        <p:nvSpPr>
          <p:cNvPr id="18" name="Content Placeholder 17"/>
          <p:cNvSpPr>
            <a:spLocks noGrp="1"/>
          </p:cNvSpPr>
          <p:nvPr>
            <p:ph sz="quarter" idx="4"/>
          </p:nvPr>
        </p:nvSpPr>
        <p:spPr>
          <a:xfrm>
            <a:off x="1392072" y="5577611"/>
            <a:ext cx="6905767" cy="1365376"/>
          </a:xfrm>
        </p:spPr>
        <p:txBody>
          <a:bodyPr>
            <a:normAutofit/>
          </a:bodyPr>
          <a:lstStyle/>
          <a:p>
            <a:pPr marL="0" lvl="0" indent="0" algn="ctr">
              <a:spcBef>
                <a:spcPts val="0"/>
              </a:spcBef>
              <a:buNone/>
            </a:pPr>
            <a:r>
              <a:rPr lang="en-US" sz="3600" dirty="0">
                <a:solidFill>
                  <a:srgbClr val="87B3F4"/>
                </a:solidFill>
                <a:latin typeface="Calibri" panose="020F0502020204030204" pitchFamily="34" charset="0"/>
                <a:ea typeface="Calibri" panose="020F0502020204030204" pitchFamily="34" charset="0"/>
                <a:cs typeface="Times New Roman" panose="02020603050405020304" pitchFamily="18" charset="0"/>
              </a:rPr>
              <a:t>“</a:t>
            </a: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My mom has pneumonia; therefore, she needs an antibiotic.</a:t>
            </a:r>
            <a:r>
              <a:rPr lang="en-US" sz="3600" dirty="0">
                <a:solidFill>
                  <a:srgbClr val="87B3F4"/>
                </a:solidFill>
                <a:latin typeface="Calibri" panose="020F0502020204030204" pitchFamily="34" charset="0"/>
                <a:ea typeface="Calibri" panose="020F0502020204030204" pitchFamily="34" charset="0"/>
                <a:cs typeface="Times New Roman" panose="02020603050405020304" pitchFamily="18" charset="0"/>
              </a:rPr>
              <a:t>”</a:t>
            </a: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3600" dirty="0">
              <a:solidFill>
                <a:srgbClr val="87B3F4"/>
              </a:solidFill>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
        <p:nvSpPr>
          <p:cNvPr id="4" name="Slide Number Placeholder 3"/>
          <p:cNvSpPr>
            <a:spLocks noGrp="1"/>
          </p:cNvSpPr>
          <p:nvPr>
            <p:ph type="sldNum" sz="quarter" idx="12"/>
          </p:nvPr>
        </p:nvSpPr>
        <p:spPr/>
        <p:txBody>
          <a:bodyPr/>
          <a:lstStyle/>
          <a:p>
            <a:fld id="{993EEC8E-C5CF-40DF-832D-5BCB0E209B98}" type="slidenum">
              <a:rPr lang="en-US" smtClean="0"/>
              <a:t>6</a:t>
            </a:fld>
            <a:endParaRPr lang="en-US"/>
          </a:p>
        </p:txBody>
      </p:sp>
      <p:sp>
        <p:nvSpPr>
          <p:cNvPr id="6" name="Rounded Rectangle 5"/>
          <p:cNvSpPr/>
          <p:nvPr/>
        </p:nvSpPr>
        <p:spPr>
          <a:xfrm>
            <a:off x="3972439" y="1701647"/>
            <a:ext cx="1719072" cy="3590256"/>
          </a:xfrm>
          <a:prstGeom prst="roundRect">
            <a:avLst/>
          </a:prstGeom>
          <a:solidFill>
            <a:srgbClr val="D0E3EA"/>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a:solidFill>
                <a:schemeClr val="tx1"/>
              </a:solidFill>
            </a:endParaRPr>
          </a:p>
        </p:txBody>
      </p:sp>
      <p:sp>
        <p:nvSpPr>
          <p:cNvPr id="7" name="Rounded Rectangle 6"/>
          <p:cNvSpPr/>
          <p:nvPr/>
        </p:nvSpPr>
        <p:spPr>
          <a:xfrm>
            <a:off x="5760715" y="1701647"/>
            <a:ext cx="1719072" cy="3590256"/>
          </a:xfrm>
          <a:prstGeom prst="roundRect">
            <a:avLst/>
          </a:prstGeom>
          <a:solidFill>
            <a:srgbClr val="D0E3EA"/>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a:solidFill>
                <a:schemeClr val="tx1"/>
              </a:solidFill>
            </a:endParaRPr>
          </a:p>
        </p:txBody>
      </p:sp>
      <p:sp>
        <p:nvSpPr>
          <p:cNvPr id="10" name="Cloud Callout 9"/>
          <p:cNvSpPr/>
          <p:nvPr/>
        </p:nvSpPr>
        <p:spPr>
          <a:xfrm>
            <a:off x="152400" y="1045029"/>
            <a:ext cx="1828800" cy="1194241"/>
          </a:xfrm>
          <a:prstGeom prst="cloudCallout">
            <a:avLst>
              <a:gd name="adj1" fmla="val 2602"/>
              <a:gd name="adj2" fmla="val 126094"/>
            </a:avLst>
          </a:prstGeom>
          <a:solidFill>
            <a:srgbClr val="D0E3E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i="1">
              <a:solidFill>
                <a:schemeClr val="tx1"/>
              </a:solidFill>
            </a:endParaRPr>
          </a:p>
        </p:txBody>
      </p:sp>
      <p:pic>
        <p:nvPicPr>
          <p:cNvPr id="12" name="Content Placeholder 3" descr="Image of provid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9697" y="4106543"/>
            <a:ext cx="895554" cy="2814600"/>
          </a:xfrm>
          <a:prstGeom prst="rect">
            <a:avLst/>
          </a:prstGeom>
        </p:spPr>
      </p:pic>
      <p:sp>
        <p:nvSpPr>
          <p:cNvPr id="13" name="Cloud Callout 12"/>
          <p:cNvSpPr/>
          <p:nvPr/>
        </p:nvSpPr>
        <p:spPr>
          <a:xfrm>
            <a:off x="7716421" y="1774624"/>
            <a:ext cx="2140993" cy="1555594"/>
          </a:xfrm>
          <a:prstGeom prst="cloudCallout">
            <a:avLst>
              <a:gd name="adj1" fmla="val -2222"/>
              <a:gd name="adj2" fmla="val 106772"/>
            </a:avLst>
          </a:prstGeom>
          <a:solidFill>
            <a:srgbClr val="D0E3E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i="1">
              <a:solidFill>
                <a:schemeClr val="tx1"/>
              </a:solidFill>
            </a:endParaRPr>
          </a:p>
        </p:txBody>
      </p:sp>
      <p:cxnSp>
        <p:nvCxnSpPr>
          <p:cNvPr id="16" name="Straight Arrow Connector 15" descr="Arrow conveying direction of conversation (from the left to the right)"/>
          <p:cNvCxnSpPr/>
          <p:nvPr/>
        </p:nvCxnSpPr>
        <p:spPr>
          <a:xfrm>
            <a:off x="2133600" y="1390499"/>
            <a:ext cx="6934200" cy="32198"/>
          </a:xfrm>
          <a:prstGeom prst="straightConnector1">
            <a:avLst/>
          </a:prstGeom>
          <a:ln w="76200">
            <a:solidFill>
              <a:srgbClr val="FF0000"/>
            </a:solidFill>
            <a:prstDash val="lgDash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2133600" y="1701647"/>
            <a:ext cx="1714169" cy="3590256"/>
          </a:xfrm>
          <a:prstGeom prst="wedgeRoundRectCallout">
            <a:avLst>
              <a:gd name="adj1" fmla="val -83419"/>
              <a:gd name="adj2" fmla="val 8836"/>
              <a:gd name="adj3" fmla="val 16667"/>
            </a:avLst>
          </a:prstGeom>
          <a:solidFill>
            <a:srgbClr val="D0E3EA"/>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i="1">
              <a:solidFill>
                <a:schemeClr val="tx1"/>
              </a:solidFill>
            </a:endParaRPr>
          </a:p>
        </p:txBody>
      </p:sp>
      <p:sp>
        <p:nvSpPr>
          <p:cNvPr id="9" name="Text Placeholder 8"/>
          <p:cNvSpPr>
            <a:spLocks noGrp="1"/>
          </p:cNvSpPr>
          <p:nvPr>
            <p:ph type="body" idx="1"/>
          </p:nvPr>
        </p:nvSpPr>
        <p:spPr>
          <a:xfrm>
            <a:off x="425159" y="1124958"/>
            <a:ext cx="1270937" cy="1172470"/>
          </a:xfrm>
        </p:spPr>
        <p:txBody>
          <a:bodyPr anchor="ctr"/>
          <a:lstStyle/>
          <a:p>
            <a:pPr lvl="0" algn="ctr">
              <a:spcBef>
                <a:spcPts val="0"/>
              </a:spcBef>
            </a:pPr>
            <a:r>
              <a:rPr lang="en-US" sz="2000"/>
              <a:t>Message to send</a:t>
            </a:r>
            <a:endParaRPr lang="en-US"/>
          </a:p>
        </p:txBody>
      </p:sp>
      <p:sp>
        <p:nvSpPr>
          <p:cNvPr id="15" name="Content Placeholder 14"/>
          <p:cNvSpPr>
            <a:spLocks noGrp="1"/>
          </p:cNvSpPr>
          <p:nvPr>
            <p:ph sz="half" idx="2"/>
          </p:nvPr>
        </p:nvSpPr>
        <p:spPr>
          <a:xfrm>
            <a:off x="2016795" y="1913314"/>
            <a:ext cx="5469293" cy="2887972"/>
          </a:xfrm>
        </p:spPr>
        <p:txBody>
          <a:bodyPr numCol="3">
            <a:noAutofit/>
          </a:bodyPr>
          <a:lstStyle/>
          <a:p>
            <a:pPr marL="0" lvl="0" indent="0" algn="ctr">
              <a:spcBef>
                <a:spcPts val="0"/>
              </a:spcBef>
              <a:buNone/>
            </a:pPr>
            <a:r>
              <a:rPr lang="en-US" sz="2400" b="1" dirty="0"/>
              <a:t>Encode</a:t>
            </a:r>
          </a:p>
          <a:p>
            <a:pPr marL="0" lvl="0" indent="0" algn="ctr">
              <a:spcBef>
                <a:spcPts val="0"/>
              </a:spcBef>
              <a:buNone/>
            </a:pPr>
            <a:endParaRPr lang="en-US" sz="2400" b="1" dirty="0"/>
          </a:p>
          <a:p>
            <a:pPr marL="0" lvl="0" indent="0" algn="ctr">
              <a:spcBef>
                <a:spcPts val="0"/>
              </a:spcBef>
              <a:buNone/>
              <a:tabLst>
                <a:tab pos="1309688" algn="l"/>
              </a:tabLst>
            </a:pPr>
            <a:r>
              <a:rPr lang="en-US" sz="2400" i="1" dirty="0"/>
              <a:t>(My mom </a:t>
            </a:r>
            <a:br>
              <a:rPr lang="en-US" sz="2400" i="1" dirty="0"/>
            </a:br>
            <a:r>
              <a:rPr lang="en-US" sz="2400" i="1" dirty="0"/>
              <a:t>has a cough and I'm worried that she has pneumonia.)</a:t>
            </a:r>
          </a:p>
          <a:p>
            <a:pPr marL="0" lvl="0" indent="0" algn="ctr">
              <a:spcBef>
                <a:spcPts val="0"/>
              </a:spcBef>
              <a:buNone/>
            </a:pPr>
            <a:endParaRPr lang="en-US" sz="2400" i="1" dirty="0"/>
          </a:p>
          <a:p>
            <a:pPr marL="0" indent="0" algn="ctr">
              <a:spcBef>
                <a:spcPts val="0"/>
              </a:spcBef>
              <a:buNone/>
            </a:pPr>
            <a:endParaRPr lang="en-US" sz="2400" b="1" dirty="0"/>
          </a:p>
          <a:p>
            <a:pPr marL="0" indent="0" algn="ctr">
              <a:spcBef>
                <a:spcPts val="0"/>
              </a:spcBef>
              <a:buNone/>
            </a:pPr>
            <a:endParaRPr lang="en-US" sz="2400" b="1" dirty="0"/>
          </a:p>
          <a:p>
            <a:pPr marL="0" indent="0" algn="ctr">
              <a:spcBef>
                <a:spcPts val="0"/>
              </a:spcBef>
              <a:buNone/>
            </a:pPr>
            <a:endParaRPr lang="en-US" sz="2400" b="1" dirty="0"/>
          </a:p>
          <a:p>
            <a:pPr marL="0" indent="0" algn="ctr">
              <a:spcBef>
                <a:spcPts val="0"/>
              </a:spcBef>
              <a:buNone/>
            </a:pPr>
            <a:r>
              <a:rPr lang="en-US" sz="2400" b="1" dirty="0"/>
              <a:t>Message Medium</a:t>
            </a:r>
          </a:p>
          <a:p>
            <a:pPr marL="0" lvl="0" indent="0" algn="ctr">
              <a:spcBef>
                <a:spcPts val="0"/>
              </a:spcBef>
              <a:buNone/>
            </a:pPr>
            <a:endParaRPr lang="en-US" sz="2400" i="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r>
              <a:rPr lang="en-US" sz="2400" b="1" dirty="0"/>
              <a:t>Decode</a:t>
            </a:r>
          </a:p>
          <a:p>
            <a:pPr marL="0" indent="0" algn="ctr">
              <a:buNone/>
            </a:pPr>
            <a:endParaRPr lang="en-US" sz="2400" b="1" dirty="0"/>
          </a:p>
          <a:p>
            <a:pPr marL="177800" lvl="0" indent="0">
              <a:buNone/>
            </a:pPr>
            <a:r>
              <a:rPr lang="en-US" sz="2400" i="1" dirty="0"/>
              <a:t>(Daughter is worried and wants me to prescribe an antibiotic.)</a:t>
            </a:r>
          </a:p>
          <a:p>
            <a:pPr marL="0" indent="0" algn="ctr">
              <a:buNone/>
            </a:pPr>
            <a:endParaRPr lang="en-US" sz="2400" b="1" dirty="0"/>
          </a:p>
          <a:p>
            <a:pPr marL="0" indent="0" algn="ctr">
              <a:spcBef>
                <a:spcPts val="0"/>
              </a:spcBef>
              <a:buNone/>
            </a:pPr>
            <a:endParaRPr lang="en-US" sz="2400" i="1" dirty="0"/>
          </a:p>
          <a:p>
            <a:pPr marL="0" indent="0">
              <a:buNone/>
            </a:pPr>
            <a:endParaRPr lang="en-US" sz="2400" dirty="0"/>
          </a:p>
        </p:txBody>
      </p:sp>
      <p:sp>
        <p:nvSpPr>
          <p:cNvPr id="17" name="Text Placeholder 16"/>
          <p:cNvSpPr>
            <a:spLocks noGrp="1"/>
          </p:cNvSpPr>
          <p:nvPr>
            <p:ph type="body" sz="quarter" idx="3"/>
          </p:nvPr>
        </p:nvSpPr>
        <p:spPr>
          <a:xfrm>
            <a:off x="7716421" y="1913314"/>
            <a:ext cx="2140992" cy="1416904"/>
          </a:xfrm>
        </p:spPr>
        <p:txBody>
          <a:bodyPr anchor="ctr"/>
          <a:lstStyle/>
          <a:p>
            <a:pPr lvl="0" algn="ctr">
              <a:spcBef>
                <a:spcPts val="0"/>
              </a:spcBef>
            </a:pPr>
            <a:r>
              <a:rPr lang="en-US" sz="2000"/>
              <a:t>Message received </a:t>
            </a:r>
            <a:br>
              <a:rPr lang="en-US" sz="2000"/>
            </a:br>
            <a:r>
              <a:rPr lang="en-US" sz="1600" i="1"/>
              <a:t>(but distorted)</a:t>
            </a:r>
          </a:p>
        </p:txBody>
      </p:sp>
    </p:spTree>
    <p:custDataLst>
      <p:tags r:id="rId1"/>
    </p:custDataLst>
    <p:extLst>
      <p:ext uri="{BB962C8B-B14F-4D97-AF65-F5344CB8AC3E}">
        <p14:creationId xmlns:p14="http://schemas.microsoft.com/office/powerpoint/2010/main" val="16072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descr="Image of provid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9697" y="2567433"/>
            <a:ext cx="1385270" cy="4353709"/>
          </a:xfrm>
          <a:prstGeom prst="rect">
            <a:avLst/>
          </a:prstGeom>
        </p:spPr>
      </p:pic>
      <p:sp>
        <p:nvSpPr>
          <p:cNvPr id="19" name="Rounded Rectangle 18"/>
          <p:cNvSpPr/>
          <p:nvPr/>
        </p:nvSpPr>
        <p:spPr>
          <a:xfrm>
            <a:off x="3983870" y="1959030"/>
            <a:ext cx="1719072" cy="956275"/>
          </a:xfrm>
          <a:prstGeom prst="roundRect">
            <a:avLst/>
          </a:prstGeom>
          <a:solidFill>
            <a:srgbClr val="D0E3EA"/>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a:solidFill>
                <a:schemeClr val="tx1"/>
              </a:solidFill>
            </a:endParaRPr>
          </a:p>
        </p:txBody>
      </p:sp>
      <p:sp>
        <p:nvSpPr>
          <p:cNvPr id="20" name="Rounded Rectangle 19"/>
          <p:cNvSpPr/>
          <p:nvPr/>
        </p:nvSpPr>
        <p:spPr>
          <a:xfrm>
            <a:off x="2128480" y="1917760"/>
            <a:ext cx="1719072" cy="997545"/>
          </a:xfrm>
          <a:prstGeom prst="roundRect">
            <a:avLst/>
          </a:prstGeom>
          <a:solidFill>
            <a:srgbClr val="D0E3EA"/>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a:solidFill>
                <a:schemeClr val="tx1"/>
              </a:solidFill>
            </a:endParaRPr>
          </a:p>
        </p:txBody>
      </p:sp>
      <p:sp>
        <p:nvSpPr>
          <p:cNvPr id="25" name="Rounded Rectangular Callout 24"/>
          <p:cNvSpPr/>
          <p:nvPr/>
        </p:nvSpPr>
        <p:spPr>
          <a:xfrm>
            <a:off x="5839260" y="1917760"/>
            <a:ext cx="1714169" cy="997545"/>
          </a:xfrm>
          <a:prstGeom prst="wedgeRoundRectCallout">
            <a:avLst>
              <a:gd name="adj1" fmla="val 110051"/>
              <a:gd name="adj2" fmla="val 88615"/>
              <a:gd name="adj3" fmla="val 16667"/>
            </a:avLst>
          </a:prstGeom>
          <a:solidFill>
            <a:srgbClr val="D0E3EA"/>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i="1">
              <a:solidFill>
                <a:schemeClr val="tx1"/>
              </a:solidFill>
            </a:endParaRPr>
          </a:p>
        </p:txBody>
      </p:sp>
      <p:sp>
        <p:nvSpPr>
          <p:cNvPr id="2" name="Title 1"/>
          <p:cNvSpPr>
            <a:spLocks noGrp="1"/>
          </p:cNvSpPr>
          <p:nvPr>
            <p:ph type="title"/>
          </p:nvPr>
        </p:nvSpPr>
        <p:spPr/>
        <p:txBody>
          <a:bodyPr>
            <a:noAutofit/>
          </a:bodyPr>
          <a:lstStyle/>
          <a:p>
            <a:r>
              <a:rPr lang="en-US" sz="3600" dirty="0">
                <a:solidFill>
                  <a:prstClr val="white"/>
                </a:solidFill>
              </a:rPr>
              <a:t>Process of Communication, Continued</a:t>
            </a:r>
            <a:r>
              <a:rPr lang="en-US" sz="3600" baseline="30000" dirty="0">
                <a:solidFill>
                  <a:prstClr val="white"/>
                </a:solidFill>
              </a:rPr>
              <a:t>2</a:t>
            </a:r>
            <a:endParaRPr lang="en-US" sz="2000" b="1" kern="1200" dirty="0">
              <a:solidFill>
                <a:schemeClr val="tx1"/>
              </a:solidFill>
              <a:latin typeface="+mn-lt"/>
              <a:ea typeface="+mn-ea"/>
              <a:cs typeface="+mn-cs"/>
            </a:endParaRPr>
          </a:p>
        </p:txBody>
      </p:sp>
      <p:sp>
        <p:nvSpPr>
          <p:cNvPr id="28" name="Text Placeholder 27"/>
          <p:cNvSpPr>
            <a:spLocks noGrp="1"/>
          </p:cNvSpPr>
          <p:nvPr>
            <p:ph type="body" sz="quarter" idx="3"/>
          </p:nvPr>
        </p:nvSpPr>
        <p:spPr>
          <a:xfrm>
            <a:off x="2238090" y="2204954"/>
            <a:ext cx="5210631" cy="1356848"/>
          </a:xfrm>
        </p:spPr>
        <p:txBody>
          <a:bodyPr numCol="3">
            <a:noAutofit/>
          </a:bodyPr>
          <a:lstStyle/>
          <a:p>
            <a:pPr lvl="0" algn="ctr">
              <a:spcBef>
                <a:spcPts val="0"/>
              </a:spcBef>
            </a:pPr>
            <a:endParaRPr lang="en-US" sz="2400" b="0" dirty="0"/>
          </a:p>
          <a:p>
            <a:pPr lvl="0">
              <a:spcBef>
                <a:spcPts val="0"/>
              </a:spcBef>
            </a:pPr>
            <a:r>
              <a:rPr lang="en-US" sz="2400" b="0" dirty="0"/>
              <a:t>Decode</a:t>
            </a:r>
          </a:p>
          <a:p>
            <a:pPr lvl="0" algn="ctr">
              <a:spcBef>
                <a:spcPts val="0"/>
              </a:spcBef>
            </a:pPr>
            <a:endParaRPr lang="en-US" sz="2400" b="0" dirty="0"/>
          </a:p>
          <a:p>
            <a:pPr lvl="0" algn="ctr">
              <a:spcBef>
                <a:spcPts val="0"/>
              </a:spcBef>
            </a:pPr>
            <a:r>
              <a:rPr lang="en-US" sz="2400" b="0" dirty="0"/>
              <a:t>			</a:t>
            </a:r>
          </a:p>
          <a:p>
            <a:pPr lvl="0" algn="ctr">
              <a:spcBef>
                <a:spcPts val="0"/>
              </a:spcBef>
            </a:pPr>
            <a:r>
              <a:rPr lang="en-US" sz="2400" b="0" dirty="0"/>
              <a:t>Message Medium</a:t>
            </a:r>
          </a:p>
          <a:p>
            <a:pPr lvl="0" algn="ctr">
              <a:spcBef>
                <a:spcPts val="0"/>
              </a:spcBef>
            </a:pPr>
            <a:endParaRPr lang="en-US" sz="2400" b="0" dirty="0"/>
          </a:p>
          <a:p>
            <a:endParaRPr lang="en-US" sz="2400" b="0" dirty="0"/>
          </a:p>
          <a:p>
            <a:pPr marL="463550"/>
            <a:r>
              <a:rPr lang="en-US" sz="2400" b="0" dirty="0"/>
              <a:t>Encode</a:t>
            </a:r>
          </a:p>
          <a:p>
            <a:endParaRPr lang="en-US" sz="2400" b="0" dirty="0"/>
          </a:p>
        </p:txBody>
      </p:sp>
      <p:sp>
        <p:nvSpPr>
          <p:cNvPr id="4" name="Slide Number Placeholder 3"/>
          <p:cNvSpPr>
            <a:spLocks noGrp="1"/>
          </p:cNvSpPr>
          <p:nvPr>
            <p:ph type="sldNum" sz="quarter" idx="12"/>
          </p:nvPr>
        </p:nvSpPr>
        <p:spPr/>
        <p:txBody>
          <a:bodyPr/>
          <a:lstStyle/>
          <a:p>
            <a:fld id="{993EEC8E-C5CF-40DF-832D-5BCB0E209B98}" type="slidenum">
              <a:rPr lang="en-US" smtClean="0"/>
              <a:t>7</a:t>
            </a:fld>
            <a:endParaRPr lang="en-US"/>
          </a:p>
        </p:txBody>
      </p:sp>
      <p:pic>
        <p:nvPicPr>
          <p:cNvPr id="17" name="Picture 16" descr="Image of young wom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49" y="2969897"/>
            <a:ext cx="2519668" cy="2394677"/>
          </a:xfrm>
          <a:prstGeom prst="rect">
            <a:avLst/>
          </a:prstGeom>
        </p:spPr>
      </p:pic>
      <p:sp>
        <p:nvSpPr>
          <p:cNvPr id="21" name="Cloud Callout 20"/>
          <p:cNvSpPr/>
          <p:nvPr/>
        </p:nvSpPr>
        <p:spPr>
          <a:xfrm>
            <a:off x="130557" y="1046818"/>
            <a:ext cx="1828800" cy="1035440"/>
          </a:xfrm>
          <a:prstGeom prst="cloudCallout">
            <a:avLst>
              <a:gd name="adj1" fmla="val -383"/>
              <a:gd name="adj2" fmla="val 131366"/>
            </a:avLst>
          </a:prstGeom>
          <a:solidFill>
            <a:srgbClr val="D0E3E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i="1">
              <a:solidFill>
                <a:schemeClr val="tx1"/>
              </a:solidFill>
            </a:endParaRPr>
          </a:p>
        </p:txBody>
      </p:sp>
      <p:sp>
        <p:nvSpPr>
          <p:cNvPr id="23" name="Cloud Callout 22"/>
          <p:cNvSpPr/>
          <p:nvPr/>
        </p:nvSpPr>
        <p:spPr>
          <a:xfrm>
            <a:off x="8170210" y="914400"/>
            <a:ext cx="1659591" cy="1198407"/>
          </a:xfrm>
          <a:prstGeom prst="cloudCallout">
            <a:avLst>
              <a:gd name="adj1" fmla="val -577"/>
              <a:gd name="adj2" fmla="val 115896"/>
            </a:avLst>
          </a:prstGeom>
          <a:solidFill>
            <a:srgbClr val="D0E3E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i="1">
              <a:solidFill>
                <a:schemeClr val="tx1"/>
              </a:solidFill>
            </a:endParaRPr>
          </a:p>
        </p:txBody>
      </p:sp>
      <p:cxnSp>
        <p:nvCxnSpPr>
          <p:cNvPr id="24" name="Straight Arrow Connector 23" descr="Arrow conveying direction of conversation (from the right to left)"/>
          <p:cNvCxnSpPr/>
          <p:nvPr/>
        </p:nvCxnSpPr>
        <p:spPr>
          <a:xfrm>
            <a:off x="2133600" y="1390499"/>
            <a:ext cx="5877826" cy="31218"/>
          </a:xfrm>
          <a:prstGeom prst="straightConnector1">
            <a:avLst/>
          </a:prstGeom>
          <a:ln w="76200">
            <a:solidFill>
              <a:srgbClr val="00B050"/>
            </a:solidFill>
            <a:prstDash val="lgDashDot"/>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idx="1"/>
          </p:nvPr>
        </p:nvSpPr>
        <p:spPr>
          <a:xfrm>
            <a:off x="273243" y="1046817"/>
            <a:ext cx="1490465" cy="1035440"/>
          </a:xfrm>
        </p:spPr>
        <p:txBody>
          <a:bodyPr anchor="ctr">
            <a:normAutofit/>
          </a:bodyPr>
          <a:lstStyle/>
          <a:p>
            <a:pPr algn="ctr"/>
            <a:r>
              <a:rPr lang="en-US" sz="2000"/>
              <a:t>Message Received</a:t>
            </a:r>
          </a:p>
        </p:txBody>
      </p:sp>
      <p:sp>
        <p:nvSpPr>
          <p:cNvPr id="29" name="Content Placeholder 28"/>
          <p:cNvSpPr>
            <a:spLocks noGrp="1"/>
          </p:cNvSpPr>
          <p:nvPr>
            <p:ph sz="quarter" idx="4"/>
          </p:nvPr>
        </p:nvSpPr>
        <p:spPr>
          <a:xfrm>
            <a:off x="8255356" y="1156721"/>
            <a:ext cx="1489297" cy="815631"/>
          </a:xfrm>
        </p:spPr>
        <p:txBody>
          <a:bodyPr anchor="ctr">
            <a:normAutofit/>
          </a:bodyPr>
          <a:lstStyle/>
          <a:p>
            <a:pPr marL="0" lvl="0" indent="0" algn="ctr">
              <a:spcBef>
                <a:spcPts val="0"/>
              </a:spcBef>
              <a:buNone/>
            </a:pPr>
            <a:r>
              <a:rPr lang="en-US" sz="2000" b="1"/>
              <a:t>Message to send</a:t>
            </a:r>
            <a:endParaRPr lang="en-US" sz="2800" b="1"/>
          </a:p>
        </p:txBody>
      </p:sp>
      <p:sp>
        <p:nvSpPr>
          <p:cNvPr id="27" name="Content Placeholder 26"/>
          <p:cNvSpPr>
            <a:spLocks noGrp="1"/>
          </p:cNvSpPr>
          <p:nvPr>
            <p:ph sz="half" idx="2"/>
          </p:nvPr>
        </p:nvSpPr>
        <p:spPr>
          <a:xfrm>
            <a:off x="1894499" y="3753134"/>
            <a:ext cx="6116928" cy="3452884"/>
          </a:xfrm>
        </p:spPr>
        <p:txBody>
          <a:bodyPr>
            <a:normAutofit fontScale="92500" lnSpcReduction="10000"/>
          </a:bodyPr>
          <a:lstStyle/>
          <a:p>
            <a:pPr marL="0" lvl="0" indent="0">
              <a:spcBef>
                <a:spcPts val="0"/>
              </a:spcBef>
              <a:buNone/>
            </a:pPr>
            <a:r>
              <a:rPr lang="en-US" sz="2000" dirty="0">
                <a:solidFill>
                  <a:srgbClr val="009EC1"/>
                </a:solidFill>
                <a:latin typeface="Calibri" panose="020F0502020204030204" pitchFamily="34" charset="0"/>
                <a:ea typeface="Calibri" panose="020F0502020204030204" pitchFamily="34" charset="0"/>
                <a:cs typeface="Times New Roman" panose="02020603050405020304" pitchFamily="18" charset="0"/>
              </a:rPr>
              <a:t>“</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I understand that you are worried about your mother. She has not had a fever, and all of her vital signs are stable. We will give her some cough medicine and some respiratory treatments to help her feel better and will continue to keep a close eye on her.  </a:t>
            </a:r>
          </a:p>
          <a:p>
            <a:pPr marL="0" lvl="0" indent="0">
              <a:spcBef>
                <a:spcPts val="0"/>
              </a:spcBef>
              <a:buNone/>
            </a:pP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None/>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Most of the time, upper respiratory infections, or common colds, are caused by viral infections. I would like to hold off on starting antibiotics for now, because I don’t think she has a bacterial infection. Therefore, antibiotics will not be helpful, and antibiotics can cause side effects.</a:t>
            </a:r>
            <a:r>
              <a:rPr lang="en-US" sz="2000" dirty="0">
                <a:solidFill>
                  <a:srgbClr val="009EC1"/>
                </a:solidFill>
                <a:latin typeface="Calibri" panose="020F0502020204030204" pitchFamily="34" charset="0"/>
                <a:ea typeface="Calibri" panose="020F0502020204030204" pitchFamily="34" charset="0"/>
                <a:cs typeface="Times New Roman" panose="02020603050405020304" pitchFamily="18" charset="0"/>
              </a:rPr>
              <a:t>”</a:t>
            </a:r>
          </a:p>
          <a:p>
            <a:pPr marL="0" lvl="0" indent="0">
              <a:spcBef>
                <a:spcPts val="0"/>
              </a:spcBef>
              <a:buNone/>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87B3F4"/>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260167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256"/>
            <a:ext cx="10058400" cy="603144"/>
          </a:xfrm>
        </p:spPr>
        <p:txBody>
          <a:bodyPr>
            <a:noAutofit/>
          </a:bodyPr>
          <a:lstStyle/>
          <a:p>
            <a:r>
              <a:rPr lang="en-US" sz="3600"/>
              <a:t>DESC for Conflict With Patients and Families</a:t>
            </a:r>
            <a:r>
              <a:rPr lang="en-US" sz="3600" baseline="30000"/>
              <a:t>3</a:t>
            </a:r>
          </a:p>
        </p:txBody>
      </p:sp>
      <p:sp>
        <p:nvSpPr>
          <p:cNvPr id="3" name="Content Placeholder 2"/>
          <p:cNvSpPr>
            <a:spLocks noGrp="1"/>
          </p:cNvSpPr>
          <p:nvPr>
            <p:ph idx="1"/>
          </p:nvPr>
        </p:nvSpPr>
        <p:spPr>
          <a:xfrm>
            <a:off x="502920" y="1143000"/>
            <a:ext cx="4373880" cy="5799987"/>
          </a:xfrm>
        </p:spPr>
        <p:txBody>
          <a:bodyPr>
            <a:normAutofit fontScale="85000" lnSpcReduction="20000"/>
          </a:bodyPr>
          <a:lstStyle/>
          <a:p>
            <a:pPr marL="457200" indent="-457200">
              <a:buNone/>
            </a:pPr>
            <a:r>
              <a:rPr lang="en-US" sz="7200">
                <a:solidFill>
                  <a:srgbClr val="009EC1"/>
                </a:solidFill>
                <a:effectLst>
                  <a:outerShdw blurRad="38100" dist="38100" dir="2700000" algn="tl">
                    <a:srgbClr val="000000">
                      <a:alpha val="43137"/>
                    </a:srgbClr>
                  </a:outerShdw>
                </a:effectLst>
              </a:rPr>
              <a:t>D</a:t>
            </a:r>
            <a:r>
              <a:rPr lang="en-US"/>
              <a:t>escribe the specific situation</a:t>
            </a:r>
          </a:p>
          <a:p>
            <a:pPr marL="457200" indent="-457200">
              <a:buNone/>
            </a:pPr>
            <a:r>
              <a:rPr lang="en-US" sz="7200">
                <a:solidFill>
                  <a:srgbClr val="009EC1"/>
                </a:solidFill>
                <a:effectLst>
                  <a:outerShdw blurRad="38100" dist="38100" dir="2700000" algn="tl">
                    <a:srgbClr val="000000">
                      <a:alpha val="43137"/>
                    </a:srgbClr>
                  </a:outerShdw>
                </a:effectLst>
              </a:rPr>
              <a:t>E</a:t>
            </a:r>
            <a:r>
              <a:rPr lang="en-US"/>
              <a:t>xpress your concerns about the action</a:t>
            </a:r>
          </a:p>
          <a:p>
            <a:pPr marL="457200" indent="-457200">
              <a:buNone/>
            </a:pPr>
            <a:r>
              <a:rPr lang="en-US" sz="7200">
                <a:solidFill>
                  <a:srgbClr val="009EC1"/>
                </a:solidFill>
                <a:effectLst>
                  <a:outerShdw blurRad="38100" dist="38100" dir="2700000" algn="tl">
                    <a:srgbClr val="000000">
                      <a:alpha val="43137"/>
                    </a:srgbClr>
                  </a:outerShdw>
                </a:effectLst>
              </a:rPr>
              <a:t>S</a:t>
            </a:r>
            <a:r>
              <a:rPr lang="en-US"/>
              <a:t>uggest other alternatives</a:t>
            </a:r>
          </a:p>
          <a:p>
            <a:pPr marL="457200" indent="-457200">
              <a:buNone/>
            </a:pPr>
            <a:r>
              <a:rPr lang="en-US" sz="7200">
                <a:solidFill>
                  <a:srgbClr val="009EC1"/>
                </a:solidFill>
                <a:effectLst>
                  <a:outerShdw blurRad="38100" dist="38100" dir="2700000" algn="tl">
                    <a:srgbClr val="000000">
                      <a:alpha val="43137"/>
                    </a:srgbClr>
                  </a:outerShdw>
                </a:effectLst>
              </a:rPr>
              <a:t>C</a:t>
            </a:r>
            <a:r>
              <a:rPr lang="en-US"/>
              <a:t>onsequences should be stated and consensus should be reached</a:t>
            </a:r>
          </a:p>
        </p:txBody>
      </p:sp>
      <p:sp>
        <p:nvSpPr>
          <p:cNvPr id="4" name="Slide Number Placeholder 3"/>
          <p:cNvSpPr>
            <a:spLocks noGrp="1"/>
          </p:cNvSpPr>
          <p:nvPr>
            <p:ph type="sldNum" sz="quarter" idx="12"/>
          </p:nvPr>
        </p:nvSpPr>
        <p:spPr/>
        <p:txBody>
          <a:bodyPr/>
          <a:lstStyle/>
          <a:p>
            <a:fld id="{993EEC8E-C5CF-40DF-832D-5BCB0E209B98}" type="slidenum">
              <a:rPr lang="en-US" smtClean="0"/>
              <a:pPr/>
              <a:t>8</a:t>
            </a:fld>
            <a:endParaRPr lang="en-US"/>
          </a:p>
        </p:txBody>
      </p:sp>
      <p:pic>
        <p:nvPicPr>
          <p:cNvPr id="6" name="Picture 5" descr="Family members talking to their loved one's provid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364022"/>
            <a:ext cx="5029199" cy="3352799"/>
          </a:xfrm>
          <a:prstGeom prst="rect">
            <a:avLst/>
          </a:prstGeom>
          <a:ln>
            <a:solidFill>
              <a:srgbClr val="D0E3EA"/>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1459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provider"/>
          <p:cNvPicPr>
            <a:picLocks noChangeAspect="1"/>
          </p:cNvPicPr>
          <p:nvPr/>
        </p:nvPicPr>
        <p:blipFill rotWithShape="1">
          <a:blip r:embed="rId4" cstate="print">
            <a:extLst>
              <a:ext uri="{28A0092B-C50C-407E-A947-70E740481C1C}">
                <a14:useLocalDpi xmlns:a14="http://schemas.microsoft.com/office/drawing/2010/main" val="0"/>
              </a:ext>
            </a:extLst>
          </a:blip>
          <a:srcRect r="50471"/>
          <a:stretch/>
        </p:blipFill>
        <p:spPr>
          <a:xfrm>
            <a:off x="502920" y="4495800"/>
            <a:ext cx="718256" cy="2430787"/>
          </a:xfrm>
          <a:prstGeom prst="rect">
            <a:avLst/>
          </a:prstGeom>
        </p:spPr>
      </p:pic>
      <p:sp>
        <p:nvSpPr>
          <p:cNvPr id="2" name="Title 1"/>
          <p:cNvSpPr>
            <a:spLocks noGrp="1"/>
          </p:cNvSpPr>
          <p:nvPr>
            <p:ph type="title"/>
          </p:nvPr>
        </p:nvSpPr>
        <p:spPr/>
        <p:txBody>
          <a:bodyPr>
            <a:noAutofit/>
          </a:bodyPr>
          <a:lstStyle/>
          <a:p>
            <a:r>
              <a:rPr lang="en-US" sz="3600"/>
              <a:t>Case 1: Mr. W</a:t>
            </a:r>
          </a:p>
        </p:txBody>
      </p:sp>
      <p:sp>
        <p:nvSpPr>
          <p:cNvPr id="3" name="Content Placeholder 2"/>
          <p:cNvSpPr>
            <a:spLocks noGrp="1"/>
          </p:cNvSpPr>
          <p:nvPr>
            <p:ph idx="1"/>
          </p:nvPr>
        </p:nvSpPr>
        <p:spPr>
          <a:xfrm>
            <a:off x="609600" y="1624084"/>
            <a:ext cx="9052560" cy="2118503"/>
          </a:xfrm>
          <a:prstGeom prst="wedgeRoundRectCallout">
            <a:avLst>
              <a:gd name="adj1" fmla="val -42173"/>
              <a:gd name="adj2" fmla="val 94060"/>
              <a:gd name="adj3" fmla="val 16667"/>
            </a:avLst>
          </a:prstGeom>
          <a:solidFill>
            <a:srgbClr val="009EC1">
              <a:alpha val="10980"/>
            </a:srgbClr>
          </a:solidFill>
          <a:ln>
            <a:solidFill>
              <a:srgbClr val="009EC1"/>
            </a:solidFill>
          </a:ln>
        </p:spPr>
        <p:txBody>
          <a:bodyPr anchor="ctr"/>
          <a:lstStyle/>
          <a:p>
            <a:pPr marL="0" indent="0">
              <a:buNone/>
            </a:pPr>
            <a:r>
              <a:rPr lang="en-US"/>
              <a:t>Nurse: “I think Mr. W has a UTI. He didn’t eat dinner and he is not acting like himself. We need to start antibiotics.” </a:t>
            </a:r>
          </a:p>
        </p:txBody>
      </p:sp>
      <p:sp>
        <p:nvSpPr>
          <p:cNvPr id="4" name="Slide Number Placeholder 3"/>
          <p:cNvSpPr>
            <a:spLocks noGrp="1"/>
          </p:cNvSpPr>
          <p:nvPr>
            <p:ph type="sldNum" sz="quarter" idx="12"/>
          </p:nvPr>
        </p:nvSpPr>
        <p:spPr/>
        <p:txBody>
          <a:bodyPr/>
          <a:lstStyle/>
          <a:p>
            <a:fld id="{993EEC8E-C5CF-40DF-832D-5BCB0E209B98}" type="slidenum">
              <a:rPr lang="en-US" smtClean="0"/>
              <a:t>9</a:t>
            </a:fld>
            <a:endParaRPr lang="en-US"/>
          </a:p>
        </p:txBody>
      </p:sp>
    </p:spTree>
    <p:custDataLst>
      <p:tags r:id="rId1"/>
    </p:custDataLst>
    <p:extLst>
      <p:ext uri="{BB962C8B-B14F-4D97-AF65-F5344CB8AC3E}">
        <p14:creationId xmlns:p14="http://schemas.microsoft.com/office/powerpoint/2010/main" val="2008244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24"/>
  <p:tag name="MMPROD_UIDATA" val="&lt;database version=&quot;11.0&quot;&gt;&lt;object type=&quot;1&quot; unique_id=&quot;10001&quot;&gt;&lt;object type=&quot;2&quot; unique_id=&quot;14094&quot;&gt;&lt;object type=&quot;3&quot; unique_id=&quot;21243&quot;&gt;&lt;property id=&quot;20148&quot; value=&quot;5&quot;/&gt;&lt;property id=&quot;20300&quot; value=&quot;Slide 1 - &amp;quot;Improving Teamwork and Communication&amp;quot;&quot;/&gt;&lt;property id=&quot;20307&quot; value=&quot;259&quot;/&gt;&lt;/object&gt;&lt;object type=&quot;3&quot; unique_id=&quot;21244&quot;&gt;&lt;property id=&quot;20148&quot; value=&quot;5&quot;/&gt;&lt;property id=&quot;20300&quot; value=&quot;Slide 4 - &amp;quot;Objectives&amp;quot;&quot;/&gt;&lt;property id=&quot;20307&quot; value=&quot;260&quot;/&gt;&lt;/object&gt;&lt;object type=&quot;3&quot; unique_id=&quot;21559&quot;&gt;&lt;property id=&quot;20148&quot; value=&quot;5&quot;/&gt;&lt;property id=&quot;20300&quot; value=&quot;Slide 23&quot;/&gt;&lt;property id=&quot;20307&quot; value=&quot;281&quot;/&gt;&lt;/object&gt;&lt;object type=&quot;3&quot; unique_id=&quot;21759&quot;&gt;&lt;property id=&quot;20148&quot; value=&quot;5&quot;/&gt;&lt;property id=&quot;20300&quot; value=&quot;Slide 2 - &amp;quot;Presenter  &amp;quot;&quot;/&gt;&lt;property id=&quot;20307&quot; value=&quot;286&quot;/&gt;&lt;/object&gt;&lt;object type=&quot;3&quot; unique_id=&quot;21760&quot;&gt;&lt;property id=&quot;20148&quot; value=&quot;5&quot;/&gt;&lt;property id=&quot;20300&quot; value=&quot;Slide 3 - &amp;quot;Housekeeping&amp;quot;&quot;/&gt;&lt;property id=&quot;20307&quot; value=&quot;287&quot;/&gt;&lt;/object&gt;&lt;object type=&quot;3&quot; unique_id=&quot;21761&quot;&gt;&lt;property id=&quot;20148&quot; value=&quot;5&quot;/&gt;&lt;property id=&quot;20300&quot; value=&quot;Slide 5 - &amp;quot;The 5 steps of CUSP&amp;quot;&quot;/&gt;&lt;property id=&quot;20307&quot; value=&quot;288&quot;/&gt;&lt;/object&gt;&lt;object type=&quot;3&quot; unique_id=&quot;21762&quot;&gt;&lt;property id=&quot;20148&quot; value=&quot;5&quot;/&gt;&lt;property id=&quot;20300&quot; value=&quot;Slide 6 - &amp;quot;Improve Teamwork and Communication&amp;quot;&quot;/&gt;&lt;property id=&quot;20307&quot; value=&quot;289&quot;/&gt;&lt;/object&gt;&lt;object type=&quot;3&quot; unique_id=&quot;21763&quot;&gt;&lt;property id=&quot;20148&quot; value=&quot;5&quot;/&gt;&lt;property id=&quot;20300&quot; value=&quot;Slide 7 - &amp;quot;Process of Communication&amp;quot;&quot;/&gt;&lt;property id=&quot;20307&quot; value=&quot;290&quot;/&gt;&lt;/object&gt;&lt;object type=&quot;3&quot; unique_id=&quot;21764&quot;&gt;&lt;property id=&quot;20148&quot; value=&quot;5&quot;/&gt;&lt;property id=&quot;20300&quot; value=&quot;Slide 8 - &amp;quot;Process of Communication&amp;quot;&quot;/&gt;&lt;property id=&quot;20307&quot; value=&quot;306&quot;/&gt;&lt;/object&gt;&lt;object type=&quot;3&quot; unique_id=&quot;21765&quot;&gt;&lt;property id=&quot;20148&quot; value=&quot;5&quot;/&gt;&lt;property id=&quot;20300&quot; value=&quot;Slide 9&quot;/&gt;&lt;property id=&quot;20307&quot; value=&quot;291&quot;/&gt;&lt;/object&gt;&lt;object type=&quot;3&quot; unique_id=&quot;21766&quot;&gt;&lt;property id=&quot;20148&quot; value=&quot;5&quot;/&gt;&lt;property id=&quot;20300&quot; value=&quot;Slide 10 - &amp;quot;DESC for Conflict With Patients and Families&amp;quot;&quot;/&gt;&lt;property id=&quot;20307&quot; value=&quot;292&quot;/&gt;&lt;/object&gt;&lt;object type=&quot;3&quot; unique_id=&quot;21767&quot;&gt;&lt;property id=&quot;20148&quot; value=&quot;5&quot;/&gt;&lt;property id=&quot;20300&quot; value=&quot;Slide 11 - &amp;quot;The Four Moments of Antibiotic Stewardship&amp;quot;&quot;/&gt;&lt;property id=&quot;20307&quot; value=&quot;293&quot;/&gt;&lt;/object&gt;&lt;object type=&quot;3&quot; unique_id=&quot;21768&quot;&gt;&lt;property id=&quot;20148&quot; value=&quot;5&quot;/&gt;&lt;property id=&quot;20300&quot; value=&quot;Slide 12 - &amp;quot;Case 1 — Moment 1&amp;quot;&quot;/&gt;&lt;property id=&quot;20307&quot; value=&quot;294&quot;/&gt;&lt;/object&gt;&lt;object type=&quot;3&quot; unique_id=&quot;21769&quot;&gt;&lt;property id=&quot;20148&quot; value=&quot;5&quot;/&gt;&lt;property id=&quot;20300&quot; value=&quot;Slide 13 - &amp;quot;Case 1 — Moment 1&amp;quot;&quot;/&gt;&lt;property id=&quot;20307&quot; value=&quot;307&quot;/&gt;&lt;/object&gt;&lt;object type=&quot;3&quot; unique_id=&quot;21770&quot;&gt;&lt;property id=&quot;20148&quot; value=&quot;5&quot;/&gt;&lt;property id=&quot;20300&quot; value=&quot;Slide 14 - &amp;quot;Case 1 — SBAR&amp;quot;&quot;/&gt;&lt;property id=&quot;20307&quot; value=&quot;295&quot;/&gt;&lt;/object&gt;&lt;object type=&quot;3&quot; unique_id=&quot;21771&quot;&gt;&lt;property id=&quot;20148&quot; value=&quot;5&quot;/&gt;&lt;property id=&quot;20300&quot; value=&quot;Slide 15 - &amp;quot;Tools Recap&amp;quot;&quot;/&gt;&lt;property id=&quot;20307&quot; value=&quot;308&quot;/&gt;&lt;/object&gt;&lt;object type=&quot;3&quot; unique_id=&quot;21772&quot;&gt;&lt;property id=&quot;20148&quot; value=&quot;5&quot;/&gt;&lt;property id=&quot;20300&quot; value=&quot;Slide 16 - &amp;quot;Case 2&amp;quot;&quot;/&gt;&lt;property id=&quot;20307&quot; value=&quot;296&quot;/&gt;&lt;/object&gt;&lt;object type=&quot;3&quot; unique_id=&quot;21773&quot;&gt;&lt;property id=&quot;20148&quot; value=&quot;5&quot;/&gt;&lt;property id=&quot;20300&quot; value=&quot;Slide 17 - &amp;quot;Case 2 &amp;quot;&quot;/&gt;&lt;property id=&quot;20307&quot; value=&quot;297&quot;/&gt;&lt;/object&gt;&lt;object type=&quot;3&quot; unique_id=&quot;21774&quot;&gt;&lt;property id=&quot;20148&quot; value=&quot;5&quot;/&gt;&lt;property id=&quot;20300&quot; value=&quot;Slide 18 - &amp;quot;Case 3 —  Communication&amp;quot;&quot;/&gt;&lt;property id=&quot;20307&quot; value=&quot;298&quot;/&gt;&lt;/object&gt;&lt;object type=&quot;3&quot; unique_id=&quot;21775&quot;&gt;&lt;property id=&quot;20148&quot; value=&quot;5&quot;/&gt;&lt;property id=&quot;20300&quot; value=&quot;Slide 19 - &amp;quot;Use Assertiveness (Not Aggressiveness)&amp;quot;&quot;/&gt;&lt;property id=&quot;20307&quot; value=&quot;300&quot;/&gt;&lt;/object&gt;&lt;object type=&quot;3&quot; unique_id=&quot;21776&quot;&gt;&lt;property id=&quot;20148&quot; value=&quot;5&quot;/&gt;&lt;property id=&quot;20300&quot; value=&quot;Slide 20 - &amp;quot;Elements of Appropriate Assertion&amp;quot;&quot;/&gt;&lt;property id=&quot;20307&quot; value=&quot;301&quot;/&gt;&lt;/object&gt;&lt;object type=&quot;3&quot; unique_id=&quot;21777&quot;&gt;&lt;property id=&quot;20148&quot; value=&quot;5&quot;/&gt;&lt;property id=&quot;20300&quot; value=&quot;Slide 21 - &amp;quot;Case 3 — DESC Script&amp;quot;&quot;/&gt;&lt;property id=&quot;20307&quot; value=&quot;302&quot;/&gt;&lt;/object&gt;&lt;object type=&quot;3&quot; unique_id=&quot;21779&quot;&gt;&lt;property id=&quot;20148&quot; value=&quot;5&quot;/&gt;&lt;property id=&quot;20300&quot; value=&quot;Slide 22 - &amp;quot;Summary&amp;quot;&quot;/&gt;&lt;property id=&quot;20307&quot; value=&quot;304&quot;/&gt;&lt;/object&gt;&lt;object type=&quot;3&quot; unique_id=&quot;21780&quot;&gt;&lt;property id=&quot;20148&quot; value=&quot;5&quot;/&gt;&lt;property id=&quot;20300&quot; value=&quot;Slide 24 - &amp;quot;References&amp;quot;&quot;/&gt;&lt;property id=&quot;20307&quot; value=&quot;305&quot;/&gt;&lt;/object&gt;&lt;/object&gt;&lt;object type=&quot;8&quot; unique_id=&quot;14100&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268</TotalTime>
  <Words>1477</Words>
  <Application>Microsoft Office PowerPoint</Application>
  <PresentationFormat>Custom</PresentationFormat>
  <Paragraphs>199</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Improving Teamwork and Communication</vt:lpstr>
      <vt:lpstr>Objectives</vt:lpstr>
      <vt:lpstr>5 Steps for Improving the Culture of Patient Safety</vt:lpstr>
      <vt:lpstr>Improve Teamwork and Communication</vt:lpstr>
      <vt:lpstr>Four Key Characteristics of Effective Communication1</vt:lpstr>
      <vt:lpstr>Process of Communication2</vt:lpstr>
      <vt:lpstr>Process of Communication, Continued2</vt:lpstr>
      <vt:lpstr>DESC for Conflict With Patients and Families3</vt:lpstr>
      <vt:lpstr>Case 1: Mr. W</vt:lpstr>
      <vt:lpstr>Case 1: Mr. W, Continued</vt:lpstr>
      <vt:lpstr>Case 1 — SBAR4</vt:lpstr>
      <vt:lpstr>Case 2: Mrs. N</vt:lpstr>
      <vt:lpstr>Case 2: Mrs. N, Continued </vt:lpstr>
      <vt:lpstr>Case 3: Communication4</vt:lpstr>
      <vt:lpstr>Use Assertiveness (Not Aggressiveness)</vt:lpstr>
      <vt:lpstr>Elements of Appropriate Assertion</vt:lpstr>
      <vt:lpstr>Case 3: DESC Script3,5</vt:lpstr>
      <vt:lpstr>Summary</vt:lpstr>
      <vt:lpstr>Activities To Complete </vt:lpstr>
      <vt:lpstr>Disclaimer</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Ramage, Kathryn (AHRQ/OC) (CTR)</cp:lastModifiedBy>
  <cp:revision>22</cp:revision>
  <cp:lastPrinted>2016-09-27T14:15:34Z</cp:lastPrinted>
  <dcterms:created xsi:type="dcterms:W3CDTF">2017-03-24T18:33:59Z</dcterms:created>
  <dcterms:modified xsi:type="dcterms:W3CDTF">2021-06-16T14:15:43Z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