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0" r:id="rId3"/>
    <p:sldId id="293" r:id="rId4"/>
    <p:sldId id="263" r:id="rId5"/>
    <p:sldId id="264" r:id="rId6"/>
    <p:sldId id="265" r:id="rId7"/>
    <p:sldId id="266" r:id="rId8"/>
    <p:sldId id="296" r:id="rId9"/>
    <p:sldId id="294" r:id="rId10"/>
    <p:sldId id="297" r:id="rId11"/>
    <p:sldId id="298" r:id="rId12"/>
    <p:sldId id="299" r:id="rId13"/>
    <p:sldId id="300" r:id="rId14"/>
    <p:sldId id="270" r:id="rId15"/>
    <p:sldId id="271" r:id="rId16"/>
    <p:sldId id="272" r:id="rId17"/>
    <p:sldId id="273" r:id="rId18"/>
    <p:sldId id="274" r:id="rId19"/>
    <p:sldId id="275" r:id="rId20"/>
    <p:sldId id="289" r:id="rId21"/>
    <p:sldId id="291" r:id="rId22"/>
    <p:sldId id="292" r:id="rId23"/>
    <p:sldId id="304" r:id="rId24"/>
    <p:sldId id="318" r:id="rId25"/>
    <p:sldId id="317" r:id="rId26"/>
    <p:sldId id="307" r:id="rId27"/>
    <p:sldId id="308" r:id="rId28"/>
  </p:sldIdLst>
  <p:sldSz cx="10058400" cy="7772400"/>
  <p:notesSz cx="7077075" cy="9363075"/>
  <p:custDataLst>
    <p:tags r:id="rId30"/>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4" clrIdx="0"/>
  <p:cmAuthor id="1" name="Melissa A Miller" initials="MAM" lastIdx="6" clrIdx="1"/>
  <p:cmAuthor id="2" name="Robin Jump" initials="RJ" lastIdx="6" clrIdx="2">
    <p:extLst>
      <p:ext uri="{19B8F6BF-5375-455C-9EA6-DF929625EA0E}">
        <p15:presenceInfo xmlns:p15="http://schemas.microsoft.com/office/powerpoint/2012/main" userId="39a2fc35eb476a70" providerId="Windows Live"/>
      </p:ext>
    </p:extLst>
  </p:cmAuthor>
  <p:cmAuthor id="3" name="Meghan Walrath" initials="MW" lastIdx="6" clrIdx="3">
    <p:extLst>
      <p:ext uri="{19B8F6BF-5375-455C-9EA6-DF929625EA0E}">
        <p15:presenceInfo xmlns:p15="http://schemas.microsoft.com/office/powerpoint/2012/main" userId="S-1-5-21-1214440339-484763869-725345543-4759983" providerId="AD"/>
      </p:ext>
    </p:extLst>
  </p:cmAuthor>
  <p:cmAuthor id="4" name="Sara Cosgrove" initials="SC" lastIdx="8" clrIdx="4">
    <p:extLst>
      <p:ext uri="{19B8F6BF-5375-455C-9EA6-DF929625EA0E}">
        <p15:presenceInfo xmlns:p15="http://schemas.microsoft.com/office/powerpoint/2012/main" userId="S-1-5-21-1214440339-484763869-725345543-46687" providerId="AD"/>
      </p:ext>
    </p:extLst>
  </p:cmAuthor>
  <p:cmAuthor id="5" name="Kathleen Speck" initials="KS" lastIdx="7" clrIdx="5">
    <p:extLst>
      <p:ext uri="{19B8F6BF-5375-455C-9EA6-DF929625EA0E}">
        <p15:presenceInfo xmlns:p15="http://schemas.microsoft.com/office/powerpoint/2012/main" userId="S-1-5-21-1214440339-484763869-725345543-149909" providerId="AD"/>
      </p:ext>
    </p:extLst>
  </p:cmAuthor>
  <p:cmAuthor id="6" name="Miller, Melissa (AHRQ/CQuIPS)" initials="MM(" lastIdx="35" clrIdx="6">
    <p:extLst>
      <p:ext uri="{19B8F6BF-5375-455C-9EA6-DF929625EA0E}">
        <p15:presenceInfo xmlns:p15="http://schemas.microsoft.com/office/powerpoint/2012/main" userId="S-1-5-21-1747495209-1248221918-2216747781-140716" providerId="AD"/>
      </p:ext>
    </p:extLst>
  </p:cmAuthor>
  <p:cmAuthor id="7" name="Morgan Katz" initials="MK" lastIdx="7" clrIdx="7">
    <p:extLst>
      <p:ext uri="{19B8F6BF-5375-455C-9EA6-DF929625EA0E}">
        <p15:presenceInfo xmlns:p15="http://schemas.microsoft.com/office/powerpoint/2012/main" userId="S-1-5-21-1214440339-484763869-725345543-4139200" providerId="AD"/>
      </p:ext>
    </p:extLst>
  </p:cmAuthor>
  <p:cmAuthor id="8" name="Kathleen" initials="K" lastIdx="44" clrIdx="8">
    <p:extLst>
      <p:ext uri="{19B8F6BF-5375-455C-9EA6-DF929625EA0E}">
        <p15:presenceInfo xmlns:p15="http://schemas.microsoft.com/office/powerpoint/2012/main" userId="Kathleen" providerId="None"/>
      </p:ext>
    </p:extLst>
  </p:cmAuthor>
  <p:cmAuthor id="9" name="Henderson, Susan (AHRQ/CQuIPS)" initials="HS(" lastIdx="18" clrIdx="9">
    <p:extLst>
      <p:ext uri="{19B8F6BF-5375-455C-9EA6-DF929625EA0E}">
        <p15:presenceInfo xmlns:p15="http://schemas.microsoft.com/office/powerpoint/2012/main" userId="S-1-5-21-1747495209-1248221918-2216747781-233076" providerId="AD"/>
      </p:ext>
    </p:extLst>
  </p:cmAuthor>
  <p:cmAuthor id="10" name="Kathleen Speck" initials="KS [2]" lastIdx="3" clrIdx="10">
    <p:extLst>
      <p:ext uri="{19B8F6BF-5375-455C-9EA6-DF929625EA0E}">
        <p15:presenceInfo xmlns:p15="http://schemas.microsoft.com/office/powerpoint/2012/main" userId="Kathleen Speck" providerId="None"/>
      </p:ext>
    </p:extLst>
  </p:cmAuthor>
  <p:cmAuthor id="11" name="Morgan Katz" initials="MK [2]" lastIdx="6" clrIdx="11">
    <p:extLst>
      <p:ext uri="{19B8F6BF-5375-455C-9EA6-DF929625EA0E}">
        <p15:presenceInfo xmlns:p15="http://schemas.microsoft.com/office/powerpoint/2012/main" userId="S::mkatz26@jh.edu::01125e56-8e6f-4260-a434-cea12fa71b80" providerId="AD"/>
      </p:ext>
    </p:extLst>
  </p:cmAuthor>
  <p:cmAuthor id="12" name="Heidenrich, Christine (AHRQ/OC) (CTR)" initials="HC((" lastIdx="32"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2A8197"/>
    <a:srgbClr val="FFD602"/>
    <a:srgbClr val="AE1D21"/>
    <a:srgbClr val="515865"/>
    <a:srgbClr val="E3C0BB"/>
    <a:srgbClr val="BA4525"/>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80"/>
  </p:normalViewPr>
  <p:slideViewPr>
    <p:cSldViewPr snapToGrid="0">
      <p:cViewPr varScale="1">
        <p:scale>
          <a:sx n="53" d="100"/>
          <a:sy n="53" d="100"/>
        </p:scale>
        <p:origin x="1508" y="40"/>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B4669119-817F-43FE-9B2C-31B253B2E7B6}"/>
    <pc:docChg chg="modSld">
      <pc:chgData name="Kathleen Speck" userId="1c3bee05-3f30-471c-9c5c-6f1d82c4dd7a" providerId="ADAL" clId="{B4669119-817F-43FE-9B2C-31B253B2E7B6}" dt="2021-02-17T14:57:21.742" v="0" actId="1076"/>
      <pc:docMkLst>
        <pc:docMk/>
      </pc:docMkLst>
      <pc:sldChg chg="modSp mod">
        <pc:chgData name="Kathleen Speck" userId="1c3bee05-3f30-471c-9c5c-6f1d82c4dd7a" providerId="ADAL" clId="{B4669119-817F-43FE-9B2C-31B253B2E7B6}" dt="2021-02-17T14:57:21.742" v="0" actId="1076"/>
        <pc:sldMkLst>
          <pc:docMk/>
          <pc:sldMk cId="1422555863" sldId="296"/>
        </pc:sldMkLst>
        <pc:spChg chg="mod">
          <ac:chgData name="Kathleen Speck" userId="1c3bee05-3f30-471c-9c5c-6f1d82c4dd7a" providerId="ADAL" clId="{B4669119-817F-43FE-9B2C-31B253B2E7B6}" dt="2021-02-17T14:57:21.742" v="0" actId="1076"/>
          <ac:spMkLst>
            <pc:docMk/>
            <pc:sldMk cId="1422555863" sldId="296"/>
            <ac:spMk id="6" creationId="{00000000-0000-0000-0000-000000000000}"/>
          </ac:spMkLst>
        </pc:spChg>
      </pc:sldChg>
    </pc:docChg>
  </pc:docChgLst>
  <pc:docChgLst>
    <pc:chgData name="Kathleen Speck" userId="1c3bee05-3f30-471c-9c5c-6f1d82c4dd7a" providerId="ADAL" clId="{04D5365A-6334-4CB5-8683-D5F881B3146C}"/>
    <pc:docChg chg="custSel">
      <pc:chgData name="Kathleen Speck" userId="1c3bee05-3f30-471c-9c5c-6f1d82c4dd7a" providerId="ADAL" clId="{04D5365A-6334-4CB5-8683-D5F881B3146C}" dt="2021-04-13T13:09:02.510" v="0" actId="1592"/>
      <pc:docMkLst>
        <pc:docMk/>
      </pc:docMkLst>
      <pc:sldChg chg="delCm">
        <pc:chgData name="Kathleen Speck" userId="1c3bee05-3f30-471c-9c5c-6f1d82c4dd7a" providerId="ADAL" clId="{04D5365A-6334-4CB5-8683-D5F881B3146C}" dt="2021-04-13T13:09:02.510" v="0" actId="1592"/>
        <pc:sldMkLst>
          <pc:docMk/>
          <pc:sldMk cId="32297316" sldId="300"/>
        </pc:sldMkLst>
      </pc:sldChg>
    </pc:docChg>
  </pc:docChgLst>
  <pc:docChgLst>
    <pc:chgData name="Meghan Walrath" userId="83b17c40-4bc4-4453-86c4-254643040d40" providerId="ADAL" clId="{4E9C355B-1869-3445-8BEE-9244398633E4}"/>
    <pc:docChg chg="undo custSel modSld">
      <pc:chgData name="Meghan Walrath" userId="83b17c40-4bc4-4453-86c4-254643040d40" providerId="ADAL" clId="{4E9C355B-1869-3445-8BEE-9244398633E4}" dt="2021-02-17T15:56:36.514" v="150" actId="166"/>
      <pc:docMkLst>
        <pc:docMk/>
      </pc:docMkLst>
      <pc:sldChg chg="addSp delSp modSp">
        <pc:chgData name="Meghan Walrath" userId="83b17c40-4bc4-4453-86c4-254643040d40" providerId="ADAL" clId="{4E9C355B-1869-3445-8BEE-9244398633E4}" dt="2021-02-17T15:48:21.328" v="147" actId="108"/>
        <pc:sldMkLst>
          <pc:docMk/>
          <pc:sldMk cId="623681907" sldId="294"/>
        </pc:sldMkLst>
        <pc:spChg chg="mod">
          <ac:chgData name="Meghan Walrath" userId="83b17c40-4bc4-4453-86c4-254643040d40" providerId="ADAL" clId="{4E9C355B-1869-3445-8BEE-9244398633E4}" dt="2021-02-17T15:48:21.328" v="147" actId="108"/>
          <ac:spMkLst>
            <pc:docMk/>
            <pc:sldMk cId="623681907" sldId="294"/>
            <ac:spMk id="12" creationId="{00000000-0000-0000-0000-000000000000}"/>
          </ac:spMkLst>
        </pc:spChg>
        <pc:picChg chg="add mod">
          <ac:chgData name="Meghan Walrath" userId="83b17c40-4bc4-4453-86c4-254643040d40" providerId="ADAL" clId="{4E9C355B-1869-3445-8BEE-9244398633E4}" dt="2021-02-17T15:39:59.029" v="92" actId="167"/>
          <ac:picMkLst>
            <pc:docMk/>
            <pc:sldMk cId="623681907" sldId="294"/>
            <ac:picMk id="6" creationId="{7E5CB56C-FB81-6948-93A5-569F886CA783}"/>
          </ac:picMkLst>
        </pc:picChg>
        <pc:picChg chg="del">
          <ac:chgData name="Meghan Walrath" userId="83b17c40-4bc4-4453-86c4-254643040d40" providerId="ADAL" clId="{4E9C355B-1869-3445-8BEE-9244398633E4}" dt="2021-02-17T15:39:55.356" v="90" actId="478"/>
          <ac:picMkLst>
            <pc:docMk/>
            <pc:sldMk cId="623681907" sldId="294"/>
            <ac:picMk id="10" creationId="{00000000-0000-0000-0000-000000000000}"/>
          </ac:picMkLst>
        </pc:picChg>
      </pc:sldChg>
      <pc:sldChg chg="addSp delSp modSp">
        <pc:chgData name="Meghan Walrath" userId="83b17c40-4bc4-4453-86c4-254643040d40" providerId="ADAL" clId="{4E9C355B-1869-3445-8BEE-9244398633E4}" dt="2021-02-17T15:50:10.172" v="148" actId="20577"/>
        <pc:sldMkLst>
          <pc:docMk/>
          <pc:sldMk cId="17789087" sldId="297"/>
        </pc:sldMkLst>
        <pc:spChg chg="add del mod">
          <ac:chgData name="Meghan Walrath" userId="83b17c40-4bc4-4453-86c4-254643040d40" providerId="ADAL" clId="{4E9C355B-1869-3445-8BEE-9244398633E4}" dt="2021-02-17T15:39:45.977" v="89" actId="478"/>
          <ac:spMkLst>
            <pc:docMk/>
            <pc:sldMk cId="17789087" sldId="297"/>
            <ac:spMk id="15" creationId="{766F3BA5-55E2-FE46-8FEB-4BB02B7D23D0}"/>
          </ac:spMkLst>
        </pc:spChg>
        <pc:spChg chg="mod">
          <ac:chgData name="Meghan Walrath" userId="83b17c40-4bc4-4453-86c4-254643040d40" providerId="ADAL" clId="{4E9C355B-1869-3445-8BEE-9244398633E4}" dt="2021-02-17T15:48:16.991" v="145" actId="108"/>
          <ac:spMkLst>
            <pc:docMk/>
            <pc:sldMk cId="17789087" sldId="297"/>
            <ac:spMk id="16" creationId="{00000000-0000-0000-0000-000000000000}"/>
          </ac:spMkLst>
        </pc:spChg>
        <pc:spChg chg="mod">
          <ac:chgData name="Meghan Walrath" userId="83b17c40-4bc4-4453-86c4-254643040d40" providerId="ADAL" clId="{4E9C355B-1869-3445-8BEE-9244398633E4}" dt="2021-02-17T15:50:10.172" v="148" actId="20577"/>
          <ac:spMkLst>
            <pc:docMk/>
            <pc:sldMk cId="17789087" sldId="297"/>
            <ac:spMk id="17" creationId="{00000000-0000-0000-0000-000000000000}"/>
          </ac:spMkLst>
        </pc:spChg>
        <pc:spChg chg="add del mod">
          <ac:chgData name="Meghan Walrath" userId="83b17c40-4bc4-4453-86c4-254643040d40" providerId="ADAL" clId="{4E9C355B-1869-3445-8BEE-9244398633E4}" dt="2021-02-17T15:39:45.977" v="89" actId="478"/>
          <ac:spMkLst>
            <pc:docMk/>
            <pc:sldMk cId="17789087" sldId="297"/>
            <ac:spMk id="18" creationId="{384DC6CD-216E-CE42-91F8-956E3AA67699}"/>
          </ac:spMkLst>
        </pc:spChg>
        <pc:picChg chg="add mod">
          <ac:chgData name="Meghan Walrath" userId="83b17c40-4bc4-4453-86c4-254643040d40" providerId="ADAL" clId="{4E9C355B-1869-3445-8BEE-9244398633E4}" dt="2021-02-17T15:39:40.003" v="87" actId="167"/>
          <ac:picMkLst>
            <pc:docMk/>
            <pc:sldMk cId="17789087" sldId="297"/>
            <ac:picMk id="8" creationId="{0D716317-DBCA-5547-ACBB-D39CE68827A7}"/>
          </ac:picMkLst>
        </pc:picChg>
        <pc:picChg chg="add mod">
          <ac:chgData name="Meghan Walrath" userId="83b17c40-4bc4-4453-86c4-254643040d40" providerId="ADAL" clId="{4E9C355B-1869-3445-8BEE-9244398633E4}" dt="2021-02-17T15:39:40.003" v="87" actId="167"/>
          <ac:picMkLst>
            <pc:docMk/>
            <pc:sldMk cId="17789087" sldId="297"/>
            <ac:picMk id="9" creationId="{11503FB8-4B44-6B40-A340-4530135D7E08}"/>
          </ac:picMkLst>
        </pc:picChg>
        <pc:picChg chg="add del mod">
          <ac:chgData name="Meghan Walrath" userId="83b17c40-4bc4-4453-86c4-254643040d40" providerId="ADAL" clId="{4E9C355B-1869-3445-8BEE-9244398633E4}" dt="2021-02-17T15:39:42.787" v="88" actId="478"/>
          <ac:picMkLst>
            <pc:docMk/>
            <pc:sldMk cId="17789087" sldId="297"/>
            <ac:picMk id="10" creationId="{051D7B02-A687-0F49-8C9A-4551005D6AA3}"/>
          </ac:picMkLst>
        </pc:picChg>
        <pc:picChg chg="del">
          <ac:chgData name="Meghan Walrath" userId="83b17c40-4bc4-4453-86c4-254643040d40" providerId="ADAL" clId="{4E9C355B-1869-3445-8BEE-9244398633E4}" dt="2021-02-17T15:39:35.455" v="85" actId="478"/>
          <ac:picMkLst>
            <pc:docMk/>
            <pc:sldMk cId="17789087" sldId="297"/>
            <ac:picMk id="12" creationId="{00000000-0000-0000-0000-000000000000}"/>
          </ac:picMkLst>
        </pc:picChg>
        <pc:picChg chg="del">
          <ac:chgData name="Meghan Walrath" userId="83b17c40-4bc4-4453-86c4-254643040d40" providerId="ADAL" clId="{4E9C355B-1869-3445-8BEE-9244398633E4}" dt="2021-02-17T15:39:35.455" v="85" actId="478"/>
          <ac:picMkLst>
            <pc:docMk/>
            <pc:sldMk cId="17789087" sldId="297"/>
            <ac:picMk id="13" creationId="{00000000-0000-0000-0000-000000000000}"/>
          </ac:picMkLst>
        </pc:picChg>
        <pc:picChg chg="add del mod">
          <ac:chgData name="Meghan Walrath" userId="83b17c40-4bc4-4453-86c4-254643040d40" providerId="ADAL" clId="{4E9C355B-1869-3445-8BEE-9244398633E4}" dt="2021-02-17T15:39:42.787" v="88" actId="478"/>
          <ac:picMkLst>
            <pc:docMk/>
            <pc:sldMk cId="17789087" sldId="297"/>
            <ac:picMk id="14" creationId="{342A20BB-4FDE-F34E-A7C3-581BB8BE5745}"/>
          </ac:picMkLst>
        </pc:picChg>
      </pc:sldChg>
      <pc:sldChg chg="addSp delSp modSp">
        <pc:chgData name="Meghan Walrath" userId="83b17c40-4bc4-4453-86c4-254643040d40" providerId="ADAL" clId="{4E9C355B-1869-3445-8BEE-9244398633E4}" dt="2021-02-17T15:48:14.059" v="144" actId="108"/>
        <pc:sldMkLst>
          <pc:docMk/>
          <pc:sldMk cId="337297424" sldId="298"/>
        </pc:sldMkLst>
        <pc:spChg chg="add del mod">
          <ac:chgData name="Meghan Walrath" userId="83b17c40-4bc4-4453-86c4-254643040d40" providerId="ADAL" clId="{4E9C355B-1869-3445-8BEE-9244398633E4}" dt="2021-02-17T15:38:55.138" v="83" actId="478"/>
          <ac:spMkLst>
            <pc:docMk/>
            <pc:sldMk cId="337297424" sldId="298"/>
            <ac:spMk id="18" creationId="{F39F6E77-BE2C-444A-9F82-43FC1F0F8A6C}"/>
          </ac:spMkLst>
        </pc:spChg>
        <pc:spChg chg="mod">
          <ac:chgData name="Meghan Walrath" userId="83b17c40-4bc4-4453-86c4-254643040d40" providerId="ADAL" clId="{4E9C355B-1869-3445-8BEE-9244398633E4}" dt="2021-02-17T15:48:11.356" v="142" actId="108"/>
          <ac:spMkLst>
            <pc:docMk/>
            <pc:sldMk cId="337297424" sldId="298"/>
            <ac:spMk id="19" creationId="{00000000-0000-0000-0000-000000000000}"/>
          </ac:spMkLst>
        </pc:spChg>
        <pc:spChg chg="mod">
          <ac:chgData name="Meghan Walrath" userId="83b17c40-4bc4-4453-86c4-254643040d40" providerId="ADAL" clId="{4E9C355B-1869-3445-8BEE-9244398633E4}" dt="2021-02-17T15:48:12.909" v="143" actId="108"/>
          <ac:spMkLst>
            <pc:docMk/>
            <pc:sldMk cId="337297424" sldId="298"/>
            <ac:spMk id="20" creationId="{00000000-0000-0000-0000-000000000000}"/>
          </ac:spMkLst>
        </pc:spChg>
        <pc:spChg chg="mod">
          <ac:chgData name="Meghan Walrath" userId="83b17c40-4bc4-4453-86c4-254643040d40" providerId="ADAL" clId="{4E9C355B-1869-3445-8BEE-9244398633E4}" dt="2021-02-17T15:48:14.059" v="144" actId="108"/>
          <ac:spMkLst>
            <pc:docMk/>
            <pc:sldMk cId="337297424" sldId="298"/>
            <ac:spMk id="21" creationId="{00000000-0000-0000-0000-000000000000}"/>
          </ac:spMkLst>
        </pc:spChg>
        <pc:spChg chg="add del mod">
          <ac:chgData name="Meghan Walrath" userId="83b17c40-4bc4-4453-86c4-254643040d40" providerId="ADAL" clId="{4E9C355B-1869-3445-8BEE-9244398633E4}" dt="2021-02-17T15:38:55.138" v="83" actId="478"/>
          <ac:spMkLst>
            <pc:docMk/>
            <pc:sldMk cId="337297424" sldId="298"/>
            <ac:spMk id="22" creationId="{A9537357-8F65-DB48-B7FC-1EEB8534ACAE}"/>
          </ac:spMkLst>
        </pc:spChg>
        <pc:picChg chg="add mod">
          <ac:chgData name="Meghan Walrath" userId="83b17c40-4bc4-4453-86c4-254643040d40" providerId="ADAL" clId="{4E9C355B-1869-3445-8BEE-9244398633E4}" dt="2021-02-17T15:38:48.924" v="81" actId="167"/>
          <ac:picMkLst>
            <pc:docMk/>
            <pc:sldMk cId="337297424" sldId="298"/>
            <ac:picMk id="10" creationId="{F2DBEF7D-3209-2F44-96E5-F220C3B9C470}"/>
          </ac:picMkLst>
        </pc:picChg>
        <pc:picChg chg="add mod">
          <ac:chgData name="Meghan Walrath" userId="83b17c40-4bc4-4453-86c4-254643040d40" providerId="ADAL" clId="{4E9C355B-1869-3445-8BEE-9244398633E4}" dt="2021-02-17T15:38:48.924" v="81" actId="167"/>
          <ac:picMkLst>
            <pc:docMk/>
            <pc:sldMk cId="337297424" sldId="298"/>
            <ac:picMk id="11" creationId="{339B591E-22E0-B949-9426-4749581F8159}"/>
          </ac:picMkLst>
        </pc:picChg>
        <pc:picChg chg="add mod">
          <ac:chgData name="Meghan Walrath" userId="83b17c40-4bc4-4453-86c4-254643040d40" providerId="ADAL" clId="{4E9C355B-1869-3445-8BEE-9244398633E4}" dt="2021-02-17T15:38:48.924" v="81" actId="167"/>
          <ac:picMkLst>
            <pc:docMk/>
            <pc:sldMk cId="337297424" sldId="298"/>
            <ac:picMk id="12" creationId="{E2575006-9D05-4A48-A2C5-6554B4DD9041}"/>
          </ac:picMkLst>
        </pc:picChg>
        <pc:picChg chg="add del mod">
          <ac:chgData name="Meghan Walrath" userId="83b17c40-4bc4-4453-86c4-254643040d40" providerId="ADAL" clId="{4E9C355B-1869-3445-8BEE-9244398633E4}" dt="2021-02-17T15:38:51.154" v="82" actId="478"/>
          <ac:picMkLst>
            <pc:docMk/>
            <pc:sldMk cId="337297424" sldId="298"/>
            <ac:picMk id="13" creationId="{10E6FB07-6A8B-C14F-AEE8-3ACAE1ABB7F9}"/>
          </ac:picMkLst>
        </pc:picChg>
        <pc:picChg chg="del">
          <ac:chgData name="Meghan Walrath" userId="83b17c40-4bc4-4453-86c4-254643040d40" providerId="ADAL" clId="{4E9C355B-1869-3445-8BEE-9244398633E4}" dt="2021-02-17T15:38:45.031" v="79" actId="478"/>
          <ac:picMkLst>
            <pc:docMk/>
            <pc:sldMk cId="337297424" sldId="298"/>
            <ac:picMk id="15" creationId="{00000000-0000-0000-0000-000000000000}"/>
          </ac:picMkLst>
        </pc:picChg>
        <pc:picChg chg="del">
          <ac:chgData name="Meghan Walrath" userId="83b17c40-4bc4-4453-86c4-254643040d40" providerId="ADAL" clId="{4E9C355B-1869-3445-8BEE-9244398633E4}" dt="2021-02-17T15:38:45.031" v="79" actId="478"/>
          <ac:picMkLst>
            <pc:docMk/>
            <pc:sldMk cId="337297424" sldId="298"/>
            <ac:picMk id="16" creationId="{00000000-0000-0000-0000-000000000000}"/>
          </ac:picMkLst>
        </pc:picChg>
        <pc:picChg chg="del">
          <ac:chgData name="Meghan Walrath" userId="83b17c40-4bc4-4453-86c4-254643040d40" providerId="ADAL" clId="{4E9C355B-1869-3445-8BEE-9244398633E4}" dt="2021-02-17T15:38:45.031" v="79" actId="478"/>
          <ac:picMkLst>
            <pc:docMk/>
            <pc:sldMk cId="337297424" sldId="298"/>
            <ac:picMk id="17" creationId="{00000000-0000-0000-0000-000000000000}"/>
          </ac:picMkLst>
        </pc:picChg>
      </pc:sldChg>
      <pc:sldChg chg="addSp delSp modSp">
        <pc:chgData name="Meghan Walrath" userId="83b17c40-4bc4-4453-86c4-254643040d40" providerId="ADAL" clId="{4E9C355B-1869-3445-8BEE-9244398633E4}" dt="2021-02-17T15:50:21.124" v="149" actId="14100"/>
        <pc:sldMkLst>
          <pc:docMk/>
          <pc:sldMk cId="213347597" sldId="299"/>
        </pc:sldMkLst>
        <pc:spChg chg="add del">
          <ac:chgData name="Meghan Walrath" userId="83b17c40-4bc4-4453-86c4-254643040d40" providerId="ADAL" clId="{4E9C355B-1869-3445-8BEE-9244398633E4}" dt="2021-02-17T15:37:21.481" v="73"/>
          <ac:spMkLst>
            <pc:docMk/>
            <pc:sldMk cId="213347597" sldId="299"/>
            <ac:spMk id="12" creationId="{7CFBFE27-17EE-2F43-B2CF-85BCFC93721B}"/>
          </ac:spMkLst>
        </pc:spChg>
        <pc:spChg chg="mod">
          <ac:chgData name="Meghan Walrath" userId="83b17c40-4bc4-4453-86c4-254643040d40" providerId="ADAL" clId="{4E9C355B-1869-3445-8BEE-9244398633E4}" dt="2021-02-17T15:47:52.737" v="134" actId="108"/>
          <ac:spMkLst>
            <pc:docMk/>
            <pc:sldMk cId="213347597" sldId="299"/>
            <ac:spMk id="22" creationId="{00000000-0000-0000-0000-000000000000}"/>
          </ac:spMkLst>
        </pc:spChg>
        <pc:spChg chg="mod">
          <ac:chgData name="Meghan Walrath" userId="83b17c40-4bc4-4453-86c4-254643040d40" providerId="ADAL" clId="{4E9C355B-1869-3445-8BEE-9244398633E4}" dt="2021-02-17T15:47:55.445" v="135" actId="108"/>
          <ac:spMkLst>
            <pc:docMk/>
            <pc:sldMk cId="213347597" sldId="299"/>
            <ac:spMk id="23" creationId="{00000000-0000-0000-0000-000000000000}"/>
          </ac:spMkLst>
        </pc:spChg>
        <pc:spChg chg="mod">
          <ac:chgData name="Meghan Walrath" userId="83b17c40-4bc4-4453-86c4-254643040d40" providerId="ADAL" clId="{4E9C355B-1869-3445-8BEE-9244398633E4}" dt="2021-02-17T15:47:57.539" v="136" actId="108"/>
          <ac:spMkLst>
            <pc:docMk/>
            <pc:sldMk cId="213347597" sldId="299"/>
            <ac:spMk id="24" creationId="{00000000-0000-0000-0000-000000000000}"/>
          </ac:spMkLst>
        </pc:spChg>
        <pc:spChg chg="mod">
          <ac:chgData name="Meghan Walrath" userId="83b17c40-4bc4-4453-86c4-254643040d40" providerId="ADAL" clId="{4E9C355B-1869-3445-8BEE-9244398633E4}" dt="2021-02-17T15:47:58.813" v="137" actId="108"/>
          <ac:spMkLst>
            <pc:docMk/>
            <pc:sldMk cId="213347597" sldId="299"/>
            <ac:spMk id="25" creationId="{00000000-0000-0000-0000-000000000000}"/>
          </ac:spMkLst>
        </pc:spChg>
        <pc:spChg chg="add del mod">
          <ac:chgData name="Meghan Walrath" userId="83b17c40-4bc4-4453-86c4-254643040d40" providerId="ADAL" clId="{4E9C355B-1869-3445-8BEE-9244398633E4}" dt="2021-02-17T15:39:06.071" v="84" actId="478"/>
          <ac:spMkLst>
            <pc:docMk/>
            <pc:sldMk cId="213347597" sldId="299"/>
            <ac:spMk id="27" creationId="{0196E699-4F60-7645-AEEA-D810B7AB9EA1}"/>
          </ac:spMkLst>
        </pc:spChg>
        <pc:spChg chg="add del mod">
          <ac:chgData name="Meghan Walrath" userId="83b17c40-4bc4-4453-86c4-254643040d40" providerId="ADAL" clId="{4E9C355B-1869-3445-8BEE-9244398633E4}" dt="2021-02-17T15:39:06.071" v="84" actId="478"/>
          <ac:spMkLst>
            <pc:docMk/>
            <pc:sldMk cId="213347597" sldId="299"/>
            <ac:spMk id="28" creationId="{B6586BAB-EBC0-F140-94FB-26D4B0BDF65C}"/>
          </ac:spMkLst>
        </pc:spChg>
        <pc:picChg chg="add del mod">
          <ac:chgData name="Meghan Walrath" userId="83b17c40-4bc4-4453-86c4-254643040d40" providerId="ADAL" clId="{4E9C355B-1869-3445-8BEE-9244398633E4}" dt="2021-02-17T15:38:31.965" v="76" actId="478"/>
          <ac:picMkLst>
            <pc:docMk/>
            <pc:sldMk cId="213347597" sldId="299"/>
            <ac:picMk id="13" creationId="{D453FE24-19E0-6C47-BB31-4F1DC30B79BE}"/>
          </ac:picMkLst>
        </pc:picChg>
        <pc:picChg chg="add mod">
          <ac:chgData name="Meghan Walrath" userId="83b17c40-4bc4-4453-86c4-254643040d40" providerId="ADAL" clId="{4E9C355B-1869-3445-8BEE-9244398633E4}" dt="2021-02-17T15:38:36.305" v="78" actId="167"/>
          <ac:picMkLst>
            <pc:docMk/>
            <pc:sldMk cId="213347597" sldId="299"/>
            <ac:picMk id="14" creationId="{BE440D8C-9404-B64F-8746-BC09E54A546B}"/>
          </ac:picMkLst>
        </pc:picChg>
        <pc:picChg chg="add mod">
          <ac:chgData name="Meghan Walrath" userId="83b17c40-4bc4-4453-86c4-254643040d40" providerId="ADAL" clId="{4E9C355B-1869-3445-8BEE-9244398633E4}" dt="2021-02-17T15:38:36.305" v="78" actId="167"/>
          <ac:picMkLst>
            <pc:docMk/>
            <pc:sldMk cId="213347597" sldId="299"/>
            <ac:picMk id="15" creationId="{90AFA033-D9B4-1E46-96A8-8E026CBA8920}"/>
          </ac:picMkLst>
        </pc:picChg>
        <pc:picChg chg="add mod">
          <ac:chgData name="Meghan Walrath" userId="83b17c40-4bc4-4453-86c4-254643040d40" providerId="ADAL" clId="{4E9C355B-1869-3445-8BEE-9244398633E4}" dt="2021-02-17T15:38:36.305" v="78" actId="167"/>
          <ac:picMkLst>
            <pc:docMk/>
            <pc:sldMk cId="213347597" sldId="299"/>
            <ac:picMk id="16" creationId="{1BE932B9-2922-084F-95EF-5D1AF97DE99E}"/>
          </ac:picMkLst>
        </pc:picChg>
        <pc:picChg chg="del">
          <ac:chgData name="Meghan Walrath" userId="83b17c40-4bc4-4453-86c4-254643040d40" providerId="ADAL" clId="{4E9C355B-1869-3445-8BEE-9244398633E4}" dt="2021-02-17T15:38:31.965" v="76" actId="478"/>
          <ac:picMkLst>
            <pc:docMk/>
            <pc:sldMk cId="213347597" sldId="299"/>
            <ac:picMk id="18" creationId="{00000000-0000-0000-0000-000000000000}"/>
          </ac:picMkLst>
        </pc:picChg>
        <pc:picChg chg="del">
          <ac:chgData name="Meghan Walrath" userId="83b17c40-4bc4-4453-86c4-254643040d40" providerId="ADAL" clId="{4E9C355B-1869-3445-8BEE-9244398633E4}" dt="2021-02-17T15:38:31.965" v="76" actId="478"/>
          <ac:picMkLst>
            <pc:docMk/>
            <pc:sldMk cId="213347597" sldId="299"/>
            <ac:picMk id="19" creationId="{00000000-0000-0000-0000-000000000000}"/>
          </ac:picMkLst>
        </pc:picChg>
        <pc:picChg chg="del">
          <ac:chgData name="Meghan Walrath" userId="83b17c40-4bc4-4453-86c4-254643040d40" providerId="ADAL" clId="{4E9C355B-1869-3445-8BEE-9244398633E4}" dt="2021-02-17T15:37:19.988" v="71" actId="478"/>
          <ac:picMkLst>
            <pc:docMk/>
            <pc:sldMk cId="213347597" sldId="299"/>
            <ac:picMk id="20" creationId="{00000000-0000-0000-0000-000000000000}"/>
          </ac:picMkLst>
        </pc:picChg>
        <pc:picChg chg="del">
          <ac:chgData name="Meghan Walrath" userId="83b17c40-4bc4-4453-86c4-254643040d40" providerId="ADAL" clId="{4E9C355B-1869-3445-8BEE-9244398633E4}" dt="2021-02-17T15:38:31.965" v="76" actId="478"/>
          <ac:picMkLst>
            <pc:docMk/>
            <pc:sldMk cId="213347597" sldId="299"/>
            <ac:picMk id="21" creationId="{00000000-0000-0000-0000-000000000000}"/>
          </ac:picMkLst>
        </pc:picChg>
        <pc:picChg chg="add mod">
          <ac:chgData name="Meghan Walrath" userId="83b17c40-4bc4-4453-86c4-254643040d40" providerId="ADAL" clId="{4E9C355B-1869-3445-8BEE-9244398633E4}" dt="2021-02-17T15:50:21.124" v="149" actId="14100"/>
          <ac:picMkLst>
            <pc:docMk/>
            <pc:sldMk cId="213347597" sldId="299"/>
            <ac:picMk id="26" creationId="{C02EE290-297E-684B-8E78-72D527C10A2F}"/>
          </ac:picMkLst>
        </pc:picChg>
      </pc:sldChg>
      <pc:sldChg chg="addSp delSp modSp">
        <pc:chgData name="Meghan Walrath" userId="83b17c40-4bc4-4453-86c4-254643040d40" providerId="ADAL" clId="{4E9C355B-1869-3445-8BEE-9244398633E4}" dt="2021-02-17T15:56:36.514" v="150" actId="166"/>
        <pc:sldMkLst>
          <pc:docMk/>
          <pc:sldMk cId="32297316" sldId="300"/>
        </pc:sldMkLst>
        <pc:spChg chg="mod">
          <ac:chgData name="Meghan Walrath" userId="83b17c40-4bc4-4453-86c4-254643040d40" providerId="ADAL" clId="{4E9C355B-1869-3445-8BEE-9244398633E4}" dt="2021-02-17T15:48:01.708" v="138" actId="108"/>
          <ac:spMkLst>
            <pc:docMk/>
            <pc:sldMk cId="32297316" sldId="300"/>
            <ac:spMk id="2" creationId="{00000000-0000-0000-0000-000000000000}"/>
          </ac:spMkLst>
        </pc:spChg>
        <pc:spChg chg="mod">
          <ac:chgData name="Meghan Walrath" userId="83b17c40-4bc4-4453-86c4-254643040d40" providerId="ADAL" clId="{4E9C355B-1869-3445-8BEE-9244398633E4}" dt="2021-02-17T15:48:04.186" v="139" actId="108"/>
          <ac:spMkLst>
            <pc:docMk/>
            <pc:sldMk cId="32297316" sldId="300"/>
            <ac:spMk id="3" creationId="{00000000-0000-0000-0000-000000000000}"/>
          </ac:spMkLst>
        </pc:spChg>
        <pc:spChg chg="del">
          <ac:chgData name="Meghan Walrath" userId="83b17c40-4bc4-4453-86c4-254643040d40" providerId="ADAL" clId="{4E9C355B-1869-3445-8BEE-9244398633E4}" dt="2021-02-17T15:26:42.333" v="14" actId="478"/>
          <ac:spMkLst>
            <pc:docMk/>
            <pc:sldMk cId="32297316" sldId="300"/>
            <ac:spMk id="4" creationId="{00000000-0000-0000-0000-000000000000}"/>
          </ac:spMkLst>
        </pc:spChg>
        <pc:spChg chg="add del mod">
          <ac:chgData name="Meghan Walrath" userId="83b17c40-4bc4-4453-86c4-254643040d40" providerId="ADAL" clId="{4E9C355B-1869-3445-8BEE-9244398633E4}" dt="2021-02-17T15:56:36.514" v="150" actId="166"/>
          <ac:spMkLst>
            <pc:docMk/>
            <pc:sldMk cId="32297316" sldId="300"/>
            <ac:spMk id="5" creationId="{00000000-0000-0000-0000-000000000000}"/>
          </ac:spMkLst>
        </pc:spChg>
        <pc:spChg chg="mod">
          <ac:chgData name="Meghan Walrath" userId="83b17c40-4bc4-4453-86c4-254643040d40" providerId="ADAL" clId="{4E9C355B-1869-3445-8BEE-9244398633E4}" dt="2021-02-17T15:48:07.892" v="141" actId="108"/>
          <ac:spMkLst>
            <pc:docMk/>
            <pc:sldMk cId="32297316" sldId="300"/>
            <ac:spMk id="6" creationId="{00000000-0000-0000-0000-000000000000}"/>
          </ac:spMkLst>
        </pc:spChg>
        <pc:spChg chg="add del mod">
          <ac:chgData name="Meghan Walrath" userId="83b17c40-4bc4-4453-86c4-254643040d40" providerId="ADAL" clId="{4E9C355B-1869-3445-8BEE-9244398633E4}" dt="2021-02-17T15:23:15.079" v="2" actId="478"/>
          <ac:spMkLst>
            <pc:docMk/>
            <pc:sldMk cId="32297316" sldId="300"/>
            <ac:spMk id="8" creationId="{6470B647-7869-204C-BEE6-25A2EFDEFE71}"/>
          </ac:spMkLst>
        </pc:spChg>
        <pc:spChg chg="add mod">
          <ac:chgData name="Meghan Walrath" userId="83b17c40-4bc4-4453-86c4-254643040d40" providerId="ADAL" clId="{4E9C355B-1869-3445-8BEE-9244398633E4}" dt="2021-02-17T15:48:05.941" v="140" actId="108"/>
          <ac:spMkLst>
            <pc:docMk/>
            <pc:sldMk cId="32297316" sldId="300"/>
            <ac:spMk id="14" creationId="{53E35E96-9789-C648-AA4A-FC571B0ABBC1}"/>
          </ac:spMkLst>
        </pc:spChg>
        <pc:spChg chg="add del mod">
          <ac:chgData name="Meghan Walrath" userId="83b17c40-4bc4-4453-86c4-254643040d40" providerId="ADAL" clId="{4E9C355B-1869-3445-8BEE-9244398633E4}" dt="2021-02-17T15:30:36.761" v="42" actId="478"/>
          <ac:spMkLst>
            <pc:docMk/>
            <pc:sldMk cId="32297316" sldId="300"/>
            <ac:spMk id="19" creationId="{6F6A104D-53C9-2B47-B33F-0F9B6B5B74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A45BD74E-E827-4F97-87D4-C307608CFA39}" type="datetimeFigureOut">
              <a:rPr lang="en-US" smtClean="0"/>
              <a:t>5/24/2021</a:t>
            </a:fld>
            <a:endParaRPr lang="en-US"/>
          </a:p>
        </p:txBody>
      </p:sp>
      <p:sp>
        <p:nvSpPr>
          <p:cNvPr id="4" name="Slide Image Placeholder 3"/>
          <p:cNvSpPr>
            <a:spLocks noGrp="1" noRot="1" noChangeAspect="1"/>
          </p:cNvSpPr>
          <p:nvPr>
            <p:ph type="sldImg" idx="2"/>
          </p:nvPr>
        </p:nvSpPr>
        <p:spPr>
          <a:xfrm>
            <a:off x="1266825" y="701675"/>
            <a:ext cx="45434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a:t>
            </a:fld>
            <a:endParaRPr lang="en-US"/>
          </a:p>
        </p:txBody>
      </p:sp>
    </p:spTree>
    <p:extLst>
      <p:ext uri="{BB962C8B-B14F-4D97-AF65-F5344CB8AC3E}">
        <p14:creationId xmlns:p14="http://schemas.microsoft.com/office/powerpoint/2010/main" val="343914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10</a:t>
            </a:fld>
            <a:endParaRPr lang="en-US"/>
          </a:p>
        </p:txBody>
      </p:sp>
    </p:spTree>
    <p:extLst>
      <p:ext uri="{BB962C8B-B14F-4D97-AF65-F5344CB8AC3E}">
        <p14:creationId xmlns:p14="http://schemas.microsoft.com/office/powerpoint/2010/main" val="48095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11</a:t>
            </a:fld>
            <a:endParaRPr lang="en-US"/>
          </a:p>
        </p:txBody>
      </p:sp>
    </p:spTree>
    <p:extLst>
      <p:ext uri="{BB962C8B-B14F-4D97-AF65-F5344CB8AC3E}">
        <p14:creationId xmlns:p14="http://schemas.microsoft.com/office/powerpoint/2010/main" val="174846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12</a:t>
            </a:fld>
            <a:endParaRPr lang="en-US"/>
          </a:p>
        </p:txBody>
      </p:sp>
    </p:spTree>
    <p:extLst>
      <p:ext uri="{BB962C8B-B14F-4D97-AF65-F5344CB8AC3E}">
        <p14:creationId xmlns:p14="http://schemas.microsoft.com/office/powerpoint/2010/main" val="158285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13</a:t>
            </a:fld>
            <a:endParaRPr lang="en-US"/>
          </a:p>
        </p:txBody>
      </p:sp>
    </p:spTree>
    <p:extLst>
      <p:ext uri="{BB962C8B-B14F-4D97-AF65-F5344CB8AC3E}">
        <p14:creationId xmlns:p14="http://schemas.microsoft.com/office/powerpoint/2010/main" val="165511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52" indent="-230452">
              <a:buAutoNum type="arabicPeriod"/>
            </a:pPr>
            <a:endParaRPr lang="en-US" baseline="0"/>
          </a:p>
        </p:txBody>
      </p:sp>
      <p:sp>
        <p:nvSpPr>
          <p:cNvPr id="4" name="Slide Number Placeholder 3"/>
          <p:cNvSpPr>
            <a:spLocks noGrp="1"/>
          </p:cNvSpPr>
          <p:nvPr>
            <p:ph type="sldNum" sz="quarter" idx="10"/>
          </p:nvPr>
        </p:nvSpPr>
        <p:spPr/>
        <p:txBody>
          <a:bodyPr/>
          <a:lstStyle/>
          <a:p>
            <a:fld id="{7AA7BD52-2C09-4B2E-B6DB-0CDDE57D82CD}" type="slidenum">
              <a:rPr lang="en-US" smtClean="0"/>
              <a:t>14</a:t>
            </a:fld>
            <a:endParaRPr lang="en-US"/>
          </a:p>
        </p:txBody>
      </p:sp>
    </p:spTree>
    <p:extLst>
      <p:ext uri="{BB962C8B-B14F-4D97-AF65-F5344CB8AC3E}">
        <p14:creationId xmlns:p14="http://schemas.microsoft.com/office/powerpoint/2010/main" val="51295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15</a:t>
            </a:fld>
            <a:endParaRPr lang="en-US"/>
          </a:p>
        </p:txBody>
      </p:sp>
    </p:spTree>
    <p:extLst>
      <p:ext uri="{BB962C8B-B14F-4D97-AF65-F5344CB8AC3E}">
        <p14:creationId xmlns:p14="http://schemas.microsoft.com/office/powerpoint/2010/main" val="34276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16</a:t>
            </a:fld>
            <a:endParaRPr lang="en-US"/>
          </a:p>
        </p:txBody>
      </p:sp>
    </p:spTree>
    <p:extLst>
      <p:ext uri="{BB962C8B-B14F-4D97-AF65-F5344CB8AC3E}">
        <p14:creationId xmlns:p14="http://schemas.microsoft.com/office/powerpoint/2010/main" val="227874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17</a:t>
            </a:fld>
            <a:endParaRPr lang="en-US"/>
          </a:p>
        </p:txBody>
      </p:sp>
    </p:spTree>
    <p:extLst>
      <p:ext uri="{BB962C8B-B14F-4D97-AF65-F5344CB8AC3E}">
        <p14:creationId xmlns:p14="http://schemas.microsoft.com/office/powerpoint/2010/main" val="387638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7AA7BD52-2C09-4B2E-B6DB-0CDDE57D82CD}" type="slidenum">
              <a:rPr lang="en-US" smtClean="0"/>
              <a:t>18</a:t>
            </a:fld>
            <a:endParaRPr lang="en-US"/>
          </a:p>
        </p:txBody>
      </p:sp>
    </p:spTree>
    <p:extLst>
      <p:ext uri="{BB962C8B-B14F-4D97-AF65-F5344CB8AC3E}">
        <p14:creationId xmlns:p14="http://schemas.microsoft.com/office/powerpoint/2010/main" val="2219451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19</a:t>
            </a:fld>
            <a:endParaRPr lang="en-US"/>
          </a:p>
        </p:txBody>
      </p:sp>
    </p:spTree>
    <p:extLst>
      <p:ext uri="{BB962C8B-B14F-4D97-AF65-F5344CB8AC3E}">
        <p14:creationId xmlns:p14="http://schemas.microsoft.com/office/powerpoint/2010/main" val="279922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2</a:t>
            </a:fld>
            <a:endParaRPr lang="en-US"/>
          </a:p>
        </p:txBody>
      </p:sp>
    </p:spTree>
    <p:extLst>
      <p:ext uri="{BB962C8B-B14F-4D97-AF65-F5344CB8AC3E}">
        <p14:creationId xmlns:p14="http://schemas.microsoft.com/office/powerpoint/2010/main" val="41048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70958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21</a:t>
            </a:fld>
            <a:endParaRPr lang="en-US"/>
          </a:p>
        </p:txBody>
      </p:sp>
    </p:spTree>
    <p:extLst>
      <p:ext uri="{BB962C8B-B14F-4D97-AF65-F5344CB8AC3E}">
        <p14:creationId xmlns:p14="http://schemas.microsoft.com/office/powerpoint/2010/main" val="125782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22</a:t>
            </a:fld>
            <a:endParaRPr lang="en-US"/>
          </a:p>
        </p:txBody>
      </p:sp>
    </p:spTree>
    <p:extLst>
      <p:ext uri="{BB962C8B-B14F-4D97-AF65-F5344CB8AC3E}">
        <p14:creationId xmlns:p14="http://schemas.microsoft.com/office/powerpoint/2010/main" val="3048850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AA7BD52-2C09-4B2E-B6DB-0CDDE57D82CD}" type="slidenum">
              <a:rPr lang="en-US" smtClean="0"/>
              <a:t>23</a:t>
            </a:fld>
            <a:endParaRPr lang="en-US"/>
          </a:p>
        </p:txBody>
      </p:sp>
    </p:spTree>
    <p:extLst>
      <p:ext uri="{BB962C8B-B14F-4D97-AF65-F5344CB8AC3E}">
        <p14:creationId xmlns:p14="http://schemas.microsoft.com/office/powerpoint/2010/main" val="383689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AA7BD52-2C09-4B2E-B6DB-0CDDE57D82CD}" type="slidenum">
              <a:rPr lang="en-US" smtClean="0"/>
              <a:t>24</a:t>
            </a:fld>
            <a:endParaRPr lang="en-US"/>
          </a:p>
        </p:txBody>
      </p:sp>
    </p:spTree>
    <p:extLst>
      <p:ext uri="{BB962C8B-B14F-4D97-AF65-F5344CB8AC3E}">
        <p14:creationId xmlns:p14="http://schemas.microsoft.com/office/powerpoint/2010/main" val="371412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43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26</a:t>
            </a:fld>
            <a:endParaRPr lang="en-US"/>
          </a:p>
        </p:txBody>
      </p:sp>
    </p:spTree>
    <p:extLst>
      <p:ext uri="{BB962C8B-B14F-4D97-AF65-F5344CB8AC3E}">
        <p14:creationId xmlns:p14="http://schemas.microsoft.com/office/powerpoint/2010/main" val="82473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27</a:t>
            </a:fld>
            <a:endParaRPr lang="en-US"/>
          </a:p>
        </p:txBody>
      </p:sp>
    </p:spTree>
    <p:extLst>
      <p:ext uri="{BB962C8B-B14F-4D97-AF65-F5344CB8AC3E}">
        <p14:creationId xmlns:p14="http://schemas.microsoft.com/office/powerpoint/2010/main" val="170882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144856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7388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5</a:t>
            </a:fld>
            <a:endParaRPr lang="en-US"/>
          </a:p>
        </p:txBody>
      </p:sp>
    </p:spTree>
    <p:extLst>
      <p:ext uri="{BB962C8B-B14F-4D97-AF65-F5344CB8AC3E}">
        <p14:creationId xmlns:p14="http://schemas.microsoft.com/office/powerpoint/2010/main" val="291035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6</a:t>
            </a:fld>
            <a:endParaRPr lang="en-US"/>
          </a:p>
        </p:txBody>
      </p:sp>
    </p:spTree>
    <p:extLst>
      <p:ext uri="{BB962C8B-B14F-4D97-AF65-F5344CB8AC3E}">
        <p14:creationId xmlns:p14="http://schemas.microsoft.com/office/powerpoint/2010/main" val="221830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7</a:t>
            </a:fld>
            <a:endParaRPr lang="en-US"/>
          </a:p>
        </p:txBody>
      </p:sp>
    </p:spTree>
    <p:extLst>
      <p:ext uri="{BB962C8B-B14F-4D97-AF65-F5344CB8AC3E}">
        <p14:creationId xmlns:p14="http://schemas.microsoft.com/office/powerpoint/2010/main" val="256798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8</a:t>
            </a:fld>
            <a:endParaRPr lang="en-US"/>
          </a:p>
        </p:txBody>
      </p:sp>
    </p:spTree>
    <p:extLst>
      <p:ext uri="{BB962C8B-B14F-4D97-AF65-F5344CB8AC3E}">
        <p14:creationId xmlns:p14="http://schemas.microsoft.com/office/powerpoint/2010/main" val="20905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9</a:t>
            </a:fld>
            <a:endParaRPr lang="en-US"/>
          </a:p>
        </p:txBody>
      </p:sp>
    </p:spTree>
    <p:extLst>
      <p:ext uri="{BB962C8B-B14F-4D97-AF65-F5344CB8AC3E}">
        <p14:creationId xmlns:p14="http://schemas.microsoft.com/office/powerpoint/2010/main" val="66356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Content Placeholder 4">
            <a:extLst>
              <a:ext uri="{FF2B5EF4-FFF2-40B4-BE49-F238E27FC236}">
                <a16:creationId xmlns:a16="http://schemas.microsoft.com/office/drawing/2014/main" id="{5C9072FC-6C32-664A-A97F-E25F53F07939}"/>
              </a:ext>
            </a:extLst>
          </p:cNvPr>
          <p:cNvSpPr>
            <a:spLocks noGrp="1"/>
          </p:cNvSpPr>
          <p:nvPr>
            <p:ph sz="quarter" idx="10"/>
          </p:nvPr>
        </p:nvSpPr>
        <p:spPr>
          <a:xfrm>
            <a:off x="754381" y="261938"/>
            <a:ext cx="8549639" cy="1174750"/>
          </a:xfrm>
        </p:spPr>
        <p:txBody>
          <a:bodyPr anchor="ctr"/>
          <a:lstStyle>
            <a:lvl1pPr marL="0" indent="0" algn="ctr">
              <a:buNone/>
              <a:defRPr>
                <a:solidFill>
                  <a:schemeClr val="bg1"/>
                </a:solidFill>
              </a:defRPr>
            </a:lvl1pPr>
            <a:lvl2pPr marL="509320" indent="0" algn="ctr">
              <a:buNone/>
              <a:defRPr>
                <a:solidFill>
                  <a:schemeClr val="bg1"/>
                </a:solidFill>
              </a:defRPr>
            </a:lvl2pPr>
            <a:lvl3pPr marL="1018637" indent="0" algn="ctr">
              <a:buNone/>
              <a:defRPr>
                <a:solidFill>
                  <a:schemeClr val="bg1"/>
                </a:solidFill>
              </a:defRPr>
            </a:lvl3pPr>
            <a:lvl4pPr marL="1527955" indent="0" algn="ctr">
              <a:buNone/>
              <a:defRPr>
                <a:solidFill>
                  <a:schemeClr val="bg1"/>
                </a:solidFill>
              </a:defRPr>
            </a:lvl4pPr>
            <a:lvl5pPr marL="2037275" indent="0" algn="ctr">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91515" y="133523"/>
            <a:ext cx="8675370" cy="781523"/>
          </a:xfrm>
        </p:spPr>
        <p:txBody>
          <a:bodyPr/>
          <a:lstStyle/>
          <a:p>
            <a:r>
              <a:rPr lang="en-US"/>
              <a:t>Click to edit Master title style</a:t>
            </a:r>
          </a:p>
        </p:txBody>
      </p:sp>
      <p:sp>
        <p:nvSpPr>
          <p:cNvPr id="6" name="Content Placeholder 2"/>
          <p:cNvSpPr>
            <a:spLocks noGrp="1"/>
          </p:cNvSpPr>
          <p:nvPr>
            <p:ph idx="1"/>
          </p:nvPr>
        </p:nvSpPr>
        <p:spPr>
          <a:xfrm>
            <a:off x="691515" y="1097195"/>
            <a:ext cx="8675370" cy="5313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860267" y="7250904"/>
            <a:ext cx="1215290" cy="397032"/>
          </a:xfrm>
          <a:prstGeom prst="rect">
            <a:avLst/>
          </a:prstGeom>
        </p:spPr>
        <p:txBody>
          <a:bodyPr wrap="square">
            <a:spAutoFit/>
          </a:bodyPr>
          <a:lstStyle/>
          <a:p>
            <a:r>
              <a:rPr lang="en-US" sz="990" kern="1200">
                <a:solidFill>
                  <a:schemeClr val="tx1"/>
                </a:solidFill>
                <a:latin typeface="+mn-lt"/>
                <a:ea typeface="+mn-ea"/>
                <a:cs typeface="Arial" panose="020B0604020202020204" pitchFamily="34" charset="0"/>
              </a:rPr>
              <a:t>Assessment Suspected UTI</a:t>
            </a:r>
          </a:p>
        </p:txBody>
      </p:sp>
      <p:sp>
        <p:nvSpPr>
          <p:cNvPr id="10" name="Slide Number Placeholder 3"/>
          <p:cNvSpPr>
            <a:spLocks noGrp="1"/>
          </p:cNvSpPr>
          <p:nvPr>
            <p:ph type="sldNum" sz="quarter" idx="4"/>
          </p:nvPr>
        </p:nvSpPr>
        <p:spPr>
          <a:xfrm>
            <a:off x="9496313" y="7377431"/>
            <a:ext cx="468603" cy="413809"/>
          </a:xfrm>
          <a:prstGeom prst="rect">
            <a:avLst/>
          </a:prstGeom>
        </p:spPr>
        <p:txBody>
          <a:bodyPr vert="horz" lIns="91440" tIns="45720" rIns="91440" bIns="45720" rtlCol="0" anchor="ctr"/>
          <a:lstStyle>
            <a:lvl1pPr algn="r">
              <a:defRPr lang="en-US" sz="990" kern="1200" smtClean="0">
                <a:solidFill>
                  <a:schemeClr val="tx1"/>
                </a:solidFill>
                <a:latin typeface="Calibri" panose="020F0502020204030204" pitchFamily="34" charset="0"/>
                <a:ea typeface="+mn-ea"/>
                <a:cs typeface="+mn-cs"/>
              </a:defRPr>
            </a:lvl1pPr>
          </a:lstStyle>
          <a:p>
            <a:fld id="{390C5B08-BD67-40B7-9FCB-303274082AFB}" type="slidenum">
              <a:rPr lang="en-US" smtClean="0"/>
              <a:pPr/>
              <a:t>‹#›</a:t>
            </a:fld>
            <a:endParaRPr lang="en-US"/>
          </a:p>
        </p:txBody>
      </p:sp>
    </p:spTree>
    <p:custDataLst>
      <p:tags r:id="rId1"/>
    </p:custDataLst>
    <p:extLst>
      <p:ext uri="{BB962C8B-B14F-4D97-AF65-F5344CB8AC3E}">
        <p14:creationId xmlns:p14="http://schemas.microsoft.com/office/powerpoint/2010/main" val="322109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2920" y="1143000"/>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2133600" y="1143000"/>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3754068" y="1143000"/>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5392604" y="1143000"/>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7031140" y="1152939"/>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8641669" y="1152938"/>
            <a:ext cx="1478280" cy="579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21641-C250-467F-94D8-BA4B389BE0CD}" type="slidenum">
              <a:rPr lang="en-US" smtClean="0"/>
              <a:t>‹#›</a:t>
            </a:fld>
            <a:endParaRPr lang="en-US"/>
          </a:p>
        </p:txBody>
      </p:sp>
    </p:spTree>
    <p:extLst>
      <p:ext uri="{BB962C8B-B14F-4D97-AF65-F5344CB8AC3E}">
        <p14:creationId xmlns:p14="http://schemas.microsoft.com/office/powerpoint/2010/main" val="279698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320370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4"/>
          <a:stretch>
            <a:fillRect/>
          </a:stretch>
        </p:blipFill>
        <p:spPr>
          <a:xfrm>
            <a:off x="502920" y="7067181"/>
            <a:ext cx="1828800" cy="581025"/>
          </a:xfrm>
          <a:prstGeom prst="rect">
            <a:avLst/>
          </a:prstGeom>
        </p:spPr>
      </p:pic>
      <p:sp>
        <p:nvSpPr>
          <p:cNvPr id="5" name="TextBox 4"/>
          <p:cNvSpPr txBox="1"/>
          <p:nvPr userDrawn="1"/>
        </p:nvSpPr>
        <p:spPr>
          <a:xfrm>
            <a:off x="7696200" y="7426995"/>
            <a:ext cx="1560171" cy="276999"/>
          </a:xfrm>
          <a:prstGeom prst="rect">
            <a:avLst/>
          </a:prstGeom>
          <a:noFill/>
        </p:spPr>
        <p:txBody>
          <a:bodyPr wrap="none" rtlCol="0">
            <a:spAutoFit/>
          </a:bodyPr>
          <a:lstStyle/>
          <a:p>
            <a:r>
              <a:rPr lang="en-US" sz="1200">
                <a:solidFill>
                  <a:schemeClr val="bg1"/>
                </a:solidFill>
              </a:rPr>
              <a:t>Developing a Program</a:t>
            </a:r>
          </a:p>
        </p:txBody>
      </p:sp>
    </p:spTree>
    <p:custDataLst>
      <p:tags r:id="rId12"/>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4" r:id="rId7"/>
    <p:sldLayoutId id="2147483655" r:id="rId8"/>
    <p:sldLayoutId id="2147483658" r:id="rId9"/>
    <p:sldLayoutId id="2147483659" r:id="rId10"/>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hyperlink" Target="https://www.ahrq.gov/antibiotic-use/long-term-care/improve/intervention.html" TargetMode="External"/><Relationship Id="rId3" Type="http://schemas.openxmlformats.org/officeDocument/2006/relationships/notesSlide" Target="../notesSlides/notesSlide24.xml"/><Relationship Id="rId7" Type="http://schemas.openxmlformats.org/officeDocument/2006/relationships/hyperlink" Target="https://www.ahrq.gov/sites/default/files/wysiwyg/nhguide/3_TK1_T4-Implementation_Planning_Sample_Agenda_final.docx"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sciencedirect.com/science/article/pii/S1525861017304309#go_to_#pf1-4" TargetMode="External"/><Relationship Id="rId11" Type="http://schemas.openxmlformats.org/officeDocument/2006/relationships/hyperlink" Target="https://www.ahrq.gov/sites/default/files/wysiwyg/nhguide/3_TK2_T4-Quarterly_or_Monthly_Prescribing_Profile_Final.docx" TargetMode="External"/><Relationship Id="rId5" Type="http://schemas.openxmlformats.org/officeDocument/2006/relationships/hyperlink" Target="AHRQ%20implementation%20planning%20sample%20agenda.doc" TargetMode="External"/><Relationship Id="rId10" Type="http://schemas.openxmlformats.org/officeDocument/2006/relationships/hyperlink" Target="Sample%20prescribing%20profile%20to%20be%20distributed%20to%20prescribers.doc" TargetMode="External"/><Relationship Id="rId4" Type="http://schemas.openxmlformats.org/officeDocument/2006/relationships/hyperlink" Target="https://www.ahrq.gov/sites/default/files/wysiwyg/nhguide/3_TK1_T1-Gather_a_Team_final.docx" TargetMode="External"/><Relationship Id="rId9" Type="http://schemas.openxmlformats.org/officeDocument/2006/relationships/hyperlink" Target="https://www.ahrq.gov/sites/default/files/wysiwyg/nhguide/3_TK1_T5-Draft_Policies_and_Procedures_for_the_Antimicrobial_Stewardship_Program_final.docx"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www.ahrq.gov/antibiotic-use/long-term-care/four-moments/posters.html" TargetMode="External"/><Relationship Id="rId4" Type="http://schemas.openxmlformats.org/officeDocument/2006/relationships/hyperlink" Target="https://www.ahrq.gov/sites/default/files/wysiwyg/antibiotic-use/long-term-care/poster-commitment.docx"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Developing an Antibiotic </a:t>
            </a:r>
            <a:br>
              <a:rPr lang="en-US"/>
            </a:br>
            <a:r>
              <a:rPr lang="en-US"/>
              <a:t>Stewardship Program</a:t>
            </a:r>
          </a:p>
        </p:txBody>
      </p:sp>
      <p:sp>
        <p:nvSpPr>
          <p:cNvPr id="3" name="Subtitle 2"/>
          <p:cNvSpPr>
            <a:spLocks noGrp="1"/>
          </p:cNvSpPr>
          <p:nvPr>
            <p:ph type="subTitle" idx="1"/>
          </p:nvPr>
        </p:nvSpPr>
        <p:spPr/>
        <p:txBody>
          <a:bodyPr/>
          <a:lstStyle/>
          <a:p>
            <a:r>
              <a:rPr lang="en-US"/>
              <a:t>Long-Term Care</a:t>
            </a:r>
          </a:p>
        </p:txBody>
      </p:sp>
      <p:sp>
        <p:nvSpPr>
          <p:cNvPr id="7" name="Content Placeholder 6">
            <a:extLst>
              <a:ext uri="{FF2B5EF4-FFF2-40B4-BE49-F238E27FC236}">
                <a16:creationId xmlns:a16="http://schemas.microsoft.com/office/drawing/2014/main" id="{13120226-C7B1-7D46-8321-B89CB0D63924}"/>
              </a:ext>
            </a:extLst>
          </p:cNvPr>
          <p:cNvSpPr>
            <a:spLocks noGrp="1"/>
          </p:cNvSpPr>
          <p:nvPr>
            <p:ph sz="quarter" idx="10"/>
          </p:nvPr>
        </p:nvSpPr>
        <p:spPr/>
        <p:txBody>
          <a:bodyPr>
            <a:normAutofit lnSpcReduction="10000"/>
          </a:bodyPr>
          <a:lstStyle/>
          <a:p>
            <a:r>
              <a:rPr lang="en-US" b="1">
                <a:cs typeface="Arial" panose="020B0604020202020204" pitchFamily="34" charset="0"/>
              </a:rPr>
              <a:t>AHRQ Safety Program for Improving Antibiotic Use</a:t>
            </a:r>
            <a:endParaRPr lang="en-US" sz="3200" b="1"/>
          </a:p>
        </p:txBody>
      </p:sp>
      <p:sp>
        <p:nvSpPr>
          <p:cNvPr id="4" name="TextBox 3">
            <a:extLst>
              <a:ext uri="{FF2B5EF4-FFF2-40B4-BE49-F238E27FC236}">
                <a16:creationId xmlns:a16="http://schemas.microsoft.com/office/drawing/2014/main" id="{69A50A56-7E53-4EFE-9051-655725E137A0}"/>
              </a:ext>
            </a:extLst>
          </p:cNvPr>
          <p:cNvSpPr txBox="1"/>
          <p:nvPr/>
        </p:nvSpPr>
        <p:spPr>
          <a:xfrm>
            <a:off x="7849881" y="7255565"/>
            <a:ext cx="1928925" cy="461665"/>
          </a:xfrm>
          <a:prstGeom prst="rect">
            <a:avLst/>
          </a:prstGeom>
          <a:noFill/>
        </p:spPr>
        <p:txBody>
          <a:bodyPr wrap="none" rtlCol="0">
            <a:spAutoFit/>
          </a:bodyPr>
          <a:lstStyle/>
          <a:p>
            <a:pPr algn="r"/>
            <a:r>
              <a:rPr lang="en-US" sz="1200" dirty="0">
                <a:solidFill>
                  <a:schemeClr val="bg1"/>
                </a:solidFill>
              </a:rPr>
              <a:t>AHRQ Pub. No. 17(21)-0029</a:t>
            </a:r>
          </a:p>
          <a:p>
            <a:pPr algn="r"/>
            <a:r>
              <a:rPr lang="en-US" sz="1200" dirty="0">
                <a:solidFill>
                  <a:schemeClr val="bg1"/>
                </a:solidFill>
              </a:rPr>
              <a:t>June 2021</a:t>
            </a:r>
          </a:p>
        </p:txBody>
      </p:sp>
    </p:spTree>
    <p:custDataLst>
      <p:tags r:id="rId1"/>
    </p:custDataLst>
    <p:extLst>
      <p:ext uri="{BB962C8B-B14F-4D97-AF65-F5344CB8AC3E}">
        <p14:creationId xmlns:p14="http://schemas.microsoft.com/office/powerpoint/2010/main" val="350084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x with graphic of an IV drip">
            <a:extLst>
              <a:ext uri="{FF2B5EF4-FFF2-40B4-BE49-F238E27FC236}">
                <a16:creationId xmlns:a16="http://schemas.microsoft.com/office/drawing/2014/main" id="{0D716317-DBCA-5547-ACBB-D39CE6882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 y="935946"/>
            <a:ext cx="2365248" cy="6117627"/>
          </a:xfrm>
          <a:prstGeom prst="rect">
            <a:avLst/>
          </a:prstGeom>
        </p:spPr>
      </p:pic>
      <p:pic>
        <p:nvPicPr>
          <p:cNvPr id="9" name="Picture 8" descr="Box with graphic of a nurse">
            <a:extLst>
              <a:ext uri="{FF2B5EF4-FFF2-40B4-BE49-F238E27FC236}">
                <a16:creationId xmlns:a16="http://schemas.microsoft.com/office/drawing/2014/main" id="{11503FB8-4B44-6B40-A340-4530135D7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046" y="923420"/>
            <a:ext cx="2365248" cy="6117628"/>
          </a:xfrm>
          <a:prstGeom prst="rect">
            <a:avLst/>
          </a:prstGeom>
        </p:spPr>
      </p:pic>
      <p:sp>
        <p:nvSpPr>
          <p:cNvPr id="35" name="Slide Number Placeholder 34"/>
          <p:cNvSpPr>
            <a:spLocks noGrp="1"/>
          </p:cNvSpPr>
          <p:nvPr>
            <p:ph type="sldNum" sz="quarter" idx="12"/>
          </p:nvPr>
        </p:nvSpPr>
        <p:spPr/>
        <p:txBody>
          <a:bodyPr/>
          <a:lstStyle/>
          <a:p>
            <a:fld id="{993EEC8E-C5CF-40DF-832D-5BCB0E209B98}" type="slidenum">
              <a:rPr lang="en-US" smtClean="0"/>
              <a:t>10</a:t>
            </a:fld>
            <a:endParaRPr lang="en-US"/>
          </a:p>
        </p:txBody>
      </p:sp>
      <p:sp>
        <p:nvSpPr>
          <p:cNvPr id="11" name="Title 4"/>
          <p:cNvSpPr>
            <a:spLocks noGrp="1"/>
          </p:cNvSpPr>
          <p:nvPr>
            <p:ph type="title"/>
          </p:nvPr>
        </p:nvSpPr>
        <p:spPr>
          <a:xfrm>
            <a:off x="502920" y="311256"/>
            <a:ext cx="9052560" cy="603144"/>
          </a:xfrm>
        </p:spPr>
        <p:txBody>
          <a:bodyPr>
            <a:noAutofit/>
          </a:bodyPr>
          <a:lstStyle/>
          <a:p>
            <a:r>
              <a:rPr lang="en-US" sz="3600"/>
              <a:t>Identifying the Problems—2</a:t>
            </a:r>
          </a:p>
        </p:txBody>
      </p:sp>
      <p:sp>
        <p:nvSpPr>
          <p:cNvPr id="16" name="Content Placeholder 1"/>
          <p:cNvSpPr>
            <a:spLocks noGrp="1"/>
          </p:cNvSpPr>
          <p:nvPr>
            <p:ph idx="1"/>
          </p:nvPr>
        </p:nvSpPr>
        <p:spPr>
          <a:xfrm>
            <a:off x="179775" y="1219200"/>
            <a:ext cx="2177060" cy="5791200"/>
          </a:xfrm>
        </p:spPr>
        <p:txBody>
          <a:bodyPr>
            <a:normAutofit/>
          </a:bodyPr>
          <a:lstStyle/>
          <a:p>
            <a:pPr marL="0" indent="0" algn="ctr" defTabSz="377190">
              <a:buNone/>
            </a:pPr>
            <a:r>
              <a:rPr lang="en-US" sz="2000" b="1" dirty="0">
                <a:solidFill>
                  <a:schemeClr val="bg1"/>
                </a:solidFill>
              </a:rPr>
              <a:t>Clinical Event</a:t>
            </a:r>
          </a:p>
          <a:p>
            <a:pPr marL="0" indent="0" algn="ctr" defTabSz="377190">
              <a:buNone/>
            </a:pPr>
            <a:endParaRPr lang="en-US" sz="1900" b="1" dirty="0">
              <a:solidFill>
                <a:schemeClr val="bg1"/>
              </a:solidFill>
            </a:endParaRPr>
          </a:p>
          <a:p>
            <a:pPr marL="0" indent="0" algn="ctr" defTabSz="377190">
              <a:buNone/>
            </a:pPr>
            <a:endParaRPr lang="en-US" sz="1900" b="1" dirty="0">
              <a:solidFill>
                <a:schemeClr val="bg1"/>
              </a:solidFill>
            </a:endParaRPr>
          </a:p>
          <a:p>
            <a:pPr marL="0" indent="0" algn="ctr" defTabSz="377190">
              <a:buNone/>
            </a:pPr>
            <a:endParaRPr lang="en-US" sz="1900" b="1" dirty="0">
              <a:solidFill>
                <a:schemeClr val="bg1"/>
              </a:solidFill>
            </a:endParaRPr>
          </a:p>
          <a:p>
            <a:pPr marL="0" indent="0" algn="ctr" defTabSz="377190">
              <a:buNone/>
            </a:pPr>
            <a:r>
              <a:rPr lang="en-US" sz="1900" dirty="0"/>
              <a:t>Son notes resident has dark urine, with a foul odor. Her son states the last time she had a dark urine she had a UTI. He wants her to be tested. </a:t>
            </a:r>
          </a:p>
          <a:p>
            <a:pPr marL="0" lvl="0" indent="0" algn="ctr">
              <a:lnSpc>
                <a:spcPct val="107000"/>
              </a:lnSpc>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buNone/>
            </a:pPr>
            <a:r>
              <a:rPr lang="en-US" sz="1900" dirty="0">
                <a:solidFill>
                  <a:srgbClr val="BA4525"/>
                </a:solidFill>
                <a:latin typeface="Calibri" panose="020F0502020204030204" pitchFamily="34" charset="0"/>
                <a:ea typeface="Calibri" panose="020F0502020204030204" pitchFamily="34" charset="0"/>
                <a:cs typeface="Times New Roman" panose="02020603050405020304" pitchFamily="18" charset="0"/>
              </a:rPr>
              <a:t>PROBLEM:</a:t>
            </a:r>
          </a:p>
          <a:p>
            <a:pPr marL="0" lvl="0" indent="0" algn="ctr">
              <a:lnSpc>
                <a:spcPct val="107000"/>
              </a:lnSpc>
              <a:buNone/>
            </a:pPr>
            <a:r>
              <a:rPr lang="en-US" sz="1900" dirty="0">
                <a:solidFill>
                  <a:srgbClr val="BA4525"/>
                </a:solidFill>
                <a:latin typeface="Calibri" panose="020F0502020204030204" pitchFamily="34" charset="0"/>
                <a:ea typeface="Calibri" panose="020F0502020204030204" pitchFamily="34" charset="0"/>
                <a:cs typeface="Times New Roman" panose="02020603050405020304" pitchFamily="18" charset="0"/>
              </a:rPr>
              <a:t>No discussion with the family or attempt to educate. </a:t>
            </a:r>
          </a:p>
        </p:txBody>
      </p:sp>
      <p:sp>
        <p:nvSpPr>
          <p:cNvPr id="17" name="Content Placeholder 2"/>
          <p:cNvSpPr>
            <a:spLocks noGrp="1"/>
          </p:cNvSpPr>
          <p:nvPr>
            <p:ph idx="13"/>
          </p:nvPr>
        </p:nvSpPr>
        <p:spPr>
          <a:xfrm>
            <a:off x="2681287" y="1066800"/>
            <a:ext cx="2167128" cy="5943600"/>
          </a:xfrm>
        </p:spPr>
        <p:txBody>
          <a:bodyPr>
            <a:normAutofit/>
          </a:bodyPr>
          <a:lstStyle/>
          <a:p>
            <a:pPr marL="0" indent="0" algn="ctr" defTabSz="377190">
              <a:buNone/>
            </a:pPr>
            <a:r>
              <a:rPr lang="en-US" sz="2000" b="1" dirty="0">
                <a:solidFill>
                  <a:schemeClr val="bg1"/>
                </a:solidFill>
              </a:rPr>
              <a:t>Evaluation by</a:t>
            </a:r>
          </a:p>
          <a:p>
            <a:pPr marL="0" indent="0" algn="ctr" defTabSz="377190">
              <a:buNone/>
            </a:pPr>
            <a:r>
              <a:rPr lang="en-US" sz="2000" b="1" dirty="0">
                <a:solidFill>
                  <a:schemeClr val="bg1"/>
                </a:solidFill>
              </a:rPr>
              <a:t>R.N. or M.D.</a:t>
            </a:r>
          </a:p>
          <a:p>
            <a:pPr marL="0" indent="0" algn="ctr" defTabSz="377190">
              <a:buNone/>
            </a:pPr>
            <a:endParaRPr lang="en-US" sz="2000" b="1" dirty="0">
              <a:solidFill>
                <a:schemeClr val="bg1"/>
              </a:solidFill>
            </a:endParaRPr>
          </a:p>
          <a:p>
            <a:pPr algn="ctr"/>
            <a:endParaRPr lang="en-US" sz="1900" dirty="0"/>
          </a:p>
          <a:p>
            <a:pPr marL="0" indent="0" algn="ctr">
              <a:buNone/>
            </a:pPr>
            <a:endParaRPr lang="en-US" sz="1900" dirty="0"/>
          </a:p>
          <a:p>
            <a:pPr marL="0" indent="0" algn="ctr">
              <a:buNone/>
            </a:pPr>
            <a:r>
              <a:rPr lang="en-US" sz="1900" dirty="0"/>
              <a:t>The nurse sends the urine sample and then asks the on-call covering clinician to sign the order.</a:t>
            </a:r>
          </a:p>
          <a:p>
            <a:pPr marL="0" lvl="0" indent="0" algn="ctr">
              <a:lnSpc>
                <a:spcPct val="107000"/>
              </a:lnSpc>
              <a:buNone/>
            </a:pPr>
            <a:endParaRPr lang="en-US" sz="1900" dirty="0">
              <a:solidFill>
                <a:srgbClr val="2A8197"/>
              </a:solidFill>
            </a:endParaRPr>
          </a:p>
          <a:p>
            <a:pPr marL="0" lvl="0" indent="0" algn="ctr">
              <a:lnSpc>
                <a:spcPct val="107000"/>
              </a:lnSpc>
              <a:buNone/>
            </a:pPr>
            <a:r>
              <a:rPr lang="en-US" sz="1900" dirty="0">
                <a:solidFill>
                  <a:srgbClr val="2A8197"/>
                </a:solidFill>
              </a:rPr>
              <a:t>PROBLEM:</a:t>
            </a:r>
          </a:p>
          <a:p>
            <a:pPr marL="0" lvl="0" indent="0" algn="ctr">
              <a:buNone/>
            </a:pPr>
            <a:r>
              <a:rPr lang="en-US" sz="1900" dirty="0">
                <a:solidFill>
                  <a:srgbClr val="2A8197"/>
                </a:solidFill>
              </a:rPr>
              <a:t>No diagnostic criteria used to evaluate the resident. </a:t>
            </a:r>
            <a:endParaRPr lang="en-US" sz="1900" b="1" dirty="0">
              <a:solidFill>
                <a:schemeClr val="bg1"/>
              </a:solidFill>
            </a:endParaRPr>
          </a:p>
          <a:p>
            <a:pPr marL="0" indent="0">
              <a:buNone/>
            </a:pPr>
            <a:endParaRPr lang="en-US" sz="1900" b="1" dirty="0">
              <a:solidFill>
                <a:schemeClr val="bg1"/>
              </a:solidFill>
              <a:effectLst>
                <a:outerShdw blurRad="38100" dist="38100" dir="2700000" algn="tl">
                  <a:srgbClr val="000000">
                    <a:alpha val="43137"/>
                  </a:srgbClr>
                </a:outerShdw>
              </a:effectLst>
            </a:endParaRPr>
          </a:p>
          <a:p>
            <a:pPr marL="0" indent="0">
              <a:buNone/>
            </a:pPr>
            <a:endParaRPr lang="en-US" sz="2000" dirty="0"/>
          </a:p>
        </p:txBody>
      </p:sp>
    </p:spTree>
    <p:custDataLst>
      <p:tags r:id="rId1"/>
    </p:custDataLst>
    <p:extLst>
      <p:ext uri="{BB962C8B-B14F-4D97-AF65-F5344CB8AC3E}">
        <p14:creationId xmlns:p14="http://schemas.microsoft.com/office/powerpoint/2010/main" val="1778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x with graphic of an IV drip">
            <a:extLst>
              <a:ext uri="{FF2B5EF4-FFF2-40B4-BE49-F238E27FC236}">
                <a16:creationId xmlns:a16="http://schemas.microsoft.com/office/drawing/2014/main" id="{F2DBEF7D-3209-2F44-96E5-F220C3B9C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 y="935946"/>
            <a:ext cx="2365248" cy="6117627"/>
          </a:xfrm>
          <a:prstGeom prst="rect">
            <a:avLst/>
          </a:prstGeom>
        </p:spPr>
      </p:pic>
      <p:pic>
        <p:nvPicPr>
          <p:cNvPr id="11" name="Picture 10" descr="Box with graphic of a nurse">
            <a:extLst>
              <a:ext uri="{FF2B5EF4-FFF2-40B4-BE49-F238E27FC236}">
                <a16:creationId xmlns:a16="http://schemas.microsoft.com/office/drawing/2014/main" id="{339B591E-22E0-B949-9426-4749581F8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046" y="923420"/>
            <a:ext cx="2365248" cy="6117628"/>
          </a:xfrm>
          <a:prstGeom prst="rect">
            <a:avLst/>
          </a:prstGeom>
        </p:spPr>
      </p:pic>
      <p:pic>
        <p:nvPicPr>
          <p:cNvPr id="12" name="Picture 11" descr="Box with graphic of the medicine symbol">
            <a:extLst>
              <a:ext uri="{FF2B5EF4-FFF2-40B4-BE49-F238E27FC236}">
                <a16:creationId xmlns:a16="http://schemas.microsoft.com/office/drawing/2014/main" id="{E2575006-9D05-4A48-A2C5-6554B4DD9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735" y="923420"/>
            <a:ext cx="2298192" cy="6117627"/>
          </a:xfrm>
          <a:prstGeom prst="rect">
            <a:avLst/>
          </a:prstGeom>
        </p:spPr>
      </p:pic>
      <p:sp>
        <p:nvSpPr>
          <p:cNvPr id="35" name="Slide Number Placeholder 34"/>
          <p:cNvSpPr>
            <a:spLocks noGrp="1"/>
          </p:cNvSpPr>
          <p:nvPr>
            <p:ph type="sldNum" sz="quarter" idx="12"/>
          </p:nvPr>
        </p:nvSpPr>
        <p:spPr/>
        <p:txBody>
          <a:bodyPr/>
          <a:lstStyle/>
          <a:p>
            <a:fld id="{993EEC8E-C5CF-40DF-832D-5BCB0E209B98}" type="slidenum">
              <a:rPr lang="en-US" smtClean="0"/>
              <a:t>11</a:t>
            </a:fld>
            <a:endParaRPr lang="en-US"/>
          </a:p>
        </p:txBody>
      </p:sp>
      <p:sp>
        <p:nvSpPr>
          <p:cNvPr id="14" name="Title 4"/>
          <p:cNvSpPr>
            <a:spLocks noGrp="1"/>
          </p:cNvSpPr>
          <p:nvPr>
            <p:ph type="title"/>
          </p:nvPr>
        </p:nvSpPr>
        <p:spPr>
          <a:xfrm>
            <a:off x="502920" y="311256"/>
            <a:ext cx="9052560" cy="603144"/>
          </a:xfrm>
        </p:spPr>
        <p:txBody>
          <a:bodyPr>
            <a:noAutofit/>
          </a:bodyPr>
          <a:lstStyle/>
          <a:p>
            <a:r>
              <a:rPr lang="en-US" sz="3600"/>
              <a:t>Identifying the Problems—3</a:t>
            </a:r>
          </a:p>
        </p:txBody>
      </p:sp>
      <p:sp>
        <p:nvSpPr>
          <p:cNvPr id="19" name="Content Placeholder 1"/>
          <p:cNvSpPr>
            <a:spLocks noGrp="1"/>
          </p:cNvSpPr>
          <p:nvPr>
            <p:ph idx="1"/>
          </p:nvPr>
        </p:nvSpPr>
        <p:spPr>
          <a:xfrm>
            <a:off x="179774" y="1219199"/>
            <a:ext cx="2310429" cy="5751615"/>
          </a:xfrm>
        </p:spPr>
        <p:txBody>
          <a:bodyPr>
            <a:normAutofit/>
          </a:bodyPr>
          <a:lstStyle/>
          <a:p>
            <a:pPr marL="0" indent="0" algn="ctr" defTabSz="377190">
              <a:buNone/>
            </a:pPr>
            <a:r>
              <a:rPr lang="en-US" sz="2000" b="1" dirty="0">
                <a:solidFill>
                  <a:schemeClr val="bg1"/>
                </a:solidFill>
              </a:rPr>
              <a:t>Clinical Event</a:t>
            </a:r>
          </a:p>
          <a:p>
            <a:pPr marL="0" indent="0" algn="ctr" defTabSz="377190">
              <a:buNone/>
            </a:pPr>
            <a:endParaRPr lang="en-US" sz="1900" b="1" dirty="0">
              <a:solidFill>
                <a:schemeClr val="bg1"/>
              </a:solidFill>
            </a:endParaRPr>
          </a:p>
          <a:p>
            <a:pPr marL="0" indent="0" algn="ctr" defTabSz="377190">
              <a:buNone/>
            </a:pPr>
            <a:endParaRPr lang="en-US" sz="1900" b="1" dirty="0">
              <a:solidFill>
                <a:schemeClr val="bg1"/>
              </a:solidFill>
            </a:endParaRPr>
          </a:p>
          <a:p>
            <a:pPr marL="0" indent="0" algn="ctr" defTabSz="377190">
              <a:buNone/>
            </a:pPr>
            <a:endParaRPr lang="en-US" sz="1900" b="1" dirty="0">
              <a:solidFill>
                <a:schemeClr val="bg1"/>
              </a:solidFill>
            </a:endParaRPr>
          </a:p>
          <a:p>
            <a:pPr marL="0" indent="0" algn="ctr" defTabSz="377190">
              <a:buNone/>
            </a:pPr>
            <a:r>
              <a:rPr lang="en-US" sz="1900" dirty="0"/>
              <a:t>Son notes resident has dark urine, with a foul odor. Her son states the last time she had a dark urine she had a UTI. He wants her to be tested. </a:t>
            </a:r>
          </a:p>
          <a:p>
            <a:pPr marL="0" lvl="0" indent="0" algn="ctr">
              <a:lnSpc>
                <a:spcPct val="107000"/>
              </a:lnSpc>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buNone/>
            </a:pPr>
            <a:r>
              <a:rPr lang="en-US" sz="1900" dirty="0">
                <a:solidFill>
                  <a:srgbClr val="BA4525"/>
                </a:solidFill>
                <a:latin typeface="Calibri" panose="020F0502020204030204" pitchFamily="34" charset="0"/>
                <a:ea typeface="Calibri" panose="020F0502020204030204" pitchFamily="34" charset="0"/>
                <a:cs typeface="Times New Roman" panose="02020603050405020304" pitchFamily="18" charset="0"/>
              </a:rPr>
              <a:t>PROBLEM:</a:t>
            </a:r>
          </a:p>
          <a:p>
            <a:pPr marL="0" lvl="0" indent="0" algn="ctr">
              <a:lnSpc>
                <a:spcPct val="107000"/>
              </a:lnSpc>
              <a:buNone/>
            </a:pPr>
            <a:r>
              <a:rPr lang="en-US" sz="1900" dirty="0">
                <a:solidFill>
                  <a:srgbClr val="BA4525"/>
                </a:solidFill>
                <a:latin typeface="Calibri" panose="020F0502020204030204" pitchFamily="34" charset="0"/>
                <a:ea typeface="Calibri" panose="020F0502020204030204" pitchFamily="34" charset="0"/>
                <a:cs typeface="Times New Roman" panose="02020603050405020304" pitchFamily="18" charset="0"/>
              </a:rPr>
              <a:t>No discussion with the family or attempt to educate. </a:t>
            </a:r>
          </a:p>
        </p:txBody>
      </p:sp>
      <p:sp>
        <p:nvSpPr>
          <p:cNvPr id="20" name="Content Placeholder 2"/>
          <p:cNvSpPr>
            <a:spLocks noGrp="1"/>
          </p:cNvSpPr>
          <p:nvPr>
            <p:ph idx="13"/>
          </p:nvPr>
        </p:nvSpPr>
        <p:spPr>
          <a:xfrm>
            <a:off x="2683106" y="1066800"/>
            <a:ext cx="2167128" cy="5904014"/>
          </a:xfrm>
        </p:spPr>
        <p:txBody>
          <a:bodyPr>
            <a:normAutofit lnSpcReduction="10000"/>
          </a:bodyPr>
          <a:lstStyle/>
          <a:p>
            <a:pPr marL="0" indent="0" algn="ctr" defTabSz="377190">
              <a:buNone/>
            </a:pPr>
            <a:r>
              <a:rPr lang="en-US" sz="2000" b="1" dirty="0">
                <a:solidFill>
                  <a:schemeClr val="bg1"/>
                </a:solidFill>
              </a:rPr>
              <a:t>Evaluation by</a:t>
            </a:r>
          </a:p>
          <a:p>
            <a:pPr marL="0" indent="0" algn="ctr" defTabSz="377190">
              <a:buNone/>
            </a:pPr>
            <a:r>
              <a:rPr lang="en-US" sz="2000" b="1" dirty="0">
                <a:solidFill>
                  <a:schemeClr val="bg1"/>
                </a:solidFill>
              </a:rPr>
              <a:t>R.N. or M.D.</a:t>
            </a:r>
          </a:p>
          <a:p>
            <a:pPr marL="0" indent="0" algn="ctr" defTabSz="377190">
              <a:buNone/>
            </a:pPr>
            <a:endParaRPr lang="en-US" sz="1900" b="1" dirty="0">
              <a:solidFill>
                <a:schemeClr val="bg1"/>
              </a:solidFill>
            </a:endParaRPr>
          </a:p>
          <a:p>
            <a:pPr algn="ctr"/>
            <a:endParaRPr lang="en-US" sz="1900" dirty="0"/>
          </a:p>
          <a:p>
            <a:pPr marL="0" indent="0" algn="ctr">
              <a:buNone/>
            </a:pPr>
            <a:endParaRPr lang="en-US" sz="1900" dirty="0"/>
          </a:p>
          <a:p>
            <a:pPr marL="0" indent="0" algn="ctr">
              <a:buNone/>
            </a:pPr>
            <a:endParaRPr lang="en-US" sz="1900" dirty="0"/>
          </a:p>
          <a:p>
            <a:pPr marL="0" indent="0" algn="ctr">
              <a:buNone/>
            </a:pPr>
            <a:r>
              <a:rPr lang="en-US" sz="1900" dirty="0"/>
              <a:t>The nurse sends the urine sample and then asks the on-call covering clinician to sign the order.</a:t>
            </a:r>
          </a:p>
          <a:p>
            <a:pPr marL="0" lvl="0" indent="0" algn="ctr">
              <a:lnSpc>
                <a:spcPct val="107000"/>
              </a:lnSpc>
              <a:buNone/>
            </a:pPr>
            <a:endParaRPr lang="en-US" sz="1900" dirty="0">
              <a:solidFill>
                <a:srgbClr val="2A8197"/>
              </a:solidFill>
            </a:endParaRPr>
          </a:p>
          <a:p>
            <a:pPr marL="0" lvl="0" indent="0" algn="ctr">
              <a:lnSpc>
                <a:spcPct val="107000"/>
              </a:lnSpc>
              <a:buNone/>
            </a:pPr>
            <a:r>
              <a:rPr lang="en-US" sz="1900" dirty="0">
                <a:solidFill>
                  <a:srgbClr val="2A8197"/>
                </a:solidFill>
              </a:rPr>
              <a:t>PROBLEM:</a:t>
            </a:r>
          </a:p>
          <a:p>
            <a:pPr marL="0" lvl="0" indent="0" algn="ctr">
              <a:buNone/>
            </a:pPr>
            <a:r>
              <a:rPr lang="en-US" sz="1900" dirty="0">
                <a:solidFill>
                  <a:srgbClr val="2A8197"/>
                </a:solidFill>
              </a:rPr>
              <a:t>No diagnostic criteria used to evaluate the resident. </a:t>
            </a:r>
            <a:endParaRPr lang="en-US" sz="1900" b="1" dirty="0">
              <a:solidFill>
                <a:schemeClr val="bg1"/>
              </a:solidFill>
            </a:endParaRPr>
          </a:p>
        </p:txBody>
      </p:sp>
      <p:sp>
        <p:nvSpPr>
          <p:cNvPr id="21" name="Content Placeholder 3"/>
          <p:cNvSpPr>
            <a:spLocks noGrp="1"/>
          </p:cNvSpPr>
          <p:nvPr>
            <p:ph idx="14"/>
          </p:nvPr>
        </p:nvSpPr>
        <p:spPr>
          <a:xfrm>
            <a:off x="5113712" y="954026"/>
            <a:ext cx="2241215" cy="6056414"/>
          </a:xfrm>
        </p:spPr>
        <p:txBody>
          <a:bodyPr>
            <a:normAutofit fontScale="92500"/>
          </a:bodyPr>
          <a:lstStyle/>
          <a:p>
            <a:pPr marL="0" indent="0" algn="ctr">
              <a:buNone/>
            </a:pPr>
            <a:endParaRPr lang="en-US" sz="100" b="1" dirty="0">
              <a:solidFill>
                <a:schemeClr val="bg1"/>
              </a:solidFill>
            </a:endParaRPr>
          </a:p>
          <a:p>
            <a:pPr marL="0" indent="0" algn="ctr">
              <a:buNone/>
            </a:pPr>
            <a:r>
              <a:rPr lang="en-US" sz="2200" b="1" dirty="0">
                <a:solidFill>
                  <a:schemeClr val="bg1"/>
                </a:solidFill>
              </a:rPr>
              <a:t>Decision To Prescribe Antibiotic</a:t>
            </a:r>
          </a:p>
          <a:p>
            <a:pPr marL="0" indent="0" algn="ctr">
              <a:buNone/>
            </a:pPr>
            <a:endParaRPr lang="en-US" sz="2000" b="1" dirty="0">
              <a:solidFill>
                <a:schemeClr val="bg1"/>
              </a:solidFill>
            </a:endParaRPr>
          </a:p>
          <a:p>
            <a:pPr marL="0" indent="0" algn="ctr">
              <a:buNone/>
            </a:pPr>
            <a:r>
              <a:rPr lang="en-US" sz="2000" dirty="0"/>
              <a:t>Urine culture grows &gt; 100,000 </a:t>
            </a:r>
            <a:r>
              <a:rPr lang="en-US" sz="2000" dirty="0" err="1"/>
              <a:t>cfu</a:t>
            </a:r>
            <a:r>
              <a:rPr lang="en-US" sz="2000" dirty="0"/>
              <a:t>/mL Gram-negative rods. The nurse notifies the on-call provider, who orders ciprofloxacin.</a:t>
            </a:r>
          </a:p>
          <a:p>
            <a:pPr marL="0" lvl="0" indent="0" algn="ctr">
              <a:lnSpc>
                <a:spcPct val="107000"/>
              </a:lnSpc>
              <a:buNone/>
            </a:pPr>
            <a:endParaRPr lang="en-US" sz="2000" dirty="0">
              <a:solidFill>
                <a:srgbClr val="AE1D21"/>
              </a:solidFill>
            </a:endParaRPr>
          </a:p>
          <a:p>
            <a:pPr marL="0" lvl="0" indent="0" algn="ctr">
              <a:lnSpc>
                <a:spcPct val="107000"/>
              </a:lnSpc>
              <a:buNone/>
            </a:pPr>
            <a:r>
              <a:rPr lang="en-US" sz="2000" dirty="0">
                <a:solidFill>
                  <a:srgbClr val="AE1D21"/>
                </a:solidFill>
              </a:rPr>
              <a:t>PROBLEM(S):</a:t>
            </a:r>
          </a:p>
          <a:p>
            <a:pPr marL="0" lvl="0" indent="0" algn="ctr">
              <a:buNone/>
            </a:pPr>
            <a:r>
              <a:rPr lang="en-US" sz="2000" dirty="0">
                <a:solidFill>
                  <a:srgbClr val="AE1D21"/>
                </a:solidFill>
              </a:rPr>
              <a:t>No evaluation of  resident. No review of guidelines to determine if therapy is indicated.</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33729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ox with graphic of an IV drip">
            <a:extLst>
              <a:ext uri="{FF2B5EF4-FFF2-40B4-BE49-F238E27FC236}">
                <a16:creationId xmlns:a16="http://schemas.microsoft.com/office/drawing/2014/main" id="{BE440D8C-9404-B64F-8746-BC09E54A5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 y="935946"/>
            <a:ext cx="2365248" cy="6117627"/>
          </a:xfrm>
          <a:prstGeom prst="rect">
            <a:avLst/>
          </a:prstGeom>
        </p:spPr>
      </p:pic>
      <p:pic>
        <p:nvPicPr>
          <p:cNvPr id="15" name="Picture 14" descr="Box with graphic of a nurse">
            <a:extLst>
              <a:ext uri="{FF2B5EF4-FFF2-40B4-BE49-F238E27FC236}">
                <a16:creationId xmlns:a16="http://schemas.microsoft.com/office/drawing/2014/main" id="{90AFA033-D9B4-1E46-96A8-8E026CBA8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046" y="923420"/>
            <a:ext cx="2365248" cy="6117628"/>
          </a:xfrm>
          <a:prstGeom prst="rect">
            <a:avLst/>
          </a:prstGeom>
        </p:spPr>
      </p:pic>
      <p:pic>
        <p:nvPicPr>
          <p:cNvPr id="16" name="Picture 15" descr="Box with graphic of the medicine symbol">
            <a:extLst>
              <a:ext uri="{FF2B5EF4-FFF2-40B4-BE49-F238E27FC236}">
                <a16:creationId xmlns:a16="http://schemas.microsoft.com/office/drawing/2014/main" id="{1BE932B9-2922-084F-95EF-5D1AF97DE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735" y="923420"/>
            <a:ext cx="2298192" cy="6117627"/>
          </a:xfrm>
          <a:prstGeom prst="rect">
            <a:avLst/>
          </a:prstGeom>
        </p:spPr>
      </p:pic>
      <p:pic>
        <p:nvPicPr>
          <p:cNvPr id="26" name="Picture 25" descr="Box with graphic of an ambulance">
            <a:extLst>
              <a:ext uri="{FF2B5EF4-FFF2-40B4-BE49-F238E27FC236}">
                <a16:creationId xmlns:a16="http://schemas.microsoft.com/office/drawing/2014/main" id="{C02EE290-297E-684B-8E78-72D527C10A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367" y="923420"/>
            <a:ext cx="2456688" cy="6126647"/>
          </a:xfrm>
          <a:prstGeom prst="rect">
            <a:avLst/>
          </a:prstGeom>
        </p:spPr>
      </p:pic>
      <p:sp>
        <p:nvSpPr>
          <p:cNvPr id="35" name="Slide Number Placeholder 34"/>
          <p:cNvSpPr>
            <a:spLocks noGrp="1"/>
          </p:cNvSpPr>
          <p:nvPr>
            <p:ph type="sldNum" sz="quarter" idx="12"/>
          </p:nvPr>
        </p:nvSpPr>
        <p:spPr>
          <a:xfrm>
            <a:off x="9067800" y="7358591"/>
            <a:ext cx="487680" cy="413809"/>
          </a:xfrm>
        </p:spPr>
        <p:txBody>
          <a:bodyPr/>
          <a:lstStyle/>
          <a:p>
            <a:fld id="{993EEC8E-C5CF-40DF-832D-5BCB0E209B98}" type="slidenum">
              <a:rPr lang="en-US" smtClean="0"/>
              <a:t>12</a:t>
            </a:fld>
            <a:endParaRPr lang="en-US"/>
          </a:p>
        </p:txBody>
      </p:sp>
      <p:sp>
        <p:nvSpPr>
          <p:cNvPr id="17" name="Title 4"/>
          <p:cNvSpPr>
            <a:spLocks noGrp="1"/>
          </p:cNvSpPr>
          <p:nvPr>
            <p:ph type="title"/>
          </p:nvPr>
        </p:nvSpPr>
        <p:spPr>
          <a:xfrm>
            <a:off x="502920" y="311256"/>
            <a:ext cx="9052560" cy="603144"/>
          </a:xfrm>
        </p:spPr>
        <p:txBody>
          <a:bodyPr>
            <a:noAutofit/>
          </a:bodyPr>
          <a:lstStyle/>
          <a:p>
            <a:r>
              <a:rPr lang="en-US" sz="3600"/>
              <a:t>Identifying the Problems—4</a:t>
            </a:r>
          </a:p>
        </p:txBody>
      </p:sp>
      <p:sp>
        <p:nvSpPr>
          <p:cNvPr id="22" name="Content Placeholder 1"/>
          <p:cNvSpPr>
            <a:spLocks noGrp="1"/>
          </p:cNvSpPr>
          <p:nvPr>
            <p:ph idx="1"/>
          </p:nvPr>
        </p:nvSpPr>
        <p:spPr>
          <a:xfrm>
            <a:off x="179774" y="1219199"/>
            <a:ext cx="2310429" cy="5821847"/>
          </a:xfrm>
        </p:spPr>
        <p:txBody>
          <a:bodyPr>
            <a:normAutofit lnSpcReduction="10000"/>
          </a:bodyPr>
          <a:lstStyle/>
          <a:p>
            <a:pPr marL="0" indent="0" algn="ctr" defTabSz="377190">
              <a:buNone/>
            </a:pPr>
            <a:r>
              <a:rPr lang="en-US" sz="2000" b="1" dirty="0">
                <a:solidFill>
                  <a:schemeClr val="bg1"/>
                </a:solidFill>
              </a:rPr>
              <a:t>Clinical Event</a:t>
            </a:r>
          </a:p>
          <a:p>
            <a:pPr marL="0" indent="0" algn="ctr" defTabSz="377190">
              <a:buNone/>
            </a:pPr>
            <a:endParaRPr lang="en-US" sz="2400" b="1" dirty="0">
              <a:solidFill>
                <a:schemeClr val="bg1"/>
              </a:solidFill>
            </a:endParaRPr>
          </a:p>
          <a:p>
            <a:pPr marL="0" indent="0" algn="ctr" defTabSz="377190">
              <a:buNone/>
            </a:pPr>
            <a:endParaRPr lang="en-US" sz="2400" b="1" dirty="0">
              <a:solidFill>
                <a:schemeClr val="bg1"/>
              </a:solidFill>
            </a:endParaRPr>
          </a:p>
          <a:p>
            <a:pPr marL="0" indent="0" algn="ctr" defTabSz="377190">
              <a:buNone/>
            </a:pPr>
            <a:endParaRPr lang="en-US" sz="2400" b="1" dirty="0">
              <a:solidFill>
                <a:schemeClr val="bg1"/>
              </a:solidFill>
            </a:endParaRPr>
          </a:p>
          <a:p>
            <a:pPr marL="0" indent="0" algn="ctr" defTabSz="377190">
              <a:buNone/>
            </a:pPr>
            <a:r>
              <a:rPr lang="en-US" sz="2000" dirty="0"/>
              <a:t>Son notes resident has dark urine, with a foul odor. Her son states the last time she had a dark urine she had a UTI. He wants her to be tested. </a:t>
            </a:r>
          </a:p>
          <a:p>
            <a:pPr marL="0" lvl="0" indent="0" algn="ctr">
              <a:lnSpc>
                <a:spcPct val="107000"/>
              </a:lnSpc>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buNone/>
            </a:pPr>
            <a:r>
              <a:rPr lang="en-US" sz="2000" dirty="0">
                <a:solidFill>
                  <a:srgbClr val="BA4525"/>
                </a:solidFill>
                <a:latin typeface="Calibri" panose="020F0502020204030204" pitchFamily="34" charset="0"/>
                <a:ea typeface="Calibri" panose="020F0502020204030204" pitchFamily="34" charset="0"/>
                <a:cs typeface="Times New Roman" panose="02020603050405020304" pitchFamily="18" charset="0"/>
              </a:rPr>
              <a:t>PROBLEM:</a:t>
            </a:r>
          </a:p>
          <a:p>
            <a:pPr marL="0" lvl="0" indent="0" algn="ctr">
              <a:lnSpc>
                <a:spcPct val="107000"/>
              </a:lnSpc>
              <a:buNone/>
            </a:pPr>
            <a:r>
              <a:rPr lang="en-US" sz="2000" dirty="0">
                <a:solidFill>
                  <a:srgbClr val="BA4525"/>
                </a:solidFill>
                <a:latin typeface="Calibri" panose="020F0502020204030204" pitchFamily="34" charset="0"/>
                <a:ea typeface="Calibri" panose="020F0502020204030204" pitchFamily="34" charset="0"/>
                <a:cs typeface="Times New Roman" panose="02020603050405020304" pitchFamily="18" charset="0"/>
              </a:rPr>
              <a:t>No discussion with the family or attempt to educate. </a:t>
            </a:r>
          </a:p>
        </p:txBody>
      </p:sp>
      <p:sp>
        <p:nvSpPr>
          <p:cNvPr id="23" name="Content Placeholder 2"/>
          <p:cNvSpPr>
            <a:spLocks noGrp="1"/>
          </p:cNvSpPr>
          <p:nvPr>
            <p:ph idx="13"/>
          </p:nvPr>
        </p:nvSpPr>
        <p:spPr>
          <a:xfrm>
            <a:off x="2683106" y="1075822"/>
            <a:ext cx="2167128" cy="5974246"/>
          </a:xfrm>
        </p:spPr>
        <p:txBody>
          <a:bodyPr>
            <a:normAutofit lnSpcReduction="10000"/>
          </a:bodyPr>
          <a:lstStyle/>
          <a:p>
            <a:pPr marL="0" indent="0" algn="ctr" defTabSz="377190">
              <a:buNone/>
            </a:pPr>
            <a:r>
              <a:rPr lang="en-US" sz="2000" b="1" dirty="0">
                <a:solidFill>
                  <a:schemeClr val="bg1"/>
                </a:solidFill>
              </a:rPr>
              <a:t>Evaluation by</a:t>
            </a:r>
          </a:p>
          <a:p>
            <a:pPr marL="0" indent="0" algn="ctr" defTabSz="377190">
              <a:buNone/>
            </a:pPr>
            <a:r>
              <a:rPr lang="en-US" sz="2000" b="1" dirty="0">
                <a:solidFill>
                  <a:schemeClr val="bg1"/>
                </a:solidFill>
              </a:rPr>
              <a:t>R.N. or M.D.</a:t>
            </a:r>
          </a:p>
          <a:p>
            <a:pPr marL="0" indent="0" algn="ctr" defTabSz="377190">
              <a:buNone/>
            </a:pPr>
            <a:endParaRPr lang="en-US" sz="2000" b="1" dirty="0">
              <a:solidFill>
                <a:schemeClr val="bg1"/>
              </a:solidFill>
            </a:endParaRPr>
          </a:p>
          <a:p>
            <a:pPr algn="ctr"/>
            <a:endParaRPr lang="en-US" sz="1000" dirty="0"/>
          </a:p>
          <a:p>
            <a:pPr marL="0" indent="0" algn="ctr">
              <a:buNone/>
            </a:pPr>
            <a:endParaRPr lang="en-US" sz="2000" dirty="0"/>
          </a:p>
          <a:p>
            <a:pPr marL="0" indent="0" algn="ctr">
              <a:buNone/>
            </a:pPr>
            <a:endParaRPr lang="en-US" sz="2000" dirty="0"/>
          </a:p>
          <a:p>
            <a:pPr marL="0" indent="0" algn="ctr">
              <a:buNone/>
            </a:pPr>
            <a:r>
              <a:rPr lang="en-US" sz="2000" dirty="0"/>
              <a:t>The nurse sends the urine sample and then asks the on-call covering clinician to sign the order.</a:t>
            </a:r>
          </a:p>
          <a:p>
            <a:pPr marL="0" lvl="0" indent="0" algn="ctr">
              <a:lnSpc>
                <a:spcPct val="107000"/>
              </a:lnSpc>
              <a:buNone/>
            </a:pPr>
            <a:endParaRPr lang="en-US" sz="2000" dirty="0">
              <a:solidFill>
                <a:srgbClr val="2A8197"/>
              </a:solidFill>
            </a:endParaRPr>
          </a:p>
          <a:p>
            <a:pPr marL="0" lvl="0" indent="0" algn="ctr">
              <a:lnSpc>
                <a:spcPct val="107000"/>
              </a:lnSpc>
              <a:buNone/>
            </a:pPr>
            <a:r>
              <a:rPr lang="en-US" sz="2000" dirty="0">
                <a:solidFill>
                  <a:srgbClr val="2A8197"/>
                </a:solidFill>
              </a:rPr>
              <a:t>PROBLEM:</a:t>
            </a:r>
          </a:p>
          <a:p>
            <a:pPr marL="0" lvl="0" indent="0" algn="ctr">
              <a:buNone/>
            </a:pPr>
            <a:r>
              <a:rPr lang="en-US" sz="2000" dirty="0">
                <a:solidFill>
                  <a:srgbClr val="2A8197"/>
                </a:solidFill>
              </a:rPr>
              <a:t>No diagnostic criteria used to evaluate the resident. </a:t>
            </a:r>
            <a:endParaRPr lang="en-US" sz="2000" b="1" dirty="0">
              <a:solidFill>
                <a:schemeClr val="bg1"/>
              </a:solidFill>
            </a:endParaRPr>
          </a:p>
        </p:txBody>
      </p:sp>
      <p:sp>
        <p:nvSpPr>
          <p:cNvPr id="24" name="Content Placeholder 3"/>
          <p:cNvSpPr>
            <a:spLocks noGrp="1"/>
          </p:cNvSpPr>
          <p:nvPr>
            <p:ph idx="14"/>
          </p:nvPr>
        </p:nvSpPr>
        <p:spPr>
          <a:xfrm>
            <a:off x="5135410" y="990600"/>
            <a:ext cx="2249424" cy="6126646"/>
          </a:xfrm>
        </p:spPr>
        <p:txBody>
          <a:bodyPr>
            <a:normAutofit/>
          </a:bodyPr>
          <a:lstStyle/>
          <a:p>
            <a:pPr marL="0" indent="0" algn="ctr">
              <a:buNone/>
            </a:pPr>
            <a:r>
              <a:rPr lang="en-US" sz="2000" b="1" dirty="0">
                <a:solidFill>
                  <a:schemeClr val="bg1"/>
                </a:solidFill>
              </a:rPr>
              <a:t>Decision To Prescribe Antibiotic</a:t>
            </a:r>
          </a:p>
          <a:p>
            <a:pPr marL="0" indent="0" algn="ctr">
              <a:buNone/>
            </a:pPr>
            <a:endParaRPr lang="en-US" sz="1900" b="1" dirty="0">
              <a:solidFill>
                <a:schemeClr val="bg1"/>
              </a:solidFill>
            </a:endParaRPr>
          </a:p>
          <a:p>
            <a:pPr marL="0" indent="0" algn="ctr">
              <a:buNone/>
            </a:pPr>
            <a:r>
              <a:rPr lang="en-US" sz="1900" dirty="0"/>
              <a:t>Urine culture grows &gt; 100,000 </a:t>
            </a:r>
            <a:r>
              <a:rPr lang="en-US" sz="1900" dirty="0" err="1"/>
              <a:t>cfu</a:t>
            </a:r>
            <a:r>
              <a:rPr lang="en-US" sz="1900" dirty="0"/>
              <a:t>/mL Gram-negative rods. The nurse notifies the on-call provider, who orders ciprofloxacin.</a:t>
            </a:r>
          </a:p>
          <a:p>
            <a:pPr marL="0" lvl="0" indent="0" algn="ctr">
              <a:lnSpc>
                <a:spcPct val="107000"/>
              </a:lnSpc>
              <a:buNone/>
            </a:pPr>
            <a:endParaRPr lang="en-US" sz="1900" dirty="0"/>
          </a:p>
          <a:p>
            <a:pPr marL="0" lvl="0" indent="0" algn="ctr">
              <a:lnSpc>
                <a:spcPct val="107000"/>
              </a:lnSpc>
              <a:buNone/>
            </a:pPr>
            <a:r>
              <a:rPr lang="en-US" sz="1900" dirty="0">
                <a:solidFill>
                  <a:srgbClr val="AE1D21"/>
                </a:solidFill>
              </a:rPr>
              <a:t>PROBLEM(S):</a:t>
            </a:r>
          </a:p>
          <a:p>
            <a:pPr marL="0" lvl="0" indent="0" algn="ctr">
              <a:buNone/>
            </a:pPr>
            <a:r>
              <a:rPr lang="en-US" sz="1900" dirty="0">
                <a:solidFill>
                  <a:srgbClr val="AE1D21"/>
                </a:solidFill>
              </a:rPr>
              <a:t>No evaluation of  resident. No review of guidelines to determine if therapy is indicated.</a:t>
            </a:r>
          </a:p>
        </p:txBody>
      </p:sp>
      <p:sp>
        <p:nvSpPr>
          <p:cNvPr id="25" name="Content Placeholder 5"/>
          <p:cNvSpPr>
            <a:spLocks noGrp="1"/>
          </p:cNvSpPr>
          <p:nvPr>
            <p:ph idx="15"/>
          </p:nvPr>
        </p:nvSpPr>
        <p:spPr>
          <a:xfrm>
            <a:off x="7462367" y="1340931"/>
            <a:ext cx="2456688" cy="5602291"/>
          </a:xfrm>
        </p:spPr>
        <p:txBody>
          <a:bodyPr>
            <a:normAutofit fontScale="92500" lnSpcReduction="20000"/>
          </a:bodyPr>
          <a:lstStyle/>
          <a:p>
            <a:pPr marL="0" indent="0" algn="ctr">
              <a:buNone/>
            </a:pPr>
            <a:r>
              <a:rPr lang="en-US" sz="2200" b="1" dirty="0">
                <a:solidFill>
                  <a:schemeClr val="bg1"/>
                </a:solidFill>
              </a:rPr>
              <a:t>Outcome</a:t>
            </a:r>
          </a:p>
          <a:p>
            <a:pPr marL="0" indent="0" algn="ctr">
              <a:buNone/>
            </a:pPr>
            <a:endParaRPr lang="en-US" sz="2000" b="1" dirty="0">
              <a:solidFill>
                <a:schemeClr val="bg1"/>
              </a:solidFill>
            </a:endParaRPr>
          </a:p>
          <a:p>
            <a:pPr marL="0" indent="0" algn="ctr">
              <a:buNone/>
            </a:pPr>
            <a:endParaRPr lang="en-US" sz="2000" dirty="0"/>
          </a:p>
          <a:p>
            <a:pPr marL="0" indent="0" algn="ctr">
              <a:buNone/>
            </a:pPr>
            <a:r>
              <a:rPr lang="en-US" sz="2000" dirty="0"/>
              <a:t>On day 8 of ciprofloxacin, </a:t>
            </a:r>
            <a:br>
              <a:rPr lang="en-US" sz="2000" dirty="0"/>
            </a:br>
            <a:r>
              <a:rPr lang="en-US" sz="2000" dirty="0"/>
              <a:t>INR is &gt;7</a:t>
            </a:r>
          </a:p>
          <a:p>
            <a:pPr marL="0" lvl="0" indent="0" algn="ctr">
              <a:lnSpc>
                <a:spcPct val="107000"/>
              </a:lnSpc>
              <a:buNone/>
            </a:pPr>
            <a:endParaRPr lang="en-US" sz="2000" dirty="0">
              <a:solidFill>
                <a:srgbClr val="515865"/>
              </a:solidFill>
            </a:endParaRPr>
          </a:p>
          <a:p>
            <a:pPr marL="0" lvl="0" indent="0" algn="ctr">
              <a:lnSpc>
                <a:spcPct val="107000"/>
              </a:lnSpc>
              <a:buNone/>
            </a:pPr>
            <a:r>
              <a:rPr lang="en-US" sz="2000" dirty="0">
                <a:solidFill>
                  <a:srgbClr val="515865"/>
                </a:solidFill>
              </a:rPr>
              <a:t>PROBLEM(S):</a:t>
            </a:r>
          </a:p>
          <a:p>
            <a:pPr marL="0" lvl="0" indent="0" algn="ctr">
              <a:buNone/>
            </a:pPr>
            <a:r>
              <a:rPr lang="en-US" sz="2000" dirty="0">
                <a:solidFill>
                  <a:srgbClr val="515865"/>
                </a:solidFill>
              </a:rPr>
              <a:t>No stop date on antibiotic. No monitoring for drug-drug interactions. No </a:t>
            </a:r>
            <a:r>
              <a:rPr lang="en-US" sz="2000" dirty="0" err="1">
                <a:solidFill>
                  <a:srgbClr val="515865"/>
                </a:solidFill>
              </a:rPr>
              <a:t>followup</a:t>
            </a:r>
            <a:r>
              <a:rPr lang="en-US" sz="2000" dirty="0">
                <a:solidFill>
                  <a:srgbClr val="515865"/>
                </a:solidFill>
              </a:rPr>
              <a:t> to narrow therapy. No </a:t>
            </a:r>
            <a:r>
              <a:rPr lang="en-US" sz="2000" dirty="0" err="1">
                <a:solidFill>
                  <a:srgbClr val="515865"/>
                </a:solidFill>
              </a:rPr>
              <a:t>followup</a:t>
            </a:r>
            <a:r>
              <a:rPr lang="en-US" sz="2000" dirty="0">
                <a:solidFill>
                  <a:srgbClr val="515865"/>
                </a:solidFill>
              </a:rPr>
              <a:t> on the resident to note her response to antibiotics. No notification of the daytime clinician of new prescription.</a:t>
            </a:r>
          </a:p>
          <a:p>
            <a:pPr marL="0" indent="0" algn="ctr">
              <a:buNone/>
            </a:pPr>
            <a:endParaRPr lang="en-US" sz="2000" b="1" dirty="0">
              <a:solidFill>
                <a:schemeClr val="bg1"/>
              </a:solidFill>
            </a:endParaRPr>
          </a:p>
        </p:txBody>
      </p:sp>
    </p:spTree>
    <p:custDataLst>
      <p:tags r:id="rId1"/>
    </p:custDataLst>
    <p:extLst>
      <p:ext uri="{BB962C8B-B14F-4D97-AF65-F5344CB8AC3E}">
        <p14:creationId xmlns:p14="http://schemas.microsoft.com/office/powerpoint/2010/main" val="21334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x with graphic of an IV dr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 y="935946"/>
            <a:ext cx="2365248" cy="6117627"/>
          </a:xfrm>
          <a:prstGeom prst="rect">
            <a:avLst/>
          </a:prstGeom>
        </p:spPr>
      </p:pic>
      <p:pic>
        <p:nvPicPr>
          <p:cNvPr id="10" name="Picture 9" descr="Box with graphic of a nu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046" y="923420"/>
            <a:ext cx="2365248" cy="6117628"/>
          </a:xfrm>
          <a:prstGeom prst="rect">
            <a:avLst/>
          </a:prstGeom>
        </p:spPr>
      </p:pic>
      <p:pic>
        <p:nvPicPr>
          <p:cNvPr id="11" name="Picture 10" descr="Box with graphic of the medicine symb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735" y="923420"/>
            <a:ext cx="2298192" cy="6117627"/>
          </a:xfrm>
          <a:prstGeom prst="rect">
            <a:avLst/>
          </a:prstGeom>
        </p:spPr>
      </p:pic>
      <p:pic>
        <p:nvPicPr>
          <p:cNvPr id="12" name="Picture 11" descr="Box with graphic of an ambula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367" y="923421"/>
            <a:ext cx="2456688" cy="6010780"/>
          </a:xfrm>
          <a:prstGeom prst="rect">
            <a:avLst/>
          </a:prstGeom>
        </p:spPr>
      </p:pic>
      <p:sp>
        <p:nvSpPr>
          <p:cNvPr id="2" name="Content Placeholder 1"/>
          <p:cNvSpPr>
            <a:spLocks noGrp="1"/>
          </p:cNvSpPr>
          <p:nvPr>
            <p:ph idx="1"/>
          </p:nvPr>
        </p:nvSpPr>
        <p:spPr>
          <a:xfrm>
            <a:off x="179774" y="1219200"/>
            <a:ext cx="2310429" cy="5532764"/>
          </a:xfrm>
        </p:spPr>
        <p:txBody>
          <a:bodyPr>
            <a:normAutofit fontScale="92500" lnSpcReduction="10000"/>
          </a:bodyPr>
          <a:lstStyle/>
          <a:p>
            <a:pPr marL="0" indent="0" algn="ctr" defTabSz="377190">
              <a:buNone/>
            </a:pPr>
            <a:r>
              <a:rPr lang="en-US" sz="2200" b="1" dirty="0">
                <a:solidFill>
                  <a:schemeClr val="bg1"/>
                </a:solidFill>
              </a:rPr>
              <a:t>Clinical Event</a:t>
            </a:r>
          </a:p>
          <a:p>
            <a:pPr marL="0" indent="0" algn="ctr" defTabSz="377190">
              <a:buNone/>
            </a:pPr>
            <a:endParaRPr lang="en-US" sz="2400" b="1" dirty="0">
              <a:solidFill>
                <a:schemeClr val="bg1"/>
              </a:solidFill>
            </a:endParaRPr>
          </a:p>
          <a:p>
            <a:pPr marL="0" indent="0" algn="ctr" defTabSz="377190">
              <a:buNone/>
            </a:pPr>
            <a:endParaRPr lang="en-US" sz="2400" b="1" dirty="0">
              <a:solidFill>
                <a:schemeClr val="bg1"/>
              </a:solidFill>
            </a:endParaRPr>
          </a:p>
          <a:p>
            <a:pPr marL="0" indent="0" algn="ctr" defTabSz="377190">
              <a:buNone/>
            </a:pPr>
            <a:endParaRPr lang="en-US" sz="2400" b="1" dirty="0">
              <a:solidFill>
                <a:schemeClr val="bg1"/>
              </a:solidFill>
            </a:endParaRPr>
          </a:p>
          <a:p>
            <a:pPr marL="0" indent="0" algn="ctr" defTabSz="377190">
              <a:buNone/>
            </a:pPr>
            <a:r>
              <a:rPr lang="en-US" sz="2000" dirty="0"/>
              <a:t>Son notes resident has dark urine, with a foul odor. Her son states the last time she had a dark urine she had a UTI. He wants her to be tested. </a:t>
            </a:r>
          </a:p>
          <a:p>
            <a:pPr marL="0" lvl="0" indent="0" algn="ctr">
              <a:lnSpc>
                <a:spcPct val="107000"/>
              </a:lnSpc>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buNone/>
            </a:pPr>
            <a:r>
              <a:rPr lang="en-US" sz="2000" dirty="0">
                <a:solidFill>
                  <a:srgbClr val="BA4525"/>
                </a:solidFill>
                <a:latin typeface="Calibri" panose="020F0502020204030204" pitchFamily="34" charset="0"/>
                <a:ea typeface="Calibri" panose="020F0502020204030204" pitchFamily="34" charset="0"/>
                <a:cs typeface="Times New Roman" panose="02020603050405020304" pitchFamily="18" charset="0"/>
              </a:rPr>
              <a:t>PROBLEM:</a:t>
            </a:r>
          </a:p>
          <a:p>
            <a:pPr marL="0" lvl="0" indent="0" algn="ctr">
              <a:lnSpc>
                <a:spcPct val="107000"/>
              </a:lnSpc>
              <a:buNone/>
            </a:pPr>
            <a:r>
              <a:rPr lang="en-US" sz="2000" dirty="0">
                <a:solidFill>
                  <a:srgbClr val="BA4525"/>
                </a:solidFill>
                <a:latin typeface="Calibri" panose="020F0502020204030204" pitchFamily="34" charset="0"/>
                <a:ea typeface="Calibri" panose="020F0502020204030204" pitchFamily="34" charset="0"/>
                <a:cs typeface="Times New Roman" panose="02020603050405020304" pitchFamily="18" charset="0"/>
              </a:rPr>
              <a:t>No discussion with the family or attempt to educate. </a:t>
            </a:r>
          </a:p>
        </p:txBody>
      </p:sp>
      <p:sp>
        <p:nvSpPr>
          <p:cNvPr id="3" name="Content Placeholder 2"/>
          <p:cNvSpPr>
            <a:spLocks noGrp="1"/>
          </p:cNvSpPr>
          <p:nvPr>
            <p:ph idx="13"/>
          </p:nvPr>
        </p:nvSpPr>
        <p:spPr>
          <a:xfrm>
            <a:off x="2684820" y="1086229"/>
            <a:ext cx="2167128" cy="5685164"/>
          </a:xfrm>
        </p:spPr>
        <p:txBody>
          <a:bodyPr>
            <a:normAutofit lnSpcReduction="10000"/>
          </a:bodyPr>
          <a:lstStyle/>
          <a:p>
            <a:pPr marL="0" indent="0" algn="ctr" defTabSz="377190">
              <a:buNone/>
            </a:pPr>
            <a:r>
              <a:rPr lang="en-US" sz="2000" b="1" dirty="0">
                <a:solidFill>
                  <a:schemeClr val="bg1"/>
                </a:solidFill>
              </a:rPr>
              <a:t>Evaluation by</a:t>
            </a:r>
          </a:p>
          <a:p>
            <a:pPr marL="0" indent="0" algn="ctr" defTabSz="377190">
              <a:buNone/>
            </a:pPr>
            <a:r>
              <a:rPr lang="en-US" sz="2000" b="1" dirty="0">
                <a:solidFill>
                  <a:schemeClr val="bg1"/>
                </a:solidFill>
              </a:rPr>
              <a:t>R.N. or M.D.</a:t>
            </a:r>
          </a:p>
          <a:p>
            <a:pPr marL="0" indent="0" algn="ctr" defTabSz="377190">
              <a:buNone/>
            </a:pPr>
            <a:endParaRPr lang="en-US" sz="2000" b="1" dirty="0">
              <a:solidFill>
                <a:schemeClr val="bg1"/>
              </a:solidFill>
            </a:endParaRPr>
          </a:p>
          <a:p>
            <a:pPr algn="ctr"/>
            <a:endParaRPr lang="en-US" sz="1000" dirty="0"/>
          </a:p>
          <a:p>
            <a:pPr marL="0" indent="0" algn="ctr">
              <a:buNone/>
            </a:pPr>
            <a:endParaRPr lang="en-US" sz="2000" dirty="0"/>
          </a:p>
          <a:p>
            <a:pPr marL="0" indent="0" algn="ctr">
              <a:buNone/>
            </a:pPr>
            <a:endParaRPr lang="en-US" sz="2000" dirty="0"/>
          </a:p>
          <a:p>
            <a:pPr marL="0" indent="0" algn="ctr">
              <a:buNone/>
            </a:pPr>
            <a:r>
              <a:rPr lang="en-US" sz="2000" dirty="0"/>
              <a:t>The nurse sends the urine sample and then asks the on-call covering clinician to sign the order.</a:t>
            </a:r>
          </a:p>
          <a:p>
            <a:pPr marL="0" lvl="0" indent="0" algn="ctr">
              <a:lnSpc>
                <a:spcPct val="107000"/>
              </a:lnSpc>
              <a:buNone/>
            </a:pPr>
            <a:endParaRPr lang="en-US" sz="2000" dirty="0">
              <a:solidFill>
                <a:srgbClr val="2A8197"/>
              </a:solidFill>
            </a:endParaRPr>
          </a:p>
          <a:p>
            <a:pPr marL="0" lvl="0" indent="0" algn="ctr">
              <a:lnSpc>
                <a:spcPct val="107000"/>
              </a:lnSpc>
              <a:buNone/>
            </a:pPr>
            <a:r>
              <a:rPr lang="en-US" sz="2000" dirty="0">
                <a:solidFill>
                  <a:srgbClr val="2A8197"/>
                </a:solidFill>
              </a:rPr>
              <a:t>PROBLEM:</a:t>
            </a:r>
          </a:p>
          <a:p>
            <a:pPr marL="0" lvl="0" indent="0" algn="ctr">
              <a:buNone/>
            </a:pPr>
            <a:r>
              <a:rPr lang="en-US" sz="2000" dirty="0">
                <a:solidFill>
                  <a:srgbClr val="2A8197"/>
                </a:solidFill>
              </a:rPr>
              <a:t>No diagnostic criteria used to evaluate the resident. </a:t>
            </a:r>
            <a:endParaRPr lang="en-US" sz="2000" b="1" dirty="0">
              <a:solidFill>
                <a:schemeClr val="bg1"/>
              </a:solidFill>
            </a:endParaRPr>
          </a:p>
        </p:txBody>
      </p:sp>
      <p:sp>
        <p:nvSpPr>
          <p:cNvPr id="6" name="Content Placeholder 5"/>
          <p:cNvSpPr>
            <a:spLocks noGrp="1"/>
          </p:cNvSpPr>
          <p:nvPr>
            <p:ph idx="15"/>
          </p:nvPr>
        </p:nvSpPr>
        <p:spPr>
          <a:xfrm>
            <a:off x="7466626" y="1311981"/>
            <a:ext cx="2452429" cy="5461530"/>
          </a:xfrm>
        </p:spPr>
        <p:txBody>
          <a:bodyPr>
            <a:normAutofit fontScale="92500" lnSpcReduction="20000"/>
          </a:bodyPr>
          <a:lstStyle/>
          <a:p>
            <a:pPr marL="0" indent="0" algn="ctr">
              <a:buNone/>
            </a:pPr>
            <a:r>
              <a:rPr lang="en-US" sz="2200" b="1" dirty="0">
                <a:solidFill>
                  <a:schemeClr val="bg1"/>
                </a:solidFill>
              </a:rPr>
              <a:t>Outcome</a:t>
            </a:r>
          </a:p>
          <a:p>
            <a:pPr marL="0" indent="0" algn="ctr">
              <a:buNone/>
            </a:pPr>
            <a:endParaRPr lang="en-US" sz="2000" b="1" dirty="0">
              <a:solidFill>
                <a:schemeClr val="bg1"/>
              </a:solidFill>
            </a:endParaRPr>
          </a:p>
          <a:p>
            <a:pPr marL="0" indent="0" algn="ctr">
              <a:buNone/>
            </a:pPr>
            <a:endParaRPr lang="en-US" sz="2000" dirty="0"/>
          </a:p>
          <a:p>
            <a:pPr marL="0" indent="0" algn="ctr">
              <a:buNone/>
            </a:pPr>
            <a:r>
              <a:rPr lang="en-US" sz="2000" dirty="0"/>
              <a:t>On day 8 of ciprofloxacin, </a:t>
            </a:r>
            <a:br>
              <a:rPr lang="en-US" sz="2000" dirty="0"/>
            </a:br>
            <a:r>
              <a:rPr lang="en-US" sz="2000" dirty="0"/>
              <a:t>INR is &gt;7</a:t>
            </a:r>
          </a:p>
          <a:p>
            <a:pPr marL="0" lvl="0" indent="0" algn="ctr">
              <a:lnSpc>
                <a:spcPct val="107000"/>
              </a:lnSpc>
              <a:buNone/>
            </a:pPr>
            <a:endParaRPr lang="en-US" sz="2000" dirty="0">
              <a:solidFill>
                <a:srgbClr val="515865"/>
              </a:solidFill>
            </a:endParaRPr>
          </a:p>
          <a:p>
            <a:pPr marL="0" lvl="0" indent="0" algn="ctr">
              <a:lnSpc>
                <a:spcPct val="107000"/>
              </a:lnSpc>
              <a:buNone/>
            </a:pPr>
            <a:r>
              <a:rPr lang="en-US" sz="2000" dirty="0">
                <a:solidFill>
                  <a:srgbClr val="515865"/>
                </a:solidFill>
              </a:rPr>
              <a:t>PROBLEM(S):</a:t>
            </a:r>
          </a:p>
          <a:p>
            <a:pPr marL="0" lvl="0" indent="0" algn="ctr">
              <a:buNone/>
            </a:pPr>
            <a:r>
              <a:rPr lang="en-US" sz="2000" dirty="0">
                <a:solidFill>
                  <a:srgbClr val="515865"/>
                </a:solidFill>
              </a:rPr>
              <a:t>No stop date on antibiotic. No monitoring for drug-drug interactions. No </a:t>
            </a:r>
            <a:r>
              <a:rPr lang="en-US" sz="2000" dirty="0" err="1">
                <a:solidFill>
                  <a:srgbClr val="515865"/>
                </a:solidFill>
              </a:rPr>
              <a:t>followup</a:t>
            </a:r>
            <a:r>
              <a:rPr lang="en-US" sz="2000" dirty="0">
                <a:solidFill>
                  <a:srgbClr val="515865"/>
                </a:solidFill>
              </a:rPr>
              <a:t> to narrow therapy. No </a:t>
            </a:r>
            <a:r>
              <a:rPr lang="en-US" sz="2000" dirty="0" err="1">
                <a:solidFill>
                  <a:srgbClr val="515865"/>
                </a:solidFill>
              </a:rPr>
              <a:t>followup</a:t>
            </a:r>
            <a:r>
              <a:rPr lang="en-US" sz="2000" dirty="0">
                <a:solidFill>
                  <a:srgbClr val="515865"/>
                </a:solidFill>
              </a:rPr>
              <a:t> on the resident to note her response to antibiotics. No notification of the daytime clinician of new prescription.</a:t>
            </a:r>
          </a:p>
          <a:p>
            <a:pPr marL="0" indent="0" algn="ctr">
              <a:buNone/>
            </a:pPr>
            <a:endParaRPr lang="en-US" sz="2000" b="1" dirty="0">
              <a:solidFill>
                <a:schemeClr val="bg1"/>
              </a:solidFill>
            </a:endParaRPr>
          </a:p>
        </p:txBody>
      </p:sp>
      <p:sp>
        <p:nvSpPr>
          <p:cNvPr id="15" name="Rectangle 14" descr="Box highlighting Pre-PRESCRIPTIVE&#10;stages"/>
          <p:cNvSpPr/>
          <p:nvPr/>
        </p:nvSpPr>
        <p:spPr>
          <a:xfrm>
            <a:off x="98235" y="6773510"/>
            <a:ext cx="7252448" cy="276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descr="Box highlighting Post-PRESCRIPTIVE&#10;stage"/>
          <p:cNvSpPr/>
          <p:nvPr/>
        </p:nvSpPr>
        <p:spPr>
          <a:xfrm>
            <a:off x="7466626" y="6766153"/>
            <a:ext cx="2452430" cy="2748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Slide Number Placeholder 34"/>
          <p:cNvSpPr>
            <a:spLocks noGrp="1"/>
          </p:cNvSpPr>
          <p:nvPr>
            <p:ph type="sldNum" sz="quarter" idx="12"/>
          </p:nvPr>
        </p:nvSpPr>
        <p:spPr>
          <a:xfrm>
            <a:off x="9067800" y="7355696"/>
            <a:ext cx="487680" cy="413809"/>
          </a:xfrm>
        </p:spPr>
        <p:txBody>
          <a:bodyPr/>
          <a:lstStyle/>
          <a:p>
            <a:fld id="{993EEC8E-C5CF-40DF-832D-5BCB0E209B98}" type="slidenum">
              <a:rPr lang="en-US" smtClean="0"/>
              <a:t>13</a:t>
            </a:fld>
            <a:endParaRPr lang="en-US"/>
          </a:p>
        </p:txBody>
      </p:sp>
      <p:sp>
        <p:nvSpPr>
          <p:cNvPr id="14" name="Content Placeholder 13">
            <a:extLst>
              <a:ext uri="{FF2B5EF4-FFF2-40B4-BE49-F238E27FC236}">
                <a16:creationId xmlns:a16="http://schemas.microsoft.com/office/drawing/2014/main" id="{53E35E96-9789-C648-AA4A-FC571B0ABBC1}"/>
              </a:ext>
            </a:extLst>
          </p:cNvPr>
          <p:cNvSpPr>
            <a:spLocks noGrp="1"/>
          </p:cNvSpPr>
          <p:nvPr>
            <p:ph idx="14"/>
          </p:nvPr>
        </p:nvSpPr>
        <p:spPr>
          <a:xfrm>
            <a:off x="5241702" y="1089564"/>
            <a:ext cx="2108966" cy="5951483"/>
          </a:xfrm>
        </p:spPr>
        <p:txBody>
          <a:bodyPr>
            <a:normAutofit fontScale="55000" lnSpcReduction="20000"/>
          </a:bodyPr>
          <a:lstStyle/>
          <a:p>
            <a:pPr marL="0" indent="0" algn="ctr">
              <a:buNone/>
            </a:pPr>
            <a:r>
              <a:rPr lang="en-US" b="1" dirty="0">
                <a:solidFill>
                  <a:schemeClr val="bg1"/>
                </a:solidFill>
              </a:rPr>
              <a:t>Decision To Prescribe Antibiotic</a:t>
            </a:r>
          </a:p>
          <a:p>
            <a:pPr marL="0" indent="0" algn="ctr">
              <a:buNone/>
            </a:pPr>
            <a:endParaRPr lang="en-US" b="1" dirty="0">
              <a:solidFill>
                <a:schemeClr val="bg1"/>
              </a:solidFill>
            </a:endParaRPr>
          </a:p>
          <a:p>
            <a:pPr marL="0" indent="0" algn="ctr">
              <a:buNone/>
            </a:pPr>
            <a:r>
              <a:rPr lang="en-US" dirty="0"/>
              <a:t>Urine culture grows &gt; 100,000 </a:t>
            </a:r>
            <a:r>
              <a:rPr lang="en-US" dirty="0" err="1"/>
              <a:t>cfu</a:t>
            </a:r>
            <a:r>
              <a:rPr lang="en-US" dirty="0"/>
              <a:t>/mL Gram-negative rods. The nurse notifies the on-call provider, who orders ciprofloxacin.</a:t>
            </a:r>
          </a:p>
          <a:p>
            <a:pPr marL="0" lvl="0" indent="0" algn="ctr">
              <a:lnSpc>
                <a:spcPct val="107000"/>
              </a:lnSpc>
              <a:buNone/>
            </a:pPr>
            <a:endParaRPr lang="en-US" dirty="0"/>
          </a:p>
          <a:p>
            <a:pPr marL="0" lvl="0" indent="0" algn="ctr">
              <a:lnSpc>
                <a:spcPct val="107000"/>
              </a:lnSpc>
              <a:buNone/>
            </a:pPr>
            <a:r>
              <a:rPr lang="en-US" dirty="0">
                <a:solidFill>
                  <a:srgbClr val="AE1D21"/>
                </a:solidFill>
              </a:rPr>
              <a:t>PROBLEM(S):</a:t>
            </a:r>
          </a:p>
          <a:p>
            <a:pPr marL="0" lvl="0" indent="0" algn="ctr">
              <a:buNone/>
            </a:pPr>
            <a:r>
              <a:rPr lang="en-US" dirty="0">
                <a:solidFill>
                  <a:srgbClr val="AE1D21"/>
                </a:solidFill>
              </a:rPr>
              <a:t>No evaluation of  resident. No review of guidelines to determine if therapy is indicated.</a:t>
            </a:r>
          </a:p>
        </p:txBody>
      </p:sp>
      <p:sp>
        <p:nvSpPr>
          <p:cNvPr id="5" name="Title 4"/>
          <p:cNvSpPr>
            <a:spLocks noGrp="1"/>
          </p:cNvSpPr>
          <p:nvPr>
            <p:ph type="title"/>
          </p:nvPr>
        </p:nvSpPr>
        <p:spPr>
          <a:xfrm>
            <a:off x="292852" y="320276"/>
            <a:ext cx="9312884" cy="7291137"/>
          </a:xfrm>
        </p:spPr>
        <p:txBody>
          <a:bodyPr anchor="t">
            <a:noAutofit/>
          </a:bodyPr>
          <a:lstStyle/>
          <a:p>
            <a:r>
              <a:rPr lang="en-US" sz="3600" dirty="0"/>
              <a:t>Identifying the Problems—5</a:t>
            </a: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1200" dirty="0"/>
              <a:t> </a:t>
            </a:r>
            <a:br>
              <a:rPr lang="en-US" sz="3600" dirty="0"/>
            </a:br>
            <a:r>
              <a:rPr lang="en-US" sz="3600" dirty="0"/>
              <a:t>			</a:t>
            </a:r>
            <a:r>
              <a:rPr lang="en-US" sz="1800" b="1" dirty="0">
                <a:solidFill>
                  <a:schemeClr val="tx1"/>
                </a:solidFill>
              </a:rPr>
              <a:t>PRE-Prescriptive			POST-Prescriptive</a:t>
            </a:r>
            <a:br>
              <a:rPr lang="en-US" sz="1800" dirty="0">
                <a:solidFill>
                  <a:schemeClr val="tx1"/>
                </a:solidFill>
              </a:rPr>
            </a:br>
            <a:r>
              <a:rPr lang="en-US" sz="1800" b="1" dirty="0">
                <a:solidFill>
                  <a:schemeClr val="tx1"/>
                </a:solidFill>
              </a:rPr>
              <a:t> 		</a:t>
            </a:r>
            <a:endParaRPr lang="en-US" sz="1400" b="1" dirty="0"/>
          </a:p>
        </p:txBody>
      </p:sp>
    </p:spTree>
    <p:custDataLst>
      <p:tags r:id="rId1"/>
    </p:custDataLst>
    <p:extLst>
      <p:ext uri="{BB962C8B-B14F-4D97-AF65-F5344CB8AC3E}">
        <p14:creationId xmlns:p14="http://schemas.microsoft.com/office/powerpoint/2010/main" val="3229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 of a staff memb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268" y="5720408"/>
            <a:ext cx="612489" cy="1924050"/>
          </a:xfrm>
          <a:prstGeom prst="rect">
            <a:avLst/>
          </a:prstGeom>
        </p:spPr>
      </p:pic>
      <p:pic>
        <p:nvPicPr>
          <p:cNvPr id="18" name="Picture 17" descr="Graphic of a staff memb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5720408"/>
            <a:ext cx="612489" cy="1924050"/>
          </a:xfrm>
          <a:prstGeom prst="rect">
            <a:avLst/>
          </a:prstGeom>
        </p:spPr>
      </p:pic>
      <p:pic>
        <p:nvPicPr>
          <p:cNvPr id="17" name="Picture 16" descr="Graphic of a staff member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814" y="5720408"/>
            <a:ext cx="612197" cy="1924050"/>
          </a:xfrm>
          <a:prstGeom prst="rect">
            <a:avLst/>
          </a:prstGeom>
        </p:spPr>
      </p:pic>
      <p:sp>
        <p:nvSpPr>
          <p:cNvPr id="21" name="Round Diagonal Corner Rectangle 20" descr="Box highlighting post prescriptive opportunities for improvement"/>
          <p:cNvSpPr/>
          <p:nvPr/>
        </p:nvSpPr>
        <p:spPr>
          <a:xfrm>
            <a:off x="453782" y="2950956"/>
            <a:ext cx="6477000" cy="2806762"/>
          </a:xfrm>
          <a:prstGeom prst="round2DiagRect">
            <a:avLst/>
          </a:prstGeom>
          <a:solidFill>
            <a:srgbClr val="FFD602">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 name="Title 5"/>
          <p:cNvSpPr>
            <a:spLocks noGrp="1"/>
          </p:cNvSpPr>
          <p:nvPr>
            <p:ph type="title"/>
          </p:nvPr>
        </p:nvSpPr>
        <p:spPr/>
        <p:txBody>
          <a:bodyPr>
            <a:noAutofit/>
          </a:bodyPr>
          <a:lstStyle/>
          <a:p>
            <a:r>
              <a:rPr lang="en-US" sz="3600"/>
              <a:t>How To Start</a:t>
            </a:r>
          </a:p>
        </p:txBody>
      </p:sp>
      <p:sp>
        <p:nvSpPr>
          <p:cNvPr id="11" name="Content Placeholder 10"/>
          <p:cNvSpPr>
            <a:spLocks noGrp="1"/>
          </p:cNvSpPr>
          <p:nvPr>
            <p:ph sz="half" idx="1"/>
          </p:nvPr>
        </p:nvSpPr>
        <p:spPr>
          <a:xfrm>
            <a:off x="514742" y="997464"/>
            <a:ext cx="6355080" cy="5799987"/>
          </a:xfrm>
        </p:spPr>
        <p:txBody>
          <a:bodyPr>
            <a:noAutofit/>
          </a:bodyPr>
          <a:lstStyle/>
          <a:p>
            <a:pPr marL="235744" indent="-235744"/>
            <a:r>
              <a:rPr lang="en-US" dirty="0"/>
              <a:t>Start small, go for easy wins</a:t>
            </a:r>
          </a:p>
          <a:p>
            <a:pPr marL="235744" indent="-235744"/>
            <a:r>
              <a:rPr lang="en-US" dirty="0"/>
              <a:t>Focus on 1–2 aspect(s) of an opportunity for improvement</a:t>
            </a:r>
          </a:p>
          <a:p>
            <a:pPr marL="0" indent="0">
              <a:buNone/>
            </a:pPr>
            <a:endParaRPr lang="en-US" sz="1600" dirty="0"/>
          </a:p>
          <a:p>
            <a:pPr marL="0" indent="0" algn="ctr">
              <a:buNone/>
            </a:pPr>
            <a:r>
              <a:rPr lang="en-US" b="1" dirty="0"/>
              <a:t>The team chooses to focus on 2 post-prescriptive opportunities for improvement </a:t>
            </a:r>
          </a:p>
          <a:p>
            <a:pPr marL="834390" lvl="1" indent="-457200">
              <a:buAutoNum type="arabicPeriod"/>
            </a:pPr>
            <a:r>
              <a:rPr lang="en-US" sz="2400" dirty="0"/>
              <a:t>Monitor for drug-drug interactions.</a:t>
            </a:r>
          </a:p>
          <a:p>
            <a:pPr marL="834390" lvl="1" indent="-457200">
              <a:buAutoNum type="arabicPeriod"/>
            </a:pPr>
            <a:r>
              <a:rPr lang="en-US" sz="2400" dirty="0"/>
              <a:t>Notify the primary clinician of new antibiotic prescriptions.</a:t>
            </a:r>
          </a:p>
          <a:p>
            <a:pPr marL="235744" indent="-235744"/>
            <a:endParaRPr lang="en-US" sz="2200" dirty="0"/>
          </a:p>
          <a:p>
            <a:endParaRPr lang="en-US" sz="2200" dirty="0"/>
          </a:p>
        </p:txBody>
      </p:sp>
      <p:sp>
        <p:nvSpPr>
          <p:cNvPr id="22" name="Slide Number Placeholder 34"/>
          <p:cNvSpPr>
            <a:spLocks noGrp="1"/>
          </p:cNvSpPr>
          <p:nvPr>
            <p:ph type="sldNum" sz="quarter" idx="12"/>
          </p:nvPr>
        </p:nvSpPr>
        <p:spPr>
          <a:xfrm>
            <a:off x="9067800" y="7360749"/>
            <a:ext cx="487680" cy="413809"/>
          </a:xfrm>
        </p:spPr>
        <p:txBody>
          <a:bodyPr/>
          <a:lstStyle/>
          <a:p>
            <a:fld id="{993EEC8E-C5CF-40DF-832D-5BCB0E209B98}" type="slidenum">
              <a:rPr lang="en-US" smtClean="0"/>
              <a:t>14</a:t>
            </a:fld>
            <a:endParaRPr lang="en-US"/>
          </a:p>
        </p:txBody>
      </p:sp>
      <p:pic>
        <p:nvPicPr>
          <p:cNvPr id="12" name="Picture 11" descr="Box with graphic of an ambula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367" y="973400"/>
            <a:ext cx="2456688" cy="6239212"/>
          </a:xfrm>
          <a:prstGeom prst="rect">
            <a:avLst/>
          </a:prstGeom>
        </p:spPr>
      </p:pic>
      <p:sp>
        <p:nvSpPr>
          <p:cNvPr id="14" name="Content Placeholder 5"/>
          <p:cNvSpPr>
            <a:spLocks noGrp="1"/>
          </p:cNvSpPr>
          <p:nvPr>
            <p:ph idx="4294967295"/>
          </p:nvPr>
        </p:nvSpPr>
        <p:spPr>
          <a:xfrm>
            <a:off x="7462367" y="1212980"/>
            <a:ext cx="2391642" cy="6023696"/>
          </a:xfrm>
          <a:prstGeom prst="rect">
            <a:avLst/>
          </a:prstGeom>
        </p:spPr>
        <p:txBody>
          <a:bodyPr anchor="ctr">
            <a:normAutofit fontScale="92500" lnSpcReduction="10000"/>
          </a:bodyPr>
          <a:lstStyle/>
          <a:p>
            <a:pPr marL="0" indent="0" algn="ctr">
              <a:buNone/>
            </a:pPr>
            <a:r>
              <a:rPr lang="en-US" sz="2000" b="1">
                <a:solidFill>
                  <a:schemeClr val="bg1"/>
                </a:solidFill>
              </a:rPr>
              <a:t>Outcome</a:t>
            </a:r>
          </a:p>
          <a:p>
            <a:pPr marL="0" indent="0" algn="ctr">
              <a:buNone/>
            </a:pPr>
            <a:endParaRPr lang="en-US" sz="2000" b="1">
              <a:solidFill>
                <a:schemeClr val="bg1"/>
              </a:solidFill>
            </a:endParaRPr>
          </a:p>
          <a:p>
            <a:pPr marL="0" indent="0" algn="ctr">
              <a:buNone/>
            </a:pPr>
            <a:endParaRPr lang="en-US" sz="2000"/>
          </a:p>
          <a:p>
            <a:pPr marL="0" indent="0" algn="ctr">
              <a:buNone/>
            </a:pPr>
            <a:r>
              <a:rPr lang="en-US" sz="2000"/>
              <a:t>On day 8 of ciprofloxacin, </a:t>
            </a:r>
            <a:br>
              <a:rPr lang="en-US" sz="2000"/>
            </a:br>
            <a:r>
              <a:rPr lang="en-US" sz="2000"/>
              <a:t>INR is &gt;7</a:t>
            </a:r>
          </a:p>
          <a:p>
            <a:pPr marL="0" lvl="0" indent="0" algn="ctr">
              <a:lnSpc>
                <a:spcPct val="107000"/>
              </a:lnSpc>
              <a:buNone/>
            </a:pPr>
            <a:endParaRPr lang="en-US" sz="2000">
              <a:solidFill>
                <a:srgbClr val="515865"/>
              </a:solidFill>
            </a:endParaRPr>
          </a:p>
          <a:p>
            <a:pPr marL="0" lvl="0" indent="0" algn="ctr">
              <a:lnSpc>
                <a:spcPct val="107000"/>
              </a:lnSpc>
              <a:buNone/>
            </a:pPr>
            <a:r>
              <a:rPr lang="en-US" sz="2000">
                <a:solidFill>
                  <a:srgbClr val="515865"/>
                </a:solidFill>
              </a:rPr>
              <a:t>PROBLEM(S):</a:t>
            </a:r>
          </a:p>
          <a:p>
            <a:pPr marL="0" lvl="0" indent="0" algn="ctr">
              <a:buNone/>
            </a:pPr>
            <a:r>
              <a:rPr lang="en-US" sz="2000">
                <a:solidFill>
                  <a:srgbClr val="515865"/>
                </a:solidFill>
              </a:rPr>
              <a:t>No stop date on antibiotic. No monitoring for drug-drug interactions. No </a:t>
            </a:r>
            <a:r>
              <a:rPr lang="en-US" sz="2000" err="1">
                <a:solidFill>
                  <a:srgbClr val="515865"/>
                </a:solidFill>
              </a:rPr>
              <a:t>followup</a:t>
            </a:r>
            <a:r>
              <a:rPr lang="en-US" sz="2000">
                <a:solidFill>
                  <a:srgbClr val="515865"/>
                </a:solidFill>
              </a:rPr>
              <a:t> to narrow therapy. No </a:t>
            </a:r>
            <a:r>
              <a:rPr lang="en-US" sz="2000" err="1">
                <a:solidFill>
                  <a:srgbClr val="515865"/>
                </a:solidFill>
              </a:rPr>
              <a:t>followup</a:t>
            </a:r>
            <a:r>
              <a:rPr lang="en-US" sz="2000">
                <a:solidFill>
                  <a:srgbClr val="515865"/>
                </a:solidFill>
              </a:rPr>
              <a:t> on the resident to note her response to antibiotics. No notification of the daytime clinician of new prescription.</a:t>
            </a:r>
          </a:p>
        </p:txBody>
      </p:sp>
    </p:spTree>
    <p:custDataLst>
      <p:tags r:id="rId1"/>
    </p:custDataLst>
    <p:extLst>
      <p:ext uri="{BB962C8B-B14F-4D97-AF65-F5344CB8AC3E}">
        <p14:creationId xmlns:p14="http://schemas.microsoft.com/office/powerpoint/2010/main" val="245569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descr="Box highlighting section: Monitor for drug-drug interactions"/>
          <p:cNvSpPr/>
          <p:nvPr/>
        </p:nvSpPr>
        <p:spPr>
          <a:xfrm>
            <a:off x="1600200" y="1325734"/>
            <a:ext cx="7010400" cy="2301532"/>
          </a:xfrm>
          <a:prstGeom prst="round2DiagRect">
            <a:avLst/>
          </a:prstGeom>
          <a:solidFill>
            <a:srgbClr val="FFD602">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8" name="Round Diagonal Corner Rectangle 7" descr="Box highlighting section: Tell the primary provider of new antibiotic prescriptions"/>
          <p:cNvSpPr/>
          <p:nvPr/>
        </p:nvSpPr>
        <p:spPr>
          <a:xfrm>
            <a:off x="1600200" y="4043680"/>
            <a:ext cx="7010400" cy="2814320"/>
          </a:xfrm>
          <a:prstGeom prst="round2DiagRect">
            <a:avLst/>
          </a:prstGeom>
          <a:solidFill>
            <a:srgbClr val="FFD602">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a:solidFill>
                <a:schemeClr val="tx1"/>
              </a:solidFill>
            </a:endParaRPr>
          </a:p>
        </p:txBody>
      </p:sp>
      <p:sp>
        <p:nvSpPr>
          <p:cNvPr id="2" name="Title 1"/>
          <p:cNvSpPr>
            <a:spLocks noGrp="1"/>
          </p:cNvSpPr>
          <p:nvPr>
            <p:ph type="title"/>
          </p:nvPr>
        </p:nvSpPr>
        <p:spPr/>
        <p:txBody>
          <a:bodyPr>
            <a:noAutofit/>
          </a:bodyPr>
          <a:lstStyle/>
          <a:p>
            <a:r>
              <a:rPr lang="en-US" sz="3600"/>
              <a:t>Baseline Data</a:t>
            </a:r>
          </a:p>
        </p:txBody>
      </p:sp>
      <p:sp>
        <p:nvSpPr>
          <p:cNvPr id="3" name="Content Placeholder 2"/>
          <p:cNvSpPr>
            <a:spLocks noGrp="1"/>
          </p:cNvSpPr>
          <p:nvPr>
            <p:ph idx="1"/>
          </p:nvPr>
        </p:nvSpPr>
        <p:spPr>
          <a:xfrm>
            <a:off x="1562100" y="1478134"/>
            <a:ext cx="7086600" cy="5684666"/>
          </a:xfrm>
        </p:spPr>
        <p:txBody>
          <a:bodyPr>
            <a:noAutofit/>
          </a:bodyPr>
          <a:lstStyle/>
          <a:p>
            <a:pPr marL="0" indent="0" algn="ctr">
              <a:buNone/>
            </a:pPr>
            <a:r>
              <a:rPr lang="en-US" sz="3200" b="1"/>
              <a:t>Monitor for drug-drug interactions.</a:t>
            </a:r>
          </a:p>
          <a:p>
            <a:pPr marL="0" indent="0" algn="ctr">
              <a:buNone/>
            </a:pPr>
            <a:endParaRPr lang="en-US" sz="2400" b="1"/>
          </a:p>
          <a:p>
            <a:pPr marL="0" indent="0" algn="ctr">
              <a:buNone/>
            </a:pPr>
            <a:r>
              <a:rPr lang="en-US" sz="2400"/>
              <a:t>Count the number of antibiotic courses started on people who were also on warfarin in the last month. </a:t>
            </a:r>
          </a:p>
          <a:p>
            <a:pPr marL="509320" lvl="1" indent="0" algn="ctr">
              <a:buNone/>
            </a:pPr>
            <a:endParaRPr lang="en-US" sz="2400" b="1"/>
          </a:p>
          <a:p>
            <a:pPr marL="509320" lvl="1" indent="0" algn="ctr">
              <a:buNone/>
            </a:pPr>
            <a:endParaRPr lang="en-US" sz="2400" b="1"/>
          </a:p>
          <a:p>
            <a:pPr marL="509320" lvl="1" indent="0" algn="ctr">
              <a:buNone/>
            </a:pPr>
            <a:r>
              <a:rPr lang="en-US" b="1"/>
              <a:t>Tell the primary clinician about </a:t>
            </a:r>
          </a:p>
          <a:p>
            <a:pPr marL="509320" lvl="1" indent="0" algn="ctr">
              <a:buNone/>
            </a:pPr>
            <a:r>
              <a:rPr lang="en-US" b="1"/>
              <a:t>new antibiotic prescriptions.</a:t>
            </a:r>
          </a:p>
          <a:p>
            <a:pPr marL="509320" lvl="1" indent="0" algn="ctr">
              <a:buNone/>
            </a:pPr>
            <a:endParaRPr lang="en-US" sz="2400" b="1"/>
          </a:p>
          <a:p>
            <a:pPr marL="0" indent="0" algn="ctr">
              <a:buNone/>
            </a:pPr>
            <a:r>
              <a:rPr lang="en-US" sz="2400"/>
              <a:t>Count the number of antibiotic courses started by a covering provider in the last month.</a:t>
            </a:r>
          </a:p>
          <a:p>
            <a:pPr marL="0" indent="0" algn="ctr">
              <a:buNone/>
            </a:pPr>
            <a:endParaRPr lang="en-US" sz="2400"/>
          </a:p>
        </p:txBody>
      </p:sp>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a:p>
        </p:txBody>
      </p:sp>
    </p:spTree>
    <p:custDataLst>
      <p:tags r:id="rId1"/>
    </p:custDataLst>
    <p:extLst>
      <p:ext uri="{BB962C8B-B14F-4D97-AF65-F5344CB8AC3E}">
        <p14:creationId xmlns:p14="http://schemas.microsoft.com/office/powerpoint/2010/main" val="389849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Baseline Data Collection</a:t>
            </a:r>
          </a:p>
        </p:txBody>
      </p:sp>
      <p:sp>
        <p:nvSpPr>
          <p:cNvPr id="3" name="Content Placeholder 2"/>
          <p:cNvSpPr>
            <a:spLocks noGrp="1"/>
          </p:cNvSpPr>
          <p:nvPr>
            <p:ph idx="1"/>
          </p:nvPr>
        </p:nvSpPr>
        <p:spPr>
          <a:xfrm>
            <a:off x="502920" y="990600"/>
            <a:ext cx="9052560" cy="5799987"/>
          </a:xfrm>
        </p:spPr>
        <p:txBody>
          <a:bodyPr>
            <a:normAutofit/>
          </a:bodyPr>
          <a:lstStyle/>
          <a:p>
            <a:pPr marL="0" indent="0" algn="ctr">
              <a:buNone/>
            </a:pPr>
            <a:endParaRPr lang="en-US" sz="2400" b="1"/>
          </a:p>
          <a:p>
            <a:r>
              <a:rPr lang="en-US" sz="3200"/>
              <a:t>In your 100-bed facility over the last month, 12 antibiotic prescriptions were started </a:t>
            </a:r>
          </a:p>
          <a:p>
            <a:pPr lvl="1"/>
            <a:r>
              <a:rPr lang="en-US" sz="2400"/>
              <a:t>8 by a covering clinician</a:t>
            </a:r>
          </a:p>
          <a:p>
            <a:pPr lvl="1"/>
            <a:r>
              <a:rPr lang="en-US" sz="2400"/>
              <a:t>3 residents were on warfarin </a:t>
            </a:r>
          </a:p>
          <a:p>
            <a:pPr marL="509320" lvl="1" indent="0">
              <a:buNone/>
            </a:pPr>
            <a:r>
              <a:rPr lang="en-US" sz="2400"/>
              <a:t>  </a:t>
            </a:r>
          </a:p>
          <a:p>
            <a:r>
              <a:rPr lang="en-US" sz="3200"/>
              <a:t>There was no process in place to notify the regular provider about the new medications started by the covering clinician</a:t>
            </a:r>
          </a:p>
        </p:txBody>
      </p:sp>
      <p:pic>
        <p:nvPicPr>
          <p:cNvPr id="4" name="Picture 3" descr="Graphic with 12 prescriptions, 8 of those by a covering provider, 3 of those were on warfar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094" y="2667000"/>
            <a:ext cx="3328416" cy="1048512"/>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16</a:t>
            </a:fld>
            <a:endParaRPr lang="en-US"/>
          </a:p>
        </p:txBody>
      </p:sp>
    </p:spTree>
    <p:custDataLst>
      <p:tags r:id="rId1"/>
    </p:custDataLst>
    <p:extLst>
      <p:ext uri="{BB962C8B-B14F-4D97-AF65-F5344CB8AC3E}">
        <p14:creationId xmlns:p14="http://schemas.microsoft.com/office/powerpoint/2010/main" val="172125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Intervention</a:t>
            </a:r>
          </a:p>
        </p:txBody>
      </p:sp>
      <p:sp>
        <p:nvSpPr>
          <p:cNvPr id="3" name="Content Placeholder 2"/>
          <p:cNvSpPr>
            <a:spLocks noGrp="1"/>
          </p:cNvSpPr>
          <p:nvPr>
            <p:ph idx="1"/>
          </p:nvPr>
        </p:nvSpPr>
        <p:spPr/>
        <p:txBody>
          <a:bodyPr>
            <a:normAutofit/>
          </a:bodyPr>
          <a:lstStyle/>
          <a:p>
            <a:pPr marL="0" indent="0" algn="ctr">
              <a:buNone/>
            </a:pPr>
            <a:r>
              <a:rPr lang="en-US" sz="3500" b="1"/>
              <a:t>You decide to develop an intervention! </a:t>
            </a:r>
          </a:p>
          <a:p>
            <a:pPr marL="0" indent="0" algn="ctr">
              <a:buNone/>
            </a:pPr>
            <a:endParaRPr lang="en-US" sz="1000" b="1"/>
          </a:p>
          <a:p>
            <a:r>
              <a:rPr lang="en-US" sz="3200"/>
              <a:t>The </a:t>
            </a:r>
            <a:r>
              <a:rPr lang="en-US" sz="3200" u="sng"/>
              <a:t>dispensing pharmacist</a:t>
            </a:r>
            <a:r>
              <a:rPr lang="en-US" sz="3200"/>
              <a:t> sends an email to regular clinicians about all antibiotics started by an on-call covering clinicians</a:t>
            </a:r>
          </a:p>
          <a:p>
            <a:r>
              <a:rPr lang="en-US" sz="3200"/>
              <a:t>The </a:t>
            </a:r>
            <a:r>
              <a:rPr lang="en-US" sz="3200" u="sng"/>
              <a:t>team</a:t>
            </a:r>
            <a:r>
              <a:rPr lang="en-US" sz="3200"/>
              <a:t>—</a:t>
            </a:r>
          </a:p>
          <a:p>
            <a:pPr lvl="1"/>
            <a:r>
              <a:rPr lang="en-US" sz="2600"/>
              <a:t>Notifies the clinicians about this new policy and the reason for the change via an email and signs posted in charting areas</a:t>
            </a:r>
          </a:p>
          <a:p>
            <a:pPr lvl="1"/>
            <a:r>
              <a:rPr lang="en-US" sz="2600"/>
              <a:t>Confirms that the dispensing pharmacist has the email and pager numbers for the regular clinicians </a:t>
            </a:r>
          </a:p>
          <a:p>
            <a:pPr lvl="1"/>
            <a:r>
              <a:rPr lang="en-US" sz="2600"/>
              <a:t>Asks the pharmacist to keep a copy of the emails sent</a:t>
            </a:r>
          </a:p>
          <a:p>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t>17</a:t>
            </a:fld>
            <a:endParaRPr lang="en-US"/>
          </a:p>
        </p:txBody>
      </p:sp>
    </p:spTree>
    <p:custDataLst>
      <p:tags r:id="rId1"/>
    </p:custDataLst>
    <p:extLst>
      <p:ext uri="{BB962C8B-B14F-4D97-AF65-F5344CB8AC3E}">
        <p14:creationId xmlns:p14="http://schemas.microsoft.com/office/powerpoint/2010/main" val="319508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Outcomes</a:t>
            </a:r>
            <a:endParaRPr lang="en-US"/>
          </a:p>
        </p:txBody>
      </p:sp>
      <p:sp>
        <p:nvSpPr>
          <p:cNvPr id="3" name="Content Placeholder 2"/>
          <p:cNvSpPr>
            <a:spLocks noGrp="1"/>
          </p:cNvSpPr>
          <p:nvPr>
            <p:ph idx="1"/>
          </p:nvPr>
        </p:nvSpPr>
        <p:spPr>
          <a:xfrm>
            <a:off x="502920" y="1219200"/>
            <a:ext cx="9052560" cy="5571387"/>
          </a:xfrm>
        </p:spPr>
        <p:txBody>
          <a:bodyPr>
            <a:normAutofit/>
          </a:bodyPr>
          <a:lstStyle/>
          <a:p>
            <a:pPr marL="0" indent="0">
              <a:buNone/>
            </a:pPr>
            <a:r>
              <a:rPr lang="en-US" sz="3200"/>
              <a:t>Clinicians</a:t>
            </a:r>
            <a:r>
              <a:rPr lang="en-US" sz="3200" b="1"/>
              <a:t> </a:t>
            </a:r>
            <a:endParaRPr lang="en-US" sz="3200"/>
          </a:p>
          <a:p>
            <a:r>
              <a:rPr lang="en-US" sz="2400"/>
              <a:t>Reviewed all of the antibiotic prescriptions</a:t>
            </a:r>
          </a:p>
          <a:p>
            <a:r>
              <a:rPr lang="en-US" sz="2400"/>
              <a:t>Stopped or changed the antibiotics in 5 of 8 cases  </a:t>
            </a:r>
          </a:p>
        </p:txBody>
      </p:sp>
      <p:pic>
        <p:nvPicPr>
          <p:cNvPr id="5" name="Content Placeholder 4" descr="Photo of people high fiving"/>
          <p:cNvPicPr>
            <a:picLocks noGrp="1" noChangeAspect="1"/>
          </p:cNvPicPr>
          <p:nvPr>
            <p:ph sz="half" idx="4294967295"/>
          </p:nvPr>
        </p:nvPicPr>
        <p:blipFill rotWithShape="1">
          <a:blip r:embed="rId4" cstate="print">
            <a:extLst>
              <a:ext uri="{28A0092B-C50C-407E-A947-70E740481C1C}">
                <a14:useLocalDpi xmlns:a14="http://schemas.microsoft.com/office/drawing/2010/main" val="0"/>
              </a:ext>
            </a:extLst>
          </a:blip>
          <a:stretch/>
        </p:blipFill>
        <p:spPr>
          <a:xfrm>
            <a:off x="2646045" y="3352800"/>
            <a:ext cx="4766310" cy="3177540"/>
          </a:xfr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993EEC8E-C5CF-40DF-832D-5BCB0E209B98}" type="slidenum">
              <a:rPr lang="en-US" smtClean="0"/>
              <a:t>18</a:t>
            </a:fld>
            <a:endParaRPr lang="en-US"/>
          </a:p>
        </p:txBody>
      </p:sp>
    </p:spTree>
    <p:custDataLst>
      <p:tags r:id="rId1"/>
    </p:custDataLst>
    <p:extLst>
      <p:ext uri="{BB962C8B-B14F-4D97-AF65-F5344CB8AC3E}">
        <p14:creationId xmlns:p14="http://schemas.microsoft.com/office/powerpoint/2010/main" val="420358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Sharing/Distribution/Reporting</a:t>
            </a:r>
          </a:p>
        </p:txBody>
      </p:sp>
      <p:sp>
        <p:nvSpPr>
          <p:cNvPr id="3" name="Content Placeholder 2"/>
          <p:cNvSpPr>
            <a:spLocks noGrp="1"/>
          </p:cNvSpPr>
          <p:nvPr>
            <p:ph idx="1"/>
          </p:nvPr>
        </p:nvSpPr>
        <p:spPr/>
        <p:txBody>
          <a:bodyPr/>
          <a:lstStyle/>
          <a:p>
            <a:pPr marL="0" indent="0">
              <a:buNone/>
            </a:pPr>
            <a:r>
              <a:rPr lang="en-US" sz="3200"/>
              <a:t>Share results with the following people  </a:t>
            </a:r>
          </a:p>
          <a:p>
            <a:pPr lvl="1">
              <a:buFont typeface="Arial" panose="020B0604020202020204" pitchFamily="34" charset="0"/>
              <a:buChar char="•"/>
            </a:pPr>
            <a:r>
              <a:rPr lang="en-US" sz="2400"/>
              <a:t>Nursing home staff</a:t>
            </a:r>
          </a:p>
          <a:p>
            <a:pPr lvl="1">
              <a:buFont typeface="Arial" panose="020B0604020202020204" pitchFamily="34" charset="0"/>
              <a:buChar char="•"/>
            </a:pPr>
            <a:r>
              <a:rPr lang="en-US" sz="2400"/>
              <a:t>Prescribers/clinicians</a:t>
            </a:r>
          </a:p>
          <a:p>
            <a:pPr lvl="1">
              <a:buFont typeface="Arial" panose="020B0604020202020204" pitchFamily="34" charset="0"/>
              <a:buChar char="•"/>
            </a:pPr>
            <a:r>
              <a:rPr lang="en-US" sz="2400"/>
              <a:t>Nursing home management/directors</a:t>
            </a:r>
          </a:p>
          <a:p>
            <a:pPr lvl="1">
              <a:buFont typeface="Arial" panose="020B0604020202020204" pitchFamily="34" charset="0"/>
              <a:buChar char="•"/>
            </a:pPr>
            <a:r>
              <a:rPr lang="en-US" sz="2400"/>
              <a:t>Centers for Medicare &amp; Medicaid Services</a:t>
            </a:r>
          </a:p>
          <a:p>
            <a:pPr lvl="1">
              <a:buFont typeface="Arial" panose="020B0604020202020204" pitchFamily="34" charset="0"/>
              <a:buChar char="•"/>
            </a:pPr>
            <a:r>
              <a:rPr lang="en-US" sz="2400"/>
              <a:t>Residents and family members</a:t>
            </a:r>
          </a:p>
          <a:p>
            <a:pPr marL="509320" lvl="1" indent="0">
              <a:buNone/>
            </a:pPr>
            <a:endParaRPr lang="en-US" sz="2400"/>
          </a:p>
          <a:p>
            <a:pPr marL="0" indent="0">
              <a:buNone/>
            </a:pPr>
            <a:endParaRPr lang="en-US"/>
          </a:p>
          <a:p>
            <a:pPr marL="0" indent="0">
              <a:buNone/>
            </a:pPr>
            <a:endParaRPr lang="en-US"/>
          </a:p>
          <a:p>
            <a:pPr marL="0" indent="0">
              <a:buNone/>
            </a:pPr>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t>19</a:t>
            </a:fld>
            <a:endParaRPr lang="en-US"/>
          </a:p>
        </p:txBody>
      </p:sp>
      <p:pic>
        <p:nvPicPr>
          <p:cNvPr id="7" name="Picture 6" descr="Photograph of a diverse team of healthcare provid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926" y="4413685"/>
            <a:ext cx="4866547" cy="273710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9244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Objectives</a:t>
            </a:r>
            <a:endParaRPr lang="en-US"/>
          </a:p>
        </p:txBody>
      </p:sp>
      <p:sp>
        <p:nvSpPr>
          <p:cNvPr id="3" name="Content Placeholder 2"/>
          <p:cNvSpPr>
            <a:spLocks noGrp="1"/>
          </p:cNvSpPr>
          <p:nvPr>
            <p:ph idx="1"/>
          </p:nvPr>
        </p:nvSpPr>
        <p:spPr>
          <a:xfrm>
            <a:off x="502920" y="1143000"/>
            <a:ext cx="9174480" cy="5799987"/>
          </a:xfrm>
        </p:spPr>
        <p:txBody>
          <a:bodyPr>
            <a:normAutofit/>
          </a:bodyPr>
          <a:lstStyle/>
          <a:p>
            <a:pPr marL="514350" indent="-514350">
              <a:buFont typeface="+mj-lt"/>
              <a:buAutoNum type="arabicPeriod"/>
            </a:pPr>
            <a:r>
              <a:rPr lang="en-US" sz="3200"/>
              <a:t>Name the goals of antibiotic stewardship and why it is important in long-term care (LTC)</a:t>
            </a:r>
          </a:p>
          <a:p>
            <a:pPr marL="514350" indent="-514350">
              <a:buFont typeface="+mj-lt"/>
              <a:buAutoNum type="arabicPeriod"/>
            </a:pPr>
            <a:r>
              <a:rPr lang="en-US" sz="3200"/>
              <a:t>Describe the team members to include in an antibiotic stewardship program </a:t>
            </a:r>
          </a:p>
          <a:p>
            <a:pPr marL="514350" indent="-514350">
              <a:buFont typeface="+mj-lt"/>
              <a:buAutoNum type="arabicPeriod"/>
            </a:pPr>
            <a:r>
              <a:rPr lang="en-US" sz="3200"/>
              <a:t>Discuss the potential interventions for antibiotic stewardship in the LTC setting</a:t>
            </a:r>
          </a:p>
          <a:p>
            <a:pPr marL="514350" indent="-514350">
              <a:buFont typeface="+mj-lt"/>
              <a:buAutoNum type="arabicPeriod"/>
            </a:pPr>
            <a:r>
              <a:rPr lang="en-US" sz="3200"/>
              <a:t>Discuss methods to measure and share outcomes of stewardship interventions</a:t>
            </a:r>
          </a:p>
        </p:txBody>
      </p:sp>
      <p:sp>
        <p:nvSpPr>
          <p:cNvPr id="6" name="Slide Number Placeholder 5"/>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374196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a:t>Pre-</a:t>
            </a:r>
            <a:r>
              <a:rPr lang="en-US" sz="3600"/>
              <a:t>prescriptive Interventions</a:t>
            </a:r>
          </a:p>
        </p:txBody>
      </p:sp>
      <p:sp>
        <p:nvSpPr>
          <p:cNvPr id="3" name="Content Placeholder 2"/>
          <p:cNvSpPr>
            <a:spLocks noGrp="1"/>
          </p:cNvSpPr>
          <p:nvPr>
            <p:ph idx="1"/>
          </p:nvPr>
        </p:nvSpPr>
        <p:spPr>
          <a:xfrm>
            <a:off x="502920" y="1143000"/>
            <a:ext cx="9052560" cy="6477000"/>
          </a:xfrm>
        </p:spPr>
        <p:txBody>
          <a:bodyPr>
            <a:normAutofit/>
          </a:bodyPr>
          <a:lstStyle/>
          <a:p>
            <a:pPr marL="0" indent="0" fontAlgn="t">
              <a:buNone/>
            </a:pPr>
            <a:r>
              <a:rPr lang="en-US" sz="3200" b="1" dirty="0"/>
              <a:t>Examples </a:t>
            </a:r>
          </a:p>
          <a:p>
            <a:pPr>
              <a:spcAft>
                <a:spcPts val="1200"/>
              </a:spcAft>
            </a:pPr>
            <a:r>
              <a:rPr lang="en-US" sz="2400" dirty="0"/>
              <a:t>Checklist of signs and symptoms for nurses to use before calling a provider about a resident with a change in status</a:t>
            </a:r>
          </a:p>
          <a:p>
            <a:pPr>
              <a:spcAft>
                <a:spcPts val="1200"/>
              </a:spcAft>
            </a:pPr>
            <a:r>
              <a:rPr lang="en-US" sz="2400" dirty="0"/>
              <a:t>Prescribing guidelines distributed to staff and clinicians</a:t>
            </a:r>
          </a:p>
          <a:p>
            <a:pPr>
              <a:spcAft>
                <a:spcPts val="1200"/>
              </a:spcAft>
            </a:pPr>
            <a:r>
              <a:rPr lang="en-US" sz="2400" dirty="0"/>
              <a:t>Pocket cards distributed to staff indicating minimum criteria for starting antibiotics</a:t>
            </a:r>
          </a:p>
          <a:p>
            <a:pPr>
              <a:spcAft>
                <a:spcPts val="1200"/>
              </a:spcAft>
            </a:pPr>
            <a:r>
              <a:rPr lang="en-US" sz="2400" dirty="0"/>
              <a:t>Electronic medical record “stops” to notify providers if a resident does not meet criteria for antibiotic therapy or needs monitoring</a:t>
            </a:r>
          </a:p>
          <a:p>
            <a:pPr>
              <a:spcAft>
                <a:spcPts val="1200"/>
              </a:spcAft>
            </a:pPr>
            <a:r>
              <a:rPr lang="en-US" sz="2400" dirty="0"/>
              <a:t>Dose recommendations for residents with decreased kidney function </a:t>
            </a:r>
          </a:p>
          <a:p>
            <a:pPr>
              <a:spcAft>
                <a:spcPts val="1200"/>
              </a:spcAft>
            </a:pPr>
            <a:r>
              <a:rPr lang="en-US" sz="2400" dirty="0"/>
              <a:t>Requirement that all antibiotic orders have an indication, dose, and duration</a:t>
            </a:r>
          </a:p>
          <a:p>
            <a:pPr marL="0" indent="0">
              <a:buNone/>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20</a:t>
            </a:fld>
            <a:endParaRPr lang="en-US"/>
          </a:p>
        </p:txBody>
      </p:sp>
    </p:spTree>
    <p:custDataLst>
      <p:tags r:id="rId1"/>
    </p:custDataLst>
    <p:extLst>
      <p:ext uri="{BB962C8B-B14F-4D97-AF65-F5344CB8AC3E}">
        <p14:creationId xmlns:p14="http://schemas.microsoft.com/office/powerpoint/2010/main" val="123683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a:t>Post-</a:t>
            </a:r>
            <a:r>
              <a:rPr lang="en-US" sz="3600"/>
              <a:t>prescriptive Interventions</a:t>
            </a:r>
          </a:p>
        </p:txBody>
      </p:sp>
      <p:sp>
        <p:nvSpPr>
          <p:cNvPr id="3" name="Content Placeholder 2"/>
          <p:cNvSpPr>
            <a:spLocks noGrp="1"/>
          </p:cNvSpPr>
          <p:nvPr>
            <p:ph idx="1"/>
          </p:nvPr>
        </p:nvSpPr>
        <p:spPr>
          <a:xfrm>
            <a:off x="502920" y="1143000"/>
            <a:ext cx="9052560" cy="6400800"/>
          </a:xfrm>
        </p:spPr>
        <p:txBody>
          <a:bodyPr>
            <a:normAutofit/>
          </a:bodyPr>
          <a:lstStyle/>
          <a:p>
            <a:pPr marL="0" indent="0" fontAlgn="t">
              <a:buNone/>
            </a:pPr>
            <a:r>
              <a:rPr lang="en-US" sz="3200" b="1"/>
              <a:t>Examples:</a:t>
            </a:r>
            <a:endParaRPr lang="en-US" sz="3200"/>
          </a:p>
          <a:p>
            <a:r>
              <a:rPr lang="en-US" sz="2400"/>
              <a:t>Electronic alert or pharmacy institutes antibiotic “time out” at 48 or 72 hours</a:t>
            </a:r>
          </a:p>
          <a:p>
            <a:pPr lvl="1"/>
            <a:r>
              <a:rPr lang="en-US" sz="2400"/>
              <a:t>Require the prescriber to reassess antibiotic prescriptions and verify the need to continue them</a:t>
            </a:r>
          </a:p>
          <a:p>
            <a:r>
              <a:rPr lang="en-US" sz="2400"/>
              <a:t>Provider reviews culture results and diagnostic tests to make sure antibiotics are necessary and effective</a:t>
            </a:r>
          </a:p>
          <a:p>
            <a:r>
              <a:rPr lang="en-US" sz="2400"/>
              <a:t>Formal review of appropriateness of antibiotic prescriptions by infectious disease–trained consultants 24 to 72 hours after the initial prescription </a:t>
            </a:r>
          </a:p>
          <a:p>
            <a:pPr lvl="1"/>
            <a:r>
              <a:rPr lang="en-US" sz="2400"/>
              <a:t>Consultants can be pharmacists or physicians</a:t>
            </a:r>
          </a:p>
        </p:txBody>
      </p:sp>
      <p:sp>
        <p:nvSpPr>
          <p:cNvPr id="4" name="Slide Number Placeholder 3"/>
          <p:cNvSpPr>
            <a:spLocks noGrp="1"/>
          </p:cNvSpPr>
          <p:nvPr>
            <p:ph type="sldNum" sz="quarter" idx="12"/>
          </p:nvPr>
        </p:nvSpPr>
        <p:spPr/>
        <p:txBody>
          <a:bodyPr/>
          <a:lstStyle/>
          <a:p>
            <a:fld id="{993EEC8E-C5CF-40DF-832D-5BCB0E209B98}" type="slidenum">
              <a:rPr lang="en-US" smtClean="0"/>
              <a:t>21</a:t>
            </a:fld>
            <a:endParaRPr lang="en-US"/>
          </a:p>
        </p:txBody>
      </p:sp>
    </p:spTree>
    <p:custDataLst>
      <p:tags r:id="rId1"/>
    </p:custDataLst>
    <p:extLst>
      <p:ext uri="{BB962C8B-B14F-4D97-AF65-F5344CB8AC3E}">
        <p14:creationId xmlns:p14="http://schemas.microsoft.com/office/powerpoint/2010/main" val="241321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287000" cy="914400"/>
          </a:xfrm>
        </p:spPr>
        <p:txBody>
          <a:bodyPr>
            <a:noAutofit/>
          </a:bodyPr>
          <a:lstStyle/>
          <a:p>
            <a:r>
              <a:rPr lang="en-US" sz="3600"/>
              <a:t>Outcome Measures for </a:t>
            </a:r>
            <a:br>
              <a:rPr lang="en-US" sz="3600"/>
            </a:br>
            <a:r>
              <a:rPr lang="en-US" sz="3600" i="1"/>
              <a:t>Post</a:t>
            </a:r>
            <a:r>
              <a:rPr lang="en-US" sz="3600"/>
              <a:t>-prescriptive Interventions</a:t>
            </a:r>
          </a:p>
        </p:txBody>
      </p:sp>
      <p:sp>
        <p:nvSpPr>
          <p:cNvPr id="3" name="Content Placeholder 2"/>
          <p:cNvSpPr>
            <a:spLocks noGrp="1"/>
          </p:cNvSpPr>
          <p:nvPr>
            <p:ph idx="1"/>
          </p:nvPr>
        </p:nvSpPr>
        <p:spPr>
          <a:xfrm>
            <a:off x="502920" y="1143000"/>
            <a:ext cx="9403080" cy="5799987"/>
          </a:xfrm>
        </p:spPr>
        <p:txBody>
          <a:bodyPr>
            <a:normAutofit/>
          </a:bodyPr>
          <a:lstStyle/>
          <a:p>
            <a:pPr marL="0" indent="0" fontAlgn="t">
              <a:buNone/>
            </a:pPr>
            <a:r>
              <a:rPr lang="en-US" sz="3200" b="1"/>
              <a:t>Examples</a:t>
            </a:r>
            <a:endParaRPr lang="en-US" sz="3200"/>
          </a:p>
          <a:p>
            <a:pPr fontAlgn="t"/>
            <a:r>
              <a:rPr lang="en-US" sz="2400"/>
              <a:t>Number of antibiotic starts per 1,000 resident-days</a:t>
            </a:r>
          </a:p>
          <a:p>
            <a:pPr fontAlgn="t"/>
            <a:r>
              <a:rPr lang="en-US" sz="2400"/>
              <a:t>Days of antibiotic therapy per 1,000 resident-days</a:t>
            </a:r>
          </a:p>
          <a:p>
            <a:pPr fontAlgn="t"/>
            <a:r>
              <a:rPr lang="en-US" sz="2400"/>
              <a:t>Length of therapy</a:t>
            </a:r>
          </a:p>
          <a:p>
            <a:pPr fontAlgn="t"/>
            <a:r>
              <a:rPr lang="en-US" sz="2400"/>
              <a:t>Cost of antibiotics</a:t>
            </a:r>
          </a:p>
          <a:p>
            <a:pPr fontAlgn="t"/>
            <a:r>
              <a:rPr lang="en-US" sz="2400"/>
              <a:t>Use of guideline-concordant antibiotics</a:t>
            </a:r>
          </a:p>
          <a:p>
            <a:pPr fontAlgn="t"/>
            <a:r>
              <a:rPr lang="en-US" sz="2400" i="1" err="1"/>
              <a:t>Clostridioides</a:t>
            </a:r>
            <a:r>
              <a:rPr lang="en-US" sz="2400" i="1"/>
              <a:t> difficile </a:t>
            </a:r>
            <a:r>
              <a:rPr lang="en-US" sz="2400"/>
              <a:t>infection rates</a:t>
            </a:r>
          </a:p>
          <a:p>
            <a:r>
              <a:rPr lang="en-US" sz="2400"/>
              <a:t>Adverse events related to antibiotics</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22</a:t>
            </a:fld>
            <a:endParaRPr lang="en-US"/>
          </a:p>
        </p:txBody>
      </p:sp>
    </p:spTree>
    <p:custDataLst>
      <p:tags r:id="rId1"/>
    </p:custDataLst>
    <p:extLst>
      <p:ext uri="{BB962C8B-B14F-4D97-AF65-F5344CB8AC3E}">
        <p14:creationId xmlns:p14="http://schemas.microsoft.com/office/powerpoint/2010/main" val="85394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ackboard background"/>
          <p:cNvPicPr>
            <a:picLocks noChangeAspect="1"/>
          </p:cNvPicPr>
          <p:nvPr/>
        </p:nvPicPr>
        <p:blipFill>
          <a:blip r:embed="rId4"/>
          <a:stretch>
            <a:fillRect/>
          </a:stretch>
        </p:blipFill>
        <p:spPr>
          <a:xfrm>
            <a:off x="-40620" y="914400"/>
            <a:ext cx="10139640" cy="6220691"/>
          </a:xfrm>
          <a:prstGeom prst="rect">
            <a:avLst/>
          </a:prstGeom>
        </p:spPr>
      </p:pic>
      <p:sp>
        <p:nvSpPr>
          <p:cNvPr id="2" name="Title 1"/>
          <p:cNvSpPr>
            <a:spLocks noGrp="1"/>
          </p:cNvSpPr>
          <p:nvPr>
            <p:ph type="title"/>
          </p:nvPr>
        </p:nvSpPr>
        <p:spPr/>
        <p:txBody>
          <a:bodyPr>
            <a:noAutofit/>
          </a:bodyPr>
          <a:lstStyle/>
          <a:p>
            <a:r>
              <a:rPr lang="en-US" sz="3600"/>
              <a:t>Summary</a:t>
            </a:r>
          </a:p>
        </p:txBody>
      </p:sp>
      <p:sp>
        <p:nvSpPr>
          <p:cNvPr id="15" name="Slide Number Placeholder 14"/>
          <p:cNvSpPr>
            <a:spLocks noGrp="1"/>
          </p:cNvSpPr>
          <p:nvPr>
            <p:ph type="sldNum" sz="quarter" idx="12"/>
          </p:nvPr>
        </p:nvSpPr>
        <p:spPr/>
        <p:txBody>
          <a:bodyPr/>
          <a:lstStyle/>
          <a:p>
            <a:fld id="{993EEC8E-C5CF-40DF-832D-5BCB0E209B98}" type="slidenum">
              <a:rPr lang="en-US" smtClean="0"/>
              <a:pPr/>
              <a:t>23</a:t>
            </a:fld>
            <a:endParaRPr lang="en-US"/>
          </a:p>
        </p:txBody>
      </p:sp>
      <p:sp>
        <p:nvSpPr>
          <p:cNvPr id="3" name="Content Placeholder 2"/>
          <p:cNvSpPr>
            <a:spLocks noGrp="1"/>
          </p:cNvSpPr>
          <p:nvPr>
            <p:ph idx="1"/>
          </p:nvPr>
        </p:nvSpPr>
        <p:spPr>
          <a:xfrm>
            <a:off x="523875" y="1447800"/>
            <a:ext cx="9052560" cy="5029200"/>
          </a:xfrm>
        </p:spPr>
        <p:txBody>
          <a:bodyPr>
            <a:noAutofit/>
          </a:bodyPr>
          <a:lstStyle/>
          <a:p>
            <a:pPr marL="742950" lvl="0" indent="-742950" defTabSz="711200">
              <a:lnSpc>
                <a:spcPct val="100000"/>
              </a:lnSpc>
              <a:spcBef>
                <a:spcPct val="0"/>
              </a:spcBef>
              <a:spcAft>
                <a:spcPct val="35000"/>
              </a:spcAft>
              <a:buFont typeface="+mj-lt"/>
              <a:buAutoNum type="arabicPeriod"/>
            </a:pPr>
            <a:r>
              <a:rPr lang="en-US" sz="3200">
                <a:solidFill>
                  <a:schemeClr val="bg1"/>
                </a:solidFill>
              </a:rPr>
              <a:t>Gather a motivated team	</a:t>
            </a:r>
          </a:p>
          <a:p>
            <a:pPr marL="742950" lvl="0" indent="-742950" defTabSz="711200">
              <a:lnSpc>
                <a:spcPct val="100000"/>
              </a:lnSpc>
              <a:spcBef>
                <a:spcPct val="0"/>
              </a:spcBef>
              <a:spcAft>
                <a:spcPct val="35000"/>
              </a:spcAft>
              <a:buFont typeface="+mj-lt"/>
              <a:buAutoNum type="arabicPeriod"/>
            </a:pPr>
            <a:r>
              <a:rPr lang="en-US" sz="3200">
                <a:solidFill>
                  <a:schemeClr val="bg1"/>
                </a:solidFill>
              </a:rPr>
              <a:t>Brainstorm and identify opportunities for improvement  </a:t>
            </a:r>
          </a:p>
          <a:p>
            <a:pPr marL="742950" lvl="0" indent="-742950" defTabSz="711200">
              <a:lnSpc>
                <a:spcPct val="100000"/>
              </a:lnSpc>
              <a:spcBef>
                <a:spcPct val="0"/>
              </a:spcBef>
              <a:spcAft>
                <a:spcPct val="35000"/>
              </a:spcAft>
              <a:buFont typeface="+mj-lt"/>
              <a:buAutoNum type="arabicPeriod"/>
            </a:pPr>
            <a:r>
              <a:rPr lang="en-US" sz="3200">
                <a:solidFill>
                  <a:schemeClr val="bg1"/>
                </a:solidFill>
              </a:rPr>
              <a:t>Obtain baseline data	</a:t>
            </a:r>
          </a:p>
          <a:p>
            <a:pPr marL="742950" lvl="0" indent="-742950" defTabSz="711200">
              <a:lnSpc>
                <a:spcPct val="100000"/>
              </a:lnSpc>
              <a:spcBef>
                <a:spcPct val="0"/>
              </a:spcBef>
              <a:spcAft>
                <a:spcPct val="35000"/>
              </a:spcAft>
              <a:buFont typeface="+mj-lt"/>
              <a:buAutoNum type="arabicPeriod"/>
            </a:pPr>
            <a:r>
              <a:rPr lang="en-US" sz="3200">
                <a:solidFill>
                  <a:schemeClr val="bg1"/>
                </a:solidFill>
              </a:rPr>
              <a:t>Plan intervention and train involved staff  </a:t>
            </a:r>
          </a:p>
          <a:p>
            <a:pPr marL="742950" lvl="0" indent="-742950" defTabSz="711200">
              <a:lnSpc>
                <a:spcPct val="100000"/>
              </a:lnSpc>
              <a:spcBef>
                <a:spcPct val="0"/>
              </a:spcBef>
              <a:spcAft>
                <a:spcPct val="35000"/>
              </a:spcAft>
              <a:buFont typeface="+mj-lt"/>
              <a:buAutoNum type="arabicPeriod"/>
            </a:pPr>
            <a:r>
              <a:rPr lang="en-US" sz="3200">
                <a:solidFill>
                  <a:schemeClr val="bg1"/>
                </a:solidFill>
              </a:rPr>
              <a:t>Implement intervention, collect outcomes </a:t>
            </a:r>
          </a:p>
          <a:p>
            <a:pPr marL="742950" lvl="0" indent="-742950" defTabSz="711200">
              <a:lnSpc>
                <a:spcPct val="100000"/>
              </a:lnSpc>
              <a:spcBef>
                <a:spcPct val="0"/>
              </a:spcBef>
              <a:spcAft>
                <a:spcPct val="35000"/>
              </a:spcAft>
              <a:buFont typeface="+mj-lt"/>
              <a:buAutoNum type="arabicPeriod"/>
            </a:pPr>
            <a:r>
              <a:rPr lang="en-US" sz="3200">
                <a:solidFill>
                  <a:schemeClr val="bg1"/>
                </a:solidFill>
              </a:rPr>
              <a:t>Share outcomes with stakeholders</a:t>
            </a:r>
          </a:p>
          <a:p>
            <a:pPr marL="742950" indent="-742950" defTabSz="711200">
              <a:spcBef>
                <a:spcPct val="0"/>
              </a:spcBef>
              <a:spcAft>
                <a:spcPct val="35000"/>
              </a:spcAft>
              <a:buFont typeface="+mj-lt"/>
              <a:buAutoNum type="arabicPeriod"/>
            </a:pPr>
            <a:r>
              <a:rPr lang="en-US" sz="3200">
                <a:solidFill>
                  <a:schemeClr val="bg1"/>
                </a:solidFill>
              </a:rPr>
              <a:t>Brainstorm the next intervention</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Mn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DU7P7bEHE7RyA7d3rWQtnMGwt+cZ/u9K3DKPLZeu2TP51zHjO4m0axbW7eMzRL/r7cDLMMgAr7+3evn6lKN7nvQqPY0I7K9Llv7QjB+hz/OrUVrfx/d1CNif7xxXJaP400XUbZLm1nUoxxypBBHYjHBrfg16zOMsoP1rFez6s0tPsbEcGqBf9dET/vVII9WA4lRhx3qnDq1u/O8+9WE1GLruJB9BWqjB9fxIbl2LBXVeABGfxqIyasoI8tWHfpzTlv4yRtkYD/dNON4uMhnPtir9kukied9iq1zqwyWtc+vyg1C19fLwbU47nZV43R9ZP++TTTNIVx8559KFQf8AMP2q/lKTaldY+aA89BtNM/tK5Y/Lb846FDV1jIG5U/itAaYqPlbr6UPDy/mD2sexQfVJwfmt8rxkbTSDV5DgC37dTV4+cx/1LnHbbTStx/z7kemVqfq9T+YftYdiodaOP9SQfrTl1oE/6s8f7VWWDZIaEZPtRswOLc/gopqjU/mD2kOxEdZjA5R8fWlOtQng7/pT/JGP+PNsf7tMaziZxmzJ564o9lV7iU6XYb/a1ued0gHfilGq2m3PmMDgYBHWnCwt+pt2H4VG+l2zDiKQUvY1iuekL/alpu/12R9MUw6laMT+/wADrSf2PFt+VJeahl0NW+6sgPrgVDhXXQpSo9ydtQtj832gDn1o+225H+vH51QfQ7jPy5x/u046Lcc7VJJ6nbUfvv5SrUu5c+22x6zj8WpovrYEYmTBHPzdKprodyf+Wb/lSyaDdbflRz7baLVX9kX7ruXBfwbcfaU/E96edQiwP9KiPPZqy20K7Ix5RP1Wm/2He7T+4J5+lP8AfL7IWpdzWN8SxIkB7DkYJ/zilF4wwu5cZ7MKxX0O9HWJ/UAGo30e+XO23nJHoaV6v8oclPuby3B2bmCkenWms0LDLQoMf7PWsAWGpR4xa3a4/wBoEU0R6opY+Rdj6gUc0+sSvZx6M3mhspAcxJye3FVpLC1z8juoz2bNZizaomVMUzc/xKKeb64VQr2suQc8fyqW090PlktmXW06Potw+M8cVEdKBw32puPaok1SRv8Al3lX1JApP7QbO3y5D+ApWgNOZJ/Zku0gXS49xSNpt0W4vDj0Bpq6g/3fJb8xTv7QfIPktj1BFCjEXNMsx2Ug6zEn3JpJ9MjuIzHOyujHkMM1Cb9h/wAs3/MU1tQkIP8Ao7HHfPWq5YivIeuj28bDy3WPHZVp4063DFmdifUVSfUpgT/ore/zUv8AaU38NuQcetCjDsU3PuX/ALHZo38X03VKq2gwBCCffvWWL+4YZNvn+VR/bLzgi3Iyc8mnZLoLlk+pq3MduwG2NI8c529alDW3H7tP++awmvrx2BaIj2zQt1dM33T7VN/IOR23N3dbg/6tP++advh/55p+VYDXl4o+YnP4UC8uWGMH9Kq/kLkfc6ASR8cJ+VP8xRz8tc4Lm63EgE/lTvtV1twVIoUn2Dk8zfM6j+IUx7gnJyMfWsVpp2GcSfhQI7mX/lk5Hu1P3uiDkj1Zrm9UDmRRj3pp1CIj/WA1lfYbhusOB9aeunS7jxgEVLVXsO1PuaH9pQY/1lKdSh/56D2NZv8AZs2elIdOmx0pWq9g/ddzSOoJwd1MbUogPvHFZrWE2P8AE0x7K4xggfnSaq9hpUu5oNqsJON5zUbalDn/AFlZv2G5z/qgf+BU1rO4Ix9nGfd6n972LUaXc1BqMIP+spRqUJOBIKxXs7nnNt/4+Kj+zXAPNswH+8KV6vYrkp9zf+3ocfOKlW8X/npXN+XMv/LBj+NLHM6HmNh9TQpT7C9nDudML1P+egpDejHDA1z7TbukZH40De3AVvzp3n2F7OHc3zfKB94CmjUI/wC+B9axBDck8R/+PCnG2uuP3a592p/vOwctPubBv1z/AKwVHJqEY6v+lZLxXX/PND/wOmCOdjhlTj/apfvew+Wn3NY6lF/eP5Ug1FCfvn8qzjbzbcKEx9ai8qdW4WP/AL7otVXQVqXc2Dfx9dxqNtTjXuxrKPnc5hU/8DFRbZMf6nI/3hSftOxSjT7m4moxHu1L/aMY4y34VjRiX/niB/wIU9knJxsT/vsUL2nYXLTXU2Vv426M35Ufb0/56NWKFugeI1I/3hUwjuCOVUf8CqkqnYTVPuahv0yP3jfjTheL18zisgw3HaNT/wADpfJuP7iN/wADpfvOwWp9zX+3J/fpft0P979KxvLuFz+4XHp5gqRFnYD93Gv1cUXn2Dlh3NQXyZ4bNNbUVB6k+hrOaGYLg+SP+B1EYmwfnQH3IotU7CSp9zTfUk3Y2k/h1pn9qJ/zzIx7VmNHJtz5kZx/tUw71J5hP1kqX7UtKn3Nb+1k6FX/AAFPGqx8fK1YUkjjHEf4SCmrcsWwV/8AHhU81RFckGdEmqRsOhH4U8ahHjvisBJM87R+YpzTts/1f5U+aZPs4G2dTjA4UmkGq7v4GFYqzyY/1DevWk864PPksB9afNUGqcDaOqRZw2acNQjPQGue82Td88L8/jVmGR9uRGxH0pJ1GN04G19vjzzmlF/b9NtYkkjbv9W1R/aGycxkUc1RC9nA6Nb6H3o+3wnuawEnYj7hNL5r4/1RP4U+aYvZxOgGoR8D16U77dGvrXPiWT/ni4P0qSOS4b/lk5+oo5p9g9nE3Wv0OOM596QXvHANZKtd5+W3P509FvDnEGB7tT/edieWKL8l7IuRtNR/bpvpVZobkjdsFC205HIApctRjvTLJvpO7frTDezHoRUZtJiP4vzoW1k/vMKPZ1A5qZJ9snx95eKcl3I3VuaatnzyzH2zUi2i8csfxoVKoHtKZE13Jng05Ll2P38D61KLGPrtYn3alFkg6Kw+jUexqi9rTENwRnDH6k1C13t4LHH0q0LRMY2MR9TTTYxcnyG/M1fsKjEqsEVxcDH8dRvdYztyfar6WMX/AD7saQ2cQ6W3P0oeGqB7eBRWfPX+dI0qH1q99ji7W2T7LSfZYv8An3P5Uvq8x+2gZzzRjPGPxpsdwAa0TbQ4Gbf8xUT2Nrn/AFW36HFT9XmUq0BpmXbk/wA6jN0vbgfWpxawYH7pjj3zTvs8GP8Aj3/IVXsZk+1gVluE67jT/tMS9ev1qVbe3B4tsfUVIkMOP+Pb9KPYTB1YFVryPPBx+NIbyP0H51cEMR6Ww/75p4jjA/491/75p+wmL2sCgt2gPQfkTQbo/wB0/wDfJrRUqo4h/SjzBj/VgU/YSF7aPYzDdMTwrE+mw0GWfqsEh/CtPcSvCc0xpWB+7R7CXcPbR7GaZrgfeilX8KQ3xDHczfRuK0RIx/hpDlh/qs1LoS7lKtHsUBegdGU4680C6Gef51ba3jcfNaqf+A1H9hiY/LbMPwxUuhULVamQLcRs3ce9SJcQgHBY1INPXPCSj6U86cMY2y0LD1OwOtTGx3UYByTilFxGWAXP5Ug03Bxmb86FsdvGZcjr0p+xqdhe0p9yWSWNVJfdxVY30WcZOKlazUn5llP1bio/sFvn/VN+dTKjU7DjUp9QNzGehIpvnpk/NUv2G3x/qX/M0C1t8825OPWl7GoP2sBq3EXBL4p63EGB+8H4GpFW1UY+zxD8M1IGtlGTDH7fLTVCZLqxCO4gb5Q2fpzUytIx/dxsw7ZGKfBLbhemPoKnWaDONjmtY0WZuqr7EUNvcEfcQE+rVJJZ3Lc+ZEPwNTJcRDO2PH1p/wBqTj5c1XsdCPatGXdRz2672jWQd2QdKhS4DNztH1rb89GA+TgdaQtC/DQxn61m8M76M0VdW1RkmRdvJWoi8eev61rulspz9ngH4UxpLVf+WUP0AqHhpDVZdjIknhB6KT/vUulxLqV4YYeFUjzH7D2+tWfta3l9/Z9kI1k/5aSFQRGP6n2rYto4ra3tY4VwolYE92Pqfeinhry12Cdey03LOl+SloI41ACMV/I0VlfavJmlQcDeTRXoxmkkcUoNu4+clVmI5xg1zvxJm8vwhcuM5XZ/6EK6KZgGkHX5Qa5f4iMD4Qvi3QKv57lpz2ZMPiR86fHq5msvHYOnzSWiT2UEzrC20FyOSQO/FcTa6zrOeNVvfp5xrs/2iFX/AITuHAwP7Ot/5GuBtBnmvWowXs46dDy605e0lr1Ohg1nXAv/ACFr3H/XZqsx61rgUbdXvs9/35rNt/lTGBn1Iq1tCxg55PBGOlacsexlzy7l9de1/bxrN+PYTtSnXvEKnB1m/H/bw1UsDZnjPfA6Uh6U7IXM+5d/4SLxERj+278Y/wCm7UP4h8RcZ1u/6dp2qlJ5bvlU8tOgGc00jIPpRZBdlz/hIdfOQda1Dn/p4bj9aade8QBh/wATrUMH/p4b/GqiqM8/z6UMoOc9Kdguy03iDxFuIOt6j/4ENTm8Qa8Bn+29QIx/z3bjj61nccH+VIxyfagVy2de17gjWdQ3dR+/amy674gPztrGocn/AJ7MBVQ9RjrTJAeh6UDuWTr+vf8AQZ1Dp/z8N/jSDXtc5zrGoe2Lhuv51U2Z7gY9abgn0zQIuNr2uMABrF/kf9PDc/rSf29rmP8AkMahnt+/b/GqJHqMUvJ+VelAFz+39d6f21qAx/08N/jSf2/r2M/21qHP/Tw3+NUdpBoYfKOelAF067ru3nWL/n/p4b/GmHXNaOf+JxqH/gQ3+NUgMDpQwK0Bct/21rXOdXvzn/p4b/GkGt630/te/wDxuG/xqpt60gTocYoAuHWtb/6C9/8A+BDf40wa1rQORq9+P+3hv8arqMj60LGx4OcDOKALA1rWcDGsahnuPPbp+dB1jXP+gvf8cf8AHw3+NQpHnsSacYepXP40AObVtXwudUvs9/8ASG/xpp1TV8f8hO+I952/xpfI4zuHHoKDEduR25xQA3+0NWOSdSvP+/7f40fbdT76ld5/67N/jSqvB4596Rt2wLn5c5x2pWQ7sab3Uv8An+uz/wBtmpPtupj/AJfrv/v63+NPVcnrknvQVypbK/SiyC7EW81Ln/T7nH/XZqX7ZfAf8f1zx/01akEfOCRSNF3zmiyC7FF9qA4+33JH/XVuKX7ffn/l+ugP+ujf400KpJIYg0YGd2SaLILsU3uoYz9tuiD0/et/jQLzURk/bLvH/XRqbtyfvEfhT2TavDUWQXYLfahjH266HP8Az1b/ABpTe6lg41C7IH/TU/405YiTtXlj7VI1v5bZm39eeO9OwXZEt5qW3m9u/r5rVIl1qWFP227Uf9dW5pYo/m+8wGfSpzGxjXa74wTyKLILsge41Jhlr6856fvGqNbrUAOb67Az/wA9Wq35UmRguyjuKjaCQsMBiPSlZBdkH2q+z/x/3mPXzTQbnUMH/T7zr/z1NSNaOFLD7oo8l1GWUjt0p2QXYwXGpFf+Qjef9/jSC51AAY1S8/7+n/GpNrr2DUwqxA3R8flQK48XOoEf8hS8/wC/x/xo+1akCVGo3eD/ANN2/wAajeFgwIx9KcLeViMcUAIbnUSSP7SvP+/zUgn1Etg6ldf9/m/xp/kMB3z60NbspBZWJPSgLkM0uoAKRqVwfUec2R+tRfaNQ5H2+6PfPnN/jU0sWBuXcPw6VB5bFgQcnvQAw3Wo5B/tC6A7/vm/xppvL8ZAvrvr185un50ro2CNynHpUZj+bdtIP1oC48XuoBvm1C5x1z5zUhvNQZgF1G6Pt5zUgiHHzdAQOaGV1B56/rSsh3YG+1Dp/aN0OOvnNUf269xn7fck/wDXU/40vl9MkUFFx0APc5osguxFvNQP/L9c49fNb/Gl+13+CV1C6P8A22b/ABprR9e39KQQnk889xRZBdj1u9Qzg395n/rqf8act3fk/wDIQu+n/PRv8aiEeSc0/wAsgfLkUxXJPP1Agt/aFzx/00b/ABpJLm/HJvrrP/XU/wCNM8lud3OPfrSmLcMAfrQO7Gfa9Q/5/rr/AL/NSfar3Oft1zgesrf40rQ44K5+hpzW/P3QfoaAuxrXF8y8X0/P/TU/40wXN9/z+XA/7an/ABqXyc+3H5Ugt+OOtAXYwXF8Tn7Zc/8Af1v8aQ3N/nP2y5/7+mpWtyp6/kaY0RHHPtQFxq3d4rDdd3WOhAlalF5qHH+l3Wf+urf400xkDndSquOpJGO9Ari/bL//AJ/Lr/v63+NAvLvHzXl1n/rqaO49u1IdxJAxz7UDuxTdXm3P2y5PP/PU0n2q7x/x93Of+up/xoXKZDKp+ooClj9xQfY0WQXYouLsj/j8uP8Av6aT7Rcn/l6n/wC/rf40hVl6L0680bjj7vX2osF2HnXRyPtMx+shpN91tGbif/v4aAgAGDjmnryOw/GlZBdkXmXOcC5mP/bQ0qy3W7b9ouFP/XRqmKnPygH8KEjYg9CaLILsjM14oH+mXIH/AF1ak+2X4IAvrof9tW/xqTZz8wOfajy+ctyO/FFkF2MF9qQU/wDEwu/+/wA3T86T+0NTAH/EwvOn/PZqDH1O3mlMLAdCfQiiyDmY3+0NRz/yELz/AL/NTv7Q1Pbn+0bzt/y1b/Ghoc9Aeg605bYsN2G4HPtRZBdjTqGoZx/aN2cHtM1NN/qOM/b7r6+c3+NDQNnaBzUfksO2BRZBzPuTLqGpM3GoXY5/57Nj+dH9pamD/wAhG7/7/N/jUIV9x2ryMn14pu0jOfTiiyDmfcnbUtS3cahef9/2/wAacNU1QYxqV4P+27f41VbnJ/OlPI6UWQczLJ1XVcn/AIml7/3/AG/xpTq2rf8AQTvf+/7f41VCg+1K6/d4xTsg5mWf7W1Uf8xO9Of+m7f40p1XVgcHU73P/Xdv8aqFSenf2oK0rILsuDVdVzn+1L38Z25/WkGq6rnA1S9J9p2/xqnyKMGiyDmZfXWNYHTVL3p3nb/GlGs6xn/kLX34XDf41Q7Uo/WiyDmZfGt6121e/wD/AAIb/GnDXNbx/wAhjUP/AAIb/GqHJHAFOXiiyC7L413XgONa1ED/AK+G/wAacNf1/IH9tal/4Et/jVBvwpV6nPpxRZBdmh/wkHiIHjXNT/8AAl/8aeviLxJ217U//Alv8azM/wA6cnKk980WQXZpHxL4kB41/U/f/Sm/xo/4SXxJ1/4SDUx/28v/AI1mEHFJ3osuwcz7mqPFHiXP/Iwap/4Et/jS/wDCVeJ9v/Iw6n/4EtWQOvPFB68Ucq7D5n3NlPFvilRx4i1P/wACWp//AAmHiwf8zJqg+ly3+NYYFO7cfypcq7Bzy7m4PGfi7/oZNU/8CWo/4TPxd/0Muq/+BLViYwMZNJT5V2Dml3N1fGfi/gf8JNqv/gS1L/wm3i8f8zNqo/7eG5rCHX1oFHKuwc0u5u/8Jp4vxz4l1Q/9vDUg8Y+LMf8AIx6p/wCBDVh9z2pwHvmjlXYOaXc2/wDhMvFn/Qx6p/4EtSHxd4sYH/iodUI/6+WrFxnnil9e9HKuwc8u5sHxZ4o5/wCKi1T/AMCWpB4r8UD/AJmHVP8AwJaskheMZ6UDFLlXYOeXc2R4u8VAf8jFqv8A4Et/jTh4w8WDp4k1X/wJb/GsQe+fwpep55p8q7BzS7m6PGXi7H/Iyap/4EtTl8aeL/8AoZdV/wDAlqwPw/WnDvRZdg5n3OhTxl4u6DxJqp5/5+WpR438YKePEuqfjcNWAnyg/wBKYTk0WQc0u50w8feM+P8AipNS/wC/5p4+IHjT/oZdR/7+muYXg7hSjjFLlXYOaXc6lfiF41/6GTUTz/z1py/ETxrnnxJqB/7aVyq475P0pw6/1o5Y9g55dzrP+FieNOP+Kivs4/v04fETxp/0MN7x/tVyYGTxnilWjkj2Hzy7nW/8LC8abf8AkYbv3G7rUy/ETxpkY8QXXTs1ccu0EbhxTl7dRRyR7B7Sfc7A/EPxwFVm1+72noSRzQvxI8a99fuvrkVyJZm+8c075c+nrRyR7B7Sfc64/EjxryRr10D9aD8R/GpPzeILsDPYiuVRkxjGD2Oe9OdlyW4Oe2KOSPYPaS7nRzfEbxp8w/4SG8PuGqH/AIWB4yk+94gvT9XrmZiMHb0qOM80vZw7DVSfc+vPBTrG+m7F+aTTxLIc5LOQCSfU11zXAQxIx63LAVwng2RvP0le39mR5/75ro765bymdACYblGB9mAr59Plb9T37c1vQXW5BFqLjLcgGipdaj8y7DbN3yDn86KznF8zLi1ZGjcjLztyB5YrlviVx4GuiOSXjz7/ADiurZQ6ZOfni5rlfiQp/wCELufTMWR/wNa65rRnLT3R86ftD4bx5H/2D4P5GuFsSc9OO1d1+0Jj/hYZ6/8AHjb/APoNcRYEHkjJ9K9ij/Dj6HkVv4kvU0412471ZGWUA847VAhyx4GKnThQT1rQyJFA8sjGTkHrTTySaVc96MfSgBp6/wCNKq/N1AH8qCMehz0xSc+1ADD9727UDlhk47U4McMOxGDTD1xQA3G0EDkA+nWhsMOmPpS98UNkZoAYQAeDzTHbOTj60/vyeaYfYUARN0zSZ6DtUhXdxRsOM7cDpQBEwXHQ57UhXgVJt4pu3igCMD5jmmyLUyr178UpjUg+goAgAXGOf/r0FcirH2c4wOuacIQOS3PYAUAVVjJ7HmnpC23J5FW1URg5QN6CmgMygbcYFAEQtwF9DQsa5xxxUwUFD1NGzaT0zQBGVO04FOMfADFRnvT2C429sdKXgYO0H2NAEO07MUzY2PT1qZ1Zmz0GKj24AxnOKAGOpBAyPTimnaCflzUxGR0Az7UZXHTPvQBHjcPu455o2ttOMbh36VOrBVOBkEc01ivAK8dz3oAgVG3fPwO560hhxg7gefSrKHI6VJBDLNINoYtjge3rQBTWDnO9R14qZLVWUc59gKupZP5xXIxwTkc1oW9gqSEHe56glRjP40AY8ViSucNwM4Aq39iTbu8o8Kcls1sOqbkJ2BcfOccfpSyTBflVl2Efex+lAGbp1mvnq72p2hflHOWq7Fp8bxSJ5Mg8zBBUdcDgYqxbSjzM43Z+XJPAHrkVbW5ZY1EbhT2AJx+OenNAHOz6a0QQhldSAxKH9D71E0JbbuyvHBHIrqZnWYIFtURioydmM+wx1qhd2zo22ARM2enrnsKAMZbc4+Vjk+3FDWzL/G7A9SBxVx/M4Xy+noOKi3SqjfIPegCs0Db8b33Z/D3pxt5fl2tnue9OaWRmYlAP60g37M7cDrjpQBBPFNgfNxjr7VX8i66FQRn72eM1akMhTaznH0pEYhWy0inHT1FAEAjmXkqMY9e/el3FeFUj6mptxDbTIwHUZFMVpAeqMec5FADFz1DD3pAJs8HNSbWYDbCo9waaUOe469DQBBIszAHnnvUbQzDrkDOOlXFEihgrAEgdev4flSYkxuJyQckd6AM6SIg88nNRGOVX5H51cfzOV2n8qbtVv4xnpzQBVO/nMSntnFMIzn5celXArEgAj+uKVlk+7t49KAKXlu3RVPXOaYI8Akx9u9X1BB+6AWNOYSA/KuT6Hv7UAZuzBGeRjpmmhQ38Hf15rRZR/FEVP+zxinCPLDavJ9TigDPWNccE4p6quPmz1wMGr7YXnyADnrmhVbaT5HOc544oAqFY143EnrzUblByzZJ9BV2VI5Dv8jbgdh1qq3l5yI+e9AEBZN33tvNPEke35mfr0ApxjTP+rzTWjj4yhA96ABih+ZS3ucdKXdHtHzn8qTbGFK7Tz7VHJ5WQF5Pr0oAm+U4w4/Kjy23A70xjvUaeWAF5Pr2p4ePkEfTmgAeMc8oxx/epoU7Rwp/4FU8SRuCeRz696GijLELJhR0oAhK5P3R74NMaMA4CnmrccP8AtA5OAcYphjIYFU79/WgCsqsflLc+9LggjgDjmrSwjcTkflUgt+TnI/DINAFNU4GQOTQU4+7jtkCrXkkEZOBjnPek2tswORnpQBAY+cgj8aQx5J+VDiptmMBlI9805Y2yeePp0oArLB6KRnpzQImV+cj8KsrHg5zx/OniAsc/Mo7YGaAKYQ+gP40/Y+3lT9etWvJwOVJ9ODTgmB8qlc+tAFNQOQ2fyzUZA7Y/lV8Rs3ylfyqGSNg3KE0AQLznPfsRUiDODxSeUfvcj37UBTxtzQBKLc53A5JFI9vt3DHQcehpUlkjz1xjFTpcb02/Kc8UAUZLVApJ6npxUMlrHs6EHPQVqSDJONwPTA6ZqCRPnLbl/kaAM02YyQsn596geEoM8e351oyJk96Z5OGIU80AZpU54o5HBq+8AYH7tQyQMoBPAI60AVicZpw2470CNgcjil2kYzQAo6fe4z0HWkxzyKcBQF4A70AMK5zjilA/nTwvvS4/SgBuKUKD9fenBe1AwKAEK+tKo7U7v04o4oAaQoHFKgAFLgkcCkA/CgBw+lNYCpAuRzQVG3nrQBEelJ9DzTyD1/pSbeO+aAE7jOaUZNL07ClI7igBoWnLuA3dD2o/Clxx1oAaF5pSOvangcZ/OkxkdKAGilHT8aBjuKdt56UAN60o796XHtRigAODSU7bRjA+8KAG459KVRRg5pRmgBxXB60AenpQPfrQB7igBTx0pMU4jg/SkC5brQAgFOAxQoxz2o60AA605TyfekFFADw3y0q01fan8YG0HPegBRT93I4A4xUakg8jipEba2eOhHSgB3frmlB4ApgHpTl6UAKvrQegpQfpz+lNB60AMkPFMjPIpZTwTTI6APqbwbMftulc5/4lkfT/AHRXWMm6K+VeN1vuH1UkVxfggA3Wltx/yDEA/wC+Aa71NonMYUYeORf6/wBa+da1fqz6JPReiLcG24tYJs/ejU0VV8NTFtJjViCyMyHj0NFbRXMkzOSabRpj/VwL/wBM8Vy/xIyPBFzjqZI+P+Biumi+aOJskYjOP0rlviKf+KMuiTwDH3/2xRP4X6Ew+JHzt+0Jz8ROeP8AQbf/ANBrh9PI3Zruf2hl2/EUqM4Fhb/+g1w1kOQfevXofw4+h5Ff+JL1NaHGBUq9uKji5UHvVhF6mtTIUDviggHoOPSnDpSANzweOuKAG4wM7aVl4HangMcfLnIyAPSk7HIJoAYVwSGBBx0xUe3qRUrHr/WmY60AMAxzQzMwAA6cCjpQpK4dcgjoRQBGRgjNMPI4qbA2nrTOpIxn2oAjK/IG/DrTSOakbkg4GfTHFKIySMgj3oAhAyR6U9I8j1qz5e07VXLZx65qU2zJjcMA8igCmtuT/hT1iXB+XgVbxwNqjr96m7BtDH5uccUAVwvzddv0p6xKCDwfc1Iy9OOfWomUkd6AEZV56Z+tBeMRgbTuPUk8Uqxk8gZAo8vPvQBGVXj5jx/OlCqeece5p5XtjijbhOST7CgCIr0xSlRjP61IV5OFOe2aXy2PGQAO1AEe07ewxz70zYvcjNTFct8xwO+Oabt4OOfSgCHbz39CKGj+XgYB9eKlCORtH1605bQsFy3U8MAaAIdqqMZUmlXrk9R0GK0YdJuGG4L8vXJ4q/BpVvHCslzNGvqq9TQBlWFnJdbvLUBRjJJ4/OtKSOxgQBLoySKeQOBVt7izWIJ1QdlXH45rPPktIfKjKkdASBkUAO+120eSUkVc9M5xUZvY2kO4IVGMbs5JqIPAQxEPU8hmPSnoqr8xKKzd+vFAEz3RfK4CrjC46VDNcMsnRJAANvH64p+87CvTjoU61BMoYqwfPHQigCyt5lSrxdOmelSW9wY48MoZlz8zdBms5C8Z+V0IPOOw/DvUpZiwX5ArKdxC9vcfjQBr207RgLDIUPG5vT6VZ8yG4RoyyRyAjDAcEjvXPQYMZWNsN0JLYHWpJILh3Aj74P3gc/5/rQBrT2isVxdRK4OSOmaqsoBX94rNu4GOvOOc1HHZXjso+VGU/MGYZH+cVoxQtaqtzdT2+9A2yMbW645JH8qAKFwzJIT5cJBBGMA4qDhowuwZLDtVmWNH+QMQmMAgdTUTRxkZUrx0LDjpQBC6fOMpHkc9ehqGRQ3y7BjvhsmrTqp27sZ6fIai8uORW27sD3ySKAKzQ7sv+8z644pqxybTJkqc45HNTSfe+V8Ln0ok8sAsTzwTwQBQBWSFljAbjjIwec+9Rus4XbhqtyrG0Ybceg47UyP7yhieOuaAKmZujoORg8daeW4x5TDpyOlTuvzg7fl9Qc5qQJgmMBTkcMDQBQkI/vcY70jR7jgMOmeR1HpVuSHcwBDH1xUdwiZAYADuM80AVhEq/NuGe+Kcwbb98H8MVJtVgQvyjjGec1KI1O1SUJ6krxigCqhBYlxgY64zzQ3zEZwR3xwTU5Az0CjOOaNsJbG0fUigCu6/KfvD9aaQvQA56E1bWNlb5irDPTORSgDAygPXODmgCui8YXI6ZBFOVCD83ygHtU7eWylVOPT3pyRNk7WH0LUAV3h/iCHZnjHPFQtboUOFI99vWtFh9392wIPJzwaNzK2ArHeOW7igDJeJIwFMb4/rURHHfIHfvWrIpYbWbce3aoRb7htGBjk5oAzTCrKP9Zn6VGYY9zY35HStgRqUCBeR1461DPb5Y+XGQD60AZaJCTzkj0qzHbKwyCQO+e1T+UsYXdCNx6E0OoOd0RC/XvQBXMW0FA3HpTfJXB61YkjXaNodjjH0qIDaMZYe1AFiyWEoVdyCPbpTpIIsBkI/PrUK8Z27vwpfLb7xI4HTPSgCQxBQN20qehzUsbLkHv2qLgZHr2pzHv1H16UAK21pO5H0pdqnhTkY4yKVWyB0GB1pUZQfunPtQAxlXaOSc+lIqptB3EN2461J5i4HQEZFIvODkY+vSgBYkUuCWYHt708RjK/MSMdMU4A8Dkev0p4XAADYPX0oARl3rtZiB649qUp5ee57DFPbeo+WQnuOalQsBtI6dTQBVdV27uOvpilmiTGCxHAK8cHmrYZSMlAwxxz0qF8MF+TAPfPSgCp5Kn5QFwOcUptgAPlUZ7e9WViBddzhc9MjPWptsmR8inHTigDKFsxy3GPTFI1uu75RjuK2JY4jITJuUZyeP8KYu0KFUjGOnXigDM8ttoXeVB7npUc1v8gbcH5OQRjFbvkxSJwgHpzjP4VA1rGXYbWwO2aAMQwddoIPU0jW6t0xmtwW8m3cIxtx+Zqq8JMp+XBP8qAMt4F6nI9qDAQB/LrWk9qMHOc46Y6c02W2O7n7vY96AMiS3UHtUJt+5xj0rWmgZQWK5zxnNQtD+PTNAGa0WD6imeX3rSdArYxn0z3qCRTu/pQBT8vj5jRt71Oyt7j60hHOAOnegCIocU3HTqam285OKCvX5QOaAIyOOtGwY9/apNo7+tIeDyAKAI6UUuelIQQaAHD17e9KOfSkXr6inbTxQAxgynrSGpCvv+FI6qMHPH60AM24PUfjSgDrmk4607PHSgBOM0oGRnrSDrSgcUAKemADQqj1xQc+9KF/u5x9KAAJnnIHFBUACnBcA80bTQAiqaCp704KcDNGeD1AoAZj8KXqvNOBOenagbc8igBuOeTSlcjqKcaFHtxQA0q1GOBUgDc9h70fUUANHC8Z5oAOKftz06U3aQfSgBAO1KFBX0NLjP1pO9AAdwPOOKCKecdaQ/5FADR1p6sVOQcU2l/HIoAetDH8KQUp4x6UAOHs3NL06ZxTQe4pxOSPWgByEdsUA4H9DQmeh496Qk4wcUARydOtRp25qSTv3OO1MUGgD6f8CqfM0fI+9piHPr8ld6nMttJ2L4/Na4PwUMr4f5wTpaf+gV3kXEUH+y6fnjFfPL4pep9D9mPoQWbfZDPCBx5zH88UU+6iU3k7c8vn9BRTV0rA7PU1cEJGP9nH6VyPxLJXwVd47SR/+hiuwh+aJWI7HFcr8TVB8I3aj/npH/6GK0qL3WZU37yPnX9oMj/hY0n/AF5W/wD6DXEWfJxXa/H7n4iyjpizt/8A0CuMsl54NevR/hx9DyK38SXqakH+rHpVleuarw/KAO1WVHX0rUyFzz0pd3tT1ikb5lQkAZJFNGeQO9ACZ7dPenHdjBo5JJPJPU07BxjuRQBCeh9c03v0xUrc544zxz0pnbHagCM9Sf50HkDgLx6Ypyrnt0H5U7YWGRnA70AQEDGe9AX5uP8A9dSmNQPl+Y/yp0cZzluKAI0jydu3cfWpo4WYbcVbtIVxuztJ4H0qwF2q0cY2sMgsetAFRYxGWbAAx1pjDJOM8dz3FWPLOQNw46fWnRx/eYrtBPQmgCosZwScZxnHrTCG5wOhxkdq0HgC8/NjqQKiKkrjPFAFPyScZLYxQVA/hx7mrb/KPlxk9TjjFQtEz8gg9j2/GgCEq2Dwx9MURg5weKmKlQN3/wBao3VQ/wAr/XaKAGFQT8wPJ7d6QKnUDHpUjRs46hfqeTSrFxy3HqeBQBBhuuTwO1KFZl3dT3z3qwVjRfvZbHGPWnGR0iAX+Ict0NAEBjIPzbQMdOlG2PYP4nP5U5QZJPmO5sCnJFJnKKBjn3FADFUld3lofQ5qWJgH+YA4568Y/CnCBCFBZ5Tx0FTRwqVIWEgdBk8mgCubiZscsQDjIFBNwzgbW2g5+Y81byFGJSevAXgioThyWUFhg8mgCNVmJzhOCcbulRsrKxZphgfLkHv6VN5UhXAjxnB296V45FYKyRqxHOfagCDHznfkt6+1JsGR+95P3QO1TtD/ABeYgyc9c0oVyxUtGFHX8aAGRsxG0orbe5prJGzbvNYDb0296c0aqw+cNxjg0m7oAgUYx+NAFVY088JICV55oKRKufKBXoQzVZPlsgQx5IBIIJBFIyRg7lQjjjdyTQBXhjiRd2GBORuU81Lbuu6PO9twPB6cdqQjDq+CzDrkAjP0pI1jVRh2DdcFcAGgC9a8qvzyxvjIBPDD+lTym4mgSRSqx7iWaRduD3GRVAcrkSKmO/WtHTUj3rFLINrkDrx/n/CgBUMz6Z5xBcKQGfrtPOBVUyNyueMAYK4q4WMMs9ryI1b1wCB0NU/MDEDAHGdxIJNAERkTOecdqieSMDoMn0qZlL4O1eh71CEVukQGTz70AR71wS3yjg+vFKrqy9sHvjrSSIAMeWQAOSRQFATcvAwMA+tADzMrJtdl4IP3ahDJ1PVumOKaY2CEgAimsjJlcxsASMjPPvQBIWJKAYx356U85XIGw9Oc9arnbt3bcHGeDmnFl2jOASOM9zQBI8m0AcjHfNEzhmwwWRemf0quJUcgFG44ODT5GhaQhVI9cd6ABlgJULGVIPJDdf8AChI2ZSw2kY4z1pIlVlLcYB6Z5xSJGVIblRk0AB+ZQrfjx1NIBDxkHdjHWkPByNzKepz1qRYY2RsZLAdjQA5duNzMSRkfd7fWo8Zxy/Tk4qRYdq8EhR2J4NRKsqbgAWGOxoAcyr8qlenfrU6ooTByxXn7uRVaORtzLIC2RyB1HvUoLbFZWZenDD+tACu67SMEc8qDxTY5MDKhsg0hcsp3KOvX1qLkk4yDk0APK7lVuuTR5rYCbWx6e9MQkhmyeOMA/rTg+1xt4PUk0AK0jL/DtI7EdaZLukUBjg5yOe1OZDIGIyMHknjNM/fLkYBII5FADB90r1Yccdaj+bJG05PTnpUmdwPy4JGBz+tRcb/U7euOlAC5IU4U5HX3pr5BOQOvX1qRuowxA9ahdmaTG7IzQAAZI+b8RUnl564amDbu2gAYPY05TyR3zxk8UANRfmb19KeyblA2bQR+YobdkYXJ6nHTFGXLDKn29BQA2MtjAwcdjT93QDqeMelA+U52jj8qci9Wb8D3NACuqqoz3HGBRD1HTgenFKJFUk9B6ijew+fn5fbrQA4pz8zAHGf/AK1TR5z8sgzgnGagMrZOVBp8MhOMqoPPA4oAsYbhsjFODyRZ+T5SeajD4+8rBs8k05ZA2PmDfTtQBMCdy5Xt61IJEkBO1Rxxkc1WBcfdcqM5AzzxT03bc8Hn8aAJo4hI2QACv8vpUyRbGYEtlT2FLEvAY4z7VYEhBLq3HQD1oAryedjLhGHt3qMqrZby1VhxgcYq1Kyx/Nt6kY47VXycncAOepHWgByxjZjIHGckUpjZX2qoAzlitLE6+mMjGaUIFkOODk+9AAGK5UscjluKhMDY3bMYPHPWrgfGX4K5xg85pkhSPnGRkY+mKAKrKxj2lV47nv8A41DMrqrOQCBU/wB/qv3ecZqRosKP3nPXH5UAZrJuG48YHftULqv8KL7elacirsw2M56E1WdI1wFVef4s0AZ0sQUHcuPU1C8GThVwcZ561ov8uSVyO1QTdTjaAQOh/rQBnNDgn5Sx7VE8PfvnHFaLbU3EScHggGoDycheKAKnl4HoaaF5wRV1oSCVYLuHoc0x4grbcYNAFUxgE03GCcqD71OUbGRg4oO3Oe/egCAqOT2pMLnAXP1qdgF9M+3SmbsE/KPX6UARcg+maMcHvTnY+maaOTnt9aAE4zjHWhh7ZqRguO+aRtvHU8UARsvy5C45o69TTzjA9aMgjkc0ARFe9B5H1qYNgEccjH0pu7A7flQBFjgUq57ZFP3DHTH0puecGgBcsaUFjik3Y+lKrNgYoAdnNIuBmk5x3p48v3Hp3oAF20oUfX0o288MGx6UDPFACKmT6VKseBwc4pBkgDAJzindjxgd6AFK4U59c4o2oSMdPenHlBxnNOAG3kUAR+XhvlyRT0Zc4kjDr7npTihGSDg57UnHIcgEd/WgCRLMSjNu+4/882OG/D1qu0ZRtrqQc9O4qQZDblYirSzeaojuhvXoG/iX8aAM5l5GDn3oFX5rIqvmQnzE9ccj2NVmjI7c+9AEO3jjNJx2qVQSfegrtJzwfSgBmBS0p6GkA5wOaAFB4x2pTwM55pBzxigUAOGTSHHegHBORRg0ANkIwfX1pqEZ5zj9KWTpzTEPPHBoA+n/AAIOPDxJHOlpj8jXfx4MMfBGHAP1BrzvwCT5HhvOMHTBj3wK9ABKRFRyd4x/30K+e2lL1Z9B9mPogMhaec5x+8P9KKhmYLcSgj+Lv9BRVLYDcjb9wuP75Fcn8SWC+EroZJzKhJ/4EK6tQfJT/fOa5P4jru8JXHoZkz9N1aS+Eyh8SPnT48bn+I0/r9kt/wD0CuNsx8w/Wu0+PYx8Sbkf9Olv/wCgVxtqMD3r16P8OPoeTW/iS9TUhU7c4OM4zVpcYHc1XgxgdcYqyo4rQyFHGBn9aMelKcdulPUqFfK5JGF9vf8Az60ANP6dqMlfu8ZpR06UpVR3JoAiYYGeee9GG47+1PVRuG4krnnHpT1j+fbGC3U80AQhefapUiYjLHavbmpVjAYBuvqe1PLAIR60ARKqrxjg9fWhuM7fmb35oLfOOmamt1xL5i7cjue9AFiAArvk+TaNwGOppEXLhm5X9G9KdGoZdrZ2j7xzUibcjOT6AUAIqE7mZQq/40pEhxlRjHy8dDViNUkHJKjgjFOMykAMGPQA0AVpAyHcsfzMMHI6VWKsWPIB759atXJYcgsPrUfXc6gkHqaAIZY12/N9agdSSR1wO1TSMh9Tg/lUW7ZwoPXk980AQhNxIJJPYCkLM0YTKqV9O/NPCNI428nbwc4xUe+NTjZlz09KAJbSGeR18qIszH5cgc9+9LNCRDtYMsm4hgw6f4VPa/uUWRlZiPUZHI96kaOTashUsORuB5/+vQBUgs3ZN5C4D4yCcHPbIqUWyn5R85Uc4NK0jIWG0HPYZwPw/Gmoyqf9Wdo5bHUUATNCqqckKO3GTio1hURfKrlt3UntTmdGbKmTAHANTPINoQrtXpyaAI0h3JneFKdjmnwyQQ5jAbzCeo54pibC58pCBu78/pSSYkAZmYY/hAwT7UAOlVfMUxwFAV+9Ie/9BUAAeQRuwQlv4e9SKhcgrwzAjpmkWMspViTkjJNAEVwGAzljtBzzUatvw2ADxjJ561Ze1QLuMYJI9elILciUjJxjt/SgCsQv8K4APJx3p+3+JguOcmrUlvJGArlsHnpTZV+QqMMcY6YoArurqgk2YB5XHII96hUMyhjKFAORuq5DHIhLDchX7vH3vpUbK7IH2hWHBxj5s0AVUaRVYM2QenTj6U51bbu81dxGMHvUwhkbhQCewxzxRMrGQhNqg/w56GgCqv8ArNpwxHcg0943K+ZIg9xk9aeI3eQq2BgcE9/WlSM+Wdy47KuOeaAGxQ7U3YaMkchTweferFrJcJIyrujUfN0OR+lVTI0TjJkOMZyp/wA4qy07M2VYxp3yD/k9aAEm+0Bt0kb7d3yyPxuHuOoqG5+WY7gMjDFRzVxpFaxKJGzkA8dAR71VlRwAoZ0XnKnqtAFd5flG1mUkckCmBkUjcGJ5yameGRYjywBPXoKibzEyMggjqB0H0oARmRRxu5A5FOlWQAMJCcjIGR+PFINrLkMN2P4uKVSsg5IDEfrQBXKyY4JwKX95gKGJwOST1xTiobdyeeeKNsioVEmfoeRQBGVkYt8uW70p8xeqqf5ipFyzmNio47jg0gRgMbhgnrn9KAI9u8nCAe+etR/MpPzHA6ZHWpTy4TawI7etI7Nz8wXjjPpQBA2ckq2cjvQGO4DaykehODUjSSKpUKpc9TjrUR8zcMH9eaAH+acnPPPGRU+xtu5WHrxVRu+CevJ60IGx8rH60AWPnUDLY49aQsSoxGDgY4NRK7bQGwT6UqysNvTrzQBLGXjHOGBAJH/16c02No+YAHgY4qEvkjDf40uQX4OaAJpThPlOBk8dqgcsp2++CaexPDNx39qPMLglWAf0NADQCpbdk5GM9O9IvTcXzikfzWHzHkn16imyZB+9ubGOlAEwl3DdyMjvTW37lU4PQnb2pAd68KM9vWmKWA4ZQQeB70AIY5HYkDHH5U3cFGC43fnzSuHYNvPPcg4quVVcb8fWgCxM2QB37j3qu74/hGO5NLu2rt5KjvinRzNC6sqj5Duw4DAn3B60AMDvg8jj0HWpY/mGQTioVb5u5J6c05Cp+6cH2oAf8270B/SpCGB+8Dz1qPLbRjOQfWmtIwbIYnn86AJ3jYr8wHBySKauexGOwqAyNtPDd6dGxOD396AJW6Hk/TtTSZCQwYD6Gl3FsM3QdhTSqsScZUDPWgB4eQcOOvp3qRZWBB8sYI7+lV2dgm4fr1FCF8/eJ4oAvMzHaduR7c5p6/MfmG0jB5GM1TRmbCqSMjjmrEe7B+ZgPWgCwqqTwcD1pP8AVtt8wnjkVC7vt6j0yKgI+Yv8x9DQBppdDIV/l5PNSC6zhlYNjv3rIRsLhkxT448dVYfjQBqi++VlfJZuoPtStegp820kY6dqxS027AYhQe9DMf4yM+1AGol38rfKDn3609bpGbH3OSOazYmG0sAPSo3dmwOvse9AGz9p4DDDYHUUv25GRvMwxPQEelYXmNj5WKgelAuJWI+YH69aAN83SyKOF+gPSmtOipuO4c/n9Kw3uDk7sA+3enNctsA3K2OlAGpJc7lAHzAdsdKrNc5+VlJHqKzTcMV+8VPrTDKQueT7igC/NcJj+8OgODVaSYYOSxGP1qpJNyp3HpUTSsc/McUAWnlRhyh/PpSBlz3H0qt5jMnLZx7Uhk4Ubu9AFoyY74pplyRlifqaqM5x2IHvSeZnHXOKALZlPQ4PSoi2Tnv70zcnU5zT/k6hv8TQAo4GGphYY64HpSFicjdkVGSOelAAWzyF7daRWx6U0j/ayKcR8pG3ntQBIDnOc0nPXPUU0MWxzQwOeKAFx06Cjk89PpTe/GactACHHTvQD8uPWlHXvQQAeoOP1oAYScdelJnJ9TTyOPrTSuDjvQAEjbjrQPYUAY59PWkPT2oAfnHXJ9aUY9CKaG9KXex680AP+mPen5wc4BqIcv0xnoKkBJHb60AODEdBindCO1N525xilPJzkk0ASdTnOacG4Hc+lRHrT0HTmgBzyEkY/Gn/AHhllphTngj86cuQA24Y6UAGzn5RgGhXIBDAVMMbFI9eR7VHjd8p56YoAkhuJbdsxsSPSpg0dw25QA3p2qphl7kjsacu5gcZ98d6AGywvG7B1IpoYHAbn0PcVcWRZIxHJyccH0qG4h2ENwVJ6jvQBBKpzu25FR842/jVnhR6g0ySLaMg8EdRQBB2FHelcY5FJj+VACrSvnjNLFgv/SlkwX6Y9eaAIJaZGcHPX2p833c5qOM+nSgD6e8C4Fn4UY/9Azp+Fd+2TDIV+v6ivPvAf/IO8KMeR/ZwX9DXoO0+RKB1KkfpXgP45erPfXwx9EVNYdlvm2KWBUH9KKdqZzNG396JWoqW9TRbHQR/6sj/AGmrl/iGP+KWuAP+eyf+hCulDHB95K5r4gj/AIp269pE6f7wrafwnPD4kfOPx85+Jt3/ANe1v/6BXG2g+uB6V2Xx4P8Axcm7yOfs1vk/9s65Cy5HFevR/hx9DyK38SXqacPTvVlc8E9KgjYbVXaBgY+tTryK0Mx/Gc9Tij1pWUbsjGOuAelKByBQARnauTtYk9DyRQqMeeKcFGCOd3pU0KKw6ZOcUAQRxszbasqFVcngA9B1IqQ4VT6ZqvNuIyTntQAkjtnjpjgZ6VHyx559fQVMdpAUg49PeneWducY+g60AQheAec/Tqfar1tEPLBZW5AzUcEW4AqOB1NX44x5agjPfr2oARICvCrvUfNk/wCeaanzN8oPoTUhLMpCsQMY+go4H7sKcDp9aAEAJULhjz9M0x2wo+Xg96sXB2ptyckVAVLD5yBn86AIZJgTyu8+hqEyFsHlVzgAdqvPbbIy8uY+ehGD+VVmkiUbY+Scj3zigCABS3OVPI9cmlEScZDSMP4UGTxRKGBB2kcYKnJJb19qnsmtdiiRZEYdSOQf8igBpsZpJGinBtmRSSrDafpUqW8eAskahwCOO/uafMzuSsjzYxk7ic47fhzTUMcfDyPuzgjHT3/nQAphUFo1Jde2B1OKbHbqRtyw4zgdc08Omdi4OOpJIOPapbfdt+ReCMt3oAqtbuW2ozjnHJ6Cm/Z597bQGOPmJX3rTztGNq43dxyPrSb5FDBVGOxzxjsaAMyOAsG3oPl7g8CojC25lYkqeoJq8yb2cOoCnn5TwKdgbcFVY4x8w6UAZphm3hQ20D+IdjQZp1JVuf8AaPFXGTllwucjocEVXMZYgcEKCaAIjLJGASh3cYIPNKtwvG4nJ6/SnOhUr6DJBBI61CYVzjcc4zz3oAn84tuMb7gT2FKGORIVIyMbt2arQxna/llWXoR0JPqKFknVmXacDqrDp70AXZGVmGMswHU9evWnbAuWYlic5OO/aqQnPylmzng/hT1mEgLKzL2IJ4oAmv5VWNY97g4Jwex9qzmnJBCrk54cnt3q1KN0aMwVlBwcdaRAuBgr1wfpQBCvnPJhCwyPWiN33hpGX3+XBB6U9mw5kTgqRkgYxRLLtUNuBXGfftxQAx1udwAUN07UiSlVX93gjqeeDStcbnZUlcjOST1xSl5JMKGQjHX0oAEmjKoNsgIGCVPBH0prbTwA/X+LH5fypnnSKzbVQ4J+oqWGYllVvlywUn1FAFuFIf8AUGRlD8MU5wKqTCRVXe29t3zFjwfepFu5JN8Ts4BXnjJI/wAOlWZI5msYfIgKRsQF3sCTz6evWgDNmcYIZc4JODkkD3qv1AXcC5HYHNW3WRXPyE5PBAqDaUclUYv15XtQBCpZSRIi4fjccjApUR1lRkUt3+U9qI1BDA/6zPfnmn27MsoUIN2CNvIoAYfMP34iAemCKfIV2hvLwRx931qXK4+X5QM4weaZ5bHeigsAByeooAgkaIynCoCPT1p+xyQEOMev/wBeneT8/JUOB3Hb1pRG4jwAnP5igBjpKHQbQT0yD3pt2HjKrIpBI7CnbJMnzBnBPNJJu2ZLBh1BYZ4oAqox3dgc/rSYVmCnOQd2fWplaNym5F3E/Nj0pPLweGJAHHtQBAzFCcKR7n+tOUYAYRhx3IPb2qRIOpXGBycj/GlWORQGUA/4UAQhJX3BFBwfxpRCwzu4FTSN8vHyt6EYzTF34VgTtzQAwphM7TyeDjrTCrJ8wwAOtTl5i+xug/UUpiYsNx4J6igCNZGw3zKcdKBJuwdu0inyeXnftwMED0zTJBtdtrLn0FAAUYklQcZyeO1BVRndyaRASh4JPscmlWNmOcg5PFACbgoAPXH8VM3ErkDH4cfnVgQKE3Mcv6A8GopFjwVTDcdaAIGOOeWOOM81HLv2fMvTHJqywdhu24C8cCowvmBg3B7DrQBAVHfBA9TSYAG1sdO1WNn8RPGOQOKh2oT3PPegBqBQhwBkdc06NGVtw/CgBs8DaetObcig+ZnPtQAFhtw3amR9SygjHSpGHHL/AKUgU/8AARQA3eu4ZUn1wKcrIFK5Oe1OQ8k5QZ7UmGbhgM4zQAjMu35h09utNRv3bDApxRsFu2OBTgIuUKc46g0AR7lyVb8OKcQx27cetKyqxBwePXrTwrEDbnH8qAFUHAJwGHtRls7VY/hRhtp2vxjuKaGZVGQSPUGgCUFtoOc/hioyXA4+6f1pxZCOhwR1ApTHwdpJAGMd6AIlbg5DZNTKd4IO8fjSICyhgwYgd6dsVYjuVs57DigAZG8tTzj3qJjz93p3x1qQt/dkyD2prKwXduOPbtQA0YYcErSgHOMk8Gnc4DAbicdKM4PA5xzQAxVBT056d6btUEAfN3p7bW/vA4proDgg49RQBHjnoenPel2oxEhyD3oOR6gZ9KYSCcjpnnFACSRkgleQMZI5qPb6HFPfdubGQDnv1pFIxuwDx0/rQAxkySDx71E6legFTMMcLn8aWYlmBYndjv1PagCt/e4zTTz1qwevY00KGPpQBXZRim7RxjrU+znkUnl8Y6UARnKkfMCcflS7h3FKVHOSQaQrgnkH0oAaWXPcUA8/L+tKQOaYDzyM0AOHbinK3HFMp27joKAH7eaXbnoWFNXBIG4ZP5UcheDnNACFT0GTzSe3OKehzxS7V56daAGZHPOKQ9sVIU/u0mzjpigBh2gGk7/1qUpxzimMo6YoAace1HYdKcFXvmnhRgsM+1AEY9sYpRzntSleelG32z60AAPzcjoKkHBJGMVGMjjGR6VIOBk9aAJG745xj8aQe3X1ofsfzpvPGPyoAem5umPxpUX2P1FNB5BHHqRTl3Dndn6UAPPU89aCTkfzp2Pl460i8g9fp70ATb8++cZxTztVfX61XQEFT61MnPykjjpQA0dCc/XNIV4BXvUgIbIA2g0+M7DyAwx3FADOc7vzFSwNtJzgqRz9aawbdwuOKcqOGO1eOM/SgCGRdrEg5XHGKUNxtOdpqRkzGrdc9u1MYMDtIOD0OOlAEE0e3pkjPB9agYEGrffa1RSr1x+lAESfK2felfqaQril27uV5PcUAROcEHAOOx71HDmnyg4NRRnmgD6Z8BnOleEvT7EB+PNejpzu9v8A69eceA8NoPhMHBH2PPX616PD99l9R0/EV4D+OXqz34/BH0GvGssUDsMnyhRUtsP9Hj56DHT3op8o0y6g+ZsH/lpXOePhjw1dH+9PGP8Ax4V0kQ2+Y3vXO/EBVHh+dTz++jP/AI8Kqfwsyg/eR84/HZf+Lk3S9SLa3zx/sCuRtfv9QK6/48D/AIuZejv5EH/oArkLYY/E17FH+HH0PIrfxJeppQj1q0q8DBBOM8VBBkgKOT7Dmph2rQzHgkH3x1p6Llhngd6aufQdKmTA6jPGM0ALGuGP86sDgIAMevFJDhsYwD3x3+tOYncOcY/TmgCOTnIJ/HFKI2fAOPbFSvHyMngAU+NeR8xBzjgdKAIBCVPb29ad5T7tpU7umKklU7wvJ7ZBqykbCNSx78ZHJH9RQAlrC24KVUdv/r1YI58vdkdz2FIgU53MdxA/hxTguBnnPfH8qAEZW84dewGB2p0cTEnrxznuKUA/NwHJ/i9ParUcL+WM5ORnk96AKq7iu1QGxwCRx/8AXp3mRWis0e15VOCTyR9Klnm2ARggDHJ79eMVQmT94d78HtQBG6vMQ08gQHPPUjikKxxxlfNHl43DA7/5HSkkLYZfmGR+FR+W2APr170ANdfMcjcxA6nPOKRApTCqQOgJqyYTuDDjjJyP0pVgZmzsG4+/y/WgCoy452k44781PEw8sjy8YFSJAvUoTxkc80LGTlcN1yBnpQBIgYQ4EbAqPly2cGnwhWQkseRz8nNSrt2tvLMCODt7U2NUHbG3kANgn/PNADXjUMwA2sOvGKVFZF+8dpBBwc5qcAlHaKQovBIcZBGKTbImXEcbLnJPAIPt6UAVljbfjYrNjq3y4FNcfLyX+983fFSkSKWXy23HnIOeKWYkPiH5Sf73HPrQBVwnmrvdVGMEdCRUflqyhd2PmzgDPFTzRs+1vJEjd6hKorNtHfAI420AMkjcNlQr4GQc1CyMoG7cCeQpFWfKmYFVbOO+e1RYCsxbIx0BPSgCtFbSOwOw7P4mUZxSv5rHbvZsdFarbsuxlCsCe6nGKhZiW3PlyQM5GMGgCo8RVm+7j2NEW3LlZNhxwrchqmaEkBVkCn+4f8aruJBkbeAcZPegBl3DKih3XC5GCpzmobe4USZcEjPNPlkYMA449hUDJk7lAGeDz1oAuwzKV3bj82eKEjjc5JPXlehHvWe5aM8c8/rU3nsAcsBzwP7tAFx0jX5cZx1B70iBG+XkDqv0pIZYmXLsSc9M80u+MkYBU9weePWgBQsO4koo69AfzxS/Yo2jDLI5kHJyvHtinCONf4toBxx0Jp1vdRggNKSuMlcH8BmgBILeSMELHlSoHKc5/nUwkn2pHtcjJ2qvbsevSojNJs3wsVcj5gx5xU0bQzribKnbtJXnJx1P6UAVZZoxvWWGTcen51A8se3/AFc/vhe1W7j/AI9kCKPmXkBff/61V5ImU7WYMrDOQM//AKqAGeYm4ZD8/wARjHX0pyyQgk52nt8uMntURRI1+ZD9OaVColCKGPHqeaAJeGjLYRjkdeB+tRhTny2UKx6EHj2pwmX7u1voSDzTiY2fLQrwB/Dg9/SgBrLPjcpb6Yzz9KI/MVhvmjC+pXBp6xqFwJMeuH/xqQLuXG8DPZlyAPX2oAilRiGDYbAB3LzioJIt3H39uOM4wPxqViyfwo3OAVPWkLKzlmY4IwAV4oAqyRtsG+MAuOKIwqxqGUgkdewqdGKkooBODnjP1pgkRn/eAEf3c4oAiZnUtxvU9CafHIS6bDtGOBjpUjIrA7cqp45GPxqNccjOUGTjof8A69ACSfM2Nw68UscRTbnoQevSkkC4BRhtYcLjpSIdsZLMcN17jrQAyWR9/wApKDp0pxMqozZGD/nNI7IqYVSxPQZ4IpIyNgZQRx39KAEOWYIVxxncBwar5/eHA68Z9qsh9rqx/L1pHKh2ZQDnr9KAIUkZXYqCD344NCMwGQMsevenPLHht0RHTvURm2vtUEqSeQtAE7MFUbADx827mmySsYjheO2BioDIzELtK59TS7myqkttI4FAEhchRuBHeoxKqyblyyjg5ppIGW2k/jSc46YPcYoAGmcklQFGT2qBmLHbt71M4wFG5ACeRjmoW2K3BOe2KAH7edu5s59KcCMHdk8VFuzltrZHJ5pUduu0ADtQA/8Ad465I705tu0DaWOMH2NNL7W+4FP0pDLz2+gFAASqkALhsdu1Kdu/7+Se+OlRtI247eO+SaQuM8sCaAJiozzJnpzT22g4Zhk+vX8KhyuQRge2OKeZFbIJLH3oAVtuRhcdcmlQHPzMAP6UwMDkdx0pRwV3ZxjsaAHE8Dggn3pyn5NqjnqfWmM/HT5vpSrg8bQB60APDJywXHrT3ZeRk49PWov4ivJ9/ak4DHaVNAEh29AF5HBoL/JjsOuD3qIMQPlGT1oEhxtZPxHrQBKGUsrEgDOOlKxXoScdxUYZW+XOM9qTgBsbTQA9ztOFUY9VNMSQ7iWBANOjPygHpnqKVuc7EG3PJoAaHAwNu71IPNBVGHyyYB7N2pduEA+6cHntS4UAGRTjvQBE29R83Izxg9Khbhjgdeg9KskxBgVyD9c0hGMgqMf3hQBAfu46/WmA9sYNW0UFh931waZ5Z+77nigCuS38Rz6GmluxP51LtXB52kdqaVYDJxigCMj5vl4NNztAFSbCWJXGMUxgcfN69u9AClgB8o6dee9NyCRSiPjjg56nvSFCPrQAFBuGOfUVGY+T2+hqYiQMNwC8cUH6ZPegCuy7cgcn+dMZWUexq0y89s9aiPQ9x+tAFcg/n2pcHH1p5Q4BFIVPWgBo4z/OnFgefWmdqU9P8KAHhi3oaOGx82D7mmduDRk4oAk5B74pyNuHHFQjn+lKCe+MUAThR9CaRlXpt/8Ar0wPleOue/pTt+QOeT1oAQ4zjHSkXtxmpMbumaaVZT3oAdlTxtO2mj24pQT2owcd6AGlj93ccU5DkgdTikIBz1/KlUetAEsjcBuuDUY3N8wGcdvSpcqMMV3Lnn3qJOCMZzyPrQAKcE9+1SEhtuGG49uwFQhucd++afHtLDIz9KALUOWyXBIAxSuArc5B78VD5hLA7dq9sVPG3yfMOf50AIpYADk81Ke2BkDrxTVOJMYp44PQgdxQA3hR0Oc09mBX1B7UqleNo/WmNkknBHvQBNuwuKngZXilLL0Cge5zVXdtPzZPsaljbMT7cfN60AKM7T8vy849qD+8RSRuI4OR2oRyU28EH1o8zr8tAFaQLncDxUW6rOd2eMmq75AxjHNADGXJx61GAVOdwGakUnBpj529s/yoArytkVEn60+XvUceM0AfS/gQg6L4PGcf6Ic4/GvSIWb7QeOMf4V5p8P2xo/hHK4/0Mt9eWr0q3P749+P6ivBl/El6nvx/hx9CxZuPsy5bHX+dFMg4jwc9T0HuaKtMRpyDmRV781z3j3DaHN6F4sf99CujkxvcnP+rxXN+Pj/AMU9GfWSLIJ/2hRK1mZw3R85/H0AfFK/B7QQf+ixXHWm3j68V2Px+/5KlqI/6Ywf+ixXHWowRXsU/gR5FT42alsSrKykhs8EVYjUkY/hHaq8C8DNXIyOBirIHx7cAkbvSnkbsdAKauOpp3XFAEsYKtjFWVjONyr05JqvBuY+vNWgzDoQCQenYUAMGcA8Zz3o8wqpXb61NKP9GicYyxOePSoRzt9u9ACDHHPPfjrWguGiG5hlRjOOB3x/n3qHeDkbVEg/iP5Yq1CMW4WRQoIyp9TQBX3b1LPIcdSAKepbACDC+mKVztB24Uk9P8aRppMiRjuyOT6UASRyKqEFTjPXHvVuB9sDMTwcbV9sdf0rP+ZgdvCrjDZ61LJMzRmNUOF4HsKAGyyeY2RhQqnB/pTFC7gzY6EDjqcdaQn5dix5I5FWoIAyIW+U9vegCA2rSDcQqjsTU/2cIo+VdxHI6/lWgLdQDjG/0NSSxN5SRqgDZwcdh/nNAGSFIcAKG55xUkqw+STIgjznJ9O1aRs4yyqsi+aeeB0FNltQzqEjEiBep4z70AZgWPADYbrt5IzUYki2fdw2f73XnmrssMsZVlUAZwM4INVJVKHa0K5PUccUAMaQsmFAIJzwc1OCrBeDgj+7jGarkL08ls54+XGBVkNGAdqHc3VdxoAlkiXhvmHHHHtSCJmAGVI+9ljjn6U5G3bVbIBxnLCkZolHDgMw+U56UANWLywTszhjjDd6jd2kbDEZ56gflTy43DG1l7ZxTxJGGO4cAHIc4FAFMIC+WJ5ySQcEDrTHVifl2luCSehq3cKuBu5ZhwQarNFIAZFZRxwDQBA0MkWMqFV+jZyBUMmUflRKpHI6fjVxlePdvTI4Gc/yqvK3nZ/dHjg44oAr4j34bchblc9BSJuz/CR71ZjjTZgdRjIIyKryArKSNy46kDNADHVBGDlVbOKjdcPgFsjocZFWjlyCYFI9UOOPXFQvgJ0KEn5j2oAz7pSz4UhgDwDVZgozu3FvUDitO5CJhsg+wHNZ0p+f7vHbr1oAaSuNoOc8ikKxsmASD7dakkHyKzLz/dAx3phI2uVGDxwTQBFtYjbyCO/SlimaM/Nzgcn1okfIJZRkdKhOHUlgVIHSgC1HcZPy5Jx0zViF4FkG9ApHUNyKzGwTny9xAGcGo5WYKh2uGI5OT+FAHTSSwzJ+7MXI44PQdqgRgSzKyqPccD8K5+O4kV1wSrE561Il66vlpCPagDaZd0wHy4PzHjp7VC4fdkMOuelUPt7FmVWRgepanxXH3WYHAHUetAFwkYIwAWzxk96lMYzuCqB2AOTTI0Tyy5bknIGOtIysq+Y0yDBxtbg8+nrQA6NS7ECIhzj5cZ4pcMHMZ2ZwfmIwf0pitIPmXgj0NKskjF/OOcn5SF5GKAHJ5gyjL82Ou4EGnwrLt3KhIxkHpxTY2BIaRR05wf6U5GtdysyyDHQE8GgBs0a4DbWY9R071Cy5AZOeOBnHNTkozGMFlB6A84omjaF2EZR1Axj1OO1AELLg7tzBj68VEI22jJVsDjPp6ZqVllEikttLjkHpTTtaPfICjAdAMCgBjSRqAmw5A6+9GPlxs/FT/jUsSBwACAc5Ibj260oAQ/xDGflbvQAitG0ZAjJkwcKPX6VDcDKjy1K+vPPTmrRClScKeOh/oaZuVh8zZGRgFvy5oAoyK23AQjHG4cU1kkCZXgDvjqatMm6M+U7ZPDIajV1CZdXTGCQen4UAQu/8IXcwHPpiowjEvgD0P1qZWjbLL16EgY4qFuXww+XPWgBjJGAfMbJ7Cm52qQmcdDmhkILevbBzimCZlx5ihlNAEky87gw9SoHNQebt5ALD3HT2pzhjkqSO/Sjb5m5y5LEjtzmgBFmkwcKQP61FLJIeXbJPUA0vCnkucfkaBIgkHIOD0I60AKq7m+7n3oXyPMCzq+wN8wRgGIzzg0FtwyCQobPNRttO7AxjkUAHy5JIGOOtKq7lwGwO/FJGvB+bHYjtThGPu8nn1oAQ4ZfvH8f1ocALkMx46Z7UpjUNyGBFBVd27kn39fSgBFVVQMOx5pjqQO/0qQKw+6MeuRROrAAFge/HWgCMZ+6MY+tOD7RgDt1puNw+9z7CmkZ+7kmgCYFeCCelL8hyoXHfNQ/7IYAY704SKOOOnagCQqPvbjge9O2EgFnP1xUJZecZA96UMOMNn8OhoAnBxwq9ByaQn5CwyCTwajVnwRxuoXeEO4H24oAeuOADj3FAZl+XdlT3NRnIbAG4VKEVsHtjt2oAdnYMYB9waa3CDqCTz6YoEfyg5pjbvMPHy9s0ASxqD3wPQVLtznaenrTEQsTt9acUbdjKn6HmgBAQQvzYz1z0pR8ynecjHYVHtzxngVIkbfezx654oARo14ZsAetNCrjO4+lP2nvtwMdDxRtDYbCkYoAQLglsDjt60+JoWP3jGewxkZphxksTgVIse5Q2BgnH40AI0efmYI4zyUqCSD+JWX/dPepHd1YMqgY6/wCFRyPIB80YJHX3oAb5C8MWCelMEXG7cMZ+tP3c8qMHpimGNgvQYXtQAmYwv3c80wgDow/OlMak8sB/jSSxlixHI+tADSrNkDmm9unQUvKnnPHTnpRkZJZW/CgCI7vummZ57gVM208k1EV9CKAEBOcDkUnbpSMDu/pSgke49KAEIB6daTbjt09KePypRkD1FAEZGQMc0h4HqKk+U9sH2FIVPcZHrQBGfalWn+vP50gGR6e9ADTjFIM96cw6jFJz07UAPUkkc59qej5wDkVCSD7Gn7lwB7dfWgCcjgYx+FNKsTxwe3vQjkDO7IqQbGTduwfT1oAjHJ9u9KykkbeKeOTu46fnSqR7D0oARhiI5zg9OKg3bZOMjBq4OR68GqpTnOe/egBhOWyR170pzk4/DFLjI5/OkzgEZIFAEh+VBnk9qmSRvKKZ+8ck+vpUHzeWD1ycD1p8ZwQRyeozQBY3bWHGfrUkbevJ/pUKtmMAnnmgfK3GRQBYC55AAGKkUuADgZA71DGx3cg4HWpkcFhnrnGCKAGSjcd3QDrTwqkDaD93k07aMMuT92pLdmVsKuRgj9KAK4PG3bxjrT0DGNtvAH6iljOPmKk4oD/u2TA56GgBhbPbAx09afIsUinaeR2/CmDp0z6UKRzxnIoArSqFPHXuM+9RMAT0q7KRyOSM1Wlj27e+QaAKco4PHX9KhTO6rE2CvpUKjNAH0l4AZf7H8HjGT9hbv05NekQOBOBjnGf1rzf4c4OleEjj/lwYcfU16NH/AK/ODkjFeDP+JL1Pfh/Dj6E4f5Fx3BPT3NFJbZNunHTI/U0VQWNmTh0XvtIrmvHw3eHE9po//QxXSy586P8AH+Vc346XHh//ALbR/wDoYpz2ZnDdHzn+0Ap/4WtqI/6Ywf8AosVyFuOQRXY/tAKf+Fral/1yg/8ARYrjrYYYZNexT+BHj1PjZpxfdX/CrcQ5FVIugq5HjGe9WQSDkdeg4pyAZX6YIFIucU9Bxu9PegCaNRg7Wwec05cr1P1pvOe3Tge1PXlu5J4AHegBx2lAzfdBPfpT8Ltx8ox1IFM+Zk2nGM9M06VjG5jyCoHQcjkUAPtl3T5IyM8D15q2euQ+T2+lM05lN5kYBA3AEdeOlOZ2bJVcLkH6GgCAszEjIYtmo49zPsX7vqe1TZKnAwPfHWkXKxnaoJbr60ANHyjaxyM5xUyhgA/AB9DSRDcB82AaeInOdvJGPpQA62xk/Nx1PHNalmpYlgAAo474z0qmY5MDdGgx1cflV223tuXaAw6E9MYxQBKjMec9Tg8UqKXhzhX55x/PNSJB8yldrHHINDfaMoF8vOcEngAY/wAKAIljLPtKnYRknGSKnlkjjCKGIJJBB/vZ9PSq02/5lDe4xwKRkkd8qVDEckmgB207Vwzgg/eAqKW2y7NIrOx6cAjH94fWrAf7Ody7XcgcMOMevFDeZHOZJF5Zflzxg/4c0AV4oisWHibK/wAXQ4pisASojJ5IODnj/OKshpGeNpF+faSByB7Ui2rTkYVN45KqcH60AUnSPjerHILMpWmLDCwVfM68nI962Gto/s5kON+7bgkcd6zpraSJcui7VBxg42+1AFYwMpbyyrZ9DjHtTJfORiHhycYJBzx60/5XkI+YFcZHXj1pvmSxly0hIOcEg9KAK7eWzH7oxx360pYBQu1lBz15zVhHlQqXSJo+T93rkUyQK7YXIP8ACT9O9AEQZy20gAEYPPNQ3Gwv1PA28cZxVu4KwxgMEwwyvuaqCRjlBHkMcHJwM0ANRJApIK4Bxg9agbdvLYC/WrJhkZM+Zsjwd3bJz/KmxyLCjCOXCnqFX+dAEJjdRv8ALIXHDcAH6VAd3PmHgYwg7mle5U/6tQo9ySRRcjeodi6jpnbjn0oAqzZdl6HqfeqUr7ZF3Ejjp2q9Lu2hQFXng96ovvLkNgf8BoAfG0BOFYjA6N6+1R9EdUUDkYPFDJLv8vB3MwChafPaS7nUqfMjwMKM9aAKzs+SAMH9aiadyO/4Vqx6PIxwzqoGSfmAGPc0p0uIplVfGcYY4LfT9aAMZZSxO1cnoeaWRmY5C4x7dDV9LKEOd0fzLnODgE0+e2SSIuqKG4JUN0H0oAxcbWLbRyDjHamY+ccAHbyBXQeTbkbmQfKMDaM8Duas22nLND5ixfIwO04HHrn070Ac5DA+AY8A9s9q0bC3kWRZ0UMUAzx94jtjoTWhJa2NpgNONxUMdgznPYfhmkmvI/s/2e3jCRL9wZ5zz8x96AEuXDqvzKJG+dscjn09MelMk8oBHZcDjqe9RIS/LlEVlLDP97/69IZGII8znqQw4JoAsFFPVFII4O2mIpjkCmNflz1J/WmLcopG5Duzy3f8KkaeEMEJ5P1/WgBJXdfuxK/cmpBNDt2tDhsZPfj09qaskJO04YAYyMjJzTpIwPlZN/b60AOiWF2B3hcjrnFMuI5ULZHHBGcj8qjeMeYNnyrt6A9aDI0eV+bafXg4oAbJuiZixIB9uMf0oaTzWV0WJ+PmUHbn8Kb9qi3HcjAKSNvXNDLbsQXU5bJBHBJ9KAJViYKH46ZwvBx6e/NITIzCLbubOfQA9uDUWZFiTaWdc4wwxjHvUy3ELAIVwSed3TNAA0cLBgzdc84PX6GmFUVQUGCBzg9TTZ8lxJuPy9Bn/OKjFwzMAAwIGOeM/wCNAE6xsvzsCFI6Y7+vtSTRs38IkTGODyBTVVlB3K+QTkY6f55p6NiXdHuR16sD1oArbG3fu0ZQB27VBIzPu2rtKjpjIIrQQ7jmQbWGcleuM0yRAyfwrjB3AevagCk2F8sbTkjGQMD2pvlqTgEdxgjrVlFKyHG5jz1pGjj3Blznvj+lAFcxc4COR1PtSeT8vzZxnqPWp9ysv3srjnB561C6naVVm5HGOmKAI/LCqNy5ABqGQRqwMceMjPHJqdV+Uk8gDkn0puMNuOV7A5oAjEYGFPPHHpUJVNpkPLA/hViXYVOHOQcbewqq8wKkbTzwAKAJAq5DBQc9/egytja2CByPpUCsQh2tj3p2M5Ck475oAk5++rde1MzuIUfnTjmMAeYcH2p250JO7PHGaAI33KSG7daGbcgDDH+1ilkXcCxIDe1MC8AjPHqaAFP3M5wQe3WofLbIY7uTVkMCcAc0pTe2CDwOSTxQBDtJXkNnFKi9MLgdwanj8sKdwPYDnA/On5jwCFYHt9aAIBbseq/L69qc0fA8zj364q0mFXBY/TFM3JnJJ2np9aAIBF1APOO/GKeGkG7Byvsc05mj5wxBx6Ujtg8LuA7g0AMJLN83X1xTiA2Oxx065pGLcfMSO1IPLHJJIPp60AOCggAnBA6U09ewPtSZTdkNzRu9TQBIpw3y09GbrkHHQEc1GuwITuOOwxShgRzyCMdOaAHMy46EHvSKzAdfyqMBt3bbTyygj5vmzyKAJBuK4G0k8cCnZGcjBGOlRZ+7nGR0Ipu75yOAMflQBL5jYwSo9SRTRIBnecgnpjpUQ3ZJAyD1NMVju45OKAJSQCVVjjOcHvSMTksq7s/xU0sMDj149DTh8gO373uKAGorf3enrTgzBSo4yaQNwWJPbOKMliPmP+zmgBjbcKufmHtSsvy525yM8UoYEj7gpCMseDxzwaAIzyCBjH1pHUAcjjp1qUnaSB834UrN2aPnHpQBUOPSonUYyeufwq1IvZMfTPeoSDj5l2nPegCDn/8AXQcY7ipMEH2zTTg9iPTNADSO2KQNge9SY2tnJFNYA+maAEBbHtTlz259qbt9OlKPmPv+tADvlZ+mKYynJx0p2eemaU8HpwfSgCPORn2o6mpCFxxmm4IFAEf1pRwQKcc5/GlIIzjoaAEU4zTw3TCnOOaQA/xce9O5z14oAeG5H88U8YyO1RZ6E9uuKkV1xuKrnpjNAEyt7Y9cioXwV6Ypwfkdjjk0M+5emDQBCRg03bnj3qZhkf56Ux15GTwTzQAzOUUY6VIis5REALMQF5A//VSHqQeMDjFAHHA7UAKr/NxxUm7jd+lQjGQG5HtUikY6UATo3APenLJ8wbvnk1CrDaQacu0FcZxnmgC6rpjcOSB0NPhfJyBjqfxxVVDls4/CpbYbsfrxQA4HHRiDjvSZ3YHQ08bcNgc49aZGQMMfmAx1oABHIx24BFLIoAwuSec1Jv2zO2DzknA4pkj/AMQIOR+NAEBxgZPX3pHIHAPbjNLvXO0Zx2zSPhkyOMUAUroYYjbgY9agjPNWrvBYjI+tVFHpQB9JfDvA0Xwk3AP2NgPzavSE/wBcOf8AOa838AKf+Ef8GP2+zOf1Nejp/riepxx7c14E/wCJL1PoIfw4+hPbY8kd8lv/AEI0U20INup9z/M0VS2EzYmJ3ofeuZ8dnPh35uMzRj8d4rpZ+ShHrXM+PD/xIOf+fqMD/vsVU9mZw3R88/H/AHH4rap/1yg/9FiuPthyBXafHwbfivqYxkCOD/0WK46AfOK9il8C9Dx6vxv1NCHO0VZiz0qvDk1ajOCOhqyCVfujPWn8k7R17Uio2xWZSFbOD9Kd12ngUASquEUkjJyPpT/u4528ZpiMSm3A7jOORTs5IDZOBjFAD/4lOzjv70px5xHHPJGe2KQu20lueMfhSyN84ITBKjOaAJ7ZsSKxYgg9RTy+GMbHrg8CoI5SrH0OOMUrFj831waAJHyqlj1J5PpT4N8mfl5B49/amJ+8GSOgxz3qSIrHHtHOTye9ACvtOQCD79MetWbZP3e1WGecDpmmxsoJAAzjj2FTPJlNqxYznBz2/GgCeGMHcZM5BOR0A4qxH0AA5NVlk3cYI9WC8Grlvthi+fJbPC54x70ASRO+5mL5A4ye3HamTu7gqq4YdOASfrSrOi5VVDOyn5iOB9KhZxGpO3CkZHPXpQAKhcgMwx3A7VOqou8qPc//AFvzqCSR+FVRGoJ+UYqxESwXaDtY7hg9MDr/AFoAURl5GmjJCEbcse/+FDBpVVXUEZwM8jaDnNDXEcYCruZSeM88VXuLmQYiRCCx79qAJLi46Kqk7+i9SPrUUkxCll4zgNt4Iz71HJLIAFVG3tzwepqWzgead7cqp2Yb0/OgC/p9q0sDMEJdei9m9frVeexuGO4RGOED94XHzN65B7VqhVMsUjhtiDBVDtB780y6u5Zi0txnAGBG3p6YoAxvIhjkz5aspxwM8H60yVYI5AARhwdwLcfnUd7dgTPGgJfsQMhR9KoXSKwLzN9Pm5/D0oAsPcwxwMEXJZiOD3/zmq0UkjhQFCsOSAOOvc1XaVQUWOMnA/i6E1FK04QZYbeeFoAsz/Z1+Zzub0XkVC94VPyxJGOxPzEf4VGzBiqhcEfxZ4JxUc7HyyGVQRwfc0AKW8wFpGL+7HrmqgCqSQMkdMcipYmC42oocnr1GMUxmCgK+MAnIA6GgBqrtwAhHHtzT3cbmMjjOO/c4pkkpUYjj7YOf50wncoaRsnuueOlAEigyr1GOoFV49qOVB5746VMCqrhcEVSljlCbhkDrjNAEyyRQyK/8QGSR/SphdhYH2rj17fpWdMduAzHp2/lTUccgRsOfvelAFn7WpBUISAOB0APr70xpJGiC7iCc9/61A5Dc7gBnqoxn3ppUt/ETnPOeaALLKuHIOYwMAE/epC8HluRHhiemf51DlQF2nd833cc0+XMcoZwGY4Zdv0oAvx3SKzsv7vICk44PNQSX0wJjjKrty2c4LD0/U1A3mSSKxZcZIA6CkktmXBGSN23cByaAJrqfduPlqWyGBU+o6Z7VHHsaRJNnyjrk8M1S+QVBWMoCgzyOD/n0qKD7zblwPrgH0/GgBbmMIWk3KemVP8AD7Y/CqKTsxZG2lSc8EDitGNR+7UyY3t8xPp6mpTJao7S+WAAcAbOPzoAykbDmORmLA9QOlEMN9dHECvIduR249a1vtlqszCO1R493pnORxTftk0qM28KSc7UOOPQUAU0hEKZmLOcjcAT8vtVyG5jYq0aqMHjjkDFVJJg0LR4CKqkrg4yfQ+tR28mVaMLwpzzzQBptIroVRVdjzgjFQuIyMNuVz8p35x+BqFZf3nIDKRxnk/nSszCMgZ4BGDznHtQAsiZhdUi3j17kVAEjZQNzA9QjD+VSGRlUbcszdvf0pkgZiDIGQg9TyM0ABkdUCEE88gen9KerxsSoRt/PU8/gaik27vMwHGcbelKF2suWyBwcnP1oAkDNHgDLqcnDcECkLLIQ4bJB6EY4qGRgxKspVQelPDmOMGNSFXBXdg0ASM2UDJJ8oPKk9Kg81vnUgg9MEdBUvnRuCnlfP2C9j7+opknllSsnAzw68YoAnySBlgRjn1/Gl89Ujba3DEFh14quyvGFkky4IOHH9aasiEtuGQ2MEHpQBo74JirKQrdGGOTUEscZzvHJNVYyqJuPzMCcHHbFSJMDG4k5OfvdMfWgCKa2VGLK2MN8zHvk03cY3ZMKOe/b6GrJ57bkYfKRz2qGUQvFkjPsfWgCGZRubZvAzyDVfeTGUDDbk8Y5qyduV3t06kU14VaQzdEB4oAq7C3zqPmHQGkCrJI/wAxUnOPf61MygFwmWHY9xSKquMRsqnvzjIoArldxfzJChVcrlc7j6f/AF6bndj5jn0FSiPdycsQcZPanRwRqSPMYHoCePxoAYjAnnJPbNPPptBA9qAEQfKvGfxoCruCswAA5z3oASJA2S2AMccjH0p0e1mJPHPGaQMoGEbcOe2Kd94ALgL6HtQA7G0fOVXJ/wA8Uwsqj7xYn6YpCYUOCxJB57mmebGeIk56ZNACDsAoHfI96lLRk5/iHfuaiXG35mC9M0vybiFY59aAJjI20bcIaYG+UkFtw9qaG/d4BwxOQTT2BRflfOc8bqAIz97J9cGhmwOo/CkAk2juv507bxl8Nx160AMDAsOeaFKj5sZpdqL1J6c54pRgoMKOv8qAAbWTp05pC4IxjHrT2wBtwRTD5Yz19gaAE25YAKD75pSxXnpkdRzmpFI2D5R2OR1oVRs2kHPXJoAYYxjHPbJz0pqeqrjt1qwiDKZGee9Mkwx4Ur24HHXrQBEzH7mMHsKUKWyuM8c5qdVVjkLggY5NRDBPyjkdDmgBrLhRhmGT0HekZvnPykAdfWnneAAQd2KiVWEhLA4zQAjbTjkknt3FIx29+PWpFC43MeSenp701l3MB1Gec0AIPmHBySRjmk8vk7SfypUG1h8oPORTyOQenFADfKIXO0nntQMqOnbrT432PkqWXuCeKMkE8Ep9aAHBgQCM8d/WlbgdDn1BqMAMM4IOalVj5bAAnIoAhlAJ+XBOecVFIGyQMke9TswI3Oppmc4wMk+tAFVuvIIox36jtU0q/MccA/pUJXHTigA9R0/CmrjqDzTt2OoJHvQMGgBApUdeRSH5jkjn1FP+v6UduRnigCPsPX1oHHepMbT2IpuBk4GDQAgwRxwaUcnDYFIBzjBBzSn0IoAGX/ZwPamkbenNScge1ShQfnUZ9fagCuDzxxSsjAdcH0NS7Rz0prcn296AGflmj+I0uexHA5zQcEdPxoAFcgge/WnD60z5u4NBb2oAmT5sLxzQQNpwBjqajQ5b1NTlQU3cfSgCNE2je6nYe/rjtTGxyOmMn6VK33R02noDURG0H8qAGr1pVNIO1P47CgBwI444pw6D0qMZIwBk0oPGKALCOoYdQO9WLZlUrngZH86qJgsOdvGamRsrk8cmgC0NqlmxyOM5oG3zQZFJXcNwBwcZpuNwbaeOTSmPC7hgkjoKAJJF/wBILYPJ457VTmIVio4OTkVakysyFjwdvQ84qpOVExbtnigBh5YcfShyF4HoM0vDFeDwO1RSNnPFAENw24tUCHk5qSbocelRR/eoA+kvh/u/4R3wdtGR9klz7DJr0VG+ff8A7P59K85+G5b+wfCYz0tZAPzNejRHofVTXz8v4kvU+gh/Dj6E9ouYeOzH+dFFtIqB1Kn75orRbCa1NeYH5W9DXMeOju0H0xdR8/8AAxXVS/d56DH51yvjkg6GF4ybyL/0MVUlozKG6Pn74/f8lY1X/rnB/wCilrjbcnIrs/j5/wAlX1Yf7MP/AKKWuOtfvfhXsQVoo8ip8TNK3+52qxFnNVoenWrkRAwvJ4qiCVclfoakPK8ADnpUe3bndnpmlGc85FAEgGOOMVKqlWDjIwM59KiVf1FTpgxptIzzmgBrfMo4HsKTnBG3g9M0/wCXf0wcUjOu0bQQQfwxQBIdgw20lfrzUqMqgfINvUAjpTItucdR9KfHvDYIBG4YPt2/CgCwjhW2+WOR07YpUTnpj3/rTo0DDd949OfWgKjOqkgFhx+dADoZgj7kQHHUHvVqFSzcgrtHTrUGFYbVBHPB7e9WEj5UsxXIySfSgCxuVCSi/MAck9B6fjTUIVXddxBOTx36moppFKj5cR9T6kUyKRtzBenZfSgC2r5BUKVUjG3u1B3Myho1cA+vC+1RxeYVzzn+I+1SvJs6RqE2jCn165oASaRTKkaYZ2+8SeBVtVWMYjYEnsBkY7/jVexUm5DAeYQpznoKs3Eny5G1QMgf4UAU5/lfcyF3Az6Y96pzzNJKCI84PTqSB3JqS4maMlRkkjBPqabFtiAeZe2Ni9vqaALVvbSBlw0apwWfOACQeP8APtVkSNCh8tlYP98t1Y9v5VRaeeZgIhsXcN3FPSG2hiaS4cSvwVCk5Hse1AFmC6uHYMsCMGO1cc/X3H1pss6qT5i8kc4Oev8AIdahk1BmDKhSNWBG1e1Z32jaMJ83qT0/CgCa6m+c+VGsQPcDJP41RZQ7sxIdR95qWUqwy25mxwRUW12IOFXn7woAJtqZIkAA7fXvVbzD5ZXyw2ejHkinuEaRSpzkck9DTH3IBjA56+lADQsinLAbevSombJbCgj1NJPNHudg5cjkjpzVN3dwNpK45/GgCZnyihsYwenQ1HG4jLBcE8/jSNG78yNnpz1OKai4bqSD1+lADvOZkI2E45IAzimAFl5HI6e1SD7zDbt44FJ5Zx87cd8elAFSRpBj5gp7EHrTA0m/LSEc9DUlypXac+vJp0Vq7EMWDL1AA4zQAxdyFdpJYdxyaY4mG75Mbhznnir0cDtEWVcqCMtjp+NNkVcK6oTkcKTnJzQBSEbKOgxnpjmnwQLIhyxXb+VTnOOjA8cA8U5j8u0L8x5BzzQA4RKrhFUHIyW4wBTP3SB2BVzg4A746c00H5MFQVJPAPNSxRsikBQeOgH+NAEAYlsiP3OBThcFS+VPP95utLjn5Hznsx6U4BsAIoLL0OP8aAGBnlz5cRUEdz1PqKIQFZW2eZIAT83RakZdrLuLfQc1NGdiHapRjjBYZzQBB5b7wu6Lc43MD2HSq124SRQrbgB0X6dKnVRLdFjuAyN7EZJpTCsvmSZ2R54GeQaAKqvH5IVyBgDg9c4pRJ5nlfLtz0KYB2/jTgttkARgtngE/rUru7bdxUMoO3K9vpQBGisG37Mog3hXbquRjPr1qnDJMnztCRkZGO/0q8hwnmGMsiklue9U2JYoRlwFHPoaAAzYcZZVbjBI5qcyDZywZsfebOPwqHEDSZYEsWxk8jrUnkqgJ844ByKAIy0ZjyWZT/ATyM0scgUMWbcpI5I4pkpVV2hSMcDHUUkSKYS4kbBIwc80APdcuW3/AC/w81LujYbGxyvzGo4v9WV3BQfmyT1IpAyhcSISCeD60AAZUzIy7hjpz0qZRC0SlhtO7AYdR9RUaMcMdqsc+vFRxECRizbMLyrd8elACyyNGwaVd4xw6f1p0rK5VtxYYwWA7fSkSQbtrj35HP4iiX90S0ZKru7Dg/hQBOknlj7x2n+Htx6f4VXk8ozO8alO5UmnIw4G7GV+ZSPlY5qM4/vk4x1HI/8ArUAKjqZCrBhjHy4zipTJHv2qob2UZzimkxNw4CuRkHr9MUBtmF2lnx1H9aAJEuDHIGKjYRjnpUk6xsrPuIAPK46fX1FQyIvyliTuAPHQfWpHZFk3EEYOeehHoaAI2EQHzE5I/IU0BW3Kj/LnvU9w0UkGQuCDnjuPSoFRTgK3GdxyP5Y+tABtHc524z8vAqLbCuUDDe3fHWrCTcBVTO45H+f6UkqxsVyu0jOT6en9aAKwVFz1I7dqjkZXwNoAPcmrMixkeVNuPdWFRbd0XlSRhTyQ3r7GgCuWdlMbfKoBC4FV/lEhIbnjgVZMJZwHOFXAJHOKR4owfm6AZGBQAxmUhT5eMk5OOSM9qPLYx/MWI7c1MzABFXt3xTc5bbtO3GTk96AIAFxnqemAKaZm2ZVVXjHuasbVBAXnrUUijeCq8/pQAxeRuHzE+1SPHJHJhti5HJyDQJGPGMA+1R/LnHB7HigCRY1BDnc2emOM01pnLbVQY9MU6A7Qfl/IZApJBJuK4zkjNACmTKjdsGOMCjhWztYL0HOKao2p8qAEHn/9dBUnOWyT1OaAFLxlORx2x/Ok3qCQuR71Fj5yM5I9OeKVVzkfxD1oAsFm2cN1NN3cjcuaj2yZ+7kg805eenHFAE8LhlPmKF4yMdKkO35OATnoOtQLkqXJBq15YztXAPHPr70AJlSNvGMHimErsVtpz/npT0i+XcNp59eg9aR41AVmbjHyigCM7X2goFJ700sin7vtz6U3jeWfcMdMetM2s6lu1ACyPuQgHPzfiBUUfynJPWnHK8DPpQDjG7BB9qAHHawzxn0p6gZBxjHSo+ASFb9KeG+XGScdxQArBRznGencZphLAAnmkLbl+8PamEtt5yBnHFAD2brn60qMMdc+v0qMEN3xilJABDcDPHNAE3bjdjrSHp0O327GkjY5+9x0BqRdrYLPz09M0ARMWAODn0yKhJPVhnHfvVl8ZYevtULDngg+1ACMNxynJ9O9NfaR2DemKNoPIOO1BbI2kdu9ADGHy5qLGOBVjbgcN+FNZR/dwRQAxWAHzfmKG9VNNbjtSElWHbB7UAODexH+NNPzH0pVwwA3AUNwfWgBQAetIcZ5zSD68etKSODQAq9wcGnA7DuXt0qIGn/dGQcmgCclZEOMK2Ofeo8ED5unegLuGV59aVTuG04oAQqpWme3AqUjA68U0LuI6CgBnBX0po5zT9mT/hTV5PoaABMZPH41Ism3C7sgdKZ054pDg/1oAsMQYx0+tNYDyj1+9j8MVGh+XDNgY4p5xt+XlaAIwBkCl7nrT0xlMcd6h60AOJ+bilQjnPPFNI4z1pMccZoAsYGBipIto5bNQJ0BzUgI9u2BQBcVsDqcGn7htUAn7p//AFVAo2sOflIqVeQmWzyaAJJ8ERADB2DP51VuQMDv61ZlQN5I5xwCe3XpUerWk9jdtbXChHwGwSDweh4oAhG0gc5OOv4VC4HrkU+Ndyn1BFNZR5RznrzQBVnGM9agX71TyglT7VAuM0AfR3w3Y/8ACPeF9vLfZZMZ+rV6Lab/ALNB5hG8EBv5V538NS3/AAj/AITIx/qHH/jxr0ZuYpMZ+ViR/OvAn/El6n0EP4cfREobaWGcc/0FFVb5iJhjjKjPNFPmsHLc6e4XJ2/T865Xx623RY9vU30QP/fVdPM2AnuwrmPH2BoiMf8An/hx/wB9CtJuyZjDdHgHx75+LWsHtiH/ANFLXH21dh8ev+StawfaH/0UtcfB2r2IfCjx5/EzSi9KtJkHnmqsOMjr071bQAqOvpVEk8jZCtknjA/wpQMtle65AzTDyg46U9cZVtueMYoAkTn1pwPl5x+tNVen16CnShd5Hrg5oAiuHbHmE8k8imwNuZd2cZ5xU23KN146U+2h3Shdh2g5JoAuKFO52XHHCipbVWkBLL8o70yOJnYBVI21M2EXYpO7P5UATKPn2qR6r9fSkIU9cZzkN3H0p8OI/lTJfHP0p80flgKqqRnlvWgBUZQwyGHPGTSGUGQFlIjPYnrig7ed2GwPvepqAN8zcbsDj0+tAD13TTnAALcJxwP8KlDFBsVuB1Y/xetEXlsodlwBnPv7U/aqkSOeVHHsPpQBL5ixxAsuFBz839ag83zP3j/KpPAI6jHWnbWkbzNpC+hPUetRzOCTGhweu4dqAL9gwRScHc459xUly6tEF2llySMds1HFKYVjTzMjAyCv86juH3YxGxYjAx3oAhZWYmT/AFbYxg9KYEVCzSu+/I4BwCPpSNcxxDb5fOMEkciqk00bgBfmI/vUAXJbraGaNcDjC8c1RN4UU4hI4/Q1AJUJG4Ekfe5qLzNxx1+tAFgXCybsYDdht6CmBvNYbscZz6UiHYQDGQT1pk0p4+TGecHv60AStIqhcLgDqM8U7zoghU4AHJJGcVVd15O3APTvQF5/1jDnnjNABLcttaNVbaMldvT681nu00rAbjhugBrRWPdkcAZ5pEgiEbDeAVGQCvftQBQWNN37ztzgCmvGrfdwvPTFXGjVcM7liBggcZ9qSZGhYxkqqqeQOcGgCGOEtIAzEDv6/TFJti3KOoHbHU1PtDIGLkN13EU2RQzbVwCvIOMZoAgaMFgQdox0BwRToYwzsHY8Z46kmo3dGU5ODjjJOfyqSHaRxgYGT60AR3KxunAJAHTFV5Gww2bsDgev0q/N8wXapLEYAA61XaH92N2c+ucYPp/9egCMYLbcsgzyp6cUu1mhKgEjdk+1WFjChGYblx0znNMfK4XYgwcLznFAESRkLnLKAOcinCGPBLMRtGfr7U9llEJ+8pBOCB1HrzUKqP8AlswA7GgBVEQUqrkE85UZIFCOqqAdxypBA4yaeqfP94k5znGO1TRq2zLhHbtk5OKAKsQX+46kgEnOTUsKFnVkZgoYj5qc6yiIeYVUj0XqKihVWB3MwH8J7ZoAftHntHvZx1+UdhUUMkmNqSFFwSDjJp6ttGeikdT3oM3yY3KikfNtHU0AAjIVds2CMfL2WkuD5ZUtgjyyVVT09Px4qBmkdHw3ynruHINNLCZdrMAT94heSKAIi65+ZmBJAGB1+lPjKBmfbuI4Cnk0ot48R/xnH+SBTYwyyKqt8pzyRyR7UALiSR0iuJSiHnBXoD7Ckkjhy0ZZ16bXH3v8BU0Klskkoevy88UtpbMY2xnMY3PyBgDH+NAFR4SrbfMBGcluuaj2qy7/ADHzj0qxLCwf7xGTwuOv+TULFkQ7gFU4GcUAQlvn+bceuMUIV8ravHYDGPxp+1ZRkyDKjge1N2cYLkZH5UAObOVLYxnApqOGLIGUDByH/nQUeN89TgY7/j7VGWj2/PwpPPpQA5WARiOnIIx2pxjjkQMhA9AT09KEVYxvXlAM+1Rv8qINrepPTvQA5FiZZBJvEnXIOcf/AFqdCxUlH/eZHfp9frTTlIwwdTuHXPSo0VVBYZbPagCyFEqNIsmGAxj/AAqOJiDtK55zuHWmIzjEkYXjIKg9RQrGSRt7EAHLdiDQBPane3KoyE9zwf8A69CjB+/8p4yeo46U2NfL/ecAcEcfe+gpADuKpkgjOD2PpQBIsLljhsDkjnOaM8DdJjHYnrTNyk7MhR0IPXFOwTIFKZPG3P8AOgB3zFlZlCqenGc+hqz8joYyBnHGB1+lVld8mNivyjj2qR1URj5s8ggdTQAGEKy4XjPOT1/+vSTf6teVILdc8jHrSwMx8zds8xeVHYimtG21WjUGQ8MvrQABVGTIVIwckdR9KiJQlo5ZDnb8rDkN6Z/SnSuWjMm5QxODjrj6VHBFuwWxncf5UAIidP3g546dKYY8MFkzj+E1JKkgnAfDHg7t33qGHmsYmcBhyMcUAQbQu0E/SmuR1OMdsdaleNvNKs2Qv3fX8arlXVxkfQf0oACG/ud/7386aYz2wfxpxOMDbtOevrTeCN23Ax7UAIqnaFxjHXjNKQoyvXP4GlQbenJPTPSh0PcqG7jNADGK4IUYz09KNzdAoJ6A0pB2cY49O9INxBYDpz+FAD1LdG29aYVXO1F/KnRRs2SwY4qQx4GV3g9OaAIQoDHcvJ/SnxAjPB98jJp4RhwvJbkgGnRqVY5Lk5wPTFADXTY4JBIxgUgVh8g475HOKn3KSflPTnFR+YwJT5Rx1HBxQARAkjjexOSuOlSBn3qzL0+XpkZohkwyqfl5p/PlAYwd2Se1ACls5IxkAA+1V7okkBSxA+6MfnTpD91W4yQDTmRvM4ypz8uKAGopbCkAbuWOetKVba3yg8jgDrmpXyzkMpYgYPbNKFH97tzQBA0bgsNmOeg/So3jwVDYUevtU8vmK+48fN26USn5NoAJzzjpigCsyBRiM5yOSfr0pTCu4OxxSgKrZ2E/TpSBsqAc0ANKq+RgZH4VGUUNgkjHXPep8YTJz/Shl+clT16egoAr4TAO2nbF2jkelOdR3Qj6dKaybCMglepPpQAKrDnHTuDTgNwYcgjvSFdr5ySPUdKcoypYfM3cj0oAYWcH5sH6jrTeAwYHHenyNgZwCKiK5UMMdP0oARiS3v6U1seuMU5SNwoP5gmgBM+vWg8ja3NKOPfnpSEgkcGgBGHAXhvpTGTgetTf8ByKNo54P+FAFUrgD1oVuMcf4VO6cZOBnoajKjJ6dKAGnp8tGcjnjikUlD0yOM05sM25eM9qAFCnb+lG3n6Uinjoc08HHvQAqgjpzxTsKwzg8UK3GM/hSlMnKk/j2oAV4+Bzk/SmBfYj+lSAfUHuKQ4ZcHrQAwDnngjpzTGXk8Gn4x2NEn17fnQBGQM+1Jinjv8ASgc+tADMc0oO0dOKXGe3GeCaSgBRjGeenFJt+Xr3oyVPtTgfQ9eaAGHp0700cjAqSTjI600rztB/GgBy9OCelP7g9MimDj1pw5I55zQBOo+bkjGPSpR/qwyg5HXjpUSgsyqoJJFSE4H3jjcOaAHuzYjy3IFV7p2kkLyEkgVYkX92o79qrS9SOMUAOtgfLkwOSB/OmNt8gnHO6pIlJjfaDwvJ/Go2U7CGOBxQBVk4BqunWp3HBwfaoEoA+k/hlz4c8KDj/USc/wDAjXosScyDPXFebfDFj/wj/hTocwyYH4tXpkYUyEg9ga8Gf8SXqe/D4I+hFcxq7KSuflFFTLu2g47UUWHc1pRiONTyQwrl/iTCzaPbMrFdt9HuHqPf8a6aZj9lD99y5rnviHk6JuHX7ZB/6FV1PhZlTdpI8A+PeD8WNW91h/8ARa1x9v8AexXX/Hn/AJKrqp/2If8A0Wtcha9cZxXsw+FHjT+JmjFgc/lVuI8HFVIxjADZ9xVqJvkwOOPWqJJ0I4zyO9PToQRz2P41GdvG04BHT3qWP5gOTj3oAlABXIA/+vTbgjIZVwM9KWH72xckmlUKwO8Hg8kdqAJolLKGIGCPyFWII8fMuT6gUluq+XluTj5QD3qxBGY497N8x4FAE+DDHsGRJ3I7UiGO3G5htkIGAe/oaiOCx3MxXP61E7LwdxJHTPf6UAWRyc7tpIJPPQVJLKQgOWZ8AIAegHTNQlo8csQFGW+tRySjB5O8nOPQelADmbeRhiB901LAA0hbzCiqOcDqfTNVA5eRVVdvH6VPIdsY6hMjoepoA0EKMM7gwxkAUilJHdpOcdFP8zWcZlEW7cQewqPzhsIViSeue9AF2aZWiC7iVxjOcZohlUS7cAsOF9KzsYGWkIXd0zV2yhJdCzBQTxnrQBoW0Eht2MjDfndgDrVO4ujtxknGeAf1q1qVwkaBEyW6HHArF3I8jKTknpjoKALHl/aptn3Dt6kZJx/kUj2skS524XHO6rlhHhWYYT1pmqXCtC0f3lP8Q4oAyZX8s/NkdOOuaaXO0k5ye4pc84zn1Hp7UmVxt3sT3zQAhYyIpj3H09zTRGxPJ7dz0HpTxJhR84GOMUBoz8xkK8+lAAF2DLdOn0z0pScfNxnJ4BoXawKnLL3GKdJtYgDIIHHocc0ANWRd3Ttz7H6UucH5gueoGcUGOPIYdx0HUU0L1Zs4Hc80AOl8s/KWPXI9vWo5o1iITGQSAuPT8aa6llyihgO/qKcpXG0k78jI7CgBFZM4B4BwOMgGmOQ3CDDEcnrUjlYyFbkZ4BHFDt8uGKDH3R7UAZ7rjcJG59eg5p1urL91iT7DvUjI0+NxxgY6/wAqj+WI4DnCjJoAmmkXcN8nOSAAeRUG5MqQR1yRknmojKpBPlHf+mKXAKrlsE8nJ7UAWpzH5GMkemO1VnaRUBOQM8DAFIZf4GI2DPbGaaZdigggc+nvQBMNpUsx5Pp1H0oXnAbKnrhm4/SqrSNuLBSx9c0/529z047UATiTYx8xt2PbP605rjeNzMS3ThsfQ4qmqN6gNkkjdnNKBHw25cg8kUASyz7iqxrkn74PJzTLiRxD5aqqjHLEAVE0kSyklx09c4PpUccsKoSeTg9aALAZGYlmJwpABbv39qc0flsuxi5JGRnH4GqX2hG6Lx39qU3Me351GeoPf6UAStJGoCrGTk5OZOB/9emjbHIqOFYc8huoPSonljaJTtC5xuIXHFL5wVFB3vnrxQBLEzJMri3UDtnnkVPbRKQS0i7s/dxj64qqJGZck8rnAboKtRKrGPYI845IOcUAWGVRGI0dc5B46ZpxZiDHDCdu3DEH5vcD6mgRzTIvl7Qdud2Rg8ev0qYWnlxswcsygAAcY9wfUGgCndja+6cjcBgDbjGfcVT2xtEuGyRzz1b3q5eLMknytvPTk555quxyd80QBBxxxkc/pQBTkUs5ZOFXqeMc0kjFNyqOSB71J8yyZUo0ZUcdPzqOTGV3LsOMH8qABJASd2EIx1p7LBIeAqYXvxzSiFZIW2knvg9cVWeNlBJU7sZHoaAHtGVxySMc0zZu+ZWBA6oePxpSX3Z3BVI4Gc4xSmXahZsHI9KAISV3lVbaR1BPJ+npThvjkRo5BgdcHkVHOiviSM4OPwx1pm5txXIBPSgCxHIVXduVTnPPepJp/tbZKBX4w54LGqw8tsLu3MD25z9KAZEQ855xQBZgztB3Y6YyelDNtAO0nk8j+dVgfmO+Qng1J5jlsbCR29qAJZDuC7X3HA7dKQz/ALsDHl4GTjnJ/pSgsCrL90nBAPU9aSRkJO0bWBP0zQAGdtnlMCHJ5yOc+hqaLozjn1Hp/wDWpjtLOi7mU7RjJ60wrnB3AYPbigC2sRzujBYr82RwVp0DljjgMAcFh19vrUMMq+YF5C45x1HvT54XlQMr8MMjBxmgBskTSS/ulVXHDAnFRiMsvmRqoGDnnvUkAlkH7xcvg7D03fWlK/I0ibN2cMueMUAVpB/DtON27dn7pqMh9xJQE+o/nViXa+1k5UkAg9qQ5K+VkBf4SRyuO1AEbRqyj+HjBPqe/wDOo5EkBVSqFwMDn8qlxhlVs4HXHUGidTK4THfCv6jsKAK0gdjwQMnpTTuLc8/jUrpI2Rn7ufmxw30qFdrSHsQOO1AAwJ6dvfrRjAPpzjJ6UbQQuDkdTxSjO7t070ANxtHAycd6RAzBsqee9ObnLKRx79aeCEQ7lYHtxQAKSP4wARjOaNkoJySwHTHenKv7shV3E9TSEMoUjrwOaADe67VJwD2IpUk2g9wfQ8/ShlkAODnJ5BpEjk27mHTpx1oAsK2E3dAByMVWk3kD5Qc98UpVyT8zY64zSZZQM/qaAHwqx5K7R0wOKl/eH5dxJqPzSWU85HXPTFOj+Y+h6Y9qAF2uduMZwefSkw+8SMDz3BqRFwoG7J57Urp+6iy4GWIPHNADY5A1yC2DjOPSiMsxJcBcMc/SjywwCqNvUA9dx5x/SpzHtj2ycHg8d6AGMM5AAwSRz/OoB8pyjjdjj61osu0A7sn36jFVZUG8NkLk5zQBDIsgblR83THT8qhPPOCPcetXXjxFs3KSGyMjDH8aRk3gEMM46EUAUsuF+Vj16VKzLgBgPxqR4G/hCkjHApGjYk5BIHPNADTIyncMH2qOV/NPyqE45FO8ts/LtByeCaJ2II5IbP5UARAHaFZeOox3ppDp84UgevpVhULncrEY7UFZOSQpz2HegCoxbgfr60xz820dfSrLhS2U6gcqarOMPyDn0NADS21xuxyKXDL05Geaa27I3L/9enZYI23JQ/eFACcc4z7fWlBBBAJzn0qMAnBUYxUg+YdDx1xQApXGQrEnuKehAA/WmJxkMQCO9O28d8np70AK2NvTj0qJkDLuXpTzwq8c+lBG3b1U0AVnU03BB4ABFW3QMcgYOOnrULpzjvQBHkMAeQfrTgcH3phBz6Gjdn60AS54yeMelPRjjg1AnJPapAOfx60ASj5sNuwfcfpT3AYbh361FnndjnuKX7r7utADlwyD+9mo2jx3+lPZeQy555/GnDDfePA7UAQN9MU8FSvTBHf1oZeSe/rTRuXG2gBexz+FNIOBu6dqVeVxTjwu39aAI8ZH8qQfL2IqQD9KRxnp1xQA1h1JOaYOFz7Uv8hQo4I7UAPUbmznPI6049c989RUXapAeDQBKg5JU1Kck4zjn8KiXggqe1TsuyQ9unWgCXcvybh0Paq0gOCfkHOMHr9allO3dtzjnt2qtIxVj15yKALdl8vzMBt780ycIYHb5QeAB3p2WMG5VAHf3qN/lt2DEYyPzoAzJsgVCvb1qaY5z71CvXigD6N+GoK+H/B7dMwyf+hNXp0fA49MV5p8Os/8Iz4QZevkSED/AIEa9Lg5z6Y9a8GX8SXqe/D+HH0FHIGOOv8AOiposhT0xniiqTBl27AW1Kd9wP61zvxEU/8ACOuR1N3B+eRXQ3ZzAW6jcP51zvxHbb4fz2+3QfzFVP4WZQ+JHgnx6/5Krqn+5B/6LFcdbcV2Px5/5KnqZ9Y4f/RYrjYDgjng17EPhR48/iZoRHp/KrcfA9qqRY681aRvlJ/SqJJkOflzxkVKuVbB5HaoIxwc1KDtI3LkY7/zoAmi+V1ye+fpWhDbrIRGkZO4jOO59Ko2pGVxnIPX1rYhjCxhgw3H8KAGrDGsu5uApwB70+RixCxZxnjNFw3zYGB2+g71CSBGG5G4/Lz6UAOk2ySbCcIOeO/+elK23OAAGzgA+tJtRSGBAwDyfWnyDCoo+R2H5e9AET7fn5+RT+ZqMNwfmw38P+1mnSBS6gSM4x0xjB/rREMFpCQdvAPvQBLGYYl+d8/3sdqgafdktgAcc9FFNklXP7xsn2HeoWaPcNxIHpQA6aXcMbuB3I5NNQgNhV3c4J7VG+18ZyMnmhQWJXOAelAFyIgZDMDux19c1o2YAcyKpcjsfes+1jzgggjvkZq2k6x5QuAxH3vT2oAfqb+YqJuHdsD1qnEyIy52bux9aZJLulPz/KOtRu3yqeW29CR/SgDTbUIVAUZZ1GCw4H51mT3HmSF2Zev3aZKAFXLKMfrUXy5O35wR3oAe+4tuUAep6UGIkeYzYLDIGOtLj5lZm4xj0o3cDBzjpnpQA4Im4DOSfxp8cZMY9ScD0pvy4IOCOvP8qkWNXBZRhRyMmgCKVVVsRnhvl57mkWQ7fmU55AOOhq0TEql/Iz0z8xA+lV5JPm+boPujbQAoZRhWLDOe3WmvLH8gdjsGQM8f/qpm8Ar8oLAngnpxSjYwDNGOQSSeaAJVjjYB0kKg9AecVWlVVxtU8kkknmpPuMDGwGADx0zUYWSYk53NnLAjIoARTu2KuABwB60x4w5AbaHHT6Z/Sn+TtwodRzkqR0/GnCJt+5RuKHknoaAKrqT8u7Lc4x6VG8G05Z8yE9M9quvFJ/qioBA47frURiC4Y/NgYKrQBVCyKp+XB96rF2ztwWx7dK0GYKhG3knOMZNQtGrEhAfTJGKAKyxOzDrub7tCx7GBc/xYPA4qVyEjGFLEHgkZAqPzSHLBADgYzzQA4Y2MomjCnOVyTULLGUc+YTyOADz7U5mOQzImHHLZ+7zSkszBdgbv8vH4UAQE7gE2sB3OKjKyMWLEtzljnvV5ox8m2TbkY/GmKiKrCVy5wcBQBQBUXczlhyeaRl2/MVHPH0FaA8jcFVV6cD396iPlghWVT649frQBWYHaUZsjPA7VEYmUbZEI74J61cuMLPhQiAgkE9ag81VQ7lL9uv5Y9aAFKI0ewNt46noKkgtkK7VbBAOCTwfSoLf98iosfm888n5RWrbRRoW2qxGOB3/AUAQxWMPkNJJkcDcAemT1q9Y2cITcwdQzBVwc5+lVfJMkjY8wJnCjPfpk1YiEkULMql8YLKD3/hOfrn8qANNpLWK0URqpzkbmGOBxVe6k8uCNs7B06ZznuaYZFmglLR5CMMH+7n/P8qpBfNYoGIQHq2aAJ5FVi4ZTvZQfoaqNblMqyFnyCv1/wq9aFoZxM6q/GUVj/Fx+lTTKJbYyyhmk37nYDgegoAwZ4cbuitnkj0qsY5CG69OpPT61pzqGBO7dg/Ju6471UOWmzvKgjHIz2oArr8wXaSTwMDvSSyTMwUgMDj73P0qSWErn5eMdVNRbpPNXDAkcnPWgBGjUudpIfjqcfgD/AJ61GYJCQV+XBPTj/wCtT5nXeW8sqTgEk+1NDSJtAcnIIwe9AEO3J8scEHsOtPdFmHO0kcE45py7XJi+4zDO49qSTYCW54OKAKwQqzHPOc5HHHvUrsWDc5OR0oWNxuk3BgTwrdfwpV3DduOcD60AKd20IqAAfMTTopmyfk+U881GTubEj8DtS/MF3MxJORj0oAk3ncvIIB79qdDjPznDDqCevNQR4AwwO45wRyKV8SMEIKnGNwoAldeSV+8O1NVdy/3W6c9fxqINJEQMt0BLDqtSKxklLZ/ebeMjhvQ0ASwx7kI3bGj5Y0K7Bsq+3JORnpVfLKjKQQeM5/ip825kGMEqMBsct9aALbNuQMrE5U5IPT3FQCZ2TYyA/wAX+/71Fb/Lja5UH7wJ4XNSSBWZVCkAfMGH+elAErwldssRJQnDr745oj+dCGQ7UOQy9x/iKa0u0knIbjKnnNKQJfngRQdxBTPSgBHzIdrAZ6hh3FMKyeXsLAAdBjrUk0b+VHGW2eh67fWllTzBuVgZYz0A+9QAkiGOJtxXawGyQk/KRjPHeqUmSANvQYO0dTTzuKj95nA2jnv2qCcMrZkyX7g8YoARWDYygy3Qk1JtIJ3enXPSq/zblGQT/SpWCONsjMpIJyOntQAgbccY47Yo3bievHQGmKEBwZGx2wM05c/Nxj8c0ATRyYbncPpSg52yByO2G7fnUahsfLgnOABQS2wA5B96AJxnaN0effOKd5j/ADL8wXsG5qqpJYfMOtP8yTPLHHuKALWOPuoc98niot2CNwBBPFLuPlDK9T2ppY7ssnQce9ADWK8HaVbHbpTomzhucepp2Q2PmUZ9sU4sjJhV249CCDQAsUgSUAkZ5PTrT5C7SAZIAwabFCWdssFXjII5/CnFmQBeGHcDigCZXIXG7HOcY4H0NPwFTmQjPUHp61VZ2+UDK49OgpjPKOcn+Y/KgC7vfqpx656UbgTtbBqFJjtwuSepA7fhTwyqCVYA5Iz2/CgCwZNwH7tXFCqjRglfmY4+tQp5mRuUFQeSDS7ism0evNAEjx5ydyKzdjxTUBX73P8AezzUm5vu8Fc96QEKCBkPjbj+lAEbxxyFhGR6gHtVaRCsh3D5ccA1b5jl5U7cYAFJI0ZcbwD2IPFAFSSJv4WyAD9RTY3CRgls+2OhqzIuMMnHJxnpUDgOZNyEN6djQBA67kznPuP61Xk5YBjn3qw8jKp7ZOOTzUJKsehz6UAVpeyd/X1oG/36enSlYfMWxznv2pu4+oz0oAlDKVH8Ld/ek28cdc9KjyCOOCO1Krr92QHr+VAEhZWAyKkVsJhhkVGfu5HU5wfWnRtnr2oARhubDdu9KoGQrZ56Glf5T6gdqUD5BxkdT7UAIVKtgfzoGG+9waXcCpByfQ0hHGN3TpigCKSPdk81A6beat+YehUYNBUPGPXtQBVXawJxg4p8ZPP8qaylD0pc5GQCKAHgjOQTnvUny4FQjgZ9etKOQcUATAhfl4wT+VNOVfjpTOuOpxT423LsPNADxhlHoTTHXnjqOtA4yvGDUzgFBkgPj9KAKz45PQ57CkVt3r7+9PcHhckqO3pTF+8AFyfSgABG084IPFO6gjvTSPm29T9KdjkHtgUAR4HP15puTmpW9uKj7+3WgBeNo/nTxwhzgg4JpmF29yacmCOooAmH3RnNWI8NlcEscYNQKMx7v4c9fenliJFPAwB0PtQASngNnGKhl2lc8ls4OOmKllHzDtmom+8Rnv1oAmRyiHbjHb0qGZ8oSeM9hRn+ENnmkb5Rg4FAFSfrUCfeqac8moF+9QB9H/DrP/CM+EcED9y+P++zXpsAXPyk4x3rzP4cf8i54QGesL/+hGvTIzyG9RXhT/iS9T34fw4+g9fN58vp7minRtjOD39PailYZdnz9jkH8X1965j4lE/8Iz9LqA/+PV0922Ldz6dPzrmviAM6EUPQyxf+hVpPZmUPiXqeEfHn/kqmo5/55Qf+ixXGQYNdp8fRj4qaiPSGAf8AkMVxkH3gK9in8C9Dx6nxs0IuPpVmPG0+vaqsHv0q1CeQtUQTKoxk8emKM8jpmkX7zKD0qVEB57npQBe02Pg7uMj5QR3rVVlEe7B2gdD2qjYxttHXHP5d6vHKoVPKgZP1xwKAIXJaTf2PXHUCnCMSOW+7GnA55Bo2Js6/NyB9KkMSrGNpyc8H3oAY6/umG5euOR6VXlf7zK2SeBnrinyrghGYevNM27uAQQpIBNACorM4BPTtTZ5UVx8/A56U6ZhEoHG71zVOVcAMWBLfpQAkkm7PPemA4AZm+gPWmBVJb5scce5pyxrnk8+h9aAEHMmen45qwm0/KcbvWocMp2LjJ9TSp/CM8njJ70AXVfap+6COh9KgleQnPBPofShxIoGCuCOw6VGoMh+ZsAH0oAdkN97biiSZXUfMQc8+9DKAMY49z3pkhVcjbzznA6UAIByN3OQdvtSSYLN0XHbNM2jcdzYPpn1oCoX7YB+tAEh3OPlbjuKcM+gA4wcU2NsBhhCx46U5GbzBwGwMBT60ASBCzD+I/hyKAGB2s2B3HU05ZNm3LADvjnHFNxIq8MzYOQfagCZkdlDeaNuOgpqLI0Z3kkeuKYrKRjzMEc42/wA6V5GKFhIC56g+lADGRlG7cCoGACQDSEZ42j14p6Mph+ZVzt4z3NCjciqWIA6CgCI9Cd5GT93+VOZ23ZBx/ex1okUk/wCs2gE5anLgBUkbqeT7e1ADSM4yv156ipSFKeeskSBflKZ5HvjvUTnZnYzFWzgH0pk6qpTlRlQykdQPSgCxhTGh4YZ6g/5xUWyVYyqsfLJGRjuM4P61Gco231HNSQ7h+75w3OT0xQBSnYxyHDccZ5xz71DvyGXGMntVm5hEbbgRwQD6mqbOCG+UZJ5brQA5I2J2+UXyM9eg9akWzto4d7E5yc7Tk0xCyDG44I52nnFNdh5a7VAGT07DigBXaFEI8sYA4Gc80xp28shNuV5YL2yKXbuYs+4KF+ULzTZXVEAQEMTyzDGVoARJHE2+WRckjJbn8MVHCwXO3GBn73c44pVjON7MQOreuafmNWLYJPb0+tADCGjjD7gpHGPrVZnyw4xk9unSpZ2iJySScjBzhcfSoAPM24XbkcAD+dAEMrZbcc59M8mpbZZHYNtBXPJYcfSrcdlAqK5RgBwQTxnvVqKMsqr/AKtNwAIHJPtQAWsMSKpUMEXg+pPcfSpYVaRlBXYo5JUY46/lUttaee5URlYxyS/GD9O9WZdjExoBzjcVP3ufSgCsyqz7UCjc4VM8c+v0q86qsi28UrH95k4xjj+meKcyqAnl7d5GDgf5x0qFdqSEMdvl8A9s0AVZh+6aNR8zOWGBngYplrG6spyX7sM8bs8VOibVd9pIC4Bzxkj/APXUDKiuvG3dwQp5oAnZDlmzzwSR6dz/ADFJvZpHJVBFGMjnK49/xqV1TYjLGGbCl1bjPtVNmzHtQCNAOcDr/nNAEUw52RqQ5xx2qNlILRDZu4HzH+tT5VYC5cFmJBAbkVXkJVeI1H17mgCAgCTaMErkjByKrSKDuGcbvSp2LK5Zgp4xxUB3NuAU5xljQBATIG28HtnOcU0SMBs3kt7nIqYRbRkNgdCKYRucLGvTnOaAIhJhSmGDt+OetJyse/dkkcgt3qxNhmKbSCPQdvWoBCwXcuUIHY5oARg2SAxGRuwe9Ku7hiAFH50yRWU7WXPQg9qYNyuQpOB0BPGaAJZG8uMDaBk5NMMymX7pYntnggUj7ptscgG7+Fhxmq53xzBgMEj5sDqMdaANBZk3hmwYyDkAYK/SoU/ebVOAWPytnimhejBgBj7uPvVNtjKYl3LG/PUfKc96AEm3u23OCODj+KmwjyiVb5WPIOM4J/pUrRpGzLJKsgI4ZWpsapHOHZ2IO7OOMA8ZoAa6y7zuG5gvPHakTLBcggnkAnp+NXZOoYsX24BJOOP8KikWOSYgLtBxtAPQ0AV13eZsZCSOcDq2ewqSD7oK524PHce1OktWCoyMVYklSTxxTIoJcLLtcKT8xxkDmgCWSQqojY8DkMy84pkyCNi8cw3dXGME5HX6GgSMWePYHJUYBGMEd/p/jVW+WSOUPJGULHKqQePbPpxQBaW4Zzw2JGBXr2pLi7kQkbVOcbjxwQe2KoqWVl3DcBycd6Gk/dDsSeTjFAFqaXBzwHb7yFcY981VeRmbn1/SkwW/jx1xkVGUdSqk4oAeHCjKjnrTGfv5ec9R/Sl8sj5gR3//AFU1lYtyM0AOhkIwAMA9u1SoV37ihBNQhcPyw/CpzwAckkjk+lAEu5lwcBqheRi4Zwy89ulJ5pYMAe3f17UpZ1AGB7g0APD7m+XHtkYNS7irbmPtgd6iDZPzKP8AGkXLZJGD70ATqGc5bn3zzTHfGOSRzSKXABHIPp2oKYP3sjtQA5ZMsBtXH0xUilcnHA64PGagUqD3x6EVLuGdpb2ANAE4lOR0z6Gk80bm3YB9hxUbNuAYYUY6EU5gzKxHAHqeKAJIzyCcd+aUljwuAR1xUURGVz254p8cnzEE8HvQA/LAndkt/eWmyByu7qM/n9alSRWG3IGF5pjswB6Ddxn1oAPO2nrtycAgVKZGUFgAuT2OQaj++ctjI70MnyjZ1z1HegCQSMynfxj8s0RSbSecnPHpUShhnA4PX0NIp2y527WxxnoaALhl83qMMvORSSsjH5vmOecjvUCPsPIOe47VKwVgCGwe/HSgBMx7Nq8HPQ06ULnEic9yBzRGYyTu+916cH3pTkENgkZ4Y/yoArXtupX93tkJ9OorNkUgnrxWw+zu20+o6VVuEZt+F35HGO1AGaZN2dygj17imAKRn1qZ1DE44PdahKlBjse1ADCMn/61A7qevakJPTmhh2NAEgbaAM5qTcpQF/w9qrZIGM/Q09WIGPWgCwrjAVlJ9Dml3MM+hquG3KB2/lT8smFzx1FAEjMDwDxRG2Dtf04PpSfwnJ5J4x0xSMuT8pzQA/vgetCSbSVboaiRuxz7Uu0sTnrQBM6rInY8c1TPyk+npVmNyoK5Oc0rjzFPA3UAVt3FKO23rQy4JGOAaRTzj2oAkDfL705du3dke9RE/NgDH+NPRmBGDkHqKAJX5AcChSzKO5FJnD/7J70oG0nigA+XjjnsKikG0gqTzU4Tg4z6imyAM33h/wDXoAj+UIGU/OD+lGV2g7cetNGVYdODxkcUHsDzxxmgBw5IHbtTCOTSjkYJpzKf4TkCgCI5yOwxxSjGAMdqdt59/akUZO3pQBKh+Qg56dKcDnlsdulIqk9xxTmH1oAfcElgBnBx+PFQy43DHrUq7i46nBPTtTLiTcAgY7Qc8+v+cUAQ7cgkDilkYso7/wD6qASoOTmmSlsfjQBXeoh9+pX+vp1qEde+aAPpD4cf8iv4QOP+WEn/AKEa9OT76jH+QP8A61eZ/DnP/CJ+ETxgW8p/Hca9Mi52npXhT/iS9T34fw4+hIm1c5Pf+lFN3cmikMs33/Hs4znnr+NYHj4qdFZe/mxEf99VuXzZtGI6b/61hePFzpDY5IkiH/j1aS2ZjHdHhPx+OfipqXb93B/6LFcXbnBrs/j0pPxT1Jep8uD/ANFiuKi645FevT+Beh5FT42aEXQVZRht3e9VYsY+gqwnP41ZBZUdQcHirVsoYqeapIeM471q6fGC2WH/AOqgDShAXaF9M8UhIxgnAOCWFR+Y33Rzn8KflFXaFwO5NAD0j/eNJkcHipArbAzuM5HJ9+tQwfKCDlsDIycDPenSONm0sRt9e+aAI5VJRm3gsW2gd8etOCrGpc7iOf0phKGXHOAMe9Mu5MoVB4HTnpQBWuJGILs3OelQ8t1bPNDsGO7Ix2FIjKo4Iz6e9ACgAEE43DHHanY4x1yTye3vTVb5ieDmmOW45A3Hk+mKAJCwzkt05x6mpYVkx5zKuAcAt/hU1pbRlUZj70x3WQgJgKCcKen1oAI92Nxbpxio2bbJkgYX+H3p06MQOijA69DUEjbeF5NAD2cYBbgY79arvKxU/LgGkZ9wIYk4qMuufwPagCRV+6XcEHkkDkU+MDe2MgZ457VXLBRyy564pNzKThgTweKALu4bgeMgdjUi4+VemDkk9cevvVMSAhQ3/wBc1Idvl/KwDenpQBa3I0ojQknGMnvSjaqBQzEE8jOCD04/Kqq5ZlZQCQOcHn60oLZKgE8Z56AetAE3zbmVpDt4AJxnFK3yYYYkI5psnmorpuQpwXAOQ2Oh/WmLIq4LCQIwHTjigCUgkt/Dj2zn2FLEGZyrTbV55pEkZ5MROSn8O4gcAd6STEkhXaQ/Y0ALE2H2cnB6kcUtyRIqCNdmOuOhxTV3bgkmdq8Zwc4prq0btJk47jHOD0NACMGwBv569O1ClJMmTcv8IB5wf/r05E8qPO5T/s560rLyVXBDjv6+lADWUhwvLgDPTp7e9OIYptG78KTa3EcuQCvBp6YQHYGAz36igCrOhYllPJGcZ6YqDyFkjLMuSDxj+H61cvhC0RkVAuMADNZ+5hHztOOODQA1YZGwIxvJ4CqMkn0xTHZlHy5zk07cExjKtzjJxim/MpJKgr3Ge1ACYOwSFSMggN0H+elEsm4hWOWIA46e9BXzFd84P90nk/SmvGykdAQMn0oAdcAxxkk5xkDA6e1V2kIDZBOB0/xqRVbeB1BP8XUVYW1VUMsmBwOCecigChbwPLIMLweuen4Vegt0jVPlcjcfunOOnFXbe3KgbmUKFzjt9Kmj+dxvUhAcDHHH9KAGbQo2rEA4Jz/s46iiFGPO7gnLH09qtTxyFdzHAHf6+1QyyrCqx7jtkGSAdxBz/KgCZFJPlxspBGOeOe4zSsuAdoiTpgZ5+o9RSQRJvY7sOR9wY4YHinTbfL2sVkGMs+B+QoAiaRtgZh3wD3zmmM24MHBJGdxx19P8+1OkaT5WYjgHahPQUyIyuSElBIXJHfk0ASJtEbFsMqHIyenp9f8A9VQlVDFiNxK/Kc84z3p7zHeZF2hFHC7ff/JpkjGRFbgNjjjB+tADLlwFjdVPzfdB5zjvVaaRcuFU5OPocd6kuJCExu68bj2qrnYQWy3XJU9fSgBJ/klO5hknPH881Hhg+45YkZ+lL94lj8xHLE9h2pjSbj+7DccHFACMozlmyR26Z9qbtZTkg7TyQW5NG1fNZeffmm/KBu3HI9/5UAKxOzLKByQAfSo5WLfKsexR79RTXmBkLLliCTuP3RTHOSC8hdsAc9KABpNp2qrHHXmozIQo2/e6Z6Ux5D5fJO3PT0+lGcbm5Ab+8eaAGiQBxuT7vU+1LMo27lHBOOaG++x9cDJ7UhOG249wT/hQBHGsittyGGRj2psmN4bH8PGO/Y1MJScLs59TRGqqv7xhnGcMvb60AJGZNojYDaVyDnpjtVkTMyFPKG0ADHeqkTKWcpk8EBTxipy0e75Sd+MAEfjQANb7UK8up6HgEGp7XYttIs8bnGBt4zn0NLE7GJw+T3PfaKjhn8y4UMBsVcNx1HpQAqSFSTIpfOOo7f4U6Ty2lWNXZQcfNkD6A/jVRpSHYqT5Wdv4Ukk5WXiRWXsyjkdeKALcckcsDRMzNs+YHOMYPX34ppuJApIXI3ZO09R6elZrzbgPL9jwM49qRZGX5SuD2560AS+d5cm4PJk569vaiaZW2MqtxjILZzUDGRgSEGG6035l7jjtQBMrHbgcnGBSxvGFCuN/OWGcYqKJsOAoBJOOTxTXkbJ4CnPTtQBMoiz8kbOvoDikYLy3zgHoPeokdgecZ9uKe0jGLhRtDYznn8qAFRWJxnv3700bycdj+oqMdM8/QdqcJJC3DYH60AKy7RnPf1pM7Rx06+tN7jLZpxOFwOQelAEi/OqkLz6A9qlYlQXK81FHJhOgA5PSnK25W3MAPU0ACM+CxVTjtToSueFIY1GGySc8ZyPepT8h+Viff0oAmUZI3cn24pj7Vbapycd6aGUoGUkH2FN2yBg3DD1oAdtwNpB/PinoUHPOfeomyoOVK/jTVVuSD19aALAY9Pvc9O1KGbbzj3GahzuG1gDUqMq9B15weRQBKrKfmC8ipNv8WzA56VUjZQzDcQT1IqRJGx1+rUASrIi5Drjjg+lG8qwKsxXHeohKjnLHkY6d6EZQxx0x070AWgwb+Db/AFpwk2A7dwUcbfSq3mx7Md89KUMAduNw7EUAWFbb82WHWnBt0BDcj1xVdJF3c5B96cZGUZUnv0oAsgLuYIdyEcqTQVIG3Gc4GD1FQxMhXKABz1Gf84pfNHG7O9TjJ60AKr7W2rkHoasW8hY/N26Y6GqzON4+bkjgjpUj5XG44bHbvQBLNGkjE7iO2B1zVORNmNrnr2qUyENx94dwf1qOWXLYkXtyRwaAKk5WR2znmoZI2AO35hViZo3OeTj8CKjTBJIyfagCm6Y6ZzSbcDLA56gVblVCBwRiq7gg/NlgOhoAiGDwR+NGNopX5GQe3NIWwBnmgAHykHpTwc9fyphPTjIzR07kjtQBOCoGDyKBkYHXPf1qMMPr7U4OOc9KAHYDLnpihDyP0pvOcjHT86duzgjg0APYAn+lEbHnkcDilQl8lj83X60hwOMc0AEsYIyOp6j0qFhirAbjtTSgb39aAISpZM+nWgNjsKeo5b/PFMAO4igCVSNoG0dc1IvzAk9e1QDg4HB7/wCFPjPJ96AJom+QqOopjKuVx/Fxihsq2e+aWTBGPyoAicsqkdOx57UzuPmzxxTz8xGRn61GzDGAMe1ACouT/Snr2z69qSP5SH5DZ444NL97igBJFbPP/wCuo26VMfmHfIqIjj8aAJocD3ABp833vkyc461HFgNyOtTD5hkdulACkujcd+KrSnjAA/rVqYDzGJODu6VWZsKQFHI6kUAQD8c96fL/ALR4obPToabJwA2etAFd/pUS1LJ0qJevFAH0h8N12+GfCB/v28mf++zXpkJ+ReOtea/Dkj/hFfBi85MMnPtvavSIATGMnIFeDP8AiS9T34fw4+g+bcH+XGMUU6RSzcYFFFhk1781m+BxnP61heOudCllPaWHp9a27v8A5B0jY6AsawvG27/hHJyc5MkGBn/arST0foZR3R4T8ez/AMXW1Pn/AJZwf+ixXGQcntn1Jrsfjx/yVPUj/wBMoMH/ALZiuMh+9n+devT+Beh49T42aEfAzVhDg8Gq0Bzjd06A+9TpjtVkF60TdOufubufatZB5Y3qoBY4AFUNOj4HrnritBgyMFJ/2sCgBxY+YO3Y5pU5XlgV7AVAuS27OM9M1MkTKpBxntk9qAJV2hDkHAHQ9uKZOw+X6DJpGU4xkg4PNRRqZHG7cSegBoAkcqsalVwSOSTk1TuZSxKgYU81LOcFuPl6DmqjDe6qp5PWgAB3FsYGBUQIIHrUj55+YZ9fao3yPr7UADHgjvinxc7eg55+tRBiCGwBnpSKxx9TnNAGjLdZG2POOASTyafZrnAYgE9KzN+GX5SOKmVzgN0I75oAu6k+0eXuGV64rNunIchicnr606YNgMWyScZzVSTJctnvz7GgB3mbsL+npSMx2gfiOaau5X4JDA8nPNDls5Y5PUn3oAV2JPA7DnNPj8xV2qww4wTUe7gKelLH0IIJH9aAJ4skuBsyccnqPpUkajjd+PPIqGNPmbaOOtTGHJOV46kqcg0APjjG4HjBPrUiKXZjnaT/AA56+1Rqqq3J4I4+tPI7rkA+/WgBBv27MgjP3h2p4UurFvmUDIxwAaiAAYc4OOtPO1MszEenHB4oAdgvGFh3cfeB6dafHI/mKmcZ6kd6iBXy9yrjPcGlDKMggZbk7uoJ7igC2yiRRtYenuD7+1N8vMe5mIcYBT196iQzKz454xUsQF0NqkiTsoPB/wDr0AQuvXOQSxOMVJGodAvXceufu4pbraI4lK/P97zOm4EdCPbpUO0qvmR8hjt5/lQBKirsKnLPkck9/anzymSIwM2R2z1pjKqv+8LLgcH0/wAajZdz5DAlaAB1UIVwSew9MVVmhTJXPzdvrVp/lwd/K8n61BKyyHcqkDJ70AUZIn3KoCgn9agxKMF3JA+UY5q1cxvu6nJHbtUKIQCoBwPvZOTQAxDIvIAzn64pyRZQ7ywP94elJhlAGQfUg9qcj/IqnJ46+1AFhQocL/rBjjd7VPHKsSljhQVI6ZwKpjbu6lMHg56//Wq07ZifzGDdBkeg6ZoAtWyuXQkGTaPlwOCBVhmMjDzl2pg4SPt7mqttN8hUk7DnAB6HPrVxTGu1QrA7dw+bnPrQAjs8sJ85HbaR83QAY/WqZTbgEuVHG4jmrb5SMlp2JL5VeM+lU5WMjksxx2GepoAlUvgmNgVYgDdSMrICFyBgfhUbL8wUSfL0XA6j/wDXTiGkTzGc5UdzwB9aAEKyHmRid3Cjv9aeI+THG5wAS7g4JA4/wqOJY9v7xmD42qBzjNOmALeXHhI/4vl6kdqAJJskFc4CgKDnIGe1VLm4XLKOSq44/wAaJ5GCthQrNyfTHt6VW2YJbGDgAigBcsxEbYOen1psqgnBIVR1OOTRJt3hV27u5FM+aQlDnZnqehoAbLtZQi5CYG6kHBILeWmcDA5pssyxl1UfKDwPWoWLOc7mLCgB0knB8ssDmodw2KCzAc55/nTSu07y7H8aiUsTtHzc/pQBIx7AkgdB6VGpYEkg49TQ4AXbnGPamqcsAzEjPPFACq5wAqdDwTSsfL4OCRnt1NIAuws5zheAPWjeqleTz3xnNABIqfKW3Fj1x0qCRsHau4ZPeppHIb5wc9yKhLcj5cEnI4oAH3HC7gPQ/wCNNB2jDMx4PWlOQ6rgZ9hUTgq7ZbaCemKAJY5FVgRjk0rSIWOOQOh96iXZgnax46deaRSx3Z2jP6UASiSTbhWAB5PvTDIFxsYgZ+UDv+NNVTkliuO3FIQVPK8ZoAfLvYB0G75TkZ54quokIJByKmjLBAQeuR7088BtwO3jvQBWBb7oHShXcHcFyQKmXazjauB1z2NLIp2j5hQAqbSOcjHb3ppbC7VXj1x2pvmE/T1zSt5eMZOSOc0AMAXn16daCKeojwcMM/Sk8sBuMn0560AMZVxneW9frTiq846ClKqD83ymldV2khgQB06UARrweD+NOKruHzE56UvlhQACGzyKNqbuTg+lACELy3akRR2p0qDGRz24qMMUGMHNAC8Ft2MAe9SZ8wgbce4qJRlSeSaUMVXABzQAErkqOOeoNLu2j29DSDkjOfqRTicADGfSgCRG5BC091bcG3HJGeKg3DbjHzHpjtT4TjhmOMc0AOkZsY5Iz2pEOSMHjuKaXBzjn8KkKg8gZJ6EHGKAHEjBBB6/jTV4IwppUJ34OB60Z6dPyoAEI6nk07zE24XOf6VGxIJ/iBPUdaePL38DHpkUAOOzJbaVz6UA7Tnkj196XcuD8uAaPkPy5I/xoAk81WGCqnCnGOv/ANekTOOM7aY+B6qaVWIBJOOfzoAlXa2QSwI7Z6U3dtYj5tuegPFP4JzweM+1ROxDZ28fTmgCZcN8vTH50EDbtOcD86YrlSMH5uxpxk3licA0APiyDyPlP8WM/hirMQVFKsp2HuO3uKqYI2kEnjoD+VSBsAbWP0/rQBL8hcBASp/Oop1UOWXn609WjLkjIYDoeje1DNvG1V2Pg4HY0AUJFbvwOoINN3AHJxkmrMvJO4YI7DtVeXaMlf8A9dAC+YJCpODTZUHGBjHBqNh8obPA9KV5WA2sB9RQBEy8Z6VGOh3e2KtDDL1wMU0ojH5s47MBQBV9jzS9BinuqgnHNMbr+PSgBOh/rTsj+GmH5Se4oHynPbNAEqnA9vT+tOzyD1zTB9KTkdV/+tQBOpbqOKUHgsOueaYhOeaf90j1oAOMZHFPG0LnPGOaAON2KYwIJ7g0ADqCNy5IpnJqXO1cZytMK/Men4UANAbrmnLn396YvWpPl5HvQBNwwGBz3qPPXtSwseVPQil98DbQBGc5A7daYRgj3qXHynpkVG+MfyoAFb+Ef/qpQdv19ajBGR6e1P2/KGyPpQA/HIPIB601lIf2NPU7oj8oHNDDIDelADcsDyMYp+fXp1pnJG4+tO3bvlboBQA+VsyZxjioZD8oHOKmK/MMc1DK2QDj1zQBGeR0JpHHGOoxT1I4Vs7Qegpkx4J7YxQBWcdaiXg1K/SoV5JoA+kfh0ceFvBZI58mYA+3mD/GvT4B+7P1IrzP4eKP+ES8Etkf6ifP/fea9PjH7ttozg/0rwpr95L1Peh/Dj6D2A4ye3aipAox0zRQFyvcsTp0mP7hrE8YEt4eXd1MsJPvyBWxjOly98g4rB8Wlj4dtwDz50QJ/wCBCm9vkTH4vmeG/HjH/C09R7DyoP8A0WK42LqDxzXZ/Hw7vipqZxgeXB/6LFcVEOnzV7NP4F6HjVPjZfjzgen1qxHljVaEZOD0/lVy23yS4xuJPpVkG1ZK0aqeTxwBUnzM7HpgdahBZG7jAqRT8hZuc+/f6UASQqc9sDqc96nU7goC47g1UJOMYyD1qZJPkK7f4ePrQBNIfkOcFuOnTmolZkG7kHoPSmyMxfavPPY026bagXaQxOTx0oAgmbA45x1+lM27Ytw4LfyqM5LkjoTT3ZVTJJJPGO1AEbsNvr6Go2JOF560jEkYzwOhqPcR368UAOZmzuUDGKasnPOcUxiVcqQc+lCHJwf0oAmMhADDp/IU3e3Qflmm/wCsIj3bR708JsI8zJOfu0ARsG/vcjse9IsbtIMLuzzgD+lPAXG5s88CnIHDD95g9iDQAzYcjoFpRtb5R1+lOcE8DAA705AxjAXG7+lADCoz93AxTdrKx9PTFSOuz1PvihV3EZyD0xQBJEPvnBGB+dSKeAQMsBxTOVB5O3qe1KQ23IyPQigCQOc7tm09CDz2pG4jHp2Ge9Rbt4wxP/16k4KL15PpQAdSV+lAB5B+70qNo8cY/OnR7ix3cdv/AK9ACnMQXDdfyqT76qrL8wHyk9f/AK9N2hfkbIRvunHakZTkdeBwevWgCYoN2Iyx+XJyeQfali4HmwttkU8jPP1FRbwmNo4xyPWkYrkE5BPNAGiwS6w38eMsAPzxVRo9haJM7W6Hpg+lJbytGhYMdpGMetSAs6Mv3sH8etACR5ZTnll+bDenenC2cKn9xzwSeeOv9KSORlu1mVkXy3wAecHrgjvUyxtIwVV3gfMuOi+tAERRlLRqNzJ0+lVnidGC4ABz+IPGat3ckjlX+6cYz6+9U5JJJHU5wVBGM0AQGJZFYMCoHPHrUBhkDZaT1B4zxViOR1JIDZ5w2eoNVprjD8ZXtnrmgBHjZSBkFSPzpisEYq4AHA2g8VPHcbe0Ui4HBU5z9aU+S8J2o4boeOlAEIdtufLQjt2IpxcP8oUK3Qg8U9FbG0cbepxjP1FRorKrlcOBjqKAJ45CVj+UgLn5hV60uo/KWB1ACsWDEdj1+nQVQTeq/IrMh6nGPwNKC+AeqgZwOw7/AIUAaSCDAYBmcHkt6n+dIpR2XCBQh2425+ufWmQSq26FNoYkkk+gHamlxksvyjHy89qAGnHltsYkjuR3zTS2518vaVVsMOozRKBIqQwrtY8sQat2ttFHcpIyf6OhBZf7x70ASLC1vH5gGXZSdw/hP0qncOM+Y/3uSqr65q5PN5k745TBLgHHIrLfBky2ehOB6elAELBnZ2mY9+M4zTWdtrKvf+E+lPcB5XkfCrwMf4VVuLlVG2NMADaDmgBd3lsMjJ/xpJ5ZWAjyFXnCCoXb5TwvA6044C/MpzwR9fegBjEfe46dDUQLeWrbvdVFPkyzOw27uhBqvuGwqCp579qAHkgpluBnO0VG24t3x6A0pXjcGG7uSaRVVSTu49/50AKVXcH3Fl6EAY4qMZLFCNoxkY/nVtrRoYftF1J5UbKCinl3z6DsOOpqi8jA+WF2KeQO/wCdADpGVcjaWbsc4BpjYyAjAHGc9qVQS5MuBj7oxUfzeZuB2jPH0oAefmJHHPcdCaSUKsmNxcofXigDDZbgHPHemIASxZunOCaAB5m3DufX/wCvUZDMAzcjpx0pzLmQ9sGnfx8ghcce9ADo8rxk468Dn86dt2tubhSON3NRRSbZCRxk9TzTzJjBZQVzxnmgBxDBSytnnnPGfSlG1gGfBCnj1yfeo2kjwWKtk9s0ySRG+Q/MQM0ASSSpjGDkDgU1gzIN2F9u9RFl+YrgDHSmSvIQ3oTnrQBK77QVGTTCzP8AL0PYU0SdDyPrUgkTzAwIYLzz60AQqGwF46U4K54IIHNOlnViduDlqj3yMckkDNADlyMjtnpikZmZuWyT6cUvnADGcZ68Uxm75B9KAFOM8DnP1qQOuD0JPXJqsS7JjbznvTyit948+g6UAOf12jjvUYcsM7e/SldRGeCT7GlDN1GMnmgB6KPLwSQSeMdjSY287iSB60iOq/KFB+tKeRkKoNADgAUwWIJ6Y6U3GDnOePWhWAGNg6+lGM87QKAFDKVwc89qaCVA55/lQG2NgHJoOclRzx1oAfvAGenPX2p6uXGzgjioFBzgdMU5Nynj06UASM2yT+opy8ru5+uKjGSO/XmnrtweeOvWgAJ+b5uPr0p8e0qQw4H4im7h6DGMUqhckZ5BoAFbA3LipcgruYDFRBepU455wOlOBH3WI+ooAejKq9yOuaSUAd8dxzTRtwQW+lDYC4LdqAJdy9ARg4Bo+UN3PrUKtwDwOeakeRsHnvQBL5gz8oz6jFOWQHKMT9PSogQYyWJAH6UHbncefegCQsAd27gjHTmgOvoQ1R/Lg/NhuxpV2ZJDfP3WgCVSMqVYgfTpU8bKF/2iemOtVj8p+Yg8UpK7ip+owegoAsSMGOOjDgH+lMaTKBZPlbsR/PNJv6sevY44NRONyj5uOp9qAHOT8obO7semajAAyGwen0pAzMQrfOpHelPTqCvYjtQAhTavy9Dxk/1qEqMEgdOxqRWwCrHNI0YzuVsE0AQbiO2PapInyrYX3phH8J6jtTSrD270APKqVOACx9aiAyD8vI6GkLsuBzgU8YccnBx16UAR7eMf5NIOOD607p8ppp4yD0oAAxXg09Tnr19ajb72D+YoVuxoAnX5SPpxT16DPA7VCp7HOakGWO0nigCWLcGz1Hp7UOBkZ6dqZls8UoOOM8H9KAHLySG6Ug+8V6GijdyPX+lACEcjg4oAO7pnJ4p5+ZjyMHvQVOBzjqKAE6EHAqVgDhlHWoGznrx0qUBmj7gqSOvegBAvz/N34NRugI9CBzk07PORTZMhyetAEaD5hhc0/aSo44XnNNPyn3o3FSVzQBIn38Hpz0pyfK21hgHkCmLzHn+IUrM25WP6UAKy4BHNPjYA5K9RTjyNxXg8VHwWPSgB7Hae+TjqKhcAgHGKsMdyofbp+NQOfl6nPf60ARMpPUDk9qZMPmPsKmGWQA/3qZcrtOO20UAU5OlRrxmpZRxUK9aAPpT4eKV8I+CnOcGK44/P/CvUIMbCR/nivMPAeF8GeCPUxTc/9916dF0FeFP+LL1Peh/Ch6E/y4GfSimkNgY9KKYiGE/6Hsxxt5rm/FB/4pm3Oc/6REPr84robck2p9BmuZ8Tf8iva+n2mLr/AL1N/D8hR3PEvjwGX4paordQkP8A6AK42LGR6V3H7QTAfFvVfl48uDj/ALZiuGi4Ar2KfwL0PGqfGy9Cfrya0tKTfMGB5BrMhP8AkmtbS1/HAOasg0HYh25wCKVG+QnGDxiopGLDONpPFSQfNheMlupoAd1cDPIqwB5j7QSuTgA1Eh2zZTaevbqKkTBLMoJYA4PpQA9Vx8zZ461TnkLMW59MZ9at+YI1bIJJGOazppCzccLknH1oAdC23/PSopSWPI+UfrUgfEIYDB7mq8pbyxz3zQBE26kP/wBal70hbkD86AGHcMkjBNPjyAPlPTrSKMyFmyR71KHDZ42jOF7ZoAVBsb5uX4xj09aRnPmFuWHPOeablnZ5OfmOM/WnowLMH5JIHTpQA123EYziiNsKOeg6etPdQH3LkDA6UiKc/MPbOO9AAEdkHqOKlhVlHzdqYNynnrnt2pdzSN5ak5zyTQArSSNIGxye3pTkaTezMTvPrSZWPcF5AO3Pc06Ly13bwc54B4AoAViSW5YAUzLlsoQO2PWpGbLMW5GBkDue1IMBTuBAzkAdfegBoXPqcckHvRucBeT16Y6UrM24MrYOT2phdjllxkHkAUAC/eB6rUjNgjbn2P8AjUTSZ+b+IdvanFvlDDPcUATxnzV2/KAO/oKRmkRdnGUHfriozu4ZQwwOQO9SSbnwXGTwRj0oAZHksuWywxxTl3edgcDOVz7USsEmbbjr0ok+ZvQAZ4oABkylgoUE9ByAfarNuW8wgpuUdVH61CsyKyhsupOHHoPanrKY7hhGxY9Rnvzx+lACyAnLbdvGePWp7cu22FXKhgo9t1RStuJwdpVfTv6UiNvkbJZVzlVz0P1oAW7jeGFAQdu4jOenNVrhsSHggNnmtG7lV8lVUJsBAx78/wBaz5clVYYIJIAz3oArSKCwUEru4J56VWmwwwxBCgcnuatXCooWSJjnOMHnmo23NAFkVZEbnH+eRQBUVWH+rkwAPm56+mKfDIwYlsuSfut0zUoCuoXYcf3W4B/Gnho9wGwFuhVuc0AKjStub7uT3HHHakXzATtB2Dlhjt0p6IQhTcR3B7A09jIYw7Ddt+Q5b/PrQAwSMW2nJLj7w6elPJZQc4EZXHP8vzqErKykRgggk4X0xmrWWeBNqhuSTg4JJ9qAA7Y0w2Nj4y2OcU5mXbldqDGOO59MdqPvIy7iuAM4XgCrEdo0qhkwRu+U4xuPr9KAG21tIQVRiJWOSOmF71JPMiwKscbAx87R3J9auyQrBE0byEZfEjdz7VSmeK33PGQWyBvzyKAKs8ewKHbywRuI7/8A1qoyXYKeXDGAoyeepqS8k83Lswk3ZxjqozVGPCsG2j2z0AoAeWkOTJtLtkDPTNV5lIdQyg46ketPkb+Ee/WldysfbOcAY9aAHRxIW8xyfL4BwOfwodXYnKKPZegqRtn3ZMheBg/Sgqh2x+ZwRwPSgCnI7OAu0BemarxRBwc4XB4/2hWiYModvCY+UetQBAd0PAJzjB4H1/DNAFcfK3zKMY6D9KB8hzsDN1AJ4HvUrQ/NgYBAyzGn/Zl2xySbjGSVJA5agCuJJJi0jEse7Hv+dMePBXcu5iM5q5NtkxEG2oM7Rj/PNCbfLUHLcfMx6e1AFIwyMfu57/QUzyyrhguSect/hV+WRRCyg7UONzhc/QVC+PK2ooY5yccZHpQBUfCkYUscdf6UwqFfC/e78dKmEm0be6sfvUkhOCxII4/D3oAhaX5AVVW25GSOpqBmk3Nx8mfl9hUybd4BJUZ4wO1M2BWxkN3oArD5S2MkHmpQM43Kdu3IOKVUy425OTxkVKsZI4AB9d1AETNiPHJNQkJzlcfSpGBLdcnsRTGyCF4Ix0NACI5yFXp6UgmfG3C49qCAGwflHYj1xQF4DHoelADY23dcgCgr8+V9OucVP5SKpPBPehkIjwe/egCtLwcYNSJnAAJHHGO1PjRWJVsYp5jBbau0cetAEQ28Z+Zu5J70SbEOY+/vQRtY7l5Henoq7Srfhz3oAjVicc9fSjA3fMCD9eKmCjAbaMHjr39aYw+Q4xz0oAERWBDE+vSnrGB820hSPlNIq7Yw5bJPT2+tKCNw5J9h3oAYdzArtPXI9aaw+U8Yx61YVADgbsk8UOq7h+pHegCHhh07daaV656DFWG24ALEg9aYFXPG760AM+8B8uCO4HJoJJGRxUyLg4B59x1o2r5mAcZ7HoaAIDu2rtbg96TbyPpmphu6BOPUUm1QP4vwoAarcfdJ4oymTw3TtUqLyBklj0OP0qTyI+Qx57g0AVnZMY5xTj5bA/fz2NTCONsDoRSmCFWO4kDHUetADFYD7uRx60O/A3D9KcsS53BvwNIY2ycAE+1ABGV+8QRninF4+QSQQOB2prAKucGm+Xnjr+PagA3duufUU5CrZ74Hem46g9O2aUJuPy8YFACowA4I4PUU/wAxSPmOPT3qJl28kD8R1oXBOGPPagCcOGB+UCkHf5SD6VHu2xgNgipYtu7c2GA7UACyBiN33f1pRgNwMj/PSmbT5inIJx1p6liCoXjrQA/fnjqM0xmx8vOCPypHXq3X1FMkBYDBxigBW+UcMGz2oEi7j0HvTAyBADndn04xTm2btwA/HoaAFTb5hJ5UdvSmbgr/ADMCO1HQnBGCKQ9MDBFADiykk44HTHamSOT8o6UJuVcrj34pCONwH4UARN+lIv3vvY/CnkbicYzUbDntQBKrj7rD6UMu0diOtRgHnnpTwflGCDntQAzoMgkj0ofg5p5GG46fypGXv+dACIT1qTOeR61Htzj9R6VIFwODQA/jaPrQeeaYPlBPUe1OwRzQA4Nx3pAckGk555pSMc9qAHq21vY9qcecnvUY6/WpACTgEUAHGzn/APVSJ8pxn3xSnjIzxRgbge9ACchf5c0jY2ds0o5JHFBHPFAEbjvtwP600Y3fWpW5T2HY1ERg5x/+ugCRsZ4p6pmLcexpI13SKm4bWzjvzinQnKt9O9AEit+57cmon27iRnGOafF9wjrzxUcnG7p9KAHQsxAUcnNNb+6fl5P501TjHUHrzRL1HzZA7+9AACuxefmzk1FMck59BTj0z60yU9TQBWkOVHtUSVJJyPamJ1xQB9KeBFx4P8DY6mOUY+vmV6Zb9iOm2vM/A5I8G+BOMfK3P/Anr0u0z5YJH8IFeDP+LP1Pfh/Ch6FkZwOvSihDlB9KKsRSseLd16+lc34rO3wzD2AvIf8A0Mf4V0ln/qnGegwMeua5vxYu7wqvQ/6dF/6HUv4BR+I8W/aB/wCStarzx5cH/osVxMXUZ612v7QvHxa1Uf8ATOD/ANFiuIhO4V7cPhR4tT42XrfBcbvxrVsjhdv61kW/3hg8961rb/V/Mec4qiC0ZGAz0qSF8EE9qgbGOtTRsBDwRnOaAJInZZD1FWbcbbfeV4fpg9hmqa/fbkn6VoblisRGTzy1AFe/mUovVaohhz6njFSXJ3yAbsDb3qJVBUnnrxQA6TcqL6n3qF2Gcdae7bX/AFquWODzzzmgBGPGfyoA2t696GGFX3GaEYqQFA7ZoAkYnb5Y49T3JxQoY42ncig4OOo/xqFnwTjOD6077iAh8+4GKAHxnAGASN1OI3YYKcE+tRj/AJZ9QKtR4I4Jx1zjtQAyLcNvJIJx07+lSNui3b1+boBjpTkVRsJ+Rf4cjp71WlLSyk7jt7D0oAeC0jcEBR1OOnvUiBFYBcFQRye9M2rCPUdPp701pNoG0A7jx7UASM3zHKnJPGO1IWbbsyTub070wtjPJDdz/ShSQ2A3PYkdKAJVYiQ89OwHpSM+ANynec4wetM3iNiV6ntTSxLA7hnOMCgB28s3z5A7Y7U+FivccHuOtQ5ZEZy2SDx6D/GhXc/KTx/OgCTzOTIPl9h60+I7uF+76YxzTeieZ8oBOAB1pvJGFYr9aAJ1mZB+6zuKsOfQjkVH5jBB/CM9B24pBJuUKRz2xScEYxznaSaAJWV/LEoU4z198VEJG3N/EAO4qWJmUlCx9MZxjFQZkDPtHqaAJcZ6cMeeOePanxvISBuLbSSMLzg9arqxyis20bhkjsatW8n2a7RioaNvvKepB4P6UAWUmkVXVNphkxnAz0OR+tM+fzAyEDHzc+oPWiTbGskSMTtLbeMgjP8AgaRGf7y4wDk49M0AXZ1EcXlK5J278gdD3A/z2qhKyxrGoBwDgkdxUss6rFtOSwJAOeMZqI7d+wtx2oAozSBiECcZ3HHUVGnzqRuO4DjsTU067WLADGcZ9T2qsilW2kAFuwoAn8tmO5iwxwCE7gd/rU00TRqu8bXA+UDncP6YrX0yJbjS3mSRvPiRhIhAIyGG0r+Zzn0qvdxH7HCxXYNmcsMZB64/EH9aAMz94mzcjbck+3XGamjiEcUofJztYBemc4GaZGs8abicxSggEn0Oen5VoCJJYt0spUKy5wPvcH88HFAFFwGYRsh6Dbxjn1NTvbzrvgVQy7iodT0x3BNSrPFCZF3hy6gZc8nkUt7dI0hYABdwII/h6ZP6UAPtY45rdHdgmV5A6nGc/hT4bryVSMYwy8EdE4phA+zpuVotxyijqfeqlw6rG0SrsQ4YZHLA9OntQA+9mJVsspcnIIPX2qo0xEbRtjAfcVHrjioizZZiMkk9fSopPM+dhIAWHrjI9D+VADZJg2VJAzk8dcc/41W2qWBAJBHUHtT0xuy7jB5Gf5U1JGj2/MrMDwAO30oAUR7/AJgq+hz6VLCF3+XIpKfwkHHNRptEhyCB2GO1K6tkSc7AeDmgB1xKrS7cYxxwM1INnl5HY4wec8VDFGpfdtIkHJA6VK0Y2sqgLyGyT1FAEkbo0bO0gTaOABnHpVIsivlVY88jHX/OalPdQicdcHrUbbU5kdAP7ooAZMwc42ctjOKU4ESbY5BgevGaV5Ytw/d5HXrTRIWxhGC84GetADmC7UDZBzkE1EWO0YkOB0BpjO/mhySyYwDSqdqHKggjtQA1BuLlnUA8jcTzz0/KmjbuwpI/HqamCRsvGMY4GOTUawsM8YHUcdKAIfvP90AY6etRsqb2DKwOO1WRHg53Z5pHAYkM4z1JagClt/d7s/Pnk5qMrtTeehOM5zVuaEFQQ3B421XlhdFG3eFbvigCOIjf8ucA9M08ybkIKgHPpilig+ZDgHIPTqPrTArKpzzQA9Ut925W5xySah8teWDY+vNK3clBgjmkDbCG+XnnaTkH2oAaivzz9QKPMBUKQcDg4p5bOCUUE56cChtyjliTjjjOKAImYbRu3cjjPJNKitkYOR6f0p4UMTuJBB+uRUhEYJHOQOMdc0ARYKts2noe9MGGbjj3x3qV1YAPhjz6804JGAW5IxkEg0AR7d0e1ST/ADpwRY0UhSSeD7HNKOoYN+GKeq7myTjnn1oAjzyDzn+dOCsrBgAOcYBp88Y255YYyuKVFZl4wOOuaAIySzdxntUqKjYY8Y4H1qOVQrlmOecDbwKdG6EEJkDoMnOKAJNiKhLMcj2qOJApIPOTwacZGQBXG7vxUZY+YQABjrx1NAChWLdOc9u1TbM8g444GMZNQF2UDIBz17UsTMxO3HPPNAEjIqp/rOfugdKjEeIwWbnJ71IZORGwJPQY9ajyWDBAQB1oAUJyQjZNSKmcc49eKjAA3bTimxuzSZGBk468UAWI0Kkknn0xSsCDu3Kd1NRsIyt8j8EY+tTxRL5Xy/N3PPSgCDagB3Kc54HrUjcYUliAOhPFHlK2WzyO5NKAdg/iwc8igBjLhc5OPY8U3lcfPxUjruON23HIGKNu7DFtx7gUARSHgYUnrxTBhWG5cGpCmTkNjr7Ux1bBwAw+tACuqgHG7Hv60hT5hjj8aQBcYJPJ6GlkPQZ+h9aACTBXBGAOlN29SBkd6XjOQ34etJnb7+2aAA4xt6j1p2cfdB+uetM4GWHT0pdxKg5wBxQBYRC+emR1yaa+QW69e3amI3zc8LnH0FOVlz29D70APH3d34EVDJ2K56c/Wpy3GN2QKjdFJ69vWgCJhg7jx0I9qPu460MOCcDNRpgnJ6Y6UAWFQdFwSe9KwwwYYOOvtUa5+7xtPSpMfLuXn60AQtuUY/hJzim7Ttzk8VMw5HXB701lAB7D1zQBEfmxgYI9O9McbucDdUh+U+o7GmsMUARtnvmk5yOKewzk/rTc+3agB6E55p2CT8v5VEOvcVKp6dvegAIxll59aQevapNuT8mfcUmCAcZ56gUACkZwD1p2eqk81GScjGKdyTkcmgB23GaT26etL8x5HakJ7+1ADlByepxTx/eHBB59xTB607H8WaAJMbulLtIxn0pAOdo4HY5oBzt5PBoAawO7p2oJbd06VI8YIJBOetNHXnuKAGR8E8bhjOKjYHaWxxnrUgJHI54waaQeRnA9KAEUNsU5U4qRW/eYGAM4zjjFMXaFb+9kY9KXd0OMHFAFiMfNt6etMZMNjGachJkGc44p9zIXKkgZAJz65oArfNgd/rTH7c8c092K8fjTHw0YPAb+dADG6DpTXzzn0p/YdOaYw65/WgCtLUa9all6VEv6UAfSfgbH/CG+CexEZP8A5Eb/ABr0yzz5IHAxXmPgo/8AFF+De5Fq7f8AkQ16daDEa49814U/4svU9+H8KPoWYwuwc/nRTFJ2jv8AhRVXJK9vwJePX+dc74tG3w1CnTdfxk/9910afK3GMEE/rXNeLPm0VtxOEvYce37wf40npEIr3jxP9oQ/8Xa1X18u359P3YriIGwflyB0rtv2gz/xdvVcjP7uDr/1yFcPDjcK9qHwo8SfxMvW55yDWpE2U3Z6Vk2x5rTifaMdKokndvu4OakjfAKnj0qsTjHQipd/KsOuKALcORLvXB6Yz0NXb4/u0U9ox3rOhP7xO/HQdqs3cnz7N2cAAZFAFSVszEA9OBn6U6L5V7DA5qGZsSON2TnqB1p8UgKkfzoAZM3ybsjnr71XJyBz34qSST5egNQ5BxigCR+vyk47UwNg888ZB9KR2wPwzTC3ynrkjGKAFUlie5qfH7tnXjnAB7iqy43ZY4B9BU0DEp82dpbpnrQBPEVbChOCuDn1zniratHGhT7x/iqvGwjj3KSCelQSTFmx2HX396AHzSb2LZ78AGlQlSwJA9TntUcQGc9s9aSeZWboKAJZJ9w7qvQc1DliRjn6moi45XjGOalhby8P1ZsBQf50APG9Xx1I4pXlGOM9efrUbTCPaARkmo5pv4ehA60ASNJtYgZLE/lS7xnOA5PWqjNnPvUiL0IbqecUATDDNkkAjpnoKmimUDO3d0FQfKzbmxj+7T4iqnjr60ATSt95CME9vekU7l7BhUYZGBbqe+e9KW7KcluuO1AEqsMjsvbnpQo3Z+bC5/E1GjINvQ5qRHTaEyCSeT6UAId25ZFbuFOelLI2yUtnjnPvSYK/Jz+f5VEWXaN2d3OR7UAT3TwtdNJGjBH5CkDj1HFOlZUKHO043YznAP8Ak1We4LRdeVOeO9KJEa18t5DlGyg9j1/WgC9vVSGYgK68Hrj/APXSRXDeaphAXyzuz6getZ6yFowpyArYFOWbZMGTAKkHkcEUAXjOrudqrt/lT5RuTdjcF/Os+UpHdHyXDDdgH2qWa5bf8jFSAAQe5oAfKFZH+bbwMfmP8agtY188lmIQHlvfOakhPIyu4NxjNNkuGQvHHlEL5IHPt0/OgDRt5Gs9NW4BLRvLwRwJFB5H54/Opb65ibTLe2hlSORV+aN8kBSBjLdOckgexrHS7e3YDd/qg3lL1CsRjPt0zn2FIjSXCi3Em7a29cHHTvn2xwD60AX4p7aG3OGfJU8jlgSMKD7Z/pVlmJ09WO2Jt3zAjBC44Pp1/GscyCKZ2iDAc5J5wT0HPXmluJ55lRpGcMMgALnOP50ASl47mfzjDtWIY6k7j3+lXgqrAszLGiFtoYNyW68iorBUuAx6TNk7cctgZP8An2piyclXCbgvVckdaALUrLIC091IWkIxhcnpyf0qlPMnnusjMrjjkd/84pxc+QWQHMZ+ZmAwoJAGPxrOmW4uHkdVfCNliMewoAHmWRyzKcggADrUDTjb5YXI9fellLKCTFhgo2nPrVcjeQFXae4HegB4kbdllwcDDDjOadCjFyVUnAySx6Z7n9KfAm5GO3cxXABHQ5/SkbavAPzZ7enpQAmwZ2tx15B7VMqjytse4g8kA54HPP4c1Csjh25C+mKVZBs5x6HFAEsbqrAlwMYPPemeciEcmQkd6rOwz8ifTNNBwdu4MDjgUASSSOxPy5I9+tVjLzyTnpinF9uVC5PXINR+Yu7OzI7GgCSMs0hBBx7daNqqzbuw45xTEZckkuMehpu4E7lBzn9KALCZyFjdjz1x3qV1wdvyqBjjOfwqj53yn5u3UdjTXZz82cnjqeKALSOys6BkIx2HIpdysSY2wB6VTExVc/3gcimJLxkuxxnHFAGlFICUjVTufoAuST2FQd2zHkjJ6jNVkfDZbcD2IppmIyeevpQBZmeHA2YBJyaiDbwuMgfw4qJJNsjLxnuQc08ScYYsVzx7GgCwAduDgg9TjmoRtYtuyPTHNR+cy5IyeaQT7ZCGIOD1B4NABIihsFfvD8qq+Vhskd+PpWmGjdvnXAJJ61FKsZ+VWb0+Yf1oApswLfLkAAgDFORPMdYhkqSB71LOvChVZsZ5HfnvRZALPl0OMHqeh9aALAWOOISAgM33RnOccVXl2tknqep6VNLEpbarYbP3TUEqYxufIUdh+lAEkRj27XU475OMU+VlJ2KxKd+KhiZOo3EfxEnOaBJlT2z0oASRG2gCMg84PqKVOCG3J6YFNMpIPmEFvQc0xFG7jI7DJoAnkLKBGuTkjB9qhcnbncVHfFSOGIU5UkfKDnpTJl+VQG3E+nSgBu52+7gfzpyN5ahsA4/CmbdpC5JPcClYKF2q2CeRmgB5Yt2Y/pxTQFB35KsOgIqEykONxJPFP3b1BDYI6c8YoAcWMh7hR6eop25S27v3HqahMvz7TnJ64pTIzAsq44wfegCZ335Zc5xwAaTPU/MoJ4Gag8xiAMnjp7U95ONuTxQBIMN03Z5zke1GVJAJwRwah8xlA+YEn060olJxtHI79c0AWlcsNy8beMZzT0cMSw+Q9OKpRs3Ld/p3qZM43luc8g0AWG2kKM/Pu59BT/mUfI29eCQOtVMZBI2gn3pY29SM9Oe1AFqMRmYtkhQflDHp7VI67H+YhSPTkGqm/B8tsMpP3v8A69SDJHDDYOoJoAlb5iwZgrnjPbFJty/Yg1EGjz6Z9DSjdGwIYDpjJoAlMHVV+ZvU8VDNDIqBWUqByOeKlmYbGJCqew7UJJuXY2NpOetAFJGZc8kGnZZvmZefX1qe4t9w+TBB4+lVjHIjY/rQA5SAclcH+dJuyeoBzSbugIodVJ7A/rQBLn5ipwCKVlOzsSO1V2ycZbmnLuOF7j3oAmDMAM4obuwzg9eahkY9D1xS7mZe3/1qAHntzzUTLySv5UjHB6Um/jNAD1OalRtmcHIxUIIwfzpEPPtQBY3FTjqD3pw5PPPHX+lVwzYKsaljZQMY69RQAkhUD7px2phGRUr7QOeh/WmSKF4U59DQBC2VbjkUjcNn+GnluOmKaSMHPSgBu3NA64pAdp4PHagHPagCVWIIHvUo6Fs5OKr556YqSNscUASFfl4XIPf0puCpK09W2n1B6imOpU80AOBIGOaad27jvSgFqRmO71GaAHKSpFSEDB3ZyRxj1qJTnnn608MSfXFADkOFxjBBzzS7s5I69elMzg5pY2G4jkZoAniLLlvbj3prDkfLj/Co0Y5IXk1Jk5yOeDQBGi5OAetNfhscUA8n9KDhl3Z59KAGucfw05mXAIzgdjTDw2SMg0p+b7oxzxz2oAnaQMqk8MAAMdOPWppQfsytxyDx/n61TBGMEU7LYJ7Y6ZoAacYpjdB6UpPGM03dkYoAU428dKbI3B4pzYx3A70yT7poAry4xUY+9T5uKjX7woA+kfBfPg7weq/8+E3/AKGTXpdmxMY9yeK818CJu8M+Cl9bOdf1P+Feh6cSyK3qq/8AoIrwaj/ey9T6GH8KPoaMWQmPeiiIqAeO9FMgr8ZAHUKefxrl/FbY0Sdccfa4mP8A32tdFETuc/7RFYHijB0O4J73USj3+cUpP3QjueI/tDcfFnVP+uUH/osVwsLYI3V3X7Q3/JWtT/64wf8AosVwcXXn8K9un8CPEqfGzRtvvfyq7GflGaoW3XNXEbgVZBMrH1zmpUb2/GoQfzqVPWgC5afNnafmolZlJ3kH5utNibAG3GOM026b95np0P0OaAIZCfMbHA3cUIzYznpSSdW5ycikT73fpQAjEyHaq5bjioyw4I4wKWU4Bx0J9OaYT0wOgzQAMcty3XjmgleflDe3rTeSMn0pg+42MjkcUASIu5tuDznFXY49owo5xyabaRKkPmMp3k8H0FE8gVMKcsTyaAI5ZtxVVU4U00Hc+5uSfTtUK8nvjPNSxMF5PIINAEjMAAP8moJGwxGAcHnFIzfxc57Uxx8q7c9ec0APDAgbvuinFvm35GQe/amttCj6c01nxz2Hb1oAfI2BwMseTULbsd8mlLbgffmnxpnGDk0ALHG2C2cfXtTyVX5FOeabKVVeFOB+ZNKq52kYJPPTpQBIGQ7AudxzuOe/tT4tpfaVHPbPIpAixoN3JPPSonf8s8cd6AJSwOFVgB1NOQqxwq4Hp7iouOnrjPFLE0anbjvnNAEhy2CAFz1HoaRm3OBhQT9360hPz9BhjkGn7t3DAAkcH+VAD/MyM8nHLYGeKjYBsEMQMelKjgSEgEg9ajdednzAZPbpQA1W4x8p3D8iKhTGQpP8WP8ACnlXV920dN2KjkJbqpDZ/OgCVj8nU4z196SY7trDAz1pAwZVG0seoz2NDkqu1oyAeelADoSNwY92qxL+7jI7tyKht42W4Qt9xiDx1+tSuQoXI6dC3fJoAbb7lnKkdPfpQ+5idynd+WcmpIF2qztgnnHPNMlLBVB5OcnFAEQcsjKAQD3xToUdWbarBcY69T/kCmxgsBgcAFjSyrgNIh2nJzjoPwoAhe4ZXDPmReMhvXpU8NywkYRu0bMCp7jB7Y7VG6J5aSyKCmcb0PH40vIy6klv744x60AWYWa3dZ4/vc5Krw2T/hxU82WVJo0RR/vAZHQDHoKz0dpAQNqgcjb3qwPMSID5WBXBX19P/wBVACzSuVZVYxpgh2Hc+g9qy7mZ5GIi37AcKob881fuVe48yJpHUKMhcZ3Y6Zx061VRPLyMbiRyMUAQxRNjL7hg4Az0qb92qJgEnt7Gntt28BsnAGTk0h3Y+6QO3vQAM4/iyMdFXgUxypxIWOe4xilZ3VSxCleMN3NN25yY8PnuaAIzIWOFB44yfSkULvxzyOcnjNJIdxO85wO3FMaVmIbscAHHYUAShZNy/d/4DzUMihZGIGw4496lm3Rwq+/I7juaieQPhexzkkdKAIwFIbJLORw3pTDGUAwQAe+falkZySsbBjgcjjNCq2QsmAxxhSO3P68UAMVm5G38hS75Bwc+4JxUhuGWIdQSOdvBxUUcm7JUDnkk9aAFC/ORtOCeAOtNKlicKQP9psUm9tjNuye2e9QtcMwHUv0FAErY2jICfh+dRllxs3Hrn/P5U1lfCsxHPRRwajlU7m5VR7GgCZJIsFWXJPI55H0pjPyO47ZqP5uu5c9OvFDMvdgR7CgBd2cAfj1qSOaMBlaMZPr2+lVSefvcZzwOtIFywwx6daALLPjpjHYE01XTcCR93r3OKgUMQeN2e2M4pe4XknBzxQBaSUlGHcHvwR+FLBM3fgDqfaqkZYBvU9T708yEKeQOME4zkentQBfjkiyRnbgZGO9SArt3FsgMMcdqzUdtqtwD7mrdv80Z3MQuck4/lQAr/NHlchi3frTG4B5JHapHk4I3BS2FwR2pjbWjKqoGDyfWgBIS3lupHXnPenBXK7sYA7k1LDHlfmygXgkdaZIhjdgcsgB/GgCuobBYD1yacCxG5iNp9O1MaZXOAhA9D0FSQtnlgMdMZoAftXJ25Iz3pgk/gU4P8X1pCBkfOcZ7mlQhcKpBI5J9KAHYUgHdlueKimjyScoAcdTzUjjnKMy8dKrSfNIUG3Ixyf8AGgBmza4HXIORzUzRfLxsweeW5qEsW5bnHXtS58w4XaDmgAClXGMnI6DNKdxV8HHsOtNZiw3EnjqRQSwztIyec4oAcNwAKsDu9RSMz5wzZ55ApnzHgkDikVsfdoAUhevOSKkU4GFODg5prP8AL/C3p2o9OzY5oAkj/wBWfm+btTvuDIfnPQd6rq3zZGamDKw5O36dKAJGJIIGcrTdzE88GmFsE55HbFNU8nb8340AWkJZgGJUduaeDkBOoHQ1VQNjcOQOT7VIrMFzzgfnQBOrZBPANDsSwUn/AAqASLkjkg0DdjLdM9R2oAsy5VQcdc980hkZUAC4XuKjLHIBOcHrQSVw38PcZoAmifZhlycevb60/CvuwAHUevBqoGZWUrk4pVfGT0PX8aAHuoVjlcEDvT1UMCW2jnjigTLMpWXgjuOtCo0fpjHegBk1uc5U5GeKaY2wc9farG846ZFS+WJMFVwDwee/rQBQy5HzqM9jTWGWwCevGKtTQlcrtPPaq5Urkd/WgBmWzS5GOnHemPu7UI2G45PcUASR5OevFI2Q2RzSo4zz0PpQ3sc++KABuf0py5+hphyAe4p0WXI5wfegCYHC7T69fShvmJXvnNMPf+VJ39x1+lAAysR+lMI5AwKkb8SRTcc+1ADMdc038OKkYYODTGzigBwB6nrS9gfzpqHtTkoAkjPz+ualI/gbgfwn8agzgcVIhynP/wCugBD1Iyaa3ysPSpOoJxzTNpKgHn0oAcvoe9KgO8evSmKME/lTye/Q/wA6AHFeoHSkAwCO4pqnggn6Uq9euOKAHnj5vXtUsbAg9s9KiTDEjkcdacN20jPIPFAAy/NnaAO2KaSN3TinjkFic44qJz270AK2CpGM/wB0+lRjjj0qRDyFAyMU3gsSAOefpQAhz6EdefWlXdk9MCnDPK8EDP05703OMjjpQBGeGPrR169ugpd2Ae/PWmhvmPHagBzN3475HpUb/wCr9KU5B/CkbcyEdhyaAK0vTNMXr9Kkm6VEvWgD6P8AAs2zw/4GXHWFxn67q9E0dswIPQAH6gkf0rzfwMN3hzwg2f8AVQkgf8C/+vXo9juWaRePlds/mD/Wvn5v97L1PoYfwo+hosADjcRxRRKvz96KuxJWQfLu/wBo1zvitv8AiQXJ/u3UWPrvFdFBzGSR3P8AOub8XMF8OsOzXsef++xSkvdCPxHin7RP/JWtS/64W/8A6LFcFC3IrvP2iT/xdvUs/wDPG3/9FiuCTg17dP4EeHU+Nl+A+/NXoyNp5wcYqhAOBjrVyEjB5qyCUHkd6sI3Pv8ASqqn15qaL25NAFxGGWz09uOcUyZgyBuvBpoI5PtxSOxZFzj6UADYBbIJyAaYGyABQ7fP+FMV8DdgcGgAnFRL05GTjFSTtUS8getAB1Q+1S2sbNJx3Peox1wBV21zGpm28j19aAH3EgVti8AdD61ULFic4GO/rSSydjyG4HPSmfKDyKAHxMu7BHFOZlyFU4GOtIrRqdxXjGOlQuwYEkdaAFJycjgUds9M9qbuwAuMn2okPzd8UAIxLOefwHrSH5nxkADimuR0HGTSoo4Geo6UASJHkDpxzn2p3HKr2/M0xm+XYAOcZPf6U0DLHHQdeaAJN5b5mAwegqxDt4CkjpknvVY9fRcY4qa3YIC2SxGOooAnvVBO5eccDFUxyVYMc9TntVzz0f5XGMdD2qoduCARtHegBPM68nry3ancj5WX5eoz/WlQxrlOOvHNKFJfLZLHsfWgCT0Az6jigsfM56dv8KcFVVxycHvTlQAHpkE0ARr95st1OTSuCedxIPSpgoUBzjB4OTSqqGTB6DLDPp/nNAFW4XcnmDdtzjOaryP8uSRntgde1WHVfKbDHg8f5/Kq0ibdoPIx0zQBKrJtUYO7jH9c0OhzgOMYqaNVeHG45HTjrTQDuYZ7enegAg2+YuVKjPvjpUsm1og3QJz1oVAjsd24gZx70TttXayjBHIoAki3NCzqRkcjPHSo5CFdpFYk44OOhxSx8xHnAIz096SbAn35wuAQAfWgBR8qLuGCFweKg3LuDEkknnaeo9amklXeytnPTIPWoGC5VFdVXbkkc0AIQ3mr5Kkt947Bx/8AXpJVbb+7fHUfKOv0pACu518zoeVOQff2pWeRGEnzHb8oOMEjpQAyJWaXarFSoJ3Z4q3BC2WuFVFBycBs4wMmmAW0irmR4W2ll+XIPqalheSO2KyBnV+u1sf57UAPIcrL5ihMYy2eenFRqn7v5Tkk9O59/pU8UyMEhkcRqD/q+uT7VDeRj7scgyOSgGCBn17/AP16AIdzINqN94BW54x6UyRQSqRnecHJ7ZocKpO98sP4R1P49qiLFgEU8fWgBzDCHzH3MCMk9BUBZyfUdR6CpWaNfl3F/bPeopCyqUB44JyeTQAnG7JXLk8luRSSbsLk7lxg49KjlZvuq2e5J45prTbflVgSMc57UAOm2yONzAeg9hSTeWYgnHA69OKr3MgUHywWz1J7VCrlgRnbxigCVZdrgLJkgdqZJKzDHII6HPJ+tNkjj2jZuLHn609duzc/B9B1NAEYY4JZwDjg0RsckHLr/EBT3j3AEKrDBHNLG0aptY546jtzQBA+5SNqn6E0rq6BSzbSeMAUFxE5O/axJI+lNXLEyMGbPPoKAHBRu+Z+c1FLs3bdx69+lNZgRjHzZ/Om7eV3YPtnpQAM209FIzxx0pSEJ5+UE5xikXBfjb9Kc4GcdSO+aAGgjHfHbjpSf7uelI4y53Mp6nOc0vOQAqgnuKAEDnbyrc+hxTUZ8HGQfapXXBC8HBzzSY43DdjvzQARFQ+ZNxHakOCGLMOcdqRsHHA4HenLH8xLBgvbC0AJGI2GW59s1djbCCPgAcknqahVFWMEsOTnA6j60+Vk+8x5IHTvQBJIp87ZwwwCDUp+QZ+XGP8AP40xI87flIX+H3+tKqiMYkOcHkevpQA/zW68HJGRUMzM8Y3MeOcZ6VKIP3ZZlIUnk57Uy4jUKqryT3HTFAFIcE88Z6U+P7/zsfu4XNPFs2/5SCcc57U+G2kwCoEhOTgjpigCEDe3zEBQe/am7SpJPc8dqsLBKX2KCTgkgccY60ySHfxuGBxwaAGhh5RJILd8d6jYFV7AEVcNq6oQuCoONxHWl8tXUKxOcY5FAGernGCB9PWhS207QMd6sm2Td8zgY7VFcRqhZVbjv3oAjLnBTApueenXtnGKeqr03befSkbEhzu5zjOMUANcZJ+Xp75phZcYzg9afIq4OBzTfmCbefrigBF6ZPU0gOGBDcdjSHOSSvPbilOT/SgB8ZzkH5T+hp46beSKiwNuT1z0pAWAwDmgCZcdsE+lODYPT86hORyAKFkO/wDGgCVZCD6jvzUxy6AKxYY6elVlwxJ6j+VPU8c5B7c0ASksSTtOAMHAxR3+XOODiowWPJY8jr6Uu3k7WGfXsaAHhvcnnORTxIGGGX8BVfHoCD3560j9O/saALgkKnAbIPWkc5yo9KrxttwG4x3qUMzAYPPpmgABwT1xj8jU8ExHykb0zyKrkEDkAcdabu2g4BVs9j0oAvo3z7lHAx+FWoZgZDhQfasuKXbjjIPX3qxCxzuBGBjGKANGZVmVjwg44NUpoc7gQAcf5NSeY4XjnHPSnbg4UMDljgGgDMkUrnPSoiB96r12gDFRuwD+tVMc4oAbuwKkjk4KnA/Coym00DO4UATbhg5xnv70gNN+8Cc4NH8PBzQA4NxnmnbjncCKjycc9cUqnnmgCUNyD6nj60Hru9+R6GmYI+nfNOxjigBp68ikbFOHOR3HFJ0PTPFACYG72pR3FHJNHbGKAFHXmnKQDnoKYOQPpSoxHBHBoAnJ3KGHWmNwAeaIiQRnp3pWxu9qAEbqOwp4+Y4GAe/vSKG2joPX1oxxjpQAo4JFJjr+lAPOQKUk4/GgB6lQFI5PvQW5z3NRjOTSoWYYPBBoAlQgZB6YqN8KzAE56c07cS+7rz6U6T/WH5sBh3oAjj+UHdim7eduRnnrSgd6adwIOKAFTJBY4oyS5zx60Hnc2MHIoC/MRnOaAGSAKSODz1HQ00n5uvHSnNxnvUfegBzcNx6VG/SpDwTgcYqN+lAEUo4zUPfrUsn3ahXpQB9IeB1P/CLeGFABzYyHH5/4V6Fa8Xkn+0EYe2Rj+grz74egnRPCi44+wE598vXoEC4ubd+MPCAfwI/+vXz9T+JL1Poqf8OPoazqzEEAngdKKewIwF6Yoq7GZnWrFk9vm/PNc14v/wCRdQ9vtsef++xXSWYHknHv/Wub8ZceFwQf+X2P/wBDFJ/CC+I8X/aJH/F29U7Ygtz1/wCmYrgIzzXoH7R5x8XdR9fs1t/6LFeext0r26fwI8Sp8bL8JwOverSfMPQVSgPGT1q1GwyuePWrILK9cEcemalzhj1qvnBHzDnrUqtuI4Iz0oAmQ/lTpduGx+BxiokYcg/rTtw4VfXvQAMR+NMb5cn9KG5yelRh+MnmgBWwx56VHnA/GnEnAHAFMBHmY7UATR8NwasTSYQe/PWq8XIHGe9OuHG/DEEHuKAI8bn3enaljO7nZ7Coc8bh07ZpwZQufT+dAEkuUjVsbR2HWmBskdcUx5OR0wKWNl2hT1Zv0oAk4/H+VMkkLMHds8BR9MUjuOdo781GxCxgHr2oAUZY4PQVNEuDubg+tRKMADHUcmnSsMKFbB/pQA52IQNntgU0HcoAzz1ppfJP9aWNhwcnGOaAJAfkDc4FEknGc4zx+FQiT5iBx6Cmlsk7T9TQBOG8xh82Pc04ssfbv0qBGXIHPPYVKM7WA5OPyoAmAztxy+ck+lSEYcKp+YgjJNQrJn5VG4sPp+NOjXb/ABEkccigCf7r/fycYz16U5OWAbkHrjtUltGEVyxO84PHv/8AqoYqsrDCkhs++MUASFlaNjnCgH8+9OQx4RsnlGp2IlWUgnoCMjP1qKFj5JTcAoyuRQBSmAIPbPAH4VWkBAVmAyDirV0GU7fvfMSTj/PrVN3V5mVeUFAFmIlUGTx0HHX1qZiMKRz8uTVQMWjJKEE/MDmpg24jC/Qk9qALXmjavyljwPwqFzw/zBieMfWlLMqE5JHQY65p6oCrNnljk5HSgBxMJBDEABRgD1zUcmd5PDYAGRT2bALFAFGB9agJ5dm5UOBjuRQA6TyCrHd8/YetVlZUn3HhTyy+o9qkMbSKzArnI61DLFIrkPGQpGRz1oAsCTaQ1u5y2fu8k/UUK0czBCQCh+mc1WdhHMdrFSDxlcHH9KdOUWUsdrEtgkUASIzYMW4SRLnGe3bGaktNu4szMowOh9aSBlkIR8bQQpJGAF/oanVIwmz5W2jPLHB96AJY0hRVltrs7wMkBdrZPof8ajkumWMwvncRgHGTUG+Rt6v0PcDikjaZHY8KCCS5/pQBHIiomXByeuDUTFXJWPAU9Pc1YliiWITGQ8jDoVyFPtzVSRo1z8uOuDQAnVflYZ+lRO3Q/ePYmkMnmHjdxwKYPlOGUk9hnFADTIzSE7vl9vWomCvIdoP1J7+9Sl41B84gHjAFRSspXEeQQOooAU7lUoGDewqFNqPk4PHQ0i+Ysg+Y5PanJvbByuAO/WgCYtGh+XANQyRA4I4Ujg/SkZQqfdz75pY5Gb5WZipz3oAbGpABX5Tk/lShIkj27WOcZJOOKJNisFDZwTyO9NL5h/hK7cA9SKAJflMbMuAoYfw549SarMDsB3N796QCdpFVk+UgDp1FPMbmMj7vBzjvQBCI4wmQWLk856CkZTt4Bb3x0qVY3HBCgepNMdGBK9R9aAI+RxjHHGTR824nI6dOvFP2sCM4H17Um1gSABQBHlt4JJ6cY4pzBlcj24zTljlY7U4AHJPajb84Od3A5PagBPm3E5HTp14qWNlMLE/e45/Go9rDIAB/SlVwAY9o56kigBx27QCR15GKdK3lIAF+b1zxmpItoA9cjr6VI8KmLPJyQRxzQBWgYsfmXI74qe3t18tmZhjovPWiGJhzgLzjk9al+buAwB+h9qAFDBbgeZ90HHB61Jtxz/dYcHqf/rVEn3yTETweKmdlWPCgM/PP9PrQA/LiBfMHykn8eagkDEfJEVQk4yeRUyuyqrSpHzx6/wCTQzsI0WNcuTuI9P8AIoArPHtiWTzBg+nep4oiqlWyDjOAe2KJIiZAZQpPUbfTv9KlO5eNhMvUjPyqKAKpi+Q4J3EcCgRszqBjJ4x2GO9T28aluG+fdySOMHvik52iMAKh9Op96AEaNTGOpIIGd3602ON8bYyCvcEVL5L7xJk7RjOKtRwybcrGQpUnLdM96AM4QlkbC7vw6UphV0+WNdw4GOcetXJk2ALk5Y9BxwKcittwsR2FSRngEetAGULcKm3djPY96RrXau1cBh+NXpVZGygAU9O2RUAbnMjFc88fpxQBmvCynBB/Ko3Vl7EDPGD1rVPVm428ZIFQOiu2XPO0sDigCgZCeM03+IcVbNurHPyjjiq0kRQgAnigBGwO+R6g80AYI24xQFyNwyT6YoP3vm6igA3cYxyO1Iehx1Hel6gArxQB0xjHYUAKvUsuMjvSiTg7hz603JxtPHPSnBV53A57YoAUMecNxSqTnK8e3rTCHXngg+lOVsqenSgB4PTv6DuKD/stn60iqSD7d80ZxjPXsaAE6dRmnpJtIpo65zQR82P19aAJRznnt1pCTn9KavHQ9etPQ7hn0oAQ9PvEYNPhdo3DBqRvmXHoeKAoZM9GHX/GgC+r7lGTkgdfSkErL06ZqnHJsPXIxzUu/gc5U/pQBYZg6ksenTFV5lxyM5oVypyD1pxcOB6jrxQBX+8D3objA68VLt2saYw3HigBmSOtOXpu4AphOePSnrnYe4FACjI5oXrTc4Ayadk5z1FADieAOemCaeuc9TUaHn8aecg/SgBX4bI470ZyMY47UEhhQOwoAQY/SkUt1PSlKnPHvxTuB1+lADBkmlbjFL0yccetEeTnPFACjpT0+bAPSmYwcHmnL8oPvQBKm5T9eKCuKQdB/SlfOM569aAIhw+3NONIRzjqKMe+fagA3c9s0qH5s0j9fajGMH3oAlHX8KGGV9xQOSG9qVcM+0UARsvBPOPrSY+XHfNKR85/qaRyQaAHAhkdcdFH8xUbkhumMHipADyPUYNMIw5y3NADG5+tNbpntnrTm4BFIVOMZGD2oAac4POKaxyDjjipAOtMb7xoAryDAqFetTz9KhWgD6R+HgP9meEO4Onn/wBCavQbfpa/9cz1+grg/h6q/wBj+EM99NY/+Pn/ABrvLcEpB7Blx+FfP1P4kvU+ip/w4+hvR42DIz9RRTFA2j5j07UVsZXMmzX/AEZiOmWA/OuZ8YN/xS6gc/6bH/6GK6i1/wCPD6u1cr4pJPhpN3Gb+P8ALfWcvhKj8R41+0h/yV3UfT7Nbf8AosV5/ECSPU1337SJ/wCLuah6fZ7f/wBFivP4myR2r26fwI8Op8bLkLfN+FWYiPTNVIevWrcOMc8VZBOv3ufSpUHKfjUII4xnHQGhWOaALB69jml43ev0qIsN57elOyc4zj1oAfJt9cc/hURycgHA60rMuAC340yQ7OvBI7UAAOWAzx6+lNx8wOeR3oBDd8UKRvGehoAnTAH61GwVl7ZPXNOZh5QGe+DUcnXJoAa+MY3ZFKApSmbhu/SlJA55zQA1l+anIepA5+7TA3J68c5pATg9cetAD92CWx+dKFDybuQBUanJUDoT61KGAUnnjsBQANIdrEZ5/lUZIGeue9BbI24PHpTdxdwMCgB4UjBzg9TTVcBSpJPNK7dOcdKYOSckAgZwaAH5XJ2j5sflSqVxnp/WmAD9OopVHOfpzQBIqlT1XJ79cVaZl8tYztOO/rVVmCr8p3f56VJCqlPmwzHqcdaAJ41UKNvJbqQatRwqqiSQM28/Lg8YptrGI1V2+Z/vFenNWtqNEBkLgnvwPagCTEKwtHGCCcHBOTkfyqMKhmDKTkggZ9KsPGsMgKOCcE8emB/jUG5Ubudg6kdDx/gaAIwr7RnKjODREeevVgcH1x/9em+bvO1WAPOOcAntTmi2QvLuw2OCfY9KAKl4zCQknrnIPc/5FUZvmlcg8nB/Src7ISN2dvfIqm4DM23Htj2oAlDHylUkZGBVhWBZF2kHPX0GKgTaU3cE7ume1XMp5SnnIb8CKAByf3YbnJzz7CkbO1V3fMrAH8eaaeSuGO7LZ9hSsisP9ZnJwSR+tAAS3zrtJVR1/GmsN7vJwpLdPTjrUnmbCSuFbj5R3GaackEgY+fOTQAxRt/h345zjmmu3mIFWVVUY4Ax/wDrqeSNQud3zc7c+lQmL9z8rBhjovcnsaAIxtDLtIPYnOcn61Mfs6xrH5ZaQk/OT0HcfjxUKRMyFWKAKPlGadF5O9Rlm56k9PpQA908kDbsV3IJLNuKj6U+FhxEWZwCSjhMc+/5VOY9zL5ihSDkZHOfc1DIjbhnKhfulT96gCKTzHneR5PL3Hv378UMu0lhI5HXBp/73eQzqoBBzjgVUnfc4ZQDtBzz+lAEk7yMmSdqZ49ziqxi3MGyFB7HtUi52NvYEEcDPOPam7lJRmbGeoA4xQBGc7yoVSc/QCmSMN2+T5iAcAn+VMnJc7VOMngg8fjUQjKsVzkD17+9AAGVnzJ6HAPY0wS+WT8q8g5zT541xtyS3p6U1dvlHzDg44A70ADIQN4I2kYBFNjc+xO0dBnFAikIIcY6cd8VGojU/eO7p6UASSfOoYY3dCD3J9BTUjMjY3IoAyTnk+1DNnhF2qe461L9lBjy5ZT1XB60AMlVFUNw54/OmKzMCI0wuPpzVgeR5hYHc2BwR0NAAJG08DuKAIT57MvzkY5AHalSMhSSxzzkmpHLR4MYX5eueaSzj8xzmRTkc5HAoAiPzL944A6461HLgS4GeBwauycYG1CBkZXvVR1bzieo9aAIz/rAdhB7CldszMxBJ7j2qZhuOSu3jg+lRqrKx3DP170ARE4kOflo5DAjkdqst1YlOc5HFJhmAL5GM4PpQBE7ZmZiOeOKDGC2TkZ6d6cqsrncM/XvVwr+68zgHpknkUARJEzEMBzjv3qyoLcHHydsVHEGEgG4njirLwr5RbDEdxn+dAFWRVMhHJA4BNOWJ9w+ToMnHOKcGVV3lTuJwpPINOWaRMNuJGeT6fhQA2bdFvHl/KBndnpUMvCAhQGbJz1yasMh3NMA21hjHX8ajbb5mEUrt6EjvQA9Jv3BiZNxIGMjgGo0ZA5bcwJHXrQ4B6SALtzjFQZ8zdsywz2oAtDCHAZSc/e65PXpVqN/MuSQuzzAeR1x3rOD7lCrgsOwPSp2nw+UU5C/MTjr3P50AWYmVkCJJt5YFcdAMYOffn8qkhVWc/u8vgdO1U4GCzAnOCuSe/NWmbaVbJ2gZGPQ0ASybdq/IxJIyx/lSwTTxhsMAOuc5x17VABMlwqsMHvk05JNs+zAXnBx0FADvOKoWChlJ6MOh/nU8dxGrLEsXmbm4kPGV549jVG5UxOVUBjn5uT27/ypk8jrkNz83LZ7YFAFu8k81k4jxj+HjJ5rOcbXzgM7DvxikeTcxLbmVejDuBULSNvIySrYzmgB5Mm3y2YYJzkd6g8zY2xTlen4U8MMFsgjOD9KiY4L/KduMccZoAcWQ54wPWk2ow7ke9Rhtv8ACCMc45p7uvkrzk88elADkh+TGef51HJa7j94dO46VMsgX/PFLu3HcGx6mgDPaGQNjpxTDkYZlP8AjWiS6nkA+69qilQvzgjNAFXd6/hSjr1+uaUxFT8vXNMDHODjj1oAkBAPYjPemle64zT489RyaeHjJxtGe+KAI1b5fm4pT0PII/nQ3zHbt46A0it83zA+n4UAOX7tOLdiB70g+Q7gvB680bjuz1z2oAQ/Lzxilz3AxQDwcqBSEgD5TQBJGSTzjPvTg3JxzUI6n1/lT4t7dAS3tQAvHPYfypqNtbHvTh93pj601h0x1oAn7DulIcoQw7jtTFkxgHpjipJG4PT6UAPRwxHTGKbgHpmoFbafT3p285yG4oAc6jOR1oXp2pN2QT70q5xzjBHT0oAHxjNJkYzinHjqKaePagA7g+1TKdw6896hH3utSAkHt0oAdnaaGzjj1pDjPSnDngYxQAbt2OODS+2O1A4O3HvS9uvsaAGYbABoTqGP0qXAxnrTOM9KAHSdRg5NIvXpmnL04pF/1nzUAPRsryB1pxX5vTPamJhcZI/KpR90g9aAE8sbj6VH68dacCd2c0m3kY7GgBBjGecUikHPGCTQzZJ6YPNCNz75oAeh9D3pY8Bi1Ih4PfvQoy3GBQAsoyxwODTCvPtUhxw2e9Nc8NQAoHyjvmmXahZDhsn+lPj/ANUD+NRzNlhx0FAEbMzE9ulNJNOXkE01qAFJ/Ooz34OakHAz7VE3egCGZiR6c0xT7CnS81GvWgD6U+Hu7+z/AAf6f2XJ/wCh16FGuJY1P/PR8fka4DwHldI8Gt2/s+Zf516A3WJgRxcAH8R/9evAqfHL1Poaf8OPoaib9o2jIop8ABhRvVQaK0M2Y9o4aAr/AHWIrnfFK/8AFOqD0F7Gf/H66CyJPmjsGNYHittvh1/X7ZHjP++KjeJS+I8T/aQP/F3dQ/697f8A9FivPU65r0D9pP8A5K7fknObW3x/37FeeRtz/Svch8KPDqfEy7D9M1ajZs8VSh4weDVlWXaP881RBYUk9uaeD8vrUUbYzT8lgaAJGPzZ46U5X6YHQjrUXb2PFIr4JxkUAPPBK8Gh2DL71EDknNL2/HpQAbue2aeuWqA/ez0FOQnd1NAE24HAzxRuIwMZIqF2GR3zQW49OKAHMfmJPc8Yodv3faoiwIznkmmu2V685oAeG+XmhsjI45xUf3iMEf8A16QfeGcmgCdRgH2FDdQQ1MJ427sZPSmttVj81ADg2P4jmlVs88ZqNcAHvk+tDtjKqOtAEpZdwJbp1pMZ5Odx/lUZO45Bz/jQScAAjP8AFQBL1HUL/WnkhOAcMBkk9KiOWwFx1705UbktwvYHuaAJYVzlmbJ6AVoWiofmkIBA6e1UIYZCd275M4xjGTVv5o2O1iQRyQtAFxAjBwrEsT0qRiTCwywYfMc4+lZ8cgBMfBLdycY96mjbcdxbJPYetAFzzGwFUl22Fj6dagVmkDbsdAvT3NNMmI2KuPu9AO3NV45gIXOBz7elAFxBtiLDBA7H15ovv9UjF85XjHfNQMymPI+UcEfnSXD/ALldg54XH+frQBWuRmJmZsDbmqoJwTyeO/TFPu93kgZ79M1HCCd/Ixt6UASx9QuRnvVncfLP7wAqQMN1NVEyrqSQPWpflTb+8O48njjrQBZ3L5wK5A7Gnxf6xASf/rVU+ZpAC2Rxzj2qcONwcEducdeaAJlb95tAUjhskfpSZjVcMoJLNj8Kjib5wVXPT6Hiq00joikEkAHbQBalmZnVdqgYyDnpiq/mJlY7duT95f4c1XlchmwxDMOee3cUkK/Ou1TxyCOue1AF2GVZFMamMJnBOOfr6/8A66dCI23cFUA+Y9AagXaIyzZBJO//AOtT4U3Q/MS3OfZaAL5jGflkG0jgsegqOSfZjYQTjmoZpJSojVdoA5zUMu4AE+pzg0APlI+bcAScYOMc+lVpmALFvuY4psjKGILbj1PYCq8+5+UxjHHPagBZH+72BP501kyQ+GwDwD0pFt5MGTdhVx1qZJV8tlCdupPJz6frQAjop2ozLk9RUMztk89AcAd6WQ8sFAYkY5HA/GopIwHJOeThQPSgB0f3gG54/WleHOc5yw4J7U2KMrKDuOzB46nFWnkUxhdhUevr+NAFVIp9h3updWwSD2p32eMN8mWI4B6k0oZsNj7vqRTVJRfmk4Jwc8EUALMm0fNxnHBFIA/3m+YdBnv9KeUjI3byecDPtUDecxXPA+lAEiQKWyqseeRjgGmMhVigOAOv1qQNzhpAMDPy96cyhXCxvz3B70AN8tgpyzY46imS5T7nCk+lSIFkHMnXqAfSnCPClcZz1PpQBVRpFyMg8elOzJJIBGpC4GTnpUkkTKfM4bjjPOKbErMMbSowMc/0oAQLuA8zJ67QDwaGYqBtA57UqIyl1KluOwxinoJNh3KB9aAFKLliX7ZUEdfYUC33KW5K56571KpbGz5eP8/jSnap3BuD6igBkcYwSykDFKy4+QyD8BjFOGxWLfJn+9QduflcB+gNAAGWPK+nJYHr9KcZCV2tnfnJBPGMfzqOErCVO7PrjvTJGMaKzKrbj+INADmKF1kIKHOBmkllAA8sYUjBC+lQIWYhC/IPygmkk+VyrYJ7gdAKAHF5GZlDHGP72MZ96bPIoAwSwDHA6/nUEzByUHygAHHrTd58vCKB1bJHJoAss8mBsQjPINQKdrE44+8yimzGRlGW5CE88cYqFJjjHzED2oAsKV3Hb8g7D3qdCzNtDAD3PWqSSDPqO1TRfK3XjHJFAF+PdtXHXnr6VZikYx+UyhcnH1FU4mJ79hjI6VMrl1Djhk656k/SgCxvJlaPD7vXNJIjbdxJLYwfwpyEyYmXCsO/v/hQGZnD5wWBY7T7UAV+WZQpAHYseKY5+Qx7idw6dc06fcsYXaoGOT3FRuW8tuSQOhx1PpQBWDkMIw2F+uetNk3IxVTuPUVLOrKcqMgcDntUDMQf4gd3H+FADlkwjN0K9B70iSK4OSM9fcimMeucgHjFJ5hDn5QeOpoAfkAkKfkPoKYfmUBuvUClbqc5wTwBToSPNVmXIAwe+aAGgdVLAccZqRWwoyQCe/pSbQw5BwOaCFAyp2cdD2oAczMNw4O4DkDvRgKAQxxmmI7KhGMgnrR5hyCOOc0ATNHvJI4J9utV5rcDp81TF9vC8c9+lAkwCXAbPtQBSO5GOB8tIDxnjNXZVUwFyuOxx2FVJVC/d6YoAk8wsFDKP97HamNuz0yPamI2fy5pfMPfgHpQAucHHOMYpMhSSuaGwCMY/wAaA2COflNADgw2HvQeTk46UjZ5xj3puflHb6UAPJOzd39aEPzdD+BpokOeenp70h4YHHFAExJKdOelOLLjgHrjmod3WlD7SCOQe1AAeDzmpEk42nj0NRucn+VNDHv1FAEpwDzSY6KemKFcbSCM8UrYJ4z0oAA2MAU4Mc89PSmd8e1GTkkCgCZm7e1HJ/Co85HalUsQPegBzKwbPXHNKG59vem7u3PI5xQPegCX0wBinr94dhUSnj8aXdlcflQBIQD0PNHBPHekGOM5pA3JHvQBMnTHemFTkg0isSOCQadnAGRk5oAb9Dz7U7ndmm7ucDjmnbgcAenNAC/MW7e1SKTnd1NMhK5IP4U8/d9BQAuecY4pJPQcGhWHDdSKV+QGXOfSgCE9aVeuTSnk++KTkkfWgBync3oKeT8pxTMgAfWg/e44oAcOQfpx7Uw5JHv1p8e0LjPNRnoRnPNAEgJwO4olXkZHrTQMNx0p8zcDg9KAK7cE+lNIIxxT2I2e9MPOOe1ACGmP0p2Rg9Se9Mb0oAhk4BqNPepJDkkk5JpiHHQfpmgD6a8ALnQvB5wci0P65rubhgsMjf3ZIm/lXF+AI8eH/CjHjFmpx9T/APXrsb0/6JdH/pnG35GvAq/HL1PoaXwR9EbNu2IVA+n60VFZsGgB/wBpv5mirTdjJ2uZliOZef4jx+Nc94rbdosoHRblCf8AvsV0lljDsO5Jrn/EC/8AFPXRP8Vyn4/OKj7P3lx+I8R/aXP/ABdy+97W2/8ARYrzuL73bivRf2lP+Ss3pwD/AKHb/wDoFecRHJzjr2Fe5T+BHh1PjZajPNWUIwMYFVE+9VhDx0FWQWQ3zAU8EbvbNQBu5p4JzQBLuAFAxu7UzPBz+dMJORzQBLnk0nOcdKjLZ5JpSx9uaAHE880L1B64prkfnTdw2c9aAJiwx8vHpUbMVbI6GmBs8daC/PrQAv8AD160xjxxjrS9iOaawGM9qAD6NTl7MfzpvAHvikyFOAxwB39aAJH7dM+ophYFiW7cU3PT60E/e4oAkLLj8OuKTuCD16VGW3YFLH8x+boB+VAEz4jPPXt/jSKyswyO3JpjYPQ9uKMhAOuAfmHc0AS7ewIJPf0qZVLMu7aFHfNVgcKW3ZJpUmUZXrx69KANQyCLdE2AOgyf51D5zFt24gZzxwB7VSIcPufkEZB609pFKjbjA/WgC1E370+Wi57E1Oh2vuUKW7GqO5G5GRgckCrUHUqyljxtPpQBZRW8ggZy3Cj0NRRLtiG7GCe31psvyqVEi5IPf361IkTNDGoZRjPbvigCdI/3SgEAHP5f5FRTKPM2BlLd8Hg1InyrGEIGCc578VGFTezHLEDr+HWgCrLG7sV4xgnaeO9V0B83HTAycVZuQmQzAhccAH2qCPG9iCCCCRQA4lfq2KR2LPu4A6dOKWPbuBwTgd6jlVXO0kAj070AToxyWbhs9u1TFXJG1hnOeemMVXiG3a6tgEAc+tStjOeuBk80AEhO04bPXp+lRzkFiO+7O7n+VOOCyenf86hkZSy9wTnJ4oAI41biReM4Ge/uae4SONjHjg7eO5PpSCNjIoPp61NKI8ZYDdwVUnrQBFb2zzEsz7QP1q7Ekg2BZEPQDI9R3qzArADeiZPQA8fWo3gGX3KxAGPlagCs6vEh3Ou/PJHSqk0rK46Fd3J9RVu5jQKB8x45GeKikhLoCrLyeAKAKyRvJJ9wlcnGepqVLWVOdgYk49B71MIZkXAYqueBnnNRyNiPcd2enXvQBBcxTo7JIAuT0z3oEI2ny0AUHOCefz71KbdFjZnkbeTkDFBhYRBmckEH5R1NAEKR7gFjGcck9geOad5Jbc0mNwz0qyrNDGwyoVsZQH0//WaifLJjgK3vQBAyqCVBycdu1LJH93zAAMcY6VKqkyYC4JHXPJ/wpxhYS7Sd7cgH+EUAQFBvDNxzkZ7nNIYCw37cDGeaszsCVDsCVUKD7U6WR5CW6sRwelAFTaoAbPXmgo7Rr8pA9R3qQRjhiMsDjp0qeIuql9uVK4+Yc/UelAFRYGU8r94cY9P6UojXadxOc8Y9akwMFlcEgcc0vytuUqeOTtNAEQj+bGFUZ4xxQXOAvUD1NLxsG4k/1pVBVxhcJzketACfNn5+46UgQIMK2R2xRIMNuJx7DtSsd/OQ3pjpQArdeMFj1NNDbyQ2CcdB1oDIMEKDnpilLBDzkZ6fLz+FAAqLGcBtw7ACoxLEuNqDap79aT5d55OcHn0FVycnrvOeMdqAJ5ZjuH3SegpmWbLMVUZ5x2FKB+73EA+9NVtzqFXAJ289frQAvls2CpGccGiHcQzBtzAgjPApI/MUld27nr60+Nf9HaSTIX7vHckUAQrGXZgvysBn5hSojZcMNqkgc9TUv7xSY8N8p5B65qvLJMshA5yNuW7UAJN8nRQmcHc3eoUR+XYMOuDntUw+VjIxJA6KTz+HoKjml3uXVeM4HHFACtym5mYtzwB938arELGuWcMTyPY1PdN8oVWBGPugdPxqv5cjYLZHqT60AAdcknj6dKfEzDhuD6etMVABndkkdadH1yQ27HB9aAL0ecEIcA9c9quRliq7nBPUfSs23dlX5un581ailICxsOf5mgC7bkpMWIDDuCeuanCrHKZGBZPQ9T7VDEm5jsG0DjJ9aljdWkKSDacflQAydWaJR/Fn5R3PoKqSjeCu0jnj860biJdoRW5AyD1qALuzkL06YwelAFMiTDDZuYjj39aqyxtgdMg1emV0kHQYGffFNuYwQTuJ56//AFqAM5gwYrgDJz9DTjjIPBIPpUkiSZxt7A5pWVnB+VQ3OD60AV2JBwAAQc0q7hhg20k9aVc5JPGBzxmnsWfOxeQB/k0AI5fJwMHHp0NCn94dw3KeSD3p0RkWfIUkKOBnBphcqe3PXPegBqFSMDG72oYH69PpTip5KJlcjPHSnROweQlWYYI+v1oAjIHILbfTI9KkXjGCCcd6AAy5Kk46Ck25b93gDrQA8lYyBu3DHahog2BHjHXr1puJMH5VPrg05gMZHTr16UAVJ4SGLZJA/wAimJtKkEY/CrcuXAYH5uM8dailhAXPHJFAEIG0jdyCeKViOO9KPmQqfWlZeNvXigBgyBQQMj+VKRxjr6UiFc7WH0oAAOKAMEDtmlXBIyCetJjk5FAClcdjg9KTPI9BT/vLj34qNhtGO1ADhgnae9DgA+9M/hz+FSoQw6cigBob5s4qXIPPX3qLoTxT1YodvagBe59KRPrS9sikI45oAUHANKpIPtTB1pRnBPJoAeSc59qchz2wKjJ6Z4p/QUAOU/N0p4656VGTxx3zT1Jx1oAkj565ofhgaYG5FSvhoz1oAahYN0/GnkE/MaaOIw3HXBHpTg27pk0AG1VAYURgYO4/kKUkDjpxTBgt14oAlz9R/hTkA3KcblHUdKhLYI6mpFbhsdRQAY52nIpVyAKM4K7eQOtN3ZPpigAb5ccnHSmEk9M0shycDnHpTAxWgB6nvTgSxNMkwoBVs564HQ+lO3DPXFAD0xgsw6GkcYZqQnk88kUmcNnjnigBydBTpPmC4BOKaGIH40oOOc96AIX7rg8Uw/fHpUshHX1qEjafpQAduO9Rk98fjTyxB7VGw4oAik5pg55p79AKYG7fyoA+oPAbbfDfhw5B2aejf+PCuyvlPkXEYGWMBH5NXGeAUz4e0dcHI0dWH5//AFq7O855HV4pP5A18/V+KXqz6Kl8MfQvaO+bJST1Of0FFUNFuNtgme4Bx6cCiqi9CZR1YaaT5DD/AGm/nWH4qfGgSKP+flf/AEMVv6euIT/eLHNc34mbOjTJ3E4I/wC+hQ/hFH4jxX9pT/krN0f+nK2z/wB8V5xHjcc/5Nei/tL/APJV7rn/AJcrb/0CvOEPNe3T+BHh1PjZcQ+2DUyduvNVUJ5A6VZVmIBbP3flqyCUMNw64p4Y5PNQr/kU4E9KAJdxB5oamDPXrmjdQA7+LBoVjkDtSHIOe9GMc54oAk/hGetNIGAaa7UP2xQAn3e/NHcEUyQgZPWlLYA5oAch6dMYNMZuCB60BuR+tI2NmOKAFXpnNMOcg9M0D06ClJwPx60ALjCjnvTQfm9fxpWIx681GT859M0ASLyDjFOzhQueSKjGCxzwMZo3fvFJbigCRflHP4cUrnBB3AgH9aaxXB+Y9OPeod2VJ5z9aAJlmcCTaxG6mhiWLFRjAzUZxtc8lsjA/wAaaeMdOe2aALLlwm7OM9MmhWJ+6QSOoqFidoDKSSvekjYk7UYcDigC55z5I4OAFwOhqxGcr/ePqv8AKqMbHevT2q9bhvu44z69KAJ23+W8WBnI59OKn3ODhiSypgYHv0/Sod373GMmlHzbBGpBHzH2PSgCwrEhmwRtbkHiowy/N5ijhgOvUU3zDtLOGJPOe1IrLs5DDtz+mKAGXUeFZ2bjPGOaqIWDlR0A6mrF6WVCMEg9vwqnGxyFHXBJJoAkZsHb68YqaP8AhWPODg9OelU1Ys+RkY79cVoRK0MYYEc4IPb1oAkmVI5Aq4IVepqM44O3G4Dqe9RvJ8nLFhkZPvTVlycLnb/OgCYuud2CG5wexqGQ/vY1IyfekkJw25jjufT6VCGYHKtz1UntQBo2i7ppJJEC9+OMc/ypt/Ion3bEAXGFqstw0cnl5JZsCobqRcF2wfY96ANyN99qrfKvHA/qaVmYpkcLj161hQX+UBccY9e1WY7p9h3OFyBjPrQBfQ5JBwVXI+XnOO9PVd8asAOp5JFUTdYAf5SONwwcigX0boUY4Kk4IyMehoAuvjYFGOOevWoouXCnJLECqa3ETOqxiR5MnjJOfQAfnTRelJlcKADjIPSgC9dw4QsFxg5wMHIqkhdgA3A6fWn3N3Eyl1cgnnG48+9ZxvX81iSQM8BRQBsCHzW3biDnjPemXKtuXgYI4wKjt76OSH94cPz83INR/aI2yY2kKgDOSevf8M0AOmbB3LzyP8igSMNxZwG9M9qjklDM23AI4/8A1VEg8xACAeuSTQA923LiM5Oc/L600hmOcnOflGe9OQosZ3PwBgAHg0F4lX7359aAJVl2oPXqeO9M84yMFZQuOg70jkZ3OVAPIxzTVZXJ25JXv0zQA9mUE/KcMeAKCGO1w2AOw70vyqo8wduFz0qIu2Q3RKAJpPmIZhz6dqiEjbgG+Uds08YAD7vwpuSVO4qPQ96AHLksQck47ijMaN8pJ9ATihmABUHJ74qv87Av9wcjg9qAJPtBXooXHRcdaZJK28YLZ9TUfy5O3OOoLdak3ARA5+gPOfagBuMgtI+4k9KTliflxnnA9aGkGxtygY6HvSK3mMW3gNjjtn8aAHMQI9rLz/KmDhQGIPvT3in8w8k4PQUz958vzAbemKAJ7edQQ7fLjjHrSmT5ssC2eV44z/8AqqqX43nbn3Oanik3hW+6QOM0APuN/mjCgOORnp+PqabKjAhXVTg/eI5p8M8qFz1JULjHUev6VG8m7YzA8k8E9RQAxY2lbghVJIBPUmmeTIy5jQhM49auzs8jr5YQb/lbAAIHSkMyNMY4VKrtK9egHSgChIsYLxxD7o+ZuvNJHDyu/dsK/e6/pVsKuSMqdw59SOoHtUEjSGTy4y5ypBJ7Y7D296AIZ8eb+7TYnbP681EA0jf5z9atiB2k2yNhcZG0ZAPp7VOYSrOVRcIduccEigCtEu3kqenTPX3NTwoWB6bQeqnpViO3GAz4BK5xuot92792T8rcc4Oe1ADoZFC4BJBz3qeNGZdwweyc8/jSwLG4mLqNxOSewP0qO4j8ptyuTH/eHGaALEnXazFAOg64OOtI3lhc7gSQc+oFQPdlmbccnbwcU5ueflJwMYOcdKAEk+YIoXdwQD9Ka+0IEAOc7untUgfy9qjaCc5PrTZHXKkKD33ep4oAqS7ceWnXt7d6rsp3B8Y/lVlG4zIm73/nxTJQu3cuCcHB/oaAKruyuTwe34ULIBEW4GDwPWmlhuypx+FNA3MRwFz3oAlAaVVznHXIPakcjzSrAsSM7hUW5gFCsF7BelOSZuMqDgdRQA+MhUypBHoTg0753KtllI6kCoyocngbe/NN8yQKFUjGMbaAJuQxUjn+ZoUnIUDO4nmovNjZlLqVPXg9aerAg4O4A8FR/OgBzbk5GT6+9CH5vlGeOc0CSMyZLY570rMsj7o8cDkCgBrHcflGBjofWnzHcqYiBGe1RMzKzFsgZH409m+Zdw+U8/TmgCvKuGPy8Z5pobrnoathU+ZXJyT9eKrMu3tnvQBGGUN/ERj0prYqTKsuMY44Apg27iD69/WgAiYNkHmlbJ781HjByKdkNznoO1ACrkEkcge1DAMM+9IB8vy8cc0m44z/ACoAcy4oQhWPamh2XBBIoxz1oAk2jvz3pHxgbRSo2V2nr1BpTjB7elABH83enEfKOelNX5SOvNPUcEGgBvG3ikHFKMD8aQ4bigBw6c0n50Ae+aBQA8duxpy/dFNUqTT856UAOwOKlj24OeaiXsCKcuN3XOfSgBQRkjHFC5OO3akPytUi7drcHIxzQAArnk5xTSU45Ix607ePQE1H1bbjntQAobJH61OjKq+p5qFcZHHNOTOeOM560ATPtGFGM46UyT5efWlDbm246dKRgdo7CgBvUe9MJPNPOO/bimEYPPSgBf4FPagfdFI5+RVp2QSaABW+b8KUcKDTQeT6Ur/6vigBdwDN0I7GlRtx21GOCfSnx/fFAAw+fAP1qFvvZHFTHk9cVA/3iaAGseOlRtTz0FNcYFAED5wRzTcbVHPNK2eRTBnPNAH1N8PcjTtFjIPzaIpH512KfPb2rd8YP4p/9auP8A8Q+GT2OhL/ADrs7RQ1rFxysgH0wxFfPzXvy9X+Z9FTfuR9EY+nXHl2iAjHFFPkhJPyr0LA49dxoqYtpFtXZds5MvIo5O8j9awtfGNEvJT3uEQf99itix4luCPUkfXNY/if5fD80YPKzoSf+BCr+yYr4jxH9pn/AJKvc+9lbf8AoFebxvzgY65+lek/tND/AIupMf8Apwtz/wCOmvM0O1vmXqK9yn8CPDqfGy2jZIHPvUqMDwKrp19DU8bbQTgcjAPpVkEoPHHbvTgwz6ZpoZ9vJO1jycdTQpG0nA46mgB6sQOaXcASM/lUW4DpnFLyPWgCTdkHginjt6YqLdt47E0uecZGD6UAOZgGxjnvmhvuj07c0wkcE+vOKAwZDknjnpQAp5JGQT/SmlunQUm4GkypJ3ZoAeMBM5701jjjd1pPu/eGaJcDB55FAAxJ6mmMMgkMc+lK7ArnkGmA4JHt0oAkZjyeMCoVzv696eG+QLUfQigCTeQvfP8ASkB+ZXz04xTC3yfpSA4BHcGgCSZlyE4wD1zTJC2zK+vOO1MYKCOcfWmN6Z4PYUASM2MsuaTeSevXvSbgSduQvcUwYAyMUASNI5PzHcMU4EF8Lxkce9RqRyCDyO1T2qtIcEkH1x2oAsW6sfm7A8e9aNphfnk4A/Wo4RGijqMdAOuae8w5ViQOOMd6AH5G9imAQOB+NPLMoYNnOMVU3MBjAA5Y7etSIvyhmYkEZyTnJ5oAlRvl2HJORgGny4KIScHP1/OoIfNyflHy8jH1qUMq72HHAwKAI7xixOScA54+lZ4UhizHBI4FWrpmLYyOuTVXG6RtvIGaAHRtt43deuPSrsdxthCsuSRyT1A7Y96onKZOBx0yetLby7gVJ55waALMknyhlIJJ/KmhznavI9fT2qLeqOCeMDkDrzRJwQR270AODHAUtkFh9aH3IAowOe4qGRgWADducD8aJJtqIo59/WgCRWaMhsfP6+1Ub2dmDgnHPFPEoIJKM24DnJ+XmqchXO1NxIznPrQA+NmcsM4A564qzG0uzAZhzVKNZDheTxwB1qWN5DGdpfjOaALSySBxvduewpHkdeTIxY44xVdPNEm4Eknpk1K2CSzJ0Oc+tAEimbPmAlXzlSOoNM864AVZGKJ6E1C7fvfT1welCbXm6/KDjnnFAE/mMcqH3DHORxSHblmwS3APNM2qo2465zUMrDzMlscY60AWypC/u1IYcZ6570oadIjs3qWGGUfxDI4/PFVBJ8+3lRj160pkAcruJ+hoAnaadsiR8ccA05pT5W3cB6Cqkb5fOOe+akZ4/LVQ5Zs9M0ASCTP8O4g4A9aElGAGUZBzk1EJdh+8Sf5VIjLkvuc4A4K9qAJedud2PfPSkjkk3NhjkAcseKiMkbMQWIGOOO/pSrJCWHPT05x70AW7a4YEBgAWGNx4464qVpFzg4YjjI71RM4aIMXIbOcGnrMuzv0GRnvQBZL7SVQZA7dSKeJgyENtLenrmqkkkfnMsO4Kehbr+NR7gvDtGDnk59KANBZAYw2wKq8H1phKYPXIP4VXRk2ggr6804NDIjZds8EADg560AShmLF0XAA5HWmyM285jAUH8qjklVHAACH19vWpGkWQb2uMncQRt6DrmgBjAKgYHec4+ak+ZinAA6fL396WTymI2MrEk8elOjDPJwGXA7dxQAbyvJ3Zx096QB8jJK88AUrsChbaR1xtPQVEFLpwxHPXGc0ALIdgOY8HPTrSo6sjYjIYkY54Hr+dP2sdwLLgDOTTWXI+7gdcdATQA+J2EQz8x4xSRI2xoyxI+8BSjaEQ5Vdx6DoKAWXK5JHPOaAJo+oZTsycOD1ptqH+2BmGAH3N06e1M6lG8w5I+YDpT44yG27tufegBUmOHwpYg8jHb1qqJHSUjdjng+1JPkchs444ofG4NwSBkEetADvtGMNhlGMH60RzNJk8s3f0z/8AXqAj5y2SQRyPX6UpkVW2oGLD+XpQBOjc7yDzkHB61YcyMXZm2nq5Axmqa5Vc4AUHJJqXDOoJYgcbuckUAWYpDIGUnaMjd7npSF2jR4mGTu+bnIP+TnmhCqgnkjO3IGB3zmkXMUbwMMhgFOTnGDnj/PegCC4ZzIAAdoGSSelPhu1iyCGDDuB/Sgkop24JA+7ULOu5XxuIP3e9AF3zi8ZYAk9dw7ULKrQCNkbd3JPB9xVJnnDIwjaNHGdwHB+lWYpfMjAhb5sfMpoAlKYOIsOQfxqFgV3JtJzlWXFK0h3nPD+o4H0qRkPDLjcwJ5PWgCi6BXwu7g5GR1phznb0IbI56Vcliwwdy2SRj61AwHmbdp3d80AMZVwWXIPcChVUKQRwelSONg4/i6U2MFWYEArjk5oAgRQGHU8ng9hUjIp5DdeoPWncD5cDnnpQ56kbevOTQBGq7W255/hFIDg5HA7EHvSkruPQ8df6ikIj2qdpGO4/ioAcpUg7sSH37/Sg7Ap2qyH168UxRlwwOBnNIylsncQAOh6mgCZiRGQW3cg80LuZF2gc9eeKiLNt+YHp6cUQttA2jvyQaALBKbgPkbdjpmgorHbwc57U1ZX+ZhgHGOtOR5WYFeCOSfSgCvLH5f8AFnHHFREDAPJye1XJ0DrwCD6npVQnY454z+VACfeXGPxqM8MM5B75p7EZyDSONw3A9ODQAo45BwDSkDGfemI3ybaVORQAfjQPft0pvIxS9T6UAPGMbs0/dx1/Co4+Dg8U4DnrzmgBz5AByfbPpT0bK9OlREnnpTozyPTNAD36DFMPSnODkjHGaQcnpQAg6ilGcDkjmkwMgUuBnNACrndz1qROnPSmL1z7UsZ9aAJM+lPj6bj1qPOfpT1zgrnFADiQwyPWjLHjtSE4Tp+VCMMfSgB0fAwcHjrQAc/SmgjPT6UobGaAFXjB796eDwKamcHaO9LznnjigB6kh+2OMinkfK2CMZ7VE/3sgZFO6jp1FACN0wOaYRhW+bkdqkOVbvTCTn3xQA0tlV7nvS4PXtTGO0dKcpyBQAo6kjpSnJU/LwT1pppWI2gGgA5z/ShT82KZgfSkVtpPoaAJ3x90Gq8gNTYXtmoZDnFADFPOKR24xxzSGmP1oAjk70ztSvzSALg+tAH1T4I3LZeFm4x/Y6KPzrsYGUQzKM4SVj9OQf61xnhIMND8MyDoumRfh8wrr1bFzfQ8jI3D8VI/pXz8378vVn0UF+7j6IWIKkkytjIlbv8AjRVO8uFiupAzcthvzAoqU0W4kumkbJHPU7v51heIlLaJeKe8gP8A48K27N+qKOMt/OsfxAP+JBftnnzkA/77FaPWJiviPD/2mv8AkqDf9g62/wDQTXmYDFhxjoK9L/aZz/ws7px/Ztt/6Ca8ziz6ZJr2qXwI8Sr8bLCYA+9z7VOPu9c49qqqxGOelTqV8vbzzWhmTq5460ucMGUAEYxTVZWcbs+5A5J9aV/kbb3oAVGy2NwBznJo3jjrmmZxgnDDrzQDxuA/CgCRcZ5oDFXB56UgbaoPAo3EjdnJ70ABZWwMD+ppV6EHOCMU3Py9Pamq+MD0oAc20HgUYGOvbmmPkMM+lClWOPb8qAJCwbimsu7C7ycdj2pAcKQQP8KTKgjnFADlO/K9D2qJuuQxqR22yDb90+1Nk67h0PagAIycZ6imP1PPNO5GB37U1zlgw/GgAHKZLACkkHII6d/emhiSVxwe9LzkgigA5znPtUb53DmnM3JXB/8Ar0044oAb82OG60+PcG+XII5HtQy5AwamtgCTwc+9AEttAc5Zd2Rx7VftljjU8gYySexqKNSi/wB3I/SkkkUFt2cZ49KAJNzGUfNhWp6YkmKs3yhSSTzjH+RVYSZPXj1qyjbA+wdRggf59qAGRF1YjGRznHerEZZlAO0IvXHWoGfbGFVS0hxx7VJbqMhBzxhvegC1FGWBmw21RjJ+tRzfNBIo25DVaTC27hV4BG7Jxk9v61nuxkTcQvJOQKAIZB/Fk7AeKjQ43dsmppiFBG3uOar8c56gZoAjnlTG0ckGo0kZWDlfbmpJEGCRzxniosYO/aQcjoM4oAm88MS/GSegHalZiyg7jtz1zxUSEfMNoPfNPABQjH4epoAk80KhDY5OeB19KrtICTtUke1SMBt+7tGe/FRunJGM5Gc9qAIJG2ZAyGB5xTQx3N8vPr61KUBlCqrZz6VYSE+Y5XGcc5YDFAFWFuMbcnGARxjmnjdGSVb5sDOacRtHDKSOp71NFjhRy7dzigBkOGX7ygjkEjv6U0RkkKyjAxnNGyMA/jg7utPVo8YAwe3OSaAIvs+5yo+vzdqUReWQqoW7H0qSWbcDnp64pEmJbdnAXpigBf3kgw6jgYyTjFHlofmdR6D0FNll3KMj8MUhkdkI+83bmgBT5ZboCB7UqpHjeVAJ5GfSheY8hADgcZzz602RyyjC7sH+9xigAPlnLYye2R3pzRxR/wAIBHXjnNI5IAZVAGT1OcCkdsyBmQlSDyW7+tACKELc4CnvjJqRYmCkyZHA6Uzf6gEg4x2NLG4fMbLyWyDnoKAEWMb+RxnqKI9gXK7UPQ8U+V3RjGrBinRk71HHLIrLuJJHHIoAHXawHynvyKcsIY7k5X3H50gk6ZYMregxik8xlYEoNuPz96AJCg2naDjnGTyKjKoCN6jnj5uuaerggbcY9qY0sm4Yb5R1GM0APxk4Ug46KBzRtkZQWQAHkZ9qdbuzDHygrkj61LvUDaRgt+lAEG6ViFOG5596JUdSu5cnqMelPL7ZQu4dc46EVICxJbGcnnFAEBkCjDRgNjBqSGdd5+XPXjnipHZW4ycjr70yONd554x3xj3oAInlkQqVVUzjg9DSxrs42jJOS3c0jR7ozlFKnnPenrGEYK24r6nnB7UAPR42XK8ZHHHemPMHkIJ4x6dKdJHsg+6WJOeV6e4qMws0hjj+YZ5JGDQAgZFcr8pI7jvSBiQBGeT3z0pfJCgEEYGBz3qSIRrE25VDL6E5agBE3sCPlU4yD2NPbcQeFGepFNYxlWYxFWUc44z+FLauCpXymHGOT/jQAyQt5PzOCWbJGOhHQ1A21JNyKSmBhSfb/wDXVtY1W3IIfJyc9eKquVbHmblX2oAjUgNyvAPTuKedjDeBtI6ZNRMNrnoe4OetOcjfuZCDtxxQA9ZlQ7DggNyPapoMbXKvx6H0qEqqhju3qTgYFKgKqBk4Y5U+mOooAuTALGc4IX+70quWkBXaxOSMjNPEjICCNy9+/wCVMkX5hJEw+b+E8YNAD5X5MnXIH1B9KhLN5nyggccnr7ZpzBmy5+9jketNdt5ABwpGfU+1ACrcybTC7kKM4XHGfWm2+UYOrZBPJpk44B35HQnHQ+lRxfKTt5UH9KALTyAuDHw2eoOc1NDcDdiQfOOxHWqxAxv3ZOeM+lD5PDuAAeCRQBblddxX7ynGKekYaBs4Hp64qozApuYbs8A+lOjmZAvnbihxz3oARtqsypnH1oztJbA56DsaWRs72wrjgn6U1CMjy8BDxj0oAl2b0DhVK/yqGRdrleuT6VLCGjDImC27Od3BFDj5jJgjHUH1oAhYlm2bQc+nb6UiKRyG6du9PABIL5x2we9PZhtwpzQBAq5O3Az3YUr5D7OvuO9SCMEk54yM4601yOCh5PHJ7/WgCIrgfNuU/lzSquB6nOc06TkkSZPPP1ocFH4OB2BoAQY78DODU67tw9B3I61Cwd8sRkDoafiRQFUg4A6nHNAEzbmfLA4AzgntVS4jDAMOvvUiqXlwzBRnkk5p8sa5A8zpzjGBQBQf0I4pFIAHH4VLcD95x3qNkO7kY96AGnAcnqP6Uo7HpmggHPSgKMcsBQAkgGM0KQVA7ijrTejUAPzmnK2Tz9KYPwpwOPloAk4P1pvQ8dRRnK9eaUHC8/jQA/765/Ohfu+nrTVbHHqaf3x60AMc4YEUmSf6UpHGaQcUAOzjtzT48DO5QeOKjdutOBygoAlGDn6Uikk8cUD5VzSocckUAOQ5U0g/3frSL0OfWlAy2B6UAOQjPAxQegwOaah6CnM3z0AOQscDpzStwdtMLc5B5pw5YE8c96AHjqM0/lc1Ceo96dnJP0oAkfBI7imjr6GlzwuKbtxjg9aAGkA9OlCkD5cZpGG0+1JIdrkDOPpQAc59RTiBt96YDyKV8baAA9eKaWyTuPJPWlLdR3+lNHJHFAEsXLAZqJzmQk9aA21u4prkB89T3oAa+BUbH5qefmbOcVH8ucUANc1HjHX0pX/HFNHU0AfV/hVf+KX0T20qP88iulZ9uuDOP3sSf4f1rnvBx3eHNJjIyP7Ihz+QNbt6wEthcZyDGA30GK+eqfG/U+kpfAvQz9VVpJon5GYU/QY/pRTiXmRWUMQu5enoxFFYPc2RcsF4kbtlv51leIAf+EausfxXC/8AoQrWsvmjPoWb+dZGv5/sCbrjzwB+LCuu2hxp+8eG/tN/8lOP/YOt/wD0E15lF9K9O/ac+X4nnuf7Ot8fka8vRiOwr2qfwI8Sr8bLKkZDA8g+nSpY92OBn+lQK3yjPrU0TbRkZz7VZBYkLYEm1VDD+EcGiVSoGSM4yTnOc0zPocCkLEdM9aAHseA20DPYUsjIzFgAuTnavQewqMEHooFO+XACgg980AOGcc0ozjBwR25qMs27BxxxxSliPcUAOb7oI6Uw4LDsKC3HFRnd2oAfOSQOcUBvnHOBTWJK4OeKaSwJUkfhQBYzxTAc/Xp+HpTQ37vOOelRj8cUATgllZDzn17VGGKnaelN3N+FKfmHy/eHU0AOY9F4B9qYpXBXB/H1pGB9Rn+dDHIz3oATccEelSKwA5zk96rl2IBPanb/AP61AEh2h8nkE1G44HvQDuJJxQ25gOMmgBU3yYVmJCjCj0Her9sPJReBknv0qvCdgGEDA8HNSPJlNrcEnFAFh5s78EnHUjpUQOZN3PB4B5BquGGB2UH8TTt7bgeSOlAFjzBgAjbgdaVZssD64PPtVVpem49Dx/jQr7FztLE5IHtQBbWVpX8zgN6DjArQs5NshQgAOByTxkdc1l27bnAK84JOKtb40dVUkhgMk9qANCaRMFUkBB5GeC2azzKcnOF9cjpzSgjbvLcEDAx0qHzMp8w3Z7HvQBLLIu098H061AjE/L+n40jOGO0KSe1EbBZD83Q4yBQBIxcqFxt/CmDuvVe1O3biB6n9KbuXzjnPHYd6AGbMJuGOe1Pj+VdxA5qSQqqqgK/3sjr9KiPAKgkeuKAHNISRuAY5781G0jFidpLewpATkYHJHAHJoGHLHLZ9M0AMEkpxnbndnpxSpIvmHc2OSeO9IY1B+ZcHvgd6kAVkZo1AABxnrQAwPGz5O7DZxx0NJl0DLhc9c9ePWovmP3hj1z3qZZU2lWXjHBoAXfuYsXVmJySelML4cyAAOcZ4602No1B+9j60bwUw2FI6e4oAmOQOV+bH3e596Y+5pBjC84xmmIzMw5IAHUUySQbgRuDCgCznD/KobnkA8LTAx+7tViT2/lTA24F2J9hmmb1YkmPPOPpQBPI6qeNuAMY24/Ok3J8qgJtxx9aYfLCLw+4njPSqzsrHkjA5HHWgC00qsG+5z2xwKfGyuQG+RAO/QVSRmB+Y8eme1TqyZIBYHA/i6igCRnCyZV/pilByw6tkYwRUcnkqxwzHHcjBzSK6kgNkgUATNJ8+5ecDHK0m4FexIPTHX1qOQruLhDjsB1pEwX+ZW9hjvQA4uT8y8D+7S7zJH9516e4xSMOCwVj/ACpqqTEAclQefagB6uT/AAAnBGT3oMrKAuD+FMBUZx178Ubm4/oKAJ9yhQo5wc/dxSPL843RgD0HWoGflmGeeaXzmMhO3jGCTQBIWX7xUHJ+96VIHVZDgA+m31qFpsocLjjBApI5cDIDHGce4oAmWVSWyCre1O81R8qrhiRx1zVZXGwnoDzk9SakRyI2Dc+5AoAlE2EIGd2fm44FTCUdS3uOMZ49Ko+Yqrlyu/dyMc4qRHDsv3e2CT0FAFrzo/LePJ6/Lz/Omebkj5fu9yaijkVTtAwCeoJpXlJYvu+XjjigCcHzDu8srzj5eeaajOCU+b0PGKjR0ZtzfL9ADipPNjwWzucnGOhNAD0LMXjwcMOd3JH41Mi+XkrzgDByOKrRNH8xMrADoM0ob5S28NnOec59qAAyrtKqcE8cVCod8hefpUbq3B24yemKdF8pO/AHoKALBMkZbagLbSCGUdMc1BKI2wQDnGMCpPMUS8ZGRTd4OAOx4I60AVA20kYYYJJGamTa5VVyHxyCe+abKF3FSRnHB70iY3HoGPPWgCcthRuyuGO7H+FSArghxu6FSfSoX2yKA3ykDOfWiLaygZGTQAszckknNIF3IXj6DtSMGYDONq/zqNX2BtnK989aAJlbCDeehwBnrTGXduDYTBOMVHOjZDqwZSMipIy7oRu5HUnvQAxWUT/MGJUfhUzCOTaS+0E4xn2quY3VFYj5WPNL5zhwBg4HpQBZXr6rg4obcDw2EPvSI+6I89DgUknzKSij5aAHxbc7Q2VA6n+VIDuyqjA9KgXzIQCVyDyKkDHIwOT05oAsjKxrEVx74yR/9amNhcNk78nODTo5VwFZ8ehNKy7XAJDZOR70ALGq59Se47e1KFXLFTjjp1qJJcONoVCBhh1BqcBSp29D+hoAZN1Xv2GKhK5xz8vep5V2yFW25x2qJ+U4I9sdqAFYdWU8HoDzz70ySJhyQu3oAT3pHbgYHJ6mnGULjIyD3oAiQEvhSFJ4OKXzX4+UN9etSHB+6PmXvmonUrtx6cGgB6y9cqF65PvT2bzPvMq5HU1D/tjk5J570qOCjbu5xgYNADZFG3G7CgZ5qM9D8pyMdTVo7SMyHDY4OahkGU3cjgDpQBXK4PWmthWyuce9Px8pA/OmsFK8/TNABt5B6011O7NP4KZ64603vmgBFznml7jNAPOKcKAFHBxT9pzzimsOhpRn60AKPan7eeDmowNp609Pu96ADH97GDyBQceoxSH7v06UBcKen1oAOCSd34YpWGFA460wKfzp+D6c0AOyVAFL0I96QA5GQfrSgZPfFADlxjNH3nH9aX7opP05oAcnH4UrK33h+NIM4460H86AHqDjkfjTtuSDzjFRA8YzTiwIHc0AP9h0IppU4oC9Kdn5dpHGeaAHRdenakYnPXkdad8oJGcjFRsvA96AFf2PemHc3PYUp46NSFeKAGqBnk/lSv0oPWh+lADfx70AnHHrQOuKaxPqaAFYHd/SkZSFI68/lQ55pp3bwc5oAac+lM5FPPzZ56mmZ56UARyU0DvTpBzgnv2puOTjOPQ0AfWfgfb/AGTpyjPzaNbt174x/Stu7hMmmWjDqNy8fjWH4HXNppcf97QYSPwP/wBeukjP/EriPXbP+mf/AK9fP1fjf9dT6Ol8K+X5Edqo/e8YHmEgfXmirTjyZXULwcH9BRUqI22Z1j1ZR1BYn86zNdyNClzwouB+e6tPTuJJCecu386y/EZx4fmPH+vH/oQraOxj9o8P/aeOPif0z/xLLf8ADg15bE5Vgc4weK9R/afY/wDCygN2AdNtuM9eGry1V43YJGcZ7V7UPhR4lT42TKQR3+lTI2B/SoUYhNp6DNSDqM/pVEE6cgnjjqPWnhmCnBYHP5CowVwdxO7P6UoPXPI9PWgB65z/APXp52rkLvJ3kdMcD29aiPLZXkGhCqlv3p3DG07ev19KAHZGScZ+tLhmJAHAGTUZPDY/Km7sZ9SKAHHdg+opit8/JwaVmJPUdKj69enSgB7cLlTmkJxyOpFNxx16GhvlJHpQAqvtPPQ9ae42554qHdz14p2d2B36UAOL8UgkKNvXH0pm7APHtScZHPY9qAJOW+YNgU3J6knnrimNjP3jQrMO3GetAClsE7aTcCQaR2LLz69KjLHtQBIX5zUiliuV9KrAjPUcU9ZW4ycjoaALiuNhxwQKaWBCjnkcmo927oeB1560u4AgqcHP5UAPJCE4PI4BNMVmA++QajaY89++aYzfOhY8dcY6UAWEYEFuSOlOjY7icZwOufwqNG3dFGew/pUyyKIjtK53A4x+uf6UAWbeRVYtwRtHHr7VOGYoJGKqANqqT/niqll5cjnd/wACNPkY7sNwqjjP8xQA8zOzBeuOw70qsSC78kDAAqBd2w8Be+c96WMlRh2JA5oAUszAD5evFPhZ8AgKACcnHWoSeBt6E5AIpd3PU0ATGRVUsMAjgU2MsjHK9OpPUmmJ5ZIZgT6fWlZip69uaAJZJNzbtvTrjvTeMrnJy3QdqaZCSMHAIpIy+4FW65H0oAlKptxtwfU9qFJ6KMcYP1pDIBhGbdwc5qMzDOFOfcnFADmZscYUD1PNRM28ABsDB6dTR5yYI285600XA3hlTJHJzQA4Mx/iCjp71EXwc44FPWcSFm2kAdvU1FK6tyUOTx9KAJY1U45G7nBFDukYAIDvnt0FRrIVQoDxnsOTQvzL8+CeaAHvKrY2rlMUxW424AzjrSFASVYKvA5Ximt5e4lVwRzz3oAnMYZcggDODntUUroH/dg47nNLJIxA+nYdqUqCfuoxzzk8dKAEkdSihsHJ+6T+tNZk4GGB65xTdg28KuQKaMnIbgn0NAD925WYL0HOCBSxSdOG7D3qINtyrrux1w1P3RyE4GMfxbqAFuW+Y929m4NMU8Ddu3enamsUDZbKqfTnFJuUEfMcDvjrQBIHwSGXPHQ96bGylu3500lGyP50isu7OD9KAJRKVJPlg8+tBYYwUAHNMaTAGFXPr3pZp5JP9blm2qoJPQDgD8qAHMyqxO1enAAzQrgsMpgDrxUQOT7etK7seuSaAJGcPEdq0xGQAB88nIFSRkGIqeuPSom2hsEn14oAmjmjUBipYdxuNJJNGSQiMv1bpUB6gc96kQbvlCjPUGgBDKQPL5IHOM96eZCuA2ecYOc0zK44yD0ORSfKARuNAEu5slST7k0plVQAu5hxnNQ7hsx1570gZT3wff0oAmaQHJzgZ7UGUhgd314qFnAYBR+VR4bJHagC6JuS20YyKas65y7vsLc8ZIHeqpVtueRzTkXgFjxnnFAFoXCKP4yMdaUTIELEt64FVVRSB8xI9j0p6ou3PJoAnN1hMAkf40n2jGPm7VEIwwCAMOaUxso3YOD6DrQBIboswxkY6EU43XyjaCDnnJ4zUW3gZP8AgKXaCMbs98+1AEjTNkEEMB6U0sCd6nAzwKQKuOlP24P8uaAHSbo22sM/jT024y3IA7daYynAyAVxzQ8ZUBlYbc/jQA7zQyFcAHPFRc87sjPTvmm7guMfe759KkJDShY2ZlB+XdQAK7JnauAw4z0p1vt3GRuB3BpgPPzfMffpmm/MpDL0zQBPdL8+6FyR6ioFO6QqBg4PXtUscn7z0XGD7VJMI8jywAB3oAjR8RlV5PXIp9tjO6RgAfWoy4DMen4YzUYZlc5X6igCa4VhL8jEp7dDSxjIDdMZ4xRA2ZCGOEPQ1L8uCVwO1ACEqMFh8vuKf5rNsGxQvt0FIhJjIypC9u9Iu4qCpwRyAe1AEkhVXIGCe59aejENuUbSDziq8eWIUHkjpVpcxghgN2ODQAs22V2ZevUd81AdwUMMc9vSp5kZRkhhIWG3kY28549en60yWJW+UgBuxHSgCvxjbzyOh7GkONoHUdzmnlWGAwPviosYYBzt5xnHWgB2Vx/EB/OkO/AKtuHofWkKMpIYg9+KXAOGAzQAr9NrFR74oTAj4C0pUM+S3TqKYY8gFSOuKAHGcK2QMEcdOaGkDJ5Y6dRTAu3BKckn8afiMsW5JPQD0oAg+638qQtkfhT2A+X+tQn73NACqwBwc88Gmkjb15FI/ByKUn5z8o5oAD97vTuhzTB9/wDnShuD3oAkHQ807dxUaN1FKO9ADt1OXoRTO/PGKcp53YFADjwM560D5s/NTT1Bo3cdKAHHJxjtSMxxwaQ8c0negB8ZI5NSL0zmo/4e+aF659KAJcfN1/ClVuM5GRUSsc564oNAEoJznNL2G7gZ61GMHAx+dO4A6UASDbngkfWnRorNhpAo+lQ9TxzSn5W/r60ATsUD/KCw6Dd0ppOCdxOT3qNScjOaecYz1FADzu2jLe9JIen0pFx1oX3oAM8ig9TTe/Q0pOeaAE7n0pGPpTQ3zUpb0BoATnrSEkkHHFI2dvNIDj35oAUnJz3pGOUHHPc560jnmjjvmgBCfwpuR15pw285J/Cmds+lAETfSm5705qTad23BB9DQB9Z+C/lj8Pc8HRkX9Aa6WMf8Su4HXZKD/Kud8Jr/ovh320yL/0Cuht2DWN8p55FfP1PjfzPo6XwL5Fq56pledgyfXk0VK2GC/T+tFFhGPp4/ds/qTWT4hAbQph/03H/AKEK2NKH+jox6EEVjeI8jRZSDj/SB/6EKu/uma+I8N/agAX4mKP+obb8/ga8uRlAYcn09K9T/ai2/wDCyl45OmWxyT9a8pxzjvXtU/gR4lT42WSe5OSR6YqVSqkhgenHtUHy54zkcGpMjII9KsgnfG3cvK5xz1zig7lcq3BHoc1ErfMPl5qXchQ/KQ2eooAf96NiqnCD5j+OM/ypjOOCTyP5UjsqthW3DAyT60isu7JXdjp9aAHSH5QRnFNkxuPTp26U1tyordieKTj+9mgBeNvXmlU8euKYBxycjFOAIHXrQAqkbeWHFNcjeev40p45P40idTQA08ClXPHTIpuDnd2FSbSDQAblY+nNRk/Pzjil/iJyAfSmAMCRyeMk46CgBXPvTWfoKJODximnqfagAyQv3hihuRkk00BgOBwRnpRuDHr+GKAEZsGl39KSQYHbNISCB2NAEiS7TwakeQcdM1VPXnFKdyj8aAJxkD+lN3AnOemKZv5A6fSgNnIjXJbHAGaAJzLsUoBknpUlupyDtXpyKiiimXazIQZFLKx/iAyOK0oowBHJFIAyEEt1A/GgB8cI+ziRQCx4ZM4wDUnkb1MjsEwvA70s8i5EgRFfHJxiqc10zFl5HYkGgCTy1UnJzyM89KYXRgdgBOcVA8iqgRQPUmiPLdgu0cUAWTnaMAEkAcUu8noq4AJqOHCMA3zZznHemoMqeOFPrigCWSQFdwULgd/WlDdFwMcbjUSgMVf73qKa7+YzcADPQD9KAJi3z7scD+dIzMRnAyTgU1seUVxk7sjt+lNZ8c9M9aAB23KVz0I9sU2UsAWz0689ajZwGYH04pTuHy+UQTyAwxxjIoAMEkDtkdaXdsY56+lNt2ZJFdsFwR8hHFLIu6YtNtUsf4aAEcgNu35Ao+XH3ifUY/rSbRnPGfalfbIuRkHpQAiyIo4NOkkC4xkjj8qhZQr7eSMelSMvzBhkZoAcGDYfGSOmc5pr7M53EjscUjNhOhGTzmmEIRnJ4NAE6SIWGD9PWmebhu/51EWXdlV6dfrSr26juPrQArZzuVcEntUkcZJXdtHPJ700FiPu5560oX98PnP4GgCSWNVjxn588E+lR4UqQj49s0wyM0rYf6GmklmJ6HrxQA5gOMnJ9BT1iVmwFJ9PamfJj5jn69qPMVcBfzDUAOkiwM7WyenFNCgbd6sMntSljy3zA+3QUwNt+bJJ9DQBKIDsDr0LFevOaQxncd5HvzTTJu5BYt0+tHIHORuHrQA8Rsv3SG7daQ7gpUcg9zR5igDLH6Zp1vb3E2GVQASec+lACKiKMknPbFDRtxsUsSu/AOePf0qw1tHGA0kjsT/dFLvVCyJGODgtQBUiVj14571MC6gbSvvzUm4YCkcDvigrnDH5R2waAIWIdgG2+x9PemCP5WKrn3FWVMI/hdm6Ke1K4HBJIJHbpQBU278sRtGe1G3exBx7cVZ2bvYelKIicu232yeTQBTEfB9aXYPu8EE9cVeCx/dVQTnNKGVi2/YB0HFAFMRsPlyDn9akESqoztz/AEqYBQ29c9OQRjFKsKlv4eeckUAQiOHrn64pwVV/h+hqcxwn5S4HsKWNUUKwC/ie1AEDqcZ4FOB3AcDPr7VO5TGBs/EUJsB+bbgnnJoAgMTEfLyT6CnLCcDfsX1pGlYPxJxnHFDS7RtXHXuKAEYeUHjblQc+tRgFVyDkH1p8kjshz36mmIyb8NuCdyOTmgBBnoQdx4xS/MwA7g9+9NMucsX+Y8Zpd6nPdvXvQAoU527fn6H2prbtpGMc8ihW3bsk570u8FCOnPpQALgnn0oJKr3IxzSLjaSTjDUhbBZuSo4oAWM/JuHAzznvU0W1k28+Z6/3qiiOE7YOQQe9LhsBuBjoM0AOTCSAOefU+lSSRL82W2gD5cjrUKnMn7xjjsTViVlkj27CpHc/pQBXkO0bR9ODU0Q+UbWOT1I9arujr8u0EA/lUgyj5UH5u5FAEwRVkDHqetI+YxmNvlqMMULqWx6d6lR/OUqwXIGBxigA3ZIAPvTkYg4bkVC8i7woXa2APbNOVsuoxxjp70AXi3yArnA6g01mUgfIx9QahjkkWQFWHvuqZ2UsvK55JC9KAHlo8HHT361CQrY3Yx2pPmU59emPSmyei4B6igCOVSh4+73FMeQqA0ecY71Jknryf5VHJH8gcDB/nQAgkQ8Nwe59aTccbhyM9qZJkHawwSO1NQkKTnHNAEok2qMnr2pTIcYBI+gqEysygEL9cUSOu7MeQOOCaAJGO4/41DKeexBqVWDYLMcZyB3qJ/m6DvQA052+/alz8qscccGk/h4xSDmP8aAHeuOcnrQODQDx70blyT2oAUdakXr7VEe2O1OVuCKAHNg0voKZnn0px7HnpQA80gAz1pCeBQcZ245oAU9qU4x+NMznHangN+OaAHqMjj8KQdfbNISSKRenegB5GAdtIoPU0AsV5PenA9M9KAF/hGR0FGPm4yRQQWYEcGkZSOetADhxweBQx568UxiS3t0pRjOKAHq3PtTh6Zph+UjoD1pdwHtx2oAeM5GaATjGe9NDk9OvpQTjGaAFbPrimnPNDOBnqelBPTmgBOB09KUHjBpGYAVGWP4UASHle/1ppYgbfWkJOAefak7jPpQAuCzccmmsRn+lKe/UGmcfjQAhPSl42+9A5OBSGgCM5zikzkbsj0xSyED3pgPNAH174TDfYdCI/h063x+K4rehACago6BAf51jeFjiw0cemnWrfnW2Tg6lx/yy/rXz9Re+/mfR037i9ET3cNwrL5Ug2bePzNFWrgBimeSFA4optMnnRj6YP9EjY9lzWL4kX/iRtnvMD/49W/ZDFirdwmKxPEa50qFfV1P61TXukL4jwf8Aai/5KVEx6f2Zbj/0KvK8fMwGGx3zXqv7UCgfEqHOSP7Ng4/Fq8rOWc7VAHoK9ql8CPFq/GyWMbkYjovp/WnBiODzjpUMYHJLY6cY61ZmXZsbymjDLkbjnd2yPxBqzMdGG++Mdeh70gkJYkcN2xTDuzjP3e2acTIJirZST7p4xjjGKABmDEsWJZuT9c0jkeWh3EnJyvp0wf8APpUfI+9xg4p4aMrypBGOc9fagBCWKlugz69KEPY5Jo5kk/hzwoHSnBVblOAMZ5z2oAcvGcEYFHPApp/CnjG7jnFACMNrKzHIPWpCm1cL161Hgs+D0qYe+QRQBGq7VU7s5/Go3G1sBuM96mOQd7DAx0H86iK7jweOtADT9/IOD0pG6Ur9SemOnHSms30xQAj8jNJuIXH58Up57j8Ka/60AIyn6c9KjPANK+707U1z2AHWgADnI6H3pV2sRubHvTTwSOhpueAD1oAeMnPAJpQRk5Peoc9eaUk4zuoAc+adbfeUneDn+E8/hUZdsDnnFKTkZ5wD+VAG2ststvDtETsEwwZieT3qF54lwIQQT1HaskZ4BYdMU7d17ZoAuT3II+9kjp61FvJyp4FRjaT0OBUg4bcAKAJYtxOeuKuKgZcovNV7dc/MxPHYVYVSpxghjz9KAAMoAATgHn1qJ/mxu6dselWLdJOWXIDZXI7gjkfkaaVAHy8j+EZoAiiHzqqg9cgGnzKqTFjgL2HTk04DZ82cZ5I64qGb52AbnPQ0AIZCXCkg5PamyAs2zd9OKeqKJPlHTjPQGnbSWx0PbmgCPZuXGAD/ALRqQFv4mJxwTn0ppiLNk4GRxzUixxqpbJYkjvwaAGdEyqgk9SaazDj5CD2xUg8vYxJK/wBfaoy21QUIyffpQA1vl5Zeq5zTyu5QM8k0R8oRJnHr0pG2AIwyR7mgBArKT83PSiVMBcAnjnFHmoSvPI/Gml2ZA2wgZ6k9aAEdfnxtOR0JNRscY4znrSsW3bhhe/FMfc3zbgD6igB4ZsAKxA9KTOFOOe2OmKjkyQflIAPrSgDaCR+FADxIR/Fg/XoKdEybTuNQ/QYOKepZBz0PegADICw5JPoKBtx3H1qPADEHnnqDSsy7vloAeZMY+Qc04OAhO1SelQAj/HFSKMg9fT8aAHhyw5YjjA4pS2GDKeaBE20v0A4yamjttxX58jp/+qgCERsV3c7c/nVm0sZLjHykE9FNTGRkKqmAVBGScYPrSrLJhnDhUA5Knn60AEdqsPz5GQMYYfXNLHI6RHaBg/dBHSonldkPJYdifT1od5HRfmP5YxQA8sp/jDcE8D1poYrjIDLj6UBVw+DnIBz/ADp0UIyrOcjH6dqAG7W4KnaPX0pfKZW3bwQT371Jj5cYweuTSNGykEKCM8igBpjUBlyCc8Y6UA84O1dvenKR5oKhB7UhXjczKGz0FAA+0/Lkc/pQpbZgYJHYijbk7y3fPy0i+WC2W7daAF6KQ2QTTY2VDhl4pN8eT8vbnioiy7BwetAD2kJJDBeemaUvtJX5Bgcc+tRBgBwuBQ3A5YcdjQA8OuQw28HoKWQs3OVPPPFRY29SPSnBhj1HtQA9j25oHb5hxyc0x5NycAHJ6imdh2xzQBJzuPPyk/hTmb5fvnI6UzljgZ/GkAOCXU0ABYsp+bAz69aYdpP3snHHFO4OVxyKA/bBwB6UAIGwvGM554oYr/ECPTFKvJ2nA9aD/e5wOeaADjqGNLlI9w6n0ApmQxGMD2oXb/eX1NAASD1YA49KaeoG4e5FDDJLZFKBjI4HrQAgyRjOBmnrkKemOxpPlxjgevvQF5IHOO9AEhbcCvOT3zQsmFA5ODwc0wLyehHWgqVIbjjt60AWvtBMQGNvqR6+tRtIoC46DtnpUauQenJPApydy2MepoAeNpzuz049qfBMykCMgN/OotrFhtycjsc0hTaeKAJmKSFmJ5HUilRsKU5HA5quSd49fY9acsp3AgcCgCyOv3gT603lSrbc49BxUYk456dsVL0AAbGeenFAEhfc24qwJ5A9KaDu65yKaQxKjggjOc0hVlB2knmgB3G4cgsevpU77SilQPXGcYqptH3iTn0NTh8Mo3YXjk9qAK1wmOgb8T1qA9flBxjvWrMvnIPmyF4HFUrhdpUc5I496AKwOMgg4NHylh1H0pWU4JzSZGQepNADiwwdy557dqY3H3c496C+MkEilduoX5lB4OME0AIOTnpSD7rUrY4AP0pp6mgB6ngE+lIGU96RRxQQAPxoAcO45peQTSdB2HtSkc/jQAq9fenDp16U3OTS7VHHOegoAcuMUDlzk9vzpo4GBwadzgUAAI3YOKfn/wDVimbeace+PWgAB+anMxHTpikC4X72TSHrgHg0AOHJ/lQe/bFIv3sjNKMkUAOH3s7jx0oDHrTcdOtGDmgB4A+lSKq59T/Oot3XPFKGO/cCQfUUAPwCQWIOO3rTQw6557UwZXA4oGfTtQBIvc0pI445HvUYznaTTh1/CgAPXFAO7jOKQjJFKeOfSgBrfexmjgEc5pnO+lP0oAWkZjgfpTQfqKVugoAM5yT1ppzzRjkgk005oAcOehyKacGnL1x09TTZFIchfmUHAbHWgCNxzweKQDGc9aJGJ5OKRCNw3Zx3xQB9h+Ghiz0ogf8AMKtf0YVt5+bUfl/g/Pk1heHi32XSiOn9kW4/8eWt/rJqPOP3Qz9ea8CfxP5n0dP4F6ItXcoWQAnBx647miodSCmcblJ+X+pop2EkiCxGdOAPXFZGuoG0uLdngr/OteH5bEdenNZfiD/kEoOmQOapbGS3Pn79qJm/4WNbFlKn+zIM857tXlPfpz1r1b9qIFfiLbLxxpcH82ryggABsNkng9vevZp/AjxavxsepYZzxipVLSlccsTjHSool3ShSfve+P1p44wV557jvVkEiPtUrsUsf4j1FOVmG2Tcw5PzY6U0nfIX2qgOSQBwP/rUMxwylmVThguOCf8A9WaACMKQQynn7p7Zpr8ZU4BB/Oj5iBxgY49/WmE8jHNAD1ZVA+TnJJJ7j6U5HXZkD5wTn6U2Rg2cIq88AdqeXbyfK24Gcge9AAoPWpox6dfX0qINkgHpU8XLE5x6UAKF/i6nNKBuiC9G709lVFxglu4p7KVBYAAEd+aAITu4JHT1pkvGGwQe4qbA8ssMfnUYkCj5hyO1AEBY8q2elQkc8VKc/T1HrTHxk+hoAYcgimty3fH6089QQ2cdqa4xzg0AN3bfUikcfLuBzz0pC24e9Ieh/WgBCGJ5pHP8IGB1p+4FuQOe3pTMZfd796AG4OcYyTTTupzK2488U3DYHBoATJX6ipOgpqj+VSflz2NACIMgdacm0tz09aFwBzjr0peenUUASBVAznJ9fapYUG75j8xHeo16j5Tj1qzHhmIOM449MUAXLaHYCzKcAZHvUipvzuJHFMU4OADjqM0jKcZ3c4J6c4oAmkZVC5XIx8vvVdlVSGVSSehzTC7MVHJAGBUyRpgMXJxnK0AI3VTjB28Y4zUe0EtvBPBxj1qf5S43cEcgHqP/AK1I0nA3MAD1IH86AIowu3DkgEjvmnOE2krk4ycYxT8Kxz8o5BJ71DI2JGBPA4NADW2hd3oKTfuixtbdnHFLv4ydoOOCaGkYAZ2DjGe9AEUjEIAy4z3J7U15DuUcBccYFEoXe2TuOM5FRNy6kcH+dAD3GV6k+nNRgYY9h7GlG48MAB1poXPXkH0oAeAQvHFG8KB8zNjtTHGB0J5pWQbRhcE9aAFd1ByCM+9Nkk3FsD8hQVPBOMN09hQVGCWbgUAMfdnO7tyKaJBuwCc/Snt0OCDzTo87ztO36UARgt1GfrQ/mbfmxjtzT1AO5dxyTwcUxguRhuRzg0AGWX5XOBjtQFU7ju4Hr3FA2MdvU5zn3pDt4wCKAJFKsB2I4HFTpyNy5z6Y9KrIfkycL6VKrEAktnI4FAEkmQCcheB0oWQkDdIQPamjn5V57mnErnKsoYnoBQBINuwE5bPSp4+UB+Xpz71SGd23cABnn3pwYElWOT2IoAtNgEbZN2eDxjFKuwKcHmq4+WQ88H9Kev8AeBA4xyaAJkIEZJyfXjmjIAY568fSoBI3+znuadvIKksTzzQBMuNxTHbjNKx28MynHAqDcpHIPB6mhpPmK7Bg4waAFY5OVbvSnp2Iz2NMzkhQoy3RRSFlx12+uBQA4M6kjeSPQDpQRt4IIPbNRiQDPPFBYs3LE/Q0AO6k5UAjqfWkwMZ3YHfHakP3QW4+p700DcST+tAC5PHNLxuHPHemheuFzntSlDntx6UAOKjj1I7Uvy8fMM+tN27l5IGO1AT7oZqAA4HAajaNg+b86UqvJz165FNwMH5vrxQApfsp4FAKgtuLc+lBUhQVI59qVVZvlBB9MCgA+U4IJpwKIxJJ5HYU2RQvAwG9KRFUsfmGaADcMYJA9OKaeR94e5p0ifNnIApAEC/eUnPTFACdCTn6UoVf4jwfSlKnHbIHY0FWCHOPz6UANxz149qTDc8Z+tOw27GFJxjrTXBVvu47UAN4K8HJzTxu3AZPHqaZg5C8j60NgZG40APDcnPHpipHyeeVHvVfk/dYHPApwPGWO3n1oAkj4I2sMD1p6Pj359aYiggfMM9+adsPDBsUAPjPBzSEkNxyM84NMYsGO3gZ9aarHPPNAErAZUYGc4GacrIvJBBqB93DZwM96fuJGzjJx1oAkY5B9Ov0oVmJye3TNQ/Nmnkhvut83TkcUAWM7YwcZx196dvGOM8jPPeoBvVQM4pwYCPIYlt3HsKAJFfd94jGeh7+9S/NjAAZT1x1xUAfBA29e2KkD4JwMN0xigCWGQYcDOO+BTZlXyzjCkY7UwsVcMM9MZx3p0MreaQeNx64oAqScs/QjPXtUUi7SOB9c9a0Z4WkQ4wAPTrVIhuAfxFAEW7HPBpzHoc5B9qjYNk45HrQm4rtHOBmgBGPIxzQp45ppOcmpCY9ke2MqwHzHdncc9fbigA38CimjqB2px4/CgBQ3HSlHU84pFPFN/ix2zQBKmck0rHpjOab+JpB/nmgB4+7j3pc8fjSfw5FKeRQAjHNODYHNNPSnYGKAHcleKUNzjqc0c7eODTVPb1NADxjHXmhWGfamH05FKnXGPpQA5+QMGgHFJznjHpRn5QMUAKSMUpbkdRSAfxHp3xR3xwD6mgBSRkHjNLu6g8VH0PQ0p4AoAeGFAx6/TFMHHUdKeo5zQAp/Ghj15prfepM4oAdSE4z1pDjBNMz1oAcGGKCeOtMxwaQn5aAJGz1pueaazflQDz0OaAJI0ZwzKAQgyxzjAz/APXqNuvQ+9KvXnI55o7nJxQBFJt5x+tMTrRJ1yaRcbh9aAPsbw9j7PpWCMf2Vbj9V/wrbTBF+/rtUn8aw9DYKumhTgf2ba8H6itu35t7n1adR+orwJfE/mfRQ+FfIfqKs04Pt/U0VJdKWl47ACiqVguQKM2Z/wB2szxAN2nxL/sr/MVqxAfY89gprI1r5rKIew/mKHojJbngP7VBUfEm2OMj+y4P5tXkuU+XbuLd89K9Z/amYf8ACxLcspJOlwYOf9p68kjAOTivZpfAjxqvxsemefSpMrtxzuz+GKjDfJgZ5608fdxwc+1aGZPKyhEVNm0qMgEnB6E8+vWoztxySTjt/Kmsck4G0enpSKQAcgHPf0oAeGxjHWlC7oyy7iVG58DoM4zUe7GcDNA6Hrk+9AD1O1t2SPQ4p7f63gjnkY6VGHkbEaHGeMZ45P8A+r8qkRGTDEcEZB9RQBIgJJ3dB6etWYlDHccADgCm/u44ScbwCOvc0qyBmyEABGCPSgC2g2xq56kEjv3pAp6uCUxTIzuAAHbJP92lSfIPBAHU5oAjmyvzde+KrS5YDgip7mbjA69zVZzxyfpQA1sHrximFstk4FK5UtzUUmFcjJK0AOkyvA/HFM3Z7/WlLngHOAKRgOi/MT6UARv1Ppmkb7xGcUvbnNDEFjxkUAIxzIMnFNcjPHr2oK7mzzSMuPoKAE3Dmk3KB159MUh4J4OaCvTigBY2HpTt2f1qMDHrT07npQA+PkZ6fWnwjBO7Oc8Cmxhep6/zp8QB+uaAJ4wA248rjgZ61PAYydz5yRx7VWiXkYOFx3qZW+dV24I6j8aALMUm6TLlsDmntwPNAG08AE5qCN1BYNg56EcY+tOikYDk5TrtIoAerAgFmK4HGO1DMQof+H270ydo2jcxsQcdKgEoXC8DGfpQBY8z51XG8EcZpkzfJ8oJHp6U15fMK4Yrjv6cVBuBDZ4HrQBYh+dh27jJ5olkXdgnnPpUMj5Kt8xwOlMDHBbG4dT60ATllZepPHAPamCPLe2fWmrIhOYwQcA4akWVs8cZ69xQA87V4OcdM9aYeWCqC2elP4VeQeehzxTgqlt6ZDDvmgBCGXCMmM+g5pGAxyG7Zyaf8oi2y5ZhnoeB706KJZDjPBHFADX2JhSMnuc/pUTt5gOQeuF9qtxQr5ZxkLkAmle32F9uzb/ezQBRfzFYDtnHHamiQrJjqM9albg9d3emsuQG2/N/u8fhQAjHdnpnuRTlVtjsHwSAacqkIQTt9f8A69NEXGVIx9aAIjuP3gQB+NDbcdSeOppxwqlefoTxTGVdv3s8df6UAKSioy5O4kYI6e+aZ8oYHP04pG24PQ/Ud6QsMZ7/AFoAcG4Pp704M2RhqiMi+nejdzweaAJtwOSzEntSBiO+P61EzcY3dKFYYz/WgCdWyOB+tPXdnPaq4kB/+tS7z1yenrQBZDAn1HvS7sn5en07VXU85yKNwA+9n2oAmDbuu7P1p27KFvlHt3quXO3KqTTtx9QpFAEz7+54/pR0HX9agYswzv8Ayo+Y47/jQBY4VgBjOOp7U1jhcFgSD2qHJOCVAPrS/hz6UASBl2/exn260u7jO8n8KiI4HOMdBSqfwoAkBdxwGbFIwYEbh70zJyef1oLFurHrQA4nDDa2Me9PTcSDuXP5VDjIAxk980uBt9T34oAkWQg5yFYigu3UkdetRgE+n5U7Bz25FAEgLbcbh60mTt5bg00cDr9KUFgBtbPtQBJ1XaJFpTlOVf8AIVGSduS+eMgUm5tvJIH9aADBAJ3Ek0oAU4Jx+FN3EL6/ypUYqeCW780AKmWP3+aQ/wC9z9OtJnkncRTSTt4U+5oAfk8/vAfwoyxyW29PXrUZJPIHOKeCQudoz9KAAZ5xjP1oyXP8Qx70zufU0A8cnB9aAHtJgnG7pjmkLNn5mP0NMJ64amEtznPtQBOD7qM89aazHODzUPPTg/hSg7R3x35oAmHLfLTjwOWYccDrzUO/A7/jRv8AmGMEUATbmxxSjBG3cVqISEYxnjrSCT5sjvQBOSVHJzj0NGcnDdO2ar78D2pwfn1/GgCdk24YNx7UhZmGDjioQ6lueBUmeCVYdOlAEqSYA+Y8jvSu3bFQO3C59uKckh3UASqSej+mM0u9sjOTzUKv13LnPTHGKUSc880AXFk3g7jt96Ax35B59aqeYCcfdp/mMp7H+VAFkSSgna209KgkY5Dnlsc1IlwNrFlVSwxxSuwc+nfigCu3Cgcn1zTAPTr3qaXDPuDYHvUTdAcc96AGhe/alb7wppI6dM00H5uaAHfxjFPxliM0yPkknrSlgo680AOGeenFJtpAec96euAB79aAF6Ng46Uvb3pDilBHGOvegBVyBg048KaT0Gce9IW/KgBRggVIuAtRc5GKl3ZWgBewob5egFGVGOaGK9e+aADn6jOaTPJ6UbsnvScY4PegB4YbPl4NCqrAc4PYetNGMdqMjHWgB2CDQRz6Uu7Z7g+9NxnkYNABngCj8KXt9KQYJ9BQAgYk807dg0nAY9/ShcZAbgZ5IFAAx6c9aYeRSsTmgdaAFydo64pKUnkigYAzQA0mg9BSnGcDg01qAFGARuGfUZoDYOaQfeBOD7Gk5/CgBwPzZPPc0jEc8UEbT74pjN1FADZPvAdM0wHnjrxg0smM5HWmq3IoA+v9C/1umdf+QdajHvjNdHA37pwMc3A4/EVz+gKfN03PANhb4/74rftMmMdDmavn38TPpI/AvkWsbnbrwR/IUVLCu7ef9r09hRWq2Mmyoo/4lgC8ZQ1kaoo+yqfRRx+IrY/5ceuf3f8ASsvVlxar/uD/ANCFJrQmO588/tVcfECy4ODpUGDj3avIVLZ254znFeu/tXcfEKyx/wBAi3/m1eQx4Dqz52k8nFexS+CPoeNV/iS9SWM5yKkDDgdCO9RLs3cE4/WnkjcDWhmSbhkkkls9PX3zTomjVz50ZdcjI3FT7ge9MQ5DDHPY56Uzr+dAD8kEkZAbp9KQnGDigD5C2Dge9Nboeo79e1AEh+UYG0gjOe/41NE+AxLYYZwMVUHLcYHTrUrDax3MGwecNxQBOrEjBO0eoqSF9vGM+lVUZMktnjoDUhf92uPxoAsPJgfKTk+lCyMid/U1XRsfNx7GklZmbaSMg9uhoAlDgnc3POeKa7Z/hOaYxXpk5PWhGwdxJwe9ACuAm39BULH5gMZz1p0825jghsDjPpUandnacA84oAkx0HFNQgZxwaD9abuBbGMHsaAHSHd/CAT0xTMfMfU96Tcd+WIpfNIXb2yePwoAD1Gf5UhYr94ZFNYjORmm7jnO79KABip7mnN16k01mzjB6Ckz0bcPyoAVmGOD+FIucYpvQdjT1J5A4PegB446jk1JGxJwKiZuQMk09G2kEcZoAm3KUGQen601ZMMpbp7Got/Pfp+IppY49R60AWi24DrjHehZmGNpx/Kqe8jgtSiTH3ulAFoSFidvBY80plXvnI71T3DIxkUrNzznPoTmgC08ijmMnmiObKkYyvp6VTDZOVO2nRyYGG9etAFosORGxBPao2YAhWbH9acqBlJUnf2xVdnbJDcnpzQBJvOCCMr60LJtJCgsAeh6g1Du68ZpAefvYHvQBZWQ7u+OpBqQSNnIJU54weKqsWOOc9qUNzw3OOQe9AGiZFYKr5Uf3hzxTTGy4bLBSeGHQ1XjcqvIKselSJcMow44x270AWI55IwVJ3A9T6/WpIbhdpVW2qTyp5z/APWqiGDKGVgGHT1pC29wx+8PwNAF7yx537zG4jIIbr9aimj33OS+wse/rnsaryMwON+0e/rSRXTRn95EJFGaALiLKQVAyTkk9d31pi/u8jZlj2PODRFdRMAkchRT1XHP50+48tlEjTGXA5AX9aAIZEZmDDYBn8qhkPbdnvT2mZhtAGB0x25qN2XawKsrbcqFH86AI/lYZ5NRnOPXsaTcd+effPNOduc/lxQAICAeh9jTtrABtvWmEk4x68U8bgRu570AIyggliVz6c5pPlB/xpW287V/M0gb1xQArbgSe9AbjjnPWm/ex6ihcjpQBIuAeBmnAdcgA0z5jkZHpml2jP3s/QUAKG4+lLu49aaoGTTgG5+UD60AKTgH+goU/liiRmPDKBz0xik2ntg/U8CgBQxxnr/SnsyeUrK5MhJ3Lt4HTBz371GBhc4pRI2/fnk8/WgBSxPXrS7uO5P0pG2YHzc9xSA/X2oAfncOAaaWODxQMZ59KDj738hQA4tkY4oB7d6YC2eeaepHU5oAcjZbAOPXin5YDpg+oqLI7E07c3Tp680AKGwxx+FO3fKTk5+lRknJOR+FDNyP6UAPZnP4UNv67c/hTAc/3gfpTkLDPXbQAils9SKcCxPJIPsKQMR82Oexpm7cMbQMd6AHsxz3+uKCDuyGIH0qPcvGaXzNvC+tAC7uev6UFjtPzU0NknsKTdnPNADlPPPWkz2x29aVfrj296jbJPYUAOyMHikYf/rpDxzzzTctyBnH1oAcQNvfOfwpM9MHFNJIbsKUnnp+IoAeMAevpSFuOmKApx1P5Ux8ggbs96AHEjBw2DQrHuM00+5zTS3PpQA/dxnvTi3IANRZ5xRnNAEu7nuKVmz0/SoS3NOVhjnOaAJS/wBeKer/AC5IJ9x3qvu9OacrcbSetAE4dSDx9DSHIPXjuKh6d+KeHOD834GgCUtzn8qVJOeeajDDFIBk9aAJt69jg+9PWYj5elVttODcYIyKALsUgZ/mXcOwzimS4wR+nvVcMOGBz7U7dnvmgBDjFA65PPpTT9aO2KAHZO7rig4pB6d6dn/PpQA5eKVW4/GmDhueRR+NAEoPv26UHIHamq3GBSJnjkUAPJyPwo/hHr3pgOM9PwpRkjPegB7dc5pwPGeKYaXJ2HHrQA4scGkVjj19KTJGRimhjnNAEobPNAY5xUSmnH9KAJc55pD701j79qAwycjIxQBIjbTxzTtw6r1qEnptJoB4oAsIyn72B70jqBnac81CG4ApSRjigANKpyKYT+NKDxQA5jzx60HrTCeOOtKSQKAHD7xzwPWgng89Pek3DGOp7H0prjOSOcdfpQA7PHJ7U1iOKQtxUZOM4HNAEw/SkDNng9OntTfmKA4NLnKhT2oAC3HzcnNNlbdISFAB7DtQ2NtMI+bnNADX+90oHLg8j2pH4NIh+YfWgD7E0DH2nTV6n+z4f/Rdb+n8xL/12P8AI1zug4/tPThuP/IOhz7fu63tLYm3XH/PZz+AzXgP42fSJe4vkasKnDe7HvRRHyD16n+dFaq1jJlFW/0ML6riqetLtswOMhV5/GrifNajAAIXrVPXmDQMR3UAfmKXQhbnzp+1Zz8QbEnvo8HP/AnryBGGSSPpXr/7V2P+FhacGzj+yIOn+89ePd+mK9il8CPHq/Gx6YU5xlQelSfLx2+vNRKeelTPtYFwQDu+6B0HtVmY95N7FmVQT0CjAFN+XHVg3b0o3uqNGp+V8bsd8Uw7um1gfSgCQnKjjv19aQMgU5BLHp6CglPLXbu39yegpo4JPBHuKAJI3jRHZgrOflCsmQB657HpTVG58KuTg4BNRyMS27gdOgxTnkMh3D7+SS2etADlOeQCcDmpC3y7c4BqFTwPelZhwATt70ATLny2IzjoD296jU8U0vtyu4lewoDDr70ASjG0k4+nrTXkCjPOcflTX9edp701wRGAehGQT3FACSBlfawIPcEULxuwenUe1NlIAUhyxxk8YwadFhst/XrQA8twOOCKaQv409NzEnHAHbpUbHa2GxkUANZu1IecYPOaQYbjk+9KW+bB5AoAXBUnnNNPal5ZtwP1JpCx4zjFADSRnA/OnMMgccU1mxinoynAY4Un8qAG9Fz+tCt6nn1pGAyfrTHoAmZgTxwc0hk4x+dMDcBTSE8544oAfuIHWlSTaTxmo1JH8XNGS3fFAEjFWHIHtTXB3dDQjN0GD9aep+b/ADxQBG3T0HtRznmpnKuDhQD3AqFgc46/SgA7nBFAPIBPFG3bggmgY5BwaAJ42KjK5IB5A702aTeNx456VGrFRww5pJG3Dlh7CgA70gI3c8896aCQ2P504NtYHaP5igB4PQZ596Fdc/MMj2pjMD93FOQjIzgCgC+gCqNq5BHftS+WjxkjO761BAx25yT9Kc86gbguBmgBsgYAkrnFMV+u18dsHpRLNkcHt3qu5HXj8KALBaTaE25GcZHNNY9M5z35pLa5aEll6kYqNpCzZfv1oAft43UbmU8MRUe7+63HvShj1xQBJ50gyODxzR57fpUf4/nSGgCVHyMbsHnj2pBjAzmoqU8dKAJ42XY+VBwOM5603ccH2pikjt+lKGzkUAPzwT+tJznGM0u7ClcLz3xzQ5LkHaM8dKAFG4EjGDTiOe/SnJEpXc0ip9RmkDQ7gSWbrnPFADecHHSpkYKp55PtUOMtgYyafyv4HFAAWOMAUF3x8vGev0pysowWGR3GajY85oAVsk5ZiT1pSeeMfTFJngUYIYr/AJzQApMjDlzt9Kcp2hgQrbhjpnH0pmW7noO1DejZ4oAkU8HBpjNjnnPrQsi+UUEa84+bHIx70biqjb0HbNAC7uCOlKW+Y4pg6gcDNPYKBncD7A80AAbjnihScdP0pnXmnMdrH5uR15zQBIhzgEjPTFDvubdkDgDgY7VEG+b/ABoDfMeKAJgwI757U3ODzTS5Zu30pNx6UAPaRs49+1O8xumWx6UwsAxyCR27Umfwz/KgB7NyNuQO2aaHwCMd6Mt0zxTc4POevY0APDNk+3tQp7n+VNzgDknv1pVY5Hf60AKz88YpA2FyMUhOD9KUnOSAPyoARmZiBnPtSbuzDFLli3ydQeMUhbc3POaAEY8Y3ZoHQ/NgUh77OPxoGApXbg560ABzk96VD83PApGIBIXBHY4xTSc/hQBaLjZtKgjP4ioHY8enbNM3fLt9KQE+n40AKSaN3bHNIvPzcGlHBPf60AJgZ7ilIx78UmCxApSTyCAf6UAI2KcMfpSA8YxScZoAUFcc5zSg9eM0rFMDC4459zSDp6UALnmlLDgYpppB7UASDANPHUDqCaiB6fzpytz6UASHp9aQfKPUUg5GSBx70uemaAFB54pwPHpSNjjgUqkZ+79PagAXGKDwetB6AUcCgBVHPNKxz2pB+VJxkbuPxoAcM7TQDk0vtRjA9aAHc9PwNIuPXihR8w5+tHGeKAHL+dCtzikYmgYyAOvfmgBSSSPrTpM+o+opg+71pzcUAIc8c0Hr68UlB4NACqTmn455qMZBp496AFH9aMENSDpRQA5fU0ZpO3PSgDjn1oAUBs4HalOc0nTBz3pw5zk0AHbFJ83FHc0ooAQcn+VKPu+lOA4zQw4FAERHvzS8gYJ6jmnleOn40mB3oAYTxx1pCTn2zTnwpBpjbcdck0ALnihj6U0f5FK+Axwcgdx0NAASMYOc0x/zpT1BpHJJJ4oAYck47ZojHz496Rs43ds80RffX60AfYWjnGrWIx93TYv/AEXW7p5Cx2y842s/5msXRgv9r2vT/kHRg/8AfArdsUHlwZHPl4/8er59/Gz6VfAvRGhvZemep/maKrzSlSvToT+porVMxsyJDiyZjx8hxVHWebUHsFH86uycWGO2yqOsL+5kHYRjH50mStz56/awLf8ACf6fgnDaPBnHf5nrx7PTnIAr2H9q/A8c6SR30eH/ANCevHz5eBjPua9il8C9Dxqvxy9R8Z4P0NOVlV1bYpA7HkH60xW+XAwe54pyMVZWGAQcg1oZihjTyxMTcjnGQepPtTC25iTwKaDk80AKKGJGegodSpAyOfQ5prAdqAAmhcscL9eeKRumMdKcpYuWXA2gk89qAHE7U2nqD+FG/jGOKbu3IFwAV7gdf/r801uW4/ICgBxPHK55oDAOBlcep6UhxjJJ4oaTcvzHoMDAxQA/cdm7ng96aXO8N6du1NEjbDnJDevrRn+VACs3yhegBzToyiqW3YcdFA6/55poYAEeo+tC7ipHHHY0AKjBG+6SvuadINqJz1yQfb/IppZTjcDnn6Gm5yRz9aAA8YHJzSEZYhsg+9IzZyS3OaTjIz370AOJOR+lKG4CnnHamA880pC8GgALckbePenKQRyp2+oFIen3hmgggemeeDQAnJVsc460z64p5ABYk85571Hnj8eKAA9TzxQCM4PPvSGkzxQA4kE8f/XpRtzTO5ozQA/gc4zSrJsOQTTFamnB9vxoAmEnGMY96cHB+8B9RUG7gUm49BQBNx2x9Kafy+lRg5608spA7tmgBoPBoBUj0NLkfTNRtxQA/I9aduUqB0qHOaXPftQBKF98f0pxXj+8KhDYPr9KnikXB3DPoaAFTHJDkEdqYzkKOOP1pSF2kgjPoaY/brigAJyaTd9KQY6YNIc5oAcT2FGaQ9BSd6AHA89M0ufqOaaBzzRQA7PNHf0o70DrQAoJ+tO3e1M/M0v86AH7vl9qB9M00HNOHB/GgA/OlDH1NJuySep70fWgB24kHOfel34HIA/CmD2pSOOtAEgk98e1KHBwCxx7mo/5fSj86AJRjp1+lODHBGAKiVvTinB/XHSgB5Zivt3GKbxjJbjNJu4z1pC3PTg0AODbe3XjpTmckAcnmo3dmxuJ/Gk3cbRQA9cn0oI4PzLx70zqtKcY7ZJoAcSwA+YdKRjz8v6UNxwGzg8HHWk/nQA4Z2/eHX1pevsO+KZ0A6mnBj2oAUDPrj1pxxgiozuxjnFKd2KAFH3jg8UoA684pOenGaTJNAD/AJeu40uR2Yk1GCeuKUMT2yTQBLk8nOaaGzj5frTMfL15xwaToRkUAPYnIx09xSllxjbg+tRsTgf40m5cgMCB7UAPNKSuBjg1Gx4HGOfTmg49aAJFJBO2l3ZHQe9RySEgL0GPSkBY8ck+goAmK/JuwDjimHg55Oe2aYeTndnjNBzjtntQA8nqCD/PFI+M9vypgOTjoaM453ZoAe6qSNpOMc/WlKsBkYNMVh128+opzMSRgmgBM44bIoBXfxxzSl2BPem54BPegBSp6gHr1pvPQ1IHULhR2qM85PegBWyAPp1oBGDkfr0pBn6Uc0AKDxinD7p6U0ckYAHFKA3P9KAAcH1pep9KQZznHFKW79qACl5Iz3oH3aApwcUAOGSOaXvSYOwn3xSDJPSgB5zxgZPf2o3YxjnmlVDnJIUUrD5iEJK54JFAAT6ZNGVwARzQB2pQv8WMigATgnNL8u80/HGGU/nTCD+tACjkg05Qc56UfTOKO+OaADqe9AxmjvihvwoAXPGcYpAeO4OaTJx0pC2CM0APPFKTx3ppOVo/hzzQAvQfjRmm54pevagB38XPSjIzTc9BRjgHFAEi849BSfKvBzjtQp4AxSNQBJuHHy0O3FNQZ44zikPqfXqaAHA9MdKXJ600duKecL15oAC1JuOf6UA8ECjOTQA9DxjNO3DaM96Z0HvS5HHtQA5tv4dqaDgcd/Wg8A9Paj8MCgBj/pTXTaDn73GMHij15prEDpnFABknpRuO4MSTzzzSAkkBRyePrSE46g0AOZh24GTTG6mgMuB1zmkJGaAGse3WkjPzrjjkUPj8aWE/Oo7kigD7H0hSNQtW4z9iiHH/AFzFdBYD91A3pvH61g6Rxe2//XnAf0ArfsQNm0/wTEfmK8F/Ez6NfCgugQyD/Z/qaKuKokGcA4OBRV2I5jPm/wCPP8AKp6sMi4bssNXphiy/IVnawzfZ73H/ADzpMhHz5+1Zz4y0dicH+xose/ztXjh6nPX26V7F+1Xz4r0M4HOkR/8AoRrx07d3Gce9evQ/hx9Dx638SXqSKRkZwNoxwOtOOM84BwOnSolbg8DmnnAjBOdx569q1Mh5+Ug9QPamkfMc8UFlxwT7UBjuDbjkd6AFYYIww5GfpSDy/kU79247sEcj29+tN+904qRN0auTvUMMKegPP60AMdsEHLAds9cUOzONzHJ6dfSkOcjHKn7pI7UhznntQA9dwPl527hzkdqRTtYsHIwD0pUCk+Y+8oCoY+lMZSrFDg/Q0AOZm2Y2jnv6c0xtuM5z1GP60rMMDAIwMHJph5bjv6UAOyCVyBgcGnPwXxgjp+vao2xgdj9KcmDtzz2Oe1ACphcE9/zpQ3UlivHShtimRQSeflJ9KRRkfKcnnj0oAVcUn8RPTFDLgKcg554ppJGeooAUhcBv50zgN7Up+uaM7cHAxQAfKR3pSV468d6bnj3oPzf05oAcWLOx2gZ7DpSMeAQfwFNXrTiflII/KgAHXJxikUjI9v1oU8HA7c57UvODg8Hr70AJgN1JpppQenAoOG46UANPHNIfrilIPpTRQAH60uTTPpR+FADgaTdzSCk4+tADsjNJu5pp6UvvQA7d+VGDxzz1NNz60meKAFPX0o7e1GfXrRQAu44o3UlJ0560APDEd+Kd5ny4qP1ozxzQA8EUo6HuaYPanHA/+vQAHr1opGpVIzQAoopD14/WjpigB9HamilA/SgAz704NzzTe9L+tADqB06/nSUq9aAF5pRjPtTRS5oAcDjpxRu55pvagUAOye1KGbrTehxRzQA7PFGabS0AOPAoB/Wmj8KU0AOoFNNKDQAuaDnHHSgcGk5xn3oAX9KXJzTefWloAduPHQikDEfwjP0pD/SgGgB24nrjNGeRSZz60UAOzz9aUNgcDmmfrQMUAO3Z60A4ORzTe/FL14FADj7gUmf/AK1NB4FJ7igB27g/L+NHUU0kmg0AOGSfel429KjBwaXd60AOzkelNLYPB7Ug60negBc0ZpuaOKAFLUZ5pKKAHbvrmgMe9NHSnKrSOqKAWPTnFAC7uT6mm5oyc5AHPpQpxz1oAUdaXd7U3POfWlz9OaAHA9yaUNzyeM0mc4xmgbSO4P0oAUH270/d8vpTF6/L+FOXOD049aAFVvlpfrxSd+cZp3VutACAfWnfdb0xRxjsP605flHAHtQAhI59aNwJ4pCRtPHOeopO2eBQA8Hn5qchUEnnHvTBn8GGD707t6UAO3DApR1BHXPSkK5XODSqO+MfjQA7PzgN+NI7DoOnrTcYbdgcUAbuBQA4N9APekB5HNGB06GhR6DmgB+Rn1pM8nPPNN6djQB3zmgBQeopeM460hwByKaOgoAkVgD24oXpTCvHuaVeT1oAcf1pNwweMUD60fdoAFbrSlsgdc00deOtKemaAHqec9aU45PbNNAAoc4GAeKAFPHrmnNkCoywzSs3vmgCRT8uc85pSc88moW+bnIzT1HbNACntwRTlxnnIpjcHkmmZIP6UAT9SBS9+KiDerYpwY7OMdKAHH6UjnnAPFJ2+bGaHIx60ANLc4pJGUn5T8vamjG4MxJXvjimuytjaNvA7559aAHEjFIv3geg9aaP1oPWgBznovykLnBA601m54GBjH1pSOMg9qZ05wD+FACNyexwO9PgKmSLduI3DOPTNQHOeDT7YnzU4z8w4/GgD7N0jjUU5OBYx4/Ag1vQ5S4uFHYq/wCvNYOmIRqY97QL/wCOKa6Mrm5OP+WkB/OvAe7Po1shZdySHZ0JzRUo+YbsjnBorRGZTuP+Pbj1H86zNVPyXa+sf9K0LhsW68/xL/Os7UP+Xo8fcpMiJ8+/tVZbxJoDf9QhP/QjXjY/TNeyftUH/ipPD/X/AJA6HGf9o143IMbfmDZAPHb2r16H8OPoeRX/AIkvUcBuJ24HPAp4yVPGQOTx0qNGGGyueOOelT7j9jRdyffOQB82MDqfTitTIjPT2oOcE4/Gg9fXilR2B2qxHQ9e/wDnNACdqezhSvlliFwRv9cc8fWkl2q58tgyHGCFxn8KYW5B6n0IoAeGZJ90se85yyt3pu7O35VHGDkfrQiMxbLKpVSx3Hr7D3puVwd2OnGaAHKvz4ZgFzgkc03+Lrx0z7VI0m1WVVAjchgSvPAxwfTk1EQ2AxUgHpxwaAFOcDJFNJ5JzyfSnCRkR1UgBxhu/HWkGfLbKnHBzj+tAATkdOfWnDawdmcggZHHU0wndxwMDt3pVIUBucg5oAceu7+dKcZ3KMA9MHpSRvwVZuD7dDTQ3bBoAU7sE+lKTleSCe5oYqB8vPrkU1snO0Er1oAT3H5CkPPtQMjHNB//AF0AAGGxR2PSgj5QwbqeR6U1uOaAHckfNTe3fNAY4x29KG4PDZ49KAFTrzwPpRzzimrnPrS55/GgA44p5IVFwynPJAHIqM4oVWxn+tAD1PPBxTCOemDRggdRmk5/CgBGBApO9OPP3qaQRzQAh69sU2lOaM0AGaM80h/Wjv3oAXrSgU2gHAoAWjOfr0pP0pB1oAdR2pMkf/XoDfhQA4/dBPeko9qQUAOBp244IHTPem8YFGfzoAdx7ik79qB+tA68UALyDRnFANKPwPNACgjjAo7+lIPypM0APH40GkB9aM/lQA6lNJninAjtQAA4Hegn86O1B+lACk0UntS45oAKOaAcCkoAerMAwzwRz70lJ2oBoAWgGjNKePwoAKMmkx3pw74AP1oAKBQenvSUAL680vvnmmnjPFLnAoAUHFGcjtSZ4oB4oAUetKPxpo9KXODmgBc/NS9RTe9H1NAB+lB6ZpM8UfWgAB5460vU0maN3OKAAnHajNISPelJoASlz2oBApCRQAZooJozQAdqQ4waVsbjtzjtnrSZ5oAKUDIppNLkjjFAAKUYJ5pBzS9aAF+nFLxjmmj8aX+GgBBjIp4xzxk9qaB+NLQA4e340deaCCPehcAUAOGAvPNPB3Anp3qE+lPjOOBQA5RzyuOKeMCm87e2aaMhsYoAe2OOaUHPHak6kf1pVKj6UAKF+XAzQDx1pTnkYpp7en1oAf3yeaGPI60J93rQFGCOKAHLk5pCc9aAMjrS7V4yTjNABnt/KjIDLyMY6gUvy5BAzSSffOOeetACNyeOuaWk7/1pB1IoAdu7Uq47+tMzinbunAoAUjoTQcnoaQ/MKTn3oAdgmgdPSmtkjg0q5HNACj1pw601doILZI74oHvQAo60o6nvRxmhGKk7SenJHpQAooNJn270rN0x/KgBMDIpccUn4UhbFADh+FPB5461GDn2oHqfXpQA9m56UhJyATSN+P40pIoAUHJwDinAAelRlixAPbilb0J5oAkON2eCfemt8pxTNxzQdpPHTvQAr4OfWoiR9KdJwwyOo4pp60AGflFL700j5u2KTGBkYxmgBzNznofamMeoycU4nLdAfamt948g9qAGNwTkZ47VJb8zIQD98VE7EcjgdKktSTcRYPV16d+aAPtHTCP7a2d1t4T+agV0Fv8A620bnBUrXPaUMa/Ix5BsIiPwxXRj5UgZc4WUjP1NeD1Z9H0XoRsWTC88DHPscf0oqyEEjud2MOR/X+tFWmZuxl3P/Hug7llrP1EqUue3yVfvM+VF7uo/WqGpEBLrufLP8qlko+f/ANqvH/CSeH8f9AdOv+8a8bwfUe4z6V7H+1Vz4m0A9v7HTH/fRrxraxGcH8favXw/8KJ49f8AiS9R3LMe/elqNe9SIN2Ow7nHStjIeNrIflAbjnPX/Of0ppBAz7+tIPvc5I9qBzQBIgzE5CE4I+bPA9qbEyhgzKGHcZ7UsvB28FRkKwGNwz1pjE5Jbk0AK5UuSowuTgegp8bbZEZByvU4z+OKjZixLMSSacZiP9WoT3HX86AH2yI8/wC93tCoLNtOCR7ZpNzuFjYbhu4HUqPT2FM2nyfM3DBIXGee/b8KYv3/AJTtPrmgB0q4dlC/TBzQGbyzt3YHJIHAJofaM7TnHGQePemluBtGPp396AAke/WnJGzB2XkKMt7DOP60bQoDP8wIyAD796fKU8pnXau8jC7ccc9P0oAYRtb7wGOQR3ox8gKnoeRTQOA2Qoz1z0py9TjJ+lAB1xxzilDDaB06jIph60E4B6elACsMMQuSM4yB1pMYJU9e+e1IM0lACenWjBxjrTunOeKaPrigAxx6Uh6Zpx4XGSGzzkUkmwlfLDD5fmye/wDhQAoPA64pflY/MTgDHApi4yc/hRg/hmgBW6DIxxQTwP0pDRx+VAC7skfKOmKTI2kc57Yo3U4OVU4JGRg+4oAbjqKTvz0pR1pNpPPagBNuQcUm3g4qQJ+PrQxjXjcHOO3QUAQtxRnilc59DTe9ACDpQaBigUAAoH60UdqAF/lQOtFIKAFHU8npxQKD7UgzQA/PFJR0zR3FADs0nbOaM0ZoAUHNKOvWm/SlH15oAdmikGcUvbNAAMfSlHNC4zzR3oAXt3pR0pO9L7cUAHalJ5pPXIFLQAEn1pQaTGTS96AFzR2o7cUlAD8igdTTf5UdqAF60Ud+lLQAnalpO3oaUUAKOnejP50nbNL/AJxQAc0Un6+tKeaAAHJFH86SlH0oAXuaQ0dqKACg0HrRQAfjQOlGaAelAAOvFB4JBHQ80hooAD9KDRngZoNAC0nQUUZ4oAB6YpO+KDQaAFzzSfXigGg9OKAF79aQk55pD3oJye9ACjilFIOhP9aB+YoAcDz6UBuPfNIevWjtQA7d1FAOcZpARnml3DjjtQA/d070ZGe30puelBOR3oAcoPJHTHNOTg7uKaW49aVWYDPrQA7k/wD16CfmxntS7/l7A/SjdxQANjg09Tz65pm4dQO/TFAHpQA8n6/hSE+vWkdsGgMMelACq4BxjinZ600dMdQD0p55HXt6UAO78cigMfL2jgUkbehANJnjjtQBKhKnGQQcA+9NfnLNge3rTYyOODTmIHPHHWgBmfm4oyFPGMmkYjJxj2pPwoAkLe2RSZpncLSjgUAPNBOOh5puTjAxzSDoKAH59+KUHimkj0FLkEZzQAKfl5oJAFNJGcepo5NAEmc/N0oWkHX0oGM9fzoAeOhpOgFA6f0oPIAAzQAhPGMGlzxR3BpByTtxj0oAU8UqkfhTG+vegHmgBxYbuelAxS/Lg8jOeKQdOo60AP8Al2fey2eBQdvpn8aYMYyepNOG0AcZPc5oACcZ5NBwckMCKcdoIyceuBUbqQD6UAN3fMPzzSE5oY+340ztQA4t34pT1z2xnr2pvVT09aaRQA7OCCKa5wevFKGUMN2SvcCmzfe4xgjIwc49qAGOylR1B7+9TWbbrmP/AHxz+NQMCGGfQEcVNaH/AEpSW2/OvygdeaAPtLTudd8sZ/48QCf++a6PAFsDgbRIG69uKwdKX/ioEYdTbBT+QNdAqg2kir/dBArwOrPon0GXsjQ3DKikg4PH0oqW+i8yRHBAyg/GirI0My45EPHWQVm6kf3F5/uH+VaNwTstx6uKzNQ5trvOT8jHHYUMUTwP9qpceIfDwz/zCFH/AI8a8WLZHU17Z+1jj/hIPDp24zpI/wDQq8RJ9BivXofw4njV/wCJIlySMsxyT+GBSqe2SAetRhgRk53cAelPRirblOD6itTIccbyFJIzxkYyKGwGIXOPenq6M485XKKAoCkA4+uPrTF2gY+YEk5PtQAA5xuyQO2aEXccZA9zQrIFbKbjggcn0600suAFBHHPPU0APKdeuew65pYjgtkblI+b2Gf51EDz361KjRliHXaMHHXg9qAIj1qeONpmj/1cQII3ucKSBnn36fpUW4iMDao5+93+lI+3dhWJXr0oAd2VUYjGSeeM+1J+7EZJ3FicD0xjn8elO+6BhVWRSCD60x2UhVVSCOWJPU/0oAaSDzSk/L8ucelNHXP9KfKGJ8zAAbkEDAoAbtwAcgknGB2pY9wDEByMckdBn19qae3NEbYYhiduOcUAOwwVj1XOCc96FALcsAueT/8AWpgHGDx+FLuYvlm7D8qAH/d+8Ae4pvLHgduwpflZisec7e5z25FIkjRnMbMrEEHB7HgigBMjgYyM8+9B6fy4oPQ9Pf1pcM3IHXoBQA3PHfNKMEhSQoPU+lNHX196XdycgZNAAD1x0NJkfrS/Kxx0H60EcDNAARjBzwf0pBjHagFAM9/Sh2GAvBA6UAKOnT8aO2ScUg3KwVlPK9O/tTCefrQBPGFOfwxjrTXO09S3GRUTZXqpywyCaEba4YqGA6j1FACvJuJ2jA9KaWzyeKfP5Z3SRh1Qsdgbk49zUZ+Zf4RgfieaADqfrQODj880YXAYNz3B60bl46n1oAQdaKVhjrjpnrTV+bp2GaAFzzRRyDjg+4ooAQ0oP50fWkx9KAAmlzzRQKAFpRTc/jR3oAdR2pPxpTjigA70tIevpSigBeaXNN7il9c0ALnmnDpTRQOlAD+e1ICeMUlGaAH570fw00E9qXP4UAOzSjoaRQWz06c80u3POOMUALnikzRR26UAKevHFKeOx5pD1NHX8qAAnjmjtjtR1FFACijvQOlHb3oAXNIaB+lH+TQAZpc0mfalH4dKAAdKX+VN/Cjv7UALS54ox8ucjJ/SkoAX6UDpSHBPAwKB1oAOlGaTv3oweTg4FADh0zScUg/Sj+VAC460YHWk7UlACnpik6cUUckdKADvzS5ptFAC0Z5OKTNFAC9qTOOlAPWgeuRmgBaX+dNB44pw+uaADnNKucGkpQTz1x0oARacetNXr/jSjJPUUAKeg5oXg8mlI6dKUqD3FAAOR1py9KbwExnnNKu3HOaAJFxj5qaCPxpVHTp0pT8pNAAFJPBp2PTketNX7x5FBYUANG73pRn6n0oDA5J5NKpH50APBz37Ucc88mmjAY9qd2/GgBwIHXoPageWMYyT70u1j9KVY+QO9ACNJu5bOeOtK23HIFLtwctge1IQuDlueMD1oAYxxnIpHPzenFKo3EjB/Cm5GfSgAJ5BpepzSkDilUYBoAM59KaTyOnAoPfb3ox6+lACnue+acCqjpmm9Md6VjgY9qAFUKWySQuevfFG5T0/GkH+c0DgetADt5xjPAPSlHTim7Rml74oAcDQDt6NgjpikpOPWgBw+4TuAIPA9abjgjn8KdgDHfig0AKclB1wOPpSN0Azg+vrQAdp9KUKD/FQAi53DgULSbRnBb6mgY/vYoAdlcjdmlIGDtkGPcUuxcZ8xT7U1V4oAXaVRfmxQSpGDwRQxZvvE9MfhTXK4GAd3r7UAMlUggZHPPBzSS4DYGcY4Job5mG3A56Z4phb5s9xQBLt8vAk7jP5jimHB7/hRn6Z96cJC0XlbVIzkNt+Ye2aAGHGB60jY5qTaD69KYVG0nv6YoAhb1BqayLG7jwcZdc/nULdPpU+n/8AH9DtJz5q4OPcUAfbel5XVlPTESD9BW/Ef3Le6Dj86w9NGdSY9P3cX8lroUUAZx/CP5mvA6s+ifQcFZo4yuMbB1oqS1DG3j29lxRWiRnexz0/Jh5/i/pVG/H+i3ZbncG/rV6Rf3tuT2B/lWdqTlredYzgKGZj7VLBHg37Wf8AyH/DfP8AzCR/6FXiZUqw28+nHBr279rRca/4cxk40nJP/A68P7DngV7FD+HE8av/ABJC53Enjr2p/SkHzEDdxnGcdqUbtvYYOCe/NamQuakQsql0I5BVvYGowCQ2Coxzyf0p3mMNwGMN1XHGf8mgBPlxwpzxjmkIGewGaOCue9KjhG3AZOCDntkYoAUbSCODjoc4/Gm9KRQChHO7t/WnBV2qzMcE4bA6CgBFZlbPSk3HcT0pdwaQMV+UDnaMZpMswJ7cZwKACRt7BtqrwAMDApOMHPXt/jSHk/LSnBjyFbIPzNnjHb+tAAcbBhs56jHQ0rja20kce+RSO+c4VQOwA4H0/KnxqOXkUeXjB2nv7UARsTnv0xzSClGC3zZx3xTevQcd6ABSM8rn607PJPHpQHzt+UEKOh7/AFpBnGaAFjVmY7ccAnrjgUIPlZtp44GBwCaEZVV1MYJI4bP3TnrTRjb3PtQA8RlgWckDYSp29cf5601SFB4OT0IPanMxjXy1kDqwBOOmeuOfSml/kA4G3ODjk5oAWRAigfxHB4pAcblYZwCB7GkVl8xSVZx3GeTS5BjCndxk/XpQAso2YCkFcA8HPJH86RC2Fxhvm+6TxzSLuUdFJBDEHpimMzEj0JzgdqAHzBxM6MgQ7iCnoc9KYAzHGOalCqYydxD5AAboRzn+lNjdUSVWjVmK7VJGccjkehoAC252eTcpK/LxntxQDDsdijhiAI8NwDxnPemu5IUkszDjnoB2prnp8u0gc+5oAtRrEVLOqnzQRHGr4KMc7Tz1GR61Wddh28q3Rsn8/wAKD+8dmCkMxyFRePfAokVo2MWNzcD1wfbFACp5Pkvv8wPxsx09wf0pvy+WSAuduDknOc9RSM2cjAHOelICvegBO3tTo2USjdnA9KU+ULfOT5u78AKbyVZsZ5yTmgBuBtHIzQAScAEntjvS9UP3RjnnqaRSVwy8HrkUAOO5lLbeAQN2O9Ju9cU5CMBPMI3YznoKTIGcAYPFAAA23dj5e5HOKTqOopT8v3WznrQdzBnZhknJ9TQAc0gPHtS9g2Mg/wA/pQcF/lzj6UAFFIv3Tk04gjghgfcUAIetApSe1KCO4OexzQAZ9aOPxpKOgoAd70E8UgNAPFADl60vem96X0oAd27UUCg5oAX/ACKAeelFGaAFPWijNGTigBTmlHTuKQGjtQAtLSd6D3oAUAY96DwfWkH60vfrQAo6dfzo6UlLQAvOMCkoHXtRQAtH4Unal9PWgAPWgfTigde1GaACgZ96O9JQAvvS9qSigAOe386Mnpz70Z4NG72oATsaKSlJoATNBozR6daAF7d6TnNB4ozxQAZ4pDS9TzQe9ACc80vb3pD7UE88UAA60opBRnmgBRQCAQaQd+1GeRQBJuy3tRnPGeKZxmlHWgBeh9qVmJOaTPalIyeTQAU7oTTR15peM+tADh6Cnbe5po4Of50q4wKAHZwOD70EE+nFICM80hbPagCWEqjjfGsgx0JPH5VGwwcc8UoIxycn0pCfn+XpQA7oOwNIpKgZApA3HrS7iVGaAH4GMk59KeoyMj8qbnOSQB9KE/8A1UAPPTB70g5Gc96TryT3poKtlckUAPJORg0McEc0mOMGjPQcE9qAHd6Z3pBknJoHSgB5YcY+tJuH4Unb2pOo9qAHD0HrRnjPH0oUgrz1pcj0oAQGlPJHI5pccZ4FIR6YoAdyD9RSJyOaOOopV5oATB38fhSg8560h4bNLwASKAF7daTnNJ24oNADmPuPwoP3c5+nFNY7fr0o/hoAefuZ3Dr0pV2n+Lb9ajPAPt0p3PWgBwJxQQKYefrSgnuaAHY6YpxBUlTwRxTFIPUcUIcE9RQA4ZI6035mwq/lSvlSQce1NHADbsH1zQBGWBNNYgDAIPHXFPkVlKMwxnlfcdP6VGwIbOOtACjkipEXk9jTfLcR79mQQec5xjr/ADoVl3HGRQBKTjtTZQSoOOPWnZBXrTXUZI3D6jpQBWZfmxU+mLm/thn/AJap/MVXbryas6Rj+1bbI/5bJ1/3hQCPtrSmY3847rDFx+VdRGpKYPXB/nXNaRzqN3xyLdf0NdQinKYPUkH8v/rV4ET6KfQZZk+TjJGGI/WinW3yiRTjiQ0VpHYyluznZsloWOe/8qo337vTbtj3Bz781fmz9ot48cnP8qzNZLf2XN3yePpmoY10PC/2tude8N9ADpPU9vmrw04DYJyueor3D9rfnW/DP/YK/wDZ68PB2tkYOPUZFezQ/hxPGr/xJC5G5tucZ4zTgfmz1puACdpyoxTn+9kAAHtWpkFOVSQxyBgZOaZk9OadnoM0AP3Dyiu0Fsgg9x600DIJGOB3NPZiqrlAjYGCOD35pNzN+8YbgML+nFADX+RsKwbjqKRjI0QJyVBIHoCaVcAncucjue/rSkgRsRIAN/Cc+/P4UAG0STLHFgZAGScZ9znpSDawKjJOc5zxim7tx+ZvrSykSSMY4iqgZ2jnA9TQA0lQTjJAPGe4pSzyy4LHJwAPXA4FHBGD165P8qZnn5eo7jtQBK3liR9qyGPB27uo46mmKWBIXOSDnHpQWYrk7jjCj29qfEGcYVggwdzE8f560AER8uVGlyUOCwRhuK98enekG3D4YgEdD39qRliVwAxYDOSBxnnGPbpTRjp1x07UAOCMSVXadoLE5HTFJGu5tpJA5JIp5STyROzLjOFy3J+gqMhtueT6kUALxxgHryaG3J8uQQec4pHC4UqxPHzZHA/xppZmwCxIHTJoAfneyqG+gPak78kdacGXy1jdmC8k4UHntTZPLMQZflfJ+UHIxQAinaO/4etOR1D5Luq9CAecHrTAvz/Nkqp+bb6U+327w4ZAy8hXXIagBiDcSNwHHGe9IfM3FTkMnY8YxT4d8f71Np4PJ7cfzpvX94x3EtyD1zQArsWjQFieT3zye/48flTkjZo5mkbaF4JK7st2X2zg8+1IyFESRflV+QDznHf881H8nl/xb93Ppj/GgBASCM5zTnbzCW5MhJLEnrUo8ua4+WNM7ixBbYpXHQehqEBiS8YIG7jnpnoKAEQ/OMsVGeSOopfLb5hgh1PIP5fnQN3yttHB4yODUghdnnYyKNgLMVBIIz29s0ARFWCluOpFNJ5+7+VITliRjBPajc23b2zmgByN8jcEk4HHpSBl2Y53Z49MUi7s7lOMUjArgnIBGRQAvJyACeMnA6CgenGakSMhzG7IpdRtYucDPPb8qjVV3Dex25+bbQARK0kixqAWYgDJA/nS8YHc85AHT/GmvjcdudvOCR1pUZo2DKeRyKAEY4J4PvSr5e05JzjjHrnv+FIrfNk/XmpY4pnglmXaIxw/OPfH6UAN3DzE3R8KMEZxmkw2N2CFJIBpcSPPsUGR3I+VRncfTikkG2TaSSP4hjGD3FAAP9WWJGc8L3+tOZ2dgzMc8DJPpxTF6jjJPTnvSspUgYPTJx6GgBxIV+Vzg5OTnNAyRu7DrzSKpcttHQE9QOBQoPHI5657UAOO0cr0wOo6nvSdhSfMCAfQ4pB+BoAfn2o7Uu1dxG4kY4wvfHSmgkZoAdRngUgJxSg9KAFJ49KM0ZGKKAHZpc0mKTnigBxxSjr6mmjrSjNAC/gRRmgHmg/pQAtBOWzjH0NGf8mjPf8AKgBRmg8UgPFAPFADhQMDtRR+PNACjqKPxpAaD0980AL6mikNL3NAB3xRjvSCl7UAHB5oH50vegYoATgUUcUcZoAKSl4oOOxoASjINFGKAEo70pH4UhoADSd/WnYz1NJ260AJ70vOeaTj1pGoAWjmkBx9aM5NADueRk0n5mkzQD70AL3pTz05FN/xoBP60APAOelL16UgP+TQGw3qKAF446570vWox1p8Y65bGBxx19qAFIx3pe/UU0An2pxDcCgB46d8Umc96AD6c0mePSgBxxRjoe1GeBnBpd3BHQfzoAO/0oU9expGPzUgJ6UAPBAFKDwMUhO0EgD8aFJ244oAerc4pQRj05qIHHoaeOnUUALu4K8GnDgc4HpTF7/pRuPT3oAdkZ5pD1DUN9KUYA5GfpQAhO3gGk5GBwD9KUZZvQ00/fPpQA9skbc0uMoT2HU00dSc8ilbnJ/LNABg/wCFKOD9KjBPvTiSPpQA7nOe9L1JqPPNO3ZPWgBy9j9aT5h93pQG+QZpNw9aAHAsPz6UHd2Hem5yR6etLuO4hQScGgByZA9KB3681GJCRSklU3ZHI6ZoAfuH+FA6cVFz1zmhi2O3PpQBKfuke9LUSkuTt4PJwTSKx3bc9+9AE3bnNHq2OKi8xvX86NxIUgjOenpQBOCME+3FCswx6+/eot7BQ/y7SSOv+fWk81sHHHtQBNJyOv8A+ukcFcNjqMimSSqVRVyDjLemajZyVGMe9AAzNuzkn1pZHdlVWYkKOB/d5piPtO4EhuxpxcrkLlVYYIz2oAFPPOcdDRyBuUZGMn25pJVVG271fgEFc455/MU1sdjx9KAHq/PAycc55ozxTdyMirsCtklmyefTj/PWkyQB2NACNkk8cAZ/CrOkf8hS07/v0/8AQhVQnk1c0Yf8TezHf7Qn/oQoY0fcWirnV7xRyTGV5/Aj+ddLGcxxPkDBRj+Ix/Wub8ON/wATy8BxnCH80H+FdJD/AMe+MfdUH8jXgRPoJbjXIjnmXj7+f0FFQ6k227b3waKanYOW5gyN/psbHO4K2Ky9Ub/iUnI5zzWnNxd2699rVman/wAgqRenP9aHsyV0PDf2tfm1jwy46HSv/Z68MPpivc/2tVK6n4V9f7LIP/fYrw5jwPUE5r2aH8OJ4tf+JIWPbzuz04we9Lj/AOtSALsJ4B4/Gl98Z4rUyHfdUFXyc8j0pFYL0Jx34pvQ0o2kAAMWzQBJt379rZ2DOWOCRmkaTcDlRuOPmHHGOmKZ1YDpzSnaFK4bdng54x9KAELc/eJpXIZQckt0IxxjtSEDauGySORjpSyeWceXkccgnODQAmdo7HNCyMBjJxtIxn1oljMcjRlkYqcEqcg/Sk65HQ9eaAFRuc7Q+ByCacJGd18xyQFCZ9F9KR98gZzghQq8EenH8qYozxyaAH4Ah3CRfvbdvfHrTY0MjBFxz6nApRt3cZJwc59aTaTE0hxhSB+JzQA3tT0+UgoCxC5zjof/AK1Eh3QoWlLMvyhCPur16/Unim4dcfeGRleMZHtQA4SNs243DBABGcE9SPyp0DeVLh2MfBDZXJBx6etNlCrgoxKn16596bJ5isVkBDEhjnqc85oATbgKeMHtmnHYrusgK4zgDs3b8M0ibGUhmCDGc45PoKb/AAc+ufxoAe77gjDqowMnNJv+XJ6ltxpp4Xovzenb/ClXGeRmgB0BkaUbG2ux9cZNR8DkGnrsY8RHgc4J4x1NKph2sSpPH97kc/r/APXoAQ4aYeSuNx+VFydpzwOetMyyM2eDnBBHSrEgtBCskUkvm4GQRwDk/wBAPzpbuQXlwxitY4ByQiZJ5Pcnk9epoArFSzbVOcnApZucNwcqNwC4wfT/AOvUsnkKjFQhLjKqpJ8vnoSf89KYxSYM2I4iMsAM8njgfzoAibk4UE+nrTTmpv3bIw3bcJuGeSzen60eWzcqM/LuO0cKKAIs7RjsR61KLiZoUtzM4iTJCg8c4z/IflTUQOTvYKFU4O3OT2H9M02RdpGGBB9KAFd/MnZ2k4ZiS2Oee+KahVHVmRXAPKnoRSM5ZQpAAXJHHrRw2MADtj+tAAzs2FJJVc7fYUjBlKnjkZHNKdoUYzuyc+mKWeRZG3BApP3scAnPYdu1ABN1woIQZ29x74pqFed2ehx9e1JyV5JwOlIeg6UALzjGeKe42jawUkgHOc470znjg4PTinRxs+4rt+VSxyQOPx6/SgBSoWNSwPzcqfamo20N8oIYEcn9aR2LMWPelZWXaGQjjcPcUACkq2QxBHII7Gnbfl3SEjcCVxzk/wBKYCADxkkYzmjlcMQeemR1oAlt1jMimUny8/Nt+8B6gd6bKV3lUZigJ25GOO1EYj537uhxj17Z9qciq7FTIkQ9WzzQA1d2G4HGOe4oddrYyDwDwfxpNxzninTJ5UzJuVwpxuQ5B+hoAVl2lfmVtwzx/Dz0PvTmVFRWxndx97kEdePxqNcHsTwelAUHnIyB+dADlLKflbBIxxQabkk9c0u0lS3agB7rtZlLDcpwQOR+dIOmd2DTR1p8a/xcELyQT70AKG+XHA68+tB/ug5FN/iOeOac3GCCD6e1ADulL3/nTB0J3c0oHy5zz3FAD8dCccjsaUghtuMH0zTVXcpZSDgZYHsKBtOdxb2xQA7HPPpijtTSeuPu54J60YO3djigB3Sim5+b2p2RgnlfTvQAc56UDFIu4thRyeABRn0oAdntSj9KaDxS8Y6j8KAAHPB7U7PXjNNOOxNKRigAH6UDqaBwQc0DOeMUAAxSik5pO1ACmlHSm96KAFpRSNR0oAKTmg9c0etAC9qKTtR60AFJR3pO1AC0AZUnIGOx6mkoz9RQAmTQMUc0YyOtAAfSlGMdOfXNNoxwKAFzzQOv4UnPUUo6UAKOM9BR0oJyfak5FADgd1GO1Juz2NKuc9OPrQAvfinDnNMwdxxyM9fWndT7UAGfelJweKaR0pf50APVjg0DPPGRTOg704Hg5zQA5aPm9KQEAH3oDs1ACj8c0uDg5p0aswyq59acFxkH680AMwScfzoX+VB79jSDHuaAHYzUig4+brUZx0qQ9Oeo9aAEHFNJxTjtprEY9aAH/jSMcHrzTd3HHHvRzyeooAc1JjnHekXp+PQd6Nyh/agBfmyc4Apcn8abuJkOVC+1KxbJ24GzgkN1OetAAxIG6nbJPKErKdhO0MehNR4JBPUKOfahTjHzErnpmgBTj1NPTDE7jtABPTNR7csQpHfqadCqOkm+YRlU3KCCd5z09v8A61ADm8vyQ25hJu+7jjbjrn61EW4ApyYMbNvXgj5T1P0pJPKITYGBx8245/KgBM8c5p4ZQp3KS2RyD270xiAAF4PelXnPXp6d6AFX73A69M04lSQvC8d+5/zxSCQZAdR8oxxwale9ka2FsVQoMEEjkHvg9s9/oKAGSyPLI0jYLHk4pJflJXbhh15zmlDQi3b7xm3YGcFduDn8c4/Woh646daAHDawfnb0KjHX2pXO4j7o4HQYFNVmUMAcBhg/5/ClVuQpA2jk570AJ0wWHH86TqOaVih3FcrluF64H1pQEK/N8pUZ/wB6gBZXaTBbnaoUYHYU0E57fShPmIVRyT60rt8oGOBn86ABzuYcAcdjQzFsZOSBjpSwxmQs2CEQZcjsP60zJ27cnGc/jQA5d0UgblHUgjjkGmEn9cmnSbgx3nmmjvmgBQOuTg+hFSMpZ1j8xMHvngZphZcD5fmOcnPWgcg8cd6AAsq/d64IOefyoBxGw3DkjjHP50spQogRcEA7j6nNMDDPPH9aAEbH4+lXdCP/ABOLAZ/5eI//AEIVSJ65OP61c0L/AJDFj6/aY/8A0IUPYa3PuTQ1K67dj/plCw/A4rpkH7plPJ+YcfnXM6ZlfENwuOPJx+Oc10yZ3t6ZB/MV4ET6Ge5S1Eg3J4zwKKsyxq+xmXkoM0UcrGmrbHNXPy3MDdDtYVmajk6ZKTkc/wBa1Lo77qLngK1Z16SdKk45HByKH1M10PDf2u8/2p4XOM40xucf7QrwpAzOAq7mPbFe7/tdHGpeF/fTW/8AQxXhLMfMMi4TJJwo4XPavaofw0eLX/iMQbmxGM4znA9acO+eRmmrn1wOM+1OCtgsFOBjnFamQ9R6fezkNngD/OKRFYEFc5+8CKczHzWkVREDyFHIx6UAu77oy28g5Hp6/wBaAGMMfe6mmd6eWGB/OkK/Lnv0NAAduxTznnPtSll2jamGycnOcj0xTVZl/wBk0rfL/KgBCF2rtznuCOlMNLjJwKPl3EdvWgCQ/NHv24YHls/ez04/A0w4wNrHPfihtmPl7frQzF2JJAoACQQB6c9OppDlscEn2pU2eYu9iEzycZ4+lAbbgxswbHP/ANagAYFG5xnAPXPUUBtw+d2+UfKOvfp7Urx7Vy0iHgEAHPXt7GgSL/FGn3dvAx+P1oARd5QoOVGWI/rSDDljkIQOB6mkO0H5fu/zqzaLiUW8sQXzCp3FfmUdRj65FAFYfeG7OO/0p2OGZeVX2POelE0ZXa39/JxnpzjH6U1WbyyithSRkZ4J7UAKigxs4fDKR8vqPXP5UhPyk9aQMu8bl4A6Z6mkPXG7PHagBQx9MdvrSDjr260pyvyupB44I6UbV8tnEgBGBsPU5zkj2H9aAJHMDLuQNG2QNvUHrk57duKFbEhZpN+0AEHPzD0qDPenIWwV3EA9aALHyPBKUVkG4fxDaM54Pc9OKgZCqb85XJAI7kU2RWRtsilW7gjkUr7ljVW2gbs8EFsY/lQAsao3ysSCSOQM7R34709dmyMGSRgF5Hpz0H4VFI7O3JPyjaM9cdqfDFIyllRivPIH0/xH50AStyBtZiSMMP5D3pjKIwDIoYMD8uSCD7+9LG8kQk2MB8uPqAQf5iop5HmneV+XclmOOp70AJsVSRI+fkyCnPOOh/rTVDMCFxwCc57Um4YPHX9KV+QH3hmbOQOox60AID83SiQ5Ysqhc84HakUbmwMZPrTtzRO4jkOCCuRxkGgAB/dMu7+IHGOvXnP9KSSQybchRhdvAxn6+9IPmIG7GTjmkPAoAdG5Vg3dentQgVmO5tvBOSOppPl2jruz+GKQdcZxQBI7NId2wAKOijgDP/16YeTkEke9Jk5IB4oFAD2KsflXbgfNk5ye5pFbHoe3NG393v3r/u96aTu+ueSaAFoqeSMGfyYslAcfKd2SByR0471X/WgCWOFpELKyZBACZ5bPpUYpfp60nX/61ADkCmQBmKr3IGcCjofam5p7fLgdeAc0AH8P4+tOkUYG0lsjJ46UwdO1GSOhI4oAVevqaew2OPmB4B4NK0bCMSbk6gYH0zTOSM9SKAJfLkMRm42g45PP5UwdaA24KHc7RwO+BSqQq7gWDhhgjoP/AK9AC8LkcE+v+FB9aYCcc9qk+RQ4++f4WBx+OKAHNIzKozyCT09cd6QblBHQMPz/AM4poIAOVH19Kf8ALv3thlyPlzigBB1xTpVZW2uNpB5HvTVOGHGeelDHLHgcmgAPTr2pTxz/ADpM4XaCCDyeKM8DjmgB3bPT2pYlV5QrtsUnG4jp70kr73ZjtyxydowPyoH3B06/jQAD7gYjjOM/zp52Bztzt96WRmkZGkkByoHToBwP0AqM8MQvI7ZoAXt9KeCrEA4UYxnHtTFUsGPoMk0DgA5GfSgBRtDEbieOoFPyp24UnjBGeppgVmVpMYAwD9aVJGVdqsQD1HbNAAQUlw45BwR6UuC3KjgDJpnU8ClVflZjnA9sgn0oAc/yvjcrDg5HTpSN8oB3A+1JuUqABggkk56/55/Ogc/e/SgBVOTjPJ6e9J2oXb1PIpCw4OKAF7UZpcyRoyfMu5RkdMjII/oaaOhbPQigBeOdxwR29TSE88DJozz6mkBGOM0AL3pyIzRu+R8uMgnk+4pgPy0gPHHagBR170uOvXjrSAr6kHB4FNO7ZnnaTj60AO4wMUDue1NDAEZAPPSk45PP0oAcaQk5FSRhQskjlflwoU9SSO30qPoMZB+lAAufelPXikB6EdaTPHWgB4pDkNg0fN1wRxTtytjKE8889qAEXrTvwpoXaFLZHGfqKX5SM7iTk5+lAD0PyEeWScj5v6UnOR701GwhXrkjnPSg8GgCUAsGxj5evOO9NbAPXJ9B2pqrkjccDNB4OQeRQBIdx257DimoN2QSAMHrTV9/XPWnAs0h2qfmPAFAD1U7d23KjkkUi/M4VeCTinSBoXaMSggryUPBz2P+e1MWMkM+QAB3PX6e/NAE9tKVl4+YVM5X7x5AHSqiAgB1/vcCp4iD1IweST2oAU/NG78YBAz70weWGRXcKCRuIGcD1qe4Ysu3fGwQbV2jGRyc/wD66pkfOMYBoAUN6inbvnODkHgcdaWWNkZlc5ZTjIOQT9aRVjdto2x5IwzE4Ud6AJAUaFuAroM9/m5/z+VFx5LEmHcAOSGx+n+FR8CLAOW3HI9qUx7JDHN8pXORjnOOlACA+WSCCsingjn8Kci+ZhANr7sZJ4qN12MVbIIPQ9QalyPsZAC5DDJbqB2A/XP4UAJEjO4RDhjkEk4B/H86QZVDuUEP0+bkEH0/xqU4lCFF8iNUCvglsnnJ9ifSmEsISvGwsRvAGWPoe+O9ADSwYlto6c+x9aYPlchs5B5ox3H40O24DHUGgCYSNCSuxSOTtcZ6jH9ahPAA9qP9ojNPP73LswDAD2yBx+dABG7QuGRVJ7blyD+BpHbcxbaB649aRmZ8bmJAGBntTljYtIBt+RSSc8YHpQArTeZEkbKoEYONqgZJ9fyqNcemeKMnA44GakBjOGm8x33fNgjlccY96ABFDuyJGSSnALdDjJP86RFTy2dmIP8AABzk57+2M03a8jHGWbaScegH+FIOuW5GeaAHoAFZ96g9MHqQaYT+FKdpCqF2nvz+VNIxuU/mDQA/2yBj1703Pyt9euaX51TcPuk469cUqMFU4Hz5GD2x3oANsexP3hySd42/dHb605o5NxXcG2nGVOR+FRcY/rTt21g0bMCPXqKAE6ngflS+oI59+1NGQ24fnQ2c9c0AOyuc7QB6ZpPem0ozQAcij86PvN1xk9TTwF8tid27ICkdD65oAaaVV3KTxx70mflwR3zSrt56+xoAUqwxkEZGRxjIpv40rsCRtLYx3pn0oAU9BTl+VxyPTP1pFxkZ/GkOevOM9aAGtV3Qf+Q5YZ/5+Y//AEIVTHXJPTse9XdAydcsM/8APzH/AOhCk9hrc+5NNbdrl0V5Kug/Bl4rpocZH+6p/I1yOkyY1W/brxC2Px/+tXUq2No6naR+RrwYs+imtSypVVAb3/nRUeR6dCf50VqtjB7nKP8A8faA9ChP8qp6g23TNvY9qtz/APH4Mdo2J+nFVr7JghUj7wPH4Vl3NF0PDP2uxu1Pwv8AMoxpj9f94V4KevORXvX7Xq/8TjwsoGf+Jc2P++xXgrZzg59K9qh/DR4lf+JIF5yKmdmwFLFgvyrjp/nvUaBvurk5xxjk0+TfhVfPy5xx+damQHkjHJpCTkcFTSnghtgwPT1pFJyNwLDOeaAFfgEjJXikj3YLL0HU+lLHtDAupZc8gHGRT13TSqGZUVvlBY4AHbP0oAWAq0+6WYp6Nt3c9hioyo6Z6Zyakt1Yg7FU5GDvGRj/APXgUggn3OoiffGCXG37oHXPpigCF9u0bcg96eyOxLMyDC56+3T60FPkc8HaccUzaefagBUjZx8ozye49MmkCkgEDr09zSdwcU5S8b/JwQMcc9aAGorM4VRkk4A96U4ZgOBxgkn0pwK+Vt3KBuyOPm6evpTBwQRnNACyqiFdkgdSMjHUc459/wDGmLlSGHbpTpd5kYyffJyc9c0m04DY4PegBxHmPvdgu/LZPTNNbKuRuBx/ED1oYJsXbuzzuz0/CkQDI3Ehc8kelAByrE7iCKdEY1V96sxxhecDPvSHaA6jkbuGPXH0pozu47UASwTeURlRIobcFb7pYDjI79elRscrngH2FBZTKSEwuchc5/Wns8j24DbdseFAxgjk/wCfyoAhPJ55p8MZkO1QScE8DJp0vkrCqx5ZycszDGPYD/PQVGSyNtbIagA24AYMO/ensYzEipHhy2S5J9OmPTvmp2HmW8SlUBT7gVApkBJySepOcD6VDckLMcQ+UOoQnOAeR+hFACTgLK6N8zL8oZWyCR356imnIg4KEF/T5sgfy5pNrEldjltpJ47dc/TFLIpjOw7CSByDnjGetACqplcnAOBuYk46dakhuHjlDQsYiQRlSRx/kCmsXa3KomUHzOQM7eRjP4/zpYt+1eVWN2K7mPXGDyPTkUAT3a78MpSQCJSxQcIOBg+h6fmKr+WuzDShWGdwZcFT2Hv0/CmBl2DDEsc7hj8vrT08zy2mEW5F+Vm9Mnv9c4oAiikaNtyYBIKnIzwaRlXA+cE7c/T2pygyK4RAAuX6jgfj1pmCpBK47jI60AC7drZzu4x6e+aWNQVdvl+VSfmPXtx7/wCFIM7g/ABPUiiRnMm5z8xO4ke9ADTzTo1MhKrgkAnkgcDk03jnrjtTgEZ41GVBwGJ559RQADbtJY89AP603HTNKMq3bg96HGGwV298UAOdCFRimAwzkHOeT+XSmopYlVUlsflSq7KhUE7c5x7+tCSMoOwsCQVYg9Qe1AE90VmZ2BKGMAFXfJY55wf6fWq3XtSqxGR2IweKTo3GevFADiuxOWIkDFSmMEUOysqhYwuByQT8x9aNylDkfMTndmk9KABWwTkA8Y5pzO7KoZshRhR6DOaaBnPIH1o60AKcZ4Oac2Gk/dqR6LnNNOVHRTuGQepFOcICpRtxIywxjafSgBQh3MNu7AOdp6cdaQjcWKrgDkZNK27yk+dcEkgDqOnX8qZ1PpQA4Hjrxnpmk+nNJ2peh5oAcOlOZmY5JycY/AUw8AHjn0p38KhV5579aAAZ/D1p2GyMjGcU3GFKkENn8qdvbayg4VuoHtQA/IAMbAYVuWA5+lNUd8e1NXH8Wfb60rblyjKVIPII6GgB3UqAf06U4tD5W3awkGcsDkNyMcdu9RqxBz+tKgDOqlggJALHnHvQA4dN20kDgnHGadwqfOrEsPkOenPP9aJgqSFI33ov8Q6MfWm43JuyAM45NACHqR1HrUiY27twGOPU9D/hTONq8nPO709qcpj2FXHPUEDv6fSgAXc+FXJPOBQwAwA4bjP/ANamxsyEMpII5UilTHO7PTjBxzQA+N9zbGfajkbsDoPXFNXBbaxwPWpWmYwLCuCgYFSRyD3wfSmu0ZYbFwB1yOpxz+HXFADVAYH5gvGeaWNkVX3Rh2ZcLk/d96QnIChRkE8gcmmnGB1J70APDkKduBkYPHSkBXYU9TnrTTwuM0E0AOJ+YbQB04pCcmkOc5BFA6/NQA+NlWVWZQVBGQe9Ez75XbdnLE5xjP4U0HPNLgcE4IPJweaAAOQGwfvDac88UFgU6YIGOB1+tNbgUqE4xu2huD9KAEzxnv2o7daTv0ooAPejt1ycn8KBSt/Dghu5GMUAIzAhQqBSByR3+tGVKjrx2z1pW28sGwecLj9M005GM0AByMZGM805EZ3VRtGSBkngZ9aZ3AHPqD2o4weuc8elADmGCVz0PY9aaFLMqLyzHAHvS7WdS3GF6880gO0gr1oAUcMQeaQetKqlWIb5Plz8w9sikcKG4bdwDnHf0oAXLbsfpS42njv0pTGyoHOMMOOee/8AhTc7TQA/AAHrTfu5zgkU8uC6tIuASOnfFM68579KAFU8dPxp+0ld2Dj1oVcOu1hkge3NOUsocb8KwwQDwec0AAyDt6A+tSFZGgaRYwU4TPBI78d+x5pPKkUh9rYxuDAZ4oChYi4ckfdOOuDQBE4ZJCpKsVOMjkGnFfLZGxnPOD9falKkzqvytnHXgdKjBLZJAzx7UAPAUFwwYOOg9DnnNKuQokC78HkFcilDJ5Tbtwfr14I9PrnFN3sEKAkA44FACwlRKnmbgmRuK9QKcG/hC47E96jUhWBOODn1p5yEVtrc5yT049P0oAk3IwUbdmMhm3Hn0oZ3EAiBVlY7+ByDjFRkgngY9qcCPJBbJPKqCOMeoNAAH2phScsDuHbFIQc/eDZAxilRfvBuDg9TinQbBuaXeqsp2sFzlh0H54yaAFUBS2drFVz97GD/AI030YqWGclv6ZpJMc4wQTkEjn/61ESoQ4YyYClhtH8XbPtQAqMFL+ZGHfHBJ6H/APVTT15bORnIFLM7SFSwUYUKNoxwKnH2UncsM5QJhstnDHvx/KgCCJjFICHwevHNBYuxbuT0ApCNxPlxnuT3wKe0hUIYkEbL0YZyTigBBtIbLHgDbx1pGwUACdDy2aaqnI7Z7mpyG8rDhssAyYOQAMjkUAR7SsXmKyspJX3HvjtRn5Bu6k8HP6U8w8ssrLE65BVgQ2cf/Wx+NN8hwU80GPeNyE8Aj1oAaFYbmAO0cZ9KVmL78snPzcDv6CjZul2+YoGDgvxmmj5u4HFAD32tzGAowMjdnnHJ/HrTWwGO1gwHTjrSrs8xd24JkbgOuO9SnyZLsqGKW4Y/OE5CdASO5xj8aAI49yuGZSVA3EZxkUxm5zz+dOkCB2WNtyhjtYjBI7fT6U3b8rdPXnr+FACqw2Hru7elNajOKVsc/pQAbWMZfqAQDS4Ik2kge+eKRG2sGwrYPRhkH60L96gAAd2CqpZjwABkmnZUr8wbdnkg9v8AGkBZT1IPakYrtUBcEA5OevNAB/ESOn9KeCu1wV+ZiNtMVc4G4DPrSgEkDjNACFTg9Bg9D1oYHjcCARxx1oIZsMQTk4z60HG0D5twJzk8Y7f1oAQ0ENnbzx2pzKyEDcORnjmkA6dzQA+TlQxcsxyCuOgGMf59qawXcQrblHQ4xmh+VAHBHU+tLhn2qBk9AAOTQAh3Y3ds4pATj3qRIw0bEyKuOo7/AOe341F/D70AGSpyDzTsbR97PGeOlJjjpmkIOM44oAAdvYHjvV7w+P8Aif2A4/4+4+n+8KoMOM5H071peGVLa/poyOLqLj/gYpPYa3PtTRiP7RvSOcoo/I11WfnH0auU0If8TG99eVHuM11K8yrn3/lXz8dj6Se5Ojctx3/pRTUIBPPp/IUVqtjnaVzl5P8Aj5bAz+76evNNu4/lgO45w3X6VM8bNdybWCgRdeuBVbWp0tLe2YBpJXyI4x1Y4/lWZa3R4d+2GoGq+FCx2501+SP9sV4ERk8V90tDLcQwpfeTcPGu1TLAj7fbkU2OxIbCx2a8dfssf+Fd9PGKMUrHFUwTnJy5j4cjRmYFQw59DxUhThlEcm7qM54r7njtmzjdaD/t0j/wqZbVjly1qT6fZI/8Kv66v5SPqD/mPhLypGVSFJGOm09KXyJDjELj6Ka+7fIlBJDWeP8Ar1Qf0pzxXGMJJaf+Aqf4Uvr6/lBYB/zHwksRbAMLgbcZKnrTWgcbvkJIOOFJz7ivuswXX/PW2P0tk/wprW90ePMtx34gX/Cl9fX8o/7P/vHwxcW1xHOVMLoQedqHjvimqlz8+VmAb74w3zDNfcbwagGytzB9fJX/AApGj1IsP9Jh/C3X/Cl/aC/lH/Z394+IY7aN3Ef76NOSzmMseB0AFQGGTPyxy9euw19zmO8wd0yfhCg/pTGWbH/HxGD3/dp/hS/tD+7+If2f/ePhxreZ/m+zuF4B2oaAJkbMMciAZAPlnOD74619wlJuD9qGO5CLj+VIvnY/4++B6Iv+FH9o/wB38Q/s7+9+B8OiGZioKSbRxyh4FIIZdpby5g3TGw4I75r7kP2nj/S//Ia/4UZmOVa4J9DsUf0o/tD+7+If2d/e/A+IDbTxZkSPen+rJ27skj0Iz+PrUctrcgIxgkAddwAQ9On9K+5NrZyswP8AwFRShpQAPMTgc8Lij+0P7v4j/s7+9+B8M/Z5weIZRj/YJ5/Kn20V5FPEVjkjbIKs0Zwue/SvuXzZF/5aR9f7q0Ga42cTKDnkgLwKP7Q/u/iH9nf3vwPhh7O4UMyxSOiEAsIzgE9v0pDZzKEZoZXDgnCo2VPvxX3I9zcIOb4YPYY/wpn2yUdbsY4GMDrSeY/3fxH/AGb/AHvwPh1LO65Zbaf5ec+W3+FLJa3bSFzb3LMTkny2OT69K+5DeyqpzcqQeTwB/Sovt7Zx9oXPpgUf2iv5fxD+zX/N+B8Qx2F47/JaXTf9sW/wqT+zdQkgVvsM+N5Uv5TZJI6fTivtwXrhdwuMjPUAVXlvpH4S7ZT/AHlxR/aX938Q/s3+9+B8ULZXnG+yvGXBwPKYYP5Uw2F7j/jxuyc9fJb/AAr7aS8kjzvvnbPQkf8A1qlGotj/AI/Dz7Cj+0l/L+If2b/e/A+JDY3pbKWN6CRtIMLdMY9KRdOu1UZsbognnEDZX9K+3f7SP/P4CfcDNNOoset6gPP8Io/tFfy/iL+zX/N+B8UR2N7EiYspGYkOc2znofuHjGO/5Ux9NvVDYsLlwzFVfyG7Y5AxX24uot0+3j68Uh1JuP8ATW9jgUf2j/d/EP7Nf834HxNJp180URFpeE7SMGFsrg/T/PNJBpt8wZfs10o6nMD4/lzX2udSYdb9/pgUo1SUEf6fhe/A/wAKP7SX8v4j/s1/zfgfF76RdtGrmK5IQBPnhYc/MRgY+7x+tV5NL1Bg0rWVycfwrE3y+g6dPavtk6q3UXufwFL/AGtIP+Xwg8/wij+0f7v4h/Zr/m/A+HRp99wGsbzHp5Lf4U+4srptuyyvSVyCWjYgjPy449K+3TrDE4+3Ef8AAR/hQdXOD/xMMfgKf9ort+Iv7Nl/N+B8QrYXHknNncmQYI/dnGO/bOen4Zph0++Bx9iuTwDxE3A/KvuAaw4OPt304FSJq7hci8zn2FH9or+X8Q/s1/zfgfDsdjeL8xs7ksCNoMDEH68U02V8xy1ndE+8Tf4V9yjWZen2z9B/hQNbm6m+/AqOP0o/tFdvxD+zZfzfgfDkljeMq7dPuVCjBPktknrzx/nFItjeDlrG7KkHb+5Yc/lX3L/b06/dvuM8nYtNPiO5H/L4x+kYp/2jHsL+zZdz4bNpdhQps7gAH/ni2f5UhtLnJAtbjHbMTZx+VfcR8SahjC3LNz3jA/pQfE2qBh8zMB6Rf/Wpf2lH+Uf9mS/mPiD+z7zyQwtpiOfl8tsjp2x71GbO7/59bj/v03+FfcI8Uaof+Wjg9v3Ix/KlHifU1xulYD/riP8ACj+0o/yh/Zkv5j4fjsbuR1QW0+Tx80ZA/lTnt70qPMt7jGBj90fw7V9yDxNfN1uGI74hH+FH/CSXRzuvFDf9cBj+VNZjH+UX9my7nwv9kuj/AMu0/wD37b/CpBDdMo3Ws7bAAp2MNoyePzNfcJ8S3SH/AI+0I/65L/hSjxNc4B8/IPPMK/4Uf2jHsH9my7nw0be6JLNbzEsc/wCrP+FKLW6/595/+/bV9zr4ilIybpT/ANsB/hThr0x/5eU69fJUf0p/2hHsL+z5dz4Xe0nDsFt52UE4YxEZHrSizutpkFtMQpGcoa+6V1+XjN1H9fJX/CnP4gkVebqE+/krx+lP6/HsL+z5dz4Uks7pXINtL1/hjOKVbe5BXFvMpHQ+Wa+5Tr0m0H7TF7EQr/hTx4im7XEYGeD5Kkfyo+vx7D/s+Xc+F3t7rhjDMWbJJ2HOc96EhuFbIt5OmOYya+6f7fmY/wDHzEPUGBSD+lN/4SGYMf30I9vs6/zxT+vR7C/s+Xc+GfJn53QSEnuYz+dOELsrNJHMz9vkPJ4619xN4hnYYaaL6/Zlz/Ko/wC3ZuhKb/X7IOf0pfX49g/s+Xc+IrhZppy/2aROAMBDgYGKRLO4dSywynB7Ic/Wvt1dev8A+G2DfW2Uf0qwviLUFzttgvHa2Tij6/HsH9ny7nwy1vcnrBJjH/PMik+zzY/1Mv8A3wa+5v8AhItQwN1mh5xn7Mv+FJ/wkl9/z6rj/r1T/Cn9fj2B5fLufD0MM6zIyW7kgjhoyQT9PSm/Z7gfI0MgIJ/gNfch8R3+P+PePgdfsqf4U0+I77ODZRnj/n0T/Cj69DsL+z59z4e+z3GMeRLx/sGnLa3B/wCXWbHshr7fPiTVSRssYRn1t4x/Sm/8JJrnT7HDj2gT/Cj6/Dsyv7Pl3PiI28+B+5lJ7jyyKPJuPLC/ZmHzFt2w56dK+3R4k1cHBs48+8Cf4UHxJrGDtsoT/wBsU/wo+vx7C/s+fdHxCsFxuBWGYHthTS/Z7gZ/0Wb/AL4NfbH/AAkevcYsrVf+2Kf4U/8A4SHXz1itAf8ArkuD+lL6/H+Vj/s+X8yPiVYLpCGW3mBx/cNMFtccA28v/fBr7eGv6+V+5ae+Y1/wqM63ruc+XZkenkp/hR9fj/Kw/s6X8yPidLeVWUyW8xXOSApBIpnkz4/1Mn/fJr7eGsa10MFkfrAn+FOXVNVwd9vp+e3+jJ/hQsfH+Vh/Z8v5kfEJgmwB5bnPOQppPJl6bJMdvlNfcaarqecfZtPz/wBey/4Up1XUSf8Aj307Pp9nX/Cq+vR7MX9ny7o+HJIJ8gmF+QDwtCW8hJ3JKvBIwhPPYV9y/wBqagekNgP+3VP8KQajff8ATiPYWif4Uvr0f5QWAf8AMfDRglUA+W2GHHFNMMpyfLf/AL5r7nF7dHqtjn/rzj/wppvbvON1jjn/AJc4/wDCj68v5R/UH/MfDj27rj5S2QDwDx7U3ynB+6R9RX3Gby8xw1gQf+nKP/CmPdXBGT9gb1U2Mf8AhS+vL+UPqD/mPh50YOwPJz29aUo7Y3K3HoK+2zNJ/wA8tN+v2GL/AApftF1n71jz6Wcf+FP68v5Q/s9/zHxEyyOExCVwuOAeT606K0mk6IQMgEngc9K+31ubwdDZZ/68o/8AClF1euBlrAev+hJ/hQ8cv5Q/s9/zHw60EqnHlvkcHilkhmY58uQ/KM5XHavuDzb0nP2mz/C0j/wpTJef8/Fof+3SP/Cp+vr+Uf8AZ/8AePh9Y7jDZR8Ou3LKeR7fpQ0DMqKsEqPj5iQeTnj6V9wia6HWa2Hp/osf+FTC8vCeJrUcf8+sf+FP6+v5Q/s5/wAx8Lm2uMZ8qTjvtNCQzDP7puRjlM/lX3OLm7brdQD2+yR/4U9biTo09q3/AG6x/wCFL+0F/KH9nP8AmPhhYZkbckT55wCmeKkVZPsph+xlmzkPhsjp/gfzr7mWYA5M1sD04t4/8Ke0sZGPMtsf9cE/wo/tBfyh/Zz/AJj4Ue3nRgrRvkgHgZpWhl3f6mTr/dNfdCvAve3H/bFP8KkFzDwP9G6f88V/wpf2gv5fxD+zn/N+B8LRRSfxLKozggKckU/y4/NlUQzLCW+RnzuVR644yeK+5ftMO4ri2IHXMKf4U8zwsmNtkw9Dbof6Uf2gv5fxD+zn/MfBu2ZsBgxbpz2p0KqCzSxs3y/KOgz7/wA6+8U+zkbvs2nn/t2T/Ch1tif+PbTuf+nWP/Cn9fX8ov7Pf8x8HiE7Q204GMn6+1CRjO1lKgsPnweB9O9fdjJBtwLXTgex+yx/4VCRCOPs9gTjp9kj/wAKP7QX8o/7Of8AMfDMSlWVnj3qp5U9D7VLH5xjeMBdgPmEHH0/r0r7eYWp+9bad6f8eqD+lMKWOebOwJ/69l/wpf2hH+UP7Of8x8SShi7PGCUU7VIXHHOOKSRdsaKEYHbzzkE+vtxj8q+3s2i4/wBAsse1qv8AhR5tuoOLCy/8BF/wp/2hH+UX9nS/mPiS3tWmhll3IgiXcdzcn0AHc0FpmB378lduMcYxj+gr7c+0W2MfYbQfS1X/AAp4uoMAC0tPobVf8KX9oR7D/s6Xc+GxHJj7jflUjxN8ixI5ymW479/6V9yJeQA/8etoP+3Zf8KDdw8r5FqPcW6/4U/7Qj2D+zpdz4Y8uTaT5T/9809WnSNo0WVFddsgAOH5zz+n5V9xrewKRm1tyexFuv8AhTxewlf+PW3/ABt0/wAKX9ox7D/s2Xc+Fgsg/wCWbc9yDUkyqyrtjlBAwcg4x2P1r7kF4m/a1ja4PQ/Z0/wqQ3MeM/YbJv8At3X/AAp/2hHsL+zpdz4WBlZRG3mFQMBccf55NJukVPLXcFPJ+XHNfdQu4un9n2eT0xar/hT1uYyP+QfZZxxm0X/Cj+0I9hf2dLufCzM0l0rSMoZiu6Q5x05J/rURz0Ab07mvu83MKnJ0uw+gtE/woFxBnH9mWI/7c0/wp/X4dhf2fPufCEiqX+VWxgdR+dNx147dhX3e9xCv/MLsM/8AXmn+FQfaoFJ/4lVhn/rzT/Cj6/DsP+zp9z4a8s+U8mBtBAyexOf8DT1ZIwzeUpLJgAnIGRgn69xX3A11b87tIsPr9jTn9KUXNnj/AJBenr/25p/hR9fh2F/Z8+58MjbnhfwNIF+UtwQuO/8ASvudp7Pvp2mHHT/RE/wpvnWOf+QdpeP+vRP8Kf1+HYP7Pn3Phr5dvX5s9hxQOg/u54r7nWawB/5Bmmf+Aif4U/z7HP8AyDNNI/680/wo+vw7A8vn3PhfCeWclg2em3jH1/KkKkAOcBScDnnIr7qE1mOml6bj2s1/wpTLZkf8grTv/AJP8KPr0Owf2fPufCYXceOe9JX3aJ7MH/kFaePpZp/hSm5sWPzaTYH/ALck/wAKPr8Owf2fPufCQA2qdy88UYUE5YDH6193rNY/9Aewx/15J/hSl7Hac6TpxH/XmnH14o+vw7C/s+fc+DweD8wxRlf7w/Ovu7bpeM/2Tpo/7dF/wpxh0nvpWmgf9eif4Uvr8ew/7Pl3PhGORY2DDyyefvAEURtCJQznapP8J5FfdwTSF6aLpbfWyQ/0oT+zZCQvh7TD9bJAP5U1j4dhf2fPufCUpGRI8iHfk53UKYy64cLwMkvx1r7va3sOn/COaPn3tEx/KoxY2bA+Z4b0MehFohH8qPr0OwfUJ90fCbNGHbZIhGeoPWm5XbkMNucZzwD6V92DTNObhvD2hjn/AJ8k/wAKP7I0ogp/wj+iK3p9iTB/Sn9eh2D6hLuj4WDxpj96DzyueKYHTdzIuPQmvur/AIR7RXwDoWhox/hNihB/Soj4b8PM21/Dmho/XmxTFH12PYX1CXc+GCy5+8vtzWp4TbPibS41IO+8hHv98V9qjwvoLEr/AMI3oSeoNkmD+lJH4U0GO4Esfh/RYZEIZHS0UMpB4INJ42Ntio4GV9x+jRkarqAI480j9K6OFTuiOO+P/Ha5yzb7HrrwzTY+0yBo3PRmxyv1rpohtSH14OPwxXlw2PUm9SGZgsmGIzgH9BRUd+ds/X+EUVqpGdjNnZo7uTaoLmMBV9zWY+lA3DXV1M8s7DaTnhR6D0FFFZSHDYUWdsh+ZmI+p5pwsrQjnOMc4J5ooqDQemn2ZwFMy57BzVldPt16SS/99GiimkhSbD+zohna8o/4FS/2cAi/6TOPbfRRT5ULmYHT4iDumlP/AAI0w2NqOS8h7D5jRRQ0hqTAWcWOJJSP980NZJnG+TnoC5oopAmxrafFzuI49Saje009c7gv5HrRRQx69xjwaf8A8809vlNL9nseyqO3Q0UUrj+YNBZZPyLx7GozFpzPt28+uDxRRSuVYkFvYknYin6g0n2SyOcIn4KaKKdxWD7Larx5aD8KDaWzcbFxjnrRRQJ3GtY2YXLIpHTHNRm3sExwPb5aKKVwV31GGPT1HCgD020rfY1xhF6f3aKKVykhoFq2MR9+y4p4a3U4KgH2FFFO4WJDJEv/ACzyPp1obYeVgU+oooouTYj8xd202iZ6cgUh8thzZK35Ciii4yErbqdwtcD8KTzUUf8AHunUdqKKAHpIrfdhVaRiwHNuh9+KKKB2Gq205W3GR9KRpl8zJtxuJ5PFFFLqOw/cpx/o4P5UA7ufsq/iRRRTRIYjP3rZfyFIFhzxbrz2IFFFAXHZUHb9mHH0pWaRvuQD8dtFFADQLo5LWkXt0pjNcKf+PGLnoMiiihghsU1yw5tIgPc8mnr9pc/8esefZ6KKa2BsTbdEZMCDHX5qbmcZBtkOT/e96KKdibkirISf9FQ/8DprtIp+azGf98UUUWC41229LRSMeooDZx/ooBHbIoopgPBOMC2UfiKHeRSN1qpH+8KKKaQmyIzAD5rbj2IppmTO3yDj8KKKVxgJFOdtv+opVLYP+jgHPqMUUVRLZIDLtJWBev8Ae4pziYDatuu09i1FFUK4zNwMbYUx7t2pw+1sAMxAelFFFguKY7raczJjHoaFiuRyZwR6Yoop2Fccsd0x+WZPyNBivO0seMdeaKKLBcFS+5/fR/kaNl6OfNT6iiimohcjc32f9Yhx60qveKcMY/eiilYEx4adj1TPvQ32oj70XHqKKKEguH+kH+KL8qikhnIOXj4/2elFFFg5hjR3WAFkQDtxQbW8wMzJ7/LRRUlXAW0rAZnH5VKkUgA/f8f7tFFUkieZkiRtjHnN+VHlqGz5j5ooosFxwiXPMjk0NHGMsSx7daKKLIExp8nHOSPxpp+zYwy/zooqWUNxak/LGv60pS3wMxj8zRRTQmO8uHGVj/WmpHAx+4uDzRRTAnEKhdxjGM9M0n2dMcbhx60UUWFcb9nhX7y5PrmkaOLcNqLg+uaKKktCbFB2nYB7A09Ujxk7eOehooqWCFT7PnJI9OhqcCEjgIfX5aKKExsVTb9TGuc/3af5luP4U5H92iilcLB50QPyoh/4DQtxHyPLX8qKKVx2CMxm48wKnK4II61OUhIz5MeD7UUUkx2GiO3/AOeQFGy2yQYQD2oop3EOEMHaIU1vJH8AFFFJsdhrMgJAVc/So2uEUn5QfoKKKLhyoBKOymlMrH7qn8cUUU02KwwyP/cx6HNOEknXYD+VFFFwHea4HzR/ypDMMD5QR9KKKYluKLmLB/dg+2KFuUxlYhRRU3ZVh8d0rY/cj3FSeaV+6n4HFFFVdishVmLEfuMH/eFPLydNhAxk5OaKKoh6EYDt96ND+NP8t1BCxgH/AHqKKdguNBuFwNq5PqaAsrnHlpke9FFCQXGMki/wDp60iFiu11GfaiikCd0MkRuygEfSkKrjDAE/QUUUMaEG3OAvbtT0k2n7mR+FFFTcolWRs/LH1+lPDOcfuQSPcCiimiWOBlP/ACwGP94U8ebgnyQfxFFFNE3HKZONsX607e3QwZ+pFFFNjW4olXJ/0dgeO4oWZNxXySDnvjmiikDSHneeVgTn3qJ7e6YE7UUeoaiiqtcV7DRa3IHzMB9DTvIdTgzY+gooqWkh3YNFGuA8pIHtTQ0C/IszEY6EGiiouWkHm20hUGV256HNB+yTRlcvIB1U9Rj3oooUgcRhitTGdjOy56HtTfJs3IByxHYjkCiigSuV7ywsrhfIliYjqrADII981d0e+kWeHTbrdJJkeTMesgB6MOzAd+9FFOL1G1oWtSG64z7f1NFFFa2Mbn//2Q=="/>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58848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Review Steps and Resources</a:t>
            </a:r>
          </a:p>
        </p:txBody>
      </p:sp>
      <p:sp>
        <p:nvSpPr>
          <p:cNvPr id="15" name="Slide Number Placeholder 14"/>
          <p:cNvSpPr>
            <a:spLocks noGrp="1"/>
          </p:cNvSpPr>
          <p:nvPr>
            <p:ph type="sldNum" sz="quarter" idx="12"/>
          </p:nvPr>
        </p:nvSpPr>
        <p:spPr/>
        <p:txBody>
          <a:bodyPr/>
          <a:lstStyle/>
          <a:p>
            <a:fld id="{993EEC8E-C5CF-40DF-832D-5BCB0E209B98}" type="slidenum">
              <a:rPr lang="en-US" smtClean="0"/>
              <a:pPr/>
              <a:t>24</a:t>
            </a:fld>
            <a:endParaRPr lang="en-US"/>
          </a:p>
        </p:txBody>
      </p:sp>
      <p:sp>
        <p:nvSpPr>
          <p:cNvPr id="3" name="Content Placeholder 2"/>
          <p:cNvSpPr>
            <a:spLocks noGrp="1"/>
          </p:cNvSpPr>
          <p:nvPr>
            <p:ph idx="1"/>
          </p:nvPr>
        </p:nvSpPr>
        <p:spPr>
          <a:xfrm>
            <a:off x="502920" y="1012295"/>
            <a:ext cx="9052560" cy="6553200"/>
          </a:xfrm>
        </p:spPr>
        <p:txBody>
          <a:bodyPr>
            <a:noAutofit/>
          </a:bodyPr>
          <a:lstStyle/>
          <a:p>
            <a:pPr lvl="0" defTabSz="711200">
              <a:lnSpc>
                <a:spcPct val="100000"/>
              </a:lnSpc>
              <a:spcBef>
                <a:spcPct val="0"/>
              </a:spcBef>
              <a:spcAft>
                <a:spcPct val="35000"/>
              </a:spcAft>
            </a:pPr>
            <a:r>
              <a:rPr lang="en-US" sz="2000" dirty="0"/>
              <a:t>Gather a motivated team	</a:t>
            </a:r>
          </a:p>
          <a:p>
            <a:pPr marL="1200150" lvl="1" indent="-285750" defTabSz="711200">
              <a:spcBef>
                <a:spcPct val="0"/>
              </a:spcBef>
              <a:spcAft>
                <a:spcPct val="35000"/>
              </a:spcAft>
              <a:buFont typeface="Calibri" panose="020F0502020204030204" pitchFamily="34" charset="0"/>
              <a:buChar char="―"/>
            </a:pPr>
            <a:r>
              <a:rPr lang="en-US" sz="1400" dirty="0">
                <a:hlinkClick r:id="rId4"/>
              </a:rPr>
              <a:t>AHRQ suggestions on how to gather a team.doc https://www.ahrq.gov/sites/default/files/wysiwyg/nhguide/3_TK1_T1-Gather_a_Team_final.docx</a:t>
            </a:r>
            <a:endParaRPr lang="en-US" sz="1400" dirty="0"/>
          </a:p>
          <a:p>
            <a:pPr defTabSz="711200">
              <a:spcBef>
                <a:spcPct val="0"/>
              </a:spcBef>
              <a:spcAft>
                <a:spcPct val="35000"/>
              </a:spcAft>
            </a:pPr>
            <a:r>
              <a:rPr lang="en-US" sz="2000" dirty="0"/>
              <a:t>Brainstorm and identify opportunities for improvement  </a:t>
            </a:r>
            <a:endParaRPr lang="en-US" sz="2000" dirty="0">
              <a:hlinkClick r:id="rId5" action="ppaction://hlinkfile"/>
            </a:endParaRPr>
          </a:p>
          <a:p>
            <a:pPr marL="1200150" lvl="1" indent="-285750" defTabSz="800100">
              <a:spcBef>
                <a:spcPct val="0"/>
              </a:spcBef>
              <a:spcAft>
                <a:spcPct val="35000"/>
              </a:spcAft>
              <a:buFont typeface="Calibri" panose="020F0502020204030204" pitchFamily="34" charset="0"/>
              <a:buChar char="―"/>
            </a:pPr>
            <a:r>
              <a:rPr lang="en-US" sz="1400" dirty="0">
                <a:hlinkClick r:id="rId6"/>
              </a:rPr>
              <a:t>https://www.sciencedirect.com/science/article/pii/S1525861017304309#go_to_#pf1-4</a:t>
            </a:r>
            <a:endParaRPr lang="en-US" sz="1400" dirty="0"/>
          </a:p>
          <a:p>
            <a:pPr marL="1200150" lvl="1" indent="-285750" defTabSz="800100">
              <a:spcBef>
                <a:spcPct val="0"/>
              </a:spcBef>
              <a:spcAft>
                <a:spcPct val="35000"/>
              </a:spcAft>
              <a:buFont typeface="Calibri" panose="020F0502020204030204" pitchFamily="34" charset="0"/>
              <a:buChar char="―"/>
            </a:pPr>
            <a:r>
              <a:rPr lang="en-US" sz="1400" dirty="0">
                <a:hlinkClick r:id="rId7"/>
              </a:rPr>
              <a:t>AHRQ implementation planning sample agenda.doc https://www.ahrq.gov/sites/default/files/wysiwyg/nhguide/3_TK1_T4-Implementation_Planning_Sample_Agenda_final.docx</a:t>
            </a:r>
            <a:endParaRPr lang="en-US" sz="1400" dirty="0"/>
          </a:p>
          <a:p>
            <a:pPr defTabSz="711200">
              <a:spcBef>
                <a:spcPct val="0"/>
              </a:spcBef>
              <a:spcAft>
                <a:spcPct val="35000"/>
              </a:spcAft>
            </a:pPr>
            <a:r>
              <a:rPr lang="en-US" sz="2000" dirty="0"/>
              <a:t>Obtain baseline data	</a:t>
            </a:r>
          </a:p>
          <a:p>
            <a:pPr marL="1200150" lvl="1" indent="-285750" defTabSz="800100">
              <a:spcBef>
                <a:spcPct val="0"/>
              </a:spcBef>
              <a:spcAft>
                <a:spcPct val="35000"/>
              </a:spcAft>
              <a:buFont typeface="Calibri" panose="020F0502020204030204" pitchFamily="34" charset="0"/>
              <a:buChar char="―"/>
            </a:pPr>
            <a:r>
              <a:rPr lang="en-US" sz="1400" dirty="0"/>
              <a:t>Data collection forms are under </a:t>
            </a:r>
            <a:r>
              <a:rPr lang="en-US" sz="1400" dirty="0">
                <a:hlinkClick r:id="rId8"/>
              </a:rPr>
              <a:t>Choosing an Intervention and Measuring Change </a:t>
            </a:r>
            <a:r>
              <a:rPr lang="en-US" sz="1400" dirty="0"/>
              <a:t>on the toolkit Web site</a:t>
            </a:r>
          </a:p>
          <a:p>
            <a:pPr defTabSz="711200">
              <a:spcBef>
                <a:spcPct val="0"/>
              </a:spcBef>
              <a:spcAft>
                <a:spcPct val="35000"/>
              </a:spcAft>
            </a:pPr>
            <a:r>
              <a:rPr lang="en-US" sz="2000" dirty="0"/>
              <a:t>Plan intervention and train involved  staff  </a:t>
            </a:r>
          </a:p>
          <a:p>
            <a:pPr marL="1200150" lvl="1" indent="-285750" defTabSz="533400">
              <a:spcBef>
                <a:spcPct val="0"/>
              </a:spcBef>
              <a:spcAft>
                <a:spcPct val="35000"/>
              </a:spcAft>
              <a:buFont typeface="Calibri" panose="020F0502020204030204" pitchFamily="34" charset="0"/>
              <a:buChar char="―"/>
            </a:pPr>
            <a:r>
              <a:rPr lang="en-US" sz="1400" dirty="0">
                <a:hlinkClick r:id="rId9"/>
              </a:rPr>
              <a:t>Sample policy letters to inform staff of intervention.doc https://www.ahrq.gov/sites/default/files/wysiwyg/nhguide/3_TK1_T5-Draft_Policies_and_Procedures_for_the_Antimicrobial_Stewardship_Program_final.docx </a:t>
            </a:r>
            <a:endParaRPr lang="en-US" sz="1400" dirty="0"/>
          </a:p>
          <a:p>
            <a:pPr defTabSz="711200">
              <a:spcBef>
                <a:spcPct val="0"/>
              </a:spcBef>
              <a:spcAft>
                <a:spcPct val="35000"/>
              </a:spcAft>
            </a:pPr>
            <a:r>
              <a:rPr lang="en-US" sz="2000" dirty="0"/>
              <a:t>Implement intervention, collect outcomes </a:t>
            </a:r>
          </a:p>
          <a:p>
            <a:pPr defTabSz="711200">
              <a:spcBef>
                <a:spcPct val="0"/>
              </a:spcBef>
              <a:spcAft>
                <a:spcPct val="35000"/>
              </a:spcAft>
            </a:pPr>
            <a:r>
              <a:rPr lang="en-US" sz="2000" dirty="0"/>
              <a:t>Share outcomes with stakeholders </a:t>
            </a:r>
            <a:endParaRPr lang="en-US" sz="2000" dirty="0">
              <a:hlinkClick r:id="rId10" action="ppaction://hlinkfile"/>
            </a:endParaRPr>
          </a:p>
          <a:p>
            <a:pPr marL="1200150" lvl="1" indent="-285750" defTabSz="533400">
              <a:spcBef>
                <a:spcPct val="0"/>
              </a:spcBef>
              <a:spcAft>
                <a:spcPct val="35000"/>
              </a:spcAft>
              <a:buFont typeface="Calibri" panose="020F0502020204030204" pitchFamily="34" charset="0"/>
              <a:buChar char="―"/>
            </a:pPr>
            <a:r>
              <a:rPr lang="en-US" sz="1400" dirty="0">
                <a:hlinkClick r:id="rId11"/>
              </a:rPr>
              <a:t>Sample prescribing profile to be distributed to prescribers.doc https://www.ahrq.gov/sites/default/files/wysiwyg/nhguide/3_TK2_T4-Quarterly_or_Monthly_Prescribing_Profile_Final.docx</a:t>
            </a:r>
            <a:endParaRPr lang="en-US" sz="1400" dirty="0"/>
          </a:p>
        </p:txBody>
      </p:sp>
    </p:spTree>
    <p:custDataLst>
      <p:tags r:id="rId1"/>
    </p:custDataLst>
    <p:extLst>
      <p:ext uri="{BB962C8B-B14F-4D97-AF65-F5344CB8AC3E}">
        <p14:creationId xmlns:p14="http://schemas.microsoft.com/office/powerpoint/2010/main" val="202959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25</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2763143565"/>
              </p:ext>
            </p:extLst>
          </p:nvPr>
        </p:nvGraphicFramePr>
        <p:xfrm>
          <a:off x="502920" y="1143000"/>
          <a:ext cx="9051926" cy="5174743"/>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370840">
                <a:tc>
                  <a:txBody>
                    <a:bodyPr/>
                    <a:lstStyle/>
                    <a:p>
                      <a:pPr marL="0" marR="0" algn="ctr">
                        <a:lnSpc>
                          <a:spcPct val="107000"/>
                        </a:lnSpc>
                        <a:spcBef>
                          <a:spcPts val="0"/>
                        </a:spcBef>
                        <a:spcAft>
                          <a:spcPts val="0"/>
                        </a:spcAft>
                      </a:pPr>
                      <a:r>
                        <a:rPr lang="en-US" sz="2800" b="1" dirty="0">
                          <a:solidFill>
                            <a:srgbClr val="FFFFFF"/>
                          </a:solidFill>
                          <a:effectLst/>
                          <a:latin typeface="+mj-lt"/>
                          <a:ea typeface="Times New Roman" panose="02020603050405020304" pitchFamily="18" charset="0"/>
                          <a:cs typeface="Arial" panose="020B0604020202020204" pitchFamily="34" charset="0"/>
                        </a:rPr>
                        <a:t>Activity, </a:t>
                      </a:r>
                      <a:endParaRPr lang="en-US" sz="2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rgbClr val="FFFFFF"/>
                          </a:solidFill>
                          <a:effectLst/>
                          <a:latin typeface="+mj-lt"/>
                          <a:ea typeface="Times New Roman" panose="02020603050405020304" pitchFamily="18" charset="0"/>
                          <a:cs typeface="Arial" panose="020B0604020202020204" pitchFamily="34" charset="0"/>
                        </a:rPr>
                        <a:t>Stewardship Team</a:t>
                      </a:r>
                      <a:r>
                        <a:rPr lang="en-US" sz="1200" dirty="0">
                          <a:effectLst/>
                          <a:latin typeface="+mj-lt"/>
                          <a:ea typeface="Calibri" panose="020F0502020204030204" pitchFamily="34" charset="0"/>
                          <a:cs typeface="Arial" panose="020B0604020202020204" pitchFamily="34" charset="0"/>
                        </a:rPr>
                        <a:t> </a:t>
                      </a:r>
                      <a:endParaRPr lang="en-US" sz="2000" dirty="0">
                        <a:effectLst/>
                        <a:latin typeface="+mj-lt"/>
                        <a:ea typeface="Calibri" panose="020F0502020204030204" pitchFamily="34" charset="0"/>
                        <a:cs typeface="Arial" panose="020B0604020202020204" pitchFamily="34" charset="0"/>
                      </a:endParaRP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2800" b="1" dirty="0">
                          <a:solidFill>
                            <a:srgbClr val="FFFFFF"/>
                          </a:solidFill>
                          <a:effectLst/>
                          <a:latin typeface="+mn-lt"/>
                          <a:ea typeface="Times New Roman" panose="02020603050405020304" pitchFamily="18" charset="0"/>
                          <a:cs typeface="Arial" panose="020B0604020202020204" pitchFamily="34" charset="0"/>
                        </a:rPr>
                        <a:t>Activity, </a:t>
                      </a:r>
                      <a:endParaRPr lang="en-US" sz="2000" dirty="0">
                        <a:effectLst/>
                        <a:latin typeface="+mn-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rgbClr val="FFFFFF"/>
                          </a:solidFill>
                          <a:effectLst/>
                          <a:latin typeface="+mn-lt"/>
                          <a:ea typeface="Times New Roman" panose="02020603050405020304" pitchFamily="18" charset="0"/>
                          <a:cs typeface="Arial" panose="020B0604020202020204" pitchFamily="34" charset="0"/>
                        </a:rPr>
                        <a:t>Frontline Providers</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solidFill>
                      <a:srgbClr val="007DA3"/>
                    </a:solidFill>
                  </a:tcPr>
                </a:tc>
                <a:extLst>
                  <a:ext uri="{0D108BD9-81ED-4DB2-BD59-A6C34878D82A}">
                    <a16:rowId xmlns:a16="http://schemas.microsoft.com/office/drawing/2014/main" val="2234343154"/>
                  </a:ext>
                </a:extLst>
              </a:tr>
              <a:tr h="370840">
                <a:tc>
                  <a:txBody>
                    <a:bodyPr/>
                    <a:lstStyle/>
                    <a:p>
                      <a:r>
                        <a:rPr lang="en-US" sz="2000" kern="1200" dirty="0">
                          <a:solidFill>
                            <a:schemeClr val="dk1"/>
                          </a:solidFill>
                          <a:effectLst/>
                          <a:latin typeface="+mn-lt"/>
                          <a:ea typeface="+mn-ea"/>
                          <a:cs typeface="+mn-cs"/>
                        </a:rPr>
                        <a:t>Gather a motivated Antibiotic Stewardship Team</a:t>
                      </a:r>
                      <a:endParaRPr lang="en-US" sz="1600" kern="1200" dirty="0">
                        <a:solidFill>
                          <a:schemeClr val="dk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dk1"/>
                          </a:solidFill>
                          <a:effectLst/>
                          <a:latin typeface="+mn-lt"/>
                          <a:ea typeface="+mn-ea"/>
                          <a:cs typeface="+mn-cs"/>
                        </a:rPr>
                        <a:t>At least 3 individuals; infection preventionist, and may include medical director or designee, other physician or pharmacist</a:t>
                      </a:r>
                    </a:p>
                    <a:p>
                      <a:r>
                        <a:rPr lang="en-US" sz="800" kern="1200" dirty="0">
                          <a:solidFill>
                            <a:schemeClr val="dk1"/>
                          </a:solidFill>
                          <a:effectLst/>
                          <a:latin typeface="+mn-lt"/>
                          <a:ea typeface="+mn-ea"/>
                          <a:cs typeface="+mn-cs"/>
                        </a:rPr>
                        <a:t> </a:t>
                      </a:r>
                      <a:endParaRPr lang="en-US" sz="800" dirty="0">
                        <a:effectLst/>
                      </a:endParaRPr>
                    </a:p>
                    <a:p>
                      <a:r>
                        <a:rPr lang="en-US" sz="2000" kern="1200" dirty="0">
                          <a:solidFill>
                            <a:schemeClr val="dk1"/>
                          </a:solidFill>
                          <a:effectLst/>
                          <a:latin typeface="+mn-lt"/>
                          <a:ea typeface="+mn-ea"/>
                          <a:cs typeface="+mn-cs"/>
                        </a:rPr>
                        <a:t>Schedule</a:t>
                      </a:r>
                      <a:r>
                        <a:rPr lang="en-US" sz="2000" kern="1200" baseline="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Antibiotic Stewardship Team meeting </a:t>
                      </a:r>
                    </a:p>
                    <a:p>
                      <a:pPr marL="342900" indent="-342900">
                        <a:buFont typeface="Arial" panose="020B0604020202020204" pitchFamily="34" charset="0"/>
                        <a:buChar char="•"/>
                      </a:pPr>
                      <a:r>
                        <a:rPr lang="en-US" sz="2000" kern="1200" dirty="0">
                          <a:solidFill>
                            <a:schemeClr val="dk1"/>
                          </a:solidFill>
                          <a:effectLst/>
                          <a:latin typeface="+mn-lt"/>
                          <a:ea typeface="+mn-ea"/>
                          <a:cs typeface="+mn-cs"/>
                        </a:rPr>
                        <a:t>Develop a Mission Statement</a:t>
                      </a:r>
                    </a:p>
                    <a:p>
                      <a:pPr marL="342900" indent="-342900">
                        <a:buFont typeface="Arial" panose="020B0604020202020204" pitchFamily="34" charset="0"/>
                        <a:buChar char="•"/>
                      </a:pPr>
                      <a:r>
                        <a:rPr lang="en-US" sz="2000" kern="1200" dirty="0">
                          <a:solidFill>
                            <a:schemeClr val="dk1"/>
                          </a:solidFill>
                          <a:effectLst/>
                          <a:latin typeface="+mn-lt"/>
                          <a:ea typeface="+mn-ea"/>
                          <a:cs typeface="+mn-cs"/>
                        </a:rPr>
                        <a:t>Brainstorm possible interventions to improve antibiotic use</a:t>
                      </a:r>
                      <a:r>
                        <a:rPr lang="en-US" dirty="0">
                          <a:effectLst/>
                        </a:rPr>
                        <a:t> </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FFF1CE"/>
                    </a:solidFill>
                  </a:tcPr>
                </a:tc>
                <a:tc>
                  <a:txBody>
                    <a:bodyPr/>
                    <a:lstStyle/>
                    <a:p>
                      <a:r>
                        <a:rPr lang="en-US" sz="2000" kern="1200" dirty="0">
                          <a:solidFill>
                            <a:schemeClr val="dk1"/>
                          </a:solidFill>
                          <a:effectLst/>
                          <a:latin typeface="+mn-lt"/>
                          <a:ea typeface="+mn-ea"/>
                          <a:cs typeface="+mn-cs"/>
                        </a:rPr>
                        <a:t>Ask frontline providers to sign the </a:t>
                      </a:r>
                      <a:r>
                        <a:rPr lang="en-US" sz="2000" kern="1200" dirty="0">
                          <a:solidFill>
                            <a:schemeClr val="dk1"/>
                          </a:solidFill>
                          <a:effectLst/>
                          <a:latin typeface="+mn-lt"/>
                          <a:ea typeface="+mn-ea"/>
                          <a:cs typeface="+mn-cs"/>
                          <a:hlinkClick r:id="rId4"/>
                        </a:rPr>
                        <a:t>Commitment Poster</a:t>
                      </a:r>
                      <a:endParaRPr lang="en-US" sz="1600" dirty="0">
                        <a:effectLst/>
                      </a:endParaRPr>
                    </a:p>
                  </a:txBody>
                  <a:tcPr marL="68580" marR="68580" marT="0" marB="0">
                    <a:solidFill>
                      <a:srgbClr val="FFF1CE"/>
                    </a:solidFill>
                  </a:tcPr>
                </a:tc>
                <a:extLst>
                  <a:ext uri="{0D108BD9-81ED-4DB2-BD59-A6C34878D82A}">
                    <a16:rowId xmlns:a16="http://schemas.microsoft.com/office/drawing/2014/main" val="953401231"/>
                  </a:ext>
                </a:extLst>
              </a:tr>
              <a:tr h="370840">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dirty="0">
                          <a:solidFill>
                            <a:srgbClr val="FFFFFF"/>
                          </a:solidFill>
                          <a:effectLst/>
                          <a:latin typeface="+mn-lt"/>
                          <a:ea typeface="Times New Roman" panose="02020603050405020304" pitchFamily="18" charset="0"/>
                          <a:cs typeface="Arial" panose="020B0604020202020204" pitchFamily="34" charset="0"/>
                        </a:rPr>
                        <a:t>Supporting</a:t>
                      </a:r>
                      <a:r>
                        <a:rPr lang="en-US" sz="2000" b="1" dirty="0">
                          <a:solidFill>
                            <a:srgbClr val="FFFFFF"/>
                          </a:solidFill>
                          <a:effectLst/>
                          <a:latin typeface="+mn-lt"/>
                          <a:ea typeface="Times New Roman" panose="02020603050405020304" pitchFamily="18" charset="0"/>
                          <a:cs typeface="Arial" panose="020B0604020202020204" pitchFamily="34" charset="0"/>
                        </a:rPr>
                        <a:t> </a:t>
                      </a:r>
                      <a:r>
                        <a:rPr lang="en-US" sz="2800" b="1" dirty="0">
                          <a:solidFill>
                            <a:srgbClr val="FFFFFF"/>
                          </a:solidFill>
                          <a:effectLst/>
                          <a:latin typeface="+mn-lt"/>
                          <a:ea typeface="Times New Roman" panose="02020603050405020304" pitchFamily="18" charset="0"/>
                          <a:cs typeface="Arial" panose="020B0604020202020204" pitchFamily="34" charset="0"/>
                        </a:rPr>
                        <a:t>Materials</a:t>
                      </a:r>
                      <a:endParaRPr lang="en-US" sz="2800" dirty="0">
                        <a:effectLst/>
                        <a:latin typeface="+mn-lt"/>
                        <a:ea typeface="Calibri" panose="020F0502020204030204" pitchFamily="34" charset="0"/>
                        <a:cs typeface="Arial" panose="020B0604020202020204" pitchFamily="34" charset="0"/>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370840">
                <a:tc gridSpan="2">
                  <a:txBody>
                    <a:bodyPr/>
                    <a:lstStyle/>
                    <a:p>
                      <a:r>
                        <a:rPr lang="en-US" sz="2000" kern="1200" dirty="0">
                          <a:solidFill>
                            <a:schemeClr val="dk1"/>
                          </a:solidFill>
                          <a:effectLst/>
                          <a:latin typeface="+mn-lt"/>
                          <a:ea typeface="+mn-ea"/>
                          <a:cs typeface="+mn-cs"/>
                        </a:rPr>
                        <a:t>Four Moments of Antibiotic Decision Making </a:t>
                      </a:r>
                      <a:r>
                        <a:rPr lang="en-US" sz="2000" kern="1200" dirty="0">
                          <a:solidFill>
                            <a:schemeClr val="dk1"/>
                          </a:solidFill>
                          <a:effectLst/>
                          <a:latin typeface="+mn-lt"/>
                          <a:ea typeface="+mn-ea"/>
                          <a:cs typeface="+mn-cs"/>
                          <a:hlinkClick r:id="rId5"/>
                        </a:rPr>
                        <a:t>Posters</a:t>
                      </a:r>
                      <a:endParaRPr lang="en-US" dirty="0">
                        <a:effectLst/>
                      </a:endParaRPr>
                    </a:p>
                  </a:txBody>
                  <a:tcPr marL="68580" marR="68580" marT="0" marB="0">
                    <a:solidFill>
                      <a:srgbClr val="FFF1CE"/>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26272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143000"/>
            <a:ext cx="9052560" cy="5943600"/>
          </a:xfrm>
        </p:spPr>
        <p:txBody>
          <a:bodyPr>
            <a:normAutofit/>
          </a:bodyPr>
          <a:lstStyle/>
          <a:p>
            <a:pPr>
              <a:spcBef>
                <a:spcPts val="1800"/>
              </a:spcBef>
            </a:pPr>
            <a:r>
              <a:rPr lang="en-US" sz="28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pPr>
              <a:spcBef>
                <a:spcPts val="1800"/>
              </a:spcBef>
            </a:pPr>
            <a:endParaRPr lang="en-US" sz="2800"/>
          </a:p>
        </p:txBody>
      </p:sp>
      <p:sp>
        <p:nvSpPr>
          <p:cNvPr id="4" name="Slide Number Placeholder 3"/>
          <p:cNvSpPr>
            <a:spLocks noGrp="1"/>
          </p:cNvSpPr>
          <p:nvPr>
            <p:ph type="sldNum" sz="quarter" idx="4294967295"/>
          </p:nvPr>
        </p:nvSpPr>
        <p:spPr>
          <a:xfrm>
            <a:off x="9590088" y="7377113"/>
            <a:ext cx="468312" cy="414337"/>
          </a:xfrm>
        </p:spPr>
        <p:txBody>
          <a:bodyPr/>
          <a:lstStyle/>
          <a:p>
            <a:fld id="{390C5B08-BD67-40B7-9FCB-303274082AFB}" type="slidenum">
              <a:rPr lang="en-US" smtClean="0"/>
              <a:pPr/>
              <a:t>26</a:t>
            </a:fld>
            <a:endParaRPr lang="en-US"/>
          </a:p>
        </p:txBody>
      </p:sp>
    </p:spTree>
    <p:custDataLst>
      <p:tags r:id="rId1"/>
    </p:custDataLst>
    <p:extLst>
      <p:ext uri="{BB962C8B-B14F-4D97-AF65-F5344CB8AC3E}">
        <p14:creationId xmlns:p14="http://schemas.microsoft.com/office/powerpoint/2010/main" val="205621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References</a:t>
            </a:r>
          </a:p>
        </p:txBody>
      </p:sp>
      <p:sp>
        <p:nvSpPr>
          <p:cNvPr id="3" name="Content Placeholder 2"/>
          <p:cNvSpPr>
            <a:spLocks noGrp="1"/>
          </p:cNvSpPr>
          <p:nvPr>
            <p:ph idx="1"/>
          </p:nvPr>
        </p:nvSpPr>
        <p:spPr/>
        <p:txBody>
          <a:bodyPr/>
          <a:lstStyle/>
          <a:p>
            <a:pPr marL="742950" indent="-742950">
              <a:buFont typeface="+mj-lt"/>
              <a:buAutoNum type="arabicPeriod"/>
            </a:pPr>
            <a:r>
              <a:rPr lang="en-US" sz="2000"/>
              <a:t>Lim CJ, Kong DCM, Stuart RL. Reducing inappropriate antibiotic prescribing in the residential care setting: current perspectives. </a:t>
            </a:r>
            <a:r>
              <a:rPr lang="en-US" sz="2000" err="1"/>
              <a:t>Clin</a:t>
            </a:r>
            <a:r>
              <a:rPr lang="en-US" sz="2000"/>
              <a:t> </a:t>
            </a:r>
            <a:r>
              <a:rPr lang="en-US" sz="2000" err="1"/>
              <a:t>Interven</a:t>
            </a:r>
            <a:r>
              <a:rPr lang="en-US" sz="2000"/>
              <a:t> Aging. 2014 Jan; 9:165-77. PMID: 24477218.</a:t>
            </a:r>
          </a:p>
          <a:p>
            <a:pPr marL="742950" indent="-742950">
              <a:buFont typeface="+mj-lt"/>
              <a:buAutoNum type="arabicPeriod"/>
            </a:pPr>
            <a:r>
              <a:rPr lang="en-US" sz="2000"/>
              <a:t>Nicolle LE, Bentley D, Garibaldi R, et al. Antimicrobial use in long-term care facilities. Infect Control </a:t>
            </a:r>
            <a:r>
              <a:rPr lang="en-US" sz="2000" err="1"/>
              <a:t>Hosp</a:t>
            </a:r>
            <a:r>
              <a:rPr lang="en-US" sz="2000"/>
              <a:t> </a:t>
            </a:r>
            <a:r>
              <a:rPr lang="en-US" sz="2000" err="1"/>
              <a:t>Epidemiol</a:t>
            </a:r>
            <a:r>
              <a:rPr lang="en-US" sz="2000"/>
              <a:t> 2000 Aug; 21(8):537–45. PMID: 10968724.</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27</a:t>
            </a:fld>
            <a:endParaRPr lang="en-US"/>
          </a:p>
        </p:txBody>
      </p:sp>
    </p:spTree>
    <p:extLst>
      <p:ext uri="{BB962C8B-B14F-4D97-AF65-F5344CB8AC3E}">
        <p14:creationId xmlns:p14="http://schemas.microsoft.com/office/powerpoint/2010/main" val="170770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Overuse and Consequences</a:t>
            </a:r>
            <a:endParaRPr lang="en-US" sz="3600" baseline="30000"/>
          </a:p>
        </p:txBody>
      </p:sp>
      <p:sp>
        <p:nvSpPr>
          <p:cNvPr id="3" name="Content Placeholder 2"/>
          <p:cNvSpPr>
            <a:spLocks noGrp="1"/>
          </p:cNvSpPr>
          <p:nvPr>
            <p:ph idx="1"/>
          </p:nvPr>
        </p:nvSpPr>
        <p:spPr>
          <a:xfrm>
            <a:off x="502920" y="1066800"/>
            <a:ext cx="9052560" cy="5486400"/>
          </a:xfrm>
        </p:spPr>
        <p:txBody>
          <a:bodyPr>
            <a:normAutofit fontScale="92500" lnSpcReduction="10000"/>
          </a:bodyPr>
          <a:lstStyle/>
          <a:p>
            <a:r>
              <a:rPr lang="en-US" sz="3200" dirty="0"/>
              <a:t>Up to 75% of antibiotics prescribed in nursing homes are considered inappropriate or unnecessary</a:t>
            </a:r>
            <a:r>
              <a:rPr lang="en-US" sz="3200" baseline="30000" dirty="0"/>
              <a:t>1,2</a:t>
            </a:r>
            <a:r>
              <a:rPr lang="en-US" sz="3200" dirty="0"/>
              <a:t> </a:t>
            </a:r>
          </a:p>
          <a:p>
            <a:r>
              <a:rPr lang="en-US" sz="3200" dirty="0"/>
              <a:t>Potential consequences:</a:t>
            </a:r>
          </a:p>
          <a:p>
            <a:pPr lvl="1">
              <a:buFont typeface="Calibri" panose="020F0502020204030204" pitchFamily="34" charset="0"/>
              <a:buChar char="―"/>
            </a:pPr>
            <a:r>
              <a:rPr lang="en-US" sz="2400" dirty="0"/>
              <a:t>Allergic reactions</a:t>
            </a:r>
          </a:p>
          <a:p>
            <a:pPr lvl="1">
              <a:buFont typeface="Calibri" panose="020F0502020204030204" pitchFamily="34" charset="0"/>
              <a:buChar char="―"/>
            </a:pPr>
            <a:r>
              <a:rPr lang="en-US" sz="2400" dirty="0"/>
              <a:t>Loss of appetite </a:t>
            </a:r>
          </a:p>
          <a:p>
            <a:pPr lvl="1">
              <a:buFont typeface="Calibri" panose="020F0502020204030204" pitchFamily="34" charset="0"/>
              <a:buChar char="―"/>
            </a:pPr>
            <a:r>
              <a:rPr lang="en-US" sz="2400" dirty="0"/>
              <a:t>Diarrhea</a:t>
            </a:r>
          </a:p>
          <a:p>
            <a:pPr lvl="1">
              <a:buFont typeface="Calibri" panose="020F0502020204030204" pitchFamily="34" charset="0"/>
              <a:buChar char="―"/>
            </a:pPr>
            <a:r>
              <a:rPr lang="en-US" sz="2400" dirty="0"/>
              <a:t>Kidney or liver damage</a:t>
            </a:r>
          </a:p>
          <a:p>
            <a:pPr lvl="1">
              <a:buFont typeface="Calibri" panose="020F0502020204030204" pitchFamily="34" charset="0"/>
              <a:buChar char="―"/>
            </a:pPr>
            <a:r>
              <a:rPr lang="en-US" sz="2400" dirty="0"/>
              <a:t>Confusion or mental </a:t>
            </a:r>
            <a:br>
              <a:rPr lang="en-US" sz="2400" dirty="0"/>
            </a:br>
            <a:r>
              <a:rPr lang="en-US" sz="2400" dirty="0"/>
              <a:t>status changes</a:t>
            </a:r>
          </a:p>
          <a:p>
            <a:pPr lvl="1">
              <a:buFont typeface="Calibri" panose="020F0502020204030204" pitchFamily="34" charset="0"/>
              <a:buChar char="―"/>
            </a:pPr>
            <a:r>
              <a:rPr lang="en-US" sz="2400" dirty="0"/>
              <a:t>Seizure</a:t>
            </a:r>
          </a:p>
          <a:p>
            <a:pPr lvl="1">
              <a:buFont typeface="Calibri" panose="020F0502020204030204" pitchFamily="34" charset="0"/>
              <a:buChar char="―"/>
            </a:pPr>
            <a:r>
              <a:rPr lang="en-US" sz="2400" dirty="0"/>
              <a:t>Cardiac arrhythmias</a:t>
            </a:r>
          </a:p>
          <a:p>
            <a:pPr lvl="1">
              <a:buFont typeface="Calibri" panose="020F0502020204030204" pitchFamily="34" charset="0"/>
              <a:buChar char="―"/>
            </a:pPr>
            <a:r>
              <a:rPr lang="en-US" sz="2400" i="1" dirty="0" err="1"/>
              <a:t>Clostridioides</a:t>
            </a:r>
            <a:r>
              <a:rPr lang="en-US" sz="2400" i="1" dirty="0"/>
              <a:t> difficile </a:t>
            </a:r>
            <a:r>
              <a:rPr lang="en-US" sz="2400" dirty="0"/>
              <a:t>infection</a:t>
            </a:r>
          </a:p>
          <a:p>
            <a:pPr lvl="1">
              <a:buFont typeface="Calibri" panose="020F0502020204030204" pitchFamily="34" charset="0"/>
              <a:buChar char="―"/>
            </a:pPr>
            <a:r>
              <a:rPr lang="en-US" sz="2400" dirty="0"/>
              <a:t>Drug-resistant bacteria</a:t>
            </a:r>
            <a:endParaRPr lang="en-US" sz="2800"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pic>
        <p:nvPicPr>
          <p:cNvPr id="5" name="Picture 4" title="Photograph of an upset m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819400"/>
            <a:ext cx="4257040" cy="283802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495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Forming an Antibiotic Stewardship Team</a:t>
            </a:r>
          </a:p>
        </p:txBody>
      </p:sp>
      <p:pic>
        <p:nvPicPr>
          <p:cNvPr id="5" name="Picture 4" descr="Photograph of a diverse team of healthcare provid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375" y="1256027"/>
            <a:ext cx="4866547" cy="2737104"/>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sz="half" idx="1"/>
          </p:nvPr>
        </p:nvSpPr>
        <p:spPr>
          <a:xfrm>
            <a:off x="457199" y="4191000"/>
            <a:ext cx="9134898" cy="1073286"/>
          </a:xfrm>
        </p:spPr>
        <p:txBody>
          <a:bodyPr>
            <a:noAutofit/>
          </a:bodyPr>
          <a:lstStyle/>
          <a:p>
            <a:pPr marL="0" indent="0">
              <a:buNone/>
            </a:pPr>
            <a:r>
              <a:rPr lang="en-US" b="1" dirty="0">
                <a:latin typeface="Calibri" panose="020F0502020204030204" pitchFamily="34" charset="0"/>
                <a:ea typeface="Calibri" panose="020F0502020204030204" pitchFamily="34" charset="0"/>
                <a:cs typeface="Times New Roman" panose="02020603050405020304" pitchFamily="18" charset="0"/>
              </a:rPr>
              <a:t>Examples of individuals to choose for your antibiotic stewardship team</a:t>
            </a:r>
            <a:r>
              <a:rPr lang="en-US" b="1" dirty="0"/>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Content Placeholder 3"/>
          <p:cNvSpPr>
            <a:spLocks noGrp="1"/>
          </p:cNvSpPr>
          <p:nvPr>
            <p:ph sz="half" idx="2"/>
          </p:nvPr>
        </p:nvSpPr>
        <p:spPr>
          <a:xfrm>
            <a:off x="457199" y="5231477"/>
            <a:ext cx="9601200" cy="2127114"/>
          </a:xfrm>
        </p:spPr>
        <p:txBody>
          <a:bodyPr numCol="2">
            <a:noAutofit/>
          </a:bodyPr>
          <a:lstStyle/>
          <a:p>
            <a:pPr marL="342900" indent="-342900"/>
            <a:r>
              <a:rPr lang="en-US" sz="2400"/>
              <a:t>Medical Director</a:t>
            </a:r>
          </a:p>
          <a:p>
            <a:pPr marL="342900" indent="-342900"/>
            <a:r>
              <a:rPr lang="en-US" sz="2400"/>
              <a:t>Director or Assistant Director of Nursing   </a:t>
            </a:r>
          </a:p>
          <a:p>
            <a:pPr marL="342900" indent="-342900"/>
            <a:r>
              <a:rPr lang="en-US" sz="2400"/>
              <a:t>Infection Control </a:t>
            </a:r>
            <a:r>
              <a:rPr lang="en-US" sz="2400" err="1"/>
              <a:t>Preventionist</a:t>
            </a:r>
            <a:endParaRPr lang="en-US" sz="2400"/>
          </a:p>
          <a:p>
            <a:pPr marL="342900" indent="-342900"/>
            <a:endParaRPr lang="en-US" sz="2400"/>
          </a:p>
          <a:p>
            <a:pPr marL="342900" indent="-342900"/>
            <a:endParaRPr lang="en-US" sz="2400"/>
          </a:p>
          <a:p>
            <a:pPr marL="342900" indent="-342900"/>
            <a:r>
              <a:rPr lang="en-US" sz="2400"/>
              <a:t>Consultant Pharmacist</a:t>
            </a:r>
          </a:p>
          <a:p>
            <a:pPr marL="342900" indent="-342900"/>
            <a:r>
              <a:rPr lang="en-US" sz="2400"/>
              <a:t>Family Representative</a:t>
            </a:r>
          </a:p>
          <a:p>
            <a:pPr marL="342900" indent="-342900"/>
            <a:r>
              <a:rPr lang="en-US" sz="2400"/>
              <a:t>Resident of Facility</a:t>
            </a:r>
          </a:p>
          <a:p>
            <a:pPr marL="342900" indent="-342900"/>
            <a:r>
              <a:rPr lang="en-US" sz="2400"/>
              <a:t>Administrator or other Senior Executive</a:t>
            </a:r>
          </a:p>
          <a:p>
            <a:endParaRPr lang="en-US" sz="2400"/>
          </a:p>
        </p:txBody>
      </p:sp>
      <p:sp>
        <p:nvSpPr>
          <p:cNvPr id="31" name="Slide Number Placeholder 30"/>
          <p:cNvSpPr>
            <a:spLocks noGrp="1"/>
          </p:cNvSpPr>
          <p:nvPr>
            <p:ph type="sldNum" sz="quarter" idx="12"/>
          </p:nvPr>
        </p:nvSpPr>
        <p:spPr/>
        <p:txBody>
          <a:bodyPr/>
          <a:lstStyle/>
          <a:p>
            <a:fld id="{993EEC8E-C5CF-40DF-832D-5BCB0E209B98}" type="slidenum">
              <a:rPr lang="en-US" smtClean="0"/>
              <a:t>4</a:t>
            </a:fld>
            <a:endParaRPr lang="en-US"/>
          </a:p>
        </p:txBody>
      </p:sp>
    </p:spTree>
    <p:custDataLst>
      <p:tags r:id="rId1"/>
    </p:custDataLst>
    <p:extLst>
      <p:ext uri="{BB962C8B-B14F-4D97-AF65-F5344CB8AC3E}">
        <p14:creationId xmlns:p14="http://schemas.microsoft.com/office/powerpoint/2010/main" val="278876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Forming a Team</a:t>
            </a:r>
          </a:p>
        </p:txBody>
      </p:sp>
      <p:pic>
        <p:nvPicPr>
          <p:cNvPr id="7" name="Picture 6" descr="Graphic of a staff memb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057075"/>
            <a:ext cx="914400" cy="2873831"/>
          </a:xfrm>
          <a:prstGeom prst="rect">
            <a:avLst/>
          </a:prstGeom>
        </p:spPr>
      </p:pic>
      <p:pic>
        <p:nvPicPr>
          <p:cNvPr id="8" name="Picture 7" descr="Graphic of a staff memb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1088" y="1020820"/>
            <a:ext cx="921512" cy="2894802"/>
          </a:xfrm>
          <a:prstGeom prst="rect">
            <a:avLst/>
          </a:prstGeom>
        </p:spPr>
      </p:pic>
      <p:pic>
        <p:nvPicPr>
          <p:cNvPr id="9" name="Picture 8" descr="Graphic of a staff memb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234" y="977299"/>
            <a:ext cx="935366" cy="2938323"/>
          </a:xfrm>
          <a:prstGeom prst="rect">
            <a:avLst/>
          </a:prstGeom>
        </p:spPr>
      </p:pic>
      <p:sp>
        <p:nvSpPr>
          <p:cNvPr id="14" name="Content Placeholder 13"/>
          <p:cNvSpPr>
            <a:spLocks noGrp="1"/>
          </p:cNvSpPr>
          <p:nvPr>
            <p:ph sz="half" idx="1"/>
          </p:nvPr>
        </p:nvSpPr>
        <p:spPr>
          <a:xfrm>
            <a:off x="502920" y="4267200"/>
            <a:ext cx="9174480" cy="595303"/>
          </a:xfrm>
          <a:prstGeom prst="rect">
            <a:avLst/>
          </a:prstGeom>
        </p:spPr>
        <p:txBody>
          <a:bodyPr wrap="square">
            <a:spAutoFit/>
          </a:bodyPr>
          <a:lstStyle/>
          <a:p>
            <a:pPr marL="0" indent="0" algn="ctr">
              <a:buNone/>
            </a:pPr>
            <a:r>
              <a:rPr lang="en-US" b="1"/>
              <a:t>Important qualities of ASP team leaders </a:t>
            </a:r>
          </a:p>
        </p:txBody>
      </p:sp>
      <p:sp>
        <p:nvSpPr>
          <p:cNvPr id="15" name="Content Placeholder 14"/>
          <p:cNvSpPr>
            <a:spLocks noGrp="1"/>
          </p:cNvSpPr>
          <p:nvPr>
            <p:ph sz="half" idx="2"/>
          </p:nvPr>
        </p:nvSpPr>
        <p:spPr>
          <a:xfrm>
            <a:off x="609600" y="4800600"/>
            <a:ext cx="8945880" cy="3574580"/>
          </a:xfrm>
          <a:prstGeom prst="rect">
            <a:avLst/>
          </a:prstGeom>
        </p:spPr>
        <p:txBody>
          <a:bodyPr wrap="square" numCol="2">
            <a:spAutoFit/>
          </a:bodyPr>
          <a:lstStyle/>
          <a:p>
            <a:pPr marL="342900" indent="-342900">
              <a:buFont typeface="Arial" panose="020B0604020202020204" pitchFamily="34" charset="0"/>
              <a:buChar char="•"/>
            </a:pPr>
            <a:r>
              <a:rPr lang="en-US" sz="2400"/>
              <a:t>Basic knowledge of antibiotics</a:t>
            </a:r>
          </a:p>
          <a:p>
            <a:pPr marL="342900" indent="-342900">
              <a:buFont typeface="Arial" panose="020B0604020202020204" pitchFamily="34" charset="0"/>
              <a:buChar char="•"/>
            </a:pPr>
            <a:r>
              <a:rPr lang="en-US" sz="2400"/>
              <a:t>Interest in a leadership role</a:t>
            </a:r>
          </a:p>
          <a:p>
            <a:pPr marL="342900" indent="-342900">
              <a:buFont typeface="Arial" panose="020B0604020202020204" pitchFamily="34" charset="0"/>
              <a:buChar char="•"/>
            </a:pPr>
            <a:r>
              <a:rPr lang="en-US" sz="2400"/>
              <a:t>Respect of their peers</a:t>
            </a:r>
          </a:p>
          <a:p>
            <a:pPr marL="342900" indent="-342900">
              <a:buFont typeface="Arial" panose="020B0604020202020204" pitchFamily="34" charset="0"/>
              <a:buChar char="•"/>
            </a:pPr>
            <a:r>
              <a:rPr lang="en-US" sz="2400"/>
              <a:t>Receptive of feedback</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Ability to work in teams to solve problems</a:t>
            </a:r>
          </a:p>
          <a:p>
            <a:pPr marL="342900" indent="-342900">
              <a:buFont typeface="Arial" panose="020B0604020202020204" pitchFamily="34" charset="0"/>
              <a:buChar char="•"/>
            </a:pPr>
            <a:r>
              <a:rPr lang="en-US" sz="2400"/>
              <a:t>Interest in and devotion to improving antibiotic use in nursing homes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13" name="Slide Number Placeholder 12"/>
          <p:cNvSpPr>
            <a:spLocks noGrp="1"/>
          </p:cNvSpPr>
          <p:nvPr>
            <p:ph type="sldNum" sz="quarter" idx="12"/>
          </p:nvPr>
        </p:nvSpPr>
        <p:spPr/>
        <p:txBody>
          <a:bodyPr/>
          <a:lstStyle/>
          <a:p>
            <a:fld id="{993EEC8E-C5CF-40DF-832D-5BCB0E209B98}" type="slidenum">
              <a:rPr lang="en-US" smtClean="0"/>
              <a:t>5</a:t>
            </a:fld>
            <a:endParaRPr lang="en-US"/>
          </a:p>
        </p:txBody>
      </p:sp>
    </p:spTree>
    <p:custDataLst>
      <p:tags r:id="rId1"/>
    </p:custDataLst>
    <p:extLst>
      <p:ext uri="{BB962C8B-B14F-4D97-AF65-F5344CB8AC3E}">
        <p14:creationId xmlns:p14="http://schemas.microsoft.com/office/powerpoint/2010/main" val="190824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Getting Off to a Successful Start</a:t>
            </a:r>
          </a:p>
        </p:txBody>
      </p:sp>
      <p:pic>
        <p:nvPicPr>
          <p:cNvPr id="12" name="Picture 11" descr="Graphic of a staff member with callouts to the text: To ensure that every resident who is prescribed antibiotics receives the optimal drug, dose duration, and route of administration.&#10;&#10;To reserve antibiotic use to only when necessary, thereby protecting residents from unnecessary side effects of antibiotic exposure.&#10;&#10;To educate the staff and the community about the importance of appropriate antibiotic use in long-term care and to guide them towards this practice.&#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49" y="1905000"/>
            <a:ext cx="9253728" cy="5120640"/>
          </a:xfrm>
          <a:prstGeom prst="rect">
            <a:avLst/>
          </a:prstGeom>
        </p:spPr>
      </p:pic>
      <p:sp>
        <p:nvSpPr>
          <p:cNvPr id="3" name="Content Placeholder 2"/>
          <p:cNvSpPr>
            <a:spLocks noGrp="1"/>
          </p:cNvSpPr>
          <p:nvPr>
            <p:ph idx="1"/>
          </p:nvPr>
        </p:nvSpPr>
        <p:spPr>
          <a:xfrm>
            <a:off x="488098" y="990600"/>
            <a:ext cx="9052560" cy="6148178"/>
          </a:xfrm>
        </p:spPr>
        <p:txBody>
          <a:bodyPr>
            <a:normAutofit/>
          </a:bodyPr>
          <a:lstStyle/>
          <a:p>
            <a:r>
              <a:rPr lang="en-US" sz="3200"/>
              <a:t>Schedule regular team meetings</a:t>
            </a:r>
          </a:p>
          <a:p>
            <a:r>
              <a:rPr lang="en-US" sz="3200"/>
              <a:t>Form a mission statement </a:t>
            </a:r>
          </a:p>
          <a:p>
            <a:endParaRPr lang="en-US" sz="100">
              <a:solidFill>
                <a:sysClr val="windowText" lastClr="000000"/>
              </a:solidFill>
            </a:endParaRPr>
          </a:p>
          <a:p>
            <a:pPr marL="2928583" lvl="6" indent="0">
              <a:buNone/>
            </a:pPr>
            <a:r>
              <a:rPr lang="en-US">
                <a:solidFill>
                  <a:sysClr val="windowText" lastClr="000000"/>
                </a:solidFill>
              </a:rPr>
              <a:t>To ensure that every resident who is prescribed antibiotics receives the right drug, dose, duration, and route of administration.</a:t>
            </a:r>
          </a:p>
          <a:p>
            <a:pPr marL="2928583" lvl="6" indent="0">
              <a:buNone/>
            </a:pPr>
            <a:endParaRPr lang="en-US" sz="2700">
              <a:solidFill>
                <a:sysClr val="windowText" lastClr="000000"/>
              </a:solidFill>
            </a:endParaRPr>
          </a:p>
          <a:p>
            <a:pPr marL="2928583" lvl="6" indent="0">
              <a:buNone/>
            </a:pPr>
            <a:r>
              <a:rPr lang="en-US">
                <a:solidFill>
                  <a:sysClr val="windowText" lastClr="000000"/>
                </a:solidFill>
              </a:rPr>
              <a:t>To use antibiotics only when necessary, thereby protecting residents from unnecessary antibiotic exposure and adverse events.</a:t>
            </a:r>
          </a:p>
          <a:p>
            <a:pPr marL="2928583" lvl="6" indent="0">
              <a:buNone/>
            </a:pPr>
            <a:endParaRPr lang="en-US" sz="3000"/>
          </a:p>
          <a:p>
            <a:pPr marL="2928583" lvl="6" indent="0">
              <a:buNone/>
            </a:pPr>
            <a:r>
              <a:rPr lang="en-US"/>
              <a:t>To educate the staff and the community about the importance of appropriate antibiotic use in long-term care and to guide them toward this practice</a:t>
            </a:r>
            <a:r>
              <a:rPr lang="en-US" sz="2400"/>
              <a:t>.</a:t>
            </a:r>
          </a:p>
        </p:txBody>
      </p:sp>
      <p:sp>
        <p:nvSpPr>
          <p:cNvPr id="6" name="Slide Number Placeholder 5"/>
          <p:cNvSpPr>
            <a:spLocks noGrp="1"/>
          </p:cNvSpPr>
          <p:nvPr>
            <p:ph type="sldNum" sz="quarter" idx="12"/>
          </p:nvPr>
        </p:nvSpPr>
        <p:spPr/>
        <p:txBody>
          <a:bodyPr/>
          <a:lstStyle/>
          <a:p>
            <a:fld id="{993EEC8E-C5CF-40DF-832D-5BCB0E209B98}" type="slidenum">
              <a:rPr lang="en-US" smtClean="0"/>
              <a:t>6</a:t>
            </a:fld>
            <a:endParaRPr lang="en-US"/>
          </a:p>
        </p:txBody>
      </p:sp>
    </p:spTree>
    <p:custDataLst>
      <p:tags r:id="rId1"/>
    </p:custDataLst>
    <p:extLst>
      <p:ext uri="{BB962C8B-B14F-4D97-AF65-F5344CB8AC3E}">
        <p14:creationId xmlns:p14="http://schemas.microsoft.com/office/powerpoint/2010/main" val="262661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Where To Start</a:t>
            </a:r>
          </a:p>
        </p:txBody>
      </p:sp>
      <p:sp>
        <p:nvSpPr>
          <p:cNvPr id="3" name="Content Placeholder 2"/>
          <p:cNvSpPr>
            <a:spLocks noGrp="1"/>
          </p:cNvSpPr>
          <p:nvPr>
            <p:ph idx="1"/>
          </p:nvPr>
        </p:nvSpPr>
        <p:spPr>
          <a:xfrm>
            <a:off x="502920" y="960266"/>
            <a:ext cx="7337659" cy="4925456"/>
          </a:xfrm>
        </p:spPr>
        <p:txBody>
          <a:bodyPr>
            <a:normAutofit/>
          </a:bodyPr>
          <a:lstStyle/>
          <a:p>
            <a:r>
              <a:rPr lang="en-US" sz="3200"/>
              <a:t>Meet with your antibiotic stewardship team to identify problems as opportunities for improvement</a:t>
            </a:r>
          </a:p>
          <a:p>
            <a:r>
              <a:rPr lang="en-US" sz="3200"/>
              <a:t>Identify a problem to work on</a:t>
            </a:r>
          </a:p>
          <a:p>
            <a:pPr marL="396875" indent="0" algn="ctr">
              <a:buNone/>
            </a:pPr>
            <a:endParaRPr lang="en-US" sz="800">
              <a:solidFill>
                <a:sysClr val="windowText" lastClr="000000"/>
              </a:solidFill>
            </a:endParaRPr>
          </a:p>
          <a:p>
            <a:pPr marL="396875" indent="0" algn="ctr">
              <a:buNone/>
            </a:pPr>
            <a:r>
              <a:rPr lang="en-US" sz="2400">
                <a:solidFill>
                  <a:sysClr val="windowText" lastClr="000000"/>
                </a:solidFill>
              </a:rPr>
              <a:t>All of you recall the case of a recent resident </a:t>
            </a:r>
            <a:br>
              <a:rPr lang="en-US" sz="2400">
                <a:solidFill>
                  <a:sysClr val="windowText" lastClr="000000"/>
                </a:solidFill>
              </a:rPr>
            </a:br>
            <a:r>
              <a:rPr lang="en-US" sz="2400">
                <a:solidFill>
                  <a:sysClr val="windowText" lastClr="000000"/>
                </a:solidFill>
              </a:rPr>
              <a:t>who was transferred to the hospital for an </a:t>
            </a:r>
            <a:br>
              <a:rPr lang="en-US" sz="2400">
                <a:solidFill>
                  <a:sysClr val="windowText" lastClr="000000"/>
                </a:solidFill>
              </a:rPr>
            </a:br>
            <a:r>
              <a:rPr lang="en-US" sz="2400">
                <a:solidFill>
                  <a:sysClr val="windowText" lastClr="000000"/>
                </a:solidFill>
              </a:rPr>
              <a:t>INR of &gt;7 after receiving a fluoroquinolone for 8 days without monitoring.</a:t>
            </a:r>
          </a:p>
          <a:p>
            <a:endParaRPr lang="en-US" sz="3200"/>
          </a:p>
        </p:txBody>
      </p:sp>
      <p:pic>
        <p:nvPicPr>
          <p:cNvPr id="4" name="Picture 3" descr="Graphic with ideas floating around someone's he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631" y="838200"/>
            <a:ext cx="2552722" cy="2868827"/>
          </a:xfrm>
          <a:prstGeom prst="rect">
            <a:avLst/>
          </a:prstGeom>
        </p:spPr>
      </p:pic>
      <p:pic>
        <p:nvPicPr>
          <p:cNvPr id="7" name="Picture 6" descr="Graphic of a staff memb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15" y="4927464"/>
            <a:ext cx="644405" cy="2025275"/>
          </a:xfrm>
          <a:prstGeom prst="rect">
            <a:avLst/>
          </a:prstGeom>
        </p:spPr>
      </p:pic>
      <p:pic>
        <p:nvPicPr>
          <p:cNvPr id="8" name="Picture 7" descr="Graphic of a staff member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345" y="4961663"/>
            <a:ext cx="612327" cy="1991076"/>
          </a:xfrm>
          <a:prstGeom prst="rect">
            <a:avLst/>
          </a:prstGeom>
        </p:spPr>
      </p:pic>
      <p:pic>
        <p:nvPicPr>
          <p:cNvPr id="9" name="Picture 8" descr="Graphic of a staff memb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200" y="4961663"/>
            <a:ext cx="621303" cy="1991076"/>
          </a:xfrm>
          <a:prstGeom prst="rect">
            <a:avLst/>
          </a:prstGeom>
        </p:spPr>
      </p:pic>
      <p:sp>
        <p:nvSpPr>
          <p:cNvPr id="10" name="Rounded Rectangular Callout 9" descr="Speech bubble for the text: All of you recall the case of a recent resident who was transferred to the hospital for an INR of &gt;7 after receiving a fluoroquinolone for 8 days without monitoring.&#10;"/>
          <p:cNvSpPr/>
          <p:nvPr/>
        </p:nvSpPr>
        <p:spPr>
          <a:xfrm>
            <a:off x="806333" y="3276600"/>
            <a:ext cx="7118467" cy="1530504"/>
          </a:xfrm>
          <a:prstGeom prst="wedgeRoundRectCallout">
            <a:avLst>
              <a:gd name="adj1" fmla="val -43911"/>
              <a:gd name="adj2" fmla="val 64364"/>
              <a:gd name="adj3" fmla="val 16667"/>
            </a:avLst>
          </a:prstGeom>
          <a:solidFill>
            <a:srgbClr val="FFD602">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a:solidFill>
                <a:sysClr val="windowText" lastClr="000000"/>
              </a:solidFill>
            </a:endParaRPr>
          </a:p>
        </p:txBody>
      </p:sp>
      <p:sp>
        <p:nvSpPr>
          <p:cNvPr id="6" name="Slide Number Placeholder 5"/>
          <p:cNvSpPr>
            <a:spLocks noGrp="1"/>
          </p:cNvSpPr>
          <p:nvPr>
            <p:ph type="sldNum" sz="quarter" idx="12"/>
          </p:nvPr>
        </p:nvSpPr>
        <p:spPr/>
        <p:txBody>
          <a:bodyPr/>
          <a:lstStyle/>
          <a:p>
            <a:fld id="{993EEC8E-C5CF-40DF-832D-5BCB0E209B98}" type="slidenum">
              <a:rPr lang="en-US" smtClean="0"/>
              <a:t>7</a:t>
            </a:fld>
            <a:endParaRPr lang="en-US"/>
          </a:p>
        </p:txBody>
      </p:sp>
    </p:spTree>
    <p:custDataLst>
      <p:tags r:id="rId1"/>
    </p:custDataLst>
    <p:extLst>
      <p:ext uri="{BB962C8B-B14F-4D97-AF65-F5344CB8AC3E}">
        <p14:creationId xmlns:p14="http://schemas.microsoft.com/office/powerpoint/2010/main" val="162383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a:t>Reviewing the Events</a:t>
            </a:r>
          </a:p>
        </p:txBody>
      </p:sp>
      <p:pic>
        <p:nvPicPr>
          <p:cNvPr id="9" name="Picture 8" descr="Box with graphic of an IV dr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29640"/>
            <a:ext cx="3029712" cy="6156960"/>
          </a:xfrm>
          <a:prstGeom prst="rect">
            <a:avLst/>
          </a:prstGeom>
        </p:spPr>
      </p:pic>
      <p:pic>
        <p:nvPicPr>
          <p:cNvPr id="10" name="Picture 9" descr="Box with graphic of a nu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106" y="929640"/>
            <a:ext cx="3462528" cy="6181344"/>
          </a:xfrm>
          <a:prstGeom prst="rect">
            <a:avLst/>
          </a:prstGeom>
        </p:spPr>
      </p:pic>
      <p:pic>
        <p:nvPicPr>
          <p:cNvPr id="11" name="Picture 10" descr="Box with a graphic of the medicine symb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350" y="920692"/>
            <a:ext cx="3889248" cy="6175248"/>
          </a:xfrm>
          <a:prstGeom prst="rect">
            <a:avLst/>
          </a:prstGeom>
        </p:spPr>
      </p:pic>
      <p:pic>
        <p:nvPicPr>
          <p:cNvPr id="12" name="Picture 11" descr="Box with graphic of an ambula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7317" y="914400"/>
            <a:ext cx="2286000" cy="5766816"/>
          </a:xfrm>
          <a:prstGeom prst="rect">
            <a:avLst/>
          </a:prstGeom>
        </p:spPr>
      </p:pic>
      <p:sp>
        <p:nvSpPr>
          <p:cNvPr id="2" name="Content Placeholder 1"/>
          <p:cNvSpPr>
            <a:spLocks noGrp="1"/>
          </p:cNvSpPr>
          <p:nvPr>
            <p:ph idx="1"/>
          </p:nvPr>
        </p:nvSpPr>
        <p:spPr>
          <a:xfrm>
            <a:off x="221297" y="1347507"/>
            <a:ext cx="2241961" cy="5629967"/>
          </a:xfrm>
        </p:spPr>
        <p:txBody>
          <a:bodyPr>
            <a:normAutofit/>
          </a:bodyPr>
          <a:lstStyle/>
          <a:p>
            <a:pPr marL="0" indent="0" algn="ctr" defTabSz="377190">
              <a:buNone/>
            </a:pPr>
            <a:r>
              <a:rPr lang="en-US" sz="2000" b="1">
                <a:solidFill>
                  <a:schemeClr val="bg1"/>
                </a:solidFill>
              </a:rPr>
              <a:t>Clinical Event</a:t>
            </a:r>
          </a:p>
          <a:p>
            <a:pPr marL="0" indent="0" algn="ctr" defTabSz="377190">
              <a:buNone/>
            </a:pPr>
            <a:endParaRPr lang="en-US" sz="2000"/>
          </a:p>
          <a:p>
            <a:pPr marL="0" indent="0" algn="ctr" defTabSz="377190">
              <a:buNone/>
            </a:pPr>
            <a:r>
              <a:rPr lang="en-US" sz="2000"/>
              <a:t>Resident noted by her family member to have dark urine, with a foul odor.</a:t>
            </a:r>
          </a:p>
          <a:p>
            <a:pPr marL="0" indent="0" algn="ctr" defTabSz="377190">
              <a:buNone/>
            </a:pPr>
            <a:endParaRPr lang="en-US" sz="2000" b="1">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3"/>
          </p:nvPr>
        </p:nvSpPr>
        <p:spPr>
          <a:xfrm>
            <a:off x="2690791" y="1123358"/>
            <a:ext cx="2231711" cy="5719402"/>
          </a:xfrm>
        </p:spPr>
        <p:txBody>
          <a:bodyPr>
            <a:normAutofit/>
          </a:bodyPr>
          <a:lstStyle/>
          <a:p>
            <a:pPr marL="0" indent="0" algn="ctr" defTabSz="377190">
              <a:buNone/>
            </a:pPr>
            <a:r>
              <a:rPr lang="en-US" sz="2000" b="1" dirty="0">
                <a:solidFill>
                  <a:schemeClr val="bg1"/>
                </a:solidFill>
              </a:rPr>
              <a:t>Evaluation by</a:t>
            </a:r>
          </a:p>
          <a:p>
            <a:pPr marL="0" indent="0" algn="ctr" defTabSz="377190">
              <a:buNone/>
            </a:pPr>
            <a:r>
              <a:rPr lang="en-US" sz="2000" b="1" dirty="0">
                <a:solidFill>
                  <a:schemeClr val="bg1"/>
                </a:solidFill>
              </a:rPr>
              <a:t>R.N. or M.D.</a:t>
            </a:r>
          </a:p>
          <a:p>
            <a:pPr marL="0" indent="0" algn="ctr" defTabSz="377190">
              <a:buNone/>
            </a:pPr>
            <a:endParaRPr lang="en-US" sz="1100" dirty="0"/>
          </a:p>
          <a:p>
            <a:pPr marL="0" indent="0" algn="ctr" defTabSz="377190">
              <a:buNone/>
            </a:pPr>
            <a:r>
              <a:rPr lang="en-US" sz="2000" dirty="0"/>
              <a:t>The nurse sends a urine sample and has the covering provider sign the order for the urine culture.</a:t>
            </a:r>
          </a:p>
          <a:p>
            <a:pPr marL="0" indent="0" algn="ctr" defTabSz="377190">
              <a:buNone/>
            </a:pPr>
            <a:endParaRPr lang="en-US" sz="2000" b="1" dirty="0">
              <a:solidFill>
                <a:schemeClr val="bg1"/>
              </a:solidFill>
              <a:effectLst>
                <a:outerShdw blurRad="38100" dist="38100" dir="2700000" algn="tl">
                  <a:srgbClr val="000000">
                    <a:alpha val="43137"/>
                  </a:srgbClr>
                </a:outerShdw>
              </a:effectLst>
            </a:endParaRPr>
          </a:p>
        </p:txBody>
      </p:sp>
      <p:sp>
        <p:nvSpPr>
          <p:cNvPr id="4" name="Content Placeholder 3" descr="Text box highlighting the Decision to Prescribe Antibiotic section"/>
          <p:cNvSpPr>
            <a:spLocks noGrp="1"/>
          </p:cNvSpPr>
          <p:nvPr>
            <p:ph idx="14"/>
          </p:nvPr>
        </p:nvSpPr>
        <p:spPr>
          <a:xfrm>
            <a:off x="5177740" y="1016653"/>
            <a:ext cx="2204006" cy="5739093"/>
          </a:xfrm>
        </p:spPr>
        <p:txBody>
          <a:bodyPr>
            <a:normAutofit/>
          </a:bodyPr>
          <a:lstStyle/>
          <a:p>
            <a:pPr marL="0" indent="0" algn="ctr" defTabSz="377190">
              <a:buNone/>
            </a:pPr>
            <a:endParaRPr lang="en-US" sz="100" b="1" dirty="0">
              <a:solidFill>
                <a:schemeClr val="bg1"/>
              </a:solidFill>
            </a:endParaRPr>
          </a:p>
          <a:p>
            <a:pPr marL="0" indent="0" algn="ctr" defTabSz="377190">
              <a:buNone/>
            </a:pPr>
            <a:r>
              <a:rPr lang="en-US" sz="2000" b="1" dirty="0">
                <a:solidFill>
                  <a:schemeClr val="bg1"/>
                </a:solidFill>
              </a:rPr>
              <a:t>Decision To Prescribe Antibiotic</a:t>
            </a:r>
          </a:p>
          <a:p>
            <a:pPr marL="0" indent="0" algn="ctr">
              <a:buNone/>
            </a:pPr>
            <a:r>
              <a:rPr lang="en-US" sz="2000" dirty="0"/>
              <a:t>Urine culture:  &gt;100,000 </a:t>
            </a:r>
            <a:r>
              <a:rPr lang="en-US" sz="2000" dirty="0" err="1"/>
              <a:t>cfu</a:t>
            </a:r>
            <a:r>
              <a:rPr lang="en-US" sz="2000" dirty="0"/>
              <a:t>/mL Gram-negative rods. </a:t>
            </a:r>
          </a:p>
          <a:p>
            <a:pPr marL="0" indent="0" algn="ctr">
              <a:buNone/>
            </a:pPr>
            <a:endParaRPr lang="en-US" sz="1200" dirty="0"/>
          </a:p>
          <a:p>
            <a:pPr marL="0" indent="0" algn="ctr">
              <a:buNone/>
            </a:pPr>
            <a:r>
              <a:rPr lang="en-US" sz="2000" dirty="0"/>
              <a:t>The nurse notifies the on-call clinician, who orders ciprofloxacin.</a:t>
            </a:r>
          </a:p>
          <a:p>
            <a:pPr marL="0" indent="0" algn="ctr" defTabSz="377190">
              <a:buNone/>
            </a:pPr>
            <a:endParaRPr lang="en-US" sz="20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5"/>
          </p:nvPr>
        </p:nvSpPr>
        <p:spPr>
          <a:xfrm>
            <a:off x="7530965" y="1313726"/>
            <a:ext cx="2298835" cy="5797258"/>
          </a:xfrm>
        </p:spPr>
        <p:txBody>
          <a:bodyPr>
            <a:normAutofit/>
          </a:bodyPr>
          <a:lstStyle/>
          <a:p>
            <a:pPr marL="0" indent="0" algn="ctr">
              <a:buNone/>
            </a:pPr>
            <a:r>
              <a:rPr lang="en-US" sz="2000" b="1">
                <a:solidFill>
                  <a:schemeClr val="bg1"/>
                </a:solidFill>
              </a:rPr>
              <a:t>Outcome</a:t>
            </a:r>
          </a:p>
          <a:p>
            <a:pPr marL="0" indent="0">
              <a:buNone/>
            </a:pPr>
            <a:endParaRPr lang="en-US" sz="2000"/>
          </a:p>
          <a:p>
            <a:pPr marL="0" indent="0" algn="ctr">
              <a:buNone/>
            </a:pPr>
            <a:r>
              <a:rPr lang="en-US" sz="2000"/>
              <a:t>On day 8 of ciprofloxacin, her INR is &gt;7 and she is sent to the ED.</a:t>
            </a:r>
          </a:p>
          <a:p>
            <a:pPr marL="0" indent="0">
              <a:buNone/>
            </a:pPr>
            <a:endParaRPr lang="en-US" sz="2000" b="1">
              <a:solidFill>
                <a:schemeClr val="bg1"/>
              </a:solidFill>
              <a:effectLst>
                <a:outerShdw blurRad="38100" dist="38100" dir="2700000" algn="tl">
                  <a:srgbClr val="000000">
                    <a:alpha val="43137"/>
                  </a:srgbClr>
                </a:outerShdw>
              </a:effectLst>
            </a:endParaRPr>
          </a:p>
          <a:p>
            <a:pPr marL="0" indent="0">
              <a:buNone/>
            </a:pPr>
            <a:endParaRPr lang="en-US" sz="2000"/>
          </a:p>
        </p:txBody>
      </p:sp>
      <p:sp>
        <p:nvSpPr>
          <p:cNvPr id="19" name="Slide Number Placeholder 18"/>
          <p:cNvSpPr>
            <a:spLocks noGrp="1"/>
          </p:cNvSpPr>
          <p:nvPr>
            <p:ph type="sldNum" sz="quarter" idx="12"/>
          </p:nvPr>
        </p:nvSpPr>
        <p:spPr/>
        <p:txBody>
          <a:bodyPr/>
          <a:lstStyle/>
          <a:p>
            <a:fld id="{993EEC8E-C5CF-40DF-832D-5BCB0E209B98}" type="slidenum">
              <a:rPr lang="en-US" smtClean="0"/>
              <a:t>8</a:t>
            </a:fld>
            <a:endParaRPr lang="en-US"/>
          </a:p>
        </p:txBody>
      </p:sp>
    </p:spTree>
    <p:custDataLst>
      <p:tags r:id="rId1"/>
    </p:custDataLst>
    <p:extLst>
      <p:ext uri="{BB962C8B-B14F-4D97-AF65-F5344CB8AC3E}">
        <p14:creationId xmlns:p14="http://schemas.microsoft.com/office/powerpoint/2010/main" val="142255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x with graphic of an IV drip">
            <a:extLst>
              <a:ext uri="{FF2B5EF4-FFF2-40B4-BE49-F238E27FC236}">
                <a16:creationId xmlns:a16="http://schemas.microsoft.com/office/drawing/2014/main" id="{7E5CB56C-FB81-6948-93A5-569F886CA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 y="935946"/>
            <a:ext cx="2365248" cy="6117627"/>
          </a:xfrm>
          <a:prstGeom prst="rect">
            <a:avLst/>
          </a:prstGeom>
        </p:spPr>
      </p:pic>
      <p:sp>
        <p:nvSpPr>
          <p:cNvPr id="35" name="Slide Number Placeholder 34"/>
          <p:cNvSpPr>
            <a:spLocks noGrp="1"/>
          </p:cNvSpPr>
          <p:nvPr>
            <p:ph type="sldNum" sz="quarter" idx="12"/>
          </p:nvPr>
        </p:nvSpPr>
        <p:spPr/>
        <p:txBody>
          <a:bodyPr/>
          <a:lstStyle/>
          <a:p>
            <a:fld id="{993EEC8E-C5CF-40DF-832D-5BCB0E209B98}" type="slidenum">
              <a:rPr lang="en-US" smtClean="0"/>
              <a:t>9</a:t>
            </a:fld>
            <a:endParaRPr lang="en-US"/>
          </a:p>
        </p:txBody>
      </p:sp>
      <p:sp>
        <p:nvSpPr>
          <p:cNvPr id="8" name="Title 4"/>
          <p:cNvSpPr>
            <a:spLocks noGrp="1"/>
          </p:cNvSpPr>
          <p:nvPr>
            <p:ph type="title"/>
          </p:nvPr>
        </p:nvSpPr>
        <p:spPr>
          <a:xfrm>
            <a:off x="502920" y="311256"/>
            <a:ext cx="9052560" cy="603144"/>
          </a:xfrm>
        </p:spPr>
        <p:txBody>
          <a:bodyPr>
            <a:noAutofit/>
          </a:bodyPr>
          <a:lstStyle/>
          <a:p>
            <a:r>
              <a:rPr lang="en-US" sz="3600"/>
              <a:t>Identifying the Problems—1</a:t>
            </a:r>
          </a:p>
        </p:txBody>
      </p:sp>
      <p:sp>
        <p:nvSpPr>
          <p:cNvPr id="12" name="Content Placeholder 1"/>
          <p:cNvSpPr>
            <a:spLocks noGrp="1"/>
          </p:cNvSpPr>
          <p:nvPr>
            <p:ph idx="1"/>
          </p:nvPr>
        </p:nvSpPr>
        <p:spPr>
          <a:xfrm>
            <a:off x="179775" y="1219199"/>
            <a:ext cx="2177060" cy="5715001"/>
          </a:xfrm>
        </p:spPr>
        <p:txBody>
          <a:bodyPr>
            <a:normAutofit/>
          </a:bodyPr>
          <a:lstStyle/>
          <a:p>
            <a:pPr marL="0" indent="0" algn="ctr" defTabSz="377190">
              <a:buNone/>
            </a:pPr>
            <a:r>
              <a:rPr lang="en-US" sz="2000" b="1" dirty="0">
                <a:solidFill>
                  <a:schemeClr val="bg1"/>
                </a:solidFill>
              </a:rPr>
              <a:t>Clinical Event</a:t>
            </a:r>
          </a:p>
          <a:p>
            <a:pPr marL="0" indent="0" algn="ctr" defTabSz="377190">
              <a:buNone/>
            </a:pPr>
            <a:endParaRPr lang="en-US" sz="2000" b="1" dirty="0">
              <a:solidFill>
                <a:schemeClr val="bg1"/>
              </a:solidFill>
            </a:endParaRPr>
          </a:p>
          <a:p>
            <a:pPr marL="0" indent="0" algn="ctr" defTabSz="377190">
              <a:buNone/>
            </a:pPr>
            <a:endParaRPr lang="en-US" sz="2000" b="1" dirty="0">
              <a:solidFill>
                <a:schemeClr val="bg1"/>
              </a:solidFill>
            </a:endParaRPr>
          </a:p>
          <a:p>
            <a:pPr marL="0" indent="0" algn="ctr" defTabSz="377190">
              <a:buNone/>
            </a:pPr>
            <a:endParaRPr lang="en-US" sz="2000" b="1" dirty="0">
              <a:solidFill>
                <a:schemeClr val="bg1"/>
              </a:solidFill>
            </a:endParaRPr>
          </a:p>
          <a:p>
            <a:pPr marL="0" indent="0" algn="ctr" defTabSz="377190">
              <a:buNone/>
            </a:pPr>
            <a:r>
              <a:rPr lang="en-US" sz="1800" dirty="0"/>
              <a:t>Son notes resident has dark urine, with a foul odor. Her son states the last time she had a dark urine she had a UTI. He wants her to be tested. </a:t>
            </a:r>
          </a:p>
          <a:p>
            <a:pPr marL="0" lvl="0" indent="0" algn="ctr">
              <a:lnSpc>
                <a:spcPct val="107000"/>
              </a:lnSpc>
              <a:buNone/>
            </a:pPr>
            <a:endParaRPr lang="en-US" sz="1800" dirty="0">
              <a:ea typeface="Calibri" panose="020F0502020204030204" pitchFamily="34" charset="0"/>
              <a:cs typeface="Times New Roman" panose="02020603050405020304" pitchFamily="18" charset="0"/>
            </a:endParaRPr>
          </a:p>
          <a:p>
            <a:pPr marL="0" lvl="0" indent="0" algn="ctr">
              <a:lnSpc>
                <a:spcPct val="107000"/>
              </a:lnSpc>
              <a:buNone/>
            </a:pPr>
            <a:r>
              <a:rPr lang="en-US" sz="1800" dirty="0">
                <a:solidFill>
                  <a:srgbClr val="BA4525"/>
                </a:solidFill>
                <a:ea typeface="Calibri" panose="020F0502020204030204" pitchFamily="34" charset="0"/>
                <a:cs typeface="Times New Roman" panose="02020603050405020304" pitchFamily="18" charset="0"/>
              </a:rPr>
              <a:t>PROBLEM:</a:t>
            </a:r>
          </a:p>
          <a:p>
            <a:pPr marL="0" lvl="0" indent="0" algn="ctr">
              <a:lnSpc>
                <a:spcPct val="107000"/>
              </a:lnSpc>
              <a:buNone/>
            </a:pPr>
            <a:r>
              <a:rPr lang="en-US" sz="1800" dirty="0">
                <a:solidFill>
                  <a:srgbClr val="BA4525"/>
                </a:solidFill>
                <a:ea typeface="Calibri" panose="020F0502020204030204" pitchFamily="34" charset="0"/>
                <a:cs typeface="Times New Roman" panose="02020603050405020304" pitchFamily="18" charset="0"/>
              </a:rPr>
              <a:t>No discussion with the family or attempt to educate. </a:t>
            </a:r>
          </a:p>
        </p:txBody>
      </p:sp>
    </p:spTree>
    <p:custDataLst>
      <p:tags r:id="rId1"/>
    </p:custDataLst>
    <p:extLst>
      <p:ext uri="{BB962C8B-B14F-4D97-AF65-F5344CB8AC3E}">
        <p14:creationId xmlns:p14="http://schemas.microsoft.com/office/powerpoint/2010/main" val="6236819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0"/>
  <p:tag name="MMPROD_UIDATA" val="&lt;database version=&quot;11.0&quot;&gt;&lt;object type=&quot;1&quot; unique_id=&quot;10001&quot;&gt;&lt;object type=&quot;2&quot; unique_id=&quot;14094&quot;&gt;&lt;object type=&quot;3&quot; unique_id=&quot;21243&quot;&gt;&lt;property id=&quot;20148&quot; value=&quot;5&quot;/&gt;&lt;property id=&quot;20300&quot; value=&quot;Slide 1 - &amp;quot;Antibiotic Stewardship Program (ASP) Development &amp;quot;&quot;/&gt;&lt;property id=&quot;20307&quot; value=&quot;259&quot;/&gt;&lt;/object&gt;&lt;object type=&quot;3&quot; unique_id=&quot;21244&quot;&gt;&lt;property id=&quot;20148&quot; value=&quot;5&quot;/&gt;&lt;property id=&quot;20300&quot; value=&quot;Slide 4 - &amp;quot;Objectives&amp;quot;&quot;/&gt;&lt;property id=&quot;20307&quot; value=&quot;260&quot;/&gt;&lt;/object&gt;&lt;object type=&quot;3&quot; unique_id=&quot;21245&quot;&gt;&lt;property id=&quot;20148&quot; value=&quot;5&quot;/&gt;&lt;property id=&quot;20300&quot; value=&quot;Slide 5 - &amp;quot;What is Antibiotic Stewardship?&amp;quot;&quot;/&gt;&lt;property id=&quot;20307&quot; value=&quot;261&quot;/&gt;&lt;/object&gt;&lt;object type=&quot;3&quot; unique_id=&quot;21247&quot;&gt;&lt;property id=&quot;20148&quot; value=&quot;5&quot;/&gt;&lt;property id=&quot;20300&quot; value=&quot;Slide 7 - &amp;quot;Gathering an Antibiotic Stewardship Team&amp;quot;&quot;/&gt;&lt;property id=&quot;20307&quot; value=&quot;263&quot;/&gt;&lt;/object&gt;&lt;object type=&quot;3&quot; unique_id=&quot;21248&quot;&gt;&lt;property id=&quot;20148&quot; value=&quot;5&quot;/&gt;&lt;property id=&quot;20300&quot; value=&quot;Slide 8 - &amp;quot;Gathering a Team&amp;quot;&quot;/&gt;&lt;property id=&quot;20307&quot; value=&quot;264&quot;/&gt;&lt;/object&gt;&lt;object type=&quot;3&quot; unique_id=&quot;21249&quot;&gt;&lt;property id=&quot;20148&quot; value=&quot;5&quot;/&gt;&lt;property id=&quot;20300&quot; value=&quot;Slide 9 - &amp;quot;Getting Off to a Successful Start&amp;quot;&quot;/&gt;&lt;property id=&quot;20307&quot; value=&quot;265&quot;/&gt;&lt;/object&gt;&lt;object type=&quot;3&quot; unique_id=&quot;21250&quot;&gt;&lt;property id=&quot;20148&quot; value=&quot;5&quot;/&gt;&lt;property id=&quot;20300&quot; value=&quot;Slide 10 - &amp;quot;Where to Start&amp;quot;&quot;/&gt;&lt;property id=&quot;20307&quot; value=&quot;266&quot;/&gt;&lt;/object&gt;&lt;object type=&quot;3&quot; unique_id=&quot;21251&quot;&gt;&lt;property id=&quot;20148&quot; value=&quot;5&quot;/&gt;&lt;property id=&quot;20300&quot; value=&quot;Slide 11 - &amp;quot;Reviewing the Events&amp;quot;&quot;/&gt;&lt;property id=&quot;20307&quot; value=&quot;267&quot;/&gt;&lt;/object&gt;&lt;object type=&quot;3&quot; unique_id=&quot;21252&quot;&gt;&lt;property id=&quot;20148&quot; value=&quot;5&quot;/&gt;&lt;property id=&quot;20300&quot; value=&quot;Slide 14 - &amp;quot;Identifying the Problems&amp;quot;&quot;/&gt;&lt;property id=&quot;20307&quot; value=&quot;268&quot;/&gt;&lt;/object&gt;&lt;object type=&quot;3&quot; unique_id=&quot;21254&quot;&gt;&lt;property id=&quot;20148&quot; value=&quot;5&quot;/&gt;&lt;property id=&quot;20300&quot; value=&quot;Slide 17 - &amp;quot;How to Start&amp;quot;&quot;/&gt;&lt;property id=&quot;20307&quot; value=&quot;270&quot;/&gt;&lt;/object&gt;&lt;object type=&quot;3&quot; unique_id=&quot;21255&quot;&gt;&lt;property id=&quot;20148&quot; value=&quot;5&quot;/&gt;&lt;property id=&quot;20300&quot; value=&quot;Slide 18 - &amp;quot;Baseline Data&amp;quot;&quot;/&gt;&lt;property id=&quot;20307&quot; value=&quot;271&quot;/&gt;&lt;/object&gt;&lt;object type=&quot;3&quot; unique_id=&quot;21256&quot;&gt;&lt;property id=&quot;20148&quot; value=&quot;5&quot;/&gt;&lt;property id=&quot;20300&quot; value=&quot;Slide 19 - &amp;quot;Baseline Data Collection&amp;quot;&quot;/&gt;&lt;property id=&quot;20307&quot; value=&quot;272&quot;/&gt;&lt;/object&gt;&lt;object type=&quot;3&quot; unique_id=&quot;21257&quot;&gt;&lt;property id=&quot;20148&quot; value=&quot;5&quot;/&gt;&lt;property id=&quot;20300&quot; value=&quot;Slide 20 - &amp;quot;Intervention&amp;quot;&quot;/&gt;&lt;property id=&quot;20307&quot; value=&quot;273&quot;/&gt;&lt;/object&gt;&lt;object type=&quot;3&quot; unique_id=&quot;21258&quot;&gt;&lt;property id=&quot;20148&quot; value=&quot;5&quot;/&gt;&lt;property id=&quot;20300&quot; value=&quot;Slide 21 - &amp;quot;Outcomes&amp;quot;&quot;/&gt;&lt;property id=&quot;20307&quot; value=&quot;274&quot;/&gt;&lt;/object&gt;&lt;object type=&quot;3&quot; unique_id=&quot;21259&quot;&gt;&lt;property id=&quot;20148&quot; value=&quot;5&quot;/&gt;&lt;property id=&quot;20300&quot; value=&quot;Slide 22 - &amp;quot;Sharing/Distribution/Reporting&amp;quot;&quot;/&gt;&lt;property id=&quot;20307&quot; value=&quot;275&quot;/&gt;&lt;/object&gt;&lt;object type=&quot;3&quot; unique_id=&quot;21260&quot;&gt;&lt;property id=&quot;20148&quot; value=&quot;5&quot;/&gt;&lt;property id=&quot;20300&quot; value=&quot;Slide 23 - &amp;quot;Brainstorming More Interventions&amp;quot;&quot;/&gt;&lt;property id=&quot;20307&quot; value=&quot;276&quot;/&gt;&lt;/object&gt;&lt;object type=&quot;3&quot; unique_id=&quot;21263&quot;&gt;&lt;property id=&quot;20148&quot; value=&quot;5&quot;/&gt;&lt;property id=&quot;20300&quot; value=&quot;Slide 28 - &amp;quot;Review Steps and Resources&amp;quot;&quot;/&gt;&lt;property id=&quot;20307&quot; value=&quot;279&quot;/&gt;&lt;/object&gt;&lt;object type=&quot;3&quot; unique_id=&quot;21559&quot;&gt;&lt;property id=&quot;20148&quot; value=&quot;5&quot;/&gt;&lt;property id=&quot;20300&quot; value=&quot;Slide 29&quot;/&gt;&lt;property id=&quot;20307&quot; value=&quot;281&quot;/&gt;&lt;/object&gt;&lt;object type=&quot;3&quot; unique_id=&quot;21755&quot;&gt;&lt;property id=&quot;20148&quot; value=&quot;5&quot;/&gt;&lt;property id=&quot;20300&quot; value=&quot;Slide 12 - &amp;quot;Identifying the Problems&amp;quot;&quot;/&gt;&lt;property id=&quot;20307&quot; value=&quot;283&quot;/&gt;&lt;/object&gt;&lt;object type=&quot;3&quot; unique_id=&quot;21756&quot;&gt;&lt;property id=&quot;20148&quot; value=&quot;5&quot;/&gt;&lt;property id=&quot;20300&quot; value=&quot;Slide 13 - &amp;quot;Identifying the Problems&amp;quot;&quot;/&gt;&lt;property id=&quot;20307&quot; value=&quot;284&quot;/&gt;&lt;/object&gt;&lt;object type=&quot;3&quot; unique_id=&quot;21759&quot;&gt;&lt;property id=&quot;20148&quot; value=&quot;5&quot;/&gt;&lt;property id=&quot;20300&quot; value=&quot;Slide 2 - &amp;quot;Presenter  &amp;quot;&quot;/&gt;&lt;property id=&quot;20307&quot; value=&quot;286&quot;/&gt;&lt;/object&gt;&lt;object type=&quot;3&quot; unique_id=&quot;21760&quot;&gt;&lt;property id=&quot;20148&quot; value=&quot;5&quot;/&gt;&lt;property id=&quot;20300&quot; value=&quot;Slide 3 - &amp;quot;Housekeeping&amp;quot;&quot;/&gt;&lt;property id=&quot;20307&quot; value=&quot;287&quot;/&gt;&lt;/object&gt;&lt;object type=&quot;3&quot; unique_id=&quot;21761&quot;&gt;&lt;property id=&quot;20148&quot; value=&quot;5&quot;/&gt;&lt;property id=&quot;20300&quot; value=&quot;Slide 6 - &amp;quot;Overuse and Consequences&amp;quot;&quot;/&gt;&lt;property id=&quot;20307&quot; value=&quot;293&quot;/&gt;&lt;/object&gt;&lt;object type=&quot;3&quot; unique_id=&quot;21762&quot;&gt;&lt;property id=&quot;20148&quot; value=&quot;5&quot;/&gt;&lt;property id=&quot;20300&quot; value=&quot;Slide 15 - &amp;quot;Identifying the Problems&amp;quot;&quot;/&gt;&lt;property id=&quot;20307&quot; value=&quot;294&quot;/&gt;&lt;/object&gt;&lt;object type=&quot;3&quot; unique_id=&quot;21763&quot;&gt;&lt;property id=&quot;20148&quot; value=&quot;5&quot;/&gt;&lt;property id=&quot;20300&quot; value=&quot;Slide 16 - &amp;quot;Identifying the Problems&amp;quot;&quot;/&gt;&lt;property id=&quot;20307&quot; value=&quot;295&quot;/&gt;&lt;/object&gt;&lt;object type=&quot;3&quot; unique_id=&quot;21764&quot;&gt;&lt;property id=&quot;20148&quot; value=&quot;5&quot;/&gt;&lt;property id=&quot;20300&quot; value=&quot;Slide 24 - &amp;quot;Pre-prescriptive Interventions&amp;quot;&quot;/&gt;&lt;property id=&quot;20307&quot; value=&quot;289&quot;/&gt;&lt;/object&gt;&lt;object type=&quot;3&quot; unique_id=&quot;21765&quot;&gt;&lt;property id=&quot;20148&quot; value=&quot;5&quot;/&gt;&lt;property id=&quot;20300&quot; value=&quot;Slide 25 - &amp;quot;Outcome Measures for Pre-prescriptive Interventions&amp;quot;&quot;/&gt;&lt;property id=&quot;20307&quot; value=&quot;290&quot;/&gt;&lt;/object&gt;&lt;object type=&quot;3&quot; unique_id=&quot;21766&quot;&gt;&lt;property id=&quot;20148&quot; value=&quot;5&quot;/&gt;&lt;property id=&quot;20300&quot; value=&quot;Slide 26 - &amp;quot;Post-prescriptive Interventions&amp;quot;&quot;/&gt;&lt;property id=&quot;20307&quot; value=&quot;291&quot;/&gt;&lt;/object&gt;&lt;object type=&quot;3&quot; unique_id=&quot;21767&quot;&gt;&lt;property id=&quot;20148&quot; value=&quot;5&quot;/&gt;&lt;property id=&quot;20300&quot; value=&quot;Slide 27 - &amp;quot;Outcome Measures for Post-prescriptive Interventions&amp;quot;&quot;/&gt;&lt;property id=&quot;20307&quot; value=&quot;292&quot;/&gt;&lt;/object&gt;&lt;object type=&quot;3&quot; unique_id=&quot;21768&quot;&gt;&lt;property id=&quot;20148&quot; value=&quot;5&quot;/&gt;&lt;property id=&quot;20300&quot; value=&quot;Slide 30 - &amp;quot;Next Steps&amp;quot;&quot;/&gt;&lt;property id=&quot;20307&quot; value=&quot;288&quot;/&gt;&lt;/object&gt;&lt;/object&gt;&lt;object type=&quot;8&quot; unique_id=&quot;14100&quot;&gt;&lt;/object&gt;&lt;/object&gt;&lt;/database&gt;"/>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251</TotalTime>
  <Words>2262</Words>
  <Application>Microsoft Office PowerPoint</Application>
  <PresentationFormat>Custom</PresentationFormat>
  <Paragraphs>362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Developing an Antibiotic  Stewardship Program</vt:lpstr>
      <vt:lpstr>Objectives</vt:lpstr>
      <vt:lpstr>Overuse and Consequences</vt:lpstr>
      <vt:lpstr>Forming an Antibiotic Stewardship Team</vt:lpstr>
      <vt:lpstr>Forming a Team</vt:lpstr>
      <vt:lpstr>Getting Off to a Successful Start</vt:lpstr>
      <vt:lpstr>Where To Start</vt:lpstr>
      <vt:lpstr>Reviewing the Events</vt:lpstr>
      <vt:lpstr>Identifying the Problems—1</vt:lpstr>
      <vt:lpstr>Identifying the Problems—2</vt:lpstr>
      <vt:lpstr>Identifying the Problems—3</vt:lpstr>
      <vt:lpstr>Identifying the Problems—4</vt:lpstr>
      <vt:lpstr>Identifying the Problems—5                PRE-Prescriptive   POST-Prescriptive    </vt:lpstr>
      <vt:lpstr>How To Start</vt:lpstr>
      <vt:lpstr>Baseline Data</vt:lpstr>
      <vt:lpstr>Baseline Data Collection</vt:lpstr>
      <vt:lpstr>Intervention</vt:lpstr>
      <vt:lpstr>Outcomes</vt:lpstr>
      <vt:lpstr>Sharing/Distribution/Reporting</vt:lpstr>
      <vt:lpstr>Pre-prescriptive Interventions</vt:lpstr>
      <vt:lpstr>Post-prescriptive Interventions</vt:lpstr>
      <vt:lpstr>Outcome Measures for  Post-prescriptive Interventions</vt:lpstr>
      <vt:lpstr>Summary</vt:lpstr>
      <vt:lpstr>Review Steps and Resources</vt:lpstr>
      <vt:lpstr>Activities To Complete </vt:lpstr>
      <vt:lpstr>Disclaimer</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Stewardship Program (ASP) Development</dc:title>
  <dc:subject>Discussing Antibiotic Stewardship Program (ASP) Development in the Long-Term Care setting</dc:subject>
  <dc:creator>Melissa A Miller</dc:creator>
  <cp:keywords>English</cp:keywords>
  <dc:description/>
  <cp:lastModifiedBy>Heidenrich, Christine (AHRQ/OC) (CTR)</cp:lastModifiedBy>
  <cp:revision>16</cp:revision>
  <cp:lastPrinted>2017-04-13T14:23:10Z</cp:lastPrinted>
  <dcterms:created xsi:type="dcterms:W3CDTF">2017-03-24T18:33:59Z</dcterms:created>
  <dcterms:modified xsi:type="dcterms:W3CDTF">2021-05-24T21:37:41Z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