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319" r:id="rId3"/>
    <p:sldId id="341" r:id="rId4"/>
    <p:sldId id="342" r:id="rId5"/>
    <p:sldId id="343" r:id="rId6"/>
    <p:sldId id="344" r:id="rId7"/>
    <p:sldId id="374" r:id="rId8"/>
    <p:sldId id="347" r:id="rId9"/>
    <p:sldId id="351" r:id="rId10"/>
    <p:sldId id="345" r:id="rId11"/>
    <p:sldId id="352" r:id="rId12"/>
    <p:sldId id="364" r:id="rId13"/>
    <p:sldId id="365" r:id="rId14"/>
    <p:sldId id="353" r:id="rId15"/>
    <p:sldId id="354" r:id="rId16"/>
    <p:sldId id="359" r:id="rId17"/>
    <p:sldId id="360" r:id="rId18"/>
    <p:sldId id="375" r:id="rId19"/>
    <p:sldId id="355" r:id="rId20"/>
    <p:sldId id="356" r:id="rId21"/>
    <p:sldId id="376" r:id="rId22"/>
    <p:sldId id="373" r:id="rId23"/>
  </p:sldIdLst>
  <p:sldSz cx="10058400" cy="7772400"/>
  <p:notesSz cx="7010400" cy="9296400"/>
  <p:custDataLst>
    <p:tags r:id="rId25"/>
  </p:custDataLst>
  <p:defaultTextStyle>
    <a:defPPr>
      <a:defRPr lang="en-US"/>
    </a:defPPr>
    <a:lvl1pPr marL="0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A Miller" initials="MAM" lastIdx="4" clrIdx="0"/>
  <p:cmAuthor id="1" name="Kathleen Speck" initials="KS" lastIdx="23" clrIdx="1">
    <p:extLst/>
  </p:cmAuthor>
  <p:cmAuthor id="2" name="Pranita Tamma" initials="PT" lastIdx="7" clrIdx="2">
    <p:extLst/>
  </p:cmAuthor>
  <p:cmAuthor id="3" name="Meghan Walrath" initials="MW" lastIdx="2" clrIdx="3">
    <p:extLst/>
  </p:cmAuthor>
  <p:cmAuthor id="4" name="Sara Cosgrove" initials="SC" lastIdx="3" clrIdx="4">
    <p:extLst>
      <p:ext uri="{19B8F6BF-5375-455C-9EA6-DF929625EA0E}">
        <p15:presenceInfo xmlns:p15="http://schemas.microsoft.com/office/powerpoint/2012/main" userId="S-1-5-21-1214440339-484763869-725345543-46687" providerId="AD"/>
      </p:ext>
    </p:extLst>
  </p:cmAuthor>
  <p:cmAuthor id="5" name="Miller, Melissa (AHRQ/CQuIPS)" initials="MM(" lastIdx="9" clrIdx="5">
    <p:extLst>
      <p:ext uri="{19B8F6BF-5375-455C-9EA6-DF929625EA0E}">
        <p15:presenceInfo xmlns:p15="http://schemas.microsoft.com/office/powerpoint/2012/main" userId="S-1-5-21-1747495209-1248221918-2216747781-140716" providerId="AD"/>
      </p:ext>
    </p:extLst>
  </p:cmAuthor>
  <p:cmAuthor id="6" name="Heidenrich, Christine (AHRQ/OC) (CTR)" initials="HC((" lastIdx="17" clrIdx="6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C1"/>
    <a:srgbClr val="3B6921"/>
    <a:srgbClr val="B31F17"/>
    <a:srgbClr val="FF0000"/>
    <a:srgbClr val="FAF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86390" autoAdjust="0"/>
  </p:normalViewPr>
  <p:slideViewPr>
    <p:cSldViewPr>
      <p:cViewPr varScale="1">
        <p:scale>
          <a:sx n="85" d="100"/>
          <a:sy n="85" d="100"/>
        </p:scale>
        <p:origin x="2016" y="6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BD74E-E827-4F97-87D4-C307608CFA39}" type="datetimeFigureOut">
              <a:rPr lang="en-US" smtClean="0"/>
              <a:t>10/29/2019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E0279-E039-4FD6-AE27-C626EDCE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44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4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1666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66920"/>
            <a:ext cx="57150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8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1640" y="735859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1810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54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066800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292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1810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605">
              <a:defRPr/>
            </a:pPr>
            <a:endParaRPr lang="en-US" sz="198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605">
              <a:defRPr/>
            </a:pPr>
            <a:endParaRPr lang="en-US" sz="198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1005605">
              <a:defRPr/>
            </a:pPr>
            <a:fld id="{D068F712-46A8-4B9F-91AB-306A1DF8C3A3}" type="slidenum">
              <a:rPr lang="en-US" sz="1980" smtClean="0">
                <a:solidFill>
                  <a:prstClr val="black">
                    <a:tint val="75000"/>
                  </a:prstClr>
                </a:solidFill>
              </a:rPr>
              <a:pPr algn="l" defTabSz="1005605">
                <a:defRPr/>
              </a:pPr>
              <a:t>‹#›</a:t>
            </a:fld>
            <a:endParaRPr lang="en-US" sz="198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6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920" y="259081"/>
            <a:ext cx="9052560" cy="672897"/>
          </a:xfrm>
          <a:prstGeom prst="rect">
            <a:avLst/>
          </a:prstGeom>
        </p:spPr>
        <p:txBody>
          <a:bodyPr vert="horz" lIns="91391" tIns="45697" rIns="91391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6"/>
          <a:stretch/>
        </p:blipFill>
        <p:spPr>
          <a:xfrm>
            <a:off x="0" y="6684264"/>
            <a:ext cx="10058400" cy="112268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2920" y="1122680"/>
            <a:ext cx="9052560" cy="5786120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51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0210800" y="1137921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0210800" y="1752600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0210800" y="2401261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10210800" y="3046766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10210800" y="3661445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10210800" y="4310106"/>
            <a:ext cx="9052560" cy="538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-16497" y="7040563"/>
            <a:ext cx="8382000" cy="731837"/>
          </a:xfrm>
        </p:spPr>
        <p:txBody>
          <a:bodyPr anchor="b">
            <a:noAutofit/>
          </a:bodyPr>
          <a:lstStyle>
            <a:lvl1pPr>
              <a:buClr>
                <a:schemeClr val="tx1"/>
              </a:buCl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6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0" y="6942986"/>
            <a:ext cx="9067800" cy="829413"/>
          </a:xfrm>
        </p:spPr>
        <p:txBody>
          <a:bodyPr>
            <a:noAutofit/>
          </a:bodyPr>
          <a:lstStyle>
            <a:lvl1pPr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51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0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1640" y="7376984"/>
            <a:ext cx="487680" cy="413809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88388" y="7391400"/>
            <a:ext cx="1765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 smtClean="0">
                <a:solidFill>
                  <a:schemeClr val="bg1"/>
                </a:solidFill>
              </a:rPr>
              <a:t>Changes in Antibiotic Decision Making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7083303"/>
            <a:ext cx="204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AHRQ Safety Program for Improving Antibiotic Use – Acute Care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7873" y="7096441"/>
            <a:ext cx="6927" cy="564722"/>
          </a:xfrm>
          <a:prstGeom prst="line">
            <a:avLst/>
          </a:prstGeom>
          <a:ln>
            <a:solidFill>
              <a:srgbClr val="07A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  <p:extLst>
      <p:ext uri="{BB962C8B-B14F-4D97-AF65-F5344CB8AC3E}">
        <p14:creationId xmlns:p14="http://schemas.microsoft.com/office/powerpoint/2010/main" val="41633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638" rtl="0" eaLnBrk="1" latinLnBrk="0" hangingPunct="1">
        <a:spcBef>
          <a:spcPct val="0"/>
        </a:spcBef>
        <a:buNone/>
        <a:defRPr sz="5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1990" indent="-38199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44" indent="-318324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97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1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3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54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573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891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09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1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38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56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7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59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14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33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4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AHRQ Safety Program for Improving Antibiotic 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Making Effective Changes in Antibiotic Decision Making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Acute Care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7239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November 2019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4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/>
              <a:t>Learning From Antibiotic-Associated Adverse Events</a:t>
            </a:r>
            <a:endParaRPr lang="en-US" sz="3600" dirty="0"/>
          </a:p>
        </p:txBody>
      </p:sp>
      <p:pic>
        <p:nvPicPr>
          <p:cNvPr id="5" name="Picture 4" descr="Photo of a person with pain around their kidneys" title="Kidney pai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12745"/>
          <a:stretch/>
        </p:blipFill>
        <p:spPr>
          <a:xfrm>
            <a:off x="0" y="990600"/>
            <a:ext cx="3962400" cy="54102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055" y="1121611"/>
            <a:ext cx="5364480" cy="5279190"/>
          </a:xfrm>
          <a:solidFill>
            <a:srgbClr val="009EC1">
              <a:alpha val="10196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cs typeface="Arial"/>
              </a:rPr>
              <a:t>Adverse event: </a:t>
            </a:r>
            <a:r>
              <a:rPr lang="en-US" dirty="0">
                <a:cs typeface="Arial"/>
              </a:rPr>
              <a:t>Patient develops acute kidney </a:t>
            </a:r>
            <a:r>
              <a:rPr lang="en-US" dirty="0" smtClean="0">
                <a:cs typeface="Arial"/>
              </a:rPr>
              <a:t>injury 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b="1" dirty="0" smtClean="0"/>
              <a:t>Learning from antibiotic-associated adverse events: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happened?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</a:t>
            </a:r>
            <a:r>
              <a:rPr lang="en-US" dirty="0"/>
              <a:t>did it happen?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will you reduce the risk of the </a:t>
            </a:r>
            <a:r>
              <a:rPr lang="en-US" dirty="0" smtClean="0"/>
              <a:t>adverse event from </a:t>
            </a:r>
            <a:r>
              <a:rPr lang="en-US" dirty="0"/>
              <a:t>happening again?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will you know the risk is reduced?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cxnSp>
        <p:nvCxnSpPr>
          <p:cNvPr id="8" name="Straight Connector 7" descr="Line separating adverse event description from four questions about learning from adverse events"/>
          <p:cNvCxnSpPr/>
          <p:nvPr/>
        </p:nvCxnSpPr>
        <p:spPr>
          <a:xfrm>
            <a:off x="4267200" y="2133600"/>
            <a:ext cx="37338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0754" y="6400801"/>
            <a:ext cx="6296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Antibiotic-related </a:t>
            </a:r>
            <a:r>
              <a:rPr lang="en-US" dirty="0">
                <a:solidFill>
                  <a:srgbClr val="FF0000"/>
                </a:solidFill>
              </a:rPr>
              <a:t>adverse </a:t>
            </a:r>
            <a:r>
              <a:rPr lang="en-US" dirty="0" smtClean="0">
                <a:solidFill>
                  <a:srgbClr val="FF0000"/>
                </a:solidFill>
              </a:rPr>
              <a:t>events are events that either </a:t>
            </a:r>
            <a:r>
              <a:rPr lang="en-US" dirty="0">
                <a:solidFill>
                  <a:srgbClr val="FF0000"/>
                </a:solidFill>
              </a:rPr>
              <a:t>caused </a:t>
            </a:r>
            <a:r>
              <a:rPr lang="en-US" dirty="0" smtClean="0">
                <a:solidFill>
                  <a:srgbClr val="FF0000"/>
                </a:solidFill>
              </a:rPr>
              <a:t>harm </a:t>
            </a:r>
            <a:r>
              <a:rPr lang="en-US" dirty="0">
                <a:solidFill>
                  <a:srgbClr val="FF0000"/>
                </a:solidFill>
              </a:rPr>
              <a:t>or had the potential to cause </a:t>
            </a:r>
            <a:r>
              <a:rPr lang="en-US" dirty="0" smtClean="0">
                <a:solidFill>
                  <a:srgbClr val="FF0000"/>
                </a:solidFill>
              </a:rPr>
              <a:t>harm.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Learning from Antibiotic-Associated 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Negative contributing factors </a:t>
            </a:r>
            <a:r>
              <a:rPr lang="en-US" altLang="en-US" dirty="0" smtClean="0"/>
              <a:t>– Factors that increased the risk of harm for </a:t>
            </a:r>
            <a:r>
              <a:rPr lang="en-US" altLang="en-US" dirty="0"/>
              <a:t>the </a:t>
            </a:r>
            <a:r>
              <a:rPr lang="en-US" altLang="en-US" dirty="0" smtClean="0"/>
              <a:t>patient (want to change these)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3B6921"/>
                </a:solidFill>
              </a:rPr>
              <a:t>Positive contributing factors </a:t>
            </a:r>
            <a:r>
              <a:rPr lang="en-US" altLang="en-US" dirty="0" smtClean="0"/>
              <a:t>– Factors that </a:t>
            </a:r>
            <a:r>
              <a:rPr lang="en-US" altLang="en-US" dirty="0"/>
              <a:t>limited the impact of </a:t>
            </a:r>
            <a:r>
              <a:rPr lang="en-US" altLang="en-US" dirty="0" smtClean="0"/>
              <a:t>harm for the patient (want to keep these)</a:t>
            </a:r>
            <a:endParaRPr lang="en-US" altLang="en-US" dirty="0"/>
          </a:p>
        </p:txBody>
      </p:sp>
      <p:pic>
        <p:nvPicPr>
          <p:cNvPr id="5" name="Picture 4" descr="Photo of a person with green checkmark in one hand and a red x in the other hand, indicating positive and negative contributing factors" title="Contributing facto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42993"/>
            <a:ext cx="5029200" cy="2900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Factors Associated With Adverse Events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Five categories of factors that contribute to adverse events</a:t>
            </a:r>
          </a:p>
          <a:p>
            <a:pPr lvl="1"/>
            <a:r>
              <a:rPr lang="en-US" u="sng" dirty="0" smtClean="0"/>
              <a:t>Patient factors</a:t>
            </a:r>
            <a:r>
              <a:rPr lang="en-US" dirty="0" smtClean="0"/>
              <a:t> are related to the clinical or emotional condition of the patient/family</a:t>
            </a:r>
          </a:p>
          <a:p>
            <a:pPr lvl="2"/>
            <a:r>
              <a:rPr lang="en-US" dirty="0" smtClean="0"/>
              <a:t>Negative: Unclear clinical diagnosis; family strongly prefers a certain antibiotic regimen</a:t>
            </a:r>
          </a:p>
          <a:p>
            <a:pPr lvl="2"/>
            <a:r>
              <a:rPr lang="en-US" dirty="0" smtClean="0"/>
              <a:t>Positive: Clear clinical syndrome; patient informed about stewardship issues</a:t>
            </a:r>
          </a:p>
          <a:p>
            <a:pPr lvl="1"/>
            <a:r>
              <a:rPr lang="en-US" u="sng" dirty="0" smtClean="0"/>
              <a:t>Technical factors</a:t>
            </a:r>
            <a:r>
              <a:rPr lang="en-US" dirty="0" smtClean="0"/>
              <a:t> are related to stewardship resources including information technology resources</a:t>
            </a:r>
          </a:p>
          <a:p>
            <a:pPr lvl="2"/>
            <a:r>
              <a:rPr lang="en-US" dirty="0" smtClean="0"/>
              <a:t>Negative: No guidelines; knowledge gaps in education; too many dose options in EHR; difficult to order the desired cultures; no order sets; </a:t>
            </a:r>
            <a:r>
              <a:rPr lang="en-US" dirty="0"/>
              <a:t>day of antibiotic therapy not documented in progress notes</a:t>
            </a:r>
            <a:endParaRPr lang="en-US" dirty="0" smtClean="0"/>
          </a:p>
          <a:p>
            <a:pPr lvl="2"/>
            <a:r>
              <a:rPr lang="en-US" dirty="0" smtClean="0"/>
              <a:t>Positive: Guidelines exist; mechanism to work with IT to develop reports, order sets,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Factors Associated With Adverse Events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74" y="920578"/>
            <a:ext cx="905256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factors</a:t>
            </a:r>
          </a:p>
          <a:p>
            <a:pPr lvl="1"/>
            <a:r>
              <a:rPr lang="en-US" u="sng" dirty="0" smtClean="0"/>
              <a:t>Health care worker factors</a:t>
            </a:r>
            <a:r>
              <a:rPr lang="en-US" dirty="0" smtClean="0"/>
              <a:t> are related to individual members of the patient care team</a:t>
            </a:r>
          </a:p>
          <a:p>
            <a:pPr lvl="2"/>
            <a:r>
              <a:rPr lang="en-US" dirty="0" smtClean="0"/>
              <a:t>Negative: </a:t>
            </a:r>
            <a:r>
              <a:rPr lang="en-US" dirty="0"/>
              <a:t>provider has too many </a:t>
            </a:r>
            <a:r>
              <a:rPr lang="en-US" dirty="0" smtClean="0"/>
              <a:t>responsibilities; </a:t>
            </a:r>
            <a:r>
              <a:rPr lang="en-US" dirty="0"/>
              <a:t>provider doesn’t know who to contact for additional antibiotic decision-making guidance, etc.</a:t>
            </a:r>
            <a:endParaRPr lang="en-US" dirty="0" smtClean="0"/>
          </a:p>
          <a:p>
            <a:pPr lvl="2"/>
            <a:r>
              <a:rPr lang="en-US" dirty="0" smtClean="0"/>
              <a:t>Positive: interest in stewardship; dedicated time to perform interventions</a:t>
            </a:r>
          </a:p>
          <a:p>
            <a:pPr lvl="1"/>
            <a:r>
              <a:rPr lang="en-US" u="sng" dirty="0" smtClean="0"/>
              <a:t>Team factors</a:t>
            </a:r>
            <a:r>
              <a:rPr lang="en-US" dirty="0" smtClean="0"/>
              <a:t> are related to communication and teamwork</a:t>
            </a:r>
          </a:p>
          <a:p>
            <a:pPr lvl="2"/>
            <a:r>
              <a:rPr lang="en-US" dirty="0" smtClean="0"/>
              <a:t>Negative: </a:t>
            </a:r>
            <a:r>
              <a:rPr lang="en-US" dirty="0"/>
              <a:t>no mechanism for daily review of </a:t>
            </a:r>
            <a:r>
              <a:rPr lang="en-US" dirty="0" smtClean="0"/>
              <a:t>antibiotics; </a:t>
            </a:r>
            <a:r>
              <a:rPr lang="en-US" dirty="0"/>
              <a:t>poor written or verbal communication during </a:t>
            </a:r>
            <a:r>
              <a:rPr lang="en-US" dirty="0" smtClean="0"/>
              <a:t>handoffs; </a:t>
            </a:r>
            <a:r>
              <a:rPr lang="en-US" dirty="0"/>
              <a:t>treatment plan not discussed as a group</a:t>
            </a:r>
            <a:endParaRPr lang="en-US" dirty="0" smtClean="0"/>
          </a:p>
          <a:p>
            <a:pPr lvl="2"/>
            <a:r>
              <a:rPr lang="en-US" dirty="0" smtClean="0"/>
              <a:t>Positive: </a:t>
            </a:r>
            <a:r>
              <a:rPr lang="en-US" dirty="0"/>
              <a:t>daily briefing about antibiotic </a:t>
            </a:r>
            <a:r>
              <a:rPr lang="en-US" dirty="0" smtClean="0"/>
              <a:t>regimen with team</a:t>
            </a:r>
          </a:p>
          <a:p>
            <a:pPr lvl="1"/>
            <a:r>
              <a:rPr lang="en-US" u="sng" dirty="0" smtClean="0"/>
              <a:t>Institutional </a:t>
            </a:r>
            <a:r>
              <a:rPr lang="en-US" u="sng" dirty="0"/>
              <a:t>factors</a:t>
            </a:r>
            <a:r>
              <a:rPr lang="en-US" dirty="0"/>
              <a:t> are </a:t>
            </a:r>
            <a:r>
              <a:rPr lang="en-US" dirty="0" smtClean="0"/>
              <a:t>related to institution culture and resources</a:t>
            </a:r>
            <a:endParaRPr lang="en-US" u="sng" dirty="0" smtClean="0"/>
          </a:p>
          <a:p>
            <a:pPr lvl="2"/>
            <a:r>
              <a:rPr lang="en-US" dirty="0"/>
              <a:t>Negative: </a:t>
            </a:r>
            <a:r>
              <a:rPr lang="en-US" dirty="0" smtClean="0"/>
              <a:t>stewardship is not prioritized; lack of resources for stewardship; </a:t>
            </a:r>
            <a:endParaRPr lang="en-US" dirty="0"/>
          </a:p>
          <a:p>
            <a:pPr lvl="2"/>
            <a:r>
              <a:rPr lang="en-US" dirty="0"/>
              <a:t>Positive: </a:t>
            </a:r>
            <a:r>
              <a:rPr lang="en-US" dirty="0" smtClean="0"/>
              <a:t>institution endorses stewardship; acknowledgement of good stewardship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and Positive Contributing Factors</a:t>
            </a:r>
          </a:p>
        </p:txBody>
      </p:sp>
      <p:graphicFrame>
        <p:nvGraphicFramePr>
          <p:cNvPr id="5" name="Content Placeholder 3" descr="Table containing the negative and positive contributing factors in this case" title="Negaative and Positive Contributing Facto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05571"/>
              </p:ext>
            </p:extLst>
          </p:nvPr>
        </p:nvGraphicFramePr>
        <p:xfrm>
          <a:off x="313450" y="1102652"/>
          <a:ext cx="9448800" cy="60335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50" dirty="0" smtClean="0">
                          <a:solidFill>
                            <a:srgbClr val="C00000"/>
                          </a:solidFill>
                        </a:rPr>
                        <a:t>Negative Contributing</a:t>
                      </a:r>
                      <a:r>
                        <a:rPr lang="en-US" sz="3150" baseline="0" dirty="0" smtClean="0">
                          <a:solidFill>
                            <a:srgbClr val="C00000"/>
                          </a:solidFill>
                        </a:rPr>
                        <a:t> Factors</a:t>
                      </a:r>
                      <a:endParaRPr lang="en-US" sz="31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18638" rtl="0" eaLnBrk="1" latinLnBrk="0" hangingPunct="1"/>
                      <a:r>
                        <a:rPr lang="en-US" sz="3150" b="1" kern="1200" dirty="0" smtClean="0">
                          <a:solidFill>
                            <a:srgbClr val="3B6921"/>
                          </a:solidFill>
                          <a:latin typeface="+mn-lt"/>
                          <a:ea typeface="+mn-ea"/>
                          <a:cs typeface="+mn-cs"/>
                        </a:rPr>
                        <a:t>Positive Contributing Factors</a:t>
                      </a:r>
                      <a:endParaRPr lang="en-US" sz="3150" b="1" kern="1200" dirty="0">
                        <a:solidFill>
                          <a:srgbClr val="3B69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Vancomycin</a:t>
                      </a:r>
                      <a:r>
                        <a:rPr lang="en-US" sz="2330" baseline="0" dirty="0" smtClean="0"/>
                        <a:t> unnecessarily started empirically</a:t>
                      </a:r>
                      <a:endParaRPr lang="en-US" sz="23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Antibiotic stewardship team reviewed</a:t>
                      </a:r>
                      <a:r>
                        <a:rPr lang="en-US" sz="2330" baseline="0" dirty="0" smtClean="0"/>
                        <a:t> case and recommended stopping vancomycin</a:t>
                      </a:r>
                      <a:endParaRPr lang="en-US" sz="233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Vancomycin not discontinued  when cultures revealed </a:t>
                      </a:r>
                      <a:r>
                        <a:rPr lang="en-US" sz="2330" i="1" dirty="0" smtClean="0"/>
                        <a:t>E. coli</a:t>
                      </a:r>
                      <a:endParaRPr lang="en-US" sz="233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Serum creatinine was monitored </a:t>
                      </a:r>
                      <a:endParaRPr lang="en-US" sz="233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Team waited to discuss stopping vancomycin with the GI service</a:t>
                      </a:r>
                      <a:r>
                        <a:rPr lang="en-US" sz="2330" baseline="0" dirty="0" smtClean="0"/>
                        <a:t> until</a:t>
                      </a:r>
                      <a:r>
                        <a:rPr lang="en-US" sz="2330" dirty="0" smtClean="0"/>
                        <a:t> clinical rounds the next day</a:t>
                      </a:r>
                      <a:endParaRPr lang="en-US" sz="233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Vancomycin trough was monitored</a:t>
                      </a:r>
                      <a:endParaRPr lang="en-US" sz="233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30" dirty="0" smtClean="0"/>
                        <a:t>No mechanism in place for laboratory to notify prescribers and/or</a:t>
                      </a:r>
                      <a:r>
                        <a:rPr lang="en-US" sz="2330" baseline="0" dirty="0" smtClean="0"/>
                        <a:t> bedside nurse </a:t>
                      </a:r>
                      <a:r>
                        <a:rPr lang="en-US" sz="2330" dirty="0" smtClean="0"/>
                        <a:t>when vancomycin troughs are supratherapeutic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33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71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2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35995"/>
            <a:ext cx="10058400" cy="914400"/>
          </a:xfrm>
        </p:spPr>
        <p:txBody>
          <a:bodyPr/>
          <a:lstStyle/>
          <a:p>
            <a:r>
              <a:rPr lang="en-US" sz="3200" dirty="0" smtClean="0"/>
              <a:t>Reducing the Risk </a:t>
            </a:r>
            <a:r>
              <a:rPr lang="en-US" sz="3200" dirty="0"/>
              <a:t>of </a:t>
            </a:r>
            <a:r>
              <a:rPr lang="en-US" sz="3200" dirty="0" smtClean="0"/>
              <a:t>Negative </a:t>
            </a:r>
            <a:r>
              <a:rPr lang="en-US" sz="3200" dirty="0"/>
              <a:t>Contributing </a:t>
            </a:r>
            <a:r>
              <a:rPr lang="en-US" sz="3200" dirty="0" smtClean="0"/>
              <a:t>Factors</a:t>
            </a:r>
            <a:endParaRPr lang="en-US" sz="3200" dirty="0"/>
          </a:p>
        </p:txBody>
      </p:sp>
      <p:graphicFrame>
        <p:nvGraphicFramePr>
          <p:cNvPr id="5" name="Content Placeholder 3" descr="Table describing how to address &quot;Vancomycin unnecessarily started empirically&quot;" title="Negative Contributing Facto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828877"/>
              </p:ext>
            </p:extLst>
          </p:nvPr>
        </p:nvGraphicFramePr>
        <p:xfrm>
          <a:off x="381000" y="1295400"/>
          <a:ext cx="9317355" cy="5029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31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5498">
                <a:tc>
                  <a:txBody>
                    <a:bodyPr/>
                    <a:lstStyle/>
                    <a:p>
                      <a:pPr marL="0" marR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Negative Contributing Factors</a:t>
                      </a:r>
                    </a:p>
                    <a:p>
                      <a:pPr marL="0" marR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Vancomycin</a:t>
                      </a:r>
                      <a:r>
                        <a:rPr lang="en-US" sz="2800" b="0" baseline="0" dirty="0" smtClean="0"/>
                        <a:t> unnecessarily started empirically</a:t>
                      </a:r>
                      <a:endParaRPr lang="en-US" sz="2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70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Develop local guidelines for</a:t>
                      </a:r>
                      <a:r>
                        <a:rPr lang="en-US" sz="2800" baseline="0" dirty="0" smtClean="0"/>
                        <a:t> intra-abdominal infections that discuss the limited situations in which empiric vancomycin may be necessary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Ensure guidelines are available at the point of care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Develop indications for appropriate vancomycin use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Implement a pre-prescription authorization system or order sets for vancomycin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69"/>
            <a:ext cx="10058400" cy="914400"/>
          </a:xfrm>
        </p:spPr>
        <p:txBody>
          <a:bodyPr/>
          <a:lstStyle/>
          <a:p>
            <a:r>
              <a:rPr lang="en-US" sz="3200" dirty="0"/>
              <a:t>Reducing the </a:t>
            </a:r>
            <a:r>
              <a:rPr lang="en-US" sz="3200" dirty="0" smtClean="0"/>
              <a:t>Risk </a:t>
            </a:r>
            <a:r>
              <a:rPr lang="en-US" sz="3200" dirty="0"/>
              <a:t>of Negative Contributing Factors</a:t>
            </a:r>
          </a:p>
        </p:txBody>
      </p:sp>
      <p:graphicFrame>
        <p:nvGraphicFramePr>
          <p:cNvPr id="5" name="Content Placeholder 3" descr="Table describing how to address &quot;Vancomycin not discontinued  when cultures revealed E. coli&quot;" title="Negative Contributing Facto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975259"/>
              </p:ext>
            </p:extLst>
          </p:nvPr>
        </p:nvGraphicFramePr>
        <p:xfrm>
          <a:off x="381000" y="1295400"/>
          <a:ext cx="9317355" cy="573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31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0247"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Negative Contributing Factors</a:t>
                      </a:r>
                    </a:p>
                    <a:p>
                      <a:pPr marL="0" marR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Vancomycin not discontinued when cultures revealed</a:t>
                      </a:r>
                      <a:r>
                        <a:rPr lang="en-US" sz="2800" b="0" i="1" dirty="0" smtClean="0"/>
                        <a:t> E. coli</a:t>
                      </a:r>
                    </a:p>
                    <a:p>
                      <a:pPr algn="l"/>
                      <a:endParaRPr lang="en-US" sz="2800" b="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35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Develop</a:t>
                      </a:r>
                      <a:r>
                        <a:rPr lang="en-US" sz="2800" baseline="0" dirty="0" smtClean="0"/>
                        <a:t> guidelines for intra-abdominal infections that discuss culture-directed therapy recommendations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Implement an antibiotic time out tool to be reviewed on clinical rounds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Perform post-prescription review and feedback for patients on vancomycin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Develop vancomycin auto-stops</a:t>
                      </a:r>
                    </a:p>
                    <a:p>
                      <a:pPr marL="342900" marR="0" indent="-34290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aseline="0" dirty="0" smtClean="0"/>
                        <a:t>Educate nurses about reviewing culture results and how they should be comfortable discussing with prescribers whether changes in antibiotic regimens are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646"/>
            <a:ext cx="10058400" cy="914400"/>
          </a:xfrm>
        </p:spPr>
        <p:txBody>
          <a:bodyPr/>
          <a:lstStyle/>
          <a:p>
            <a:r>
              <a:rPr lang="en-US" sz="3200" dirty="0"/>
              <a:t>Reducing the Future Risk of Negative Contributing Factors</a:t>
            </a:r>
          </a:p>
        </p:txBody>
      </p:sp>
      <p:graphicFrame>
        <p:nvGraphicFramePr>
          <p:cNvPr id="5" name="Content Placeholder 3" descr="Table describing how to address &quot;Team waited to discuss stopping vancomycin with the GI service until the next morning during rounds&quot;" title="Negative Contributing Facto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9995"/>
              </p:ext>
            </p:extLst>
          </p:nvPr>
        </p:nvGraphicFramePr>
        <p:xfrm>
          <a:off x="228600" y="1295400"/>
          <a:ext cx="9515475" cy="5257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51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3436"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Negative Contributing Factors</a:t>
                      </a:r>
                    </a:p>
                    <a:p>
                      <a:pPr marL="0" marR="0" indent="0" algn="l" defTabSz="1018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Team waited to discuss stopping vancomycin with the GI service</a:t>
                      </a:r>
                      <a:r>
                        <a:rPr lang="en-US" sz="2800" b="0" baseline="0" dirty="0" smtClean="0"/>
                        <a:t> until</a:t>
                      </a:r>
                      <a:r>
                        <a:rPr lang="en-US" sz="2800" b="0" dirty="0" smtClean="0"/>
                        <a:t> the next</a:t>
                      </a:r>
                      <a:r>
                        <a:rPr lang="en-US" sz="2800" b="0" baseline="0" dirty="0" smtClean="0"/>
                        <a:t> morning during rounds </a:t>
                      </a:r>
                      <a:endParaRPr lang="en-US" sz="2800" b="0" dirty="0" smtClean="0"/>
                    </a:p>
                    <a:p>
                      <a:pPr algn="l"/>
                      <a:endParaRPr lang="en-US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Educate all staff about the potential for</a:t>
                      </a:r>
                      <a:r>
                        <a:rPr lang="en-US" sz="2800" baseline="0" dirty="0" smtClean="0"/>
                        <a:t> AKI with vancomycin and that vancomycin should be discontinued as soon as it is no longer needed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Team should be educated about not worrying about prescriber etiquette if a delay in stopping therapy could cause patient harm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9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7646"/>
            <a:ext cx="10058400" cy="914400"/>
          </a:xfrm>
        </p:spPr>
        <p:txBody>
          <a:bodyPr/>
          <a:lstStyle/>
          <a:p>
            <a:r>
              <a:rPr lang="en-US" sz="3200" dirty="0"/>
              <a:t>Reducing the </a:t>
            </a:r>
            <a:r>
              <a:rPr lang="en-US" sz="3200" dirty="0" smtClean="0"/>
              <a:t>Risk </a:t>
            </a:r>
            <a:r>
              <a:rPr lang="en-US" sz="3200" dirty="0"/>
              <a:t>of Negative Contributing Factors</a:t>
            </a:r>
          </a:p>
        </p:txBody>
      </p:sp>
      <p:graphicFrame>
        <p:nvGraphicFramePr>
          <p:cNvPr id="5" name="Content Placeholder 3" descr="Table describing how to address &quot;Team waited to discuss stopping vancomycin with the GI service until the next morning during rounds&quot;" title="Negative Contributing Facto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0769"/>
              </p:ext>
            </p:extLst>
          </p:nvPr>
        </p:nvGraphicFramePr>
        <p:xfrm>
          <a:off x="228600" y="1295400"/>
          <a:ext cx="9515475" cy="573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51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3436"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Negative Contributing Factors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 smtClean="0"/>
                        <a:t>No mechanism in place for laboratory to notify prescribers and/or bedside nurse when vancomycin troughs are supratherapeutic </a:t>
                      </a:r>
                    </a:p>
                    <a:p>
                      <a:pPr algn="l"/>
                      <a:endParaRPr lang="en-US" sz="2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364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Establish</a:t>
                      </a:r>
                      <a:r>
                        <a:rPr lang="en-US" sz="2800" baseline="0" dirty="0" smtClean="0"/>
                        <a:t> parameters for supratherapeutic vancomycin troughs for the laboratory to call prescribers or bedside nurse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If prescriber is called, should notify bedside nurse immediately to hold off on administering further vancomycin doses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If bedside nurse is called, he/she should refrain from hanging further vancomycin bags until discussing the situation with the prescriber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7651"/>
            <a:ext cx="10058400" cy="914400"/>
          </a:xfrm>
        </p:spPr>
        <p:txBody>
          <a:bodyPr/>
          <a:lstStyle/>
          <a:p>
            <a:r>
              <a:rPr lang="en-US" sz="3500" dirty="0" smtClean="0"/>
              <a:t>Responding to an Antibiotic-Associated Adverse Event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5791200" cy="5799987"/>
          </a:xfrm>
        </p:spPr>
        <p:txBody>
          <a:bodyPr>
            <a:noAutofit/>
          </a:bodyPr>
          <a:lstStyle/>
          <a:p>
            <a:r>
              <a:rPr lang="en-US" altLang="en-US" sz="2600" dirty="0" smtClean="0"/>
              <a:t>Form a multidisciplinary team to develop potential solutions</a:t>
            </a:r>
          </a:p>
          <a:p>
            <a:r>
              <a:rPr lang="en-US" altLang="en-US" sz="2600" dirty="0" smtClean="0"/>
              <a:t>Seek input from a senior executive, as needed</a:t>
            </a:r>
          </a:p>
          <a:p>
            <a:r>
              <a:rPr lang="en-US" altLang="en-US" sz="2600" dirty="0" smtClean="0"/>
              <a:t>When potential solutions are identified, make it clear who is charged with implementing them </a:t>
            </a:r>
          </a:p>
          <a:p>
            <a:r>
              <a:rPr lang="en-US" altLang="en-US" sz="2600" dirty="0" smtClean="0"/>
              <a:t>Develop “deadlines” for when people are responsible for reporting back to the group</a:t>
            </a:r>
          </a:p>
          <a:p>
            <a:r>
              <a:rPr lang="en-US" altLang="en-US" sz="2600" dirty="0" smtClean="0"/>
              <a:t>Determine if something can be measured to demonstrate that incidence of the adverse event has been reduced</a:t>
            </a:r>
            <a:endParaRPr lang="en-US" altLang="en-US" sz="2600" dirty="0"/>
          </a:p>
        </p:txBody>
      </p:sp>
      <p:pic>
        <p:nvPicPr>
          <p:cNvPr id="5" name="Picture 4" descr="Photo of clinicians sitting around a table having a discussion." title="Clinicia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0493"/>
            <a:ext cx="3366327" cy="236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9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01864" tIns="50933" rIns="101864" bIns="50933" rtlCol="0" anchor="t"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dirty="0" smtClean="0"/>
              <a:t>Identify relevant factors that could improve antibiotic use </a:t>
            </a:r>
            <a:endParaRPr lang="en-US" dirty="0"/>
          </a:p>
          <a:p>
            <a:pPr marL="742950" lvl="0" indent="-7429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interventions to reduce future </a:t>
            </a:r>
            <a:r>
              <a:rPr lang="en-US" dirty="0" smtClean="0"/>
              <a:t>harm associated with unnecessary antibiotic use</a:t>
            </a:r>
            <a:endParaRPr lang="en-US" dirty="0"/>
          </a:p>
          <a:p>
            <a:pPr marL="742950" lvl="0" indent="-742950">
              <a:buFont typeface="+mj-lt"/>
              <a:buAutoNum type="arabicPeriod"/>
            </a:pPr>
            <a:r>
              <a:rPr lang="en-US" dirty="0"/>
              <a:t>Apply interventions to effectively address </a:t>
            </a:r>
            <a:r>
              <a:rPr lang="en-US" dirty="0" smtClean="0"/>
              <a:t>concerns </a:t>
            </a:r>
            <a:r>
              <a:rPr lang="en-US" dirty="0"/>
              <a:t>related to antibiotic </a:t>
            </a:r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5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Risks Are Being Reduced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" y="1143001"/>
            <a:ext cx="5059681" cy="621559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Follow up  </a:t>
            </a:r>
            <a:endParaRPr lang="en-US" altLang="en-US" dirty="0"/>
          </a:p>
          <a:p>
            <a:pPr lvl="1"/>
            <a:r>
              <a:rPr lang="en-US" altLang="en-US" dirty="0"/>
              <a:t>Do staff know about </a:t>
            </a:r>
            <a:r>
              <a:rPr lang="en-US" altLang="en-US" dirty="0" smtClean="0"/>
              <a:t>the adverse event and proposed changes to reduce the likelihood of the adverse event happening again?  </a:t>
            </a:r>
            <a:endParaRPr lang="en-US" altLang="en-US" dirty="0"/>
          </a:p>
          <a:p>
            <a:pPr lvl="1"/>
            <a:r>
              <a:rPr lang="en-US" altLang="en-US" dirty="0" smtClean="0"/>
              <a:t>Do </a:t>
            </a:r>
            <a:r>
              <a:rPr lang="en-US" altLang="en-US" dirty="0"/>
              <a:t>staff believe risks were reduced?</a:t>
            </a:r>
          </a:p>
          <a:p>
            <a:pPr lvl="1"/>
            <a:r>
              <a:rPr lang="en-US" altLang="en-US" dirty="0"/>
              <a:t>Can something be measured to </a:t>
            </a:r>
            <a:r>
              <a:rPr lang="en-US" altLang="en-US" dirty="0" smtClean="0"/>
              <a:t>evaluate compliance </a:t>
            </a:r>
            <a:r>
              <a:rPr lang="en-US" altLang="en-US" dirty="0"/>
              <a:t>with the new </a:t>
            </a:r>
            <a:r>
              <a:rPr lang="en-US" altLang="en-US" dirty="0" smtClean="0"/>
              <a:t>practices?</a:t>
            </a:r>
          </a:p>
          <a:p>
            <a:pPr lvl="1"/>
            <a:r>
              <a:rPr lang="en-US" altLang="en-US" dirty="0" smtClean="0"/>
              <a:t>Do staff have ongoing concerns?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 descr="Photo of care team working together on a wall of notes" title="Tea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3704667" cy="27693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board background" title="Black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7802"/>
            <a:ext cx="10058400" cy="6084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8945880" cy="647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Adverse </a:t>
            </a:r>
            <a:r>
              <a:rPr lang="en-US" dirty="0">
                <a:solidFill>
                  <a:schemeClr val="bg1"/>
                </a:solidFill>
              </a:rPr>
              <a:t>events related to antibiotics should be evaluated to determine areas for </a:t>
            </a:r>
            <a:r>
              <a:rPr lang="en-US" dirty="0" smtClean="0">
                <a:solidFill>
                  <a:schemeClr val="bg1"/>
                </a:solidFill>
              </a:rPr>
              <a:t>improvement.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When performing these evaluations, identify negative and positive contributing factors as well as the category of </a:t>
            </a:r>
            <a:r>
              <a:rPr lang="en-US" dirty="0" smtClean="0">
                <a:solidFill>
                  <a:schemeClr val="bg1"/>
                </a:solidFill>
              </a:rPr>
              <a:t>factor.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Work </a:t>
            </a:r>
            <a:r>
              <a:rPr lang="en-US" dirty="0">
                <a:solidFill>
                  <a:schemeClr val="bg1"/>
                </a:solidFill>
              </a:rPr>
              <a:t>with all relevant team members to determine solutions to prevent future harm. 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Follow </a:t>
            </a:r>
            <a:r>
              <a:rPr lang="en-US" dirty="0">
                <a:solidFill>
                  <a:schemeClr val="bg1"/>
                </a:solidFill>
              </a:rPr>
              <a:t>up to ensure that solutions are implemented and harm is reduced.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9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1"/>
            <a:ext cx="9052560" cy="5714999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The findings and recommendations in this </a:t>
            </a:r>
            <a:r>
              <a:rPr lang="en-US" sz="2800" dirty="0" smtClean="0"/>
              <a:t>presentation are </a:t>
            </a:r>
            <a:r>
              <a:rPr lang="en-US" sz="2800" dirty="0"/>
              <a:t>those of the authors, who are responsible for its content, and do not necessarily represent the views of AHRQ. No statement in this </a:t>
            </a:r>
            <a:r>
              <a:rPr lang="en-US" sz="2800" dirty="0" smtClean="0"/>
              <a:t>presentation </a:t>
            </a:r>
            <a:r>
              <a:rPr lang="en-US" sz="2800" dirty="0"/>
              <a:t>should be construed as an official position of AHRQ or of the U.S. Department of Health and Human Services.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Any practice described in this </a:t>
            </a:r>
            <a:r>
              <a:rPr lang="en-US" sz="2800" dirty="0" smtClean="0"/>
              <a:t>presentation </a:t>
            </a:r>
            <a:r>
              <a:rPr lang="en-US" sz="2800" dirty="0"/>
              <a:t>must be applied by health care practitioners in accordance with professional judgment and standards of care in regard to the unique circumstances that may apply in each situation they encounter. </a:t>
            </a:r>
            <a:r>
              <a:rPr lang="en-US" sz="2800" dirty="0" smtClean="0"/>
              <a:t>These practices are offered as helpful options for consideration by health care practitioners, not as guidelines.</a:t>
            </a:r>
            <a:endParaRPr lang="en-US" sz="2800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0088" y="7377113"/>
            <a:ext cx="468312" cy="414337"/>
          </a:xfrm>
        </p:spPr>
        <p:txBody>
          <a:bodyPr/>
          <a:lstStyle/>
          <a:p>
            <a:fld id="{390C5B08-BD67-40B7-9FCB-303274082AFB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6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 With a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371600"/>
            <a:ext cx="9052560" cy="57999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65-year-old </a:t>
            </a:r>
            <a:r>
              <a:rPr lang="en-US" sz="2600" dirty="0"/>
              <a:t>man presenting with right upper quadrant pain</a:t>
            </a:r>
          </a:p>
          <a:p>
            <a:pPr marL="736600" lvl="1" indent="-273050">
              <a:buFont typeface="Arial" panose="020B0604020202020204" pitchFamily="34" charset="0"/>
              <a:buChar char="•"/>
            </a:pPr>
            <a:r>
              <a:rPr lang="en-US" sz="2600" dirty="0"/>
              <a:t>Ascending cholangitis associated with biliary duct obstruction from a gallstone</a:t>
            </a:r>
          </a:p>
          <a:p>
            <a:pPr marL="736600" lvl="1" indent="-273050">
              <a:buFont typeface="Arial" panose="020B0604020202020204" pitchFamily="34" charset="0"/>
              <a:buChar char="•"/>
            </a:pPr>
            <a:r>
              <a:rPr lang="en-US" sz="2600" dirty="0"/>
              <a:t>Temperature of 101° F, pulse of 100, and blood pressure of </a:t>
            </a:r>
            <a:r>
              <a:rPr lang="en-US" sz="2600" dirty="0" smtClean="0"/>
              <a:t>121/75</a:t>
            </a:r>
          </a:p>
          <a:p>
            <a:pPr marL="966519" lvl="1" indent="-457200"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Admitted to the hospital and </a:t>
            </a:r>
            <a:r>
              <a:rPr lang="en-US" sz="2600" dirty="0" smtClean="0"/>
              <a:t>initiated </a:t>
            </a:r>
            <a:r>
              <a:rPr lang="en-US" sz="2600" dirty="0"/>
              <a:t>on vancomycin and piperacillin/tazobactam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On day </a:t>
            </a:r>
            <a:r>
              <a:rPr lang="en-US" sz="2600" dirty="0" smtClean="0"/>
              <a:t>2, </a:t>
            </a:r>
            <a:r>
              <a:rPr lang="en-US" sz="2600" dirty="0"/>
              <a:t>he undergoes ERCP and the stone is removed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Blood cultures from admission grow lactose-fermenting Gram-negative rods</a:t>
            </a:r>
            <a:br>
              <a:rPr lang="en-US" sz="2600" dirty="0"/>
            </a:b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Continues vancomycin and piperacillin/tazobactam after the </a:t>
            </a:r>
            <a:r>
              <a:rPr lang="en-US" sz="2600" dirty="0" smtClean="0"/>
              <a:t>Gram-stain results</a:t>
            </a:r>
            <a:endParaRPr lang="en-US" sz="2600" dirty="0"/>
          </a:p>
          <a:p>
            <a:pPr marL="966519" lvl="1" indent="-4572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6" name="Straight Arrow Connector 5" descr="Down arrow"/>
          <p:cNvCxnSpPr/>
          <p:nvPr/>
        </p:nvCxnSpPr>
        <p:spPr>
          <a:xfrm>
            <a:off x="304800" y="1524000"/>
            <a:ext cx="0" cy="5414593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 descr="Right arrow pointing to point 1"/>
          <p:cNvCxnSpPr/>
          <p:nvPr/>
        </p:nvCxnSpPr>
        <p:spPr>
          <a:xfrm>
            <a:off x="304800" y="35814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 descr="Right arrow pointing to point 2"/>
          <p:cNvCxnSpPr/>
          <p:nvPr/>
        </p:nvCxnSpPr>
        <p:spPr>
          <a:xfrm>
            <a:off x="304800" y="44958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 descr="Right arrow pointing to point 3"/>
          <p:cNvCxnSpPr/>
          <p:nvPr/>
        </p:nvCxnSpPr>
        <p:spPr>
          <a:xfrm>
            <a:off x="304800" y="51816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 descr="Right arrow pointing to point 4"/>
          <p:cNvCxnSpPr/>
          <p:nvPr/>
        </p:nvCxnSpPr>
        <p:spPr>
          <a:xfrm>
            <a:off x="304800" y="60960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22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713" y="1752599"/>
            <a:ext cx="8633687" cy="4800601"/>
          </a:xfrm>
        </p:spPr>
        <p:txBody>
          <a:bodyPr>
            <a:normAutofit fontScale="92500"/>
          </a:bodyPr>
          <a:lstStyle/>
          <a:p>
            <a:pPr marL="463550" indent="-463550">
              <a:buAutoNum type="arabicPeriod" startAt="5"/>
            </a:pPr>
            <a:r>
              <a:rPr lang="en-US" sz="2600" dirty="0"/>
              <a:t>On day three, a vancomycin trough returns at 35 </a:t>
            </a:r>
            <a:r>
              <a:rPr lang="en-US" sz="2600" dirty="0" smtClean="0"/>
              <a:t>mcg/mL </a:t>
            </a:r>
            <a:r>
              <a:rPr lang="en-US" sz="2600" dirty="0"/>
              <a:t>and his creatinine has increased from 1.0 mg/dL to 2.5 mg/dL</a:t>
            </a:r>
            <a:br>
              <a:rPr lang="en-US" sz="2600" dirty="0"/>
            </a:br>
            <a:endParaRPr lang="en-US" sz="2600" dirty="0"/>
          </a:p>
          <a:p>
            <a:pPr marL="463550" indent="-463550">
              <a:buAutoNum type="arabicPeriod" startAt="5"/>
            </a:pPr>
            <a:r>
              <a:rPr lang="en-US" sz="2600" dirty="0"/>
              <a:t>The </a:t>
            </a:r>
            <a:r>
              <a:rPr lang="en-US" sz="2600" dirty="0" smtClean="0"/>
              <a:t>antibiotic stewardship </a:t>
            </a:r>
            <a:r>
              <a:rPr lang="en-US" sz="2600" dirty="0"/>
              <a:t>team suggests stopping vancomycin since his blood cultures have grown </a:t>
            </a:r>
            <a:r>
              <a:rPr lang="en-US" sz="2600" i="1" dirty="0"/>
              <a:t>E. coli</a:t>
            </a:r>
            <a:br>
              <a:rPr lang="en-US" sz="2600" i="1" dirty="0"/>
            </a:br>
            <a:endParaRPr lang="en-US" sz="2600" i="1" dirty="0"/>
          </a:p>
          <a:p>
            <a:pPr marL="463550" indent="-463550">
              <a:buAutoNum type="arabicPeriod" startAt="5"/>
            </a:pPr>
            <a:r>
              <a:rPr lang="en-US" sz="2600" dirty="0"/>
              <a:t>The stewardship team also recommends changing piperacillin/tazobactam to ceftriaxone </a:t>
            </a:r>
            <a:br>
              <a:rPr lang="en-US" sz="2600" dirty="0"/>
            </a:br>
            <a:endParaRPr lang="en-US" sz="2600" dirty="0"/>
          </a:p>
          <a:p>
            <a:pPr marL="463550" indent="-463550">
              <a:buAutoNum type="arabicPeriod" startAt="5"/>
            </a:pPr>
            <a:r>
              <a:rPr lang="en-US" sz="2600" dirty="0"/>
              <a:t>The team waits until the following day to check with the consulting gastroenterologist to </a:t>
            </a:r>
            <a:r>
              <a:rPr lang="en-US" sz="2600" dirty="0" smtClean="0"/>
              <a:t>obtain </a:t>
            </a:r>
            <a:r>
              <a:rPr lang="en-US" sz="2600" dirty="0"/>
              <a:t>his approval to make these changes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6" name="Straight Arrow Connector 5" descr="Down arrow"/>
          <p:cNvCxnSpPr/>
          <p:nvPr/>
        </p:nvCxnSpPr>
        <p:spPr>
          <a:xfrm>
            <a:off x="304800" y="1981200"/>
            <a:ext cx="0" cy="4957393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 descr="Right arrow pointing to point 6"/>
          <p:cNvCxnSpPr/>
          <p:nvPr/>
        </p:nvCxnSpPr>
        <p:spPr>
          <a:xfrm>
            <a:off x="304800" y="31242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 descr="Right arrow pointing to point 7"/>
          <p:cNvCxnSpPr/>
          <p:nvPr/>
        </p:nvCxnSpPr>
        <p:spPr>
          <a:xfrm>
            <a:off x="304800" y="42672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 descr="Right arrow pointing to point 8"/>
          <p:cNvCxnSpPr/>
          <p:nvPr/>
        </p:nvCxnSpPr>
        <p:spPr>
          <a:xfrm>
            <a:off x="304800" y="54864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 descr="Right arrow pointing to point 5"/>
          <p:cNvCxnSpPr/>
          <p:nvPr/>
        </p:nvCxnSpPr>
        <p:spPr>
          <a:xfrm>
            <a:off x="304800" y="1977189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412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488680" cy="5257389"/>
          </a:xfrm>
        </p:spPr>
        <p:txBody>
          <a:bodyPr>
            <a:noAutofit/>
          </a:bodyPr>
          <a:lstStyle/>
          <a:p>
            <a:pPr marL="463550" indent="-463550">
              <a:buAutoNum type="arabicPeriod" startAt="9"/>
            </a:pPr>
            <a:r>
              <a:rPr lang="en-US" sz="2400" dirty="0"/>
              <a:t>The following day vancomycin is stopped</a:t>
            </a:r>
            <a:br>
              <a:rPr lang="en-US" sz="2400" dirty="0"/>
            </a:br>
            <a:endParaRPr lang="en-US" sz="2400" dirty="0"/>
          </a:p>
          <a:p>
            <a:pPr marL="463550" indent="-463550">
              <a:buAutoNum type="arabicPeriod" startAt="9"/>
            </a:pPr>
            <a:r>
              <a:rPr lang="en-US" sz="2400" dirty="0"/>
              <a:t>The creatinine is now 2.7 mg/dL </a:t>
            </a:r>
            <a:br>
              <a:rPr lang="en-US" sz="2400" dirty="0"/>
            </a:br>
            <a:endParaRPr lang="en-US" sz="2400" dirty="0"/>
          </a:p>
          <a:p>
            <a:pPr marL="463550" indent="-463550">
              <a:buAutoNum type="arabicPeriod" startAt="9"/>
            </a:pPr>
            <a:r>
              <a:rPr lang="en-US" sz="2400" dirty="0"/>
              <a:t>The patient is started on ceftriaxone but the provider forgets to discontinue the piperacillin/tazobactam order</a:t>
            </a:r>
            <a:br>
              <a:rPr lang="en-US" sz="2400" dirty="0"/>
            </a:br>
            <a:endParaRPr lang="en-US" sz="2400" dirty="0"/>
          </a:p>
          <a:p>
            <a:pPr marL="463550" indent="-463550">
              <a:buAutoNum type="arabicPeriod" startAt="9"/>
            </a:pPr>
            <a:r>
              <a:rPr lang="en-US" sz="2400" dirty="0"/>
              <a:t>The patient has a renal ultrasound to evaluate his acute renal failure and </a:t>
            </a:r>
            <a:r>
              <a:rPr lang="en-US" sz="2400" dirty="0" smtClean="0"/>
              <a:t>undergoes several needle </a:t>
            </a:r>
            <a:r>
              <a:rPr lang="en-US" sz="2400" dirty="0"/>
              <a:t>sticks to obtain vancomycin troughs</a:t>
            </a:r>
            <a:br>
              <a:rPr lang="en-US" sz="2400" dirty="0"/>
            </a:br>
            <a:endParaRPr lang="en-US" sz="2400" dirty="0"/>
          </a:p>
          <a:p>
            <a:pPr marL="463550" indent="-463550">
              <a:buAutoNum type="arabicPeriod" startAt="9"/>
            </a:pPr>
            <a:r>
              <a:rPr lang="en-US" sz="2400" dirty="0"/>
              <a:t>On day 5, his creatinine is improving and discharge planning </a:t>
            </a:r>
            <a:r>
              <a:rPr lang="en-US" sz="2400" dirty="0" smtClean="0"/>
              <a:t>is initiated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6" name="Straight Arrow Connector 5" descr="Down arrow"/>
          <p:cNvCxnSpPr/>
          <p:nvPr/>
        </p:nvCxnSpPr>
        <p:spPr>
          <a:xfrm>
            <a:off x="304800" y="1832811"/>
            <a:ext cx="0" cy="4957393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 descr="Right arrow pointing to point 10"/>
          <p:cNvCxnSpPr/>
          <p:nvPr/>
        </p:nvCxnSpPr>
        <p:spPr>
          <a:xfrm>
            <a:off x="304800" y="25908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 descr="Right arrow pointing to point 12"/>
          <p:cNvCxnSpPr/>
          <p:nvPr/>
        </p:nvCxnSpPr>
        <p:spPr>
          <a:xfrm>
            <a:off x="304800" y="46482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 descr="Right arrow pointing to point 13"/>
          <p:cNvCxnSpPr/>
          <p:nvPr/>
        </p:nvCxnSpPr>
        <p:spPr>
          <a:xfrm>
            <a:off x="304800" y="61722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 descr="Right arrow pointing to point 9"/>
          <p:cNvCxnSpPr/>
          <p:nvPr/>
        </p:nvCxnSpPr>
        <p:spPr>
          <a:xfrm>
            <a:off x="304800" y="18288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 descr="Right arrow pointing to point 11"/>
          <p:cNvCxnSpPr/>
          <p:nvPr/>
        </p:nvCxnSpPr>
        <p:spPr>
          <a:xfrm>
            <a:off x="304800" y="34290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81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3813"/>
            <a:ext cx="8945880" cy="5266587"/>
          </a:xfrm>
        </p:spPr>
        <p:txBody>
          <a:bodyPr>
            <a:normAutofit/>
          </a:bodyPr>
          <a:lstStyle/>
          <a:p>
            <a:pPr marL="445654" lvl="1" indent="0">
              <a:buNone/>
            </a:pPr>
            <a:r>
              <a:rPr lang="en-US" dirty="0"/>
              <a:t>14. The bedside nurse asks a questions about discharge </a:t>
            </a:r>
            <a:r>
              <a:rPr lang="en-US" dirty="0" smtClean="0"/>
              <a:t>medications, </a:t>
            </a:r>
            <a:r>
              <a:rPr lang="en-US" dirty="0"/>
              <a:t>which makes the team realize that the piperacillin/tazobactam was never </a:t>
            </a:r>
            <a:r>
              <a:rPr lang="en-US" dirty="0" smtClean="0"/>
              <a:t>discontinued</a:t>
            </a:r>
          </a:p>
          <a:p>
            <a:pPr marL="445654" lvl="1" indent="0">
              <a:buNone/>
            </a:pPr>
            <a:endParaRPr lang="en-US" dirty="0" smtClean="0"/>
          </a:p>
          <a:p>
            <a:pPr marL="445654" lvl="1" indent="0">
              <a:buNone/>
            </a:pPr>
            <a:r>
              <a:rPr lang="en-US" dirty="0" smtClean="0"/>
              <a:t>15</a:t>
            </a:r>
            <a:r>
              <a:rPr lang="en-US" dirty="0"/>
              <a:t>. A PICC was placed for the patient to receive </a:t>
            </a:r>
            <a:r>
              <a:rPr lang="en-US" dirty="0" smtClean="0"/>
              <a:t>intravenous (IV) </a:t>
            </a:r>
            <a:r>
              <a:rPr lang="en-US" dirty="0"/>
              <a:t>ceftriaxone for five more days</a:t>
            </a:r>
          </a:p>
          <a:p>
            <a:pPr marL="463550" indent="-463550"/>
            <a:endParaRPr lang="en-US" sz="2400" dirty="0"/>
          </a:p>
          <a:p>
            <a:pPr marL="463550" indent="-463550"/>
            <a:endParaRPr lang="en-US" sz="2400" dirty="0">
              <a:solidFill>
                <a:srgbClr val="FF0000"/>
              </a:solidFill>
            </a:endParaRPr>
          </a:p>
          <a:p>
            <a:pPr marL="463550" indent="-463550"/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6" name="Straight Arrow Connector 5" descr="Down arrow"/>
          <p:cNvCxnSpPr/>
          <p:nvPr/>
        </p:nvCxnSpPr>
        <p:spPr>
          <a:xfrm>
            <a:off x="304800" y="1981200"/>
            <a:ext cx="0" cy="16002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 descr="Right arrow pointing to point 15"/>
          <p:cNvCxnSpPr/>
          <p:nvPr/>
        </p:nvCxnSpPr>
        <p:spPr>
          <a:xfrm>
            <a:off x="304800" y="3581400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 descr="Right arrow pointing to point 14"/>
          <p:cNvCxnSpPr/>
          <p:nvPr/>
        </p:nvCxnSpPr>
        <p:spPr>
          <a:xfrm>
            <a:off x="304800" y="1977189"/>
            <a:ext cx="701040" cy="0"/>
          </a:xfrm>
          <a:prstGeom prst="straightConnector1">
            <a:avLst/>
          </a:prstGeom>
          <a:ln w="76200"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16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 descr="Image is of a number 4 with abbreviated Four Moments on the arms.&#10;1. Make the diagnosis&#10;2. Cultures and empiric therapy&#10;3. Stop, narrow, change to oral&#10;4. Duration" title="Four Moments of Antibiotic Decision Mak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75399"/>
            <a:ext cx="4038600" cy="3822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058400" cy="603144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Four Moments of Antibiotic Decision Making </a:t>
            </a:r>
            <a:endParaRPr lang="en-US" sz="3600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038600" y="990600"/>
            <a:ext cx="5867400" cy="6477000"/>
          </a:xfrm>
        </p:spPr>
        <p:txBody>
          <a:bodyPr>
            <a:noAutofit/>
          </a:bodyPr>
          <a:lstStyle/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2800" dirty="0" smtClean="0"/>
              <a:t>Does </a:t>
            </a:r>
            <a:r>
              <a:rPr lang="en-US" sz="2800" dirty="0"/>
              <a:t>my patient have an infection that requires antibiotics? </a:t>
            </a:r>
            <a:endParaRPr lang="en-US" sz="2800" dirty="0" smtClean="0"/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2800" dirty="0" smtClean="0"/>
              <a:t>Have </a:t>
            </a:r>
            <a:r>
              <a:rPr lang="en-US" sz="2800" dirty="0"/>
              <a:t>I ordered appropriate cultures before starting antibiotics? What empiric therapy should I initiate? </a:t>
            </a:r>
            <a:endParaRPr lang="en-US" sz="2800" dirty="0" smtClean="0"/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day or more has passed. </a:t>
            </a:r>
            <a:r>
              <a:rPr lang="en-US" sz="2800" dirty="0" smtClean="0"/>
              <a:t>Can </a:t>
            </a:r>
            <a:r>
              <a:rPr lang="en-US" sz="2800" dirty="0"/>
              <a:t>I stop antibiotics? Can I narrow therapy or change from IV to oral therapy? </a:t>
            </a:r>
            <a:endParaRPr lang="en-US" sz="2800" dirty="0" smtClean="0"/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duration of antibiotic therapy is needed for my patient's diagnosis?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 descr="1. Does my patient have an infection that requires antibiotics? &#10;"/>
          <p:cNvSpPr txBox="1">
            <a:spLocks/>
          </p:cNvSpPr>
          <p:nvPr/>
        </p:nvSpPr>
        <p:spPr>
          <a:xfrm>
            <a:off x="4648200" y="990600"/>
            <a:ext cx="5257800" cy="10007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8" name="Content Placeholder 3" descr="2. Have I ordered appropriate cultures before starting antibiotics? What empiric therapy should I initiate? &#10;"/>
          <p:cNvSpPr txBox="1">
            <a:spLocks/>
          </p:cNvSpPr>
          <p:nvPr/>
        </p:nvSpPr>
        <p:spPr>
          <a:xfrm>
            <a:off x="4648200" y="2101258"/>
            <a:ext cx="5257800" cy="1785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9" name="Content Placeholder 4" descr="3. A day or more has passed. Can I stop antibiotics? Can I narrow therapy or change from IV to oral therapy? &#10;"/>
          <p:cNvSpPr txBox="1">
            <a:spLocks/>
          </p:cNvSpPr>
          <p:nvPr/>
        </p:nvSpPr>
        <p:spPr>
          <a:xfrm>
            <a:off x="4648200" y="3909382"/>
            <a:ext cx="5257800" cy="18325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10" name="Content Placeholder 6" descr="4. What duration of antibiotic therapy is needed for my patient's diagnosis?&#10;"/>
          <p:cNvSpPr txBox="1">
            <a:spLocks/>
          </p:cNvSpPr>
          <p:nvPr/>
        </p:nvSpPr>
        <p:spPr>
          <a:xfrm>
            <a:off x="4655820" y="5709675"/>
            <a:ext cx="5257800" cy="148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 </a:t>
            </a:r>
            <a:r>
              <a:rPr lang="en-US" dirty="0"/>
              <a:t>of Antibiotic </a:t>
            </a:r>
            <a:r>
              <a:rPr lang="en-US" dirty="0" smtClean="0"/>
              <a:t>Decision Making</a:t>
            </a:r>
            <a:endParaRPr lang="en-US" dirty="0"/>
          </a:p>
        </p:txBody>
      </p:sp>
      <p:graphicFrame>
        <p:nvGraphicFramePr>
          <p:cNvPr id="5" name="Content Placeholder 3" descr="Table showing Defects and the corresponding Decision Making Moment " title="Moments of Antibiotic Decision Mak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95109"/>
              </p:ext>
            </p:extLst>
          </p:nvPr>
        </p:nvGraphicFramePr>
        <p:xfrm>
          <a:off x="220980" y="1073255"/>
          <a:ext cx="9616440" cy="582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205480">
                  <a:extLst>
                    <a:ext uri="{9D8B030D-6E8A-4147-A177-3AD203B41FA5}">
                      <a16:colId xmlns:a16="http://schemas.microsoft.com/office/drawing/2014/main" val="3796047619"/>
                    </a:ext>
                  </a:extLst>
                </a:gridCol>
                <a:gridCol w="5252720">
                  <a:extLst>
                    <a:ext uri="{9D8B030D-6E8A-4147-A177-3AD203B41FA5}">
                      <a16:colId xmlns:a16="http://schemas.microsoft.com/office/drawing/2014/main" val="200743482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57926978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92235"/>
                  </a:ext>
                </a:extLst>
              </a:tr>
              <a:tr h="664105">
                <a:tc>
                  <a:txBody>
                    <a:bodyPr/>
                    <a:lstStyle/>
                    <a:p>
                      <a:r>
                        <a:rPr lang="en-US" dirty="0" smtClean="0"/>
                        <a:t>Vancomycin started empirically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MRSA unlikely to be a pathogen in uncomplicated</a:t>
                      </a:r>
                      <a:r>
                        <a:rPr lang="en-US" baseline="0" dirty="0" smtClean="0"/>
                        <a:t> biliary infections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8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Piperacillin/tazobactam started</a:t>
                      </a:r>
                      <a:r>
                        <a:rPr lang="en-US" baseline="0" dirty="0" smtClean="0"/>
                        <a:t> empirically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does not have risk factors for </a:t>
                      </a:r>
                      <a:r>
                        <a:rPr lang="en-US" i="1" baseline="0" dirty="0" smtClean="0"/>
                        <a:t>Pseudomonas aeruginosa </a:t>
                      </a:r>
                      <a:r>
                        <a:rPr lang="en-US" baseline="0" dirty="0" smtClean="0"/>
                        <a:t>and is not severely 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5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Continues on vancomycin after</a:t>
                      </a:r>
                      <a:r>
                        <a:rPr lang="en-US" baseline="0" dirty="0" smtClean="0"/>
                        <a:t> blood cultures grow a Gram-negative rod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Vancomycin</a:t>
                      </a:r>
                      <a:r>
                        <a:rPr lang="en-US" baseline="0" dirty="0" smtClean="0"/>
                        <a:t> should have been stopped. Acute kidney injury and unnecessary lab tests and imaging could have been avoided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62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Piperacillin/tazobactam</a:t>
                      </a:r>
                      <a:r>
                        <a:rPr lang="en-US" baseline="0" dirty="0" smtClean="0"/>
                        <a:t> continued after ceftriaxone started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Piperacillin/tazobactam should have been</a:t>
                      </a:r>
                      <a:r>
                        <a:rPr lang="en-US" baseline="0" dirty="0" smtClean="0"/>
                        <a:t> stopped when ceftriaxone was started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9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waits to discuss</a:t>
                      </a:r>
                      <a:r>
                        <a:rPr lang="en-US" baseline="0" dirty="0" smtClean="0"/>
                        <a:t> modifying antibiotic regimen with GI consultant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Antibiotics</a:t>
                      </a:r>
                      <a:r>
                        <a:rPr lang="en-US" baseline="0" dirty="0" smtClean="0"/>
                        <a:t> with synergistic nephrotoxicity were continued</a:t>
                      </a:r>
                      <a:r>
                        <a:rPr lang="en-US" dirty="0" smtClean="0"/>
                        <a:t> because of concern</a:t>
                      </a:r>
                      <a:r>
                        <a:rPr lang="en-US" baseline="0" dirty="0" smtClean="0"/>
                        <a:t> for prescribing etiquette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7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Vancomycin</a:t>
                      </a:r>
                      <a:r>
                        <a:rPr lang="en-US" baseline="0" dirty="0" smtClean="0"/>
                        <a:t> trough obtained after vancomycin discontinued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This leads to unnecessary patient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inconvenience, costs, and personnel time.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641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1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 </a:t>
            </a:r>
            <a:r>
              <a:rPr lang="en-US" dirty="0"/>
              <a:t>of Antibiotic </a:t>
            </a:r>
            <a:r>
              <a:rPr lang="en-US" dirty="0" smtClean="0"/>
              <a:t>Decision Making</a:t>
            </a:r>
            <a:endParaRPr lang="en-US" dirty="0"/>
          </a:p>
        </p:txBody>
      </p:sp>
      <p:graphicFrame>
        <p:nvGraphicFramePr>
          <p:cNvPr id="5" name="Content Placeholder 3" descr="Table showing Defects and the corresponding Decision Making Moment " title="Moments of Antibiotic Decision Making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92163"/>
              </p:ext>
            </p:extLst>
          </p:nvPr>
        </p:nvGraphicFramePr>
        <p:xfrm>
          <a:off x="220981" y="1066800"/>
          <a:ext cx="9616439" cy="3108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74677">
                  <a:extLst>
                    <a:ext uri="{9D8B030D-6E8A-4147-A177-3AD203B41FA5}">
                      <a16:colId xmlns:a16="http://schemas.microsoft.com/office/drawing/2014/main" val="3796047619"/>
                    </a:ext>
                  </a:extLst>
                </a:gridCol>
                <a:gridCol w="4604155">
                  <a:extLst>
                    <a:ext uri="{9D8B030D-6E8A-4147-A177-3AD203B41FA5}">
                      <a16:colId xmlns:a16="http://schemas.microsoft.com/office/drawing/2014/main" val="2007434824"/>
                    </a:ext>
                  </a:extLst>
                </a:gridCol>
                <a:gridCol w="1237607">
                  <a:extLst>
                    <a:ext uri="{9D8B030D-6E8A-4147-A177-3AD203B41FA5}">
                      <a16:colId xmlns:a16="http://schemas.microsoft.com/office/drawing/2014/main" val="4208905214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Defect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Moment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9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remained on IV antibiotics</a:t>
                      </a:r>
                      <a:r>
                        <a:rPr lang="en-US" baseline="0" dirty="0" smtClean="0"/>
                        <a:t> for duration of hospitalization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Antibiotics</a:t>
                      </a:r>
                      <a:r>
                        <a:rPr lang="en-US" baseline="0" dirty="0" smtClean="0"/>
                        <a:t> could have been changed from IV to PO once clinical improvement and ability to tolerate PO demonstrated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1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PICC placed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need for PICC if patient could have received an oral regimen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2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Received 10 days of antibiotics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Reasonable</a:t>
                      </a:r>
                      <a:r>
                        <a:rPr lang="en-US" baseline="0" dirty="0" smtClean="0"/>
                        <a:t> to consider shorter course of therapy given clinical improvement and appropriate source control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2977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6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9Kse04w"/>
  <p:tag name="ARTICULATE_DESIGN_ID_CUSP HAI SLIDE TEMPLATE FINAL 10-12-16" val="wrVl9TBZ"/>
  <p:tag name="ARTICULATE_SLIDE_THUMBNAIL_REFRESH" val="1"/>
  <p:tag name="MMPROD_NEXTUNIQUEID" val="10009"/>
  <p:tag name="ARTICULATE_PROJECT_OPEN" val="0"/>
  <p:tag name="ARTICULATE_SLIDE_COUNT" val="25"/>
  <p:tag name="MMPROD_UIDATA" val="&lt;database version=&quot;11.0&quot;&gt;&lt;object type=&quot;1&quot; unique_id=&quot;10001&quot;&gt;&lt;object type=&quot;2&quot; unique_id=&quot;14094&quot;&gt;&lt;object type=&quot;3&quot; unique_id=&quot;14115&quot;&gt;&lt;property id=&quot;20148&quot; value=&quot;5&quot;/&gt;&lt;property id=&quot;20300&quot; value=&quot;Slide 1 - &amp;quot;Learning From Defects Acute Care &amp;quot;&quot;/&gt;&lt;property id=&quot;20307&quot; value=&quot;259&quot;/&gt;&lt;/object&gt;&lt;object type=&quot;3&quot; unique_id=&quot;14138&quot;&gt;&lt;property id=&quot;20148&quot; value=&quot;5&quot;/&gt;&lt;property id=&quot;20300&quot; value=&quot;Slide 25&quot;/&gt;&lt;property id=&quot;20307&quot; value=&quot;283&quot;/&gt;&lt;/object&gt;&lt;object type=&quot;3&quot; unique_id=&quot;23177&quot;&gt;&lt;property id=&quot;20148&quot; value=&quot;5&quot;/&gt;&lt;property id=&quot;20300&quot; value=&quot;Slide 2 - &amp;quot;Presenter — Pranita Tamma&amp;quot;&quot;/&gt;&lt;property id=&quot;20307&quot; value=&quot;337&quot;/&gt;&lt;/object&gt;&lt;object type=&quot;3&quot; unique_id=&quot;23179&quot;&gt;&lt;property id=&quot;20148&quot; value=&quot;5&quot;/&gt;&lt;property id=&quot;20300&quot; value=&quot;Slide 3 - &amp;quot;Objectives&amp;quot;&quot;/&gt;&lt;property id=&quot;20307&quot; value=&quot;319&quot;/&gt;&lt;/object&gt;&lt;object type=&quot;3&quot; unique_id=&quot;24034&quot;&gt;&lt;property id=&quot;20148&quot; value=&quot;5&quot;/&gt;&lt;property id=&quot;20300&quot; value=&quot;Slide 4 - &amp;quot;Recap &amp;quot;&quot;/&gt;&lt;property id=&quot;20307&quot; value=&quot;340&quot;/&gt;&lt;/object&gt;&lt;object type=&quot;3&quot; unique_id=&quot;24035&quot;&gt;&lt;property id=&quot;20148&quot; value=&quot;5&quot;/&gt;&lt;property id=&quot;20300&quot; value=&quot;Slide 5 - &amp;quot;Let’s Start with a Case&amp;quot;&quot;/&gt;&lt;property id=&quot;20307&quot; value=&quot;341&quot;/&gt;&lt;/object&gt;&lt;object type=&quot;3&quot; unique_id=&quot;24036&quot;&gt;&lt;property id=&quot;20148&quot; value=&quot;5&quot;/&gt;&lt;property id=&quot;20300&quot; value=&quot;Slide 6 - &amp;quot;Case Continues&amp;quot;&quot;/&gt;&lt;property id=&quot;20307&quot; value=&quot;342&quot;/&gt;&lt;/object&gt;&lt;object type=&quot;3&quot; unique_id=&quot;24108&quot;&gt;&lt;property id=&quot;20148&quot; value=&quot;5&quot;/&gt;&lt;property id=&quot;20300&quot; value=&quot;Slide 7 - &amp;quot;Case Continues&amp;quot;&quot;/&gt;&lt;property id=&quot;20307&quot; value=&quot;343&quot;/&gt;&lt;/object&gt;&lt;object type=&quot;3&quot; unique_id=&quot;24193&quot;&gt;&lt;property id=&quot;20148&quot; value=&quot;5&quot;/&gt;&lt;property id=&quot;20300&quot; value=&quot;Slide 8 - &amp;quot;Case Continues&amp;quot;&quot;/&gt;&lt;property id=&quot;20307&quot; value=&quot;344&quot;/&gt;&lt;/object&gt;&lt;object type=&quot;3&quot; unique_id=&quot;24464&quot;&gt;&lt;property id=&quot;20148&quot; value=&quot;5&quot;/&gt;&lt;property id=&quot;20300&quot; value=&quot;Slide 15 - &amp;quot;Learning From Defects &amp;quot;&quot;/&gt;&lt;property id=&quot;20307&quot; value=&quot;345&quot;/&gt;&lt;/object&gt;&lt;object type=&quot;3&quot; unique_id=&quot;24606&quot;&gt;&lt;property id=&quot;20148&quot; value=&quot;5&quot;/&gt;&lt;property id=&quot;20300&quot; value=&quot;Slide 9 - &amp;quot;The Four Moments of Antibiotic Decision-Making&amp;quot;&quot;/&gt;&lt;property id=&quot;20307&quot; value=&quot;346&quot;/&gt;&lt;/object&gt;&lt;object type=&quot;3&quot; unique_id=&quot;24607&quot;&gt;&lt;property id=&quot;20148&quot; value=&quot;5&quot;/&gt;&lt;property id=&quot;20300&quot; value=&quot;Slide 10 - &amp;quot;The Four Moments of Antibiotic Decision-Making&amp;quot;&quot;/&gt;&lt;property id=&quot;20307&quot; value=&quot;348&quot;/&gt;&lt;/object&gt;&lt;object type=&quot;3&quot; unique_id=&quot;24608&quot;&gt;&lt;property id=&quot;20148&quot; value=&quot;5&quot;/&gt;&lt;property id=&quot;20300&quot; value=&quot;Slide 11 - &amp;quot;The Four Moments of Antibiotic Decision-Making&amp;quot;&quot;/&gt;&lt;property id=&quot;20307&quot; value=&quot;349&quot;/&gt;&lt;/object&gt;&lt;object type=&quot;3&quot; unique_id=&quot;24609&quot;&gt;&lt;property id=&quot;20148&quot; value=&quot;5&quot;/&gt;&lt;property id=&quot;20300&quot; value=&quot;Slide 12 - &amp;quot;The Four Moments of Antibiotic Decision-Making&amp;quot;&quot;/&gt;&lt;property id=&quot;20307&quot; value=&quot;350&quot;/&gt;&lt;/object&gt;&lt;object type=&quot;3&quot; unique_id=&quot;24610&quot;&gt;&lt;property id=&quot;20148&quot; value=&quot;5&quot;/&gt;&lt;property id=&quot;20300&quot; value=&quot;Slide 13 - &amp;quot;The Four Moments of Antibiotic Decision-Making&amp;quot;&quot;/&gt;&lt;property id=&quot;20307&quot; value=&quot;347&quot;/&gt;&lt;/object&gt;&lt;object type=&quot;3&quot; unique_id=&quot;24823&quot;&gt;&lt;property id=&quot;20148&quot; value=&quot;5&quot;/&gt;&lt;property id=&quot;20300&quot; value=&quot;Slide 14 - &amp;quot;The Four Moments of Antibiotic Decision-Making&amp;quot;&quot;/&gt;&lt;property id=&quot;20307&quot; value=&quot;351&quot;/&gt;&lt;/object&gt;&lt;object type=&quot;3&quot; unique_id=&quot;24824&quot;&gt;&lt;property id=&quot;20148&quot; value=&quot;5&quot;/&gt;&lt;property id=&quot;20300&quot; value=&quot;Slide 16 - &amp;quot;Why Did it Happen?&amp;quot;&quot;/&gt;&lt;property id=&quot;20307&quot; value=&quot;352&quot;/&gt;&lt;/object&gt;&lt;object type=&quot;3&quot; unique_id=&quot;24909&quot;&gt;&lt;property id=&quot;20148&quot; value=&quot;5&quot;/&gt;&lt;property id=&quot;20300&quot; value=&quot;Slide 17 - &amp;quot;Example: Patient Develops AKI&amp;quot;&quot;/&gt;&lt;property id=&quot;20307&quot; value=&quot;353&quot;/&gt;&lt;/object&gt;&lt;object type=&quot;3&quot; unique_id=&quot;24976&quot;&gt;&lt;property id=&quot;20148&quot; value=&quot;5&quot;/&gt;&lt;property id=&quot;20300&quot; value=&quot;Slide 18 - &amp;quot;How Do You Reduce the Risk of the Negative Contributing Factors Happening Again? &amp;quot;&quot;/&gt;&lt;property id=&quot;20307&quot; value=&quot;354&quot;/&gt;&lt;/object&gt;&lt;object type=&quot;3&quot; unique_id=&quot;42769&quot;&gt;&lt;property id=&quot;20148&quot; value=&quot;5&quot;/&gt;&lt;property id=&quot;20300&quot; value=&quot;Slide 21 - &amp;quot;What to do When You Identify a Defect&amp;quot;&quot;/&gt;&lt;property id=&quot;20307&quot; value=&quot;355&quot;/&gt;&lt;/object&gt;&lt;object type=&quot;3&quot; unique_id=&quot;42770&quot;&gt;&lt;property id=&quot;20148&quot; value=&quot;5&quot;/&gt;&lt;property id=&quot;20300&quot; value=&quot;Slide 22 - &amp;quot;Make Sure Risks are Being Reduced&amp;quot;&quot;/&gt;&lt;property id=&quot;20307&quot; value=&quot;356&quot;/&gt;&lt;/object&gt;&lt;object type=&quot;3&quot; unique_id=&quot;42916&quot;&gt;&lt;property id=&quot;20148&quot; value=&quot;5&quot;/&gt;&lt;property id=&quot;20300&quot; value=&quot;Slide 19 - &amp;quot;How Do You Reduce the Risk of the Negative Contributing Factors Happening Again? &amp;quot;&quot;/&gt;&lt;property id=&quot;20307&quot; value=&quot;359&quot;/&gt;&lt;/object&gt;&lt;object type=&quot;3&quot; unique_id=&quot;42917&quot;&gt;&lt;property id=&quot;20148&quot; value=&quot;5&quot;/&gt;&lt;property id=&quot;20300&quot; value=&quot;Slide 20 - &amp;quot;How Do You Reduce the Risk of the Negative Contributing Factors Happening Again? &amp;quot;&quot;/&gt;&lt;property id=&quot;20307&quot; value=&quot;360&quot;/&gt;&lt;/object&gt;&lt;object type=&quot;3&quot; unique_id=&quot;42919&quot;&gt;&lt;property id=&quot;20148&quot; value=&quot;5&quot;/&gt;&lt;property id=&quot;20300&quot; value=&quot;Slide 23 - &amp;quot;Your Turn! &amp;quot;&quot;/&gt;&lt;property id=&quot;20307&quot; value=&quot;361&quot;/&gt;&lt;/object&gt;&lt;object type=&quot;3&quot; unique_id=&quot;43424&quot;&gt;&lt;property id=&quot;20148&quot; value=&quot;5&quot;/&gt;&lt;property id=&quot;20300&quot; value=&quot;Slide 24 - &amp;quot;Learning From Defects Tool&amp;quot;&quot;/&gt;&lt;property id=&quot;20307&quot; value=&quot;362&quot;/&gt;&lt;/object&gt;&lt;/object&gt;&lt;object type=&quot;8&quot; unique_id=&quot;1410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 FINAL 10-12-16</Template>
  <TotalTime>9429</TotalTime>
  <Words>1469</Words>
  <Application>Microsoft Office PowerPoint</Application>
  <PresentationFormat>Custom</PresentationFormat>
  <Paragraphs>190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Office Theme</vt:lpstr>
      <vt:lpstr>AHRQ Safety Program for Improving Antibiotic Use    Making Effective Changes in Antibiotic Decision Making     </vt:lpstr>
      <vt:lpstr>Objectives</vt:lpstr>
      <vt:lpstr>Let’s Begin With a Case</vt:lpstr>
      <vt:lpstr>Case, Continued</vt:lpstr>
      <vt:lpstr>Case, Continued</vt:lpstr>
      <vt:lpstr>Case, Continued</vt:lpstr>
      <vt:lpstr>The Four Moments of Antibiotic Decision Making </vt:lpstr>
      <vt:lpstr>Moments of Antibiotic Decision Making</vt:lpstr>
      <vt:lpstr>Moments of Antibiotic Decision Making</vt:lpstr>
      <vt:lpstr>Learning From Antibiotic-Associated Adverse Events</vt:lpstr>
      <vt:lpstr>Learning from Antibiotic-Associated Adverse Events</vt:lpstr>
      <vt:lpstr>Factors Associated With Adverse Events</vt:lpstr>
      <vt:lpstr>Factors Associated With Adverse Events</vt:lpstr>
      <vt:lpstr>Negative and Positive Contributing Factors</vt:lpstr>
      <vt:lpstr>Reducing the Risk of Negative Contributing Factors</vt:lpstr>
      <vt:lpstr>Reducing the Risk of Negative Contributing Factors</vt:lpstr>
      <vt:lpstr>Reducing the Future Risk of Negative Contributing Factors</vt:lpstr>
      <vt:lpstr>Reducing the Risk of Negative Contributing Factors</vt:lpstr>
      <vt:lpstr>Responding to an Antibiotic-Associated Adverse Event</vt:lpstr>
      <vt:lpstr>Make Sure Risks Are Being Reduced</vt:lpstr>
      <vt:lpstr>Summary</vt:lpstr>
      <vt:lpstr>Disclaimer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Care Learning From Defects</dc:title>
  <dc:subject>Discussing the Learning from Defects Tool in the Acute Care setting</dc:subject>
  <dc:creator>Melissa A Miller</dc:creator>
  <cp:keywords>English</cp:keywords>
  <dc:description/>
  <cp:lastModifiedBy>Heidenrich, Christine (AHRQ/OC) (CTR)</cp:lastModifiedBy>
  <cp:revision>373</cp:revision>
  <cp:lastPrinted>2016-09-27T14:15:34Z</cp:lastPrinted>
  <dcterms:created xsi:type="dcterms:W3CDTF">2017-03-24T18:33:59Z</dcterms:created>
  <dcterms:modified xsi:type="dcterms:W3CDTF">2019-10-29T18:48:01Z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BE12A664-CECD-44C6-9F81-FDECEFC4FB6F</vt:lpwstr>
  </property>
  <property fmtid="{D5CDD505-2E9C-101B-9397-08002B2CF9AE}" pid="3" name="ArticulatePath">
    <vt:lpwstr>Presentation2</vt:lpwstr>
  </property>
</Properties>
</file>