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304" r:id="rId4"/>
    <p:sldId id="316" r:id="rId5"/>
    <p:sldId id="293" r:id="rId6"/>
    <p:sldId id="312" r:id="rId7"/>
    <p:sldId id="295" r:id="rId8"/>
    <p:sldId id="278" r:id="rId9"/>
    <p:sldId id="266" r:id="rId10"/>
    <p:sldId id="268" r:id="rId11"/>
    <p:sldId id="277" r:id="rId12"/>
    <p:sldId id="297" r:id="rId13"/>
    <p:sldId id="307" r:id="rId14"/>
    <p:sldId id="299" r:id="rId15"/>
    <p:sldId id="301" r:id="rId16"/>
    <p:sldId id="330" r:id="rId17"/>
    <p:sldId id="333" r:id="rId18"/>
    <p:sldId id="275" r:id="rId19"/>
    <p:sldId id="331" r:id="rId20"/>
    <p:sldId id="267" r:id="rId21"/>
    <p:sldId id="298" r:id="rId22"/>
  </p:sldIdLst>
  <p:sldSz cx="10058400" cy="7772400"/>
  <p:notesSz cx="7010400" cy="9296400"/>
  <p:custDataLst>
    <p:tags r:id="rId24"/>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idenrich, Christine (AHRQ/OC) (CTR)" initials="HC((" lastIdx="13" clrIdx="6">
    <p:extLst>
      <p:ext uri="{19B8F6BF-5375-455C-9EA6-DF929625EA0E}">
        <p15:presenceInfo xmlns:p15="http://schemas.microsoft.com/office/powerpoint/2012/main" userId="S-1-5-21-1747495209-1248221918-2216747781-28054" providerId="AD"/>
      </p:ext>
    </p:extLst>
  </p:cmAuthor>
  <p:cmAuthor id="1" name="Kathleen Speck" initials="KS" lastIdx="31" clrIdx="0"/>
  <p:cmAuthor id="2" name="Pranita Tamma" initials="PT" lastIdx="19" clrIdx="1"/>
  <p:cmAuthor id="3" name="Meghan Walrath" initials="MW" lastIdx="4" clrIdx="2"/>
  <p:cmAuthor id="4" name="Sara Cosgrove" initials="SC" lastIdx="14" clrIdx="3"/>
  <p:cmAuthor id="5" name="Melissa A Miller" initials="MAM" lastIdx="1" clrIdx="4"/>
  <p:cmAuthor id="6" name="Miller, Melissa (AHRQ/CQuIPS)" initials="MM(" lastIdx="14" clrIdx="5">
    <p:extLst>
      <p:ext uri="{19B8F6BF-5375-455C-9EA6-DF929625EA0E}">
        <p15:presenceInfo xmlns:p15="http://schemas.microsoft.com/office/powerpoint/2012/main" userId="S-1-5-21-1747495209-1248221918-2216747781-14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2B3"/>
    <a:srgbClr val="0EBADF"/>
    <a:srgbClr val="FFFF00"/>
    <a:srgbClr val="3C7BC7"/>
    <a:srgbClr val="10B7B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9" autoAdjust="0"/>
    <p:restoredTop sz="93455" autoAdjust="0"/>
  </p:normalViewPr>
  <p:slideViewPr>
    <p:cSldViewPr>
      <p:cViewPr varScale="1">
        <p:scale>
          <a:sx n="99" d="100"/>
          <a:sy n="99" d="100"/>
        </p:scale>
        <p:origin x="1092" y="12"/>
      </p:cViewPr>
      <p:guideLst>
        <p:guide orient="horz" pos="2448"/>
        <p:guide pos="316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1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10/24/2019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dirty="0"/>
          </a:p>
        </p:txBody>
      </p:sp>
    </p:spTree>
    <p:extLst>
      <p:ext uri="{BB962C8B-B14F-4D97-AF65-F5344CB8AC3E}">
        <p14:creationId xmlns:p14="http://schemas.microsoft.com/office/powerpoint/2010/main" val="7355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dirty="0"/>
          </a:p>
        </p:txBody>
      </p:sp>
    </p:spTree>
    <p:extLst>
      <p:ext uri="{BB962C8B-B14F-4D97-AF65-F5344CB8AC3E}">
        <p14:creationId xmlns:p14="http://schemas.microsoft.com/office/powerpoint/2010/main" val="104320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dirty="0"/>
          </a:p>
        </p:txBody>
      </p:sp>
    </p:spTree>
    <p:extLst>
      <p:ext uri="{BB962C8B-B14F-4D97-AF65-F5344CB8AC3E}">
        <p14:creationId xmlns:p14="http://schemas.microsoft.com/office/powerpoint/2010/main" val="219695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80C26AE3-5627-44F9-96FF-901C87AC15C2}" type="slidenum">
              <a:rPr lang="en-US" altLang="en-US" sz="1200"/>
              <a:pPr/>
              <a:t>13</a:t>
            </a:fld>
            <a:endParaRPr lang="en-US" altLang="en-US" sz="1200" dirty="0"/>
          </a:p>
        </p:txBody>
      </p:sp>
      <p:sp>
        <p:nvSpPr>
          <p:cNvPr id="61443" name="Rectangle 2"/>
          <p:cNvSpPr>
            <a:spLocks noGrp="1" noRot="1" noChangeAspect="1" noChangeArrowheads="1" noTextEdit="1"/>
          </p:cNvSpPr>
          <p:nvPr>
            <p:ph type="sldImg"/>
          </p:nvPr>
        </p:nvSpPr>
        <p:spPr>
          <a:xfrm>
            <a:off x="1212850" y="687388"/>
            <a:ext cx="4438650" cy="3429000"/>
          </a:xfrm>
          <a:ln/>
        </p:spPr>
      </p:sp>
      <p:sp>
        <p:nvSpPr>
          <p:cNvPr id="61444" name="Rectangle 3"/>
          <p:cNvSpPr>
            <a:spLocks noGrp="1" noChangeArrowheads="1"/>
          </p:cNvSpPr>
          <p:nvPr>
            <p:ph type="body" idx="1"/>
          </p:nvPr>
        </p:nvSpPr>
        <p:spPr>
          <a:xfrm>
            <a:off x="892175" y="4346575"/>
            <a:ext cx="5030788" cy="4114800"/>
          </a:xfrm>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220" tIns="45610" rIns="91220" bIns="45610"/>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61294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dirty="0"/>
          </a:p>
        </p:txBody>
      </p:sp>
    </p:spTree>
    <p:extLst>
      <p:ext uri="{BB962C8B-B14F-4D97-AF65-F5344CB8AC3E}">
        <p14:creationId xmlns:p14="http://schemas.microsoft.com/office/powerpoint/2010/main" val="408822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latin typeface="+mn-lt"/>
            </a:endParaRPr>
          </a:p>
          <a:p>
            <a:endParaRPr lang="en-US" sz="1200" baseline="0" dirty="0">
              <a:latin typeface="+mn-lt"/>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15</a:t>
            </a:fld>
            <a:endParaRPr lang="en-US" dirty="0"/>
          </a:p>
        </p:txBody>
      </p:sp>
    </p:spTree>
    <p:extLst>
      <p:ext uri="{BB962C8B-B14F-4D97-AF65-F5344CB8AC3E}">
        <p14:creationId xmlns:p14="http://schemas.microsoft.com/office/powerpoint/2010/main" val="420856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CB1979C5-EB3F-4247-933C-82F8801FC73F}" type="slidenum">
              <a:rPr lang="en-US" smtClean="0"/>
              <a:pPr/>
              <a:t>16</a:t>
            </a:fld>
            <a:endParaRPr lang="en-US" dirty="0"/>
          </a:p>
        </p:txBody>
      </p:sp>
    </p:spTree>
    <p:extLst>
      <p:ext uri="{BB962C8B-B14F-4D97-AF65-F5344CB8AC3E}">
        <p14:creationId xmlns:p14="http://schemas.microsoft.com/office/powerpoint/2010/main" val="403246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dirty="0"/>
          </a:p>
        </p:txBody>
      </p:sp>
    </p:spTree>
    <p:extLst>
      <p:ext uri="{BB962C8B-B14F-4D97-AF65-F5344CB8AC3E}">
        <p14:creationId xmlns:p14="http://schemas.microsoft.com/office/powerpoint/2010/main" val="166719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dirty="0"/>
          </a:p>
        </p:txBody>
      </p:sp>
    </p:spTree>
    <p:extLst>
      <p:ext uri="{BB962C8B-B14F-4D97-AF65-F5344CB8AC3E}">
        <p14:creationId xmlns:p14="http://schemas.microsoft.com/office/powerpoint/2010/main" val="76430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a:t>
            </a:fld>
            <a:endParaRPr lang="en-US" dirty="0"/>
          </a:p>
        </p:txBody>
      </p:sp>
    </p:spTree>
    <p:extLst>
      <p:ext uri="{BB962C8B-B14F-4D97-AF65-F5344CB8AC3E}">
        <p14:creationId xmlns:p14="http://schemas.microsoft.com/office/powerpoint/2010/main" val="172301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kern="1200" dirty="0">
                <a:solidFill>
                  <a:schemeClr val="tx1"/>
                </a:solidFill>
                <a:effectLst/>
                <a:latin typeface="+mn-lt"/>
                <a:ea typeface="+mn-ea"/>
                <a:cs typeface="+mn-cs"/>
              </a:rPr>
              <a:t> </a:t>
            </a:r>
          </a:p>
          <a:p>
            <a:r>
              <a:rPr lang="en-US" baseline="0" dirty="0"/>
              <a:t> </a:t>
            </a:r>
            <a:endParaRPr lang="en-US" dirty="0"/>
          </a:p>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3</a:t>
            </a:fld>
            <a:endParaRPr lang="en-US" dirty="0"/>
          </a:p>
        </p:txBody>
      </p:sp>
    </p:spTree>
    <p:extLst>
      <p:ext uri="{BB962C8B-B14F-4D97-AF65-F5344CB8AC3E}">
        <p14:creationId xmlns:p14="http://schemas.microsoft.com/office/powerpoint/2010/main" val="87469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dirty="0"/>
          </a:p>
        </p:txBody>
      </p:sp>
    </p:spTree>
    <p:extLst>
      <p:ext uri="{BB962C8B-B14F-4D97-AF65-F5344CB8AC3E}">
        <p14:creationId xmlns:p14="http://schemas.microsoft.com/office/powerpoint/2010/main" val="376432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dirty="0"/>
          </a:p>
        </p:txBody>
      </p:sp>
    </p:spTree>
    <p:extLst>
      <p:ext uri="{BB962C8B-B14F-4D97-AF65-F5344CB8AC3E}">
        <p14:creationId xmlns:p14="http://schemas.microsoft.com/office/powerpoint/2010/main" val="149774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dirty="0"/>
          </a:p>
        </p:txBody>
      </p:sp>
    </p:spTree>
    <p:extLst>
      <p:ext uri="{BB962C8B-B14F-4D97-AF65-F5344CB8AC3E}">
        <p14:creationId xmlns:p14="http://schemas.microsoft.com/office/powerpoint/2010/main" val="349902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dirty="0"/>
          </a:p>
        </p:txBody>
      </p:sp>
    </p:spTree>
    <p:extLst>
      <p:ext uri="{BB962C8B-B14F-4D97-AF65-F5344CB8AC3E}">
        <p14:creationId xmlns:p14="http://schemas.microsoft.com/office/powerpoint/2010/main" val="132457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dirty="0"/>
          </a:p>
        </p:txBody>
      </p:sp>
    </p:spTree>
    <p:extLst>
      <p:ext uri="{BB962C8B-B14F-4D97-AF65-F5344CB8AC3E}">
        <p14:creationId xmlns:p14="http://schemas.microsoft.com/office/powerpoint/2010/main" val="29043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dirty="0"/>
          </a:p>
        </p:txBody>
      </p:sp>
    </p:spTree>
    <p:extLst>
      <p:ext uri="{BB962C8B-B14F-4D97-AF65-F5344CB8AC3E}">
        <p14:creationId xmlns:p14="http://schemas.microsoft.com/office/powerpoint/2010/main" val="1669120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sz="half" idx="10"/>
          </p:nvPr>
        </p:nvSpPr>
        <p:spPr>
          <a:xfrm>
            <a:off x="-16497" y="7038206"/>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202916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502920" y="1143001"/>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502920" y="2536295"/>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502920" y="3915724"/>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502920" y="5299277"/>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9702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4" name="TextBox 3"/>
          <p:cNvSpPr txBox="1"/>
          <p:nvPr userDrawn="1"/>
        </p:nvSpPr>
        <p:spPr>
          <a:xfrm>
            <a:off x="8077200" y="7323348"/>
            <a:ext cx="1527804" cy="492443"/>
          </a:xfrm>
          <a:prstGeom prst="rect">
            <a:avLst/>
          </a:prstGeom>
          <a:noFill/>
        </p:spPr>
        <p:txBody>
          <a:bodyPr wrap="square" rtlCol="0">
            <a:spAutoFit/>
          </a:bodyPr>
          <a:lstStyle/>
          <a:p>
            <a:r>
              <a:rPr lang="en-US" sz="1300" dirty="0">
                <a:solidFill>
                  <a:schemeClr val="bg1"/>
                </a:solidFill>
              </a:rPr>
              <a:t>Communication and Teamwork</a:t>
            </a:r>
          </a:p>
        </p:txBody>
      </p:sp>
      <p:sp>
        <p:nvSpPr>
          <p:cNvPr id="8" name="Rectangle 7"/>
          <p:cNvSpPr/>
          <p:nvPr userDrawn="1"/>
        </p:nvSpPr>
        <p:spPr>
          <a:xfrm>
            <a:off x="304800" y="7126069"/>
            <a:ext cx="2040013" cy="646331"/>
          </a:xfrm>
          <a:prstGeom prst="rect">
            <a:avLst/>
          </a:prstGeom>
        </p:spPr>
        <p:txBody>
          <a:bodyPr wrap="square">
            <a:spAutoFit/>
          </a:bodyPr>
          <a:lstStyle/>
          <a:p>
            <a:r>
              <a:rPr lang="en-US" sz="1200" dirty="0">
                <a:solidFill>
                  <a:srgbClr val="000000"/>
                </a:solidFill>
                <a:latin typeface="+mn-lt"/>
                <a:cs typeface="Arial" panose="020B0604020202020204" pitchFamily="34" charset="0"/>
              </a:rPr>
              <a:t>AHRQ Safety Program for Improving Antibiotic Use – Acute Care</a:t>
            </a:r>
          </a:p>
        </p:txBody>
      </p:sp>
      <p:cxnSp>
        <p:nvCxnSpPr>
          <p:cNvPr id="9" name="Straight Connector 8"/>
          <p:cNvCxnSpPr/>
          <p:nvPr userDrawn="1"/>
        </p:nvCxnSpPr>
        <p:spPr>
          <a:xfrm>
            <a:off x="297873" y="7170624"/>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9"/>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hyperlink" Target="http://www.ahrq.gov/teamstepps/officebasedcare/module3/office_comm.html.%20Accessed%20April%2017" TargetMode="Externa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www.ahrq.gov/professionals/education/curriculum-tools/cusptoolkit/toolkit/contentcalls/conflict_resolution-slides/conflictresslide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k-hen.com/Portals/16/Documents/PSCTCommunicationsLab.pdf" TargetMode="Externa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4380" y="4382816"/>
            <a:ext cx="8549640" cy="1666028"/>
          </a:xfrm>
        </p:spPr>
        <p:txBody>
          <a:bodyPr>
            <a:normAutofit fontScale="90000"/>
          </a:bodyPr>
          <a:lstStyle/>
          <a:p>
            <a:r>
              <a:rPr lang="en-US" dirty="0"/>
              <a:t>Improving Communication and Teamwork Around Antibiotic Decision Making</a:t>
            </a:r>
            <a:br>
              <a:rPr lang="en-US" dirty="0"/>
            </a:br>
            <a:r>
              <a:rPr lang="en-US" dirty="0"/>
              <a:t/>
            </a:r>
            <a:br>
              <a:rPr lang="en-US" dirty="0"/>
            </a:br>
            <a:r>
              <a:rPr lang="en-US" dirty="0"/>
              <a:t> </a:t>
            </a:r>
            <a:br>
              <a:rPr lang="en-US" dirty="0"/>
            </a:br>
            <a:r>
              <a:rPr lang="en-US" dirty="0"/>
              <a:t/>
            </a:r>
            <a:br>
              <a:rPr lang="en-US" dirty="0"/>
            </a:br>
            <a:r>
              <a:rPr lang="en-US" dirty="0"/>
              <a:t> </a:t>
            </a:r>
            <a:br>
              <a:rPr lang="en-US" dirty="0"/>
            </a:br>
            <a:endParaRPr lang="en-US" dirty="0"/>
          </a:p>
        </p:txBody>
      </p:sp>
      <p:sp>
        <p:nvSpPr>
          <p:cNvPr id="5" name="Subtitle 4">
            <a:extLst>
              <a:ext uri="{FF2B5EF4-FFF2-40B4-BE49-F238E27FC236}">
                <a16:creationId xmlns:a16="http://schemas.microsoft.com/office/drawing/2014/main" id="{EA8F3381-EB68-4958-9844-3A92E4302FEF}"/>
              </a:ext>
            </a:extLst>
          </p:cNvPr>
          <p:cNvSpPr>
            <a:spLocks noGrp="1"/>
          </p:cNvSpPr>
          <p:nvPr>
            <p:ph type="subTitle" idx="1"/>
          </p:nvPr>
        </p:nvSpPr>
        <p:spPr>
          <a:xfrm>
            <a:off x="2057399" y="4724400"/>
            <a:ext cx="5715000" cy="1986280"/>
          </a:xfrm>
        </p:spPr>
        <p:txBody>
          <a:bodyPr/>
          <a:lstStyle/>
          <a:p>
            <a:r>
              <a:rPr lang="en-US" dirty="0"/>
              <a:t>Acute Care</a:t>
            </a:r>
          </a:p>
        </p:txBody>
      </p:sp>
      <p:sp>
        <p:nvSpPr>
          <p:cNvPr id="3" name="TextBox 2"/>
          <p:cNvSpPr txBox="1"/>
          <p:nvPr/>
        </p:nvSpPr>
        <p:spPr>
          <a:xfrm>
            <a:off x="349130" y="304800"/>
            <a:ext cx="9131539" cy="1569660"/>
          </a:xfrm>
          <a:prstGeom prst="rect">
            <a:avLst/>
          </a:prstGeom>
          <a:noFill/>
        </p:spPr>
        <p:txBody>
          <a:bodyPr wrap="none" rtlCol="0">
            <a:spAutoFit/>
          </a:bodyPr>
          <a:lstStyle/>
          <a:p>
            <a:pPr algn="ctr"/>
            <a:r>
              <a:rPr lang="en-US" sz="4800" dirty="0">
                <a:solidFill>
                  <a:srgbClr val="FFFFFF"/>
                </a:solidFill>
              </a:rPr>
              <a:t>AHRQ Safety Program for Improving</a:t>
            </a:r>
          </a:p>
          <a:p>
            <a:pPr algn="ctr"/>
            <a:r>
              <a:rPr lang="en-US" sz="4800" dirty="0">
                <a:solidFill>
                  <a:srgbClr val="FFFFFF"/>
                </a:solidFill>
              </a:rPr>
              <a:t> Antibiotic Use</a:t>
            </a:r>
            <a:endParaRPr lang="en-US" sz="4500" dirty="0"/>
          </a:p>
        </p:txBody>
      </p:sp>
      <p:sp>
        <p:nvSpPr>
          <p:cNvPr id="6" name="TextBox 2"/>
          <p:cNvSpPr txBox="1"/>
          <p:nvPr/>
        </p:nvSpPr>
        <p:spPr>
          <a:xfrm>
            <a:off x="7010400" y="7239000"/>
            <a:ext cx="2667000" cy="461665"/>
          </a:xfrm>
          <a:prstGeom prst="rect">
            <a:avLst/>
          </a:prstGeom>
          <a:noFill/>
        </p:spPr>
        <p:txBody>
          <a:bodyPr wrap="squar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258903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and Assertion</a:t>
            </a:r>
          </a:p>
        </p:txBody>
      </p:sp>
      <p:sp>
        <p:nvSpPr>
          <p:cNvPr id="3" name="Content Placeholder 2"/>
          <p:cNvSpPr>
            <a:spLocks noGrp="1"/>
          </p:cNvSpPr>
          <p:nvPr>
            <p:ph idx="1"/>
          </p:nvPr>
        </p:nvSpPr>
        <p:spPr>
          <a:xfrm>
            <a:off x="533400" y="1371600"/>
            <a:ext cx="5334000" cy="5799987"/>
          </a:xfrm>
        </p:spPr>
        <p:txBody>
          <a:bodyPr>
            <a:normAutofit/>
          </a:bodyPr>
          <a:lstStyle/>
          <a:p>
            <a:r>
              <a:rPr lang="en-US" dirty="0"/>
              <a:t>An assertive statement should:</a:t>
            </a:r>
            <a:r>
              <a:rPr lang="en-US" baseline="30000" dirty="0"/>
              <a:t>3</a:t>
            </a:r>
            <a:r>
              <a:rPr lang="en-US" dirty="0"/>
              <a:t> </a:t>
            </a:r>
          </a:p>
          <a:p>
            <a:pPr lvl="1"/>
            <a:r>
              <a:rPr lang="en-US" sz="2800" dirty="0"/>
              <a:t>Open the discussion</a:t>
            </a:r>
          </a:p>
          <a:p>
            <a:pPr lvl="1"/>
            <a:r>
              <a:rPr lang="en-US" sz="2800" dirty="0"/>
              <a:t>State the concern </a:t>
            </a:r>
          </a:p>
          <a:p>
            <a:pPr lvl="1"/>
            <a:r>
              <a:rPr lang="en-US" sz="2800" dirty="0"/>
              <a:t>State the problem (real or perceived)</a:t>
            </a:r>
          </a:p>
          <a:p>
            <a:pPr lvl="1"/>
            <a:r>
              <a:rPr lang="en-US" sz="2800" dirty="0"/>
              <a:t>Offer a solution</a:t>
            </a:r>
          </a:p>
          <a:p>
            <a:pPr lvl="1"/>
            <a:r>
              <a:rPr lang="en-US" sz="2800" dirty="0"/>
              <a:t>Obtain an agreement</a:t>
            </a:r>
          </a:p>
        </p:txBody>
      </p:sp>
      <p:pic>
        <p:nvPicPr>
          <p:cNvPr id="11" name="Content Placeholder 5" descr="Assertion&#10;&#10;Photo of two people talking at a table"/>
          <p:cNvPicPr>
            <a:picLocks noChangeAspect="1"/>
          </p:cNvPicPr>
          <p:nvPr/>
        </p:nvPicPr>
        <p:blipFill rotWithShape="1">
          <a:blip r:embed="rId4" cstate="print">
            <a:extLst>
              <a:ext uri="{28A0092B-C50C-407E-A947-70E740481C1C}">
                <a14:useLocalDpi xmlns:a14="http://schemas.microsoft.com/office/drawing/2010/main" val="0"/>
              </a:ext>
            </a:extLst>
          </a:blip>
          <a:srcRect l="4683" r="25895"/>
          <a:stretch/>
        </p:blipFill>
        <p:spPr>
          <a:xfrm>
            <a:off x="6061872" y="2133600"/>
            <a:ext cx="3249768" cy="3124200"/>
          </a:xfrm>
          <a:prstGeom prst="rect">
            <a:avLst/>
          </a:prstGeom>
        </p:spPr>
      </p:pic>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10</a:t>
            </a:fld>
            <a:endParaRPr lang="en-US" dirty="0"/>
          </a:p>
        </p:txBody>
      </p:sp>
    </p:spTree>
    <p:custDataLst>
      <p:tags r:id="rId1"/>
    </p:custDataLst>
    <p:extLst>
      <p:ext uri="{BB962C8B-B14F-4D97-AF65-F5344CB8AC3E}">
        <p14:creationId xmlns:p14="http://schemas.microsoft.com/office/powerpoint/2010/main" val="61503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ALEEN</a:t>
            </a:r>
            <a:r>
              <a:rPr lang="en-US" baseline="30000" dirty="0"/>
              <a:t>4</a:t>
            </a:r>
            <a:endParaRPr lang="en-US" dirty="0"/>
          </a:p>
        </p:txBody>
      </p:sp>
      <p:graphicFrame>
        <p:nvGraphicFramePr>
          <p:cNvPr id="5" name="Table 4" descr="Table showing the ALEEN steps"/>
          <p:cNvGraphicFramePr>
            <a:graphicFrameLocks noGrp="1"/>
          </p:cNvGraphicFramePr>
          <p:nvPr>
            <p:extLst>
              <p:ext uri="{D42A27DB-BD31-4B8C-83A1-F6EECF244321}">
                <p14:modId xmlns:p14="http://schemas.microsoft.com/office/powerpoint/2010/main" val="483332848"/>
              </p:ext>
            </p:extLst>
          </p:nvPr>
        </p:nvGraphicFramePr>
        <p:xfrm>
          <a:off x="152401" y="1356360"/>
          <a:ext cx="9829800" cy="5651065"/>
        </p:xfrm>
        <a:graphic>
          <a:graphicData uri="http://schemas.openxmlformats.org/drawingml/2006/table">
            <a:tbl>
              <a:tblPr firstRow="1" bandRow="1">
                <a:tableStyleId>{7DF18680-E054-41AD-8BC1-D1AEF772440D}</a:tableStyleId>
              </a:tblPr>
              <a:tblGrid>
                <a:gridCol w="2457450">
                  <a:extLst>
                    <a:ext uri="{9D8B030D-6E8A-4147-A177-3AD203B41FA5}">
                      <a16:colId xmlns:a16="http://schemas.microsoft.com/office/drawing/2014/main" val="3029499905"/>
                    </a:ext>
                  </a:extLst>
                </a:gridCol>
                <a:gridCol w="7372350">
                  <a:extLst>
                    <a:ext uri="{9D8B030D-6E8A-4147-A177-3AD203B41FA5}">
                      <a16:colId xmlns:a16="http://schemas.microsoft.com/office/drawing/2014/main" val="3648246821"/>
                    </a:ext>
                  </a:extLst>
                </a:gridCol>
              </a:tblGrid>
              <a:tr h="609961">
                <a:tc>
                  <a:txBody>
                    <a:bodyPr/>
                    <a:lstStyle/>
                    <a:p>
                      <a:endParaRPr lang="en-US" sz="3200" dirty="0"/>
                    </a:p>
                  </a:txBody>
                  <a:tcPr/>
                </a:tc>
                <a:tc>
                  <a:txBody>
                    <a:bodyPr/>
                    <a:lstStyle/>
                    <a:p>
                      <a:pPr marL="0" marR="0" indent="0" algn="ctr" defTabSz="101863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n-lt"/>
                          <a:ea typeface="+mj-ea"/>
                          <a:cs typeface="+mj-cs"/>
                        </a:rPr>
                        <a:t>Conflicts With Patients and Families</a:t>
                      </a:r>
                      <a:endParaRPr lang="en-US" sz="2000" dirty="0"/>
                    </a:p>
                  </a:txBody>
                  <a:tcPr/>
                </a:tc>
                <a:extLst>
                  <a:ext uri="{0D108BD9-81ED-4DB2-BD59-A6C34878D82A}">
                    <a16:rowId xmlns:a16="http://schemas.microsoft.com/office/drawing/2014/main" val="230360553"/>
                  </a:ext>
                </a:extLst>
              </a:tr>
              <a:tr h="963096">
                <a:tc>
                  <a:txBody>
                    <a:bodyPr/>
                    <a:lstStyle/>
                    <a:p>
                      <a:r>
                        <a:rPr lang="en-US" sz="5400" dirty="0">
                          <a:solidFill>
                            <a:srgbClr val="009EC1"/>
                          </a:solidFill>
                          <a:effectLst/>
                        </a:rPr>
                        <a:t>A</a:t>
                      </a:r>
                      <a:r>
                        <a:rPr lang="en-US" dirty="0"/>
                        <a:t>nticipate</a:t>
                      </a:r>
                    </a:p>
                  </a:txBody>
                  <a:tcPr anchor="ctr"/>
                </a:tc>
                <a:tc>
                  <a:txBody>
                    <a:bodyPr/>
                    <a:lstStyle/>
                    <a:p>
                      <a:r>
                        <a:rPr lang="en-US" sz="2400" kern="1200" dirty="0">
                          <a:solidFill>
                            <a:schemeClr val="dk1"/>
                          </a:solidFill>
                          <a:effectLst/>
                          <a:latin typeface="+mn-lt"/>
                          <a:ea typeface="+mn-ea"/>
                          <a:cs typeface="+mn-cs"/>
                        </a:rPr>
                        <a:t>Gather all the information about what is happening including patient and family expectations.</a:t>
                      </a:r>
                    </a:p>
                  </a:txBody>
                  <a:tcPr anchor="ctr"/>
                </a:tc>
                <a:extLst>
                  <a:ext uri="{0D108BD9-81ED-4DB2-BD59-A6C34878D82A}">
                    <a16:rowId xmlns:a16="http://schemas.microsoft.com/office/drawing/2014/main" val="1008830514"/>
                  </a:ext>
                </a:extLst>
              </a:tr>
              <a:tr h="963096">
                <a:tc>
                  <a:txBody>
                    <a:bodyPr/>
                    <a:lstStyle/>
                    <a:p>
                      <a:r>
                        <a:rPr lang="en-US" sz="5400" kern="1200" dirty="0">
                          <a:solidFill>
                            <a:srgbClr val="009EC1"/>
                          </a:solidFill>
                          <a:effectLst/>
                          <a:latin typeface="+mn-lt"/>
                          <a:ea typeface="+mn-ea"/>
                          <a:cs typeface="+mn-cs"/>
                        </a:rPr>
                        <a:t>L</a:t>
                      </a:r>
                      <a:r>
                        <a:rPr lang="en-US" dirty="0"/>
                        <a:t>isten </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“Can you help me understand why you feel this way or are upset?”</a:t>
                      </a:r>
                      <a:endParaRPr lang="en-US" sz="2400" dirty="0"/>
                    </a:p>
                  </a:txBody>
                  <a:tcPr anchor="ctr"/>
                </a:tc>
                <a:extLst>
                  <a:ext uri="{0D108BD9-81ED-4DB2-BD59-A6C34878D82A}">
                    <a16:rowId xmlns:a16="http://schemas.microsoft.com/office/drawing/2014/main" val="4102122296"/>
                  </a:ext>
                </a:extLst>
              </a:tr>
              <a:tr h="963096">
                <a:tc>
                  <a:txBody>
                    <a:bodyPr/>
                    <a:lstStyle/>
                    <a:p>
                      <a:r>
                        <a:rPr lang="en-US" sz="5400" kern="1200" dirty="0">
                          <a:solidFill>
                            <a:srgbClr val="009EC1"/>
                          </a:solidFill>
                          <a:effectLst/>
                          <a:latin typeface="+mn-lt"/>
                          <a:ea typeface="+mn-ea"/>
                          <a:cs typeface="+mn-cs"/>
                        </a:rPr>
                        <a:t>E</a:t>
                      </a:r>
                      <a:r>
                        <a:rPr lang="en-US" dirty="0"/>
                        <a:t>mpathize</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“T</a:t>
                      </a:r>
                      <a:r>
                        <a:rPr lang="en-US" sz="2400" kern="1200" dirty="0">
                          <a:solidFill>
                            <a:schemeClr val="dk1"/>
                          </a:solidFill>
                          <a:effectLst/>
                          <a:latin typeface="+mn-lt"/>
                          <a:ea typeface="+mn-ea"/>
                          <a:cs typeface="+mn-cs"/>
                        </a:rPr>
                        <a:t>hat is understandable.” “You have every right to be upset” or “You feel ill and want to feel better.”</a:t>
                      </a:r>
                      <a:endParaRPr lang="en-US" sz="2400" dirty="0"/>
                    </a:p>
                  </a:txBody>
                  <a:tcPr anchor="ctr"/>
                </a:tc>
                <a:extLst>
                  <a:ext uri="{0D108BD9-81ED-4DB2-BD59-A6C34878D82A}">
                    <a16:rowId xmlns:a16="http://schemas.microsoft.com/office/drawing/2014/main" val="1486244133"/>
                  </a:ext>
                </a:extLst>
              </a:tr>
              <a:tr h="963096">
                <a:tc>
                  <a:txBody>
                    <a:bodyPr/>
                    <a:lstStyle/>
                    <a:p>
                      <a:r>
                        <a:rPr lang="en-US" sz="5400" kern="1200" dirty="0">
                          <a:solidFill>
                            <a:srgbClr val="009EC1"/>
                          </a:solidFill>
                          <a:effectLst/>
                          <a:latin typeface="+mn-lt"/>
                          <a:ea typeface="+mn-ea"/>
                          <a:cs typeface="+mn-cs"/>
                        </a:rPr>
                        <a:t>E</a:t>
                      </a:r>
                      <a:r>
                        <a:rPr lang="en-US" dirty="0"/>
                        <a:t>xplain</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“Would it be all right if I explained why things are happening as they are?” or “why I’m making this recommendation?”</a:t>
                      </a:r>
                      <a:endParaRPr lang="en-US" sz="2400" dirty="0">
                        <a:solidFill>
                          <a:srgbClr val="0070C0"/>
                        </a:solidFill>
                      </a:endParaRPr>
                    </a:p>
                  </a:txBody>
                  <a:tcPr anchor="ctr"/>
                </a:tc>
                <a:extLst>
                  <a:ext uri="{0D108BD9-81ED-4DB2-BD59-A6C34878D82A}">
                    <a16:rowId xmlns:a16="http://schemas.microsoft.com/office/drawing/2014/main" val="1447977368"/>
                  </a:ext>
                </a:extLst>
              </a:tr>
              <a:tr h="963096">
                <a:tc>
                  <a:txBody>
                    <a:bodyPr/>
                    <a:lstStyle/>
                    <a:p>
                      <a:r>
                        <a:rPr lang="en-US" sz="5400" kern="1200" dirty="0">
                          <a:solidFill>
                            <a:srgbClr val="009EC1"/>
                          </a:solidFill>
                          <a:effectLst/>
                          <a:latin typeface="+mn-lt"/>
                          <a:ea typeface="+mn-ea"/>
                          <a:cs typeface="+mn-cs"/>
                        </a:rPr>
                        <a:t>N</a:t>
                      </a:r>
                      <a:r>
                        <a:rPr lang="en-US" dirty="0"/>
                        <a:t>egotiate</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“Let’s try to agree on our path forward” or “Let’s come up with a plan.”</a:t>
                      </a:r>
                      <a:endParaRPr lang="en-US" sz="2400" b="1" dirty="0">
                        <a:solidFill>
                          <a:srgbClr val="0432FF"/>
                        </a:solidFill>
                      </a:endParaRPr>
                    </a:p>
                  </a:txBody>
                  <a:tcPr anchor="ctr"/>
                </a:tc>
                <a:extLst>
                  <a:ext uri="{0D108BD9-81ED-4DB2-BD59-A6C34878D82A}">
                    <a16:rowId xmlns:a16="http://schemas.microsoft.com/office/drawing/2014/main" val="2364196115"/>
                  </a:ext>
                </a:extLst>
              </a:tr>
            </a:tbl>
          </a:graphicData>
        </a:graphic>
      </p:graphicFrame>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11</a:t>
            </a:fld>
            <a:endParaRPr lang="en-US" dirty="0"/>
          </a:p>
        </p:txBody>
      </p:sp>
    </p:spTree>
    <p:custDataLst>
      <p:tags r:id="rId1"/>
    </p:custDataLst>
    <p:extLst>
      <p:ext uri="{BB962C8B-B14F-4D97-AF65-F5344CB8AC3E}">
        <p14:creationId xmlns:p14="http://schemas.microsoft.com/office/powerpoint/2010/main" val="6063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Ineffective Communication</a:t>
            </a:r>
            <a:r>
              <a:rPr lang="en-US" baseline="30000" dirty="0"/>
              <a:t>5</a:t>
            </a:r>
            <a:endParaRPr lang="en-US" dirty="0"/>
          </a:p>
        </p:txBody>
      </p:sp>
      <p:pic>
        <p:nvPicPr>
          <p:cNvPr id="13" name="Picture 12" descr="Graph showing that physicians rate team communication on their unit higher than nurses do." title="Physician and Nurse Collabo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07463"/>
            <a:ext cx="7266700" cy="5551127"/>
          </a:xfrm>
          <a:prstGeom prst="rect">
            <a:avLst/>
          </a:prstGeom>
        </p:spPr>
      </p:pic>
      <p:sp>
        <p:nvSpPr>
          <p:cNvPr id="17" name="Slide Number Placeholder 16"/>
          <p:cNvSpPr>
            <a:spLocks noGrp="1"/>
          </p:cNvSpPr>
          <p:nvPr>
            <p:ph type="sldNum" sz="quarter" idx="12"/>
          </p:nvPr>
        </p:nvSpPr>
        <p:spPr>
          <a:xfrm>
            <a:off x="9342120" y="7315200"/>
            <a:ext cx="487680" cy="413809"/>
          </a:xfrm>
        </p:spPr>
        <p:txBody>
          <a:bodyPr/>
          <a:lstStyle/>
          <a:p>
            <a:fld id="{993EEC8E-C5CF-40DF-832D-5BCB0E209B98}" type="slidenum">
              <a:rPr lang="en-US" smtClean="0"/>
              <a:t>12</a:t>
            </a:fld>
            <a:endParaRPr lang="en-US" dirty="0"/>
          </a:p>
        </p:txBody>
      </p:sp>
      <p:grpSp>
        <p:nvGrpSpPr>
          <p:cNvPr id="5" name="Group 4" descr="Graphic showing a person with a thought bubble with text &quot;Good teamwork means I am asked for my input.&quot;&#10;" title="nurse icon"/>
          <p:cNvGrpSpPr/>
          <p:nvPr/>
        </p:nvGrpSpPr>
        <p:grpSpPr>
          <a:xfrm>
            <a:off x="12700" y="876300"/>
            <a:ext cx="1967598" cy="5772914"/>
            <a:chOff x="3571000" y="1161286"/>
            <a:chExt cx="1967598" cy="5772914"/>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330" y="3886199"/>
              <a:ext cx="754203" cy="3048001"/>
            </a:xfrm>
            <a:prstGeom prst="rect">
              <a:avLst/>
            </a:prstGeom>
          </p:spPr>
        </p:pic>
        <p:sp>
          <p:nvSpPr>
            <p:cNvPr id="4" name="Cloud Callout 3" descr="&#10;"/>
            <p:cNvSpPr/>
            <p:nvPr/>
          </p:nvSpPr>
          <p:spPr>
            <a:xfrm>
              <a:off x="3571000" y="1161286"/>
              <a:ext cx="1967598" cy="2471115"/>
            </a:xfrm>
            <a:prstGeom prst="cloudCallout">
              <a:avLst>
                <a:gd name="adj1" fmla="val -2760"/>
                <a:gd name="adj2" fmla="val 6404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Good teamwork means I am asked for my input.</a:t>
              </a:r>
            </a:p>
          </p:txBody>
        </p:sp>
      </p:grpSp>
      <p:grpSp>
        <p:nvGrpSpPr>
          <p:cNvPr id="10" name="Group 9" descr="Graphic showing a person with a thought bubble with text &quot;Good teamwork means the nurse does what I say.&quot;" title="Physician"/>
          <p:cNvGrpSpPr/>
          <p:nvPr/>
        </p:nvGrpSpPr>
        <p:grpSpPr>
          <a:xfrm>
            <a:off x="8054100" y="448616"/>
            <a:ext cx="2004300" cy="6200598"/>
            <a:chOff x="2977641" y="733602"/>
            <a:chExt cx="2004300" cy="6200598"/>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486" y="3886199"/>
              <a:ext cx="695890" cy="3048001"/>
            </a:xfrm>
            <a:prstGeom prst="rect">
              <a:avLst/>
            </a:prstGeom>
          </p:spPr>
        </p:pic>
        <p:sp>
          <p:nvSpPr>
            <p:cNvPr id="14" name="Cloud Callout 13"/>
            <p:cNvSpPr/>
            <p:nvPr/>
          </p:nvSpPr>
          <p:spPr>
            <a:xfrm>
              <a:off x="2977641" y="733602"/>
              <a:ext cx="2004300" cy="2717693"/>
            </a:xfrm>
            <a:prstGeom prst="cloudCallout">
              <a:avLst>
                <a:gd name="adj1" fmla="val 6819"/>
                <a:gd name="adj2" fmla="val 6439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Good teamwork means the nurse does what I say.</a:t>
              </a:r>
            </a:p>
          </p:txBody>
        </p:sp>
      </p:grpSp>
    </p:spTree>
    <p:custDataLst>
      <p:tags r:id="rId1"/>
    </p:custDataLst>
    <p:extLst>
      <p:ext uri="{BB962C8B-B14F-4D97-AF65-F5344CB8AC3E}">
        <p14:creationId xmlns:p14="http://schemas.microsoft.com/office/powerpoint/2010/main" val="318602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Teamwork Climate Across Michigan ICUs</a:t>
            </a:r>
            <a:r>
              <a:rPr lang="en-US" baseline="30000" dirty="0"/>
              <a:t>6</a:t>
            </a:r>
            <a:endParaRPr lang="en-US" dirty="0"/>
          </a:p>
        </p:txBody>
      </p:sp>
      <p:sp>
        <p:nvSpPr>
          <p:cNvPr id="13" name="Slide Number Placeholder 12"/>
          <p:cNvSpPr>
            <a:spLocks noGrp="1"/>
          </p:cNvSpPr>
          <p:nvPr>
            <p:ph type="sldNum" sz="quarter" idx="12"/>
          </p:nvPr>
        </p:nvSpPr>
        <p:spPr>
          <a:xfrm>
            <a:off x="9372600" y="7358591"/>
            <a:ext cx="487680" cy="413809"/>
          </a:xfrm>
        </p:spPr>
        <p:txBody>
          <a:bodyPr/>
          <a:lstStyle/>
          <a:p>
            <a:fld id="{993EEC8E-C5CF-40DF-832D-5BCB0E209B98}" type="slidenum">
              <a:rPr lang="en-US" smtClean="0"/>
              <a:pPr/>
              <a:t>13</a:t>
            </a:fld>
            <a:endParaRPr lang="en-US" dirty="0"/>
          </a:p>
        </p:txBody>
      </p:sp>
      <p:pic>
        <p:nvPicPr>
          <p:cNvPr id="5" name="Content Placeholder 4" descr="Graph of Percentage of respondents within an ICU reporting good teamwork climate. " title="graph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9374" y="1031240"/>
            <a:ext cx="8846106" cy="5800725"/>
          </a:xfrm>
        </p:spPr>
      </p:pic>
      <p:sp>
        <p:nvSpPr>
          <p:cNvPr id="4" name="Freeform 3"/>
          <p:cNvSpPr/>
          <p:nvPr/>
        </p:nvSpPr>
        <p:spPr>
          <a:xfrm>
            <a:off x="5689600" y="995680"/>
            <a:ext cx="4155440" cy="1229360"/>
          </a:xfrm>
          <a:custGeom>
            <a:avLst/>
            <a:gdLst>
              <a:gd name="connsiteX0" fmla="*/ 3373120 w 4155440"/>
              <a:gd name="connsiteY0" fmla="*/ 0 h 1229360"/>
              <a:gd name="connsiteX1" fmla="*/ 0 w 4155440"/>
              <a:gd name="connsiteY1" fmla="*/ 30480 h 1229360"/>
              <a:gd name="connsiteX2" fmla="*/ 10160 w 4155440"/>
              <a:gd name="connsiteY2" fmla="*/ 985520 h 1229360"/>
              <a:gd name="connsiteX3" fmla="*/ 2844800 w 4155440"/>
              <a:gd name="connsiteY3" fmla="*/ 1005840 h 1229360"/>
              <a:gd name="connsiteX4" fmla="*/ 2905760 w 4155440"/>
              <a:gd name="connsiteY4" fmla="*/ 1219200 h 1229360"/>
              <a:gd name="connsiteX5" fmla="*/ 4155440 w 4155440"/>
              <a:gd name="connsiteY5" fmla="*/ 1229360 h 1229360"/>
              <a:gd name="connsiteX6" fmla="*/ 3749040 w 4155440"/>
              <a:gd name="connsiteY6" fmla="*/ 822960 h 1229360"/>
              <a:gd name="connsiteX7" fmla="*/ 4135120 w 4155440"/>
              <a:gd name="connsiteY7" fmla="*/ 274320 h 1229360"/>
              <a:gd name="connsiteX8" fmla="*/ 3383280 w 4155440"/>
              <a:gd name="connsiteY8" fmla="*/ 254000 h 1229360"/>
              <a:gd name="connsiteX9" fmla="*/ 3373120 w 4155440"/>
              <a:gd name="connsiteY9" fmla="*/ 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5440" h="1229360">
                <a:moveTo>
                  <a:pt x="3373120" y="0"/>
                </a:moveTo>
                <a:lnTo>
                  <a:pt x="0" y="30480"/>
                </a:lnTo>
                <a:lnTo>
                  <a:pt x="10160" y="985520"/>
                </a:lnTo>
                <a:lnTo>
                  <a:pt x="2844800" y="1005840"/>
                </a:lnTo>
                <a:lnTo>
                  <a:pt x="2905760" y="1219200"/>
                </a:lnTo>
                <a:lnTo>
                  <a:pt x="4155440" y="1229360"/>
                </a:lnTo>
                <a:lnTo>
                  <a:pt x="3749040" y="822960"/>
                </a:lnTo>
                <a:lnTo>
                  <a:pt x="4135120" y="274320"/>
                </a:lnTo>
                <a:lnTo>
                  <a:pt x="3383280" y="254000"/>
                </a:lnTo>
                <a:lnTo>
                  <a:pt x="337312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p Ribbon 2"/>
          <p:cNvSpPr/>
          <p:nvPr/>
        </p:nvSpPr>
        <p:spPr>
          <a:xfrm>
            <a:off x="5133516" y="1258412"/>
            <a:ext cx="4572000" cy="841248"/>
          </a:xfrm>
          <a:prstGeom prst="ribbon2">
            <a:avLst>
              <a:gd name="adj1" fmla="val 9950"/>
              <a:gd name="adj2" fmla="val 67333"/>
            </a:avLst>
          </a:prstGeom>
          <a:solidFill>
            <a:srgbClr val="0EBADF"/>
          </a:solidFill>
          <a:ln>
            <a:solidFill>
              <a:srgbClr val="15A2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No CLABSI = 6 months or more with zero</a:t>
            </a:r>
          </a:p>
        </p:txBody>
      </p:sp>
    </p:spTree>
    <p:custDataLst>
      <p:tags r:id="rId1"/>
    </p:custDataLst>
    <p:extLst>
      <p:ext uri="{BB962C8B-B14F-4D97-AF65-F5344CB8AC3E}">
        <p14:creationId xmlns:p14="http://schemas.microsoft.com/office/powerpoint/2010/main" val="33930490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Improve Teamwork</a:t>
            </a:r>
          </a:p>
        </p:txBody>
      </p:sp>
      <p:sp>
        <p:nvSpPr>
          <p:cNvPr id="3" name="Content Placeholder 2"/>
          <p:cNvSpPr>
            <a:spLocks noGrp="1"/>
          </p:cNvSpPr>
          <p:nvPr>
            <p:ph idx="1"/>
          </p:nvPr>
        </p:nvSpPr>
        <p:spPr>
          <a:xfrm>
            <a:off x="381000" y="1371600"/>
            <a:ext cx="9174480" cy="5653582"/>
          </a:xfrm>
        </p:spPr>
        <p:txBody>
          <a:bodyPr>
            <a:noAutofit/>
          </a:bodyPr>
          <a:lstStyle/>
          <a:p>
            <a:r>
              <a:rPr lang="en-US" dirty="0"/>
              <a:t>Begin daily discussions (antibiotic time outs) regarding antibiotic use on all patients being started or on antibiotics during patient rounds or at a specific, prespecified time</a:t>
            </a:r>
          </a:p>
          <a:p>
            <a:r>
              <a:rPr lang="en-US" dirty="0"/>
              <a:t>How to operationalize an antibiotic time out</a:t>
            </a:r>
          </a:p>
          <a:p>
            <a:pPr lvl="1"/>
            <a:r>
              <a:rPr lang="en-US" dirty="0"/>
              <a:t>Select a “prompter” (consider the bedside nurse or clinical pharmacist)</a:t>
            </a:r>
          </a:p>
          <a:p>
            <a:pPr lvl="1"/>
            <a:r>
              <a:rPr lang="en-US" dirty="0"/>
              <a:t>Use an antibiotic time out tool (available on AHRQ Safety Program Web site)</a:t>
            </a:r>
          </a:p>
          <a:p>
            <a:pPr lvl="1"/>
            <a:r>
              <a:rPr lang="en-US" dirty="0"/>
              <a:t>Add antibiotic cessation, narrowing, IV to PO, duration questions to existing daily goals sheet</a:t>
            </a:r>
          </a:p>
          <a:p>
            <a:pPr lvl="1"/>
            <a:r>
              <a:rPr lang="en-US" dirty="0"/>
              <a:t>Create a different method that works for you!</a:t>
            </a:r>
          </a:p>
          <a:p>
            <a:r>
              <a:rPr lang="en-US" dirty="0"/>
              <a:t>Have local guidelines available at the point of care when antibiotic-related decisions are being made</a:t>
            </a:r>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14</a:t>
            </a:fld>
            <a:endParaRPr lang="en-US" dirty="0"/>
          </a:p>
        </p:txBody>
      </p:sp>
    </p:spTree>
    <p:custDataLst>
      <p:tags r:id="rId1"/>
    </p:custDataLst>
    <p:extLst>
      <p:ext uri="{BB962C8B-B14F-4D97-AF65-F5344CB8AC3E}">
        <p14:creationId xmlns:p14="http://schemas.microsoft.com/office/powerpoint/2010/main" val="80671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Improve Teamwork</a:t>
            </a:r>
          </a:p>
        </p:txBody>
      </p:sp>
      <p:sp>
        <p:nvSpPr>
          <p:cNvPr id="3" name="Content Placeholder 2"/>
          <p:cNvSpPr>
            <a:spLocks noGrp="1"/>
          </p:cNvSpPr>
          <p:nvPr>
            <p:ph idx="1"/>
          </p:nvPr>
        </p:nvSpPr>
        <p:spPr>
          <a:xfrm>
            <a:off x="457200" y="1324009"/>
            <a:ext cx="8854440" cy="6034582"/>
          </a:xfrm>
        </p:spPr>
        <p:txBody>
          <a:bodyPr>
            <a:normAutofit/>
          </a:bodyPr>
          <a:lstStyle/>
          <a:p>
            <a:r>
              <a:rPr lang="en-US" sz="3200" dirty="0"/>
              <a:t>Unscheduled conversations as needed for complex or controversial prescribing issues</a:t>
            </a:r>
          </a:p>
          <a:p>
            <a:pPr lvl="1"/>
            <a:r>
              <a:rPr lang="en-US" sz="2800" dirty="0"/>
              <a:t>May involve the antibiotic stewardship team, infectious diseases consultant, pharmacists, nurses, respiratory therapists, etc.</a:t>
            </a:r>
          </a:p>
          <a:p>
            <a:pPr lvl="0"/>
            <a:r>
              <a:rPr lang="en-US" sz="3200" dirty="0"/>
              <a:t>Allow for updates on patient status and review of the plan with identification of any needed changes. </a:t>
            </a:r>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15</a:t>
            </a:fld>
            <a:endParaRPr lang="en-US" dirty="0"/>
          </a:p>
        </p:txBody>
      </p:sp>
    </p:spTree>
    <p:custDataLst>
      <p:tags r:id="rId1"/>
    </p:custDataLst>
    <p:extLst>
      <p:ext uri="{BB962C8B-B14F-4D97-AF65-F5344CB8AC3E}">
        <p14:creationId xmlns:p14="http://schemas.microsoft.com/office/powerpoint/2010/main" val="146075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 Make the decision&#10;2. Cultures and empiric therapy&#10;3. Stop, narrow, change to oral&#10;4. Duration" title="Acute Care Four Moments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001610"/>
            <a:ext cx="4648200" cy="4399190"/>
          </a:xfrm>
          <a:prstGeom prst="rect">
            <a:avLst/>
          </a:prstGeom>
        </p:spPr>
      </p:pic>
      <p:sp>
        <p:nvSpPr>
          <p:cNvPr id="2" name="Title 1"/>
          <p:cNvSpPr>
            <a:spLocks noGrp="1"/>
          </p:cNvSpPr>
          <p:nvPr>
            <p:ph type="title"/>
          </p:nvPr>
        </p:nvSpPr>
        <p:spPr/>
        <p:txBody>
          <a:bodyPr/>
          <a:lstStyle/>
          <a:p>
            <a:r>
              <a:rPr lang="en-US" dirty="0"/>
              <a:t>Four Moments of Antibiotic Decision Making</a:t>
            </a:r>
            <a:endParaRPr lang="en-US" dirty="0">
              <a:solidFill>
                <a:srgbClr val="FED600"/>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4495800" y="1106663"/>
            <a:ext cx="5410200" cy="1103137"/>
          </a:xfrm>
        </p:spPr>
        <p:txBody>
          <a:bodyPr>
            <a:normAutofit/>
          </a:bodyPr>
          <a:lstStyle/>
          <a:p>
            <a:pPr marL="514350" indent="-514350">
              <a:buFont typeface="+mj-lt"/>
              <a:buAutoNum type="arabicPeriod"/>
            </a:pPr>
            <a:r>
              <a:rPr lang="en-US" sz="2600" dirty="0"/>
              <a:t>Does my patient have an infection that requires antibiotics?</a:t>
            </a:r>
          </a:p>
          <a:p>
            <a:pPr marL="0" indent="0">
              <a:buNone/>
            </a:pPr>
            <a:endParaRPr lang="en-US" sz="2600" dirty="0"/>
          </a:p>
        </p:txBody>
      </p:sp>
      <p:sp>
        <p:nvSpPr>
          <p:cNvPr id="3" name="Slide Number Placeholder 2"/>
          <p:cNvSpPr>
            <a:spLocks noGrp="1"/>
          </p:cNvSpPr>
          <p:nvPr>
            <p:ph type="sldNum" sz="quarter" idx="12"/>
          </p:nvPr>
        </p:nvSpPr>
        <p:spPr/>
        <p:txBody>
          <a:bodyPr/>
          <a:lstStyle/>
          <a:p>
            <a:fld id="{993EEC8E-C5CF-40DF-832D-5BCB0E209B98}" type="slidenum">
              <a:rPr lang="en-US" smtClean="0"/>
              <a:pPr/>
              <a:t>16</a:t>
            </a:fld>
            <a:endParaRPr lang="en-US" dirty="0"/>
          </a:p>
        </p:txBody>
      </p:sp>
      <p:sp>
        <p:nvSpPr>
          <p:cNvPr id="11" name="Content Placeholder 10"/>
          <p:cNvSpPr>
            <a:spLocks noGrp="1"/>
          </p:cNvSpPr>
          <p:nvPr>
            <p:ph idx="13"/>
          </p:nvPr>
        </p:nvSpPr>
        <p:spPr>
          <a:xfrm>
            <a:off x="4495800" y="2288351"/>
            <a:ext cx="5410200" cy="1828800"/>
          </a:xfrm>
        </p:spPr>
        <p:txBody>
          <a:bodyPr>
            <a:normAutofit/>
          </a:bodyPr>
          <a:lstStyle/>
          <a:p>
            <a:pPr marL="514350" indent="-514350">
              <a:buFont typeface="+mj-lt"/>
              <a:buAutoNum type="arabicPeriod" startAt="2"/>
            </a:pPr>
            <a:r>
              <a:rPr lang="en-US" sz="2600" dirty="0"/>
              <a:t>Have I ordered appropriate cultures before starting antibiotics? What empiric therapy should I initiate?</a:t>
            </a:r>
          </a:p>
          <a:p>
            <a:pPr marL="0" indent="0">
              <a:buNone/>
            </a:pPr>
            <a:endParaRPr lang="en-US" sz="2600" dirty="0"/>
          </a:p>
        </p:txBody>
      </p:sp>
      <p:sp>
        <p:nvSpPr>
          <p:cNvPr id="12" name="Content Placeholder 11"/>
          <p:cNvSpPr>
            <a:spLocks noGrp="1"/>
          </p:cNvSpPr>
          <p:nvPr>
            <p:ph idx="14"/>
          </p:nvPr>
        </p:nvSpPr>
        <p:spPr>
          <a:xfrm>
            <a:off x="4495800" y="4195702"/>
            <a:ext cx="5410200" cy="1767242"/>
          </a:xfrm>
        </p:spPr>
        <p:txBody>
          <a:bodyPr>
            <a:normAutofit/>
          </a:bodyPr>
          <a:lstStyle/>
          <a:p>
            <a:pPr marL="514350" indent="-514350">
              <a:buFont typeface="+mj-lt"/>
              <a:buAutoNum type="arabicPeriod" startAt="3"/>
            </a:pPr>
            <a:r>
              <a:rPr lang="en-US" sz="2600" dirty="0"/>
              <a:t>A day or more has passed. Can I stop antibiotics? Can I narrow therapy or change from IV to oral therapy?</a:t>
            </a:r>
          </a:p>
          <a:p>
            <a:pPr marL="0" indent="0">
              <a:buNone/>
            </a:pPr>
            <a:endParaRPr lang="en-US" sz="2600" dirty="0"/>
          </a:p>
        </p:txBody>
      </p:sp>
      <p:sp>
        <p:nvSpPr>
          <p:cNvPr id="13" name="Content Placeholder 12"/>
          <p:cNvSpPr>
            <a:spLocks noGrp="1"/>
          </p:cNvSpPr>
          <p:nvPr>
            <p:ph idx="15"/>
          </p:nvPr>
        </p:nvSpPr>
        <p:spPr>
          <a:xfrm>
            <a:off x="4495800" y="6041496"/>
            <a:ext cx="5410200" cy="1317095"/>
          </a:xfrm>
        </p:spPr>
        <p:txBody>
          <a:bodyPr>
            <a:normAutofit/>
          </a:bodyPr>
          <a:lstStyle/>
          <a:p>
            <a:pPr marL="514350" indent="-514350">
              <a:buFont typeface="+mj-lt"/>
              <a:buAutoNum type="arabicPeriod" startAt="4"/>
            </a:pPr>
            <a:r>
              <a:rPr lang="en-US" sz="2600" dirty="0"/>
              <a:t>What duration of antibiotic therapy is needed for my patient's diagnosis?</a:t>
            </a:r>
          </a:p>
          <a:p>
            <a:pPr marL="0" indent="0">
              <a:buNone/>
            </a:pPr>
            <a:endParaRPr lang="en-US" sz="2600" dirty="0"/>
          </a:p>
        </p:txBody>
      </p:sp>
    </p:spTree>
    <p:custDataLst>
      <p:tags r:id="rId1"/>
    </p:custDataLst>
    <p:extLst>
      <p:ext uri="{BB962C8B-B14F-4D97-AF65-F5344CB8AC3E}">
        <p14:creationId xmlns:p14="http://schemas.microsoft.com/office/powerpoint/2010/main" val="345213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Antibiotic Review Form</a:t>
            </a:r>
          </a:p>
        </p:txBody>
      </p:sp>
      <p:sp>
        <p:nvSpPr>
          <p:cNvPr id="4" name="Slide Number Placeholder 3"/>
          <p:cNvSpPr>
            <a:spLocks noGrp="1"/>
          </p:cNvSpPr>
          <p:nvPr>
            <p:ph type="sldNum" sz="quarter" idx="12"/>
          </p:nvPr>
        </p:nvSpPr>
        <p:spPr>
          <a:xfrm>
            <a:off x="9296400" y="7358591"/>
            <a:ext cx="487680" cy="413809"/>
          </a:xfrm>
        </p:spPr>
        <p:txBody>
          <a:bodyPr/>
          <a:lstStyle/>
          <a:p>
            <a:fld id="{993EEC8E-C5CF-40DF-832D-5BCB0E209B98}" type="slidenum">
              <a:rPr lang="en-US" smtClean="0"/>
              <a:t>17</a:t>
            </a:fld>
            <a:endParaRPr lang="en-US" dirty="0"/>
          </a:p>
        </p:txBody>
      </p:sp>
      <p:pic>
        <p:nvPicPr>
          <p:cNvPr id="3" name="Picture 2" descr="Page 1 of team antibiotic review form. It has six questions: What's the day of antibiotic therapy, what antibiotic regimen and indication, and asks four questions related to moments 1 and 2 of antibiotic decision mak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30660"/>
            <a:ext cx="4415905" cy="569178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descr="Page 2 of the team antibiotic review form. It asks eight questions related to moments 3 and 4 of antibiotic decision mak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2495" y="1219199"/>
            <a:ext cx="4406515" cy="57147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6202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lkboard"/>
          <p:cNvPicPr>
            <a:picLocks noChangeAspect="1"/>
          </p:cNvPicPr>
          <p:nvPr/>
        </p:nvPicPr>
        <p:blipFill>
          <a:blip r:embed="rId4"/>
          <a:stretch>
            <a:fillRect/>
          </a:stretch>
        </p:blipFill>
        <p:spPr>
          <a:xfrm>
            <a:off x="0" y="914400"/>
            <a:ext cx="10058400" cy="6084335"/>
          </a:xfrm>
          <a:prstGeom prst="rect">
            <a:avLst/>
          </a:prstGeom>
        </p:spPr>
      </p:pic>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02920" y="1143000"/>
            <a:ext cx="9052560" cy="5799987"/>
          </a:xfrm>
        </p:spPr>
        <p:txBody>
          <a:bodyPr>
            <a:normAutofit/>
          </a:bodyPr>
          <a:lstStyle/>
          <a:p>
            <a:pPr lvl="0"/>
            <a:r>
              <a:rPr lang="en-US" dirty="0">
                <a:solidFill>
                  <a:schemeClr val="bg1"/>
                </a:solidFill>
              </a:rPr>
              <a:t>Effective communication plays an integral role in the delivery of high-quality, patient-centered care and is critical in ensuring that antibiotics are prescribed in the safest way possible.   </a:t>
            </a:r>
            <a:endParaRPr lang="en-US" dirty="0" smtClean="0">
              <a:solidFill>
                <a:schemeClr val="bg1"/>
              </a:solidFill>
            </a:endParaRPr>
          </a:p>
          <a:p>
            <a:pPr lvl="0"/>
            <a:endParaRPr lang="en-US" dirty="0">
              <a:solidFill>
                <a:schemeClr val="bg1"/>
              </a:solidFill>
            </a:endParaRPr>
          </a:p>
          <a:p>
            <a:pPr lvl="0"/>
            <a:r>
              <a:rPr lang="en-US" dirty="0" smtClean="0">
                <a:solidFill>
                  <a:schemeClr val="bg1"/>
                </a:solidFill>
              </a:rPr>
              <a:t>Frontline </a:t>
            </a:r>
            <a:r>
              <a:rPr lang="en-US" dirty="0">
                <a:solidFill>
                  <a:schemeClr val="bg1"/>
                </a:solidFill>
              </a:rPr>
              <a:t>providers should identify opportunities to improve communication and teamwork by reviewing barriers that they identify around antibiotic prescribing</a:t>
            </a:r>
            <a:r>
              <a:rPr lang="en-US" dirty="0" smtClean="0">
                <a:solidFill>
                  <a:schemeClr val="bg1"/>
                </a:solidFill>
              </a:rPr>
              <a:t>.</a:t>
            </a:r>
            <a:endParaRPr lang="en-US" dirty="0">
              <a:solidFill>
                <a:schemeClr val="bg1"/>
              </a:solidFill>
            </a:endParaRPr>
          </a:p>
          <a:p>
            <a:pPr lvl="0"/>
            <a:endParaRPr lang="en-US" dirty="0" smtClean="0">
              <a:solidFill>
                <a:schemeClr val="bg1"/>
              </a:solidFill>
            </a:endParaRPr>
          </a:p>
          <a:p>
            <a:pPr lvl="0"/>
            <a:r>
              <a:rPr lang="en-US" dirty="0" smtClean="0">
                <a:solidFill>
                  <a:schemeClr val="bg1"/>
                </a:solidFill>
              </a:rPr>
              <a:t>The </a:t>
            </a:r>
            <a:r>
              <a:rPr lang="en-US" dirty="0">
                <a:solidFill>
                  <a:schemeClr val="bg1"/>
                </a:solidFill>
              </a:rPr>
              <a:t>stewardship team and frontline providers should discuss how and where they want to improve communication surrounding antibiotic decisions.</a:t>
            </a:r>
          </a:p>
          <a:p>
            <a:endParaRPr lang="en-US" dirty="0"/>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18</a:t>
            </a:fld>
            <a:endParaRPr lang="en-US" dirty="0"/>
          </a:p>
        </p:txBody>
      </p:sp>
    </p:spTree>
    <p:custDataLst>
      <p:tags r:id="rId1"/>
    </p:custDataLst>
    <p:extLst>
      <p:ext uri="{BB962C8B-B14F-4D97-AF65-F5344CB8AC3E}">
        <p14:creationId xmlns:p14="http://schemas.microsoft.com/office/powerpoint/2010/main" val="94266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92500"/>
          </a:bodyPr>
          <a:lstStyle/>
          <a:p>
            <a:r>
              <a:rPr lang="en-US" sz="299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sz="299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endParaRPr lang="en-US" dirty="0"/>
          </a:p>
        </p:txBody>
      </p:sp>
      <p:sp>
        <p:nvSpPr>
          <p:cNvPr id="6" name="TextBox 5"/>
          <p:cNvSpPr txBox="1"/>
          <p:nvPr/>
        </p:nvSpPr>
        <p:spPr>
          <a:xfrm>
            <a:off x="9475216" y="7391400"/>
            <a:ext cx="354584" cy="292388"/>
          </a:xfrm>
          <a:prstGeom prst="rect">
            <a:avLst/>
          </a:prstGeom>
          <a:noFill/>
        </p:spPr>
        <p:txBody>
          <a:bodyPr wrap="none" rtlCol="0">
            <a:spAutoFit/>
          </a:bodyPr>
          <a:lstStyle/>
          <a:p>
            <a:r>
              <a:rPr lang="en-US" sz="1300" dirty="0">
                <a:solidFill>
                  <a:schemeClr val="bg1"/>
                </a:solidFill>
              </a:rPr>
              <a:t>19</a:t>
            </a:r>
          </a:p>
        </p:txBody>
      </p:sp>
    </p:spTree>
    <p:custDataLst>
      <p:tags r:id="rId1"/>
    </p:custDataLst>
    <p:extLst>
      <p:ext uri="{BB962C8B-B14F-4D97-AF65-F5344CB8AC3E}">
        <p14:creationId xmlns:p14="http://schemas.microsoft.com/office/powerpoint/2010/main" val="35365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Objectives</a:t>
            </a:r>
          </a:p>
        </p:txBody>
      </p:sp>
      <p:sp>
        <p:nvSpPr>
          <p:cNvPr id="8" name="Content Placeholder 7"/>
          <p:cNvSpPr>
            <a:spLocks noGrp="1"/>
          </p:cNvSpPr>
          <p:nvPr>
            <p:ph idx="1"/>
          </p:nvPr>
        </p:nvSpPr>
        <p:spPr>
          <a:xfrm>
            <a:off x="507402" y="1558604"/>
            <a:ext cx="9052560" cy="5799987"/>
          </a:xfrm>
        </p:spPr>
        <p:txBody>
          <a:bodyPr>
            <a:norm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a:t>Explain how to improve communication with other health care workers. </a:t>
            </a:r>
            <a:br>
              <a:rPr lang="en-US" dirty="0"/>
            </a:br>
            <a:endParaRPr lang="en-US" dirty="0"/>
          </a:p>
          <a:p>
            <a:pPr marL="514350" lvl="0" indent="-514350" defTabSz="914400">
              <a:spcBef>
                <a:spcPts val="0"/>
              </a:spcBef>
              <a:buFont typeface="+mj-lt"/>
              <a:buAutoNum type="arabicPeriod"/>
              <a:defRPr/>
            </a:pPr>
            <a:r>
              <a:rPr lang="en-US" dirty="0"/>
              <a:t>Explain how to improve communication with patients and families.</a:t>
            </a:r>
            <a:br>
              <a:rPr lang="en-US" dirty="0"/>
            </a:br>
            <a:endParaRPr lang="en-US" dirty="0"/>
          </a:p>
          <a:p>
            <a:pPr marL="514350" lvl="0" indent="-514350" defTabSz="914400">
              <a:spcBef>
                <a:spcPts val="0"/>
              </a:spcBef>
              <a:buFont typeface="+mj-lt"/>
              <a:buAutoNum type="arabicPeriod"/>
              <a:defRPr/>
            </a:pPr>
            <a:r>
              <a:rPr lang="en-US" dirty="0"/>
              <a:t>Explain how to work as a team to improve antibiotic prescribing using The Four Moments of Antibiotic Decision Making framework.</a:t>
            </a:r>
          </a:p>
        </p:txBody>
      </p:sp>
      <p:sp>
        <p:nvSpPr>
          <p:cNvPr id="9" name="Slide Number Placeholder 8"/>
          <p:cNvSpPr>
            <a:spLocks noGrp="1"/>
          </p:cNvSpPr>
          <p:nvPr>
            <p:ph type="sldNum" sz="quarter" idx="12"/>
          </p:nvPr>
        </p:nvSpPr>
        <p:spPr>
          <a:xfrm>
            <a:off x="9342120" y="7358591"/>
            <a:ext cx="487680" cy="413809"/>
          </a:xfrm>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12107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Dayton, E, Henriksen, K. Communication failure: basic components, contributing factors, and the call for structure. Jt Comm Qual Patient Saf. 2007 Jan;33(1):34-47. PMID: 17283940.</a:t>
            </a:r>
          </a:p>
          <a:p>
            <a:pPr marL="514350" indent="-514350">
              <a:buFont typeface="+mj-lt"/>
              <a:buAutoNum type="arabicPeriod"/>
            </a:pPr>
            <a:r>
              <a:rPr lang="en-US" dirty="0"/>
              <a:t>TeamSTEPPS for Office-Based Care: Communication. Agency for Healthcare Research and Quality, Rockville, MD. September 2015.  </a:t>
            </a:r>
            <a:r>
              <a:rPr lang="en-US" dirty="0">
                <a:hlinkClick r:id="rId3"/>
              </a:rPr>
              <a:t>http://www.ahrq.gov/teamstepps/officebasedcare/module3/office_comm.html. </a:t>
            </a:r>
            <a:r>
              <a:rPr lang="en-US" dirty="0"/>
              <a:t>Accessed April 17, 2019.</a:t>
            </a:r>
          </a:p>
          <a:p>
            <a:pPr marL="514350" indent="-514350">
              <a:buFont typeface="+mj-lt"/>
              <a:buAutoNum type="arabicPeriod"/>
            </a:pPr>
            <a:r>
              <a:rPr lang="en-US" dirty="0">
                <a:solidFill>
                  <a:srgbClr val="000000"/>
                </a:solidFill>
              </a:rPr>
              <a:t>Conflict Resolution (Slide Presentation). Agency for Healthcare Research and Quality, Rockville, MD. October 2014. </a:t>
            </a:r>
            <a:r>
              <a:rPr lang="en-US" dirty="0"/>
              <a:t> </a:t>
            </a:r>
            <a:r>
              <a:rPr lang="en-US" dirty="0">
                <a:solidFill>
                  <a:srgbClr val="000000"/>
                </a:solidFill>
                <a:hlinkClick r:id="rId4"/>
              </a:rPr>
              <a:t>http://www.ahrq.gov/professionals/education/curriculum-tools/cusptoolkit/toolkit/contentcalls/conflict_resolution-slides/conflictresslides.html</a:t>
            </a:r>
            <a:r>
              <a:rPr lang="en-US" dirty="0">
                <a:solidFill>
                  <a:srgbClr val="000000"/>
                </a:solidFill>
              </a:rPr>
              <a:t>. Accessed April 17, 2019. </a:t>
            </a:r>
            <a:endParaRPr lang="en-US" dirty="0"/>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pPr/>
              <a:t>20</a:t>
            </a:fld>
            <a:endParaRPr lang="en-US" dirty="0"/>
          </a:p>
        </p:txBody>
      </p:sp>
    </p:spTree>
    <p:custDataLst>
      <p:tags r:id="rId1"/>
    </p:custDataLst>
    <p:extLst>
      <p:ext uri="{BB962C8B-B14F-4D97-AF65-F5344CB8AC3E}">
        <p14:creationId xmlns:p14="http://schemas.microsoft.com/office/powerpoint/2010/main" val="149922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sz="2600" dirty="0"/>
              <a:t>ALEEN Script. Johns Hopkins Medicine, Armstrong Institute. Kentucky Hospital Improvement Innovation Network. KY. July 2012. </a:t>
            </a:r>
            <a:r>
              <a:rPr lang="en-US" sz="2400" dirty="0"/>
              <a:t>URL: </a:t>
            </a:r>
            <a:r>
              <a:rPr lang="en-US" sz="2600" dirty="0">
                <a:hlinkClick r:id="rId3"/>
              </a:rPr>
              <a:t>http://www.k-hen.com/Portals/16/Documents/PSCTCommunicationsLab.pdf</a:t>
            </a:r>
            <a:r>
              <a:rPr lang="en-US" sz="2600" dirty="0"/>
              <a:t>. Accessed April 17, 2019.</a:t>
            </a:r>
          </a:p>
          <a:p>
            <a:pPr marL="514350" indent="-514350">
              <a:buFont typeface="+mj-lt"/>
              <a:buAutoNum type="arabicPeriod" startAt="4"/>
            </a:pPr>
            <a:r>
              <a:rPr lang="en-US" sz="2600" dirty="0"/>
              <a:t>Huang DT, Clermont G, Sexton JB, et al. Perceptions of safety culture vary across the intensive care units of a single institution. Crit Care Med. 2007 Jan;1(35):165-76. PMID: 17110876. </a:t>
            </a:r>
          </a:p>
          <a:p>
            <a:pPr marL="514350" indent="-514350">
              <a:buFont typeface="+mj-lt"/>
              <a:buAutoNum type="arabicPeriod" startAt="4"/>
            </a:pPr>
            <a:r>
              <a:rPr lang="en-US" sz="2600" dirty="0"/>
              <a:t>Pronovost PJ, Berenholtz SM, Goeschel C, et al. Improving patient safety in intensive care units in Michigan. J Crit Care. 2008 Jun;23(2):207.21. PMID: 18538214.</a:t>
            </a:r>
          </a:p>
          <a:p>
            <a:pPr marL="514350" indent="-514350">
              <a:buFont typeface="+mj-lt"/>
              <a:buAutoNum type="arabicPeriod" startAt="4"/>
            </a:pPr>
            <a:endParaRPr lang="en-US" dirty="0"/>
          </a:p>
          <a:p>
            <a:endParaRPr lang="en-US" dirty="0"/>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21</a:t>
            </a:fld>
            <a:endParaRPr lang="en-US" dirty="0"/>
          </a:p>
        </p:txBody>
      </p:sp>
    </p:spTree>
    <p:custDataLst>
      <p:tags r:id="rId1"/>
    </p:custDataLst>
    <p:extLst>
      <p:ext uri="{BB962C8B-B14F-4D97-AF65-F5344CB8AC3E}">
        <p14:creationId xmlns:p14="http://schemas.microsoft.com/office/powerpoint/2010/main" val="300011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Communication and Teamwork</a:t>
            </a:r>
          </a:p>
        </p:txBody>
      </p:sp>
      <p:sp>
        <p:nvSpPr>
          <p:cNvPr id="3" name="Content Placeholder 2"/>
          <p:cNvSpPr>
            <a:spLocks noGrp="1"/>
          </p:cNvSpPr>
          <p:nvPr>
            <p:ph idx="1"/>
          </p:nvPr>
        </p:nvSpPr>
        <p:spPr>
          <a:xfrm>
            <a:off x="1219200" y="1618209"/>
            <a:ext cx="8534400" cy="5799987"/>
          </a:xfrm>
        </p:spPr>
        <p:txBody>
          <a:bodyPr>
            <a:normAutofit/>
          </a:bodyPr>
          <a:lstStyle/>
          <a:p>
            <a:r>
              <a:rPr lang="en-US" sz="3200" dirty="0"/>
              <a:t>Effective communication strategies</a:t>
            </a:r>
          </a:p>
          <a:p>
            <a:pPr lvl="1"/>
            <a:r>
              <a:rPr lang="en-US" sz="2800" dirty="0"/>
              <a:t>Understand and implement communication techniques among the stewardship and frontline team members, patients, and families</a:t>
            </a:r>
          </a:p>
          <a:p>
            <a:endParaRPr lang="en-US" sz="3200" dirty="0"/>
          </a:p>
          <a:p>
            <a:r>
              <a:rPr lang="en-US" sz="3200" dirty="0"/>
              <a:t>Improved teamwork</a:t>
            </a:r>
          </a:p>
          <a:p>
            <a:pPr lvl="1"/>
            <a:r>
              <a:rPr lang="en-US" sz="2800" dirty="0"/>
              <a:t>Develop strategies to enhance teamwork so that teams have ownership of approaches and actions to improve antibiotic use and prevent harm associated with antibiotics</a:t>
            </a:r>
          </a:p>
          <a:p>
            <a:pPr lvl="1"/>
            <a:endParaRPr lang="en-US" sz="2800" dirty="0"/>
          </a:p>
          <a:p>
            <a:pPr lvl="1"/>
            <a:endParaRPr lang="en-US" sz="2800" dirty="0"/>
          </a:p>
        </p:txBody>
      </p:sp>
      <p:pic>
        <p:nvPicPr>
          <p:cNvPr id="15" name="Picture 14" descr="Graphic of a handshake"/>
          <p:cNvPicPr>
            <a:picLocks noChangeAspect="1"/>
          </p:cNvPicPr>
          <p:nvPr/>
        </p:nvPicPr>
        <p:blipFill rotWithShape="1">
          <a:blip r:embed="rId4" cstate="print">
            <a:grayscl/>
            <a:extLst>
              <a:ext uri="{28A0092B-C50C-407E-A947-70E740481C1C}">
                <a14:useLocalDpi xmlns:a14="http://schemas.microsoft.com/office/drawing/2010/main" val="0"/>
              </a:ext>
            </a:extLst>
          </a:blip>
          <a:srcRect l="40790" r="40116" b="44817"/>
          <a:stretch/>
        </p:blipFill>
        <p:spPr>
          <a:xfrm>
            <a:off x="304800" y="1143000"/>
            <a:ext cx="998422" cy="1005840"/>
          </a:xfrm>
          <a:prstGeom prst="rect">
            <a:avLst/>
          </a:prstGeom>
        </p:spPr>
      </p:pic>
      <p:pic>
        <p:nvPicPr>
          <p:cNvPr id="20" name="Picture 19" descr="Graphic of a presentation being given"/>
          <p:cNvPicPr>
            <a:picLocks noChangeAspect="1"/>
          </p:cNvPicPr>
          <p:nvPr/>
        </p:nvPicPr>
        <p:blipFill rotWithShape="1">
          <a:blip r:embed="rId4" cstate="print">
            <a:grayscl/>
            <a:extLst>
              <a:ext uri="{28A0092B-C50C-407E-A947-70E740481C1C}">
                <a14:useLocalDpi xmlns:a14="http://schemas.microsoft.com/office/drawing/2010/main" val="0"/>
              </a:ext>
            </a:extLst>
          </a:blip>
          <a:srcRect l="2037" r="78869" b="44817"/>
          <a:stretch/>
        </p:blipFill>
        <p:spPr>
          <a:xfrm>
            <a:off x="304800" y="2353835"/>
            <a:ext cx="998422" cy="1005840"/>
          </a:xfrm>
          <a:prstGeom prst="rect">
            <a:avLst/>
          </a:prstGeom>
        </p:spPr>
      </p:pic>
      <p:pic>
        <p:nvPicPr>
          <p:cNvPr id="21" name="Picture 20" descr="Graphic of a magnifying glass"/>
          <p:cNvPicPr>
            <a:picLocks noChangeAspect="1"/>
          </p:cNvPicPr>
          <p:nvPr/>
        </p:nvPicPr>
        <p:blipFill rotWithShape="1">
          <a:blip r:embed="rId5" cstate="print">
            <a:grayscl/>
            <a:extLst>
              <a:ext uri="{28A0092B-C50C-407E-A947-70E740481C1C}">
                <a14:useLocalDpi xmlns:a14="http://schemas.microsoft.com/office/drawing/2010/main" val="0"/>
              </a:ext>
            </a:extLst>
          </a:blip>
          <a:srcRect l="21273" r="59633" b="44817"/>
          <a:stretch/>
        </p:blipFill>
        <p:spPr>
          <a:xfrm>
            <a:off x="304800" y="3564670"/>
            <a:ext cx="998422" cy="1005840"/>
          </a:xfrm>
          <a:prstGeom prst="rect">
            <a:avLst/>
          </a:prstGeom>
        </p:spPr>
      </p:pic>
      <p:pic>
        <p:nvPicPr>
          <p:cNvPr id="22" name="Picture 21" descr="Graphic of a light bulb"/>
          <p:cNvPicPr>
            <a:picLocks noChangeAspect="1"/>
          </p:cNvPicPr>
          <p:nvPr/>
        </p:nvPicPr>
        <p:blipFill rotWithShape="1">
          <a:blip r:embed="rId4" cstate="print">
            <a:grayscl/>
            <a:extLst>
              <a:ext uri="{28A0092B-C50C-407E-A947-70E740481C1C}">
                <a14:useLocalDpi xmlns:a14="http://schemas.microsoft.com/office/drawing/2010/main" val="0"/>
              </a:ext>
            </a:extLst>
          </a:blip>
          <a:srcRect l="59744" r="21162" b="44817"/>
          <a:stretch/>
        </p:blipFill>
        <p:spPr>
          <a:xfrm>
            <a:off x="304800" y="4775505"/>
            <a:ext cx="998422" cy="1005840"/>
          </a:xfrm>
          <a:prstGeom prst="rect">
            <a:avLst/>
          </a:prstGeom>
        </p:spPr>
      </p:pic>
      <p:pic>
        <p:nvPicPr>
          <p:cNvPr id="23" name="Picture 22" descr="Color graphic of speech bubbles"/>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4800" y="5986339"/>
            <a:ext cx="929328" cy="927263"/>
          </a:xfrm>
          <a:prstGeom prst="rect">
            <a:avLst/>
          </a:prstGeom>
        </p:spPr>
      </p:pic>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3</a:t>
            </a:fld>
            <a:endParaRPr lang="en-US" dirty="0"/>
          </a:p>
        </p:txBody>
      </p:sp>
    </p:spTree>
    <p:custDataLst>
      <p:tags r:id="rId1"/>
    </p:custDataLst>
    <p:extLst>
      <p:ext uri="{BB962C8B-B14F-4D97-AF65-F5344CB8AC3E}">
        <p14:creationId xmlns:p14="http://schemas.microsoft.com/office/powerpoint/2010/main" val="71955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62200"/>
            <a:ext cx="9052560" cy="2743200"/>
          </a:xfrm>
        </p:spPr>
        <p:txBody>
          <a:bodyPr>
            <a:normAutofit fontScale="92500"/>
          </a:bodyPr>
          <a:lstStyle/>
          <a:p>
            <a:pPr marL="0" indent="0">
              <a:buNone/>
            </a:pPr>
            <a:r>
              <a:rPr lang="en-US" sz="3900" dirty="0"/>
              <a:t>The single biggest problem in communication is the illusion that it has taken place.</a:t>
            </a:r>
          </a:p>
          <a:p>
            <a:endParaRPr lang="en-US" sz="3600" dirty="0"/>
          </a:p>
          <a:p>
            <a:pPr marL="4074549" lvl="8" indent="0">
              <a:buNone/>
            </a:pPr>
            <a:r>
              <a:rPr lang="en-US" sz="3600" dirty="0"/>
              <a:t>- George Bernard Shaw</a:t>
            </a:r>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4</a:t>
            </a:fld>
            <a:endParaRPr lang="en-US" dirty="0"/>
          </a:p>
        </p:txBody>
      </p:sp>
      <p:sp>
        <p:nvSpPr>
          <p:cNvPr id="2" name="Rectangle 1"/>
          <p:cNvSpPr/>
          <p:nvPr/>
        </p:nvSpPr>
        <p:spPr>
          <a:xfrm>
            <a:off x="152400" y="1905000"/>
            <a:ext cx="699230" cy="1569660"/>
          </a:xfrm>
          <a:prstGeom prst="rect">
            <a:avLst/>
          </a:prstGeom>
        </p:spPr>
        <p:txBody>
          <a:bodyPr wrap="none">
            <a:spAutoFit/>
          </a:bodyPr>
          <a:lstStyle/>
          <a:p>
            <a:r>
              <a:rPr lang="en-US" sz="9600" dirty="0">
                <a:solidFill>
                  <a:schemeClr val="accent5">
                    <a:lumMod val="75000"/>
                  </a:schemeClr>
                </a:solidFill>
                <a:effectLst>
                  <a:outerShdw blurRad="38100" dist="38100" dir="2700000" algn="tl">
                    <a:srgbClr val="000000">
                      <a:alpha val="43137"/>
                    </a:srgbClr>
                  </a:outerShdw>
                </a:effectLst>
              </a:rPr>
              <a:t>“</a:t>
            </a:r>
          </a:p>
        </p:txBody>
      </p:sp>
      <p:sp>
        <p:nvSpPr>
          <p:cNvPr id="5" name="Rectangle 4"/>
          <p:cNvSpPr/>
          <p:nvPr/>
        </p:nvSpPr>
        <p:spPr>
          <a:xfrm rot="10800000">
            <a:off x="7162800" y="2164140"/>
            <a:ext cx="699230" cy="1569660"/>
          </a:xfrm>
          <a:prstGeom prst="rect">
            <a:avLst/>
          </a:prstGeom>
        </p:spPr>
        <p:txBody>
          <a:bodyPr wrap="none">
            <a:spAutoFit/>
          </a:bodyPr>
          <a:lstStyle/>
          <a:p>
            <a:r>
              <a:rPr lang="en-US" sz="9600" dirty="0">
                <a:solidFill>
                  <a:schemeClr val="accent5">
                    <a:lumMod val="75000"/>
                  </a:schemeClr>
                </a:solidFill>
                <a:effectLst>
                  <a:outerShdw blurRad="38100" dist="38100" dir="2700000" algn="tl">
                    <a:srgbClr val="000000">
                      <a:alpha val="43137"/>
                    </a:srgbClr>
                  </a:outerShdw>
                </a:effectLst>
              </a:rPr>
              <a:t>“</a:t>
            </a:r>
          </a:p>
        </p:txBody>
      </p:sp>
    </p:spTree>
    <p:custDataLst>
      <p:tags r:id="rId1"/>
    </p:custDataLst>
    <p:extLst>
      <p:ext uri="{BB962C8B-B14F-4D97-AF65-F5344CB8AC3E}">
        <p14:creationId xmlns:p14="http://schemas.microsoft.com/office/powerpoint/2010/main" val="265378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of Communication</a:t>
            </a:r>
            <a:r>
              <a:rPr lang="en-US" baseline="30000" dirty="0"/>
              <a:t>1</a:t>
            </a:r>
            <a:endParaRPr lang="en-US" dirty="0"/>
          </a:p>
        </p:txBody>
      </p:sp>
      <p:sp>
        <p:nvSpPr>
          <p:cNvPr id="3" name="Content Placeholder 2"/>
          <p:cNvSpPr>
            <a:spLocks noGrp="1"/>
          </p:cNvSpPr>
          <p:nvPr>
            <p:ph idx="1"/>
          </p:nvPr>
        </p:nvSpPr>
        <p:spPr>
          <a:xfrm>
            <a:off x="2093468" y="3352800"/>
            <a:ext cx="5867400" cy="3298116"/>
          </a:xfrm>
        </p:spPr>
        <p:txBody>
          <a:bodyPr>
            <a:normAutofit/>
          </a:bodyPr>
          <a:lstStyle/>
          <a:p>
            <a:endParaRPr lang="en-US" dirty="0">
              <a:solidFill>
                <a:srgbClr val="87B3F4"/>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87B3F4"/>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We recommend that you use ceftriaxone for the </a:t>
            </a:r>
            <a:r>
              <a:rPr lang="en-US" i="1" dirty="0">
                <a:latin typeface="Calibri" panose="020F0502020204030204" pitchFamily="34" charset="0"/>
                <a:ea typeface="Calibri" panose="020F0502020204030204" pitchFamily="34" charset="0"/>
                <a:cs typeface="Times New Roman" panose="02020603050405020304" pitchFamily="18" charset="0"/>
              </a:rPr>
              <a:t>E. coli </a:t>
            </a:r>
            <a:r>
              <a:rPr lang="en-US" dirty="0">
                <a:latin typeface="Calibri" panose="020F0502020204030204" pitchFamily="34" charset="0"/>
                <a:ea typeface="Calibri" panose="020F0502020204030204" pitchFamily="34" charset="0"/>
                <a:cs typeface="Times New Roman" panose="02020603050405020304" pitchFamily="18" charset="0"/>
              </a:rPr>
              <a:t>bacteremia.</a:t>
            </a:r>
            <a:r>
              <a:rPr lang="en-US" dirty="0">
                <a:solidFill>
                  <a:srgbClr val="87B3F4"/>
                </a:solidFill>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8" name="Picture 17" descr="Graphic of person 1 speaking to person 2 with a red X below person 2. Steps are: Message to send, Encode, Message medium, Decode, Message received. " title="Process of Communic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825500"/>
            <a:ext cx="9698736" cy="6108192"/>
          </a:xfrm>
          <a:prstGeom prst="rect">
            <a:avLst/>
          </a:prstGeom>
        </p:spPr>
      </p:pic>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5</a:t>
            </a:fld>
            <a:endParaRPr lang="en-US" dirty="0"/>
          </a:p>
        </p:txBody>
      </p:sp>
    </p:spTree>
    <p:custDataLst>
      <p:tags r:id="rId1"/>
    </p:custDataLst>
    <p:extLst>
      <p:ext uri="{BB962C8B-B14F-4D97-AF65-F5344CB8AC3E}">
        <p14:creationId xmlns:p14="http://schemas.microsoft.com/office/powerpoint/2010/main" val="350737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of Communication Continued</a:t>
            </a:r>
            <a:r>
              <a:rPr lang="en-US" baseline="30000" dirty="0"/>
              <a:t>1</a:t>
            </a:r>
            <a:endParaRPr lang="en-US" dirty="0"/>
          </a:p>
        </p:txBody>
      </p:sp>
      <p:sp>
        <p:nvSpPr>
          <p:cNvPr id="3" name="Content Placeholder 2"/>
          <p:cNvSpPr>
            <a:spLocks noGrp="1"/>
          </p:cNvSpPr>
          <p:nvPr>
            <p:ph idx="1"/>
          </p:nvPr>
        </p:nvSpPr>
        <p:spPr>
          <a:xfrm>
            <a:off x="2093468" y="3352800"/>
            <a:ext cx="5867400" cy="3298116"/>
          </a:xfrm>
        </p:spPr>
        <p:txBody>
          <a:bodyPr>
            <a:normAutofit/>
          </a:bodyPr>
          <a:lstStyle/>
          <a:p>
            <a:endParaRPr lang="en-US" dirty="0">
              <a:solidFill>
                <a:srgbClr val="87B3F4"/>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dirty="0">
                <a:solidFill>
                  <a:srgbClr val="87B3F4"/>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I understand that you recommend stopping piperacillin / tazobactam and starting ceftriaxone. Is this correct?</a:t>
            </a:r>
            <a:r>
              <a:rPr lang="en-US" dirty="0">
                <a:solidFill>
                  <a:srgbClr val="87B3F4"/>
                </a:solidFill>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6</a:t>
            </a:fld>
            <a:endParaRPr lang="en-US" dirty="0"/>
          </a:p>
        </p:txBody>
      </p:sp>
      <p:grpSp>
        <p:nvGrpSpPr>
          <p:cNvPr id="8" name="Group 7" descr="Graphic of person 2 responding to person 1 with a green check mark below person 2. Steps are: Message to send, Encode, Message medium, Decode, Message received. "/>
          <p:cNvGrpSpPr/>
          <p:nvPr/>
        </p:nvGrpSpPr>
        <p:grpSpPr>
          <a:xfrm>
            <a:off x="177800" y="825500"/>
            <a:ext cx="9698736" cy="6108192"/>
            <a:chOff x="177800" y="825500"/>
            <a:chExt cx="9698736" cy="6108192"/>
          </a:xfrm>
        </p:grpSpPr>
        <p:pic>
          <p:nvPicPr>
            <p:cNvPr id="6" name="Picture 5" descr="Graphic of person 2 speaking to person 1 with a green check below person 2. Steps are: Message to send, Encode, Message medium, Decode, Message received. " title="Process of Communic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825500"/>
              <a:ext cx="9698736" cy="6108192"/>
            </a:xfrm>
            <a:prstGeom prst="rect">
              <a:avLst/>
            </a:prstGeom>
          </p:spPr>
        </p:pic>
        <p:sp>
          <p:nvSpPr>
            <p:cNvPr id="7" name="TextBox 6"/>
            <p:cNvSpPr txBox="1"/>
            <p:nvPr/>
          </p:nvSpPr>
          <p:spPr>
            <a:xfrm>
              <a:off x="2260600" y="3915156"/>
              <a:ext cx="5791200" cy="1384995"/>
            </a:xfrm>
            <a:prstGeom prst="rect">
              <a:avLst/>
            </a:prstGeom>
            <a:solidFill>
              <a:schemeClr val="bg1"/>
            </a:solidFill>
          </p:spPr>
          <p:txBody>
            <a:bodyPr wrap="square" rtlCol="0">
              <a:spAutoFit/>
            </a:bodyPr>
            <a:lstStyle/>
            <a:p>
              <a:r>
                <a:rPr lang="en-US" sz="2800" dirty="0">
                  <a:solidFill>
                    <a:srgbClr val="3C7BC7"/>
                  </a:solidFill>
                </a:rPr>
                <a:t>“</a:t>
              </a:r>
              <a:r>
                <a:rPr lang="en-US" sz="2800" dirty="0"/>
                <a:t>I understand that you recommend stopping piperacillin/tazobactam and starting ceftriaxone. Is this correct?</a:t>
              </a:r>
              <a:r>
                <a:rPr lang="en-US" sz="2800" dirty="0">
                  <a:solidFill>
                    <a:srgbClr val="3C7BC7"/>
                  </a:solidFill>
                </a:rPr>
                <a:t>”</a:t>
              </a:r>
            </a:p>
          </p:txBody>
        </p:sp>
      </p:grpSp>
    </p:spTree>
    <p:custDataLst>
      <p:tags r:id="rId1"/>
    </p:custDataLst>
    <p:extLst>
      <p:ext uri="{BB962C8B-B14F-4D97-AF65-F5344CB8AC3E}">
        <p14:creationId xmlns:p14="http://schemas.microsoft.com/office/powerpoint/2010/main" val="131960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Four Key Components of Effective Communication</a:t>
            </a:r>
            <a:r>
              <a:rPr lang="en-US" sz="3600" baseline="30000" dirty="0"/>
              <a:t>2</a:t>
            </a:r>
            <a:endParaRPr lang="en-US" sz="3600" dirty="0"/>
          </a:p>
        </p:txBody>
      </p:sp>
      <p:pic>
        <p:nvPicPr>
          <p:cNvPr id="13" name="Picture 12" descr="Four boxes from upper left to lower right, each with a word: complete, clear, brief, and timely" title="Effective Communic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1536700"/>
            <a:ext cx="8589264" cy="4693920"/>
          </a:xfrm>
          <a:prstGeom prst="rect">
            <a:avLst/>
          </a:prstGeom>
        </p:spPr>
      </p:pic>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pPr/>
              <a:t>7</a:t>
            </a:fld>
            <a:endParaRPr lang="en-US" dirty="0"/>
          </a:p>
        </p:txBody>
      </p:sp>
    </p:spTree>
    <p:custDataLst>
      <p:tags r:id="rId1"/>
    </p:custDataLst>
    <p:extLst>
      <p:ext uri="{BB962C8B-B14F-4D97-AF65-F5344CB8AC3E}">
        <p14:creationId xmlns:p14="http://schemas.microsoft.com/office/powerpoint/2010/main" val="244001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Assertive (Not Aggressive) Statements</a:t>
            </a:r>
          </a:p>
        </p:txBody>
      </p:sp>
      <p:graphicFrame>
        <p:nvGraphicFramePr>
          <p:cNvPr id="6" name="Table 5" descr="Table comparing Assertive versus Aggressive Statements"/>
          <p:cNvGraphicFramePr>
            <a:graphicFrameLocks noGrp="1"/>
          </p:cNvGraphicFramePr>
          <p:nvPr>
            <p:extLst>
              <p:ext uri="{D42A27DB-BD31-4B8C-83A1-F6EECF244321}">
                <p14:modId xmlns:p14="http://schemas.microsoft.com/office/powerpoint/2010/main" val="3529386413"/>
              </p:ext>
            </p:extLst>
          </p:nvPr>
        </p:nvGraphicFramePr>
        <p:xfrm>
          <a:off x="228600" y="1600200"/>
          <a:ext cx="9601200" cy="4675329"/>
        </p:xfrm>
        <a:graphic>
          <a:graphicData uri="http://schemas.openxmlformats.org/drawingml/2006/table">
            <a:tbl>
              <a:tblPr firstRow="1" bandRow="1">
                <a:tableStyleId>{FABFCF23-3B69-468F-B69F-88F6DE6A72F2}</a:tableStyleId>
              </a:tblPr>
              <a:tblGrid>
                <a:gridCol w="4959298">
                  <a:extLst>
                    <a:ext uri="{9D8B030D-6E8A-4147-A177-3AD203B41FA5}">
                      <a16:colId xmlns:a16="http://schemas.microsoft.com/office/drawing/2014/main" val="1070904362"/>
                    </a:ext>
                  </a:extLst>
                </a:gridCol>
                <a:gridCol w="4641902">
                  <a:extLst>
                    <a:ext uri="{9D8B030D-6E8A-4147-A177-3AD203B41FA5}">
                      <a16:colId xmlns:a16="http://schemas.microsoft.com/office/drawing/2014/main" val="976099471"/>
                    </a:ext>
                  </a:extLst>
                </a:gridCol>
              </a:tblGrid>
              <a:tr h="651969">
                <a:tc>
                  <a:txBody>
                    <a:bodyPr/>
                    <a:lstStyle/>
                    <a:p>
                      <a:pPr algn="ctr"/>
                      <a:r>
                        <a:rPr lang="en-US" sz="2800" dirty="0"/>
                        <a:t>Assertive</a:t>
                      </a:r>
                      <a:endParaRPr lang="en-US" sz="2800" b="0" dirty="0"/>
                    </a:p>
                  </a:txBody>
                  <a:tcPr/>
                </a:tc>
                <a:tc>
                  <a:txBody>
                    <a:bodyPr/>
                    <a:lstStyle/>
                    <a:p>
                      <a:pPr algn="ctr"/>
                      <a:r>
                        <a:rPr lang="en-US" sz="2800" dirty="0"/>
                        <a:t>Aggressive</a:t>
                      </a:r>
                      <a:endParaRPr lang="en-US" sz="2800" b="0" dirty="0"/>
                    </a:p>
                  </a:txBody>
                  <a:tcPr/>
                </a:tc>
                <a:extLst>
                  <a:ext uri="{0D108BD9-81ED-4DB2-BD59-A6C34878D82A}">
                    <a16:rowId xmlns:a16="http://schemas.microsoft.com/office/drawing/2014/main" val="1615983781"/>
                  </a:ext>
                </a:extLst>
              </a:tr>
              <a:tr h="2572154">
                <a:tc>
                  <a:txBody>
                    <a:bodyPr/>
                    <a:lstStyle/>
                    <a:p>
                      <a:pPr marL="457200" indent="-457200">
                        <a:buFont typeface="Arial" panose="020B0604020202020204" pitchFamily="34" charset="0"/>
                        <a:buChar char="•"/>
                      </a:pPr>
                      <a:r>
                        <a:rPr lang="en-US" sz="2800" dirty="0"/>
                        <a:t>Standing up for your own or</a:t>
                      </a:r>
                      <a:r>
                        <a:rPr lang="en-US" sz="2800" baseline="0" dirty="0"/>
                        <a:t>  a patient’s interests</a:t>
                      </a:r>
                    </a:p>
                    <a:p>
                      <a:pPr marL="457200" indent="-457200">
                        <a:buFont typeface="Arial" panose="020B0604020202020204" pitchFamily="34" charset="0"/>
                        <a:buChar char="•"/>
                      </a:pPr>
                      <a:r>
                        <a:rPr lang="en-US" sz="2800" baseline="0" dirty="0"/>
                        <a:t>Remaining calm and positive </a:t>
                      </a:r>
                    </a:p>
                    <a:p>
                      <a:pPr marL="457200" indent="-457200">
                        <a:buFont typeface="Arial" panose="020B0604020202020204" pitchFamily="34" charset="0"/>
                        <a:buChar char="•"/>
                      </a:pPr>
                      <a:r>
                        <a:rPr lang="en-US" sz="2800" baseline="0" dirty="0"/>
                        <a:t>Not being actively or passively aggressive</a:t>
                      </a:r>
                    </a:p>
                    <a:p>
                      <a:pPr marL="457200" indent="-457200">
                        <a:buFont typeface="Arial" panose="020B0604020202020204" pitchFamily="34" charset="0"/>
                        <a:buChar char="•"/>
                      </a:pPr>
                      <a:r>
                        <a:rPr lang="en-US" sz="2800" baseline="0" dirty="0"/>
                        <a:t>Not accepting what is not right</a:t>
                      </a:r>
                      <a:endParaRPr lang="en-US" sz="2800" dirty="0"/>
                    </a:p>
                  </a:txBody>
                  <a:tcPr/>
                </a:tc>
                <a:tc>
                  <a:txBody>
                    <a:bodyPr/>
                    <a:lstStyle/>
                    <a:p>
                      <a:pPr marL="457200" indent="-457200">
                        <a:buFont typeface="Arial" panose="020B0604020202020204" pitchFamily="34" charset="0"/>
                        <a:buChar char="•"/>
                      </a:pPr>
                      <a:r>
                        <a:rPr lang="en-US" sz="2800" dirty="0"/>
                        <a:t>Attacking (active) others’ opinions in favor of your own</a:t>
                      </a:r>
                    </a:p>
                    <a:p>
                      <a:pPr marL="457200" indent="-457200">
                        <a:buFont typeface="Arial" panose="020B0604020202020204" pitchFamily="34" charset="0"/>
                        <a:buChar char="•"/>
                      </a:pPr>
                      <a:r>
                        <a:rPr lang="en-US" sz="2800" dirty="0"/>
                        <a:t>Ignoring (passive) others’ opinions in favor of your own</a:t>
                      </a:r>
                    </a:p>
                  </a:txBody>
                  <a:tcPr/>
                </a:tc>
                <a:extLst>
                  <a:ext uri="{0D108BD9-81ED-4DB2-BD59-A6C34878D82A}">
                    <a16:rowId xmlns:a16="http://schemas.microsoft.com/office/drawing/2014/main" val="976908507"/>
                  </a:ext>
                </a:extLst>
              </a:tr>
              <a:tr h="890677">
                <a:tc>
                  <a:txBody>
                    <a:bodyPr/>
                    <a:lstStyle/>
                    <a:p>
                      <a:pPr algn="ctr"/>
                      <a:r>
                        <a:rPr lang="en-US" sz="2800" dirty="0"/>
                        <a:t>  </a:t>
                      </a:r>
                      <a:r>
                        <a:rPr lang="en-US" sz="2800" b="1" dirty="0"/>
                        <a:t>Approach for effective </a:t>
                      </a:r>
                    </a:p>
                    <a:p>
                      <a:pPr algn="ctr"/>
                      <a:r>
                        <a:rPr lang="en-US" sz="2800" b="1" dirty="0"/>
                        <a:t>  communication</a:t>
                      </a:r>
                    </a:p>
                  </a:txBody>
                  <a:tcPr/>
                </a:tc>
                <a:tc>
                  <a:txBody>
                    <a:bodyPr/>
                    <a:lstStyle/>
                    <a:p>
                      <a:pPr algn="ctr"/>
                      <a:r>
                        <a:rPr lang="en-US" sz="2800" dirty="0"/>
                        <a:t>  </a:t>
                      </a:r>
                      <a:r>
                        <a:rPr lang="en-US" sz="2800" b="1" dirty="0"/>
                        <a:t>Approach that impairs</a:t>
                      </a:r>
                      <a:r>
                        <a:rPr lang="en-US" sz="2800" b="1" baseline="0" dirty="0"/>
                        <a:t>  </a:t>
                      </a:r>
                    </a:p>
                    <a:p>
                      <a:pPr algn="ctr"/>
                      <a:r>
                        <a:rPr lang="en-US" sz="2800" b="1" baseline="0" dirty="0"/>
                        <a:t>  communication</a:t>
                      </a:r>
                      <a:endParaRPr lang="en-US" sz="2800" b="1" dirty="0"/>
                    </a:p>
                  </a:txBody>
                  <a:tcPr/>
                </a:tc>
                <a:extLst>
                  <a:ext uri="{0D108BD9-81ED-4DB2-BD59-A6C34878D82A}">
                    <a16:rowId xmlns:a16="http://schemas.microsoft.com/office/drawing/2014/main" val="3594731061"/>
                  </a:ext>
                </a:extLst>
              </a:tr>
            </a:tbl>
          </a:graphicData>
        </a:graphic>
      </p:graphicFrame>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8</a:t>
            </a:fld>
            <a:endParaRPr lang="en-US" dirty="0"/>
          </a:p>
        </p:txBody>
      </p:sp>
    </p:spTree>
    <p:custDataLst>
      <p:tags r:id="rId1"/>
    </p:custDataLst>
    <p:extLst>
      <p:ext uri="{BB962C8B-B14F-4D97-AF65-F5344CB8AC3E}">
        <p14:creationId xmlns:p14="http://schemas.microsoft.com/office/powerpoint/2010/main" val="378717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Appropriate Assertion</a:t>
            </a:r>
          </a:p>
        </p:txBody>
      </p:sp>
      <p:sp>
        <p:nvSpPr>
          <p:cNvPr id="3" name="Content Placeholder 2"/>
          <p:cNvSpPr>
            <a:spLocks noGrp="1"/>
          </p:cNvSpPr>
          <p:nvPr>
            <p:ph idx="1"/>
          </p:nvPr>
        </p:nvSpPr>
        <p:spPr>
          <a:xfrm>
            <a:off x="609600" y="1447800"/>
            <a:ext cx="9067800" cy="5799987"/>
          </a:xfrm>
        </p:spPr>
        <p:txBody>
          <a:bodyPr>
            <a:noAutofit/>
          </a:bodyPr>
          <a:lstStyle/>
          <a:p>
            <a:r>
              <a:rPr lang="en-US" dirty="0"/>
              <a:t>Provide evidence or data to support your concerns.  </a:t>
            </a:r>
          </a:p>
          <a:p>
            <a:pPr marL="428625" indent="-428625"/>
            <a:r>
              <a:rPr lang="en-US" altLang="en-US" dirty="0">
                <a:solidFill>
                  <a:srgbClr val="000000"/>
                </a:solidFill>
              </a:rPr>
              <a:t>Focus on the common goals of quality care and the welfare of the patient.</a:t>
            </a:r>
          </a:p>
          <a:p>
            <a:pPr marL="428625" indent="-428625"/>
            <a:r>
              <a:rPr lang="en-US" altLang="en-US" dirty="0">
                <a:solidFill>
                  <a:srgbClr val="000000"/>
                </a:solidFill>
              </a:rPr>
              <a:t>Avoid the issue of who’s right and who’s wrong. </a:t>
            </a:r>
          </a:p>
          <a:p>
            <a:pPr marL="428625" indent="-428625"/>
            <a:r>
              <a:rPr lang="en-US" altLang="en-US" dirty="0">
                <a:solidFill>
                  <a:srgbClr val="000000"/>
                </a:solidFill>
              </a:rPr>
              <a:t>Actively avoid being perceived as judgmental.</a:t>
            </a:r>
          </a:p>
          <a:p>
            <a:pPr marL="428625" indent="-428625"/>
            <a:r>
              <a:rPr lang="en-US" altLang="en-US" dirty="0">
                <a:solidFill>
                  <a:srgbClr val="000000"/>
                </a:solidFill>
              </a:rPr>
              <a:t>Be hard on the problem, not the people.</a:t>
            </a:r>
          </a:p>
          <a:p>
            <a:pPr marL="428625" indent="-428625"/>
            <a:r>
              <a:rPr lang="en-US" altLang="en-US" dirty="0">
                <a:solidFill>
                  <a:srgbClr val="000000"/>
                </a:solidFill>
              </a:rPr>
              <a:t>Gather your thoughts before speaking.</a:t>
            </a:r>
          </a:p>
          <a:p>
            <a:pPr marL="428625" indent="-428625"/>
            <a:endParaRPr lang="en-US" altLang="en-US" sz="3200" dirty="0">
              <a:solidFill>
                <a:srgbClr val="000000"/>
              </a:solidFill>
            </a:endParaRPr>
          </a:p>
        </p:txBody>
      </p:sp>
      <p:pic>
        <p:nvPicPr>
          <p:cNvPr id="5" name="Picture 4" descr="Photo of clinicians discussing, one is holding a laptop" title="Discus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5224991"/>
            <a:ext cx="3200400" cy="2133600"/>
          </a:xfrm>
          <a:prstGeom prst="rect">
            <a:avLst/>
          </a:prstGeom>
        </p:spPr>
      </p:pic>
      <p:sp>
        <p:nvSpPr>
          <p:cNvPr id="4" name="Slide Number Placeholder 3"/>
          <p:cNvSpPr>
            <a:spLocks noGrp="1"/>
          </p:cNvSpPr>
          <p:nvPr>
            <p:ph type="sldNum" sz="quarter" idx="12"/>
          </p:nvPr>
        </p:nvSpPr>
        <p:spPr>
          <a:xfrm>
            <a:off x="9342120" y="7358591"/>
            <a:ext cx="487680" cy="413809"/>
          </a:xfrm>
        </p:spPr>
        <p:txBody>
          <a:bodyPr/>
          <a:lstStyle/>
          <a:p>
            <a:fld id="{993EEC8E-C5CF-40DF-832D-5BCB0E209B98}" type="slidenum">
              <a:rPr lang="en-US" smtClean="0"/>
              <a:t>9</a:t>
            </a:fld>
            <a:endParaRPr lang="en-US" dirty="0"/>
          </a:p>
        </p:txBody>
      </p:sp>
    </p:spTree>
    <p:custDataLst>
      <p:tags r:id="rId1"/>
    </p:custDataLst>
    <p:extLst>
      <p:ext uri="{BB962C8B-B14F-4D97-AF65-F5344CB8AC3E}">
        <p14:creationId xmlns:p14="http://schemas.microsoft.com/office/powerpoint/2010/main" val="97309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34"/>
  <p:tag name="ARTICULATE_PROJECT_OPEN" val="0"/>
  <p:tag name="MMPROD_UIDATA" val="&lt;database version=&quot;11.0&quot;&gt;&lt;object type=&quot;1&quot; unique_id=&quot;10001&quot;&gt;&lt;object type=&quot;2&quot; unique_id=&quot;14094&quot;&gt;&lt;object type=&quot;3&quot; unique_id=&quot;14095&quot;&gt;&lt;property id=&quot;20148&quot; value=&quot;5&quot;/&gt;&lt;property id=&quot;20300&quot; value=&quot;Slide 1 - &amp;quot;Improving Communication and Teamwork around Antibiotic Decision-Making  Monday, 1/29/18 11:00 AM-12:00 PM EST   Tue&quot;/&gt;&lt;property id=&quot;20307&quot; value=&quot;257&quot;/&gt;&lt;/object&gt;&lt;object type=&quot;3&quot; unique_id=&quot;14096&quot;&gt;&lt;property id=&quot;20148&quot; value=&quot;5&quot;/&gt;&lt;property id=&quot;20300&quot; value=&quot;Slide 4 - &amp;quot;Objectives&amp;quot;&quot;/&gt;&lt;property id=&quot;20307&quot; value=&quot;256&quot;/&gt;&lt;/object&gt;&lt;object type=&quot;3&quot; unique_id=&quot;14118&quot;&gt;&lt;property id=&quot;20148&quot; value=&quot;5&quot;/&gt;&lt;property id=&quot;20300&quot; value=&quot;Slide 11 - &amp;quot;Use Assertive (Not Aggressive) Statements&amp;quot;&quot;/&gt;&lt;property id=&quot;20307&quot; value=&quot;278&quot;/&gt;&lt;/object&gt;&lt;object type=&quot;3&quot; unique_id=&quot;14119&quot;&gt;&lt;property id=&quot;20148&quot; value=&quot;5&quot;/&gt;&lt;property id=&quot;20300&quot; value=&quot;Slide 12 - &amp;quot;Elements of Appropriate Assertion&amp;quot;&quot;/&gt;&lt;property id=&quot;20307&quot; value=&quot;266&quot;/&gt;&lt;/object&gt;&lt;object type=&quot;3&quot; unique_id=&quot;14120&quot;&gt;&lt;property id=&quot;20148&quot; value=&quot;5&quot;/&gt;&lt;property id=&quot;20300&quot; value=&quot;Slide 13 - &amp;quot;Advocacy and Assertion&amp;quot;&quot;/&gt;&lt;property id=&quot;20307&quot; value=&quot;268&quot;/&gt;&lt;/object&gt;&lt;object type=&quot;3&quot; unique_id=&quot;14121&quot;&gt;&lt;property id=&quot;20148&quot; value=&quot;5&quot;/&gt;&lt;property id=&quot;20300&quot; value=&quot;Slide 16 - &amp;quot;ALEEN&amp;quot;&quot;/&gt;&lt;property id=&quot;20307&quot; value=&quot;277&quot;/&gt;&lt;/object&gt;&lt;object type=&quot;3&quot; unique_id=&quot;14133&quot;&gt;&lt;property id=&quot;20148&quot; value=&quot;5&quot;/&gt;&lt;property id=&quot;20300&quot; value=&quot;Slide 29 - &amp;quot;Summary&amp;quot;&quot;/&gt;&lt;property id=&quot;20307&quot; value=&quot;275&quot;/&gt;&lt;/object&gt;&lt;object type=&quot;3&quot; unique_id=&quot;14134&quot;&gt;&lt;property id=&quot;20148&quot; value=&quot;5&quot;/&gt;&lt;property id=&quot;20300&quot; value=&quot;Slide 33 - &amp;quot;References&amp;quot;&quot;/&gt;&lt;property id=&quot;20307&quot; value=&quot;267&quot;/&gt;&lt;/object&gt;&lt;object type=&quot;3&quot; unique_id=&quot;43338&quot;&gt;&lt;property id=&quot;20148&quot; value=&quot;5&quot;/&gt;&lt;property id=&quot;20300&quot; value=&quot;Slide 8 - &amp;quot;Process of Communication&amp;quot;&quot;/&gt;&lt;property id=&quot;20307&quot; value=&quot;293&quot;/&gt;&lt;/object&gt;&lt;object type=&quot;3&quot; unique_id=&quot;43340&quot;&gt;&lt;property id=&quot;20148&quot; value=&quot;5&quot;/&gt;&lt;property id=&quot;20300&quot; value=&quot;Slide 10 - &amp;quot;Four Key Components of Effective Communication&amp;quot;&quot;/&gt;&lt;property id=&quot;20307&quot; value=&quot;295&quot;/&gt;&lt;/object&gt;&lt;object type=&quot;3&quot; unique_id=&quot;63035&quot;&gt;&lt;property id=&quot;20148&quot; value=&quot;5&quot;/&gt;&lt;property id=&quot;20300&quot; value=&quot;Slide 19 - &amp;quot;Ineffective Communication&amp;quot;&quot;/&gt;&lt;property id=&quot;20307&quot; value=&quot;297&quot;/&gt;&lt;/object&gt;&lt;object type=&quot;3&quot; unique_id=&quot;63037&quot;&gt;&lt;property id=&quot;20148&quot; value=&quot;5&quot;/&gt;&lt;property id=&quot;20300&quot; value=&quot;Slide 2 - &amp;quot;Presenter— Sara Cosgrove&amp;quot;&quot;/&gt;&lt;property id=&quot;20307&quot; value=&quot;305&quot;/&gt;&lt;/object&gt;&lt;object type=&quot;3&quot; unique_id=&quot;63038&quot;&gt;&lt;property id=&quot;20148&quot; value=&quot;5&quot;/&gt;&lt;property id=&quot;20300&quot; value=&quot;Slide 6 - &amp;quot;Improve Communication and Teamwork&amp;quot;&quot;/&gt;&lt;property id=&quot;20307&quot; value=&quot;304&quot;/&gt;&lt;/object&gt;&lt;object type=&quot;3&quot; unique_id=&quot;63039&quot;&gt;&lt;property id=&quot;20148&quot; value=&quot;5&quot;/&gt;&lt;property id=&quot;20300&quot; value=&quot;Slide 20 - &amp;quot;Teamwork Climate Across Michigan ICUs&amp;quot;&quot;/&gt;&lt;property id=&quot;20307&quot; value=&quot;307&quot;/&gt;&lt;/object&gt;&lt;object type=&quot;3&quot; unique_id=&quot;63040&quot;&gt;&lt;property id=&quot;20148&quot; value=&quot;5&quot;/&gt;&lt;property id=&quot;20300&quot; value=&quot;Slide 21 - &amp;quot;Approaches to Improve Teamwork Around Antibiotic Use&amp;quot;&quot;/&gt;&lt;property id=&quot;20307&quot; value=&quot;299&quot;/&gt;&lt;/object&gt;&lt;object type=&quot;3&quot; unique_id=&quot;63042&quot;&gt;&lt;property id=&quot;20148&quot; value=&quot;5&quot;/&gt;&lt;property id=&quot;20300&quot; value=&quot;Slide 24 - &amp;quot;Approaches to Improve Teamwork Around Antibiotic Use&amp;quot;&quot;/&gt;&lt;property id=&quot;20307&quot; value=&quot;301&quot;/&gt;&lt;/object&gt;&lt;object type=&quot;3&quot; unique_id=&quot;63045&quot;&gt;&lt;property id=&quot;20148&quot; value=&quot;5&quot;/&gt;&lt;property id=&quot;20300&quot; value=&quot;Slide 34 - &amp;quot;References Continued&amp;quot;&quot;/&gt;&lt;property id=&quot;20307&quot; value=&quot;298&quot;/&gt;&lt;/object&gt;&lt;object type=&quot;3&quot; unique_id=&quot;63047&quot;&gt;&lt;property id=&quot;20148&quot; value=&quot;5&quot;/&gt;&lt;property id=&quot;20300&quot; value=&quot;Slide 5 - &amp;quot;Polling Question #1&amp;quot;&quot;/&gt;&lt;property id=&quot;20307&quot; value=&quot;317&quot;/&gt;&lt;/object&gt;&lt;object type=&quot;3&quot; unique_id=&quot;63048&quot;&gt;&lt;property id=&quot;20148&quot; value=&quot;5&quot;/&gt;&lt;property id=&quot;20300&quot; value=&quot;Slide 7&quot;/&gt;&lt;property id=&quot;20307&quot; value=&quot;316&quot;/&gt;&lt;/object&gt;&lt;object type=&quot;3&quot; unique_id=&quot;63049&quot;&gt;&lt;property id=&quot;20148&quot; value=&quot;5&quot;/&gt;&lt;property id=&quot;20300&quot; value=&quot;Slide 9 - &amp;quot;Process of Communication Continued&amp;quot;&quot;/&gt;&lt;property id=&quot;20307&quot; value=&quot;312&quot;/&gt;&lt;/object&gt;&lt;object type=&quot;3&quot; unique_id=&quot;63050&quot;&gt;&lt;property id=&quot;20148&quot; value=&quot;5&quot;/&gt;&lt;property id=&quot;20300&quot; value=&quot;Slide 14 - &amp;quot;Polling question #2&amp;quot;&quot;/&gt;&lt;property id=&quot;20307&quot; value=&quot;318&quot;/&gt;&lt;/object&gt;&lt;object type=&quot;3&quot; unique_id=&quot;63051&quot;&gt;&lt;property id=&quot;20148&quot; value=&quot;5&quot;/&gt;&lt;property id=&quot;20300&quot; value=&quot;Slide 17 - &amp;quot;Polling Question #3 - Answer&amp;quot;&quot;/&gt;&lt;property id=&quot;20307&quot; value=&quot;320&quot;/&gt;&lt;/object&gt;&lt;object type=&quot;3&quot; unique_id=&quot;63054&quot;&gt;&lt;property id=&quot;20148&quot; value=&quot;5&quot;/&gt;&lt;property id=&quot;20300&quot; value=&quot;Slide 25 - &amp;quot;Polling Question #5 &amp;quot;&quot;/&gt;&lt;property id=&quot;20307&quot; value=&quot;319&quot;/&gt;&lt;/object&gt;&lt;object type=&quot;3&quot; unique_id=&quot;63056&quot;&gt;&lt;property id=&quot;20148&quot; value=&quot;5&quot;/&gt;&lt;property id=&quot;20300&quot; value=&quot;Slide 30 - &amp;quot;Questions&amp;quot;&quot;/&gt;&lt;property id=&quot;20307&quot; value=&quot;315&quot;/&gt;&lt;/object&gt;&lt;object type=&quot;3&quot; unique_id=&quot;63057&quot;&gt;&lt;property id=&quot;20148&quot; value=&quot;5&quot;/&gt;&lt;property id=&quot;20300&quot; value=&quot;Slide 32 - &amp;quot;Next Steps&amp;quot;&quot;/&gt;&lt;property id=&quot;20307&quot; value=&quot;311&quot;/&gt;&lt;/object&gt;&lt;object type=&quot;3&quot; unique_id=&quot;63059&quot;&gt;&lt;property id=&quot;20148&quot; value=&quot;5&quot;/&gt;&lt;property id=&quot;20300&quot; value=&quot;Slide 3 - &amp;quot;Disclosures&amp;quot;&quot;/&gt;&lt;property id=&quot;20307&quot; value=&quot;332&quot;/&gt;&lt;/object&gt;&lt;object type=&quot;3&quot; unique_id=&quot;63060&quot;&gt;&lt;property id=&quot;20148&quot; value=&quot;5&quot;/&gt;&lt;property id=&quot;20300&quot; value=&quot;Slide 15 - &amp;quot;Polling question #2 - Answer&amp;quot;&quot;/&gt;&lt;property id=&quot;20307&quot; value=&quot;322&quot;/&gt;&lt;/object&gt;&lt;object type=&quot;3&quot; unique_id=&quot;63061&quot;&gt;&lt;property id=&quot;20148&quot; value=&quot;5&quot;/&gt;&lt;property id=&quot;20300&quot; value=&quot;Slide 18 - &amp;quot;Polling Question #3&amp;quot;&quot;/&gt;&lt;property id=&quot;20307&quot; value=&quot;323&quot;/&gt;&lt;/object&gt;&lt;object type=&quot;3&quot; unique_id=&quot;63062&quot;&gt;&lt;property id=&quot;20148&quot; value=&quot;5&quot;/&gt;&lt;property id=&quot;20300&quot; value=&quot;Slide 22 - &amp;quot;Polling Question #4&amp;quot;&quot;/&gt;&lt;property id=&quot;20307&quot; value=&quot;329&quot;/&gt;&lt;/object&gt;&lt;object type=&quot;3&quot; unique_id=&quot;63063&quot;&gt;&lt;property id=&quot;20148&quot; value=&quot;5&quot;/&gt;&lt;property id=&quot;20300&quot; value=&quot;Slide 23 - &amp;quot;Polling Question #4 - Answer&amp;quot;&quot;/&gt;&lt;property id=&quot;20307&quot; value=&quot;324&quot;/&gt;&lt;/object&gt;&lt;object type=&quot;3&quot; unique_id=&quot;63064&quot;&gt;&lt;property id=&quot;20148&quot; value=&quot;5&quot;/&gt;&lt;property id=&quot;20300&quot; value=&quot;Slide 26 - &amp;quot;Polling Question #5 - Answer &amp;quot;&quot;/&gt;&lt;property id=&quot;20307&quot; value=&quot;325&quot;/&gt;&lt;/object&gt;&lt;object type=&quot;3&quot; unique_id=&quot;63065&quot;&gt;&lt;property id=&quot;20148&quot; value=&quot;5&quot;/&gt;&lt;property id=&quot;20300&quot; value=&quot;Slide 27 - &amp;quot;Four Moments of Antibiotic Decision Making&amp;quot;&quot;/&gt;&lt;property id=&quot;20307&quot; value=&quot;330&quot;/&gt;&lt;/object&gt;&lt;object type=&quot;3&quot; unique_id=&quot;63066&quot;&gt;&lt;property id=&quot;20148&quot; value=&quot;5&quot;/&gt;&lt;property id=&quot;20300&quot; value=&quot;Slide 28 - &amp;quot;Team Antibiotic Review Form&amp;quot;&quot;/&gt;&lt;property id=&quot;20307&quot; value=&quot;333&quot;/&gt;&lt;/object&gt;&lt;object type=&quot;3&quot; unique_id=&quot;63067&quot;&gt;&lt;property id=&quot;20148&quot; value=&quot;5&quot;/&gt;&lt;property id=&quot;20300&quot; value=&quot;Slide 31 - &amp;quot;Disclaimer&amp;quot;&quot;/&gt;&lt;property id=&quot;20307&quot; value=&quot;331&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19262</TotalTime>
  <Words>1137</Words>
  <Application>Microsoft Office PowerPoint</Application>
  <PresentationFormat>Custom</PresentationFormat>
  <Paragraphs>147</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ＭＳ Ｐゴシック</vt:lpstr>
      <vt:lpstr>Arial</vt:lpstr>
      <vt:lpstr>Calibri</vt:lpstr>
      <vt:lpstr>Times New Roman</vt:lpstr>
      <vt:lpstr>Office Theme</vt:lpstr>
      <vt:lpstr>Improving Communication and Teamwork Around Antibiotic Decision Making       </vt:lpstr>
      <vt:lpstr>Objectives</vt:lpstr>
      <vt:lpstr>Improve Communication and Teamwork</vt:lpstr>
      <vt:lpstr>PowerPoint Presentation</vt:lpstr>
      <vt:lpstr>Process of Communication1</vt:lpstr>
      <vt:lpstr>Process of Communication Continued1</vt:lpstr>
      <vt:lpstr>Four Key Components of Effective Communication2</vt:lpstr>
      <vt:lpstr>Use Assertive (Not Aggressive) Statements</vt:lpstr>
      <vt:lpstr>Elements of Appropriate Assertion</vt:lpstr>
      <vt:lpstr>Advocacy and Assertion</vt:lpstr>
      <vt:lpstr>ALEEN4</vt:lpstr>
      <vt:lpstr>Ineffective Communication5</vt:lpstr>
      <vt:lpstr>Teamwork Climate Across Michigan ICUs6</vt:lpstr>
      <vt:lpstr>Approaches To Improve Teamwork</vt:lpstr>
      <vt:lpstr>Approaches To Improve Teamwork</vt:lpstr>
      <vt:lpstr>Four Moments of Antibiotic Decision Making</vt:lpstr>
      <vt:lpstr>Team Antibiotic Review Form</vt:lpstr>
      <vt:lpstr>Summary</vt:lpstr>
      <vt:lpstr>Disclaimer</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Care Improving Communication and Teamwork Around Antibiotic Prescribing</dc:title>
  <dc:subject>Discussing Improving Communication and Teamwork Around Antibiotic Prescribing in the Acute Care Setting</dc:subject>
  <dc:creator>Melissa A Miller</dc:creator>
  <cp:keywords>English</cp:keywords>
  <dc:description/>
  <cp:lastModifiedBy>Heidenrich, Christine (AHRQ/OC) (CTR)</cp:lastModifiedBy>
  <cp:revision>323</cp:revision>
  <cp:lastPrinted>2016-09-27T14:15:34Z</cp:lastPrinted>
  <dcterms:created xsi:type="dcterms:W3CDTF">2017-03-24T18:33:59Z</dcterms:created>
  <dcterms:modified xsi:type="dcterms:W3CDTF">2019-10-24T18:14:37Z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