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319" r:id="rId3"/>
    <p:sldId id="321" r:id="rId4"/>
    <p:sldId id="324" r:id="rId5"/>
    <p:sldId id="325" r:id="rId6"/>
    <p:sldId id="326" r:id="rId7"/>
    <p:sldId id="322" r:id="rId8"/>
    <p:sldId id="355" r:id="rId9"/>
    <p:sldId id="329" r:id="rId10"/>
    <p:sldId id="354" r:id="rId11"/>
    <p:sldId id="343" r:id="rId12"/>
    <p:sldId id="338" r:id="rId13"/>
    <p:sldId id="333" r:id="rId14"/>
    <p:sldId id="334" r:id="rId15"/>
    <p:sldId id="335" r:id="rId16"/>
    <p:sldId id="353" r:id="rId17"/>
    <p:sldId id="339" r:id="rId18"/>
  </p:sldIdLst>
  <p:sldSz cx="10058400" cy="7772400"/>
  <p:notesSz cx="7010400" cy="9296400"/>
  <p:custDataLst>
    <p:tags r:id="rId20"/>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A Miller" initials="MAM" lastIdx="3" clrIdx="0"/>
  <p:cmAuthor id="7" name="Meghan Walrath" initials="MW" lastIdx="15" clrIdx="4">
    <p:extLst>
      <p:ext uri="{19B8F6BF-5375-455C-9EA6-DF929625EA0E}">
        <p15:presenceInfo xmlns:p15="http://schemas.microsoft.com/office/powerpoint/2012/main" userId="S-1-5-21-1214440339-484763869-725345543-4759983" providerId="AD"/>
      </p:ext>
    </p:extLst>
  </p:cmAuthor>
  <p:cmAuthor id="1" name="Kathleen Speck" initials="KS" lastIdx="44" clrIdx="1"/>
  <p:cmAuthor id="8" name="Sara Cosgrove" initials="SC" lastIdx="7" clrIdx="5">
    <p:extLst>
      <p:ext uri="{19B8F6BF-5375-455C-9EA6-DF929625EA0E}">
        <p15:presenceInfo xmlns:p15="http://schemas.microsoft.com/office/powerpoint/2012/main" userId="S-1-5-21-1214440339-484763869-725345543-46687" providerId="AD"/>
      </p:ext>
    </p:extLst>
  </p:cmAuthor>
  <p:cmAuthor id="9" name="Heidenrich, Christine (AHRQ/OC) (CTR)" initials="HC((" lastIdx="11" clrIdx="6">
    <p:extLst>
      <p:ext uri="{19B8F6BF-5375-455C-9EA6-DF929625EA0E}">
        <p15:presenceInfo xmlns:p15="http://schemas.microsoft.com/office/powerpoint/2012/main" userId="S-1-5-21-1747495209-1248221918-2216747781-28054" providerId="AD"/>
      </p:ext>
    </p:extLst>
  </p:cmAuthor>
  <p:cmAuthor id="5" name="Miller, Melissa (AHRQ/CQuIPS)" initials="MM(" lastIdx="32" clrIdx="2"/>
  <p:cmAuthor id="6" name="Pranita Tamma" initials="PT" lastIdx="12" clrIdx="3">
    <p:extLst>
      <p:ext uri="{19B8F6BF-5375-455C-9EA6-DF929625EA0E}">
        <p15:presenceInfo xmlns:p15="http://schemas.microsoft.com/office/powerpoint/2012/main" userId="S-1-5-21-1214440339-484763869-725345543-3575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6C6"/>
    <a:srgbClr val="08A0C2"/>
    <a:srgbClr val="039FC2"/>
    <a:srgbClr val="059FC2"/>
    <a:srgbClr val="08A0C3"/>
    <a:srgbClr val="19A4C7"/>
    <a:srgbClr val="009EC1"/>
    <a:srgbClr val="000000"/>
    <a:srgbClr val="FFFFFF"/>
    <a:srgbClr val="FF8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32" autoAdjust="0"/>
    <p:restoredTop sz="86410" autoAdjust="0"/>
  </p:normalViewPr>
  <p:slideViewPr>
    <p:cSldViewPr>
      <p:cViewPr varScale="1">
        <p:scale>
          <a:sx n="64" d="100"/>
          <a:sy n="64" d="100"/>
        </p:scale>
        <p:origin x="1128" y="62"/>
      </p:cViewPr>
      <p:guideLst>
        <p:guide orient="horz" pos="2448"/>
        <p:guide pos="3168"/>
      </p:guideLst>
    </p:cSldViewPr>
  </p:slideViewPr>
  <p:outlineViewPr>
    <p:cViewPr>
      <p:scale>
        <a:sx n="33" d="100"/>
        <a:sy n="33" d="100"/>
      </p:scale>
      <p:origin x="0" y="-22824"/>
    </p:cViewPr>
  </p:outlineViewPr>
  <p:notesTextViewPr>
    <p:cViewPr>
      <p:scale>
        <a:sx n="1" d="1"/>
        <a:sy n="1" d="1"/>
      </p:scale>
      <p:origin x="0" y="0"/>
    </p:cViewPr>
  </p:notesTextViewPr>
  <p:sorterViewPr>
    <p:cViewPr varScale="1">
      <p:scale>
        <a:sx n="100" d="100"/>
        <a:sy n="100" d="100"/>
      </p:scale>
      <p:origin x="0" y="-2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10/24/2019</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dirty="0"/>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184144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10</a:t>
            </a:fld>
            <a:endParaRPr lang="en-US" dirty="0"/>
          </a:p>
        </p:txBody>
      </p:sp>
    </p:spTree>
    <p:extLst>
      <p:ext uri="{BB962C8B-B14F-4D97-AF65-F5344CB8AC3E}">
        <p14:creationId xmlns:p14="http://schemas.microsoft.com/office/powerpoint/2010/main" val="94647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11</a:t>
            </a:fld>
            <a:endParaRPr lang="en-US" dirty="0"/>
          </a:p>
        </p:txBody>
      </p:sp>
    </p:spTree>
    <p:extLst>
      <p:ext uri="{BB962C8B-B14F-4D97-AF65-F5344CB8AC3E}">
        <p14:creationId xmlns:p14="http://schemas.microsoft.com/office/powerpoint/2010/main" val="79523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12</a:t>
            </a:fld>
            <a:endParaRPr lang="en-US" dirty="0"/>
          </a:p>
        </p:txBody>
      </p:sp>
    </p:spTree>
    <p:extLst>
      <p:ext uri="{BB962C8B-B14F-4D97-AF65-F5344CB8AC3E}">
        <p14:creationId xmlns:p14="http://schemas.microsoft.com/office/powerpoint/2010/main" val="113403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13</a:t>
            </a:fld>
            <a:endParaRPr lang="en-US" dirty="0"/>
          </a:p>
        </p:txBody>
      </p:sp>
    </p:spTree>
    <p:extLst>
      <p:ext uri="{BB962C8B-B14F-4D97-AF65-F5344CB8AC3E}">
        <p14:creationId xmlns:p14="http://schemas.microsoft.com/office/powerpoint/2010/main" val="3271944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D140CB-9F5C-47B5-A54C-7D2EDB4D3A6D}" type="slidenum">
              <a:rPr lang="en-US" smtClean="0"/>
              <a:t>14</a:t>
            </a:fld>
            <a:endParaRPr lang="en-US" dirty="0"/>
          </a:p>
        </p:txBody>
      </p:sp>
    </p:spTree>
    <p:extLst>
      <p:ext uri="{BB962C8B-B14F-4D97-AF65-F5344CB8AC3E}">
        <p14:creationId xmlns:p14="http://schemas.microsoft.com/office/powerpoint/2010/main" val="287350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15</a:t>
            </a:fld>
            <a:endParaRPr lang="en-US" dirty="0"/>
          </a:p>
        </p:txBody>
      </p:sp>
    </p:spTree>
    <p:extLst>
      <p:ext uri="{BB962C8B-B14F-4D97-AF65-F5344CB8AC3E}">
        <p14:creationId xmlns:p14="http://schemas.microsoft.com/office/powerpoint/2010/main" val="67771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dirty="0"/>
          </a:p>
        </p:txBody>
      </p:sp>
    </p:spTree>
    <p:extLst>
      <p:ext uri="{BB962C8B-B14F-4D97-AF65-F5344CB8AC3E}">
        <p14:creationId xmlns:p14="http://schemas.microsoft.com/office/powerpoint/2010/main" val="32770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FD140CB-9F5C-47B5-A54C-7D2EDB4D3A6D}" type="slidenum">
              <a:rPr lang="en-US" smtClean="0"/>
              <a:t>3</a:t>
            </a:fld>
            <a:endParaRPr lang="en-US" dirty="0"/>
          </a:p>
        </p:txBody>
      </p:sp>
    </p:spTree>
    <p:extLst>
      <p:ext uri="{BB962C8B-B14F-4D97-AF65-F5344CB8AC3E}">
        <p14:creationId xmlns:p14="http://schemas.microsoft.com/office/powerpoint/2010/main" val="40035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140CB-9F5C-47B5-A54C-7D2EDB4D3A6D}" type="slidenum">
              <a:rPr lang="en-US" smtClean="0"/>
              <a:t>4</a:t>
            </a:fld>
            <a:endParaRPr lang="en-US" dirty="0"/>
          </a:p>
        </p:txBody>
      </p:sp>
    </p:spTree>
    <p:extLst>
      <p:ext uri="{BB962C8B-B14F-4D97-AF65-F5344CB8AC3E}">
        <p14:creationId xmlns:p14="http://schemas.microsoft.com/office/powerpoint/2010/main" val="322482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140CB-9F5C-47B5-A54C-7D2EDB4D3A6D}" type="slidenum">
              <a:rPr lang="en-US" smtClean="0"/>
              <a:t>5</a:t>
            </a:fld>
            <a:endParaRPr lang="en-US" dirty="0"/>
          </a:p>
        </p:txBody>
      </p:sp>
    </p:spTree>
    <p:extLst>
      <p:ext uri="{BB962C8B-B14F-4D97-AF65-F5344CB8AC3E}">
        <p14:creationId xmlns:p14="http://schemas.microsoft.com/office/powerpoint/2010/main" val="377323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baseline="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FD140CB-9F5C-47B5-A54C-7D2EDB4D3A6D}" type="slidenum">
              <a:rPr lang="en-US" smtClean="0"/>
              <a:t>6</a:t>
            </a:fld>
            <a:endParaRPr lang="en-US" dirty="0"/>
          </a:p>
        </p:txBody>
      </p:sp>
    </p:spTree>
    <p:extLst>
      <p:ext uri="{BB962C8B-B14F-4D97-AF65-F5344CB8AC3E}">
        <p14:creationId xmlns:p14="http://schemas.microsoft.com/office/powerpoint/2010/main" val="218817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7</a:t>
            </a:fld>
            <a:endParaRPr lang="en-US" dirty="0"/>
          </a:p>
        </p:txBody>
      </p:sp>
    </p:spTree>
    <p:extLst>
      <p:ext uri="{BB962C8B-B14F-4D97-AF65-F5344CB8AC3E}">
        <p14:creationId xmlns:p14="http://schemas.microsoft.com/office/powerpoint/2010/main" val="138953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8</a:t>
            </a:fld>
            <a:endParaRPr lang="en-US" dirty="0"/>
          </a:p>
        </p:txBody>
      </p:sp>
    </p:spTree>
    <p:extLst>
      <p:ext uri="{BB962C8B-B14F-4D97-AF65-F5344CB8AC3E}">
        <p14:creationId xmlns:p14="http://schemas.microsoft.com/office/powerpoint/2010/main" val="187571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9</a:t>
            </a:fld>
            <a:endParaRPr lang="en-US" dirty="0"/>
          </a:p>
        </p:txBody>
      </p:sp>
    </p:spTree>
    <p:extLst>
      <p:ext uri="{BB962C8B-B14F-4D97-AF65-F5344CB8AC3E}">
        <p14:creationId xmlns:p14="http://schemas.microsoft.com/office/powerpoint/2010/main" val="3394412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p:nvPr>
        </p:nvSpPr>
        <p:spPr>
          <a:xfrm>
            <a:off x="914400" y="228600"/>
            <a:ext cx="8610600" cy="1447800"/>
          </a:xfrm>
        </p:spPr>
        <p:txBody>
          <a:bodyPr anchor="ctr"/>
          <a:lstStyle>
            <a:lvl1pPr marL="0" indent="0" algn="ctr">
              <a:buNone/>
              <a:defRPr/>
            </a:lvl1pPr>
          </a:lstStyle>
          <a:p>
            <a:pPr lvl="0"/>
            <a:r>
              <a:rPr lang="en-US" dirty="0" smtClean="0"/>
              <a:t>Edit Master text styles</a:t>
            </a:r>
            <a:endParaRPr lang="en-US" dirty="0"/>
          </a:p>
        </p:txBody>
      </p:sp>
    </p:spTree>
    <p:custDataLst>
      <p:tags r:id="rId1"/>
    </p:custDataLst>
    <p:extLst>
      <p:ext uri="{BB962C8B-B14F-4D97-AF65-F5344CB8AC3E}">
        <p14:creationId xmlns:p14="http://schemas.microsoft.com/office/powerpoint/2010/main" val="27878811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styles</a:t>
            </a:r>
          </a:p>
        </p:txBody>
      </p:sp>
      <p:sp>
        <p:nvSpPr>
          <p:cNvPr id="7" name="Content Placeholder 2"/>
          <p:cNvSpPr>
            <a:spLocks noGrp="1"/>
          </p:cNvSpPr>
          <p:nvPr>
            <p:ph idx="14"/>
          </p:nvPr>
        </p:nvSpPr>
        <p:spPr>
          <a:xfrm>
            <a:off x="10210800" y="685801"/>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10210800" y="1905000"/>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10210800" y="3124199"/>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10210800" y="4343398"/>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92227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dirty="0"/>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dirty="0"/>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05605">
              <a:defRPr/>
            </a:pPr>
            <a:endParaRPr lang="en-US" sz="1980" dirty="0">
              <a:solidFill>
                <a:prstClr val="black">
                  <a:tint val="75000"/>
                </a:prstClr>
              </a:solidFill>
            </a:endParaRPr>
          </a:p>
        </p:txBody>
      </p:sp>
      <p:sp>
        <p:nvSpPr>
          <p:cNvPr id="4" name="Footer Placeholder 3"/>
          <p:cNvSpPr>
            <a:spLocks noGrp="1"/>
          </p:cNvSpPr>
          <p:nvPr>
            <p:ph type="ftr" sz="quarter" idx="11"/>
          </p:nvPr>
        </p:nvSpPr>
        <p:spPr/>
        <p:txBody>
          <a:bodyPr/>
          <a:lstStyle/>
          <a:p>
            <a:pPr defTabSz="1005605">
              <a:defRPr/>
            </a:pPr>
            <a:endParaRPr lang="en-US" sz="1980" dirty="0">
              <a:solidFill>
                <a:prstClr val="black">
                  <a:tint val="75000"/>
                </a:prstClr>
              </a:solidFill>
            </a:endParaRPr>
          </a:p>
        </p:txBody>
      </p:sp>
      <p:sp>
        <p:nvSpPr>
          <p:cNvPr id="5" name="Slide Number Placeholder 4"/>
          <p:cNvSpPr>
            <a:spLocks noGrp="1"/>
          </p:cNvSpPr>
          <p:nvPr>
            <p:ph type="sldNum" sz="quarter" idx="12"/>
          </p:nvPr>
        </p:nvSpPr>
        <p:spPr/>
        <p:txBody>
          <a:bodyPr/>
          <a:lstStyle/>
          <a:p>
            <a:pPr algn="l" defTabSz="1005605">
              <a:defRPr/>
            </a:pPr>
            <a:fld id="{D068F712-46A8-4B9F-91AB-306A1DF8C3A3}" type="slidenum">
              <a:rPr lang="en-US" sz="1980" smtClean="0">
                <a:solidFill>
                  <a:prstClr val="black">
                    <a:tint val="75000"/>
                  </a:prstClr>
                </a:solidFill>
              </a:rPr>
              <a:pPr algn="l" defTabSz="1005605">
                <a:defRPr/>
              </a:pPr>
              <a:t>‹#›</a:t>
            </a:fld>
            <a:endParaRPr lang="en-US" sz="1980" dirty="0">
              <a:solidFill>
                <a:prstClr val="black">
                  <a:tint val="75000"/>
                </a:prstClr>
              </a:solidFill>
            </a:endParaRPr>
          </a:p>
        </p:txBody>
      </p:sp>
    </p:spTree>
    <p:extLst>
      <p:ext uri="{BB962C8B-B14F-4D97-AF65-F5344CB8AC3E}">
        <p14:creationId xmlns:p14="http://schemas.microsoft.com/office/powerpoint/2010/main" val="15268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259081"/>
            <a:ext cx="9052560" cy="672897"/>
          </a:xfrm>
          <a:prstGeom prst="rect">
            <a:avLst/>
          </a:prstGeom>
        </p:spPr>
        <p:txBody>
          <a:bodyPr vert="horz" lIns="91391" tIns="45697" rIns="91391" bIns="45697" rtlCol="0" anchor="ctr">
            <a:normAutofit/>
          </a:bodyPr>
          <a:lstStyle/>
          <a:p>
            <a:r>
              <a:rPr lang="en-US" dirty="0"/>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6" name="Text Placeholder 2"/>
          <p:cNvSpPr>
            <a:spLocks noGrp="1"/>
          </p:cNvSpPr>
          <p:nvPr>
            <p:ph idx="1"/>
          </p:nvPr>
        </p:nvSpPr>
        <p:spPr>
          <a:xfrm>
            <a:off x="502920" y="1122680"/>
            <a:ext cx="9052560" cy="5786120"/>
          </a:xfrm>
          <a:prstGeom prst="rect">
            <a:avLst/>
          </a:prstGeom>
        </p:spPr>
        <p:txBody>
          <a:bodyPr vert="horz" lIns="91391" tIns="45697" rIns="91391" bIns="4569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51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84718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502920" y="1143001"/>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502920" y="2536295"/>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502920" y="3915724"/>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502920" y="5299277"/>
            <a:ext cx="9052560" cy="10668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2912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dirty="0"/>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dirty="0"/>
          </a:p>
        </p:txBody>
      </p:sp>
      <p:sp>
        <p:nvSpPr>
          <p:cNvPr id="4" name="TextBox 3"/>
          <p:cNvSpPr txBox="1"/>
          <p:nvPr userDrawn="1"/>
        </p:nvSpPr>
        <p:spPr>
          <a:xfrm>
            <a:off x="7802880" y="7419301"/>
            <a:ext cx="1523999" cy="292388"/>
          </a:xfrm>
          <a:prstGeom prst="rect">
            <a:avLst/>
          </a:prstGeom>
          <a:noFill/>
        </p:spPr>
        <p:txBody>
          <a:bodyPr wrap="square" rtlCol="0">
            <a:spAutoFit/>
          </a:bodyPr>
          <a:lstStyle/>
          <a:p>
            <a:r>
              <a:rPr lang="en-US" sz="1300" dirty="0">
                <a:solidFill>
                  <a:schemeClr val="bg1"/>
                </a:solidFill>
              </a:rPr>
              <a:t>Identifying</a:t>
            </a:r>
            <a:r>
              <a:rPr lang="en-US" sz="1300" baseline="0" dirty="0">
                <a:solidFill>
                  <a:schemeClr val="bg1"/>
                </a:solidFill>
              </a:rPr>
              <a:t> Targets</a:t>
            </a:r>
            <a:endParaRPr lang="en-US" sz="1300" dirty="0">
              <a:solidFill>
                <a:schemeClr val="bg1"/>
              </a:solidFill>
            </a:endParaRPr>
          </a:p>
        </p:txBody>
      </p:sp>
      <p:sp>
        <p:nvSpPr>
          <p:cNvPr id="8" name="Rectangle 7"/>
          <p:cNvSpPr/>
          <p:nvPr userDrawn="1"/>
        </p:nvSpPr>
        <p:spPr>
          <a:xfrm>
            <a:off x="304800" y="7041061"/>
            <a:ext cx="2040013" cy="646331"/>
          </a:xfrm>
          <a:prstGeom prst="rect">
            <a:avLst/>
          </a:prstGeom>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AHRQ Safety Program for Improving Antibiotic Use – Acute Care</a:t>
            </a:r>
          </a:p>
        </p:txBody>
      </p:sp>
      <p:cxnSp>
        <p:nvCxnSpPr>
          <p:cNvPr id="9" name="Straight Connector 8"/>
          <p:cNvCxnSpPr/>
          <p:nvPr userDrawn="1"/>
        </p:nvCxnSpPr>
        <p:spPr>
          <a:xfrm>
            <a:off x="312145" y="7076230"/>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1"/>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834852"/>
            <a:ext cx="8549640" cy="1666028"/>
          </a:xfrm>
        </p:spPr>
        <p:txBody>
          <a:bodyPr>
            <a:noAutofit/>
          </a:bodyPr>
          <a:lstStyle/>
          <a:p>
            <a:r>
              <a:rPr lang="en-US" sz="4400" dirty="0" smtClean="0"/>
              <a:t>Identifying Targets for Improvement in Antibiotic Decision Making</a:t>
            </a:r>
            <a:endParaRPr lang="en-US" sz="4400" dirty="0"/>
          </a:p>
        </p:txBody>
      </p:sp>
      <p:sp>
        <p:nvSpPr>
          <p:cNvPr id="9" name="Subtitle 8"/>
          <p:cNvSpPr>
            <a:spLocks noGrp="1"/>
          </p:cNvSpPr>
          <p:nvPr>
            <p:ph type="subTitle" idx="1"/>
          </p:nvPr>
        </p:nvSpPr>
        <p:spPr>
          <a:xfrm>
            <a:off x="2057400" y="4800600"/>
            <a:ext cx="5715000" cy="1986280"/>
          </a:xfrm>
        </p:spPr>
        <p:txBody>
          <a:bodyPr/>
          <a:lstStyle/>
          <a:p>
            <a:r>
              <a:rPr lang="en-US" dirty="0" smtClean="0"/>
              <a:t>Acute Care</a:t>
            </a:r>
            <a:endParaRPr lang="en-US" dirty="0"/>
          </a:p>
        </p:txBody>
      </p:sp>
      <p:sp>
        <p:nvSpPr>
          <p:cNvPr id="5" name="Text Placeholder 4"/>
          <p:cNvSpPr>
            <a:spLocks noGrp="1"/>
          </p:cNvSpPr>
          <p:nvPr>
            <p:ph type="body" sz="quarter" idx="10"/>
          </p:nvPr>
        </p:nvSpPr>
        <p:spPr/>
        <p:txBody>
          <a:bodyPr>
            <a:normAutofit/>
          </a:bodyPr>
          <a:lstStyle/>
          <a:p>
            <a:r>
              <a:rPr lang="en-US" sz="4000" dirty="0">
                <a:solidFill>
                  <a:schemeClr val="bg1"/>
                </a:solidFill>
              </a:rPr>
              <a:t>AHRQ Safety Program for Improving Antibiotic Use</a:t>
            </a:r>
          </a:p>
        </p:txBody>
      </p:sp>
      <p:sp>
        <p:nvSpPr>
          <p:cNvPr id="6" name="TextBox 4"/>
          <p:cNvSpPr txBox="1"/>
          <p:nvPr/>
        </p:nvSpPr>
        <p:spPr>
          <a:xfrm>
            <a:off x="7162800" y="7239000"/>
            <a:ext cx="2667000" cy="461665"/>
          </a:xfrm>
          <a:prstGeom prst="rect">
            <a:avLst/>
          </a:prstGeom>
          <a:noFill/>
        </p:spPr>
        <p:txBody>
          <a:bodyPr wrap="squar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extLst>
      <p:ext uri="{BB962C8B-B14F-4D97-AF65-F5344CB8AC3E}">
        <p14:creationId xmlns:p14="http://schemas.microsoft.com/office/powerpoint/2010/main" val="1074499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Antibiotic De-escalation Safe?</a:t>
            </a:r>
            <a:r>
              <a:rPr lang="en-US" baseline="30000" dirty="0" smtClean="0"/>
              <a:t>1</a:t>
            </a:r>
            <a:endParaRPr lang="en-US" baseline="30000" dirty="0"/>
          </a:p>
        </p:txBody>
      </p:sp>
      <p:sp>
        <p:nvSpPr>
          <p:cNvPr id="3" name="Content Placeholder 2"/>
          <p:cNvSpPr>
            <a:spLocks noGrp="1"/>
          </p:cNvSpPr>
          <p:nvPr>
            <p:ph idx="1"/>
          </p:nvPr>
        </p:nvSpPr>
        <p:spPr>
          <a:xfrm>
            <a:off x="533400" y="1176678"/>
            <a:ext cx="2895600" cy="5859812"/>
          </a:xfrm>
        </p:spPr>
        <p:txBody>
          <a:bodyPr/>
          <a:lstStyle/>
          <a:p>
            <a:pPr marL="0" indent="0">
              <a:buNone/>
            </a:pPr>
            <a:r>
              <a:rPr lang="en-US" dirty="0" smtClean="0"/>
              <a:t>De-escalation of antibiotics led to a 28% reduced risk of death compared with no de-escalation.</a:t>
            </a:r>
            <a:endParaRPr lang="en-US" dirty="0"/>
          </a:p>
        </p:txBody>
      </p:sp>
      <p:sp>
        <p:nvSpPr>
          <p:cNvPr id="11" name="Slide Number Placeholder 10"/>
          <p:cNvSpPr>
            <a:spLocks noGrp="1"/>
          </p:cNvSpPr>
          <p:nvPr>
            <p:ph type="sldNum" sz="quarter" idx="12"/>
          </p:nvPr>
        </p:nvSpPr>
        <p:spPr/>
        <p:txBody>
          <a:bodyPr/>
          <a:lstStyle/>
          <a:p>
            <a:fld id="{993EEC8E-C5CF-40DF-832D-5BCB0E209B98}" type="slidenum">
              <a:rPr lang="en-US" smtClean="0"/>
              <a:pPr/>
              <a:t>10</a:t>
            </a:fld>
            <a:endParaRPr lang="en-US" dirty="0"/>
          </a:p>
        </p:txBody>
      </p:sp>
      <p:graphicFrame>
        <p:nvGraphicFramePr>
          <p:cNvPr id="16" name="Content Placeholder 15" descr="Table shows a list of studies that show de-escalation works. It has the author, year of the study, and the relative risk with the 95% confidence interval." title="Is Antibiotic De-escalation Safe?"/>
          <p:cNvGraphicFramePr>
            <a:graphicFrameLocks noGrp="1"/>
          </p:cNvGraphicFramePr>
          <p:nvPr>
            <p:ph idx="14"/>
            <p:extLst>
              <p:ext uri="{D42A27DB-BD31-4B8C-83A1-F6EECF244321}">
                <p14:modId xmlns:p14="http://schemas.microsoft.com/office/powerpoint/2010/main" val="3402366504"/>
              </p:ext>
            </p:extLst>
          </p:nvPr>
        </p:nvGraphicFramePr>
        <p:xfrm>
          <a:off x="3657600" y="1176677"/>
          <a:ext cx="6096000" cy="5831840"/>
        </p:xfrm>
        <a:graphic>
          <a:graphicData uri="http://schemas.openxmlformats.org/drawingml/2006/table">
            <a:tbl>
              <a:tblPr firstRow="1" bandRow="1">
                <a:tableStyleId>{7DF18680-E054-41AD-8BC1-D1AEF772440D}</a:tableStyleId>
              </a:tblPr>
              <a:tblGrid>
                <a:gridCol w="3276600">
                  <a:extLst>
                    <a:ext uri="{9D8B030D-6E8A-4147-A177-3AD203B41FA5}">
                      <a16:colId xmlns:a16="http://schemas.microsoft.com/office/drawing/2014/main" val="3168101502"/>
                    </a:ext>
                  </a:extLst>
                </a:gridCol>
                <a:gridCol w="2819400">
                  <a:extLst>
                    <a:ext uri="{9D8B030D-6E8A-4147-A177-3AD203B41FA5}">
                      <a16:colId xmlns:a16="http://schemas.microsoft.com/office/drawing/2014/main" val="3272585857"/>
                    </a:ext>
                  </a:extLst>
                </a:gridCol>
              </a:tblGrid>
              <a:tr h="370840">
                <a:tc>
                  <a:txBody>
                    <a:bodyPr/>
                    <a:lstStyle/>
                    <a:p>
                      <a:pPr algn="ctr"/>
                      <a:r>
                        <a:rPr lang="en-US" sz="1800" dirty="0"/>
                        <a:t>Study</a:t>
                      </a:r>
                    </a:p>
                  </a:txBody>
                  <a:tcPr anchor="ctr"/>
                </a:tc>
                <a:tc>
                  <a:txBody>
                    <a:bodyPr/>
                    <a:lstStyle/>
                    <a:p>
                      <a:pPr algn="ctr"/>
                      <a:r>
                        <a:rPr lang="en-US" sz="1800" dirty="0"/>
                        <a:t>Relative risk of mortality </a:t>
                      </a:r>
                      <a:r>
                        <a:rPr lang="en-US" sz="1800" dirty="0" smtClean="0"/>
                        <a:t/>
                      </a:r>
                      <a:br>
                        <a:rPr lang="en-US" sz="1800" dirty="0" smtClean="0"/>
                      </a:br>
                      <a:r>
                        <a:rPr lang="en-US" sz="1800" dirty="0" smtClean="0"/>
                        <a:t>(</a:t>
                      </a:r>
                      <a:r>
                        <a:rPr lang="en-US" sz="1800" dirty="0"/>
                        <a:t>95% confidence interval)</a:t>
                      </a:r>
                    </a:p>
                  </a:txBody>
                  <a:tcPr anchor="ctr"/>
                </a:tc>
                <a:extLst>
                  <a:ext uri="{0D108BD9-81ED-4DB2-BD59-A6C34878D82A}">
                    <a16:rowId xmlns:a16="http://schemas.microsoft.com/office/drawing/2014/main" val="14646276"/>
                  </a:ext>
                </a:extLst>
              </a:tr>
              <a:tr h="370840">
                <a:tc>
                  <a:txBody>
                    <a:bodyPr/>
                    <a:lstStyle/>
                    <a:p>
                      <a:pPr algn="ctr"/>
                      <a:r>
                        <a:rPr lang="en-US" sz="1800" b="0" dirty="0">
                          <a:solidFill>
                            <a:schemeClr val="tx1"/>
                          </a:solidFill>
                        </a:rPr>
                        <a:t>Alvarez-Lerma,</a:t>
                      </a:r>
                      <a:r>
                        <a:rPr lang="en-US" sz="1800" b="0" baseline="0" dirty="0">
                          <a:solidFill>
                            <a:schemeClr val="tx1"/>
                          </a:solidFill>
                        </a:rPr>
                        <a:t> 2006</a:t>
                      </a:r>
                      <a:endParaRPr lang="en-US" sz="1800" b="0" dirty="0"/>
                    </a:p>
                  </a:txBody>
                  <a:tcPr/>
                </a:tc>
                <a:tc>
                  <a:txBody>
                    <a:bodyPr/>
                    <a:lstStyle/>
                    <a:p>
                      <a:pPr algn="ctr"/>
                      <a:r>
                        <a:rPr lang="en-US" sz="1800" b="1" dirty="0">
                          <a:solidFill>
                            <a:schemeClr val="tx1"/>
                          </a:solidFill>
                        </a:rPr>
                        <a:t>0.58 </a:t>
                      </a:r>
                      <a:r>
                        <a:rPr lang="en-US" sz="1800" dirty="0"/>
                        <a:t>(0.24–1.42)</a:t>
                      </a:r>
                    </a:p>
                  </a:txBody>
                  <a:tcPr/>
                </a:tc>
                <a:extLst>
                  <a:ext uri="{0D108BD9-81ED-4DB2-BD59-A6C34878D82A}">
                    <a16:rowId xmlns:a16="http://schemas.microsoft.com/office/drawing/2014/main" val="3829970746"/>
                  </a:ext>
                </a:extLst>
              </a:tr>
              <a:tr h="370840">
                <a:tc>
                  <a:txBody>
                    <a:bodyPr/>
                    <a:lstStyle/>
                    <a:p>
                      <a:pPr algn="ctr"/>
                      <a:r>
                        <a:rPr lang="en-US" sz="1800" b="0" dirty="0"/>
                        <a:t>Giantsou, 2007</a:t>
                      </a:r>
                    </a:p>
                  </a:txBody>
                  <a:tcPr/>
                </a:tc>
                <a:tc>
                  <a:txBody>
                    <a:bodyPr/>
                    <a:lstStyle/>
                    <a:p>
                      <a:pPr algn="ctr"/>
                      <a:r>
                        <a:rPr lang="en-US" sz="1800" b="1" dirty="0"/>
                        <a:t>0.16 </a:t>
                      </a:r>
                      <a:r>
                        <a:rPr lang="en-US" sz="1800" dirty="0"/>
                        <a:t>(0.05–0.51)</a:t>
                      </a:r>
                    </a:p>
                  </a:txBody>
                  <a:tcPr/>
                </a:tc>
                <a:extLst>
                  <a:ext uri="{0D108BD9-81ED-4DB2-BD59-A6C34878D82A}">
                    <a16:rowId xmlns:a16="http://schemas.microsoft.com/office/drawing/2014/main" val="3055353944"/>
                  </a:ext>
                </a:extLst>
              </a:tr>
              <a:tr h="370840">
                <a:tc>
                  <a:txBody>
                    <a:bodyPr/>
                    <a:lstStyle/>
                    <a:p>
                      <a:pPr algn="ctr"/>
                      <a:r>
                        <a:rPr lang="en-US" sz="1800" b="0" dirty="0"/>
                        <a:t>Eachempati, 2009</a:t>
                      </a:r>
                    </a:p>
                  </a:txBody>
                  <a:tcPr/>
                </a:tc>
                <a:tc>
                  <a:txBody>
                    <a:bodyPr/>
                    <a:lstStyle/>
                    <a:p>
                      <a:pPr algn="ctr"/>
                      <a:r>
                        <a:rPr lang="en-US" sz="1800" b="1" dirty="0"/>
                        <a:t>1.08</a:t>
                      </a:r>
                      <a:r>
                        <a:rPr lang="en-US" sz="1800" dirty="0"/>
                        <a:t> (0.69–1.71)</a:t>
                      </a:r>
                    </a:p>
                  </a:txBody>
                  <a:tcPr/>
                </a:tc>
                <a:extLst>
                  <a:ext uri="{0D108BD9-81ED-4DB2-BD59-A6C34878D82A}">
                    <a16:rowId xmlns:a16="http://schemas.microsoft.com/office/drawing/2014/main" val="2048591042"/>
                  </a:ext>
                </a:extLst>
              </a:tr>
              <a:tr h="370840">
                <a:tc>
                  <a:txBody>
                    <a:bodyPr/>
                    <a:lstStyle/>
                    <a:p>
                      <a:pPr algn="ctr"/>
                      <a:r>
                        <a:rPr lang="en-US" sz="1800" b="0" dirty="0"/>
                        <a:t>De Waele, 2010</a:t>
                      </a:r>
                    </a:p>
                  </a:txBody>
                  <a:tcPr/>
                </a:tc>
                <a:tc>
                  <a:txBody>
                    <a:bodyPr/>
                    <a:lstStyle/>
                    <a:p>
                      <a:pPr algn="ctr"/>
                      <a:r>
                        <a:rPr lang="en-US" sz="1800" b="1" dirty="0"/>
                        <a:t>0.35 </a:t>
                      </a:r>
                      <a:r>
                        <a:rPr lang="en-US" sz="1800" dirty="0"/>
                        <a:t>(0.08–1.52)</a:t>
                      </a:r>
                    </a:p>
                  </a:txBody>
                  <a:tcPr/>
                </a:tc>
                <a:extLst>
                  <a:ext uri="{0D108BD9-81ED-4DB2-BD59-A6C34878D82A}">
                    <a16:rowId xmlns:a16="http://schemas.microsoft.com/office/drawing/2014/main" val="1246122849"/>
                  </a:ext>
                </a:extLst>
              </a:tr>
              <a:tr h="370840">
                <a:tc>
                  <a:txBody>
                    <a:bodyPr/>
                    <a:lstStyle/>
                    <a:p>
                      <a:pPr algn="ctr"/>
                      <a:r>
                        <a:rPr lang="en-US" sz="1800" b="0" dirty="0"/>
                        <a:t>Morel</a:t>
                      </a:r>
                      <a:r>
                        <a:rPr lang="en-US" sz="1800" b="0" baseline="0" dirty="0"/>
                        <a:t>, 2010</a:t>
                      </a:r>
                      <a:endParaRPr lang="en-US" sz="1800" b="0" dirty="0"/>
                    </a:p>
                  </a:txBody>
                  <a:tcPr/>
                </a:tc>
                <a:tc>
                  <a:txBody>
                    <a:bodyPr/>
                    <a:lstStyle/>
                    <a:p>
                      <a:pPr algn="ctr"/>
                      <a:r>
                        <a:rPr lang="en-US" sz="1800" b="1" dirty="0"/>
                        <a:t>0.74 </a:t>
                      </a:r>
                      <a:r>
                        <a:rPr lang="en-US" sz="1800" dirty="0"/>
                        <a:t>(0.38–1.45)</a:t>
                      </a:r>
                    </a:p>
                  </a:txBody>
                  <a:tcPr/>
                </a:tc>
                <a:extLst>
                  <a:ext uri="{0D108BD9-81ED-4DB2-BD59-A6C34878D82A}">
                    <a16:rowId xmlns:a16="http://schemas.microsoft.com/office/drawing/2014/main" val="4264590159"/>
                  </a:ext>
                </a:extLst>
              </a:tr>
              <a:tr h="370840">
                <a:tc>
                  <a:txBody>
                    <a:bodyPr/>
                    <a:lstStyle/>
                    <a:p>
                      <a:pPr algn="ctr"/>
                      <a:r>
                        <a:rPr lang="en-US" sz="1800" b="0" dirty="0"/>
                        <a:t>Joung, 2011</a:t>
                      </a:r>
                    </a:p>
                  </a:txBody>
                  <a:tcPr/>
                </a:tc>
                <a:tc>
                  <a:txBody>
                    <a:bodyPr/>
                    <a:lstStyle/>
                    <a:p>
                      <a:pPr algn="ctr"/>
                      <a:r>
                        <a:rPr lang="en-US" sz="1800" b="1" dirty="0"/>
                        <a:t>0.16 </a:t>
                      </a:r>
                      <a:r>
                        <a:rPr lang="en-US" sz="1800" dirty="0"/>
                        <a:t>(0.02–1.2)</a:t>
                      </a:r>
                    </a:p>
                  </a:txBody>
                  <a:tcPr/>
                </a:tc>
                <a:extLst>
                  <a:ext uri="{0D108BD9-81ED-4DB2-BD59-A6C34878D82A}">
                    <a16:rowId xmlns:a16="http://schemas.microsoft.com/office/drawing/2014/main" val="3222127273"/>
                  </a:ext>
                </a:extLst>
              </a:tr>
              <a:tr h="370840">
                <a:tc>
                  <a:txBody>
                    <a:bodyPr/>
                    <a:lstStyle/>
                    <a:p>
                      <a:pPr algn="ctr"/>
                      <a:r>
                        <a:rPr lang="en-US" sz="1800" b="0" dirty="0"/>
                        <a:t>Heenan, 2012</a:t>
                      </a:r>
                    </a:p>
                  </a:txBody>
                  <a:tcPr/>
                </a:tc>
                <a:tc>
                  <a:txBody>
                    <a:bodyPr/>
                    <a:lstStyle/>
                    <a:p>
                      <a:pPr algn="ctr"/>
                      <a:r>
                        <a:rPr lang="en-US" sz="1800" b="1" dirty="0"/>
                        <a:t>0.72 </a:t>
                      </a:r>
                      <a:r>
                        <a:rPr lang="en-US" sz="1800" dirty="0"/>
                        <a:t>(0.36–1.41)</a:t>
                      </a:r>
                    </a:p>
                  </a:txBody>
                  <a:tcPr/>
                </a:tc>
                <a:extLst>
                  <a:ext uri="{0D108BD9-81ED-4DB2-BD59-A6C34878D82A}">
                    <a16:rowId xmlns:a16="http://schemas.microsoft.com/office/drawing/2014/main" val="387721760"/>
                  </a:ext>
                </a:extLst>
              </a:tr>
              <a:tr h="370840">
                <a:tc>
                  <a:txBody>
                    <a:bodyPr/>
                    <a:lstStyle/>
                    <a:p>
                      <a:pPr algn="ctr"/>
                      <a:r>
                        <a:rPr lang="en-US" sz="1800" b="0" dirty="0"/>
                        <a:t>Gonzalez</a:t>
                      </a:r>
                      <a:r>
                        <a:rPr lang="en-US" sz="1800" b="0" baseline="0" dirty="0"/>
                        <a:t>, 2013</a:t>
                      </a:r>
                      <a:endParaRPr lang="en-US" sz="1800" b="0" dirty="0"/>
                    </a:p>
                  </a:txBody>
                  <a:tcPr/>
                </a:tc>
                <a:tc>
                  <a:txBody>
                    <a:bodyPr/>
                    <a:lstStyle/>
                    <a:p>
                      <a:pPr algn="ctr"/>
                      <a:r>
                        <a:rPr lang="en-US" sz="1800" b="1" dirty="0"/>
                        <a:t>0.91 </a:t>
                      </a:r>
                      <a:r>
                        <a:rPr lang="en-US" sz="1800" dirty="0"/>
                        <a:t>(0.52–1.59)</a:t>
                      </a:r>
                    </a:p>
                  </a:txBody>
                  <a:tcPr/>
                </a:tc>
                <a:extLst>
                  <a:ext uri="{0D108BD9-81ED-4DB2-BD59-A6C34878D82A}">
                    <a16:rowId xmlns:a16="http://schemas.microsoft.com/office/drawing/2014/main" val="3661902728"/>
                  </a:ext>
                </a:extLst>
              </a:tr>
              <a:tr h="370840">
                <a:tc>
                  <a:txBody>
                    <a:bodyPr/>
                    <a:lstStyle/>
                    <a:p>
                      <a:pPr algn="ctr"/>
                      <a:r>
                        <a:rPr lang="en-US" sz="1800" b="0" dirty="0"/>
                        <a:t>Knack, 2013</a:t>
                      </a:r>
                    </a:p>
                  </a:txBody>
                  <a:tcPr/>
                </a:tc>
                <a:tc>
                  <a:txBody>
                    <a:bodyPr/>
                    <a:lstStyle/>
                    <a:p>
                      <a:pPr algn="ctr"/>
                      <a:r>
                        <a:rPr lang="en-US" sz="1800" b="1" dirty="0"/>
                        <a:t>0.39 </a:t>
                      </a:r>
                      <a:r>
                        <a:rPr lang="en-US" sz="1800" dirty="0"/>
                        <a:t>(0.2–0.75)</a:t>
                      </a:r>
                    </a:p>
                  </a:txBody>
                  <a:tcPr/>
                </a:tc>
                <a:extLst>
                  <a:ext uri="{0D108BD9-81ED-4DB2-BD59-A6C34878D82A}">
                    <a16:rowId xmlns:a16="http://schemas.microsoft.com/office/drawing/2014/main" val="1358064128"/>
                  </a:ext>
                </a:extLst>
              </a:tr>
              <a:tr h="370840">
                <a:tc>
                  <a:txBody>
                    <a:bodyPr/>
                    <a:lstStyle/>
                    <a:p>
                      <a:pPr algn="ctr"/>
                      <a:r>
                        <a:rPr lang="en-US" sz="1800" b="0" dirty="0"/>
                        <a:t>Mokart, 2014</a:t>
                      </a:r>
                    </a:p>
                  </a:txBody>
                  <a:tcPr/>
                </a:tc>
                <a:tc>
                  <a:txBody>
                    <a:bodyPr/>
                    <a:lstStyle/>
                    <a:p>
                      <a:pPr algn="ctr"/>
                      <a:r>
                        <a:rPr lang="en-US" sz="1800" b="1" dirty="0"/>
                        <a:t>0.52 </a:t>
                      </a:r>
                      <a:r>
                        <a:rPr lang="en-US" sz="1800" dirty="0"/>
                        <a:t>(0.22–1.23)</a:t>
                      </a:r>
                    </a:p>
                  </a:txBody>
                  <a:tcPr/>
                </a:tc>
                <a:extLst>
                  <a:ext uri="{0D108BD9-81ED-4DB2-BD59-A6C34878D82A}">
                    <a16:rowId xmlns:a16="http://schemas.microsoft.com/office/drawing/2014/main" val="92806731"/>
                  </a:ext>
                </a:extLst>
              </a:tr>
              <a:tr h="370840">
                <a:tc>
                  <a:txBody>
                    <a:bodyPr/>
                    <a:lstStyle/>
                    <a:p>
                      <a:pPr algn="ctr"/>
                      <a:r>
                        <a:rPr lang="en-US" sz="1800" b="0" dirty="0"/>
                        <a:t>Garnacho-Montero,</a:t>
                      </a:r>
                      <a:r>
                        <a:rPr lang="en-US" sz="1800" b="0" baseline="0" dirty="0"/>
                        <a:t> 2014</a:t>
                      </a:r>
                      <a:endParaRPr lang="en-US" sz="1800" b="0" dirty="0"/>
                    </a:p>
                  </a:txBody>
                  <a:tcPr/>
                </a:tc>
                <a:tc>
                  <a:txBody>
                    <a:bodyPr/>
                    <a:lstStyle/>
                    <a:p>
                      <a:pPr algn="ctr"/>
                      <a:r>
                        <a:rPr lang="en-US" sz="1800" b="1" dirty="0"/>
                        <a:t>0.68 </a:t>
                      </a:r>
                      <a:r>
                        <a:rPr lang="en-US" sz="1800" dirty="0"/>
                        <a:t>(0.5–0.93)</a:t>
                      </a:r>
                    </a:p>
                  </a:txBody>
                  <a:tcPr/>
                </a:tc>
                <a:extLst>
                  <a:ext uri="{0D108BD9-81ED-4DB2-BD59-A6C34878D82A}">
                    <a16:rowId xmlns:a16="http://schemas.microsoft.com/office/drawing/2014/main" val="668578313"/>
                  </a:ext>
                </a:extLst>
              </a:tr>
              <a:tr h="370840">
                <a:tc>
                  <a:txBody>
                    <a:bodyPr/>
                    <a:lstStyle/>
                    <a:p>
                      <a:pPr algn="ctr"/>
                      <a:r>
                        <a:rPr lang="en-US" sz="1800" b="0" dirty="0"/>
                        <a:t>Leone, 2014</a:t>
                      </a:r>
                    </a:p>
                  </a:txBody>
                  <a:tcPr/>
                </a:tc>
                <a:tc>
                  <a:txBody>
                    <a:bodyPr/>
                    <a:lstStyle/>
                    <a:p>
                      <a:pPr algn="ctr"/>
                      <a:r>
                        <a:rPr lang="en-US" sz="1800" b="1" dirty="0"/>
                        <a:t>1.34</a:t>
                      </a:r>
                      <a:r>
                        <a:rPr lang="en-US" sz="1800" dirty="0"/>
                        <a:t> (0.72–2.47)</a:t>
                      </a:r>
                    </a:p>
                  </a:txBody>
                  <a:tcPr/>
                </a:tc>
                <a:extLst>
                  <a:ext uri="{0D108BD9-81ED-4DB2-BD59-A6C34878D82A}">
                    <a16:rowId xmlns:a16="http://schemas.microsoft.com/office/drawing/2014/main" val="2850700181"/>
                  </a:ext>
                </a:extLst>
              </a:tr>
              <a:tr h="370840">
                <a:tc>
                  <a:txBody>
                    <a:bodyPr/>
                    <a:lstStyle/>
                    <a:p>
                      <a:pPr algn="ctr"/>
                      <a:r>
                        <a:rPr lang="en-US" sz="1800" b="0" dirty="0"/>
                        <a:t>Paskovaty, 2015 </a:t>
                      </a:r>
                    </a:p>
                  </a:txBody>
                  <a:tcPr/>
                </a:tc>
                <a:tc>
                  <a:txBody>
                    <a:bodyPr/>
                    <a:lstStyle/>
                    <a:p>
                      <a:pPr algn="ctr"/>
                      <a:r>
                        <a:rPr lang="en-US" sz="1800" b="1" dirty="0"/>
                        <a:t>0.79 </a:t>
                      </a:r>
                      <a:r>
                        <a:rPr lang="en-US" sz="1800" dirty="0"/>
                        <a:t>(.037–1.7)</a:t>
                      </a:r>
                    </a:p>
                  </a:txBody>
                  <a:tcPr/>
                </a:tc>
                <a:extLst>
                  <a:ext uri="{0D108BD9-81ED-4DB2-BD59-A6C34878D82A}">
                    <a16:rowId xmlns:a16="http://schemas.microsoft.com/office/drawing/2014/main" val="4106405097"/>
                  </a:ext>
                </a:extLst>
              </a:tr>
              <a:tr h="370840">
                <a:tc>
                  <a:txBody>
                    <a:bodyPr/>
                    <a:lstStyle/>
                    <a:p>
                      <a:pPr algn="ctr"/>
                      <a:r>
                        <a:rPr lang="en-US" sz="1800" b="1" dirty="0">
                          <a:solidFill>
                            <a:schemeClr val="tx1"/>
                          </a:solidFill>
                        </a:rPr>
                        <a:t>Overall relative risk of mortality</a:t>
                      </a:r>
                    </a:p>
                  </a:txBody>
                  <a:tcPr/>
                </a:tc>
                <a:tc>
                  <a:txBody>
                    <a:bodyPr/>
                    <a:lstStyle/>
                    <a:p>
                      <a:pPr algn="ctr"/>
                      <a:r>
                        <a:rPr lang="en-US" sz="1800" b="1" dirty="0">
                          <a:solidFill>
                            <a:schemeClr val="tx1"/>
                          </a:solidFill>
                        </a:rPr>
                        <a:t>0.68 </a:t>
                      </a:r>
                      <a:r>
                        <a:rPr lang="en-US" sz="1800" dirty="0">
                          <a:solidFill>
                            <a:schemeClr val="tx1"/>
                          </a:solidFill>
                        </a:rPr>
                        <a:t>(0.52</a:t>
                      </a:r>
                      <a:r>
                        <a:rPr lang="en-US" sz="1800" dirty="0"/>
                        <a:t>–</a:t>
                      </a:r>
                      <a:r>
                        <a:rPr lang="en-US" sz="1800" dirty="0">
                          <a:solidFill>
                            <a:schemeClr val="tx1"/>
                          </a:solidFill>
                        </a:rPr>
                        <a:t>0.88)</a:t>
                      </a:r>
                      <a:endParaRPr lang="en-US" sz="1800" b="1" dirty="0">
                        <a:solidFill>
                          <a:schemeClr val="tx1"/>
                        </a:solidFill>
                      </a:endParaRPr>
                    </a:p>
                  </a:txBody>
                  <a:tcPr/>
                </a:tc>
                <a:extLst>
                  <a:ext uri="{0D108BD9-81ED-4DB2-BD59-A6C34878D82A}">
                    <a16:rowId xmlns:a16="http://schemas.microsoft.com/office/drawing/2014/main" val="2770788723"/>
                  </a:ext>
                </a:extLst>
              </a:tr>
            </a:tbl>
          </a:graphicData>
        </a:graphic>
      </p:graphicFrame>
    </p:spTree>
    <p:custDataLst>
      <p:tags r:id="rId1"/>
    </p:custDataLst>
    <p:extLst>
      <p:ext uri="{BB962C8B-B14F-4D97-AF65-F5344CB8AC3E}">
        <p14:creationId xmlns:p14="http://schemas.microsoft.com/office/powerpoint/2010/main" val="2170033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s a male patient lying, propped up in a bed in a hospital room." title="Patient in b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00" y="1030256"/>
            <a:ext cx="9180078" cy="6254156"/>
          </a:xfrm>
          <a:prstGeom prst="rect">
            <a:avLst/>
          </a:prstGeom>
        </p:spPr>
      </p:pic>
      <p:sp>
        <p:nvSpPr>
          <p:cNvPr id="2" name="Title 1"/>
          <p:cNvSpPr>
            <a:spLocks noGrp="1"/>
          </p:cNvSpPr>
          <p:nvPr>
            <p:ph type="title"/>
          </p:nvPr>
        </p:nvSpPr>
        <p:spPr/>
        <p:txBody>
          <a:bodyPr/>
          <a:lstStyle/>
          <a:p>
            <a:r>
              <a:rPr lang="en-US" dirty="0"/>
              <a:t>Case #1: Example of </a:t>
            </a:r>
            <a:r>
              <a:rPr lang="en-US" dirty="0" smtClean="0"/>
              <a:t>De-escalation</a:t>
            </a:r>
            <a:endParaRPr lang="en-US" dirty="0"/>
          </a:p>
        </p:txBody>
      </p:sp>
      <p:sp>
        <p:nvSpPr>
          <p:cNvPr id="13" name="Content Placeholder 12"/>
          <p:cNvSpPr>
            <a:spLocks noGrp="1"/>
          </p:cNvSpPr>
          <p:nvPr>
            <p:ph idx="1"/>
          </p:nvPr>
        </p:nvSpPr>
        <p:spPr>
          <a:xfrm>
            <a:off x="381000" y="1143001"/>
            <a:ext cx="4648200" cy="2362448"/>
          </a:xfrm>
        </p:spPr>
        <p:txBody>
          <a:bodyPr/>
          <a:lstStyle/>
          <a:p>
            <a:pPr marL="0" indent="0">
              <a:buNone/>
            </a:pPr>
            <a:r>
              <a:rPr lang="en-US" sz="2400" dirty="0"/>
              <a:t>A patient with a past history of mitral valve endocarditis is admitted with high fevers, hypotension, and diffuse myalgias.</a:t>
            </a:r>
          </a:p>
        </p:txBody>
      </p:sp>
      <p:sp>
        <p:nvSpPr>
          <p:cNvPr id="6" name="Slide Number Placeholder 5"/>
          <p:cNvSpPr>
            <a:spLocks noGrp="1"/>
          </p:cNvSpPr>
          <p:nvPr>
            <p:ph type="sldNum" sz="quarter" idx="12"/>
          </p:nvPr>
        </p:nvSpPr>
        <p:spPr/>
        <p:txBody>
          <a:bodyPr/>
          <a:lstStyle/>
          <a:p>
            <a:fld id="{993EEC8E-C5CF-40DF-832D-5BCB0E209B98}" type="slidenum">
              <a:rPr lang="en-US" smtClean="0"/>
              <a:pPr/>
              <a:t>11</a:t>
            </a:fld>
            <a:endParaRPr lang="en-US" dirty="0"/>
          </a:p>
        </p:txBody>
      </p:sp>
      <p:sp>
        <p:nvSpPr>
          <p:cNvPr id="15" name="Content Placeholder 14"/>
          <p:cNvSpPr>
            <a:spLocks noGrp="1"/>
          </p:cNvSpPr>
          <p:nvPr>
            <p:ph idx="14"/>
          </p:nvPr>
        </p:nvSpPr>
        <p:spPr>
          <a:xfrm>
            <a:off x="5916208" y="2317418"/>
            <a:ext cx="3837392" cy="1866774"/>
          </a:xfrm>
        </p:spPr>
        <p:txBody>
          <a:bodyPr>
            <a:normAutofit/>
          </a:bodyPr>
          <a:lstStyle/>
          <a:p>
            <a:pPr marL="0" indent="0">
              <a:buNone/>
            </a:pPr>
            <a:r>
              <a:rPr lang="en-US" sz="2400" dirty="0"/>
              <a:t>He is diagnosed with presumptive endocarditis and started on vancomycin and ceftriaxone.</a:t>
            </a:r>
          </a:p>
        </p:txBody>
      </p:sp>
      <p:sp>
        <p:nvSpPr>
          <p:cNvPr id="16" name="Content Placeholder 15"/>
          <p:cNvSpPr>
            <a:spLocks noGrp="1"/>
          </p:cNvSpPr>
          <p:nvPr>
            <p:ph idx="15"/>
          </p:nvPr>
        </p:nvSpPr>
        <p:spPr>
          <a:xfrm>
            <a:off x="381000" y="3593480"/>
            <a:ext cx="4098980" cy="2121520"/>
          </a:xfrm>
        </p:spPr>
        <p:txBody>
          <a:bodyPr>
            <a:normAutofit/>
          </a:bodyPr>
          <a:lstStyle/>
          <a:p>
            <a:pPr marL="0" indent="0">
              <a:buNone/>
            </a:pPr>
            <a:r>
              <a:rPr lang="en-US" sz="2400" dirty="0"/>
              <a:t>By day 3 of therapy, blood cultures are growing a viridans group streptococcus susceptible to penicillin (with a low MIC). </a:t>
            </a:r>
          </a:p>
        </p:txBody>
      </p:sp>
      <p:sp>
        <p:nvSpPr>
          <p:cNvPr id="17" name="Content Placeholder 16"/>
          <p:cNvSpPr>
            <a:spLocks noGrp="1"/>
          </p:cNvSpPr>
          <p:nvPr>
            <p:ph idx="16"/>
          </p:nvPr>
        </p:nvSpPr>
        <p:spPr>
          <a:xfrm>
            <a:off x="381000" y="5830855"/>
            <a:ext cx="9372600" cy="1527735"/>
          </a:xfrm>
        </p:spPr>
        <p:txBody>
          <a:bodyPr>
            <a:noAutofit/>
          </a:bodyPr>
          <a:lstStyle/>
          <a:p>
            <a:pPr marL="0" indent="0">
              <a:buNone/>
            </a:pPr>
            <a:r>
              <a:rPr lang="en-US" sz="2400" dirty="0"/>
              <a:t>In this case, while vancomycin and ceftriaxone both have activity against the organism, penicillin is the preferred choice given its narrow spectrum, excellent activity against the organism, and low side-effect profile.</a:t>
            </a:r>
          </a:p>
        </p:txBody>
      </p:sp>
    </p:spTree>
    <p:custDataLst>
      <p:tags r:id="rId1"/>
    </p:custDataLst>
    <p:extLst>
      <p:ext uri="{BB962C8B-B14F-4D97-AF65-F5344CB8AC3E}">
        <p14:creationId xmlns:p14="http://schemas.microsoft.com/office/powerpoint/2010/main" val="2014391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shows a ventilated patient lying on a bed." title="Patient on ventil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2" y="879389"/>
            <a:ext cx="9595936" cy="6925655"/>
          </a:xfrm>
          <a:prstGeom prst="rect">
            <a:avLst/>
          </a:prstGeom>
        </p:spPr>
      </p:pic>
      <p:sp>
        <p:nvSpPr>
          <p:cNvPr id="2" name="Title 1"/>
          <p:cNvSpPr>
            <a:spLocks noGrp="1"/>
          </p:cNvSpPr>
          <p:nvPr>
            <p:ph type="title"/>
          </p:nvPr>
        </p:nvSpPr>
        <p:spPr/>
        <p:txBody>
          <a:bodyPr/>
          <a:lstStyle/>
          <a:p>
            <a:r>
              <a:rPr lang="en-US" dirty="0" smtClean="0"/>
              <a:t>Case #2: Example of De-escalation</a:t>
            </a:r>
            <a:endParaRPr lang="en-US" dirty="0"/>
          </a:p>
        </p:txBody>
      </p:sp>
      <p:sp>
        <p:nvSpPr>
          <p:cNvPr id="14" name="Content Placeholder 13"/>
          <p:cNvSpPr>
            <a:spLocks noGrp="1"/>
          </p:cNvSpPr>
          <p:nvPr>
            <p:ph idx="1"/>
          </p:nvPr>
        </p:nvSpPr>
        <p:spPr>
          <a:xfrm>
            <a:off x="248755" y="1039018"/>
            <a:ext cx="3843363" cy="1391039"/>
          </a:xfrm>
        </p:spPr>
        <p:txBody>
          <a:bodyPr>
            <a:normAutofit/>
          </a:bodyPr>
          <a:lstStyle/>
          <a:p>
            <a:pPr marL="0" indent="0" algn="r">
              <a:buNone/>
            </a:pPr>
            <a:r>
              <a:rPr lang="en-US" sz="2400" dirty="0" smtClean="0"/>
              <a:t>A patient hospitalized after undergoing a spinal fusion is diagnosed with pneumonia.</a:t>
            </a:r>
            <a:endParaRPr lang="en-US" sz="2400" dirty="0"/>
          </a:p>
        </p:txBody>
      </p:sp>
      <p:sp>
        <p:nvSpPr>
          <p:cNvPr id="6" name="Slide Number Placeholder 5"/>
          <p:cNvSpPr>
            <a:spLocks noGrp="1"/>
          </p:cNvSpPr>
          <p:nvPr>
            <p:ph type="sldNum" sz="quarter" idx="12"/>
          </p:nvPr>
        </p:nvSpPr>
        <p:spPr/>
        <p:txBody>
          <a:bodyPr/>
          <a:lstStyle/>
          <a:p>
            <a:fld id="{993EEC8E-C5CF-40DF-832D-5BCB0E209B98}" type="slidenum">
              <a:rPr lang="en-US" smtClean="0"/>
              <a:pPr/>
              <a:t>12</a:t>
            </a:fld>
            <a:endParaRPr lang="en-US" dirty="0"/>
          </a:p>
        </p:txBody>
      </p:sp>
      <p:sp>
        <p:nvSpPr>
          <p:cNvPr id="16" name="Content Placeholder 15"/>
          <p:cNvSpPr>
            <a:spLocks noGrp="1"/>
          </p:cNvSpPr>
          <p:nvPr>
            <p:ph idx="14"/>
          </p:nvPr>
        </p:nvSpPr>
        <p:spPr>
          <a:xfrm>
            <a:off x="5567856" y="1831968"/>
            <a:ext cx="4490544" cy="1603619"/>
          </a:xfrm>
        </p:spPr>
        <p:txBody>
          <a:bodyPr>
            <a:normAutofit/>
          </a:bodyPr>
          <a:lstStyle/>
          <a:p>
            <a:pPr marL="0" indent="0">
              <a:buNone/>
            </a:pPr>
            <a:r>
              <a:rPr lang="en-US" sz="2400" dirty="0"/>
              <a:t>He requires intubation and is admitted to the ICU and started empirically on vancomycin and cefepime</a:t>
            </a:r>
            <a:r>
              <a:rPr lang="en-US" sz="2400" dirty="0" smtClean="0"/>
              <a:t>.</a:t>
            </a:r>
            <a:endParaRPr lang="en-US" sz="2400" dirty="0"/>
          </a:p>
        </p:txBody>
      </p:sp>
      <p:sp>
        <p:nvSpPr>
          <p:cNvPr id="17" name="Content Placeholder 16"/>
          <p:cNvSpPr>
            <a:spLocks noGrp="1"/>
          </p:cNvSpPr>
          <p:nvPr>
            <p:ph idx="15"/>
          </p:nvPr>
        </p:nvSpPr>
        <p:spPr>
          <a:xfrm>
            <a:off x="243932" y="3200400"/>
            <a:ext cx="3848186" cy="1429417"/>
          </a:xfrm>
        </p:spPr>
        <p:txBody>
          <a:bodyPr>
            <a:normAutofit/>
          </a:bodyPr>
          <a:lstStyle/>
          <a:p>
            <a:pPr marL="0" indent="0" algn="r">
              <a:buNone/>
            </a:pPr>
            <a:r>
              <a:rPr lang="en-US" sz="2400" dirty="0"/>
              <a:t>He improves over the next few days and is extubated on day 3.</a:t>
            </a:r>
          </a:p>
          <a:p>
            <a:pPr marL="0" indent="0" algn="r">
              <a:buNone/>
            </a:pPr>
            <a:endParaRPr lang="en-US" sz="2400" dirty="0"/>
          </a:p>
        </p:txBody>
      </p:sp>
      <p:sp>
        <p:nvSpPr>
          <p:cNvPr id="18" name="Content Placeholder 17"/>
          <p:cNvSpPr>
            <a:spLocks noGrp="1"/>
          </p:cNvSpPr>
          <p:nvPr>
            <p:ph idx="16"/>
          </p:nvPr>
        </p:nvSpPr>
        <p:spPr>
          <a:xfrm>
            <a:off x="5571714" y="4495800"/>
            <a:ext cx="4486686" cy="1289474"/>
          </a:xfrm>
        </p:spPr>
        <p:txBody>
          <a:bodyPr>
            <a:normAutofit/>
          </a:bodyPr>
          <a:lstStyle/>
          <a:p>
            <a:pPr marL="0" indent="0">
              <a:buNone/>
            </a:pPr>
            <a:r>
              <a:rPr lang="en-US" sz="2400" dirty="0"/>
              <a:t>Sputum cultures grow a pan-susceptible </a:t>
            </a:r>
            <a:r>
              <a:rPr lang="en-US" sz="2400" i="1" dirty="0"/>
              <a:t>E. coli.</a:t>
            </a:r>
          </a:p>
          <a:p>
            <a:pPr marL="0" indent="0">
              <a:buNone/>
            </a:pPr>
            <a:endParaRPr lang="en-US" sz="2400" dirty="0"/>
          </a:p>
        </p:txBody>
      </p:sp>
      <p:sp>
        <p:nvSpPr>
          <p:cNvPr id="20" name="Content Placeholder 19"/>
          <p:cNvSpPr>
            <a:spLocks noGrp="1"/>
          </p:cNvSpPr>
          <p:nvPr>
            <p:ph idx="17"/>
          </p:nvPr>
        </p:nvSpPr>
        <p:spPr>
          <a:xfrm>
            <a:off x="243932" y="6147458"/>
            <a:ext cx="9595936" cy="1295402"/>
          </a:xfrm>
        </p:spPr>
        <p:txBody>
          <a:bodyPr>
            <a:normAutofit/>
          </a:bodyPr>
          <a:lstStyle/>
          <a:p>
            <a:pPr marL="0" indent="0">
              <a:buNone/>
            </a:pPr>
            <a:r>
              <a:rPr lang="en-US" sz="2400" dirty="0"/>
              <a:t>Not necessary to continue broad-spectrum therapy. </a:t>
            </a:r>
            <a:r>
              <a:rPr lang="en-US" sz="2400" dirty="0" smtClean="0"/>
              <a:t>Cefazolin </a:t>
            </a:r>
            <a:r>
              <a:rPr lang="en-US" sz="2400" dirty="0"/>
              <a:t>is preferable over cefepime because there is less association with </a:t>
            </a:r>
            <a:r>
              <a:rPr lang="en-US" sz="2400" i="1" dirty="0"/>
              <a:t>C. difficile </a:t>
            </a:r>
            <a:r>
              <a:rPr lang="en-US" sz="2400" dirty="0"/>
              <a:t>infection.</a:t>
            </a:r>
          </a:p>
          <a:p>
            <a:pPr marL="0" indent="0">
              <a:buNone/>
            </a:pPr>
            <a:endParaRPr lang="en-US" sz="2400" i="1" dirty="0"/>
          </a:p>
        </p:txBody>
      </p:sp>
    </p:spTree>
    <p:custDataLst>
      <p:tags r:id="rId1"/>
    </p:custDataLst>
    <p:extLst>
      <p:ext uri="{BB962C8B-B14F-4D97-AF65-F5344CB8AC3E}">
        <p14:creationId xmlns:p14="http://schemas.microsoft.com/office/powerpoint/2010/main" val="2771178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539" r="43847" b="29429"/>
          <a:stretch/>
        </p:blipFill>
        <p:spPr>
          <a:xfrm>
            <a:off x="4191001" y="994457"/>
            <a:ext cx="1447800" cy="4568143"/>
          </a:xfrm>
          <a:prstGeom prst="rect">
            <a:avLst/>
          </a:prstGeom>
        </p:spPr>
      </p:pic>
      <p:sp>
        <p:nvSpPr>
          <p:cNvPr id="7" name="Title 1"/>
          <p:cNvSpPr>
            <a:spLocks noGrp="1"/>
          </p:cNvSpPr>
          <p:nvPr>
            <p:ph type="title"/>
          </p:nvPr>
        </p:nvSpPr>
        <p:spPr/>
        <p:txBody>
          <a:bodyPr/>
          <a:lstStyle/>
          <a:p>
            <a:r>
              <a:rPr lang="en-US" dirty="0"/>
              <a:t>Case #3: Example of Discontinuing Therapy</a:t>
            </a:r>
          </a:p>
        </p:txBody>
      </p:sp>
      <p:sp>
        <p:nvSpPr>
          <p:cNvPr id="5" name="Content Placeholder 4"/>
          <p:cNvSpPr>
            <a:spLocks noGrp="1"/>
          </p:cNvSpPr>
          <p:nvPr>
            <p:ph idx="1"/>
          </p:nvPr>
        </p:nvSpPr>
        <p:spPr>
          <a:xfrm>
            <a:off x="462966" y="1252907"/>
            <a:ext cx="3764281" cy="804494"/>
          </a:xfrm>
        </p:spPr>
        <p:txBody>
          <a:bodyPr>
            <a:normAutofit/>
          </a:bodyPr>
          <a:lstStyle/>
          <a:p>
            <a:pPr marL="0" indent="0" algn="r">
              <a:buNone/>
            </a:pPr>
            <a:r>
              <a:rPr lang="en-US" sz="2400" dirty="0"/>
              <a:t>A patient presents to the ED.</a:t>
            </a:r>
          </a:p>
        </p:txBody>
      </p:sp>
      <p:sp>
        <p:nvSpPr>
          <p:cNvPr id="6" name="Slide Number Placeholder 5"/>
          <p:cNvSpPr>
            <a:spLocks noGrp="1"/>
          </p:cNvSpPr>
          <p:nvPr>
            <p:ph type="sldNum" sz="quarter" idx="12"/>
          </p:nvPr>
        </p:nvSpPr>
        <p:spPr/>
        <p:txBody>
          <a:bodyPr/>
          <a:lstStyle/>
          <a:p>
            <a:fld id="{993EEC8E-C5CF-40DF-832D-5BCB0E209B98}" type="slidenum">
              <a:rPr lang="en-US" smtClean="0"/>
              <a:pPr/>
              <a:t>13</a:t>
            </a:fld>
            <a:endParaRPr lang="en-US" dirty="0"/>
          </a:p>
        </p:txBody>
      </p:sp>
      <p:sp>
        <p:nvSpPr>
          <p:cNvPr id="8" name="Content Placeholder 7"/>
          <p:cNvSpPr>
            <a:spLocks noGrp="1"/>
          </p:cNvSpPr>
          <p:nvPr>
            <p:ph idx="13"/>
          </p:nvPr>
        </p:nvSpPr>
        <p:spPr>
          <a:xfrm>
            <a:off x="5715000" y="1790326"/>
            <a:ext cx="3929035" cy="1837947"/>
          </a:xfrm>
        </p:spPr>
        <p:txBody>
          <a:bodyPr/>
          <a:lstStyle/>
          <a:p>
            <a:pPr marL="0" indent="0">
              <a:buNone/>
            </a:pPr>
            <a:r>
              <a:rPr lang="en-US" sz="2400" dirty="0"/>
              <a:t>Chest x ray shows bilateral infiltrates vs. edema greater on the right than the left</a:t>
            </a:r>
            <a:r>
              <a:rPr lang="en-US" sz="2400" dirty="0" smtClean="0"/>
              <a:t>.</a:t>
            </a:r>
            <a:endParaRPr lang="en-US" sz="2400" dirty="0"/>
          </a:p>
        </p:txBody>
      </p:sp>
      <p:sp>
        <p:nvSpPr>
          <p:cNvPr id="9" name="Content Placeholder 8"/>
          <p:cNvSpPr>
            <a:spLocks noGrp="1"/>
          </p:cNvSpPr>
          <p:nvPr>
            <p:ph idx="14"/>
          </p:nvPr>
        </p:nvSpPr>
        <p:spPr>
          <a:xfrm>
            <a:off x="381000" y="2493455"/>
            <a:ext cx="3846247" cy="1562913"/>
          </a:xfrm>
        </p:spPr>
        <p:txBody>
          <a:bodyPr>
            <a:normAutofit/>
          </a:bodyPr>
          <a:lstStyle/>
          <a:p>
            <a:pPr marL="0" indent="0" algn="r">
              <a:buNone/>
            </a:pPr>
            <a:r>
              <a:rPr lang="en-US" sz="2400" dirty="0"/>
              <a:t>Initiated on ceftriaxone, azithromycin, and furosemide</a:t>
            </a:r>
            <a:r>
              <a:rPr lang="en-US" sz="2400" dirty="0" smtClean="0"/>
              <a:t>.</a:t>
            </a:r>
            <a:endParaRPr lang="en-US" sz="2400" dirty="0"/>
          </a:p>
        </p:txBody>
      </p:sp>
      <p:sp>
        <p:nvSpPr>
          <p:cNvPr id="10" name="Content Placeholder 9"/>
          <p:cNvSpPr>
            <a:spLocks noGrp="1"/>
          </p:cNvSpPr>
          <p:nvPr>
            <p:ph idx="15"/>
          </p:nvPr>
        </p:nvSpPr>
        <p:spPr>
          <a:xfrm>
            <a:off x="5715000" y="3352800"/>
            <a:ext cx="3929035" cy="1598141"/>
          </a:xfrm>
        </p:spPr>
        <p:txBody>
          <a:bodyPr/>
          <a:lstStyle/>
          <a:p>
            <a:pPr marL="0" indent="0">
              <a:buNone/>
            </a:pPr>
            <a:r>
              <a:rPr lang="en-US" sz="2400" dirty="0"/>
              <a:t>The next day, he reports that his shortness of breath has resolved</a:t>
            </a:r>
            <a:r>
              <a:rPr lang="en-US" sz="2400" dirty="0" smtClean="0"/>
              <a:t>.</a:t>
            </a:r>
            <a:endParaRPr lang="en-US" sz="2400" dirty="0"/>
          </a:p>
        </p:txBody>
      </p:sp>
      <p:sp>
        <p:nvSpPr>
          <p:cNvPr id="11" name="Content Placeholder 10"/>
          <p:cNvSpPr>
            <a:spLocks noGrp="1"/>
          </p:cNvSpPr>
          <p:nvPr>
            <p:ph idx="16"/>
          </p:nvPr>
        </p:nvSpPr>
        <p:spPr>
          <a:xfrm>
            <a:off x="381000" y="4475263"/>
            <a:ext cx="3810001" cy="706337"/>
          </a:xfrm>
        </p:spPr>
        <p:txBody>
          <a:bodyPr/>
          <a:lstStyle/>
          <a:p>
            <a:pPr marL="0" indent="0" algn="r">
              <a:buNone/>
            </a:pPr>
            <a:r>
              <a:rPr lang="en-US" sz="2400" dirty="0"/>
              <a:t>A sputum culture is pending</a:t>
            </a:r>
            <a:r>
              <a:rPr lang="en-US" sz="2400" dirty="0" smtClean="0"/>
              <a:t>.</a:t>
            </a:r>
            <a:endParaRPr lang="en-US" sz="2400" dirty="0"/>
          </a:p>
        </p:txBody>
      </p:sp>
      <p:sp>
        <p:nvSpPr>
          <p:cNvPr id="12" name="Content Placeholder 11"/>
          <p:cNvSpPr>
            <a:spLocks noGrp="1"/>
          </p:cNvSpPr>
          <p:nvPr>
            <p:ph idx="17"/>
          </p:nvPr>
        </p:nvSpPr>
        <p:spPr>
          <a:xfrm>
            <a:off x="462966" y="5486400"/>
            <a:ext cx="9181069" cy="1853975"/>
          </a:xfrm>
        </p:spPr>
        <p:txBody>
          <a:bodyPr>
            <a:normAutofit/>
          </a:bodyPr>
          <a:lstStyle/>
          <a:p>
            <a:pPr marL="0" indent="0">
              <a:buNone/>
            </a:pPr>
            <a:r>
              <a:rPr lang="en-US" sz="2400" dirty="0"/>
              <a:t>In this case, the diagnosis is highly likely to be heart failure. The patient had a favorable response to diuresis so it is reasonable to stop his antibiotics.  There is no need to wait for the results of a sputum culture when clinical judgment suggests he does not have an infection</a:t>
            </a:r>
            <a:r>
              <a:rPr lang="en-US" sz="2400" dirty="0" smtClean="0"/>
              <a:t>.</a:t>
            </a:r>
          </a:p>
        </p:txBody>
      </p:sp>
    </p:spTree>
    <p:custDataLst>
      <p:tags r:id="rId1"/>
    </p:custDataLst>
    <p:extLst>
      <p:ext uri="{BB962C8B-B14F-4D97-AF65-F5344CB8AC3E}">
        <p14:creationId xmlns:p14="http://schemas.microsoft.com/office/powerpoint/2010/main" val="586893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Your Turn!</a:t>
            </a:r>
          </a:p>
        </p:txBody>
      </p:sp>
      <p:sp>
        <p:nvSpPr>
          <p:cNvPr id="2" name="Content Placeholder 1"/>
          <p:cNvSpPr>
            <a:spLocks noGrp="1"/>
          </p:cNvSpPr>
          <p:nvPr>
            <p:ph idx="1"/>
          </p:nvPr>
        </p:nvSpPr>
        <p:spPr>
          <a:xfrm>
            <a:off x="502920" y="1447800"/>
            <a:ext cx="4610100" cy="5910791"/>
          </a:xfrm>
        </p:spPr>
        <p:txBody>
          <a:bodyPr>
            <a:normAutofit/>
          </a:bodyPr>
          <a:lstStyle/>
          <a:p>
            <a:r>
              <a:rPr lang="en-US" dirty="0"/>
              <a:t>Think about antibiotic usage in your unit…</a:t>
            </a:r>
          </a:p>
          <a:p>
            <a:r>
              <a:rPr lang="en-US" dirty="0"/>
              <a:t>What is a concern you have had related to antibiotic prescribing? </a:t>
            </a:r>
          </a:p>
          <a:p>
            <a:r>
              <a:rPr lang="en-US" dirty="0"/>
              <a:t>During formal meetings, decide on the best approach to periodically review and prioritize antibiotic-related prescribing concerns</a:t>
            </a:r>
          </a:p>
        </p:txBody>
      </p:sp>
      <p:pic>
        <p:nvPicPr>
          <p:cNvPr id="9" name="Content Placeholder 8" descr="Photo of a coffee cup and a notebook on a table" title="Table"/>
          <p:cNvPicPr>
            <a:picLocks noChangeAspect="1"/>
          </p:cNvPicPr>
          <p:nvPr/>
        </p:nvPicPr>
        <p:blipFill rotWithShape="1">
          <a:blip r:embed="rId4" cstate="print">
            <a:extLst>
              <a:ext uri="{28A0092B-C50C-407E-A947-70E740481C1C}">
                <a14:useLocalDpi xmlns:a14="http://schemas.microsoft.com/office/drawing/2010/main" val="0"/>
              </a:ext>
            </a:extLst>
          </a:blip>
          <a:srcRect l="49311" t="-1" b="568"/>
          <a:stretch/>
        </p:blipFill>
        <p:spPr>
          <a:xfrm>
            <a:off x="5398428" y="1447800"/>
            <a:ext cx="4202032" cy="5495186"/>
          </a:xfrm>
          <a:prstGeom prst="rect">
            <a:avLst/>
          </a:prstGeom>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fld id="{993EEC8E-C5CF-40DF-832D-5BCB0E209B98}" type="slidenum">
              <a:rPr lang="en-US" smtClean="0"/>
              <a:t>14</a:t>
            </a:fld>
            <a:endParaRPr lang="en-US" dirty="0"/>
          </a:p>
        </p:txBody>
      </p:sp>
    </p:spTree>
    <p:custDataLst>
      <p:tags r:id="rId1"/>
    </p:custDataLst>
    <p:extLst>
      <p:ext uri="{BB962C8B-B14F-4D97-AF65-F5344CB8AC3E}">
        <p14:creationId xmlns:p14="http://schemas.microsoft.com/office/powerpoint/2010/main" val="54653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pills spilling out of a bottle" title="Pil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6060141"/>
            <a:ext cx="2235201" cy="1676400"/>
          </a:xfrm>
          <a:prstGeom prst="rect">
            <a:avLst/>
          </a:prstGeom>
        </p:spPr>
      </p:pic>
      <p:pic>
        <p:nvPicPr>
          <p:cNvPr id="5" name="Picture 4" descr="Image show a blackboard with white text." title="Blackboard"/>
          <p:cNvPicPr>
            <a:picLocks noChangeAspect="1"/>
          </p:cNvPicPr>
          <p:nvPr/>
        </p:nvPicPr>
        <p:blipFill rotWithShape="1">
          <a:blip r:embed="rId5" cstate="print">
            <a:extLst>
              <a:ext uri="{28A0092B-C50C-407E-A947-70E740481C1C}">
                <a14:useLocalDpi xmlns:a14="http://schemas.microsoft.com/office/drawing/2010/main" val="0"/>
              </a:ext>
            </a:extLst>
          </a:blip>
          <a:srcRect l="2941" t="2941" r="2941" b="51961"/>
          <a:stretch/>
        </p:blipFill>
        <p:spPr>
          <a:xfrm>
            <a:off x="1" y="990600"/>
            <a:ext cx="10058399" cy="4986550"/>
          </a:xfrm>
          <a:prstGeom prst="rect">
            <a:avLst/>
          </a:prstGeom>
        </p:spPr>
      </p:pic>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57479" y="1405150"/>
            <a:ext cx="9616879" cy="4572000"/>
          </a:xfrm>
        </p:spPr>
        <p:txBody>
          <a:bodyPr>
            <a:noAutofit/>
          </a:bodyPr>
          <a:lstStyle/>
          <a:p>
            <a:pPr marL="514350" indent="-514350">
              <a:buFont typeface="+mj-lt"/>
              <a:buAutoNum type="arabicPeriod"/>
            </a:pPr>
            <a:r>
              <a:rPr lang="en-US" dirty="0">
                <a:solidFill>
                  <a:schemeClr val="bg1"/>
                </a:solidFill>
              </a:rPr>
              <a:t>There is room for improvement when it comes to antibiotic decision making at most institutions.</a:t>
            </a:r>
          </a:p>
          <a:p>
            <a:pPr marL="514350" indent="-514350">
              <a:buFont typeface="+mj-lt"/>
              <a:buAutoNum type="arabicPeriod"/>
            </a:pPr>
            <a:r>
              <a:rPr lang="en-US" dirty="0">
                <a:solidFill>
                  <a:schemeClr val="bg1"/>
                </a:solidFill>
              </a:rPr>
              <a:t>It is important for clinical </a:t>
            </a:r>
            <a:r>
              <a:rPr lang="en-US" dirty="0" smtClean="0">
                <a:solidFill>
                  <a:schemeClr val="bg1"/>
                </a:solidFill>
              </a:rPr>
              <a:t>staff </a:t>
            </a:r>
            <a:r>
              <a:rPr lang="en-US" dirty="0">
                <a:solidFill>
                  <a:schemeClr val="bg1"/>
                </a:solidFill>
              </a:rPr>
              <a:t>to feel comfortable </a:t>
            </a:r>
            <a:r>
              <a:rPr lang="en-US" dirty="0" smtClean="0">
                <a:solidFill>
                  <a:schemeClr val="bg1"/>
                </a:solidFill>
              </a:rPr>
              <a:t>participating </a:t>
            </a:r>
            <a:r>
              <a:rPr lang="en-US" dirty="0">
                <a:solidFill>
                  <a:schemeClr val="bg1"/>
                </a:solidFill>
              </a:rPr>
              <a:t>in optimizing antibiotic use on a unit or </a:t>
            </a:r>
            <a:r>
              <a:rPr lang="en-US" dirty="0" smtClean="0">
                <a:solidFill>
                  <a:schemeClr val="bg1"/>
                </a:solidFill>
              </a:rPr>
              <a:t>service.</a:t>
            </a:r>
            <a:endParaRPr lang="en-US" dirty="0">
              <a:solidFill>
                <a:schemeClr val="bg1"/>
              </a:solidFill>
            </a:endParaRPr>
          </a:p>
          <a:p>
            <a:pPr marL="514350" indent="-514350">
              <a:buFont typeface="+mj-lt"/>
              <a:buAutoNum type="arabicPeriod"/>
            </a:pPr>
            <a:r>
              <a:rPr lang="en-US" dirty="0">
                <a:solidFill>
                  <a:schemeClr val="bg1"/>
                </a:solidFill>
              </a:rPr>
              <a:t>Use of the Four Moments of Antibiotic Decision Making framework can help to identify opportunities for </a:t>
            </a:r>
            <a:r>
              <a:rPr lang="en-US" dirty="0" smtClean="0">
                <a:solidFill>
                  <a:schemeClr val="bg1"/>
                </a:solidFill>
              </a:rPr>
              <a:t>improvement </a:t>
            </a:r>
            <a:r>
              <a:rPr lang="en-US" dirty="0">
                <a:solidFill>
                  <a:schemeClr val="bg1"/>
                </a:solidFill>
              </a:rPr>
              <a:t>at the individual patient </a:t>
            </a:r>
            <a:r>
              <a:rPr lang="en-US" dirty="0" smtClean="0">
                <a:solidFill>
                  <a:schemeClr val="bg1"/>
                </a:solidFill>
              </a:rPr>
              <a:t>level.</a:t>
            </a:r>
            <a:endParaRPr lang="en-US" i="1" dirty="0">
              <a:solidFill>
                <a:schemeClr val="bg1"/>
              </a:solidFill>
            </a:endParaRPr>
          </a:p>
          <a:p>
            <a:pPr marL="514350" indent="-514350">
              <a:buFont typeface="+mj-lt"/>
              <a:buAutoNum type="arabicPeriod"/>
            </a:pPr>
            <a:r>
              <a:rPr lang="en-US" dirty="0">
                <a:solidFill>
                  <a:schemeClr val="bg1"/>
                </a:solidFill>
              </a:rPr>
              <a:t>Teams also should review and prioritize their concerns regarding antibiotic use as a </a:t>
            </a:r>
            <a:r>
              <a:rPr lang="en-US" dirty="0" smtClean="0">
                <a:solidFill>
                  <a:schemeClr val="bg1"/>
                </a:solidFill>
              </a:rPr>
              <a:t>group.</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993EEC8E-C5CF-40DF-832D-5BCB0E209B98}" type="slidenum">
              <a:rPr lang="en-US" smtClean="0"/>
              <a:t>15</a:t>
            </a:fld>
            <a:endParaRPr lang="en-US" dirty="0"/>
          </a:p>
        </p:txBody>
      </p:sp>
    </p:spTree>
    <p:custDataLst>
      <p:tags r:id="rId1"/>
    </p:custDataLst>
    <p:extLst>
      <p:ext uri="{BB962C8B-B14F-4D97-AF65-F5344CB8AC3E}">
        <p14:creationId xmlns:p14="http://schemas.microsoft.com/office/powerpoint/2010/main" val="1601159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502920" y="1371600"/>
            <a:ext cx="9052560" cy="5571387"/>
          </a:xfrm>
        </p:spPr>
        <p:txBody>
          <a:bodyPr>
            <a:normAutofit lnSpcReduction="10000"/>
          </a:bodyPr>
          <a:lstStyle/>
          <a:p>
            <a:pPr>
              <a:spcBef>
                <a:spcPts val="1200"/>
              </a:spcBef>
            </a:pPr>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r>
              <a:rPr lang="en-US" dirty="0" smtClean="0"/>
              <a:t>.</a:t>
            </a:r>
          </a:p>
          <a:p>
            <a:pPr>
              <a:spcBef>
                <a:spcPts val="1200"/>
              </a:spcBef>
            </a:pPr>
            <a:r>
              <a:rPr lang="en-US" dirty="0" smtClean="0"/>
              <a:t>Any </a:t>
            </a:r>
            <a:r>
              <a:rPr lang="en-US" dirty="0"/>
              <a:t>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a:p>
            <a:pPr>
              <a:spcBef>
                <a:spcPts val="1200"/>
              </a:spcBef>
            </a:pP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16</a:t>
            </a:fld>
            <a:endParaRPr lang="en-US" dirty="0"/>
          </a:p>
        </p:txBody>
      </p:sp>
    </p:spTree>
    <p:custDataLst>
      <p:tags r:id="rId1"/>
    </p:custDataLst>
    <p:extLst>
      <p:ext uri="{BB962C8B-B14F-4D97-AF65-F5344CB8AC3E}">
        <p14:creationId xmlns:p14="http://schemas.microsoft.com/office/powerpoint/2010/main" val="4169728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5" name="Text Box 2"/>
          <p:cNvSpPr txBox="1">
            <a:spLocks noGrp="1" noChangeArrowheads="1"/>
          </p:cNvSpPr>
          <p:nvPr>
            <p:ph idx="1"/>
          </p:nvPr>
        </p:nvSpPr>
        <p:spPr bwMode="auto">
          <a:xfrm>
            <a:off x="502920" y="1371600"/>
            <a:ext cx="9052560" cy="1677998"/>
          </a:xfrm>
          <a:prstGeom prst="rect">
            <a:avLst/>
          </a:prstGeom>
          <a:solidFill>
            <a:srgbClr val="FFFFFF"/>
          </a:solidFill>
          <a:ln w="9525">
            <a:solidFill>
              <a:schemeClr val="bg1"/>
            </a:solidFill>
            <a:miter lim="800000"/>
            <a:headEnd/>
            <a:tailEnd/>
          </a:ln>
        </p:spPr>
        <p:txBody>
          <a:bodyPr rot="0" vert="horz" wrap="square" lIns="100584" tIns="50292" rIns="100584" bIns="50292" anchor="t" anchorCtr="0">
            <a:spAutoFit/>
          </a:bodyPr>
          <a:lstStyle/>
          <a:p>
            <a:pPr marL="457200" indent="-457200">
              <a:lnSpc>
                <a:spcPct val="107000"/>
              </a:lnSpc>
              <a:spcAft>
                <a:spcPts val="88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Tabah A, Cotta MO, Garnacho-Montero J, et al. A systematic review of the definitions, determinants, and clinical outcomes of antimicrobial de-escalation in the intensive care unit. Clin Infect Dis. 2016 Apr 15;62(8):1009-17. PMID: 26703860.</a:t>
            </a:r>
          </a:p>
        </p:txBody>
      </p:sp>
      <p:sp>
        <p:nvSpPr>
          <p:cNvPr id="4" name="Slide Number Placeholder 3"/>
          <p:cNvSpPr>
            <a:spLocks noGrp="1"/>
          </p:cNvSpPr>
          <p:nvPr>
            <p:ph type="sldNum" sz="quarter" idx="12"/>
          </p:nvPr>
        </p:nvSpPr>
        <p:spPr/>
        <p:txBody>
          <a:bodyPr/>
          <a:lstStyle/>
          <a:p>
            <a:fld id="{993EEC8E-C5CF-40DF-832D-5BCB0E209B98}" type="slidenum">
              <a:rPr lang="en-US" smtClean="0"/>
              <a:t>17</a:t>
            </a:fld>
            <a:endParaRPr lang="en-US" dirty="0"/>
          </a:p>
        </p:txBody>
      </p:sp>
    </p:spTree>
    <p:custDataLst>
      <p:tags r:id="rId1"/>
    </p:custDataLst>
    <p:extLst>
      <p:ext uri="{BB962C8B-B14F-4D97-AF65-F5344CB8AC3E}">
        <p14:creationId xmlns:p14="http://schemas.microsoft.com/office/powerpoint/2010/main" val="3985510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502920" y="1295400"/>
            <a:ext cx="9052560" cy="5647587"/>
          </a:xfrm>
        </p:spPr>
        <p:txBody>
          <a:bodyPr vert="horz" lIns="101864" tIns="50933" rIns="101864" bIns="50933" rtlCol="0" anchor="t">
            <a:normAutofit/>
          </a:bodyPr>
          <a:lstStyle/>
          <a:p>
            <a:pPr marL="578016" indent="-514350">
              <a:buFont typeface="+mj-lt"/>
              <a:buAutoNum type="arabicPeriod"/>
            </a:pPr>
            <a:r>
              <a:rPr lang="en-US" dirty="0"/>
              <a:t>Recognize how to differentiate technical and adaptive issues related to antibiotic </a:t>
            </a:r>
            <a:r>
              <a:rPr lang="en-US" dirty="0" smtClean="0"/>
              <a:t>prescribing.</a:t>
            </a:r>
            <a:endParaRPr lang="en-US" dirty="0"/>
          </a:p>
          <a:p>
            <a:pPr marL="578016" indent="-514350">
              <a:buFont typeface="+mj-lt"/>
              <a:buAutoNum type="arabicPeriod"/>
            </a:pPr>
            <a:r>
              <a:rPr lang="en-US" dirty="0"/>
              <a:t>Explain how to be proactive in asking staff about how the next patient may be harmed by antibiotic prescribing </a:t>
            </a:r>
            <a:r>
              <a:rPr lang="en-US" dirty="0" smtClean="0"/>
              <a:t>decisions.</a:t>
            </a:r>
            <a:endParaRPr lang="en-US" dirty="0"/>
          </a:p>
          <a:p>
            <a:pPr marL="578016" indent="-514350">
              <a:buFont typeface="+mj-lt"/>
              <a:buAutoNum type="arabicPeriod"/>
            </a:pPr>
            <a:r>
              <a:rPr lang="en-US" dirty="0"/>
              <a:t>Explain how to leverage frontline wisdom to guide safety improvement </a:t>
            </a:r>
            <a:r>
              <a:rPr lang="en-US" dirty="0" smtClean="0"/>
              <a:t>efforts.</a:t>
            </a:r>
            <a:endParaRPr lang="en-US" dirty="0"/>
          </a:p>
          <a:p>
            <a:pPr marL="578016" indent="-514350">
              <a:buFont typeface="+mj-lt"/>
              <a:buAutoNum type="arabicPeriod"/>
            </a:pPr>
            <a:r>
              <a:rPr lang="en-US" dirty="0"/>
              <a:t>Explain how to recognize antibiotic-related concerns using the Four Moments of Antibiotic Decision Making </a:t>
            </a:r>
            <a:r>
              <a:rPr lang="en-US" dirty="0" smtClean="0"/>
              <a:t>framework.</a:t>
            </a: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2</a:t>
            </a:fld>
            <a:endParaRPr lang="en-US" dirty="0"/>
          </a:p>
        </p:txBody>
      </p:sp>
    </p:spTree>
    <p:custDataLst>
      <p:tags r:id="rId1"/>
    </p:custDataLst>
    <p:extLst>
      <p:ext uri="{BB962C8B-B14F-4D97-AF65-F5344CB8AC3E}">
        <p14:creationId xmlns:p14="http://schemas.microsoft.com/office/powerpoint/2010/main" val="3697549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Antibiotic Improvement Targets?	</a:t>
            </a: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pPr/>
              <a:t>3</a:t>
            </a:fld>
            <a:endParaRPr lang="en-US" dirty="0"/>
          </a:p>
        </p:txBody>
      </p:sp>
      <p:graphicFrame>
        <p:nvGraphicFramePr>
          <p:cNvPr id="14" name="Content Placeholder 13" descr="The table lists some antibiotic improvement targets, listed below:&#10;1. Unnecessarily broad-spectrum empiric antibiotic therapy&#10;2. Delayed antibiotic initiation for patients with sepsis&#10;3. Forgetting to obtain need cultures&#10;4. Forgetting to narrow antibiotic therapy based on clinical data&#10;5. Forgetting to discontinue antibiotics when they are not needed&#10;6. Forgetting to discontinue surgical prophylaxis&#10;7. Forgetting to convert from intravenous to enteral therapy&#10;8. Accidentally miscounting days of therapy during transitions of care&#10;9. Prescribing excess durations of antibiotic therapy&#10;10. Development of a Clostridioides difficile infection" title="Antibiotic Improvement Targets"/>
          <p:cNvGraphicFramePr>
            <a:graphicFrameLocks noGrp="1"/>
          </p:cNvGraphicFramePr>
          <p:nvPr>
            <p:ph idx="14"/>
            <p:extLst>
              <p:ext uri="{D42A27DB-BD31-4B8C-83A1-F6EECF244321}">
                <p14:modId xmlns:p14="http://schemas.microsoft.com/office/powerpoint/2010/main" val="2316573552"/>
              </p:ext>
            </p:extLst>
          </p:nvPr>
        </p:nvGraphicFramePr>
        <p:xfrm>
          <a:off x="381000" y="1524000"/>
          <a:ext cx="9051925" cy="4572000"/>
        </p:xfrm>
        <a:graphic>
          <a:graphicData uri="http://schemas.openxmlformats.org/drawingml/2006/table">
            <a:tbl>
              <a:tblPr bandRow="1">
                <a:tableStyleId>{7DF18680-E054-41AD-8BC1-D1AEF772440D}</a:tableStyleId>
              </a:tblPr>
              <a:tblGrid>
                <a:gridCol w="9051925">
                  <a:extLst>
                    <a:ext uri="{9D8B030D-6E8A-4147-A177-3AD203B41FA5}">
                      <a16:colId xmlns:a16="http://schemas.microsoft.com/office/drawing/2014/main" val="3185766321"/>
                    </a:ext>
                  </a:extLst>
                </a:gridCol>
              </a:tblGrid>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b="0" dirty="0"/>
                        <a:t>Unnecessarily broad-spectrum empiric antibiotic therapy</a:t>
                      </a:r>
                    </a:p>
                  </a:txBody>
                  <a:tcPr anchor="ctr"/>
                </a:tc>
                <a:extLst>
                  <a:ext uri="{0D108BD9-81ED-4DB2-BD59-A6C34878D82A}">
                    <a16:rowId xmlns:a16="http://schemas.microsoft.com/office/drawing/2014/main" val="1935897747"/>
                  </a:ext>
                </a:extLst>
              </a:tr>
              <a:tr h="370840">
                <a:tc>
                  <a:txBody>
                    <a:bodyPr/>
                    <a:lstStyle/>
                    <a:p>
                      <a:pPr marL="0" indent="0">
                        <a:buNone/>
                      </a:pPr>
                      <a:r>
                        <a:rPr lang="en-US" sz="2400" dirty="0"/>
                        <a:t>Delayed antibiotic initiation for patients with sepsis</a:t>
                      </a:r>
                    </a:p>
                  </a:txBody>
                  <a:tcPr anchor="ctr"/>
                </a:tc>
                <a:extLst>
                  <a:ext uri="{0D108BD9-81ED-4DB2-BD59-A6C34878D82A}">
                    <a16:rowId xmlns:a16="http://schemas.microsoft.com/office/drawing/2014/main" val="1185302257"/>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Forgetting to obtain needed cultures</a:t>
                      </a:r>
                    </a:p>
                  </a:txBody>
                  <a:tcPr anchor="ctr"/>
                </a:tc>
                <a:extLst>
                  <a:ext uri="{0D108BD9-81ED-4DB2-BD59-A6C34878D82A}">
                    <a16:rowId xmlns:a16="http://schemas.microsoft.com/office/drawing/2014/main" val="1923241114"/>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Forgetting to narrow antibiotic therapy based on clinical data</a:t>
                      </a:r>
                    </a:p>
                  </a:txBody>
                  <a:tcPr anchor="ctr"/>
                </a:tc>
                <a:extLst>
                  <a:ext uri="{0D108BD9-81ED-4DB2-BD59-A6C34878D82A}">
                    <a16:rowId xmlns:a16="http://schemas.microsoft.com/office/drawing/2014/main" val="1635210163"/>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Forgetting to discontinue antibiotics when they are not needed</a:t>
                      </a:r>
                    </a:p>
                  </a:txBody>
                  <a:tcPr anchor="ctr"/>
                </a:tc>
                <a:extLst>
                  <a:ext uri="{0D108BD9-81ED-4DB2-BD59-A6C34878D82A}">
                    <a16:rowId xmlns:a16="http://schemas.microsoft.com/office/drawing/2014/main" val="1828621413"/>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Forgetting to discontinue surgical prophylaxis</a:t>
                      </a:r>
                    </a:p>
                  </a:txBody>
                  <a:tcPr anchor="ctr"/>
                </a:tc>
                <a:extLst>
                  <a:ext uri="{0D108BD9-81ED-4DB2-BD59-A6C34878D82A}">
                    <a16:rowId xmlns:a16="http://schemas.microsoft.com/office/drawing/2014/main" val="1288080081"/>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Forgetting to convert from intravenous to enteral therapy</a:t>
                      </a:r>
                    </a:p>
                  </a:txBody>
                  <a:tcPr anchor="ctr"/>
                </a:tc>
                <a:extLst>
                  <a:ext uri="{0D108BD9-81ED-4DB2-BD59-A6C34878D82A}">
                    <a16:rowId xmlns:a16="http://schemas.microsoft.com/office/drawing/2014/main" val="2057402307"/>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Accidentally miscounting days of therapy during transitions of care</a:t>
                      </a:r>
                    </a:p>
                  </a:txBody>
                  <a:tcPr anchor="ctr"/>
                </a:tc>
                <a:extLst>
                  <a:ext uri="{0D108BD9-81ED-4DB2-BD59-A6C34878D82A}">
                    <a16:rowId xmlns:a16="http://schemas.microsoft.com/office/drawing/2014/main" val="3664416818"/>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Prescribing excess durations of antibiotic therapy</a:t>
                      </a:r>
                    </a:p>
                  </a:txBody>
                  <a:tcPr anchor="ctr"/>
                </a:tc>
                <a:extLst>
                  <a:ext uri="{0D108BD9-81ED-4DB2-BD59-A6C34878D82A}">
                    <a16:rowId xmlns:a16="http://schemas.microsoft.com/office/drawing/2014/main" val="1665592177"/>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dirty="0"/>
                        <a:t>Development of a </a:t>
                      </a:r>
                      <a:r>
                        <a:rPr lang="en-US" sz="2400" i="1" dirty="0"/>
                        <a:t>Clostridioides difficile </a:t>
                      </a:r>
                      <a:r>
                        <a:rPr lang="en-US" sz="2400" dirty="0"/>
                        <a:t>infection</a:t>
                      </a:r>
                      <a:endParaRPr lang="en-US" sz="2400" i="0" dirty="0"/>
                    </a:p>
                  </a:txBody>
                  <a:tcPr anchor="ctr"/>
                </a:tc>
                <a:extLst>
                  <a:ext uri="{0D108BD9-81ED-4DB2-BD59-A6C34878D82A}">
                    <a16:rowId xmlns:a16="http://schemas.microsoft.com/office/drawing/2014/main" val="875965043"/>
                  </a:ext>
                </a:extLst>
              </a:tr>
            </a:tbl>
          </a:graphicData>
        </a:graphic>
      </p:graphicFrame>
    </p:spTree>
    <p:custDataLst>
      <p:tags r:id="rId1"/>
    </p:custDataLst>
    <p:extLst>
      <p:ext uri="{BB962C8B-B14F-4D97-AF65-F5344CB8AC3E}">
        <p14:creationId xmlns:p14="http://schemas.microsoft.com/office/powerpoint/2010/main" val="2232527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Problems</a:t>
            </a:r>
            <a:endParaRPr lang="en-US" dirty="0"/>
          </a:p>
        </p:txBody>
      </p:sp>
      <p:sp>
        <p:nvSpPr>
          <p:cNvPr id="3" name="Content Placeholder 2"/>
          <p:cNvSpPr>
            <a:spLocks noGrp="1"/>
          </p:cNvSpPr>
          <p:nvPr>
            <p:ph idx="1"/>
          </p:nvPr>
        </p:nvSpPr>
        <p:spPr>
          <a:xfrm>
            <a:off x="502920" y="1143001"/>
            <a:ext cx="9052560" cy="2133600"/>
          </a:xfrm>
        </p:spPr>
        <p:txBody>
          <a:bodyPr/>
          <a:lstStyle/>
          <a:p>
            <a:r>
              <a:rPr lang="en-US" altLang="en-US" dirty="0" smtClean="0"/>
              <a:t>Related to a gap in knowledge or lack of needed equipment</a:t>
            </a:r>
          </a:p>
          <a:p>
            <a:r>
              <a:rPr lang="en-US" altLang="en-US" dirty="0" smtClean="0"/>
              <a:t>Solution is straightforward, usually requiring resources but not culture change</a:t>
            </a:r>
            <a:endParaRPr lang="en-US" alt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pPr/>
              <a:t>4</a:t>
            </a:fld>
            <a:endParaRPr lang="en-US" dirty="0"/>
          </a:p>
        </p:txBody>
      </p:sp>
      <p:graphicFrame>
        <p:nvGraphicFramePr>
          <p:cNvPr id="14" name="Content Placeholder 13" descr="Table states two problems and lists potential solutions&#10;Problem: Prescribers are unaware that the recommended duration of therapy for community-acquired pneumonia is generally 5 days&#10;Potential solutions:&#10;1. Develop pocket-guides&#10;2. Automatic popups in the EHR&#10;Problem: Delay in getting antibiotics from the pharmacy to the patient&#10;Potention solution&#10;1. Invest in machines that can house certain antibiotics on the unit" title="Technical Problems"/>
          <p:cNvGraphicFramePr>
            <a:graphicFrameLocks noGrp="1"/>
          </p:cNvGraphicFramePr>
          <p:nvPr>
            <p:ph idx="14"/>
            <p:extLst>
              <p:ext uri="{D42A27DB-BD31-4B8C-83A1-F6EECF244321}">
                <p14:modId xmlns:p14="http://schemas.microsoft.com/office/powerpoint/2010/main" val="3791426292"/>
              </p:ext>
            </p:extLst>
          </p:nvPr>
        </p:nvGraphicFramePr>
        <p:xfrm>
          <a:off x="609600" y="3009900"/>
          <a:ext cx="9296400" cy="2834640"/>
        </p:xfrm>
        <a:graphic>
          <a:graphicData uri="http://schemas.openxmlformats.org/drawingml/2006/table">
            <a:tbl>
              <a:tblPr firstRow="1" bandRow="1">
                <a:tableStyleId>{7DF18680-E054-41AD-8BC1-D1AEF772440D}</a:tableStyleId>
              </a:tblPr>
              <a:tblGrid>
                <a:gridCol w="4572000">
                  <a:extLst>
                    <a:ext uri="{9D8B030D-6E8A-4147-A177-3AD203B41FA5}">
                      <a16:colId xmlns:a16="http://schemas.microsoft.com/office/drawing/2014/main" val="4197385989"/>
                    </a:ext>
                  </a:extLst>
                </a:gridCol>
                <a:gridCol w="4724400">
                  <a:extLst>
                    <a:ext uri="{9D8B030D-6E8A-4147-A177-3AD203B41FA5}">
                      <a16:colId xmlns:a16="http://schemas.microsoft.com/office/drawing/2014/main" val="1043020939"/>
                    </a:ext>
                  </a:extLst>
                </a:gridCol>
              </a:tblGrid>
              <a:tr h="370840">
                <a:tc>
                  <a:txBody>
                    <a:bodyPr/>
                    <a:lstStyle/>
                    <a:p>
                      <a:pPr algn="ctr"/>
                      <a:r>
                        <a:rPr lang="en-US" sz="2400" dirty="0"/>
                        <a:t>Problem</a:t>
                      </a:r>
                    </a:p>
                  </a:txBody>
                  <a:tcPr anchor="ctr"/>
                </a:tc>
                <a:tc>
                  <a:txBody>
                    <a:bodyPr/>
                    <a:lstStyle/>
                    <a:p>
                      <a:pPr algn="ctr"/>
                      <a:r>
                        <a:rPr lang="en-US" sz="2400" dirty="0"/>
                        <a:t>Potential Solution(s)</a:t>
                      </a:r>
                    </a:p>
                  </a:txBody>
                  <a:tcPr anchor="ctr"/>
                </a:tc>
                <a:extLst>
                  <a:ext uri="{0D108BD9-81ED-4DB2-BD59-A6C34878D82A}">
                    <a16:rowId xmlns:a16="http://schemas.microsoft.com/office/drawing/2014/main" val="203952327"/>
                  </a:ext>
                </a:extLst>
              </a:tr>
              <a:tr h="370840">
                <a:tc>
                  <a:txBody>
                    <a:bodyPr/>
                    <a:lstStyle/>
                    <a:p>
                      <a:pPr marL="0" indent="0">
                        <a:buNone/>
                      </a:pPr>
                      <a:r>
                        <a:rPr lang="en-US" altLang="en-US" sz="2400" dirty="0"/>
                        <a:t>Prescribers are unaware that the recommended duration of therapy for community-acquired pneumonia is generally 5 days</a:t>
                      </a:r>
                    </a:p>
                  </a:txBody>
                  <a:tcPr/>
                </a:tc>
                <a:tc>
                  <a:txBody>
                    <a:bodyPr/>
                    <a:lstStyle/>
                    <a:p>
                      <a:pPr marL="342900" lvl="0" indent="-342900">
                        <a:buFont typeface="Arial" panose="020B0604020202020204" pitchFamily="34" charset="0"/>
                        <a:buChar char="•"/>
                      </a:pPr>
                      <a:r>
                        <a:rPr lang="en-US" altLang="en-US" sz="2400" kern="1200" dirty="0">
                          <a:solidFill>
                            <a:schemeClr val="dk1"/>
                          </a:solidFill>
                          <a:latin typeface="+mn-lt"/>
                          <a:ea typeface="+mn-ea"/>
                          <a:cs typeface="+mn-cs"/>
                        </a:rPr>
                        <a:t>Develop </a:t>
                      </a:r>
                      <a:r>
                        <a:rPr lang="en-US" altLang="en-US" sz="2400" kern="1200" dirty="0" smtClean="0">
                          <a:solidFill>
                            <a:schemeClr val="dk1"/>
                          </a:solidFill>
                          <a:latin typeface="+mn-lt"/>
                          <a:ea typeface="+mn-ea"/>
                          <a:cs typeface="+mn-cs"/>
                        </a:rPr>
                        <a:t>pocket</a:t>
                      </a:r>
                      <a:r>
                        <a:rPr lang="en-US" altLang="en-US" sz="2400" kern="1200" baseline="0" dirty="0" smtClean="0">
                          <a:solidFill>
                            <a:schemeClr val="dk1"/>
                          </a:solidFill>
                          <a:latin typeface="+mn-lt"/>
                          <a:ea typeface="+mn-ea"/>
                          <a:cs typeface="+mn-cs"/>
                        </a:rPr>
                        <a:t> </a:t>
                      </a:r>
                      <a:r>
                        <a:rPr lang="en-US" altLang="en-US" sz="2400" kern="1200" dirty="0" smtClean="0">
                          <a:solidFill>
                            <a:schemeClr val="dk1"/>
                          </a:solidFill>
                          <a:latin typeface="+mn-lt"/>
                          <a:ea typeface="+mn-ea"/>
                          <a:cs typeface="+mn-cs"/>
                        </a:rPr>
                        <a:t>guides </a:t>
                      </a:r>
                      <a:endParaRPr lang="en-US" altLang="en-US" sz="2400" kern="1200" dirty="0">
                        <a:solidFill>
                          <a:schemeClr val="dk1"/>
                        </a:solidFill>
                        <a:latin typeface="+mn-lt"/>
                        <a:ea typeface="+mn-ea"/>
                        <a:cs typeface="+mn-cs"/>
                      </a:endParaRPr>
                    </a:p>
                    <a:p>
                      <a:pPr marL="342900" lvl="0" indent="-342900">
                        <a:buFont typeface="Arial" panose="020B0604020202020204" pitchFamily="34" charset="0"/>
                        <a:buChar char="•"/>
                      </a:pPr>
                      <a:r>
                        <a:rPr lang="en-US" altLang="en-US" sz="2400" kern="1200" dirty="0">
                          <a:solidFill>
                            <a:schemeClr val="dk1"/>
                          </a:solidFill>
                          <a:latin typeface="+mn-lt"/>
                          <a:ea typeface="+mn-ea"/>
                          <a:cs typeface="+mn-cs"/>
                        </a:rPr>
                        <a:t>Automatic popups in the EHR</a:t>
                      </a:r>
                    </a:p>
                  </a:txBody>
                  <a:tcPr/>
                </a:tc>
                <a:extLst>
                  <a:ext uri="{0D108BD9-81ED-4DB2-BD59-A6C34878D82A}">
                    <a16:rowId xmlns:a16="http://schemas.microsoft.com/office/drawing/2014/main" val="838564382"/>
                  </a:ext>
                </a:extLst>
              </a:tr>
              <a:tr h="370840">
                <a:tc>
                  <a:txBody>
                    <a:bodyPr/>
                    <a:lstStyle/>
                    <a:p>
                      <a:pPr marL="0" indent="0">
                        <a:buNone/>
                      </a:pPr>
                      <a:r>
                        <a:rPr lang="en-US" sz="2400" dirty="0"/>
                        <a:t>Delay in getting antibiotics from the pharmacy to the patient</a:t>
                      </a:r>
                    </a:p>
                  </a:txBody>
                  <a:tcPr/>
                </a:tc>
                <a:tc>
                  <a:txBody>
                    <a:bodyPr/>
                    <a:lstStyle/>
                    <a:p>
                      <a:pPr marL="342900" lvl="0" indent="-342900">
                        <a:buFont typeface="Arial" panose="020B0604020202020204" pitchFamily="34" charset="0"/>
                        <a:buChar char="•"/>
                      </a:pPr>
                      <a:r>
                        <a:rPr lang="en-US" altLang="en-US" sz="2400" kern="1200" dirty="0">
                          <a:solidFill>
                            <a:schemeClr val="dk1"/>
                          </a:solidFill>
                          <a:latin typeface="+mn-lt"/>
                          <a:ea typeface="+mn-ea"/>
                          <a:cs typeface="+mn-cs"/>
                        </a:rPr>
                        <a:t>Invest in machines that can house certain antibiotics on the unit</a:t>
                      </a:r>
                    </a:p>
                  </a:txBody>
                  <a:tcPr/>
                </a:tc>
                <a:extLst>
                  <a:ext uri="{0D108BD9-81ED-4DB2-BD59-A6C34878D82A}">
                    <a16:rowId xmlns:a16="http://schemas.microsoft.com/office/drawing/2014/main" val="1669785344"/>
                  </a:ext>
                </a:extLst>
              </a:tr>
            </a:tbl>
          </a:graphicData>
        </a:graphic>
      </p:graphicFrame>
    </p:spTree>
    <p:custDataLst>
      <p:tags r:id="rId1"/>
    </p:custDataLst>
    <p:extLst>
      <p:ext uri="{BB962C8B-B14F-4D97-AF65-F5344CB8AC3E}">
        <p14:creationId xmlns:p14="http://schemas.microsoft.com/office/powerpoint/2010/main" val="2438712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Problems</a:t>
            </a:r>
            <a:endParaRPr lang="en-US" dirty="0"/>
          </a:p>
        </p:txBody>
      </p:sp>
      <p:sp>
        <p:nvSpPr>
          <p:cNvPr id="3" name="Content Placeholder 2"/>
          <p:cNvSpPr>
            <a:spLocks noGrp="1"/>
          </p:cNvSpPr>
          <p:nvPr>
            <p:ph idx="1"/>
          </p:nvPr>
        </p:nvSpPr>
        <p:spPr/>
        <p:txBody>
          <a:bodyPr/>
          <a:lstStyle/>
          <a:p>
            <a:r>
              <a:rPr lang="en-US" altLang="en-US" dirty="0" smtClean="0"/>
              <a:t>Require </a:t>
            </a:r>
            <a:r>
              <a:rPr lang="en-US" dirty="0" smtClean="0"/>
              <a:t>a change in attitudes, beliefs, and behaviors</a:t>
            </a:r>
          </a:p>
          <a:p>
            <a:r>
              <a:rPr lang="en-US" dirty="0" smtClean="0"/>
              <a:t>Solutions can be hard to implement because they require consensus, teamwork, communication, change in habits</a:t>
            </a:r>
          </a:p>
          <a:p>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pPr/>
              <a:t>5</a:t>
            </a:fld>
            <a:endParaRPr lang="en-US" dirty="0"/>
          </a:p>
        </p:txBody>
      </p:sp>
      <p:graphicFrame>
        <p:nvGraphicFramePr>
          <p:cNvPr id="14" name="Content Placeholder 13" descr="Table lists a problem and then lists potential solutions&#10;Problem: Physicians feel uncomfortable discontinuing vancomycin when a colleague decided to start it the previous day&#10;Potential solutions:&#10;1. Acknowledge there is a problem&#10;2. Discuss drivers of the problem (e.g., fear of offending colleagues, difficulty explaining change in regimen to a patient) and solutions at group meetings&#10;3. Revisit the issue regularly" title="Adaptive Problems"/>
          <p:cNvGraphicFramePr>
            <a:graphicFrameLocks noGrp="1"/>
          </p:cNvGraphicFramePr>
          <p:nvPr>
            <p:ph idx="14"/>
            <p:extLst>
              <p:ext uri="{D42A27DB-BD31-4B8C-83A1-F6EECF244321}">
                <p14:modId xmlns:p14="http://schemas.microsoft.com/office/powerpoint/2010/main" val="3364638327"/>
              </p:ext>
            </p:extLst>
          </p:nvPr>
        </p:nvGraphicFramePr>
        <p:xfrm>
          <a:off x="503238" y="2862263"/>
          <a:ext cx="9051926" cy="3108960"/>
        </p:xfrm>
        <a:graphic>
          <a:graphicData uri="http://schemas.openxmlformats.org/drawingml/2006/table">
            <a:tbl>
              <a:tblPr firstRow="1" bandRow="1">
                <a:tableStyleId>{7DF18680-E054-41AD-8BC1-D1AEF772440D}</a:tableStyleId>
              </a:tblPr>
              <a:tblGrid>
                <a:gridCol w="4525963">
                  <a:extLst>
                    <a:ext uri="{9D8B030D-6E8A-4147-A177-3AD203B41FA5}">
                      <a16:colId xmlns:a16="http://schemas.microsoft.com/office/drawing/2014/main" val="4020020989"/>
                    </a:ext>
                  </a:extLst>
                </a:gridCol>
                <a:gridCol w="4525963">
                  <a:extLst>
                    <a:ext uri="{9D8B030D-6E8A-4147-A177-3AD203B41FA5}">
                      <a16:colId xmlns:a16="http://schemas.microsoft.com/office/drawing/2014/main" val="3356329399"/>
                    </a:ext>
                  </a:extLst>
                </a:gridCol>
              </a:tblGrid>
              <a:tr h="370840">
                <a:tc>
                  <a:txBody>
                    <a:bodyPr/>
                    <a:lstStyle/>
                    <a:p>
                      <a:pPr algn="ctr"/>
                      <a:r>
                        <a:rPr lang="en-US" sz="2400" dirty="0"/>
                        <a:t>Problem</a:t>
                      </a:r>
                    </a:p>
                  </a:txBody>
                  <a:tcPr anchor="ctr"/>
                </a:tc>
                <a:tc>
                  <a:txBody>
                    <a:bodyPr/>
                    <a:lstStyle/>
                    <a:p>
                      <a:pPr algn="ctr"/>
                      <a:r>
                        <a:rPr lang="en-US" sz="2400" dirty="0"/>
                        <a:t>Potential Solution(s)</a:t>
                      </a:r>
                    </a:p>
                  </a:txBody>
                  <a:tcPr anchor="ctr"/>
                </a:tc>
                <a:extLst>
                  <a:ext uri="{0D108BD9-81ED-4DB2-BD59-A6C34878D82A}">
                    <a16:rowId xmlns:a16="http://schemas.microsoft.com/office/drawing/2014/main" val="4167737124"/>
                  </a:ext>
                </a:extLst>
              </a:tr>
              <a:tr h="370840">
                <a:tc>
                  <a:txBody>
                    <a:bodyPr/>
                    <a:lstStyle/>
                    <a:p>
                      <a:r>
                        <a:rPr lang="en-US" altLang="en-US" sz="2400" dirty="0"/>
                        <a:t>Physicians feel uncomfortable discontinuing vancomycin when a colleague decided to start it the previous day</a:t>
                      </a:r>
                    </a:p>
                  </a:txBody>
                  <a:tcPr/>
                </a:tc>
                <a:tc>
                  <a:txBody>
                    <a:bodyPr/>
                    <a:lstStyle/>
                    <a:p>
                      <a:pPr marL="342900" lvl="0" indent="-342900" algn="l" defTabSz="1018638" rtl="0" eaLnBrk="1" latinLnBrk="0" hangingPunct="1">
                        <a:buFont typeface="Arial" panose="020B0604020202020204" pitchFamily="34" charset="0"/>
                        <a:buChar char="•"/>
                      </a:pPr>
                      <a:r>
                        <a:rPr lang="en-US" altLang="en-US" sz="2400" kern="1200" dirty="0">
                          <a:solidFill>
                            <a:schemeClr val="dk1"/>
                          </a:solidFill>
                          <a:latin typeface="+mn-lt"/>
                          <a:ea typeface="+mn-ea"/>
                          <a:cs typeface="+mn-cs"/>
                        </a:rPr>
                        <a:t>Acknowledge there is a problem</a:t>
                      </a:r>
                    </a:p>
                    <a:p>
                      <a:pPr marL="342900" lvl="0" indent="-342900" algn="l" defTabSz="1018638" rtl="0" eaLnBrk="1" latinLnBrk="0" hangingPunct="1">
                        <a:buFont typeface="Arial" panose="020B0604020202020204" pitchFamily="34" charset="0"/>
                        <a:buChar char="•"/>
                      </a:pPr>
                      <a:r>
                        <a:rPr lang="en-US" altLang="en-US" sz="2400" kern="1200" dirty="0">
                          <a:solidFill>
                            <a:schemeClr val="dk1"/>
                          </a:solidFill>
                          <a:latin typeface="+mn-lt"/>
                          <a:ea typeface="+mn-ea"/>
                          <a:cs typeface="+mn-cs"/>
                        </a:rPr>
                        <a:t>Discuss</a:t>
                      </a:r>
                      <a:r>
                        <a:rPr lang="en-US" altLang="en-US" sz="2400" kern="1200" baseline="0" dirty="0">
                          <a:solidFill>
                            <a:schemeClr val="dk1"/>
                          </a:solidFill>
                          <a:latin typeface="+mn-lt"/>
                          <a:ea typeface="+mn-ea"/>
                          <a:cs typeface="+mn-cs"/>
                        </a:rPr>
                        <a:t> drivers of the problem (e.g., fear of offending colleagues, difficulty explaining change in regimen to a patient) and solutions at group meetings</a:t>
                      </a:r>
                    </a:p>
                    <a:p>
                      <a:pPr marL="342900" lvl="0" indent="-342900" algn="l" defTabSz="1018638" rtl="0" eaLnBrk="1" latinLnBrk="0" hangingPunct="1">
                        <a:buFont typeface="Arial" panose="020B0604020202020204" pitchFamily="34" charset="0"/>
                        <a:buChar char="•"/>
                      </a:pPr>
                      <a:r>
                        <a:rPr lang="en-US" altLang="en-US" sz="2400" kern="1200" baseline="0" dirty="0">
                          <a:solidFill>
                            <a:schemeClr val="dk1"/>
                          </a:solidFill>
                          <a:latin typeface="+mn-lt"/>
                          <a:ea typeface="+mn-ea"/>
                          <a:cs typeface="+mn-cs"/>
                        </a:rPr>
                        <a:t>Revisit the issue regularly</a:t>
                      </a:r>
                    </a:p>
                  </a:txBody>
                  <a:tcPr/>
                </a:tc>
                <a:extLst>
                  <a:ext uri="{0D108BD9-81ED-4DB2-BD59-A6C34878D82A}">
                    <a16:rowId xmlns:a16="http://schemas.microsoft.com/office/drawing/2014/main" val="1025435801"/>
                  </a:ext>
                </a:extLst>
              </a:tr>
            </a:tbl>
          </a:graphicData>
        </a:graphic>
      </p:graphicFrame>
    </p:spTree>
    <p:custDataLst>
      <p:tags r:id="rId1"/>
    </p:custDataLst>
    <p:extLst>
      <p:ext uri="{BB962C8B-B14F-4D97-AF65-F5344CB8AC3E}">
        <p14:creationId xmlns:p14="http://schemas.microsoft.com/office/powerpoint/2010/main" val="3047501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background box for text&#10;" title="Number 2 graphic"/>
          <p:cNvGrpSpPr/>
          <p:nvPr/>
        </p:nvGrpSpPr>
        <p:grpSpPr>
          <a:xfrm>
            <a:off x="0" y="3141062"/>
            <a:ext cx="9555479" cy="5062924"/>
            <a:chOff x="0" y="135538"/>
            <a:chExt cx="9555479" cy="5062924"/>
          </a:xfrm>
        </p:grpSpPr>
        <p:sp>
          <p:nvSpPr>
            <p:cNvPr id="12" name="TextBox 11"/>
            <p:cNvSpPr txBox="1"/>
            <p:nvPr/>
          </p:nvSpPr>
          <p:spPr>
            <a:xfrm>
              <a:off x="0" y="135538"/>
              <a:ext cx="3733800" cy="5062924"/>
            </a:xfrm>
            <a:prstGeom prst="rect">
              <a:avLst/>
            </a:prstGeom>
            <a:noFill/>
          </p:spPr>
          <p:txBody>
            <a:bodyPr wrap="square" rtlCol="0">
              <a:spAutoFit/>
            </a:bodyPr>
            <a:lstStyle/>
            <a:p>
              <a:r>
                <a:rPr lang="en-US" sz="32300" dirty="0">
                  <a:solidFill>
                    <a:srgbClr val="19A6C6"/>
                  </a:solidFill>
                  <a:latin typeface="Arial Black" panose="020B0A04020102020204" pitchFamily="34" charset="0"/>
                </a:rPr>
                <a:t>2</a:t>
              </a:r>
            </a:p>
          </p:txBody>
        </p:sp>
        <p:sp>
          <p:nvSpPr>
            <p:cNvPr id="13" name="Rectangle 12"/>
            <p:cNvSpPr/>
            <p:nvPr/>
          </p:nvSpPr>
          <p:spPr>
            <a:xfrm>
              <a:off x="196542" y="1031345"/>
              <a:ext cx="9358937" cy="2999232"/>
            </a:xfrm>
            <a:custGeom>
              <a:avLst/>
              <a:gdLst>
                <a:gd name="connsiteX0" fmla="*/ 0 w 8336280"/>
                <a:gd name="connsiteY0" fmla="*/ 0 h 2999232"/>
                <a:gd name="connsiteX1" fmla="*/ 8336280 w 8336280"/>
                <a:gd name="connsiteY1" fmla="*/ 0 h 2999232"/>
                <a:gd name="connsiteX2" fmla="*/ 8336280 w 8336280"/>
                <a:gd name="connsiteY2" fmla="*/ 2999232 h 2999232"/>
                <a:gd name="connsiteX3" fmla="*/ 0 w 8336280"/>
                <a:gd name="connsiteY3" fmla="*/ 2999232 h 2999232"/>
                <a:gd name="connsiteX4" fmla="*/ 0 w 8336280"/>
                <a:gd name="connsiteY4" fmla="*/ 0 h 2999232"/>
                <a:gd name="connsiteX0" fmla="*/ 787078 w 8336280"/>
                <a:gd name="connsiteY0" fmla="*/ 0 h 3010806"/>
                <a:gd name="connsiteX1" fmla="*/ 8336280 w 8336280"/>
                <a:gd name="connsiteY1" fmla="*/ 11574 h 3010806"/>
                <a:gd name="connsiteX2" fmla="*/ 8336280 w 8336280"/>
                <a:gd name="connsiteY2" fmla="*/ 3010806 h 3010806"/>
                <a:gd name="connsiteX3" fmla="*/ 0 w 8336280"/>
                <a:gd name="connsiteY3" fmla="*/ 3010806 h 3010806"/>
                <a:gd name="connsiteX4" fmla="*/ 787078 w 8336280"/>
                <a:gd name="connsiteY4" fmla="*/ 0 h 3010806"/>
                <a:gd name="connsiteX0" fmla="*/ 393539 w 8336280"/>
                <a:gd name="connsiteY0" fmla="*/ 11575 h 2999232"/>
                <a:gd name="connsiteX1" fmla="*/ 8336280 w 8336280"/>
                <a:gd name="connsiteY1" fmla="*/ 0 h 2999232"/>
                <a:gd name="connsiteX2" fmla="*/ 8336280 w 8336280"/>
                <a:gd name="connsiteY2" fmla="*/ 2999232 h 2999232"/>
                <a:gd name="connsiteX3" fmla="*/ 0 w 8336280"/>
                <a:gd name="connsiteY3" fmla="*/ 2999232 h 2999232"/>
                <a:gd name="connsiteX4" fmla="*/ 393539 w 8336280"/>
                <a:gd name="connsiteY4" fmla="*/ 11575 h 2999232"/>
                <a:gd name="connsiteX0" fmla="*/ 393539 w 8336280"/>
                <a:gd name="connsiteY0" fmla="*/ 11575 h 2999232"/>
                <a:gd name="connsiteX1" fmla="*/ 8336280 w 8336280"/>
                <a:gd name="connsiteY1" fmla="*/ 0 h 2999232"/>
                <a:gd name="connsiteX2" fmla="*/ 8336280 w 8336280"/>
                <a:gd name="connsiteY2" fmla="*/ 2999232 h 2999232"/>
                <a:gd name="connsiteX3" fmla="*/ 0 w 8336280"/>
                <a:gd name="connsiteY3" fmla="*/ 2999232 h 2999232"/>
                <a:gd name="connsiteX4" fmla="*/ 393539 w 8336280"/>
                <a:gd name="connsiteY4" fmla="*/ 11575 h 2999232"/>
                <a:gd name="connsiteX0" fmla="*/ 393539 w 8336280"/>
                <a:gd name="connsiteY0" fmla="*/ 11575 h 2999232"/>
                <a:gd name="connsiteX1" fmla="*/ 8336280 w 8336280"/>
                <a:gd name="connsiteY1" fmla="*/ 0 h 2999232"/>
                <a:gd name="connsiteX2" fmla="*/ 8336280 w 8336280"/>
                <a:gd name="connsiteY2" fmla="*/ 2999232 h 2999232"/>
                <a:gd name="connsiteX3" fmla="*/ 0 w 8336280"/>
                <a:gd name="connsiteY3" fmla="*/ 2999232 h 2999232"/>
                <a:gd name="connsiteX4" fmla="*/ 393539 w 8336280"/>
                <a:gd name="connsiteY4" fmla="*/ 11575 h 2999232"/>
                <a:gd name="connsiteX0" fmla="*/ 393539 w 8336280"/>
                <a:gd name="connsiteY0" fmla="*/ 11575 h 2999232"/>
                <a:gd name="connsiteX1" fmla="*/ 8336280 w 8336280"/>
                <a:gd name="connsiteY1" fmla="*/ 0 h 2999232"/>
                <a:gd name="connsiteX2" fmla="*/ 8336280 w 8336280"/>
                <a:gd name="connsiteY2" fmla="*/ 2999232 h 2999232"/>
                <a:gd name="connsiteX3" fmla="*/ 0 w 8336280"/>
                <a:gd name="connsiteY3" fmla="*/ 2999232 h 2999232"/>
                <a:gd name="connsiteX4" fmla="*/ 393539 w 8336280"/>
                <a:gd name="connsiteY4" fmla="*/ 11575 h 2999232"/>
                <a:gd name="connsiteX0" fmla="*/ 393539 w 8336280"/>
                <a:gd name="connsiteY0" fmla="*/ 11575 h 2999232"/>
                <a:gd name="connsiteX1" fmla="*/ 8336280 w 8336280"/>
                <a:gd name="connsiteY1" fmla="*/ 0 h 2999232"/>
                <a:gd name="connsiteX2" fmla="*/ 8336280 w 8336280"/>
                <a:gd name="connsiteY2" fmla="*/ 2999232 h 2999232"/>
                <a:gd name="connsiteX3" fmla="*/ 0 w 8336280"/>
                <a:gd name="connsiteY3" fmla="*/ 2999232 h 2999232"/>
                <a:gd name="connsiteX4" fmla="*/ 393539 w 8336280"/>
                <a:gd name="connsiteY4" fmla="*/ 11575 h 2999232"/>
                <a:gd name="connsiteX0" fmla="*/ 555584 w 8498325"/>
                <a:gd name="connsiteY0" fmla="*/ 11575 h 2999232"/>
                <a:gd name="connsiteX1" fmla="*/ 8498325 w 8498325"/>
                <a:gd name="connsiteY1" fmla="*/ 0 h 2999232"/>
                <a:gd name="connsiteX2" fmla="*/ 8498325 w 8498325"/>
                <a:gd name="connsiteY2" fmla="*/ 2999232 h 2999232"/>
                <a:gd name="connsiteX3" fmla="*/ 0 w 8498325"/>
                <a:gd name="connsiteY3" fmla="*/ 2999232 h 2999232"/>
                <a:gd name="connsiteX4" fmla="*/ 555584 w 8498325"/>
                <a:gd name="connsiteY4" fmla="*/ 11575 h 2999232"/>
                <a:gd name="connsiteX0" fmla="*/ 1416196 w 9358937"/>
                <a:gd name="connsiteY0" fmla="*/ 11575 h 2999232"/>
                <a:gd name="connsiteX1" fmla="*/ 9358937 w 9358937"/>
                <a:gd name="connsiteY1" fmla="*/ 0 h 2999232"/>
                <a:gd name="connsiteX2" fmla="*/ 9358937 w 9358937"/>
                <a:gd name="connsiteY2" fmla="*/ 2999232 h 2999232"/>
                <a:gd name="connsiteX3" fmla="*/ 0 w 9358937"/>
                <a:gd name="connsiteY3" fmla="*/ 2988474 h 2999232"/>
                <a:gd name="connsiteX4" fmla="*/ 1416196 w 9358937"/>
                <a:gd name="connsiteY4" fmla="*/ 11575 h 2999232"/>
                <a:gd name="connsiteX0" fmla="*/ 1416196 w 9358937"/>
                <a:gd name="connsiteY0" fmla="*/ 11575 h 2999232"/>
                <a:gd name="connsiteX1" fmla="*/ 9358937 w 9358937"/>
                <a:gd name="connsiteY1" fmla="*/ 0 h 2999232"/>
                <a:gd name="connsiteX2" fmla="*/ 9358937 w 9358937"/>
                <a:gd name="connsiteY2" fmla="*/ 2999232 h 2999232"/>
                <a:gd name="connsiteX3" fmla="*/ 0 w 9358937"/>
                <a:gd name="connsiteY3" fmla="*/ 2988474 h 2999232"/>
                <a:gd name="connsiteX4" fmla="*/ 1416196 w 9358937"/>
                <a:gd name="connsiteY4" fmla="*/ 11575 h 2999232"/>
                <a:gd name="connsiteX0" fmla="*/ 1416196 w 9358937"/>
                <a:gd name="connsiteY0" fmla="*/ 11575 h 2999232"/>
                <a:gd name="connsiteX1" fmla="*/ 9358937 w 9358937"/>
                <a:gd name="connsiteY1" fmla="*/ 0 h 2999232"/>
                <a:gd name="connsiteX2" fmla="*/ 9358937 w 9358937"/>
                <a:gd name="connsiteY2" fmla="*/ 2999232 h 2999232"/>
                <a:gd name="connsiteX3" fmla="*/ 0 w 9358937"/>
                <a:gd name="connsiteY3" fmla="*/ 2988474 h 2999232"/>
                <a:gd name="connsiteX4" fmla="*/ 1416196 w 9358937"/>
                <a:gd name="connsiteY4" fmla="*/ 11575 h 2999232"/>
                <a:gd name="connsiteX0" fmla="*/ 1416196 w 9358937"/>
                <a:gd name="connsiteY0" fmla="*/ 11575 h 2999232"/>
                <a:gd name="connsiteX1" fmla="*/ 9358937 w 9358937"/>
                <a:gd name="connsiteY1" fmla="*/ 0 h 2999232"/>
                <a:gd name="connsiteX2" fmla="*/ 9358937 w 9358937"/>
                <a:gd name="connsiteY2" fmla="*/ 2999232 h 2999232"/>
                <a:gd name="connsiteX3" fmla="*/ 0 w 9358937"/>
                <a:gd name="connsiteY3" fmla="*/ 2988474 h 2999232"/>
                <a:gd name="connsiteX4" fmla="*/ 1416196 w 9358937"/>
                <a:gd name="connsiteY4" fmla="*/ 11575 h 2999232"/>
                <a:gd name="connsiteX0" fmla="*/ 1416196 w 9358937"/>
                <a:gd name="connsiteY0" fmla="*/ 11575 h 2999232"/>
                <a:gd name="connsiteX1" fmla="*/ 9358937 w 9358937"/>
                <a:gd name="connsiteY1" fmla="*/ 0 h 2999232"/>
                <a:gd name="connsiteX2" fmla="*/ 9358937 w 9358937"/>
                <a:gd name="connsiteY2" fmla="*/ 2999232 h 2999232"/>
                <a:gd name="connsiteX3" fmla="*/ 0 w 9358937"/>
                <a:gd name="connsiteY3" fmla="*/ 2988474 h 2999232"/>
                <a:gd name="connsiteX4" fmla="*/ 1416196 w 9358937"/>
                <a:gd name="connsiteY4" fmla="*/ 11575 h 299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8937" h="2999232">
                  <a:moveTo>
                    <a:pt x="1416196" y="11575"/>
                  </a:moveTo>
                  <a:lnTo>
                    <a:pt x="9358937" y="0"/>
                  </a:lnTo>
                  <a:lnTo>
                    <a:pt x="9358937" y="2999232"/>
                  </a:lnTo>
                  <a:lnTo>
                    <a:pt x="0" y="2988474"/>
                  </a:lnTo>
                  <a:cubicBezTo>
                    <a:pt x="168832" y="1723647"/>
                    <a:pt x="2380050" y="1507282"/>
                    <a:pt x="1416196" y="11575"/>
                  </a:cubicBezTo>
                  <a:close/>
                </a:path>
              </a:pathLst>
            </a:custGeom>
            <a:gradFill flip="none" rotWithShape="1">
              <a:gsLst>
                <a:gs pos="0">
                  <a:srgbClr val="009EC1"/>
                </a:gs>
                <a:gs pos="100000">
                  <a:schemeClr val="accent5">
                    <a:lumMod val="60000"/>
                    <a:lumOff val="4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descr="background box for text&#10;" title="Number 1 graphic"/>
          <p:cNvGrpSpPr/>
          <p:nvPr/>
        </p:nvGrpSpPr>
        <p:grpSpPr>
          <a:xfrm>
            <a:off x="-228600" y="76200"/>
            <a:ext cx="9784079" cy="5062924"/>
            <a:chOff x="-228600" y="135538"/>
            <a:chExt cx="9784079" cy="5062924"/>
          </a:xfrm>
        </p:grpSpPr>
        <p:sp>
          <p:nvSpPr>
            <p:cNvPr id="3" name="TextBox 2"/>
            <p:cNvSpPr txBox="1"/>
            <p:nvPr/>
          </p:nvSpPr>
          <p:spPr>
            <a:xfrm>
              <a:off x="-228600" y="135538"/>
              <a:ext cx="3733800" cy="5062924"/>
            </a:xfrm>
            <a:prstGeom prst="rect">
              <a:avLst/>
            </a:prstGeom>
            <a:noFill/>
          </p:spPr>
          <p:txBody>
            <a:bodyPr wrap="square" rtlCol="0">
              <a:spAutoFit/>
            </a:bodyPr>
            <a:lstStyle/>
            <a:p>
              <a:r>
                <a:rPr lang="en-US" sz="32300" dirty="0">
                  <a:solidFill>
                    <a:srgbClr val="08A0C2"/>
                  </a:solidFill>
                  <a:latin typeface="Arial Black" panose="020B0A04020102020204" pitchFamily="34" charset="0"/>
                </a:rPr>
                <a:t>1</a:t>
              </a:r>
            </a:p>
          </p:txBody>
        </p:sp>
        <p:sp>
          <p:nvSpPr>
            <p:cNvPr id="4" name="Rectangle 3"/>
            <p:cNvSpPr/>
            <p:nvPr/>
          </p:nvSpPr>
          <p:spPr>
            <a:xfrm>
              <a:off x="1057274" y="1031345"/>
              <a:ext cx="8498205" cy="2999232"/>
            </a:xfrm>
            <a:custGeom>
              <a:avLst/>
              <a:gdLst>
                <a:gd name="connsiteX0" fmla="*/ 0 w 8336280"/>
                <a:gd name="connsiteY0" fmla="*/ 0 h 2999232"/>
                <a:gd name="connsiteX1" fmla="*/ 8336280 w 8336280"/>
                <a:gd name="connsiteY1" fmla="*/ 0 h 2999232"/>
                <a:gd name="connsiteX2" fmla="*/ 8336280 w 8336280"/>
                <a:gd name="connsiteY2" fmla="*/ 2999232 h 2999232"/>
                <a:gd name="connsiteX3" fmla="*/ 0 w 8336280"/>
                <a:gd name="connsiteY3" fmla="*/ 2999232 h 2999232"/>
                <a:gd name="connsiteX4" fmla="*/ 0 w 8336280"/>
                <a:gd name="connsiteY4" fmla="*/ 0 h 2999232"/>
                <a:gd name="connsiteX0" fmla="*/ 161925 w 8498205"/>
                <a:gd name="connsiteY0" fmla="*/ 0 h 2999232"/>
                <a:gd name="connsiteX1" fmla="*/ 8498205 w 8498205"/>
                <a:gd name="connsiteY1" fmla="*/ 0 h 2999232"/>
                <a:gd name="connsiteX2" fmla="*/ 8498205 w 8498205"/>
                <a:gd name="connsiteY2" fmla="*/ 2999232 h 2999232"/>
                <a:gd name="connsiteX3" fmla="*/ 0 w 8498205"/>
                <a:gd name="connsiteY3" fmla="*/ 2999232 h 2999232"/>
                <a:gd name="connsiteX4" fmla="*/ 161925 w 8498205"/>
                <a:gd name="connsiteY4" fmla="*/ 0 h 2999232"/>
                <a:gd name="connsiteX0" fmla="*/ 156547 w 8498205"/>
                <a:gd name="connsiteY0" fmla="*/ 0 h 2999232"/>
                <a:gd name="connsiteX1" fmla="*/ 8498205 w 8498205"/>
                <a:gd name="connsiteY1" fmla="*/ 0 h 2999232"/>
                <a:gd name="connsiteX2" fmla="*/ 8498205 w 8498205"/>
                <a:gd name="connsiteY2" fmla="*/ 2999232 h 2999232"/>
                <a:gd name="connsiteX3" fmla="*/ 0 w 8498205"/>
                <a:gd name="connsiteY3" fmla="*/ 2999232 h 2999232"/>
                <a:gd name="connsiteX4" fmla="*/ 156547 w 8498205"/>
                <a:gd name="connsiteY4" fmla="*/ 0 h 299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205" h="2999232">
                  <a:moveTo>
                    <a:pt x="156547" y="0"/>
                  </a:moveTo>
                  <a:lnTo>
                    <a:pt x="8498205" y="0"/>
                  </a:lnTo>
                  <a:lnTo>
                    <a:pt x="8498205" y="2999232"/>
                  </a:lnTo>
                  <a:lnTo>
                    <a:pt x="0" y="2999232"/>
                  </a:lnTo>
                  <a:lnTo>
                    <a:pt x="156547" y="0"/>
                  </a:lnTo>
                  <a:close/>
                </a:path>
              </a:pathLst>
            </a:custGeom>
            <a:gradFill flip="none" rotWithShape="1">
              <a:gsLst>
                <a:gs pos="0">
                  <a:srgbClr val="009EC1"/>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a:t>Problem Solving</a:t>
            </a:r>
          </a:p>
        </p:txBody>
      </p:sp>
      <p:sp>
        <p:nvSpPr>
          <p:cNvPr id="10" name="Content Placeholder 2"/>
          <p:cNvSpPr>
            <a:spLocks noGrp="1"/>
          </p:cNvSpPr>
          <p:nvPr>
            <p:ph idx="1"/>
          </p:nvPr>
        </p:nvSpPr>
        <p:spPr>
          <a:xfrm>
            <a:off x="1463040" y="1371235"/>
            <a:ext cx="7848600" cy="5331267"/>
          </a:xfrm>
        </p:spPr>
        <p:txBody>
          <a:bodyPr>
            <a:normAutofit lnSpcReduction="10000"/>
          </a:bodyPr>
          <a:lstStyle/>
          <a:p>
            <a:pPr marL="509588" indent="0">
              <a:buNone/>
            </a:pPr>
            <a:r>
              <a:rPr lang="en-US" sz="4000" b="1" dirty="0" smtClean="0">
                <a:solidFill>
                  <a:schemeClr val="bg1"/>
                </a:solidFill>
              </a:rPr>
              <a:t>First-order </a:t>
            </a:r>
            <a:r>
              <a:rPr lang="en-US" sz="4000" dirty="0">
                <a:solidFill>
                  <a:schemeClr val="bg1"/>
                </a:solidFill>
              </a:rPr>
              <a:t>problem solving </a:t>
            </a:r>
            <a:endParaRPr lang="en-US" dirty="0">
              <a:solidFill>
                <a:schemeClr val="bg1"/>
              </a:solidFill>
            </a:endParaRPr>
          </a:p>
          <a:p>
            <a:pPr lvl="1"/>
            <a:r>
              <a:rPr lang="en-US" dirty="0"/>
              <a:t>Solves one problem in one particular instance</a:t>
            </a:r>
          </a:p>
          <a:p>
            <a:pPr lvl="1"/>
            <a:r>
              <a:rPr lang="en-US" dirty="0"/>
              <a:t>Generally does not help prevent future harm from occurring</a:t>
            </a:r>
          </a:p>
          <a:p>
            <a:pPr marL="1377950" indent="0">
              <a:buNone/>
            </a:pPr>
            <a:endParaRPr lang="en-US" sz="4000" b="1" dirty="0" smtClean="0">
              <a:solidFill>
                <a:schemeClr val="bg1"/>
              </a:solidFill>
            </a:endParaRPr>
          </a:p>
          <a:p>
            <a:pPr marL="1377950" indent="0">
              <a:buNone/>
            </a:pPr>
            <a:endParaRPr lang="en-US" sz="4000" b="1" dirty="0" smtClean="0">
              <a:solidFill>
                <a:srgbClr val="FFFFFF"/>
              </a:solidFill>
            </a:endParaRPr>
          </a:p>
          <a:p>
            <a:pPr marL="463550" indent="0">
              <a:buNone/>
            </a:pPr>
            <a:r>
              <a:rPr lang="en-US" sz="4000" b="1" dirty="0" smtClean="0">
                <a:solidFill>
                  <a:schemeClr val="bg1"/>
                </a:solidFill>
              </a:rPr>
              <a:t>Second-order </a:t>
            </a:r>
            <a:r>
              <a:rPr lang="en-US" sz="4000" dirty="0">
                <a:solidFill>
                  <a:schemeClr val="bg1"/>
                </a:solidFill>
              </a:rPr>
              <a:t>problem solving </a:t>
            </a:r>
            <a:endParaRPr lang="en-US" dirty="0">
              <a:solidFill>
                <a:schemeClr val="bg1"/>
              </a:solidFill>
            </a:endParaRPr>
          </a:p>
          <a:p>
            <a:pPr lvl="1"/>
            <a:r>
              <a:rPr lang="en-US" dirty="0"/>
              <a:t>Uses adaptive interventions to change culture and beliefs</a:t>
            </a:r>
          </a:p>
          <a:p>
            <a:pPr lvl="1"/>
            <a:r>
              <a:rPr lang="en-US" dirty="0"/>
              <a:t>Identifies system opportunities to prevent harm from occurring again</a:t>
            </a:r>
          </a:p>
          <a:p>
            <a:pPr lvl="1"/>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6</a:t>
            </a:fld>
            <a:endParaRPr lang="en-US" dirty="0"/>
          </a:p>
        </p:txBody>
      </p:sp>
    </p:spTree>
    <p:custDataLst>
      <p:tags r:id="rId1"/>
    </p:custDataLst>
    <p:extLst>
      <p:ext uri="{BB962C8B-B14F-4D97-AF65-F5344CB8AC3E}">
        <p14:creationId xmlns:p14="http://schemas.microsoft.com/office/powerpoint/2010/main" val="56259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5479"/>
            <a:ext cx="9296400" cy="914400"/>
          </a:xfrm>
        </p:spPr>
        <p:txBody>
          <a:bodyPr/>
          <a:lstStyle/>
          <a:p>
            <a:r>
              <a:rPr lang="en-US" sz="3600" dirty="0"/>
              <a:t>Identifying Antibiotic-Associated Adverse Events</a:t>
            </a:r>
            <a:endParaRPr lang="en-US" sz="4400" dirty="0"/>
          </a:p>
        </p:txBody>
      </p:sp>
      <p:sp>
        <p:nvSpPr>
          <p:cNvPr id="8" name="Content Placeholder 2"/>
          <p:cNvSpPr>
            <a:spLocks noGrp="1"/>
          </p:cNvSpPr>
          <p:nvPr>
            <p:ph idx="1"/>
          </p:nvPr>
        </p:nvSpPr>
        <p:spPr>
          <a:xfrm>
            <a:off x="533400" y="1524000"/>
            <a:ext cx="8915400" cy="6095999"/>
          </a:xfrm>
        </p:spPr>
        <p:txBody>
          <a:bodyPr>
            <a:normAutofit/>
          </a:bodyPr>
          <a:lstStyle/>
          <a:p>
            <a:r>
              <a:rPr lang="en-US" sz="3200" dirty="0"/>
              <a:t>Multidisciplinary </a:t>
            </a:r>
            <a:r>
              <a:rPr lang="en-US" sz="3200" dirty="0" smtClean="0"/>
              <a:t>meetings</a:t>
            </a:r>
          </a:p>
          <a:p>
            <a:pPr lvl="1"/>
            <a:r>
              <a:rPr lang="en-US" sz="2800" dirty="0" smtClean="0"/>
              <a:t>Opportunity </a:t>
            </a:r>
            <a:r>
              <a:rPr lang="en-US" sz="2800" dirty="0"/>
              <a:t>to elaborate on issues that have resulted in antibiotic-associated adverse events or had the potential to cause adverse events that could jeopardize patient </a:t>
            </a:r>
            <a:r>
              <a:rPr lang="en-US" sz="2800" dirty="0" smtClean="0"/>
              <a:t>safety</a:t>
            </a:r>
          </a:p>
          <a:p>
            <a:pPr lvl="1"/>
            <a:r>
              <a:rPr lang="en-US" sz="2800" dirty="0" smtClean="0"/>
              <a:t>Decide </a:t>
            </a:r>
            <a:r>
              <a:rPr lang="en-US" sz="2800" dirty="0"/>
              <a:t>as a group if they are technical and/or adaptive </a:t>
            </a:r>
            <a:r>
              <a:rPr lang="en-US" sz="2800" dirty="0" smtClean="0"/>
              <a:t>issues</a:t>
            </a:r>
          </a:p>
          <a:p>
            <a:pPr lvl="1"/>
            <a:r>
              <a:rPr lang="en-US" sz="2800" dirty="0" smtClean="0"/>
              <a:t>As </a:t>
            </a:r>
            <a:r>
              <a:rPr lang="en-US" sz="2800" dirty="0"/>
              <a:t>a group, discuss first-order and second-order solutions</a:t>
            </a:r>
          </a:p>
        </p:txBody>
      </p:sp>
      <p:sp>
        <p:nvSpPr>
          <p:cNvPr id="6" name="Slide Number Placeholder 5"/>
          <p:cNvSpPr>
            <a:spLocks noGrp="1"/>
          </p:cNvSpPr>
          <p:nvPr>
            <p:ph type="sldNum" sz="quarter" idx="12"/>
          </p:nvPr>
        </p:nvSpPr>
        <p:spPr/>
        <p:txBody>
          <a:bodyPr/>
          <a:lstStyle/>
          <a:p>
            <a:fld id="{993EEC8E-C5CF-40DF-832D-5BCB0E209B98}" type="slidenum">
              <a:rPr lang="en-US" smtClean="0"/>
              <a:t>7</a:t>
            </a:fld>
            <a:endParaRPr lang="en-US" dirty="0"/>
          </a:p>
        </p:txBody>
      </p:sp>
    </p:spTree>
    <p:custDataLst>
      <p:tags r:id="rId1"/>
    </p:custDataLst>
    <p:extLst>
      <p:ext uri="{BB962C8B-B14F-4D97-AF65-F5344CB8AC3E}">
        <p14:creationId xmlns:p14="http://schemas.microsoft.com/office/powerpoint/2010/main" val="4166104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shows a large number four. Each arm of the four has a shortened version of one of the four moments of antibiotic decision making.&#10;1. Make the diagnosis&#10;2. Cultures and empiric therapy&#10;3. Stop, narrow, change to oral&#10;4. Duration" title="The 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294787"/>
            <a:ext cx="3962400" cy="3750129"/>
          </a:xfrm>
          <a:prstGeom prst="rect">
            <a:avLst/>
          </a:prstGeom>
        </p:spPr>
      </p:pic>
      <p:sp>
        <p:nvSpPr>
          <p:cNvPr id="2" name="Title 1"/>
          <p:cNvSpPr>
            <a:spLocks noGrp="1"/>
          </p:cNvSpPr>
          <p:nvPr>
            <p:ph type="title"/>
          </p:nvPr>
        </p:nvSpPr>
        <p:spPr>
          <a:xfrm>
            <a:off x="533400" y="-65479"/>
            <a:ext cx="9296400" cy="914400"/>
          </a:xfrm>
        </p:spPr>
        <p:txBody>
          <a:bodyPr/>
          <a:lstStyle/>
          <a:p>
            <a:r>
              <a:rPr lang="en-US" sz="3600" dirty="0"/>
              <a:t>Four Moments of Antibiotic Decision Making</a:t>
            </a:r>
            <a:endParaRPr lang="en-US" sz="4400" dirty="0"/>
          </a:p>
        </p:txBody>
      </p:sp>
      <p:sp>
        <p:nvSpPr>
          <p:cNvPr id="8" name="Content Placeholder 2"/>
          <p:cNvSpPr>
            <a:spLocks noGrp="1"/>
          </p:cNvSpPr>
          <p:nvPr>
            <p:ph idx="1"/>
          </p:nvPr>
        </p:nvSpPr>
        <p:spPr>
          <a:xfrm>
            <a:off x="4191000" y="1143000"/>
            <a:ext cx="5715000" cy="6476999"/>
          </a:xfrm>
        </p:spPr>
        <p:txBody>
          <a:bodyPr>
            <a:normAutofit/>
          </a:bodyPr>
          <a:lstStyle/>
          <a:p>
            <a:pPr marL="514350" indent="-514350">
              <a:buFont typeface="+mj-lt"/>
              <a:buAutoNum type="arabicPeriod"/>
            </a:pPr>
            <a:r>
              <a:rPr lang="en-US" dirty="0"/>
              <a:t>Does my patient have an infection that requires antibiotics?</a:t>
            </a:r>
          </a:p>
          <a:p>
            <a:pPr marL="514350" indent="-514350">
              <a:buFont typeface="+mj-lt"/>
              <a:buAutoNum type="arabicPeriod"/>
            </a:pPr>
            <a:r>
              <a:rPr lang="en-US" dirty="0"/>
              <a:t>Have I ordered appropriate cultures before starting antibiotics? What empiric therapy should I initiate?</a:t>
            </a:r>
          </a:p>
          <a:p>
            <a:pPr marL="514350" indent="-514350">
              <a:buFont typeface="+mj-lt"/>
              <a:buAutoNum type="arabicPeriod"/>
            </a:pPr>
            <a:r>
              <a:rPr lang="en-US" dirty="0"/>
              <a:t>A day or more has passed. </a:t>
            </a:r>
            <a:r>
              <a:rPr lang="en-US" dirty="0" smtClean="0"/>
              <a:t>Can </a:t>
            </a:r>
            <a:r>
              <a:rPr lang="en-US" dirty="0"/>
              <a:t>I stop antibiotics? Can I narrow therapy or change from IV to oral therapy?</a:t>
            </a:r>
          </a:p>
          <a:p>
            <a:pPr marL="514350" indent="-514350">
              <a:buFont typeface="+mj-lt"/>
              <a:buAutoNum type="arabicPeriod"/>
            </a:pPr>
            <a:r>
              <a:rPr lang="en-US" dirty="0"/>
              <a:t>What duration of antibiotic therapy is needed for my patient's diagnosis?</a:t>
            </a:r>
          </a:p>
        </p:txBody>
      </p:sp>
      <p:sp>
        <p:nvSpPr>
          <p:cNvPr id="6" name="Slide Number Placeholder 5"/>
          <p:cNvSpPr>
            <a:spLocks noGrp="1"/>
          </p:cNvSpPr>
          <p:nvPr>
            <p:ph type="sldNum" sz="quarter" idx="12"/>
          </p:nvPr>
        </p:nvSpPr>
        <p:spPr/>
        <p:txBody>
          <a:bodyPr/>
          <a:lstStyle/>
          <a:p>
            <a:fld id="{993EEC8E-C5CF-40DF-832D-5BCB0E209B98}" type="slidenum">
              <a:rPr lang="en-US" smtClean="0"/>
              <a:t>8</a:t>
            </a:fld>
            <a:endParaRPr lang="en-US" dirty="0"/>
          </a:p>
        </p:txBody>
      </p:sp>
    </p:spTree>
    <p:custDataLst>
      <p:tags r:id="rId1"/>
    </p:custDataLst>
    <p:extLst>
      <p:ext uri="{BB962C8B-B14F-4D97-AF65-F5344CB8AC3E}">
        <p14:creationId xmlns:p14="http://schemas.microsoft.com/office/powerpoint/2010/main" val="259624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3: Narrow or Stop Therapy</a:t>
            </a:r>
          </a:p>
        </p:txBody>
      </p:sp>
      <p:sp>
        <p:nvSpPr>
          <p:cNvPr id="3" name="Content Placeholder 2"/>
          <p:cNvSpPr>
            <a:spLocks noGrp="1"/>
          </p:cNvSpPr>
          <p:nvPr>
            <p:ph idx="1"/>
          </p:nvPr>
        </p:nvSpPr>
        <p:spPr>
          <a:xfrm>
            <a:off x="762000" y="1143000"/>
            <a:ext cx="8961120" cy="6477000"/>
          </a:xfrm>
        </p:spPr>
        <p:txBody>
          <a:bodyPr>
            <a:normAutofit/>
          </a:bodyPr>
          <a:lstStyle/>
          <a:p>
            <a:pPr lvl="0"/>
            <a:r>
              <a:rPr lang="en-US" dirty="0" smtClean="0"/>
              <a:t>De-escalation</a:t>
            </a:r>
            <a:r>
              <a:rPr lang="en-US" dirty="0"/>
              <a:t>: Modifying antibiotic therapy to agents considered to have a narrower spectrum of activity or stopping antibiotic therapy completely </a:t>
            </a:r>
          </a:p>
          <a:p>
            <a:pPr lvl="0"/>
            <a:r>
              <a:rPr lang="en-US" dirty="0"/>
              <a:t>Guided </a:t>
            </a:r>
            <a:r>
              <a:rPr lang="en-US" dirty="0" smtClean="0"/>
              <a:t>by— </a:t>
            </a:r>
            <a:endParaRPr lang="en-US" dirty="0"/>
          </a:p>
          <a:p>
            <a:pPr lvl="1"/>
            <a:r>
              <a:rPr lang="en-US" dirty="0"/>
              <a:t>Microbiology data  </a:t>
            </a:r>
          </a:p>
          <a:p>
            <a:pPr lvl="1"/>
            <a:r>
              <a:rPr lang="en-US" dirty="0"/>
              <a:t>Clinical status of the patient</a:t>
            </a:r>
          </a:p>
          <a:p>
            <a:r>
              <a:rPr lang="en-US" dirty="0"/>
              <a:t>Goals</a:t>
            </a:r>
          </a:p>
          <a:p>
            <a:pPr lvl="1"/>
            <a:r>
              <a:rPr lang="en-US" dirty="0"/>
              <a:t>Optimize therapy </a:t>
            </a:r>
          </a:p>
          <a:p>
            <a:pPr lvl="1"/>
            <a:r>
              <a:rPr lang="en-US" dirty="0"/>
              <a:t>Select agents that minimize side effects </a:t>
            </a:r>
          </a:p>
        </p:txBody>
      </p:sp>
      <p:sp>
        <p:nvSpPr>
          <p:cNvPr id="6" name="Slide Number Placeholder 5"/>
          <p:cNvSpPr>
            <a:spLocks noGrp="1"/>
          </p:cNvSpPr>
          <p:nvPr>
            <p:ph type="sldNum" sz="quarter" idx="12"/>
          </p:nvPr>
        </p:nvSpPr>
        <p:spPr/>
        <p:txBody>
          <a:bodyPr/>
          <a:lstStyle/>
          <a:p>
            <a:fld id="{993EEC8E-C5CF-40DF-832D-5BCB0E209B98}" type="slidenum">
              <a:rPr lang="en-US" smtClean="0"/>
              <a:t>9</a:t>
            </a:fld>
            <a:endParaRPr lang="en-US" dirty="0"/>
          </a:p>
        </p:txBody>
      </p:sp>
    </p:spTree>
    <p:custDataLst>
      <p:tags r:id="rId1"/>
    </p:custDataLst>
    <p:extLst>
      <p:ext uri="{BB962C8B-B14F-4D97-AF65-F5344CB8AC3E}">
        <p14:creationId xmlns:p14="http://schemas.microsoft.com/office/powerpoint/2010/main" val="29329904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32"/>
  <p:tag name="MMPROD_UIDATA" val="&lt;database version=&quot;11.0&quot;&gt;&lt;object type=&quot;1&quot; unique_id=&quot;10001&quot;&gt;&lt;object type=&quot;2&quot; unique_id=&quot;14094&quot;&gt;&lt;object type=&quot;3&quot; unique_id=&quot;14115&quot;&gt;&lt;property id=&quot;20148&quot; value=&quot;5&quot;/&gt;&lt;property id=&quot;20300&quot; value=&quot;Slide 1 - &amp;quot;AHRQ Safety Program for Improving Antibiotic Use &amp;quot;&quot;/&gt;&lt;property id=&quot;20307&quot; value=&quot;259&quot;/&gt;&lt;/object&gt;&lt;object type=&quot;3&quot; unique_id=&quot;23179&quot;&gt;&lt;property id=&quot;20148&quot; value=&quot;5&quot;/&gt;&lt;property id=&quot;20300&quot; value=&quot;Slide 4 - &amp;quot;Objectives&amp;quot;&quot;/&gt;&lt;property id=&quot;20307&quot; value=&quot;319&quot;/&gt;&lt;/object&gt;&lt;object type=&quot;3&quot; unique_id=&quot;23181&quot;&gt;&lt;property id=&quot;20148&quot; value=&quot;5&quot;/&gt;&lt;property id=&quot;20300&quot; value=&quot;Slide 6 - &amp;quot;What Are Antibiotic Improvement Targets?&amp;amp;#x09;&amp;quot;&quot;/&gt;&lt;property id=&quot;20307&quot; value=&quot;321&quot;/&gt;&lt;/object&gt;&lt;object type=&quot;3&quot; unique_id=&quot;23182&quot;&gt;&lt;property id=&quot;20148&quot; value=&quot;5&quot;/&gt;&lt;property id=&quot;20300&quot; value=&quot;Slide 10 - &amp;quot;How Can You Identify Antibiotic-Associated Adverse Events?&amp;quot;&quot;/&gt;&lt;property id=&quot;20307&quot; value=&quot;322&quot;/&gt;&lt;/object&gt;&lt;object type=&quot;3&quot; unique_id=&quot;23184&quot;&gt;&lt;property id=&quot;20148&quot; value=&quot;5&quot;/&gt;&lt;property id=&quot;20300&quot; value=&quot;Slide 7 - &amp;quot;Technical Issues&amp;quot;&quot;/&gt;&lt;property id=&quot;20307&quot; value=&quot;324&quot;/&gt;&lt;/object&gt;&lt;object type=&quot;3&quot; unique_id=&quot;23185&quot;&gt;&lt;property id=&quot;20148&quot; value=&quot;5&quot;/&gt;&lt;property id=&quot;20300&quot; value=&quot;Slide 8 - &amp;quot;Adaptive Issues&amp;quot;&quot;/&gt;&lt;property id=&quot;20307&quot; value=&quot;325&quot;/&gt;&lt;/object&gt;&lt;object type=&quot;3&quot; unique_id=&quot;23186&quot;&gt;&lt;property id=&quot;20148&quot; value=&quot;5&quot;/&gt;&lt;property id=&quot;20300&quot; value=&quot;Slide 9 - &amp;quot;Problem Solving&amp;quot;&quot;/&gt;&lt;property id=&quot;20307&quot; value=&quot;326&quot;/&gt;&lt;/object&gt;&lt;object type=&quot;3&quot; unique_id=&quot;23189&quot;&gt;&lt;property id=&quot;20148&quot; value=&quot;5&quot;/&gt;&lt;property id=&quot;20300&quot; value=&quot;Slide 21 - &amp;quot;Moment 3: Narrow or Stop Therapy&amp;quot;&quot;/&gt;&lt;property id=&quot;20307&quot; value=&quot;329&quot;/&gt;&lt;/object&gt;&lt;object type=&quot;3&quot; unique_id=&quot;23190&quot;&gt;&lt;property id=&quot;20148&quot; value=&quot;5&quot;/&gt;&lt;property id=&quot;20300&quot; value=&quot;Slide 22 - &amp;quot;Is Antibiotic De-Escalation Safe?&amp;quot;&quot;/&gt;&lt;property id=&quot;20307&quot; value=&quot;330&quot;/&gt;&lt;/object&gt;&lt;object type=&quot;3&quot; unique_id=&quot;23193&quot;&gt;&lt;property id=&quot;20148&quot; value=&quot;5&quot;/&gt;&lt;property id=&quot;20300&quot; value=&quot;Slide 25 - &amp;quot;Case #3: Example of Discontinuing Therapy&amp;quot;&quot;/&gt;&lt;property id=&quot;20307&quot; value=&quot;333&quot;/&gt;&lt;/object&gt;&lt;object type=&quot;3&quot; unique_id=&quot;23194&quot;&gt;&lt;property id=&quot;20148&quot; value=&quot;5&quot;/&gt;&lt;property id=&quot;20300&quot; value=&quot;Slide 26 - &amp;quot;Your Turn!&amp;quot;&quot;/&gt;&lt;property id=&quot;20307&quot; value=&quot;334&quot;/&gt;&lt;/object&gt;&lt;object type=&quot;3&quot; unique_id=&quot;23195&quot;&gt;&lt;property id=&quot;20148&quot; value=&quot;5&quot;/&gt;&lt;property id=&quot;20300&quot; value=&quot;Slide 27 - &amp;quot;Summary&amp;quot;&quot;/&gt;&lt;property id=&quot;20307&quot; value=&quot;335&quot;/&gt;&lt;/object&gt;&lt;object type=&quot;3&quot; unique_id=&quot;23463&quot;&gt;&lt;property id=&quot;20148&quot; value=&quot;5&quot;/&gt;&lt;property id=&quot;20300&quot; value=&quot;Slide 24 - &amp;quot;Case #2: Example of De-Escalation&amp;quot;&quot;/&gt;&lt;property id=&quot;20307&quot; value=&quot;338&quot;/&gt;&lt;/object&gt;&lt;object type=&quot;3&quot; unique_id=&quot;23580&quot;&gt;&lt;property id=&quot;20148&quot; value=&quot;5&quot;/&gt;&lt;property id=&quot;20300&quot; value=&quot;Slide 32 - &amp;quot;Reference&amp;quot;&quot;/&gt;&lt;property id=&quot;20307&quot; value=&quot;339&quot;/&gt;&lt;/object&gt;&lt;object type=&quot;3&quot; unique_id=&quot;23582&quot;&gt;&lt;property id=&quot;20148&quot; value=&quot;5&quot;/&gt;&lt;property id=&quot;20300&quot; value=&quot;Slide 2 - &amp;quot;Presenter – Pranita Tamma&amp;quot;&quot;/&gt;&lt;property id=&quot;20307&quot; value=&quot;354&quot;/&gt;&lt;/object&gt;&lt;object type=&quot;3&quot; unique_id=&quot;23583&quot;&gt;&lt;property id=&quot;20148&quot; value=&quot;5&quot;/&gt;&lt;property id=&quot;20300&quot; value=&quot;Slide 3 - &amp;quot;Disclosures&amp;quot;&quot;/&gt;&lt;property id=&quot;20307&quot; value=&quot;369&quot;/&gt;&lt;/object&gt;&lt;object type=&quot;3&quot; unique_id=&quot;23584&quot;&gt;&lt;property id=&quot;20148&quot; value=&quot;5&quot;/&gt;&lt;property id=&quot;20300&quot; value=&quot;Slide 5 - &amp;quot;Polling Question #1&amp;quot;&quot;/&gt;&lt;property id=&quot;20307&quot; value=&quot;357&quot;/&gt;&lt;/object&gt;&lt;object type=&quot;3&quot; unique_id=&quot;23585&quot;&gt;&lt;property id=&quot;20148&quot; value=&quot;5&quot;/&gt;&lt;property id=&quot;20300&quot; value=&quot;Slide 11 - &amp;quot;Polling Question #2&amp;quot;&quot;/&gt;&lt;property id=&quot;20307&quot; value=&quot;363&quot;/&gt;&lt;/object&gt;&lt;object type=&quot;3&quot; unique_id=&quot;23586&quot;&gt;&lt;property id=&quot;20148&quot; value=&quot;5&quot;/&gt;&lt;property id=&quot;20300&quot; value=&quot;Slide 12 - &amp;quot;Polling Question #2&amp;quot;&quot;/&gt;&lt;property id=&quot;20307&quot; value=&quot;371&quot;/&gt;&lt;/object&gt;&lt;object type=&quot;3&quot; unique_id=&quot;23587&quot;&gt;&lt;property id=&quot;20148&quot; value=&quot;5&quot;/&gt;&lt;property id=&quot;20300&quot; value=&quot;Slide 13 - &amp;quot;Polling Question #3&amp;quot;&quot;/&gt;&lt;property id=&quot;20307&quot; value=&quot;358&quot;/&gt;&lt;/object&gt;&lt;object type=&quot;3&quot; unique_id=&quot;23588&quot;&gt;&lt;property id=&quot;20148&quot; value=&quot;5&quot;/&gt;&lt;property id=&quot;20300&quot; value=&quot;Slide 14 - &amp;quot;Polling Question #3 - Answer&amp;quot;&quot;/&gt;&lt;property id=&quot;20307&quot; value=&quot;359&quot;/&gt;&lt;/object&gt;&lt;object type=&quot;3&quot; unique_id=&quot;23589&quot;&gt;&lt;property id=&quot;20148&quot; value=&quot;5&quot;/&gt;&lt;property id=&quot;20300&quot; value=&quot;Slide 15 - &amp;quot;Polling Question #4&amp;quot;&quot;/&gt;&lt;property id=&quot;20307&quot; value=&quot;361&quot;/&gt;&lt;/object&gt;&lt;object type=&quot;3&quot; unique_id=&quot;23590&quot;&gt;&lt;property id=&quot;20148&quot; value=&quot;5&quot;/&gt;&lt;property id=&quot;20300&quot; value=&quot;Slide 16 - &amp;quot;Polling Question #4 - Answer&amp;quot;&quot;/&gt;&lt;property id=&quot;20307&quot; value=&quot;367&quot;/&gt;&lt;/object&gt;&lt;object type=&quot;3&quot; unique_id=&quot;23591&quot;&gt;&lt;property id=&quot;20148&quot; value=&quot;5&quot;/&gt;&lt;property id=&quot;20300&quot; value=&quot;Slide 17 - &amp;quot;Four Moments of Antibiotic Decision-Making&amp;quot;&quot;/&gt;&lt;property id=&quot;20307&quot; value=&quot;347&quot;/&gt;&lt;/object&gt;&lt;object type=&quot;3&quot; unique_id=&quot;23592&quot;&gt;&lt;property id=&quot;20148&quot; value=&quot;5&quot;/&gt;&lt;property id=&quot;20300&quot; value=&quot;Slide 18 - &amp;quot;Four Moments of Antibiotic Decision-Making&amp;quot;&quot;/&gt;&lt;property id=&quot;20307&quot; value=&quot;346&quot;/&gt;&lt;/object&gt;&lt;object type=&quot;3&quot; unique_id=&quot;23593&quot;&gt;&lt;property id=&quot;20148&quot; value=&quot;5&quot;/&gt;&lt;property id=&quot;20300&quot; value=&quot;Slide 19 - &amp;quot;Polling Question #5&amp;quot;&quot;/&gt;&lt;property id=&quot;20307&quot; value=&quot;365&quot;/&gt;&lt;/object&gt;&lt;object type=&quot;3&quot; unique_id=&quot;23594&quot;&gt;&lt;property id=&quot;20148&quot; value=&quot;5&quot;/&gt;&lt;property id=&quot;20300&quot; value=&quot;Slide 20 - &amp;quot;Polling Question #5 - Answer&amp;quot;&quot;/&gt;&lt;property id=&quot;20307&quot; value=&quot;370&quot;/&gt;&lt;/object&gt;&lt;object type=&quot;3&quot; unique_id=&quot;23595&quot;&gt;&lt;property id=&quot;20148&quot; value=&quot;5&quot;/&gt;&lt;property id=&quot;20300&quot; value=&quot;Slide 23 - &amp;quot;Case #1: Example of De-Escalation&amp;quot;&quot;/&gt;&lt;property id=&quot;20307&quot; value=&quot;343&quot;/&gt;&lt;/object&gt;&lt;object type=&quot;3&quot; unique_id=&quot;23596&quot;&gt;&lt;property id=&quot;20148&quot; value=&quot;5&quot;/&gt;&lt;property id=&quot;20300&quot; value=&quot;Slide 28 - &amp;quot;Program Website Access&amp;quot;&quot;/&gt;&lt;property id=&quot;20307&quot; value=&quot;355&quot;/&gt;&lt;/object&gt;&lt;object type=&quot;3&quot; unique_id=&quot;23597&quot;&gt;&lt;property id=&quot;20148&quot; value=&quot;5&quot;/&gt;&lt;property id=&quot;20300&quot; value=&quot;Slide 29 - &amp;quot;Questions&amp;quot;&quot;/&gt;&lt;property id=&quot;20307&quot; value=&quot;345&quot;/&gt;&lt;/object&gt;&lt;object type=&quot;3&quot; unique_id=&quot;23598&quot;&gt;&lt;property id=&quot;20148&quot; value=&quot;5&quot;/&gt;&lt;property id=&quot;20300&quot; value=&quot;Slide 30 - &amp;quot;Disclaimer&amp;quot;&quot;/&gt;&lt;property id=&quot;20307&quot; value=&quot;353&quot;/&gt;&lt;/object&gt;&lt;object type=&quot;3&quot; unique_id=&quot;23599&quot;&gt;&lt;property id=&quot;20148&quot; value=&quot;5&quot;/&gt;&lt;property id=&quot;20300&quot; value=&quot;Slide 31 - &amp;quot;Next Steps&amp;quot;&quot;/&gt;&lt;property id=&quot;20307&quot; value=&quot;341&quot;/&gt;&lt;/object&gt;&lt;/object&gt;&lt;object type=&quot;8&quot; unique_id=&quot;14100&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8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20"/>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320"/>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316"/>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283"/>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16379</TotalTime>
  <Words>1265</Words>
  <Application>Microsoft Office PowerPoint</Application>
  <PresentationFormat>Custom</PresentationFormat>
  <Paragraphs>194</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Times New Roman</vt:lpstr>
      <vt:lpstr>Office Theme</vt:lpstr>
      <vt:lpstr>Identifying Targets for Improvement in Antibiotic Decision Making</vt:lpstr>
      <vt:lpstr>Objectives</vt:lpstr>
      <vt:lpstr>What Are Antibiotic Improvement Targets? </vt:lpstr>
      <vt:lpstr>Technical Problems</vt:lpstr>
      <vt:lpstr>Adaptive Problems</vt:lpstr>
      <vt:lpstr>Problem Solving</vt:lpstr>
      <vt:lpstr>Identifying Antibiotic-Associated Adverse Events</vt:lpstr>
      <vt:lpstr>Four Moments of Antibiotic Decision Making</vt:lpstr>
      <vt:lpstr>Moment 3: Narrow or Stop Therapy</vt:lpstr>
      <vt:lpstr>Is Antibiotic De-escalation Safe?1</vt:lpstr>
      <vt:lpstr>Case #1: Example of De-escalation</vt:lpstr>
      <vt:lpstr>Case #2: Example of De-escalation</vt:lpstr>
      <vt:lpstr>Case #3: Example of Discontinuing Therapy</vt:lpstr>
      <vt:lpstr>Your Turn!</vt:lpstr>
      <vt:lpstr>Summary</vt:lpstr>
      <vt:lpstr>Disclaimer</vt:lpstr>
      <vt:lpstr>Reference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Targets for Improving Antibiotic Use</dc:title>
  <dc:subject>Discussing Improvement Targets in Acute Care</dc:subject>
  <dc:creator>Melissa A Miller</dc:creator>
  <cp:keywords>English</cp:keywords>
  <dc:description/>
  <cp:lastModifiedBy>Heidenrich, Christine (AHRQ/OC) (CTR)</cp:lastModifiedBy>
  <cp:revision>389</cp:revision>
  <cp:lastPrinted>2016-09-27T14:15:34Z</cp:lastPrinted>
  <dcterms:created xsi:type="dcterms:W3CDTF">2017-03-24T18:33:59Z</dcterms:created>
  <dcterms:modified xsi:type="dcterms:W3CDTF">2019-10-24T05:31:50Z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