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9" r:id="rId2"/>
    <p:sldId id="260" r:id="rId3"/>
    <p:sldId id="264" r:id="rId4"/>
    <p:sldId id="266" r:id="rId5"/>
    <p:sldId id="267" r:id="rId6"/>
    <p:sldId id="311" r:id="rId7"/>
    <p:sldId id="318" r:id="rId8"/>
    <p:sldId id="269" r:id="rId9"/>
    <p:sldId id="265" r:id="rId10"/>
    <p:sldId id="304" r:id="rId11"/>
    <p:sldId id="283" r:id="rId12"/>
    <p:sldId id="284" r:id="rId13"/>
    <p:sldId id="288" r:id="rId14"/>
    <p:sldId id="289" r:id="rId15"/>
    <p:sldId id="290" r:id="rId16"/>
    <p:sldId id="291" r:id="rId17"/>
    <p:sldId id="287" r:id="rId18"/>
    <p:sldId id="292" r:id="rId19"/>
    <p:sldId id="293" r:id="rId20"/>
    <p:sldId id="294" r:id="rId21"/>
    <p:sldId id="295" r:id="rId22"/>
    <p:sldId id="296" r:id="rId23"/>
    <p:sldId id="297" r:id="rId24"/>
    <p:sldId id="298" r:id="rId25"/>
    <p:sldId id="273" r:id="rId26"/>
    <p:sldId id="275" r:id="rId27"/>
    <p:sldId id="319" r:id="rId28"/>
    <p:sldId id="314" r:id="rId29"/>
    <p:sldId id="316" r:id="rId30"/>
    <p:sldId id="317" r:id="rId31"/>
    <p:sldId id="305" r:id="rId32"/>
  </p:sldIdLst>
  <p:sldSz cx="10058400" cy="7772400"/>
  <p:notesSz cx="7010400" cy="9296400"/>
  <p:custDataLst>
    <p:tags r:id="rId34"/>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nita" initials="" lastIdx="6" clrIdx="0"/>
  <p:cmAuthor id="7" name="Heidenrich, Christine (AHRQ/OC) (CTR)" initials="HC((" lastIdx="1" clrIdx="8">
    <p:extLst>
      <p:ext uri="{19B8F6BF-5375-455C-9EA6-DF929625EA0E}">
        <p15:presenceInfo xmlns:p15="http://schemas.microsoft.com/office/powerpoint/2012/main" userId="S-1-5-21-1747495209-1248221918-2216747781-28054" providerId="AD"/>
      </p:ext>
    </p:extLst>
  </p:cmAuthor>
  <p:cmAuthor id="1" name="Meghan Walrath" initials="MW" lastIdx="4" clrIdx="1">
    <p:extLst/>
  </p:cmAuthor>
  <p:cmAuthor id="2" name="Pranita Tamma" initials="PT" lastIdx="16" clrIdx="4"/>
  <p:cmAuthor id="3" name="Chris Heidenrich OCKT" initials="CH" lastIdx="18" clrIdx="3"/>
  <p:cmAuthor id="4" name="Sara Cosgrove" initials="SC" lastIdx="8" clrIdx="5">
    <p:extLst>
      <p:ext uri="{19B8F6BF-5375-455C-9EA6-DF929625EA0E}">
        <p15:presenceInfo xmlns:p15="http://schemas.microsoft.com/office/powerpoint/2012/main" userId="S-1-5-21-1214440339-484763869-725345543-46687" providerId="AD"/>
      </p:ext>
    </p:extLst>
  </p:cmAuthor>
  <p:cmAuthor id="5" name="Kathleen Speck" initials="KS" lastIdx="17" clrIdx="6">
    <p:extLst>
      <p:ext uri="{19B8F6BF-5375-455C-9EA6-DF929625EA0E}">
        <p15:presenceInfo xmlns:p15="http://schemas.microsoft.com/office/powerpoint/2012/main" userId="S-1-5-21-1214440339-484763869-725345543-149909" providerId="AD"/>
      </p:ext>
    </p:extLst>
  </p:cmAuthor>
  <p:cmAuthor id="6" name="Miller, Melissa (AHRQ/CQuIPS)" initials="MM(" lastIdx="7" clrIdx="7">
    <p:extLst>
      <p:ext uri="{19B8F6BF-5375-455C-9EA6-DF929625EA0E}">
        <p15:presenceInfo xmlns:p15="http://schemas.microsoft.com/office/powerpoint/2012/main" userId="S-1-5-21-1747495209-1248221918-2216747781-140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13" autoAdjust="0"/>
    <p:restoredTop sz="94226" autoAdjust="0"/>
  </p:normalViewPr>
  <p:slideViewPr>
    <p:cSldViewPr>
      <p:cViewPr varScale="1">
        <p:scale>
          <a:sx n="93" d="100"/>
          <a:sy n="93" d="100"/>
        </p:scale>
        <p:origin x="2076" y="42"/>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7A34EE9-2488-4FCA-AC66-F967114640CA}"/>
    <pc:docChg chg="modSld">
      <pc:chgData name="" userId="" providerId="" clId="Web-{87A34EE9-2488-4FCA-AC66-F967114640CA}" dt="2019-03-25T19:52:23.160" v="5"/>
      <pc:docMkLst>
        <pc:docMk/>
      </pc:docMkLst>
      <pc:sldChg chg="addSp delSp modSp">
        <pc:chgData name="" userId="" providerId="" clId="Web-{87A34EE9-2488-4FCA-AC66-F967114640CA}" dt="2019-03-25T19:52:23.160" v="5"/>
        <pc:sldMkLst>
          <pc:docMk/>
          <pc:sldMk cId="384341028" sldId="259"/>
        </pc:sldMkLst>
        <pc:picChg chg="add del mod">
          <ac:chgData name="" userId="" providerId="" clId="Web-{87A34EE9-2488-4FCA-AC66-F967114640CA}" dt="2019-03-25T19:51:43.581" v="1"/>
          <ac:picMkLst>
            <pc:docMk/>
            <pc:sldMk cId="384341028" sldId="259"/>
            <ac:picMk id="2" creationId="{0C383AB6-D3EA-4B14-9AC3-079E8E72C5D3}"/>
          </ac:picMkLst>
        </pc:picChg>
        <pc:picChg chg="add del mod">
          <ac:chgData name="" userId="" providerId="" clId="Web-{87A34EE9-2488-4FCA-AC66-F967114640CA}" dt="2019-03-25T19:51:53.706" v="3"/>
          <ac:picMkLst>
            <pc:docMk/>
            <pc:sldMk cId="384341028" sldId="259"/>
            <ac:picMk id="5" creationId="{71F0496E-7881-447A-9064-07B1A5E9CBC6}"/>
          </ac:picMkLst>
        </pc:picChg>
        <pc:picChg chg="add del mod">
          <ac:chgData name="" userId="" providerId="" clId="Web-{87A34EE9-2488-4FCA-AC66-F967114640CA}" dt="2019-03-25T19:52:23.160" v="5"/>
          <ac:picMkLst>
            <pc:docMk/>
            <pc:sldMk cId="384341028" sldId="259"/>
            <ac:picMk id="7" creationId="{FB33BD9D-395A-49A9-9938-9011020339C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smtClean="0"/>
              <a:t>FDA Antibiotic Approvals</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Approvals</c:v>
                </c:pt>
              </c:strCache>
            </c:strRef>
          </c:tx>
          <c:spPr>
            <a:pattFill prst="pct5">
              <a:fgClr>
                <a:schemeClr val="accent1"/>
              </a:fgClr>
              <a:bgClr>
                <a:schemeClr val="bg1"/>
              </a:bgClr>
            </a:pattFill>
            <a:ln>
              <a:noFill/>
            </a:ln>
            <a:effectLst>
              <a:innerShdw blurRad="114300">
                <a:schemeClr val="accent5"/>
              </a:innerShdw>
            </a:effectLst>
          </c:spPr>
          <c:invertIfNegative val="0"/>
          <c:dPt>
            <c:idx val="0"/>
            <c:invertIfNegative val="0"/>
            <c:bubble3D val="0"/>
            <c:spPr>
              <a:pattFill prst="pct50">
                <a:fgClr>
                  <a:srgbClr val="FF0000"/>
                </a:fgClr>
                <a:bgClr>
                  <a:schemeClr val="bg1"/>
                </a:bgClr>
              </a:pattFill>
              <a:ln>
                <a:noFill/>
              </a:ln>
              <a:effectLst>
                <a:innerShdw blurRad="114300">
                  <a:schemeClr val="accent5"/>
                </a:innerShdw>
              </a:effectLst>
            </c:spPr>
            <c:extLst>
              <c:ext xmlns:c16="http://schemas.microsoft.com/office/drawing/2014/chart" uri="{C3380CC4-5D6E-409C-BE32-E72D297353CC}">
                <c16:uniqueId val="{00000000-1FB0-4660-ADC3-BA8D8AAE6567}"/>
              </c:ext>
            </c:extLst>
          </c:dPt>
          <c:dPt>
            <c:idx val="1"/>
            <c:invertIfNegative val="0"/>
            <c:bubble3D val="0"/>
            <c:spPr>
              <a:pattFill prst="pct10">
                <a:fgClr>
                  <a:schemeClr val="accent5">
                    <a:lumMod val="75000"/>
                  </a:schemeClr>
                </a:fgClr>
                <a:bgClr>
                  <a:schemeClr val="bg1"/>
                </a:bgClr>
              </a:pattFill>
              <a:ln>
                <a:noFill/>
              </a:ln>
              <a:effectLst>
                <a:innerShdw blurRad="114300">
                  <a:schemeClr val="accent5"/>
                </a:innerShdw>
              </a:effectLst>
            </c:spPr>
            <c:extLst>
              <c:ext xmlns:c16="http://schemas.microsoft.com/office/drawing/2014/chart" uri="{C3380CC4-5D6E-409C-BE32-E72D297353CC}">
                <c16:uniqueId val="{00000001-1FB0-4660-ADC3-BA8D8AAE6567}"/>
              </c:ext>
            </c:extLst>
          </c:dPt>
          <c:dPt>
            <c:idx val="2"/>
            <c:invertIfNegative val="0"/>
            <c:bubble3D val="0"/>
            <c:spPr>
              <a:pattFill prst="dashDnDiag">
                <a:fgClr>
                  <a:schemeClr val="accent3">
                    <a:lumMod val="75000"/>
                  </a:schemeClr>
                </a:fgClr>
                <a:bgClr>
                  <a:schemeClr val="bg1"/>
                </a:bgClr>
              </a:pattFill>
              <a:ln>
                <a:noFill/>
              </a:ln>
              <a:effectLst>
                <a:innerShdw blurRad="114300">
                  <a:schemeClr val="accent5"/>
                </a:innerShdw>
              </a:effectLst>
            </c:spPr>
            <c:extLst>
              <c:ext xmlns:c16="http://schemas.microsoft.com/office/drawing/2014/chart" uri="{C3380CC4-5D6E-409C-BE32-E72D297353CC}">
                <c16:uniqueId val="{00000002-1FB0-4660-ADC3-BA8D8AAE6567}"/>
              </c:ext>
            </c:extLst>
          </c:dPt>
          <c:dPt>
            <c:idx val="3"/>
            <c:invertIfNegative val="0"/>
            <c:bubble3D val="0"/>
            <c:spPr>
              <a:pattFill prst="pct80">
                <a:fgClr>
                  <a:schemeClr val="accent1"/>
                </a:fgClr>
                <a:bgClr>
                  <a:schemeClr val="bg1"/>
                </a:bgClr>
              </a:pattFill>
              <a:ln>
                <a:noFill/>
              </a:ln>
              <a:effectLst>
                <a:innerShdw blurRad="114300">
                  <a:schemeClr val="accent5"/>
                </a:innerShdw>
              </a:effectLst>
            </c:spPr>
            <c:extLst>
              <c:ext xmlns:c16="http://schemas.microsoft.com/office/drawing/2014/chart" uri="{C3380CC4-5D6E-409C-BE32-E72D297353CC}">
                <c16:uniqueId val="{00000003-1FB0-4660-ADC3-BA8D8AAE6567}"/>
              </c:ext>
            </c:extLst>
          </c:dPt>
          <c:dPt>
            <c:idx val="4"/>
            <c:invertIfNegative val="0"/>
            <c:bubble3D val="0"/>
            <c:spPr>
              <a:pattFill prst="shingle">
                <a:fgClr>
                  <a:schemeClr val="accent1"/>
                </a:fgClr>
                <a:bgClr>
                  <a:schemeClr val="bg1"/>
                </a:bgClr>
              </a:pattFill>
              <a:ln>
                <a:noFill/>
              </a:ln>
              <a:effectLst>
                <a:innerShdw blurRad="114300">
                  <a:schemeClr val="accent5"/>
                </a:innerShdw>
              </a:effectLst>
            </c:spPr>
            <c:extLst>
              <c:ext xmlns:c16="http://schemas.microsoft.com/office/drawing/2014/chart" uri="{C3380CC4-5D6E-409C-BE32-E72D297353CC}">
                <c16:uniqueId val="{00000004-1FB0-4660-ADC3-BA8D8AAE6567}"/>
              </c:ext>
            </c:extLst>
          </c:dPt>
          <c:dPt>
            <c:idx val="5"/>
            <c:invertIfNegative val="0"/>
            <c:bubble3D val="0"/>
            <c:spPr>
              <a:pattFill prst="dkHorz">
                <a:fgClr>
                  <a:srgbClr val="C00000"/>
                </a:fgClr>
                <a:bgClr>
                  <a:schemeClr val="bg1"/>
                </a:bgClr>
              </a:pattFill>
              <a:ln>
                <a:noFill/>
              </a:ln>
              <a:effectLst>
                <a:innerShdw blurRad="114300">
                  <a:schemeClr val="accent5"/>
                </a:innerShdw>
              </a:effectLst>
            </c:spPr>
            <c:extLst>
              <c:ext xmlns:c16="http://schemas.microsoft.com/office/drawing/2014/chart" uri="{C3380CC4-5D6E-409C-BE32-E72D297353CC}">
                <c16:uniqueId val="{00000005-1FB0-4660-ADC3-BA8D8AAE6567}"/>
              </c:ext>
            </c:extLst>
          </c:dPt>
          <c:dPt>
            <c:idx val="6"/>
            <c:invertIfNegative val="0"/>
            <c:bubble3D val="0"/>
            <c:spPr>
              <a:pattFill prst="sphere">
                <a:fgClr>
                  <a:srgbClr val="FFC000"/>
                </a:fgClr>
                <a:bgClr>
                  <a:schemeClr val="bg1"/>
                </a:bgClr>
              </a:pattFill>
              <a:ln>
                <a:noFill/>
              </a:ln>
              <a:effectLst>
                <a:innerShdw blurRad="114300">
                  <a:schemeClr val="accent5"/>
                </a:innerShdw>
              </a:effectLst>
            </c:spPr>
            <c:extLst>
              <c:ext xmlns:c16="http://schemas.microsoft.com/office/drawing/2014/chart" uri="{C3380CC4-5D6E-409C-BE32-E72D297353CC}">
                <c16:uniqueId val="{00000006-1FB0-4660-ADC3-BA8D8AAE6567}"/>
              </c:ext>
            </c:extLst>
          </c:dPt>
          <c:cat>
            <c:strRef>
              <c:f>Sheet1!$A$2:$A$8</c:f>
              <c:strCache>
                <c:ptCount val="7"/>
                <c:pt idx="0">
                  <c:v>1983-1987</c:v>
                </c:pt>
                <c:pt idx="1">
                  <c:v>1988-1992</c:v>
                </c:pt>
                <c:pt idx="2">
                  <c:v>1993-1997</c:v>
                </c:pt>
                <c:pt idx="3">
                  <c:v>1998-2002</c:v>
                </c:pt>
                <c:pt idx="4">
                  <c:v>2003-2007</c:v>
                </c:pt>
                <c:pt idx="5">
                  <c:v>2008-2012</c:v>
                </c:pt>
                <c:pt idx="6">
                  <c:v>2013-2017</c:v>
                </c:pt>
              </c:strCache>
            </c:strRef>
          </c:cat>
          <c:val>
            <c:numRef>
              <c:f>Sheet1!$B$2:$B$8</c:f>
              <c:numCache>
                <c:formatCode>General</c:formatCode>
                <c:ptCount val="7"/>
                <c:pt idx="0">
                  <c:v>16</c:v>
                </c:pt>
                <c:pt idx="1">
                  <c:v>14</c:v>
                </c:pt>
                <c:pt idx="2">
                  <c:v>10</c:v>
                </c:pt>
                <c:pt idx="3">
                  <c:v>7</c:v>
                </c:pt>
                <c:pt idx="4">
                  <c:v>6</c:v>
                </c:pt>
                <c:pt idx="5">
                  <c:v>2</c:v>
                </c:pt>
                <c:pt idx="6">
                  <c:v>7</c:v>
                </c:pt>
              </c:numCache>
            </c:numRef>
          </c:val>
          <c:extLst>
            <c:ext xmlns:c16="http://schemas.microsoft.com/office/drawing/2014/chart" uri="{C3380CC4-5D6E-409C-BE32-E72D297353CC}">
              <c16:uniqueId val="{00000000-65EF-4FBA-A480-89FE16DF8CA2}"/>
            </c:ext>
          </c:extLst>
        </c:ser>
        <c:dLbls>
          <c:showLegendKey val="0"/>
          <c:showVal val="0"/>
          <c:showCatName val="0"/>
          <c:showSerName val="0"/>
          <c:showPercent val="0"/>
          <c:showBubbleSize val="0"/>
        </c:dLbls>
        <c:gapWidth val="164"/>
        <c:overlap val="-22"/>
        <c:axId val="2122459000"/>
        <c:axId val="2122462760"/>
      </c:barChart>
      <c:catAx>
        <c:axId val="212245900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dirty="0" smtClean="0"/>
                  <a:t>Years</a:t>
                </a:r>
                <a:endParaRPr lang="en-US" dirty="0"/>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2462760"/>
        <c:crosses val="autoZero"/>
        <c:auto val="1"/>
        <c:lblAlgn val="ctr"/>
        <c:lblOffset val="100"/>
        <c:noMultiLvlLbl val="0"/>
      </c:catAx>
      <c:valAx>
        <c:axId val="2122462760"/>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dirty="0" smtClean="0"/>
                  <a:t>Approvals</a:t>
                </a:r>
                <a:endParaRPr lang="en-US" dirty="0"/>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245900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10/29/2019</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dirty="0"/>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3102789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dirty="0"/>
          </a:p>
        </p:txBody>
      </p:sp>
    </p:spTree>
    <p:extLst>
      <p:ext uri="{BB962C8B-B14F-4D97-AF65-F5344CB8AC3E}">
        <p14:creationId xmlns:p14="http://schemas.microsoft.com/office/powerpoint/2010/main" val="70305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11</a:t>
            </a:fld>
            <a:endParaRPr lang="en-US" dirty="0"/>
          </a:p>
        </p:txBody>
      </p:sp>
    </p:spTree>
    <p:extLst>
      <p:ext uri="{BB962C8B-B14F-4D97-AF65-F5344CB8AC3E}">
        <p14:creationId xmlns:p14="http://schemas.microsoft.com/office/powerpoint/2010/main" val="127469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12</a:t>
            </a:fld>
            <a:endParaRPr lang="en-US" dirty="0"/>
          </a:p>
        </p:txBody>
      </p:sp>
    </p:spTree>
    <p:extLst>
      <p:ext uri="{BB962C8B-B14F-4D97-AF65-F5344CB8AC3E}">
        <p14:creationId xmlns:p14="http://schemas.microsoft.com/office/powerpoint/2010/main" val="343193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13</a:t>
            </a:fld>
            <a:endParaRPr lang="en-US" dirty="0"/>
          </a:p>
        </p:txBody>
      </p:sp>
    </p:spTree>
    <p:extLst>
      <p:ext uri="{BB962C8B-B14F-4D97-AF65-F5344CB8AC3E}">
        <p14:creationId xmlns:p14="http://schemas.microsoft.com/office/powerpoint/2010/main" val="2086402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14</a:t>
            </a:fld>
            <a:endParaRPr lang="en-US" dirty="0"/>
          </a:p>
        </p:txBody>
      </p:sp>
    </p:spTree>
    <p:extLst>
      <p:ext uri="{BB962C8B-B14F-4D97-AF65-F5344CB8AC3E}">
        <p14:creationId xmlns:p14="http://schemas.microsoft.com/office/powerpoint/2010/main" val="207893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15</a:t>
            </a:fld>
            <a:endParaRPr lang="en-US" dirty="0"/>
          </a:p>
        </p:txBody>
      </p:sp>
    </p:spTree>
    <p:extLst>
      <p:ext uri="{BB962C8B-B14F-4D97-AF65-F5344CB8AC3E}">
        <p14:creationId xmlns:p14="http://schemas.microsoft.com/office/powerpoint/2010/main" val="269377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16</a:t>
            </a:fld>
            <a:endParaRPr lang="en-US" dirty="0"/>
          </a:p>
        </p:txBody>
      </p:sp>
    </p:spTree>
    <p:extLst>
      <p:ext uri="{BB962C8B-B14F-4D97-AF65-F5344CB8AC3E}">
        <p14:creationId xmlns:p14="http://schemas.microsoft.com/office/powerpoint/2010/main" val="348878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17</a:t>
            </a:fld>
            <a:endParaRPr lang="en-US" dirty="0"/>
          </a:p>
        </p:txBody>
      </p:sp>
    </p:spTree>
    <p:extLst>
      <p:ext uri="{BB962C8B-B14F-4D97-AF65-F5344CB8AC3E}">
        <p14:creationId xmlns:p14="http://schemas.microsoft.com/office/powerpoint/2010/main" val="116371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18</a:t>
            </a:fld>
            <a:endParaRPr lang="en-US" dirty="0"/>
          </a:p>
        </p:txBody>
      </p:sp>
    </p:spTree>
    <p:extLst>
      <p:ext uri="{BB962C8B-B14F-4D97-AF65-F5344CB8AC3E}">
        <p14:creationId xmlns:p14="http://schemas.microsoft.com/office/powerpoint/2010/main" val="1450615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19</a:t>
            </a:fld>
            <a:endParaRPr lang="en-US" dirty="0"/>
          </a:p>
        </p:txBody>
      </p:sp>
    </p:spTree>
    <p:extLst>
      <p:ext uri="{BB962C8B-B14F-4D97-AF65-F5344CB8AC3E}">
        <p14:creationId xmlns:p14="http://schemas.microsoft.com/office/powerpoint/2010/main" val="421011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a:t>
            </a:fld>
            <a:endParaRPr lang="en-US" dirty="0"/>
          </a:p>
        </p:txBody>
      </p:sp>
    </p:spTree>
    <p:extLst>
      <p:ext uri="{BB962C8B-B14F-4D97-AF65-F5344CB8AC3E}">
        <p14:creationId xmlns:p14="http://schemas.microsoft.com/office/powerpoint/2010/main" val="3390181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20</a:t>
            </a:fld>
            <a:endParaRPr lang="en-US" dirty="0"/>
          </a:p>
        </p:txBody>
      </p:sp>
    </p:spTree>
    <p:extLst>
      <p:ext uri="{BB962C8B-B14F-4D97-AF65-F5344CB8AC3E}">
        <p14:creationId xmlns:p14="http://schemas.microsoft.com/office/powerpoint/2010/main" val="2293644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21</a:t>
            </a:fld>
            <a:endParaRPr lang="en-US" dirty="0"/>
          </a:p>
        </p:txBody>
      </p:sp>
    </p:spTree>
    <p:extLst>
      <p:ext uri="{BB962C8B-B14F-4D97-AF65-F5344CB8AC3E}">
        <p14:creationId xmlns:p14="http://schemas.microsoft.com/office/powerpoint/2010/main" val="3140485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22</a:t>
            </a:fld>
            <a:endParaRPr lang="en-US" dirty="0"/>
          </a:p>
        </p:txBody>
      </p:sp>
    </p:spTree>
    <p:extLst>
      <p:ext uri="{BB962C8B-B14F-4D97-AF65-F5344CB8AC3E}">
        <p14:creationId xmlns:p14="http://schemas.microsoft.com/office/powerpoint/2010/main" val="285115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23</a:t>
            </a:fld>
            <a:endParaRPr lang="en-US" dirty="0"/>
          </a:p>
        </p:txBody>
      </p:sp>
    </p:spTree>
    <p:extLst>
      <p:ext uri="{BB962C8B-B14F-4D97-AF65-F5344CB8AC3E}">
        <p14:creationId xmlns:p14="http://schemas.microsoft.com/office/powerpoint/2010/main" val="544767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24</a:t>
            </a:fld>
            <a:endParaRPr lang="en-US" dirty="0"/>
          </a:p>
        </p:txBody>
      </p:sp>
    </p:spTree>
    <p:extLst>
      <p:ext uri="{BB962C8B-B14F-4D97-AF65-F5344CB8AC3E}">
        <p14:creationId xmlns:p14="http://schemas.microsoft.com/office/powerpoint/2010/main" val="265213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08415-D925-4960-80EA-6F054695A1C1}" type="slidenum">
              <a:rPr lang="en-US" smtClean="0"/>
              <a:t>25</a:t>
            </a:fld>
            <a:endParaRPr lang="en-US" dirty="0"/>
          </a:p>
        </p:txBody>
      </p:sp>
    </p:spTree>
    <p:extLst>
      <p:ext uri="{BB962C8B-B14F-4D97-AF65-F5344CB8AC3E}">
        <p14:creationId xmlns:p14="http://schemas.microsoft.com/office/powerpoint/2010/main" val="277087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26</a:t>
            </a:fld>
            <a:endParaRPr lang="en-US" dirty="0"/>
          </a:p>
        </p:txBody>
      </p:sp>
    </p:spTree>
    <p:extLst>
      <p:ext uri="{BB962C8B-B14F-4D97-AF65-F5344CB8AC3E}">
        <p14:creationId xmlns:p14="http://schemas.microsoft.com/office/powerpoint/2010/main" val="2427368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28</a:t>
            </a:fld>
            <a:endParaRPr lang="en-US" dirty="0"/>
          </a:p>
        </p:txBody>
      </p:sp>
    </p:spTree>
    <p:extLst>
      <p:ext uri="{BB962C8B-B14F-4D97-AF65-F5344CB8AC3E}">
        <p14:creationId xmlns:p14="http://schemas.microsoft.com/office/powerpoint/2010/main" val="1721115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30</a:t>
            </a:fld>
            <a:endParaRPr lang="en-US" dirty="0"/>
          </a:p>
        </p:txBody>
      </p:sp>
    </p:spTree>
    <p:extLst>
      <p:ext uri="{BB962C8B-B14F-4D97-AF65-F5344CB8AC3E}">
        <p14:creationId xmlns:p14="http://schemas.microsoft.com/office/powerpoint/2010/main" val="2100036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31</a:t>
            </a:fld>
            <a:endParaRPr lang="en-US" dirty="0"/>
          </a:p>
        </p:txBody>
      </p:sp>
    </p:spTree>
    <p:extLst>
      <p:ext uri="{BB962C8B-B14F-4D97-AF65-F5344CB8AC3E}">
        <p14:creationId xmlns:p14="http://schemas.microsoft.com/office/powerpoint/2010/main" val="101763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BA93FE-3503-4DAA-8724-7FF481ECD2C6}" type="slidenum">
              <a:rPr lang="en-US" altLang="en-US" smtClean="0"/>
              <a:pPr>
                <a:spcBef>
                  <a:spcPct val="0"/>
                </a:spcBef>
              </a:pPr>
              <a:t>3</a:t>
            </a:fld>
            <a:endParaRPr lang="en-US" altLang="en-US" dirty="0"/>
          </a:p>
        </p:txBody>
      </p:sp>
      <p:sp>
        <p:nvSpPr>
          <p:cNvPr id="9219" name="Rectangle 2"/>
          <p:cNvSpPr>
            <a:spLocks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solidFill>
                <a:schemeClr val="bg2"/>
              </a:solidFill>
            </a:endParaRPr>
          </a:p>
        </p:txBody>
      </p:sp>
      <p:sp>
        <p:nvSpPr>
          <p:cNvPr id="9220" name="Rectangle 3"/>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dirty="0"/>
              <a:t>5</a:t>
            </a:r>
          </a:p>
        </p:txBody>
      </p:sp>
      <p:sp>
        <p:nvSpPr>
          <p:cNvPr id="9221" name="Rectangle 4"/>
          <p:cNvSpPr>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solidFill>
                <a:schemeClr val="bg2"/>
              </a:solidFill>
            </a:endParaRPr>
          </a:p>
        </p:txBody>
      </p:sp>
      <p:sp>
        <p:nvSpPr>
          <p:cNvPr id="9222" name="Rectangle 5"/>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solidFill>
                <a:schemeClr val="bg2"/>
              </a:solidFill>
            </a:endParaRPr>
          </a:p>
        </p:txBody>
      </p:sp>
      <p:sp>
        <p:nvSpPr>
          <p:cNvPr id="9223" name="Rectangle 6"/>
          <p:cNvSpPr>
            <a:spLocks noGrp="1" noRot="1" noChangeAspect="1" noChangeArrowheads="1" noTextEdit="1"/>
          </p:cNvSpPr>
          <p:nvPr>
            <p:ph type="sldImg"/>
          </p:nvPr>
        </p:nvSpPr>
        <p:spPr>
          <a:xfrm>
            <a:off x="1262063" y="706438"/>
            <a:ext cx="4486275" cy="3467100"/>
          </a:xfrm>
          <a:ln w="12700" cap="flat">
            <a:solidFill>
              <a:schemeClr val="tx1"/>
            </a:solidFill>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899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4</a:t>
            </a:fld>
            <a:endParaRPr lang="en-US" dirty="0"/>
          </a:p>
        </p:txBody>
      </p:sp>
    </p:spTree>
    <p:extLst>
      <p:ext uri="{BB962C8B-B14F-4D97-AF65-F5344CB8AC3E}">
        <p14:creationId xmlns:p14="http://schemas.microsoft.com/office/powerpoint/2010/main" val="118820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BA93FE-3503-4DAA-8724-7FF481ECD2C6}" type="slidenum">
              <a:rPr lang="en-US" altLang="en-US" smtClean="0"/>
              <a:pPr>
                <a:spcBef>
                  <a:spcPct val="0"/>
                </a:spcBef>
              </a:pPr>
              <a:t>5</a:t>
            </a:fld>
            <a:endParaRPr lang="en-US" altLang="en-US" dirty="0"/>
          </a:p>
        </p:txBody>
      </p:sp>
      <p:sp>
        <p:nvSpPr>
          <p:cNvPr id="9219" name="Rectangle 2"/>
          <p:cNvSpPr>
            <a:spLocks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solidFill>
                <a:schemeClr val="bg2"/>
              </a:solidFill>
            </a:endParaRPr>
          </a:p>
        </p:txBody>
      </p:sp>
      <p:sp>
        <p:nvSpPr>
          <p:cNvPr id="9220" name="Rectangle 3"/>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dirty="0"/>
              <a:t>5</a:t>
            </a:r>
          </a:p>
        </p:txBody>
      </p:sp>
      <p:sp>
        <p:nvSpPr>
          <p:cNvPr id="9221" name="Rectangle 4"/>
          <p:cNvSpPr>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solidFill>
                <a:schemeClr val="bg2"/>
              </a:solidFill>
            </a:endParaRPr>
          </a:p>
        </p:txBody>
      </p:sp>
      <p:sp>
        <p:nvSpPr>
          <p:cNvPr id="9222" name="Rectangle 5"/>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solidFill>
                <a:schemeClr val="bg2"/>
              </a:solidFill>
            </a:endParaRPr>
          </a:p>
        </p:txBody>
      </p:sp>
      <p:sp>
        <p:nvSpPr>
          <p:cNvPr id="9223" name="Rectangle 6"/>
          <p:cNvSpPr>
            <a:spLocks noGrp="1" noRot="1" noChangeAspect="1" noChangeArrowheads="1" noTextEdit="1"/>
          </p:cNvSpPr>
          <p:nvPr>
            <p:ph type="sldImg"/>
          </p:nvPr>
        </p:nvSpPr>
        <p:spPr>
          <a:xfrm>
            <a:off x="1262063" y="706438"/>
            <a:ext cx="4486275" cy="3467100"/>
          </a:xfrm>
          <a:ln w="12700" cap="flat">
            <a:solidFill>
              <a:schemeClr val="tx1"/>
            </a:solidFill>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144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dirty="0"/>
          </a:p>
        </p:txBody>
      </p:sp>
    </p:spTree>
    <p:extLst>
      <p:ext uri="{BB962C8B-B14F-4D97-AF65-F5344CB8AC3E}">
        <p14:creationId xmlns:p14="http://schemas.microsoft.com/office/powerpoint/2010/main" val="326055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7</a:t>
            </a:fld>
            <a:endParaRPr lang="en-US" dirty="0"/>
          </a:p>
        </p:txBody>
      </p:sp>
    </p:spTree>
    <p:extLst>
      <p:ext uri="{BB962C8B-B14F-4D97-AF65-F5344CB8AC3E}">
        <p14:creationId xmlns:p14="http://schemas.microsoft.com/office/powerpoint/2010/main" val="333186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8</a:t>
            </a:fld>
            <a:endParaRPr lang="en-US" dirty="0"/>
          </a:p>
        </p:txBody>
      </p:sp>
    </p:spTree>
    <p:extLst>
      <p:ext uri="{BB962C8B-B14F-4D97-AF65-F5344CB8AC3E}">
        <p14:creationId xmlns:p14="http://schemas.microsoft.com/office/powerpoint/2010/main" val="395537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66276-7D2B-43EE-80C6-30DD6061E603}" type="slidenum">
              <a:rPr lang="en-US" altLang="en-US" smtClean="0"/>
              <a:pPr/>
              <a:t>9</a:t>
            </a:fld>
            <a:endParaRPr lang="en-US" altLang="en-US" dirty="0"/>
          </a:p>
        </p:txBody>
      </p:sp>
    </p:spTree>
    <p:extLst>
      <p:ext uri="{BB962C8B-B14F-4D97-AF65-F5344CB8AC3E}">
        <p14:creationId xmlns:p14="http://schemas.microsoft.com/office/powerpoint/2010/main" val="2066801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t="88026"/>
          <a:stretch/>
        </p:blipFill>
        <p:spPr>
          <a:xfrm>
            <a:off x="0" y="6951216"/>
            <a:ext cx="10058400" cy="821184"/>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2" b="66062"/>
          <a:stretch/>
        </p:blipFill>
        <p:spPr>
          <a:xfrm>
            <a:off x="0" y="0"/>
            <a:ext cx="10058400" cy="2560321"/>
          </a:xfrm>
          <a:prstGeom prst="rect">
            <a:avLst/>
          </a:prstGeom>
        </p:spPr>
      </p:pic>
      <p:sp>
        <p:nvSpPr>
          <p:cNvPr id="7" name="Text Placeholder 6"/>
          <p:cNvSpPr>
            <a:spLocks noGrp="1"/>
          </p:cNvSpPr>
          <p:nvPr>
            <p:ph type="body" sz="quarter" idx="10"/>
          </p:nvPr>
        </p:nvSpPr>
        <p:spPr>
          <a:xfrm>
            <a:off x="754063" y="381000"/>
            <a:ext cx="8770937" cy="1371600"/>
          </a:xfrm>
        </p:spPr>
        <p:txBody>
          <a:bodyPr>
            <a:noAutofit/>
          </a:bodyPr>
          <a:lstStyle>
            <a:lvl1pPr marL="0" indent="0" algn="ctr">
              <a:buNone/>
              <a:defRPr sz="4000">
                <a:solidFill>
                  <a:schemeClr val="bg1"/>
                </a:solidFill>
              </a:defRPr>
            </a:lvl1pPr>
            <a:lvl2pPr marL="509320" indent="0" algn="ctr">
              <a:buNone/>
              <a:defRPr sz="4000">
                <a:solidFill>
                  <a:schemeClr val="bg1"/>
                </a:solidFill>
              </a:defRPr>
            </a:lvl2pPr>
            <a:lvl3pPr marL="1018637" indent="0" algn="ctr">
              <a:buNone/>
              <a:defRPr sz="4000">
                <a:solidFill>
                  <a:schemeClr val="bg1"/>
                </a:solidFill>
              </a:defRPr>
            </a:lvl3pPr>
            <a:lvl4pPr marL="1527955" indent="0" algn="ctr">
              <a:buNone/>
              <a:defRPr sz="4000">
                <a:solidFill>
                  <a:schemeClr val="bg1"/>
                </a:solidFill>
              </a:defRPr>
            </a:lvl4pPr>
            <a:lvl5pPr marL="2037275" indent="0" algn="ctr">
              <a:buNone/>
              <a:defRPr sz="4000">
                <a:solidFill>
                  <a:schemeClr val="bg1"/>
                </a:solidFill>
              </a:defRPr>
            </a:lvl5pPr>
          </a:lstStyle>
          <a:p>
            <a:pPr lvl="0"/>
            <a:r>
              <a:rPr lang="en-US" dirty="0" smtClean="0"/>
              <a:t>Edit Master text styles</a:t>
            </a:r>
            <a:endParaRPr lang="en-US" dirty="0"/>
          </a:p>
        </p:txBody>
      </p:sp>
    </p:spTree>
    <p:custDataLst>
      <p:tags r:id="rId1"/>
    </p:custDataLst>
    <p:extLst>
      <p:ext uri="{BB962C8B-B14F-4D97-AF65-F5344CB8AC3E}">
        <p14:creationId xmlns:p14="http://schemas.microsoft.com/office/powerpoint/2010/main" val="27878811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0" y="6942986"/>
            <a:ext cx="9067800" cy="829413"/>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502920" y="1143001"/>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0" y="6942986"/>
            <a:ext cx="9067800" cy="829413"/>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dirty="0"/>
              <a:t>Click to edit Master text styles</a:t>
            </a:r>
          </a:p>
        </p:txBody>
      </p:sp>
      <p:sp>
        <p:nvSpPr>
          <p:cNvPr id="7" name="Content Placeholder 2"/>
          <p:cNvSpPr>
            <a:spLocks noGrp="1"/>
          </p:cNvSpPr>
          <p:nvPr>
            <p:ph idx="14"/>
          </p:nvPr>
        </p:nvSpPr>
        <p:spPr>
          <a:xfrm>
            <a:off x="496635" y="1740657"/>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496635" y="2371672"/>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496635" y="3002687"/>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7"/>
          </p:nvPr>
        </p:nvSpPr>
        <p:spPr>
          <a:xfrm>
            <a:off x="496635" y="3661993"/>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8"/>
          </p:nvPr>
        </p:nvSpPr>
        <p:spPr>
          <a:xfrm>
            <a:off x="496635" y="4321299"/>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6273696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dirty="0"/>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11" name="Content Placeholder 2"/>
          <p:cNvSpPr>
            <a:spLocks noGrp="1"/>
          </p:cNvSpPr>
          <p:nvPr>
            <p:ph idx="14"/>
          </p:nvPr>
        </p:nvSpPr>
        <p:spPr>
          <a:xfrm>
            <a:off x="0" y="6942986"/>
            <a:ext cx="9067800" cy="829414"/>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dirty="0"/>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8" name="Content Placeholder 2"/>
          <p:cNvSpPr>
            <a:spLocks noGrp="1"/>
          </p:cNvSpPr>
          <p:nvPr>
            <p:ph idx="1"/>
          </p:nvPr>
        </p:nvSpPr>
        <p:spPr>
          <a:xfrm>
            <a:off x="502920" y="1143001"/>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4"/>
          </p:nvPr>
        </p:nvSpPr>
        <p:spPr>
          <a:xfrm>
            <a:off x="496635" y="1740657"/>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496635" y="2371672"/>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496635" y="3002687"/>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7"/>
          </p:nvPr>
        </p:nvSpPr>
        <p:spPr>
          <a:xfrm>
            <a:off x="496635" y="3661993"/>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8"/>
          </p:nvPr>
        </p:nvSpPr>
        <p:spPr>
          <a:xfrm>
            <a:off x="496635" y="4321299"/>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9"/>
          </p:nvPr>
        </p:nvSpPr>
        <p:spPr>
          <a:xfrm>
            <a:off x="533400" y="4980605"/>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0"/>
          </p:nvPr>
        </p:nvSpPr>
        <p:spPr>
          <a:xfrm>
            <a:off x="527115" y="5578261"/>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21"/>
          </p:nvPr>
        </p:nvSpPr>
        <p:spPr>
          <a:xfrm>
            <a:off x="527115" y="6209276"/>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22"/>
          </p:nvPr>
        </p:nvSpPr>
        <p:spPr>
          <a:xfrm>
            <a:off x="527115" y="6840291"/>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3"/>
          </p:nvPr>
        </p:nvSpPr>
        <p:spPr>
          <a:xfrm>
            <a:off x="527115" y="7499597"/>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4"/>
          </p:nvPr>
        </p:nvSpPr>
        <p:spPr>
          <a:xfrm>
            <a:off x="527115" y="8158903"/>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4988179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259081"/>
            <a:ext cx="9052560" cy="672897"/>
          </a:xfrm>
          <a:prstGeom prst="rect">
            <a:avLst/>
          </a:prstGeom>
        </p:spPr>
        <p:txBody>
          <a:bodyPr vert="horz" lIns="91391" tIns="45697" rIns="91391" bIns="45697" rtlCol="0" anchor="ctr">
            <a:normAutofit/>
          </a:bodyPr>
          <a:lstStyle/>
          <a:p>
            <a:r>
              <a:rPr lang="en-US" dirty="0"/>
              <a:t>Click to edit Master 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5556"/>
          <a:stretch/>
        </p:blipFill>
        <p:spPr>
          <a:xfrm>
            <a:off x="0" y="6684264"/>
            <a:ext cx="10058400" cy="1122680"/>
          </a:xfrm>
          <a:prstGeom prst="rect">
            <a:avLst/>
          </a:prstGeom>
        </p:spPr>
      </p:pic>
      <p:sp>
        <p:nvSpPr>
          <p:cNvPr id="6" name="Text Placeholder 2"/>
          <p:cNvSpPr>
            <a:spLocks noGrp="1"/>
          </p:cNvSpPr>
          <p:nvPr>
            <p:ph idx="1"/>
          </p:nvPr>
        </p:nvSpPr>
        <p:spPr>
          <a:xfrm>
            <a:off x="502920" y="1122680"/>
            <a:ext cx="9052560" cy="5786120"/>
          </a:xfrm>
          <a:prstGeom prst="rect">
            <a:avLst/>
          </a:prstGeom>
        </p:spPr>
        <p:txBody>
          <a:bodyPr vert="horz" lIns="91391" tIns="45697" rIns="91391" bIns="4569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057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150185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dirty="0"/>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372600" y="7346126"/>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dirty="0"/>
          </a:p>
        </p:txBody>
      </p:sp>
      <p:sp>
        <p:nvSpPr>
          <p:cNvPr id="4" name="TextBox 3"/>
          <p:cNvSpPr txBox="1"/>
          <p:nvPr userDrawn="1"/>
        </p:nvSpPr>
        <p:spPr>
          <a:xfrm>
            <a:off x="7759307" y="7391400"/>
            <a:ext cx="1841893" cy="430887"/>
          </a:xfrm>
          <a:prstGeom prst="rect">
            <a:avLst/>
          </a:prstGeom>
          <a:noFill/>
        </p:spPr>
        <p:txBody>
          <a:bodyPr wrap="square" rtlCol="0">
            <a:spAutoFit/>
          </a:bodyPr>
          <a:lstStyle/>
          <a:p>
            <a:r>
              <a:rPr lang="en-US" sz="1100" dirty="0" smtClean="0">
                <a:solidFill>
                  <a:schemeClr val="bg1"/>
                </a:solidFill>
              </a:rPr>
              <a:t>Improving</a:t>
            </a:r>
            <a:r>
              <a:rPr lang="en-US" sz="1100" baseline="0" dirty="0" smtClean="0">
                <a:solidFill>
                  <a:schemeClr val="bg1"/>
                </a:solidFill>
              </a:rPr>
              <a:t> Antibiotic Use – Patient Safety Issue</a:t>
            </a:r>
            <a:endParaRPr lang="en-US" sz="1100" dirty="0">
              <a:solidFill>
                <a:schemeClr val="bg1"/>
              </a:solidFill>
            </a:endParaRPr>
          </a:p>
        </p:txBody>
      </p:sp>
      <p:sp>
        <p:nvSpPr>
          <p:cNvPr id="8" name="Rectangle 7"/>
          <p:cNvSpPr/>
          <p:nvPr userDrawn="1"/>
        </p:nvSpPr>
        <p:spPr>
          <a:xfrm>
            <a:off x="541866" y="7126069"/>
            <a:ext cx="2040013" cy="646331"/>
          </a:xfrm>
          <a:prstGeom prst="rect">
            <a:avLst/>
          </a:prstGeom>
        </p:spPr>
        <p:txBody>
          <a:bodyPr wrap="square">
            <a:spAutoFit/>
          </a:bodyPr>
          <a:lstStyle/>
          <a:p>
            <a:r>
              <a:rPr lang="en-US" sz="1200" dirty="0" smtClean="0">
                <a:solidFill>
                  <a:srgbClr val="000000"/>
                </a:solidFill>
                <a:cs typeface="Arial" panose="020B0604020202020204" pitchFamily="34" charset="0"/>
              </a:rPr>
              <a:t>AHRQ Safety Program for Improving Antibiotic Use – Acute Care</a:t>
            </a:r>
            <a:endParaRPr lang="en-US" sz="1200" dirty="0">
              <a:solidFill>
                <a:srgbClr val="000000"/>
              </a:solidFill>
            </a:endParaRPr>
          </a:p>
        </p:txBody>
      </p:sp>
      <p:cxnSp>
        <p:nvCxnSpPr>
          <p:cNvPr id="9" name="Straight Connector 8"/>
          <p:cNvCxnSpPr/>
          <p:nvPr userDrawn="1"/>
        </p:nvCxnSpPr>
        <p:spPr>
          <a:xfrm>
            <a:off x="534939" y="7148250"/>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0"/>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ic.microbiologyresearch.org/content/journal/micro/10.1099/mic.0.040618-0#tab2"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54380" y="2601172"/>
            <a:ext cx="8999220" cy="1666028"/>
          </a:xfrm>
        </p:spPr>
        <p:txBody>
          <a:bodyPr>
            <a:normAutofit fontScale="90000"/>
          </a:bodyPr>
          <a:lstStyle/>
          <a:p>
            <a:r>
              <a:rPr lang="en-US" dirty="0" smtClean="0"/>
              <a:t>Making the Case That Improving Antibiotic Use Is a Patient Safety Issue</a:t>
            </a:r>
            <a:endParaRPr lang="en-US" dirty="0"/>
          </a:p>
        </p:txBody>
      </p:sp>
      <p:sp>
        <p:nvSpPr>
          <p:cNvPr id="8" name="Subtitle 7"/>
          <p:cNvSpPr>
            <a:spLocks noGrp="1"/>
          </p:cNvSpPr>
          <p:nvPr>
            <p:ph type="subTitle" idx="1"/>
          </p:nvPr>
        </p:nvSpPr>
        <p:spPr/>
        <p:txBody>
          <a:bodyPr/>
          <a:lstStyle/>
          <a:p>
            <a:r>
              <a:rPr lang="en-US" dirty="0" smtClean="0"/>
              <a:t>Acute Care</a:t>
            </a:r>
            <a:endParaRPr lang="en-US" dirty="0"/>
          </a:p>
        </p:txBody>
      </p:sp>
      <p:sp>
        <p:nvSpPr>
          <p:cNvPr id="5" name="Text Placeholder 4"/>
          <p:cNvSpPr>
            <a:spLocks noGrp="1"/>
          </p:cNvSpPr>
          <p:nvPr>
            <p:ph type="body" sz="quarter" idx="10"/>
          </p:nvPr>
        </p:nvSpPr>
        <p:spPr/>
        <p:txBody>
          <a:bodyPr/>
          <a:lstStyle/>
          <a:p>
            <a:r>
              <a:rPr lang="en-US" dirty="0"/>
              <a:t>AHRQ Safety Program for Improving </a:t>
            </a:r>
          </a:p>
          <a:p>
            <a:r>
              <a:rPr lang="en-US" dirty="0"/>
              <a:t>Antibiotic </a:t>
            </a:r>
            <a:r>
              <a:rPr lang="en-US" dirty="0" smtClean="0"/>
              <a:t>Use</a:t>
            </a:r>
            <a:endParaRPr lang="en-US" dirty="0"/>
          </a:p>
        </p:txBody>
      </p:sp>
      <p:sp>
        <p:nvSpPr>
          <p:cNvPr id="7" name="TextBox 6"/>
          <p:cNvSpPr txBox="1"/>
          <p:nvPr/>
        </p:nvSpPr>
        <p:spPr>
          <a:xfrm>
            <a:off x="7082319" y="7300461"/>
            <a:ext cx="2667000" cy="461665"/>
          </a:xfrm>
          <a:prstGeom prst="rect">
            <a:avLst/>
          </a:prstGeom>
          <a:noFill/>
        </p:spPr>
        <p:txBody>
          <a:bodyPr wrap="square" rtlCol="0">
            <a:spAutoFit/>
          </a:bodyPr>
          <a:lstStyle/>
          <a:p>
            <a:pPr algn="r"/>
            <a:r>
              <a:rPr lang="en-US" sz="1200" dirty="0" smtClean="0">
                <a:solidFill>
                  <a:schemeClr val="bg1"/>
                </a:solidFill>
              </a:rPr>
              <a:t>AHRQ Pub. No. 17(20)-0028-EF</a:t>
            </a:r>
          </a:p>
          <a:p>
            <a:pPr algn="r"/>
            <a:r>
              <a:rPr lang="en-US" sz="1200" dirty="0" smtClean="0">
                <a:solidFill>
                  <a:schemeClr val="bg1"/>
                </a:solidFill>
              </a:rPr>
              <a:t>November 2019 </a:t>
            </a:r>
            <a:endParaRPr lang="en-US" sz="1200" dirty="0">
              <a:solidFill>
                <a:schemeClr val="bg1"/>
              </a:solidFill>
            </a:endParaRPr>
          </a:p>
        </p:txBody>
      </p:sp>
    </p:spTree>
    <p:custDataLst>
      <p:tags r:id="rId1"/>
    </p:custDataLst>
    <p:extLst>
      <p:ext uri="{BB962C8B-B14F-4D97-AF65-F5344CB8AC3E}">
        <p14:creationId xmlns:p14="http://schemas.microsoft.com/office/powerpoint/2010/main" val="384341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Clinical Case</a:t>
            </a:r>
          </a:p>
        </p:txBody>
      </p:sp>
      <p:sp>
        <p:nvSpPr>
          <p:cNvPr id="3" name="Content Placeholder 2"/>
          <p:cNvSpPr>
            <a:spLocks noGrp="1"/>
          </p:cNvSpPr>
          <p:nvPr>
            <p:ph idx="1"/>
          </p:nvPr>
        </p:nvSpPr>
        <p:spPr>
          <a:xfrm>
            <a:off x="609600" y="1067382"/>
            <a:ext cx="9250680" cy="6324600"/>
          </a:xfrm>
        </p:spPr>
        <p:txBody>
          <a:bodyPr>
            <a:noAutofit/>
          </a:bodyPr>
          <a:lstStyle/>
          <a:p>
            <a:r>
              <a:rPr lang="en-US" dirty="0"/>
              <a:t>50-year-old man with cerebral </a:t>
            </a:r>
            <a:r>
              <a:rPr lang="en-US" dirty="0" smtClean="0"/>
              <a:t>palsy</a:t>
            </a:r>
            <a:r>
              <a:rPr lang="en-US" baseline="30000" dirty="0" smtClean="0"/>
              <a:t>7</a:t>
            </a:r>
            <a:endParaRPr lang="en-US" baseline="30000" dirty="0"/>
          </a:p>
          <a:p>
            <a:pPr lvl="1"/>
            <a:r>
              <a:rPr lang="en-US" dirty="0"/>
              <a:t>Known seizure history </a:t>
            </a:r>
          </a:p>
          <a:p>
            <a:pPr lvl="1"/>
            <a:r>
              <a:rPr lang="en-US" dirty="0"/>
              <a:t>Presented to emergency department with a </a:t>
            </a:r>
            <a:r>
              <a:rPr lang="en-US" dirty="0" smtClean="0"/>
              <a:t>seizure</a:t>
            </a:r>
            <a:endParaRPr lang="en-US" dirty="0"/>
          </a:p>
          <a:p>
            <a:r>
              <a:rPr lang="en-US" dirty="0"/>
              <a:t>Chest imaging: bilateral airspace opacities                                      at the base of his lungs</a:t>
            </a:r>
          </a:p>
          <a:p>
            <a:r>
              <a:rPr lang="en-US" dirty="0" smtClean="0"/>
              <a:t>Not </a:t>
            </a:r>
            <a:r>
              <a:rPr lang="en-US" dirty="0"/>
              <a:t>producing sputum, so sputum cultures were not sent</a:t>
            </a:r>
          </a:p>
          <a:p>
            <a:r>
              <a:rPr lang="en-US" dirty="0" smtClean="0"/>
              <a:t>Initiated </a:t>
            </a:r>
            <a:r>
              <a:rPr lang="en-US" dirty="0"/>
              <a:t>on piperacillin/tazobactam for presumed aspiration pneumonia</a:t>
            </a:r>
          </a:p>
          <a:p>
            <a:r>
              <a:rPr lang="en-US" dirty="0" smtClean="0"/>
              <a:t>Admitted </a:t>
            </a:r>
            <a:r>
              <a:rPr lang="en-US" dirty="0"/>
              <a:t>to the intensive care unit</a:t>
            </a:r>
          </a:p>
          <a:p>
            <a:r>
              <a:rPr lang="en-US" dirty="0" smtClean="0"/>
              <a:t>Clinical </a:t>
            </a:r>
            <a:r>
              <a:rPr lang="en-US" dirty="0"/>
              <a:t>improvement within 24 hours</a:t>
            </a:r>
          </a:p>
          <a:p>
            <a:r>
              <a:rPr lang="en-US" dirty="0" smtClean="0"/>
              <a:t>Upon </a:t>
            </a:r>
            <a:r>
              <a:rPr lang="en-US" dirty="0"/>
              <a:t>discharge from ICU, completed 7-day course of piperacillin/tazobactam and discharged home</a:t>
            </a:r>
          </a:p>
        </p:txBody>
      </p:sp>
      <p:sp>
        <p:nvSpPr>
          <p:cNvPr id="7" name="Oval 6" descr="Picture of male patient in a wheelchair" title="Patient"/>
          <p:cNvSpPr>
            <a:spLocks/>
          </p:cNvSpPr>
          <p:nvPr/>
        </p:nvSpPr>
        <p:spPr>
          <a:xfrm>
            <a:off x="8282550" y="1067382"/>
            <a:ext cx="1577730" cy="155550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993EEC8E-C5CF-40DF-832D-5BCB0E209B98}" type="slidenum">
              <a:rPr lang="en-US" smtClean="0"/>
              <a:t>10</a:t>
            </a:fld>
            <a:endParaRPr lang="en-US" dirty="0"/>
          </a:p>
        </p:txBody>
      </p:sp>
    </p:spTree>
    <p:custDataLst>
      <p:tags r:id="rId1"/>
    </p:custDataLst>
    <p:extLst>
      <p:ext uri="{BB962C8B-B14F-4D97-AF65-F5344CB8AC3E}">
        <p14:creationId xmlns:p14="http://schemas.microsoft.com/office/powerpoint/2010/main" val="1795975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Case, Continued</a:t>
            </a:r>
            <a:endParaRPr lang="en-US" dirty="0"/>
          </a:p>
        </p:txBody>
      </p:sp>
      <p:sp>
        <p:nvSpPr>
          <p:cNvPr id="3" name="Content Placeholder 2"/>
          <p:cNvSpPr>
            <a:spLocks noGrp="1"/>
          </p:cNvSpPr>
          <p:nvPr>
            <p:ph idx="1"/>
          </p:nvPr>
        </p:nvSpPr>
        <p:spPr>
          <a:xfrm>
            <a:off x="722599" y="1338790"/>
            <a:ext cx="8564880" cy="2242609"/>
          </a:xfrm>
        </p:spPr>
        <p:txBody>
          <a:bodyPr>
            <a:noAutofit/>
          </a:bodyPr>
          <a:lstStyle/>
          <a:p>
            <a:r>
              <a:rPr lang="en-US" dirty="0" smtClean="0"/>
              <a:t>One week later: Re-presented to the hospital with a fulminant </a:t>
            </a:r>
            <a:r>
              <a:rPr lang="en-US" i="1" dirty="0" smtClean="0"/>
              <a:t>Clostridioides difficile </a:t>
            </a:r>
            <a:r>
              <a:rPr lang="en-US" dirty="0" smtClean="0"/>
              <a:t>infection</a:t>
            </a:r>
          </a:p>
          <a:p>
            <a:r>
              <a:rPr lang="en-US" dirty="0"/>
              <a:t>Day 18 of hospitalization: </a:t>
            </a:r>
            <a:r>
              <a:rPr lang="en-US" dirty="0" smtClean="0"/>
              <a:t>Died</a:t>
            </a:r>
            <a:endParaRPr lang="en-US" dirty="0"/>
          </a:p>
        </p:txBody>
      </p:sp>
      <p:sp>
        <p:nvSpPr>
          <p:cNvPr id="9" name="Oval 8" descr="Photo of a cemetery with a blank tombstone in the foreground" title="Cemetery"/>
          <p:cNvSpPr>
            <a:spLocks/>
          </p:cNvSpPr>
          <p:nvPr/>
        </p:nvSpPr>
        <p:spPr>
          <a:xfrm>
            <a:off x="2719039" y="3124200"/>
            <a:ext cx="4572000" cy="35814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11</a:t>
            </a:fld>
            <a:endParaRPr lang="en-US" dirty="0"/>
          </a:p>
        </p:txBody>
      </p:sp>
    </p:spTree>
    <p:custDataLst>
      <p:tags r:id="rId1"/>
    </p:custDataLst>
    <p:extLst>
      <p:ext uri="{BB962C8B-B14F-4D97-AF65-F5344CB8AC3E}">
        <p14:creationId xmlns:p14="http://schemas.microsoft.com/office/powerpoint/2010/main" val="1058130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Areas for Improvement?</a:t>
            </a:r>
          </a:p>
        </p:txBody>
      </p:sp>
      <p:pic>
        <p:nvPicPr>
          <p:cNvPr id="10" name="Picture 9" descr="Graphic of arrow going through swiss cheese slices. " title="Where are the areas for improve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260600"/>
            <a:ext cx="8052816" cy="3230880"/>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12</a:t>
            </a:fld>
            <a:endParaRPr lang="en-US" dirty="0"/>
          </a:p>
        </p:txBody>
      </p:sp>
      <p:sp>
        <p:nvSpPr>
          <p:cNvPr id="3" name="Content Placeholder 2"/>
          <p:cNvSpPr>
            <a:spLocks noGrp="1"/>
          </p:cNvSpPr>
          <p:nvPr>
            <p:ph idx="13"/>
          </p:nvPr>
        </p:nvSpPr>
        <p:spPr>
          <a:xfrm>
            <a:off x="7315200" y="5334000"/>
            <a:ext cx="2362200" cy="304800"/>
          </a:xfrm>
        </p:spPr>
        <p:txBody>
          <a:bodyPr/>
          <a:lstStyle/>
          <a:p>
            <a:pPr marL="0" indent="0">
              <a:buNone/>
            </a:pPr>
            <a:r>
              <a:rPr lang="en-US" sz="900" dirty="0" smtClean="0"/>
              <a:t>Image credit: Reason </a:t>
            </a:r>
            <a:r>
              <a:rPr lang="en-US" sz="900" dirty="0"/>
              <a:t>J. Human Error. Cambridge: Cambridge University Press; 1990</a:t>
            </a:r>
            <a:r>
              <a:rPr lang="en-US" sz="900" dirty="0" smtClean="0"/>
              <a:t>.</a:t>
            </a:r>
            <a:endParaRPr lang="en-US" dirty="0"/>
          </a:p>
        </p:txBody>
      </p:sp>
    </p:spTree>
    <p:custDataLst>
      <p:tags r:id="rId1"/>
    </p:custDataLst>
    <p:extLst>
      <p:ext uri="{BB962C8B-B14F-4D97-AF65-F5344CB8AC3E}">
        <p14:creationId xmlns:p14="http://schemas.microsoft.com/office/powerpoint/2010/main" val="861204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Areas for Improvement? Step 1</a:t>
            </a:r>
          </a:p>
        </p:txBody>
      </p:sp>
      <p:pic>
        <p:nvPicPr>
          <p:cNvPr id="8" name="Picture 7" descr="Graphic of arrow going through swiss cheese slices. &#10;Text reads:&#10;1. Patient prematurely started on broad spectrum antibiotics in the emergency department." title="Where are the areas for improvement? Step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467" y="1627176"/>
            <a:ext cx="3218688" cy="4578096"/>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13</a:t>
            </a:fld>
            <a:endParaRPr lang="en-US" dirty="0"/>
          </a:p>
        </p:txBody>
      </p:sp>
      <p:sp>
        <p:nvSpPr>
          <p:cNvPr id="3" name="Content Placeholder 2"/>
          <p:cNvSpPr>
            <a:spLocks noGrp="1"/>
          </p:cNvSpPr>
          <p:nvPr>
            <p:ph idx="13"/>
          </p:nvPr>
        </p:nvSpPr>
        <p:spPr>
          <a:xfrm>
            <a:off x="7711954" y="6324600"/>
            <a:ext cx="2422646" cy="413809"/>
          </a:xfrm>
        </p:spPr>
        <p:txBody>
          <a:bodyPr/>
          <a:lstStyle/>
          <a:p>
            <a:pPr marL="0" indent="0">
              <a:buNone/>
            </a:pPr>
            <a:r>
              <a:rPr lang="en-US" sz="900" dirty="0"/>
              <a:t>Image credit: </a:t>
            </a:r>
            <a:r>
              <a:rPr lang="en-US" sz="900" dirty="0" smtClean="0"/>
              <a:t>Reason </a:t>
            </a:r>
            <a:r>
              <a:rPr lang="en-US" sz="900" dirty="0"/>
              <a:t>J. Human Error. Cambridge: Cambridge University Press; 1990</a:t>
            </a:r>
            <a:r>
              <a:rPr lang="en-US" sz="900" dirty="0" smtClean="0"/>
              <a:t>.</a:t>
            </a:r>
            <a:endParaRPr lang="en-US" sz="900" dirty="0"/>
          </a:p>
        </p:txBody>
      </p:sp>
    </p:spTree>
    <p:custDataLst>
      <p:tags r:id="rId1"/>
    </p:custDataLst>
    <p:extLst>
      <p:ext uri="{BB962C8B-B14F-4D97-AF65-F5344CB8AC3E}">
        <p14:creationId xmlns:p14="http://schemas.microsoft.com/office/powerpoint/2010/main" val="66938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Areas for Improvement? Step 2</a:t>
            </a:r>
          </a:p>
        </p:txBody>
      </p:sp>
      <p:pic>
        <p:nvPicPr>
          <p:cNvPr id="10" name="Picture 9" descr="Graphic of arrow going through swiss cheese slices. &#10;Text reads:&#10;1. Patient prematurely started on broad spectrum antibiotics in the emergency department.&#10;2. Decision to continue antibiotics not revisited at time of admission to the ICU." title="Where are the areas for improvement? Step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253" y="1441820"/>
            <a:ext cx="4657344" cy="4760976"/>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14</a:t>
            </a:fld>
            <a:endParaRPr lang="en-US" dirty="0"/>
          </a:p>
        </p:txBody>
      </p:sp>
      <p:sp>
        <p:nvSpPr>
          <p:cNvPr id="3" name="Content Placeholder 2"/>
          <p:cNvSpPr>
            <a:spLocks noGrp="1"/>
          </p:cNvSpPr>
          <p:nvPr>
            <p:ph idx="13"/>
          </p:nvPr>
        </p:nvSpPr>
        <p:spPr>
          <a:xfrm>
            <a:off x="7695925" y="6288943"/>
            <a:ext cx="2392680" cy="426718"/>
          </a:xfrm>
        </p:spPr>
        <p:txBody>
          <a:bodyPr/>
          <a:lstStyle/>
          <a:p>
            <a:pPr marL="0" indent="0">
              <a:buNone/>
            </a:pPr>
            <a:r>
              <a:rPr lang="en-US" sz="900" dirty="0"/>
              <a:t>Image credit: </a:t>
            </a:r>
            <a:r>
              <a:rPr lang="en-US" sz="900" dirty="0" smtClean="0"/>
              <a:t>Reason </a:t>
            </a:r>
            <a:r>
              <a:rPr lang="en-US" sz="900" dirty="0"/>
              <a:t>J. Human Error. Cambridge: Cambridge University Press; 1990</a:t>
            </a:r>
            <a:r>
              <a:rPr lang="en-US" sz="900" dirty="0" smtClean="0"/>
              <a:t>.</a:t>
            </a:r>
            <a:endParaRPr lang="en-US" sz="900" dirty="0"/>
          </a:p>
        </p:txBody>
      </p:sp>
    </p:spTree>
    <p:custDataLst>
      <p:tags r:id="rId1"/>
    </p:custDataLst>
    <p:extLst>
      <p:ext uri="{BB962C8B-B14F-4D97-AF65-F5344CB8AC3E}">
        <p14:creationId xmlns:p14="http://schemas.microsoft.com/office/powerpoint/2010/main" val="1573983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Areas for Improvement? Step 3</a:t>
            </a:r>
          </a:p>
        </p:txBody>
      </p:sp>
      <p:pic>
        <p:nvPicPr>
          <p:cNvPr id="3" name="Picture 2" descr="Graphic of arrow going through swiss cheese slices. &#10;Text reads:&#10;1. Patient prematurely started on broad spectrum antibiotics in the emergency department.&#10;2. Decision to continue antibiotics not revisited at time of admission to the ICU.&#10;3. Decision to continue antibiotics not revisited the next day after patient improved." title="Where are the areas for improve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542" y="1391800"/>
            <a:ext cx="6126480" cy="5943600"/>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15</a:t>
            </a:fld>
            <a:endParaRPr lang="en-US" dirty="0"/>
          </a:p>
        </p:txBody>
      </p:sp>
      <p:sp>
        <p:nvSpPr>
          <p:cNvPr id="8" name="Content Placeholder 4"/>
          <p:cNvSpPr>
            <a:spLocks noGrp="1"/>
          </p:cNvSpPr>
          <p:nvPr>
            <p:ph idx="13"/>
          </p:nvPr>
        </p:nvSpPr>
        <p:spPr>
          <a:xfrm>
            <a:off x="7696200" y="6400800"/>
            <a:ext cx="2423160" cy="304800"/>
          </a:xfrm>
        </p:spPr>
        <p:txBody>
          <a:bodyPr/>
          <a:lstStyle/>
          <a:p>
            <a:pPr marL="0" indent="0">
              <a:buNone/>
            </a:pPr>
            <a:r>
              <a:rPr lang="en-US" sz="900" dirty="0"/>
              <a:t>Image credit: </a:t>
            </a:r>
            <a:r>
              <a:rPr lang="en-US" sz="900" dirty="0" smtClean="0"/>
              <a:t>Reason </a:t>
            </a:r>
            <a:r>
              <a:rPr lang="en-US" sz="900" dirty="0"/>
              <a:t>J. Human Error. Cambridge: Cambridge University Press; 1990. </a:t>
            </a:r>
          </a:p>
        </p:txBody>
      </p:sp>
    </p:spTree>
    <p:custDataLst>
      <p:tags r:id="rId1"/>
    </p:custDataLst>
    <p:extLst>
      <p:ext uri="{BB962C8B-B14F-4D97-AF65-F5344CB8AC3E}">
        <p14:creationId xmlns:p14="http://schemas.microsoft.com/office/powerpoint/2010/main" val="64078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Areas for Improvement? Step 4</a:t>
            </a:r>
          </a:p>
        </p:txBody>
      </p:sp>
      <p:pic>
        <p:nvPicPr>
          <p:cNvPr id="4" name="Picture 3" descr="Graphic of arrow going through swiss cheese slices. &#10;Text reads:&#10;1. Patient prematurely started on broad spectrum antibiotics in the emergency department.&#10;2. Decision to continue antibiotics not revisited at time of admission to the ICU.&#10;3. Decision to continue antibiotics not revisited the next day after patient improved.&#10;4. No discussion by ICU team on discontinuing therapy prior to floor transfer." title="Where are the areas for improve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780" y="1294589"/>
            <a:ext cx="7388352" cy="6035040"/>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16</a:t>
            </a:fld>
            <a:endParaRPr lang="en-US" dirty="0"/>
          </a:p>
        </p:txBody>
      </p:sp>
      <p:sp>
        <p:nvSpPr>
          <p:cNvPr id="3" name="Content Placeholder 2"/>
          <p:cNvSpPr>
            <a:spLocks noGrp="1"/>
          </p:cNvSpPr>
          <p:nvPr>
            <p:ph idx="13"/>
          </p:nvPr>
        </p:nvSpPr>
        <p:spPr>
          <a:xfrm>
            <a:off x="7665720" y="6789998"/>
            <a:ext cx="2392680" cy="352125"/>
          </a:xfrm>
        </p:spPr>
        <p:txBody>
          <a:bodyPr/>
          <a:lstStyle/>
          <a:p>
            <a:pPr marL="0" indent="0">
              <a:buNone/>
            </a:pPr>
            <a:r>
              <a:rPr lang="en-US" sz="900" dirty="0"/>
              <a:t>Image credit: </a:t>
            </a:r>
            <a:r>
              <a:rPr lang="en-US" sz="900" dirty="0" smtClean="0"/>
              <a:t>Reason </a:t>
            </a:r>
            <a:r>
              <a:rPr lang="en-US" sz="900" dirty="0"/>
              <a:t>J. Human Error. Cambridge: Cambridge University Press; 1990</a:t>
            </a:r>
            <a:r>
              <a:rPr lang="en-US" sz="900" dirty="0" smtClean="0"/>
              <a:t>.</a:t>
            </a:r>
            <a:endParaRPr lang="en-US" sz="900" dirty="0"/>
          </a:p>
        </p:txBody>
      </p:sp>
    </p:spTree>
    <p:custDataLst>
      <p:tags r:id="rId1"/>
    </p:custDataLst>
    <p:extLst>
      <p:ext uri="{BB962C8B-B14F-4D97-AF65-F5344CB8AC3E}">
        <p14:creationId xmlns:p14="http://schemas.microsoft.com/office/powerpoint/2010/main" val="525445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Areas for Improvement? Step 5</a:t>
            </a:r>
          </a:p>
        </p:txBody>
      </p:sp>
      <p:pic>
        <p:nvPicPr>
          <p:cNvPr id="5" name="Picture 4" descr="Graphic of arrow going through swiss cheese slices. &#10;Text reads:&#10;1. Patient prematurely started on broad spectrum antibiotics in the emergency department.&#10;2. Decision to continue antibiotics not revisited at time of admission to the ICU.&#10;3. Decision to continue antibiotics not revisited the next day after patient improved.&#10;4. No discussion by ICU team on discontinuing therapy prior to floor transfer.&#10;5. No discussion by floor team on discontinuing therapy when transferred to the floor. &#10;Patient dies. Antibiotic complications likely caused this sentinel event" title="Where are the areas for improve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 y="1234981"/>
            <a:ext cx="9997440" cy="6089904"/>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17</a:t>
            </a:fld>
            <a:endParaRPr lang="en-US" dirty="0"/>
          </a:p>
        </p:txBody>
      </p:sp>
      <p:sp>
        <p:nvSpPr>
          <p:cNvPr id="3" name="Content Placeholder 2"/>
          <p:cNvSpPr>
            <a:spLocks noGrp="1"/>
          </p:cNvSpPr>
          <p:nvPr>
            <p:ph idx="13"/>
          </p:nvPr>
        </p:nvSpPr>
        <p:spPr>
          <a:xfrm>
            <a:off x="7665720" y="6629400"/>
            <a:ext cx="2392680" cy="320580"/>
          </a:xfrm>
        </p:spPr>
        <p:txBody>
          <a:bodyPr/>
          <a:lstStyle/>
          <a:p>
            <a:pPr marL="0" indent="0">
              <a:buNone/>
            </a:pPr>
            <a:r>
              <a:rPr lang="en-US" sz="900" dirty="0"/>
              <a:t>Image credit: </a:t>
            </a:r>
            <a:r>
              <a:rPr lang="en-US" sz="900" dirty="0" smtClean="0"/>
              <a:t>Reason </a:t>
            </a:r>
            <a:r>
              <a:rPr lang="en-US" sz="900" dirty="0"/>
              <a:t>J. Human Error. Cambridge: Cambridge University Press; 1990</a:t>
            </a:r>
            <a:r>
              <a:rPr lang="en-US" sz="900" dirty="0" smtClean="0"/>
              <a:t>.</a:t>
            </a:r>
            <a:endParaRPr lang="en-US" sz="900" dirty="0"/>
          </a:p>
        </p:txBody>
      </p:sp>
    </p:spTree>
    <p:custDataLst>
      <p:tags r:id="rId1"/>
    </p:custDataLst>
    <p:extLst>
      <p:ext uri="{BB962C8B-B14F-4D97-AF65-F5344CB8AC3E}">
        <p14:creationId xmlns:p14="http://schemas.microsoft.com/office/powerpoint/2010/main" val="71237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Case 2</a:t>
            </a:r>
          </a:p>
        </p:txBody>
      </p:sp>
      <p:sp>
        <p:nvSpPr>
          <p:cNvPr id="3" name="Content Placeholder 2"/>
          <p:cNvSpPr>
            <a:spLocks noGrp="1"/>
          </p:cNvSpPr>
          <p:nvPr>
            <p:ph idx="1"/>
          </p:nvPr>
        </p:nvSpPr>
        <p:spPr>
          <a:xfrm>
            <a:off x="592709" y="1346072"/>
            <a:ext cx="5808091" cy="717181"/>
          </a:xfrm>
        </p:spPr>
        <p:txBody>
          <a:bodyPr>
            <a:noAutofit/>
          </a:bodyPr>
          <a:lstStyle/>
          <a:p>
            <a:r>
              <a:rPr lang="en-US" sz="2200" dirty="0"/>
              <a:t>76-year-old woman presents to her doctor for her annual visit</a:t>
            </a:r>
          </a:p>
        </p:txBody>
      </p:sp>
      <p:sp>
        <p:nvSpPr>
          <p:cNvPr id="12" name="Content Placeholder 2"/>
          <p:cNvSpPr>
            <a:spLocks noGrp="1"/>
          </p:cNvSpPr>
          <p:nvPr>
            <p:ph idx="1"/>
          </p:nvPr>
        </p:nvSpPr>
        <p:spPr>
          <a:xfrm>
            <a:off x="592709" y="2473946"/>
            <a:ext cx="5808091" cy="754859"/>
          </a:xfrm>
        </p:spPr>
        <p:txBody>
          <a:bodyPr>
            <a:noAutofit/>
          </a:bodyPr>
          <a:lstStyle/>
          <a:p>
            <a:r>
              <a:rPr lang="en-US" sz="2200" dirty="0"/>
              <a:t>Complains of difficulty falling asleep; otherwise feels well</a:t>
            </a:r>
          </a:p>
        </p:txBody>
      </p:sp>
      <p:sp>
        <p:nvSpPr>
          <p:cNvPr id="14" name="Content Placeholder 2"/>
          <p:cNvSpPr>
            <a:spLocks noGrp="1"/>
          </p:cNvSpPr>
          <p:nvPr>
            <p:ph idx="1"/>
          </p:nvPr>
        </p:nvSpPr>
        <p:spPr>
          <a:xfrm>
            <a:off x="592709" y="3639498"/>
            <a:ext cx="8989949" cy="793352"/>
          </a:xfrm>
        </p:spPr>
        <p:txBody>
          <a:bodyPr>
            <a:noAutofit/>
          </a:bodyPr>
          <a:lstStyle/>
          <a:p>
            <a:r>
              <a:rPr lang="en-US" sz="2200" dirty="0"/>
              <a:t>Her doctor sends a urinalysis and urine </a:t>
            </a:r>
            <a:r>
              <a:rPr lang="en-US" sz="2200" dirty="0" smtClean="0"/>
              <a:t/>
            </a:r>
            <a:br>
              <a:rPr lang="en-US" sz="2200" dirty="0" smtClean="0"/>
            </a:br>
            <a:r>
              <a:rPr lang="en-US" sz="2200" dirty="0" smtClean="0"/>
              <a:t>culture </a:t>
            </a:r>
            <a:r>
              <a:rPr lang="en-US" sz="2200" dirty="0"/>
              <a:t>in case her symptoms are related to a urinary tract infection (UTI)</a:t>
            </a:r>
          </a:p>
        </p:txBody>
      </p:sp>
      <p:sp>
        <p:nvSpPr>
          <p:cNvPr id="16" name="Content Placeholder 2"/>
          <p:cNvSpPr>
            <a:spLocks noGrp="1"/>
          </p:cNvSpPr>
          <p:nvPr>
            <p:ph idx="1"/>
          </p:nvPr>
        </p:nvSpPr>
        <p:spPr>
          <a:xfrm>
            <a:off x="592709" y="4843542"/>
            <a:ext cx="8989949" cy="493512"/>
          </a:xfrm>
        </p:spPr>
        <p:txBody>
          <a:bodyPr>
            <a:normAutofit/>
          </a:bodyPr>
          <a:lstStyle/>
          <a:p>
            <a:pPr marL="520866" indent="-457200"/>
            <a:r>
              <a:rPr lang="en-US" sz="2200" dirty="0"/>
              <a:t>Has ≥100,000 CFU/mL of a pan-susceptible </a:t>
            </a:r>
            <a:r>
              <a:rPr lang="en-US" sz="2200" i="1" dirty="0"/>
              <a:t>E. coli </a:t>
            </a:r>
            <a:r>
              <a:rPr lang="en-US" sz="2200" dirty="0"/>
              <a:t>in urine culture </a:t>
            </a:r>
          </a:p>
        </p:txBody>
      </p:sp>
      <p:sp>
        <p:nvSpPr>
          <p:cNvPr id="20" name="Content Placeholder 2"/>
          <p:cNvSpPr>
            <a:spLocks noGrp="1"/>
          </p:cNvSpPr>
          <p:nvPr>
            <p:ph idx="1"/>
          </p:nvPr>
        </p:nvSpPr>
        <p:spPr>
          <a:xfrm>
            <a:off x="592709" y="5747746"/>
            <a:ext cx="8989949" cy="758460"/>
          </a:xfrm>
        </p:spPr>
        <p:txBody>
          <a:bodyPr>
            <a:noAutofit/>
          </a:bodyPr>
          <a:lstStyle/>
          <a:p>
            <a:pPr marL="406566" indent="-342900"/>
            <a:r>
              <a:rPr lang="en-US" sz="2200" dirty="0"/>
              <a:t>Another clinician sees urine culture results and prescribes a 7-day course of ciprofloxacin</a:t>
            </a:r>
          </a:p>
        </p:txBody>
      </p:sp>
      <p:sp>
        <p:nvSpPr>
          <p:cNvPr id="9" name="Oval 8" descr="Photo of patient speaking to doctor" title="Patient Picture"/>
          <p:cNvSpPr>
            <a:spLocks/>
          </p:cNvSpPr>
          <p:nvPr/>
        </p:nvSpPr>
        <p:spPr>
          <a:xfrm>
            <a:off x="6346822" y="1402358"/>
            <a:ext cx="3269618" cy="231099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18</a:t>
            </a:fld>
            <a:endParaRPr lang="en-US" dirty="0"/>
          </a:p>
        </p:txBody>
      </p:sp>
    </p:spTree>
    <p:custDataLst>
      <p:tags r:id="rId1"/>
    </p:custDataLst>
    <p:extLst>
      <p:ext uri="{BB962C8B-B14F-4D97-AF65-F5344CB8AC3E}">
        <p14:creationId xmlns:p14="http://schemas.microsoft.com/office/powerpoint/2010/main" val="2020841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Case 2, Continued</a:t>
            </a:r>
          </a:p>
        </p:txBody>
      </p:sp>
      <p:sp>
        <p:nvSpPr>
          <p:cNvPr id="3" name="Content Placeholder 2" descr="Photo of patient speaking with another doctor" title="Patient"/>
          <p:cNvSpPr>
            <a:spLocks noGrp="1"/>
          </p:cNvSpPr>
          <p:nvPr>
            <p:ph idx="1"/>
          </p:nvPr>
        </p:nvSpPr>
        <p:spPr>
          <a:xfrm>
            <a:off x="2393699" y="1470159"/>
            <a:ext cx="7584147" cy="485996"/>
          </a:xfrm>
        </p:spPr>
        <p:txBody>
          <a:bodyPr>
            <a:noAutofit/>
          </a:bodyPr>
          <a:lstStyle/>
          <a:p>
            <a:r>
              <a:rPr lang="en-US" sz="2400" dirty="0"/>
              <a:t>Two months later she has fevers, dysuria, and flank pain</a:t>
            </a:r>
          </a:p>
        </p:txBody>
      </p:sp>
      <p:sp>
        <p:nvSpPr>
          <p:cNvPr id="12" name="Content Placeholder 2" descr="Photo of patient speaking with another doctor" title="Patient"/>
          <p:cNvSpPr>
            <a:spLocks noGrp="1"/>
          </p:cNvSpPr>
          <p:nvPr>
            <p:ph idx="1"/>
          </p:nvPr>
        </p:nvSpPr>
        <p:spPr>
          <a:xfrm>
            <a:off x="4038600" y="2409030"/>
            <a:ext cx="5902233" cy="523674"/>
          </a:xfrm>
        </p:spPr>
        <p:txBody>
          <a:bodyPr>
            <a:noAutofit/>
          </a:bodyPr>
          <a:lstStyle/>
          <a:p>
            <a:r>
              <a:rPr lang="en-US" sz="2400" dirty="0"/>
              <a:t>Presents to her local ED and is hypotensive</a:t>
            </a:r>
          </a:p>
        </p:txBody>
      </p:sp>
      <p:sp>
        <p:nvSpPr>
          <p:cNvPr id="14" name="Content Placeholder 2" descr="Photo of patient speaking with another doctor" title="Patient"/>
          <p:cNvSpPr>
            <a:spLocks noGrp="1"/>
          </p:cNvSpPr>
          <p:nvPr>
            <p:ph idx="1"/>
          </p:nvPr>
        </p:nvSpPr>
        <p:spPr>
          <a:xfrm>
            <a:off x="4800599" y="3385579"/>
            <a:ext cx="5131525" cy="446637"/>
          </a:xfrm>
        </p:spPr>
        <p:txBody>
          <a:bodyPr>
            <a:noAutofit/>
          </a:bodyPr>
          <a:lstStyle/>
          <a:p>
            <a:pPr marL="406566" indent="-342900"/>
            <a:r>
              <a:rPr lang="en-US" sz="2400" dirty="0"/>
              <a:t>Admitted and initiated on cefepime </a:t>
            </a:r>
          </a:p>
        </p:txBody>
      </p:sp>
      <p:sp>
        <p:nvSpPr>
          <p:cNvPr id="16" name="Content Placeholder 2" descr="Photo of patient speaking with another doctor" title="Patient"/>
          <p:cNvSpPr>
            <a:spLocks noGrp="1"/>
          </p:cNvSpPr>
          <p:nvPr>
            <p:ph idx="1"/>
          </p:nvPr>
        </p:nvSpPr>
        <p:spPr>
          <a:xfrm>
            <a:off x="4800599" y="4285091"/>
            <a:ext cx="5131525" cy="1539726"/>
          </a:xfrm>
        </p:spPr>
        <p:txBody>
          <a:bodyPr>
            <a:noAutofit/>
          </a:bodyPr>
          <a:lstStyle/>
          <a:p>
            <a:pPr marL="406566" indent="-342900"/>
            <a:r>
              <a:rPr lang="en-US" sz="2400" dirty="0"/>
              <a:t>Urine culture grows ≥100,000 CFU/mL </a:t>
            </a:r>
            <a:r>
              <a:rPr lang="en-US" sz="2400" i="1" dirty="0"/>
              <a:t>E. coli </a:t>
            </a:r>
            <a:r>
              <a:rPr lang="en-US" sz="2400" dirty="0"/>
              <a:t>resistant to ciprofloxacin but susceptible to a number of </a:t>
            </a:r>
            <a:r>
              <a:rPr lang="el-GR" sz="2400" dirty="0"/>
              <a:t>β</a:t>
            </a:r>
            <a:r>
              <a:rPr lang="en-US" sz="2400" dirty="0"/>
              <a:t>-lactams</a:t>
            </a:r>
          </a:p>
        </p:txBody>
      </p:sp>
      <p:sp>
        <p:nvSpPr>
          <p:cNvPr id="20" name="Content Placeholder 2" descr="Photo of patient speaking with another doctor" title="Patient"/>
          <p:cNvSpPr>
            <a:spLocks noGrp="1"/>
          </p:cNvSpPr>
          <p:nvPr>
            <p:ph idx="1"/>
          </p:nvPr>
        </p:nvSpPr>
        <p:spPr>
          <a:xfrm>
            <a:off x="2362201" y="6277691"/>
            <a:ext cx="7569924" cy="580309"/>
          </a:xfrm>
        </p:spPr>
        <p:txBody>
          <a:bodyPr>
            <a:noAutofit/>
          </a:bodyPr>
          <a:lstStyle/>
          <a:p>
            <a:r>
              <a:rPr lang="en-US" sz="2400" dirty="0"/>
              <a:t>Completed a 7-day course of cefepime</a:t>
            </a:r>
          </a:p>
        </p:txBody>
      </p:sp>
      <p:sp>
        <p:nvSpPr>
          <p:cNvPr id="9" name="Oval 8" descr="Photo of patient speaking to another doctor" title="Patient Picture"/>
          <p:cNvSpPr>
            <a:spLocks/>
          </p:cNvSpPr>
          <p:nvPr/>
        </p:nvSpPr>
        <p:spPr>
          <a:xfrm>
            <a:off x="228600" y="2655988"/>
            <a:ext cx="4572000" cy="30480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19</a:t>
            </a:fld>
            <a:endParaRPr lang="en-US" dirty="0"/>
          </a:p>
        </p:txBody>
      </p:sp>
    </p:spTree>
    <p:custDataLst>
      <p:tags r:id="rId1"/>
    </p:custDataLst>
    <p:extLst>
      <p:ext uri="{BB962C8B-B14F-4D97-AF65-F5344CB8AC3E}">
        <p14:creationId xmlns:p14="http://schemas.microsoft.com/office/powerpoint/2010/main" val="2012098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Explain the potential harm associated with antibiotic use</a:t>
            </a:r>
          </a:p>
          <a:p>
            <a:pPr marL="514350" lvl="0" indent="-514350">
              <a:spcBef>
                <a:spcPts val="1200"/>
              </a:spcBef>
              <a:buFont typeface="+mj-lt"/>
              <a:buAutoNum type="arabicPeriod"/>
            </a:pPr>
            <a:r>
              <a:rPr lang="en-US" dirty="0"/>
              <a:t>Recognize that patient harm is often preventable</a:t>
            </a:r>
          </a:p>
          <a:p>
            <a:pPr marL="514350" lvl="0" indent="-514350">
              <a:buFont typeface="+mj-lt"/>
              <a:buAutoNum type="arabicPeriod"/>
            </a:pPr>
            <a:r>
              <a:rPr lang="en-US" dirty="0"/>
              <a:t>Recognize that change efforts often require a focus on systems, not individuals</a:t>
            </a:r>
          </a:p>
          <a:p>
            <a:pPr marL="514350" indent="-514350">
              <a:buFont typeface="+mj-lt"/>
              <a:buAutoNum type="arabicPeriod"/>
            </a:pPr>
            <a:r>
              <a:rPr lang="en-US" dirty="0"/>
              <a:t>Recognize the importance of diverse input to prevent harm </a:t>
            </a:r>
          </a:p>
        </p:txBody>
      </p:sp>
      <p:sp>
        <p:nvSpPr>
          <p:cNvPr id="8" name="Slide Number Placeholder 7"/>
          <p:cNvSpPr>
            <a:spLocks noGrp="1"/>
          </p:cNvSpPr>
          <p:nvPr>
            <p:ph type="sldNum" sz="quarter" idx="12"/>
          </p:nvPr>
        </p:nvSpPr>
        <p:spPr/>
        <p:txBody>
          <a:bodyPr/>
          <a:lstStyle/>
          <a:p>
            <a:fld id="{993EEC8E-C5CF-40DF-832D-5BCB0E209B98}" type="slidenum">
              <a:rPr lang="en-US" smtClean="0"/>
              <a:t>2</a:t>
            </a:fld>
            <a:endParaRPr lang="en-US" dirty="0"/>
          </a:p>
        </p:txBody>
      </p:sp>
    </p:spTree>
    <p:custDataLst>
      <p:tags r:id="rId1"/>
    </p:custDataLst>
    <p:extLst>
      <p:ext uri="{BB962C8B-B14F-4D97-AF65-F5344CB8AC3E}">
        <p14:creationId xmlns:p14="http://schemas.microsoft.com/office/powerpoint/2010/main" val="1837076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Where Are the Areas for Improvement? Step 1</a:t>
            </a:r>
          </a:p>
        </p:txBody>
      </p:sp>
      <p:pic>
        <p:nvPicPr>
          <p:cNvPr id="3" name="Picture 2" descr="Graphic of arrow going through swiss cheese slices. &#10;Text reads:&#10;1. Patient did not have signs and symptoms consistent with a UTI at primary care office. Urine culture did not need to be sent.&#10;&#10;" title="Where Are the Areas for Improvement? Step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7004" y="1362456"/>
            <a:ext cx="3194304" cy="5266944"/>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20</a:t>
            </a:fld>
            <a:endParaRPr lang="en-US" dirty="0"/>
          </a:p>
        </p:txBody>
      </p:sp>
      <p:sp>
        <p:nvSpPr>
          <p:cNvPr id="5" name="Content Placeholder 4"/>
          <p:cNvSpPr>
            <a:spLocks noGrp="1"/>
          </p:cNvSpPr>
          <p:nvPr>
            <p:ph idx="13"/>
          </p:nvPr>
        </p:nvSpPr>
        <p:spPr>
          <a:xfrm>
            <a:off x="7665720" y="6767888"/>
            <a:ext cx="2392680" cy="403139"/>
          </a:xfrm>
        </p:spPr>
        <p:txBody>
          <a:bodyPr/>
          <a:lstStyle/>
          <a:p>
            <a:pPr marL="0" indent="0">
              <a:buNone/>
            </a:pPr>
            <a:r>
              <a:rPr lang="en-US" sz="900" dirty="0"/>
              <a:t>Image credit: </a:t>
            </a:r>
            <a:r>
              <a:rPr lang="en-US" sz="900" dirty="0" smtClean="0"/>
              <a:t>Reason </a:t>
            </a:r>
            <a:r>
              <a:rPr lang="en-US" sz="900" dirty="0"/>
              <a:t>J. Human Error. Cambridge: Cambridge University Press; 1990</a:t>
            </a:r>
            <a:r>
              <a:rPr lang="en-US" sz="900" dirty="0" smtClean="0"/>
              <a:t>.</a:t>
            </a:r>
            <a:endParaRPr lang="en-US" sz="900" dirty="0"/>
          </a:p>
        </p:txBody>
      </p:sp>
    </p:spTree>
    <p:custDataLst>
      <p:tags r:id="rId1"/>
    </p:custDataLst>
    <p:extLst>
      <p:ext uri="{BB962C8B-B14F-4D97-AF65-F5344CB8AC3E}">
        <p14:creationId xmlns:p14="http://schemas.microsoft.com/office/powerpoint/2010/main" val="2788460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Where Are the Areas for Improvement? Step 2</a:t>
            </a:r>
          </a:p>
        </p:txBody>
      </p:sp>
      <p:pic>
        <p:nvPicPr>
          <p:cNvPr id="3" name="Picture 2" descr="Graphic of arrow going through swiss cheese slices. &#10;Text reads:&#10;1. Patient did not have signs and symptoms consistent with a UTI at primary care office. Urine culture did not need to be sent.&#10;2. When urine culture grew E. coli, prescribing clinician should have called patient to determine if she had UTI symptoms.&#10;" title="Where Are the Areas for Improvement? Step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859" y="1140490"/>
            <a:ext cx="4401312" cy="5821680"/>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21</a:t>
            </a:fld>
            <a:endParaRPr lang="en-US" dirty="0"/>
          </a:p>
        </p:txBody>
      </p:sp>
      <p:sp>
        <p:nvSpPr>
          <p:cNvPr id="5" name="Content Placeholder 4"/>
          <p:cNvSpPr>
            <a:spLocks noGrp="1"/>
          </p:cNvSpPr>
          <p:nvPr>
            <p:ph idx="13"/>
          </p:nvPr>
        </p:nvSpPr>
        <p:spPr>
          <a:xfrm>
            <a:off x="8153400" y="6629400"/>
            <a:ext cx="2057400" cy="558860"/>
          </a:xfrm>
        </p:spPr>
        <p:txBody>
          <a:bodyPr/>
          <a:lstStyle/>
          <a:p>
            <a:pPr marL="0" indent="0">
              <a:buNone/>
            </a:pPr>
            <a:r>
              <a:rPr lang="en-US" sz="900" dirty="0"/>
              <a:t>Image credit: </a:t>
            </a:r>
            <a:r>
              <a:rPr lang="en-US" sz="900" dirty="0" smtClean="0"/>
              <a:t>Reason </a:t>
            </a:r>
            <a:r>
              <a:rPr lang="en-US" sz="900" dirty="0"/>
              <a:t>J. Human Error. Cambridge: Cambridge University Press; 1990. </a:t>
            </a:r>
          </a:p>
        </p:txBody>
      </p:sp>
    </p:spTree>
    <p:custDataLst>
      <p:tags r:id="rId1"/>
    </p:custDataLst>
    <p:extLst>
      <p:ext uri="{BB962C8B-B14F-4D97-AF65-F5344CB8AC3E}">
        <p14:creationId xmlns:p14="http://schemas.microsoft.com/office/powerpoint/2010/main" val="76632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Where Are the Areas for Improvement? Step 3</a:t>
            </a:r>
          </a:p>
        </p:txBody>
      </p:sp>
      <p:pic>
        <p:nvPicPr>
          <p:cNvPr id="3" name="Picture 2" descr="Graphic of arrow going through swiss cheese slices. &#10;Text reads:&#10;1. Patient did not have signs and symptoms consistent with a UTI at primary care office. Urine culture did not need to be sent.&#10;2. When urine culture grew E. coli, prescribing clinician should have called patient to determine if she had UTI symptoms.&#10;3. If patient did report dysuria, a different agent and shorter course should have been prescribed.&#10;&#10;" title="Where Are the Areas for Improvement? Step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474" y="1067035"/>
            <a:ext cx="6041136" cy="6089904"/>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22</a:t>
            </a:fld>
            <a:endParaRPr lang="en-US" dirty="0"/>
          </a:p>
        </p:txBody>
      </p:sp>
      <p:sp>
        <p:nvSpPr>
          <p:cNvPr id="4" name="Content Placeholder 3"/>
          <p:cNvSpPr>
            <a:spLocks noGrp="1"/>
          </p:cNvSpPr>
          <p:nvPr>
            <p:ph idx="13"/>
          </p:nvPr>
        </p:nvSpPr>
        <p:spPr>
          <a:xfrm>
            <a:off x="8153400" y="6629399"/>
            <a:ext cx="2057400" cy="527539"/>
          </a:xfrm>
        </p:spPr>
        <p:txBody>
          <a:bodyPr/>
          <a:lstStyle/>
          <a:p>
            <a:pPr marL="0" indent="0">
              <a:buNone/>
            </a:pPr>
            <a:r>
              <a:rPr lang="en-US" sz="900" dirty="0"/>
              <a:t>Image credit: </a:t>
            </a:r>
            <a:r>
              <a:rPr lang="en-US" sz="900" dirty="0" smtClean="0"/>
              <a:t>Reason </a:t>
            </a:r>
            <a:r>
              <a:rPr lang="en-US" sz="900" dirty="0"/>
              <a:t>J. Human Error. Cambridge: Cambridge University Press; 1990</a:t>
            </a:r>
            <a:r>
              <a:rPr lang="en-US" sz="900" dirty="0" smtClean="0"/>
              <a:t>.</a:t>
            </a:r>
            <a:endParaRPr lang="en-US" sz="900" dirty="0"/>
          </a:p>
        </p:txBody>
      </p:sp>
    </p:spTree>
    <p:custDataLst>
      <p:tags r:id="rId1"/>
    </p:custDataLst>
    <p:extLst>
      <p:ext uri="{BB962C8B-B14F-4D97-AF65-F5344CB8AC3E}">
        <p14:creationId xmlns:p14="http://schemas.microsoft.com/office/powerpoint/2010/main" val="3208681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a:spLocks noGrp="1"/>
          </p:cNvSpPr>
          <p:nvPr>
            <p:ph type="title"/>
          </p:nvPr>
        </p:nvSpPr>
        <p:spPr>
          <a:xfrm>
            <a:off x="0" y="0"/>
            <a:ext cx="10058400" cy="914400"/>
          </a:xfrm>
        </p:spPr>
        <p:txBody>
          <a:bodyPr/>
          <a:lstStyle/>
          <a:p>
            <a:r>
              <a:rPr lang="en-US" sz="3600" dirty="0"/>
              <a:t>Where Are the Areas for Improvement? Step 4</a:t>
            </a:r>
          </a:p>
        </p:txBody>
      </p:sp>
      <p:pic>
        <p:nvPicPr>
          <p:cNvPr id="2" name="Picture 1" descr="Graphic of arrow going through swiss cheese slices. &#10;Text reads:&#10;1. Patient did not have signs and symptoms consistent with a UTI at primary care office. Urine culture did not need to be sent.&#10;2. When urine culture grew E. coli, prescribing clinician should have called patient to determine if she had UTI symptoms.&#10;3. If patient did report dysuria, a different agent and shorter course should have been prescribed.&#10;4. During her hospitalization, after antibiotic susceptibility data returned, cefepime should have been narrowed. &#10;" title="Where Are the Areas for Improvement? Ste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575" y="990107"/>
            <a:ext cx="8247888" cy="6175248"/>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23</a:t>
            </a:fld>
            <a:endParaRPr lang="en-US" dirty="0"/>
          </a:p>
        </p:txBody>
      </p:sp>
      <p:sp>
        <p:nvSpPr>
          <p:cNvPr id="3" name="Content Placeholder 2"/>
          <p:cNvSpPr>
            <a:spLocks noGrp="1"/>
          </p:cNvSpPr>
          <p:nvPr>
            <p:ph idx="13"/>
          </p:nvPr>
        </p:nvSpPr>
        <p:spPr>
          <a:xfrm>
            <a:off x="8153400" y="6629400"/>
            <a:ext cx="2057400" cy="535955"/>
          </a:xfrm>
        </p:spPr>
        <p:txBody>
          <a:bodyPr/>
          <a:lstStyle/>
          <a:p>
            <a:pPr marL="0" indent="0">
              <a:buNone/>
            </a:pPr>
            <a:r>
              <a:rPr lang="en-US" sz="900" dirty="0"/>
              <a:t>Image credit: </a:t>
            </a:r>
            <a:r>
              <a:rPr lang="en-US" sz="900" dirty="0" smtClean="0"/>
              <a:t>Reason </a:t>
            </a:r>
            <a:r>
              <a:rPr lang="en-US" sz="900" dirty="0"/>
              <a:t>J. Human Error. Cambridge: Cambridge University Press; 1990. </a:t>
            </a:r>
          </a:p>
        </p:txBody>
      </p:sp>
    </p:spTree>
    <p:custDataLst>
      <p:tags r:id="rId1"/>
    </p:custDataLst>
    <p:extLst>
      <p:ext uri="{BB962C8B-B14F-4D97-AF65-F5344CB8AC3E}">
        <p14:creationId xmlns:p14="http://schemas.microsoft.com/office/powerpoint/2010/main" val="4025610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Where Are the Areas for Improvement? Step 5</a:t>
            </a:r>
          </a:p>
        </p:txBody>
      </p:sp>
      <p:pic>
        <p:nvPicPr>
          <p:cNvPr id="5" name="Picture 4" descr="Graphic of arrow going through swiss cheese slices. &#10;Text reads:&#10;1. Patient did not have signs and symptoms consistent with a UTI at primary care office. Urine culture did not need to be sent.&#10;2. When urine culture grew E. coli, prescribing clinician should have called patient to determine if she had UTI symptoms.&#10;3. If patient did report dysuria, a different agent and shorter course should have been prescribed.&#10;4. During her hospitalization, after antibiotic susceptibility data returned, cefepime should have been narrowed. &#10;5. At the time of discharge, an oral antibiotic option should have been explored.&#10;Due to antibiotic overprescribing; Patient incurred daily risks, inconveniences, and costs&#10;" title="Where Are the Areas for Improvement? Ste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3853"/>
            <a:ext cx="10058400" cy="6247755"/>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24</a:t>
            </a:fld>
            <a:endParaRPr lang="en-US" dirty="0"/>
          </a:p>
        </p:txBody>
      </p:sp>
      <p:sp>
        <p:nvSpPr>
          <p:cNvPr id="3" name="Content Placeholder 2"/>
          <p:cNvSpPr>
            <a:spLocks noGrp="1"/>
          </p:cNvSpPr>
          <p:nvPr>
            <p:ph idx="13"/>
          </p:nvPr>
        </p:nvSpPr>
        <p:spPr>
          <a:xfrm>
            <a:off x="8153400" y="6629400"/>
            <a:ext cx="2057400" cy="457200"/>
          </a:xfrm>
        </p:spPr>
        <p:txBody>
          <a:bodyPr/>
          <a:lstStyle/>
          <a:p>
            <a:pPr marL="0" indent="0">
              <a:buNone/>
            </a:pPr>
            <a:r>
              <a:rPr lang="en-US" sz="900" dirty="0"/>
              <a:t>Image credit: </a:t>
            </a:r>
            <a:r>
              <a:rPr lang="en-US" sz="900" dirty="0" smtClean="0"/>
              <a:t>Reason </a:t>
            </a:r>
            <a:r>
              <a:rPr lang="en-US" sz="900" dirty="0"/>
              <a:t>J. Human Error. Cambridge: Cambridge University Press; 1990. </a:t>
            </a:r>
          </a:p>
        </p:txBody>
      </p:sp>
    </p:spTree>
    <p:custDataLst>
      <p:tags r:id="rId1"/>
    </p:custDataLst>
    <p:extLst>
      <p:ext uri="{BB962C8B-B14F-4D97-AF65-F5344CB8AC3E}">
        <p14:creationId xmlns:p14="http://schemas.microsoft.com/office/powerpoint/2010/main" val="3178071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Social Determinants of Antibiotic Prescribing </a:t>
            </a:r>
          </a:p>
        </p:txBody>
      </p:sp>
      <p:sp>
        <p:nvSpPr>
          <p:cNvPr id="3" name="Content Placeholder 2"/>
          <p:cNvSpPr>
            <a:spLocks noGrp="1"/>
          </p:cNvSpPr>
          <p:nvPr>
            <p:ph idx="1"/>
          </p:nvPr>
        </p:nvSpPr>
        <p:spPr>
          <a:xfrm>
            <a:off x="502919" y="1295400"/>
            <a:ext cx="8564879" cy="5647587"/>
          </a:xfrm>
        </p:spPr>
        <p:txBody>
          <a:bodyPr/>
          <a:lstStyle/>
          <a:p>
            <a:r>
              <a:rPr lang="en-US" altLang="en-US" dirty="0"/>
              <a:t>Medicine is often an art, not an exact science</a:t>
            </a:r>
          </a:p>
          <a:p>
            <a:r>
              <a:rPr lang="en-US" dirty="0"/>
              <a:t>Social influences </a:t>
            </a:r>
            <a:r>
              <a:rPr lang="en-US" dirty="0" smtClean="0"/>
              <a:t>include— </a:t>
            </a:r>
            <a:endParaRPr lang="en-US" dirty="0"/>
          </a:p>
          <a:p>
            <a:pPr lvl="1"/>
            <a:r>
              <a:rPr lang="en-US" dirty="0"/>
              <a:t>Relationships between clinicians</a:t>
            </a:r>
          </a:p>
          <a:p>
            <a:pPr lvl="1"/>
            <a:r>
              <a:rPr lang="en-US" dirty="0"/>
              <a:t>Relationships between clinicians and patients</a:t>
            </a:r>
          </a:p>
          <a:p>
            <a:pPr lvl="1"/>
            <a:r>
              <a:rPr lang="en-US" dirty="0"/>
              <a:t>Risk, fear, </a:t>
            </a:r>
            <a:r>
              <a:rPr lang="en-US" dirty="0" smtClean="0"/>
              <a:t>anxiety, </a:t>
            </a:r>
            <a:r>
              <a:rPr lang="en-US" dirty="0"/>
              <a:t>and </a:t>
            </a:r>
            <a:r>
              <a:rPr lang="en-US" dirty="0" smtClean="0"/>
              <a:t>emotion</a:t>
            </a:r>
            <a:endParaRPr lang="en-US" dirty="0"/>
          </a:p>
        </p:txBody>
      </p:sp>
      <p:pic>
        <p:nvPicPr>
          <p:cNvPr id="5" name="Content Placeholder 4" descr="Image of stethescope, pills, and needle" title="Medicine"/>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3538615" y="3780718"/>
            <a:ext cx="2493486" cy="3740228"/>
          </a:xfrm>
          <a:effectLst>
            <a:outerShdw blurRad="50800" dist="38100" dir="2700000" algn="tl" rotWithShape="0">
              <a:prstClr val="black">
                <a:alpha val="40000"/>
              </a:prstClr>
            </a:outerShdw>
          </a:effectLst>
        </p:spPr>
      </p:pic>
      <p:sp>
        <p:nvSpPr>
          <p:cNvPr id="9" name="Slide Number Placeholder 8"/>
          <p:cNvSpPr>
            <a:spLocks noGrp="1"/>
          </p:cNvSpPr>
          <p:nvPr>
            <p:ph type="sldNum" sz="quarter" idx="12"/>
          </p:nvPr>
        </p:nvSpPr>
        <p:spPr/>
        <p:txBody>
          <a:bodyPr/>
          <a:lstStyle/>
          <a:p>
            <a:fld id="{993EEC8E-C5CF-40DF-832D-5BCB0E209B98}" type="slidenum">
              <a:rPr lang="en-US" smtClean="0"/>
              <a:t>25</a:t>
            </a:fld>
            <a:endParaRPr lang="en-US" dirty="0"/>
          </a:p>
        </p:txBody>
      </p:sp>
    </p:spTree>
    <p:custDataLst>
      <p:tags r:id="rId1"/>
    </p:custDataLst>
    <p:extLst>
      <p:ext uri="{BB962C8B-B14F-4D97-AF65-F5344CB8AC3E}">
        <p14:creationId xmlns:p14="http://schemas.microsoft.com/office/powerpoint/2010/main" val="27907843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Prescribing </a:t>
            </a:r>
            <a:r>
              <a:rPr lang="en-US" dirty="0" smtClean="0"/>
              <a:t>Is </a:t>
            </a:r>
            <a:r>
              <a:rPr lang="en-US" dirty="0"/>
              <a:t>a Team Sport</a:t>
            </a:r>
          </a:p>
        </p:txBody>
      </p:sp>
      <p:sp>
        <p:nvSpPr>
          <p:cNvPr id="5" name="Content Placeholder 4"/>
          <p:cNvSpPr>
            <a:spLocks noGrp="1"/>
          </p:cNvSpPr>
          <p:nvPr>
            <p:ph idx="1"/>
          </p:nvPr>
        </p:nvSpPr>
        <p:spPr>
          <a:xfrm>
            <a:off x="1139857" y="1247652"/>
            <a:ext cx="9052560" cy="5799987"/>
          </a:xfrm>
        </p:spPr>
        <p:txBody>
          <a:bodyPr>
            <a:noAutofit/>
          </a:bodyPr>
          <a:lstStyle/>
          <a:p>
            <a:pPr marL="670560" indent="-670560" defTabSz="1005605">
              <a:lnSpc>
                <a:spcPct val="150000"/>
              </a:lnSpc>
              <a:spcBef>
                <a:spcPts val="660"/>
              </a:spcBef>
              <a:spcAft>
                <a:spcPts val="660"/>
              </a:spcAft>
              <a:buFont typeface="+mj-lt"/>
              <a:buAutoNum type="arabicPeriod"/>
              <a:defRPr/>
            </a:pPr>
            <a:r>
              <a:rPr lang="en-US" dirty="0">
                <a:solidFill>
                  <a:prstClr val="black"/>
                </a:solidFill>
                <a:cs typeface="Arial" panose="020B0604020202020204" pitchFamily="34" charset="0"/>
              </a:rPr>
              <a:t>Understand that antibiotic use is a patient safety issue</a:t>
            </a:r>
          </a:p>
          <a:p>
            <a:pPr marL="670560" indent="-670560" defTabSz="1005605">
              <a:lnSpc>
                <a:spcPct val="150000"/>
              </a:lnSpc>
              <a:spcBef>
                <a:spcPts val="660"/>
              </a:spcBef>
              <a:spcAft>
                <a:spcPts val="660"/>
              </a:spcAft>
              <a:buFont typeface="+mj-lt"/>
              <a:buAutoNum type="arabicPeriod"/>
              <a:defRPr/>
            </a:pPr>
            <a:r>
              <a:rPr lang="en-US" dirty="0">
                <a:solidFill>
                  <a:prstClr val="black"/>
                </a:solidFill>
                <a:cs typeface="Arial" panose="020B0604020202020204" pitchFamily="34" charset="0"/>
              </a:rPr>
              <a:t>Improve communication and teamwork around antibiotic prescribing</a:t>
            </a:r>
          </a:p>
          <a:p>
            <a:pPr marL="670560" indent="-670560" defTabSz="1005605">
              <a:lnSpc>
                <a:spcPct val="150000"/>
              </a:lnSpc>
              <a:spcBef>
                <a:spcPts val="660"/>
              </a:spcBef>
              <a:spcAft>
                <a:spcPts val="660"/>
              </a:spcAft>
              <a:buFont typeface="+mj-lt"/>
              <a:buAutoNum type="arabicPeriod"/>
              <a:defRPr/>
            </a:pPr>
            <a:r>
              <a:rPr lang="en-US" dirty="0">
                <a:solidFill>
                  <a:prstClr val="black"/>
                </a:solidFill>
                <a:cs typeface="Arial" panose="020B0604020202020204" pitchFamily="34" charset="0"/>
              </a:rPr>
              <a:t>Identify areas for improvement in antibiotic decision making</a:t>
            </a:r>
          </a:p>
          <a:p>
            <a:pPr marL="670560" indent="-670560" defTabSz="1005605">
              <a:lnSpc>
                <a:spcPct val="150000"/>
              </a:lnSpc>
              <a:spcBef>
                <a:spcPts val="660"/>
              </a:spcBef>
              <a:spcAft>
                <a:spcPts val="660"/>
              </a:spcAft>
              <a:buFont typeface="+mj-lt"/>
              <a:buAutoNum type="arabicPeriod"/>
              <a:defRPr/>
            </a:pPr>
            <a:r>
              <a:rPr lang="en-US" dirty="0">
                <a:solidFill>
                  <a:prstClr val="black"/>
                </a:solidFill>
                <a:cs typeface="Arial" panose="020B0604020202020204" pitchFamily="34" charset="0"/>
              </a:rPr>
              <a:t>Make effective changes related to antibiotic decision </a:t>
            </a:r>
            <a:r>
              <a:rPr lang="en-US" dirty="0" smtClean="0">
                <a:solidFill>
                  <a:prstClr val="black"/>
                </a:solidFill>
                <a:cs typeface="Arial" panose="020B0604020202020204" pitchFamily="34" charset="0"/>
              </a:rPr>
              <a:t>making</a:t>
            </a:r>
            <a:endParaRPr lang="en-US" dirty="0"/>
          </a:p>
        </p:txBody>
      </p:sp>
      <p:pic>
        <p:nvPicPr>
          <p:cNvPr id="23" name="Picture 22" descr="Color graphic of a presentation being given"/>
          <p:cNvPicPr>
            <a:picLocks noChangeAspect="1"/>
          </p:cNvPicPr>
          <p:nvPr/>
        </p:nvPicPr>
        <p:blipFill rotWithShape="1">
          <a:blip r:embed="rId4" cstate="print">
            <a:extLst>
              <a:ext uri="{28A0092B-C50C-407E-A947-70E740481C1C}">
                <a14:useLocalDpi xmlns:a14="http://schemas.microsoft.com/office/drawing/2010/main" val="0"/>
              </a:ext>
            </a:extLst>
          </a:blip>
          <a:srcRect l="2037" r="78869" b="44817"/>
          <a:stretch/>
        </p:blipFill>
        <p:spPr>
          <a:xfrm>
            <a:off x="141435" y="1236501"/>
            <a:ext cx="998422" cy="1005840"/>
          </a:xfrm>
          <a:prstGeom prst="rect">
            <a:avLst/>
          </a:prstGeom>
        </p:spPr>
      </p:pic>
      <p:pic>
        <p:nvPicPr>
          <p:cNvPr id="24" name="Picture 23" descr="Color graphic of a magnifying glass"/>
          <p:cNvPicPr>
            <a:picLocks noChangeAspect="1"/>
          </p:cNvPicPr>
          <p:nvPr/>
        </p:nvPicPr>
        <p:blipFill rotWithShape="1">
          <a:blip r:embed="rId5" cstate="print">
            <a:extLst>
              <a:ext uri="{28A0092B-C50C-407E-A947-70E740481C1C}">
                <a14:useLocalDpi xmlns:a14="http://schemas.microsoft.com/office/drawing/2010/main" val="0"/>
              </a:ext>
            </a:extLst>
          </a:blip>
          <a:srcRect l="21273" r="59633" b="44817"/>
          <a:stretch/>
        </p:blipFill>
        <p:spPr>
          <a:xfrm>
            <a:off x="141435" y="2390116"/>
            <a:ext cx="998422" cy="1005840"/>
          </a:xfrm>
          <a:prstGeom prst="rect">
            <a:avLst/>
          </a:prstGeom>
        </p:spPr>
      </p:pic>
      <p:pic>
        <p:nvPicPr>
          <p:cNvPr id="25" name="Picture 24" descr="Color graphic of a light bulb"/>
          <p:cNvPicPr>
            <a:picLocks noChangeAspect="1"/>
          </p:cNvPicPr>
          <p:nvPr/>
        </p:nvPicPr>
        <p:blipFill rotWithShape="1">
          <a:blip r:embed="rId4" cstate="print">
            <a:extLst>
              <a:ext uri="{28A0092B-C50C-407E-A947-70E740481C1C}">
                <a14:useLocalDpi xmlns:a14="http://schemas.microsoft.com/office/drawing/2010/main" val="0"/>
              </a:ext>
            </a:extLst>
          </a:blip>
          <a:srcRect l="59744" r="21162" b="44817"/>
          <a:stretch/>
        </p:blipFill>
        <p:spPr>
          <a:xfrm>
            <a:off x="141435" y="3615703"/>
            <a:ext cx="998422" cy="1005840"/>
          </a:xfrm>
          <a:prstGeom prst="rect">
            <a:avLst/>
          </a:prstGeom>
        </p:spPr>
      </p:pic>
      <p:pic>
        <p:nvPicPr>
          <p:cNvPr id="26" name="Picture 25" descr="Color graphic of speech bubbles"/>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0529" y="4841290"/>
            <a:ext cx="929328" cy="927263"/>
          </a:xfrm>
          <a:prstGeom prst="rect">
            <a:avLst/>
          </a:prstGeom>
        </p:spPr>
      </p:pic>
      <p:sp>
        <p:nvSpPr>
          <p:cNvPr id="9" name="Slide Number Placeholder 8"/>
          <p:cNvSpPr>
            <a:spLocks noGrp="1"/>
          </p:cNvSpPr>
          <p:nvPr>
            <p:ph type="sldNum" sz="quarter" idx="12"/>
          </p:nvPr>
        </p:nvSpPr>
        <p:spPr/>
        <p:txBody>
          <a:bodyPr/>
          <a:lstStyle/>
          <a:p>
            <a:fld id="{993EEC8E-C5CF-40DF-832D-5BCB0E209B98}" type="slidenum">
              <a:rPr lang="en-US" smtClean="0"/>
              <a:t>26</a:t>
            </a:fld>
            <a:endParaRPr lang="en-US" dirty="0"/>
          </a:p>
        </p:txBody>
      </p:sp>
    </p:spTree>
    <p:custDataLst>
      <p:tags r:id="rId1"/>
    </p:custDataLst>
    <p:extLst>
      <p:ext uri="{BB962C8B-B14F-4D97-AF65-F5344CB8AC3E}">
        <p14:creationId xmlns:p14="http://schemas.microsoft.com/office/powerpoint/2010/main" val="627863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Four Moments of Antibiotic Decision Making</a:t>
            </a:r>
          </a:p>
        </p:txBody>
      </p:sp>
      <p:sp>
        <p:nvSpPr>
          <p:cNvPr id="3" name="Content Placeholder 2"/>
          <p:cNvSpPr>
            <a:spLocks noGrp="1"/>
          </p:cNvSpPr>
          <p:nvPr>
            <p:ph idx="1"/>
          </p:nvPr>
        </p:nvSpPr>
        <p:spPr>
          <a:xfrm>
            <a:off x="4038600" y="1143000"/>
            <a:ext cx="5821680" cy="6096000"/>
          </a:xfrm>
        </p:spPr>
        <p:txBody>
          <a:bodyPr>
            <a:normAutofit/>
          </a:bodyPr>
          <a:lstStyle/>
          <a:p>
            <a:pPr marL="514350" indent="-514350">
              <a:buFont typeface="+mj-lt"/>
              <a:buAutoNum type="arabicPeriod"/>
            </a:pPr>
            <a:r>
              <a:rPr lang="en-US" dirty="0"/>
              <a:t>Does my patient have an infection that requires antibiotics? </a:t>
            </a:r>
          </a:p>
          <a:p>
            <a:pPr marL="514350" indent="-514350">
              <a:buFont typeface="+mj-lt"/>
              <a:buAutoNum type="arabicPeriod"/>
            </a:pPr>
            <a:r>
              <a:rPr lang="en-US" dirty="0" smtClean="0"/>
              <a:t>Have </a:t>
            </a:r>
            <a:r>
              <a:rPr lang="en-US" dirty="0"/>
              <a:t>I ordered appropriate cultures before starting antibiotics? What empiric therapy should I initiate? </a:t>
            </a:r>
          </a:p>
          <a:p>
            <a:pPr marL="514350" indent="-514350">
              <a:buFont typeface="+mj-lt"/>
              <a:buAutoNum type="arabicPeriod"/>
            </a:pPr>
            <a:r>
              <a:rPr lang="en-US" dirty="0"/>
              <a:t>A day or more has passed.  Can I stop antibiotics? Can I narrow therapy or change from IV to oral therapy? </a:t>
            </a:r>
          </a:p>
          <a:p>
            <a:pPr marL="514350" indent="-514350">
              <a:buFont typeface="+mj-lt"/>
              <a:buAutoNum type="arabicPeriod"/>
            </a:pPr>
            <a:r>
              <a:rPr lang="en-US" dirty="0"/>
              <a:t>What duration of antibiotic therapy is needed for my patient's diagnosis</a:t>
            </a:r>
            <a:r>
              <a:rPr lang="en-US" dirty="0" smtClean="0"/>
              <a:t>?</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27</a:t>
            </a:fld>
            <a:endParaRPr lang="en-US" dirty="0"/>
          </a:p>
        </p:txBody>
      </p:sp>
      <p:pic>
        <p:nvPicPr>
          <p:cNvPr id="5" name="Content Placeholder 2" descr="1- Make the diagnosis&#10;2- Cultures and empiric therapy&#10;3- Stop, narrow, change to oral&#10;4- Duration" title="The Image of Four Moments of Antibiotic Decision Ma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57400"/>
            <a:ext cx="4084608" cy="3865789"/>
          </a:xfrm>
          <a:prstGeom prst="rect">
            <a:avLst/>
          </a:prstGeom>
        </p:spPr>
      </p:pic>
    </p:spTree>
    <p:extLst>
      <p:ext uri="{BB962C8B-B14F-4D97-AF65-F5344CB8AC3E}">
        <p14:creationId xmlns:p14="http://schemas.microsoft.com/office/powerpoint/2010/main" val="3031339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board background" title="Blackboard background"/>
          <p:cNvPicPr>
            <a:picLocks noChangeAspect="1"/>
          </p:cNvPicPr>
          <p:nvPr/>
        </p:nvPicPr>
        <p:blipFill rotWithShape="1">
          <a:blip r:embed="rId3" cstate="print">
            <a:extLst>
              <a:ext uri="{28A0092B-C50C-407E-A947-70E740481C1C}">
                <a14:useLocalDpi xmlns:a14="http://schemas.microsoft.com/office/drawing/2010/main" val="0"/>
              </a:ext>
            </a:extLst>
          </a:blip>
          <a:srcRect l="2941" t="2941" r="2941" b="51961"/>
          <a:stretch/>
        </p:blipFill>
        <p:spPr>
          <a:xfrm>
            <a:off x="-1" y="914400"/>
            <a:ext cx="10058401" cy="6324600"/>
          </a:xfrm>
          <a:prstGeom prst="rect">
            <a:avLst/>
          </a:prstGeom>
        </p:spPr>
      </p:pic>
      <p:sp>
        <p:nvSpPr>
          <p:cNvPr id="2" name="Title 1"/>
          <p:cNvSpPr>
            <a:spLocks noGrp="1"/>
          </p:cNvSpPr>
          <p:nvPr>
            <p:ph type="title"/>
          </p:nvPr>
        </p:nvSpPr>
        <p:spPr/>
        <p:txBody>
          <a:bodyPr/>
          <a:lstStyle/>
          <a:p>
            <a:r>
              <a:rPr lang="en-US" dirty="0"/>
              <a:t>Take Home Points </a:t>
            </a:r>
          </a:p>
        </p:txBody>
      </p:sp>
      <p:sp>
        <p:nvSpPr>
          <p:cNvPr id="3" name="Content Placeholder 2"/>
          <p:cNvSpPr>
            <a:spLocks noGrp="1"/>
          </p:cNvSpPr>
          <p:nvPr>
            <p:ph idx="1"/>
          </p:nvPr>
        </p:nvSpPr>
        <p:spPr>
          <a:xfrm>
            <a:off x="502920" y="1371600"/>
            <a:ext cx="9052560" cy="5571387"/>
          </a:xfrm>
        </p:spPr>
        <p:txBody>
          <a:bodyPr>
            <a:normAutofit/>
          </a:bodyPr>
          <a:lstStyle/>
          <a:p>
            <a:r>
              <a:rPr lang="en-US" dirty="0">
                <a:solidFill>
                  <a:schemeClr val="bg1"/>
                </a:solidFill>
              </a:rPr>
              <a:t>Almost half of hospitalized patients receive at least one antibiotic during their hospital </a:t>
            </a:r>
            <a:r>
              <a:rPr lang="en-US" dirty="0" smtClean="0">
                <a:solidFill>
                  <a:schemeClr val="bg1"/>
                </a:solidFill>
              </a:rPr>
              <a:t>stay, </a:t>
            </a:r>
            <a:r>
              <a:rPr lang="en-US" dirty="0">
                <a:solidFill>
                  <a:schemeClr val="bg1"/>
                </a:solidFill>
              </a:rPr>
              <a:t>and they are often not </a:t>
            </a:r>
            <a:r>
              <a:rPr lang="en-US" dirty="0" smtClean="0">
                <a:solidFill>
                  <a:schemeClr val="bg1"/>
                </a:solidFill>
              </a:rPr>
              <a:t>necessary.</a:t>
            </a:r>
            <a:endParaRPr lang="en-US" dirty="0">
              <a:solidFill>
                <a:schemeClr val="bg1"/>
              </a:solidFill>
            </a:endParaRPr>
          </a:p>
          <a:p>
            <a:r>
              <a:rPr lang="en-US" dirty="0" smtClean="0">
                <a:solidFill>
                  <a:schemeClr val="bg1"/>
                </a:solidFill>
              </a:rPr>
              <a:t>Approximately </a:t>
            </a:r>
            <a:r>
              <a:rPr lang="en-US" dirty="0">
                <a:solidFill>
                  <a:schemeClr val="bg1"/>
                </a:solidFill>
              </a:rPr>
              <a:t>20% of hospitalized patients develop  antibiotic-associated adverse </a:t>
            </a:r>
            <a:r>
              <a:rPr lang="en-US" dirty="0" smtClean="0">
                <a:solidFill>
                  <a:schemeClr val="bg1"/>
                </a:solidFill>
              </a:rPr>
              <a:t>events.</a:t>
            </a:r>
            <a:endParaRPr lang="en-US" dirty="0">
              <a:solidFill>
                <a:schemeClr val="bg1"/>
              </a:solidFill>
            </a:endParaRPr>
          </a:p>
          <a:p>
            <a:r>
              <a:rPr lang="en-US" dirty="0" smtClean="0">
                <a:solidFill>
                  <a:schemeClr val="bg1"/>
                </a:solidFill>
              </a:rPr>
              <a:t>Standardizing </a:t>
            </a:r>
            <a:r>
              <a:rPr lang="en-US" dirty="0">
                <a:solidFill>
                  <a:schemeClr val="bg1"/>
                </a:solidFill>
              </a:rPr>
              <a:t>practices by routinely using the Four Moments of Antibiotic Decision Making framework and developing local guidelines can help optimize antibiotic </a:t>
            </a:r>
            <a:r>
              <a:rPr lang="en-US" dirty="0" smtClean="0">
                <a:solidFill>
                  <a:schemeClr val="bg1"/>
                </a:solidFill>
              </a:rPr>
              <a:t>use.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t>28</a:t>
            </a:fld>
            <a:endParaRPr lang="en-US" dirty="0"/>
          </a:p>
        </p:txBody>
      </p:sp>
    </p:spTree>
    <p:extLst>
      <p:ext uri="{BB962C8B-B14F-4D97-AF65-F5344CB8AC3E}">
        <p14:creationId xmlns:p14="http://schemas.microsoft.com/office/powerpoint/2010/main" val="3472413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lnSpcReduction="10000"/>
          </a:bodyPr>
          <a:lstStyle/>
          <a:p>
            <a:pPr>
              <a:spcBef>
                <a:spcPts val="1200"/>
              </a:spcBef>
            </a:pPr>
            <a:r>
              <a:rPr lang="en-US"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200"/>
              </a:spcBef>
            </a:pPr>
            <a:r>
              <a:rPr lang="en-US" dirty="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r>
              <a:rPr lang="en-US" dirty="0" smtClean="0"/>
              <a:t>.</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29</a:t>
            </a:fld>
            <a:endParaRPr lang="en-US" dirty="0"/>
          </a:p>
        </p:txBody>
      </p:sp>
    </p:spTree>
    <p:custDataLst>
      <p:tags r:id="rId1"/>
    </p:custDataLst>
    <p:extLst>
      <p:ext uri="{BB962C8B-B14F-4D97-AF65-F5344CB8AC3E}">
        <p14:creationId xmlns:p14="http://schemas.microsoft.com/office/powerpoint/2010/main" val="768356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Grp="1" noChangeArrowheads="1"/>
          </p:cNvSpPr>
          <p:nvPr>
            <p:ph type="title"/>
          </p:nvPr>
        </p:nvSpPr>
        <p:spPr>
          <a:xfrm>
            <a:off x="0" y="0"/>
            <a:ext cx="10058400" cy="914400"/>
          </a:xfrm>
        </p:spPr>
        <p:txBody>
          <a:bodyPr/>
          <a:lstStyle/>
          <a:p>
            <a:r>
              <a:rPr lang="en-US" altLang="en-US" dirty="0"/>
              <a:t>The Importance of Antibiotics </a:t>
            </a:r>
          </a:p>
        </p:txBody>
      </p:sp>
      <p:sp>
        <p:nvSpPr>
          <p:cNvPr id="15" name="Rectangle 5"/>
          <p:cNvSpPr>
            <a:spLocks noGrp="1" noChangeArrowheads="1"/>
          </p:cNvSpPr>
          <p:nvPr>
            <p:ph idx="1"/>
          </p:nvPr>
        </p:nvSpPr>
        <p:spPr>
          <a:xfrm>
            <a:off x="502920" y="1143000"/>
            <a:ext cx="9052560" cy="6114095"/>
          </a:xfrm>
        </p:spPr>
        <p:txBody>
          <a:bodyPr>
            <a:normAutofit/>
          </a:bodyPr>
          <a:lstStyle/>
          <a:p>
            <a:r>
              <a:rPr lang="en-US" altLang="en-US" dirty="0"/>
              <a:t>Revolutionized modern medicine </a:t>
            </a:r>
          </a:p>
          <a:p>
            <a:r>
              <a:rPr lang="en-US" altLang="en-US" dirty="0" smtClean="0"/>
              <a:t>Have saved </a:t>
            </a:r>
            <a:r>
              <a:rPr lang="en-US" altLang="en-US" dirty="0"/>
              <a:t>countless lives</a:t>
            </a:r>
          </a:p>
          <a:p>
            <a:r>
              <a:rPr lang="en-US" altLang="en-US" dirty="0"/>
              <a:t>Prompt administration of the correct antibiotics at the right dose can be critical for patients who need </a:t>
            </a:r>
            <a:r>
              <a:rPr lang="en-US" altLang="en-US" dirty="0" smtClean="0"/>
              <a:t>them</a:t>
            </a:r>
            <a:endParaRPr lang="en-US" altLang="en-US" dirty="0"/>
          </a:p>
          <a:p>
            <a:r>
              <a:rPr lang="en-US" altLang="en-US" dirty="0" smtClean="0">
                <a:solidFill>
                  <a:srgbClr val="FF0000"/>
                </a:solidFill>
              </a:rPr>
              <a:t>However</a:t>
            </a:r>
            <a:r>
              <a:rPr lang="en-US" altLang="en-US" dirty="0">
                <a:solidFill>
                  <a:srgbClr val="FF0000"/>
                </a:solidFill>
              </a:rPr>
              <a:t>, the use of antibiotics is not entirely benign</a:t>
            </a:r>
            <a:r>
              <a:rPr lang="en-US" altLang="en-US" dirty="0" smtClean="0">
                <a:solidFill>
                  <a:srgbClr val="FF0000"/>
                </a:solidFill>
              </a:rPr>
              <a:t>!</a:t>
            </a:r>
            <a:endParaRPr lang="en-US" altLang="en-US" dirty="0"/>
          </a:p>
        </p:txBody>
      </p:sp>
      <p:pic>
        <p:nvPicPr>
          <p:cNvPr id="14" name="Picture 13" descr="Graphic of marbles balancing on a board" title="Balanced marbl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229" y="4200047"/>
            <a:ext cx="4267942" cy="2438824"/>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3</a:t>
            </a:fld>
            <a:endParaRPr lang="en-US" dirty="0"/>
          </a:p>
        </p:txBody>
      </p:sp>
    </p:spTree>
    <p:custDataLst>
      <p:tags r:id="rId1"/>
    </p:custDataLst>
    <p:extLst>
      <p:ext uri="{BB962C8B-B14F-4D97-AF65-F5344CB8AC3E}">
        <p14:creationId xmlns:p14="http://schemas.microsoft.com/office/powerpoint/2010/main" val="2464534490"/>
      </p:ext>
    </p:extLst>
  </p:cSld>
  <p:clrMapOvr>
    <a:masterClrMapping/>
  </p:clrMapOvr>
  <p:transition advTm="5017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502920" y="1143000"/>
            <a:ext cx="9052560" cy="6215591"/>
          </a:xfrm>
        </p:spPr>
        <p:txBody>
          <a:bodyPr vert="horz" lIns="101864" tIns="50933" rIns="101864" bIns="50933" rtlCol="0" anchor="t">
            <a:normAutofit fontScale="92500" lnSpcReduction="10000"/>
          </a:bodyPr>
          <a:lstStyle/>
          <a:p>
            <a:pPr marL="514350" indent="-514350">
              <a:buFont typeface="+mj-lt"/>
              <a:buAutoNum type="arabicPeriod"/>
            </a:pPr>
            <a:r>
              <a:rPr lang="en-US" sz="2500" dirty="0" smtClean="0"/>
              <a:t>Magill </a:t>
            </a:r>
            <a:r>
              <a:rPr lang="en-US" sz="2500" dirty="0"/>
              <a:t>SS, Edwards JR, Beldavs ZG, et al. Prevalence of antimicrobial use in US acute care hospitals, May-September 2011. JAMA. 2014 Oct 8;312(14):1438-46. PMID: 25291579.</a:t>
            </a:r>
          </a:p>
          <a:p>
            <a:pPr marL="514350" indent="-514350">
              <a:buFont typeface="+mj-lt"/>
              <a:buAutoNum type="arabicPeriod"/>
            </a:pPr>
            <a:r>
              <a:rPr lang="en-US" sz="2500" dirty="0"/>
              <a:t>Hecker MT, Aron DC, Patel NP, et al. Unnecessary use of antimicrobials in hospitalized patients: current patterns of misuse with an emphasis on the anti-anaerobic spectrum of activity. Arch Intern Med. 2003 Apr 28;163(8):972-8. PMID: 12719208.</a:t>
            </a:r>
          </a:p>
          <a:p>
            <a:pPr marL="514350" indent="-514350">
              <a:buFont typeface="+mj-lt"/>
              <a:buAutoNum type="arabicPeriod"/>
            </a:pPr>
            <a:r>
              <a:rPr lang="en-US" sz="2500" dirty="0"/>
              <a:t>Tamma PD, Avdic E, Li DX, et al. Association of Adverse Events with Antibiotic Use in Hospitalized Patients. JAMA Internal Medicine. 2017 Sep; 177(9):1308-1315. PMID: 28604925.</a:t>
            </a:r>
          </a:p>
          <a:p>
            <a:pPr marL="514350" indent="-514350">
              <a:buFont typeface="+mj-lt"/>
              <a:buAutoNum type="arabicPeriod"/>
            </a:pPr>
            <a:r>
              <a:rPr lang="en-US" sz="2500" dirty="0"/>
              <a:t>Jernberg C, Löfmark S, Edlund C, et al. Long-term impacts of antibiotic exposure on the human intestinal microbiota. Microbiology. 2010 Nov;156(Pt 11):3216-23. PMID: 20705661.</a:t>
            </a:r>
          </a:p>
          <a:p>
            <a:pPr marL="514350" indent="-514350">
              <a:buFont typeface="+mj-lt"/>
              <a:buAutoNum type="arabicPeriod"/>
            </a:pPr>
            <a:r>
              <a:rPr lang="en-US" sz="2500" dirty="0"/>
              <a:t>Brown KA, Khanafer N, Daneman N, et al. Meta-analysis of antibiotics and the risk of community-associated Clostridium difficile infection. Antimicrob Agents Chemother. 2013 May;57(5):2326-32. PMID: 23478961.</a:t>
            </a:r>
            <a:r>
              <a:rPr lang="en-US" sz="2600" dirty="0"/>
              <a:t> </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30</a:t>
            </a:fld>
            <a:endParaRPr lang="en-US" dirty="0"/>
          </a:p>
        </p:txBody>
      </p:sp>
    </p:spTree>
    <p:extLst>
      <p:ext uri="{BB962C8B-B14F-4D97-AF65-F5344CB8AC3E}">
        <p14:creationId xmlns:p14="http://schemas.microsoft.com/office/powerpoint/2010/main" val="1849463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502920" y="1130535"/>
            <a:ext cx="9052560" cy="6215591"/>
          </a:xfrm>
        </p:spPr>
        <p:txBody>
          <a:bodyPr vert="horz" lIns="101864" tIns="50933" rIns="101864" bIns="50933" rtlCol="0" anchor="t">
            <a:normAutofit/>
          </a:bodyPr>
          <a:lstStyle/>
          <a:p>
            <a:pPr marL="514350" indent="-514350">
              <a:lnSpc>
                <a:spcPct val="80000"/>
              </a:lnSpc>
              <a:buFont typeface="+mj-lt"/>
              <a:buAutoNum type="arabicPeriod" startAt="6"/>
            </a:pPr>
            <a:r>
              <a:rPr lang="en-US" sz="2300" dirty="0" smtClean="0"/>
              <a:t>Talbot </a:t>
            </a:r>
            <a:r>
              <a:rPr lang="en-US" sz="2300" dirty="0"/>
              <a:t>GH, Jezek A, Murray BE, et al. The Infectious Diseases Society of America’s 10 x ’20 Initiative (Ten new systemic antibacterial agents FDA-approved by 2020): is 20 x ‘20 a possibility? Clin Infect Dis. 2019 </a:t>
            </a:r>
            <a:r>
              <a:rPr lang="en-US" sz="2300" dirty="0" smtClean="0"/>
              <a:t>Jun 18;69(1):1-11. PMID</a:t>
            </a:r>
            <a:r>
              <a:rPr lang="en-US" sz="2300" dirty="0"/>
              <a:t>: 30715222.</a:t>
            </a:r>
          </a:p>
          <a:p>
            <a:pPr marL="514350" indent="-514350">
              <a:lnSpc>
                <a:spcPct val="80000"/>
              </a:lnSpc>
              <a:buFont typeface="+mj-lt"/>
              <a:buAutoNum type="arabicPeriod" startAt="6"/>
            </a:pPr>
            <a:r>
              <a:rPr lang="en-US" sz="2300" dirty="0"/>
              <a:t>Joundi RA, Wong BM, Leis JA. Antibiotics "just-in-case" in a patient with aspiration pneumonitis. JAMA Intern Med. 2015 Apr;175(4):489-90. PMID: 25665174</a:t>
            </a:r>
            <a:r>
              <a:rPr lang="en-US" sz="2300" dirty="0" smtClean="0"/>
              <a:t>.</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31</a:t>
            </a:fld>
            <a:endParaRPr lang="en-US" dirty="0"/>
          </a:p>
        </p:txBody>
      </p:sp>
    </p:spTree>
    <p:extLst>
      <p:ext uri="{BB962C8B-B14F-4D97-AF65-F5344CB8AC3E}">
        <p14:creationId xmlns:p14="http://schemas.microsoft.com/office/powerpoint/2010/main" val="285366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Antibiotic Overuse</a:t>
            </a:r>
          </a:p>
        </p:txBody>
      </p:sp>
      <p:sp>
        <p:nvSpPr>
          <p:cNvPr id="3" name="Content Placeholder 2"/>
          <p:cNvSpPr>
            <a:spLocks noGrp="1"/>
          </p:cNvSpPr>
          <p:nvPr>
            <p:ph idx="1"/>
          </p:nvPr>
        </p:nvSpPr>
        <p:spPr>
          <a:xfrm>
            <a:off x="517788" y="1600200"/>
            <a:ext cx="9052560" cy="2971800"/>
          </a:xfrm>
        </p:spPr>
        <p:txBody>
          <a:bodyPr/>
          <a:lstStyle/>
          <a:p>
            <a:pPr>
              <a:spcBef>
                <a:spcPts val="1200"/>
              </a:spcBef>
            </a:pPr>
            <a:r>
              <a:rPr lang="en-US" dirty="0"/>
              <a:t>Approximately 50% of hospitalized patients receive at least one antibiotic during their hospital </a:t>
            </a:r>
            <a:r>
              <a:rPr lang="en-US" dirty="0" smtClean="0"/>
              <a:t>stay.</a:t>
            </a:r>
            <a:r>
              <a:rPr lang="en-US" baseline="30000" dirty="0" smtClean="0"/>
              <a:t>1</a:t>
            </a:r>
            <a:endParaRPr lang="en-US" baseline="30000" dirty="0"/>
          </a:p>
          <a:p>
            <a:pPr>
              <a:spcBef>
                <a:spcPts val="1200"/>
              </a:spcBef>
            </a:pPr>
            <a:r>
              <a:rPr lang="en-US" dirty="0" smtClean="0"/>
              <a:t>Approximately </a:t>
            </a:r>
            <a:r>
              <a:rPr lang="en-US" dirty="0"/>
              <a:t>30-50% of antibiotics hospitalized patients receive are </a:t>
            </a:r>
            <a:r>
              <a:rPr lang="en-US" dirty="0" smtClean="0"/>
              <a:t>unnecessary.</a:t>
            </a:r>
            <a:r>
              <a:rPr lang="en-US" baseline="30000" dirty="0" smtClean="0"/>
              <a:t>2</a:t>
            </a:r>
            <a:endParaRPr lang="en-US" baseline="30000" dirty="0"/>
          </a:p>
        </p:txBody>
      </p:sp>
      <p:sp>
        <p:nvSpPr>
          <p:cNvPr id="9" name="Slide Number Placeholder 8"/>
          <p:cNvSpPr>
            <a:spLocks noGrp="1"/>
          </p:cNvSpPr>
          <p:nvPr>
            <p:ph type="sldNum" sz="quarter" idx="12"/>
          </p:nvPr>
        </p:nvSpPr>
        <p:spPr/>
        <p:txBody>
          <a:bodyPr/>
          <a:lstStyle/>
          <a:p>
            <a:fld id="{993EEC8E-C5CF-40DF-832D-5BCB0E209B98}" type="slidenum">
              <a:rPr lang="en-US" smtClean="0"/>
              <a:t>4</a:t>
            </a:fld>
            <a:endParaRPr lang="en-US" dirty="0"/>
          </a:p>
        </p:txBody>
      </p:sp>
    </p:spTree>
    <p:custDataLst>
      <p:tags r:id="rId1"/>
    </p:custDataLst>
    <p:extLst>
      <p:ext uri="{BB962C8B-B14F-4D97-AF65-F5344CB8AC3E}">
        <p14:creationId xmlns:p14="http://schemas.microsoft.com/office/powerpoint/2010/main" val="2918538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93EEC8E-C5CF-40DF-832D-5BCB0E209B98}" type="slidenum">
              <a:rPr lang="en-US" smtClean="0"/>
              <a:t>5</a:t>
            </a:fld>
            <a:endParaRPr lang="en-US" dirty="0"/>
          </a:p>
        </p:txBody>
      </p:sp>
      <p:sp>
        <p:nvSpPr>
          <p:cNvPr id="8196" name="Rectangle 4"/>
          <p:cNvSpPr>
            <a:spLocks noGrp="1" noChangeArrowheads="1"/>
          </p:cNvSpPr>
          <p:nvPr>
            <p:ph type="title"/>
          </p:nvPr>
        </p:nvSpPr>
        <p:spPr/>
        <p:txBody>
          <a:bodyPr/>
          <a:lstStyle/>
          <a:p>
            <a:r>
              <a:rPr lang="en-US" altLang="en-US" dirty="0"/>
              <a:t>Antibiotic-Associated Adverse Events </a:t>
            </a:r>
          </a:p>
        </p:txBody>
      </p:sp>
      <p:sp>
        <p:nvSpPr>
          <p:cNvPr id="27" name="Content Placeholder 26"/>
          <p:cNvSpPr>
            <a:spLocks noGrp="1"/>
          </p:cNvSpPr>
          <p:nvPr>
            <p:ph idx="24"/>
          </p:nvPr>
        </p:nvSpPr>
        <p:spPr/>
        <p:txBody>
          <a:bodyPr/>
          <a:lstStyle/>
          <a:p>
            <a:endParaRPr lang="en-US" dirty="0"/>
          </a:p>
        </p:txBody>
      </p:sp>
      <p:pic>
        <p:nvPicPr>
          <p:cNvPr id="13" name="Content Placeholder 12" descr="Metronidazole-induced neurotoxicity presenting with sudden bilateral hearing loss, encephalophathy, and cerebellar dysfunction&#10;A case of toxic epidermal necrolysis caused by trimethoprim-sulfamethoxazole&#10;Cefepime Neurotoxicity: Case Report, Pharmacokinetic Considerations, and Literature Review&#10;Systematic Review and Metaanalysis of Acute Kidney Injury Associated with Concomitant Vancomycin and Piperacillin/Tazobactam&#10;CASE REPORT-Biopsy-Proven Acute Tubular Necrosis Associated with Vancomycin in an Adult Patient&#10;Permanent Peripheral Neuropathy: A Case Report on a Rare but Serious Debilitating Side-Effect of Fluoroquinolone Administration&#10;Ototoxicity induced by Gentamicin and Furosemide&#10;CASE REPORT- Spontaneous bilateral patellar tendon rupture: case report and review of fluoroquinolone-induced tendinopathy&#10;" title="Case studies and headline image"/>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3238" y="1187589"/>
            <a:ext cx="9051925" cy="5854421"/>
          </a:xfrm>
        </p:spPr>
      </p:pic>
    </p:spTree>
    <p:custDataLst>
      <p:tags r:id="rId1"/>
    </p:custDataLst>
    <p:extLst>
      <p:ext uri="{BB962C8B-B14F-4D97-AF65-F5344CB8AC3E}">
        <p14:creationId xmlns:p14="http://schemas.microsoft.com/office/powerpoint/2010/main" val="3217847887"/>
      </p:ext>
    </p:extLst>
  </p:cSld>
  <p:clrMapOvr>
    <a:masterClrMapping/>
  </p:clrMapOvr>
  <p:transition advTm="5017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Antibiotic-Associated Adverse Events</a:t>
            </a:r>
          </a:p>
        </p:txBody>
      </p:sp>
      <p:sp>
        <p:nvSpPr>
          <p:cNvPr id="3" name="Content Placeholder 2"/>
          <p:cNvSpPr>
            <a:spLocks noGrp="1"/>
          </p:cNvSpPr>
          <p:nvPr>
            <p:ph idx="1"/>
          </p:nvPr>
        </p:nvSpPr>
        <p:spPr/>
        <p:txBody>
          <a:bodyPr/>
          <a:lstStyle/>
          <a:p>
            <a:r>
              <a:rPr lang="en-US" dirty="0"/>
              <a:t>In a cohort of ~</a:t>
            </a:r>
            <a:r>
              <a:rPr lang="en-US" dirty="0" smtClean="0"/>
              <a:t>1,500 </a:t>
            </a:r>
            <a:r>
              <a:rPr lang="en-US" dirty="0"/>
              <a:t>hospitalized patients receiving antibiotic therapy, 20% developed antibiotic-associated adverse </a:t>
            </a:r>
            <a:r>
              <a:rPr lang="en-US" dirty="0" smtClean="0"/>
              <a:t>events</a:t>
            </a:r>
            <a:r>
              <a:rPr lang="en-US" baseline="30000" dirty="0" smtClean="0"/>
              <a:t>3</a:t>
            </a:r>
            <a:endParaRPr lang="en-US" baseline="30000" dirty="0"/>
          </a:p>
          <a:p>
            <a:pPr lvl="1"/>
            <a:r>
              <a:rPr lang="en-US" dirty="0"/>
              <a:t>~25% of </a:t>
            </a:r>
            <a:r>
              <a:rPr lang="en-US" dirty="0" smtClean="0"/>
              <a:t>these patients </a:t>
            </a:r>
            <a:r>
              <a:rPr lang="en-US" dirty="0"/>
              <a:t>developed antibiotic-associated adverse events after hospital discharge</a:t>
            </a:r>
          </a:p>
          <a:p>
            <a:r>
              <a:rPr lang="en-US" dirty="0" smtClean="0"/>
              <a:t>Most </a:t>
            </a:r>
            <a:r>
              <a:rPr lang="en-US" dirty="0"/>
              <a:t>adverse events had some clinical ramifications</a:t>
            </a:r>
          </a:p>
          <a:p>
            <a:pPr lvl="1"/>
            <a:r>
              <a:rPr lang="en-US" dirty="0"/>
              <a:t>Additional hospitalizations (3%)</a:t>
            </a:r>
          </a:p>
          <a:p>
            <a:pPr lvl="1"/>
            <a:r>
              <a:rPr lang="en-US" dirty="0"/>
              <a:t>Prolonged hospital stay (24%)</a:t>
            </a:r>
          </a:p>
          <a:p>
            <a:pPr lvl="1"/>
            <a:r>
              <a:rPr lang="en-US" dirty="0"/>
              <a:t>Additional clinical or emergency department visits (9%)</a:t>
            </a:r>
          </a:p>
          <a:p>
            <a:pPr lvl="1"/>
            <a:r>
              <a:rPr lang="en-US" dirty="0"/>
              <a:t>Additional laboratory tests, electrocardiograms, or imaging studies (61%)</a:t>
            </a:r>
          </a:p>
        </p:txBody>
      </p:sp>
      <p:sp>
        <p:nvSpPr>
          <p:cNvPr id="4" name="Slide Number Placeholder 3"/>
          <p:cNvSpPr>
            <a:spLocks noGrp="1"/>
          </p:cNvSpPr>
          <p:nvPr>
            <p:ph type="sldNum" sz="quarter" idx="12"/>
          </p:nvPr>
        </p:nvSpPr>
        <p:spPr/>
        <p:txBody>
          <a:bodyPr/>
          <a:lstStyle/>
          <a:p>
            <a:fld id="{993EEC8E-C5CF-40DF-832D-5BCB0E209B98}" type="slidenum">
              <a:rPr lang="en-US" smtClean="0"/>
              <a:t>6</a:t>
            </a:fld>
            <a:endParaRPr lang="en-US" dirty="0"/>
          </a:p>
        </p:txBody>
      </p:sp>
    </p:spTree>
    <p:extLst>
      <p:ext uri="{BB962C8B-B14F-4D97-AF65-F5344CB8AC3E}">
        <p14:creationId xmlns:p14="http://schemas.microsoft.com/office/powerpoint/2010/main" val="4080819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Antibiotics Alter the Bacteria in the </a:t>
            </a:r>
            <a:r>
              <a:rPr lang="en-US" dirty="0" smtClean="0"/>
              <a:t>Gut</a:t>
            </a:r>
            <a:r>
              <a:rPr lang="en-US" baseline="30000" dirty="0" smtClean="0"/>
              <a:t>4</a:t>
            </a:r>
            <a:endParaRPr lang="en-US" baseline="30000" dirty="0"/>
          </a:p>
        </p:txBody>
      </p:sp>
      <p:pic>
        <p:nvPicPr>
          <p:cNvPr id="12" name="Picture 11" descr="Image shows susceptible bugs and resistant bugs." title="Image of Bacteria in the g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 y="990600"/>
            <a:ext cx="10040112" cy="5766816"/>
          </a:xfrm>
          <a:prstGeom prst="rect">
            <a:avLst/>
          </a:prstGeom>
        </p:spPr>
      </p:pic>
      <p:sp>
        <p:nvSpPr>
          <p:cNvPr id="4" name="Slide Number Placeholder 3"/>
          <p:cNvSpPr>
            <a:spLocks noGrp="1"/>
          </p:cNvSpPr>
          <p:nvPr>
            <p:ph type="sldNum" sz="quarter" idx="12"/>
          </p:nvPr>
        </p:nvSpPr>
        <p:spPr/>
        <p:txBody>
          <a:bodyPr/>
          <a:lstStyle/>
          <a:p>
            <a:fld id="{993EEC8E-C5CF-40DF-832D-5BCB0E209B98}" type="slidenum">
              <a:rPr lang="en-US" smtClean="0"/>
              <a:t>7</a:t>
            </a:fld>
            <a:endParaRPr lang="en-US" dirty="0"/>
          </a:p>
        </p:txBody>
      </p:sp>
      <p:sp>
        <p:nvSpPr>
          <p:cNvPr id="3" name="TextBox 2"/>
          <p:cNvSpPr txBox="1"/>
          <p:nvPr/>
        </p:nvSpPr>
        <p:spPr>
          <a:xfrm>
            <a:off x="7543800" y="5791200"/>
            <a:ext cx="2514600" cy="923330"/>
          </a:xfrm>
          <a:prstGeom prst="rect">
            <a:avLst/>
          </a:prstGeom>
          <a:noFill/>
        </p:spPr>
        <p:txBody>
          <a:bodyPr wrap="square" rtlCol="0">
            <a:spAutoFit/>
          </a:bodyPr>
          <a:lstStyle/>
          <a:p>
            <a:r>
              <a:rPr lang="en-US" sz="900" dirty="0" smtClean="0"/>
              <a:t>Jernberg C, Löfmark S, Edlund C, et al. Long-term impacts of antibiotic exposure on the human intestinal microbiota. </a:t>
            </a:r>
            <a:br>
              <a:rPr lang="en-US" sz="900" dirty="0" smtClean="0"/>
            </a:br>
            <a:r>
              <a:rPr lang="en-US" sz="900" dirty="0" smtClean="0"/>
              <a:t>Microbiology. 2010 Nov;156(Pt 11):3216-23. PMID: 20705661. </a:t>
            </a:r>
            <a:r>
              <a:rPr lang="en-US" sz="900" dirty="0" smtClean="0">
                <a:hlinkClick r:id="rId4"/>
              </a:rPr>
              <a:t>doi:10.1099/mic.0.040618-0</a:t>
            </a:r>
            <a:r>
              <a:rPr lang="en-US" sz="900" dirty="0" smtClean="0"/>
              <a:t>. Used with permission.</a:t>
            </a:r>
            <a:endParaRPr lang="en-US" sz="900" dirty="0"/>
          </a:p>
        </p:txBody>
      </p:sp>
    </p:spTree>
    <p:extLst>
      <p:ext uri="{BB962C8B-B14F-4D97-AF65-F5344CB8AC3E}">
        <p14:creationId xmlns:p14="http://schemas.microsoft.com/office/powerpoint/2010/main" val="28581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Antibiotics &amp; </a:t>
            </a:r>
            <a:r>
              <a:rPr lang="en-US" i="1" dirty="0"/>
              <a:t>Clostridiodes difficile </a:t>
            </a:r>
            <a:endParaRPr lang="en-US" dirty="0"/>
          </a:p>
        </p:txBody>
      </p:sp>
      <p:sp>
        <p:nvSpPr>
          <p:cNvPr id="3" name="Content Placeholder 2"/>
          <p:cNvSpPr>
            <a:spLocks noGrp="1"/>
          </p:cNvSpPr>
          <p:nvPr>
            <p:ph idx="1"/>
          </p:nvPr>
        </p:nvSpPr>
        <p:spPr/>
        <p:txBody>
          <a:bodyPr>
            <a:normAutofit lnSpcReduction="10000"/>
          </a:bodyPr>
          <a:lstStyle/>
          <a:p>
            <a:r>
              <a:rPr lang="en-US" dirty="0"/>
              <a:t>Antibiotics can increase the risk of </a:t>
            </a:r>
            <a:r>
              <a:rPr lang="en-US" i="1" dirty="0"/>
              <a:t>Clostridiodes difficile </a:t>
            </a:r>
            <a:r>
              <a:rPr lang="en-US" dirty="0"/>
              <a:t>infection </a:t>
            </a:r>
            <a:r>
              <a:rPr lang="en-US" i="1" dirty="0"/>
              <a:t>(</a:t>
            </a:r>
            <a:r>
              <a:rPr lang="en-US" dirty="0"/>
              <a:t>CDI)</a:t>
            </a:r>
          </a:p>
          <a:p>
            <a:r>
              <a:rPr lang="en-US" dirty="0"/>
              <a:t>Greatest </a:t>
            </a:r>
            <a:r>
              <a:rPr lang="en-US" dirty="0" smtClean="0"/>
              <a:t>risk</a:t>
            </a:r>
            <a:r>
              <a:rPr lang="en-US" baseline="30000" dirty="0" smtClean="0"/>
              <a:t>5</a:t>
            </a:r>
            <a:endParaRPr lang="en-US" baseline="30000" dirty="0"/>
          </a:p>
          <a:p>
            <a:pPr lvl="1"/>
            <a:r>
              <a:rPr lang="en-US" dirty="0"/>
              <a:t>Clindamycin (odds ratio 16.8)</a:t>
            </a:r>
          </a:p>
          <a:p>
            <a:pPr lvl="1"/>
            <a:r>
              <a:rPr lang="en-US" dirty="0"/>
              <a:t>Third-generation cephalosporins (odds ratio 5.7)</a:t>
            </a:r>
          </a:p>
          <a:p>
            <a:pPr lvl="1"/>
            <a:r>
              <a:rPr lang="en-US" dirty="0"/>
              <a:t>Fluoroquinolones (odds ratio 4.3)</a:t>
            </a:r>
          </a:p>
          <a:p>
            <a:r>
              <a:rPr lang="en-US" dirty="0"/>
              <a:t>Patients are at risk while receiving antibiotics and up to at least 12 weeks later</a:t>
            </a:r>
          </a:p>
        </p:txBody>
      </p:sp>
      <p:pic>
        <p:nvPicPr>
          <p:cNvPr id="12" name="Content Placeholder 11" descr="Petri dish with bacteria" title="Petri Dish"/>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5471737" y="2289377"/>
            <a:ext cx="3902825" cy="3507971"/>
          </a:xfrm>
          <a:effectLst>
            <a:outerShdw blurRad="50800" dist="38100" dir="2700000" algn="tl" rotWithShape="0">
              <a:prstClr val="black">
                <a:alpha val="40000"/>
              </a:prstClr>
            </a:outerShdw>
          </a:effectLst>
        </p:spPr>
      </p:pic>
      <p:sp>
        <p:nvSpPr>
          <p:cNvPr id="9" name="Slide Number Placeholder 8"/>
          <p:cNvSpPr>
            <a:spLocks noGrp="1"/>
          </p:cNvSpPr>
          <p:nvPr>
            <p:ph type="sldNum" sz="quarter" idx="12"/>
          </p:nvPr>
        </p:nvSpPr>
        <p:spPr/>
        <p:txBody>
          <a:bodyPr/>
          <a:lstStyle/>
          <a:p>
            <a:fld id="{993EEC8E-C5CF-40DF-832D-5BCB0E209B98}" type="slidenum">
              <a:rPr lang="en-US" smtClean="0"/>
              <a:t>8</a:t>
            </a:fld>
            <a:endParaRPr lang="en-US" dirty="0"/>
          </a:p>
        </p:txBody>
      </p:sp>
    </p:spTree>
    <p:custDataLst>
      <p:tags r:id="rId1"/>
    </p:custDataLst>
    <p:extLst>
      <p:ext uri="{BB962C8B-B14F-4D97-AF65-F5344CB8AC3E}">
        <p14:creationId xmlns:p14="http://schemas.microsoft.com/office/powerpoint/2010/main" val="349067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lstStyle/>
          <a:p>
            <a:r>
              <a:rPr lang="en-US" dirty="0"/>
              <a:t>Antibiotic </a:t>
            </a:r>
            <a:r>
              <a:rPr lang="en-US" dirty="0" smtClean="0"/>
              <a:t>Development</a:t>
            </a:r>
            <a:r>
              <a:rPr lang="en-US" baseline="30000" dirty="0" smtClean="0"/>
              <a:t>6</a:t>
            </a:r>
            <a:endParaRPr lang="en-US" dirty="0"/>
          </a:p>
        </p:txBody>
      </p:sp>
      <p:graphicFrame>
        <p:nvGraphicFramePr>
          <p:cNvPr id="9" name="Content Placeholder 8" descr="Bar graph showing antibiotic development over time and an arrow highlighting the downward trend" title="Antibiotic development is on the decline"/>
          <p:cNvGraphicFramePr>
            <a:graphicFrameLocks noGrp="1"/>
          </p:cNvGraphicFramePr>
          <p:nvPr>
            <p:ph idx="1"/>
            <p:extLst>
              <p:ext uri="{D42A27DB-BD31-4B8C-83A1-F6EECF244321}">
                <p14:modId xmlns:p14="http://schemas.microsoft.com/office/powerpoint/2010/main" val="3246420019"/>
              </p:ext>
            </p:extLst>
          </p:nvPr>
        </p:nvGraphicFramePr>
        <p:xfrm>
          <a:off x="503238" y="1143000"/>
          <a:ext cx="9051925" cy="5800725"/>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a:xfrm>
            <a:off x="9372600" y="7467600"/>
            <a:ext cx="487680" cy="413809"/>
          </a:xfrm>
        </p:spPr>
        <p:txBody>
          <a:bodyPr/>
          <a:lstStyle/>
          <a:p>
            <a:fld id="{C12F71BA-AA48-40A4-9EA6-44194F6674B8}" type="slidenum">
              <a:rPr lang="en-US" altLang="en-US" smtClean="0"/>
              <a:pPr/>
              <a:t>9</a:t>
            </a:fld>
            <a:endParaRPr lang="en-US" altLang="en-US" dirty="0"/>
          </a:p>
          <a:p>
            <a:endParaRPr lang="en-US" altLang="en-US" dirty="0"/>
          </a:p>
        </p:txBody>
      </p:sp>
    </p:spTree>
    <p:custDataLst>
      <p:tags r:id="rId1"/>
    </p:custDataLst>
    <p:extLst>
      <p:ext uri="{BB962C8B-B14F-4D97-AF65-F5344CB8AC3E}">
        <p14:creationId xmlns:p14="http://schemas.microsoft.com/office/powerpoint/2010/main" val="29509381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35"/>
  <p:tag name="ARTICULATE_PROJECT_OPEN" val="0"/>
  <p:tag name="MMPROD_UIDATA" val="&lt;database version=&quot;11.0&quot;&gt;&lt;object type=&quot;1&quot; unique_id=&quot;10001&quot;&gt;&lt;object type=&quot;2&quot; unique_id=&quot;14094&quot;&gt;&lt;object type=&quot;3&quot; unique_id=&quot;14115&quot;&gt;&lt;property id=&quot;20148&quot; value=&quot;5&quot;/&gt;&lt;property id=&quot;20300&quot; value=&quot;Slide 1 - &amp;quot;AHRQ Safety Program for  Improving Antibiotic Use&amp;quot;&quot;/&gt;&lt;property id=&quot;20307&quot; value=&quot;259&quot;/&gt;&lt;/object&gt;&lt;object type=&quot;3&quot; unique_id=&quot;14116&quot;&gt;&lt;property id=&quot;20148&quot; value=&quot;5&quot;/&gt;&lt;property id=&quot;20300&quot; value=&quot;Slide 2 - &amp;quot;Presenter — Pranita Tamma&amp;quot;&quot;/&gt;&lt;property id=&quot;20307&quot; value=&quot;280&quot;/&gt;&lt;/object&gt;&lt;object type=&quot;3&quot; unique_id=&quot;14117&quot;&gt;&lt;property id=&quot;20148&quot; value=&quot;5&quot;/&gt;&lt;property id=&quot;20300&quot; value=&quot;Slide 3 - &amp;quot;Housekeeping&amp;quot;&quot;/&gt;&lt;property id=&quot;20307&quot; value=&quot;281&quot;/&gt;&lt;/object&gt;&lt;object type=&quot;3&quot; unique_id=&quot;14118&quot;&gt;&lt;property id=&quot;20148&quot; value=&quot;5&quot;/&gt;&lt;property id=&quot;20300&quot; value=&quot;Slide 4 - &amp;quot;Objectives&amp;quot;&quot;/&gt;&lt;property id=&quot;20307&quot; value=&quot;260&quot;/&gt;&lt;/object&gt;&lt;object type=&quot;3&quot; unique_id=&quot;14120&quot;&gt;&lt;property id=&quot;20148&quot; value=&quot;5&quot;/&gt;&lt;property id=&quot;20300&quot; value=&quot;Slide 6 - &amp;quot;Clinical Case, Continued&amp;quot;&quot;/&gt;&lt;property id=&quot;20307&quot; value=&quot;283&quot;/&gt;&lt;/object&gt;&lt;object type=&quot;3&quot; unique_id=&quot;14121&quot;&gt;&lt;property id=&quot;20148&quot; value=&quot;5&quot;/&gt;&lt;property id=&quot;20300&quot; value=&quot;Slide 7 - &amp;quot;Where Are the Defects in This Case?&amp;quot;&quot;/&gt;&lt;property id=&quot;20307&quot; value=&quot;284&quot;/&gt;&lt;/object&gt;&lt;object type=&quot;3&quot; unique_id=&quot;14122&quot;&gt;&lt;property id=&quot;20148&quot; value=&quot;5&quot;/&gt;&lt;property id=&quot;20300&quot; value=&quot;Slide 8 - &amp;quot;Where are the Defects in this Case?&amp;quot;&quot;/&gt;&lt;property id=&quot;20307&quot; value=&quot;288&quot;/&gt;&lt;/object&gt;&lt;object type=&quot;3&quot; unique_id=&quot;14123&quot;&gt;&lt;property id=&quot;20148&quot; value=&quot;5&quot;/&gt;&lt;property id=&quot;20300&quot; value=&quot;Slide 9 - &amp;quot;Where Are the Defects in This Case?&amp;quot;&quot;/&gt;&lt;property id=&quot;20307&quot; value=&quot;289&quot;/&gt;&lt;/object&gt;&lt;object type=&quot;3&quot; unique_id=&quot;14124&quot;&gt;&lt;property id=&quot;20148&quot; value=&quot;5&quot;/&gt;&lt;property id=&quot;20300&quot; value=&quot;Slide 10 - &amp;quot;Where Are the Defects in This Case?&amp;quot;&quot;/&gt;&lt;property id=&quot;20307&quot; value=&quot;290&quot;/&gt;&lt;/object&gt;&lt;object type=&quot;3&quot; unique_id=&quot;14125&quot;&gt;&lt;property id=&quot;20148&quot; value=&quot;5&quot;/&gt;&lt;property id=&quot;20300&quot; value=&quot;Slide 11 - &amp;quot;Where Are the Defects in This Case?&amp;quot;&quot;/&gt;&lt;property id=&quot;20307&quot; value=&quot;291&quot;/&gt;&lt;/object&gt;&lt;object type=&quot;3&quot; unique_id=&quot;14126&quot;&gt;&lt;property id=&quot;20148&quot; value=&quot;5&quot;/&gt;&lt;property id=&quot;20300&quot; value=&quot;Slide 12 - &amp;quot;Where Are the Defects in This Case?&amp;quot;&quot;/&gt;&lt;property id=&quot;20307&quot; value=&quot;287&quot;/&gt;&lt;/object&gt;&lt;object type=&quot;3&quot; unique_id=&quot;14127&quot;&gt;&lt;property id=&quot;20148&quot; value=&quot;5&quot;/&gt;&lt;property id=&quot;20300&quot; value=&quot;Slide 13 - &amp;quot;The Importance of Antibiotics &amp;quot;&quot;/&gt;&lt;property id=&quot;20307&quot; value=&quot;264&quot;/&gt;&lt;/object&gt;&lt;object type=&quot;3&quot; unique_id=&quot;14128&quot;&gt;&lt;property id=&quot;20148&quot; value=&quot;5&quot;/&gt;&lt;property id=&quot;20300&quot; value=&quot;Slide 14 - &amp;quot;Antibiotic Development Is on the Decline&amp;quot;&quot;/&gt;&lt;property id=&quot;20307&quot; value=&quot;265&quot;/&gt;&lt;/object&gt;&lt;object type=&quot;3&quot; unique_id=&quot;14129&quot;&gt;&lt;property id=&quot;20148&quot; value=&quot;5&quot;/&gt;&lt;property id=&quot;20300&quot; value=&quot;Slide 15 - &amp;quot;Antibiotic Overuse&amp;quot;&quot;/&gt;&lt;property id=&quot;20307&quot; value=&quot;266&quot;/&gt;&lt;/object&gt;&lt;object type=&quot;3&quot; unique_id=&quot;14130&quot;&gt;&lt;property id=&quot;20148&quot; value=&quot;5&quot;/&gt;&lt;property id=&quot;20300&quot; value=&quot;Slide 16 - &amp;quot;Antibiotic-Associated Adverse Events &amp;quot;&quot;/&gt;&lt;property id=&quot;20307&quot; value=&quot;267&quot;/&gt;&lt;/object&gt;&lt;object type=&quot;3&quot; unique_id=&quot;14131&quot;&gt;&lt;property id=&quot;20148&quot; value=&quot;5&quot;/&gt;&lt;property id=&quot;20300&quot; value=&quot;Slide 17 - &amp;quot;Antibiotics Alter the Bacteria in the Gut&amp;quot;&quot;/&gt;&lt;property id=&quot;20307&quot; value=&quot;268&quot;/&gt;&lt;/object&gt;&lt;object type=&quot;3&quot; unique_id=&quot;14132&quot;&gt;&lt;property id=&quot;20148&quot; value=&quot;5&quot;/&gt;&lt;property id=&quot;20300&quot; value=&quot;Slide 18 - &amp;quot;Antibiotics &amp;amp; Clostridium difficile &amp;quot;&quot;/&gt;&lt;property id=&quot;20307&quot; value=&quot;269&quot;/&gt;&lt;/object&gt;&lt;object type=&quot;3&quot; unique_id=&quot;14136&quot;&gt;&lt;property id=&quot;20148&quot; value=&quot;5&quot;/&gt;&lt;property id=&quot;20300&quot; value=&quot;Slide 26 - &amp;quot;Social Determinants of Antibiotic Prescribing &amp;quot;&quot;/&gt;&lt;property id=&quot;20307&quot; value=&quot;273&quot;/&gt;&lt;/object&gt;&lt;object type=&quot;3&quot; unique_id=&quot;14137&quot;&gt;&lt;property id=&quot;20148&quot; value=&quot;5&quot;/&gt;&lt;property id=&quot;20300&quot; value=&quot;Slide 27 - &amp;quot;CUSP — Helps Reduce Antibiotic-Associated Harm&amp;quot;&quot;/&gt;&lt;property id=&quot;20307&quot; value=&quot;274&quot;/&gt;&lt;/object&gt;&lt;object type=&quot;3&quot; unique_id=&quot;14138&quot;&gt;&lt;property id=&quot;20148&quot; value=&quot;5&quot;/&gt;&lt;property id=&quot;20300&quot; value=&quot;Slide 28 - &amp;quot;The Steps of CUSP&amp;quot;&quot;/&gt;&lt;property id=&quot;20307&quot; value=&quot;275&quot;/&gt;&lt;/object&gt;&lt;object type=&quot;3&quot; unique_id=&quot;14140&quot;&gt;&lt;property id=&quot;20148&quot; value=&quot;5&quot;/&gt;&lt;property id=&quot;20300&quot; value=&quot;Slide 32 - &amp;quot;Successful CUSP Teams&amp;quot;&quot;/&gt;&lt;property id=&quot;20307&quot; value=&quot;277&quot;/&gt;&lt;/object&gt;&lt;object type=&quot;3&quot; unique_id=&quot;14141&quot;&gt;&lt;property id=&quot;20148&quot; value=&quot;5&quot;/&gt;&lt;property id=&quot;20300&quot; value=&quot;Slide 33 - &amp;quot;Summary&amp;quot;&quot;/&gt;&lt;property id=&quot;20307&quot; value=&quot;278&quot;/&gt;&lt;/object&gt;&lt;object type=&quot;3&quot; unique_id=&quot;23061&quot;&gt;&lt;property id=&quot;20148&quot; value=&quot;5&quot;/&gt;&lt;property id=&quot;20300&quot; value=&quot;Slide 19 - &amp;quot;Clinical Case&amp;quot;&quot;/&gt;&lt;property id=&quot;20307&quot; value=&quot;292&quot;/&gt;&lt;/object&gt;&lt;object type=&quot;3&quot; unique_id=&quot;23062&quot;&gt;&lt;property id=&quot;20148&quot; value=&quot;5&quot;/&gt;&lt;property id=&quot;20300&quot; value=&quot;Slide 20 - &amp;quot;Clinical Case, Continued&amp;quot;&quot;/&gt;&lt;property id=&quot;20307&quot; value=&quot;293&quot;/&gt;&lt;/object&gt;&lt;object type=&quot;3&quot; unique_id=&quot;23063&quot;&gt;&lt;property id=&quot;20148&quot; value=&quot;5&quot;/&gt;&lt;property id=&quot;20300&quot; value=&quot;Slide 21 - &amp;quot;Where Are the Defects in This Case?&amp;quot;&quot;/&gt;&lt;property id=&quot;20307&quot; value=&quot;294&quot;/&gt;&lt;/object&gt;&lt;object type=&quot;3&quot; unique_id=&quot;23064&quot;&gt;&lt;property id=&quot;20148&quot; value=&quot;5&quot;/&gt;&lt;property id=&quot;20300&quot; value=&quot;Slide 22 - &amp;quot;Where Are the Defects in This Case?&amp;quot;&quot;/&gt;&lt;property id=&quot;20307&quot; value=&quot;295&quot;/&gt;&lt;/object&gt;&lt;object type=&quot;3&quot; unique_id=&quot;23065&quot;&gt;&lt;property id=&quot;20148&quot; value=&quot;5&quot;/&gt;&lt;property id=&quot;20300&quot; value=&quot;Slide 23 - &amp;quot;Where Are the Defects in This Case?&amp;quot;&quot;/&gt;&lt;property id=&quot;20307&quot; value=&quot;296&quot;/&gt;&lt;/object&gt;&lt;object type=&quot;3&quot; unique_id=&quot;23066&quot;&gt;&lt;property id=&quot;20148&quot; value=&quot;5&quot;/&gt;&lt;property id=&quot;20300&quot; value=&quot;Slide 24 - &amp;quot;Where Are the Defects in This Case?&amp;quot;&quot;/&gt;&lt;property id=&quot;20307&quot; value=&quot;297&quot;/&gt;&lt;/object&gt;&lt;object type=&quot;3&quot; unique_id=&quot;23067&quot;&gt;&lt;property id=&quot;20148&quot; value=&quot;5&quot;/&gt;&lt;property id=&quot;20300&quot; value=&quot;Slide 25 - &amp;quot;Where Are the Defects in This Case?&amp;quot;&quot;/&gt;&lt;property id=&quot;20307&quot; value=&quot;298&quot;/&gt;&lt;/object&gt;&lt;object type=&quot;3&quot; unique_id=&quot;23218&quot;&gt;&lt;property id=&quot;20148&quot; value=&quot;5&quot;/&gt;&lt;property id=&quot;20300&quot; value=&quot;Slide 34&quot;/&gt;&lt;property id=&quot;20307&quot; value=&quot;299&quot;/&gt;&lt;/object&gt;&lt;object type=&quot;3&quot; unique_id=&quot;23522&quot;&gt;&lt;property id=&quot;20148&quot; value=&quot;5&quot;/&gt;&lt;property id=&quot;20300&quot; value=&quot;Slide 29 - &amp;quot;Step 1:  The Science of Safety &amp;quot;&quot;/&gt;&lt;property id=&quot;20307&quot; value=&quot;300&quot;/&gt;&lt;/object&gt;&lt;object type=&quot;3&quot; unique_id=&quot;23523&quot;&gt;&lt;property id=&quot;20148&quot; value=&quot;5&quot;/&gt;&lt;property id=&quot;20300&quot; value=&quot;Slide 30 - &amp;quot;Step 1:  The Science of Safety &amp;quot;&quot;/&gt;&lt;property id=&quot;20307&quot; value=&quot;301&quot;/&gt;&lt;/object&gt;&lt;object type=&quot;3&quot; unique_id=&quot;23524&quot;&gt;&lt;property id=&quot;20148&quot; value=&quot;5&quot;/&gt;&lt;property id=&quot;20300&quot; value=&quot;Slide 31 - &amp;quot;Step 1:  The Science of Safety &amp;quot;&quot;/&gt;&lt;property id=&quot;20307&quot; value=&quot;302&quot;/&gt;&lt;/object&gt;&lt;object type=&quot;3&quot; unique_id=&quot;23526&quot;&gt;&lt;property id=&quot;20148&quot; value=&quot;5&quot;/&gt;&lt;property id=&quot;20300&quot; value=&quot;Slide 5 - &amp;quot;Clinical Case&amp;quot;&quot;/&gt;&lt;property id=&quot;20307&quot; value=&quot;304&quot;/&gt;&lt;/object&gt;&lt;object type=&quot;3&quot; unique_id=&quot;23527&quot;&gt;&lt;property id=&quot;20148&quot; value=&quot;5&quot;/&gt;&lt;property id=&quot;20300&quot; value=&quot;Slide 35 - &amp;quot;Next Steps&amp;quot;&quot;/&gt;&lt;property id=&quot;20307&quot; value=&quot;303&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5042</TotalTime>
  <Words>1448</Words>
  <Application>Microsoft Office PowerPoint</Application>
  <PresentationFormat>Custom</PresentationFormat>
  <Paragraphs>181</Paragraphs>
  <Slides>31</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Making the Case That Improving Antibiotic Use Is a Patient Safety Issue</vt:lpstr>
      <vt:lpstr>Objectives</vt:lpstr>
      <vt:lpstr>The Importance of Antibiotics </vt:lpstr>
      <vt:lpstr>Antibiotic Overuse</vt:lpstr>
      <vt:lpstr>Antibiotic-Associated Adverse Events </vt:lpstr>
      <vt:lpstr>Antibiotic-Associated Adverse Events</vt:lpstr>
      <vt:lpstr>Antibiotics Alter the Bacteria in the Gut4</vt:lpstr>
      <vt:lpstr>Antibiotics &amp; Clostridiodes difficile </vt:lpstr>
      <vt:lpstr>Antibiotic Development6</vt:lpstr>
      <vt:lpstr>Clinical Case</vt:lpstr>
      <vt:lpstr>Clinical Case, Continued</vt:lpstr>
      <vt:lpstr>Where Are the Areas for Improvement?</vt:lpstr>
      <vt:lpstr>Where Are the Areas for Improvement? Step 1</vt:lpstr>
      <vt:lpstr>Where Are the Areas for Improvement? Step 2</vt:lpstr>
      <vt:lpstr>Where Are the Areas for Improvement? Step 3</vt:lpstr>
      <vt:lpstr>Where Are the Areas for Improvement? Step 4</vt:lpstr>
      <vt:lpstr>Where Are the Areas for Improvement? Step 5</vt:lpstr>
      <vt:lpstr>Clinical Case 2</vt:lpstr>
      <vt:lpstr>Clinical Case 2, Continued</vt:lpstr>
      <vt:lpstr>Where Are the Areas for Improvement? Step 1</vt:lpstr>
      <vt:lpstr>Where Are the Areas for Improvement? Step 2</vt:lpstr>
      <vt:lpstr>Where Are the Areas for Improvement? Step 3</vt:lpstr>
      <vt:lpstr>Where Are the Areas for Improvement? Step 4</vt:lpstr>
      <vt:lpstr>Where Are the Areas for Improvement? Step 5</vt:lpstr>
      <vt:lpstr>Social Determinants of Antibiotic Prescribing </vt:lpstr>
      <vt:lpstr>Safe Prescribing Is a Team Sport</vt:lpstr>
      <vt:lpstr>The Four Moments of Antibiotic Decision Making</vt:lpstr>
      <vt:lpstr>Take Home Points </vt:lpstr>
      <vt:lpstr>Disclaimer</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Antibiotic Use is a Patient Safety Issue</dc:title>
  <dc:subject>Discussing AS as a Safety Issue</dc:subject>
  <dc:creator>Melissa A Miller</dc:creator>
  <cp:keywords>English</cp:keywords>
  <dc:description/>
  <cp:lastModifiedBy>Heidenrich, Christine (AHRQ/OC) (CTR)</cp:lastModifiedBy>
  <cp:revision>285</cp:revision>
  <cp:lastPrinted>2019-06-06T16:38:22Z</cp:lastPrinted>
  <dcterms:created xsi:type="dcterms:W3CDTF">2017-03-24T18:33:59Z</dcterms:created>
  <dcterms:modified xsi:type="dcterms:W3CDTF">2019-10-29T19:58:39Z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