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24"/>
  </p:notesMasterIdLst>
  <p:handoutMasterIdLst>
    <p:handoutMasterId r:id="rId25"/>
  </p:handoutMasterIdLst>
  <p:sldIdLst>
    <p:sldId id="256" r:id="rId2"/>
    <p:sldId id="320" r:id="rId3"/>
    <p:sldId id="257" r:id="rId4"/>
    <p:sldId id="262" r:id="rId5"/>
    <p:sldId id="258" r:id="rId6"/>
    <p:sldId id="309" r:id="rId7"/>
    <p:sldId id="260" r:id="rId8"/>
    <p:sldId id="310" r:id="rId9"/>
    <p:sldId id="264" r:id="rId10"/>
    <p:sldId id="307" r:id="rId11"/>
    <p:sldId id="308" r:id="rId12"/>
    <p:sldId id="280" r:id="rId13"/>
    <p:sldId id="319" r:id="rId14"/>
    <p:sldId id="270" r:id="rId15"/>
    <p:sldId id="271" r:id="rId16"/>
    <p:sldId id="311" r:id="rId17"/>
    <p:sldId id="314" r:id="rId18"/>
    <p:sldId id="317" r:id="rId19"/>
    <p:sldId id="312" r:id="rId20"/>
    <p:sldId id="315" r:id="rId21"/>
    <p:sldId id="316" r:id="rId22"/>
    <p:sldId id="318"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3">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F9DB"/>
    <a:srgbClr val="DDDDDD"/>
    <a:srgbClr val="FAFA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26" autoAdjust="0"/>
    <p:restoredTop sz="86433" autoAdjust="0"/>
  </p:normalViewPr>
  <p:slideViewPr>
    <p:cSldViewPr snapToGrid="0">
      <p:cViewPr varScale="1">
        <p:scale>
          <a:sx n="84" d="100"/>
          <a:sy n="84" d="100"/>
        </p:scale>
        <p:origin x="96" y="288"/>
      </p:cViewPr>
      <p:guideLst>
        <p:guide orient="horz" pos="2160"/>
        <p:guide pos="2903"/>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7" d="100"/>
          <a:sy n="57" d="100"/>
        </p:scale>
        <p:origin x="199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5737" tIns="47869" rIns="95737" bIns="47869" rtlCol="0"/>
          <a:lstStyle>
            <a:lvl1pPr algn="l">
              <a:defRPr sz="1200"/>
            </a:lvl1pPr>
          </a:lstStyle>
          <a:p>
            <a:endParaRPr lang="en-US"/>
          </a:p>
        </p:txBody>
      </p:sp>
      <p:sp>
        <p:nvSpPr>
          <p:cNvPr id="3" name="Date Placeholder 2"/>
          <p:cNvSpPr>
            <a:spLocks noGrp="1"/>
          </p:cNvSpPr>
          <p:nvPr>
            <p:ph type="dt" sz="quarter" idx="1"/>
          </p:nvPr>
        </p:nvSpPr>
        <p:spPr>
          <a:xfrm>
            <a:off x="4143588" y="1"/>
            <a:ext cx="3169920" cy="481727"/>
          </a:xfrm>
          <a:prstGeom prst="rect">
            <a:avLst/>
          </a:prstGeom>
        </p:spPr>
        <p:txBody>
          <a:bodyPr vert="horz" lIns="95737" tIns="47869" rIns="95737" bIns="47869" rtlCol="0"/>
          <a:lstStyle>
            <a:lvl1pPr algn="r">
              <a:defRPr sz="1200"/>
            </a:lvl1pPr>
          </a:lstStyle>
          <a:p>
            <a:fld id="{B89AE1B7-0B81-40A7-A467-FBA8FF7C749C}" type="datetimeFigureOut">
              <a:rPr lang="en-US" smtClean="0"/>
              <a:t>8/27/2018</a:t>
            </a:fld>
            <a:endParaRPr lang="en-US"/>
          </a:p>
        </p:txBody>
      </p:sp>
      <p:sp>
        <p:nvSpPr>
          <p:cNvPr id="4" name="Footer Placeholder 3"/>
          <p:cNvSpPr>
            <a:spLocks noGrp="1"/>
          </p:cNvSpPr>
          <p:nvPr>
            <p:ph type="ftr" sz="quarter" idx="2"/>
          </p:nvPr>
        </p:nvSpPr>
        <p:spPr>
          <a:xfrm>
            <a:off x="0" y="9119475"/>
            <a:ext cx="3169920" cy="481726"/>
          </a:xfrm>
          <a:prstGeom prst="rect">
            <a:avLst/>
          </a:prstGeom>
        </p:spPr>
        <p:txBody>
          <a:bodyPr vert="horz" lIns="95737" tIns="47869" rIns="95737" bIns="47869" rtlCol="0" anchor="b"/>
          <a:lstStyle>
            <a:lvl1pPr algn="l">
              <a:defRPr sz="1200"/>
            </a:lvl1pPr>
          </a:lstStyle>
          <a:p>
            <a:endParaRPr lang="en-US"/>
          </a:p>
        </p:txBody>
      </p:sp>
      <p:sp>
        <p:nvSpPr>
          <p:cNvPr id="5" name="Slide Number Placeholder 4"/>
          <p:cNvSpPr>
            <a:spLocks noGrp="1"/>
          </p:cNvSpPr>
          <p:nvPr>
            <p:ph type="sldNum" sz="quarter" idx="3"/>
          </p:nvPr>
        </p:nvSpPr>
        <p:spPr>
          <a:xfrm>
            <a:off x="4143588" y="9119475"/>
            <a:ext cx="3169920" cy="481726"/>
          </a:xfrm>
          <a:prstGeom prst="rect">
            <a:avLst/>
          </a:prstGeom>
        </p:spPr>
        <p:txBody>
          <a:bodyPr vert="horz" lIns="95737" tIns="47869" rIns="95737" bIns="47869" rtlCol="0" anchor="b"/>
          <a:lstStyle>
            <a:lvl1pPr algn="r">
              <a:defRPr sz="1200"/>
            </a:lvl1pPr>
          </a:lstStyle>
          <a:p>
            <a:fld id="{668CA5FD-F0E9-4882-9B33-FF09DA27266F}" type="slidenum">
              <a:rPr lang="en-US" smtClean="0"/>
              <a:t>‹#›</a:t>
            </a:fld>
            <a:endParaRPr lang="en-US"/>
          </a:p>
        </p:txBody>
      </p:sp>
    </p:spTree>
    <p:extLst>
      <p:ext uri="{BB962C8B-B14F-4D97-AF65-F5344CB8AC3E}">
        <p14:creationId xmlns:p14="http://schemas.microsoft.com/office/powerpoint/2010/main" val="3206542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37" tIns="47869" rIns="95737" bIns="47869" rtlCol="0"/>
          <a:lstStyle>
            <a:lvl1pPr algn="l">
              <a:defRPr sz="12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5737" tIns="47869" rIns="95737" bIns="47869" rtlCol="0"/>
          <a:lstStyle>
            <a:lvl1pPr algn="r">
              <a:defRPr sz="1200"/>
            </a:lvl1pPr>
          </a:lstStyle>
          <a:p>
            <a:fld id="{4387BCFB-51FE-704F-BC3A-19B330D159B1}" type="datetimeFigureOut">
              <a:rPr lang="en-US" smtClean="0"/>
              <a:t>8/27/2018</a:t>
            </a:fld>
            <a:endParaRPr lang="en-US"/>
          </a:p>
        </p:txBody>
      </p:sp>
      <p:sp>
        <p:nvSpPr>
          <p:cNvPr id="4" name="Slide Image Placeholder 3"/>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95737" tIns="47869" rIns="95737" bIns="47869"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5737" tIns="47869" rIns="95737" bIns="4786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5737" tIns="47869" rIns="95737" bIns="47869"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5737" tIns="47869" rIns="95737" bIns="47869" rtlCol="0" anchor="b"/>
          <a:lstStyle>
            <a:lvl1pPr algn="r">
              <a:defRPr sz="1200"/>
            </a:lvl1pPr>
          </a:lstStyle>
          <a:p>
            <a:fld id="{9BB4C80C-3EE6-ED41-8483-E28A5DF64CC8}" type="slidenum">
              <a:rPr lang="en-US" smtClean="0"/>
              <a:t>‹#›</a:t>
            </a:fld>
            <a:endParaRPr lang="en-US"/>
          </a:p>
        </p:txBody>
      </p:sp>
    </p:spTree>
    <p:extLst>
      <p:ext uri="{BB962C8B-B14F-4D97-AF65-F5344CB8AC3E}">
        <p14:creationId xmlns:p14="http://schemas.microsoft.com/office/powerpoint/2010/main" val="39389932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4C80C-3EE6-ED41-8483-E28A5DF64CC8}" type="slidenum">
              <a:rPr lang="en-US" smtClean="0"/>
              <a:t>13</a:t>
            </a:fld>
            <a:endParaRPr lang="en-US"/>
          </a:p>
        </p:txBody>
      </p:sp>
    </p:spTree>
    <p:extLst>
      <p:ext uri="{BB962C8B-B14F-4D97-AF65-F5344CB8AC3E}">
        <p14:creationId xmlns:p14="http://schemas.microsoft.com/office/powerpoint/2010/main" val="22994581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14" name="Picture 13" descr="H3_PPT_COVERLogo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 name="Title 11"/>
          <p:cNvSpPr>
            <a:spLocks noGrp="1"/>
          </p:cNvSpPr>
          <p:nvPr>
            <p:ph type="title"/>
          </p:nvPr>
        </p:nvSpPr>
        <p:spPr>
          <a:xfrm>
            <a:off x="821794" y="3179582"/>
            <a:ext cx="8056059" cy="879004"/>
          </a:xfrm>
        </p:spPr>
        <p:txBody>
          <a:bodyPr>
            <a:normAutofit/>
          </a:bodyPr>
          <a:lstStyle>
            <a:lvl1pPr algn="l">
              <a:defRPr sz="3200" b="1"/>
            </a:lvl1pPr>
          </a:lstStyle>
          <a:p>
            <a:r>
              <a:rPr lang="en-US" dirty="0"/>
              <a:t>Click to edit Master title style</a:t>
            </a:r>
          </a:p>
        </p:txBody>
      </p:sp>
      <p:sp>
        <p:nvSpPr>
          <p:cNvPr id="13" name="Subtitle 2"/>
          <p:cNvSpPr>
            <a:spLocks noGrp="1"/>
          </p:cNvSpPr>
          <p:nvPr>
            <p:ph type="subTitle" idx="1"/>
          </p:nvPr>
        </p:nvSpPr>
        <p:spPr>
          <a:xfrm>
            <a:off x="843326" y="4075036"/>
            <a:ext cx="6858000" cy="552928"/>
          </a:xfrm>
        </p:spPr>
        <p:txBody>
          <a:bodyPr>
            <a:normAutofit/>
          </a:bodyPr>
          <a:lstStyle>
            <a:lvl1pPr marL="0" indent="0" algn="l">
              <a:buNone/>
              <a:defRPr sz="1800">
                <a:solidFill>
                  <a:srgbClr val="FFFFFF"/>
                </a:solidFill>
              </a:defRPr>
            </a:lvl1pPr>
          </a:lstStyle>
          <a:p>
            <a:endParaRPr lang="en-US" dirty="0"/>
          </a:p>
        </p:txBody>
      </p:sp>
    </p:spTree>
    <p:extLst>
      <p:ext uri="{BB962C8B-B14F-4D97-AF65-F5344CB8AC3E}">
        <p14:creationId xmlns:p14="http://schemas.microsoft.com/office/powerpoint/2010/main" val="56932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6C6CB4A-5A8F-C94C-A6F7-4D6F270CCED3}" type="slidenum">
              <a:rPr lang="en-US" smtClean="0"/>
              <a:t>‹#›</a:t>
            </a:fld>
            <a:endParaRPr lang="en-US"/>
          </a:p>
        </p:txBody>
      </p:sp>
    </p:spTree>
    <p:extLst>
      <p:ext uri="{BB962C8B-B14F-4D97-AF65-F5344CB8AC3E}">
        <p14:creationId xmlns:p14="http://schemas.microsoft.com/office/powerpoint/2010/main" val="2015005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D6C6CB4A-5A8F-C94C-A6F7-4D6F270CCED3}" type="slidenum">
              <a:rPr lang="en-US" smtClean="0"/>
              <a:t>‹#›</a:t>
            </a:fld>
            <a:endParaRPr lang="en-US"/>
          </a:p>
        </p:txBody>
      </p:sp>
    </p:spTree>
    <p:extLst>
      <p:ext uri="{BB962C8B-B14F-4D97-AF65-F5344CB8AC3E}">
        <p14:creationId xmlns:p14="http://schemas.microsoft.com/office/powerpoint/2010/main" val="245071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6C6CB4A-5A8F-C94C-A6F7-4D6F270CCED3}" type="slidenum">
              <a:rPr lang="en-US" smtClean="0"/>
              <a:t>‹#›</a:t>
            </a:fld>
            <a:endParaRPr lang="en-US"/>
          </a:p>
        </p:txBody>
      </p:sp>
    </p:spTree>
    <p:extLst>
      <p:ext uri="{BB962C8B-B14F-4D97-AF65-F5344CB8AC3E}">
        <p14:creationId xmlns:p14="http://schemas.microsoft.com/office/powerpoint/2010/main" val="34416532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H3_PPT_ContentPage_logos.jp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73152" y="136973"/>
            <a:ext cx="8056059" cy="118295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93713" y="1525488"/>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6CB4A-5A8F-C94C-A6F7-4D6F270CCED3}" type="slidenum">
              <a:rPr lang="en-US" smtClean="0"/>
              <a:t>‹#›</a:t>
            </a:fld>
            <a:endParaRPr lang="en-US"/>
          </a:p>
        </p:txBody>
      </p:sp>
    </p:spTree>
    <p:extLst>
      <p:ext uri="{BB962C8B-B14F-4D97-AF65-F5344CB8AC3E}">
        <p14:creationId xmlns:p14="http://schemas.microsoft.com/office/powerpoint/2010/main" val="929736907"/>
      </p:ext>
    </p:extLst>
  </p:cSld>
  <p:clrMap bg1="lt1" tx1="dk1" bg2="lt2" tx2="dk2" accent1="accent1" accent2="accent2" accent3="accent3" accent4="accent4" accent5="accent5" accent6="accent6" hlink="hlink" folHlink="folHlink"/>
  <p:sldLayoutIdLst>
    <p:sldLayoutId id="2147483687" r:id="rId1"/>
    <p:sldLayoutId id="2147483690" r:id="rId2"/>
    <p:sldLayoutId id="2147483694" r:id="rId3"/>
    <p:sldLayoutId id="2147483695" r:id="rId4"/>
  </p:sldLayoutIdLst>
  <p:txStyles>
    <p:titleStyle>
      <a:lvl1pPr algn="l" defTabSz="457200" rtl="0" eaLnBrk="1" latinLnBrk="0" hangingPunct="1">
        <a:spcBef>
          <a:spcPct val="0"/>
        </a:spcBef>
        <a:buNone/>
        <a:defRPr sz="4000" kern="1200">
          <a:solidFill>
            <a:srgbClr val="FFFFFF"/>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uspreventiveservicestaskforce.org/Page/Document/RecommendationStatementFinal/aspirin-to-prevent-cardiovascular-disease-and-cance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vriskcalculator.com/" TargetMode="External"/><Relationship Id="rId2" Type="http://schemas.openxmlformats.org/officeDocument/2006/relationships/hyperlink" Target="http://circ.ahajournals.org/content/early/2013/11/11/01.cir.0000437741.48606.98"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cvdrisk.nhlbi.nih.go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imedicalapps.com/2016/06/aspirin-guide-uses-evidence-based-medicine-bring-uspstf-aspirin-recommendations-lif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18" Type="http://schemas.openxmlformats.org/officeDocument/2006/relationships/slide" Target="slide19.xml"/><Relationship Id="rId3" Type="http://schemas.openxmlformats.org/officeDocument/2006/relationships/slide" Target="slide4.xml"/><Relationship Id="rId21" Type="http://schemas.openxmlformats.org/officeDocument/2006/relationships/slide" Target="slide22.xml"/><Relationship Id="rId7" Type="http://schemas.openxmlformats.org/officeDocument/2006/relationships/slide" Target="slide8.xml"/><Relationship Id="rId12" Type="http://schemas.openxmlformats.org/officeDocument/2006/relationships/slide" Target="slide13.xml"/><Relationship Id="rId17" Type="http://schemas.openxmlformats.org/officeDocument/2006/relationships/slide" Target="slide18.xml"/><Relationship Id="rId2" Type="http://schemas.openxmlformats.org/officeDocument/2006/relationships/slide" Target="slide3.xml"/><Relationship Id="rId16" Type="http://schemas.openxmlformats.org/officeDocument/2006/relationships/slide" Target="slide17.xml"/><Relationship Id="rId20" Type="http://schemas.openxmlformats.org/officeDocument/2006/relationships/slide" Target="slide2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5" Type="http://schemas.openxmlformats.org/officeDocument/2006/relationships/slide" Target="slide16.xml"/><Relationship Id="rId10" Type="http://schemas.openxmlformats.org/officeDocument/2006/relationships/slide" Target="slide11.xml"/><Relationship Id="rId19" Type="http://schemas.openxmlformats.org/officeDocument/2006/relationships/slide" Target="slide20.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epss.ahrq.gov/PDA/index.js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jennifer.bannon@ama-assn.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3816" y="2789289"/>
            <a:ext cx="8166540" cy="1203592"/>
          </a:xfrm>
        </p:spPr>
        <p:txBody>
          <a:bodyPr>
            <a:noAutofit/>
          </a:bodyPr>
          <a:lstStyle/>
          <a:p>
            <a:r>
              <a:rPr lang="en-US" sz="2600" dirty="0"/>
              <a:t>ABCS </a:t>
            </a:r>
            <a:br>
              <a:rPr lang="en-US" sz="2600" dirty="0"/>
            </a:br>
            <a:r>
              <a:rPr lang="en-US" sz="2600" dirty="0"/>
              <a:t>Aspirin Treatment for Secondary and </a:t>
            </a:r>
            <a:br>
              <a:rPr lang="en-US" sz="2600" dirty="0"/>
            </a:br>
            <a:r>
              <a:rPr lang="en-US" sz="2600" dirty="0"/>
              <a:t>Primary Prevention ASCVD</a:t>
            </a:r>
          </a:p>
        </p:txBody>
      </p:sp>
      <p:sp>
        <p:nvSpPr>
          <p:cNvPr id="7" name="Subtitle 6"/>
          <p:cNvSpPr>
            <a:spLocks noGrp="1"/>
          </p:cNvSpPr>
          <p:nvPr>
            <p:ph type="subTitle" idx="1"/>
          </p:nvPr>
        </p:nvSpPr>
        <p:spPr>
          <a:xfrm>
            <a:off x="843326" y="4115676"/>
            <a:ext cx="6858000" cy="552928"/>
          </a:xfrm>
        </p:spPr>
        <p:txBody>
          <a:bodyPr>
            <a:noAutofit/>
          </a:bodyPr>
          <a:lstStyle/>
          <a:p>
            <a:r>
              <a:rPr lang="en-US" dirty="0"/>
              <a:t>Jennifer Bannon RN BSN MSHI</a:t>
            </a:r>
          </a:p>
        </p:txBody>
      </p:sp>
    </p:spTree>
    <p:extLst>
      <p:ext uri="{BB962C8B-B14F-4D97-AF65-F5344CB8AC3E}">
        <p14:creationId xmlns:p14="http://schemas.microsoft.com/office/powerpoint/2010/main" val="3399718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secondary prevention </a:t>
            </a:r>
            <a:br>
              <a:rPr lang="en-US" dirty="0"/>
            </a:br>
            <a:r>
              <a:rPr lang="en-US" dirty="0"/>
              <a:t>uses</a:t>
            </a:r>
          </a:p>
        </p:txBody>
      </p:sp>
      <p:sp>
        <p:nvSpPr>
          <p:cNvPr id="3" name="Content Placeholder 2"/>
          <p:cNvSpPr>
            <a:spLocks noGrp="1"/>
          </p:cNvSpPr>
          <p:nvPr>
            <p:ph idx="1"/>
          </p:nvPr>
        </p:nvSpPr>
        <p:spPr>
          <a:xfrm>
            <a:off x="493713" y="1402080"/>
            <a:ext cx="8229600" cy="4649371"/>
          </a:xfrm>
        </p:spPr>
        <p:txBody>
          <a:bodyPr>
            <a:noAutofit/>
          </a:bodyPr>
          <a:lstStyle/>
          <a:p>
            <a:r>
              <a:rPr lang="en-US" sz="2800" dirty="0"/>
              <a:t>For patients undergoing coronary artery bypass grafting, aspirin should be started within 6 hours after surgery to reduce saphenous vein graft closure</a:t>
            </a:r>
          </a:p>
          <a:p>
            <a:pPr marL="0" indent="0">
              <a:buNone/>
            </a:pPr>
            <a:endParaRPr lang="en-US" sz="2800" dirty="0"/>
          </a:p>
          <a:p>
            <a:r>
              <a:rPr lang="en-US" sz="2800" dirty="0"/>
              <a:t>In patients with extracranial carotid or vertebral atherosclerosis who have had ischemic stroke or TIA, treatment with aspirin alone (75-325 mg daily), Plavix alone (75 mg daily) or the combination of Aspirin and Dipyridamole should be started and continued.</a:t>
            </a:r>
          </a:p>
        </p:txBody>
      </p:sp>
    </p:spTree>
    <p:extLst>
      <p:ext uri="{BB962C8B-B14F-4D97-AF65-F5344CB8AC3E}">
        <p14:creationId xmlns:p14="http://schemas.microsoft.com/office/powerpoint/2010/main" val="86766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secondary prevention </a:t>
            </a:r>
            <a:br>
              <a:rPr lang="en-US" dirty="0"/>
            </a:br>
            <a:r>
              <a:rPr lang="en-US" dirty="0"/>
              <a:t>uses (2)</a:t>
            </a:r>
          </a:p>
        </p:txBody>
      </p:sp>
      <p:sp>
        <p:nvSpPr>
          <p:cNvPr id="3" name="Content Placeholder 2"/>
          <p:cNvSpPr>
            <a:spLocks noGrp="1"/>
          </p:cNvSpPr>
          <p:nvPr>
            <p:ph idx="1"/>
          </p:nvPr>
        </p:nvSpPr>
        <p:spPr/>
        <p:txBody>
          <a:bodyPr>
            <a:normAutofit fontScale="92500" lnSpcReduction="10000"/>
          </a:bodyPr>
          <a:lstStyle/>
          <a:p>
            <a:r>
              <a:rPr lang="en-US" dirty="0"/>
              <a:t>For patients with </a:t>
            </a:r>
            <a:r>
              <a:rPr lang="en-US" b="1" dirty="0"/>
              <a:t>symptomatic</a:t>
            </a:r>
            <a:r>
              <a:rPr lang="en-US" dirty="0"/>
              <a:t> atherosclerotic peripheral artery disease of the lower extremity, antiplatelet therapy with Aspirin (75-325 mg daily) or Plavix (75 mg daily) should be started and continued.</a:t>
            </a:r>
          </a:p>
          <a:p>
            <a:endParaRPr lang="en-US" dirty="0"/>
          </a:p>
          <a:p>
            <a:r>
              <a:rPr lang="en-US" dirty="0"/>
              <a:t>Antiplatelet therapy is recommended in preference to anticoagulant therapy with warfarin or other vitamin K antagonists to treat patients with atherosclerosis.</a:t>
            </a:r>
          </a:p>
        </p:txBody>
      </p:sp>
    </p:spTree>
    <p:extLst>
      <p:ext uri="{BB962C8B-B14F-4D97-AF65-F5344CB8AC3E}">
        <p14:creationId xmlns:p14="http://schemas.microsoft.com/office/powerpoint/2010/main" val="1146051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Aspirin for Primary Prevention</a:t>
            </a:r>
          </a:p>
        </p:txBody>
      </p:sp>
      <p:sp>
        <p:nvSpPr>
          <p:cNvPr id="3" name="Content Placeholder 2"/>
          <p:cNvSpPr>
            <a:spLocks noGrp="1"/>
          </p:cNvSpPr>
          <p:nvPr>
            <p:ph idx="1"/>
          </p:nvPr>
        </p:nvSpPr>
        <p:spPr>
          <a:xfrm>
            <a:off x="493713" y="1525488"/>
            <a:ext cx="8229600" cy="3615223"/>
          </a:xfrm>
        </p:spPr>
        <p:txBody>
          <a:bodyPr>
            <a:noAutofit/>
          </a:bodyPr>
          <a:lstStyle/>
          <a:p>
            <a:r>
              <a:rPr lang="en-US" sz="2400" u="sng" dirty="0">
                <a:hlinkClick r:id="rId2" tooltip="aspirin to prevent cardiovascular disease and cancer"/>
              </a:rPr>
              <a:t>http://www.uspreventiveservicestaskforce.org/Page/Document/RecommendationStatementFinal/aspirin-to-prevent-cardiovascular-disease-and-cancer</a:t>
            </a:r>
            <a:endParaRPr lang="en-US" sz="2400" dirty="0"/>
          </a:p>
          <a:p>
            <a:r>
              <a:rPr lang="en-US" sz="2800" dirty="0"/>
              <a:t>Complex because of bleeding risk vs. CVD prevention trade off</a:t>
            </a:r>
          </a:p>
          <a:p>
            <a:r>
              <a:rPr lang="en-US" sz="2800" dirty="0"/>
              <a:t>Use of warfarin in conjunction with aspirin and/or </a:t>
            </a:r>
            <a:r>
              <a:rPr lang="en-US" sz="2800" dirty="0" err="1"/>
              <a:t>plavix</a:t>
            </a:r>
            <a:r>
              <a:rPr lang="en-US" sz="2800" dirty="0"/>
              <a:t> is associated with an increased risk of bleeding and should be monitored closely.</a:t>
            </a:r>
          </a:p>
          <a:p>
            <a:r>
              <a:rPr lang="en-US" sz="2800" dirty="0"/>
              <a:t>Also, recent studies have shown that aspirin may prevent </a:t>
            </a:r>
            <a:r>
              <a:rPr lang="en-US" sz="2800" dirty="0" err="1"/>
              <a:t>colo</a:t>
            </a:r>
            <a:r>
              <a:rPr lang="en-US" sz="2800" dirty="0"/>
              <a:t>-rectal cancer</a:t>
            </a:r>
          </a:p>
        </p:txBody>
      </p:sp>
    </p:spTree>
    <p:extLst>
      <p:ext uri="{BB962C8B-B14F-4D97-AF65-F5344CB8AC3E}">
        <p14:creationId xmlns:p14="http://schemas.microsoft.com/office/powerpoint/2010/main" val="444059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Aspirin for Primary Prevention Updated April 2016</a:t>
            </a:r>
          </a:p>
        </p:txBody>
      </p:sp>
      <p:sp>
        <p:nvSpPr>
          <p:cNvPr id="3" name="Content Placeholder 2"/>
          <p:cNvSpPr>
            <a:spLocks noGrp="1"/>
          </p:cNvSpPr>
          <p:nvPr>
            <p:ph idx="1"/>
          </p:nvPr>
        </p:nvSpPr>
        <p:spPr>
          <a:xfrm>
            <a:off x="146304" y="1371461"/>
            <a:ext cx="9089135" cy="713371"/>
          </a:xfrm>
        </p:spPr>
        <p:txBody>
          <a:bodyPr>
            <a:normAutofit/>
          </a:bodyPr>
          <a:lstStyle/>
          <a:p>
            <a:pPr marL="0" indent="0" algn="ctr">
              <a:buNone/>
            </a:pPr>
            <a:r>
              <a:rPr lang="en-US" sz="2000" dirty="0"/>
              <a:t> U.S. Preventive Services Task Force (USPSTF) </a:t>
            </a:r>
            <a:br>
              <a:rPr lang="en-US" sz="2000" dirty="0"/>
            </a:br>
            <a:r>
              <a:rPr lang="en-US" sz="2000" dirty="0"/>
              <a:t>Draft recommendations (September, 2015)</a:t>
            </a:r>
          </a:p>
        </p:txBody>
      </p:sp>
      <p:graphicFrame>
        <p:nvGraphicFramePr>
          <p:cNvPr id="5" name="Table 4">
            <a:extLst>
              <a:ext uri="{FF2B5EF4-FFF2-40B4-BE49-F238E27FC236}">
                <a16:creationId xmlns:a16="http://schemas.microsoft.com/office/drawing/2014/main" id="{8A5EED02-293E-472C-8825-77091E09F1AB}"/>
              </a:ext>
            </a:extLst>
          </p:cNvPr>
          <p:cNvGraphicFramePr>
            <a:graphicFrameLocks noGrp="1"/>
          </p:cNvGraphicFramePr>
          <p:nvPr>
            <p:extLst>
              <p:ext uri="{D42A27DB-BD31-4B8C-83A1-F6EECF244321}">
                <p14:modId xmlns:p14="http://schemas.microsoft.com/office/powerpoint/2010/main" val="4032655296"/>
              </p:ext>
            </p:extLst>
          </p:nvPr>
        </p:nvGraphicFramePr>
        <p:xfrm>
          <a:off x="299611" y="2136369"/>
          <a:ext cx="8589264" cy="4270236"/>
        </p:xfrm>
        <a:graphic>
          <a:graphicData uri="http://schemas.openxmlformats.org/drawingml/2006/table">
            <a:tbl>
              <a:tblPr firstRow="1" bandRow="1">
                <a:tableStyleId>{5C22544A-7EE6-4342-B048-85BDC9FD1C3A}</a:tableStyleId>
              </a:tblPr>
              <a:tblGrid>
                <a:gridCol w="1693781">
                  <a:extLst>
                    <a:ext uri="{9D8B030D-6E8A-4147-A177-3AD203B41FA5}">
                      <a16:colId xmlns:a16="http://schemas.microsoft.com/office/drawing/2014/main" val="1098316613"/>
                    </a:ext>
                  </a:extLst>
                </a:gridCol>
                <a:gridCol w="6089904">
                  <a:extLst>
                    <a:ext uri="{9D8B030D-6E8A-4147-A177-3AD203B41FA5}">
                      <a16:colId xmlns:a16="http://schemas.microsoft.com/office/drawing/2014/main" val="509582105"/>
                    </a:ext>
                  </a:extLst>
                </a:gridCol>
                <a:gridCol w="805579">
                  <a:extLst>
                    <a:ext uri="{9D8B030D-6E8A-4147-A177-3AD203B41FA5}">
                      <a16:colId xmlns:a16="http://schemas.microsoft.com/office/drawing/2014/main" val="3777795214"/>
                    </a:ext>
                  </a:extLst>
                </a:gridCol>
              </a:tblGrid>
              <a:tr h="451096">
                <a:tc>
                  <a:txBody>
                    <a:bodyPr/>
                    <a:lstStyle/>
                    <a:p>
                      <a:r>
                        <a:rPr lang="en-US" dirty="0">
                          <a:solidFill>
                            <a:schemeClr val="tx1"/>
                          </a:solidFill>
                        </a:rPr>
                        <a:t>Population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r>
                        <a:rPr lang="en-US" dirty="0">
                          <a:solidFill>
                            <a:schemeClr val="tx1"/>
                          </a:solidFill>
                        </a:rPr>
                        <a:t>Recommendation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r>
                        <a:rPr lang="en-US" dirty="0">
                          <a:solidFill>
                            <a:schemeClr val="tx1"/>
                          </a:solidFill>
                        </a:rPr>
                        <a:t>Grade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extLst>
                  <a:ext uri="{0D108BD9-81ED-4DB2-BD59-A6C34878D82A}">
                    <a16:rowId xmlns:a16="http://schemas.microsoft.com/office/drawing/2014/main" val="1809473314"/>
                  </a:ext>
                </a:extLst>
              </a:tr>
              <a:tr h="728470">
                <a:tc>
                  <a:txBody>
                    <a:bodyPr/>
                    <a:lstStyle/>
                    <a:p>
                      <a:r>
                        <a:rPr lang="en-US" sz="1300" b="0" i="0" u="none" strike="noStrike" kern="1200" baseline="0" dirty="0">
                          <a:solidFill>
                            <a:schemeClr val="dk1"/>
                          </a:solidFill>
                          <a:latin typeface="+mn-lt"/>
                          <a:ea typeface="+mn-ea"/>
                          <a:cs typeface="+mn-cs"/>
                        </a:rPr>
                        <a:t>Adults ages 50 to 59 years</a:t>
                      </a:r>
                      <a:endParaRPr 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F9DB"/>
                    </a:solidFill>
                  </a:tcPr>
                </a:tc>
                <a:tc>
                  <a:txBody>
                    <a:bodyPr/>
                    <a:lstStyle/>
                    <a:p>
                      <a:r>
                        <a:rPr lang="en-US" sz="1300" b="0" i="0" u="none" strike="noStrike" kern="1200" baseline="0" dirty="0">
                          <a:solidFill>
                            <a:schemeClr val="dk1"/>
                          </a:solidFill>
                          <a:latin typeface="+mn-lt"/>
                          <a:ea typeface="+mn-ea"/>
                          <a:cs typeface="+mn-cs"/>
                        </a:rPr>
                        <a:t>The USPSTF recommends low-dose aspirin use for the primary prevention of cardiovascular disease (CVD) and colorectal cancer in adults ages 50 to 59 years who have a 10% or greater 10-year CVD risk, are not at increased risk for bleeding, have a life expectancy of at least 10 years, and are willing to take low-dose aspirin daily for at least 10 years.</a:t>
                      </a:r>
                      <a:endParaRPr 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F9DB"/>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3600" b="1" i="0" u="none" strike="noStrike" kern="1200" baseline="0" dirty="0">
                          <a:solidFill>
                            <a:schemeClr val="dk1"/>
                          </a:solidFill>
                          <a:latin typeface="Times New Roman" panose="02020603050405020304" pitchFamily="18" charset="0"/>
                          <a:ea typeface="+mn-ea"/>
                          <a:cs typeface="Times New Roman" panose="02020603050405020304" pitchFamily="18" charset="0"/>
                        </a:rPr>
                        <a:t>B</a:t>
                      </a:r>
                    </a:p>
                    <a:p>
                      <a:pPr algn="ctr"/>
                      <a:endParaRPr lang="en-US" sz="1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F9DB"/>
                    </a:solidFill>
                  </a:tcPr>
                </a:tc>
                <a:extLst>
                  <a:ext uri="{0D108BD9-81ED-4DB2-BD59-A6C34878D82A}">
                    <a16:rowId xmlns:a16="http://schemas.microsoft.com/office/drawing/2014/main" val="351395999"/>
                  </a:ext>
                </a:extLst>
              </a:tr>
              <a:tr h="728470">
                <a:tc>
                  <a:txBody>
                    <a:bodyPr/>
                    <a:lstStyle/>
                    <a:p>
                      <a:r>
                        <a:rPr lang="en-US" sz="1300" b="0" i="0" u="none" strike="noStrike" kern="1200" baseline="0" dirty="0">
                          <a:solidFill>
                            <a:schemeClr val="dk1"/>
                          </a:solidFill>
                          <a:latin typeface="+mn-lt"/>
                          <a:ea typeface="+mn-ea"/>
                          <a:cs typeface="+mn-cs"/>
                        </a:rPr>
                        <a:t>Adults ages 60 to 69 years</a:t>
                      </a:r>
                      <a:endParaRPr 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FADE"/>
                    </a:solidFill>
                  </a:tcPr>
                </a:tc>
                <a:tc>
                  <a:txBody>
                    <a:bodyPr/>
                    <a:lstStyle/>
                    <a:p>
                      <a:r>
                        <a:rPr lang="en-US" sz="1300" b="0" i="0" u="none" strike="noStrike" kern="1200" baseline="0" dirty="0">
                          <a:solidFill>
                            <a:schemeClr val="dk1"/>
                          </a:solidFill>
                          <a:latin typeface="+mn-lt"/>
                          <a:ea typeface="+mn-ea"/>
                          <a:cs typeface="+mn-cs"/>
                        </a:rPr>
                        <a:t>The decision to use low-dose aspirin to prevent CVD and colorectal cancer in adults ages 60 to 69 years who have a greater than 10% 10-year CVD risk should be an individual one. Persons who are not at increased risk for bleeding, have a life expectancy of at least 10 years, and ar1e willing to take low-dose aspirin daily for at least 10 years are more likely to benefit. Persons who place a higher value on the potential benefits than the potential harms may choose to use low-dose aspirin.</a:t>
                      </a:r>
                      <a:endParaRPr 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FADE"/>
                    </a:solidFill>
                  </a:tcPr>
                </a:tc>
                <a:tc>
                  <a:txBody>
                    <a:bodyPr/>
                    <a:lstStyle/>
                    <a:p>
                      <a:pPr algn="ctr"/>
                      <a:r>
                        <a:rPr lang="en-US" sz="3600" b="1" dirty="0">
                          <a:latin typeface="Times New Roman" panose="02020603050405020304" pitchFamily="18" charset="0"/>
                          <a:cs typeface="Times New Roman" panose="02020603050405020304" pitchFamily="18"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FADE"/>
                    </a:solidFill>
                  </a:tcPr>
                </a:tc>
                <a:extLst>
                  <a:ext uri="{0D108BD9-81ED-4DB2-BD59-A6C34878D82A}">
                    <a16:rowId xmlns:a16="http://schemas.microsoft.com/office/drawing/2014/main" val="801813191"/>
                  </a:ext>
                </a:extLst>
              </a:tr>
              <a:tr h="728470">
                <a:tc>
                  <a:txBody>
                    <a:bodyPr/>
                    <a:lstStyle/>
                    <a:p>
                      <a:r>
                        <a:rPr lang="en-US" sz="1300" b="0" i="0" u="none" strike="noStrike" kern="1200" baseline="0" dirty="0">
                          <a:solidFill>
                            <a:schemeClr val="dk1"/>
                          </a:solidFill>
                          <a:latin typeface="+mn-lt"/>
                          <a:ea typeface="+mn-ea"/>
                          <a:cs typeface="+mn-cs"/>
                        </a:rPr>
                        <a:t>Adults younger than age 50 years</a:t>
                      </a:r>
                      <a:endParaRPr 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300" b="0" i="0" u="none" strike="noStrike" kern="1200" baseline="0" dirty="0">
                          <a:solidFill>
                            <a:schemeClr val="dk1"/>
                          </a:solidFill>
                          <a:latin typeface="+mn-lt"/>
                          <a:ea typeface="+mn-ea"/>
                          <a:cs typeface="+mn-cs"/>
                        </a:rPr>
                        <a:t>The current evidence is insufficient to assess the balance of benefits and harms of aspirin use to prevent CVD and colorectal cancer in adults younger than age 50 years.</a:t>
                      </a:r>
                      <a:endParaRPr 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3600" b="1" dirty="0">
                          <a:latin typeface="Times New Roman" panose="02020603050405020304" pitchFamily="18" charset="0"/>
                          <a:cs typeface="Times New Roman" panose="02020603050405020304" pitchFamily="18"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12599500"/>
                  </a:ext>
                </a:extLst>
              </a:tr>
              <a:tr h="728470">
                <a:tc>
                  <a:txBody>
                    <a:bodyPr/>
                    <a:lstStyle/>
                    <a:p>
                      <a:r>
                        <a:rPr lang="en-US" sz="1300" b="0" i="0" u="none" strike="noStrike" kern="1200" baseline="0" dirty="0">
                          <a:solidFill>
                            <a:schemeClr val="dk1"/>
                          </a:solidFill>
                          <a:latin typeface="+mn-lt"/>
                          <a:ea typeface="+mn-ea"/>
                          <a:cs typeface="+mn-cs"/>
                        </a:rPr>
                        <a:t>Adults age 70 years and older</a:t>
                      </a:r>
                      <a:endParaRPr 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300" b="0" i="0" u="none" strike="noStrike" kern="1200" baseline="0" dirty="0">
                          <a:solidFill>
                            <a:schemeClr val="dk1"/>
                          </a:solidFill>
                          <a:latin typeface="+mn-lt"/>
                          <a:ea typeface="+mn-ea"/>
                          <a:cs typeface="+mn-cs"/>
                        </a:rPr>
                        <a:t>The current  evidence is insufficient to assess the balance of benefits and harms of aspirin use to prevent CVD and colorectal cancer in adults age 70 years and older</a:t>
                      </a:r>
                      <a:endParaRPr 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3600" b="1" dirty="0">
                          <a:latin typeface="Times New Roman" panose="02020603050405020304" pitchFamily="18" charset="0"/>
                          <a:cs typeface="Times New Roman" panose="02020603050405020304" pitchFamily="18"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15414173"/>
                  </a:ext>
                </a:extLst>
              </a:tr>
            </a:tbl>
          </a:graphicData>
        </a:graphic>
      </p:graphicFrame>
    </p:spTree>
    <p:extLst>
      <p:ext uri="{BB962C8B-B14F-4D97-AF65-F5344CB8AC3E}">
        <p14:creationId xmlns:p14="http://schemas.microsoft.com/office/powerpoint/2010/main" val="2388155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Aspirin and Antiplatelet Drugs in</a:t>
            </a:r>
            <a:br>
              <a:rPr lang="en-US" dirty="0"/>
            </a:br>
            <a:r>
              <a:rPr lang="en-US" dirty="0"/>
              <a:t>IVD—Work Flow</a:t>
            </a:r>
          </a:p>
        </p:txBody>
      </p:sp>
      <p:sp>
        <p:nvSpPr>
          <p:cNvPr id="3" name="Content Placeholder 2"/>
          <p:cNvSpPr>
            <a:spLocks noGrp="1"/>
          </p:cNvSpPr>
          <p:nvPr>
            <p:ph idx="1"/>
          </p:nvPr>
        </p:nvSpPr>
        <p:spPr>
          <a:xfrm>
            <a:off x="493713" y="1525488"/>
            <a:ext cx="8229600" cy="5009127"/>
          </a:xfrm>
        </p:spPr>
        <p:txBody>
          <a:bodyPr>
            <a:normAutofit/>
          </a:bodyPr>
          <a:lstStyle/>
          <a:p>
            <a:r>
              <a:rPr lang="en-US" sz="3000" dirty="0"/>
              <a:t>Drugs, including aspirin must be captured on EHR medication lists; it needs to be documented like a regular prescription </a:t>
            </a:r>
          </a:p>
          <a:p>
            <a:r>
              <a:rPr lang="en-US" sz="3000" dirty="0"/>
              <a:t>Point of Care (POC) Clinical Decision Support (CDS) can be used to prompt clinicians at point of care.</a:t>
            </a:r>
            <a:endParaRPr lang="en-US" sz="3000" b="1" dirty="0"/>
          </a:p>
          <a:p>
            <a:r>
              <a:rPr lang="en-US" sz="3000" dirty="0"/>
              <a:t>Population Management (PM): Lists of patients not meeting measure can be generated and used for outreach (staff generated calls, mailings, portal)</a:t>
            </a:r>
          </a:p>
          <a:p>
            <a:pPr marL="0" indent="0">
              <a:buNone/>
            </a:pPr>
            <a:endParaRPr lang="en-US" dirty="0"/>
          </a:p>
        </p:txBody>
      </p:sp>
    </p:spTree>
    <p:extLst>
      <p:ext uri="{BB962C8B-B14F-4D97-AF65-F5344CB8AC3E}">
        <p14:creationId xmlns:p14="http://schemas.microsoft.com/office/powerpoint/2010/main" val="2614934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Aspirin and Antiplatelet Drugs in</a:t>
            </a:r>
            <a:br>
              <a:rPr lang="en-US" dirty="0"/>
            </a:br>
            <a:r>
              <a:rPr lang="en-US" dirty="0"/>
              <a:t>Ischemic Vascular Disease (2)</a:t>
            </a:r>
          </a:p>
        </p:txBody>
      </p:sp>
      <p:sp>
        <p:nvSpPr>
          <p:cNvPr id="3" name="Content Placeholder 2"/>
          <p:cNvSpPr>
            <a:spLocks noGrp="1"/>
          </p:cNvSpPr>
          <p:nvPr>
            <p:ph idx="1"/>
          </p:nvPr>
        </p:nvSpPr>
        <p:spPr>
          <a:xfrm>
            <a:off x="493713" y="1525488"/>
            <a:ext cx="8229600" cy="5009127"/>
          </a:xfrm>
        </p:spPr>
        <p:txBody>
          <a:bodyPr>
            <a:normAutofit lnSpcReduction="10000"/>
          </a:bodyPr>
          <a:lstStyle/>
          <a:p>
            <a:r>
              <a:rPr lang="en-US" dirty="0"/>
              <a:t>Address how to record medical or other reasons for deviating from recommendation (options: within CDS, annotated problem list, encounter note, other)</a:t>
            </a:r>
          </a:p>
          <a:p>
            <a:r>
              <a:rPr lang="en-US" dirty="0"/>
              <a:t>Goal is to inform future action</a:t>
            </a:r>
          </a:p>
          <a:p>
            <a:pPr lvl="1"/>
            <a:r>
              <a:rPr lang="en-US" dirty="0"/>
              <a:t>Example aspirin held because of a bleeding ulcer but after appropriate treatment the ulcer has healed and the patient uses acid suppression </a:t>
            </a:r>
            <a:r>
              <a:rPr lang="en-US" dirty="0">
                <a:sym typeface="Wingdings" panose="05000000000000000000" pitchFamily="2" charset="2"/>
              </a:rPr>
              <a:t> how will clinician remember to restart the aspirin</a:t>
            </a:r>
            <a:endParaRPr lang="en-US" dirty="0"/>
          </a:p>
          <a:p>
            <a:pPr marL="0" indent="0">
              <a:buNone/>
            </a:pPr>
            <a:endParaRPr lang="en-US" dirty="0"/>
          </a:p>
        </p:txBody>
      </p:sp>
    </p:spTree>
    <p:extLst>
      <p:ext uri="{BB962C8B-B14F-4D97-AF65-F5344CB8AC3E}">
        <p14:creationId xmlns:p14="http://schemas.microsoft.com/office/powerpoint/2010/main" val="1910830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of Care Tools</a:t>
            </a:r>
          </a:p>
        </p:txBody>
      </p:sp>
      <p:sp>
        <p:nvSpPr>
          <p:cNvPr id="3" name="Content Placeholder 2"/>
          <p:cNvSpPr>
            <a:spLocks noGrp="1"/>
          </p:cNvSpPr>
          <p:nvPr>
            <p:ph idx="1"/>
          </p:nvPr>
        </p:nvSpPr>
        <p:spPr/>
        <p:txBody>
          <a:bodyPr/>
          <a:lstStyle/>
          <a:p>
            <a:r>
              <a:rPr lang="en-US" b="1" dirty="0"/>
              <a:t>ASCVD External Calculator</a:t>
            </a:r>
            <a:r>
              <a:rPr lang="en-US" dirty="0"/>
              <a:t>: Calculate your 10-year risk of heart disease or stroke using the ASCVD algorithm published in </a:t>
            </a:r>
            <a:r>
              <a:rPr lang="en-US" u="sng" dirty="0">
                <a:hlinkClick r:id="rId2" tooltip="ASCVD External Calculator"/>
              </a:rPr>
              <a:t>2013 ACC/AHA Guideline on the Assessment of Cardiovascular Risk</a:t>
            </a:r>
            <a:r>
              <a:rPr lang="en-US" dirty="0">
                <a:hlinkClick r:id="rId2" tooltip="ASCVD External Calculator"/>
              </a:rPr>
              <a:t>.</a:t>
            </a:r>
            <a:endParaRPr lang="en-US" dirty="0">
              <a:hlinkClick r:id="rId2"/>
            </a:endParaRPr>
          </a:p>
          <a:p>
            <a:endParaRPr lang="en-US" dirty="0"/>
          </a:p>
          <a:p>
            <a:r>
              <a:rPr lang="en-US" dirty="0">
                <a:hlinkClick r:id="rId3" tooltip="CV Risk Calculator"/>
              </a:rPr>
              <a:t>http://www.cvriskcalculator.com/</a:t>
            </a:r>
            <a:r>
              <a:rPr lang="en-US" dirty="0"/>
              <a:t> </a:t>
            </a:r>
          </a:p>
          <a:p>
            <a:endParaRPr lang="en-US" dirty="0"/>
          </a:p>
        </p:txBody>
      </p:sp>
    </p:spTree>
    <p:extLst>
      <p:ext uri="{BB962C8B-B14F-4D97-AF65-F5344CB8AC3E}">
        <p14:creationId xmlns:p14="http://schemas.microsoft.com/office/powerpoint/2010/main" val="2746389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ASCVD Risk Calculator app</a:t>
            </a:r>
          </a:p>
        </p:txBody>
      </p:sp>
      <p:sp>
        <p:nvSpPr>
          <p:cNvPr id="3" name="Content Placeholder 2"/>
          <p:cNvSpPr>
            <a:spLocks noGrp="1"/>
          </p:cNvSpPr>
          <p:nvPr>
            <p:ph idx="1"/>
          </p:nvPr>
        </p:nvSpPr>
        <p:spPr>
          <a:xfrm>
            <a:off x="493713" y="1525488"/>
            <a:ext cx="8229600" cy="4966752"/>
          </a:xfrm>
        </p:spPr>
        <p:txBody>
          <a:bodyPr>
            <a:normAutofit fontScale="85000" lnSpcReduction="10000"/>
          </a:bodyPr>
          <a:lstStyle/>
          <a:p>
            <a:pPr marL="0" indent="0">
              <a:buNone/>
            </a:pPr>
            <a:r>
              <a:rPr lang="en-US" dirty="0"/>
              <a:t>This app is intended as a companion tool to the 2013 ACC/AHA Guideline on the Assessment of Cardiovascular Risk and the 2013 ACC/AHA Guideline on the Treatment of Blood Cholesterol to reduce Atherosclerotic Cardiovascular Risk in Adults.</a:t>
            </a:r>
          </a:p>
          <a:p>
            <a:pPr marL="0" indent="0">
              <a:buNone/>
            </a:pPr>
            <a:endParaRPr lang="en-US" dirty="0"/>
          </a:p>
          <a:p>
            <a:pPr marL="0" indent="0">
              <a:buNone/>
            </a:pPr>
            <a:r>
              <a:rPr lang="en-US" dirty="0"/>
              <a:t>The ASCVD Risk Estimator provides easy access to recommendations specific to the risk estimates produced by the calculator. Additionally, the app includes readily accessible guideline reference information for both providers and patients related to therapy, monitoring, and lifestyle.</a:t>
            </a:r>
          </a:p>
        </p:txBody>
      </p:sp>
    </p:spTree>
    <p:extLst>
      <p:ext uri="{BB962C8B-B14F-4D97-AF65-F5344CB8AC3E}">
        <p14:creationId xmlns:p14="http://schemas.microsoft.com/office/powerpoint/2010/main" val="274081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t>NIH Heart attack assessment tool</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hlinkClick r:id="rId2" tooltip="Heart attack assessment tool"/>
              </a:rPr>
              <a:t>http://cvdrisk.nhlbi.nih.gov/</a:t>
            </a:r>
            <a:endParaRPr lang="en-US" dirty="0"/>
          </a:p>
          <a:p>
            <a:pPr marL="0" indent="0">
              <a:buNone/>
            </a:pPr>
            <a:endParaRPr lang="en-US" dirty="0"/>
          </a:p>
          <a:p>
            <a:r>
              <a:rPr lang="en-US" dirty="0"/>
              <a:t>The risk assessment tool uses information from the Framingham Heart Study to predict a person’s chance of having a heart attack in the next 10 years. </a:t>
            </a:r>
          </a:p>
          <a:p>
            <a:endParaRPr lang="en-US" dirty="0"/>
          </a:p>
          <a:p>
            <a:r>
              <a:rPr lang="en-US" dirty="0"/>
              <a:t>This tool is designed for adults aged 20 and older who do not have heart disease or diabetes.</a:t>
            </a:r>
          </a:p>
        </p:txBody>
      </p:sp>
    </p:spTree>
    <p:extLst>
      <p:ext uri="{BB962C8B-B14F-4D97-AF65-F5344CB8AC3E}">
        <p14:creationId xmlns:p14="http://schemas.microsoft.com/office/powerpoint/2010/main" val="2356338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of Care Tools (2)</a:t>
            </a:r>
          </a:p>
        </p:txBody>
      </p:sp>
      <p:sp>
        <p:nvSpPr>
          <p:cNvPr id="3" name="Content Placeholder 2"/>
          <p:cNvSpPr>
            <a:spLocks noGrp="1"/>
          </p:cNvSpPr>
          <p:nvPr>
            <p:ph idx="1"/>
          </p:nvPr>
        </p:nvSpPr>
        <p:spPr/>
        <p:txBody>
          <a:bodyPr>
            <a:normAutofit/>
          </a:bodyPr>
          <a:lstStyle/>
          <a:p>
            <a:r>
              <a:rPr lang="en-US" b="1" dirty="0"/>
              <a:t>The</a:t>
            </a:r>
            <a:r>
              <a:rPr lang="en-US" dirty="0"/>
              <a:t> </a:t>
            </a:r>
            <a:r>
              <a:rPr lang="en-US" b="1" dirty="0"/>
              <a:t>Aspirin Guide medical app</a:t>
            </a:r>
            <a:r>
              <a:rPr lang="en-US" dirty="0"/>
              <a:t> </a:t>
            </a:r>
            <a:r>
              <a:rPr lang="en-US" sz="2600" u="sng" dirty="0">
                <a:hlinkClick r:id="rId2" tooltip="The Aspirin Guide medical app "/>
              </a:rPr>
              <a:t>http://www.imedicalapps.com/2016/06/aspirin-guide-uses-evidence-based-medicine-bring-uspstf-aspirin-recommendations-life/#</a:t>
            </a:r>
            <a:endParaRPr lang="en-US" sz="2600" u="sng" dirty="0">
              <a:hlinkClick r:id="rId2"/>
            </a:endParaRPr>
          </a:p>
          <a:p>
            <a:endParaRPr lang="en-US" sz="2600" dirty="0">
              <a:hlinkClick r:id="rId2"/>
            </a:endParaRPr>
          </a:p>
          <a:p>
            <a:r>
              <a:rPr lang="en-US" sz="2600" dirty="0"/>
              <a:t>Calculates a patient’s risk of cardiovascular disease using the AHA/ACC pooled equations calculator, a bleeding risk score using the most current evidence on bleeding and aspirin use to derive a patient’s likely benefits and risks of aspirin therapy.</a:t>
            </a:r>
          </a:p>
          <a:p>
            <a:endParaRPr lang="en-US" dirty="0"/>
          </a:p>
        </p:txBody>
      </p:sp>
    </p:spTree>
    <p:extLst>
      <p:ext uri="{BB962C8B-B14F-4D97-AF65-F5344CB8AC3E}">
        <p14:creationId xmlns:p14="http://schemas.microsoft.com/office/powerpoint/2010/main" val="3064784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ED26-9632-4007-AC89-8E2E95459E66}"/>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CA3D4B4C-8183-412D-9663-255C68295956}"/>
              </a:ext>
            </a:extLst>
          </p:cNvPr>
          <p:cNvSpPr>
            <a:spLocks noGrp="1"/>
          </p:cNvSpPr>
          <p:nvPr>
            <p:ph idx="1"/>
          </p:nvPr>
        </p:nvSpPr>
        <p:spPr>
          <a:xfrm>
            <a:off x="1657977" y="1525488"/>
            <a:ext cx="7065335" cy="4525963"/>
          </a:xfrm>
        </p:spPr>
        <p:txBody>
          <a:bodyPr>
            <a:normAutofit/>
          </a:bodyPr>
          <a:lstStyle/>
          <a:p>
            <a:pPr marL="514350" indent="-514350">
              <a:buFont typeface="+mj-lt"/>
              <a:buAutoNum type="arabicPeriod"/>
            </a:pPr>
            <a:r>
              <a:rPr lang="en-US" sz="1200" dirty="0">
                <a:hlinkClick r:id="rId2" action="ppaction://hlinksldjump"/>
              </a:rPr>
              <a:t>Objectives </a:t>
            </a:r>
            <a:endParaRPr lang="en-US" sz="1200" dirty="0"/>
          </a:p>
          <a:p>
            <a:pPr marL="514350" indent="-514350">
              <a:buFont typeface="+mj-lt"/>
              <a:buAutoNum type="arabicPeriod"/>
            </a:pPr>
            <a:r>
              <a:rPr lang="en-US" sz="1200" dirty="0">
                <a:hlinkClick r:id="rId3" action="ppaction://hlinksldjump"/>
              </a:rPr>
              <a:t>Cardiovascular Disease</a:t>
            </a:r>
            <a:endParaRPr lang="en-US" sz="1200" dirty="0"/>
          </a:p>
          <a:p>
            <a:pPr marL="514350" indent="-514350">
              <a:buFont typeface="+mj-lt"/>
              <a:buAutoNum type="arabicPeriod"/>
            </a:pPr>
            <a:r>
              <a:rPr lang="en-US" sz="1200" dirty="0">
                <a:hlinkClick r:id="rId4" action="ppaction://hlinksldjump"/>
              </a:rPr>
              <a:t>Cardiovascular Disease (2)</a:t>
            </a:r>
            <a:endParaRPr lang="en-US" sz="1200" dirty="0"/>
          </a:p>
          <a:p>
            <a:pPr marL="514350" indent="-514350">
              <a:buFont typeface="+mj-lt"/>
              <a:buAutoNum type="arabicPeriod"/>
            </a:pPr>
            <a:r>
              <a:rPr lang="en-US" sz="1200" dirty="0">
                <a:hlinkClick r:id="rId5" action="ppaction://hlinksldjump"/>
              </a:rPr>
              <a:t>ABCS-Aspirin when appropriate</a:t>
            </a:r>
            <a:endParaRPr lang="en-US" sz="1200" dirty="0"/>
          </a:p>
          <a:p>
            <a:pPr marL="514350" indent="-514350">
              <a:buFont typeface="+mj-lt"/>
              <a:buAutoNum type="arabicPeriod"/>
            </a:pPr>
            <a:r>
              <a:rPr lang="en-US" sz="1200" dirty="0">
                <a:hlinkClick r:id="rId6" action="ppaction://hlinksldjump"/>
              </a:rPr>
              <a:t>Anatomy of a Performance Measure</a:t>
            </a:r>
            <a:endParaRPr lang="en-US" sz="1200" dirty="0"/>
          </a:p>
          <a:p>
            <a:pPr marL="514350" indent="-514350">
              <a:buFont typeface="+mj-lt"/>
              <a:buAutoNum type="arabicPeriod"/>
            </a:pPr>
            <a:r>
              <a:rPr lang="en-US" sz="1200" dirty="0">
                <a:hlinkClick r:id="rId7" action="ppaction://hlinksldjump"/>
              </a:rPr>
              <a:t>Measure Exceptions</a:t>
            </a:r>
            <a:endParaRPr lang="en-US" sz="1200" dirty="0"/>
          </a:p>
          <a:p>
            <a:pPr marL="514350" indent="-514350">
              <a:buFont typeface="+mj-lt"/>
              <a:buAutoNum type="arabicPeriod"/>
            </a:pPr>
            <a:r>
              <a:rPr lang="en-US" sz="1200" dirty="0">
                <a:hlinkClick r:id="rId8" action="ppaction://hlinksldjump"/>
              </a:rPr>
              <a:t>Aspirin and Antiplatelet Drugs in Ischemic Vascular Disease</a:t>
            </a:r>
            <a:endParaRPr lang="en-US" sz="1200" dirty="0"/>
          </a:p>
          <a:p>
            <a:pPr marL="514350" indent="-514350">
              <a:buFont typeface="+mj-lt"/>
              <a:buAutoNum type="arabicPeriod"/>
            </a:pPr>
            <a:r>
              <a:rPr lang="en-US" sz="1200" dirty="0">
                <a:hlinkClick r:id="rId9" action="ppaction://hlinksldjump"/>
              </a:rPr>
              <a:t>Other secondary prevention  uses</a:t>
            </a:r>
            <a:endParaRPr lang="en-US" sz="1200" dirty="0"/>
          </a:p>
          <a:p>
            <a:pPr marL="514350" indent="-514350">
              <a:buFont typeface="+mj-lt"/>
              <a:buAutoNum type="arabicPeriod"/>
            </a:pPr>
            <a:r>
              <a:rPr lang="en-US" sz="1200" dirty="0">
                <a:hlinkClick r:id="rId10" action="ppaction://hlinksldjump"/>
              </a:rPr>
              <a:t>Other secondary prevention  uses (2)</a:t>
            </a:r>
            <a:endParaRPr lang="en-US" sz="1200" dirty="0"/>
          </a:p>
          <a:p>
            <a:pPr marL="514350" indent="-514350">
              <a:buFont typeface="+mj-lt"/>
              <a:buAutoNum type="arabicPeriod"/>
            </a:pPr>
            <a:r>
              <a:rPr lang="en-US" sz="1200" dirty="0">
                <a:hlinkClick r:id="rId11" action="ppaction://hlinksldjump"/>
              </a:rPr>
              <a:t>Aspirin for Primary Prevention</a:t>
            </a:r>
            <a:endParaRPr lang="en-US" sz="1200" dirty="0"/>
          </a:p>
          <a:p>
            <a:pPr marL="514350" indent="-514350">
              <a:buFont typeface="+mj-lt"/>
              <a:buAutoNum type="arabicPeriod"/>
            </a:pPr>
            <a:r>
              <a:rPr lang="en-US" sz="1200" dirty="0">
                <a:hlinkClick r:id="rId12" action="ppaction://hlinksldjump"/>
              </a:rPr>
              <a:t>Aspirin for Primary Prevention Updated April 2016</a:t>
            </a:r>
            <a:endParaRPr lang="en-US" sz="1200" dirty="0"/>
          </a:p>
          <a:p>
            <a:pPr marL="514350" indent="-514350">
              <a:buFont typeface="+mj-lt"/>
              <a:buAutoNum type="arabicPeriod"/>
            </a:pPr>
            <a:r>
              <a:rPr lang="en-US" sz="1200" dirty="0">
                <a:hlinkClick r:id="rId13" action="ppaction://hlinksldjump"/>
              </a:rPr>
              <a:t>Aspirin and Antiplatelet Drugs in IVD—Work Flow</a:t>
            </a:r>
            <a:endParaRPr lang="en-US" sz="1200" dirty="0"/>
          </a:p>
          <a:p>
            <a:pPr marL="514350" indent="-514350">
              <a:buFont typeface="+mj-lt"/>
              <a:buAutoNum type="arabicPeriod"/>
            </a:pPr>
            <a:r>
              <a:rPr lang="en-US" sz="1200" dirty="0">
                <a:hlinkClick r:id="rId14" action="ppaction://hlinksldjump"/>
              </a:rPr>
              <a:t>Aspirin and Antiplatelet Drugs in Ischemic Vascular </a:t>
            </a:r>
            <a:r>
              <a:rPr lang="en-US" sz="1200" dirty="0" err="1">
                <a:hlinkClick r:id="rId14" action="ppaction://hlinksldjump"/>
              </a:rPr>
              <a:t>Disea</a:t>
            </a:r>
            <a:r>
              <a:rPr lang="en-US" sz="1200" dirty="0">
                <a:hlinkClick r:id="rId14" action="ppaction://hlinksldjump"/>
              </a:rPr>
              <a:t>...</a:t>
            </a:r>
            <a:endParaRPr lang="en-US" sz="1200" dirty="0"/>
          </a:p>
          <a:p>
            <a:pPr marL="514350" indent="-514350">
              <a:buFont typeface="+mj-lt"/>
              <a:buAutoNum type="arabicPeriod"/>
            </a:pPr>
            <a:r>
              <a:rPr lang="en-US" sz="1200" dirty="0">
                <a:hlinkClick r:id="rId15" action="ppaction://hlinksldjump"/>
              </a:rPr>
              <a:t>Point of Care Tools</a:t>
            </a:r>
            <a:endParaRPr lang="en-US" sz="1200" dirty="0"/>
          </a:p>
          <a:p>
            <a:pPr marL="514350" indent="-514350">
              <a:buFont typeface="+mj-lt"/>
              <a:buAutoNum type="arabicPeriod"/>
            </a:pPr>
            <a:r>
              <a:rPr lang="en-US" sz="1200" dirty="0">
                <a:hlinkClick r:id="rId16" action="ppaction://hlinksldjump"/>
              </a:rPr>
              <a:t>ASCVD Risk Calculator app</a:t>
            </a:r>
            <a:endParaRPr lang="en-US" sz="1200" dirty="0"/>
          </a:p>
          <a:p>
            <a:pPr marL="514350" indent="-514350">
              <a:buFont typeface="+mj-lt"/>
              <a:buAutoNum type="arabicPeriod"/>
            </a:pPr>
            <a:r>
              <a:rPr lang="en-US" sz="1200" dirty="0">
                <a:hlinkClick r:id="rId17" action="ppaction://hlinksldjump"/>
              </a:rPr>
              <a:t>NIH Heart attack assessment tool</a:t>
            </a:r>
            <a:endParaRPr lang="en-US" sz="1200" dirty="0"/>
          </a:p>
          <a:p>
            <a:pPr marL="514350" indent="-514350">
              <a:buFont typeface="+mj-lt"/>
              <a:buAutoNum type="arabicPeriod"/>
            </a:pPr>
            <a:r>
              <a:rPr lang="en-US" sz="1200" dirty="0">
                <a:hlinkClick r:id="rId18" action="ppaction://hlinksldjump"/>
              </a:rPr>
              <a:t>Point of Care Tools (2)</a:t>
            </a:r>
            <a:endParaRPr lang="en-US" sz="1200" dirty="0"/>
          </a:p>
          <a:p>
            <a:pPr marL="514350" indent="-514350">
              <a:buFont typeface="+mj-lt"/>
              <a:buAutoNum type="arabicPeriod"/>
            </a:pPr>
            <a:r>
              <a:rPr lang="en-US" sz="1200" dirty="0">
                <a:hlinkClick r:id="rId19" action="ppaction://hlinksldjump"/>
              </a:rPr>
              <a:t>Aspirin Guide medical app</a:t>
            </a:r>
            <a:endParaRPr lang="en-US" sz="1200" dirty="0"/>
          </a:p>
          <a:p>
            <a:pPr marL="514350" indent="-514350">
              <a:buFont typeface="+mj-lt"/>
              <a:buAutoNum type="arabicPeriod"/>
            </a:pPr>
            <a:r>
              <a:rPr lang="en-US" sz="1200" dirty="0" err="1">
                <a:hlinkClick r:id="rId20" action="ppaction://hlinksldjump"/>
              </a:rPr>
              <a:t>ePSS</a:t>
            </a:r>
            <a:r>
              <a:rPr lang="en-US" sz="1200" dirty="0">
                <a:hlinkClick r:id="rId20" action="ppaction://hlinksldjump"/>
              </a:rPr>
              <a:t> app</a:t>
            </a:r>
            <a:endParaRPr lang="en-US" sz="1200" dirty="0"/>
          </a:p>
          <a:p>
            <a:pPr marL="514350" indent="-514350">
              <a:buFont typeface="+mj-lt"/>
              <a:buAutoNum type="arabicPeriod"/>
            </a:pPr>
            <a:r>
              <a:rPr lang="en-US" sz="1200" dirty="0">
                <a:hlinkClick r:id="rId21" action="ppaction://hlinksldjump"/>
              </a:rPr>
              <a:t>Questions????</a:t>
            </a:r>
            <a:endParaRPr lang="en-US" sz="1200" dirty="0"/>
          </a:p>
          <a:p>
            <a:pPr marL="514350" indent="-514350">
              <a:buFont typeface="+mj-lt"/>
              <a:buAutoNum type="arabicPeriod"/>
            </a:pPr>
            <a:endParaRPr lang="en-US" sz="1200" dirty="0"/>
          </a:p>
          <a:p>
            <a:pPr marL="0" indent="0">
              <a:buNone/>
            </a:pPr>
            <a:endParaRPr lang="en-US" dirty="0"/>
          </a:p>
        </p:txBody>
      </p:sp>
    </p:spTree>
    <p:extLst>
      <p:ext uri="{BB962C8B-B14F-4D97-AF65-F5344CB8AC3E}">
        <p14:creationId xmlns:p14="http://schemas.microsoft.com/office/powerpoint/2010/main" val="3472013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Aspirin Guide medical app</a:t>
            </a:r>
          </a:p>
        </p:txBody>
      </p:sp>
      <p:sp>
        <p:nvSpPr>
          <p:cNvPr id="3" name="Content Placeholder 2"/>
          <p:cNvSpPr>
            <a:spLocks noGrp="1"/>
          </p:cNvSpPr>
          <p:nvPr>
            <p:ph idx="1"/>
          </p:nvPr>
        </p:nvSpPr>
        <p:spPr/>
        <p:txBody>
          <a:bodyPr>
            <a:normAutofit/>
          </a:bodyPr>
          <a:lstStyle/>
          <a:p>
            <a:r>
              <a:rPr lang="en-US" b="1" dirty="0"/>
              <a:t>Free</a:t>
            </a:r>
            <a:endParaRPr lang="en-US" b="1" u="sng" dirty="0"/>
          </a:p>
          <a:p>
            <a:r>
              <a:rPr lang="en-US" dirty="0"/>
              <a:t>Simple to use interface with easy data input and includes graphic of algorithm.</a:t>
            </a:r>
          </a:p>
          <a:p>
            <a:r>
              <a:rPr lang="en-US" dirty="0"/>
              <a:t>Provides explanation of results including patient-friendly statistics.</a:t>
            </a:r>
          </a:p>
          <a:p>
            <a:r>
              <a:rPr lang="en-US" dirty="0"/>
              <a:t>Contains links to references and the USPSTF guideline.</a:t>
            </a:r>
          </a:p>
          <a:p>
            <a:r>
              <a:rPr lang="en-US" i="1" dirty="0"/>
              <a:t>Not available </a:t>
            </a:r>
            <a:r>
              <a:rPr lang="en-US" dirty="0"/>
              <a:t>for Android at this time.</a:t>
            </a:r>
          </a:p>
          <a:p>
            <a:pPr marL="0" indent="0">
              <a:buNone/>
            </a:pPr>
            <a:endParaRPr lang="en-US" dirty="0"/>
          </a:p>
        </p:txBody>
      </p:sp>
    </p:spTree>
    <p:extLst>
      <p:ext uri="{BB962C8B-B14F-4D97-AF65-F5344CB8AC3E}">
        <p14:creationId xmlns:p14="http://schemas.microsoft.com/office/powerpoint/2010/main" val="3859438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ePSS</a:t>
            </a:r>
            <a:r>
              <a:rPr lang="en-US" dirty="0"/>
              <a:t> app</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err="1"/>
              <a:t>ePSS</a:t>
            </a:r>
            <a:r>
              <a:rPr lang="en-US" dirty="0"/>
              <a:t> (Electronic Preventive Services Selector)</a:t>
            </a:r>
          </a:p>
          <a:p>
            <a:pPr marL="0" indent="0">
              <a:buNone/>
            </a:pPr>
            <a:r>
              <a:rPr lang="en-US" dirty="0">
                <a:hlinkClick r:id="rId2" tooltip="Electronic Preventive Services Selector"/>
              </a:rPr>
              <a:t>http://epss.ahrq.gov/PDA/index.jsp</a:t>
            </a:r>
            <a:endParaRPr lang="en-US" dirty="0"/>
          </a:p>
          <a:p>
            <a:pPr marL="0" indent="0">
              <a:buNone/>
            </a:pPr>
            <a:endParaRPr lang="en-US" dirty="0"/>
          </a:p>
          <a:p>
            <a:pPr marL="0" indent="0">
              <a:buNone/>
            </a:pPr>
            <a:r>
              <a:rPr lang="en-US" dirty="0"/>
              <a:t>The </a:t>
            </a:r>
            <a:r>
              <a:rPr lang="en-US" dirty="0" err="1"/>
              <a:t>ePSS</a:t>
            </a:r>
            <a:r>
              <a:rPr lang="en-US" dirty="0"/>
              <a:t> is an app designed to help primary care clinicians identify clinical preventive services that are appropriate for their patients. Use the tool to search and browse U.S. Preventive Services Task Force (USPSTF) recommendations on the web or on your PDA or mobile device.</a:t>
            </a:r>
          </a:p>
        </p:txBody>
      </p:sp>
    </p:spTree>
    <p:extLst>
      <p:ext uri="{BB962C8B-B14F-4D97-AF65-F5344CB8AC3E}">
        <p14:creationId xmlns:p14="http://schemas.microsoft.com/office/powerpoint/2010/main" val="3918702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Jennifer Bannon RN BSN MSHI</a:t>
            </a:r>
          </a:p>
          <a:p>
            <a:pPr marL="0" indent="0">
              <a:buNone/>
            </a:pPr>
            <a:r>
              <a:rPr lang="en-US" dirty="0">
                <a:hlinkClick r:id="rId2" tooltip="Email jennifer.bannon@ama-assn.org"/>
              </a:rPr>
              <a:t>jennifer.bannon@ama-assn.org</a:t>
            </a:r>
            <a:endParaRPr lang="en-US" dirty="0"/>
          </a:p>
          <a:p>
            <a:pPr marL="0" indent="0">
              <a:buNone/>
            </a:pPr>
            <a:r>
              <a:rPr lang="en-US" dirty="0"/>
              <a:t>312-623-3934</a:t>
            </a:r>
          </a:p>
        </p:txBody>
      </p:sp>
    </p:spTree>
    <p:extLst>
      <p:ext uri="{BB962C8B-B14F-4D97-AF65-F5344CB8AC3E}">
        <p14:creationId xmlns:p14="http://schemas.microsoft.com/office/powerpoint/2010/main" val="4108414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Objectives	</a:t>
            </a:r>
          </a:p>
        </p:txBody>
      </p:sp>
      <p:sp>
        <p:nvSpPr>
          <p:cNvPr id="5" name="Content Placeholder 4"/>
          <p:cNvSpPr>
            <a:spLocks noGrp="1"/>
          </p:cNvSpPr>
          <p:nvPr>
            <p:ph idx="1"/>
          </p:nvPr>
        </p:nvSpPr>
        <p:spPr/>
        <p:txBody>
          <a:bodyPr>
            <a:normAutofit/>
          </a:bodyPr>
          <a:lstStyle/>
          <a:p>
            <a:r>
              <a:rPr lang="en-US" dirty="0"/>
              <a:t>Cardiovascular disease overview</a:t>
            </a:r>
          </a:p>
          <a:p>
            <a:r>
              <a:rPr lang="en-US" dirty="0"/>
              <a:t>Aspirin quality measure definition</a:t>
            </a:r>
          </a:p>
          <a:p>
            <a:r>
              <a:rPr lang="en-US" dirty="0"/>
              <a:t>Aspirin in secondary prevention</a:t>
            </a:r>
          </a:p>
          <a:p>
            <a:r>
              <a:rPr lang="en-US" dirty="0"/>
              <a:t>Aspirin in primary prevention</a:t>
            </a:r>
          </a:p>
          <a:p>
            <a:r>
              <a:rPr lang="en-US" dirty="0"/>
              <a:t>Possible interventions to improve aspirin measure</a:t>
            </a:r>
          </a:p>
          <a:p>
            <a:r>
              <a:rPr lang="en-US" dirty="0"/>
              <a:t>Point of care tools to assist in prevention</a:t>
            </a:r>
          </a:p>
          <a:p>
            <a:endParaRPr lang="en-US" dirty="0"/>
          </a:p>
        </p:txBody>
      </p:sp>
    </p:spTree>
    <p:extLst>
      <p:ext uri="{BB962C8B-B14F-4D97-AF65-F5344CB8AC3E}">
        <p14:creationId xmlns:p14="http://schemas.microsoft.com/office/powerpoint/2010/main" val="265835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Cardiovascular Disease</a:t>
            </a:r>
          </a:p>
        </p:txBody>
      </p:sp>
      <p:sp>
        <p:nvSpPr>
          <p:cNvPr id="3" name="Content Placeholder 2"/>
          <p:cNvSpPr>
            <a:spLocks noGrp="1"/>
          </p:cNvSpPr>
          <p:nvPr>
            <p:ph idx="1"/>
          </p:nvPr>
        </p:nvSpPr>
        <p:spPr/>
        <p:txBody>
          <a:bodyPr>
            <a:normAutofit/>
          </a:bodyPr>
          <a:lstStyle/>
          <a:p>
            <a:r>
              <a:rPr lang="en-US" dirty="0"/>
              <a:t>Diseases caused by atherosclerosis (heart attack/MI, angina, sudden death, many strokes, peripheral arterial disease)</a:t>
            </a:r>
          </a:p>
          <a:p>
            <a:r>
              <a:rPr lang="en-US" dirty="0"/>
              <a:t>Also includes disease of the heart and circulation that may be from causes other than atherosclerosis (some heart failure, some stroke)</a:t>
            </a:r>
          </a:p>
        </p:txBody>
      </p:sp>
    </p:spTree>
    <p:extLst>
      <p:ext uri="{BB962C8B-B14F-4D97-AF65-F5344CB8AC3E}">
        <p14:creationId xmlns:p14="http://schemas.microsoft.com/office/powerpoint/2010/main" val="65871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Cardiovascular Disease (2)</a:t>
            </a:r>
          </a:p>
        </p:txBody>
      </p:sp>
      <p:sp>
        <p:nvSpPr>
          <p:cNvPr id="3" name="Content Placeholder 2"/>
          <p:cNvSpPr>
            <a:spLocks noGrp="1"/>
          </p:cNvSpPr>
          <p:nvPr>
            <p:ph idx="1"/>
          </p:nvPr>
        </p:nvSpPr>
        <p:spPr>
          <a:xfrm>
            <a:off x="493713" y="1525488"/>
            <a:ext cx="8229600" cy="4953371"/>
          </a:xfrm>
        </p:spPr>
        <p:txBody>
          <a:bodyPr>
            <a:normAutofit lnSpcReduction="10000"/>
          </a:bodyPr>
          <a:lstStyle/>
          <a:p>
            <a:r>
              <a:rPr lang="en-US" dirty="0"/>
              <a:t>Leading killer </a:t>
            </a:r>
          </a:p>
          <a:p>
            <a:r>
              <a:rPr lang="en-US" dirty="0"/>
              <a:t>Huge declines in CVD death in the past 20 years (more than 50%)</a:t>
            </a:r>
          </a:p>
          <a:p>
            <a:r>
              <a:rPr lang="en-US" dirty="0"/>
              <a:t>Declines are due to a combination of </a:t>
            </a:r>
          </a:p>
          <a:p>
            <a:pPr lvl="1"/>
            <a:r>
              <a:rPr lang="en-US" dirty="0"/>
              <a:t>Better acute care (e.g. for heart attack and stroke)</a:t>
            </a:r>
          </a:p>
          <a:p>
            <a:pPr lvl="1"/>
            <a:r>
              <a:rPr lang="en-US" dirty="0"/>
              <a:t>Better treatment of cardiovascular risk</a:t>
            </a:r>
          </a:p>
          <a:p>
            <a:pPr lvl="2"/>
            <a:r>
              <a:rPr lang="en-US" dirty="0"/>
              <a:t>Secondary prevention (treating people who already have clinical manifestations of the disease)</a:t>
            </a:r>
          </a:p>
          <a:p>
            <a:pPr lvl="2"/>
            <a:r>
              <a:rPr lang="en-US" dirty="0"/>
              <a:t>Primary Prevention (treating people at risk for the development of disease)</a:t>
            </a:r>
          </a:p>
        </p:txBody>
      </p:sp>
    </p:spTree>
    <p:extLst>
      <p:ext uri="{BB962C8B-B14F-4D97-AF65-F5344CB8AC3E}">
        <p14:creationId xmlns:p14="http://schemas.microsoft.com/office/powerpoint/2010/main" val="357333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ABCS-Aspirin when appropriate</a:t>
            </a:r>
          </a:p>
        </p:txBody>
      </p:sp>
      <p:sp>
        <p:nvSpPr>
          <p:cNvPr id="3" name="Content Placeholder 2"/>
          <p:cNvSpPr>
            <a:spLocks noGrp="1"/>
          </p:cNvSpPr>
          <p:nvPr>
            <p:ph idx="1"/>
          </p:nvPr>
        </p:nvSpPr>
        <p:spPr/>
        <p:txBody>
          <a:bodyPr/>
          <a:lstStyle/>
          <a:p>
            <a:r>
              <a:rPr lang="en-US" b="1" dirty="0"/>
              <a:t>Ischemic Vascular Disease (IVD): Use of Aspirin or Another Antithrombotic</a:t>
            </a:r>
          </a:p>
          <a:p>
            <a:pPr marL="0" indent="0">
              <a:buNone/>
            </a:pPr>
            <a:endParaRPr lang="en-US" dirty="0"/>
          </a:p>
          <a:p>
            <a:pPr marL="0" indent="0">
              <a:buNone/>
            </a:pPr>
            <a:r>
              <a:rPr lang="en-US" dirty="0"/>
              <a:t>Percentage of patients aged 18 years and older with IVD with documented use of aspirin or another antithrombotic </a:t>
            </a:r>
          </a:p>
          <a:p>
            <a:pPr marL="0" indent="0">
              <a:buNone/>
            </a:pPr>
            <a:endParaRPr lang="en-US" dirty="0"/>
          </a:p>
          <a:p>
            <a:pPr marL="0" indent="0" algn="ctr">
              <a:buNone/>
            </a:pPr>
            <a:r>
              <a:rPr lang="en-US" dirty="0"/>
              <a:t>NQF #0068, PQRS #204</a:t>
            </a:r>
          </a:p>
          <a:p>
            <a:endParaRPr lang="en-US" dirty="0"/>
          </a:p>
        </p:txBody>
      </p:sp>
    </p:spTree>
    <p:extLst>
      <p:ext uri="{BB962C8B-B14F-4D97-AF65-F5344CB8AC3E}">
        <p14:creationId xmlns:p14="http://schemas.microsoft.com/office/powerpoint/2010/main" val="368138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478" y="136973"/>
            <a:ext cx="8272733" cy="1182951"/>
          </a:xfrm>
        </p:spPr>
        <p:txBody>
          <a:bodyPr>
            <a:normAutofit fontScale="90000"/>
          </a:bodyPr>
          <a:lstStyle/>
          <a:p>
            <a:r>
              <a:rPr lang="en-US" dirty="0"/>
              <a:t>Anatomy of a Performance Measure</a:t>
            </a:r>
          </a:p>
        </p:txBody>
      </p:sp>
      <p:sp>
        <p:nvSpPr>
          <p:cNvPr id="3" name="Content Placeholder 2"/>
          <p:cNvSpPr>
            <a:spLocks noGrp="1"/>
          </p:cNvSpPr>
          <p:nvPr>
            <p:ph idx="1"/>
          </p:nvPr>
        </p:nvSpPr>
        <p:spPr/>
        <p:txBody>
          <a:bodyPr>
            <a:normAutofit fontScale="92500" lnSpcReduction="20000"/>
          </a:bodyPr>
          <a:lstStyle/>
          <a:p>
            <a:r>
              <a:rPr lang="en-US" dirty="0"/>
              <a:t>Denominator: who is eligible to be measured in the first place</a:t>
            </a:r>
          </a:p>
          <a:p>
            <a:r>
              <a:rPr lang="en-US" dirty="0"/>
              <a:t>Numerator: criteria indicating the measure was met</a:t>
            </a:r>
          </a:p>
          <a:p>
            <a:r>
              <a:rPr lang="en-US" dirty="0"/>
              <a:t>Exceptions: criteria that may be looked for if the numerator was not met</a:t>
            </a:r>
          </a:p>
          <a:p>
            <a:r>
              <a:rPr lang="en-US" dirty="0"/>
              <a:t>Data must be in a discrete field in order to be captured as EHR </a:t>
            </a:r>
            <a:r>
              <a:rPr lang="en-US" dirty="0" err="1"/>
              <a:t>eCQMs</a:t>
            </a:r>
            <a:endParaRPr lang="en-US" dirty="0"/>
          </a:p>
          <a:p>
            <a:r>
              <a:rPr lang="en-US" dirty="0"/>
              <a:t>Data may not be included if start dates are not recorded for medications and diagnosis.</a:t>
            </a:r>
          </a:p>
        </p:txBody>
      </p:sp>
    </p:spTree>
    <p:extLst>
      <p:ext uri="{BB962C8B-B14F-4D97-AF65-F5344CB8AC3E}">
        <p14:creationId xmlns:p14="http://schemas.microsoft.com/office/powerpoint/2010/main" val="1669057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 Exceptions</a:t>
            </a:r>
          </a:p>
        </p:txBody>
      </p:sp>
      <p:sp>
        <p:nvSpPr>
          <p:cNvPr id="3" name="Content Placeholder 2"/>
          <p:cNvSpPr>
            <a:spLocks noGrp="1"/>
          </p:cNvSpPr>
          <p:nvPr>
            <p:ph idx="1"/>
          </p:nvPr>
        </p:nvSpPr>
        <p:spPr/>
        <p:txBody>
          <a:bodyPr>
            <a:normAutofit lnSpcReduction="10000"/>
          </a:bodyPr>
          <a:lstStyle/>
          <a:p>
            <a:r>
              <a:rPr lang="en-US" dirty="0"/>
              <a:t>Adverse effect, allergy, or intolerance to Aspirin and Plavix (</a:t>
            </a:r>
            <a:r>
              <a:rPr lang="en-US" dirty="0" err="1"/>
              <a:t>Clopidogrel</a:t>
            </a:r>
            <a:r>
              <a:rPr lang="en-US" dirty="0"/>
              <a:t>).</a:t>
            </a:r>
          </a:p>
          <a:p>
            <a:r>
              <a:rPr lang="en-US" dirty="0"/>
              <a:t>Patient is taking another antithrombotic or anticoagulant such as Coumadin (Warfarin). </a:t>
            </a:r>
          </a:p>
          <a:p>
            <a:r>
              <a:rPr lang="en-US" dirty="0"/>
              <a:t>Patient is at a high risk for bleeding (i.e. GI hemorrhage, bleeding disorders documented). </a:t>
            </a:r>
          </a:p>
          <a:p>
            <a:r>
              <a:rPr lang="en-US" dirty="0"/>
              <a:t>Patient is receiving palliative care.</a:t>
            </a:r>
          </a:p>
          <a:p>
            <a:endParaRPr lang="en-US" dirty="0"/>
          </a:p>
        </p:txBody>
      </p:sp>
    </p:spTree>
    <p:extLst>
      <p:ext uri="{BB962C8B-B14F-4D97-AF65-F5344CB8AC3E}">
        <p14:creationId xmlns:p14="http://schemas.microsoft.com/office/powerpoint/2010/main" val="1533963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Aspirin and Antiplatelet Drugs in</a:t>
            </a:r>
            <a:br>
              <a:rPr lang="en-US" dirty="0"/>
            </a:br>
            <a:r>
              <a:rPr lang="en-US" dirty="0"/>
              <a:t>Ischemic Vascular Disease</a:t>
            </a:r>
          </a:p>
        </p:txBody>
      </p:sp>
      <p:sp>
        <p:nvSpPr>
          <p:cNvPr id="3" name="Content Placeholder 2"/>
          <p:cNvSpPr>
            <a:spLocks noGrp="1"/>
          </p:cNvSpPr>
          <p:nvPr>
            <p:ph idx="1"/>
          </p:nvPr>
        </p:nvSpPr>
        <p:spPr>
          <a:xfrm>
            <a:off x="493713" y="1525488"/>
            <a:ext cx="8229600" cy="5009127"/>
          </a:xfrm>
        </p:spPr>
        <p:txBody>
          <a:bodyPr>
            <a:normAutofit/>
          </a:bodyPr>
          <a:lstStyle/>
          <a:p>
            <a:r>
              <a:rPr lang="en-US" b="1" dirty="0"/>
              <a:t>Secondary</a:t>
            </a:r>
            <a:r>
              <a:rPr lang="en-US" dirty="0"/>
              <a:t> </a:t>
            </a:r>
            <a:r>
              <a:rPr lang="en-US" b="1" dirty="0"/>
              <a:t>prevention</a:t>
            </a:r>
            <a:r>
              <a:rPr lang="en-US" dirty="0"/>
              <a:t> is where the evidence is the best</a:t>
            </a:r>
          </a:p>
          <a:p>
            <a:r>
              <a:rPr lang="en-US" dirty="0"/>
              <a:t>Reduces risk of vascular events by about 22%</a:t>
            </a:r>
          </a:p>
          <a:p>
            <a:r>
              <a:rPr lang="en-US" dirty="0"/>
              <a:t>Typical ASA dose 81 to 162 mg per day</a:t>
            </a:r>
          </a:p>
          <a:p>
            <a:r>
              <a:rPr lang="en-US" dirty="0"/>
              <a:t>Alternatives may be used (e.g. clopidogrel)</a:t>
            </a:r>
          </a:p>
          <a:p>
            <a:r>
              <a:rPr lang="en-US" dirty="0"/>
              <a:t>Serious bleeding is increased with daily aspirin. Benefits usually outweigh the  risks for secondary prevention.</a:t>
            </a:r>
          </a:p>
          <a:p>
            <a:endParaRPr lang="en-US" dirty="0"/>
          </a:p>
        </p:txBody>
      </p:sp>
    </p:spTree>
    <p:extLst>
      <p:ext uri="{BB962C8B-B14F-4D97-AF65-F5344CB8AC3E}">
        <p14:creationId xmlns:p14="http://schemas.microsoft.com/office/powerpoint/2010/main" val="190845389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2440</TotalTime>
  <Words>1410</Words>
  <Application>Microsoft Office PowerPoint</Application>
  <PresentationFormat>On-screen Show (4:3)</PresentationFormat>
  <Paragraphs>138</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Wingdings</vt:lpstr>
      <vt:lpstr>Custom Design</vt:lpstr>
      <vt:lpstr>ABCS  Aspirin Treatment for Secondary and  Primary Prevention ASCVD</vt:lpstr>
      <vt:lpstr>Table of Contents</vt:lpstr>
      <vt:lpstr>Objectives </vt:lpstr>
      <vt:lpstr>Cardiovascular Disease</vt:lpstr>
      <vt:lpstr>Cardiovascular Disease (2)</vt:lpstr>
      <vt:lpstr>ABCS-Aspirin when appropriate</vt:lpstr>
      <vt:lpstr>Anatomy of a Performance Measure</vt:lpstr>
      <vt:lpstr>Measure Exceptions</vt:lpstr>
      <vt:lpstr>Aspirin and Antiplatelet Drugs in Ischemic Vascular Disease</vt:lpstr>
      <vt:lpstr>Other secondary prevention  uses</vt:lpstr>
      <vt:lpstr>Other secondary prevention  uses (2)</vt:lpstr>
      <vt:lpstr>Aspirin for Primary Prevention</vt:lpstr>
      <vt:lpstr>Aspirin for Primary Prevention Updated April 2016</vt:lpstr>
      <vt:lpstr>Aspirin and Antiplatelet Drugs in IVD—Work Flow</vt:lpstr>
      <vt:lpstr>Aspirin and Antiplatelet Drugs in Ischemic Vascular Disease (2)</vt:lpstr>
      <vt:lpstr>Point of Care Tools</vt:lpstr>
      <vt:lpstr>ASCVD Risk Calculator app</vt:lpstr>
      <vt:lpstr>NIH Heart attack assessment tool</vt:lpstr>
      <vt:lpstr>Point of Care Tools (2)</vt:lpstr>
      <vt:lpstr>Aspirin Guide medical app</vt:lpstr>
      <vt:lpstr>ePSS app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ABCS Aspirin Treatment for Secondary and Primary Prevention ASCVD</dc:title>
  <dc:subject>ABCS Aspirin Treatment for Secondary and Primary Prevention ASCVD</dc:subject>
  <dc:creator>Eva Winckler</dc:creator>
  <cp:keywords>ASA Measure Education</cp:keywords>
  <cp:lastModifiedBy>Nawrocki, Laura (AHRQ/OC) (CTR)</cp:lastModifiedBy>
  <cp:revision>135</cp:revision>
  <cp:lastPrinted>2018-05-12T21:18:29Z</cp:lastPrinted>
  <dcterms:created xsi:type="dcterms:W3CDTF">2015-08-28T16:40:54Z</dcterms:created>
  <dcterms:modified xsi:type="dcterms:W3CDTF">2018-08-27T17:58:30Z</dcterms:modified>
  <cp:category>Aspirin, treatment, resources</cp:category>
</cp:coreProperties>
</file>