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5"/>
    <p:sldMasterId id="2147483751" r:id="rId6"/>
  </p:sldMasterIdLst>
  <p:notesMasterIdLst>
    <p:notesMasterId r:id="rId21"/>
  </p:notesMasterIdLst>
  <p:sldIdLst>
    <p:sldId id="284" r:id="rId7"/>
    <p:sldId id="297" r:id="rId8"/>
    <p:sldId id="303" r:id="rId9"/>
    <p:sldId id="291" r:id="rId10"/>
    <p:sldId id="292" r:id="rId11"/>
    <p:sldId id="293" r:id="rId12"/>
    <p:sldId id="302" r:id="rId13"/>
    <p:sldId id="294" r:id="rId14"/>
    <p:sldId id="295" r:id="rId15"/>
    <p:sldId id="296" r:id="rId16"/>
    <p:sldId id="279" r:id="rId17"/>
    <p:sldId id="299" r:id="rId18"/>
    <p:sldId id="301" r:id="rId19"/>
    <p:sldId id="28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297FD5"/>
    <a:srgbClr val="D3DFEE"/>
    <a:srgbClr val="629DD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8" autoAdjust="0"/>
    <p:restoredTop sz="95407" autoAdjust="0"/>
  </p:normalViewPr>
  <p:slideViewPr>
    <p:cSldViewPr snapToGrid="0">
      <p:cViewPr varScale="1">
        <p:scale>
          <a:sx n="103" d="100"/>
          <a:sy n="103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47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00D7A5E-CDBD-437B-87CD-F443613BAD0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26C28C8-DAE8-4592-AFC8-58821E88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C28C8-DAE8-4592-AFC8-58821E881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C28C8-DAE8-4592-AFC8-58821E881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77613-7418-4154-BD0D-12BE95E827C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2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77613-7418-4154-BD0D-12BE95E827C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8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77613-7418-4154-BD0D-12BE95E827C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0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77613-7418-4154-BD0D-12BE95E827C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7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0163" y="733425"/>
            <a:ext cx="4878387" cy="3659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20C-33E9-4156-A7C0-85719F54A8F7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4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3C57-FF56-4196-A03F-5DD66B3193D6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2262-2813-4C5B-A97B-8CF8EC6E22B4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2CF5-AA4B-4FBA-96BA-AA34D7CEB335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4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2FF-52DD-4041-97CF-2C77047B6446}" type="datetime1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20BD-64FD-4EFB-AD02-CD2C0320455F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MacNeil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F3AFCD-BAC9-44B1-BAE1-9E81AB1D3459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MacNeil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3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0F98-8E1E-441D-BDF1-5BA5768749B0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8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6EC-DD4C-4242-8D1E-122BC9ABFFC1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F2FD-A95A-4B01-B105-EF4D867708BE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34B7-D9E5-4EAF-8935-3B87EBDB0238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408-BA0C-43C9-9AA6-2E5A87C5290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458363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86DDEBA-C8DE-48B4-9439-076707A6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1336556"/>
            <a:ext cx="8909221" cy="48824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45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B016-C618-41CC-9DA5-EAF0E6D0F6DB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7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74" y="1336555"/>
            <a:ext cx="8015335" cy="4619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0A9D-B930-4FD5-B252-B710CFEB2AB5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90AC-E3E6-423E-B241-31EFE82950C8}"/>
              </a:ext>
            </a:extLst>
          </p:cNvPr>
          <p:cNvGrpSpPr/>
          <p:nvPr userDrawn="1"/>
        </p:nvGrpSpPr>
        <p:grpSpPr>
          <a:xfrm>
            <a:off x="474589" y="260978"/>
            <a:ext cx="414152" cy="517250"/>
            <a:chOff x="600075" y="2120900"/>
            <a:chExt cx="746125" cy="931863"/>
          </a:xfrm>
          <a:solidFill>
            <a:schemeClr val="bg1"/>
          </a:solidFill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F23DF5CB-A6E0-4A6F-B67A-ECF52D4D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" y="2120900"/>
              <a:ext cx="746125" cy="931863"/>
            </a:xfrm>
            <a:custGeom>
              <a:avLst/>
              <a:gdLst>
                <a:gd name="T0" fmla="*/ 250 w 264"/>
                <a:gd name="T1" fmla="*/ 84 h 330"/>
                <a:gd name="T2" fmla="*/ 190 w 264"/>
                <a:gd name="T3" fmla="*/ 14 h 330"/>
                <a:gd name="T4" fmla="*/ 178 w 264"/>
                <a:gd name="T5" fmla="*/ 0 h 330"/>
                <a:gd name="T6" fmla="*/ 35 w 264"/>
                <a:gd name="T7" fmla="*/ 0 h 330"/>
                <a:gd name="T8" fmla="*/ 0 w 264"/>
                <a:gd name="T9" fmla="*/ 35 h 330"/>
                <a:gd name="T10" fmla="*/ 0 w 264"/>
                <a:gd name="T11" fmla="*/ 296 h 330"/>
                <a:gd name="T12" fmla="*/ 35 w 264"/>
                <a:gd name="T13" fmla="*/ 330 h 330"/>
                <a:gd name="T14" fmla="*/ 229 w 264"/>
                <a:gd name="T15" fmla="*/ 330 h 330"/>
                <a:gd name="T16" fmla="*/ 264 w 264"/>
                <a:gd name="T17" fmla="*/ 296 h 330"/>
                <a:gd name="T18" fmla="*/ 264 w 264"/>
                <a:gd name="T19" fmla="*/ 100 h 330"/>
                <a:gd name="T20" fmla="*/ 250 w 264"/>
                <a:gd name="T21" fmla="*/ 84 h 330"/>
                <a:gd name="T22" fmla="*/ 191 w 264"/>
                <a:gd name="T23" fmla="*/ 37 h 330"/>
                <a:gd name="T24" fmla="*/ 233 w 264"/>
                <a:gd name="T25" fmla="*/ 87 h 330"/>
                <a:gd name="T26" fmla="*/ 212 w 264"/>
                <a:gd name="T27" fmla="*/ 87 h 330"/>
                <a:gd name="T28" fmla="*/ 191 w 264"/>
                <a:gd name="T29" fmla="*/ 66 h 330"/>
                <a:gd name="T30" fmla="*/ 191 w 264"/>
                <a:gd name="T31" fmla="*/ 37 h 330"/>
                <a:gd name="T32" fmla="*/ 250 w 264"/>
                <a:gd name="T33" fmla="*/ 296 h 330"/>
                <a:gd name="T34" fmla="*/ 229 w 264"/>
                <a:gd name="T35" fmla="*/ 316 h 330"/>
                <a:gd name="T36" fmla="*/ 35 w 264"/>
                <a:gd name="T37" fmla="*/ 316 h 330"/>
                <a:gd name="T38" fmla="*/ 14 w 264"/>
                <a:gd name="T39" fmla="*/ 296 h 330"/>
                <a:gd name="T40" fmla="*/ 14 w 264"/>
                <a:gd name="T41" fmla="*/ 35 h 330"/>
                <a:gd name="T42" fmla="*/ 35 w 264"/>
                <a:gd name="T43" fmla="*/ 14 h 330"/>
                <a:gd name="T44" fmla="*/ 178 w 264"/>
                <a:gd name="T45" fmla="*/ 14 h 330"/>
                <a:gd name="T46" fmla="*/ 178 w 264"/>
                <a:gd name="T47" fmla="*/ 66 h 330"/>
                <a:gd name="T48" fmla="*/ 212 w 264"/>
                <a:gd name="T49" fmla="*/ 100 h 330"/>
                <a:gd name="T50" fmla="*/ 250 w 264"/>
                <a:gd name="T51" fmla="*/ 100 h 330"/>
                <a:gd name="T52" fmla="*/ 250 w 264"/>
                <a:gd name="T5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330">
                  <a:moveTo>
                    <a:pt x="250" y="8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5"/>
                    <a:pt x="16" y="330"/>
                    <a:pt x="35" y="330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8" y="330"/>
                    <a:pt x="264" y="315"/>
                    <a:pt x="264" y="296"/>
                  </a:cubicBezTo>
                  <a:cubicBezTo>
                    <a:pt x="264" y="100"/>
                    <a:pt x="264" y="100"/>
                    <a:pt x="264" y="100"/>
                  </a:cubicBezTo>
                  <a:lnTo>
                    <a:pt x="250" y="84"/>
                  </a:lnTo>
                  <a:close/>
                  <a:moveTo>
                    <a:pt x="191" y="37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01" y="87"/>
                    <a:pt x="192" y="77"/>
                    <a:pt x="191" y="66"/>
                  </a:cubicBezTo>
                  <a:lnTo>
                    <a:pt x="191" y="37"/>
                  </a:lnTo>
                  <a:close/>
                  <a:moveTo>
                    <a:pt x="250" y="296"/>
                  </a:moveTo>
                  <a:cubicBezTo>
                    <a:pt x="250" y="307"/>
                    <a:pt x="241" y="316"/>
                    <a:pt x="229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4" y="316"/>
                    <a:pt x="14" y="307"/>
                    <a:pt x="14" y="29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4"/>
                    <a:pt x="24" y="14"/>
                    <a:pt x="3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85"/>
                    <a:pt x="193" y="100"/>
                    <a:pt x="212" y="100"/>
                  </a:cubicBezTo>
                  <a:cubicBezTo>
                    <a:pt x="250" y="100"/>
                    <a:pt x="250" y="100"/>
                    <a:pt x="250" y="100"/>
                  </a:cubicBezTo>
                  <a:lnTo>
                    <a:pt x="25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81AC5C6-1DC6-49D0-975A-DE0F269F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6019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D1686C-0870-4850-88AE-613477E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500313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80EB96E-1940-45C8-9369-08C1439B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7035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934A021D-C830-4B36-83C6-F528115D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01938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C4A9-CB94-42A9-9FB9-EA4121BEE602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4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2172-D2DB-4F52-8E7F-D7D03C21F5D9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37C5-199C-4EAA-A23E-036772913881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7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7CD3-EA1B-4903-86A7-169BDF8F34FE}" type="datetime1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0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452D-4036-46F1-990D-03A05228A0F2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MacNeil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7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82EB989-5CA3-4C6D-A91F-0045C66ACB98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MacNeil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55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06B-DC24-4639-91A5-222007CFA04C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1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153B-DD74-413C-9CAC-3CC383712C78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onnectors">
            <a:extLst>
              <a:ext uri="{FF2B5EF4-FFF2-40B4-BE49-F238E27FC236}">
                <a16:creationId xmlns:a16="http://schemas.microsoft.com/office/drawing/2014/main" id="{F5BED78F-0731-474D-B806-09F83294960B}"/>
              </a:ext>
            </a:extLst>
          </p:cNvPr>
          <p:cNvGrpSpPr/>
          <p:nvPr userDrawn="1"/>
        </p:nvGrpSpPr>
        <p:grpSpPr>
          <a:xfrm>
            <a:off x="1503593" y="1552243"/>
            <a:ext cx="5689498" cy="629153"/>
            <a:chOff x="1336328" y="1526982"/>
            <a:chExt cx="5689498" cy="62915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0728DD-83F4-4742-B2EA-E629A5B0E22C}"/>
                </a:ext>
              </a:extLst>
            </p:cNvPr>
            <p:cNvCxnSpPr/>
            <p:nvPr userDrawn="1"/>
          </p:nvCxnSpPr>
          <p:spPr>
            <a:xfrm flipV="1">
              <a:off x="1336328" y="1842636"/>
              <a:ext cx="0" cy="31349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2066CB-CE7C-41F9-BC9A-1C09E8A18C13}"/>
                </a:ext>
              </a:extLst>
            </p:cNvPr>
            <p:cNvCxnSpPr/>
            <p:nvPr userDrawn="1"/>
          </p:nvCxnSpPr>
          <p:spPr>
            <a:xfrm flipV="1">
              <a:off x="3387868" y="1842635"/>
              <a:ext cx="0" cy="31349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609168C-47DE-4536-8EA0-0F7C4634B74D}"/>
                </a:ext>
              </a:extLst>
            </p:cNvPr>
            <p:cNvCxnSpPr/>
            <p:nvPr userDrawn="1"/>
          </p:nvCxnSpPr>
          <p:spPr>
            <a:xfrm flipV="1">
              <a:off x="5132559" y="1832803"/>
              <a:ext cx="0" cy="31349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38669A-461D-45EA-9BAD-32F5C1E59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025826" y="1841558"/>
              <a:ext cx="0" cy="31457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13D701-DEC5-494A-AF5F-9F76494FDDE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336328" y="1833069"/>
              <a:ext cx="5689498" cy="956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8EFC93-88F9-49C3-9C72-F1CC4CBC234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274730" y="1526982"/>
              <a:ext cx="0" cy="314576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9B6155-2226-443D-8F9F-FE3F513A1426}"/>
              </a:ext>
            </a:extLst>
          </p:cNvPr>
          <p:cNvSpPr/>
          <p:nvPr userDrawn="1"/>
        </p:nvSpPr>
        <p:spPr>
          <a:xfrm>
            <a:off x="546186" y="2100434"/>
            <a:ext cx="1473532" cy="923096"/>
          </a:xfrm>
          <a:prstGeom prst="roundRect">
            <a:avLst>
              <a:gd name="adj" fmla="val 8819"/>
            </a:avLst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F1C911-179F-433E-99A7-1D5F679FC174}"/>
              </a:ext>
            </a:extLst>
          </p:cNvPr>
          <p:cNvSpPr/>
          <p:nvPr userDrawn="1"/>
        </p:nvSpPr>
        <p:spPr>
          <a:xfrm>
            <a:off x="2703411" y="2100434"/>
            <a:ext cx="1473532" cy="923096"/>
          </a:xfrm>
          <a:prstGeom prst="roundRect">
            <a:avLst>
              <a:gd name="adj" fmla="val 8819"/>
            </a:avLst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C47B0E-8D56-4DDB-B8B8-8A997AD49F9B}"/>
              </a:ext>
            </a:extLst>
          </p:cNvPr>
          <p:cNvSpPr/>
          <p:nvPr userDrawn="1"/>
        </p:nvSpPr>
        <p:spPr>
          <a:xfrm>
            <a:off x="4583151" y="2100433"/>
            <a:ext cx="1473532" cy="923096"/>
          </a:xfrm>
          <a:prstGeom prst="roundRect">
            <a:avLst>
              <a:gd name="adj" fmla="val 8819"/>
            </a:avLst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EE77E1-95C2-40EE-B4E3-D83579625B0E}"/>
              </a:ext>
            </a:extLst>
          </p:cNvPr>
          <p:cNvSpPr/>
          <p:nvPr userDrawn="1"/>
        </p:nvSpPr>
        <p:spPr>
          <a:xfrm>
            <a:off x="6469101" y="2100432"/>
            <a:ext cx="1473532" cy="923096"/>
          </a:xfrm>
          <a:prstGeom prst="roundRect">
            <a:avLst>
              <a:gd name="adj" fmla="val 8819"/>
            </a:avLst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15B5F4A-AB00-467F-8378-A4ADEBB195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7131" y="2081056"/>
            <a:ext cx="1473530" cy="9305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27CC2C2-C521-499D-A62C-F8EAEF2165B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722530" y="2114671"/>
            <a:ext cx="1473530" cy="9305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8543A47-060E-44E1-9003-7732F0722C1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00860" y="2100432"/>
            <a:ext cx="1473530" cy="9305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53CA3FA-8209-47EE-9832-73AF545638D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77634" y="2071386"/>
            <a:ext cx="1473530" cy="9305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191202-D4DB-469A-A4A7-EB7DCF65B36E}"/>
              </a:ext>
            </a:extLst>
          </p:cNvPr>
          <p:cNvSpPr/>
          <p:nvPr userDrawn="1"/>
        </p:nvSpPr>
        <p:spPr>
          <a:xfrm>
            <a:off x="3283159" y="1146543"/>
            <a:ext cx="2335905" cy="53046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04346" y="1153409"/>
            <a:ext cx="2076394" cy="517251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408-BA0C-43C9-9AA6-2E5A87C5290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458363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9AFA00-1203-4ADB-BEC3-BEEDB2A223D3}"/>
              </a:ext>
            </a:extLst>
          </p:cNvPr>
          <p:cNvSpPr/>
          <p:nvPr userDrawn="1"/>
        </p:nvSpPr>
        <p:spPr>
          <a:xfrm>
            <a:off x="-29579" y="3102017"/>
            <a:ext cx="9160490" cy="1088668"/>
          </a:xfrm>
          <a:prstGeom prst="roundRect">
            <a:avLst>
              <a:gd name="adj" fmla="val 8819"/>
            </a:avLst>
          </a:prstGeom>
          <a:solidFill>
            <a:srgbClr val="D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B36690-04F5-424B-BA0B-6681417E2C65}"/>
              </a:ext>
            </a:extLst>
          </p:cNvPr>
          <p:cNvSpPr/>
          <p:nvPr userDrawn="1"/>
        </p:nvSpPr>
        <p:spPr>
          <a:xfrm>
            <a:off x="-29580" y="4281093"/>
            <a:ext cx="9160490" cy="1088668"/>
          </a:xfrm>
          <a:prstGeom prst="roundRect">
            <a:avLst>
              <a:gd name="adj" fmla="val 8819"/>
            </a:avLst>
          </a:prstGeom>
          <a:solidFill>
            <a:srgbClr val="D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71FC36-030E-4FB0-B66B-9AF8F1AE3035}"/>
              </a:ext>
            </a:extLst>
          </p:cNvPr>
          <p:cNvSpPr/>
          <p:nvPr userDrawn="1"/>
        </p:nvSpPr>
        <p:spPr>
          <a:xfrm>
            <a:off x="-29580" y="5452651"/>
            <a:ext cx="9160490" cy="1088668"/>
          </a:xfrm>
          <a:prstGeom prst="roundRect">
            <a:avLst>
              <a:gd name="adj" fmla="val 8819"/>
            </a:avLst>
          </a:prstGeom>
          <a:solidFill>
            <a:srgbClr val="D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2AE5AEF-FEEC-4B3B-B741-28E9623173B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0170" y="3097429"/>
            <a:ext cx="2612360" cy="10695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2413FA4-C3E3-4E4C-B30E-9A0CFB5E99E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10170" y="4261942"/>
            <a:ext cx="2612360" cy="10695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F23B59-9C42-4CA0-96A8-E3604875A45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0170" y="5462219"/>
            <a:ext cx="2640472" cy="106953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60234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2143-DB59-4D9D-BFBF-2057A818960D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7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9"/>
            <a:ext cx="9148928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9" y="3662433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308990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1231FAD-8C62-4466-A3A2-C4EF662981DE}"/>
              </a:ext>
            </a:extLst>
          </p:cNvPr>
          <p:cNvSpPr/>
          <p:nvPr userDrawn="1"/>
        </p:nvSpPr>
        <p:spPr>
          <a:xfrm>
            <a:off x="212312" y="1769348"/>
            <a:ext cx="4214731" cy="1317103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114" y="1776485"/>
            <a:ext cx="3292759" cy="130996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408-BA0C-43C9-9AA6-2E5A87C5290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90AC-E3E6-423E-B241-31EFE82950C8}"/>
              </a:ext>
            </a:extLst>
          </p:cNvPr>
          <p:cNvGrpSpPr/>
          <p:nvPr userDrawn="1"/>
        </p:nvGrpSpPr>
        <p:grpSpPr>
          <a:xfrm>
            <a:off x="474589" y="260978"/>
            <a:ext cx="414152" cy="517250"/>
            <a:chOff x="600075" y="2120900"/>
            <a:chExt cx="746125" cy="931863"/>
          </a:xfrm>
          <a:solidFill>
            <a:schemeClr val="bg1"/>
          </a:solidFill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F23DF5CB-A6E0-4A6F-B67A-ECF52D4D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" y="2120900"/>
              <a:ext cx="746125" cy="931863"/>
            </a:xfrm>
            <a:custGeom>
              <a:avLst/>
              <a:gdLst>
                <a:gd name="T0" fmla="*/ 250 w 264"/>
                <a:gd name="T1" fmla="*/ 84 h 330"/>
                <a:gd name="T2" fmla="*/ 190 w 264"/>
                <a:gd name="T3" fmla="*/ 14 h 330"/>
                <a:gd name="T4" fmla="*/ 178 w 264"/>
                <a:gd name="T5" fmla="*/ 0 h 330"/>
                <a:gd name="T6" fmla="*/ 35 w 264"/>
                <a:gd name="T7" fmla="*/ 0 h 330"/>
                <a:gd name="T8" fmla="*/ 0 w 264"/>
                <a:gd name="T9" fmla="*/ 35 h 330"/>
                <a:gd name="T10" fmla="*/ 0 w 264"/>
                <a:gd name="T11" fmla="*/ 296 h 330"/>
                <a:gd name="T12" fmla="*/ 35 w 264"/>
                <a:gd name="T13" fmla="*/ 330 h 330"/>
                <a:gd name="T14" fmla="*/ 229 w 264"/>
                <a:gd name="T15" fmla="*/ 330 h 330"/>
                <a:gd name="T16" fmla="*/ 264 w 264"/>
                <a:gd name="T17" fmla="*/ 296 h 330"/>
                <a:gd name="T18" fmla="*/ 264 w 264"/>
                <a:gd name="T19" fmla="*/ 100 h 330"/>
                <a:gd name="T20" fmla="*/ 250 w 264"/>
                <a:gd name="T21" fmla="*/ 84 h 330"/>
                <a:gd name="T22" fmla="*/ 191 w 264"/>
                <a:gd name="T23" fmla="*/ 37 h 330"/>
                <a:gd name="T24" fmla="*/ 233 w 264"/>
                <a:gd name="T25" fmla="*/ 87 h 330"/>
                <a:gd name="T26" fmla="*/ 212 w 264"/>
                <a:gd name="T27" fmla="*/ 87 h 330"/>
                <a:gd name="T28" fmla="*/ 191 w 264"/>
                <a:gd name="T29" fmla="*/ 66 h 330"/>
                <a:gd name="T30" fmla="*/ 191 w 264"/>
                <a:gd name="T31" fmla="*/ 37 h 330"/>
                <a:gd name="T32" fmla="*/ 250 w 264"/>
                <a:gd name="T33" fmla="*/ 296 h 330"/>
                <a:gd name="T34" fmla="*/ 229 w 264"/>
                <a:gd name="T35" fmla="*/ 316 h 330"/>
                <a:gd name="T36" fmla="*/ 35 w 264"/>
                <a:gd name="T37" fmla="*/ 316 h 330"/>
                <a:gd name="T38" fmla="*/ 14 w 264"/>
                <a:gd name="T39" fmla="*/ 296 h 330"/>
                <a:gd name="T40" fmla="*/ 14 w 264"/>
                <a:gd name="T41" fmla="*/ 35 h 330"/>
                <a:gd name="T42" fmla="*/ 35 w 264"/>
                <a:gd name="T43" fmla="*/ 14 h 330"/>
                <a:gd name="T44" fmla="*/ 178 w 264"/>
                <a:gd name="T45" fmla="*/ 14 h 330"/>
                <a:gd name="T46" fmla="*/ 178 w 264"/>
                <a:gd name="T47" fmla="*/ 66 h 330"/>
                <a:gd name="T48" fmla="*/ 212 w 264"/>
                <a:gd name="T49" fmla="*/ 100 h 330"/>
                <a:gd name="T50" fmla="*/ 250 w 264"/>
                <a:gd name="T51" fmla="*/ 100 h 330"/>
                <a:gd name="T52" fmla="*/ 250 w 264"/>
                <a:gd name="T5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330">
                  <a:moveTo>
                    <a:pt x="250" y="8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5"/>
                    <a:pt x="16" y="330"/>
                    <a:pt x="35" y="330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8" y="330"/>
                    <a:pt x="264" y="315"/>
                    <a:pt x="264" y="296"/>
                  </a:cubicBezTo>
                  <a:cubicBezTo>
                    <a:pt x="264" y="100"/>
                    <a:pt x="264" y="100"/>
                    <a:pt x="264" y="100"/>
                  </a:cubicBezTo>
                  <a:lnTo>
                    <a:pt x="250" y="84"/>
                  </a:lnTo>
                  <a:close/>
                  <a:moveTo>
                    <a:pt x="191" y="37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01" y="87"/>
                    <a:pt x="192" y="77"/>
                    <a:pt x="191" y="66"/>
                  </a:cubicBezTo>
                  <a:lnTo>
                    <a:pt x="191" y="37"/>
                  </a:lnTo>
                  <a:close/>
                  <a:moveTo>
                    <a:pt x="250" y="296"/>
                  </a:moveTo>
                  <a:cubicBezTo>
                    <a:pt x="250" y="307"/>
                    <a:pt x="241" y="316"/>
                    <a:pt x="229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4" y="316"/>
                    <a:pt x="14" y="307"/>
                    <a:pt x="14" y="29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4"/>
                    <a:pt x="24" y="14"/>
                    <a:pt x="3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85"/>
                    <a:pt x="193" y="100"/>
                    <a:pt x="212" y="100"/>
                  </a:cubicBezTo>
                  <a:cubicBezTo>
                    <a:pt x="250" y="100"/>
                    <a:pt x="250" y="100"/>
                    <a:pt x="250" y="100"/>
                  </a:cubicBezTo>
                  <a:lnTo>
                    <a:pt x="25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81AC5C6-1DC6-49D0-975A-DE0F269F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6019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D1686C-0870-4850-88AE-613477E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500313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80EB96E-1940-45C8-9369-08C1439B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7035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934A021D-C830-4B36-83C6-F528115D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01938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458363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0CE47C-B74B-4A00-85AE-F228DD9D42D4}"/>
              </a:ext>
            </a:extLst>
          </p:cNvPr>
          <p:cNvSpPr/>
          <p:nvPr userDrawn="1"/>
        </p:nvSpPr>
        <p:spPr>
          <a:xfrm>
            <a:off x="36698" y="1579100"/>
            <a:ext cx="921972" cy="138295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93A87A-36F0-42E6-B12B-1C45D51D2669}"/>
              </a:ext>
            </a:extLst>
          </p:cNvPr>
          <p:cNvSpPr/>
          <p:nvPr userDrawn="1"/>
        </p:nvSpPr>
        <p:spPr>
          <a:xfrm>
            <a:off x="4892571" y="1769348"/>
            <a:ext cx="4214731" cy="1317103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506902-A609-426C-8AE0-03205F50A19D}"/>
              </a:ext>
            </a:extLst>
          </p:cNvPr>
          <p:cNvSpPr/>
          <p:nvPr userDrawn="1"/>
        </p:nvSpPr>
        <p:spPr>
          <a:xfrm>
            <a:off x="4716957" y="1579100"/>
            <a:ext cx="921972" cy="138295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9630"/>
              <a:satOff val="-785"/>
              <a:lumOff val="26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C501FE-0790-4C99-BAF1-BBC21E0107BB}"/>
              </a:ext>
            </a:extLst>
          </p:cNvPr>
          <p:cNvSpPr/>
          <p:nvPr userDrawn="1"/>
        </p:nvSpPr>
        <p:spPr>
          <a:xfrm>
            <a:off x="212312" y="3427435"/>
            <a:ext cx="4214731" cy="1317103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875C17-A07A-4675-B998-D5BB3F16B573}"/>
              </a:ext>
            </a:extLst>
          </p:cNvPr>
          <p:cNvSpPr/>
          <p:nvPr userDrawn="1"/>
        </p:nvSpPr>
        <p:spPr>
          <a:xfrm>
            <a:off x="36698" y="3237187"/>
            <a:ext cx="921972" cy="138295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39259"/>
              <a:satOff val="-1570"/>
              <a:lumOff val="53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EBA852-9F53-4313-B5DA-0B61D674E4C6}"/>
              </a:ext>
            </a:extLst>
          </p:cNvPr>
          <p:cNvSpPr/>
          <p:nvPr userDrawn="1"/>
        </p:nvSpPr>
        <p:spPr>
          <a:xfrm>
            <a:off x="4892571" y="3427435"/>
            <a:ext cx="4214731" cy="1317103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1980F56-A530-4C86-8107-0FCC50BDA6D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04373" y="1820665"/>
            <a:ext cx="3292759" cy="130996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FA37E30-9F8D-42F7-950F-52BCA5A23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24113" y="3403849"/>
            <a:ext cx="3292759" cy="130996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1E0C0FE-66F4-42BD-9BE6-9768BED387C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72424" y="3440142"/>
            <a:ext cx="3292759" cy="130996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7FB35-117A-427C-93B4-32075749CD0E}"/>
              </a:ext>
            </a:extLst>
          </p:cNvPr>
          <p:cNvSpPr/>
          <p:nvPr userDrawn="1"/>
        </p:nvSpPr>
        <p:spPr>
          <a:xfrm>
            <a:off x="0" y="6257581"/>
            <a:ext cx="9144000" cy="600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9C18E9-E08E-495A-9CA3-3BD64D83A67E}"/>
              </a:ext>
            </a:extLst>
          </p:cNvPr>
          <p:cNvSpPr/>
          <p:nvPr userDrawn="1"/>
        </p:nvSpPr>
        <p:spPr>
          <a:xfrm>
            <a:off x="2552441" y="5085523"/>
            <a:ext cx="4214731" cy="1317103"/>
          </a:xfrm>
          <a:prstGeom prst="rect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287ACB0-6E5B-4300-8C2B-561D3DA678E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64243" y="5103718"/>
            <a:ext cx="3292759" cy="130996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0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E66986-4B8A-47B0-B0C3-889592775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74" y="1671066"/>
            <a:ext cx="7689355" cy="4216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1" y="1336556"/>
            <a:ext cx="8909221" cy="48824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408-BA0C-43C9-9AA6-2E5A87C5290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90AC-E3E6-423E-B241-31EFE82950C8}"/>
              </a:ext>
            </a:extLst>
          </p:cNvPr>
          <p:cNvGrpSpPr/>
          <p:nvPr userDrawn="1"/>
        </p:nvGrpSpPr>
        <p:grpSpPr>
          <a:xfrm>
            <a:off x="474589" y="260978"/>
            <a:ext cx="414152" cy="517250"/>
            <a:chOff x="600075" y="2120900"/>
            <a:chExt cx="746125" cy="931863"/>
          </a:xfrm>
          <a:solidFill>
            <a:schemeClr val="bg1"/>
          </a:solidFill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F23DF5CB-A6E0-4A6F-B67A-ECF52D4D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" y="2120900"/>
              <a:ext cx="746125" cy="931863"/>
            </a:xfrm>
            <a:custGeom>
              <a:avLst/>
              <a:gdLst>
                <a:gd name="T0" fmla="*/ 250 w 264"/>
                <a:gd name="T1" fmla="*/ 84 h 330"/>
                <a:gd name="T2" fmla="*/ 190 w 264"/>
                <a:gd name="T3" fmla="*/ 14 h 330"/>
                <a:gd name="T4" fmla="*/ 178 w 264"/>
                <a:gd name="T5" fmla="*/ 0 h 330"/>
                <a:gd name="T6" fmla="*/ 35 w 264"/>
                <a:gd name="T7" fmla="*/ 0 h 330"/>
                <a:gd name="T8" fmla="*/ 0 w 264"/>
                <a:gd name="T9" fmla="*/ 35 h 330"/>
                <a:gd name="T10" fmla="*/ 0 w 264"/>
                <a:gd name="T11" fmla="*/ 296 h 330"/>
                <a:gd name="T12" fmla="*/ 35 w 264"/>
                <a:gd name="T13" fmla="*/ 330 h 330"/>
                <a:gd name="T14" fmla="*/ 229 w 264"/>
                <a:gd name="T15" fmla="*/ 330 h 330"/>
                <a:gd name="T16" fmla="*/ 264 w 264"/>
                <a:gd name="T17" fmla="*/ 296 h 330"/>
                <a:gd name="T18" fmla="*/ 264 w 264"/>
                <a:gd name="T19" fmla="*/ 100 h 330"/>
                <a:gd name="T20" fmla="*/ 250 w 264"/>
                <a:gd name="T21" fmla="*/ 84 h 330"/>
                <a:gd name="T22" fmla="*/ 191 w 264"/>
                <a:gd name="T23" fmla="*/ 37 h 330"/>
                <a:gd name="T24" fmla="*/ 233 w 264"/>
                <a:gd name="T25" fmla="*/ 87 h 330"/>
                <a:gd name="T26" fmla="*/ 212 w 264"/>
                <a:gd name="T27" fmla="*/ 87 h 330"/>
                <a:gd name="T28" fmla="*/ 191 w 264"/>
                <a:gd name="T29" fmla="*/ 66 h 330"/>
                <a:gd name="T30" fmla="*/ 191 w 264"/>
                <a:gd name="T31" fmla="*/ 37 h 330"/>
                <a:gd name="T32" fmla="*/ 250 w 264"/>
                <a:gd name="T33" fmla="*/ 296 h 330"/>
                <a:gd name="T34" fmla="*/ 229 w 264"/>
                <a:gd name="T35" fmla="*/ 316 h 330"/>
                <a:gd name="T36" fmla="*/ 35 w 264"/>
                <a:gd name="T37" fmla="*/ 316 h 330"/>
                <a:gd name="T38" fmla="*/ 14 w 264"/>
                <a:gd name="T39" fmla="*/ 296 h 330"/>
                <a:gd name="T40" fmla="*/ 14 w 264"/>
                <a:gd name="T41" fmla="*/ 35 h 330"/>
                <a:gd name="T42" fmla="*/ 35 w 264"/>
                <a:gd name="T43" fmla="*/ 14 h 330"/>
                <a:gd name="T44" fmla="*/ 178 w 264"/>
                <a:gd name="T45" fmla="*/ 14 h 330"/>
                <a:gd name="T46" fmla="*/ 178 w 264"/>
                <a:gd name="T47" fmla="*/ 66 h 330"/>
                <a:gd name="T48" fmla="*/ 212 w 264"/>
                <a:gd name="T49" fmla="*/ 100 h 330"/>
                <a:gd name="T50" fmla="*/ 250 w 264"/>
                <a:gd name="T51" fmla="*/ 100 h 330"/>
                <a:gd name="T52" fmla="*/ 250 w 264"/>
                <a:gd name="T5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330">
                  <a:moveTo>
                    <a:pt x="250" y="8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5"/>
                    <a:pt x="16" y="330"/>
                    <a:pt x="35" y="330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8" y="330"/>
                    <a:pt x="264" y="315"/>
                    <a:pt x="264" y="296"/>
                  </a:cubicBezTo>
                  <a:cubicBezTo>
                    <a:pt x="264" y="100"/>
                    <a:pt x="264" y="100"/>
                    <a:pt x="264" y="100"/>
                  </a:cubicBezTo>
                  <a:lnTo>
                    <a:pt x="250" y="84"/>
                  </a:lnTo>
                  <a:close/>
                  <a:moveTo>
                    <a:pt x="191" y="37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01" y="87"/>
                    <a:pt x="192" y="77"/>
                    <a:pt x="191" y="66"/>
                  </a:cubicBezTo>
                  <a:lnTo>
                    <a:pt x="191" y="37"/>
                  </a:lnTo>
                  <a:close/>
                  <a:moveTo>
                    <a:pt x="250" y="296"/>
                  </a:moveTo>
                  <a:cubicBezTo>
                    <a:pt x="250" y="307"/>
                    <a:pt x="241" y="316"/>
                    <a:pt x="229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4" y="316"/>
                    <a:pt x="14" y="307"/>
                    <a:pt x="14" y="29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4"/>
                    <a:pt x="24" y="14"/>
                    <a:pt x="3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85"/>
                    <a:pt x="193" y="100"/>
                    <a:pt x="212" y="100"/>
                  </a:cubicBezTo>
                  <a:cubicBezTo>
                    <a:pt x="250" y="100"/>
                    <a:pt x="250" y="100"/>
                    <a:pt x="250" y="100"/>
                  </a:cubicBezTo>
                  <a:lnTo>
                    <a:pt x="25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81AC5C6-1DC6-49D0-975A-DE0F269F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6019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D1686C-0870-4850-88AE-613477E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500313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80EB96E-1940-45C8-9369-08C1439B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7035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934A021D-C830-4B36-83C6-F528115D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01938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458363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92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 pag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0E1A7C9C-B9DA-4B54-BE49-92043D3A5B11}"/>
              </a:ext>
            </a:extLst>
          </p:cNvPr>
          <p:cNvSpPr/>
          <p:nvPr userDrawn="1"/>
        </p:nvSpPr>
        <p:spPr bwMode="auto">
          <a:xfrm>
            <a:off x="756621" y="257387"/>
            <a:ext cx="4045151" cy="522906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 lIns="274320" anchor="ctr"/>
          <a:lstStyle/>
          <a:p>
            <a:pPr lvl="0">
              <a:defRPr/>
            </a:pPr>
            <a:endParaRPr lang="en-US" b="1" kern="0" dirty="0">
              <a:solidFill>
                <a:srgbClr val="003F72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1" y="1336556"/>
            <a:ext cx="8909221" cy="48824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408-BA0C-43C9-9AA6-2E5A87C52903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21" y="257385"/>
            <a:ext cx="4045151" cy="52290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34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2BA8-234F-4F67-8C2F-04A5EFDEDD25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90AC-E3E6-423E-B241-31EFE82950C8}"/>
              </a:ext>
            </a:extLst>
          </p:cNvPr>
          <p:cNvGrpSpPr/>
          <p:nvPr userDrawn="1"/>
        </p:nvGrpSpPr>
        <p:grpSpPr>
          <a:xfrm>
            <a:off x="474589" y="260978"/>
            <a:ext cx="414152" cy="517250"/>
            <a:chOff x="600075" y="2120900"/>
            <a:chExt cx="746125" cy="931863"/>
          </a:xfrm>
          <a:solidFill>
            <a:schemeClr val="bg1"/>
          </a:solidFill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F23DF5CB-A6E0-4A6F-B67A-ECF52D4D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" y="2120900"/>
              <a:ext cx="746125" cy="931863"/>
            </a:xfrm>
            <a:custGeom>
              <a:avLst/>
              <a:gdLst>
                <a:gd name="T0" fmla="*/ 250 w 264"/>
                <a:gd name="T1" fmla="*/ 84 h 330"/>
                <a:gd name="T2" fmla="*/ 190 w 264"/>
                <a:gd name="T3" fmla="*/ 14 h 330"/>
                <a:gd name="T4" fmla="*/ 178 w 264"/>
                <a:gd name="T5" fmla="*/ 0 h 330"/>
                <a:gd name="T6" fmla="*/ 35 w 264"/>
                <a:gd name="T7" fmla="*/ 0 h 330"/>
                <a:gd name="T8" fmla="*/ 0 w 264"/>
                <a:gd name="T9" fmla="*/ 35 h 330"/>
                <a:gd name="T10" fmla="*/ 0 w 264"/>
                <a:gd name="T11" fmla="*/ 296 h 330"/>
                <a:gd name="T12" fmla="*/ 35 w 264"/>
                <a:gd name="T13" fmla="*/ 330 h 330"/>
                <a:gd name="T14" fmla="*/ 229 w 264"/>
                <a:gd name="T15" fmla="*/ 330 h 330"/>
                <a:gd name="T16" fmla="*/ 264 w 264"/>
                <a:gd name="T17" fmla="*/ 296 h 330"/>
                <a:gd name="T18" fmla="*/ 264 w 264"/>
                <a:gd name="T19" fmla="*/ 100 h 330"/>
                <a:gd name="T20" fmla="*/ 250 w 264"/>
                <a:gd name="T21" fmla="*/ 84 h 330"/>
                <a:gd name="T22" fmla="*/ 191 w 264"/>
                <a:gd name="T23" fmla="*/ 37 h 330"/>
                <a:gd name="T24" fmla="*/ 233 w 264"/>
                <a:gd name="T25" fmla="*/ 87 h 330"/>
                <a:gd name="T26" fmla="*/ 212 w 264"/>
                <a:gd name="T27" fmla="*/ 87 h 330"/>
                <a:gd name="T28" fmla="*/ 191 w 264"/>
                <a:gd name="T29" fmla="*/ 66 h 330"/>
                <a:gd name="T30" fmla="*/ 191 w 264"/>
                <a:gd name="T31" fmla="*/ 37 h 330"/>
                <a:gd name="T32" fmla="*/ 250 w 264"/>
                <a:gd name="T33" fmla="*/ 296 h 330"/>
                <a:gd name="T34" fmla="*/ 229 w 264"/>
                <a:gd name="T35" fmla="*/ 316 h 330"/>
                <a:gd name="T36" fmla="*/ 35 w 264"/>
                <a:gd name="T37" fmla="*/ 316 h 330"/>
                <a:gd name="T38" fmla="*/ 14 w 264"/>
                <a:gd name="T39" fmla="*/ 296 h 330"/>
                <a:gd name="T40" fmla="*/ 14 w 264"/>
                <a:gd name="T41" fmla="*/ 35 h 330"/>
                <a:gd name="T42" fmla="*/ 35 w 264"/>
                <a:gd name="T43" fmla="*/ 14 h 330"/>
                <a:gd name="T44" fmla="*/ 178 w 264"/>
                <a:gd name="T45" fmla="*/ 14 h 330"/>
                <a:gd name="T46" fmla="*/ 178 w 264"/>
                <a:gd name="T47" fmla="*/ 66 h 330"/>
                <a:gd name="T48" fmla="*/ 212 w 264"/>
                <a:gd name="T49" fmla="*/ 100 h 330"/>
                <a:gd name="T50" fmla="*/ 250 w 264"/>
                <a:gd name="T51" fmla="*/ 100 h 330"/>
                <a:gd name="T52" fmla="*/ 250 w 264"/>
                <a:gd name="T5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330">
                  <a:moveTo>
                    <a:pt x="250" y="8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5"/>
                    <a:pt x="16" y="330"/>
                    <a:pt x="35" y="330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8" y="330"/>
                    <a:pt x="264" y="315"/>
                    <a:pt x="264" y="296"/>
                  </a:cubicBezTo>
                  <a:cubicBezTo>
                    <a:pt x="264" y="100"/>
                    <a:pt x="264" y="100"/>
                    <a:pt x="264" y="100"/>
                  </a:cubicBezTo>
                  <a:lnTo>
                    <a:pt x="250" y="84"/>
                  </a:lnTo>
                  <a:close/>
                  <a:moveTo>
                    <a:pt x="191" y="37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01" y="87"/>
                    <a:pt x="192" y="77"/>
                    <a:pt x="191" y="66"/>
                  </a:cubicBezTo>
                  <a:lnTo>
                    <a:pt x="191" y="37"/>
                  </a:lnTo>
                  <a:close/>
                  <a:moveTo>
                    <a:pt x="250" y="296"/>
                  </a:moveTo>
                  <a:cubicBezTo>
                    <a:pt x="250" y="307"/>
                    <a:pt x="241" y="316"/>
                    <a:pt x="229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4" y="316"/>
                    <a:pt x="14" y="307"/>
                    <a:pt x="14" y="29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4"/>
                    <a:pt x="24" y="14"/>
                    <a:pt x="3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85"/>
                    <a:pt x="193" y="100"/>
                    <a:pt x="212" y="100"/>
                  </a:cubicBezTo>
                  <a:cubicBezTo>
                    <a:pt x="250" y="100"/>
                    <a:pt x="250" y="100"/>
                    <a:pt x="250" y="100"/>
                  </a:cubicBezTo>
                  <a:lnTo>
                    <a:pt x="25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81AC5C6-1DC6-49D0-975A-DE0F269F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6019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D1686C-0870-4850-88AE-613477E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500313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80EB96E-1940-45C8-9369-08C1439B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7035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934A021D-C830-4B36-83C6-F528115D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01938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23011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396578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75BCD-A263-45B6-A4CB-B053D54FB438}"/>
              </a:ext>
            </a:extLst>
          </p:cNvPr>
          <p:cNvSpPr/>
          <p:nvPr/>
        </p:nvSpPr>
        <p:spPr>
          <a:xfrm>
            <a:off x="3071831" y="1068160"/>
            <a:ext cx="911925" cy="92113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D9FA7-2B50-424E-99D6-462E22922B9C}"/>
              </a:ext>
            </a:extLst>
          </p:cNvPr>
          <p:cNvSpPr/>
          <p:nvPr/>
        </p:nvSpPr>
        <p:spPr>
          <a:xfrm>
            <a:off x="5199656" y="2141284"/>
            <a:ext cx="911925" cy="92113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28360"/>
              <a:satOff val="3260"/>
              <a:lumOff val="-2598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2B9656-E306-42E8-91CA-55394146D165}"/>
              </a:ext>
            </a:extLst>
          </p:cNvPr>
          <p:cNvSpPr/>
          <p:nvPr/>
        </p:nvSpPr>
        <p:spPr>
          <a:xfrm>
            <a:off x="3071831" y="3214408"/>
            <a:ext cx="911925" cy="92113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56720"/>
              <a:satOff val="6519"/>
              <a:lumOff val="-5196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538BF3-F4D7-47EC-8D28-4343DC6C6BA1}"/>
              </a:ext>
            </a:extLst>
          </p:cNvPr>
          <p:cNvSpPr/>
          <p:nvPr/>
        </p:nvSpPr>
        <p:spPr>
          <a:xfrm>
            <a:off x="5199656" y="4287532"/>
            <a:ext cx="911925" cy="9211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85079"/>
              <a:satOff val="9779"/>
              <a:lumOff val="-7795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1DE08D-6FC6-4E01-BF4C-9DD3FF0BEA54}"/>
              </a:ext>
            </a:extLst>
          </p:cNvPr>
          <p:cNvSpPr/>
          <p:nvPr/>
        </p:nvSpPr>
        <p:spPr>
          <a:xfrm>
            <a:off x="3071831" y="5360656"/>
            <a:ext cx="911925" cy="92113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113439"/>
              <a:satOff val="13039"/>
              <a:lumOff val="-1039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C34BCF-F197-4427-9247-9F69E71C3A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146" y="1088690"/>
            <a:ext cx="2021433" cy="900606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5B84E46-B3C1-488E-9E77-8ECFE8167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2970" y="2168073"/>
            <a:ext cx="2021433" cy="900606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441FCF75-AE4D-4674-9FC1-FFE602D582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7746" y="3238979"/>
            <a:ext cx="2021433" cy="900606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160DD86-C20D-4236-B4B5-CB61A33561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98793" y="4293791"/>
            <a:ext cx="2021433" cy="900606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0497DF9-44AD-4BF0-A47D-6F49CA56D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97746" y="5393950"/>
            <a:ext cx="2021433" cy="900606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83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51F9-93A1-402B-8239-DE5840C0A592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90AC-E3E6-423E-B241-31EFE82950C8}"/>
              </a:ext>
            </a:extLst>
          </p:cNvPr>
          <p:cNvGrpSpPr/>
          <p:nvPr userDrawn="1"/>
        </p:nvGrpSpPr>
        <p:grpSpPr>
          <a:xfrm>
            <a:off x="474589" y="260978"/>
            <a:ext cx="414152" cy="517250"/>
            <a:chOff x="600075" y="2120900"/>
            <a:chExt cx="746125" cy="931863"/>
          </a:xfrm>
          <a:solidFill>
            <a:schemeClr val="bg1"/>
          </a:solidFill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F23DF5CB-A6E0-4A6F-B67A-ECF52D4D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" y="2120900"/>
              <a:ext cx="746125" cy="931863"/>
            </a:xfrm>
            <a:custGeom>
              <a:avLst/>
              <a:gdLst>
                <a:gd name="T0" fmla="*/ 250 w 264"/>
                <a:gd name="T1" fmla="*/ 84 h 330"/>
                <a:gd name="T2" fmla="*/ 190 w 264"/>
                <a:gd name="T3" fmla="*/ 14 h 330"/>
                <a:gd name="T4" fmla="*/ 178 w 264"/>
                <a:gd name="T5" fmla="*/ 0 h 330"/>
                <a:gd name="T6" fmla="*/ 35 w 264"/>
                <a:gd name="T7" fmla="*/ 0 h 330"/>
                <a:gd name="T8" fmla="*/ 0 w 264"/>
                <a:gd name="T9" fmla="*/ 35 h 330"/>
                <a:gd name="T10" fmla="*/ 0 w 264"/>
                <a:gd name="T11" fmla="*/ 296 h 330"/>
                <a:gd name="T12" fmla="*/ 35 w 264"/>
                <a:gd name="T13" fmla="*/ 330 h 330"/>
                <a:gd name="T14" fmla="*/ 229 w 264"/>
                <a:gd name="T15" fmla="*/ 330 h 330"/>
                <a:gd name="T16" fmla="*/ 264 w 264"/>
                <a:gd name="T17" fmla="*/ 296 h 330"/>
                <a:gd name="T18" fmla="*/ 264 w 264"/>
                <a:gd name="T19" fmla="*/ 100 h 330"/>
                <a:gd name="T20" fmla="*/ 250 w 264"/>
                <a:gd name="T21" fmla="*/ 84 h 330"/>
                <a:gd name="T22" fmla="*/ 191 w 264"/>
                <a:gd name="T23" fmla="*/ 37 h 330"/>
                <a:gd name="T24" fmla="*/ 233 w 264"/>
                <a:gd name="T25" fmla="*/ 87 h 330"/>
                <a:gd name="T26" fmla="*/ 212 w 264"/>
                <a:gd name="T27" fmla="*/ 87 h 330"/>
                <a:gd name="T28" fmla="*/ 191 w 264"/>
                <a:gd name="T29" fmla="*/ 66 h 330"/>
                <a:gd name="T30" fmla="*/ 191 w 264"/>
                <a:gd name="T31" fmla="*/ 37 h 330"/>
                <a:gd name="T32" fmla="*/ 250 w 264"/>
                <a:gd name="T33" fmla="*/ 296 h 330"/>
                <a:gd name="T34" fmla="*/ 229 w 264"/>
                <a:gd name="T35" fmla="*/ 316 h 330"/>
                <a:gd name="T36" fmla="*/ 35 w 264"/>
                <a:gd name="T37" fmla="*/ 316 h 330"/>
                <a:gd name="T38" fmla="*/ 14 w 264"/>
                <a:gd name="T39" fmla="*/ 296 h 330"/>
                <a:gd name="T40" fmla="*/ 14 w 264"/>
                <a:gd name="T41" fmla="*/ 35 h 330"/>
                <a:gd name="T42" fmla="*/ 35 w 264"/>
                <a:gd name="T43" fmla="*/ 14 h 330"/>
                <a:gd name="T44" fmla="*/ 178 w 264"/>
                <a:gd name="T45" fmla="*/ 14 h 330"/>
                <a:gd name="T46" fmla="*/ 178 w 264"/>
                <a:gd name="T47" fmla="*/ 66 h 330"/>
                <a:gd name="T48" fmla="*/ 212 w 264"/>
                <a:gd name="T49" fmla="*/ 100 h 330"/>
                <a:gd name="T50" fmla="*/ 250 w 264"/>
                <a:gd name="T51" fmla="*/ 100 h 330"/>
                <a:gd name="T52" fmla="*/ 250 w 264"/>
                <a:gd name="T5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330">
                  <a:moveTo>
                    <a:pt x="250" y="8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5"/>
                    <a:pt x="16" y="330"/>
                    <a:pt x="35" y="330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8" y="330"/>
                    <a:pt x="264" y="315"/>
                    <a:pt x="264" y="296"/>
                  </a:cubicBezTo>
                  <a:cubicBezTo>
                    <a:pt x="264" y="100"/>
                    <a:pt x="264" y="100"/>
                    <a:pt x="264" y="100"/>
                  </a:cubicBezTo>
                  <a:lnTo>
                    <a:pt x="250" y="84"/>
                  </a:lnTo>
                  <a:close/>
                  <a:moveTo>
                    <a:pt x="191" y="37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01" y="87"/>
                    <a:pt x="192" y="77"/>
                    <a:pt x="191" y="66"/>
                  </a:cubicBezTo>
                  <a:lnTo>
                    <a:pt x="191" y="37"/>
                  </a:lnTo>
                  <a:close/>
                  <a:moveTo>
                    <a:pt x="250" y="296"/>
                  </a:moveTo>
                  <a:cubicBezTo>
                    <a:pt x="250" y="307"/>
                    <a:pt x="241" y="316"/>
                    <a:pt x="229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4" y="316"/>
                    <a:pt x="14" y="307"/>
                    <a:pt x="14" y="29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4"/>
                    <a:pt x="24" y="14"/>
                    <a:pt x="3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85"/>
                    <a:pt x="193" y="100"/>
                    <a:pt x="212" y="100"/>
                  </a:cubicBezTo>
                  <a:cubicBezTo>
                    <a:pt x="250" y="100"/>
                    <a:pt x="250" y="100"/>
                    <a:pt x="250" y="100"/>
                  </a:cubicBezTo>
                  <a:lnTo>
                    <a:pt x="25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81AC5C6-1DC6-49D0-975A-DE0F269F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6019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D1686C-0870-4850-88AE-613477E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500313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80EB96E-1940-45C8-9369-08C1439B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7035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934A021D-C830-4B36-83C6-F528115D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01938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458363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9CC02-EEDE-49C7-84CB-705779800C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FD1A135-CD7D-493C-ADD1-D88B05034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  <a:solidFill>
            <a:schemeClr val="accent2"/>
          </a:solidFill>
        </p:spPr>
        <p:txBody>
          <a:bodyPr/>
          <a:lstStyle>
            <a:lvl1pPr marL="91440" indent="-91440">
              <a:buClrTx/>
              <a:buFont typeface="Wingdings" panose="05000000000000000000" pitchFamily="2" charset="2"/>
              <a:buChar char="§"/>
              <a:defRPr/>
            </a:lvl1pPr>
            <a:lvl2pPr marL="384048" indent="-182880">
              <a:buClrTx/>
              <a:buFont typeface="Wingdings" panose="05000000000000000000" pitchFamily="2" charset="2"/>
              <a:buChar char="§"/>
              <a:defRPr/>
            </a:lvl2pPr>
            <a:lvl3pPr marL="566928" indent="-182880">
              <a:buClrTx/>
              <a:buFont typeface="Wingdings" panose="05000000000000000000" pitchFamily="2" charset="2"/>
              <a:buChar char="§"/>
              <a:defRPr/>
            </a:lvl3pPr>
            <a:lvl4pPr marL="749808" indent="-182880">
              <a:buClrTx/>
              <a:buFont typeface="Wingdings" panose="05000000000000000000" pitchFamily="2" charset="2"/>
              <a:buChar char="§"/>
              <a:defRPr/>
            </a:lvl4pPr>
            <a:lvl5pPr marL="9326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43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51F9-93A1-402B-8239-DE5840C0A592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90AC-E3E6-423E-B241-31EFE82950C8}"/>
              </a:ext>
            </a:extLst>
          </p:cNvPr>
          <p:cNvGrpSpPr/>
          <p:nvPr userDrawn="1"/>
        </p:nvGrpSpPr>
        <p:grpSpPr>
          <a:xfrm>
            <a:off x="474589" y="260978"/>
            <a:ext cx="414152" cy="517250"/>
            <a:chOff x="600075" y="2120900"/>
            <a:chExt cx="746125" cy="931863"/>
          </a:xfrm>
          <a:solidFill>
            <a:schemeClr val="bg1"/>
          </a:solidFill>
        </p:grpSpPr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F23DF5CB-A6E0-4A6F-B67A-ECF52D4D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" y="2120900"/>
              <a:ext cx="746125" cy="931863"/>
            </a:xfrm>
            <a:custGeom>
              <a:avLst/>
              <a:gdLst>
                <a:gd name="T0" fmla="*/ 250 w 264"/>
                <a:gd name="T1" fmla="*/ 84 h 330"/>
                <a:gd name="T2" fmla="*/ 190 w 264"/>
                <a:gd name="T3" fmla="*/ 14 h 330"/>
                <a:gd name="T4" fmla="*/ 178 w 264"/>
                <a:gd name="T5" fmla="*/ 0 h 330"/>
                <a:gd name="T6" fmla="*/ 35 w 264"/>
                <a:gd name="T7" fmla="*/ 0 h 330"/>
                <a:gd name="T8" fmla="*/ 0 w 264"/>
                <a:gd name="T9" fmla="*/ 35 h 330"/>
                <a:gd name="T10" fmla="*/ 0 w 264"/>
                <a:gd name="T11" fmla="*/ 296 h 330"/>
                <a:gd name="T12" fmla="*/ 35 w 264"/>
                <a:gd name="T13" fmla="*/ 330 h 330"/>
                <a:gd name="T14" fmla="*/ 229 w 264"/>
                <a:gd name="T15" fmla="*/ 330 h 330"/>
                <a:gd name="T16" fmla="*/ 264 w 264"/>
                <a:gd name="T17" fmla="*/ 296 h 330"/>
                <a:gd name="T18" fmla="*/ 264 w 264"/>
                <a:gd name="T19" fmla="*/ 100 h 330"/>
                <a:gd name="T20" fmla="*/ 250 w 264"/>
                <a:gd name="T21" fmla="*/ 84 h 330"/>
                <a:gd name="T22" fmla="*/ 191 w 264"/>
                <a:gd name="T23" fmla="*/ 37 h 330"/>
                <a:gd name="T24" fmla="*/ 233 w 264"/>
                <a:gd name="T25" fmla="*/ 87 h 330"/>
                <a:gd name="T26" fmla="*/ 212 w 264"/>
                <a:gd name="T27" fmla="*/ 87 h 330"/>
                <a:gd name="T28" fmla="*/ 191 w 264"/>
                <a:gd name="T29" fmla="*/ 66 h 330"/>
                <a:gd name="T30" fmla="*/ 191 w 264"/>
                <a:gd name="T31" fmla="*/ 37 h 330"/>
                <a:gd name="T32" fmla="*/ 250 w 264"/>
                <a:gd name="T33" fmla="*/ 296 h 330"/>
                <a:gd name="T34" fmla="*/ 229 w 264"/>
                <a:gd name="T35" fmla="*/ 316 h 330"/>
                <a:gd name="T36" fmla="*/ 35 w 264"/>
                <a:gd name="T37" fmla="*/ 316 h 330"/>
                <a:gd name="T38" fmla="*/ 14 w 264"/>
                <a:gd name="T39" fmla="*/ 296 h 330"/>
                <a:gd name="T40" fmla="*/ 14 w 264"/>
                <a:gd name="T41" fmla="*/ 35 h 330"/>
                <a:gd name="T42" fmla="*/ 35 w 264"/>
                <a:gd name="T43" fmla="*/ 14 h 330"/>
                <a:gd name="T44" fmla="*/ 178 w 264"/>
                <a:gd name="T45" fmla="*/ 14 h 330"/>
                <a:gd name="T46" fmla="*/ 178 w 264"/>
                <a:gd name="T47" fmla="*/ 66 h 330"/>
                <a:gd name="T48" fmla="*/ 212 w 264"/>
                <a:gd name="T49" fmla="*/ 100 h 330"/>
                <a:gd name="T50" fmla="*/ 250 w 264"/>
                <a:gd name="T51" fmla="*/ 100 h 330"/>
                <a:gd name="T52" fmla="*/ 250 w 264"/>
                <a:gd name="T53" fmla="*/ 29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330">
                  <a:moveTo>
                    <a:pt x="250" y="8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315"/>
                    <a:pt x="16" y="330"/>
                    <a:pt x="35" y="330"/>
                  </a:cubicBezTo>
                  <a:cubicBezTo>
                    <a:pt x="229" y="330"/>
                    <a:pt x="229" y="330"/>
                    <a:pt x="229" y="330"/>
                  </a:cubicBezTo>
                  <a:cubicBezTo>
                    <a:pt x="248" y="330"/>
                    <a:pt x="264" y="315"/>
                    <a:pt x="264" y="296"/>
                  </a:cubicBezTo>
                  <a:cubicBezTo>
                    <a:pt x="264" y="100"/>
                    <a:pt x="264" y="100"/>
                    <a:pt x="264" y="100"/>
                  </a:cubicBezTo>
                  <a:lnTo>
                    <a:pt x="250" y="84"/>
                  </a:lnTo>
                  <a:close/>
                  <a:moveTo>
                    <a:pt x="191" y="37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01" y="87"/>
                    <a:pt x="192" y="77"/>
                    <a:pt x="191" y="66"/>
                  </a:cubicBezTo>
                  <a:lnTo>
                    <a:pt x="191" y="37"/>
                  </a:lnTo>
                  <a:close/>
                  <a:moveTo>
                    <a:pt x="250" y="296"/>
                  </a:moveTo>
                  <a:cubicBezTo>
                    <a:pt x="250" y="307"/>
                    <a:pt x="241" y="316"/>
                    <a:pt x="229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4" y="316"/>
                    <a:pt x="14" y="307"/>
                    <a:pt x="14" y="29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4"/>
                    <a:pt x="24" y="14"/>
                    <a:pt x="3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85"/>
                    <a:pt x="193" y="100"/>
                    <a:pt x="212" y="100"/>
                  </a:cubicBezTo>
                  <a:cubicBezTo>
                    <a:pt x="250" y="100"/>
                    <a:pt x="250" y="100"/>
                    <a:pt x="250" y="100"/>
                  </a:cubicBezTo>
                  <a:lnTo>
                    <a:pt x="25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81AC5C6-1DC6-49D0-975A-DE0F269F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6019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D1686C-0870-4850-88AE-613477E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500313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080EB96E-1940-45C8-9369-08C1439B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703513"/>
              <a:ext cx="355600" cy="44450"/>
            </a:xfrm>
            <a:custGeom>
              <a:avLst/>
              <a:gdLst>
                <a:gd name="T0" fmla="*/ 0 w 224"/>
                <a:gd name="T1" fmla="*/ 28 h 28"/>
                <a:gd name="T2" fmla="*/ 0 w 224"/>
                <a:gd name="T3" fmla="*/ 0 h 28"/>
                <a:gd name="T4" fmla="*/ 224 w 224"/>
                <a:gd name="T5" fmla="*/ 0 h 28"/>
                <a:gd name="T6" fmla="*/ 224 w 224"/>
                <a:gd name="T7" fmla="*/ 28 h 28"/>
                <a:gd name="T8" fmla="*/ 0 w 224"/>
                <a:gd name="T9" fmla="*/ 28 h 28"/>
                <a:gd name="T10" fmla="*/ 0 w 224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8">
                  <a:moveTo>
                    <a:pt x="0" y="28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934A021D-C830-4B36-83C6-F528115D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801938"/>
              <a:ext cx="355600" cy="47625"/>
            </a:xfrm>
            <a:custGeom>
              <a:avLst/>
              <a:gdLst>
                <a:gd name="T0" fmla="*/ 0 w 224"/>
                <a:gd name="T1" fmla="*/ 30 h 30"/>
                <a:gd name="T2" fmla="*/ 0 w 224"/>
                <a:gd name="T3" fmla="*/ 0 h 30"/>
                <a:gd name="T4" fmla="*/ 224 w 224"/>
                <a:gd name="T5" fmla="*/ 0 h 30"/>
                <a:gd name="T6" fmla="*/ 224 w 224"/>
                <a:gd name="T7" fmla="*/ 30 h 30"/>
                <a:gd name="T8" fmla="*/ 0 w 224"/>
                <a:gd name="T9" fmla="*/ 30 h 30"/>
                <a:gd name="T10" fmla="*/ 0 w 22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0">
                  <a:moveTo>
                    <a:pt x="0" y="30"/>
                  </a:moveTo>
                  <a:lnTo>
                    <a:pt x="0" y="0"/>
                  </a:lnTo>
                  <a:lnTo>
                    <a:pt x="224" y="0"/>
                  </a:lnTo>
                  <a:lnTo>
                    <a:pt x="224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71CFD-1CE7-4AD7-9B8E-3950DEE9A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4" y="484796"/>
            <a:ext cx="4218798" cy="627942"/>
          </a:xfrm>
          <a:prstGeom prst="rect">
            <a:avLst/>
          </a:prstGeom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4424C244-709F-430D-AA4D-3454396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458363"/>
            <a:ext cx="3662125" cy="517250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9CC02-EEDE-49C7-84CB-705779800C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FD1A135-CD7D-493C-ADD1-D88B05034D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3440" y="1845735"/>
            <a:ext cx="3703320" cy="4023360"/>
          </a:xfrm>
          <a:noFill/>
        </p:spPr>
        <p:txBody>
          <a:bodyPr/>
          <a:lstStyle>
            <a:lvl1pPr marL="91440" indent="-91440">
              <a:buClrTx/>
              <a:buFont typeface="Wingdings" panose="05000000000000000000" pitchFamily="2" charset="2"/>
              <a:buChar char="§"/>
              <a:defRPr/>
            </a:lvl1pPr>
            <a:lvl2pPr marL="384048" indent="-182880">
              <a:buClrTx/>
              <a:buFont typeface="Wingdings" panose="05000000000000000000" pitchFamily="2" charset="2"/>
              <a:buChar char="§"/>
              <a:defRPr/>
            </a:lvl2pPr>
            <a:lvl3pPr marL="566928" indent="-182880">
              <a:buClrTx/>
              <a:buFont typeface="Wingdings" panose="05000000000000000000" pitchFamily="2" charset="2"/>
              <a:buChar char="§"/>
              <a:defRPr/>
            </a:lvl3pPr>
            <a:lvl4pPr marL="749808" indent="-182880">
              <a:buClrTx/>
              <a:buFont typeface="Wingdings" panose="05000000000000000000" pitchFamily="2" charset="2"/>
              <a:buChar char="§"/>
              <a:defRPr/>
            </a:lvl4pPr>
            <a:lvl5pPr marL="932688" indent="-182880">
              <a:buClrTx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7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196C96-09B1-4438-8C6E-4AC4107F241D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72" r:id="rId3"/>
    <p:sldLayoutId id="2147483771" r:id="rId4"/>
    <p:sldLayoutId id="2147483769" r:id="rId5"/>
    <p:sldLayoutId id="2147483768" r:id="rId6"/>
    <p:sldLayoutId id="2147483766" r:id="rId7"/>
    <p:sldLayoutId id="2147483765" r:id="rId8"/>
    <p:sldLayoutId id="2147483770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67" r:id="rId1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87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C4BAC1-A0D0-4026-940F-06F34C0AF29F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MacNeil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A82412-32CE-44C9-A48F-09182CD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4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millionhearts.hhs.gov/files/MH_Tobacco_Cessation_Protocol_Implementation_Guidanc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llionhearts.hhs.gov/tools-protocols/protocol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millionhearts.hhs.gov/tools-protocols/protocol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millionhearts.hhs.gov/files/Tobacco-Cessation-Action-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409D6A5-C4EB-4BD5-9E70-B559F614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910545"/>
            <a:ext cx="7543800" cy="2783395"/>
          </a:xfrm>
        </p:spPr>
        <p:txBody>
          <a:bodyPr>
            <a:normAutofit/>
          </a:bodyPr>
          <a:lstStyle/>
          <a:p>
            <a:pPr algn="ctr"/>
            <a:r>
              <a:rPr lang="en-US" sz="4600" dirty="0">
                <a:solidFill>
                  <a:schemeClr val="bg2">
                    <a:lumMod val="25000"/>
                  </a:schemeClr>
                </a:solidFill>
              </a:rPr>
              <a:t>New Resources to Help Providers</a:t>
            </a:r>
            <a:br>
              <a:rPr lang="en-US" sz="4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600" dirty="0">
                <a:solidFill>
                  <a:schemeClr val="bg2">
                    <a:lumMod val="25000"/>
                  </a:schemeClr>
                </a:solidFill>
              </a:rPr>
              <a:t>Help Smokers Quit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Picture 3" descr="Department of Health &amp; Human Services&#10;Centers for Disease Control and Preven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86723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DC90F1-3F7B-4B9F-9F14-FD08209861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959" y="4693940"/>
            <a:ext cx="7543801" cy="1877456"/>
          </a:xfrm>
        </p:spPr>
        <p:txBody>
          <a:bodyPr>
            <a:normAutofit/>
          </a:bodyPr>
          <a:lstStyle/>
          <a:p>
            <a:pPr>
              <a:buClr>
                <a:srgbClr val="4A66AC"/>
              </a:buClr>
            </a:pPr>
            <a:r>
              <a:rPr lang="en-US" sz="2400" dirty="0">
                <a:solidFill>
                  <a:srgbClr val="242852"/>
                </a:solidFill>
              </a:rPr>
              <a:t>STEPHEN BABB </a:t>
            </a:r>
          </a:p>
          <a:p>
            <a:pPr>
              <a:buClr>
                <a:srgbClr val="4A66AC"/>
              </a:buClr>
            </a:pPr>
            <a:r>
              <a:rPr lang="en-US" sz="2400" dirty="0">
                <a:solidFill>
                  <a:srgbClr val="242852"/>
                </a:solidFill>
              </a:rPr>
              <a:t>Office on Smoking and Health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July 26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594359"/>
            <a:ext cx="2898355" cy="2286000"/>
          </a:xfrm>
        </p:spPr>
        <p:txBody>
          <a:bodyPr anchor="t" anchorCtr="0"/>
          <a:lstStyle/>
          <a:p>
            <a:r>
              <a:rPr lang="en-US" dirty="0"/>
              <a:t>Implementation Guidance</a:t>
            </a:r>
          </a:p>
        </p:txBody>
      </p:sp>
      <p:pic>
        <p:nvPicPr>
          <p:cNvPr id="16" name="Content Placeholder 3" descr="Million Hearts &#10;Stakeholder Insights">
            <a:extLst>
              <a:ext uri="{FF2B5EF4-FFF2-40B4-BE49-F238E27FC236}">
                <a16:creationId xmlns:a16="http://schemas.microsoft.com/office/drawing/2014/main" id="{95786CFB-868E-4F9A-8CAE-A2B72B75C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77" y="2769020"/>
            <a:ext cx="2313045" cy="30119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8386989-7DDD-49A3-A7E7-E7E01ABD2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43655" y="834871"/>
            <a:ext cx="1149803" cy="5088777"/>
            <a:chOff x="3986156" y="885685"/>
            <a:chExt cx="1149803" cy="50887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C770F4-2C05-4884-82D2-57F3FB2BE948}"/>
                </a:ext>
              </a:extLst>
            </p:cNvPr>
            <p:cNvSpPr/>
            <p:nvPr/>
          </p:nvSpPr>
          <p:spPr>
            <a:xfrm>
              <a:off x="4035109" y="5172910"/>
              <a:ext cx="801552" cy="8015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fillRef>
            <a:effectRef idx="0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06A55E-AC36-42F4-B80E-276CAEE29F69}"/>
                </a:ext>
              </a:extLst>
            </p:cNvPr>
            <p:cNvSpPr/>
            <p:nvPr/>
          </p:nvSpPr>
          <p:spPr>
            <a:xfrm>
              <a:off x="3986156" y="885685"/>
              <a:ext cx="801552" cy="8015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5E7FB1-DA32-4B1C-9EA4-5A787E9C51B8}"/>
                </a:ext>
              </a:extLst>
            </p:cNvPr>
            <p:cNvSpPr/>
            <p:nvPr/>
          </p:nvSpPr>
          <p:spPr>
            <a:xfrm>
              <a:off x="4334405" y="1760187"/>
              <a:ext cx="801552" cy="8015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2688"/>
                <a:satOff val="2608"/>
                <a:lumOff val="-2079"/>
                <a:alphaOff val="0"/>
              </a:schemeClr>
            </a:fillRef>
            <a:effectRef idx="0">
              <a:schemeClr val="accent2">
                <a:alpha val="50000"/>
                <a:hueOff val="22688"/>
                <a:satOff val="2608"/>
                <a:lumOff val="-207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B54473-2A2D-4BF3-9164-D9F9E1616F64}"/>
                </a:ext>
              </a:extLst>
            </p:cNvPr>
            <p:cNvSpPr/>
            <p:nvPr/>
          </p:nvSpPr>
          <p:spPr>
            <a:xfrm>
              <a:off x="4334407" y="2582467"/>
              <a:ext cx="801552" cy="8015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45376"/>
                <a:satOff val="5216"/>
                <a:lumOff val="-4157"/>
                <a:alphaOff val="0"/>
              </a:schemeClr>
            </a:fillRef>
            <a:effectRef idx="0">
              <a:schemeClr val="accent2">
                <a:alpha val="50000"/>
                <a:hueOff val="45376"/>
                <a:satOff val="5216"/>
                <a:lumOff val="-4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C4F93B-723A-4979-B2D2-552B9445F1AE}"/>
                </a:ext>
              </a:extLst>
            </p:cNvPr>
            <p:cNvSpPr/>
            <p:nvPr/>
          </p:nvSpPr>
          <p:spPr>
            <a:xfrm>
              <a:off x="4334402" y="3460825"/>
              <a:ext cx="801552" cy="8015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68064"/>
                <a:satOff val="7823"/>
                <a:lumOff val="-6236"/>
                <a:alphaOff val="0"/>
              </a:schemeClr>
            </a:fillRef>
            <a:effectRef idx="0">
              <a:schemeClr val="accent2">
                <a:alpha val="50000"/>
                <a:hueOff val="68064"/>
                <a:satOff val="7823"/>
                <a:lumOff val="-623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D3B592-F759-4D5B-A575-8859F048F301}"/>
                </a:ext>
              </a:extLst>
            </p:cNvPr>
            <p:cNvSpPr/>
            <p:nvPr/>
          </p:nvSpPr>
          <p:spPr>
            <a:xfrm>
              <a:off x="4334407" y="4332553"/>
              <a:ext cx="801552" cy="8015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fillRef>
            <a:effectRef idx="0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5C7A9-8803-4C29-9305-E0531433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307" y="934351"/>
            <a:ext cx="5217966" cy="5201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Insights from key medical/clinical stakeholders on successful strategies for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solidFill>
                <a:schemeClr val="tx1"/>
              </a:solidFill>
            </a:endParaRP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Preparing to implement the protocol</a:t>
            </a: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Implementing the protocol</a:t>
            </a: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Providing performance feedback</a:t>
            </a: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Evaluating implementation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hlinkClick r:id="rId4" tooltip="Tobacco Cessation Protocol Implementation Guidance"/>
              </a:rPr>
              <a:t>http://millionhearts.hhs.gov/files/MH_Tobacco_</a:t>
            </a:r>
            <a:br>
              <a:rPr lang="en-US" dirty="0">
                <a:solidFill>
                  <a:schemeClr val="tx1"/>
                </a:solidFill>
                <a:hlinkClick r:id="rId4" tooltip="Tobacco Cessation Protocol Implementation Guidance"/>
              </a:rPr>
            </a:br>
            <a:r>
              <a:rPr lang="en-US" dirty="0">
                <a:solidFill>
                  <a:schemeClr val="tx1"/>
                </a:solidFill>
                <a:hlinkClick r:id="rId4" tooltip="Tobacco Cessation Protocol Implementation Guidance"/>
              </a:rPr>
              <a:t>Cessation_Protocol_Implementation_Guidance.pdf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E589AF-26E3-49D7-A4BB-6E8E3C90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0" y="304800"/>
            <a:ext cx="4045151" cy="44144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kern="0" spc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Additional Resources on MH Website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340F61-A251-4B26-915F-9819885E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19" y="2346036"/>
            <a:ext cx="7822416" cy="359581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endParaRPr lang="en-US" sz="2400" kern="0" dirty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</a:pPr>
            <a:endParaRPr lang="en-US" sz="2400" kern="0" dirty="0">
              <a:solidFill>
                <a:prstClr val="white"/>
              </a:solidFill>
            </a:endParaRPr>
          </a:p>
          <a:p>
            <a:pPr marL="517525" lvl="0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Sample protocols</a:t>
            </a:r>
          </a:p>
          <a:p>
            <a:pPr marL="741363" lvl="1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chemeClr val="tx1"/>
                </a:solidFill>
              </a:rPr>
              <a:t>Atrius</a:t>
            </a:r>
            <a:r>
              <a:rPr lang="en-US" sz="2400" kern="0" dirty="0">
                <a:solidFill>
                  <a:schemeClr val="tx1"/>
                </a:solidFill>
              </a:rPr>
              <a:t> Health and Harvard Vanguard Medical Associates</a:t>
            </a:r>
          </a:p>
          <a:p>
            <a:pPr marL="741363" lvl="1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Louisiana State University Health System </a:t>
            </a:r>
          </a:p>
          <a:p>
            <a:pPr marL="741363" lvl="1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Veterans Health Administration</a:t>
            </a:r>
          </a:p>
          <a:p>
            <a:pPr marL="517525" lvl="0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</a:rPr>
              <a:t>Other tools and resources</a:t>
            </a:r>
          </a:p>
          <a:p>
            <a:pPr marL="517525" lvl="0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prstClr val="white"/>
                </a:solidFill>
                <a:hlinkClick r:id="rId3" tooltip="Million Hearts Tools &amp; Protocols"/>
              </a:rPr>
              <a:t>http://millionhearts.hhs.gov/tools-protocols/protocols.html</a:t>
            </a:r>
            <a:r>
              <a:rPr lang="en-US" sz="2400" kern="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8" name="Rectangle 7" descr="MIllion Hearts&#10;&#10;Find undiagnosed hypertensive patients in your practice.&#10;&#10;Are your patients hiding in plain sight?&#10;&#10;Learn more&gt;">
            <a:extLst>
              <a:ext uri="{FF2B5EF4-FFF2-40B4-BE49-F238E27FC236}">
                <a16:creationId xmlns:a16="http://schemas.microsoft.com/office/drawing/2014/main" id="{494FCFE4-83A4-4BCA-B43F-8B23AF905E85}"/>
              </a:ext>
            </a:extLst>
          </p:cNvPr>
          <p:cNvSpPr/>
          <p:nvPr/>
        </p:nvSpPr>
        <p:spPr>
          <a:xfrm>
            <a:off x="536788" y="1078302"/>
            <a:ext cx="1604970" cy="160497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9085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ABF8A7D-BDCB-4E2E-8306-92B705FD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Intended Audiences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B40F5-EAAB-48BD-8D15-EBDA247238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3662" y="1465169"/>
            <a:ext cx="6492875" cy="2003425"/>
          </a:xfrm>
          <a:ln>
            <a:solidFill>
              <a:srgbClr val="629DD1"/>
            </a:solidFill>
          </a:ln>
        </p:spPr>
        <p:txBody>
          <a:bodyPr>
            <a:normAutofit lnSpcReduction="10000"/>
          </a:bodyPr>
          <a:lstStyle/>
          <a:p>
            <a:pPr marL="1371600" lvl="0" indent="-58738"/>
            <a:r>
              <a:rPr lang="en-US" sz="21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Intended audiences for these tools include</a:t>
            </a:r>
          </a:p>
          <a:p>
            <a:pPr marL="154781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Health care providers</a:t>
            </a:r>
          </a:p>
          <a:p>
            <a:pPr marL="154781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Provider organizations (e.g., medical associations)</a:t>
            </a:r>
          </a:p>
          <a:p>
            <a:pPr marL="154781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Health care systems</a:t>
            </a:r>
          </a:p>
          <a:p>
            <a:pPr marL="154781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Organizations that work with health care systems</a:t>
            </a:r>
          </a:p>
          <a:p>
            <a:pPr marL="154781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Million Hearts partners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BC797-628D-4682-82BE-9E3FA60E486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3663" y="4056764"/>
            <a:ext cx="6492874" cy="2085274"/>
          </a:xfrm>
          <a:ln>
            <a:solidFill>
              <a:srgbClr val="629DD1"/>
            </a:solidFill>
          </a:ln>
        </p:spPr>
        <p:txBody>
          <a:bodyPr>
            <a:normAutofit/>
          </a:bodyPr>
          <a:lstStyle/>
          <a:p>
            <a:pPr marL="1430338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The tools were vetted with multiple stakeholders, including</a:t>
            </a:r>
          </a:p>
          <a:p>
            <a:pPr marL="1606550" lvl="1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The HHS Cessation Workgroup</a:t>
            </a:r>
          </a:p>
          <a:p>
            <a:pPr marL="1606550" lvl="1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The 5 As</a:t>
            </a:r>
          </a:p>
          <a:p>
            <a:pPr marL="1606550" lvl="1" indent="-1762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The American Lung Association/American Academy of Pediatrics Clinical Practice Workgroup 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70A9AB3-D069-499C-B2F3-CF4B445EB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72087" b="63724"/>
          <a:stretch/>
        </p:blipFill>
        <p:spPr>
          <a:xfrm>
            <a:off x="1092199" y="1336676"/>
            <a:ext cx="1531939" cy="1770856"/>
          </a:xfrm>
          <a:prstGeom prst="rect">
            <a:avLst/>
          </a:prstGeom>
        </p:spPr>
      </p:pic>
      <p:pic>
        <p:nvPicPr>
          <p:cNvPr id="10" name="Content Placeholder 6" descr="Ask. Advise. Assess. Assist. Arrange.&#10;">
            <a:extLst>
              <a:ext uri="{FF2B5EF4-FFF2-40B4-BE49-F238E27FC236}">
                <a16:creationId xmlns:a16="http://schemas.microsoft.com/office/drawing/2014/main" id="{C5362406-7669-470C-8E99-D7F1F0F73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48325" r="73533" b="3704"/>
          <a:stretch/>
        </p:blipFill>
        <p:spPr>
          <a:xfrm>
            <a:off x="1092199" y="3695702"/>
            <a:ext cx="1404816" cy="23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E4BF-642E-46F5-A07C-C233B2A9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How These Tools Can Be Used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819F0-608F-4918-92E6-9370751D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01" y="1455314"/>
            <a:ext cx="3703320" cy="427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Help health systems:</a:t>
            </a:r>
          </a:p>
          <a:p>
            <a:pPr marL="515938" lvl="0" indent="-39846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Redesign workflows to support consistent cessation intervention</a:t>
            </a:r>
          </a:p>
          <a:p>
            <a:pPr marL="515938" indent="-39846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Distribute cessation tasks among the health care team</a:t>
            </a:r>
          </a:p>
          <a:p>
            <a:pPr marL="515938" lvl="0" indent="-39846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Implement referral systems, e.g., referrals to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cs typeface="Arial" charset="0"/>
              </a:rPr>
              <a:t>quitlines</a:t>
            </a:r>
            <a:endParaRPr lang="en-US" dirty="0"/>
          </a:p>
          <a:p>
            <a:pPr marL="515938" indent="-39846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Integrate cessation interventions into electronic health records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099B-D58F-4529-A314-F638D2B40DB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64700" y="1455315"/>
            <a:ext cx="3703320" cy="42734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Provide clinicians with: </a:t>
            </a:r>
          </a:p>
          <a:p>
            <a:pPr marL="515938" lvl="1" indent="-398463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An understanding of their role in cessation</a:t>
            </a:r>
          </a:p>
          <a:p>
            <a:pPr marL="515938" lvl="1" indent="-398463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 clear roadmap that removes guesswork</a:t>
            </a:r>
          </a:p>
          <a:p>
            <a:pPr marL="515938" lvl="1" indent="-398463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 practical place to start</a:t>
            </a:r>
          </a:p>
          <a:p>
            <a:pPr marL="515938" lvl="1" indent="-398463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Handy references</a:t>
            </a:r>
          </a:p>
          <a:p>
            <a:pPr marL="515938" lvl="1" indent="-398463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The tools to be 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successful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tip form a former smoker.  Don't tell people smoking is bad, show them.&#10;You can quit. Call 1-800-QUIT-NOW.&#10;Department of Health and Human Services USA. ">
            <a:extLst>
              <a:ext uri="{FF2B5EF4-FFF2-40B4-BE49-F238E27FC236}">
                <a16:creationId xmlns:a16="http://schemas.microsoft.com/office/drawing/2014/main" id="{B97CC865-7ABB-4009-A284-1F787ECCF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62" y="4564607"/>
            <a:ext cx="1551590" cy="15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3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AB9487-54BB-4966-A71B-A28DB64C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07D714-6311-4EED-A87A-2B2D553A3D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211" y="3429000"/>
            <a:ext cx="8909221" cy="278999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TTY:  1-888-232-6348   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hlinkClick r:id="rId3" tooltip="CDC"/>
              </a:rPr>
              <a:t>www.cdc.gov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dirty="0"/>
          </a:p>
        </p:txBody>
      </p:sp>
      <p:pic>
        <p:nvPicPr>
          <p:cNvPr id="2" name="Picture 1" descr="Department of Health &amp; Human Services&#10;Centers for Disease Control and Preven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5990765"/>
            <a:ext cx="9143999" cy="8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C085D4-06C8-4BE9-8D6A-B335BCAF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EDC663-A28A-461E-9873-6BA7DA5335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73400" y="1336556"/>
            <a:ext cx="5947032" cy="488244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2" action="ppaction://hlinksldjump"/>
              </a:rPr>
              <a:t>The Opportunity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3" action="ppaction://hlinksldjump"/>
              </a:rPr>
              <a:t>The Problem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4" action="ppaction://hlinksldjump"/>
              </a:rPr>
              <a:t>The Solution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5" action="ppaction://hlinksldjump"/>
              </a:rPr>
              <a:t>Advantages of a Protocol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6" action="ppaction://hlinksldjump"/>
              </a:rPr>
              <a:t>The Package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7" action="ppaction://hlinksldjump"/>
              </a:rPr>
              <a:t>Tobacco Treatment Protocol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8" action="ppaction://hlinksldjump"/>
              </a:rPr>
              <a:t>Tobacco Treatment Action Guide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9" action="ppaction://hlinksldjump"/>
              </a:rPr>
              <a:t>Implementation Guidance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10" action="ppaction://hlinksldjump"/>
              </a:rPr>
              <a:t>Additional Resources on MH Website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11" action="ppaction://hlinksldjump"/>
              </a:rPr>
              <a:t>Intended Audiences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12" action="ppaction://hlinksldjump"/>
              </a:rPr>
              <a:t>How These Tools Can Be Used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hlinkClick r:id="rId13" action="ppaction://hlinksldjump"/>
              </a:rPr>
              <a:t>Contact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0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54FED97-C5FE-47A9-93BA-C868619A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The Opportunity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B3F187-0B63-4215-9EF9-86EB2BC3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treatments and clinical interventions exist to help smokers quit.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C9F268-9B0C-4F23-B3E3-B6E89B33CE0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70-80% of smokers visit a primary care clinician annually.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6E1945-995B-4CC2-B89C-E05E13F900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9114" y="3403849"/>
            <a:ext cx="3292759" cy="1309965"/>
          </a:xfrm>
        </p:spPr>
        <p:txBody>
          <a:bodyPr/>
          <a:lstStyle/>
          <a:p>
            <a:r>
              <a:rPr lang="en-US" dirty="0"/>
              <a:t>Even brief advice from a clinician increases quit rates..</a:t>
            </a:r>
          </a:p>
        </p:txBody>
      </p:sp>
      <p:sp>
        <p:nvSpPr>
          <p:cNvPr id="15" name="Rectangle 14" descr="You can quit smoking. &#10;Talk with your doctor for help. Learn more.">
            <a:extLst>
              <a:ext uri="{FF2B5EF4-FFF2-40B4-BE49-F238E27FC236}">
                <a16:creationId xmlns:a16="http://schemas.microsoft.com/office/drawing/2014/main" id="{D26B39AB-C94A-436F-BBDF-46D37F55A69C}"/>
              </a:ext>
            </a:extLst>
          </p:cNvPr>
          <p:cNvSpPr/>
          <p:nvPr/>
        </p:nvSpPr>
        <p:spPr>
          <a:xfrm>
            <a:off x="4716960" y="3260518"/>
            <a:ext cx="921972" cy="13829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58889"/>
              <a:satOff val="-2355"/>
              <a:lumOff val="800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7B5FD8-7AD6-44AB-8665-11D0E071701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Smokers expect their doctors to ask about their smoking.</a:t>
            </a:r>
          </a:p>
        </p:txBody>
      </p:sp>
      <p:sp>
        <p:nvSpPr>
          <p:cNvPr id="16" name="Rectangle 15" descr="The 5As Brief Tobacco Intervention&#10;Ask. Advise. Assess.Assist. Arrange">
            <a:extLst>
              <a:ext uri="{FF2B5EF4-FFF2-40B4-BE49-F238E27FC236}">
                <a16:creationId xmlns:a16="http://schemas.microsoft.com/office/drawing/2014/main" id="{98814E79-A1FE-4AD2-9BE7-C019FDB66C9B}"/>
              </a:ext>
            </a:extLst>
          </p:cNvPr>
          <p:cNvSpPr/>
          <p:nvPr/>
        </p:nvSpPr>
        <p:spPr>
          <a:xfrm>
            <a:off x="2376831" y="4918605"/>
            <a:ext cx="921972" cy="138295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78518"/>
              <a:satOff val="-3140"/>
              <a:lumOff val="1067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533151-9540-4375-9CBA-6AA2BE10CCA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The five A’s – Ask, Advise, Assess, Assist, Arrange – offer clinicians a simple, proven approach.</a:t>
            </a:r>
          </a:p>
        </p:txBody>
      </p:sp>
    </p:spTree>
    <p:extLst>
      <p:ext uri="{BB962C8B-B14F-4D97-AF65-F5344CB8AC3E}">
        <p14:creationId xmlns:p14="http://schemas.microsoft.com/office/powerpoint/2010/main" val="355850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3CDF5-A5A6-49D0-B352-FF1AC94C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The Problem</a:t>
            </a:r>
            <a:endParaRPr lang="en-US" dirty="0"/>
          </a:p>
        </p:txBody>
      </p:sp>
      <p:pic>
        <p:nvPicPr>
          <p:cNvPr id="18" name="Content Placeholder 17" descr="Print ad are you talking to you patients about quitting?">
            <a:extLst>
              <a:ext uri="{FF2B5EF4-FFF2-40B4-BE49-F238E27FC236}">
                <a16:creationId xmlns:a16="http://schemas.microsoft.com/office/drawing/2014/main" id="{42368E75-D041-4785-810C-81CC8223A58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3" y="2859932"/>
            <a:ext cx="2942755" cy="211924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B0744-9268-4C74-82F2-E31918B51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3396" y="1864396"/>
            <a:ext cx="5875506" cy="4023360"/>
          </a:xfrm>
        </p:spPr>
        <p:txBody>
          <a:bodyPr>
            <a:normAutofit/>
          </a:bodyPr>
          <a:lstStyle/>
          <a:p>
            <a:pPr defTabSz="8890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-223838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Many clinicians feel that they lack the time &amp; training to help patients quit smoking.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223838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While clinicians have been improving on the Ask &amp; Advise steps, c</a:t>
            </a:r>
            <a:r>
              <a:rPr lang="en-US" sz="2000" dirty="0">
                <a:solidFill>
                  <a:schemeClr val="tx1"/>
                </a:solidFill>
                <a:cs typeface="Arial" charset="0"/>
              </a:rPr>
              <a:t>linicians struggle with the “Assist” &amp; “Arrange” steps.</a:t>
            </a:r>
          </a:p>
          <a:p>
            <a:pPr marL="342900" lvl="1" indent="-223838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Clinicians can become discouraged because most smokers try to quit multiple times before succeeding.</a:t>
            </a:r>
          </a:p>
          <a:p>
            <a:pPr marL="342900" lvl="1" indent="-223838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Inadequate or confusing cessation insurance coverage may further frustrate clinicians.</a:t>
            </a:r>
          </a:p>
          <a:p>
            <a:pPr marL="342900" lvl="1" indent="-223838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In the absence of well-designed systems, clinicians may be inconsistent in delivering cessation interventions.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DE95C-6A65-4D9D-A276-03EF8280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The Solution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27196-A89F-4E5F-AB82-8879BD501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3" y="1520384"/>
            <a:ext cx="2398056" cy="97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8ABC3-DA09-4005-866D-71BF4E633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1482" y="2614769"/>
            <a:ext cx="2066709" cy="110033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Well-designed, evidence-based cessation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protocols exist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4706634-C8C5-4188-9EB3-274A3968D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89669" y="1872279"/>
            <a:ext cx="430098" cy="23326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886595-473F-4A68-A29C-E9884AB16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2723" y="1853833"/>
            <a:ext cx="5406150" cy="2351134"/>
          </a:xfrm>
        </p:spPr>
        <p:txBody>
          <a:bodyPr/>
          <a:lstStyle/>
          <a:p>
            <a:pPr marL="382588" lvl="0" indent="-263525"/>
            <a:r>
              <a:rPr lang="en-US" sz="1800" dirty="0">
                <a:solidFill>
                  <a:schemeClr val="tx1"/>
                </a:solidFill>
                <a:cs typeface="Arial" charset="0"/>
              </a:rPr>
              <a:t>These protocols can help clinicians intervene more effectively &amp; consistently by:</a:t>
            </a:r>
          </a:p>
          <a:p>
            <a:pPr marL="569913" lvl="1" indent="-225425"/>
            <a:r>
              <a:rPr lang="en-US" dirty="0">
                <a:solidFill>
                  <a:schemeClr val="tx1"/>
                </a:solidFill>
                <a:cs typeface="Arial" charset="0"/>
              </a:rPr>
              <a:t>Prompting clinicians to identify tobacco users and intervene with them</a:t>
            </a:r>
          </a:p>
          <a:p>
            <a:pPr marL="569913" lvl="1" indent="-225425"/>
            <a:r>
              <a:rPr lang="en-US" dirty="0">
                <a:solidFill>
                  <a:schemeClr val="tx1"/>
                </a:solidFill>
                <a:cs typeface="Arial" charset="0"/>
              </a:rPr>
              <a:t>Making it easier for clinicians to take these steps</a:t>
            </a:r>
          </a:p>
          <a:p>
            <a:pPr marL="569913" lvl="1" indent="-225425"/>
            <a:r>
              <a:rPr lang="en-US" dirty="0">
                <a:solidFill>
                  <a:schemeClr val="tx1"/>
                </a:solidFill>
                <a:cs typeface="Arial" charset="0"/>
              </a:rPr>
              <a:t>Documenting these steps and providing clinicians with feedback on their performance</a:t>
            </a:r>
          </a:p>
          <a:p>
            <a:pPr marL="569913" lvl="1" indent="-225425"/>
            <a:r>
              <a:rPr lang="en-US" dirty="0">
                <a:solidFill>
                  <a:schemeClr val="tx1"/>
                </a:solidFill>
                <a:cs typeface="Arial" charset="0"/>
              </a:rPr>
              <a:t>Documenting the outcomes of consistent intervention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3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4D434F-3645-4DF2-8F94-6B945ECC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solidFill>
                  <a:srgbClr val="003F72"/>
                </a:solidFill>
                <a:latin typeface="Calibri"/>
                <a:ea typeface="MS PGothic" pitchFamily="34" charset="-128"/>
              </a:rPr>
              <a:t>Advantages of a Protocol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440DD-F37B-4B60-863E-57393654F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>
                <a:cs typeface="Arial" charset="0"/>
              </a:rPr>
              <a:t>Operationalizes evidence-based approaches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E4683D-1717-4511-A598-181CB1648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Standardizes the content and delivery of interventions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493876-5C34-46BD-907A-FBB39E68C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Standardizes the content and delivery of interventions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EA8C02-1006-497E-9DFD-2CA2E85BE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Expands the care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F679C0-B1F5-4426-87E5-4736660A43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>
                <a:solidFill>
                  <a:schemeClr val="tx1"/>
                </a:solidFill>
                <a:cs typeface="Arial" charset="0"/>
              </a:rPr>
              <a:t>Makes it easier to measure performance and recognize/reward success</a:t>
            </a:r>
          </a:p>
        </p:txBody>
      </p:sp>
    </p:spTree>
    <p:extLst>
      <p:ext uri="{BB962C8B-B14F-4D97-AF65-F5344CB8AC3E}">
        <p14:creationId xmlns:p14="http://schemas.microsoft.com/office/powerpoint/2010/main" val="133993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890C2C-99AA-4FB1-BD1D-C6FA5652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Package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230455-CD0B-4A1C-B59E-3F41C604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tools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A65E3-043B-48CD-B361-233FB6FE0D5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are based on </a:t>
            </a:r>
            <a:br>
              <a:rPr lang="en-US"/>
            </a:br>
            <a:r>
              <a:rPr lang="en-US"/>
              <a:t>the 2008 Public </a:t>
            </a:r>
            <a:br>
              <a:rPr lang="en-US"/>
            </a:br>
            <a:r>
              <a:rPr lang="en-US"/>
              <a:t>Health Service cessation clinical practice guideline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AD4993B-0261-4106-BCD5-6ACDAA48F33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/>
              <a:t>incorporate more recent research &amp; developments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140267C-B236-4DD4-BAA2-D8DA8A9351B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are customizable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D08C2B2-68A3-409F-8039-346E0535B58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/>
              <a:t>are intended to be used together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643A75E-82B5-4F24-9922-A130F474998B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Protocol for Identifying &amp; Treating Tobacco Users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Outlines a series of simple steps that clinicians can follow to help smokers quit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46095F0-9FF0-4C97-98D7-933F464CBFF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Action Steps for Clinicians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Describes actions that health systems can take to set up clinicians to be successful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Provides additional information for clinicians</a:t>
            </a:r>
          </a:p>
          <a:p>
            <a:endParaRPr lang="en-US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A9200CD4-CB98-4380-912F-99452D86711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Implementation Guide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Identifies strategies for successful implementation of a protocol</a:t>
            </a:r>
            <a:endParaRPr lang="en-US" sz="1200" i="1" dirty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Tobacco Treatment Protocol</a:t>
            </a:r>
          </a:p>
        </p:txBody>
      </p:sp>
      <p:pic>
        <p:nvPicPr>
          <p:cNvPr id="6" name="Picture 5" descr="Protocol for Identifying and Treating  Patients who Tobacc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" y="2247063"/>
            <a:ext cx="2880209" cy="37422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C920FE9-6546-49B7-AB78-5C8CFE346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00450" y="961096"/>
            <a:ext cx="676584" cy="4059507"/>
            <a:chOff x="3600450" y="961096"/>
            <a:chExt cx="676584" cy="40595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9CAF30-CA82-4BDD-9A17-0D8B23CE1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961096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8D8D50-2D1C-42F8-B623-2052A50D2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1637680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2688"/>
                <a:satOff val="2608"/>
                <a:lumOff val="-2079"/>
                <a:alphaOff val="0"/>
              </a:schemeClr>
            </a:fillRef>
            <a:effectRef idx="0">
              <a:schemeClr val="accent2">
                <a:alpha val="50000"/>
                <a:hueOff val="22688"/>
                <a:satOff val="2608"/>
                <a:lumOff val="-207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066172-C22C-403A-9A73-1E10E6351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2314265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45376"/>
                <a:satOff val="5216"/>
                <a:lumOff val="-4157"/>
                <a:alphaOff val="0"/>
              </a:schemeClr>
            </a:fillRef>
            <a:effectRef idx="0">
              <a:schemeClr val="accent2">
                <a:alpha val="50000"/>
                <a:hueOff val="45376"/>
                <a:satOff val="5216"/>
                <a:lumOff val="-4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74BCF1-AF62-4C0B-9278-F70B0A471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2990850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68064"/>
                <a:satOff val="7823"/>
                <a:lumOff val="-6236"/>
                <a:alphaOff val="0"/>
              </a:schemeClr>
            </a:fillRef>
            <a:effectRef idx="0">
              <a:schemeClr val="accent2">
                <a:alpha val="50000"/>
                <a:hueOff val="68064"/>
                <a:satOff val="7823"/>
                <a:lumOff val="-623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313AB8-C7DA-4E89-9124-2AF96EC101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3667434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fillRef>
            <a:effectRef idx="0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C97B36-06FB-41EF-8E48-BBA0DCAA6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4344019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13439"/>
                <a:satOff val="13039"/>
                <a:lumOff val="-10393"/>
                <a:alphaOff val="0"/>
              </a:schemeClr>
            </a:fillRef>
            <a:effectRef idx="0">
              <a:schemeClr val="accent2">
                <a:alpha val="50000"/>
                <a:hueOff val="113439"/>
                <a:satOff val="13039"/>
                <a:lumOff val="-10393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5C7A9-8803-4C29-9305-E0531433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148" y="1104900"/>
            <a:ext cx="4467473" cy="45910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Flow chart for brief intervention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Steps to assist patients with a quit plan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Considerations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ICD-10 codes for tobacco &amp; nicotine dependence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SNOMED codes for smoking/tobacco use</a:t>
            </a:r>
          </a:p>
          <a:p>
            <a:pPr marL="119063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  <a:hlinkClick r:id="rId4" tooltip="Million Hearts Protocols"/>
              </a:rPr>
              <a:t>http://millionhearts.hhs.gov/tools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 tooltip="Million Hearts Protocols"/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hlinkClick r:id="rId4" tooltip="Million Hearts Protocols"/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 tooltip="Million Hearts Protocols"/>
              </a:rPr>
              <a:t>protocols/protocols.html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Tobacco Treatment Action  Guide</a:t>
            </a:r>
          </a:p>
        </p:txBody>
      </p:sp>
      <p:pic>
        <p:nvPicPr>
          <p:cNvPr id="15" name="Picture 14" descr="Million Hearts Identifying and treating patients who use tobacco&#10;Action steps for clinicians&#10;">
            <a:extLst>
              <a:ext uri="{FF2B5EF4-FFF2-40B4-BE49-F238E27FC236}">
                <a16:creationId xmlns:a16="http://schemas.microsoft.com/office/drawing/2014/main" id="{AAC17332-BB4E-4E8F-B11C-19DA94473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926080"/>
            <a:ext cx="2313045" cy="30119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0ED2A5-5031-40CB-BE75-EB6262351F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00450" y="961096"/>
            <a:ext cx="676584" cy="4059507"/>
            <a:chOff x="3600450" y="961096"/>
            <a:chExt cx="676584" cy="40595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9CAF30-CA82-4BDD-9A17-0D8B23CE1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961096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8D8D50-2D1C-42F8-B623-2052A50D2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1637680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22688"/>
                <a:satOff val="2608"/>
                <a:lumOff val="-2079"/>
                <a:alphaOff val="0"/>
              </a:schemeClr>
            </a:fillRef>
            <a:effectRef idx="0">
              <a:schemeClr val="accent2">
                <a:alpha val="50000"/>
                <a:hueOff val="22688"/>
                <a:satOff val="2608"/>
                <a:lumOff val="-207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066172-C22C-403A-9A73-1E10E6351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2314265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45376"/>
                <a:satOff val="5216"/>
                <a:lumOff val="-4157"/>
                <a:alphaOff val="0"/>
              </a:schemeClr>
            </a:fillRef>
            <a:effectRef idx="0">
              <a:schemeClr val="accent2">
                <a:alpha val="50000"/>
                <a:hueOff val="45376"/>
                <a:satOff val="5216"/>
                <a:lumOff val="-4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F74BCF1-AF62-4C0B-9278-F70B0A471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2990850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68064"/>
                <a:satOff val="7823"/>
                <a:lumOff val="-6236"/>
                <a:alphaOff val="0"/>
              </a:schemeClr>
            </a:fillRef>
            <a:effectRef idx="0">
              <a:schemeClr val="accent2">
                <a:alpha val="50000"/>
                <a:hueOff val="68064"/>
                <a:satOff val="7823"/>
                <a:lumOff val="-623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313AB8-C7DA-4E89-9124-2AF96EC101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3667434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fillRef>
            <a:effectRef idx="0">
              <a:schemeClr val="accent2">
                <a:alpha val="50000"/>
                <a:hueOff val="90751"/>
                <a:satOff val="10431"/>
                <a:lumOff val="-8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C97B36-06FB-41EF-8E48-BBA0DCAA6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00450" y="4344019"/>
              <a:ext cx="676584" cy="67658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113439"/>
                <a:satOff val="13039"/>
                <a:lumOff val="-10393"/>
                <a:alphaOff val="0"/>
              </a:schemeClr>
            </a:fillRef>
            <a:effectRef idx="0">
              <a:schemeClr val="accent2">
                <a:alpha val="50000"/>
                <a:hueOff val="113439"/>
                <a:satOff val="13039"/>
                <a:lumOff val="-10393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45C7A9-8803-4C29-9305-E0531433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148" y="1060174"/>
            <a:ext cx="4467473" cy="46357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Actions to improve delivery system design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Overview of 5 A’s model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Overview of FDA-approved tobacco cessation medications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References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hlinkClick r:id="rId4" tooltip="Tobacco Cessation Guide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4" tooltip="Tobacco Cessation Guide"/>
              </a:rPr>
              <a:t>http://millionhearts.hhs.gov/files/Tobacco-Cessation-Action-Guide.pdf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736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72B62"/>
      </a:hlink>
      <a:folHlink>
        <a:srgbClr val="4C002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Picture master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660033"/>
      </a:hlink>
      <a:folHlink>
        <a:srgbClr val="3EBBF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13dd97-7bb8-4fef-b994-c93242b87804">A22TNDR37WPX-1650-582</_dlc_DocId>
    <_dlc_DocIdUrl xmlns="2b13dd97-7bb8-4fef-b994-c93242b87804">
      <Url>https://esp.cdc.gov/sites/nccdphp/DIV/OSH/OSHOD/policy/PE/_layouts/15/DocIdRedir.aspx?ID=A22TNDR37WPX-1650-582</Url>
      <Description>A22TNDR37WPX-1650-582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0F5510D961540B6C4C2BF3866191A" ma:contentTypeVersion="0" ma:contentTypeDescription="Create a new document." ma:contentTypeScope="" ma:versionID="85ab1fd8df758ad8c6dd9a2957801cab">
  <xsd:schema xmlns:xsd="http://www.w3.org/2001/XMLSchema" xmlns:xs="http://www.w3.org/2001/XMLSchema" xmlns:p="http://schemas.microsoft.com/office/2006/metadata/properties" xmlns:ns2="2b13dd97-7bb8-4fef-b994-c93242b87804" targetNamespace="http://schemas.microsoft.com/office/2006/metadata/properties" ma:root="true" ma:fieldsID="4943cf95feec5fdaf0ec0bd4b051868c" ns2:_="">
    <xsd:import namespace="2b13dd97-7bb8-4fef-b994-c93242b878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3dd97-7bb8-4fef-b994-c93242b878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0BC9B-980E-4E07-B2B2-E7DDCFDCE42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E1ED2FB-4C7C-463D-95D7-14ECD362F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68480E-C528-40C5-A1C5-5CDD9031236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b13dd97-7bb8-4fef-b994-c93242b8780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A160306-31BA-42C0-954C-C6A78DADA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3dd97-7bb8-4fef-b994-c93242b87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1984</TotalTime>
  <Words>624</Words>
  <Application>Microsoft Office PowerPoint</Application>
  <PresentationFormat>On-screen Show (4:3)</PresentationFormat>
  <Paragraphs>136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Tw Cen MT</vt:lpstr>
      <vt:lpstr>Wingdings</vt:lpstr>
      <vt:lpstr>Retrospect</vt:lpstr>
      <vt:lpstr>Picture master</vt:lpstr>
      <vt:lpstr>New Resources to Help Providers Help Smokers Quit </vt:lpstr>
      <vt:lpstr>Table of Contents</vt:lpstr>
      <vt:lpstr>The Opportunity</vt:lpstr>
      <vt:lpstr>The Problem</vt:lpstr>
      <vt:lpstr>The Solution</vt:lpstr>
      <vt:lpstr>Advantages of a Protocol</vt:lpstr>
      <vt:lpstr>The Package</vt:lpstr>
      <vt:lpstr>Tobacco Treatment Protocol</vt:lpstr>
      <vt:lpstr>Tobacco Treatment Action  Guide</vt:lpstr>
      <vt:lpstr>Implementation Guidance</vt:lpstr>
      <vt:lpstr>Additional Resources on MH Website</vt:lpstr>
      <vt:lpstr>Intended Audiences</vt:lpstr>
      <vt:lpstr>How These Tools Can Be Used</vt:lpstr>
      <vt:lpstr>Contact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MacNeil, Allison (CDC/ONDIEH/NCCDPHP)</dc:creator>
  <cp:lastModifiedBy>Nawrocki, Laura (AHRQ/OC) (CTR)</cp:lastModifiedBy>
  <cp:revision>138</cp:revision>
  <cp:lastPrinted>2016-07-22T17:58:29Z</cp:lastPrinted>
  <dcterms:created xsi:type="dcterms:W3CDTF">2015-09-24T11:46:08Z</dcterms:created>
  <dcterms:modified xsi:type="dcterms:W3CDTF">2018-08-27T18:19:19Z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cb8c8d24-9800-4a2e-86d2-a776315d9f6d</vt:lpwstr>
  </property>
  <property fmtid="{D5CDD505-2E9C-101B-9397-08002B2CF9AE}" pid="3" name="ContentTypeId">
    <vt:lpwstr>0x010100B830F5510D961540B6C4C2BF3866191A</vt:lpwstr>
  </property>
</Properties>
</file>