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1" r:id="rId3"/>
  </p:sldMasterIdLst>
  <p:notesMasterIdLst>
    <p:notesMasterId r:id="rId47"/>
  </p:notesMasterIdLst>
  <p:sldIdLst>
    <p:sldId id="263" r:id="rId4"/>
    <p:sldId id="350" r:id="rId5"/>
    <p:sldId id="351" r:id="rId6"/>
    <p:sldId id="361" r:id="rId7"/>
    <p:sldId id="261" r:id="rId8"/>
    <p:sldId id="342" r:id="rId9"/>
    <p:sldId id="299" r:id="rId10"/>
    <p:sldId id="302" r:id="rId11"/>
    <p:sldId id="341" r:id="rId12"/>
    <p:sldId id="362" r:id="rId13"/>
    <p:sldId id="363" r:id="rId14"/>
    <p:sldId id="364" r:id="rId15"/>
    <p:sldId id="365" r:id="rId16"/>
    <p:sldId id="366" r:id="rId17"/>
    <p:sldId id="340" r:id="rId18"/>
    <p:sldId id="343" r:id="rId19"/>
    <p:sldId id="304" r:id="rId20"/>
    <p:sldId id="305" r:id="rId21"/>
    <p:sldId id="346" r:id="rId22"/>
    <p:sldId id="308" r:id="rId23"/>
    <p:sldId id="309" r:id="rId24"/>
    <p:sldId id="310" r:id="rId25"/>
    <p:sldId id="311" r:id="rId26"/>
    <p:sldId id="312" r:id="rId27"/>
    <p:sldId id="306" r:id="rId28"/>
    <p:sldId id="315" r:id="rId29"/>
    <p:sldId id="321" r:id="rId30"/>
    <p:sldId id="322" r:id="rId31"/>
    <p:sldId id="323" r:id="rId32"/>
    <p:sldId id="324" r:id="rId33"/>
    <p:sldId id="325" r:id="rId34"/>
    <p:sldId id="326" r:id="rId35"/>
    <p:sldId id="344" r:id="rId36"/>
    <p:sldId id="256" r:id="rId37"/>
    <p:sldId id="327" r:id="rId38"/>
    <p:sldId id="328" r:id="rId39"/>
    <p:sldId id="329" r:id="rId40"/>
    <p:sldId id="348" r:id="rId41"/>
    <p:sldId id="367" r:id="rId42"/>
    <p:sldId id="368" r:id="rId43"/>
    <p:sldId id="345" r:id="rId44"/>
    <p:sldId id="369" r:id="rId45"/>
    <p:sldId id="332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evro, Janice (AHRQ/CEPI)" initials="GJ(" lastIdx="3" clrIdx="0">
    <p:extLst>
      <p:ext uri="{19B8F6BF-5375-455C-9EA6-DF929625EA0E}">
        <p15:presenceInfo xmlns:p15="http://schemas.microsoft.com/office/powerpoint/2012/main" userId="S-1-5-21-1747495209-1248221918-2216747781-6358" providerId="AD"/>
      </p:ext>
    </p:extLst>
  </p:cmAuthor>
  <p:cmAuthor id="2" name="Gabrielle Weber" initials="GW" lastIdx="22" clrIdx="1">
    <p:extLst>
      <p:ext uri="{19B8F6BF-5375-455C-9EA6-DF929625EA0E}">
        <p15:presenceInfo xmlns:p15="http://schemas.microsoft.com/office/powerpoint/2012/main" userId="Gabrielle Weber" providerId="None"/>
      </p:ext>
    </p:extLst>
  </p:cmAuthor>
  <p:cmAuthor id="3" name="Anthony Manzanares" initials="AM" lastIdx="1" clrIdx="2">
    <p:extLst>
      <p:ext uri="{19B8F6BF-5375-455C-9EA6-DF929625EA0E}">
        <p15:presenceInfo xmlns:p15="http://schemas.microsoft.com/office/powerpoint/2012/main" userId="43104458-fb6d-4e76-8597-b3ba363fc3e5" providerId="Windows Live"/>
      </p:ext>
    </p:extLst>
  </p:cmAuthor>
  <p:cmAuthor id="4" name="McNellis, Robert (AHRQ/CEPI)" initials="MR(" lastIdx="4" clrIdx="3">
    <p:extLst>
      <p:ext uri="{19B8F6BF-5375-455C-9EA6-DF929625EA0E}">
        <p15:presenceInfo xmlns:p15="http://schemas.microsoft.com/office/powerpoint/2012/main" userId="S-1-5-21-1747495209-1248221918-2216747781-632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7"/>
    <a:srgbClr val="84235E"/>
    <a:srgbClr val="6DABE4"/>
    <a:srgbClr val="2E1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03" autoAdjust="0"/>
    <p:restoredTop sz="94343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D7E47-FE6C-4A92-8C9D-4469359E903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0DC1A-9BED-4734-9BDB-6A7B1ECB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5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80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2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00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81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0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06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82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62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39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144 from NYC ABCS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94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6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69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7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9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1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31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53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54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DC1A-9BED-4734-9BDB-6A7B1ECB79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3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C3FE78-1AD5-EF4E-9AAD-3E1E5D36A0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28700"/>
            <a:ext cx="9144000" cy="5149850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28257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Title/Chapter</a:t>
            </a:r>
          </a:p>
        </p:txBody>
      </p:sp>
    </p:spTree>
    <p:extLst>
      <p:ext uri="{BB962C8B-B14F-4D97-AF65-F5344CB8AC3E}">
        <p14:creationId xmlns:p14="http://schemas.microsoft.com/office/powerpoint/2010/main" val="69581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0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1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8701"/>
            <a:ext cx="8229600" cy="3448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2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1"/>
            <a:ext cx="4038600" cy="38163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1"/>
            <a:ext cx="4038600" cy="38163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1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0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09875"/>
            <a:ext cx="4040188" cy="33559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0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09875"/>
            <a:ext cx="4041775" cy="33559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55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94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1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69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181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2651"/>
            <a:ext cx="3008313" cy="3956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43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44575"/>
            <a:ext cx="5486400" cy="354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9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28700"/>
            <a:ext cx="9144000" cy="5149850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28257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Title/Chapter</a:t>
            </a:r>
          </a:p>
        </p:txBody>
      </p:sp>
    </p:spTree>
    <p:extLst>
      <p:ext uri="{BB962C8B-B14F-4D97-AF65-F5344CB8AC3E}">
        <p14:creationId xmlns:p14="http://schemas.microsoft.com/office/powerpoint/2010/main" val="413137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F27059-7814-9443-AC6B-CE1B8788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156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304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08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1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8701"/>
            <a:ext cx="8229600" cy="3448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45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1"/>
            <a:ext cx="4038600" cy="38163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1"/>
            <a:ext cx="4038600" cy="38163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29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1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0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09875"/>
            <a:ext cx="4040188" cy="33559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0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09875"/>
            <a:ext cx="4041775" cy="33559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75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94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21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04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181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2651"/>
            <a:ext cx="3008313" cy="3956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9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44575"/>
            <a:ext cx="5486400" cy="354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4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4172"/>
            <a:ext cx="8229600" cy="696914"/>
          </a:xfrm>
          <a:prstGeom prst="rect">
            <a:avLst/>
          </a:prstGeom>
        </p:spPr>
        <p:txBody>
          <a:bodyPr/>
          <a:lstStyle>
            <a:lvl1pPr algn="ctr">
              <a:lnSpc>
                <a:spcPts val="3500"/>
              </a:lnSpc>
              <a:defRPr sz="3900" spc="-100" baseline="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5559"/>
            <a:ext cx="8229600" cy="34480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buSzPct val="110000"/>
              <a:buFont typeface="Arial" panose="020B0604020202020204" pitchFamily="34" charset="0"/>
              <a:buChar char="•"/>
              <a:defRPr sz="2800" baseline="0">
                <a:solidFill>
                  <a:srgbClr val="84235E"/>
                </a:solidFill>
              </a:defRPr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>
                <a:solidFill>
                  <a:srgbClr val="84235E"/>
                </a:solidFill>
              </a:defRPr>
            </a:lvl2pPr>
            <a:lvl3pPr marL="1143000" indent="-228600">
              <a:buSzPct val="110000"/>
              <a:buFont typeface="Arial" panose="020B0604020202020204" pitchFamily="34" charset="0"/>
              <a:buChar char="•"/>
              <a:defRPr>
                <a:solidFill>
                  <a:srgbClr val="84235E"/>
                </a:solidFill>
              </a:defRPr>
            </a:lvl3pPr>
            <a:lvl4pPr marL="1600200" indent="-228600">
              <a:buSzPct val="110000"/>
              <a:buFont typeface="Arial" panose="020B0604020202020204" pitchFamily="34" charset="0"/>
              <a:buChar char="•"/>
              <a:defRPr>
                <a:solidFill>
                  <a:srgbClr val="84235E"/>
                </a:solidFill>
              </a:defRPr>
            </a:lvl4pPr>
            <a:lvl5pPr marL="2057400" indent="-228600">
              <a:buSzPct val="110000"/>
              <a:buFont typeface="Arial" panose="020B0604020202020204" pitchFamily="34" charset="0"/>
              <a:buChar char="•"/>
              <a:defRPr>
                <a:solidFill>
                  <a:srgbClr val="84235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3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5368"/>
            <a:ext cx="4038600" cy="38163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84235E"/>
                </a:solidFill>
              </a:defRPr>
            </a:lvl1pPr>
            <a:lvl2pPr>
              <a:defRPr sz="2400">
                <a:solidFill>
                  <a:srgbClr val="84235E"/>
                </a:solidFill>
              </a:defRPr>
            </a:lvl2pPr>
            <a:lvl3pPr>
              <a:defRPr sz="2000">
                <a:solidFill>
                  <a:srgbClr val="84235E"/>
                </a:solidFill>
              </a:defRPr>
            </a:lvl3pPr>
            <a:lvl4pPr>
              <a:defRPr sz="1800">
                <a:solidFill>
                  <a:srgbClr val="84235E"/>
                </a:solidFill>
              </a:defRPr>
            </a:lvl4pPr>
            <a:lvl5pPr>
              <a:defRPr sz="1800">
                <a:solidFill>
                  <a:srgbClr val="8423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5368"/>
            <a:ext cx="4038600" cy="38163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84235E"/>
                </a:solidFill>
              </a:defRPr>
            </a:lvl1pPr>
            <a:lvl2pPr>
              <a:defRPr sz="2400">
                <a:solidFill>
                  <a:srgbClr val="84235E"/>
                </a:solidFill>
              </a:defRPr>
            </a:lvl2pPr>
            <a:lvl3pPr>
              <a:defRPr sz="2000">
                <a:solidFill>
                  <a:srgbClr val="84235E"/>
                </a:solidFill>
              </a:defRPr>
            </a:lvl3pPr>
            <a:lvl4pPr>
              <a:defRPr sz="1800">
                <a:solidFill>
                  <a:srgbClr val="84235E"/>
                </a:solidFill>
              </a:defRPr>
            </a:lvl4pPr>
            <a:lvl5pPr>
              <a:defRPr sz="1800">
                <a:solidFill>
                  <a:srgbClr val="8423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9AD300-494C-3045-8519-C76C12D1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0522"/>
            <a:ext cx="8229600" cy="873063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51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073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0493"/>
            <a:ext cx="4040188" cy="33559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4235E"/>
                </a:solidFill>
              </a:defRPr>
            </a:lvl1pPr>
            <a:lvl2pPr>
              <a:defRPr sz="2000">
                <a:solidFill>
                  <a:srgbClr val="84235E"/>
                </a:solidFill>
              </a:defRPr>
            </a:lvl2pPr>
            <a:lvl3pPr>
              <a:defRPr sz="1800">
                <a:solidFill>
                  <a:srgbClr val="84235E"/>
                </a:solidFill>
              </a:defRPr>
            </a:lvl3pPr>
            <a:lvl4pPr>
              <a:defRPr sz="1600">
                <a:solidFill>
                  <a:srgbClr val="84235E"/>
                </a:solidFill>
              </a:defRPr>
            </a:lvl4pPr>
            <a:lvl5pPr>
              <a:defRPr sz="1600">
                <a:solidFill>
                  <a:srgbClr val="84235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2073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0493"/>
            <a:ext cx="4041775" cy="33559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4235E"/>
                </a:solidFill>
              </a:defRPr>
            </a:lvl1pPr>
            <a:lvl2pPr>
              <a:defRPr sz="2000">
                <a:solidFill>
                  <a:srgbClr val="84235E"/>
                </a:solidFill>
              </a:defRPr>
            </a:lvl2pPr>
            <a:lvl3pPr>
              <a:defRPr sz="1800">
                <a:solidFill>
                  <a:srgbClr val="84235E"/>
                </a:solidFill>
              </a:defRPr>
            </a:lvl3pPr>
            <a:lvl4pPr>
              <a:defRPr sz="1600">
                <a:solidFill>
                  <a:srgbClr val="84235E"/>
                </a:solidFill>
              </a:defRPr>
            </a:lvl4pPr>
            <a:lvl5pPr>
              <a:defRPr sz="1600">
                <a:solidFill>
                  <a:srgbClr val="84235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8E1EDE-52CB-574F-B07E-A0F218CF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9488"/>
            <a:ext cx="8229600" cy="837437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75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9488"/>
            <a:ext cx="8229600" cy="80774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5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0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181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2651"/>
            <a:ext cx="3008313" cy="3956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4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44575"/>
            <a:ext cx="5486400" cy="354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048625" y="6375400"/>
            <a:ext cx="984250" cy="365125"/>
          </a:xfrm>
          <a:prstGeom prst="rect">
            <a:avLst/>
          </a:prstGeom>
        </p:spPr>
        <p:txBody>
          <a:bodyPr/>
          <a:lstStyle/>
          <a:p>
            <a:fld id="{298917CA-1B30-5648-9EBA-0C3B1A8B67A9}" type="datetimeFigureOut">
              <a:rPr lang="en-US" smtClean="0"/>
              <a:t>9/11/2018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5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Template_Final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055608" cy="941832"/>
          </a:xfrm>
          <a:prstGeom prst="rect">
            <a:avLst/>
          </a:prstGeom>
        </p:spPr>
      </p:pic>
      <p:pic>
        <p:nvPicPr>
          <p:cNvPr id="5" name="Picture 4" descr="AHRQ_LockUp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6" y="6290634"/>
            <a:ext cx="2265324" cy="43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2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Template_Final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055608" cy="941832"/>
          </a:xfrm>
          <a:prstGeom prst="rect">
            <a:avLst/>
          </a:prstGeom>
        </p:spPr>
      </p:pic>
      <p:pic>
        <p:nvPicPr>
          <p:cNvPr id="5" name="Picture 4" descr="AHRQ_LockUp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6" y="6290634"/>
            <a:ext cx="2265324" cy="43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Template_Final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055608" cy="941832"/>
          </a:xfrm>
          <a:prstGeom prst="rect">
            <a:avLst/>
          </a:prstGeom>
        </p:spPr>
      </p:pic>
      <p:pic>
        <p:nvPicPr>
          <p:cNvPr id="5" name="Picture 4" descr="AHRQ_LockUp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6" y="6290634"/>
            <a:ext cx="2265324" cy="43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2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evidenceno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obert.mcnellis@ahrq.hhs.gov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robert.mcnellis@ahrq.hhs.g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023142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Better Primary Care: </a:t>
            </a:r>
          </a:p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Tools for </a:t>
            </a:r>
            <a:b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 Evidence into Practice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AHRQ EvidenceNOW Webinar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22, 2018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*The Webinar will begin shortly.*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6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3" y="1605031"/>
            <a:ext cx="3148119" cy="40567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8833051"/>
      </p:ext>
    </p:extLst>
  </p:cSld>
  <p:clrMapOvr>
    <a:masterClrMapping/>
  </p:clrMapOvr>
  <p:transition spd="slow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3" y="1605031"/>
            <a:ext cx="3148119" cy="40567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019" y="1828800"/>
            <a:ext cx="4244902" cy="40960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15476945"/>
      </p:ext>
    </p:extLst>
  </p:cSld>
  <p:clrMapOvr>
    <a:masterClrMapping/>
  </p:clrMapOvr>
  <p:transition spd="slow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3" y="1605031"/>
            <a:ext cx="3148119" cy="40567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019" y="1828800"/>
            <a:ext cx="4244902" cy="40960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115" y="2067252"/>
            <a:ext cx="3156736" cy="40765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2832652"/>
      </p:ext>
    </p:extLst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3" y="1605031"/>
            <a:ext cx="3148119" cy="40567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019" y="1828800"/>
            <a:ext cx="4244902" cy="40960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115" y="2067252"/>
            <a:ext cx="3156736" cy="40765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86000"/>
            <a:ext cx="3125488" cy="40199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038910"/>
      </p:ext>
    </p:extLst>
  </p:cSld>
  <p:clrMapOvr>
    <a:masterClrMapping/>
  </p:clrMapOvr>
  <p:transition spd="slow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3" y="1605031"/>
            <a:ext cx="3148119" cy="40567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019" y="1828800"/>
            <a:ext cx="4244902" cy="40960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115" y="2067252"/>
            <a:ext cx="3156736" cy="40765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86000"/>
            <a:ext cx="3125488" cy="40199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7888" y="2514600"/>
            <a:ext cx="2687835" cy="39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3552"/>
      </p:ext>
    </p:extLst>
  </p:cSld>
  <p:clrMapOvr>
    <a:masterClrMapping/>
  </p:clrMapOvr>
  <p:transition spd="slow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138"/>
            <a:ext cx="8229600" cy="114300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2277E-19E1-41CF-84FC-E0E920D81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116138"/>
            <a:ext cx="8229600" cy="2853526"/>
          </a:xfrm>
        </p:spPr>
      </p:pic>
    </p:spTree>
    <p:extLst>
      <p:ext uri="{BB962C8B-B14F-4D97-AF65-F5344CB8AC3E}">
        <p14:creationId xmlns:p14="http://schemas.microsoft.com/office/powerpoint/2010/main" val="3594650104"/>
      </p:ext>
    </p:extLst>
  </p:cSld>
  <p:clrMapOvr>
    <a:masterClrMapping/>
  </p:clrMapOvr>
  <p:transition spd="slow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D371C-0689-CF48-B747-702809FA06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41588"/>
            <a:ext cx="9144000" cy="244316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Tools and Resources for </a:t>
            </a:r>
            <a:b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Practices and Practice Facilitators: </a:t>
            </a:r>
            <a:b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3800" b="1" dirty="0">
                <a:solidFill>
                  <a:schemeClr val="bg1"/>
                </a:solidFill>
              </a:rPr>
              <a:t>Putting the </a:t>
            </a:r>
            <a:r>
              <a:rPr lang="en-US" sz="3800" b="1" dirty="0" err="1">
                <a:solidFill>
                  <a:schemeClr val="bg1"/>
                </a:solidFill>
              </a:rPr>
              <a:t>EvidenceNOW</a:t>
            </a:r>
            <a:r>
              <a:rPr lang="en-US" sz="3800" b="1" dirty="0">
                <a:solidFill>
                  <a:schemeClr val="bg1"/>
                </a:solidFill>
              </a:rPr>
              <a:t> Model to 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4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key driver diagram?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712" y="1703175"/>
            <a:ext cx="6098575" cy="44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1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320" y="1019246"/>
            <a:ext cx="5640070" cy="5635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02" y="2647992"/>
            <a:ext cx="2963917" cy="2378139"/>
          </a:xfrm>
          <a:noFill/>
        </p:spPr>
        <p:txBody>
          <a:bodyPr/>
          <a:lstStyle/>
          <a:p>
            <a:r>
              <a:rPr lang="en-US" dirty="0"/>
              <a:t>The EvidenceNOW</a:t>
            </a:r>
            <a:br>
              <a:rPr lang="en-US" dirty="0"/>
            </a:br>
            <a:r>
              <a:rPr lang="en-US" dirty="0"/>
              <a:t>Key Driver Diagram</a:t>
            </a:r>
          </a:p>
        </p:txBody>
      </p:sp>
    </p:spTree>
    <p:extLst>
      <p:ext uri="{BB962C8B-B14F-4D97-AF65-F5344CB8AC3E}">
        <p14:creationId xmlns:p14="http://schemas.microsoft.com/office/powerpoint/2010/main" val="133084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6577" y="2703722"/>
            <a:ext cx="5457555" cy="357181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Change Strategies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 dirty="0"/>
              <a:t>• Develop a Process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 dirty="0"/>
              <a:t>• Select Evidence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 dirty="0"/>
              <a:t>• Embed in Info Systems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 dirty="0"/>
              <a:t>• Inform Patients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73138"/>
            <a:ext cx="8229600" cy="1531802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Key Driver 1: 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/>
              <a:t>Seek, select, and customize the </a:t>
            </a:r>
            <a:br>
              <a:rPr lang="en-US" sz="3600" dirty="0"/>
            </a:br>
            <a:r>
              <a:rPr lang="en-US" sz="3600" dirty="0"/>
              <a:t>best evidence for use by the practice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F23B44-CB4E-F64A-8D37-448C72C16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72" y="2955025"/>
            <a:ext cx="1982906" cy="17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8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81707"/>
            <a:ext cx="914400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  <a:spcAft>
                <a:spcPts val="2400"/>
              </a:spcAft>
            </a:pPr>
            <a:r>
              <a:rPr lang="en-US" sz="4000" i="1" dirty="0">
                <a:solidFill>
                  <a:schemeClr val="bg1"/>
                </a:solidFill>
                <a:cs typeface="Arial"/>
              </a:rPr>
              <a:t>Welcome</a:t>
            </a:r>
          </a:p>
          <a:p>
            <a:pPr marL="0" marR="0" lvl="0" indent="0" algn="ctr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Building Better Primary Care: </a:t>
            </a:r>
          </a:p>
          <a:p>
            <a:pPr marL="0" marR="0" lvl="0" indent="0" algn="ctr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Tools for Getting Evidence into Practice</a:t>
            </a:r>
          </a:p>
          <a:p>
            <a:pPr marL="0" marR="0" lvl="0" indent="0" algn="ctr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CFAC18-383A-410A-BAFD-11B3784FEB07}"/>
              </a:ext>
            </a:extLst>
          </p:cNvPr>
          <p:cNvSpPr/>
          <p:nvPr/>
        </p:nvSpPr>
        <p:spPr>
          <a:xfrm>
            <a:off x="1929539" y="3826167"/>
            <a:ext cx="5191932" cy="1667982"/>
          </a:xfrm>
          <a:prstGeom prst="rect">
            <a:avLst/>
          </a:prstGeom>
          <a:solidFill>
            <a:srgbClr val="84235E"/>
          </a:solidFill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87C642-A739-544B-93C0-322B23CA0CE7}"/>
              </a:ext>
            </a:extLst>
          </p:cNvPr>
          <p:cNvSpPr/>
          <p:nvPr/>
        </p:nvSpPr>
        <p:spPr>
          <a:xfrm>
            <a:off x="2128946" y="4033660"/>
            <a:ext cx="4928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HOUSEKEEPING: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Participant lines muted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Chat technical questions to Host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Use Q&amp;A to submit questions for the Panelists</a:t>
            </a:r>
          </a:p>
        </p:txBody>
      </p:sp>
    </p:spTree>
    <p:extLst>
      <p:ext uri="{BB962C8B-B14F-4D97-AF65-F5344CB8AC3E}">
        <p14:creationId xmlns:p14="http://schemas.microsoft.com/office/powerpoint/2010/main" val="228517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6069" y="3058732"/>
            <a:ext cx="5479961" cy="29588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Change Strategies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 dirty="0"/>
              <a:t>• Develop QI Team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 dirty="0"/>
              <a:t>• Adopt QI Approach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 dirty="0"/>
              <a:t>• Select QI Measures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 dirty="0"/>
              <a:t>• Engage Care Teams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73138"/>
            <a:ext cx="8229600" cy="1943927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Key Driver 2: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/>
              <a:t>Implement a data-driven </a:t>
            </a:r>
            <a:br>
              <a:rPr lang="en-US" sz="3600" dirty="0"/>
            </a:br>
            <a:r>
              <a:rPr lang="en-US" sz="3600" dirty="0"/>
              <a:t>quality improvement process to integrate evidence into practice procedures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1E18D4-7AFC-7244-8BBA-D43F273F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68" y="3396161"/>
            <a:ext cx="1878904" cy="16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9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573" y="2570461"/>
            <a:ext cx="6958208" cy="416355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Change Strategies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Identify Data Coordinator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Maximize EHRs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Use Registries &amp; More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Involve Care Teams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Focus on Data Quality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Link Patients &amp; Teams in Info System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Create a QI Dashboard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73138"/>
            <a:ext cx="8229600" cy="148514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Key Driver 3: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/>
              <a:t>Optimize information systems to extract data and support use of evidence in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DC59F-A172-D14C-BC7B-1EC38480D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60" y="3268616"/>
            <a:ext cx="1828800" cy="17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10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119" y="2652960"/>
            <a:ext cx="5895613" cy="39795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Change Strategies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Establish Care Teams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Assign Patients to Care Teams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Empower Team Members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Optimize Communication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Engage with Evidence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Participate in QI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73138"/>
            <a:ext cx="9144000" cy="1815138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Key Driver 4: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Create and support high functioning teams </a:t>
            </a:r>
            <a:br>
              <a:rPr lang="en-US" sz="3600" dirty="0"/>
            </a:br>
            <a:r>
              <a:rPr lang="en-US" sz="3600" dirty="0"/>
              <a:t>to deliver high-quality evidence-based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8577D-C641-FA49-BD9D-99359986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67" y="3359987"/>
            <a:ext cx="1828799" cy="15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70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787" y="2773339"/>
            <a:ext cx="6717479" cy="348210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Change Strategies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Target Appropriate Patients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Support Patient Engagement in Care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Link to Community Resources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Involve Patients in Integrating   </a:t>
            </a:r>
            <a:br>
              <a:rPr lang="en-US" sz="3000" dirty="0"/>
            </a:br>
            <a:r>
              <a:rPr lang="en-US" sz="3000" dirty="0"/>
              <a:t>   Evidence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73138"/>
            <a:ext cx="8229600" cy="1512485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Key Driver 5: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Engage patients and families in evidence-based care and quality improvement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BFEFB7-548B-CD43-8876-5A079CF4A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2" y="3150697"/>
            <a:ext cx="1829767" cy="159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28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674" y="2641110"/>
            <a:ext cx="6746326" cy="421689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Change Strategies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Forge a Vision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Support Evidence-based Practice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Encourage Learning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Review Measures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Identify Champions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dirty="0"/>
              <a:t>• Create a QI Culture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57CE7-DF09-364B-BDCE-2168E86A4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89" y="3240838"/>
            <a:ext cx="1916482" cy="16978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A80EBF-64B8-834A-930A-41121BCCA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3137"/>
            <a:ext cx="9144000" cy="1866653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Key Driver 6: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Nurture leadership and create a culture of continuous learning and 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918526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893" y="973138"/>
            <a:ext cx="5906133" cy="588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14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53" y="1"/>
            <a:ext cx="8293768" cy="71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95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2" y="79675"/>
            <a:ext cx="8362333" cy="67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35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709"/>
            <a:ext cx="8229600" cy="46181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73138"/>
            <a:ext cx="8229600" cy="791268"/>
          </a:xfrm>
        </p:spPr>
        <p:txBody>
          <a:bodyPr/>
          <a:lstStyle/>
          <a:p>
            <a:r>
              <a:rPr lang="en-US" dirty="0"/>
              <a:t>Complete online and classroom </a:t>
            </a:r>
            <a:br>
              <a:rPr lang="en-US" dirty="0"/>
            </a:br>
            <a:r>
              <a:rPr lang="en-US" dirty="0"/>
              <a:t>training curriculum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4053">
            <a:off x="820378" y="2432051"/>
            <a:ext cx="3810000" cy="2857500"/>
          </a:xfrm>
          <a:prstGeom prst="rect">
            <a:avLst/>
          </a:prstGeom>
          <a:effectLst>
            <a:outerShdw blurRad="241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82" t="1928" b="1943"/>
          <a:stretch/>
        </p:blipFill>
        <p:spPr>
          <a:xfrm rot="329739">
            <a:off x="4541792" y="3491479"/>
            <a:ext cx="3854854" cy="2135225"/>
          </a:xfrm>
          <a:prstGeom prst="rect">
            <a:avLst/>
          </a:prstGeom>
          <a:effectLst>
            <a:outerShdw blurRad="241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991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73138"/>
            <a:ext cx="8229600" cy="681797"/>
          </a:xfrm>
        </p:spPr>
        <p:txBody>
          <a:bodyPr/>
          <a:lstStyle/>
          <a:p>
            <a:r>
              <a:rPr lang="en-US" dirty="0"/>
              <a:t>Short</a:t>
            </a:r>
            <a:r>
              <a:rPr lang="en-US" sz="1800" dirty="0"/>
              <a:t> </a:t>
            </a:r>
            <a:r>
              <a:rPr lang="en-US" dirty="0"/>
              <a:t>practice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73" t="1414" r="2005" b="302"/>
          <a:stretch/>
        </p:blipFill>
        <p:spPr>
          <a:xfrm>
            <a:off x="3029754" y="1884682"/>
            <a:ext cx="3084491" cy="3792828"/>
          </a:xfrm>
          <a:prstGeom prst="rect">
            <a:avLst/>
          </a:prstGeom>
          <a:ln w="3175">
            <a:solidFill>
              <a:schemeClr val="bg1">
                <a:lumMod val="85000"/>
                <a:alpha val="0"/>
              </a:schemeClr>
            </a:solidFill>
          </a:ln>
          <a:effectLst>
            <a:outerShdw blurRad="127000" dir="2100000" sx="101000" sy="101000" algn="tl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53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1E0D6-583E-4885-97D2-B81490F16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1644" y="1670777"/>
            <a:ext cx="3528811" cy="731337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200"/>
              </a:spcBef>
              <a:buNone/>
            </a:pP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Agency for Healthcare Research &amp; Quality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13607-31CB-41A1-B064-FEFC07C5C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204" y="1670777"/>
            <a:ext cx="4309056" cy="653967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200"/>
              </a:spcBef>
              <a:buNone/>
            </a:pPr>
            <a:r>
              <a:rPr lang="de-DE" sz="2400" b="1" i="1" dirty="0">
                <a:solidFill>
                  <a:schemeClr val="bg1">
                    <a:lumMod val="50000"/>
                  </a:schemeClr>
                </a:solidFill>
              </a:rPr>
              <a:t>Primary Care Information Project and HealthyHearts NYC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1AAA3-3252-4308-9C7D-B0DFD2EB68F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Speakers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8B21E-20AF-497C-AFFE-0A2FB7714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35" y="2402114"/>
            <a:ext cx="835317" cy="1078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4657B-E071-4891-AEE8-3F711F3A16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r="17725"/>
          <a:stretch/>
        </p:blipFill>
        <p:spPr>
          <a:xfrm>
            <a:off x="1060187" y="3588281"/>
            <a:ext cx="835317" cy="1078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B1406D-97CD-4718-84D8-982577B3AF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58" b="6617"/>
          <a:stretch/>
        </p:blipFill>
        <p:spPr>
          <a:xfrm>
            <a:off x="1046814" y="4774448"/>
            <a:ext cx="833333" cy="1059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8E5282-49F1-4BFC-990F-C1B41E7D1E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r="32325" b="20748"/>
          <a:stretch/>
        </p:blipFill>
        <p:spPr>
          <a:xfrm>
            <a:off x="4838700" y="2400300"/>
            <a:ext cx="849474" cy="1078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00373-4692-4407-AC54-023B6BC0C1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5" b="-5363"/>
          <a:stretch/>
        </p:blipFill>
        <p:spPr>
          <a:xfrm>
            <a:off x="4817157" y="4755063"/>
            <a:ext cx="833333" cy="11317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54D03D-D451-934B-A71E-9BC4A42191B9}"/>
              </a:ext>
            </a:extLst>
          </p:cNvPr>
          <p:cNvSpPr/>
          <p:nvPr/>
        </p:nvSpPr>
        <p:spPr>
          <a:xfrm>
            <a:off x="1938290" y="5105592"/>
            <a:ext cx="2021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4235E"/>
                </a:solidFill>
              </a:rPr>
              <a:t>Cindy Brach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88AC90-22AD-6A42-9523-519DE6816E7D}"/>
              </a:ext>
            </a:extLst>
          </p:cNvPr>
          <p:cNvSpPr/>
          <p:nvPr/>
        </p:nvSpPr>
        <p:spPr>
          <a:xfrm>
            <a:off x="1938290" y="2780018"/>
            <a:ext cx="1609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4235E"/>
                </a:solidFill>
              </a:rPr>
              <a:t>Janice Genevro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712659-3671-604E-8785-EF9946C4FE5D}"/>
              </a:ext>
            </a:extLst>
          </p:cNvPr>
          <p:cNvSpPr/>
          <p:nvPr/>
        </p:nvSpPr>
        <p:spPr>
          <a:xfrm>
            <a:off x="1938290" y="3942805"/>
            <a:ext cx="141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4235E"/>
                </a:solidFill>
              </a:rPr>
              <a:t>Bob McNellis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F7601-41FA-F445-A8E7-FA97C150FC83}"/>
              </a:ext>
            </a:extLst>
          </p:cNvPr>
          <p:cNvSpPr/>
          <p:nvPr/>
        </p:nvSpPr>
        <p:spPr>
          <a:xfrm>
            <a:off x="5718749" y="2732514"/>
            <a:ext cx="1393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84235E"/>
                </a:solidFill>
              </a:rPr>
              <a:t>Ernesto Fana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D6FEE6-C95E-F747-B592-78383FD2ECE3}"/>
              </a:ext>
            </a:extLst>
          </p:cNvPr>
          <p:cNvSpPr/>
          <p:nvPr/>
        </p:nvSpPr>
        <p:spPr>
          <a:xfrm>
            <a:off x="5718749" y="5067244"/>
            <a:ext cx="3493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84235E"/>
                </a:solidFill>
              </a:rPr>
              <a:t>Julie Schmelzer</a:t>
            </a:r>
            <a:endParaRPr lang="en-US" dirty="0">
              <a:solidFill>
                <a:srgbClr val="84235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CAC8BD-9D8A-C84B-A961-5875F1C8C4C4}"/>
              </a:ext>
            </a:extLst>
          </p:cNvPr>
          <p:cNvSpPr/>
          <p:nvPr/>
        </p:nvSpPr>
        <p:spPr>
          <a:xfrm>
            <a:off x="4706662" y="4004072"/>
            <a:ext cx="4224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de-DE" sz="2400" b="1" i="1" dirty="0">
                <a:solidFill>
                  <a:schemeClr val="bg1">
                    <a:lumMod val="50000"/>
                  </a:schemeClr>
                </a:solidFill>
              </a:rPr>
              <a:t>MetaStar and Healthy Hearts in the Heartland </a:t>
            </a:r>
          </a:p>
        </p:txBody>
      </p:sp>
    </p:spTree>
    <p:extLst>
      <p:ext uri="{BB962C8B-B14F-4D97-AF65-F5344CB8AC3E}">
        <p14:creationId xmlns:p14="http://schemas.microsoft.com/office/powerpoint/2010/main" val="1029327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2275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73138"/>
            <a:ext cx="8229600" cy="868541"/>
          </a:xfrm>
        </p:spPr>
        <p:txBody>
          <a:bodyPr/>
          <a:lstStyle/>
          <a:p>
            <a:r>
              <a:rPr lang="en-US" dirty="0"/>
              <a:t>Full implementation guides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91" y="2345574"/>
            <a:ext cx="4328535" cy="3414056"/>
          </a:xfrm>
          <a:prstGeom prst="rect">
            <a:avLst/>
          </a:prstGeom>
          <a:ln w="3175">
            <a:solidFill>
              <a:schemeClr val="bg1">
                <a:lumMod val="85000"/>
                <a:alpha val="0"/>
              </a:schemeClr>
            </a:solidFill>
          </a:ln>
          <a:effectLst>
            <a:outerShdw blurRad="1778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474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73138"/>
            <a:ext cx="8229600" cy="823465"/>
          </a:xfrm>
        </p:spPr>
        <p:txBody>
          <a:bodyPr/>
          <a:lstStyle/>
          <a:p>
            <a:r>
              <a:rPr lang="en-US" dirty="0"/>
              <a:t>Recorded webinars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8" t="1351" r="310" b="825"/>
          <a:stretch/>
        </p:blipFill>
        <p:spPr>
          <a:xfrm>
            <a:off x="2219774" y="2496162"/>
            <a:ext cx="5004908" cy="2771250"/>
          </a:xfrm>
          <a:prstGeom prst="rect">
            <a:avLst/>
          </a:prstGeom>
          <a:ln>
            <a:solidFill>
              <a:schemeClr val="bg1">
                <a:lumMod val="85000"/>
                <a:alpha val="0"/>
              </a:schemeClr>
            </a:solidFill>
          </a:ln>
          <a:effectLst>
            <a:outerShdw blurRad="152400" sx="102000" sy="102000" algn="tl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814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8" y="2743199"/>
            <a:ext cx="8610601" cy="249020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Tools &amp; Resources for </a:t>
            </a:r>
          </a:p>
          <a:p>
            <a:pPr marL="0" indent="0" algn="ctr">
              <a:buNone/>
            </a:pPr>
            <a:r>
              <a:rPr lang="en-US" sz="3600" b="1" dirty="0"/>
              <a:t>Practices &amp; Practice Facilitators</a:t>
            </a:r>
            <a:r>
              <a:rPr lang="en-US" sz="3600" dirty="0"/>
              <a:t>: </a:t>
            </a:r>
          </a:p>
          <a:p>
            <a:pPr marL="0" indent="0" algn="ctr">
              <a:buNone/>
            </a:pPr>
            <a:r>
              <a:rPr lang="en-US" sz="3600" b="1" dirty="0"/>
              <a:t>Putting the EvidenceNOW Model to Work</a:t>
            </a:r>
          </a:p>
          <a:p>
            <a:pPr marL="0" indent="0" algn="ctr">
              <a:buNone/>
            </a:pPr>
            <a:endParaRPr lang="en-US" sz="4000" spc="-100" dirty="0">
              <a:solidFill>
                <a:srgbClr val="002F87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4000" dirty="0"/>
              <a:t> </a:t>
            </a:r>
            <a:r>
              <a:rPr lang="en-US" sz="3600" dirty="0">
                <a:hlinkClick r:id="rId3"/>
              </a:rPr>
              <a:t>www.ahrq.gov/evidencenow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1579822"/>
            <a:ext cx="8229600" cy="778368"/>
          </a:xfrm>
        </p:spPr>
        <p:txBody>
          <a:bodyPr/>
          <a:lstStyle/>
          <a:p>
            <a:r>
              <a:rPr lang="en-US" sz="4000" dirty="0"/>
              <a:t>Available October 1, 2018</a:t>
            </a:r>
          </a:p>
        </p:txBody>
      </p:sp>
    </p:spTree>
    <p:extLst>
      <p:ext uri="{BB962C8B-B14F-4D97-AF65-F5344CB8AC3E}">
        <p14:creationId xmlns:p14="http://schemas.microsoft.com/office/powerpoint/2010/main" val="501401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97A5CB-AFA7-9A4A-9AB9-40EDE1C62C74}"/>
              </a:ext>
            </a:extLst>
          </p:cNvPr>
          <p:cNvSpPr txBox="1"/>
          <p:nvPr/>
        </p:nvSpPr>
        <p:spPr>
          <a:xfrm>
            <a:off x="1" y="2670313"/>
            <a:ext cx="9143999" cy="139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Facilitators’ Experiences </a:t>
            </a:r>
            <a:b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Key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16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r="10671"/>
          <a:stretch/>
        </p:blipFill>
        <p:spPr>
          <a:xfrm>
            <a:off x="3832438" y="2239531"/>
            <a:ext cx="1552931" cy="1974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25013" b="15133"/>
          <a:stretch/>
        </p:blipFill>
        <p:spPr>
          <a:xfrm>
            <a:off x="1193368" y="2239532"/>
            <a:ext cx="1552931" cy="1984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3363"/>
          <a:stretch/>
        </p:blipFill>
        <p:spPr>
          <a:xfrm>
            <a:off x="6471508" y="2239531"/>
            <a:ext cx="1552931" cy="197427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ts val="3500"/>
              </a:lnSpc>
            </a:pPr>
            <a:r>
              <a:rPr lang="en-US" sz="3900" spc="-100" dirty="0">
                <a:solidFill>
                  <a:srgbClr val="002F87"/>
                </a:solidFill>
              </a:rPr>
              <a:t>Practice Facilitators’ Experience</a:t>
            </a:r>
            <a:br>
              <a:rPr lang="en-US" sz="3900" spc="-100" dirty="0">
                <a:solidFill>
                  <a:srgbClr val="002F87"/>
                </a:solidFill>
              </a:rPr>
            </a:br>
            <a:r>
              <a:rPr lang="en-US" sz="3900" spc="-100" dirty="0">
                <a:solidFill>
                  <a:srgbClr val="002F87"/>
                </a:solidFill>
              </a:rPr>
              <a:t>with Key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868" y="4337195"/>
            <a:ext cx="224725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423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Ernesto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423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Fana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8423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lang="en-US" dirty="0">
                <a:solidFill>
                  <a:srgbClr val="84235E"/>
                </a:solidFill>
              </a:rPr>
              <a:t>Primary Care Information Project and </a:t>
            </a:r>
            <a:r>
              <a:rPr lang="en-US" dirty="0" err="1">
                <a:solidFill>
                  <a:srgbClr val="84235E"/>
                </a:solidFill>
              </a:rPr>
              <a:t>HealthyHearts</a:t>
            </a:r>
            <a:r>
              <a:rPr lang="en-US" dirty="0">
                <a:solidFill>
                  <a:srgbClr val="84235E"/>
                </a:solidFill>
              </a:rPr>
              <a:t> NYC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7878" y="4337195"/>
            <a:ext cx="228599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423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Julie Schmelzer</a:t>
            </a:r>
          </a:p>
          <a:p>
            <a:pPr lvl="0" algn="ctr" defTabSz="914400">
              <a:defRPr/>
            </a:pPr>
            <a:r>
              <a:rPr lang="en-US" dirty="0" err="1">
                <a:solidFill>
                  <a:srgbClr val="84235E"/>
                </a:solidFill>
              </a:rPr>
              <a:t>MetaStar</a:t>
            </a:r>
            <a:r>
              <a:rPr lang="en-US" dirty="0">
                <a:solidFill>
                  <a:srgbClr val="84235E"/>
                </a:solidFill>
              </a:rPr>
              <a:t> and Healthy Hearts in the Heartland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1027" y="4315892"/>
            <a:ext cx="278194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423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Bob McNellis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423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</a:t>
            </a:r>
          </a:p>
        </p:txBody>
      </p:sp>
    </p:spTree>
    <p:extLst>
      <p:ext uri="{BB962C8B-B14F-4D97-AF65-F5344CB8AC3E}">
        <p14:creationId xmlns:p14="http://schemas.microsoft.com/office/powerpoint/2010/main" val="3291755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755"/>
          <a:stretch/>
        </p:blipFill>
        <p:spPr>
          <a:xfrm>
            <a:off x="2160480" y="882952"/>
            <a:ext cx="4823040" cy="59462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3006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37" y="893105"/>
            <a:ext cx="5831326" cy="58960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4710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374" y="1354015"/>
            <a:ext cx="3475795" cy="4477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42" y="1693187"/>
            <a:ext cx="2719827" cy="3520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283" y="1676399"/>
            <a:ext cx="2755517" cy="353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33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36" y="931985"/>
            <a:ext cx="7284928" cy="51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14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104" y="1104736"/>
            <a:ext cx="6401359" cy="50498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620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the Webinar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and Introductions (Jan Genevro)</a:t>
            </a:r>
          </a:p>
          <a:p>
            <a:r>
              <a:rPr lang="en-US" dirty="0"/>
              <a:t>EvidenceNOW 101 (Bob McNellis)</a:t>
            </a:r>
          </a:p>
          <a:p>
            <a:r>
              <a:rPr lang="en-US" dirty="0"/>
              <a:t>Tools and Resources for Practices and Practice Facilitators (Cindy Brach)</a:t>
            </a:r>
          </a:p>
          <a:p>
            <a:r>
              <a:rPr lang="en-US" dirty="0"/>
              <a:t>Practice Facilitators’ Experiences with Key Resources (Bob with Julie Schmelzer and Ernesto </a:t>
            </a:r>
            <a:r>
              <a:rPr lang="en-US" dirty="0" err="1"/>
              <a:t>Fana</a:t>
            </a:r>
            <a:r>
              <a:rPr lang="en-US" dirty="0"/>
              <a:t>)</a:t>
            </a:r>
          </a:p>
          <a:p>
            <a:r>
              <a:rPr lang="en-US" dirty="0"/>
              <a:t>Questions and Answers (All)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35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63" y="1244641"/>
            <a:ext cx="4206484" cy="4610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449" y="1283477"/>
            <a:ext cx="4228151" cy="45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30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82575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&amp; A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64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58" y="1866122"/>
            <a:ext cx="8283845" cy="534887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84235E"/>
                </a:solidFill>
              </a:rPr>
              <a:t>Two ways to subscribe: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84235E"/>
                </a:solidFill>
              </a:rPr>
              <a:t>Go to </a:t>
            </a:r>
            <a:r>
              <a:rPr lang="en-US" dirty="0">
                <a:solidFill>
                  <a:srgbClr val="002F8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www.ahrq.gov</a:t>
            </a:r>
            <a:endParaRPr lang="en-US" dirty="0">
              <a:solidFill>
                <a:srgbClr val="002F87"/>
              </a:solidFill>
            </a:endParaRPr>
          </a:p>
          <a:p>
            <a:pPr lvl="2"/>
            <a:r>
              <a:rPr lang="en-US" dirty="0">
                <a:solidFill>
                  <a:srgbClr val="84235E"/>
                </a:solidFill>
              </a:rPr>
              <a:t>Click on the link for “Email Updates” </a:t>
            </a:r>
          </a:p>
          <a:p>
            <a:pPr lvl="2"/>
            <a:r>
              <a:rPr lang="en-US" dirty="0">
                <a:solidFill>
                  <a:srgbClr val="84235E"/>
                </a:solidFill>
              </a:rPr>
              <a:t>Enter your email address</a:t>
            </a:r>
          </a:p>
          <a:p>
            <a:pPr lvl="2"/>
            <a:r>
              <a:rPr lang="en-US" dirty="0">
                <a:solidFill>
                  <a:srgbClr val="84235E"/>
                </a:solidFill>
              </a:rPr>
              <a:t>On the list of subscription topics, scroll down to “Practice Facilitation in Primary Care” under Quality and Patient Safety and click the box.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84235E"/>
                </a:solidFill>
              </a:rPr>
              <a:t>Send an email to </a:t>
            </a:r>
            <a:r>
              <a:rPr lang="en-US" dirty="0">
                <a:solidFill>
                  <a:srgbClr val="002F8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robert.mcnellis@ahrq.hhs.gov</a:t>
            </a:r>
            <a:r>
              <a:rPr lang="en-US" dirty="0">
                <a:solidFill>
                  <a:srgbClr val="002F87"/>
                </a:solidFill>
              </a:rPr>
              <a:t> </a:t>
            </a:r>
            <a:r>
              <a:rPr lang="en-US" dirty="0">
                <a:solidFill>
                  <a:srgbClr val="84235E"/>
                </a:solidFill>
              </a:rPr>
              <a:t>with a request to subscribe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37F599-A195-44FB-B9D3-6D232F84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6594"/>
            <a:ext cx="8229600" cy="696914"/>
          </a:xfrm>
        </p:spPr>
        <p:txBody>
          <a:bodyPr/>
          <a:lstStyle/>
          <a:p>
            <a:r>
              <a:rPr lang="en-US" sz="3900" spc="-100" dirty="0">
                <a:solidFill>
                  <a:srgbClr val="002F87"/>
                </a:solidFill>
              </a:rPr>
              <a:t>AHRQ’s PCPF Bulletin </a:t>
            </a:r>
          </a:p>
        </p:txBody>
      </p:sp>
    </p:spTree>
    <p:extLst>
      <p:ext uri="{BB962C8B-B14F-4D97-AF65-F5344CB8AC3E}">
        <p14:creationId xmlns:p14="http://schemas.microsoft.com/office/powerpoint/2010/main" val="1833364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06582"/>
            <a:ext cx="9144000" cy="728869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Thank you for attending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735451"/>
            <a:ext cx="9144000" cy="3489984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ts val="3300"/>
              </a:lnSpc>
              <a:spcBef>
                <a:spcPct val="0"/>
              </a:spcBef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Better Primary Care: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Tools for Getting Evidence into Practice</a:t>
            </a:r>
          </a:p>
          <a:p>
            <a:pPr marL="0" indent="0" algn="ctr">
              <a:lnSpc>
                <a:spcPts val="4000"/>
              </a:lnSpc>
              <a:spcBef>
                <a:spcPct val="0"/>
              </a:spcBef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ts val="40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AHRQ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EvidenceNOW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Webinar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ts val="2500"/>
              </a:lnSpc>
              <a:spcBef>
                <a:spcPct val="0"/>
              </a:spcBef>
              <a:buNone/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ts val="2500"/>
              </a:lnSpc>
              <a:spcBef>
                <a:spcPct val="0"/>
              </a:spcBef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Bob McNellis: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robert.mcnellis@ahrq.hhs.gov</a:t>
            </a:r>
          </a:p>
        </p:txBody>
      </p:sp>
    </p:spTree>
    <p:extLst>
      <p:ext uri="{BB962C8B-B14F-4D97-AF65-F5344CB8AC3E}">
        <p14:creationId xmlns:p14="http://schemas.microsoft.com/office/powerpoint/2010/main" val="357541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58" y="1866122"/>
            <a:ext cx="8283845" cy="534887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84235E"/>
                </a:solidFill>
              </a:rPr>
              <a:t>Two ways to subscribe: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84235E"/>
                </a:solidFill>
              </a:rPr>
              <a:t>Go to </a:t>
            </a:r>
            <a:r>
              <a:rPr lang="en-US" dirty="0">
                <a:solidFill>
                  <a:srgbClr val="002F87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www.ahrq.gov</a:t>
            </a:r>
            <a:endParaRPr lang="en-US" dirty="0">
              <a:solidFill>
                <a:srgbClr val="002F87"/>
              </a:solidFill>
            </a:endParaRPr>
          </a:p>
          <a:p>
            <a:pPr lvl="2"/>
            <a:r>
              <a:rPr lang="en-US" dirty="0">
                <a:solidFill>
                  <a:srgbClr val="84235E"/>
                </a:solidFill>
              </a:rPr>
              <a:t>Click on the link for “Email Updates” </a:t>
            </a:r>
          </a:p>
          <a:p>
            <a:pPr lvl="2"/>
            <a:r>
              <a:rPr lang="en-US" dirty="0">
                <a:solidFill>
                  <a:srgbClr val="84235E"/>
                </a:solidFill>
              </a:rPr>
              <a:t>Enter your email address</a:t>
            </a:r>
          </a:p>
          <a:p>
            <a:pPr lvl="2"/>
            <a:r>
              <a:rPr lang="en-US" dirty="0">
                <a:solidFill>
                  <a:srgbClr val="84235E"/>
                </a:solidFill>
              </a:rPr>
              <a:t>On the list of subscription topics, scroll down to “Practice Facilitation in Primary Care” under Quality and Patient Safety and click the box.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84235E"/>
                </a:solidFill>
              </a:rPr>
              <a:t>Send an email to </a:t>
            </a:r>
            <a:r>
              <a:rPr lang="en-US" dirty="0">
                <a:solidFill>
                  <a:srgbClr val="002F87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robert.mcnellis@ahrq.hhs.gov</a:t>
            </a:r>
            <a:r>
              <a:rPr lang="en-US" dirty="0">
                <a:solidFill>
                  <a:srgbClr val="002F87"/>
                </a:solidFill>
              </a:rPr>
              <a:t> </a:t>
            </a:r>
            <a:r>
              <a:rPr lang="en-US" dirty="0">
                <a:solidFill>
                  <a:srgbClr val="84235E"/>
                </a:solidFill>
              </a:rPr>
              <a:t>with a request to subscribe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37F599-A195-44FB-B9D3-6D232F84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6594"/>
            <a:ext cx="8229600" cy="696914"/>
          </a:xfrm>
        </p:spPr>
        <p:txBody>
          <a:bodyPr/>
          <a:lstStyle/>
          <a:p>
            <a:r>
              <a:rPr lang="en-US" sz="3900" spc="-100" dirty="0">
                <a:solidFill>
                  <a:srgbClr val="002F87"/>
                </a:solidFill>
              </a:rPr>
              <a:t>AHRQ’s PCPF Bulletin </a:t>
            </a:r>
          </a:p>
        </p:txBody>
      </p:sp>
    </p:spTree>
    <p:extLst>
      <p:ext uri="{BB962C8B-B14F-4D97-AF65-F5344CB8AC3E}">
        <p14:creationId xmlns:p14="http://schemas.microsoft.com/office/powerpoint/2010/main" val="44535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9980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EvidenceNOW 101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4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049" y="3359584"/>
            <a:ext cx="3769358" cy="2785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F87"/>
                </a:solidFill>
              </a:rPr>
              <a:t>EvidenceNOW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07" y="1791319"/>
            <a:ext cx="7812386" cy="221856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rgbClr val="84235E"/>
                </a:solidFill>
              </a:rPr>
              <a:t>EvidenceNOW is an AHRQ grant initiative designed to help small and medium-sized primary care practices across the U.S. use the latest evidence to improve the heart health of millions of Americans. 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114348" y="3896833"/>
            <a:ext cx="123042" cy="113046"/>
          </a:xfrm>
          <a:prstGeom prst="star5">
            <a:avLst/>
          </a:prstGeom>
          <a:solidFill>
            <a:srgbClr val="002F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32086"/>
      </p:ext>
    </p:extLst>
  </p:cSld>
  <p:clrMapOvr>
    <a:masterClrMapping/>
  </p:clrMapOvr>
  <p:transition spd="slow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Goals of EvidenceNOW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64725"/>
            <a:ext cx="7772400" cy="4191754"/>
          </a:xfrm>
        </p:spPr>
        <p:txBody>
          <a:bodyPr/>
          <a:lstStyle/>
          <a:p>
            <a:pPr marL="347472" lvl="0" indent="-347472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/>
              <a:t>Help practices </a:t>
            </a:r>
            <a:r>
              <a:rPr lang="en-US" sz="2400" b="1" dirty="0"/>
              <a:t>implement evidence </a:t>
            </a:r>
            <a:r>
              <a:rPr lang="en-US" sz="2400" dirty="0"/>
              <a:t>to improve health care with a focus on the ABCS</a:t>
            </a:r>
          </a:p>
          <a:p>
            <a:pPr marL="347472" lvl="0" indent="-347472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/>
              <a:t>Help practices identify ways to </a:t>
            </a:r>
            <a:r>
              <a:rPr lang="en-US" sz="2400" b="1" dirty="0"/>
              <a:t>build their capacity </a:t>
            </a:r>
            <a:r>
              <a:rPr lang="en-US" sz="2400" dirty="0"/>
              <a:t>to receive and incorporate evidence in the future </a:t>
            </a:r>
          </a:p>
          <a:p>
            <a:pPr marL="347472" lvl="0" indent="-347472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/>
              <a:t>Learn how </a:t>
            </a:r>
            <a:r>
              <a:rPr lang="en-US" sz="2400" b="1" dirty="0"/>
              <a:t>external QI support </a:t>
            </a:r>
            <a:r>
              <a:rPr lang="en-US" sz="2400" dirty="0"/>
              <a:t>helps primary care practices improve the way they work and improve the health of their patients</a:t>
            </a:r>
          </a:p>
          <a:p>
            <a:pPr marL="347472" lvl="0" indent="-347472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/>
              <a:t>Build and </a:t>
            </a:r>
            <a:r>
              <a:rPr lang="en-US" sz="2400" b="1" dirty="0"/>
              <a:t>disseminate a blueprint </a:t>
            </a:r>
            <a:r>
              <a:rPr lang="en-US" sz="2400" dirty="0"/>
              <a:t>of what works to transform primary care</a:t>
            </a:r>
          </a:p>
        </p:txBody>
      </p:sp>
    </p:spTree>
    <p:extLst>
      <p:ext uri="{BB962C8B-B14F-4D97-AF65-F5344CB8AC3E}">
        <p14:creationId xmlns:p14="http://schemas.microsoft.com/office/powerpoint/2010/main" val="3092482239"/>
      </p:ext>
    </p:extLst>
  </p:cSld>
  <p:clrMapOvr>
    <a:masterClrMapping/>
  </p:clrMapOvr>
  <p:transition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973138"/>
            <a:ext cx="8403336" cy="691070"/>
          </a:xfrm>
        </p:spPr>
        <p:txBody>
          <a:bodyPr/>
          <a:lstStyle/>
          <a:p>
            <a:r>
              <a:rPr lang="en-US" dirty="0"/>
              <a:t>Cooperatives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dirty="0"/>
              <a:t>Provided External Support</a:t>
            </a:r>
          </a:p>
        </p:txBody>
      </p:sp>
      <p:pic>
        <p:nvPicPr>
          <p:cNvPr id="4" name="Picture 2" descr="S:\AHRQ\EvidenceNOW\Task 3 Communications Support\Images\EN Services graphic\11614 AHRQ_ACC_QualityImproveServices_updated 10-26-1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27" y="1851562"/>
            <a:ext cx="4572209" cy="40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63203"/>
      </p:ext>
    </p:extLst>
  </p:cSld>
  <p:clrMapOvr>
    <a:masterClrMapping/>
  </p:clrMapOvr>
  <p:transition spd="slow">
    <p:randomBa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7737</TotalTime>
  <Words>642</Words>
  <Application>Microsoft Office PowerPoint</Application>
  <PresentationFormat>On-screen Show (4:3)</PresentationFormat>
  <Paragraphs>153</Paragraphs>
  <Slides>43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Speakers</vt:lpstr>
      <vt:lpstr>Agenda for the Webinar</vt:lpstr>
      <vt:lpstr>AHRQ’s PCPF Bulletin </vt:lpstr>
      <vt:lpstr>PowerPoint Presentation</vt:lpstr>
      <vt:lpstr>EvidenceNOW 101</vt:lpstr>
      <vt:lpstr>The Goals of EvidenceNOW</vt:lpstr>
      <vt:lpstr>Cooperatives Provided External Support</vt:lpstr>
      <vt:lpstr>Findings</vt:lpstr>
      <vt:lpstr>Findings</vt:lpstr>
      <vt:lpstr>Findings</vt:lpstr>
      <vt:lpstr>Findings</vt:lpstr>
      <vt:lpstr>Findings</vt:lpstr>
      <vt:lpstr>Timeline</vt:lpstr>
      <vt:lpstr>Tools and Resources for  Practices and Practice Facilitators:  Putting the EvidenceNOW Model to Work</vt:lpstr>
      <vt:lpstr>What is a key driver diagram?</vt:lpstr>
      <vt:lpstr>The EvidenceNOW Key Driver Diagram</vt:lpstr>
      <vt:lpstr>Key Driver 1:   Seek, select, and customize the  best evidence for use by the practice </vt:lpstr>
      <vt:lpstr>Key Driver 2:  Implement a data-driven  quality improvement process to integrate evidence into practice procedures</vt:lpstr>
      <vt:lpstr>Key Driver 3:  Optimize information systems to extract data and support use of evidence in practice</vt:lpstr>
      <vt:lpstr>Key Driver 4:  Create and support high functioning teams  to deliver high-quality evidence-based care</vt:lpstr>
      <vt:lpstr>Key Driver 5:  Engage patients and families in evidence-based care and quality improvement</vt:lpstr>
      <vt:lpstr>Key Driver 6:  Nurture leadership and create a culture of continuous learning and evidence-based practice</vt:lpstr>
      <vt:lpstr>PowerPoint Presentation</vt:lpstr>
      <vt:lpstr>PowerPoint Presentation</vt:lpstr>
      <vt:lpstr>PowerPoint Presentation</vt:lpstr>
      <vt:lpstr>Complete online and classroom  training curriculum</vt:lpstr>
      <vt:lpstr>Short practice tools</vt:lpstr>
      <vt:lpstr>Full implementation guides</vt:lpstr>
      <vt:lpstr>Recorded webinars</vt:lpstr>
      <vt:lpstr>Available October 1, 2018</vt:lpstr>
      <vt:lpstr>PowerPoint Presentation</vt:lpstr>
      <vt:lpstr>Practice Facilitators’ Experience with Key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AHRQ’s PCPF Bulletin </vt:lpstr>
      <vt:lpstr>Thank you for attending</vt:lpstr>
    </vt:vector>
  </TitlesOfParts>
  <Company>Crosby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Loffler</dc:creator>
  <cp:lastModifiedBy>Makulowich, Gail (AHRQ/OC)</cp:lastModifiedBy>
  <cp:revision>195</cp:revision>
  <cp:lastPrinted>2015-05-07T20:39:45Z</cp:lastPrinted>
  <dcterms:created xsi:type="dcterms:W3CDTF">2015-04-21T14:58:03Z</dcterms:created>
  <dcterms:modified xsi:type="dcterms:W3CDTF">2018-09-11T16:52:25Z</dcterms:modified>
</cp:coreProperties>
</file>