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84" r:id="rId3"/>
    <p:sldId id="257" r:id="rId4"/>
    <p:sldId id="283" r:id="rId5"/>
    <p:sldId id="268" r:id="rId6"/>
    <p:sldId id="265" r:id="rId7"/>
    <p:sldId id="266" r:id="rId8"/>
    <p:sldId id="282" r:id="rId9"/>
    <p:sldId id="270" r:id="rId10"/>
    <p:sldId id="262" r:id="rId11"/>
    <p:sldId id="267" r:id="rId12"/>
    <p:sldId id="281" r:id="rId13"/>
    <p:sldId id="271" r:id="rId14"/>
    <p:sldId id="274" r:id="rId15"/>
    <p:sldId id="275" r:id="rId16"/>
    <p:sldId id="276" r:id="rId17"/>
    <p:sldId id="264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86FE7"/>
    <a:srgbClr val="E03C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7" autoAdjust="0"/>
    <p:restoredTop sz="95439" autoAdjust="0"/>
  </p:normalViewPr>
  <p:slideViewPr>
    <p:cSldViewPr snapToGrid="0">
      <p:cViewPr>
        <p:scale>
          <a:sx n="75" d="100"/>
          <a:sy n="75" d="100"/>
        </p:scale>
        <p:origin x="1302" y="7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F5ADB-57FB-7945-AD16-3B5F7A893417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F37F-205A-E843-BAA3-3EB6A6BFF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5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5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8A2244-EF50-4259-905E-7AFAE53B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E48892-7B44-4774-8B54-76EC9450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8" r:id="rId8"/>
    <p:sldLayoutId id="2147483656" r:id="rId9"/>
    <p:sldLayoutId id="2147483663" r:id="rId10"/>
    <p:sldLayoutId id="2147483657" r:id="rId11"/>
    <p:sldLayoutId id="2147483666" r:id="rId12"/>
    <p:sldLayoutId id="2147483661" r:id="rId13"/>
    <p:sldLayoutId id="2147483658" r:id="rId14"/>
    <p:sldLayoutId id="2147483659" r:id="rId1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obyn.Wearner@ucdenver.edu" TargetMode="External"/><Relationship Id="rId2" Type="http://schemas.openxmlformats.org/officeDocument/2006/relationships/hyperlink" Target="mailto:Bonnie.Jortberg@ucdenver.edu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cticeinnovationco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mmwr/preview/mmwrhtml/mm6135a3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0625115" TargetMode="External"/><Relationship Id="rId2" Type="http://schemas.openxmlformats.org/officeDocument/2006/relationships/hyperlink" Target="https://www.ncbi.nlm.nih.gov/pubmed/21222358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cbi.nlm.nih.gov/pubmed/21779086" TargetMode="External"/><Relationship Id="rId4" Type="http://schemas.openxmlformats.org/officeDocument/2006/relationships/hyperlink" Target="https://www.ncbi.nlm.nih.gov/pmc/articles/PMC4644277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790" y="250258"/>
            <a:ext cx="10572000" cy="2971051"/>
          </a:xfrm>
        </p:spPr>
        <p:txBody>
          <a:bodyPr/>
          <a:lstStyle/>
          <a:p>
            <a:r>
              <a:rPr lang="en-US" sz="4800" dirty="0"/>
              <a:t>Self-Management Support Strategies for Improving CVD Risk Factors – Practice Engagement!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9468" y="5280215"/>
            <a:ext cx="10572000" cy="1577785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/>
              <a:t>Bonnie Jortberg PhD, RD, CDE</a:t>
            </a:r>
          </a:p>
          <a:p>
            <a:r>
              <a:rPr lang="en-US" sz="6000" dirty="0"/>
              <a:t>Department of Family Medicine</a:t>
            </a:r>
          </a:p>
          <a:p>
            <a:r>
              <a:rPr lang="en-US" sz="6000" dirty="0"/>
              <a:t>University of Colorado School of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96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and CVD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Evidence based guidelines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3098867"/>
            <a:ext cx="5189856" cy="3109913"/>
          </a:xfrm>
        </p:spPr>
        <p:txBody>
          <a:bodyPr>
            <a:normAutofit/>
          </a:bodyPr>
          <a:lstStyle/>
          <a:p>
            <a:r>
              <a:rPr lang="en-US" dirty="0"/>
              <a:t>United States Preventive Services Task Force (USPSTF) </a:t>
            </a:r>
          </a:p>
          <a:p>
            <a:r>
              <a:rPr lang="en-US" dirty="0"/>
              <a:t>American College of Cardiology and American Heart Association Taskforce</a:t>
            </a:r>
          </a:p>
          <a:p>
            <a:r>
              <a:rPr lang="en-US" dirty="0"/>
              <a:t>USDA Dietary Guidelines for Americans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dirty="0"/>
              <a:t>CVD 101- ABCS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3098866"/>
            <a:ext cx="5194583" cy="3109913"/>
          </a:xfrm>
        </p:spPr>
        <p:txBody>
          <a:bodyPr/>
          <a:lstStyle/>
          <a:p>
            <a:r>
              <a:rPr lang="en-US" dirty="0"/>
              <a:t>Each of the ABCS treatment and recommendations are addressed in the CVD 101 module  </a:t>
            </a:r>
          </a:p>
          <a:p>
            <a:r>
              <a:rPr lang="en-US" dirty="0"/>
              <a:t>Lifestyle guidelines and recommendations for Nutrition and Physical Activity</a:t>
            </a:r>
          </a:p>
          <a:p>
            <a:r>
              <a:rPr lang="en-US" dirty="0"/>
              <a:t>Connection to Health resources </a:t>
            </a:r>
          </a:p>
        </p:txBody>
      </p:sp>
    </p:spTree>
    <p:extLst>
      <p:ext uri="{BB962C8B-B14F-4D97-AF65-F5344CB8AC3E}">
        <p14:creationId xmlns:p14="http://schemas.microsoft.com/office/powerpoint/2010/main" val="223391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CVD Lifestyle Recommendations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64674" y="2523370"/>
            <a:ext cx="10554574" cy="4211967"/>
          </a:xfrm>
        </p:spPr>
        <p:txBody>
          <a:bodyPr/>
          <a:lstStyle/>
          <a:p>
            <a:r>
              <a:rPr lang="en-US" dirty="0"/>
              <a:t>The ACC/AHA Guideline states, “It must be emphasized that lifestyle modification (i.e. adhering to a heart healthy diet, regular exercise habits, avoidance of tobacco products, and maintenance of a healthy weight) remains a critical component of a health promotion and ASCVD risk reduction, both prior to and in concert with the use of cholesterol-lowering drug therapies.”  Some major recommendations for nutrition and physical activity are:</a:t>
            </a:r>
          </a:p>
          <a:p>
            <a:pPr lvl="1"/>
            <a:r>
              <a:rPr lang="en-US" dirty="0"/>
              <a:t>Consume a dietary pattern that emphasizes intake of vegetables, fruits, and whole grains; includes low-fat dairy products, poultry, fish, legumes, </a:t>
            </a:r>
            <a:r>
              <a:rPr lang="en-US" dirty="0" err="1"/>
              <a:t>nontropical</a:t>
            </a:r>
            <a:r>
              <a:rPr lang="en-US" dirty="0"/>
              <a:t> vegetable oils and nuts; and limits intake of sweets, sugar-sweetened beverages and red meats.</a:t>
            </a:r>
          </a:p>
          <a:p>
            <a:pPr lvl="1"/>
            <a:r>
              <a:rPr lang="en-US" dirty="0"/>
              <a:t>Lower sodium intake.</a:t>
            </a:r>
          </a:p>
          <a:p>
            <a:pPr lvl="1"/>
            <a:r>
              <a:rPr lang="en-US" dirty="0"/>
              <a:t>For overall heart health and prevention of chronic disease:  advise adults to engage in aerobic physical activity: </a:t>
            </a:r>
          </a:p>
          <a:p>
            <a:pPr lvl="2"/>
            <a:r>
              <a:rPr lang="en-US" dirty="0"/>
              <a:t>3 to 4 sessions a week, lasting on average 40 minutes per session, and involving moderate-to-vigorous intensity physical activity.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46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EBBDE4-1DBF-4129-BAC4-34DBD5DA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80849"/>
            <a:ext cx="10571998" cy="97045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1200" dirty="0">
                <a:solidFill>
                  <a:srgbClr val="FEFEFE"/>
                </a:solidFill>
                <a:effectLst/>
                <a:latin typeface="+mj-lt"/>
                <a:ea typeface="+mj-ea"/>
                <a:cs typeface="+mj-cs"/>
              </a:rPr>
              <a:t>Goal Setting… S.M.A.R.T. Goals</a:t>
            </a:r>
            <a:endParaRPr lang="en-US" dirty="0">
              <a:effectLst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435CF1-5694-4A55-898C-C169BA92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052" y="1176559"/>
            <a:ext cx="8659496" cy="3433763"/>
          </a:xfrm>
        </p:spPr>
        <p:txBody>
          <a:bodyPr anchor="t"/>
          <a:lstStyle/>
          <a:p>
            <a:pPr>
              <a:spcBef>
                <a:spcPts val="600"/>
              </a:spcBef>
              <a:buClr>
                <a:schemeClr val="accent3"/>
              </a:buClr>
              <a:buSzPct val="80000"/>
              <a:defRPr/>
            </a:pPr>
            <a:r>
              <a:rPr lang="en-US" b="1" cap="all" dirty="0">
                <a:solidFill>
                  <a:srgbClr val="F97B0D"/>
                </a:solidFill>
              </a:rPr>
              <a:t>Specific</a:t>
            </a:r>
            <a:r>
              <a:rPr lang="en-US" dirty="0">
                <a:solidFill>
                  <a:srgbClr val="F97B0D"/>
                </a:solidFill>
              </a:rPr>
              <a:t> </a:t>
            </a:r>
            <a:r>
              <a:rPr lang="en-US" dirty="0"/>
              <a:t>– </a:t>
            </a:r>
            <a:r>
              <a:rPr lang="en-US" i="1" dirty="0"/>
              <a:t>what are you going to do and how often</a:t>
            </a:r>
          </a:p>
          <a:p>
            <a:pPr>
              <a:spcBef>
                <a:spcPts val="1200"/>
              </a:spcBef>
              <a:buClr>
                <a:schemeClr val="accent3"/>
              </a:buClr>
              <a:buSzPct val="80000"/>
              <a:defRPr/>
            </a:pPr>
            <a:r>
              <a:rPr lang="en-US" b="1" cap="all" dirty="0">
                <a:solidFill>
                  <a:srgbClr val="C86FE7"/>
                </a:solidFill>
              </a:rPr>
              <a:t>Measurable</a:t>
            </a:r>
            <a:r>
              <a:rPr lang="en-US" dirty="0">
                <a:solidFill>
                  <a:srgbClr val="A223D1"/>
                </a:solidFill>
              </a:rPr>
              <a:t> </a:t>
            </a:r>
            <a:r>
              <a:rPr lang="en-US" dirty="0"/>
              <a:t>– </a:t>
            </a:r>
            <a:r>
              <a:rPr lang="en-US" i="1" dirty="0"/>
              <a:t>how will you know if you have done  </a:t>
            </a:r>
          </a:p>
          <a:p>
            <a:pPr marL="0" indent="0">
              <a:buClr>
                <a:schemeClr val="accent3"/>
              </a:buClr>
              <a:buSzPct val="80000"/>
              <a:buNone/>
              <a:defRPr/>
            </a:pPr>
            <a:r>
              <a:rPr lang="en-US" i="1" dirty="0"/>
              <a:t>                          </a:t>
            </a:r>
            <a:r>
              <a:rPr lang="en-US" i="1" spc="150" dirty="0"/>
              <a:t>   </a:t>
            </a:r>
            <a:r>
              <a:rPr lang="en-US" i="1" dirty="0"/>
              <a:t>it each day</a:t>
            </a:r>
            <a:endParaRPr lang="en-US" dirty="0"/>
          </a:p>
          <a:p>
            <a:pPr>
              <a:spcBef>
                <a:spcPts val="1200"/>
              </a:spcBef>
              <a:buClr>
                <a:schemeClr val="accent3"/>
              </a:buClr>
              <a:buSzPct val="80000"/>
              <a:defRPr/>
            </a:pPr>
            <a:r>
              <a:rPr lang="en-US" b="1" cap="all" dirty="0">
                <a:solidFill>
                  <a:srgbClr val="2C9090"/>
                </a:solidFill>
              </a:rPr>
              <a:t>Attainable</a:t>
            </a:r>
            <a:r>
              <a:rPr lang="en-US" dirty="0">
                <a:solidFill>
                  <a:srgbClr val="2C9090"/>
                </a:solidFill>
              </a:rPr>
              <a:t> </a:t>
            </a:r>
            <a:r>
              <a:rPr lang="en-US" dirty="0"/>
              <a:t>– </a:t>
            </a:r>
            <a:r>
              <a:rPr lang="en-US" i="1" dirty="0"/>
              <a:t>can you do it</a:t>
            </a:r>
          </a:p>
          <a:p>
            <a:pPr>
              <a:spcBef>
                <a:spcPts val="1200"/>
              </a:spcBef>
              <a:buClr>
                <a:schemeClr val="accent3"/>
              </a:buClr>
              <a:buSzPct val="80000"/>
              <a:defRPr/>
            </a:pPr>
            <a:r>
              <a:rPr lang="en-US" b="1" cap="all" dirty="0">
                <a:solidFill>
                  <a:srgbClr val="E03CB5"/>
                </a:solidFill>
              </a:rPr>
              <a:t>Realistic</a:t>
            </a:r>
            <a:r>
              <a:rPr lang="en-US" dirty="0">
                <a:solidFill>
                  <a:srgbClr val="AE1B86"/>
                </a:solidFill>
              </a:rPr>
              <a:t> </a:t>
            </a:r>
            <a:r>
              <a:rPr lang="en-US" dirty="0"/>
              <a:t>– </a:t>
            </a:r>
            <a:r>
              <a:rPr lang="en-US" i="1" dirty="0"/>
              <a:t>can you do it given everything you have </a:t>
            </a:r>
          </a:p>
          <a:p>
            <a:pPr marL="0" indent="0">
              <a:buClr>
                <a:schemeClr val="accent3"/>
              </a:buClr>
              <a:buSzPct val="80000"/>
              <a:buNone/>
              <a:defRPr/>
            </a:pPr>
            <a:r>
              <a:rPr lang="en-US" i="1" dirty="0"/>
              <a:t>                  </a:t>
            </a:r>
            <a:r>
              <a:rPr lang="en-US" i="1" spc="80" dirty="0"/>
              <a:t>    </a:t>
            </a:r>
            <a:r>
              <a:rPr lang="en-US" i="1" dirty="0"/>
              <a:t>going on right now</a:t>
            </a:r>
          </a:p>
          <a:p>
            <a:pPr>
              <a:spcBef>
                <a:spcPts val="1200"/>
              </a:spcBef>
              <a:buClr>
                <a:schemeClr val="accent3"/>
              </a:buClr>
              <a:buSzPct val="80000"/>
              <a:defRPr/>
            </a:pPr>
            <a:r>
              <a:rPr lang="en-US" b="1" cap="all" dirty="0">
                <a:solidFill>
                  <a:srgbClr val="F5C314"/>
                </a:solidFill>
              </a:rPr>
              <a:t>Time-limited</a:t>
            </a:r>
            <a:r>
              <a:rPr lang="en-US" dirty="0">
                <a:solidFill>
                  <a:srgbClr val="F5C314"/>
                </a:solidFill>
              </a:rPr>
              <a:t> </a:t>
            </a:r>
            <a:r>
              <a:rPr lang="en-US" dirty="0"/>
              <a:t>– </a:t>
            </a:r>
            <a:r>
              <a:rPr lang="en-US" i="1" dirty="0"/>
              <a:t>when will you do this by</a:t>
            </a:r>
            <a:endParaRPr lang="en-US" dirty="0"/>
          </a:p>
        </p:txBody>
      </p:sp>
      <p:pic>
        <p:nvPicPr>
          <p:cNvPr id="2" name="Picture 1" descr="Specific &#10;Measurable &#10;Attainable&#10;Realistic&#10;Timely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276601"/>
            <a:ext cx="7112000" cy="343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4916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ENSW SMS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ENSW CVD 101 Module</a:t>
            </a:r>
          </a:p>
          <a:p>
            <a:r>
              <a:rPr lang="en-US" dirty="0"/>
              <a:t>PCMH SMS Module</a:t>
            </a:r>
          </a:p>
        </p:txBody>
      </p:sp>
    </p:spTree>
    <p:extLst>
      <p:ext uri="{BB962C8B-B14F-4D97-AF65-F5344CB8AC3E}">
        <p14:creationId xmlns:p14="http://schemas.microsoft.com/office/powerpoint/2010/main" val="1193767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your Practices in SMS!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map current SMS (not patient education!) process</a:t>
            </a:r>
          </a:p>
          <a:p>
            <a:pPr lvl="1"/>
            <a:r>
              <a:rPr lang="en-US" dirty="0"/>
              <a:t>May want to process map patients with specific condition (high blood pressure)</a:t>
            </a:r>
          </a:p>
          <a:p>
            <a:pPr lvl="1"/>
            <a:r>
              <a:rPr lang="en-US" dirty="0"/>
              <a:t>Who is doing what?</a:t>
            </a:r>
          </a:p>
          <a:p>
            <a:pPr lvl="1"/>
            <a:r>
              <a:rPr lang="en-US" dirty="0"/>
              <a:t>Where are the gaps?</a:t>
            </a:r>
          </a:p>
        </p:txBody>
      </p:sp>
    </p:spTree>
    <p:extLst>
      <p:ext uri="{BB962C8B-B14F-4D97-AF65-F5344CB8AC3E}">
        <p14:creationId xmlns:p14="http://schemas.microsoft.com/office/powerpoint/2010/main" val="61292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your Practices in SMS!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Facilitate practice developing a global aim statement:</a:t>
            </a:r>
          </a:p>
          <a:p>
            <a:pPr lvl="1"/>
            <a:r>
              <a:rPr lang="en-US" dirty="0"/>
              <a:t>We aim to improve self-management support for our patients with blood pressure over 140/90</a:t>
            </a:r>
          </a:p>
          <a:p>
            <a:r>
              <a:rPr lang="en-US" dirty="0"/>
              <a:t>PDSA cycle:  </a:t>
            </a:r>
          </a:p>
          <a:p>
            <a:pPr lvl="1"/>
            <a:r>
              <a:rPr lang="en-US" dirty="0"/>
              <a:t>Pick small change to test (workflow; shared-decision goal setting)</a:t>
            </a:r>
          </a:p>
          <a:p>
            <a:pPr lvl="1"/>
            <a:r>
              <a:rPr lang="en-US" dirty="0"/>
              <a:t>Continue to build on successes</a:t>
            </a:r>
          </a:p>
          <a:p>
            <a:r>
              <a:rPr lang="en-US" dirty="0"/>
              <a:t>SMS presentation to practice</a:t>
            </a:r>
          </a:p>
          <a:p>
            <a:r>
              <a:rPr lang="en-US" dirty="0"/>
              <a:t>Review the “12 Key Principles for Effective SMS in Primary Care”  - group activity – how many are the practices doing?</a:t>
            </a:r>
          </a:p>
        </p:txBody>
      </p:sp>
    </p:spTree>
    <p:extLst>
      <p:ext uri="{BB962C8B-B14F-4D97-AF65-F5344CB8AC3E}">
        <p14:creationId xmlns:p14="http://schemas.microsoft.com/office/powerpoint/2010/main" val="2757181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Secrets to SMS Success!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Commitment to SMS needs to be practice-wide; and one-to-two practice members need to be assigned this role:</a:t>
            </a:r>
          </a:p>
          <a:p>
            <a:pPr lvl="1"/>
            <a:r>
              <a:rPr lang="en-US" dirty="0"/>
              <a:t>Registered dietitian, health coach, health educator, patient navigator, care manager, medical assistant</a:t>
            </a:r>
          </a:p>
          <a:p>
            <a:pPr lvl="1"/>
            <a:r>
              <a:rPr lang="en-US" dirty="0"/>
              <a:t>Needs to have training in motivational interviewing and evidence-based lifestyle recommendations</a:t>
            </a:r>
          </a:p>
          <a:p>
            <a:pPr lvl="1"/>
            <a:r>
              <a:rPr lang="en-US" dirty="0"/>
              <a:t>Effective communication methods among practice team members</a:t>
            </a:r>
          </a:p>
          <a:p>
            <a:pPr lvl="1"/>
            <a:r>
              <a:rPr lang="en-US" dirty="0"/>
              <a:t>Follow up with patients is key!</a:t>
            </a:r>
          </a:p>
        </p:txBody>
      </p:sp>
    </p:spTree>
    <p:extLst>
      <p:ext uri="{BB962C8B-B14F-4D97-AF65-F5344CB8AC3E}">
        <p14:creationId xmlns:p14="http://schemas.microsoft.com/office/powerpoint/2010/main" val="255037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1097280" anchor="ctr" anchorCtr="0"/>
          <a:lstStyle/>
          <a:p>
            <a:pPr algn="just"/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2400" dirty="0"/>
              <a:t>Thank You!</a:t>
            </a:r>
          </a:p>
          <a:p>
            <a:endParaRPr lang="en-US" dirty="0"/>
          </a:p>
          <a:p>
            <a:r>
              <a:rPr lang="en-US" dirty="0"/>
              <a:t>Contact:</a:t>
            </a:r>
          </a:p>
          <a:p>
            <a:r>
              <a:rPr lang="en-US" dirty="0">
                <a:hlinkClick r:id="rId2"/>
              </a:rPr>
              <a:t>Bonnie.Jortberg@ucdenver.edu</a:t>
            </a:r>
            <a:endParaRPr lang="en-US" dirty="0"/>
          </a:p>
          <a:p>
            <a:r>
              <a:rPr lang="en-US" dirty="0">
                <a:hlinkClick r:id="rId3"/>
              </a:rPr>
              <a:t>Robyn.Wearner@ucdenver.edu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7466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2318860" y="5105400"/>
            <a:ext cx="9495769" cy="144054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hlinkClick r:id="rId2"/>
              </a:rPr>
              <a:t>http://www.practiceinnovationco.org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4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25CF3-5D08-409F-BF98-B2955161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29982-8857-4F5D-8652-D74F3F4B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z="2800" dirty="0"/>
              <a:t>Describe the differences between patient education and self-management support.</a:t>
            </a:r>
          </a:p>
          <a:p>
            <a:r>
              <a:rPr lang="en-US" sz="2800" dirty="0"/>
              <a:t>Discuss health behavior change techniques, such as Motivational Interviewing.</a:t>
            </a:r>
          </a:p>
          <a:p>
            <a:r>
              <a:rPr lang="en-US" sz="2800" dirty="0"/>
              <a:t>Describe strategies for implementation of self-management support into primary care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29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SMS?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800" dirty="0"/>
              <a:t>The assistance that clinicians, staff, and other care providers give patients with chronic disease, to develop their self-care skills and commitment to daily decisions that improve health behaviors and clinical outcomes.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8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SMS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04789"/>
            <a:ext cx="10554574" cy="4459265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High Blood Pressure:</a:t>
            </a:r>
          </a:p>
          <a:p>
            <a:pPr lvl="1"/>
            <a:r>
              <a:rPr lang="en-US" sz="2600" dirty="0"/>
              <a:t>2003-2010 30% (66.9 million) Americans have HBP</a:t>
            </a:r>
          </a:p>
          <a:p>
            <a:pPr lvl="1"/>
            <a:r>
              <a:rPr lang="en-US" sz="2600" dirty="0"/>
              <a:t>53.5% do not have HBP controlled</a:t>
            </a:r>
          </a:p>
          <a:p>
            <a:r>
              <a:rPr lang="en-US" sz="2600" dirty="0"/>
              <a:t>Diabetes:</a:t>
            </a:r>
          </a:p>
          <a:p>
            <a:pPr lvl="1"/>
            <a:r>
              <a:rPr lang="en-US" sz="2600" dirty="0"/>
              <a:t>2012:  9.3% of population (29.1 million Americans)</a:t>
            </a:r>
          </a:p>
          <a:p>
            <a:pPr lvl="1"/>
            <a:r>
              <a:rPr lang="en-US" sz="2600" dirty="0"/>
              <a:t>~30% have HgA1c of &lt;9.0% (&lt;7.0% normal)</a:t>
            </a:r>
          </a:p>
          <a:p>
            <a:pPr marL="457200" lvl="1" indent="0">
              <a:buNone/>
            </a:pPr>
            <a:endParaRPr lang="en-US" sz="2400" dirty="0">
              <a:hlinkClick r:id="rId2"/>
            </a:endParaRPr>
          </a:p>
          <a:p>
            <a:pPr marL="457200" lvl="1" indent="0">
              <a:buNone/>
            </a:pPr>
            <a:endParaRPr lang="en-US" sz="2400" dirty="0">
              <a:hlinkClick r:id="rId2"/>
            </a:endParaRPr>
          </a:p>
          <a:p>
            <a:pPr marL="457200" lvl="1" indent="0">
              <a:buNone/>
            </a:pPr>
            <a:endParaRPr lang="en-US" sz="2400" dirty="0">
              <a:hlinkClick r:id="rId2"/>
            </a:endParaRPr>
          </a:p>
          <a:p>
            <a:pPr marL="457200" lvl="1" indent="-169863">
              <a:buNone/>
            </a:pPr>
            <a:r>
              <a:rPr lang="en-US" sz="1900" dirty="0">
                <a:hlinkClick r:id="rId2"/>
              </a:rPr>
              <a:t>http://www.cdc.gov/mmwr/preview/mmwrhtml/mm6135a3.htm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31739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34662"/>
            <a:ext cx="10571998" cy="970450"/>
          </a:xfrm>
        </p:spPr>
        <p:txBody>
          <a:bodyPr/>
          <a:lstStyle/>
          <a:p>
            <a:r>
              <a:rPr lang="en-US" dirty="0"/>
              <a:t>Patient Engagement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066" y="3345651"/>
            <a:ext cx="3747585" cy="3638763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Patient Education </a:t>
            </a:r>
          </a:p>
          <a:p>
            <a:pPr lvl="1"/>
            <a:r>
              <a:rPr lang="en-US" sz="2000" dirty="0"/>
              <a:t>Patient receiving material, instruction and advice.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 descr="doctor with patien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259" y="2509308"/>
            <a:ext cx="2938183" cy="3221792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61562" y="3345650"/>
            <a:ext cx="4247102" cy="363876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u="sng" dirty="0"/>
              <a:t>Self-Management Support</a:t>
            </a:r>
          </a:p>
          <a:p>
            <a:pPr lvl="1"/>
            <a:r>
              <a:rPr lang="en-US" sz="2000" dirty="0"/>
              <a:t>Patient is making decisions, setting goals and practicing skills.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1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0126" y="2582896"/>
            <a:ext cx="5185873" cy="3638763"/>
          </a:xfrm>
        </p:spPr>
        <p:txBody>
          <a:bodyPr/>
          <a:lstStyle/>
          <a:p>
            <a:r>
              <a:rPr lang="en-US" dirty="0">
                <a:hlinkClick r:id="rId2"/>
              </a:rPr>
              <a:t>Twelve Evidence-Based Principles for Implementing Self-Management Support in Primary Care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Interventions to Promote Physical Activity and Dietary Lifestyle Changes for Cardiovascular Risk Factor Reduction in Adults: A Scientific Statement From the Interventions to Promote Physical Activity and Dietary Lifestyle Changes From the American Heart Association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16727"/>
            <a:ext cx="5194583" cy="3270247"/>
          </a:xfrm>
        </p:spPr>
        <p:txBody>
          <a:bodyPr/>
          <a:lstStyle/>
          <a:p>
            <a:r>
              <a:rPr lang="en-US" dirty="0">
                <a:hlinkClick r:id="rId4"/>
              </a:rPr>
              <a:t>Factors influencing the adoption of self-management solutions: an interpretive synthesis of the literature on stakeholder experiences</a:t>
            </a:r>
            <a:endParaRPr lang="en-US" dirty="0"/>
          </a:p>
          <a:p>
            <a:r>
              <a:rPr lang="en-US" dirty="0">
                <a:hlinkClick r:id="rId5"/>
              </a:rPr>
              <a:t>Four-Year Weight Losses in the Look AHEAD Study: Factors Associated with Long-Term Success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5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Evidence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randomized clinical trials have proven that SMS  focused on lifestyle changes---including weight loss and improved nutrition and physical activity---is effective in treating and preventing diabetes. (Research abstracts available on request.)</a:t>
            </a:r>
          </a:p>
          <a:p>
            <a:r>
              <a:rPr lang="en-US" dirty="0"/>
              <a:t>SMS improves clinical outcomes like HgA1C and BP</a:t>
            </a:r>
          </a:p>
          <a:p>
            <a:r>
              <a:rPr lang="en-US" dirty="0"/>
              <a:t>SMS can improve adherence to diabetes medications</a:t>
            </a:r>
          </a:p>
          <a:p>
            <a:r>
              <a:rPr lang="en-US" dirty="0"/>
              <a:t>Patients with enhanced self-care skills make better use of healthcare professionals’ time during appointments and other interactions.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79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94" y="317824"/>
            <a:ext cx="109728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12 Key Principles for Effective SMS in Primary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Clinical and health behavior assessments are brief and targeted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Evidence-based information is used to guide patient-clinician discussions and shared decisions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Clinicians and staff maintain a nonjudgmental approach to patients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Patients and clinicians collaboratively prioritize &amp; set goals &amp; action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Patients and clinicians collaborative identify and solve goal-related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Patients work on SMS with several members of the health care team; the commitment to SMS is practice-wide </a:t>
            </a:r>
          </a:p>
          <a:p>
            <a:pPr marL="514350" indent="0">
              <a:buNone/>
            </a:pPr>
            <a:endParaRPr lang="en-US" dirty="0"/>
          </a:p>
          <a:p>
            <a:pPr marL="514350" indent="0">
              <a:buNone/>
            </a:pPr>
            <a:r>
              <a:rPr lang="en-US" dirty="0"/>
              <a:t>The Joint Commission Journal on Quality and Patient Safety, Dec 2010; </a:t>
            </a:r>
            <a:br>
              <a:rPr lang="en-US" dirty="0"/>
            </a:br>
            <a:r>
              <a:rPr lang="en-US" dirty="0"/>
              <a:t>Vol 36, No. 12. 561-70.</a:t>
            </a:r>
          </a:p>
        </p:txBody>
      </p:sp>
    </p:spTree>
    <p:extLst>
      <p:ext uri="{BB962C8B-B14F-4D97-AF65-F5344CB8AC3E}">
        <p14:creationId xmlns:p14="http://schemas.microsoft.com/office/powerpoint/2010/main" val="74469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49" y="332760"/>
            <a:ext cx="109728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12 Key Principles for Effective    SMS in Primary Care  </a:t>
            </a:r>
            <a:r>
              <a:rPr lang="en-US" sz="4000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109728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SMS interventions are delivered in a variety of formats (in person, by phone, online, via print materials)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focus is patient self-efficacy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The health care team provides timely, active follow-up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Case management is provided for selected patients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Patients are linked to evidence-based community programs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SMS is delivered and reinforced in numerous and multifaceted interventions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54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5327</TotalTime>
  <Words>1025</Words>
  <Application>Microsoft Office PowerPoint</Application>
  <PresentationFormat>Widescreen</PresentationFormat>
  <Paragraphs>122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Century Gothic</vt:lpstr>
      <vt:lpstr>Wingdings 2</vt:lpstr>
      <vt:lpstr>Quotable</vt:lpstr>
      <vt:lpstr>Self-Management Support Strategies for Improving CVD Risk Factors – Practice Engagement!</vt:lpstr>
      <vt:lpstr>Objectives</vt:lpstr>
      <vt:lpstr>What is SMS?</vt:lpstr>
      <vt:lpstr>Why is SMS Important?</vt:lpstr>
      <vt:lpstr>Patient Engagement </vt:lpstr>
      <vt:lpstr>Evidence</vt:lpstr>
      <vt:lpstr>Summary of Evidence </vt:lpstr>
      <vt:lpstr>12 Key Principles for Effective SMS in Primary Care</vt:lpstr>
      <vt:lpstr>12 Key Principles for Effective    SMS in Primary Care  (continued)</vt:lpstr>
      <vt:lpstr>SMS and CVD</vt:lpstr>
      <vt:lpstr>Key CVD Lifestyle Recommendations</vt:lpstr>
      <vt:lpstr>Goal Setting… S.M.A.R.T. Goals</vt:lpstr>
      <vt:lpstr>ENSW SMS Resources</vt:lpstr>
      <vt:lpstr>Engaging your Practices in SMS! 1</vt:lpstr>
      <vt:lpstr>Engaging your Practices in SMS! 2</vt:lpstr>
      <vt:lpstr>Secrets to SMS Success!</vt:lpstr>
      <vt:lpstr>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Self-Management Support</dc:title>
  <dc:subject>Self-Management Support Strategies for Improving CVD Risk Factors</dc:subject>
  <dc:creator>University of Colorado at Denver; Agency for Health Care Research and Quality (AHRQ)</dc:creator>
  <cp:keywords>quality improvement, QI, clinic, practice, primary care, practice engagement, practice improvement</cp:keywords>
  <cp:lastModifiedBy>Portia T</cp:lastModifiedBy>
  <cp:revision>43</cp:revision>
  <dcterms:created xsi:type="dcterms:W3CDTF">2016-01-07T14:26:28Z</dcterms:created>
  <dcterms:modified xsi:type="dcterms:W3CDTF">2018-08-08T17:50:32Z</dcterms:modified>
  <cp:category/>
</cp:coreProperties>
</file>