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60" r:id="rId5"/>
    <p:sldMasterId id="2147483671" r:id="rId6"/>
  </p:sldMasterIdLst>
  <p:notesMasterIdLst>
    <p:notesMasterId r:id="rId79"/>
  </p:notesMasterIdLst>
  <p:sldIdLst>
    <p:sldId id="323" r:id="rId7"/>
    <p:sldId id="2147327453" r:id="rId8"/>
    <p:sldId id="287" r:id="rId9"/>
    <p:sldId id="2147327468" r:id="rId10"/>
    <p:sldId id="273" r:id="rId11"/>
    <p:sldId id="2147327415" r:id="rId12"/>
    <p:sldId id="2147327413" r:id="rId13"/>
    <p:sldId id="2147327411" r:id="rId14"/>
    <p:sldId id="2147327414" r:id="rId15"/>
    <p:sldId id="325" r:id="rId16"/>
    <p:sldId id="2147327416" r:id="rId17"/>
    <p:sldId id="277" r:id="rId18"/>
    <p:sldId id="292" r:id="rId19"/>
    <p:sldId id="2147327448" r:id="rId20"/>
    <p:sldId id="2147327452" r:id="rId21"/>
    <p:sldId id="320" r:id="rId22"/>
    <p:sldId id="2147327417" r:id="rId23"/>
    <p:sldId id="2147327418" r:id="rId24"/>
    <p:sldId id="2147327419" r:id="rId25"/>
    <p:sldId id="2147327451" r:id="rId26"/>
    <p:sldId id="321" r:id="rId27"/>
    <p:sldId id="2147327434" r:id="rId28"/>
    <p:sldId id="2147327435" r:id="rId29"/>
    <p:sldId id="2147327436" r:id="rId30"/>
    <p:sldId id="2147327450" r:id="rId31"/>
    <p:sldId id="322" r:id="rId32"/>
    <p:sldId id="2147327437" r:id="rId33"/>
    <p:sldId id="2147327438" r:id="rId34"/>
    <p:sldId id="2147327454" r:id="rId35"/>
    <p:sldId id="2147327439" r:id="rId36"/>
    <p:sldId id="2147327427" r:id="rId37"/>
    <p:sldId id="293" r:id="rId38"/>
    <p:sldId id="2147327440" r:id="rId39"/>
    <p:sldId id="2147327422" r:id="rId40"/>
    <p:sldId id="2147327441" r:id="rId41"/>
    <p:sldId id="2147327442" r:id="rId42"/>
    <p:sldId id="2147327443" r:id="rId43"/>
    <p:sldId id="2147327444" r:id="rId44"/>
    <p:sldId id="2147327445" r:id="rId45"/>
    <p:sldId id="2147327446" r:id="rId46"/>
    <p:sldId id="2147327429" r:id="rId47"/>
    <p:sldId id="2147327420" r:id="rId48"/>
    <p:sldId id="2147327421" r:id="rId49"/>
    <p:sldId id="2147327423" r:id="rId50"/>
    <p:sldId id="294" r:id="rId51"/>
    <p:sldId id="298" r:id="rId52"/>
    <p:sldId id="297" r:id="rId53"/>
    <p:sldId id="296" r:id="rId54"/>
    <p:sldId id="2147327460" r:id="rId55"/>
    <p:sldId id="2147327462" r:id="rId56"/>
    <p:sldId id="2147327464" r:id="rId57"/>
    <p:sldId id="2147327465" r:id="rId58"/>
    <p:sldId id="2147327466" r:id="rId59"/>
    <p:sldId id="299" r:id="rId60"/>
    <p:sldId id="2147327430" r:id="rId61"/>
    <p:sldId id="2147327431" r:id="rId62"/>
    <p:sldId id="2147327432" r:id="rId63"/>
    <p:sldId id="353" r:id="rId64"/>
    <p:sldId id="306" r:id="rId65"/>
    <p:sldId id="308" r:id="rId66"/>
    <p:sldId id="309" r:id="rId67"/>
    <p:sldId id="2147327433" r:id="rId68"/>
    <p:sldId id="324" r:id="rId69"/>
    <p:sldId id="307" r:id="rId70"/>
    <p:sldId id="288" r:id="rId71"/>
    <p:sldId id="286" r:id="rId72"/>
    <p:sldId id="289" r:id="rId73"/>
    <p:sldId id="2147327447" r:id="rId74"/>
    <p:sldId id="2147327457" r:id="rId75"/>
    <p:sldId id="2147327469" r:id="rId76"/>
    <p:sldId id="310" r:id="rId77"/>
    <p:sldId id="2147327456"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3FD301-F1A4-FF52-CDFA-3C038D65FC61}" name="Schnaier, Jenny (AHRQ/CEPI)" initials="S(" userId="S::jenny.schnaier@ahrq.hhs.gov::6f88ba80-a997-4595-af55-f185bf0daad4" providerId="AD"/>
  <p188:author id="{F7D8D24B-5CB7-8962-5FCB-A17B1063E231}" name="Deutsch, Ellen (AHRQ/CQuIPS)" initials="D(" userId="S::ellen.deutsch@ahrq.hhs.gov::9212e4d0-7051-40ba-95a8-b30de3b408c4" providerId="AD"/>
  <p188:author id="{C338FB4E-16E1-0BB6-41B1-4E22CE7F7120}" name="Sandmeyer, Brent (AHRQ/CEPI)" initials="BAS" userId="Sandmeyer, Brent (AHRQ/CEPI)" providerId="None"/>
  <p188:author id="{7AA5B053-EFDC-7BDE-B6A9-34E67C7E0E3E}" name="DeLaMare, Jan (AHRQ/CEPI)" initials="DJ(" userId="S::Jan.DeLaMare@ahrq.hhs.gov::9ed9e77c-b7c5-47f4-8738-127a6ea27657" providerId="AD"/>
  <p188:author id="{E3B9A777-B925-6C73-7665-8C6E01C2E806}" name="Blake, Jodi (AHRQ/CEPI)" initials="B(" userId="S::jodi.blake@ahrq.hhs.gov::c1c1edae-3fa3-4f76-9ad0-39eaae1486e4" providerId="AD"/>
  <p188:author id="{24CD8098-99ED-3DE8-E064-A3FA0F06A5F0}" name="Schnaier, Jenny (AHRQ/CEPI)" initials="SJ(" userId="S::Jenny.Schnaier@ahrq.hhs.gov::6f88ba80-a997-4595-af55-f185bf0daad4" providerId="AD"/>
  <p188:author id="{19370CAC-9F66-BD67-89F0-290BEB17482F}" name="Simpson, Matthew (AHRQ/CEPI)" initials="SM(" userId="S::Matthew.Simpson@ahrq.hhs.gov::db4224cb-7c76-4543-ab22-dc8f447f7581" providerId="AD"/>
  <p188:author id="{96D260E7-55DE-73BC-90FF-7EBB0B355E35}" name="Crosson, Jesse (AHRQ/CFACT)" initials="CJ(" userId="S::Jesse.Crosson@ahrq.hhs.gov::bc7aa203-8ea3-4972-9c16-2bfd6ed55041" providerId="AD"/>
  <p188:author id="{DE19F7EF-3FBD-C21A-BE81-F6252D637264}" name="Lakew, Rebecca (AHRQ/CEPI)" initials="L(" userId="S::rebecca.lakew@ahrq.hhs.gov::fb86b132-94e9-4def-aa19-6e238773387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828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E90FA-8CBC-0503-96B0-EB27E41DE1BE}" v="6" dt="2024-09-26T18:51:56.253"/>
    <p1510:client id="{165DDA2D-FE51-4BDC-8561-6E57CC7DCB5A}" v="924" dt="2024-09-26T18:48:44.572"/>
    <p1510:client id="{1C649106-28FE-4EE5-A1FF-BC1B09E12552}" v="33" dt="2024-09-27T14:38:37.412"/>
    <p1510:client id="{1FBD4585-0991-2271-DFC7-5C28871C85AC}" v="1" dt="2024-09-26T20:26:45.191"/>
    <p1510:client id="{3A986F3D-F3ED-4E6C-AEF5-52C88926EC8B}" vWet="2" dt="2024-09-26T18:32:28.766"/>
    <p1510:client id="{3BDF86B8-9B80-11AE-83A2-757EF8649392}" v="57" dt="2024-09-26T17:24:18.733"/>
    <p1510:client id="{FBA07E6C-12E4-38CF-EA0A-66B73FDD364C}" v="126" dt="2024-09-27T15:40:05.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6" autoAdjust="0"/>
    <p:restoredTop sz="86399" autoAdjust="0"/>
  </p:normalViewPr>
  <p:slideViewPr>
    <p:cSldViewPr snapToGrid="0">
      <p:cViewPr varScale="1">
        <p:scale>
          <a:sx n="69" d="100"/>
          <a:sy n="69" d="100"/>
        </p:scale>
        <p:origin x="96"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heme" Target="theme/theme1.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9D1F5-8FCB-46FC-A3D4-B24D0196B3F8}" type="datetimeFigureOut">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F7F9A-3F07-4CED-8BB8-152B733787F7}" type="slidenum">
              <a:t>‹#›</a:t>
            </a:fld>
            <a:endParaRPr lang="en-US"/>
          </a:p>
        </p:txBody>
      </p:sp>
    </p:spTree>
    <p:extLst>
      <p:ext uri="{BB962C8B-B14F-4D97-AF65-F5344CB8AC3E}">
        <p14:creationId xmlns:p14="http://schemas.microsoft.com/office/powerpoint/2010/main" val="216692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hrq.gov/evidencenow/tools/finding-sustainable-funding.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ffectivehealthcare.ahrq.gov/"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grants.nih.gov/grants/guide/rfa-files/RFA-HS-24-004.html#_Section%20VI.%20Award%20Administration%20Information"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hrq.gov/research/findings/nhqrdr/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ifa.usda.gov/about-nifa/how-we-work/extension/cooperative-extension-syste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ahrq.gov/learning-health-systems/about.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a:p>
        </p:txBody>
      </p:sp>
    </p:spTree>
    <p:extLst>
      <p:ext uri="{BB962C8B-B14F-4D97-AF65-F5344CB8AC3E}">
        <p14:creationId xmlns:p14="http://schemas.microsoft.com/office/powerpoint/2010/main" val="3376084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33333"/>
                </a:solidFill>
                <a:effectLst/>
                <a:latin typeface="Helvetica Neue"/>
              </a:rPr>
              <a:t>Healthcare Extension Agent(s):</a:t>
            </a:r>
            <a:r>
              <a:rPr lang="en-US" b="0" i="0">
                <a:solidFill>
                  <a:srgbClr val="333333"/>
                </a:solidFill>
                <a:effectLst/>
                <a:latin typeface="Helvetica Neue"/>
              </a:rPr>
              <a:t> Individual(s) who provides external support to improve the healthcare delivery system to improve population health. Healthcare extension agents work to achieve the goals of the Cooperative. Examples of healthcare extension agents include education and training professionals; health IT advisors; human factors, systems engineering or task analysis experts; implementation experts; practice facilitators and coaches.</a:t>
            </a:r>
            <a:endParaRPr lang="en-US" b="1" i="0">
              <a:solidFill>
                <a:srgbClr val="333333"/>
              </a:solidFill>
              <a:effectLst/>
              <a:latin typeface="Helvetica Neue"/>
            </a:endParaRPr>
          </a:p>
          <a:p>
            <a:pPr algn="l"/>
            <a:endParaRPr lang="en-US" b="1" i="0">
              <a:solidFill>
                <a:srgbClr val="333333"/>
              </a:solidFill>
              <a:effectLst/>
              <a:latin typeface="Helvetica Neue"/>
            </a:endParaRPr>
          </a:p>
          <a:p>
            <a:pPr algn="l"/>
            <a:r>
              <a:rPr lang="en-US" b="1" i="0">
                <a:solidFill>
                  <a:srgbClr val="333333"/>
                </a:solidFill>
                <a:effectLst/>
                <a:latin typeface="Helvetica Neue"/>
              </a:rPr>
              <a:t>Engagement, Training, Education, and Assistance Core</a:t>
            </a:r>
            <a:r>
              <a:rPr lang="en-US" b="0" i="0">
                <a:solidFill>
                  <a:srgbClr val="333333"/>
                </a:solidFill>
                <a:effectLst/>
                <a:latin typeface="Helvetica Neue"/>
              </a:rPr>
              <a:t> is responsible for establishing and maintaining relationships with safety net healthcare delivery organizations and community partners and providing training, education, and assistance to support the improvement goals of the initiative. Applicants are expected to build on existing relationships and that this core will be staffed with individuals with ties to the regions and communities they serve. Cooperatives may start by delivering extension services in sub-state regions.</a:t>
            </a:r>
          </a:p>
          <a:p>
            <a:pPr algn="l"/>
            <a:endParaRPr lang="en-US" b="0" i="0">
              <a:solidFill>
                <a:srgbClr val="333333"/>
              </a:solidFill>
              <a:effectLst/>
              <a:latin typeface="Helvetica Neue"/>
            </a:endParaRPr>
          </a:p>
          <a:p>
            <a:pPr algn="l">
              <a:buFont typeface="Arial" panose="020B0604020202020204" pitchFamily="34" charset="0"/>
              <a:buChar char="•"/>
            </a:pPr>
            <a:r>
              <a:rPr lang="en-US" b="1" i="0">
                <a:solidFill>
                  <a:srgbClr val="333333"/>
                </a:solidFill>
                <a:effectLst/>
                <a:latin typeface="Helvetica Neue"/>
              </a:rPr>
              <a:t>Healthcare extension agents will be key to implementing the Cooperative's initiative.</a:t>
            </a:r>
            <a:r>
              <a:rPr lang="en-US" b="0" i="0">
                <a:solidFill>
                  <a:srgbClr val="333333"/>
                </a:solidFill>
                <a:effectLst/>
                <a:latin typeface="Helvetica Neue"/>
              </a:rPr>
              <a:t> Healthcare extension agents will be responsible for assisting with implementing the selected healthcare delivery improvements and implementation strategies based on PCOR evidence and informed by local and regional safety net healthcare delivery organizations, healthcare professionals, and patients and families. Healthcare extension agents will assist safety net healthcare delivery organizations develop an implementation plan. This plan must include the ability to tailor the implementation strategies to improve the fit with their organizations and make adaptations to address the needs of different populations the organization serves. Healthcare extension agents will learn from these partners about the regional and local successes and challenges in implementing evidence-based, patient-centered healthcare improvements in safety net healthcare delivery organizations. This will give the Cooperative a real-time understanding of implementation progress, guide potential adaptations to the intervention(s) or implementation strategies, and problem-solve issues with the Multistakeholder Council.   </a:t>
            </a:r>
          </a:p>
          <a:p>
            <a:pPr algn="l">
              <a:buFont typeface="Arial" panose="020B0604020202020204" pitchFamily="34" charset="0"/>
              <a:buChar char="•"/>
            </a:pPr>
            <a:endParaRPr lang="en-US" b="0" i="0">
              <a:solidFill>
                <a:srgbClr val="333333"/>
              </a:solidFill>
              <a:effectLst/>
              <a:latin typeface="Helvetica Neue"/>
            </a:endParaRPr>
          </a:p>
          <a:p>
            <a:pPr algn="l">
              <a:buFont typeface="Arial" panose="020B0604020202020204" pitchFamily="34" charset="0"/>
              <a:buChar char="•"/>
            </a:pPr>
            <a:r>
              <a:rPr lang="en-US" b="0" i="0">
                <a:solidFill>
                  <a:srgbClr val="333333"/>
                </a:solidFill>
                <a:effectLst/>
                <a:latin typeface="Helvetica Neue"/>
              </a:rPr>
              <a:t>Healthcare extension agents may develop activities such as (1) convening a statewide or sub-state regional learning community, (2) providing tailored support to specific healthcare delivery organizations, (3) engaging managed care organizations in improving the quality of the services they deliver, (4) working with community-based organizations to encourage involvement in improvement activities, (5) presenting information to policymakers and payers to inform their decisions, (6) assisting organizations in leveraging their health information technology to build capacity to monitor improvement efforts, (7) analyzing and improving work processes and workforce composition, and (8) addressing healthcare workforce needs through training and education. They may also collect information about healthcare delivery organizations and community priorities and share their observations with other state initiatives.</a:t>
            </a:r>
          </a:p>
          <a:p>
            <a:pPr algn="l">
              <a:buFont typeface="Arial" panose="020B0604020202020204" pitchFamily="34" charset="0"/>
              <a:buChar char="•"/>
            </a:pPr>
            <a:endParaRPr lang="en-US" b="0" i="0">
              <a:solidFill>
                <a:srgbClr val="333333"/>
              </a:solidFill>
              <a:effectLst/>
              <a:latin typeface="Helvetica Neue"/>
            </a:endParaRPr>
          </a:p>
          <a:p>
            <a:pPr algn="l">
              <a:buFont typeface="Arial" panose="020B0604020202020204" pitchFamily="34" charset="0"/>
              <a:buChar char="•"/>
            </a:pPr>
            <a:r>
              <a:rPr lang="en-US" b="0" i="0">
                <a:solidFill>
                  <a:srgbClr val="333333"/>
                </a:solidFill>
                <a:effectLst/>
                <a:latin typeface="Helvetica Neue"/>
              </a:rPr>
              <a:t>Given the breadth of activities that healthcare extension agents may perform, Cooperatives may deploy more than one type of agent to address these needs. If the applicant organization cannot employ healthcare extension agents directly, they must partner or subcontract with organizations with that capacity. Healthcare extension agents must focus on safety net healthcare delivery organizations but may work with other organizations to achieve the initiative's goals.</a:t>
            </a:r>
          </a:p>
          <a:p>
            <a:pPr algn="l">
              <a:buFont typeface="Arial" panose="020B0604020202020204" pitchFamily="34" charset="0"/>
              <a:buChar char="•"/>
            </a:pPr>
            <a:endParaRPr lang="en-US" b="0" i="0">
              <a:solidFill>
                <a:srgbClr val="333333"/>
              </a:solidFill>
              <a:effectLst/>
              <a:latin typeface="Helvetica Neue"/>
            </a:endParaRPr>
          </a:p>
          <a:p>
            <a:pPr algn="l">
              <a:buFont typeface="Arial" panose="020B0604020202020204" pitchFamily="34" charset="0"/>
              <a:buChar char="•"/>
            </a:pPr>
            <a:r>
              <a:rPr lang="en-US" b="1" i="0">
                <a:solidFill>
                  <a:srgbClr val="333333"/>
                </a:solidFill>
                <a:effectLst/>
                <a:latin typeface="Helvetica Neue"/>
              </a:rPr>
              <a:t>Facilitate learning across the state.</a:t>
            </a:r>
            <a:r>
              <a:rPr lang="en-US" b="0" i="0">
                <a:solidFill>
                  <a:srgbClr val="333333"/>
                </a:solidFill>
                <a:effectLst/>
                <a:latin typeface="Helvetica Neue"/>
              </a:rPr>
              <a:t> Throughout the award period, the Cooperative must develop relationships with members of the safety net healthcare delivery organizations, healthcare professionals, and other partners to facilitate shared learning throughout the initiative. This may include activities such as:</a:t>
            </a:r>
          </a:p>
          <a:p>
            <a:pPr marL="742950" lvl="1" indent="-285750" algn="l">
              <a:buFont typeface="Arial" panose="020B0604020202020204" pitchFamily="34" charset="0"/>
              <a:buChar char="•"/>
            </a:pPr>
            <a:r>
              <a:rPr lang="en-US" b="0" i="0">
                <a:solidFill>
                  <a:srgbClr val="333333"/>
                </a:solidFill>
                <a:effectLst/>
                <a:latin typeface="Helvetica Neue"/>
              </a:rPr>
              <a:t>Sharing local barriers and corresponding solutions to implementing healthcare delivery improvements as part of the initiative.</a:t>
            </a:r>
          </a:p>
          <a:p>
            <a:pPr marL="742950" lvl="1" indent="-285750" algn="l">
              <a:buFont typeface="Arial" panose="020B0604020202020204" pitchFamily="34" charset="0"/>
              <a:buChar char="•"/>
            </a:pPr>
            <a:r>
              <a:rPr lang="en-US" b="0" i="0">
                <a:solidFill>
                  <a:srgbClr val="333333"/>
                </a:solidFill>
                <a:effectLst/>
                <a:latin typeface="Helvetica Neue"/>
              </a:rPr>
              <a:t>Sharing local facilitators to implement healthcare delivery improvements as part of the initiative.</a:t>
            </a:r>
          </a:p>
          <a:p>
            <a:pPr marL="742950" lvl="1" indent="-285750" algn="l">
              <a:buFont typeface="Arial" panose="020B0604020202020204" pitchFamily="34" charset="0"/>
              <a:buChar char="•"/>
            </a:pPr>
            <a:r>
              <a:rPr lang="en-US" b="0" i="0">
                <a:solidFill>
                  <a:srgbClr val="333333"/>
                </a:solidFill>
                <a:effectLst/>
                <a:latin typeface="Helvetica Neue"/>
              </a:rPr>
              <a:t>Sharing methods for meaningful engagement and partnership with communities.</a:t>
            </a:r>
          </a:p>
          <a:p>
            <a:pPr marL="742950" lvl="1" indent="-285750" algn="l">
              <a:buFont typeface="Arial" panose="020B0604020202020204" pitchFamily="34" charset="0"/>
              <a:buChar char="•"/>
            </a:pPr>
            <a:r>
              <a:rPr lang="en-US" b="0" i="0">
                <a:solidFill>
                  <a:srgbClr val="333333"/>
                </a:solidFill>
                <a:effectLst/>
                <a:latin typeface="Helvetica Neue"/>
              </a:rPr>
              <a:t>Sharing resources from other state and federal initiatives to improve the initiative's implementation.</a:t>
            </a:r>
          </a:p>
          <a:p>
            <a:pPr marL="742950" lvl="1" indent="-285750" algn="l">
              <a:buFont typeface="Arial" panose="020B0604020202020204" pitchFamily="34" charset="0"/>
              <a:buChar char="•"/>
            </a:pPr>
            <a:r>
              <a:rPr lang="en-US" b="0" i="0">
                <a:solidFill>
                  <a:srgbClr val="333333"/>
                </a:solidFill>
                <a:effectLst/>
                <a:latin typeface="Helvetica Neue"/>
              </a:rPr>
              <a:t>Sharing interim results developed by the Monitoring, Feedback, and Evaluation Core from their monitoring efforts and giving feedback to improve implementation efforts as part of the initiative.</a:t>
            </a:r>
          </a:p>
          <a:p>
            <a:endParaRPr lang="en-US"/>
          </a:p>
        </p:txBody>
      </p:sp>
      <p:sp>
        <p:nvSpPr>
          <p:cNvPr id="4" name="Slide Number Placeholder 3"/>
          <p:cNvSpPr>
            <a:spLocks noGrp="1"/>
          </p:cNvSpPr>
          <p:nvPr>
            <p:ph type="sldNum" sz="quarter" idx="5"/>
          </p:nvPr>
        </p:nvSpPr>
        <p:spPr/>
        <p:txBody>
          <a:bodyPr/>
          <a:lstStyle/>
          <a:p>
            <a:fld id="{F5EF7F9A-3F07-4CED-8BB8-152B733787F7}" type="slidenum">
              <a:rPr lang="en-US" smtClean="0"/>
              <a:t>19</a:t>
            </a:fld>
            <a:endParaRPr lang="en-US"/>
          </a:p>
        </p:txBody>
      </p:sp>
    </p:spTree>
    <p:extLst>
      <p:ext uri="{BB962C8B-B14F-4D97-AF65-F5344CB8AC3E}">
        <p14:creationId xmlns:p14="http://schemas.microsoft.com/office/powerpoint/2010/main" val="392227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Helvetica Neue"/>
              </a:rPr>
              <a:t>NEC – National Evaluation Center</a:t>
            </a:r>
          </a:p>
          <a:p>
            <a:pPr algn="l"/>
            <a:endParaRPr lang="en-US" b="1" i="0" dirty="0">
              <a:solidFill>
                <a:srgbClr val="333333"/>
              </a:solidFill>
              <a:effectLst/>
              <a:latin typeface="Helvetica Neue"/>
            </a:endParaRPr>
          </a:p>
          <a:p>
            <a:pPr algn="l"/>
            <a:r>
              <a:rPr lang="en-US" b="1" i="0" dirty="0">
                <a:solidFill>
                  <a:srgbClr val="333333"/>
                </a:solidFill>
                <a:effectLst/>
                <a:latin typeface="Helvetica Neue"/>
              </a:rPr>
              <a:t>Monitor the Cooperative’s activities and performance.</a:t>
            </a:r>
            <a:r>
              <a:rPr lang="en-US" b="0" i="0" dirty="0">
                <a:solidFill>
                  <a:srgbClr val="333333"/>
                </a:solidFill>
                <a:effectLst/>
                <a:latin typeface="Helvetica Neue"/>
              </a:rPr>
              <a:t> The monitoring activities must focus on obtaining regular, frequent information on the Cooperative and initiative using measures and data reporting methods identified in collaboration with the NEC. Each Cooperative must:</a:t>
            </a:r>
          </a:p>
          <a:p>
            <a:pPr algn="l">
              <a:buFont typeface="Arial" panose="020B0604020202020204" pitchFamily="34" charset="0"/>
              <a:buChar char="•"/>
            </a:pPr>
            <a:r>
              <a:rPr lang="en-US" b="0" i="0" dirty="0">
                <a:solidFill>
                  <a:srgbClr val="333333"/>
                </a:solidFill>
                <a:effectLst/>
                <a:latin typeface="Helvetica Neue"/>
              </a:rPr>
              <a:t>Monitor the Cooperative’s governance, operations, functioning, and initiative. Each Cooperative will collect data on its governance, operations, functioning, and initiative and share these data with the NEC.</a:t>
            </a:r>
          </a:p>
          <a:p>
            <a:pPr algn="l">
              <a:buFont typeface="Arial" panose="020B0604020202020204" pitchFamily="34" charset="0"/>
              <a:buChar char="•"/>
            </a:pPr>
            <a:r>
              <a:rPr lang="en-US" b="0" i="0" dirty="0">
                <a:solidFill>
                  <a:srgbClr val="333333"/>
                </a:solidFill>
                <a:effectLst/>
                <a:latin typeface="Helvetica Neue"/>
              </a:rPr>
              <a:t>Report to NEC on measures of practice context, practice-level capacity, implementation, and process measures regarding the initiative's development, uptake of improvements, and implementation strategies as part of the initiative.</a:t>
            </a:r>
          </a:p>
          <a:p>
            <a:pPr algn="l">
              <a:buFont typeface="Arial" panose="020B0604020202020204" pitchFamily="34" charset="0"/>
              <a:buChar char="•"/>
            </a:pPr>
            <a:r>
              <a:rPr lang="en-US" b="0" i="0" dirty="0">
                <a:solidFill>
                  <a:srgbClr val="333333"/>
                </a:solidFill>
                <a:effectLst/>
                <a:latin typeface="Helvetica Neue"/>
              </a:rPr>
              <a:t>Propose monitoring metrics and other measures, recognizing that Cooperatives will ultimately develop and use standard reporting measures identified in collaboration with the NEC after award. Each Cooperative may collect additional data beyond these standard reporting measures.</a:t>
            </a:r>
          </a:p>
        </p:txBody>
      </p:sp>
      <p:sp>
        <p:nvSpPr>
          <p:cNvPr id="4" name="Slide Number Placeholder 3"/>
          <p:cNvSpPr>
            <a:spLocks noGrp="1"/>
          </p:cNvSpPr>
          <p:nvPr>
            <p:ph type="sldNum" sz="quarter" idx="5"/>
          </p:nvPr>
        </p:nvSpPr>
        <p:spPr/>
        <p:txBody>
          <a:bodyPr/>
          <a:lstStyle/>
          <a:p>
            <a:fld id="{F5EF7F9A-3F07-4CED-8BB8-152B733787F7}" type="slidenum">
              <a:rPr lang="en-US" smtClean="0"/>
              <a:t>22</a:t>
            </a:fld>
            <a:endParaRPr lang="en-US"/>
          </a:p>
        </p:txBody>
      </p:sp>
    </p:spTree>
    <p:extLst>
      <p:ext uri="{BB962C8B-B14F-4D97-AF65-F5344CB8AC3E}">
        <p14:creationId xmlns:p14="http://schemas.microsoft.com/office/powerpoint/2010/main" val="279028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33333"/>
                </a:solidFill>
                <a:effectLst/>
                <a:latin typeface="Helvetica Neue"/>
              </a:rPr>
              <a:t>NCC – National Coordinating Center</a:t>
            </a:r>
          </a:p>
          <a:p>
            <a:pPr algn="l"/>
            <a:endParaRPr lang="en-US" b="1" i="0">
              <a:solidFill>
                <a:srgbClr val="333333"/>
              </a:solidFill>
              <a:effectLst/>
              <a:latin typeface="Helvetica Neue"/>
            </a:endParaRPr>
          </a:p>
          <a:p>
            <a:pPr algn="l"/>
            <a:r>
              <a:rPr lang="en-US" b="1" i="0">
                <a:solidFill>
                  <a:srgbClr val="333333"/>
                </a:solidFill>
                <a:effectLst/>
                <a:latin typeface="Helvetica Neue"/>
              </a:rPr>
              <a:t>Feedback and Improvement.</a:t>
            </a:r>
            <a:r>
              <a:rPr lang="en-US" b="0" i="0">
                <a:solidFill>
                  <a:srgbClr val="333333"/>
                </a:solidFill>
                <a:effectLst/>
                <a:latin typeface="Helvetica Neue"/>
              </a:rPr>
              <a:t> Each Cooperative must propose an approach for using self-monitoring and local evaluation data to support ongoing improvement of the initiative. Each Cooperative must:</a:t>
            </a:r>
          </a:p>
          <a:p>
            <a:pPr algn="l">
              <a:buFont typeface="Arial" panose="020B0604020202020204" pitchFamily="34" charset="0"/>
              <a:buChar char="•"/>
            </a:pPr>
            <a:r>
              <a:rPr lang="en-US" b="0" i="0">
                <a:solidFill>
                  <a:srgbClr val="333333"/>
                </a:solidFill>
                <a:effectLst/>
                <a:latin typeface="Helvetica Neue"/>
              </a:rPr>
              <a:t>Detail a process for sharing monitoring and local evaluation data within the Cooperative to inform subsequent improvements.</a:t>
            </a:r>
          </a:p>
          <a:p>
            <a:pPr algn="l">
              <a:buFont typeface="Arial" panose="020B0604020202020204" pitchFamily="34" charset="0"/>
              <a:buChar char="•"/>
            </a:pPr>
            <a:r>
              <a:rPr lang="en-US" b="0" i="0">
                <a:solidFill>
                  <a:srgbClr val="333333"/>
                </a:solidFill>
                <a:effectLst/>
                <a:latin typeface="Helvetica Neue"/>
              </a:rPr>
              <a:t>Share monitoring results and information regularly with partners in the state or sub-state region and the NCC to spread effective practices within the Cooperative and across other Cooperatives.</a:t>
            </a:r>
          </a:p>
          <a:p>
            <a:pPr algn="l">
              <a:buFont typeface="Arial" panose="020B0604020202020204" pitchFamily="34" charset="0"/>
              <a:buChar char="•"/>
            </a:pPr>
            <a:r>
              <a:rPr lang="en-US" b="0" i="0">
                <a:solidFill>
                  <a:srgbClr val="333333"/>
                </a:solidFill>
                <a:effectLst/>
                <a:latin typeface="Helvetica Neue"/>
              </a:rPr>
              <a:t>Translate evaluation findings into information useful to the Cooperative, the Multistakeholder Council, healthcare delivery organizations, and decision-makers across the State.</a:t>
            </a:r>
          </a:p>
        </p:txBody>
      </p:sp>
      <p:sp>
        <p:nvSpPr>
          <p:cNvPr id="4" name="Slide Number Placeholder 3"/>
          <p:cNvSpPr>
            <a:spLocks noGrp="1"/>
          </p:cNvSpPr>
          <p:nvPr>
            <p:ph type="sldNum" sz="quarter" idx="5"/>
          </p:nvPr>
        </p:nvSpPr>
        <p:spPr/>
        <p:txBody>
          <a:bodyPr/>
          <a:lstStyle/>
          <a:p>
            <a:fld id="{F5EF7F9A-3F07-4CED-8BB8-152B733787F7}" type="slidenum">
              <a:rPr lang="en-US" smtClean="0"/>
              <a:t>23</a:t>
            </a:fld>
            <a:endParaRPr lang="en-US"/>
          </a:p>
        </p:txBody>
      </p:sp>
    </p:spTree>
    <p:extLst>
      <p:ext uri="{BB962C8B-B14F-4D97-AF65-F5344CB8AC3E}">
        <p14:creationId xmlns:p14="http://schemas.microsoft.com/office/powerpoint/2010/main" val="1652095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33333"/>
                </a:solidFill>
                <a:effectLst/>
                <a:latin typeface="Helvetica Neue"/>
              </a:rPr>
              <a:t>Evaluate the Cooperative’s implementation and impact</a:t>
            </a:r>
            <a:r>
              <a:rPr lang="en-US" b="0" i="0">
                <a:solidFill>
                  <a:srgbClr val="333333"/>
                </a:solidFill>
                <a:effectLst/>
                <a:latin typeface="Helvetica Neue"/>
              </a:rPr>
              <a:t>. Each Cooperative must evaluate the implementation and impact of their activities and the initiative. Each Cooperative must evaluate:</a:t>
            </a:r>
          </a:p>
          <a:p>
            <a:pPr algn="l">
              <a:buFont typeface="Arial" panose="020B0604020202020204" pitchFamily="34" charset="0"/>
              <a:buChar char="•"/>
            </a:pPr>
            <a:r>
              <a:rPr lang="en-US" b="0" i="0">
                <a:solidFill>
                  <a:srgbClr val="333333"/>
                </a:solidFill>
                <a:effectLst/>
                <a:latin typeface="Helvetica Neue"/>
              </a:rPr>
              <a:t>Implementation of the overall Cooperative.</a:t>
            </a:r>
          </a:p>
          <a:p>
            <a:pPr algn="l">
              <a:buFont typeface="Arial" panose="020B0604020202020204" pitchFamily="34" charset="0"/>
              <a:buChar char="•"/>
            </a:pPr>
            <a:r>
              <a:rPr lang="en-US" b="0" i="0">
                <a:solidFill>
                  <a:srgbClr val="333333"/>
                </a:solidFill>
                <a:effectLst/>
                <a:latin typeface="Helvetica Neue"/>
              </a:rPr>
              <a:t>Improvement in organizational outcomes, including organizational capacity, for healthcare delivery organizations participating in the initiative.</a:t>
            </a:r>
          </a:p>
          <a:p>
            <a:pPr algn="l">
              <a:buFont typeface="Arial" panose="020B0604020202020204" pitchFamily="34" charset="0"/>
              <a:buChar char="•"/>
            </a:pPr>
            <a:r>
              <a:rPr lang="en-US" b="0" i="0">
                <a:solidFill>
                  <a:srgbClr val="333333"/>
                </a:solidFill>
                <a:effectLst/>
                <a:latin typeface="Helvetica Neue"/>
              </a:rPr>
              <a:t>The role of health information technology and health information exchange in the implementation and sustainment efforts of the initiative.</a:t>
            </a:r>
          </a:p>
          <a:p>
            <a:pPr algn="l">
              <a:buFont typeface="Arial" panose="020B0604020202020204" pitchFamily="34" charset="0"/>
              <a:buChar char="•"/>
            </a:pPr>
            <a:r>
              <a:rPr lang="en-US" b="0" i="0">
                <a:solidFill>
                  <a:srgbClr val="333333"/>
                </a:solidFill>
                <a:effectLst/>
                <a:latin typeface="Helvetica Neue"/>
              </a:rPr>
              <a:t>Adoption, implementation, and sustainment of PCOR evidence-based, patient-centered healthcare delivery improvements throughout the initiative.</a:t>
            </a:r>
          </a:p>
          <a:p>
            <a:pPr algn="l">
              <a:buFont typeface="Arial" panose="020B0604020202020204" pitchFamily="34" charset="0"/>
              <a:buChar char="•"/>
            </a:pPr>
            <a:r>
              <a:rPr lang="en-US" b="0" i="0">
                <a:solidFill>
                  <a:srgbClr val="333333"/>
                </a:solidFill>
                <a:effectLst/>
                <a:latin typeface="Helvetica Neue"/>
              </a:rPr>
              <a:t>The impact of the Cooperative and its initiative. The specific measures will be determined based on the initiative and will be proposed by the applicants, but they must include information such as the number of individuals who received evidence-based, patient-centered care as a direct result of the Cooperative and its initiative and any improvement in their health status.</a:t>
            </a:r>
          </a:p>
          <a:p>
            <a:pPr algn="l">
              <a:buFont typeface="Arial" panose="020B0604020202020204" pitchFamily="34" charset="0"/>
              <a:buChar char="•"/>
            </a:pPr>
            <a:r>
              <a:rPr lang="en-US" b="1" i="0">
                <a:solidFill>
                  <a:srgbClr val="333333"/>
                </a:solidFill>
                <a:effectLst/>
                <a:latin typeface="Helvetica Neue"/>
              </a:rPr>
              <a:t>Impacts on health equity</a:t>
            </a:r>
            <a:r>
              <a:rPr lang="en-US" b="0" i="0">
                <a:solidFill>
                  <a:srgbClr val="333333"/>
                </a:solidFill>
                <a:effectLst/>
                <a:latin typeface="Helvetica Neue"/>
              </a:rPr>
              <a:t>. This may include examining whether the Cooperative has sufficiently served safety net healthcare delivery organizations, delivered evidence-based, patient-centered improvement(s) equitably throughout the state, or addressed disparities in healthcare or health outcomes.</a:t>
            </a:r>
          </a:p>
          <a:p>
            <a:endParaRPr lang="en-US"/>
          </a:p>
        </p:txBody>
      </p:sp>
      <p:sp>
        <p:nvSpPr>
          <p:cNvPr id="4" name="Slide Number Placeholder 3"/>
          <p:cNvSpPr>
            <a:spLocks noGrp="1"/>
          </p:cNvSpPr>
          <p:nvPr>
            <p:ph type="sldNum" sz="quarter" idx="5"/>
          </p:nvPr>
        </p:nvSpPr>
        <p:spPr/>
        <p:txBody>
          <a:bodyPr/>
          <a:lstStyle/>
          <a:p>
            <a:fld id="{F5EF7F9A-3F07-4CED-8BB8-152B733787F7}" type="slidenum">
              <a:rPr lang="en-US" smtClean="0"/>
              <a:t>24</a:t>
            </a:fld>
            <a:endParaRPr lang="en-US"/>
          </a:p>
        </p:txBody>
      </p:sp>
    </p:spTree>
    <p:extLst>
      <p:ext uri="{BB962C8B-B14F-4D97-AF65-F5344CB8AC3E}">
        <p14:creationId xmlns:p14="http://schemas.microsoft.com/office/powerpoint/2010/main" val="2436105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333333"/>
                </a:solidFill>
                <a:effectLst/>
                <a:latin typeface="Helvetica Neue"/>
              </a:rPr>
              <a:t>Multistakeholder Council:</a:t>
            </a:r>
            <a:r>
              <a:rPr lang="en-US" b="0" i="0">
                <a:solidFill>
                  <a:srgbClr val="333333"/>
                </a:solidFill>
                <a:effectLst/>
                <a:latin typeface="Helvetica Neue"/>
              </a:rPr>
              <a:t> A group of stakeholders that come together to provide expert advice and guidance in support of the Cooperative. The Multistakeholder Council is responsible for identifying and providing advice on policy and system change(s) across the state that support the implementation of the Cooperative's initiative. Policy and system changes may include State and local policies as well as policies and practices within the healthcare delivery organizations that influence the implementation of evidence-based improvements.</a:t>
            </a:r>
            <a:endParaRPr lang="en-US"/>
          </a:p>
        </p:txBody>
      </p:sp>
      <p:sp>
        <p:nvSpPr>
          <p:cNvPr id="4" name="Slide Number Placeholder 3"/>
          <p:cNvSpPr>
            <a:spLocks noGrp="1"/>
          </p:cNvSpPr>
          <p:nvPr>
            <p:ph type="sldNum" sz="quarter" idx="5"/>
          </p:nvPr>
        </p:nvSpPr>
        <p:spPr/>
        <p:txBody>
          <a:bodyPr/>
          <a:lstStyle/>
          <a:p>
            <a:fld id="{F5EF7F9A-3F07-4CED-8BB8-152B733787F7}" type="slidenum">
              <a:rPr lang="en-US" smtClean="0"/>
              <a:t>26</a:t>
            </a:fld>
            <a:endParaRPr lang="en-US"/>
          </a:p>
        </p:txBody>
      </p:sp>
    </p:spTree>
    <p:extLst>
      <p:ext uri="{BB962C8B-B14F-4D97-AF65-F5344CB8AC3E}">
        <p14:creationId xmlns:p14="http://schemas.microsoft.com/office/powerpoint/2010/main" val="2736132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33333"/>
                </a:solidFill>
                <a:effectLst/>
                <a:latin typeface="Helvetica Neue"/>
              </a:rPr>
              <a:t>The Administrative Core</a:t>
            </a:r>
            <a:r>
              <a:rPr lang="en-US" b="0" i="0">
                <a:solidFill>
                  <a:srgbClr val="333333"/>
                </a:solidFill>
                <a:effectLst/>
                <a:latin typeface="Helvetica Neue"/>
              </a:rPr>
              <a:t> manages, coordinates, and supports the activities of the Cooperative and the initiative. </a:t>
            </a:r>
          </a:p>
          <a:p>
            <a:pPr algn="l">
              <a:buFont typeface="Arial" panose="020B0604020202020204" pitchFamily="34" charset="0"/>
              <a:buChar char="•"/>
            </a:pPr>
            <a:r>
              <a:rPr lang="en-US" b="0" i="0">
                <a:solidFill>
                  <a:srgbClr val="333333"/>
                </a:solidFill>
                <a:effectLst/>
                <a:latin typeface="Helvetica Neue"/>
              </a:rPr>
              <a:t>Promptly forms and administers the Cooperative, including its organizational and leadership structure, governance, and responsibilities of members and member organizations.</a:t>
            </a:r>
          </a:p>
          <a:p>
            <a:pPr algn="l">
              <a:buFont typeface="Arial" panose="020B0604020202020204" pitchFamily="34" charset="0"/>
              <a:buChar char="•"/>
            </a:pPr>
            <a:r>
              <a:rPr lang="en-US" b="0" i="0">
                <a:solidFill>
                  <a:srgbClr val="333333"/>
                </a:solidFill>
                <a:effectLst/>
                <a:latin typeface="Helvetica Neue"/>
              </a:rPr>
              <a:t>Is responsible for the overall management of the Cooperative, including subcontracts, compliance with grant requirements, and meeting the proposed timelines.</a:t>
            </a:r>
          </a:p>
          <a:p>
            <a:pPr algn="l">
              <a:buFont typeface="Arial" panose="020B0604020202020204" pitchFamily="34" charset="0"/>
              <a:buChar char="•"/>
            </a:pPr>
            <a:r>
              <a:rPr lang="en-US" b="0" i="0">
                <a:solidFill>
                  <a:srgbClr val="333333"/>
                </a:solidFill>
                <a:effectLst/>
                <a:latin typeface="Helvetica Neue"/>
              </a:rPr>
              <a:t>Hires and supervises staff.</a:t>
            </a:r>
          </a:p>
          <a:p>
            <a:pPr algn="l">
              <a:buFont typeface="Arial" panose="020B0604020202020204" pitchFamily="34" charset="0"/>
              <a:buChar char="•"/>
            </a:pPr>
            <a:r>
              <a:rPr lang="en-US" b="0" i="0">
                <a:solidFill>
                  <a:srgbClr val="333333"/>
                </a:solidFill>
                <a:effectLst/>
                <a:latin typeface="Helvetica Neue"/>
              </a:rPr>
              <a:t>Establishes, manages, and facilitates the Multistakeholder Council (see Multistakeholder Council below).</a:t>
            </a:r>
          </a:p>
          <a:p>
            <a:pPr algn="l">
              <a:buFont typeface="Arial" panose="020B0604020202020204" pitchFamily="34" charset="0"/>
              <a:buChar char="•"/>
            </a:pPr>
            <a:r>
              <a:rPr lang="en-US" b="0" i="0">
                <a:solidFill>
                  <a:srgbClr val="333333"/>
                </a:solidFill>
                <a:effectLst/>
                <a:latin typeface="Helvetica Neue"/>
              </a:rPr>
              <a:t>Identifies and coordinates with other similar initiatives in the state to develop collaboration opportunities and reduce duplication.</a:t>
            </a:r>
          </a:p>
          <a:p>
            <a:pPr algn="l">
              <a:buFont typeface="Arial" panose="020B0604020202020204" pitchFamily="34" charset="0"/>
              <a:buChar char="•"/>
            </a:pPr>
            <a:r>
              <a:rPr lang="en-US" b="0" i="0">
                <a:solidFill>
                  <a:srgbClr val="333333"/>
                </a:solidFill>
                <a:effectLst/>
                <a:latin typeface="Helvetica Neue"/>
              </a:rPr>
              <a:t>Cooperates and collaborates with the NCC. The Cooperative will participate in the Learning Networks created by the NCC. The NCC will serve as the point of contact to provide or coordinate technical assistance involving the NEC as needed. The Cooperative will collaborate with the NCC to communicate and disseminate resources, tools, and learnings.</a:t>
            </a:r>
          </a:p>
          <a:p>
            <a:pPr algn="l">
              <a:buFont typeface="Arial" panose="020B0604020202020204" pitchFamily="34" charset="0"/>
              <a:buChar char="•"/>
            </a:pPr>
            <a:r>
              <a:rPr lang="en-US" b="0" i="0">
                <a:solidFill>
                  <a:srgbClr val="333333"/>
                </a:solidFill>
                <a:effectLst/>
                <a:latin typeface="Helvetica Neue"/>
              </a:rPr>
              <a:t>Cooperates and collaborates with the NEC. The NEC will coordinate the monitoring of the progress of the Cooperatives across AHRQ's Healthcare Extension Service. The NEC will assist with sharing best practices for monitoring across the Cooperatives (see Monitoring, Feedback, and Evaluation Core above). The NEC will conduct the formative and summative evaluation of the entire initiative across all Cooperatives as well as conducting the process evaluation on the formation and function of each Cooperative. Each Cooperative must partner with the NEC to (1) harmonize measures, instruments, and data collection across the Cooperatives, (2) share instruments and data with AHRQ and the NEC, (3) participate in evaluation activities with the NEC, (4) review evaluation reports from the NEC and identify key actions based on the report findings.</a:t>
            </a:r>
          </a:p>
          <a:p>
            <a:pPr algn="l">
              <a:buFont typeface="Arial" panose="020B0604020202020204" pitchFamily="34" charset="0"/>
              <a:buChar char="•"/>
            </a:pPr>
            <a:r>
              <a:rPr lang="en-US" b="0" i="0">
                <a:solidFill>
                  <a:srgbClr val="333333"/>
                </a:solidFill>
                <a:effectLst/>
                <a:latin typeface="Helvetica Neue"/>
              </a:rPr>
              <a:t>Disseminates resources, tools, and learnings in coordination with the NCC.</a:t>
            </a:r>
          </a:p>
          <a:p>
            <a:pPr algn="l">
              <a:buFont typeface="Arial" panose="020B0604020202020204" pitchFamily="34" charset="0"/>
              <a:buChar char="•"/>
            </a:pPr>
            <a:r>
              <a:rPr lang="en-US" b="0" i="0">
                <a:solidFill>
                  <a:srgbClr val="333333"/>
                </a:solidFill>
                <a:effectLst/>
                <a:latin typeface="Helvetica Neue"/>
              </a:rPr>
              <a:t>Grant recipients, with input from the Multistakeholder Council, will discuss a long-term financial and operational sustainability plan for the Cooperative and its activities by the end of the third year of the grant. </a:t>
            </a:r>
          </a:p>
          <a:p>
            <a:endParaRPr lang="en-US"/>
          </a:p>
        </p:txBody>
      </p:sp>
      <p:sp>
        <p:nvSpPr>
          <p:cNvPr id="4" name="Slide Number Placeholder 3"/>
          <p:cNvSpPr>
            <a:spLocks noGrp="1"/>
          </p:cNvSpPr>
          <p:nvPr>
            <p:ph type="sldNum" sz="quarter" idx="5"/>
          </p:nvPr>
        </p:nvSpPr>
        <p:spPr/>
        <p:txBody>
          <a:bodyPr/>
          <a:lstStyle/>
          <a:p>
            <a:fld id="{F5EF7F9A-3F07-4CED-8BB8-152B733787F7}" type="slidenum">
              <a:rPr lang="en-US" smtClean="0"/>
              <a:t>27</a:t>
            </a:fld>
            <a:endParaRPr lang="en-US"/>
          </a:p>
        </p:txBody>
      </p:sp>
    </p:spTree>
    <p:extLst>
      <p:ext uri="{BB962C8B-B14F-4D97-AF65-F5344CB8AC3E}">
        <p14:creationId xmlns:p14="http://schemas.microsoft.com/office/powerpoint/2010/main" val="3309567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33333"/>
                </a:solidFill>
                <a:effectLst/>
                <a:latin typeface="Helvetica Neue"/>
              </a:rPr>
              <a:t>The Administrative Core will establish the Multistakeholder Council</a:t>
            </a:r>
            <a:r>
              <a:rPr lang="en-US" b="0" i="0">
                <a:solidFill>
                  <a:srgbClr val="333333"/>
                </a:solidFill>
                <a:effectLst/>
                <a:latin typeface="Helvetica Neue"/>
              </a:rPr>
              <a:t> and is responsible for providing expert advice and guidance to the Cooperative. The Multistakeholder Council must, at a minimum:</a:t>
            </a:r>
          </a:p>
          <a:p>
            <a:pPr algn="l">
              <a:buFont typeface="Arial" panose="020B0604020202020204" pitchFamily="34" charset="0"/>
              <a:buChar char="•"/>
            </a:pPr>
            <a:r>
              <a:rPr lang="en-US" b="1" i="0">
                <a:solidFill>
                  <a:srgbClr val="333333"/>
                </a:solidFill>
                <a:effectLst/>
                <a:latin typeface="Helvetica Neue"/>
              </a:rPr>
              <a:t>Guide Cooperative’s initiative focused on behavioral health </a:t>
            </a:r>
            <a:r>
              <a:rPr lang="en-US" b="0" i="0">
                <a:solidFill>
                  <a:srgbClr val="333333"/>
                </a:solidFill>
                <a:effectLst/>
                <a:latin typeface="Helvetica Neue"/>
              </a:rPr>
              <a:t>using a data-informed and collaborative process with a facilitator.</a:t>
            </a:r>
          </a:p>
          <a:p>
            <a:pPr algn="l">
              <a:buFont typeface="Arial" panose="020B0604020202020204" pitchFamily="34" charset="0"/>
              <a:buChar char="•"/>
            </a:pPr>
            <a:r>
              <a:rPr lang="en-US" b="1" i="0">
                <a:solidFill>
                  <a:srgbClr val="333333"/>
                </a:solidFill>
                <a:effectLst/>
                <a:latin typeface="Helvetica Neue"/>
              </a:rPr>
              <a:t>Support the implementation of the Cooperative's initiative.</a:t>
            </a:r>
            <a:r>
              <a:rPr lang="en-US" b="0" i="0">
                <a:solidFill>
                  <a:srgbClr val="333333"/>
                </a:solidFill>
                <a:effectLst/>
                <a:latin typeface="Helvetica Neue"/>
              </a:rPr>
              <a:t> Members of the Council will provide input during the initiative's implementation, including potential adaptations to implementation strategies to enhance its success. Proposed adaptations to the implementation strategies approved for the grant recipient must be within the original scope of the approved grant award.</a:t>
            </a:r>
          </a:p>
          <a:p>
            <a:pPr algn="l">
              <a:buFont typeface="Arial" panose="020B0604020202020204" pitchFamily="34" charset="0"/>
              <a:buChar char="•"/>
            </a:pPr>
            <a:r>
              <a:rPr lang="en-US" b="1" i="0">
                <a:solidFill>
                  <a:srgbClr val="333333"/>
                </a:solidFill>
                <a:effectLst/>
                <a:latin typeface="Helvetica Neue"/>
              </a:rPr>
              <a:t>Provide guidance and support on state- and local-level barriers and facilitators to improvements that are part of the initiative.</a:t>
            </a:r>
            <a:r>
              <a:rPr lang="en-US" b="0" i="0">
                <a:solidFill>
                  <a:srgbClr val="333333"/>
                </a:solidFill>
                <a:effectLst/>
                <a:latin typeface="Helvetica Neue"/>
              </a:rPr>
              <a:t> These activities may include providing recommendations to align payment policies and performance metrics, identifying workforce issues, enhancing timely and consistent data sharing, or developing healthcare delivery workflows and processes for healthcare delivery organizations.</a:t>
            </a:r>
          </a:p>
          <a:p>
            <a:pPr algn="l">
              <a:buFont typeface="Arial" panose="020B0604020202020204" pitchFamily="34" charset="0"/>
              <a:buChar char="•"/>
            </a:pPr>
            <a:r>
              <a:rPr lang="en-US" b="1" i="0">
                <a:solidFill>
                  <a:srgbClr val="333333"/>
                </a:solidFill>
                <a:effectLst/>
                <a:latin typeface="Helvetica Neue"/>
              </a:rPr>
              <a:t>Support coordination with state-level efforts to improve healthcare policy, payment, and practice for safety net healthcare delivery organizations. This can include activities such as assisting with the identification of and coordination with other public and private improvement efforts occurring within the state or leveraging</a:t>
            </a:r>
            <a:r>
              <a:rPr lang="en-US" b="0" i="0">
                <a:solidFill>
                  <a:srgbClr val="333333"/>
                </a:solidFill>
                <a:effectLst/>
                <a:latin typeface="Helvetica Neue"/>
              </a:rPr>
              <a:t> resources at the State and local levels to augment the Cooperative’s initiative.</a:t>
            </a:r>
          </a:p>
          <a:p>
            <a:pPr algn="l">
              <a:buFont typeface="Arial" panose="020B0604020202020204" pitchFamily="34" charset="0"/>
              <a:buChar char="•"/>
            </a:pPr>
            <a:r>
              <a:rPr lang="en-US" b="1" i="0">
                <a:solidFill>
                  <a:srgbClr val="333333"/>
                </a:solidFill>
                <a:effectLst/>
                <a:latin typeface="Helvetica Neue"/>
              </a:rPr>
              <a:t>Evaluating the Cooperative's potential for long-term sustainability, including identifying opportunities for ongoing support for specific activities of the Cooperative.</a:t>
            </a:r>
            <a:endParaRPr lang="en-US" b="0" i="0">
              <a:solidFill>
                <a:srgbClr val="333333"/>
              </a:solidFill>
              <a:effectLst/>
              <a:latin typeface="Helvetica Neue"/>
            </a:endParaRPr>
          </a:p>
        </p:txBody>
      </p:sp>
      <p:sp>
        <p:nvSpPr>
          <p:cNvPr id="4" name="Slide Number Placeholder 3"/>
          <p:cNvSpPr>
            <a:spLocks noGrp="1"/>
          </p:cNvSpPr>
          <p:nvPr>
            <p:ph type="sldNum" sz="quarter" idx="5"/>
          </p:nvPr>
        </p:nvSpPr>
        <p:spPr/>
        <p:txBody>
          <a:bodyPr/>
          <a:lstStyle/>
          <a:p>
            <a:fld id="{F5EF7F9A-3F07-4CED-8BB8-152B733787F7}" type="slidenum">
              <a:rPr lang="en-US" smtClean="0"/>
              <a:t>28</a:t>
            </a:fld>
            <a:endParaRPr lang="en-US"/>
          </a:p>
        </p:txBody>
      </p:sp>
    </p:spTree>
    <p:extLst>
      <p:ext uri="{BB962C8B-B14F-4D97-AF65-F5344CB8AC3E}">
        <p14:creationId xmlns:p14="http://schemas.microsoft.com/office/powerpoint/2010/main" val="51454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33333"/>
                </a:solidFill>
                <a:effectLst/>
                <a:latin typeface="Helvetica Neue"/>
              </a:rPr>
              <a:t>The Administrative Core will establish the Multistakeholder Council</a:t>
            </a:r>
            <a:r>
              <a:rPr lang="en-US" b="0" i="0">
                <a:solidFill>
                  <a:srgbClr val="333333"/>
                </a:solidFill>
                <a:effectLst/>
                <a:latin typeface="Helvetica Neue"/>
              </a:rPr>
              <a:t> and is responsible for providing expert advice and guidance to the Cooperative. The Multistakeholder Council must, at a minimum:</a:t>
            </a:r>
          </a:p>
          <a:p>
            <a:pPr algn="l">
              <a:buFont typeface="Arial" panose="020B0604020202020204" pitchFamily="34" charset="0"/>
              <a:buChar char="•"/>
            </a:pPr>
            <a:r>
              <a:rPr lang="en-US" b="1" i="0">
                <a:solidFill>
                  <a:srgbClr val="333333"/>
                </a:solidFill>
                <a:effectLst/>
                <a:latin typeface="Helvetica Neue"/>
              </a:rPr>
              <a:t>Guide Cooperative’s initiative focused on behavioral health </a:t>
            </a:r>
            <a:r>
              <a:rPr lang="en-US" b="0" i="0">
                <a:solidFill>
                  <a:srgbClr val="333333"/>
                </a:solidFill>
                <a:effectLst/>
                <a:latin typeface="Helvetica Neue"/>
              </a:rPr>
              <a:t>using a data-informed and collaborative process with a facilitator.</a:t>
            </a:r>
          </a:p>
          <a:p>
            <a:pPr algn="l">
              <a:buFont typeface="Arial" panose="020B0604020202020204" pitchFamily="34" charset="0"/>
              <a:buChar char="•"/>
            </a:pPr>
            <a:r>
              <a:rPr lang="en-US" b="1" i="0">
                <a:solidFill>
                  <a:srgbClr val="333333"/>
                </a:solidFill>
                <a:effectLst/>
                <a:latin typeface="Helvetica Neue"/>
              </a:rPr>
              <a:t>Support the implementation of the Cooperative's initiative.</a:t>
            </a:r>
            <a:r>
              <a:rPr lang="en-US" b="0" i="0">
                <a:solidFill>
                  <a:srgbClr val="333333"/>
                </a:solidFill>
                <a:effectLst/>
                <a:latin typeface="Helvetica Neue"/>
              </a:rPr>
              <a:t> Members of the Council will provide input during the initiative's implementation, including potential adaptations to implementation strategies to enhance its success. Proposed adaptations to the implementation strategies approved for the grant recipient must be within the original scope of the approved grant award.</a:t>
            </a:r>
          </a:p>
          <a:p>
            <a:pPr algn="l">
              <a:buFont typeface="Arial" panose="020B0604020202020204" pitchFamily="34" charset="0"/>
              <a:buChar char="•"/>
            </a:pPr>
            <a:r>
              <a:rPr lang="en-US" b="1" i="0">
                <a:solidFill>
                  <a:srgbClr val="333333"/>
                </a:solidFill>
                <a:effectLst/>
                <a:latin typeface="Helvetica Neue"/>
              </a:rPr>
              <a:t>Provide guidance and support on state- and local-level barriers and facilitators to improvements that are part of the initiative.</a:t>
            </a:r>
            <a:r>
              <a:rPr lang="en-US" b="0" i="0">
                <a:solidFill>
                  <a:srgbClr val="333333"/>
                </a:solidFill>
                <a:effectLst/>
                <a:latin typeface="Helvetica Neue"/>
              </a:rPr>
              <a:t> These activities may include providing recommendations to align payment policies and performance metrics, identifying workforce issues, enhancing timely and consistent data sharing, or developing healthcare delivery workflows and processes for healthcare delivery organizations.</a:t>
            </a:r>
          </a:p>
          <a:p>
            <a:pPr algn="l">
              <a:buFont typeface="Arial" panose="020B0604020202020204" pitchFamily="34" charset="0"/>
              <a:buChar char="•"/>
            </a:pPr>
            <a:r>
              <a:rPr lang="en-US" b="1" i="0">
                <a:solidFill>
                  <a:srgbClr val="333333"/>
                </a:solidFill>
                <a:effectLst/>
                <a:latin typeface="Helvetica Neue"/>
              </a:rPr>
              <a:t>Support coordination with state-level efforts to improve healthcare policy, payment, and practice for safety net healthcare delivery organizations. This can include activities such as assisting with the identification of and coordination with other public and private improvement efforts occurring within the state or leveraging</a:t>
            </a:r>
            <a:r>
              <a:rPr lang="en-US" b="0" i="0">
                <a:solidFill>
                  <a:srgbClr val="333333"/>
                </a:solidFill>
                <a:effectLst/>
                <a:latin typeface="Helvetica Neue"/>
              </a:rPr>
              <a:t> resources at the State and local levels to augment the Cooperative’s initiative.</a:t>
            </a:r>
          </a:p>
          <a:p>
            <a:pPr algn="l">
              <a:buFont typeface="Arial" panose="020B0604020202020204" pitchFamily="34" charset="0"/>
              <a:buChar char="•"/>
            </a:pPr>
            <a:r>
              <a:rPr lang="en-US" b="1" i="0">
                <a:solidFill>
                  <a:srgbClr val="333333"/>
                </a:solidFill>
                <a:effectLst/>
                <a:latin typeface="Helvetica Neue"/>
              </a:rPr>
              <a:t>Evaluating the Cooperative's potential for long-term sustainability, including identifying opportunities for ongoing support for specific activities of the Cooperative.</a:t>
            </a:r>
            <a:endParaRPr lang="en-US" b="0" i="0">
              <a:solidFill>
                <a:srgbClr val="333333"/>
              </a:solidFill>
              <a:effectLst/>
              <a:latin typeface="Helvetica Neue"/>
            </a:endParaRPr>
          </a:p>
        </p:txBody>
      </p:sp>
      <p:sp>
        <p:nvSpPr>
          <p:cNvPr id="4" name="Slide Number Placeholder 3"/>
          <p:cNvSpPr>
            <a:spLocks noGrp="1"/>
          </p:cNvSpPr>
          <p:nvPr>
            <p:ph type="sldNum" sz="quarter" idx="5"/>
          </p:nvPr>
        </p:nvSpPr>
        <p:spPr/>
        <p:txBody>
          <a:bodyPr/>
          <a:lstStyle/>
          <a:p>
            <a:fld id="{F5EF7F9A-3F07-4CED-8BB8-152B733787F7}" type="slidenum">
              <a:rPr lang="en-US" smtClean="0"/>
              <a:t>29</a:t>
            </a:fld>
            <a:endParaRPr lang="en-US"/>
          </a:p>
        </p:txBody>
      </p:sp>
    </p:spTree>
    <p:extLst>
      <p:ext uri="{BB962C8B-B14F-4D97-AF65-F5344CB8AC3E}">
        <p14:creationId xmlns:p14="http://schemas.microsoft.com/office/powerpoint/2010/main" val="2722758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33333"/>
                </a:solidFill>
                <a:effectLst/>
                <a:latin typeface="Helvetica Neue"/>
              </a:rPr>
              <a:t>Membership of the Multistakeholder Council.</a:t>
            </a:r>
            <a:r>
              <a:rPr lang="en-US" b="0" i="0">
                <a:solidFill>
                  <a:srgbClr val="333333"/>
                </a:solidFill>
                <a:effectLst/>
                <a:latin typeface="Helvetica Neue"/>
              </a:rPr>
              <a:t> The Program Director(s)/Principal Investigator(s) and other key personnel from the project team will be critical participants in the Multistakeholder Council. Additional members should be determined based on the state context and the functions listed above, as well as the ability to develop the Cooperative's initiative. Each member of the Multistakeholder Council should have a clear role and purpose for participation that maps to the initiative's goals. Membership should be representative of the state’s demographic and geographic diversity. The Multistakeholder Council may establish working committees within the Council to work on specific topics, such as payment alignment or health information technology. To the extent possible, stakeholders representing organizations should have the authority to make commitments on behalf of their organizations. The members described below are required as they are instrumental in guiding and driving change in safety net healthcare delivery. It is expected that the Multistakeholder Council will include these members and additional members who can contribute to the success of the Cooperative. It is expected that the Multistakeholder Council will consist of at least 15 members. The exact size of the council will depend on the state context.</a:t>
            </a:r>
          </a:p>
          <a:p>
            <a:pPr algn="l"/>
            <a:r>
              <a:rPr lang="en-US" b="1" i="0">
                <a:solidFill>
                  <a:srgbClr val="333333"/>
                </a:solidFill>
                <a:effectLst/>
                <a:latin typeface="Helvetica Neue"/>
              </a:rPr>
              <a:t>Required members for the Multistakeholder Council. </a:t>
            </a:r>
            <a:r>
              <a:rPr lang="en-US" b="0" i="0">
                <a:solidFill>
                  <a:srgbClr val="333333"/>
                </a:solidFill>
                <a:effectLst/>
                <a:latin typeface="Helvetica Neue"/>
              </a:rPr>
              <a:t>Applicants must include at least one member from each category listed below for the Multistakeholder Council.</a:t>
            </a:r>
          </a:p>
          <a:p>
            <a:pPr algn="l">
              <a:buFont typeface="Arial" panose="020B0604020202020204" pitchFamily="34" charset="0"/>
              <a:buChar char="•"/>
            </a:pPr>
            <a:r>
              <a:rPr lang="en-US" b="0" i="0">
                <a:solidFill>
                  <a:srgbClr val="333333"/>
                </a:solidFill>
                <a:effectLst/>
                <a:latin typeface="Helvetica Neue"/>
              </a:rPr>
              <a:t>A representative from the State Medicaid agency or agency that manages Medicaid is required to be a full and active participant in the Multistakeholder Council. Where possible, they should work to align payment and performance metrics with the initiative's improvement goals and facilitate Medicaid data sharing and analysis with the Cooperative.</a:t>
            </a:r>
          </a:p>
          <a:p>
            <a:pPr algn="l">
              <a:buFont typeface="Arial" panose="020B0604020202020204" pitchFamily="34" charset="0"/>
              <a:buChar char="•"/>
            </a:pPr>
            <a:r>
              <a:rPr lang="en-US" b="0" i="0">
                <a:solidFill>
                  <a:srgbClr val="333333"/>
                </a:solidFill>
                <a:effectLst/>
                <a:latin typeface="Helvetica Neue"/>
              </a:rPr>
              <a:t>A representative from Medicaid managed care organizations (MCOs) (if applicable): If the applicant’s State Medicaid-funded services are primarily delivered through MCOs, a representative from the largest MCOs must be included.</a:t>
            </a:r>
          </a:p>
          <a:p>
            <a:pPr algn="l">
              <a:buFont typeface="Arial" panose="020B0604020202020204" pitchFamily="34" charset="0"/>
              <a:buChar char="•"/>
            </a:pPr>
            <a:r>
              <a:rPr lang="en-US" b="0" i="0">
                <a:solidFill>
                  <a:srgbClr val="333333"/>
                </a:solidFill>
                <a:effectLst/>
                <a:latin typeface="Helvetica Neue"/>
              </a:rPr>
              <a:t>An executive from safety net healthcare delivery organizations will be responsible for sharing needs and priorities from their respective organizations, aligning their organization’s improvement activities with the initiative, and sharing the barriers and facilitators they encounter with the Multistakeholder Council.</a:t>
            </a:r>
          </a:p>
          <a:p>
            <a:pPr algn="l">
              <a:buFont typeface="Arial" panose="020B0604020202020204" pitchFamily="34" charset="0"/>
              <a:buChar char="•"/>
            </a:pPr>
            <a:r>
              <a:rPr lang="en-US" b="0" i="0">
                <a:solidFill>
                  <a:srgbClr val="333333"/>
                </a:solidFill>
                <a:effectLst/>
                <a:latin typeface="Helvetica Neue"/>
              </a:rPr>
              <a:t>Clinicians and staff from safety net healthcare delivery organizations. These individuals will explain how evidence-based improvements and implementation strategies would function in local healthcare delivery organizations.</a:t>
            </a:r>
          </a:p>
          <a:p>
            <a:pPr algn="l">
              <a:buFont typeface="Arial" panose="020B0604020202020204" pitchFamily="34" charset="0"/>
              <a:buChar char="•"/>
            </a:pPr>
            <a:r>
              <a:rPr lang="en-US" b="0" i="0">
                <a:solidFill>
                  <a:srgbClr val="333333"/>
                </a:solidFill>
                <a:effectLst/>
                <a:latin typeface="Helvetica Neue"/>
              </a:rPr>
              <a:t>Patients, families, and caregivers who receive care from safety net healthcare delivery organizations or are members of underserved populations must participate to bring unique perspectives to the Multistakeholder Council, including but not limited to their personal experience in receiving healthcare in safety net organizations, in identifying health outcomes that are important to them, and in developing patient-centered improvements and strategies.</a:t>
            </a:r>
          </a:p>
          <a:p>
            <a:pPr algn="l">
              <a:buFont typeface="Arial" panose="020B0604020202020204" pitchFamily="34" charset="0"/>
              <a:buChar char="•"/>
            </a:pPr>
            <a:r>
              <a:rPr lang="en-US" b="1" i="0">
                <a:solidFill>
                  <a:srgbClr val="333333"/>
                </a:solidFill>
                <a:effectLst/>
                <a:latin typeface="Helvetica Neue"/>
              </a:rPr>
              <a:t>Other members of the Multistakeholder Council.</a:t>
            </a:r>
            <a:r>
              <a:rPr lang="en-US" b="0" i="0">
                <a:solidFill>
                  <a:srgbClr val="333333"/>
                </a:solidFill>
                <a:effectLst/>
                <a:latin typeface="Helvetica Neue"/>
              </a:rPr>
              <a:t> Additional members should include stakeholders relevant to the initiative of the Cooperative and the state’s healthcare landscape and may include representatives from (1) other state and local agencies and officials (e.g., public health departments, state behavioral health agencies), agencies that purchase state employee health benefits, governor’s health office, State insurance regulators, State legislators, foundations, Tribal or county officials), (2) other major payers in the State (e.g., private health insurance plans, self-insured employers, HHS/CMS regional representatives, foundations), (3) healthcare quality improvement and practice transformation organizations, (4) organizations that support health information technology, such as health information exchanges, (5) state associations and advocacy organizations (e.g., primary care associations, healthcare professional associations, patient advocacy groups), (6) community service organizations (e.g., social service agencies, food and hunger groups, homeless and housing organizations), (7) healthcare professional educators, such as Area Health Education Centers (AHECs), (8) Cooperative Extension Office, (9) academic medical centers, public or private institutions of higher education, or other research organizations based in the state that engage in healthcare research or improvement/extension-type activities.</a:t>
            </a:r>
          </a:p>
          <a:p>
            <a:pPr algn="l">
              <a:buFont typeface="Arial" panose="020B0604020202020204" pitchFamily="34" charset="0"/>
              <a:buChar char="•"/>
            </a:pPr>
            <a:r>
              <a:rPr lang="en-US" b="0" i="0">
                <a:solidFill>
                  <a:srgbClr val="333333"/>
                </a:solidFill>
                <a:effectLst/>
                <a:latin typeface="Helvetica Neue"/>
              </a:rPr>
              <a:t>The AHRQ Program Official and other AHRQ staff may participate in the Multistakeholder Council as needed to provide support to the recipient.</a:t>
            </a:r>
          </a:p>
        </p:txBody>
      </p:sp>
      <p:sp>
        <p:nvSpPr>
          <p:cNvPr id="4" name="Slide Number Placeholder 3"/>
          <p:cNvSpPr>
            <a:spLocks noGrp="1"/>
          </p:cNvSpPr>
          <p:nvPr>
            <p:ph type="sldNum" sz="quarter" idx="5"/>
          </p:nvPr>
        </p:nvSpPr>
        <p:spPr/>
        <p:txBody>
          <a:bodyPr/>
          <a:lstStyle/>
          <a:p>
            <a:fld id="{F5EF7F9A-3F07-4CED-8BB8-152B733787F7}" type="slidenum">
              <a:rPr lang="en-US" smtClean="0"/>
              <a:t>30</a:t>
            </a:fld>
            <a:endParaRPr lang="en-US"/>
          </a:p>
        </p:txBody>
      </p:sp>
    </p:spTree>
    <p:extLst>
      <p:ext uri="{BB962C8B-B14F-4D97-AF65-F5344CB8AC3E}">
        <p14:creationId xmlns:p14="http://schemas.microsoft.com/office/powerpoint/2010/main" val="207766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Helvetica Neue"/>
              </a:rPr>
              <a:t>The initiative must address the current behavioral health crisis with the selected topic based on state data and stakeholder priorities. Applicants must specify the behavioral health focus of this initiative, including the evidence-based, patient-centered improvement(s) to be implemented in safety net healthcare delivery organizations. Applicants must describe a process by which the implementation of the evidence-based improvement(s) will be refined throughout the initiative based on input from the Multistakeholder Council, the Healthcare Extension Agents, and data from the Monitoring, Feedback, and Evaluation core.  The focus may be on a specific behavioral health condition or a strong behavioral health component or how behavioral healthcare is delivered or integrated into the medical safety net. When choosing their focus, applicants must use state data, PCOR evidence, data on health and healthcare disparities, and consultation with current or anticipated members of their Multistakeholder Council to determine their priorities. Applicants should describe their stakeholder engagement process to support their selection of initiative focus. An initiative may focus on a single area or combination that will accelerate the implementation of PCOR evidence in practice, including aligning payment, developing workforce, enhancing technology, or improving work performance and processes. Cooperatives should align and coordinate with other state and federal initiatives working on the same behavioral health issue.</a:t>
            </a:r>
            <a:endParaRPr lang="en-US"/>
          </a:p>
        </p:txBody>
      </p:sp>
      <p:sp>
        <p:nvSpPr>
          <p:cNvPr id="4" name="Slide Number Placeholder 3"/>
          <p:cNvSpPr>
            <a:spLocks noGrp="1"/>
          </p:cNvSpPr>
          <p:nvPr>
            <p:ph type="sldNum" sz="quarter" idx="5"/>
          </p:nvPr>
        </p:nvSpPr>
        <p:spPr/>
        <p:txBody>
          <a:bodyPr/>
          <a:lstStyle/>
          <a:p>
            <a:fld id="{F5EF7F9A-3F07-4CED-8BB8-152B733787F7}" type="slidenum">
              <a:rPr lang="en-US" smtClean="0"/>
              <a:t>33</a:t>
            </a:fld>
            <a:endParaRPr lang="en-US"/>
          </a:p>
        </p:txBody>
      </p:sp>
    </p:spTree>
    <p:extLst>
      <p:ext uri="{BB962C8B-B14F-4D97-AF65-F5344CB8AC3E}">
        <p14:creationId xmlns:p14="http://schemas.microsoft.com/office/powerpoint/2010/main" val="322136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2</a:t>
            </a:fld>
            <a:endParaRPr lang="en-US"/>
          </a:p>
        </p:txBody>
      </p:sp>
    </p:spTree>
    <p:extLst>
      <p:ext uri="{BB962C8B-B14F-4D97-AF65-F5344CB8AC3E}">
        <p14:creationId xmlns:p14="http://schemas.microsoft.com/office/powerpoint/2010/main" val="3097731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33333"/>
                </a:solidFill>
                <a:effectLst/>
                <a:latin typeface="Helvetica Neue"/>
              </a:rPr>
              <a:t>Specific Aims:</a:t>
            </a:r>
            <a:r>
              <a:rPr lang="en-US" b="1" i="0">
                <a:solidFill>
                  <a:srgbClr val="333333"/>
                </a:solidFill>
                <a:effectLst/>
                <a:latin typeface="Helvetica Neue"/>
              </a:rPr>
              <a:t> Clearly state how the Administrative Core will provide leadership for the Cooperative and coordinate the proposed activities and maintain internal information flow. This includes managing and coordinating interaction among the PD/PI(s), the cores, personnel at the applicant institution as well as outside institutions, the Multistakeholder Council, stakeholder organizations, appropriate institutional administrative personnel, and the staff of the awarding agency.</a:t>
            </a:r>
            <a:endParaRPr lang="en-US" b="0" i="0">
              <a:solidFill>
                <a:srgbClr val="333333"/>
              </a:solidFill>
              <a:effectLst/>
              <a:latin typeface="Helvetica Neue"/>
            </a:endParaRPr>
          </a:p>
          <a:p>
            <a:pPr marL="274320" algn="l"/>
            <a:r>
              <a:rPr lang="en-US" b="1" i="0">
                <a:solidFill>
                  <a:srgbClr val="333333"/>
                </a:solidFill>
                <a:effectLst/>
                <a:latin typeface="Helvetica Neue"/>
              </a:rPr>
              <a:t>Research Strategy: </a:t>
            </a:r>
            <a:r>
              <a:rPr lang="en-US" b="0" i="0">
                <a:solidFill>
                  <a:srgbClr val="333333"/>
                </a:solidFill>
                <a:effectLst/>
                <a:latin typeface="Helvetica Neue"/>
              </a:rPr>
              <a:t> In this section, applicants must describe the structure, governance, and operations of the proposed Cooperative. This includes descriptions of the following:</a:t>
            </a:r>
          </a:p>
          <a:p>
            <a:pPr algn="l">
              <a:buFont typeface="Arial" panose="020B0604020202020204" pitchFamily="34" charset="0"/>
              <a:buChar char="•"/>
            </a:pPr>
            <a:r>
              <a:rPr lang="en-US" b="0" i="0">
                <a:solidFill>
                  <a:srgbClr val="333333"/>
                </a:solidFill>
                <a:effectLst/>
                <a:latin typeface="Helvetica Neue"/>
              </a:rPr>
              <a:t>Clearly indicate the state that the applicant will be working in to meet the goals of the NOFO.</a:t>
            </a:r>
          </a:p>
          <a:p>
            <a:pPr algn="l">
              <a:buFont typeface="Arial" panose="020B0604020202020204" pitchFamily="34" charset="0"/>
              <a:buChar char="•"/>
            </a:pPr>
            <a:r>
              <a:rPr lang="en-US" b="0" i="0">
                <a:solidFill>
                  <a:srgbClr val="333333"/>
                </a:solidFill>
                <a:effectLst/>
                <a:latin typeface="Helvetica Neue"/>
              </a:rPr>
              <a:t>Structure, leadership, and governance of the Cooperative. AHRQ anticipates that multiple organizations may need to form a partnership for this cooperative agreement, which may include multiple subawards, a multiple PI arrangement, and funding to additional organizations and individuals. Applicants must describe the roles and responsibilities of each organization and key personnel and any history of working together. Applicants must include an organizational chart and describe the governance and management of the Cooperative.</a:t>
            </a:r>
          </a:p>
          <a:p>
            <a:pPr algn="l">
              <a:buFont typeface="Arial" panose="020B0604020202020204" pitchFamily="34" charset="0"/>
              <a:buChar char="•"/>
            </a:pPr>
            <a:r>
              <a:rPr lang="en-US" b="0" i="0">
                <a:solidFill>
                  <a:srgbClr val="333333"/>
                </a:solidFill>
                <a:effectLst/>
                <a:latin typeface="Helvetica Neue"/>
              </a:rPr>
              <a:t>Staffing. Describe specific expertise of the Overall PDs/PIs, Leaders for each Core, and other Key Personnel that makes them appropriate for their proposed roles, without duplicating information in biosketches. For the Overall PD(s)/PI(s), describe prior experience leading multi-institutional endeavors. Describe how this team has previously collaborated. Include a description of proposed partnerships between organizations and include evidence of prior collaborative projects, if applicable, and how their expertise is complementary and will strengthen the Cooperative. Include plans for hiring any staff needed for the cores and initiatives.</a:t>
            </a:r>
          </a:p>
          <a:p>
            <a:pPr algn="l">
              <a:buFont typeface="Arial" panose="020B0604020202020204" pitchFamily="34" charset="0"/>
              <a:buChar char="•"/>
            </a:pPr>
            <a:r>
              <a:rPr lang="en-US" b="0" i="0">
                <a:solidFill>
                  <a:srgbClr val="333333"/>
                </a:solidFill>
                <a:effectLst/>
                <a:latin typeface="Helvetica Neue"/>
              </a:rPr>
              <a:t>Multistakeholder Council. Applicants must demonstrate their:</a:t>
            </a:r>
          </a:p>
          <a:p>
            <a:pPr marL="742950" lvl="1" indent="-285750" algn="l">
              <a:buFont typeface="Arial" panose="020B0604020202020204" pitchFamily="34" charset="0"/>
              <a:buChar char="•"/>
            </a:pPr>
            <a:r>
              <a:rPr lang="en-US" b="0" i="0">
                <a:solidFill>
                  <a:srgbClr val="333333"/>
                </a:solidFill>
                <a:effectLst/>
                <a:latin typeface="Helvetica Neue"/>
              </a:rPr>
              <a:t>capacity to organize and manage the Multistakeholder Council, and to work collaboratively across key state agency, payer, clinical, and community-based partners to provide expert advice and recommendations for system change across the State.</a:t>
            </a:r>
          </a:p>
          <a:p>
            <a:pPr marL="742950" lvl="1" indent="-285750" algn="l">
              <a:buFont typeface="Arial" panose="020B0604020202020204" pitchFamily="34" charset="0"/>
              <a:buChar char="•"/>
            </a:pPr>
            <a:r>
              <a:rPr lang="en-US" b="0" i="0">
                <a:solidFill>
                  <a:srgbClr val="333333"/>
                </a:solidFill>
                <a:effectLst/>
                <a:latin typeface="Helvetica Neue"/>
              </a:rPr>
              <a:t>ability to serve as a facilitator or identify a facilitator that will be able to recruit and work with all types of stakeholders.</a:t>
            </a:r>
          </a:p>
          <a:p>
            <a:pPr marL="742950" lvl="1" indent="-285750" algn="l">
              <a:buFont typeface="Arial" panose="020B0604020202020204" pitchFamily="34" charset="0"/>
              <a:buChar char="•"/>
            </a:pPr>
            <a:r>
              <a:rPr lang="en-US" b="0" i="0">
                <a:solidFill>
                  <a:srgbClr val="333333"/>
                </a:solidFill>
                <a:effectLst/>
                <a:latin typeface="Helvetica Neue"/>
              </a:rPr>
              <a:t>ability to develop a governance policy for the Multistakeholder Council that specifies data and evidence that will be used by the Multistakeholder Council to inform decisions and the process by which decisions are made. </a:t>
            </a:r>
          </a:p>
          <a:p>
            <a:pPr algn="l">
              <a:buFont typeface="Arial" panose="020B0604020202020204" pitchFamily="34" charset="0"/>
              <a:buChar char="•"/>
            </a:pPr>
            <a:r>
              <a:rPr lang="en-US" b="0" i="0">
                <a:solidFill>
                  <a:srgbClr val="333333"/>
                </a:solidFill>
                <a:effectLst/>
                <a:latin typeface="Helvetica Neue"/>
              </a:rPr>
              <a:t>The applicant must describe the activities the Multistakeholder Council will undertake, in keeping with those stated in the </a:t>
            </a:r>
            <a:r>
              <a:rPr lang="en-US" b="1" i="0">
                <a:solidFill>
                  <a:srgbClr val="333333"/>
                </a:solidFill>
                <a:effectLst/>
                <a:latin typeface="Helvetica Neue"/>
              </a:rPr>
              <a:t>Requirements</a:t>
            </a:r>
            <a:r>
              <a:rPr lang="en-US" b="0" i="0">
                <a:solidFill>
                  <a:srgbClr val="333333"/>
                </a:solidFill>
                <a:effectLst/>
                <a:latin typeface="Helvetica Neue"/>
              </a:rPr>
              <a:t> section for this NOFO.</a:t>
            </a:r>
          </a:p>
          <a:p>
            <a:pPr algn="l">
              <a:buFont typeface="Arial" panose="020B0604020202020204" pitchFamily="34" charset="0"/>
              <a:buChar char="•"/>
            </a:pPr>
            <a:r>
              <a:rPr lang="en-US" b="0" i="0">
                <a:solidFill>
                  <a:srgbClr val="333333"/>
                </a:solidFill>
                <a:effectLst/>
                <a:latin typeface="Helvetica Neue"/>
              </a:rPr>
              <a:t>Demonstrate that their Multistakeholder Council will be demographically and geographically diverse and include the full range of those individuals and organizations that drive healthcare improvement in the State, including those who represent community perspectives and those with lived experiences. Applicants must demonstrate that the State Medicaid agency plays a central role in the Council and that other key players in healthcare improvement in the State are involved.</a:t>
            </a:r>
          </a:p>
          <a:p>
            <a:pPr algn="l">
              <a:buFont typeface="Arial" panose="020B0604020202020204" pitchFamily="34" charset="0"/>
              <a:buChar char="•"/>
            </a:pPr>
            <a:r>
              <a:rPr lang="en-US" b="0" i="0">
                <a:solidFill>
                  <a:srgbClr val="333333"/>
                </a:solidFill>
                <a:effectLst/>
                <a:latin typeface="Helvetica Neue"/>
              </a:rPr>
              <a:t>The Cooperative’s relationship with other organizations and initiatives, including how the Cooperative will coordinate implementation support throughout the state and complement – not duplicate – other state and federal initiatives. Applicants that are building upon existing entities or initiatives in the state must describe what specific enhancements will be funded through this cooperative agreement, how they were identified, and how they are expected to contribute to the objectives of this NOFO. Grants may not be used to supplant funds already being spent in the state to increase the delivery of evidence-based interventions.</a:t>
            </a:r>
          </a:p>
          <a:p>
            <a:pPr algn="l">
              <a:buFont typeface="Arial" panose="020B0604020202020204" pitchFamily="34" charset="0"/>
              <a:buChar char="•"/>
            </a:pPr>
            <a:r>
              <a:rPr lang="en-US" b="0" i="0">
                <a:solidFill>
                  <a:srgbClr val="333333"/>
                </a:solidFill>
                <a:effectLst/>
                <a:latin typeface="Helvetica Neue"/>
              </a:rPr>
              <a:t>The applicant must describe how they will coordinate with state-level convenings of State Medicaid Agencies, payer partners and other stakeholders in Innovation Models from the Centers for Medicare &amp; Medicaid Services Innovation Center (e.g., Making Care Primary Model, States Advancing All-Payer Health Equity Approaches and Development Model).</a:t>
            </a:r>
          </a:p>
          <a:p>
            <a:pPr algn="l">
              <a:buFont typeface="Arial" panose="020B0604020202020204" pitchFamily="34" charset="0"/>
              <a:buChar char="•"/>
            </a:pPr>
            <a:r>
              <a:rPr lang="en-US" b="0" i="0">
                <a:solidFill>
                  <a:srgbClr val="333333"/>
                </a:solidFill>
                <a:effectLst/>
                <a:latin typeface="Helvetica Neue"/>
              </a:rPr>
              <a:t>The Cooperative’s finances, including in-kind support (which is highly encouraged) and how the Cooperative will ensure equitable distribution of funds among partners and organizations. AHRQ expects the initiative to be inclusive of organizations that are not traditionally AHRQ recipients, such as community-based organizations, and patient organizations. Applicants must describe how funding will flow to such partners in a way that ensures their full participation.</a:t>
            </a:r>
          </a:p>
          <a:p>
            <a:pPr algn="l">
              <a:buFont typeface="Arial" panose="020B0604020202020204" pitchFamily="34" charset="0"/>
              <a:buChar char="•"/>
            </a:pPr>
            <a:r>
              <a:rPr lang="en-US" b="0" i="0">
                <a:solidFill>
                  <a:srgbClr val="333333"/>
                </a:solidFill>
                <a:effectLst/>
                <a:latin typeface="Helvetica Neue"/>
              </a:rPr>
              <a:t>Operational or Work Teams that will carry out the work of the Cooperative, including staffing, contracting, and hiring plans.</a:t>
            </a:r>
          </a:p>
          <a:p>
            <a:pPr algn="l">
              <a:buFont typeface="Arial" panose="020B0604020202020204" pitchFamily="34" charset="0"/>
              <a:buChar char="•"/>
            </a:pPr>
            <a:r>
              <a:rPr lang="en-US" b="0" i="0">
                <a:solidFill>
                  <a:srgbClr val="333333"/>
                </a:solidFill>
                <a:effectLst/>
                <a:latin typeface="Helvetica Neue"/>
              </a:rPr>
              <a:t>Project Timeline, including a detailed timeline and a Gantt Chart (or other similar graphic timeline) documenting when all major aspects of the proposed work will be conducted and completed.</a:t>
            </a:r>
          </a:p>
          <a:p>
            <a:pPr algn="l">
              <a:buFont typeface="Arial" panose="020B0604020202020204" pitchFamily="34" charset="0"/>
              <a:buChar char="•"/>
            </a:pPr>
            <a:r>
              <a:rPr lang="en-US" b="0" i="0">
                <a:solidFill>
                  <a:srgbClr val="333333"/>
                </a:solidFill>
                <a:effectLst/>
                <a:latin typeface="Helvetica Neue"/>
              </a:rPr>
              <a:t>Mitigation strategies, including the potential challenges, barriers, and facilitators to establishing a Cooperative and proposed strategies to address them.</a:t>
            </a:r>
          </a:p>
          <a:p>
            <a:pPr algn="l">
              <a:buFont typeface="Arial" panose="020B0604020202020204" pitchFamily="34" charset="0"/>
              <a:buChar char="•"/>
            </a:pPr>
            <a:r>
              <a:rPr lang="en-US" b="0" i="0">
                <a:solidFill>
                  <a:srgbClr val="333333"/>
                </a:solidFill>
                <a:effectLst/>
                <a:latin typeface="Helvetica Neue"/>
              </a:rPr>
              <a:t>Collaboration with the National Coordinating Center, including a commitment to participate in Learning Networks and technical assistance activities.</a:t>
            </a:r>
          </a:p>
          <a:p>
            <a:pPr algn="l">
              <a:buFont typeface="Arial" panose="020B0604020202020204" pitchFamily="34" charset="0"/>
              <a:buChar char="•"/>
            </a:pPr>
            <a:r>
              <a:rPr lang="en-US" b="0" i="0">
                <a:solidFill>
                  <a:srgbClr val="333333"/>
                </a:solidFill>
                <a:effectLst/>
                <a:latin typeface="Helvetica Neue"/>
              </a:rPr>
              <a:t>Collaboration with the National Evaluation Center, including a commitment to harmonize measures across the initiative, share instruments and data with the NEC and AHRQ, and participate in evaluation activities by the NEC.</a:t>
            </a:r>
          </a:p>
          <a:p>
            <a:pPr algn="l">
              <a:buFont typeface="Arial" panose="020B0604020202020204" pitchFamily="34" charset="0"/>
              <a:buChar char="•"/>
            </a:pPr>
            <a:r>
              <a:rPr lang="en-US" b="0" i="0">
                <a:solidFill>
                  <a:srgbClr val="333333"/>
                </a:solidFill>
                <a:effectLst/>
                <a:latin typeface="Helvetica Neue"/>
              </a:rPr>
              <a:t>Collaboration with AHRQ: Describe plans to engage with AHRQ on key activities and decisions.</a:t>
            </a:r>
          </a:p>
          <a:p>
            <a:pPr algn="l">
              <a:buFont typeface="Arial" panose="020B0604020202020204" pitchFamily="34" charset="0"/>
              <a:buChar char="•"/>
            </a:pPr>
            <a:r>
              <a:rPr lang="en-US" b="0" i="0">
                <a:solidFill>
                  <a:srgbClr val="333333"/>
                </a:solidFill>
                <a:effectLst/>
                <a:latin typeface="Helvetica Neue"/>
              </a:rPr>
              <a:t>Description of how the Multistakeholder Council members will prepare for operations after the end of this award (e.g., diversifying funding sources). Applicants may find </a:t>
            </a:r>
            <a:r>
              <a:rPr lang="en-US" b="0" i="0" u="none" strike="noStrike">
                <a:solidFill>
                  <a:srgbClr val="428BCA"/>
                </a:solidFill>
                <a:effectLst/>
                <a:latin typeface="Helvetica Neue"/>
                <a:hlinkClick r:id="rId3"/>
              </a:rPr>
              <a:t>Finding Sustainable Funding for Primary Care Extension Programs</a:t>
            </a:r>
            <a:r>
              <a:rPr lang="en-US" b="0" i="0">
                <a:solidFill>
                  <a:srgbClr val="333333"/>
                </a:solidFill>
                <a:effectLst/>
                <a:latin typeface="Helvetica Neue"/>
              </a:rPr>
              <a:t> a useful resource.</a:t>
            </a:r>
          </a:p>
          <a:p>
            <a:endParaRPr lang="en-US"/>
          </a:p>
        </p:txBody>
      </p:sp>
      <p:sp>
        <p:nvSpPr>
          <p:cNvPr id="4" name="Slide Number Placeholder 3"/>
          <p:cNvSpPr>
            <a:spLocks noGrp="1"/>
          </p:cNvSpPr>
          <p:nvPr>
            <p:ph type="sldNum" sz="quarter" idx="5"/>
          </p:nvPr>
        </p:nvSpPr>
        <p:spPr/>
        <p:txBody>
          <a:bodyPr/>
          <a:lstStyle/>
          <a:p>
            <a:fld id="{F5EF7F9A-3F07-4CED-8BB8-152B733787F7}" type="slidenum">
              <a:rPr lang="en-US" smtClean="0"/>
              <a:t>36</a:t>
            </a:fld>
            <a:endParaRPr lang="en-US"/>
          </a:p>
        </p:txBody>
      </p:sp>
    </p:spTree>
    <p:extLst>
      <p:ext uri="{BB962C8B-B14F-4D97-AF65-F5344CB8AC3E}">
        <p14:creationId xmlns:p14="http://schemas.microsoft.com/office/powerpoint/2010/main" val="2854362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33333"/>
                </a:solidFill>
                <a:effectLst/>
                <a:latin typeface="Helvetica Neue"/>
              </a:rPr>
              <a:t>Engage safety net healthcare delivery organizations and clinicians</a:t>
            </a:r>
            <a:r>
              <a:rPr lang="en-US" b="0" i="0">
                <a:solidFill>
                  <a:srgbClr val="333333"/>
                </a:solidFill>
                <a:effectLst/>
                <a:latin typeface="Helvetica Neue"/>
              </a:rPr>
              <a:t> to establish and maintain relationships or build upon previous relationships. Applicants must describe:</a:t>
            </a:r>
          </a:p>
          <a:p>
            <a:pPr algn="l">
              <a:buFont typeface="Arial" panose="020B0604020202020204" pitchFamily="34" charset="0"/>
              <a:buChar char="•"/>
            </a:pPr>
            <a:r>
              <a:rPr lang="en-US" b="0" i="0">
                <a:solidFill>
                  <a:srgbClr val="333333"/>
                </a:solidFill>
                <a:effectLst/>
                <a:latin typeface="Helvetica Neue"/>
              </a:rPr>
              <a:t>How the Cooperative’s engagement strategies will attract safety net healthcare delivery organizations and clinicians with varying degrees of organizational readiness.</a:t>
            </a:r>
          </a:p>
          <a:p>
            <a:pPr algn="l">
              <a:buFont typeface="Arial" panose="020B0604020202020204" pitchFamily="34" charset="0"/>
              <a:buChar char="•"/>
            </a:pPr>
            <a:r>
              <a:rPr lang="en-US" b="0" i="0">
                <a:solidFill>
                  <a:srgbClr val="333333"/>
                </a:solidFill>
                <a:effectLst/>
                <a:latin typeface="Helvetica Neue"/>
              </a:rPr>
              <a:t>How the Cooperative will draw on existing learning and improvement networks such as quality collaboratives.</a:t>
            </a:r>
          </a:p>
          <a:p>
            <a:pPr algn="l">
              <a:buFont typeface="Arial" panose="020B0604020202020204" pitchFamily="34" charset="0"/>
              <a:buChar char="•"/>
            </a:pPr>
            <a:r>
              <a:rPr lang="en-US" b="0" i="0">
                <a:solidFill>
                  <a:srgbClr val="333333"/>
                </a:solidFill>
                <a:effectLst/>
                <a:latin typeface="Helvetica Neue"/>
              </a:rPr>
              <a:t>How the Cooperative will coordinate within states where there are other state-level learning communities. Examples of state-level learning communities include, but are not limited to, learning communities that are formed as part of Innovation Models from the Centers for Medicare &amp; Medicaid Services Innovation Center (e.g., Making Care Primary Model, States Advancing All-Payer Health Equity Approaches and Development Model).</a:t>
            </a:r>
          </a:p>
          <a:p>
            <a:pPr algn="l">
              <a:buFont typeface="Arial" panose="020B0604020202020204" pitchFamily="34" charset="0"/>
              <a:buChar char="•"/>
            </a:pPr>
            <a:r>
              <a:rPr lang="en-US" b="0" i="0">
                <a:solidFill>
                  <a:srgbClr val="333333"/>
                </a:solidFill>
                <a:effectLst/>
                <a:latin typeface="Helvetica Neue"/>
              </a:rPr>
              <a:t>The potential challenges, barriers, and facilitators to engage safety net organizations and proposed strategies to address them.</a:t>
            </a:r>
          </a:p>
          <a:p>
            <a:pPr algn="l"/>
            <a:endParaRPr lang="en-US" b="1" i="0">
              <a:solidFill>
                <a:srgbClr val="333333"/>
              </a:solidFill>
              <a:effectLst/>
              <a:latin typeface="Helvetica Neue"/>
            </a:endParaRPr>
          </a:p>
          <a:p>
            <a:pPr algn="l"/>
            <a:r>
              <a:rPr lang="en-US" b="1" i="0">
                <a:solidFill>
                  <a:srgbClr val="333333"/>
                </a:solidFill>
                <a:effectLst/>
                <a:latin typeface="Helvetica Neue"/>
              </a:rPr>
              <a:t>Design and deliver implementation support</a:t>
            </a:r>
            <a:r>
              <a:rPr lang="en-US" b="0" i="0">
                <a:solidFill>
                  <a:srgbClr val="333333"/>
                </a:solidFill>
                <a:effectLst/>
                <a:latin typeface="Helvetica Neue"/>
              </a:rPr>
              <a:t>, including:</a:t>
            </a:r>
          </a:p>
          <a:p>
            <a:pPr algn="l">
              <a:buFont typeface="Arial" panose="020B0604020202020204" pitchFamily="34" charset="0"/>
              <a:buChar char="•"/>
            </a:pPr>
            <a:r>
              <a:rPr lang="en-US" b="0" i="0">
                <a:solidFill>
                  <a:srgbClr val="333333"/>
                </a:solidFill>
                <a:effectLst/>
                <a:latin typeface="Helvetica Neue"/>
              </a:rPr>
              <a:t>Describe how healthcare extension agents will aid with the implementation of the selected healthcare delivery improvements and implementation strategies as part of the initiative.</a:t>
            </a:r>
          </a:p>
          <a:p>
            <a:pPr algn="l">
              <a:buFont typeface="Arial" panose="020B0604020202020204" pitchFamily="34" charset="0"/>
              <a:buChar char="•"/>
            </a:pPr>
            <a:r>
              <a:rPr lang="en-US" b="0" i="0">
                <a:solidFill>
                  <a:srgbClr val="333333"/>
                </a:solidFill>
                <a:effectLst/>
                <a:latin typeface="Helvetica Neue"/>
              </a:rPr>
              <a:t>Describe how healthcare extension agents will assist safety net healthcare delivery organizations with the development of an implementation plan, including the ability to tailor the implementation plan to the organization, clinicians, staff, and patient populations served by the organization.</a:t>
            </a:r>
          </a:p>
          <a:p>
            <a:pPr algn="l">
              <a:buFont typeface="Arial" panose="020B0604020202020204" pitchFamily="34" charset="0"/>
              <a:buChar char="•"/>
            </a:pPr>
            <a:r>
              <a:rPr lang="en-US" b="0" i="0">
                <a:solidFill>
                  <a:srgbClr val="333333"/>
                </a:solidFill>
                <a:effectLst/>
                <a:latin typeface="Helvetica Neue"/>
              </a:rPr>
              <a:t>Describe how healthcare extension agents will work with healthcare delivery organizations, including the number and type of safety net organizations and clinicians that may be engaged, with what levels of intensity, at what points in time, and for how long.</a:t>
            </a:r>
          </a:p>
          <a:p>
            <a:pPr algn="l">
              <a:buFont typeface="Arial" panose="020B0604020202020204" pitchFamily="34" charset="0"/>
              <a:buChar char="•"/>
            </a:pPr>
            <a:r>
              <a:rPr lang="en-US" b="0" i="0">
                <a:solidFill>
                  <a:srgbClr val="333333"/>
                </a:solidFill>
                <a:effectLst/>
                <a:latin typeface="Helvetica Neue"/>
              </a:rPr>
              <a:t>Describe the range of implementation support the Cooperative will provide for the initiative. Support may include education &amp; training, practice facilitation, health IT support, local learning opportunities, expert consultation, quality measurement standardization and support, financial management guidance, community resource identification, tele-mentoring, task analysis, and workforce development.</a:t>
            </a:r>
          </a:p>
          <a:p>
            <a:pPr algn="l"/>
            <a:endParaRPr lang="en-US" b="1" i="0">
              <a:solidFill>
                <a:srgbClr val="333333"/>
              </a:solidFill>
              <a:effectLst/>
              <a:latin typeface="Helvetica Neue"/>
            </a:endParaRPr>
          </a:p>
          <a:p>
            <a:pPr algn="l"/>
            <a:r>
              <a:rPr lang="en-US" b="1" i="0">
                <a:solidFill>
                  <a:srgbClr val="333333"/>
                </a:solidFill>
                <a:effectLst/>
                <a:latin typeface="Helvetica Neue"/>
              </a:rPr>
              <a:t>Facilitate learning across the state or sub-state region: </a:t>
            </a:r>
            <a:r>
              <a:rPr lang="en-US" b="0" i="0">
                <a:solidFill>
                  <a:srgbClr val="333333"/>
                </a:solidFill>
                <a:effectLst/>
                <a:latin typeface="Helvetica Neue"/>
              </a:rPr>
              <a:t>Applications must describe the approach to facilitating learning across the state or sub-state region, including:</a:t>
            </a:r>
          </a:p>
          <a:p>
            <a:pPr algn="l">
              <a:buFont typeface="Arial" panose="020B0604020202020204" pitchFamily="34" charset="0"/>
              <a:buChar char="•"/>
            </a:pPr>
            <a:r>
              <a:rPr lang="en-US" b="0" i="0">
                <a:solidFill>
                  <a:srgbClr val="333333"/>
                </a:solidFill>
                <a:effectLst/>
                <a:latin typeface="Helvetica Neue"/>
              </a:rPr>
              <a:t>How the Cooperative will learn from the healthcare extension agents, healthcare delivery organizations, clinicians, and staff about local or regional successes and challenges with implementation of the initiative.</a:t>
            </a:r>
          </a:p>
          <a:p>
            <a:pPr algn="l">
              <a:buFont typeface="Arial" panose="020B0604020202020204" pitchFamily="34" charset="0"/>
              <a:buChar char="•"/>
            </a:pPr>
            <a:r>
              <a:rPr lang="en-US" b="0" i="0">
                <a:solidFill>
                  <a:srgbClr val="333333"/>
                </a:solidFill>
                <a:effectLst/>
                <a:latin typeface="Helvetica Neue"/>
              </a:rPr>
              <a:t>How the Cooperative will share this information with healthcare extension agents, healthcare delivery organizations, clinicians, and staff to iteratively improve the initiative.</a:t>
            </a:r>
          </a:p>
          <a:p>
            <a:pPr algn="l">
              <a:buFont typeface="Arial" panose="020B0604020202020204" pitchFamily="34" charset="0"/>
              <a:buChar char="•"/>
            </a:pPr>
            <a:r>
              <a:rPr lang="en-US" b="0" i="0">
                <a:solidFill>
                  <a:srgbClr val="333333"/>
                </a:solidFill>
                <a:effectLst/>
                <a:latin typeface="Helvetica Neue"/>
              </a:rPr>
              <a:t>How the Cooperative will share this information with the NCC.</a:t>
            </a:r>
          </a:p>
          <a:p>
            <a:pPr algn="l">
              <a:buFont typeface="Arial" panose="020B0604020202020204" pitchFamily="34" charset="0"/>
              <a:buChar char="•"/>
            </a:pPr>
            <a:r>
              <a:rPr lang="en-US" b="0" i="0">
                <a:solidFill>
                  <a:srgbClr val="333333"/>
                </a:solidFill>
                <a:effectLst/>
                <a:latin typeface="Helvetica Neue"/>
              </a:rPr>
              <a:t>How the Cooperative will share PCOR evidence, evidence-based resources and learnings from other state and national initiatives with healthcare extension agents, healthcare delivery organizations, clinicians, and staff in their state or sub-state region.</a:t>
            </a:r>
          </a:p>
        </p:txBody>
      </p:sp>
      <p:sp>
        <p:nvSpPr>
          <p:cNvPr id="4" name="Slide Number Placeholder 3"/>
          <p:cNvSpPr>
            <a:spLocks noGrp="1"/>
          </p:cNvSpPr>
          <p:nvPr>
            <p:ph type="sldNum" sz="quarter" idx="5"/>
          </p:nvPr>
        </p:nvSpPr>
        <p:spPr/>
        <p:txBody>
          <a:bodyPr/>
          <a:lstStyle/>
          <a:p>
            <a:fld id="{F5EF7F9A-3F07-4CED-8BB8-152B733787F7}" type="slidenum">
              <a:rPr lang="en-US" smtClean="0"/>
              <a:t>38</a:t>
            </a:fld>
            <a:endParaRPr lang="en-US"/>
          </a:p>
        </p:txBody>
      </p:sp>
    </p:spTree>
    <p:extLst>
      <p:ext uri="{BB962C8B-B14F-4D97-AF65-F5344CB8AC3E}">
        <p14:creationId xmlns:p14="http://schemas.microsoft.com/office/powerpoint/2010/main" val="2049905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33333"/>
                </a:solidFill>
                <a:effectLst/>
                <a:latin typeface="Helvetica Neue"/>
              </a:rPr>
              <a:t>Specific Aims:</a:t>
            </a:r>
            <a:r>
              <a:rPr lang="en-US" b="1" i="0">
                <a:solidFill>
                  <a:srgbClr val="333333"/>
                </a:solidFill>
                <a:effectLst/>
                <a:latin typeface="Helvetica Neue"/>
              </a:rPr>
              <a:t> Succinctly describe the specific objectives and goals of the Monitoring, Feedback, and Evaluation Core. In addition, list in priority order, the broad activities, and services of the Monitoring, Feedback, and Evaluation Core. In addition, state the Core's relationship to the other Cores in the Cooperative, the initiative in the application, and the National Evaluation Center.</a:t>
            </a:r>
          </a:p>
          <a:p>
            <a:pPr algn="l"/>
            <a:endParaRPr lang="en-US" b="0" i="0">
              <a:solidFill>
                <a:srgbClr val="333333"/>
              </a:solidFill>
              <a:effectLst/>
              <a:latin typeface="Helvetica Neue"/>
            </a:endParaRPr>
          </a:p>
          <a:p>
            <a:pPr algn="l"/>
            <a:r>
              <a:rPr lang="en-US" b="0" i="0">
                <a:solidFill>
                  <a:srgbClr val="333333"/>
                </a:solidFill>
                <a:effectLst/>
                <a:latin typeface="Helvetica Neue"/>
              </a:rPr>
              <a:t>Research Strategy: In this section applicants must describe their monitoring, feedback, and evaluation plans, including:</a:t>
            </a:r>
          </a:p>
          <a:p>
            <a:pPr algn="l">
              <a:buFont typeface="Arial" panose="020B0604020202020204" pitchFamily="34" charset="0"/>
              <a:buChar char="•"/>
            </a:pPr>
            <a:r>
              <a:rPr lang="en-US" b="0" i="0">
                <a:solidFill>
                  <a:srgbClr val="333333"/>
                </a:solidFill>
                <a:effectLst/>
                <a:latin typeface="Helvetica Neue"/>
              </a:rPr>
              <a:t>Data sources including state-level data</a:t>
            </a:r>
          </a:p>
          <a:p>
            <a:pPr algn="l">
              <a:buFont typeface="Arial" panose="020B0604020202020204" pitchFamily="34" charset="0"/>
              <a:buChar char="•"/>
            </a:pPr>
            <a:r>
              <a:rPr lang="en-US" b="0" i="0">
                <a:solidFill>
                  <a:srgbClr val="333333"/>
                </a:solidFill>
                <a:effectLst/>
                <a:latin typeface="Helvetica Neue"/>
              </a:rPr>
              <a:t>The approach to identifying PCOR evidence and corresponding implementation strategies and sharing this information with the Multistakeholder Council for the initiative.</a:t>
            </a:r>
          </a:p>
          <a:p>
            <a:pPr algn="l">
              <a:buFont typeface="Arial" panose="020B0604020202020204" pitchFamily="34" charset="0"/>
              <a:buChar char="•"/>
            </a:pPr>
            <a:r>
              <a:rPr lang="en-US" b="0" i="0">
                <a:solidFill>
                  <a:srgbClr val="333333"/>
                </a:solidFill>
                <a:effectLst/>
                <a:latin typeface="Helvetica Neue"/>
              </a:rPr>
              <a:t>The approach to analyzing and sharing state data with the Multistakeholder Council.</a:t>
            </a:r>
          </a:p>
          <a:p>
            <a:pPr algn="l">
              <a:buFont typeface="Arial" panose="020B0604020202020204" pitchFamily="34" charset="0"/>
              <a:buChar char="•"/>
            </a:pPr>
            <a:r>
              <a:rPr lang="en-US" b="0" i="0">
                <a:solidFill>
                  <a:srgbClr val="333333"/>
                </a:solidFill>
                <a:effectLst/>
                <a:latin typeface="Helvetica Neue"/>
              </a:rPr>
              <a:t>The approach to monitoring and sharing Cooperative activities and performance.</a:t>
            </a:r>
          </a:p>
          <a:p>
            <a:pPr algn="l">
              <a:buFont typeface="Arial" panose="020B0604020202020204" pitchFamily="34" charset="0"/>
              <a:buChar char="•"/>
            </a:pPr>
            <a:r>
              <a:rPr lang="en-US" b="0" i="0">
                <a:solidFill>
                  <a:srgbClr val="333333"/>
                </a:solidFill>
                <a:effectLst/>
                <a:latin typeface="Helvetica Neue"/>
              </a:rPr>
              <a:t>The approach to evaluating the process of Cooperative formation and growth, the engagement of stakeholders, the processes and outcomes of the Multistakeholder Council, the processes and outcomes of the Engagement, Training, Education, and Assistance Core. Describe process, implementation, and outcome measures; data sources and collection; and analysis plan.</a:t>
            </a:r>
          </a:p>
          <a:p>
            <a:pPr algn="l">
              <a:buFont typeface="Arial" panose="020B0604020202020204" pitchFamily="34" charset="0"/>
              <a:buChar char="•"/>
            </a:pPr>
            <a:r>
              <a:rPr lang="en-US" b="0" i="0">
                <a:solidFill>
                  <a:srgbClr val="333333"/>
                </a:solidFill>
                <a:effectLst/>
                <a:latin typeface="Helvetica Neue"/>
              </a:rPr>
              <a:t>Describe how health equity and disparities will be incorporated throughout monitoring and evaluation activities.</a:t>
            </a:r>
          </a:p>
          <a:p>
            <a:pPr algn="l">
              <a:buFont typeface="Arial" panose="020B0604020202020204" pitchFamily="34" charset="0"/>
              <a:buChar char="•"/>
            </a:pPr>
            <a:r>
              <a:rPr lang="en-US" b="0" i="0">
                <a:solidFill>
                  <a:srgbClr val="333333"/>
                </a:solidFill>
                <a:effectLst/>
                <a:latin typeface="Helvetica Neue"/>
              </a:rPr>
              <a:t>Describe how feedback will be delivered to improve the processes and operations of the Cooperative and its initiative.</a:t>
            </a:r>
          </a:p>
          <a:p>
            <a:pPr algn="l">
              <a:buFont typeface="Arial" panose="020B0604020202020204" pitchFamily="34" charset="0"/>
              <a:buChar char="•"/>
            </a:pPr>
            <a:r>
              <a:rPr lang="en-US" b="0" i="0">
                <a:solidFill>
                  <a:srgbClr val="333333"/>
                </a:solidFill>
                <a:effectLst/>
                <a:latin typeface="Helvetica Neue"/>
              </a:rPr>
              <a:t>A commitment to work with AHRQ’s NEC on the evaluation, including sharing monitoring and evaluation data and cooperating with qualitative data collection activities. </a:t>
            </a:r>
          </a:p>
        </p:txBody>
      </p:sp>
      <p:sp>
        <p:nvSpPr>
          <p:cNvPr id="4" name="Slide Number Placeholder 3"/>
          <p:cNvSpPr>
            <a:spLocks noGrp="1"/>
          </p:cNvSpPr>
          <p:nvPr>
            <p:ph type="sldNum" sz="quarter" idx="5"/>
          </p:nvPr>
        </p:nvSpPr>
        <p:spPr/>
        <p:txBody>
          <a:bodyPr/>
          <a:lstStyle/>
          <a:p>
            <a:fld id="{F5EF7F9A-3F07-4CED-8BB8-152B733787F7}" type="slidenum">
              <a:rPr lang="en-US" smtClean="0"/>
              <a:t>39</a:t>
            </a:fld>
            <a:endParaRPr lang="en-US"/>
          </a:p>
        </p:txBody>
      </p:sp>
    </p:spTree>
    <p:extLst>
      <p:ext uri="{BB962C8B-B14F-4D97-AF65-F5344CB8AC3E}">
        <p14:creationId xmlns:p14="http://schemas.microsoft.com/office/powerpoint/2010/main" val="638280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33333"/>
                </a:solidFill>
                <a:effectLst/>
                <a:latin typeface="Helvetica Neue"/>
              </a:rPr>
              <a:t>Specific Aims:</a:t>
            </a:r>
            <a:r>
              <a:rPr lang="en-US" b="1" i="0">
                <a:solidFill>
                  <a:srgbClr val="333333"/>
                </a:solidFill>
                <a:effectLst/>
                <a:latin typeface="Helvetica Neue"/>
              </a:rPr>
              <a:t> List the Aims of the proposed project. State the individual project's relationship to the Cooperative's overall goals and milestones and how it relates to other projects or cores.</a:t>
            </a:r>
            <a:r>
              <a:rPr lang="en-US" b="0" i="0">
                <a:solidFill>
                  <a:srgbClr val="333333"/>
                </a:solidFill>
                <a:effectLst/>
                <a:latin typeface="Helvetica Neue"/>
              </a:rPr>
              <a:t>   </a:t>
            </a:r>
          </a:p>
          <a:p>
            <a:pPr algn="l"/>
            <a:endParaRPr lang="en-US" b="0" i="0">
              <a:solidFill>
                <a:srgbClr val="333333"/>
              </a:solidFill>
              <a:effectLst/>
              <a:latin typeface="Helvetica Neue"/>
            </a:endParaRPr>
          </a:p>
          <a:p>
            <a:pPr algn="l"/>
            <a:r>
              <a:rPr lang="en-US" b="0" i="0">
                <a:solidFill>
                  <a:srgbClr val="333333"/>
                </a:solidFill>
                <a:effectLst/>
                <a:latin typeface="Helvetica Neue"/>
              </a:rPr>
              <a:t>Research Strategy: This section should provide a detailed discussion of all aspects of the required behavioral health initiative. Recipients should consult with the Multistakeholder Council after award and may change specifics of the Initiative based on stakeholders’ input. Applicants must address the following:</a:t>
            </a:r>
          </a:p>
          <a:p>
            <a:pPr algn="l">
              <a:buFont typeface="Arial" panose="020B0604020202020204" pitchFamily="34" charset="0"/>
              <a:buChar char="•"/>
            </a:pPr>
            <a:r>
              <a:rPr lang="en-US" b="0" i="0">
                <a:solidFill>
                  <a:srgbClr val="333333"/>
                </a:solidFill>
                <a:effectLst/>
                <a:latin typeface="Helvetica Neue"/>
              </a:rPr>
              <a:t>Explain the behavioral health focus of the initiative and how healthcare delivery will be changed if the proposed aims are achieved, with specific goals and improvement targets.</a:t>
            </a:r>
          </a:p>
          <a:p>
            <a:pPr algn="l">
              <a:buFont typeface="Arial" panose="020B0604020202020204" pitchFamily="34" charset="0"/>
              <a:buChar char="•"/>
            </a:pPr>
            <a:r>
              <a:rPr lang="en-US" b="0" i="0">
                <a:solidFill>
                  <a:srgbClr val="333333"/>
                </a:solidFill>
                <a:effectLst/>
                <a:latin typeface="Helvetica Neue"/>
              </a:rPr>
              <a:t>Explain why and how the behavioral focus was selected, including use of State data and PCOR findings and engagement of current or future members of the Multistakeholder Council.</a:t>
            </a:r>
          </a:p>
          <a:p>
            <a:pPr algn="l">
              <a:buFont typeface="Arial" panose="020B0604020202020204" pitchFamily="34" charset="0"/>
              <a:buChar char="•"/>
            </a:pPr>
            <a:r>
              <a:rPr lang="en-US" b="0" i="0">
                <a:solidFill>
                  <a:srgbClr val="333333"/>
                </a:solidFill>
                <a:effectLst/>
                <a:latin typeface="Helvetica Neue"/>
              </a:rPr>
              <a:t>Describe the scientific premise for the proposed initiative, including consideration of the strengths and weaknesses of published PCOR or preliminary data crucial to the support of the initiative.</a:t>
            </a:r>
          </a:p>
          <a:p>
            <a:pPr algn="l">
              <a:buFont typeface="Arial" panose="020B0604020202020204" pitchFamily="34" charset="0"/>
              <a:buChar char="•"/>
            </a:pPr>
            <a:r>
              <a:rPr lang="en-US" b="0" i="0">
                <a:solidFill>
                  <a:srgbClr val="333333"/>
                </a:solidFill>
                <a:effectLst/>
                <a:latin typeface="Helvetica Neue"/>
              </a:rPr>
              <a:t>Discuss how the proposed initiative will address disparities.</a:t>
            </a:r>
          </a:p>
          <a:p>
            <a:pPr algn="l">
              <a:buFont typeface="Arial" panose="020B0604020202020204" pitchFamily="34" charset="0"/>
              <a:buChar char="•"/>
            </a:pPr>
            <a:r>
              <a:rPr lang="en-US" b="0" i="0">
                <a:solidFill>
                  <a:srgbClr val="333333"/>
                </a:solidFill>
                <a:effectLst/>
                <a:latin typeface="Helvetica Neue"/>
              </a:rPr>
              <a:t>Describe in detail the proposed evidence-based approach to implementing the initiative, including specific goals and strategies. Applicants may draw upon many sources of PCOR evidence, such as </a:t>
            </a:r>
            <a:r>
              <a:rPr lang="en-US" b="0" i="0" u="none" strike="noStrike">
                <a:solidFill>
                  <a:srgbClr val="428BCA"/>
                </a:solidFill>
                <a:effectLst/>
                <a:latin typeface="Helvetica Neue"/>
                <a:hlinkClick r:id="rId3"/>
              </a:rPr>
              <a:t>AHRQ's Evidence Reports</a:t>
            </a:r>
            <a:r>
              <a:rPr lang="en-US" b="0" i="0">
                <a:solidFill>
                  <a:srgbClr val="333333"/>
                </a:solidFill>
                <a:effectLst/>
                <a:latin typeface="Helvetica Neue"/>
              </a:rPr>
              <a:t> resources.</a:t>
            </a:r>
          </a:p>
          <a:p>
            <a:pPr algn="l">
              <a:buFont typeface="Arial" panose="020B0604020202020204" pitchFamily="34" charset="0"/>
              <a:buChar char="•"/>
            </a:pPr>
            <a:r>
              <a:rPr lang="en-US" b="0" i="0">
                <a:solidFill>
                  <a:srgbClr val="333333"/>
                </a:solidFill>
                <a:effectLst/>
                <a:latin typeface="Helvetica Neue"/>
              </a:rPr>
              <a:t>Include a timeline for implementing the initiative with major milestones.</a:t>
            </a:r>
          </a:p>
          <a:p>
            <a:pPr algn="l">
              <a:buFont typeface="Arial" panose="020B0604020202020204" pitchFamily="34" charset="0"/>
              <a:buChar char="•"/>
            </a:pPr>
            <a:r>
              <a:rPr lang="en-US" b="0" i="0">
                <a:solidFill>
                  <a:srgbClr val="333333"/>
                </a:solidFill>
                <a:effectLst/>
                <a:latin typeface="Helvetica Neue"/>
              </a:rPr>
              <a:t>Discuss plans for collaborations with community partners.</a:t>
            </a:r>
          </a:p>
          <a:p>
            <a:pPr algn="l">
              <a:buFont typeface="Arial" panose="020B0604020202020204" pitchFamily="34" charset="0"/>
              <a:buChar char="•"/>
            </a:pPr>
            <a:r>
              <a:rPr lang="en-US" b="0" i="0">
                <a:solidFill>
                  <a:srgbClr val="333333"/>
                </a:solidFill>
                <a:effectLst/>
                <a:latin typeface="Helvetica Neue"/>
              </a:rPr>
              <a:t>If applicable, describe proposed strategies for recruiting healthcare delivery organizations.</a:t>
            </a:r>
          </a:p>
          <a:p>
            <a:pPr algn="l">
              <a:buFont typeface="Arial" panose="020B0604020202020204" pitchFamily="34" charset="0"/>
              <a:buChar char="•"/>
            </a:pPr>
            <a:r>
              <a:rPr lang="en-US" b="0" i="0">
                <a:solidFill>
                  <a:srgbClr val="333333"/>
                </a:solidFill>
                <a:effectLst/>
                <a:latin typeface="Helvetica Neue"/>
              </a:rPr>
              <a:t>If applicable, describe the focus of training and workforce development</a:t>
            </a:r>
          </a:p>
          <a:p>
            <a:pPr algn="l">
              <a:buFont typeface="Arial" panose="020B0604020202020204" pitchFamily="34" charset="0"/>
              <a:buChar char="•"/>
            </a:pPr>
            <a:r>
              <a:rPr lang="en-US" b="0" i="0">
                <a:solidFill>
                  <a:srgbClr val="333333"/>
                </a:solidFill>
                <a:effectLst/>
                <a:latin typeface="Helvetica Neue"/>
              </a:rPr>
              <a:t>If applicable, describe how implementation support resources will be developed, tested, and shared. AHRQ encourages stakeholder engagement and human-centered design in the development and testing of resources.  </a:t>
            </a:r>
          </a:p>
        </p:txBody>
      </p:sp>
      <p:sp>
        <p:nvSpPr>
          <p:cNvPr id="4" name="Slide Number Placeholder 3"/>
          <p:cNvSpPr>
            <a:spLocks noGrp="1"/>
          </p:cNvSpPr>
          <p:nvPr>
            <p:ph type="sldNum" sz="quarter" idx="5"/>
          </p:nvPr>
        </p:nvSpPr>
        <p:spPr/>
        <p:txBody>
          <a:bodyPr/>
          <a:lstStyle/>
          <a:p>
            <a:fld id="{F5EF7F9A-3F07-4CED-8BB8-152B733787F7}" type="slidenum">
              <a:rPr lang="en-US" smtClean="0"/>
              <a:t>40</a:t>
            </a:fld>
            <a:endParaRPr lang="en-US"/>
          </a:p>
        </p:txBody>
      </p:sp>
    </p:spTree>
    <p:extLst>
      <p:ext uri="{BB962C8B-B14F-4D97-AF65-F5344CB8AC3E}">
        <p14:creationId xmlns:p14="http://schemas.microsoft.com/office/powerpoint/2010/main" val="3920053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Higher Education Institutions</a:t>
            </a:r>
          </a:p>
          <a:p>
            <a:r>
              <a:rPr lang="en-US" dirty="0"/>
              <a:t>Public/State Controlled Institutions of Higher Education</a:t>
            </a:r>
          </a:p>
          <a:p>
            <a:r>
              <a:rPr lang="en-US" dirty="0"/>
              <a:t>Private Institutions of Higher Education</a:t>
            </a:r>
          </a:p>
          <a:p>
            <a:endParaRPr lang="en-US" dirty="0"/>
          </a:p>
          <a:p>
            <a:pPr marL="0" indent="0">
              <a:buNone/>
            </a:pPr>
            <a:r>
              <a:rPr lang="en-US" b="1" dirty="0"/>
              <a:t>The following types of Higher Education Institutions are always encouraged to apply for AHRQ support as Public or Private Institutions of Higher Education:</a:t>
            </a:r>
            <a:endParaRPr lang="en-US" dirty="0"/>
          </a:p>
          <a:p>
            <a:r>
              <a:rPr lang="en-US" dirty="0"/>
              <a:t>Hispanic-serving Institutions</a:t>
            </a:r>
          </a:p>
          <a:p>
            <a:r>
              <a:rPr lang="en-US" dirty="0"/>
              <a:t>Historically Black Colleges and Universities (HBCUs)</a:t>
            </a:r>
          </a:p>
          <a:p>
            <a:r>
              <a:rPr lang="en-US" dirty="0"/>
              <a:t>Tribally Controlled Colleges and Universities (TCCUs)</a:t>
            </a:r>
          </a:p>
          <a:p>
            <a:r>
              <a:rPr lang="en-US" dirty="0"/>
              <a:t>Alaska Native and Native Hawaiian Serving Institutions</a:t>
            </a:r>
          </a:p>
          <a:p>
            <a:r>
              <a:rPr lang="en-US" dirty="0"/>
              <a:t>Asian American Native American Pacific Islander Serving Institutions (AANAPISIs)</a:t>
            </a:r>
          </a:p>
          <a:p>
            <a:pPr marL="0" indent="0">
              <a:buNone/>
            </a:pPr>
            <a:endParaRPr lang="en-US" dirty="0"/>
          </a:p>
          <a:p>
            <a:pPr marL="0" indent="0">
              <a:buNone/>
            </a:pPr>
            <a:r>
              <a:rPr lang="en-US" b="1" dirty="0"/>
              <a:t>Nonprofits Other Than Institutions of Higher Education</a:t>
            </a:r>
          </a:p>
          <a:p>
            <a:r>
              <a:rPr lang="en-US" dirty="0"/>
              <a:t>Nonprofits with 501(c)(3) IRS Status (Other than Institutions of Higher Education)</a:t>
            </a:r>
          </a:p>
          <a:p>
            <a:r>
              <a:rPr lang="en-US" dirty="0"/>
              <a:t>Nonprofits without 501(c)(3) IRS Status (Other than Institutions of Higher Education)</a:t>
            </a:r>
          </a:p>
          <a:p>
            <a:pPr marL="0" indent="0">
              <a:buNone/>
            </a:pPr>
            <a:endParaRPr lang="en-US" dirty="0"/>
          </a:p>
          <a:p>
            <a:pPr marL="0" indent="0">
              <a:buNone/>
            </a:pPr>
            <a:r>
              <a:rPr lang="en-US" b="1" dirty="0"/>
              <a:t>For-Profit Organizations</a:t>
            </a:r>
          </a:p>
          <a:p>
            <a:r>
              <a:rPr lang="en-US" dirty="0"/>
              <a:t>Small Businesses</a:t>
            </a:r>
          </a:p>
          <a:p>
            <a:r>
              <a:rPr lang="en-US" dirty="0"/>
              <a:t>For-Profit Organizations (Other than Small Businesses)</a:t>
            </a:r>
          </a:p>
          <a:p>
            <a:endParaRPr lang="en-US" dirty="0"/>
          </a:p>
          <a:p>
            <a:pPr marL="0" indent="0">
              <a:buNone/>
            </a:pPr>
            <a:r>
              <a:rPr lang="en-US" b="1" dirty="0"/>
              <a:t>Local Governments</a:t>
            </a:r>
          </a:p>
          <a:p>
            <a:r>
              <a:rPr lang="en-US" dirty="0"/>
              <a:t>State Governments</a:t>
            </a:r>
          </a:p>
          <a:p>
            <a:r>
              <a:rPr lang="en-US" dirty="0"/>
              <a:t>County Governments</a:t>
            </a:r>
          </a:p>
          <a:p>
            <a:r>
              <a:rPr lang="en-US" dirty="0"/>
              <a:t>City or Township Governments</a:t>
            </a:r>
          </a:p>
          <a:p>
            <a:r>
              <a:rPr lang="en-US" dirty="0"/>
              <a:t>Special District Governments</a:t>
            </a:r>
          </a:p>
          <a:p>
            <a:r>
              <a:rPr lang="en-US" dirty="0"/>
              <a:t>Indian/Native American Tribal Governments (Federally Recognized)</a:t>
            </a:r>
          </a:p>
          <a:p>
            <a:r>
              <a:rPr lang="en-US" dirty="0"/>
              <a:t>Indian/Native American Tribal Governments (Other than Federally Recognized)</a:t>
            </a:r>
          </a:p>
          <a:p>
            <a:pPr marL="0" indent="0">
              <a:buNone/>
            </a:pPr>
            <a:endParaRPr lang="en-US" dirty="0"/>
          </a:p>
          <a:p>
            <a:pPr marL="0" indent="0">
              <a:buNone/>
            </a:pPr>
            <a:r>
              <a:rPr lang="en-US" b="1" dirty="0"/>
              <a:t>Federal Governments</a:t>
            </a:r>
          </a:p>
          <a:p>
            <a:r>
              <a:rPr lang="en-US" dirty="0"/>
              <a:t>Eligible Agencies of the Federal Government</a:t>
            </a:r>
          </a:p>
          <a:p>
            <a:r>
              <a:rPr lang="en-US" dirty="0"/>
              <a:t>U.S. Territory or Possession</a:t>
            </a:r>
          </a:p>
          <a:p>
            <a:pPr marL="0" indent="0">
              <a:buNone/>
            </a:pPr>
            <a:endParaRPr lang="en-US" dirty="0"/>
          </a:p>
          <a:p>
            <a:pPr marL="0" indent="0">
              <a:buNone/>
            </a:pPr>
            <a:r>
              <a:rPr lang="en-US" b="1" dirty="0"/>
              <a:t>Other</a:t>
            </a:r>
          </a:p>
          <a:p>
            <a:r>
              <a:rPr lang="en-US" dirty="0"/>
              <a:t>Independent School Districts</a:t>
            </a:r>
          </a:p>
          <a:p>
            <a:r>
              <a:rPr lang="en-US" dirty="0"/>
              <a:t>Public Housing Authorities/Indian Housing Authorities</a:t>
            </a:r>
          </a:p>
          <a:p>
            <a:r>
              <a:rPr lang="en-US" dirty="0"/>
              <a:t>Native American Tribal Organizations (other than Federally recognized tribal governments)</a:t>
            </a:r>
          </a:p>
          <a:p>
            <a:r>
              <a:rPr lang="en-US" dirty="0"/>
              <a:t>Faith-based or Community-based Organizations</a:t>
            </a:r>
          </a:p>
          <a:p>
            <a:r>
              <a:rPr lang="en-US" dirty="0"/>
              <a:t>Regional Organizations</a:t>
            </a:r>
          </a:p>
          <a:p>
            <a:endParaRPr lang="en-US" dirty="0"/>
          </a:p>
          <a:p>
            <a:endParaRPr lang="en-US" dirty="0"/>
          </a:p>
        </p:txBody>
      </p:sp>
      <p:sp>
        <p:nvSpPr>
          <p:cNvPr id="4" name="Slide Number Placeholder 3"/>
          <p:cNvSpPr>
            <a:spLocks noGrp="1"/>
          </p:cNvSpPr>
          <p:nvPr>
            <p:ph type="sldNum" sz="quarter" idx="5"/>
          </p:nvPr>
        </p:nvSpPr>
        <p:spPr/>
        <p:txBody>
          <a:bodyPr/>
          <a:lstStyle/>
          <a:p>
            <a:fld id="{F5EF7F9A-3F07-4CED-8BB8-152B733787F7}" type="slidenum">
              <a:rPr lang="en-US" smtClean="0"/>
              <a:t>42</a:t>
            </a:fld>
            <a:endParaRPr lang="en-US"/>
          </a:p>
        </p:txBody>
      </p:sp>
    </p:spTree>
    <p:extLst>
      <p:ext uri="{BB962C8B-B14F-4D97-AF65-F5344CB8AC3E}">
        <p14:creationId xmlns:p14="http://schemas.microsoft.com/office/powerpoint/2010/main" val="2755323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33333"/>
                </a:solidFill>
                <a:effectLst/>
                <a:latin typeface="Helvetica Neue"/>
              </a:rPr>
              <a:t>Data Management Plan</a:t>
            </a:r>
            <a:endParaRPr lang="en-US" b="0" i="0">
              <a:solidFill>
                <a:srgbClr val="333333"/>
              </a:solidFill>
              <a:effectLst/>
              <a:latin typeface="Helvetica Neue"/>
            </a:endParaRPr>
          </a:p>
          <a:p>
            <a:pPr algn="l"/>
            <a:r>
              <a:rPr lang="en-US" b="0" i="0">
                <a:solidFill>
                  <a:srgbClr val="333333"/>
                </a:solidFill>
                <a:effectLst/>
                <a:latin typeface="Helvetica Neue"/>
              </a:rPr>
              <a:t>The reviewers will comment on whether the Data Management Plan is reasonable</a:t>
            </a:r>
          </a:p>
          <a:p>
            <a:pPr algn="l"/>
            <a:endParaRPr lang="en-US" b="0" i="0">
              <a:solidFill>
                <a:srgbClr val="333333"/>
              </a:solidFill>
              <a:effectLst/>
              <a:latin typeface="Helvetica Neue"/>
            </a:endParaRPr>
          </a:p>
          <a:p>
            <a:pPr algn="l"/>
            <a:r>
              <a:rPr lang="en-US" b="1" i="0">
                <a:solidFill>
                  <a:srgbClr val="333333"/>
                </a:solidFill>
                <a:effectLst/>
                <a:latin typeface="Helvetica Neue"/>
              </a:rPr>
              <a:t>Inclusion of Priority Populations</a:t>
            </a:r>
            <a:endParaRPr lang="en-US" b="0" i="0">
              <a:solidFill>
                <a:srgbClr val="333333"/>
              </a:solidFill>
              <a:effectLst/>
              <a:latin typeface="Helvetica Neue"/>
            </a:endParaRPr>
          </a:p>
          <a:p>
            <a:pPr algn="l"/>
            <a:r>
              <a:rPr lang="en-US" b="0" i="0">
                <a:solidFill>
                  <a:srgbClr val="333333"/>
                </a:solidFill>
                <a:effectLst/>
                <a:latin typeface="Helvetica Neue"/>
              </a:rPr>
              <a:t>Peer reviewers will assess the adequacy of plans to address the needs of AHRQ priority populations.</a:t>
            </a:r>
          </a:p>
          <a:p>
            <a:pPr algn="l"/>
            <a:r>
              <a:rPr lang="en-US" b="0" i="0">
                <a:solidFill>
                  <a:srgbClr val="333333"/>
                </a:solidFill>
                <a:effectLst/>
                <a:latin typeface="Helvetica Neue"/>
              </a:rPr>
              <a:t>Peer reviewers must include their assessment of the proposed inclusion plan for priority populations in evaluating the overall scientific and technical merit of the application and assigning the impact score.</a:t>
            </a:r>
          </a:p>
          <a:p>
            <a:pPr algn="l"/>
            <a:r>
              <a:rPr lang="en-US" b="0" i="0">
                <a:solidFill>
                  <a:srgbClr val="333333"/>
                </a:solidFill>
                <a:effectLst/>
                <a:latin typeface="Helvetica Neue"/>
              </a:rPr>
              <a:t>In evaluating the overall impact of the application, the review groups will:</a:t>
            </a:r>
          </a:p>
          <a:p>
            <a:pPr algn="l">
              <a:buFont typeface="Arial" panose="020B0604020202020204" pitchFamily="34" charset="0"/>
              <a:buChar char="•"/>
            </a:pPr>
            <a:r>
              <a:rPr lang="en-US" b="0" i="0">
                <a:solidFill>
                  <a:srgbClr val="333333"/>
                </a:solidFill>
                <a:effectLst/>
                <a:latin typeface="Helvetica Neue"/>
              </a:rPr>
              <a:t>Evaluate the application for the presence or absence of the inclusion plan based on the proposed research objectives.</a:t>
            </a:r>
          </a:p>
          <a:p>
            <a:pPr algn="l">
              <a:buFont typeface="Arial" panose="020B0604020202020204" pitchFamily="34" charset="0"/>
              <a:buChar char="•"/>
            </a:pPr>
            <a:r>
              <a:rPr lang="en-US" b="0" i="0">
                <a:solidFill>
                  <a:srgbClr val="333333"/>
                </a:solidFill>
                <a:effectLst/>
                <a:latin typeface="Helvetica Neue"/>
              </a:rPr>
              <a:t>Evaluate the adequacy of the proposed plan for the inclusion of priority populations.</a:t>
            </a:r>
          </a:p>
          <a:p>
            <a:pPr algn="l">
              <a:buFont typeface="Arial" panose="020B0604020202020204" pitchFamily="34" charset="0"/>
              <a:buChar char="•"/>
            </a:pPr>
            <a:r>
              <a:rPr lang="en-US" b="0" i="0">
                <a:solidFill>
                  <a:srgbClr val="333333"/>
                </a:solidFill>
                <a:effectLst/>
                <a:latin typeface="Helvetica Neue"/>
              </a:rPr>
              <a:t>Evaluate the proposed justification for the exclusion of priority populations when a requirement for inclusion is described as inappropriate with respect to the purpose of the research.</a:t>
            </a:r>
          </a:p>
          <a:p>
            <a:pPr algn="l">
              <a:buFont typeface="Arial" panose="020B0604020202020204" pitchFamily="34" charset="0"/>
              <a:buChar char="•"/>
            </a:pPr>
            <a:r>
              <a:rPr lang="en-US" b="0" i="0">
                <a:solidFill>
                  <a:srgbClr val="333333"/>
                </a:solidFill>
                <a:effectLst/>
                <a:latin typeface="Helvetica Neue"/>
              </a:rPr>
              <a:t>Evaluate the plans for outreach and recruitment of study participants, including priority populations, where appropriate.</a:t>
            </a:r>
          </a:p>
          <a:p>
            <a:pPr algn="l">
              <a:buFont typeface="Arial" panose="020B0604020202020204" pitchFamily="34" charset="0"/>
              <a:buChar char="•"/>
            </a:pPr>
            <a:r>
              <a:rPr lang="en-US" b="0" i="0">
                <a:solidFill>
                  <a:srgbClr val="333333"/>
                </a:solidFill>
                <a:effectLst/>
                <a:latin typeface="Helvetica Neue"/>
              </a:rPr>
              <a:t>Evaluate the proposed plan for study design, execution, and outcome assessments so that study results will be relevant to one or more priority populations, where appropriate.</a:t>
            </a:r>
          </a:p>
          <a:p>
            <a:pPr algn="l">
              <a:buFont typeface="Arial" panose="020B0604020202020204" pitchFamily="34" charset="0"/>
              <a:buChar char="•"/>
            </a:pPr>
            <a:r>
              <a:rPr lang="en-US" b="0" i="0">
                <a:solidFill>
                  <a:srgbClr val="333333"/>
                </a:solidFill>
                <a:effectLst/>
                <a:latin typeface="Helvetica Neue"/>
              </a:rPr>
              <a:t>Assess the plan as being acceptable or unacceptable with regard to the appropriateness of the inclusion or exclusion of priority populations in the proposed research.</a:t>
            </a:r>
          </a:p>
          <a:p>
            <a:pPr algn="l">
              <a:buFont typeface="Arial" panose="020B0604020202020204" pitchFamily="34" charset="0"/>
              <a:buChar char="•"/>
            </a:pPr>
            <a:endParaRPr lang="en-US" b="0" i="0">
              <a:solidFill>
                <a:srgbClr val="333333"/>
              </a:solidFill>
              <a:effectLst/>
              <a:latin typeface="Helvetica Neue"/>
            </a:endParaRPr>
          </a:p>
          <a:p>
            <a:pPr algn="l"/>
            <a:r>
              <a:rPr lang="en-US" b="1" i="0">
                <a:solidFill>
                  <a:srgbClr val="333333"/>
                </a:solidFill>
                <a:effectLst/>
                <a:latin typeface="Helvetica Neue"/>
              </a:rPr>
              <a:t>Degree of Responsiveness</a:t>
            </a:r>
            <a:endParaRPr lang="en-US" b="0" i="0">
              <a:solidFill>
                <a:srgbClr val="333333"/>
              </a:solidFill>
              <a:effectLst/>
              <a:latin typeface="Helvetica Neue"/>
            </a:endParaRPr>
          </a:p>
          <a:p>
            <a:pPr algn="l"/>
            <a:r>
              <a:rPr lang="en-US" b="0" i="0">
                <a:solidFill>
                  <a:srgbClr val="333333"/>
                </a:solidFill>
                <a:effectLst/>
                <a:latin typeface="Helvetica Neue"/>
              </a:rPr>
              <a:t>Reviewers will assess how well the application addresses the purpose and objectives of this NOFO. How responsive is the application to the special eligibility criteria, including the project requirements, noted in the NOFO?</a:t>
            </a:r>
          </a:p>
          <a:p>
            <a:pPr algn="l"/>
            <a:endParaRPr lang="en-US" b="0" i="0">
              <a:solidFill>
                <a:srgbClr val="333333"/>
              </a:solidFill>
              <a:effectLst/>
              <a:latin typeface="Helvetica Neue"/>
            </a:endParaRPr>
          </a:p>
          <a:p>
            <a:pPr algn="l"/>
            <a:r>
              <a:rPr lang="en-US" b="1" i="0">
                <a:solidFill>
                  <a:srgbClr val="333333"/>
                </a:solidFill>
                <a:effectLst/>
                <a:latin typeface="Helvetica Neue"/>
              </a:rPr>
              <a:t>Budget and Period of Support</a:t>
            </a:r>
            <a:endParaRPr lang="en-US" b="0" i="0">
              <a:solidFill>
                <a:srgbClr val="333333"/>
              </a:solidFill>
              <a:effectLst/>
              <a:latin typeface="Helvetica Neue"/>
            </a:endParaRPr>
          </a:p>
          <a:p>
            <a:pPr algn="l"/>
            <a:r>
              <a:rPr lang="en-US" b="0" i="0">
                <a:solidFill>
                  <a:srgbClr val="333333"/>
                </a:solidFill>
                <a:effectLst/>
                <a:latin typeface="Helvetica Neue"/>
              </a:rPr>
              <a:t>The committee will evaluate whether the proposed budget is reasonable, and whether the requested period of support is appropriate in relation to the proposed research.</a:t>
            </a:r>
          </a:p>
          <a:p>
            <a:endParaRPr lang="en-US"/>
          </a:p>
        </p:txBody>
      </p:sp>
      <p:sp>
        <p:nvSpPr>
          <p:cNvPr id="4" name="Slide Number Placeholder 3"/>
          <p:cNvSpPr>
            <a:spLocks noGrp="1"/>
          </p:cNvSpPr>
          <p:nvPr>
            <p:ph type="sldNum" sz="quarter" idx="5"/>
          </p:nvPr>
        </p:nvSpPr>
        <p:spPr/>
        <p:txBody>
          <a:bodyPr/>
          <a:lstStyle/>
          <a:p>
            <a:fld id="{F5EF7F9A-3F07-4CED-8BB8-152B733787F7}" type="slidenum">
              <a:rPr lang="en-US" smtClean="0"/>
              <a:t>58</a:t>
            </a:fld>
            <a:endParaRPr lang="en-US"/>
          </a:p>
        </p:txBody>
      </p:sp>
    </p:spTree>
    <p:extLst>
      <p:ext uri="{BB962C8B-B14F-4D97-AF65-F5344CB8AC3E}">
        <p14:creationId xmlns:p14="http://schemas.microsoft.com/office/powerpoint/2010/main" val="2236564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Text from the NOFO: “</a:t>
            </a:r>
            <a:r>
              <a:rPr lang="en-US">
                <a:cs typeface="Arial"/>
              </a:rPr>
              <a:t>The Monitoring, Feedback, and Evaluation activities must be performed by an organization within the state that can conduct a rigorous and independent evaluation, such as an academic medical center, public or private institutions of higher education, or other research organization. If the applicant organization cannot independently perform this, they must partner with an organization that can perform these tasks.”</a:t>
            </a:r>
          </a:p>
        </p:txBody>
      </p:sp>
      <p:sp>
        <p:nvSpPr>
          <p:cNvPr id="4" name="Slide Number Placeholder 3"/>
          <p:cNvSpPr>
            <a:spLocks noGrp="1"/>
          </p:cNvSpPr>
          <p:nvPr>
            <p:ph type="sldNum" sz="quarter" idx="5"/>
          </p:nvPr>
        </p:nvSpPr>
        <p:spPr/>
        <p:txBody>
          <a:bodyPr/>
          <a:lstStyle/>
          <a:p>
            <a:fld id="{F5EF7F9A-3F07-4CED-8BB8-152B733787F7}" type="slidenum">
              <a:rPr lang="en-US" smtClean="0"/>
              <a:t>65</a:t>
            </a:fld>
            <a:endParaRPr lang="en-US"/>
          </a:p>
        </p:txBody>
      </p:sp>
    </p:spTree>
    <p:extLst>
      <p:ext uri="{BB962C8B-B14F-4D97-AF65-F5344CB8AC3E}">
        <p14:creationId xmlns:p14="http://schemas.microsoft.com/office/powerpoint/2010/main" val="3819123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Section VI.2</a:t>
            </a:r>
            <a:r>
              <a:rPr lang="en-US"/>
              <a:t> Cooperative Agreement Terms and Conditions of Award for full details.</a:t>
            </a:r>
          </a:p>
        </p:txBody>
      </p:sp>
      <p:sp>
        <p:nvSpPr>
          <p:cNvPr id="4" name="Slide Number Placeholder 3"/>
          <p:cNvSpPr>
            <a:spLocks noGrp="1"/>
          </p:cNvSpPr>
          <p:nvPr>
            <p:ph type="sldNum" sz="quarter" idx="5"/>
          </p:nvPr>
        </p:nvSpPr>
        <p:spPr/>
        <p:txBody>
          <a:bodyPr/>
          <a:lstStyle/>
          <a:p>
            <a:fld id="{F5EF7F9A-3F07-4CED-8BB8-152B733787F7}" type="slidenum">
              <a:rPr lang="en-US"/>
              <a:t>66</a:t>
            </a:fld>
            <a:endParaRPr lang="en-US"/>
          </a:p>
        </p:txBody>
      </p:sp>
    </p:spTree>
    <p:extLst>
      <p:ext uri="{BB962C8B-B14F-4D97-AF65-F5344CB8AC3E}">
        <p14:creationId xmlns:p14="http://schemas.microsoft.com/office/powerpoint/2010/main" val="2373055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solidFill>
                  <a:srgbClr val="333333"/>
                </a:solidFill>
                <a:ea typeface="+mn-lt"/>
                <a:cs typeface="+mn-lt"/>
              </a:rPr>
              <a:t>Applicants must submit a letter of support from the State Medicaid Agency. Letters of support from the State’s Medicaid Agency must:</a:t>
            </a:r>
            <a:endParaRPr lang="en-US" sz="1200">
              <a:cs typeface="Arial"/>
            </a:endParaRPr>
          </a:p>
          <a:p>
            <a:pPr indent="-337820">
              <a:buFont typeface="Arial" panose="020B0604020202020204" pitchFamily="34" charset="0"/>
              <a:buChar char="•"/>
            </a:pPr>
            <a:r>
              <a:rPr lang="en-US" sz="1200">
                <a:solidFill>
                  <a:srgbClr val="333333"/>
                </a:solidFill>
                <a:ea typeface="+mn-lt"/>
                <a:cs typeface="+mn-lt"/>
              </a:rPr>
              <a:t>Describe the commitment to participate in the Multistakeholder Council.</a:t>
            </a:r>
            <a:endParaRPr lang="en-US" sz="1200">
              <a:cs typeface="Arial"/>
            </a:endParaRPr>
          </a:p>
          <a:p>
            <a:pPr indent="-337820">
              <a:buFont typeface="Arial" panose="020B0604020202020204" pitchFamily="34" charset="0"/>
              <a:buChar char="•"/>
            </a:pPr>
            <a:r>
              <a:rPr lang="en-US" sz="1200">
                <a:solidFill>
                  <a:srgbClr val="333333"/>
                </a:solidFill>
                <a:ea typeface="+mn-lt"/>
                <a:cs typeface="+mn-lt"/>
              </a:rPr>
              <a:t>Identify specific individuals within the State Medicaid Agency who will participate in the Cooperative.</a:t>
            </a:r>
            <a:endParaRPr lang="en-US" sz="1200">
              <a:cs typeface="Arial"/>
            </a:endParaRPr>
          </a:p>
          <a:p>
            <a:pPr indent="-337820">
              <a:buFont typeface="Arial" panose="020B0604020202020204" pitchFamily="34" charset="0"/>
              <a:buChar char="•"/>
            </a:pPr>
            <a:r>
              <a:rPr lang="en-US" sz="1200">
                <a:solidFill>
                  <a:srgbClr val="333333"/>
                </a:solidFill>
                <a:ea typeface="+mn-lt"/>
                <a:cs typeface="+mn-lt"/>
              </a:rPr>
              <a:t>Detail the role that these individuals and the State Medicaid Agency will have within the Cooperative.</a:t>
            </a:r>
            <a:endParaRPr lang="en-US" sz="1200">
              <a:cs typeface="Arial"/>
            </a:endParaRPr>
          </a:p>
          <a:p>
            <a:endParaRPr lang="en-US"/>
          </a:p>
        </p:txBody>
      </p:sp>
      <p:sp>
        <p:nvSpPr>
          <p:cNvPr id="4" name="Slide Number Placeholder 3"/>
          <p:cNvSpPr>
            <a:spLocks noGrp="1"/>
          </p:cNvSpPr>
          <p:nvPr>
            <p:ph type="sldNum" sz="quarter" idx="5"/>
          </p:nvPr>
        </p:nvSpPr>
        <p:spPr/>
        <p:txBody>
          <a:bodyPr/>
          <a:lstStyle/>
          <a:p>
            <a:fld id="{F5EF7F9A-3F07-4CED-8BB8-152B733787F7}" type="slidenum">
              <a:rPr lang="en-US" smtClean="0"/>
              <a:t>68</a:t>
            </a:fld>
            <a:endParaRPr lang="en-US"/>
          </a:p>
        </p:txBody>
      </p:sp>
    </p:spTree>
    <p:extLst>
      <p:ext uri="{BB962C8B-B14F-4D97-AF65-F5344CB8AC3E}">
        <p14:creationId xmlns:p14="http://schemas.microsoft.com/office/powerpoint/2010/main" val="1637293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summarize, there is a single initiative with a single behavioral health focus that can incorporate one or more evidence-based improvements or implementation strategies. </a:t>
            </a:r>
          </a:p>
        </p:txBody>
      </p:sp>
      <p:sp>
        <p:nvSpPr>
          <p:cNvPr id="4" name="Slide Number Placeholder 3"/>
          <p:cNvSpPr>
            <a:spLocks noGrp="1"/>
          </p:cNvSpPr>
          <p:nvPr>
            <p:ph type="sldNum" sz="quarter" idx="5"/>
          </p:nvPr>
        </p:nvSpPr>
        <p:spPr/>
        <p:txBody>
          <a:bodyPr/>
          <a:lstStyle/>
          <a:p>
            <a:fld id="{F5EF7F9A-3F07-4CED-8BB8-152B733787F7}" type="slidenum">
              <a:rPr lang="en-US"/>
              <a:t>69</a:t>
            </a:fld>
            <a:endParaRPr lang="en-US"/>
          </a:p>
        </p:txBody>
      </p:sp>
    </p:spTree>
    <p:extLst>
      <p:ext uri="{BB962C8B-B14F-4D97-AF65-F5344CB8AC3E}">
        <p14:creationId xmlns:p14="http://schemas.microsoft.com/office/powerpoint/2010/main" val="146575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33333"/>
                </a:solidFill>
                <a:effectLst/>
                <a:latin typeface="Helvetica Neue"/>
              </a:rPr>
              <a:t>Background on Healthcare Extension</a:t>
            </a:r>
          </a:p>
          <a:p>
            <a:pPr algn="l"/>
            <a:endParaRPr lang="en-US" b="0" i="0">
              <a:solidFill>
                <a:srgbClr val="333333"/>
              </a:solidFill>
              <a:effectLst/>
              <a:latin typeface="Helvetica Neue"/>
            </a:endParaRPr>
          </a:p>
          <a:p>
            <a:pPr algn="l"/>
            <a:r>
              <a:rPr lang="en-US" b="0" i="0">
                <a:solidFill>
                  <a:srgbClr val="333333"/>
                </a:solidFill>
                <a:effectLst/>
                <a:latin typeface="Helvetica Neue"/>
              </a:rPr>
              <a:t>It can take a long time for new findings from PCOR to be implemented in healthcare delivery. There can be tremendous variation within and across healthcare delivery organizations and states in the quality and consistency of the delivery of evidence-based care. As seen in </a:t>
            </a:r>
            <a:r>
              <a:rPr lang="en-US" b="0" i="0" u="none" strike="noStrike">
                <a:solidFill>
                  <a:srgbClr val="428BCA"/>
                </a:solidFill>
                <a:effectLst/>
                <a:latin typeface="Helvetica Neue"/>
                <a:hlinkClick r:id="rId3"/>
              </a:rPr>
              <a:t>AHRQ’s National Healthcare Quality and Disparities Reports,</a:t>
            </a:r>
            <a:r>
              <a:rPr lang="en-US" b="0" i="0">
                <a:solidFill>
                  <a:srgbClr val="333333"/>
                </a:solidFill>
                <a:effectLst/>
                <a:latin typeface="Helvetica Neue"/>
              </a:rPr>
              <a:t> the United States often struggles to deliver high-quality, evidence-based care, particularly for lower-income people and people from certain racial and ethnic groups and geographic areas who receive their care from safety net healthcare delivery organizations.</a:t>
            </a:r>
          </a:p>
          <a:p>
            <a:pPr algn="l"/>
            <a:endParaRPr lang="en-US" b="0" i="0">
              <a:solidFill>
                <a:srgbClr val="333333"/>
              </a:solidFill>
              <a:effectLst/>
              <a:latin typeface="Helvetica Neue"/>
            </a:endParaRPr>
          </a:p>
          <a:p>
            <a:pPr algn="l"/>
            <a:r>
              <a:rPr lang="en-US" b="0" i="0">
                <a:solidFill>
                  <a:srgbClr val="333333"/>
                </a:solidFill>
                <a:effectLst/>
                <a:latin typeface="Helvetica Neue"/>
              </a:rPr>
              <a:t>Barriers to the dissemination and implementation of PCOR evidence into healthcare delivery include (1) policies and payment structures that do not align with implementing evidence-based care; (2) health information technology that does not produce real-time information that can be used for quality improvement and does not facilitate data sharing across healthcare settings; (3) workforce issues such as shortages, inefficiencies, and lack of training; (4) limited coordination and technical support for practice transformation; and (5) limited connections between healthcare delivery organizations and other sectors, such as public health and community organizations. These challenges occur across the healthcare delivery system and significantly affect more resource-challenged safety net healthcare delivery organizations.</a:t>
            </a:r>
          </a:p>
          <a:p>
            <a:pPr algn="l"/>
            <a:endParaRPr lang="en-US" b="0" i="0">
              <a:solidFill>
                <a:srgbClr val="333333"/>
              </a:solidFill>
              <a:effectLst/>
              <a:latin typeface="Helvetica Neue"/>
            </a:endParaRPr>
          </a:p>
          <a:p>
            <a:pPr algn="l"/>
            <a:r>
              <a:rPr lang="en-US" b="0" i="0">
                <a:solidFill>
                  <a:srgbClr val="333333"/>
                </a:solidFill>
                <a:effectLst/>
                <a:latin typeface="Helvetica Neue"/>
              </a:rPr>
              <a:t>A promising path to accelerate the dissemination and implementation of patient-centered healthcare delivery improvements is to build relationships and implementation capacity within and across organizations. At the state level, there needs to be coordination and alignment of improvement efforts through a systematic process inclusive of affected stakeholders, including but not limited to Medicaid agencies, managed care organizations, safety net healthcare delivery organizations, clinicians and staff, patients, and community-based organizations. On a more local level, improvements may also include delivering targeted support to local healthcare delivery organizations, improving healthcare delivery processes, and providing training, education, and other types of assistance to organizations, clinicians, and staff.</a:t>
            </a: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7</a:t>
            </a:fld>
            <a:endParaRPr lang="en-US"/>
          </a:p>
        </p:txBody>
      </p:sp>
    </p:spTree>
    <p:extLst>
      <p:ext uri="{BB962C8B-B14F-4D97-AF65-F5344CB8AC3E}">
        <p14:creationId xmlns:p14="http://schemas.microsoft.com/office/powerpoint/2010/main" val="1004192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summarize, there is a single initiative with a single behavioral health focus that can incorporate one or more evidence-based improvements or implementation strategies. </a:t>
            </a:r>
          </a:p>
        </p:txBody>
      </p:sp>
      <p:sp>
        <p:nvSpPr>
          <p:cNvPr id="4" name="Slide Number Placeholder 3"/>
          <p:cNvSpPr>
            <a:spLocks noGrp="1"/>
          </p:cNvSpPr>
          <p:nvPr>
            <p:ph type="sldNum" sz="quarter" idx="5"/>
          </p:nvPr>
        </p:nvSpPr>
        <p:spPr/>
        <p:txBody>
          <a:bodyPr/>
          <a:lstStyle/>
          <a:p>
            <a:fld id="{F5EF7F9A-3F07-4CED-8BB8-152B733787F7}" type="slidenum">
              <a:rPr lang="en-US"/>
              <a:t>70</a:t>
            </a:fld>
            <a:endParaRPr lang="en-US"/>
          </a:p>
        </p:txBody>
      </p:sp>
    </p:spTree>
    <p:extLst>
      <p:ext uri="{BB962C8B-B14F-4D97-AF65-F5344CB8AC3E}">
        <p14:creationId xmlns:p14="http://schemas.microsoft.com/office/powerpoint/2010/main" val="2059042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72</a:t>
            </a:fld>
            <a:endParaRPr lang="en-US"/>
          </a:p>
        </p:txBody>
      </p:sp>
    </p:spTree>
    <p:extLst>
      <p:ext uri="{BB962C8B-B14F-4D97-AF65-F5344CB8AC3E}">
        <p14:creationId xmlns:p14="http://schemas.microsoft.com/office/powerpoint/2010/main" val="365308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33333"/>
                </a:solidFill>
                <a:effectLst/>
                <a:latin typeface="Helvetica Neue"/>
              </a:rPr>
              <a:t>AHRQ's Healthcare Extension Service, modeled after the </a:t>
            </a:r>
            <a:r>
              <a:rPr lang="en-US" b="0" i="0" u="none" strike="noStrike">
                <a:solidFill>
                  <a:srgbClr val="428BCA"/>
                </a:solidFill>
                <a:effectLst/>
                <a:latin typeface="Helvetica Neue"/>
                <a:hlinkClick r:id="rId3"/>
              </a:rPr>
              <a:t>U.S. Department of Agriculture Cooperative Extension System</a:t>
            </a:r>
            <a:r>
              <a:rPr lang="en-US" b="0" i="0">
                <a:solidFill>
                  <a:srgbClr val="333333"/>
                </a:solidFill>
                <a:effectLst/>
                <a:latin typeface="Helvetica Neue"/>
              </a:rPr>
              <a:t> and incorporating principles from </a:t>
            </a:r>
            <a:r>
              <a:rPr lang="en-US" b="0" i="0" u="none" strike="noStrike">
                <a:solidFill>
                  <a:srgbClr val="428BCA"/>
                </a:solidFill>
                <a:effectLst/>
                <a:latin typeface="Helvetica Neue"/>
                <a:hlinkClick r:id="rId4"/>
              </a:rPr>
              <a:t>learning health systems</a:t>
            </a:r>
            <a:r>
              <a:rPr lang="en-US" b="0" i="0">
                <a:solidFill>
                  <a:srgbClr val="333333"/>
                </a:solidFill>
                <a:effectLst/>
                <a:latin typeface="Helvetica Neue"/>
              </a:rPr>
              <a:t>, proposes to help healthcare policy, payment, and delivery organizations overcome implementation barriers and improve the quality of healthcare services for medically underserved people through state- or system- and local-level, evidence-based improvements. Building from the strengths of these models, each recipient will support: 1. An Engagement, Training, Education, and Assistance Core; 2. A Monitoring, Feedback, and Evaluation Core; and 3. An Administrative Core. The Administrative Core will also establish and facilitate a Multistakeholder Council to provide expert advice and guidance to the Cooperative.  Each recipient will use this structure to complete an initiative focused on behavioral health during the award period that will accelerate the dissemination and implementation of patient-centered healthcare delivery improvements based on PCOR evidence and reduce health disparities within the State.</a:t>
            </a:r>
          </a:p>
          <a:p>
            <a:pPr algn="l"/>
            <a:endParaRPr lang="en-US" b="0" i="0">
              <a:solidFill>
                <a:srgbClr val="333333"/>
              </a:solidFill>
              <a:effectLst/>
              <a:latin typeface="Helvetica Neue"/>
            </a:endParaRPr>
          </a:p>
          <a:p>
            <a:pPr algn="l"/>
            <a:r>
              <a:rPr lang="en-US" b="0" i="0">
                <a:solidFill>
                  <a:srgbClr val="333333"/>
                </a:solidFill>
                <a:effectLst/>
                <a:latin typeface="Helvetica Neue"/>
              </a:rPr>
              <a:t>More specific details on the Extension Services are described below in </a:t>
            </a:r>
            <a:r>
              <a:rPr lang="en-US" b="1" i="0">
                <a:solidFill>
                  <a:srgbClr val="333333"/>
                </a:solidFill>
                <a:effectLst/>
                <a:latin typeface="Helvetica Neue"/>
              </a:rPr>
              <a:t>Cooperative Components</a:t>
            </a:r>
            <a:r>
              <a:rPr lang="en-US" b="0" i="0">
                <a:solidFill>
                  <a:srgbClr val="333333"/>
                </a:solidFill>
                <a:effectLst/>
                <a:latin typeface="Helvetica Neue"/>
              </a:rPr>
              <a:t>. Each applicant should partner with appropriate organizations within the state and build upon existing infrastructure to deliver all services and support the necessary administration and staffing for the Cooperative. Extension services may be provided by the recipient, organizations represented in the Multistakeholder Council, or other existing organizations that have arrangements with the recipient.</a:t>
            </a: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8</a:t>
            </a:fld>
            <a:endParaRPr lang="en-US"/>
          </a:p>
        </p:txBody>
      </p:sp>
    </p:spTree>
    <p:extLst>
      <p:ext uri="{BB962C8B-B14F-4D97-AF65-F5344CB8AC3E}">
        <p14:creationId xmlns:p14="http://schemas.microsoft.com/office/powerpoint/2010/main" val="88744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Helvetica Neue"/>
              </a:rPr>
              <a:t>The purpose of this Notice of Funding Opportunity (NOFO) is to accelerate the dissemination and implementation of patient-centered outcomes research (PCOR) evidence into healthcare delivery through improvements in healthcare policy, payment, and practice, and to reduce healthcare disparities especially among people who receive Medicaid, are uninsured, and other people who are medically underserved.  This NOFO will fund recipients to create State-based Healthcare Extension Cooperatives (Cooperatives) to conduct an initiative based on PCOR evidence to improve care for medically underserved people; the initiative's focus must be on behavioral healthcare. To support this initiative, the Cooperative will  (1) engage key stakeholders, including Medicaid agencies, managed care organizations, and other organizations that address the health needs of medically underserved people, in identifying and addressing barriers and facilitators to implementing patient-centered healthcare delivery improvements based on PCOR evidence, (2) work with healthcare policy, payment, community, care delivery, and research organizations that serve medically underserved populations to build their capacity to implement patient-centered healthcare delivery improvements based on PCOR evidence and to support ongoing learning, (3) conduct evaluations of the impacts and refinements of the processes of the Cooperative's activities, and (4) provide the support structure to ensure these activities are integrated and aligned.   </a:t>
            </a:r>
            <a:endParaRPr lang="en-US"/>
          </a:p>
        </p:txBody>
      </p:sp>
      <p:sp>
        <p:nvSpPr>
          <p:cNvPr id="4" name="Slide Number Placeholder 3"/>
          <p:cNvSpPr>
            <a:spLocks noGrp="1"/>
          </p:cNvSpPr>
          <p:nvPr>
            <p:ph type="sldNum" sz="quarter" idx="5"/>
          </p:nvPr>
        </p:nvSpPr>
        <p:spPr/>
        <p:txBody>
          <a:bodyPr/>
          <a:lstStyle/>
          <a:p>
            <a:fld id="{F5EF7F9A-3F07-4CED-8BB8-152B733787F7}" type="slidenum">
              <a:rPr lang="en-US" smtClean="0"/>
              <a:t>10</a:t>
            </a:fld>
            <a:endParaRPr lang="en-US"/>
          </a:p>
        </p:txBody>
      </p:sp>
    </p:spTree>
    <p:extLst>
      <p:ext uri="{BB962C8B-B14F-4D97-AF65-F5344CB8AC3E}">
        <p14:creationId xmlns:p14="http://schemas.microsoft.com/office/powerpoint/2010/main" val="9684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You may propose different annual budgets for each year of the project, as long as any one year does not exceed $6.25M and the entire project doesn't exceed $25M.</a:t>
            </a:r>
            <a:endParaRPr lang="en-US"/>
          </a:p>
        </p:txBody>
      </p:sp>
      <p:sp>
        <p:nvSpPr>
          <p:cNvPr id="4" name="Slide Number Placeholder 3"/>
          <p:cNvSpPr>
            <a:spLocks noGrp="1"/>
          </p:cNvSpPr>
          <p:nvPr>
            <p:ph type="sldNum" sz="quarter" idx="5"/>
          </p:nvPr>
        </p:nvSpPr>
        <p:spPr/>
        <p:txBody>
          <a:bodyPr/>
          <a:lstStyle/>
          <a:p>
            <a:fld id="{F5EF7F9A-3F07-4CED-8BB8-152B733787F7}" type="slidenum">
              <a:rPr lang="en-US" smtClean="0"/>
              <a:t>13</a:t>
            </a:fld>
            <a:endParaRPr lang="en-US"/>
          </a:p>
        </p:txBody>
      </p:sp>
    </p:spTree>
    <p:extLst>
      <p:ext uri="{BB962C8B-B14F-4D97-AF65-F5344CB8AC3E}">
        <p14:creationId xmlns:p14="http://schemas.microsoft.com/office/powerpoint/2010/main" val="104321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F7F9A-3F07-4CED-8BB8-152B733787F7}" type="slidenum">
              <a:rPr lang="en-US" smtClean="0"/>
              <a:t>16</a:t>
            </a:fld>
            <a:endParaRPr lang="en-US"/>
          </a:p>
        </p:txBody>
      </p:sp>
    </p:spTree>
    <p:extLst>
      <p:ext uri="{BB962C8B-B14F-4D97-AF65-F5344CB8AC3E}">
        <p14:creationId xmlns:p14="http://schemas.microsoft.com/office/powerpoint/2010/main" val="394062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33333"/>
                </a:solidFill>
                <a:effectLst/>
                <a:latin typeface="Helvetica Neue"/>
              </a:rPr>
              <a:t>Healthcare Extension Agent(s):</a:t>
            </a:r>
            <a:r>
              <a:rPr lang="en-US" b="0" i="0">
                <a:solidFill>
                  <a:srgbClr val="333333"/>
                </a:solidFill>
                <a:effectLst/>
                <a:latin typeface="Helvetica Neue"/>
              </a:rPr>
              <a:t> Individual(s) who provides external support to improve the healthcare delivery system to improve population health. Healthcare extension agents work to achieve the goals of the Cooperative. Examples of healthcare extension agents include education and training professionals; health IT advisors; human factors, systems engineering or task analysis experts; implementation experts; practice facilitators and coaches.</a:t>
            </a:r>
            <a:endParaRPr lang="en-US" b="1" i="0">
              <a:solidFill>
                <a:srgbClr val="333333"/>
              </a:solidFill>
              <a:effectLst/>
              <a:latin typeface="Helvetica Neue"/>
            </a:endParaRPr>
          </a:p>
          <a:p>
            <a:pPr algn="l"/>
            <a:endParaRPr lang="en-US" b="1" i="0">
              <a:solidFill>
                <a:srgbClr val="333333"/>
              </a:solidFill>
              <a:effectLst/>
              <a:latin typeface="Helvetica Neue"/>
            </a:endParaRPr>
          </a:p>
          <a:p>
            <a:pPr algn="l"/>
            <a:r>
              <a:rPr lang="en-US" b="1" i="0">
                <a:solidFill>
                  <a:srgbClr val="333333"/>
                </a:solidFill>
                <a:effectLst/>
                <a:latin typeface="Helvetica Neue"/>
              </a:rPr>
              <a:t>Engagement, Training, Education, and Assistance Core</a:t>
            </a:r>
            <a:r>
              <a:rPr lang="en-US" b="0" i="0">
                <a:solidFill>
                  <a:srgbClr val="333333"/>
                </a:solidFill>
                <a:effectLst/>
                <a:latin typeface="Helvetica Neue"/>
              </a:rPr>
              <a:t> is responsible for establishing and maintaining relationships with safety net healthcare delivery organizations and community partners and providing training, education, and assistance to support the improvement goals of the initiative. Applicants are expected to build on existing relationships and that this core will be staffed with individuals with ties to the regions and communities they serve. Cooperatives may start by delivering extension services in sub-state regions.</a:t>
            </a:r>
          </a:p>
          <a:p>
            <a:pPr algn="l"/>
            <a:endParaRPr lang="en-US" b="0" i="0">
              <a:solidFill>
                <a:srgbClr val="333333"/>
              </a:solidFill>
              <a:effectLst/>
              <a:latin typeface="Helvetica Neue"/>
            </a:endParaRPr>
          </a:p>
          <a:p>
            <a:pPr algn="l">
              <a:buFont typeface="Arial" panose="020B0604020202020204" pitchFamily="34" charset="0"/>
              <a:buChar char="•"/>
            </a:pPr>
            <a:r>
              <a:rPr lang="en-US" b="1" i="0">
                <a:solidFill>
                  <a:srgbClr val="333333"/>
                </a:solidFill>
                <a:effectLst/>
                <a:latin typeface="Helvetica Neue"/>
              </a:rPr>
              <a:t>Healthcare extension agents will be key to implementing the Cooperative's initiative.</a:t>
            </a:r>
            <a:r>
              <a:rPr lang="en-US" b="0" i="0">
                <a:solidFill>
                  <a:srgbClr val="333333"/>
                </a:solidFill>
                <a:effectLst/>
                <a:latin typeface="Helvetica Neue"/>
              </a:rPr>
              <a:t> Healthcare extension agents will be responsible for assisting with implementing the selected healthcare delivery improvements and implementation strategies based on PCOR evidence and informed by local and regional safety net healthcare delivery organizations, healthcare professionals, and patients and families. Healthcare extension agents will assist safety net healthcare delivery organizations develop an implementation plan. This plan must include the ability to tailor the implementation strategies to improve the fit with their organizations and make adaptations to address the needs of different populations the organization serves. Healthcare extension agents will learn from these partners about the regional and local successes and challenges in implementing evidence-based, patient-centered healthcare improvements in safety net healthcare delivery organizations. This will give the Cooperative a real-time understanding of implementation progress, guide potential adaptations to the intervention(s) or implementation strategies, and problem-solve issues with the Multistakeholder Council.   </a:t>
            </a:r>
          </a:p>
          <a:p>
            <a:pPr algn="l">
              <a:buFont typeface="Arial" panose="020B0604020202020204" pitchFamily="34" charset="0"/>
              <a:buChar char="•"/>
            </a:pPr>
            <a:endParaRPr lang="en-US" b="0" i="0">
              <a:solidFill>
                <a:srgbClr val="333333"/>
              </a:solidFill>
              <a:effectLst/>
              <a:latin typeface="Helvetica Neue"/>
            </a:endParaRPr>
          </a:p>
          <a:p>
            <a:pPr algn="l">
              <a:buFont typeface="Arial" panose="020B0604020202020204" pitchFamily="34" charset="0"/>
              <a:buChar char="•"/>
            </a:pPr>
            <a:r>
              <a:rPr lang="en-US" b="0" i="0">
                <a:solidFill>
                  <a:srgbClr val="333333"/>
                </a:solidFill>
                <a:effectLst/>
                <a:latin typeface="Helvetica Neue"/>
              </a:rPr>
              <a:t>Healthcare extension agents may develop activities such as (1) convening a statewide or sub-state regional learning community, (2) providing tailored support to specific healthcare delivery organizations, (3) engaging managed care organizations in improving the quality of the services they deliver, (4) working with community-based organizations to encourage involvement in improvement activities, (5) presenting information to policymakers and payers to inform their decisions, (6) assisting organizations in leveraging their health information technology to build capacity to monitor improvement efforts, (7) analyzing and improving work processes and workforce composition, and (8) addressing healthcare workforce needs through training and education. They may also collect information about healthcare delivery organizations and community priorities and share their observations with other state initiatives.</a:t>
            </a:r>
          </a:p>
          <a:p>
            <a:pPr algn="l">
              <a:buFont typeface="Arial" panose="020B0604020202020204" pitchFamily="34" charset="0"/>
              <a:buChar char="•"/>
            </a:pPr>
            <a:endParaRPr lang="en-US" b="0" i="0">
              <a:solidFill>
                <a:srgbClr val="333333"/>
              </a:solidFill>
              <a:effectLst/>
              <a:latin typeface="Helvetica Neue"/>
            </a:endParaRPr>
          </a:p>
          <a:p>
            <a:pPr algn="l">
              <a:buFont typeface="Arial" panose="020B0604020202020204" pitchFamily="34" charset="0"/>
              <a:buChar char="•"/>
            </a:pPr>
            <a:r>
              <a:rPr lang="en-US" b="0" i="0">
                <a:solidFill>
                  <a:srgbClr val="333333"/>
                </a:solidFill>
                <a:effectLst/>
                <a:latin typeface="Helvetica Neue"/>
              </a:rPr>
              <a:t>Given the breadth of activities that healthcare extension agents may perform, Cooperatives may deploy more than one type of agent to address these needs. If the applicant organization cannot employ healthcare extension agents directly, they must partner or subcontract with organizations with that capacity. Healthcare extension agents must focus on safety net healthcare delivery organizations but may work with other organizations to achieve the initiative's goals.</a:t>
            </a:r>
          </a:p>
          <a:p>
            <a:pPr algn="l">
              <a:buFont typeface="Arial" panose="020B0604020202020204" pitchFamily="34" charset="0"/>
              <a:buChar char="•"/>
            </a:pPr>
            <a:endParaRPr lang="en-US" b="0" i="0">
              <a:solidFill>
                <a:srgbClr val="333333"/>
              </a:solidFill>
              <a:effectLst/>
              <a:latin typeface="Helvetica Neue"/>
            </a:endParaRPr>
          </a:p>
          <a:p>
            <a:pPr algn="l">
              <a:buFont typeface="Arial" panose="020B0604020202020204" pitchFamily="34" charset="0"/>
              <a:buChar char="•"/>
            </a:pPr>
            <a:r>
              <a:rPr lang="en-US" b="1" i="0">
                <a:solidFill>
                  <a:srgbClr val="333333"/>
                </a:solidFill>
                <a:effectLst/>
                <a:latin typeface="Helvetica Neue"/>
              </a:rPr>
              <a:t>Facilitate learning across the state.</a:t>
            </a:r>
            <a:r>
              <a:rPr lang="en-US" b="0" i="0">
                <a:solidFill>
                  <a:srgbClr val="333333"/>
                </a:solidFill>
                <a:effectLst/>
                <a:latin typeface="Helvetica Neue"/>
              </a:rPr>
              <a:t> Throughout the award period, the Cooperative must develop relationships with members of the safety net healthcare delivery organizations, healthcare professionals, and other partners to facilitate shared learning throughout the initiative. This may include activities such as:</a:t>
            </a:r>
          </a:p>
          <a:p>
            <a:pPr marL="742950" lvl="1" indent="-285750" algn="l">
              <a:buFont typeface="Arial" panose="020B0604020202020204" pitchFamily="34" charset="0"/>
              <a:buChar char="•"/>
            </a:pPr>
            <a:r>
              <a:rPr lang="en-US" b="0" i="0">
                <a:solidFill>
                  <a:srgbClr val="333333"/>
                </a:solidFill>
                <a:effectLst/>
                <a:latin typeface="Helvetica Neue"/>
              </a:rPr>
              <a:t>Sharing local barriers and corresponding solutions to implementing healthcare delivery improvements as part of the initiative.</a:t>
            </a:r>
          </a:p>
          <a:p>
            <a:pPr marL="742950" lvl="1" indent="-285750" algn="l">
              <a:buFont typeface="Arial" panose="020B0604020202020204" pitchFamily="34" charset="0"/>
              <a:buChar char="•"/>
            </a:pPr>
            <a:r>
              <a:rPr lang="en-US" b="0" i="0">
                <a:solidFill>
                  <a:srgbClr val="333333"/>
                </a:solidFill>
                <a:effectLst/>
                <a:latin typeface="Helvetica Neue"/>
              </a:rPr>
              <a:t>Sharing local facilitators to implement healthcare delivery improvements as part of the initiative.</a:t>
            </a:r>
          </a:p>
          <a:p>
            <a:pPr marL="742950" lvl="1" indent="-285750" algn="l">
              <a:buFont typeface="Arial" panose="020B0604020202020204" pitchFamily="34" charset="0"/>
              <a:buChar char="•"/>
            </a:pPr>
            <a:r>
              <a:rPr lang="en-US" b="0" i="0">
                <a:solidFill>
                  <a:srgbClr val="333333"/>
                </a:solidFill>
                <a:effectLst/>
                <a:latin typeface="Helvetica Neue"/>
              </a:rPr>
              <a:t>Sharing methods for meaningful engagement and partnership with communities.</a:t>
            </a:r>
          </a:p>
          <a:p>
            <a:pPr marL="742950" lvl="1" indent="-285750" algn="l">
              <a:buFont typeface="Arial" panose="020B0604020202020204" pitchFamily="34" charset="0"/>
              <a:buChar char="•"/>
            </a:pPr>
            <a:r>
              <a:rPr lang="en-US" b="0" i="0">
                <a:solidFill>
                  <a:srgbClr val="333333"/>
                </a:solidFill>
                <a:effectLst/>
                <a:latin typeface="Helvetica Neue"/>
              </a:rPr>
              <a:t>Sharing resources from other state and federal initiatives to improve the initiative's implementation.</a:t>
            </a:r>
          </a:p>
          <a:p>
            <a:pPr marL="742950" lvl="1" indent="-285750" algn="l">
              <a:buFont typeface="Arial" panose="020B0604020202020204" pitchFamily="34" charset="0"/>
              <a:buChar char="•"/>
            </a:pPr>
            <a:r>
              <a:rPr lang="en-US" b="0" i="0">
                <a:solidFill>
                  <a:srgbClr val="333333"/>
                </a:solidFill>
                <a:effectLst/>
                <a:latin typeface="Helvetica Neue"/>
              </a:rPr>
              <a:t>Sharing interim results developed by the Monitoring, Feedback, and Evaluation Core from their monitoring efforts and giving feedback to improve implementation efforts as part of the initiative.</a:t>
            </a:r>
          </a:p>
          <a:p>
            <a:endParaRPr lang="en-US"/>
          </a:p>
        </p:txBody>
      </p:sp>
      <p:sp>
        <p:nvSpPr>
          <p:cNvPr id="4" name="Slide Number Placeholder 3"/>
          <p:cNvSpPr>
            <a:spLocks noGrp="1"/>
          </p:cNvSpPr>
          <p:nvPr>
            <p:ph type="sldNum" sz="quarter" idx="5"/>
          </p:nvPr>
        </p:nvSpPr>
        <p:spPr/>
        <p:txBody>
          <a:bodyPr/>
          <a:lstStyle/>
          <a:p>
            <a:fld id="{F5EF7F9A-3F07-4CED-8BB8-152B733787F7}" type="slidenum">
              <a:rPr lang="en-US" smtClean="0"/>
              <a:t>17</a:t>
            </a:fld>
            <a:endParaRPr lang="en-US"/>
          </a:p>
        </p:txBody>
      </p:sp>
    </p:spTree>
    <p:extLst>
      <p:ext uri="{BB962C8B-B14F-4D97-AF65-F5344CB8AC3E}">
        <p14:creationId xmlns:p14="http://schemas.microsoft.com/office/powerpoint/2010/main" val="153294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33333"/>
                </a:solidFill>
                <a:effectLst/>
                <a:latin typeface="Helvetica Neue"/>
              </a:rPr>
              <a:t>Healthcare Extension Agent(s):</a:t>
            </a:r>
            <a:r>
              <a:rPr lang="en-US" b="0" i="0">
                <a:solidFill>
                  <a:srgbClr val="333333"/>
                </a:solidFill>
                <a:effectLst/>
                <a:latin typeface="Helvetica Neue"/>
              </a:rPr>
              <a:t> Individual(s) who provides external support to improve the healthcare delivery system to improve population health. Healthcare extension agents work to achieve the goals of the Cooperative. Examples of healthcare extension agents include education and training professionals; health IT advisors; human factors, systems engineering or task analysis experts; implementation experts; practice facilitators and coaches.</a:t>
            </a:r>
            <a:endParaRPr lang="en-US" b="1" i="0">
              <a:solidFill>
                <a:srgbClr val="333333"/>
              </a:solidFill>
              <a:effectLst/>
              <a:latin typeface="Helvetica Neue"/>
            </a:endParaRPr>
          </a:p>
          <a:p>
            <a:pPr algn="l"/>
            <a:endParaRPr lang="en-US" b="1" i="0">
              <a:solidFill>
                <a:srgbClr val="333333"/>
              </a:solidFill>
              <a:effectLst/>
              <a:latin typeface="Helvetica Neue"/>
            </a:endParaRPr>
          </a:p>
          <a:p>
            <a:pPr algn="l"/>
            <a:r>
              <a:rPr lang="en-US" b="1" i="0">
                <a:solidFill>
                  <a:srgbClr val="333333"/>
                </a:solidFill>
                <a:effectLst/>
                <a:latin typeface="Helvetica Neue"/>
              </a:rPr>
              <a:t>Engagement, Training, Education, and Assistance Core</a:t>
            </a:r>
            <a:r>
              <a:rPr lang="en-US" b="0" i="0">
                <a:solidFill>
                  <a:srgbClr val="333333"/>
                </a:solidFill>
                <a:effectLst/>
                <a:latin typeface="Helvetica Neue"/>
              </a:rPr>
              <a:t> is responsible for establishing and maintaining relationships with safety net healthcare delivery organizations and community partners and providing training, education, and assistance to support the improvement goals of the initiative. Applicants are expected to build on existing relationships and that this core will be staffed with individuals with ties to the regions and communities they serve. Cooperatives may start by delivering extension services in sub-state regions.</a:t>
            </a:r>
          </a:p>
          <a:p>
            <a:pPr algn="l"/>
            <a:endParaRPr lang="en-US" b="0" i="0">
              <a:solidFill>
                <a:srgbClr val="333333"/>
              </a:solidFill>
              <a:effectLst/>
              <a:latin typeface="Helvetica Neue"/>
            </a:endParaRPr>
          </a:p>
          <a:p>
            <a:pPr algn="l">
              <a:buFont typeface="Arial" panose="020B0604020202020204" pitchFamily="34" charset="0"/>
              <a:buChar char="•"/>
            </a:pPr>
            <a:r>
              <a:rPr lang="en-US" b="1" i="0">
                <a:solidFill>
                  <a:srgbClr val="333333"/>
                </a:solidFill>
                <a:effectLst/>
                <a:latin typeface="Helvetica Neue"/>
              </a:rPr>
              <a:t>Healthcare extension agents will be key to implementing the Cooperative's initiative.</a:t>
            </a:r>
            <a:r>
              <a:rPr lang="en-US" b="0" i="0">
                <a:solidFill>
                  <a:srgbClr val="333333"/>
                </a:solidFill>
                <a:effectLst/>
                <a:latin typeface="Helvetica Neue"/>
              </a:rPr>
              <a:t> Healthcare extension agents will be responsible for assisting with implementing the selected healthcare delivery improvements and implementation strategies based on PCOR evidence and informed by local and regional safety net healthcare delivery organizations, healthcare professionals, and patients and families. Healthcare extension agents will assist safety net healthcare delivery organizations develop an implementation plan. This plan must include the ability to tailor the implementation strategies to improve the fit with their organizations and make adaptations to address the needs of different populations the organization serves. Healthcare extension agents will learn from these partners about the regional and local successes and challenges in implementing evidence-based, patient-centered healthcare improvements in safety net healthcare delivery organizations. This will give the Cooperative a real-time understanding of implementation progress, guide potential adaptations to the intervention(s) or implementation strategies, and problem-solve issues with the Multistakeholder Council.   </a:t>
            </a:r>
          </a:p>
          <a:p>
            <a:pPr algn="l">
              <a:buFont typeface="Arial" panose="020B0604020202020204" pitchFamily="34" charset="0"/>
              <a:buChar char="•"/>
            </a:pPr>
            <a:endParaRPr lang="en-US" b="0" i="0">
              <a:solidFill>
                <a:srgbClr val="333333"/>
              </a:solidFill>
              <a:effectLst/>
              <a:latin typeface="Helvetica Neue"/>
            </a:endParaRPr>
          </a:p>
          <a:p>
            <a:pPr algn="l">
              <a:buFont typeface="Arial" panose="020B0604020202020204" pitchFamily="34" charset="0"/>
              <a:buChar char="•"/>
            </a:pPr>
            <a:r>
              <a:rPr lang="en-US" b="0" i="0">
                <a:solidFill>
                  <a:srgbClr val="333333"/>
                </a:solidFill>
                <a:effectLst/>
                <a:latin typeface="Helvetica Neue"/>
              </a:rPr>
              <a:t>Healthcare extension agents may develop activities such as (1) convening a statewide or sub-state regional learning community, (2) providing tailored support to specific healthcare delivery organizations, (3) engaging managed care organizations in improving the quality of the services they deliver, (4) working with community-based organizations to encourage involvement in improvement activities, (5) presenting information to policymakers and payers to inform their decisions, (6) assisting organizations in leveraging their health information technology to build capacity to monitor improvement efforts, (7) analyzing and improving work processes and workforce composition, and (8) addressing healthcare workforce needs through training and education. They may also collect information about healthcare delivery organizations and community priorities and share their observations with other state initiatives.</a:t>
            </a:r>
          </a:p>
          <a:p>
            <a:pPr algn="l">
              <a:buFont typeface="Arial" panose="020B0604020202020204" pitchFamily="34" charset="0"/>
              <a:buChar char="•"/>
            </a:pPr>
            <a:endParaRPr lang="en-US" b="0" i="0">
              <a:solidFill>
                <a:srgbClr val="333333"/>
              </a:solidFill>
              <a:effectLst/>
              <a:latin typeface="Helvetica Neue"/>
            </a:endParaRPr>
          </a:p>
          <a:p>
            <a:pPr algn="l">
              <a:buFont typeface="Arial" panose="020B0604020202020204" pitchFamily="34" charset="0"/>
              <a:buChar char="•"/>
            </a:pPr>
            <a:r>
              <a:rPr lang="en-US" b="0" i="0">
                <a:solidFill>
                  <a:srgbClr val="333333"/>
                </a:solidFill>
                <a:effectLst/>
                <a:latin typeface="Helvetica Neue"/>
              </a:rPr>
              <a:t>Given the breadth of activities that healthcare extension agents may perform, Cooperatives may deploy more than one type of agent to address these needs. If the applicant organization cannot employ healthcare extension agents directly, they must partner or subcontract with organizations with that capacity. Healthcare extension agents must focus on safety net healthcare delivery organizations but may work with other organizations to achieve the initiative's goals.</a:t>
            </a:r>
          </a:p>
          <a:p>
            <a:pPr algn="l">
              <a:buFont typeface="Arial" panose="020B0604020202020204" pitchFamily="34" charset="0"/>
              <a:buChar char="•"/>
            </a:pPr>
            <a:endParaRPr lang="en-US" b="0" i="0">
              <a:solidFill>
                <a:srgbClr val="333333"/>
              </a:solidFill>
              <a:effectLst/>
              <a:latin typeface="Helvetica Neue"/>
            </a:endParaRPr>
          </a:p>
          <a:p>
            <a:pPr algn="l">
              <a:buFont typeface="Arial" panose="020B0604020202020204" pitchFamily="34" charset="0"/>
              <a:buChar char="•"/>
            </a:pPr>
            <a:r>
              <a:rPr lang="en-US" b="1" i="0">
                <a:solidFill>
                  <a:srgbClr val="333333"/>
                </a:solidFill>
                <a:effectLst/>
                <a:latin typeface="Helvetica Neue"/>
              </a:rPr>
              <a:t>Facilitate learning across the state.</a:t>
            </a:r>
            <a:r>
              <a:rPr lang="en-US" b="0" i="0">
                <a:solidFill>
                  <a:srgbClr val="333333"/>
                </a:solidFill>
                <a:effectLst/>
                <a:latin typeface="Helvetica Neue"/>
              </a:rPr>
              <a:t> Throughout the award period, the Cooperative must develop relationships with members of the safety net healthcare delivery organizations, healthcare professionals, and other partners to facilitate shared learning throughout the initiative. This may include activities such as:</a:t>
            </a:r>
          </a:p>
          <a:p>
            <a:pPr marL="742950" lvl="1" indent="-285750" algn="l">
              <a:buFont typeface="Arial" panose="020B0604020202020204" pitchFamily="34" charset="0"/>
              <a:buChar char="•"/>
            </a:pPr>
            <a:r>
              <a:rPr lang="en-US" b="0" i="0">
                <a:solidFill>
                  <a:srgbClr val="333333"/>
                </a:solidFill>
                <a:effectLst/>
                <a:latin typeface="Helvetica Neue"/>
              </a:rPr>
              <a:t>Sharing local barriers and corresponding solutions to implementing healthcare delivery improvements as part of the initiative.</a:t>
            </a:r>
          </a:p>
          <a:p>
            <a:pPr marL="742950" lvl="1" indent="-285750" algn="l">
              <a:buFont typeface="Arial" panose="020B0604020202020204" pitchFamily="34" charset="0"/>
              <a:buChar char="•"/>
            </a:pPr>
            <a:r>
              <a:rPr lang="en-US" b="0" i="0">
                <a:solidFill>
                  <a:srgbClr val="333333"/>
                </a:solidFill>
                <a:effectLst/>
                <a:latin typeface="Helvetica Neue"/>
              </a:rPr>
              <a:t>Sharing local facilitators to implement healthcare delivery improvements as part of the initiative.</a:t>
            </a:r>
          </a:p>
          <a:p>
            <a:pPr marL="742950" lvl="1" indent="-285750" algn="l">
              <a:buFont typeface="Arial" panose="020B0604020202020204" pitchFamily="34" charset="0"/>
              <a:buChar char="•"/>
            </a:pPr>
            <a:r>
              <a:rPr lang="en-US" b="0" i="0">
                <a:solidFill>
                  <a:srgbClr val="333333"/>
                </a:solidFill>
                <a:effectLst/>
                <a:latin typeface="Helvetica Neue"/>
              </a:rPr>
              <a:t>Sharing methods for meaningful engagement and partnership with communities.</a:t>
            </a:r>
          </a:p>
          <a:p>
            <a:pPr marL="742950" lvl="1" indent="-285750" algn="l">
              <a:buFont typeface="Arial" panose="020B0604020202020204" pitchFamily="34" charset="0"/>
              <a:buChar char="•"/>
            </a:pPr>
            <a:r>
              <a:rPr lang="en-US" b="0" i="0">
                <a:solidFill>
                  <a:srgbClr val="333333"/>
                </a:solidFill>
                <a:effectLst/>
                <a:latin typeface="Helvetica Neue"/>
              </a:rPr>
              <a:t>Sharing resources from other state and federal initiatives to improve the initiative's implementation.</a:t>
            </a:r>
          </a:p>
          <a:p>
            <a:pPr marL="742950" lvl="1" indent="-285750" algn="l">
              <a:buFont typeface="Arial" panose="020B0604020202020204" pitchFamily="34" charset="0"/>
              <a:buChar char="•"/>
            </a:pPr>
            <a:r>
              <a:rPr lang="en-US" b="0" i="0">
                <a:solidFill>
                  <a:srgbClr val="333333"/>
                </a:solidFill>
                <a:effectLst/>
                <a:latin typeface="Helvetica Neue"/>
              </a:rPr>
              <a:t>Sharing interim results developed by the Monitoring, Feedback, and Evaluation Core from their monitoring efforts and giving feedback to improve implementation efforts as part of the initiative.</a:t>
            </a:r>
          </a:p>
          <a:p>
            <a:endParaRPr lang="en-US"/>
          </a:p>
        </p:txBody>
      </p:sp>
      <p:sp>
        <p:nvSpPr>
          <p:cNvPr id="4" name="Slide Number Placeholder 3"/>
          <p:cNvSpPr>
            <a:spLocks noGrp="1"/>
          </p:cNvSpPr>
          <p:nvPr>
            <p:ph type="sldNum" sz="quarter" idx="5"/>
          </p:nvPr>
        </p:nvSpPr>
        <p:spPr/>
        <p:txBody>
          <a:bodyPr/>
          <a:lstStyle/>
          <a:p>
            <a:fld id="{F5EF7F9A-3F07-4CED-8BB8-152B733787F7}" type="slidenum">
              <a:rPr lang="en-US" smtClean="0"/>
              <a:t>18</a:t>
            </a:fld>
            <a:endParaRPr lang="en-US"/>
          </a:p>
        </p:txBody>
      </p:sp>
    </p:spTree>
    <p:extLst>
      <p:ext uri="{BB962C8B-B14F-4D97-AF65-F5344CB8AC3E}">
        <p14:creationId xmlns:p14="http://schemas.microsoft.com/office/powerpoint/2010/main" val="104018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352800"/>
            <a:ext cx="10363200" cy="1295400"/>
          </a:xfrm>
        </p:spPr>
        <p:txBody>
          <a:bodyPr/>
          <a:lstStyle>
            <a:lvl1pPr algn="ctr">
              <a:defRPr>
                <a:solidFill>
                  <a:schemeClr val="tx1"/>
                </a:solidFill>
              </a:defRPr>
            </a:lvl1pPr>
          </a:lstStyle>
          <a:p>
            <a:r>
              <a:rPr lang="en-US"/>
              <a:t>Title of Presentation</a:t>
            </a:r>
          </a:p>
        </p:txBody>
      </p:sp>
      <p:sp>
        <p:nvSpPr>
          <p:cNvPr id="3" name="Subtitle 2"/>
          <p:cNvSpPr>
            <a:spLocks noGrp="1"/>
          </p:cNvSpPr>
          <p:nvPr>
            <p:ph type="subTitle" idx="1" hasCustomPrompt="1"/>
          </p:nvPr>
        </p:nvSpPr>
        <p:spPr>
          <a:xfrm>
            <a:off x="1828800" y="4876800"/>
            <a:ext cx="85344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312580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a:t>Author and Date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396159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81326"/>
            <a:ext cx="10363200" cy="1362075"/>
          </a:xfrm>
        </p:spPr>
        <p:txBody>
          <a:bodyPr anchor="t"/>
          <a:lstStyle>
            <a:lvl1pPr algn="ctr">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84" y="4343401"/>
            <a:ext cx="103632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327735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272484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a:t>
            </a:r>
          </a:p>
        </p:txBody>
      </p:sp>
      <p:sp>
        <p:nvSpPr>
          <p:cNvPr id="3" name="Text Placeholder 2"/>
          <p:cNvSpPr>
            <a:spLocks noGrp="1"/>
          </p:cNvSpPr>
          <p:nvPr>
            <p:ph type="body" idx="1"/>
          </p:nvPr>
        </p:nvSpPr>
        <p:spPr>
          <a:xfrm>
            <a:off x="609600" y="1447801"/>
            <a:ext cx="5386917"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7801"/>
            <a:ext cx="5389033"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406605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351132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217209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extLst>
      <p:ext uri="{BB962C8B-B14F-4D97-AF65-F5344CB8AC3E}">
        <p14:creationId xmlns:p14="http://schemas.microsoft.com/office/powerpoint/2010/main" val="29045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a:t>Author and Date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04800"/>
            <a:ext cx="8839200" cy="617884"/>
          </a:xfrm>
          <a:prstGeom prst="rect">
            <a:avLst/>
          </a:prstGeom>
        </p:spPr>
        <p:txBody>
          <a:bodyPr vert="horz" lIns="91440" tIns="45720" rIns="91440" bIns="45720" rtlCol="0" anchor="ctr">
            <a:normAutofit/>
          </a:bodyPr>
          <a:lstStyle/>
          <a:p>
            <a:r>
              <a:rPr lang="en-US"/>
              <a:t>Title goes here</a:t>
            </a:r>
          </a:p>
        </p:txBody>
      </p:sp>
      <p:sp>
        <p:nvSpPr>
          <p:cNvPr id="3" name="Text Placeholder 2"/>
          <p:cNvSpPr>
            <a:spLocks noGrp="1"/>
          </p:cNvSpPr>
          <p:nvPr>
            <p:ph type="body" idx="1"/>
          </p:nvPr>
        </p:nvSpPr>
        <p:spPr>
          <a:xfrm>
            <a:off x="609600" y="1646238"/>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sp>
        <p:nvSpPr>
          <p:cNvPr id="4" name="Slide Number Placeholder 3"/>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a:p>
        </p:txBody>
      </p:sp>
    </p:spTree>
    <p:extLst>
      <p:ext uri="{BB962C8B-B14F-4D97-AF65-F5344CB8AC3E}">
        <p14:creationId xmlns:p14="http://schemas.microsoft.com/office/powerpoint/2010/main" val="1586010012"/>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00400"/>
            <a:ext cx="10972800" cy="1600200"/>
          </a:xfrm>
          <a:prstGeom prst="rect">
            <a:avLst/>
          </a:prstGeom>
        </p:spPr>
        <p:txBody>
          <a:bodyPr vert="horz" lIns="91440" tIns="45720" rIns="91440" bIns="45720" rtlCol="0" anchor="ctr">
            <a:normAutofit/>
          </a:bodyPr>
          <a:lstStyle/>
          <a:p>
            <a:r>
              <a:rPr lang="en-US"/>
              <a:t>Title of Presentation</a:t>
            </a:r>
          </a:p>
        </p:txBody>
      </p:sp>
      <p:sp>
        <p:nvSpPr>
          <p:cNvPr id="3" name="Text Placeholder 2"/>
          <p:cNvSpPr>
            <a:spLocks noGrp="1"/>
          </p:cNvSpPr>
          <p:nvPr>
            <p:ph type="body" idx="1"/>
          </p:nvPr>
        </p:nvSpPr>
        <p:spPr>
          <a:xfrm>
            <a:off x="609600" y="4953001"/>
            <a:ext cx="10972800" cy="1173163"/>
          </a:xfrm>
          <a:prstGeom prst="rect">
            <a:avLst/>
          </a:prstGeom>
        </p:spPr>
        <p:txBody>
          <a:bodyPr vert="horz" lIns="91440" tIns="45720" rIns="91440" bIns="45720" rtlCol="0" anchor="ctr">
            <a:normAutofit/>
          </a:bodyPr>
          <a:lstStyle/>
          <a:p>
            <a:pPr lvl="0"/>
            <a:r>
              <a:rPr lang="en-US"/>
              <a:t>Author and Date</a:t>
            </a: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00400"/>
            <a:ext cx="10972800" cy="1600200"/>
          </a:xfrm>
          <a:prstGeom prst="rect">
            <a:avLst/>
          </a:prstGeom>
        </p:spPr>
        <p:txBody>
          <a:bodyPr vert="horz" lIns="91440" tIns="45720" rIns="91440" bIns="45720" rtlCol="0" anchor="ctr">
            <a:normAutofit/>
          </a:bodyPr>
          <a:lstStyle/>
          <a:p>
            <a:r>
              <a:rPr lang="en-US"/>
              <a:t>Title of Presentation</a:t>
            </a:r>
          </a:p>
        </p:txBody>
      </p:sp>
      <p:sp>
        <p:nvSpPr>
          <p:cNvPr id="3" name="Text Placeholder 2"/>
          <p:cNvSpPr>
            <a:spLocks noGrp="1"/>
          </p:cNvSpPr>
          <p:nvPr>
            <p:ph type="body" idx="1"/>
          </p:nvPr>
        </p:nvSpPr>
        <p:spPr>
          <a:xfrm>
            <a:off x="609600" y="4953001"/>
            <a:ext cx="10972800" cy="1173163"/>
          </a:xfrm>
          <a:prstGeom prst="rect">
            <a:avLst/>
          </a:prstGeom>
        </p:spPr>
        <p:txBody>
          <a:bodyPr vert="horz" lIns="91440" tIns="45720" rIns="91440" bIns="45720" rtlCol="0" anchor="ctr">
            <a:normAutofit/>
          </a:bodyPr>
          <a:lstStyle/>
          <a:p>
            <a:pPr lvl="0"/>
            <a:r>
              <a:rPr lang="en-US"/>
              <a:t>Author and Date</a:t>
            </a:r>
          </a:p>
        </p:txBody>
      </p:sp>
    </p:spTree>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AHRQ_HES@ahrq.hhs.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hrq-hhs.zoomgov.com/j/1603963768?pwd=u0X0CZHq5JgloE6VY8LFUouoKNw5H9.1"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mailto:AHRQ_HES@ahrq.hhs.gov" TargetMode="External"/><Relationship Id="rId4" Type="http://schemas.openxmlformats.org/officeDocument/2006/relationships/hyperlink" Target="https://ahrq-hhs.zoomgov.com/u/amEf638v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guide/notice-files/NOT-HS-24-026.html" TargetMode="External"/><Relationship Id="rId2" Type="http://schemas.openxmlformats.org/officeDocument/2006/relationships/hyperlink" Target="https://grants.nih.gov/grants/guide/rfa-files/RFA-HS-24-004.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DSR@ahrq.hhs.gov" TargetMode="External"/><Relationship Id="rId2" Type="http://schemas.openxmlformats.org/officeDocument/2006/relationships/hyperlink" Target="mailto:AHRQ_HES@ahrq.hhs.gov" TargetMode="External"/><Relationship Id="rId1" Type="http://schemas.openxmlformats.org/officeDocument/2006/relationships/slideLayout" Target="../slideLayouts/slideLayout2.xml"/><Relationship Id="rId4" Type="http://schemas.openxmlformats.org/officeDocument/2006/relationships/hyperlink" Target="mailto:Janene.Dyson@ahrq.hhs.gov"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grants.nih.gov/grants/guide/rfa-files/RFA-HS-24-005.html" TargetMode="External"/><Relationship Id="rId2" Type="http://schemas.openxmlformats.org/officeDocument/2006/relationships/hyperlink" Target="https://grants.nih.gov/grants/guide/rfa-files/RFA-HS-24-006.html" TargetMode="External"/><Relationship Id="rId1" Type="http://schemas.openxmlformats.org/officeDocument/2006/relationships/slideLayout" Target="../slideLayouts/slideLayout2.xml"/><Relationship Id="rId4" Type="http://schemas.openxmlformats.org/officeDocument/2006/relationships/hyperlink" Target="https://www.ahrq.gov/pcor/healthcare-extension-services/technical-resources.html"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grants.nih.gov/grants/guide/rfa-files/RFA-HS-24-004.html#_Section%20VI.%20Award%20Administration%20Informati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effectivehealthcare.ahrq.gov/"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grants.nih.gov/grants/guide/rfa-files/RFA-HS-24-004.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ahrq.gov/funding/fund-opps/index.html" TargetMode="External"/><Relationship Id="rId2" Type="http://schemas.openxmlformats.org/officeDocument/2006/relationships/hyperlink" Target="mailto:AHRQ_HES@ahrq.hhs.gov" TargetMode="External"/><Relationship Id="rId1" Type="http://schemas.openxmlformats.org/officeDocument/2006/relationships/slideLayout" Target="../slideLayouts/slideLayout2.xml"/><Relationship Id="rId4" Type="http://schemas.openxmlformats.org/officeDocument/2006/relationships/hyperlink" Target="https://grants.nih.gov/grants/guide/rfa-files/RFA-HS-24-004.html"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rants.nih.gov/grants/guide/rfa-files/RFA-HS-24-004.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23170"/>
            <a:ext cx="11582400" cy="1384126"/>
          </a:xfrm>
        </p:spPr>
        <p:txBody>
          <a:bodyPr>
            <a:normAutofit/>
          </a:bodyPr>
          <a:lstStyle/>
          <a:p>
            <a:r>
              <a:rPr lang="en-US" sz="3000" dirty="0">
                <a:latin typeface="Arial"/>
                <a:cs typeface="Arial"/>
              </a:rPr>
              <a:t>State-based Healthcare Extension Cooperatives to Accelerate Implementation of Actionable Knowledge into Practice (U19)</a:t>
            </a:r>
            <a:endParaRPr lang="en-US" sz="3000" dirty="0"/>
          </a:p>
        </p:txBody>
      </p:sp>
      <p:sp>
        <p:nvSpPr>
          <p:cNvPr id="3" name="Content Placeholder 2"/>
          <p:cNvSpPr>
            <a:spLocks noGrp="1"/>
          </p:cNvSpPr>
          <p:nvPr>
            <p:ph idx="1"/>
          </p:nvPr>
        </p:nvSpPr>
        <p:spPr>
          <a:xfrm>
            <a:off x="609600" y="4250267"/>
            <a:ext cx="10972800" cy="1173163"/>
          </a:xfrm>
        </p:spPr>
        <p:txBody>
          <a:bodyPr vert="horz" lIns="91440" tIns="45720" rIns="91440" bIns="45720" rtlCol="0" anchor="ctr">
            <a:noAutofit/>
          </a:bodyPr>
          <a:lstStyle/>
          <a:p>
            <a:pPr marL="0" indent="0"/>
            <a:endParaRPr lang="en-US" sz="2600">
              <a:latin typeface="Arial"/>
              <a:cs typeface="Arial"/>
            </a:endParaRPr>
          </a:p>
          <a:p>
            <a:pPr marL="0" indent="0"/>
            <a:r>
              <a:rPr lang="en-US" sz="2600">
                <a:latin typeface="Arial"/>
                <a:cs typeface="Arial"/>
              </a:rPr>
              <a:t>Pre-Application Technical Assistance Webinar</a:t>
            </a:r>
            <a:endParaRPr lang="en-US" sz="2600" b="0">
              <a:latin typeface="Arial"/>
              <a:cs typeface="Arial"/>
            </a:endParaRPr>
          </a:p>
          <a:p>
            <a:pPr marL="0" indent="0"/>
            <a:r>
              <a:rPr lang="en-US" sz="2600">
                <a:latin typeface="Arial"/>
                <a:cs typeface="Arial"/>
              </a:rPr>
              <a:t> September 27, 2024</a:t>
            </a:r>
            <a:endParaRPr lang="en-US" sz="2600" b="0">
              <a:latin typeface="Arial"/>
              <a:cs typeface="Arial"/>
            </a:endParaRPr>
          </a:p>
          <a:p>
            <a:pPr marL="0" indent="0"/>
            <a:r>
              <a:rPr lang="en-US" sz="2600">
                <a:latin typeface="Arial"/>
                <a:cs typeface="Arial"/>
              </a:rPr>
              <a:t>1:00 – 2:00 PM ET</a:t>
            </a:r>
            <a:endParaRPr lang="en-US" sz="2600" b="0">
              <a:latin typeface="Arial"/>
              <a:cs typeface="Arial"/>
            </a:endParaRPr>
          </a:p>
          <a:p>
            <a:endParaRPr lang="en-US"/>
          </a:p>
        </p:txBody>
      </p:sp>
    </p:spTree>
    <p:extLst>
      <p:ext uri="{BB962C8B-B14F-4D97-AF65-F5344CB8AC3E}">
        <p14:creationId xmlns:p14="http://schemas.microsoft.com/office/powerpoint/2010/main" val="625196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D405-0344-7C93-D325-0D04F038798D}"/>
              </a:ext>
            </a:extLst>
          </p:cNvPr>
          <p:cNvSpPr>
            <a:spLocks noGrp="1"/>
          </p:cNvSpPr>
          <p:nvPr>
            <p:ph type="title"/>
          </p:nvPr>
        </p:nvSpPr>
        <p:spPr/>
        <p:txBody>
          <a:bodyPr>
            <a:normAutofit fontScale="90000"/>
          </a:bodyPr>
          <a:lstStyle/>
          <a:p>
            <a:r>
              <a:rPr lang="en-US"/>
              <a:t>Purpose and Objective</a:t>
            </a:r>
          </a:p>
        </p:txBody>
      </p:sp>
      <p:sp>
        <p:nvSpPr>
          <p:cNvPr id="3" name="Content Placeholder 2">
            <a:extLst>
              <a:ext uri="{FF2B5EF4-FFF2-40B4-BE49-F238E27FC236}">
                <a16:creationId xmlns:a16="http://schemas.microsoft.com/office/drawing/2014/main" id="{B0C8F7C8-86B5-AA8B-2F21-6435D7DE60F5}"/>
              </a:ext>
            </a:extLst>
          </p:cNvPr>
          <p:cNvSpPr>
            <a:spLocks noGrp="1"/>
          </p:cNvSpPr>
          <p:nvPr>
            <p:ph idx="1"/>
          </p:nvPr>
        </p:nvSpPr>
        <p:spPr>
          <a:xfrm>
            <a:off x="609600" y="1671290"/>
            <a:ext cx="10972800" cy="4710113"/>
          </a:xfrm>
        </p:spPr>
        <p:txBody>
          <a:bodyPr vert="horz" lIns="91440" tIns="45720" rIns="91440" bIns="45720" rtlCol="0" anchor="t">
            <a:normAutofit fontScale="92500" lnSpcReduction="10000"/>
          </a:bodyPr>
          <a:lstStyle/>
          <a:p>
            <a:r>
              <a:rPr lang="en-US">
                <a:solidFill>
                  <a:srgbClr val="333333"/>
                </a:solidFill>
                <a:latin typeface="Helvetica Neue"/>
              </a:rPr>
              <a:t>Support</a:t>
            </a:r>
            <a:r>
              <a:rPr lang="en-US" b="0" i="0">
                <a:solidFill>
                  <a:srgbClr val="333333"/>
                </a:solidFill>
                <a:effectLst/>
                <a:latin typeface="Helvetica Neue"/>
              </a:rPr>
              <a:t> State-based Healthcare Extension Cooperatives (Cooperatives)</a:t>
            </a:r>
          </a:p>
          <a:p>
            <a:r>
              <a:rPr lang="en-US">
                <a:solidFill>
                  <a:srgbClr val="333333"/>
                </a:solidFill>
                <a:latin typeface="Helvetica Neue"/>
              </a:rPr>
              <a:t>Each Cooperative will </a:t>
            </a:r>
            <a:r>
              <a:rPr lang="en-US" b="0" i="0">
                <a:solidFill>
                  <a:srgbClr val="333333"/>
                </a:solidFill>
                <a:effectLst/>
                <a:latin typeface="Helvetica Neue"/>
              </a:rPr>
              <a:t>conduct an initiative based on PCOR evidence to improve care for medically underserved people</a:t>
            </a:r>
          </a:p>
          <a:p>
            <a:r>
              <a:rPr lang="en-US"/>
              <a:t>The initiative will focus on behavioral health</a:t>
            </a:r>
            <a:endParaRPr lang="en-US">
              <a:cs typeface="Arial"/>
            </a:endParaRPr>
          </a:p>
          <a:p>
            <a:r>
              <a:rPr lang="en-US"/>
              <a:t>Cooperative Components</a:t>
            </a:r>
            <a:endParaRPr lang="en-US">
              <a:cs typeface="Arial"/>
            </a:endParaRPr>
          </a:p>
          <a:p>
            <a:pPr marL="805180" lvl="1" indent="-457200">
              <a:buAutoNum type="arabicPeriod"/>
            </a:pPr>
            <a:r>
              <a:rPr lang="en-US"/>
              <a:t>Engagement, Training, Education, and Assistance Core</a:t>
            </a:r>
            <a:endParaRPr lang="en-US">
              <a:cs typeface="Arial"/>
            </a:endParaRPr>
          </a:p>
          <a:p>
            <a:pPr marL="805180" lvl="1" indent="-457200">
              <a:buAutoNum type="arabicPeriod"/>
            </a:pPr>
            <a:r>
              <a:rPr lang="en-US"/>
              <a:t>Monitoring, Feedback, and Evaluation Core</a:t>
            </a:r>
            <a:endParaRPr lang="en-US">
              <a:cs typeface="Arial"/>
            </a:endParaRPr>
          </a:p>
          <a:p>
            <a:pPr marL="805180" lvl="1" indent="-457200">
              <a:buAutoNum type="arabicPeriod"/>
            </a:pPr>
            <a:r>
              <a:rPr lang="en-US"/>
              <a:t>Administrative Core, including a Multistakeholder Council</a:t>
            </a:r>
            <a:endParaRPr lang="en-US">
              <a:cs typeface="Arial"/>
            </a:endParaRPr>
          </a:p>
          <a:p>
            <a:r>
              <a:rPr lang="en-US"/>
              <a:t>Each Cooperative will coordinate with the National Evaluation Center (NEC) and National Coordinating Center (NCC)</a:t>
            </a:r>
            <a:endParaRPr lang="en-US">
              <a:cs typeface="Arial"/>
            </a:endParaRPr>
          </a:p>
          <a:p>
            <a:endParaRPr lang="en-US"/>
          </a:p>
        </p:txBody>
      </p:sp>
      <p:sp>
        <p:nvSpPr>
          <p:cNvPr id="4" name="Slide Number Placeholder 3">
            <a:extLst>
              <a:ext uri="{FF2B5EF4-FFF2-40B4-BE49-F238E27FC236}">
                <a16:creationId xmlns:a16="http://schemas.microsoft.com/office/drawing/2014/main" id="{6E1C74F6-48D5-2F74-A0C4-A3A83800D97B}"/>
              </a:ext>
            </a:extLst>
          </p:cNvPr>
          <p:cNvSpPr>
            <a:spLocks noGrp="1"/>
          </p:cNvSpPr>
          <p:nvPr>
            <p:ph type="sldNum" sz="quarter" idx="10"/>
          </p:nvPr>
        </p:nvSpPr>
        <p:spPr/>
        <p:txBody>
          <a:bodyPr/>
          <a:lstStyle/>
          <a:p>
            <a:fld id="{85F5B7A5-34A7-4AB0-A34F-A4DF2002FA98}" type="slidenum">
              <a:rPr lang="en-US" smtClean="0"/>
              <a:t>10</a:t>
            </a:fld>
            <a:endParaRPr lang="en-US"/>
          </a:p>
        </p:txBody>
      </p:sp>
    </p:spTree>
    <p:extLst>
      <p:ext uri="{BB962C8B-B14F-4D97-AF65-F5344CB8AC3E}">
        <p14:creationId xmlns:p14="http://schemas.microsoft.com/office/powerpoint/2010/main" val="134190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2155-E245-4E3A-3112-1BE70A6D0FF1}"/>
              </a:ext>
            </a:extLst>
          </p:cNvPr>
          <p:cNvSpPr>
            <a:spLocks noGrp="1"/>
          </p:cNvSpPr>
          <p:nvPr>
            <p:ph type="title"/>
          </p:nvPr>
        </p:nvSpPr>
        <p:spPr/>
        <p:txBody>
          <a:bodyPr>
            <a:normAutofit fontScale="90000"/>
          </a:bodyPr>
          <a:lstStyle/>
          <a:p>
            <a:r>
              <a:rPr lang="en-US" dirty="0"/>
              <a:t>Cooperative Structure</a:t>
            </a:r>
          </a:p>
        </p:txBody>
      </p:sp>
      <p:sp>
        <p:nvSpPr>
          <p:cNvPr id="4" name="Slide Number Placeholder 3">
            <a:extLst>
              <a:ext uri="{FF2B5EF4-FFF2-40B4-BE49-F238E27FC236}">
                <a16:creationId xmlns:a16="http://schemas.microsoft.com/office/drawing/2014/main" id="{B5004FCC-80E6-F9AA-BB94-10A26A3338F0}"/>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11</a:t>
            </a:fld>
            <a:endParaRPr lang="en-US"/>
          </a:p>
        </p:txBody>
      </p:sp>
      <p:pic>
        <p:nvPicPr>
          <p:cNvPr id="5" name="Content Placeholder 4" descr="This diagram shows all structures cooperating with each other. One structure is State-based cooperative: Engagement, training, education, and assistance. The Goal is implement a behavioral health initiative supporting safety-net organizations. Another cooperative structure is National Coordinating Center: technical assistance, learning networks. Another cooperative structure is National Evaluation Center: Assess impact and equity of this initiative. A last cooperative structure are cooperatives from other states.">
            <a:extLst>
              <a:ext uri="{FF2B5EF4-FFF2-40B4-BE49-F238E27FC236}">
                <a16:creationId xmlns:a16="http://schemas.microsoft.com/office/drawing/2014/main" id="{433A2618-4BA2-08C2-09CA-741D4DD827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7512" y="1246424"/>
            <a:ext cx="7371602" cy="5622086"/>
          </a:xfrm>
          <a:prstGeom prst="rect">
            <a:avLst/>
          </a:prstGeom>
        </p:spPr>
      </p:pic>
    </p:spTree>
    <p:extLst>
      <p:ext uri="{BB962C8B-B14F-4D97-AF65-F5344CB8AC3E}">
        <p14:creationId xmlns:p14="http://schemas.microsoft.com/office/powerpoint/2010/main" val="196229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2449-6CA5-E2C5-2188-21B5131F2618}"/>
              </a:ext>
            </a:extLst>
          </p:cNvPr>
          <p:cNvSpPr>
            <a:spLocks noGrp="1"/>
          </p:cNvSpPr>
          <p:nvPr>
            <p:ph type="title"/>
          </p:nvPr>
        </p:nvSpPr>
        <p:spPr/>
        <p:txBody>
          <a:bodyPr>
            <a:normAutofit fontScale="90000"/>
          </a:bodyPr>
          <a:lstStyle/>
          <a:p>
            <a:r>
              <a:rPr lang="en-US">
                <a:cs typeface="Arial"/>
              </a:rPr>
              <a:t>NOFO: Key Dates</a:t>
            </a:r>
            <a:endParaRPr lang="en-US"/>
          </a:p>
        </p:txBody>
      </p:sp>
      <p:graphicFrame>
        <p:nvGraphicFramePr>
          <p:cNvPr id="5" name="Content Placeholder 4">
            <a:extLst>
              <a:ext uri="{FF2B5EF4-FFF2-40B4-BE49-F238E27FC236}">
                <a16:creationId xmlns:a16="http://schemas.microsoft.com/office/drawing/2014/main" id="{B0E19863-8608-8E6C-F92D-205965F93998}"/>
              </a:ext>
            </a:extLst>
          </p:cNvPr>
          <p:cNvGraphicFramePr>
            <a:graphicFrameLocks noGrp="1"/>
          </p:cNvGraphicFramePr>
          <p:nvPr>
            <p:ph idx="1"/>
            <p:extLst>
              <p:ext uri="{D42A27DB-BD31-4B8C-83A1-F6EECF244321}">
                <p14:modId xmlns:p14="http://schemas.microsoft.com/office/powerpoint/2010/main" val="1748823246"/>
              </p:ext>
            </p:extLst>
          </p:nvPr>
        </p:nvGraphicFramePr>
        <p:xfrm>
          <a:off x="2047832" y="1527441"/>
          <a:ext cx="7720306" cy="3420254"/>
        </p:xfrm>
        <a:graphic>
          <a:graphicData uri="http://schemas.openxmlformats.org/drawingml/2006/table">
            <a:tbl>
              <a:tblPr firstRow="1" bandRow="1">
                <a:tableStyleId>{00A15C55-8517-42AA-B614-E9B94910E393}</a:tableStyleId>
              </a:tblPr>
              <a:tblGrid>
                <a:gridCol w="3860153">
                  <a:extLst>
                    <a:ext uri="{9D8B030D-6E8A-4147-A177-3AD203B41FA5}">
                      <a16:colId xmlns:a16="http://schemas.microsoft.com/office/drawing/2014/main" val="2175758707"/>
                    </a:ext>
                  </a:extLst>
                </a:gridCol>
                <a:gridCol w="3860153">
                  <a:extLst>
                    <a:ext uri="{9D8B030D-6E8A-4147-A177-3AD203B41FA5}">
                      <a16:colId xmlns:a16="http://schemas.microsoft.com/office/drawing/2014/main" val="3613375364"/>
                    </a:ext>
                  </a:extLst>
                </a:gridCol>
              </a:tblGrid>
              <a:tr h="739647">
                <a:tc>
                  <a:txBody>
                    <a:bodyPr/>
                    <a:lstStyle/>
                    <a:p>
                      <a:pPr algn="ctr"/>
                      <a:r>
                        <a:rPr lang="en-US" sz="2400"/>
                        <a:t>Milestone</a:t>
                      </a:r>
                    </a:p>
                  </a:txBody>
                  <a:tcPr anchor="ctr"/>
                </a:tc>
                <a:tc>
                  <a:txBody>
                    <a:bodyPr/>
                    <a:lstStyle/>
                    <a:p>
                      <a:pPr algn="ctr"/>
                      <a:r>
                        <a:rPr lang="en-US" sz="2400"/>
                        <a:t>Date</a:t>
                      </a:r>
                    </a:p>
                  </a:txBody>
                  <a:tcPr anchor="ctr"/>
                </a:tc>
                <a:extLst>
                  <a:ext uri="{0D108BD9-81ED-4DB2-BD59-A6C34878D82A}">
                    <a16:rowId xmlns:a16="http://schemas.microsoft.com/office/drawing/2014/main" val="2244228133"/>
                  </a:ext>
                </a:extLst>
              </a:tr>
              <a:tr h="529734">
                <a:tc>
                  <a:txBody>
                    <a:bodyPr/>
                    <a:lstStyle/>
                    <a:p>
                      <a:r>
                        <a:rPr lang="en-US" sz="2400"/>
                        <a:t>NOFO Posted</a:t>
                      </a:r>
                    </a:p>
                  </a:txBody>
                  <a:tcPr anchor="ctr"/>
                </a:tc>
                <a:tc>
                  <a:txBody>
                    <a:bodyPr/>
                    <a:lstStyle/>
                    <a:p>
                      <a:r>
                        <a:rPr lang="en-US" sz="2400" b="0" kern="1200">
                          <a:solidFill>
                            <a:schemeClr val="dk1"/>
                          </a:solidFill>
                          <a:effectLst/>
                        </a:rPr>
                        <a:t>September 06, 2024</a:t>
                      </a:r>
                      <a:endParaRPr lang="en-US" sz="2400"/>
                    </a:p>
                  </a:txBody>
                  <a:tcPr/>
                </a:tc>
                <a:extLst>
                  <a:ext uri="{0D108BD9-81ED-4DB2-BD59-A6C34878D82A}">
                    <a16:rowId xmlns:a16="http://schemas.microsoft.com/office/drawing/2014/main" val="4155872037"/>
                  </a:ext>
                </a:extLst>
              </a:tr>
              <a:tr h="739647">
                <a:tc>
                  <a:txBody>
                    <a:bodyPr/>
                    <a:lstStyle/>
                    <a:p>
                      <a:r>
                        <a:rPr lang="en-US" sz="2400"/>
                        <a:t>Letter of Intent (LOI) Due*</a:t>
                      </a:r>
                    </a:p>
                  </a:txBody>
                  <a:tcPr anchor="ctr"/>
                </a:tc>
                <a:tc>
                  <a:txBody>
                    <a:bodyPr/>
                    <a:lstStyle/>
                    <a:p>
                      <a:r>
                        <a:rPr lang="en-US" sz="2400"/>
                        <a:t>30 days prior to the application due date</a:t>
                      </a:r>
                    </a:p>
                  </a:txBody>
                  <a:tcPr/>
                </a:tc>
                <a:extLst>
                  <a:ext uri="{0D108BD9-81ED-4DB2-BD59-A6C34878D82A}">
                    <a16:rowId xmlns:a16="http://schemas.microsoft.com/office/drawing/2014/main" val="3310892136"/>
                  </a:ext>
                </a:extLst>
              </a:tr>
              <a:tr h="504953">
                <a:tc>
                  <a:txBody>
                    <a:bodyPr/>
                    <a:lstStyle/>
                    <a:p>
                      <a:r>
                        <a:rPr lang="en-US" sz="2400" b="1"/>
                        <a:t>Application Due**</a:t>
                      </a:r>
                    </a:p>
                  </a:txBody>
                  <a:tcPr anchor="ctr"/>
                </a:tc>
                <a:tc>
                  <a:txBody>
                    <a:bodyPr/>
                    <a:lstStyle/>
                    <a:p>
                      <a:r>
                        <a:rPr lang="en-US" sz="2400" b="1" i="1" kern="1200">
                          <a:solidFill>
                            <a:schemeClr val="dk1"/>
                          </a:solidFill>
                          <a:effectLst/>
                        </a:rPr>
                        <a:t>January 6, 2025</a:t>
                      </a:r>
                    </a:p>
                  </a:txBody>
                  <a:tcPr/>
                </a:tc>
                <a:extLst>
                  <a:ext uri="{0D108BD9-81ED-4DB2-BD59-A6C34878D82A}">
                    <a16:rowId xmlns:a16="http://schemas.microsoft.com/office/drawing/2014/main" val="53772894"/>
                  </a:ext>
                </a:extLst>
              </a:tr>
              <a:tr h="739647">
                <a:tc>
                  <a:txBody>
                    <a:bodyPr/>
                    <a:lstStyle/>
                    <a:p>
                      <a:pPr lvl="0">
                        <a:buNone/>
                      </a:pPr>
                      <a:r>
                        <a:rPr lang="en-US" sz="2400"/>
                        <a:t>Earliest start date</a:t>
                      </a:r>
                    </a:p>
                  </a:txBody>
                  <a:tcPr anchor="ctr"/>
                </a:tc>
                <a:tc>
                  <a:txBody>
                    <a:bodyPr/>
                    <a:lstStyle/>
                    <a:p>
                      <a:pPr lvl="0">
                        <a:buNone/>
                      </a:pPr>
                      <a:r>
                        <a:rPr lang="en-US" sz="2400" b="0" kern="1200">
                          <a:solidFill>
                            <a:schemeClr val="dk1"/>
                          </a:solidFill>
                          <a:effectLst/>
                        </a:rPr>
                        <a:t>Generally, four months after the peer review date</a:t>
                      </a:r>
                      <a:endParaRPr lang="en-US" sz="2400"/>
                    </a:p>
                  </a:txBody>
                  <a:tcPr/>
                </a:tc>
                <a:extLst>
                  <a:ext uri="{0D108BD9-81ED-4DB2-BD59-A6C34878D82A}">
                    <a16:rowId xmlns:a16="http://schemas.microsoft.com/office/drawing/2014/main" val="3046657520"/>
                  </a:ext>
                </a:extLst>
              </a:tr>
            </a:tbl>
          </a:graphicData>
        </a:graphic>
      </p:graphicFrame>
      <p:sp>
        <p:nvSpPr>
          <p:cNvPr id="4" name="Slide Number Placeholder 3">
            <a:extLst>
              <a:ext uri="{FF2B5EF4-FFF2-40B4-BE49-F238E27FC236}">
                <a16:creationId xmlns:a16="http://schemas.microsoft.com/office/drawing/2014/main" id="{3AC2E1A3-E2EF-DA98-703F-CD4888CD3E88}"/>
              </a:ext>
            </a:extLst>
          </p:cNvPr>
          <p:cNvSpPr>
            <a:spLocks noGrp="1"/>
          </p:cNvSpPr>
          <p:nvPr>
            <p:ph type="sldNum" sz="quarter" idx="10"/>
          </p:nvPr>
        </p:nvSpPr>
        <p:spPr/>
        <p:txBody>
          <a:bodyPr/>
          <a:lstStyle/>
          <a:p>
            <a:fld id="{85F5B7A5-34A7-4AB0-A34F-A4DF2002FA98}" type="slidenum">
              <a:rPr lang="en-US" smtClean="0"/>
              <a:t>12</a:t>
            </a:fld>
            <a:endParaRPr lang="en-US"/>
          </a:p>
        </p:txBody>
      </p:sp>
      <p:sp>
        <p:nvSpPr>
          <p:cNvPr id="3" name="TextBox 2">
            <a:extLst>
              <a:ext uri="{FF2B5EF4-FFF2-40B4-BE49-F238E27FC236}">
                <a16:creationId xmlns:a16="http://schemas.microsoft.com/office/drawing/2014/main" id="{C4F4BACF-45F3-F3FE-5E20-26B4C0CF1A2C}"/>
              </a:ext>
            </a:extLst>
          </p:cNvPr>
          <p:cNvSpPr txBox="1"/>
          <p:nvPr/>
        </p:nvSpPr>
        <p:spPr>
          <a:xfrm>
            <a:off x="463550" y="4967150"/>
            <a:ext cx="11264900" cy="1754326"/>
          </a:xfrm>
          <a:prstGeom prst="rect">
            <a:avLst/>
          </a:prstGeom>
          <a:noFill/>
        </p:spPr>
        <p:txBody>
          <a:bodyPr wrap="square" lIns="91440" tIns="45720" rIns="91440" bIns="45720" rtlCol="0" anchor="t">
            <a:spAutoFit/>
          </a:bodyPr>
          <a:lstStyle/>
          <a:p>
            <a:pPr algn="ctr"/>
            <a:r>
              <a:rPr lang="en-US" sz="2800">
                <a:solidFill>
                  <a:srgbClr val="C00000"/>
                </a:solidFill>
              </a:rPr>
              <a:t>This RFA is a one-time call for applications</a:t>
            </a:r>
            <a:endParaRPr lang="en-US" sz="2800">
              <a:solidFill>
                <a:srgbClr val="C00000"/>
              </a:solidFill>
              <a:cs typeface="Arial"/>
            </a:endParaRPr>
          </a:p>
          <a:p>
            <a:endParaRPr lang="en-US" sz="2000"/>
          </a:p>
          <a:p>
            <a:r>
              <a:rPr lang="en-US" sz="2000"/>
              <a:t>*A </a:t>
            </a:r>
            <a:r>
              <a:rPr lang="en-US" sz="2000">
                <a:solidFill>
                  <a:srgbClr val="323232"/>
                </a:solidFill>
                <a:latin typeface="Arial"/>
                <a:cs typeface="Arial"/>
              </a:rPr>
              <a:t>l</a:t>
            </a:r>
            <a:r>
              <a:rPr lang="en-US" sz="2000" b="0" i="0" u="none" strike="noStrike" baseline="0">
                <a:solidFill>
                  <a:srgbClr val="323232"/>
                </a:solidFill>
                <a:latin typeface="Arial"/>
                <a:cs typeface="Arial"/>
              </a:rPr>
              <a:t>etter of intent is </a:t>
            </a:r>
            <a:r>
              <a:rPr lang="en-US" sz="2000" b="1" i="0" u="none" strike="noStrike" baseline="0">
                <a:solidFill>
                  <a:srgbClr val="323232"/>
                </a:solidFill>
                <a:latin typeface="Arial"/>
                <a:cs typeface="Arial"/>
              </a:rPr>
              <a:t>strongly encouraged</a:t>
            </a:r>
            <a:r>
              <a:rPr lang="en-US" sz="2000" b="0" i="0" u="none" strike="noStrike" baseline="0">
                <a:solidFill>
                  <a:srgbClr val="323232"/>
                </a:solidFill>
                <a:latin typeface="Arial"/>
                <a:cs typeface="Arial"/>
              </a:rPr>
              <a:t>. It is </a:t>
            </a:r>
            <a:r>
              <a:rPr lang="en-US" sz="2000" b="1" i="0" u="none" strike="noStrike" baseline="0">
                <a:solidFill>
                  <a:srgbClr val="323232"/>
                </a:solidFill>
                <a:latin typeface="Arial"/>
                <a:cs typeface="Arial"/>
              </a:rPr>
              <a:t>not</a:t>
            </a:r>
            <a:r>
              <a:rPr lang="en-US" sz="2000" b="0" i="0" u="none" strike="noStrike" baseline="0">
                <a:solidFill>
                  <a:srgbClr val="323232"/>
                </a:solidFill>
                <a:latin typeface="Arial"/>
                <a:cs typeface="Arial"/>
              </a:rPr>
              <a:t> required, </a:t>
            </a:r>
            <a:r>
              <a:rPr lang="en-US" sz="2000" b="1" i="0" u="none" strike="noStrike" baseline="0">
                <a:solidFill>
                  <a:srgbClr val="323232"/>
                </a:solidFill>
                <a:latin typeface="Arial"/>
                <a:cs typeface="Arial"/>
              </a:rPr>
              <a:t>not</a:t>
            </a:r>
            <a:r>
              <a:rPr lang="en-US" sz="2000" b="0" i="0" u="none" strike="noStrike" baseline="0">
                <a:solidFill>
                  <a:srgbClr val="323232"/>
                </a:solidFill>
                <a:latin typeface="Arial"/>
                <a:cs typeface="Arial"/>
              </a:rPr>
              <a:t> binding, and </a:t>
            </a:r>
            <a:r>
              <a:rPr lang="en-US" sz="2000" b="1" i="0" u="none" strike="noStrike" baseline="0">
                <a:solidFill>
                  <a:srgbClr val="323232"/>
                </a:solidFill>
                <a:latin typeface="Arial"/>
                <a:cs typeface="Arial"/>
              </a:rPr>
              <a:t>not</a:t>
            </a:r>
            <a:r>
              <a:rPr lang="en-US" sz="2000" b="0" i="0" u="none" strike="noStrike" baseline="0">
                <a:solidFill>
                  <a:srgbClr val="323232"/>
                </a:solidFill>
                <a:latin typeface="Arial"/>
                <a:cs typeface="Arial"/>
              </a:rPr>
              <a:t> entered into review of subsequent application</a:t>
            </a:r>
            <a:endParaRPr lang="en-US">
              <a:cs typeface="Arial"/>
            </a:endParaRPr>
          </a:p>
          <a:p>
            <a:r>
              <a:rPr lang="en-US" sz="2000">
                <a:solidFill>
                  <a:srgbClr val="323232"/>
                </a:solidFill>
                <a:latin typeface="Arial"/>
                <a:cs typeface="Arial"/>
              </a:rPr>
              <a:t>**</a:t>
            </a:r>
            <a:r>
              <a:rPr lang="en-US" sz="2000" b="0" i="0">
                <a:solidFill>
                  <a:srgbClr val="333333"/>
                </a:solidFill>
                <a:effectLst/>
                <a:latin typeface="Helvetica Neue"/>
              </a:rPr>
              <a:t>All applications are due by 5:00 PM local time of applicant organization</a:t>
            </a:r>
            <a:r>
              <a:rPr lang="en-US" sz="2000" b="0" i="0" u="none" strike="noStrike" baseline="0">
                <a:solidFill>
                  <a:srgbClr val="323232"/>
                </a:solidFill>
                <a:latin typeface="Arial"/>
                <a:cs typeface="Arial"/>
              </a:rPr>
              <a:t> </a:t>
            </a:r>
            <a:endParaRPr lang="en-US" sz="2000">
              <a:latin typeface="Arial"/>
              <a:cs typeface="Arial"/>
            </a:endParaRPr>
          </a:p>
        </p:txBody>
      </p:sp>
    </p:spTree>
    <p:extLst>
      <p:ext uri="{BB962C8B-B14F-4D97-AF65-F5344CB8AC3E}">
        <p14:creationId xmlns:p14="http://schemas.microsoft.com/office/powerpoint/2010/main" val="257132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A305-2A62-48B9-7C53-FDB94463CFB7}"/>
              </a:ext>
            </a:extLst>
          </p:cNvPr>
          <p:cNvSpPr>
            <a:spLocks noGrp="1"/>
          </p:cNvSpPr>
          <p:nvPr>
            <p:ph type="title"/>
          </p:nvPr>
        </p:nvSpPr>
        <p:spPr/>
        <p:txBody>
          <a:bodyPr>
            <a:normAutofit fontScale="90000"/>
          </a:bodyPr>
          <a:lstStyle/>
          <a:p>
            <a:r>
              <a:rPr lang="en-US" dirty="0">
                <a:cs typeface="Arial"/>
              </a:rPr>
              <a:t>Award Information</a:t>
            </a:r>
            <a:endParaRPr lang="en-US" dirty="0"/>
          </a:p>
        </p:txBody>
      </p:sp>
      <p:graphicFrame>
        <p:nvGraphicFramePr>
          <p:cNvPr id="5" name="Content Placeholder 4">
            <a:extLst>
              <a:ext uri="{FF2B5EF4-FFF2-40B4-BE49-F238E27FC236}">
                <a16:creationId xmlns:a16="http://schemas.microsoft.com/office/drawing/2014/main" id="{F9E91396-53B4-1547-3418-D0F5C8DF9DB5}"/>
              </a:ext>
            </a:extLst>
          </p:cNvPr>
          <p:cNvGraphicFramePr>
            <a:graphicFrameLocks noGrp="1"/>
          </p:cNvGraphicFramePr>
          <p:nvPr>
            <p:ph idx="1"/>
            <p:extLst>
              <p:ext uri="{D42A27DB-BD31-4B8C-83A1-F6EECF244321}">
                <p14:modId xmlns:p14="http://schemas.microsoft.com/office/powerpoint/2010/main" val="1893631164"/>
              </p:ext>
            </p:extLst>
          </p:nvPr>
        </p:nvGraphicFramePr>
        <p:xfrm>
          <a:off x="452782" y="1593837"/>
          <a:ext cx="11286435" cy="3868473"/>
        </p:xfrm>
        <a:graphic>
          <a:graphicData uri="http://schemas.openxmlformats.org/drawingml/2006/table">
            <a:tbl>
              <a:tblPr firstRow="1" bandRow="1">
                <a:tableStyleId>{C4B1156A-380E-4F78-BDF5-A606A8083BF9}</a:tableStyleId>
              </a:tblPr>
              <a:tblGrid>
                <a:gridCol w="3927655">
                  <a:extLst>
                    <a:ext uri="{9D8B030D-6E8A-4147-A177-3AD203B41FA5}">
                      <a16:colId xmlns:a16="http://schemas.microsoft.com/office/drawing/2014/main" val="1681922159"/>
                    </a:ext>
                  </a:extLst>
                </a:gridCol>
                <a:gridCol w="7358780">
                  <a:extLst>
                    <a:ext uri="{9D8B030D-6E8A-4147-A177-3AD203B41FA5}">
                      <a16:colId xmlns:a16="http://schemas.microsoft.com/office/drawing/2014/main" val="3069054585"/>
                    </a:ext>
                  </a:extLst>
                </a:gridCol>
              </a:tblGrid>
              <a:tr h="1117279">
                <a:tc>
                  <a:txBody>
                    <a:bodyPr/>
                    <a:lstStyle/>
                    <a:p>
                      <a:pPr algn="l"/>
                      <a:r>
                        <a:rPr lang="en-US" sz="2000" b="0">
                          <a:solidFill>
                            <a:schemeClr val="tx1"/>
                          </a:solidFill>
                        </a:rPr>
                        <a:t>Mechanism</a:t>
                      </a:r>
                    </a:p>
                  </a:txBody>
                  <a:tcPr anchor="ctr"/>
                </a:tc>
                <a:tc>
                  <a:txBody>
                    <a:bodyPr/>
                    <a:lstStyle/>
                    <a:p>
                      <a:pPr lvl="0" algn="l">
                        <a:lnSpc>
                          <a:spcPct val="100000"/>
                        </a:lnSpc>
                        <a:spcBef>
                          <a:spcPts val="0"/>
                        </a:spcBef>
                        <a:spcAft>
                          <a:spcPts val="0"/>
                        </a:spcAft>
                        <a:buNone/>
                      </a:pPr>
                      <a:r>
                        <a:rPr lang="x-none" sz="2000" b="0" u="none" strike="noStrike" noProof="0">
                          <a:solidFill>
                            <a:schemeClr val="tx1"/>
                          </a:solidFill>
                        </a:rPr>
                        <a:t>U19</a:t>
                      </a:r>
                      <a:r>
                        <a:rPr lang="en-US" sz="2000" b="0" u="none" strike="noStrike" noProof="0">
                          <a:solidFill>
                            <a:schemeClr val="tx1"/>
                          </a:solidFill>
                        </a:rPr>
                        <a:t>: Cooperative Agreement: A financial assistance mechanism used when there will be substantial Federal scientific or programmatic involvement*</a:t>
                      </a:r>
                      <a:endParaRPr lang="en-US" sz="2000">
                        <a:solidFill>
                          <a:schemeClr val="tx1"/>
                        </a:solidFill>
                      </a:endParaRPr>
                    </a:p>
                  </a:txBody>
                  <a:tcPr anchor="ctr"/>
                </a:tc>
                <a:extLst>
                  <a:ext uri="{0D108BD9-81ED-4DB2-BD59-A6C34878D82A}">
                    <a16:rowId xmlns:a16="http://schemas.microsoft.com/office/drawing/2014/main" val="1104791332"/>
                  </a:ext>
                </a:extLst>
              </a:tr>
              <a:tr h="481263">
                <a:tc>
                  <a:txBody>
                    <a:bodyPr/>
                    <a:lstStyle/>
                    <a:p>
                      <a:pPr algn="l"/>
                      <a:r>
                        <a:rPr lang="en-US" sz="2000"/>
                        <a:t>Number of awards</a:t>
                      </a:r>
                    </a:p>
                  </a:txBody>
                  <a:tcPr anchor="ctr"/>
                </a:tc>
                <a:tc>
                  <a:txBody>
                    <a:bodyPr/>
                    <a:lstStyle/>
                    <a:p>
                      <a:pPr algn="l"/>
                      <a:r>
                        <a:rPr lang="en-US" sz="2000"/>
                        <a:t>Up to 15 recipients</a:t>
                      </a:r>
                    </a:p>
                  </a:txBody>
                  <a:tcPr anchor="ctr"/>
                </a:tc>
                <a:extLst>
                  <a:ext uri="{0D108BD9-81ED-4DB2-BD59-A6C34878D82A}">
                    <a16:rowId xmlns:a16="http://schemas.microsoft.com/office/drawing/2014/main" val="820278784"/>
                  </a:ext>
                </a:extLst>
              </a:tr>
              <a:tr h="654491">
                <a:tc>
                  <a:txBody>
                    <a:bodyPr/>
                    <a:lstStyle/>
                    <a:p>
                      <a:pPr algn="l"/>
                      <a:r>
                        <a:rPr lang="en-US" sz="2000"/>
                        <a:t>Total Costs</a:t>
                      </a:r>
                    </a:p>
                  </a:txBody>
                  <a:tcPr anchor="ctr"/>
                </a:tc>
                <a:tc>
                  <a:txBody>
                    <a:bodyPr/>
                    <a:lstStyle/>
                    <a:p>
                      <a:pPr algn="l"/>
                      <a:r>
                        <a:rPr lang="en-US" sz="2000"/>
                        <a:t>Will not exceed $6.25 million in any given year and $25 million for the entire project period</a:t>
                      </a:r>
                    </a:p>
                    <a:p>
                      <a:pPr lvl="0" algn="l">
                        <a:buNone/>
                      </a:pPr>
                      <a:endParaRPr lang="en-US" sz="2000"/>
                    </a:p>
                    <a:p>
                      <a:pPr lvl="0" algn="l">
                        <a:buNone/>
                      </a:pPr>
                      <a:r>
                        <a:rPr lang="en-US" sz="2000" b="0" u="none" strike="noStrike" noProof="0"/>
                        <a:t>Applicants may propose different total annual budgets based on proposed approach</a:t>
                      </a:r>
                      <a:endParaRPr lang="en-US" sz="2000"/>
                    </a:p>
                  </a:txBody>
                  <a:tcPr anchor="ctr"/>
                </a:tc>
                <a:extLst>
                  <a:ext uri="{0D108BD9-81ED-4DB2-BD59-A6C34878D82A}">
                    <a16:rowId xmlns:a16="http://schemas.microsoft.com/office/drawing/2014/main" val="3189241723"/>
                  </a:ext>
                </a:extLst>
              </a:tr>
              <a:tr h="654491">
                <a:tc>
                  <a:txBody>
                    <a:bodyPr/>
                    <a:lstStyle/>
                    <a:p>
                      <a:pPr algn="l"/>
                      <a:r>
                        <a:rPr lang="en-US" sz="2000"/>
                        <a:t>Project Duration</a:t>
                      </a:r>
                    </a:p>
                  </a:txBody>
                  <a:tcPr anchor="ctr"/>
                </a:tc>
                <a:tc>
                  <a:txBody>
                    <a:bodyPr/>
                    <a:lstStyle/>
                    <a:p>
                      <a:pPr algn="l"/>
                      <a:r>
                        <a:rPr lang="en-US" sz="2000" dirty="0"/>
                        <a:t>Must be 5 years </a:t>
                      </a:r>
                    </a:p>
                  </a:txBody>
                  <a:tcPr anchor="ctr"/>
                </a:tc>
                <a:extLst>
                  <a:ext uri="{0D108BD9-81ED-4DB2-BD59-A6C34878D82A}">
                    <a16:rowId xmlns:a16="http://schemas.microsoft.com/office/drawing/2014/main" val="2347551863"/>
                  </a:ext>
                </a:extLst>
              </a:tr>
            </a:tbl>
          </a:graphicData>
        </a:graphic>
      </p:graphicFrame>
      <p:sp>
        <p:nvSpPr>
          <p:cNvPr id="4" name="Slide Number Placeholder 3">
            <a:extLst>
              <a:ext uri="{FF2B5EF4-FFF2-40B4-BE49-F238E27FC236}">
                <a16:creationId xmlns:a16="http://schemas.microsoft.com/office/drawing/2014/main" id="{7AE6BF5B-FEF0-B5C5-363F-91EBEAF75398}"/>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13</a:t>
            </a:fld>
            <a:endParaRPr lang="en-US"/>
          </a:p>
        </p:txBody>
      </p:sp>
      <p:sp>
        <p:nvSpPr>
          <p:cNvPr id="3" name="TextBox 2">
            <a:extLst>
              <a:ext uri="{FF2B5EF4-FFF2-40B4-BE49-F238E27FC236}">
                <a16:creationId xmlns:a16="http://schemas.microsoft.com/office/drawing/2014/main" id="{5655B593-3749-DC88-84F2-991BD9605DB3}"/>
              </a:ext>
            </a:extLst>
          </p:cNvPr>
          <p:cNvSpPr txBox="1"/>
          <p:nvPr/>
        </p:nvSpPr>
        <p:spPr>
          <a:xfrm>
            <a:off x="452781" y="5615583"/>
            <a:ext cx="11286435" cy="923330"/>
          </a:xfrm>
          <a:prstGeom prst="rect">
            <a:avLst/>
          </a:prstGeom>
          <a:noFill/>
        </p:spPr>
        <p:txBody>
          <a:bodyPr wrap="square" rtlCol="0">
            <a:spAutoFit/>
          </a:bodyPr>
          <a:lstStyle/>
          <a:p>
            <a:r>
              <a:rPr lang="en-US" sz="1800" b="0" u="none" strike="noStrike" noProof="0">
                <a:solidFill>
                  <a:schemeClr val="tx1"/>
                </a:solidFill>
              </a:rPr>
              <a:t>*Substantial involvement means that, after award, AHRQ scientific or program staff will assist, guide, coordinate, or participate in project activities. See Section VI.2 Cooperative Agreement Terms and Conditions of Award for additional information about the substantial involvement for this NOFO.</a:t>
            </a:r>
            <a:endParaRPr lang="en-US"/>
          </a:p>
        </p:txBody>
      </p:sp>
    </p:spTree>
    <p:extLst>
      <p:ext uri="{BB962C8B-B14F-4D97-AF65-F5344CB8AC3E}">
        <p14:creationId xmlns:p14="http://schemas.microsoft.com/office/powerpoint/2010/main" val="266520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E0DC-39DE-451B-8D44-8CFAF1239328}"/>
              </a:ext>
            </a:extLst>
          </p:cNvPr>
          <p:cNvSpPr>
            <a:spLocks noGrp="1"/>
          </p:cNvSpPr>
          <p:nvPr>
            <p:ph type="title"/>
          </p:nvPr>
        </p:nvSpPr>
        <p:spPr/>
        <p:txBody>
          <a:bodyPr>
            <a:normAutofit fontScale="90000"/>
          </a:bodyPr>
          <a:lstStyle/>
          <a:p>
            <a:r>
              <a:rPr lang="en-US"/>
              <a:t>Letter of Intent </a:t>
            </a:r>
            <a:br>
              <a:rPr lang="en-US"/>
            </a:br>
            <a:r>
              <a:rPr lang="en-US"/>
              <a:t>Due December 6, 2024</a:t>
            </a:r>
            <a:endParaRPr lang="en-US">
              <a:cs typeface="Arial"/>
            </a:endParaRPr>
          </a:p>
        </p:txBody>
      </p:sp>
      <p:sp>
        <p:nvSpPr>
          <p:cNvPr id="3" name="Content Placeholder 2">
            <a:extLst>
              <a:ext uri="{FF2B5EF4-FFF2-40B4-BE49-F238E27FC236}">
                <a16:creationId xmlns:a16="http://schemas.microsoft.com/office/drawing/2014/main" id="{DA79BF9A-519F-206C-1E35-7B3B5676AE74}"/>
              </a:ext>
            </a:extLst>
          </p:cNvPr>
          <p:cNvSpPr>
            <a:spLocks noGrp="1"/>
          </p:cNvSpPr>
          <p:nvPr>
            <p:ph idx="1"/>
          </p:nvPr>
        </p:nvSpPr>
        <p:spPr>
          <a:xfrm>
            <a:off x="609600" y="1646238"/>
            <a:ext cx="10972800" cy="4906962"/>
          </a:xfrm>
        </p:spPr>
        <p:txBody>
          <a:bodyPr vert="horz" lIns="91440" tIns="45720" rIns="91440" bIns="45720" rtlCol="0" anchor="t">
            <a:noAutofit/>
          </a:bodyPr>
          <a:lstStyle/>
          <a:p>
            <a:r>
              <a:rPr lang="en-US" sz="2400" b="1">
                <a:ea typeface="+mn-lt"/>
                <a:cs typeface="+mn-lt"/>
              </a:rPr>
              <a:t>An LOI is strongly encouraged. An LOI is not </a:t>
            </a:r>
            <a:r>
              <a:rPr lang="en-US" sz="2400" b="1">
                <a:latin typeface="Arial"/>
                <a:ea typeface="Verdana"/>
                <a:cs typeface="Arial"/>
              </a:rPr>
              <a:t>required</a:t>
            </a:r>
            <a:r>
              <a:rPr lang="en-US" sz="2400" b="1">
                <a:latin typeface="Arial"/>
                <a:ea typeface="Verdana"/>
                <a:cs typeface="+mn-lt"/>
              </a:rPr>
              <a:t>, </a:t>
            </a:r>
            <a:r>
              <a:rPr lang="en-US" sz="2400" b="1">
                <a:ea typeface="+mn-lt"/>
                <a:cs typeface="+mn-lt"/>
              </a:rPr>
              <a:t>does not obligate </a:t>
            </a:r>
            <a:r>
              <a:rPr lang="en-US" sz="2400">
                <a:ea typeface="+mn-lt"/>
                <a:cs typeface="+mn-lt"/>
              </a:rPr>
              <a:t>the sender to apply, and is </a:t>
            </a:r>
            <a:r>
              <a:rPr lang="en-US" sz="2400" b="1">
                <a:ea typeface="+mn-lt"/>
                <a:cs typeface="+mn-lt"/>
              </a:rPr>
              <a:t>not considered </a:t>
            </a:r>
            <a:r>
              <a:rPr lang="en-US" sz="2400">
                <a:ea typeface="+mn-lt"/>
                <a:cs typeface="+mn-lt"/>
              </a:rPr>
              <a:t>in the review of a subsequent application.</a:t>
            </a:r>
          </a:p>
          <a:p>
            <a:r>
              <a:rPr lang="en-US" sz="2400" b="1">
                <a:cs typeface="Arial"/>
              </a:rPr>
              <a:t>AHRQ strongly urges potential applicants in a state to collaborate on a single application. </a:t>
            </a:r>
            <a:r>
              <a:rPr lang="en-US" sz="2400">
                <a:cs typeface="Arial"/>
              </a:rPr>
              <a:t>Submitting an LOI gives AHRQ permission to share LOI information with other submitters from your state.</a:t>
            </a:r>
            <a:endParaRPr lang="en-US" sz="2400">
              <a:ea typeface="+mn-lt"/>
              <a:cs typeface="+mn-lt"/>
            </a:endParaRPr>
          </a:p>
          <a:p>
            <a:r>
              <a:rPr lang="en-US" sz="2400">
                <a:ea typeface="+mn-lt"/>
                <a:cs typeface="+mn-lt"/>
              </a:rPr>
              <a:t>Prospective applicants are asked to submit an LOI containing</a:t>
            </a:r>
            <a:endParaRPr lang="en-US" sz="2400">
              <a:cs typeface="Arial"/>
            </a:endParaRPr>
          </a:p>
          <a:p>
            <a:pPr lvl="1" indent="-337820"/>
            <a:r>
              <a:rPr lang="en-US" sz="2000">
                <a:ea typeface="+mn-lt"/>
                <a:cs typeface="+mn-lt"/>
              </a:rPr>
              <a:t>Descriptive title of proposed activity</a:t>
            </a:r>
            <a:endParaRPr lang="en-US" sz="2000">
              <a:cs typeface="Arial"/>
            </a:endParaRPr>
          </a:p>
          <a:p>
            <a:pPr lvl="1" indent="-337820"/>
            <a:r>
              <a:rPr lang="en-US" sz="2000">
                <a:ea typeface="+mn-lt"/>
                <a:cs typeface="+mn-lt"/>
              </a:rPr>
              <a:t>Name(s), address(es), and telephone number(s) of the PD(s)/PI(s)</a:t>
            </a:r>
            <a:endParaRPr lang="en-US" sz="2000">
              <a:cs typeface="Arial"/>
            </a:endParaRPr>
          </a:p>
          <a:p>
            <a:pPr lvl="1" indent="-337820"/>
            <a:r>
              <a:rPr lang="en-US" sz="2000">
                <a:ea typeface="+mn-lt"/>
                <a:cs typeface="+mn-lt"/>
              </a:rPr>
              <a:t>Names of other key personnel</a:t>
            </a:r>
            <a:endParaRPr lang="en-US" sz="2000">
              <a:cs typeface="Arial"/>
            </a:endParaRPr>
          </a:p>
          <a:p>
            <a:pPr lvl="1" indent="-337820"/>
            <a:r>
              <a:rPr lang="en-US" sz="2000">
                <a:ea typeface="+mn-lt"/>
                <a:cs typeface="+mn-lt"/>
              </a:rPr>
              <a:t>Participating institution(s)</a:t>
            </a:r>
            <a:endParaRPr lang="en-US" sz="2000">
              <a:cs typeface="Arial"/>
            </a:endParaRPr>
          </a:p>
          <a:p>
            <a:pPr lvl="1" indent="-337820"/>
            <a:r>
              <a:rPr lang="en-US" sz="2000">
                <a:ea typeface="+mn-lt"/>
                <a:cs typeface="+mn-lt"/>
              </a:rPr>
              <a:t>Number and title of this NOFO</a:t>
            </a:r>
          </a:p>
          <a:p>
            <a:pPr indent="-337820"/>
            <a:r>
              <a:rPr lang="en-US" sz="2400">
                <a:ea typeface="+mn-lt"/>
                <a:cs typeface="+mn-lt"/>
              </a:rPr>
              <a:t>Submit LOI to </a:t>
            </a:r>
            <a:r>
              <a:rPr lang="en-US" sz="2400">
                <a:ea typeface="+mn-lt"/>
                <a:cs typeface="+mn-lt"/>
                <a:hlinkClick r:id="rId2"/>
              </a:rPr>
              <a:t>AHRQ_HES@ahrq.hhs.gov</a:t>
            </a:r>
            <a:endParaRPr lang="en-US" sz="2400">
              <a:cs typeface="Arial"/>
            </a:endParaRPr>
          </a:p>
          <a:p>
            <a:endParaRPr lang="en-US">
              <a:cs typeface="Arial"/>
            </a:endParaRPr>
          </a:p>
        </p:txBody>
      </p:sp>
      <p:sp>
        <p:nvSpPr>
          <p:cNvPr id="4" name="Slide Number Placeholder 3">
            <a:extLst>
              <a:ext uri="{FF2B5EF4-FFF2-40B4-BE49-F238E27FC236}">
                <a16:creationId xmlns:a16="http://schemas.microsoft.com/office/drawing/2014/main" id="{01D9B76A-F69A-8AC7-4A74-851772ACC216}"/>
              </a:ext>
            </a:extLst>
          </p:cNvPr>
          <p:cNvSpPr>
            <a:spLocks noGrp="1"/>
          </p:cNvSpPr>
          <p:nvPr>
            <p:ph type="sldNum" sz="quarter" idx="10"/>
          </p:nvPr>
        </p:nvSpPr>
        <p:spPr/>
        <p:txBody>
          <a:bodyPr/>
          <a:lstStyle/>
          <a:p>
            <a:fld id="{85F5B7A5-34A7-4AB0-A34F-A4DF2002FA98}" type="slidenum">
              <a:rPr lang="en-US" smtClean="0"/>
              <a:t>14</a:t>
            </a:fld>
            <a:endParaRPr lang="en-US"/>
          </a:p>
        </p:txBody>
      </p:sp>
    </p:spTree>
    <p:extLst>
      <p:ext uri="{BB962C8B-B14F-4D97-AF65-F5344CB8AC3E}">
        <p14:creationId xmlns:p14="http://schemas.microsoft.com/office/powerpoint/2010/main" val="131444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99E3-1C83-C5BB-D24C-ED37D2841ECE}"/>
              </a:ext>
            </a:extLst>
          </p:cNvPr>
          <p:cNvSpPr>
            <a:spLocks noGrp="1"/>
          </p:cNvSpPr>
          <p:nvPr>
            <p:ph type="title"/>
          </p:nvPr>
        </p:nvSpPr>
        <p:spPr>
          <a:xfrm>
            <a:off x="1676400" y="-617884"/>
            <a:ext cx="8839200" cy="617884"/>
          </a:xfrm>
        </p:spPr>
        <p:txBody>
          <a:bodyPr vert="horz" lIns="91440" tIns="45720" rIns="91440" bIns="45720" rtlCol="0" anchor="b">
            <a:normAutofit fontScale="90000"/>
          </a:bodyPr>
          <a:lstStyle/>
          <a:p>
            <a:r>
              <a:rPr lang="en-US" dirty="0">
                <a:cs typeface="Arial"/>
              </a:rPr>
              <a:t>OVERVIEW OF NOFO REQUIREMENTS</a:t>
            </a:r>
            <a:endParaRPr lang="en-US" dirty="0"/>
          </a:p>
        </p:txBody>
      </p:sp>
      <p:sp>
        <p:nvSpPr>
          <p:cNvPr id="3" name="Content Placeholder 2">
            <a:extLst>
              <a:ext uri="{FF2B5EF4-FFF2-40B4-BE49-F238E27FC236}">
                <a16:creationId xmlns:a16="http://schemas.microsoft.com/office/drawing/2014/main" id="{2480F038-01F0-2E88-49C4-B1CE15F9D2FB}"/>
              </a:ext>
            </a:extLst>
          </p:cNvPr>
          <p:cNvSpPr>
            <a:spLocks noGrp="1"/>
          </p:cNvSpPr>
          <p:nvPr>
            <p:ph idx="1"/>
          </p:nvPr>
        </p:nvSpPr>
        <p:spPr/>
        <p:txBody>
          <a:bodyPr vert="horz" lIns="91440" tIns="45720" rIns="91440" bIns="45720" rtlCol="0" anchor="t">
            <a:normAutofit/>
          </a:bodyPr>
          <a:lstStyle/>
          <a:p>
            <a:pPr marL="0" indent="0" algn="ctr">
              <a:buNone/>
            </a:pPr>
            <a:endParaRPr lang="en-US" b="1" dirty="0">
              <a:cs typeface="Arial"/>
            </a:endParaRPr>
          </a:p>
          <a:p>
            <a:pPr marL="0" indent="0" algn="ctr">
              <a:buNone/>
            </a:pPr>
            <a:endParaRPr lang="en-US" b="1" dirty="0">
              <a:cs typeface="Arial"/>
            </a:endParaRPr>
          </a:p>
          <a:p>
            <a:pPr marL="0" indent="0" algn="ctr">
              <a:buNone/>
            </a:pPr>
            <a:r>
              <a:rPr lang="en-US" sz="3600" b="1" dirty="0">
                <a:cs typeface="Arial"/>
              </a:rPr>
              <a:t>OVERVIEW OF NOFO REQUIREMENTS</a:t>
            </a:r>
          </a:p>
          <a:p>
            <a:pPr marL="0" indent="0">
              <a:buNone/>
            </a:pPr>
            <a:endParaRPr lang="en-US" sz="3000" b="1" dirty="0">
              <a:cs typeface="Arial"/>
            </a:endParaRPr>
          </a:p>
          <a:p>
            <a:pPr marL="0" indent="0">
              <a:buNone/>
            </a:pPr>
            <a:endParaRPr lang="en-US" sz="3000" b="1" dirty="0">
              <a:cs typeface="Arial"/>
            </a:endParaRPr>
          </a:p>
          <a:p>
            <a:pPr marL="0" indent="0">
              <a:buNone/>
            </a:pPr>
            <a:r>
              <a:rPr lang="en-US" sz="3000" b="1" dirty="0">
                <a:cs typeface="Arial"/>
              </a:rPr>
              <a:t>  1. Engagement, Training, Education, and Assistance Core </a:t>
            </a:r>
          </a:p>
          <a:p>
            <a:pPr marL="0" indent="0">
              <a:buNone/>
            </a:pPr>
            <a:endParaRPr lang="en-US" sz="3200" b="1" dirty="0">
              <a:cs typeface="Arial"/>
            </a:endParaRPr>
          </a:p>
          <a:p>
            <a:pPr marL="0" indent="0">
              <a:buNone/>
            </a:pPr>
            <a:endParaRPr lang="en-US" sz="3200" b="1" dirty="0">
              <a:cs typeface="Arial"/>
            </a:endParaRPr>
          </a:p>
          <a:p>
            <a:pPr marL="742950" indent="-742950" algn="ctr">
              <a:buAutoNum type="arabicPeriod"/>
            </a:pPr>
            <a:endParaRPr lang="en-US" sz="1600" dirty="0">
              <a:solidFill>
                <a:srgbClr val="DDD9C3"/>
              </a:solidFill>
              <a:cs typeface="Arial"/>
            </a:endParaRPr>
          </a:p>
        </p:txBody>
      </p:sp>
      <p:sp>
        <p:nvSpPr>
          <p:cNvPr id="4" name="Slide Number Placeholder 3">
            <a:extLst>
              <a:ext uri="{FF2B5EF4-FFF2-40B4-BE49-F238E27FC236}">
                <a16:creationId xmlns:a16="http://schemas.microsoft.com/office/drawing/2014/main" id="{58AB7244-5A73-1C05-C2AB-9C6FA95D10A2}"/>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15</a:t>
            </a:fld>
            <a:endParaRPr lang="en-US"/>
          </a:p>
        </p:txBody>
      </p:sp>
    </p:spTree>
    <p:extLst>
      <p:ext uri="{BB962C8B-B14F-4D97-AF65-F5344CB8AC3E}">
        <p14:creationId xmlns:p14="http://schemas.microsoft.com/office/powerpoint/2010/main" val="3019125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AC8-FFB4-1DBB-6257-664058E2BAA1}"/>
              </a:ext>
            </a:extLst>
          </p:cNvPr>
          <p:cNvSpPr>
            <a:spLocks noGrp="1"/>
          </p:cNvSpPr>
          <p:nvPr>
            <p:ph type="title"/>
          </p:nvPr>
        </p:nvSpPr>
        <p:spPr>
          <a:xfrm>
            <a:off x="5296" y="189781"/>
            <a:ext cx="12186704" cy="776034"/>
          </a:xfrm>
        </p:spPr>
        <p:txBody>
          <a:bodyPr>
            <a:normAutofit fontScale="90000"/>
          </a:bodyPr>
          <a:lstStyle/>
          <a:p>
            <a:r>
              <a:rPr lang="en-US"/>
              <a:t>Engagement, Training, Education, and Assistance Core: Requirements</a:t>
            </a:r>
            <a:endParaRPr lang="en-US">
              <a:cs typeface="Arial"/>
            </a:endParaRPr>
          </a:p>
        </p:txBody>
      </p:sp>
      <p:sp>
        <p:nvSpPr>
          <p:cNvPr id="3" name="Content Placeholder 2">
            <a:extLst>
              <a:ext uri="{FF2B5EF4-FFF2-40B4-BE49-F238E27FC236}">
                <a16:creationId xmlns:a16="http://schemas.microsoft.com/office/drawing/2014/main" id="{839E8CF7-5492-F62B-71A8-B87F8953E85F}"/>
              </a:ext>
            </a:extLst>
          </p:cNvPr>
          <p:cNvSpPr>
            <a:spLocks noGrp="1"/>
          </p:cNvSpPr>
          <p:nvPr>
            <p:ph idx="1"/>
          </p:nvPr>
        </p:nvSpPr>
        <p:spPr>
          <a:xfrm>
            <a:off x="486033" y="1712291"/>
            <a:ext cx="11096367" cy="4408926"/>
          </a:xfrm>
        </p:spPr>
        <p:txBody>
          <a:bodyPr vert="horz" lIns="91440" tIns="45720" rIns="91440" bIns="45720" rtlCol="0" anchor="t">
            <a:normAutofit/>
          </a:bodyPr>
          <a:lstStyle/>
          <a:p>
            <a:pPr marL="462280" indent="-457200"/>
            <a:r>
              <a:rPr lang="en-US">
                <a:cs typeface="Arial"/>
              </a:rPr>
              <a:t>Establish and maintain relationships with healthcare delivery organizations and community partners; support improvement goals of initiative</a:t>
            </a:r>
          </a:p>
          <a:p>
            <a:pPr marL="347980" lvl="1" indent="0">
              <a:buNone/>
            </a:pPr>
            <a:endParaRPr lang="en-US" sz="2800">
              <a:cs typeface="Arial"/>
            </a:endParaRPr>
          </a:p>
          <a:p>
            <a:pPr marL="462280" indent="-457200"/>
            <a:r>
              <a:rPr lang="en-US">
                <a:cs typeface="Arial"/>
              </a:rPr>
              <a:t>Assist healthcare delivery organizations develop an implementation plan</a:t>
            </a:r>
          </a:p>
          <a:p>
            <a:pPr marL="347980" lvl="1" indent="0">
              <a:buNone/>
            </a:pPr>
            <a:endParaRPr lang="en-US" sz="2800">
              <a:cs typeface="Arial"/>
            </a:endParaRPr>
          </a:p>
          <a:p>
            <a:pPr marL="462280" indent="-457200"/>
            <a:r>
              <a:rPr lang="en-US">
                <a:cs typeface="Arial"/>
              </a:rPr>
              <a:t>Facilitate learning across the state</a:t>
            </a:r>
          </a:p>
        </p:txBody>
      </p:sp>
      <p:sp>
        <p:nvSpPr>
          <p:cNvPr id="4" name="Slide Number Placeholder 3">
            <a:extLst>
              <a:ext uri="{FF2B5EF4-FFF2-40B4-BE49-F238E27FC236}">
                <a16:creationId xmlns:a16="http://schemas.microsoft.com/office/drawing/2014/main" id="{4E7D2A11-ECB6-DB64-E5B9-0AA9E1BFD63E}"/>
              </a:ext>
            </a:extLst>
          </p:cNvPr>
          <p:cNvSpPr>
            <a:spLocks noGrp="1"/>
          </p:cNvSpPr>
          <p:nvPr>
            <p:ph type="sldNum" sz="quarter" idx="10"/>
          </p:nvPr>
        </p:nvSpPr>
        <p:spPr/>
        <p:txBody>
          <a:bodyPr/>
          <a:lstStyle/>
          <a:p>
            <a:fld id="{85F5B7A5-34A7-4AB0-A34F-A4DF2002FA98}" type="slidenum">
              <a:rPr lang="en-US" smtClean="0"/>
              <a:t>16</a:t>
            </a:fld>
            <a:endParaRPr lang="en-US"/>
          </a:p>
        </p:txBody>
      </p:sp>
    </p:spTree>
    <p:extLst>
      <p:ext uri="{BB962C8B-B14F-4D97-AF65-F5344CB8AC3E}">
        <p14:creationId xmlns:p14="http://schemas.microsoft.com/office/powerpoint/2010/main" val="309371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1FE3-5394-464C-67DE-BA143B0603E2}"/>
              </a:ext>
            </a:extLst>
          </p:cNvPr>
          <p:cNvSpPr>
            <a:spLocks noGrp="1"/>
          </p:cNvSpPr>
          <p:nvPr>
            <p:ph type="title"/>
          </p:nvPr>
        </p:nvSpPr>
        <p:spPr>
          <a:xfrm>
            <a:off x="8628" y="304800"/>
            <a:ext cx="12183372" cy="589130"/>
          </a:xfrm>
        </p:spPr>
        <p:txBody>
          <a:bodyPr>
            <a:normAutofit fontScale="90000"/>
          </a:bodyPr>
          <a:lstStyle/>
          <a:p>
            <a:r>
              <a:rPr lang="en-US"/>
              <a:t>Engagement, Training, Education, and Assistance Core: Healthcare Extension Agents</a:t>
            </a:r>
          </a:p>
        </p:txBody>
      </p:sp>
      <p:sp>
        <p:nvSpPr>
          <p:cNvPr id="3" name="Content Placeholder 2">
            <a:extLst>
              <a:ext uri="{FF2B5EF4-FFF2-40B4-BE49-F238E27FC236}">
                <a16:creationId xmlns:a16="http://schemas.microsoft.com/office/drawing/2014/main" id="{E80329EB-7B2A-EEA2-0F4E-82A024C247AD}"/>
              </a:ext>
            </a:extLst>
          </p:cNvPr>
          <p:cNvSpPr>
            <a:spLocks noGrp="1"/>
          </p:cNvSpPr>
          <p:nvPr>
            <p:ph idx="1"/>
          </p:nvPr>
        </p:nvSpPr>
        <p:spPr/>
        <p:txBody>
          <a:bodyPr vert="horz" lIns="91440" tIns="45720" rIns="91440" bIns="45720" rtlCol="0" anchor="t">
            <a:normAutofit/>
          </a:bodyPr>
          <a:lstStyle/>
          <a:p>
            <a:r>
              <a:rPr lang="en-US"/>
              <a:t>Provide external support to improve population health by improving the healthcare delivery system and working to achieve the goals of the Cooperative.</a:t>
            </a:r>
          </a:p>
          <a:p>
            <a:endParaRPr lang="en-US"/>
          </a:p>
          <a:p>
            <a:r>
              <a:rPr lang="en-US">
                <a:solidFill>
                  <a:srgbClr val="333333"/>
                </a:solidFill>
                <a:latin typeface="Helvetica Neue"/>
              </a:rPr>
              <a:t>Assist</a:t>
            </a:r>
            <a:r>
              <a:rPr lang="en-US" b="0" i="0">
                <a:solidFill>
                  <a:srgbClr val="333333"/>
                </a:solidFill>
                <a:effectLst/>
                <a:latin typeface="Helvetica Neue"/>
              </a:rPr>
              <a:t> safety net healthcare delivery organizations in developing an implementation plan</a:t>
            </a:r>
          </a:p>
          <a:p>
            <a:pPr lvl="1" indent="-337820"/>
            <a:r>
              <a:rPr lang="en-US" b="0" i="0">
                <a:solidFill>
                  <a:srgbClr val="333333"/>
                </a:solidFill>
                <a:effectLst/>
                <a:latin typeface="Helvetica Neue"/>
              </a:rPr>
              <a:t>This plan </a:t>
            </a:r>
            <a:r>
              <a:rPr lang="en-US" b="1" i="0">
                <a:solidFill>
                  <a:srgbClr val="333333"/>
                </a:solidFill>
                <a:effectLst/>
                <a:latin typeface="Helvetica Neue"/>
              </a:rPr>
              <a:t>must</a:t>
            </a:r>
            <a:r>
              <a:rPr lang="en-US" b="0" i="0">
                <a:solidFill>
                  <a:srgbClr val="333333"/>
                </a:solidFill>
                <a:effectLst/>
                <a:latin typeface="Helvetica Neue"/>
              </a:rPr>
              <a:t> include the ability to tailor the implementation strategies to improve the fit with </a:t>
            </a:r>
            <a:r>
              <a:rPr lang="en-US">
                <a:solidFill>
                  <a:srgbClr val="333333"/>
                </a:solidFill>
                <a:latin typeface="Helvetica Neue"/>
              </a:rPr>
              <a:t>healthcare delivery organizations</a:t>
            </a:r>
            <a:r>
              <a:rPr lang="en-US" b="0" i="0">
                <a:solidFill>
                  <a:srgbClr val="333333"/>
                </a:solidFill>
                <a:effectLst/>
                <a:latin typeface="Helvetica Neue"/>
              </a:rPr>
              <a:t> and make adaptations to address the needs of different populations the </a:t>
            </a:r>
            <a:r>
              <a:rPr lang="en-US">
                <a:solidFill>
                  <a:srgbClr val="333333"/>
                </a:solidFill>
                <a:latin typeface="Helvetica Neue"/>
              </a:rPr>
              <a:t>organizations serve</a:t>
            </a:r>
            <a:r>
              <a:rPr lang="en-US" b="0" i="0">
                <a:solidFill>
                  <a:srgbClr val="333333"/>
                </a:solidFill>
                <a:effectLst/>
                <a:latin typeface="Helvetica Neue"/>
              </a:rPr>
              <a:t>.</a:t>
            </a:r>
            <a:endParaRPr lang="en-US">
              <a:cs typeface="Arial"/>
            </a:endParaRPr>
          </a:p>
        </p:txBody>
      </p:sp>
      <p:sp>
        <p:nvSpPr>
          <p:cNvPr id="4" name="Slide Number Placeholder 3">
            <a:extLst>
              <a:ext uri="{FF2B5EF4-FFF2-40B4-BE49-F238E27FC236}">
                <a16:creationId xmlns:a16="http://schemas.microsoft.com/office/drawing/2014/main" id="{8F860E2C-FF31-59D8-742C-8F295582431B}"/>
              </a:ext>
            </a:extLst>
          </p:cNvPr>
          <p:cNvSpPr>
            <a:spLocks noGrp="1"/>
          </p:cNvSpPr>
          <p:nvPr>
            <p:ph type="sldNum" sz="quarter" idx="10"/>
          </p:nvPr>
        </p:nvSpPr>
        <p:spPr/>
        <p:txBody>
          <a:bodyPr/>
          <a:lstStyle/>
          <a:p>
            <a:fld id="{85F5B7A5-34A7-4AB0-A34F-A4DF2002FA98}" type="slidenum">
              <a:rPr lang="en-US" smtClean="0"/>
              <a:t>17</a:t>
            </a:fld>
            <a:endParaRPr lang="en-US"/>
          </a:p>
        </p:txBody>
      </p:sp>
    </p:spTree>
    <p:extLst>
      <p:ext uri="{BB962C8B-B14F-4D97-AF65-F5344CB8AC3E}">
        <p14:creationId xmlns:p14="http://schemas.microsoft.com/office/powerpoint/2010/main" val="3383094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1FE3-5394-464C-67DE-BA143B0603E2}"/>
              </a:ext>
            </a:extLst>
          </p:cNvPr>
          <p:cNvSpPr>
            <a:spLocks noGrp="1"/>
          </p:cNvSpPr>
          <p:nvPr>
            <p:ph type="title"/>
          </p:nvPr>
        </p:nvSpPr>
        <p:spPr>
          <a:xfrm>
            <a:off x="8628" y="304800"/>
            <a:ext cx="12183372" cy="589130"/>
          </a:xfrm>
        </p:spPr>
        <p:txBody>
          <a:bodyPr>
            <a:normAutofit fontScale="90000"/>
          </a:bodyPr>
          <a:lstStyle/>
          <a:p>
            <a:r>
              <a:rPr lang="en-US"/>
              <a:t>Engagement, Training, Education, and Assistance Core: Activities</a:t>
            </a:r>
          </a:p>
        </p:txBody>
      </p:sp>
      <p:sp>
        <p:nvSpPr>
          <p:cNvPr id="3" name="Content Placeholder 2">
            <a:extLst>
              <a:ext uri="{FF2B5EF4-FFF2-40B4-BE49-F238E27FC236}">
                <a16:creationId xmlns:a16="http://schemas.microsoft.com/office/drawing/2014/main" id="{E80329EB-7B2A-EEA2-0F4E-82A024C247AD}"/>
              </a:ext>
            </a:extLst>
          </p:cNvPr>
          <p:cNvSpPr>
            <a:spLocks noGrp="1"/>
          </p:cNvSpPr>
          <p:nvPr>
            <p:ph idx="1"/>
          </p:nvPr>
        </p:nvSpPr>
        <p:spPr>
          <a:xfrm>
            <a:off x="609600" y="1646238"/>
            <a:ext cx="10972800" cy="4710113"/>
          </a:xfrm>
        </p:spPr>
        <p:txBody>
          <a:bodyPr vert="horz" lIns="91440" tIns="45720" rIns="91440" bIns="45720" rtlCol="0" anchor="t">
            <a:normAutofit lnSpcReduction="10000"/>
          </a:bodyPr>
          <a:lstStyle/>
          <a:p>
            <a:r>
              <a:rPr lang="en-US"/>
              <a:t>Healthcare extension agents </a:t>
            </a:r>
            <a:r>
              <a:rPr lang="en-US" b="1"/>
              <a:t>may develop activities </a:t>
            </a:r>
            <a:r>
              <a:rPr lang="en-US"/>
              <a:t>such as:</a:t>
            </a:r>
          </a:p>
          <a:p>
            <a:pPr lvl="1" indent="-337820"/>
            <a:r>
              <a:rPr lang="en-US"/>
              <a:t>Convening learning communities</a:t>
            </a:r>
            <a:endParaRPr lang="en-US">
              <a:cs typeface="Arial"/>
            </a:endParaRPr>
          </a:p>
          <a:p>
            <a:pPr lvl="1" indent="-337820"/>
            <a:r>
              <a:rPr lang="en-US"/>
              <a:t>Providing tailored support to healthcare delivery organizations</a:t>
            </a:r>
            <a:endParaRPr lang="en-US">
              <a:cs typeface="Arial"/>
            </a:endParaRPr>
          </a:p>
          <a:p>
            <a:pPr lvl="1" indent="-337820"/>
            <a:r>
              <a:rPr lang="en-US"/>
              <a:t>Engaging managed care organizations</a:t>
            </a:r>
            <a:endParaRPr lang="en-US">
              <a:cs typeface="Arial"/>
            </a:endParaRPr>
          </a:p>
          <a:p>
            <a:pPr lvl="1" indent="-337820"/>
            <a:r>
              <a:rPr lang="en-US"/>
              <a:t>Working with community-based organizations</a:t>
            </a:r>
            <a:endParaRPr lang="en-US">
              <a:cs typeface="Arial"/>
            </a:endParaRPr>
          </a:p>
          <a:p>
            <a:pPr lvl="1" indent="-337820"/>
            <a:r>
              <a:rPr lang="en-US"/>
              <a:t>Presenting information to policymakers and payers</a:t>
            </a:r>
            <a:endParaRPr lang="en-US">
              <a:cs typeface="Arial"/>
            </a:endParaRPr>
          </a:p>
          <a:p>
            <a:pPr lvl="1" indent="-337820"/>
            <a:r>
              <a:rPr lang="en-US"/>
              <a:t>Assisting with health information technology</a:t>
            </a:r>
            <a:endParaRPr lang="en-US">
              <a:cs typeface="Arial"/>
            </a:endParaRPr>
          </a:p>
          <a:p>
            <a:pPr lvl="1" indent="-337820"/>
            <a:r>
              <a:rPr lang="en-US"/>
              <a:t>Analyzing and improving work processes and workforce composition</a:t>
            </a:r>
            <a:endParaRPr lang="en-US">
              <a:cs typeface="Arial"/>
            </a:endParaRPr>
          </a:p>
          <a:p>
            <a:pPr lvl="1" indent="-337820"/>
            <a:r>
              <a:rPr lang="en-US"/>
              <a:t>Addressing healthcare workforce needs through training and education</a:t>
            </a:r>
            <a:endParaRPr lang="en-US">
              <a:cs typeface="Arial"/>
            </a:endParaRPr>
          </a:p>
          <a:p>
            <a:r>
              <a:rPr lang="en-US" b="0" i="0">
                <a:solidFill>
                  <a:srgbClr val="333333"/>
                </a:solidFill>
                <a:effectLst/>
                <a:latin typeface="Arial"/>
                <a:cs typeface="Arial"/>
              </a:rPr>
              <a:t>Healthcare extension agents </a:t>
            </a:r>
            <a:r>
              <a:rPr lang="en-US" b="1" i="0">
                <a:solidFill>
                  <a:srgbClr val="333333"/>
                </a:solidFill>
                <a:effectLst/>
                <a:latin typeface="Arial"/>
                <a:cs typeface="Arial"/>
              </a:rPr>
              <a:t>must</a:t>
            </a:r>
            <a:r>
              <a:rPr lang="en-US" b="0" i="0">
                <a:solidFill>
                  <a:srgbClr val="333333"/>
                </a:solidFill>
                <a:effectLst/>
                <a:latin typeface="Arial"/>
                <a:cs typeface="Arial"/>
              </a:rPr>
              <a:t> focus on safety net healthcare delivery organizations but </a:t>
            </a:r>
            <a:r>
              <a:rPr lang="en-US" b="1" i="0">
                <a:solidFill>
                  <a:srgbClr val="333333"/>
                </a:solidFill>
                <a:effectLst/>
                <a:latin typeface="Arial"/>
                <a:cs typeface="Arial"/>
              </a:rPr>
              <a:t>may</a:t>
            </a:r>
            <a:r>
              <a:rPr lang="en-US" b="0" i="0">
                <a:solidFill>
                  <a:srgbClr val="333333"/>
                </a:solidFill>
                <a:effectLst/>
                <a:latin typeface="Arial"/>
                <a:cs typeface="Arial"/>
              </a:rPr>
              <a:t> work with other organizations.</a:t>
            </a:r>
            <a:endParaRPr lang="en-US">
              <a:latin typeface="Arial"/>
              <a:cs typeface="Arial"/>
            </a:endParaRPr>
          </a:p>
        </p:txBody>
      </p:sp>
      <p:sp>
        <p:nvSpPr>
          <p:cNvPr id="4" name="Slide Number Placeholder 3">
            <a:extLst>
              <a:ext uri="{FF2B5EF4-FFF2-40B4-BE49-F238E27FC236}">
                <a16:creationId xmlns:a16="http://schemas.microsoft.com/office/drawing/2014/main" id="{8F860E2C-FF31-59D8-742C-8F295582431B}"/>
              </a:ext>
            </a:extLst>
          </p:cNvPr>
          <p:cNvSpPr>
            <a:spLocks noGrp="1"/>
          </p:cNvSpPr>
          <p:nvPr>
            <p:ph type="sldNum" sz="quarter" idx="10"/>
          </p:nvPr>
        </p:nvSpPr>
        <p:spPr/>
        <p:txBody>
          <a:bodyPr/>
          <a:lstStyle/>
          <a:p>
            <a:fld id="{85F5B7A5-34A7-4AB0-A34F-A4DF2002FA98}" type="slidenum">
              <a:rPr lang="en-US" smtClean="0"/>
              <a:t>18</a:t>
            </a:fld>
            <a:endParaRPr lang="en-US"/>
          </a:p>
        </p:txBody>
      </p:sp>
    </p:spTree>
    <p:extLst>
      <p:ext uri="{BB962C8B-B14F-4D97-AF65-F5344CB8AC3E}">
        <p14:creationId xmlns:p14="http://schemas.microsoft.com/office/powerpoint/2010/main" val="146011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1FE3-5394-464C-67DE-BA143B0603E2}"/>
              </a:ext>
            </a:extLst>
          </p:cNvPr>
          <p:cNvSpPr>
            <a:spLocks noGrp="1"/>
          </p:cNvSpPr>
          <p:nvPr>
            <p:ph type="title"/>
          </p:nvPr>
        </p:nvSpPr>
        <p:spPr>
          <a:xfrm>
            <a:off x="-5750" y="304800"/>
            <a:ext cx="11024557" cy="617884"/>
          </a:xfrm>
        </p:spPr>
        <p:txBody>
          <a:bodyPr>
            <a:normAutofit fontScale="90000"/>
          </a:bodyPr>
          <a:lstStyle/>
          <a:p>
            <a:r>
              <a:rPr lang="en-US"/>
              <a:t>Engagement, Training, Education, and Assistance Core: Purpose</a:t>
            </a:r>
          </a:p>
        </p:txBody>
      </p:sp>
      <p:sp>
        <p:nvSpPr>
          <p:cNvPr id="3" name="Content Placeholder 2">
            <a:extLst>
              <a:ext uri="{FF2B5EF4-FFF2-40B4-BE49-F238E27FC236}">
                <a16:creationId xmlns:a16="http://schemas.microsoft.com/office/drawing/2014/main" id="{E80329EB-7B2A-EEA2-0F4E-82A024C247AD}"/>
              </a:ext>
            </a:extLst>
          </p:cNvPr>
          <p:cNvSpPr>
            <a:spLocks noGrp="1"/>
          </p:cNvSpPr>
          <p:nvPr>
            <p:ph idx="1"/>
          </p:nvPr>
        </p:nvSpPr>
        <p:spPr>
          <a:xfrm>
            <a:off x="609600" y="1646238"/>
            <a:ext cx="10972800" cy="4906962"/>
          </a:xfrm>
        </p:spPr>
        <p:txBody>
          <a:bodyPr vert="horz" lIns="91440" tIns="45720" rIns="91440" bIns="45720" rtlCol="0" anchor="t">
            <a:normAutofit fontScale="92500" lnSpcReduction="10000"/>
          </a:bodyPr>
          <a:lstStyle/>
          <a:p>
            <a:r>
              <a:rPr lang="en-US" b="1" dirty="0"/>
              <a:t>Facilitate learning across the states</a:t>
            </a:r>
            <a:r>
              <a:rPr lang="en-US" dirty="0"/>
              <a:t>. </a:t>
            </a:r>
          </a:p>
          <a:p>
            <a:pPr marL="347980" lvl="1" indent="0">
              <a:buNone/>
            </a:pPr>
            <a:r>
              <a:rPr lang="en-US" dirty="0"/>
              <a:t>The Cooperative </a:t>
            </a:r>
            <a:r>
              <a:rPr lang="en-US" b="1" dirty="0"/>
              <a:t>must</a:t>
            </a:r>
            <a:r>
              <a:rPr lang="en-US" dirty="0"/>
              <a:t> develop relationships with members of the safety net healthcare delivery organizations, healthcare professionals, and other partners</a:t>
            </a:r>
            <a:r>
              <a:rPr lang="en-US" b="1" dirty="0"/>
              <a:t> to facilitate shared learning through the initiative.</a:t>
            </a:r>
            <a:endParaRPr lang="en-US" b="1" dirty="0">
              <a:cs typeface="Arial"/>
            </a:endParaRPr>
          </a:p>
          <a:p>
            <a:pPr marL="0" indent="0">
              <a:buNone/>
            </a:pPr>
            <a:br>
              <a:rPr lang="en-US" dirty="0"/>
            </a:br>
            <a:r>
              <a:rPr lang="en-US" dirty="0"/>
              <a:t>This </a:t>
            </a:r>
            <a:r>
              <a:rPr lang="en-US" b="1" dirty="0"/>
              <a:t>may</a:t>
            </a:r>
            <a:r>
              <a:rPr lang="en-US" dirty="0"/>
              <a:t> include activities such as:</a:t>
            </a:r>
            <a:endParaRPr lang="en-US" dirty="0">
              <a:cs typeface="Arial"/>
            </a:endParaRPr>
          </a:p>
          <a:p>
            <a:pPr lvl="1" indent="-337820"/>
            <a:r>
              <a:rPr lang="en-US" dirty="0"/>
              <a:t>Sharing local barriers and corresponding solutions</a:t>
            </a:r>
            <a:endParaRPr lang="en-US" dirty="0">
              <a:cs typeface="Arial"/>
            </a:endParaRPr>
          </a:p>
          <a:p>
            <a:pPr lvl="1" indent="-337820"/>
            <a:r>
              <a:rPr lang="en-US" dirty="0"/>
              <a:t>Sharing local facilitators</a:t>
            </a:r>
            <a:endParaRPr lang="en-US" dirty="0">
              <a:cs typeface="Arial"/>
            </a:endParaRPr>
          </a:p>
          <a:p>
            <a:pPr lvl="1" indent="-337820"/>
            <a:r>
              <a:rPr lang="en-US" dirty="0"/>
              <a:t>Sharing methods for meaningful engagement and partnership </a:t>
            </a:r>
            <a:br>
              <a:rPr lang="en-US" dirty="0"/>
            </a:br>
            <a:r>
              <a:rPr lang="en-US" dirty="0"/>
              <a:t>with communities</a:t>
            </a:r>
            <a:endParaRPr lang="en-US" dirty="0">
              <a:cs typeface="Arial"/>
            </a:endParaRPr>
          </a:p>
          <a:p>
            <a:pPr lvl="1" indent="-337820"/>
            <a:r>
              <a:rPr lang="en-US" dirty="0"/>
              <a:t>Sharing resources from other state and federal initiatives to improve the initiative's implementation</a:t>
            </a:r>
            <a:endParaRPr lang="en-US" dirty="0">
              <a:cs typeface="Arial"/>
            </a:endParaRPr>
          </a:p>
          <a:p>
            <a:pPr lvl="1" indent="-337820"/>
            <a:r>
              <a:rPr lang="en-US" dirty="0"/>
              <a:t>Sharing interim evaluation results</a:t>
            </a:r>
            <a:endParaRPr lang="en-US" dirty="0">
              <a:cs typeface="Arial"/>
            </a:endParaRPr>
          </a:p>
        </p:txBody>
      </p:sp>
      <p:sp>
        <p:nvSpPr>
          <p:cNvPr id="4" name="Slide Number Placeholder 3">
            <a:extLst>
              <a:ext uri="{FF2B5EF4-FFF2-40B4-BE49-F238E27FC236}">
                <a16:creationId xmlns:a16="http://schemas.microsoft.com/office/drawing/2014/main" id="{8F860E2C-FF31-59D8-742C-8F295582431B}"/>
              </a:ext>
            </a:extLst>
          </p:cNvPr>
          <p:cNvSpPr>
            <a:spLocks noGrp="1"/>
          </p:cNvSpPr>
          <p:nvPr>
            <p:ph type="sldNum" sz="quarter" idx="10"/>
          </p:nvPr>
        </p:nvSpPr>
        <p:spPr/>
        <p:txBody>
          <a:bodyPr/>
          <a:lstStyle/>
          <a:p>
            <a:fld id="{85F5B7A5-34A7-4AB0-A34F-A4DF2002FA98}" type="slidenum">
              <a:rPr lang="en-US" smtClean="0"/>
              <a:t>19</a:t>
            </a:fld>
            <a:endParaRPr lang="en-US"/>
          </a:p>
        </p:txBody>
      </p:sp>
    </p:spTree>
    <p:extLst>
      <p:ext uri="{BB962C8B-B14F-4D97-AF65-F5344CB8AC3E}">
        <p14:creationId xmlns:p14="http://schemas.microsoft.com/office/powerpoint/2010/main" val="195522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23170"/>
            <a:ext cx="11719809" cy="4368483"/>
          </a:xfrm>
        </p:spPr>
        <p:txBody>
          <a:bodyPr vert="horz" lIns="91440" tIns="45720" rIns="91440" bIns="45720" rtlCol="0" anchor="ctr">
            <a:noAutofit/>
          </a:bodyPr>
          <a:lstStyle/>
          <a:p>
            <a:pPr algn="l"/>
            <a:endParaRPr lang="en-US" sz="1400"/>
          </a:p>
          <a:p>
            <a:r>
              <a:rPr lang="en-US" sz="1400">
                <a:latin typeface="Arial"/>
                <a:cs typeface="Arial"/>
              </a:rPr>
              <a:t>Zoom information </a:t>
            </a:r>
            <a:br>
              <a:rPr lang="en-US" sz="1300">
                <a:latin typeface="Arial"/>
                <a:cs typeface="Arial"/>
              </a:rPr>
            </a:br>
            <a:endParaRPr lang="en-US" sz="1300"/>
          </a:p>
          <a:p>
            <a:pPr algn="l"/>
            <a:r>
              <a:rPr lang="en-US" sz="1300">
                <a:latin typeface="Arial"/>
                <a:cs typeface="Arial"/>
              </a:rPr>
              <a:t>Meeting link: </a:t>
            </a:r>
            <a:r>
              <a:rPr lang="en-US" sz="1300">
                <a:latin typeface="Arial"/>
                <a:cs typeface="Arial"/>
                <a:hlinkClick r:id="rId3"/>
              </a:rPr>
              <a:t>https://ahrq-hhs.zoomgov.com/j/1603963768?pwd=u0X0CZHq5JgloE6VY8LFUouoKNw5H9.1</a:t>
            </a:r>
            <a:endParaRPr lang="en-US" sz="1300">
              <a:latin typeface="Arial"/>
              <a:cs typeface="Arial"/>
            </a:endParaRPr>
          </a:p>
          <a:p>
            <a:pPr algn="l"/>
            <a:r>
              <a:rPr lang="en-US" sz="1300" b="0">
                <a:latin typeface="Arial"/>
                <a:cs typeface="Arial"/>
              </a:rPr>
              <a:t>Passcode: 457623</a:t>
            </a:r>
          </a:p>
          <a:p>
            <a:pPr algn="l"/>
            <a:r>
              <a:rPr lang="en-US" sz="1300" b="0">
                <a:latin typeface="Arial"/>
                <a:cs typeface="Arial"/>
              </a:rPr>
              <a:t>Or One tap mobile :</a:t>
            </a:r>
            <a:endParaRPr lang="en-US" sz="1300">
              <a:latin typeface="Arial"/>
              <a:cs typeface="Arial"/>
            </a:endParaRPr>
          </a:p>
          <a:p>
            <a:pPr algn="l"/>
            <a:r>
              <a:rPr lang="en-US" sz="1300" b="0">
                <a:latin typeface="Arial"/>
                <a:cs typeface="Arial"/>
              </a:rPr>
              <a:t>    +16692545252,,1603963768#,,,,*457623# US (San Jose)</a:t>
            </a:r>
            <a:endParaRPr lang="en-US" sz="1300">
              <a:latin typeface="Arial"/>
              <a:cs typeface="Arial"/>
            </a:endParaRPr>
          </a:p>
          <a:p>
            <a:pPr algn="l"/>
            <a:r>
              <a:rPr lang="en-US" sz="1300" b="0">
                <a:latin typeface="Arial"/>
                <a:cs typeface="Arial"/>
              </a:rPr>
              <a:t>    +16468287666,,1603963768#,,,,*457623# US (New York)</a:t>
            </a:r>
            <a:endParaRPr lang="en-US" sz="1300">
              <a:latin typeface="Arial"/>
              <a:cs typeface="Arial"/>
            </a:endParaRPr>
          </a:p>
          <a:p>
            <a:pPr algn="l"/>
            <a:r>
              <a:rPr lang="en-US" sz="1300" b="0">
                <a:latin typeface="Arial"/>
                <a:cs typeface="Arial"/>
              </a:rPr>
              <a:t>Or Telephone:</a:t>
            </a:r>
            <a:endParaRPr lang="en-US" sz="1300">
              <a:latin typeface="Arial"/>
              <a:cs typeface="Arial"/>
            </a:endParaRPr>
          </a:p>
          <a:p>
            <a:pPr algn="l"/>
            <a:r>
              <a:rPr lang="en-US" sz="1300" b="0">
                <a:latin typeface="Arial"/>
                <a:cs typeface="Arial"/>
              </a:rPr>
              <a:t>    Dial(for higher quality, dial a number based on your current location):</a:t>
            </a:r>
            <a:endParaRPr lang="en-US" sz="1300">
              <a:latin typeface="Arial"/>
              <a:cs typeface="Arial"/>
            </a:endParaRPr>
          </a:p>
          <a:p>
            <a:pPr algn="l"/>
            <a:r>
              <a:rPr lang="en-US" sz="1300" b="0">
                <a:latin typeface="Arial"/>
                <a:cs typeface="Arial"/>
              </a:rPr>
              <a:t>    +1 669 254 5252 US (San Jose)</a:t>
            </a:r>
            <a:endParaRPr lang="en-US" sz="1300">
              <a:latin typeface="Arial"/>
              <a:cs typeface="Arial"/>
            </a:endParaRPr>
          </a:p>
          <a:p>
            <a:pPr algn="l"/>
            <a:r>
              <a:rPr lang="en-US" sz="1300" b="0">
                <a:latin typeface="Arial"/>
                <a:cs typeface="Arial"/>
              </a:rPr>
              <a:t>    +1 646 828 7666 US (New York)</a:t>
            </a:r>
            <a:endParaRPr lang="en-US" sz="1300">
              <a:latin typeface="Arial"/>
              <a:cs typeface="Arial"/>
            </a:endParaRPr>
          </a:p>
          <a:p>
            <a:pPr algn="l"/>
            <a:r>
              <a:rPr lang="en-US" sz="1300" b="0">
                <a:latin typeface="Arial"/>
                <a:cs typeface="Arial"/>
              </a:rPr>
              <a:t>    +1 646 964 1167 US (US Spanish Line)</a:t>
            </a:r>
            <a:endParaRPr lang="en-US" sz="1300">
              <a:latin typeface="Arial"/>
              <a:cs typeface="Arial"/>
            </a:endParaRPr>
          </a:p>
          <a:p>
            <a:pPr algn="l"/>
            <a:r>
              <a:rPr lang="en-US" sz="1300" b="0">
                <a:latin typeface="Arial"/>
                <a:cs typeface="Arial"/>
              </a:rPr>
              <a:t>    +1 669 216 1590 US (San Jose)</a:t>
            </a:r>
            <a:endParaRPr lang="en-US" sz="1300">
              <a:latin typeface="Arial"/>
              <a:cs typeface="Arial"/>
            </a:endParaRPr>
          </a:p>
          <a:p>
            <a:pPr algn="l"/>
            <a:r>
              <a:rPr lang="en-US" sz="1300" b="0">
                <a:latin typeface="Arial"/>
                <a:cs typeface="Arial"/>
              </a:rPr>
              <a:t>    +1 415 449 4000 US (US Spanish Line)</a:t>
            </a:r>
            <a:endParaRPr lang="en-US" sz="1300">
              <a:latin typeface="Arial"/>
              <a:cs typeface="Arial"/>
            </a:endParaRPr>
          </a:p>
          <a:p>
            <a:pPr algn="l"/>
            <a:r>
              <a:rPr lang="en-US" sz="1300" b="0">
                <a:latin typeface="Arial"/>
                <a:cs typeface="Arial"/>
              </a:rPr>
              <a:t>    +1 551 285 1373 US (New Jersey)</a:t>
            </a:r>
            <a:endParaRPr lang="en-US" sz="1300">
              <a:latin typeface="Arial"/>
              <a:cs typeface="Arial"/>
            </a:endParaRPr>
          </a:p>
          <a:p>
            <a:pPr algn="l"/>
            <a:r>
              <a:rPr lang="en-US" sz="1300">
                <a:latin typeface="Arial"/>
                <a:cs typeface="Arial"/>
              </a:rPr>
              <a:t>Webinar ID: </a:t>
            </a:r>
            <a:r>
              <a:rPr lang="en-US" sz="1300" b="0">
                <a:latin typeface="Arial"/>
                <a:cs typeface="Arial"/>
              </a:rPr>
              <a:t>160 396 3768</a:t>
            </a:r>
          </a:p>
          <a:p>
            <a:pPr algn="l"/>
            <a:r>
              <a:rPr lang="en-US" sz="1300">
                <a:latin typeface="Arial"/>
                <a:cs typeface="Arial"/>
              </a:rPr>
              <a:t>Passcode: </a:t>
            </a:r>
            <a:r>
              <a:rPr lang="en-US" sz="1300" b="0">
                <a:latin typeface="Arial"/>
                <a:cs typeface="Arial"/>
              </a:rPr>
              <a:t>457623</a:t>
            </a:r>
          </a:p>
          <a:p>
            <a:pPr algn="l"/>
            <a:r>
              <a:rPr lang="en-US" sz="1300" b="0">
                <a:latin typeface="Arial"/>
                <a:cs typeface="Arial"/>
              </a:rPr>
              <a:t>    International numbers available: </a:t>
            </a:r>
            <a:r>
              <a:rPr lang="en-US" sz="1300" b="0">
                <a:latin typeface="Arial"/>
                <a:cs typeface="Arial"/>
                <a:hlinkClick r:id="rId4"/>
              </a:rPr>
              <a:t>https://ahrq-hhs.zoomgov.com/u/amEf638v3</a:t>
            </a:r>
            <a:endParaRPr lang="en-US" sz="1300">
              <a:latin typeface="Arial"/>
              <a:cs typeface="Arial"/>
            </a:endParaRPr>
          </a:p>
          <a:p>
            <a:br>
              <a:rPr lang="en-US" sz="1300" b="0"/>
            </a:br>
            <a:r>
              <a:rPr lang="en-US" sz="1400">
                <a:highlight>
                  <a:srgbClr val="FFFF00"/>
                </a:highlight>
                <a:latin typeface="Arial"/>
                <a:cs typeface="Arial"/>
              </a:rPr>
              <a:t>If you are having connection issues, please email:</a:t>
            </a:r>
            <a:r>
              <a:rPr lang="en-US" sz="1400">
                <a:solidFill>
                  <a:srgbClr val="682876"/>
                </a:solidFill>
                <a:highlight>
                  <a:srgbClr val="FFFF00"/>
                </a:highlight>
                <a:latin typeface="Arial"/>
                <a:cs typeface="Arial"/>
              </a:rPr>
              <a:t> </a:t>
            </a:r>
            <a:r>
              <a:rPr lang="en-US" sz="1400" b="0">
                <a:highlight>
                  <a:srgbClr val="FFFF00"/>
                </a:highlight>
                <a:latin typeface="Arial"/>
                <a:cs typeface="Arial"/>
                <a:hlinkClick r:id="rId5"/>
              </a:rPr>
              <a:t>AHRQ_HES@ahrq.hhs.gov</a:t>
            </a:r>
            <a:endParaRPr lang="en-US" sz="1400" b="0">
              <a:highlight>
                <a:srgbClr val="FFFF00"/>
              </a:highlight>
              <a:latin typeface="Arial"/>
              <a:cs typeface="Arial"/>
            </a:endParaRPr>
          </a:p>
        </p:txBody>
      </p:sp>
    </p:spTree>
    <p:extLst>
      <p:ext uri="{BB962C8B-B14F-4D97-AF65-F5344CB8AC3E}">
        <p14:creationId xmlns:p14="http://schemas.microsoft.com/office/powerpoint/2010/main" val="3577477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19D0-0370-D69C-CA9C-ED166D3EA6A8}"/>
              </a:ext>
            </a:extLst>
          </p:cNvPr>
          <p:cNvSpPr>
            <a:spLocks noGrp="1"/>
          </p:cNvSpPr>
          <p:nvPr>
            <p:ph type="title"/>
          </p:nvPr>
        </p:nvSpPr>
        <p:spPr>
          <a:xfrm>
            <a:off x="1676400" y="-1117600"/>
            <a:ext cx="8839200" cy="1117600"/>
          </a:xfrm>
        </p:spPr>
        <p:txBody>
          <a:bodyPr vert="horz" lIns="91440" tIns="45720" rIns="91440" bIns="45720" rtlCol="0" anchor="b">
            <a:normAutofit fontScale="90000"/>
          </a:bodyPr>
          <a:lstStyle/>
          <a:p>
            <a:pPr marL="0" indent="0"/>
            <a:r>
              <a:rPr lang="en-US" dirty="0">
                <a:cs typeface="Arial"/>
              </a:rPr>
              <a:t>2. Monitoring, Feedback and Evaluation Core</a:t>
            </a:r>
            <a:endParaRPr lang="en-US" sz="4000" dirty="0">
              <a:cs typeface="Arial"/>
            </a:endParaRPr>
          </a:p>
        </p:txBody>
      </p:sp>
      <p:sp>
        <p:nvSpPr>
          <p:cNvPr id="3" name="Content Placeholder 2">
            <a:extLst>
              <a:ext uri="{FF2B5EF4-FFF2-40B4-BE49-F238E27FC236}">
                <a16:creationId xmlns:a16="http://schemas.microsoft.com/office/drawing/2014/main" id="{2480F038-01F0-2E88-49C4-B1CE15F9D2FB}"/>
              </a:ext>
            </a:extLst>
          </p:cNvPr>
          <p:cNvSpPr>
            <a:spLocks noGrp="1"/>
          </p:cNvSpPr>
          <p:nvPr>
            <p:ph idx="1"/>
          </p:nvPr>
        </p:nvSpPr>
        <p:spPr/>
        <p:txBody>
          <a:bodyPr vert="horz" lIns="91440" tIns="45720" rIns="91440" bIns="45720" rtlCol="0" anchor="t">
            <a:normAutofit/>
          </a:bodyPr>
          <a:lstStyle/>
          <a:p>
            <a:pPr marL="0" indent="0" algn="ctr">
              <a:buNone/>
            </a:pPr>
            <a:endParaRPr lang="en-US" b="1" dirty="0">
              <a:cs typeface="Arial"/>
            </a:endParaRPr>
          </a:p>
          <a:p>
            <a:pPr marL="0" indent="0" algn="ctr">
              <a:buNone/>
            </a:pPr>
            <a:endParaRPr lang="en-US" b="1" dirty="0">
              <a:cs typeface="Arial"/>
            </a:endParaRPr>
          </a:p>
          <a:p>
            <a:pPr marL="0" indent="0" algn="ctr">
              <a:buNone/>
            </a:pPr>
            <a:r>
              <a:rPr lang="en-US" sz="3600" b="1" dirty="0">
                <a:cs typeface="Arial"/>
              </a:rPr>
              <a:t>OVERVIEW OF NOFO REQUIREMENTS</a:t>
            </a:r>
          </a:p>
          <a:p>
            <a:pPr marL="0" indent="0">
              <a:buNone/>
            </a:pPr>
            <a:endParaRPr lang="en-US" sz="3200" dirty="0">
              <a:cs typeface="Arial"/>
            </a:endParaRPr>
          </a:p>
          <a:p>
            <a:pPr marL="0" indent="0" algn="ctr">
              <a:buNone/>
            </a:pPr>
            <a:r>
              <a:rPr lang="en-US" sz="3200" dirty="0">
                <a:solidFill>
                  <a:schemeClr val="bg1">
                    <a:lumMod val="49000"/>
                  </a:schemeClr>
                </a:solidFill>
                <a:cs typeface="Arial"/>
              </a:rPr>
              <a:t>1.Engagement, Training, Education, and Assistance Core</a:t>
            </a:r>
            <a:endParaRPr lang="en-US" sz="3600" b="1" dirty="0">
              <a:solidFill>
                <a:schemeClr val="bg1">
                  <a:lumMod val="49000"/>
                </a:schemeClr>
              </a:solidFill>
              <a:cs typeface="Arial"/>
            </a:endParaRPr>
          </a:p>
          <a:p>
            <a:pPr marL="0" indent="0" algn="ctr">
              <a:buNone/>
            </a:pPr>
            <a:endParaRPr lang="en-US" sz="3200" dirty="0">
              <a:solidFill>
                <a:schemeClr val="bg1">
                  <a:lumMod val="49000"/>
                </a:schemeClr>
              </a:solidFill>
              <a:cs typeface="Arial"/>
            </a:endParaRPr>
          </a:p>
          <a:p>
            <a:pPr marL="0" indent="0" algn="ctr">
              <a:buNone/>
            </a:pPr>
            <a:r>
              <a:rPr lang="en-US" sz="3200" b="1" dirty="0">
                <a:cs typeface="Arial"/>
              </a:rPr>
              <a:t>2. Monitoring, Feedback and Evaluation Core</a:t>
            </a:r>
            <a:endParaRPr lang="en-US" sz="3600" b="1" dirty="0">
              <a:cs typeface="Arial"/>
            </a:endParaRPr>
          </a:p>
          <a:p>
            <a:pPr marL="0" indent="0">
              <a:buNone/>
            </a:pPr>
            <a:endParaRPr lang="en-US" sz="3200" b="1" dirty="0">
              <a:cs typeface="Arial"/>
            </a:endParaRPr>
          </a:p>
          <a:p>
            <a:pPr marL="742950" indent="-742950" algn="ctr">
              <a:buAutoNum type="arabicPeriod"/>
            </a:pPr>
            <a:endParaRPr lang="en-US" sz="1600" dirty="0">
              <a:solidFill>
                <a:schemeClr val="bg2">
                  <a:lumMod val="90000"/>
                </a:schemeClr>
              </a:solidFill>
              <a:cs typeface="Arial"/>
            </a:endParaRPr>
          </a:p>
        </p:txBody>
      </p:sp>
      <p:sp>
        <p:nvSpPr>
          <p:cNvPr id="4" name="Slide Number Placeholder 3">
            <a:extLst>
              <a:ext uri="{FF2B5EF4-FFF2-40B4-BE49-F238E27FC236}">
                <a16:creationId xmlns:a16="http://schemas.microsoft.com/office/drawing/2014/main" id="{58AB7244-5A73-1C05-C2AB-9C6FA95D10A2}"/>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20</a:t>
            </a:fld>
            <a:endParaRPr lang="en-US"/>
          </a:p>
        </p:txBody>
      </p:sp>
    </p:spTree>
    <p:extLst>
      <p:ext uri="{BB962C8B-B14F-4D97-AF65-F5344CB8AC3E}">
        <p14:creationId xmlns:p14="http://schemas.microsoft.com/office/powerpoint/2010/main" val="1870952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AC8-FFB4-1DBB-6257-664058E2BAA1}"/>
              </a:ext>
            </a:extLst>
          </p:cNvPr>
          <p:cNvSpPr>
            <a:spLocks noGrp="1"/>
          </p:cNvSpPr>
          <p:nvPr>
            <p:ph type="title"/>
          </p:nvPr>
        </p:nvSpPr>
        <p:spPr>
          <a:xfrm>
            <a:off x="867937" y="304800"/>
            <a:ext cx="9647663" cy="617884"/>
          </a:xfrm>
        </p:spPr>
        <p:txBody>
          <a:bodyPr>
            <a:normAutofit fontScale="90000"/>
          </a:bodyPr>
          <a:lstStyle/>
          <a:p>
            <a:r>
              <a:rPr lang="en-US">
                <a:cs typeface="Arial"/>
              </a:rPr>
              <a:t>Monitoring, Feedback, and Evaluation Core: Requirements</a:t>
            </a:r>
          </a:p>
        </p:txBody>
      </p:sp>
      <p:sp>
        <p:nvSpPr>
          <p:cNvPr id="3" name="Content Placeholder 2">
            <a:extLst>
              <a:ext uri="{FF2B5EF4-FFF2-40B4-BE49-F238E27FC236}">
                <a16:creationId xmlns:a16="http://schemas.microsoft.com/office/drawing/2014/main" id="{839E8CF7-5492-F62B-71A8-B87F8953E85F}"/>
              </a:ext>
            </a:extLst>
          </p:cNvPr>
          <p:cNvSpPr>
            <a:spLocks noGrp="1"/>
          </p:cNvSpPr>
          <p:nvPr>
            <p:ph idx="1"/>
          </p:nvPr>
        </p:nvSpPr>
        <p:spPr>
          <a:xfrm>
            <a:off x="609600" y="1712291"/>
            <a:ext cx="10595297" cy="5124203"/>
          </a:xfrm>
        </p:spPr>
        <p:txBody>
          <a:bodyPr vert="horz" lIns="91440" tIns="45720" rIns="91440" bIns="45720" rtlCol="0" anchor="t">
            <a:normAutofit fontScale="70000" lnSpcReduction="20000"/>
          </a:bodyPr>
          <a:lstStyle/>
          <a:p>
            <a:pPr marL="462280" indent="-457200">
              <a:spcBef>
                <a:spcPts val="0"/>
              </a:spcBef>
              <a:spcAft>
                <a:spcPts val="1200"/>
              </a:spcAft>
            </a:pPr>
            <a:r>
              <a:rPr lang="en-US" sz="4000">
                <a:cs typeface="Arial"/>
              </a:rPr>
              <a:t>Collect and analyze qualitative and quantitative data to </a:t>
            </a:r>
            <a:r>
              <a:rPr lang="en-US" sz="4000" b="1">
                <a:cs typeface="Arial"/>
              </a:rPr>
              <a:t>inform, monitor, and evaluate the Cooperative's improvement initiative</a:t>
            </a:r>
            <a:r>
              <a:rPr lang="en-US" sz="4000">
                <a:cs typeface="Arial"/>
              </a:rPr>
              <a:t>.</a:t>
            </a:r>
          </a:p>
          <a:p>
            <a:pPr marL="462280" indent="-457200">
              <a:spcBef>
                <a:spcPts val="0"/>
              </a:spcBef>
              <a:spcAft>
                <a:spcPts val="1200"/>
              </a:spcAft>
            </a:pPr>
            <a:r>
              <a:rPr lang="en-US" sz="4000">
                <a:cs typeface="Arial"/>
              </a:rPr>
              <a:t>Collect and summarize </a:t>
            </a:r>
            <a:r>
              <a:rPr lang="en-US" sz="4000" b="1">
                <a:cs typeface="Arial"/>
              </a:rPr>
              <a:t>PCOR evidence </a:t>
            </a:r>
            <a:r>
              <a:rPr lang="en-US" sz="4000">
                <a:cs typeface="Arial"/>
              </a:rPr>
              <a:t>on improvements and strategies for the Cooperative’s initiative.</a:t>
            </a:r>
          </a:p>
          <a:p>
            <a:pPr marL="462280" indent="-457200">
              <a:spcBef>
                <a:spcPts val="0"/>
              </a:spcBef>
              <a:spcAft>
                <a:spcPts val="1200"/>
              </a:spcAft>
            </a:pPr>
            <a:r>
              <a:rPr lang="en-US" sz="4000" b="1">
                <a:cs typeface="Arial"/>
              </a:rPr>
              <a:t>Monitor</a:t>
            </a:r>
            <a:r>
              <a:rPr lang="en-US" sz="4000">
                <a:cs typeface="Arial"/>
              </a:rPr>
              <a:t> the Cooperative's activities and performance.</a:t>
            </a:r>
            <a:endParaRPr lang="en-US" sz="3600">
              <a:cs typeface="Arial"/>
            </a:endParaRPr>
          </a:p>
          <a:p>
            <a:pPr marL="462280" indent="-457200">
              <a:spcBef>
                <a:spcPts val="0"/>
              </a:spcBef>
              <a:spcAft>
                <a:spcPts val="1200"/>
              </a:spcAft>
            </a:pPr>
            <a:r>
              <a:rPr lang="en-US" sz="4000">
                <a:cs typeface="Arial"/>
              </a:rPr>
              <a:t>Use self-monitoring and local evaluation data to support </a:t>
            </a:r>
            <a:r>
              <a:rPr lang="en-US" sz="4000" b="1">
                <a:cs typeface="Arial"/>
              </a:rPr>
              <a:t>ongoing improvement </a:t>
            </a:r>
            <a:r>
              <a:rPr lang="en-US" sz="4000">
                <a:cs typeface="Arial"/>
              </a:rPr>
              <a:t>of the initiative.</a:t>
            </a:r>
          </a:p>
          <a:p>
            <a:pPr marL="462280" indent="-457200">
              <a:spcBef>
                <a:spcPts val="0"/>
              </a:spcBef>
              <a:spcAft>
                <a:spcPts val="1200"/>
              </a:spcAft>
            </a:pPr>
            <a:r>
              <a:rPr lang="en-US" sz="4000" b="1">
                <a:cs typeface="Arial"/>
              </a:rPr>
              <a:t>Evaluate</a:t>
            </a:r>
            <a:r>
              <a:rPr lang="en-US" sz="4000">
                <a:cs typeface="Arial"/>
              </a:rPr>
              <a:t> the Cooperative’s implementation and impact.</a:t>
            </a:r>
          </a:p>
          <a:p>
            <a:pPr marL="5080" indent="0">
              <a:buNone/>
            </a:pPr>
            <a:r>
              <a:rPr lang="en-US" sz="4000">
                <a:cs typeface="Arial"/>
              </a:rPr>
              <a:t>Activities </a:t>
            </a:r>
            <a:r>
              <a:rPr lang="en-US" sz="4000" b="1">
                <a:cs typeface="Arial"/>
              </a:rPr>
              <a:t>must</a:t>
            </a:r>
            <a:r>
              <a:rPr lang="en-US" sz="4000">
                <a:cs typeface="Arial"/>
              </a:rPr>
              <a:t> be performed by an organization within the state that can conduct a rigorous and independent evaluation.</a:t>
            </a:r>
          </a:p>
        </p:txBody>
      </p:sp>
      <p:sp>
        <p:nvSpPr>
          <p:cNvPr id="4" name="Slide Number Placeholder 3">
            <a:extLst>
              <a:ext uri="{FF2B5EF4-FFF2-40B4-BE49-F238E27FC236}">
                <a16:creationId xmlns:a16="http://schemas.microsoft.com/office/drawing/2014/main" id="{4E7D2A11-ECB6-DB64-E5B9-0AA9E1BFD63E}"/>
              </a:ext>
            </a:extLst>
          </p:cNvPr>
          <p:cNvSpPr>
            <a:spLocks noGrp="1"/>
          </p:cNvSpPr>
          <p:nvPr>
            <p:ph type="sldNum" sz="quarter" idx="10"/>
          </p:nvPr>
        </p:nvSpPr>
        <p:spPr/>
        <p:txBody>
          <a:bodyPr/>
          <a:lstStyle/>
          <a:p>
            <a:fld id="{85F5B7A5-34A7-4AB0-A34F-A4DF2002FA98}" type="slidenum">
              <a:rPr lang="en-US" smtClean="0"/>
              <a:t>21</a:t>
            </a:fld>
            <a:endParaRPr lang="en-US"/>
          </a:p>
        </p:txBody>
      </p:sp>
    </p:spTree>
    <p:extLst>
      <p:ext uri="{BB962C8B-B14F-4D97-AF65-F5344CB8AC3E}">
        <p14:creationId xmlns:p14="http://schemas.microsoft.com/office/powerpoint/2010/main" val="3536888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AC8-FFB4-1DBB-6257-664058E2BAA1}"/>
              </a:ext>
            </a:extLst>
          </p:cNvPr>
          <p:cNvSpPr>
            <a:spLocks noGrp="1"/>
          </p:cNvSpPr>
          <p:nvPr>
            <p:ph type="title"/>
          </p:nvPr>
        </p:nvSpPr>
        <p:spPr>
          <a:xfrm>
            <a:off x="867937" y="304800"/>
            <a:ext cx="9647663" cy="617884"/>
          </a:xfrm>
        </p:spPr>
        <p:txBody>
          <a:bodyPr>
            <a:normAutofit fontScale="90000"/>
          </a:bodyPr>
          <a:lstStyle/>
          <a:p>
            <a:r>
              <a:rPr lang="en-US">
                <a:cs typeface="Arial"/>
              </a:rPr>
              <a:t>Monitoring, Feedback, and Evaluation Core: Monitoring</a:t>
            </a:r>
          </a:p>
        </p:txBody>
      </p:sp>
      <p:sp>
        <p:nvSpPr>
          <p:cNvPr id="3" name="Content Placeholder 2">
            <a:extLst>
              <a:ext uri="{FF2B5EF4-FFF2-40B4-BE49-F238E27FC236}">
                <a16:creationId xmlns:a16="http://schemas.microsoft.com/office/drawing/2014/main" id="{839E8CF7-5492-F62B-71A8-B87F8953E85F}"/>
              </a:ext>
            </a:extLst>
          </p:cNvPr>
          <p:cNvSpPr>
            <a:spLocks noGrp="1"/>
          </p:cNvSpPr>
          <p:nvPr>
            <p:ph idx="1"/>
          </p:nvPr>
        </p:nvSpPr>
        <p:spPr>
          <a:xfrm>
            <a:off x="609600" y="1712291"/>
            <a:ext cx="11127259" cy="4470709"/>
          </a:xfrm>
        </p:spPr>
        <p:txBody>
          <a:bodyPr vert="horz" lIns="91440" tIns="45720" rIns="91440" bIns="45720" rtlCol="0" anchor="t">
            <a:noAutofit/>
          </a:bodyPr>
          <a:lstStyle/>
          <a:p>
            <a:r>
              <a:rPr lang="en-US" sz="2400" b="1">
                <a:cs typeface="Arial"/>
              </a:rPr>
              <a:t>Monitor and collect data</a:t>
            </a:r>
            <a:r>
              <a:rPr lang="en-US" sz="2400">
                <a:cs typeface="Arial"/>
              </a:rPr>
              <a:t> on the Cooperative’s governance, operations, functioning, and initiative, and </a:t>
            </a:r>
            <a:r>
              <a:rPr lang="en-US" sz="2400" b="1">
                <a:cs typeface="Arial"/>
              </a:rPr>
              <a:t>share these data with the NEC</a:t>
            </a:r>
            <a:r>
              <a:rPr lang="en-US" sz="2400">
                <a:cs typeface="Arial"/>
              </a:rPr>
              <a:t>.</a:t>
            </a:r>
          </a:p>
          <a:p>
            <a:endParaRPr lang="en-US" sz="2400">
              <a:cs typeface="Arial"/>
            </a:endParaRPr>
          </a:p>
          <a:p>
            <a:r>
              <a:rPr lang="en-US" sz="2400" b="1">
                <a:cs typeface="Arial"/>
              </a:rPr>
              <a:t>Report to NEC</a:t>
            </a:r>
            <a:r>
              <a:rPr lang="en-US" sz="2400">
                <a:cs typeface="Arial"/>
              </a:rPr>
              <a:t> on common</a:t>
            </a:r>
            <a:r>
              <a:rPr lang="en-US" sz="2400">
                <a:solidFill>
                  <a:srgbClr val="FF0000"/>
                </a:solidFill>
                <a:cs typeface="Arial"/>
              </a:rPr>
              <a:t> </a:t>
            </a:r>
            <a:r>
              <a:rPr lang="en-US" sz="2400">
                <a:cs typeface="Arial"/>
              </a:rPr>
              <a:t>measures of practice context, practice-level capacity, implementation, and process measures regarding the initiative's development, uptake of improvements, and implementation strategies.</a:t>
            </a:r>
          </a:p>
          <a:p>
            <a:endParaRPr lang="en-US" sz="2400">
              <a:cs typeface="Arial"/>
            </a:endParaRPr>
          </a:p>
          <a:p>
            <a:r>
              <a:rPr lang="en-US" sz="2400">
                <a:cs typeface="Arial"/>
              </a:rPr>
              <a:t>Propose monitoring metrics and other measures, recognizing that Cooperatives will </a:t>
            </a:r>
            <a:r>
              <a:rPr lang="en-US" sz="2400" b="1">
                <a:cs typeface="Arial"/>
              </a:rPr>
              <a:t>ultimately develop and use standard reporting measures identified in collaboration with the NEC after award</a:t>
            </a:r>
            <a:r>
              <a:rPr lang="en-US" sz="2400">
                <a:cs typeface="Arial"/>
              </a:rPr>
              <a:t>. Each Cooperative </a:t>
            </a:r>
            <a:r>
              <a:rPr lang="en-US" sz="2400" b="1">
                <a:cs typeface="Arial"/>
              </a:rPr>
              <a:t>may collect additional data beyond </a:t>
            </a:r>
            <a:r>
              <a:rPr lang="en-US" sz="2400">
                <a:cs typeface="Arial"/>
              </a:rPr>
              <a:t>these standard reporting measures.</a:t>
            </a:r>
          </a:p>
        </p:txBody>
      </p:sp>
      <p:sp>
        <p:nvSpPr>
          <p:cNvPr id="4" name="Slide Number Placeholder 3">
            <a:extLst>
              <a:ext uri="{FF2B5EF4-FFF2-40B4-BE49-F238E27FC236}">
                <a16:creationId xmlns:a16="http://schemas.microsoft.com/office/drawing/2014/main" id="{4E7D2A11-ECB6-DB64-E5B9-0AA9E1BFD63E}"/>
              </a:ext>
            </a:extLst>
          </p:cNvPr>
          <p:cNvSpPr>
            <a:spLocks noGrp="1"/>
          </p:cNvSpPr>
          <p:nvPr>
            <p:ph type="sldNum" sz="quarter" idx="10"/>
          </p:nvPr>
        </p:nvSpPr>
        <p:spPr/>
        <p:txBody>
          <a:bodyPr/>
          <a:lstStyle/>
          <a:p>
            <a:fld id="{85F5B7A5-34A7-4AB0-A34F-A4DF2002FA98}" type="slidenum">
              <a:rPr lang="en-US" smtClean="0"/>
              <a:t>22</a:t>
            </a:fld>
            <a:endParaRPr lang="en-US"/>
          </a:p>
        </p:txBody>
      </p:sp>
    </p:spTree>
    <p:extLst>
      <p:ext uri="{BB962C8B-B14F-4D97-AF65-F5344CB8AC3E}">
        <p14:creationId xmlns:p14="http://schemas.microsoft.com/office/powerpoint/2010/main" val="1832493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AC8-FFB4-1DBB-6257-664058E2BAA1}"/>
              </a:ext>
            </a:extLst>
          </p:cNvPr>
          <p:cNvSpPr>
            <a:spLocks noGrp="1"/>
          </p:cNvSpPr>
          <p:nvPr>
            <p:ph type="title"/>
          </p:nvPr>
        </p:nvSpPr>
        <p:spPr>
          <a:xfrm>
            <a:off x="867937" y="304800"/>
            <a:ext cx="9647663" cy="617884"/>
          </a:xfrm>
        </p:spPr>
        <p:txBody>
          <a:bodyPr>
            <a:normAutofit fontScale="90000"/>
          </a:bodyPr>
          <a:lstStyle/>
          <a:p>
            <a:r>
              <a:rPr lang="en-US">
                <a:cs typeface="Arial"/>
              </a:rPr>
              <a:t>Monitoring, Feedback, and Evaluation Core: Feedback and Improvement</a:t>
            </a:r>
          </a:p>
        </p:txBody>
      </p:sp>
      <p:sp>
        <p:nvSpPr>
          <p:cNvPr id="3" name="Content Placeholder 2">
            <a:extLst>
              <a:ext uri="{FF2B5EF4-FFF2-40B4-BE49-F238E27FC236}">
                <a16:creationId xmlns:a16="http://schemas.microsoft.com/office/drawing/2014/main" id="{839E8CF7-5492-F62B-71A8-B87F8953E85F}"/>
              </a:ext>
            </a:extLst>
          </p:cNvPr>
          <p:cNvSpPr>
            <a:spLocks noGrp="1"/>
          </p:cNvSpPr>
          <p:nvPr>
            <p:ph idx="1"/>
          </p:nvPr>
        </p:nvSpPr>
        <p:spPr>
          <a:xfrm>
            <a:off x="609600" y="1712291"/>
            <a:ext cx="11127259" cy="4470709"/>
          </a:xfrm>
        </p:spPr>
        <p:txBody>
          <a:bodyPr vert="horz" lIns="91440" tIns="45720" rIns="91440" bIns="45720" rtlCol="0" anchor="t">
            <a:normAutofit/>
          </a:bodyPr>
          <a:lstStyle/>
          <a:p>
            <a:pPr marL="462280" indent="-457200">
              <a:spcBef>
                <a:spcPts val="0"/>
              </a:spcBef>
              <a:spcAft>
                <a:spcPts val="1800"/>
              </a:spcAft>
            </a:pPr>
            <a:r>
              <a:rPr lang="en-US" sz="2400">
                <a:cs typeface="Arial"/>
              </a:rPr>
              <a:t>Propose </a:t>
            </a:r>
            <a:r>
              <a:rPr lang="en-US" sz="2400" b="1">
                <a:cs typeface="Arial"/>
              </a:rPr>
              <a:t>an approach for using self-monitoring and local evaluation data</a:t>
            </a:r>
            <a:r>
              <a:rPr lang="en-US" sz="2400">
                <a:cs typeface="Arial"/>
              </a:rPr>
              <a:t> to support ongoing improvement of the initiative.</a:t>
            </a:r>
            <a:endParaRPr lang="en-US">
              <a:cs typeface="Arial"/>
            </a:endParaRPr>
          </a:p>
          <a:p>
            <a:pPr marL="462280" indent="-457200">
              <a:spcBef>
                <a:spcPts val="0"/>
              </a:spcBef>
              <a:spcAft>
                <a:spcPts val="1800"/>
              </a:spcAft>
            </a:pPr>
            <a:r>
              <a:rPr lang="en-US" sz="2400">
                <a:cs typeface="Arial"/>
              </a:rPr>
              <a:t>Detail a process for sharing monitoring and local evaluation data within the Cooperative to </a:t>
            </a:r>
            <a:r>
              <a:rPr lang="en-US" sz="2400" b="1">
                <a:cs typeface="Arial"/>
              </a:rPr>
              <a:t>inform subsequent improvements</a:t>
            </a:r>
            <a:r>
              <a:rPr lang="en-US" sz="2400">
                <a:cs typeface="Arial"/>
              </a:rPr>
              <a:t>.</a:t>
            </a:r>
          </a:p>
          <a:p>
            <a:pPr marL="462280" indent="-457200">
              <a:spcBef>
                <a:spcPts val="0"/>
              </a:spcBef>
              <a:spcAft>
                <a:spcPts val="1800"/>
              </a:spcAft>
            </a:pPr>
            <a:r>
              <a:rPr lang="en-US" sz="2400" b="1">
                <a:cs typeface="Arial"/>
              </a:rPr>
              <a:t>Share monitoring results </a:t>
            </a:r>
            <a:r>
              <a:rPr lang="en-US" sz="2400">
                <a:cs typeface="Arial"/>
              </a:rPr>
              <a:t>and information regularly with partners in the state or sub-state region and the NCC.</a:t>
            </a:r>
          </a:p>
          <a:p>
            <a:pPr marL="462280" indent="-457200">
              <a:spcBef>
                <a:spcPts val="0"/>
              </a:spcBef>
              <a:spcAft>
                <a:spcPts val="1800"/>
              </a:spcAft>
            </a:pPr>
            <a:r>
              <a:rPr lang="en-US" sz="2400" b="1">
                <a:cs typeface="Arial"/>
              </a:rPr>
              <a:t>Translate evaluation findings into information useful to the Cooperative</a:t>
            </a:r>
            <a:r>
              <a:rPr lang="en-US" sz="2400">
                <a:cs typeface="Arial"/>
              </a:rPr>
              <a:t>, the Multistakeholder Council, healthcare delivery organizations, and decision-makers across the state.</a:t>
            </a:r>
          </a:p>
        </p:txBody>
      </p:sp>
      <p:sp>
        <p:nvSpPr>
          <p:cNvPr id="4" name="Slide Number Placeholder 3">
            <a:extLst>
              <a:ext uri="{FF2B5EF4-FFF2-40B4-BE49-F238E27FC236}">
                <a16:creationId xmlns:a16="http://schemas.microsoft.com/office/drawing/2014/main" id="{4E7D2A11-ECB6-DB64-E5B9-0AA9E1BFD63E}"/>
              </a:ext>
            </a:extLst>
          </p:cNvPr>
          <p:cNvSpPr>
            <a:spLocks noGrp="1"/>
          </p:cNvSpPr>
          <p:nvPr>
            <p:ph type="sldNum" sz="quarter" idx="10"/>
          </p:nvPr>
        </p:nvSpPr>
        <p:spPr/>
        <p:txBody>
          <a:bodyPr/>
          <a:lstStyle/>
          <a:p>
            <a:fld id="{85F5B7A5-34A7-4AB0-A34F-A4DF2002FA98}" type="slidenum">
              <a:rPr lang="en-US" smtClean="0"/>
              <a:t>23</a:t>
            </a:fld>
            <a:endParaRPr lang="en-US"/>
          </a:p>
        </p:txBody>
      </p:sp>
    </p:spTree>
    <p:extLst>
      <p:ext uri="{BB962C8B-B14F-4D97-AF65-F5344CB8AC3E}">
        <p14:creationId xmlns:p14="http://schemas.microsoft.com/office/powerpoint/2010/main" val="2410864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AC8-FFB4-1DBB-6257-664058E2BAA1}"/>
              </a:ext>
            </a:extLst>
          </p:cNvPr>
          <p:cNvSpPr>
            <a:spLocks noGrp="1"/>
          </p:cNvSpPr>
          <p:nvPr>
            <p:ph type="title"/>
          </p:nvPr>
        </p:nvSpPr>
        <p:spPr>
          <a:xfrm>
            <a:off x="867937" y="304800"/>
            <a:ext cx="9647663" cy="617884"/>
          </a:xfrm>
        </p:spPr>
        <p:txBody>
          <a:bodyPr>
            <a:normAutofit fontScale="90000"/>
          </a:bodyPr>
          <a:lstStyle/>
          <a:p>
            <a:r>
              <a:rPr lang="en-US">
                <a:cs typeface="Arial"/>
              </a:rPr>
              <a:t>Monitoring, Feedback, and Evaluation Core:</a:t>
            </a:r>
            <a:br>
              <a:rPr lang="en-US">
                <a:cs typeface="Arial"/>
              </a:rPr>
            </a:br>
            <a:r>
              <a:rPr lang="en-US">
                <a:cs typeface="Arial"/>
              </a:rPr>
              <a:t>Implementation and Impact</a:t>
            </a:r>
          </a:p>
        </p:txBody>
      </p:sp>
      <p:sp>
        <p:nvSpPr>
          <p:cNvPr id="3" name="Content Placeholder 2">
            <a:extLst>
              <a:ext uri="{FF2B5EF4-FFF2-40B4-BE49-F238E27FC236}">
                <a16:creationId xmlns:a16="http://schemas.microsoft.com/office/drawing/2014/main" id="{839E8CF7-5492-F62B-71A8-B87F8953E85F}"/>
              </a:ext>
            </a:extLst>
          </p:cNvPr>
          <p:cNvSpPr>
            <a:spLocks noGrp="1"/>
          </p:cNvSpPr>
          <p:nvPr>
            <p:ph idx="1"/>
          </p:nvPr>
        </p:nvSpPr>
        <p:spPr>
          <a:xfrm>
            <a:off x="609600" y="1712291"/>
            <a:ext cx="11127259" cy="4470709"/>
          </a:xfrm>
        </p:spPr>
        <p:txBody>
          <a:bodyPr vert="horz" lIns="91440" tIns="45720" rIns="91440" bIns="45720" rtlCol="0" anchor="t">
            <a:normAutofit/>
          </a:bodyPr>
          <a:lstStyle/>
          <a:p>
            <a:pPr marL="5080" indent="0">
              <a:buNone/>
            </a:pPr>
            <a:r>
              <a:rPr lang="en-US" sz="2400" b="1">
                <a:cs typeface="Arial"/>
              </a:rPr>
              <a:t>Evaluate the Cooperative’s implementation of the initiative and impact of their activities</a:t>
            </a:r>
            <a:r>
              <a:rPr lang="en-US" sz="2400">
                <a:cs typeface="Arial"/>
              </a:rPr>
              <a:t>, including</a:t>
            </a:r>
            <a:endParaRPr lang="en-US"/>
          </a:p>
          <a:p>
            <a:r>
              <a:rPr lang="en-US" sz="2400">
                <a:cs typeface="Arial"/>
              </a:rPr>
              <a:t>Implementation of the overall Cooperative</a:t>
            </a:r>
          </a:p>
          <a:p>
            <a:r>
              <a:rPr lang="en-US" sz="2400">
                <a:cs typeface="Arial"/>
              </a:rPr>
              <a:t>Improvement in organizational outcomes</a:t>
            </a:r>
          </a:p>
          <a:p>
            <a:r>
              <a:rPr lang="en-US" sz="2400">
                <a:cs typeface="Arial"/>
              </a:rPr>
              <a:t>The role of health information technology</a:t>
            </a:r>
          </a:p>
          <a:p>
            <a:r>
              <a:rPr lang="en-US" sz="2400">
                <a:cs typeface="Arial"/>
              </a:rPr>
              <a:t>Adoption, implementation, and sustainment of PCOR evidence-based, patient-centered healthcare delivery improvements throughout the initiative</a:t>
            </a:r>
          </a:p>
          <a:p>
            <a:r>
              <a:rPr lang="en-US" sz="2400">
                <a:cs typeface="Arial"/>
              </a:rPr>
              <a:t>The impact of the Cooperative and its initiative</a:t>
            </a:r>
          </a:p>
          <a:p>
            <a:r>
              <a:rPr lang="en-US" sz="2400">
                <a:cs typeface="Arial"/>
              </a:rPr>
              <a:t>Impacts on health equity</a:t>
            </a:r>
          </a:p>
        </p:txBody>
      </p:sp>
      <p:sp>
        <p:nvSpPr>
          <p:cNvPr id="4" name="Slide Number Placeholder 3">
            <a:extLst>
              <a:ext uri="{FF2B5EF4-FFF2-40B4-BE49-F238E27FC236}">
                <a16:creationId xmlns:a16="http://schemas.microsoft.com/office/drawing/2014/main" id="{4E7D2A11-ECB6-DB64-E5B9-0AA9E1BFD63E}"/>
              </a:ext>
            </a:extLst>
          </p:cNvPr>
          <p:cNvSpPr>
            <a:spLocks noGrp="1"/>
          </p:cNvSpPr>
          <p:nvPr>
            <p:ph type="sldNum" sz="quarter" idx="10"/>
          </p:nvPr>
        </p:nvSpPr>
        <p:spPr/>
        <p:txBody>
          <a:bodyPr/>
          <a:lstStyle/>
          <a:p>
            <a:fld id="{85F5B7A5-34A7-4AB0-A34F-A4DF2002FA98}" type="slidenum">
              <a:rPr lang="en-US" smtClean="0"/>
              <a:t>24</a:t>
            </a:fld>
            <a:endParaRPr lang="en-US"/>
          </a:p>
        </p:txBody>
      </p:sp>
    </p:spTree>
    <p:extLst>
      <p:ext uri="{BB962C8B-B14F-4D97-AF65-F5344CB8AC3E}">
        <p14:creationId xmlns:p14="http://schemas.microsoft.com/office/powerpoint/2010/main" val="2624180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4045-8D2C-E403-75AE-4191FC767EC0}"/>
              </a:ext>
            </a:extLst>
          </p:cNvPr>
          <p:cNvSpPr>
            <a:spLocks noGrp="1"/>
          </p:cNvSpPr>
          <p:nvPr>
            <p:ph type="title"/>
          </p:nvPr>
        </p:nvSpPr>
        <p:spPr>
          <a:xfrm>
            <a:off x="1676400" y="-617884"/>
            <a:ext cx="8839200" cy="617884"/>
          </a:xfrm>
        </p:spPr>
        <p:txBody>
          <a:bodyPr vert="horz" lIns="91440" tIns="45720" rIns="91440" bIns="45720" rtlCol="0" anchor="b">
            <a:normAutofit fontScale="90000"/>
          </a:bodyPr>
          <a:lstStyle/>
          <a:p>
            <a:pPr marL="0" indent="0"/>
            <a:r>
              <a:rPr lang="en-US" dirty="0">
                <a:cs typeface="Arial"/>
              </a:rPr>
              <a:t>3. Administrative Core</a:t>
            </a:r>
          </a:p>
        </p:txBody>
      </p:sp>
      <p:sp>
        <p:nvSpPr>
          <p:cNvPr id="3" name="Content Placeholder 2">
            <a:extLst>
              <a:ext uri="{FF2B5EF4-FFF2-40B4-BE49-F238E27FC236}">
                <a16:creationId xmlns:a16="http://schemas.microsoft.com/office/drawing/2014/main" id="{2480F038-01F0-2E88-49C4-B1CE15F9D2FB}"/>
              </a:ext>
            </a:extLst>
          </p:cNvPr>
          <p:cNvSpPr>
            <a:spLocks noGrp="1"/>
          </p:cNvSpPr>
          <p:nvPr>
            <p:ph idx="1"/>
          </p:nvPr>
        </p:nvSpPr>
        <p:spPr/>
        <p:txBody>
          <a:bodyPr vert="horz" lIns="91440" tIns="45720" rIns="91440" bIns="45720" rtlCol="0" anchor="t">
            <a:normAutofit/>
          </a:bodyPr>
          <a:lstStyle/>
          <a:p>
            <a:pPr marL="0" indent="0" algn="ctr">
              <a:buNone/>
            </a:pPr>
            <a:endParaRPr lang="en-US" sz="3200" b="1" dirty="0">
              <a:cs typeface="Arial"/>
            </a:endParaRPr>
          </a:p>
          <a:p>
            <a:pPr marL="0" indent="0" algn="ctr">
              <a:buNone/>
            </a:pPr>
            <a:endParaRPr lang="en-US" sz="3200" b="1" dirty="0">
              <a:cs typeface="Arial"/>
            </a:endParaRPr>
          </a:p>
          <a:p>
            <a:pPr marL="0" indent="0" algn="ctr">
              <a:buNone/>
            </a:pPr>
            <a:r>
              <a:rPr lang="en-US" sz="3200" b="1" dirty="0">
                <a:cs typeface="Arial"/>
              </a:rPr>
              <a:t>OVERVIEW OF NOFO REQUIREMENTS</a:t>
            </a:r>
          </a:p>
          <a:p>
            <a:pPr marL="0" indent="0">
              <a:buNone/>
            </a:pPr>
            <a:endParaRPr lang="en-US" sz="3200" dirty="0">
              <a:cs typeface="Arial"/>
            </a:endParaRPr>
          </a:p>
          <a:p>
            <a:pPr marL="0" indent="0" algn="ctr">
              <a:buNone/>
            </a:pPr>
            <a:r>
              <a:rPr lang="en-US" sz="3200" dirty="0">
                <a:solidFill>
                  <a:schemeClr val="bg1">
                    <a:lumMod val="50000"/>
                  </a:schemeClr>
                </a:solidFill>
                <a:cs typeface="Arial"/>
              </a:rPr>
              <a:t>1.</a:t>
            </a:r>
            <a:r>
              <a:rPr lang="en-US" sz="3200" dirty="0">
                <a:solidFill>
                  <a:schemeClr val="bg1">
                    <a:lumMod val="49000"/>
                  </a:schemeClr>
                </a:solidFill>
                <a:cs typeface="Arial"/>
              </a:rPr>
              <a:t>Engagement, Training, Education, and Assistance Core</a:t>
            </a:r>
            <a:endParaRPr lang="en-US" sz="3200" b="1" dirty="0">
              <a:solidFill>
                <a:schemeClr val="bg1">
                  <a:lumMod val="49000"/>
                </a:schemeClr>
              </a:solidFill>
              <a:cs typeface="Arial"/>
            </a:endParaRPr>
          </a:p>
          <a:p>
            <a:pPr marL="0" indent="0" algn="ctr">
              <a:buNone/>
            </a:pPr>
            <a:r>
              <a:rPr lang="en-US" sz="3200" dirty="0">
                <a:solidFill>
                  <a:schemeClr val="bg1">
                    <a:lumMod val="50000"/>
                  </a:schemeClr>
                </a:solidFill>
                <a:cs typeface="Arial"/>
              </a:rPr>
              <a:t>2. </a:t>
            </a:r>
            <a:r>
              <a:rPr lang="en-US" sz="3200" dirty="0">
                <a:solidFill>
                  <a:schemeClr val="bg1">
                    <a:lumMod val="49000"/>
                  </a:schemeClr>
                </a:solidFill>
                <a:cs typeface="Arial"/>
              </a:rPr>
              <a:t>Monitoring, Feedback and Evaluation Core</a:t>
            </a:r>
            <a:endParaRPr lang="en-US" sz="3200" b="1" dirty="0">
              <a:solidFill>
                <a:schemeClr val="bg1">
                  <a:lumMod val="49000"/>
                </a:schemeClr>
              </a:solidFill>
              <a:cs typeface="Arial"/>
            </a:endParaRPr>
          </a:p>
          <a:p>
            <a:pPr marL="0" indent="0" algn="ctr">
              <a:buNone/>
            </a:pPr>
            <a:r>
              <a:rPr lang="en-US" sz="3200" b="1" dirty="0">
                <a:cs typeface="Arial"/>
              </a:rPr>
              <a:t>3. Administrative Core</a:t>
            </a:r>
          </a:p>
          <a:p>
            <a:pPr marL="742950" indent="-742950" algn="ctr">
              <a:buAutoNum type="arabicPeriod"/>
            </a:pPr>
            <a:endParaRPr lang="en-US" sz="3200" dirty="0">
              <a:solidFill>
                <a:schemeClr val="bg2">
                  <a:lumMod val="90000"/>
                </a:schemeClr>
              </a:solidFill>
              <a:cs typeface="Arial"/>
            </a:endParaRPr>
          </a:p>
        </p:txBody>
      </p:sp>
      <p:sp>
        <p:nvSpPr>
          <p:cNvPr id="4" name="Slide Number Placeholder 3">
            <a:extLst>
              <a:ext uri="{FF2B5EF4-FFF2-40B4-BE49-F238E27FC236}">
                <a16:creationId xmlns:a16="http://schemas.microsoft.com/office/drawing/2014/main" id="{58AB7244-5A73-1C05-C2AB-9C6FA95D10A2}"/>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25</a:t>
            </a:fld>
            <a:endParaRPr lang="en-US"/>
          </a:p>
        </p:txBody>
      </p:sp>
    </p:spTree>
    <p:extLst>
      <p:ext uri="{BB962C8B-B14F-4D97-AF65-F5344CB8AC3E}">
        <p14:creationId xmlns:p14="http://schemas.microsoft.com/office/powerpoint/2010/main" val="2755230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AC8-FFB4-1DBB-6257-664058E2BAA1}"/>
              </a:ext>
            </a:extLst>
          </p:cNvPr>
          <p:cNvSpPr>
            <a:spLocks noGrp="1"/>
          </p:cNvSpPr>
          <p:nvPr>
            <p:ph type="title"/>
          </p:nvPr>
        </p:nvSpPr>
        <p:spPr>
          <a:xfrm>
            <a:off x="867937" y="304800"/>
            <a:ext cx="9647663" cy="617884"/>
          </a:xfrm>
        </p:spPr>
        <p:txBody>
          <a:bodyPr>
            <a:normAutofit fontScale="90000"/>
          </a:bodyPr>
          <a:lstStyle/>
          <a:p>
            <a:r>
              <a:rPr lang="en-US">
                <a:cs typeface="Arial"/>
              </a:rPr>
              <a:t>Administrative Core: </a:t>
            </a:r>
            <a:br>
              <a:rPr lang="en-US">
                <a:cs typeface="Arial"/>
              </a:rPr>
            </a:br>
            <a:r>
              <a:rPr lang="en-US">
                <a:cs typeface="Arial"/>
              </a:rPr>
              <a:t>Requirements </a:t>
            </a:r>
            <a:endParaRPr lang="en-US"/>
          </a:p>
        </p:txBody>
      </p:sp>
      <p:sp>
        <p:nvSpPr>
          <p:cNvPr id="3" name="Content Placeholder 2">
            <a:extLst>
              <a:ext uri="{FF2B5EF4-FFF2-40B4-BE49-F238E27FC236}">
                <a16:creationId xmlns:a16="http://schemas.microsoft.com/office/drawing/2014/main" id="{839E8CF7-5492-F62B-71A8-B87F8953E85F}"/>
              </a:ext>
            </a:extLst>
          </p:cNvPr>
          <p:cNvSpPr>
            <a:spLocks noGrp="1"/>
          </p:cNvSpPr>
          <p:nvPr>
            <p:ph idx="1"/>
          </p:nvPr>
        </p:nvSpPr>
        <p:spPr>
          <a:xfrm>
            <a:off x="609600" y="1712291"/>
            <a:ext cx="10445112" cy="4408926"/>
          </a:xfrm>
        </p:spPr>
        <p:txBody>
          <a:bodyPr vert="horz" lIns="91440" tIns="45720" rIns="91440" bIns="45720" rtlCol="0" anchor="t">
            <a:normAutofit/>
          </a:bodyPr>
          <a:lstStyle/>
          <a:p>
            <a:pPr marL="462280" indent="-457200"/>
            <a:r>
              <a:rPr lang="en-US" b="1">
                <a:cs typeface="Arial"/>
              </a:rPr>
              <a:t>Manage, coordinate, and support </a:t>
            </a:r>
            <a:r>
              <a:rPr lang="en-US">
                <a:cs typeface="Arial"/>
              </a:rPr>
              <a:t>activities of the Cooperative and the initiative</a:t>
            </a:r>
          </a:p>
          <a:p>
            <a:pPr marL="347980" lvl="1" indent="0">
              <a:buNone/>
            </a:pPr>
            <a:endParaRPr lang="en-US" sz="2800">
              <a:cs typeface="Arial"/>
            </a:endParaRPr>
          </a:p>
          <a:p>
            <a:pPr marL="462280" indent="-457200"/>
            <a:r>
              <a:rPr lang="en-US">
                <a:cs typeface="Arial"/>
              </a:rPr>
              <a:t>Establish the </a:t>
            </a:r>
            <a:r>
              <a:rPr lang="en-US" b="1">
                <a:cs typeface="Arial"/>
              </a:rPr>
              <a:t>Multistakeholder Council </a:t>
            </a:r>
            <a:r>
              <a:rPr lang="en-US">
                <a:cs typeface="Arial"/>
              </a:rPr>
              <a:t>to provide expert advice and guidance to the Cooperative</a:t>
            </a:r>
          </a:p>
        </p:txBody>
      </p:sp>
      <p:sp>
        <p:nvSpPr>
          <p:cNvPr id="4" name="Slide Number Placeholder 3">
            <a:extLst>
              <a:ext uri="{FF2B5EF4-FFF2-40B4-BE49-F238E27FC236}">
                <a16:creationId xmlns:a16="http://schemas.microsoft.com/office/drawing/2014/main" id="{4E7D2A11-ECB6-DB64-E5B9-0AA9E1BFD63E}"/>
              </a:ext>
            </a:extLst>
          </p:cNvPr>
          <p:cNvSpPr>
            <a:spLocks noGrp="1"/>
          </p:cNvSpPr>
          <p:nvPr>
            <p:ph type="sldNum" sz="quarter" idx="10"/>
          </p:nvPr>
        </p:nvSpPr>
        <p:spPr/>
        <p:txBody>
          <a:bodyPr/>
          <a:lstStyle/>
          <a:p>
            <a:fld id="{85F5B7A5-34A7-4AB0-A34F-A4DF2002FA98}" type="slidenum">
              <a:rPr lang="en-US" smtClean="0"/>
              <a:t>26</a:t>
            </a:fld>
            <a:endParaRPr lang="en-US"/>
          </a:p>
        </p:txBody>
      </p:sp>
    </p:spTree>
    <p:extLst>
      <p:ext uri="{BB962C8B-B14F-4D97-AF65-F5344CB8AC3E}">
        <p14:creationId xmlns:p14="http://schemas.microsoft.com/office/powerpoint/2010/main" val="557518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AC8-FFB4-1DBB-6257-664058E2BAA1}"/>
              </a:ext>
            </a:extLst>
          </p:cNvPr>
          <p:cNvSpPr>
            <a:spLocks noGrp="1"/>
          </p:cNvSpPr>
          <p:nvPr>
            <p:ph type="title"/>
          </p:nvPr>
        </p:nvSpPr>
        <p:spPr>
          <a:xfrm>
            <a:off x="867937" y="304800"/>
            <a:ext cx="9647663" cy="617884"/>
          </a:xfrm>
        </p:spPr>
        <p:txBody>
          <a:bodyPr>
            <a:normAutofit fontScale="90000"/>
          </a:bodyPr>
          <a:lstStyle/>
          <a:p>
            <a:r>
              <a:rPr lang="en-US">
                <a:cs typeface="Arial"/>
              </a:rPr>
              <a:t>Administrative Core: </a:t>
            </a:r>
            <a:br>
              <a:rPr lang="en-US">
                <a:cs typeface="Arial"/>
              </a:rPr>
            </a:br>
            <a:r>
              <a:rPr lang="en-US">
                <a:cs typeface="Arial"/>
              </a:rPr>
              <a:t>Coordination</a:t>
            </a:r>
            <a:endParaRPr lang="en-US"/>
          </a:p>
        </p:txBody>
      </p:sp>
      <p:sp>
        <p:nvSpPr>
          <p:cNvPr id="3" name="Content Placeholder 2">
            <a:extLst>
              <a:ext uri="{FF2B5EF4-FFF2-40B4-BE49-F238E27FC236}">
                <a16:creationId xmlns:a16="http://schemas.microsoft.com/office/drawing/2014/main" id="{839E8CF7-5492-F62B-71A8-B87F8953E85F}"/>
              </a:ext>
            </a:extLst>
          </p:cNvPr>
          <p:cNvSpPr>
            <a:spLocks noGrp="1"/>
          </p:cNvSpPr>
          <p:nvPr>
            <p:ph idx="1"/>
          </p:nvPr>
        </p:nvSpPr>
        <p:spPr>
          <a:xfrm>
            <a:off x="609600" y="1712291"/>
            <a:ext cx="10718281" cy="4408926"/>
          </a:xfrm>
        </p:spPr>
        <p:txBody>
          <a:bodyPr vert="horz" lIns="91440" tIns="45720" rIns="91440" bIns="45720" rtlCol="0" anchor="t">
            <a:noAutofit/>
          </a:bodyPr>
          <a:lstStyle/>
          <a:p>
            <a:pPr marL="462280" indent="-457200"/>
            <a:r>
              <a:rPr lang="en-US" sz="2400">
                <a:cs typeface="Arial"/>
              </a:rPr>
              <a:t>Identify and coordinate with </a:t>
            </a:r>
            <a:r>
              <a:rPr lang="en-US" sz="2400" b="1">
                <a:cs typeface="Arial"/>
              </a:rPr>
              <a:t>other similar initiatives </a:t>
            </a:r>
            <a:r>
              <a:rPr lang="en-US" sz="2400">
                <a:cs typeface="Arial"/>
              </a:rPr>
              <a:t>in the state to develop collaboration opportunities and reduce duplication.</a:t>
            </a:r>
          </a:p>
          <a:p>
            <a:pPr marL="462280" indent="-457200"/>
            <a:r>
              <a:rPr lang="en-US" sz="2400">
                <a:cs typeface="Arial"/>
              </a:rPr>
              <a:t>Cooperate and collaborate with the NCC.</a:t>
            </a:r>
          </a:p>
          <a:p>
            <a:pPr marL="462280" indent="-457200"/>
            <a:r>
              <a:rPr lang="en-US" sz="2400">
                <a:cs typeface="Arial"/>
              </a:rPr>
              <a:t>Cooperate, collaborate and partner with the NEC to </a:t>
            </a:r>
          </a:p>
          <a:p>
            <a:pPr lvl="1" indent="-337820"/>
            <a:r>
              <a:rPr lang="en-US">
                <a:cs typeface="Arial"/>
              </a:rPr>
              <a:t>harmonize measures, instruments, and data collection across the Cooperatives,</a:t>
            </a:r>
          </a:p>
          <a:p>
            <a:pPr lvl="1" indent="-337820"/>
            <a:r>
              <a:rPr lang="en-US">
                <a:cs typeface="Arial"/>
              </a:rPr>
              <a:t>share instruments and data with AHRQ and the NEC,</a:t>
            </a:r>
          </a:p>
          <a:p>
            <a:pPr lvl="1" indent="-337820"/>
            <a:r>
              <a:rPr lang="en-US">
                <a:cs typeface="Arial"/>
              </a:rPr>
              <a:t>participate in evaluation activities with the NEC,</a:t>
            </a:r>
          </a:p>
          <a:p>
            <a:pPr lvl="1" indent="-337820"/>
            <a:r>
              <a:rPr lang="en-US">
                <a:cs typeface="Arial"/>
              </a:rPr>
              <a:t>review evaluation reports from the NEC and identify key actions based on the report findings.</a:t>
            </a:r>
            <a:endParaRPr lang="en-US"/>
          </a:p>
        </p:txBody>
      </p:sp>
      <p:sp>
        <p:nvSpPr>
          <p:cNvPr id="4" name="Slide Number Placeholder 3">
            <a:extLst>
              <a:ext uri="{FF2B5EF4-FFF2-40B4-BE49-F238E27FC236}">
                <a16:creationId xmlns:a16="http://schemas.microsoft.com/office/drawing/2014/main" id="{4E7D2A11-ECB6-DB64-E5B9-0AA9E1BFD63E}"/>
              </a:ext>
            </a:extLst>
          </p:cNvPr>
          <p:cNvSpPr>
            <a:spLocks noGrp="1"/>
          </p:cNvSpPr>
          <p:nvPr>
            <p:ph type="sldNum" sz="quarter" idx="10"/>
          </p:nvPr>
        </p:nvSpPr>
        <p:spPr/>
        <p:txBody>
          <a:bodyPr/>
          <a:lstStyle/>
          <a:p>
            <a:fld id="{85F5B7A5-34A7-4AB0-A34F-A4DF2002FA98}" type="slidenum">
              <a:rPr lang="en-US" smtClean="0"/>
              <a:t>27</a:t>
            </a:fld>
            <a:endParaRPr lang="en-US"/>
          </a:p>
        </p:txBody>
      </p:sp>
    </p:spTree>
    <p:extLst>
      <p:ext uri="{BB962C8B-B14F-4D97-AF65-F5344CB8AC3E}">
        <p14:creationId xmlns:p14="http://schemas.microsoft.com/office/powerpoint/2010/main" val="4078167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AC8-FFB4-1DBB-6257-664058E2BAA1}"/>
              </a:ext>
            </a:extLst>
          </p:cNvPr>
          <p:cNvSpPr>
            <a:spLocks noGrp="1"/>
          </p:cNvSpPr>
          <p:nvPr>
            <p:ph type="title"/>
          </p:nvPr>
        </p:nvSpPr>
        <p:spPr>
          <a:xfrm>
            <a:off x="867937" y="304800"/>
            <a:ext cx="9647663" cy="617884"/>
          </a:xfrm>
        </p:spPr>
        <p:txBody>
          <a:bodyPr>
            <a:normAutofit fontScale="90000"/>
          </a:bodyPr>
          <a:lstStyle/>
          <a:p>
            <a:r>
              <a:rPr lang="en-US">
                <a:cs typeface="Arial"/>
              </a:rPr>
              <a:t>Administrative Core: </a:t>
            </a:r>
            <a:br>
              <a:rPr lang="en-US">
                <a:cs typeface="Arial"/>
              </a:rPr>
            </a:br>
            <a:r>
              <a:rPr lang="en-US">
                <a:cs typeface="Arial"/>
              </a:rPr>
              <a:t>Multistakeholder Council responsibilities </a:t>
            </a:r>
            <a:endParaRPr lang="en-US"/>
          </a:p>
        </p:txBody>
      </p:sp>
      <p:sp>
        <p:nvSpPr>
          <p:cNvPr id="3" name="Content Placeholder 2">
            <a:extLst>
              <a:ext uri="{FF2B5EF4-FFF2-40B4-BE49-F238E27FC236}">
                <a16:creationId xmlns:a16="http://schemas.microsoft.com/office/drawing/2014/main" id="{839E8CF7-5492-F62B-71A8-B87F8953E85F}"/>
              </a:ext>
            </a:extLst>
          </p:cNvPr>
          <p:cNvSpPr>
            <a:spLocks noGrp="1"/>
          </p:cNvSpPr>
          <p:nvPr>
            <p:ph idx="1"/>
          </p:nvPr>
        </p:nvSpPr>
        <p:spPr>
          <a:xfrm>
            <a:off x="580845" y="1424744"/>
            <a:ext cx="11034583" cy="5426458"/>
          </a:xfrm>
        </p:spPr>
        <p:txBody>
          <a:bodyPr vert="horz" lIns="91440" tIns="45720" rIns="91440" bIns="45720" rtlCol="0" anchor="t">
            <a:normAutofit/>
          </a:bodyPr>
          <a:lstStyle/>
          <a:p>
            <a:pPr marL="5080" indent="0">
              <a:buNone/>
            </a:pPr>
            <a:r>
              <a:rPr lang="en-US" sz="2400">
                <a:cs typeface="Arial"/>
              </a:rPr>
              <a:t>Establish a Multistakeholder Council to provide expert advice and guidance to the Cooperative. The Multistakeholder Council must:</a:t>
            </a:r>
            <a:endParaRPr lang="en-US" sz="2400"/>
          </a:p>
          <a:p>
            <a:pPr marL="5080" indent="0">
              <a:buNone/>
            </a:pPr>
            <a:endParaRPr lang="en-US" sz="2400">
              <a:cs typeface="Arial"/>
            </a:endParaRPr>
          </a:p>
          <a:p>
            <a:r>
              <a:rPr lang="en-US" sz="2400" b="1">
                <a:cs typeface="Arial"/>
              </a:rPr>
              <a:t>Guide the Cooperative’s initiative</a:t>
            </a:r>
            <a:r>
              <a:rPr lang="en-US" sz="2400">
                <a:cs typeface="Arial"/>
              </a:rPr>
              <a:t> focused on behavioral health using a data-informed and collaborative process with a facilitator.</a:t>
            </a:r>
          </a:p>
          <a:p>
            <a:pPr marL="0" indent="0">
              <a:buNone/>
            </a:pPr>
            <a:endParaRPr lang="en-US" sz="2400">
              <a:cs typeface="Arial"/>
            </a:endParaRPr>
          </a:p>
          <a:p>
            <a:r>
              <a:rPr lang="en-US" sz="2400" b="1">
                <a:cs typeface="Arial"/>
              </a:rPr>
              <a:t>Support the implementation of the Cooperative's initiative</a:t>
            </a:r>
            <a:r>
              <a:rPr lang="en-US" sz="2400">
                <a:cs typeface="Arial"/>
              </a:rPr>
              <a:t> by providing input including potential adaptations to enhance its success. Proposed adaptations </a:t>
            </a:r>
            <a:r>
              <a:rPr lang="en-US" sz="2400" b="1">
                <a:cs typeface="Arial"/>
              </a:rPr>
              <a:t>must be within the original scope </a:t>
            </a:r>
            <a:r>
              <a:rPr lang="en-US" sz="2400">
                <a:cs typeface="Arial"/>
              </a:rPr>
              <a:t>of the approved grant award.</a:t>
            </a:r>
          </a:p>
          <a:p>
            <a:pPr marL="0" indent="0">
              <a:buNone/>
            </a:pPr>
            <a:endParaRPr lang="en-US" sz="2000">
              <a:cs typeface="Arial"/>
            </a:endParaRPr>
          </a:p>
        </p:txBody>
      </p:sp>
      <p:sp>
        <p:nvSpPr>
          <p:cNvPr id="4" name="Slide Number Placeholder 3">
            <a:extLst>
              <a:ext uri="{FF2B5EF4-FFF2-40B4-BE49-F238E27FC236}">
                <a16:creationId xmlns:a16="http://schemas.microsoft.com/office/drawing/2014/main" id="{4E7D2A11-ECB6-DB64-E5B9-0AA9E1BFD63E}"/>
              </a:ext>
            </a:extLst>
          </p:cNvPr>
          <p:cNvSpPr>
            <a:spLocks noGrp="1"/>
          </p:cNvSpPr>
          <p:nvPr>
            <p:ph type="sldNum" sz="quarter" idx="10"/>
          </p:nvPr>
        </p:nvSpPr>
        <p:spPr/>
        <p:txBody>
          <a:bodyPr/>
          <a:lstStyle/>
          <a:p>
            <a:fld id="{85F5B7A5-34A7-4AB0-A34F-A4DF2002FA98}" type="slidenum">
              <a:rPr lang="en-US" smtClean="0"/>
              <a:t>28</a:t>
            </a:fld>
            <a:endParaRPr lang="en-US"/>
          </a:p>
        </p:txBody>
      </p:sp>
    </p:spTree>
    <p:extLst>
      <p:ext uri="{BB962C8B-B14F-4D97-AF65-F5344CB8AC3E}">
        <p14:creationId xmlns:p14="http://schemas.microsoft.com/office/powerpoint/2010/main" val="224086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AC8-FFB4-1DBB-6257-664058E2BAA1}"/>
              </a:ext>
            </a:extLst>
          </p:cNvPr>
          <p:cNvSpPr>
            <a:spLocks noGrp="1"/>
          </p:cNvSpPr>
          <p:nvPr>
            <p:ph type="title"/>
          </p:nvPr>
        </p:nvSpPr>
        <p:spPr>
          <a:xfrm>
            <a:off x="867937" y="304800"/>
            <a:ext cx="10159826" cy="617884"/>
          </a:xfrm>
        </p:spPr>
        <p:txBody>
          <a:bodyPr>
            <a:normAutofit fontScale="90000"/>
          </a:bodyPr>
          <a:lstStyle/>
          <a:p>
            <a:r>
              <a:rPr lang="en-US">
                <a:cs typeface="Arial"/>
              </a:rPr>
              <a:t>Administrative Core: </a:t>
            </a:r>
            <a:br>
              <a:rPr lang="en-US">
                <a:cs typeface="Arial"/>
              </a:rPr>
            </a:br>
            <a:r>
              <a:rPr lang="en-US">
                <a:cs typeface="Arial"/>
              </a:rPr>
              <a:t>Multistakeholder Council responsibilities (cont'd) </a:t>
            </a:r>
            <a:endParaRPr lang="en-US"/>
          </a:p>
        </p:txBody>
      </p:sp>
      <p:sp>
        <p:nvSpPr>
          <p:cNvPr id="3" name="Content Placeholder 2">
            <a:extLst>
              <a:ext uri="{FF2B5EF4-FFF2-40B4-BE49-F238E27FC236}">
                <a16:creationId xmlns:a16="http://schemas.microsoft.com/office/drawing/2014/main" id="{839E8CF7-5492-F62B-71A8-B87F8953E85F}"/>
              </a:ext>
            </a:extLst>
          </p:cNvPr>
          <p:cNvSpPr>
            <a:spLocks noGrp="1"/>
          </p:cNvSpPr>
          <p:nvPr>
            <p:ph idx="1"/>
          </p:nvPr>
        </p:nvSpPr>
        <p:spPr>
          <a:xfrm>
            <a:off x="580845" y="1424744"/>
            <a:ext cx="11034583" cy="4931607"/>
          </a:xfrm>
        </p:spPr>
        <p:txBody>
          <a:bodyPr vert="horz" lIns="91440" tIns="45720" rIns="91440" bIns="45720" rtlCol="0" anchor="t">
            <a:normAutofit fontScale="92500" lnSpcReduction="10000"/>
          </a:bodyPr>
          <a:lstStyle/>
          <a:p>
            <a:pPr marL="5080" indent="0">
              <a:spcBef>
                <a:spcPts val="0"/>
              </a:spcBef>
              <a:spcAft>
                <a:spcPts val="1800"/>
              </a:spcAft>
              <a:buNone/>
            </a:pPr>
            <a:r>
              <a:rPr lang="en-US" sz="2400">
                <a:cs typeface="Arial"/>
              </a:rPr>
              <a:t>Establish a Multistakeholder Council to provide expert advice and guidance to the Cooperative. The Multistakeholder Council must:</a:t>
            </a:r>
          </a:p>
          <a:p>
            <a:pPr>
              <a:spcBef>
                <a:spcPts val="0"/>
              </a:spcBef>
              <a:spcAft>
                <a:spcPts val="1800"/>
              </a:spcAft>
            </a:pPr>
            <a:r>
              <a:rPr lang="en-US" sz="2400" b="1">
                <a:cs typeface="Arial"/>
              </a:rPr>
              <a:t>Provide guidance and support on state- and local-level barriers and facilitators</a:t>
            </a:r>
            <a:r>
              <a:rPr lang="en-US" sz="2400">
                <a:cs typeface="Arial"/>
              </a:rPr>
              <a:t> to improvements that are part of the initiative, such as providing recommendations to align payment policies and performance metrics, identifying workforce issues, enhancing timely and consistent data sharing, or developing healthcare delivery workflows and processes for healthcare delivery organizations.</a:t>
            </a:r>
          </a:p>
          <a:p>
            <a:pPr>
              <a:spcBef>
                <a:spcPts val="0"/>
              </a:spcBef>
              <a:spcAft>
                <a:spcPts val="1800"/>
              </a:spcAft>
            </a:pPr>
            <a:r>
              <a:rPr lang="en-US" sz="2400" b="1">
                <a:cs typeface="Arial"/>
              </a:rPr>
              <a:t>Support coordination with state-level efforts </a:t>
            </a:r>
            <a:r>
              <a:rPr lang="en-US" sz="2400">
                <a:cs typeface="Arial"/>
              </a:rPr>
              <a:t>to improve healthcare policy, payment, and practice for safety net healthcare delivery organizations, which may include assisting with coordination with other improvement efforts or leveraging state or local resources.</a:t>
            </a:r>
          </a:p>
          <a:p>
            <a:pPr>
              <a:spcBef>
                <a:spcPts val="0"/>
              </a:spcBef>
              <a:spcAft>
                <a:spcPts val="1800"/>
              </a:spcAft>
            </a:pPr>
            <a:r>
              <a:rPr lang="en-US" sz="2400" b="1">
                <a:cs typeface="Arial"/>
              </a:rPr>
              <a:t>Evaluate the Cooperative's potential for long-term sustainability</a:t>
            </a:r>
            <a:r>
              <a:rPr lang="en-US" sz="2400">
                <a:cs typeface="Arial"/>
              </a:rPr>
              <a:t>, including identifying opportunities for ongoing support.</a:t>
            </a:r>
          </a:p>
        </p:txBody>
      </p:sp>
      <p:sp>
        <p:nvSpPr>
          <p:cNvPr id="4" name="Slide Number Placeholder 3">
            <a:extLst>
              <a:ext uri="{FF2B5EF4-FFF2-40B4-BE49-F238E27FC236}">
                <a16:creationId xmlns:a16="http://schemas.microsoft.com/office/drawing/2014/main" id="{4E7D2A11-ECB6-DB64-E5B9-0AA9E1BFD63E}"/>
              </a:ext>
            </a:extLst>
          </p:cNvPr>
          <p:cNvSpPr>
            <a:spLocks noGrp="1"/>
          </p:cNvSpPr>
          <p:nvPr>
            <p:ph type="sldNum" sz="quarter" idx="10"/>
          </p:nvPr>
        </p:nvSpPr>
        <p:spPr/>
        <p:txBody>
          <a:bodyPr/>
          <a:lstStyle/>
          <a:p>
            <a:fld id="{85F5B7A5-34A7-4AB0-A34F-A4DF2002FA98}" type="slidenum">
              <a:rPr lang="en-US" smtClean="0"/>
              <a:t>29</a:t>
            </a:fld>
            <a:endParaRPr lang="en-US"/>
          </a:p>
        </p:txBody>
      </p:sp>
    </p:spTree>
    <p:extLst>
      <p:ext uri="{BB962C8B-B14F-4D97-AF65-F5344CB8AC3E}">
        <p14:creationId xmlns:p14="http://schemas.microsoft.com/office/powerpoint/2010/main" val="294344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6B33-41F0-9F67-9A41-F88229359CB2}"/>
              </a:ext>
            </a:extLst>
          </p:cNvPr>
          <p:cNvSpPr>
            <a:spLocks noGrp="1"/>
          </p:cNvSpPr>
          <p:nvPr>
            <p:ph type="title"/>
          </p:nvPr>
        </p:nvSpPr>
        <p:spPr/>
        <p:txBody>
          <a:bodyPr>
            <a:normAutofit fontScale="90000"/>
          </a:bodyPr>
          <a:lstStyle/>
          <a:p>
            <a:r>
              <a:rPr lang="en-US">
                <a:cs typeface="Arial"/>
              </a:rPr>
              <a:t>Agenda</a:t>
            </a:r>
            <a:endParaRPr lang="en-US"/>
          </a:p>
        </p:txBody>
      </p:sp>
      <p:sp>
        <p:nvSpPr>
          <p:cNvPr id="3" name="Content Placeholder 2">
            <a:extLst>
              <a:ext uri="{FF2B5EF4-FFF2-40B4-BE49-F238E27FC236}">
                <a16:creationId xmlns:a16="http://schemas.microsoft.com/office/drawing/2014/main" id="{FE485B79-5A2D-71B1-B652-9C2659F93F93}"/>
              </a:ext>
            </a:extLst>
          </p:cNvPr>
          <p:cNvSpPr>
            <a:spLocks noGrp="1"/>
          </p:cNvSpPr>
          <p:nvPr>
            <p:ph idx="1"/>
          </p:nvPr>
        </p:nvSpPr>
        <p:spPr>
          <a:xfrm>
            <a:off x="609600" y="1646238"/>
            <a:ext cx="10972800" cy="5075238"/>
          </a:xfrm>
        </p:spPr>
        <p:txBody>
          <a:bodyPr vert="horz" lIns="91440" tIns="45720" rIns="91440" bIns="45720" rtlCol="0" anchor="t">
            <a:normAutofit fontScale="77500" lnSpcReduction="20000"/>
          </a:bodyPr>
          <a:lstStyle/>
          <a:p>
            <a:pPr>
              <a:lnSpc>
                <a:spcPct val="150000"/>
              </a:lnSpc>
            </a:pPr>
            <a:r>
              <a:rPr lang="en-US" sz="3200" dirty="0">
                <a:cs typeface="Arial"/>
              </a:rPr>
              <a:t>Contact information for AHRQ Staff</a:t>
            </a:r>
          </a:p>
          <a:p>
            <a:pPr>
              <a:lnSpc>
                <a:spcPct val="150000"/>
              </a:lnSpc>
            </a:pPr>
            <a:r>
              <a:rPr lang="en-US" sz="3200" dirty="0">
                <a:cs typeface="Arial"/>
              </a:rPr>
              <a:t>Background on AHRQ’s Healthcare Extension Service</a:t>
            </a:r>
          </a:p>
          <a:p>
            <a:pPr>
              <a:lnSpc>
                <a:spcPct val="150000"/>
              </a:lnSpc>
            </a:pPr>
            <a:r>
              <a:rPr lang="en-US" sz="3200" dirty="0">
                <a:cs typeface="Arial"/>
              </a:rPr>
              <a:t>Notice of Funding Opportunity (NOFO) Requirements and Review Criteria</a:t>
            </a:r>
          </a:p>
          <a:p>
            <a:pPr>
              <a:lnSpc>
                <a:spcPct val="150000"/>
              </a:lnSpc>
            </a:pPr>
            <a:r>
              <a:rPr lang="en-US" sz="3200" dirty="0">
                <a:cs typeface="Arial"/>
              </a:rPr>
              <a:t>Frequently Asked Questions</a:t>
            </a:r>
          </a:p>
          <a:p>
            <a:pPr marL="0" indent="0">
              <a:lnSpc>
                <a:spcPct val="150000"/>
              </a:lnSpc>
              <a:buNone/>
            </a:pPr>
            <a:endParaRPr lang="en-US" sz="3200" b="1" dirty="0">
              <a:solidFill>
                <a:srgbClr val="C00000"/>
              </a:solidFill>
              <a:cs typeface="Arial"/>
            </a:endParaRPr>
          </a:p>
          <a:p>
            <a:pPr marL="0" indent="0" algn="ctr">
              <a:lnSpc>
                <a:spcPct val="150000"/>
              </a:lnSpc>
              <a:buNone/>
            </a:pPr>
            <a:r>
              <a:rPr lang="en-US" sz="3200" b="1" dirty="0">
                <a:solidFill>
                  <a:srgbClr val="C00000"/>
                </a:solidFill>
                <a:cs typeface="Arial"/>
              </a:rPr>
              <a:t>This presentation generally summarizes information in the NOFO</a:t>
            </a:r>
            <a:br>
              <a:rPr lang="en-US" sz="3200" b="1" dirty="0">
                <a:solidFill>
                  <a:srgbClr val="C00000"/>
                </a:solidFill>
                <a:cs typeface="Arial"/>
              </a:rPr>
            </a:br>
            <a:r>
              <a:rPr lang="en-US" sz="3200" b="1" dirty="0">
                <a:solidFill>
                  <a:srgbClr val="C00000"/>
                </a:solidFill>
                <a:cs typeface="Arial"/>
              </a:rPr>
              <a:t>but applicants must refer to </a:t>
            </a:r>
            <a:r>
              <a:rPr lang="en-US" sz="3200" b="1" dirty="0">
                <a:solidFill>
                  <a:srgbClr val="C00000"/>
                </a:solidFill>
                <a:cs typeface="Arial"/>
                <a:hlinkClick r:id="rId2"/>
              </a:rPr>
              <a:t>RFA-HS-24-004</a:t>
            </a:r>
            <a:r>
              <a:rPr lang="en-US" sz="3200" b="1" dirty="0">
                <a:solidFill>
                  <a:srgbClr val="C00000"/>
                </a:solidFill>
                <a:cs typeface="Arial"/>
              </a:rPr>
              <a:t> for exact details.</a:t>
            </a:r>
          </a:p>
          <a:p>
            <a:pPr marL="0" indent="0" algn="ctr">
              <a:lnSpc>
                <a:spcPct val="150000"/>
              </a:lnSpc>
              <a:buNone/>
            </a:pPr>
            <a:r>
              <a:rPr lang="en-US" sz="3200" b="1" dirty="0">
                <a:solidFill>
                  <a:srgbClr val="C00000"/>
                </a:solidFill>
                <a:cs typeface="Arial"/>
              </a:rPr>
              <a:t>Information in this webinar includes the updated information from the Notice of Change </a:t>
            </a:r>
            <a:r>
              <a:rPr lang="en-US" sz="3200" b="1" dirty="0">
                <a:solidFill>
                  <a:srgbClr val="C00000"/>
                </a:solidFill>
                <a:cs typeface="Arial"/>
                <a:hlinkClick r:id="rId3"/>
              </a:rPr>
              <a:t>NOT-HS-24-026</a:t>
            </a:r>
            <a:r>
              <a:rPr lang="en-US" sz="3200" b="1" dirty="0">
                <a:solidFill>
                  <a:srgbClr val="C00000"/>
                </a:solidFill>
                <a:cs typeface="Arial"/>
              </a:rPr>
              <a:t> </a:t>
            </a:r>
            <a:endParaRPr lang="en-US" dirty="0"/>
          </a:p>
        </p:txBody>
      </p:sp>
      <p:sp>
        <p:nvSpPr>
          <p:cNvPr id="4" name="Slide Number Placeholder 3">
            <a:extLst>
              <a:ext uri="{FF2B5EF4-FFF2-40B4-BE49-F238E27FC236}">
                <a16:creationId xmlns:a16="http://schemas.microsoft.com/office/drawing/2014/main" id="{3D3178AF-39B9-D4F6-3B45-269169571683}"/>
              </a:ext>
            </a:extLst>
          </p:cNvPr>
          <p:cNvSpPr>
            <a:spLocks noGrp="1"/>
          </p:cNvSpPr>
          <p:nvPr>
            <p:ph type="sldNum" sz="quarter" idx="10"/>
          </p:nvPr>
        </p:nvSpPr>
        <p:spPr/>
        <p:txBody>
          <a:bodyPr/>
          <a:lstStyle/>
          <a:p>
            <a:fld id="{85F5B7A5-34A7-4AB0-A34F-A4DF2002FA98}" type="slidenum">
              <a:rPr lang="en-US" smtClean="0"/>
              <a:t>3</a:t>
            </a:fld>
            <a:endParaRPr lang="en-US"/>
          </a:p>
        </p:txBody>
      </p:sp>
    </p:spTree>
    <p:extLst>
      <p:ext uri="{BB962C8B-B14F-4D97-AF65-F5344CB8AC3E}">
        <p14:creationId xmlns:p14="http://schemas.microsoft.com/office/powerpoint/2010/main" val="2122889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AC8-FFB4-1DBB-6257-664058E2BAA1}"/>
              </a:ext>
            </a:extLst>
          </p:cNvPr>
          <p:cNvSpPr>
            <a:spLocks noGrp="1"/>
          </p:cNvSpPr>
          <p:nvPr>
            <p:ph type="title"/>
          </p:nvPr>
        </p:nvSpPr>
        <p:spPr>
          <a:xfrm>
            <a:off x="867937" y="304800"/>
            <a:ext cx="9647663" cy="617884"/>
          </a:xfrm>
        </p:spPr>
        <p:txBody>
          <a:bodyPr>
            <a:normAutofit fontScale="90000"/>
          </a:bodyPr>
          <a:lstStyle/>
          <a:p>
            <a:r>
              <a:rPr lang="en-US">
                <a:cs typeface="Arial"/>
              </a:rPr>
              <a:t>Administrative Core: </a:t>
            </a:r>
            <a:br>
              <a:rPr lang="en-US">
                <a:cs typeface="Arial"/>
              </a:rPr>
            </a:br>
            <a:r>
              <a:rPr lang="en-US">
                <a:cs typeface="Arial"/>
              </a:rPr>
              <a:t>Multistakeholder Council membership </a:t>
            </a:r>
            <a:endParaRPr lang="en-US"/>
          </a:p>
        </p:txBody>
      </p:sp>
      <p:sp>
        <p:nvSpPr>
          <p:cNvPr id="3" name="Content Placeholder 2">
            <a:extLst>
              <a:ext uri="{FF2B5EF4-FFF2-40B4-BE49-F238E27FC236}">
                <a16:creationId xmlns:a16="http://schemas.microsoft.com/office/drawing/2014/main" id="{839E8CF7-5492-F62B-71A8-B87F8953E85F}"/>
              </a:ext>
            </a:extLst>
          </p:cNvPr>
          <p:cNvSpPr>
            <a:spLocks noGrp="1"/>
          </p:cNvSpPr>
          <p:nvPr>
            <p:ph idx="1"/>
          </p:nvPr>
        </p:nvSpPr>
        <p:spPr>
          <a:xfrm>
            <a:off x="609600" y="1712291"/>
            <a:ext cx="11034583" cy="4563818"/>
          </a:xfrm>
        </p:spPr>
        <p:txBody>
          <a:bodyPr vert="horz" lIns="91440" tIns="45720" rIns="91440" bIns="45720" rtlCol="0" anchor="t">
            <a:noAutofit/>
          </a:bodyPr>
          <a:lstStyle/>
          <a:p>
            <a:pPr marL="0" indent="0" algn="l">
              <a:buNone/>
            </a:pPr>
            <a:r>
              <a:rPr lang="en-US" sz="2400" b="0" i="0">
                <a:solidFill>
                  <a:srgbClr val="333333"/>
                </a:solidFill>
                <a:effectLst/>
              </a:rPr>
              <a:t>Applicants must include at least one member from each category listed below for the Multistakeholder Council.</a:t>
            </a:r>
            <a:endParaRPr lang="en-US" sz="2400" b="0" i="0">
              <a:solidFill>
                <a:srgbClr val="333333"/>
              </a:solidFill>
              <a:effectLst/>
              <a:cs typeface="Arial"/>
            </a:endParaRPr>
          </a:p>
          <a:p>
            <a:pPr lvl="1"/>
            <a:r>
              <a:rPr lang="en-US" sz="2000" b="1" i="0">
                <a:solidFill>
                  <a:srgbClr val="333333"/>
                </a:solidFill>
                <a:effectLst/>
              </a:rPr>
              <a:t>A representative from the </a:t>
            </a:r>
            <a:r>
              <a:rPr lang="en-US" sz="2000" b="1">
                <a:solidFill>
                  <a:srgbClr val="333333"/>
                </a:solidFill>
              </a:rPr>
              <a:t>S</a:t>
            </a:r>
            <a:r>
              <a:rPr lang="en-US" sz="2000" b="1" i="0">
                <a:solidFill>
                  <a:srgbClr val="333333"/>
                </a:solidFill>
                <a:effectLst/>
              </a:rPr>
              <a:t>tate Medicaid agency or agency that manages Medicaid </a:t>
            </a:r>
            <a:r>
              <a:rPr lang="en-US" sz="2000" b="0" i="0">
                <a:solidFill>
                  <a:srgbClr val="333333"/>
                </a:solidFill>
                <a:effectLst/>
              </a:rPr>
              <a:t>is required to be a full and active participant in the Multistakeholder Council.</a:t>
            </a:r>
          </a:p>
          <a:p>
            <a:pPr lvl="1"/>
            <a:r>
              <a:rPr lang="en-US" sz="2000" b="1" i="0">
                <a:solidFill>
                  <a:srgbClr val="333333"/>
                </a:solidFill>
                <a:effectLst/>
              </a:rPr>
              <a:t>A representative from Medicaid managed care organizations (MCOs) (if applicable): </a:t>
            </a:r>
            <a:r>
              <a:rPr lang="en-US" sz="2000" b="0" i="0">
                <a:solidFill>
                  <a:srgbClr val="333333"/>
                </a:solidFill>
                <a:effectLst/>
              </a:rPr>
              <a:t>If the applicant’s State Medicaid-funded services are primarily delivered through MCOs, a representative from the largest MCOs must be included.</a:t>
            </a:r>
          </a:p>
          <a:p>
            <a:pPr lvl="1"/>
            <a:r>
              <a:rPr lang="en-US" sz="2000" i="0">
                <a:solidFill>
                  <a:srgbClr val="333333"/>
                </a:solidFill>
                <a:effectLst/>
              </a:rPr>
              <a:t>An </a:t>
            </a:r>
            <a:r>
              <a:rPr lang="en-US" sz="2000" b="1" i="0">
                <a:solidFill>
                  <a:srgbClr val="333333"/>
                </a:solidFill>
                <a:effectLst/>
              </a:rPr>
              <a:t>executive</a:t>
            </a:r>
            <a:r>
              <a:rPr lang="en-US" sz="2000" i="0">
                <a:solidFill>
                  <a:srgbClr val="333333"/>
                </a:solidFill>
                <a:effectLst/>
              </a:rPr>
              <a:t> from safety net healthcare delivery organizations.</a:t>
            </a:r>
          </a:p>
          <a:p>
            <a:pPr lvl="1"/>
            <a:r>
              <a:rPr lang="en-US" sz="2000" b="1" i="0">
                <a:solidFill>
                  <a:srgbClr val="333333"/>
                </a:solidFill>
                <a:effectLst/>
              </a:rPr>
              <a:t>Clinicians and staff </a:t>
            </a:r>
            <a:r>
              <a:rPr lang="en-US" sz="2000" b="0" i="0">
                <a:solidFill>
                  <a:srgbClr val="333333"/>
                </a:solidFill>
                <a:effectLst/>
              </a:rPr>
              <a:t>from safety net healthcare delivery organizations.</a:t>
            </a:r>
          </a:p>
          <a:p>
            <a:pPr lvl="1"/>
            <a:r>
              <a:rPr lang="en-US" sz="2000" b="1" i="0">
                <a:solidFill>
                  <a:srgbClr val="333333"/>
                </a:solidFill>
                <a:effectLst/>
              </a:rPr>
              <a:t>Patients, families, and caregivers </a:t>
            </a:r>
            <a:r>
              <a:rPr lang="en-US" sz="2000" b="0" i="0">
                <a:solidFill>
                  <a:srgbClr val="333333"/>
                </a:solidFill>
                <a:effectLst/>
              </a:rPr>
              <a:t>who receive care from safety net healthcare delivery organizations or are members of underserved populations.</a:t>
            </a:r>
          </a:p>
          <a:p>
            <a:pPr lvl="1"/>
            <a:r>
              <a:rPr lang="en-US" sz="2000" b="1" i="0">
                <a:solidFill>
                  <a:srgbClr val="333333"/>
                </a:solidFill>
                <a:effectLst/>
              </a:rPr>
              <a:t>Additional members </a:t>
            </a:r>
            <a:r>
              <a:rPr lang="en-US" sz="2000" b="0" i="0">
                <a:solidFill>
                  <a:srgbClr val="333333"/>
                </a:solidFill>
                <a:effectLst/>
              </a:rPr>
              <a:t>should include stakeholders relevant to the initiative of the Cooperative and the state’s healthcare landscape.</a:t>
            </a:r>
          </a:p>
        </p:txBody>
      </p:sp>
      <p:sp>
        <p:nvSpPr>
          <p:cNvPr id="4" name="Slide Number Placeholder 3">
            <a:extLst>
              <a:ext uri="{FF2B5EF4-FFF2-40B4-BE49-F238E27FC236}">
                <a16:creationId xmlns:a16="http://schemas.microsoft.com/office/drawing/2014/main" id="{4E7D2A11-ECB6-DB64-E5B9-0AA9E1BFD63E}"/>
              </a:ext>
            </a:extLst>
          </p:cNvPr>
          <p:cNvSpPr>
            <a:spLocks noGrp="1"/>
          </p:cNvSpPr>
          <p:nvPr>
            <p:ph type="sldNum" sz="quarter" idx="10"/>
          </p:nvPr>
        </p:nvSpPr>
        <p:spPr/>
        <p:txBody>
          <a:bodyPr/>
          <a:lstStyle/>
          <a:p>
            <a:fld id="{85F5B7A5-34A7-4AB0-A34F-A4DF2002FA98}" type="slidenum">
              <a:rPr lang="en-US" smtClean="0"/>
              <a:t>30</a:t>
            </a:fld>
            <a:endParaRPr lang="en-US"/>
          </a:p>
        </p:txBody>
      </p:sp>
    </p:spTree>
    <p:extLst>
      <p:ext uri="{BB962C8B-B14F-4D97-AF65-F5344CB8AC3E}">
        <p14:creationId xmlns:p14="http://schemas.microsoft.com/office/powerpoint/2010/main" val="1567429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6E29-B9BF-019F-3A53-ECEF31283C40}"/>
              </a:ext>
            </a:extLst>
          </p:cNvPr>
          <p:cNvSpPr>
            <a:spLocks noGrp="1"/>
          </p:cNvSpPr>
          <p:nvPr>
            <p:ph type="title"/>
          </p:nvPr>
        </p:nvSpPr>
        <p:spPr>
          <a:xfrm>
            <a:off x="1676400" y="-617884"/>
            <a:ext cx="8839200" cy="617884"/>
          </a:xfrm>
        </p:spPr>
        <p:txBody>
          <a:bodyPr vert="horz" lIns="91440" tIns="45720" rIns="91440" bIns="45720" rtlCol="0" anchor="b">
            <a:normAutofit fontScale="90000"/>
          </a:bodyPr>
          <a:lstStyle/>
          <a:p>
            <a:pPr marL="0" indent="0"/>
            <a:r>
              <a:rPr lang="en-US" dirty="0">
                <a:cs typeface="Arial"/>
              </a:rPr>
              <a:t>Behavioral Health Initiative</a:t>
            </a:r>
          </a:p>
        </p:txBody>
      </p:sp>
      <p:sp>
        <p:nvSpPr>
          <p:cNvPr id="3" name="Content Placeholder 2">
            <a:extLst>
              <a:ext uri="{FF2B5EF4-FFF2-40B4-BE49-F238E27FC236}">
                <a16:creationId xmlns:a16="http://schemas.microsoft.com/office/drawing/2014/main" id="{2480F038-01F0-2E88-49C4-B1CE15F9D2FB}"/>
              </a:ext>
            </a:extLst>
          </p:cNvPr>
          <p:cNvSpPr>
            <a:spLocks noGrp="1"/>
          </p:cNvSpPr>
          <p:nvPr>
            <p:ph idx="1"/>
          </p:nvPr>
        </p:nvSpPr>
        <p:spPr/>
        <p:txBody>
          <a:bodyPr vert="horz" lIns="91440" tIns="45720" rIns="91440" bIns="45720" rtlCol="0" anchor="t">
            <a:normAutofit/>
          </a:bodyPr>
          <a:lstStyle/>
          <a:p>
            <a:pPr marL="0" indent="0" algn="ctr">
              <a:buNone/>
            </a:pPr>
            <a:endParaRPr lang="en-US" b="1" dirty="0">
              <a:cs typeface="Arial"/>
            </a:endParaRPr>
          </a:p>
          <a:p>
            <a:pPr marL="0" indent="0" algn="ctr">
              <a:buNone/>
            </a:pPr>
            <a:endParaRPr lang="en-US" b="1" dirty="0">
              <a:cs typeface="Arial"/>
            </a:endParaRPr>
          </a:p>
          <a:p>
            <a:pPr marL="0" indent="0" algn="ctr">
              <a:buNone/>
            </a:pPr>
            <a:r>
              <a:rPr lang="en-US" sz="3600" b="1" dirty="0">
                <a:cs typeface="Arial"/>
              </a:rPr>
              <a:t>OVERVIEW OF NOFO REQUIREMENTS</a:t>
            </a:r>
          </a:p>
          <a:p>
            <a:pPr marL="0" indent="0" algn="ctr">
              <a:buNone/>
            </a:pPr>
            <a:endParaRPr lang="en-US" sz="3600" b="1" dirty="0">
              <a:cs typeface="Arial"/>
            </a:endParaRPr>
          </a:p>
          <a:p>
            <a:pPr marL="0" indent="0" algn="ctr">
              <a:buNone/>
            </a:pPr>
            <a:r>
              <a:rPr lang="en-US" sz="3600" dirty="0">
                <a:cs typeface="Arial"/>
              </a:rPr>
              <a:t>Behavioral Health Initiative</a:t>
            </a:r>
          </a:p>
        </p:txBody>
      </p:sp>
      <p:sp>
        <p:nvSpPr>
          <p:cNvPr id="4" name="Slide Number Placeholder 3">
            <a:extLst>
              <a:ext uri="{FF2B5EF4-FFF2-40B4-BE49-F238E27FC236}">
                <a16:creationId xmlns:a16="http://schemas.microsoft.com/office/drawing/2014/main" id="{58AB7244-5A73-1C05-C2AB-9C6FA95D10A2}"/>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31</a:t>
            </a:fld>
            <a:endParaRPr lang="en-US"/>
          </a:p>
        </p:txBody>
      </p:sp>
    </p:spTree>
    <p:extLst>
      <p:ext uri="{BB962C8B-B14F-4D97-AF65-F5344CB8AC3E}">
        <p14:creationId xmlns:p14="http://schemas.microsoft.com/office/powerpoint/2010/main" val="4229657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16FB-23AF-7142-2A91-D84C56D1C678}"/>
              </a:ext>
            </a:extLst>
          </p:cNvPr>
          <p:cNvSpPr>
            <a:spLocks noGrp="1"/>
          </p:cNvSpPr>
          <p:nvPr>
            <p:ph type="title"/>
          </p:nvPr>
        </p:nvSpPr>
        <p:spPr/>
        <p:txBody>
          <a:bodyPr>
            <a:normAutofit fontScale="90000"/>
          </a:bodyPr>
          <a:lstStyle/>
          <a:p>
            <a:r>
              <a:rPr lang="en-US">
                <a:cs typeface="Arial"/>
              </a:rPr>
              <a:t>NOFO Requirement: </a:t>
            </a:r>
            <a:br>
              <a:rPr lang="en-US">
                <a:cs typeface="Arial"/>
              </a:rPr>
            </a:br>
            <a:r>
              <a:rPr lang="en-US">
                <a:cs typeface="Arial"/>
              </a:rPr>
              <a:t>Behavioral Health Initiative definitions</a:t>
            </a:r>
            <a:endParaRPr lang="en-US"/>
          </a:p>
        </p:txBody>
      </p:sp>
      <p:sp>
        <p:nvSpPr>
          <p:cNvPr id="3" name="Content Placeholder 2">
            <a:extLst>
              <a:ext uri="{FF2B5EF4-FFF2-40B4-BE49-F238E27FC236}">
                <a16:creationId xmlns:a16="http://schemas.microsoft.com/office/drawing/2014/main" id="{16B51303-8E3E-4207-CA13-55E525613288}"/>
              </a:ext>
            </a:extLst>
          </p:cNvPr>
          <p:cNvSpPr>
            <a:spLocks noGrp="1"/>
          </p:cNvSpPr>
          <p:nvPr>
            <p:ph idx="1"/>
          </p:nvPr>
        </p:nvSpPr>
        <p:spPr/>
        <p:txBody>
          <a:bodyPr vert="horz" lIns="91440" tIns="45720" rIns="91440" bIns="45720" rtlCol="0" anchor="t">
            <a:noAutofit/>
          </a:bodyPr>
          <a:lstStyle/>
          <a:p>
            <a:pPr marL="0" indent="0">
              <a:spcBef>
                <a:spcPts val="0"/>
              </a:spcBef>
              <a:spcAft>
                <a:spcPts val="1800"/>
              </a:spcAft>
              <a:buNone/>
            </a:pPr>
            <a:r>
              <a:rPr lang="en-US" sz="2000" b="0" i="0" dirty="0">
                <a:solidFill>
                  <a:srgbClr val="333333"/>
                </a:solidFill>
                <a:effectLst/>
              </a:rPr>
              <a:t>Each Cooperative must conduct an initiative focused on </a:t>
            </a:r>
            <a:r>
              <a:rPr lang="en-US" sz="2000" b="1" i="0" dirty="0">
                <a:solidFill>
                  <a:srgbClr val="333333"/>
                </a:solidFill>
                <a:effectLst/>
              </a:rPr>
              <a:t>behavioral health </a:t>
            </a:r>
            <a:r>
              <a:rPr lang="en-US" sz="2000" b="0" i="0" dirty="0">
                <a:solidFill>
                  <a:srgbClr val="333333"/>
                </a:solidFill>
                <a:effectLst/>
              </a:rPr>
              <a:t>to accelerate the dissemination and implementation of </a:t>
            </a:r>
            <a:r>
              <a:rPr lang="en-US" sz="2000" b="1" i="0" dirty="0">
                <a:solidFill>
                  <a:srgbClr val="333333"/>
                </a:solidFill>
                <a:effectLst/>
              </a:rPr>
              <a:t>patient-centered healthcare delivery improvements </a:t>
            </a:r>
            <a:r>
              <a:rPr lang="en-US" sz="2000" b="0" i="0" dirty="0">
                <a:solidFill>
                  <a:srgbClr val="333333"/>
                </a:solidFill>
                <a:effectLst/>
              </a:rPr>
              <a:t>based on PCOR evidence and reduce disparities in safety net healthcare delivery organizations.</a:t>
            </a:r>
          </a:p>
          <a:p>
            <a:pPr>
              <a:spcBef>
                <a:spcPts val="0"/>
              </a:spcBef>
              <a:spcAft>
                <a:spcPts val="1800"/>
              </a:spcAft>
            </a:pPr>
            <a:r>
              <a:rPr lang="en-US" sz="2000" b="1" dirty="0">
                <a:cs typeface="Arial"/>
              </a:rPr>
              <a:t>Behavioral Health: </a:t>
            </a:r>
            <a:r>
              <a:rPr lang="en-US" sz="2000" dirty="0">
                <a:cs typeface="Arial"/>
              </a:rPr>
              <a:t>An umbrella term that includes mental health and substance use conditions, life stressors and crises, stress-related physical symptoms, and health behaviors.</a:t>
            </a:r>
          </a:p>
          <a:p>
            <a:pPr>
              <a:spcBef>
                <a:spcPts val="0"/>
              </a:spcBef>
              <a:spcAft>
                <a:spcPts val="1800"/>
              </a:spcAft>
            </a:pPr>
            <a:r>
              <a:rPr lang="en-US" sz="2000" b="1" i="0" dirty="0">
                <a:solidFill>
                  <a:srgbClr val="333333"/>
                </a:solidFill>
                <a:effectLst/>
              </a:rPr>
              <a:t>Evidence-based, patient-centered, healthcare delivery improvement ("Evidence-based improvement"):</a:t>
            </a:r>
            <a:r>
              <a:rPr lang="en-US" sz="2000" b="0" i="0" dirty="0">
                <a:solidFill>
                  <a:srgbClr val="333333"/>
                </a:solidFill>
                <a:effectLst/>
              </a:rPr>
              <a:t> a healthcare delivery intervention, program, education, training, practice, process, guideline, and policy with some evidence of effectiveness in improving health outcomes that are meaningful for patients and their caregivers. This includes clinical evidence, evidence on how best to deliver healthcare that is potentially generalizable beyond specific health conditions or healthcare delivery circumstances (e.g., management strategies, models of care), or evidence-based policies.</a:t>
            </a:r>
            <a:endParaRPr lang="en-US" sz="2000" dirty="0">
              <a:cs typeface="Arial"/>
            </a:endParaRPr>
          </a:p>
        </p:txBody>
      </p:sp>
      <p:sp>
        <p:nvSpPr>
          <p:cNvPr id="4" name="Slide Number Placeholder 3">
            <a:extLst>
              <a:ext uri="{FF2B5EF4-FFF2-40B4-BE49-F238E27FC236}">
                <a16:creationId xmlns:a16="http://schemas.microsoft.com/office/drawing/2014/main" id="{8437996E-83F7-1047-17C7-D218F9CFA3F0}"/>
              </a:ext>
            </a:extLst>
          </p:cNvPr>
          <p:cNvSpPr>
            <a:spLocks noGrp="1"/>
          </p:cNvSpPr>
          <p:nvPr>
            <p:ph type="sldNum" sz="quarter" idx="10"/>
          </p:nvPr>
        </p:nvSpPr>
        <p:spPr/>
        <p:txBody>
          <a:bodyPr/>
          <a:lstStyle/>
          <a:p>
            <a:fld id="{85F5B7A5-34A7-4AB0-A34F-A4DF2002FA98}" type="slidenum">
              <a:rPr lang="en-US" smtClean="0"/>
              <a:t>32</a:t>
            </a:fld>
            <a:endParaRPr lang="en-US"/>
          </a:p>
        </p:txBody>
      </p:sp>
    </p:spTree>
    <p:extLst>
      <p:ext uri="{BB962C8B-B14F-4D97-AF65-F5344CB8AC3E}">
        <p14:creationId xmlns:p14="http://schemas.microsoft.com/office/powerpoint/2010/main" val="217613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16FB-23AF-7142-2A91-D84C56D1C678}"/>
              </a:ext>
            </a:extLst>
          </p:cNvPr>
          <p:cNvSpPr>
            <a:spLocks noGrp="1"/>
          </p:cNvSpPr>
          <p:nvPr>
            <p:ph type="title"/>
          </p:nvPr>
        </p:nvSpPr>
        <p:spPr/>
        <p:txBody>
          <a:bodyPr>
            <a:normAutofit fontScale="90000"/>
          </a:bodyPr>
          <a:lstStyle/>
          <a:p>
            <a:r>
              <a:rPr lang="en-US">
                <a:cs typeface="Arial"/>
              </a:rPr>
              <a:t>NOFO Requirement: </a:t>
            </a:r>
            <a:br>
              <a:rPr lang="en-US">
                <a:cs typeface="Arial"/>
              </a:rPr>
            </a:br>
            <a:r>
              <a:rPr lang="en-US">
                <a:cs typeface="Arial"/>
              </a:rPr>
              <a:t>Behavioral Health Initiative details</a:t>
            </a:r>
            <a:endParaRPr lang="en-US"/>
          </a:p>
        </p:txBody>
      </p:sp>
      <p:sp>
        <p:nvSpPr>
          <p:cNvPr id="3" name="Content Placeholder 2">
            <a:extLst>
              <a:ext uri="{FF2B5EF4-FFF2-40B4-BE49-F238E27FC236}">
                <a16:creationId xmlns:a16="http://schemas.microsoft.com/office/drawing/2014/main" id="{16B51303-8E3E-4207-CA13-55E525613288}"/>
              </a:ext>
            </a:extLst>
          </p:cNvPr>
          <p:cNvSpPr>
            <a:spLocks noGrp="1"/>
          </p:cNvSpPr>
          <p:nvPr>
            <p:ph idx="1"/>
          </p:nvPr>
        </p:nvSpPr>
        <p:spPr/>
        <p:txBody>
          <a:bodyPr vert="horz" lIns="91440" tIns="45720" rIns="91440" bIns="45720" rtlCol="0" anchor="t">
            <a:noAutofit/>
          </a:bodyPr>
          <a:lstStyle/>
          <a:p>
            <a:r>
              <a:rPr lang="en-US" sz="2400">
                <a:solidFill>
                  <a:srgbClr val="333333"/>
                </a:solidFill>
              </a:rPr>
              <a:t>S</a:t>
            </a:r>
            <a:r>
              <a:rPr lang="en-US" sz="2400" b="0" i="0">
                <a:solidFill>
                  <a:srgbClr val="333333"/>
                </a:solidFill>
                <a:effectLst/>
              </a:rPr>
              <a:t>pecify the </a:t>
            </a:r>
            <a:r>
              <a:rPr lang="en-US" sz="2400" b="1" i="0">
                <a:solidFill>
                  <a:srgbClr val="333333"/>
                </a:solidFill>
                <a:effectLst/>
              </a:rPr>
              <a:t>behavioral health focus</a:t>
            </a:r>
            <a:r>
              <a:rPr lang="en-US" sz="2400" b="0" i="0">
                <a:solidFill>
                  <a:srgbClr val="333333"/>
                </a:solidFill>
                <a:effectLst/>
              </a:rPr>
              <a:t> of </a:t>
            </a:r>
            <a:r>
              <a:rPr lang="en-US" sz="2400">
                <a:solidFill>
                  <a:srgbClr val="333333"/>
                </a:solidFill>
              </a:rPr>
              <a:t>the</a:t>
            </a:r>
            <a:r>
              <a:rPr lang="en-US" sz="2400" b="0" i="0">
                <a:solidFill>
                  <a:srgbClr val="333333"/>
                </a:solidFill>
                <a:effectLst/>
              </a:rPr>
              <a:t> initiative, including the evidence-based, patient-centered improvement(s) to be implemented</a:t>
            </a:r>
            <a:endParaRPr lang="en-US" sz="2400" b="0" i="0">
              <a:solidFill>
                <a:srgbClr val="333333"/>
              </a:solidFill>
              <a:effectLst/>
              <a:cs typeface="Arial"/>
            </a:endParaRPr>
          </a:p>
          <a:p>
            <a:pPr lvl="1" indent="-337820"/>
            <a:r>
              <a:rPr lang="en-US" sz="2000">
                <a:solidFill>
                  <a:srgbClr val="333333"/>
                </a:solidFill>
              </a:rPr>
              <a:t>Determine behavioral health focus </a:t>
            </a:r>
            <a:r>
              <a:rPr lang="en-US" sz="2000" b="0" i="0">
                <a:solidFill>
                  <a:srgbClr val="333333"/>
                </a:solidFill>
                <a:effectLst/>
              </a:rPr>
              <a:t>using state data, PCOR evidence, data on health and healthcare disparities, and consultation with current or anticipated members of </a:t>
            </a:r>
            <a:r>
              <a:rPr lang="en-US" sz="2000">
                <a:solidFill>
                  <a:srgbClr val="333333"/>
                </a:solidFill>
              </a:rPr>
              <a:t>the</a:t>
            </a:r>
            <a:r>
              <a:rPr lang="en-US" sz="2000" b="0" i="0">
                <a:solidFill>
                  <a:srgbClr val="333333"/>
                </a:solidFill>
                <a:effectLst/>
              </a:rPr>
              <a:t> Multistakeholder Council</a:t>
            </a:r>
            <a:r>
              <a:rPr lang="en-US" sz="2000">
                <a:solidFill>
                  <a:srgbClr val="333333"/>
                </a:solidFill>
              </a:rPr>
              <a:t>.</a:t>
            </a:r>
            <a:endParaRPr lang="en-US" sz="2000" b="0" i="0">
              <a:solidFill>
                <a:srgbClr val="333333"/>
              </a:solidFill>
              <a:effectLst/>
              <a:cs typeface="Arial"/>
            </a:endParaRPr>
          </a:p>
          <a:p>
            <a:pPr lvl="1" indent="-337820"/>
            <a:endParaRPr lang="en-US" sz="2000" b="0" i="0">
              <a:solidFill>
                <a:srgbClr val="333333"/>
              </a:solidFill>
              <a:effectLst/>
              <a:cs typeface="Arial"/>
            </a:endParaRPr>
          </a:p>
          <a:p>
            <a:r>
              <a:rPr lang="en-US" sz="2400">
                <a:solidFill>
                  <a:srgbClr val="333333"/>
                </a:solidFill>
              </a:rPr>
              <a:t>D</a:t>
            </a:r>
            <a:r>
              <a:rPr lang="en-US" sz="2400" b="0" i="0">
                <a:solidFill>
                  <a:srgbClr val="333333"/>
                </a:solidFill>
                <a:effectLst/>
              </a:rPr>
              <a:t>escribe a process by which the </a:t>
            </a:r>
            <a:r>
              <a:rPr lang="en-US" sz="2400" b="1" i="0">
                <a:solidFill>
                  <a:srgbClr val="333333"/>
                </a:solidFill>
                <a:effectLst/>
              </a:rPr>
              <a:t>implementation of the evidence-based improvement(s) will be refined</a:t>
            </a:r>
            <a:r>
              <a:rPr lang="en-US" sz="2400" b="0" i="0">
                <a:solidFill>
                  <a:srgbClr val="333333"/>
                </a:solidFill>
                <a:effectLst/>
              </a:rPr>
              <a:t> throughout the initiative</a:t>
            </a:r>
            <a:r>
              <a:rPr lang="en-US" sz="2400">
                <a:solidFill>
                  <a:srgbClr val="333333"/>
                </a:solidFill>
              </a:rPr>
              <a:t>.</a:t>
            </a:r>
            <a:endParaRPr lang="en-US" sz="2400" b="0" i="0">
              <a:solidFill>
                <a:srgbClr val="333333"/>
              </a:solidFill>
              <a:effectLst/>
            </a:endParaRPr>
          </a:p>
        </p:txBody>
      </p:sp>
      <p:sp>
        <p:nvSpPr>
          <p:cNvPr id="4" name="Slide Number Placeholder 3">
            <a:extLst>
              <a:ext uri="{FF2B5EF4-FFF2-40B4-BE49-F238E27FC236}">
                <a16:creationId xmlns:a16="http://schemas.microsoft.com/office/drawing/2014/main" id="{8437996E-83F7-1047-17C7-D218F9CFA3F0}"/>
              </a:ext>
            </a:extLst>
          </p:cNvPr>
          <p:cNvSpPr>
            <a:spLocks noGrp="1"/>
          </p:cNvSpPr>
          <p:nvPr>
            <p:ph type="sldNum" sz="quarter" idx="10"/>
          </p:nvPr>
        </p:nvSpPr>
        <p:spPr/>
        <p:txBody>
          <a:bodyPr/>
          <a:lstStyle/>
          <a:p>
            <a:fld id="{85F5B7A5-34A7-4AB0-A34F-A4DF2002FA98}" type="slidenum">
              <a:rPr lang="en-US" smtClean="0"/>
              <a:t>33</a:t>
            </a:fld>
            <a:endParaRPr lang="en-US"/>
          </a:p>
        </p:txBody>
      </p:sp>
    </p:spTree>
    <p:extLst>
      <p:ext uri="{BB962C8B-B14F-4D97-AF65-F5344CB8AC3E}">
        <p14:creationId xmlns:p14="http://schemas.microsoft.com/office/powerpoint/2010/main" val="1031052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2654-2A8E-B700-4A11-C3CAF3D3A910}"/>
              </a:ext>
            </a:extLst>
          </p:cNvPr>
          <p:cNvSpPr>
            <a:spLocks noGrp="1"/>
          </p:cNvSpPr>
          <p:nvPr>
            <p:ph type="title"/>
          </p:nvPr>
        </p:nvSpPr>
        <p:spPr>
          <a:xfrm>
            <a:off x="1676400" y="412803"/>
            <a:ext cx="8839200" cy="617884"/>
          </a:xfrm>
        </p:spPr>
        <p:txBody>
          <a:bodyPr>
            <a:normAutofit fontScale="90000"/>
          </a:bodyPr>
          <a:lstStyle/>
          <a:p>
            <a:r>
              <a:rPr lang="en-US" dirty="0"/>
              <a:t>Research Strategy: </a:t>
            </a:r>
            <a:br>
              <a:rPr lang="en-US" dirty="0"/>
            </a:br>
            <a:r>
              <a:rPr lang="en-US" dirty="0"/>
              <a:t>Required Elements</a:t>
            </a:r>
          </a:p>
        </p:txBody>
      </p:sp>
      <p:sp>
        <p:nvSpPr>
          <p:cNvPr id="3" name="TextBox 2">
            <a:extLst>
              <a:ext uri="{FF2B5EF4-FFF2-40B4-BE49-F238E27FC236}">
                <a16:creationId xmlns:a16="http://schemas.microsoft.com/office/drawing/2014/main" id="{0B5E3E84-8452-A036-0903-80F5A650107D}"/>
              </a:ext>
            </a:extLst>
          </p:cNvPr>
          <p:cNvSpPr txBox="1"/>
          <p:nvPr/>
        </p:nvSpPr>
        <p:spPr>
          <a:xfrm>
            <a:off x="388620" y="1471999"/>
            <a:ext cx="10965178" cy="830997"/>
          </a:xfrm>
          <a:prstGeom prst="rect">
            <a:avLst/>
          </a:prstGeom>
          <a:noFill/>
        </p:spPr>
        <p:txBody>
          <a:bodyPr wrap="square" lIns="91440" tIns="45720" rIns="91440" bIns="45720" rtlCol="0" anchor="t">
            <a:spAutoFit/>
          </a:bodyPr>
          <a:lstStyle/>
          <a:p>
            <a:r>
              <a:rPr lang="en-US" sz="2400" b="1"/>
              <a:t>Please refer to Section IV. Application and Submission Information </a:t>
            </a:r>
            <a:br>
              <a:rPr lang="en-US" sz="2400" b="1"/>
            </a:br>
            <a:r>
              <a:rPr lang="en-US" sz="2400" b="1"/>
              <a:t>for full details</a:t>
            </a:r>
          </a:p>
        </p:txBody>
      </p:sp>
      <p:graphicFrame>
        <p:nvGraphicFramePr>
          <p:cNvPr id="5" name="Content Placeholder 4">
            <a:extLst>
              <a:ext uri="{FF2B5EF4-FFF2-40B4-BE49-F238E27FC236}">
                <a16:creationId xmlns:a16="http://schemas.microsoft.com/office/drawing/2014/main" id="{C9FA82F8-1D0D-7373-E66B-DD183558E13D}"/>
              </a:ext>
            </a:extLst>
          </p:cNvPr>
          <p:cNvGraphicFramePr>
            <a:graphicFrameLocks noGrp="1"/>
          </p:cNvGraphicFramePr>
          <p:nvPr>
            <p:ph idx="1"/>
            <p:extLst>
              <p:ext uri="{D42A27DB-BD31-4B8C-83A1-F6EECF244321}">
                <p14:modId xmlns:p14="http://schemas.microsoft.com/office/powerpoint/2010/main" val="1084243342"/>
              </p:ext>
            </p:extLst>
          </p:nvPr>
        </p:nvGraphicFramePr>
        <p:xfrm>
          <a:off x="388620" y="2476659"/>
          <a:ext cx="10965160" cy="2865120"/>
        </p:xfrm>
        <a:graphic>
          <a:graphicData uri="http://schemas.openxmlformats.org/drawingml/2006/table">
            <a:tbl>
              <a:tblPr firstRow="1"/>
              <a:tblGrid>
                <a:gridCol w="2769577">
                  <a:extLst>
                    <a:ext uri="{9D8B030D-6E8A-4147-A177-3AD203B41FA5}">
                      <a16:colId xmlns:a16="http://schemas.microsoft.com/office/drawing/2014/main" val="109262482"/>
                    </a:ext>
                  </a:extLst>
                </a:gridCol>
                <a:gridCol w="2273805">
                  <a:extLst>
                    <a:ext uri="{9D8B030D-6E8A-4147-A177-3AD203B41FA5}">
                      <a16:colId xmlns:a16="http://schemas.microsoft.com/office/drawing/2014/main" val="1972417395"/>
                    </a:ext>
                  </a:extLst>
                </a:gridCol>
                <a:gridCol w="1540765">
                  <a:extLst>
                    <a:ext uri="{9D8B030D-6E8A-4147-A177-3AD203B41FA5}">
                      <a16:colId xmlns:a16="http://schemas.microsoft.com/office/drawing/2014/main" val="3369646017"/>
                    </a:ext>
                  </a:extLst>
                </a:gridCol>
                <a:gridCol w="1472707">
                  <a:extLst>
                    <a:ext uri="{9D8B030D-6E8A-4147-A177-3AD203B41FA5}">
                      <a16:colId xmlns:a16="http://schemas.microsoft.com/office/drawing/2014/main" val="205072018"/>
                    </a:ext>
                  </a:extLst>
                </a:gridCol>
                <a:gridCol w="1298440">
                  <a:extLst>
                    <a:ext uri="{9D8B030D-6E8A-4147-A177-3AD203B41FA5}">
                      <a16:colId xmlns:a16="http://schemas.microsoft.com/office/drawing/2014/main" val="3319484687"/>
                    </a:ext>
                  </a:extLst>
                </a:gridCol>
                <a:gridCol w="1609866">
                  <a:extLst>
                    <a:ext uri="{9D8B030D-6E8A-4147-A177-3AD203B41FA5}">
                      <a16:colId xmlns:a16="http://schemas.microsoft.com/office/drawing/2014/main" val="137401367"/>
                    </a:ext>
                  </a:extLst>
                </a:gridCol>
              </a:tblGrid>
              <a:tr h="0">
                <a:tc>
                  <a:txBody>
                    <a:bodyPr/>
                    <a:lstStyle/>
                    <a:p>
                      <a:pPr algn="ctr" fontAlgn="b"/>
                      <a:r>
                        <a:rPr lang="en-US" sz="2000" b="1" dirty="0">
                          <a:effectLst/>
                          <a:latin typeface="+mn-lt"/>
                        </a:rPr>
                        <a:t>Component</a:t>
                      </a:r>
                    </a:p>
                  </a:txBody>
                  <a:tcPr marL="60960" marR="6096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dirty="0">
                          <a:effectLst/>
                          <a:latin typeface="+mn-lt"/>
                        </a:rPr>
                        <a:t>Component Type for Submission</a:t>
                      </a:r>
                    </a:p>
                  </a:txBody>
                  <a:tcPr marL="60960" marR="6096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dirty="0">
                          <a:effectLst/>
                          <a:latin typeface="+mn-lt"/>
                        </a:rPr>
                        <a:t>Page Limit</a:t>
                      </a:r>
                    </a:p>
                  </a:txBody>
                  <a:tcPr marL="60960" marR="6096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dirty="0">
                          <a:effectLst/>
                          <a:latin typeface="+mn-lt"/>
                        </a:rPr>
                        <a:t>Required/</a:t>
                      </a:r>
                      <a:br>
                        <a:rPr lang="en-US" sz="2000" b="1" dirty="0">
                          <a:effectLst/>
                          <a:latin typeface="+mn-lt"/>
                        </a:rPr>
                      </a:br>
                      <a:r>
                        <a:rPr lang="en-US" sz="2000" b="1" dirty="0">
                          <a:effectLst/>
                          <a:latin typeface="+mn-lt"/>
                        </a:rPr>
                        <a:t>Optional</a:t>
                      </a:r>
                    </a:p>
                  </a:txBody>
                  <a:tcPr marL="60960" marR="6096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dirty="0">
                          <a:effectLst/>
                          <a:latin typeface="+mn-lt"/>
                        </a:rPr>
                        <a:t>Minimum</a:t>
                      </a:r>
                    </a:p>
                  </a:txBody>
                  <a:tcPr marL="60960" marR="6096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dirty="0">
                          <a:effectLst/>
                          <a:latin typeface="+mn-lt"/>
                        </a:rPr>
                        <a:t>Maximum</a:t>
                      </a:r>
                    </a:p>
                  </a:txBody>
                  <a:tcPr marL="60960" marR="6096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8532008"/>
                  </a:ext>
                </a:extLst>
              </a:tr>
              <a:tr h="0">
                <a:tc>
                  <a:txBody>
                    <a:bodyPr/>
                    <a:lstStyle/>
                    <a:p>
                      <a:pPr algn="ctr" fontAlgn="t"/>
                      <a:r>
                        <a:rPr lang="en-US" sz="2000">
                          <a:effectLst/>
                          <a:latin typeface="+mn-lt"/>
                        </a:rPr>
                        <a:t>Overall</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Overall</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6</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Required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1</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1</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4891635"/>
                  </a:ext>
                </a:extLst>
              </a:tr>
              <a:tr h="0">
                <a:tc>
                  <a:txBody>
                    <a:bodyPr/>
                    <a:lstStyle/>
                    <a:p>
                      <a:pPr algn="ctr" fontAlgn="t"/>
                      <a:r>
                        <a:rPr lang="en-US" sz="2000">
                          <a:effectLst/>
                          <a:latin typeface="+mn-lt"/>
                        </a:rPr>
                        <a:t>Admin Core</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Admin Core</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6</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Required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1</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1</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190436"/>
                  </a:ext>
                </a:extLst>
              </a:tr>
              <a:tr h="0">
                <a:tc>
                  <a:txBody>
                    <a:bodyPr/>
                    <a:lstStyle/>
                    <a:p>
                      <a:pPr algn="ctr" fontAlgn="t"/>
                      <a:r>
                        <a:rPr lang="en-US" sz="2000">
                          <a:effectLst/>
                          <a:latin typeface="+mn-lt"/>
                        </a:rPr>
                        <a:t>Engagement Core</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Core</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6</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Required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1</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1</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968353"/>
                  </a:ext>
                </a:extLst>
              </a:tr>
              <a:tr h="0">
                <a:tc>
                  <a:txBody>
                    <a:bodyPr/>
                    <a:lstStyle/>
                    <a:p>
                      <a:pPr algn="ctr" fontAlgn="t"/>
                      <a:r>
                        <a:rPr lang="en-US" sz="2000">
                          <a:effectLst/>
                          <a:latin typeface="+mn-lt"/>
                        </a:rPr>
                        <a:t>Monitoring Core</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Core</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6</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Required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1</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1</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126408"/>
                  </a:ext>
                </a:extLst>
              </a:tr>
              <a:tr h="0">
                <a:tc>
                  <a:txBody>
                    <a:bodyPr/>
                    <a:lstStyle/>
                    <a:p>
                      <a:pPr algn="ctr" fontAlgn="t"/>
                      <a:r>
                        <a:rPr lang="en-US" sz="2000">
                          <a:effectLst/>
                          <a:latin typeface="+mn-lt"/>
                        </a:rPr>
                        <a:t>Initiative Project</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Project</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6</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Required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a:effectLst/>
                          <a:latin typeface="+mn-lt"/>
                        </a:rPr>
                        <a:t>1</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dirty="0">
                          <a:effectLst/>
                          <a:latin typeface="+mn-lt"/>
                        </a:rPr>
                        <a:t>1</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6178775"/>
                  </a:ext>
                </a:extLst>
              </a:tr>
            </a:tbl>
          </a:graphicData>
        </a:graphic>
      </p:graphicFrame>
      <p:sp>
        <p:nvSpPr>
          <p:cNvPr id="4" name="Slide Number Placeholder 3">
            <a:extLst>
              <a:ext uri="{FF2B5EF4-FFF2-40B4-BE49-F238E27FC236}">
                <a16:creationId xmlns:a16="http://schemas.microsoft.com/office/drawing/2014/main" id="{CFE6AC4A-BF3B-C55D-89FA-D4F3E0454913}"/>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34</a:t>
            </a:fld>
            <a:endParaRPr lang="en-US"/>
          </a:p>
        </p:txBody>
      </p:sp>
    </p:spTree>
    <p:extLst>
      <p:ext uri="{BB962C8B-B14F-4D97-AF65-F5344CB8AC3E}">
        <p14:creationId xmlns:p14="http://schemas.microsoft.com/office/powerpoint/2010/main" val="1696271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8AF1-749F-AF47-280D-3DAF768E5B17}"/>
              </a:ext>
            </a:extLst>
          </p:cNvPr>
          <p:cNvSpPr>
            <a:spLocks noGrp="1"/>
          </p:cNvSpPr>
          <p:nvPr>
            <p:ph type="title"/>
          </p:nvPr>
        </p:nvSpPr>
        <p:spPr/>
        <p:txBody>
          <a:bodyPr>
            <a:normAutofit fontScale="90000"/>
          </a:bodyPr>
          <a:lstStyle/>
          <a:p>
            <a:r>
              <a:rPr lang="en-US"/>
              <a:t>Research Strategy Element: </a:t>
            </a:r>
            <a:br>
              <a:rPr lang="en-US"/>
            </a:br>
            <a:r>
              <a:rPr lang="en-US"/>
              <a:t>Overall </a:t>
            </a:r>
          </a:p>
        </p:txBody>
      </p:sp>
      <p:sp>
        <p:nvSpPr>
          <p:cNvPr id="3" name="Content Placeholder 2">
            <a:extLst>
              <a:ext uri="{FF2B5EF4-FFF2-40B4-BE49-F238E27FC236}">
                <a16:creationId xmlns:a16="http://schemas.microsoft.com/office/drawing/2014/main" id="{C65BEE49-C431-ECF3-18EA-860428B44573}"/>
              </a:ext>
            </a:extLst>
          </p:cNvPr>
          <p:cNvSpPr>
            <a:spLocks noGrp="1"/>
          </p:cNvSpPr>
          <p:nvPr>
            <p:ph idx="1"/>
          </p:nvPr>
        </p:nvSpPr>
        <p:spPr/>
        <p:txBody>
          <a:bodyPr vert="horz" lIns="91440" tIns="45720" rIns="91440" bIns="45720" rtlCol="0" anchor="t">
            <a:normAutofit fontScale="92500" lnSpcReduction="20000"/>
          </a:bodyPr>
          <a:lstStyle/>
          <a:p>
            <a:r>
              <a:rPr lang="en-US" b="1"/>
              <a:t>State-based Healthcare Extension Cooperative Overview</a:t>
            </a:r>
          </a:p>
          <a:p>
            <a:pPr lvl="1" indent="-337820"/>
            <a:r>
              <a:rPr lang="en-US"/>
              <a:t>Describe how the cores contribute individually and collectively to achieve the goals of this NOFO.</a:t>
            </a:r>
            <a:endParaRPr lang="en-US">
              <a:cs typeface="Arial"/>
            </a:endParaRPr>
          </a:p>
          <a:p>
            <a:pPr lvl="1" indent="-337820"/>
            <a:r>
              <a:rPr lang="en-US"/>
              <a:t>Describe the experience and capacity of investigators to engage in the proposed work, including relationships with key stakeholders.</a:t>
            </a:r>
            <a:endParaRPr lang="en-US">
              <a:cs typeface="Arial"/>
            </a:endParaRPr>
          </a:p>
          <a:p>
            <a:pPr marL="347980" lvl="1" indent="0">
              <a:buNone/>
            </a:pPr>
            <a:endParaRPr lang="en-US">
              <a:cs typeface="Arial"/>
            </a:endParaRPr>
          </a:p>
          <a:p>
            <a:r>
              <a:rPr lang="en-US" b="1"/>
              <a:t>Responsiveness to State Healthcare Environment</a:t>
            </a:r>
            <a:endParaRPr lang="en-US" b="1">
              <a:cs typeface="Arial"/>
            </a:endParaRPr>
          </a:p>
          <a:p>
            <a:pPr lvl="1" indent="-337820"/>
            <a:r>
              <a:rPr lang="en-US"/>
              <a:t>Describe characteristics of healthcare in the state.</a:t>
            </a:r>
            <a:endParaRPr lang="en-US">
              <a:cs typeface="Arial"/>
            </a:endParaRPr>
          </a:p>
          <a:p>
            <a:pPr lvl="1" indent="-337820"/>
            <a:r>
              <a:rPr lang="en-US"/>
              <a:t>Address known challenges.</a:t>
            </a:r>
            <a:endParaRPr lang="en-US">
              <a:cs typeface="Arial"/>
            </a:endParaRPr>
          </a:p>
          <a:p>
            <a:pPr lvl="1" indent="-337820"/>
            <a:r>
              <a:rPr lang="en-US"/>
              <a:t>Describe how the applicant will build sustainable learning and improvement systems at the state level to accelerate implementation of evidence-based improvements in healthcare policy, payment, and practice. </a:t>
            </a:r>
            <a:endParaRPr lang="en-US">
              <a:cs typeface="Arial"/>
            </a:endParaRPr>
          </a:p>
          <a:p>
            <a:pPr lvl="1" indent="-337820"/>
            <a:r>
              <a:rPr lang="en-US"/>
              <a:t>Applicants must also describe current healthcare disparities in their state and how their proposed work may address those disparities.</a:t>
            </a:r>
            <a:endParaRPr lang="en-US">
              <a:cs typeface="Arial"/>
            </a:endParaRPr>
          </a:p>
        </p:txBody>
      </p:sp>
      <p:sp>
        <p:nvSpPr>
          <p:cNvPr id="4" name="Slide Number Placeholder 3">
            <a:extLst>
              <a:ext uri="{FF2B5EF4-FFF2-40B4-BE49-F238E27FC236}">
                <a16:creationId xmlns:a16="http://schemas.microsoft.com/office/drawing/2014/main" id="{48221BEE-25E1-04E0-A60C-29631F30BB79}"/>
              </a:ext>
            </a:extLst>
          </p:cNvPr>
          <p:cNvSpPr>
            <a:spLocks noGrp="1"/>
          </p:cNvSpPr>
          <p:nvPr>
            <p:ph type="sldNum" sz="quarter" idx="10"/>
          </p:nvPr>
        </p:nvSpPr>
        <p:spPr/>
        <p:txBody>
          <a:bodyPr/>
          <a:lstStyle/>
          <a:p>
            <a:fld id="{85F5B7A5-34A7-4AB0-A34F-A4DF2002FA98}" type="slidenum">
              <a:rPr lang="en-US" smtClean="0"/>
              <a:t>35</a:t>
            </a:fld>
            <a:endParaRPr lang="en-US"/>
          </a:p>
        </p:txBody>
      </p:sp>
    </p:spTree>
    <p:extLst>
      <p:ext uri="{BB962C8B-B14F-4D97-AF65-F5344CB8AC3E}">
        <p14:creationId xmlns:p14="http://schemas.microsoft.com/office/powerpoint/2010/main" val="2998747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8AF1-749F-AF47-280D-3DAF768E5B17}"/>
              </a:ext>
            </a:extLst>
          </p:cNvPr>
          <p:cNvSpPr>
            <a:spLocks noGrp="1"/>
          </p:cNvSpPr>
          <p:nvPr>
            <p:ph type="title"/>
          </p:nvPr>
        </p:nvSpPr>
        <p:spPr/>
        <p:txBody>
          <a:bodyPr>
            <a:normAutofit fontScale="90000"/>
          </a:bodyPr>
          <a:lstStyle/>
          <a:p>
            <a:r>
              <a:rPr lang="en-US"/>
              <a:t>Research Strategy Element: </a:t>
            </a:r>
            <a:br>
              <a:rPr lang="en-US"/>
            </a:br>
            <a:r>
              <a:rPr lang="en-US"/>
              <a:t>Administrative Core </a:t>
            </a:r>
          </a:p>
        </p:txBody>
      </p:sp>
      <p:sp>
        <p:nvSpPr>
          <p:cNvPr id="3" name="Content Placeholder 2">
            <a:extLst>
              <a:ext uri="{FF2B5EF4-FFF2-40B4-BE49-F238E27FC236}">
                <a16:creationId xmlns:a16="http://schemas.microsoft.com/office/drawing/2014/main" id="{C65BEE49-C431-ECF3-18EA-860428B44573}"/>
              </a:ext>
            </a:extLst>
          </p:cNvPr>
          <p:cNvSpPr>
            <a:spLocks noGrp="1"/>
          </p:cNvSpPr>
          <p:nvPr>
            <p:ph idx="1"/>
          </p:nvPr>
        </p:nvSpPr>
        <p:spPr/>
        <p:txBody>
          <a:bodyPr vert="horz" lIns="91440" tIns="45720" rIns="91440" bIns="45720" rtlCol="0" anchor="t">
            <a:noAutofit/>
          </a:bodyPr>
          <a:lstStyle/>
          <a:p>
            <a:pPr marL="0" indent="0">
              <a:buNone/>
            </a:pPr>
            <a:r>
              <a:rPr lang="en-US" sz="2400"/>
              <a:t>Clearly indicate the state that the applicant will be working in.</a:t>
            </a:r>
            <a:endParaRPr lang="en-US" sz="2400">
              <a:cs typeface="Arial"/>
            </a:endParaRPr>
          </a:p>
          <a:p>
            <a:pPr marL="0" indent="0">
              <a:buNone/>
            </a:pPr>
            <a:r>
              <a:rPr lang="en-US" sz="2400"/>
              <a:t>Describe:</a:t>
            </a:r>
            <a:endParaRPr lang="en-US" sz="2400">
              <a:cs typeface="Arial"/>
            </a:endParaRPr>
          </a:p>
          <a:p>
            <a:r>
              <a:rPr lang="en-US" sz="2000"/>
              <a:t>Staffing, structure, leadership, and governance of the Cooperative</a:t>
            </a:r>
          </a:p>
          <a:p>
            <a:r>
              <a:rPr lang="en-US" sz="2000"/>
              <a:t>Timeline and mitigation strategies</a:t>
            </a:r>
            <a:endParaRPr lang="en-US" sz="2000">
              <a:cs typeface="Arial"/>
            </a:endParaRPr>
          </a:p>
          <a:p>
            <a:r>
              <a:rPr lang="en-US" sz="2000"/>
              <a:t>Multistakeholder Council which is demographically and geographically diverse</a:t>
            </a:r>
            <a:endParaRPr lang="en-US" sz="2000">
              <a:cs typeface="Arial"/>
            </a:endParaRPr>
          </a:p>
          <a:p>
            <a:r>
              <a:rPr lang="en-US" sz="2000"/>
              <a:t>The Cooperative’s relationship with other organizations and initiatives</a:t>
            </a:r>
            <a:endParaRPr lang="en-US" sz="2000">
              <a:cs typeface="Arial"/>
            </a:endParaRPr>
          </a:p>
          <a:p>
            <a:r>
              <a:rPr lang="en-US" sz="2000"/>
              <a:t>Coordination with state-level convenings of State Medicaid Agencies, payer partners and other stakeholders</a:t>
            </a:r>
          </a:p>
          <a:p>
            <a:r>
              <a:rPr lang="en-US" sz="2000"/>
              <a:t>The Cooperative’s finances, including in-kind support (which is highly encouraged) and how the Cooperative will ensure equitable distribution of funds among partners and organizations</a:t>
            </a:r>
            <a:endParaRPr lang="en-US" sz="2000">
              <a:cs typeface="Arial"/>
            </a:endParaRPr>
          </a:p>
          <a:p>
            <a:r>
              <a:rPr lang="en-US" sz="2000"/>
              <a:t>How the Multistakeholder Council members will prepare for operations after the end of this award</a:t>
            </a:r>
            <a:endParaRPr lang="en-US" sz="2000">
              <a:cs typeface="Arial"/>
            </a:endParaRPr>
          </a:p>
        </p:txBody>
      </p:sp>
      <p:sp>
        <p:nvSpPr>
          <p:cNvPr id="4" name="Slide Number Placeholder 3">
            <a:extLst>
              <a:ext uri="{FF2B5EF4-FFF2-40B4-BE49-F238E27FC236}">
                <a16:creationId xmlns:a16="http://schemas.microsoft.com/office/drawing/2014/main" id="{48221BEE-25E1-04E0-A60C-29631F30BB79}"/>
              </a:ext>
            </a:extLst>
          </p:cNvPr>
          <p:cNvSpPr>
            <a:spLocks noGrp="1"/>
          </p:cNvSpPr>
          <p:nvPr>
            <p:ph type="sldNum" sz="quarter" idx="10"/>
          </p:nvPr>
        </p:nvSpPr>
        <p:spPr/>
        <p:txBody>
          <a:bodyPr/>
          <a:lstStyle/>
          <a:p>
            <a:fld id="{85F5B7A5-34A7-4AB0-A34F-A4DF2002FA98}" type="slidenum">
              <a:rPr lang="en-US" smtClean="0"/>
              <a:t>36</a:t>
            </a:fld>
            <a:endParaRPr lang="en-US"/>
          </a:p>
        </p:txBody>
      </p:sp>
    </p:spTree>
    <p:extLst>
      <p:ext uri="{BB962C8B-B14F-4D97-AF65-F5344CB8AC3E}">
        <p14:creationId xmlns:p14="http://schemas.microsoft.com/office/powerpoint/2010/main" val="1527048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C4112-B99D-ED14-7312-1396840CE977}"/>
              </a:ext>
            </a:extLst>
          </p:cNvPr>
          <p:cNvSpPr>
            <a:spLocks noGrp="1"/>
          </p:cNvSpPr>
          <p:nvPr>
            <p:ph type="title"/>
          </p:nvPr>
        </p:nvSpPr>
        <p:spPr/>
        <p:txBody>
          <a:bodyPr>
            <a:normAutofit fontScale="90000"/>
          </a:bodyPr>
          <a:lstStyle/>
          <a:p>
            <a:r>
              <a:rPr lang="en-US"/>
              <a:t>Letters of Support: </a:t>
            </a:r>
            <a:br>
              <a:rPr lang="en-US"/>
            </a:br>
            <a:r>
              <a:rPr lang="en-US"/>
              <a:t>Administrative Core</a:t>
            </a:r>
          </a:p>
        </p:txBody>
      </p:sp>
      <p:sp>
        <p:nvSpPr>
          <p:cNvPr id="3" name="Content Placeholder 2">
            <a:extLst>
              <a:ext uri="{FF2B5EF4-FFF2-40B4-BE49-F238E27FC236}">
                <a16:creationId xmlns:a16="http://schemas.microsoft.com/office/drawing/2014/main" id="{CFAD810E-2376-0F62-F80E-10155C0046FA}"/>
              </a:ext>
            </a:extLst>
          </p:cNvPr>
          <p:cNvSpPr>
            <a:spLocks noGrp="1"/>
          </p:cNvSpPr>
          <p:nvPr>
            <p:ph idx="1"/>
          </p:nvPr>
        </p:nvSpPr>
        <p:spPr/>
        <p:txBody>
          <a:bodyPr vert="horz" lIns="91440" tIns="45720" rIns="91440" bIns="45720" rtlCol="0" anchor="t">
            <a:normAutofit fontScale="85000" lnSpcReduction="10000"/>
          </a:bodyPr>
          <a:lstStyle/>
          <a:p>
            <a:pPr algn="l"/>
            <a:r>
              <a:rPr lang="en-US" b="0" i="0">
                <a:solidFill>
                  <a:srgbClr val="333333"/>
                </a:solidFill>
                <a:effectLst/>
                <a:latin typeface="Arial" panose="020B0604020202020204" pitchFamily="34" charset="0"/>
                <a:cs typeface="Arial" panose="020B0604020202020204" pitchFamily="34" charset="0"/>
              </a:rPr>
              <a:t>The application must include </a:t>
            </a:r>
            <a:r>
              <a:rPr lang="en-US" b="1" i="0">
                <a:solidFill>
                  <a:srgbClr val="333333"/>
                </a:solidFill>
                <a:effectLst/>
                <a:latin typeface="Arial" panose="020B0604020202020204" pitchFamily="34" charset="0"/>
                <a:cs typeface="Arial" panose="020B0604020202020204" pitchFamily="34" charset="0"/>
              </a:rPr>
              <a:t>letters of support from collaborating organizations and individuals which document specific contributions</a:t>
            </a:r>
            <a:r>
              <a:rPr lang="en-US" b="0" i="0">
                <a:solidFill>
                  <a:srgbClr val="333333"/>
                </a:solidFill>
                <a:effectLst/>
                <a:latin typeface="Arial" panose="020B0604020202020204" pitchFamily="34" charset="0"/>
                <a:cs typeface="Arial" panose="020B0604020202020204" pitchFamily="34" charset="0"/>
              </a:rPr>
              <a:t>, including a description of the precise nature of past and proposed collaborations, products, services, and other activities that will be provided by and to the applicant through the proposed collaboration.</a:t>
            </a:r>
          </a:p>
          <a:p>
            <a:pPr algn="l"/>
            <a:endParaRPr lang="en-US" b="0" i="0">
              <a:solidFill>
                <a:srgbClr val="333333"/>
              </a:solidFill>
              <a:effectLst/>
              <a:latin typeface="Helvetica Neue"/>
            </a:endParaRPr>
          </a:p>
          <a:p>
            <a:r>
              <a:rPr lang="en-US" b="0" i="0">
                <a:solidFill>
                  <a:srgbClr val="333333"/>
                </a:solidFill>
                <a:effectLst/>
              </a:rPr>
              <a:t>Applicants must submit a letter of support from the State Medicaid Agency</a:t>
            </a:r>
            <a:r>
              <a:rPr lang="en-US">
                <a:solidFill>
                  <a:srgbClr val="333333"/>
                </a:solidFill>
              </a:rPr>
              <a:t> which must</a:t>
            </a:r>
            <a:r>
              <a:rPr lang="en-US" b="0" i="0">
                <a:solidFill>
                  <a:srgbClr val="333333"/>
                </a:solidFill>
                <a:effectLst/>
              </a:rPr>
              <a:t>:</a:t>
            </a:r>
          </a:p>
          <a:p>
            <a:pPr lvl="1" indent="-337820"/>
            <a:r>
              <a:rPr lang="en-US" b="0" i="0">
                <a:solidFill>
                  <a:srgbClr val="333333"/>
                </a:solidFill>
                <a:effectLst/>
              </a:rPr>
              <a:t>Describe the commitment to participate in the Multistakeholder Council.</a:t>
            </a:r>
          </a:p>
          <a:p>
            <a:pPr lvl="1" indent="-337820"/>
            <a:r>
              <a:rPr lang="en-US" b="0" i="0">
                <a:solidFill>
                  <a:srgbClr val="333333"/>
                </a:solidFill>
                <a:effectLst/>
              </a:rPr>
              <a:t>Identify specific individuals within the State Medicaid Agency who will participate in the Cooperative.</a:t>
            </a:r>
          </a:p>
          <a:p>
            <a:pPr lvl="1" indent="-337820"/>
            <a:r>
              <a:rPr lang="en-US" b="0" i="0">
                <a:solidFill>
                  <a:srgbClr val="333333"/>
                </a:solidFill>
                <a:effectLst/>
              </a:rPr>
              <a:t>Detail the role that these individuals and the State Medicaid Agency will have within the Cooperative.</a:t>
            </a:r>
          </a:p>
          <a:p>
            <a:endParaRPr lang="en-US"/>
          </a:p>
        </p:txBody>
      </p:sp>
      <p:sp>
        <p:nvSpPr>
          <p:cNvPr id="4" name="Slide Number Placeholder 3">
            <a:extLst>
              <a:ext uri="{FF2B5EF4-FFF2-40B4-BE49-F238E27FC236}">
                <a16:creationId xmlns:a16="http://schemas.microsoft.com/office/drawing/2014/main" id="{033DB1D9-AC1F-24A6-997A-217573844856}"/>
              </a:ext>
            </a:extLst>
          </p:cNvPr>
          <p:cNvSpPr>
            <a:spLocks noGrp="1"/>
          </p:cNvSpPr>
          <p:nvPr>
            <p:ph type="sldNum" sz="quarter" idx="10"/>
          </p:nvPr>
        </p:nvSpPr>
        <p:spPr/>
        <p:txBody>
          <a:bodyPr/>
          <a:lstStyle/>
          <a:p>
            <a:fld id="{85F5B7A5-34A7-4AB0-A34F-A4DF2002FA98}" type="slidenum">
              <a:rPr lang="en-US" smtClean="0"/>
              <a:t>37</a:t>
            </a:fld>
            <a:endParaRPr lang="en-US"/>
          </a:p>
        </p:txBody>
      </p:sp>
    </p:spTree>
    <p:extLst>
      <p:ext uri="{BB962C8B-B14F-4D97-AF65-F5344CB8AC3E}">
        <p14:creationId xmlns:p14="http://schemas.microsoft.com/office/powerpoint/2010/main" val="1646973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8AF1-749F-AF47-280D-3DAF768E5B17}"/>
              </a:ext>
            </a:extLst>
          </p:cNvPr>
          <p:cNvSpPr>
            <a:spLocks noGrp="1"/>
          </p:cNvSpPr>
          <p:nvPr>
            <p:ph type="title"/>
          </p:nvPr>
        </p:nvSpPr>
        <p:spPr>
          <a:xfrm>
            <a:off x="-5751" y="304800"/>
            <a:ext cx="10981426" cy="646638"/>
          </a:xfrm>
        </p:spPr>
        <p:txBody>
          <a:bodyPr>
            <a:normAutofit fontScale="90000"/>
          </a:bodyPr>
          <a:lstStyle/>
          <a:p>
            <a:r>
              <a:rPr lang="en-US"/>
              <a:t>Research Strategy Element:</a:t>
            </a:r>
            <a:br>
              <a:rPr lang="en-US"/>
            </a:br>
            <a:r>
              <a:rPr lang="en-US"/>
              <a:t>Engagement, Training, Education, and Assistance Core</a:t>
            </a:r>
          </a:p>
        </p:txBody>
      </p:sp>
      <p:sp>
        <p:nvSpPr>
          <p:cNvPr id="3" name="Content Placeholder 2">
            <a:extLst>
              <a:ext uri="{FF2B5EF4-FFF2-40B4-BE49-F238E27FC236}">
                <a16:creationId xmlns:a16="http://schemas.microsoft.com/office/drawing/2014/main" id="{C65BEE49-C431-ECF3-18EA-860428B44573}"/>
              </a:ext>
            </a:extLst>
          </p:cNvPr>
          <p:cNvSpPr>
            <a:spLocks noGrp="1"/>
          </p:cNvSpPr>
          <p:nvPr>
            <p:ph idx="1"/>
          </p:nvPr>
        </p:nvSpPr>
        <p:spPr>
          <a:xfrm>
            <a:off x="609600" y="1632858"/>
            <a:ext cx="10972800" cy="4539344"/>
          </a:xfrm>
        </p:spPr>
        <p:txBody>
          <a:bodyPr vert="horz" lIns="91440" tIns="45720" rIns="91440" bIns="45720" rtlCol="0" anchor="t">
            <a:noAutofit/>
          </a:bodyPr>
          <a:lstStyle/>
          <a:p>
            <a:pPr marL="0" indent="0">
              <a:buNone/>
            </a:pPr>
            <a:r>
              <a:rPr lang="en-US" sz="2400" dirty="0"/>
              <a:t>Applicants must describe their approach to:</a:t>
            </a:r>
            <a:endParaRPr lang="en-US" sz="2400" dirty="0">
              <a:cs typeface="Arial"/>
            </a:endParaRPr>
          </a:p>
          <a:p>
            <a:pPr marL="0" indent="0">
              <a:buNone/>
            </a:pPr>
            <a:endParaRPr lang="en-US" sz="2400" b="1" dirty="0"/>
          </a:p>
          <a:p>
            <a:r>
              <a:rPr lang="en-US" sz="2400" dirty="0"/>
              <a:t>Engaging safety net healthcare delivery organizations and clinicians to establish and maintain relationships or build upon previous relationships.</a:t>
            </a:r>
            <a:endParaRPr lang="en-US" sz="2400" dirty="0">
              <a:cs typeface="Arial"/>
            </a:endParaRPr>
          </a:p>
          <a:p>
            <a:endParaRPr lang="en-US" sz="2400" dirty="0">
              <a:cs typeface="Arial"/>
            </a:endParaRPr>
          </a:p>
          <a:p>
            <a:r>
              <a:rPr lang="en-US" sz="2400" dirty="0"/>
              <a:t>Designing and delivering implementation support.</a:t>
            </a:r>
            <a:endParaRPr lang="en-US" sz="2400" dirty="0">
              <a:cs typeface="Arial"/>
            </a:endParaRPr>
          </a:p>
          <a:p>
            <a:endParaRPr lang="en-US" sz="2400" dirty="0">
              <a:cs typeface="Arial"/>
            </a:endParaRPr>
          </a:p>
          <a:p>
            <a:r>
              <a:rPr lang="en-US" sz="2400" dirty="0"/>
              <a:t>Facilitating learning across the state or sub-state region.</a:t>
            </a:r>
            <a:endParaRPr lang="en-US" sz="2400" dirty="0">
              <a:cs typeface="Arial"/>
            </a:endParaRPr>
          </a:p>
        </p:txBody>
      </p:sp>
      <p:sp>
        <p:nvSpPr>
          <p:cNvPr id="4" name="Slide Number Placeholder 3">
            <a:extLst>
              <a:ext uri="{FF2B5EF4-FFF2-40B4-BE49-F238E27FC236}">
                <a16:creationId xmlns:a16="http://schemas.microsoft.com/office/drawing/2014/main" id="{48221BEE-25E1-04E0-A60C-29631F30BB79}"/>
              </a:ext>
            </a:extLst>
          </p:cNvPr>
          <p:cNvSpPr>
            <a:spLocks noGrp="1"/>
          </p:cNvSpPr>
          <p:nvPr>
            <p:ph type="sldNum" sz="quarter" idx="10"/>
          </p:nvPr>
        </p:nvSpPr>
        <p:spPr/>
        <p:txBody>
          <a:bodyPr/>
          <a:lstStyle/>
          <a:p>
            <a:fld id="{85F5B7A5-34A7-4AB0-A34F-A4DF2002FA98}" type="slidenum">
              <a:rPr lang="en-US" smtClean="0"/>
              <a:t>38</a:t>
            </a:fld>
            <a:endParaRPr lang="en-US"/>
          </a:p>
        </p:txBody>
      </p:sp>
    </p:spTree>
    <p:extLst>
      <p:ext uri="{BB962C8B-B14F-4D97-AF65-F5344CB8AC3E}">
        <p14:creationId xmlns:p14="http://schemas.microsoft.com/office/powerpoint/2010/main" val="2785079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8AF1-749F-AF47-280D-3DAF768E5B17}"/>
              </a:ext>
            </a:extLst>
          </p:cNvPr>
          <p:cNvSpPr>
            <a:spLocks noGrp="1"/>
          </p:cNvSpPr>
          <p:nvPr>
            <p:ph type="title"/>
          </p:nvPr>
        </p:nvSpPr>
        <p:spPr/>
        <p:txBody>
          <a:bodyPr>
            <a:normAutofit fontScale="90000"/>
          </a:bodyPr>
          <a:lstStyle/>
          <a:p>
            <a:r>
              <a:rPr lang="en-US"/>
              <a:t>Research Strategy Element:</a:t>
            </a:r>
            <a:br>
              <a:rPr lang="en-US"/>
            </a:br>
            <a:r>
              <a:rPr lang="en-US"/>
              <a:t>Monitoring, Feedback, and Evaluation Core</a:t>
            </a:r>
          </a:p>
        </p:txBody>
      </p:sp>
      <p:sp>
        <p:nvSpPr>
          <p:cNvPr id="3" name="Content Placeholder 2">
            <a:extLst>
              <a:ext uri="{FF2B5EF4-FFF2-40B4-BE49-F238E27FC236}">
                <a16:creationId xmlns:a16="http://schemas.microsoft.com/office/drawing/2014/main" id="{C65BEE49-C431-ECF3-18EA-860428B44573}"/>
              </a:ext>
            </a:extLst>
          </p:cNvPr>
          <p:cNvSpPr>
            <a:spLocks noGrp="1"/>
          </p:cNvSpPr>
          <p:nvPr>
            <p:ph idx="1"/>
          </p:nvPr>
        </p:nvSpPr>
        <p:spPr>
          <a:xfrm>
            <a:off x="609600" y="1632858"/>
            <a:ext cx="10972800" cy="4539344"/>
          </a:xfrm>
        </p:spPr>
        <p:txBody>
          <a:bodyPr vert="horz" lIns="91440" tIns="45720" rIns="91440" bIns="45720" rtlCol="0" anchor="t">
            <a:noAutofit/>
          </a:bodyPr>
          <a:lstStyle/>
          <a:p>
            <a:pPr marL="0" indent="0">
              <a:buNone/>
            </a:pPr>
            <a:r>
              <a:rPr lang="en-US" dirty="0"/>
              <a:t>Applicants must describe:</a:t>
            </a:r>
          </a:p>
          <a:p>
            <a:r>
              <a:rPr lang="en-US" sz="2400" dirty="0"/>
              <a:t>Data sources </a:t>
            </a:r>
            <a:endParaRPr lang="en-US" sz="2400" dirty="0">
              <a:cs typeface="Arial"/>
            </a:endParaRPr>
          </a:p>
          <a:p>
            <a:r>
              <a:rPr lang="en-US" sz="2400" dirty="0"/>
              <a:t>The approach to analyzing and sharing data</a:t>
            </a:r>
            <a:endParaRPr lang="en-US" sz="2400" dirty="0">
              <a:cs typeface="Arial"/>
            </a:endParaRPr>
          </a:p>
          <a:p>
            <a:r>
              <a:rPr lang="en-US" sz="2400" dirty="0"/>
              <a:t>The approach to monitoring the Cooperative activities and performance and providing feedback for improvement</a:t>
            </a:r>
            <a:endParaRPr lang="en-US" sz="2400" dirty="0">
              <a:cs typeface="Arial"/>
            </a:endParaRPr>
          </a:p>
          <a:p>
            <a:r>
              <a:rPr lang="en-US" sz="2400" dirty="0">
                <a:cs typeface="Arial"/>
              </a:rPr>
              <a:t>The approach to evaluating the Cooperative's processes and outcomes</a:t>
            </a:r>
          </a:p>
          <a:p>
            <a:r>
              <a:rPr lang="en-US" sz="2400" dirty="0"/>
              <a:t>Incorporation of health equity</a:t>
            </a:r>
            <a:endParaRPr lang="en-US" sz="2400" dirty="0">
              <a:cs typeface="Arial"/>
            </a:endParaRPr>
          </a:p>
        </p:txBody>
      </p:sp>
      <p:sp>
        <p:nvSpPr>
          <p:cNvPr id="4" name="Slide Number Placeholder 3">
            <a:extLst>
              <a:ext uri="{FF2B5EF4-FFF2-40B4-BE49-F238E27FC236}">
                <a16:creationId xmlns:a16="http://schemas.microsoft.com/office/drawing/2014/main" id="{48221BEE-25E1-04E0-A60C-29631F30BB79}"/>
              </a:ext>
            </a:extLst>
          </p:cNvPr>
          <p:cNvSpPr>
            <a:spLocks noGrp="1"/>
          </p:cNvSpPr>
          <p:nvPr>
            <p:ph type="sldNum" sz="quarter" idx="10"/>
          </p:nvPr>
        </p:nvSpPr>
        <p:spPr/>
        <p:txBody>
          <a:bodyPr/>
          <a:lstStyle/>
          <a:p>
            <a:fld id="{85F5B7A5-34A7-4AB0-A34F-A4DF2002FA98}" type="slidenum">
              <a:rPr lang="en-US" smtClean="0"/>
              <a:t>39</a:t>
            </a:fld>
            <a:endParaRPr lang="en-US"/>
          </a:p>
        </p:txBody>
      </p:sp>
    </p:spTree>
    <p:extLst>
      <p:ext uri="{BB962C8B-B14F-4D97-AF65-F5344CB8AC3E}">
        <p14:creationId xmlns:p14="http://schemas.microsoft.com/office/powerpoint/2010/main" val="340606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85EE4-E317-3C3F-7A1B-A082C7DC7A24}"/>
              </a:ext>
            </a:extLst>
          </p:cNvPr>
          <p:cNvSpPr>
            <a:spLocks noGrp="1"/>
          </p:cNvSpPr>
          <p:nvPr>
            <p:ph type="title"/>
          </p:nvPr>
        </p:nvSpPr>
        <p:spPr/>
        <p:txBody>
          <a:bodyPr>
            <a:normAutofit fontScale="90000"/>
          </a:bodyPr>
          <a:lstStyle/>
          <a:p>
            <a:r>
              <a:rPr lang="en-US" dirty="0"/>
              <a:t>Presenters</a:t>
            </a:r>
          </a:p>
        </p:txBody>
      </p:sp>
      <p:sp>
        <p:nvSpPr>
          <p:cNvPr id="5" name="Slide Number Placeholder 3">
            <a:extLst>
              <a:ext uri="{FF2B5EF4-FFF2-40B4-BE49-F238E27FC236}">
                <a16:creationId xmlns:a16="http://schemas.microsoft.com/office/drawing/2014/main" id="{8C8137F2-29F2-AA3B-763C-5FF0757A30C7}"/>
              </a:ext>
              <a:ext uri="{C183D7F6-B498-43B3-948B-1728B52AA6E4}">
                <adec:decorative xmlns:adec="http://schemas.microsoft.com/office/drawing/2017/decorative" val="1"/>
              </a:ext>
            </a:extLst>
          </p:cNvPr>
          <p:cNvSpPr txBox="1">
            <a:spLocks/>
          </p:cNvSpPr>
          <p:nvPr/>
        </p:nvSpPr>
        <p:spPr>
          <a:xfrm>
            <a:off x="8610600" y="6356351"/>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5F5B7A5-34A7-4AB0-A34F-A4DF2002FA98}" type="slidenum">
              <a:rPr lang="en-US" sz="1100" smtClean="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pic>
        <p:nvPicPr>
          <p:cNvPr id="8" name="Picture 7">
            <a:extLst>
              <a:ext uri="{FF2B5EF4-FFF2-40B4-BE49-F238E27FC236}">
                <a16:creationId xmlns:a16="http://schemas.microsoft.com/office/drawing/2014/main" id="{47823DA8-81F4-7506-0CC6-B0713AF59AE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9876" r="13372" b="-4"/>
          <a:stretch/>
        </p:blipFill>
        <p:spPr>
          <a:xfrm>
            <a:off x="2147260" y="1838467"/>
            <a:ext cx="2730873" cy="2630940"/>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9" name="Picture 8">
            <a:extLst>
              <a:ext uri="{FF2B5EF4-FFF2-40B4-BE49-F238E27FC236}">
                <a16:creationId xmlns:a16="http://schemas.microsoft.com/office/drawing/2014/main" id="{0A351EBC-271D-F5D4-0054-4AE1A6085FD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r="5" b="5"/>
          <a:stretch/>
        </p:blipFill>
        <p:spPr bwMode="auto">
          <a:xfrm>
            <a:off x="7567742" y="1838467"/>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p:spPr>
      </p:pic>
      <p:sp>
        <p:nvSpPr>
          <p:cNvPr id="10" name="Content Placeholder 2">
            <a:extLst>
              <a:ext uri="{FF2B5EF4-FFF2-40B4-BE49-F238E27FC236}">
                <a16:creationId xmlns:a16="http://schemas.microsoft.com/office/drawing/2014/main" id="{71731954-EBC7-DB70-2C46-23AE607B1CDA}"/>
              </a:ext>
            </a:extLst>
          </p:cNvPr>
          <p:cNvSpPr txBox="1">
            <a:spLocks/>
          </p:cNvSpPr>
          <p:nvPr/>
        </p:nvSpPr>
        <p:spPr>
          <a:xfrm>
            <a:off x="1744341" y="4764899"/>
            <a:ext cx="3536709" cy="1442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1800" b="1" kern="100">
                <a:effectLst/>
                <a:ea typeface="Calibri" panose="020F0502020204030204" pitchFamily="34" charset="0"/>
                <a:cs typeface="Times New Roman" panose="02020603050405020304" pitchFamily="18" charset="0"/>
              </a:rPr>
              <a:t>Ellen S Deutsch, MD, MS</a:t>
            </a:r>
          </a:p>
          <a:p>
            <a:pPr marL="0" marR="0" indent="0">
              <a:lnSpc>
                <a:spcPct val="107000"/>
              </a:lnSpc>
              <a:spcBef>
                <a:spcPts val="0"/>
              </a:spcBef>
              <a:spcAft>
                <a:spcPts val="800"/>
              </a:spcAft>
              <a:buNone/>
            </a:pPr>
            <a:r>
              <a:rPr lang="en-US" sz="1800" kern="0">
                <a:ea typeface="+mn-lt"/>
                <a:cs typeface="+mn-lt"/>
              </a:rPr>
              <a:t>Physician, Division of General Patient Safety, Center for Quality Improvement and Patient Safety</a:t>
            </a:r>
            <a:endParaRPr lang="en-US" sz="1800" kern="100">
              <a:effectLst/>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B3ED20CF-5D75-2062-E263-12B18D233245}"/>
              </a:ext>
            </a:extLst>
          </p:cNvPr>
          <p:cNvSpPr txBox="1">
            <a:spLocks/>
          </p:cNvSpPr>
          <p:nvPr/>
        </p:nvSpPr>
        <p:spPr>
          <a:xfrm>
            <a:off x="7004528" y="4764899"/>
            <a:ext cx="3719891" cy="144263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1800" b="1" kern="100">
                <a:effectLst/>
                <a:ea typeface="Calibri" panose="020F0502020204030204" pitchFamily="34" charset="0"/>
                <a:cs typeface="Times New Roman"/>
              </a:rPr>
              <a:t>Matthew Simpson, MD, MPH</a:t>
            </a:r>
          </a:p>
          <a:p>
            <a:pPr marL="0" indent="0">
              <a:lnSpc>
                <a:spcPct val="107000"/>
              </a:lnSpc>
              <a:spcBef>
                <a:spcPts val="0"/>
              </a:spcBef>
              <a:spcAft>
                <a:spcPts val="800"/>
              </a:spcAft>
              <a:buNone/>
            </a:pPr>
            <a:r>
              <a:rPr lang="en-US" sz="1800" kern="0">
                <a:ea typeface="Calibri" panose="020F0502020204030204" pitchFamily="34" charset="0"/>
                <a:cs typeface="Arial"/>
              </a:rPr>
              <a:t>Physician, Division</a:t>
            </a:r>
            <a:r>
              <a:rPr lang="en-US" sz="1800" kern="0">
                <a:effectLst/>
                <a:ea typeface="Calibri" panose="020F0502020204030204" pitchFamily="34" charset="0"/>
                <a:cs typeface="Arial"/>
              </a:rPr>
              <a:t> of Practice Improvement, Center for Evidence and Practice Improvement</a:t>
            </a:r>
            <a:endParaRPr lang="en-US" sz="1800" kern="100">
              <a:effectLst/>
              <a:ea typeface="Calibri" panose="020F0502020204030204" pitchFamily="34" charset="0"/>
              <a:cs typeface="Arial"/>
            </a:endParaRPr>
          </a:p>
        </p:txBody>
      </p:sp>
    </p:spTree>
    <p:extLst>
      <p:ext uri="{BB962C8B-B14F-4D97-AF65-F5344CB8AC3E}">
        <p14:creationId xmlns:p14="http://schemas.microsoft.com/office/powerpoint/2010/main" val="2226685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8AF1-749F-AF47-280D-3DAF768E5B17}"/>
              </a:ext>
            </a:extLst>
          </p:cNvPr>
          <p:cNvSpPr>
            <a:spLocks noGrp="1"/>
          </p:cNvSpPr>
          <p:nvPr>
            <p:ph type="title"/>
          </p:nvPr>
        </p:nvSpPr>
        <p:spPr/>
        <p:txBody>
          <a:bodyPr>
            <a:normAutofit fontScale="90000"/>
          </a:bodyPr>
          <a:lstStyle/>
          <a:p>
            <a:r>
              <a:rPr lang="en-US"/>
              <a:t>Research Strategy: </a:t>
            </a:r>
            <a:br>
              <a:rPr lang="en-US"/>
            </a:br>
            <a:r>
              <a:rPr lang="en-US"/>
              <a:t>Behavioral Health Initiative</a:t>
            </a:r>
          </a:p>
        </p:txBody>
      </p:sp>
      <p:sp>
        <p:nvSpPr>
          <p:cNvPr id="3" name="Content Placeholder 2">
            <a:extLst>
              <a:ext uri="{FF2B5EF4-FFF2-40B4-BE49-F238E27FC236}">
                <a16:creationId xmlns:a16="http://schemas.microsoft.com/office/drawing/2014/main" id="{C65BEE49-C431-ECF3-18EA-860428B44573}"/>
              </a:ext>
            </a:extLst>
          </p:cNvPr>
          <p:cNvSpPr>
            <a:spLocks noGrp="1"/>
          </p:cNvSpPr>
          <p:nvPr>
            <p:ph idx="1"/>
          </p:nvPr>
        </p:nvSpPr>
        <p:spPr>
          <a:xfrm>
            <a:off x="609600" y="1632858"/>
            <a:ext cx="10972800" cy="4539344"/>
          </a:xfrm>
        </p:spPr>
        <p:txBody>
          <a:bodyPr vert="horz" lIns="91440" tIns="45720" rIns="91440" bIns="45720" rtlCol="0" anchor="t">
            <a:noAutofit/>
          </a:bodyPr>
          <a:lstStyle/>
          <a:p>
            <a:pPr marL="0" indent="0">
              <a:buNone/>
            </a:pPr>
            <a:r>
              <a:rPr lang="en-US">
                <a:solidFill>
                  <a:srgbClr val="333333"/>
                </a:solidFill>
                <a:latin typeface="Helvetica Neue"/>
              </a:rPr>
              <a:t>Applicants must address:</a:t>
            </a:r>
            <a:endParaRPr lang="en-US">
              <a:solidFill>
                <a:srgbClr val="000000"/>
              </a:solidFill>
              <a:latin typeface="Arial"/>
              <a:cs typeface="Arial"/>
            </a:endParaRPr>
          </a:p>
          <a:p>
            <a:r>
              <a:rPr lang="en-US">
                <a:solidFill>
                  <a:srgbClr val="333333"/>
                </a:solidFill>
                <a:latin typeface="Helvetica Neue"/>
              </a:rPr>
              <a:t>The behavioral</a:t>
            </a:r>
            <a:r>
              <a:rPr lang="en-US" b="0" i="0">
                <a:solidFill>
                  <a:srgbClr val="333333"/>
                </a:solidFill>
                <a:effectLst/>
                <a:latin typeface="Helvetica Neue"/>
              </a:rPr>
              <a:t> health focus of the initiative, including why and how the behavioral focus was selected</a:t>
            </a:r>
            <a:endParaRPr lang="en-US">
              <a:cs typeface="Arial"/>
            </a:endParaRPr>
          </a:p>
          <a:p>
            <a:pPr algn="l">
              <a:buFont typeface="Arial" panose="020B0604020202020204" pitchFamily="34" charset="0"/>
              <a:buChar char="•"/>
            </a:pPr>
            <a:r>
              <a:rPr lang="en-US">
                <a:solidFill>
                  <a:srgbClr val="333333"/>
                </a:solidFill>
                <a:latin typeface="Helvetica Neue"/>
              </a:rPr>
              <a:t>The</a:t>
            </a:r>
            <a:r>
              <a:rPr lang="en-US" b="0" i="0">
                <a:solidFill>
                  <a:srgbClr val="333333"/>
                </a:solidFill>
                <a:effectLst/>
                <a:latin typeface="Helvetica Neue"/>
              </a:rPr>
              <a:t> scientific premise for the proposed initiative</a:t>
            </a:r>
          </a:p>
          <a:p>
            <a:pPr algn="l">
              <a:buFont typeface="Arial" panose="020B0604020202020204" pitchFamily="34" charset="0"/>
              <a:buChar char="•"/>
            </a:pPr>
            <a:r>
              <a:rPr lang="en-US">
                <a:solidFill>
                  <a:srgbClr val="333333"/>
                </a:solidFill>
                <a:latin typeface="Helvetica Neue"/>
              </a:rPr>
              <a:t>How</a:t>
            </a:r>
            <a:r>
              <a:rPr lang="en-US" b="0" i="0">
                <a:solidFill>
                  <a:srgbClr val="333333"/>
                </a:solidFill>
                <a:effectLst/>
                <a:latin typeface="Helvetica Neue"/>
              </a:rPr>
              <a:t> the proposed initiative will address disparities</a:t>
            </a:r>
          </a:p>
          <a:p>
            <a:pPr algn="l">
              <a:buFont typeface="Arial" panose="020B0604020202020204" pitchFamily="34" charset="0"/>
              <a:buChar char="•"/>
            </a:pPr>
            <a:r>
              <a:rPr lang="en-US" b="0" i="0">
                <a:solidFill>
                  <a:srgbClr val="333333"/>
                </a:solidFill>
                <a:effectLst/>
                <a:latin typeface="Helvetica Neue"/>
              </a:rPr>
              <a:t>The proposed evidence-based approach to implementing the initiative</a:t>
            </a:r>
          </a:p>
          <a:p>
            <a:r>
              <a:rPr lang="en-US">
                <a:solidFill>
                  <a:srgbClr val="333333"/>
                </a:solidFill>
                <a:latin typeface="Helvetica Neue"/>
              </a:rPr>
              <a:t>The timeline</a:t>
            </a:r>
            <a:r>
              <a:rPr lang="en-US" b="0" i="0">
                <a:solidFill>
                  <a:srgbClr val="333333"/>
                </a:solidFill>
                <a:effectLst/>
                <a:latin typeface="Helvetica Neue"/>
              </a:rPr>
              <a:t> for implementing the initiative with major milestones</a:t>
            </a:r>
          </a:p>
          <a:p>
            <a:pPr algn="l">
              <a:buFont typeface="Arial" panose="020B0604020202020204" pitchFamily="34" charset="0"/>
              <a:buChar char="•"/>
            </a:pPr>
            <a:r>
              <a:rPr lang="en-US">
                <a:solidFill>
                  <a:srgbClr val="333333"/>
                </a:solidFill>
                <a:latin typeface="Helvetica Neue"/>
              </a:rPr>
              <a:t>Plans</a:t>
            </a:r>
            <a:r>
              <a:rPr lang="en-US" b="0" i="0">
                <a:solidFill>
                  <a:srgbClr val="333333"/>
                </a:solidFill>
                <a:effectLst/>
                <a:latin typeface="Helvetica Neue"/>
              </a:rPr>
              <a:t> for collaborations with community partners</a:t>
            </a:r>
          </a:p>
        </p:txBody>
      </p:sp>
      <p:sp>
        <p:nvSpPr>
          <p:cNvPr id="4" name="Slide Number Placeholder 3">
            <a:extLst>
              <a:ext uri="{FF2B5EF4-FFF2-40B4-BE49-F238E27FC236}">
                <a16:creationId xmlns:a16="http://schemas.microsoft.com/office/drawing/2014/main" id="{48221BEE-25E1-04E0-A60C-29631F30BB79}"/>
              </a:ext>
            </a:extLst>
          </p:cNvPr>
          <p:cNvSpPr>
            <a:spLocks noGrp="1"/>
          </p:cNvSpPr>
          <p:nvPr>
            <p:ph type="sldNum" sz="quarter" idx="10"/>
          </p:nvPr>
        </p:nvSpPr>
        <p:spPr/>
        <p:txBody>
          <a:bodyPr/>
          <a:lstStyle/>
          <a:p>
            <a:fld id="{85F5B7A5-34A7-4AB0-A34F-A4DF2002FA98}" type="slidenum">
              <a:rPr lang="en-US" smtClean="0"/>
              <a:t>40</a:t>
            </a:fld>
            <a:endParaRPr lang="en-US"/>
          </a:p>
        </p:txBody>
      </p:sp>
    </p:spTree>
    <p:extLst>
      <p:ext uri="{BB962C8B-B14F-4D97-AF65-F5344CB8AC3E}">
        <p14:creationId xmlns:p14="http://schemas.microsoft.com/office/powerpoint/2010/main" val="449723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6D2B-33FC-F72B-485C-DDC3DBDFE9CB}"/>
              </a:ext>
            </a:extLst>
          </p:cNvPr>
          <p:cNvSpPr>
            <a:spLocks noGrp="1"/>
          </p:cNvSpPr>
          <p:nvPr>
            <p:ph type="title"/>
          </p:nvPr>
        </p:nvSpPr>
        <p:spPr>
          <a:xfrm>
            <a:off x="1676400" y="-617884"/>
            <a:ext cx="8839200" cy="617884"/>
          </a:xfrm>
        </p:spPr>
        <p:txBody>
          <a:bodyPr vert="horz" lIns="91440" tIns="45720" rIns="91440" bIns="45720" rtlCol="0" anchor="b">
            <a:normAutofit fontScale="90000"/>
          </a:bodyPr>
          <a:lstStyle/>
          <a:p>
            <a:pPr marL="0" indent="0"/>
            <a:r>
              <a:rPr lang="en-US" dirty="0">
                <a:cs typeface="Arial"/>
              </a:rPr>
              <a:t>Eligibility Information</a:t>
            </a:r>
          </a:p>
        </p:txBody>
      </p:sp>
      <p:sp>
        <p:nvSpPr>
          <p:cNvPr id="3" name="Content Placeholder 2">
            <a:extLst>
              <a:ext uri="{FF2B5EF4-FFF2-40B4-BE49-F238E27FC236}">
                <a16:creationId xmlns:a16="http://schemas.microsoft.com/office/drawing/2014/main" id="{2480F038-01F0-2E88-49C4-B1CE15F9D2FB}"/>
              </a:ext>
            </a:extLst>
          </p:cNvPr>
          <p:cNvSpPr>
            <a:spLocks noGrp="1"/>
          </p:cNvSpPr>
          <p:nvPr>
            <p:ph idx="1"/>
          </p:nvPr>
        </p:nvSpPr>
        <p:spPr/>
        <p:txBody>
          <a:bodyPr vert="horz" lIns="91440" tIns="45720" rIns="91440" bIns="45720" rtlCol="0" anchor="t">
            <a:normAutofit/>
          </a:bodyPr>
          <a:lstStyle/>
          <a:p>
            <a:pPr marL="0" indent="0" algn="ctr">
              <a:buNone/>
            </a:pPr>
            <a:endParaRPr lang="en-US" b="1" dirty="0">
              <a:cs typeface="Arial"/>
            </a:endParaRPr>
          </a:p>
          <a:p>
            <a:pPr marL="0" indent="0" algn="ctr">
              <a:buNone/>
            </a:pPr>
            <a:endParaRPr lang="en-US" b="1" dirty="0">
              <a:cs typeface="Arial"/>
            </a:endParaRPr>
          </a:p>
          <a:p>
            <a:pPr marL="0" indent="0" algn="ctr">
              <a:buNone/>
            </a:pPr>
            <a:r>
              <a:rPr lang="en-US" sz="3600" b="1" dirty="0">
                <a:cs typeface="Arial"/>
              </a:rPr>
              <a:t>Eligibility Information</a:t>
            </a:r>
            <a:endParaRPr lang="en-US" sz="3600" dirty="0">
              <a:cs typeface="Arial"/>
            </a:endParaRPr>
          </a:p>
        </p:txBody>
      </p:sp>
      <p:sp>
        <p:nvSpPr>
          <p:cNvPr id="4" name="Slide Number Placeholder 3">
            <a:extLst>
              <a:ext uri="{FF2B5EF4-FFF2-40B4-BE49-F238E27FC236}">
                <a16:creationId xmlns:a16="http://schemas.microsoft.com/office/drawing/2014/main" id="{58AB7244-5A73-1C05-C2AB-9C6FA95D10A2}"/>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41</a:t>
            </a:fld>
            <a:endParaRPr lang="en-US"/>
          </a:p>
        </p:txBody>
      </p:sp>
    </p:spTree>
    <p:extLst>
      <p:ext uri="{BB962C8B-B14F-4D97-AF65-F5344CB8AC3E}">
        <p14:creationId xmlns:p14="http://schemas.microsoft.com/office/powerpoint/2010/main" val="285383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23BA-2FE6-D1F8-F275-70180876C151}"/>
              </a:ext>
            </a:extLst>
          </p:cNvPr>
          <p:cNvSpPr>
            <a:spLocks noGrp="1"/>
          </p:cNvSpPr>
          <p:nvPr>
            <p:ph type="title"/>
          </p:nvPr>
        </p:nvSpPr>
        <p:spPr/>
        <p:txBody>
          <a:bodyPr>
            <a:normAutofit fontScale="90000"/>
          </a:bodyPr>
          <a:lstStyle/>
          <a:p>
            <a:r>
              <a:rPr lang="en-US"/>
              <a:t>Eligible Organizations</a:t>
            </a:r>
          </a:p>
        </p:txBody>
      </p:sp>
      <p:sp>
        <p:nvSpPr>
          <p:cNvPr id="3" name="Content Placeholder 2">
            <a:extLst>
              <a:ext uri="{FF2B5EF4-FFF2-40B4-BE49-F238E27FC236}">
                <a16:creationId xmlns:a16="http://schemas.microsoft.com/office/drawing/2014/main" id="{80DCE48A-F12B-4F3E-976A-3E3AB7E2A310}"/>
              </a:ext>
            </a:extLst>
          </p:cNvPr>
          <p:cNvSpPr>
            <a:spLocks noGrp="1"/>
          </p:cNvSpPr>
          <p:nvPr>
            <p:ph idx="1"/>
          </p:nvPr>
        </p:nvSpPr>
        <p:spPr/>
        <p:txBody>
          <a:bodyPr vert="horz" lIns="91440" tIns="45720" rIns="91440" bIns="45720" rtlCol="0" anchor="t">
            <a:normAutofit/>
          </a:bodyPr>
          <a:lstStyle/>
          <a:p>
            <a:r>
              <a:rPr lang="en-US" sz="2400"/>
              <a:t>Higher Education Institutions</a:t>
            </a:r>
            <a:endParaRPr lang="en-US" sz="2400">
              <a:cs typeface="Arial"/>
            </a:endParaRPr>
          </a:p>
          <a:p>
            <a:r>
              <a:rPr lang="en-US" sz="2400"/>
              <a:t>Nonprofits Other Than Institutions of Higher Education</a:t>
            </a:r>
            <a:endParaRPr lang="en-US" sz="2400">
              <a:cs typeface="Arial"/>
            </a:endParaRPr>
          </a:p>
          <a:p>
            <a:r>
              <a:rPr lang="en-US" sz="2400"/>
              <a:t>For-Profit Organizations</a:t>
            </a:r>
            <a:endParaRPr lang="en-US" sz="2400">
              <a:cs typeface="Arial"/>
            </a:endParaRPr>
          </a:p>
          <a:p>
            <a:r>
              <a:rPr lang="en-US" sz="2400">
                <a:cs typeface="Arial"/>
              </a:rPr>
              <a:t>Local Governments</a:t>
            </a:r>
          </a:p>
          <a:p>
            <a:r>
              <a:rPr lang="en-US" sz="2400">
                <a:cs typeface="Arial"/>
              </a:rPr>
              <a:t>Federal Governments</a:t>
            </a:r>
          </a:p>
          <a:p>
            <a:r>
              <a:rPr lang="en-US" sz="2400">
                <a:cs typeface="Arial"/>
              </a:rPr>
              <a:t>Other</a:t>
            </a:r>
          </a:p>
          <a:p>
            <a:endParaRPr lang="en-US" sz="2400">
              <a:cs typeface="Arial"/>
            </a:endParaRPr>
          </a:p>
          <a:p>
            <a:pPr marL="0" indent="0">
              <a:buNone/>
            </a:pPr>
            <a:endParaRPr lang="en-US" b="1">
              <a:cs typeface="Arial"/>
            </a:endParaRPr>
          </a:p>
          <a:p>
            <a:pPr marL="0" indent="0" algn="ctr">
              <a:buNone/>
            </a:pPr>
            <a:r>
              <a:rPr lang="en-US">
                <a:solidFill>
                  <a:srgbClr val="C00000"/>
                </a:solidFill>
                <a:cs typeface="Arial"/>
              </a:rPr>
              <a:t>Refer to Section III Eligibility Information for details</a:t>
            </a:r>
          </a:p>
        </p:txBody>
      </p:sp>
      <p:sp>
        <p:nvSpPr>
          <p:cNvPr id="5" name="Slide Number Placeholder 4">
            <a:extLst>
              <a:ext uri="{FF2B5EF4-FFF2-40B4-BE49-F238E27FC236}">
                <a16:creationId xmlns:a16="http://schemas.microsoft.com/office/drawing/2014/main" id="{ECC31366-C2C0-5703-0998-179B86612711}"/>
              </a:ext>
            </a:extLst>
          </p:cNvPr>
          <p:cNvSpPr>
            <a:spLocks noGrp="1"/>
          </p:cNvSpPr>
          <p:nvPr>
            <p:ph type="sldNum" sz="quarter" idx="10"/>
          </p:nvPr>
        </p:nvSpPr>
        <p:spPr/>
        <p:txBody>
          <a:bodyPr/>
          <a:lstStyle/>
          <a:p>
            <a:fld id="{85F5B7A5-34A7-4AB0-A34F-A4DF2002FA98}" type="slidenum">
              <a:rPr lang="en-US" smtClean="0"/>
              <a:t>42</a:t>
            </a:fld>
            <a:endParaRPr lang="en-US"/>
          </a:p>
        </p:txBody>
      </p:sp>
    </p:spTree>
    <p:extLst>
      <p:ext uri="{BB962C8B-B14F-4D97-AF65-F5344CB8AC3E}">
        <p14:creationId xmlns:p14="http://schemas.microsoft.com/office/powerpoint/2010/main" val="1596290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19E4-1F0A-C351-35F9-3EB45BA799C0}"/>
              </a:ext>
            </a:extLst>
          </p:cNvPr>
          <p:cNvSpPr>
            <a:spLocks noGrp="1"/>
          </p:cNvSpPr>
          <p:nvPr>
            <p:ph type="title"/>
          </p:nvPr>
        </p:nvSpPr>
        <p:spPr/>
        <p:txBody>
          <a:bodyPr>
            <a:normAutofit fontScale="90000"/>
          </a:bodyPr>
          <a:lstStyle/>
          <a:p>
            <a:r>
              <a:rPr lang="en-US"/>
              <a:t>Additional Information on Eligibility</a:t>
            </a:r>
          </a:p>
        </p:txBody>
      </p:sp>
      <p:sp>
        <p:nvSpPr>
          <p:cNvPr id="3" name="Content Placeholder 2">
            <a:extLst>
              <a:ext uri="{FF2B5EF4-FFF2-40B4-BE49-F238E27FC236}">
                <a16:creationId xmlns:a16="http://schemas.microsoft.com/office/drawing/2014/main" id="{5948E1BA-6350-AE05-0A8B-E78D3BF8A300}"/>
              </a:ext>
            </a:extLst>
          </p:cNvPr>
          <p:cNvSpPr>
            <a:spLocks noGrp="1"/>
          </p:cNvSpPr>
          <p:nvPr>
            <p:ph idx="1"/>
          </p:nvPr>
        </p:nvSpPr>
        <p:spPr/>
        <p:txBody>
          <a:bodyPr>
            <a:normAutofit/>
          </a:bodyPr>
          <a:lstStyle/>
          <a:p>
            <a:r>
              <a:rPr lang="en-US" b="1" i="1">
                <a:solidFill>
                  <a:srgbClr val="333333"/>
                </a:solidFill>
                <a:effectLst/>
              </a:rPr>
              <a:t>Applicant organizations may submit more than one application to this NOFO, provided that each application is scientifically distinct.</a:t>
            </a:r>
          </a:p>
          <a:p>
            <a:endParaRPr lang="en-US" b="0" i="0">
              <a:solidFill>
                <a:srgbClr val="333333"/>
              </a:solidFill>
              <a:effectLst/>
            </a:endParaRPr>
          </a:p>
          <a:p>
            <a:r>
              <a:rPr lang="en-US" b="0" i="0">
                <a:solidFill>
                  <a:srgbClr val="333333"/>
                </a:solidFill>
                <a:effectLst/>
              </a:rPr>
              <a:t>Applications that describe proposed improvements in healthcare policy, payment, and practice work to be conducted in </a:t>
            </a:r>
            <a:r>
              <a:rPr lang="en-US" b="1" i="0">
                <a:solidFill>
                  <a:srgbClr val="333333"/>
                </a:solidFill>
                <a:effectLst/>
              </a:rPr>
              <a:t>more than one state</a:t>
            </a:r>
            <a:r>
              <a:rPr lang="en-US" b="0" i="0">
                <a:solidFill>
                  <a:srgbClr val="333333"/>
                </a:solidFill>
                <a:effectLst/>
              </a:rPr>
              <a:t> will be deemed </a:t>
            </a:r>
            <a:r>
              <a:rPr lang="en-US" b="1" i="0">
                <a:solidFill>
                  <a:srgbClr val="333333"/>
                </a:solidFill>
                <a:effectLst/>
              </a:rPr>
              <a:t>non-responsive</a:t>
            </a:r>
            <a:r>
              <a:rPr lang="en-US" b="0" i="0">
                <a:solidFill>
                  <a:srgbClr val="333333"/>
                </a:solidFill>
                <a:effectLst/>
              </a:rPr>
              <a:t> and will not be reviewed. </a:t>
            </a:r>
            <a:endParaRPr lang="en-US"/>
          </a:p>
        </p:txBody>
      </p:sp>
      <p:sp>
        <p:nvSpPr>
          <p:cNvPr id="4" name="Slide Number Placeholder 3">
            <a:extLst>
              <a:ext uri="{FF2B5EF4-FFF2-40B4-BE49-F238E27FC236}">
                <a16:creationId xmlns:a16="http://schemas.microsoft.com/office/drawing/2014/main" id="{8C8990B6-F495-1260-063B-825F0E6EB335}"/>
              </a:ext>
            </a:extLst>
          </p:cNvPr>
          <p:cNvSpPr>
            <a:spLocks noGrp="1"/>
          </p:cNvSpPr>
          <p:nvPr>
            <p:ph type="sldNum" sz="quarter" idx="10"/>
          </p:nvPr>
        </p:nvSpPr>
        <p:spPr/>
        <p:txBody>
          <a:bodyPr/>
          <a:lstStyle/>
          <a:p>
            <a:fld id="{85F5B7A5-34A7-4AB0-A34F-A4DF2002FA98}" type="slidenum">
              <a:rPr lang="en-US" smtClean="0"/>
              <a:t>43</a:t>
            </a:fld>
            <a:endParaRPr lang="en-US"/>
          </a:p>
        </p:txBody>
      </p:sp>
    </p:spTree>
    <p:extLst>
      <p:ext uri="{BB962C8B-B14F-4D97-AF65-F5344CB8AC3E}">
        <p14:creationId xmlns:p14="http://schemas.microsoft.com/office/powerpoint/2010/main" val="285520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F846-E0EF-14B5-1674-5B7BC31CE8DA}"/>
              </a:ext>
            </a:extLst>
          </p:cNvPr>
          <p:cNvSpPr>
            <a:spLocks noGrp="1"/>
          </p:cNvSpPr>
          <p:nvPr>
            <p:ph type="title"/>
          </p:nvPr>
        </p:nvSpPr>
        <p:spPr/>
        <p:txBody>
          <a:bodyPr>
            <a:normAutofit fontScale="90000"/>
          </a:bodyPr>
          <a:lstStyle/>
          <a:p>
            <a:r>
              <a:rPr lang="en-US"/>
              <a:t>Budget Requirements</a:t>
            </a:r>
          </a:p>
        </p:txBody>
      </p:sp>
      <p:sp>
        <p:nvSpPr>
          <p:cNvPr id="3" name="Content Placeholder 2">
            <a:extLst>
              <a:ext uri="{FF2B5EF4-FFF2-40B4-BE49-F238E27FC236}">
                <a16:creationId xmlns:a16="http://schemas.microsoft.com/office/drawing/2014/main" id="{87515F1F-05EB-100A-D802-4FCAF1247EEA}"/>
              </a:ext>
            </a:extLst>
          </p:cNvPr>
          <p:cNvSpPr>
            <a:spLocks noGrp="1"/>
          </p:cNvSpPr>
          <p:nvPr>
            <p:ph idx="1"/>
          </p:nvPr>
        </p:nvSpPr>
        <p:spPr/>
        <p:txBody>
          <a:bodyPr vert="horz" lIns="91440" tIns="45720" rIns="91440" bIns="45720" rtlCol="0" anchor="t">
            <a:normAutofit/>
          </a:bodyPr>
          <a:lstStyle/>
          <a:p>
            <a:r>
              <a:rPr lang="en-US" b="1" i="0">
                <a:solidFill>
                  <a:srgbClr val="333333"/>
                </a:solidFill>
                <a:effectLst/>
                <a:latin typeface="Helvetica Neue"/>
              </a:rPr>
              <a:t>PD/PI(s) Level of Effort: </a:t>
            </a:r>
            <a:r>
              <a:rPr lang="en-US">
                <a:solidFill>
                  <a:srgbClr val="333333"/>
                </a:solidFill>
                <a:latin typeface="Helvetica Neue"/>
              </a:rPr>
              <a:t>A</a:t>
            </a:r>
            <a:r>
              <a:rPr lang="en-US" b="0" i="0">
                <a:solidFill>
                  <a:srgbClr val="333333"/>
                </a:solidFill>
                <a:effectLst/>
                <a:latin typeface="Helvetica Neue"/>
              </a:rPr>
              <a:t> single PD/PI must devote at least 20% minimum FTE in each given year of the project.</a:t>
            </a:r>
          </a:p>
          <a:p>
            <a:pPr lvl="1" indent="-337820"/>
            <a:r>
              <a:rPr lang="en-US" b="0" i="0">
                <a:solidFill>
                  <a:srgbClr val="333333"/>
                </a:solidFill>
                <a:effectLst/>
                <a:latin typeface="Helvetica Neue"/>
              </a:rPr>
              <a:t>If multiple PD(s)/PI(s) are proposed, each PD/PI must devote at least 10% minimum </a:t>
            </a:r>
            <a:r>
              <a:rPr lang="en-US">
                <a:solidFill>
                  <a:srgbClr val="333333"/>
                </a:solidFill>
                <a:latin typeface="Helvetica Neue"/>
              </a:rPr>
              <a:t>FTE.</a:t>
            </a:r>
          </a:p>
          <a:p>
            <a:pPr lvl="1" indent="-337820"/>
            <a:r>
              <a:rPr lang="en-US">
                <a:solidFill>
                  <a:srgbClr val="333333"/>
                </a:solidFill>
                <a:latin typeface="Helvetica Neue"/>
              </a:rPr>
              <a:t>There</a:t>
            </a:r>
            <a:r>
              <a:rPr lang="en-US" b="0" i="0">
                <a:solidFill>
                  <a:srgbClr val="333333"/>
                </a:solidFill>
                <a:effectLst/>
                <a:latin typeface="Helvetica Neue"/>
              </a:rPr>
              <a:t> are no requirements for the level of effort for each core.</a:t>
            </a:r>
            <a:endParaRPr lang="en-US"/>
          </a:p>
          <a:p>
            <a:r>
              <a:rPr lang="en-US" b="1" i="0">
                <a:solidFill>
                  <a:srgbClr val="333333"/>
                </a:solidFill>
                <a:effectLst/>
                <a:latin typeface="Helvetica Neue"/>
              </a:rPr>
              <a:t>Travel:</a:t>
            </a:r>
            <a:r>
              <a:rPr lang="en-US" b="0" i="0">
                <a:solidFill>
                  <a:srgbClr val="333333"/>
                </a:solidFill>
                <a:effectLst/>
                <a:latin typeface="Helvetica Neue"/>
              </a:rPr>
              <a:t> Applicants must budget for up to four key personnel to travel to the Washington, DC area once each year.</a:t>
            </a:r>
          </a:p>
          <a:p>
            <a:r>
              <a:rPr lang="en-US" b="1" i="0">
                <a:solidFill>
                  <a:srgbClr val="333333"/>
                </a:solidFill>
                <a:effectLst/>
                <a:latin typeface="Helvetica Neue"/>
              </a:rPr>
              <a:t>Evaluation liaison </a:t>
            </a:r>
            <a:r>
              <a:rPr lang="en-US">
                <a:solidFill>
                  <a:srgbClr val="333333"/>
                </a:solidFill>
                <a:latin typeface="Helvetica Neue"/>
              </a:rPr>
              <a:t>to the NEC must</a:t>
            </a:r>
            <a:r>
              <a:rPr lang="en-US" b="0" i="0">
                <a:solidFill>
                  <a:srgbClr val="333333"/>
                </a:solidFill>
                <a:effectLst/>
                <a:latin typeface="Helvetica Neue"/>
              </a:rPr>
              <a:t> be designated as key personnel and have at least 25% FTE dedicated to Evaluation Liaison activities.</a:t>
            </a:r>
            <a:endParaRPr lang="en-US"/>
          </a:p>
        </p:txBody>
      </p:sp>
      <p:sp>
        <p:nvSpPr>
          <p:cNvPr id="4" name="Slide Number Placeholder 3">
            <a:extLst>
              <a:ext uri="{FF2B5EF4-FFF2-40B4-BE49-F238E27FC236}">
                <a16:creationId xmlns:a16="http://schemas.microsoft.com/office/drawing/2014/main" id="{867F5BA7-7FAA-43B7-E570-6D8541EE72FD}"/>
              </a:ext>
            </a:extLst>
          </p:cNvPr>
          <p:cNvSpPr>
            <a:spLocks noGrp="1"/>
          </p:cNvSpPr>
          <p:nvPr>
            <p:ph type="sldNum" sz="quarter" idx="10"/>
          </p:nvPr>
        </p:nvSpPr>
        <p:spPr/>
        <p:txBody>
          <a:bodyPr/>
          <a:lstStyle/>
          <a:p>
            <a:fld id="{85F5B7A5-34A7-4AB0-A34F-A4DF2002FA98}" type="slidenum">
              <a:rPr lang="en-US" smtClean="0"/>
              <a:t>44</a:t>
            </a:fld>
            <a:endParaRPr lang="en-US"/>
          </a:p>
        </p:txBody>
      </p:sp>
    </p:spTree>
    <p:extLst>
      <p:ext uri="{BB962C8B-B14F-4D97-AF65-F5344CB8AC3E}">
        <p14:creationId xmlns:p14="http://schemas.microsoft.com/office/powerpoint/2010/main" val="3373884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B7F8-A8B1-B916-5521-E78107A1CC46}"/>
              </a:ext>
            </a:extLst>
          </p:cNvPr>
          <p:cNvSpPr>
            <a:spLocks noGrp="1"/>
          </p:cNvSpPr>
          <p:nvPr>
            <p:ph type="title"/>
          </p:nvPr>
        </p:nvSpPr>
        <p:spPr>
          <a:xfrm>
            <a:off x="1676400" y="-617884"/>
            <a:ext cx="8839200" cy="617884"/>
          </a:xfrm>
        </p:spPr>
        <p:txBody>
          <a:bodyPr vert="horz" lIns="91440" tIns="45720" rIns="91440" bIns="45720" rtlCol="0" anchor="b">
            <a:normAutofit fontScale="90000"/>
          </a:bodyPr>
          <a:lstStyle/>
          <a:p>
            <a:pPr marL="0" indent="0"/>
            <a:r>
              <a:rPr lang="en-US" cap="all" dirty="0">
                <a:cs typeface="Arial"/>
              </a:rPr>
              <a:t>Application review Process</a:t>
            </a:r>
            <a:endParaRPr lang="en-US" dirty="0">
              <a:cs typeface="Arial"/>
            </a:endParaRPr>
          </a:p>
        </p:txBody>
      </p:sp>
      <p:sp>
        <p:nvSpPr>
          <p:cNvPr id="3" name="Content Placeholder 2">
            <a:extLst>
              <a:ext uri="{FF2B5EF4-FFF2-40B4-BE49-F238E27FC236}">
                <a16:creationId xmlns:a16="http://schemas.microsoft.com/office/drawing/2014/main" id="{B0931739-0B72-AF7D-BA25-1ED4022DB5BF}"/>
              </a:ext>
            </a:extLst>
          </p:cNvPr>
          <p:cNvSpPr>
            <a:spLocks noGrp="1"/>
          </p:cNvSpPr>
          <p:nvPr>
            <p:ph idx="1"/>
          </p:nvPr>
        </p:nvSpPr>
        <p:spPr/>
        <p:txBody>
          <a:bodyPr vert="horz" lIns="91440" tIns="45720" rIns="91440" bIns="45720" rtlCol="0" anchor="t">
            <a:normAutofit/>
          </a:bodyPr>
          <a:lstStyle/>
          <a:p>
            <a:pPr marL="0" indent="0" algn="ctr">
              <a:buNone/>
            </a:pPr>
            <a:endParaRPr lang="en-US" sz="4000" b="1" cap="all" dirty="0">
              <a:cs typeface="Arial"/>
            </a:endParaRPr>
          </a:p>
          <a:p>
            <a:pPr marL="0" indent="0" algn="ctr">
              <a:buNone/>
            </a:pPr>
            <a:endParaRPr lang="en-US" sz="4000" b="1" cap="all" dirty="0">
              <a:cs typeface="Arial"/>
            </a:endParaRPr>
          </a:p>
          <a:p>
            <a:pPr marL="0" indent="0" algn="ctr">
              <a:buNone/>
            </a:pPr>
            <a:r>
              <a:rPr lang="en-US" sz="4000" b="1" cap="all" dirty="0">
                <a:cs typeface="Arial"/>
              </a:rPr>
              <a:t>Application review Process</a:t>
            </a:r>
            <a:endParaRPr lang="en-US" dirty="0">
              <a:cs typeface="Arial"/>
            </a:endParaRPr>
          </a:p>
        </p:txBody>
      </p:sp>
      <p:sp>
        <p:nvSpPr>
          <p:cNvPr id="4" name="Slide Number Placeholder 3">
            <a:extLst>
              <a:ext uri="{FF2B5EF4-FFF2-40B4-BE49-F238E27FC236}">
                <a16:creationId xmlns:a16="http://schemas.microsoft.com/office/drawing/2014/main" id="{0BA20613-75C1-19F6-CA48-725CD46B29A5}"/>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45</a:t>
            </a:fld>
            <a:endParaRPr lang="en-US"/>
          </a:p>
        </p:txBody>
      </p:sp>
    </p:spTree>
    <p:extLst>
      <p:ext uri="{BB962C8B-B14F-4D97-AF65-F5344CB8AC3E}">
        <p14:creationId xmlns:p14="http://schemas.microsoft.com/office/powerpoint/2010/main" val="1029953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D860-7F77-CA12-3D84-29E1FE9098A9}"/>
              </a:ext>
            </a:extLst>
          </p:cNvPr>
          <p:cNvSpPr>
            <a:spLocks noGrp="1"/>
          </p:cNvSpPr>
          <p:nvPr>
            <p:ph type="title"/>
          </p:nvPr>
        </p:nvSpPr>
        <p:spPr/>
        <p:txBody>
          <a:bodyPr>
            <a:normAutofit fontScale="90000"/>
          </a:bodyPr>
          <a:lstStyle/>
          <a:p>
            <a:r>
              <a:rPr lang="en-US"/>
              <a:t>Review Criteria</a:t>
            </a:r>
          </a:p>
        </p:txBody>
      </p:sp>
      <p:sp>
        <p:nvSpPr>
          <p:cNvPr id="3" name="Content Placeholder 2">
            <a:extLst>
              <a:ext uri="{FF2B5EF4-FFF2-40B4-BE49-F238E27FC236}">
                <a16:creationId xmlns:a16="http://schemas.microsoft.com/office/drawing/2014/main" id="{65214F0B-CEDD-8AA5-6AA3-2E61B447FBA0}"/>
              </a:ext>
            </a:extLst>
          </p:cNvPr>
          <p:cNvSpPr>
            <a:spLocks noGrp="1"/>
          </p:cNvSpPr>
          <p:nvPr>
            <p:ph idx="1"/>
          </p:nvPr>
        </p:nvSpPr>
        <p:spPr>
          <a:xfrm>
            <a:off x="742950" y="1570037"/>
            <a:ext cx="10591800" cy="4983163"/>
          </a:xfrm>
        </p:spPr>
        <p:txBody>
          <a:bodyPr vert="horz" lIns="91440" tIns="45720" rIns="91440" bIns="45720" rtlCol="0" anchor="t">
            <a:normAutofit fontScale="92500"/>
          </a:bodyPr>
          <a:lstStyle/>
          <a:p>
            <a:pPr>
              <a:lnSpc>
                <a:spcPct val="110000"/>
              </a:lnSpc>
              <a:spcBef>
                <a:spcPts val="600"/>
              </a:spcBef>
            </a:pPr>
            <a:r>
              <a:rPr lang="en-US" b="1" dirty="0"/>
              <a:t>Administrative criteria</a:t>
            </a:r>
            <a:endParaRPr lang="en-US" dirty="0">
              <a:cs typeface="Arial"/>
            </a:endParaRPr>
          </a:p>
          <a:p>
            <a:pPr lvl="1" indent="-337820">
              <a:lnSpc>
                <a:spcPct val="110000"/>
              </a:lnSpc>
              <a:spcBef>
                <a:spcPts val="600"/>
              </a:spcBef>
            </a:pPr>
            <a:r>
              <a:rPr lang="en-US" dirty="0"/>
              <a:t>Incomplete and/or non-responsive applications or applications not following instructions given in this NOFO will not be reviewed.</a:t>
            </a:r>
            <a:endParaRPr lang="en-US" dirty="0">
              <a:cs typeface="Arial"/>
            </a:endParaRPr>
          </a:p>
          <a:p>
            <a:pPr lvl="1" indent="-337820">
              <a:lnSpc>
                <a:spcPct val="110000"/>
              </a:lnSpc>
              <a:spcBef>
                <a:spcPts val="600"/>
              </a:spcBef>
            </a:pPr>
            <a:r>
              <a:rPr lang="en-US" dirty="0"/>
              <a:t>Applications that are complete and responsive to the NOFO will be evaluated for scientific and technical merit by an appropriate objective group convened in accordance with standard AHRQ peer-review procedures.</a:t>
            </a:r>
            <a:endParaRPr lang="en-US" dirty="0">
              <a:cs typeface="Arial"/>
            </a:endParaRPr>
          </a:p>
          <a:p>
            <a:pPr>
              <a:lnSpc>
                <a:spcPct val="110000"/>
              </a:lnSpc>
              <a:spcBef>
                <a:spcPts val="0"/>
              </a:spcBef>
            </a:pPr>
            <a:endParaRPr lang="en-US" dirty="0"/>
          </a:p>
          <a:p>
            <a:pPr>
              <a:lnSpc>
                <a:spcPct val="110000"/>
              </a:lnSpc>
              <a:spcBef>
                <a:spcPts val="600"/>
              </a:spcBef>
            </a:pPr>
            <a:r>
              <a:rPr lang="en-US" b="1" dirty="0"/>
              <a:t>Merit review criteria</a:t>
            </a:r>
            <a:endParaRPr lang="en-US" b="1" dirty="0">
              <a:cs typeface="Arial"/>
            </a:endParaRPr>
          </a:p>
          <a:p>
            <a:pPr lvl="1" indent="-337820">
              <a:lnSpc>
                <a:spcPct val="110000"/>
              </a:lnSpc>
              <a:spcBef>
                <a:spcPts val="600"/>
              </a:spcBef>
            </a:pPr>
            <a:r>
              <a:rPr lang="en-US" dirty="0">
                <a:cs typeface="Arial"/>
              </a:rPr>
              <a:t>Special emphasis panel </a:t>
            </a:r>
            <a:endParaRPr lang="en-US" dirty="0"/>
          </a:p>
          <a:p>
            <a:pPr lvl="1" indent="-337820">
              <a:lnSpc>
                <a:spcPct val="110000"/>
              </a:lnSpc>
              <a:spcBef>
                <a:spcPts val="600"/>
              </a:spcBef>
            </a:pPr>
            <a:r>
              <a:rPr lang="en-US" dirty="0"/>
              <a:t>Scored review criteria</a:t>
            </a:r>
            <a:endParaRPr lang="en-US" dirty="0">
              <a:cs typeface="Arial"/>
            </a:endParaRPr>
          </a:p>
          <a:p>
            <a:pPr lvl="1" indent="-337820">
              <a:lnSpc>
                <a:spcPct val="110000"/>
              </a:lnSpc>
              <a:spcBef>
                <a:spcPts val="600"/>
              </a:spcBef>
            </a:pPr>
            <a:r>
              <a:rPr lang="en-US" dirty="0"/>
              <a:t>Additional review criteria </a:t>
            </a:r>
            <a:endParaRPr lang="en-US" dirty="0">
              <a:cs typeface="Arial"/>
            </a:endParaRPr>
          </a:p>
        </p:txBody>
      </p:sp>
      <p:sp>
        <p:nvSpPr>
          <p:cNvPr id="4" name="Slide Number Placeholder 3">
            <a:extLst>
              <a:ext uri="{FF2B5EF4-FFF2-40B4-BE49-F238E27FC236}">
                <a16:creationId xmlns:a16="http://schemas.microsoft.com/office/drawing/2014/main" id="{4488C173-85BE-7B7F-68D0-02F69DC24DA6}"/>
              </a:ext>
            </a:extLst>
          </p:cNvPr>
          <p:cNvSpPr>
            <a:spLocks noGrp="1"/>
          </p:cNvSpPr>
          <p:nvPr>
            <p:ph type="sldNum" sz="quarter" idx="10"/>
          </p:nvPr>
        </p:nvSpPr>
        <p:spPr/>
        <p:txBody>
          <a:bodyPr/>
          <a:lstStyle/>
          <a:p>
            <a:fld id="{85F5B7A5-34A7-4AB0-A34F-A4DF2002FA98}" type="slidenum">
              <a:rPr lang="en-US" smtClean="0"/>
              <a:t>46</a:t>
            </a:fld>
            <a:endParaRPr lang="en-US"/>
          </a:p>
        </p:txBody>
      </p:sp>
    </p:spTree>
    <p:extLst>
      <p:ext uri="{BB962C8B-B14F-4D97-AF65-F5344CB8AC3E}">
        <p14:creationId xmlns:p14="http://schemas.microsoft.com/office/powerpoint/2010/main" val="3844956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6A6CAF-0D41-B595-632E-1312ABB97961}"/>
              </a:ext>
            </a:extLst>
          </p:cNvPr>
          <p:cNvSpPr>
            <a:spLocks noGrp="1"/>
          </p:cNvSpPr>
          <p:nvPr>
            <p:ph type="title"/>
          </p:nvPr>
        </p:nvSpPr>
        <p:spPr/>
        <p:txBody>
          <a:bodyPr>
            <a:normAutofit fontScale="90000"/>
          </a:bodyPr>
          <a:lstStyle/>
          <a:p>
            <a:r>
              <a:rPr lang="en-US"/>
              <a:t>Overall Impact Score</a:t>
            </a:r>
          </a:p>
        </p:txBody>
      </p:sp>
      <p:sp>
        <p:nvSpPr>
          <p:cNvPr id="6" name="Content Placeholder 5">
            <a:extLst>
              <a:ext uri="{FF2B5EF4-FFF2-40B4-BE49-F238E27FC236}">
                <a16:creationId xmlns:a16="http://schemas.microsoft.com/office/drawing/2014/main" id="{289B0E32-DE13-4DF6-BF71-35D5EC7AE570}"/>
              </a:ext>
            </a:extLst>
          </p:cNvPr>
          <p:cNvSpPr>
            <a:spLocks noGrp="1"/>
          </p:cNvSpPr>
          <p:nvPr>
            <p:ph idx="1"/>
          </p:nvPr>
        </p:nvSpPr>
        <p:spPr>
          <a:xfrm>
            <a:off x="762000" y="1676400"/>
            <a:ext cx="9906000" cy="4525963"/>
          </a:xfrm>
        </p:spPr>
        <p:txBody>
          <a:bodyPr vert="horz" lIns="91440" tIns="45720" rIns="91440" bIns="45720" rtlCol="0" anchor="t">
            <a:normAutofit/>
          </a:bodyPr>
          <a:lstStyle/>
          <a:p>
            <a:pPr>
              <a:lnSpc>
                <a:spcPct val="114000"/>
              </a:lnSpc>
            </a:pPr>
            <a:r>
              <a:rPr lang="en-US"/>
              <a:t>Reviewers will provide an overall impact score </a:t>
            </a:r>
            <a:r>
              <a:rPr lang="en-US" b="0" i="0">
                <a:effectLst/>
                <a:latin typeface="Helvetica Neue"/>
              </a:rPr>
              <a:t>to reflect their assessment of the likelihood that the project will</a:t>
            </a:r>
            <a:r>
              <a:rPr lang="en-US">
                <a:latin typeface="Helvetica Neue"/>
              </a:rPr>
              <a:t> </a:t>
            </a:r>
            <a:r>
              <a:rPr lang="en-US">
                <a:latin typeface="Helvetica Neue"/>
                <a:cs typeface="Arial"/>
              </a:rPr>
              <a:t>exert a sustained, powerful influence on the research field(s) involved.</a:t>
            </a:r>
            <a:endParaRPr lang="en-US">
              <a:cs typeface="Arial"/>
            </a:endParaRPr>
          </a:p>
        </p:txBody>
      </p:sp>
      <p:sp>
        <p:nvSpPr>
          <p:cNvPr id="4" name="Slide Number Placeholder 3">
            <a:extLst>
              <a:ext uri="{FF2B5EF4-FFF2-40B4-BE49-F238E27FC236}">
                <a16:creationId xmlns:a16="http://schemas.microsoft.com/office/drawing/2014/main" id="{184FA8BE-E9AB-8878-E94F-4635EC193C06}"/>
              </a:ext>
            </a:extLst>
          </p:cNvPr>
          <p:cNvSpPr>
            <a:spLocks noGrp="1"/>
          </p:cNvSpPr>
          <p:nvPr>
            <p:ph type="sldNum" sz="quarter" idx="10"/>
          </p:nvPr>
        </p:nvSpPr>
        <p:spPr/>
        <p:txBody>
          <a:bodyPr/>
          <a:lstStyle/>
          <a:p>
            <a:fld id="{85F5B7A5-34A7-4AB0-A34F-A4DF2002FA98}" type="slidenum">
              <a:rPr lang="en-US" smtClean="0"/>
              <a:t>47</a:t>
            </a:fld>
            <a:endParaRPr lang="en-US"/>
          </a:p>
        </p:txBody>
      </p:sp>
    </p:spTree>
    <p:extLst>
      <p:ext uri="{BB962C8B-B14F-4D97-AF65-F5344CB8AC3E}">
        <p14:creationId xmlns:p14="http://schemas.microsoft.com/office/powerpoint/2010/main" val="3811224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20FB03-CB68-BE91-289A-2657A64A27ED}"/>
              </a:ext>
            </a:extLst>
          </p:cNvPr>
          <p:cNvSpPr>
            <a:spLocks noGrp="1"/>
          </p:cNvSpPr>
          <p:nvPr>
            <p:ph type="title"/>
          </p:nvPr>
        </p:nvSpPr>
        <p:spPr/>
        <p:txBody>
          <a:bodyPr>
            <a:normAutofit fontScale="90000"/>
          </a:bodyPr>
          <a:lstStyle/>
          <a:p>
            <a:r>
              <a:rPr lang="en-US"/>
              <a:t>Scored Review Criteria</a:t>
            </a:r>
          </a:p>
        </p:txBody>
      </p:sp>
      <p:sp>
        <p:nvSpPr>
          <p:cNvPr id="6" name="Text Placeholder 5">
            <a:extLst>
              <a:ext uri="{FF2B5EF4-FFF2-40B4-BE49-F238E27FC236}">
                <a16:creationId xmlns:a16="http://schemas.microsoft.com/office/drawing/2014/main" id="{FC703A16-1E3B-5775-8C2E-03354FABBC98}"/>
              </a:ext>
            </a:extLst>
          </p:cNvPr>
          <p:cNvSpPr>
            <a:spLocks noGrp="1"/>
          </p:cNvSpPr>
          <p:nvPr>
            <p:ph idx="1"/>
          </p:nvPr>
        </p:nvSpPr>
        <p:spPr>
          <a:xfrm>
            <a:off x="1066800" y="1646238"/>
            <a:ext cx="9525000" cy="4525963"/>
          </a:xfrm>
        </p:spPr>
        <p:txBody>
          <a:bodyPr vert="horz" lIns="91440" tIns="45720" rIns="91440" bIns="45720" rtlCol="0" anchor="t">
            <a:normAutofit/>
          </a:bodyPr>
          <a:lstStyle/>
          <a:p>
            <a:pPr>
              <a:lnSpc>
                <a:spcPct val="120000"/>
              </a:lnSpc>
            </a:pPr>
            <a:r>
              <a:rPr lang="en-US" sz="2400" b="1"/>
              <a:t>Significance</a:t>
            </a:r>
          </a:p>
          <a:p>
            <a:pPr>
              <a:lnSpc>
                <a:spcPct val="120000"/>
              </a:lnSpc>
            </a:pPr>
            <a:r>
              <a:rPr lang="en-US" sz="2400" b="1"/>
              <a:t>Investigator(s)</a:t>
            </a:r>
            <a:endParaRPr lang="en-US" sz="2400" b="1">
              <a:cs typeface="Arial"/>
            </a:endParaRPr>
          </a:p>
          <a:p>
            <a:pPr>
              <a:lnSpc>
                <a:spcPct val="120000"/>
              </a:lnSpc>
            </a:pPr>
            <a:r>
              <a:rPr lang="en-US" sz="2400" b="1"/>
              <a:t>Innovation</a:t>
            </a:r>
            <a:endParaRPr lang="en-US" sz="2400" b="1">
              <a:cs typeface="Arial"/>
            </a:endParaRPr>
          </a:p>
          <a:p>
            <a:pPr>
              <a:lnSpc>
                <a:spcPct val="120000"/>
              </a:lnSpc>
            </a:pPr>
            <a:r>
              <a:rPr lang="en-US" sz="2400" b="1"/>
              <a:t>Approach</a:t>
            </a:r>
            <a:endParaRPr lang="en-US" sz="2400" b="1">
              <a:cs typeface="Arial"/>
            </a:endParaRPr>
          </a:p>
          <a:p>
            <a:pPr>
              <a:lnSpc>
                <a:spcPct val="120000"/>
              </a:lnSpc>
            </a:pPr>
            <a:r>
              <a:rPr lang="en-US" sz="2400" b="1"/>
              <a:t>Environment</a:t>
            </a:r>
            <a:endParaRPr lang="en-US" sz="2400" b="1">
              <a:cs typeface="Arial"/>
            </a:endParaRPr>
          </a:p>
          <a:p>
            <a:pPr>
              <a:lnSpc>
                <a:spcPct val="120000"/>
              </a:lnSpc>
            </a:pPr>
            <a:endParaRPr lang="en-US" sz="2200">
              <a:latin typeface="Helvetica Neue"/>
              <a:cs typeface="Arial"/>
            </a:endParaRPr>
          </a:p>
          <a:p>
            <a:pPr marL="0" indent="0" algn="ctr">
              <a:lnSpc>
                <a:spcPct val="120000"/>
              </a:lnSpc>
              <a:buNone/>
            </a:pPr>
            <a:r>
              <a:rPr lang="en-US" sz="2200">
                <a:latin typeface="Helvetica Neue"/>
                <a:cs typeface="Arial"/>
              </a:rPr>
              <a:t>An application </a:t>
            </a:r>
            <a:r>
              <a:rPr lang="en-US" sz="2200">
                <a:ea typeface="+mn-lt"/>
                <a:cs typeface="+mn-lt"/>
              </a:rPr>
              <a:t>does not need to be strong in all categories to be judged likely to have major scientific impact. For example, a project that by its nature is not innovative may be essential to advance a field.</a:t>
            </a:r>
            <a:endParaRPr lang="en-US" sz="2200">
              <a:latin typeface="Helvetica Neue"/>
              <a:cs typeface="Arial"/>
            </a:endParaRPr>
          </a:p>
          <a:p>
            <a:pPr>
              <a:lnSpc>
                <a:spcPct val="120000"/>
              </a:lnSpc>
            </a:pPr>
            <a:endParaRPr lang="en-US" sz="2200">
              <a:latin typeface="Helvetica Neue"/>
              <a:cs typeface="Arial"/>
            </a:endParaRPr>
          </a:p>
        </p:txBody>
      </p:sp>
      <p:sp>
        <p:nvSpPr>
          <p:cNvPr id="4" name="Slide Number Placeholder 3">
            <a:extLst>
              <a:ext uri="{FF2B5EF4-FFF2-40B4-BE49-F238E27FC236}">
                <a16:creationId xmlns:a16="http://schemas.microsoft.com/office/drawing/2014/main" id="{EBF9A6D2-212E-06C1-9933-CFB93655E2DE}"/>
              </a:ext>
            </a:extLst>
          </p:cNvPr>
          <p:cNvSpPr>
            <a:spLocks noGrp="1"/>
          </p:cNvSpPr>
          <p:nvPr>
            <p:ph type="sldNum" sz="quarter" idx="10"/>
          </p:nvPr>
        </p:nvSpPr>
        <p:spPr/>
        <p:txBody>
          <a:bodyPr/>
          <a:lstStyle/>
          <a:p>
            <a:fld id="{85F5B7A5-34A7-4AB0-A34F-A4DF2002FA98}" type="slidenum">
              <a:rPr lang="en-US" smtClean="0"/>
              <a:t>48</a:t>
            </a:fld>
            <a:endParaRPr lang="en-US"/>
          </a:p>
        </p:txBody>
      </p:sp>
    </p:spTree>
    <p:extLst>
      <p:ext uri="{BB962C8B-B14F-4D97-AF65-F5344CB8AC3E}">
        <p14:creationId xmlns:p14="http://schemas.microsoft.com/office/powerpoint/2010/main" val="603081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7C02-B486-1FFC-B5C8-5F9C161935EC}"/>
              </a:ext>
            </a:extLst>
          </p:cNvPr>
          <p:cNvSpPr>
            <a:spLocks noGrp="1"/>
          </p:cNvSpPr>
          <p:nvPr>
            <p:ph type="title"/>
          </p:nvPr>
        </p:nvSpPr>
        <p:spPr/>
        <p:txBody>
          <a:bodyPr>
            <a:normAutofit fontScale="90000"/>
          </a:bodyPr>
          <a:lstStyle/>
          <a:p>
            <a:r>
              <a:rPr lang="en-US" dirty="0"/>
              <a:t>Scored Review Criteria: Significance</a:t>
            </a:r>
          </a:p>
        </p:txBody>
      </p:sp>
      <p:graphicFrame>
        <p:nvGraphicFramePr>
          <p:cNvPr id="5" name="Table 5">
            <a:extLst>
              <a:ext uri="{FF2B5EF4-FFF2-40B4-BE49-F238E27FC236}">
                <a16:creationId xmlns:a16="http://schemas.microsoft.com/office/drawing/2014/main" id="{CBD2F298-4A42-59E5-6D78-A3EB591BA52C}"/>
              </a:ext>
            </a:extLst>
          </p:cNvPr>
          <p:cNvGraphicFramePr>
            <a:graphicFrameLocks noGrp="1"/>
          </p:cNvGraphicFramePr>
          <p:nvPr>
            <p:ph idx="1"/>
            <p:extLst>
              <p:ext uri="{D42A27DB-BD31-4B8C-83A1-F6EECF244321}">
                <p14:modId xmlns:p14="http://schemas.microsoft.com/office/powerpoint/2010/main" val="2179841507"/>
              </p:ext>
            </p:extLst>
          </p:nvPr>
        </p:nvGraphicFramePr>
        <p:xfrm>
          <a:off x="609600" y="1444957"/>
          <a:ext cx="10972800" cy="2316480"/>
        </p:xfrm>
        <a:graphic>
          <a:graphicData uri="http://schemas.openxmlformats.org/drawingml/2006/table">
            <a:tbl>
              <a:tblPr firstRow="1" bandRow="1">
                <a:tableStyleId>{00A15C55-8517-42AA-B614-E9B94910E393}</a:tableStyleId>
              </a:tblPr>
              <a:tblGrid>
                <a:gridCol w="10972800">
                  <a:extLst>
                    <a:ext uri="{9D8B030D-6E8A-4147-A177-3AD203B41FA5}">
                      <a16:colId xmlns:a16="http://schemas.microsoft.com/office/drawing/2014/main" val="1666054942"/>
                    </a:ext>
                  </a:extLst>
                </a:gridCol>
              </a:tblGrid>
              <a:tr h="370840">
                <a:tc>
                  <a:txBody>
                    <a:bodyPr/>
                    <a:lstStyle/>
                    <a:p>
                      <a:pPr algn="ctr"/>
                      <a:r>
                        <a:rPr lang="en-US" sz="2000"/>
                        <a:t>Significance</a:t>
                      </a:r>
                    </a:p>
                  </a:txBody>
                  <a:tcPr/>
                </a:tc>
                <a:extLst>
                  <a:ext uri="{0D108BD9-81ED-4DB2-BD59-A6C34878D82A}">
                    <a16:rowId xmlns:a16="http://schemas.microsoft.com/office/drawing/2014/main" val="90576922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rgbClr val="333333"/>
                          </a:solidFill>
                          <a:effectLst/>
                        </a:rPr>
                        <a:t>Does the project address an important problem or a critical barrier to progress in the field?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rgbClr val="333333"/>
                          </a:solidFill>
                          <a:effectLst/>
                        </a:rPr>
                        <a:t>Is the prior research that serves as the key support for the proposed project rigorous?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rgbClr val="333333"/>
                          </a:solidFill>
                          <a:effectLst/>
                        </a:rPr>
                        <a:t>If the aims of the project are achieved, how will scientific knowledge, technical capability, and/or clinical practice be improved?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rgbClr val="333333"/>
                          </a:solidFill>
                          <a:effectLst/>
                        </a:rPr>
                        <a:t>How will successful completion of the aims change the concepts, methods, technologies, treatments, services, or preventative interventions that drive this field?</a:t>
                      </a:r>
                      <a:endParaRPr lang="en-US" sz="2000" b="0" i="0" dirty="0">
                        <a:solidFill>
                          <a:srgbClr val="333333"/>
                        </a:solidFill>
                        <a:effectLst/>
                      </a:endParaRPr>
                    </a:p>
                  </a:txBody>
                  <a:tcPr/>
                </a:tc>
                <a:extLst>
                  <a:ext uri="{0D108BD9-81ED-4DB2-BD59-A6C34878D82A}">
                    <a16:rowId xmlns:a16="http://schemas.microsoft.com/office/drawing/2014/main" val="3431983441"/>
                  </a:ext>
                </a:extLst>
              </a:tr>
            </a:tbl>
          </a:graphicData>
        </a:graphic>
      </p:graphicFrame>
      <p:sp>
        <p:nvSpPr>
          <p:cNvPr id="4" name="Slide Number Placeholder 3">
            <a:extLst>
              <a:ext uri="{FF2B5EF4-FFF2-40B4-BE49-F238E27FC236}">
                <a16:creationId xmlns:a16="http://schemas.microsoft.com/office/drawing/2014/main" id="{2DA48F33-9E92-917F-D163-B405D2E00B7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49</a:t>
            </a:fld>
            <a:endParaRPr lang="en-US"/>
          </a:p>
        </p:txBody>
      </p:sp>
      <p:sp>
        <p:nvSpPr>
          <p:cNvPr id="7" name="TextBox 6">
            <a:extLst>
              <a:ext uri="{FF2B5EF4-FFF2-40B4-BE49-F238E27FC236}">
                <a16:creationId xmlns:a16="http://schemas.microsoft.com/office/drawing/2014/main" id="{7A09D417-3272-7BD9-2F53-F1A9FC361E70}"/>
              </a:ext>
            </a:extLst>
          </p:cNvPr>
          <p:cNvSpPr txBox="1"/>
          <p:nvPr/>
        </p:nvSpPr>
        <p:spPr>
          <a:xfrm>
            <a:off x="609600" y="3953590"/>
            <a:ext cx="10972800" cy="2554545"/>
          </a:xfrm>
          <a:prstGeom prst="rect">
            <a:avLst/>
          </a:prstGeom>
          <a:noFill/>
        </p:spPr>
        <p:txBody>
          <a:bodyPr wrap="square">
            <a:spAutoFit/>
          </a:bodyPr>
          <a:lstStyle/>
          <a:p>
            <a:pPr marL="285750" indent="-285750" algn="l">
              <a:spcAft>
                <a:spcPts val="1200"/>
              </a:spcAft>
              <a:buFont typeface="Arial" panose="020B0604020202020204" pitchFamily="34" charset="0"/>
              <a:buChar char="•"/>
            </a:pPr>
            <a:r>
              <a:rPr lang="en-US" sz="2000" b="0" i="0">
                <a:solidFill>
                  <a:srgbClr val="333333"/>
                </a:solidFill>
                <a:effectLst/>
              </a:rPr>
              <a:t>How will successful completion of the proposed work result in new, sustainable </a:t>
            </a:r>
            <a:r>
              <a:rPr lang="en-US" sz="2000" b="1" i="0">
                <a:solidFill>
                  <a:srgbClr val="333333"/>
                </a:solidFill>
                <a:effectLst/>
              </a:rPr>
              <a:t>capacity to increase the delivery of PCOR evidence-based improvements</a:t>
            </a:r>
            <a:r>
              <a:rPr lang="en-US" sz="2000" b="0" i="0">
                <a:solidFill>
                  <a:srgbClr val="333333"/>
                </a:solidFill>
                <a:effectLst/>
              </a:rPr>
              <a:t> in the state?</a:t>
            </a:r>
          </a:p>
          <a:p>
            <a:pPr marL="285750" indent="-285750" algn="l">
              <a:spcAft>
                <a:spcPts val="1200"/>
              </a:spcAft>
              <a:buFont typeface="Arial" panose="020B0604020202020204" pitchFamily="34" charset="0"/>
              <a:buChar char="•"/>
            </a:pPr>
            <a:r>
              <a:rPr lang="en-US" sz="2000" b="0" i="0">
                <a:solidFill>
                  <a:srgbClr val="333333"/>
                </a:solidFill>
                <a:effectLst/>
              </a:rPr>
              <a:t>How will successful completion of the proposed work </a:t>
            </a:r>
            <a:r>
              <a:rPr lang="en-US" sz="2000" b="1" i="0">
                <a:solidFill>
                  <a:srgbClr val="333333"/>
                </a:solidFill>
                <a:effectLst/>
              </a:rPr>
              <a:t>reduce disparities within the State </a:t>
            </a:r>
            <a:r>
              <a:rPr lang="en-US" sz="2000" b="0" i="0">
                <a:solidFill>
                  <a:srgbClr val="333333"/>
                </a:solidFill>
                <a:effectLst/>
              </a:rPr>
              <a:t>in the delivery of PCOR evidence-based interventions to safety net populations?</a:t>
            </a:r>
          </a:p>
          <a:p>
            <a:pPr marL="285750" indent="-285750" algn="l">
              <a:spcAft>
                <a:spcPts val="1200"/>
              </a:spcAft>
              <a:buFont typeface="Arial" panose="020B0604020202020204" pitchFamily="34" charset="0"/>
              <a:buChar char="•"/>
            </a:pPr>
            <a:r>
              <a:rPr lang="en-US" sz="2000" b="0" i="0">
                <a:solidFill>
                  <a:srgbClr val="333333"/>
                </a:solidFill>
                <a:effectLst/>
              </a:rPr>
              <a:t>How does the proposed work support a significant increase, as opposed to a modest incremental improvement, in the </a:t>
            </a:r>
            <a:r>
              <a:rPr lang="en-US" sz="2000" b="1" i="0">
                <a:solidFill>
                  <a:srgbClr val="333333"/>
                </a:solidFill>
                <a:effectLst/>
              </a:rPr>
              <a:t>state’s capacity to disseminate and implement PCOR evidence-based improvements</a:t>
            </a:r>
            <a:r>
              <a:rPr lang="en-US" sz="2000" b="0" i="0">
                <a:solidFill>
                  <a:srgbClr val="333333"/>
                </a:solidFill>
                <a:effectLst/>
              </a:rPr>
              <a:t> for safety net organizations?</a:t>
            </a:r>
          </a:p>
        </p:txBody>
      </p:sp>
    </p:spTree>
    <p:extLst>
      <p:ext uri="{BB962C8B-B14F-4D97-AF65-F5344CB8AC3E}">
        <p14:creationId xmlns:p14="http://schemas.microsoft.com/office/powerpoint/2010/main" val="390617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FFE6-8A99-6EDD-6222-3A6777F6D546}"/>
              </a:ext>
            </a:extLst>
          </p:cNvPr>
          <p:cNvSpPr>
            <a:spLocks noGrp="1"/>
          </p:cNvSpPr>
          <p:nvPr>
            <p:ph type="title"/>
          </p:nvPr>
        </p:nvSpPr>
        <p:spPr/>
        <p:txBody>
          <a:bodyPr>
            <a:normAutofit fontScale="90000"/>
          </a:bodyPr>
          <a:lstStyle/>
          <a:p>
            <a:r>
              <a:rPr lang="en-US"/>
              <a:t>Contact Information for AHRQ Staff</a:t>
            </a:r>
          </a:p>
        </p:txBody>
      </p:sp>
      <p:sp>
        <p:nvSpPr>
          <p:cNvPr id="4" name="Slide Number Placeholder 3">
            <a:extLst>
              <a:ext uri="{FF2B5EF4-FFF2-40B4-BE49-F238E27FC236}">
                <a16:creationId xmlns:a16="http://schemas.microsoft.com/office/drawing/2014/main" id="{5529C4CC-61BE-ACD6-2509-D18AE20A990E}"/>
              </a:ext>
            </a:extLst>
          </p:cNvPr>
          <p:cNvSpPr>
            <a:spLocks noGrp="1"/>
          </p:cNvSpPr>
          <p:nvPr>
            <p:ph type="sldNum" sz="quarter" idx="10"/>
          </p:nvPr>
        </p:nvSpPr>
        <p:spPr/>
        <p:txBody>
          <a:bodyPr/>
          <a:lstStyle/>
          <a:p>
            <a:fld id="{85F5B7A5-34A7-4AB0-A34F-A4DF2002FA98}" type="slidenum">
              <a:rPr lang="en-US" smtClean="0"/>
              <a:t>5</a:t>
            </a:fld>
            <a:endParaRPr lang="en-US"/>
          </a:p>
        </p:txBody>
      </p:sp>
      <p:graphicFrame>
        <p:nvGraphicFramePr>
          <p:cNvPr id="3" name="Table 2">
            <a:extLst>
              <a:ext uri="{FF2B5EF4-FFF2-40B4-BE49-F238E27FC236}">
                <a16:creationId xmlns:a16="http://schemas.microsoft.com/office/drawing/2014/main" id="{D0DBA4B8-F548-C973-75EB-48BD3B48A92E}"/>
              </a:ext>
            </a:extLst>
          </p:cNvPr>
          <p:cNvGraphicFramePr>
            <a:graphicFrameLocks noGrp="1"/>
          </p:cNvGraphicFramePr>
          <p:nvPr>
            <p:extLst>
              <p:ext uri="{D42A27DB-BD31-4B8C-83A1-F6EECF244321}">
                <p14:modId xmlns:p14="http://schemas.microsoft.com/office/powerpoint/2010/main" val="1167250333"/>
              </p:ext>
            </p:extLst>
          </p:nvPr>
        </p:nvGraphicFramePr>
        <p:xfrm>
          <a:off x="477521" y="1714270"/>
          <a:ext cx="10876278" cy="4316380"/>
        </p:xfrm>
        <a:graphic>
          <a:graphicData uri="http://schemas.openxmlformats.org/drawingml/2006/table">
            <a:tbl>
              <a:tblPr firstRow="1" bandRow="1">
                <a:tableStyleId>{00A15C55-8517-42AA-B614-E9B94910E393}</a:tableStyleId>
              </a:tblPr>
              <a:tblGrid>
                <a:gridCol w="2550159">
                  <a:extLst>
                    <a:ext uri="{9D8B030D-6E8A-4147-A177-3AD203B41FA5}">
                      <a16:colId xmlns:a16="http://schemas.microsoft.com/office/drawing/2014/main" val="3137764164"/>
                    </a:ext>
                  </a:extLst>
                </a:gridCol>
                <a:gridCol w="3728720">
                  <a:extLst>
                    <a:ext uri="{9D8B030D-6E8A-4147-A177-3AD203B41FA5}">
                      <a16:colId xmlns:a16="http://schemas.microsoft.com/office/drawing/2014/main" val="2498790957"/>
                    </a:ext>
                  </a:extLst>
                </a:gridCol>
                <a:gridCol w="4597399">
                  <a:extLst>
                    <a:ext uri="{9D8B030D-6E8A-4147-A177-3AD203B41FA5}">
                      <a16:colId xmlns:a16="http://schemas.microsoft.com/office/drawing/2014/main" val="518424245"/>
                    </a:ext>
                  </a:extLst>
                </a:gridCol>
              </a:tblGrid>
              <a:tr h="541370">
                <a:tc>
                  <a:txBody>
                    <a:bodyPr/>
                    <a:lstStyle/>
                    <a:p>
                      <a:pPr lvl="0" algn="ctr">
                        <a:buNone/>
                      </a:pPr>
                      <a:r>
                        <a:rPr lang="en-US" sz="2000"/>
                        <a:t>Role</a:t>
                      </a:r>
                      <a:endParaRPr lang="en-US" sz="2000">
                        <a:latin typeface="+mj-lt"/>
                      </a:endParaRPr>
                    </a:p>
                  </a:txBody>
                  <a:tcPr anchor="ctr"/>
                </a:tc>
                <a:tc>
                  <a:txBody>
                    <a:bodyPr/>
                    <a:lstStyle/>
                    <a:p>
                      <a:pPr lvl="0" algn="ctr">
                        <a:buNone/>
                      </a:pPr>
                      <a:r>
                        <a:rPr lang="en-US" sz="2000"/>
                        <a:t>Staff </a:t>
                      </a:r>
                      <a:endParaRPr lang="en-US" sz="2000">
                        <a:latin typeface="+mj-lt"/>
                      </a:endParaRPr>
                    </a:p>
                  </a:txBody>
                  <a:tcPr anchor="ctr"/>
                </a:tc>
                <a:tc>
                  <a:txBody>
                    <a:bodyPr/>
                    <a:lstStyle/>
                    <a:p>
                      <a:pPr lvl="0" algn="ctr">
                        <a:buNone/>
                      </a:pPr>
                      <a:r>
                        <a:rPr lang="en-US" sz="2000"/>
                        <a:t>Contact</a:t>
                      </a:r>
                      <a:endParaRPr lang="en-US" sz="2000">
                        <a:latin typeface="+mj-lt"/>
                      </a:endParaRPr>
                    </a:p>
                  </a:txBody>
                  <a:tcPr anchor="ctr"/>
                </a:tc>
                <a:extLst>
                  <a:ext uri="{0D108BD9-81ED-4DB2-BD59-A6C34878D82A}">
                    <a16:rowId xmlns:a16="http://schemas.microsoft.com/office/drawing/2014/main" val="3055378248"/>
                  </a:ext>
                </a:extLst>
              </a:tr>
              <a:tr h="1107669">
                <a:tc>
                  <a:txBody>
                    <a:bodyPr/>
                    <a:lstStyle/>
                    <a:p>
                      <a:pPr algn="ctr"/>
                      <a:r>
                        <a:rPr lang="en-US" sz="2000" b="0"/>
                        <a:t>Scientific/Research Contact</a:t>
                      </a:r>
                      <a:endParaRPr lang="en-US" sz="2000" b="0">
                        <a:latin typeface="+mn-lt"/>
                      </a:endParaRPr>
                    </a:p>
                  </a:txBody>
                  <a:tcPr anchor="ctr"/>
                </a:tc>
                <a:tc>
                  <a:txBody>
                    <a:bodyPr/>
                    <a:lstStyle/>
                    <a:p>
                      <a:pPr algn="ctr"/>
                      <a:r>
                        <a:rPr lang="en-US" sz="2000" b="0"/>
                        <a:t>Matthew Simpson, MD, MPH</a:t>
                      </a:r>
                    </a:p>
                    <a:p>
                      <a:pPr algn="ctr"/>
                      <a:r>
                        <a:rPr lang="en-US" sz="2000" b="0">
                          <a:latin typeface="+mn-lt"/>
                        </a:rPr>
                        <a:t>Center for Evidence and Practice Improvement</a:t>
                      </a:r>
                    </a:p>
                  </a:txBody>
                  <a:tcPr anchor="ctr"/>
                </a:tc>
                <a:tc>
                  <a:txBody>
                    <a:bodyPr/>
                    <a:lstStyle/>
                    <a:p>
                      <a:pPr algn="ctr"/>
                      <a:r>
                        <a:rPr lang="en-US" sz="2000" b="0">
                          <a:hlinkClick r:id="rId2"/>
                        </a:rPr>
                        <a:t>AHRQ_HES@ahrq.hhs.gov</a:t>
                      </a:r>
                      <a:r>
                        <a:rPr lang="en-US" sz="2000" b="0"/>
                        <a:t> </a:t>
                      </a:r>
                      <a:endParaRPr lang="en-US" sz="2000" b="0">
                        <a:latin typeface="+mn-lt"/>
                      </a:endParaRPr>
                    </a:p>
                  </a:txBody>
                  <a:tcPr anchor="ctr"/>
                </a:tc>
                <a:extLst>
                  <a:ext uri="{0D108BD9-81ED-4DB2-BD59-A6C34878D82A}">
                    <a16:rowId xmlns:a16="http://schemas.microsoft.com/office/drawing/2014/main" val="3890596394"/>
                  </a:ext>
                </a:extLst>
              </a:tr>
              <a:tr h="1661501">
                <a:tc>
                  <a:txBody>
                    <a:bodyPr/>
                    <a:lstStyle/>
                    <a:p>
                      <a:pPr lvl="0" algn="ctr">
                        <a:buNone/>
                      </a:pPr>
                      <a:r>
                        <a:rPr lang="en-US" sz="2000" b="0" u="none" strike="noStrike" noProof="0"/>
                        <a:t>Peer Review Contact</a:t>
                      </a:r>
                      <a:endParaRPr lang="en-US" sz="2000" b="0">
                        <a:latin typeface="+mn-lt"/>
                      </a:endParaRPr>
                    </a:p>
                  </a:txBody>
                  <a:tcPr anchor="ctr"/>
                </a:tc>
                <a:tc>
                  <a:txBody>
                    <a:bodyPr/>
                    <a:lstStyle/>
                    <a:p>
                      <a:pPr algn="ctr"/>
                      <a:r>
                        <a:rPr lang="en-US" sz="2000" b="0"/>
                        <a:t>Xavier Bogle, PhD</a:t>
                      </a:r>
                    </a:p>
                    <a:p>
                      <a:pPr algn="ctr"/>
                      <a:r>
                        <a:rPr lang="en-US" sz="2000" b="0">
                          <a:latin typeface="+mn-lt"/>
                        </a:rPr>
                        <a:t>Office of Extramural Research, Education, and Priority Populations</a:t>
                      </a:r>
                    </a:p>
                  </a:txBody>
                  <a:tcPr anchor="ctr"/>
                </a:tc>
                <a:tc>
                  <a:txBody>
                    <a:bodyPr/>
                    <a:lstStyle/>
                    <a:p>
                      <a:pPr algn="ctr"/>
                      <a:r>
                        <a:rPr lang="en-US" sz="2000" b="0">
                          <a:hlinkClick r:id="rId3"/>
                        </a:rPr>
                        <a:t>DSR@ahrq.hhs.gov</a:t>
                      </a:r>
                      <a:r>
                        <a:rPr lang="en-US" sz="2000" b="0"/>
                        <a:t> </a:t>
                      </a:r>
                      <a:endParaRPr lang="en-US" sz="2000" b="0">
                        <a:latin typeface="+mn-lt"/>
                      </a:endParaRPr>
                    </a:p>
                  </a:txBody>
                  <a:tcPr anchor="ctr"/>
                </a:tc>
                <a:extLst>
                  <a:ext uri="{0D108BD9-81ED-4DB2-BD59-A6C34878D82A}">
                    <a16:rowId xmlns:a16="http://schemas.microsoft.com/office/drawing/2014/main" val="3121645171"/>
                  </a:ext>
                </a:extLst>
              </a:tr>
              <a:tr h="939110">
                <a:tc>
                  <a:txBody>
                    <a:bodyPr/>
                    <a:lstStyle/>
                    <a:p>
                      <a:pPr algn="ctr"/>
                      <a:r>
                        <a:rPr lang="en-US" sz="2000" b="0"/>
                        <a:t>Financial/Grants Management Contact</a:t>
                      </a:r>
                      <a:endParaRPr lang="en-US" sz="2000" b="0">
                        <a:latin typeface="+mn-lt"/>
                      </a:endParaRPr>
                    </a:p>
                  </a:txBody>
                  <a:tcPr anchor="ctr"/>
                </a:tc>
                <a:tc>
                  <a:txBody>
                    <a:bodyPr/>
                    <a:lstStyle/>
                    <a:p>
                      <a:pPr algn="ctr"/>
                      <a:r>
                        <a:rPr lang="en-US" sz="2000" b="0" kern="1200">
                          <a:solidFill>
                            <a:schemeClr val="dk1"/>
                          </a:solidFill>
                          <a:effectLst/>
                        </a:rPr>
                        <a:t>Janene Dyson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a:solidFill>
                            <a:schemeClr val="dk1"/>
                          </a:solidFill>
                          <a:latin typeface="+mn-lt"/>
                          <a:ea typeface="+mn-ea"/>
                          <a:cs typeface="+mn-cs"/>
                        </a:rPr>
                        <a:t>Division of Grants Management</a:t>
                      </a:r>
                    </a:p>
                  </a:txBody>
                  <a:tcPr anchor="ctr"/>
                </a:tc>
                <a:tc>
                  <a:txBody>
                    <a:bodyPr/>
                    <a:lstStyle/>
                    <a:p>
                      <a:pPr algn="ctr"/>
                      <a:r>
                        <a:rPr lang="en-US" sz="2000" b="0" u="none" strike="noStrike" kern="1200">
                          <a:solidFill>
                            <a:schemeClr val="dk1"/>
                          </a:solidFill>
                          <a:effectLst/>
                          <a:hlinkClick r:id="rId4"/>
                        </a:rPr>
                        <a:t>Janene.Dyson@ahrq.hhs.gov</a:t>
                      </a:r>
                      <a:r>
                        <a:rPr lang="en-US" sz="2000" b="0" u="none" strike="noStrike" kern="1200">
                          <a:solidFill>
                            <a:schemeClr val="dk1"/>
                          </a:solidFill>
                          <a:effectLst/>
                        </a:rPr>
                        <a:t> </a:t>
                      </a:r>
                      <a:endParaRPr lang="en-US" sz="2000" b="0">
                        <a:latin typeface="+mn-lt"/>
                      </a:endParaRPr>
                    </a:p>
                  </a:txBody>
                  <a:tcPr anchor="ctr"/>
                </a:tc>
                <a:extLst>
                  <a:ext uri="{0D108BD9-81ED-4DB2-BD59-A6C34878D82A}">
                    <a16:rowId xmlns:a16="http://schemas.microsoft.com/office/drawing/2014/main" val="1606872844"/>
                  </a:ext>
                </a:extLst>
              </a:tr>
            </a:tbl>
          </a:graphicData>
        </a:graphic>
      </p:graphicFrame>
    </p:spTree>
    <p:extLst>
      <p:ext uri="{BB962C8B-B14F-4D97-AF65-F5344CB8AC3E}">
        <p14:creationId xmlns:p14="http://schemas.microsoft.com/office/powerpoint/2010/main" val="31883558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7C02-B486-1FFC-B5C8-5F9C161935EC}"/>
              </a:ext>
            </a:extLst>
          </p:cNvPr>
          <p:cNvSpPr>
            <a:spLocks noGrp="1"/>
          </p:cNvSpPr>
          <p:nvPr>
            <p:ph type="title"/>
          </p:nvPr>
        </p:nvSpPr>
        <p:spPr/>
        <p:txBody>
          <a:bodyPr>
            <a:normAutofit fontScale="90000"/>
          </a:bodyPr>
          <a:lstStyle/>
          <a:p>
            <a:r>
              <a:rPr lang="en-US"/>
              <a:t>Scored Review Criteria: Investigator(s)</a:t>
            </a:r>
          </a:p>
        </p:txBody>
      </p:sp>
      <p:graphicFrame>
        <p:nvGraphicFramePr>
          <p:cNvPr id="5" name="Table 5">
            <a:extLst>
              <a:ext uri="{FF2B5EF4-FFF2-40B4-BE49-F238E27FC236}">
                <a16:creationId xmlns:a16="http://schemas.microsoft.com/office/drawing/2014/main" id="{CBD2F298-4A42-59E5-6D78-A3EB591BA52C}"/>
              </a:ext>
            </a:extLst>
          </p:cNvPr>
          <p:cNvGraphicFramePr>
            <a:graphicFrameLocks noGrp="1"/>
          </p:cNvGraphicFramePr>
          <p:nvPr>
            <p:ph idx="1"/>
            <p:extLst>
              <p:ext uri="{D42A27DB-BD31-4B8C-83A1-F6EECF244321}">
                <p14:modId xmlns:p14="http://schemas.microsoft.com/office/powerpoint/2010/main" val="3076557961"/>
              </p:ext>
            </p:extLst>
          </p:nvPr>
        </p:nvGraphicFramePr>
        <p:xfrm>
          <a:off x="609600" y="1444957"/>
          <a:ext cx="10972800" cy="2743200"/>
        </p:xfrm>
        <a:graphic>
          <a:graphicData uri="http://schemas.openxmlformats.org/drawingml/2006/table">
            <a:tbl>
              <a:tblPr firstRow="1" bandRow="1">
                <a:tableStyleId>{00A15C55-8517-42AA-B614-E9B94910E393}</a:tableStyleId>
              </a:tblPr>
              <a:tblGrid>
                <a:gridCol w="10972800">
                  <a:extLst>
                    <a:ext uri="{9D8B030D-6E8A-4147-A177-3AD203B41FA5}">
                      <a16:colId xmlns:a16="http://schemas.microsoft.com/office/drawing/2014/main" val="1666054942"/>
                    </a:ext>
                  </a:extLst>
                </a:gridCol>
              </a:tblGrid>
              <a:tr h="370840">
                <a:tc>
                  <a:txBody>
                    <a:bodyPr/>
                    <a:lstStyle/>
                    <a:p>
                      <a:pPr algn="ctr"/>
                      <a:r>
                        <a:rPr lang="en-US" sz="2400"/>
                        <a:t>Investigator(s)</a:t>
                      </a:r>
                    </a:p>
                  </a:txBody>
                  <a:tcPr/>
                </a:tc>
                <a:extLst>
                  <a:ext uri="{0D108BD9-81ED-4DB2-BD59-A6C34878D82A}">
                    <a16:rowId xmlns:a16="http://schemas.microsoft.com/office/drawing/2014/main" val="90576922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333333"/>
                          </a:solidFill>
                          <a:effectLst/>
                        </a:rPr>
                        <a:t>Are the PD(s)/PI(s), collaborators, and other researchers well suited to the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333333"/>
                          </a:solidFill>
                          <a:effectLst/>
                        </a:rPr>
                        <a:t>If Early Stage Investigators or those in the early stages of independent careers, do they have appropriate experience and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333333"/>
                          </a:solidFill>
                          <a:effectLst/>
                        </a:rPr>
                        <a:t>If established, have they demonstrated an ongoing record of accomplishments that have advanced their field(s)?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rgbClr val="333333"/>
                          </a:solidFill>
                          <a:effectLst/>
                        </a:rPr>
                        <a:t>If the project is collaborative or multi-PD/PI, do the investigators have complementary and integrated expertise; are their leadership approach, governance and organizational structure appropriate for the project?</a:t>
                      </a:r>
                    </a:p>
                  </a:txBody>
                  <a:tcPr/>
                </a:tc>
                <a:extLst>
                  <a:ext uri="{0D108BD9-81ED-4DB2-BD59-A6C34878D82A}">
                    <a16:rowId xmlns:a16="http://schemas.microsoft.com/office/drawing/2014/main" val="3431983441"/>
                  </a:ext>
                </a:extLst>
              </a:tr>
            </a:tbl>
          </a:graphicData>
        </a:graphic>
      </p:graphicFrame>
      <p:sp>
        <p:nvSpPr>
          <p:cNvPr id="4" name="Slide Number Placeholder 3">
            <a:extLst>
              <a:ext uri="{FF2B5EF4-FFF2-40B4-BE49-F238E27FC236}">
                <a16:creationId xmlns:a16="http://schemas.microsoft.com/office/drawing/2014/main" id="{2DA48F33-9E92-917F-D163-B405D2E00B7D}"/>
              </a:ext>
            </a:extLst>
          </p:cNvPr>
          <p:cNvSpPr>
            <a:spLocks noGrp="1"/>
          </p:cNvSpPr>
          <p:nvPr>
            <p:ph type="sldNum" sz="quarter" idx="10"/>
          </p:nvPr>
        </p:nvSpPr>
        <p:spPr/>
        <p:txBody>
          <a:bodyPr/>
          <a:lstStyle/>
          <a:p>
            <a:fld id="{85F5B7A5-34A7-4AB0-A34F-A4DF2002FA98}" type="slidenum">
              <a:rPr lang="en-US" smtClean="0"/>
              <a:t>50</a:t>
            </a:fld>
            <a:endParaRPr lang="en-US"/>
          </a:p>
        </p:txBody>
      </p:sp>
      <p:sp>
        <p:nvSpPr>
          <p:cNvPr id="7" name="TextBox 6">
            <a:extLst>
              <a:ext uri="{FF2B5EF4-FFF2-40B4-BE49-F238E27FC236}">
                <a16:creationId xmlns:a16="http://schemas.microsoft.com/office/drawing/2014/main" id="{7A09D417-3272-7BD9-2F53-F1A9FC361E70}"/>
              </a:ext>
            </a:extLst>
          </p:cNvPr>
          <p:cNvSpPr txBox="1"/>
          <p:nvPr/>
        </p:nvSpPr>
        <p:spPr>
          <a:xfrm>
            <a:off x="626164" y="4293706"/>
            <a:ext cx="10956235" cy="2390896"/>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a:solidFill>
                  <a:srgbClr val="333333"/>
                </a:solidFill>
              </a:rPr>
              <a:t>Do the PD(s)/PI(s) have </a:t>
            </a:r>
            <a:r>
              <a:rPr lang="en-US" b="1">
                <a:solidFill>
                  <a:srgbClr val="333333"/>
                </a:solidFill>
              </a:rPr>
              <a:t>experience working in the state and with key stakeholders </a:t>
            </a:r>
            <a:r>
              <a:rPr lang="en-US">
                <a:solidFill>
                  <a:srgbClr val="333333"/>
                </a:solidFill>
              </a:rPr>
              <a:t>in the state including payors and healthcare delivery organizations that address the health needs of people who are underserved?</a:t>
            </a:r>
          </a:p>
          <a:p>
            <a:pPr marL="285750" indent="-285750">
              <a:spcAft>
                <a:spcPts val="1200"/>
              </a:spcAft>
              <a:buFont typeface="Arial" panose="020B0604020202020204" pitchFamily="34" charset="0"/>
              <a:buChar char="•"/>
            </a:pPr>
            <a:r>
              <a:rPr lang="en-US">
                <a:solidFill>
                  <a:srgbClr val="333333"/>
                </a:solidFill>
              </a:rPr>
              <a:t>Is the single PD/PI devoting at least </a:t>
            </a:r>
            <a:r>
              <a:rPr lang="en-US" b="1">
                <a:solidFill>
                  <a:srgbClr val="333333"/>
                </a:solidFill>
              </a:rPr>
              <a:t>20% minimum FTE </a:t>
            </a:r>
            <a:r>
              <a:rPr lang="en-US">
                <a:solidFill>
                  <a:srgbClr val="333333"/>
                </a:solidFill>
              </a:rPr>
              <a:t>(i.e., at least 8 hours per week) in each given year of the project? Are the multiple PD(s)/PI(s) each devoting at least 10% minimum FTE (i.e., at least 4 hours per week)?</a:t>
            </a:r>
          </a:p>
          <a:p>
            <a:pPr marL="285750" indent="-285750">
              <a:spcAft>
                <a:spcPts val="1200"/>
              </a:spcAft>
              <a:buFont typeface="Arial" panose="020B0604020202020204" pitchFamily="34" charset="0"/>
              <a:buChar char="•"/>
            </a:pPr>
            <a:r>
              <a:rPr lang="en-US">
                <a:solidFill>
                  <a:srgbClr val="333333"/>
                </a:solidFill>
              </a:rPr>
              <a:t>Is the </a:t>
            </a:r>
            <a:r>
              <a:rPr lang="en-US" b="1">
                <a:solidFill>
                  <a:srgbClr val="333333"/>
                </a:solidFill>
              </a:rPr>
              <a:t>Liaison to the NEC devoting at least 25% FTE </a:t>
            </a:r>
            <a:r>
              <a:rPr lang="en-US">
                <a:solidFill>
                  <a:srgbClr val="333333"/>
                </a:solidFill>
              </a:rPr>
              <a:t>to evaluation liaison activities? </a:t>
            </a:r>
          </a:p>
        </p:txBody>
      </p:sp>
    </p:spTree>
    <p:extLst>
      <p:ext uri="{BB962C8B-B14F-4D97-AF65-F5344CB8AC3E}">
        <p14:creationId xmlns:p14="http://schemas.microsoft.com/office/powerpoint/2010/main" val="1124669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7C02-B486-1FFC-B5C8-5F9C161935EC}"/>
              </a:ext>
            </a:extLst>
          </p:cNvPr>
          <p:cNvSpPr>
            <a:spLocks noGrp="1"/>
          </p:cNvSpPr>
          <p:nvPr>
            <p:ph type="title"/>
          </p:nvPr>
        </p:nvSpPr>
        <p:spPr/>
        <p:txBody>
          <a:bodyPr>
            <a:normAutofit fontScale="90000"/>
          </a:bodyPr>
          <a:lstStyle/>
          <a:p>
            <a:r>
              <a:rPr lang="en-US"/>
              <a:t>Scored Review Criteria: Innovation</a:t>
            </a:r>
          </a:p>
        </p:txBody>
      </p:sp>
      <p:graphicFrame>
        <p:nvGraphicFramePr>
          <p:cNvPr id="5" name="Table 5">
            <a:extLst>
              <a:ext uri="{FF2B5EF4-FFF2-40B4-BE49-F238E27FC236}">
                <a16:creationId xmlns:a16="http://schemas.microsoft.com/office/drawing/2014/main" id="{CBD2F298-4A42-59E5-6D78-A3EB591BA52C}"/>
              </a:ext>
            </a:extLst>
          </p:cNvPr>
          <p:cNvGraphicFramePr>
            <a:graphicFrameLocks noGrp="1"/>
          </p:cNvGraphicFramePr>
          <p:nvPr>
            <p:ph idx="1"/>
            <p:extLst>
              <p:ext uri="{D42A27DB-BD31-4B8C-83A1-F6EECF244321}">
                <p14:modId xmlns:p14="http://schemas.microsoft.com/office/powerpoint/2010/main" val="668110448"/>
              </p:ext>
            </p:extLst>
          </p:nvPr>
        </p:nvGraphicFramePr>
        <p:xfrm>
          <a:off x="609600" y="1444957"/>
          <a:ext cx="10972800" cy="2621280"/>
        </p:xfrm>
        <a:graphic>
          <a:graphicData uri="http://schemas.openxmlformats.org/drawingml/2006/table">
            <a:tbl>
              <a:tblPr firstRow="1" bandRow="1">
                <a:tableStyleId>{00A15C55-8517-42AA-B614-E9B94910E393}</a:tableStyleId>
              </a:tblPr>
              <a:tblGrid>
                <a:gridCol w="10972800">
                  <a:extLst>
                    <a:ext uri="{9D8B030D-6E8A-4147-A177-3AD203B41FA5}">
                      <a16:colId xmlns:a16="http://schemas.microsoft.com/office/drawing/2014/main" val="1666054942"/>
                    </a:ext>
                  </a:extLst>
                </a:gridCol>
              </a:tblGrid>
              <a:tr h="370840">
                <a:tc>
                  <a:txBody>
                    <a:bodyPr/>
                    <a:lstStyle/>
                    <a:p>
                      <a:pPr algn="ctr"/>
                      <a:r>
                        <a:rPr lang="en-US" sz="2000"/>
                        <a:t>Innovation</a:t>
                      </a:r>
                    </a:p>
                  </a:txBody>
                  <a:tcPr/>
                </a:tc>
                <a:extLst>
                  <a:ext uri="{0D108BD9-81ED-4DB2-BD59-A6C34878D82A}">
                    <a16:rowId xmlns:a16="http://schemas.microsoft.com/office/drawing/2014/main" val="90576922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a:solidFill>
                            <a:srgbClr val="333333"/>
                          </a:solidFill>
                          <a:effectLst/>
                        </a:rPr>
                        <a:t>Does the application challenge and seek to shift current research or clinical practice paradigms by utilizing novel theoretical concepts, approaches or methodologies, instrumentation, or interventions?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a:solidFill>
                            <a:srgbClr val="333333"/>
                          </a:solidFill>
                          <a:effectLst/>
                        </a:rPr>
                        <a:t>Are the concepts, approaches or methodologies, instrumentation, or interventions novel to one field of research or novel in a broad sense?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a:solidFill>
                            <a:srgbClr val="333333"/>
                          </a:solidFill>
                          <a:effectLst/>
                        </a:rPr>
                        <a:t>Is a refinement, improvement, or new application of theoretical concepts, approaches or methodologies, instrumentation, or interventions proposed?</a:t>
                      </a:r>
                    </a:p>
                  </a:txBody>
                  <a:tcPr/>
                </a:tc>
                <a:extLst>
                  <a:ext uri="{0D108BD9-81ED-4DB2-BD59-A6C34878D82A}">
                    <a16:rowId xmlns:a16="http://schemas.microsoft.com/office/drawing/2014/main" val="3431983441"/>
                  </a:ext>
                </a:extLst>
              </a:tr>
            </a:tbl>
          </a:graphicData>
        </a:graphic>
      </p:graphicFrame>
      <p:sp>
        <p:nvSpPr>
          <p:cNvPr id="4" name="Slide Number Placeholder 3">
            <a:extLst>
              <a:ext uri="{FF2B5EF4-FFF2-40B4-BE49-F238E27FC236}">
                <a16:creationId xmlns:a16="http://schemas.microsoft.com/office/drawing/2014/main" id="{2DA48F33-9E92-917F-D163-B405D2E00B7D}"/>
              </a:ext>
            </a:extLst>
          </p:cNvPr>
          <p:cNvSpPr>
            <a:spLocks noGrp="1"/>
          </p:cNvSpPr>
          <p:nvPr>
            <p:ph type="sldNum" sz="quarter" idx="10"/>
          </p:nvPr>
        </p:nvSpPr>
        <p:spPr/>
        <p:txBody>
          <a:bodyPr/>
          <a:lstStyle/>
          <a:p>
            <a:fld id="{85F5B7A5-34A7-4AB0-A34F-A4DF2002FA98}" type="slidenum">
              <a:rPr lang="en-US" smtClean="0"/>
              <a:t>51</a:t>
            </a:fld>
            <a:endParaRPr lang="en-US"/>
          </a:p>
        </p:txBody>
      </p:sp>
    </p:spTree>
    <p:extLst>
      <p:ext uri="{BB962C8B-B14F-4D97-AF65-F5344CB8AC3E}">
        <p14:creationId xmlns:p14="http://schemas.microsoft.com/office/powerpoint/2010/main" val="4166979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7C02-B486-1FFC-B5C8-5F9C161935EC}"/>
              </a:ext>
            </a:extLst>
          </p:cNvPr>
          <p:cNvSpPr>
            <a:spLocks noGrp="1"/>
          </p:cNvSpPr>
          <p:nvPr>
            <p:ph type="title"/>
          </p:nvPr>
        </p:nvSpPr>
        <p:spPr/>
        <p:txBody>
          <a:bodyPr>
            <a:normAutofit fontScale="90000"/>
          </a:bodyPr>
          <a:lstStyle/>
          <a:p>
            <a:r>
              <a:rPr lang="en-US" dirty="0"/>
              <a:t>Scored Review Criteria: Approach</a:t>
            </a:r>
          </a:p>
        </p:txBody>
      </p:sp>
      <p:graphicFrame>
        <p:nvGraphicFramePr>
          <p:cNvPr id="5" name="Table 5">
            <a:extLst>
              <a:ext uri="{FF2B5EF4-FFF2-40B4-BE49-F238E27FC236}">
                <a16:creationId xmlns:a16="http://schemas.microsoft.com/office/drawing/2014/main" id="{CBD2F298-4A42-59E5-6D78-A3EB591BA52C}"/>
              </a:ext>
            </a:extLst>
          </p:cNvPr>
          <p:cNvGraphicFramePr>
            <a:graphicFrameLocks noGrp="1"/>
          </p:cNvGraphicFramePr>
          <p:nvPr>
            <p:ph idx="1"/>
            <p:extLst>
              <p:ext uri="{D42A27DB-BD31-4B8C-83A1-F6EECF244321}">
                <p14:modId xmlns:p14="http://schemas.microsoft.com/office/powerpoint/2010/main" val="1369823878"/>
              </p:ext>
            </p:extLst>
          </p:nvPr>
        </p:nvGraphicFramePr>
        <p:xfrm>
          <a:off x="609600" y="1444957"/>
          <a:ext cx="10972800" cy="3566160"/>
        </p:xfrm>
        <a:graphic>
          <a:graphicData uri="http://schemas.openxmlformats.org/drawingml/2006/table">
            <a:tbl>
              <a:tblPr firstRow="1" bandRow="1">
                <a:tableStyleId>{00A15C55-8517-42AA-B614-E9B94910E393}</a:tableStyleId>
              </a:tblPr>
              <a:tblGrid>
                <a:gridCol w="10972800">
                  <a:extLst>
                    <a:ext uri="{9D8B030D-6E8A-4147-A177-3AD203B41FA5}">
                      <a16:colId xmlns:a16="http://schemas.microsoft.com/office/drawing/2014/main" val="1666054942"/>
                    </a:ext>
                  </a:extLst>
                </a:gridCol>
              </a:tblGrid>
              <a:tr h="370840">
                <a:tc>
                  <a:txBody>
                    <a:bodyPr/>
                    <a:lstStyle/>
                    <a:p>
                      <a:pPr algn="ctr"/>
                      <a:r>
                        <a:rPr lang="en-US" sz="2400"/>
                        <a:t>Approach</a:t>
                      </a:r>
                    </a:p>
                  </a:txBody>
                  <a:tcPr/>
                </a:tc>
                <a:extLst>
                  <a:ext uri="{0D108BD9-81ED-4DB2-BD59-A6C34878D82A}">
                    <a16:rowId xmlns:a16="http://schemas.microsoft.com/office/drawing/2014/main" val="90576922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333333"/>
                          </a:solidFill>
                          <a:effectLst/>
                        </a:rPr>
                        <a:t>Are the overall strategy, methodology, and analyses well-reasoned and appropriate to accomplish the specific aims of the project?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333333"/>
                          </a:solidFill>
                          <a:effectLst/>
                        </a:rPr>
                        <a:t>Have the investigators included plans to address weaknesses in the rigor of prior research that serves as the key support for the proposed project?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333333"/>
                          </a:solidFill>
                          <a:effectLst/>
                        </a:rPr>
                        <a:t>Have the investigators presented strategies to ensure a robust and unbiased approach, as appropriate for the work proposed?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333333"/>
                          </a:solidFill>
                          <a:effectLst/>
                        </a:rPr>
                        <a:t>Are potential problems, alternative strategies, and benchmarks for success presented?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333333"/>
                          </a:solidFill>
                          <a:effectLst/>
                        </a:rPr>
                        <a:t>If the project is in the early stages of development, will the strategy establish feasibility and will particularly risky aspects be managed?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333333"/>
                          </a:solidFill>
                          <a:effectLst/>
                        </a:rPr>
                        <a:t>Have the investigators presented adequate plans to address relevant biological variables, such as sex, for studies for human subjects?</a:t>
                      </a:r>
                    </a:p>
                  </a:txBody>
                  <a:tcPr/>
                </a:tc>
                <a:extLst>
                  <a:ext uri="{0D108BD9-81ED-4DB2-BD59-A6C34878D82A}">
                    <a16:rowId xmlns:a16="http://schemas.microsoft.com/office/drawing/2014/main" val="3431983441"/>
                  </a:ext>
                </a:extLst>
              </a:tr>
            </a:tbl>
          </a:graphicData>
        </a:graphic>
      </p:graphicFrame>
      <p:sp>
        <p:nvSpPr>
          <p:cNvPr id="4" name="Slide Number Placeholder 3">
            <a:extLst>
              <a:ext uri="{FF2B5EF4-FFF2-40B4-BE49-F238E27FC236}">
                <a16:creationId xmlns:a16="http://schemas.microsoft.com/office/drawing/2014/main" id="{2DA48F33-9E92-917F-D163-B405D2E00B7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52</a:t>
            </a:fld>
            <a:endParaRPr lang="en-US"/>
          </a:p>
        </p:txBody>
      </p:sp>
      <p:sp>
        <p:nvSpPr>
          <p:cNvPr id="7" name="TextBox 6">
            <a:extLst>
              <a:ext uri="{FF2B5EF4-FFF2-40B4-BE49-F238E27FC236}">
                <a16:creationId xmlns:a16="http://schemas.microsoft.com/office/drawing/2014/main" id="{7A09D417-3272-7BD9-2F53-F1A9FC361E70}"/>
              </a:ext>
            </a:extLst>
          </p:cNvPr>
          <p:cNvSpPr txBox="1"/>
          <p:nvPr/>
        </p:nvSpPr>
        <p:spPr>
          <a:xfrm>
            <a:off x="609600" y="5222069"/>
            <a:ext cx="10972800" cy="1015663"/>
          </a:xfrm>
          <a:prstGeom prst="rect">
            <a:avLst/>
          </a:prstGeom>
          <a:noFill/>
        </p:spPr>
        <p:txBody>
          <a:bodyPr wrap="square">
            <a:spAutoFit/>
          </a:bodyPr>
          <a:lstStyle/>
          <a:p>
            <a:pPr marL="285750" indent="-285750" algn="l">
              <a:buFont typeface="Arial" panose="020B0604020202020204" pitchFamily="34" charset="0"/>
              <a:buChar char="•"/>
            </a:pPr>
            <a:r>
              <a:rPr lang="en-US" sz="2000" b="0" i="0">
                <a:solidFill>
                  <a:srgbClr val="333333"/>
                </a:solidFill>
                <a:effectLst/>
                <a:latin typeface="Helvetica Neue"/>
              </a:rPr>
              <a:t>To what extent has the applicant demonstrated a </a:t>
            </a:r>
            <a:r>
              <a:rPr lang="en-US" sz="2000" b="1" i="0">
                <a:solidFill>
                  <a:srgbClr val="333333"/>
                </a:solidFill>
                <a:effectLst/>
                <a:latin typeface="Helvetica Neue"/>
              </a:rPr>
              <a:t>clear understanding of the context of healthcare delivery in the state</a:t>
            </a:r>
            <a:r>
              <a:rPr lang="en-US" sz="2000" b="0" i="0">
                <a:solidFill>
                  <a:srgbClr val="333333"/>
                </a:solidFill>
                <a:effectLst/>
                <a:latin typeface="Helvetica Neue"/>
              </a:rPr>
              <a:t>, including safety net healthcare delivery organizations and geographic diversity, and the need for this program and the planned activities?</a:t>
            </a:r>
            <a:endParaRPr lang="en-US" sz="2000" b="0" i="0">
              <a:solidFill>
                <a:srgbClr val="333333"/>
              </a:solidFill>
              <a:effectLst/>
            </a:endParaRPr>
          </a:p>
        </p:txBody>
      </p:sp>
    </p:spTree>
    <p:extLst>
      <p:ext uri="{BB962C8B-B14F-4D97-AF65-F5344CB8AC3E}">
        <p14:creationId xmlns:p14="http://schemas.microsoft.com/office/powerpoint/2010/main" val="1486758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7C02-B486-1FFC-B5C8-5F9C161935EC}"/>
              </a:ext>
            </a:extLst>
          </p:cNvPr>
          <p:cNvSpPr>
            <a:spLocks noGrp="1"/>
          </p:cNvSpPr>
          <p:nvPr>
            <p:ph type="title"/>
          </p:nvPr>
        </p:nvSpPr>
        <p:spPr/>
        <p:txBody>
          <a:bodyPr>
            <a:normAutofit fontScale="90000"/>
          </a:bodyPr>
          <a:lstStyle/>
          <a:p>
            <a:r>
              <a:rPr lang="en-US" dirty="0"/>
              <a:t>Scored Review Criteria: Environment</a:t>
            </a:r>
          </a:p>
        </p:txBody>
      </p:sp>
      <p:graphicFrame>
        <p:nvGraphicFramePr>
          <p:cNvPr id="5" name="Table 5">
            <a:extLst>
              <a:ext uri="{FF2B5EF4-FFF2-40B4-BE49-F238E27FC236}">
                <a16:creationId xmlns:a16="http://schemas.microsoft.com/office/drawing/2014/main" id="{CBD2F298-4A42-59E5-6D78-A3EB591BA52C}"/>
              </a:ext>
            </a:extLst>
          </p:cNvPr>
          <p:cNvGraphicFramePr>
            <a:graphicFrameLocks noGrp="1"/>
          </p:cNvGraphicFramePr>
          <p:nvPr>
            <p:ph idx="1"/>
            <p:extLst>
              <p:ext uri="{D42A27DB-BD31-4B8C-83A1-F6EECF244321}">
                <p14:modId xmlns:p14="http://schemas.microsoft.com/office/powerpoint/2010/main" val="239971277"/>
              </p:ext>
            </p:extLst>
          </p:nvPr>
        </p:nvGraphicFramePr>
        <p:xfrm>
          <a:off x="609600" y="1444957"/>
          <a:ext cx="10972800" cy="1920240"/>
        </p:xfrm>
        <a:graphic>
          <a:graphicData uri="http://schemas.openxmlformats.org/drawingml/2006/table">
            <a:tbl>
              <a:tblPr firstRow="1" bandRow="1">
                <a:tableStyleId>{00A15C55-8517-42AA-B614-E9B94910E393}</a:tableStyleId>
              </a:tblPr>
              <a:tblGrid>
                <a:gridCol w="10972800">
                  <a:extLst>
                    <a:ext uri="{9D8B030D-6E8A-4147-A177-3AD203B41FA5}">
                      <a16:colId xmlns:a16="http://schemas.microsoft.com/office/drawing/2014/main" val="1666054942"/>
                    </a:ext>
                  </a:extLst>
                </a:gridCol>
              </a:tblGrid>
              <a:tr h="370840">
                <a:tc>
                  <a:txBody>
                    <a:bodyPr/>
                    <a:lstStyle/>
                    <a:p>
                      <a:pPr algn="ctr"/>
                      <a:r>
                        <a:rPr lang="en-US" sz="2400"/>
                        <a:t>Environment</a:t>
                      </a:r>
                    </a:p>
                  </a:txBody>
                  <a:tcPr/>
                </a:tc>
                <a:extLst>
                  <a:ext uri="{0D108BD9-81ED-4DB2-BD59-A6C34878D82A}">
                    <a16:rowId xmlns:a16="http://schemas.microsoft.com/office/drawing/2014/main" val="90576922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333333"/>
                          </a:solidFill>
                          <a:effectLst/>
                        </a:rPr>
                        <a:t>Will the scientific environment in which the work will be done contribute to the probability of success?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333333"/>
                          </a:solidFill>
                          <a:effectLst/>
                        </a:rPr>
                        <a:t>Are the institutional support, equipment and other physical resources available to the investigators adequate for the project proposed?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333333"/>
                          </a:solidFill>
                          <a:effectLst/>
                        </a:rPr>
                        <a:t>Will the project benefit from unique features of the scientific environment, subject populations, or collaborative arrangements?</a:t>
                      </a:r>
                    </a:p>
                  </a:txBody>
                  <a:tcPr/>
                </a:tc>
                <a:extLst>
                  <a:ext uri="{0D108BD9-81ED-4DB2-BD59-A6C34878D82A}">
                    <a16:rowId xmlns:a16="http://schemas.microsoft.com/office/drawing/2014/main" val="3431983441"/>
                  </a:ext>
                </a:extLst>
              </a:tr>
            </a:tbl>
          </a:graphicData>
        </a:graphic>
      </p:graphicFrame>
      <p:sp>
        <p:nvSpPr>
          <p:cNvPr id="4" name="Slide Number Placeholder 3">
            <a:extLst>
              <a:ext uri="{FF2B5EF4-FFF2-40B4-BE49-F238E27FC236}">
                <a16:creationId xmlns:a16="http://schemas.microsoft.com/office/drawing/2014/main" id="{2DA48F33-9E92-917F-D163-B405D2E00B7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53</a:t>
            </a:fld>
            <a:endParaRPr lang="en-US"/>
          </a:p>
        </p:txBody>
      </p:sp>
      <p:sp>
        <p:nvSpPr>
          <p:cNvPr id="7" name="TextBox 6">
            <a:extLst>
              <a:ext uri="{FF2B5EF4-FFF2-40B4-BE49-F238E27FC236}">
                <a16:creationId xmlns:a16="http://schemas.microsoft.com/office/drawing/2014/main" id="{7A09D417-3272-7BD9-2F53-F1A9FC361E70}"/>
              </a:ext>
            </a:extLst>
          </p:cNvPr>
          <p:cNvSpPr txBox="1"/>
          <p:nvPr/>
        </p:nvSpPr>
        <p:spPr>
          <a:xfrm>
            <a:off x="609600" y="3953590"/>
            <a:ext cx="10972800" cy="1015663"/>
          </a:xfrm>
          <a:prstGeom prst="rect">
            <a:avLst/>
          </a:prstGeom>
          <a:noFill/>
        </p:spPr>
        <p:txBody>
          <a:bodyPr wrap="square">
            <a:spAutoFit/>
          </a:bodyPr>
          <a:lstStyle/>
          <a:p>
            <a:pPr marL="285750" indent="-285750" algn="l">
              <a:buFont typeface="Arial" panose="020B0604020202020204" pitchFamily="34" charset="0"/>
              <a:buChar char="•"/>
            </a:pPr>
            <a:r>
              <a:rPr lang="en-US" sz="2000" b="0" i="0">
                <a:solidFill>
                  <a:srgbClr val="333333"/>
                </a:solidFill>
                <a:effectLst/>
                <a:latin typeface="Helvetica Neue"/>
              </a:rPr>
              <a:t>To what extent do letters of support from collaborating organizations and individuals indicate</a:t>
            </a:r>
            <a:r>
              <a:rPr lang="en-US" sz="2000" b="1" i="0">
                <a:solidFill>
                  <a:srgbClr val="333333"/>
                </a:solidFill>
                <a:effectLst/>
                <a:latin typeface="Helvetica Neue"/>
              </a:rPr>
              <a:t> substantial engagement</a:t>
            </a:r>
            <a:r>
              <a:rPr lang="en-US" sz="2000" b="0" i="0">
                <a:solidFill>
                  <a:srgbClr val="333333"/>
                </a:solidFill>
                <a:effectLst/>
                <a:latin typeface="Helvetica Neue"/>
              </a:rPr>
              <a:t> and document specific contributions of the partner during the proposed collaboration? </a:t>
            </a:r>
            <a:endParaRPr lang="en-US" sz="2000" b="0" i="0">
              <a:solidFill>
                <a:srgbClr val="333333"/>
              </a:solidFill>
              <a:effectLst/>
            </a:endParaRPr>
          </a:p>
        </p:txBody>
      </p:sp>
    </p:spTree>
    <p:extLst>
      <p:ext uri="{BB962C8B-B14F-4D97-AF65-F5344CB8AC3E}">
        <p14:creationId xmlns:p14="http://schemas.microsoft.com/office/powerpoint/2010/main" val="2715432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26F9-8DA9-4C04-6351-58B2597B4605}"/>
              </a:ext>
            </a:extLst>
          </p:cNvPr>
          <p:cNvSpPr>
            <a:spLocks noGrp="1"/>
          </p:cNvSpPr>
          <p:nvPr>
            <p:ph type="title"/>
          </p:nvPr>
        </p:nvSpPr>
        <p:spPr/>
        <p:txBody>
          <a:bodyPr>
            <a:normAutofit fontScale="90000"/>
          </a:bodyPr>
          <a:lstStyle/>
          <a:p>
            <a:r>
              <a:rPr lang="en-US">
                <a:cs typeface="Arial"/>
              </a:rPr>
              <a:t>Review Criteria - Engagement, Training, Education, and Assistance Core</a:t>
            </a:r>
            <a:endParaRPr lang="en-US"/>
          </a:p>
        </p:txBody>
      </p:sp>
      <p:sp>
        <p:nvSpPr>
          <p:cNvPr id="3" name="Content Placeholder 2">
            <a:extLst>
              <a:ext uri="{FF2B5EF4-FFF2-40B4-BE49-F238E27FC236}">
                <a16:creationId xmlns:a16="http://schemas.microsoft.com/office/drawing/2014/main" id="{330A1C56-1201-58B7-F8D8-C76177981FEC}"/>
              </a:ext>
            </a:extLst>
          </p:cNvPr>
          <p:cNvSpPr>
            <a:spLocks noGrp="1"/>
          </p:cNvSpPr>
          <p:nvPr>
            <p:ph idx="1"/>
          </p:nvPr>
        </p:nvSpPr>
        <p:spPr/>
        <p:txBody>
          <a:bodyPr vert="horz" lIns="91440" tIns="45720" rIns="91440" bIns="45720" rtlCol="0" anchor="t">
            <a:normAutofit/>
          </a:bodyPr>
          <a:lstStyle/>
          <a:p>
            <a:pPr algn="l"/>
            <a:r>
              <a:rPr lang="en-US" b="0" i="0">
                <a:solidFill>
                  <a:srgbClr val="333333"/>
                </a:solidFill>
                <a:effectLst/>
              </a:rPr>
              <a:t>How effectively will the applicant’s proposed approach </a:t>
            </a:r>
            <a:r>
              <a:rPr lang="en-US" b="1" i="0">
                <a:solidFill>
                  <a:srgbClr val="333333"/>
                </a:solidFill>
                <a:effectLst/>
              </a:rPr>
              <a:t>facilitate learning</a:t>
            </a:r>
            <a:r>
              <a:rPr lang="en-US" b="0" i="0">
                <a:solidFill>
                  <a:srgbClr val="333333"/>
                </a:solidFill>
                <a:effectLst/>
              </a:rPr>
              <a:t> across the state or sub-state region?</a:t>
            </a:r>
          </a:p>
          <a:p>
            <a:pPr algn="l"/>
            <a:endParaRPr lang="en-US" b="0" i="0">
              <a:solidFill>
                <a:srgbClr val="333333"/>
              </a:solidFill>
              <a:effectLst/>
            </a:endParaRPr>
          </a:p>
          <a:p>
            <a:pPr algn="l"/>
            <a:r>
              <a:rPr lang="en-US" b="0" i="0">
                <a:solidFill>
                  <a:srgbClr val="333333"/>
                </a:solidFill>
                <a:effectLst/>
              </a:rPr>
              <a:t>How effectively does the applicant’s proposed approach </a:t>
            </a:r>
            <a:r>
              <a:rPr lang="en-US" b="1" i="0">
                <a:solidFill>
                  <a:srgbClr val="333333"/>
                </a:solidFill>
                <a:effectLst/>
              </a:rPr>
              <a:t>utilize healthcare extension agents </a:t>
            </a:r>
            <a:r>
              <a:rPr lang="en-US" b="0" i="0">
                <a:solidFill>
                  <a:srgbClr val="333333"/>
                </a:solidFill>
                <a:effectLst/>
              </a:rPr>
              <a:t>to provide support for dissemination and implementation of PCOR evidence-based improvements?</a:t>
            </a:r>
          </a:p>
          <a:p>
            <a:endParaRPr lang="en-US">
              <a:cs typeface="Arial"/>
            </a:endParaRPr>
          </a:p>
        </p:txBody>
      </p:sp>
      <p:sp>
        <p:nvSpPr>
          <p:cNvPr id="4" name="Slide Number Placeholder 3">
            <a:extLst>
              <a:ext uri="{FF2B5EF4-FFF2-40B4-BE49-F238E27FC236}">
                <a16:creationId xmlns:a16="http://schemas.microsoft.com/office/drawing/2014/main" id="{3538E924-807A-E042-64DC-D43402416596}"/>
              </a:ext>
            </a:extLst>
          </p:cNvPr>
          <p:cNvSpPr>
            <a:spLocks noGrp="1"/>
          </p:cNvSpPr>
          <p:nvPr>
            <p:ph type="sldNum" sz="quarter" idx="10"/>
          </p:nvPr>
        </p:nvSpPr>
        <p:spPr/>
        <p:txBody>
          <a:bodyPr/>
          <a:lstStyle/>
          <a:p>
            <a:fld id="{85F5B7A5-34A7-4AB0-A34F-A4DF2002FA98}" type="slidenum">
              <a:rPr lang="en-US" smtClean="0"/>
              <a:t>54</a:t>
            </a:fld>
            <a:endParaRPr lang="en-US"/>
          </a:p>
        </p:txBody>
      </p:sp>
    </p:spTree>
    <p:extLst>
      <p:ext uri="{BB962C8B-B14F-4D97-AF65-F5344CB8AC3E}">
        <p14:creationId xmlns:p14="http://schemas.microsoft.com/office/powerpoint/2010/main" val="3454626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26F9-8DA9-4C04-6351-58B2597B4605}"/>
              </a:ext>
            </a:extLst>
          </p:cNvPr>
          <p:cNvSpPr>
            <a:spLocks noGrp="1"/>
          </p:cNvSpPr>
          <p:nvPr>
            <p:ph type="title"/>
          </p:nvPr>
        </p:nvSpPr>
        <p:spPr/>
        <p:txBody>
          <a:bodyPr>
            <a:normAutofit fontScale="90000"/>
          </a:bodyPr>
          <a:lstStyle/>
          <a:p>
            <a:r>
              <a:rPr lang="en-US">
                <a:cs typeface="Arial"/>
              </a:rPr>
              <a:t>Review Criteria - Monitoring, Feedback, and Evaluation Core</a:t>
            </a:r>
            <a:endParaRPr lang="en-US"/>
          </a:p>
        </p:txBody>
      </p:sp>
      <p:sp>
        <p:nvSpPr>
          <p:cNvPr id="3" name="Content Placeholder 2">
            <a:extLst>
              <a:ext uri="{FF2B5EF4-FFF2-40B4-BE49-F238E27FC236}">
                <a16:creationId xmlns:a16="http://schemas.microsoft.com/office/drawing/2014/main" id="{330A1C56-1201-58B7-F8D8-C76177981FEC}"/>
              </a:ext>
            </a:extLst>
          </p:cNvPr>
          <p:cNvSpPr>
            <a:spLocks noGrp="1"/>
          </p:cNvSpPr>
          <p:nvPr>
            <p:ph idx="1"/>
          </p:nvPr>
        </p:nvSpPr>
        <p:spPr/>
        <p:txBody>
          <a:bodyPr vert="horz" lIns="91440" tIns="45720" rIns="91440" bIns="45720" rtlCol="0" anchor="t">
            <a:normAutofit/>
          </a:bodyPr>
          <a:lstStyle/>
          <a:p>
            <a:pPr algn="l"/>
            <a:r>
              <a:rPr lang="en-US" b="0" i="0" dirty="0">
                <a:solidFill>
                  <a:srgbClr val="333333"/>
                </a:solidFill>
                <a:effectLst/>
              </a:rPr>
              <a:t>How likely is it that the monitoring and feedback activities will enable the Cooperative to </a:t>
            </a:r>
            <a:r>
              <a:rPr lang="en-US" b="1" i="0" dirty="0">
                <a:solidFill>
                  <a:srgbClr val="333333"/>
                </a:solidFill>
                <a:effectLst/>
              </a:rPr>
              <a:t>refine and improve its Cores and the initiative</a:t>
            </a:r>
            <a:r>
              <a:rPr lang="en-US" b="0" i="0" dirty="0">
                <a:solidFill>
                  <a:srgbClr val="333333"/>
                </a:solidFill>
                <a:effectLst/>
              </a:rPr>
              <a:t>?</a:t>
            </a:r>
          </a:p>
          <a:p>
            <a:pPr algn="l"/>
            <a:endParaRPr lang="en-US" b="0" i="0" dirty="0">
              <a:solidFill>
                <a:srgbClr val="333333"/>
              </a:solidFill>
              <a:effectLst/>
            </a:endParaRPr>
          </a:p>
          <a:p>
            <a:pPr algn="l"/>
            <a:r>
              <a:rPr lang="en-US" b="0" i="0" dirty="0">
                <a:solidFill>
                  <a:srgbClr val="333333"/>
                </a:solidFill>
                <a:effectLst/>
              </a:rPr>
              <a:t>How likely is it that the </a:t>
            </a:r>
            <a:r>
              <a:rPr lang="en-US" b="1" i="0" dirty="0">
                <a:solidFill>
                  <a:srgbClr val="333333"/>
                </a:solidFill>
                <a:effectLst/>
              </a:rPr>
              <a:t>evaluation will provide valid and useful information</a:t>
            </a:r>
            <a:r>
              <a:rPr lang="en-US" b="0" i="0" dirty="0">
                <a:solidFill>
                  <a:srgbClr val="333333"/>
                </a:solidFill>
                <a:effectLst/>
              </a:rPr>
              <a:t> for state and national stakeholders?</a:t>
            </a:r>
          </a:p>
          <a:p>
            <a:pPr algn="l"/>
            <a:endParaRPr lang="en-US" b="0" i="0" dirty="0">
              <a:solidFill>
                <a:srgbClr val="333333"/>
              </a:solidFill>
              <a:effectLst/>
            </a:endParaRPr>
          </a:p>
          <a:p>
            <a:pPr algn="l"/>
            <a:r>
              <a:rPr lang="en-US" b="0" i="0" dirty="0">
                <a:solidFill>
                  <a:srgbClr val="333333"/>
                </a:solidFill>
                <a:effectLst/>
              </a:rPr>
              <a:t>Are the </a:t>
            </a:r>
            <a:r>
              <a:rPr lang="en-US" b="1" i="0" dirty="0">
                <a:solidFill>
                  <a:srgbClr val="333333"/>
                </a:solidFill>
                <a:effectLst/>
              </a:rPr>
              <a:t>evaluation questions clear, meaningful, and consistent </a:t>
            </a:r>
            <a:r>
              <a:rPr lang="en-US" b="0" i="0" dirty="0">
                <a:solidFill>
                  <a:srgbClr val="333333"/>
                </a:solidFill>
                <a:effectLst/>
              </a:rPr>
              <a:t>with the objectives of this NOFO?</a:t>
            </a:r>
          </a:p>
          <a:p>
            <a:endParaRPr lang="en-US" dirty="0">
              <a:cs typeface="Arial"/>
            </a:endParaRPr>
          </a:p>
        </p:txBody>
      </p:sp>
      <p:sp>
        <p:nvSpPr>
          <p:cNvPr id="4" name="Slide Number Placeholder 3">
            <a:extLst>
              <a:ext uri="{FF2B5EF4-FFF2-40B4-BE49-F238E27FC236}">
                <a16:creationId xmlns:a16="http://schemas.microsoft.com/office/drawing/2014/main" id="{3538E924-807A-E042-64DC-D43402416596}"/>
              </a:ext>
            </a:extLst>
          </p:cNvPr>
          <p:cNvSpPr>
            <a:spLocks noGrp="1"/>
          </p:cNvSpPr>
          <p:nvPr>
            <p:ph type="sldNum" sz="quarter" idx="10"/>
          </p:nvPr>
        </p:nvSpPr>
        <p:spPr/>
        <p:txBody>
          <a:bodyPr/>
          <a:lstStyle/>
          <a:p>
            <a:fld id="{85F5B7A5-34A7-4AB0-A34F-A4DF2002FA98}" type="slidenum">
              <a:rPr lang="en-US" smtClean="0"/>
              <a:t>55</a:t>
            </a:fld>
            <a:endParaRPr lang="en-US"/>
          </a:p>
        </p:txBody>
      </p:sp>
    </p:spTree>
    <p:extLst>
      <p:ext uri="{BB962C8B-B14F-4D97-AF65-F5344CB8AC3E}">
        <p14:creationId xmlns:p14="http://schemas.microsoft.com/office/powerpoint/2010/main" val="34675679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26F9-8DA9-4C04-6351-58B2597B4605}"/>
              </a:ext>
            </a:extLst>
          </p:cNvPr>
          <p:cNvSpPr>
            <a:spLocks noGrp="1"/>
          </p:cNvSpPr>
          <p:nvPr>
            <p:ph type="title"/>
          </p:nvPr>
        </p:nvSpPr>
        <p:spPr/>
        <p:txBody>
          <a:bodyPr>
            <a:normAutofit fontScale="90000"/>
          </a:bodyPr>
          <a:lstStyle/>
          <a:p>
            <a:r>
              <a:rPr lang="en-US">
                <a:cs typeface="Arial"/>
              </a:rPr>
              <a:t>Review Criteria - Administrative Core</a:t>
            </a:r>
            <a:endParaRPr lang="en-US"/>
          </a:p>
        </p:txBody>
      </p:sp>
      <p:sp>
        <p:nvSpPr>
          <p:cNvPr id="3" name="Content Placeholder 2">
            <a:extLst>
              <a:ext uri="{FF2B5EF4-FFF2-40B4-BE49-F238E27FC236}">
                <a16:creationId xmlns:a16="http://schemas.microsoft.com/office/drawing/2014/main" id="{330A1C56-1201-58B7-F8D8-C76177981FEC}"/>
              </a:ext>
            </a:extLst>
          </p:cNvPr>
          <p:cNvSpPr>
            <a:spLocks noGrp="1"/>
          </p:cNvSpPr>
          <p:nvPr>
            <p:ph idx="1"/>
          </p:nvPr>
        </p:nvSpPr>
        <p:spPr/>
        <p:txBody>
          <a:bodyPr vert="horz" lIns="91440" tIns="45720" rIns="91440" bIns="45720" rtlCol="0" anchor="t">
            <a:normAutofit fontScale="92500" lnSpcReduction="10000"/>
          </a:bodyPr>
          <a:lstStyle/>
          <a:p>
            <a:pPr algn="l"/>
            <a:r>
              <a:rPr lang="en-US" b="0" i="0">
                <a:solidFill>
                  <a:srgbClr val="333333"/>
                </a:solidFill>
                <a:effectLst/>
              </a:rPr>
              <a:t>How well does the applicant’s proposed approach </a:t>
            </a:r>
            <a:r>
              <a:rPr lang="en-US" b="1" i="0">
                <a:solidFill>
                  <a:srgbClr val="333333"/>
                </a:solidFill>
                <a:effectLst/>
              </a:rPr>
              <a:t>fulfill the requirements of the Administrative Core</a:t>
            </a:r>
            <a:r>
              <a:rPr lang="en-US" b="0" i="0">
                <a:solidFill>
                  <a:srgbClr val="333333"/>
                </a:solidFill>
                <a:effectLst/>
              </a:rPr>
              <a:t>?</a:t>
            </a:r>
          </a:p>
          <a:p>
            <a:pPr algn="l"/>
            <a:endParaRPr lang="en-US" b="0" i="0">
              <a:solidFill>
                <a:srgbClr val="333333"/>
              </a:solidFill>
              <a:effectLst/>
            </a:endParaRPr>
          </a:p>
          <a:p>
            <a:pPr algn="l"/>
            <a:r>
              <a:rPr lang="en-US" b="0" i="0">
                <a:solidFill>
                  <a:srgbClr val="333333"/>
                </a:solidFill>
                <a:effectLst/>
              </a:rPr>
              <a:t>How effectively will the applicant’s proposed approach create a </a:t>
            </a:r>
            <a:r>
              <a:rPr lang="en-US" b="1" i="0">
                <a:solidFill>
                  <a:srgbClr val="333333"/>
                </a:solidFill>
                <a:effectLst/>
              </a:rPr>
              <a:t>Multistakeholder Council that can provide guidance and support </a:t>
            </a:r>
            <a:r>
              <a:rPr lang="en-US" b="0" i="0">
                <a:solidFill>
                  <a:srgbClr val="333333"/>
                </a:solidFill>
                <a:effectLst/>
              </a:rPr>
              <a:t>for the Cooperative's initiative?</a:t>
            </a:r>
          </a:p>
          <a:p>
            <a:pPr algn="l"/>
            <a:endParaRPr lang="en-US" b="0" i="0">
              <a:solidFill>
                <a:srgbClr val="333333"/>
              </a:solidFill>
              <a:effectLst/>
            </a:endParaRPr>
          </a:p>
          <a:p>
            <a:pPr algn="l"/>
            <a:r>
              <a:rPr lang="en-US" b="0" i="0">
                <a:solidFill>
                  <a:srgbClr val="333333"/>
                </a:solidFill>
                <a:effectLst/>
              </a:rPr>
              <a:t>How effectively does the applicant’s approach create a </a:t>
            </a:r>
            <a:r>
              <a:rPr lang="en-US" b="1" i="0">
                <a:solidFill>
                  <a:srgbClr val="333333"/>
                </a:solidFill>
                <a:effectLst/>
              </a:rPr>
              <a:t>Multistakeholder Council that includes participation </a:t>
            </a:r>
            <a:r>
              <a:rPr lang="en-US" b="0" i="0">
                <a:solidFill>
                  <a:srgbClr val="333333"/>
                </a:solidFill>
                <a:effectLst/>
              </a:rPr>
              <a:t>from safety net healthcare delivery organizations and patients, families, and caregivers that represent the state’s diversity?</a:t>
            </a:r>
          </a:p>
          <a:p>
            <a:endParaRPr lang="en-US">
              <a:cs typeface="Arial"/>
            </a:endParaRPr>
          </a:p>
        </p:txBody>
      </p:sp>
      <p:sp>
        <p:nvSpPr>
          <p:cNvPr id="4" name="Slide Number Placeholder 3">
            <a:extLst>
              <a:ext uri="{FF2B5EF4-FFF2-40B4-BE49-F238E27FC236}">
                <a16:creationId xmlns:a16="http://schemas.microsoft.com/office/drawing/2014/main" id="{3538E924-807A-E042-64DC-D43402416596}"/>
              </a:ext>
            </a:extLst>
          </p:cNvPr>
          <p:cNvSpPr>
            <a:spLocks noGrp="1"/>
          </p:cNvSpPr>
          <p:nvPr>
            <p:ph type="sldNum" sz="quarter" idx="10"/>
          </p:nvPr>
        </p:nvSpPr>
        <p:spPr/>
        <p:txBody>
          <a:bodyPr/>
          <a:lstStyle/>
          <a:p>
            <a:fld id="{85F5B7A5-34A7-4AB0-A34F-A4DF2002FA98}" type="slidenum">
              <a:rPr lang="en-US" smtClean="0"/>
              <a:t>56</a:t>
            </a:fld>
            <a:endParaRPr lang="en-US"/>
          </a:p>
        </p:txBody>
      </p:sp>
    </p:spTree>
    <p:extLst>
      <p:ext uri="{BB962C8B-B14F-4D97-AF65-F5344CB8AC3E}">
        <p14:creationId xmlns:p14="http://schemas.microsoft.com/office/powerpoint/2010/main" val="2745939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26F9-8DA9-4C04-6351-58B2597B4605}"/>
              </a:ext>
            </a:extLst>
          </p:cNvPr>
          <p:cNvSpPr>
            <a:spLocks noGrp="1"/>
          </p:cNvSpPr>
          <p:nvPr>
            <p:ph type="title"/>
          </p:nvPr>
        </p:nvSpPr>
        <p:spPr/>
        <p:txBody>
          <a:bodyPr>
            <a:normAutofit fontScale="90000"/>
          </a:bodyPr>
          <a:lstStyle/>
          <a:p>
            <a:r>
              <a:rPr lang="en-US">
                <a:cs typeface="Arial"/>
              </a:rPr>
              <a:t>Review Criteria - Initiative</a:t>
            </a:r>
            <a:endParaRPr lang="en-US"/>
          </a:p>
        </p:txBody>
      </p:sp>
      <p:sp>
        <p:nvSpPr>
          <p:cNvPr id="3" name="Content Placeholder 2">
            <a:extLst>
              <a:ext uri="{FF2B5EF4-FFF2-40B4-BE49-F238E27FC236}">
                <a16:creationId xmlns:a16="http://schemas.microsoft.com/office/drawing/2014/main" id="{330A1C56-1201-58B7-F8D8-C76177981FEC}"/>
              </a:ext>
            </a:extLst>
          </p:cNvPr>
          <p:cNvSpPr>
            <a:spLocks noGrp="1"/>
          </p:cNvSpPr>
          <p:nvPr>
            <p:ph idx="1"/>
          </p:nvPr>
        </p:nvSpPr>
        <p:spPr/>
        <p:txBody>
          <a:bodyPr vert="horz" lIns="91440" tIns="45720" rIns="91440" bIns="45720" rtlCol="0" anchor="t">
            <a:normAutofit/>
          </a:bodyPr>
          <a:lstStyle/>
          <a:p>
            <a:pPr algn="l"/>
            <a:r>
              <a:rPr lang="en-US" b="0" i="0">
                <a:solidFill>
                  <a:srgbClr val="333333"/>
                </a:solidFill>
                <a:effectLst/>
              </a:rPr>
              <a:t>How likely is it that the approach of the Initiative will </a:t>
            </a:r>
            <a:r>
              <a:rPr lang="en-US" b="1" i="0">
                <a:solidFill>
                  <a:srgbClr val="333333"/>
                </a:solidFill>
                <a:effectLst/>
              </a:rPr>
              <a:t>accelerate</a:t>
            </a:r>
            <a:r>
              <a:rPr lang="en-US" b="0" i="0">
                <a:solidFill>
                  <a:srgbClr val="333333"/>
                </a:solidFill>
                <a:effectLst/>
              </a:rPr>
              <a:t> PCOR evidence-based improvement?   </a:t>
            </a:r>
          </a:p>
          <a:p>
            <a:pPr algn="l"/>
            <a:endParaRPr lang="en-US" b="0" i="0">
              <a:solidFill>
                <a:srgbClr val="333333"/>
              </a:solidFill>
              <a:effectLst/>
            </a:endParaRPr>
          </a:p>
          <a:p>
            <a:pPr algn="l"/>
            <a:r>
              <a:rPr lang="en-US" b="0" i="0">
                <a:solidFill>
                  <a:srgbClr val="333333"/>
                </a:solidFill>
                <a:effectLst/>
              </a:rPr>
              <a:t>How effectively will the proposed Initiative </a:t>
            </a:r>
            <a:r>
              <a:rPr lang="en-US" b="1" i="0">
                <a:solidFill>
                  <a:srgbClr val="333333"/>
                </a:solidFill>
                <a:effectLst/>
              </a:rPr>
              <a:t>address the needs and priorities of the state</a:t>
            </a:r>
            <a:r>
              <a:rPr lang="en-US" b="0" i="0">
                <a:solidFill>
                  <a:srgbClr val="333333"/>
                </a:solidFill>
                <a:effectLst/>
              </a:rPr>
              <a:t>?</a:t>
            </a:r>
          </a:p>
          <a:p>
            <a:endParaRPr lang="en-US">
              <a:cs typeface="Arial"/>
            </a:endParaRPr>
          </a:p>
        </p:txBody>
      </p:sp>
      <p:sp>
        <p:nvSpPr>
          <p:cNvPr id="4" name="Slide Number Placeholder 3">
            <a:extLst>
              <a:ext uri="{FF2B5EF4-FFF2-40B4-BE49-F238E27FC236}">
                <a16:creationId xmlns:a16="http://schemas.microsoft.com/office/drawing/2014/main" id="{3538E924-807A-E042-64DC-D43402416596}"/>
              </a:ext>
            </a:extLst>
          </p:cNvPr>
          <p:cNvSpPr>
            <a:spLocks noGrp="1"/>
          </p:cNvSpPr>
          <p:nvPr>
            <p:ph type="sldNum" sz="quarter" idx="10"/>
          </p:nvPr>
        </p:nvSpPr>
        <p:spPr/>
        <p:txBody>
          <a:bodyPr/>
          <a:lstStyle/>
          <a:p>
            <a:fld id="{85F5B7A5-34A7-4AB0-A34F-A4DF2002FA98}" type="slidenum">
              <a:rPr lang="en-US" smtClean="0"/>
              <a:t>57</a:t>
            </a:fld>
            <a:endParaRPr lang="en-US"/>
          </a:p>
        </p:txBody>
      </p:sp>
    </p:spTree>
    <p:extLst>
      <p:ext uri="{BB962C8B-B14F-4D97-AF65-F5344CB8AC3E}">
        <p14:creationId xmlns:p14="http://schemas.microsoft.com/office/powerpoint/2010/main" val="2253332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0FBB-5083-89AD-EA6C-CE34EBF7EAD3}"/>
              </a:ext>
            </a:extLst>
          </p:cNvPr>
          <p:cNvSpPr>
            <a:spLocks noGrp="1"/>
          </p:cNvSpPr>
          <p:nvPr>
            <p:ph type="title"/>
          </p:nvPr>
        </p:nvSpPr>
        <p:spPr/>
        <p:txBody>
          <a:bodyPr>
            <a:normAutofit fontScale="90000"/>
          </a:bodyPr>
          <a:lstStyle/>
          <a:p>
            <a:r>
              <a:rPr lang="en-US"/>
              <a:t>Additional Review Criteria</a:t>
            </a:r>
          </a:p>
        </p:txBody>
      </p:sp>
      <p:sp>
        <p:nvSpPr>
          <p:cNvPr id="3" name="Content Placeholder 2">
            <a:extLst>
              <a:ext uri="{FF2B5EF4-FFF2-40B4-BE49-F238E27FC236}">
                <a16:creationId xmlns:a16="http://schemas.microsoft.com/office/drawing/2014/main" id="{3DF9E54E-A6EC-4376-7A2C-24AADF7EDF5C}"/>
              </a:ext>
            </a:extLst>
          </p:cNvPr>
          <p:cNvSpPr>
            <a:spLocks noGrp="1"/>
          </p:cNvSpPr>
          <p:nvPr>
            <p:ph idx="1"/>
          </p:nvPr>
        </p:nvSpPr>
        <p:spPr>
          <a:xfrm>
            <a:off x="1219200" y="1874838"/>
            <a:ext cx="8534400" cy="3840162"/>
          </a:xfrm>
        </p:spPr>
        <p:txBody>
          <a:bodyPr vert="horz" lIns="91440" tIns="45720" rIns="91440" bIns="45720" rtlCol="0" anchor="t">
            <a:normAutofit/>
          </a:bodyPr>
          <a:lstStyle/>
          <a:p>
            <a:pPr>
              <a:lnSpc>
                <a:spcPct val="150000"/>
              </a:lnSpc>
              <a:spcBef>
                <a:spcPts val="600"/>
              </a:spcBef>
            </a:pPr>
            <a:r>
              <a:rPr lang="en-US"/>
              <a:t>Data Management Plan</a:t>
            </a:r>
            <a:endParaRPr lang="en-US">
              <a:cs typeface="Arial"/>
            </a:endParaRPr>
          </a:p>
          <a:p>
            <a:pPr>
              <a:lnSpc>
                <a:spcPct val="150000"/>
              </a:lnSpc>
              <a:spcBef>
                <a:spcPts val="600"/>
              </a:spcBef>
            </a:pPr>
            <a:r>
              <a:rPr lang="en-US"/>
              <a:t>Protections for human subjects</a:t>
            </a:r>
            <a:endParaRPr lang="en-US">
              <a:cs typeface="Arial"/>
            </a:endParaRPr>
          </a:p>
          <a:p>
            <a:pPr>
              <a:lnSpc>
                <a:spcPct val="150000"/>
              </a:lnSpc>
              <a:spcBef>
                <a:spcPts val="600"/>
              </a:spcBef>
            </a:pPr>
            <a:r>
              <a:rPr lang="en-US"/>
              <a:t>Inclusion of priority populations</a:t>
            </a:r>
            <a:endParaRPr lang="en-US">
              <a:cs typeface="Arial"/>
            </a:endParaRPr>
          </a:p>
          <a:p>
            <a:pPr>
              <a:lnSpc>
                <a:spcPct val="150000"/>
              </a:lnSpc>
              <a:spcBef>
                <a:spcPts val="600"/>
              </a:spcBef>
            </a:pPr>
            <a:r>
              <a:rPr lang="en-US"/>
              <a:t>Degree of responsiveness</a:t>
            </a:r>
            <a:endParaRPr lang="en-US">
              <a:cs typeface="Arial"/>
            </a:endParaRPr>
          </a:p>
          <a:p>
            <a:pPr>
              <a:lnSpc>
                <a:spcPct val="150000"/>
              </a:lnSpc>
              <a:spcBef>
                <a:spcPts val="600"/>
              </a:spcBef>
            </a:pPr>
            <a:r>
              <a:rPr lang="en-US"/>
              <a:t>Budget and period of support</a:t>
            </a:r>
            <a:endParaRPr lang="en-US">
              <a:cs typeface="Arial"/>
            </a:endParaRPr>
          </a:p>
        </p:txBody>
      </p:sp>
      <p:sp>
        <p:nvSpPr>
          <p:cNvPr id="4" name="Slide Number Placeholder 3">
            <a:extLst>
              <a:ext uri="{FF2B5EF4-FFF2-40B4-BE49-F238E27FC236}">
                <a16:creationId xmlns:a16="http://schemas.microsoft.com/office/drawing/2014/main" id="{BF5F01AA-523E-EC26-994B-3DB281014A6A}"/>
              </a:ext>
            </a:extLst>
          </p:cNvPr>
          <p:cNvSpPr>
            <a:spLocks noGrp="1"/>
          </p:cNvSpPr>
          <p:nvPr>
            <p:ph type="sldNum" sz="quarter" idx="10"/>
          </p:nvPr>
        </p:nvSpPr>
        <p:spPr/>
        <p:txBody>
          <a:bodyPr/>
          <a:lstStyle/>
          <a:p>
            <a:fld id="{85F5B7A5-34A7-4AB0-A34F-A4DF2002FA98}" type="slidenum">
              <a:rPr lang="en-US" smtClean="0"/>
              <a:t>58</a:t>
            </a:fld>
            <a:endParaRPr lang="en-US"/>
          </a:p>
        </p:txBody>
      </p:sp>
    </p:spTree>
    <p:extLst>
      <p:ext uri="{BB962C8B-B14F-4D97-AF65-F5344CB8AC3E}">
        <p14:creationId xmlns:p14="http://schemas.microsoft.com/office/powerpoint/2010/main" val="1533617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895F-37E2-3DE4-5D52-663E7F1FFFAF}"/>
              </a:ext>
            </a:extLst>
          </p:cNvPr>
          <p:cNvSpPr>
            <a:spLocks noGrp="1"/>
          </p:cNvSpPr>
          <p:nvPr>
            <p:ph type="title"/>
          </p:nvPr>
        </p:nvSpPr>
        <p:spPr/>
        <p:txBody>
          <a:bodyPr>
            <a:normAutofit fontScale="90000"/>
          </a:bodyPr>
          <a:lstStyle/>
          <a:p>
            <a:r>
              <a:rPr lang="en-US">
                <a:cs typeface="Arial"/>
              </a:rPr>
              <a:t>Funding Decision Considerations</a:t>
            </a:r>
            <a:endParaRPr lang="en-US"/>
          </a:p>
        </p:txBody>
      </p:sp>
      <p:sp>
        <p:nvSpPr>
          <p:cNvPr id="3" name="Content Placeholder 2">
            <a:extLst>
              <a:ext uri="{FF2B5EF4-FFF2-40B4-BE49-F238E27FC236}">
                <a16:creationId xmlns:a16="http://schemas.microsoft.com/office/drawing/2014/main" id="{FDC58D25-10E5-3EA1-92AD-2B2A9F415A36}"/>
              </a:ext>
            </a:extLst>
          </p:cNvPr>
          <p:cNvSpPr>
            <a:spLocks noGrp="1"/>
          </p:cNvSpPr>
          <p:nvPr>
            <p:ph idx="1"/>
          </p:nvPr>
        </p:nvSpPr>
        <p:spPr/>
        <p:txBody>
          <a:bodyPr>
            <a:normAutofit lnSpcReduction="10000"/>
          </a:bodyPr>
          <a:lstStyle/>
          <a:p>
            <a:pPr algn="l">
              <a:spcBef>
                <a:spcPts val="0"/>
              </a:spcBef>
              <a:buFont typeface="Arial" panose="020B0604020202020204" pitchFamily="34" charset="0"/>
              <a:buChar char="•"/>
            </a:pPr>
            <a:r>
              <a:rPr lang="en-US" sz="2800" b="0" i="0">
                <a:effectLst/>
              </a:rPr>
              <a:t>Scientific and technical merit of the proposed project</a:t>
            </a:r>
          </a:p>
          <a:p>
            <a:pPr algn="l">
              <a:spcBef>
                <a:spcPts val="0"/>
              </a:spcBef>
              <a:buFont typeface="Arial" panose="020B0604020202020204" pitchFamily="34" charset="0"/>
              <a:buChar char="•"/>
            </a:pPr>
            <a:endParaRPr lang="en-US" sz="2800" b="0" i="0">
              <a:effectLst/>
            </a:endParaRPr>
          </a:p>
          <a:p>
            <a:pPr algn="l">
              <a:spcBef>
                <a:spcPts val="0"/>
              </a:spcBef>
              <a:buFont typeface="Arial" panose="020B0604020202020204" pitchFamily="34" charset="0"/>
              <a:buChar char="•"/>
            </a:pPr>
            <a:r>
              <a:rPr lang="en-US" sz="2800" b="0" i="0">
                <a:effectLst/>
              </a:rPr>
              <a:t>Availability of funds</a:t>
            </a:r>
          </a:p>
          <a:p>
            <a:pPr algn="l">
              <a:spcBef>
                <a:spcPts val="0"/>
              </a:spcBef>
              <a:buFont typeface="Arial" panose="020B0604020202020204" pitchFamily="34" charset="0"/>
              <a:buChar char="•"/>
            </a:pPr>
            <a:endParaRPr lang="en-US" sz="2800" b="0" i="0">
              <a:effectLst/>
            </a:endParaRPr>
          </a:p>
          <a:p>
            <a:pPr algn="l">
              <a:spcBef>
                <a:spcPts val="0"/>
              </a:spcBef>
              <a:buFont typeface="Arial" panose="020B0604020202020204" pitchFamily="34" charset="0"/>
              <a:buChar char="•"/>
            </a:pPr>
            <a:r>
              <a:rPr lang="en-US" sz="2800" b="0" i="0">
                <a:effectLst/>
              </a:rPr>
              <a:t>Responsiveness to NOFO goals and objectives</a:t>
            </a:r>
          </a:p>
          <a:p>
            <a:pPr algn="l">
              <a:spcBef>
                <a:spcPts val="0"/>
              </a:spcBef>
              <a:buFont typeface="Arial" panose="020B0604020202020204" pitchFamily="34" charset="0"/>
              <a:buChar char="•"/>
            </a:pPr>
            <a:endParaRPr lang="en-US" sz="2800" b="0" i="0">
              <a:effectLst/>
            </a:endParaRPr>
          </a:p>
          <a:p>
            <a:pPr algn="l">
              <a:spcBef>
                <a:spcPts val="0"/>
              </a:spcBef>
              <a:buFont typeface="Arial" panose="020B0604020202020204" pitchFamily="34" charset="0"/>
              <a:buChar char="•"/>
            </a:pPr>
            <a:r>
              <a:rPr lang="en-US" sz="2800" b="0" i="0">
                <a:effectLst/>
              </a:rPr>
              <a:t>Proposed approach to addressing health equity</a:t>
            </a:r>
          </a:p>
          <a:p>
            <a:pPr algn="l">
              <a:spcBef>
                <a:spcPts val="0"/>
              </a:spcBef>
              <a:buFont typeface="Arial" panose="020B0604020202020204" pitchFamily="34" charset="0"/>
              <a:buChar char="•"/>
            </a:pPr>
            <a:endParaRPr lang="en-US" sz="2800" b="0" i="0">
              <a:effectLst/>
            </a:endParaRPr>
          </a:p>
          <a:p>
            <a:pPr algn="l">
              <a:spcBef>
                <a:spcPts val="0"/>
              </a:spcBef>
              <a:buFont typeface="Arial" panose="020B0604020202020204" pitchFamily="34" charset="0"/>
              <a:buChar char="•"/>
            </a:pPr>
            <a:r>
              <a:rPr lang="en-US" sz="2800" b="0" i="0">
                <a:effectLst/>
              </a:rPr>
              <a:t>Relevance and fit within AHRQ research priorities</a:t>
            </a:r>
            <a:r>
              <a:rPr lang="en-US" sz="2800"/>
              <a:t> and </a:t>
            </a:r>
            <a:r>
              <a:rPr lang="en-US" sz="2800" b="0" i="0">
                <a:effectLst/>
              </a:rPr>
              <a:t>overall programmatic and geographic balance of the proposed project to program priorities</a:t>
            </a:r>
          </a:p>
        </p:txBody>
      </p:sp>
      <p:sp>
        <p:nvSpPr>
          <p:cNvPr id="4" name="Slide Number Placeholder 3">
            <a:extLst>
              <a:ext uri="{FF2B5EF4-FFF2-40B4-BE49-F238E27FC236}">
                <a16:creationId xmlns:a16="http://schemas.microsoft.com/office/drawing/2014/main" id="{91652F72-E37F-B7DA-097E-32E6C4DB0487}"/>
              </a:ext>
            </a:extLst>
          </p:cNvPr>
          <p:cNvSpPr>
            <a:spLocks noGrp="1"/>
          </p:cNvSpPr>
          <p:nvPr>
            <p:ph type="sldNum" sz="quarter" idx="10"/>
          </p:nvPr>
        </p:nvSpPr>
        <p:spPr/>
        <p:txBody>
          <a:bodyPr/>
          <a:lstStyle/>
          <a:p>
            <a:fld id="{85F5B7A5-34A7-4AB0-A34F-A4DF2002FA98}" type="slidenum">
              <a:rPr lang="en-US" smtClean="0"/>
              <a:t>59</a:t>
            </a:fld>
            <a:endParaRPr lang="en-US"/>
          </a:p>
        </p:txBody>
      </p:sp>
    </p:spTree>
    <p:extLst>
      <p:ext uri="{BB962C8B-B14F-4D97-AF65-F5344CB8AC3E}">
        <p14:creationId xmlns:p14="http://schemas.microsoft.com/office/powerpoint/2010/main" val="333100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84204-00BC-302F-DA20-37E5E110D10B}"/>
              </a:ext>
            </a:extLst>
          </p:cNvPr>
          <p:cNvSpPr>
            <a:spLocks noGrp="1"/>
          </p:cNvSpPr>
          <p:nvPr>
            <p:ph type="ctrTitle"/>
          </p:nvPr>
        </p:nvSpPr>
        <p:spPr/>
        <p:txBody>
          <a:bodyPr/>
          <a:lstStyle/>
          <a:p>
            <a:r>
              <a:rPr lang="en-US" sz="3600"/>
              <a:t>AHRQ’s Healthcare Extension Service</a:t>
            </a:r>
            <a:endParaRPr lang="en-US"/>
          </a:p>
        </p:txBody>
      </p:sp>
      <p:sp>
        <p:nvSpPr>
          <p:cNvPr id="4" name="Slide Number Placeholder 3">
            <a:extLst>
              <a:ext uri="{FF2B5EF4-FFF2-40B4-BE49-F238E27FC236}">
                <a16:creationId xmlns:a16="http://schemas.microsoft.com/office/drawing/2014/main" id="{B7581F93-C443-598B-252A-F29393E94DD8}"/>
              </a:ext>
            </a:extLst>
          </p:cNvPr>
          <p:cNvSpPr>
            <a:spLocks noGrp="1"/>
          </p:cNvSpPr>
          <p:nvPr>
            <p:ph type="sldNum" sz="quarter" idx="10"/>
          </p:nvPr>
        </p:nvSpPr>
        <p:spPr/>
        <p:txBody>
          <a:bodyPr/>
          <a:lstStyle/>
          <a:p>
            <a:fld id="{85F5B7A5-34A7-4AB0-A34F-A4DF2002FA98}" type="slidenum">
              <a:rPr lang="en-US" smtClean="0"/>
              <a:t>6</a:t>
            </a:fld>
            <a:endParaRPr lang="en-US"/>
          </a:p>
        </p:txBody>
      </p:sp>
    </p:spTree>
    <p:extLst>
      <p:ext uri="{BB962C8B-B14F-4D97-AF65-F5344CB8AC3E}">
        <p14:creationId xmlns:p14="http://schemas.microsoft.com/office/powerpoint/2010/main" val="29179765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7315-B9E9-BC54-B6F8-BBE26794570E}"/>
              </a:ext>
            </a:extLst>
          </p:cNvPr>
          <p:cNvSpPr>
            <a:spLocks noGrp="1"/>
          </p:cNvSpPr>
          <p:nvPr>
            <p:ph type="title"/>
          </p:nvPr>
        </p:nvSpPr>
        <p:spPr>
          <a:xfrm>
            <a:off x="1676400" y="333554"/>
            <a:ext cx="8839200" cy="617884"/>
          </a:xfrm>
        </p:spPr>
        <p:txBody>
          <a:bodyPr vert="horz" lIns="91440" tIns="45720" rIns="91440" bIns="45720" rtlCol="0" anchor="ctr">
            <a:noAutofit/>
          </a:bodyPr>
          <a:lstStyle/>
          <a:p>
            <a:r>
              <a:rPr lang="en-US" sz="2900" dirty="0">
                <a:cs typeface="Arial"/>
              </a:rPr>
              <a:t>Required Performance Measures:</a:t>
            </a:r>
            <a:br>
              <a:rPr lang="en-US" sz="2900" dirty="0">
                <a:cs typeface="Arial"/>
              </a:rPr>
            </a:br>
            <a:r>
              <a:rPr lang="en-US" sz="2900" dirty="0">
                <a:cs typeface="Arial"/>
              </a:rPr>
              <a:t>Reach</a:t>
            </a:r>
            <a:endParaRPr lang="en-US" sz="2900" dirty="0"/>
          </a:p>
        </p:txBody>
      </p:sp>
      <p:graphicFrame>
        <p:nvGraphicFramePr>
          <p:cNvPr id="5" name="Content Placeholder 4">
            <a:extLst>
              <a:ext uri="{FF2B5EF4-FFF2-40B4-BE49-F238E27FC236}">
                <a16:creationId xmlns:a16="http://schemas.microsoft.com/office/drawing/2014/main" id="{B3A79FF1-E776-8DD6-3347-7F2F0967C41F}"/>
              </a:ext>
            </a:extLst>
          </p:cNvPr>
          <p:cNvGraphicFramePr>
            <a:graphicFrameLocks noGrp="1"/>
          </p:cNvGraphicFramePr>
          <p:nvPr>
            <p:ph idx="1"/>
            <p:extLst>
              <p:ext uri="{D42A27DB-BD31-4B8C-83A1-F6EECF244321}">
                <p14:modId xmlns:p14="http://schemas.microsoft.com/office/powerpoint/2010/main" val="4021501344"/>
              </p:ext>
            </p:extLst>
          </p:nvPr>
        </p:nvGraphicFramePr>
        <p:xfrm>
          <a:off x="381006" y="2390886"/>
          <a:ext cx="10972794" cy="2769275"/>
        </p:xfrm>
        <a:graphic>
          <a:graphicData uri="http://schemas.openxmlformats.org/drawingml/2006/table">
            <a:tbl>
              <a:tblPr firstRow="1" bandRow="1">
                <a:tableStyleId>{00A15C55-8517-42AA-B614-E9B94910E393}</a:tableStyleId>
              </a:tblPr>
              <a:tblGrid>
                <a:gridCol w="1928231">
                  <a:extLst>
                    <a:ext uri="{9D8B030D-6E8A-4147-A177-3AD203B41FA5}">
                      <a16:colId xmlns:a16="http://schemas.microsoft.com/office/drawing/2014/main" val="3918780658"/>
                    </a:ext>
                  </a:extLst>
                </a:gridCol>
                <a:gridCol w="2750223">
                  <a:extLst>
                    <a:ext uri="{9D8B030D-6E8A-4147-A177-3AD203B41FA5}">
                      <a16:colId xmlns:a16="http://schemas.microsoft.com/office/drawing/2014/main" val="1777311353"/>
                    </a:ext>
                  </a:extLst>
                </a:gridCol>
                <a:gridCol w="6294340">
                  <a:extLst>
                    <a:ext uri="{9D8B030D-6E8A-4147-A177-3AD203B41FA5}">
                      <a16:colId xmlns:a16="http://schemas.microsoft.com/office/drawing/2014/main" val="91399717"/>
                    </a:ext>
                  </a:extLst>
                </a:gridCol>
              </a:tblGrid>
              <a:tr h="498810">
                <a:tc>
                  <a:txBody>
                    <a:bodyPr/>
                    <a:lstStyle/>
                    <a:p>
                      <a:pPr algn="l"/>
                      <a:r>
                        <a:rPr lang="en-US" sz="2000"/>
                        <a:t>Measure Domain</a:t>
                      </a:r>
                    </a:p>
                  </a:txBody>
                  <a:tcPr/>
                </a:tc>
                <a:tc>
                  <a:txBody>
                    <a:bodyPr/>
                    <a:lstStyle/>
                    <a:p>
                      <a:pPr algn="l"/>
                      <a:r>
                        <a:rPr lang="en-US" sz="2000"/>
                        <a:t>Question</a:t>
                      </a:r>
                    </a:p>
                  </a:txBody>
                  <a:tcPr/>
                </a:tc>
                <a:tc>
                  <a:txBody>
                    <a:bodyPr/>
                    <a:lstStyle/>
                    <a:p>
                      <a:pPr algn="l"/>
                      <a:r>
                        <a:rPr lang="en-US" sz="2000"/>
                        <a:t>Measure</a:t>
                      </a:r>
                    </a:p>
                  </a:txBody>
                  <a:tcPr/>
                </a:tc>
                <a:extLst>
                  <a:ext uri="{0D108BD9-81ED-4DB2-BD59-A6C34878D82A}">
                    <a16:rowId xmlns:a16="http://schemas.microsoft.com/office/drawing/2014/main" val="3676306182"/>
                  </a:ext>
                </a:extLst>
              </a:tr>
              <a:tr h="2068235">
                <a:tc>
                  <a:txBody>
                    <a:bodyPr/>
                    <a:lstStyle/>
                    <a:p>
                      <a:r>
                        <a:rPr lang="en-US" sz="2000" b="1"/>
                        <a:t>Reach</a:t>
                      </a:r>
                    </a:p>
                  </a:txBody>
                  <a:tcPr/>
                </a:tc>
                <a:tc>
                  <a:txBody>
                    <a:bodyPr/>
                    <a:lstStyle/>
                    <a:p>
                      <a:r>
                        <a:rPr lang="en-US" sz="2000"/>
                        <a:t>Who was reached by the project?</a:t>
                      </a:r>
                    </a:p>
                  </a:txBody>
                  <a:tcPr/>
                </a:tc>
                <a:tc>
                  <a:txBody>
                    <a:bodyPr/>
                    <a:lstStyle/>
                    <a:p>
                      <a:pPr marL="0" lvl="0" indent="0" algn="l">
                        <a:lnSpc>
                          <a:spcPct val="100000"/>
                        </a:lnSpc>
                        <a:spcBef>
                          <a:spcPts val="0"/>
                        </a:spcBef>
                        <a:spcAft>
                          <a:spcPts val="0"/>
                        </a:spcAft>
                        <a:buNone/>
                      </a:pPr>
                      <a:r>
                        <a:rPr lang="en-US" sz="2000" b="0" u="none" strike="noStrike" noProof="0" dirty="0"/>
                        <a:t>Number and type of stakeholders participating in the Multistakeholder Council</a:t>
                      </a:r>
                    </a:p>
                    <a:p>
                      <a:pPr marL="0" lvl="0" indent="0" algn="l">
                        <a:lnSpc>
                          <a:spcPct val="100000"/>
                        </a:lnSpc>
                        <a:spcBef>
                          <a:spcPts val="0"/>
                        </a:spcBef>
                        <a:spcAft>
                          <a:spcPts val="0"/>
                        </a:spcAft>
                        <a:buNone/>
                      </a:pPr>
                      <a:endParaRPr lang="en-US" dirty="0"/>
                    </a:p>
                    <a:p>
                      <a:pPr marL="0" lvl="0" indent="0" algn="l">
                        <a:lnSpc>
                          <a:spcPct val="100000"/>
                        </a:lnSpc>
                        <a:spcBef>
                          <a:spcPts val="0"/>
                        </a:spcBef>
                        <a:spcAft>
                          <a:spcPts val="0"/>
                        </a:spcAft>
                        <a:buNone/>
                      </a:pPr>
                      <a:r>
                        <a:rPr lang="en-US" sz="2000" b="0" u="none" strike="noStrike" noProof="0" dirty="0"/>
                        <a:t>Number, type, and size of safety net healthcare delivery organizations served by grant-supported healthcare extension services</a:t>
                      </a:r>
                      <a:endParaRPr lang="en-US" dirty="0"/>
                    </a:p>
                  </a:txBody>
                  <a:tcPr/>
                </a:tc>
                <a:extLst>
                  <a:ext uri="{0D108BD9-81ED-4DB2-BD59-A6C34878D82A}">
                    <a16:rowId xmlns:a16="http://schemas.microsoft.com/office/drawing/2014/main" val="4261951816"/>
                  </a:ext>
                </a:extLst>
              </a:tr>
            </a:tbl>
          </a:graphicData>
        </a:graphic>
      </p:graphicFrame>
      <p:sp>
        <p:nvSpPr>
          <p:cNvPr id="4" name="Slide Number Placeholder 3">
            <a:extLst>
              <a:ext uri="{FF2B5EF4-FFF2-40B4-BE49-F238E27FC236}">
                <a16:creationId xmlns:a16="http://schemas.microsoft.com/office/drawing/2014/main" id="{EC6F19DA-8257-C3D8-F1A6-6FE51C3B2620}"/>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60</a:t>
            </a:fld>
            <a:endParaRPr lang="en-US"/>
          </a:p>
        </p:txBody>
      </p:sp>
      <p:sp>
        <p:nvSpPr>
          <p:cNvPr id="3" name="TextBox 2">
            <a:extLst>
              <a:ext uri="{FF2B5EF4-FFF2-40B4-BE49-F238E27FC236}">
                <a16:creationId xmlns:a16="http://schemas.microsoft.com/office/drawing/2014/main" id="{32B225C8-FB54-A133-5AA6-34396C15591E}"/>
              </a:ext>
            </a:extLst>
          </p:cNvPr>
          <p:cNvSpPr txBox="1"/>
          <p:nvPr/>
        </p:nvSpPr>
        <p:spPr>
          <a:xfrm>
            <a:off x="228600" y="6057037"/>
            <a:ext cx="11734800" cy="369332"/>
          </a:xfrm>
          <a:prstGeom prst="rect">
            <a:avLst/>
          </a:prstGeom>
          <a:noFill/>
        </p:spPr>
        <p:txBody>
          <a:bodyPr wrap="square" rtlCol="0">
            <a:spAutoFit/>
          </a:bodyPr>
          <a:lstStyle/>
          <a:p>
            <a:r>
              <a:rPr lang="en-US"/>
              <a:t>See NOFO for reporting timeline. </a:t>
            </a:r>
            <a:r>
              <a:rPr lang="en-US" b="0" i="0">
                <a:effectLst/>
                <a:latin typeface="Helvetica Neue"/>
              </a:rPr>
              <a:t>Recipient performance will be measured based on success on these measures. </a:t>
            </a:r>
            <a:endParaRPr lang="en-US" sz="1700"/>
          </a:p>
        </p:txBody>
      </p:sp>
    </p:spTree>
    <p:extLst>
      <p:ext uri="{BB962C8B-B14F-4D97-AF65-F5344CB8AC3E}">
        <p14:creationId xmlns:p14="http://schemas.microsoft.com/office/powerpoint/2010/main" val="1238146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DBED-D388-02CE-202C-B4D660ACD26A}"/>
              </a:ext>
            </a:extLst>
          </p:cNvPr>
          <p:cNvSpPr>
            <a:spLocks noGrp="1"/>
          </p:cNvSpPr>
          <p:nvPr>
            <p:ph type="title"/>
          </p:nvPr>
        </p:nvSpPr>
        <p:spPr>
          <a:xfrm>
            <a:off x="1676400" y="596153"/>
            <a:ext cx="8839200" cy="617884"/>
          </a:xfrm>
        </p:spPr>
        <p:txBody>
          <a:bodyPr>
            <a:normAutofit fontScale="90000"/>
          </a:bodyPr>
          <a:lstStyle/>
          <a:p>
            <a:r>
              <a:rPr lang="en-US" sz="3200" dirty="0">
                <a:cs typeface="Arial"/>
              </a:rPr>
              <a:t>Required Performance Measures:</a:t>
            </a:r>
            <a:br>
              <a:rPr lang="en-US" sz="3200" dirty="0">
                <a:cs typeface="Arial"/>
              </a:rPr>
            </a:br>
            <a:r>
              <a:rPr lang="en-US" sz="3200" dirty="0">
                <a:cs typeface="Arial"/>
              </a:rPr>
              <a:t>Structure and Process</a:t>
            </a:r>
            <a:endParaRPr lang="en-US" sz="3200" b="0" dirty="0">
              <a:solidFill>
                <a:srgbClr val="000000"/>
              </a:solidFill>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2DB86056-B607-0B1E-3EC9-6D202FBF143B}"/>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61</a:t>
            </a:fld>
            <a:endParaRPr lang="en-US"/>
          </a:p>
        </p:txBody>
      </p:sp>
      <p:graphicFrame>
        <p:nvGraphicFramePr>
          <p:cNvPr id="6" name="Content Placeholder 4">
            <a:extLst>
              <a:ext uri="{FF2B5EF4-FFF2-40B4-BE49-F238E27FC236}">
                <a16:creationId xmlns:a16="http://schemas.microsoft.com/office/drawing/2014/main" id="{16226B36-009E-09CC-7B81-215C985CCAD9}"/>
              </a:ext>
            </a:extLst>
          </p:cNvPr>
          <p:cNvGraphicFramePr>
            <a:graphicFrameLocks/>
          </p:cNvGraphicFramePr>
          <p:nvPr>
            <p:extLst>
              <p:ext uri="{D42A27DB-BD31-4B8C-83A1-F6EECF244321}">
                <p14:modId xmlns:p14="http://schemas.microsoft.com/office/powerpoint/2010/main" val="2042735946"/>
              </p:ext>
            </p:extLst>
          </p:nvPr>
        </p:nvGraphicFramePr>
        <p:xfrm>
          <a:off x="383097" y="1255354"/>
          <a:ext cx="11425806" cy="5059680"/>
        </p:xfrm>
        <a:graphic>
          <a:graphicData uri="http://schemas.openxmlformats.org/drawingml/2006/table">
            <a:tbl>
              <a:tblPr firstRow="1" bandRow="1">
                <a:tableStyleId>{00A15C55-8517-42AA-B614-E9B94910E393}</a:tableStyleId>
              </a:tblPr>
              <a:tblGrid>
                <a:gridCol w="1591371">
                  <a:extLst>
                    <a:ext uri="{9D8B030D-6E8A-4147-A177-3AD203B41FA5}">
                      <a16:colId xmlns:a16="http://schemas.microsoft.com/office/drawing/2014/main" val="3918780658"/>
                    </a:ext>
                  </a:extLst>
                </a:gridCol>
                <a:gridCol w="2892347">
                  <a:extLst>
                    <a:ext uri="{9D8B030D-6E8A-4147-A177-3AD203B41FA5}">
                      <a16:colId xmlns:a16="http://schemas.microsoft.com/office/drawing/2014/main" val="1777311353"/>
                    </a:ext>
                  </a:extLst>
                </a:gridCol>
                <a:gridCol w="6942088">
                  <a:extLst>
                    <a:ext uri="{9D8B030D-6E8A-4147-A177-3AD203B41FA5}">
                      <a16:colId xmlns:a16="http://schemas.microsoft.com/office/drawing/2014/main" val="91399717"/>
                    </a:ext>
                  </a:extLst>
                </a:gridCol>
              </a:tblGrid>
              <a:tr h="635603">
                <a:tc>
                  <a:txBody>
                    <a:bodyPr/>
                    <a:lstStyle/>
                    <a:p>
                      <a:pPr algn="l"/>
                      <a:r>
                        <a:rPr lang="en-US" sz="2000"/>
                        <a:t>Measure Domain</a:t>
                      </a:r>
                    </a:p>
                  </a:txBody>
                  <a:tcPr/>
                </a:tc>
                <a:tc>
                  <a:txBody>
                    <a:bodyPr/>
                    <a:lstStyle/>
                    <a:p>
                      <a:pPr algn="l"/>
                      <a:r>
                        <a:rPr lang="en-US" sz="2000"/>
                        <a:t>Question</a:t>
                      </a:r>
                    </a:p>
                  </a:txBody>
                  <a:tcPr/>
                </a:tc>
                <a:tc>
                  <a:txBody>
                    <a:bodyPr/>
                    <a:lstStyle/>
                    <a:p>
                      <a:pPr algn="l"/>
                      <a:r>
                        <a:rPr lang="en-US" sz="2000"/>
                        <a:t>Measure</a:t>
                      </a:r>
                    </a:p>
                  </a:txBody>
                  <a:tcPr/>
                </a:tc>
                <a:extLst>
                  <a:ext uri="{0D108BD9-81ED-4DB2-BD59-A6C34878D82A}">
                    <a16:rowId xmlns:a16="http://schemas.microsoft.com/office/drawing/2014/main" val="3676306182"/>
                  </a:ext>
                </a:extLst>
              </a:tr>
              <a:tr h="4012783">
                <a:tc>
                  <a:txBody>
                    <a:bodyPr/>
                    <a:lstStyle/>
                    <a:p>
                      <a:r>
                        <a:rPr lang="en-US" sz="2000" b="1"/>
                        <a:t>Structure &amp; Process</a:t>
                      </a:r>
                    </a:p>
                  </a:txBody>
                  <a:tcPr/>
                </a:tc>
                <a:tc>
                  <a:txBody>
                    <a:bodyPr/>
                    <a:lstStyle/>
                    <a:p>
                      <a:r>
                        <a:rPr lang="en-US" sz="2000" dirty="0"/>
                        <a:t>What strategies were implemented and how?</a:t>
                      </a:r>
                    </a:p>
                  </a:txBody>
                  <a:tcPr/>
                </a:tc>
                <a:tc>
                  <a:txBody>
                    <a:bodyPr/>
                    <a:lstStyle/>
                    <a:p>
                      <a:pPr marL="0" lvl="0" indent="0" algn="l">
                        <a:lnSpc>
                          <a:spcPct val="100000"/>
                        </a:lnSpc>
                        <a:spcBef>
                          <a:spcPts val="0"/>
                        </a:spcBef>
                        <a:spcAft>
                          <a:spcPts val="0"/>
                        </a:spcAft>
                        <a:buNone/>
                      </a:pPr>
                      <a:r>
                        <a:rPr lang="en-US" sz="2000" b="0" u="none" strike="noStrike" noProof="0" dirty="0"/>
                        <a:t>Number of Multistakeholder Council meetings conducted and number of participants attending</a:t>
                      </a:r>
                    </a:p>
                    <a:p>
                      <a:pPr marL="0" lvl="0" indent="0" algn="l">
                        <a:lnSpc>
                          <a:spcPct val="100000"/>
                        </a:lnSpc>
                        <a:spcBef>
                          <a:spcPts val="0"/>
                        </a:spcBef>
                        <a:spcAft>
                          <a:spcPts val="0"/>
                        </a:spcAft>
                        <a:buNone/>
                      </a:pPr>
                      <a:endParaRPr lang="en-US" sz="2000" dirty="0"/>
                    </a:p>
                    <a:p>
                      <a:pPr lvl="0" algn="l">
                        <a:lnSpc>
                          <a:spcPct val="100000"/>
                        </a:lnSpc>
                        <a:spcBef>
                          <a:spcPts val="0"/>
                        </a:spcBef>
                        <a:spcAft>
                          <a:spcPts val="0"/>
                        </a:spcAft>
                        <a:buNone/>
                      </a:pPr>
                      <a:r>
                        <a:rPr lang="en-US" sz="2000" b="0" u="none" strike="noStrike" noProof="0" dirty="0">
                          <a:solidFill>
                            <a:srgbClr val="000000"/>
                          </a:solidFill>
                        </a:rPr>
                        <a:t>Number and type of healthcare extension agents hired or employed</a:t>
                      </a:r>
                    </a:p>
                    <a:p>
                      <a:pPr lvl="0" algn="l">
                        <a:lnSpc>
                          <a:spcPct val="100000"/>
                        </a:lnSpc>
                        <a:spcBef>
                          <a:spcPts val="0"/>
                        </a:spcBef>
                        <a:spcAft>
                          <a:spcPts val="0"/>
                        </a:spcAft>
                        <a:buNone/>
                      </a:pPr>
                      <a:endParaRPr lang="en-US" sz="2000" b="0" i="0" u="none" strike="noStrike" noProof="0" dirty="0">
                        <a:solidFill>
                          <a:srgbClr val="000000"/>
                        </a:solidFill>
                        <a:latin typeface="Arial"/>
                      </a:endParaRPr>
                    </a:p>
                    <a:p>
                      <a:pPr lvl="0" algn="l">
                        <a:lnSpc>
                          <a:spcPct val="100000"/>
                        </a:lnSpc>
                        <a:spcBef>
                          <a:spcPts val="0"/>
                        </a:spcBef>
                        <a:spcAft>
                          <a:spcPts val="0"/>
                        </a:spcAft>
                        <a:buNone/>
                      </a:pPr>
                      <a:r>
                        <a:rPr lang="en-US" sz="2000" b="0" u="none" strike="noStrike" noProof="0" dirty="0">
                          <a:solidFill>
                            <a:srgbClr val="000000"/>
                          </a:solidFill>
                        </a:rPr>
                        <a:t>Number and type of policy, payment, or practice improvement activities planned and implemented</a:t>
                      </a:r>
                    </a:p>
                    <a:p>
                      <a:pPr lvl="0" algn="l">
                        <a:lnSpc>
                          <a:spcPct val="100000"/>
                        </a:lnSpc>
                        <a:spcBef>
                          <a:spcPts val="0"/>
                        </a:spcBef>
                        <a:spcAft>
                          <a:spcPts val="0"/>
                        </a:spcAft>
                        <a:buNone/>
                      </a:pPr>
                      <a:endParaRPr lang="en-US" sz="2000" b="0" i="0" u="none" strike="noStrike" noProof="0" dirty="0">
                        <a:solidFill>
                          <a:srgbClr val="000000"/>
                        </a:solidFill>
                        <a:latin typeface="Arial"/>
                      </a:endParaRPr>
                    </a:p>
                    <a:p>
                      <a:pPr marL="0" lvl="0" indent="0" algn="l">
                        <a:lnSpc>
                          <a:spcPct val="100000"/>
                        </a:lnSpc>
                        <a:spcBef>
                          <a:spcPts val="0"/>
                        </a:spcBef>
                        <a:spcAft>
                          <a:spcPts val="0"/>
                        </a:spcAft>
                        <a:buNone/>
                      </a:pPr>
                      <a:r>
                        <a:rPr lang="en-US" sz="2000" b="0" u="none" strike="noStrike" noProof="0" dirty="0"/>
                        <a:t>Number and type of monitoring activities conducted and impact on program activities</a:t>
                      </a:r>
                    </a:p>
                    <a:p>
                      <a:pPr marL="0" lvl="0" indent="0" algn="l">
                        <a:lnSpc>
                          <a:spcPct val="100000"/>
                        </a:lnSpc>
                        <a:spcBef>
                          <a:spcPts val="0"/>
                        </a:spcBef>
                        <a:spcAft>
                          <a:spcPts val="0"/>
                        </a:spcAft>
                        <a:buNone/>
                      </a:pPr>
                      <a:endParaRPr lang="en-US" sz="2000" b="0" i="0" u="none" strike="noStrike" noProof="0" dirty="0">
                        <a:latin typeface="Arial"/>
                      </a:endParaRPr>
                    </a:p>
                    <a:p>
                      <a:pPr marL="0" lvl="0" indent="0" algn="l">
                        <a:lnSpc>
                          <a:spcPct val="100000"/>
                        </a:lnSpc>
                        <a:spcBef>
                          <a:spcPts val="0"/>
                        </a:spcBef>
                        <a:spcAft>
                          <a:spcPts val="0"/>
                        </a:spcAft>
                        <a:buNone/>
                      </a:pPr>
                      <a:r>
                        <a:rPr lang="en-US" sz="2000" b="0" i="0" u="none" strike="noStrike" noProof="0" dirty="0">
                          <a:latin typeface="+mn-lt"/>
                        </a:rPr>
                        <a:t>Costs and resources (personnel and non-personnel) associated with implementing healthcare extension service</a:t>
                      </a:r>
                      <a:endParaRPr lang="en-US" sz="2000" b="0" i="0" u="none" strike="noStrike" noProof="0" dirty="0">
                        <a:latin typeface="Arial"/>
                      </a:endParaRPr>
                    </a:p>
                  </a:txBody>
                  <a:tcPr/>
                </a:tc>
                <a:extLst>
                  <a:ext uri="{0D108BD9-81ED-4DB2-BD59-A6C34878D82A}">
                    <a16:rowId xmlns:a16="http://schemas.microsoft.com/office/drawing/2014/main" val="98052600"/>
                  </a:ext>
                </a:extLst>
              </a:tr>
            </a:tbl>
          </a:graphicData>
        </a:graphic>
      </p:graphicFrame>
      <p:sp>
        <p:nvSpPr>
          <p:cNvPr id="3" name="TextBox 2">
            <a:extLst>
              <a:ext uri="{FF2B5EF4-FFF2-40B4-BE49-F238E27FC236}">
                <a16:creationId xmlns:a16="http://schemas.microsoft.com/office/drawing/2014/main" id="{F6502660-D7BC-CBB6-2683-CC4252795BBE}"/>
              </a:ext>
            </a:extLst>
          </p:cNvPr>
          <p:cNvSpPr txBox="1"/>
          <p:nvPr/>
        </p:nvSpPr>
        <p:spPr>
          <a:xfrm>
            <a:off x="74103" y="6536810"/>
            <a:ext cx="11734800" cy="369332"/>
          </a:xfrm>
          <a:prstGeom prst="rect">
            <a:avLst/>
          </a:prstGeom>
          <a:noFill/>
        </p:spPr>
        <p:txBody>
          <a:bodyPr wrap="square" rtlCol="0">
            <a:spAutoFit/>
          </a:bodyPr>
          <a:lstStyle/>
          <a:p>
            <a:r>
              <a:rPr lang="en-US" dirty="0"/>
              <a:t>See NOFO for reporting timeline. </a:t>
            </a:r>
            <a:r>
              <a:rPr lang="en-US" b="0" i="0" dirty="0">
                <a:effectLst/>
                <a:latin typeface="Helvetica Neue"/>
              </a:rPr>
              <a:t>Recipient performance will be measured based on success on these measures. </a:t>
            </a:r>
            <a:endParaRPr lang="en-US" sz="1700" dirty="0"/>
          </a:p>
        </p:txBody>
      </p:sp>
    </p:spTree>
    <p:extLst>
      <p:ext uri="{BB962C8B-B14F-4D97-AF65-F5344CB8AC3E}">
        <p14:creationId xmlns:p14="http://schemas.microsoft.com/office/powerpoint/2010/main" val="15504317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DBED-D388-02CE-202C-B4D660ACD26A}"/>
              </a:ext>
            </a:extLst>
          </p:cNvPr>
          <p:cNvSpPr>
            <a:spLocks noGrp="1"/>
          </p:cNvSpPr>
          <p:nvPr>
            <p:ph type="title"/>
          </p:nvPr>
        </p:nvSpPr>
        <p:spPr>
          <a:xfrm>
            <a:off x="1676400" y="596153"/>
            <a:ext cx="8839200" cy="617884"/>
          </a:xfrm>
        </p:spPr>
        <p:txBody>
          <a:bodyPr>
            <a:normAutofit fontScale="90000"/>
          </a:bodyPr>
          <a:lstStyle/>
          <a:p>
            <a:r>
              <a:rPr lang="en-US" sz="3200" dirty="0">
                <a:cs typeface="Arial"/>
              </a:rPr>
              <a:t>Required Performance Measures:</a:t>
            </a:r>
            <a:br>
              <a:rPr lang="en-US" sz="3200" dirty="0">
                <a:cs typeface="Arial"/>
              </a:rPr>
            </a:br>
            <a:r>
              <a:rPr lang="en-US" sz="3200" dirty="0">
                <a:cs typeface="Arial"/>
              </a:rPr>
              <a:t>Impact</a:t>
            </a:r>
            <a:endParaRPr lang="en-US" sz="3200" b="0" dirty="0">
              <a:solidFill>
                <a:srgbClr val="000000"/>
              </a:solidFill>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2DB86056-B607-0B1E-3EC9-6D202FBF143B}"/>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62</a:t>
            </a:fld>
            <a:endParaRPr lang="en-US"/>
          </a:p>
        </p:txBody>
      </p:sp>
      <p:graphicFrame>
        <p:nvGraphicFramePr>
          <p:cNvPr id="7" name="Content Placeholder 4">
            <a:extLst>
              <a:ext uri="{FF2B5EF4-FFF2-40B4-BE49-F238E27FC236}">
                <a16:creationId xmlns:a16="http://schemas.microsoft.com/office/drawing/2014/main" id="{EC6B4980-0436-92D3-BE1F-255B5EBAA690}"/>
              </a:ext>
            </a:extLst>
          </p:cNvPr>
          <p:cNvGraphicFramePr>
            <a:graphicFrameLocks/>
          </p:cNvGraphicFramePr>
          <p:nvPr>
            <p:extLst>
              <p:ext uri="{D42A27DB-BD31-4B8C-83A1-F6EECF244321}">
                <p14:modId xmlns:p14="http://schemas.microsoft.com/office/powerpoint/2010/main" val="3136171073"/>
              </p:ext>
            </p:extLst>
          </p:nvPr>
        </p:nvGraphicFramePr>
        <p:xfrm>
          <a:off x="383097" y="1214037"/>
          <a:ext cx="11425806" cy="5364480"/>
        </p:xfrm>
        <a:graphic>
          <a:graphicData uri="http://schemas.openxmlformats.org/drawingml/2006/table">
            <a:tbl>
              <a:tblPr firstRow="1" bandRow="1">
                <a:tableStyleId>{00A15C55-8517-42AA-B614-E9B94910E393}</a:tableStyleId>
              </a:tblPr>
              <a:tblGrid>
                <a:gridCol w="1591371">
                  <a:extLst>
                    <a:ext uri="{9D8B030D-6E8A-4147-A177-3AD203B41FA5}">
                      <a16:colId xmlns:a16="http://schemas.microsoft.com/office/drawing/2014/main" val="3918780658"/>
                    </a:ext>
                  </a:extLst>
                </a:gridCol>
                <a:gridCol w="2892347">
                  <a:extLst>
                    <a:ext uri="{9D8B030D-6E8A-4147-A177-3AD203B41FA5}">
                      <a16:colId xmlns:a16="http://schemas.microsoft.com/office/drawing/2014/main" val="1777311353"/>
                    </a:ext>
                  </a:extLst>
                </a:gridCol>
                <a:gridCol w="6942088">
                  <a:extLst>
                    <a:ext uri="{9D8B030D-6E8A-4147-A177-3AD203B41FA5}">
                      <a16:colId xmlns:a16="http://schemas.microsoft.com/office/drawing/2014/main" val="91399717"/>
                    </a:ext>
                  </a:extLst>
                </a:gridCol>
              </a:tblGrid>
              <a:tr h="635603">
                <a:tc>
                  <a:txBody>
                    <a:bodyPr/>
                    <a:lstStyle/>
                    <a:p>
                      <a:pPr algn="l"/>
                      <a:r>
                        <a:rPr lang="en-US" sz="2000"/>
                        <a:t>Measure Domain</a:t>
                      </a:r>
                    </a:p>
                  </a:txBody>
                  <a:tcPr/>
                </a:tc>
                <a:tc>
                  <a:txBody>
                    <a:bodyPr/>
                    <a:lstStyle/>
                    <a:p>
                      <a:pPr algn="l"/>
                      <a:r>
                        <a:rPr lang="en-US" sz="2000"/>
                        <a:t>Question</a:t>
                      </a:r>
                    </a:p>
                  </a:txBody>
                  <a:tcPr/>
                </a:tc>
                <a:tc>
                  <a:txBody>
                    <a:bodyPr/>
                    <a:lstStyle/>
                    <a:p>
                      <a:pPr algn="l"/>
                      <a:r>
                        <a:rPr lang="en-US" sz="2000"/>
                        <a:t>Measure</a:t>
                      </a:r>
                    </a:p>
                  </a:txBody>
                  <a:tcPr/>
                </a:tc>
                <a:extLst>
                  <a:ext uri="{0D108BD9-81ED-4DB2-BD59-A6C34878D82A}">
                    <a16:rowId xmlns:a16="http://schemas.microsoft.com/office/drawing/2014/main" val="3676306182"/>
                  </a:ext>
                </a:extLst>
              </a:tr>
              <a:tr h="4012783">
                <a:tc>
                  <a:txBody>
                    <a:bodyPr/>
                    <a:lstStyle/>
                    <a:p>
                      <a:r>
                        <a:rPr lang="en-US" sz="2000" b="1"/>
                        <a:t>Impact</a:t>
                      </a:r>
                    </a:p>
                  </a:txBody>
                  <a:tcPr/>
                </a:tc>
                <a:tc>
                  <a:txBody>
                    <a:bodyPr/>
                    <a:lstStyle/>
                    <a:p>
                      <a:r>
                        <a:rPr lang="en-US" sz="2000" dirty="0"/>
                        <a:t>What was the impact of implemented improvements?</a:t>
                      </a:r>
                    </a:p>
                  </a:txBody>
                  <a:tcPr/>
                </a:tc>
                <a:tc>
                  <a:txBody>
                    <a:bodyPr/>
                    <a:lstStyle/>
                    <a:p>
                      <a:pPr marL="0" lvl="0" indent="0" algn="l">
                        <a:lnSpc>
                          <a:spcPct val="100000"/>
                        </a:lnSpc>
                        <a:spcBef>
                          <a:spcPts val="0"/>
                        </a:spcBef>
                        <a:spcAft>
                          <a:spcPts val="0"/>
                        </a:spcAft>
                        <a:buNone/>
                      </a:pPr>
                      <a:r>
                        <a:rPr lang="en-US" sz="2000" b="0" u="none" strike="noStrike" noProof="0" dirty="0"/>
                        <a:t>Improvement in outcome and equity measures relevant to projects selected by Cooperatives</a:t>
                      </a:r>
                    </a:p>
                    <a:p>
                      <a:pPr marL="0" lvl="0" indent="0" algn="l">
                        <a:lnSpc>
                          <a:spcPct val="100000"/>
                        </a:lnSpc>
                        <a:spcBef>
                          <a:spcPts val="0"/>
                        </a:spcBef>
                        <a:spcAft>
                          <a:spcPts val="0"/>
                        </a:spcAft>
                        <a:buNone/>
                      </a:pPr>
                      <a:endParaRPr lang="en-US" sz="2000" dirty="0"/>
                    </a:p>
                    <a:p>
                      <a:pPr lvl="0" algn="l">
                        <a:lnSpc>
                          <a:spcPct val="100000"/>
                        </a:lnSpc>
                        <a:spcBef>
                          <a:spcPts val="0"/>
                        </a:spcBef>
                        <a:spcAft>
                          <a:spcPts val="0"/>
                        </a:spcAft>
                        <a:buNone/>
                      </a:pPr>
                      <a:r>
                        <a:rPr lang="en-US" sz="2000" b="0" u="none" strike="noStrike" noProof="0" dirty="0">
                          <a:solidFill>
                            <a:srgbClr val="000000"/>
                          </a:solidFill>
                        </a:rPr>
                        <a:t>Experience/satisfaction of organizations and individuals reached by extension services</a:t>
                      </a:r>
                    </a:p>
                    <a:p>
                      <a:pPr lvl="0" algn="l">
                        <a:lnSpc>
                          <a:spcPct val="100000"/>
                        </a:lnSpc>
                        <a:spcBef>
                          <a:spcPts val="0"/>
                        </a:spcBef>
                        <a:spcAft>
                          <a:spcPts val="0"/>
                        </a:spcAft>
                        <a:buNone/>
                      </a:pPr>
                      <a:endParaRPr lang="en-US" sz="2000" b="0" u="none" strike="noStrike" noProof="0" dirty="0">
                        <a:solidFill>
                          <a:srgbClr val="000000"/>
                        </a:solidFill>
                      </a:endParaRPr>
                    </a:p>
                    <a:p>
                      <a:pPr lvl="0" algn="l">
                        <a:lnSpc>
                          <a:spcPct val="100000"/>
                        </a:lnSpc>
                        <a:spcBef>
                          <a:spcPts val="0"/>
                        </a:spcBef>
                        <a:spcAft>
                          <a:spcPts val="0"/>
                        </a:spcAft>
                        <a:buNone/>
                      </a:pPr>
                      <a:r>
                        <a:rPr lang="en-US" sz="2000" b="0" u="none" strike="noStrike" noProof="0" dirty="0">
                          <a:solidFill>
                            <a:srgbClr val="000000"/>
                          </a:solidFill>
                        </a:rPr>
                        <a:t>Decision-making informed by patient-centered outcomes research</a:t>
                      </a:r>
                    </a:p>
                    <a:p>
                      <a:pPr lvl="0" algn="l">
                        <a:lnSpc>
                          <a:spcPct val="100000"/>
                        </a:lnSpc>
                        <a:spcBef>
                          <a:spcPts val="0"/>
                        </a:spcBef>
                        <a:spcAft>
                          <a:spcPts val="0"/>
                        </a:spcAft>
                        <a:buNone/>
                      </a:pPr>
                      <a:endParaRPr lang="en-US" sz="2000" b="0" i="0" u="none" strike="noStrike" noProof="0" dirty="0">
                        <a:solidFill>
                          <a:srgbClr val="000000"/>
                        </a:solidFill>
                        <a:latin typeface="Arial"/>
                      </a:endParaRPr>
                    </a:p>
                    <a:p>
                      <a:pPr marL="0" lvl="0" indent="0" algn="l">
                        <a:lnSpc>
                          <a:spcPct val="100000"/>
                        </a:lnSpc>
                        <a:spcBef>
                          <a:spcPts val="0"/>
                        </a:spcBef>
                        <a:spcAft>
                          <a:spcPts val="0"/>
                        </a:spcAft>
                        <a:buNone/>
                      </a:pPr>
                      <a:r>
                        <a:rPr lang="en-US" sz="2000" b="0" u="none" strike="noStrike" noProof="0" dirty="0"/>
                        <a:t>Patient-centered outcomes research implemented in clinical practice</a:t>
                      </a:r>
                    </a:p>
                    <a:p>
                      <a:pPr marL="0" lvl="0" indent="0" algn="l">
                        <a:lnSpc>
                          <a:spcPct val="100000"/>
                        </a:lnSpc>
                        <a:spcBef>
                          <a:spcPts val="0"/>
                        </a:spcBef>
                        <a:spcAft>
                          <a:spcPts val="0"/>
                        </a:spcAft>
                        <a:buNone/>
                      </a:pPr>
                      <a:endParaRPr lang="en-US" sz="2000" b="0" i="0" u="none" strike="noStrike" noProof="0" dirty="0">
                        <a:latin typeface="Arial"/>
                      </a:endParaRPr>
                    </a:p>
                    <a:p>
                      <a:pPr marL="0" lvl="0" indent="0" algn="l">
                        <a:lnSpc>
                          <a:spcPct val="100000"/>
                        </a:lnSpc>
                        <a:spcBef>
                          <a:spcPts val="0"/>
                        </a:spcBef>
                        <a:spcAft>
                          <a:spcPts val="0"/>
                        </a:spcAft>
                        <a:buNone/>
                      </a:pPr>
                      <a:r>
                        <a:rPr lang="en-US" sz="2000" b="0" i="0" u="none" strike="noStrike" noProof="0" dirty="0">
                          <a:latin typeface="+mn-lt"/>
                        </a:rPr>
                        <a:t>Use of behavioral health services targeted by state-based Healthcare Extension Service (percentage of Medicaid recipients in the state receiving evidence-based service)</a:t>
                      </a:r>
                      <a:endParaRPr lang="en-US" sz="2000" b="0" i="0" u="none" strike="noStrike" noProof="0" dirty="0">
                        <a:latin typeface="Arial"/>
                      </a:endParaRPr>
                    </a:p>
                  </a:txBody>
                  <a:tcPr/>
                </a:tc>
                <a:extLst>
                  <a:ext uri="{0D108BD9-81ED-4DB2-BD59-A6C34878D82A}">
                    <a16:rowId xmlns:a16="http://schemas.microsoft.com/office/drawing/2014/main" val="98052600"/>
                  </a:ext>
                </a:extLst>
              </a:tr>
            </a:tbl>
          </a:graphicData>
        </a:graphic>
      </p:graphicFrame>
      <p:sp>
        <p:nvSpPr>
          <p:cNvPr id="8" name="TextBox 7">
            <a:extLst>
              <a:ext uri="{FF2B5EF4-FFF2-40B4-BE49-F238E27FC236}">
                <a16:creationId xmlns:a16="http://schemas.microsoft.com/office/drawing/2014/main" id="{B1AE477E-2C14-738C-8F77-FB876DE3C936}"/>
              </a:ext>
            </a:extLst>
          </p:cNvPr>
          <p:cNvSpPr txBox="1"/>
          <p:nvPr/>
        </p:nvSpPr>
        <p:spPr>
          <a:xfrm>
            <a:off x="228600" y="6488668"/>
            <a:ext cx="11734800" cy="369332"/>
          </a:xfrm>
          <a:prstGeom prst="rect">
            <a:avLst/>
          </a:prstGeom>
          <a:noFill/>
        </p:spPr>
        <p:txBody>
          <a:bodyPr wrap="square" rtlCol="0">
            <a:spAutoFit/>
          </a:bodyPr>
          <a:lstStyle/>
          <a:p>
            <a:r>
              <a:rPr lang="en-US"/>
              <a:t>See NOFO for reporting timeline. </a:t>
            </a:r>
            <a:r>
              <a:rPr lang="en-US" b="0" i="0">
                <a:effectLst/>
                <a:latin typeface="Helvetica Neue"/>
              </a:rPr>
              <a:t>Recipient performance will be measured based on success on these measures. </a:t>
            </a:r>
            <a:endParaRPr lang="en-US" sz="1700"/>
          </a:p>
        </p:txBody>
      </p:sp>
    </p:spTree>
    <p:extLst>
      <p:ext uri="{BB962C8B-B14F-4D97-AF65-F5344CB8AC3E}">
        <p14:creationId xmlns:p14="http://schemas.microsoft.com/office/powerpoint/2010/main" val="145295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895F-37E2-3DE4-5D52-663E7F1FFFAF}"/>
              </a:ext>
            </a:extLst>
          </p:cNvPr>
          <p:cNvSpPr>
            <a:spLocks noGrp="1"/>
          </p:cNvSpPr>
          <p:nvPr>
            <p:ph type="title"/>
          </p:nvPr>
        </p:nvSpPr>
        <p:spPr/>
        <p:txBody>
          <a:bodyPr>
            <a:normAutofit fontScale="90000"/>
          </a:bodyPr>
          <a:lstStyle/>
          <a:p>
            <a:r>
              <a:rPr lang="en-US">
                <a:cs typeface="Arial"/>
              </a:rPr>
              <a:t>Just released! NEC and NCC NOFOs</a:t>
            </a:r>
          </a:p>
        </p:txBody>
      </p:sp>
      <p:sp>
        <p:nvSpPr>
          <p:cNvPr id="3" name="Content Placeholder 2">
            <a:extLst>
              <a:ext uri="{FF2B5EF4-FFF2-40B4-BE49-F238E27FC236}">
                <a16:creationId xmlns:a16="http://schemas.microsoft.com/office/drawing/2014/main" id="{FDC58D25-10E5-3EA1-92AD-2B2A9F415A36}"/>
              </a:ext>
            </a:extLst>
          </p:cNvPr>
          <p:cNvSpPr>
            <a:spLocks noGrp="1"/>
          </p:cNvSpPr>
          <p:nvPr>
            <p:ph idx="1"/>
          </p:nvPr>
        </p:nvSpPr>
        <p:spPr/>
        <p:txBody>
          <a:bodyPr>
            <a:normAutofit lnSpcReduction="10000"/>
          </a:bodyPr>
          <a:lstStyle/>
          <a:p>
            <a:r>
              <a:rPr lang="en-US">
                <a:hlinkClick r:id="rId2"/>
              </a:rPr>
              <a:t>RFA-HS-24-006:</a:t>
            </a:r>
            <a:r>
              <a:rPr lang="en-US"/>
              <a:t> National Coordinating Center (NCC) for AHRQ’s Healthcare Extension Service - State-based Solutions to Healthcare Improvement (U54)</a:t>
            </a:r>
          </a:p>
          <a:p>
            <a:r>
              <a:rPr lang="en-US">
                <a:hlinkClick r:id="rId3"/>
              </a:rPr>
              <a:t>RFA-HS-24-005:</a:t>
            </a:r>
            <a:r>
              <a:rPr lang="en-US"/>
              <a:t> National Evaluation Center (NEC) for AHRQ’s Healthcare Extension Service: State-based Solutions to Healthcare Improvement (U19)</a:t>
            </a:r>
          </a:p>
          <a:p>
            <a:r>
              <a:rPr lang="en-US"/>
              <a:t>The </a:t>
            </a:r>
            <a:r>
              <a:rPr lang="en-US">
                <a:hlinkClick r:id="rId4"/>
              </a:rPr>
              <a:t>Technical Assistance Resources for Applicants to AHRQ's Healthcare Extension Service</a:t>
            </a:r>
            <a:r>
              <a:rPr lang="en-US"/>
              <a:t> page will be updated with information on pre-application technical assistance webinars for these NOFOs </a:t>
            </a:r>
          </a:p>
        </p:txBody>
      </p:sp>
      <p:sp>
        <p:nvSpPr>
          <p:cNvPr id="4" name="Slide Number Placeholder 3">
            <a:extLst>
              <a:ext uri="{FF2B5EF4-FFF2-40B4-BE49-F238E27FC236}">
                <a16:creationId xmlns:a16="http://schemas.microsoft.com/office/drawing/2014/main" id="{91652F72-E37F-B7DA-097E-32E6C4DB0487}"/>
              </a:ext>
            </a:extLst>
          </p:cNvPr>
          <p:cNvSpPr>
            <a:spLocks noGrp="1"/>
          </p:cNvSpPr>
          <p:nvPr>
            <p:ph type="sldNum" sz="quarter" idx="10"/>
          </p:nvPr>
        </p:nvSpPr>
        <p:spPr/>
        <p:txBody>
          <a:bodyPr/>
          <a:lstStyle/>
          <a:p>
            <a:fld id="{85F5B7A5-34A7-4AB0-A34F-A4DF2002FA98}" type="slidenum">
              <a:rPr lang="en-US" smtClean="0"/>
              <a:t>63</a:t>
            </a:fld>
            <a:endParaRPr lang="en-US"/>
          </a:p>
        </p:txBody>
      </p:sp>
    </p:spTree>
    <p:extLst>
      <p:ext uri="{BB962C8B-B14F-4D97-AF65-F5344CB8AC3E}">
        <p14:creationId xmlns:p14="http://schemas.microsoft.com/office/powerpoint/2010/main" val="1339626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C69C-BDD3-12E3-0D0D-70158FFF2CCD}"/>
              </a:ext>
            </a:extLst>
          </p:cNvPr>
          <p:cNvSpPr>
            <a:spLocks noGrp="1"/>
          </p:cNvSpPr>
          <p:nvPr>
            <p:ph type="title"/>
          </p:nvPr>
        </p:nvSpPr>
        <p:spPr>
          <a:xfrm>
            <a:off x="1676400" y="-617884"/>
            <a:ext cx="8839200" cy="617884"/>
          </a:xfrm>
        </p:spPr>
        <p:txBody>
          <a:bodyPr vert="horz" lIns="91440" tIns="45720" rIns="91440" bIns="45720" rtlCol="0" anchor="b">
            <a:normAutofit fontScale="90000"/>
          </a:bodyPr>
          <a:lstStyle/>
          <a:p>
            <a:pPr marL="0" indent="0"/>
            <a:r>
              <a:rPr lang="en-US" cap="all" dirty="0">
                <a:cs typeface="Arial"/>
              </a:rPr>
              <a:t>Frequently asked questions</a:t>
            </a:r>
            <a:endParaRPr lang="en-US" dirty="0">
              <a:cs typeface="Arial"/>
            </a:endParaRPr>
          </a:p>
        </p:txBody>
      </p:sp>
      <p:sp>
        <p:nvSpPr>
          <p:cNvPr id="3" name="Content Placeholder 2">
            <a:extLst>
              <a:ext uri="{FF2B5EF4-FFF2-40B4-BE49-F238E27FC236}">
                <a16:creationId xmlns:a16="http://schemas.microsoft.com/office/drawing/2014/main" id="{33E9F265-12F8-F9E5-4500-53E8239DD244}"/>
              </a:ext>
            </a:extLst>
          </p:cNvPr>
          <p:cNvSpPr>
            <a:spLocks noGrp="1"/>
          </p:cNvSpPr>
          <p:nvPr>
            <p:ph idx="1"/>
          </p:nvPr>
        </p:nvSpPr>
        <p:spPr/>
        <p:txBody>
          <a:bodyPr vert="horz" lIns="91440" tIns="45720" rIns="91440" bIns="45720" rtlCol="0" anchor="t">
            <a:normAutofit/>
          </a:bodyPr>
          <a:lstStyle/>
          <a:p>
            <a:pPr marL="0" indent="0" algn="ctr">
              <a:buNone/>
            </a:pPr>
            <a:endParaRPr lang="en-US" sz="4000" b="1" cap="all" dirty="0">
              <a:cs typeface="Arial"/>
            </a:endParaRPr>
          </a:p>
          <a:p>
            <a:pPr marL="0" indent="0" algn="ctr">
              <a:buNone/>
            </a:pPr>
            <a:endParaRPr lang="en-US" sz="4000" b="1" cap="all" dirty="0">
              <a:cs typeface="Arial"/>
            </a:endParaRPr>
          </a:p>
          <a:p>
            <a:pPr marL="0" indent="0" algn="ctr">
              <a:buNone/>
            </a:pPr>
            <a:r>
              <a:rPr lang="en-US" sz="4000" b="1" cap="all" dirty="0">
                <a:cs typeface="Arial"/>
              </a:rPr>
              <a:t>Frequently asked questions</a:t>
            </a:r>
            <a:endParaRPr lang="en-US" dirty="0">
              <a:cs typeface="Arial"/>
            </a:endParaRPr>
          </a:p>
        </p:txBody>
      </p:sp>
      <p:sp>
        <p:nvSpPr>
          <p:cNvPr id="4" name="Slide Number Placeholder 3">
            <a:extLst>
              <a:ext uri="{FF2B5EF4-FFF2-40B4-BE49-F238E27FC236}">
                <a16:creationId xmlns:a16="http://schemas.microsoft.com/office/drawing/2014/main" id="{DC96B5CB-F939-FF9E-BC2E-88C3FB94581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64</a:t>
            </a:fld>
            <a:endParaRPr lang="en-US"/>
          </a:p>
        </p:txBody>
      </p:sp>
    </p:spTree>
    <p:extLst>
      <p:ext uri="{BB962C8B-B14F-4D97-AF65-F5344CB8AC3E}">
        <p14:creationId xmlns:p14="http://schemas.microsoft.com/office/powerpoint/2010/main" val="30772286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101A5-4AF7-A82A-B120-0C9D604820E9}"/>
              </a:ext>
            </a:extLst>
          </p:cNvPr>
          <p:cNvSpPr>
            <a:spLocks noGrp="1"/>
          </p:cNvSpPr>
          <p:nvPr>
            <p:ph type="title"/>
          </p:nvPr>
        </p:nvSpPr>
        <p:spPr/>
        <p:txBody>
          <a:bodyPr>
            <a:normAutofit fontScale="90000"/>
          </a:bodyPr>
          <a:lstStyle/>
          <a:p>
            <a:r>
              <a:rPr lang="en-US">
                <a:cs typeface="Arial"/>
              </a:rPr>
              <a:t>FAQ-1</a:t>
            </a:r>
          </a:p>
        </p:txBody>
      </p:sp>
      <p:sp>
        <p:nvSpPr>
          <p:cNvPr id="3" name="Content Placeholder 2">
            <a:extLst>
              <a:ext uri="{FF2B5EF4-FFF2-40B4-BE49-F238E27FC236}">
                <a16:creationId xmlns:a16="http://schemas.microsoft.com/office/drawing/2014/main" id="{A18C97F0-A183-6AE2-12F7-16983C214CF4}"/>
              </a:ext>
            </a:extLst>
          </p:cNvPr>
          <p:cNvSpPr>
            <a:spLocks noGrp="1"/>
          </p:cNvSpPr>
          <p:nvPr>
            <p:ph idx="1"/>
          </p:nvPr>
        </p:nvSpPr>
        <p:spPr>
          <a:xfrm>
            <a:off x="609600" y="1646238"/>
            <a:ext cx="10972800" cy="4710113"/>
          </a:xfrm>
        </p:spPr>
        <p:txBody>
          <a:bodyPr vert="horz" lIns="91440" tIns="45720" rIns="91440" bIns="45720" rtlCol="0" anchor="t">
            <a:normAutofit fontScale="92500"/>
          </a:bodyPr>
          <a:lstStyle/>
          <a:p>
            <a:pPr marL="0" indent="0">
              <a:buNone/>
            </a:pPr>
            <a:r>
              <a:rPr lang="en-US" b="1">
                <a:cs typeface="Arial"/>
              </a:rPr>
              <a:t>Q:</a:t>
            </a:r>
            <a:r>
              <a:rPr lang="en-US">
                <a:cs typeface="Arial"/>
              </a:rPr>
              <a:t> Is the PI organization independent enough to "conduct a rigorous and independent evaluation"?</a:t>
            </a:r>
            <a:endParaRPr lang="en-US" b="1">
              <a:cs typeface="Arial"/>
            </a:endParaRPr>
          </a:p>
          <a:p>
            <a:pPr marL="0" indent="0">
              <a:buNone/>
            </a:pPr>
            <a:endParaRPr lang="en-US">
              <a:cs typeface="Arial"/>
            </a:endParaRPr>
          </a:p>
          <a:p>
            <a:pPr marL="0" indent="0">
              <a:buNone/>
            </a:pPr>
            <a:r>
              <a:rPr lang="en-US" b="1">
                <a:cs typeface="Arial"/>
              </a:rPr>
              <a:t>A: </a:t>
            </a:r>
            <a:r>
              <a:rPr lang="en-US">
                <a:cs typeface="Arial"/>
              </a:rPr>
              <a:t>There are no specific requirements about where the individuals with the Monitoring, Feedback, and Evaluation Core are housed within an organization, school, or department. The applicant should describe the relationship between this core and the other cores in the Cooperative to explain how it can conduct a rigorous and independent evaluation. Areas to consider may be whether personnel work on multiple cores, supervisory relationships, and independence of decision-making by the Monitoring, Feedback, and Evaluation team/organization.</a:t>
            </a:r>
          </a:p>
          <a:p>
            <a:pPr marL="0" indent="0">
              <a:buNone/>
            </a:pPr>
            <a:endParaRPr lang="en-US">
              <a:cs typeface="Arial"/>
            </a:endParaRPr>
          </a:p>
          <a:p>
            <a:pPr marL="0" indent="0">
              <a:buNone/>
            </a:pPr>
            <a:endParaRPr lang="en-US" sz="1200" b="1">
              <a:latin typeface="Calibri"/>
              <a:cs typeface="Calibri"/>
            </a:endParaRPr>
          </a:p>
        </p:txBody>
      </p:sp>
      <p:sp>
        <p:nvSpPr>
          <p:cNvPr id="4" name="Slide Number Placeholder 3">
            <a:extLst>
              <a:ext uri="{FF2B5EF4-FFF2-40B4-BE49-F238E27FC236}">
                <a16:creationId xmlns:a16="http://schemas.microsoft.com/office/drawing/2014/main" id="{44B278F6-202F-E061-9A43-40FACA6F6079}"/>
              </a:ext>
            </a:extLst>
          </p:cNvPr>
          <p:cNvSpPr>
            <a:spLocks noGrp="1"/>
          </p:cNvSpPr>
          <p:nvPr>
            <p:ph type="sldNum" sz="quarter" idx="10"/>
          </p:nvPr>
        </p:nvSpPr>
        <p:spPr/>
        <p:txBody>
          <a:bodyPr/>
          <a:lstStyle/>
          <a:p>
            <a:fld id="{85F5B7A5-34A7-4AB0-A34F-A4DF2002FA98}" type="slidenum">
              <a:rPr lang="en-US" smtClean="0"/>
              <a:t>65</a:t>
            </a:fld>
            <a:endParaRPr lang="en-US"/>
          </a:p>
        </p:txBody>
      </p:sp>
    </p:spTree>
    <p:extLst>
      <p:ext uri="{BB962C8B-B14F-4D97-AF65-F5344CB8AC3E}">
        <p14:creationId xmlns:p14="http://schemas.microsoft.com/office/powerpoint/2010/main" val="2152564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4F29-8604-8EA9-0ADE-155F4F8F17F1}"/>
              </a:ext>
            </a:extLst>
          </p:cNvPr>
          <p:cNvSpPr>
            <a:spLocks noGrp="1"/>
          </p:cNvSpPr>
          <p:nvPr>
            <p:ph type="title"/>
          </p:nvPr>
        </p:nvSpPr>
        <p:spPr/>
        <p:txBody>
          <a:bodyPr>
            <a:normAutofit fontScale="90000"/>
          </a:bodyPr>
          <a:lstStyle/>
          <a:p>
            <a:r>
              <a:rPr lang="en-US"/>
              <a:t>FAQ-2</a:t>
            </a:r>
          </a:p>
        </p:txBody>
      </p:sp>
      <p:sp>
        <p:nvSpPr>
          <p:cNvPr id="3" name="Content Placeholder 2">
            <a:extLst>
              <a:ext uri="{FF2B5EF4-FFF2-40B4-BE49-F238E27FC236}">
                <a16:creationId xmlns:a16="http://schemas.microsoft.com/office/drawing/2014/main" id="{0DA50AA0-7C1A-D5D6-6A03-461AA5ADEBE7}"/>
              </a:ext>
            </a:extLst>
          </p:cNvPr>
          <p:cNvSpPr>
            <a:spLocks noGrp="1"/>
          </p:cNvSpPr>
          <p:nvPr>
            <p:ph idx="1"/>
          </p:nvPr>
        </p:nvSpPr>
        <p:spPr/>
        <p:txBody>
          <a:bodyPr vert="horz" lIns="91440" tIns="45720" rIns="91440" bIns="45720" rtlCol="0" anchor="t">
            <a:normAutofit lnSpcReduction="10000"/>
          </a:bodyPr>
          <a:lstStyle/>
          <a:p>
            <a:pPr marL="0" indent="0">
              <a:buNone/>
            </a:pPr>
            <a:r>
              <a:rPr lang="en-US" b="1">
                <a:cs typeface="Arial"/>
              </a:rPr>
              <a:t>Q:</a:t>
            </a:r>
            <a:r>
              <a:rPr lang="en-US">
                <a:cs typeface="Arial"/>
              </a:rPr>
              <a:t> What is the relationship between the Cooperative recipients and the NCC and the NEC?</a:t>
            </a:r>
            <a:endParaRPr lang="en-US" b="1">
              <a:cs typeface="Arial"/>
            </a:endParaRPr>
          </a:p>
          <a:p>
            <a:endParaRPr lang="en-US">
              <a:cs typeface="Arial"/>
            </a:endParaRPr>
          </a:p>
          <a:p>
            <a:pPr marL="0" indent="0">
              <a:buNone/>
            </a:pPr>
            <a:r>
              <a:rPr lang="en-US" b="1">
                <a:cs typeface="Arial"/>
              </a:rPr>
              <a:t>A:</a:t>
            </a:r>
            <a:r>
              <a:rPr lang="en-US">
                <a:cs typeface="Arial"/>
              </a:rPr>
              <a:t> Please see </a:t>
            </a:r>
            <a:r>
              <a:rPr lang="en-US">
                <a:cs typeface="Arial"/>
                <a:hlinkClick r:id="rId3"/>
              </a:rPr>
              <a:t>Section VI.2 </a:t>
            </a:r>
            <a:r>
              <a:rPr lang="en-US">
                <a:cs typeface="Arial"/>
              </a:rPr>
              <a:t>Cooperative Agreement Terms and Conditions of Award for full details. The PD(s)/PI(s) will have the primary responsibility for operating the Cooperative in accordance with the terms and conditions of the Notice of Award, and cooperating with other key parties, including the AHRQ Program Official, other Cooperative recipients, the NCC, and the NEC.</a:t>
            </a:r>
          </a:p>
          <a:p>
            <a:endParaRPr lang="en-US">
              <a:cs typeface="Arial"/>
            </a:endParaRPr>
          </a:p>
          <a:p>
            <a:pPr marL="0" indent="0">
              <a:buNone/>
            </a:pPr>
            <a:r>
              <a:rPr lang="en-US" sz="1200">
                <a:latin typeface="Calibri"/>
                <a:ea typeface="+mn-lt"/>
                <a:cs typeface="Calibri"/>
              </a:rPr>
              <a:t> </a:t>
            </a:r>
            <a:endParaRPr lang="en-US" sz="1600">
              <a:cs typeface="Arial"/>
            </a:endParaRPr>
          </a:p>
          <a:p>
            <a:pPr marL="0" indent="0">
              <a:buNone/>
            </a:pPr>
            <a:endParaRPr lang="en-US">
              <a:cs typeface="Arial"/>
            </a:endParaRPr>
          </a:p>
        </p:txBody>
      </p:sp>
      <p:sp>
        <p:nvSpPr>
          <p:cNvPr id="4" name="Slide Number Placeholder 3">
            <a:extLst>
              <a:ext uri="{FF2B5EF4-FFF2-40B4-BE49-F238E27FC236}">
                <a16:creationId xmlns:a16="http://schemas.microsoft.com/office/drawing/2014/main" id="{034619E7-B56B-D5A8-E4C8-4ABFF23833C6}"/>
              </a:ext>
            </a:extLst>
          </p:cNvPr>
          <p:cNvSpPr>
            <a:spLocks noGrp="1"/>
          </p:cNvSpPr>
          <p:nvPr>
            <p:ph type="sldNum" sz="quarter" idx="10"/>
          </p:nvPr>
        </p:nvSpPr>
        <p:spPr/>
        <p:txBody>
          <a:bodyPr/>
          <a:lstStyle/>
          <a:p>
            <a:fld id="{85F5B7A5-34A7-4AB0-A34F-A4DF2002FA98}" type="slidenum">
              <a:rPr lang="en-US" smtClean="0"/>
              <a:t>66</a:t>
            </a:fld>
            <a:endParaRPr lang="en-US"/>
          </a:p>
        </p:txBody>
      </p:sp>
    </p:spTree>
    <p:extLst>
      <p:ext uri="{BB962C8B-B14F-4D97-AF65-F5344CB8AC3E}">
        <p14:creationId xmlns:p14="http://schemas.microsoft.com/office/powerpoint/2010/main" val="40602396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4BA1-03DF-7488-3483-7EB106E62F06}"/>
              </a:ext>
            </a:extLst>
          </p:cNvPr>
          <p:cNvSpPr>
            <a:spLocks noGrp="1"/>
          </p:cNvSpPr>
          <p:nvPr>
            <p:ph type="title"/>
          </p:nvPr>
        </p:nvSpPr>
        <p:spPr/>
        <p:txBody>
          <a:bodyPr>
            <a:normAutofit fontScale="90000"/>
          </a:bodyPr>
          <a:lstStyle/>
          <a:p>
            <a:r>
              <a:rPr lang="en-US">
                <a:cs typeface="Arial"/>
              </a:rPr>
              <a:t>FAQ-3</a:t>
            </a:r>
            <a:endParaRPr lang="en-US"/>
          </a:p>
        </p:txBody>
      </p:sp>
      <p:sp>
        <p:nvSpPr>
          <p:cNvPr id="3" name="Content Placeholder 2">
            <a:extLst>
              <a:ext uri="{FF2B5EF4-FFF2-40B4-BE49-F238E27FC236}">
                <a16:creationId xmlns:a16="http://schemas.microsoft.com/office/drawing/2014/main" id="{5A6F3EE8-F3D8-F07E-F3A1-C2FB7CF44E6C}"/>
              </a:ext>
            </a:extLst>
          </p:cNvPr>
          <p:cNvSpPr>
            <a:spLocks noGrp="1"/>
          </p:cNvSpPr>
          <p:nvPr>
            <p:ph idx="1"/>
          </p:nvPr>
        </p:nvSpPr>
        <p:spPr/>
        <p:txBody>
          <a:bodyPr vert="horz" lIns="91440" tIns="45720" rIns="91440" bIns="45720" rtlCol="0" anchor="t">
            <a:normAutofit/>
          </a:bodyPr>
          <a:lstStyle/>
          <a:p>
            <a:pPr marL="0" indent="0">
              <a:buNone/>
            </a:pPr>
            <a:r>
              <a:rPr lang="en-US" b="1">
                <a:cs typeface="Arial"/>
              </a:rPr>
              <a:t>Q:</a:t>
            </a:r>
            <a:r>
              <a:rPr lang="en-US">
                <a:cs typeface="Arial"/>
              </a:rPr>
              <a:t> Do applicants need to use AHRQ resources for PCOR evidence?</a:t>
            </a:r>
          </a:p>
          <a:p>
            <a:endParaRPr lang="en-US">
              <a:cs typeface="Arial"/>
            </a:endParaRPr>
          </a:p>
          <a:p>
            <a:pPr marL="0" indent="0">
              <a:buNone/>
            </a:pPr>
            <a:r>
              <a:rPr lang="en-US" b="1">
                <a:cs typeface="Arial"/>
              </a:rPr>
              <a:t>A:</a:t>
            </a:r>
            <a:r>
              <a:rPr lang="en-US">
                <a:cs typeface="Arial"/>
              </a:rPr>
              <a:t> </a:t>
            </a:r>
            <a:r>
              <a:rPr lang="en-US" b="0" i="0">
                <a:solidFill>
                  <a:srgbClr val="333333"/>
                </a:solidFill>
                <a:effectLst/>
                <a:latin typeface="Helvetica Neue"/>
              </a:rPr>
              <a:t>Applicants may draw upon many sources of PCOR evidence and does not need to come from research or materials supported or published by AHRQ. Examples of sources of PCOR evidence include, but are not limited to, </a:t>
            </a:r>
            <a:r>
              <a:rPr lang="en-US">
                <a:latin typeface="Helvetica Neue"/>
                <a:hlinkClick r:id="rId2"/>
              </a:rPr>
              <a:t>AHRQ's Evidence Reports</a:t>
            </a:r>
            <a:r>
              <a:rPr lang="en-US" b="0" i="0">
                <a:solidFill>
                  <a:srgbClr val="333333"/>
                </a:solidFill>
                <a:effectLst/>
                <a:latin typeface="Helvetica Neue"/>
              </a:rPr>
              <a:t>.</a:t>
            </a:r>
            <a:endParaRPr lang="en-US">
              <a:cs typeface="Arial"/>
            </a:endParaRPr>
          </a:p>
        </p:txBody>
      </p:sp>
      <p:sp>
        <p:nvSpPr>
          <p:cNvPr id="4" name="Slide Number Placeholder 3">
            <a:extLst>
              <a:ext uri="{FF2B5EF4-FFF2-40B4-BE49-F238E27FC236}">
                <a16:creationId xmlns:a16="http://schemas.microsoft.com/office/drawing/2014/main" id="{A914CD94-911A-1A2A-B8F0-529D576B5591}"/>
              </a:ext>
            </a:extLst>
          </p:cNvPr>
          <p:cNvSpPr>
            <a:spLocks noGrp="1"/>
          </p:cNvSpPr>
          <p:nvPr>
            <p:ph type="sldNum" sz="quarter" idx="10"/>
          </p:nvPr>
        </p:nvSpPr>
        <p:spPr/>
        <p:txBody>
          <a:bodyPr/>
          <a:lstStyle/>
          <a:p>
            <a:fld id="{85F5B7A5-34A7-4AB0-A34F-A4DF2002FA98}" type="slidenum">
              <a:rPr lang="en-US" smtClean="0"/>
              <a:t>67</a:t>
            </a:fld>
            <a:endParaRPr lang="en-US"/>
          </a:p>
        </p:txBody>
      </p:sp>
    </p:spTree>
    <p:extLst>
      <p:ext uri="{BB962C8B-B14F-4D97-AF65-F5344CB8AC3E}">
        <p14:creationId xmlns:p14="http://schemas.microsoft.com/office/powerpoint/2010/main" val="23018730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4BA1-03DF-7488-3483-7EB106E62F06}"/>
              </a:ext>
            </a:extLst>
          </p:cNvPr>
          <p:cNvSpPr>
            <a:spLocks noGrp="1"/>
          </p:cNvSpPr>
          <p:nvPr>
            <p:ph type="title"/>
          </p:nvPr>
        </p:nvSpPr>
        <p:spPr/>
        <p:txBody>
          <a:bodyPr>
            <a:normAutofit fontScale="90000"/>
          </a:bodyPr>
          <a:lstStyle/>
          <a:p>
            <a:r>
              <a:rPr lang="en-US">
                <a:cs typeface="Arial"/>
              </a:rPr>
              <a:t>FAQ-4</a:t>
            </a:r>
            <a:endParaRPr lang="en-US"/>
          </a:p>
        </p:txBody>
      </p:sp>
      <p:sp>
        <p:nvSpPr>
          <p:cNvPr id="3" name="Content Placeholder 2">
            <a:extLst>
              <a:ext uri="{FF2B5EF4-FFF2-40B4-BE49-F238E27FC236}">
                <a16:creationId xmlns:a16="http://schemas.microsoft.com/office/drawing/2014/main" id="{5A6F3EE8-F3D8-F07E-F3A1-C2FB7CF44E6C}"/>
              </a:ext>
            </a:extLst>
          </p:cNvPr>
          <p:cNvSpPr>
            <a:spLocks noGrp="1"/>
          </p:cNvSpPr>
          <p:nvPr>
            <p:ph idx="1"/>
          </p:nvPr>
        </p:nvSpPr>
        <p:spPr>
          <a:xfrm>
            <a:off x="609600" y="1646238"/>
            <a:ext cx="10972800" cy="4525963"/>
          </a:xfrm>
        </p:spPr>
        <p:txBody>
          <a:bodyPr vert="horz" lIns="91440" tIns="45720" rIns="91440" bIns="45720" rtlCol="0" anchor="t">
            <a:noAutofit/>
          </a:bodyPr>
          <a:lstStyle/>
          <a:p>
            <a:pPr marL="0" indent="0">
              <a:spcBef>
                <a:spcPts val="0"/>
              </a:spcBef>
              <a:spcAft>
                <a:spcPts val="1800"/>
              </a:spcAft>
              <a:buNone/>
            </a:pPr>
            <a:r>
              <a:rPr lang="en-US" sz="2000" b="1">
                <a:cs typeface="Arial"/>
              </a:rPr>
              <a:t>Q:</a:t>
            </a:r>
            <a:r>
              <a:rPr lang="en-US" sz="2000">
                <a:cs typeface="Arial"/>
              </a:rPr>
              <a:t> What is the role of the State Medicaid Agency for this application?</a:t>
            </a:r>
          </a:p>
          <a:p>
            <a:pPr marL="0" indent="0">
              <a:spcBef>
                <a:spcPts val="0"/>
              </a:spcBef>
              <a:spcAft>
                <a:spcPts val="1800"/>
              </a:spcAft>
              <a:buNone/>
            </a:pPr>
            <a:r>
              <a:rPr lang="en-US" sz="2000" b="1">
                <a:cs typeface="Arial"/>
              </a:rPr>
              <a:t>A:</a:t>
            </a:r>
            <a:r>
              <a:rPr lang="en-US" sz="2000">
                <a:solidFill>
                  <a:srgbClr val="000000"/>
                </a:solidFill>
                <a:ea typeface="+mn-lt"/>
                <a:cs typeface="+mn-lt"/>
              </a:rPr>
              <a:t> A representative from the State Medicaid agency or agency that manages Medicaid is </a:t>
            </a:r>
            <a:r>
              <a:rPr lang="en-US" sz="2000" b="1">
                <a:solidFill>
                  <a:srgbClr val="000000"/>
                </a:solidFill>
                <a:ea typeface="+mn-lt"/>
                <a:cs typeface="+mn-lt"/>
              </a:rPr>
              <a:t>required to be a full and active participant in the Multistakeholder Council</a:t>
            </a:r>
            <a:r>
              <a:rPr lang="en-US" sz="2000">
                <a:solidFill>
                  <a:srgbClr val="000000"/>
                </a:solidFill>
                <a:ea typeface="+mn-lt"/>
                <a:cs typeface="+mn-lt"/>
              </a:rPr>
              <a:t>. Where possible, they should work to align payment and performance metrics with the initiative's improvement goals and facilitate Medicaid data sharing and analysis with the Cooperative.</a:t>
            </a:r>
          </a:p>
          <a:p>
            <a:pPr marL="0" indent="0">
              <a:spcBef>
                <a:spcPts val="0"/>
              </a:spcBef>
              <a:spcAft>
                <a:spcPts val="1800"/>
              </a:spcAft>
              <a:buNone/>
            </a:pPr>
            <a:r>
              <a:rPr lang="en-US" sz="2000">
                <a:solidFill>
                  <a:srgbClr val="333333"/>
                </a:solidFill>
                <a:ea typeface="+mn-lt"/>
                <a:cs typeface="+mn-lt"/>
              </a:rPr>
              <a:t>The applicant must describe how they will coordinate with state-level convenings of State Medicaid Agencies, payer partners and other stakeholders in Innovation Models from the Centers for Medicare &amp; Medicaid Services Innovation Center (e.g., Making Care Primary Model, States Advancing All-Payer Health Equity Approaches and Development Model).</a:t>
            </a:r>
          </a:p>
          <a:p>
            <a:pPr marL="0" indent="0">
              <a:spcBef>
                <a:spcPts val="0"/>
              </a:spcBef>
              <a:spcAft>
                <a:spcPts val="1800"/>
              </a:spcAft>
              <a:buNone/>
            </a:pPr>
            <a:r>
              <a:rPr lang="en-US" sz="2000">
                <a:solidFill>
                  <a:srgbClr val="333333"/>
                </a:solidFill>
                <a:ea typeface="+mn-lt"/>
                <a:cs typeface="+mn-lt"/>
              </a:rPr>
              <a:t>Applicants </a:t>
            </a:r>
            <a:r>
              <a:rPr lang="en-US" sz="2000" b="1">
                <a:solidFill>
                  <a:srgbClr val="333333"/>
                </a:solidFill>
                <a:ea typeface="+mn-lt"/>
                <a:cs typeface="+mn-lt"/>
              </a:rPr>
              <a:t>must submit a letter of support </a:t>
            </a:r>
            <a:r>
              <a:rPr lang="en-US" sz="2000">
                <a:solidFill>
                  <a:srgbClr val="333333"/>
                </a:solidFill>
                <a:ea typeface="+mn-lt"/>
                <a:cs typeface="+mn-lt"/>
              </a:rPr>
              <a:t>from the State Medicaid Agency. See Section IV. Application and Submission Information for this requirement.</a:t>
            </a:r>
            <a:endParaRPr lang="en-US" sz="2000">
              <a:cs typeface="Arial"/>
            </a:endParaRPr>
          </a:p>
          <a:p>
            <a:pPr>
              <a:spcBef>
                <a:spcPts val="0"/>
              </a:spcBef>
              <a:spcAft>
                <a:spcPts val="1800"/>
              </a:spcAft>
              <a:buNone/>
            </a:pPr>
            <a:endParaRPr lang="en-US" sz="2000"/>
          </a:p>
          <a:p>
            <a:pPr marL="0" indent="0">
              <a:spcBef>
                <a:spcPts val="0"/>
              </a:spcBef>
              <a:spcAft>
                <a:spcPts val="1800"/>
              </a:spcAft>
              <a:buNone/>
            </a:pPr>
            <a:endParaRPr lang="en-US" sz="2000">
              <a:cs typeface="Arial"/>
            </a:endParaRPr>
          </a:p>
        </p:txBody>
      </p:sp>
      <p:sp>
        <p:nvSpPr>
          <p:cNvPr id="4" name="Slide Number Placeholder 3">
            <a:extLst>
              <a:ext uri="{FF2B5EF4-FFF2-40B4-BE49-F238E27FC236}">
                <a16:creationId xmlns:a16="http://schemas.microsoft.com/office/drawing/2014/main" id="{A914CD94-911A-1A2A-B8F0-529D576B5591}"/>
              </a:ext>
            </a:extLst>
          </p:cNvPr>
          <p:cNvSpPr>
            <a:spLocks noGrp="1"/>
          </p:cNvSpPr>
          <p:nvPr>
            <p:ph type="sldNum" sz="quarter" idx="10"/>
          </p:nvPr>
        </p:nvSpPr>
        <p:spPr/>
        <p:txBody>
          <a:bodyPr/>
          <a:lstStyle/>
          <a:p>
            <a:fld id="{85F5B7A5-34A7-4AB0-A34F-A4DF2002FA98}" type="slidenum">
              <a:rPr lang="en-US" smtClean="0"/>
              <a:t>68</a:t>
            </a:fld>
            <a:endParaRPr lang="en-US"/>
          </a:p>
        </p:txBody>
      </p:sp>
    </p:spTree>
    <p:extLst>
      <p:ext uri="{BB962C8B-B14F-4D97-AF65-F5344CB8AC3E}">
        <p14:creationId xmlns:p14="http://schemas.microsoft.com/office/powerpoint/2010/main" val="27159554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4BA1-03DF-7488-3483-7EB106E62F06}"/>
              </a:ext>
            </a:extLst>
          </p:cNvPr>
          <p:cNvSpPr>
            <a:spLocks noGrp="1"/>
          </p:cNvSpPr>
          <p:nvPr>
            <p:ph type="title"/>
          </p:nvPr>
        </p:nvSpPr>
        <p:spPr/>
        <p:txBody>
          <a:bodyPr>
            <a:normAutofit fontScale="90000"/>
          </a:bodyPr>
          <a:lstStyle/>
          <a:p>
            <a:r>
              <a:rPr lang="en-US">
                <a:cs typeface="Arial"/>
              </a:rPr>
              <a:t>FAQ-5</a:t>
            </a:r>
            <a:endParaRPr lang="en-US"/>
          </a:p>
        </p:txBody>
      </p:sp>
      <p:sp>
        <p:nvSpPr>
          <p:cNvPr id="3" name="Content Placeholder 2">
            <a:extLst>
              <a:ext uri="{FF2B5EF4-FFF2-40B4-BE49-F238E27FC236}">
                <a16:creationId xmlns:a16="http://schemas.microsoft.com/office/drawing/2014/main" id="{5A6F3EE8-F3D8-F07E-F3A1-C2FB7CF44E6C}"/>
              </a:ext>
            </a:extLst>
          </p:cNvPr>
          <p:cNvSpPr>
            <a:spLocks noGrp="1"/>
          </p:cNvSpPr>
          <p:nvPr>
            <p:ph idx="1"/>
          </p:nvPr>
        </p:nvSpPr>
        <p:spPr>
          <a:xfrm>
            <a:off x="609600" y="1696205"/>
            <a:ext cx="10960309" cy="4863241"/>
          </a:xfrm>
        </p:spPr>
        <p:txBody>
          <a:bodyPr vert="horz" lIns="91440" tIns="45720" rIns="91440" bIns="45720" rtlCol="0" anchor="t">
            <a:noAutofit/>
          </a:bodyPr>
          <a:lstStyle/>
          <a:p>
            <a:pPr marL="0" indent="0">
              <a:spcBef>
                <a:spcPts val="0"/>
              </a:spcBef>
              <a:spcAft>
                <a:spcPts val="1800"/>
              </a:spcAft>
              <a:buNone/>
            </a:pPr>
            <a:r>
              <a:rPr lang="en-US" sz="2400" b="1">
                <a:cs typeface="Arial"/>
              </a:rPr>
              <a:t>Q:</a:t>
            </a:r>
            <a:r>
              <a:rPr lang="en-US" sz="2400">
                <a:cs typeface="Arial"/>
              </a:rPr>
              <a:t> How many initiatives are the State-based Healthcare Extension Cooperatives expected conduct over the entirety of the 5-year funding period?</a:t>
            </a:r>
          </a:p>
          <a:p>
            <a:pPr marL="0" indent="0">
              <a:spcBef>
                <a:spcPts val="0"/>
              </a:spcBef>
              <a:spcAft>
                <a:spcPts val="1800"/>
              </a:spcAft>
              <a:buNone/>
            </a:pPr>
            <a:r>
              <a:rPr lang="en-US" sz="2400" b="1">
                <a:cs typeface="Arial"/>
              </a:rPr>
              <a:t>A:</a:t>
            </a:r>
            <a:r>
              <a:rPr lang="en-US" sz="2400">
                <a:solidFill>
                  <a:srgbClr val="000000"/>
                </a:solidFill>
                <a:cs typeface="Arial"/>
              </a:rPr>
              <a:t> </a:t>
            </a:r>
            <a:r>
              <a:rPr lang="en-US" sz="2400" b="0" kern="100">
                <a:solidFill>
                  <a:srgbClr val="000000"/>
                </a:solidFill>
                <a:effectLst/>
                <a:ea typeface="Times New Roman" panose="02020603050405020304" pitchFamily="18" charset="0"/>
                <a:cs typeface="Times New Roman"/>
              </a:rPr>
              <a:t>Applicants are to propose </a:t>
            </a:r>
            <a:r>
              <a:rPr lang="en-US" sz="2400" b="1" kern="100">
                <a:solidFill>
                  <a:srgbClr val="000000"/>
                </a:solidFill>
                <a:effectLst/>
                <a:ea typeface="Times New Roman" panose="02020603050405020304" pitchFamily="18" charset="0"/>
                <a:cs typeface="Times New Roman"/>
              </a:rPr>
              <a:t>one initiative </a:t>
            </a:r>
            <a:r>
              <a:rPr lang="en-US" sz="2400" b="0" kern="100">
                <a:solidFill>
                  <a:srgbClr val="000000"/>
                </a:solidFill>
                <a:effectLst/>
                <a:ea typeface="Times New Roman" panose="02020603050405020304" pitchFamily="18" charset="0"/>
                <a:cs typeface="Times New Roman"/>
              </a:rPr>
              <a:t>with </a:t>
            </a:r>
            <a:r>
              <a:rPr lang="en-US" sz="2400" b="1" kern="100">
                <a:solidFill>
                  <a:srgbClr val="000000"/>
                </a:solidFill>
                <a:effectLst/>
                <a:ea typeface="Times New Roman" panose="02020603050405020304" pitchFamily="18" charset="0"/>
                <a:cs typeface="Times New Roman"/>
              </a:rPr>
              <a:t>one behavioral health focus </a:t>
            </a:r>
            <a:r>
              <a:rPr lang="en-US" sz="2400" b="0" kern="100">
                <a:solidFill>
                  <a:srgbClr val="000000"/>
                </a:solidFill>
                <a:effectLst/>
                <a:ea typeface="Times New Roman" panose="02020603050405020304" pitchFamily="18" charset="0"/>
                <a:cs typeface="Times New Roman"/>
              </a:rPr>
              <a:t>but could potentially propose additional activities as long as they are </a:t>
            </a:r>
            <a:r>
              <a:rPr lang="en-US" sz="2400" kern="100">
                <a:solidFill>
                  <a:srgbClr val="000000"/>
                </a:solidFill>
                <a:ea typeface="Times New Roman" panose="02020603050405020304" pitchFamily="18" charset="0"/>
                <a:cs typeface="Times New Roman"/>
              </a:rPr>
              <a:t>responsive </a:t>
            </a:r>
            <a:r>
              <a:rPr lang="en-US" sz="2400" b="0" kern="100">
                <a:solidFill>
                  <a:srgbClr val="000000"/>
                </a:solidFill>
                <a:effectLst/>
                <a:ea typeface="Times New Roman" panose="02020603050405020304" pitchFamily="18" charset="0"/>
                <a:cs typeface="Times New Roman"/>
              </a:rPr>
              <a:t>to NOFO requirements. An initiative may focus on a single area or a combination that will accelerate the implementation of PCOR evidence in practice and can incorporate one or more evidence-based improvements or implementation strategies at multiple levels (e.g. clinical, policy, payment) that may target multiple outcomes.</a:t>
            </a:r>
          </a:p>
          <a:p>
            <a:pPr marL="0" indent="0">
              <a:spcBef>
                <a:spcPts val="0"/>
              </a:spcBef>
              <a:spcAft>
                <a:spcPts val="1800"/>
              </a:spcAft>
              <a:buNone/>
            </a:pPr>
            <a:endParaRPr lang="en-US" sz="2400" kern="100">
              <a:solidFill>
                <a:srgbClr val="000000"/>
              </a:solidFill>
              <a:cs typeface="Times New Roman"/>
            </a:endParaRPr>
          </a:p>
          <a:p>
            <a:pPr marL="0" indent="0" algn="ctr">
              <a:spcBef>
                <a:spcPts val="0"/>
              </a:spcBef>
              <a:spcAft>
                <a:spcPts val="1800"/>
              </a:spcAft>
              <a:buNone/>
            </a:pPr>
            <a:r>
              <a:rPr lang="en-US" sz="2400" kern="100">
                <a:solidFill>
                  <a:srgbClr val="000000"/>
                </a:solidFill>
                <a:cs typeface="Times New Roman"/>
              </a:rPr>
              <a:t>Reminder – please refer to </a:t>
            </a:r>
            <a:r>
              <a:rPr lang="en-US" sz="2400">
                <a:ea typeface="+mn-lt"/>
                <a:cs typeface="+mn-lt"/>
              </a:rPr>
              <a:t>the </a:t>
            </a:r>
            <a:r>
              <a:rPr lang="en-US" sz="2400">
                <a:ea typeface="+mn-lt"/>
                <a:cs typeface="+mn-lt"/>
                <a:hlinkClick r:id="rId3"/>
              </a:rPr>
              <a:t>NOFO</a:t>
            </a:r>
            <a:r>
              <a:rPr lang="en-US" sz="2400">
                <a:ea typeface="+mn-lt"/>
                <a:cs typeface="+mn-lt"/>
              </a:rPr>
              <a:t> as the final source of guidance.</a:t>
            </a:r>
            <a:endParaRPr lang="en-US" sz="2400">
              <a:solidFill>
                <a:srgbClr val="444444"/>
              </a:solidFill>
              <a:cs typeface="Times New Roman"/>
            </a:endParaRPr>
          </a:p>
        </p:txBody>
      </p:sp>
      <p:sp>
        <p:nvSpPr>
          <p:cNvPr id="4" name="Slide Number Placeholder 3">
            <a:extLst>
              <a:ext uri="{FF2B5EF4-FFF2-40B4-BE49-F238E27FC236}">
                <a16:creationId xmlns:a16="http://schemas.microsoft.com/office/drawing/2014/main" id="{A914CD94-911A-1A2A-B8F0-529D576B5591}"/>
              </a:ext>
            </a:extLst>
          </p:cNvPr>
          <p:cNvSpPr>
            <a:spLocks noGrp="1"/>
          </p:cNvSpPr>
          <p:nvPr>
            <p:ph type="sldNum" sz="quarter" idx="10"/>
          </p:nvPr>
        </p:nvSpPr>
        <p:spPr/>
        <p:txBody>
          <a:bodyPr/>
          <a:lstStyle/>
          <a:p>
            <a:fld id="{85F5B7A5-34A7-4AB0-A34F-A4DF2002FA98}" type="slidenum">
              <a:rPr lang="en-US" smtClean="0"/>
              <a:t>69</a:t>
            </a:fld>
            <a:endParaRPr lang="en-US"/>
          </a:p>
        </p:txBody>
      </p:sp>
    </p:spTree>
    <p:extLst>
      <p:ext uri="{BB962C8B-B14F-4D97-AF65-F5344CB8AC3E}">
        <p14:creationId xmlns:p14="http://schemas.microsoft.com/office/powerpoint/2010/main" val="117349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CF0F-BE5E-48AE-BA93-D24642A8B28D}"/>
              </a:ext>
            </a:extLst>
          </p:cNvPr>
          <p:cNvSpPr>
            <a:spLocks noGrp="1"/>
          </p:cNvSpPr>
          <p:nvPr>
            <p:ph type="title"/>
          </p:nvPr>
        </p:nvSpPr>
        <p:spPr>
          <a:xfrm>
            <a:off x="1676400" y="304800"/>
            <a:ext cx="8839200" cy="617884"/>
          </a:xfrm>
        </p:spPr>
        <p:txBody>
          <a:bodyPr>
            <a:normAutofit fontScale="90000"/>
          </a:bodyPr>
          <a:lstStyle/>
          <a:p>
            <a:r>
              <a:rPr lang="en-US"/>
              <a:t>AHRQ’s Healthcare Extension Service</a:t>
            </a:r>
            <a:br>
              <a:rPr lang="en-US"/>
            </a:br>
            <a:r>
              <a:rPr lang="en-US"/>
              <a:t>Goals</a:t>
            </a:r>
          </a:p>
        </p:txBody>
      </p:sp>
      <p:sp>
        <p:nvSpPr>
          <p:cNvPr id="3" name="Content Placeholder 2">
            <a:extLst>
              <a:ext uri="{FF2B5EF4-FFF2-40B4-BE49-F238E27FC236}">
                <a16:creationId xmlns:a16="http://schemas.microsoft.com/office/drawing/2014/main" id="{29FD27C6-E591-404C-ACDB-3C9DE80C9392}"/>
              </a:ext>
            </a:extLst>
          </p:cNvPr>
          <p:cNvSpPr>
            <a:spLocks noGrp="1"/>
          </p:cNvSpPr>
          <p:nvPr>
            <p:ph idx="1"/>
          </p:nvPr>
        </p:nvSpPr>
        <p:spPr>
          <a:xfrm>
            <a:off x="609600" y="1646238"/>
            <a:ext cx="10972800" cy="4525963"/>
          </a:xfrm>
        </p:spPr>
        <p:txBody>
          <a:bodyPr vert="horz" lIns="91440" tIns="45720" rIns="91440" bIns="45720" rtlCol="0" anchor="t">
            <a:noAutofit/>
          </a:bodyPr>
          <a:lstStyle/>
          <a:p>
            <a:r>
              <a:rPr lang="en-US"/>
              <a:t>Accelerate the dissemination and implementation (D&amp;I) of patient-centered outcomes research (PCOR) evidence into practice</a:t>
            </a:r>
          </a:p>
          <a:p>
            <a:r>
              <a:rPr lang="en-US"/>
              <a:t>Improve quality of care within states, healthcare delivery organizations, and populations </a:t>
            </a:r>
            <a:endParaRPr lang="en-US">
              <a:cs typeface="Arial"/>
            </a:endParaRPr>
          </a:p>
          <a:p>
            <a:r>
              <a:rPr lang="en-US"/>
              <a:t>Reduce healthcare disparities among people receiving Medicaid, people who are uninsured, and other people who are medically underserved</a:t>
            </a:r>
            <a:endParaRPr lang="en-US">
              <a:cs typeface="Arial"/>
            </a:endParaRPr>
          </a:p>
          <a:p>
            <a:r>
              <a:rPr lang="en-US"/>
              <a:t>Address barriers and facilitators at multiple levels, such as policy and payment structures, workforce issues, health information technology, and</a:t>
            </a:r>
            <a:r>
              <a:rPr lang="en-US">
                <a:solidFill>
                  <a:srgbClr val="FF0000"/>
                </a:solidFill>
              </a:rPr>
              <a:t> </a:t>
            </a:r>
            <a:r>
              <a:rPr lang="en-US"/>
              <a:t>coordination of improvement activities</a:t>
            </a:r>
            <a:endParaRPr lang="en-US">
              <a:cs typeface="Arial"/>
            </a:endParaRPr>
          </a:p>
          <a:p>
            <a:pPr lvl="1" indent="-337820"/>
            <a:endParaRPr lang="en-US">
              <a:cs typeface="Arial"/>
            </a:endParaRPr>
          </a:p>
          <a:p>
            <a:endParaRPr lang="en-US"/>
          </a:p>
          <a:p>
            <a:pPr lvl="1" indent="-337820"/>
            <a:endParaRPr lang="en-US">
              <a:cs typeface="Arial"/>
            </a:endParaRPr>
          </a:p>
          <a:p>
            <a:endParaRPr lang="en-US"/>
          </a:p>
        </p:txBody>
      </p:sp>
      <p:sp>
        <p:nvSpPr>
          <p:cNvPr id="4" name="Slide Number Placeholder 3">
            <a:extLst>
              <a:ext uri="{FF2B5EF4-FFF2-40B4-BE49-F238E27FC236}">
                <a16:creationId xmlns:a16="http://schemas.microsoft.com/office/drawing/2014/main" id="{0F313EA9-73F5-41BE-8EF7-2E4ACEC5CD88}"/>
              </a:ext>
            </a:extLst>
          </p:cNvPr>
          <p:cNvSpPr>
            <a:spLocks noGrp="1"/>
          </p:cNvSpPr>
          <p:nvPr>
            <p:ph type="sldNum" sz="quarter" idx="4294967295"/>
          </p:nvPr>
        </p:nvSpPr>
        <p:spPr>
          <a:xfrm>
            <a:off x="101346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841BCA-FD23-4F7D-B256-5C0448395375}" type="slidenum">
              <a:rPr lang="en-US" smtClean="0"/>
              <a:pPr/>
              <a:t>7</a:t>
            </a:fld>
            <a:endParaRPr lang="en-US"/>
          </a:p>
        </p:txBody>
      </p:sp>
    </p:spTree>
    <p:extLst>
      <p:ext uri="{BB962C8B-B14F-4D97-AF65-F5344CB8AC3E}">
        <p14:creationId xmlns:p14="http://schemas.microsoft.com/office/powerpoint/2010/main" val="37661403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4BA1-03DF-7488-3483-7EB106E62F06}"/>
              </a:ext>
            </a:extLst>
          </p:cNvPr>
          <p:cNvSpPr>
            <a:spLocks noGrp="1"/>
          </p:cNvSpPr>
          <p:nvPr>
            <p:ph type="title"/>
          </p:nvPr>
        </p:nvSpPr>
        <p:spPr/>
        <p:txBody>
          <a:bodyPr>
            <a:normAutofit fontScale="90000"/>
          </a:bodyPr>
          <a:lstStyle/>
          <a:p>
            <a:r>
              <a:rPr lang="en-US">
                <a:cs typeface="Arial"/>
              </a:rPr>
              <a:t>FAQ-6</a:t>
            </a:r>
            <a:endParaRPr lang="en-US"/>
          </a:p>
        </p:txBody>
      </p:sp>
      <p:sp>
        <p:nvSpPr>
          <p:cNvPr id="3" name="Content Placeholder 2">
            <a:extLst>
              <a:ext uri="{FF2B5EF4-FFF2-40B4-BE49-F238E27FC236}">
                <a16:creationId xmlns:a16="http://schemas.microsoft.com/office/drawing/2014/main" id="{5A6F3EE8-F3D8-F07E-F3A1-C2FB7CF44E6C}"/>
              </a:ext>
            </a:extLst>
          </p:cNvPr>
          <p:cNvSpPr>
            <a:spLocks noGrp="1"/>
          </p:cNvSpPr>
          <p:nvPr>
            <p:ph idx="1"/>
          </p:nvPr>
        </p:nvSpPr>
        <p:spPr/>
        <p:txBody>
          <a:bodyPr vert="horz" lIns="91440" tIns="45720" rIns="91440" bIns="45720" rtlCol="0" anchor="t">
            <a:noAutofit/>
          </a:bodyPr>
          <a:lstStyle/>
          <a:p>
            <a:pPr marL="0" indent="0">
              <a:spcBef>
                <a:spcPts val="0"/>
              </a:spcBef>
              <a:spcAft>
                <a:spcPts val="1200"/>
              </a:spcAft>
              <a:buNone/>
            </a:pPr>
            <a:r>
              <a:rPr lang="en-US" sz="2400" b="1">
                <a:cs typeface="Arial"/>
              </a:rPr>
              <a:t>Q:</a:t>
            </a:r>
            <a:r>
              <a:rPr lang="en-US" sz="2400">
                <a:cs typeface="Arial"/>
              </a:rPr>
              <a:t> For the behavioral health initiative, is a shift in or additional focus appropriate and allowed (within the overall behavioral health focus) if data, stakeholder input, and/or evidence emerges indicates?</a:t>
            </a:r>
          </a:p>
          <a:p>
            <a:pPr marL="0" indent="0">
              <a:spcBef>
                <a:spcPts val="0"/>
              </a:spcBef>
              <a:spcAft>
                <a:spcPts val="1200"/>
              </a:spcAft>
              <a:buNone/>
            </a:pPr>
            <a:r>
              <a:rPr lang="en-US" sz="2400" b="1">
                <a:cs typeface="Arial"/>
              </a:rPr>
              <a:t>A:</a:t>
            </a:r>
            <a:r>
              <a:rPr lang="en-US" sz="2400">
                <a:cs typeface="Arial"/>
              </a:rPr>
              <a:t> </a:t>
            </a:r>
            <a:r>
              <a:rPr lang="en-US" sz="2400" kern="100">
                <a:cs typeface="Times New Roman"/>
              </a:rPr>
              <a:t>A</a:t>
            </a:r>
            <a:r>
              <a:rPr lang="en-US" sz="2400" b="0" kern="100">
                <a:effectLst/>
                <a:ea typeface="Times New Roman" panose="02020603050405020304" pitchFamily="18" charset="0"/>
                <a:cs typeface="Times New Roman"/>
              </a:rPr>
              <a:t>pplicants must describe a process by which the implementation of the evidence-based improvement(s) will be refined throughout the initiative based on input from the Multistakeholder Council, the Healthcare Extension Agents, and data from the Monitoring, Feedback, and Evaluation core.</a:t>
            </a:r>
          </a:p>
          <a:p>
            <a:pPr marL="0" indent="0">
              <a:spcBef>
                <a:spcPts val="0"/>
              </a:spcBef>
              <a:spcAft>
                <a:spcPts val="1200"/>
              </a:spcAft>
              <a:buNone/>
            </a:pPr>
            <a:r>
              <a:rPr lang="en-US" sz="2400">
                <a:cs typeface="Times New Roman"/>
              </a:rPr>
              <a:t>Members of the Multistakeholder Council will provide input during the initiative's implementation, including </a:t>
            </a:r>
            <a:r>
              <a:rPr lang="en-US" sz="2400" b="1">
                <a:cs typeface="Times New Roman"/>
              </a:rPr>
              <a:t>potential adaptations to implementation strategies to enhance its success</a:t>
            </a:r>
            <a:r>
              <a:rPr lang="en-US" sz="2400">
                <a:cs typeface="Times New Roman"/>
              </a:rPr>
              <a:t>. Proposed adaptations to the implementation strategies approved for the grant recipient </a:t>
            </a:r>
            <a:r>
              <a:rPr lang="en-US" sz="2400" b="1">
                <a:cs typeface="Times New Roman"/>
              </a:rPr>
              <a:t>must be within the original scope of the approved grant award</a:t>
            </a:r>
            <a:r>
              <a:rPr lang="en-US" sz="2400">
                <a:cs typeface="Times New Roman"/>
              </a:rPr>
              <a:t>.</a:t>
            </a:r>
          </a:p>
        </p:txBody>
      </p:sp>
      <p:sp>
        <p:nvSpPr>
          <p:cNvPr id="4" name="Slide Number Placeholder 3">
            <a:extLst>
              <a:ext uri="{FF2B5EF4-FFF2-40B4-BE49-F238E27FC236}">
                <a16:creationId xmlns:a16="http://schemas.microsoft.com/office/drawing/2014/main" id="{A914CD94-911A-1A2A-B8F0-529D576B5591}"/>
              </a:ext>
            </a:extLst>
          </p:cNvPr>
          <p:cNvSpPr>
            <a:spLocks noGrp="1"/>
          </p:cNvSpPr>
          <p:nvPr>
            <p:ph type="sldNum" sz="quarter" idx="10"/>
          </p:nvPr>
        </p:nvSpPr>
        <p:spPr/>
        <p:txBody>
          <a:bodyPr/>
          <a:lstStyle/>
          <a:p>
            <a:fld id="{85F5B7A5-34A7-4AB0-A34F-A4DF2002FA98}" type="slidenum">
              <a:rPr lang="en-US" smtClean="0"/>
              <a:t>70</a:t>
            </a:fld>
            <a:endParaRPr lang="en-US"/>
          </a:p>
        </p:txBody>
      </p:sp>
    </p:spTree>
    <p:extLst>
      <p:ext uri="{BB962C8B-B14F-4D97-AF65-F5344CB8AC3E}">
        <p14:creationId xmlns:p14="http://schemas.microsoft.com/office/powerpoint/2010/main" val="2213726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482B-B13C-D8B6-2258-5C6D77BC9AC9}"/>
              </a:ext>
            </a:extLst>
          </p:cNvPr>
          <p:cNvSpPr>
            <a:spLocks noGrp="1"/>
          </p:cNvSpPr>
          <p:nvPr>
            <p:ph type="title"/>
          </p:nvPr>
        </p:nvSpPr>
        <p:spPr/>
        <p:txBody>
          <a:bodyPr>
            <a:normAutofit fontScale="90000"/>
          </a:bodyPr>
          <a:lstStyle/>
          <a:p>
            <a:r>
              <a:rPr lang="en-US">
                <a:cs typeface="Arial"/>
              </a:rPr>
              <a:t>Final Comments</a:t>
            </a:r>
            <a:endParaRPr lang="en-US"/>
          </a:p>
        </p:txBody>
      </p:sp>
      <p:sp>
        <p:nvSpPr>
          <p:cNvPr id="3" name="Content Placeholder 2">
            <a:extLst>
              <a:ext uri="{FF2B5EF4-FFF2-40B4-BE49-F238E27FC236}">
                <a16:creationId xmlns:a16="http://schemas.microsoft.com/office/drawing/2014/main" id="{1F76D47B-F093-7C44-677E-780F98E0FFC8}"/>
              </a:ext>
            </a:extLst>
          </p:cNvPr>
          <p:cNvSpPr>
            <a:spLocks noGrp="1"/>
          </p:cNvSpPr>
          <p:nvPr>
            <p:ph idx="1"/>
          </p:nvPr>
        </p:nvSpPr>
        <p:spPr>
          <a:xfrm>
            <a:off x="609600" y="1484243"/>
            <a:ext cx="10972800" cy="5068957"/>
          </a:xfrm>
        </p:spPr>
        <p:txBody>
          <a:bodyPr vert="horz" lIns="91440" tIns="45720" rIns="91440" bIns="45720" rtlCol="0" anchor="t">
            <a:normAutofit fontScale="77500" lnSpcReduction="20000"/>
          </a:bodyPr>
          <a:lstStyle/>
          <a:p>
            <a:r>
              <a:rPr lang="en-US" sz="3200" dirty="0">
                <a:cs typeface="Arial"/>
              </a:rPr>
              <a:t>Important Due Dates:</a:t>
            </a:r>
          </a:p>
          <a:p>
            <a:pPr lvl="1" indent="-337820"/>
            <a:r>
              <a:rPr lang="en-US" sz="2800" dirty="0">
                <a:cs typeface="Arial"/>
              </a:rPr>
              <a:t>Letter of Intent: </a:t>
            </a:r>
            <a:r>
              <a:rPr lang="en-US" sz="2800" b="1" dirty="0">
                <a:cs typeface="Arial"/>
              </a:rPr>
              <a:t>December 6, 2024 (encouraged, but not required)</a:t>
            </a:r>
          </a:p>
          <a:p>
            <a:pPr lvl="1" indent="-337820"/>
            <a:r>
              <a:rPr lang="en-US" sz="2800" dirty="0">
                <a:cs typeface="Arial"/>
              </a:rPr>
              <a:t>Application Due Date: </a:t>
            </a:r>
            <a:r>
              <a:rPr lang="en-US" sz="2800" b="1" dirty="0">
                <a:cs typeface="Arial"/>
              </a:rPr>
              <a:t>January 6, 2025, 5 PM local time of the applicant organization</a:t>
            </a:r>
          </a:p>
          <a:p>
            <a:pPr lvl="1" indent="-337820"/>
            <a:endParaRPr lang="en-US" sz="2800" dirty="0">
              <a:cs typeface="Arial"/>
            </a:endParaRPr>
          </a:p>
          <a:p>
            <a:pPr indent="-337820"/>
            <a:r>
              <a:rPr lang="en-US" sz="3200" dirty="0">
                <a:cs typeface="Arial"/>
              </a:rPr>
              <a:t>Please email questions:</a:t>
            </a:r>
          </a:p>
          <a:p>
            <a:pPr lvl="1" indent="-337820"/>
            <a:r>
              <a:rPr lang="en-US" sz="2800" b="0" i="0" u="none" strike="noStrike" baseline="0" dirty="0">
                <a:solidFill>
                  <a:srgbClr val="000000"/>
                </a:solidFill>
              </a:rPr>
              <a:t>Scientific/research questions: </a:t>
            </a:r>
            <a:r>
              <a:rPr lang="en-US" sz="2800" dirty="0">
                <a:ea typeface="+mn-lt"/>
                <a:cs typeface="+mn-lt"/>
                <a:hlinkClick r:id="rId2"/>
              </a:rPr>
              <a:t>AHRQ_HES@ahrq.hhs.gov</a:t>
            </a:r>
            <a:endParaRPr lang="en-US" sz="2800" dirty="0">
              <a:ea typeface="+mn-lt"/>
              <a:cs typeface="+mn-lt"/>
            </a:endParaRPr>
          </a:p>
          <a:p>
            <a:pPr lvl="1" indent="-337820"/>
            <a:r>
              <a:rPr lang="en-US" sz="2800" b="0" i="0" u="none" strike="noStrike" baseline="0" dirty="0">
                <a:solidFill>
                  <a:srgbClr val="000000"/>
                </a:solidFill>
              </a:rPr>
              <a:t>Peer review questions: </a:t>
            </a:r>
            <a:r>
              <a:rPr lang="en-US" sz="2800" b="0" i="0" u="sng" strike="noStrike" baseline="0" dirty="0">
                <a:solidFill>
                  <a:srgbClr val="0000FF"/>
                </a:solidFill>
              </a:rPr>
              <a:t>DSR@ahrq.hhs.gov </a:t>
            </a:r>
            <a:endParaRPr lang="en-US" sz="2800" dirty="0">
              <a:solidFill>
                <a:srgbClr val="000000"/>
              </a:solidFill>
            </a:endParaRPr>
          </a:p>
          <a:p>
            <a:pPr lvl="1" indent="-337820"/>
            <a:r>
              <a:rPr lang="fr-FR" sz="2800" b="0" i="0" u="none" strike="noStrike" baseline="0" dirty="0">
                <a:solidFill>
                  <a:srgbClr val="000000"/>
                </a:solidFill>
              </a:rPr>
              <a:t>Financial/</a:t>
            </a:r>
            <a:r>
              <a:rPr lang="fr-FR" sz="2800" b="0" i="0" u="none" strike="noStrike" baseline="0" dirty="0" err="1">
                <a:solidFill>
                  <a:srgbClr val="000000"/>
                </a:solidFill>
              </a:rPr>
              <a:t>grants</a:t>
            </a:r>
            <a:r>
              <a:rPr lang="fr-FR" sz="2800" b="0" i="0" u="none" strike="noStrike" baseline="0" dirty="0">
                <a:solidFill>
                  <a:srgbClr val="000000"/>
                </a:solidFill>
              </a:rPr>
              <a:t> management questions: </a:t>
            </a:r>
            <a:r>
              <a:rPr lang="fr-FR" sz="2800" b="0" i="0" u="sng" strike="noStrike" baseline="0" dirty="0">
                <a:solidFill>
                  <a:srgbClr val="0000FF"/>
                </a:solidFill>
              </a:rPr>
              <a:t>Janene.Dyson@ahrq.hhs.gov </a:t>
            </a:r>
            <a:endParaRPr lang="fr-FR" sz="2800" b="0" i="0" u="none" strike="noStrike" baseline="0" dirty="0">
              <a:solidFill>
                <a:srgbClr val="000000"/>
              </a:solidFill>
            </a:endParaRPr>
          </a:p>
          <a:p>
            <a:endParaRPr lang="en-US" sz="1800" b="0" i="0" u="none" strike="noStrike" baseline="0" dirty="0">
              <a:solidFill>
                <a:srgbClr val="000000"/>
              </a:solidFill>
              <a:latin typeface="Arial" panose="020B0604020202020204" pitchFamily="34" charset="0"/>
            </a:endParaRPr>
          </a:p>
          <a:p>
            <a:r>
              <a:rPr lang="en-US" sz="3200" dirty="0">
                <a:ea typeface="+mn-lt"/>
                <a:cs typeface="+mn-lt"/>
              </a:rPr>
              <a:t>This presentation will be posted on the AHRQ website </a:t>
            </a:r>
            <a:r>
              <a:rPr lang="en-US" sz="3200" dirty="0"/>
              <a:t>at </a:t>
            </a:r>
            <a:r>
              <a:rPr lang="en-US" sz="3200" dirty="0">
                <a:hlinkClick r:id="rId3"/>
              </a:rPr>
              <a:t>Notice of Funding Opportunities | Agency for Healthcare Research and Quality (ahrq.gov)</a:t>
            </a:r>
            <a:r>
              <a:rPr lang="en-US" sz="3200" dirty="0">
                <a:ea typeface="+mn-lt"/>
                <a:cs typeface="+mn-lt"/>
              </a:rPr>
              <a:t> </a:t>
            </a:r>
          </a:p>
          <a:p>
            <a:endParaRPr lang="en-US" sz="3200" dirty="0">
              <a:ea typeface="+mn-lt"/>
              <a:cs typeface="+mn-lt"/>
            </a:endParaRPr>
          </a:p>
          <a:p>
            <a:r>
              <a:rPr lang="en-US" sz="3200" dirty="0">
                <a:ea typeface="+mn-lt"/>
                <a:cs typeface="+mn-lt"/>
              </a:rPr>
              <a:t>Refer to the </a:t>
            </a:r>
            <a:r>
              <a:rPr lang="en-US" sz="3200" dirty="0">
                <a:ea typeface="+mn-lt"/>
                <a:cs typeface="+mn-lt"/>
                <a:hlinkClick r:id="rId4"/>
              </a:rPr>
              <a:t>NOFO</a:t>
            </a:r>
            <a:r>
              <a:rPr lang="en-US" sz="3200" dirty="0">
                <a:ea typeface="+mn-lt"/>
                <a:cs typeface="+mn-lt"/>
              </a:rPr>
              <a:t> as the final source of guidance</a:t>
            </a:r>
          </a:p>
        </p:txBody>
      </p:sp>
      <p:sp>
        <p:nvSpPr>
          <p:cNvPr id="4" name="Slide Number Placeholder 3">
            <a:extLst>
              <a:ext uri="{FF2B5EF4-FFF2-40B4-BE49-F238E27FC236}">
                <a16:creationId xmlns:a16="http://schemas.microsoft.com/office/drawing/2014/main" id="{5E0959B3-70B4-752A-2F63-1CDF24DA5A89}"/>
              </a:ext>
            </a:extLst>
          </p:cNvPr>
          <p:cNvSpPr>
            <a:spLocks noGrp="1"/>
          </p:cNvSpPr>
          <p:nvPr>
            <p:ph type="sldNum" sz="quarter" idx="10"/>
          </p:nvPr>
        </p:nvSpPr>
        <p:spPr/>
        <p:txBody>
          <a:bodyPr/>
          <a:lstStyle/>
          <a:p>
            <a:fld id="{85F5B7A5-34A7-4AB0-A34F-A4DF2002FA98}" type="slidenum">
              <a:rPr lang="en-US" smtClean="0"/>
              <a:t>71</a:t>
            </a:fld>
            <a:endParaRPr lang="en-US"/>
          </a:p>
        </p:txBody>
      </p:sp>
    </p:spTree>
    <p:extLst>
      <p:ext uri="{BB962C8B-B14F-4D97-AF65-F5344CB8AC3E}">
        <p14:creationId xmlns:p14="http://schemas.microsoft.com/office/powerpoint/2010/main" val="294708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F520EE-5BBC-8722-C77D-314596203DF4}"/>
              </a:ext>
            </a:extLst>
          </p:cNvPr>
          <p:cNvSpPr>
            <a:spLocks noGrp="1"/>
          </p:cNvSpPr>
          <p:nvPr>
            <p:ph type="title"/>
          </p:nvPr>
        </p:nvSpPr>
        <p:spPr>
          <a:xfrm>
            <a:off x="1676400" y="-617884"/>
            <a:ext cx="8839200" cy="617884"/>
          </a:xfrm>
        </p:spPr>
        <p:txBody>
          <a:bodyPr vert="horz" lIns="91440" tIns="45720" rIns="91440" bIns="45720" rtlCol="0" anchor="b">
            <a:normAutofit fontScale="90000"/>
          </a:bodyPr>
          <a:lstStyle/>
          <a:p>
            <a:pPr marL="0" indent="0"/>
            <a:r>
              <a:rPr lang="en-US" dirty="0"/>
              <a:t>THANK YOU!</a:t>
            </a:r>
          </a:p>
        </p:txBody>
      </p:sp>
      <p:sp>
        <p:nvSpPr>
          <p:cNvPr id="3" name="Content Placeholder 2">
            <a:extLst>
              <a:ext uri="{FF2B5EF4-FFF2-40B4-BE49-F238E27FC236}">
                <a16:creationId xmlns:a16="http://schemas.microsoft.com/office/drawing/2014/main" id="{26E43439-6993-CF38-B447-7FCBEA82FB76}"/>
              </a:ext>
            </a:extLst>
          </p:cNvPr>
          <p:cNvSpPr>
            <a:spLocks noGrp="1"/>
          </p:cNvSpPr>
          <p:nvPr>
            <p:ph idx="1"/>
          </p:nvPr>
        </p:nvSpPr>
        <p:spPr/>
        <p:txBody>
          <a:bodyPr/>
          <a:lstStyle/>
          <a:p>
            <a:pPr marL="0" indent="0" algn="ctr">
              <a:buNone/>
            </a:pPr>
            <a:endParaRPr lang="en-US" sz="3600" dirty="0"/>
          </a:p>
          <a:p>
            <a:pPr marL="0" indent="0" algn="ctr">
              <a:buNone/>
            </a:pPr>
            <a:endParaRPr lang="en-US" sz="3600" dirty="0"/>
          </a:p>
          <a:p>
            <a:pPr marL="0" indent="0" algn="ctr">
              <a:buNone/>
            </a:pPr>
            <a:r>
              <a:rPr lang="en-US" sz="3600" b="1" dirty="0"/>
              <a:t>THANK YOU!</a:t>
            </a:r>
          </a:p>
          <a:p>
            <a:endParaRPr lang="en-US" dirty="0"/>
          </a:p>
        </p:txBody>
      </p:sp>
      <p:sp>
        <p:nvSpPr>
          <p:cNvPr id="4" name="Slide Number Placeholder 3">
            <a:extLst>
              <a:ext uri="{FF2B5EF4-FFF2-40B4-BE49-F238E27FC236}">
                <a16:creationId xmlns:a16="http://schemas.microsoft.com/office/drawing/2014/main" id="{9B1F8A66-C600-5242-FE62-6F573A5865C0}"/>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72</a:t>
            </a:fld>
            <a:endParaRPr lang="en-US"/>
          </a:p>
        </p:txBody>
      </p:sp>
    </p:spTree>
    <p:extLst>
      <p:ext uri="{BB962C8B-B14F-4D97-AF65-F5344CB8AC3E}">
        <p14:creationId xmlns:p14="http://schemas.microsoft.com/office/powerpoint/2010/main" val="46153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CF0F-BE5E-48AE-BA93-D24642A8B28D}"/>
              </a:ext>
            </a:extLst>
          </p:cNvPr>
          <p:cNvSpPr>
            <a:spLocks noGrp="1"/>
          </p:cNvSpPr>
          <p:nvPr>
            <p:ph type="title"/>
          </p:nvPr>
        </p:nvSpPr>
        <p:spPr>
          <a:xfrm>
            <a:off x="1676400" y="304800"/>
            <a:ext cx="8839200" cy="617884"/>
          </a:xfrm>
        </p:spPr>
        <p:txBody>
          <a:bodyPr>
            <a:normAutofit fontScale="90000"/>
          </a:bodyPr>
          <a:lstStyle/>
          <a:p>
            <a:r>
              <a:rPr lang="en-US" dirty="0"/>
              <a:t>Healthcare Extension Service</a:t>
            </a:r>
            <a:br>
              <a:rPr lang="en-US" dirty="0"/>
            </a:br>
            <a:r>
              <a:rPr lang="en-US" dirty="0"/>
              <a:t>Key Features</a:t>
            </a:r>
          </a:p>
        </p:txBody>
      </p:sp>
      <p:sp>
        <p:nvSpPr>
          <p:cNvPr id="3" name="Content Placeholder 2">
            <a:extLst>
              <a:ext uri="{FF2B5EF4-FFF2-40B4-BE49-F238E27FC236}">
                <a16:creationId xmlns:a16="http://schemas.microsoft.com/office/drawing/2014/main" id="{29FD27C6-E591-404C-ACDB-3C9DE80C9392}"/>
              </a:ext>
            </a:extLst>
          </p:cNvPr>
          <p:cNvSpPr>
            <a:spLocks noGrp="1"/>
          </p:cNvSpPr>
          <p:nvPr>
            <p:ph idx="1"/>
          </p:nvPr>
        </p:nvSpPr>
        <p:spPr>
          <a:xfrm>
            <a:off x="609600" y="1689370"/>
            <a:ext cx="4941534" cy="4482831"/>
          </a:xfrm>
        </p:spPr>
        <p:txBody>
          <a:bodyPr vert="horz" lIns="91440" tIns="45720" rIns="91440" bIns="45720" rtlCol="0" anchor="t">
            <a:noAutofit/>
          </a:bodyPr>
          <a:lstStyle/>
          <a:p>
            <a:r>
              <a:rPr lang="en-US"/>
              <a:t>Modeled after the Agricultural Extension Service</a:t>
            </a:r>
            <a:endParaRPr lang="en-US">
              <a:cs typeface="Arial"/>
            </a:endParaRPr>
          </a:p>
          <a:p>
            <a:r>
              <a:rPr lang="en-US"/>
              <a:t>Incorporates principles of Learning Health Systems</a:t>
            </a:r>
            <a:endParaRPr lang="en-US">
              <a:cs typeface="Arial"/>
            </a:endParaRPr>
          </a:p>
          <a:p>
            <a:r>
              <a:rPr lang="en-US"/>
              <a:t>Guided by AHRQ’s </a:t>
            </a:r>
            <a:br>
              <a:rPr lang="en-US"/>
            </a:br>
            <a:r>
              <a:rPr lang="en-US"/>
              <a:t>Patient Centered Outcomes Research Trust Fund (PCORTF) Strategic Framework</a:t>
            </a:r>
            <a:endParaRPr lang="en-US">
              <a:cs typeface="Arial"/>
            </a:endParaRPr>
          </a:p>
          <a:p>
            <a:endParaRPr lang="en-US"/>
          </a:p>
          <a:p>
            <a:endParaRPr lang="en-US"/>
          </a:p>
          <a:p>
            <a:endParaRPr lang="en-US"/>
          </a:p>
        </p:txBody>
      </p:sp>
      <p:sp>
        <p:nvSpPr>
          <p:cNvPr id="4" name="Slide Number Placeholder 3">
            <a:extLst>
              <a:ext uri="{FF2B5EF4-FFF2-40B4-BE49-F238E27FC236}">
                <a16:creationId xmlns:a16="http://schemas.microsoft.com/office/drawing/2014/main" id="{0F313EA9-73F5-41BE-8EF7-2E4ACEC5CD88}"/>
              </a:ext>
            </a:extLst>
          </p:cNvPr>
          <p:cNvSpPr>
            <a:spLocks noGrp="1"/>
          </p:cNvSpPr>
          <p:nvPr>
            <p:ph type="sldNum" sz="quarter" idx="4294967295"/>
          </p:nvPr>
        </p:nvSpPr>
        <p:spPr>
          <a:xfrm>
            <a:off x="101346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841BCA-FD23-4F7D-B256-5C0448395375}" type="slidenum">
              <a:rPr lang="en-US" smtClean="0"/>
              <a:pPr/>
              <a:t>8</a:t>
            </a:fld>
            <a:endParaRPr lang="en-US"/>
          </a:p>
        </p:txBody>
      </p:sp>
      <p:pic>
        <p:nvPicPr>
          <p:cNvPr id="5" name="Picture 4" descr="A diagram of 3 overlapping circles. One circle is State-based cooperatives: Use PCOR evidence to improve care for the medically underserved. A second circle is National Evaluation Center: Develop data, measures, and methods for assessment. Deliver Summary report. The third circle is National Coordinating Center: Provide technical assistance to cooperatives, establish learning networks. The overlapping part is Goal: Accelerate implementation of PCOR evidence into practice.">
            <a:extLst>
              <a:ext uri="{FF2B5EF4-FFF2-40B4-BE49-F238E27FC236}">
                <a16:creationId xmlns:a16="http://schemas.microsoft.com/office/drawing/2014/main" id="{A994DE72-8457-D871-168A-82F310A71ACF}"/>
              </a:ext>
            </a:extLst>
          </p:cNvPr>
          <p:cNvPicPr>
            <a:picLocks noChangeAspect="1"/>
          </p:cNvPicPr>
          <p:nvPr/>
        </p:nvPicPr>
        <p:blipFill>
          <a:blip r:embed="rId3">
            <a:extLst>
              <a:ext uri="{28A0092B-C50C-407E-A947-70E740481C1C}">
                <a14:useLocalDpi xmlns:a14="http://schemas.microsoft.com/office/drawing/2010/main" val="0"/>
              </a:ext>
            </a:extLst>
          </a:blip>
          <a:srcRect t="11051" r="308" b="-1598"/>
          <a:stretch/>
        </p:blipFill>
        <p:spPr>
          <a:xfrm>
            <a:off x="6094528" y="1278651"/>
            <a:ext cx="5481375" cy="5614922"/>
          </a:xfrm>
          <a:prstGeom prst="rect">
            <a:avLst/>
          </a:prstGeom>
        </p:spPr>
      </p:pic>
    </p:spTree>
    <p:extLst>
      <p:ext uri="{BB962C8B-B14F-4D97-AF65-F5344CB8AC3E}">
        <p14:creationId xmlns:p14="http://schemas.microsoft.com/office/powerpoint/2010/main" val="421708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98E6-C23C-2D0C-B174-4F57812AFAA5}"/>
              </a:ext>
            </a:extLst>
          </p:cNvPr>
          <p:cNvSpPr>
            <a:spLocks noGrp="1"/>
          </p:cNvSpPr>
          <p:nvPr>
            <p:ph type="ctrTitle"/>
          </p:nvPr>
        </p:nvSpPr>
        <p:spPr>
          <a:xfrm>
            <a:off x="914400" y="1981200"/>
            <a:ext cx="10363200" cy="2667000"/>
          </a:xfrm>
        </p:spPr>
        <p:txBody>
          <a:bodyPr>
            <a:normAutofit fontScale="90000"/>
          </a:bodyPr>
          <a:lstStyle/>
          <a:p>
            <a:r>
              <a:rPr lang="en-US" sz="3600" dirty="0">
                <a:latin typeface="Arial"/>
                <a:cs typeface="Arial"/>
              </a:rPr>
              <a:t>State-based Healthcare Extension Cooperatives to Accelerate Implementation of Actionable Knowledge into Practice (U19)</a:t>
            </a:r>
            <a:br>
              <a:rPr lang="en-US" sz="3600" dirty="0">
                <a:latin typeface="Arial"/>
                <a:cs typeface="Arial"/>
              </a:rPr>
            </a:br>
            <a:r>
              <a:rPr lang="en-US" dirty="0">
                <a:hlinkClick r:id="rId2"/>
              </a:rPr>
              <a:t>RFA-HS-24-004</a:t>
            </a:r>
            <a:br>
              <a:rPr lang="en-US" dirty="0"/>
            </a:br>
            <a:endParaRPr lang="en-US" dirty="0"/>
          </a:p>
        </p:txBody>
      </p:sp>
      <p:sp>
        <p:nvSpPr>
          <p:cNvPr id="4" name="Slide Number Placeholder 3">
            <a:extLst>
              <a:ext uri="{FF2B5EF4-FFF2-40B4-BE49-F238E27FC236}">
                <a16:creationId xmlns:a16="http://schemas.microsoft.com/office/drawing/2014/main" id="{6A23F8F4-70D6-B9EE-4B26-512A21BF52EB}"/>
              </a:ext>
            </a:extLst>
          </p:cNvPr>
          <p:cNvSpPr>
            <a:spLocks noGrp="1"/>
          </p:cNvSpPr>
          <p:nvPr>
            <p:ph type="sldNum" sz="quarter" idx="10"/>
          </p:nvPr>
        </p:nvSpPr>
        <p:spPr/>
        <p:txBody>
          <a:bodyPr/>
          <a:lstStyle/>
          <a:p>
            <a:fld id="{85F5B7A5-34A7-4AB0-A34F-A4DF2002FA98}" type="slidenum">
              <a:rPr lang="en-US" smtClean="0"/>
              <a:t>9</a:t>
            </a:fld>
            <a:endParaRPr lang="en-US"/>
          </a:p>
        </p:txBody>
      </p:sp>
    </p:spTree>
    <p:extLst>
      <p:ext uri="{BB962C8B-B14F-4D97-AF65-F5344CB8AC3E}">
        <p14:creationId xmlns:p14="http://schemas.microsoft.com/office/powerpoint/2010/main" val="1495375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1C609989F5F246B913770D056BFE31" ma:contentTypeVersion="13" ma:contentTypeDescription="Create a new document." ma:contentTypeScope="" ma:versionID="73563e63d9b52565dc60bda42ca18cb0">
  <xsd:schema xmlns:xsd="http://www.w3.org/2001/XMLSchema" xmlns:xs="http://www.w3.org/2001/XMLSchema" xmlns:p="http://schemas.microsoft.com/office/2006/metadata/properties" xmlns:ns2="373c1fbc-c37b-4b33-9212-4a173050f30e" xmlns:ns3="9f15674c-28a1-4a9d-9420-8389979bc9dc" targetNamespace="http://schemas.microsoft.com/office/2006/metadata/properties" ma:root="true" ma:fieldsID="842ef623e4b6f209856da6fc506fb8dd" ns2:_="" ns3:_="">
    <xsd:import namespace="373c1fbc-c37b-4b33-9212-4a173050f30e"/>
    <xsd:import namespace="9f15674c-28a1-4a9d-9420-8389979bc9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3c1fbc-c37b-4b33-9212-4a173050f3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15674c-28a1-4a9d-9420-8389979bc9d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78f4f59-dc58-4745-8819-2bb275daf682}" ma:internalName="TaxCatchAll" ma:showField="CatchAllData" ma:web="9f15674c-28a1-4a9d-9420-8389979bc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f15674c-28a1-4a9d-9420-8389979bc9dc" xsi:nil="true"/>
    <lcf76f155ced4ddcb4097134ff3c332f xmlns="373c1fbc-c37b-4b33-9212-4a173050f3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1DB51C-E750-41EA-A94B-F1F9F6C64802}">
  <ds:schemaRefs>
    <ds:schemaRef ds:uri="http://schemas.microsoft.com/sharepoint/v3/contenttype/forms"/>
  </ds:schemaRefs>
</ds:datastoreItem>
</file>

<file path=customXml/itemProps2.xml><?xml version="1.0" encoding="utf-8"?>
<ds:datastoreItem xmlns:ds="http://schemas.openxmlformats.org/officeDocument/2006/customXml" ds:itemID="{37540AB0-D32F-4DB4-993F-BC2F5D6E2535}">
  <ds:schemaRefs>
    <ds:schemaRef ds:uri="373c1fbc-c37b-4b33-9212-4a173050f30e"/>
    <ds:schemaRef ds:uri="9f15674c-28a1-4a9d-9420-8389979bc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2A69179-44FC-47E3-8B44-6A4CC3FC9FB1}">
  <ds:schemaRefs>
    <ds:schemaRef ds:uri="373c1fbc-c37b-4b33-9212-4a173050f30e"/>
    <ds:schemaRef ds:uri="9f15674c-28a1-4a9d-9420-8389979bc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8673</TotalTime>
  <Words>13446</Words>
  <Application>Microsoft Office PowerPoint</Application>
  <PresentationFormat>Widescreen</PresentationFormat>
  <Paragraphs>884</Paragraphs>
  <Slides>72</Slides>
  <Notes>31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72</vt:i4>
      </vt:variant>
    </vt:vector>
  </HeadingPairs>
  <TitlesOfParts>
    <vt:vector size="79" baseType="lpstr">
      <vt:lpstr>Arial</vt:lpstr>
      <vt:lpstr>Calibri</vt:lpstr>
      <vt:lpstr>Helvetica Neue</vt:lpstr>
      <vt:lpstr>Segoe UI</vt:lpstr>
      <vt:lpstr>1_Office Theme</vt:lpstr>
      <vt:lpstr>Custom Design</vt:lpstr>
      <vt:lpstr>Custom Design</vt:lpstr>
      <vt:lpstr>State-based Healthcare Extension Cooperatives to Accelerate Implementation of Actionable Knowledge into Practice (U19)</vt:lpstr>
      <vt:lpstr> Zoom information   Meeting link: https://ahrq-hhs.zoomgov.com/j/1603963768?pwd=u0X0CZHq5JgloE6VY8LFUouoKNw5H9.1 Passcode: 457623 Or One tap mobile :     +16692545252,,1603963768#,,,,*457623# US (San Jose)     +16468287666,,1603963768#,,,,*457623# US (New York) Or Telephone:     Dial(for higher quality, dial a number based on your current location):     +1 669 254 5252 US (San Jose)     +1 646 828 7666 US (New York)     +1 646 964 1167 US (US Spanish Line)     +1 669 216 1590 US (San Jose)     +1 415 449 4000 US (US Spanish Line)     +1 551 285 1373 US (New Jersey) Webinar ID: 160 396 3768 Passcode: 457623     International numbers available: https://ahrq-hhs.zoomgov.com/u/amEf638v3  If you are having connection issues, please email: AHRQ_HES@ahrq.hhs.gov</vt:lpstr>
      <vt:lpstr>Agenda</vt:lpstr>
      <vt:lpstr>Presenters</vt:lpstr>
      <vt:lpstr>Contact Information for AHRQ Staff</vt:lpstr>
      <vt:lpstr>AHRQ’s Healthcare Extension Service</vt:lpstr>
      <vt:lpstr>AHRQ’s Healthcare Extension Service Goals</vt:lpstr>
      <vt:lpstr>Healthcare Extension Service Key Features</vt:lpstr>
      <vt:lpstr>State-based Healthcare Extension Cooperatives to Accelerate Implementation of Actionable Knowledge into Practice (U19) RFA-HS-24-004 </vt:lpstr>
      <vt:lpstr>Purpose and Objective</vt:lpstr>
      <vt:lpstr>Cooperative Structure</vt:lpstr>
      <vt:lpstr>NOFO: Key Dates</vt:lpstr>
      <vt:lpstr>Award Information</vt:lpstr>
      <vt:lpstr>Letter of Intent  Due December 6, 2024</vt:lpstr>
      <vt:lpstr>OVERVIEW OF NOFO REQUIREMENTS</vt:lpstr>
      <vt:lpstr>Engagement, Training, Education, and Assistance Core: Requirements</vt:lpstr>
      <vt:lpstr>Engagement, Training, Education, and Assistance Core: Healthcare Extension Agents</vt:lpstr>
      <vt:lpstr>Engagement, Training, Education, and Assistance Core: Activities</vt:lpstr>
      <vt:lpstr>Engagement, Training, Education, and Assistance Core: Purpose</vt:lpstr>
      <vt:lpstr>2. Monitoring, Feedback and Evaluation Core</vt:lpstr>
      <vt:lpstr>Monitoring, Feedback, and Evaluation Core: Requirements</vt:lpstr>
      <vt:lpstr>Monitoring, Feedback, and Evaluation Core: Monitoring</vt:lpstr>
      <vt:lpstr>Monitoring, Feedback, and Evaluation Core: Feedback and Improvement</vt:lpstr>
      <vt:lpstr>Monitoring, Feedback, and Evaluation Core: Implementation and Impact</vt:lpstr>
      <vt:lpstr>3. Administrative Core</vt:lpstr>
      <vt:lpstr>Administrative Core:  Requirements </vt:lpstr>
      <vt:lpstr>Administrative Core:  Coordination</vt:lpstr>
      <vt:lpstr>Administrative Core:  Multistakeholder Council responsibilities </vt:lpstr>
      <vt:lpstr>Administrative Core:  Multistakeholder Council responsibilities (cont'd) </vt:lpstr>
      <vt:lpstr>Administrative Core:  Multistakeholder Council membership </vt:lpstr>
      <vt:lpstr>Behavioral Health Initiative</vt:lpstr>
      <vt:lpstr>NOFO Requirement:  Behavioral Health Initiative definitions</vt:lpstr>
      <vt:lpstr>NOFO Requirement:  Behavioral Health Initiative details</vt:lpstr>
      <vt:lpstr>Research Strategy:  Required Elements</vt:lpstr>
      <vt:lpstr>Research Strategy Element:  Overall </vt:lpstr>
      <vt:lpstr>Research Strategy Element:  Administrative Core </vt:lpstr>
      <vt:lpstr>Letters of Support:  Administrative Core</vt:lpstr>
      <vt:lpstr>Research Strategy Element: Engagement, Training, Education, and Assistance Core</vt:lpstr>
      <vt:lpstr>Research Strategy Element: Monitoring, Feedback, and Evaluation Core</vt:lpstr>
      <vt:lpstr>Research Strategy:  Behavioral Health Initiative</vt:lpstr>
      <vt:lpstr>Eligibility Information</vt:lpstr>
      <vt:lpstr>Eligible Organizations</vt:lpstr>
      <vt:lpstr>Additional Information on Eligibility</vt:lpstr>
      <vt:lpstr>Budget Requirements</vt:lpstr>
      <vt:lpstr>Application review Process</vt:lpstr>
      <vt:lpstr>Review Criteria</vt:lpstr>
      <vt:lpstr>Overall Impact Score</vt:lpstr>
      <vt:lpstr>Scored Review Criteria</vt:lpstr>
      <vt:lpstr>Scored Review Criteria: Significance</vt:lpstr>
      <vt:lpstr>Scored Review Criteria: Investigator(s)</vt:lpstr>
      <vt:lpstr>Scored Review Criteria: Innovation</vt:lpstr>
      <vt:lpstr>Scored Review Criteria: Approach</vt:lpstr>
      <vt:lpstr>Scored Review Criteria: Environment</vt:lpstr>
      <vt:lpstr>Review Criteria - Engagement, Training, Education, and Assistance Core</vt:lpstr>
      <vt:lpstr>Review Criteria - Monitoring, Feedback, and Evaluation Core</vt:lpstr>
      <vt:lpstr>Review Criteria - Administrative Core</vt:lpstr>
      <vt:lpstr>Review Criteria - Initiative</vt:lpstr>
      <vt:lpstr>Additional Review Criteria</vt:lpstr>
      <vt:lpstr>Funding Decision Considerations</vt:lpstr>
      <vt:lpstr>Required Performance Measures: Reach</vt:lpstr>
      <vt:lpstr>Required Performance Measures: Structure and Process </vt:lpstr>
      <vt:lpstr>Required Performance Measures: Impact </vt:lpstr>
      <vt:lpstr>Just released! NEC and NCC NOFOs</vt:lpstr>
      <vt:lpstr>Frequently asked questions</vt:lpstr>
      <vt:lpstr>FAQ-1</vt:lpstr>
      <vt:lpstr>FAQ-2</vt:lpstr>
      <vt:lpstr>FAQ-3</vt:lpstr>
      <vt:lpstr>FAQ-4</vt:lpstr>
      <vt:lpstr>FAQ-5</vt:lpstr>
      <vt:lpstr>FAQ-6</vt:lpstr>
      <vt:lpstr>Final Comments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Assistance Webinar for NOFO XX</dc:title>
  <dc:creator>Blake, Jodi (AHRQ/CEPI)</dc:creator>
  <cp:lastModifiedBy>Nawrocki, Laura (AHRQ/OC) (CTR)</cp:lastModifiedBy>
  <cp:revision>4</cp:revision>
  <dcterms:created xsi:type="dcterms:W3CDTF">2024-04-12T21:04:02Z</dcterms:created>
  <dcterms:modified xsi:type="dcterms:W3CDTF">2024-10-03T19:24:18Z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0x0101001F1C609989F5F246B913770D056BFE31</vt:lpwstr>
  </property>
  <property fmtid="{D5CDD505-2E9C-101B-9397-08002B2CF9AE}" pid="3" name="MediaServiceImageTags">
    <vt:lpwstr/>
  </property>
</Properties>
</file>