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2" r:id="rId6"/>
    <p:sldId id="263" r:id="rId7"/>
    <p:sldId id="278" r:id="rId8"/>
    <p:sldId id="279" r:id="rId9"/>
    <p:sldId id="280" r:id="rId10"/>
    <p:sldId id="281" r:id="rId11"/>
    <p:sldId id="266" r:id="rId12"/>
    <p:sldId id="284" r:id="rId13"/>
    <p:sldId id="285" r:id="rId14"/>
    <p:sldId id="277" r:id="rId15"/>
    <p:sldId id="272" r:id="rId16"/>
    <p:sldId id="268" r:id="rId17"/>
    <p:sldId id="270" r:id="rId18"/>
    <p:sldId id="286" r:id="rId19"/>
    <p:sldId id="283" r:id="rId20"/>
    <p:sldId id="269" r:id="rId21"/>
    <p:sldId id="271" r:id="rId22"/>
    <p:sldId id="28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 Bridges" initials="BB" lastIdx="1" clrIdx="0"/>
  <p:cmAuthor id="1" name="Cooke, Marcia" initials="CM" lastIdx="8" clrIdx="1"/>
  <p:cmAuthor id="2" name="Adams, Tina" initials="TA" lastIdx="30" clrIdx="2">
    <p:extLst/>
  </p:cmAuthor>
  <p:cmAuthor id="3" name="Sue Collier" initials="Sue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2019" autoAdjust="0"/>
  </p:normalViewPr>
  <p:slideViewPr>
    <p:cSldViewPr>
      <p:cViewPr>
        <p:scale>
          <a:sx n="70" d="100"/>
          <a:sy n="70" d="100"/>
        </p:scale>
        <p:origin x="-281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675"/>
    </p:cViewPr>
  </p:sorter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3CFAC8-2F4A-4B75-9270-E0C65E73184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3DC72A-5F26-4601-8A46-20BE1D202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2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047141-AC2B-41DB-8731-28CC60D3A886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2DD6D1-FDA4-4ADD-8959-D9C3280220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icpac/pdf/CAUTI/CAUTIguideline2009final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dc.gov/HAI/ca_uti/uti.html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sz="1100" dirty="0"/>
              <a:t>Gould CD, </a:t>
            </a:r>
            <a:r>
              <a:rPr lang="en-US" sz="1100" dirty="0" err="1"/>
              <a:t>Umscheid</a:t>
            </a:r>
            <a:r>
              <a:rPr lang="en-US" sz="1100" dirty="0"/>
              <a:t> CA, Agarwal RK, et al. Guideline for Prevention of Catheter-Associated Urinary Tract Infections 2009. Centers for Disease Control and Prevention. </a:t>
            </a:r>
            <a:r>
              <a:rPr lang="en-US" sz="1100" dirty="0">
                <a:hlinkClick r:id="rId3"/>
              </a:rPr>
              <a:t>http://www.cdc.gov/hicpac/pdf/CAUTI/CAUTIguideline2009final.pdf</a:t>
            </a:r>
            <a:r>
              <a:rPr lang="en-US" sz="1100" dirty="0"/>
              <a:t>. </a:t>
            </a:r>
          </a:p>
          <a:p>
            <a:pPr marL="232943" indent="-232943">
              <a:buAutoNum type="arabicPeriod"/>
            </a:pPr>
            <a:r>
              <a:rPr lang="en-US" dirty="0"/>
              <a:t>Centers for Disease Control and Prevention. Catheter-Associated Urinary Tract Infections. </a:t>
            </a:r>
            <a:r>
              <a:rPr lang="en-US" u="sng" dirty="0">
                <a:hlinkClick r:id="rId4"/>
              </a:rPr>
              <a:t>http://www.cdc.gov/HAI/ca_uti/uti.html</a:t>
            </a:r>
            <a:r>
              <a:rPr lang="en-US" dirty="0"/>
              <a:t>. Accessed May 15, 2015.</a:t>
            </a:r>
            <a:endParaRPr lang="en-US" dirty="0">
              <a:solidFill>
                <a:prstClr val="black"/>
              </a:solidFill>
            </a:endParaRPr>
          </a:p>
          <a:p>
            <a:pPr marL="232943" indent="-232943"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Lo E, Nicolle LE, Coffin SE, et al. Strategies to prevent catheter-associated urinary tract infections in acute care hospitals: 2014 update. Infect Control </a:t>
            </a:r>
            <a:r>
              <a:rPr lang="en-US" dirty="0" err="1">
                <a:solidFill>
                  <a:prstClr val="black"/>
                </a:solidFill>
              </a:rPr>
              <a:t>Hosp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Epidemiol</a:t>
            </a:r>
            <a:r>
              <a:rPr lang="en-US" dirty="0">
                <a:solidFill>
                  <a:prstClr val="black"/>
                </a:solidFill>
              </a:rPr>
              <a:t>. 2014 May;35(5):464-79. PMID: 24709715.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74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50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50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31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3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1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0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6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Meddings ,The Ann Arbor Criteria for Appropriate Urinary Catheter Use in Hospitalized Medical Patients: Results Obtained by Using the RAND/UCLA Appropriateness Method,</a:t>
            </a:r>
            <a:r>
              <a:rPr lang="en-US" i="1" dirty="0"/>
              <a:t> Ann Intern Med. </a:t>
            </a:r>
            <a:r>
              <a:rPr lang="en-US" dirty="0"/>
              <a:t>2015;162:S1-S34. doi:10.7326/M14-1304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0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2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8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D6D1-FDA4-4ADD-8959-D9C32802200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4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4200" y="6553200"/>
            <a:ext cx="19812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346075" algn="l"/>
                <a:tab pos="1198563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Overview	</a:t>
            </a:r>
            <a:fld id="{494FF1A1-A6B7-437B-96C5-D23276A4D738}" type="slidenum">
              <a:rPr lang="en-US" smtClean="0">
                <a:solidFill>
                  <a:schemeClr val="bg1"/>
                </a:solidFill>
              </a:rPr>
              <a:pPr algn="r">
                <a:tabLst>
                  <a:tab pos="346075" algn="l"/>
                  <a:tab pos="1198563" algn="l"/>
                </a:tabLst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0" y="65532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1200" dirty="0" smtClean="0"/>
              <a:t>AHRQ Safety Program for Reducing CAUTI in Hospitals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67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5867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67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67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4FF1A1-A6B7-437B-96C5-D23276A4D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5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8151"/>
            <a:ext cx="5486400" cy="3789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4FF1A1-A6B7-437B-96C5-D23276A4D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8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50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27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900" kern="1200">
          <a:solidFill>
            <a:srgbClr val="276B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76B7D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AI/ca_uti/uti.html" TargetMode="External"/><Relationship Id="rId2" Type="http://schemas.openxmlformats.org/officeDocument/2006/relationships/hyperlink" Target="http://www.cdc.gov/hicpac/pdf/CAUTI/CAUTIguideline2009final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icpac/pdf/CAUTI/CAUTIguideline2009final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dc.gov/HAI/ca_uti/uti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Preventing CAUTI in the ICU Setting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1: Overview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76400" y="3810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276B7D"/>
              </a:buClr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AHRQ Safety Program for Reducing CAUTI in Hospitals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442947"/>
            <a:ext cx="209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AHRQ Pub No. </a:t>
            </a:r>
            <a:r>
              <a:rPr lang="en-US" sz="1200" b="1" dirty="0" smtClean="0"/>
              <a:t>15-0073-4-EF</a:t>
            </a:r>
            <a:endParaRPr lang="en-US" sz="1200" b="1" dirty="0" smtClean="0"/>
          </a:p>
          <a:p>
            <a:pPr algn="r"/>
            <a:r>
              <a:rPr lang="en-US" sz="1200" b="1" dirty="0" smtClean="0"/>
              <a:t>September 2015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37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doing in your facility?</a:t>
            </a:r>
          </a:p>
          <a:p>
            <a:r>
              <a:rPr lang="en-US" dirty="0" smtClean="0"/>
              <a:t>Are your practices well defined and current?</a:t>
            </a:r>
          </a:p>
          <a:p>
            <a:r>
              <a:rPr lang="en-US" dirty="0" smtClean="0"/>
              <a:t>What are your barriers?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Variables Impacting CAUTI in ICU Settings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Issues</a:t>
            </a:r>
          </a:p>
          <a:p>
            <a:pPr lvl="1"/>
            <a:r>
              <a:rPr lang="en-US" dirty="0" smtClean="0"/>
              <a:t>Evidence-based guidelines</a:t>
            </a:r>
          </a:p>
          <a:p>
            <a:r>
              <a:rPr lang="en-US" dirty="0" smtClean="0"/>
              <a:t>Socio-adaptive (cultural issues)</a:t>
            </a:r>
          </a:p>
          <a:p>
            <a:pPr lvl="1"/>
            <a:r>
              <a:rPr lang="en-US" dirty="0" smtClean="0"/>
              <a:t>Staff behavior and unit culture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 smtClean="0"/>
              <a:t>Can be solved with existing, </a:t>
            </a:r>
            <a:r>
              <a:rPr lang="en-US" altLang="en-US" dirty="0"/>
              <a:t>“</a:t>
            </a:r>
            <a:r>
              <a:rPr lang="en-US" altLang="en-US" dirty="0" smtClean="0"/>
              <a:t>knowledge-based” science or technology</a:t>
            </a:r>
          </a:p>
          <a:p>
            <a:pPr lvl="0"/>
            <a:r>
              <a:rPr lang="en-US" altLang="en-US" dirty="0" smtClean="0"/>
              <a:t>Ask yourself: </a:t>
            </a:r>
          </a:p>
          <a:p>
            <a:pPr lvl="1"/>
            <a:r>
              <a:rPr lang="en-US" altLang="en-US" dirty="0" smtClean="0"/>
              <a:t>Have we summarized the evidence and disseminated to the frontline staff?</a:t>
            </a:r>
          </a:p>
          <a:p>
            <a:pPr lvl="1"/>
            <a:r>
              <a:rPr lang="en-US" dirty="0" smtClean="0"/>
              <a:t>Is there a lack of knowledge of prevention and prevalence of CAUTI in ICU?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Do we evaluate and share info on CAUTI rates and device use ratios?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dirty="0" smtClean="0"/>
              <a:t>Adaptive or Cultural Changes 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dirty="0" smtClean="0"/>
              <a:t>Require a change of values, attitudes, or beliefs (i.e., “behavior based”)</a:t>
            </a:r>
          </a:p>
          <a:p>
            <a:pPr lvl="0"/>
            <a:r>
              <a:rPr lang="en-US" altLang="en-US" dirty="0" smtClean="0"/>
              <a:t>Examples:</a:t>
            </a:r>
          </a:p>
          <a:p>
            <a:pPr lvl="1"/>
            <a:r>
              <a:rPr lang="en-US" altLang="en-US" dirty="0" smtClean="0"/>
              <a:t>Are nurses reluctant to remove urinary catheters even when the patient no longer meets criteria for a catheter?</a:t>
            </a:r>
          </a:p>
          <a:p>
            <a:pPr lvl="1"/>
            <a:r>
              <a:rPr lang="en-US" altLang="en-US" dirty="0" smtClean="0"/>
              <a:t>Are physicians engaged in CAUTI prevention?</a:t>
            </a:r>
          </a:p>
        </p:txBody>
      </p:sp>
    </p:spTree>
    <p:extLst>
      <p:ext uri="{BB962C8B-B14F-4D97-AF65-F5344CB8AC3E}">
        <p14:creationId xmlns:p14="http://schemas.microsoft.com/office/powerpoint/2010/main" val="8383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of CAUTI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Patient’s colonic or perineal flora</a:t>
            </a:r>
          </a:p>
          <a:p>
            <a:pPr lvl="0"/>
            <a:r>
              <a:rPr lang="en-US" dirty="0" smtClean="0"/>
              <a:t>Bacteria on hands of patient and personnel</a:t>
            </a:r>
          </a:p>
          <a:p>
            <a:pPr lvl="0"/>
            <a:r>
              <a:rPr lang="en-US" dirty="0" smtClean="0"/>
              <a:t>Microbes enter bladder via two routes:</a:t>
            </a:r>
          </a:p>
          <a:p>
            <a:pPr lvl="1"/>
            <a:r>
              <a:rPr lang="en-US" dirty="0" smtClean="0"/>
              <a:t>Extraluminal: Around the external surface</a:t>
            </a:r>
          </a:p>
          <a:p>
            <a:pPr lvl="1"/>
            <a:r>
              <a:rPr lang="en-US" dirty="0" smtClean="0"/>
              <a:t>Intraluminal: Inside the catheter</a:t>
            </a:r>
          </a:p>
          <a:p>
            <a:r>
              <a:rPr lang="en-US" dirty="0" smtClean="0"/>
              <a:t>Daily risk of bacteriuria with catheterization</a:t>
            </a:r>
          </a:p>
          <a:p>
            <a:pPr lvl="1"/>
            <a:r>
              <a:rPr lang="en-US" dirty="0" smtClean="0"/>
              <a:t>3% to 7% </a:t>
            </a:r>
          </a:p>
          <a:p>
            <a:pPr lvl="1"/>
            <a:r>
              <a:rPr lang="en-US" dirty="0" smtClean="0"/>
              <a:t>By day 30, 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ICU patients who are critically ill may be at high risk for infection for many reasons</a:t>
            </a:r>
          </a:p>
          <a:p>
            <a:pPr lvl="1"/>
            <a:r>
              <a:rPr lang="en-US" dirty="0" smtClean="0"/>
              <a:t>Underlying </a:t>
            </a:r>
            <a:r>
              <a:rPr lang="en-US" dirty="0"/>
              <a:t>comorbid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Exposure </a:t>
            </a:r>
            <a:r>
              <a:rPr lang="en-US" dirty="0"/>
              <a:t>to invasive </a:t>
            </a:r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Antibiotic </a:t>
            </a:r>
            <a:r>
              <a:rPr lang="en-US" dirty="0"/>
              <a:t>exposure putting them at risk for </a:t>
            </a:r>
            <a:r>
              <a:rPr lang="en-US" dirty="0" smtClean="0"/>
              <a:t>multiple drug-resistant organisms </a:t>
            </a:r>
            <a:r>
              <a:rPr lang="en-US" dirty="0"/>
              <a:t>(MDROs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or Cultural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 </a:t>
            </a:r>
            <a:r>
              <a:rPr lang="en-US" dirty="0"/>
              <a:t>c</a:t>
            </a:r>
            <a:r>
              <a:rPr lang="en-US" dirty="0" smtClean="0"/>
              <a:t>ulturing </a:t>
            </a:r>
            <a:endParaRPr lang="en-US" dirty="0"/>
          </a:p>
          <a:p>
            <a:pPr lvl="1"/>
            <a:r>
              <a:rPr lang="en-US" dirty="0"/>
              <a:t>ICUs may obtain cultures from multiple sites when a patient has a temperature </a:t>
            </a:r>
            <a:r>
              <a:rPr lang="en-US" dirty="0" smtClean="0"/>
              <a:t>spike</a:t>
            </a:r>
          </a:p>
          <a:p>
            <a:pPr lvl="1"/>
            <a:r>
              <a:rPr lang="en-US" dirty="0" smtClean="0"/>
              <a:t>Not an automatic culture</a:t>
            </a:r>
            <a:endParaRPr lang="en-US" dirty="0"/>
          </a:p>
          <a:p>
            <a:r>
              <a:rPr lang="en-US" dirty="0" smtClean="0"/>
              <a:t>Belief </a:t>
            </a:r>
            <a:r>
              <a:rPr lang="en-US" dirty="0"/>
              <a:t>that all patients need a urinary catheter</a:t>
            </a:r>
          </a:p>
          <a:p>
            <a:r>
              <a:rPr lang="en-US" dirty="0" smtClean="0"/>
              <a:t>Sending </a:t>
            </a:r>
            <a:r>
              <a:rPr lang="en-US" dirty="0"/>
              <a:t>routine admission orders on patients admitted with a urinary catheter without signs and symptoms of infections</a:t>
            </a:r>
          </a:p>
        </p:txBody>
      </p:sp>
    </p:spTree>
    <p:extLst>
      <p:ext uri="{BB962C8B-B14F-4D97-AF65-F5344CB8AC3E}">
        <p14:creationId xmlns:p14="http://schemas.microsoft.com/office/powerpoint/2010/main" val="30128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Mitigating Risk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insertion practices</a:t>
            </a:r>
          </a:p>
          <a:p>
            <a:pPr lvl="1"/>
            <a:r>
              <a:rPr lang="en-US" dirty="0" smtClean="0"/>
              <a:t>Prevent insertion of catheters when patient's case does not meet one of HICPAC's approved indications</a:t>
            </a:r>
          </a:p>
          <a:p>
            <a:pPr lvl="1"/>
            <a:r>
              <a:rPr lang="en-US" dirty="0" smtClean="0"/>
              <a:t>Promote aseptic insertion by trained personnel with competency documented by direct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Mitigating 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Optimize catheter maintenance</a:t>
            </a:r>
          </a:p>
          <a:p>
            <a:pPr lvl="1"/>
            <a:r>
              <a:rPr lang="en-US" dirty="0" smtClean="0"/>
              <a:t>Periodic audit</a:t>
            </a:r>
          </a:p>
          <a:p>
            <a:pPr lvl="1"/>
            <a:r>
              <a:rPr lang="en-US" dirty="0" smtClean="0"/>
              <a:t>Direct observation </a:t>
            </a:r>
          </a:p>
          <a:p>
            <a:pPr lvl="1"/>
            <a:r>
              <a:rPr lang="en-US" dirty="0" smtClean="0"/>
              <a:t>Maintenance bundle</a:t>
            </a:r>
          </a:p>
          <a:p>
            <a:pPr lvl="2"/>
            <a:r>
              <a:rPr lang="en-US" dirty="0" smtClean="0"/>
              <a:t>Maintain unobstructed urine flow</a:t>
            </a:r>
          </a:p>
          <a:p>
            <a:pPr lvl="2"/>
            <a:r>
              <a:rPr lang="en-US" dirty="0" smtClean="0"/>
              <a:t>Maintain a continually closed system</a:t>
            </a:r>
          </a:p>
          <a:p>
            <a:pPr lvl="2"/>
            <a:r>
              <a:rPr lang="en-US" dirty="0" smtClean="0"/>
              <a:t>Perform hand hygiene and use standard precautions </a:t>
            </a:r>
          </a:p>
          <a:p>
            <a:pPr lvl="2"/>
            <a:r>
              <a:rPr lang="en-US" dirty="0" smtClean="0"/>
              <a:t>Empty </a:t>
            </a:r>
            <a:r>
              <a:rPr lang="en-US" dirty="0"/>
              <a:t>urine drainage bag regularly and always before </a:t>
            </a:r>
            <a:r>
              <a:rPr lang="en-US" dirty="0" smtClean="0"/>
              <a:t>transport</a:t>
            </a:r>
          </a:p>
          <a:p>
            <a:pPr lvl="2"/>
            <a:r>
              <a:rPr lang="en-US" dirty="0" smtClean="0"/>
              <a:t>Perform routine meatal care (minimum of daily)</a:t>
            </a:r>
          </a:p>
        </p:txBody>
      </p:sp>
    </p:spTree>
    <p:extLst>
      <p:ext uri="{BB962C8B-B14F-4D97-AF65-F5344CB8AC3E}">
        <p14:creationId xmlns:p14="http://schemas.microsoft.com/office/powerpoint/2010/main" val="31568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Mitigating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duration of catheter use</a:t>
            </a:r>
          </a:p>
          <a:p>
            <a:pPr lvl="1"/>
            <a:r>
              <a:rPr lang="en-US" dirty="0"/>
              <a:t>Device rounds</a:t>
            </a:r>
          </a:p>
          <a:p>
            <a:pPr lvl="1"/>
            <a:r>
              <a:rPr lang="en-US" dirty="0"/>
              <a:t>Daily assessment of </a:t>
            </a:r>
            <a:r>
              <a:rPr lang="en-US" dirty="0" smtClean="0"/>
              <a:t>indication</a:t>
            </a:r>
            <a:endParaRPr lang="en-US" dirty="0"/>
          </a:p>
          <a:p>
            <a:pPr lvl="2"/>
            <a:r>
              <a:rPr lang="en-US" sz="2800" dirty="0"/>
              <a:t>Continued need for </a:t>
            </a:r>
            <a:r>
              <a:rPr lang="en-US" sz="2800" dirty="0" smtClean="0"/>
              <a:t>hourly monitoring of fluid intake and output?</a:t>
            </a:r>
            <a:endParaRPr lang="en-US" sz="2800" dirty="0"/>
          </a:p>
          <a:p>
            <a:pPr lvl="2"/>
            <a:r>
              <a:rPr lang="en-US" sz="2800" dirty="0"/>
              <a:t>Needed to titrate meds?</a:t>
            </a:r>
          </a:p>
          <a:p>
            <a:pPr lvl="1"/>
            <a:r>
              <a:rPr lang="en-US" dirty="0"/>
              <a:t>Reminders/stop orders</a:t>
            </a:r>
          </a:p>
          <a:p>
            <a:pPr lvl="1"/>
            <a:r>
              <a:rPr lang="en-US" dirty="0"/>
              <a:t>Nurse-driven removal protocol</a:t>
            </a:r>
          </a:p>
        </p:txBody>
      </p:sp>
    </p:spTree>
    <p:extLst>
      <p:ext uri="{BB962C8B-B14F-4D97-AF65-F5344CB8AC3E}">
        <p14:creationId xmlns:p14="http://schemas.microsoft.com/office/powerpoint/2010/main" val="18594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end of this educational event, the participant will be able </a:t>
            </a:r>
            <a:r>
              <a:rPr lang="en-US" dirty="0"/>
              <a:t>to—</a:t>
            </a:r>
            <a:endParaRPr lang="en-US" dirty="0" smtClean="0"/>
          </a:p>
          <a:p>
            <a:pPr lvl="1"/>
            <a:r>
              <a:rPr lang="en-US" dirty="0" smtClean="0"/>
              <a:t>Describe the scope of catheter-associated urinary tract infections (CAUTI) </a:t>
            </a:r>
          </a:p>
          <a:p>
            <a:pPr lvl="1"/>
            <a:r>
              <a:rPr lang="en-US" dirty="0" smtClean="0"/>
              <a:t>State the indications for an indwelling urinary catheter</a:t>
            </a:r>
          </a:p>
          <a:p>
            <a:pPr lvl="1"/>
            <a:r>
              <a:rPr lang="en-US" dirty="0" smtClean="0"/>
              <a:t>Identify causes of CAUTI in the intensive care unit (ICU)</a:t>
            </a:r>
          </a:p>
          <a:p>
            <a:pPr lvl="1"/>
            <a:r>
              <a:rPr lang="en-US" dirty="0" smtClean="0"/>
              <a:t>Describe methods to mitigate the risk of CAUTI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Mitigating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evidence-based culturing practices </a:t>
            </a:r>
          </a:p>
          <a:p>
            <a:r>
              <a:rPr lang="en-US" dirty="0" smtClean="0"/>
              <a:t>Perform clinical assessment for signs/symptoms of UTI</a:t>
            </a:r>
          </a:p>
          <a:p>
            <a:r>
              <a:rPr lang="en-US" dirty="0" smtClean="0"/>
              <a:t>Increase use of alternatives to indwelling urinary catheters</a:t>
            </a:r>
          </a:p>
          <a:p>
            <a:pPr lvl="1"/>
            <a:r>
              <a:rPr lang="en-US" dirty="0" smtClean="0"/>
              <a:t>Condom catheters (evaluate </a:t>
            </a:r>
            <a:r>
              <a:rPr lang="en-US" smtClean="0"/>
              <a:t>multiple products)</a:t>
            </a:r>
            <a:endParaRPr lang="en-US" dirty="0" smtClean="0"/>
          </a:p>
          <a:p>
            <a:pPr lvl="1"/>
            <a:r>
              <a:rPr lang="en-US" dirty="0" smtClean="0"/>
              <a:t>Moisture-wicking incontinence pads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ladder scanners</a:t>
            </a:r>
          </a:p>
          <a:p>
            <a:pPr lvl="1"/>
            <a:r>
              <a:rPr lang="en-US" dirty="0" smtClean="0"/>
              <a:t>Intermittent catheterization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 Team-Based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Mitigating risk of CAUTI requires a team approach </a:t>
            </a:r>
          </a:p>
          <a:p>
            <a:pPr lvl="1"/>
            <a:r>
              <a:rPr lang="en-US" dirty="0" smtClean="0"/>
              <a:t>1:1 Conversations</a:t>
            </a:r>
          </a:p>
          <a:p>
            <a:pPr lvl="1"/>
            <a:r>
              <a:rPr lang="en-US" dirty="0" smtClean="0"/>
              <a:t>Drill down on CAUTI (Learning From Defects tool)</a:t>
            </a:r>
          </a:p>
          <a:p>
            <a:pPr lvl="1"/>
            <a:r>
              <a:rPr lang="en-US" dirty="0" smtClean="0"/>
              <a:t>Nurse-physician cooperation!</a:t>
            </a:r>
          </a:p>
        </p:txBody>
      </p:sp>
    </p:spTree>
    <p:extLst>
      <p:ext uri="{BB962C8B-B14F-4D97-AF65-F5344CB8AC3E}">
        <p14:creationId xmlns:p14="http://schemas.microsoft.com/office/powerpoint/2010/main" val="9801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4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</a:rPr>
              <a:t>Gould CD, </a:t>
            </a:r>
            <a:r>
              <a:rPr lang="en-US" sz="1900" dirty="0" err="1">
                <a:solidFill>
                  <a:prstClr val="black"/>
                </a:solidFill>
              </a:rPr>
              <a:t>Umscheid</a:t>
            </a:r>
            <a:r>
              <a:rPr lang="en-US" sz="1900" dirty="0">
                <a:solidFill>
                  <a:prstClr val="black"/>
                </a:solidFill>
              </a:rPr>
              <a:t> CA, Agarwal RK, et al. Guideline for Prevention of Catheter-Associated Urinary Tract Infections 2009. Centers for Disease Control and Prevention. </a:t>
            </a:r>
            <a:r>
              <a:rPr lang="en-US" sz="1900" dirty="0">
                <a:solidFill>
                  <a:prstClr val="black"/>
                </a:solidFill>
                <a:hlinkClick r:id="rId2"/>
              </a:rPr>
              <a:t>http://www.cdc.gov/hicpac/pdf/CAUTI/CAUTIguideline2009final.pdf</a:t>
            </a:r>
            <a:r>
              <a:rPr lang="en-US" sz="19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/>
              <a:t>Centers </a:t>
            </a:r>
            <a:r>
              <a:rPr lang="en-US" sz="1900" dirty="0"/>
              <a:t>for Disease Control and Prevention. Catheter-Associated Urinary Tract Infections. </a:t>
            </a:r>
            <a:r>
              <a:rPr lang="en-US" sz="1900" dirty="0">
                <a:hlinkClick r:id="rId3"/>
              </a:rPr>
              <a:t>http://</a:t>
            </a:r>
            <a:r>
              <a:rPr lang="en-US" sz="1900" dirty="0" smtClean="0">
                <a:hlinkClick r:id="rId3"/>
              </a:rPr>
              <a:t>www.cdc.gov/HAI/ca_uti/uti.html</a:t>
            </a:r>
            <a:r>
              <a:rPr lang="en-US" sz="1900" dirty="0" smtClean="0"/>
              <a:t>. </a:t>
            </a:r>
            <a:r>
              <a:rPr lang="en-US" sz="1900" dirty="0"/>
              <a:t>Accessed May 15, 2015</a:t>
            </a:r>
            <a:r>
              <a:rPr lang="en-US" sz="19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Lo E, Nicolle LE, Coffin SE, et al. Strategies to prevent catheter-associated urinary tract infections in acute care hospitals: 2014 update. Infect Control </a:t>
            </a:r>
            <a:r>
              <a:rPr lang="en-US" sz="1900" dirty="0" err="1"/>
              <a:t>Hosp</a:t>
            </a:r>
            <a:r>
              <a:rPr lang="en-US" sz="1900" dirty="0"/>
              <a:t> </a:t>
            </a:r>
            <a:r>
              <a:rPr lang="en-US" sz="1900" dirty="0" err="1"/>
              <a:t>Epidemiol</a:t>
            </a:r>
            <a:r>
              <a:rPr lang="en-US" sz="1900" dirty="0"/>
              <a:t>. 2014 May;35(5):464-79. PMID: 24709715</a:t>
            </a:r>
            <a:r>
              <a:rPr lang="en-US" sz="19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Chenoweth C, Saint S. Preventing catheter-associated urinary tract infections in the intensive care unit. </a:t>
            </a:r>
            <a:r>
              <a:rPr lang="en-US" sz="2000" dirty="0" err="1"/>
              <a:t>Crit</a:t>
            </a:r>
            <a:r>
              <a:rPr lang="en-US" sz="2000" dirty="0"/>
              <a:t> Care </a:t>
            </a:r>
            <a:r>
              <a:rPr lang="en-US" sz="2000" dirty="0" err="1"/>
              <a:t>Clin</a:t>
            </a:r>
            <a:r>
              <a:rPr lang="en-US" sz="2000" dirty="0"/>
              <a:t>. 2013 Jan;29(1):19-32. PMID: 23182525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</a:rPr>
              <a:t>Meddings J, Saint S, Fowler KE, et al. The Ann Arbor criteria for appropriate urinary catheter use in hospitalized medical patients: results obtained by using the RAND/UCLA appropriateness method. Ann Intern Med. 2015 May 5;162(9 </a:t>
            </a:r>
            <a:r>
              <a:rPr lang="en-US" sz="1900" dirty="0" err="1">
                <a:solidFill>
                  <a:prstClr val="black"/>
                </a:solidFill>
              </a:rPr>
              <a:t>Suppl</a:t>
            </a:r>
            <a:r>
              <a:rPr lang="en-US" sz="1900" dirty="0">
                <a:solidFill>
                  <a:prstClr val="black"/>
                </a:solidFill>
              </a:rPr>
              <a:t>):S1-34. PMID: 25938928.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937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estimated 560,000 patients develop  hospital-acquired UTIs per year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75% are urinary catheter-associated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Almost 50% with a urinary catheter don’t have a valid indication for placement </a:t>
            </a:r>
          </a:p>
          <a:p>
            <a:r>
              <a:rPr lang="en-US" dirty="0" smtClean="0"/>
              <a:t>Each day the urinary catheter remains, the risk of </a:t>
            </a:r>
            <a:r>
              <a:rPr lang="en-US" dirty="0" err="1" smtClean="0"/>
              <a:t>bacteriuria</a:t>
            </a:r>
            <a:r>
              <a:rPr lang="en-US" dirty="0" smtClean="0"/>
              <a:t> increases 3% to 7%</a:t>
            </a:r>
            <a:r>
              <a:rPr lang="en-US" baseline="30000" dirty="0" smtClean="0"/>
              <a:t>3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5105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AutoNum type="arabicPeriod"/>
            </a:pPr>
            <a:r>
              <a:rPr lang="en-US" sz="1200" dirty="0"/>
              <a:t>Gould CD, </a:t>
            </a:r>
            <a:r>
              <a:rPr lang="en-US" sz="1200" dirty="0" err="1"/>
              <a:t>Umscheid</a:t>
            </a:r>
            <a:r>
              <a:rPr lang="en-US" sz="1200" dirty="0"/>
              <a:t> CA, Agarwal RK, et al. Guideline for Prevention of Catheter-Associated Urinary Tract Infections 2009. Centers for Disease Control and Prevention. </a:t>
            </a:r>
            <a:r>
              <a:rPr lang="en-US" sz="1200" dirty="0">
                <a:hlinkClick r:id="rId3"/>
              </a:rPr>
              <a:t>http://www.cdc.gov/hicpac/pdf/CAUTI/CAUTIguideline2009final.pdf</a:t>
            </a:r>
            <a:r>
              <a:rPr lang="en-US" sz="1200" dirty="0" smtClean="0"/>
              <a:t>. </a:t>
            </a:r>
            <a:endParaRPr lang="en-US" sz="1200" dirty="0"/>
          </a:p>
          <a:p>
            <a:pPr marL="228600" lvl="0" indent="-228600">
              <a:buAutoNum type="arabicPeriod"/>
            </a:pPr>
            <a:r>
              <a:rPr lang="en-US" sz="1200" dirty="0" smtClean="0"/>
              <a:t>Centers </a:t>
            </a:r>
            <a:r>
              <a:rPr lang="en-US" sz="1200" dirty="0"/>
              <a:t>for Disease Control and Prevention. Catheter-Associated Urinary Tract Infections. </a:t>
            </a:r>
            <a:r>
              <a:rPr lang="en-US" sz="1200" u="sng" dirty="0">
                <a:hlinkClick r:id="rId4"/>
              </a:rPr>
              <a:t>http://www.cdc.gov/HAI/ca_uti/uti.html</a:t>
            </a:r>
            <a:r>
              <a:rPr lang="en-US" sz="1200" dirty="0"/>
              <a:t>. Accessed May 15, 2015.</a:t>
            </a:r>
            <a:endParaRPr lang="en-US" sz="1200" dirty="0">
              <a:solidFill>
                <a:prstClr val="black"/>
              </a:solidFill>
            </a:endParaRPr>
          </a:p>
          <a:p>
            <a:pPr marL="228600" lvl="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Lo E, Nicolle LE, Coffin SE, et al. Strategies to prevent catheter-associated urinary tract infections in acute care hospitals: 2014 update. Infect Control </a:t>
            </a:r>
            <a:r>
              <a:rPr lang="en-US" sz="1200" dirty="0" err="1">
                <a:solidFill>
                  <a:prstClr val="black"/>
                </a:solidFill>
              </a:rPr>
              <a:t>Hosp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Epidemiol</a:t>
            </a:r>
            <a:r>
              <a:rPr lang="en-US" sz="1200" dirty="0">
                <a:solidFill>
                  <a:prstClr val="black"/>
                </a:solidFill>
              </a:rPr>
              <a:t>. 2014 </a:t>
            </a:r>
            <a:r>
              <a:rPr lang="en-US" sz="1200" dirty="0" smtClean="0">
                <a:solidFill>
                  <a:prstClr val="black"/>
                </a:solidFill>
              </a:rPr>
              <a:t>May;35(5</a:t>
            </a:r>
            <a:r>
              <a:rPr lang="en-US" sz="1200" dirty="0">
                <a:solidFill>
                  <a:prstClr val="black"/>
                </a:solidFill>
              </a:rPr>
              <a:t>):464-79. PMID: 24709715.</a:t>
            </a:r>
            <a:endParaRPr lang="en-US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600" dirty="0" smtClean="0"/>
              <a:t>CAUTIs:</a:t>
            </a:r>
          </a:p>
          <a:p>
            <a:pPr lvl="1"/>
            <a:r>
              <a:rPr lang="en-US" sz="2600" dirty="0" smtClean="0"/>
              <a:t>One of the most common types of healthcare-associated Infection (HAI)</a:t>
            </a:r>
            <a:r>
              <a:rPr lang="en-US" sz="2600" baseline="30000" dirty="0" smtClean="0"/>
              <a:t>3</a:t>
            </a:r>
          </a:p>
          <a:p>
            <a:pPr lvl="1"/>
            <a:r>
              <a:rPr lang="en-US" sz="2600" dirty="0" smtClean="0"/>
              <a:t>Account for 23% of all HAIs in ICU</a:t>
            </a:r>
            <a:r>
              <a:rPr lang="en-US" sz="2600" baseline="30000" dirty="0" smtClean="0"/>
              <a:t>4</a:t>
            </a:r>
          </a:p>
          <a:p>
            <a:pPr lvl="1"/>
            <a:r>
              <a:rPr lang="en-US" sz="2600" dirty="0" smtClean="0"/>
              <a:t>Over 30% of all infections reported to Centers for Disease Control and Prevention’s National Healthcare Safety Network</a:t>
            </a:r>
          </a:p>
          <a:p>
            <a:pPr lvl="1"/>
            <a:r>
              <a:rPr lang="en-US" sz="2600" dirty="0" smtClean="0"/>
              <a:t>Leading cause of secondary bloodstream infection</a:t>
            </a:r>
            <a:r>
              <a:rPr lang="en-US" sz="2600" baseline="30000" dirty="0" smtClean="0"/>
              <a:t>3</a:t>
            </a:r>
            <a:endParaRPr lang="en-US" sz="2600" dirty="0" smtClean="0"/>
          </a:p>
          <a:p>
            <a:pPr lvl="1"/>
            <a:r>
              <a:rPr lang="en-US" sz="2600" dirty="0" smtClean="0"/>
              <a:t>Increase length of stay 2-4 days</a:t>
            </a:r>
            <a:r>
              <a:rPr lang="en-US" sz="2600" baseline="30000" dirty="0" smtClean="0"/>
              <a:t> 3</a:t>
            </a:r>
            <a:endParaRPr lang="en-US" sz="2600" dirty="0" smtClean="0"/>
          </a:p>
          <a:p>
            <a:pPr lvl="1"/>
            <a:r>
              <a:rPr lang="en-US" sz="2600" dirty="0" smtClean="0"/>
              <a:t>Result in additional antimicrobial use and antimicrobial resistance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52400" y="6047601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 startAt="4"/>
            </a:pPr>
            <a:r>
              <a:rPr lang="en-US" sz="1200" dirty="0"/>
              <a:t>Chenoweth C, Saint S. Preventing catheter-associated urinary tract infections in the intensive care unit. </a:t>
            </a:r>
            <a:r>
              <a:rPr lang="en-US" sz="1200" dirty="0" err="1"/>
              <a:t>Crit</a:t>
            </a:r>
            <a:r>
              <a:rPr lang="en-US" sz="1200" dirty="0"/>
              <a:t> Care </a:t>
            </a:r>
            <a:r>
              <a:rPr lang="en-US" sz="1200" dirty="0" err="1"/>
              <a:t>Clin</a:t>
            </a:r>
            <a:r>
              <a:rPr lang="en-US" sz="1200" dirty="0"/>
              <a:t>. 2013 Jan;29(1):19-32. PMID: 23182525.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200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200" dirty="0" smtClean="0"/>
              <a:t>* Healthcare Infection Control Practices Advisory Committee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HICPAC* Indications </a:t>
            </a:r>
            <a:r>
              <a:rPr lang="en-US" dirty="0"/>
              <a:t>for a Urinary </a:t>
            </a:r>
            <a:r>
              <a:rPr lang="en-US" dirty="0" smtClean="0"/>
              <a:t>Catheter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Patient has acute urinary retention or </a:t>
            </a:r>
            <a:r>
              <a:rPr lang="en-US" dirty="0" smtClean="0"/>
              <a:t>obstruction</a:t>
            </a:r>
          </a:p>
          <a:p>
            <a:r>
              <a:rPr lang="en-US" dirty="0"/>
              <a:t>Critically ill patient needs precise, accurate measurement of urinary </a:t>
            </a:r>
            <a:r>
              <a:rPr lang="en-US" dirty="0" smtClean="0"/>
              <a:t>output</a:t>
            </a:r>
          </a:p>
          <a:p>
            <a:r>
              <a:rPr lang="en-US" dirty="0" smtClean="0"/>
              <a:t>Assistance </a:t>
            </a:r>
            <a:r>
              <a:rPr lang="en-US" dirty="0"/>
              <a:t>in healing </a:t>
            </a:r>
            <a:r>
              <a:rPr lang="en-US" dirty="0" smtClean="0"/>
              <a:t>incontinent patients </a:t>
            </a:r>
            <a:r>
              <a:rPr lang="en-US" dirty="0"/>
              <a:t>with Stage III or IV open sacral or perineal wounds </a:t>
            </a:r>
            <a:endParaRPr lang="en-US" dirty="0" smtClean="0"/>
          </a:p>
          <a:p>
            <a:r>
              <a:rPr lang="en-US" dirty="0" smtClean="0"/>
              <a:t>Patient requires </a:t>
            </a:r>
            <a:r>
              <a:rPr lang="en-US" dirty="0"/>
              <a:t>prolonged immobilization (e.g., potentially unstable thoracic or lumbar spine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Improved </a:t>
            </a:r>
            <a:r>
              <a:rPr lang="en-US" dirty="0"/>
              <a:t>comfort for end-of-life care if needed</a:t>
            </a:r>
          </a:p>
        </p:txBody>
      </p:sp>
    </p:spTree>
    <p:extLst>
      <p:ext uri="{BB962C8B-B14F-4D97-AF65-F5344CB8AC3E}">
        <p14:creationId xmlns:p14="http://schemas.microsoft.com/office/powerpoint/2010/main" val="8834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HICPAC Indications for a Urinary Catheter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Perioperative use for selected procedures:</a:t>
            </a:r>
          </a:p>
          <a:p>
            <a:pPr lvl="1"/>
            <a:r>
              <a:rPr lang="en-US" smtClean="0"/>
              <a:t>Urologic surgery or other surgery on contiguous structures of genitourinary tract</a:t>
            </a:r>
          </a:p>
          <a:p>
            <a:pPr lvl="1"/>
            <a:r>
              <a:rPr lang="en-US" smtClean="0"/>
              <a:t>Anticipated prolonged surgery duration (removed in post-anesthesia care unit)</a:t>
            </a:r>
          </a:p>
          <a:p>
            <a:pPr lvl="1"/>
            <a:r>
              <a:rPr lang="en-US" smtClean="0"/>
              <a:t>Anticipated large-volume infusions or diuretics during surgery</a:t>
            </a:r>
          </a:p>
          <a:p>
            <a:pPr lvl="1"/>
            <a:r>
              <a:rPr lang="en-US" smtClean="0"/>
              <a:t>Need for intraoperative monitoring of urinary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With Catheter Use in the ICU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catheter overuse</a:t>
            </a:r>
          </a:p>
          <a:p>
            <a:r>
              <a:rPr lang="en-US" dirty="0" smtClean="0"/>
              <a:t>Definition of “critically ill patients”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78673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US" sz="1200" dirty="0"/>
              <a:t>Meddings J, Saint S, Fowler KE, et al. The Ann Arbor criteria for appropriate urinary catheter use in hospitalized medical patients: results obtained by using the RAND/UCLA appropriateness method. Ann Intern Med. 2015 May 5;162(9 </a:t>
            </a:r>
            <a:r>
              <a:rPr lang="en-US" sz="1200" dirty="0" err="1"/>
              <a:t>Suppl</a:t>
            </a:r>
            <a:r>
              <a:rPr lang="en-US" sz="1200" dirty="0"/>
              <a:t>):S1-34. PMID: 25938928.</a:t>
            </a:r>
          </a:p>
        </p:txBody>
      </p:sp>
    </p:spTree>
    <p:extLst>
      <p:ext uri="{BB962C8B-B14F-4D97-AF65-F5344CB8AC3E}">
        <p14:creationId xmlns:p14="http://schemas.microsoft.com/office/powerpoint/2010/main" val="16858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Consensus Document</a:t>
            </a:r>
            <a:r>
              <a:rPr lang="en-US" baseline="30000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HOURLY urine volume measurement being used to inform and provide treatment?</a:t>
            </a:r>
          </a:p>
          <a:p>
            <a:r>
              <a:rPr lang="en-US" dirty="0" smtClean="0"/>
              <a:t>Hemodynamic instability</a:t>
            </a:r>
          </a:p>
          <a:p>
            <a:r>
              <a:rPr lang="en-US" dirty="0" smtClean="0"/>
              <a:t>Acute respiratory failure</a:t>
            </a:r>
          </a:p>
          <a:p>
            <a:r>
              <a:rPr lang="en-US" dirty="0" smtClean="0"/>
              <a:t>Management of life-threatening laboratory abnormalities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Is daily urine volume measurement being used to provide treatment AND volume status cannot be adequately or reliably assessed without a Foley catheter, such as by daily weight or urine collection by urinal, commode, bedpan, or external catheter?</a:t>
            </a:r>
          </a:p>
          <a:p>
            <a:pPr lvl="1"/>
            <a:r>
              <a:rPr lang="en-US" dirty="0" smtClean="0"/>
              <a:t>Examples: Management of acute renal failure, IV fluids, or IV or oral bolus diuretics</a:t>
            </a:r>
          </a:p>
          <a:p>
            <a:pPr lvl="1"/>
            <a:r>
              <a:rPr lang="en-US" dirty="0" smtClean="0"/>
              <a:t>Fluid management in acute respiratory failure requiring large volumes of oxygen (≥5 L/min or &gt;50%)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ICU narrated PPT Module 3_070615</Template>
  <TotalTime>2501</TotalTime>
  <Words>1397</Words>
  <Application>Microsoft Office PowerPoint</Application>
  <PresentationFormat>On-screen Show (4:3)</PresentationFormat>
  <Paragraphs>155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HAI Cusp Slide template</vt:lpstr>
      <vt:lpstr>Preventing CAUTI in the ICU Setting</vt:lpstr>
      <vt:lpstr>Learning Objectives</vt:lpstr>
      <vt:lpstr>Scope of the Problem</vt:lpstr>
      <vt:lpstr>Scope of the Problem</vt:lpstr>
      <vt:lpstr>HICPAC* Indications for a Urinary Catheter1</vt:lpstr>
      <vt:lpstr>HICPAC Indications for a Urinary Catheter</vt:lpstr>
      <vt:lpstr>Challenges With Catheter Use in the ICU5</vt:lpstr>
      <vt:lpstr>Recent Consensus Document5</vt:lpstr>
      <vt:lpstr>Consensus</vt:lpstr>
      <vt:lpstr>Stop and Think</vt:lpstr>
      <vt:lpstr>Variables Impacting CAUTI in ICU Settings</vt:lpstr>
      <vt:lpstr>Technical Challenges</vt:lpstr>
      <vt:lpstr>Adaptive or Cultural Changes </vt:lpstr>
      <vt:lpstr>Etiology of CAUTI</vt:lpstr>
      <vt:lpstr>Patient Factors</vt:lpstr>
      <vt:lpstr>Behavioral or Cultural Factors</vt:lpstr>
      <vt:lpstr>Methods for Mitigating Risk</vt:lpstr>
      <vt:lpstr>Methods for Mitigating Risk</vt:lpstr>
      <vt:lpstr>Methods for Mitigating Risk</vt:lpstr>
      <vt:lpstr>Methods for Mitigating Risk</vt:lpstr>
      <vt:lpstr>Demonstrate Team-Based Practices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CAUTIs in the ICU Setting</dc:title>
  <dc:creator>Bill Bridges</dc:creator>
  <cp:lastModifiedBy>Chris Heidenrich</cp:lastModifiedBy>
  <cp:revision>103</cp:revision>
  <cp:lastPrinted>2015-08-06T17:41:23Z</cp:lastPrinted>
  <dcterms:created xsi:type="dcterms:W3CDTF">2015-04-09T18:24:29Z</dcterms:created>
  <dcterms:modified xsi:type="dcterms:W3CDTF">2015-10-05T21:18:14Z</dcterms:modified>
</cp:coreProperties>
</file>