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3"/>
  </p:notesMasterIdLst>
  <p:handoutMasterIdLst>
    <p:handoutMasterId r:id="rId24"/>
  </p:handoutMasterIdLst>
  <p:sldIdLst>
    <p:sldId id="265" r:id="rId5"/>
    <p:sldId id="267" r:id="rId6"/>
    <p:sldId id="304" r:id="rId7"/>
    <p:sldId id="268" r:id="rId8"/>
    <p:sldId id="289" r:id="rId9"/>
    <p:sldId id="270" r:id="rId10"/>
    <p:sldId id="309" r:id="rId11"/>
    <p:sldId id="271" r:id="rId12"/>
    <p:sldId id="308" r:id="rId13"/>
    <p:sldId id="290" r:id="rId14"/>
    <p:sldId id="300" r:id="rId15"/>
    <p:sldId id="294" r:id="rId16"/>
    <p:sldId id="295" r:id="rId17"/>
    <p:sldId id="310" r:id="rId18"/>
    <p:sldId id="275" r:id="rId19"/>
    <p:sldId id="297" r:id="rId20"/>
    <p:sldId id="281" r:id="rId21"/>
    <p:sldId id="282"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E0A1A-95E9-EFC7-59BA-4A22ADD4A1F2}" name="Posa, Patricia" initials="PP" userId="S::pposa@med.umich.edu::5791e4e9-0832-4e58-a44d-6b7568745b9e" providerId="AD"/>
  <p188:author id="{C2E5361C-BCDD-91BB-8435-289F618E88F6}" name="Kathleen Vollman" initials="KV" userId="S::kvollman_comcast.net#ext#@ahausa.onmicrosoft.com::a0f7ce37-1f4a-4d49-8585-72a39dda17d9" providerId="AD"/>
  <p188:author id="{11350249-8305-9244-6990-1FD9371DD2C0}" name="Henderson, Susan (AHRQ/CQuIPS)" initials="HS(" userId="S::Susan.Henderson@ahrq.hhs.gov::be03e4c4-8aa6-4af0-941e-a67dd7c07131" providerId="AD"/>
  <p188:author id="{66547054-70B3-FC19-9894-39DF0EF4D1E4}" name="Kim, Julie" initials="KJ" userId="S::julie.kim@aha.org::28abe45b-de6e-4d3e-bf86-1c9fccedfd53" providerId="AD"/>
  <p188:author id="{D193505A-65D7-67EE-4DE9-ADCBA886A01C}" name="Heidenrich, Christine (AHRQ/OC) (CTR)" initials="HC((" userId="S::Christine.Heidenrich@ahrq.hhs.gov::58cf9597-5aed-4544-869e-b91fdda55fa7" providerId="AD"/>
  <p188:author id="{34C4019F-9972-D5E7-812D-69C27FF71CA5}" name="Kathleen Vollman" initials="KV" userId="156220626d3c7463" providerId="Windows Live"/>
  <p188:author id="{526E18B8-F617-6CB9-54AA-86CCC3F6613F}" name="Miles, Will" initials="MW" userId="S::Will.Miles@carolinashealthcare.org::1096a4ed-3d62-4b43-92f3-b2d6b70dcb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 Burgess" initials="JB" lastIdx="20" clrIdx="0"/>
  <p:cmAuthor id="2" name="Craig, Erin" initials="CE" lastIdx="47" clrIdx="1"/>
  <p:cmAuthor id="3" name="Wilkins, Amanda" initials="WA" lastIdx="58" clrIdx="2"/>
  <p:cmAuthor id="4" name="Collier, Sue" initials="CS" lastIdx="3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772" autoAdjust="0"/>
  </p:normalViewPr>
  <p:slideViewPr>
    <p:cSldViewPr snapToGrid="0">
      <p:cViewPr varScale="1">
        <p:scale>
          <a:sx n="62" d="100"/>
          <a:sy n="62" d="100"/>
        </p:scale>
        <p:origin x="73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EEBF6-327B-419B-9B28-8A4780F03C96}" type="doc">
      <dgm:prSet loTypeId="urn:microsoft.com/office/officeart/2005/8/layout/cycle5" loCatId="cycle" qsTypeId="urn:microsoft.com/office/officeart/2005/8/quickstyle/simple5" qsCatId="simple" csTypeId="urn:microsoft.com/office/officeart/2005/8/colors/colorful4" csCatId="colorful" phldr="1"/>
      <dgm:spPr/>
      <dgm:t>
        <a:bodyPr/>
        <a:lstStyle/>
        <a:p>
          <a:endParaRPr lang="en-US"/>
        </a:p>
      </dgm:t>
    </dgm:pt>
    <dgm:pt modelId="{6C4FCA0D-A50B-4E18-93C4-A35EB0477505}">
      <dgm:prSet phldrT="[Text]"/>
      <dgm:spPr/>
      <dgm:t>
        <a:bodyPr/>
        <a:lstStyle/>
        <a:p>
          <a:r>
            <a:rPr lang="en-US" dirty="0">
              <a:solidFill>
                <a:schemeClr val="tx1"/>
              </a:solidFill>
            </a:rPr>
            <a:t>Plan</a:t>
          </a:r>
        </a:p>
      </dgm:t>
    </dgm:pt>
    <dgm:pt modelId="{8A1FDB99-BEEF-4C80-988F-65F9C564F02C}" type="parTrans" cxnId="{5B16B995-6B45-4083-8DDB-45A17E6BBD3A}">
      <dgm:prSet/>
      <dgm:spPr/>
      <dgm:t>
        <a:bodyPr/>
        <a:lstStyle/>
        <a:p>
          <a:endParaRPr lang="en-US"/>
        </a:p>
      </dgm:t>
    </dgm:pt>
    <dgm:pt modelId="{5B977859-A6D6-4838-A230-B4C8304E222B}" type="sibTrans" cxnId="{5B16B995-6B45-4083-8DDB-45A17E6BBD3A}">
      <dgm:prSet/>
      <dgm:spPr/>
      <dgm:t>
        <a:bodyPr/>
        <a:lstStyle/>
        <a:p>
          <a:endParaRPr lang="en-US"/>
        </a:p>
      </dgm:t>
    </dgm:pt>
    <dgm:pt modelId="{27E6A2E4-9D8E-4EAA-B605-57E7C88BC3CE}">
      <dgm:prSet phldrT="[Text]"/>
      <dgm:spPr/>
      <dgm:t>
        <a:bodyPr/>
        <a:lstStyle/>
        <a:p>
          <a:r>
            <a:rPr lang="en-US" dirty="0">
              <a:solidFill>
                <a:schemeClr val="tx1"/>
              </a:solidFill>
            </a:rPr>
            <a:t>Do</a:t>
          </a:r>
        </a:p>
      </dgm:t>
    </dgm:pt>
    <dgm:pt modelId="{AF957384-6D1B-483F-9E97-0FE54566E91B}" type="parTrans" cxnId="{0FA9D873-00DD-42AC-97C4-80D2D8D695D7}">
      <dgm:prSet/>
      <dgm:spPr/>
      <dgm:t>
        <a:bodyPr/>
        <a:lstStyle/>
        <a:p>
          <a:endParaRPr lang="en-US"/>
        </a:p>
      </dgm:t>
    </dgm:pt>
    <dgm:pt modelId="{2C25BD08-147D-47B9-8EED-DE36515F3922}" type="sibTrans" cxnId="{0FA9D873-00DD-42AC-97C4-80D2D8D695D7}">
      <dgm:prSet/>
      <dgm:spPr/>
      <dgm:t>
        <a:bodyPr/>
        <a:lstStyle/>
        <a:p>
          <a:endParaRPr lang="en-US"/>
        </a:p>
      </dgm:t>
    </dgm:pt>
    <dgm:pt modelId="{353C39BB-9196-4375-9317-F71121454DBD}">
      <dgm:prSet phldrT="[Text]"/>
      <dgm:spPr/>
      <dgm:t>
        <a:bodyPr/>
        <a:lstStyle/>
        <a:p>
          <a:r>
            <a:rPr lang="en-US" dirty="0">
              <a:solidFill>
                <a:schemeClr val="tx1"/>
              </a:solidFill>
            </a:rPr>
            <a:t>Study</a:t>
          </a:r>
        </a:p>
      </dgm:t>
    </dgm:pt>
    <dgm:pt modelId="{186E79F0-8017-4383-9200-9F632394C5EC}" type="parTrans" cxnId="{882FD6AE-01C6-4C45-A506-36A69A4E40C9}">
      <dgm:prSet/>
      <dgm:spPr/>
      <dgm:t>
        <a:bodyPr/>
        <a:lstStyle/>
        <a:p>
          <a:endParaRPr lang="en-US"/>
        </a:p>
      </dgm:t>
    </dgm:pt>
    <dgm:pt modelId="{E70A8448-AD62-4ECB-BE7F-486EF3E75E25}" type="sibTrans" cxnId="{882FD6AE-01C6-4C45-A506-36A69A4E40C9}">
      <dgm:prSet/>
      <dgm:spPr/>
      <dgm:t>
        <a:bodyPr/>
        <a:lstStyle/>
        <a:p>
          <a:endParaRPr lang="en-US"/>
        </a:p>
      </dgm:t>
    </dgm:pt>
    <dgm:pt modelId="{9980A00F-FF11-4D0D-B79F-8757E6F45967}">
      <dgm:prSet phldrT="[Text]"/>
      <dgm:spPr/>
      <dgm:t>
        <a:bodyPr/>
        <a:lstStyle/>
        <a:p>
          <a:r>
            <a:rPr lang="en-US" dirty="0"/>
            <a:t>Act</a:t>
          </a:r>
        </a:p>
      </dgm:t>
    </dgm:pt>
    <dgm:pt modelId="{4CA5DCB6-E990-4D51-ADB8-AE866D06BC9E}" type="parTrans" cxnId="{98A6A407-134D-4BF2-8738-BA888C198D5F}">
      <dgm:prSet/>
      <dgm:spPr/>
      <dgm:t>
        <a:bodyPr/>
        <a:lstStyle/>
        <a:p>
          <a:endParaRPr lang="en-US"/>
        </a:p>
      </dgm:t>
    </dgm:pt>
    <dgm:pt modelId="{07DD29F8-95A3-444E-8EB8-9ED98D7BC937}" type="sibTrans" cxnId="{98A6A407-134D-4BF2-8738-BA888C198D5F}">
      <dgm:prSet/>
      <dgm:spPr/>
      <dgm:t>
        <a:bodyPr/>
        <a:lstStyle/>
        <a:p>
          <a:endParaRPr lang="en-US"/>
        </a:p>
      </dgm:t>
    </dgm:pt>
    <dgm:pt modelId="{7C12BFA2-641A-43EF-8ED3-3780CC040292}" type="pres">
      <dgm:prSet presAssocID="{259EEBF6-327B-419B-9B28-8A4780F03C96}" presName="cycle" presStyleCnt="0">
        <dgm:presLayoutVars>
          <dgm:dir/>
          <dgm:resizeHandles val="exact"/>
        </dgm:presLayoutVars>
      </dgm:prSet>
      <dgm:spPr/>
    </dgm:pt>
    <dgm:pt modelId="{0F8E8EE7-DAE8-4D6A-A808-AF62EE0EC85F}" type="pres">
      <dgm:prSet presAssocID="{6C4FCA0D-A50B-4E18-93C4-A35EB0477505}" presName="node" presStyleLbl="node1" presStyleIdx="0" presStyleCnt="4" custRadScaleRad="103434">
        <dgm:presLayoutVars>
          <dgm:bulletEnabled val="1"/>
        </dgm:presLayoutVars>
      </dgm:prSet>
      <dgm:spPr/>
    </dgm:pt>
    <dgm:pt modelId="{CB892E7E-943E-4B7E-B958-BE5F42C233D7}" type="pres">
      <dgm:prSet presAssocID="{6C4FCA0D-A50B-4E18-93C4-A35EB0477505}" presName="spNode" presStyleCnt="0"/>
      <dgm:spPr/>
    </dgm:pt>
    <dgm:pt modelId="{0A230C65-3E76-483F-BE5D-9F49EF6E3EB5}" type="pres">
      <dgm:prSet presAssocID="{5B977859-A6D6-4838-A230-B4C8304E222B}" presName="sibTrans" presStyleLbl="sibTrans1D1" presStyleIdx="0" presStyleCnt="4"/>
      <dgm:spPr/>
    </dgm:pt>
    <dgm:pt modelId="{77FCDCB6-273F-4484-927D-5DFF82EAADF4}" type="pres">
      <dgm:prSet presAssocID="{27E6A2E4-9D8E-4EAA-B605-57E7C88BC3CE}" presName="node" presStyleLbl="node1" presStyleIdx="1" presStyleCnt="4">
        <dgm:presLayoutVars>
          <dgm:bulletEnabled val="1"/>
        </dgm:presLayoutVars>
      </dgm:prSet>
      <dgm:spPr/>
    </dgm:pt>
    <dgm:pt modelId="{199D049F-4F2D-4849-9B52-03DCAC864A96}" type="pres">
      <dgm:prSet presAssocID="{27E6A2E4-9D8E-4EAA-B605-57E7C88BC3CE}" presName="spNode" presStyleCnt="0"/>
      <dgm:spPr/>
    </dgm:pt>
    <dgm:pt modelId="{ED3C0071-7535-4255-B0DF-0D6DFAE70C17}" type="pres">
      <dgm:prSet presAssocID="{2C25BD08-147D-47B9-8EED-DE36515F3922}" presName="sibTrans" presStyleLbl="sibTrans1D1" presStyleIdx="1" presStyleCnt="4"/>
      <dgm:spPr/>
    </dgm:pt>
    <dgm:pt modelId="{D17ACF0F-7C0D-4E26-B911-F538ACDE21EA}" type="pres">
      <dgm:prSet presAssocID="{353C39BB-9196-4375-9317-F71121454DBD}" presName="node" presStyleLbl="node1" presStyleIdx="2" presStyleCnt="4">
        <dgm:presLayoutVars>
          <dgm:bulletEnabled val="1"/>
        </dgm:presLayoutVars>
      </dgm:prSet>
      <dgm:spPr/>
    </dgm:pt>
    <dgm:pt modelId="{045CA936-885A-491D-9A0B-7363074E2478}" type="pres">
      <dgm:prSet presAssocID="{353C39BB-9196-4375-9317-F71121454DBD}" presName="spNode" presStyleCnt="0"/>
      <dgm:spPr/>
    </dgm:pt>
    <dgm:pt modelId="{5D91C122-752D-4E9C-B69F-5FB034E30F6E}" type="pres">
      <dgm:prSet presAssocID="{E70A8448-AD62-4ECB-BE7F-486EF3E75E25}" presName="sibTrans" presStyleLbl="sibTrans1D1" presStyleIdx="2" presStyleCnt="4"/>
      <dgm:spPr/>
    </dgm:pt>
    <dgm:pt modelId="{2EF40BD5-D06C-4045-B181-52EE83829C3B}" type="pres">
      <dgm:prSet presAssocID="{9980A00F-FF11-4D0D-B79F-8757E6F45967}" presName="node" presStyleLbl="node1" presStyleIdx="3" presStyleCnt="4">
        <dgm:presLayoutVars>
          <dgm:bulletEnabled val="1"/>
        </dgm:presLayoutVars>
      </dgm:prSet>
      <dgm:spPr/>
    </dgm:pt>
    <dgm:pt modelId="{FFFD767D-D2CC-4917-AE13-E35FC558B2E7}" type="pres">
      <dgm:prSet presAssocID="{9980A00F-FF11-4D0D-B79F-8757E6F45967}" presName="spNode" presStyleCnt="0"/>
      <dgm:spPr/>
    </dgm:pt>
    <dgm:pt modelId="{41EF84AB-DDA1-4EE7-B1FD-3680FA74818B}" type="pres">
      <dgm:prSet presAssocID="{07DD29F8-95A3-444E-8EB8-9ED98D7BC937}" presName="sibTrans" presStyleLbl="sibTrans1D1" presStyleIdx="3" presStyleCnt="4"/>
      <dgm:spPr/>
    </dgm:pt>
  </dgm:ptLst>
  <dgm:cxnLst>
    <dgm:cxn modelId="{98A6A407-134D-4BF2-8738-BA888C198D5F}" srcId="{259EEBF6-327B-419B-9B28-8A4780F03C96}" destId="{9980A00F-FF11-4D0D-B79F-8757E6F45967}" srcOrd="3" destOrd="0" parTransId="{4CA5DCB6-E990-4D51-ADB8-AE866D06BC9E}" sibTransId="{07DD29F8-95A3-444E-8EB8-9ED98D7BC937}"/>
    <dgm:cxn modelId="{AE44310C-52A3-4EAD-B006-95ABFE81BCFC}" type="presOf" srcId="{5B977859-A6D6-4838-A230-B4C8304E222B}" destId="{0A230C65-3E76-483F-BE5D-9F49EF6E3EB5}" srcOrd="0" destOrd="0" presId="urn:microsoft.com/office/officeart/2005/8/layout/cycle5"/>
    <dgm:cxn modelId="{688C191C-8F3D-4D16-AD7E-DA9E19177338}" type="presOf" srcId="{27E6A2E4-9D8E-4EAA-B605-57E7C88BC3CE}" destId="{77FCDCB6-273F-4484-927D-5DFF82EAADF4}" srcOrd="0" destOrd="0" presId="urn:microsoft.com/office/officeart/2005/8/layout/cycle5"/>
    <dgm:cxn modelId="{0FA9D873-00DD-42AC-97C4-80D2D8D695D7}" srcId="{259EEBF6-327B-419B-9B28-8A4780F03C96}" destId="{27E6A2E4-9D8E-4EAA-B605-57E7C88BC3CE}" srcOrd="1" destOrd="0" parTransId="{AF957384-6D1B-483F-9E97-0FE54566E91B}" sibTransId="{2C25BD08-147D-47B9-8EED-DE36515F3922}"/>
    <dgm:cxn modelId="{3B22CB87-E4BA-4095-A91A-30F436C40CA8}" type="presOf" srcId="{07DD29F8-95A3-444E-8EB8-9ED98D7BC937}" destId="{41EF84AB-DDA1-4EE7-B1FD-3680FA74818B}" srcOrd="0" destOrd="0" presId="urn:microsoft.com/office/officeart/2005/8/layout/cycle5"/>
    <dgm:cxn modelId="{3BB7708C-23B6-4C37-BD5A-0EC92B30F2BB}" type="presOf" srcId="{2C25BD08-147D-47B9-8EED-DE36515F3922}" destId="{ED3C0071-7535-4255-B0DF-0D6DFAE70C17}" srcOrd="0" destOrd="0" presId="urn:microsoft.com/office/officeart/2005/8/layout/cycle5"/>
    <dgm:cxn modelId="{5B16B995-6B45-4083-8DDB-45A17E6BBD3A}" srcId="{259EEBF6-327B-419B-9B28-8A4780F03C96}" destId="{6C4FCA0D-A50B-4E18-93C4-A35EB0477505}" srcOrd="0" destOrd="0" parTransId="{8A1FDB99-BEEF-4C80-988F-65F9C564F02C}" sibTransId="{5B977859-A6D6-4838-A230-B4C8304E222B}"/>
    <dgm:cxn modelId="{4D95A19C-7E4C-42A3-BC6F-E824217CD538}" type="presOf" srcId="{6C4FCA0D-A50B-4E18-93C4-A35EB0477505}" destId="{0F8E8EE7-DAE8-4D6A-A808-AF62EE0EC85F}" srcOrd="0" destOrd="0" presId="urn:microsoft.com/office/officeart/2005/8/layout/cycle5"/>
    <dgm:cxn modelId="{882FD6AE-01C6-4C45-A506-36A69A4E40C9}" srcId="{259EEBF6-327B-419B-9B28-8A4780F03C96}" destId="{353C39BB-9196-4375-9317-F71121454DBD}" srcOrd="2" destOrd="0" parTransId="{186E79F0-8017-4383-9200-9F632394C5EC}" sibTransId="{E70A8448-AD62-4ECB-BE7F-486EF3E75E25}"/>
    <dgm:cxn modelId="{17F40ABB-5D15-4F56-960F-2CD15FF40B25}" type="presOf" srcId="{353C39BB-9196-4375-9317-F71121454DBD}" destId="{D17ACF0F-7C0D-4E26-B911-F538ACDE21EA}" srcOrd="0" destOrd="0" presId="urn:microsoft.com/office/officeart/2005/8/layout/cycle5"/>
    <dgm:cxn modelId="{EACB7ACF-1418-4E3F-9BB4-7E9ABC04A2B4}" type="presOf" srcId="{259EEBF6-327B-419B-9B28-8A4780F03C96}" destId="{7C12BFA2-641A-43EF-8ED3-3780CC040292}" srcOrd="0" destOrd="0" presId="urn:microsoft.com/office/officeart/2005/8/layout/cycle5"/>
    <dgm:cxn modelId="{339381DA-31C3-453D-A96F-7175EDD5554F}" type="presOf" srcId="{E70A8448-AD62-4ECB-BE7F-486EF3E75E25}" destId="{5D91C122-752D-4E9C-B69F-5FB034E30F6E}" srcOrd="0" destOrd="0" presId="urn:microsoft.com/office/officeart/2005/8/layout/cycle5"/>
    <dgm:cxn modelId="{337012F8-DDCC-44F0-9549-1FFAB25B7C8B}" type="presOf" srcId="{9980A00F-FF11-4D0D-B79F-8757E6F45967}" destId="{2EF40BD5-D06C-4045-B181-52EE83829C3B}" srcOrd="0" destOrd="0" presId="urn:microsoft.com/office/officeart/2005/8/layout/cycle5"/>
    <dgm:cxn modelId="{3C06CAB0-F7EF-4410-A7D2-A81070C69B51}" type="presParOf" srcId="{7C12BFA2-641A-43EF-8ED3-3780CC040292}" destId="{0F8E8EE7-DAE8-4D6A-A808-AF62EE0EC85F}" srcOrd="0" destOrd="0" presId="urn:microsoft.com/office/officeart/2005/8/layout/cycle5"/>
    <dgm:cxn modelId="{0E1D3802-988D-42D5-B12D-B95E124408A7}" type="presParOf" srcId="{7C12BFA2-641A-43EF-8ED3-3780CC040292}" destId="{CB892E7E-943E-4B7E-B958-BE5F42C233D7}" srcOrd="1" destOrd="0" presId="urn:microsoft.com/office/officeart/2005/8/layout/cycle5"/>
    <dgm:cxn modelId="{0DDCC935-DC9E-4A02-B6E0-C54327A50A61}" type="presParOf" srcId="{7C12BFA2-641A-43EF-8ED3-3780CC040292}" destId="{0A230C65-3E76-483F-BE5D-9F49EF6E3EB5}" srcOrd="2" destOrd="0" presId="urn:microsoft.com/office/officeart/2005/8/layout/cycle5"/>
    <dgm:cxn modelId="{DB595901-AA3D-43FF-9CDA-2D0E86C084B9}" type="presParOf" srcId="{7C12BFA2-641A-43EF-8ED3-3780CC040292}" destId="{77FCDCB6-273F-4484-927D-5DFF82EAADF4}" srcOrd="3" destOrd="0" presId="urn:microsoft.com/office/officeart/2005/8/layout/cycle5"/>
    <dgm:cxn modelId="{B5EB5557-9888-4E47-9888-4DFC6DE10C73}" type="presParOf" srcId="{7C12BFA2-641A-43EF-8ED3-3780CC040292}" destId="{199D049F-4F2D-4849-9B52-03DCAC864A96}" srcOrd="4" destOrd="0" presId="urn:microsoft.com/office/officeart/2005/8/layout/cycle5"/>
    <dgm:cxn modelId="{7E1A00B7-395F-4C51-9C10-B9A301ACD198}" type="presParOf" srcId="{7C12BFA2-641A-43EF-8ED3-3780CC040292}" destId="{ED3C0071-7535-4255-B0DF-0D6DFAE70C17}" srcOrd="5" destOrd="0" presId="urn:microsoft.com/office/officeart/2005/8/layout/cycle5"/>
    <dgm:cxn modelId="{9418D85C-2B36-426E-950F-61E0309A3A55}" type="presParOf" srcId="{7C12BFA2-641A-43EF-8ED3-3780CC040292}" destId="{D17ACF0F-7C0D-4E26-B911-F538ACDE21EA}" srcOrd="6" destOrd="0" presId="urn:microsoft.com/office/officeart/2005/8/layout/cycle5"/>
    <dgm:cxn modelId="{B2F5D12F-E445-44B1-80CA-A2C990BC0304}" type="presParOf" srcId="{7C12BFA2-641A-43EF-8ED3-3780CC040292}" destId="{045CA936-885A-491D-9A0B-7363074E2478}" srcOrd="7" destOrd="0" presId="urn:microsoft.com/office/officeart/2005/8/layout/cycle5"/>
    <dgm:cxn modelId="{6BB7E10D-2F8D-4059-B38D-8B222E57BB95}" type="presParOf" srcId="{7C12BFA2-641A-43EF-8ED3-3780CC040292}" destId="{5D91C122-752D-4E9C-B69F-5FB034E30F6E}" srcOrd="8" destOrd="0" presId="urn:microsoft.com/office/officeart/2005/8/layout/cycle5"/>
    <dgm:cxn modelId="{92339A8A-615A-489D-BC56-C33B6642D561}" type="presParOf" srcId="{7C12BFA2-641A-43EF-8ED3-3780CC040292}" destId="{2EF40BD5-D06C-4045-B181-52EE83829C3B}" srcOrd="9" destOrd="0" presId="urn:microsoft.com/office/officeart/2005/8/layout/cycle5"/>
    <dgm:cxn modelId="{44FFB553-C743-4EC1-ADC0-BF14820CAEBD}" type="presParOf" srcId="{7C12BFA2-641A-43EF-8ED3-3780CC040292}" destId="{FFFD767D-D2CC-4917-AE13-E35FC558B2E7}" srcOrd="10" destOrd="0" presId="urn:microsoft.com/office/officeart/2005/8/layout/cycle5"/>
    <dgm:cxn modelId="{BBEDF991-9E90-4919-B803-0E2D9BC36197}" type="presParOf" srcId="{7C12BFA2-641A-43EF-8ED3-3780CC040292}" destId="{41EF84AB-DDA1-4EE7-B1FD-3680FA74818B}" srcOrd="11" destOrd="0" presId="urn:microsoft.com/office/officeart/2005/8/layout/cycle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E8EE7-DAE8-4D6A-A808-AF62EE0EC85F}">
      <dsp:nvSpPr>
        <dsp:cNvPr id="0" name=""/>
        <dsp:cNvSpPr/>
      </dsp:nvSpPr>
      <dsp:spPr>
        <a:xfrm>
          <a:off x="564615" y="0"/>
          <a:ext cx="525035" cy="34127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Plan</a:t>
          </a:r>
        </a:p>
      </dsp:txBody>
      <dsp:txXfrm>
        <a:off x="581275" y="16660"/>
        <a:ext cx="491715" cy="307953"/>
      </dsp:txXfrm>
    </dsp:sp>
    <dsp:sp modelId="{0A230C65-3E76-483F-BE5D-9F49EF6E3EB5}">
      <dsp:nvSpPr>
        <dsp:cNvPr id="0" name=""/>
        <dsp:cNvSpPr/>
      </dsp:nvSpPr>
      <dsp:spPr>
        <a:xfrm>
          <a:off x="261226" y="169187"/>
          <a:ext cx="1128334" cy="1128334"/>
        </a:xfrm>
        <a:custGeom>
          <a:avLst/>
          <a:gdLst/>
          <a:ahLst/>
          <a:cxnLst/>
          <a:rect l="0" t="0" r="0" b="0"/>
          <a:pathLst>
            <a:path>
              <a:moveTo>
                <a:pt x="901420" y="111900"/>
              </a:moveTo>
              <a:arcTo wR="564167" hR="564167" stAng="18402706" swAng="164973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7FCDCB6-273F-4484-927D-5DFF82EAADF4}">
      <dsp:nvSpPr>
        <dsp:cNvPr id="0" name=""/>
        <dsp:cNvSpPr/>
      </dsp:nvSpPr>
      <dsp:spPr>
        <a:xfrm>
          <a:off x="1128782" y="568298"/>
          <a:ext cx="525035" cy="341273"/>
        </a:xfrm>
        <a:prstGeom prst="round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Do</a:t>
          </a:r>
        </a:p>
      </dsp:txBody>
      <dsp:txXfrm>
        <a:off x="1145442" y="584958"/>
        <a:ext cx="491715" cy="307953"/>
      </dsp:txXfrm>
    </dsp:sp>
    <dsp:sp modelId="{ED3C0071-7535-4255-B0DF-0D6DFAE70C17}">
      <dsp:nvSpPr>
        <dsp:cNvPr id="0" name=""/>
        <dsp:cNvSpPr/>
      </dsp:nvSpPr>
      <dsp:spPr>
        <a:xfrm>
          <a:off x="262966" y="174768"/>
          <a:ext cx="1128334" cy="1128334"/>
        </a:xfrm>
        <a:custGeom>
          <a:avLst/>
          <a:gdLst/>
          <a:ahLst/>
          <a:cxnLst/>
          <a:rect l="0" t="0" r="0" b="0"/>
          <a:pathLst>
            <a:path>
              <a:moveTo>
                <a:pt x="1069876" y="814253"/>
              </a:moveTo>
              <a:arcTo wR="564167" hR="564167" stAng="1578815" swAng="1634833"/>
            </a:path>
          </a:pathLst>
        </a:custGeom>
        <a:noFill/>
        <a:ln w="6350" cap="flat" cmpd="sng" algn="ctr">
          <a:solidFill>
            <a:schemeClr val="accent4">
              <a:hueOff val="3465231"/>
              <a:satOff val="-15989"/>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7ACF0F-7C0D-4E26-B911-F538ACDE21EA}">
      <dsp:nvSpPr>
        <dsp:cNvPr id="0" name=""/>
        <dsp:cNvSpPr/>
      </dsp:nvSpPr>
      <dsp:spPr>
        <a:xfrm>
          <a:off x="564615" y="1132466"/>
          <a:ext cx="525035" cy="341273"/>
        </a:xfrm>
        <a:prstGeom prst="round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Study</a:t>
          </a:r>
        </a:p>
      </dsp:txBody>
      <dsp:txXfrm>
        <a:off x="581275" y="1149126"/>
        <a:ext cx="491715" cy="307953"/>
      </dsp:txXfrm>
    </dsp:sp>
    <dsp:sp modelId="{5D91C122-752D-4E9C-B69F-5FB034E30F6E}">
      <dsp:nvSpPr>
        <dsp:cNvPr id="0" name=""/>
        <dsp:cNvSpPr/>
      </dsp:nvSpPr>
      <dsp:spPr>
        <a:xfrm>
          <a:off x="262966" y="174768"/>
          <a:ext cx="1128334" cy="1128334"/>
        </a:xfrm>
        <a:custGeom>
          <a:avLst/>
          <a:gdLst/>
          <a:ahLst/>
          <a:cxnLst/>
          <a:rect l="0" t="0" r="0" b="0"/>
          <a:pathLst>
            <a:path>
              <a:moveTo>
                <a:pt x="229069" y="1018032"/>
              </a:moveTo>
              <a:arcTo wR="564167" hR="564167" stAng="7586352" swAng="1634833"/>
            </a:path>
          </a:pathLst>
        </a:custGeom>
        <a:noFill/>
        <a:ln w="6350" cap="flat" cmpd="sng" algn="ctr">
          <a:solidFill>
            <a:schemeClr val="accent4">
              <a:hueOff val="6930461"/>
              <a:satOff val="-31979"/>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F40BD5-D06C-4045-B181-52EE83829C3B}">
      <dsp:nvSpPr>
        <dsp:cNvPr id="0" name=""/>
        <dsp:cNvSpPr/>
      </dsp:nvSpPr>
      <dsp:spPr>
        <a:xfrm>
          <a:off x="448" y="568298"/>
          <a:ext cx="525035" cy="341273"/>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a:t>
          </a:r>
        </a:p>
      </dsp:txBody>
      <dsp:txXfrm>
        <a:off x="17108" y="584958"/>
        <a:ext cx="491715" cy="307953"/>
      </dsp:txXfrm>
    </dsp:sp>
    <dsp:sp modelId="{41EF84AB-DDA1-4EE7-B1FD-3680FA74818B}">
      <dsp:nvSpPr>
        <dsp:cNvPr id="0" name=""/>
        <dsp:cNvSpPr/>
      </dsp:nvSpPr>
      <dsp:spPr>
        <a:xfrm>
          <a:off x="264705" y="169187"/>
          <a:ext cx="1128334" cy="1128334"/>
        </a:xfrm>
        <a:custGeom>
          <a:avLst/>
          <a:gdLst/>
          <a:ahLst/>
          <a:cxnLst/>
          <a:rect l="0" t="0" r="0" b="0"/>
          <a:pathLst>
            <a:path>
              <a:moveTo>
                <a:pt x="56205" y="318688"/>
              </a:moveTo>
              <a:arcTo wR="564167" hR="564167" stAng="12347562" swAng="1649732"/>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34623" cy="466434"/>
          </a:xfrm>
          <a:prstGeom prst="rect">
            <a:avLst/>
          </a:prstGeom>
        </p:spPr>
        <p:txBody>
          <a:bodyPr vert="horz" lIns="92295" tIns="46148" rIns="92295" bIns="46148" rtlCol="0"/>
          <a:lstStyle>
            <a:lvl1pPr algn="l">
              <a:defRPr sz="1200"/>
            </a:lvl1pPr>
          </a:lstStyle>
          <a:p>
            <a:r>
              <a:rPr lang="en-US" dirty="0"/>
              <a:t>AHRQ Safety Program for ICUs: CLABSI/CAUTI</a:t>
            </a:r>
          </a:p>
        </p:txBody>
      </p:sp>
      <p:sp>
        <p:nvSpPr>
          <p:cNvPr id="3" name="Date Placeholder 2"/>
          <p:cNvSpPr>
            <a:spLocks noGrp="1"/>
          </p:cNvSpPr>
          <p:nvPr>
            <p:ph type="dt" sz="quarter" idx="1"/>
          </p:nvPr>
        </p:nvSpPr>
        <p:spPr>
          <a:xfrm>
            <a:off x="3970938" y="0"/>
            <a:ext cx="3037840" cy="466434"/>
          </a:xfrm>
          <a:prstGeom prst="rect">
            <a:avLst/>
          </a:prstGeom>
        </p:spPr>
        <p:txBody>
          <a:bodyPr vert="horz" lIns="92295" tIns="46148" rIns="92295" bIns="46148" rtlCol="0"/>
          <a:lstStyle>
            <a:lvl1pPr algn="r">
              <a:defRPr sz="1200"/>
            </a:lvl1pPr>
          </a:lstStyle>
          <a:p>
            <a:fld id="{9C1189AB-22D6-4979-B806-E44F1988E333}" type="datetimeFigureOut">
              <a:rPr lang="en-US" smtClean="0"/>
              <a:pPr/>
              <a:t>2/15/2022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2295" tIns="46148" rIns="92295" bIns="461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2295" tIns="46148" rIns="92295" bIns="46148" rtlCol="0" anchor="b"/>
          <a:lstStyle>
            <a:lvl1pPr algn="r">
              <a:defRPr sz="1200"/>
            </a:lvl1pPr>
          </a:lstStyle>
          <a:p>
            <a:fld id="{DF1C83D6-3A07-465A-9A3C-063E9AFE0659}" type="slidenum">
              <a:rPr lang="en-US" smtClean="0"/>
              <a:pPr/>
              <a:t>‹#›</a:t>
            </a:fld>
            <a:endParaRPr lang="en-US" dirty="0"/>
          </a:p>
        </p:txBody>
      </p:sp>
    </p:spTree>
    <p:extLst>
      <p:ext uri="{BB962C8B-B14F-4D97-AF65-F5344CB8AC3E}">
        <p14:creationId xmlns:p14="http://schemas.microsoft.com/office/powerpoint/2010/main" val="419178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295" tIns="46148" rIns="92295" bIns="4614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2295" tIns="46148" rIns="92295" bIns="46148" rtlCol="0"/>
          <a:lstStyle>
            <a:lvl1pPr algn="r">
              <a:defRPr sz="1200"/>
            </a:lvl1pPr>
          </a:lstStyle>
          <a:p>
            <a:fld id="{E56D6EC4-9908-4C50-A74C-06F86320EAE8}" type="datetimeFigureOut">
              <a:rPr lang="en-US" smtClean="0"/>
              <a:pPr/>
              <a:t>2/15/2022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295" tIns="46148" rIns="92295" bIns="4614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295" tIns="46148" rIns="92295"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295" tIns="46148" rIns="92295"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2295" tIns="46148" rIns="92295" bIns="46148" rtlCol="0" anchor="b"/>
          <a:lstStyle>
            <a:lvl1pPr algn="r">
              <a:defRPr sz="1200"/>
            </a:lvl1pPr>
          </a:lstStyle>
          <a:p>
            <a:fld id="{1096FFA4-26A3-4FA2-BC83-06EB771EDB38}" type="slidenum">
              <a:rPr lang="en-US" smtClean="0"/>
              <a:pPr/>
              <a:t>‹#›</a:t>
            </a:fld>
            <a:endParaRPr lang="en-US" dirty="0"/>
          </a:p>
        </p:txBody>
      </p:sp>
    </p:spTree>
    <p:extLst>
      <p:ext uri="{BB962C8B-B14F-4D97-AF65-F5344CB8AC3E}">
        <p14:creationId xmlns:p14="http://schemas.microsoft.com/office/powerpoint/2010/main" val="370041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i="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a:t>
            </a:fld>
            <a:endParaRPr lang="en-US" dirty="0"/>
          </a:p>
        </p:txBody>
      </p:sp>
    </p:spTree>
    <p:extLst>
      <p:ext uri="{BB962C8B-B14F-4D97-AF65-F5344CB8AC3E}">
        <p14:creationId xmlns:p14="http://schemas.microsoft.com/office/powerpoint/2010/main" val="240220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00113"/>
            <a:ext cx="4181475" cy="3136900"/>
          </a:xfrm>
        </p:spPr>
      </p:sp>
      <p:sp>
        <p:nvSpPr>
          <p:cNvPr id="3" name="Notes Placeholder 2"/>
          <p:cNvSpPr>
            <a:spLocks noGrp="1"/>
          </p:cNvSpPr>
          <p:nvPr>
            <p:ph type="body" idx="1"/>
          </p:nvPr>
        </p:nvSpPr>
        <p:spPr>
          <a:xfrm>
            <a:off x="701039" y="4331389"/>
            <a:ext cx="5608320" cy="3660458"/>
          </a:xfrm>
        </p:spPr>
        <p:txBody>
          <a:bodyPr>
            <a:noAutofit/>
          </a:bodyPr>
          <a:lstStyle/>
          <a:p>
            <a:pPr marL="0" lvl="2"/>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10</a:t>
            </a:fld>
            <a:endParaRPr lang="en-US" dirty="0"/>
          </a:p>
        </p:txBody>
      </p:sp>
    </p:spTree>
    <p:extLst>
      <p:ext uri="{BB962C8B-B14F-4D97-AF65-F5344CB8AC3E}">
        <p14:creationId xmlns:p14="http://schemas.microsoft.com/office/powerpoint/2010/main" val="214984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89013"/>
            <a:ext cx="4181475" cy="3136900"/>
          </a:xfrm>
        </p:spPr>
      </p:sp>
      <p:sp>
        <p:nvSpPr>
          <p:cNvPr id="3" name="Notes Placeholder 2"/>
          <p:cNvSpPr>
            <a:spLocks noGrp="1"/>
          </p:cNvSpPr>
          <p:nvPr>
            <p:ph type="body" idx="1"/>
          </p:nvPr>
        </p:nvSpPr>
        <p:spPr>
          <a:xfrm>
            <a:off x="701040" y="4473893"/>
            <a:ext cx="5608320" cy="2793806"/>
          </a:xfrm>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11</a:t>
            </a:fld>
            <a:endParaRPr lang="en-US" dirty="0"/>
          </a:p>
        </p:txBody>
      </p:sp>
    </p:spTree>
    <p:extLst>
      <p:ext uri="{BB962C8B-B14F-4D97-AF65-F5344CB8AC3E}">
        <p14:creationId xmlns:p14="http://schemas.microsoft.com/office/powerpoint/2010/main" val="257642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435073"/>
          </a:xfrm>
        </p:spPr>
        <p:txBody>
          <a:bodyPr/>
          <a:lstStyle/>
          <a:p>
            <a:endParaRPr lang="en-US" i="1"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12</a:t>
            </a:fld>
            <a:endParaRPr lang="en-US" dirty="0"/>
          </a:p>
        </p:txBody>
      </p:sp>
    </p:spTree>
    <p:extLst>
      <p:ext uri="{BB962C8B-B14F-4D97-AF65-F5344CB8AC3E}">
        <p14:creationId xmlns:p14="http://schemas.microsoft.com/office/powerpoint/2010/main" val="43514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89013"/>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13</a:t>
            </a:fld>
            <a:endParaRPr lang="en-US" dirty="0"/>
          </a:p>
        </p:txBody>
      </p:sp>
    </p:spTree>
    <p:extLst>
      <p:ext uri="{BB962C8B-B14F-4D97-AF65-F5344CB8AC3E}">
        <p14:creationId xmlns:p14="http://schemas.microsoft.com/office/powerpoint/2010/main" val="157962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14338"/>
            <a:ext cx="4181475" cy="3136900"/>
          </a:xfrm>
        </p:spPr>
      </p:sp>
      <p:sp>
        <p:nvSpPr>
          <p:cNvPr id="3" name="Notes Placeholder 2"/>
          <p:cNvSpPr>
            <a:spLocks noGrp="1"/>
          </p:cNvSpPr>
          <p:nvPr>
            <p:ph type="body" idx="1"/>
          </p:nvPr>
        </p:nvSpPr>
        <p:spPr>
          <a:xfrm>
            <a:off x="701039" y="3868251"/>
            <a:ext cx="5608320" cy="3660458"/>
          </a:xfrm>
        </p:spPr>
        <p:txBody>
          <a:bodyPr>
            <a:noAutofit/>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14</a:t>
            </a:fld>
            <a:endParaRPr lang="en-US" dirty="0"/>
          </a:p>
        </p:txBody>
      </p:sp>
    </p:spTree>
    <p:extLst>
      <p:ext uri="{BB962C8B-B14F-4D97-AF65-F5344CB8AC3E}">
        <p14:creationId xmlns:p14="http://schemas.microsoft.com/office/powerpoint/2010/main" val="336096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7475"/>
            <a:ext cx="4181475" cy="3136900"/>
          </a:xfrm>
        </p:spPr>
      </p:sp>
      <p:sp>
        <p:nvSpPr>
          <p:cNvPr id="3" name="Notes Placeholder 2"/>
          <p:cNvSpPr>
            <a:spLocks noGrp="1"/>
          </p:cNvSpPr>
          <p:nvPr>
            <p:ph type="body" idx="1"/>
          </p:nvPr>
        </p:nvSpPr>
        <p:spPr>
          <a:xfrm>
            <a:off x="701038" y="3405114"/>
            <a:ext cx="5608320" cy="3660458"/>
          </a:xfrm>
        </p:spPr>
        <p:txBody>
          <a:bodyPr>
            <a:noAutofit/>
          </a:bodyPr>
          <a:lstStyle/>
          <a:p>
            <a:pPr defTabSz="922955">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15</a:t>
            </a:fld>
            <a:endParaRPr lang="en-US" dirty="0"/>
          </a:p>
        </p:txBody>
      </p:sp>
    </p:spTree>
    <p:extLst>
      <p:ext uri="{BB962C8B-B14F-4D97-AF65-F5344CB8AC3E}">
        <p14:creationId xmlns:p14="http://schemas.microsoft.com/office/powerpoint/2010/main" val="310620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200025"/>
            <a:ext cx="3859213" cy="2895600"/>
          </a:xfrm>
        </p:spPr>
      </p:sp>
      <p:sp>
        <p:nvSpPr>
          <p:cNvPr id="3" name="Notes Placeholder 2"/>
          <p:cNvSpPr>
            <a:spLocks noGrp="1"/>
          </p:cNvSpPr>
          <p:nvPr>
            <p:ph type="body" idx="1"/>
          </p:nvPr>
        </p:nvSpPr>
        <p:spPr>
          <a:xfrm>
            <a:off x="630643" y="3215108"/>
            <a:ext cx="5608320" cy="6200045"/>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16</a:t>
            </a:fld>
            <a:endParaRPr lang="en-US" dirty="0"/>
          </a:p>
        </p:txBody>
      </p:sp>
    </p:spTree>
    <p:extLst>
      <p:ext uri="{BB962C8B-B14F-4D97-AF65-F5344CB8AC3E}">
        <p14:creationId xmlns:p14="http://schemas.microsoft.com/office/powerpoint/2010/main" val="370195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17</a:t>
            </a:fld>
            <a:endParaRPr lang="en-US" dirty="0"/>
          </a:p>
        </p:txBody>
      </p:sp>
    </p:spTree>
    <p:extLst>
      <p:ext uri="{BB962C8B-B14F-4D97-AF65-F5344CB8AC3E}">
        <p14:creationId xmlns:p14="http://schemas.microsoft.com/office/powerpoint/2010/main" val="159047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18</a:t>
            </a:fld>
            <a:endParaRPr lang="en-US" dirty="0"/>
          </a:p>
        </p:txBody>
      </p:sp>
    </p:spTree>
    <p:extLst>
      <p:ext uri="{BB962C8B-B14F-4D97-AF65-F5344CB8AC3E}">
        <p14:creationId xmlns:p14="http://schemas.microsoft.com/office/powerpoint/2010/main" val="78009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2</a:t>
            </a:fld>
            <a:endParaRPr lang="en-US" dirty="0"/>
          </a:p>
        </p:txBody>
      </p:sp>
    </p:spTree>
    <p:extLst>
      <p:ext uri="{BB962C8B-B14F-4D97-AF65-F5344CB8AC3E}">
        <p14:creationId xmlns:p14="http://schemas.microsoft.com/office/powerpoint/2010/main" val="197391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3</a:t>
            </a:fld>
            <a:endParaRPr lang="en-US" dirty="0"/>
          </a:p>
        </p:txBody>
      </p:sp>
    </p:spTree>
    <p:extLst>
      <p:ext uri="{BB962C8B-B14F-4D97-AF65-F5344CB8AC3E}">
        <p14:creationId xmlns:p14="http://schemas.microsoft.com/office/powerpoint/2010/main" val="105758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63575"/>
            <a:ext cx="4181475" cy="3136900"/>
          </a:xfrm>
        </p:spPr>
      </p:sp>
      <p:sp>
        <p:nvSpPr>
          <p:cNvPr id="3" name="Notes Placeholder 2"/>
          <p:cNvSpPr>
            <a:spLocks noGrp="1"/>
          </p:cNvSpPr>
          <p:nvPr>
            <p:ph type="body" idx="1"/>
          </p:nvPr>
        </p:nvSpPr>
        <p:spPr>
          <a:xfrm>
            <a:off x="701039" y="4103780"/>
            <a:ext cx="5608320" cy="4422704"/>
          </a:xfrm>
        </p:spPr>
        <p:txBody>
          <a:bodyPr>
            <a:noAutofit/>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4</a:t>
            </a:fld>
            <a:endParaRPr lang="en-US" dirty="0"/>
          </a:p>
        </p:txBody>
      </p:sp>
    </p:spTree>
    <p:extLst>
      <p:ext uri="{BB962C8B-B14F-4D97-AF65-F5344CB8AC3E}">
        <p14:creationId xmlns:p14="http://schemas.microsoft.com/office/powerpoint/2010/main" val="328986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89013"/>
            <a:ext cx="4181475" cy="3136900"/>
          </a:xfrm>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5</a:t>
            </a:fld>
            <a:endParaRPr lang="en-US" dirty="0"/>
          </a:p>
        </p:txBody>
      </p:sp>
    </p:spTree>
    <p:extLst>
      <p:ext uri="{BB962C8B-B14F-4D97-AF65-F5344CB8AC3E}">
        <p14:creationId xmlns:p14="http://schemas.microsoft.com/office/powerpoint/2010/main" val="14528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46125"/>
            <a:ext cx="4181475" cy="3136900"/>
          </a:xfrm>
        </p:spPr>
      </p:sp>
      <p:sp>
        <p:nvSpPr>
          <p:cNvPr id="3" name="Notes Placeholder 2"/>
          <p:cNvSpPr>
            <a:spLocks noGrp="1"/>
          </p:cNvSpPr>
          <p:nvPr>
            <p:ph type="body" idx="1"/>
          </p:nvPr>
        </p:nvSpPr>
        <p:spPr>
          <a:xfrm>
            <a:off x="701039" y="4093883"/>
            <a:ext cx="5608320" cy="4736084"/>
          </a:xfrm>
        </p:spPr>
        <p:txBody>
          <a:bodyPr>
            <a:noAutofit/>
          </a:bodyPr>
          <a:lstStyle/>
          <a:p>
            <a:pPr defTabSz="911291">
              <a:defRPr/>
            </a:pPr>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6</a:t>
            </a:fld>
            <a:endParaRPr lang="en-US" dirty="0"/>
          </a:p>
        </p:txBody>
      </p:sp>
    </p:spTree>
    <p:extLst>
      <p:ext uri="{BB962C8B-B14F-4D97-AF65-F5344CB8AC3E}">
        <p14:creationId xmlns:p14="http://schemas.microsoft.com/office/powerpoint/2010/main" val="308244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1096FFA4-26A3-4FA2-BC83-06EB771EDB38}" type="slidenum">
              <a:rPr lang="en-US" smtClean="0"/>
              <a:pPr/>
              <a:t>7</a:t>
            </a:fld>
            <a:endParaRPr lang="en-US" dirty="0"/>
          </a:p>
        </p:txBody>
      </p:sp>
    </p:spTree>
    <p:extLst>
      <p:ext uri="{BB962C8B-B14F-4D97-AF65-F5344CB8AC3E}">
        <p14:creationId xmlns:p14="http://schemas.microsoft.com/office/powerpoint/2010/main" val="3035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315913"/>
            <a:ext cx="4203700" cy="3152775"/>
          </a:xfrm>
        </p:spPr>
      </p:sp>
      <p:sp>
        <p:nvSpPr>
          <p:cNvPr id="3" name="Notes Placeholder 2"/>
          <p:cNvSpPr>
            <a:spLocks noGrp="1"/>
          </p:cNvSpPr>
          <p:nvPr>
            <p:ph type="body" idx="1"/>
          </p:nvPr>
        </p:nvSpPr>
        <p:spPr>
          <a:xfrm>
            <a:off x="807916" y="3595119"/>
            <a:ext cx="5608320" cy="3660458"/>
          </a:xfrm>
        </p:spPr>
        <p:txBody>
          <a:bodyPr>
            <a:noAutofit/>
          </a:bodyPr>
          <a:lstStyle/>
          <a:p>
            <a:pPr lvl="0"/>
            <a:endParaRPr lang="en-US" sz="1400" strike="noStrike"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8</a:t>
            </a:fld>
            <a:endParaRPr lang="en-US" dirty="0"/>
          </a:p>
        </p:txBody>
      </p:sp>
    </p:spTree>
    <p:extLst>
      <p:ext uri="{BB962C8B-B14F-4D97-AF65-F5344CB8AC3E}">
        <p14:creationId xmlns:p14="http://schemas.microsoft.com/office/powerpoint/2010/main" val="683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trike="noStrike"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pPr/>
              <a:t>9</a:t>
            </a:fld>
            <a:endParaRPr lang="en-US" dirty="0"/>
          </a:p>
        </p:txBody>
      </p:sp>
    </p:spTree>
    <p:extLst>
      <p:ext uri="{BB962C8B-B14F-4D97-AF65-F5344CB8AC3E}">
        <p14:creationId xmlns:p14="http://schemas.microsoft.com/office/powerpoint/2010/main" val="175320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2" name="Title 1"/>
          <p:cNvSpPr>
            <a:spLocks noGrp="1"/>
          </p:cNvSpPr>
          <p:nvPr>
            <p:ph type="ctrTitle"/>
            <p:custDataLst>
              <p:tags r:id="rId1"/>
            </p:custDataLst>
          </p:nvPr>
        </p:nvSpPr>
        <p:spPr>
          <a:xfrm>
            <a:off x="685800" y="2176271"/>
            <a:ext cx="7772400" cy="2165685"/>
          </a:xfrm>
        </p:spPr>
        <p:txBody>
          <a:bodyPr anchor="ctr">
            <a:normAutofit/>
          </a:bodyPr>
          <a:lstStyle>
            <a:lvl1pPr algn="ctr">
              <a:lnSpc>
                <a:spcPct val="105000"/>
              </a:lnSpc>
              <a:defRPr sz="4800" b="1">
                <a:solidFill>
                  <a:schemeClr val="tx1"/>
                </a:solidFill>
                <a:latin typeface="+mj-lt"/>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143000" y="4534726"/>
            <a:ext cx="6858000" cy="150209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custDataLst>
              <p:tags r:id="rId3"/>
            </p:custDataLst>
          </p:nvPr>
        </p:nvSpPr>
        <p:spPr>
          <a:xfrm>
            <a:off x="6995160" y="6475857"/>
            <a:ext cx="2057400" cy="365125"/>
          </a:xfrm>
          <a:prstGeom prst="rect">
            <a:avLst/>
          </a:prstGeom>
        </p:spPr>
        <p:txBody>
          <a:bodyPr/>
          <a:lstStyle>
            <a:lvl1pPr algn="r">
              <a:defRPr sz="1200">
                <a:solidFill>
                  <a:schemeClr val="tx1"/>
                </a:solidFill>
              </a:defRPr>
            </a:lvl1pPr>
          </a:lstStyle>
          <a:p>
            <a:fld id="{02C72AFD-6E50-4A64-ABA2-F8257D940BF0}" type="datetime4">
              <a:rPr lang="en-US" smtClean="0"/>
              <a:pPr/>
              <a:t>February 15, 2022</a:t>
            </a:fld>
            <a:endParaRPr lang="en-US" dirty="0"/>
          </a:p>
        </p:txBody>
      </p:sp>
      <p:sp>
        <p:nvSpPr>
          <p:cNvPr id="8" name="TextBox 7"/>
          <p:cNvSpPr txBox="1"/>
          <p:nvPr>
            <p:custDataLst>
              <p:tags r:id="rId4"/>
            </p:custDataLst>
          </p:nvPr>
        </p:nvSpPr>
        <p:spPr>
          <a:xfrm>
            <a:off x="137160" y="119279"/>
            <a:ext cx="8869680" cy="1355499"/>
          </a:xfrm>
          <a:prstGeom prst="rect">
            <a:avLst/>
          </a:prstGeom>
          <a:noFill/>
        </p:spPr>
        <p:txBody>
          <a:bodyPr wrap="square" rtlCol="0">
            <a:spAutoFit/>
          </a:bodyPr>
          <a:lstStyle/>
          <a:p>
            <a:pPr algn="ctr">
              <a:lnSpc>
                <a:spcPct val="114000"/>
              </a:lnSpc>
            </a:pPr>
            <a:r>
              <a:rPr lang="en-US" sz="3600" b="1" dirty="0">
                <a:solidFill>
                  <a:schemeClr val="tx1"/>
                </a:solidFill>
                <a:latin typeface="+mj-lt"/>
              </a:rPr>
              <a:t>AHRQ Safety Program for Intensive</a:t>
            </a:r>
            <a:r>
              <a:rPr lang="en-US" sz="3600" b="1" baseline="0" dirty="0">
                <a:solidFill>
                  <a:schemeClr val="tx1"/>
                </a:solidFill>
                <a:latin typeface="+mj-lt"/>
              </a:rPr>
              <a:t> Care Units: CLABSI/CAUTI</a:t>
            </a:r>
            <a:endParaRPr lang="en-US" sz="3600" b="1" dirty="0">
              <a:solidFill>
                <a:schemeClr val="tx1"/>
              </a:solidFill>
              <a:latin typeface="+mj-lt"/>
            </a:endParaRPr>
          </a:p>
        </p:txBody>
      </p:sp>
      <p:pic>
        <p:nvPicPr>
          <p:cNvPr id="11" name="Picture 10"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userDrawn="1"/>
        </p:nvPicPr>
        <p:blipFill>
          <a:blip r:embed="rId7"/>
          <a:stretch>
            <a:fillRect/>
          </a:stretch>
        </p:blipFill>
        <p:spPr>
          <a:xfrm>
            <a:off x="0" y="0"/>
            <a:ext cx="9144000" cy="6865620"/>
          </a:xfrm>
          <a:prstGeom prst="rect">
            <a:avLst/>
          </a:prstGeom>
        </p:spPr>
      </p:pic>
    </p:spTree>
    <p:extLst>
      <p:ext uri="{BB962C8B-B14F-4D97-AF65-F5344CB8AC3E}">
        <p14:creationId xmlns:p14="http://schemas.microsoft.com/office/powerpoint/2010/main" val="1017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8427"/>
            <a:ext cx="3086100" cy="365125"/>
          </a:xfrm>
        </p:spPr>
        <p:txBody>
          <a:bodyPr/>
          <a:lstStyle/>
          <a:p>
            <a:r>
              <a:rPr lang="en-US" dirty="0"/>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8344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24711"/>
            <a:ext cx="1971675" cy="5052252"/>
          </a:xfrm>
        </p:spPr>
        <p:txBody>
          <a:bodyPr vert="eaVert"/>
          <a:lstStyle>
            <a:lvl1pPr algn="ct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24711"/>
            <a:ext cx="5800725" cy="5052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75222"/>
            <a:ext cx="3086100" cy="365125"/>
          </a:xfrm>
        </p:spPr>
        <p:txBody>
          <a:bodyPr/>
          <a:lstStyle/>
          <a:p>
            <a:r>
              <a:rPr lang="en-US" dirty="0"/>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56623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Text Placeholder 2"/>
          <p:cNvSpPr>
            <a:spLocks noGrp="1"/>
          </p:cNvSpPr>
          <p:nvPr>
            <p:ph type="body"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custDataLst>
              <p:tags r:id="rId3"/>
            </p:custDataLst>
          </p:nvPr>
        </p:nvSpPr>
        <p:spPr/>
        <p:txBody>
          <a:bodyPr/>
          <a:lstStyle/>
          <a:p>
            <a:r>
              <a:rPr lang="en-US"/>
              <a:t>AHRQ Safety Program for ICUs: CLABSI/CAUTI</a:t>
            </a:r>
            <a:endParaRPr lang="en-US" dirty="0"/>
          </a:p>
        </p:txBody>
      </p:sp>
      <p:sp>
        <p:nvSpPr>
          <p:cNvPr id="5" name="Slide Number Placeholder 4"/>
          <p:cNvSpPr>
            <a:spLocks noGrp="1"/>
          </p:cNvSpPr>
          <p:nvPr>
            <p:ph type="sldNum" sz="quarter" idx="11"/>
            <p:custDataLst>
              <p:tags r:id="rId4"/>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428786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custDataLst>
              <p:tags r:id="rId3"/>
            </p:custDataLst>
          </p:nvPr>
        </p:nvSpPr>
        <p:spPr>
          <a:xfrm>
            <a:off x="0" y="6475222"/>
            <a:ext cx="3086100" cy="365125"/>
          </a:xfrm>
        </p:spPr>
        <p:txBody>
          <a:bodyPr/>
          <a:lstStyle/>
          <a:p>
            <a:r>
              <a:rPr lang="en-US" dirty="0"/>
              <a:t>AHRQ Safety Program for ICUs: CLABSI/CAUTI</a:t>
            </a:r>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173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l">
              <a:defRPr sz="4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0" y="6475223"/>
            <a:ext cx="3086100" cy="365125"/>
          </a:xfrm>
        </p:spPr>
        <p:txBody>
          <a:bodyPr/>
          <a:lstStyle/>
          <a:p>
            <a:r>
              <a:rPr lang="en-US" dirty="0"/>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5139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Content Placeholder 2"/>
          <p:cNvSpPr>
            <a:spLocks noGrp="1"/>
          </p:cNvSpPr>
          <p:nvPr>
            <p:ph sz="half" idx="1"/>
            <p:custDataLst>
              <p:tags r:id="rId2"/>
            </p:custDataLst>
          </p:nvPr>
        </p:nvSpPr>
        <p:spPr>
          <a:xfrm>
            <a:off x="6286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custDataLst>
              <p:tags r:id="rId3"/>
            </p:custDataLst>
          </p:nvPr>
        </p:nvSpPr>
        <p:spPr>
          <a:xfrm>
            <a:off x="46291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custDataLst>
              <p:tags r:id="rId4"/>
            </p:custDataLst>
          </p:nvPr>
        </p:nvSpPr>
        <p:spPr>
          <a:xfrm>
            <a:off x="0" y="6475222"/>
            <a:ext cx="3086100" cy="365125"/>
          </a:xfrm>
        </p:spPr>
        <p:txBody>
          <a:bodyPr/>
          <a:lstStyle/>
          <a:p>
            <a:r>
              <a:rPr lang="en-US" dirty="0"/>
              <a:t>AHRQ Safety Program for ICUs: CLABSI/CAUTI</a:t>
            </a:r>
          </a:p>
        </p:txBody>
      </p:sp>
      <p:sp>
        <p:nvSpPr>
          <p:cNvPr id="7" name="Slide Number Placeholder 6"/>
          <p:cNvSpPr>
            <a:spLocks noGrp="1"/>
          </p:cNvSpPr>
          <p:nvPr>
            <p:ph type="sldNum" sz="quarter" idx="12"/>
            <p:custDataLst>
              <p:tags r:id="rId5"/>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1781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9842" y="1"/>
            <a:ext cx="7886700" cy="832104"/>
          </a:xfrm>
        </p:spPr>
        <p:txBody>
          <a:bodyPr/>
          <a:lstStyle/>
          <a:p>
            <a:r>
              <a:rPr lang="en-US" dirty="0"/>
              <a:t>Click to edit Master title style</a:t>
            </a:r>
          </a:p>
        </p:txBody>
      </p:sp>
      <p:sp>
        <p:nvSpPr>
          <p:cNvPr id="3" name="Text Placeholder 2"/>
          <p:cNvSpPr>
            <a:spLocks noGrp="1"/>
          </p:cNvSpPr>
          <p:nvPr>
            <p:ph type="body" idx="1"/>
            <p:custDataLst>
              <p:tags r:id="rId2"/>
            </p:custDataLst>
          </p:nvPr>
        </p:nvSpPr>
        <p:spPr>
          <a:xfrm>
            <a:off x="629842" y="1251395"/>
            <a:ext cx="3868340"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3"/>
            </p:custDataLst>
          </p:nvPr>
        </p:nvSpPr>
        <p:spPr>
          <a:xfrm>
            <a:off x="629842" y="2130170"/>
            <a:ext cx="3868340"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custDataLst>
              <p:tags r:id="rId4"/>
            </p:custDataLst>
          </p:nvPr>
        </p:nvSpPr>
        <p:spPr>
          <a:xfrm>
            <a:off x="4629150" y="1251395"/>
            <a:ext cx="3887391"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5"/>
            </p:custDataLst>
          </p:nvPr>
        </p:nvSpPr>
        <p:spPr>
          <a:xfrm>
            <a:off x="4629150" y="2130170"/>
            <a:ext cx="3887391"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custDataLst>
              <p:tags r:id="rId6"/>
            </p:custDataLst>
          </p:nvPr>
        </p:nvSpPr>
        <p:spPr>
          <a:xfrm>
            <a:off x="0" y="6475222"/>
            <a:ext cx="3086100" cy="365125"/>
          </a:xfrm>
        </p:spPr>
        <p:txBody>
          <a:bodyPr/>
          <a:lstStyle/>
          <a:p>
            <a:r>
              <a:rPr lang="en-US" dirty="0"/>
              <a:t>AHRQ Safety Program for ICUs: CLABSI/CAUTI</a:t>
            </a:r>
          </a:p>
        </p:txBody>
      </p:sp>
      <p:sp>
        <p:nvSpPr>
          <p:cNvPr id="9" name="Slide Number Placeholder 8"/>
          <p:cNvSpPr>
            <a:spLocks noGrp="1"/>
          </p:cNvSpPr>
          <p:nvPr>
            <p:ph type="sldNum" sz="quarter" idx="12"/>
            <p:custDataLst>
              <p:tags r:id="rId7"/>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1214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4" name="Footer Placeholder 3"/>
          <p:cNvSpPr>
            <a:spLocks noGrp="1"/>
          </p:cNvSpPr>
          <p:nvPr>
            <p:ph type="ftr" sz="quarter" idx="11"/>
            <p:custDataLst>
              <p:tags r:id="rId2"/>
            </p:custDataLst>
          </p:nvPr>
        </p:nvSpPr>
        <p:spPr>
          <a:xfrm>
            <a:off x="0" y="6475223"/>
            <a:ext cx="3086100" cy="365125"/>
          </a:xfrm>
        </p:spPr>
        <p:txBody>
          <a:bodyPr/>
          <a:lstStyle/>
          <a:p>
            <a:r>
              <a:rPr lang="en-US" dirty="0"/>
              <a:t>AHRQ Safety Program for ICUs: CLABSI/CAUTI</a:t>
            </a:r>
          </a:p>
        </p:txBody>
      </p:sp>
      <p:sp>
        <p:nvSpPr>
          <p:cNvPr id="5" name="Slide Number Placeholder 4"/>
          <p:cNvSpPr>
            <a:spLocks noGrp="1"/>
          </p:cNvSpPr>
          <p:nvPr>
            <p:ph type="sldNum" sz="quarter" idx="12"/>
            <p:custDataLst>
              <p:tags r:id="rId3"/>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5126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75223"/>
            <a:ext cx="3086100" cy="365125"/>
          </a:xfrm>
        </p:spPr>
        <p:txBody>
          <a:bodyPr/>
          <a:lstStyle/>
          <a:p>
            <a:r>
              <a:rPr lang="en-US" dirty="0"/>
              <a:t>AHRQ Safety Program for ICUs: CLABSI/CAUTI</a:t>
            </a:r>
          </a:p>
        </p:txBody>
      </p:sp>
      <p:sp>
        <p:nvSpPr>
          <p:cNvPr id="4" name="Slide Number Placeholder 3"/>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2681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dirty="0"/>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33203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dirty="0"/>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8780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custDataLst>
              <p:tags r:id="rId14"/>
            </p:custDataLst>
          </p:nvPr>
        </p:nvSpPr>
        <p:spPr>
          <a:xfrm>
            <a:off x="628650" y="9145"/>
            <a:ext cx="7886700" cy="813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628650" y="1124712"/>
            <a:ext cx="7886700" cy="5052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custDataLst>
              <p:tags r:id="rId16"/>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6" name="Slide Number Placeholder 5"/>
          <p:cNvSpPr>
            <a:spLocks noGrp="1"/>
          </p:cNvSpPr>
          <p:nvPr>
            <p:ph type="sldNum" sz="quarter" idx="4"/>
            <p:custDataLst>
              <p:tags r:id="rId17"/>
            </p:custDataLst>
          </p:nvPr>
        </p:nvSpPr>
        <p:spPr>
          <a:xfrm>
            <a:off x="6896862" y="6475223"/>
            <a:ext cx="2057400" cy="365125"/>
          </a:xfrm>
          <a:prstGeom prst="rect">
            <a:avLst/>
          </a:prstGeom>
        </p:spPr>
        <p:txBody>
          <a:bodyPr vert="horz" lIns="91440" tIns="45720" rIns="91440" bIns="45720" rtlCol="0" anchor="ctr"/>
          <a:lstStyle>
            <a:lvl1pPr algn="r">
              <a:defRPr sz="1200">
                <a:solidFill>
                  <a:schemeClr val="tx1"/>
                </a:solidFill>
              </a:defRPr>
            </a:lvl1p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1212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lnSpc>
          <a:spcPct val="105000"/>
        </a:lnSpc>
        <a:spcBef>
          <a:spcPct val="0"/>
        </a:spcBef>
        <a:buNone/>
        <a:defRPr sz="4000" b="1" i="0" u="none"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71.xml"/><Relationship Id="rId7"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2.xml"/><Relationship Id="rId7" Type="http://schemas.openxmlformats.org/officeDocument/2006/relationships/notesSlide" Target="../notesSlides/notesSlide1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s>
</file>

<file path=ppt/slides/_rels/slide13.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notesSlide" Target="../notesSlides/notesSlide1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microsoft.com/office/2007/relationships/diagramDrawing" Target="../diagrams/drawing1.xml"/><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diagramColors" Target="../diagrams/colors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diagramQuickStyle" Target="../diagrams/quickStyle1.xml"/><Relationship Id="rId5" Type="http://schemas.openxmlformats.org/officeDocument/2006/relationships/tags" Target="../tags/tag94.xml"/><Relationship Id="rId10" Type="http://schemas.openxmlformats.org/officeDocument/2006/relationships/diagramLayout" Target="../diagrams/layout1.xml"/><Relationship Id="rId4" Type="http://schemas.openxmlformats.org/officeDocument/2006/relationships/tags" Target="../tags/tag93.xml"/><Relationship Id="rId9"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notesSlide" Target="../notesSlides/notesSlide15.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16.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notesSlide" Target="../notesSlides/notesSlide16.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17.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18.xml.rels><?xml version="1.0" encoding="UTF-8" standalone="yes"?>
<Relationships xmlns="http://schemas.openxmlformats.org/package/2006/relationships"><Relationship Id="rId8" Type="http://schemas.openxmlformats.org/officeDocument/2006/relationships/hyperlink" Target="http://www.ihi.org/" TargetMode="External"/><Relationship Id="rId13" Type="http://schemas.openxmlformats.org/officeDocument/2006/relationships/hyperlink" Target="http://www.ihi.org/resources/Pages/HowtoImprove/ScienceofImprovementTestingChanges.aspx" TargetMode="External"/><Relationship Id="rId3" Type="http://schemas.openxmlformats.org/officeDocument/2006/relationships/tags" Target="../tags/tag113.xml"/><Relationship Id="rId7" Type="http://schemas.openxmlformats.org/officeDocument/2006/relationships/notesSlide" Target="../notesSlides/notesSlide18.xml"/><Relationship Id="rId12" Type="http://schemas.openxmlformats.org/officeDocument/2006/relationships/hyperlink" Target="https://www.jointcommission.org/topics/clabsi_toolkit__chapter_3.aspx"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11" Type="http://schemas.openxmlformats.org/officeDocument/2006/relationships/hyperlink" Target="http://www.ahrq.gov/professionals/education/curriculum-tools/clabsitools/clabsitoolsap5.html" TargetMode="External"/><Relationship Id="rId5" Type="http://schemas.openxmlformats.org/officeDocument/2006/relationships/tags" Target="../tags/tag115.xml"/><Relationship Id="rId15" Type="http://schemas.openxmlformats.org/officeDocument/2006/relationships/hyperlink" Target="http://www.ahrq.gov/professionals/education/curriculum-tools/cusptoolkit/index.html" TargetMode="External"/><Relationship Id="rId10" Type="http://schemas.openxmlformats.org/officeDocument/2006/relationships/hyperlink" Target="https://www.cdc.gov/nhsn/forms/57.125_CLIP_BLANK.pdf" TargetMode="External"/><Relationship Id="rId4" Type="http://schemas.openxmlformats.org/officeDocument/2006/relationships/tags" Target="../tags/tag114.xml"/><Relationship Id="rId9" Type="http://schemas.openxmlformats.org/officeDocument/2006/relationships/hyperlink" Target="http://www.hpoe.org/resources/ahahret-guides/1398" TargetMode="External"/><Relationship Id="rId14" Type="http://schemas.openxmlformats.org/officeDocument/2006/relationships/hyperlink" Target="http://www.ahrq.gov/professionals/education/curriculum-tools/teamstepps/index.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xml"/><Relationship Id="rId7" Type="http://schemas.openxmlformats.org/officeDocument/2006/relationships/notesSlide" Target="../notesSlides/notesSlide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6.xml"/><Relationship Id="rId7" Type="http://schemas.openxmlformats.org/officeDocument/2006/relationships/slideLayout" Target="../slideLayouts/slideLayout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notesSlide" Target="../notesSlides/notesSlide5.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2.xml"/><Relationship Id="rId5" Type="http://schemas.openxmlformats.org/officeDocument/2006/relationships/tags" Target="../tags/tag54.xml"/><Relationship Id="rId4"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notesSlide" Target="../notesSlides/notesSlide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49338" y="2168625"/>
            <a:ext cx="8869680" cy="2165685"/>
          </a:xfrm>
        </p:spPr>
        <p:txBody>
          <a:bodyPr>
            <a:normAutofit/>
          </a:bodyPr>
          <a:lstStyle/>
          <a:p>
            <a:r>
              <a:rPr lang="en-US" sz="3600" dirty="0">
                <a:cs typeface="Arial"/>
              </a:rPr>
              <a:t>Central Venous Catheter Insertion</a:t>
            </a:r>
            <a:endParaRPr lang="en-US" dirty="0">
              <a:cs typeface="Arial"/>
            </a:endParaRPr>
          </a:p>
        </p:txBody>
      </p:sp>
      <p:sp>
        <p:nvSpPr>
          <p:cNvPr id="5" name="Subtitle 2"/>
          <p:cNvSpPr txBox="1">
            <a:spLocks/>
          </p:cNvSpPr>
          <p:nvPr>
            <p:custDataLst>
              <p:tags r:id="rId3"/>
            </p:custDataLst>
          </p:nvPr>
        </p:nvSpPr>
        <p:spPr>
          <a:xfrm>
            <a:off x="-112734" y="4077548"/>
            <a:ext cx="8920479" cy="51352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14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114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Avoiding Improper Placement Techniques</a:t>
            </a:r>
            <a:endParaRPr lang="en-US" sz="2600" dirty="0"/>
          </a:p>
        </p:txBody>
      </p:sp>
      <p:sp>
        <p:nvSpPr>
          <p:cNvPr id="8" name="TextBox 7">
            <a:extLst>
              <a:ext uri="{FF2B5EF4-FFF2-40B4-BE49-F238E27FC236}">
                <a16:creationId xmlns:a16="http://schemas.microsoft.com/office/drawing/2014/main" id="{E910274C-96B9-4CE1-B294-064493DA07D1}"/>
              </a:ext>
            </a:extLst>
          </p:cNvPr>
          <p:cNvSpPr txBox="1"/>
          <p:nvPr>
            <p:custDataLst>
              <p:tags r:id="rId4"/>
            </p:custDataLst>
          </p:nvPr>
        </p:nvSpPr>
        <p:spPr>
          <a:xfrm>
            <a:off x="1198880" y="-109473"/>
            <a:ext cx="7924800" cy="1077218"/>
          </a:xfrm>
          <a:prstGeom prst="rect">
            <a:avLst/>
          </a:prstGeom>
          <a:noFill/>
        </p:spPr>
        <p:txBody>
          <a:bodyPr wrap="square" lIns="91440" tIns="45720" rIns="91440" bIns="45720" rtlCol="0" anchor="t">
            <a:spAutoFit/>
          </a:bodyPr>
          <a:lstStyle/>
          <a:p>
            <a:pPr algn="ctr"/>
            <a:r>
              <a:rPr lang="en-US" sz="3200" b="1" dirty="0">
                <a:latin typeface="+mj-lt"/>
              </a:rPr>
              <a:t>AHRQ Safety Program for Intensive</a:t>
            </a:r>
            <a:r>
              <a:rPr lang="en-US" sz="3200" b="1" baseline="0" dirty="0">
                <a:latin typeface="+mj-lt"/>
              </a:rPr>
              <a:t> Care Units: </a:t>
            </a:r>
            <a:r>
              <a:rPr lang="en-US" sz="3200" b="1" dirty="0">
                <a:latin typeface="+mj-lt"/>
              </a:rPr>
              <a:t>Preventing CLABSI and </a:t>
            </a:r>
            <a:r>
              <a:rPr lang="en-US" sz="3200" b="1" baseline="0" dirty="0">
                <a:latin typeface="+mj-lt"/>
              </a:rPr>
              <a:t>CAUTI</a:t>
            </a:r>
            <a:endParaRPr lang="en-US" sz="3200" b="1" dirty="0">
              <a:latin typeface="+mj-lt"/>
            </a:endParaRPr>
          </a:p>
        </p:txBody>
      </p:sp>
      <p:sp>
        <p:nvSpPr>
          <p:cNvPr id="6" name="TextBox 1">
            <a:extLst>
              <a:ext uri="{FF2B5EF4-FFF2-40B4-BE49-F238E27FC236}">
                <a16:creationId xmlns:a16="http://schemas.microsoft.com/office/drawing/2014/main" id="{724A5CAD-0F00-48B9-9D9A-43981D1F3687}"/>
              </a:ext>
            </a:extLst>
          </p:cNvPr>
          <p:cNvSpPr txBox="1"/>
          <p:nvPr/>
        </p:nvSpPr>
        <p:spPr>
          <a:xfrm>
            <a:off x="6549907" y="6372967"/>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custDataLst>
      <p:tags r:id="rId1"/>
    </p:custDataLst>
    <p:extLst>
      <p:ext uri="{BB962C8B-B14F-4D97-AF65-F5344CB8AC3E}">
        <p14:creationId xmlns:p14="http://schemas.microsoft.com/office/powerpoint/2010/main" val="348386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3600" dirty="0"/>
              <a:t>Central Line Insertion Checklist</a:t>
            </a:r>
            <a:r>
              <a:rPr lang="en-US" sz="3600" baseline="30000" dirty="0"/>
              <a:t>7-9</a:t>
            </a:r>
          </a:p>
        </p:txBody>
      </p:sp>
      <p:sp>
        <p:nvSpPr>
          <p:cNvPr id="3" name="Content Placeholder 2"/>
          <p:cNvSpPr>
            <a:spLocks noGrp="1"/>
          </p:cNvSpPr>
          <p:nvPr>
            <p:ph sz="half" idx="1"/>
            <p:custDataLst>
              <p:tags r:id="rId3"/>
            </p:custDataLst>
          </p:nvPr>
        </p:nvSpPr>
        <p:spPr>
          <a:xfrm>
            <a:off x="628650" y="1371601"/>
            <a:ext cx="7886700" cy="4114800"/>
          </a:xfrm>
        </p:spPr>
        <p:txBody>
          <a:bodyPr>
            <a:normAutofit/>
          </a:bodyPr>
          <a:lstStyle/>
          <a:p>
            <a:r>
              <a:rPr lang="en-US" dirty="0"/>
              <a:t>Promotes standardization of evidence-based care</a:t>
            </a:r>
          </a:p>
          <a:p>
            <a:r>
              <a:rPr lang="en-US" dirty="0"/>
              <a:t>Improves communication</a:t>
            </a:r>
          </a:p>
          <a:p>
            <a:r>
              <a:rPr lang="en-US" dirty="0"/>
              <a:t>Ensures use of appropriate equipment and supplies</a:t>
            </a:r>
          </a:p>
          <a:p>
            <a:r>
              <a:rPr lang="en-US" dirty="0"/>
              <a:t>Minimizes errors and risk of complications</a:t>
            </a:r>
          </a:p>
          <a:p>
            <a:r>
              <a:rPr lang="en-US" dirty="0"/>
              <a:t>Supports reliable care and eliminates “shortcuts” and “workarounds”</a:t>
            </a:r>
          </a:p>
          <a:p>
            <a:r>
              <a:rPr lang="en-US" dirty="0"/>
              <a:t>Provides opportunity for staff to halt procedures</a:t>
            </a:r>
          </a:p>
        </p:txBody>
      </p:sp>
      <p:sp>
        <p:nvSpPr>
          <p:cNvPr id="6" name="Content Placeholder 5"/>
          <p:cNvSpPr>
            <a:spLocks noGrp="1"/>
          </p:cNvSpPr>
          <p:nvPr>
            <p:ph sz="half" idx="2"/>
            <p:custDataLst>
              <p:tags r:id="rId4"/>
            </p:custDataLst>
          </p:nvPr>
        </p:nvSpPr>
        <p:spPr>
          <a:xfrm>
            <a:off x="0" y="5486401"/>
            <a:ext cx="9144000" cy="690562"/>
          </a:xfrm>
        </p:spPr>
        <p:txBody>
          <a:bodyPr>
            <a:noAutofit/>
          </a:bodyPr>
          <a:lstStyle/>
          <a:p>
            <a:pPr marL="0" indent="0" algn="ctr">
              <a:buNone/>
            </a:pPr>
            <a:r>
              <a:rPr lang="en-US" sz="2400" b="1" i="1" dirty="0">
                <a:solidFill>
                  <a:srgbClr val="002060"/>
                </a:solidFill>
              </a:rPr>
              <a:t>Checklists promote process improvement and increase patient safety</a:t>
            </a:r>
          </a:p>
        </p:txBody>
      </p:sp>
      <p:sp>
        <p:nvSpPr>
          <p:cNvPr id="7" name="Footer Placeholder 4"/>
          <p:cNvSpPr>
            <a:spLocks noGrp="1"/>
          </p:cNvSpPr>
          <p:nvPr>
            <p:ph type="ftr" sz="quarter" idx="4294967295"/>
            <p:custDataLst>
              <p:tags r:id="rId5"/>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10</a:t>
            </a:fld>
            <a:endParaRPr lang="en-US" dirty="0"/>
          </a:p>
        </p:txBody>
      </p:sp>
    </p:spTree>
    <p:custDataLst>
      <p:tags r:id="rId1"/>
    </p:custDataLst>
    <p:extLst>
      <p:ext uri="{BB962C8B-B14F-4D97-AF65-F5344CB8AC3E}">
        <p14:creationId xmlns:p14="http://schemas.microsoft.com/office/powerpoint/2010/main" val="199980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7656" y="0"/>
            <a:ext cx="8986344" cy="813816"/>
          </a:xfrm>
        </p:spPr>
        <p:txBody>
          <a:bodyPr>
            <a:normAutofit/>
          </a:bodyPr>
          <a:lstStyle/>
          <a:p>
            <a:r>
              <a:rPr lang="en-US" sz="3600" dirty="0"/>
              <a:t>Examples of Central Line Insertion Checklists</a:t>
            </a:r>
            <a:r>
              <a:rPr lang="en-US" sz="3600" baseline="30000" dirty="0"/>
              <a:t>9-12</a:t>
            </a:r>
          </a:p>
        </p:txBody>
      </p:sp>
      <p:graphicFrame>
        <p:nvGraphicFramePr>
          <p:cNvPr id="12" name="Content Placeholder 11" descr="Goes over different examples of Central Line Insertion Checklists." title="Table"/>
          <p:cNvGraphicFramePr>
            <a:graphicFrameLocks noGrp="1"/>
          </p:cNvGraphicFramePr>
          <p:nvPr>
            <p:ph idx="1"/>
            <p:custDataLst>
              <p:tags r:id="rId3"/>
            </p:custDataLst>
            <p:extLst>
              <p:ext uri="{D42A27DB-BD31-4B8C-83A1-F6EECF244321}">
                <p14:modId xmlns:p14="http://schemas.microsoft.com/office/powerpoint/2010/main" val="568659077"/>
              </p:ext>
            </p:extLst>
          </p:nvPr>
        </p:nvGraphicFramePr>
        <p:xfrm>
          <a:off x="707478" y="1118334"/>
          <a:ext cx="7886700" cy="4630490"/>
        </p:xfrm>
        <a:graphic>
          <a:graphicData uri="http://schemas.openxmlformats.org/drawingml/2006/table">
            <a:tbl>
              <a:tblPr firstRow="1" bandRow="1">
                <a:tableStyleId>{5C22544A-7EE6-4342-B048-85BDC9FD1C3A}</a:tableStyleId>
              </a:tblPr>
              <a:tblGrid>
                <a:gridCol w="644979">
                  <a:extLst>
                    <a:ext uri="{9D8B030D-6E8A-4147-A177-3AD203B41FA5}">
                      <a16:colId xmlns:a16="http://schemas.microsoft.com/office/drawing/2014/main" val="20000"/>
                    </a:ext>
                  </a:extLst>
                </a:gridCol>
                <a:gridCol w="2269671">
                  <a:extLst>
                    <a:ext uri="{9D8B030D-6E8A-4147-A177-3AD203B41FA5}">
                      <a16:colId xmlns:a16="http://schemas.microsoft.com/office/drawing/2014/main" val="20001"/>
                    </a:ext>
                  </a:extLst>
                </a:gridCol>
                <a:gridCol w="2498271">
                  <a:extLst>
                    <a:ext uri="{9D8B030D-6E8A-4147-A177-3AD203B41FA5}">
                      <a16:colId xmlns:a16="http://schemas.microsoft.com/office/drawing/2014/main" val="20002"/>
                    </a:ext>
                  </a:extLst>
                </a:gridCol>
                <a:gridCol w="2473779">
                  <a:extLst>
                    <a:ext uri="{9D8B030D-6E8A-4147-A177-3AD203B41FA5}">
                      <a16:colId xmlns:a16="http://schemas.microsoft.com/office/drawing/2014/main" val="20003"/>
                    </a:ext>
                  </a:extLst>
                </a:gridCol>
              </a:tblGrid>
              <a:tr h="863703">
                <a:tc>
                  <a:txBody>
                    <a:bodyPr/>
                    <a:lstStyle/>
                    <a:p>
                      <a:endParaRPr lang="en-US" dirty="0"/>
                    </a:p>
                  </a:txBody>
                  <a:tcPr>
                    <a:lnL w="12700">
                      <a:solidFill>
                        <a:schemeClr val="tx1"/>
                      </a:solidFill>
                    </a:lnL>
                    <a:lnT w="12700">
                      <a:solidFill>
                        <a:schemeClr val="tx1"/>
                      </a:solidFill>
                    </a:lnT>
                    <a:solidFill>
                      <a:schemeClr val="accent1">
                        <a:lumMod val="40000"/>
                        <a:lumOff val="60000"/>
                      </a:schemeClr>
                    </a:solidFill>
                  </a:tcPr>
                </a:tc>
                <a:tc>
                  <a:txBody>
                    <a:bodyPr/>
                    <a:lstStyle/>
                    <a:p>
                      <a:pPr algn="ctr"/>
                      <a:r>
                        <a:rPr lang="en-US" sz="1600" dirty="0">
                          <a:solidFill>
                            <a:schemeClr val="tx1"/>
                          </a:solidFill>
                        </a:rPr>
                        <a:t>CDC's NHSN Central Line Insertion Practices Adherence Monitoring</a:t>
                      </a:r>
                    </a:p>
                  </a:txBody>
                  <a:tcPr>
                    <a:lnT w="12700">
                      <a:solidFill>
                        <a:schemeClr val="tx1"/>
                      </a:solidFill>
                    </a:lnT>
                    <a:solidFill>
                      <a:schemeClr val="accent1">
                        <a:lumMod val="40000"/>
                        <a:lumOff val="60000"/>
                      </a:schemeClr>
                    </a:solidFill>
                  </a:tcPr>
                </a:tc>
                <a:tc>
                  <a:txBody>
                    <a:bodyPr/>
                    <a:lstStyle/>
                    <a:p>
                      <a:pPr algn="ctr"/>
                      <a:r>
                        <a:rPr lang="en-US" sz="1600" dirty="0">
                          <a:solidFill>
                            <a:schemeClr val="tx1"/>
                          </a:solidFill>
                        </a:rPr>
                        <a:t>AHRQ</a:t>
                      </a:r>
                      <a:r>
                        <a:rPr lang="en-US" sz="1600" baseline="0" dirty="0">
                          <a:solidFill>
                            <a:schemeClr val="tx1"/>
                          </a:solidFill>
                        </a:rPr>
                        <a:t> Central Line Insertion Care Team Checklist</a:t>
                      </a:r>
                      <a:endParaRPr lang="en-US" sz="1600" dirty="0">
                        <a:solidFill>
                          <a:schemeClr val="tx1"/>
                        </a:solidFill>
                      </a:endParaRPr>
                    </a:p>
                  </a:txBody>
                  <a:tcPr>
                    <a:lnT w="12700">
                      <a:solidFill>
                        <a:schemeClr val="tx1"/>
                      </a:solidFill>
                    </a:lnT>
                    <a:solidFill>
                      <a:schemeClr val="accent1">
                        <a:lumMod val="40000"/>
                        <a:lumOff val="60000"/>
                      </a:schemeClr>
                    </a:solidFill>
                  </a:tcPr>
                </a:tc>
                <a:tc>
                  <a:txBody>
                    <a:bodyPr/>
                    <a:lstStyle/>
                    <a:p>
                      <a:pPr marL="0" marR="0" indent="0" algn="ctr" rtl="0" eaLnBrk="1" fontAlgn="auto" latinLnBrk="0" hangingPunct="1">
                        <a:lnSpc>
                          <a:spcPct val="100000"/>
                        </a:lnSpc>
                        <a:spcBef>
                          <a:spcPts val="0"/>
                        </a:spcBef>
                        <a:spcAft>
                          <a:spcPts val="0"/>
                        </a:spcAft>
                        <a:buClrTx/>
                        <a:buSzTx/>
                        <a:buFontTx/>
                        <a:buNone/>
                      </a:pPr>
                      <a:r>
                        <a:rPr lang="en-US" sz="1600" b="1" u="none" dirty="0">
                          <a:solidFill>
                            <a:schemeClr val="tx1"/>
                          </a:solidFill>
                        </a:rPr>
                        <a:t>The Joint</a:t>
                      </a:r>
                      <a:r>
                        <a:rPr lang="en-US" sz="1600" b="1" u="none" baseline="0" dirty="0">
                          <a:solidFill>
                            <a:schemeClr val="tx1"/>
                          </a:solidFill>
                        </a:rPr>
                        <a:t> Commission Central Line Insertion Checklist </a:t>
                      </a:r>
                      <a:endParaRPr lang="en-US" sz="1600" b="0" u="none" baseline="30000">
                        <a:solidFill>
                          <a:schemeClr val="tx1"/>
                        </a:solidFill>
                      </a:endParaRPr>
                    </a:p>
                  </a:txBody>
                  <a:tcPr>
                    <a:lnR w="12700">
                      <a:solidFill>
                        <a:schemeClr val="tx1"/>
                      </a:solidFill>
                    </a:lnR>
                    <a:lnT w="12700">
                      <a:solidFill>
                        <a:schemeClr val="tx1"/>
                      </a:solidFill>
                    </a:lnT>
                    <a:solidFill>
                      <a:schemeClr val="accent1">
                        <a:lumMod val="40000"/>
                        <a:lumOff val="60000"/>
                      </a:schemeClr>
                    </a:solidFill>
                  </a:tcPr>
                </a:tc>
                <a:extLst>
                  <a:ext uri="{0D108BD9-81ED-4DB2-BD59-A6C34878D82A}">
                    <a16:rowId xmlns:a16="http://schemas.microsoft.com/office/drawing/2014/main" val="10000"/>
                  </a:ext>
                </a:extLst>
              </a:tr>
              <a:tr h="1740345">
                <a:tc>
                  <a:txBody>
                    <a:bodyPr/>
                    <a:lstStyle/>
                    <a:p>
                      <a:pPr algn="ctr"/>
                      <a:r>
                        <a:rPr lang="en-US" sz="1600" b="1" dirty="0"/>
                        <a:t>Indications</a:t>
                      </a:r>
                    </a:p>
                  </a:txBody>
                  <a:tcPr vert="vert270" anchor="ctr">
                    <a:lnL w="12700">
                      <a:solidFill>
                        <a:schemeClr val="tx1"/>
                      </a:solidFill>
                    </a:lnL>
                  </a:tcPr>
                </a:tc>
                <a:tc>
                  <a:txBody>
                    <a:bodyPr/>
                    <a:lstStyle/>
                    <a:p>
                      <a:pPr marL="285750" lvl="1" indent="-285750">
                        <a:spcAft>
                          <a:spcPts val="600"/>
                        </a:spcAft>
                        <a:buFont typeface="Arial" panose="020B0604020202020204" pitchFamily="34" charset="0"/>
                        <a:buChar char="•"/>
                      </a:pPr>
                      <a:r>
                        <a:rPr lang="en-US" sz="1400" dirty="0"/>
                        <a:t>Useful to monitor adherence to evidence-based central line insertion practices</a:t>
                      </a:r>
                      <a:r>
                        <a:rPr lang="en-US" sz="1400" baseline="0" dirty="0"/>
                        <a:t> as method for identifying quality improvement opportunities and strategically target interventions</a:t>
                      </a:r>
                      <a:endParaRPr lang="en-US" sz="1400" dirty="0"/>
                    </a:p>
                  </a:txBody>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Provides</a:t>
                      </a:r>
                      <a:r>
                        <a:rPr lang="en-US" sz="1400" baseline="0" dirty="0"/>
                        <a:t> critical steps shown to reduce infections and stresses need to document any deviations from the checklist</a:t>
                      </a:r>
                      <a:endParaRPr lang="en-US" sz="1400" dirty="0"/>
                    </a:p>
                  </a:txBody>
                  <a:tcPr/>
                </a:tc>
                <a:tc>
                  <a:txBody>
                    <a:bodyPr/>
                    <a:lstStyle/>
                    <a:p>
                      <a:pPr marL="283210" marR="0" indent="-28321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400" dirty="0"/>
                        <a:t>All types of central lines including dialysis, tunneled and </a:t>
                      </a:r>
                      <a:r>
                        <a:rPr lang="en-US" sz="1400" dirty="0" err="1"/>
                        <a:t>nontunneled</a:t>
                      </a:r>
                      <a:endParaRPr lang="en-US" sz="1400" dirty="0"/>
                    </a:p>
                    <a:p>
                      <a:pPr marL="283464" marR="0" indent="-283464"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400" dirty="0"/>
                        <a:t>Detailed</a:t>
                      </a:r>
                      <a:r>
                        <a:rPr lang="en-US" sz="1400" baseline="0" dirty="0"/>
                        <a:t> safety steps including strategies to verify correct venous placement (transduction, ultrasound)</a:t>
                      </a:r>
                      <a:endParaRPr lang="en-US" sz="1400" dirty="0"/>
                    </a:p>
                  </a:txBody>
                  <a:tcPr>
                    <a:lnR w="12700">
                      <a:solidFill>
                        <a:schemeClr val="tx1"/>
                      </a:solidFill>
                    </a:lnR>
                  </a:tcPr>
                </a:tc>
                <a:extLst>
                  <a:ext uri="{0D108BD9-81ED-4DB2-BD59-A6C34878D82A}">
                    <a16:rowId xmlns:a16="http://schemas.microsoft.com/office/drawing/2014/main" val="10001"/>
                  </a:ext>
                </a:extLst>
              </a:tr>
              <a:tr h="1755107">
                <a:tc>
                  <a:txBody>
                    <a:bodyPr/>
                    <a:lstStyle/>
                    <a:p>
                      <a:pPr algn="ctr"/>
                      <a:r>
                        <a:rPr lang="en-US" sz="1600" b="1" dirty="0"/>
                        <a:t>Recommendations</a:t>
                      </a:r>
                    </a:p>
                  </a:txBody>
                  <a:tcPr vert="vert270" anchor="ctr">
                    <a:lnL w="12700">
                      <a:solidFill>
                        <a:schemeClr val="tx1"/>
                      </a:solidFill>
                    </a:lnL>
                    <a:lnB w="12700">
                      <a:solidFill>
                        <a:schemeClr val="tx1"/>
                      </a:solidFill>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Includes</a:t>
                      </a:r>
                      <a:r>
                        <a:rPr lang="en-US" sz="1400" b="0" baseline="0" dirty="0"/>
                        <a:t> central line insertion bundle components (hand hygiene, maximum sterile barrier, skin prep)</a:t>
                      </a:r>
                      <a:endParaRPr lang="en-US" sz="1400" b="0" dirty="0"/>
                    </a:p>
                  </a:txBody>
                  <a:tcPr>
                    <a:lnB w="12700">
                      <a:solidFill>
                        <a:schemeClr val="tx1"/>
                      </a:solidFill>
                    </a:lnB>
                  </a:tcPr>
                </a:tc>
                <a:tc>
                  <a:txBody>
                    <a:bodyPr/>
                    <a:lstStyle/>
                    <a:p>
                      <a:pPr marL="283464" indent="-283464">
                        <a:spcBef>
                          <a:spcPts val="600"/>
                        </a:spcBef>
                        <a:buFont typeface="Arial" pitchFamily="34" charset="0"/>
                        <a:buChar char="•"/>
                      </a:pPr>
                      <a:r>
                        <a:rPr lang="en-US" sz="1400" dirty="0"/>
                        <a:t>Pre-,</a:t>
                      </a:r>
                      <a:r>
                        <a:rPr lang="en-US" sz="1400" baseline="0" dirty="0"/>
                        <a:t> during, and after procedure steps</a:t>
                      </a:r>
                    </a:p>
                    <a:p>
                      <a:pPr marL="283464" indent="-283464">
                        <a:spcBef>
                          <a:spcPts val="600"/>
                        </a:spcBef>
                        <a:buFont typeface="Arial" pitchFamily="34" charset="0"/>
                        <a:buChar char="•"/>
                      </a:pPr>
                      <a:r>
                        <a:rPr lang="en-US" sz="1400" baseline="0" dirty="0"/>
                        <a:t>Includes strategies to verify correct venous placement (transduction)</a:t>
                      </a:r>
                      <a:endParaRPr lang="en-US" sz="1400" dirty="0"/>
                    </a:p>
                  </a:txBody>
                  <a:tcPr>
                    <a:lnB w="12700">
                      <a:solidFill>
                        <a:schemeClr val="tx1"/>
                      </a:solidFill>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Comprehensive (pre-, during, and</a:t>
                      </a:r>
                      <a:r>
                        <a:rPr lang="en-US" sz="1400" b="0" baseline="0" dirty="0"/>
                        <a:t> after-procedure steps</a:t>
                      </a:r>
                      <a:endParaRPr lang="en-US" sz="1400" b="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Page 2 defines proper patient positioning, time to</a:t>
                      </a:r>
                      <a:r>
                        <a:rPr lang="en-US" sz="1400" b="0" baseline="0" dirty="0"/>
                        <a:t> dry for aseptic prep</a:t>
                      </a:r>
                      <a:endParaRPr lang="en-US" sz="1400" b="0" dirty="0"/>
                    </a:p>
                  </a:txBody>
                  <a:tcPr>
                    <a:lnR w="12700">
                      <a:solidFill>
                        <a:schemeClr val="tx1"/>
                      </a:solidFill>
                    </a:lnR>
                    <a:lnB w="12700">
                      <a:solidFill>
                        <a:schemeClr val="tx1"/>
                      </a:solidFill>
                    </a:lnB>
                  </a:tcPr>
                </a:tc>
                <a:extLst>
                  <a:ext uri="{0D108BD9-81ED-4DB2-BD59-A6C34878D82A}">
                    <a16:rowId xmlns:a16="http://schemas.microsoft.com/office/drawing/2014/main" val="10002"/>
                  </a:ext>
                </a:extLst>
              </a:tr>
            </a:tbl>
          </a:graphicData>
        </a:graphic>
      </p:graphicFrame>
      <p:sp>
        <p:nvSpPr>
          <p:cNvPr id="7"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11</a:t>
            </a:fld>
            <a:endParaRPr lang="en-US" dirty="0"/>
          </a:p>
        </p:txBody>
      </p:sp>
    </p:spTree>
    <p:custDataLst>
      <p:tags r:id="rId1"/>
    </p:custDataLst>
    <p:extLst>
      <p:ext uri="{BB962C8B-B14F-4D97-AF65-F5344CB8AC3E}">
        <p14:creationId xmlns:p14="http://schemas.microsoft.com/office/powerpoint/2010/main" val="13116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fontScale="90000"/>
          </a:bodyPr>
          <a:lstStyle/>
          <a:p>
            <a:r>
              <a:rPr lang="en-US" dirty="0"/>
              <a:t>Challenges With Following the CVC Bundle</a:t>
            </a:r>
          </a:p>
        </p:txBody>
      </p:sp>
      <p:sp>
        <p:nvSpPr>
          <p:cNvPr id="16" name="Content Placeholder 15"/>
          <p:cNvSpPr>
            <a:spLocks noGrp="1"/>
          </p:cNvSpPr>
          <p:nvPr>
            <p:ph idx="1"/>
            <p:custDataLst>
              <p:tags r:id="rId3"/>
            </p:custDataLst>
          </p:nvPr>
        </p:nvSpPr>
        <p:spPr>
          <a:xfrm>
            <a:off x="628650" y="1124712"/>
            <a:ext cx="7886700" cy="5052251"/>
          </a:xfrm>
        </p:spPr>
        <p:txBody>
          <a:bodyPr/>
          <a:lstStyle/>
          <a:p>
            <a:r>
              <a:rPr lang="en-US" dirty="0"/>
              <a:t>Access to adequate supplies</a:t>
            </a:r>
          </a:p>
          <a:p>
            <a:r>
              <a:rPr lang="en-US" dirty="0"/>
              <a:t>Policies and procedures</a:t>
            </a:r>
          </a:p>
          <a:p>
            <a:r>
              <a:rPr lang="en-US" dirty="0"/>
              <a:t>Staff engagement</a:t>
            </a:r>
          </a:p>
          <a:p>
            <a:r>
              <a:rPr lang="en-US" dirty="0"/>
              <a:t>Dissemination of education and training</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1044" y="3568546"/>
            <a:ext cx="1995319" cy="2873042"/>
          </a:xfrm>
          <a:prstGeom prst="rect">
            <a:avLst/>
          </a:prstGeom>
        </p:spPr>
      </p:pic>
      <p:sp>
        <p:nvSpPr>
          <p:cNvPr id="7"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12</a:t>
            </a:fld>
            <a:endParaRPr lang="en-US" dirty="0"/>
          </a:p>
        </p:txBody>
      </p:sp>
    </p:spTree>
    <p:custDataLst>
      <p:tags r:id="rId1"/>
    </p:custDataLst>
    <p:extLst>
      <p:ext uri="{BB962C8B-B14F-4D97-AF65-F5344CB8AC3E}">
        <p14:creationId xmlns:p14="http://schemas.microsoft.com/office/powerpoint/2010/main" val="414513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9145"/>
            <a:ext cx="9144000" cy="813816"/>
          </a:xfrm>
        </p:spPr>
        <p:txBody>
          <a:bodyPr>
            <a:normAutofit/>
          </a:bodyPr>
          <a:lstStyle/>
          <a:p>
            <a:r>
              <a:rPr lang="en-US" sz="3600" dirty="0"/>
              <a:t>Solutions That Support Use Of CVC Bundles</a:t>
            </a:r>
            <a:r>
              <a:rPr lang="en-US" sz="3600" baseline="30000" dirty="0"/>
              <a:t>13</a:t>
            </a:r>
            <a:endParaRPr lang="en-US" sz="3600" dirty="0"/>
          </a:p>
        </p:txBody>
      </p:sp>
      <p:sp>
        <p:nvSpPr>
          <p:cNvPr id="3" name="Content Placeholder 2"/>
          <p:cNvSpPr>
            <a:spLocks noGrp="1"/>
          </p:cNvSpPr>
          <p:nvPr>
            <p:ph idx="1"/>
            <p:custDataLst>
              <p:tags r:id="rId3"/>
            </p:custDataLst>
          </p:nvPr>
        </p:nvSpPr>
        <p:spPr>
          <a:xfrm>
            <a:off x="628650" y="1124712"/>
            <a:ext cx="7886700" cy="5052251"/>
          </a:xfrm>
        </p:spPr>
        <p:txBody>
          <a:bodyPr>
            <a:noAutofit/>
          </a:bodyPr>
          <a:lstStyle/>
          <a:p>
            <a:r>
              <a:rPr lang="en-US" sz="2400" dirty="0"/>
              <a:t>Create standardized kits or carts for CVC insertion—be sure to include a checklist!</a:t>
            </a:r>
          </a:p>
          <a:p>
            <a:r>
              <a:rPr lang="en-US" sz="2400" dirty="0"/>
              <a:t>Include CVC insertion bundles in unit policies and procedures</a:t>
            </a:r>
          </a:p>
          <a:p>
            <a:r>
              <a:rPr lang="en-US" sz="2400" dirty="0"/>
              <a:t>Use the PDSA model to improve standardization</a:t>
            </a:r>
          </a:p>
          <a:p>
            <a:pPr lvl="1">
              <a:buFont typeface="Wingdings" panose="05000000000000000000" pitchFamily="2" charset="2"/>
              <a:buChar char="ü"/>
            </a:pPr>
            <a:r>
              <a:rPr lang="en-US" sz="2000" dirty="0"/>
              <a:t>Test small changes over 1-4 weeks</a:t>
            </a:r>
          </a:p>
          <a:p>
            <a:pPr lvl="1">
              <a:buFont typeface="Wingdings" panose="05000000000000000000" pitchFamily="2" charset="2"/>
              <a:buChar char="ü"/>
            </a:pPr>
            <a:r>
              <a:rPr lang="en-US" sz="2000" dirty="0"/>
              <a:t>Develop a list of “essential” central line insertion supplies</a:t>
            </a:r>
          </a:p>
          <a:p>
            <a:pPr lvl="1">
              <a:buFont typeface="Wingdings" panose="05000000000000000000" pitchFamily="2" charset="2"/>
              <a:buChar char="ü"/>
            </a:pPr>
            <a:r>
              <a:rPr lang="en-US" sz="2000" dirty="0"/>
              <a:t>Include stakeholders who insert, maintain, access CVCs</a:t>
            </a:r>
          </a:p>
          <a:p>
            <a:pPr lvl="1">
              <a:buFont typeface="Wingdings" panose="05000000000000000000" pitchFamily="2" charset="2"/>
              <a:buChar char="ü"/>
            </a:pPr>
            <a:r>
              <a:rPr lang="en-US" sz="2000" dirty="0"/>
              <a:t>Request feedback on standardized supplies and equipment</a:t>
            </a:r>
          </a:p>
          <a:p>
            <a:pPr lvl="1">
              <a:buFont typeface="Wingdings" panose="05000000000000000000" pitchFamily="2" charset="2"/>
              <a:buChar char="ü"/>
            </a:pPr>
            <a:r>
              <a:rPr lang="en-US" sz="2000" dirty="0"/>
              <a:t>Modify supplies and process based on feedback </a:t>
            </a:r>
          </a:p>
          <a:p>
            <a:pPr lvl="1">
              <a:buFont typeface="Wingdings" panose="05000000000000000000" pitchFamily="2" charset="2"/>
              <a:buChar char="ü"/>
            </a:pPr>
            <a:r>
              <a:rPr lang="en-US" sz="2000" dirty="0"/>
              <a:t>Re-evaluate the revised process</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13</a:t>
            </a:fld>
            <a:endParaRPr lang="en-US" dirty="0"/>
          </a:p>
        </p:txBody>
      </p:sp>
    </p:spTree>
    <p:custDataLst>
      <p:tags r:id="rId1"/>
    </p:custDataLst>
    <p:extLst>
      <p:ext uri="{BB962C8B-B14F-4D97-AF65-F5344CB8AC3E}">
        <p14:creationId xmlns:p14="http://schemas.microsoft.com/office/powerpoint/2010/main" val="339420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1A9D078-779A-42CE-ACBD-B6F575D7AABE}"/>
              </a:ext>
            </a:extLst>
          </p:cNvPr>
          <p:cNvSpPr>
            <a:spLocks noGrp="1"/>
          </p:cNvSpPr>
          <p:nvPr>
            <p:ph type="title"/>
            <p:custDataLst>
              <p:tags r:id="rId2"/>
            </p:custDataLst>
          </p:nvPr>
        </p:nvSpPr>
        <p:spPr>
          <a:xfrm>
            <a:off x="157656" y="0"/>
            <a:ext cx="8986344" cy="813816"/>
          </a:xfrm>
        </p:spPr>
        <p:txBody>
          <a:bodyPr>
            <a:normAutofit/>
          </a:bodyPr>
          <a:lstStyle/>
          <a:p>
            <a:r>
              <a:rPr lang="en-US" sz="3600" dirty="0"/>
              <a:t>Improve Quality With PDSA Cycles</a:t>
            </a:r>
            <a:r>
              <a:rPr lang="en-US" sz="3600" baseline="30000" dirty="0"/>
              <a:t>5</a:t>
            </a:r>
          </a:p>
        </p:txBody>
      </p:sp>
      <p:graphicFrame>
        <p:nvGraphicFramePr>
          <p:cNvPr id="2" name="Table 2">
            <a:extLst>
              <a:ext uri="{FF2B5EF4-FFF2-40B4-BE49-F238E27FC236}">
                <a16:creationId xmlns:a16="http://schemas.microsoft.com/office/drawing/2014/main" id="{08BF1D6C-DAF3-44DD-8AE2-C57859B728CF}"/>
              </a:ext>
            </a:extLst>
          </p:cNvPr>
          <p:cNvGraphicFramePr>
            <a:graphicFrameLocks noGrp="1"/>
          </p:cNvGraphicFramePr>
          <p:nvPr>
            <p:extLst>
              <p:ext uri="{D42A27DB-BD31-4B8C-83A1-F6EECF244321}">
                <p14:modId xmlns:p14="http://schemas.microsoft.com/office/powerpoint/2010/main" val="2179768229"/>
              </p:ext>
            </p:extLst>
          </p:nvPr>
        </p:nvGraphicFramePr>
        <p:xfrm>
          <a:off x="515224" y="1244600"/>
          <a:ext cx="8439038" cy="3901750"/>
        </p:xfrm>
        <a:graphic>
          <a:graphicData uri="http://schemas.openxmlformats.org/drawingml/2006/table">
            <a:tbl>
              <a:tblPr firstRow="1" bandRow="1">
                <a:tableStyleId>{5C22544A-7EE6-4342-B048-85BDC9FD1C3A}</a:tableStyleId>
              </a:tblPr>
              <a:tblGrid>
                <a:gridCol w="1403586">
                  <a:extLst>
                    <a:ext uri="{9D8B030D-6E8A-4147-A177-3AD203B41FA5}">
                      <a16:colId xmlns:a16="http://schemas.microsoft.com/office/drawing/2014/main" val="2643633987"/>
                    </a:ext>
                  </a:extLst>
                </a:gridCol>
                <a:gridCol w="2931096">
                  <a:extLst>
                    <a:ext uri="{9D8B030D-6E8A-4147-A177-3AD203B41FA5}">
                      <a16:colId xmlns:a16="http://schemas.microsoft.com/office/drawing/2014/main" val="941606724"/>
                    </a:ext>
                  </a:extLst>
                </a:gridCol>
                <a:gridCol w="4104356">
                  <a:extLst>
                    <a:ext uri="{9D8B030D-6E8A-4147-A177-3AD203B41FA5}">
                      <a16:colId xmlns:a16="http://schemas.microsoft.com/office/drawing/2014/main" val="936624972"/>
                    </a:ext>
                  </a:extLst>
                </a:gridCol>
              </a:tblGrid>
              <a:tr h="453890">
                <a:tc>
                  <a:txBody>
                    <a:bodyPr/>
                    <a:lstStyle/>
                    <a:p>
                      <a:r>
                        <a:rPr lang="en-US" sz="2400" dirty="0">
                          <a:solidFill>
                            <a:schemeClr val="tx1"/>
                          </a:solidFill>
                        </a:rPr>
                        <a:t>Stage</a:t>
                      </a:r>
                    </a:p>
                  </a:txBody>
                  <a:tcPr/>
                </a:tc>
                <a:tc>
                  <a:txBody>
                    <a:bodyPr/>
                    <a:lstStyle/>
                    <a:p>
                      <a:r>
                        <a:rPr lang="en-US" sz="2400" dirty="0">
                          <a:solidFill>
                            <a:schemeClr val="tx1"/>
                          </a:solidFill>
                        </a:rPr>
                        <a:t>Description</a:t>
                      </a:r>
                    </a:p>
                  </a:txBody>
                  <a:tcPr/>
                </a:tc>
                <a:tc>
                  <a:txBody>
                    <a:bodyPr/>
                    <a:lstStyle/>
                    <a:p>
                      <a:r>
                        <a:rPr lang="en-US" sz="2400" dirty="0">
                          <a:solidFill>
                            <a:schemeClr val="tx1"/>
                          </a:solidFill>
                        </a:rPr>
                        <a:t>Example</a:t>
                      </a:r>
                    </a:p>
                  </a:txBody>
                  <a:tcPr/>
                </a:tc>
                <a:extLst>
                  <a:ext uri="{0D108BD9-81ED-4DB2-BD59-A6C34878D82A}">
                    <a16:rowId xmlns:a16="http://schemas.microsoft.com/office/drawing/2014/main" val="3423824697"/>
                  </a:ext>
                </a:extLst>
              </a:tr>
              <a:tr h="907780">
                <a:tc>
                  <a:txBody>
                    <a:bodyPr/>
                    <a:lstStyle/>
                    <a:p>
                      <a:r>
                        <a:rPr lang="en-US" sz="2400" b="1" dirty="0"/>
                        <a:t>Plan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Design an intervention. Build the new process, prepare</a:t>
                      </a:r>
                      <a:r>
                        <a:rPr lang="en-US" sz="1800" baseline="0" dirty="0"/>
                        <a:t> </a:t>
                      </a:r>
                      <a:r>
                        <a:rPr lang="en-US" sz="1800" dirty="0"/>
                        <a:t>staff, and conduct the pilot.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Pilot CVC insertion checklist; have 4 staff evaluate based on ease of use and how long it stays functional.</a:t>
                      </a:r>
                    </a:p>
                  </a:txBody>
                  <a:tcPr/>
                </a:tc>
                <a:extLst>
                  <a:ext uri="{0D108BD9-81ED-4DB2-BD59-A6C34878D82A}">
                    <a16:rowId xmlns:a16="http://schemas.microsoft.com/office/drawing/2014/main" val="3068534635"/>
                  </a:ext>
                </a:extLst>
              </a:tr>
              <a:tr h="670715">
                <a:tc>
                  <a:txBody>
                    <a:bodyPr/>
                    <a:lstStyle/>
                    <a:p>
                      <a:r>
                        <a:rPr lang="en-US" sz="2400" b="1" dirty="0"/>
                        <a:t>Do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 the intervention.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On Monday, educate 4 nurses related its use</a:t>
                      </a:r>
                      <a:r>
                        <a:rPr lang="en-US" sz="1800" baseline="0" dirty="0">
                          <a:solidFill>
                            <a:schemeClr val="tx1"/>
                          </a:solidFill>
                        </a:rPr>
                        <a:t>; trial it for 2 weeks.</a:t>
                      </a:r>
                      <a:endParaRPr lang="en-US" sz="1800" dirty="0">
                        <a:solidFill>
                          <a:schemeClr val="tx1"/>
                        </a:solidFill>
                      </a:endParaRPr>
                    </a:p>
                  </a:txBody>
                  <a:tcPr/>
                </a:tc>
                <a:extLst>
                  <a:ext uri="{0D108BD9-81ED-4DB2-BD59-A6C34878D82A}">
                    <a16:rowId xmlns:a16="http://schemas.microsoft.com/office/drawing/2014/main" val="3120698660"/>
                  </a:ext>
                </a:extLst>
              </a:tr>
              <a:tr h="1180114">
                <a:tc>
                  <a:txBody>
                    <a:bodyPr/>
                    <a:lstStyle/>
                    <a:p>
                      <a:r>
                        <a:rPr lang="en-US" sz="2400" b="1" dirty="0"/>
                        <a:t>Study</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Evaluate both your implementation and your  results.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Analyze</a:t>
                      </a:r>
                      <a:r>
                        <a:rPr lang="en-US" sz="1800" baseline="0" dirty="0">
                          <a:solidFill>
                            <a:schemeClr val="tx1"/>
                          </a:solidFill>
                        </a:rPr>
                        <a:t> current data.</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Was the checklist </a:t>
                      </a:r>
                      <a:r>
                        <a:rPr lang="en-US" sz="1800" baseline="0" dirty="0">
                          <a:solidFill>
                            <a:schemeClr val="tx1"/>
                          </a:solidFill>
                        </a:rPr>
                        <a:t>easy to use, stay functional &gt;24hrs; increase aseptic insertion?</a:t>
                      </a:r>
                      <a:endParaRPr lang="en-US" sz="1800" dirty="0">
                        <a:solidFill>
                          <a:schemeClr val="tx1"/>
                        </a:solidFill>
                      </a:endParaRPr>
                    </a:p>
                  </a:txBody>
                  <a:tcPr/>
                </a:tc>
                <a:extLst>
                  <a:ext uri="{0D108BD9-81ED-4DB2-BD59-A6C34878D82A}">
                    <a16:rowId xmlns:a16="http://schemas.microsoft.com/office/drawing/2014/main" val="3378612893"/>
                  </a:ext>
                </a:extLst>
              </a:tr>
              <a:tr h="670715">
                <a:tc>
                  <a:txBody>
                    <a:bodyPr/>
                    <a:lstStyle/>
                    <a:p>
                      <a:r>
                        <a:rPr lang="en-US" sz="2400" b="1" dirty="0"/>
                        <a:t>Act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Adopt, abandon, or revise the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Educate all staff on use of CVC insertion</a:t>
                      </a:r>
                      <a:r>
                        <a:rPr lang="en-US" sz="1800" baseline="0" dirty="0">
                          <a:solidFill>
                            <a:schemeClr val="tx1"/>
                          </a:solidFill>
                        </a:rPr>
                        <a:t> checklist.</a:t>
                      </a:r>
                      <a:endParaRPr lang="en-US" sz="1800" dirty="0">
                        <a:solidFill>
                          <a:schemeClr val="tx1"/>
                        </a:solidFill>
                      </a:endParaRPr>
                    </a:p>
                  </a:txBody>
                  <a:tcPr/>
                </a:tc>
                <a:extLst>
                  <a:ext uri="{0D108BD9-81ED-4DB2-BD59-A6C34878D82A}">
                    <a16:rowId xmlns:a16="http://schemas.microsoft.com/office/drawing/2014/main" val="4147447290"/>
                  </a:ext>
                </a:extLst>
              </a:tr>
            </a:tbl>
          </a:graphicData>
        </a:graphic>
      </p:graphicFrame>
      <p:graphicFrame>
        <p:nvGraphicFramePr>
          <p:cNvPr id="12" name="Content Placeholder 7" descr="continuous Plan, Do, Study, Act (PDSA) cycle"/>
          <p:cNvGraphicFramePr>
            <a:graphicFrameLocks/>
          </p:cNvGraphicFramePr>
          <p:nvPr>
            <p:custDataLst>
              <p:tags r:id="rId3"/>
            </p:custDataLst>
            <p:extLst>
              <p:ext uri="{D42A27DB-BD31-4B8C-83A1-F6EECF244321}">
                <p14:modId xmlns:p14="http://schemas.microsoft.com/office/powerpoint/2010/main" val="3762695193"/>
              </p:ext>
            </p:extLst>
          </p:nvPr>
        </p:nvGraphicFramePr>
        <p:xfrm>
          <a:off x="3627120" y="5179596"/>
          <a:ext cx="1654267" cy="14778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Footer Placeholder 4" descr="continuous Plan, Do, Study, Act (PDSA) cycle"/>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descr="continuous Plan, Do, Study, Act (PDSA) cycle"/>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cs typeface="Aharoni" panose="02010803020104030203" pitchFamily="2" charset="-79"/>
              </a:rPr>
              <a:t>׀</a:t>
            </a:r>
            <a:r>
              <a:rPr lang="en-US" dirty="0"/>
              <a:t> </a:t>
            </a:r>
            <a:fld id="{4F3BB057-33F2-45A1-BDD7-110EC8CCC5EB}" type="slidenum">
              <a:rPr lang="en-US" smtClean="0"/>
              <a:pPr/>
              <a:t>14</a:t>
            </a:fld>
            <a:r>
              <a:rPr lang="en-US" dirty="0"/>
              <a:t> </a:t>
            </a:r>
          </a:p>
        </p:txBody>
      </p:sp>
      <p:sp>
        <p:nvSpPr>
          <p:cNvPr id="13" name="Curved Down Arrow 12">
            <a:extLst>
              <a:ext uri="{C183D7F6-B498-43B3-948B-1728B52AA6E4}">
                <adec:decorative xmlns:adec="http://schemas.microsoft.com/office/drawing/2017/decorative" val="1"/>
              </a:ext>
            </a:extLst>
          </p:cNvPr>
          <p:cNvSpPr/>
          <p:nvPr>
            <p:custDataLst>
              <p:tags r:id="rId6"/>
            </p:custDataLst>
          </p:nvPr>
        </p:nvSpPr>
        <p:spPr>
          <a:xfrm rot="16200000">
            <a:off x="-1302695" y="3009499"/>
            <a:ext cx="3111925" cy="5239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44894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3600" dirty="0"/>
              <a:t>Engage Stakeholders</a:t>
            </a:r>
            <a:r>
              <a:rPr lang="en-US" sz="3600" baseline="30000" dirty="0"/>
              <a:t>14</a:t>
            </a:r>
          </a:p>
        </p:txBody>
      </p:sp>
      <p:sp>
        <p:nvSpPr>
          <p:cNvPr id="3" name="Content Placeholder 2"/>
          <p:cNvSpPr>
            <a:spLocks noGrp="1"/>
          </p:cNvSpPr>
          <p:nvPr>
            <p:ph idx="1"/>
            <p:custDataLst>
              <p:tags r:id="rId3"/>
            </p:custDataLst>
          </p:nvPr>
        </p:nvSpPr>
        <p:spPr>
          <a:xfrm>
            <a:off x="546588" y="1122966"/>
            <a:ext cx="7886700" cy="5052251"/>
          </a:xfrm>
        </p:spPr>
        <p:txBody>
          <a:bodyPr vert="horz" lIns="91440" tIns="45720" rIns="91440" bIns="45720" rtlCol="0" anchor="t">
            <a:normAutofit lnSpcReduction="10000"/>
          </a:bodyPr>
          <a:lstStyle/>
          <a:p>
            <a:r>
              <a:rPr lang="en-US" dirty="0"/>
              <a:t>Invite all stakeholders to provide input on decisions concerning CVC insertion practice changes</a:t>
            </a:r>
          </a:p>
          <a:p>
            <a:r>
              <a:rPr lang="en-US" dirty="0"/>
              <a:t>Seek consensus and agreement on central line insertion supplies, kits, and/or carts</a:t>
            </a:r>
          </a:p>
          <a:p>
            <a:pPr marL="971550" lvl="1" indent="-514350"/>
            <a:r>
              <a:rPr lang="en-US" dirty="0"/>
              <a:t>Essential supplies and components</a:t>
            </a:r>
          </a:p>
          <a:p>
            <a:pPr marL="971550" lvl="1" indent="-514350"/>
            <a:r>
              <a:rPr lang="en-US" dirty="0"/>
              <a:t>Use of kits, central line cart, or combination</a:t>
            </a:r>
          </a:p>
          <a:p>
            <a:pPr marL="971550" lvl="1" indent="-514350"/>
            <a:r>
              <a:rPr lang="en-US" dirty="0"/>
              <a:t>Purchasing, stocking, and restocking process</a:t>
            </a:r>
          </a:p>
          <a:p>
            <a:pPr marL="971550" lvl="1" indent="-514350"/>
            <a:r>
              <a:rPr lang="en-US" dirty="0"/>
              <a:t>Amount of products stocked on the unit </a:t>
            </a:r>
            <a:endParaRPr lang="en-US" dirty="0">
              <a:cs typeface="Calibri"/>
            </a:endParaRPr>
          </a:p>
          <a:p>
            <a:pPr marL="971550" lvl="1" indent="-514350"/>
            <a:r>
              <a:rPr lang="en-US" dirty="0"/>
              <a:t>In-unit process for ensuring supplies are available</a:t>
            </a:r>
          </a:p>
          <a:p>
            <a:pPr marL="971550" lvl="1" indent="-514350"/>
            <a:r>
              <a:rPr lang="en-US" dirty="0"/>
              <a:t>Business hours versus after-hours and weekends process (if different)</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15</a:t>
            </a:fld>
            <a:endParaRPr lang="en-US" dirty="0"/>
          </a:p>
        </p:txBody>
      </p:sp>
    </p:spTree>
    <p:custDataLst>
      <p:tags r:id="rId1"/>
    </p:custDataLst>
    <p:extLst>
      <p:ext uri="{BB962C8B-B14F-4D97-AF65-F5344CB8AC3E}">
        <p14:creationId xmlns:p14="http://schemas.microsoft.com/office/powerpoint/2010/main" val="96838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3600" dirty="0"/>
              <a:t>Empower Stakeholders</a:t>
            </a:r>
            <a:r>
              <a:rPr lang="en-US" sz="3600" baseline="30000" dirty="0"/>
              <a:t>15-16</a:t>
            </a:r>
          </a:p>
        </p:txBody>
      </p:sp>
      <p:sp>
        <p:nvSpPr>
          <p:cNvPr id="3" name="Content Placeholder 2"/>
          <p:cNvSpPr>
            <a:spLocks noGrp="1"/>
          </p:cNvSpPr>
          <p:nvPr>
            <p:ph idx="1"/>
            <p:custDataLst>
              <p:tags r:id="rId3"/>
            </p:custDataLst>
          </p:nvPr>
        </p:nvSpPr>
        <p:spPr>
          <a:xfrm>
            <a:off x="628650" y="1124712"/>
            <a:ext cx="7886700" cy="5052251"/>
          </a:xfrm>
        </p:spPr>
        <p:txBody>
          <a:bodyPr>
            <a:normAutofit/>
          </a:bodyPr>
          <a:lstStyle/>
          <a:p>
            <a:r>
              <a:rPr lang="en-US" dirty="0"/>
              <a:t>Provide opportunities for staff to share concerns related to changes in CVC insertion practices </a:t>
            </a:r>
          </a:p>
          <a:p>
            <a:r>
              <a:rPr lang="en-US" dirty="0"/>
              <a:t>Use teamwork and communication tools (CUSP or TeamSTEPPS) to promote consistent use of CVC insertion checklists</a:t>
            </a:r>
          </a:p>
          <a:p>
            <a:r>
              <a:rPr lang="en-US" dirty="0"/>
              <a:t>Designate someone to serve as the CVC insertion champion</a:t>
            </a:r>
          </a:p>
          <a:p>
            <a:r>
              <a:rPr lang="en-US" dirty="0"/>
              <a:t>Ask leaders to support use of checklists to prevent improper placement</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16</a:t>
            </a:fld>
            <a:endParaRPr lang="en-US" dirty="0"/>
          </a:p>
        </p:txBody>
      </p:sp>
    </p:spTree>
    <p:custDataLst>
      <p:tags r:id="rId1"/>
    </p:custDataLst>
    <p:extLst>
      <p:ext uri="{BB962C8B-B14F-4D97-AF65-F5344CB8AC3E}">
        <p14:creationId xmlns:p14="http://schemas.microsoft.com/office/powerpoint/2010/main" val="49775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3600" dirty="0"/>
              <a:t>Take-Home Points</a:t>
            </a:r>
          </a:p>
        </p:txBody>
      </p:sp>
      <p:sp>
        <p:nvSpPr>
          <p:cNvPr id="3" name="Content Placeholder 2"/>
          <p:cNvSpPr>
            <a:spLocks noGrp="1"/>
          </p:cNvSpPr>
          <p:nvPr>
            <p:ph idx="1"/>
            <p:custDataLst>
              <p:tags r:id="rId3"/>
            </p:custDataLst>
          </p:nvPr>
        </p:nvSpPr>
        <p:spPr>
          <a:xfrm>
            <a:off x="628650" y="1124712"/>
            <a:ext cx="7886700" cy="5052251"/>
          </a:xfrm>
        </p:spPr>
        <p:txBody>
          <a:bodyPr vert="horz" lIns="91440" tIns="45720" rIns="91440" bIns="45720" rtlCol="0" anchor="t">
            <a:normAutofit fontScale="92500" lnSpcReduction="10000"/>
          </a:bodyPr>
          <a:lstStyle/>
          <a:p>
            <a:r>
              <a:rPr lang="en-US" dirty="0"/>
              <a:t>Standardize the type and location of supplies needed for proper insertion of a CVC</a:t>
            </a:r>
          </a:p>
          <a:p>
            <a:r>
              <a:rPr lang="en-US" dirty="0"/>
              <a:t>Designate someone to maintain supplies and access</a:t>
            </a:r>
          </a:p>
          <a:p>
            <a:r>
              <a:rPr lang="en-US" dirty="0"/>
              <a:t>Use a central line insertion checklist to ensure evidence-based practices are followed with every patient, every time</a:t>
            </a:r>
          </a:p>
          <a:p>
            <a:r>
              <a:rPr lang="en-US" dirty="0"/>
              <a:t>Include all stakeholders in decisions related to changes in practices in central line insertion process</a:t>
            </a:r>
          </a:p>
          <a:p>
            <a:r>
              <a:rPr lang="en-US" dirty="0"/>
              <a:t>Engage leaders and staff to provide feedback and support changes that promote proper CVC insertion</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17</a:t>
            </a:fld>
            <a:endParaRPr lang="en-US" dirty="0"/>
          </a:p>
        </p:txBody>
      </p:sp>
    </p:spTree>
    <p:custDataLst>
      <p:tags r:id="rId1"/>
    </p:custDataLst>
    <p:extLst>
      <p:ext uri="{BB962C8B-B14F-4D97-AF65-F5344CB8AC3E}">
        <p14:creationId xmlns:p14="http://schemas.microsoft.com/office/powerpoint/2010/main" val="276391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References</a:t>
            </a:r>
          </a:p>
        </p:txBody>
      </p:sp>
      <p:sp>
        <p:nvSpPr>
          <p:cNvPr id="3" name="Content Placeholder 2"/>
          <p:cNvSpPr>
            <a:spLocks noGrp="1"/>
          </p:cNvSpPr>
          <p:nvPr>
            <p:ph idx="1"/>
            <p:custDataLst>
              <p:tags r:id="rId3"/>
            </p:custDataLst>
          </p:nvPr>
        </p:nvSpPr>
        <p:spPr>
          <a:xfrm>
            <a:off x="389467" y="973836"/>
            <a:ext cx="8388773" cy="5350510"/>
          </a:xfrm>
        </p:spPr>
        <p:txBody>
          <a:bodyPr>
            <a:noAutofit/>
          </a:bodyPr>
          <a:lstStyle/>
          <a:p>
            <a:pPr indent="-225425">
              <a:lnSpc>
                <a:spcPct val="100000"/>
              </a:lnSpc>
              <a:spcBef>
                <a:spcPts val="0"/>
              </a:spcBef>
              <a:buFont typeface="+mj-lt"/>
              <a:buAutoNum type="arabicPeriod"/>
            </a:pPr>
            <a:r>
              <a:rPr lang="en-US" sz="1100" dirty="0"/>
              <a:t>Meddings J, Saint S. Disrupting the life cycle of the urinary catheter. </a:t>
            </a:r>
            <a:r>
              <a:rPr lang="en-US" sz="1100" dirty="0" err="1"/>
              <a:t>Clin</a:t>
            </a:r>
            <a:r>
              <a:rPr lang="en-US" sz="1100" dirty="0"/>
              <a:t> Infect Dis. 2011;52(11):1291-3. PMID: 21596672.</a:t>
            </a:r>
          </a:p>
          <a:p>
            <a:pPr indent="-225425">
              <a:lnSpc>
                <a:spcPct val="100000"/>
              </a:lnSpc>
              <a:spcBef>
                <a:spcPts val="0"/>
              </a:spcBef>
              <a:buFont typeface="+mj-lt"/>
              <a:buAutoNum type="arabicPeriod"/>
            </a:pPr>
            <a:r>
              <a:rPr lang="en-US" sz="1100" dirty="0"/>
              <a:t>Patel PK, Gupta A, Vaughn VM, et al. Review of strategies to reduce central line-associated bloodstream infection (CLABSI) and catheter-associated urinary tract infection (CAUTI) in adult ICUs. J </a:t>
            </a:r>
            <a:r>
              <a:rPr lang="en-US" sz="1100" dirty="0" err="1"/>
              <a:t>Hosp</a:t>
            </a:r>
            <a:r>
              <a:rPr lang="en-US" sz="1100" dirty="0"/>
              <a:t> Med. 2018;13(2);105-16. PMID: 29154382.</a:t>
            </a:r>
          </a:p>
          <a:p>
            <a:pPr indent="-225425">
              <a:lnSpc>
                <a:spcPct val="100000"/>
              </a:lnSpc>
              <a:spcBef>
                <a:spcPts val="0"/>
              </a:spcBef>
              <a:buFont typeface="+mj-lt"/>
              <a:buAutoNum type="arabicPeriod"/>
            </a:pPr>
            <a:r>
              <a:rPr lang="en-US" sz="1100" dirty="0"/>
              <a:t>Posa P, Harrison D, </a:t>
            </a:r>
            <a:r>
              <a:rPr lang="en-US" sz="1100" dirty="0" err="1"/>
              <a:t>Vollman</a:t>
            </a:r>
            <a:r>
              <a:rPr lang="en-US" sz="1100" dirty="0"/>
              <a:t> K. Elimination of central line-associated bloodstream infections: application of the evidence. AACN </a:t>
            </a:r>
            <a:r>
              <a:rPr lang="en-US" sz="1100" dirty="0" err="1"/>
              <a:t>Adv</a:t>
            </a:r>
            <a:r>
              <a:rPr lang="en-US" sz="1100" dirty="0"/>
              <a:t> </a:t>
            </a:r>
            <a:r>
              <a:rPr lang="en-US" sz="1100" dirty="0" err="1"/>
              <a:t>Crit</a:t>
            </a:r>
            <a:r>
              <a:rPr lang="en-US" sz="1100" dirty="0"/>
              <a:t> Care. 2006 Oct-Dec;17(4):446-54; quiz 456. PMID: 17091045.</a:t>
            </a:r>
          </a:p>
          <a:p>
            <a:pPr indent="-225425">
              <a:lnSpc>
                <a:spcPct val="100000"/>
              </a:lnSpc>
              <a:spcBef>
                <a:spcPts val="0"/>
              </a:spcBef>
              <a:buFont typeface="+mj-lt"/>
              <a:buAutoNum type="arabicPeriod"/>
            </a:pPr>
            <a:r>
              <a:rPr lang="en-US" sz="1100" dirty="0"/>
              <a:t>O’Grady NP, Alexander M, Burns LA, et al. Guidelines for the prevention of intravascular catheter-related infections. </a:t>
            </a:r>
            <a:r>
              <a:rPr lang="en-US" sz="1100" dirty="0" err="1"/>
              <a:t>Clin</a:t>
            </a:r>
            <a:r>
              <a:rPr lang="en-US" sz="1100" dirty="0"/>
              <a:t> Infect Dis. 2011 May;52(9):e162-93. PMID: 21460264.</a:t>
            </a:r>
          </a:p>
          <a:p>
            <a:pPr indent="-225425">
              <a:lnSpc>
                <a:spcPct val="100000"/>
              </a:lnSpc>
              <a:spcBef>
                <a:spcPts val="0"/>
              </a:spcBef>
              <a:buFont typeface="+mj-lt"/>
              <a:buAutoNum type="arabicPeriod"/>
            </a:pPr>
            <a:r>
              <a:rPr lang="en-US" sz="1100" dirty="0" err="1"/>
              <a:t>Resar</a:t>
            </a:r>
            <a:r>
              <a:rPr lang="en-US" sz="1100" dirty="0"/>
              <a:t> R, Griffin FA, </a:t>
            </a:r>
            <a:r>
              <a:rPr lang="en-US" sz="1100" dirty="0" err="1"/>
              <a:t>Haraden</a:t>
            </a:r>
            <a:r>
              <a:rPr lang="en-US" sz="1100" dirty="0"/>
              <a:t> C, et al. Using Care Bundles to Improve Health Care Quality. IHI Innovation Series white paper. Cambridge, Massachusetts: Institute for Healthcare Improvement; 2012. </a:t>
            </a:r>
            <a:r>
              <a:rPr lang="en-US" sz="1100" dirty="0">
                <a:hlinkClick r:id="rId8"/>
              </a:rPr>
              <a:t>www.IHI.org</a:t>
            </a:r>
            <a:r>
              <a:rPr lang="en-US" sz="1100" dirty="0"/>
              <a:t>. Accessed November 11, 2021.</a:t>
            </a:r>
          </a:p>
          <a:p>
            <a:pPr indent="-225425">
              <a:lnSpc>
                <a:spcPct val="100000"/>
              </a:lnSpc>
              <a:spcBef>
                <a:spcPts val="0"/>
              </a:spcBef>
              <a:buFont typeface="+mj-lt"/>
              <a:buAutoNum type="arabicPeriod"/>
            </a:pPr>
            <a:r>
              <a:rPr lang="en-US" sz="1100" dirty="0"/>
              <a:t>Clay-Williams R, Colligan L. Back to basics: checklists in aviation and healthcare. </a:t>
            </a:r>
            <a:r>
              <a:rPr lang="da-DK" sz="1100" dirty="0"/>
              <a:t>BMJ Qual Saf. 2015 Jul;24(7):428-31. PMID: 25969512. </a:t>
            </a:r>
            <a:endParaRPr lang="en-US" sz="1100" dirty="0"/>
          </a:p>
          <a:p>
            <a:pPr indent="-225425">
              <a:lnSpc>
                <a:spcPct val="100000"/>
              </a:lnSpc>
              <a:spcBef>
                <a:spcPts val="0"/>
              </a:spcBef>
              <a:buFont typeface="+mj-lt"/>
              <a:buAutoNum type="arabicPeriod"/>
            </a:pPr>
            <a:r>
              <a:rPr lang="en-US" sz="1100" dirty="0" err="1"/>
              <a:t>Furuya</a:t>
            </a:r>
            <a:r>
              <a:rPr lang="en-US" sz="1100" dirty="0"/>
              <a:t> EY, Dick AW, </a:t>
            </a:r>
            <a:r>
              <a:rPr lang="en-US" sz="1100" dirty="0" err="1"/>
              <a:t>Herzig</a:t>
            </a:r>
            <a:r>
              <a:rPr lang="en-US" sz="1100" dirty="0"/>
              <a:t> CTA, et al. Central line-associated bloodstream infection reduction and bundle compliance in intensive care units: a national study. Infect Control </a:t>
            </a:r>
            <a:r>
              <a:rPr lang="en-US" sz="1100" dirty="0" err="1"/>
              <a:t>Hosp</a:t>
            </a:r>
            <a:r>
              <a:rPr lang="en-US" sz="1100" dirty="0"/>
              <a:t> </a:t>
            </a:r>
            <a:r>
              <a:rPr lang="en-US" sz="1100" dirty="0" err="1"/>
              <a:t>Epidemiol</a:t>
            </a:r>
            <a:r>
              <a:rPr lang="en-US" sz="1100" dirty="0"/>
              <a:t>. 2016;37(7):805-10. PMID: 27052993.</a:t>
            </a:r>
          </a:p>
          <a:p>
            <a:pPr indent="-225425">
              <a:lnSpc>
                <a:spcPct val="100000"/>
              </a:lnSpc>
              <a:spcBef>
                <a:spcPts val="0"/>
              </a:spcBef>
              <a:buFont typeface="+mj-lt"/>
              <a:buAutoNum type="arabicPeriod"/>
            </a:pPr>
            <a:r>
              <a:rPr lang="en-US" sz="1100" dirty="0" err="1"/>
              <a:t>Comeau</a:t>
            </a:r>
            <a:r>
              <a:rPr lang="en-US" sz="1100" dirty="0"/>
              <a:t> OY, Armendariz-Batiste J, </a:t>
            </a:r>
            <a:r>
              <a:rPr lang="en-US" sz="1100" dirty="0" err="1"/>
              <a:t>Woodby</a:t>
            </a:r>
            <a:r>
              <a:rPr lang="en-US" sz="1100" dirty="0"/>
              <a:t> SA. Safety first! Using a checklist for </a:t>
            </a:r>
            <a:r>
              <a:rPr lang="en-US" sz="1100" dirty="0" err="1"/>
              <a:t>intrafacility</a:t>
            </a:r>
            <a:r>
              <a:rPr lang="en-US" sz="1100" dirty="0"/>
              <a:t> transport of intensive care patients. </a:t>
            </a:r>
            <a:r>
              <a:rPr lang="en-US" sz="1100" dirty="0" err="1"/>
              <a:t>Crit</a:t>
            </a:r>
            <a:r>
              <a:rPr lang="en-US" sz="1100" dirty="0"/>
              <a:t> Care Nurse. 2015 Oct;35(5):16-25. PMID: 26427972.</a:t>
            </a:r>
          </a:p>
          <a:p>
            <a:pPr indent="-225425">
              <a:lnSpc>
                <a:spcPct val="100000"/>
              </a:lnSpc>
              <a:spcBef>
                <a:spcPts val="0"/>
              </a:spcBef>
              <a:buFont typeface="+mj-lt"/>
              <a:buAutoNum type="arabicPeriod"/>
            </a:pPr>
            <a:r>
              <a:rPr lang="en-US" sz="1100" dirty="0"/>
              <a:t>Checklists to improve patient safety. Health Research &amp; Educational Trust, Chicago, IL. </a:t>
            </a:r>
            <a:r>
              <a:rPr lang="en-US" sz="1100" dirty="0">
                <a:hlinkClick r:id="rId9"/>
              </a:rPr>
              <a:t>http://www.hpoe.org/resources/ahahret-guides/1398</a:t>
            </a:r>
            <a:r>
              <a:rPr lang="en-US" sz="1100" dirty="0"/>
              <a:t>. Accessed November 11, 2021.</a:t>
            </a:r>
          </a:p>
          <a:p>
            <a:pPr indent="-225425">
              <a:lnSpc>
                <a:spcPct val="100000"/>
              </a:lnSpc>
              <a:spcBef>
                <a:spcPts val="0"/>
              </a:spcBef>
              <a:buFont typeface="+mj-lt"/>
              <a:buAutoNum type="arabicPeriod"/>
            </a:pPr>
            <a:r>
              <a:rPr lang="en-US" sz="1100" dirty="0"/>
              <a:t>Centers for Disease Control and Prevention. Central Line Insertion Practices Adherence Monitoring. OMB No. 0920-0666. </a:t>
            </a:r>
            <a:r>
              <a:rPr lang="en-US" sz="1100" dirty="0">
                <a:hlinkClick r:id="rId10"/>
              </a:rPr>
              <a:t>https://www.cdc.gov/nhsn/forms/57.125_CLIP_BLANK.pdf</a:t>
            </a:r>
            <a:r>
              <a:rPr lang="en-US" sz="1100" dirty="0"/>
              <a:t>. Accessed November 14, 2021.</a:t>
            </a:r>
          </a:p>
          <a:p>
            <a:pPr indent="-225425">
              <a:lnSpc>
                <a:spcPct val="100000"/>
              </a:lnSpc>
              <a:spcBef>
                <a:spcPts val="0"/>
              </a:spcBef>
              <a:buFont typeface="+mj-lt"/>
              <a:buAutoNum type="arabicPeriod"/>
            </a:pPr>
            <a:r>
              <a:rPr lang="en-US" sz="1100" dirty="0"/>
              <a:t>Agency for Healthcare Research and Quality. Appendix 5: Central Line Insertion Care Team Checklist. </a:t>
            </a:r>
            <a:r>
              <a:rPr lang="en-US" sz="1100" dirty="0">
                <a:hlinkClick r:id="rId11"/>
              </a:rPr>
              <a:t>http://www.ahrq.gov/professionals/education/curriculum-tools/clabsitools/clabsitoolsap5.html</a:t>
            </a:r>
            <a:r>
              <a:rPr lang="en-US" sz="1100" dirty="0"/>
              <a:t>. Accessed November 14, 2021. </a:t>
            </a:r>
          </a:p>
          <a:p>
            <a:pPr indent="-225425">
              <a:lnSpc>
                <a:spcPct val="100000"/>
              </a:lnSpc>
              <a:spcBef>
                <a:spcPts val="0"/>
              </a:spcBef>
              <a:buFont typeface="+mj-lt"/>
              <a:buAutoNum type="arabicPeriod"/>
            </a:pPr>
            <a:r>
              <a:rPr lang="en-US" sz="1100" dirty="0"/>
              <a:t>The Joint Commission. CLABSI Toolkit- Chapter 3. CLABSI Prevention Strategies, Techniques and Technologies. 2016. </a:t>
            </a:r>
            <a:r>
              <a:rPr lang="en-US" sz="1100" dirty="0">
                <a:hlinkClick r:id="rId12"/>
              </a:rPr>
              <a:t>https://www.jointcommission.org/topics/clabsi_toolkit__chapter_3.aspx</a:t>
            </a:r>
            <a:r>
              <a:rPr lang="en-US" sz="1100" dirty="0"/>
              <a:t>. Accessed November 14, 2021. </a:t>
            </a:r>
          </a:p>
          <a:p>
            <a:pPr indent="-225425">
              <a:lnSpc>
                <a:spcPct val="100000"/>
              </a:lnSpc>
              <a:spcBef>
                <a:spcPts val="0"/>
              </a:spcBef>
              <a:buFont typeface="+mj-lt"/>
              <a:buAutoNum type="arabicPeriod"/>
            </a:pPr>
            <a:r>
              <a:rPr lang="en-US" sz="1100" dirty="0"/>
              <a:t>Institute for Healthcare Improvement. Science of improvement: testing changes. </a:t>
            </a:r>
            <a:r>
              <a:rPr lang="en-US" sz="1100" dirty="0">
                <a:hlinkClick r:id="rId13"/>
              </a:rPr>
              <a:t>http://www.ihi.org/resources/Pages/HowtoImprove/ScienceofImprovementTestingChanges.aspx</a:t>
            </a:r>
            <a:r>
              <a:rPr lang="en-US" sz="1100" dirty="0"/>
              <a:t>. Accessed November 14, 2021. </a:t>
            </a:r>
          </a:p>
          <a:p>
            <a:pPr indent="-225425">
              <a:lnSpc>
                <a:spcPct val="100000"/>
              </a:lnSpc>
              <a:spcBef>
                <a:spcPts val="0"/>
              </a:spcBef>
              <a:buFont typeface="+mj-lt"/>
              <a:buAutoNum type="arabicPeriod"/>
            </a:pPr>
            <a:r>
              <a:rPr lang="en-US" sz="1100" dirty="0" err="1"/>
              <a:t>Southworth</a:t>
            </a:r>
            <a:r>
              <a:rPr lang="en-US" sz="1100" dirty="0"/>
              <a:t> SL, Henman L J, Kinder LA, et al. The journey to zero central catheter-associated bloodstream infections: culture change in an intensive care unit. </a:t>
            </a:r>
            <a:r>
              <a:rPr lang="en-US" sz="1100" dirty="0" err="1"/>
              <a:t>Crit</a:t>
            </a:r>
            <a:r>
              <a:rPr lang="en-US" sz="1100" dirty="0"/>
              <a:t> Care Nurse. 2012 Apr;32(2):49-54. PMID: 22467612.</a:t>
            </a:r>
          </a:p>
          <a:p>
            <a:pPr indent="-225425">
              <a:lnSpc>
                <a:spcPct val="100000"/>
              </a:lnSpc>
              <a:spcBef>
                <a:spcPts val="0"/>
              </a:spcBef>
              <a:buFont typeface="+mj-lt"/>
              <a:buAutoNum type="arabicPeriod"/>
            </a:pPr>
            <a:r>
              <a:rPr lang="en-US" sz="1100" dirty="0"/>
              <a:t>Agency for Healthcare Research and </a:t>
            </a:r>
            <a:r>
              <a:rPr lang="en-US" sz="1100" dirty="0" err="1"/>
              <a:t>Qualty</a:t>
            </a:r>
            <a:r>
              <a:rPr lang="en-US" sz="1100" dirty="0"/>
              <a:t>. </a:t>
            </a:r>
            <a:r>
              <a:rPr lang="en-US" sz="1100" dirty="0" err="1"/>
              <a:t>TeamSTEPPS</a:t>
            </a:r>
            <a:r>
              <a:rPr lang="en-US" sz="1100" dirty="0"/>
              <a:t>®: Strategies and Tools to Enhance Performance and Patient Safety. </a:t>
            </a:r>
            <a:r>
              <a:rPr lang="en-US" sz="1100" dirty="0">
                <a:hlinkClick r:id="rId14"/>
              </a:rPr>
              <a:t>http://www.ahrq.gov/professionals/education/curriculum-tools/teamstepps/index.html</a:t>
            </a:r>
            <a:r>
              <a:rPr lang="en-US" sz="1100" dirty="0"/>
              <a:t>. Accessed November 14, 2021. </a:t>
            </a:r>
          </a:p>
          <a:p>
            <a:pPr indent="-225425">
              <a:lnSpc>
                <a:spcPct val="100000"/>
              </a:lnSpc>
              <a:spcBef>
                <a:spcPts val="0"/>
              </a:spcBef>
              <a:buFont typeface="+mj-lt"/>
              <a:buAutoNum type="arabicPeriod"/>
            </a:pPr>
            <a:r>
              <a:rPr lang="en-US" sz="1100" dirty="0"/>
              <a:t>Agency for Healthcare Research and Quality. CUSP Toolkit. </a:t>
            </a:r>
            <a:r>
              <a:rPr lang="en-US" sz="1100" dirty="0">
                <a:hlinkClick r:id="rId15"/>
              </a:rPr>
              <a:t>http://www.ahrq.gov/professionals/education/curriculum-tools/cusptoolkit/index.html</a:t>
            </a:r>
            <a:r>
              <a:rPr lang="en-US" sz="1100" dirty="0"/>
              <a:t>. Accessed November 14, 2021. </a:t>
            </a:r>
          </a:p>
          <a:p>
            <a:pPr marL="231775">
              <a:spcBef>
                <a:spcPts val="0"/>
              </a:spcBef>
              <a:spcAft>
                <a:spcPts val="600"/>
              </a:spcAft>
              <a:buFont typeface="+mj-lt"/>
              <a:buAutoNum type="arabicPeriod"/>
            </a:pPr>
            <a:endParaRPr lang="en-US" sz="1100" dirty="0"/>
          </a:p>
        </p:txBody>
      </p:sp>
      <p:sp>
        <p:nvSpPr>
          <p:cNvPr id="7"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18</a:t>
            </a:fld>
            <a:endParaRPr lang="en-US" dirty="0"/>
          </a:p>
        </p:txBody>
      </p:sp>
    </p:spTree>
    <p:custDataLst>
      <p:tags r:id="rId1"/>
    </p:custDataLst>
    <p:extLst>
      <p:ext uri="{BB962C8B-B14F-4D97-AF65-F5344CB8AC3E}">
        <p14:creationId xmlns:p14="http://schemas.microsoft.com/office/powerpoint/2010/main" val="304693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9145"/>
            <a:ext cx="9144000" cy="813816"/>
          </a:xfrm>
        </p:spPr>
        <p:txBody>
          <a:bodyPr>
            <a:noAutofit/>
          </a:bodyPr>
          <a:lstStyle/>
          <a:p>
            <a:r>
              <a:rPr lang="en-US" sz="3600" dirty="0"/>
              <a:t>Disrupting the Lifecycle of a Catheter Device</a:t>
            </a:r>
            <a:r>
              <a:rPr lang="en-US" sz="3600" baseline="30000" dirty="0"/>
              <a:t>1,2</a:t>
            </a:r>
          </a:p>
        </p:txBody>
      </p:sp>
      <p:pic>
        <p:nvPicPr>
          <p:cNvPr id="4" name="Content Placeholder 3" descr="Step 0: Avoid Catheter Placement&#10;1: Ensure Aseptic Placement (starred)&#10;2: Maintain awareness and proper care of catheters in place&#10;3: Prompt removal of unnecessary catheters"/>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460197" y="1340392"/>
            <a:ext cx="6223606" cy="4243367"/>
          </a:xfrm>
        </p:spPr>
      </p:pic>
      <p:sp>
        <p:nvSpPr>
          <p:cNvPr id="8" name="5-Point Star 7">
            <a:extLst>
              <a:ext uri="{C183D7F6-B498-43B3-948B-1728B52AA6E4}">
                <adec:decorative xmlns:adec="http://schemas.microsoft.com/office/drawing/2017/decorative" val="1"/>
              </a:ext>
            </a:extLst>
          </p:cNvPr>
          <p:cNvSpPr/>
          <p:nvPr>
            <p:custDataLst>
              <p:tags r:id="rId3"/>
            </p:custDataLst>
          </p:nvPr>
        </p:nvSpPr>
        <p:spPr>
          <a:xfrm>
            <a:off x="3657600" y="1003373"/>
            <a:ext cx="914400" cy="914400"/>
          </a:xfrm>
          <a:prstGeom prst="star5">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28650" y="5583760"/>
            <a:ext cx="7886700" cy="649605"/>
          </a:xfrm>
          <a:prstGeom prst="rect">
            <a:avLst/>
          </a:prstGeom>
        </p:spPr>
        <p:txBody>
          <a:bodyPr wrap="square">
            <a:spAutoFit/>
          </a:bodyPr>
          <a:lstStyle/>
          <a:p>
            <a:r>
              <a:rPr lang="en-US" sz="1200" dirty="0">
                <a:solidFill>
                  <a:srgbClr val="767171"/>
                </a:solidFill>
                <a:latin typeface="Calibri" panose="020F0502020204030204" pitchFamily="34" charset="0"/>
                <a:ea typeface="Calibri" panose="020F0502020204030204" pitchFamily="34" charset="0"/>
              </a:rPr>
              <a:t>Patel PK, Gupta A, Vaughn VM, et al. Review of strategies to reduce central line-associated bloodstream infection (CLABSI) and catheter-associated urinary tract infection (CAUTI) in adult ICUs. J Hosp Med. 2018 Feb 1;13(2):105-16. </a:t>
            </a:r>
            <a:r>
              <a:rPr lang="en-US" sz="1200" dirty="0" err="1">
                <a:solidFill>
                  <a:srgbClr val="767171"/>
                </a:solidFill>
                <a:latin typeface="Calibri" panose="020F0502020204030204" pitchFamily="34" charset="0"/>
                <a:ea typeface="Calibri" panose="020F0502020204030204" pitchFamily="34" charset="0"/>
              </a:rPr>
              <a:t>Epub</a:t>
            </a:r>
            <a:r>
              <a:rPr lang="en-US" sz="1200" dirty="0">
                <a:solidFill>
                  <a:srgbClr val="767171"/>
                </a:solidFill>
                <a:latin typeface="Calibri" panose="020F0502020204030204" pitchFamily="34" charset="0"/>
                <a:ea typeface="Calibri" panose="020F0502020204030204" pitchFamily="34" charset="0"/>
              </a:rPr>
              <a:t> 2017 Nov 8. Used with permission of Journal of Hospital Medicine.</a:t>
            </a:r>
            <a:endParaRPr lang="en-US" sz="1200" dirty="0">
              <a:effectLst/>
              <a:latin typeface="Times New Roman" panose="02020603050405020304" pitchFamily="18" charset="0"/>
              <a:ea typeface="Times New Roman" panose="02020603050405020304" pitchFamily="18" charset="0"/>
            </a:endParaRPr>
          </a:p>
        </p:txBody>
      </p:sp>
      <p:sp>
        <p:nvSpPr>
          <p:cNvPr id="7"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6" name="Slide Number Placeholder 4">
            <a:extLst>
              <a:ext uri="{FF2B5EF4-FFF2-40B4-BE49-F238E27FC236}">
                <a16:creationId xmlns:a16="http://schemas.microsoft.com/office/drawing/2014/main" id="{A3068694-BC37-4075-8A40-6B316C91A26A}"/>
              </a:ext>
            </a:extLst>
          </p:cNvPr>
          <p:cNvSpPr>
            <a:spLocks noGrp="1"/>
          </p:cNvSpPr>
          <p:nvPr>
            <p:ph type="sldNum" sz="quarter" idx="12"/>
            <p:custDataLst>
              <p:tags r:id="rId5"/>
            </p:custDataLst>
          </p:nvPr>
        </p:nvSpPr>
        <p:spPr>
          <a:xfrm>
            <a:off x="6896862" y="6475223"/>
            <a:ext cx="2057400" cy="365125"/>
          </a:xfrm>
        </p:spPr>
        <p:txBody>
          <a:bodyPr/>
          <a:lstStyle/>
          <a:p>
            <a:r>
              <a:rPr lang="en-US" dirty="0"/>
              <a:t>CVC Insertion</a:t>
            </a:r>
            <a:r>
              <a:rPr lang="en-US" dirty="0">
                <a:ea typeface="+mn-lt"/>
                <a:cs typeface="+mn-lt"/>
              </a:rPr>
              <a:t> </a:t>
            </a:r>
            <a:r>
              <a:rPr lang="he-IL" dirty="0">
                <a:latin typeface="Aharoni"/>
                <a:cs typeface="Aharoni"/>
              </a:rPr>
              <a:t>׀ </a:t>
            </a:r>
            <a:r>
              <a:rPr lang="en-US" dirty="0">
                <a:latin typeface="Calibri"/>
                <a:cs typeface="Calibri"/>
              </a:rPr>
              <a:t>2</a:t>
            </a:r>
            <a:endParaRPr lang="en-US" dirty="0"/>
          </a:p>
        </p:txBody>
      </p:sp>
    </p:spTree>
    <p:custDataLst>
      <p:tags r:id="rId1"/>
    </p:custDataLst>
    <p:extLst>
      <p:ext uri="{BB962C8B-B14F-4D97-AF65-F5344CB8AC3E}">
        <p14:creationId xmlns:p14="http://schemas.microsoft.com/office/powerpoint/2010/main" val="8858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Case Scenario: Mr. Peterson</a:t>
            </a:r>
          </a:p>
        </p:txBody>
      </p:sp>
      <p:sp>
        <p:nvSpPr>
          <p:cNvPr id="10" name="Content Placeholder 9"/>
          <p:cNvSpPr>
            <a:spLocks noGrp="1"/>
          </p:cNvSpPr>
          <p:nvPr>
            <p:ph idx="1"/>
          </p:nvPr>
        </p:nvSpPr>
        <p:spPr>
          <a:xfrm>
            <a:off x="628650" y="1124712"/>
            <a:ext cx="7886700" cy="5052251"/>
          </a:xfrm>
        </p:spPr>
        <p:txBody>
          <a:bodyPr>
            <a:normAutofit/>
          </a:bodyPr>
          <a:lstStyle/>
          <a:p>
            <a:r>
              <a:rPr lang="en-US" dirty="0"/>
              <a:t>69-year-old man admitted to ICU at midnight with severe sepsis</a:t>
            </a:r>
          </a:p>
          <a:p>
            <a:r>
              <a:rPr lang="en-US" dirty="0"/>
              <a:t>Hypotension responded initially to fluid boluses by peripheral intravenous access</a:t>
            </a:r>
          </a:p>
          <a:p>
            <a:r>
              <a:rPr lang="en-US" dirty="0"/>
              <a:t>By 4 a.m., preparing for emergency central line due to persistent hypotension because he is no longer responsive to fluids </a:t>
            </a:r>
            <a:endParaRPr lang="en-US" i="1" dirty="0"/>
          </a:p>
          <a:p>
            <a:pPr defTabSz="911291">
              <a:defRPr/>
            </a:pPr>
            <a:r>
              <a:rPr lang="en-US" dirty="0"/>
              <a:t>Supplies have not been replenished on the central line cart or in the supply room</a:t>
            </a:r>
          </a:p>
        </p:txBody>
      </p:sp>
      <p:sp>
        <p:nvSpPr>
          <p:cNvPr id="7" name="Footer Placeholder 6"/>
          <p:cNvSpPr>
            <a:spLocks noGrp="1"/>
          </p:cNvSpPr>
          <p:nvPr>
            <p:ph type="ftr" sz="quarter" idx="11"/>
          </p:nvPr>
        </p:nvSpPr>
        <p:spPr>
          <a:xfrm>
            <a:off x="0" y="6475222"/>
            <a:ext cx="3964562" cy="375107"/>
          </a:xfrm>
        </p:spPr>
        <p:txBody>
          <a:bodyPr/>
          <a:lstStyle/>
          <a:p>
            <a:r>
              <a:rPr lang="en-US" dirty="0"/>
              <a:t>AHRQ Safety Program for ICUs: Preventing CLABSI and CAUTI</a:t>
            </a:r>
          </a:p>
        </p:txBody>
      </p:sp>
      <p:sp>
        <p:nvSpPr>
          <p:cNvPr id="2" name="Slide Number Placeholder 4">
            <a:extLst>
              <a:ext uri="{FF2B5EF4-FFF2-40B4-BE49-F238E27FC236}">
                <a16:creationId xmlns:a16="http://schemas.microsoft.com/office/drawing/2014/main" id="{6528C3E8-EA22-4AA1-A56F-D8B85CDC7B16}"/>
              </a:ext>
            </a:extLst>
          </p:cNvPr>
          <p:cNvSpPr>
            <a:spLocks noGrp="1"/>
          </p:cNvSpPr>
          <p:nvPr>
            <p:ph type="sldNum" sz="quarter" idx="12"/>
            <p:custDataLst>
              <p:tags r:id="rId2"/>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3</a:t>
            </a:fld>
            <a:endParaRPr lang="en-US" dirty="0"/>
          </a:p>
        </p:txBody>
      </p:sp>
    </p:spTree>
    <p:custDataLst>
      <p:tags r:id="rId1"/>
    </p:custDataLst>
    <p:extLst>
      <p:ext uri="{BB962C8B-B14F-4D97-AF65-F5344CB8AC3E}">
        <p14:creationId xmlns:p14="http://schemas.microsoft.com/office/powerpoint/2010/main" val="192010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
            <a:ext cx="9144000" cy="832104"/>
          </a:xfrm>
        </p:spPr>
        <p:txBody>
          <a:bodyPr>
            <a:normAutofit/>
          </a:bodyPr>
          <a:lstStyle/>
          <a:p>
            <a:r>
              <a:rPr lang="en-US" sz="3600" dirty="0"/>
              <a:t>When Essential Insertion Supplies Are Missing</a:t>
            </a:r>
          </a:p>
        </p:txBody>
      </p:sp>
      <p:sp>
        <p:nvSpPr>
          <p:cNvPr id="12" name="Text Placeholder 11"/>
          <p:cNvSpPr>
            <a:spLocks noGrp="1"/>
          </p:cNvSpPr>
          <p:nvPr>
            <p:ph type="body" sz="quarter" idx="3"/>
            <p:custDataLst>
              <p:tags r:id="rId3"/>
            </p:custDataLst>
          </p:nvPr>
        </p:nvSpPr>
        <p:spPr>
          <a:xfrm>
            <a:off x="399150" y="1125395"/>
            <a:ext cx="5084391" cy="823912"/>
          </a:xfrm>
        </p:spPr>
        <p:txBody>
          <a:bodyPr/>
          <a:lstStyle/>
          <a:p>
            <a:r>
              <a:rPr lang="en-US" dirty="0"/>
              <a:t>Potential </a:t>
            </a:r>
            <a:r>
              <a:rPr lang="en-US" sz="3200" dirty="0"/>
              <a:t>Consequences</a:t>
            </a:r>
          </a:p>
        </p:txBody>
      </p:sp>
      <p:sp>
        <p:nvSpPr>
          <p:cNvPr id="9" name="Content Placeholder 8"/>
          <p:cNvSpPr>
            <a:spLocks noGrp="1"/>
          </p:cNvSpPr>
          <p:nvPr>
            <p:ph sz="quarter" idx="4"/>
            <p:custDataLst>
              <p:tags r:id="rId4"/>
            </p:custDataLst>
          </p:nvPr>
        </p:nvSpPr>
        <p:spPr>
          <a:xfrm>
            <a:off x="399150" y="2130170"/>
            <a:ext cx="8423391" cy="3968877"/>
          </a:xfrm>
        </p:spPr>
        <p:txBody>
          <a:bodyPr vert="horz" lIns="91440" tIns="45720" rIns="91440" bIns="45720" rtlCol="0" anchor="t">
            <a:normAutofit/>
          </a:bodyPr>
          <a:lstStyle/>
          <a:p>
            <a:r>
              <a:rPr lang="en-US" sz="2800" dirty="0"/>
              <a:t>Lack of communication, staff frustration</a:t>
            </a:r>
            <a:endParaRPr lang="en-US" sz="2800" dirty="0">
              <a:cs typeface="Calibri"/>
            </a:endParaRPr>
          </a:p>
          <a:p>
            <a:r>
              <a:rPr lang="en-US" sz="2800" dirty="0"/>
              <a:t>Delay in treatment, care</a:t>
            </a:r>
            <a:endParaRPr lang="en-US" sz="2800" dirty="0">
              <a:cs typeface="Calibri"/>
            </a:endParaRPr>
          </a:p>
          <a:p>
            <a:r>
              <a:rPr lang="en-US" sz="2800" dirty="0"/>
              <a:t>Workarounds, substitutions of care</a:t>
            </a:r>
            <a:endParaRPr lang="en-US" sz="2800" dirty="0">
              <a:cs typeface="Calibri"/>
            </a:endParaRPr>
          </a:p>
          <a:p>
            <a:r>
              <a:rPr lang="en-US" sz="2800" dirty="0"/>
              <a:t>Breaks in sterile technique, which can result in a CLABSI</a:t>
            </a:r>
            <a:endParaRPr lang="en-US" sz="2800" dirty="0">
              <a:cs typeface="Calibri"/>
            </a:endParaRPr>
          </a:p>
        </p:txBody>
      </p:sp>
      <p:sp>
        <p:nvSpPr>
          <p:cNvPr id="11" name="TextBox 5"/>
          <p:cNvSpPr txBox="1"/>
          <p:nvPr/>
        </p:nvSpPr>
        <p:spPr>
          <a:xfrm>
            <a:off x="554672" y="5823584"/>
            <a:ext cx="8034655" cy="463550"/>
          </a:xfrm>
          <a:prstGeom prst="rect">
            <a:avLst/>
          </a:prstGeom>
          <a:noFill/>
        </p:spPr>
        <p:txBody>
          <a:bodyPr wrap="square" rtlCol="0">
            <a:spAutoFit/>
          </a:bodyPr>
          <a:lstStyle/>
          <a:p>
            <a:pPr marL="749935" marR="0" indent="-749935">
              <a:spcBef>
                <a:spcPts val="0"/>
              </a:spcBef>
              <a:spcAft>
                <a:spcPts val="0"/>
              </a:spcAft>
            </a:pPr>
            <a:r>
              <a:rPr lang="en-US" sz="1200" kern="120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a:effectLst/>
              <a:latin typeface="Times New Roman" panose="02020603050405020304" pitchFamily="18" charset="0"/>
              <a:ea typeface="Times New Roman" panose="02020603050405020304" pitchFamily="18" charset="0"/>
            </a:endParaRPr>
          </a:p>
        </p:txBody>
      </p:sp>
      <p:sp>
        <p:nvSpPr>
          <p:cNvPr id="13" name="Footer Placeholder 4"/>
          <p:cNvSpPr>
            <a:spLocks noGrp="1"/>
          </p:cNvSpPr>
          <p:nvPr>
            <p:ph type="ftr" sz="quarter" idx="3"/>
            <p:custDataLst>
              <p:tags r:id="rId5"/>
            </p:custDataLst>
          </p:nvPr>
        </p:nvSpPr>
        <p:spPr>
          <a:xfrm>
            <a:off x="189668"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b="0"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4</a:t>
            </a:fld>
            <a:endParaRPr lang="en-US" dirty="0"/>
          </a:p>
        </p:txBody>
      </p:sp>
    </p:spTree>
    <p:custDataLst>
      <p:tags r:id="rId1"/>
    </p:custDataLst>
    <p:extLst>
      <p:ext uri="{BB962C8B-B14F-4D97-AF65-F5344CB8AC3E}">
        <p14:creationId xmlns:p14="http://schemas.microsoft.com/office/powerpoint/2010/main" val="208010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3600" dirty="0"/>
              <a:t>CVC Insertion Bundles</a:t>
            </a:r>
            <a:r>
              <a:rPr lang="en-US" sz="3600" baseline="30000" dirty="0"/>
              <a:t>3-6</a:t>
            </a:r>
          </a:p>
        </p:txBody>
      </p:sp>
      <p:sp>
        <p:nvSpPr>
          <p:cNvPr id="3" name="Content Placeholder 2"/>
          <p:cNvSpPr>
            <a:spLocks noGrp="1"/>
          </p:cNvSpPr>
          <p:nvPr>
            <p:ph idx="1"/>
            <p:custDataLst>
              <p:tags r:id="rId3"/>
            </p:custDataLst>
          </p:nvPr>
        </p:nvSpPr>
        <p:spPr>
          <a:xfrm>
            <a:off x="628650" y="1124712"/>
            <a:ext cx="7886700" cy="5052251"/>
          </a:xfrm>
        </p:spPr>
        <p:txBody>
          <a:bodyPr>
            <a:normAutofit fontScale="92500" lnSpcReduction="10000"/>
          </a:bodyPr>
          <a:lstStyle/>
          <a:p>
            <a:r>
              <a:rPr lang="en-US" dirty="0"/>
              <a:t>A set of evidence-based practices that, when applied together, show greater improvement of care </a:t>
            </a:r>
          </a:p>
          <a:p>
            <a:pPr lvl="1"/>
            <a:r>
              <a:rPr lang="en-US" dirty="0"/>
              <a:t>Perform hand hygiene before insertion</a:t>
            </a:r>
          </a:p>
          <a:p>
            <a:pPr lvl="1"/>
            <a:r>
              <a:rPr lang="en-US" dirty="0"/>
              <a:t>Adhere to aseptic technique</a:t>
            </a:r>
          </a:p>
          <a:p>
            <a:pPr lvl="1"/>
            <a:r>
              <a:rPr lang="en-US" dirty="0"/>
              <a:t>Use maximal sterile barrier precautions</a:t>
            </a:r>
          </a:p>
          <a:p>
            <a:pPr lvl="1"/>
            <a:r>
              <a:rPr lang="en-US" dirty="0"/>
              <a:t>Perform skin antisepsis with &gt;0.5% chlorhexidine with alcohol</a:t>
            </a:r>
          </a:p>
          <a:p>
            <a:pPr lvl="1"/>
            <a:r>
              <a:rPr lang="en-US" dirty="0"/>
              <a:t>Choose the best site to minimize infections and complications</a:t>
            </a:r>
          </a:p>
          <a:p>
            <a:pPr lvl="1"/>
            <a:r>
              <a:rPr lang="en-US" dirty="0"/>
              <a:t>Cover the site with sterile gauze or sterile, transparent, semipermeable dressings</a:t>
            </a:r>
          </a:p>
          <a:p>
            <a:pPr lvl="1"/>
            <a:r>
              <a:rPr lang="en-US" dirty="0"/>
              <a:t>Assure access to CVC carts/insertion kits and dressing kits that contain needed supplies</a:t>
            </a:r>
          </a:p>
          <a:p>
            <a:pPr lvl="1"/>
            <a:r>
              <a:rPr lang="en-US" dirty="0"/>
              <a:t>Use checklists to ensure adherence to proper practices</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5</a:t>
            </a:fld>
            <a:endParaRPr lang="en-US" dirty="0"/>
          </a:p>
        </p:txBody>
      </p:sp>
    </p:spTree>
    <p:custDataLst>
      <p:tags r:id="rId1"/>
    </p:custDataLst>
    <p:extLst>
      <p:ext uri="{BB962C8B-B14F-4D97-AF65-F5344CB8AC3E}">
        <p14:creationId xmlns:p14="http://schemas.microsoft.com/office/powerpoint/2010/main" val="255390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03200" y="9145"/>
            <a:ext cx="8751062" cy="813816"/>
          </a:xfrm>
        </p:spPr>
        <p:txBody>
          <a:bodyPr>
            <a:noAutofit/>
          </a:bodyPr>
          <a:lstStyle/>
          <a:p>
            <a:r>
              <a:rPr lang="en-US" sz="3600" dirty="0"/>
              <a:t>Why Is a CVC Insertion Bundle Important?</a:t>
            </a:r>
            <a:r>
              <a:rPr lang="en-US" sz="3600" baseline="30000" dirty="0"/>
              <a:t>3,6 </a:t>
            </a:r>
          </a:p>
        </p:txBody>
      </p:sp>
      <p:sp>
        <p:nvSpPr>
          <p:cNvPr id="3" name="Content Placeholder 2"/>
          <p:cNvSpPr>
            <a:spLocks noGrp="1"/>
          </p:cNvSpPr>
          <p:nvPr>
            <p:ph idx="1"/>
            <p:custDataLst>
              <p:tags r:id="rId3"/>
            </p:custDataLst>
          </p:nvPr>
        </p:nvSpPr>
        <p:spPr>
          <a:xfrm>
            <a:off x="203200" y="1114141"/>
            <a:ext cx="8751062" cy="5052251"/>
          </a:xfrm>
        </p:spPr>
        <p:txBody>
          <a:bodyPr>
            <a:normAutofit/>
          </a:bodyPr>
          <a:lstStyle/>
          <a:p>
            <a:r>
              <a:rPr lang="en-US" dirty="0"/>
              <a:t>Promotes standardized supplies and insertion process</a:t>
            </a:r>
          </a:p>
          <a:p>
            <a:r>
              <a:rPr lang="en-US" dirty="0"/>
              <a:t>Reduces potentially harmful variations in care</a:t>
            </a:r>
          </a:p>
          <a:p>
            <a:r>
              <a:rPr lang="en-US" dirty="0"/>
              <a:t>Improves compliance with aseptic insertion</a:t>
            </a:r>
          </a:p>
          <a:p>
            <a:r>
              <a:rPr lang="en-US" dirty="0"/>
              <a:t>Eliminates some barriers to safe care</a:t>
            </a:r>
          </a:p>
          <a:p>
            <a:r>
              <a:rPr lang="en-US" dirty="0"/>
              <a:t>Reduces communication failures</a:t>
            </a:r>
          </a:p>
          <a:p>
            <a:r>
              <a:rPr lang="en-US" dirty="0"/>
              <a:t>Makes it easy for clinicians to do the right practice</a:t>
            </a:r>
          </a:p>
          <a:p>
            <a:r>
              <a:rPr lang="en-US" dirty="0"/>
              <a:t>Greater compliance associated with a reduction in CLABSI</a:t>
            </a:r>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6</a:t>
            </a:fld>
            <a:endParaRPr lang="en-US" dirty="0"/>
          </a:p>
        </p:txBody>
      </p:sp>
    </p:spTree>
    <p:custDataLst>
      <p:tags r:id="rId1"/>
    </p:custDataLst>
    <p:extLst>
      <p:ext uri="{BB962C8B-B14F-4D97-AF65-F5344CB8AC3E}">
        <p14:creationId xmlns:p14="http://schemas.microsoft.com/office/powerpoint/2010/main" val="98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C69B-797B-4F34-8B03-0358A64CCCA7}"/>
              </a:ext>
            </a:extLst>
          </p:cNvPr>
          <p:cNvSpPr>
            <a:spLocks noGrp="1"/>
          </p:cNvSpPr>
          <p:nvPr>
            <p:ph type="title"/>
          </p:nvPr>
        </p:nvSpPr>
        <p:spPr/>
        <p:txBody>
          <a:bodyPr>
            <a:noAutofit/>
          </a:bodyPr>
          <a:lstStyle/>
          <a:p>
            <a:r>
              <a:rPr lang="en-US" sz="3200" dirty="0"/>
              <a:t>National Study on CL Insertion Bundle &amp; Individual Elements</a:t>
            </a:r>
            <a:r>
              <a:rPr lang="en-US" sz="3200" baseline="30000" dirty="0"/>
              <a:t>7</a:t>
            </a:r>
          </a:p>
        </p:txBody>
      </p:sp>
      <p:sp>
        <p:nvSpPr>
          <p:cNvPr id="8" name="Content Placeholder 7">
            <a:extLst>
              <a:ext uri="{FF2B5EF4-FFF2-40B4-BE49-F238E27FC236}">
                <a16:creationId xmlns:a16="http://schemas.microsoft.com/office/drawing/2014/main" id="{80DA2486-38B5-46AD-9A39-29720C44D752}"/>
              </a:ext>
            </a:extLst>
          </p:cNvPr>
          <p:cNvSpPr>
            <a:spLocks noGrp="1"/>
          </p:cNvSpPr>
          <p:nvPr>
            <p:ph sz="half" idx="2"/>
          </p:nvPr>
        </p:nvSpPr>
        <p:spPr>
          <a:xfrm>
            <a:off x="190748" y="1495070"/>
            <a:ext cx="3431226" cy="4805363"/>
          </a:xfrm>
        </p:spPr>
        <p:txBody>
          <a:bodyPr>
            <a:normAutofit fontScale="85000" lnSpcReduction="20000"/>
          </a:bodyPr>
          <a:lstStyle/>
          <a:p>
            <a:r>
              <a:rPr lang="en-US" sz="2600" dirty="0"/>
              <a:t>984 adult ICUs in 632 Hospitals</a:t>
            </a:r>
          </a:p>
          <a:p>
            <a:r>
              <a:rPr lang="en-US" sz="2600" dirty="0"/>
              <a:t>Survey/required observed levels of compliance</a:t>
            </a:r>
          </a:p>
          <a:p>
            <a:r>
              <a:rPr lang="en-US" sz="2600" dirty="0"/>
              <a:t>Results:</a:t>
            </a:r>
          </a:p>
          <a:p>
            <a:pPr lvl="1"/>
            <a:r>
              <a:rPr lang="en-US" sz="2200" dirty="0"/>
              <a:t>69% reported &gt; 95% compliance on at least 1 bundle element</a:t>
            </a:r>
          </a:p>
          <a:p>
            <a:pPr lvl="1"/>
            <a:r>
              <a:rPr lang="en-US" sz="2200" dirty="0">
                <a:cs typeface="Arial" panose="020B0604020202020204" pitchFamily="34" charset="0"/>
              </a:rPr>
              <a:t>↓ CLABSI associated with compliance of 1 bundle element</a:t>
            </a:r>
          </a:p>
          <a:p>
            <a:pPr lvl="1"/>
            <a:r>
              <a:rPr lang="en-US" sz="2200" dirty="0">
                <a:cs typeface="Arial" panose="020B0604020202020204" pitchFamily="34" charset="0"/>
              </a:rPr>
              <a:t>&gt;95% compliance on all 5 elements was associated with greatest reduction</a:t>
            </a:r>
          </a:p>
          <a:p>
            <a:pPr lvl="1"/>
            <a:r>
              <a:rPr lang="en-US" sz="2200" b="1" dirty="0">
                <a:cs typeface="Arial" panose="020B0604020202020204" pitchFamily="34" charset="0"/>
              </a:rPr>
              <a:t>Compliance &lt; 75%  NO reduction seen</a:t>
            </a:r>
            <a:endParaRPr lang="en-US" sz="2200" b="1" dirty="0"/>
          </a:p>
          <a:p>
            <a:endParaRPr lang="en-US" dirty="0"/>
          </a:p>
        </p:txBody>
      </p:sp>
      <p:graphicFrame>
        <p:nvGraphicFramePr>
          <p:cNvPr id="6" name="Table 6">
            <a:extLst>
              <a:ext uri="{FF2B5EF4-FFF2-40B4-BE49-F238E27FC236}">
                <a16:creationId xmlns:a16="http://schemas.microsoft.com/office/drawing/2014/main" id="{3DC0427B-5DC3-46F4-89B3-C287C29A1E68}"/>
              </a:ext>
            </a:extLst>
          </p:cNvPr>
          <p:cNvGraphicFramePr>
            <a:graphicFrameLocks noGrp="1"/>
          </p:cNvGraphicFramePr>
          <p:nvPr>
            <p:ph sz="half" idx="1"/>
            <p:extLst>
              <p:ext uri="{D42A27DB-BD31-4B8C-83A1-F6EECF244321}">
                <p14:modId xmlns:p14="http://schemas.microsoft.com/office/powerpoint/2010/main" val="757296935"/>
              </p:ext>
            </p:extLst>
          </p:nvPr>
        </p:nvGraphicFramePr>
        <p:xfrm>
          <a:off x="3764479" y="1495070"/>
          <a:ext cx="5083382" cy="4062406"/>
        </p:xfrm>
        <a:graphic>
          <a:graphicData uri="http://schemas.openxmlformats.org/drawingml/2006/table">
            <a:tbl>
              <a:tblPr firstRow="1" bandRow="1">
                <a:tableStyleId>{BC89EF96-8CEA-46FF-86C4-4CE0E7609802}</a:tableStyleId>
              </a:tblPr>
              <a:tblGrid>
                <a:gridCol w="1282534">
                  <a:extLst>
                    <a:ext uri="{9D8B030D-6E8A-4147-A177-3AD203B41FA5}">
                      <a16:colId xmlns:a16="http://schemas.microsoft.com/office/drawing/2014/main" val="3931240103"/>
                    </a:ext>
                  </a:extLst>
                </a:gridCol>
                <a:gridCol w="1258771">
                  <a:extLst>
                    <a:ext uri="{9D8B030D-6E8A-4147-A177-3AD203B41FA5}">
                      <a16:colId xmlns:a16="http://schemas.microsoft.com/office/drawing/2014/main" val="310770513"/>
                    </a:ext>
                  </a:extLst>
                </a:gridCol>
                <a:gridCol w="1294424">
                  <a:extLst>
                    <a:ext uri="{9D8B030D-6E8A-4147-A177-3AD203B41FA5}">
                      <a16:colId xmlns:a16="http://schemas.microsoft.com/office/drawing/2014/main" val="2668795011"/>
                    </a:ext>
                  </a:extLst>
                </a:gridCol>
                <a:gridCol w="1247653">
                  <a:extLst>
                    <a:ext uri="{9D8B030D-6E8A-4147-A177-3AD203B41FA5}">
                      <a16:colId xmlns:a16="http://schemas.microsoft.com/office/drawing/2014/main" val="569559625"/>
                    </a:ext>
                  </a:extLst>
                </a:gridCol>
              </a:tblGrid>
              <a:tr h="476723">
                <a:tc>
                  <a:txBody>
                    <a:bodyPr/>
                    <a:lstStyle/>
                    <a:p>
                      <a:r>
                        <a:rPr lang="en-US" dirty="0"/>
                        <a:t>Bundle Item</a:t>
                      </a:r>
                    </a:p>
                  </a:txBody>
                  <a:tcPr/>
                </a:tc>
                <a:tc>
                  <a:txBody>
                    <a:bodyPr/>
                    <a:lstStyle/>
                    <a:p>
                      <a:r>
                        <a:rPr lang="en-US" dirty="0"/>
                        <a:t> Adherence </a:t>
                      </a:r>
                      <a:r>
                        <a:rPr lang="en-US" i="0" u="sng" dirty="0"/>
                        <a:t>&gt;</a:t>
                      </a:r>
                      <a:r>
                        <a:rPr lang="en-US" dirty="0"/>
                        <a:t> 95%</a:t>
                      </a:r>
                    </a:p>
                  </a:txBody>
                  <a:tcPr/>
                </a:tc>
                <a:tc>
                  <a:txBody>
                    <a:bodyPr/>
                    <a:lstStyle/>
                    <a:p>
                      <a:r>
                        <a:rPr lang="en-US" dirty="0"/>
                        <a:t>Adherence</a:t>
                      </a:r>
                    </a:p>
                    <a:p>
                      <a:r>
                        <a:rPr lang="en-US" dirty="0"/>
                        <a:t>75-94%</a:t>
                      </a:r>
                    </a:p>
                  </a:txBody>
                  <a:tcPr/>
                </a:tc>
                <a:tc>
                  <a:txBody>
                    <a:bodyPr/>
                    <a:lstStyle/>
                    <a:p>
                      <a:r>
                        <a:rPr lang="en-US" dirty="0"/>
                        <a:t>Adherence  &lt; 75%</a:t>
                      </a:r>
                    </a:p>
                  </a:txBody>
                  <a:tcPr/>
                </a:tc>
                <a:extLst>
                  <a:ext uri="{0D108BD9-81ED-4DB2-BD59-A6C34878D82A}">
                    <a16:rowId xmlns:a16="http://schemas.microsoft.com/office/drawing/2014/main" val="1549051789"/>
                  </a:ext>
                </a:extLst>
              </a:tr>
              <a:tr h="476723">
                <a:tc>
                  <a:txBody>
                    <a:bodyPr/>
                    <a:lstStyle/>
                    <a:p>
                      <a:r>
                        <a:rPr lang="en-US" dirty="0"/>
                        <a:t>HH</a:t>
                      </a:r>
                    </a:p>
                  </a:txBody>
                  <a:tcPr/>
                </a:tc>
                <a:tc>
                  <a:txBody>
                    <a:bodyPr/>
                    <a:lstStyle/>
                    <a:p>
                      <a:r>
                        <a:rPr lang="en-US" dirty="0"/>
                        <a:t>53.7</a:t>
                      </a:r>
                    </a:p>
                  </a:txBody>
                  <a:tcPr/>
                </a:tc>
                <a:tc>
                  <a:txBody>
                    <a:bodyPr/>
                    <a:lstStyle/>
                    <a:p>
                      <a:r>
                        <a:rPr lang="en-US" dirty="0"/>
                        <a:t>17.2</a:t>
                      </a:r>
                    </a:p>
                  </a:txBody>
                  <a:tcPr/>
                </a:tc>
                <a:tc>
                  <a:txBody>
                    <a:bodyPr/>
                    <a:lstStyle/>
                    <a:p>
                      <a:r>
                        <a:rPr lang="en-US" dirty="0"/>
                        <a:t>1.6</a:t>
                      </a:r>
                    </a:p>
                  </a:txBody>
                  <a:tcPr/>
                </a:tc>
                <a:extLst>
                  <a:ext uri="{0D108BD9-81ED-4DB2-BD59-A6C34878D82A}">
                    <a16:rowId xmlns:a16="http://schemas.microsoft.com/office/drawing/2014/main" val="2403884697"/>
                  </a:ext>
                </a:extLst>
              </a:tr>
              <a:tr h="476723">
                <a:tc>
                  <a:txBody>
                    <a:bodyPr/>
                    <a:lstStyle/>
                    <a:p>
                      <a:r>
                        <a:rPr lang="en-US" dirty="0"/>
                        <a:t>Maximal Barrier</a:t>
                      </a:r>
                    </a:p>
                  </a:txBody>
                  <a:tcPr/>
                </a:tc>
                <a:tc>
                  <a:txBody>
                    <a:bodyPr/>
                    <a:lstStyle/>
                    <a:p>
                      <a:r>
                        <a:rPr lang="en-US" dirty="0"/>
                        <a:t>56.3</a:t>
                      </a:r>
                    </a:p>
                  </a:txBody>
                  <a:tcPr/>
                </a:tc>
                <a:tc>
                  <a:txBody>
                    <a:bodyPr/>
                    <a:lstStyle/>
                    <a:p>
                      <a:r>
                        <a:rPr lang="en-US" dirty="0"/>
                        <a:t>16.7</a:t>
                      </a:r>
                    </a:p>
                  </a:txBody>
                  <a:tcPr/>
                </a:tc>
                <a:tc>
                  <a:txBody>
                    <a:bodyPr/>
                    <a:lstStyle/>
                    <a:p>
                      <a:r>
                        <a:rPr lang="en-US" dirty="0"/>
                        <a:t>1.6</a:t>
                      </a:r>
                    </a:p>
                  </a:txBody>
                  <a:tcPr/>
                </a:tc>
                <a:extLst>
                  <a:ext uri="{0D108BD9-81ED-4DB2-BD59-A6C34878D82A}">
                    <a16:rowId xmlns:a16="http://schemas.microsoft.com/office/drawing/2014/main" val="579666411"/>
                  </a:ext>
                </a:extLst>
              </a:tr>
              <a:tr h="476723">
                <a:tc>
                  <a:txBody>
                    <a:bodyPr/>
                    <a:lstStyle/>
                    <a:p>
                      <a:r>
                        <a:rPr lang="en-US" dirty="0"/>
                        <a:t>CHG prep</a:t>
                      </a:r>
                    </a:p>
                  </a:txBody>
                  <a:tcPr/>
                </a:tc>
                <a:tc>
                  <a:txBody>
                    <a:bodyPr/>
                    <a:lstStyle/>
                    <a:p>
                      <a:r>
                        <a:rPr lang="en-US" dirty="0"/>
                        <a:t>65.0</a:t>
                      </a:r>
                    </a:p>
                  </a:txBody>
                  <a:tcPr/>
                </a:tc>
                <a:tc>
                  <a:txBody>
                    <a:bodyPr/>
                    <a:lstStyle/>
                    <a:p>
                      <a:r>
                        <a:rPr lang="en-US" dirty="0"/>
                        <a:t>10.0</a:t>
                      </a:r>
                    </a:p>
                  </a:txBody>
                  <a:tcPr/>
                </a:tc>
                <a:tc>
                  <a:txBody>
                    <a:bodyPr/>
                    <a:lstStyle/>
                    <a:p>
                      <a:r>
                        <a:rPr lang="en-US" dirty="0"/>
                        <a:t>1.0</a:t>
                      </a:r>
                    </a:p>
                  </a:txBody>
                  <a:tcPr/>
                </a:tc>
                <a:extLst>
                  <a:ext uri="{0D108BD9-81ED-4DB2-BD59-A6C34878D82A}">
                    <a16:rowId xmlns:a16="http://schemas.microsoft.com/office/drawing/2014/main" val="4003048128"/>
                  </a:ext>
                </a:extLst>
              </a:tr>
              <a:tr h="476723">
                <a:tc>
                  <a:txBody>
                    <a:bodyPr/>
                    <a:lstStyle/>
                    <a:p>
                      <a:r>
                        <a:rPr lang="en-US" dirty="0"/>
                        <a:t>Optimal Site Selection</a:t>
                      </a:r>
                    </a:p>
                  </a:txBody>
                  <a:tcPr/>
                </a:tc>
                <a:tc>
                  <a:txBody>
                    <a:bodyPr/>
                    <a:lstStyle/>
                    <a:p>
                      <a:r>
                        <a:rPr lang="en-US" dirty="0"/>
                        <a:t>39.3</a:t>
                      </a:r>
                    </a:p>
                  </a:txBody>
                  <a:tcPr/>
                </a:tc>
                <a:tc>
                  <a:txBody>
                    <a:bodyPr/>
                    <a:lstStyle/>
                    <a:p>
                      <a:r>
                        <a:rPr lang="en-US" dirty="0"/>
                        <a:t>26.5</a:t>
                      </a:r>
                    </a:p>
                  </a:txBody>
                  <a:tcPr/>
                </a:tc>
                <a:tc>
                  <a:txBody>
                    <a:bodyPr/>
                    <a:lstStyle/>
                    <a:p>
                      <a:r>
                        <a:rPr lang="en-US" dirty="0"/>
                        <a:t>3.6</a:t>
                      </a:r>
                    </a:p>
                  </a:txBody>
                  <a:tcPr/>
                </a:tc>
                <a:extLst>
                  <a:ext uri="{0D108BD9-81ED-4DB2-BD59-A6C34878D82A}">
                    <a16:rowId xmlns:a16="http://schemas.microsoft.com/office/drawing/2014/main" val="10659300"/>
                  </a:ext>
                </a:extLst>
              </a:tr>
              <a:tr h="476723">
                <a:tc>
                  <a:txBody>
                    <a:bodyPr/>
                    <a:lstStyle/>
                    <a:p>
                      <a:r>
                        <a:rPr lang="en-US" dirty="0"/>
                        <a:t>Daily Assessment of Need</a:t>
                      </a:r>
                    </a:p>
                  </a:txBody>
                  <a:tcPr/>
                </a:tc>
                <a:tc>
                  <a:txBody>
                    <a:bodyPr/>
                    <a:lstStyle/>
                    <a:p>
                      <a:r>
                        <a:rPr lang="en-US" dirty="0"/>
                        <a:t>30.4</a:t>
                      </a:r>
                    </a:p>
                  </a:txBody>
                  <a:tcPr/>
                </a:tc>
                <a:tc>
                  <a:txBody>
                    <a:bodyPr/>
                    <a:lstStyle/>
                    <a:p>
                      <a:r>
                        <a:rPr lang="en-US" dirty="0"/>
                        <a:t>25.3</a:t>
                      </a:r>
                    </a:p>
                  </a:txBody>
                  <a:tcPr/>
                </a:tc>
                <a:tc>
                  <a:txBody>
                    <a:bodyPr/>
                    <a:lstStyle/>
                    <a:p>
                      <a:r>
                        <a:rPr lang="en-US" dirty="0"/>
                        <a:t>6.7</a:t>
                      </a:r>
                    </a:p>
                  </a:txBody>
                  <a:tcPr/>
                </a:tc>
                <a:extLst>
                  <a:ext uri="{0D108BD9-81ED-4DB2-BD59-A6C34878D82A}">
                    <a16:rowId xmlns:a16="http://schemas.microsoft.com/office/drawing/2014/main" val="3163682529"/>
                  </a:ext>
                </a:extLst>
              </a:tr>
            </a:tbl>
          </a:graphicData>
        </a:graphic>
      </p:graphicFrame>
      <p:sp>
        <p:nvSpPr>
          <p:cNvPr id="9" name="TextBox 8">
            <a:extLst>
              <a:ext uri="{FF2B5EF4-FFF2-40B4-BE49-F238E27FC236}">
                <a16:creationId xmlns:a16="http://schemas.microsoft.com/office/drawing/2014/main" id="{86CC3EC6-9C28-4845-B938-136837A90142}"/>
              </a:ext>
            </a:extLst>
          </p:cNvPr>
          <p:cNvSpPr txBox="1"/>
          <p:nvPr/>
        </p:nvSpPr>
        <p:spPr>
          <a:xfrm>
            <a:off x="4476997" y="5913912"/>
            <a:ext cx="3833037" cy="369332"/>
          </a:xfrm>
          <a:prstGeom prst="rect">
            <a:avLst/>
          </a:prstGeom>
          <a:noFill/>
        </p:spPr>
        <p:txBody>
          <a:bodyPr wrap="none" rtlCol="0">
            <a:spAutoFit/>
          </a:bodyPr>
          <a:lstStyle/>
          <a:p>
            <a:r>
              <a:rPr lang="en-US" dirty="0"/>
              <a:t>Rarely adhere or not monitored: </a:t>
            </a:r>
            <a:r>
              <a:rPr lang="en-US" dirty="0">
                <a:latin typeface="Arial" panose="020B0604020202020204" pitchFamily="34" charset="0"/>
                <a:cs typeface="Arial" panose="020B0604020202020204" pitchFamily="34" charset="0"/>
              </a:rPr>
              <a:t>≈</a:t>
            </a:r>
            <a:r>
              <a:rPr lang="en-US" dirty="0"/>
              <a:t>22%</a:t>
            </a:r>
          </a:p>
        </p:txBody>
      </p:sp>
      <p:sp>
        <p:nvSpPr>
          <p:cNvPr id="3" name="Footer Placeholder 4">
            <a:extLst>
              <a:ext uri="{FF2B5EF4-FFF2-40B4-BE49-F238E27FC236}">
                <a16:creationId xmlns:a16="http://schemas.microsoft.com/office/drawing/2014/main" id="{EC8BC525-CC65-442D-94E0-E526297E5778}"/>
              </a:ext>
            </a:extLst>
          </p:cNvPr>
          <p:cNvSpPr txBox="1">
            <a:spLocks/>
          </p:cNvSpPr>
          <p:nvPr>
            <p:custDataLst>
              <p:tags r:id="rId1"/>
            </p:custDataLst>
          </p:nvPr>
        </p:nvSpPr>
        <p:spPr>
          <a:xfrm>
            <a:off x="0" y="64928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AHRQ Safety Program for ICUs: Preventing CLABSI and CAUTI</a:t>
            </a:r>
          </a:p>
        </p:txBody>
      </p:sp>
      <p:sp>
        <p:nvSpPr>
          <p:cNvPr id="4" name="Slide Number Placeholder 4">
            <a:extLst>
              <a:ext uri="{FF2B5EF4-FFF2-40B4-BE49-F238E27FC236}">
                <a16:creationId xmlns:a16="http://schemas.microsoft.com/office/drawing/2014/main" id="{9440E4C5-56C7-4BCB-B792-D54D3B6BD978}"/>
              </a:ext>
            </a:extLst>
          </p:cNvPr>
          <p:cNvSpPr>
            <a:spLocks noGrp="1"/>
          </p:cNvSpPr>
          <p:nvPr>
            <p:ph type="sldNum" sz="quarter" idx="12"/>
            <p:custDataLst>
              <p:tags r:id="rId2"/>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7</a:t>
            </a:fld>
            <a:endParaRPr lang="en-US" dirty="0"/>
          </a:p>
        </p:txBody>
      </p:sp>
    </p:spTree>
    <p:extLst>
      <p:ext uri="{BB962C8B-B14F-4D97-AF65-F5344CB8AC3E}">
        <p14:creationId xmlns:p14="http://schemas.microsoft.com/office/powerpoint/2010/main" val="337923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71180" y="0"/>
            <a:ext cx="7886700" cy="813816"/>
          </a:xfrm>
        </p:spPr>
        <p:txBody>
          <a:bodyPr>
            <a:normAutofit/>
          </a:bodyPr>
          <a:lstStyle/>
          <a:p>
            <a:r>
              <a:rPr lang="en-US" sz="3600" dirty="0"/>
              <a:t>CVC Kit, Cart, or Box</a:t>
            </a:r>
            <a:r>
              <a:rPr lang="en-US" sz="3600" baseline="30000" dirty="0"/>
              <a:t>3</a:t>
            </a:r>
          </a:p>
        </p:txBody>
      </p:sp>
      <p:sp>
        <p:nvSpPr>
          <p:cNvPr id="7" name="Content Placeholder 6"/>
          <p:cNvSpPr>
            <a:spLocks noGrp="1"/>
          </p:cNvSpPr>
          <p:nvPr>
            <p:ph idx="1"/>
            <p:custDataLst>
              <p:tags r:id="rId3"/>
            </p:custDataLst>
          </p:nvPr>
        </p:nvSpPr>
        <p:spPr/>
        <p:txBody>
          <a:bodyPr>
            <a:normAutofit/>
          </a:bodyPr>
          <a:lstStyle/>
          <a:p>
            <a:pPr marL="0" indent="0">
              <a:buNone/>
            </a:pPr>
            <a:r>
              <a:rPr lang="en-US" b="1" dirty="0"/>
              <a:t>How are your central line insertion components  supplied?</a:t>
            </a:r>
          </a:p>
          <a:p>
            <a:pPr lvl="1"/>
            <a:r>
              <a:rPr lang="en-US" dirty="0"/>
              <a:t>All-inclusive kit (assembled by manufacturer)</a:t>
            </a:r>
          </a:p>
          <a:p>
            <a:pPr lvl="1"/>
            <a:r>
              <a:rPr lang="en-US" dirty="0"/>
              <a:t>Partial kit with additional supplies in a cart or box</a:t>
            </a:r>
          </a:p>
          <a:p>
            <a:pPr lvl="1"/>
            <a:r>
              <a:rPr lang="en-US" dirty="0"/>
              <a:t>Fully equipped line cart with or without all-inclusive kit</a:t>
            </a:r>
          </a:p>
          <a:p>
            <a:pPr lvl="1"/>
            <a:r>
              <a:rPr lang="en-US" dirty="0"/>
              <a:t>No standardization—our process could be improved</a:t>
            </a:r>
          </a:p>
        </p:txBody>
      </p:sp>
      <p:sp>
        <p:nvSpPr>
          <p:cNvPr id="3" name="TextBox 2">
            <a:extLst>
              <a:ext uri="{FF2B5EF4-FFF2-40B4-BE49-F238E27FC236}">
                <a16:creationId xmlns:a16="http://schemas.microsoft.com/office/drawing/2014/main" id="{6973D2F1-80F6-4AE3-A151-BC11201C90FC}"/>
              </a:ext>
            </a:extLst>
          </p:cNvPr>
          <p:cNvSpPr txBox="1"/>
          <p:nvPr/>
        </p:nvSpPr>
        <p:spPr>
          <a:xfrm>
            <a:off x="684250" y="4849273"/>
            <a:ext cx="7873630" cy="738664"/>
          </a:xfrm>
          <a:prstGeom prst="rect">
            <a:avLst/>
          </a:prstGeom>
          <a:noFill/>
        </p:spPr>
        <p:txBody>
          <a:bodyPr wrap="none" lIns="91440" tIns="45720" rIns="91440" bIns="45720" rtlCol="0" anchor="t">
            <a:spAutoFit/>
          </a:bodyPr>
          <a:lstStyle/>
          <a:p>
            <a:r>
              <a:rPr lang="en-US" sz="2400" dirty="0"/>
              <a:t>Ensure best practice is delivered every time for every patient!</a:t>
            </a:r>
          </a:p>
          <a:p>
            <a:endParaRPr lang="en-US" dirty="0"/>
          </a:p>
        </p:txBody>
      </p:sp>
      <p:sp>
        <p:nvSpPr>
          <p:cNvPr id="6" name="Footer Placeholder 4"/>
          <p:cNvSpPr>
            <a:spLocks noGrp="1"/>
          </p:cNvSpPr>
          <p:nvPr>
            <p:ph type="ftr" sz="quarter" idx="4294967295"/>
            <p:custDataLst>
              <p:tags r:id="rId4"/>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8</a:t>
            </a:fld>
            <a:endParaRPr lang="en-US" dirty="0"/>
          </a:p>
        </p:txBody>
      </p:sp>
    </p:spTree>
    <p:custDataLst>
      <p:tags r:id="rId1"/>
    </p:custDataLst>
    <p:extLst>
      <p:ext uri="{BB962C8B-B14F-4D97-AF65-F5344CB8AC3E}">
        <p14:creationId xmlns:p14="http://schemas.microsoft.com/office/powerpoint/2010/main" val="8812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5"/>
            <a:ext cx="9144000" cy="813816"/>
          </a:xfrm>
        </p:spPr>
        <p:txBody>
          <a:bodyPr>
            <a:noAutofit/>
          </a:bodyPr>
          <a:lstStyle/>
          <a:p>
            <a:pPr>
              <a:lnSpc>
                <a:spcPct val="100000"/>
              </a:lnSpc>
            </a:pPr>
            <a:r>
              <a:rPr lang="en-US" sz="3200" dirty="0"/>
              <a:t>Assembling and Restocking the CVC Kit, Cart, or Box</a:t>
            </a:r>
            <a:r>
              <a:rPr lang="en-US" sz="3200" baseline="30000" dirty="0"/>
              <a:t>3</a:t>
            </a:r>
            <a:endParaRPr lang="en-US" sz="3200" dirty="0"/>
          </a:p>
        </p:txBody>
      </p:sp>
      <p:sp>
        <p:nvSpPr>
          <p:cNvPr id="3" name="Content Placeholder 2"/>
          <p:cNvSpPr>
            <a:spLocks noGrp="1"/>
          </p:cNvSpPr>
          <p:nvPr>
            <p:ph idx="1"/>
          </p:nvPr>
        </p:nvSpPr>
        <p:spPr>
          <a:xfrm>
            <a:off x="628650" y="1124712"/>
            <a:ext cx="8201700" cy="5052251"/>
          </a:xfrm>
        </p:spPr>
        <p:txBody>
          <a:bodyPr vert="horz" lIns="91440" tIns="45720" rIns="91440" bIns="45720" rtlCol="0" anchor="t">
            <a:normAutofit/>
          </a:bodyPr>
          <a:lstStyle/>
          <a:p>
            <a:pPr marL="0" indent="0">
              <a:buNone/>
            </a:pPr>
            <a:r>
              <a:rPr lang="en-US" sz="3200" b="1" dirty="0"/>
              <a:t>Who is responsible for deciding, resupplying?</a:t>
            </a:r>
            <a:endParaRPr lang="en-US" sz="3200" b="1" dirty="0">
              <a:cs typeface="Calibri"/>
            </a:endParaRPr>
          </a:p>
          <a:p>
            <a:pPr lvl="1">
              <a:buFont typeface="Arial" panose="02070309020205020404" pitchFamily="49" charset="0"/>
              <a:buChar char="•"/>
            </a:pPr>
            <a:r>
              <a:rPr lang="en-US" sz="2800" dirty="0"/>
              <a:t>Materials and supplies department</a:t>
            </a:r>
            <a:endParaRPr lang="en-US" sz="2800" dirty="0">
              <a:cs typeface="Calibri"/>
            </a:endParaRPr>
          </a:p>
          <a:p>
            <a:pPr lvl="1">
              <a:buFont typeface="Arial" panose="02070309020205020404" pitchFamily="49" charset="0"/>
              <a:buChar char="•"/>
            </a:pPr>
            <a:r>
              <a:rPr lang="en-US" sz="2800" dirty="0"/>
              <a:t>Some responsibility from unit/department personnel</a:t>
            </a:r>
            <a:endParaRPr lang="en-US" sz="2800" dirty="0">
              <a:cs typeface="Calibri"/>
            </a:endParaRPr>
          </a:p>
          <a:p>
            <a:pPr lvl="1">
              <a:buFont typeface="Arial" panose="02070309020205020404" pitchFamily="49" charset="0"/>
              <a:buChar char="•"/>
            </a:pPr>
            <a:r>
              <a:rPr lang="en-US" sz="2800" dirty="0"/>
              <a:t>No one is responsible—our process could be improved</a:t>
            </a:r>
            <a:endParaRPr lang="en-US" sz="2800" dirty="0">
              <a:cs typeface="Calibri"/>
            </a:endParaRPr>
          </a:p>
        </p:txBody>
      </p:sp>
      <p:sp>
        <p:nvSpPr>
          <p:cNvPr id="6" name="Footer Placeholder 4"/>
          <p:cNvSpPr>
            <a:spLocks noGrp="1"/>
          </p:cNvSpPr>
          <p:nvPr>
            <p:ph type="ftr" sz="quarter" idx="4294967295"/>
            <p:custDataLst>
              <p:tags r:id="rId2"/>
            </p:custDataLst>
          </p:nvPr>
        </p:nvSpPr>
        <p:spPr>
          <a:xfrm>
            <a:off x="0" y="6492875"/>
            <a:ext cx="39624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5" name="Slide Number Placeholder 4"/>
          <p:cNvSpPr>
            <a:spLocks noGrp="1"/>
          </p:cNvSpPr>
          <p:nvPr>
            <p:ph type="sldNum" sz="quarter" idx="12"/>
          </p:nvPr>
        </p:nvSpPr>
        <p:spPr/>
        <p:txBody>
          <a:bodyPr/>
          <a:lstStyle/>
          <a:p>
            <a:r>
              <a:rPr lang="en-US" dirty="0"/>
              <a:t>CVC Insertion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9</a:t>
            </a:fld>
            <a:endParaRPr lang="en-US" dirty="0"/>
          </a:p>
        </p:txBody>
      </p:sp>
    </p:spTree>
    <p:custDataLst>
      <p:tags r:id="rId1"/>
    </p:custDataLst>
    <p:extLst>
      <p:ext uri="{BB962C8B-B14F-4D97-AF65-F5344CB8AC3E}">
        <p14:creationId xmlns:p14="http://schemas.microsoft.com/office/powerpoint/2010/main" val="3302749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128"/>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Calibri Light&amp;quot; IsBold=&amp;quot;1&amp;quot; IsItalic=&amp;quot;0&amp;quot; IsUnderline=&amp;quot;0&amp;quot; FontSize=&amp;quot;20&amp;quot; UseDefFont=&amp;quot;0&amp;quot;/&amp;gt;&amp;lt;Answer FontName=&amp;quot;Calibri Light&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1&amp;quot;/&amp;gt;&amp;lt;/Format&amp;gt;&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1&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1&quot;&gt;&lt;property id=&quot;10002&quot; value=&quot;Quiz&quot;/&gt;&lt;property id=&quot;10003&quot; value=&quot;0&quot;/&gt;&lt;property id=&quot;10004&quot; value=&quot;2&quot;/&gt;&lt;property id=&quot;10005&quot; value=&quot;1&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011&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13&quot;&gt;&lt;object type=&quot;10050&quot; unique_id=&quot;10014&quot;&gt;&lt;property id=&quot;10020&quot; value=&quot;3&quot;/&gt;&lt;property id=&quot;10021&quot; value=&quot;305&quot;/&gt;&lt;property id=&quot;10101&quot; value=&quot;[jumptoframe],Value=305,&quot;/&gt;&lt;property id=&quot;10102&quot; value=&quot;1&quot;/&gt;&lt;property id=&quot;10191&quot; value=&quot;-1&quot;/&gt;&lt;/object&gt;&lt;object type=&quot;10051&quot; unique_id=&quot;10015&quot;&gt;&lt;property id=&quot;10020&quot; value=&quot;3&quot;/&gt;&lt;property id=&quot;10021&quot; value=&quot;307&quot;/&gt;&lt;property id=&quot;10101&quot; value=&quot;[jumptoframe],Value=307,&quot;/&gt;&lt;property id=&quot;10102&quot; value=&quot;1&quot;/&gt;&lt;property id=&quot;10191&quot; value=&quot;-1&quot;/&gt;&lt;/object&gt;&lt;/object&gt;&lt;object type=&quot;10061&quot; unique_id=&quot;20000&quot;/&gt;&lt;/object&gt;&lt;object type=&quot;10003&quot; unique_id=&quot;1009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94&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96&quot;&gt;&lt;object type=&quot;10050&quot; unique_id=&quot;10097&quot;&gt;&lt;property id=&quot;10020&quot; value=&quot;2&quot;/&gt;&lt;property id=&quot;10102&quot; value=&quot;1&quot;/&gt;&lt;property id=&quot;10191&quot; value=&quot;-1&quot;/&gt;&lt;/object&gt;&lt;object type=&quot;10051&quot; unique_id=&quot;1009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54138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H/BQH4bjraa5/4Cp/8AHKP+HgPw2/59dd/C0X/4uvl/4kfsc+PPhzo93qkiWOr6faqZJXsJCXVB1YowBwO+K8MKgCv1DDZDlmLjzUKjkvJ/8A/HcVxBmuDko1YKL80fop/w8B+G3/Prrv8A4Cp/8co/4eA/Db/n113/AMBU/wDjlfnRRXX/AKqYTvL7/wDgHB/rdj/L7j9Fj/wUB+G3a01z/wABE/8AjlC/t/fDfp9m1v8AG0X/AOLr87AoavUvhR+zb41+MVm17otpbw6UrmP7bfTeXG7jqFGCWx3wK5K/D2X4WHtK0nGPdu36HbhuI8yxc+SlBSl2SP00+HXj7TviX4Q0/wASaUsyaffKzRLcqEk4YqcgE9wa6vAxXnnwK8AX3wy+FuheGtRmhnu7BHWSS3JKEs7Nxnn+KvQgcV+aVowjVlGm7xTdvTofrWGlUnRhKqrSaV159SWiiisjqGg1WuJlt4pJX6IpYkeg5NWQKq3tu1zazIuAzoygntkVUbc2pnK/L7p80j/goH8NiATaa7z1/wBDT/45QP8AgoD8Nv8An11v8bRP/i6+XviL+x38QPh3pV3qk0Fhq1haoZZZLCcs6RjqxRgCQOpxXhZQr/8AWr9KwWRZbi488JuXo/8AgH5NjuIMzwc+SpBR9Ufot/w8B+G//Ptrn4Wi/wDxdN/4eA/DX/n11z/wET/45X51UV6P+quD7y+//gHm/wCtmO8vuP0WP/BQH4bdrXXf/ARP/jlIP+CgHw3/AOfTXef+nNP/AI5X52Ku6vWvhT+zP42+Llh/aWjWtvb6VuKC9vJtiSMOoUYJbHTIHWuLE8PZbhYe0rScV3b/AOAdeG4jzPFz9nSipS7JH6X/AA+8bWHxH8KaZ4k0xZo7G/QyRLOoV8BivIGe4PeupHJzXn/wS8CXnw0+F+geG9QmhuLvT4DHJJBnYSXZvlzz/Fj8K9ABy2K/NK0YRqSVP4bu3pfT8D9aw0qkqMJVVaTSv621GycAfyrwf4jftf8Agn4YeML3w1rNvqsl/abDI1rbK0fzKGGCWHY17tKuRgV8S/tNfsneNfHXxG1nxboJsL63uljZbNpzHP8AIgUgZGD09e9ejldDDV6zhipcsbaa21ueTm9fE4egp4SPNK+qtfSx6Af+CgPw2H/Lprn/AICJ/wDHKd/w8B+Gv/Pvrf8A4Br/APF1+d99Zz6dfT2l1C9vdQOYpYZBho3BwVI9QagPUV+iw4XwU1dOX3/8A/MpcV4+Ds0vuP0V/wCHgXw2/wCfXXf/AAET/wCOUf8ADwL4bf8APrrn/gIn/wAcr86aKf8AqrhO7+//AIBP+tmO8vuP0W/4eA/Db/n113/wET/45S/8PAPht/z665/4CJ/8cr86KKP9VcJ3f3/8AP8AW3H+X3H6K/8ADwH4a/8APrrn/gIn/wAcpf8Ah4B8Nv8An31v/wABF/8Ai6/Omij/AFVwnd/f/wAAP9bMd5fcfoqP+CgPw1z/AMeuufjaJ/8AHKnh/b7+GcxCsmsRc/x2YwPyevzjoo/1Uwnd/f8A8AFxdjk+n3H6h6N+2R8KNZ2oPEy2bnHF5bSxfrtx+teneG/HvhzxfAJdF1yw1SM9DaXKSfyOa/HEr+FTWd3Np1ytzazS21wnKywOY3B9iORXFW4RpNN0ZtPzs/8AI9LD8ZVY29tBNeV1/mftPvXHBH507KsByMn3r8w/hr+2F8Qvh/LHFc6l/wAJHpi4BtdU+dgvoso+YH65FfanwY/aj8IfGFBa28zaTrgXLaZekB29426OPpz7V8djslxeBTlJc0e6/Xsfa5fxBhMe1FS5Zdn+j6nt1FRiVScA1JXgn1AzpzXO+NPFNn4F8Map4g1ASNZadbvczLEu59ijJwM8niuj7Vxfxa8JXXjv4b+ItAsZI4rvUrKS2jkmJ2KzDAJxWtJQlUiqnw3V/S5z13ONKUqavJJ29baHif8Aw398N/8An01zHqLNMf8Aoyj/AIeBfDcn/j013/wET/45XzR4r/Yn+Jfhe0luorKy1mOJSxSxuA0mB6IwUn8K8HlheKR45FKurFWVhggjqK/R8LkeWYtN0qjlbsz8pxef5pgmlWgot91ufoh/w8B+G3/Prrv/AICp/wDHKX/h4D8Nf+fXXf8AwET/AOOV+c9Feh/qphO7+/8A4B5n+t2P8vuP0W/4eAfDb/n21v8AG0X/AOLo/wCHgHw2/wCfbW/wtF/+Lr86aKf+q2D7y+//AIA/9bcd5fcfor/w8B+Gv/Prrn/gIn/xyl/4eAfDb/n31v8A8BF/+Lr86aKX+quE7v7/APgD/wBbMd5fcfor/wAPAfhr/wA+uuf+Aif/ABylH/BQD4b/APPtrf42af8AxdfnTRR/qrhO7+//AIAf62Y7y+4/Rb/h4D8Nv+fbW/wtF/8Ai6P+HgPw2/59tb/G0X/4uvzpoqv9VcH3l9//AAB/6247y+4/Rc/8FAfht/z7a5+Fmn/xdJ/w8C+Gv/Prrv8A4CJ/8cr86aKn/VXCd39//AF/rZjvL7j9Ff8Ahv74bf8APnrX/gIn/wAcr174PfGLQ/jT4fudZ0FLtLKC5a1b7ZEEbeFVjgAnjDCvyOboK/Qv/gnlx8HtXP8A1Gpf/RUVfPZ1kdDL8P7ane90tWfS5FnuJzDEqjVty2b0Vtj6hnYRIWIJABJxXzlcft4fDO0uJoZDrG+N2RtthxkHB/i9a+ir0gW0uB/A38q/GPWxnW9R/wCvmX/0M152R5TRzNzVW/u2tZ23uepxDnFbLOT2Nveve67WP0Mf9vz4aIpOzWXx2WyHP/j9Rf8ADwD4bf8APrrX/gIv/wAXX500V9muFcGusvv/AOAfDvi3HPt9x+i3/DwL4bf8+uu/+Aif/HKP+HgXw2/59dd/8BE/+OV+dNFH+quE7v7/APgC/wBbMd5fcfot/wAPAPht/wA+2t/jaL/8XR/w8A+G3/Ptrf4Wi/8AxdfnTRR/qtg+8vv/AOAL/W3HeX3H6Lf8PAfhv/z663+Nov8A8XSf8PAvht/z6a5/4CJ/8cr86qKX+quE7v7/APgD/wBbMd5fcfor/wAPAvht/wA+muf+Aif/AByl/wCHgPw3/wCfXW/wtF/+Lr86aKr/AFVwfeX3/wDAD/WzHeX3H6Lf8PAfhv8A8+2t/jaL/wDF07/h4D8Nv+ffW/8AwEX/AOLr856KP9VcH3l9/wDwA/1sx3l9x+i//DwH4bf8+2t/+Ai//F03/h4D8Nf+fTXP/ARP/jlfnVRR/qrg+8vv/wCAH+tuO8vuPvDxx+374ZfQL6DwzpGpXGpzQtHDJeIsUUbkEBmG4kgZzgda+H9JkaXXbF3bc73UbMT1J3jNUkwG61a0bH9tad/18xf+hivSo5Xh8uoTVFP3t76vQ8uvm1fMcRB1nfl2srb7n7Oab/x5wf7i/wAqKNN/484P9xf5UV+HVvjZ++4f+Eij4qtUuvDepQyqHjktpEZSOCChGK/GiRQryKOikgfnX7O+If8AkA3/AP1wf/0E1+MUv+tn/wB4/wA6/SOEt6nyPy7jNe9Tfk/0I6KKK/TD8rDtX6f/ALGKD/hnbwqSB832o8D/AKepv6AflX5gdq/UH9jH/k3Twj9Lr/0pmr4Pi3/dYf4l+TP0Lg7/AHyXo/0Pd6TApaK/KD9pCiiigAooooA57xlGsvhXVVlRXQ2soZTyCNjcV+NYXYoUelfsz4y/5FjVP+vaX/0A1+Mx/h+lfpPCP/Lz5H5Pxn8cPR/oMooor9KPywAM1+qX7JtusX7P3g3bxm1Zj9TK5P61+WC9M1+qf7KX/Jv3g3/r0P8A6Mevz/i3+BT/AMX6H6Nwb/vM/T9UexUUUV+WH7KN/hqKUZTt+VS/w1FN9ymtzOfws/JL9oKNY/jh44CDaP7VmOPxrz3+Fq9C/aG/5Lj44/7Cs38688X7rV/QOWf7rS/wr8j+bMx/3qr6v8xKKKBya9E8wKKUr9aAv1/KpuAlFLjB6GjbRcBKKMGimAUUUUwCp7a7msp4Z7eaSCeFhJHLExVkYdCCDwfeoKKynTU9GaQqOm7o++/2TP2qZPHcsXg/xdcoNdVR9ivmOPtoHVG7eYAM/wC0M96+tlYkV+K9jfXGmXsF3azPbXFvIssUkbYKOpyGB7HpX6qfs3/FtPjB8M9N1aUquqwj7NfRr2mUct9GGGH1r8m4hyiODkq9FWhLddn/AJM/ZeGs4li4/V6zvKK0fdf5o9booor4o/QSpcruU8DjmvyB+LMKW3xR8XRIu1E1S5AUdv3jV+wUv3TX5AfGL/kq/jD/ALCtz/6Mavu+Ev41T0R+acaK9Gn6v8jjaKKK/WD8fCijGf50HA9u9IqwUUu4etG4etTzxNPZyEopdw9aNw9aXtIh7KQlFLuHrRuHrR7SIeykJRS7h60KA3/66PaQD2Uhp6V+hv8AwTx/5JBq3/YZl/8ARUVfnn35r9DP+CeP/JINW/7DMv8A6Kir47ir/cl6o+14S/375P8AQ+n7/wD49Jv9w/yr8Ytc/wCQ1qP/AF8y/wDoZr9ndQO2ymY9Ah/lX4w606y6xfuh3K1xKwPtvOK8XhD46ny/U97jXan8/wBClRTgo25JxTcj1/UV+l+0R+V8kgopdw9aNw9aPaR7j9lISil4OcHGPWlPtRzoXINooorQzCigDnv+FLtyMggj1qbgJRSkADrRuHrU+0ia+zkJRS7h60bh60e0QeykJV3Rv+Q5p3/XzF/6GKqYHr9KtaJ/yG9O/wCvmL/0MVhX/gyOrDK1eJ+zumf8ecH+4v8AKijTP+POD/cX+VFfztW+Nn9K4f8AhIi8Q/8AIDvv+uEn/oJr8Xpf9bL7s386/aHxD/yA77/rhJ/6Ca/F+X/XTezH+dfo3CG9T5H5lxpvT+f6EdFFFfpx+Th2r9Qf2Mf+TdPCP0uv/Smavy+7V+oP7GP/ACbp4R+l1/6UzV8Hxb/usP8AEvyP0Lg7/fJej/Q93ooor8oP2kKKKKACiiigDD8X/wDIr6t/16yf+gGvxlboPpX7NeL/APkV9W/69ZP/AEA1+MrdB9K/SeEN6nyPynjT46fo/wBBtFFFfpR+VDl6V+qn7KP/ACQDwf8A9eh/9GNX5Vr0r9VP2Uf+SAeD/wDr0P8A6Mavz/i3+BD/ABfofo/Bv+9T9P8AI9hHSlpB0pa/LD9kEPSop+lSnpUU/SqjuZz2PyR/aHP/ABfLx1/2FZv5154n3DXof7RH/JcvHH/YVm/nXnq/dNfv2W/7rS/wr8kfzZmP+9Vf8T/MbSr0pKMGvTPMPqf9kL9n7wj8aNA1688RW1zPJZXiQwmC5aIBSmTwOvNfQR/YU+FZX/jw1D/wPeuO/wCCdNtjwF4muMg+ZqSJj02xD/4qvrlVA4AzX4tnGYYqljasKdRqKeyb7I/c8jyvCVcDSnUpqUmndtK+586t+wh8LWGBZ6ihPQi/fIqpN+wJ8NpQAkmtQYPVbwHP5qa+mQoxR/wKvIWZ4xbVJfee28lwD3pR+4+Tb7/gnf4LmUm08Qa7bt2EjxSL/wCgA/rXGa7/AME55ljLaP4xVn7JeWeB+aMf5V9yeWPQU0jI5Arqp55j6f8Ay9b9Un+hyVOHsuqLWml6Ox+YHjz9jj4keBYZLlNLTX7OPLNPpL+YwA7+WcN+QNeJTwtA7xyI0ciEq6OpVlI6gg8iv2pI2p0z9a+Sf23/AIGaZqvhOfx3pdpHbaxpxU3rwpj7TATgswHVlJB3HtkV9VlXE1SrWjQxKXvaJrv5o+Ozfhanh6Eq+Gk/d1aeunWz8j4GopWGGPGPakr9LPy0euQrEda+p/2AfHEmjfErUvDUkuLXV7QyxozcedFzwPdCfyr5YU7TivTf2Z9Xk0b48+C54zgyX627f7rgqf0NeLnFBV8HUT/lf3rVHv5LiHQxlNr+Zfc9GfrMrbs06o48Hgdqkr8GR/RaK83+rP0r8gfjD/yVbxf/ANhW5/8ARjV+v03+rP0r8gfjD/yVbxf/ANhW5/8ARjV99wl/Gqei/M/NuM/4VP1f5HG0UUV+rH46SfSvt/8AYo+E/g7x18Lby+8QeH9P1W9TU5YxPdwB32hUIGT25NfDw6V+h3/BPn/kj2ocf8xabn/gEdfHcTVJ0sJzQk07rbQ+04XpU62NUKkVJWe6uet/8M3fDL/oSdE/8A0/wpP+GbPhl/0JGjf+Aa/4V6XS5r8n+uYn/n5L72fs/wDZ+E/59R+5Hmf/AAzZ8Mv+hI0b/wAA1/wo/wCGbPhl/wBCRo3/AIBr/hXpmTRk0/rmJ/5+y+9h/Z+E/wCfUfuR5n/wzZ8Mv+hI0b/wDX/Cj/hmz4Zf9CRo3/gGv+FemZNG40fXMT/z9l97D+z8J/z6j9yPMv8Ahm/4Zf8AQkaL/wCAaf4VBefsy/C69j2y+CdJ4GB5duEI+hGK9TyaMmj65iV/y8l97/zF/Z+E/wCfcfuR+Wv7TvwYg+FvxPl0vQLS6fR7q3ju4I9jy+VuyGTdg5AIzyc819R/8E/7W4s/hLrC3EEkDf2zIQsqFCR5MXPPbP8AKvqB7aKTlo0c+6g0sUEcK4jRUB/ujFevi85qYvCRw1SOqtrfex42DyKlgsXLE0pWTv7ttFci1IZsbj/rm3P4V+Mb6bdT3rRxWk255Nigxt1JwM8epr9pSNw55H86pDR7JelnAD7Rr/hUZXmjy3ntG/NbrbYvN8n/ALUdN8/Ly36Xvex4f8OP2R/h34d8MafBqnh211jU1iRrq5vcys0uPmwM4AzkAAdq7M/s3fDMf8yRon/gGn+FelKAowBinV508fiaknN1JXfmz0aeV4SnBQ9nHTyR5n/wzf8ADH/oSdG/8A1/wo/4Zu+GP/Qj6L/4Br/hXpeT6UuTWf1zEf8APyX3s1+oYX/n3H7keaN+zl8MgOPBGi5/69F/wr4W/bT8G6H4H+Kdhp+g6ZbaTZtpccjQ2sexSxdxnHrgCv0xfP45r86P+CgCk/GfT+//ABKY/wD0Y9fUcO4itVxyjUm2rPdtnyHE+Fw9HAuVOmou61SSPmSiiiv2A/FR+FAPrXvn7F/g3RfHXxXvLDXdNtdVs002SRYbuMOisHQBsHvgmvAjgZr6Y/YA/wCSz32f+gVJ/wChpXh53KUMDUlF2dj6HJIRqY2EZq6bW59n/wDDN/wy/wChI0X/AMBF/wAKP+Gbvhj/ANCTo3/gGv8AhXpm40ZavxT65if+fsvvZ+8f2fhf+fUfuR5p/wAM2fDL/oSNG/8AANf8KT/hmz4Z/wDQkaL/AOAi/wCFem5NGaPrmJ/5+y+9j/s/Cf8APqP3I+e/iV+yT8PPEXhTU49L8OWmj6oIHa3vbIGMrIFJXIBwRkYINfnDpNhcprViDbTBluYsgxNwd4z2r9nQoxjAx6VTGi2KMCLSEH18tf8ACvbwOeVsLCVOpeae13sfPY/h6jiqkKlJqDW9lvtYl04f6ND1/wBWvUe1FWwAOgAor5uTu7n1cIcqsZ3iH/kB33/XCT/0E1+L8v8Arpvdj/Ov2g8Q/wDIDvv+uEn/AKCa/F6X/Wy+zN/Ov0PhDep8j8y403p/P9BlFFFfpx+Th2r9Qf2Mf+Tc/CX/AG9f+lM1fl92r9Qv2L/+TcfCX/b3/wClU1fBcW/7rD/EvyZ+icG/75L0f5o92ooor8pP2cKKKKACiiigDD8Xf8itq/8A16yf+gGvxm7fhX7M+Lv+RW1f/r1k/wDQDX4zH+H6V+kcIb1PkflPGnxU/RjKKKK/Sz8qHr92v1T/AGUP+Tf/AAb/ANeh/wDRj1+Vi/dr9VP2Uf8AkgHg3/r0P/ox6/P+Lv4FP/F+h+jcGf71P0/VHsA6UtIOlLX5Yfsoh6VFP0qU9Kin6VS3M57H5I/tDf8AJcfHH/YVm/nXng6GvQ/2hv8AkuPjj/sKzfzrzwdDX9AZZ/utL/CvyP5szH/eqv8Aif5iUDrRQOtegeYff/8AwTr/AOSdeIv+wp/7SSvrYdK+Sf8AgnX/AMk68Rf9hT/2klfWw6V+DZ1/v9T1/RH9E5B/yL6XoPooorxj6EKKKKAGAc153+0Bbx3Pwa8ZxyjKHS58j/gB/wAK9EzivEP2wPG1r4N+B+vrJKEu9Ti/s+2jzhneQ4OPou4114KMp4mmo78y/M8zMZxhg6spbKL/ACPy55IBOeRmilOOMHIxxn0pK/oSnsfzZL4hwOBXoH7PkZk+N/gZR1/teA/ka89r279jjw5Jr/x98OsYvMhshLeOf7u1Dg/99Fa87NZKODqN9Iv8j08qpyqY2ko7uS/M/UWI1IelRouCfWpD0r8BP6RjsQTf6s/SvyB+MP8AyVbxf/2Fbn/0Y1fr9N/qz9K/IH4w/wDJVvF//YVuf/RjV97wj/Gqei/M/OOM/wCFT9X+RxtFFFfqx+Oj/wCEV+h3/BPj/kj+of8AYUl/9ASvzwHYdz2r9EP+CfRA+D17/wBhSX/0BK+K4qf+x/NH3fCf+/L0Z9SjpS00MDRuFfkJ+4DqTApNwoLADNADegoJ96jaUIAWOPrXlkn7UHwsgunt5PGmmrMjmNly33gcEdPWtKdKpVv7OLlbsrnNVxFKhb2kkr92ketDpQRmq1rdR3sEU8LB4pVDow6MCMg1ZyKzN076oWkwKWigoKKKKACiiigAooooAjavzm/4KBf8lp0//sEx/wDox6/Rlq/Ob/goD/yWbT/+wTH/AOjHr6rhr/f16P8AQ+J4s/5F79UfMlFFFftB+FCHpX03/wAE/wD/AJLPff8AYKf/ANDSvmQ9K+m/+Cf/APyWe+/7BT/+hpXg55/uNX0PpMg/36n6o/R0dKWkHSlr8LP6HCiiigAooooAKKKKAMvxD/yA77/rhJ/6Ca/F6U/vZfdj/Ov2h8Q/8gO+/wCuEn/oJr8XpR+9l9mP86/ReEN6nyPyzjTen8/0GUUUV+nH5QOb7q1+n37G0yj9nPwmA44F1xn/AKe5q/ME8gYrYtPF2u6bbR2tprWoWttHwkEF1IiKM5OACMZJP5185nOWSzOlGmp8tnfa/T/gn02R5nHLKsq0o8101a9uqZ+yv2mP++KPtMf98V+Nv/CeeJv+hj1f/wADpf8A4qj/AITzxN/0Mer/APgdL/8AFV8h/qjV/wCfi+7/AIJ9r/rnT/59v7z9kvtMf94Ufak/vCvxt/4TzxN/0Mer/wDgdL/8VR/wnnib/oY9X/8AA6X/AOKo/wBUav8Az8X3f8Ef+udP/n2/vP2S+0x/3xR9pj/vivxt/wCE88Tf9DHq/wD4HS//ABVH/CeeJv8AoY9X/wDA6X/4qj/VGr/z8X3f8EP9c6f/AD7f3n69+LZ0PhvVh5g5tJh1/wBg1+NP3kB7Yrcfx34mkUq3iHVGUjBBvJCCPT71YhbjHb0r6fJcollfPzT5ua3S2x8lnmcxzRwahy8t+t97DKKKK+rPjx69MV+qP7KT/wDFgvBwz/y5k/X949flcQQDXVaZ8UfGGjWMNjp3izWrCxgG2K2tr+WONB6ABuBXy+eZXUzKlGFOXLZ319LH1ORZrTyutKpUi2mraeqP2E81f71J5w/vCvyE/wCF2fEH/odvEP8A4M5v/iqP+F2fEH/odvEP/gzm/wDiq+N/1TxP86/E+8/1zw/8j/A/X3zh7fnTJJFIzxX5C/8AC6fiD/0O3iH/AMGU3/xVKPjR4/OM+NfEPXr/AGnN/wDFUv8AVTEr7S+5i/1woT05H96L/wC0Jtb44+NzuGP7Vm4P1rz3K/3hX6bfAn4X+E/GXwk8M65r/hvTNY1i+sUmutQvrRJZ55DnLO7DLH3Nd5/wof4df9CRoJ/7h0X/AMTXo0+JY4OP1eUG3D3b6dNDzZcLTxr+sxmkp62s9L6n5Fcf3hSgAn7w/Ov11/4UN8PP+hJ0L/wXxf8AxNI3wI+HyDI8E6Fn/rwi/wAK1/1up/8APt/gT/qZU/nX3M8I/wCCd5CfDjxF6/2p0/7ZJX1jvw3Livz9/bD1K8+EfxE0vTPA97ceENOuNOW4mtdFla0ikk8xxvZYyAWwAMn0rwG6+LXjq82mfxnr8u3pu1Kb/wCKrzXklXN5vGQkoxnqk910PQjn1LJ4LBTg5ShpdOyf5n7AmdP7wpPtKD+IV+OzfE7xhIrK/izXHVuobUZSD/49VGbxl4guFAl13UpQOz3chA/M1a4Sq9ai+7/gmb40p9Kb+/8A4B+x91rNnYR77m6ht16lpJFUfqa5PWvjX4E8Pru1HxXpNqB2a8jLfkCTX5GS6jdTnMtzNL/vyM38zUezJJPOetdNPhFf8vKj+St+pz1ONJ/8u4Jerv8A5H6LePP27fh94dhli0X7Z4lvVyEW0iMcOenMjYwPcA18UfGD41+I/jP4gGoa1KI7aDK2lhCT5Nup64zyWPdjz9K89BwOKdnPQcV9Pl+SYbAPniry7vX7uiPlcxz/ABWYR5JytHstF8+4w8miiivpD5YeDwBX23/wT1+HbQ22veM7iMKs5FhZsR1VfmkYH67R+Br5I+H3gLVfiT4x03w7o0bSXV5IAZNvyxIPvyN6BRz+lfrF8OPBWn/DrwbpPh7S02WmnwiJSesh6s592OT+Nfn/ABPmEYUvq0H70t/Jf8E/RuFctlUrfWZr3Y7ebf8AkdcBiloor8sP2Qrzf6s/SvyB+MP/ACVbxf8A9hW5/wDRjV+v03+rP0r8gfjD/wAlW8X/APYVuf8A0Y1fe8I/xqnovzPzbjP+FT9X+RxtFFFfqx+Okgbb0617z8Cv2rb74IeFJtEtfD8OqJJdNcmaW6aMgsAMYAPpXgg6mkxnoK4MXhKOMp+yrRvE9DCYutg6ntKEuWXf/hz7E/4eN6v/ANCdaj/t9f8A+Jpf+HjOr/8AQn2n/ga3/wATXxzRXkf6u4D+Rfe/8z2/9Y8x/wCfj+5H2N/w8Z1f/oT7X/wNb/4mm/8ADxnWB08H2p+t6/8A8TXx3RU/6vYD/n3+LD/WPMf+fj+5H1N4p/b+8X61pM9npmgWGkTSqVF55zzPGCMZUEABueCc49K+YBKXn3ty7uCx65ycn9eaiBwelSRY3pz/ABD+ddlPLsNgqcvYQ5b7/wBM4qmZYnHVoutNu2x+y/g//kWNM/69ov8A0AVr/wAVY/hD/kWdM/69ov8A0AVsfxV+GVP4kj+hML/Bj6ElFFFZnSFFFFABRRRQAUUUUARtX5zf8FAf+Szaf/2CY/8A0Y9foy1fnN/wUB/5LNp//YJj/wDRj19Vw1/v69H+h8TxZ/yL36o+ZKKKK/aD8KD+E19N/wDBP/8A5LRf/wDYKk/9DSvmT+E19N/8E/8A/ktF/wD9gqT/ANDSvAzz/cavofSZF/v1P1R+jg6UtIOlLX4Yf0OFFFFABRRRQAUUUUAZfiH/AJAd9/1wk/8AQTX4vS/62X3Zv51+0PiH/kB33/XCT/0E1+L8v+um9mP86/ReEPiqfI/LeNP+Xfz/AEI6KKK/Tj8mCiiigYUUUUh2CiiigVgooooAKKKKACiiimIKKKKQwooooAKcv8P1ptOTtUVHobUl+8R+sH7MP/JBfBP/AGDY69TPUV5Z+zD/AMkE8E/9g2KvU26iv58xn+81P8T/ADP6Ty//AHWn/hX5Dj0psv3KX+Gmyn92a4z0Hsfnj/wUK/5K1ov/AGCV/wDRslfLNfU//BQn/krWif8AYJX/ANGyV8sV+4ZB/uFP0/U/n3iH/kYT9f0QUUUV9EfMBRRRTEFHQ0dDW94M8Hat4+1+00PRLdbjUrkt5ULyLHu2qWPLcdAayqVI0ouc3ZI6adOVWShBXbML+Kui8DeAtc+I2vwaN4dsJdQvZTghB8kS92duiqPUmvqX4af8E+765kiuvGutR20IOTp+l/M7exlbgfgDX174D+G3hz4baQuneHdJg0216v5a5eQ46ux+Zj9a+IzDielSThhvel36L/M+7yzhavXkp4n3Ydur+XQ4D9nP9njTvgdoTl2S/wDEN6F+236r8uByI488hB+p5Ne3AAc0oAUdMUKufpX5dXr1MRUdWq7yZ+uYbDUsJSjRoxtFD6KKKxOsrzf6s/SvyB+MP/JVvF//AGFbn/0Y1fr9N/qz9K/IH4w/8lW8X/8AYVuf/RjV97wj/Gqei/M/NuM/4VP1f5HG0UUV+rH46FFKOf8A69WrXS72+jL21nc3CA4LRRM4z+ANZTqRp7m8KcqjtEqUVo/8I9qn/QLvv/AZ/wDCj/hHdT/6Bl9/4DP/AIVj9Zo/zI6Pqlb+V/cZ1FaP/CO6n/0DL7/wGf8Awo/4R7VOf+JZff8AgM/+FP61R/mQvqtb+V/cZxGKkj++n+8P50+5sbmywLm2mtiegmiZD+opkf30/wB4fzqatWNWlJxKpU5U60VI/Zjwh/yLOmf9e0X/AKAK2ax/CH/It6Z/17xf+gCtiv58q/Gz+ksL/Bj6D6KKKzOkKKKKACiiigAooooAjavzm/4KBf8AJaNP/wCwTH/6Mev0Zavzm/4KA/8AJZtP/wCwTH/6MevquGv9/Xo/0PieLP8AkXv1R8yUUUV+0H4UH8Jr6b/4J/8A/Jab7/sFSf8AoaV8yfwmvpv/AIJ//wDJab7/ALBUn/oaV4Gef7jV9D6TIf8Afqf+JH6O0UUV+GH9DhRRRQAUUUUAFFFFAGV4h/5Ad9/1wf8A9BNfjBL/AK2f/eP86/Z/xD/yA77/AK4P/wCgmvxgl/1s/wDvH+dfo/CO9X5H5Zxn/wAu/n+hHRRRX6Yfk47d8uK+1f2eP2S/A3xQ+EmheJNaiv8A+071Z/Oa2ujHG2yeRFIXHHCLXxSeTxX6g/sZ/N+zj4S/7e//AEqmr4rijE1cNh4SpScXzLb0Z9zwthaOKxUoVoqS5W7PvdHO/wDDBXwx/wCeOq/+Bv8A9aj/AIYK+GP/ADx1X/wN/wDrV9K4/wA5o/AfnX5p/amN/wCfsvvP1X+xcD/z6X3HzX/wwR8Mv+eWqf8AgZ/9jSf8ME/DP/njqv8A4Gf/AFq+laKP7Uxv/PyX3h/YuB/59L7j5q/4YJ+GP/PLVv8AwN/+tR/wwT8MP+eWrf8Agb/9avpfAowKP7Uxn/P2X3h/YuB/59L7j5c139hr4aabo17dRw6p5kEDyLm+bqqkjt7V+d+4sF3DnrX7L+Lxs8L6sP8Ap1l/9ANfjP1/KvvuFsVWxLqe2m5Wta5+ccV4OhhJQVGCjdO9vkMooor9CPzgfyK+4fgZ+yF4C+Inwt8Pa/qsWoDUL638ycw3hVSwdhkDHHAFfD69K/VL9lGMD9n/AMGH/p0P/ox6+H4oxNXDUYSpScW5dPRn3fC2Eo4uvKFaCkkr6+qOK/4YI+GH/PPVf/Az/wCxo/4YJ+GP/PHVv/A3/wCtX0r/AJ6Uf56V+cf2pjf+fkvvP1P+xsD/AM+o/cfNP/DBXwy/546t/wCB3/1qD+wb8M1XAi1Xr0+3f/Wr6V5pknSkszxn/Px/eEsnwKX8NfcfnH4v/aQ8e/BTxVq3gXwze2UGgaDcvYWUdzaiWRYlPAZzyx96yP8AhuL4sf8AQS07j/pwT/GuE/aHz/wvHxz/ANhWb+defFvm9q/WMHlmDr0IVKlJOTSbdlq2tWfjuLzXF0K86VOo1GLaSu9Enoj3z/huX4s/9BLTv/AFP8aX/huP4sDrqem+3+gJ/jXgG2lC812f2NgP+fcfuRw/21jv+fsvvZ9r/B3wFZftj6XfeKfiJPcz6pp0/wDZ0Dac4tk8oKH+ZQDk5c816GP2A/hi2Tu1vH/X/wD/AGNYP/BO3/km/iUY3H+1v/aSV9YqnJYggmvyzMsXXwuLqUaM3GMXolokrdD9dyvAYbF4SnWrwUpyV22rtvzZ82n9gH4Yno2t/jf/AP2NeN/tOfsiaL8MPA6eI/CRv5I7OULfxXU/mkRNgLIvAxtbAPs3tX3yeKzdZ0e11/Sb3Tr6FLmzu4mgmif7rowwwP1BNcuGzfF0a0Kk6jaT1Te6OrF5FhK9CdOnTUZNaNLZ9D8YlYqaTb8ma7n4zfDS6+E3xB1fw3cK5hgkL2czD/XW7HMbflwfcGuEr9ww1WFelGrB3i9Ufg+Iozw9SVKorSi7P5BWn4f1y78Ma5Yaxp05gvrGdJ4JFP3WU5H4HofrWZSqcGqqwVSLjJXTMqdR02pR3R+vXwe+I1p8Ufh7pPiK0KILqL99DuyYZRw6H6Nn8MV3BGTX56fsKfF8+GPGkvg3UJ9um62TLZhzxHdKOg/31GPqor9CVbAFfhOa4N4HFSp/Z3Xp/wAA/oLJcwWPwkKn2lo/Vf5k3UUtFFeSfQhRRRQBXm/1Z+lfkD8Yf+SreL/+wrc/+jGr9fpv9WfpX5A/GH/kq3i//sK3P/oxq+94R/jVPRfmfm3Gf8Kn6v8AI42iiiv1Y/HRw6Cv0M/4J/Qq/wAIb/coP/E0l7Z/gSvz0/hFfod/wT4OPhBf/wDYVl/9ASvjOKNMH80fccKxTx0b9mfTn2KL/nmv/fIo+xRf881/75FWeKOK/I+aR+2+xpdit9ji/wCea/8AfIo+yRDpGv5CrPFHFLnYvY0+xz+veE9M8R6Zc2N9p9veW06NHJHNGrAqRg9RXxbcf8E7tdN7K9v4ssEtjLujRrR9wXPAJz1A4r7w3e3NNI4rtw+ZYnCKSpysnv1PNxWU4TFuLqQ1W1tCjolgdK0i0tGYMbeFIiwGAdqgZ/StPrTaM4BNcDfM7nrRjyJRQ+iiikWFFFFABRRRQAUUUUARtX5zf8FAf+Szaf8A9gmP/wBGPX6MtX5zf8FAh/xenTv+wTH/AOjHr6rhr/f16P8AQ+J4s/5F79UfMlFFFftB+FB/Ca+m/wDgn/8A8lpvv+wVJ/6GlfMn8Jr6b/4J/wD/ACWm+/7BUn/oaV4Gef7jV9D6TIf9+p/4kfo7RRRX4Yf0OFFFFABRRRQAUUUUAZXiX/kBX/8A17yf+gmvxgl/1s/+8f51+0HiH/kB33/XCT/0E1+L0p/ey+7H+dfovCHxVPkflfGv/Lv5/oMooor9OPygO1fqD+xj/wAm5+Ev+3r/ANKZq/L7tX6g/sY/8m5+Ev8At6/9KZq+D4t/3WH+Jfkz9E4N/wB8l6P80e70UUV+UH7OFFFFABRRRQBh+L/+RX1b/r1k/wDQDX4ynoPpX7NeL/8AkV9W/wCvWT/0A1+MrdB9K/SeEN6nyPynjT46fo/0G0UUV+lH5UOXsa/VX9lH/k37wb/16H/0Y9flUvYV+qv7KP8Ayb94N/69D/6Mevz/AIu/gU/8X6H6Pwb/ALzP0PYaKKK/LD9kEPSop+lSnpUU/SmtzOex+SP7Q3/JcfHH/YVm/nXng6GvQ/2hf+S5+OP+wpN/OvPB0Nf0Bln+60v8K/I/m3Mf97qf4n+YlA4IooHWvRPLPv8A/wCCdf8AyTrxF/2Ff/aSV9bDvXyT/wAE6/8AknXiH/sK/wDtJK+th3r8Izr/AJGFX1/RH9E5D/yL6foPooorxD6E+WP23/g23jXwIviqwi36voKs8gReZbU8uP8AgP3h/wAC9a/PAjjPb1r9p72zjvLWWCZFkhlUo6MMhlIwQfwr8p/2iPhRJ8IPiZqOkIjDS5z9r05yDgwMT8ufVTlT9K/SeFsxvF4So9VrH06o/JuLMs5JrF01o9JevRnl1FFFfpR+WlvT7+fS7+2vLWZ4Lq2lWaKWM4aNlIKsPcEA1+sHwF+KcHxe+G2la+mFvGTyL2JT/q7hOHH0P3h7MK/JYrzX0Z+xR8Yf+Ff/ABH/AOEev59mj6/th+c/LHcj/Vt7bslT9Vr43iTLvrOH9rBe/HVenVfqfc8MZm8JiVSm/cno/J9GfpVRUfmZOPWpK/Hj9yCiiigCvN/qz9K/IH4w/wDJVvF//YVuf/RjV+v033D9K/ID4w8fFfxgP+orc/8Aoxq+94S/jVPRfmfm3Gf8Kn6v8jjqKKK/Vj8dH/wiv0P/AOCfP/JIL/8A7Ckv/oCV+eH8Ir9Dv+CfH/JIL/8A7Csv/oCV8XxT/uXzR91wn/v69GfUw6UtIOlLX5AfuIUUUUAFFFFABRRRQAUVGz4BPpSGTBzn8KCeZEtFMR94z7U+goKKKKACiiigCJ+gr85v+CgP/JZ7H/sEx/8Aox6/Rl+gr85v+CgP/JZ7H/sEx/8Aox6+t4Z/39ej/Q+K4s/5F79UfMtFFFfsx+Eh/Ca+m/8Agn//AMlpvv8AsFSf+hpXzJ/Ca+m/+Cf/APyWm+/7BUn/AKGlfP55/uNX0PpMh/36n/iR+jtFFFfhh/Q4UUUUAFFFFABRRRQBl+If+QHff9cJP/QTX4vTf62T/fb+dftD4h/5Ad9/1wk/9BNfi9N/rZP99v51+i8IfFU+R+V8a/8ALv5/oMooor9OPygO1fqD+xj/AMm6eEfpdf8ApTNX5fdq/UH9jH/k3Pwj9Lr/ANKZq+D4t/3WH+JfkfoXB3++S9H+h7vRRRX5QftIUUUUAFFFFAGH4v8A+RX1b/r1k/8AQDX4yt0H0r9mvF//ACK+rf8AXrJ/6Aa/GU9B9K/SeEN6nyPynjT4qfo/0G0UUV+lH5UOHSv1W/ZR/wCTfvBv/Xof/Rj1+VAzX6r/ALKP/Jv3g3/r0P8A6Mevz/i3+BT/AMX6H6Pwb/vU/T9UewUUUV+WH7IIelRzdKkPSo5ulNbkT+E/JD9ob/kuPjj/ALCs38688HQ16H+0N/yXHxx/2FZv5154Ohr+gMs/3Wl/hX5H815j/vVX/E/zEpV60lA616J5h9//APBOs5+HfiL/ALCv/tJK+th3r5I/4J1f8k48Rf8AYV/9pJX1uO9fhGdf8jCr6/oj+ich/wCRfT9B9FFFeIfQkEnU/SvAP2wvhAvxM+GE97ZQCTW9DVru02jLSR4Bli/FVyPdRX0Fjnrio5Yw0Z4BHpiujDYieFrQrQ3i7/8AAODF4WGMoTozWklb/gn4pEDA96Zk17j+1n8Iv+FUfE64ksodmiayWvbMqPljYn95F/wFjkezCvER/qzX75gcVDF0I1oPSSufzrjcLPB150ZLWLsMp6SvE6OjFHQ7lZTggjnI9+BTKK7Jw546nHCbpu6P1Q/Zi+LqfFv4Y6ffSyhtYscWepJnnzVHD/Rhhs+5r2TAr8w/2QPi4Phf8Ure1vJ/L0XWwLK5LfdSTP7qQ/RiQT6OfSv04jffjB+vNfhmdYD6hi5RS92Wq/y+R+/ZBmP1/Bxcn78dH+j+ZYooorwj6cgm+630r8f/AIx/8lX8Yf8AYWuf/RjV+wE33W+lfkB8Yf8Akq3i/wD7Ctz/AOjGr7vhL+NU9EfmvGf8Kn6v9DjaKKK/WD8eJO3+NfZ37HPx48C/DD4ZXml+JNci03UJNRknEDxux2FVAPyg+hr4tBxTmLN82a8rMMBTzKj7Go2ldPTyPZyzMamW1lWppN2a18z9Sf8AhsL4S/8AQ3Qf9+Zf/iaX/hsH4Tf9DdB/35l/+Jr8s8mjJr5j/VPDfzy/D/I+t/1yxX8i/H/M/Uz/AIbD+Eo/5m+3/wC/Mv8A8TSD9sP4SH/mb7f/AL8y/wDxNflrzSZPqaX+qeG/nl+H+Qf65Yr+Rfj/AJn6mf8ADYPwm/6G6D/vzL/8TR/w2D8Jf+hug/78y/8AxNflnk0ZNP8A1Tw388vw/wAg/wBcsV/Ivx/zP1N/4bB+Ev8A0N0H/fmX/wCJo/4bC+Ev/Q3Qf9+Zf/ia/LLJoyaX+qeG/nl+H+Qf65Yr+SP4n6H/ABg/bS8D23gnV7TwprM2pa3dWkkVo1tA6LE7LgOXYADbnOOvFfIXw0+KXjS8+IvhW2uPF2tTwyanbxyRvfyFXUyKCCCeRivMsLs6810nwp/5Kf4S/wCwrbf+jFrvp5LhsDh6iSvdN3dm9vQ86eeYrMMVTlJ8qTSsrpbn7EQACMYqX+GoofuL9Kl/hr8bZ+5U/gQ6iiikaBRRRQBG1fnN/wAFAf8Aks2n/wDYJj/9GPX6MtX5y/8ABQP/AJLRp/8A2CY//Rj19Xwz/v69H+h8TxZ/yL36o+ZaKKK/aD8KD+E19N/8E/8A/ktN9/2CpP8A0NK+ZP4TX03/AME//wDktN9/2CpP/Q0r5/PP9wq+h9JkP+/U/wDEj9HaKKK/DD+hwooooAKKKKACiiigDI11guh6gM5zbycf8BNfjHKCkj5HVm/nXsPjX9rb4meNrSayn1pdNs5VKPHpsKwl1PBBblsY968c5xzn8e9fr3D+V1svU/bNXlbbyPw/iHNqWZygqKdo3363sMoowaMGvtLo+H5ZEg5AzX6dfsZyI/7O3hQI6kr9rDAHoftUpwfzH51+YODXo3w2+PPjb4UQPb+HNZaCydzI9jcRLLCWIwSFI4OAOh7V8vnuX1Mxw6jRaTTvr6WPqsgzCGW4l1Kqbi1bTpe2p+tu4cUo56V5r8AfHGofEX4S+H/EOreV/aV7G7TGFdiZWRl4XPHSvSei1+L1KcqU5U57xbT+R+70Ksa9ONSG0kmvRktFFFSbhSZAFLVK/laG1mlXGURmH4A00uZ2IlLlVzK8ZXUdn4U1mWaRUjWzmZmY4AAQ5NfjWegPryM1674//al+IfxI0+40zUtYW00ydTHNbafCIRKp6hiPmIPcZryP0GOnav13h7LquAhKVVq8rbeX/Dn4jxJmlPMakVSTtC+/W9hlFBBHaivsro+IsTA5Wv1K/ZNnSf8AZ98HFHDBbVkIz0IlcEV+V9ek/Dn4/wDjj4U27Wfh7WTFpzNv+w3MSzQhj1KqRxn2PWvl8+y2pmNCMaLSknfXbax9Xw9mEMsxEp1YtxkradNUz9atwpQeOK84+AnjTUPiH8KPDviHVhENQv4Gkn8ldqbg7LwO3CivR8ADIr8ZqQlSnKnPeLafyP3ajVjXpxqQ2kk16MaF/Oo5WwOozmnO5HSvij9rv9o3xt8PfiJL4X8P38Ol6e9jFObhIA04Zy27DHOOg7V2YHBVMdW9lSte19eyODMsfTwFD2tRNq9tN7nzT+0FNHcfG/xu6MHT+1ZhuBz3rz1m3VLc3Mt5cyTzyPNNKxeSRzlnYnJJPqTUdfvGEp+xowp32SX3I/nnFT9tWnUS3bf3sbQOtGDSge1ddzlUWfff/BO65j/4V94mg3gypqgdlzyA0S4/kfyr6zRjnjmvyB+HXxX8UfCnUJr3w3qslhJMAJoioeKYDpuQ8Hvz1r9If2XPiZrPxY+FltruvNA2oNdTQM1vH5alUOB8vY1+O8Q5dVo15Yq6cJNeq0/4B+1cNZnSr0IYSzU4r5NXPZqKKK+QPvAprHAp1MkJC8UAeK/tSfCqL4ofCrU4oolfVdNQ3ti2MtvQElB/vLkfiK/LdgBnt9a+t/2mv2n/AB74W+JXiXwjpGoW9hpluyxI8Nupm2tGrH526H5jzXyRu3Nk5P1r9e4boV8NRtWa5ZWcfK6Pw/ievRxOJ/cp80bqXm0xlFGDRX2l0fEcsh6MwcMrFGByGU8g+or9P/2VfjLF8XPhtZtdTq+v6Wq2moIT8zMBhZfo45z6g1+YAbGOK6PwN8Qdf+G2uR6v4e1KTT75V2EoAVkX+46nhl6cflXzWc5Wszo2TSnHVN/l8z6fIs0lllbnkrwlo1+vyP2OyGXg5ozgZ6V43+yt8Tta+K3wth1vXjAdQN1NAxgj8tSqEAfL2616F451ifw/4Q1nUrXb9ps7Ka4j3jK7lQkZ9elfi9WhOnWdCXxJ28rn7nSxVOrh1iI/C1fzsbLkDeSeMetfkD8WbmO7+KHiyaJg8Umq3LK3qPMau48V/td/FHxdZvbza+unwSoQy6fbrCSCORuHP61467tIzM2SzHJJ6k1+p8P5XWwEpVK0leSSsj8h4izelmMY06Sdot6vzGUUYNFfc3Pg+WQUUUYNO6FysKKMGjBoug5ZBRRg0YNF0HLIKKMGjBoug5ZBRRg0AZz7UXDlAda6n4Vf8lQ8I/8AYVtv/Ri1y4BrqPhUdvxP8JE/9BW2/wDRi1x4z+BP0f5HoYFf7RT9V+Z+xEH+rX6VMelQwf6tfpUx6V/PT3P6Up/ChaKKKRoFFFFAEMpAC59a/OP9vyZJPjTZqHVnTSYtwB+7mRyM19SftdfFvxB8HvAmnan4ceCO9ur5bVnuI/MCqUY8A98gV+cfi/xjrPjzXbjW9fv5NS1S4I8yeQAcDgKAOAAOgFffcLYCo6v1ptctmvO5+a8WY+l7L6ok+e6flYwaKMEdqMGv1S6PyLlkPI+Svpb9gJ1T40XoJAJ0qXAJ6/OlfM/1Ga1fC/inVvB2t2+r6LezafqUBzHcQthhnqD2IPoa8zMMO8ZhalKLs5KyPVy3ErB4mFWauou5+zasD1IzT8cc18qfsc/H7xf8XdS16w8ST2l0unwxSRTQQCJyWJB3Y4PT2r6sFfhOJwtTCVXRq2uux/QOBxlPG0I1qd7PuPooormPRCiiigAooooA+fv+GH/hR/0A7n/wOl/+Ko/4Yg+FX/QEuP8AwOl/xr3/ADRmvR/tLF/8/Jfezx/7JwX/AD7j9yPn/wD4Ye+FP/QFuf8AwNl/xo/4Ye+FP/QFuf8AwNl/xr6AwaMGl/aWL/5+S+9h/ZGC/wCfcfuR8/f8MPfCn/oC3P8A4Gy/40v/AAw98KP+gJcf+Bsv+Ne//N6frR83p+tP+0sX/wA/Zfew/sjB/wDPtfcjmvA3grTPh74ZsdB0aJoNOs1Kwxs5cgFix5PJ5JrpOgpCu3B7CgvjNefJylJyk7tnqQhGnFQgrJaIlopKWkaCAYqGaBZ43jflXUqR7VPSE4oFufP/APww98Kv+gLc/wDgdL/jTf8Ahhz4Vf8AQFuf/A6X/GvoDaaT5vSvQWYYpf8ALx/ezyXlWDe9NfcjwE/sO/Cg/wDMEuP/AAOl/wAaP+GHfhT/ANAS5/8AA6X/ABr3+in/AGli/wDn5L72L+ysF/z6j9yPn/8A4Ye+FP8A0Bbn/wADZf8AGl/4Yf8AhT/0Bbj/AMDZf8a9/wCfSjn0pf2li/8An5L72H9k4P8A59r7jm/A/gzTvAHhuw0HSIjBptkhjhjdi7KCSx+Y9eSa6MfLSEbcHsKTdyfWuCTcpOUnds9SEIwioRVktEIwJxgjjrmvKPiJ+zP4B+KPiM654i02e51HyUg8yO6eMbFzgYU+5r1oj5aRRxiqo16lCXNTbi+60M69CniIclWKkuzV0eA/8MO/Cn/oC3P/AIHS/wCNH/DDvwo/6Alx/wCBsv8AjX0Dg0YNdv8AaeL/AOfkvvZ5/wDZGC/59R+4+f8A/hh34U/9AS5/8Dpf8aP+GHfhT/0BLn/wOl/xr3+in/aWL/5+S+9h/ZOC/wCfcfuR8/D9h/4TsONGuf8AwNl/xr1H4b/DfRPhb4cTQ/D9s1rpySvKsbytIdzHLctzXXDK+1Kfriueti69ePLUm5Ls2b0MBhsPLnpQUX3SsSUUUVzHohTXXcpAp1FAHivjb9lX4e+PvEl7rusaVPPqN4ytNIl1IgJChc4BwOAKxm/Ye+FOP+QJP/4Gy/417+QCfemdRyc13Qx2JpxUY1GkvNnlTyzCVJOc6abe7sjwT/hh34U/9AW5/wDA6X/Gj/hh74Uf9AW5/wDA2X/Gvf6XJq/7Rxf/AD8l97I/snBf8+o/cj5//wCGHfhT/wBAS5/8Dpf8aP8Ahh74U/8AQFuM/wDX9L/jX0Bk0ZNH9o4v/n5L72H9k4L/AJ9R+5HH/Dj4a6H8KvDi6JoMD22nLI8oV5WkO5upya29Z0u317Tbqwu03211C8EqgkEowwwyOnFaJTcf9mlCDt0rz5VJzm5yd29b9bnoRpQhTVKMbRWluljwEfsPfCnjOi3BI4/4/pf8aP8Ahh34Uf8AQEuP/A2X/GvoHcfSjcfSu/8AtLFf8/Jfezz/AOycH/z7X3Hz9/ww98KP+gJc/wDgdL/jR/ww98KP+gJc/wDgdL/jX0Dg0YNP+08X/wA/Jfew/sjBf8+19yPn7/hh74U/9AW5/wDA2X/Gl/4Ye+FP/QFuf/A2X/GvoDBowaX9pYv/AJ+S+9h/ZGC/59R+5Hz/AP8ADD3wp/6Atz/4Gy/40f8ADD3wp/6Atz/4Gy/419AYNGDR/aWL/wCfkvvYf2Rgv+fUfuR8/wD/AAw98Kf+gLc/+Bsv+NH/AAw98Kf+gLc/+Bsv+NfQGDRg0f2li/8An5L72H9kYL/n1H7kfP8A/wAMPfCn/oC3P/gbL/jR/wAMPfCn/oC3P/gbL/jX0Bg0YNH9pYv/AJ+S+9h/ZGC/59R+5Hz9/wAMOfCn/oCXH/gdL/jUcn7C/wAKpGz/AGVer7LqEuP519CbTRtNH9p4z/n5L72H9k4L/n0vuR87/wDDCvwsH/MNv/8AwYy/41c0T9i34ZaDrFjqdpp16t3ZzJcRM19IwDqcgkZ55Fe94oABoeY4qSs6jt6sccqwcHdU19yFRdmafRRXnnrhRRRQAUlLRQBwnxO+E/h74u6Lb6Z4ktXu7SCcXCJHM0ZDgEA5X6mvN/8AhiH4Ud9Gufb/AE6X/GvfiPl6Uh6dK66ONxFCPLSm4rsnY86tgMNXlz1aak+7V2eBf8MO/Cn/AKAtz/4HS/40f8MPfCn/AKAtz/4Gy/419AbTRtNa/wBp4v8A5+S+9mH9k4L/AJ9L7kfP/wDww78KP+gJcf8AgbL/AI0v/DD3woHTRLgf9vsv+Ne/0U/7Sxf/AD8l97F/ZGC/59R+5Hmnwt+Ang74P3l/deGLCW0mvkVJjJcPLuCkkcMeOtekA8Hig8e9O3cVwTqzrTcqjbfdnpUaFOhBU6UVGK6JWRJRRRUm4UUUUAFFFFABRRRQAUUUUAFFFFABRRRQAUUUUAFFFFABRRRQAUUUUAFFFFABRRRQAUUUUAFFFFABRRRQAUUUUAFFFFABRRRQAUmBS0UAFFFFABRRRQAUUUUAFFFFABRRRQAUUUUAFFFFABRRRQAUUUUAFFFFABRRRQAUUUUAFFFFABRRRQAUUUUAFFFFABRRRQAmBRgUtFABRRRQAUUUUAFFFFABRRRQAUUUUAFFFFABRRRQAUUUUAFFFFABRRRQAUUUUAFFFFABRRRQA1ucV+Q37LH7QnxL8Sf8FHLXwhqvjjW9S8MHWNZhOl3NyWgKR2t0yKV9FZVI/wB0V+vR6V/P14P1X4iaL+3TrN98KrCPU/HsOt6sdOtZkV1fMc4l4YgHERkPWmgP6BFOBzXxx/wVL+Inif4Z/szwax4T1y+8Pap/b9rCbuwlMchQpKSuR2JA/IV4Wfi3/wAFDj/zIlh/4AW3/wAcrwf9s7x1+1h4i+D6W3xo8MWukeEBqcEguYbWGNvtID+WMo5PQv2pAfbn7BHxI8VeN/2H9a8S+Idf1DWdejOqFNQvJjJMuyMlMMfQ9K+Bf2WPEH7Sn7V/ivU/Dvhn4x6vpt3ptl9tkfUdRlCMm8JgbQTnLV9r/wDBNr/lHhrv/cY/9Fmvzt/Ye+NXxG+CXj7XdV+G3ghvHWqXWnC2uLNYJZvJi8xW34j56gDNUB9qf8MT/tm/9F8/8qdx/wDEV7d+yV+zx+0D8LPiVdav8Ufif/wmHh97B4I7H7ZLNtmLAq+11A4APNeG/wDDwf8Aat/6N4k/8Fl7X0f+xl+0b8Xfjnq/iW3+Jnw2fwJa6fBFJZym1nh+0MzEMP3nXAweKkD6M8a+LtO8B+E9Y8RavMLfTNLtZLy4lY4wiLk/ielfhL4r/aw/aC+IUnjX4j6R408QaZ4WttVRJYrG7aOCx89nNvGF6AYQj8K+6P8AgsD+0EfBvwu0j4YaZcsuq+KW+1X6xt8yWMbcA47PIMe4Rq2v2X/2O7G7/wCCfWqeCNXihtde8d2MmqyySkBoZ2AazJ6/c2xk/U+tAH0X+yB8dof2jPgJ4X8Z7l/tWWH7LqsKYGy8j+WXjsGPzgejj0r59/4K2/FXxf8ACf4Q+Cb7wh4j1Hw5e3WutDPPp8xiaSP7PIdpI7ZAOK+Y/wDgkt8bLr4V/GzX/hJ4idrO2153WK3nOPI1KDKsn1ZVZceqrXuP/BbPn4I/D/28RP8A+k0lPqB9H/8ABPvxfrfjz9k/wVrniLVLrWdYuluDNeXkm+WTE7gZbvwBW/8AtY/Dn4ifE74Vf2L8MfFB8JeJ/tsMw1Hz3hHlLneu5QTzxxXEf8EyP+TK/h9/uXP/AKUSV9TUgPyc+LH7OP7XHwf+G3iTxtq/x1luNO0Kze+nhtdSnMkir/CuUAzz34ryr9lO0/ae/a0t/EMvhf4z6lpg0ZohMNS1GUby+cbdqn+7X6gft2/8me/Fr/sAz/0r4r/4Ih/8ePxR/wCutn/J6APYfgN8Af2iPg1q3i7xH8SfimfFWir4Yvore0jvZZGhu8I8coDKBlQj8+9eH/8ABJz47/EP4p/GfxNYeLvGmseIrK30USxW2oXTSojeao3AHvjjPvX6bfEk4+HXio9MaVdf+iWr8Ff2IfEXxr8M+Pdan+COjw6z4hk08JdxzwxyBIN4OcOwA5xQB/QdkV+cv/BXj4xeNvhNafDl/B3irU/DTXkl2tx/Z05i80AJjdjrjJ/Ouc/4W5/wUO/6ESx/8F9t/wDHK+Vv26vF37RPii08Ir8dvD9vosMLznTGgt4o/MYhd+djH/Z64poD9fP2NvEOp+Lv2W/hnrWtX8+qare6NDNc3l05eSVznLMT1PvXtdeD/sJf8me/CX/sAwf1r3ikB+Ov/BRT49/FLwZ+2BeeF/CXj3WtA06e1sUhtLS7aOFHkUDO0dOTk16aP2LP2yygYfHwEEbh/wATO4/+Ir5y/wCComp/2N+3Rc3/AJZm+yWumz+WDgttUNgH3xivpRf+C0NnEEQfBjWCFUAH+1QO3p5FAHjPx9P7Xn7F0mjeJde+J15rOiXdz5Ed3BeG7g80KWEcsUijGQCR2OOua+u7P9qbXPjX/wAE5fF3xJsp5fD3iqz064t57jT22eVdRMoMkXcBgQQO2cV8O/tfft93X7Y2m+HfAlv4ft/AOipqKXF1datetKPMwVUyMqDZGNxJwCa+2vEHwP039nz/AIJh+MfCmn6tFr+/Q5dQuNUtm3QXMszIxeL/AKZ42hfUDPeqA+M/2UrP9p39rm38RT+F/jPqWmDQ2hScalqMoL+aHI27VP8AcPWvfP8Ahif9s3/ovo/8Gdx/8RXyf+wp+0L8WfgXY+L4/hn8OW8dpqMls16620032YoJNgPl9M7m6+lfVY/4KDftW4H/ABjvJ/4LL2gD3X9m7wD8Wv2XdB+Ivi743fEQ+NNGt9OjurZVu5Jjb+T5jS4DgAFgUHHpXyDoP7Un7UX7dnxH1jRfhVqEfg7RLUfaGSzkW3WzgLEIZpyC7O3PCjkjgADNfaf7P3jPx1+2D8FfiFoXxc8Ey+AjdltKigW2lhaSGSHJkAl5JDHtxxivhXQv2W/2rP2F/H2paz8N9ObxJps6+Q9zpEa3cV5CpJXzbc/OpHXpxk4JoQHpXin9nD9uP4aaRNr2j/FaXxO1ohnksbbUmeVwoydqSptc9eM5PbNd/wD8E9P+Chmv/Hbxm/w3+JENsPFBgkl03U7eLyTdmMFpYZY+gcKCwIxna2RxXl0v/BUb9oP4dIq+OPg5DGiYE09zYXdnnnnBOVFe4/sf/t1/B749+PbLRP8AhAdP8AePZ97WMv2WBo7t9p3LFOqqyyFd3ykcjPJ6VIHyx+2Z8cPi9b/tweIfAnhH4ha1oFnd39lZWltDeMkELSRRDOB0GWycetex/wDDE/7Zn/RfB/4M7j/4ivlz9ufWNQ8O/wDBRDxBqmk2H9p6pZ6pp9xa2YUkzyrFEVTA5OTgcV9Pn/goL+1aDj/hneT/AMFl7QBo+Hv2Nf2wLHX9Mub/AOOgurGC6ikuIf7TuD5kauCy/c7gEV+kxOO2Qelfnv8AB79tv9pLxt8U/Cmg+JPgc+haDqWow217qJ0+7T7NCzYd8twMDJyeOK+tP2m/jVZ/s+/A/wAVeNbmRBPY2zJYxN/y1un+WJAO/wAxB+gNAH52/t3/ALUXxN8d/tXWPwq+D3iDU9Pk0hf7PdNIuDGbu9YeZMWx2jVdvttevVP+CU/7WWv/ABVtvE/w/wDHWu3WteJNPf8AtCwutQkLzSW5IWWPJ5OxsEegavIv+CQ/wrufHXxY8YfGTxE32l7Dfa2txO3Ml7cHdNIM91Qkf9tK8y+N8d5+wr/wUJPijSI2i0KW/XWIYoz8s1lcEi4i49CZB7YFWB+vv7QOrXmhfA34g6lp9zLZ39poV7PBcQth4pFhYqynsQQDX4+/sq3n7TH7WWra9p3hf4zarpsuj28dxM2pajKAwdioC7QeeK/Wf49a3Y+Jf2XfHmr6bOtzp9/4Vu7u3nU/LJG9szKR9QRX4zfsJftfw/sk694q1ObwheeLf7YtYrcR2l15Pk7XLZYlGznNQB9dXH7Fn7ZscMjRfHdZZApKodVuFDH0zs4ry79nn9tv41/A39pKy+F3xb1ifxBYyaumjahDqLCWa0kkYIksUw5IBZTg5BU9q9WuP+C1VmkEj/8ACndVQbTh5NWXaD7/ALgcfjXhH7J/hKL9uT9tK9+IvirWdI0WS21JNdbw4kzfabsRbTHHCpHzIu1N7ZzjPFAH3x+3V+3PY/smaNZaXpdlDrfjjVomktLSdsQ20QODNNjkjOQFGM4PPFfKfw+8L/ttftYaNB4vHjmTwT4evlMlp5k32FZkPIaOGNS2w9mYjI9eteIftnCX4g/8FJL3RPEGX059d0zSgkmcG1Pkjb9Dub86/cexs4NOtYbS1iWC2gRYo4oxhUUDAUD0AxQB+S3xL1X9tb9i/Tz4p1nxX/wmPhOGRVnuWkGoW8QJwBMrKrxgnjcOMkDOTX3H+xh+2Hon7Wvgae8jgXSPFelbI9V0lZNyoWHyyxnqY2IOO46GvcPGvhXSvHPhfVvD+u26Xei6payWd3BJ0eJ1IYZ7cHOe2K8Y/Z8/Y/8AhL+z34quta+Hq3MOo3dp9lnV9UNwskeQclM9QQOfegD4G0r9oX4mP/wU2j8Gv441tvC//CbtZ/2Sbtvs/kbz+72dNuO1fsFkV+BPxSvvF+lf8FFvEt54BtY73xnD4xmbSraUKyyXG87VIYgHPuRX1yfi5/wUOP8AzIlh1/6B9t/8cpsD6e/4KM+Nde+H/wCyf4o1zwzrF3oer289oIr2ykMcqgzKCAw9RXnn/BJ74m+LPin8EPE2peL/ABBqHiK/g1xoYp9RmMronlIdoJ7ZJr5H/ar+IP7Ymv8AwR12z+LHhO007wO7wm8uY7SCNkIkGzBVyfvY7V9Jf8EWv+TefFf/AGMDf+iY6QH6EDpSMwRST25pR0ry/wDaB+PHhf8AZw+Gmo+NPFVxJHZW5EUFtAAZ7udvuRRg9ScHk8AAk8CgD855/wBof45ftr/tQeIPhv4C8dJ8MPDulS3QhEPyytFA5Qs5X55HY87QQB+FaHw2/aG+Nf7LP7Y2k/Bj4h+NP+Fk6NqlxbW7zMDJLELhR5ckZI3qykjKHIx+Br54u/CPxV+OPjbxX+0T8F/h7qXgnSbGd9QEunXe6SSYH980AIBkPJZ1QEdfpXtX/BLeH4XfEH4s6h4n8dazqGsfHGOaSayi16bMcgxzNATy8yrkENyo5UelgfrmnBx1orwv4UftffDv4z/FPxP8PvDV1fXOv+H3lF0zWp+zOkbhGdJRlcbjgA4J54oqAPd6KKKACiiigAooooAKKKKACiiigAooooAKKKKACiiigAooooAKKKKAEPUV+IH7HZB/4Kp2oI/5jmu9s/8ALpeV+3zLu74ry3w9+zN8LPCPj0eM9G8EaRp3ioSyzjVoISJw8issjbs/xB2B+tAHqS5I5618Mf8ABYof8Yl2xP8A0Mdnz/wCavuhV2jArkviN8MPCvxc0JdE8X6FZ+ItIWZbgWd8m6MSrna2PUZP50AfGP8AwTZP/GvHXf8AuMf+izXwt/wTb/aU8Efsx/E7xNrnji6vbawv9IFnAbK1M7GTzVbBAPAwCc1+2Xg34U+Efh34Rl8LeGtAs9G8Oy+Zv061TbE3mDD8Z79686H7CvwAAA/4VR4c44/49j/jTuB5H/w92/Z5/wCgrr//AIJ3/wAa7r4N/wDBQT4PfHnxVP4f8L6rqQv7eym1CV7+waCJIYhl2LE4GBzXR/8ADCvwA/6JR4c/8Bj/AI1qeGv2Rvg74PfUH0T4eaLpb6hZyafdNbQlTNbyDEkbc/dYcEUgPx91HTtd/wCCkX7beppp929lpN/NIIrtk3jT9LtxtRtvHJGDjjLSGvqgf8EZbvjHxk1EKBgAWR4Hb/lpX3j8M/2ePht8HL+6vvBPg7SvDF7dxCCebT4djyRg7gpOTxkA/hXpY4FO4H4IftW/sweJ/wBg34n+DtZsPEMutQzsNQsNaERhZbqJwXjYZPP3TnPIY+9fS/8AwU4+LGn/ABy/Y1+DHjfS3Bg1fVRPIg/5YzC1kEsZ91cMPwr9IviT8HvBnxh0u207xr4bsPE1jazfaIINQj3rG+Mbh744rmLj9lP4R3/gmy8JT+AdGm8M2V299baW8JMEU7jDSKueCQT+dFwPhL9jP/go/wDB74Efs4+EvBXieXXBrWmLMtwLTTvMjBaV3GG3DPDCvbv+HwP7P/8Az28S/wDgp/8As69nH7C3wB/6JR4b/wDAX/69H/DC/wAAf+iUeHP/AAF/+vSAwP2tfFlh48/YS+IHiPSzIdN1Xws95bmZNr+W6qy5HY4PSvkj/giGf9A+KPp5tn/J6/SPUfh34c1TwPJ4NutHtZ/C8loLBtKdf3JgAAEeP7uBisn4Z/AzwF8GVvl8D+FdN8MLfFTdDT4tnm7c7c89smgDa+JP/JOfFX/YKuv/AES1fkb/AMEWv+S9eLuf+YF6/wDTVa/Yq+tINTsri0uY1mtp42iljfo6MMEH2IJrz74a/s4fDP4OapPqXgnwXpXhq/nh+zy3FjEVd4852k56ZANAHpuBX5a/8FvTiw+FvP8Ay1vP5R1+pdef/E34GeAfjKliPHHhXTvEwsCxthfxl/KLY3bee+BQBw/7CH/Jnnwl/wCwDB/WveKxPCnhbSfA/hzT9A0Kwh0vR9PiEFpZW4xHDGOiqPQVt0AfiB/wUsw3/BQGLIGNuk8HvytftXDoth5Mf+gWn3Qf9Qvp9K8/8afsyfCz4j+Kx4m8T+BtI1rxAPLxqN1DmYbPucg9q9RVAqgDoOKAPy7/AOCz3w70LTvC/wAPfF1ppsFprMl/Pp011bxhDLF5e9VfAGSCpwT0ya7TwLrP9s/8Ecrx3uRcvbeHLu1Zs5KbLpwqH6LtH0xX2/8AEv4TeD/jBo0Gk+M/Dtj4l06CYXEVvfx71SQAjcPQ4JH41R0T4FeAfDnw+vPAmm+FrCz8HXnmfaNGjQ/Z5N5y+Vz3IFAH5H/8Ezv2vvh1+y5p3j2Lx3eajbSaxLZvaCxs2uAwjWXeWwePvr+tfbw/4K6fs84/5C2v/wDgnf8Axr14fsLfAEf80o8N/wDgL/8AXpP+GFfgB/0Sjw5/4DH/ABoA5n4f/tZeDP2w/C3jnw38KNe1bTvElppbPHfz2ZtjbSSBlidWbIJDivgX4T/t7fGH9lb426nofx6bxD4k08Rm1uLG72ia3YNlbiAkBXUj0OCDwa/U74a/s/fDn4MXl9d+B/CGmeGbm+jWK5ksIthlRSSobnoCSa6Hxf8ADrwt4+tVtvE3h3S/EECjCpqNnHPs/wB3cCV/CgD4+1//AIK3/s/SaNOVXX9Xl2EjT5NJA8w4+6S7bRXwj+yD8Mdb/aT/AG1bLxz4U8NN4X8Had4jHiC5a3QrbafCkvmpArABS7YCgD1JxgV+tVh+xh8DdN1L7fB8LPDQuixYs9irqSfVWyP0r1nRdB03w9p8VjpOn2ul2EQxHa2UCwxJ9EUAD8qAPw+/bR8SWXhD/gpHquu6m7xafpus6bd3DxJvdY0jhZiFB5OAeK/QI/8ABXT9nj/oK6//AOCeT/Gvc/GX7J/we+IniW88QeJfh9out63eFTcX13AWklKgKMnPYACsj/hhX4AH/mlHhv8A8Bf/AK9AHlFl/wAFZvgBqF5b2sGp68808ixIP7IflmIA7+pr5Y/4LAfHGfxl8QfDnwf0JmuE0opeX8MJyZbyYAQxYHUqhzj1f2r7+g/Ye+AtrPFPD8K/Dsc0Th0dbY5Vgcgjn1rdvf2WvhPqXjh/Gd34D0e68VNdi+OrTQlpjOCCJMk9RgflQB8CeEf+CNeqXPhjTbi8+KV3o9/cW8c9zYwWZKQSsoLJnzBnHTPtXnH7Vf8AwS51n4J/CLVPHlj41ufGb6QY2urKa1KMluWwzqd7E7SQSPQk9q/ZpVwSc5rN1nRrLxDpd5pmpW0d7p95C9vcW0wyksbjDKw7ggkU7gfmj+xP+0OnxJ/YL+Knw/1O43674M8P30cKuctLp8kMhiI9djBkPoNnrXEf8EULSC88d/EtZ4Ip1GmWpAkQNj963rX6N+FP2UvhH4El1N/D/gDRtHbU7KTTrw2kJT7RbPjfE/PKnA49hWt8M/gB8OfgzdXlz4H8IaZ4ZuLxFiuJNPi2GVVOQG56A0gOuvPDOk39tLbXOl2VxBKpSSKS3RldTwQQRyMV+I3ws0q2+Ef/AAVJ07RdHB0vTrPxnLZRRfcCQyll8vH93D4Htiv3SIyK8m1f9lz4T6/44bxjqHgTR7rxU1yl42rtCROZlIKybgeo2j8qAPhX/gqR+x34l1nxdF8afAlpcajJDDGusWlipa4haL/V3KKOWAGA2ORjNa/wB/4LA+Ef+ETstL+LWm6npviOziEUup6bb+fBdleN5TIZGOMkYIz0r9KTHx1I9cV5b4z/AGX/AIS/ES9kvPEfw68PapeSMXkuJLBFkkY9WZlALH3PNAHwF+1z/wAFUNC+Ivw/1LwN8H9O1i51LxBCbGfV7iAwtFFINrpDGCWaRh8oPGMnHNeo/wDBLj9kvxN8GNA1Px747t7iw8Qa7ClvYaXdMfNtLUHcWkU/cdzj5eoC88nFfX/gj4B/Dj4ayxzeFfBGhaFcxjCXFnYRrMvGOHxuHHvXf+UMg5OR3oA/D7RyD/wVyjI7+P3/APQzX7i15VH+zF8K4fiCPHKeBtIHi/7V9u/tgQnz/PznzM5+9716rQB8j/8ABU7j9i7xhn/n4s//AEeleXf8EXCP+GfPFeOf+Kgb/wBEpX3F488AeHvid4aufD3irSLXXNEuSrTWN4m6NypypI9iAaofDP4ReDvg9pFxpXgvw9ZeG7CeUzy29gmxHkwBuIyecAUAdqOlfCP/AAVt+D3iX4m/AbRNW8O2s2onw1qLXt7Y26F5Gt3jKNIqj72w4z7MTX3cOBTHiD5BPB6j1oA/MX9hv/gpB8KPhz8CfDXgLxxNeeG9U0CJ7ZLlbVp7e6j3s4fKDKt82CCOo6mvmv8Aaz8Q/Dr9oD476Tf/ALNugeI5vGt1K819Lpds1vDcTdRLDGPnR+CWf5VPX3P65+Lv2Uvg7461NtR174beHNRv3Yu87WKIzt3LFcbj7nJrrvA3wq8G/Daze38KeFtJ8OxuMP8A2bZpC0g/2mUZb8SadwPzK/4JM/GL4efDbxF4n8BeJo5PD3xL1i82jUdUcBLvYSPsgJwY5FbcdrffJ9QBRX6CeKf2Sfg9418TXPiLXPh3oeo65dSCWa/lt8SyOOjEgj5uBzRSA9iooooAKKKKACiiigAooooAKKKKACiiigAooooAKKKKACiiigAooooAKKa5wOAT7Cvn3V/28vgH4f1O803UfidpFrfWkzQTwOkxMcinDKcR9iCKAPoSivnX/h4b+zp/0VXR/wDv3P8A/G61vBH7afwT+JXiuw8NeGfiFpura7qDmO1soEmDysATgZQDoCevagD3SivFfiH+2F8HPhL4suPDXi7x7puha5bKrTWVyspdAwDKTtQjkHPWue/4eGfs6Ef8lV0f/vif/wCN0AfRdFeX/Dn9pf4WfFu5Fr4O8eaLr14eRaW92onb6Rthj+Vej3FwtpbyzStsiiUu7HsAMk0AWaK8e+GH7V/wn+M3iRvD/gnxrp/iLWEha4NparKH8tSAzfMgHGR3717AOlAC0V4/8Sf2rPhR8GvEyeHvGvjWw8P6zJEs6WdykpcoxwrfKhHJB716tbXK3dvFPCweKRQ6MP4gRkGgC1RXmPxF/aW+FvwluDb+L/HuhaFdDra3F4pnH1jXLD8q53wl+2f8DvHV8llovxO8O3F05wkU919nLHsB5oXJ9qAPcKKrQTLPEro6ujDcrKcgg9CD3qzQAUV498T/ANqn4UfBbX49D8beONO8PatJCtytnc+YZDGSQGwqnAODj6V3PgXxzoHxK8LWPiPwvqsGt6JeKXt762YlJACVOM4PBBHNAHUUV4h8QP2xvg18KvGN94X8W+P9N0TX7HZ9psLhZS8W9FdM7UI5Rlbr3FYn/Dw39nT/AKKro/8A37n/APjdAH0VRXzr/wAPDf2dP+iq6P8A9+5//jdb2v8A7Ynwe8L+FvD/AIj1Xx5ptjoniBZZNLvZFl2XaxkK5XCZ4YgcgUAe2UVz3hDxhpHj3w1pviHQNQj1TRdShFxaXkOdkyHowyAccHqKoeN/ip4P+GFiLnxb4o0rw7Awyr6neRwl/wDdUkFvwFAHYUV89w/t9fs+T3Ytk+K+heaTtGWkC5/3imP1r2Dwf478O+P9KGpeGde07xBp/T7Tpt0k6A+hKk4PseaAOkorj/iV8TvDPwk8KXHibxhrEOhaBbSRxzXs6uVRnYKgIUE8sQOlc58KP2kPht8cru/t/AnjDT/EtxYoJLiG0LK8angMVZQcZ4zQB6nRSN9015F43/ao+Ffw68dQ+C/EnjSw0rxTM0KR6XMsplYykCIfKhHzEjvQB69RUaZHXPTua4P4q/HDwP8ABDTbPUfHfiWz8M2N5KYLeW73HzZAMlVCgk8c9KAPQKK86+FHx48A/HSzvrrwF4os/E1tYOsd09pvHkswyoIZQeQDXc3l3FY2s1zPIIoYUMkjnoqgZJ/IGgC5RXkHww/ap+E/xk8TyaB4L8b2HiHWY4WuHs7ZZQ4jUgM3zKBgEj869foAKKKY5I6Z/DvQA+ivnzUv29PgFoep3mnah8TdJtb6znkt54HSbMciMVZT+76ggj8Kg/4eG/s6f9FV0f8A79z/APxugD6Kor51P/BQ39nTH/JVdH/79z//ABuuh8fftefB/wCFmo2Vh4s8eado17e2kd/bwzrKTJBIMpINqHg44oA9por51/4eG/s6f9FV0f8A79z/APxur2gft0/APxRqcOn6f8VNBe6mYKiTytApJ6DdIqj9aAPfKKwdY8WaV4e8NXniHUb6K30WztmvJ73O6NIVXcZMrnK454zXFfCb9pP4a/HS/v7PwF4vsvE11YRLNdRWiyKYUYkKx3qOpGKAPU6KQ9DivG/Ef7Wvwk8H/ERvA2seN9OsPFonitjpciy+YJZMeWmQhXJDL370Aey0Vk61r2neGtNm1HV9QtdLsIRmW6vZ1hijH+07EAV4tqn7ef7P+k6g1nc/Fbw+JlO0iGV5Vz/vopX9aAPf6K4P4efGzwH8V4Wk8G+MNH8SBRuePT7xJJEHqyZ3Ae5FYHxT/af+FfwQ1u20bx140sPDep3MAuYbe7WQs8RYqG+VSMZUj8KAPW6K+df+Hhv7On/RVdH/AO+J/wD43SH/AIKGfs64/wCSraN/3xP/APG6APouiuE+FPxk8F/G3Q7jV/BHiC18RaZbzG2lubUOFWQAEr8wB6EUUAd3RRRQAUUUUAFFFFABRRRQAUUUUAFFFFABRRRQAUUUUAFFFFABRRRQAh6ivwW+CXws8O/Gr/gojdeC/FNpJfeH9T1vWftMEUrRM3lwXMqYZeRh0U/hX70nqK/n38I/CvWPjZ+3LrPgvQfEMnhXVdT1vVfJ1eIuGg8uOeU/cIb5ljK8H+KmgP1J/wCHUf7Oh6+FtR/8G0//AMVXS/DH/gnj8EvhD460jxh4Z8PXlprulSGW1nl1GaVVYqVyVY4PDGvlUf8ABJ34tn/m4G7/AO+7z/47Xsn7KH7CHj34BfF+Dxd4j+K9x4v02Kyntf7Mka4ILOAA/wA7leMHt3pAfCv/AAUY0231r/goLd6fdqXtLubSreVQcFkdY1YZ7cE1+hTf8Epv2dCx/wCKU1DHtqs//wAVX59/8FCB/wAbGl/6/NH/APadfuEWAyaAPxt/b3/4J/aX+zB4csPiZ8MdT1S00q2vooLq0uJ901i7f6qaGYYbG4YOeQSOa+4v2Gf2g9R/aJ/ZNOr69OLnxJpUdxpWo3H8U7xx5SVv9pkKk++TVT/gqV4isNG/Y38V213Iqzalc2lnaoSNzy+cr4A/3UY/SvJv+CQ2i31t+yz48vJYXW31DVbj7KSOJNtuqsR6/Nx+FAHzB/wRu/5Onvv+xeuf/RkdfttX4i/8Eg5k0z9rO7tLt/s91Jod5CkT8MzqyFl+oCk/ga/bgOD34psD8Uf+Cvv/ACd5o3/YGs//AEY9fVv/AAUg/a31b4B/CTwp4N8IXrad4s8UWKySX0JxJZWSoFZkP8Lux2huwRz1xXyf/wAFapk1L9sTS7W2bzriPSbGN4k5YMzsQMepBHFbP/BYfw1qFl8SPhlrU0cn9nXXhdLOJyDtE0UrNIn1xKh/GmB3f7GP/BL7Qfin8PdO+IvxavtUvZteX7baaTbzmImFjlZZpeWZnHzYGOCOTmvXPjJ/wSB+FviDwveN4Al1Lwt4ijjZ7bzbprm2lcDhHV+QCe4NfWH7NPi7SPHPwB8AavokqS6fNotqiCMgiNkjVHjOO6spBHtXo1xcw2kMk0rrHFGpd5GOAqjkkn0FSB+Uv/BM744/Ev4bfFgfBzxpZazceGLp5rWza+glZdMuosnbG7DAifaRjOASpHU1+qPiTXbHwtoGo6zqUy22nafbyXVzMTwkaKWY/kDXzF8Kf+CjXwy+M/xet/h14Y03xDdavc3E0KXb2cYttsQYtIWEmQmFPOO49a80/wCCuX7QQ+HfwVs/h7ptwU1nxexW4Ct8yWMZBf8A77bavuN1AHxB4X8A+If+Cj/7RXxW8U+dPbwWumXepWo6iMqpjsLXp0JAJ46I/c19G/8ABHf48TWtz4n+DetTPDNGzanpUUx5Rh8txCAemCA2PZq4H/gnv+2L8Fv2U/hXqdp4kbWpvFetXxuL2Sy0/wAyOOJBtijDbhnjcx/3q+dvE/x08OeBP2wpPir8KzdpoSawurQ2tzD5DhXObiAqCRtOXA9iKsD9gvix/wAE/wD4NfG7x/qvjTxboF5feINT8s3NxFqEsSv5cSRJhVOB8iKPwr8uv+CmH7Ongb9m34leFNG8DabNplle6U11cLNcvOWkEhUEFunAr9uvBHi3TfH3hHRvEukTrc6Xq1pFe20qnIaORQw/nX5G/wDBaz/kt3gf/sBN/wCjjUoD6v8Ah1/wTE/Z+8TfD3wtq194Xvmvb/SrS6nZNUnUGR4UZjgNxkk18xf8FavhloPwc8E/BLwf4at5LTRNMi1KO1hllMjIpaJjljyeWr9Tfgx/yR/wL/2AbD/0nSvzc/4Lh/634Tf7uo/+0KQHslv+0e/7MH/BNLwD4rs4Y7nXZ9Ht7HS4ZRlPtEhbDsO6oAWI78DvXyT+yP8Asc+KP29tb1j4m/FPxVqUnh5bk2/2oyb7rUJxgukZbiOJN2OBjJwBwTXV/te+GtQ1P/gmb+z/AKvbKz2WlGH7Xtz8oljdUJ/4EMfUivqL/gkt400fXv2TdN0SxniOqaFqF3b39sh+dDJK0qOR6MrDB9QR2qgLlz/wSZ/Z5k01rWPQ9YhlI2i6XVpTID685X9K+Dv2iPgZ8Qv+CZ3xW0PxX8P/ABTeP4c1KQizvGON7Lgva3UY+VwRyDjkZ6EV+3xcLjJ61+bf/BaPxpo9t8LfBXhdriJ9dudWN/Hbg5kjgSNlaTHYFmAHrz6VIG1+2Z8YrP4+f8Ev5fHVnELb+1ZNNee2Bz5M4u41lT6Bgce2K/OT4P3HxJ/Z30jwn8ffCuToy6nLpcskZJjLJtL29wB/DIrcH265Ar6tvfDl/wCHf+CL7G/jaI32sQ30Ct/zyfUE2n6HBP417V/wTD+HWgfFj9h3XfCXifT49S0XU9ZvIbiCT0Kx4ZT2ZSAQR0IFUB9dfs7fHzw3+0h8MNM8ZeHJx5c6+Xd2TODLZXAA3wuOxBPB7gg96/Kz/goQP+Nlfh//AK+dC/8ARiU3SNR8bf8ABKf9qKSxvnuNa+G2uEMwUYj1Gz3YWRR0W4hzz+I6MDWT+2d4w0j4hft8eCPEug3keo6Lqh0C5tbqFsrIjOmPoR0I7EEVIH7fSdMevGD3r8bP23/GF9+2N+3F4Z+Efh25aTRdHvU0NGQ7lEzNuvbjv9xVIz/0yr9Kf2vPjrD+zz8AvFHi5pFXU44Da6ZG3WS7kG2PH0JLfRTX4/fsB/H34cfAf4s+IPiB8TJ9UvNXe0eHThZWvnnzZmzPK5JGG2jaD/ttTQHpP7J3ii6/Yh/b01r4cavcunhvUr9tDkmuPlDIzZs7g9hnKZP+0a/Yjxp/yJ+vZ/6B8/8A6Lavwy/4KE/H34aftEfE7QvHPw6fVbbUxaC11Jb218gs0bZhlUhjzgkf8BFfqb+yh8eU/aH/AGRLbxFPMsmuWmmXGl6uvQrdQxEMx9nUo/8AwOhgfnh/wR//AOTt9c/7Al3/AOjY6/ayvxV/4I/8/tba4f8AqB3f/o6Ov2pJApCQtNYZPTJ7UBgTgGnUDPknXf8AgmL+z/4n13UdY1DwxfyX9/cyXdw41WZQ0kjFmOA2ByTxX5e/HP4FeDvBH7eVh8MdIsZoPCEviDSrB7VrlncxTSRLKN55yQ7c9s1+/FfiJ+1J/wApVNM/7GzQ/wD0dBTQH32P+CU37OqsCPC2oZByP+JtP/8AFV+fv/BXLTLbQ/2jdB021Qpa2Xhiyt4kY5IRGdVBPfgda/cKvxJ/4LHEL+1Xp5P/AEL9t/6HLQgPunSP+CWX7POoaTY3Unha/Dz28cjbdVnAyVBPGa+Xf+Ch/wCwJ8MPgN8FE8ceB1vNFvYNQhtZbG5u2njukkyPl38qy4J47ZzXRWX7PH7es9lay23xWgW2eJGiA1gKAm0YGPK9K+ZP2y/h9+0L8O7jwtL8ddcvfGPh6afdaCLVDJas6jLR5CjY5UnB25wTikB9b/sbeKtd8T/8Eyvihb6xNNdWulWWq2enzTMW2wC33eWCf4VJOB2zXnP/AARB/wCSifFD/sFWn/o16+sfAmreEPGH/BODV7r4d+Hj4e0ObwnqCx6Qr+Y8MyxyCUM55diwJ3Hk9a+Sf+CJd1CnxK+JkLyKssmkWrIhOCwWZskfTI/OgD9ez0r8Pf2rv+UpZ4B/4qHSeD/uQV+4ROK/D39pxhq//BUspZEXbf8ACTaXFtjOfnVYQV+oINNAdH/wVw+KfiDxJ+0hafD6+vZtO8I6PZ2ksMOT5Mkkw3SXLL/ERnYPTyz6mvqv4Y/8Ewf2adb8E6fcWlzd+NvtECv/AGxb6uQJyR95VjO1fp2710P7a3gP9mr40+I4NB+JvjrSvCHjzTYlit7qK+SC8jjkw6JIjAh0O7cAfXgjJr56vf8Agjv4r0Q+d4C+MQt4H+cGeCa3ZgRlTmJyOmOaYGN8bP8AgmD8Q/hT8UdJ8Rfs9XN9PZqDco9xqCQXOnTKwwgfI8xSPb1Br7M1/wDY+8KftOeG/B3ib43eF5R8QLbR4rK+is9ReNI3BJYDyztOWZjn3xX53/FT/hq79ga+0a/1Hx9e3uhXczQ2k329r+zlZRny5I5QSpI5/ka/Uf8AZC+PT/tIfAbw945uLOOwv7nzLa9t4ifLWeJyjlM/wnGQPekwPzZ/4Kb/ALIPwy/Zp8D+CtQ8B6Nc6bd6nqE0Fy895JPuRYwQAGJA5Ne3/sff8E8/gn8YP2bfA3jDxL4evbrXdUs2lupo9SljV2EjrkKDgcAVX/4Lc/8AJNPhp/2Frr/0UtfT/wDwTr/5Mv8Ahd/2D3/9HSUdAPQfgZ+z54L/AGdPDFz4e8DafNp2l3NwbuSOa4eYmQgKTljnoBRXp1FIAooooAKKKKACiiigAooooAKKKKACiiigAooooAKKKKACiiigAooooAaxxzX4jWHwK/aP+EP7VOs/E3wb8K9Wvbu11fUJrF7q1EkEiTCWIsQGGRslJHPpX7dEZoAPrQB+YB/ae/bz7fBmL/wUn/47XdfAz4+ftheJPi54X0vx58Lo9G8I3d4I9Sv103yzDFtOW3eYcdu1foLg+tIUz3NAH4+ft5/s2/GPxn+2HqvjTwX8P9X17TIfsM1re28IeGSSJEOPvDIDDFeiyftPft5NnHwajTPT/iVHj/yLX6fbfekPPcj6UAfjv4l/Z0/a4/bh8ZaR/wALOsv+ET0CydthvkW2tbQHhnjt1Ys7noCc/UCv1J+Cfwj0T4GfDLQfBHh5WGm6VAIxNKB5k7nl5Hx/EzEk/gK9AKAnmlVQvSgD8r/2if8AgnR8TPh18bZvip8AL4GV7x9RTTUnWG5sZ3JLrHv+WSNiT8p7EjBFTn9oD9v02o04fC+Jb3Pl/bhpMf5/6zbn36e1fqPtBJOKOOnPNAH5Z/s4f8E5PiX4/wDjPB8Vf2gNQX7RHdpqLacbgTXV7OhBQSlPljjXA+UHPAGMV9x/tWfsy+Hf2p/hdceFdbzZ3cL/AGrTNTiTdJZ3ABAYDupBIZe4PqBXtQXHc0pGaAPyB8F/Ar9sz9irU72x+H1qvijw3LKZDb2ZS7s5j/z08lyrxse+3H410PjW7/bv/aU0KfwreeFk8GaLejyrp4ljsDIh4IeRnZ9vqF61+rm2lIzQB8dfsNfsD6f+yna3PiHWr+HXvHeoQiCS5gUiCyiJyYos8nPGWOM4A6V8h/HD9m74z/tf/tpf2n4g8Da5oPgGTUE0+C+vkCR22mQsct97hpAGbHXL47V+v5iBpdnuaAPF4P2OfgXbQRxf8Kk8GSCNQoaTRLdmIA6klOTx1r5u/b2/YE8N+Mvgz9u+EfgHSdH8X6PcrcLZ6DYRW0moQt8rxnaBuI4YZ/ukV9900jK+9AHxX/wTHg+J3gn4R33w/wDiT4R1fw//AGFcebo93qMeFltpSS0IOTyj7jj0cAdK8K/4Kt/s5/Ez4yfFfwlqPgnwXqviSxtNGaGeexiDKj+aTtPPXHNfqSF9Tn60hjBGM8UAcp8KdPudI+F/hCxvYGtby10ezgngf70ciwIrKfcEEfhXwl/wVr+BXxB+NU/w2HgbwnqPiZdPS++1NYIGEO4w7Q2SOu0/lX6Mqu0YzmjYOccUAfOfwM+CkPiP9jTwj8NviDoUsUc2gJYanpd2MSwtknsfldTgg+oB7V8N6l/wT+/aH/ZQ8fTeJfgP4hGt2Mg2bI5EhuGizkR3EMnySDjqP0r9cAo+lGwZzQB+XD/H39v27thpsfwvhgu2+Q3w0lB/wIZl2A984/CsX4c/8Ez/AIt/H34lL43/AGhfEZgilkV7q0W4E99dIvSIFfkhTt8vQE4HOa/WADeOpH40bO2eKAPlH9v34Rap4p/Y21XwL8PfDkuoXEMunQ2GkaZGCVhiuIzhRnoqr+lZ3/BMH4XeKvhH+zhPofjLQbzw9q39tXMwtL1ArmNlTDYBPBwfyr7A2/zzRt+bNO4Hjf7Tn7Nnh39p74X3/hLXkWG45n03U1QGWxuQPlkU+h6MO4yPTH49eFP2Evjr4L+NXh5L34f6xeafpGvWu/UbZA9u0MdwpMiNu+5tBb2r96j0puzHc0gPzL/4Ki+AvjR8efG3hzwh4J8Ca3q/hHRo/tMl7BGv2e5u5eM5LchF456bjX0x8Ev2DvhN4E+FHhnQ/Enw88MeI/EFtZp/aGp6npUNxPNcN8z5dlJIBJUc9AK+nQmD14pQMUAfMvxk/YQ+EXj34X+JPD2g/Dzwx4a1u8s3FjqumaVDbz21wBujYOqg43AAjPIJr46/4J1fDP43/APxd4y8KeKfh5rth4V8T6bPH9reIGGG9ijfynzu6OCyZ7kpX6utHuOc4o8v/aNAH4W/Av4OftVfs3eP73xZ4K+FWqrqc8MtoW1CwEyeW7An5d45+UV9B/8ADR3/AAUD7/C6P/wQr/8AHa/VHAox70AfKf7EfxI/aA8fS+LR8cPDA8OC2FudLxp4tfN3b/M6O2cYT86+raQDFLQAV+SP7Qv7M3xT8S/8FFNP8baZ4G1e98Jx+JdIum1aGIGERRywmR856KFOfpX63U0rnvQAp4Ffkr/wVB/Zp+Kfxh/aJs9b8G+BtW8RaQmiW9u15ZRq0YkDyFlznqMiv1qPSkK574oAy/D0MlvoOmQygpLHaxK6t1BCAEH8a+Rv+CpXwa8WfGj9n3SNO8GaFceINWsddgu3s7RA0vleVKjED6uufpX2aqhaCN3cigD5K/4JzeBPEvg79lyHwZ458K3fh7ULW9u4JbHUotvnwyc7hycg7iD+NfJfjX/gn78bf2X/AIv3Hjv9ny7XVNN3O1tCJUW5giflreWJ/llQdAQeQATzX60eWCc96XYKAPy1uvjn+39rlm2k2/w1TS7qRSjahHpcaMO24M0hUH35rof2Kv8AgnN4u8I/FmL4sfGS9iufEMM73tppizC4ka6fJM88nTIySFGefpX6Ubc9CRS9s/pQB8Jf8FBf+CfF/wDtMarY+OPBd9aWfjO0tRaXNneEpFfxqSY/nH3XXJGTwRjpgV4f4Q8aft7fBLRLLwz/AMIO3ivT7KPyLee4tYryRUUYUeajgsAOm7J96/V4jNJtA47UAfkJ46/Z0/bB/bf1nSF+JNrZ+FNAs2LxR3fl28FsTw0ghQs7vjjk9u1fph+z58FdI/Z6+Evh7wLocslxaabEfMuZRh7iZiWkkYdtzEnHbgV6WFxnnk96UnA9aAPgb/grJ8GPHPxk8CeALLwP4Y1DxNdWepXEtzHYIGMStGoBbkdTxX0B+xB4R1rwB+yx8PvD3iLTZ9H1qxsnjubG6AEkTea5AIBPYg17xtGTQFwc5yaAHUUUUAf/2Q=="/>
  <p:tag name="MMPROD_54138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H/BQH4bjraa5/4Cp/8AHKP+HgPw2/59dd/C0X/4uvl/4kfsc+PPhzo93qkiWOr6faqZJXsJCXVB1YowBwO+K8MKgCv1DDZDlmLjzUKjkvJ/8A/HcVxBmuDko1YKL80fop/w8B+G3/Prrv8A4Cp/8co/4eA/Db/n113/AMBU/wDjlfnRRXX/AKqYTvL7/wDgHB/rdj/L7j9Fj/wUB+G3a01z/wABE/8AjlC/t/fDfp9m1v8AG0X/AOLr87AoavUvhR+zb41+MVm17otpbw6UrmP7bfTeXG7jqFGCWx3wK5K/D2X4WHtK0nGPdu36HbhuI8yxc+SlBSl2SP00+HXj7TviX4Q0/wASaUsyaffKzRLcqEk4YqcgE9wa6vAxXnnwK8AX3wy+FuheGtRmhnu7BHWSS3JKEs7Nxnn+KvQgcV+aVowjVlGm7xTdvTofrWGlUnRhKqrSaV159SWiiisjqGg1WuJlt4pJX6IpYkeg5NWQKq3tu1zazIuAzoygntkVUbc2pnK/L7p80j/goH8NiATaa7z1/wBDT/45QP8AgoD8Nv8An11v8bRP/i6+XviL+x38QPh3pV3qk0Fhq1haoZZZLCcs6RjqxRgCQOpxXhZQr/8AWr9KwWRZbi488JuXo/8AgH5NjuIMzwc+SpBR9Ufot/w8B+G//Ptrn4Wi/wDxdN/4eA/DX/n11z/wET/45X51UV6P+quD7y+//gHm/wCtmO8vuP0WP/BQH4bdrXXf/ARP/jlIP+CgHw3/AOfTXef+nNP/AI5X52Ku6vWvhT+zP42+Llh/aWjWtvb6VuKC9vJtiSMOoUYJbHTIHWuLE8PZbhYe0rScV3b/AOAdeG4jzPFz9nSipS7JH6X/AA+8bWHxH8KaZ4k0xZo7G/QyRLOoV8BivIGe4PeupHJzXn/wS8CXnw0+F+geG9QmhuLvT4DHJJBnYSXZvlzz/Fj8K9ABy2K/NK0YRqSVP4bu3pfT8D9aw0qkqMJVVaTSv621GycAfyrwf4jftf8Agn4YeML3w1rNvqsl/abDI1rbK0fzKGGCWHY17tKuRgV8S/tNfsneNfHXxG1nxboJsL63uljZbNpzHP8AIgUgZGD09e9ejldDDV6zhipcsbaa21ueTm9fE4egp4SPNK+qtfSx6Af+CgPw2H/Lprn/AICJ/wDHKd/w8B+Gv/Pvrf8A4Br/APF1+d99Zz6dfT2l1C9vdQOYpYZBho3BwVI9QagPUV+iw4XwU1dOX3/8A/MpcV4+Ds0vuP0V/wCHgXw2/wCfXXf/AAET/wCOUf8ADwL4bf8APrrn/gIn/wAcr86aKf8AqrhO7+//AIBP+tmO8vuP0W/4eA/Db/n113/wET/45S/8PAPht/z665/4CJ/8cr86KKP9VcJ3f3/8AP8AW3H+X3H6K/8ADwH4a/8APrrn/gIn/wAcpf8Ah4B8Nv8An31v/wABF/8Ai6/Omij/AFVwnd/f/wAAP9bMd5fcfoqP+CgPw1z/AMeuufjaJ/8AHKnh/b7+GcxCsmsRc/x2YwPyevzjoo/1Uwnd/f8A8AFxdjk+n3H6h6N+2R8KNZ2oPEy2bnHF5bSxfrtx+teneG/HvhzxfAJdF1yw1SM9DaXKSfyOa/HEr+FTWd3Np1ytzazS21wnKywOY3B9iORXFW4RpNN0ZtPzs/8AI9LD8ZVY29tBNeV1/mftPvXHBH507KsByMn3r8w/hr+2F8Qvh/LHFc6l/wAJHpi4BtdU+dgvoso+YH65FfanwY/aj8IfGFBa28zaTrgXLaZekB29426OPpz7V8djslxeBTlJc0e6/Xsfa5fxBhMe1FS5Zdn+j6nt1FRiVScA1JXgn1AzpzXO+NPFNn4F8Map4g1ASNZadbvczLEu59ijJwM8niuj7Vxfxa8JXXjv4b+ItAsZI4rvUrKS2jkmJ2KzDAJxWtJQlUiqnw3V/S5z13ONKUqavJJ29baHif8Aw398N/8An01zHqLNMf8Aoyj/AIeBfDcn/j013/wET/45XzR4r/Yn+Jfhe0luorKy1mOJSxSxuA0mB6IwUn8K8HlheKR45FKurFWVhggjqK/R8LkeWYtN0qjlbsz8pxef5pgmlWgot91ufoh/w8B+G3/Prrv/AICp/wDHKX/h4D8Nf+fXXf8AwET/AOOV+c9Feh/qphO7+/8A4B5n+t2P8vuP0W/4eAfDb/n21v8AG0X/AOLo/wCHgHw2/wCfbW/wtF/+Lr86aKf+q2D7y+//AIA/9bcd5fcfor/w8B+Gv/Prrn/gIn/xyl/4eAfDb/n31v8A8BF/+Lr86aKX+quE7v7/APgD/wBbMd5fcfor/wAPAfhr/wA+uuf+Aif/ABylH/BQD4b/APPtrf42af8AxdfnTRR/qrhO7+//AIAf62Y7y+4/Rb/h4D8Nv+fbW/wtF/8Ai6P+HgPw2/59tb/G0X/4uvzpoqv9VcH3l9//AAB/6247y+4/Rc/8FAfht/z7a5+Fmn/xdJ/w8C+Gv/Prrv8A4CJ/8cr86aKn/VXCd39//AF/rZjvL7j9Ff8Ahv74bf8APnrX/gIn/wAcr174PfGLQ/jT4fudZ0FLtLKC5a1b7ZEEbeFVjgAnjDCvyOboK/Qv/gnlx8HtXP8A1Gpf/RUVfPZ1kdDL8P7ane90tWfS5FnuJzDEqjVty2b0Vtj6hnYRIWIJABJxXzlcft4fDO0uJoZDrG+N2RtthxkHB/i9a+ir0gW0uB/A38q/GPWxnW9R/wCvmX/0M152R5TRzNzVW/u2tZ23uepxDnFbLOT2Nveve67WP0Mf9vz4aIpOzWXx2WyHP/j9Rf8ADwD4bf8APrrX/gIv/wAXX500V9muFcGusvv/AOAfDvi3HPt9x+i3/DwL4bf8+uu/+Aif/HKP+HgXw2/59dd/8BE/+OV+dNFH+quE7v7/APgC/wBbMd5fcfot/wAPAPht/wA+2t/jaL/8XR/w8A+G3/Ptrf4Wi/8AxdfnTRR/qtg+8vv/AOAL/W3HeX3H6Lf8PAfhv/z663+Nov8A8XSf8PAvht/z6a5/4CJ/8cr86qKX+quE7v7/APgD/wBbMd5fcfor/wAPAvht/wA+muf+Aif/AByl/wCHgPw3/wCfXW/wtF/+Lr86aKr/AFVwfeX3/wDAD/WzHeX3H6Lf8PAfhv8A8+2t/jaL/wDF07/h4D8Nv+ffW/8AwEX/AOLr856KP9VcH3l9/wDwA/1sx3l9x+i//DwH4bf8+2t/+Ai//F03/h4D8Nf+fTXP/ARP/jlfnVRR/qrg+8vv/wCAH+tuO8vuPvDxx+374ZfQL6DwzpGpXGpzQtHDJeIsUUbkEBmG4kgZzgda+H9JkaXXbF3bc73UbMT1J3jNUkwG61a0bH9tad/18xf+hivSo5Xh8uoTVFP3t76vQ8uvm1fMcRB1nfl2srb7n7Oab/x5wf7i/wAqKNN/484P9xf5UV+HVvjZ++4f+Eij4qtUuvDepQyqHjktpEZSOCChGK/GiRQryKOikgfnX7O+If8AkA3/AP1wf/0E1+MUv+tn/wB4/wA6/SOEt6nyPy7jNe9Tfk/0I6KKK/TD8rDtX6f/ALGKD/hnbwqSB832o8D/AKepv6AflX5gdq/UH9jH/k3Twj9Lr/0pmr4Pi3/dYf4l+TP0Lg7/AHyXo/0Pd6TApaK/KD9pCiiigAooooA57xlGsvhXVVlRXQ2soZTyCNjcV+NYXYoUelfsz4y/5FjVP+vaX/0A1+Mx/h+lfpPCP/Lz5H5Pxn8cPR/oMooor9KPywAM1+qX7JtusX7P3g3bxm1Zj9TK5P61+WC9M1+qf7KX/Jv3g3/r0P8A6Mevz/i3+BT/AMX6H6Nwb/vM/T9UexUUUV+WH7KN/hqKUZTt+VS/w1FN9ymtzOfws/JL9oKNY/jh44CDaP7VmOPxrz3+Fq9C/aG/5Lj44/7Cs38688X7rV/QOWf7rS/wr8j+bMx/3qr6v8xKKKBya9E8wKKUr9aAv1/KpuAlFLjB6GjbRcBKKMGimAUUUUwCp7a7msp4Z7eaSCeFhJHLExVkYdCCDwfeoKKynTU9GaQqOm7o++/2TP2qZPHcsXg/xdcoNdVR9ivmOPtoHVG7eYAM/wC0M96+tlYkV+K9jfXGmXsF3azPbXFvIssUkbYKOpyGB7HpX6qfs3/FtPjB8M9N1aUquqwj7NfRr2mUct9GGGH1r8m4hyiODkq9FWhLddn/AJM/ZeGs4li4/V6zvKK0fdf5o9booor4o/QSpcruU8DjmvyB+LMKW3xR8XRIu1E1S5AUdv3jV+wUv3TX5AfGL/kq/jD/ALCtz/6Mavu+Ev41T0R+acaK9Gn6v8jjaKKK/WD8fCijGf50HA9u9IqwUUu4etG4etTzxNPZyEopdw9aNw9aXtIh7KQlFLuHrRuHrR7SIeykJRS7h60KA3/66PaQD2Uhp6V+hv8AwTx/5JBq3/YZl/8ARUVfnn35r9DP+CeP/JINW/7DMv8A6Kir47ir/cl6o+14S/375P8AQ+n7/wD49Jv9w/yr8Ytc/wCQ1qP/AF8y/wDoZr9ndQO2ymY9Ah/lX4w606y6xfuh3K1xKwPtvOK8XhD46ny/U97jXan8/wBClRTgo25JxTcj1/UV+l+0R+V8kgopdw9aNw9aPaR7j9lISil4OcHGPWlPtRzoXINooorQzCigDnv+FLtyMggj1qbgJRSkADrRuHrU+0ia+zkJRS7h60bh60e0QeykJV3Rv+Q5p3/XzF/6GKqYHr9KtaJ/yG9O/wCvmL/0MVhX/gyOrDK1eJ+zumf8ecH+4v8AKijTP+POD/cX+VFfztW+Nn9K4f8AhIi8Q/8AIDvv+uEn/oJr8Xpf9bL7s386/aHxD/yA77/rhJ/6Ca/F+X/XTezH+dfo3CG9T5H5lxpvT+f6EdFFFfpx+Th2r9Qf2Mf+TdPCP0uv/Smavy+7V+oP7GP/ACbp4R+l1/6UzV8Hxb/usP8AEvyP0Lg7/fJej/Q93ooor8oP2kKKKKACiiigDD8X/wDIr6t/16yf+gGvxlboPpX7NeL/APkV9W/69ZP/AEA1+MrdB9K/SeEN6nyPynjT46fo/wBBtFFFfpR+VDl6V+qn7KP/ACQDwf8A9eh/9GNX5Vr0r9VP2Uf+SAeD/wDr0P8A6Mavz/i3+BD/ABfofo/Bv+9T9P8AI9hHSlpB0pa/LD9kEPSop+lSnpUU/SqjuZz2PyR/aHP/ABfLx1/2FZv5154n3DXof7RH/JcvHH/YVm/nXnq/dNfv2W/7rS/wr8kfzZmP+9Vf8T/MbSr0pKMGvTPMPqf9kL9n7wj8aNA1688RW1zPJZXiQwmC5aIBSmTwOvNfQR/YU+FZX/jw1D/wPeuO/wCCdNtjwF4muMg+ZqSJj02xD/4qvrlVA4AzX4tnGYYqljasKdRqKeyb7I/c8jyvCVcDSnUpqUmndtK+586t+wh8LWGBZ6ihPQi/fIqpN+wJ8NpQAkmtQYPVbwHP5qa+mQoxR/wKvIWZ4xbVJfee28lwD3pR+4+Tb7/gnf4LmUm08Qa7bt2EjxSL/wCgA/rXGa7/AME55ljLaP4xVn7JeWeB+aMf5V9yeWPQU0jI5Arqp55j6f8Ay9b9Un+hyVOHsuqLWml6Ox+YHjz9jj4keBYZLlNLTX7OPLNPpL+YwA7+WcN+QNeJTwtA7xyI0ciEq6OpVlI6gg8iv2pI2p0z9a+Sf23/AIGaZqvhOfx3pdpHbaxpxU3rwpj7TATgswHVlJB3HtkV9VlXE1SrWjQxKXvaJrv5o+Ozfhanh6Eq+Gk/d1aeunWz8j4GopWGGPGPakr9LPy0euQrEda+p/2AfHEmjfErUvDUkuLXV7QyxozcedFzwPdCfyr5YU7TivTf2Z9Xk0b48+C54zgyX627f7rgqf0NeLnFBV8HUT/lf3rVHv5LiHQxlNr+Zfc9GfrMrbs06o48Hgdqkr8GR/RaK83+rP0r8gfjD/yVbxf/ANhW5/8ARjV+v03+rP0r8gfjD/yVbxf/ANhW5/8ARjV99wl/Gqei/M/NuM/4VP1f5HG0UUV+rH46SfSvt/8AYo+E/g7x18Lby+8QeH9P1W9TU5YxPdwB32hUIGT25NfDw6V+h3/BPn/kj2ocf8xabn/gEdfHcTVJ0sJzQk07rbQ+04XpU62NUKkVJWe6uet/8M3fDL/oSdE/8A0/wpP+GbPhl/0JGjf+Aa/4V6XS5r8n+uYn/n5L72fs/wDZ+E/59R+5Hmf/AAzZ8Mv+hI0b/wAA1/wo/wCGbPhl/wBCRo3/AIBr/hXpmTRk0/rmJ/5+y+9h/Z+E/wCfUfuR5n/wzZ8Mv+hI0b/wDX/Cj/hmz4Zf9CRo3/gGv+FemZNG40fXMT/z9l97D+z8J/z6j9yPMv8Ahm/4Zf8AQkaL/wCAaf4VBefsy/C69j2y+CdJ4GB5duEI+hGK9TyaMmj65iV/y8l97/zF/Z+E/wCfcfuR+Wv7TvwYg+FvxPl0vQLS6fR7q3ju4I9jy+VuyGTdg5AIzyc819R/8E/7W4s/hLrC3EEkDf2zIQsqFCR5MXPPbP8AKvqB7aKTlo0c+6g0sUEcK4jRUB/ujFevi85qYvCRw1SOqtrfex42DyKlgsXLE0pWTv7ttFci1IZsbj/rm3P4V+Mb6bdT3rRxWk255Nigxt1JwM8epr9pSNw55H86pDR7JelnAD7Rr/hUZXmjy3ntG/NbrbYvN8n/ALUdN8/Ly36Xvex4f8OP2R/h34d8MafBqnh211jU1iRrq5vcys0uPmwM4AzkAAdq7M/s3fDMf8yRon/gGn+FelKAowBinV508fiaknN1JXfmz0aeV4SnBQ9nHTyR5n/wzf8ADH/oSdG/8A1/wo/4Zu+GP/Qj6L/4Br/hXpeT6UuTWf1zEf8APyX3s1+oYX/n3H7keaN+zl8MgOPBGi5/69F/wr4W/bT8G6H4H+Kdhp+g6ZbaTZtpccjQ2sexSxdxnHrgCv0xfP45r86P+CgCk/GfT+//ABKY/wD0Y9fUcO4itVxyjUm2rPdtnyHE+Fw9HAuVOmou61SSPmSiiiv2A/FR+FAPrXvn7F/g3RfHXxXvLDXdNtdVs002SRYbuMOisHQBsHvgmvAjgZr6Y/YA/wCSz32f+gVJ/wChpXh53KUMDUlF2dj6HJIRqY2EZq6bW59n/wDDN/wy/wChI0X/AMBF/wAKP+Gbvhj/ANCTo3/gGv8AhXpm40ZavxT65if+fsvvZ+8f2fhf+fUfuR5p/wAM2fDL/oSNG/8AANf8KT/hmz4Z/wDQkaL/AOAi/wCFem5NGaPrmJ/5+y+9j/s/Cf8APqP3I+e/iV+yT8PPEXhTU49L8OWmj6oIHa3vbIGMrIFJXIBwRkYINfnDpNhcprViDbTBluYsgxNwd4z2r9nQoxjAx6VTGi2KMCLSEH18tf8ACvbwOeVsLCVOpeae13sfPY/h6jiqkKlJqDW9lvtYl04f6ND1/wBWvUe1FWwAOgAor5uTu7n1cIcqsZ3iH/kB33/XCT/0E1+L8v8Arpvdj/Ov2g8Q/wDIDvv+uEn/AKCa/F6X/Wy+zN/Ov0PhDep8j8y403p/P9BlFFFfpx+Th2r9Qf2Mf+Tc/CX/AG9f+lM1fl92r9Qv2L/+TcfCX/b3/wClU1fBcW/7rD/EvyZ+icG/75L0f5o92ooor8pP2cKKKKACiiigDD8Xf8itq/8A16yf+gGvxm7fhX7M+Lv+RW1f/r1k/wDQDX4zH+H6V+kcIb1PkflPGnxU/RjKKKK/Sz8qHr92v1T/AGUP+Tf/AAb/ANeh/wDRj1+Vi/dr9VP2Uf8AkgHg3/r0P/ox6/P+Lv4FP/F+h+jcGf71P0/VHsA6UtIOlLX5Yfsoh6VFP0qU9Kin6VS3M57H5I/tDf8AJcfHH/YVm/nXng6GvQ/2hv8AkuPjj/sKzfzrzwdDX9AZZ/utL/CvyP5szH/eqv8Aif5iUDrRQOtegeYff/8AwTr/AOSdeIv+wp/7SSvrYdK+Sf8AgnX/AMk68Rf9hT/2klfWw6V+DZ1/v9T1/RH9E5B/yL6XoPooorxj6EKKKKAGAc153+0Bbx3Pwa8ZxyjKHS58j/gB/wAK9EzivEP2wPG1r4N+B+vrJKEu9Ti/s+2jzhneQ4OPou4114KMp4mmo78y/M8zMZxhg6spbKL/ACPy55IBOeRmilOOMHIxxn0pK/oSnsfzZL4hwOBXoH7PkZk+N/gZR1/teA/ka89r279jjw5Jr/x98OsYvMhshLeOf7u1Dg/99Fa87NZKODqN9Iv8j08qpyqY2ko7uS/M/UWI1IelRouCfWpD0r8BP6RjsQTf6s/SvyB+MP8AyVbxf/2Fbn/0Y1fr9N/qz9K/IH4w/wDJVvF//YVuf/RjV97wj/Gqei/M/OOM/wCFT9X+RxtFFFfqx+Oj/wCEV+h3/BPj/kj+of8AYUl/9ASvzwHYdz2r9EP+CfRA+D17/wBhSX/0BK+K4qf+x/NH3fCf+/L0Z9SjpS00MDRuFfkJ+4DqTApNwoLADNADegoJ96jaUIAWOPrXlkn7UHwsgunt5PGmmrMjmNly33gcEdPWtKdKpVv7OLlbsrnNVxFKhb2kkr92ketDpQRmq1rdR3sEU8LB4pVDow6MCMg1ZyKzN076oWkwKWigoKKKKACiiigAooooAjavzm/4KBf8lp0//sEx/wDox6/Rlq/Ob/goD/yWbT/+wTH/AOjHr6rhr/f16P8AQ+J4s/5F79UfMlFFFftB+FCHpX03/wAE/wD/AJLPff8AYKf/ANDSvmQ9K+m/+Cf/APyWe+/7BT/+hpXg55/uNX0PpMg/36n6o/R0dKWkHSlr8LP6HCiiigAooooAKKKKAMvxD/yA77/rhJ/6Ca/F6U/vZfdj/Ov2h8Q/8gO+/wCuEn/oJr8XpR+9l9mP86/ReEN6nyPyzjTen8/0GUUUV+nH5QOb7q1+n37G0yj9nPwmA44F1xn/AKe5q/ME8gYrYtPF2u6bbR2tprWoWttHwkEF1IiKM5OACMZJP5185nOWSzOlGmp8tnfa/T/gn02R5nHLKsq0o8101a9uqZ+yv2mP++KPtMf98V+Nv/CeeJv+hj1f/wADpf8A4qj/AITzxN/0Mer/APgdL/8AFV8h/qjV/wCfi+7/AIJ9r/rnT/59v7z9kvtMf94Ufak/vCvxt/4TzxN/0Mer/wDgdL/8VR/wnnib/oY9X/8AA6X/AOKo/wBUav8Az8X3f8Ef+udP/n2/vP2S+0x/3xR9pj/vivxt/wCE88Tf9DHq/wD4HS//ABVH/CeeJv8AoY9X/wDA6X/4qj/VGr/z8X3f8EP9c6f/AD7f3n69+LZ0PhvVh5g5tJh1/wBg1+NP3kB7Yrcfx34mkUq3iHVGUjBBvJCCPT71YhbjHb0r6fJcollfPzT5ua3S2x8lnmcxzRwahy8t+t97DKKKK+rPjx69MV+qP7KT/wDFgvBwz/y5k/X949flcQQDXVaZ8UfGGjWMNjp3izWrCxgG2K2tr+WONB6ABuBXy+eZXUzKlGFOXLZ319LH1ORZrTyutKpUi2mraeqP2E81f71J5w/vCvyE/wCF2fEH/odvEP8A4M5v/iqP+F2fEH/odvEP/gzm/wDiq+N/1TxP86/E+8/1zw/8j/A/X3zh7fnTJJFIzxX5C/8AC6fiD/0O3iH/AMGU3/xVKPjR4/OM+NfEPXr/AGnN/wDFUv8AVTEr7S+5i/1woT05H96L/wC0Jtb44+NzuGP7Vm4P1rz3K/3hX6bfAn4X+E/GXwk8M65r/hvTNY1i+sUmutQvrRJZ55DnLO7DLH3Nd5/wof4df9CRoJ/7h0X/AMTXo0+JY4OP1eUG3D3b6dNDzZcLTxr+sxmkp62s9L6n5Fcf3hSgAn7w/Ov11/4UN8PP+hJ0L/wXxf8AxNI3wI+HyDI8E6Fn/rwi/wAK1/1up/8APt/gT/qZU/nX3M8I/wCCd5CfDjxF6/2p0/7ZJX1jvw3Livz9/bD1K8+EfxE0vTPA97ceENOuNOW4mtdFla0ikk8xxvZYyAWwAMn0rwG6+LXjq82mfxnr8u3pu1Kb/wCKrzXklXN5vGQkoxnqk910PQjn1LJ4LBTg5ShpdOyf5n7AmdP7wpPtKD+IV+OzfE7xhIrK/izXHVuobUZSD/49VGbxl4guFAl13UpQOz3chA/M1a4Sq9ai+7/gmb40p9Kb+/8A4B+x91rNnYR77m6ht16lpJFUfqa5PWvjX4E8Pru1HxXpNqB2a8jLfkCTX5GS6jdTnMtzNL/vyM38zUezJJPOetdNPhFf8vKj+St+pz1ONJ/8u4Jerv8A5H6LePP27fh94dhli0X7Z4lvVyEW0iMcOenMjYwPcA18UfGD41+I/jP4gGoa1KI7aDK2lhCT5Nup64zyWPdjz9K89BwOKdnPQcV9Pl+SYbAPniry7vX7uiPlcxz/ABWYR5JytHstF8+4w8miiivpD5YeDwBX23/wT1+HbQ22veM7iMKs5FhZsR1VfmkYH67R+Br5I+H3gLVfiT4x03w7o0bSXV5IAZNvyxIPvyN6BRz+lfrF8OPBWn/DrwbpPh7S02WmnwiJSesh6s592OT+Nfn/ABPmEYUvq0H70t/Jf8E/RuFctlUrfWZr3Y7ebf8AkdcBiloor8sP2Qrzf6s/SvyB+MP/ACVbxf8A9hW5/wDRjV+v03+rP0r8gfjD/wAlW8X/APYVuf8A0Y1fe8I/xqnovzPzbjP+FT9X+RxtFFFfqx+Okgbb0617z8Cv2rb74IeFJtEtfD8OqJJdNcmaW6aMgsAMYAPpXgg6mkxnoK4MXhKOMp+yrRvE9DCYutg6ntKEuWXf/hz7E/4eN6v/ANCdaj/t9f8A+Jpf+HjOr/8AQn2n/ga3/wATXxzRXkf6u4D+Rfe/8z2/9Y8x/wCfj+5H2N/w8Z1f/oT7X/wNb/4mm/8ADxnWB08H2p+t6/8A8TXx3RU/6vYD/n3+LD/WPMf+fj+5H1N4p/b+8X61pM9npmgWGkTSqVF55zzPGCMZUEABueCc49K+YBKXn3ty7uCx65ycn9eaiBwelSRY3pz/ABD+ddlPLsNgqcvYQ5b7/wBM4qmZYnHVoutNu2x+y/g//kWNM/69ov8A0AVr/wAVY/hD/kWdM/69ov8A0AVsfxV+GVP4kj+hML/Bj6ElFFFZnSFFFFABRRRQAUUUUARtX5zf8FAf+Szaf/2CY/8A0Y9foy1fnN/wUB/5LNp//YJj/wDRj19Vw1/v69H+h8TxZ/yL36o+ZKKKK/aD8KD+E19N/wDBP/8A5LRf/wDYKk/9DSvmT+E19N/8E/8A/ktF/wD9gqT/ANDSvAzz/cavofSZF/v1P1R+jg6UtIOlLX4Yf0OFFFFABRRRQAUUUUAZfiH/AJAd9/1wk/8AQTX4vS/62X3Zv51+0PiH/kB33/XCT/0E1+L8v+um9mP86/ReEPiqfI/LeNP+Xfz/AEI6KKK/Tj8mCiiigYUUUUh2CiiigVgooooAKKKKACiiimIKKKKQwooooAKcv8P1ptOTtUVHobUl+8R+sH7MP/JBfBP/AGDY69TPUV5Z+zD/AMkE8E/9g2KvU26iv58xn+81P8T/ADP6Ty//AHWn/hX5Dj0psv3KX+Gmyn92a4z0Hsfnj/wUK/5K1ov/AGCV/wDRslfLNfU//BQn/krWif8AYJX/ANGyV8sV+4ZB/uFP0/U/n3iH/kYT9f0QUUUV9EfMBRRRTEFHQ0dDW94M8Hat4+1+00PRLdbjUrkt5ULyLHu2qWPLcdAayqVI0ouc3ZI6adOVWShBXbML+Kui8DeAtc+I2vwaN4dsJdQvZTghB8kS92duiqPUmvqX4af8E+765kiuvGutR20IOTp+l/M7exlbgfgDX174D+G3hz4baQuneHdJg0216v5a5eQ46ux+Zj9a+IzDielSThhvel36L/M+7yzhavXkp4n3Ydur+XQ4D9nP9njTvgdoTl2S/wDEN6F+236r8uByI488hB+p5Ne3AAc0oAUdMUKufpX5dXr1MRUdWq7yZ+uYbDUsJSjRoxtFD6KKKxOsrzf6s/SvyB+MP/JVvF//AGFbn/0Y1fr9N/qz9K/IH4w/8lW8X/8AYVuf/RjV97wj/Gqei/M/NuM/4VP1f5HG0UUV+rH46FFKOf8A69WrXS72+jL21nc3CA4LRRM4z+ANZTqRp7m8KcqjtEqUVo/8I9qn/QLvv/AZ/wDCj/hHdT/6Bl9/4DP/AIVj9Zo/zI6Pqlb+V/cZ1FaP/CO6n/0DL7/wGf8Awo/4R7VOf+JZff8AgM/+FP61R/mQvqtb+V/cZxGKkj++n+8P50+5sbmywLm2mtiegmiZD+opkf30/wB4fzqatWNWlJxKpU5U60VI/Zjwh/yLOmf9e0X/AKAK2ax/CH/It6Z/17xf+gCtiv58q/Gz+ksL/Bj6D6KKKzOkKKKKACiiigAooooAjavzm/4KBf8AJaNP/wCwTH/6Mev0Zavzm/4KA/8AJZtP/wCwTH/6MevquGv9/Xo/0PieLP8AkXv1R8yUUUV+0H4UH8Jr6b/4J/8A/Jab7/sFSf8AoaV8yfwmvpv/AIJ//wDJab7/ALBUn/oaV4Gef7jV9D6TIf8Afqf+JH6O0UUV+GH9DhRRRQAUUUUAFFFFAGV4h/5Ad9/1wf8A9BNfjBL/AK2f/eP86/Z/xD/yA77/AK4P/wCgmvxgl/1s/wDvH+dfo/CO9X5H5Zxn/wAu/n+hHRRRX6Yfk47d8uK+1f2eP2S/A3xQ+EmheJNaiv8A+071Z/Oa2ujHG2yeRFIXHHCLXxSeTxX6g/sZ/N+zj4S/7e//AEqmr4rijE1cNh4SpScXzLb0Z9zwthaOKxUoVoqS5W7PvdHO/wDDBXwx/wCeOq/+Bv8A9aj/AIYK+GP/ADx1X/wN/wDrV9K4/wA5o/AfnX5p/amN/wCfsvvP1X+xcD/z6X3HzX/wwR8Mv+eWqf8AgZ/9jSf8ME/DP/njqv8A4Gf/AFq+laKP7Uxv/PyX3h/YuB/59L7j5q/4YJ+GP/PLVv8AwN/+tR/wwT8MP+eWrf8Agb/9avpfAowKP7Uxn/P2X3h/YuB/59L7j5c139hr4aabo17dRw6p5kEDyLm+bqqkjt7V+d+4sF3DnrX7L+Lxs8L6sP8Ap1l/9ANfjP1/KvvuFsVWxLqe2m5Wta5+ccV4OhhJQVGCjdO9vkMooor9CPzgfyK+4fgZ+yF4C+Inwt8Pa/qsWoDUL638ycw3hVSwdhkDHHAFfD69K/VL9lGMD9n/AMGH/p0P/ox6+H4oxNXDUYSpScW5dPRn3fC2Eo4uvKFaCkkr6+qOK/4YI+GH/PPVf/Az/wCxo/4YJ+GP/PHVv/A3/wCtX0r/AJ6Uf56V+cf2pjf+fkvvP1P+xsD/AM+o/cfNP/DBXwy/546t/wCB3/1qD+wb8M1XAi1Xr0+3f/Wr6V5pknSkszxn/Px/eEsnwKX8NfcfnH4v/aQ8e/BTxVq3gXwze2UGgaDcvYWUdzaiWRYlPAZzyx96yP8AhuL4sf8AQS07j/pwT/GuE/aHz/wvHxz/ANhWb+defFvm9q/WMHlmDr0IVKlJOTSbdlq2tWfjuLzXF0K86VOo1GLaSu9Enoj3z/huX4s/9BLTv/AFP8aX/huP4sDrqem+3+gJ/jXgG2lC812f2NgP+fcfuRw/21jv+fsvvZ9r/B3wFZftj6XfeKfiJPcz6pp0/wDZ0Dac4tk8oKH+ZQDk5c816GP2A/hi2Tu1vH/X/wD/AGNYP/BO3/km/iUY3H+1v/aSV9YqnJYggmvyzMsXXwuLqUaM3GMXolokrdD9dyvAYbF4SnWrwUpyV22rtvzZ82n9gH4Yno2t/jf/AP2NeN/tOfsiaL8MPA6eI/CRv5I7OULfxXU/mkRNgLIvAxtbAPs3tX3yeKzdZ0e11/Sb3Tr6FLmzu4mgmif7rowwwP1BNcuGzfF0a0Kk6jaT1Te6OrF5FhK9CdOnTUZNaNLZ9D8YlYqaTb8ma7n4zfDS6+E3xB1fw3cK5hgkL2czD/XW7HMbflwfcGuEr9ww1WFelGrB3i9Ufg+Iozw9SVKorSi7P5BWn4f1y78Ma5Yaxp05gvrGdJ4JFP3WU5H4HofrWZSqcGqqwVSLjJXTMqdR02pR3R+vXwe+I1p8Ufh7pPiK0KILqL99DuyYZRw6H6Nn8MV3BGTX56fsKfF8+GPGkvg3UJ9um62TLZhzxHdKOg/31GPqor9CVbAFfhOa4N4HFSp/Z3Xp/wAA/oLJcwWPwkKn2lo/Vf5k3UUtFFeSfQhRRRQBXm/1Z+lfkD8Yf+SreL/+wrc/+jGr9fpv9WfpX5A/GH/kq3i//sK3P/oxq+94R/jVPRfmfm3Gf8Kn6v8AI42iiiv1Y/HRw6Cv0M/4J/Qq/wAIb/coP/E0l7Z/gSvz0/hFfod/wT4OPhBf/wDYVl/9ASvjOKNMH80fccKxTx0b9mfTn2KL/nmv/fIo+xRf881/75FWeKOK/I+aR+2+xpdit9ji/wCea/8AfIo+yRDpGv5CrPFHFLnYvY0+xz+veE9M8R6Zc2N9p9veW06NHJHNGrAqRg9RXxbcf8E7tdN7K9v4ssEtjLujRrR9wXPAJz1A4r7w3e3NNI4rtw+ZYnCKSpysnv1PNxWU4TFuLqQ1W1tCjolgdK0i0tGYMbeFIiwGAdqgZ/StPrTaM4BNcDfM7nrRjyJRQ+iiikWFFFFABRRRQAUUUUARtX5zf8FAf+Szaf8A9gmP/wBGPX6MtX5zf8FAh/xenTv+wTH/AOjHr6rhr/f16P8AQ+J4s/5F79UfMlFFFftB+FB/Ca+m/wDgn/8A8lpvv+wVJ/6GlfMn8Jr6b/4J/wD/ACWm+/7BUn/oaV4Gef7jV9D6TIf9+p/4kfo7RRRX4Yf0OFFFFABRRRQAUUUUAZXiX/kBX/8A17yf+gmvxgl/1s/+8f51+0HiH/kB33/XCT/0E1+L0p/ey+7H+dfovCHxVPkflfGv/Lv5/oMooor9OPygO1fqD+xj/wAm5+Ev+3r/ANKZq/L7tX6g/sY/8m5+Ev8At6/9KZq+D4t/3WH+Jfkz9E4N/wB8l6P80e70UUV+UH7OFFFFABRRRQBh+L/+RX1b/r1k/wDQDX4ynoPpX7NeL/8AkV9W/wCvWT/0A1+MrdB9K/SeEN6nyPynjT46fo/0G0UUV+lH5UOXsa/VX9lH/k37wb/16H/0Y9flUvYV+qv7KP8Ayb94N/69D/6Mevz/AIu/gU/8X6H6Pwb/ALzP0PYaKKK/LD9kEPSop+lSnpUU/SmtzOex+SP7Q3/JcfHH/YVm/nXng6GvQ/2hf+S5+OP+wpN/OvPB0Nf0Bln+60v8K/I/m3Mf97qf4n+YlA4IooHWvRPLPv8A/wCCdf8AyTrxF/2Ff/aSV9bDvXyT/wAE6/8AknXiH/sK/wDtJK+th3r8Izr/AJGFX1/RH9E5D/yL6foPooorxD6E+WP23/g23jXwIviqwi36voKs8gReZbU8uP8AgP3h/wAC9a/PAjjPb1r9p72zjvLWWCZFkhlUo6MMhlIwQfwr8p/2iPhRJ8IPiZqOkIjDS5z9r05yDgwMT8ufVTlT9K/SeFsxvF4So9VrH06o/JuLMs5JrF01o9JevRnl1FFFfpR+WlvT7+fS7+2vLWZ4Lq2lWaKWM4aNlIKsPcEA1+sHwF+KcHxe+G2la+mFvGTyL2JT/q7hOHH0P3h7MK/JYrzX0Z+xR8Yf+Ff/ABH/AOEev59mj6/th+c/LHcj/Vt7bslT9Vr43iTLvrOH9rBe/HVenVfqfc8MZm8JiVSm/cno/J9GfpVRUfmZOPWpK/Hj9yCiiigCvN/qz9K/IH4w/wDJVvF//YVuf/RjV+v033D9K/ID4w8fFfxgP+orc/8Aoxq+94S/jVPRfmfm3Gf8Kn6v8jjqKKK/Vj8dH/wiv0P/AOCfP/JIL/8A7Ckv/oCV+eH8Ir9Dv+CfH/JIL/8A7Csv/oCV8XxT/uXzR91wn/v69GfUw6UtIOlLX5AfuIUUUUAFFFFABRRRQAUVGz4BPpSGTBzn8KCeZEtFMR94z7U+goKKKKACiiigCJ+gr85v+CgP/JZ7H/sEx/8Aox6/Rl+gr85v+CgP/JZ7H/sEx/8Aox6+t4Z/39ej/Q+K4s/5F79UfMtFFFfsx+Eh/Ca+m/8Agn//AMlpvv8AsFSf+hpXzJ/Ca+m/+Cf/APyWm+/7BUn/AKGlfP55/uNX0PpMh/36n/iR+jtFFFfhh/Q4UUUUAFFFFABRRRQBl+If+QHff9cJP/QTX4vTf62T/fb+dftD4h/5Ad9/1wk/9BNfi9N/rZP99v51+i8IfFU+R+V8a/8ALv5/oMooor9OPygO1fqD+xj/AMm6eEfpdf8ApTNX5fdq/UH9jH/k3Pwj9Lr/ANKZq+D4t/3WH+JfkfoXB3++S9H+h7vRRRX5QftIUUUUAFFFFAGH4v8A+RX1b/r1k/8AQDX4yt0H0r9mvF//ACK+rf8AXrJ/6Aa/GU9B9K/SeEN6nyPynjT4qfo/0G0UUV+lH5UOHSv1W/ZR/wCTfvBv/Xof/Rj1+VAzX6r/ALKP/Jv3g3/r0P8A6Mevz/i3+BT/AMX6H6Pwb/vU/T9UewUUUV+WH7IIelRzdKkPSo5ulNbkT+E/JD9ob/kuPjj/ALCs38688HQ16H+0N/yXHxx/2FZv5154Ohr+gMs/3Wl/hX5H815j/vVX/E/zEpV60lA616J5h9//APBOs5+HfiL/ALCv/tJK+th3r5I/4J1f8k48Rf8AYV/9pJX1uO9fhGdf8jCr6/oj+ich/wCRfT9B9FFFeIfQkEnU/SvAP2wvhAvxM+GE97ZQCTW9DVru02jLSR4Bli/FVyPdRX0Fjnrio5Yw0Z4BHpiujDYieFrQrQ3i7/8AAODF4WGMoTozWklb/gn4pEDA96Zk17j+1n8Iv+FUfE64ksodmiayWvbMqPljYn95F/wFjkezCvER/qzX75gcVDF0I1oPSSufzrjcLPB150ZLWLsMp6SvE6OjFHQ7lZTggjnI9+BTKK7Jw546nHCbpu6P1Q/Zi+LqfFv4Y6ffSyhtYscWepJnnzVHD/Rhhs+5r2TAr8w/2QPi4Phf8Ure1vJ/L0XWwLK5LfdSTP7qQ/RiQT6OfSv04jffjB+vNfhmdYD6hi5RS92Wq/y+R+/ZBmP1/Bxcn78dH+j+ZYooorwj6cgm+630r8f/AIx/8lX8Yf8AYWuf/RjV+wE33W+lfkB8Yf8Akq3i/wD7Ctz/AOjGr7vhL+NU9EfmvGf8Kn6v9DjaKKK/WD8eJO3+NfZ37HPx48C/DD4ZXml+JNci03UJNRknEDxux2FVAPyg+hr4tBxTmLN82a8rMMBTzKj7Go2ldPTyPZyzMamW1lWppN2a18z9Sf8AhsL4S/8AQ3Qf9+Zf/iaX/hsH4Tf9DdB/35l/+Jr8s8mjJr5j/VPDfzy/D/I+t/1yxX8i/H/M/Uz/AIbD+Eo/5m+3/wC/Mv8A8TSD9sP4SH/mb7f/AL8y/wDxNflrzSZPqaX+qeG/nl+H+Qf65Yr+Rfj/AJn6mf8ADYPwm/6G6D/vzL/8TR/w2D8Jf+hug/78y/8AxNflnk0ZNP8A1Tw388vw/wAg/wBcsV/Ivx/zP1N/4bB+Ev8A0N0H/fmX/wCJo/4bC+Ev/Q3Qf9+Zf/ia/LLJoyaX+qeG/nl+H+Qf65Yr+SP4n6H/ABg/bS8D23gnV7TwprM2pa3dWkkVo1tA6LE7LgOXYADbnOOvFfIXw0+KXjS8+IvhW2uPF2tTwyanbxyRvfyFXUyKCCCeRivMsLs6810nwp/5Kf4S/wCwrbf+jFrvp5LhsDh6iSvdN3dm9vQ86eeYrMMVTlJ8qTSsrpbn7EQACMYqX+GoofuL9Kl/hr8bZ+5U/gQ6iiikaBRRRQBG1fnN/wAFAf8Aks2n/wDYJj/9GPX6MtX5y/8ABQP/AJLRp/8A2CY//Rj19Xwz/v69H+h8TxZ/yL36o+ZaKKK/aD8KD+E19N/8E/8A/ktN9/2CpP8A0NK+ZP4TX03/AME//wDktN9/2CpP/Q0r5/PP9wq+h9JkP+/U/wDEj9HaKKK/DD+hwooooAKKKKACiiigDI11guh6gM5zbycf8BNfjHKCkj5HVm/nXsPjX9rb4meNrSayn1pdNs5VKPHpsKwl1PBBblsY968c5xzn8e9fr3D+V1svU/bNXlbbyPw/iHNqWZygqKdo3363sMoowaMGvtLo+H5ZEg5AzX6dfsZyI/7O3hQI6kr9rDAHoftUpwfzH51+YODXo3w2+PPjb4UQPb+HNZaCydzI9jcRLLCWIwSFI4OAOh7V8vnuX1Mxw6jRaTTvr6WPqsgzCGW4l1Kqbi1bTpe2p+tu4cUo56V5r8AfHGofEX4S+H/EOreV/aV7G7TGFdiZWRl4XPHSvSei1+L1KcqU5U57xbT+R+70Ksa9ONSG0kmvRktFFFSbhSZAFLVK/laG1mlXGURmH4A00uZ2IlLlVzK8ZXUdn4U1mWaRUjWzmZmY4AAQ5NfjWegPryM1674//al+IfxI0+40zUtYW00ydTHNbafCIRKp6hiPmIPcZryP0GOnav13h7LquAhKVVq8rbeX/Dn4jxJmlPMakVSTtC+/W9hlFBBHaivsro+IsTA5Wv1K/ZNnSf8AZ98HFHDBbVkIz0IlcEV+V9ek/Dn4/wDjj4U27Wfh7WTFpzNv+w3MSzQhj1KqRxn2PWvl8+y2pmNCMaLSknfXbax9Xw9mEMsxEp1YtxkradNUz9atwpQeOK84+AnjTUPiH8KPDviHVhENQv4Gkn8ldqbg7LwO3CivR8ADIr8ZqQlSnKnPeLafyP3ajVjXpxqQ2kk16MaF/Oo5WwOozmnO5HSvij9rv9o3xt8PfiJL4X8P38Ol6e9jFObhIA04Zy27DHOOg7V2YHBVMdW9lSte19eyODMsfTwFD2tRNq9tN7nzT+0FNHcfG/xu6MHT+1ZhuBz3rz1m3VLc3Mt5cyTzyPNNKxeSRzlnYnJJPqTUdfvGEp+xowp32SX3I/nnFT9tWnUS3bf3sbQOtGDSge1ddzlUWfff/BO65j/4V94mg3gypqgdlzyA0S4/kfyr6zRjnjmvyB+HXxX8UfCnUJr3w3qslhJMAJoioeKYDpuQ8Hvz1r9If2XPiZrPxY+FltruvNA2oNdTQM1vH5alUOB8vY1+O8Q5dVo15Yq6cJNeq0/4B+1cNZnSr0IYSzU4r5NXPZqKKK+QPvAprHAp1MkJC8UAeK/tSfCqL4ofCrU4oolfVdNQ3ti2MtvQElB/vLkfiK/LdgBnt9a+t/2mv2n/AB74W+JXiXwjpGoW9hpluyxI8Nupm2tGrH526H5jzXyRu3Nk5P1r9e4boV8NRtWa5ZWcfK6Pw/ievRxOJ/cp80bqXm0xlFGDRX2l0fEcsh6MwcMrFGByGU8g+or9P/2VfjLF8XPhtZtdTq+v6Wq2moIT8zMBhZfo45z6g1+YAbGOK6PwN8Qdf+G2uR6v4e1KTT75V2EoAVkX+46nhl6cflXzWc5Wszo2TSnHVN/l8z6fIs0lllbnkrwlo1+vyP2OyGXg5ozgZ6V43+yt8Tta+K3wth1vXjAdQN1NAxgj8tSqEAfL2616F451ifw/4Q1nUrXb9ps7Ka4j3jK7lQkZ9elfi9WhOnWdCXxJ28rn7nSxVOrh1iI/C1fzsbLkDeSeMetfkD8WbmO7+KHiyaJg8Umq3LK3qPMau48V/td/FHxdZvbza+unwSoQy6fbrCSCORuHP61467tIzM2SzHJJ6k1+p8P5XWwEpVK0leSSsj8h4izelmMY06Sdot6vzGUUYNFfc3Pg+WQUUUYNO6FysKKMGjBoug5ZBRRg0YNF0HLIKKMGjBoug5ZBRRg0AZz7UXDlAda6n4Vf8lQ8I/8AYVtv/Ri1y4BrqPhUdvxP8JE/9BW2/wDRi1x4z+BP0f5HoYFf7RT9V+Z+xEH+rX6VMelQwf6tfpUx6V/PT3P6Up/ChaKKKRoFFFFAEMpAC59a/OP9vyZJPjTZqHVnTSYtwB+7mRyM19SftdfFvxB8HvAmnan4ceCO9ur5bVnuI/MCqUY8A98gV+cfi/xjrPjzXbjW9fv5NS1S4I8yeQAcDgKAOAAOgFffcLYCo6v1ptctmvO5+a8WY+l7L6ok+e6flYwaKMEdqMGv1S6PyLlkPI+Svpb9gJ1T40XoJAJ0qXAJ6/OlfM/1Ga1fC/inVvB2t2+r6LezafqUBzHcQthhnqD2IPoa8zMMO8ZhalKLs5KyPVy3ErB4mFWauou5+zasD1IzT8cc18qfsc/H7xf8XdS16w8ST2l0unwxSRTQQCJyWJB3Y4PT2r6sFfhOJwtTCVXRq2uux/QOBxlPG0I1qd7PuPooormPRCiiigAooooA+fv+GH/hR/0A7n/wOl/+Ko/4Yg+FX/QEuP8AwOl/xr3/ADRmvR/tLF/8/Jfezx/7JwX/AD7j9yPn/wD4Ye+FP/QFuf8AwNl/xo/4Ye+FP/QFuf8AwNl/xr6AwaMGl/aWL/5+S+9h/ZGC/wCfcfuR8/f8MPfCn/oC3P8A4Gy/40v/AAw98KP+gJcf+Bsv+Ne//N6frR83p+tP+0sX/wA/Zfew/sjB/wDPtfcjmvA3grTPh74ZsdB0aJoNOs1Kwxs5cgFix5PJ5JrpOgpCu3B7CgvjNefJylJyk7tnqQhGnFQgrJaIlopKWkaCAYqGaBZ43jflXUqR7VPSE4oFufP/APww98Kv+gLc/wDgdL/jTf8Ahhz4Vf8AQFuf/A6X/GvoDaaT5vSvQWYYpf8ALx/ezyXlWDe9NfcjwE/sO/Cg/wDMEuP/AAOl/wAaP+GHfhT/ANAS5/8AA6X/ABr3+in/AGli/wDn5L72L+ysF/z6j9yPn/8A4Ye+FP8A0Bbn/wADZf8AGl/4Yf8AhT/0Bbj/AMDZf8a9/wCfSjn0pf2li/8An5L72H9k4P8A59r7jm/A/gzTvAHhuw0HSIjBptkhjhjdi7KCSx+Y9eSa6MfLSEbcHsKTdyfWuCTcpOUnds9SEIwioRVktEIwJxgjjrmvKPiJ+zP4B+KPiM654i02e51HyUg8yO6eMbFzgYU+5r1oj5aRRxiqo16lCXNTbi+60M69CniIclWKkuzV0eA/8MO/Cn/oC3P/AIHS/wCNH/DDvwo/6Alx/wCBsv8AjX0Dg0YNdv8AaeL/AOfkvvZ5/wDZGC/59R+4+f8A/hh34U/9AS5/8Dpf8aP+GHfhT/0BLn/wOl/xr3+in/aWL/5+S+9h/ZOC/wCfcfuR8/D9h/4TsONGuf8AwNl/xr1H4b/DfRPhb4cTQ/D9s1rpySvKsbytIdzHLctzXXDK+1Kfriueti69ePLUm5Ls2b0MBhsPLnpQUX3SsSUUUVzHohTXXcpAp1FAHivjb9lX4e+PvEl7rusaVPPqN4ytNIl1IgJChc4BwOAKxm/Ye+FOP+QJP/4Gy/417+QCfemdRyc13Qx2JpxUY1GkvNnlTyzCVJOc6abe7sjwT/hh34U/9AW5/wDA6X/Gj/hh74Uf9AW5/wDA2X/Gvf6XJq/7Rxf/AD8l97I/snBf8+o/cj5//wCGHfhT/wBAS5/8Dpf8aP8Ahh74U/8AQFuM/wDX9L/jX0Bk0ZNH9o4v/n5L72H9k4L/AJ9R+5HH/Dj4a6H8KvDi6JoMD22nLI8oV5WkO5upya29Z0u317Tbqwu03211C8EqgkEowwwyOnFaJTcf9mlCDt0rz5VJzm5yd29b9bnoRpQhTVKMbRWluljwEfsPfCnjOi3BI4/4/pf8aP8Ahh34Uf8AQEuP/A2X/GvoHcfSjcfSu/8AtLFf8/Jfezz/AOycH/z7X3Hz9/ww98KP+gJc/wDgdL/jR/ww98KP+gJc/wDgdL/jX0Dg0YNP+08X/wA/Jfew/sjBf8+19yPn7/hh74U/9AW5/wDA2X/Gl/4Ye+FP/QFuf/A2X/GvoDBowaX9pYv/AJ+S+9h/ZGC/59R+5Hz/AP8ADD3wp/6Atz/4Gy/40f8ADD3wp/6Atz/4Gy/419AYNGDR/aWL/wCfkvvYf2Rgv+fUfuR8/wD/AAw98Kf+gLc/+Bsv+NH/AAw98Kf+gLc/+Bsv+NfQGDRg0f2li/8An5L72H9kYL/n1H7kfP8A/wAMPfCn/oC3P/gbL/jR/wAMPfCn/oC3P/gbL/jX0Bg0YNH9pYv/AJ+S+9h/ZGC/59R+5Hz9/wAMOfCn/oCXH/gdL/jUcn7C/wAKpGz/AGVer7LqEuP519CbTRtNH9p4z/n5L72H9k4L/n0vuR87/wDDCvwsH/MNv/8AwYy/41c0T9i34ZaDrFjqdpp16t3ZzJcRM19IwDqcgkZ55Fe94oABoeY4qSs6jt6sccqwcHdU19yFRdmafRRXnnrhRRRQAUlLRQBwnxO+E/h74u6Lb6Z4ktXu7SCcXCJHM0ZDgEA5X6mvN/8AhiH4Ud9Gufb/AE6X/GvfiPl6Uh6dK66ONxFCPLSm4rsnY86tgMNXlz1aak+7V2eBf8MO/Cn/AKAtz/4HS/40f8MPfCn/AKAtz/4Gy/419AbTRtNa/wBp4v8A5+S+9mH9k4L/AJ9L7kfP/wDww78KP+gJcf8AgbL/AI0v/DD3woHTRLgf9vsv+Ne/0U/7Sxf/AD8l97F/ZGC/59R+5Hmnwt+Ang74P3l/deGLCW0mvkVJjJcPLuCkkcMeOtekA8Hig8e9O3cVwTqzrTcqjbfdnpUaFOhBU6UVGK6JWRJRRRUm4UUUUAFFFFABRRRQAUUUUAFFFFABRRRQAUUUUAFFFFABRRRQAUUUUAFFFFABRRRQAUUUUAFFFFABRRRQAUUUUAFFFFABRRRQAUmBS0UAFFFFABRRRQAUUUUAFFFFABRRRQAUUUUAFFFFABRRRQAUUUUAFFFFABRRRQAUUUUAFFFFABRRRQAUUUUAFFFFABRRRQAmBRgUtFABRRRQAUUUUAFFFFABRRRQAUUUUAFFFFABRRRQAUUUUAFFFFABRRRQAUUUUAFFFFABRRRQA1ucV+Q37LH7QnxL8Sf8FHLXwhqvjjW9S8MHWNZhOl3NyWgKR2t0yKV9FZVI/wB0V+vR6V/P14P1X4iaL+3TrN98KrCPU/HsOt6sdOtZkV1fMc4l4YgHERkPWmgP6BFOBzXxx/wVL+Inif4Z/szwax4T1y+8Pap/b9rCbuwlMchQpKSuR2JA/IV4Wfi3/wAFDj/zIlh/4AW3/wAcrwf9s7x1+1h4i+D6W3xo8MWukeEBqcEguYbWGNvtID+WMo5PQv2pAfbn7BHxI8VeN/2H9a8S+Idf1DWdejOqFNQvJjJMuyMlMMfQ9K+Bf2WPEH7Sn7V/ivU/Dvhn4x6vpt3ptl9tkfUdRlCMm8JgbQTnLV9r/wDBNr/lHhrv/cY/9Fmvzt/Ye+NXxG+CXj7XdV+G3ghvHWqXWnC2uLNYJZvJi8xW34j56gDNUB9qf8MT/tm/9F8/8qdx/wDEV7d+yV+zx+0D8LPiVdav8Ufif/wmHh97B4I7H7ZLNtmLAq+11A4APNeG/wDDwf8Aat/6N4k/8Fl7X0f+xl+0b8Xfjnq/iW3+Jnw2fwJa6fBFJZym1nh+0MzEMP3nXAweKkD6M8a+LtO8B+E9Y8RavMLfTNLtZLy4lY4wiLk/ielfhL4r/aw/aC+IUnjX4j6R408QaZ4WttVRJYrG7aOCx89nNvGF6AYQj8K+6P8AgsD+0EfBvwu0j4YaZcsuq+KW+1X6xt8yWMbcA47PIMe4Rq2v2X/2O7G7/wCCfWqeCNXihtde8d2MmqyySkBoZ2AazJ6/c2xk/U+tAH0X+yB8dof2jPgJ4X8Z7l/tWWH7LqsKYGy8j+WXjsGPzgejj0r59/4K2/FXxf8ACf4Q+Cb7wh4j1Hw5e3WutDPPp8xiaSP7PIdpI7ZAOK+Y/wDgkt8bLr4V/GzX/hJ4idrO2153WK3nOPI1KDKsn1ZVZceqrXuP/BbPn4I/D/28RP8A+k0lPqB9H/8ABPvxfrfjz9k/wVrniLVLrWdYuluDNeXkm+WTE7gZbvwBW/8AtY/Dn4ifE74Vf2L8MfFB8JeJ/tsMw1Hz3hHlLneu5QTzxxXEf8EyP+TK/h9/uXP/AKUSV9TUgPyc+LH7OP7XHwf+G3iTxtq/x1luNO0Kze+nhtdSnMkir/CuUAzz34ryr9lO0/ae/a0t/EMvhf4z6lpg0ZohMNS1GUby+cbdqn+7X6gft2/8me/Fr/sAz/0r4r/4Ih/8ePxR/wCutn/J6APYfgN8Af2iPg1q3i7xH8SfimfFWir4Yvore0jvZZGhu8I8coDKBlQj8+9eH/8ABJz47/EP4p/GfxNYeLvGmseIrK30USxW2oXTSojeao3AHvjjPvX6bfEk4+HXio9MaVdf+iWr8Ff2IfEXxr8M+Pdan+COjw6z4hk08JdxzwxyBIN4OcOwA5xQB/QdkV+cv/BXj4xeNvhNafDl/B3irU/DTXkl2tx/Z05i80AJjdjrjJ/Ouc/4W5/wUO/6ESx/8F9t/wDHK+Vv26vF37RPii08Ir8dvD9vosMLznTGgt4o/MYhd+djH/Z64poD9fP2NvEOp+Lv2W/hnrWtX8+qare6NDNc3l05eSVznLMT1PvXtdeD/sJf8me/CX/sAwf1r3ikB+Ov/BRT49/FLwZ+2BeeF/CXj3WtA06e1sUhtLS7aOFHkUDO0dOTk16aP2LP2yygYfHwEEbh/wATO4/+Ir5y/wCComp/2N+3Rc3/AJZm+yWumz+WDgttUNgH3xivpRf+C0NnEEQfBjWCFUAH+1QO3p5FAHjPx9P7Xn7F0mjeJde+J15rOiXdz5Ed3BeG7g80KWEcsUijGQCR2OOua+u7P9qbXPjX/wAE5fF3xJsp5fD3iqz064t57jT22eVdRMoMkXcBgQQO2cV8O/tfft93X7Y2m+HfAlv4ft/AOipqKXF1datetKPMwVUyMqDZGNxJwCa+2vEHwP039nz/AIJh+MfCmn6tFr+/Q5dQuNUtm3QXMszIxeL/AKZ42hfUDPeqA+M/2UrP9p39rm38RT+F/jPqWmDQ2hScalqMoL+aHI27VP8AcPWvfP8Ahif9s3/ovo/8Gdx/8RXyf+wp+0L8WfgXY+L4/hn8OW8dpqMls16620032YoJNgPl9M7m6+lfVY/4KDftW4H/ABjvJ/4LL2gD3X9m7wD8Wv2XdB+Ivi743fEQ+NNGt9OjurZVu5Jjb+T5jS4DgAFgUHHpXyDoP7Un7UX7dnxH1jRfhVqEfg7RLUfaGSzkW3WzgLEIZpyC7O3PCjkjgADNfaf7P3jPx1+2D8FfiFoXxc8Ey+AjdltKigW2lhaSGSHJkAl5JDHtxxivhXQv2W/2rP2F/H2paz8N9ObxJps6+Q9zpEa3cV5CpJXzbc/OpHXpxk4JoQHpXin9nD9uP4aaRNr2j/FaXxO1ohnksbbUmeVwoydqSptc9eM5PbNd/wD8E9P+Chmv/Hbxm/w3+JENsPFBgkl03U7eLyTdmMFpYZY+gcKCwIxna2RxXl0v/BUb9oP4dIq+OPg5DGiYE09zYXdnnnnBOVFe4/sf/t1/B749+PbLRP8AhAdP8AePZ97WMv2WBo7t9p3LFOqqyyFd3ykcjPJ6VIHyx+2Z8cPi9b/tweIfAnhH4ha1oFnd39lZWltDeMkELSRRDOB0GWycetex/wDDE/7Zn/RfB/4M7j/4ivlz9ufWNQ8O/wDBRDxBqmk2H9p6pZ6pp9xa2YUkzyrFEVTA5OTgcV9Pn/goL+1aDj/hneT/AMFl7QBo+Hv2Nf2wLHX9Mub/AOOgurGC6ikuIf7TuD5kauCy/c7gEV+kxOO2Qelfnv8AB79tv9pLxt8U/Cmg+JPgc+haDqWow217qJ0+7T7NCzYd8twMDJyeOK+tP2m/jVZ/s+/A/wAVeNbmRBPY2zJYxN/y1un+WJAO/wAxB+gNAH52/t3/ALUXxN8d/tXWPwq+D3iDU9Pk0hf7PdNIuDGbu9YeZMWx2jVdvttevVP+CU/7WWv/ABVtvE/w/wDHWu3WteJNPf8AtCwutQkLzSW5IWWPJ5OxsEegavIv+CQ/wrufHXxY8YfGTxE32l7Dfa2txO3Ml7cHdNIM91Qkf9tK8y+N8d5+wr/wUJPijSI2i0KW/XWIYoz8s1lcEi4i49CZB7YFWB+vv7QOrXmhfA34g6lp9zLZ39poV7PBcQth4pFhYqynsQQDX4+/sq3n7TH7WWra9p3hf4zarpsuj28dxM2pajKAwdioC7QeeK/Wf49a3Y+Jf2XfHmr6bOtzp9/4Vu7u3nU/LJG9szKR9QRX4zfsJftfw/sk694q1ObwheeLf7YtYrcR2l15Pk7XLZYlGznNQB9dXH7Fn7ZscMjRfHdZZApKodVuFDH0zs4ry79nn9tv41/A39pKy+F3xb1ifxBYyaumjahDqLCWa0kkYIksUw5IBZTg5BU9q9WuP+C1VmkEj/8ACndVQbTh5NWXaD7/ALgcfjXhH7J/hKL9uT9tK9+IvirWdI0WS21JNdbw4kzfabsRbTHHCpHzIu1N7ZzjPFAH3x+3V+3PY/smaNZaXpdlDrfjjVomktLSdsQ20QODNNjkjOQFGM4PPFfKfw+8L/ttftYaNB4vHjmTwT4evlMlp5k32FZkPIaOGNS2w9mYjI9eteIftnCX4g/8FJL3RPEGX059d0zSgkmcG1Pkjb9Dub86/cexs4NOtYbS1iWC2gRYo4oxhUUDAUD0AxQB+S3xL1X9tb9i/Tz4p1nxX/wmPhOGRVnuWkGoW8QJwBMrKrxgnjcOMkDOTX3H+xh+2Hon7Wvgae8jgXSPFelbI9V0lZNyoWHyyxnqY2IOO46GvcPGvhXSvHPhfVvD+u26Xei6payWd3BJ0eJ1IYZ7cHOe2K8Y/Z8/Y/8AhL+z34quta+Hq3MOo3dp9lnV9UNwskeQclM9QQOfegD4G0r9oX4mP/wU2j8Gv441tvC//CbtZ/2Sbtvs/kbz+72dNuO1fsFkV+BPxSvvF+lf8FFvEt54BtY73xnD4xmbSraUKyyXG87VIYgHPuRX1yfi5/wUOP8AzIlh1/6B9t/8cpsD6e/4KM+Nde+H/wCyf4o1zwzrF3oer289oIr2ykMcqgzKCAw9RXnn/BJ74m+LPin8EPE2peL/ABBqHiK/g1xoYp9RmMronlIdoJ7ZJr5H/ar+IP7Ymv8AwR12z+LHhO007wO7wm8uY7SCNkIkGzBVyfvY7V9Jf8EWv+TefFf/AGMDf+iY6QH6EDpSMwRST25pR0ry/wDaB+PHhf8AZw+Gmo+NPFVxJHZW5EUFtAAZ7udvuRRg9ScHk8AAk8CgD855/wBof45ftr/tQeIPhv4C8dJ8MPDulS3QhEPyytFA5Qs5X55HY87QQB+FaHw2/aG+Nf7LP7Y2k/Bj4h+NP+Fk6NqlxbW7zMDJLELhR5ckZI3qykjKHIx+Br54u/CPxV+OPjbxX+0T8F/h7qXgnSbGd9QEunXe6SSYH980AIBkPJZ1QEdfpXtX/BLeH4XfEH4s6h4n8dazqGsfHGOaSayi16bMcgxzNATy8yrkENyo5UelgfrmnBx1orwv4UftffDv4z/FPxP8PvDV1fXOv+H3lF0zWp+zOkbhGdJRlcbjgA4J54oqAPd6KKKACiiigAooooAKKKKACiiigAooooAKKKKACiiigAooooAKKKKAEPUV+IH7HZB/4Kp2oI/5jmu9s/8ALpeV+3zLu74ry3w9+zN8LPCPj0eM9G8EaRp3ioSyzjVoISJw8issjbs/xB2B+tAHqS5I5618Mf8ABYof8Yl2xP8A0Mdnz/wCavuhV2jArkviN8MPCvxc0JdE8X6FZ+ItIWZbgWd8m6MSrna2PUZP50AfGP8AwTZP/GvHXf8AuMf+izXwt/wTb/aU8Efsx/E7xNrnji6vbawv9IFnAbK1M7GTzVbBAPAwCc1+2Xg34U+Efh34Rl8LeGtAs9G8Oy+Zv061TbE3mDD8Z79686H7CvwAAA/4VR4c44/49j/jTuB5H/w92/Z5/wCgrr//AIJ3/wAa7r4N/wDBQT4PfHnxVP4f8L6rqQv7eym1CV7+waCJIYhl2LE4GBzXR/8ADCvwA/6JR4c/8Bj/AI1qeGv2Rvg74PfUH0T4eaLpb6hZyafdNbQlTNbyDEkbc/dYcEUgPx91HTtd/wCCkX7beppp929lpN/NIIrtk3jT9LtxtRtvHJGDjjLSGvqgf8EZbvjHxk1EKBgAWR4Hb/lpX3j8M/2ePht8HL+6vvBPg7SvDF7dxCCebT4djyRg7gpOTxkA/hXpY4FO4H4IftW/sweJ/wBg34n+DtZsPEMutQzsNQsNaERhZbqJwXjYZPP3TnPIY+9fS/8AwU4+LGn/ABy/Y1+DHjfS3Bg1fVRPIg/5YzC1kEsZ91cMPwr9IviT8HvBnxh0u207xr4bsPE1jazfaIINQj3rG+Mbh744rmLj9lP4R3/gmy8JT+AdGm8M2V299baW8JMEU7jDSKueCQT+dFwPhL9jP/go/wDB74Efs4+EvBXieXXBrWmLMtwLTTvMjBaV3GG3DPDCvbv+HwP7P/8Az28S/wDgp/8As69nH7C3wB/6JR4b/wDAX/69H/DC/wAAf+iUeHP/AAF/+vSAwP2tfFlh48/YS+IHiPSzIdN1Xws95bmZNr+W6qy5HY4PSvkj/giGf9A+KPp5tn/J6/SPUfh34c1TwPJ4NutHtZ/C8loLBtKdf3JgAAEeP7uBisn4Z/AzwF8GVvl8D+FdN8MLfFTdDT4tnm7c7c89smgDa+JP/JOfFX/YKuv/AES1fkb/AMEWv+S9eLuf+YF6/wDTVa/Yq+tINTsri0uY1mtp42iljfo6MMEH2IJrz74a/s4fDP4OapPqXgnwXpXhq/nh+zy3FjEVd4852k56ZANAHpuBX5a/8FvTiw+FvP8Ay1vP5R1+pdef/E34GeAfjKliPHHhXTvEwsCxthfxl/KLY3bee+BQBw/7CH/Jnnwl/wCwDB/WveKxPCnhbSfA/hzT9A0Kwh0vR9PiEFpZW4xHDGOiqPQVt0AfiB/wUsw3/BQGLIGNuk8HvytftXDoth5Mf+gWn3Qf9Qvp9K8/8afsyfCz4j+Kx4m8T+BtI1rxAPLxqN1DmYbPucg9q9RVAqgDoOKAPy7/AOCz3w70LTvC/wAPfF1ppsFprMl/Pp011bxhDLF5e9VfAGSCpwT0ya7TwLrP9s/8Ecrx3uRcvbeHLu1Zs5KbLpwqH6LtH0xX2/8AEv4TeD/jBo0Gk+M/Dtj4l06CYXEVvfx71SQAjcPQ4JH41R0T4FeAfDnw+vPAmm+FrCz8HXnmfaNGjQ/Z5N5y+Vz3IFAH5H/8Ezv2vvh1+y5p3j2Lx3eajbSaxLZvaCxs2uAwjWXeWwePvr+tfbw/4K6fs84/5C2v/wDgnf8Axr14fsLfAEf80o8N/wDgL/8AXpP+GFfgB/0Sjw5/4DH/ABoA5n4f/tZeDP2w/C3jnw38KNe1bTvElppbPHfz2ZtjbSSBlidWbIJDivgX4T/t7fGH9lb426nofx6bxD4k08Rm1uLG72ia3YNlbiAkBXUj0OCDwa/U74a/s/fDn4MXl9d+B/CGmeGbm+jWK5ksIthlRSSobnoCSa6Hxf8ADrwt4+tVtvE3h3S/EECjCpqNnHPs/wB3cCV/CgD4+1//AIK3/s/SaNOVXX9Xl2EjT5NJA8w4+6S7bRXwj+yD8Mdb/aT/AG1bLxz4U8NN4X8Had4jHiC5a3QrbafCkvmpArABS7YCgD1JxgV+tVh+xh8DdN1L7fB8LPDQuixYs9irqSfVWyP0r1nRdB03w9p8VjpOn2ul2EQxHa2UCwxJ9EUAD8qAPw+/bR8SWXhD/gpHquu6m7xafpus6bd3DxJvdY0jhZiFB5OAeK/QI/8ABXT9nj/oK6//AOCeT/Gvc/GX7J/we+IniW88QeJfh9out63eFTcX13AWklKgKMnPYACsj/hhX4AH/mlHhv8A8Bf/AK9AHlFl/wAFZvgBqF5b2sGp68808ixIP7IflmIA7+pr5Y/4LAfHGfxl8QfDnwf0JmuE0opeX8MJyZbyYAQxYHUqhzj1f2r7+g/Ye+AtrPFPD8K/Dsc0Th0dbY5Vgcgjn1rdvf2WvhPqXjh/Gd34D0e68VNdi+OrTQlpjOCCJMk9RgflQB8CeEf+CNeqXPhjTbi8+KV3o9/cW8c9zYwWZKQSsoLJnzBnHTPtXnH7Vf8AwS51n4J/CLVPHlj41ufGb6QY2urKa1KMluWwzqd7E7SQSPQk9q/ZpVwSc5rN1nRrLxDpd5pmpW0d7p95C9vcW0wyksbjDKw7ggkU7gfmj+xP+0OnxJ/YL+Knw/1O43674M8P30cKuctLp8kMhiI9djBkPoNnrXEf8EULSC88d/EtZ4Ip1GmWpAkQNj963rX6N+FP2UvhH4El1N/D/gDRtHbU7KTTrw2kJT7RbPjfE/PKnA49hWt8M/gB8OfgzdXlz4H8IaZ4ZuLxFiuJNPi2GVVOQG56A0gOuvPDOk39tLbXOl2VxBKpSSKS3RldTwQQRyMV+I3ws0q2+Ef/AAVJ07RdHB0vTrPxnLZRRfcCQyll8vH93D4Htiv3SIyK8m1f9lz4T6/44bxjqHgTR7rxU1yl42rtCROZlIKybgeo2j8qAPhX/gqR+x34l1nxdF8afAlpcajJDDGusWlipa4haL/V3KKOWAGA2ORjNa/wB/4LA+Ef+ETstL+LWm6npviOziEUup6bb+fBdleN5TIZGOMkYIz0r9KTHx1I9cV5b4z/AGX/AIS/ES9kvPEfw68PapeSMXkuJLBFkkY9WZlALH3PNAHwF+1z/wAFUNC+Ivw/1LwN8H9O1i51LxBCbGfV7iAwtFFINrpDGCWaRh8oPGMnHNeo/wDBLj9kvxN8GNA1Px747t7iw8Qa7ClvYaXdMfNtLUHcWkU/cdzj5eoC88nFfX/gj4B/Dj4ayxzeFfBGhaFcxjCXFnYRrMvGOHxuHHvXf+UMg5OR3oA/D7RyD/wVyjI7+P3/APQzX7i15VH+zF8K4fiCPHKeBtIHi/7V9u/tgQnz/PznzM5+9716rQB8j/8ABU7j9i7xhn/n4s//AEeleXf8EXCP+GfPFeOf+Kgb/wBEpX3F488AeHvid4aufD3irSLXXNEuSrTWN4m6NypypI9iAaofDP4ReDvg9pFxpXgvw9ZeG7CeUzy29gmxHkwBuIyecAUAdqOlfCP/AAVt+D3iX4m/AbRNW8O2s2onw1qLXt7Y26F5Gt3jKNIqj72w4z7MTX3cOBTHiD5BPB6j1oA/MX9hv/gpB8KPhz8CfDXgLxxNeeG9U0CJ7ZLlbVp7e6j3s4fKDKt82CCOo6mvmv8Aaz8Q/Dr9oD476Tf/ALNugeI5vGt1K819Lpds1vDcTdRLDGPnR+CWf5VPX3P65+Lv2Uvg7461NtR174beHNRv3Yu87WKIzt3LFcbj7nJrrvA3wq8G/Daze38KeFtJ8OxuMP8A2bZpC0g/2mUZb8SadwPzK/4JM/GL4efDbxF4n8BeJo5PD3xL1i82jUdUcBLvYSPsgJwY5FbcdrffJ9QBRX6CeKf2Sfg9418TXPiLXPh3oeo65dSCWa/lt8SyOOjEgj5uBzRSA9iooooAKKKKACiiigAooooAKKKKACiiigAooooAKKKKACiiigAooooAKKa5wOAT7Cvn3V/28vgH4f1O803UfidpFrfWkzQTwOkxMcinDKcR9iCKAPoSivnX/h4b+zp/0VXR/wDv3P8A/G61vBH7afwT+JXiuw8NeGfiFpura7qDmO1soEmDysATgZQDoCevagD3SivFfiH+2F8HPhL4suPDXi7x7puha5bKrTWVyspdAwDKTtQjkHPWue/4eGfs6Ef8lV0f/vif/wCN0AfRdFeX/Dn9pf4WfFu5Fr4O8eaLr14eRaW92onb6Rthj+Vej3FwtpbyzStsiiUu7HsAMk0AWaK8e+GH7V/wn+M3iRvD/gnxrp/iLWEha4NparKH8tSAzfMgHGR3717AOlAC0V4/8Sf2rPhR8GvEyeHvGvjWw8P6zJEs6WdykpcoxwrfKhHJB716tbXK3dvFPCweKRQ6MP4gRkGgC1RXmPxF/aW+FvwluDb+L/HuhaFdDra3F4pnH1jXLD8q53wl+2f8DvHV8llovxO8O3F05wkU919nLHsB5oXJ9qAPcKKrQTLPEro6ujDcrKcgg9CD3qzQAUV498T/ANqn4UfBbX49D8beONO8PatJCtytnc+YZDGSQGwqnAODj6V3PgXxzoHxK8LWPiPwvqsGt6JeKXt762YlJACVOM4PBBHNAHUUV4h8QP2xvg18KvGN94X8W+P9N0TX7HZ9psLhZS8W9FdM7UI5Rlbr3FYn/Dw39nT/AKKro/8A37n/APjdAH0VRXzr/wAPDf2dP+iq6P8A9+5//jdb2v8A7Ynwe8L+FvD/AIj1Xx5ptjoniBZZNLvZFl2XaxkK5XCZ4YgcgUAe2UVz3hDxhpHj3w1pviHQNQj1TRdShFxaXkOdkyHowyAccHqKoeN/ip4P+GFiLnxb4o0rw7Awyr6neRwl/wDdUkFvwFAHYUV89w/t9fs+T3Ytk+K+heaTtGWkC5/3imP1r2Dwf478O+P9KGpeGde07xBp/T7Tpt0k6A+hKk4PseaAOkorj/iV8TvDPwk8KXHibxhrEOhaBbSRxzXs6uVRnYKgIUE8sQOlc58KP2kPht8cru/t/AnjDT/EtxYoJLiG0LK8angMVZQcZ4zQB6nRSN9015F43/ao+Ffw68dQ+C/EnjSw0rxTM0KR6XMsplYykCIfKhHzEjvQB69RUaZHXPTua4P4q/HDwP8ABDTbPUfHfiWz8M2N5KYLeW73HzZAMlVCgk8c9KAPQKK86+FHx48A/HSzvrrwF4os/E1tYOsd09pvHkswyoIZQeQDXc3l3FY2s1zPIIoYUMkjnoqgZJ/IGgC5RXkHww/ap+E/xk8TyaB4L8b2HiHWY4WuHs7ZZQ4jUgM3zKBgEj869foAKKKY5I6Z/DvQA+ivnzUv29PgFoep3mnah8TdJtb6znkt54HSbMciMVZT+76ggj8Kg/4eG/s6f9FV0f8A79z/APxugD6Kor51P/BQ39nTH/JVdH/79z//ABuuh8fftefB/wCFmo2Vh4s8eado17e2kd/bwzrKTJBIMpINqHg44oA9por51/4eG/s6f9FV0f8A79z/APxur2gft0/APxRqcOn6f8VNBe6mYKiTytApJ6DdIqj9aAPfKKwdY8WaV4e8NXniHUb6K30WztmvJ73O6NIVXcZMrnK454zXFfCb9pP4a/HS/v7PwF4vsvE11YRLNdRWiyKYUYkKx3qOpGKAPU6KQ9DivG/Ef7Wvwk8H/ERvA2seN9OsPFonitjpciy+YJZMeWmQhXJDL370Aey0Vk61r2neGtNm1HV9QtdLsIRmW6vZ1hijH+07EAV4tqn7ef7P+k6g1nc/Fbw+JlO0iGV5Vz/vopX9aAPf6K4P4efGzwH8V4Wk8G+MNH8SBRuePT7xJJEHqyZ3Ae5FYHxT/af+FfwQ1u20bx140sPDep3MAuYbe7WQs8RYqG+VSMZUj8KAPW6K+df+Hhv7On/RVdH/AO+J/wD43SH/AIKGfs64/wCSraN/3xP/APG6APouiuE+FPxk8F/G3Q7jV/BHiC18RaZbzG2lubUOFWQAEr8wB6EUUAd3RRRQAUUUUAFFFFABRRRQAUUUUAFFFFABRRRQAUUUUAFFFFABRRRQAh6ivwW+CXws8O/Gr/gojdeC/FNpJfeH9T1vWftMEUrRM3lwXMqYZeRh0U/hX70nqK/n38I/CvWPjZ+3LrPgvQfEMnhXVdT1vVfJ1eIuGg8uOeU/cIb5ljK8H+KmgP1J/wCHUf7Oh6+FtR/8G0//AMVXS/DH/gnj8EvhD460jxh4Z8PXlprulSGW1nl1GaVVYqVyVY4PDGvlUf8ABJ34tn/m4G7/AO+7z/47Xsn7KH7CHj34BfF+Dxd4j+K9x4v02Kyntf7Mka4ILOAA/wA7leMHt3pAfCv/AAUY0231r/goLd6fdqXtLubSreVQcFkdY1YZ7cE1+hTf8Epv2dCx/wCKU1DHtqs//wAVX59/8FCB/wAbGl/6/NH/APadfuEWAyaAPxt/b3/4J/aX+zB4csPiZ8MdT1S00q2vooLq0uJ901i7f6qaGYYbG4YOeQSOa+4v2Gf2g9R/aJ/ZNOr69OLnxJpUdxpWo3H8U7xx5SVv9pkKk++TVT/gqV4isNG/Y38V213Iqzalc2lnaoSNzy+cr4A/3UY/SvJv+CQ2i31t+yz48vJYXW31DVbj7KSOJNtuqsR6/Nx+FAHzB/wRu/5Onvv+xeuf/RkdfttX4i/8Eg5k0z9rO7tLt/s91Jod5CkT8MzqyFl+oCk/ga/bgOD34psD8Uf+Cvv/ACd5o3/YGs//AEY9fVv/AAUg/a31b4B/CTwp4N8IXrad4s8UWKySX0JxJZWSoFZkP8Lux2huwRz1xXyf/wAFapk1L9sTS7W2bzriPSbGN4k5YMzsQMepBHFbP/BYfw1qFl8SPhlrU0cn9nXXhdLOJyDtE0UrNIn1xKh/GmB3f7GP/BL7Qfin8PdO+IvxavtUvZteX7baaTbzmImFjlZZpeWZnHzYGOCOTmvXPjJ/wSB+FviDwveN4Al1Lwt4ijjZ7bzbprm2lcDhHV+QCe4NfWH7NPi7SPHPwB8AavokqS6fNotqiCMgiNkjVHjOO6spBHtXo1xcw2kMk0rrHFGpd5GOAqjkkn0FSB+Uv/BM744/Ev4bfFgfBzxpZazceGLp5rWza+glZdMuosnbG7DAifaRjOASpHU1+qPiTXbHwtoGo6zqUy22nafbyXVzMTwkaKWY/kDXzF8Kf+CjXwy+M/xet/h14Y03xDdavc3E0KXb2cYttsQYtIWEmQmFPOO49a80/wCCuX7QQ+HfwVs/h7ptwU1nxexW4Ct8yWMZBf8A77bavuN1AHxB4X8A+If+Cj/7RXxW8U+dPbwWumXepWo6iMqpjsLXp0JAJ46I/c19G/8ABHf48TWtz4n+DetTPDNGzanpUUx5Rh8txCAemCA2PZq4H/gnv+2L8Fv2U/hXqdp4kbWpvFetXxuL2Sy0/wAyOOJBtijDbhnjcx/3q+dvE/x08OeBP2wpPir8KzdpoSawurQ2tzD5DhXObiAqCRtOXA9iKsD9gvix/wAE/wD4NfG7x/qvjTxboF5feINT8s3NxFqEsSv5cSRJhVOB8iKPwr8uv+CmH7Ongb9m34leFNG8DabNplle6U11cLNcvOWkEhUEFunAr9uvBHi3TfH3hHRvEukTrc6Xq1pFe20qnIaORQw/nX5G/wDBaz/kt3gf/sBN/wCjjUoD6v8Ah1/wTE/Z+8TfD3wtq194Xvmvb/SrS6nZNUnUGR4UZjgNxkk18xf8FavhloPwc8E/BLwf4at5LTRNMi1KO1hllMjIpaJjljyeWr9Tfgx/yR/wL/2AbD/0nSvzc/4Lh/634Tf7uo/+0KQHslv+0e/7MH/BNLwD4rs4Y7nXZ9Ht7HS4ZRlPtEhbDsO6oAWI78DvXyT+yP8Asc+KP29tb1j4m/FPxVqUnh5bk2/2oyb7rUJxgukZbiOJN2OBjJwBwTXV/te+GtQ1P/gmb+z/AKvbKz2WlGH7Xtz8oljdUJ/4EMfUivqL/gkt400fXv2TdN0SxniOqaFqF3b39sh+dDJK0qOR6MrDB9QR2qgLlz/wSZ/Z5k01rWPQ9YhlI2i6XVpTID685X9K+Dv2iPgZ8Qv+CZ3xW0PxX8P/ABTeP4c1KQizvGON7Lgva3UY+VwRyDjkZ6EV+3xcLjJ61+bf/BaPxpo9t8LfBXhdriJ9dudWN/Hbg5kjgSNlaTHYFmAHrz6VIG1+2Z8YrP4+f8Ev5fHVnELb+1ZNNee2Bz5M4u41lT6Bgce2K/OT4P3HxJ/Z30jwn8ffCuToy6nLpcskZJjLJtL29wB/DIrcH265Ar6tvfDl/wCHf+CL7G/jaI32sQ30Ct/zyfUE2n6HBP417V/wTD+HWgfFj9h3XfCXifT49S0XU9ZvIbiCT0Kx4ZT2ZSAQR0IFUB9dfs7fHzw3+0h8MNM8ZeHJx5c6+Xd2TODLZXAA3wuOxBPB7gg96/Kz/goQP+Nlfh//AK+dC/8ARiU3SNR8bf8ABKf9qKSxvnuNa+G2uEMwUYj1Gz3YWRR0W4hzz+I6MDWT+2d4w0j4hft8eCPEug3keo6Lqh0C5tbqFsrIjOmPoR0I7EEVIH7fSdMevGD3r8bP23/GF9+2N+3F4Z+Efh25aTRdHvU0NGQ7lEzNuvbjv9xVIz/0yr9Kf2vPjrD+zz8AvFHi5pFXU44Da6ZG3WS7kG2PH0JLfRTX4/fsB/H34cfAf4s+IPiB8TJ9UvNXe0eHThZWvnnzZmzPK5JGG2jaD/ttTQHpP7J3ii6/Yh/b01r4cavcunhvUr9tDkmuPlDIzZs7g9hnKZP+0a/Yjxp/yJ+vZ/6B8/8A6Lavwy/4KE/H34aftEfE7QvHPw6fVbbUxaC11Jb218gs0bZhlUhjzgkf8BFfqb+yh8eU/aH/AGRLbxFPMsmuWmmXGl6uvQrdQxEMx9nUo/8AwOhgfnh/wR//AOTt9c/7Al3/AOjY6/ayvxV/4I/8/tba4f8AqB3f/o6Ov2pJApCQtNYZPTJ7UBgTgGnUDPknXf8AgmL+z/4n13UdY1DwxfyX9/cyXdw41WZQ0kjFmOA2ByTxX5e/HP4FeDvBH7eVh8MdIsZoPCEviDSrB7VrlncxTSRLKN55yQ7c9s1+/FfiJ+1J/wApVNM/7GzQ/wD0dBTQH32P+CU37OqsCPC2oZByP+JtP/8AFV+fv/BXLTLbQ/2jdB021Qpa2Xhiyt4kY5IRGdVBPfgda/cKvxJ/4LHEL+1Xp5P/AEL9t/6HLQgPunSP+CWX7POoaTY3Unha/Dz28cjbdVnAyVBPGa+Xf+Ch/wCwJ8MPgN8FE8ceB1vNFvYNQhtZbG5u2njukkyPl38qy4J47ZzXRWX7PH7es9lay23xWgW2eJGiA1gKAm0YGPK9K+ZP2y/h9+0L8O7jwtL8ddcvfGPh6afdaCLVDJas6jLR5CjY5UnB25wTikB9b/sbeKtd8T/8Eyvihb6xNNdWulWWq2enzTMW2wC33eWCf4VJOB2zXnP/AARB/wCSifFD/sFWn/o16+sfAmreEPGH/BODV7r4d+Hj4e0ObwnqCx6Qr+Y8MyxyCUM55diwJ3Hk9a+Sf+CJd1CnxK+JkLyKssmkWrIhOCwWZskfTI/OgD9ez0r8Pf2rv+UpZ4B/4qHSeD/uQV+4ROK/D39pxhq//BUspZEXbf8ACTaXFtjOfnVYQV+oINNAdH/wVw+KfiDxJ+0hafD6+vZtO8I6PZ2ksMOT5Mkkw3SXLL/ERnYPTyz6mvqv4Y/8Ewf2adb8E6fcWlzd+NvtECv/AGxb6uQJyR95VjO1fp2710P7a3gP9mr40+I4NB+JvjrSvCHjzTYlit7qK+SC8jjkw6JIjAh0O7cAfXgjJr56vf8Agjv4r0Q+d4C+MQt4H+cGeCa3ZgRlTmJyOmOaYGN8bP8AgmD8Q/hT8UdJ8Rfs9XN9PZqDco9xqCQXOnTKwwgfI8xSPb1Br7M1/wDY+8KftOeG/B3ib43eF5R8QLbR4rK+is9ReNI3BJYDyztOWZjn3xX53/FT/hq79ga+0a/1Hx9e3uhXczQ2k329r+zlZRny5I5QSpI5/ka/Uf8AZC+PT/tIfAbw945uLOOwv7nzLa9t4ifLWeJyjlM/wnGQPekwPzZ/4Kb/ALIPwy/Zp8D+CtQ8B6Nc6bd6nqE0Fy895JPuRYwQAGJA5Ne3/sff8E8/gn8YP2bfA3jDxL4evbrXdUs2lupo9SljV2EjrkKDgcAVX/4Lc/8AJNPhp/2Frr/0UtfT/wDwTr/5Mv8Ahd/2D3/9HSUdAPQfgZ+z54L/AGdPDFz4e8DafNp2l3NwbuSOa4eYmQgKTljnoBRXp1FIAooooAKKKKACiiigAooooAKKKKACiiigAooooAKKKKACiiigAooooAaxxzX4jWHwK/aP+EP7VOs/E3wb8K9Wvbu11fUJrF7q1EkEiTCWIsQGGRslJHPpX7dEZoAPrQB+YB/ae/bz7fBmL/wUn/47XdfAz4+ftheJPi54X0vx58Lo9G8I3d4I9Sv103yzDFtOW3eYcdu1foLg+tIUz3NAH4+ft5/s2/GPxn+2HqvjTwX8P9X17TIfsM1re28IeGSSJEOPvDIDDFeiyftPft5NnHwajTPT/iVHj/yLX6fbfekPPcj6UAfjv4l/Z0/a4/bh8ZaR/wALOsv+ET0CydthvkW2tbQHhnjt1Ys7noCc/UCv1J+Cfwj0T4GfDLQfBHh5WGm6VAIxNKB5k7nl5Hx/EzEk/gK9AKAnmlVQvSgD8r/2if8AgnR8TPh18bZvip8AL4GV7x9RTTUnWG5sZ3JLrHv+WSNiT8p7EjBFTn9oD9v02o04fC+Jb3Pl/bhpMf5/6zbn36e1fqPtBJOKOOnPNAH5Z/s4f8E5PiX4/wDjPB8Vf2gNQX7RHdpqLacbgTXV7OhBQSlPljjXA+UHPAGMV9x/tWfsy+Hf2p/hdceFdbzZ3cL/AGrTNTiTdJZ3ABAYDupBIZe4PqBXtQXHc0pGaAPyB8F/Ar9sz9irU72x+H1qvijw3LKZDb2ZS7s5j/z08lyrxse+3H410PjW7/bv/aU0KfwreeFk8GaLejyrp4ljsDIh4IeRnZ9vqF61+rm2lIzQB8dfsNfsD6f+yna3PiHWr+HXvHeoQiCS5gUiCyiJyYos8nPGWOM4A6V8h/HD9m74z/tf/tpf2n4g8Da5oPgGTUE0+C+vkCR22mQsct97hpAGbHXL47V+v5iBpdnuaAPF4P2OfgXbQRxf8Kk8GSCNQoaTRLdmIA6klOTx1r5u/b2/YE8N+Mvgz9u+EfgHSdH8X6PcrcLZ6DYRW0moQt8rxnaBuI4YZ/ukV9900jK+9AHxX/wTHg+J3gn4R33w/wDiT4R1fw//AGFcebo93qMeFltpSS0IOTyj7jj0cAdK8K/4Kt/s5/Ez4yfFfwlqPgnwXqviSxtNGaGeexiDKj+aTtPPXHNfqSF9Tn60hjBGM8UAcp8KdPudI+F/hCxvYGtby10ezgngf70ciwIrKfcEEfhXwl/wVr+BXxB+NU/w2HgbwnqPiZdPS++1NYIGEO4w7Q2SOu0/lX6Mqu0YzmjYOccUAfOfwM+CkPiP9jTwj8NviDoUsUc2gJYanpd2MSwtknsfldTgg+oB7V8N6l/wT+/aH/ZQ8fTeJfgP4hGt2Mg2bI5EhuGizkR3EMnySDjqP0r9cAo+lGwZzQB+XD/H39v27thpsfwvhgu2+Q3w0lB/wIZl2A984/CsX4c/8Ez/AIt/H34lL43/AGhfEZgilkV7q0W4E99dIvSIFfkhTt8vQE4HOa/WADeOpH40bO2eKAPlH9v34Rap4p/Y21XwL8PfDkuoXEMunQ2GkaZGCVhiuIzhRnoqr+lZ3/BMH4XeKvhH+zhPofjLQbzw9q39tXMwtL1ArmNlTDYBPBwfyr7A2/zzRt+bNO4Hjf7Tn7Nnh39p74X3/hLXkWG45n03U1QGWxuQPlkU+h6MO4yPTH49eFP2Evjr4L+NXh5L34f6xeafpGvWu/UbZA9u0MdwpMiNu+5tBb2r96j0puzHc0gPzL/4Ki+AvjR8efG3hzwh4J8Ca3q/hHRo/tMl7BGv2e5u5eM5LchF456bjX0x8Ev2DvhN4E+FHhnQ/Enw88MeI/EFtZp/aGp6npUNxPNcN8z5dlJIBJUc9AK+nQmD14pQMUAfMvxk/YQ+EXj34X+JPD2g/Dzwx4a1u8s3FjqumaVDbz21wBujYOqg43AAjPIJr46/4J1fDP43/APxd4y8KeKfh5rth4V8T6bPH9reIGGG9ijfynzu6OCyZ7kpX6utHuOc4o8v/aNAH4W/Av4OftVfs3eP73xZ4K+FWqrqc8MtoW1CwEyeW7An5d45+UV9B/8ADR3/AAUD7/C6P/wQr/8AHa/VHAox70AfKf7EfxI/aA8fS+LR8cPDA8OC2FudLxp4tfN3b/M6O2cYT86+raQDFLQAV+SP7Qv7M3xT8S/8FFNP8baZ4G1e98Jx+JdIum1aGIGERRywmR856KFOfpX63U0rnvQAp4Ffkr/wVB/Zp+Kfxh/aJs9b8G+BtW8RaQmiW9u15ZRq0YkDyFlznqMiv1qPSkK574oAy/D0MlvoOmQygpLHaxK6t1BCAEH8a+Rv+CpXwa8WfGj9n3SNO8GaFceINWsddgu3s7RA0vleVKjED6uufpX2aqhaCN3cigD5K/4JzeBPEvg79lyHwZ458K3fh7ULW9u4JbHUotvnwyc7hycg7iD+NfJfjX/gn78bf2X/AIv3Hjv9ny7XVNN3O1tCJUW5giflreWJ/llQdAQeQATzX60eWCc96XYKAPy1uvjn+39rlm2k2/w1TS7qRSjahHpcaMO24M0hUH35rof2Kv8AgnN4u8I/FmL4sfGS9iufEMM73tppizC4ka6fJM88nTIySFGefpX6Ubc9CRS9s/pQB8Jf8FBf+CfF/wDtMarY+OPBd9aWfjO0tRaXNneEpFfxqSY/nH3XXJGTwRjpgV4f4Q8aft7fBLRLLwz/AMIO3ivT7KPyLee4tYryRUUYUeajgsAOm7J96/V4jNJtA47UAfkJ46/Z0/bB/bf1nSF+JNrZ+FNAs2LxR3fl28FsTw0ghQs7vjjk9u1fph+z58FdI/Z6+Evh7wLocslxaabEfMuZRh7iZiWkkYdtzEnHbgV6WFxnnk96UnA9aAPgb/grJ8GPHPxk8CeALLwP4Y1DxNdWepXEtzHYIGMStGoBbkdTxX0B+xB4R1rwB+yx8PvD3iLTZ9H1qxsnjubG6AEkTea5AIBPYg17xtGTQFwc5yaAHUUUUAf/2Q=="/>
  <p:tag name="MMPROD_53697PHOTO" val="/9j/4AAQSkZJRgABAQAAAQABAAD/2wBDAAMCAgMCAgMDAwMEAwMEBQgFBQQEBQoHBwYIDAoMDAsKCwsNDhIQDQ4RDgsLEBYQERMUFRUVDA8XGBYUGBIUFRT/2wBDAQMEBAUEBQkFBQkUDQsNFBQUFBQUFBQUFBQUFBQUFBQUFBQUFBQUFBQUFBQUFBQUFBQUFBQUFBQUFBQUFBQUFBT/wAARCAGnAS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wMGnxrtpisWbnmpMg9KsSH5H4VJH8zYFQrnoOlWUTZgmkhhJbk9TxTUhEbA1ZXLLmkeLdzVgJ8jexpv2cZ5pnlngVZ+9gUEFSWNVyO9JGdq4xmrf2XzOaa0YjB9qAI0UFulTMpHSmwr68VdS1+UHqKAM7yzkc1Zhtwy5Jq39jGOOtOW2KdaAIEhRe1PFrnkCpmhxwDVqGPOBQSVFtyoyBUTHYx4zW00aqp4qk9t82fWgorJECuaelv5eWxmrMUYXPpU6spUgCgAhiE0PPWqF0nzBasrvVsKeKiuYWZge9BIlo/kyAnmr9xIs+OgqKO1JVcj5quf2efLz3oIKDW4I4qNYSrDitB4Sq4FRCNjIBigsvWsQWEHvVW6hAbdV6ONgmAM8VBJas3bmnoSjNRRI1RTaWd25atNCYmxU658s7jSKOeubFl5HNVZFc4yMV0fkhWy5yDUL2ySPjAxSuUc+tu2/LDilWzLSE+9bk2nbVzjiq7QlcUwKKwmGnyYVc96tuq45OTULR7zx0qQKrLuqNozVxoto4ppO3tmgDDXvnrUmM9OKiUfNyamUgcGgpCrzUqsQVzyM1GmV6Dip40BYEjiqC5aBG3io+Wb0p5xjCiiNfwoJEEfQ5pw+XmpGXK8UqxDvxQBNb4ZTSy2eVJp8K54Sp9p6GgDPWEKa0YI90Y5xULRjsM1dgxsxigBfLRV5600x5wKPOCsQRSq25gM0EkcsO3B61JD8wAAqRoi3uKnt4do6UANaMqvrURXOARzWisasRxST2g4bFAGe0WzGKljt+5qZoiegyKfwvbmgDMugyA7eKfYKZgAwyas3CqyZxzS25MaggUAWI49smGq9HCDGeelVgTOMgcjvWlbWZNuSBmglmDdb/MwvNT2NsztkirRjDPgLhqv28It8bwOaBFiztFIGRVS+hENx04Na9jtZie1UtbZWU45NOwROevoPnznqaijgdV5XK1ct7VpTuPJHQVdba8JQrg0ipMxLjyWwvcVRZDG24VfmtPLmJ6imTJ5kYwKVhlZ75Wj245qk26Qk5qaWE7iNuKWOHccGkNFZY/XmnqAq4x1rQWxCqM80x7cDtmoGZ7ptPPSqk+7d8oyK07mM7enSqoiB6nFAHL8s1WI4y7AVEsZ6irEPynOK1AsrHx0p6KF60seNvtUmA1AEe4Z4pytu+tPSPnpxT/JABIoAWNgq80xpDnFPSPcuTT4IVkbA60FMtWyhI81ZWPcPU1EtuyoKsQ9ARwKCLgsHzYI4qzDAOmKkjO7HFW7fZuxj6UCKEliGBI4qk0LJJzmui45BA+lVpoY5GwBzQBnQFlzWpbwFlDDGKqLDtJxyO1XrbCqMmggn+zquM1Zjt9689OtZeoawtowRBvkxn6Vbsbxmi3PwG5yxwP8A659qlytoaqLaH+WsZK4zTLjTlRRIGzmryxoSsksscI6AMuM/h1rQjsba6iBjl8xz/nsKn2qL9jJnJtEpXpmp4/LWMLgZrfl0CZlby7dSR6Men5Vky6Y8cmQjJ2KnkfnQqkWKVKUR1jb+YxAAxWtb2rxjBPy1Ut4GgQbQQa0ot0kfvWhhtuQ29hF5pbGTTbq1EkmBxV+1t2ySBk96nFgZmJ+6aB+hmW9u+3C8VXurV1yCOa1/La3kwOlMvFWS3cHh+1AJI5mWTy8qOGpVI27mOKZa20s0z7+gPeppbRwCOq0CIZLZJoS4PArNuG2D5elakg2wmNax3jKyFeooALO0N459BTvs4ikORxWnpMKnIHGah1K3eNioXjPWpZoimLhTlBUTfmaXy8Hpz6UkheNSWTGe9TY0Ksvzfyqsy7TjtUr5bpzUUsDtgmqIOWiA4FXgFC54qnGPmGKuxqv8VUBEJuvpU0cgHJNRyQBulSR2hUZNWBMshNSKp780QxjcM9KtqoznFQBEsJZcdKtWduImz3p0a7unSp1XyyKALG3Kc1Se4KSbFFXGk2pz0qA26O4dfxoJJrRmZsAVprHtUHIBqrZ2+1s528d6lub1IFbb87Dt3pOSjuVGLkPlYW0ZlfkDvnismTVZpGKQxnPuQP51Q1G+uXwyttXOCDUEIduQApXlvQe49v5VzubkdMYKJfS8mUg/MpwMoeQexrTtLrcwBBBIwPqKrQwmZEllHzg4bt14I/OtjR9OjnvrUOC6gszY4xgD+tSqjRTgpFW5002bCV1WSZvmCt0Uf3j6+340y2WaRf3bkvz++x83/ARVzVLprrUbhMYiRAzMPTHB/IfrSL5kcK7FCXMgHH/PNSOAPfH86i99y+WxZs/DsS7ZNQuwhJyIV+Z29z71djuNNsZOPtMq9BmRY8fUdf0rndQuPsyrGC23OPkbDztjOS3ZR/Ssme+FmuBEk07fMsP8C/7Tev41Vyjum1SG4iY2s15Ayjny5Nw/HgVTluL8MDFeyXC4+ZZFII9j1FcY2rTzSMbm+OyNdwjj4UHoAB064/Cn2EgY582df9o8ZrNxKTOsj8RXVspFxAk69dwXaR9Mcf8A666LQdQh1JS0RHuuORXNQlpIFbeJWHzMWUgkeme9LbqbOXz7N2iZTgjtVwquOjMp0VLVHe28SxzDuDWi2nqrBgc5rO8O3sOqxhnIWVRlh6+49q1ruYwMB/DXampK6OCUXF2ZjasoRsAfNWDBvmuHEpwo9a19elX/AFwbBx0rChuluhuz83cUCYk0bKrrF1Jqza2jtDtY81BGxDkgYGauwXgj6jmgi5j3mmyrcZHAqtJYs8mAu41t3l0JB97B+tNsmRWyeWoGZ6wSWce1k2k96ptMSSHO6tzULgy5HH1rEuoSFJHXrUmiKqrE1wDio9QT7QSqnGO1H3T1xVaOfMzHdmnYLlWBAshV+opl1IVfA6VJP/rWYHk1XYsXPOKQjm7fDEDFX2jAXNVI4/Lc+lTK3bNalCt8q561JHJ5nFNVA3FWYbbBBqAHwxnGMVfhtwVxUUf7vtUhmwp5oJHKfL460/b5hyKgiG9varyKseAOeasm5LHamZAD0qeHTl5OcYqe1jYQk44NWI4VVSzcIBzUN2Vy0rsriRLe1eRjtU8DNcveSzXUxaE5cnqvJFaGoRT6lcbN+2NTy39BVvR9Eht5DKY2IXkyMTn9OlcPNzO7O9RsrIz7O3uJ7cC4jWQNyCvU8enrTo4YrOdSzeZG3Bz12ngg1pa34k0502JbYmX+NiOffj/CuYupn1C6DIG3Sc465Pv70wOgabzLExK6iRQxHvxkfqP1q5pNywW4kxtYjC/iyn/P0qx4T8JXV60crqfkOc+3X/H867y38DpGgEcRxnLVzyqJOx1wotq5xs1n5urajG6BUZ0AH+zkDGfTAq1Jpskkck7JuEj9+vQgY/L9K7JfCbG4mBT5sA9O3+c102m+BpbuOJPLwi7e3H1/I0vao1+rtniMugzXVx50ceAqAID27f0rLvPC0sayMxYlhh26V9Of8K7WODLRYbKoNo7Af/rrF1D4bCRsGEMV4C4wv+f8Kz9sjX6qz5pOkG3Ukp8xOdyrmpLewlX95uLKOdxOMV9Az/B2aaIsi7GyAE8sg8+34dq5XxB8LLzSFeYwk448wL06c4q/aoh4aUehx+i6paW6FdzSOpz/AKsBVP1Iz1q/Hpo1MtNlfP6rJbg4Bz0bNZWseFWtx5zK2FJ3BWAI9xkj8s1NoMMlpcRvazuCDu+ZAvfnoSO3Q4p35loY8vLuX7eS40O+V5VYL/Gq9Of41/qK7mxm/ta3XBDMOuO9Nk0238XaIypGIbxOI5gAAHIyQR6EnkHoT+A53wzqkmjXyxygIgkMMsbZ+Rh6f59K1pVOV2Zz1qPMro0fEWnyRwkFeBzXG2Mnl3BU16P4uWZrc+WAcivNnt5ra4HmDBJ4r0o6nlS3NeRTbx5Y9elVGmdGBUZzWq2mPcWaSg7gBUtlaK8J+XJAqiTnLqRk+djirWm6vb7SGGW6VS1yOSR2ULgCobS3SO3+defWkwNK8uVAJX7tZMN75jOHbjtVlUM6sozt9ajj0Ypk9QamxSM+6nXkdj3qnawjzsnJGa1LjR3jXnlagjtwvAPNBTILqEBztqmy81oXUbRru6moVj3jJFAjmZMqB609Iy2CeBUqxrN81S+SOKsdxYVHarMSndnrVWFSsh9KuW5Ac5qBFiNT1I4pksXzZFTrICMCouWY+lNEDoV2KatQLuUmoFU9Ktxx7celUBrxxhrNAGwc1Yt7Zpo0iUZZz3OBgHmqkMnmbIyMLnJPtVjT9St1vJpJHKpD8nB+93wK460re6jrox6sr39uFkCRkYzy6d/YelW5LG0s7PdPdlJiP9THjAGOpJqtdSS3tyGji75UAe3Uk8D8ag1CJYbVg0nzfxeSoJOeoy349KwgjqZxN/Hb6hekxZYHouAc++RXoPgXwG06xyyA4yCFYdKwPD+jpqGrRFY5DHngyHJHPXgV77odhHbQxBRg4/GsK07aI68PTUndlvR9CW0gjVVA9eOtdHYaXF0C8D1/lUdr83ynG30rTtcLIDjivOlJnt04o07HRbdpAzxryeeK6fTbFItyxIvHAOP0rM0tVZBLkjI4rqNNXkMeprn5z04U49i9a6JHLGheMbuPmbtUs3hleoQZ+lbEcYGzPGBxWzaWyyQDcw+h649aV77G6ikcdbeH4l5eNd4OQe5+tM1Pwha6hakmFSVBypUYOa7NdL2y8ZC9uO1WZLcRx4AwzDjFS5NF8sD5X8YfC2OGaWJYNykZUYzlP/rV4F8RPhl/Zduk8KYYzSbu4K4TH9a/QDxVoIlhinEY8xfmHOM+o/nxXlfxC8B21/bzKBujJz0IwTz/AC/lWkK8oM4K2DhNaI+KfDfijVPB+oBTIzREruV84ZfT3+h/Cu91RoNaumv4SpS7iUnaeQ68Z9+CD+VReN/h9JafaLYDlstC54+b0z6GsPwbdBpYreb5HTcjrIeRtB6/kB74r0lUVSPMj52dKVKXKzs4Ha+sYo1clkXGO4x2qlHpSS3GLnkjoaEvG0++t5PuwzHYRj5fY/nx+fpVvU/9WSh+YdMV61CXNE8LEU+WVzN1C6lsZhbRDMZq5p0bBScYJ7VJpelyXn7y4XJ7ZFXo7GRWIC4x0rqOU4/WrF47jL8Bqqw2zSZUDKCuxa1FxIPtQBHaqtxpS2lyrR/6tutQwIYdJha1XAwSPSoptLa3gIAyOoreVoooQqrk4/Ks7UL1VhIJwak0Ryl3IzZQ/wAJ5rPW2beTt/GtLyzM7Ejr61atbcxxOGGfSlcZzlwh3fMOKruvPA4q9fqVY545quHQqM1SFY4+OQKuBxUkbtvA61GY9uCKmiU8E9a0EW0j3LmrMcaMvXmq+4jAHSrFuncUEEqqEGOtWbe1MgznAqsilpMCtWztztAPFAEEcOH2/rV/y0t4xkZNOjjEUhOM0pZXyDQBQkvHhUlRhyGx+WP8Ko+HrF9QvFBBeFd0ju3IGD1/kPxqbWoWjVIkPzyK3fpkj/Cup8P6Wmm6PCg2tPMoIHH/AAEfz/E1w1fiud9H4UQx3U0jtH5TSO5wka5GO2eOw79v5Vn+IfNWJYY13zMMs2cAeo+n866S3s10+GWaZg02Mucn8F9h7Vi6hp7yWct5MCS7YTsAvr788YFZLU2Lvw90krJ5u5X57NnFetWOI0U98YHNeb+Bl2xgrx74wc16PbOvlgjoe3pXn1n7x62HXumnb3TbB+taljcF2HOfbNYdvH5yHHXqB61qWqmNsdyOfSuOTPVpo7XRZC+EbNdtp825F4GegauD0WR4zlDnA9K7DTXAjQNkHqa5WenTO00yP7VIAcqkZAP0xniuosYlhhGBuYc/Suf8MfM2BgN1x2roZGTbId+1lXOKqPcuXYk4aPaDjPU5otbdXY/Nk4wAw96LKN2UHneQSD2NXVYecMDC5wPw/wA/rWiV9zNtrRFLVNKe7t3HTHIANcrqvhkrZncm4uOp9RxXoMcizYDDHp3rK1K0WaNxu3MT0IzWU0rFxve582+OvAceoafJJGmXXlTjmvnfXPD/APwjuuTXHl4j8shyRwzkYx+Rz+FfcGoaLueVSuUbOARnr6V4v8RPAi3mi3you24jyyMfx5+tLD1XCVmcuMoKcOZHypfX8tx4ZtyxIKt5TOvbAPP+fXNdx4c1BNc8P2MwxJcbNk2OfmHGfxGD+NZNj4Za8WewkG0Bj+72/fYA4Gex/SnaDH/wjnidYB8lpfruhfovmL95fx6ivp8POzPisVTuj0mxsVWz+cbRj0qq1izMdj4FaNncCddjDpwRUc6sVkCDaK79TyupkXGnxjJLbn9Kyb4NwOmK3ZJEt4AzLlvWsjUmWXnoanUpLqV4VAjyv3sVm3Ft5hYyLWjFIuw9uKrSSFztHIoKMr7GGYbB0p88qxIUxzWjDbnnPWsTUNyzeuDQBlXluZHPHFQf2aD061o/aA7EbagmulVsUtQOFWEY54xUyxALxU32XatJtK8VsZDVhZQc1btY8A5NMVi0YGKvW8aleRg0ASWdng7jzWzb26kdOlUbVhxg5rRW4WGMEry1AmDQhFZqqWsAaTJ5rRZt8YDDrT/se3aQepoBGJqVmLrW7WEnBKhmPYKK3Y54ppjOOY4yIYV9W6Vlak3k3jlTmWZREvsByfzplxqpsbdQDlFzHCoOMsfvMfp615tX4rHpUtIo3bq+imZAzebtYJGgUnzX9T7VB4kkW0dBMDKqJ9zPDNxgdemcdKZ4JsvtEr6pd8RW8bSR7uOPXH49ff2qLUI5NQumupsqFJbGOnoP896RqjY8Jq8MbbyvmEgtjtkdK7e0kJVEJyAM4ritIA87CnCg5rsdPYKwz96vNq6s9fD/AAm7aM24HHFbVqV3g5JYmsO3YKq7hzir9nBPOw+ZUyeD3rjkepA7DSpRtXYdozXcaXGkkKYbc2MEj19q4jS7VUhETy4Lch8fyr0Hw9pckcOGdXVujYORXNJM9Cm1sdHpM0kSnCqSoAIP8q6mOImzDbQwIyeD+NY1nbskca7VHTJB9K677Pm0iAXYvTtknIqomsrFayh+z2/l4OdoxuyeKQXyjDnIDcAetSzRusIcKWPtz/OscW7/ADZJP8Xc/hWl2tESlzbmn/aSmHCcyDr7VRjumcktuVyD+GO5ohs2hlxkEFc4qf7GZJMA8Y4/wrGVzRWiUZtskavhVPTNct4k0yN5EZFVg37tge6nrn6V2d9YNb4P44GRWJeopXDckelZO6ZbtJWPkDW9Fbw38Q54im6GRs+WeAeen61V+KXhuFrW1urJFjM7ma3Yf8spl52H0z90/wC9nvx3v7QGntp+p2WqIpZd6qwB6jByPyzVHyLXWPDNzaXEpeOZMwSbv9XMvI/Mf09K+gw87xR8Xi6fLNowPDZF/BFcqMF0Vm9M4q1e/u2cryazfC7G3sQz/IxJLqpyN2ecfj+mKuXV4uG2jLN3717cfeVz5yS5ZWMK9LSZGKzGhZpsN0PStlstu45qJlSFcty1PYEZ9xaeWnPArNlk8s/J0FaU1wZSQazLmHYxx3pLzKuuglvcO8hzVK6gKsWPIqzb7EyWODT53SSOkCZgqU899y4rHvFLXDFentW7LGDIxHBrLuUKynIoEzA/1q9cCo/LKnJ5pbcb1xVloDJitTIhhjz0q5DAWFMjh2MK0reM8ECgBltbmHrnNXoxu27uactvu5erCWqKpYn6UE7iybiUOOB2q2uXTJGMU2FlMY4pNVuha6XPLkLtQnnpnFJ7GsUcnfX32i8eduQrGKNR65wTWf8ANeagsMZLBfkMnZQOpH68/Sqsl59ntyCcfKduOxP+cfjV/wAL25jZF7ykKW6fLnk+1ec97nfHsd0sy2Wj21nECGuHDSoo+cRKODn3J6CquqXCr+5AVdz+WHXuAcsT68/yFZlvqZudTvLmNcpEoggVz0AYHP5jNKztc6jEoJPlxnr2OcfnxUSfKjeK5mdXocQS3B7+1dHZuflAPzY7Vz1opjhUZxjitvT5BC+QN7V5j1Z68Uoo6K1u7e32GaZQzfw5Gfyq7b+ILO3bJcZB5bqKwLbQTqMytIjFmPVDWzH8P0nBUuysOR6/n2pqK6mylP7J1dr4y03aqtIJGHIXGCP1rv8Aw54ujvpI44tpjAB3g/TivBb3wPd6exa22tF17gjiotPbVNJZHE+NpyMH7vtQ6aexpGtOL94+yNIvoroIVYA4CkZ6iursrxJI3B5KjAP4dRXyn4M+I15aSol05IJ6nrXtfhXxpDfSgmTOeAM/z/GspR5T0YVFU2PSTJmNQw46ms5Su6QryA3G0Vehk+0Rq20hiMexrKaYWlxIGbKscZ9wKi2hqpJMlYMzjrV62y3y45rj9c8XrpKHHzkDccDtjtXm+tfGrWFkCWMXkYbI3DORn+oqIw1uKVRJH0DOsMtowbBOMZzxXL39gu1/LcNxnrmvH9N+LXizUpVhj0mS4bG5TGhjXHfOQa6K3tfEMzTXF2zWoI3bYei+23pTnTTRMK3Y43476d9q8JmZY/MNu28+6968gs7o2dnsibbbXCqyPn7sigZx+NfQvim2OtaPLYXKqWmgZdyKQG7d+nrXy/pNw8mg3thK6pcWNxJAsefmGOS34k4rqw2i5ex5OOj7yl3H6DqaXd5f27fIxcyqmegPb6Z/mK1Gtm+Uk/hXEWOoCDxBBITyw79weMH8a9AUsygjkEkivoKMrxsfIYiPLO5D9nbcAeDiqGowiOTnk1qlj34NULhDIzbufStvQ5zEY/vM4qC8kRlzjBrQktyjZxmqVxGG4I71IGUwHbimyYWM1oGzG0k1kahuh6dKsq5n3BkMmV6U+SBpgCRg0+3+ZvmHWpIDIpcFflzxWbKRxFsQKvwMpbnpWdCvbNXIMqcGtDM1Y0ik5xzV+0jTjI4FZEMh8wD1rRhYjgUAXC4MwUcrT3x5m0Dg1TVmVjx3rRhRHwxP4UAS/ZgqjA4rD8WEpoN1jjoc/jW483ygAc1h+PFaPwtO6nklc/TcKmWzLj8SPNZrgeWkedzFufcV0ulTGFX5JKx447Ejt9BXG/6y4hGe/wBf89K6HT7jzJ9inG4EbR9P/rCuE70zWsZgux8DIYsUHQ5/z+tbugWbteE8k9M/Qf8A665LTWPnQIOvmjcxPHrivSPDlntiDd261x1pWR34eN2aceNwUnHFaNnePbzA4wM+naks9PaTcVXIFMvElhViBXIj0bNHU6LrGbryY1JbrkV2lvrWnxqIrm6/fqM+TbDe6/7xzgfia8KlvLiORIYnZFclmKnkjt+dLrVnfTeF2mgneFWlUSLHwI1OQScdecc+9aRp87D23s1ex9EWt5Z6nC8dvpsly4yQTeIG6egz2rkNZa1W58m+tbjTmkOFZyGQn2ccfga4H9mfR9LufiW2keI4pL9LiZVtrm3ZmUDBLFsHpj+LtivdPjV4RtfA98kWnXEus6DcLgw3LbpYzjsT94enet5YfkgpXCnXVeXLy6njWoakdFvVjaQOjHKPXpfwx8Vi4vUjZijsewzXjninRZo5AbfzJ7ZGKnIJeJgPut6VoeFtQm0q6tZhlJFIB+tc80uU6aUnGdj748O3AvreNZHLE9Me1L4rgW0tWmACjGWwP1rjfhfrpvrOBsLuYD0FdZ4ohN/ayWqEBpgEBHOM8VxKWlj2HT6ngviTxlC0lxJPdLDaocM7Hk1iaZ8RPD9tIJvsE9xF/wA/E22Ne3Tcw9+1RfET4fXekzNuRbu5RvM2MdoVDnkf3mAHQHvXh3xO+Hur3DmWGC+ljdUe3kWFnjQ/xKVxxXTTgpPc82vOdOPNa59leDfjd4J2xwtItoQhzwrKPYkZ712WpeIdO1jTXlsbiC8tGBG6Fgw+n1rxb4U+G9O8SeE7ufWfClpo1pJHFHBG0ZDySBSJJeQCoJxge3U1z+ieGtV8D+JEaGZpNLklKNGxOfLJO3Prj1q8TBU1aMrkYapOouaULHrN4v2gLIvHOAB6V8rfEzS/+ET+JuuRoNlveRpdR89yCD+ua+s9JtVNptLAjtznvXz3+1ZpQtb7QtXC4J328hx24IB/OuOhP95buaYqHNScux4I8m3WFIP3JOB9Rn8uK9m09l+wRFvvY5rw2zX7R4gtghOZV+XjuDwfp0Fe3afGWhiQjaQoH6V9Nh9mfFYjdEjxiYMV61TlQrwRzWwtoyY29O9Vb23H3t3NdZ55ltIgXawyaoXFujHcKuXEeWzVfPQYzzQBnyRsZOnFZ15biZSCMHtXRyInBXk1Ra3WRjxUuxSOehtCjLkdKvpYtMMj5RVtbbymLEZFNa9iI2qduD0rNs1R5Ra7Aw3DirUm3+Cq80PlqBjJqa3XeRngVsZk9qxzk/hWnb5Y+lVbaELnHNW92wDH8qALLSDIXHNPjDrKPT0ptnHucFq0WhG4FRzV2ILHlo2zisjx5bmTwjflV+6qkfgwrfsbXzG5q3eaat1ZzwOMrIjKcj1FS1dGl7M+a4JlaWKTB4UnArQ0WRnvA/Ukn8Oev51W1DS59FvJraaMo8bYHHUHuKSwzCF/ibBJ9eK4HpozujqdToi+fqXHIVt2B6nNeweHbYeWvH6dq8p8DwGa4lZlxggV6xorldvpXm19Xoe3ho2V2dxotoixyZjXc5xjtiqWraWrb1Ufe4PGRU2j3W1s54Fbn2EXzLgHJ6V5/M0z00uZHnk/h+RZlkXOV5B9K6XRrhpGC3NisrY2s68Z+vY10kehljsCj5hnOK0rPw1DCocLg+q8muhVGio0Wi14OtINBlabTdPt7F5Bh5IyFY+oOB0rU8RXaahCEnjjupRkbm+Yj8TVNbUQgKCzj1JNE0H7stjAHIwOaPaSluzqjT5V7qscJ4mjaSMW0MawhuvljFc3b6Z9l+ZcEJiuu1qPyZnZjhj3rDX5o3xnLHNSryMfZ2Z7r8DtUEkCxlsso4zzXs+qL5kSEDaSOMV80/BvUPsGphpGIH3QAOua+l7xjNpsMn8JH3hWDjuj2Y+9GLZyPiHS/wC05PNIydu1semKyrXQfsM0bQySRgDnYf1rs4o/3zE8qw+X0xVS4sRvyjbWHOD0rSMk1qYypuL02Ky7ZFZWuG+YZIwBz+A4rOudBtWYlIc7jnd6munWESQZKqSB7e9R7VVsiPO3kDoKip7yM4ox9L017MbZCrL1XgjPpn3rxb9q6zF58NriUKVNrNHICv12kf8Aj36V9DSQma1BVsBuf/rCvDP2iE+0fDXXBjLbVcA+zrXPT92pEmtG9GV+x8qfDbS/7UvI78oHMA2Y9Oc/yOa9jWMBlbG0dCPpXm/wXs5I5NQ3rkEJ/Mn+lep3FuYYwxFfZUUlFH5tiG3IrvL2BqtqEf7oFauRRofmNNvgGX5RxW7RyXMCRCsecdahtog0nzDvVy4Vto9Kit4XaTIUkUmNai3Nmgyy+lZka7WYkcVuSwn7uMVlXkf7khOSOtQzVaFWaVSrAdKxWUJK3FXo1bd83TvUF3BvYFOlLYNzz6SFZO30pnlFcCrFu2ZVz0qe6CNIu38a0IuLpseMgr1rYttKZ5M7eKfp9msiggV0ukwqj5fGMU0DMNrLycAjFWLW1aRhgcV0U1rBcxtgfNSQWaQJkcmtCLlaO2NuoOOavW6m4wNvNTNCHVdvJqxDbmBlI5xUjPDvjdaraa/ZKOHlhzt+hwK5H7D9h1OaEj5Rxz26Vt/HPUzdfEB0Q8WscaL7HG7+Zrf1jwnJrdq+rW8nlKEVzEwyx3DOBXmVnaR7WEhzw16EngnS2jaeQ8qxyP0rtrX9zyO1Z2i6cNP0+BD98IC3ucVfWT5jgf8AAe1ebJ3Z7EFZWOl0u6Gcc9R1rttHvEUDByOledWMwwBjBJ4YfSt3Sbp4wV3nKngsOlc0ondSlZnrGnrFMNwAYt61eexWNSF6DnP9K4zQ9UdpE2tke9djBMbiMBuG9u9c7TTPbp2aKpjCnai8CoGjbyyWIHpiteGzLYY5AxisXxE4soWCPgYPFXG7NuWMVc4jxlcJZ7wzLnou05FcvZ3qyNwOByaz9Y1Qapqnlu37tWyefSrG2KzdCH+Rq7FGyPKk+Z3PUfh1Ihvo2CZJ4b2r6bs5BcaGg5ZVUfhx/wDrr5X+Gd1DNfK6sGxjcBX1L4UuorixRGcDdn2BBrnkvePTpv8AdpmfBffY13lS8Y4GDyP/AK1aa3EGqQB12g9CBzWNqxtoLiaLzNisCPlPauJ0HxW+laxNYz5wpyCe4rN6G0o31R6Sto8LHY2V+lO+xBxkjk9cHBpbTUEmi3qc7h37VLKxaNtvWk0jlu7lW8lNnDtZstt6jpXjnxfjGoeGr232ZE427eo685/KvVdWxM6MRyB0/DmvMPiJKDHBG3JZs/hWdJOVaK8zDFy5KE2+x5F4Z8OR6PA0qjl9uRx2BH9a2Z2Cx4cZFXhD1x09KydS8w/KOM19klbQ/NW7u5n3AVX3KePSnTfMgpslm+3PerMcQSMF6u5y2KS2vy/MOKjiZdxWPsea0bhQ0XyGsxbYxyctg1LKWjJ5lDDOeaw75TG20Dg96vXs3kyBV5JrNuJG3fMaRbGrZxsvLDdis2a0aNiM960laN0zn5vrVW7nAYBeakd7nmWn7Fky/SrE0KOw2nFLHbpKmeh6UnliJck5OcVqQblhILeHGQTWtYkypuBwK56CzdlBB4rVhma2h20AbiyBRwf1qxbyeYuMZPrXPQ3Zzgmug06YTAKuBxzTQrF2FWjdR1zWh5b5wF3HHNVP9Swbo3vUkl8qozM23aDhs4xxQwR80/EuEr461OZxgbg+OvYYr0vwjq39p+EdN2DLCII+Bn5l45/KvMfiJfLfeJNQlQHZuyM9xjANaXwb8aDSdQbTbgjyZZN0bHs3TH48V5lRc1z2sJNU5WfU9V3EqPpmqbTHcSDk/wB2pPPPRvWmzRggMK4GeuaVjcttBx359q3ILgblYk4znrzXN2Mm0471o+djBJyB1xUm0Wd5oNwrS/Lzt7CvQtJb5V3YAYfnXkXhfVAk5HXJ4/lXqOj3y+Uu04DDr1xXPOPU9ihU0sdUreTDkcKeh/z9a4zxjI81qYgwC7eePmrpmmDKuVzwc45/SuT8UXA3Y6D6YNRDc6pS0PCdY027027llEZaJiSSOSKwb7UtUuZCEnWG1TsV3Ma9b1LT0uU/vc8/1rLbwXbz5cRqWbrxXfGS3Z5dTsct4L8S3em6kk1vMRIOHAzgj6V9FeEfiBqOrvHawwu78cjPHbJrn/Bvwk0+fy52QMzHDe2Ov0r3Lwn4X0/Q7VvscWzacnyz978MZqJJSZvTqSpryOP8KeD/ABDrXiy51HWdSaLTM/urVR2HG3/H610/xG8Iny4tVs0+aEAFV5Yr6/Qf1rtIo2mkWIusaKemOfx/z3qRbpZIGgba4xsOccmspRsrHbGt7RXR594Z8QEwoGBJA+tdW9+0lv1+bvz0rh9S0c6DrjeSNsMnK7SRxnGBWpb3EpZGTa/GG5521xSfKaOSuaOpakYmUEYLk/Meg9q858bzCa8twTyFOfxrsNTIdVYtuCgnbnv71werTLeaw27+AYFdGDjzVonkZpUth5HPahObUYTrWe8hvNpxhq0Ncb95hRxWUr7Qo6HNfV2Pzm42RmhYgjNZt1cM+4Z4rXk2M3zGqd1pu1SwHy00iZGdazMeOpouJCu7n5qiuJUtujVUmmDR53c07E3ZC0zuS+cke9Ur66aRcYAPrUzcIcHmoI4/MjO481NjS5TWYrGRmq8krI3PNSzfI4FRSZ4zRYLnBKzxqQDU0dwdoD/e7VTFxk1YjVZGXIJqRm5aXTsgXFSSP5g60yORY4xtHalDA4OKsCVG4Fb2jybFBBxWFGoJBJwK1LWTbGAvSgDbkvGkK4+YL6VT1e5D2rqGVCw29effFT2UCyx4YnJ96lvrWNY+D2wB2pNFR0Pm/wAdSn+2L8bdh3f0GBXIWsrwyeZG20oQwPuOlelfErQms7y4m2/eYMO/HIPP1rzRfllZckKf8iuVLVpnVfqj3fwlrTa54ft7qRsysNsm3puBxW+khCghcnOPrXmXwo1DdZXdox+ZJPMGfQjB/lXoVvMEYck4H6151SPLJo9+jLmgmy4shikPr1FXLe8Sf5d/IH3fes+YiSPPv1qBP9GkZi33+aysbo6vRd0V1Gc9+ccV6rosp8hSWJZRnbivK/C1xDeSbJsgqPl/2j7/AK16tZp/xLWeMgMw2qvXn/IrGoehRloW49b8xcq/y5ODmua8RamGkPccAc4/yKbq7tp9xBGFbY/oM5rivF3ip9Hulh8iWbPzMVTdtFKnFBUqy2R1djhp3J+YKud2ePwrodMt0lvIiFDIxAIPb3rxS3+JLKxW1tppmzxlSMfnXRaP4m8Q30yiKykGSANrKP61vKLtoKj7z1PrbQLGH+ylFvjapydq4HOBz61s+H1EeozMrFYGGc7sV4F4f1fx1GyyQadMYl4cgpwPU812cel+N9ShV5RDbQr8uDPgDJ/2RUqMup6ypKx6pql4LGNikirHtyBGQe//AOquUuPEziYg7I1zwB61w974U8YSZFtq8O85basZK/qeKsaX8ItZ+2Q32pa0bqSM5MKJtQd+vU1z1HJPczlBQWh1epahHfafFOTvCyqPz4rRW1VUQgHGMdelVdO8Nu2l3Fsw/eRvlMnOccg/TtV/7dus0UrtkQYPbiuOWuo4yutTm9cujACvXBrzy+uit6zDj1966zWrmSZndxsXLEL681xd9GZF3D7zc16eXR5qvN2R87nFReyUe7GXU6TDd3qhJGrYI4NI0bcCmzKVXJOK+kPjTKvLp1mwAcU6S+nkj2DkUNiab5h0q8y28MeT1ppkHJX8Mu7cQ2KqqrMwUkiururVnhLKMqaw7qERduaQDGtwsZUc1QmYwIVIrRVmdCQKzLouxIbpQJFCbLNuHQUbg6ipXUqvApkcZ5z1pXHY8wX361ds5NrDPIqlGpkGOtXrWP5eRUlm0xAhDCnWbiQqDxTYJlEOwirMEAYrtFBY+9jAjGzrV2xDSKMdKc1rtX1arVjB5eCRirILVvKy/LirtrEZJPn+Y+rc0sMa9QKtWq/vAKAOU8VeEl1yG6jKghoztYjkNkHNfPWseE7vTWcSRMArlG+X/P1r6h8TeKNI8IwG41O8W3yp2Rg5d/oteDeNPiw2vx3NtptklnazLteST5pXA7+i1lKFzaEnsc14G1FdL8RR+Y22KQGFvTJ6frivXIptrYz+OK8GjBUAjg9cg1634d1b+19Jt5usoGyTn+Idfz61yYintI9TC1N4nUrcfKPX61M2Gt85LDPSsuGQ87iCK0LKZdxDcDpXDa2p6sZXLWi3BtbxXzhfWvYvDuuJOLeNyoXHH1NePPbNH86D5Tzj0rW0XXHsZo9x4B79qyqLmRvTnys9113TbW4jiuA4Zo1/M+lcRqGj293cSMWUuR/kVbvPFEd1psEYdeRnjg/jWFJdtcISj+XKoPzZrljdHZzRkRR6bBbyMpROD1K4FdFpqwLJGfLiQr0bOOnesazvP7QxBMPMKjG7NbGn6SfPVVZk7gHkHNa3ZUE4u8T03Q/EDW8KJ5SOHGwEuQMdea6/R9eVWMVxLGisOmSxX6H6fyry+x0C/wDleBg0fdSf5V3+leE7yaGKR/l9f9mlzO2jPSjKUlqdrDqtncLtj2qo4JUY9KsSammFQsg6KtYlrppspCu4F+uAOKcqJuEx+YLnOfWuVt7sq3cqTa6bPUpAwChuRWVqmqCYkK2cjO6q/iRWeYyqMqeQQOawbi++zWzSMdpxkbqwvc55SsrFHXLppbsWynG4hSe+O9U9RiVVGw81DazNLNLdS5Jf7oPp6/jUdxm4m4avqsDR9lTu92fBZjiPrFW0dokVrAJpChGTVfWNNMcJxmtXTRHbSFnOSKp61qjzTKEX5O9epoePrc5qOxaOQZyoqlrF4IwY+hHeukv7hJLcYADVzOoWv2gc9fWpZS0FtdWdbdFf7h71PGttcN82KyJZAkYjI4FVorkxSEnOAaVr7AdEsECvsGBVS506L5u9Zt5eLJsMTlW71Kl95ke3OWxU7Fehn3luIpOmBSRW0cy7ulT3rBlGTzTbPbtOKYanlM9otqm5DninQAtFkcGnR4kt+TmmR/OSq8YpMZahdgvIz71rWc20oaz7WM7fm61Yh3NIBipLOltWEnztVgyLvBzxWPDdhAVZgqgcsTgCuY8QfFLStGV4rRv7RufSM4RT7t/hQQejSalBp9q888qQwoMtI5wBXmfjD49R2YktvD8Yll6G8lHyj3Ve/wBTXl3ibxfqXiWQm8nYxg5WFOEX8P61zclWWo9zR1DVLrW7x7q/uZLmZjlpJGyT7e1U1lDPnGBUXRQPxpucGg1LLOWIOABXQeENe/sfUPLlOLWc4bsFbsa5tG3UrfMtTKKlGzKjJwd0e4LJldyAFe9PjujGykA4/umvO/CfjJrTZaXrZi+6kh7exruluEuF3IcqRn3ry5QcXZnsU6qmro7LS71LlACMk/KTV+80kRoksRDDuPQ+1cTY3z2cisCSM11dlry3Fvt3jOOh9a5JRcdTsjNNE9rqB89ImYgd631tPtEPmwynzFHTPBrgdQuis2+NsMO3+FXtD8Um1kUT/MAeTmsnF7o1hUV7M63TbprWYCSXv24OK9C8N3UbXkbZ3jbnGa8r1S/iuFE1sd2DkAduKl0LxcbWZUd/4sc/Slyto66dZRZ9U6TNEtjLIilumACOOvUHtmuy8PajF9iKhx1wFbr+NeEeH/H0LaeQcB29uOldHH44W1txIj7ypHCnnntzWavE9L2kZRvc9N1CdNxIPBGCfxrHvNQjtbUuGALcAdsVykniwSuCZAI+r56/Suf1LxaL6ZxGd0KnBYdKwnGTegpYiMVudPea2kysG+Ybs8nj6VxWragdSufIhOUX7+PT/wCvXFeN/iVB4b02e6uJdqRjAA/iY9APes74V/G/w5qmirDrV3BpOqPK3+uJCyLnKnceM44wfSu7A4J1Je0lsj5/MMfyw5Ibs9SsbOSb7wwMVBdW/wBkn5NaFnqltewLLZTxXELdHhcMD+IqhqUbTSFt1fSM+N66kHmqJMY4NUdQk+YqgwBSrDIJS4+ZRVTULoeZwPrQadClcXHyFB19apqzRxyBvmOOK0Y7dXbcR1pLhEDbQueKVw5dTjGZppn3HFNVTGDkEitS60sQzFywAaoTCGgYA5ppit0M19oYMK14IY1gEgXduHSqthZqZsyn5au3V4lnhYVyv0pSdxRKd5b/AMeML6VR+1rDwvIrYluEuYt56jqK5bUMRSfK+ATUI1aVtDzi3mbaEzWxYwggZHJrz678bW9vxbxNOw/iPArHv/Gep3ylPtBgj/uQfL+vWtOUR6xqGtafo+ftV3FFj+HdlvyrmNU+KtvDuXTbVpm7STfKv5da80eQyNkksT3Y5NM3Zp6AbGr+KNS1pj9quWMec+Unyr+VZTHJptAFIoY3NRMtWNntSFKAuVWX5R/nvTP4qt+XlGHoaiaP2pWKuMTrTj60irUm2mMryKQc1vaB4nudKIBJmg6FCeQPasVl7U0fu256VPKnoxqTjqj1/SdatdWiVo3BB6juPY1vQQ4XdGcH2rw61uprOUS28jI/+yf512nh/wCIAjKx3Z8lum/qp/wrjq4aUdY6o7qWJUtJbndXTyr83X2Iqow84fKQrf3elWLfWLbUoQwkBB6EUySNd25DxXLynU5XI7e9v7TKx5I9+lO+23XneYLZst2Xnmr1jcDIBHHc+la8EcfD7QQe9PboCb7kGk+JNUt02LbyFemG6iukh8Yam2FS2KsOjO56/hWX8gxJGTjoQP5Vfs13bAW+hFQ7djWM5bXOk0ubUbv57y7zEeqICATWrPNJIqRrlV6Kq+v0rL01Qy5zjgZ4rdtYBHDPdvwsMbOufUA4rLRm6bZ8o/FTxfceJPEN1bElLOzlaOKPPUqcMx9ziudtZPtFq8eclBuFUr2ZpLiSR+ZGdi31J5q/osTC1uGIwoBG6vo6EVG0VsfOVZOTbZoaL4hvtEmElne3FhLnO+3lZB+IBr0bRf2gPFel7EuZ4dWhHa5T5j/wIY/WvIFYN8p+90qaOZoePvL6U9OpgrdT6a0L9o7RbpVXULW402U/eZf3kf6c/pXaaX4m0XxJiWx1O2us87VkG78jzXx2sqyrlfyoV3jYMjMjD+JTg/nScF0HY+4rhYo7bgYNZEk5DbK+VtL+JHiXRQBbaxcFF6RzN5i/k1djpH7Qd7GVGq2EVwOhltztb64PFRyMVme1tZm83FmIFRm1SzhIxk1geGvit4b1pAi36W87f8sbn92fzPH61palqIaQbGDJ6qcisndaDt1I1UTHJ+X6VLHh1MZToOtRQsNoOeta8PlCHORuIpSYRic7cSrBHIFB461yd/cmWYnmux1KxZbWUhxzzXOraqSQ45FVFkyi0z5eJzRTPX0py+tWWLz260ozzSUq0Ei05elAH4UpX14quUAqRY6RVqxBHubFUogV4l5lH+1/SmSR+tWY1C3E4/2h/KlkiHWjlKKPk+tNZCv0zVzy+PrSNHxzSFcqBaDCJFPPNT+X3pGIVcdzSsO5Xg/dttYfSrTWyzc4/Kkkt/Nj+Xhl5H+FLZz7uvWuim09GZVLrVE9m15prbrWdk/2ex/Cuk03xtNCQl7AR/00i5H5VQs4xNDTmsw27A6V0ywUKiuYwxc4M7zStRt9UUNDMr+uD+ntXQWnmRrj045ryK1L2MwkGVI6Opwa7nQ/Ekd6qxTyKkvQFuAf8K8qvgp01eOqPVoYuNTSWh29rnAPGMevWtaxiTqx4PasHTbedn2jB9D6/jXY6PpLyMpkP/ARXkSlynrRjc2NJt2uWVEX5e9S+OtWj0TQZLYYDupLn29K2YXttD08yNjcB0xXhfxE8XHUY5iZHJYsoVhg9T09qzinOVkdEmqcTwlYpL7UJIYhktI3Ttyea6W4hSxsBCPT5ql0bSVsVeVgDLIck/0qr4kkaCxduhOAPzFfY0aPs6LnLex8hUqc9XliZM8e1ty9qQNuHNPt5VurdWzzjmo2Xyz7VweZqHKfMuQ1Tx3Qfg8NUW7IqJlzRsUXc+pprc96rxzEMFc/8CqVmqwEbNbGh+N9X8Psot7pmhB5hl+ZPy7fhWNkNTG60twPbPDvxm0vUI44dRRtPuOm8fNGT9eors7fXo7uEyW1ys8Z6NGwYV8ts1WLHVrzS5fMtLmS3f1RsZrKVO+wbH05JqDOgRmJXrUKkOxIAxXiemfFrVbUhbxI72LoTja35iu40T4laLfxHzLr7DIBkx3Bx+R71m4tBe54NJ8tKrGo5/vURtVvcB9SKcGo6cOKQFhKcy81FG1TjnBrZbEhHxjirsK96pp1q/AOmPpVRGileStY3DMyZjkwcjtxUtvcR3S/IcnuO9WruJZoyrAEe9YklgY23ROVYHioleOpeho+WE4P4UmPaoLe/I/dXS7W7P8A41b25XI6U1aRFiFkABJFUpsq27oK0vKZuSMJVa9h+Tp0pNDFtm3dqrXkP2WYSL/q5P0NPtWK8VotCt5bPEeDjg+hoQBpN4EYA8g1vRjdkqciuJtpDBKUfKlTg10VhfbQATXsYetdcrPNrU2ndGr8v3WWj7CrsGjO1qkikSbpzUwt8dOtepyqSOFzcWbXhrxlfeHWRJVNzbA8oTzj2PavXvDvjjTtWVWtWHn94ZPvj/GvCGEiD+9S291NazrcRM0TpyGXg5rx8XllOtdx0kethcxnSdpao9q8ceLGgtW3yfvMYCr2rxm+ujqN4XblAe5qxrOqajrkMDR21xcyNnc0ETPjHc4FZK71do2UxyR/fRwVcfUHmvJweD9lV/ebo9HFYz2lP3OpZDA8AVi+KYmubUogyVIrZhO1c9T2rNuiGc/WvpqkeaDi+p8/TlafMclplwYZTGxIBrba3EwyOCfWsrV7X7PcmWPhSa0NNuhPECOtfPcrhJwZ7EZKSuiBkMLbSOM0bhzV+VRIpDDIqrJahT8rZ9jS5QsVmXcMVKqnaoPJ6UnlleOlP6e9MERFtuec0u4MMU2Qbe2KiDUBcV/lPtURapmG5arbuxpMYrN601setDdfamMazuJkdyMMeajjbHWpbj7xqBOtKW40WQc0vtSJUiIWYHoKSAVM/hU8ZpGUKuOlVVm2ye1afCSaCqau22OMetVIpBJg96uQfXjFaI0RNcD5Pes2Th6v3U3kxc5IrOtfLvZmBkxt52+tEuxDF8sXXyBN9WrGx+zIdzs4z90ngVajVY1AUBQPSn9Gz0DUKPUa0IXQ/hVa6jG3jk1faP0qvcRnBwKbBmQF2scVetZOlQyLSRvtNZLQkTWrXay3KDhuH+vrUdrcdAeDWsipcwtE/IYYNYk1s1rMVbsa6IaO6Coro6CzumXac1t2t4ONxwcdu9cjb3BVQCa0LW63cV7FKseVUppnUKd7dsE9KJtqoBjB/wA8VRs7rJUZzx61YebzCF6k9D6V6HOmjk5Wmd/4XsbbS/D9lf6h4dnvxdSSCC5a68uFguAw2gZyCa3Nas9K8ZeG5LVfDNnZaxGrC1vLaeXzYyBlfnLEEdipGD2xXOeE5rY31lLqVrf6no1rl7iOEnCx4OdvYc4NejQeJPCDSKdL8GxArhlkuLl1kPOSMrjrjFfGV53qyku579ONoKLPm201F5lmhuF8u8t2KSr684z+dImPlZu/PtVfXbmNfiBrBhSS3hkupQschyyqScAnuau+SSo+nFe7hKrrU9eh51eCpy06mXqNqJY3Q4JrAsZmtLny2OOcV1N1HtYE4wR2rntZtfLcSr074rmxdP7a3R0Yef2TXicOuaGXPes/TrrzIwCee/NX93y1xp3VzsIJFznPeofvduasNg5qu421ICbVbr1qNoR2OKk6mjtQBBypwTUM0e3kdKsSLuXjqOlQ53rigCJvmHvTMb+aWT5WIzUdc4EtwuM1UHDVo3ShlJFZ/RquW4E8dXI1HfiqsKnirfIBqogI/C+p9azpD81aE7fIPpWZJ941MwW5oWch6Z4rWt3Dbf6Vz9tJtPtWzaPnHbA4FXB3Am1KMzWrqPTIrnoJ3tZxIvUH866hgdoBGQR1rnL+38uZiOnWpqp6NFI6O1uFuUSRDkGpSPpiue0i++zTBG/1bH8jXQAhh0z7VrCXMhj1brTJEOMEe4pV+X/61B78VoBnyr14FVyu1gelXpl69qrMu7tWTM2iaGTGKdqMayRpNjpw3+NVlO0YxxV2GQMpQgFTwQR1qoysJq6sZONvQ1PHKeBTbqA2chHWBuh9PaojGdu4HiupO2pzyj0Zq218V6HH41pR6qLOF7khX8td21jwxzwP1rnI1uDbmdYnMK8O6jIXPr6ZpNRuT/Z6Rqf9Y2SPp/8AXrR4m1OVmZ+xvJXPWrT4wa1caX9is/sVjBKvlvDFHkupGGU4wSCPeu+02bwNpPh+wvNV8WX8d3cRqphtbZsJIRymcAFgcjnPSvO/gfp0Fv8AETwncSQosUsqh+Mg7uK7f45eGJPK8UW8EZ/4lF7HJuHPzgsT+SkV8/1seieO/EeG0tfiDNPYzz3NncFJo5rmDyWbjBOOnUHke9PgzIuDjIrrPFOkf8JX8M4dSt4vMvNPIuUZR83lkYlX8MK/4NS/Ai+8MXPiuK78URQXOnwQPJ9nuHKxPMBwHx1HU47162CxEaUJc3TU4cTSlUascZfp8qenesu6hE0LxtwSK9O+NzeDp/EX2rwXLnS5lDPCI2VIpMnITPO0jB/OvNj0BzXq80a0FJbM5IqVN2fQ5u1kNtcbG9cVtxvuXOay9at/KmEi9GqXT7jemO9eJb2c3BnqxlzJMvtUcg4p9RsetWMrmTy2P68Ueap79qVhhs/nTccVACbhkYOahb5JD6HmpfL25NRTjgH0pMBJBvXNVmyKsq3FMkhDHIqJaq4EoPmRYP3hxiqbrtbkVcbg+YPoahuFDcjpTlsAsHvxxVnOe1VYP8irQw2OetOOwEc33eKzpPvGtOZdvByDWdOOTUVCkMjbawrWsZRtFY1X7GTtUU5agzoEYmHr+dZ2oQiRc4q3CxKjv2qO4UbT611PVDOdZTG2K6HS777Rb7TzIvB9/esi7h7jmks7g2twr9ujD2rlTdOQt0dICRkinbuCSc+lRRyCRAw6NyMU5W9q7RiSfdNVWyPrVtsYAqrJyahgRPn3p0MhHekbnpUf3Tx+NSQaYVbiJo5BuVhzWZNE1hPH5iedAHB2k4BGeVNWIJh6/WrvlrdwsjgHtzXZTiq0eXqYzfs3zdDu9S8eeErLwNfWGiWoS7vojE0JtirKGK/fc5ztIJGD3ry2/tWFtDMG3Kvysv8AdPWnzWrWNx8w3xfyqit42Jo2Pyv61yyoxoxcX1KUnNqSPffhNqujWDeFL64s5tRWxT7TeQw5UIqHC7mxxk17d4s8R6Drmi6pfT2kby6rdoXsbD5dzPiPAJyemMnHbNeJ/suSR6voPjPRJCDJNaCSMY+YFMkf+zfnU/hvXfs2paX5xYCy1GESDrg7inP/AH1n8K87ubknw2tdUbxdJ4N0Z4I2MdwZZZ0DEwiJkZFB7uDj8a8a1/w/ceEfE93ZKC0IyUR/40z0+o6fhXq0uunwT8ZrHWLSTEay+XIQcjIOASR1B2/rVn416La+ONf1fV/DMTvZ2cIvHWQbH2kgPtHcAkfzrXDtKorkTvyux5H5wn08tHgxAjoPu+xHrUKPlTVaLciy7fkLj51/vc/zpI3Ct1r6VS2ueY46uw2/t/tNu6kcjkVh2sphl2njmuk5bkdOhrC1ODybjcOA3NcGMp7VEdOHl9k0o23KCKG+UVUsZ9y9atN7VyJ3R1DGqNjUjEc1FSAX7wNRsuVIp+fyprNjkUAVVYin/eUZFMk4kzjrQrZrO+tgJIXzwelNlUx5GeO1Rxtj2qdlEsR9V5FVugI4vzqdfpUEWR71Lzt6fmKEA5sleufaqVwvU1c3Dp0qrPz7VMxXKlT2rYkFQU6M4cVzR0ZodFbN8vPJ606Zsx+45qtZy8A9asSYyfQ+9d6FcpTJ8uMYrNuIirZrVk9RVSSPdx3rKcbk7E+kXfHksenK/wCFanDc5rm2VreUMOCDW5a3AuIlf86KctOVllr07ioZOQDTueMcUjZbpWwEbcKTUTjcO9SuP5U2oIIY22uM1dim8sh+w4NUZOKlt5D0q4ScHdEyipLlNeZFuIyeOT6Vzmp2ZhYsBg962bOYtugbqvT3HakvrX7VCVHDKPzr1KsFXp3W5xQk6U7M3vg1IJNUvbLDN9piJKoxUnaCe3avo74e/ZNT+FHizR5rdUl0oi+i25J8sHLH3x1/A187/s/eSnxV02C64WZZIBu/vFTivozwf4o8P+F9Z8V2lxp1zqMt1EdMSZiFtUZgS4bjLMB2/wAc183JW0PSKejeFrHxJ8Jda0+e0t11mzkW6hmSII725IkO8gDdtPTPbNZvw9t2t4PDt/dRsba+iFtcqR96OVdjfzB/Cu5t/G2leE/EVzf22jyakyaarcSbYLdywRDIP4hwTgenvkVLjVLnV49B0nw4YLfU575ZI5XVcQhFMrYXpk7SAOnI/CNrkHzr8Tfh5e+CdSd5IHjhWQxSqykbGBIBPoDg/lXByrtbIr6V8XX+qeNoZLO8ufNecTG+jkQM0pVTIcH1DKW/DivnrUtKk028uLGYAzRHgjoynoR7Yr3MJV9pHllujjrR5XdFSFsr/wDXqDUrb7Rbt/eXkcU+E7W2mpWweM8V3SipxcWYKXLK6OetJTHJg1qK+5c1m39ubac44U8irdrJ5ijmvDinBuD6HqJpq6JaYe9SNTOtUIbyFPY01vm75pzGo6AGSLuX6c1Cp9KsHg89KgYbHIqJdwGr7c1NE5U1B9KercVKAkZdkmRwDyKd1GDSrh0x3HSm549a02ADxj0qtNznjirNV5utRICrQOtB60Vy9SzWtT8oq/uytZVk3T0rRTPBGCRzXdHYghlU1XbP1q5IDiqjd/XvQwIpIwwp1hcG2kMbfdb9DS/ljtTZofMX39ays90FzW3HnnNODHtVTTrgzx7G4dOOe9Tk59a2T5lcAb0/lTN3NPYdfT0ph9c/WqAZIvWolJRvQVYZRUDrg1AErTeUyTL/AAHB9xWnnequpzxWVG3Y9xzVjTJSN9uxJKcr7iu/C1LPkfU5MRTuudFuC7fRNd0/VoGMckE6OWU4IwetfUWiyW2v/BG9ZIna90m/kum2kFmDucscc84Xj3FfKmqr/oj8cYr2TSTIvhu2h065ntrLULKO4eKOVgZGKqsgJzyAUX6Zrgx1NQq3XU2w8uaGp6H8K9csta8Savo08ka22saX5UbyMBtkjJI5PT72K5Kw1e50bxBpmoLFJNDp+pIsl0gYxHkqfnHHOc9a6bWNHt9U+E/hvWbSyghubK5/s+9kiiVCyswALYGTzjk0eEbEXHgHx5olxI1tBDaDUoG25RXU4P6V53c6DN1CS5uvF2r+IPDML6npGk3iXskufL2oTyNjkMQRuHAPWuG+IXhc6pY6n4k0hV/srT7oQFZGCziN/mTKc5UcjOa9X+Ftqum+JLjTJyWtdctGspNy4w5GUJ/GqHgHw451RtF1C3zaa1aSaf5RQlllBIjOPXcuPxranUdOakuhEoqSsz5huBtkV89alVt3fitvxr4Pv/Bt+bG/geCbYsqq4wdpHT6ggg+4rAgbeBzj1r6SMr2a6nnS2t2K2q2/mQ7xyRzWfZSbW21uOqupU9+K5+VTb3BX0Nedi4cslUXU6sPK65TS3U2mxNuQc08Ln3Fc5uM780HPYU8gjtUbUAMwKY6hgM9ae3rTlzk4oAqFfanLik7cfpTvwrJASIxXv0pzY3ZHftUdK2dmcdDVADdKqynrVpumc8dqqSZqZARNSUrUlcz3LLdqflrRhfHOflrMtzwKuxkjkdK64PQgtStwOKqSgqM9qsZLdzUUi7s1owIP5Uqn0pu09enrRznrWZIMxt5VnT8RWksm5QwPDCqXDZU88YNLZuYpGt26dVql7rKLjNt6cU3I/CnU1vatADdx70x/T8qKU89KAIFYg9KkaQxPHOOqHB9xTHUD3py4YbWHBpJ8rugeqsa1wgubZlXkMuRXuvwEtbLxF4OgL3KyahphnszbOnCI7K6vnPOcEf8AAa8B0ub920TH5ozxn0rufhJrMuieI9Rs4n2LeW/mJz/EK6cZ+8hGojloe5JwZ9KeFtZ8MW/grXdHubz7Vq0mqxypaxptjt/Lxudm6MeduB3+lUdP8a6d4a8QeIIH0uTVvtFkLMTyqPs0DS8kMP422qcDscVyl4YJPhX4c1u1SNZ45HjvWhGN8jncWb1O44yf7vtVvwos+t+CfGdmkam7triHUE+cEvtRc4HUgDrXh3VjtN+38RX+neJbTVPDNja3dxpltJeXMl2oeOJQu1SB3bLAj6fWqsPi7WfEOuaEdBvksNa86a7N86hm+RC5AHTc7HHPHNc98IfEFifHkkFzqVrZ2Oo2DW8k11KEVcEgAkkAffB5/u1gaXrlz4d8ZadqSwmbS9L1MxfbUjLROnIOHHBJGOlGpBV+MGpJ4o8OWF1Ku6/tZGVpGPJVgSwJ7/MM14jC2yZlzxmvfPEGiz+MNT8Uz+HYRf6JaTfat0n7pgpbONjfN6jp3rwrWrVdP1aWNM+Xu3IT3U8qfyxXsYStdcr6HPVh1Q5ulZesQ/dkx7GtM/MAfaoruH7RbunXjivRrQ9pTaOWnLlmmZFo+5dtWuazrdjHJg1fB7V4kXdHpC5NN65p1NarATrTD+VP6ZpNtAFbt7/SnLkZ4pq49aeVPr+FQA/I60KeSD0NRZORxmnKx9MUXAX+HB61Xn+9UrMVY+lQSdc1EgI2pKKK5t2WWIflxVqFu1U1NTxMc9veuqLILyMOnUelNkXrzTY2+lPb7prUCuy9eODTf4f61KR/Koz9O1JkjkYZGfXvTLgFlEi/eU0q43fjU0fKYI4pbqxRLFIJY1cd6fxg9qpwH7NcGInKNyKt7htqou6AT9RS+1H50n6VYDWX2pnQ1I3SmNUsB8M3k3Ucg5B+Vq7LwZbJeeONAhluvsUdxdLavcbd20OcA4yOM4rimXcpHUnkVq2t5JHaRXUTYnt3WRT6MpDA/pXXT/eUpQMJ+7UUz2rWJL/wpa6r4VkkabT47vzJI8Ll13EgA44B+etDx54btNF1yC40PzbOw1axiuEiimc5GMsMlicc9K7Lx14Yl1a9/wCEicAQ6vpdpepCMFk3KxYHvnJz+IrTXwnY6h4D8EXNxqENxq0EN1ELaBg5SEv8hcjo2R09M+leK+h1HJ6xZ2eqfCvw/qAtYo7myuDp0hRAu8sQFLYHPBP5VB4bshceAPF2kTAEWsY1OKPIGfLPzAe+MV1HhfVfCml+F9Y0fUJLy61WXVY2WFfkgh8oBixJ6nJC49/bNV9P8aaT4R1rWHg0FtUhmtzaG6uG/cW8khxt/wBttoJ9uPesgM/4Twmx8YW0Vxtjs9WhNnMrHAy6/KfzryH41eB7vQ5F1GS2eCJbue1bcOQFc7Mjtx/SvcZvEt3JrWn3XhKxtBe6bCb6eS6AdUjVSBhe7Zx+Ga4/xZ4gn+JHh4aTNcJ9s1S7QNdXAB+YksWPTBJHb1ropS5J8xElzI+ebOQOuDUrZ596ghhks7qa3mQxzQs0bqeoYHBH51Nu3N6V9NCXMjy5qzMXUITa3OeityKfGwKcVd1mASW2/HKH9Ky7dtyV5FWHs6rS2Z305c0Eyznr2o3DaRjnsc1Hn3pN1Zmlxxb2pNxpMjnmk3fWk2GpFHjpTwAPpRRUR2DqBx0pv60UUxjJG+UH0qFmoorKRSGUUUVgtxkoPFSoTwe/rRRW5BZjyfrU2flxRRXQikIwx0qFhtHtRRQS9hvHPr2qwvfmiioEiC6j3R7h1XmrNvKJolY9ehoopr4xrYcWpaKKoroNHvQetFFBI36cVb0ltsskfVW5xRRW1HdGNb4D2/wH8SdTT4cXGkxXrISGtmnILOgBXaQT6Kf/AB0Cuj8YW0Pw9vtLi0lpYbKezjeP5zuJ2jLH3OeaKK86fxs3jsjL1S9kuPAHh7UMDzlmm871ZmYHdnuTx19K0PB94+vfDfxlYuFDw3IvYJMc7lC5z+D/AKUUVj0KKvwb13f8StOjkXMd9btayf7rELj/AMiH8q5jXtMvtJ1vWY7WPzIdGvgZJFK4TDg9GOTxnpRRTW4uhx/xTks5PiDqd5YxPDDchZXjkAGJCo8zGCeCwJ/GuTf5TRRX0WH/AISPPq/ET7fOhZG5BGK5+IFJHU9jiiissXvA0w+zJKKKK4XsdBGzUbsdKKKyZR//2Q=="/>
  <p:tag name="MMPROD_53697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39&quot; value=&quot;%n. %s&quot;/&gt;&lt;property id=&quot;20141&quot; value=&quot;Central Venous Catheter Insertion Bundle &quot;/&gt;&lt;property id=&quot;20142&quot; value=&quot;Without a standardized set of supplies and procedure for inserting central venous catheters (CVCs), variability in the insertion process will occur dependent on the individual inserting the device. Participate in this module to know what supplies are essential for inserting a CVC, and strategies to ensure CVCs are inserted aseptically.&quot;/&gt;&lt;property id=&quot;20144&quot; value=&quot;0&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HRET&quot;/&gt;&lt;property id=&quot;20192&quot; value=&quot;hret.adobeconnect.com&quot;/&gt;&lt;property id=&quot;20193&quot; value=&quot;0&quot;/&gt;&lt;property id=&quot;20221&quot; value=&quot;T:\Externally Funded Projects\AHRQ\HAI-ICU - AHRQ - 80776\ICU Operations\ICU Committees\Bios and photos\&quot;/&gt;&lt;property id=&quot;20224&quot; value=&quot;C:\Users\jsitu\Desktop&quot;/&gt;&lt;property id=&quot;20225&quot; value=&quot;T:\Externally Funded Projects\AHRQ\HAI-ICU - AHRQ - 80776\ICU Curriculum\Curriculum\On Demand\1.Insertion\CVC\Handouts\&quot;/&gt;&lt;property id=&quot;20226&quot; value=&quot;T:\Externally Funded Projects\AHRQ\HAI-ICU - AHRQ - 80776\ICU Curriculum\Project End\Final\CVC201_Insertion_AHRQ-Final_508-1.pptx&quot;/&gt;&lt;property id=&quot;20250&quot; value=&quot;0&quot;/&gt;&lt;property id=&quot;20251&quot; value=&quot;1&quot;/&gt;&lt;property id=&quot;20259&quot; value=&quot;0&quot;/&gt;&lt;property id=&quot;20262&quot; value=&quot;1533438081&quot;/&gt;&lt;property id=&quot;20263&quot; value=&quot;1&quot;/&gt;&lt;property id=&quot;20264&quot; value=&quot;1&quot;/&gt;&lt;property id=&quot;20519&quot; value=&quot;0&quot;/&gt;&lt;property id=&quot;20700&quot; value=&quot;0&quot;/&gt;&lt;object type=&quot;2&quot; unique_id=&quot;27063&quot;&gt;&lt;object type=&quot;3&quot; unique_id=&quot;27326&quot;&gt;&lt;property id=&quot;20148&quot; value=&quot;5&quot;/&gt;&lt;property id=&quot;20300&quot; value=&quot;Slide 1 - &amp;quot;Central Venous Catheter Insertion Bundle&amp;quot;&quot;/&gt;&lt;property id=&quot;20303&quot; value=&quot;Wlliam Miles, MD, FCCM&quot;/&gt;&lt;property id=&quot;20307&quot; value=&quot;265&quot;/&gt;&lt;property id=&quot;20309&quot; value=&quot;53697&quot;/&gt;&lt;/object&gt;&lt;object type=&quot;3&quot; unique_id=&quot;27328&quot;&gt;&lt;property id=&quot;20148&quot; value=&quot;5&quot;/&gt;&lt;property id=&quot;20300&quot; value=&quot;Slide 3 - &amp;quot;Disrupting the Lifecycle of a Catheter Device1,2&amp;quot;&quot;/&gt;&lt;property id=&quot;20303&quot; value=&quot;Wlliam Miles, MD, FCCM&quot;/&gt;&lt;property id=&quot;20307&quot; value=&quot;267&quot;/&gt;&lt;property id=&quot;20309&quot; value=&quot;53697&quot;/&gt;&lt;/object&gt;&lt;object type=&quot;3&quot; unique_id=&quot;27329&quot;&gt;&lt;property id=&quot;20148&quot; value=&quot;5&quot;/&gt;&lt;property id=&quot;20300&quot; value=&quot;Slide 5 - &amp;quot;When Essential Insertion Supplies are Missing&amp;quot;&quot;/&gt;&lt;property id=&quot;20303&quot; value=&quot;Wlliam Miles, MD, FCCM&quot;/&gt;&lt;property id=&quot;20307&quot; value=&quot;268&quot;/&gt;&lt;property id=&quot;20309&quot; value=&quot;53697&quot;/&gt;&lt;/object&gt;&lt;object type=&quot;3&quot; unique_id=&quot;27331&quot;&gt;&lt;property id=&quot;20148&quot; value=&quot;5&quot;/&gt;&lt;property id=&quot;20300&quot; value=&quot;Slide 7 - &amp;quot;Why Is a CVC Insertion Bundle Important?3,6 &amp;quot;&quot;/&gt;&lt;property id=&quot;20303&quot; value=&quot;Wlliam Miles, MD, FCCM&quot;/&gt;&lt;property id=&quot;20307&quot; value=&quot;270&quot;/&gt;&lt;property id=&quot;20309&quot; value=&quot;53697&quot;/&gt;&lt;/object&gt;&lt;object type=&quot;3&quot; unique_id=&quot;27332&quot;&gt;&lt;property id=&quot;20148&quot; value=&quot;5&quot;/&gt;&lt;property id=&quot;20300&quot; value=&quot;Slide 8 - &amp;quot;CVC Kit, Cart or Box3&amp;quot;&quot;/&gt;&lt;property id=&quot;20303&quot; value=&quot;Wlliam Miles, MD, FCCM&quot;/&gt;&lt;property id=&quot;20307&quot; value=&quot;271&quot;/&gt;&lt;property id=&quot;20309&quot; value=&quot;53697&quot;/&gt;&lt;/object&gt;&lt;object type=&quot;3&quot; unique_id=&quot;27333&quot;&gt;&lt;property id=&quot;20148&quot; value=&quot;5&quot;/&gt;&lt;property id=&quot;20300&quot; value=&quot;Slide 14 - &amp;quot;Improve Quality With PDSA Cycles12&amp;quot;&quot;/&gt;&lt;property id=&quot;20303&quot; value=&quot;Wlliam Miles, MD, FCCM&quot;/&gt;&lt;property id=&quot;20307&quot; value=&quot;272&quot;/&gt;&lt;property id=&quot;20309&quot; value=&quot;53697&quot;/&gt;&lt;/object&gt;&lt;object type=&quot;3&quot; unique_id=&quot;27336&quot;&gt;&lt;property id=&quot;20148&quot; value=&quot;5&quot;/&gt;&lt;property id=&quot;20300&quot; value=&quot;Slide 15 - &amp;quot;Engage Stakeholders13&amp;quot;&quot;/&gt;&lt;property id=&quot;20303&quot; value=&quot;Wlliam Miles, MD, FCCM&quot;/&gt;&lt;property id=&quot;20307&quot; value=&quot;275&quot;/&gt;&lt;property id=&quot;20309&quot; value=&quot;53697&quot;/&gt;&lt;/object&gt;&lt;object type=&quot;3&quot; unique_id=&quot;27342&quot;&gt;&lt;property id=&quot;20148&quot; value=&quot;5&quot;/&gt;&lt;property id=&quot;20300&quot; value=&quot;Slide 17 - &amp;quot;Take-home Points&amp;quot;&quot;/&gt;&lt;property id=&quot;20303&quot; value=&quot;Wlliam Miles, MD, FCCM&quot;/&gt;&lt;property id=&quot;20307&quot; value=&quot;281&quot;/&gt;&lt;property id=&quot;20309&quot; value=&quot;53697&quot;/&gt;&lt;/object&gt;&lt;object type=&quot;3&quot; unique_id=&quot;27343&quot;&gt;&lt;property id=&quot;20148&quot; value=&quot;5&quot;/&gt;&lt;property id=&quot;20300&quot; value=&quot;Slide 18 - &amp;quot;References (1-8)&amp;quot;&quot;/&gt;&lt;property id=&quot;20303&quot; value=&quot;Wlliam Miles, MD, FCCM&quot;/&gt;&lt;property id=&quot;20307&quot; value=&quot;282&quot;/&gt;&lt;property id=&quot;20309&quot; value=&quot;53697&quot;/&gt;&lt;/object&gt;&lt;object type=&quot;3&quot; unique_id=&quot;33399&quot;&gt;&lt;property id=&quot;20148&quot; value=&quot;5&quot;/&gt;&lt;property id=&quot;20300&quot; value=&quot;Slide 6 - &amp;quot;CVC Insertion Bundles3-6&amp;quot;&quot;/&gt;&lt;property id=&quot;20303&quot; value=&quot;Wlliam Miles, MD, FCCM&quot;/&gt;&lt;property id=&quot;20307&quot; value=&quot;289&quot;/&gt;&lt;property id=&quot;20309&quot; value=&quot;53697&quot;/&gt;&lt;/object&gt;&lt;object type=&quot;3&quot; unique_id=&quot;33400&quot;&gt;&lt;property id=&quot;20148&quot; value=&quot;5&quot;/&gt;&lt;property id=&quot;20300&quot; value=&quot;Slide 10 - &amp;quot;Central Line Insertion Checklist7-9&amp;quot;&quot;/&gt;&lt;property id=&quot;20303&quot; value=&quot;Wlliam Miles, MD, FCCM&quot;/&gt;&lt;property id=&quot;20307&quot; value=&quot;290&quot;/&gt;&lt;property id=&quot;20309&quot; value=&quot;53697&quot;/&gt;&lt;/object&gt;&lt;object type=&quot;3&quot; unique_id=&quot;33404&quot;&gt;&lt;property id=&quot;20148&quot; value=&quot;5&quot;/&gt;&lt;property id=&quot;20300&quot; value=&quot;Slide 12 - &amp;quot;Challenges With Following the CVC Bundle&amp;quot;&quot;/&gt;&lt;property id=&quot;20303&quot; value=&quot;Wlliam Miles, MD, FCCM&quot;/&gt;&lt;property id=&quot;20307&quot; value=&quot;294&quot;/&gt;&lt;property id=&quot;20309&quot; value=&quot;53697&quot;/&gt;&lt;/object&gt;&lt;object type=&quot;3&quot; unique_id=&quot;33405&quot;&gt;&lt;property id=&quot;20148&quot; value=&quot;5&quot;/&gt;&lt;property id=&quot;20300&quot; value=&quot;Slide 13 - &amp;quot;Solutions That Support Use Of CVC Bundles12&amp;quot;&quot;/&gt;&lt;property id=&quot;20303&quot; value=&quot;Wlliam Miles, MD, FCCM&quot;/&gt;&lt;property id=&quot;20307&quot; value=&quot;295&quot;/&gt;&lt;property id=&quot;20309&quot; value=&quot;53697&quot;/&gt;&lt;/object&gt;&lt;object type=&quot;3&quot; unique_id=&quot;33406&quot;&gt;&lt;property id=&quot;20148&quot; value=&quot;5&quot;/&gt;&lt;property id=&quot;20300&quot; value=&quot;Slide 16 - &amp;quot;Empower Stakeholders14,15&amp;quot;&quot;/&gt;&lt;property id=&quot;20303&quot; value=&quot;Wlliam Miles, MD, FCCM&quot;/&gt;&lt;property id=&quot;20307&quot; value=&quot;297&quot;/&gt;&lt;property id=&quot;20309&quot; value=&quot;53697&quot;/&gt;&lt;/object&gt;&lt;object type=&quot;3&quot; unique_id=&quot;34890&quot;&gt;&lt;property id=&quot;20148&quot; value=&quot;5&quot;/&gt;&lt;property id=&quot;20300&quot; value=&quot;Slide 11 - &amp;quot;Examples of Central Line Insertion Checklists9-11&amp;quot;&quot;/&gt;&lt;property id=&quot;20303&quot; value=&quot;Wlliam Miles, MD, FCCM&quot;/&gt;&lt;property id=&quot;20307&quot; value=&quot;300&quot;/&gt;&lt;property id=&quot;20309&quot; value=&quot;53697&quot;/&gt;&lt;/object&gt;&lt;object type=&quot;3&quot; unique_id=&quot;48942&quot;&gt;&lt;property id=&quot;20148&quot; value=&quot;5&quot;/&gt;&lt;property id=&quot;20300&quot; value=&quot;Slide 2 - &amp;quot;Acknowledgments &amp;quot;&quot;/&gt;&lt;property id=&quot;20303&quot; value=&quot;Wlliam Miles, MD, FCCM&quot;/&gt;&lt;property id=&quot;20307&quot; value=&quot;303&quot;/&gt;&lt;property id=&quot;20309&quot; value=&quot;53697&quot;/&gt;&lt;/object&gt;&lt;object type=&quot;3&quot; unique_id=&quot;54392&quot;&gt;&lt;property id=&quot;20148&quot; value=&quot;5&quot;/&gt;&lt;property id=&quot;20300&quot; value=&quot;Slide 4 - &amp;quot;Case Scenario: Mr. Peterson&amp;quot;&quot;/&gt;&lt;property id=&quot;20307&quot; value=&quot;304&quot;/&gt;&lt;/object&gt;&lt;object type=&quot;3&quot; unique_id=&quot;55650&quot;&gt;&lt;property id=&quot;20148&quot; value=&quot;5&quot;/&gt;&lt;property id=&quot;20300&quot; value=&quot;Slide 19 - &amp;quot;References (9-15)&amp;quot;&quot;/&gt;&lt;property id=&quot;20307&quot; value=&quot;307&quot;/&gt;&lt;/object&gt;&lt;object type=&quot;3&quot; unique_id=&quot;123519&quot;&gt;&lt;property id=&quot;20148&quot; value=&quot;5&quot;/&gt;&lt;property id=&quot;20300&quot; value=&quot;Slide 9 - &amp;quot;Assembling and Restocking the CVC Kit, Cart or Box3&amp;quot;&quot;/&gt;&lt;property id=&quot;20307&quot; value=&quot;308&quot;/&gt;&lt;/object&gt;&lt;/object&gt;&lt;object type=&quot;8&quot; unique_id=&quot;27083&quot;&gt;&lt;/object&gt;&lt;object type=&quot;4&quot; unique_id=&quot;49164&quot;&gt;&lt;object type=&quot;5&quot; unique_id=&quot;53697&quot;&gt;&lt;property id=&quot;20000&quot; value=&quot;0&quot;/&gt;&lt;property id=&quot;20149&quot; value=&quot;Wlliam Miles, MD, FCCM&quot;/&gt;&lt;property id=&quot;20150&quot; value=&quot;Co-Director of Neurosurgical ICU&quot;/&gt;&lt;property id=&quot;20151&quot; value=&quot;Miles_William.jpg&quot;/&gt;&lt;property id=&quot;20153&quot; value=&quot;ICUSafety@aha.org&quot;/&gt;&lt;property id=&quot;20155&quot; value=&quot;Dr. Miles is Co-Director of the Neurosurgical ICU and a clinical Professor of Surgery at the University of North Carolina School of Medicine. Dr. Miles co-led Cohort 9 (NC, SC, GA and VA) for the most recent CAUTI reduction/improvement collaborative in partnership with AHA and SCCM. Dr. Miles has served on numerous task forces and committees related to reduction of hospital-acquired infections. &amp;#x0D;&amp;#x0A;&quot;/&gt;&lt;/object&gt;&lt;object type=&quot;5&quot; unique_id=&quot;54138&quot;&gt;&lt;property id=&quot;20149&quot; value=&quot;ICU Safety Program&quot;/&gt;&lt;property id=&quot;20151&quot; value=&quot;HRET-Logo-No-Tag 2in.jpg&quot;/&gt;&lt;property id=&quot;20153&quot; value=&quot;icusafety@aha.org&quot;/&gt;&lt;property id=&quot;20159&quot; value=&quot;HRET-Logo-No-Tag 2in.jpg&quot;/&gt;&lt;/object&gt;&lt;/object&gt;&lt;object type=&quot;10&quot; unique_id=&quot;49165&quot;&gt;&lt;object type=&quot;11&quot; unique_id=&quot;49166&quot;&gt;&lt;property id=&quot;20180&quot; value=&quot;1&quot;/&gt;&lt;property id=&quot;20181&quot; value=&quot;1&quot;/&gt;&lt;property id=&quot;20183&quot; value=&quot;1&quot;/&gt;&lt;/object&gt;&lt;object type=&quot;12&quot; unique_id=&quot;4923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10F4D219-F4E9-4594-8D0F-45B223C8CE00}_15.png&quot;/&gt;&lt;left val=&quot;542&quot;/&gt;&lt;top val=&quot;509&quot;/&gt;&lt;width val=&quot;162&quot;/&gt;&lt;height val=&quot;2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16,308389210,T:\Externally Funded Projects\AHRQ\HAI-ICU - AHRQ - 80776\ICU Curriculum\Project End\Final\CVC201_Insertion_AHRQ-Final_508-1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situ\AppData\Local\Temp\PR\data\asimages\{E703318B-42FC-426E-A97B-81F49A75B50F}_16.png&quot;/&gt;&lt;left val=&quot;48&quot;/&gt;&lt;top val=&quot;0&quot;/&gt;&lt;width val=&quot;622&quot;/&gt;&lt;height val=&quot;7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0&quot;/&gt;&lt;lineCharCount val=&quot;47&quot;/&gt;&lt;lineCharCount val=&quot;44&quot;/&gt;&lt;lineCharCount val=&quot;47&quot;/&gt;&lt;lineCharCount val=&quot;25&quot;/&gt;&lt;lineCharCount val=&quot;48&quot;/&gt;&lt;lineCharCount val=&quot;9&quot;/&gt;&lt;lineCharCount val=&quot;52&quot;/&gt;&lt;lineCharCount val=&quot;18&quot;/&gt;&lt;/TableIndex&gt;&lt;/ShapeTextInfo&gt;"/>
  <p:tag name="HTML_SHAPEINFO" val="&lt;ThreeDShapeInfo&gt;&lt;uuid val=&quot;&quot;/&gt;&lt;isInvalidForFieldText val=&quot;0&quot;/&gt;&lt;Image&gt;&lt;filename val=&quot;C:\Users\jsitu\AppData\Local\Temp\PR\data\asimages\{C76407C9-94B8-411D-8629-66D14EDD4BE1}_16.png&quot;/&gt;&lt;left val=&quot;40&quot;/&gt;&lt;top val=&quot;85&quot;/&gt;&lt;width val=&quot;630&quot;/&gt;&lt;height val=&quot;40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64A5381C-0D45-4992-A27C-3D542645C773}_16.png&quot;/&gt;&lt;left val=&quot;542&quot;/&gt;&lt;top val=&quot;509&quot;/&gt;&lt;width val=&quot;162&quot;/&gt;&lt;height val=&quot;2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17,308389210,T:\Externally Funded Projects\AHRQ\HAI-ICU - AHRQ - 80776\ICU Curriculum\Project End\Final\CVC201_Insertion_AHRQ-Final_508-1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situ\AppData\Local\Temp\PR\data\asimages\{F6FA0B19-7682-48D1-B736-34B0EBC092CF}_17.png&quot;/&gt;&lt;left val=&quot;48&quot;/&gt;&lt;top val=&quot;0&quot;/&gt;&lt;width val=&quot;622&quot;/&gt;&lt;height val=&quot;76&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3&quot;/&gt;&lt;lineCharCount val=&quot;30&quot;/&gt;&lt;lineCharCount val=&quot;50&quot;/&gt;&lt;lineCharCount val=&quot;49&quot;/&gt;&lt;lineCharCount val=&quot;53&quot;/&gt;&lt;lineCharCount val=&quot;11&quot;/&gt;&lt;lineCharCount val=&quot;57&quot;/&gt;&lt;lineCharCount val=&quot;47&quot;/&gt;&lt;lineCharCount val=&quot;49&quot;/&gt;&lt;lineCharCount val=&quot;49&quot;/&gt;&lt;/TableIndex&gt;&lt;/ShapeTextInfo&gt;"/>
  <p:tag name="HTML_SHAPEINFO" val="&lt;ThreeDShapeInfo&gt;&lt;uuid val=&quot;&quot;/&gt;&lt;isInvalidForFieldText val=&quot;0&quot;/&gt;&lt;Image&gt;&lt;filename val=&quot;C:\Users\jsitu\AppData\Local\Temp\PR\data\asimages\{B93C8CE2-9541-45C6-B9C7-EA73FF154DE4}_17.png&quot;/&gt;&lt;left val=&quot;41&quot;/&gt;&lt;top val=&quot;83&quot;/&gt;&lt;width val=&quot;630&quot;/&gt;&lt;height val=&quot;40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02173C5C-2840-4AC6-9CEC-9309D29C4A76}_17.png&quot;/&gt;&lt;left val=&quot;542&quot;/&gt;&lt;top val=&quot;509&quot;/&gt;&lt;width val=&quot;162&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18,308389210,T:\Externally Funded Projects\AHRQ\HAI-ICU - AHRQ - 80776\ICU Curriculum\Project End\Final\CVC201_Insertion_AHRQ-Final_508-1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situ\AppData\Local\Temp\PR\data\asimages\{3E36CAA9-E791-46B5-91E5-335AD6CC44F1}_18.png&quot;/&gt;&lt;left val=&quot;48&quot;/&gt;&lt;top val=&quot;-4&quot;/&gt;&lt;width val=&quot;622&quot;/&gt;&lt;height val=&quot;8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25&quot;/&gt;&lt;lineCharCount val=&quot;131&quot;/&gt;&lt;lineCharCount val=&quot;14&quot;/&gt;&lt;lineCharCount val=&quot;114&quot;/&gt;&lt;lineCharCount val=&quot;71&quot;/&gt;&lt;lineCharCount val=&quot;95&quot;/&gt;&lt;lineCharCount val=&quot;90&quot;/&gt;&lt;lineCharCount val=&quot;101&quot;/&gt;&lt;lineCharCount val=&quot;65&quot;/&gt;&lt;lineCharCount val=&quot;135&quot;/&gt;&lt;lineCharCount val=&quot;134&quot;/&gt;&lt;lineCharCount val=&quot;38&quot;/&gt;&lt;lineCharCount val=&quot;130&quot;/&gt;&lt;lineCharCount val=&quot;44&quot;/&gt;&lt;lineCharCount val=&quot;111&quot;/&gt;&lt;lineCharCount val=&quot;129&quot;/&gt;&lt;lineCharCount val=&quot;83&quot;/&gt;&lt;lineCharCount val=&quot;124&quot;/&gt;&lt;lineCharCount val=&quot;107&quot;/&gt;&lt;lineCharCount val=&quot;84&quot;/&gt;&lt;lineCharCount val=&quot;84&quot;/&gt;&lt;lineCharCount val=&quot;129&quot;/&gt;&lt;lineCharCount val=&quot;94&quot;/&gt;&lt;/TableIndex&gt;&lt;/ShapeTextInfo&gt;"/>
  <p:tag name="HTML_SHAPEINFO" val="&lt;ThreeDShapeInfo&gt;&lt;uuid val=&quot;&quot;/&gt;&lt;isInvalidForFieldText val=&quot;0&quot;/&gt;&lt;Image&gt;&lt;filename val=&quot;C:\Users\jsitu\AppData\Local\Temp\PR\data\asimages\{DB9B0A99-92F5-4537-B300-031049A26D35}_18.png&quot;/&gt;&lt;left val=&quot;48&quot;/&gt;&lt;top val=&quot;75&quot;/&gt;&lt;width val=&quot;622&quot;/&gt;&lt;height val=&quot;42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C6731C07-66D5-4EC8-897D-278131DE45A2}_18.png&quot;/&gt;&lt;left val=&quot;542&quot;/&gt;&lt;top val=&quot;509&quot;/&gt;&lt;width val=&quot;162&quot;/&gt;&lt;height val=&quot;2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7&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7&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PROPS" val="C:\Users\jsitu\Videos\Any Video Converter\MP3\Dr. Miles_0.mp3"/>
  <p:tag name="PPSNARRATION" val="1,308389210,T:\Externally Funded Projects\AHRQ\HAI-ICU - AHRQ - 80776\ICU Curriculum\Project End\Final\CVC201_Insertion_AHRQ-Final_508-1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situ\AppData\Local\Temp\PR\data\asimages\{DFC66903-8F30-4D1F-B337-DA15BDB8029F}_3.png&quot;/&gt;&lt;left val=&quot;30&quot;/&gt;&lt;top val=&quot;184&quot;/&gt;&lt;width val=&quot;654&quot;/&gt;&lt;height val=&quot;17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situ\AppData\Local\Temp\PR\data\asimages\{E30956AB-5E71-47F0-B130-7013337E6796}_3.png&quot;/&gt;&lt;left val=&quot;53&quot;/&gt;&lt;top val=&quot;352&quot;/&gt;&lt;width val=&quot;612&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situ\AppData\Local\Temp\PR\data\asimages\{903D1EB6-C439-466A-95C4-307B1BCA97D8}_3.png&quot;/&gt;&lt;left val=&quot;10&quot;/&gt;&lt;top val=&quot;4&quot;/&gt;&lt;width val=&quot;706&quot;/&gt;&lt;height val=&quot;12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3,308389210,T:\Externally Funded Projects\AHRQ\HAI-ICU - AHRQ - 80776\ICU Curriculum\Project End\Final\CVC201_Insertion_AHRQ-Final_508-1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situ\AppData\Local\Temp\PR\data\asimages\{8B7583A9-C5E3-4273-92FC-FA42431D514E}_5.png&quot;/&gt;&lt;left val=&quot;0&quot;/&gt;&lt;top val=&quot;0&quot;/&gt;&lt;width val=&quot;720&quot;/&gt;&lt;height val=&quot;7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E75F4A80-2778-45CC-BF92-7469D65F4D18}_8.png&quot;/&gt;&lt;left val=&quot;542&quot;/&gt;&lt;top val=&quot;509&quot;/&gt;&lt;width val=&quot;162&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PSNARRATION" val="4,308389210,T:\Externally Funded Projects\AHRQ\HAI-ICU - AHRQ - 80776\ICU Curriculum\Project End\Final\CVC201_Insertion_AHRQ-Final_508-1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E75F4A80-2778-45CC-BF92-7469D65F4D18}_8.png&quot;/&gt;&lt;left val=&quot;542&quot;/&gt;&lt;top val=&quot;509&quot;/&gt;&lt;width val=&quot;162&quot;/&gt;&lt;height val=&quot;2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 val="5,308389210,T:\Externally Funded Projects\AHRQ\HAI-ICU - AHRQ - 80776\ICU Curriculum\Project End\Final\CVC201_Insertion_AHRQ-Final_508-1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situ\AppData\Local\Temp\PR\data\asimages\{B34E6889-6DE4-45AD-8DC2-C8060979DAC9}_6.png&quot;/&gt;&lt;left val=&quot;0&quot;/&gt;&lt;top val=&quot;0&quot;/&gt;&lt;width val=&quot;720&quot;/&gt;&lt;height val=&quot;76&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extEffect&gt;&lt;Image&gt;&lt;filename val=&quot;C:\Users\jsitu\AppData\Local\Temp\PR\data\asimages\{1779892E-562A-4F06-A3D1-49FA14BE2CF9}_1.png_crop.png&quot;/&gt;&lt;left val=&quot;373&quot;/&gt;&lt;top val=&quot;132&quot;/&gt;&lt;width val=&quot;275&quot;/&gt;&lt;height val=&quot;24&quot;/&gt;&lt;hasText val=&quot;1&quot;/&gt;&lt;paraId val=&quot;1&quot;/&gt;&lt;/Image&gt;&lt;/TextEffect&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3&quot;/&gt;&lt;lineCharCount val=&quot;18&quot;/&gt;&lt;lineCharCount val=&quot;25&quot;/&gt;&lt;lineCharCount val=&quot;14&quot;/&gt;&lt;lineCharCount val=&quot;23&quot;/&gt;&lt;lineCharCount val=&quot;29&quot;/&gt;&lt;lineCharCount val=&quot;28&quot;/&gt;&lt;/TableIndex&gt;&lt;/ShapeTextInfo&gt;"/>
  <p:tag name="HTML_SHAPEINFO" val="&lt;TextEffect&gt;&lt;Image&gt;&lt;filename val=&quot;C:\Users\jsitu\AppData\Local\Temp\PR\data\asimages\{E5E1063C-87F4-454C-B4C0-B54F7BA8E650}_1.png_crop.png&quot;/&gt;&lt;left val=&quot;372&quot;/&gt;&lt;top val=&quot;176&quot;/&gt;&lt;width val=&quot;246&quot;/&gt;&lt;height val=&quot;47&quot;/&gt;&lt;hasText val=&quot;1&quot;/&gt;&lt;paraId val=&quot;1&quot;/&gt;&lt;/Image&gt;&lt;Image&gt;&lt;filename val=&quot;C:\Users\jsitu\AppData\Local\Temp\PR\data\asimages\{FCB24BAF-1EB8-4020-90BB-70B0DCAA7A45}_1.png_crop.png&quot;/&gt;&lt;left val=&quot;372&quot;/&gt;&lt;top val=&quot;247&quot;/&gt;&lt;width val=&quot;251&quot;/&gt;&lt;height val=&quot;20&quot;/&gt;&lt;hasText val=&quot;1&quot;/&gt;&lt;paraId val=&quot;2&quot;/&gt;&lt;/Image&gt;&lt;Image&gt;&lt;filename val=&quot;C:\Users\jsitu\AppData\Local\Temp\PR\data\asimages\{4E552EEF-0345-40A4-892C-CD7E89450181}_1.png_crop.png&quot;/&gt;&lt;left val=&quot;372&quot;/&gt;&lt;top val=&quot;288&quot;/&gt;&lt;width val=&quot;222&quot;/&gt;&lt;height val=&quot;47&quot;/&gt;&lt;hasText val=&quot;1&quot;/&gt;&lt;paraId val=&quot;3&quot;/&gt;&lt;/Image&gt;&lt;Image&gt;&lt;filename val=&quot;C:\Users\jsitu\AppData\Local\Temp\PR\data\asimages\{BD67FFB5-A1F0-4737-9BFE-096E44521FB2}_1.png_crop.png&quot;/&gt;&lt;left val=&quot;372&quot;/&gt;&lt;top val=&quot;358&quot;/&gt;&lt;width val=&quot;286&quot;/&gt;&lt;height val=&quot;47&quot;/&gt;&lt;hasText val=&quot;1&quot;/&gt;&lt;paraId val=&quot;4&quot;/&gt;&lt;/Image&gt;&lt;/TextEffec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1CE6C447-CF08-49EE-9457-2527CF698718}_6.png&quot;/&gt;&lt;left val=&quot;542&quot;/&gt;&lt;top val=&quot;509&quot;/&gt;&lt;width val=&quot;162&quot;/&gt;&lt;height val=&quot;2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6,308389210,T:\Externally Funded Projects\AHRQ\HAI-ICU - AHRQ - 80776\ICU Curriculum\Project End\Final\CVC201_Insertion_AHRQ-Final_508-1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situ\AppData\Local\Temp\PR\data\asimages\{7AD4FD44-9050-4FD6-91FA-26C298A43FE7}_7.png&quot;/&gt;&lt;left val=&quot;48&quot;/&gt;&lt;top val=&quot;0&quot;/&gt;&lt;width val=&quot;622&quot;/&gt;&lt;height val=&quot;7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8&quot;/&gt;&lt;lineCharCount val=&quot;28&quot;/&gt;&lt;lineCharCount val=&quot;40&quot;/&gt;&lt;lineCharCount val=&quot;54&quot;/&gt;&lt;lineCharCount val=&quot;8&quot;/&gt;&lt;lineCharCount val=&quot;48&quot;/&gt;&lt;lineCharCount val=&quot;14&quot;/&gt;&lt;lineCharCount val=&quot;59&quot;/&gt;&lt;lineCharCount val=&quot;24&quot;/&gt;&lt;lineCharCount val=&quot;56&quot;/&gt;&lt;lineCharCount val=&quot;54&quot;/&gt;&lt;/TableIndex&gt;&lt;/ShapeTextInfo&gt;"/>
  <p:tag name="HTML_SHAPEINFO" val="&lt;ThreeDShapeInfo&gt;&lt;uuid val=&quot;&quot;/&gt;&lt;isInvalidForFieldText val=&quot;0&quot;/&gt;&lt;Image&gt;&lt;filename val=&quot;C:\Users\jsitu\AppData\Local\Temp\PR\data\asimages\{7DE154F3-0271-4F96-AA1A-F1A1DCCAF940}_7.png&quot;/&gt;&lt;left val=&quot;42&quot;/&gt;&lt;top val=&quot;82&quot;/&gt;&lt;width val=&quot;628&quot;/&gt;&lt;height val=&quot;404&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1550667A-2482-47E2-AB82-408E628B5542}_7.png&quot;/&gt;&lt;left val=&quot;542&quot;/&gt;&lt;top val=&quot;509&quot;/&gt;&lt;width val=&quot;162&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7,308389210,T:\Externally Funded Projects\AHRQ\HAI-ICU - AHRQ - 80776\ICU Curriculum\Project End\Final\CVC201_Insertion_AHRQ-Final_508-1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situ\AppData\Local\Temp\PR\data\asimages\{E70D4994-37EE-4358-9025-36231E4103EA}_8.png&quot;/&gt;&lt;left val=&quot;15&quot;/&gt;&lt;top val=&quot;0&quot;/&gt;&lt;width val=&quot;690&quot;/&gt;&lt;height val=&quot;7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5&quot;/&gt;&lt;lineCharCount val=&quot;8&quot;/&gt;&lt;lineCharCount val=&quot;47&quot;/&gt;&lt;lineCharCount val=&quot;43&quot;/&gt;&lt;lineCharCount val=&quot;38&quot;/&gt;&lt;lineCharCount val=&quot;31&quot;/&gt;&lt;lineCharCount val=&quot;50&quot;/&gt;&lt;lineCharCount val=&quot;13&quot;/&gt;&lt;/TableIndex&gt;&lt;/ShapeTextInfo&gt;"/>
  <p:tag name="HTML_SHAPEINFO" val="&lt;ThreeDShapeInfo&gt;&lt;uuid val=&quot;&quot;/&gt;&lt;isInvalidForFieldText val=&quot;0&quot;/&gt;&lt;Image&gt;&lt;filename val=&quot;C:\Users\jsitu\AppData\Local\Temp\PR\data\asimages\{D3F2F160-7DAB-4D77-9B62-8516C597CDE7}_8.png&quot;/&gt;&lt;left val=&quot;40&quot;/&gt;&lt;top val=&quot;85&quot;/&gt;&lt;width val=&quot;630&quot;/&gt;&lt;height val=&quot;40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E75F4A80-2778-45CC-BF92-7469D65F4D18}_8.png&quot;/&gt;&lt;left val=&quot;542&quot;/&gt;&lt;top val=&quot;509&quot;/&gt;&lt;width val=&quot;162&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E75F4A80-2778-45CC-BF92-7469D65F4D18}_8.png&quot;/&gt;&lt;left val=&quot;542&quot;/&gt;&lt;top val=&quot;509&quot;/&gt;&lt;width val=&quot;162&quot;/&gt;&lt;height val=&quot;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 val="8,308389210,T:\Externally Funded Projects\AHRQ\HAI-ICU - AHRQ - 80776\ICU Curriculum\Project End\Final\CVC201_Insertion_AHRQ-Final_508-1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situ\AppData\Local\Temp\PR\data\asimages\{50E9E0EB-5179-4E6D-B138-BB47DC7E6FF6}_9.png&quot;/&gt;&lt;left val=&quot;52&quot;/&gt;&lt;top val=&quot;-1&quot;/&gt;&lt;width val=&quot;622&quot;/&gt;&lt;height val=&quot;7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8&quot;/&gt;&lt;lineCharCount val=&quot;10&quot;/&gt;&lt;lineCharCount val=&quot;46&quot;/&gt;&lt;lineCharCount val=&quot;54&quot;/&gt;&lt;lineCharCount val=&quot;59&quot;/&gt;&lt;lineCharCount val=&quot;49&quot;/&gt;&lt;lineCharCount val=&quot;47&quot;/&gt;&lt;lineCharCount val=&quot;34&quot;/&gt;&lt;lineCharCount val=&quot;51&quot;/&gt;&lt;lineCharCount val=&quot;52&quot;/&gt;&lt;/TableIndex&gt;&lt;/ShapeTextInfo&gt;"/>
  <p:tag name="HTML_SHAPEINFO" val="&lt;TextEffect&gt;&lt;Image&gt;&lt;filename val=&quot;C:\Users\jsitu\AppData\Local\Temp\PR\data\asimages\{2C22458B-50F3-4DA9-AE8A-B23C0AEED96E}_1.png_crop.png&quot;/&gt;&lt;left val=&quot;57&quot;/&gt;&lt;top val=&quot;101&quot;/&gt;&lt;width val=&quot;552&quot;/&gt;&lt;height val=&quot;62&quot;/&gt;&lt;hasText val=&quot;1&quot;/&gt;&lt;paraId val=&quot;1&quot;/&gt;&lt;/Image&gt;&lt;Image&gt;&lt;filename val=&quot;C:\Users\jsitu\AppData\Local\Temp\PR\data\asimages\{892092E0-F3FA-42EE-93A7-B06C0B41ED4B}_1.png_crop.png&quot;/&gt;&lt;left val=&quot;93&quot;/&gt;&lt;top val=&quot;180&quot;/&gt;&lt;width val=&quot;451&quot;/&gt;&lt;height val=&quot;21&quot;/&gt;&lt;hasText val=&quot;1&quot;/&gt;&lt;paraId val=&quot;2&quot;/&gt;&lt;/Image&gt;&lt;Image&gt;&lt;filename val=&quot;C:\Users\jsitu\AppData\Local\Temp\PR\data\asimages\{CFD671C7-A504-46C7-949D-BF70D6AAAFCD}_1.png_crop.png&quot;/&gt;&lt;left val=&quot;93&quot;/&gt;&lt;top val=&quot;218&quot;/&gt;&lt;width val=&quot;496&quot;/&gt;&lt;height val=&quot;20&quot;/&gt;&lt;hasText val=&quot;1&quot;/&gt;&lt;paraId val=&quot;3&quot;/&gt;&lt;/Image&gt;&lt;Image&gt;&lt;filename val=&quot;C:\Users\jsitu\AppData\Local\Temp\PR\data\asimages\{236CF587-1E28-4CF2-928E-53A00E85AA0A}_1.png_crop.png&quot;/&gt;&lt;left val=&quot;93&quot;/&gt;&lt;top val=&quot;256&quot;/&gt;&lt;width val=&quot;548&quot;/&gt;&lt;height val=&quot;20&quot;/&gt;&lt;hasText val=&quot;1&quot;/&gt;&lt;paraId val=&quot;4&quot;/&gt;&lt;/Image&gt;&lt;Image&gt;&lt;filename val=&quot;C:\Users\jsitu\AppData\Local\Temp\PR\data\asimages\{7194F33D-9849-4B18-941B-F81044497913}_1.png_crop.png&quot;/&gt;&lt;left val=&quot;93&quot;/&gt;&lt;top val=&quot;294&quot;/&gt;&lt;width val=&quot;519&quot;/&gt;&lt;height val=&quot;20&quot;/&gt;&lt;hasText val=&quot;1&quot;/&gt;&lt;paraId val=&quot;5&quot;/&gt;&lt;/Image&gt;&lt;Image&gt;&lt;filename val=&quot;C:\Users\jsitu\AppData\Local\Temp\PR\data\asimages\{5F1FE5FC-1C4D-4736-B499-AD1464081FF4}_1.png_crop.png&quot;/&gt;&lt;left val=&quot;56&quot;/&gt;&lt;top val=&quot;338&quot;/&gt;&lt;width val=&quot;533&quot;/&gt;&lt;height val=&quot;24&quot;/&gt;&lt;hasText val=&quot;1&quot;/&gt;&lt;paraId val=&quot;6&quot;/&gt;&lt;/Image&gt;&lt;Image&gt;&lt;filename val=&quot;C:\Users\jsitu\AppData\Local\Temp\PR\data\asimages\{63A79C26-7C62-4353-B2BA-0827C21DFD79}_1.png_crop.png&quot;/&gt;&lt;left val=&quot;93&quot;/&gt;&lt;top val=&quot;380&quot;/&gt;&lt;width val=&quot;357&quot;/&gt;&lt;height val=&quot;20&quot;/&gt;&lt;hasText val=&quot;1&quot;/&gt;&lt;paraId val=&quot;7&quot;/&gt;&lt;/Image&gt;&lt;Image&gt;&lt;filename val=&quot;C:\Users\jsitu\AppData\Local\Temp\PR\data\asimages\{930628B3-F2D5-4C1A-ADE8-13D133AA2A5D}_1.png_crop.png&quot;/&gt;&lt;left val=&quot;93&quot;/&gt;&lt;top val=&quot;417&quot;/&gt;&lt;width val=&quot;531&quot;/&gt;&lt;height val=&quot;21&quot;/&gt;&lt;hasText val=&quot;1&quot;/&gt;&lt;paraId val=&quot;8&quot;/&gt;&lt;/Image&gt;&lt;Image&gt;&lt;filename val=&quot;C:\Users\jsitu\AppData\Local\Temp\PR\data\asimages\{6B09AD4D-D221-491E-B244-30776D8E89AC}_1.png_crop.png&quot;/&gt;&lt;left val=&quot;93&quot;/&gt;&lt;top val=&quot;457&quot;/&gt;&lt;width val=&quot;544&quot;/&gt;&lt;height val=&quot;20&quot;/&gt;&lt;hasText val=&quot;1&quot;/&gt;&lt;paraId val=&quot;9&quot;/&gt;&lt;/Image&gt;&lt;/TextEffec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PR\data\asimages\{A0E7C469-FCFD-4B9A-8CDA-3BDD5BD520B8}_9.png&quot;/&gt;&lt;left val=&quot;542&quot;/&gt;&lt;top val=&quot;509&quot;/&gt;&lt;width val=&quot;162&quot;/&gt;&lt;height val=&quot;2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 val="9,308389210,T:\Externally Funded Projects\AHRQ\HAI-ICU - AHRQ - 80776\ICU Curriculum\Project End\Final\CVC201_Insertion_AHRQ-Final_508-1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PSNARRATION" val="10,308389210,T:\Externally Funded Projects\AHRQ\HAI-ICU - AHRQ - 80776\ICU Curriculum\Project End\Final\CVC201_Insertion_AHRQ-Final_508-1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situ\AppData\Local\Temp\PR\data\asimages\{EF10CC0A-87D0-402E-B39B-5A0E829C8D43}_10.png&quot;/&gt;&lt;left val=&quot;48&quot;/&gt;&lt;top val=&quot;0&quot;/&gt;&lt;width val=&quot;622&quot;/&gt;&lt;height val=&quot;76&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23&quot;/&gt;&lt;lineCharCount val=&quot;50&quot;/&gt;&lt;lineCharCount val=&quot;43&quot;/&gt;&lt;lineCharCount val=&quot;50&quot;/&gt;&lt;lineCharCount val=&quot;19&quot;/&gt;&lt;lineCharCount val=&quot;49&quot;/&gt;&lt;/TableIndex&gt;&lt;/ShapeTextInfo&gt;"/>
  <p:tag name="HTML_SHAPEINFO" val="&lt;ThreeDShapeInfo&gt;&lt;uuid val=&quot;&quot;/&gt;&lt;isInvalidForFieldText val=&quot;0&quot;/&gt;&lt;Image&gt;&lt;filename val=&quot;C:\Users\jsitu\AppData\Local\Temp\PR\data\asimages\{E942E903-2F2B-4728-8C19-AFA06257BFA2}_10.png&quot;/&gt;&lt;left val=&quot;40&quot;/&gt;&lt;top val=&quot;102&quot;/&gt;&lt;width val=&quot;635&quot;/&gt;&lt;height val=&quot;32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extEffect&gt;&lt;Image&gt;&lt;filename val=&quot;C:\Users\jsitu\AppData\Local\Temp\PR\data\asimages\{2B47A67E-CCD7-424D-A499-D5FBAD92B06D}_1.png_crop.png&quot;/&gt;&lt;left val=&quot;20&quot;/&gt;&lt;top val=&quot;441&quot;/&gt;&lt;width val=&quot;680&quot;/&gt;&lt;height val=&quot;20&quot;/&gt;&lt;hasText val=&quot;1&quot;/&gt;&lt;paraId val=&quot;1&quot;/&gt;&lt;/Image&gt;&lt;/TextEffect&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C0133C21-6058-4997-9F33-54246A0330E0}_10.png&quot;/&gt;&lt;left val=&quot;542&quot;/&gt;&lt;top val=&quot;509&quot;/&gt;&lt;width val=&quot;162&quot;/&gt;&lt;height val=&quot;2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1,308389210,T:\Externally Funded Projects\AHRQ\HAI-ICU - AHRQ - 80776\ICU Curriculum\Project End\Final\CVC201_Insertion_AHRQ-Final_508-1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jsitu\AppData\Local\Temp\PR\data\asimages\{A368FBC8-BFE0-4302-B9AC-01A074184B00}_11.png&quot;/&gt;&lt;left val=&quot;0&quot;/&gt;&lt;top val=&quot;-1&quot;/&gt;&lt;width val=&quot;724&quot;/&gt;&lt;height val=&quot;7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24&quot;/&gt;&lt;lineCharCount val=&quot;20&quot;/&gt;&lt;lineCharCount val=&quot;20&quot;/&gt;&lt;/TableIndex&gt;&lt;TableIndex row=&quot;1&quot; col=&quot;3&quot;&gt;&lt;linesCount val=&quot;3&quot;/&gt;&lt;lineCharCount val=&quot;18&quot;/&gt;&lt;lineCharCount val=&quot;20&quot;/&gt;&lt;lineCharCount val=&quot;9&quot;/&gt;&lt;/TableIndex&gt;&lt;TableIndex row=&quot;1&quot; col=&quot;4&quot;&gt;&lt;linesCount val=&quot;3&quot;/&gt;&lt;lineCharCount val=&quot;21&quot;/&gt;&lt;lineCharCount val=&quot;23&quot;/&gt;&lt;lineCharCount val=&quot;19&quot;/&gt;&lt;/TableIndex&gt;&lt;TableIndex row=&quot;2&quot; col=&quot;1&quot;&gt;&lt;linesCount val=&quot;1&quot;/&gt;&lt;lineCharCount val=&quot;11&quot;/&gt;&lt;/TableIndex&gt;&lt;TableIndex row=&quot;2&quot; col=&quot;2&quot;&gt;&lt;linesCount val=&quot;9&quot;/&gt;&lt;lineCharCount val=&quot;18&quot;/&gt;&lt;lineCharCount val=&quot;22&quot;/&gt;&lt;lineCharCount val=&quot;19&quot;/&gt;&lt;lineCharCount val=&quot;23&quot;/&gt;&lt;lineCharCount val=&quot;23&quot;/&gt;&lt;lineCharCount val=&quot;20&quot;/&gt;&lt;lineCharCount val=&quot;18&quot;/&gt;&lt;lineCharCount val=&quot;21&quot;/&gt;&lt;lineCharCount val=&quot;13&quot;/&gt;&lt;/TableIndex&gt;&lt;TableIndex row=&quot;2&quot; col=&quot;3&quot;&gt;&lt;linesCount val=&quot;5&quot;/&gt;&lt;lineCharCount val=&quot;29&quot;/&gt;&lt;lineCharCount val=&quot;24&quot;/&gt;&lt;lineCharCount val=&quot;26&quot;/&gt;&lt;lineCharCount val=&quot;24&quot;/&gt;&lt;lineCharCount val=&quot;9&quot;/&gt;&lt;/TableIndex&gt;&lt;TableIndex row=&quot;2&quot; col=&quot;4&quot;&gt;&lt;linesCount val=&quot;8&quot;/&gt;&lt;lineCharCount val=&quot;25&quot;/&gt;&lt;lineCharCount val=&quot;29&quot;/&gt;&lt;lineCharCount val=&quot;17&quot;/&gt;&lt;lineCharCount val=&quot;22&quot;/&gt;&lt;lineCharCount val=&quot;24&quot;/&gt;&lt;lineCharCount val=&quot;22&quot;/&gt;&lt;lineCharCount val=&quot;25&quot;/&gt;&lt;lineCharCount val=&quot;11&quot;/&gt;&lt;/TableIndex&gt;&lt;TableIndex row=&quot;3&quot; col=&quot;1&quot;&gt;&lt;linesCount val=&quot;1&quot;/&gt;&lt;lineCharCount val=&quot;15&quot;/&gt;&lt;/TableIndex&gt;&lt;TableIndex row=&quot;3&quot; col=&quot;2&quot;&gt;&lt;linesCount val=&quot;5&quot;/&gt;&lt;lineCharCount val=&quot;22&quot;/&gt;&lt;lineCharCount val=&quot;17&quot;/&gt;&lt;lineCharCount val=&quot;17&quot;/&gt;&lt;lineCharCount val=&quot;21&quot;/&gt;&lt;lineCharCount val=&quot;19&quot;/&gt;&lt;/TableIndex&gt;&lt;TableIndex row=&quot;3&quot; col=&quot;3&quot;&gt;&lt;linesCount val=&quot;5&quot;/&gt;&lt;lineCharCount val=&quot;24&quot;/&gt;&lt;lineCharCount val=&quot;16&quot;/&gt;&lt;lineCharCount val=&quot;30&quot;/&gt;&lt;lineCharCount val=&quot;25&quot;/&gt;&lt;lineCharCount val=&quot;14&quot;/&gt;&lt;/TableIndex&gt;&lt;TableIndex row=&quot;3&quot; col=&quot;4&quot;&gt;&lt;linesCount val=&quot;6&quot;/&gt;&lt;lineCharCount val=&quot;21&quot;/&gt;&lt;lineCharCount val=&quot;18&quot;/&gt;&lt;lineCharCount val=&quot;16&quot;/&gt;&lt;lineCharCount val=&quot;22&quot;/&gt;&lt;lineCharCount val=&quot;29&quot;/&gt;&lt;lineCharCount val=&quot;22&quot;/&gt;&lt;/TableIndex&gt;&lt;/ShapeTextInfo&gt;"/>
  <p:tag name="HTML_SHAPEINFO" val="&lt;ThreeDShapeInfo&gt;&lt;uuid val=&quot;&quot;/&gt;&lt;isInvalidForFieldText val=&quot;0&quot;/&gt;&lt;Image&gt;&lt;filename val=&quot;C:\Users\jsitu\AppData\Local\Temp\PR\data\asimages\{834B2C62-46C2-46AD-8727-081D498FD356}_11.png&quot;/&gt;&lt;left val=&quot;48&quot;/&gt;&lt;top val=&quot;120&quot;/&gt;&lt;width val=&quot;624&quot;/&gt;&lt;height val=&quot;39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A06B3EA4-FF02-4D59-BB51-15AD3B7BE3BF}_11.png&quot;/&gt;&lt;left val=&quot;542&quot;/&gt;&lt;top val=&quot;509&quot;/&gt;&lt;width val=&quot;162&quot;/&gt;&lt;height val=&quot;2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2,308389210,T:\Externally Funded Projects\AHRQ\HAI-ICU - AHRQ - 80776\ICU Curriculum\Project End\Final\CVC201_Insertion_AHRQ-Final_508-1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situ\AppData\Local\Temp\PR\data\asimages\{E0640F60-BDD5-49F9-BB81-F14FE6E2EE7E}_12.png&quot;/&gt;&lt;left val=&quot;40&quot;/&gt;&lt;top val=&quot;0&quot;/&gt;&lt;width val=&quot;638&quot;/&gt;&lt;height val=&quot;76&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24&quot;/&gt;&lt;lineCharCount val=&quot;17&quot;/&gt;&lt;lineCharCount val=&quot;39&quot;/&gt;&lt;/TableIndex&gt;&lt;/ShapeTextInfo&gt;"/>
  <p:tag name="HTML_SHAPEINFO" val="&lt;ThreeDShapeInfo&gt;&lt;uuid val=&quot;&quot;/&gt;&lt;isInvalidForFieldText val=&quot;0&quot;/&gt;&lt;Image&gt;&lt;filename val=&quot;C:\Users\jsitu\AppData\Local\Temp\PR\data\asimages\{A05C0931-41F0-4B0E-9F72-77024774189D}_12.png&quot;/&gt;&lt;left val=&quot;40&quot;/&gt;&lt;top val=&quot;85&quot;/&gt;&lt;width val=&quot;630&quot;/&gt;&lt;height val=&quot;40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A2740A36-AD9B-407A-9C63-7A700DF3D515}_12.png&quot;/&gt;&lt;left val=&quot;542&quot;/&gt;&lt;top val=&quot;509&quot;/&gt;&lt;width val=&quot;162&quot;/&gt;&lt;height val=&quot;2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3,308389210,T:\Externally Funded Projects\AHRQ\HAI-ICU - AHRQ - 80776\ICU Curriculum\Project End\Final\CVC201_Insertion_AHRQ-Final_508-1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situ\AppData\Local\Temp\PR\data\asimages\{DAFBC03B-F109-40D2-A41A-F59B48F44101}_13.png&quot;/&gt;&lt;left val=&quot;0&quot;/&gt;&lt;top val=&quot;0&quot;/&gt;&lt;width val=&quot;720&quot;/&gt;&lt;height val=&quot;76&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24&quot;/&gt;&lt;lineCharCount val=&quot;51&quot;/&gt;&lt;lineCharCount val=&quot;11&quot;/&gt;&lt;lineCharCount val=&quot;46&quot;/&gt;&lt;lineCharCount val=&quot;34&quot;/&gt;&lt;lineCharCount val=&quot;62&quot;/&gt;&lt;lineCharCount val=&quot;55&quot;/&gt;&lt;lineCharCount val=&quot;56&quot;/&gt;&lt;lineCharCount val=&quot;47&quot;/&gt;&lt;lineCharCount val=&quot;31&quot;/&gt;&lt;/TableIndex&gt;&lt;/ShapeTextInfo&gt;"/>
  <p:tag name="HTML_SHAPEINFO" val="&lt;ThreeDShapeInfo&gt;&lt;uuid val=&quot;&quot;/&gt;&lt;isInvalidForFieldText val=&quot;0&quot;/&gt;&lt;Image&gt;&lt;filename val=&quot;C:\Users\jsitu\AppData\Local\Temp\PR\data\asimages\{BD50361B-5CEF-4686-8098-604C6B5626AE}_13.png&quot;/&gt;&lt;left val=&quot;42&quot;/&gt;&lt;top val=&quot;86&quot;/&gt;&lt;width val=&quot;628&quot;/&gt;&lt;height val=&quot;40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3A8F41FC-D9D2-4DCF-AB87-68609A271A45}_13.png&quot;/&gt;&lt;left val=&quot;542&quot;/&gt;&lt;top val=&quot;509&quot;/&gt;&lt;width val=&quot;162&quot;/&gt;&lt;height val=&quot;2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situ\AppData\Local\Temp\PR\data\asimages\{903D1EB6-C439-466A-95C4-307B1BCA97D8}_3.png&quot;/&gt;&lt;left val=&quot;10&quot;/&gt;&lt;top val=&quot;4&quot;/&gt;&lt;width val=&quot;706&quot;/&gt;&lt;height val=&quot;12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 val="14,308389210,T:\Externally Funded Projects\AHRQ\HAI-ICU - AHRQ - 80776\ICU Curriculum\Project End\Final\CVC201_Insertion_AHRQ-Final_508-1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jsitu\AppData\Local\Temp\PR\data\asimages\{A368FBC8-BFE0-4302-B9AC-01A074184B00}_11.png&quot;/&gt;&lt;left val=&quot;0&quot;/&gt;&lt;top val=&quot;-1&quot;/&gt;&lt;width val=&quot;724&quot;/&gt;&lt;height val=&quot;7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5D4A5B-9356-490C-8640-D8674948CCAF}&quot;/&gt;&lt;isInvalidForFieldText val=&quot;0&quot;/&gt;&lt;Image&gt;&lt;filename val=&quot;C:\Users\jsitu\AppData\Local\Temp\PR\data\asimages\{7C5D4A5B-9356-490C-8640-D8674948CCAF}_14.png&quot;/&gt;&lt;left val=&quot;280&quot;/&gt;&lt;top val=&quot;418&quot;/&gt;&lt;width val=&quot;140&quot;/&gt;&lt;height val=&quot;127&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situ\AppData\Local\Temp\PR\data\asimages\{4C19F48F-6175-477C-9E29-05CF7DA6347F}_14.png&quot;/&gt;&lt;left val=&quot;542&quot;/&gt;&lt;top val=&quot;509&quot;/&gt;&lt;width val=&quot;162&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B2CA5521-C795-44DA-8DD9-3E52E5DB0FF2}&quot;/&gt;&lt;isInvalidForFieldText val=&quot;1&quot;/&gt;&lt;Image&gt;&lt;filename val=&quot;C:\Users\jsitu\AppData\Local\Temp\PR\data\asimages\{B2CA5521-C795-44DA-8DD9-3E52E5DB0FF2}_14_S.png&quot;/&gt;&lt;left val=&quot;-1&quot;/&gt;&lt;top val=&quot;137&quot;/&gt;&lt;width val=&quot;43&quot;/&gt;&lt;height val=&quot;243&quot;/&gt;&lt;hasText val=&quot;0&quot;/&gt;&lt;/Image&gt;&lt;Image&gt;&lt;filename val=&quot;C:\Users\jsitu\AppData\Local\Temp\PR\data\asimages\{B2CA5521-C795-44DA-8DD9-3E52E5DB0FF2}_14_T.png&quot;/&gt;&lt;left val=&quot;-1&quot;/&gt;&lt;top val=&quot;138&quot;/&gt;&lt;width val=&quot;42&quot;/&gt;&lt;height val=&quot;24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 val="15,308389210,T:\Externally Funded Projects\AHRQ\HAI-ICU - AHRQ - 80776\ICU Curriculum\Project End\Final\CVC201_Insertion_AHRQ-Final_508-1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situ\AppData\Local\Temp\PR\data\asimages\{8BCFBEE9-A409-4B16-9A97-85E8B230FE18}_15.png&quot;/&gt;&lt;left val=&quot;48&quot;/&gt;&lt;top val=&quot;0&quot;/&gt;&lt;width val=&quot;622&quot;/&gt;&lt;height val=&quot;76&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4&quot;/&gt;&lt;lineCharCount val=&quot;42&quot;/&gt;&lt;lineCharCount val=&quot;45&quot;/&gt;&lt;lineCharCount val=&quot;39&quot;/&gt;&lt;lineCharCount val=&quot;34&quot;/&gt;&lt;lineCharCount val=&quot;46&quot;/&gt;&lt;lineCharCount val=&quot;45&quot;/&gt;&lt;lineCharCount val=&quot;11&quot;/&gt;&lt;lineCharCount val=&quot;52&quot;/&gt;&lt;lineCharCount val=&quot;47&quot;/&gt;&lt;lineCharCount val=&quot;22&quot;/&gt;&lt;/TableIndex&gt;&lt;/ShapeTextInfo&gt;"/>
  <p:tag name="HTML_SHAPEINFO" val="&lt;ThreeDShapeInfo&gt;&lt;uuid val=&quot;&quot;/&gt;&lt;isInvalidForFieldText val=&quot;0&quot;/&gt;&lt;Image&gt;&lt;filename val=&quot;C:\Users\jsitu\AppData\Local\Temp\PR\data\asimages\{7BC91005-9E05-4C79-8EDB-FCC7CA7F492B}_15.png&quot;/&gt;&lt;left val=&quot;33&quot;/&gt;&lt;top val=&quot;83&quot;/&gt;&lt;width val=&quot;640&quot;/&gt;&lt;height val=&quot;41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0A008E-E88A-4D3C-B130-AC3D31FCDAE9}" vid="{84F31749-FEFB-47BF-9454-EC5AFEEABE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3" ma:contentTypeDescription="Create a new document." ma:contentTypeScope="" ma:versionID="4c60dff343324a68a7e5d4cf1764ba70">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27fb09903d97c77d0fbdfc2432dbc701"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86C9C-1259-4DF6-AF91-BCB812ADAC61}">
  <ds:schemaRefs>
    <ds:schemaRef ds:uri="http://schemas.microsoft.com/sharepoint/v3/contenttype/forms"/>
  </ds:schemaRefs>
</ds:datastoreItem>
</file>

<file path=customXml/itemProps2.xml><?xml version="1.0" encoding="utf-8"?>
<ds:datastoreItem xmlns:ds="http://schemas.openxmlformats.org/officeDocument/2006/customXml" ds:itemID="{D82BDAB3-253B-466C-9D68-6FF1879FA2EB}">
  <ds:schemaRefs>
    <ds:schemaRef ds:uri="http://schemas.openxmlformats.org/package/2006/metadata/core-properties"/>
    <ds:schemaRef ds:uri="0c560e9e-1e11-4a5b-95a1-f9d8b3406fc0"/>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5fbf982a-89e7-4f03-9f5e-52c53dcf79c6"/>
    <ds:schemaRef ds:uri="http://www.w3.org/XML/1998/namespace"/>
    <ds:schemaRef ds:uri="http://purl.org/dc/dcmitype/"/>
  </ds:schemaRefs>
</ds:datastoreItem>
</file>

<file path=customXml/itemProps3.xml><?xml version="1.0" encoding="utf-8"?>
<ds:datastoreItem xmlns:ds="http://schemas.openxmlformats.org/officeDocument/2006/customXml" ds:itemID="{6765CB63-97B4-489A-AC06-69099E754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02c36-9e6c-42d1-a6d1-3ebaac80f85f"/>
    <ds:schemaRef ds:uri="31c1b98b-3864-4577-aa97-53156bf2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8927</TotalTime>
  <Words>2117</Words>
  <Application>Microsoft Office PowerPoint</Application>
  <PresentationFormat>On-screen Show (4:3)</PresentationFormat>
  <Paragraphs>231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Calibri</vt:lpstr>
      <vt:lpstr>Calibri Light</vt:lpstr>
      <vt:lpstr>Courier New</vt:lpstr>
      <vt:lpstr>Times New Roman</vt:lpstr>
      <vt:lpstr>Wingdings</vt:lpstr>
      <vt:lpstr>Office Theme</vt:lpstr>
      <vt:lpstr>Central Venous Catheter Insertion</vt:lpstr>
      <vt:lpstr>Disrupting the Lifecycle of a Catheter Device1,2</vt:lpstr>
      <vt:lpstr>Case Scenario: Mr. Peterson</vt:lpstr>
      <vt:lpstr>When Essential Insertion Supplies Are Missing</vt:lpstr>
      <vt:lpstr>CVC Insertion Bundles3-6</vt:lpstr>
      <vt:lpstr>Why Is a CVC Insertion Bundle Important?3,6 </vt:lpstr>
      <vt:lpstr>National Study on CL Insertion Bundle &amp; Individual Elements7</vt:lpstr>
      <vt:lpstr>CVC Kit, Cart, or Box3</vt:lpstr>
      <vt:lpstr>Assembling and Restocking the CVC Kit, Cart, or Box3</vt:lpstr>
      <vt:lpstr>Central Line Insertion Checklist7-9</vt:lpstr>
      <vt:lpstr>Examples of Central Line Insertion Checklists9-12</vt:lpstr>
      <vt:lpstr>Challenges With Following the CVC Bundle</vt:lpstr>
      <vt:lpstr>Solutions That Support Use Of CVC Bundles13</vt:lpstr>
      <vt:lpstr>Improve Quality With PDSA Cycles5</vt:lpstr>
      <vt:lpstr>Engage Stakeholders14</vt:lpstr>
      <vt:lpstr>Empower Stakeholders15-16</vt:lpstr>
      <vt:lpstr>Take-Home Points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Venous Catheter Insertion</dc:title>
  <dc:subject>Prevent CLABSI and CAUTI in the Intensive Care Unit Setting</dc:subject>
  <dc:creator>"Agency for Healthcare Research and Quality (AHRQ)"</dc:creator>
  <cp:keywords>CAUTI; CLABSI</cp:keywords>
  <cp:lastModifiedBy>Heidenrich, Christine (AHRQ/OC) (CTR)</cp:lastModifiedBy>
  <cp:revision>556</cp:revision>
  <cp:lastPrinted>2017-11-10T17:09:48Z</cp:lastPrinted>
  <dcterms:created xsi:type="dcterms:W3CDTF">2015-11-16T21:37:03Z</dcterms:created>
  <dcterms:modified xsi:type="dcterms:W3CDTF">2022-02-15T17:59:21Z</dcterms:modified>
  <cp:category>CAUTI; CLABSI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y fmtid="{D5CDD505-2E9C-101B-9397-08002B2CF9AE}" pid="3" name="Order">
    <vt:r8>3900</vt:r8>
  </property>
</Properties>
</file>