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6" r:id="rId5"/>
    <p:sldId id="259" r:id="rId6"/>
    <p:sldId id="260" r:id="rId7"/>
    <p:sldId id="261" r:id="rId8"/>
    <p:sldId id="269" r:id="rId9"/>
    <p:sldId id="262" r:id="rId10"/>
    <p:sldId id="263" r:id="rId11"/>
    <p:sldId id="277" r:id="rId12"/>
    <p:sldId id="265" r:id="rId13"/>
    <p:sldId id="266" r:id="rId14"/>
    <p:sldId id="268" r:id="rId15"/>
    <p:sldId id="270" r:id="rId16"/>
    <p:sldId id="271" r:id="rId17"/>
    <p:sldId id="272" r:id="rId18"/>
    <p:sldId id="273" r:id="rId19"/>
    <p:sldId id="274" r:id="rId20"/>
    <p:sldId id="275" r:id="rId21"/>
    <p:sldId id="276" r:id="rId22"/>
  </p:sldIdLst>
  <p:sldSz cx="10058400" cy="77724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Julie" initials="KJ" lastIdx="14" clrIdx="0">
    <p:extLst>
      <p:ext uri="{19B8F6BF-5375-455C-9EA6-DF929625EA0E}">
        <p15:presenceInfo xmlns:p15="http://schemas.microsoft.com/office/powerpoint/2012/main" userId="S-1-5-21-921608389-1917390104-3615547825-17168" providerId="AD"/>
      </p:ext>
    </p:extLst>
  </p:cmAuthor>
  <p:cmAuthor id="2" name="Henderson, Susan (AHRQ/CQuIPS)" initials="HS(" lastIdx="22" clrIdx="1">
    <p:extLst>
      <p:ext uri="{19B8F6BF-5375-455C-9EA6-DF929625EA0E}">
        <p15:presenceInfo xmlns:p15="http://schemas.microsoft.com/office/powerpoint/2012/main" userId="S::Susan.Henderson@ahrq.hhs.gov::be03e4c4-8aa6-4af0-941e-a67dd7c07131" providerId="AD"/>
      </p:ext>
    </p:extLst>
  </p:cmAuthor>
  <p:cmAuthor id="3" name="Greene, Linda R" initials="GLR" lastIdx="9" clrIdx="2">
    <p:extLst>
      <p:ext uri="{19B8F6BF-5375-455C-9EA6-DF929625EA0E}">
        <p15:presenceInfo xmlns:p15="http://schemas.microsoft.com/office/powerpoint/2012/main" userId="S-1-5-21-329068152-583907252-725345543-194654" providerId="AD"/>
      </p:ext>
    </p:extLst>
  </p:cmAuthor>
  <p:cmAuthor id="4" name="Heidenrich, Christine (AHRQ/OC) (CTR)" initials="HC((" lastIdx="16" clrIdx="3">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09" autoAdjust="0"/>
    <p:restoredTop sz="86331" autoAdjust="0"/>
  </p:normalViewPr>
  <p:slideViewPr>
    <p:cSldViewPr snapToGrid="0" snapToObjects="1">
      <p:cViewPr varScale="1">
        <p:scale>
          <a:sx n="51" d="100"/>
          <a:sy n="51" d="100"/>
        </p:scale>
        <p:origin x="468"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081B0-6BE8-4155-AC55-C4F24E70EC15}" type="datetimeFigureOut">
              <a:rPr lang="en-US" smtClean="0"/>
              <a:t>2/15/2022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5399A-84E0-4615-A0B2-D9588F9C65C9}" type="slidenum">
              <a:rPr lang="en-US" smtClean="0"/>
              <a:t>‹#›</a:t>
            </a:fld>
            <a:endParaRPr lang="en-US"/>
          </a:p>
        </p:txBody>
      </p:sp>
    </p:spTree>
    <p:extLst>
      <p:ext uri="{BB962C8B-B14F-4D97-AF65-F5344CB8AC3E}">
        <p14:creationId xmlns:p14="http://schemas.microsoft.com/office/powerpoint/2010/main" val="171659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399A-84E0-4615-A0B2-D9588F9C65C9}" type="slidenum">
              <a:rPr lang="en-US" smtClean="0"/>
              <a:t>1</a:t>
            </a:fld>
            <a:endParaRPr lang="en-US" dirty="0"/>
          </a:p>
        </p:txBody>
      </p:sp>
    </p:spTree>
    <p:extLst>
      <p:ext uri="{BB962C8B-B14F-4D97-AF65-F5344CB8AC3E}">
        <p14:creationId xmlns:p14="http://schemas.microsoft.com/office/powerpoint/2010/main" val="6447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399A-84E0-4615-A0B2-D9588F9C65C9}" type="slidenum">
              <a:rPr lang="en-US" smtClean="0"/>
              <a:t>17</a:t>
            </a:fld>
            <a:endParaRPr lang="en-US"/>
          </a:p>
        </p:txBody>
      </p:sp>
    </p:spTree>
    <p:extLst>
      <p:ext uri="{BB962C8B-B14F-4D97-AF65-F5344CB8AC3E}">
        <p14:creationId xmlns:p14="http://schemas.microsoft.com/office/powerpoint/2010/main" val="30639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399A-84E0-4615-A0B2-D9588F9C65C9}" type="slidenum">
              <a:rPr lang="en-US" smtClean="0"/>
              <a:t>18</a:t>
            </a:fld>
            <a:endParaRPr lang="en-US"/>
          </a:p>
        </p:txBody>
      </p:sp>
    </p:spTree>
    <p:extLst>
      <p:ext uri="{BB962C8B-B14F-4D97-AF65-F5344CB8AC3E}">
        <p14:creationId xmlns:p14="http://schemas.microsoft.com/office/powerpoint/2010/main" val="4074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399A-84E0-4615-A0B2-D9588F9C65C9}" type="slidenum">
              <a:rPr lang="en-US" smtClean="0"/>
              <a:t>4</a:t>
            </a:fld>
            <a:endParaRPr lang="en-US"/>
          </a:p>
        </p:txBody>
      </p:sp>
    </p:spTree>
    <p:extLst>
      <p:ext uri="{BB962C8B-B14F-4D97-AF65-F5344CB8AC3E}">
        <p14:creationId xmlns:p14="http://schemas.microsoft.com/office/powerpoint/2010/main" val="272160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399A-84E0-4615-A0B2-D9588F9C65C9}" type="slidenum">
              <a:rPr lang="en-US" smtClean="0"/>
              <a:t>7</a:t>
            </a:fld>
            <a:endParaRPr lang="en-US"/>
          </a:p>
        </p:txBody>
      </p:sp>
    </p:spTree>
    <p:extLst>
      <p:ext uri="{BB962C8B-B14F-4D97-AF65-F5344CB8AC3E}">
        <p14:creationId xmlns:p14="http://schemas.microsoft.com/office/powerpoint/2010/main" val="339468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399A-84E0-4615-A0B2-D9588F9C65C9}" type="slidenum">
              <a:rPr lang="en-US" smtClean="0"/>
              <a:t>10</a:t>
            </a:fld>
            <a:endParaRPr lang="en-US"/>
          </a:p>
        </p:txBody>
      </p:sp>
    </p:spTree>
    <p:extLst>
      <p:ext uri="{BB962C8B-B14F-4D97-AF65-F5344CB8AC3E}">
        <p14:creationId xmlns:p14="http://schemas.microsoft.com/office/powerpoint/2010/main" val="129300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399A-84E0-4615-A0B2-D9588F9C65C9}" type="slidenum">
              <a:rPr lang="en-US" smtClean="0"/>
              <a:t>12</a:t>
            </a:fld>
            <a:endParaRPr lang="en-US"/>
          </a:p>
        </p:txBody>
      </p:sp>
    </p:spTree>
    <p:extLst>
      <p:ext uri="{BB962C8B-B14F-4D97-AF65-F5344CB8AC3E}">
        <p14:creationId xmlns:p14="http://schemas.microsoft.com/office/powerpoint/2010/main" val="339674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399A-84E0-4615-A0B2-D9588F9C65C9}" type="slidenum">
              <a:rPr lang="en-US" smtClean="0"/>
              <a:t>13</a:t>
            </a:fld>
            <a:endParaRPr lang="en-US"/>
          </a:p>
        </p:txBody>
      </p:sp>
    </p:spTree>
    <p:extLst>
      <p:ext uri="{BB962C8B-B14F-4D97-AF65-F5344CB8AC3E}">
        <p14:creationId xmlns:p14="http://schemas.microsoft.com/office/powerpoint/2010/main" val="361790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399A-84E0-4615-A0B2-D9588F9C65C9}" type="slidenum">
              <a:rPr lang="en-US" smtClean="0"/>
              <a:t>14</a:t>
            </a:fld>
            <a:endParaRPr lang="en-US"/>
          </a:p>
        </p:txBody>
      </p:sp>
    </p:spTree>
    <p:extLst>
      <p:ext uri="{BB962C8B-B14F-4D97-AF65-F5344CB8AC3E}">
        <p14:creationId xmlns:p14="http://schemas.microsoft.com/office/powerpoint/2010/main" val="422791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399A-84E0-4615-A0B2-D9588F9C65C9}" type="slidenum">
              <a:rPr lang="en-US" smtClean="0"/>
              <a:t>15</a:t>
            </a:fld>
            <a:endParaRPr lang="en-US"/>
          </a:p>
        </p:txBody>
      </p:sp>
    </p:spTree>
    <p:extLst>
      <p:ext uri="{BB962C8B-B14F-4D97-AF65-F5344CB8AC3E}">
        <p14:creationId xmlns:p14="http://schemas.microsoft.com/office/powerpoint/2010/main" val="212476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399A-84E0-4615-A0B2-D9588F9C65C9}" type="slidenum">
              <a:rPr lang="en-US" smtClean="0"/>
              <a:t>16</a:t>
            </a:fld>
            <a:endParaRPr lang="en-US"/>
          </a:p>
        </p:txBody>
      </p:sp>
    </p:spTree>
    <p:extLst>
      <p:ext uri="{BB962C8B-B14F-4D97-AF65-F5344CB8AC3E}">
        <p14:creationId xmlns:p14="http://schemas.microsoft.com/office/powerpoint/2010/main" val="359603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37330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29078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47169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7391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28FA7-5C23-584D-91CB-4AB8F66E9AF8}"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4297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028FA7-5C23-584D-91CB-4AB8F66E9AF8}"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96500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028FA7-5C23-584D-91CB-4AB8F66E9AF8}"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9319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028FA7-5C23-584D-91CB-4AB8F66E9AF8}"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2042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8FA7-5C23-584D-91CB-4AB8F66E9AF8}" type="datetimeFigureOut">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94025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62392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56053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94028FA7-5C23-584D-91CB-4AB8F66E9AF8}" type="datetimeFigureOut">
              <a:rPr lang="en-US" smtClean="0"/>
              <a:t>2/15/2022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498A42FD-C428-8D45-B6B6-FFACA08CC614}" type="slidenum">
              <a:rPr lang="en-US" smtClean="0"/>
              <a:t>‹#›</a:t>
            </a:fld>
            <a:endParaRPr lang="en-US"/>
          </a:p>
        </p:txBody>
      </p:sp>
    </p:spTree>
    <p:extLst>
      <p:ext uri="{BB962C8B-B14F-4D97-AF65-F5344CB8AC3E}">
        <p14:creationId xmlns:p14="http://schemas.microsoft.com/office/powerpoint/2010/main" val="61652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b="0" i="0" u="none"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jp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jpg"/><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jp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7.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jp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2.jp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jp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jpg"/><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www.cdc.gov/hai/pdfs/bsi/checklist-for-clabsi.pdf.%20Accessed%20October%2011" TargetMode="External"/><Relationship Id="rId3" Type="http://schemas.openxmlformats.org/officeDocument/2006/relationships/tags" Target="../tags/tag48.xml"/><Relationship Id="rId7" Type="http://schemas.openxmlformats.org/officeDocument/2006/relationships/hyperlink" Target="http://www.jointcommission.org/CLABSIToolkit" TargetMode="Externa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jpg"/><Relationship Id="rId5" Type="http://schemas.openxmlformats.org/officeDocument/2006/relationships/notesSlide" Target="../notesSlides/notesSlide10.xml"/><Relationship Id="rId4" Type="http://schemas.openxmlformats.org/officeDocument/2006/relationships/slideLayout" Target="../slideLayouts/slideLayout6.xml"/><Relationship Id="rId9" Type="http://schemas.openxmlformats.org/officeDocument/2006/relationships/hyperlink" Target="https://www.ahrq.gov/hai/universal-icu-decolonization/universal-icu-ape3.html"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ihi.org/resources/Pages/HowtoImprove/ScienceofImprovementTestingChanges.aspx" TargetMode="Externa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hyperlink" Target="http://www.ahrq.gov/professionals/education/curriculum-tools/clabsitools/clabsitoolsap6.html" TargetMode="External"/><Relationship Id="rId5" Type="http://schemas.openxmlformats.org/officeDocument/2006/relationships/image" Target="../media/image2.jp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6.xml"/><Relationship Id="rId5" Type="http://schemas.openxmlformats.org/officeDocument/2006/relationships/tags" Target="../tags/tag1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jpg"/><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jp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jpg"/><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vent HAIs&#10;Healthcare-Associated Infections&#10;USA Department of Health &amp; Human Services, AHRQ: Agency for Healthcare Research and Quality, CUSP">
            <a:extLst>
              <a:ext uri="{FF2B5EF4-FFF2-40B4-BE49-F238E27FC236}">
                <a16:creationId xmlns:a16="http://schemas.microsoft.com/office/drawing/2014/main" id="{783E2D51-C638-024C-B1A3-EBED04E0F4B2}"/>
              </a:ext>
            </a:extLst>
          </p:cNvPr>
          <p:cNvPicPr>
            <a:picLocks noChangeAspect="1"/>
          </p:cNvPicPr>
          <p:nvPr/>
        </p:nvPicPr>
        <p:blipFill>
          <a:blip r:embed="rId6"/>
          <a:stretch>
            <a:fillRect/>
          </a:stretch>
        </p:blipFill>
        <p:spPr>
          <a:xfrm>
            <a:off x="0" y="0"/>
            <a:ext cx="10058400" cy="7772400"/>
          </a:xfrm>
          <a:prstGeom prst="rect">
            <a:avLst/>
          </a:prstGeom>
        </p:spPr>
      </p:pic>
      <p:sp>
        <p:nvSpPr>
          <p:cNvPr id="7" name="Title 1"/>
          <p:cNvSpPr>
            <a:spLocks noGrp="1"/>
          </p:cNvSpPr>
          <p:nvPr>
            <p:ph type="ctrTitle"/>
            <p:custDataLst>
              <p:tags r:id="rId1"/>
            </p:custDataLst>
          </p:nvPr>
        </p:nvSpPr>
        <p:spPr>
          <a:xfrm>
            <a:off x="1157695" y="2379471"/>
            <a:ext cx="7772400" cy="2165685"/>
          </a:xfrm>
        </p:spPr>
        <p:txBody>
          <a:bodyPr>
            <a:normAutofit/>
          </a:bodyPr>
          <a:lstStyle/>
          <a:p>
            <a:r>
              <a:rPr lang="en-US" sz="4800" b="1" dirty="0"/>
              <a:t>Central Venous Catheter Maintenance</a:t>
            </a:r>
          </a:p>
        </p:txBody>
      </p:sp>
      <p:sp>
        <p:nvSpPr>
          <p:cNvPr id="8" name="Subtitle 2"/>
          <p:cNvSpPr>
            <a:spLocks noGrp="1"/>
          </p:cNvSpPr>
          <p:nvPr>
            <p:ph type="subTitle" idx="1"/>
            <p:custDataLst>
              <p:tags r:id="rId2"/>
            </p:custDataLst>
          </p:nvPr>
        </p:nvSpPr>
        <p:spPr>
          <a:xfrm>
            <a:off x="986244" y="5036457"/>
            <a:ext cx="8432075" cy="1647695"/>
          </a:xfrm>
        </p:spPr>
        <p:txBody>
          <a:bodyPr>
            <a:normAutofit/>
          </a:bodyPr>
          <a:lstStyle/>
          <a:p>
            <a:r>
              <a:rPr lang="en-US" sz="2400" dirty="0"/>
              <a:t>Maintaining Awareness and Proper Care of Catheters in Place</a:t>
            </a:r>
          </a:p>
        </p:txBody>
      </p:sp>
      <p:sp>
        <p:nvSpPr>
          <p:cNvPr id="6" name="TextBox 5">
            <a:extLst>
              <a:ext uri="{FF2B5EF4-FFF2-40B4-BE49-F238E27FC236}">
                <a16:creationId xmlns:a16="http://schemas.microsoft.com/office/drawing/2014/main" id="{F3BC39C6-D2E0-44E2-93E3-10E0A0227C94}"/>
              </a:ext>
              <a:ext uri="{C183D7F6-B498-43B3-948B-1728B52AA6E4}">
                <adec:decorative xmlns:adec="http://schemas.microsoft.com/office/drawing/2017/decorative" val="0"/>
              </a:ext>
            </a:extLst>
          </p:cNvPr>
          <p:cNvSpPr txBox="1"/>
          <p:nvPr>
            <p:custDataLst>
              <p:tags r:id="rId3"/>
            </p:custDataLst>
          </p:nvPr>
        </p:nvSpPr>
        <p:spPr>
          <a:xfrm>
            <a:off x="1077685" y="-115852"/>
            <a:ext cx="8869680" cy="1183144"/>
          </a:xfrm>
          <a:prstGeom prst="rect">
            <a:avLst/>
          </a:prstGeom>
          <a:noFill/>
        </p:spPr>
        <p:txBody>
          <a:bodyPr wrap="square" rtlCol="0">
            <a:spAutoFit/>
          </a:bodyPr>
          <a:lstStyle/>
          <a:p>
            <a:pPr algn="ctr">
              <a:lnSpc>
                <a:spcPct val="114000"/>
              </a:lnSpc>
            </a:pPr>
            <a:r>
              <a:rPr lang="en-US" sz="3200" b="1" dirty="0">
                <a:solidFill>
                  <a:schemeClr val="tx1"/>
                </a:solidFill>
                <a:latin typeface="+mj-lt"/>
              </a:rPr>
              <a:t>AHRQ Safety Program for Intensive</a:t>
            </a:r>
            <a:r>
              <a:rPr lang="en-US" sz="3200" b="1" baseline="0" dirty="0">
                <a:solidFill>
                  <a:schemeClr val="tx1"/>
                </a:solidFill>
                <a:latin typeface="+mj-lt"/>
              </a:rPr>
              <a:t> Care Units: Preventing CLABSI and CAUTI</a:t>
            </a:r>
            <a:endParaRPr lang="en-US" sz="3200" b="1" dirty="0">
              <a:solidFill>
                <a:schemeClr val="tx1"/>
              </a:solidFill>
              <a:latin typeface="+mj-lt"/>
            </a:endParaRPr>
          </a:p>
        </p:txBody>
      </p:sp>
      <p:sp>
        <p:nvSpPr>
          <p:cNvPr id="10" name="TextBox 1">
            <a:extLst>
              <a:ext uri="{FF2B5EF4-FFF2-40B4-BE49-F238E27FC236}">
                <a16:creationId xmlns:a16="http://schemas.microsoft.com/office/drawing/2014/main" id="{D6DA8D01-7F85-45EF-8E91-291C173A97AE}"/>
              </a:ext>
            </a:extLst>
          </p:cNvPr>
          <p:cNvSpPr txBox="1"/>
          <p:nvPr/>
        </p:nvSpPr>
        <p:spPr>
          <a:xfrm>
            <a:off x="7389129" y="7228831"/>
            <a:ext cx="261964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AHRQ Pub. No. 17(22)-0019</a:t>
            </a:r>
          </a:p>
          <a:p>
            <a:pPr algn="r"/>
            <a:r>
              <a:rPr lang="en-US" sz="1400" dirty="0"/>
              <a:t>April 2022</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5"/>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F643085C-4463-4EEF-9526-B2B1E32755A4}"/>
              </a:ext>
            </a:extLst>
          </p:cNvPr>
          <p:cNvSpPr>
            <a:spLocks noGrp="1"/>
          </p:cNvSpPr>
          <p:nvPr>
            <p:ph type="title"/>
          </p:nvPr>
        </p:nvSpPr>
        <p:spPr>
          <a:xfrm>
            <a:off x="691515" y="185203"/>
            <a:ext cx="8675370" cy="717162"/>
          </a:xfrm>
        </p:spPr>
        <p:txBody>
          <a:bodyPr>
            <a:normAutofit/>
          </a:bodyPr>
          <a:lstStyle/>
          <a:p>
            <a:pPr algn="ctr"/>
            <a:r>
              <a:rPr lang="en-US" sz="3600" b="1" dirty="0"/>
              <a:t>CHG Bathing</a:t>
            </a:r>
            <a:r>
              <a:rPr lang="en-US" sz="3600" b="1" baseline="30000" dirty="0"/>
              <a:t>8-12</a:t>
            </a:r>
            <a:endParaRPr lang="en-US" sz="3600" dirty="0"/>
          </a:p>
        </p:txBody>
      </p:sp>
      <p:sp>
        <p:nvSpPr>
          <p:cNvPr id="11" name="Content Placeholder 2">
            <a:extLst>
              <a:ext uri="{FF2B5EF4-FFF2-40B4-BE49-F238E27FC236}">
                <a16:creationId xmlns:a16="http://schemas.microsoft.com/office/drawing/2014/main" id="{C809E227-9965-4D4F-861C-EA599D484DE7}"/>
              </a:ext>
            </a:extLst>
          </p:cNvPr>
          <p:cNvSpPr txBox="1">
            <a:spLocks/>
          </p:cNvSpPr>
          <p:nvPr/>
        </p:nvSpPr>
        <p:spPr>
          <a:xfrm>
            <a:off x="628649" y="1329456"/>
            <a:ext cx="8747579" cy="5583672"/>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800" dirty="0"/>
              <a:t>Consider incorporating CHG bathing to reduce CLABSIs</a:t>
            </a:r>
          </a:p>
          <a:p>
            <a:pPr lvl="1">
              <a:lnSpc>
                <a:spcPct val="100000"/>
              </a:lnSpc>
            </a:pPr>
            <a:r>
              <a:rPr lang="en-US" sz="2400" dirty="0"/>
              <a:t>Application and training sessions for ICU team members</a:t>
            </a:r>
          </a:p>
          <a:p>
            <a:pPr lvl="1">
              <a:lnSpc>
                <a:spcPct val="100000"/>
              </a:lnSpc>
            </a:pPr>
            <a:r>
              <a:rPr lang="en-US" sz="2400" dirty="0"/>
              <a:t>Apply as per product directions</a:t>
            </a:r>
          </a:p>
          <a:p>
            <a:pPr lvl="1">
              <a:lnSpc>
                <a:spcPct val="100000"/>
              </a:lnSpc>
            </a:pPr>
            <a:r>
              <a:rPr lang="en-US" sz="2400" dirty="0"/>
              <a:t>Be aware of the commonly missed areas – such as the neck, back of the knees, and between fingers and toes</a:t>
            </a:r>
          </a:p>
          <a:p>
            <a:pPr lvl="1">
              <a:lnSpc>
                <a:spcPct val="100000"/>
              </a:lnSpc>
            </a:pPr>
            <a:r>
              <a:rPr lang="en-US" sz="2400" dirty="0"/>
              <a:t>Do not rinse off  </a:t>
            </a:r>
          </a:p>
          <a:p>
            <a:pPr lvl="1">
              <a:lnSpc>
                <a:spcPct val="100000"/>
              </a:lnSpc>
            </a:pPr>
            <a:r>
              <a:rPr lang="en-US" sz="2400" dirty="0"/>
              <a:t>Avoid application with cotton materials </a:t>
            </a:r>
          </a:p>
          <a:p>
            <a:pPr lvl="1">
              <a:lnSpc>
                <a:spcPct val="100000"/>
              </a:lnSpc>
            </a:pPr>
            <a:r>
              <a:rPr lang="en-US" sz="2400" dirty="0"/>
              <a:t>Check compatibility with skin lotions </a:t>
            </a:r>
          </a:p>
          <a:p>
            <a:pPr lvl="1">
              <a:lnSpc>
                <a:spcPct val="100000"/>
              </a:lnSpc>
            </a:pPr>
            <a:r>
              <a:rPr lang="en-US" sz="2400" dirty="0"/>
              <a:t>Clean wounds and devices </a:t>
            </a:r>
          </a:p>
          <a:p>
            <a:pPr lvl="1">
              <a:lnSpc>
                <a:spcPct val="100000"/>
              </a:lnSpc>
            </a:pPr>
            <a:r>
              <a:rPr lang="en-US" sz="2400" dirty="0"/>
              <a:t>Clean the perineum </a:t>
            </a:r>
          </a:p>
          <a:p>
            <a:pPr lvl="1">
              <a:lnSpc>
                <a:spcPct val="100000"/>
              </a:lnSpc>
            </a:pPr>
            <a:r>
              <a:rPr lang="en-US" sz="2400" dirty="0"/>
              <a:t>Clean the face but not near the eyes or ears </a:t>
            </a:r>
          </a:p>
          <a:p>
            <a:endParaRPr lang="en-US" sz="2800" dirty="0"/>
          </a:p>
        </p:txBody>
      </p:sp>
      <p:sp>
        <p:nvSpPr>
          <p:cNvPr id="14" name="Footer Placeholder 4"/>
          <p:cNvSpPr txBox="1">
            <a:spLocks/>
          </p:cNvSpPr>
          <p:nvPr>
            <p:custDataLst>
              <p:tags r:id="rId1"/>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2"/>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299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5"/>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3C6EF09D-705B-4B8B-9FF4-5BCE84562F02}"/>
              </a:ext>
            </a:extLst>
          </p:cNvPr>
          <p:cNvSpPr>
            <a:spLocks noGrp="1"/>
          </p:cNvSpPr>
          <p:nvPr>
            <p:ph type="title"/>
          </p:nvPr>
        </p:nvSpPr>
        <p:spPr>
          <a:xfrm>
            <a:off x="583227" y="257394"/>
            <a:ext cx="8675370" cy="620333"/>
          </a:xfrm>
        </p:spPr>
        <p:txBody>
          <a:bodyPr>
            <a:normAutofit/>
          </a:bodyPr>
          <a:lstStyle/>
          <a:p>
            <a:pPr algn="ctr"/>
            <a:r>
              <a:rPr lang="en-US" sz="3300" b="1" dirty="0"/>
              <a:t> Standardize CVC Line Access Process </a:t>
            </a:r>
            <a:r>
              <a:rPr lang="en-US" sz="3300" b="1" baseline="30000" dirty="0"/>
              <a:t>4,6,13,14 </a:t>
            </a:r>
            <a:endParaRPr lang="en-US" sz="3300" dirty="0"/>
          </a:p>
        </p:txBody>
      </p:sp>
      <p:sp>
        <p:nvSpPr>
          <p:cNvPr id="12" name="Content Placeholder 2"/>
          <p:cNvSpPr txBox="1">
            <a:spLocks/>
          </p:cNvSpPr>
          <p:nvPr>
            <p:custDataLst>
              <p:tags r:id="rId1"/>
            </p:custDataLst>
          </p:nvPr>
        </p:nvSpPr>
        <p:spPr>
          <a:xfrm>
            <a:off x="646611" y="1220973"/>
            <a:ext cx="8776606" cy="5976264"/>
          </a:xfrm>
          <a:prstGeom prst="rect">
            <a:avLst/>
          </a:prstGeom>
        </p:spPr>
        <p:txBody>
          <a:bodyPr vert="horz" lIns="91440" tIns="45720" rIns="91440" bIns="45720" rtlCol="0">
            <a:normAutofit fontScale="77500" lnSpcReduction="20000"/>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20000"/>
              </a:lnSpc>
            </a:pPr>
            <a:r>
              <a:rPr lang="en-US" dirty="0"/>
              <a:t>Reduce central line entries as much as possible</a:t>
            </a:r>
          </a:p>
          <a:p>
            <a:pPr>
              <a:lnSpc>
                <a:spcPct val="120000"/>
              </a:lnSpc>
            </a:pPr>
            <a:r>
              <a:rPr lang="en-US" dirty="0"/>
              <a:t>Schedule medications to reduce the number of entries into the line</a:t>
            </a:r>
          </a:p>
          <a:p>
            <a:pPr>
              <a:lnSpc>
                <a:spcPct val="120000"/>
              </a:lnSpc>
            </a:pPr>
            <a:r>
              <a:rPr lang="en-US" dirty="0"/>
              <a:t>“Scrub the hub” for no less than 5 seconds with an appropriate antiseptic prior to every access</a:t>
            </a:r>
          </a:p>
          <a:p>
            <a:pPr>
              <a:lnSpc>
                <a:spcPct val="120000"/>
              </a:lnSpc>
            </a:pPr>
            <a:r>
              <a:rPr lang="en-US" dirty="0"/>
              <a:t>Change hub, connectors, or ports at least as frequently as the administration set, no more frequently than every 72 hours</a:t>
            </a:r>
          </a:p>
          <a:p>
            <a:pPr>
              <a:lnSpc>
                <a:spcPct val="120000"/>
              </a:lnSpc>
            </a:pPr>
            <a:r>
              <a:rPr lang="en-US" dirty="0"/>
              <a:t>Continuous passive disinfection of catheter hubs have been shown to prevent contamination and bloodstream infection in some studies</a:t>
            </a:r>
          </a:p>
          <a:p>
            <a:pPr>
              <a:lnSpc>
                <a:spcPct val="120000"/>
              </a:lnSpc>
            </a:pPr>
            <a:r>
              <a:rPr lang="en-US" dirty="0"/>
              <a:t>Perform hand hygiene before and after central line entry</a:t>
            </a:r>
          </a:p>
          <a:p>
            <a:pPr>
              <a:lnSpc>
                <a:spcPct val="120000"/>
              </a:lnSpc>
            </a:pPr>
            <a:r>
              <a:rPr lang="en-US" dirty="0"/>
              <a:t>Monitor staff compliance with hub, connector, or port disinfection and care</a:t>
            </a:r>
          </a:p>
        </p:txBody>
      </p:sp>
      <p:sp>
        <p:nvSpPr>
          <p:cNvPr id="14"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03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6"/>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71654EC1-2E27-4167-AF00-AC0DB5D72652}"/>
              </a:ext>
            </a:extLst>
          </p:cNvPr>
          <p:cNvSpPr>
            <a:spLocks noGrp="1"/>
          </p:cNvSpPr>
          <p:nvPr>
            <p:ph type="title"/>
          </p:nvPr>
        </p:nvSpPr>
        <p:spPr>
          <a:xfrm>
            <a:off x="703547" y="197235"/>
            <a:ext cx="8675370" cy="717158"/>
          </a:xfrm>
        </p:spPr>
        <p:txBody>
          <a:bodyPr>
            <a:normAutofit/>
          </a:bodyPr>
          <a:lstStyle/>
          <a:p>
            <a:pPr algn="ctr"/>
            <a:r>
              <a:rPr lang="en-US" sz="3600" b="1" dirty="0">
                <a:solidFill>
                  <a:prstClr val="black"/>
                </a:solidFill>
                <a:cs typeface="Arial" panose="020B0604020202020204" pitchFamily="34" charset="0"/>
              </a:rPr>
              <a:t>Standardize CVC Tubing Care</a:t>
            </a:r>
            <a:r>
              <a:rPr lang="en-US" sz="3600" b="1" baseline="30000" dirty="0"/>
              <a:t>4-7,12</a:t>
            </a:r>
            <a:endParaRPr lang="en-US" sz="2800" dirty="0"/>
          </a:p>
        </p:txBody>
      </p:sp>
      <p:sp>
        <p:nvSpPr>
          <p:cNvPr id="9" name="Content Placeholder 2"/>
          <p:cNvSpPr txBox="1">
            <a:spLocks/>
          </p:cNvSpPr>
          <p:nvPr>
            <p:custDataLst>
              <p:tags r:id="rId1"/>
            </p:custDataLst>
          </p:nvPr>
        </p:nvSpPr>
        <p:spPr>
          <a:xfrm>
            <a:off x="717637" y="1305803"/>
            <a:ext cx="8634552" cy="5171675"/>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400" dirty="0"/>
              <a:t>Perform hand hygiene</a:t>
            </a:r>
          </a:p>
          <a:p>
            <a:pPr>
              <a:lnSpc>
                <a:spcPct val="100000"/>
              </a:lnSpc>
            </a:pPr>
            <a:r>
              <a:rPr lang="en-US" sz="2400" dirty="0"/>
              <a:t>Reduce the number of times the CVC line is opened</a:t>
            </a:r>
          </a:p>
          <a:p>
            <a:pPr>
              <a:lnSpc>
                <a:spcPct val="100000"/>
              </a:lnSpc>
            </a:pPr>
            <a:r>
              <a:rPr lang="en-US" sz="2400" dirty="0"/>
              <a:t>Change all tubing and any add-ons at the same time when possible</a:t>
            </a:r>
          </a:p>
          <a:p>
            <a:pPr>
              <a:lnSpc>
                <a:spcPct val="100000"/>
              </a:lnSpc>
            </a:pPr>
            <a:r>
              <a:rPr lang="en-US" sz="2400" dirty="0"/>
              <a:t>Replace administration sets not used for blood, blood products, or lipids no more frequently than every 96 hours</a:t>
            </a:r>
          </a:p>
          <a:p>
            <a:pPr>
              <a:lnSpc>
                <a:spcPct val="100000"/>
              </a:lnSpc>
            </a:pPr>
            <a:r>
              <a:rPr lang="en-US" sz="2400" dirty="0"/>
              <a:t>Consider impact of different fluids, like blood and lipids, on tubing change frequency</a:t>
            </a:r>
          </a:p>
        </p:txBody>
      </p:sp>
      <p:sp>
        <p:nvSpPr>
          <p:cNvPr id="14"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747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6"/>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DAB6E49F-8004-46FA-81F4-F88565D44B4B}"/>
              </a:ext>
            </a:extLst>
          </p:cNvPr>
          <p:cNvSpPr>
            <a:spLocks noGrp="1"/>
          </p:cNvSpPr>
          <p:nvPr>
            <p:ph type="title"/>
          </p:nvPr>
        </p:nvSpPr>
        <p:spPr>
          <a:xfrm>
            <a:off x="691515" y="191833"/>
            <a:ext cx="8675370" cy="729190"/>
          </a:xfrm>
        </p:spPr>
        <p:txBody>
          <a:bodyPr>
            <a:normAutofit/>
          </a:bodyPr>
          <a:lstStyle/>
          <a:p>
            <a:pPr algn="ctr"/>
            <a:r>
              <a:rPr lang="en-US" sz="3600" b="1" dirty="0">
                <a:solidFill>
                  <a:prstClr val="black"/>
                </a:solidFill>
                <a:cs typeface="Arial" panose="020B0604020202020204" pitchFamily="34" charset="0"/>
              </a:rPr>
              <a:t>Barriers to CVC Maintenance</a:t>
            </a:r>
            <a:endParaRPr lang="en-US" sz="3600" dirty="0"/>
          </a:p>
        </p:txBody>
      </p:sp>
      <p:sp>
        <p:nvSpPr>
          <p:cNvPr id="9" name="Content Placeholder 2"/>
          <p:cNvSpPr txBox="1">
            <a:spLocks/>
          </p:cNvSpPr>
          <p:nvPr>
            <p:custDataLst>
              <p:tags r:id="rId1"/>
            </p:custDataLst>
          </p:nvPr>
        </p:nvSpPr>
        <p:spPr>
          <a:xfrm>
            <a:off x="608241" y="1292200"/>
            <a:ext cx="8634552" cy="5626230"/>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400" dirty="0"/>
              <a:t>Lack of knowledge—both initially and ongoing</a:t>
            </a:r>
          </a:p>
          <a:p>
            <a:pPr>
              <a:lnSpc>
                <a:spcPct val="100000"/>
              </a:lnSpc>
            </a:pPr>
            <a:r>
              <a:rPr lang="en-US" sz="2400" dirty="0"/>
              <a:t>Lack of buy-in and understanding of the “why”</a:t>
            </a:r>
          </a:p>
          <a:p>
            <a:pPr>
              <a:lnSpc>
                <a:spcPct val="100000"/>
              </a:lnSpc>
            </a:pPr>
            <a:r>
              <a:rPr lang="en-US" sz="2400" dirty="0"/>
              <a:t>Time constraints, staffing issues</a:t>
            </a:r>
          </a:p>
          <a:p>
            <a:pPr>
              <a:lnSpc>
                <a:spcPct val="100000"/>
              </a:lnSpc>
            </a:pPr>
            <a:r>
              <a:rPr lang="en-US" sz="2400" dirty="0"/>
              <a:t>Lack of available supplies</a:t>
            </a:r>
          </a:p>
          <a:p>
            <a:pPr>
              <a:lnSpc>
                <a:spcPct val="100000"/>
              </a:lnSpc>
            </a:pPr>
            <a:r>
              <a:rPr lang="en-US" sz="2400" dirty="0"/>
              <a:t>Absence of auditing of compliance </a:t>
            </a:r>
          </a:p>
          <a:p>
            <a:pPr>
              <a:lnSpc>
                <a:spcPct val="100000"/>
              </a:lnSpc>
            </a:pPr>
            <a:r>
              <a:rPr lang="en-US" sz="2400" dirty="0"/>
              <a:t>Absence of feedback about process measures and outcomes</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5519" y="4870579"/>
            <a:ext cx="2106215" cy="2106215"/>
          </a:xfrm>
          <a:prstGeom prst="rect">
            <a:avLst/>
          </a:prstGeom>
        </p:spPr>
      </p:pic>
      <p:sp>
        <p:nvSpPr>
          <p:cNvPr id="14"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24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5"/>
          <a:stretch>
            <a:fillRect/>
          </a:stretch>
        </p:blipFill>
        <p:spPr>
          <a:xfrm>
            <a:off x="11428" y="10883"/>
            <a:ext cx="10046972" cy="7761517"/>
          </a:xfrm>
          <a:prstGeom prst="rect">
            <a:avLst/>
          </a:prstGeom>
        </p:spPr>
      </p:pic>
      <p:sp>
        <p:nvSpPr>
          <p:cNvPr id="8" name="Title 7">
            <a:extLst>
              <a:ext uri="{FF2B5EF4-FFF2-40B4-BE49-F238E27FC236}">
                <a16:creationId xmlns:a16="http://schemas.microsoft.com/office/drawing/2014/main" id="{1028535C-3054-4F68-9D3D-F4935FC996DE}"/>
              </a:ext>
            </a:extLst>
          </p:cNvPr>
          <p:cNvSpPr>
            <a:spLocks noGrp="1"/>
          </p:cNvSpPr>
          <p:nvPr>
            <p:ph type="title"/>
          </p:nvPr>
        </p:nvSpPr>
        <p:spPr>
          <a:xfrm>
            <a:off x="703547" y="245362"/>
            <a:ext cx="8675370" cy="620217"/>
          </a:xfrm>
        </p:spPr>
        <p:txBody>
          <a:bodyPr>
            <a:normAutofit/>
          </a:bodyPr>
          <a:lstStyle/>
          <a:p>
            <a:pPr algn="ctr"/>
            <a:r>
              <a:rPr lang="en-US" sz="3600" b="1" dirty="0"/>
              <a:t>Overcoming Barriers to CVC Maintenance</a:t>
            </a:r>
            <a:r>
              <a:rPr lang="en-US" sz="3600" b="1" baseline="30000" dirty="0"/>
              <a:t>15</a:t>
            </a:r>
            <a:endParaRPr lang="en-US" sz="2800" dirty="0"/>
          </a:p>
        </p:txBody>
      </p:sp>
      <p:pic>
        <p:nvPicPr>
          <p:cNvPr id="7" name="Picture 6" descr="Central Line Maintenance Audit Form"/>
          <p:cNvPicPr>
            <a:picLocks noChangeAspect="1"/>
          </p:cNvPicPr>
          <p:nvPr/>
        </p:nvPicPr>
        <p:blipFill>
          <a:blip r:embed="rId6"/>
          <a:stretch>
            <a:fillRect/>
          </a:stretch>
        </p:blipFill>
        <p:spPr>
          <a:xfrm>
            <a:off x="123830" y="1034144"/>
            <a:ext cx="4766941" cy="6294451"/>
          </a:xfrm>
          <a:prstGeom prst="rect">
            <a:avLst/>
          </a:prstGeom>
          <a:ln>
            <a:solidFill>
              <a:schemeClr val="tx1"/>
            </a:solidFill>
          </a:ln>
        </p:spPr>
      </p:pic>
      <p:sp>
        <p:nvSpPr>
          <p:cNvPr id="11" name="Content Placeholder 2">
            <a:extLst>
              <a:ext uri="{FF2B5EF4-FFF2-40B4-BE49-F238E27FC236}">
                <a16:creationId xmlns:a16="http://schemas.microsoft.com/office/drawing/2014/main" id="{C809E227-9965-4D4F-861C-EA599D484DE7}"/>
              </a:ext>
            </a:extLst>
          </p:cNvPr>
          <p:cNvSpPr txBox="1">
            <a:spLocks/>
          </p:cNvSpPr>
          <p:nvPr/>
        </p:nvSpPr>
        <p:spPr>
          <a:xfrm>
            <a:off x="5146858" y="1493348"/>
            <a:ext cx="4733591" cy="5583672"/>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spcBef>
                <a:spcPts val="600"/>
              </a:spcBef>
            </a:pPr>
            <a:r>
              <a:rPr lang="en-US" sz="2400" dirty="0"/>
              <a:t>Utilize advanced tools and strategies</a:t>
            </a:r>
          </a:p>
          <a:p>
            <a:pPr>
              <a:lnSpc>
                <a:spcPct val="100000"/>
              </a:lnSpc>
              <a:spcBef>
                <a:spcPts val="600"/>
              </a:spcBef>
            </a:pPr>
            <a:r>
              <a:rPr lang="en-US" sz="2400" dirty="0"/>
              <a:t>Incorporate prompts into existing EMR charting</a:t>
            </a:r>
          </a:p>
          <a:p>
            <a:pPr>
              <a:lnSpc>
                <a:spcPct val="100000"/>
              </a:lnSpc>
              <a:spcBef>
                <a:spcPts val="600"/>
              </a:spcBef>
            </a:pPr>
            <a:r>
              <a:rPr lang="en-US" sz="2400" dirty="0"/>
              <a:t>Create customized checklists, standardized processes </a:t>
            </a:r>
          </a:p>
          <a:p>
            <a:pPr>
              <a:lnSpc>
                <a:spcPct val="100000"/>
              </a:lnSpc>
              <a:spcBef>
                <a:spcPts val="600"/>
              </a:spcBef>
            </a:pPr>
            <a:r>
              <a:rPr lang="en-US" sz="2400" dirty="0"/>
              <a:t>Use prepackaged dressing change kits</a:t>
            </a:r>
          </a:p>
          <a:p>
            <a:pPr>
              <a:lnSpc>
                <a:spcPct val="100000"/>
              </a:lnSpc>
              <a:spcBef>
                <a:spcPts val="600"/>
              </a:spcBef>
            </a:pPr>
            <a:r>
              <a:rPr lang="en-US" sz="2400" dirty="0"/>
              <a:t>Conduct audit bundle compliance with “just-in-time” coaching and feedback</a:t>
            </a:r>
          </a:p>
          <a:p>
            <a:endParaRPr lang="en-US" sz="2800" dirty="0"/>
          </a:p>
        </p:txBody>
      </p:sp>
      <p:sp>
        <p:nvSpPr>
          <p:cNvPr id="14" name="Footer Placeholder 4"/>
          <p:cNvSpPr txBox="1">
            <a:spLocks/>
          </p:cNvSpPr>
          <p:nvPr>
            <p:custDataLst>
              <p:tags r:id="rId1"/>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2"/>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725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5"/>
          <a:stretch>
            <a:fillRect/>
          </a:stretch>
        </p:blipFill>
        <p:spPr>
          <a:xfrm>
            <a:off x="0" y="10883"/>
            <a:ext cx="10046972" cy="7761517"/>
          </a:xfrm>
          <a:prstGeom prst="rect">
            <a:avLst/>
          </a:prstGeom>
        </p:spPr>
      </p:pic>
      <p:sp>
        <p:nvSpPr>
          <p:cNvPr id="7" name="Title 6">
            <a:extLst>
              <a:ext uri="{FF2B5EF4-FFF2-40B4-BE49-F238E27FC236}">
                <a16:creationId xmlns:a16="http://schemas.microsoft.com/office/drawing/2014/main" id="{6D16C859-034E-422C-8569-2B6D6FE62B78}"/>
              </a:ext>
            </a:extLst>
          </p:cNvPr>
          <p:cNvSpPr>
            <a:spLocks noGrp="1"/>
          </p:cNvSpPr>
          <p:nvPr>
            <p:ph type="title"/>
          </p:nvPr>
        </p:nvSpPr>
        <p:spPr>
          <a:xfrm>
            <a:off x="703547" y="209267"/>
            <a:ext cx="8675370" cy="705154"/>
          </a:xfrm>
        </p:spPr>
        <p:txBody>
          <a:bodyPr>
            <a:normAutofit/>
          </a:bodyPr>
          <a:lstStyle/>
          <a:p>
            <a:pPr algn="ctr"/>
            <a:r>
              <a:rPr lang="en-US" sz="3600" b="1" dirty="0"/>
              <a:t>Supportive Evidence for the Bundles</a:t>
            </a:r>
            <a:r>
              <a:rPr lang="en-US" sz="3600" b="1" baseline="30000" dirty="0"/>
              <a:t>16,17</a:t>
            </a:r>
            <a:endParaRPr lang="en-US" sz="2800" dirty="0"/>
          </a:p>
        </p:txBody>
      </p:sp>
      <p:sp>
        <p:nvSpPr>
          <p:cNvPr id="9" name="Content Placeholder 6"/>
          <p:cNvSpPr txBox="1">
            <a:spLocks/>
          </p:cNvSpPr>
          <p:nvPr/>
        </p:nvSpPr>
        <p:spPr>
          <a:xfrm>
            <a:off x="647342" y="1601185"/>
            <a:ext cx="8775142" cy="5052251"/>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2800" dirty="0"/>
              <a:t> </a:t>
            </a:r>
            <a:r>
              <a:rPr lang="en-US" sz="2800" b="1" dirty="0"/>
              <a:t>Summary of findings from two meta-analyses</a:t>
            </a:r>
          </a:p>
          <a:p>
            <a:pPr marL="0" indent="0">
              <a:buNone/>
            </a:pPr>
            <a:endParaRPr lang="en-US" sz="2800" dirty="0"/>
          </a:p>
          <a:p>
            <a:r>
              <a:rPr lang="en-US" sz="2800" dirty="0"/>
              <a:t>Demonstrated effectiveness of insertion and maintenance bundles to prevent central-line-associated bloodstream infections in critically ill patients of all ages</a:t>
            </a:r>
          </a:p>
          <a:p>
            <a:r>
              <a:rPr lang="en-US" sz="2800" dirty="0"/>
              <a:t>Implementation of checklists and care bundles appear to yield the strongest risk reductions</a:t>
            </a:r>
          </a:p>
          <a:p>
            <a:endParaRPr lang="en-US" sz="2800" dirty="0"/>
          </a:p>
          <a:p>
            <a:endParaRPr lang="en-US" sz="2800" dirty="0"/>
          </a:p>
          <a:p>
            <a:pPr marL="0" indent="0">
              <a:buFont typeface="Arial" panose="020B0604020202020204" pitchFamily="34" charset="0"/>
              <a:buNone/>
            </a:pPr>
            <a:endParaRPr lang="en-US" dirty="0"/>
          </a:p>
        </p:txBody>
      </p:sp>
      <p:sp>
        <p:nvSpPr>
          <p:cNvPr id="14" name="Footer Placeholder 4"/>
          <p:cNvSpPr txBox="1">
            <a:spLocks/>
          </p:cNvSpPr>
          <p:nvPr>
            <p:custDataLst>
              <p:tags r:id="rId1"/>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2"/>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3570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6"/>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CC5C95E4-AB77-4F01-8D74-5FA8FFEB84FF}"/>
              </a:ext>
            </a:extLst>
          </p:cNvPr>
          <p:cNvSpPr>
            <a:spLocks noGrp="1"/>
          </p:cNvSpPr>
          <p:nvPr>
            <p:ph type="title"/>
          </p:nvPr>
        </p:nvSpPr>
        <p:spPr>
          <a:xfrm>
            <a:off x="691515" y="197234"/>
            <a:ext cx="8675370" cy="718733"/>
          </a:xfrm>
        </p:spPr>
        <p:txBody>
          <a:bodyPr>
            <a:normAutofit/>
          </a:bodyPr>
          <a:lstStyle/>
          <a:p>
            <a:pPr algn="ctr"/>
            <a:r>
              <a:rPr lang="en-US" sz="3600" b="1" dirty="0"/>
              <a:t>Take-Home Points</a:t>
            </a:r>
            <a:r>
              <a:rPr lang="en-US" sz="3600" b="1" baseline="30000" dirty="0"/>
              <a:t>5, 16,17,18</a:t>
            </a:r>
            <a:endParaRPr lang="en-US" sz="3600" dirty="0"/>
          </a:p>
        </p:txBody>
      </p:sp>
      <p:sp>
        <p:nvSpPr>
          <p:cNvPr id="9" name="Content Placeholder 6"/>
          <p:cNvSpPr txBox="1">
            <a:spLocks/>
          </p:cNvSpPr>
          <p:nvPr>
            <p:custDataLst>
              <p:tags r:id="rId1"/>
            </p:custDataLst>
          </p:nvPr>
        </p:nvSpPr>
        <p:spPr>
          <a:xfrm>
            <a:off x="682683" y="1291095"/>
            <a:ext cx="8704460" cy="5348762"/>
          </a:xfrm>
          <a:prstGeom prst="rect">
            <a:avLst/>
          </a:prstGeom>
          <a:noFill/>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400" dirty="0"/>
              <a:t>Use a central line maintenance bundle checklist</a:t>
            </a:r>
          </a:p>
          <a:p>
            <a:pPr>
              <a:lnSpc>
                <a:spcPct val="100000"/>
              </a:lnSpc>
            </a:pPr>
            <a:r>
              <a:rPr lang="en-US" sz="2400" dirty="0"/>
              <a:t>Conduct a daily assessment of CVC necessity</a:t>
            </a:r>
          </a:p>
          <a:p>
            <a:pPr>
              <a:lnSpc>
                <a:spcPct val="100000"/>
              </a:lnSpc>
            </a:pPr>
            <a:r>
              <a:rPr lang="en-US" sz="2400" dirty="0"/>
              <a:t>Standardize processes for accessing the CVC, dressing changes, CHG bathing and tubing changes</a:t>
            </a:r>
          </a:p>
          <a:p>
            <a:pPr lvl="1">
              <a:lnSpc>
                <a:spcPct val="100000"/>
              </a:lnSpc>
              <a:buFont typeface="Courier New" panose="02070309020205020404" pitchFamily="49" charset="0"/>
              <a:buChar char="o"/>
            </a:pPr>
            <a:r>
              <a:rPr lang="en-US" sz="2000" dirty="0"/>
              <a:t>Perform hand hygiene</a:t>
            </a:r>
          </a:p>
          <a:p>
            <a:pPr lvl="1">
              <a:lnSpc>
                <a:spcPct val="100000"/>
              </a:lnSpc>
              <a:buFont typeface="Courier New" panose="02070309020205020404" pitchFamily="49" charset="0"/>
              <a:buChar char="o"/>
            </a:pPr>
            <a:r>
              <a:rPr lang="en-US" sz="2000" dirty="0"/>
              <a:t>“Scrub the hub” every time you access a central line</a:t>
            </a:r>
            <a:endParaRPr lang="en-US" sz="2000" dirty="0">
              <a:cs typeface="Calibri"/>
            </a:endParaRPr>
          </a:p>
          <a:p>
            <a:pPr>
              <a:lnSpc>
                <a:spcPct val="100000"/>
              </a:lnSpc>
            </a:pPr>
            <a:r>
              <a:rPr lang="en-US" sz="2400" dirty="0"/>
              <a:t>If rates are elevated, assess care and maintenance issues</a:t>
            </a:r>
          </a:p>
          <a:p>
            <a:pPr>
              <a:lnSpc>
                <a:spcPct val="100000"/>
              </a:lnSpc>
            </a:pPr>
            <a:r>
              <a:rPr lang="en-US" sz="2400" dirty="0"/>
              <a:t>Use PDSA to overcome barriers to CVC maintenance care</a:t>
            </a:r>
            <a:endParaRPr lang="en-US" dirty="0"/>
          </a:p>
          <a:p>
            <a:pPr>
              <a:lnSpc>
                <a:spcPct val="113999"/>
              </a:lnSpc>
            </a:pPr>
            <a:endParaRPr lang="en-US" sz="2400" dirty="0">
              <a:ea typeface="+mn-lt"/>
              <a:cs typeface="+mn-lt"/>
            </a:endParaRPr>
          </a:p>
          <a:p>
            <a:pPr>
              <a:lnSpc>
                <a:spcPct val="113999"/>
              </a:lnSpc>
            </a:pPr>
            <a:endParaRPr lang="en-US" sz="2400" dirty="0">
              <a:cs typeface="Calibri"/>
            </a:endParaRPr>
          </a:p>
          <a:p>
            <a:pPr marL="0" indent="0">
              <a:lnSpc>
                <a:spcPct val="113999"/>
              </a:lnSpc>
              <a:buFont typeface="Arial" panose="020B0604020202020204" pitchFamily="34" charset="0"/>
              <a:buNone/>
            </a:pPr>
            <a:endParaRPr lang="en-US" sz="2400" dirty="0">
              <a:cs typeface="Calibri"/>
            </a:endParaRPr>
          </a:p>
        </p:txBody>
      </p:sp>
      <p:sp>
        <p:nvSpPr>
          <p:cNvPr id="14"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47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6"/>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291B2F0D-7565-48F7-9153-ADBCC26480C2}"/>
              </a:ext>
              <a:ext uri="{C183D7F6-B498-43B3-948B-1728B52AA6E4}">
                <adec:decorative xmlns:adec="http://schemas.microsoft.com/office/drawing/2017/decorative" val="0"/>
              </a:ext>
            </a:extLst>
          </p:cNvPr>
          <p:cNvSpPr>
            <a:spLocks noGrp="1"/>
          </p:cNvSpPr>
          <p:nvPr>
            <p:ph type="title"/>
          </p:nvPr>
        </p:nvSpPr>
        <p:spPr>
          <a:xfrm>
            <a:off x="691515" y="197234"/>
            <a:ext cx="8675370" cy="733807"/>
          </a:xfrm>
        </p:spPr>
        <p:txBody>
          <a:bodyPr>
            <a:normAutofit/>
          </a:bodyPr>
          <a:lstStyle/>
          <a:p>
            <a:pPr algn="ctr"/>
            <a:r>
              <a:rPr lang="en-US" sz="3600" b="1" dirty="0"/>
              <a:t>References</a:t>
            </a:r>
            <a:endParaRPr lang="en-US" sz="3600" dirty="0"/>
          </a:p>
        </p:txBody>
      </p:sp>
      <p:sp>
        <p:nvSpPr>
          <p:cNvPr id="9" name="Content Placeholder 2"/>
          <p:cNvSpPr txBox="1">
            <a:spLocks/>
          </p:cNvSpPr>
          <p:nvPr>
            <p:custDataLst>
              <p:tags r:id="rId1"/>
            </p:custDataLst>
          </p:nvPr>
        </p:nvSpPr>
        <p:spPr>
          <a:xfrm>
            <a:off x="255944" y="1147734"/>
            <a:ext cx="9624505" cy="5435334"/>
          </a:xfrm>
          <a:prstGeom prst="rect">
            <a:avLst/>
          </a:prstGeom>
        </p:spPr>
        <p:txBody>
          <a:bodyPr vert="horz" lIns="91440" tIns="45720" rIns="91440" bIns="45720" rtlCol="0">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241300" indent="-241300">
              <a:lnSpc>
                <a:spcPct val="100000"/>
              </a:lnSpc>
              <a:spcBef>
                <a:spcPts val="500"/>
              </a:spcBef>
              <a:buFont typeface="+mj-lt"/>
              <a:buAutoNum type="arabicPeriod"/>
            </a:pPr>
            <a:r>
              <a:rPr lang="en-US" sz="1200" dirty="0"/>
              <a:t>Meddings J, Saint S. Disrupting the life cycle of the urinary catheter. </a:t>
            </a:r>
            <a:r>
              <a:rPr lang="en-US" sz="1200" dirty="0" err="1"/>
              <a:t>Clin</a:t>
            </a:r>
            <a:r>
              <a:rPr lang="en-US" sz="1200" dirty="0"/>
              <a:t> Infect Dis. 2011 Jun;52(11):1291-3. PMID: 21596672.</a:t>
            </a:r>
          </a:p>
          <a:p>
            <a:pPr marL="241300" indent="-241300">
              <a:lnSpc>
                <a:spcPct val="100000"/>
              </a:lnSpc>
              <a:spcBef>
                <a:spcPts val="500"/>
              </a:spcBef>
              <a:buFont typeface="+mj-lt"/>
              <a:buAutoNum type="arabicPeriod"/>
            </a:pPr>
            <a:r>
              <a:rPr lang="en-US" sz="1200" dirty="0"/>
              <a:t>Patel PK, Gupta A, Vaughn VM, et al. Review of strategies to reduce central line-associated bloodstream infection (CLABSI) and catheter-associated urinary tract infection (CAUTI) in adult ICUs. J </a:t>
            </a:r>
            <a:r>
              <a:rPr lang="en-US" sz="1200" dirty="0" err="1"/>
              <a:t>Hosp</a:t>
            </a:r>
            <a:r>
              <a:rPr lang="en-US" sz="1200" dirty="0"/>
              <a:t> Med. 2018 Feb;13(2):105-16. PMID: 29154382.</a:t>
            </a:r>
          </a:p>
          <a:p>
            <a:pPr marL="241300" indent="-241300">
              <a:lnSpc>
                <a:spcPct val="100000"/>
              </a:lnSpc>
              <a:spcBef>
                <a:spcPts val="500"/>
              </a:spcBef>
              <a:buFont typeface="+mj-lt"/>
              <a:buAutoNum type="arabicPeriod"/>
            </a:pPr>
            <a:r>
              <a:rPr lang="en-US" sz="1200" dirty="0"/>
              <a:t>Patel PR, Weiner-</a:t>
            </a:r>
            <a:r>
              <a:rPr lang="en-US" sz="1200" dirty="0" err="1"/>
              <a:t>Lastinger</a:t>
            </a:r>
            <a:r>
              <a:rPr lang="en-US" sz="1200" dirty="0"/>
              <a:t> LM, </a:t>
            </a:r>
            <a:r>
              <a:rPr lang="en-US" sz="1200" dirty="0" err="1"/>
              <a:t>Dudeck</a:t>
            </a:r>
            <a:r>
              <a:rPr lang="en-US" sz="1200" dirty="0"/>
              <a:t> MA, et al. Impact of COVID-19 pandemic on central line-associated bloodstream infections during the early months of 2020, National Healthcare Safety Network. Infect Control Hosp Epidemiol. 2021 Mar 15;1-4. [</a:t>
            </a:r>
            <a:r>
              <a:rPr lang="en-US" sz="1200" dirty="0" err="1"/>
              <a:t>Epub</a:t>
            </a:r>
            <a:r>
              <a:rPr lang="en-US" sz="1200" dirty="0"/>
              <a:t> ahead of print.] doi:10.1017/ice.2021.108. PMID: 33719981.</a:t>
            </a:r>
          </a:p>
          <a:p>
            <a:pPr marL="241300" indent="-241300">
              <a:lnSpc>
                <a:spcPct val="100000"/>
              </a:lnSpc>
              <a:spcBef>
                <a:spcPts val="500"/>
              </a:spcBef>
              <a:buFont typeface="+mj-lt"/>
              <a:buAutoNum type="arabicPeriod"/>
            </a:pPr>
            <a:r>
              <a:rPr lang="en-US" sz="1200" dirty="0"/>
              <a:t>The Joint Commission. Preventing Central Line–Associated Bloodstream Infections: Useful Tools, An International Perspective. </a:t>
            </a:r>
            <a:r>
              <a:rPr lang="en-US" sz="1200" dirty="0">
                <a:hlinkClick r:id="rId7"/>
              </a:rPr>
              <a:t>http://www.jointcommission.org/CLABSIToolkit</a:t>
            </a:r>
            <a:r>
              <a:rPr lang="en-US" sz="1200" dirty="0"/>
              <a:t>. Accessed October 2, 2021.</a:t>
            </a:r>
          </a:p>
          <a:p>
            <a:pPr marL="241300" indent="-241300">
              <a:lnSpc>
                <a:spcPct val="100000"/>
              </a:lnSpc>
              <a:spcBef>
                <a:spcPts val="500"/>
              </a:spcBef>
              <a:buFont typeface="+mj-lt"/>
              <a:buAutoNum type="arabicPeriod"/>
            </a:pPr>
            <a:r>
              <a:rPr lang="en-US" sz="1200" dirty="0"/>
              <a:t>Centers for Disease Control and Prevention. Checklist for Prevention of Central Line-Associated Bloodstream Infections. </a:t>
            </a:r>
            <a:r>
              <a:rPr lang="en-US" sz="1200" dirty="0">
                <a:hlinkClick r:id="rId8"/>
              </a:rPr>
              <a:t>https://www.cdc.gov/hai/pdfs/bsi/checklist-for-clabsi.pdf. </a:t>
            </a:r>
            <a:r>
              <a:rPr lang="en-US" sz="1200" dirty="0"/>
              <a:t>Accessed October 11, 2021.</a:t>
            </a:r>
          </a:p>
          <a:p>
            <a:pPr marL="241300" indent="-241300">
              <a:lnSpc>
                <a:spcPct val="100000"/>
              </a:lnSpc>
              <a:spcBef>
                <a:spcPts val="500"/>
              </a:spcBef>
              <a:buFont typeface="+mj-lt"/>
              <a:buAutoNum type="arabicPeriod"/>
            </a:pPr>
            <a:r>
              <a:rPr lang="en-US" sz="1200" dirty="0"/>
              <a:t>O'Grady NP, Alexander M, Burns LA, et al. Guidelines for the prevention of intravascular catheter-related infections. </a:t>
            </a:r>
            <a:r>
              <a:rPr lang="en-US" sz="1200" dirty="0" err="1"/>
              <a:t>Clin</a:t>
            </a:r>
            <a:r>
              <a:rPr lang="en-US" sz="1200" dirty="0"/>
              <a:t> Infect Dis. 2011 May 1;52(9):e162-e193. PMCID: PMC3106269.</a:t>
            </a:r>
          </a:p>
          <a:p>
            <a:pPr marL="241300" indent="-241300">
              <a:lnSpc>
                <a:spcPct val="100000"/>
              </a:lnSpc>
              <a:spcBef>
                <a:spcPts val="500"/>
              </a:spcBef>
              <a:buFont typeface="+mj-lt"/>
              <a:buAutoNum type="arabicPeriod"/>
            </a:pPr>
            <a:r>
              <a:rPr lang="en-US" sz="1200" dirty="0"/>
              <a:t>Gorski L, </a:t>
            </a:r>
            <a:r>
              <a:rPr lang="en-US" sz="1200" dirty="0" err="1"/>
              <a:t>Hadaway</a:t>
            </a:r>
            <a:r>
              <a:rPr lang="en-US" sz="1200" dirty="0"/>
              <a:t> L, Hagel M, et al. Infusion Therapy Standards of Practice, 2016 update. J </a:t>
            </a:r>
            <a:r>
              <a:rPr lang="en-US" sz="1200" dirty="0" err="1"/>
              <a:t>Infus</a:t>
            </a:r>
            <a:r>
              <a:rPr lang="en-US" sz="1200" dirty="0"/>
              <a:t> </a:t>
            </a:r>
            <a:r>
              <a:rPr lang="en-US" sz="1200" dirty="0" err="1"/>
              <a:t>Nurs</a:t>
            </a:r>
            <a:r>
              <a:rPr lang="en-US" sz="1200" dirty="0"/>
              <a:t>. 2016;39(1S):51-5. PMID: 33394637.</a:t>
            </a:r>
          </a:p>
          <a:p>
            <a:pPr marL="241300" indent="-241300">
              <a:lnSpc>
                <a:spcPct val="100000"/>
              </a:lnSpc>
              <a:spcBef>
                <a:spcPts val="500"/>
              </a:spcBef>
              <a:buFont typeface="+mj-lt"/>
              <a:buAutoNum type="arabicPeriod"/>
            </a:pPr>
            <a:r>
              <a:rPr lang="en-US" sz="1200" dirty="0"/>
              <a:t>Huang SS. Chlorhexidine-based decolonization to reduce healthcare-associated infections and multidrug-resistant organisms (MDROs): who, what, where, when, and why? .J Hosp Infect. 2019;103(3):235-43. PMID: 31494130.</a:t>
            </a:r>
          </a:p>
          <a:p>
            <a:pPr marL="241300" indent="-241300">
              <a:lnSpc>
                <a:spcPct val="100000"/>
              </a:lnSpc>
              <a:spcBef>
                <a:spcPts val="500"/>
              </a:spcBef>
              <a:buFont typeface="+mj-lt"/>
              <a:buAutoNum type="arabicPeriod"/>
            </a:pPr>
            <a:r>
              <a:rPr lang="en-US" sz="1200" dirty="0" err="1"/>
              <a:t>Climo</a:t>
            </a:r>
            <a:r>
              <a:rPr lang="en-US" sz="1200" dirty="0"/>
              <a:t> MW, </a:t>
            </a:r>
            <a:r>
              <a:rPr lang="en-US" sz="1200" dirty="0" err="1"/>
              <a:t>Yokoe</a:t>
            </a:r>
            <a:r>
              <a:rPr lang="en-US" sz="1200" dirty="0"/>
              <a:t> DS, Warren DK, et al. Effect of daily chlorhexidine bathing on hospital-acquired infection. N </a:t>
            </a:r>
            <a:r>
              <a:rPr lang="en-US" sz="1200" dirty="0" err="1"/>
              <a:t>Engl</a:t>
            </a:r>
            <a:r>
              <a:rPr lang="en-US" sz="1200" dirty="0"/>
              <a:t> J Med. 2013;368(6):533-54. PMID: 23388005.</a:t>
            </a:r>
          </a:p>
          <a:p>
            <a:pPr marL="241300" indent="-241300">
              <a:lnSpc>
                <a:spcPct val="100000"/>
              </a:lnSpc>
              <a:spcBef>
                <a:spcPts val="500"/>
              </a:spcBef>
              <a:buFont typeface="+mj-lt"/>
              <a:buAutoNum type="arabicPeriod"/>
            </a:pPr>
            <a:r>
              <a:rPr lang="en-US" sz="1200" dirty="0"/>
              <a:t>Huang SS, </a:t>
            </a:r>
            <a:r>
              <a:rPr lang="en-US" sz="1200" dirty="0" err="1"/>
              <a:t>Septimus</a:t>
            </a:r>
            <a:r>
              <a:rPr lang="en-US" sz="1200" dirty="0"/>
              <a:t> E, </a:t>
            </a:r>
            <a:r>
              <a:rPr lang="en-US" sz="1200" dirty="0" err="1"/>
              <a:t>Kleinman</a:t>
            </a:r>
            <a:r>
              <a:rPr lang="en-US" sz="1200" dirty="0"/>
              <a:t> K, et al. Targeted versus universal decolonization to prevent ICU infection. New </a:t>
            </a:r>
            <a:r>
              <a:rPr lang="en-US" sz="1200" dirty="0" err="1"/>
              <a:t>Engl</a:t>
            </a:r>
            <a:r>
              <a:rPr lang="en-US" sz="1200" dirty="0"/>
              <a:t> J Med. 2013;368(24):2255-65. PMID: 23718152.</a:t>
            </a:r>
          </a:p>
          <a:p>
            <a:pPr marL="241300" indent="-241300">
              <a:lnSpc>
                <a:spcPct val="100000"/>
              </a:lnSpc>
              <a:spcBef>
                <a:spcPts val="500"/>
              </a:spcBef>
              <a:buFont typeface="+mj-lt"/>
              <a:buAutoNum type="arabicPeriod"/>
            </a:pPr>
            <a:r>
              <a:rPr lang="en-US" sz="1200" dirty="0"/>
              <a:t>Agency for Healthcare Research and Quality. Appendix E. Training and Educational Materials (continued). </a:t>
            </a:r>
            <a:r>
              <a:rPr lang="en-US" sz="1200" dirty="0">
                <a:hlinkClick r:id="rId9"/>
              </a:rPr>
              <a:t>https://www.ahrq.gov/hai/universal-icu-decolonization/universal-icu-ape3.html</a:t>
            </a:r>
            <a:r>
              <a:rPr lang="en-US" sz="1200" dirty="0"/>
              <a:t>. Accessed October 11, 2021.</a:t>
            </a:r>
          </a:p>
          <a:p>
            <a:pPr marL="241300" indent="-241300">
              <a:lnSpc>
                <a:spcPct val="100000"/>
              </a:lnSpc>
              <a:spcBef>
                <a:spcPts val="500"/>
              </a:spcBef>
              <a:buFont typeface="+mj-lt"/>
              <a:buAutoNum type="arabicPeriod"/>
            </a:pPr>
            <a:r>
              <a:rPr lang="en-US" sz="1200" dirty="0"/>
              <a:t>Rickard CM, Marsh NM, Larsen EN, et al. Effect of infusion set replacement intervals on catheter-related bloodstream infections (RSVP): a </a:t>
            </a:r>
            <a:r>
              <a:rPr lang="en-US" sz="1200" dirty="0" err="1"/>
              <a:t>randomised</a:t>
            </a:r>
            <a:r>
              <a:rPr lang="en-US" sz="1200" dirty="0"/>
              <a:t>, controlled, equivalence (central venous access device)-non-inferiority (peripheral arterial catheter) trial. Lancet. 2021;397(10283):1447-58. PMID: 33865494.</a:t>
            </a:r>
          </a:p>
          <a:p>
            <a:pPr marL="241300" indent="-241300">
              <a:lnSpc>
                <a:spcPct val="100000"/>
              </a:lnSpc>
              <a:spcBef>
                <a:spcPts val="500"/>
              </a:spcBef>
              <a:buFont typeface="+mj-lt"/>
              <a:buAutoNum type="arabicPeriod"/>
            </a:pPr>
            <a:r>
              <a:rPr lang="en-US" sz="1200" dirty="0"/>
              <a:t>Wright MO, </a:t>
            </a:r>
            <a:r>
              <a:rPr lang="en-US" sz="1200" dirty="0" err="1"/>
              <a:t>Tropp</a:t>
            </a:r>
            <a:r>
              <a:rPr lang="en-US" sz="1200" dirty="0"/>
              <a:t> J, </a:t>
            </a:r>
            <a:r>
              <a:rPr lang="en-US" sz="1200" dirty="0" err="1"/>
              <a:t>Schora</a:t>
            </a:r>
            <a:r>
              <a:rPr lang="en-US" sz="1200" dirty="0"/>
              <a:t> DM, et al. Continuous passive disinfection of catheter hubs prevents contamination and bloodstream infection. Am J Infect Control. 2013 Jan;41(1):33-8. </a:t>
            </a:r>
            <a:r>
              <a:rPr lang="en-US" sz="1200" dirty="0" err="1"/>
              <a:t>doi</a:t>
            </a:r>
            <a:r>
              <a:rPr lang="en-US" sz="1200" dirty="0"/>
              <a:t>: 10.1016/j.ajic.2012.05.030. PMID: 23084024.</a:t>
            </a:r>
          </a:p>
          <a:p>
            <a:pPr marL="0" indent="0">
              <a:lnSpc>
                <a:spcPct val="100000"/>
              </a:lnSpc>
              <a:spcBef>
                <a:spcPts val="500"/>
              </a:spcBef>
              <a:buFont typeface="Arial" panose="020B0604020202020204" pitchFamily="34" charset="0"/>
              <a:buNone/>
            </a:pPr>
            <a:endParaRPr lang="en-US" sz="1200" dirty="0"/>
          </a:p>
          <a:p>
            <a:pPr marL="0" indent="0">
              <a:lnSpc>
                <a:spcPct val="100000"/>
              </a:lnSpc>
              <a:spcBef>
                <a:spcPts val="500"/>
              </a:spcBef>
              <a:buFont typeface="Arial" panose="020B0604020202020204" pitchFamily="34" charset="0"/>
              <a:buNone/>
            </a:pPr>
            <a:endParaRPr lang="en-US" sz="1200" dirty="0"/>
          </a:p>
          <a:p>
            <a:pPr>
              <a:lnSpc>
                <a:spcPct val="100000"/>
              </a:lnSpc>
              <a:spcBef>
                <a:spcPts val="500"/>
              </a:spcBef>
              <a:buFont typeface="Arial" panose="020B0604020202020204" pitchFamily="34" charset="0"/>
              <a:buAutoNum type="arabicPlain" startAt="9"/>
            </a:pPr>
            <a:endParaRPr lang="en-US" sz="1200" dirty="0"/>
          </a:p>
          <a:p>
            <a:pPr marL="0" indent="0">
              <a:lnSpc>
                <a:spcPct val="100000"/>
              </a:lnSpc>
              <a:spcBef>
                <a:spcPts val="500"/>
              </a:spcBef>
              <a:buFont typeface="Arial" panose="020B0604020202020204" pitchFamily="34" charset="0"/>
              <a:buNone/>
            </a:pPr>
            <a:endParaRPr lang="en-US" sz="1200" dirty="0"/>
          </a:p>
          <a:p>
            <a:pPr marL="0" indent="0">
              <a:lnSpc>
                <a:spcPct val="100000"/>
              </a:lnSpc>
              <a:spcBef>
                <a:spcPts val="500"/>
              </a:spcBef>
              <a:buFont typeface="Arial" panose="020B0604020202020204" pitchFamily="34" charset="0"/>
              <a:buNone/>
            </a:pPr>
            <a:endParaRPr lang="en-US" sz="1200" dirty="0"/>
          </a:p>
          <a:p>
            <a:pPr marL="0" indent="0">
              <a:lnSpc>
                <a:spcPct val="100000"/>
              </a:lnSpc>
              <a:spcBef>
                <a:spcPts val="500"/>
              </a:spcBef>
              <a:buFont typeface="Arial" panose="020B0604020202020204" pitchFamily="34" charset="0"/>
              <a:buNone/>
            </a:pPr>
            <a:endParaRPr lang="en-US" sz="1200" dirty="0"/>
          </a:p>
          <a:p>
            <a:pPr marL="241300" indent="-241300">
              <a:lnSpc>
                <a:spcPct val="100000"/>
              </a:lnSpc>
              <a:spcBef>
                <a:spcPts val="500"/>
              </a:spcBef>
              <a:buFont typeface="+mj-lt"/>
              <a:buAutoNum type="arabicPeriod"/>
            </a:pPr>
            <a:endParaRPr lang="en-US" sz="1200" dirty="0"/>
          </a:p>
        </p:txBody>
      </p:sp>
      <p:sp>
        <p:nvSpPr>
          <p:cNvPr id="14"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506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5"/>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80D43ECD-8F64-43D9-A933-E6374EB93A99}"/>
              </a:ext>
            </a:extLst>
          </p:cNvPr>
          <p:cNvSpPr>
            <a:spLocks noGrp="1"/>
          </p:cNvSpPr>
          <p:nvPr>
            <p:ph type="title"/>
          </p:nvPr>
        </p:nvSpPr>
        <p:spPr>
          <a:xfrm>
            <a:off x="703547" y="209267"/>
            <a:ext cx="8675370" cy="705127"/>
          </a:xfrm>
        </p:spPr>
        <p:txBody>
          <a:bodyPr>
            <a:normAutofit/>
          </a:bodyPr>
          <a:lstStyle/>
          <a:p>
            <a:pPr algn="ctr"/>
            <a:r>
              <a:rPr lang="en-US" sz="3600" b="1" dirty="0"/>
              <a:t>References</a:t>
            </a:r>
            <a:endParaRPr lang="en-US" sz="3600" dirty="0"/>
          </a:p>
        </p:txBody>
      </p:sp>
      <p:sp>
        <p:nvSpPr>
          <p:cNvPr id="11" name="Content Placeholder 2">
            <a:extLst>
              <a:ext uri="{FF2B5EF4-FFF2-40B4-BE49-F238E27FC236}">
                <a16:creationId xmlns:a16="http://schemas.microsoft.com/office/drawing/2014/main" id="{C809E227-9965-4D4F-861C-EA599D484DE7}"/>
              </a:ext>
            </a:extLst>
          </p:cNvPr>
          <p:cNvSpPr txBox="1">
            <a:spLocks/>
          </p:cNvSpPr>
          <p:nvPr/>
        </p:nvSpPr>
        <p:spPr>
          <a:xfrm>
            <a:off x="628649" y="1329456"/>
            <a:ext cx="8747579" cy="5583672"/>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228600" indent="-228600">
              <a:buFont typeface="+mj-lt"/>
              <a:buAutoNum type="arabicPeriod" startAt="14"/>
            </a:pPr>
            <a:r>
              <a:rPr lang="en-US" sz="1200" dirty="0" err="1"/>
              <a:t>Marschall</a:t>
            </a:r>
            <a:r>
              <a:rPr lang="en-US" sz="1200" dirty="0"/>
              <a:t> J, Mermel LA, Fakih M, et al. Strategies to prevent central line-associated bloodstream infections in acute care hospitals: 2014 update. Infect Control </a:t>
            </a:r>
            <a:r>
              <a:rPr lang="en-US" sz="1200" dirty="0" err="1"/>
              <a:t>Hosp</a:t>
            </a:r>
            <a:r>
              <a:rPr lang="en-US" sz="1200" dirty="0"/>
              <a:t> </a:t>
            </a:r>
            <a:r>
              <a:rPr lang="en-US" sz="1200" dirty="0" err="1"/>
              <a:t>Epidemiol</a:t>
            </a:r>
            <a:r>
              <a:rPr lang="en-US" sz="1200" dirty="0"/>
              <a:t>. 2014 Jul;35(7):753-71. PMID: 24915204.</a:t>
            </a:r>
          </a:p>
          <a:p>
            <a:pPr marL="228600" indent="-228600">
              <a:buFont typeface="+mj-lt"/>
              <a:buAutoNum type="arabicPeriod" startAt="14"/>
            </a:pPr>
            <a:r>
              <a:rPr lang="en-US" sz="1200" dirty="0"/>
              <a:t>Agency for Healthcare Research and Quality. Appendix 6: Central Line Maintenance Audit Form. Content last reviewed March 2018. </a:t>
            </a:r>
            <a:r>
              <a:rPr lang="en-US" sz="1200" dirty="0">
                <a:hlinkClick r:id="rId6"/>
              </a:rPr>
              <a:t>http://www.ahrq.gov/professionals/education/curriculum-tools/clabsitools/clabsitoolsap6.html</a:t>
            </a:r>
            <a:r>
              <a:rPr lang="en-US" sz="1200" dirty="0"/>
              <a:t>. Accessed on October 11, 2021.</a:t>
            </a:r>
          </a:p>
          <a:p>
            <a:pPr marL="228600" indent="-228600">
              <a:buFont typeface="+mj-lt"/>
              <a:buAutoNum type="arabicPeriod" startAt="14"/>
            </a:pPr>
            <a:r>
              <a:rPr lang="en-US" sz="1200" dirty="0" err="1"/>
              <a:t>Ista</a:t>
            </a:r>
            <a:r>
              <a:rPr lang="en-US" sz="1200" dirty="0"/>
              <a:t> E, Hoven B,  </a:t>
            </a:r>
            <a:r>
              <a:rPr lang="en-US" sz="1200" dirty="0" err="1"/>
              <a:t>Kornelisse</a:t>
            </a:r>
            <a:r>
              <a:rPr lang="en-US" sz="1200" dirty="0"/>
              <a:t> RF, et. al Effectiveness of insertion and maintenance bundles to prevent central-line-associated bloodstream infections in critically ill  patients of all ages: a systematic review and meta-analysis. Lancet Infect Dis. 2016 Jun;16(6):724-34. </a:t>
            </a:r>
            <a:r>
              <a:rPr lang="en-US" sz="1200" dirty="0" err="1"/>
              <a:t>doi</a:t>
            </a:r>
            <a:r>
              <a:rPr lang="en-US" sz="1200" dirty="0"/>
              <a:t>: 10.1016/S1473-3099(15)00409-0. PMID: 26907734.</a:t>
            </a:r>
          </a:p>
          <a:p>
            <a:pPr marL="228600" indent="-228600">
              <a:buFont typeface="+mj-lt"/>
              <a:buAutoNum type="arabicPeriod" startAt="14"/>
            </a:pPr>
            <a:r>
              <a:rPr lang="en-US" sz="1200" dirty="0">
                <a:latin typeface="Calibri" panose="020F0502020204030204" pitchFamily="34" charset="0"/>
              </a:rPr>
              <a:t>Blot K, Bergs J, </a:t>
            </a:r>
            <a:r>
              <a:rPr lang="en-US" sz="1200" dirty="0" err="1">
                <a:latin typeface="Calibri" panose="020F0502020204030204" pitchFamily="34" charset="0"/>
              </a:rPr>
              <a:t>Vogelaers</a:t>
            </a:r>
            <a:r>
              <a:rPr lang="en-US" sz="1200" dirty="0">
                <a:latin typeface="Calibri" panose="020F0502020204030204" pitchFamily="34" charset="0"/>
              </a:rPr>
              <a:t> D, et al. Prevention of central line–associated bloodstream infections through quality improvement interventions: a systematic review and meta-analysis. Clin Infect Dis. 2014;59(1):96-105. PMID: 24723276.</a:t>
            </a:r>
          </a:p>
          <a:p>
            <a:pPr marL="228600" indent="-228600">
              <a:buFont typeface="+mj-lt"/>
              <a:buAutoNum type="arabicPeriod" startAt="14"/>
            </a:pPr>
            <a:r>
              <a:rPr lang="en-US" sz="1200" dirty="0"/>
              <a:t>Institute for Healthcare Improvement. Science of Improvement: Testing Changes. </a:t>
            </a:r>
            <a:r>
              <a:rPr lang="en-US" sz="1200" dirty="0">
                <a:hlinkClick r:id="rId7"/>
              </a:rPr>
              <a:t>http://www.ihi.org/resources/Pages/HowtoImprove/ScienceofImprovementTestingChanges.aspx</a:t>
            </a:r>
            <a:r>
              <a:rPr lang="en-US" sz="1200" dirty="0"/>
              <a:t>. Accessed October 11, 2021.</a:t>
            </a:r>
          </a:p>
          <a:p>
            <a:pPr marL="0" indent="0">
              <a:buNone/>
            </a:pPr>
            <a:endParaRPr lang="en-US" sz="2800" dirty="0"/>
          </a:p>
        </p:txBody>
      </p:sp>
      <p:sp>
        <p:nvSpPr>
          <p:cNvPr id="14" name="Footer Placeholder 4"/>
          <p:cNvSpPr txBox="1">
            <a:spLocks/>
          </p:cNvSpPr>
          <p:nvPr>
            <p:custDataLst>
              <p:tags r:id="rId1"/>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2"/>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919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5"/>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F7E2DED2-FF2D-4114-BE23-0D388EAB11DD}"/>
              </a:ext>
            </a:extLst>
          </p:cNvPr>
          <p:cNvSpPr>
            <a:spLocks noGrp="1"/>
          </p:cNvSpPr>
          <p:nvPr>
            <p:ph type="title"/>
          </p:nvPr>
        </p:nvSpPr>
        <p:spPr>
          <a:xfrm>
            <a:off x="499602" y="56441"/>
            <a:ext cx="8675370" cy="956559"/>
          </a:xfrm>
        </p:spPr>
        <p:txBody>
          <a:bodyPr>
            <a:normAutofit fontScale="90000"/>
          </a:bodyPr>
          <a:lstStyle/>
          <a:p>
            <a:pPr marL="0" marR="0" lvl="0" indent="0" algn="ctr" defTabSz="914400" rtl="0" eaLnBrk="1" fontAlgn="auto" latinLnBrk="0" hangingPunct="1">
              <a:lnSpc>
                <a:spcPct val="105000"/>
              </a:lnSpc>
              <a:spcBef>
                <a:spcPct val="0"/>
              </a:spcBef>
              <a:spcAft>
                <a:spcPts val="0"/>
              </a:spcAft>
              <a:tabLst/>
              <a:defRPr/>
            </a:pPr>
            <a:r>
              <a:rPr kumimoji="0" lang="en-US" sz="3600" b="1" i="0" u="none" strike="noStrike" kern="1200" cap="none" spc="0" normalizeH="0" baseline="0" noProof="0" dirty="0">
                <a:ln>
                  <a:noFill/>
                </a:ln>
                <a:solidFill>
                  <a:sysClr val="windowText" lastClr="000000"/>
                </a:solidFill>
                <a:effectLst/>
                <a:uLnTx/>
                <a:uFillTx/>
                <a:latin typeface="Calibri Light"/>
                <a:ea typeface="+mn-ea"/>
                <a:cs typeface="Arial" panose="020B0604020202020204" pitchFamily="34" charset="0"/>
              </a:rPr>
              <a:t>Step 2. Maintenance </a:t>
            </a:r>
            <a:br>
              <a:rPr kumimoji="0" lang="en-US" sz="3200" b="1" i="0" u="none" strike="noStrike" kern="1200" cap="none" spc="0" normalizeH="0" baseline="0" noProof="0" dirty="0">
                <a:ln>
                  <a:noFill/>
                </a:ln>
                <a:solidFill>
                  <a:sysClr val="windowText" lastClr="000000"/>
                </a:solidFill>
                <a:effectLst/>
                <a:uLnTx/>
                <a:uFillTx/>
                <a:latin typeface="Calibri Light"/>
                <a:ea typeface="+mn-ea"/>
                <a:cs typeface="Arial" panose="020B0604020202020204" pitchFamily="34" charset="0"/>
              </a:rPr>
            </a:br>
            <a:r>
              <a:rPr kumimoji="0" lang="en-US" sz="3100" b="1" i="0" u="none" strike="noStrike" kern="1200" cap="none" spc="0" normalizeH="0" baseline="0" noProof="0" dirty="0">
                <a:ln>
                  <a:noFill/>
                </a:ln>
                <a:solidFill>
                  <a:sysClr val="windowText" lastClr="000000"/>
                </a:solidFill>
                <a:effectLst/>
                <a:uLnTx/>
                <a:uFillTx/>
                <a:latin typeface="Calibri Light"/>
                <a:ea typeface="+mn-ea"/>
                <a:cs typeface="Arial" panose="020B0604020202020204" pitchFamily="34" charset="0"/>
              </a:rPr>
              <a:t>Disrupting the Life Cycle of a Catheter Device</a:t>
            </a:r>
            <a:r>
              <a:rPr kumimoji="0" lang="en-US" sz="3100" b="1" i="0" u="none" strike="noStrike" kern="1200" cap="none" spc="0" normalizeH="0" baseline="30000" noProof="0" dirty="0">
                <a:ln>
                  <a:noFill/>
                </a:ln>
                <a:solidFill>
                  <a:sysClr val="windowText" lastClr="000000"/>
                </a:solidFill>
                <a:effectLst/>
                <a:uLnTx/>
                <a:uFillTx/>
                <a:latin typeface="Calibri Light"/>
                <a:ea typeface="+mn-ea"/>
                <a:cs typeface="Arial" panose="020B0604020202020204" pitchFamily="34" charset="0"/>
              </a:rPr>
              <a:t>1,2</a:t>
            </a:r>
            <a:endParaRPr lang="en-US" dirty="0"/>
          </a:p>
        </p:txBody>
      </p:sp>
      <p:pic>
        <p:nvPicPr>
          <p:cNvPr id="11" name="Content Placeholder 3" descr="Step 0: Avoid Catheter Placement&#10;1: Ensure Aseptic Placement&#10;2: Maintain awareness and proper care of catheters in place (starred)&#10;3: Prompt removal of unnecessary catheter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5922" y="1512666"/>
            <a:ext cx="6260484" cy="4268512"/>
          </a:xfrm>
          <a:prstGeom prst="rect">
            <a:avLst/>
          </a:prstGeom>
        </p:spPr>
      </p:pic>
      <p:sp>
        <p:nvSpPr>
          <p:cNvPr id="13" name="5-Point Star 12" descr="Alt=&quot;&quot;" title="Image"/>
          <p:cNvSpPr/>
          <p:nvPr>
            <p:custDataLst>
              <p:tags r:id="rId1"/>
            </p:custDataLst>
          </p:nvPr>
        </p:nvSpPr>
        <p:spPr>
          <a:xfrm rot="2363071">
            <a:off x="7917743" y="3640734"/>
            <a:ext cx="1023831" cy="949507"/>
          </a:xfrm>
          <a:prstGeom prst="star5">
            <a:avLst/>
          </a:prstGeom>
          <a:solidFill>
            <a:srgbClr val="FFFF00"/>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1072814" y="6068704"/>
            <a:ext cx="7886700" cy="649605"/>
          </a:xfrm>
          <a:prstGeom prst="rect">
            <a:avLst/>
          </a:prstGeom>
        </p:spPr>
        <p:txBody>
          <a:bodyPr wrap="square">
            <a:spAutoFit/>
          </a:bodyPr>
          <a:lstStyle/>
          <a:p>
            <a:r>
              <a:rPr lang="en-US" sz="1200" dirty="0">
                <a:ea typeface="Calibri" panose="020F0502020204030204" pitchFamily="34" charset="0"/>
              </a:rPr>
              <a:t>Patel PK, Gupta A, Vaughn VM, et al. </a:t>
            </a:r>
            <a:r>
              <a:rPr lang="en-US" sz="1200" dirty="0"/>
              <a:t>Review of strategies to reduce central line-associated bloodstream infection (CLABSI) and catheter-associated urinary tract infection (CAUTI) in adult ICUs. J Hosp Med. 2018 Feb;13(2):105-16. </a:t>
            </a:r>
            <a:r>
              <a:rPr lang="en-US" sz="1200" dirty="0" err="1"/>
              <a:t>Epub</a:t>
            </a:r>
            <a:r>
              <a:rPr lang="en-US" sz="1200" dirty="0"/>
              <a:t> 8 Nov 2017. PMID: 29154382. Used with</a:t>
            </a:r>
            <a:r>
              <a:rPr lang="en-US" sz="1200" dirty="0">
                <a:ea typeface="Calibri" panose="020F0502020204030204" pitchFamily="34" charset="0"/>
              </a:rPr>
              <a:t> permission of Journal of Hospital Medicine.</a:t>
            </a:r>
            <a:endParaRPr lang="en-US" sz="1200" dirty="0">
              <a:latin typeface="Times New Roman" panose="02020603050405020304" pitchFamily="18" charset="0"/>
              <a:ea typeface="Times New Roman" panose="02020603050405020304" pitchFamily="18" charset="0"/>
            </a:endParaRPr>
          </a:p>
        </p:txBody>
      </p:sp>
      <p:sp>
        <p:nvSpPr>
          <p:cNvPr id="14"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422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16" name="Title 1">
            <a:extLst>
              <a:ext uri="{FF2B5EF4-FFF2-40B4-BE49-F238E27FC236}">
                <a16:creationId xmlns:a16="http://schemas.microsoft.com/office/drawing/2014/main" id="{1B7B9A65-A463-47A2-B582-5D9E2BF039E1}"/>
              </a:ext>
              <a:ext uri="{C183D7F6-B498-43B3-948B-1728B52AA6E4}">
                <adec:decorative xmlns:adec="http://schemas.microsoft.com/office/drawing/2017/decorative" val="0"/>
              </a:ext>
            </a:extLst>
          </p:cNvPr>
          <p:cNvSpPr txBox="1">
            <a:spLocks noGrp="1"/>
          </p:cNvSpPr>
          <p:nvPr>
            <p:ph type="title"/>
            <p:custDataLst>
              <p:tags r:id="rId1"/>
            </p:custDataLst>
          </p:nvPr>
        </p:nvSpPr>
        <p:spPr>
          <a:xfrm>
            <a:off x="595894" y="221827"/>
            <a:ext cx="8674100" cy="717458"/>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algn="ctr"/>
            <a:r>
              <a:rPr lang="en-US" sz="4000" b="1" dirty="0"/>
              <a:t>Case Scenario</a:t>
            </a:r>
          </a:p>
        </p:txBody>
      </p:sp>
      <p:sp>
        <p:nvSpPr>
          <p:cNvPr id="18" name="Content Placeholder 5"/>
          <p:cNvSpPr txBox="1">
            <a:spLocks/>
          </p:cNvSpPr>
          <p:nvPr>
            <p:custDataLst>
              <p:tags r:id="rId2"/>
            </p:custDataLst>
          </p:nvPr>
        </p:nvSpPr>
        <p:spPr>
          <a:xfrm>
            <a:off x="776519" y="1412182"/>
            <a:ext cx="8820144" cy="5227832"/>
          </a:xfrm>
          <a:prstGeom prst="rect">
            <a:avLst/>
          </a:prstGeom>
        </p:spPr>
        <p:txBody>
          <a:bodyPr>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spcAft>
                <a:spcPts val="1200"/>
              </a:spcAft>
            </a:pPr>
            <a:r>
              <a:rPr lang="en-US" sz="2800" dirty="0"/>
              <a:t>Mrs. Dunn is admitted to the ICU with </a:t>
            </a:r>
            <a:r>
              <a:rPr lang="en-US" sz="2800" dirty="0" err="1"/>
              <a:t>urosepsis</a:t>
            </a:r>
            <a:endParaRPr lang="en-US" sz="2800" dirty="0"/>
          </a:p>
          <a:p>
            <a:pPr>
              <a:spcAft>
                <a:spcPts val="1200"/>
              </a:spcAft>
            </a:pPr>
            <a:r>
              <a:rPr lang="en-US" sz="2800" dirty="0"/>
              <a:t>A central venous catheter (CVC) is placed for vasopressors</a:t>
            </a:r>
          </a:p>
          <a:p>
            <a:pPr>
              <a:spcAft>
                <a:spcPts val="1200"/>
              </a:spcAft>
            </a:pPr>
            <a:r>
              <a:rPr lang="en-US" sz="2800" dirty="0"/>
              <a:t>Her condition improves</a:t>
            </a:r>
          </a:p>
          <a:p>
            <a:pPr>
              <a:spcAft>
                <a:spcPts val="1200"/>
              </a:spcAft>
            </a:pPr>
            <a:r>
              <a:rPr lang="en-US" sz="2800" dirty="0"/>
              <a:t>A CVC continues to be used after it is no longer indicated</a:t>
            </a:r>
          </a:p>
          <a:p>
            <a:pPr>
              <a:spcAft>
                <a:spcPts val="1200"/>
              </a:spcAft>
            </a:pPr>
            <a:r>
              <a:rPr lang="en-US" sz="2800" dirty="0"/>
              <a:t>Day 7—CLABSI diagnosed</a:t>
            </a:r>
          </a:p>
        </p:txBody>
      </p:sp>
      <p:sp>
        <p:nvSpPr>
          <p:cNvPr id="21" name="Rectangle 20"/>
          <p:cNvSpPr/>
          <p:nvPr>
            <p:custDataLst>
              <p:tags r:id="rId3"/>
            </p:custDataLst>
          </p:nvPr>
        </p:nvSpPr>
        <p:spPr>
          <a:xfrm>
            <a:off x="2150937" y="5235731"/>
            <a:ext cx="5838709" cy="523220"/>
          </a:xfrm>
          <a:prstGeom prst="rect">
            <a:avLst/>
          </a:prstGeom>
        </p:spPr>
        <p:txBody>
          <a:bodyPr wrap="square">
            <a:spAutoFit/>
          </a:bodyPr>
          <a:lstStyle/>
          <a:p>
            <a:pPr algn="ctr">
              <a:spcAft>
                <a:spcPts val="1200"/>
              </a:spcAft>
            </a:pPr>
            <a:r>
              <a:rPr lang="en-US" sz="2800" b="1" i="1" dirty="0"/>
              <a:t>What is your assessment of this case?</a:t>
            </a:r>
          </a:p>
        </p:txBody>
      </p:sp>
      <p:sp>
        <p:nvSpPr>
          <p:cNvPr id="22" name="TextBox 5"/>
          <p:cNvSpPr txBox="1"/>
          <p:nvPr/>
        </p:nvSpPr>
        <p:spPr>
          <a:xfrm>
            <a:off x="1052965" y="6663222"/>
            <a:ext cx="8034655" cy="463550"/>
          </a:xfrm>
          <a:prstGeom prst="rect">
            <a:avLst/>
          </a:prstGeom>
          <a:noFill/>
        </p:spPr>
        <p:txBody>
          <a:bodyPr wrap="square" rtlCol="0">
            <a:spAutoFit/>
          </a:bodyPr>
          <a:lstStyle/>
          <a:p>
            <a:pPr marL="749935" marR="0" indent="-749935">
              <a:spcBef>
                <a:spcPts val="0"/>
              </a:spcBef>
              <a:spcAft>
                <a:spcPts val="0"/>
              </a:spcAft>
            </a:pPr>
            <a:r>
              <a:rPr lang="en-US" sz="1200" kern="1200" dirty="0">
                <a:solidFill>
                  <a:srgbClr val="767171"/>
                </a:solidFill>
                <a:effectLst/>
                <a:latin typeface="Calibri" panose="020F0502020204030204" pitchFamily="34" charset="0"/>
                <a:ea typeface="+mn-ea"/>
                <a:cs typeface="+mn-cs"/>
              </a:rPr>
              <a:t>Disclaimer: 	All case studies are hypothetical and not based on any actual patient or hospital information. Any similarity between a case study and actual patient or hospital experience is purely coincidental.</a:t>
            </a:r>
            <a:endParaRPr lang="en-US" sz="1200" dirty="0">
              <a:effectLst/>
              <a:latin typeface="Times New Roman" panose="02020603050405020304" pitchFamily="18" charset="0"/>
              <a:ea typeface="Times New Roman" panose="02020603050405020304" pitchFamily="18" charset="0"/>
            </a:endParaRPr>
          </a:p>
        </p:txBody>
      </p:sp>
      <p:sp>
        <p:nvSpPr>
          <p:cNvPr id="14" name="Footer Placeholder 4"/>
          <p:cNvSpPr txBox="1">
            <a:spLocks/>
          </p:cNvSpPr>
          <p:nvPr>
            <p:custDataLst>
              <p:tags r:id="rId4"/>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5"/>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9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5"/>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8C70A370-F502-4255-BA67-45C827C1613B}"/>
              </a:ext>
            </a:extLst>
          </p:cNvPr>
          <p:cNvSpPr>
            <a:spLocks noGrp="1"/>
          </p:cNvSpPr>
          <p:nvPr>
            <p:ph type="title"/>
          </p:nvPr>
        </p:nvSpPr>
        <p:spPr>
          <a:xfrm>
            <a:off x="583227" y="245362"/>
            <a:ext cx="8675370" cy="644969"/>
          </a:xfrm>
        </p:spPr>
        <p:txBody>
          <a:bodyPr>
            <a:normAutofit/>
          </a:bodyPr>
          <a:lstStyle/>
          <a:p>
            <a:pPr marR="0" lvl="0" indent="0" algn="ctr" fontAlgn="auto">
              <a:spcAft>
                <a:spcPts val="0"/>
              </a:spcAft>
              <a:tabLst/>
              <a:defRPr/>
            </a:pPr>
            <a:r>
              <a:rPr lang="en-US" sz="4000" b="1" dirty="0"/>
              <a:t>CLABSI During COVID</a:t>
            </a:r>
            <a:r>
              <a:rPr lang="en-US" sz="4000" b="1" baseline="30000" dirty="0"/>
              <a:t>3</a:t>
            </a:r>
          </a:p>
        </p:txBody>
      </p:sp>
      <p:sp>
        <p:nvSpPr>
          <p:cNvPr id="11" name="Content Placeholder 7"/>
          <p:cNvSpPr txBox="1">
            <a:spLocks/>
          </p:cNvSpPr>
          <p:nvPr/>
        </p:nvSpPr>
        <p:spPr>
          <a:xfrm>
            <a:off x="424405" y="1306054"/>
            <a:ext cx="9221018" cy="5958259"/>
          </a:xfrm>
          <a:prstGeom prst="rect">
            <a:avLst/>
          </a:prstGeom>
        </p:spPr>
        <p:txBody>
          <a:bodyPr vert="horz" lIns="91440" tIns="45720" rIns="91440" bIns="45720" rtlCol="0">
            <a:normAutofit lnSpcReduction="10000"/>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800" dirty="0"/>
              <a:t>NHSN analysis reports increases in CLABSIs between 2019 and 2020</a:t>
            </a:r>
          </a:p>
          <a:p>
            <a:pPr>
              <a:lnSpc>
                <a:spcPct val="100000"/>
              </a:lnSpc>
            </a:pPr>
            <a:r>
              <a:rPr lang="en-US" sz="2800" dirty="0"/>
              <a:t>Reasons for increase</a:t>
            </a:r>
          </a:p>
          <a:p>
            <a:pPr lvl="1">
              <a:lnSpc>
                <a:spcPct val="100000"/>
              </a:lnSpc>
              <a:buFont typeface="Courier New" panose="02070309020205020404" pitchFamily="49" charset="0"/>
              <a:buChar char="o"/>
            </a:pPr>
            <a:r>
              <a:rPr lang="en-US" sz="2400" dirty="0"/>
              <a:t>Increased device utilization and length of use</a:t>
            </a:r>
          </a:p>
          <a:p>
            <a:pPr lvl="1">
              <a:lnSpc>
                <a:spcPct val="100000"/>
              </a:lnSpc>
              <a:buFont typeface="Courier New" panose="02070309020205020404" pitchFamily="49" charset="0"/>
              <a:buChar char="o"/>
            </a:pPr>
            <a:r>
              <a:rPr lang="en-US" sz="2400" dirty="0"/>
              <a:t>Reduced contact between staff and isolated patients</a:t>
            </a:r>
          </a:p>
          <a:p>
            <a:pPr lvl="1">
              <a:lnSpc>
                <a:spcPct val="100000"/>
              </a:lnSpc>
              <a:buFont typeface="Courier New" panose="02070309020205020404" pitchFamily="49" charset="0"/>
              <a:buChar char="o"/>
            </a:pPr>
            <a:r>
              <a:rPr lang="en-US" sz="2400" dirty="0"/>
              <a:t>Increased use of prone positioning</a:t>
            </a:r>
          </a:p>
          <a:p>
            <a:pPr lvl="1">
              <a:lnSpc>
                <a:spcPct val="100000"/>
              </a:lnSpc>
              <a:buFont typeface="Courier New" panose="02070309020205020404" pitchFamily="49" charset="0"/>
              <a:buChar char="o"/>
            </a:pPr>
            <a:r>
              <a:rPr lang="en-US" sz="2400" dirty="0"/>
              <a:t>Changes in acuity</a:t>
            </a:r>
          </a:p>
          <a:p>
            <a:pPr>
              <a:lnSpc>
                <a:spcPct val="100000"/>
              </a:lnSpc>
            </a:pPr>
            <a:r>
              <a:rPr lang="en-US" sz="2800" dirty="0"/>
              <a:t>Need for refocus on infection prevention and CLABSI reduction</a:t>
            </a:r>
          </a:p>
          <a:p>
            <a:pPr>
              <a:lnSpc>
                <a:spcPct val="100000"/>
              </a:lnSpc>
            </a:pPr>
            <a:r>
              <a:rPr lang="en-US" sz="2800" dirty="0"/>
              <a:t>Importance of basic practices is crucial</a:t>
            </a:r>
          </a:p>
          <a:p>
            <a:pPr marL="0" indent="0">
              <a:buNone/>
            </a:pPr>
            <a:endParaRPr lang="en-US" dirty="0"/>
          </a:p>
          <a:p>
            <a:pPr marL="0" indent="0">
              <a:buFont typeface="Arial" panose="020B0604020202020204" pitchFamily="34" charset="0"/>
              <a:buNone/>
            </a:pPr>
            <a:r>
              <a:rPr lang="en-US" dirty="0"/>
              <a:t> </a:t>
            </a:r>
          </a:p>
        </p:txBody>
      </p:sp>
      <p:sp>
        <p:nvSpPr>
          <p:cNvPr id="14" name="Footer Placeholder 4"/>
          <p:cNvSpPr txBox="1">
            <a:spLocks/>
          </p:cNvSpPr>
          <p:nvPr>
            <p:custDataLst>
              <p:tags r:id="rId1"/>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2"/>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52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4"/>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28B1DD2F-6560-4EC0-8252-B2D72ACE39B6}"/>
              </a:ext>
            </a:extLst>
          </p:cNvPr>
          <p:cNvSpPr>
            <a:spLocks noGrp="1"/>
          </p:cNvSpPr>
          <p:nvPr>
            <p:ph type="title"/>
          </p:nvPr>
        </p:nvSpPr>
        <p:spPr>
          <a:xfrm>
            <a:off x="691515" y="137074"/>
            <a:ext cx="8675370" cy="883505"/>
          </a:xfrm>
        </p:spPr>
        <p:txBody>
          <a:bodyPr>
            <a:normAutofit/>
          </a:bodyPr>
          <a:lstStyle/>
          <a:p>
            <a:pPr algn="ctr"/>
            <a:r>
              <a:rPr lang="en-US" sz="3600" b="1" dirty="0"/>
              <a:t>Basics of Maintenance: Hardwiring Practice</a:t>
            </a:r>
            <a:r>
              <a:rPr lang="en-US" sz="3600" b="1" baseline="30000" dirty="0"/>
              <a:t>4</a:t>
            </a:r>
          </a:p>
        </p:txBody>
      </p:sp>
      <p:sp>
        <p:nvSpPr>
          <p:cNvPr id="9" name="Rectangle 3"/>
          <p:cNvSpPr txBox="1">
            <a:spLocks/>
          </p:cNvSpPr>
          <p:nvPr/>
        </p:nvSpPr>
        <p:spPr>
          <a:xfrm>
            <a:off x="683462" y="1690360"/>
            <a:ext cx="8702901" cy="4784725"/>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231775" indent="-231775">
              <a:lnSpc>
                <a:spcPct val="100000"/>
              </a:lnSpc>
              <a:spcBef>
                <a:spcPts val="1200"/>
              </a:spcBef>
              <a:buSzPct val="83000"/>
              <a:defRPr/>
            </a:pPr>
            <a:r>
              <a:rPr lang="en-US" dirty="0"/>
              <a:t>Discussion of daily need</a:t>
            </a:r>
          </a:p>
          <a:p>
            <a:pPr marL="231775" indent="-231775">
              <a:lnSpc>
                <a:spcPct val="100000"/>
              </a:lnSpc>
              <a:spcBef>
                <a:spcPts val="1200"/>
              </a:spcBef>
              <a:buSzPct val="83000"/>
              <a:defRPr/>
            </a:pPr>
            <a:r>
              <a:rPr lang="en-US" dirty="0"/>
              <a:t>Dressing integrity/site securement/CHG dressing</a:t>
            </a:r>
          </a:p>
          <a:p>
            <a:pPr marL="231775" indent="-231775">
              <a:lnSpc>
                <a:spcPct val="100000"/>
              </a:lnSpc>
              <a:spcBef>
                <a:spcPts val="1200"/>
              </a:spcBef>
              <a:buSzPct val="83000"/>
              <a:defRPr/>
            </a:pPr>
            <a:r>
              <a:rPr lang="en-US" dirty="0"/>
              <a:t>CHG baths </a:t>
            </a:r>
          </a:p>
          <a:p>
            <a:pPr marL="231775" indent="-231775">
              <a:lnSpc>
                <a:spcPct val="100000"/>
              </a:lnSpc>
              <a:spcBef>
                <a:spcPts val="1200"/>
              </a:spcBef>
              <a:buSzPct val="83000"/>
              <a:defRPr/>
            </a:pPr>
            <a:r>
              <a:rPr lang="en-US" dirty="0"/>
              <a:t>Accessing the site</a:t>
            </a:r>
          </a:p>
          <a:p>
            <a:pPr marL="231775" indent="-231775">
              <a:lnSpc>
                <a:spcPct val="100000"/>
              </a:lnSpc>
              <a:spcBef>
                <a:spcPts val="1200"/>
              </a:spcBef>
              <a:buSzPct val="83000"/>
              <a:defRPr/>
            </a:pPr>
            <a:r>
              <a:rPr lang="en-US" dirty="0"/>
              <a:t>Administration and tubing set changes</a:t>
            </a:r>
          </a:p>
          <a:p>
            <a:pPr marL="0" indent="0">
              <a:spcBef>
                <a:spcPts val="1800"/>
              </a:spcBef>
              <a:buSzPct val="83000"/>
              <a:buFont typeface="Arial" panose="020B0604020202020204" pitchFamily="34" charset="0"/>
              <a:buNone/>
              <a:defRPr/>
            </a:pPr>
            <a:endParaRPr lang="en-US" dirty="0"/>
          </a:p>
        </p:txBody>
      </p:sp>
      <p:sp>
        <p:nvSpPr>
          <p:cNvPr id="14" name="Footer Placeholder 4"/>
          <p:cNvSpPr txBox="1">
            <a:spLocks/>
          </p:cNvSpPr>
          <p:nvPr>
            <p:custDataLst>
              <p:tags r:id="rId1"/>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2"/>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05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5"/>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4BBC2438-0E02-4FF3-802D-0198C70731C3}"/>
              </a:ext>
            </a:extLst>
          </p:cNvPr>
          <p:cNvSpPr>
            <a:spLocks noGrp="1"/>
          </p:cNvSpPr>
          <p:nvPr>
            <p:ph type="title"/>
          </p:nvPr>
        </p:nvSpPr>
        <p:spPr>
          <a:xfrm>
            <a:off x="595259" y="233331"/>
            <a:ext cx="8675370" cy="669032"/>
          </a:xfrm>
        </p:spPr>
        <p:txBody>
          <a:bodyPr>
            <a:noAutofit/>
          </a:bodyPr>
          <a:lstStyle/>
          <a:p>
            <a:pPr algn="ctr"/>
            <a:r>
              <a:rPr lang="en-US" sz="4000" b="1" dirty="0"/>
              <a:t>Daily Assessment for CVC Necessity</a:t>
            </a:r>
            <a:r>
              <a:rPr lang="en-US" sz="4000" b="1" baseline="30000" dirty="0"/>
              <a:t>4</a:t>
            </a:r>
            <a:endParaRPr lang="en-US" sz="3200" dirty="0"/>
          </a:p>
        </p:txBody>
      </p:sp>
      <p:sp>
        <p:nvSpPr>
          <p:cNvPr id="18" name="Content Placeholder 5"/>
          <p:cNvSpPr txBox="1">
            <a:spLocks/>
          </p:cNvSpPr>
          <p:nvPr>
            <p:custDataLst>
              <p:tags r:id="rId1"/>
            </p:custDataLst>
          </p:nvPr>
        </p:nvSpPr>
        <p:spPr>
          <a:xfrm>
            <a:off x="679269" y="1446553"/>
            <a:ext cx="8711290" cy="5122404"/>
          </a:xfrm>
          <a:prstGeom prst="rect">
            <a:avLst/>
          </a:prstGeom>
        </p:spPr>
        <p:txBody>
          <a:bodyPr>
            <a:normAutofit fontScale="70000" lnSpcReduction="20000"/>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20000"/>
              </a:lnSpc>
            </a:pPr>
            <a:r>
              <a:rPr lang="en-US" dirty="0"/>
              <a:t>Assess necessity of CVC daily with the multidisciplinary ICU team during daily rounds</a:t>
            </a:r>
          </a:p>
          <a:p>
            <a:pPr>
              <a:lnSpc>
                <a:spcPct val="120000"/>
              </a:lnSpc>
            </a:pPr>
            <a:r>
              <a:rPr lang="en-US" dirty="0"/>
              <a:t>Use daily rounds forms to prompt discussion among staff</a:t>
            </a:r>
            <a:endParaRPr lang="en-US" dirty="0">
              <a:cs typeface="Calibri"/>
            </a:endParaRPr>
          </a:p>
          <a:p>
            <a:pPr lvl="1">
              <a:lnSpc>
                <a:spcPct val="120000"/>
              </a:lnSpc>
              <a:buFont typeface="Courier New" panose="02070309020205020404" pitchFamily="49" charset="0"/>
              <a:buChar char="o"/>
            </a:pPr>
            <a:r>
              <a:rPr lang="en-US" dirty="0"/>
              <a:t>Post or share checklists for CVC indications as a guide during assessments</a:t>
            </a:r>
          </a:p>
          <a:p>
            <a:pPr lvl="1">
              <a:lnSpc>
                <a:spcPct val="120000"/>
              </a:lnSpc>
              <a:buFont typeface="Courier New" panose="02070309020205020404" pitchFamily="49" charset="0"/>
              <a:buChar char="o"/>
            </a:pPr>
            <a:r>
              <a:rPr lang="en-US" dirty="0"/>
              <a:t>Share results with leadership, identify gaps, and garner support for recommended improvements in compliance or processes</a:t>
            </a:r>
          </a:p>
          <a:p>
            <a:pPr lvl="1">
              <a:lnSpc>
                <a:spcPct val="120000"/>
              </a:lnSpc>
              <a:buFont typeface="Courier New" panose="02070309020205020404" pitchFamily="49" charset="0"/>
              <a:buChar char="o"/>
            </a:pPr>
            <a:r>
              <a:rPr lang="en-US" dirty="0"/>
              <a:t>Develop electronic medical record (EMR) prompts that highlight assessment criteria</a:t>
            </a:r>
          </a:p>
          <a:p>
            <a:pPr lvl="1">
              <a:lnSpc>
                <a:spcPct val="120000"/>
              </a:lnSpc>
            </a:pPr>
            <a:endParaRPr lang="en-US" dirty="0"/>
          </a:p>
          <a:p>
            <a:pPr>
              <a:lnSpc>
                <a:spcPct val="120000"/>
              </a:lnSpc>
            </a:pPr>
            <a:r>
              <a:rPr lang="en-US" dirty="0"/>
              <a:t>Discuss line during handoffs – consider including ED and anesthesia personnel</a:t>
            </a:r>
          </a:p>
          <a:p>
            <a:pPr>
              <a:lnSpc>
                <a:spcPct val="120000"/>
              </a:lnSpc>
            </a:pPr>
            <a:r>
              <a:rPr lang="en-US" dirty="0"/>
              <a:t>Assess compliance to maintenance bundle</a:t>
            </a:r>
          </a:p>
          <a:p>
            <a:pPr>
              <a:lnSpc>
                <a:spcPct val="120000"/>
              </a:lnSpc>
            </a:pPr>
            <a:r>
              <a:rPr lang="en-US" dirty="0"/>
              <a:t>If central line is indicated, bathe daily with CHG and follow essential CVC maintenance procedures</a:t>
            </a:r>
          </a:p>
        </p:txBody>
      </p:sp>
      <p:sp>
        <p:nvSpPr>
          <p:cNvPr id="14"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61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6"/>
          <a:stretch>
            <a:fillRect/>
          </a:stretch>
        </p:blipFill>
        <p:spPr>
          <a:xfrm>
            <a:off x="11428" y="10883"/>
            <a:ext cx="10046972" cy="7761517"/>
          </a:xfrm>
          <a:prstGeom prst="rect">
            <a:avLst/>
          </a:prstGeom>
        </p:spPr>
      </p:pic>
      <p:sp>
        <p:nvSpPr>
          <p:cNvPr id="8" name="Title 7">
            <a:extLst>
              <a:ext uri="{FF2B5EF4-FFF2-40B4-BE49-F238E27FC236}">
                <a16:creationId xmlns:a16="http://schemas.microsoft.com/office/drawing/2014/main" id="{7B730B21-953C-4819-92DB-C5E3B8A5DE8F}"/>
              </a:ext>
            </a:extLst>
          </p:cNvPr>
          <p:cNvSpPr>
            <a:spLocks noGrp="1"/>
          </p:cNvSpPr>
          <p:nvPr>
            <p:ph type="title"/>
          </p:nvPr>
        </p:nvSpPr>
        <p:spPr>
          <a:xfrm>
            <a:off x="751675" y="305522"/>
            <a:ext cx="8675370" cy="588521"/>
          </a:xfrm>
        </p:spPr>
        <p:txBody>
          <a:bodyPr>
            <a:normAutofit/>
          </a:bodyPr>
          <a:lstStyle/>
          <a:p>
            <a:r>
              <a:rPr lang="en-US" sz="3600" b="1" dirty="0"/>
              <a:t>Central Venous Catheter Maintenance Bundle</a:t>
            </a:r>
            <a:r>
              <a:rPr lang="en-US" sz="3600" b="1" baseline="30000" dirty="0"/>
              <a:t>4</a:t>
            </a:r>
            <a:endParaRPr lang="en-US" sz="2800" dirty="0"/>
          </a:p>
        </p:txBody>
      </p:sp>
      <p:pic>
        <p:nvPicPr>
          <p:cNvPr id="5" name="Picture 4" descr="Daily Central Line Maintenance Checklist - Template&#10;Patient Name/ID#, Unit, Room/Bed, Date, Name of Person Completing Form, Date of initial line placement, Date implanted port accessed, Date injection caps last changed, Date administration set and add-on devices last changed, Set used for continuous or intermittent infusion, Date dressing last changed, Dressing type gauze or clear. Data table with the following column headers: Critical Steps, Yes, No, N/A, and Notes/Comments and the following row headers: Necessity assessed (if no longer necessary, remove, indicating details of removal in the records including date, location, and signature and name of operator undertaking removal), Injection sites are covered by caps or valved connectors, Caps changed today, Implanted ports newly accessed today, Accessed with (indicate type and size of needle), Insertion site without evidence of infection, Dressing intact and labeled properly, Dressing changed today, Catheter stabilized/no tension on line, Administration set replaced and labeled this time?"/>
          <p:cNvPicPr>
            <a:picLocks noChangeAspect="1"/>
          </p:cNvPicPr>
          <p:nvPr/>
        </p:nvPicPr>
        <p:blipFill>
          <a:blip r:embed="rId7"/>
          <a:stretch>
            <a:fillRect/>
          </a:stretch>
        </p:blipFill>
        <p:spPr>
          <a:xfrm>
            <a:off x="867675" y="1002331"/>
            <a:ext cx="8334473" cy="6138227"/>
          </a:xfrm>
          <a:prstGeom prst="rect">
            <a:avLst/>
          </a:prstGeom>
          <a:ln>
            <a:solidFill>
              <a:schemeClr val="tx1"/>
            </a:solidFill>
          </a:ln>
        </p:spPr>
      </p:pic>
      <p:sp>
        <p:nvSpPr>
          <p:cNvPr id="12" name="TextBox 11"/>
          <p:cNvSpPr txBox="1"/>
          <p:nvPr>
            <p:custDataLst>
              <p:tags r:id="rId1"/>
            </p:custDataLst>
          </p:nvPr>
        </p:nvSpPr>
        <p:spPr>
          <a:xfrm>
            <a:off x="3304084" y="7178807"/>
            <a:ext cx="3461657" cy="276999"/>
          </a:xfrm>
          <a:prstGeom prst="rect">
            <a:avLst/>
          </a:prstGeom>
          <a:noFill/>
        </p:spPr>
        <p:txBody>
          <a:bodyPr wrap="square" rtlCol="0">
            <a:spAutoFit/>
          </a:bodyPr>
          <a:lstStyle/>
          <a:p>
            <a:pPr algn="ctr"/>
            <a:r>
              <a:rPr lang="en-US" sz="1200" dirty="0">
                <a:solidFill>
                  <a:schemeClr val="bg2">
                    <a:lumMod val="50000"/>
                  </a:schemeClr>
                </a:solidFill>
              </a:rPr>
              <a:t>© The Joint Commission. Reprinted with permission. </a:t>
            </a:r>
          </a:p>
        </p:txBody>
      </p:sp>
      <p:sp>
        <p:nvSpPr>
          <p:cNvPr id="14"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97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4"/>
          <a:stretch>
            <a:fillRect/>
          </a:stretch>
        </p:blipFill>
        <p:spPr>
          <a:xfrm>
            <a:off x="0" y="0"/>
            <a:ext cx="10046972" cy="7761517"/>
          </a:xfrm>
          <a:prstGeom prst="rect">
            <a:avLst/>
          </a:prstGeom>
        </p:spPr>
      </p:pic>
      <p:sp>
        <p:nvSpPr>
          <p:cNvPr id="12" name="Title 11">
            <a:extLst>
              <a:ext uri="{FF2B5EF4-FFF2-40B4-BE49-F238E27FC236}">
                <a16:creationId xmlns:a16="http://schemas.microsoft.com/office/drawing/2014/main" id="{254330FD-0585-40D4-8B35-5F0CD7A225B3}"/>
              </a:ext>
            </a:extLst>
          </p:cNvPr>
          <p:cNvSpPr>
            <a:spLocks noGrp="1"/>
          </p:cNvSpPr>
          <p:nvPr>
            <p:ph type="title"/>
          </p:nvPr>
        </p:nvSpPr>
        <p:spPr>
          <a:xfrm>
            <a:off x="691515" y="245362"/>
            <a:ext cx="8675370" cy="699653"/>
          </a:xfrm>
        </p:spPr>
        <p:txBody>
          <a:bodyPr>
            <a:normAutofit/>
          </a:bodyPr>
          <a:lstStyle/>
          <a:p>
            <a:pPr algn="ctr"/>
            <a:r>
              <a:rPr lang="en-US" sz="3600" b="1" dirty="0"/>
              <a:t>CLABSI Prevention Guidelines</a:t>
            </a:r>
            <a:r>
              <a:rPr lang="en-US" sz="3600" b="1" baseline="30000" dirty="0"/>
              <a:t>5</a:t>
            </a:r>
            <a:endParaRPr lang="en-US" sz="3600" dirty="0"/>
          </a:p>
        </p:txBody>
      </p:sp>
      <p:pic>
        <p:nvPicPr>
          <p:cNvPr id="5" name="Picture 4" descr="Checklist for Prevention of Central Line Associated Blood Stream Infections&#10;Based on 2011 CDC guideline for prevention of intravascular catheter-associated bloodstream infections: https://www.cdc.gov/infectioncontrol/guidelines/bsi/index.html&#10;Strategies to Prevent Central Line-Associated Bloodstream Infections in Acute Care Hospitals: 2014 Update http://www.istor.org/stable/10.1086/676533"/>
          <p:cNvPicPr>
            <a:picLocks noChangeAspect="1"/>
          </p:cNvPicPr>
          <p:nvPr/>
        </p:nvPicPr>
        <p:blipFill>
          <a:blip r:embed="rId5"/>
          <a:stretch>
            <a:fillRect/>
          </a:stretch>
        </p:blipFill>
        <p:spPr>
          <a:xfrm>
            <a:off x="62459" y="1113463"/>
            <a:ext cx="7564975" cy="1622004"/>
          </a:xfrm>
          <a:prstGeom prst="rect">
            <a:avLst/>
          </a:prstGeom>
        </p:spPr>
      </p:pic>
      <p:sp>
        <p:nvSpPr>
          <p:cNvPr id="7" name="TextBox 6"/>
          <p:cNvSpPr txBox="1"/>
          <p:nvPr/>
        </p:nvSpPr>
        <p:spPr>
          <a:xfrm>
            <a:off x="375162" y="3244979"/>
            <a:ext cx="2810107" cy="3652667"/>
          </a:xfrm>
          <a:prstGeom prst="rect">
            <a:avLst/>
          </a:prstGeom>
          <a:noFill/>
        </p:spPr>
        <p:txBody>
          <a:bodyPr wrap="square" rtlCol="0">
            <a:spAutoFit/>
          </a:bodyPr>
          <a:lstStyle/>
          <a:p>
            <a:pPr>
              <a:lnSpc>
                <a:spcPct val="120000"/>
              </a:lnSpc>
            </a:pPr>
            <a:r>
              <a:rPr lang="en-US" sz="1600" b="1" dirty="0"/>
              <a:t>2011 CDC Guideline for CLABSI Prevention highlights</a:t>
            </a:r>
            <a:r>
              <a:rPr lang="en-US" sz="800" b="1" dirty="0"/>
              <a:t>: </a:t>
            </a:r>
          </a:p>
          <a:p>
            <a:pPr>
              <a:lnSpc>
                <a:spcPct val="120000"/>
              </a:lnSpc>
            </a:pPr>
            <a:r>
              <a:rPr lang="en-US" dirty="0"/>
              <a:t>Hand hygiene</a:t>
            </a:r>
          </a:p>
          <a:p>
            <a:pPr>
              <a:lnSpc>
                <a:spcPct val="120000"/>
              </a:lnSpc>
            </a:pPr>
            <a:r>
              <a:rPr lang="en-US" dirty="0"/>
              <a:t>Maximum barrier precautions</a:t>
            </a:r>
          </a:p>
          <a:p>
            <a:pPr>
              <a:lnSpc>
                <a:spcPct val="120000"/>
              </a:lnSpc>
            </a:pPr>
            <a:r>
              <a:rPr lang="en-US" dirty="0"/>
              <a:t>Proper skin antisepsis</a:t>
            </a:r>
          </a:p>
          <a:p>
            <a:pPr>
              <a:lnSpc>
                <a:spcPct val="120000"/>
              </a:lnSpc>
            </a:pPr>
            <a:r>
              <a:rPr lang="en-US" dirty="0"/>
              <a:t>Cover with sterile dressing</a:t>
            </a:r>
          </a:p>
          <a:p>
            <a:pPr>
              <a:lnSpc>
                <a:spcPct val="120000"/>
              </a:lnSpc>
            </a:pPr>
            <a:r>
              <a:rPr lang="en-US" dirty="0"/>
              <a:t>Access  port or hub with appropriate antiseptic and use only sterile devices to access</a:t>
            </a:r>
          </a:p>
        </p:txBody>
      </p:sp>
      <p:pic>
        <p:nvPicPr>
          <p:cNvPr id="6" name="Picture 5" descr="Handle and maintain central lines appropriately&#10;Comply with hand hygiene requirement. Bathe ICU patient over 2 months of age with a chlorhexidine preparation on a daily basis. Scrub the access port or hub with friction immediately prior to each use with an appropriate antiseptic (chlorhexidine, povidone, iodine, an iodophor, or 70% alcohol). Use only sterile devices to access catheters. Immediately replace dressing that are wet, soiled, or dislodged. Perform routine dressing changes using aseptic techniques with clean or sterile gloves: Change gauze dressing at least every two days or semipermeable dressings at least every seven days, For patients 18 years or age or older, use a chlorhexidine impregnated dressing with an FDA cleared label that specifies a clinical indication for reducing CLABSI for short-term, non-tunneled catheters unless the facility is demonstrating success at preventing CLABSI with baseline prevention practices. Change administrations sets for continuous infusions no more frequently than every 4 days, but a least every 7 days: If blood or blood products or fat emulsions are administered change tubing every 24 hours, If propofol is administered, change tubing every 6-12 hours or when the vial is changed."/>
          <p:cNvPicPr>
            <a:picLocks noChangeAspect="1"/>
          </p:cNvPicPr>
          <p:nvPr/>
        </p:nvPicPr>
        <p:blipFill>
          <a:blip r:embed="rId6"/>
          <a:stretch>
            <a:fillRect/>
          </a:stretch>
        </p:blipFill>
        <p:spPr>
          <a:xfrm>
            <a:off x="3185269" y="2706776"/>
            <a:ext cx="6695181" cy="2284307"/>
          </a:xfrm>
          <a:prstGeom prst="rect">
            <a:avLst/>
          </a:prstGeom>
        </p:spPr>
      </p:pic>
      <p:sp>
        <p:nvSpPr>
          <p:cNvPr id="8" name="TextBox 7"/>
          <p:cNvSpPr txBox="1"/>
          <p:nvPr/>
        </p:nvSpPr>
        <p:spPr>
          <a:xfrm>
            <a:off x="3960858" y="5408341"/>
            <a:ext cx="5841456" cy="2031325"/>
          </a:xfrm>
          <a:prstGeom prst="rect">
            <a:avLst/>
          </a:prstGeom>
          <a:noFill/>
        </p:spPr>
        <p:txBody>
          <a:bodyPr wrap="square" rtlCol="0">
            <a:spAutoFit/>
          </a:bodyPr>
          <a:lstStyle/>
          <a:p>
            <a:pPr>
              <a:lnSpc>
                <a:spcPct val="120000"/>
              </a:lnSpc>
            </a:pPr>
            <a:r>
              <a:rPr lang="en-US" dirty="0"/>
              <a:t>Daily bathing with CHG</a:t>
            </a:r>
          </a:p>
          <a:p>
            <a:pPr>
              <a:lnSpc>
                <a:spcPct val="120000"/>
              </a:lnSpc>
            </a:pPr>
            <a:r>
              <a:rPr lang="en-US" dirty="0"/>
              <a:t>Use aseptic technique for dressing changes</a:t>
            </a:r>
          </a:p>
          <a:p>
            <a:pPr>
              <a:lnSpc>
                <a:spcPct val="120000"/>
              </a:lnSpc>
            </a:pPr>
            <a:r>
              <a:rPr lang="en-US" dirty="0"/>
              <a:t>Maintain dressing integrity and change if soiled, wet, or dislodged</a:t>
            </a:r>
          </a:p>
          <a:p>
            <a:pPr>
              <a:lnSpc>
                <a:spcPct val="120000"/>
              </a:lnSpc>
            </a:pPr>
            <a:r>
              <a:rPr lang="en-US" dirty="0"/>
              <a:t>Promptly remove unnecessary lines</a:t>
            </a:r>
          </a:p>
          <a:p>
            <a:endParaRPr lang="en-US" dirty="0"/>
          </a:p>
        </p:txBody>
      </p:sp>
      <p:sp>
        <p:nvSpPr>
          <p:cNvPr id="14" name="Footer Placeholder 4"/>
          <p:cNvSpPr txBox="1">
            <a:spLocks/>
          </p:cNvSpPr>
          <p:nvPr>
            <p:custDataLst>
              <p:tags r:id="rId1"/>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2"/>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51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5"/>
          <a:stretch>
            <a:fillRect/>
          </a:stretch>
        </p:blipFill>
        <p:spPr>
          <a:xfrm>
            <a:off x="11428" y="10883"/>
            <a:ext cx="10046972" cy="7761517"/>
          </a:xfrm>
          <a:prstGeom prst="rect">
            <a:avLst/>
          </a:prstGeom>
        </p:spPr>
      </p:pic>
      <p:sp>
        <p:nvSpPr>
          <p:cNvPr id="7" name="Title 6">
            <a:extLst>
              <a:ext uri="{FF2B5EF4-FFF2-40B4-BE49-F238E27FC236}">
                <a16:creationId xmlns:a16="http://schemas.microsoft.com/office/drawing/2014/main" id="{B2D350F7-4B90-4B3C-8941-4C1F9B2F5115}"/>
              </a:ext>
            </a:extLst>
          </p:cNvPr>
          <p:cNvSpPr>
            <a:spLocks noGrp="1"/>
          </p:cNvSpPr>
          <p:nvPr>
            <p:ph type="title"/>
          </p:nvPr>
        </p:nvSpPr>
        <p:spPr>
          <a:xfrm>
            <a:off x="583227" y="233331"/>
            <a:ext cx="8675370" cy="653946"/>
          </a:xfrm>
        </p:spPr>
        <p:txBody>
          <a:bodyPr>
            <a:normAutofit/>
          </a:bodyPr>
          <a:lstStyle/>
          <a:p>
            <a:pPr algn="ctr"/>
            <a:r>
              <a:rPr lang="en-US" sz="3600" b="1" dirty="0"/>
              <a:t>Standardize CVC Dressing Care</a:t>
            </a:r>
            <a:r>
              <a:rPr lang="en-US" sz="3600" b="1" baseline="30000" dirty="0"/>
              <a:t>6,7</a:t>
            </a:r>
            <a:endParaRPr lang="en-US" sz="2800" dirty="0"/>
          </a:p>
        </p:txBody>
      </p:sp>
      <p:sp>
        <p:nvSpPr>
          <p:cNvPr id="11" name="Content Placeholder 6"/>
          <p:cNvSpPr txBox="1">
            <a:spLocks/>
          </p:cNvSpPr>
          <p:nvPr>
            <p:custDataLst>
              <p:tags r:id="rId1"/>
            </p:custDataLst>
          </p:nvPr>
        </p:nvSpPr>
        <p:spPr>
          <a:xfrm>
            <a:off x="559315" y="1287356"/>
            <a:ext cx="9242999" cy="5900202"/>
          </a:xfrm>
          <a:prstGeom prst="rect">
            <a:avLst/>
          </a:prstGeom>
        </p:spPr>
        <p:txBody>
          <a:bodyPr vert="horz" lIns="91440" tIns="45720" rIns="91440" bIns="45720" rtlCol="0" anchor="t">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000"/>
              </a:lnSpc>
              <a:spcBef>
                <a:spcPts val="400"/>
              </a:spcBef>
            </a:pPr>
            <a:r>
              <a:rPr lang="en-US" sz="2400" dirty="0"/>
              <a:t>Assess dressing status daily</a:t>
            </a:r>
          </a:p>
          <a:p>
            <a:pPr>
              <a:lnSpc>
                <a:spcPct val="150000"/>
              </a:lnSpc>
              <a:spcBef>
                <a:spcPts val="400"/>
              </a:spcBef>
            </a:pPr>
            <a:r>
              <a:rPr lang="en-US" sz="2400" dirty="0"/>
              <a:t>Replace the dressing only when it becomes damp, loosened, or soiled</a:t>
            </a:r>
          </a:p>
          <a:p>
            <a:pPr>
              <a:lnSpc>
                <a:spcPct val="100000"/>
              </a:lnSpc>
              <a:spcBef>
                <a:spcPts val="400"/>
              </a:spcBef>
            </a:pPr>
            <a:r>
              <a:rPr lang="en-US" sz="2400" dirty="0"/>
              <a:t>Replace dressing on short-term CVC sites—</a:t>
            </a:r>
          </a:p>
          <a:p>
            <a:pPr lvl="1">
              <a:lnSpc>
                <a:spcPct val="100000"/>
              </a:lnSpc>
              <a:spcBef>
                <a:spcPts val="0"/>
              </a:spcBef>
              <a:buFont typeface="Courier New" panose="02070309020205020404" pitchFamily="49" charset="0"/>
              <a:buChar char="o"/>
            </a:pPr>
            <a:r>
              <a:rPr lang="en-US" sz="2000" dirty="0"/>
              <a:t>Every 2 days for gauze dressings</a:t>
            </a:r>
          </a:p>
          <a:p>
            <a:pPr lvl="1">
              <a:lnSpc>
                <a:spcPct val="100000"/>
              </a:lnSpc>
              <a:spcBef>
                <a:spcPts val="0"/>
              </a:spcBef>
              <a:buFont typeface="Courier New" panose="02070309020205020404" pitchFamily="49" charset="0"/>
              <a:buChar char="o"/>
            </a:pPr>
            <a:r>
              <a:rPr lang="en-US" sz="2000" dirty="0"/>
              <a:t>Every 7 days for transparent dressings</a:t>
            </a:r>
          </a:p>
          <a:p>
            <a:pPr>
              <a:lnSpc>
                <a:spcPct val="150000"/>
              </a:lnSpc>
              <a:spcBef>
                <a:spcPts val="400"/>
              </a:spcBef>
            </a:pPr>
            <a:r>
              <a:rPr lang="en-US" sz="2400" dirty="0"/>
              <a:t>Use aseptic technique</a:t>
            </a:r>
          </a:p>
          <a:p>
            <a:pPr>
              <a:lnSpc>
                <a:spcPct val="150000"/>
              </a:lnSpc>
              <a:spcBef>
                <a:spcPts val="400"/>
              </a:spcBef>
            </a:pPr>
            <a:r>
              <a:rPr lang="en-US" sz="2400" dirty="0"/>
              <a:t>Document date and time on dressing </a:t>
            </a:r>
          </a:p>
          <a:p>
            <a:pPr>
              <a:lnSpc>
                <a:spcPct val="150000"/>
              </a:lnSpc>
              <a:spcBef>
                <a:spcPts val="400"/>
              </a:spcBef>
            </a:pPr>
            <a:r>
              <a:rPr lang="en-US" sz="2400" dirty="0"/>
              <a:t>Do not disturb or change a clean, dry, intact dressing until recommended date</a:t>
            </a:r>
          </a:p>
          <a:p>
            <a:pPr>
              <a:lnSpc>
                <a:spcPct val="150000"/>
              </a:lnSpc>
              <a:spcBef>
                <a:spcPts val="400"/>
              </a:spcBef>
            </a:pPr>
            <a:r>
              <a:rPr lang="en-US" sz="2400" dirty="0"/>
              <a:t>Use standard dressing kits</a:t>
            </a:r>
          </a:p>
        </p:txBody>
      </p:sp>
      <p:sp>
        <p:nvSpPr>
          <p:cNvPr id="14"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CVC Maintenance </a:t>
            </a:r>
            <a:r>
              <a:rPr kumimoji="0" lang="he-IL"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4647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entral Venous Catheter Maintenance&amp;quot;&quot;/&gt;&lt;property id=&quot;20307&quot; value=&quot;256&quot;/&gt;&lt;/object&gt;&lt;object type=&quot;3&quot; unique_id=&quot;10004&quot;&gt;&lt;property id=&quot;20148&quot; value=&quot;5&quot;/&gt;&lt;property id=&quot;20300&quot; value=&quot;Slide 2&quot;/&gt;&lt;property id=&quot;20307&quot; value=&quot;259&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9&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7&quot;/&gt;&lt;property id=&quot;20307&quot; value=&quot;263&quot;/&gt;&lt;/object&gt;&lt;object type=&quot;3&quot; unique_id=&quot;10010&quot;&gt;&lt;property id=&quot;20148&quot; value=&quot;5&quot;/&gt;&lt;property id=&quot;20300&quot; value=&quot;Slide 8&quot;/&gt;&lt;property id=&quot;20307&quot; value=&quot;264&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268&quot;/&gt;&lt;/object&gt;&lt;object type=&quot;3&quot; unique_id=&quot;10015&quot;&gt;&lt;property id=&quot;20148&quot; value=&quot;5&quot;/&gt;&lt;property id=&quot;20300&quot; value=&quot;Slide 13&quot;/&gt;&lt;property id=&quot;20307&quot; value=&quot;270&quot;/&gt;&lt;/object&gt;&lt;object type=&quot;3&quot; unique_id=&quot;10016&quot;&gt;&lt;property id=&quot;20148&quot; value=&quot;5&quot;/&gt;&lt;property id=&quot;20300&quot; value=&quot;Slide 14&quot;/&gt;&lt;property id=&quot;20307&quot; value=&quot;271&quot;/&gt;&lt;/object&gt;&lt;object type=&quot;3&quot; unique_id=&quot;10017&quot;&gt;&lt;property id=&quot;20148&quot; value=&quot;5&quot;/&gt;&lt;property id=&quot;20300&quot; value=&quot;Slide 15&quot;/&gt;&lt;property id=&quot;20307&quot; value=&quot;272&quot;/&gt;&lt;/object&gt;&lt;object type=&quot;3&quot; unique_id=&quot;10018&quot;&gt;&lt;property id=&quot;20148&quot; value=&quot;5&quot;/&gt;&lt;property id=&quot;20300&quot; value=&quot;Slide 16&quot;/&gt;&lt;property id=&quot;20307&quot; value=&quot;273&quot;/&gt;&lt;/object&gt;&lt;object type=&quot;3&quot; unique_id=&quot;10019&quot;&gt;&lt;property id=&quot;20148&quot; value=&quot;5&quot;/&gt;&lt;property id=&quot;20300&quot; value=&quot;Slide 17&quot;/&gt;&lt;property id=&quot;20307&quot; value=&quot;274&quot;/&gt;&lt;/object&gt;&lt;object type=&quot;3&quot; unique_id=&quot;10020&quot;&gt;&lt;property id=&quot;20148&quot; value=&quot;5&quot;/&gt;&lt;property id=&quot;20300&quot; value=&quot;Slide 18&quot;/&gt;&lt;property id=&quot;20307&quot; value=&quot;275&quot;/&gt;&lt;/object&gt;&lt;object type=&quot;3&quot; unique_id=&quot;10021&quot;&gt;&lt;property id=&quot;20148&quot; value=&quot;5&quot;/&gt;&lt;property id=&quot;20300&quot; value=&quot;Slide 19&quot;/&gt;&lt;property id=&quot;20307&quot; value=&quot;276&quot;/&gt;&lt;/object&gt;&lt;/object&gt;&lt;object type=&quot;8&quot; unique_id=&quot;10042&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situ\AppData\Local\Temp\~Ca51B\data\asimages\{B120D12A-7906-4578-95AF-7C7668EDBFA2}_7.png&quot;/&gt;&lt;left val=&quot;124&quot;/&gt;&lt;top val=&quot;437&quot;/&gt;&lt;width val=&quot;470&quot;/&gt;&lt;height val=&quot;6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23&quot;/&gt;&lt;lineCharCount val=&quot;19&quot;/&gt;&lt;lineCharCount val=&quot;13&quot;/&gt;&lt;lineCharCount val=&quot;23&quot;/&gt;&lt;lineCharCount val=&quot;27&quot;/&gt;&lt;lineCharCount val=&quot;22&quot;/&gt;&lt;/TableIndex&gt;&lt;/ShapeTextInfo&gt;"/>
  <p:tag name="HTML_SHAPEINFO" val="&lt;ThreeDShapeInfo&gt;&lt;uuid val=&quot;&quot;/&gt;&lt;isInvalidForFieldText val=&quot;0&quot;/&gt;&lt;Image&gt;&lt;filename val=&quot;C:\Users\jsitu\AppData\Local\Temp\~Ca51B\data\asimages\{BE3DDD35-10AC-4C69-B309-A2983E6A6284}_7.png&quot;/&gt;&lt;left val=&quot;357&quot;/&gt;&lt;top val=&quot;104&quot;/&gt;&lt;width val=&quot;313&quot;/&gt;&lt;height val=&quot;38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1&quot;/&gt;&lt;/TableIndex&gt;&lt;/ShapeTextInfo&gt;"/>
  <p:tag name="HTML_SHAPEINFO" val="&lt;ThreeDShapeInfo&gt;&lt;uuid val=&quot;&quot;/&gt;&lt;isInvalidForFieldText val=&quot;0&quot;/&gt;&lt;Image&gt;&lt;filename val=&quot;C:\Users\jsitu\AppData\Local\Temp\~Ca51B\data\asimages\{A1283D72-FECF-4BA7-AD67-26D3B030D059}_4.png&quot;/&gt;&lt;left val=&quot;53&quot;/&gt;&lt;top val=&quot;170&quot;/&gt;&lt;width val=&quot;612&quot;/&gt;&lt;height val=&quot;173&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situ\AppData\Local\Temp\~Ca51B\data\asimages\{5DC3014C-7AA3-4DE5-95AD-B40CAB0DCA8E}_8.png&quot;/&gt;&lt;left val=&quot;223&quot;/&gt;&lt;top val=&quot;498&quot;/&gt;&lt;width val=&quot;273&quot;/&gt;&lt;height val=&quot;2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9&quot;/&gt;&lt;lineCharCount val=&quot;57&quot;/&gt;&lt;lineCharCount val=&quot;10&quot;/&gt;&lt;lineCharCount val=&quot;61&quot;/&gt;&lt;lineCharCount val=&quot;33&quot;/&gt;&lt;lineCharCount val=&quot;39&quot;/&gt;&lt;lineCharCount val=&quot;22&quot;/&gt;&lt;lineCharCount val=&quot;36&quot;/&gt;&lt;lineCharCount val=&quot;61&quot;/&gt;&lt;lineCharCount val=&quot;8&quot;/&gt;&lt;/TableIndex&gt;&lt;/ShapeTextInfo&gt;"/>
  <p:tag name="HTML_SHAPEINFO" val="&lt;ThreeDShapeInfo&gt;&lt;uuid val=&quot;&quot;/&gt;&lt;isInvalidForFieldText val=&quot;0&quot;/&gt;&lt;Image&gt;&lt;filename val=&quot;C:\Users\jsitu\AppData\Local\Temp\~Ca51B\data\asimages\{9B6228E8-EC18-4A80-80F5-1B2ABEC06EE6}_11.png&quot;/&gt;&lt;left val=&quot;42&quot;/&gt;&lt;top val=&quot;86&quot;/&gt;&lt;width val=&quot;639&quot;/&gt;&lt;height val=&quot;40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quot;/&gt;&lt;isInvalidForFieldText val=&quot;0&quot;/&gt;&lt;Image&gt;&lt;filename val=&quot;C:\Users\jsitu\AppData\Local\Temp\~Ca51B\data\asimages\{07890F59-AE5A-484C-959A-AF3C91B6E27E}_4.png&quot;/&gt;&lt;left val=&quot;39&quot;/&gt;&lt;top val=&quot;343&quot;/&gt;&lt;width val=&quot;646&quot;/&gt;&lt;height val=&quot;132&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8&quot;/&gt;&lt;lineCharCount val=&quot;51&quot;/&gt;&lt;lineCharCount val=&quot;45&quot;/&gt;&lt;lineCharCount val=&quot;57&quot;/&gt;&lt;lineCharCount val=&quot;59&quot;/&gt;&lt;lineCharCount val=&quot;57&quot;/&gt;&lt;lineCharCount val=&quot;49&quot;/&gt;&lt;lineCharCount val=&quot;21&quot;/&gt;&lt;/TableIndex&gt;&lt;/ShapeTextInfo&gt;"/>
  <p:tag name="HTML_SHAPEINFO" val="&lt;ThreeDShapeInfo&gt;&lt;uuid val=&quot;&quot;/&gt;&lt;isInvalidForFieldText val=&quot;0&quot;/&gt;&lt;Image&gt;&lt;filename val=&quot;C:\Users\jsitu\AppData\Local\Temp\~Ca51B\data\asimages\{A0D25B8C-31CD-4913-AA32-8D9F0D86F560}_10.png&quot;/&gt;&lt;left val=&quot;42&quot;/&gt;&lt;top val=&quot;87&quot;/&gt;&lt;width val=&quot;628&quot;/&gt;&lt;height val=&quot;37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50&quot;/&gt;&lt;lineCharCount val=&quot;56&quot;/&gt;&lt;lineCharCount val=&quot;9&quot;/&gt;&lt;lineCharCount val=&quot;54&quot;/&gt;&lt;lineCharCount val=&quot;59&quot;/&gt;&lt;lineCharCount val=&quot;63&quot;/&gt;&lt;lineCharCount val=&quot;23&quot;/&gt;&lt;/TableIndex&gt;&lt;/ShapeTextInfo&gt;"/>
  <p:tag name="HTML_SHAPEINFO" val="&lt;ThreeDShapeInfo&gt;&lt;uuid val=&quot;&quot;/&gt;&lt;isInvalidForFieldText val=&quot;0&quot;/&gt;&lt;Image&gt;&lt;filename val=&quot;C:\Users\jsitu\AppData\Local\Temp\~Ca51B\data\asimages\{7B832865-3BD1-4B54-9446-1B3A7DC4773A}_12.png&quot;/&gt;&lt;left val=&quot;42&quot;/&gt;&lt;top val=&quot;86&quot;/&gt;&lt;width val=&quot;641&quot;/&gt;&lt;height val=&quot;40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46&quot;/&gt;&lt;lineCharCount val=&quot;33&quot;/&gt;&lt;lineCharCount val=&quot;27&quot;/&gt;&lt;lineCharCount val=&quot;35&quot;/&gt;&lt;lineCharCount val=&quot;50&quot;/&gt;&lt;/TableIndex&gt;&lt;/ShapeTextInfo&gt;"/>
  <p:tag name="HTML_SHAPEINFO" val="&lt;ThreeDShapeInfo&gt;&lt;uuid val=&quot;&quot;/&gt;&lt;isInvalidForFieldText val=&quot;0&quot;/&gt;&lt;Image&gt;&lt;filename val=&quot;C:\Users\jsitu\AppData\Local\Temp\~Ca51B\data\asimages\{16A141E3-CBC1-4448-B2A3-7B3188295E74}_13.png&quot;/&gt;&lt;left val=&quot;42&quot;/&gt;&lt;top val=&quot;86&quot;/&gt;&lt;width val=&quot;628&quot;/&gt;&lt;height val=&quot;400&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2&quot;/&gt;&lt;/TableIndex&gt;&lt;/ShapeTextInfo&gt;"/>
  <p:tag name="HTML_SHAPEINFO" val="&lt;ThreeDShapeInfo&gt;&lt;uuid val=&quot;&quot;/&gt;&lt;isInvalidForFieldText val=&quot;0&quot;/&gt;&lt;Image&gt;&lt;filename val=&quot;C:\Users\jsitu\AppData\Local\Temp\~Ca51B\data\asimages\{6B34052E-4326-4358-BC49-13022A0D59A3}_4.png&quot;/&gt;&lt;left val=&quot;10&quot;/&gt;&lt;top val=&quot;4&quot;/&gt;&lt;width val=&quot;706&quot;/&gt;&lt;height val=&quot;126&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8&quot;/&gt;&lt;lineCharCount val=&quot;44&quot;/&gt;&lt;lineCharCount val=&quot;54&quot;/&gt;&lt;lineCharCount val=&quot;28&quot;/&gt;&lt;lineCharCount val=&quot;21&quot;/&gt;&lt;lineCharCount val=&quot;53&quot;/&gt;&lt;lineCharCount val=&quot;53&quot;/&gt;&lt;/TableIndex&gt;&lt;/ShapeTextInfo&gt;"/>
  <p:tag name="HTML_SHAPEINFO" val="&lt;ThreeDShapeInfo&gt;&lt;uuid val=&quot;&quot;/&gt;&lt;isInvalidForFieldText val=&quot;0&quot;/&gt;&lt;Image&gt;&lt;filename val=&quot;C:\Users\jsitu\AppData\Local\Temp\~Ca51B\data\asimages\{3DB47F04-D7A0-45EA-993B-BA2927E1A851}_15.png&quot;/&gt;&lt;left val=&quot;42&quot;/&gt;&lt;top val=&quot;86&quot;/&gt;&lt;width val=&quot;628&quot;/&gt;&lt;height val=&quot;400&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3&quot;/&gt;&lt;lineCharCount val=&quot;129&quot;/&gt;&lt;lineCharCount val=&quot;125&quot;/&gt;&lt;lineCharCount val=&quot;75&quot;/&gt;&lt;lineCharCount val=&quot;134&quot;/&gt;&lt;lineCharCount val=&quot;83&quot;/&gt;&lt;lineCharCount val=&quot;135&quot;/&gt;&lt;lineCharCount val=&quot;47&quot;/&gt;&lt;lineCharCount val=&quot;128&quot;/&gt;&lt;lineCharCount val=&quot;11&quot;/&gt;&lt;lineCharCount val=&quot;120&quot;/&gt;&lt;lineCharCount val=&quot;126&quot;/&gt;&lt;lineCharCount val=&quot;36&quot;/&gt;&lt;lineCharCount val=&quot;79&quot;/&gt;&lt;lineCharCount val=&quot;114&quot;/&gt;&lt;lineCharCount val=&quot;126&quot;/&gt;&lt;lineCharCount val=&quot;122&quot;/&gt;&lt;lineCharCount val=&quot;124&quot;/&gt;&lt;lineCharCount val=&quot;127&quot;/&gt;&lt;lineCharCount val=&quot;24&quot;/&gt;&lt;lineCharCount val=&quot;118&quot;/&gt;&lt;lineCharCount val=&quot;109&quot;/&gt;&lt;lineCharCount val=&quot;112&quot;/&gt;&lt;lineCharCount val=&quot;104&quot;/&gt;&lt;/TableIndex&gt;&lt;/ShapeTextInfo&gt;"/>
  <p:tag name="HTML_SHAPEINFO" val="&lt;ThreeDShapeInfo&gt;&lt;uuid val=&quot;&quot;/&gt;&lt;isInvalidForFieldText val=&quot;0&quot;/&gt;&lt;Image&gt;&lt;filename val=&quot;C:\Users\jsitu\AppData\Local\Temp\~Ca51B\data\asimages\{DCA1535E-1A14-41FB-A2AB-FC5190E4556D}_17.png&quot;/&gt;&lt;left val=&quot;23&quot;/&gt;&lt;top val=&quot;72&quot;/&gt;&lt;width val=&quot;673&quot;/&gt;&lt;height val=&quot;418&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23&quot;/&gt;&lt;lineCharCount val=&quot;19&quot;/&gt;&lt;lineCharCount val=&quot;13&quot;/&gt;&lt;lineCharCount val=&quot;23&quot;/&gt;&lt;lineCharCount val=&quot;27&quot;/&gt;&lt;lineCharCount val=&quot;22&quot;/&gt;&lt;/TableIndex&gt;&lt;/ShapeTextInfo&gt;"/>
  <p:tag name="HTML_SHAPEINFO" val="&lt;ThreeDShapeInfo&gt;&lt;uuid val=&quot;&quot;/&gt;&lt;isInvalidForFieldText val=&quot;0&quot;/&gt;&lt;Image&gt;&lt;filename val=&quot;C:\Users\jsitu\AppData\Local\Temp\~Ca51B\data\asimages\{BE3DDD35-10AC-4C69-B309-A2983E6A6284}_7.png&quot;/&gt;&lt;left val=&quot;357&quot;/&gt;&lt;top val=&quot;104&quot;/&gt;&lt;width val=&quot;313&quot;/&gt;&lt;height val=&quot;382&quot;/&gt;&lt;hasText val=&quot;1&quot;/&gt;&lt;/Image&gt;&lt;/ThreeDShape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P HAI slide template  -  Read-Only" id="{06B859E7-8065-4B59-8208-FF4F35225FA5}" vid="{ADCF3017-9AC3-4C0D-99C0-77ECA6C85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91A8E2C15B644EB109C55159B022C3" ma:contentTypeVersion="13" ma:contentTypeDescription="Create a new document." ma:contentTypeScope="" ma:versionID="4c60dff343324a68a7e5d4cf1764ba70">
  <xsd:schema xmlns:xsd="http://www.w3.org/2001/XMLSchema" xmlns:xs="http://www.w3.org/2001/XMLSchema" xmlns:p="http://schemas.microsoft.com/office/2006/metadata/properties" xmlns:ns2="39102c36-9e6c-42d1-a6d1-3ebaac80f85f" xmlns:ns3="31c1b98b-3864-4577-aa97-53156bf25148" targetNamespace="http://schemas.microsoft.com/office/2006/metadata/properties" ma:root="true" ma:fieldsID="27fb09903d97c77d0fbdfc2432dbc701" ns2:_="" ns3:_="">
    <xsd:import namespace="39102c36-9e6c-42d1-a6d1-3ebaac80f85f"/>
    <xsd:import namespace="31c1b98b-3864-4577-aa97-53156bf251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02c36-9e6c-42d1-a6d1-3ebaac80f8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c1b98b-3864-4577-aa97-53156bf2514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248693-289D-4CAA-979F-7E3291E2744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BA2B8ED-7E13-4B3B-88CE-A4EE7212FF2F}">
  <ds:schemaRefs>
    <ds:schemaRef ds:uri="http://schemas.microsoft.com/sharepoint/v3/contenttype/forms"/>
  </ds:schemaRefs>
</ds:datastoreItem>
</file>

<file path=customXml/itemProps3.xml><?xml version="1.0" encoding="utf-8"?>
<ds:datastoreItem xmlns:ds="http://schemas.openxmlformats.org/officeDocument/2006/customXml" ds:itemID="{138EE119-E9DB-48B2-B9BD-C25FF42208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02c36-9e6c-42d1-a6d1-3ebaac80f85f"/>
    <ds:schemaRef ds:uri="31c1b98b-3864-4577-aa97-53156bf25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USE THIS CUSP HAI slide template_updated</Template>
  <TotalTime>10960</TotalTime>
  <Words>1983</Words>
  <Application>Microsoft Office PowerPoint</Application>
  <PresentationFormat>Custom</PresentationFormat>
  <Paragraphs>188</Paragraphs>
  <Slides>18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Aharoni</vt:lpstr>
      <vt:lpstr>Arial</vt:lpstr>
      <vt:lpstr>Calibri</vt:lpstr>
      <vt:lpstr>Calibri Light</vt:lpstr>
      <vt:lpstr>Courier New</vt:lpstr>
      <vt:lpstr>Times New Roman</vt:lpstr>
      <vt:lpstr>Office Theme</vt:lpstr>
      <vt:lpstr>Central Venous Catheter Maintenance</vt:lpstr>
      <vt:lpstr>Step 2. Maintenance  Disrupting the Life Cycle of a Catheter Device1,2</vt:lpstr>
      <vt:lpstr>Case Scenario</vt:lpstr>
      <vt:lpstr>CLABSI During COVID3</vt:lpstr>
      <vt:lpstr>Basics of Maintenance: Hardwiring Practice4</vt:lpstr>
      <vt:lpstr>Daily Assessment for CVC Necessity4</vt:lpstr>
      <vt:lpstr>Central Venous Catheter Maintenance Bundle4</vt:lpstr>
      <vt:lpstr>CLABSI Prevention Guidelines5</vt:lpstr>
      <vt:lpstr>Standardize CVC Dressing Care6,7</vt:lpstr>
      <vt:lpstr>CHG Bathing8-12</vt:lpstr>
      <vt:lpstr> Standardize CVC Line Access Process 4,6,13,14 </vt:lpstr>
      <vt:lpstr>Standardize CVC Tubing Care4-7,12</vt:lpstr>
      <vt:lpstr>Barriers to CVC Maintenance</vt:lpstr>
      <vt:lpstr>Overcoming Barriers to CVC Maintenance15</vt:lpstr>
      <vt:lpstr>Supportive Evidence for the Bundles16,17</vt:lpstr>
      <vt:lpstr>Take-Home Points5, 16,17,18</vt:lpstr>
      <vt:lpstr>References</vt:lpstr>
      <vt:lpstr>References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Venous Catheter Maintenance</dc:title>
  <dc:subject>Prevent CLABSI and CAUTI in the Intensive Care Unit Setting</dc:subject>
  <dc:creator>Kim, Julie</dc:creator>
  <cp:keywords>CAUTI; CLABSI</cp:keywords>
  <cp:lastModifiedBy>Heidenrich, Christine (AHRQ/OC) (CTR)</cp:lastModifiedBy>
  <cp:revision>97</cp:revision>
  <dcterms:created xsi:type="dcterms:W3CDTF">2021-09-27T23:33:26Z</dcterms:created>
  <dcterms:modified xsi:type="dcterms:W3CDTF">2022-02-15T18:16:55Z</dcterms:modified>
  <cp:category>CLABSI; CAUTI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0x0101003491A8E2C15B644EB109C55159B022C3</vt:lpwstr>
  </property>
</Properties>
</file>