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5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10" r:id="rId5"/>
    <p:sldId id="378" r:id="rId6"/>
    <p:sldId id="379" r:id="rId7"/>
    <p:sldId id="409" r:id="rId8"/>
    <p:sldId id="380" r:id="rId9"/>
    <p:sldId id="313" r:id="rId10"/>
    <p:sldId id="377" r:id="rId11"/>
    <p:sldId id="368" r:id="rId12"/>
    <p:sldId id="407" r:id="rId13"/>
    <p:sldId id="316" r:id="rId14"/>
    <p:sldId id="382" r:id="rId15"/>
    <p:sldId id="384" r:id="rId16"/>
    <p:sldId id="390" r:id="rId17"/>
    <p:sldId id="408" r:id="rId18"/>
    <p:sldId id="358" r:id="rId19"/>
    <p:sldId id="369" r:id="rId20"/>
    <p:sldId id="344" r:id="rId21"/>
    <p:sldId id="406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B8E97152-64B2-4AE9-8870-93B002654073}">
          <p14:sldIdLst>
            <p14:sldId id="310"/>
            <p14:sldId id="378"/>
            <p14:sldId id="379"/>
            <p14:sldId id="409"/>
            <p14:sldId id="380"/>
            <p14:sldId id="313"/>
            <p14:sldId id="377"/>
            <p14:sldId id="368"/>
            <p14:sldId id="407"/>
            <p14:sldId id="316"/>
            <p14:sldId id="382"/>
            <p14:sldId id="384"/>
            <p14:sldId id="390"/>
            <p14:sldId id="408"/>
            <p14:sldId id="358"/>
            <p14:sldId id="369"/>
            <p14:sldId id="344"/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kins, Amanda" initials="WA" lastIdx="71" clrIdx="0"/>
  <p:cmAuthor id="2" name="Vineet Chopra" initials="" lastIdx="11" clrIdx="1"/>
  <p:cmAuthor id="3" name="Wilkins, Amanda" initials="ALW" lastIdx="8" clrIdx="2"/>
  <p:cmAuthor id="4" name="Department of Veterans Affairs" initials="DoVA" lastIdx="7" clrIdx="3"/>
  <p:cmAuthor id="5" name="Craig, Erin" initials="CE" lastIdx="3" clrIdx="4"/>
  <p:cmAuthor id="6" name="Payal Patel" initials="PP" lastIdx="1" clrIdx="5"/>
  <p:cmAuthor id="7" name="Hung, Louella" initials="HL" lastIdx="24" clrIdx="6"/>
  <p:cmAuthor id="8" name="Collier, Sue" initials="CS" lastIdx="48" clrIdx="7"/>
  <p:cmAuthor id="9" name="Davila, Shannon" initials="DS" lastIdx="10" clrIdx="8"/>
  <p:cmAuthor id="10" name="Jacques Bettencourt" initials="JB" lastIdx="6" clrIdx="9"/>
  <p:cmAuthor id="11" name="Kim, Julie" initials="KJ" lastIdx="20" clrIdx="10">
    <p:extLst>
      <p:ext uri="{19B8F6BF-5375-455C-9EA6-DF929625EA0E}">
        <p15:presenceInfo xmlns:p15="http://schemas.microsoft.com/office/powerpoint/2012/main" userId="S-1-5-21-921608389-1917390104-3615547825-17168" providerId="AD"/>
      </p:ext>
    </p:extLst>
  </p:cmAuthor>
  <p:cmAuthor id="12" name="Kathleen Vollman" initials="KV" lastIdx="24" clrIdx="11">
    <p:extLst>
      <p:ext uri="{19B8F6BF-5375-455C-9EA6-DF929625EA0E}">
        <p15:presenceInfo xmlns:p15="http://schemas.microsoft.com/office/powerpoint/2012/main" userId="156220626d3c7463" providerId="Windows Live"/>
      </p:ext>
    </p:extLst>
  </p:cmAuthor>
  <p:cmAuthor id="13" name="Miles, Will" initials="MW" lastIdx="20" clrIdx="12">
    <p:extLst>
      <p:ext uri="{19B8F6BF-5375-455C-9EA6-DF929625EA0E}">
        <p15:presenceInfo xmlns:p15="http://schemas.microsoft.com/office/powerpoint/2012/main" userId="S::Will.Miles@carolinashealthcare.org::1096a4ed-3d62-4b43-92f3-b2d6b70dcbe7" providerId="AD"/>
      </p:ext>
    </p:extLst>
  </p:cmAuthor>
  <p:cmAuthor id="14" name="Steve Posa" initials="SP" lastIdx="4" clrIdx="13">
    <p:extLst>
      <p:ext uri="{19B8F6BF-5375-455C-9EA6-DF929625EA0E}">
        <p15:presenceInfo xmlns:p15="http://schemas.microsoft.com/office/powerpoint/2012/main" userId="S::steve@helpfinancial.com::7b0823cf-4270-499e-8eaf-08342e41bda0" providerId="AD"/>
      </p:ext>
    </p:extLst>
  </p:cmAuthor>
  <p:cmAuthor id="15" name="Henderson, Susan (AHRQ/CQuIPS)" initials="HS(" lastIdx="8" clrIdx="14">
    <p:extLst>
      <p:ext uri="{19B8F6BF-5375-455C-9EA6-DF929625EA0E}">
        <p15:presenceInfo xmlns:p15="http://schemas.microsoft.com/office/powerpoint/2012/main" userId="S::Susan.Henderson@ahrq.hhs.gov::be03e4c4-8aa6-4af0-941e-a67dd7c07131" providerId="AD"/>
      </p:ext>
    </p:extLst>
  </p:cmAuthor>
  <p:cmAuthor id="16" name="Heidenrich, Christine (AHRQ/OC) (CTR)" initials="HC((" lastIdx="9" clrIdx="15">
    <p:extLst>
      <p:ext uri="{19B8F6BF-5375-455C-9EA6-DF929625EA0E}">
        <p15:presenceInfo xmlns:p15="http://schemas.microsoft.com/office/powerpoint/2012/main" userId="S::Christine.Heidenrich@ahrq.hhs.gov::58cf9597-5aed-4544-869e-b91fdda55f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1" autoAdjust="0"/>
    <p:restoredTop sz="75311" autoAdjust="0"/>
  </p:normalViewPr>
  <p:slideViewPr>
    <p:cSldViewPr snapToGrid="0">
      <p:cViewPr>
        <p:scale>
          <a:sx n="50" d="100"/>
          <a:sy n="50" d="100"/>
        </p:scale>
        <p:origin x="15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39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375259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/>
              <a:t>AHRQ Safety Program for ICUs: CLABSI/CAUTI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C1189AB-22D6-4979-B806-E44F1988E333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F1C83D6-3A07-465A-9A3C-063E9AFE0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86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56D6EC4-9908-4C50-A74C-06F86320EAE8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096FFA4-26A3-4FA2-BC83-06EB771ED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1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0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42F7-2D46-480C-87FA-59C6BE1F5D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6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1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1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8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14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3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1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25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3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8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9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9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4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6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6FFA4-26A3-4FA2-BC83-06EB771EDB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7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76271"/>
            <a:ext cx="7772400" cy="2165685"/>
          </a:xfrm>
        </p:spPr>
        <p:txBody>
          <a:bodyPr anchor="ctr">
            <a:normAutofit/>
          </a:bodyPr>
          <a:lstStyle>
            <a:lvl1pPr algn="ctr">
              <a:lnSpc>
                <a:spcPct val="105000"/>
              </a:lnSpc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4534726"/>
            <a:ext cx="6858000" cy="15020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95160" y="647585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37160" y="119279"/>
            <a:ext cx="8869680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AHRQ Safety Program for Intensive</a:t>
            </a:r>
            <a:r>
              <a:rPr lang="en-US" sz="3600" b="1" baseline="0" dirty="0">
                <a:solidFill>
                  <a:schemeClr val="tx1"/>
                </a:solidFill>
                <a:latin typeface="+mj-lt"/>
              </a:rPr>
              <a:t> Care Units: Preventing CLABSI and CAUTI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3E2D51-C638-024C-B1A3-EBED04E0F4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48427"/>
            <a:ext cx="3086100" cy="365125"/>
          </a:xfrm>
        </p:spPr>
        <p:txBody>
          <a:bodyPr/>
          <a:lstStyle/>
          <a:p>
            <a:r>
              <a:rPr lang="en-US"/>
              <a:t>AHRQ SAFETY PROGRAM FOR ICUs: CLABSI/CAUTI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1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24711"/>
            <a:ext cx="1971675" cy="5052252"/>
          </a:xfrm>
        </p:spPr>
        <p:txBody>
          <a:bodyPr vert="eaVert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24711"/>
            <a:ext cx="5800725" cy="50522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5222"/>
            <a:ext cx="3086100" cy="365125"/>
          </a:xfrm>
        </p:spPr>
        <p:txBody>
          <a:bodyPr/>
          <a:lstStyle/>
          <a:p>
            <a:r>
              <a:rPr lang="en-US"/>
              <a:t>AHRQ SAFETY PROGRAM FOR ICUs: CLABSI/CAUTI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AHRQ Safety Program for ICUs: CLABSI/CAUTI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extLst>
      <p:ext uri="{BB962C8B-B14F-4D97-AF65-F5344CB8AC3E}">
        <p14:creationId xmlns:p14="http://schemas.microsoft.com/office/powerpoint/2010/main" val="173770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extLst>
      <p:ext uri="{BB962C8B-B14F-4D97-AF65-F5344CB8AC3E}">
        <p14:creationId xmlns:p14="http://schemas.microsoft.com/office/powerpoint/2010/main" val="5139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371600"/>
            <a:ext cx="3886200" cy="4805363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371600"/>
            <a:ext cx="3886200" cy="4805363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extLst>
      <p:ext uri="{BB962C8B-B14F-4D97-AF65-F5344CB8AC3E}">
        <p14:creationId xmlns:p14="http://schemas.microsoft.com/office/powerpoint/2010/main" val="17818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2" y="1"/>
            <a:ext cx="7886700" cy="8321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9842" y="1251395"/>
            <a:ext cx="3868340" cy="823912"/>
          </a:xfrm>
        </p:spPr>
        <p:txBody>
          <a:bodyPr anchor="b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9842" y="2130170"/>
            <a:ext cx="3868340" cy="3968877"/>
          </a:xfrm>
        </p:spPr>
        <p:txBody>
          <a:bodyPr>
            <a:normAutofit/>
          </a:bodyPr>
          <a:lstStyle>
            <a:lvl1pPr>
              <a:lnSpc>
                <a:spcPct val="105000"/>
              </a:lnSpc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29150" y="1251395"/>
            <a:ext cx="3887391" cy="823912"/>
          </a:xfrm>
        </p:spPr>
        <p:txBody>
          <a:bodyPr anchor="b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2130170"/>
            <a:ext cx="3887391" cy="3968877"/>
          </a:xfrm>
        </p:spPr>
        <p:txBody>
          <a:bodyPr>
            <a:normAutofit/>
          </a:bodyPr>
          <a:lstStyle>
            <a:lvl1pPr>
              <a:lnSpc>
                <a:spcPct val="105000"/>
              </a:lnSpc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extLst>
      <p:ext uri="{BB962C8B-B14F-4D97-AF65-F5344CB8AC3E}">
        <p14:creationId xmlns:p14="http://schemas.microsoft.com/office/powerpoint/2010/main" val="12149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extLst>
      <p:ext uri="{BB962C8B-B14F-4D97-AF65-F5344CB8AC3E}">
        <p14:creationId xmlns:p14="http://schemas.microsoft.com/office/powerpoint/2010/main" val="51267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extLst>
      <p:ext uri="{BB962C8B-B14F-4D97-AF65-F5344CB8AC3E}">
        <p14:creationId xmlns:p14="http://schemas.microsoft.com/office/powerpoint/2010/main" val="226816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75223"/>
            <a:ext cx="3086100" cy="365125"/>
          </a:xfrm>
        </p:spPr>
        <p:txBody>
          <a:bodyPr/>
          <a:lstStyle/>
          <a:p>
            <a:r>
              <a:rPr lang="en-US"/>
              <a:t>AHRQ Safety Program for ICUs: CLABSI/CAUTI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75223"/>
            <a:ext cx="3086100" cy="365125"/>
          </a:xfrm>
        </p:spPr>
        <p:txBody>
          <a:bodyPr/>
          <a:lstStyle/>
          <a:p>
            <a:r>
              <a:rPr lang="en-US"/>
              <a:t>AHRQ Safety Program for ICUs: CLABSI/CAUTI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4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8650" y="9145"/>
            <a:ext cx="7886700" cy="813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124712"/>
            <a:ext cx="7886700" cy="505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896862" y="6475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Aharoni" panose="02010803020104030203" pitchFamily="2" charset="-79"/>
              </a:rPr>
              <a:t> 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9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lnSpc>
          <a:spcPct val="105000"/>
        </a:lnSpc>
        <a:spcBef>
          <a:spcPct val="0"/>
        </a:spcBef>
        <a:buNone/>
        <a:defRPr sz="3600" b="1" i="0" u="none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ointcommission.org/topics/clabsi_toolkit__chapter_3.aspx.%20Accessed%20November%2013" TargetMode="External"/><Relationship Id="rId3" Type="http://schemas.openxmlformats.org/officeDocument/2006/relationships/tags" Target="../tags/tag112.xml"/><Relationship Id="rId7" Type="http://schemas.openxmlformats.org/officeDocument/2006/relationships/notesSlide" Target="../notesSlides/notesSlide18.xml"/><Relationship Id="rId12" Type="http://schemas.openxmlformats.org/officeDocument/2006/relationships/hyperlink" Target="http://www.ahrq.gov/professionals/education/curriculum-tools/cusptoolkit/videos/02d_psych_safety/index.html" TargetMode="Externa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11" Type="http://schemas.openxmlformats.org/officeDocument/2006/relationships/hyperlink" Target="http://www.ahrq.gov/professionals/education/curriculum-tools/cusptoolkit/videos/03d_srexec_role_cuspteam/index.html" TargetMode="External"/><Relationship Id="rId5" Type="http://schemas.openxmlformats.org/officeDocument/2006/relationships/tags" Target="../tags/tag114.xml"/><Relationship Id="rId10" Type="http://schemas.openxmlformats.org/officeDocument/2006/relationships/hyperlink" Target="http://www.ahrq.gov/professionals/quality-patient-safety/hais/cauti-tools/phys-championsgd/index.html" TargetMode="External"/><Relationship Id="rId4" Type="http://schemas.openxmlformats.org/officeDocument/2006/relationships/tags" Target="../tags/tag113.xml"/><Relationship Id="rId9" Type="http://schemas.openxmlformats.org/officeDocument/2006/relationships/hyperlink" Target="http://www.ahrq.gov/professionals/education/curriculum-tools/clabsitools/index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6.png"/><Relationship Id="rId4" Type="http://schemas.openxmlformats.org/officeDocument/2006/relationships/tags" Target="../tags/tag67.xml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hyperlink" Target="http://www.ncbi.nlm.nih.gov/pubmed/2666262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15876" y="1908642"/>
            <a:ext cx="7040880" cy="2165685"/>
          </a:xfrm>
        </p:spPr>
        <p:txBody>
          <a:bodyPr>
            <a:normAutofit/>
          </a:bodyPr>
          <a:lstStyle/>
          <a:p>
            <a:r>
              <a:rPr lang="en-US" dirty="0"/>
              <a:t>Central Venous Catheter</a:t>
            </a:r>
            <a:br>
              <a:rPr lang="en-US" dirty="0"/>
            </a:br>
            <a:r>
              <a:rPr lang="en-US" dirty="0"/>
              <a:t>Removal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015876" y="4003834"/>
            <a:ext cx="7040880" cy="662114"/>
          </a:xfrm>
        </p:spPr>
        <p:txBody>
          <a:bodyPr/>
          <a:lstStyle/>
          <a:p>
            <a:r>
              <a:rPr lang="en-US" dirty="0"/>
              <a:t>Prompting Removal of Unnecessary Catheters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92A46-5C81-4D5F-9530-F9638C1C60B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17320" y="-91541"/>
            <a:ext cx="7726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AHRQ Safety </a:t>
            </a:r>
            <a:r>
              <a:rPr lang="en-US" sz="3200" b="1" dirty="0">
                <a:latin typeface="+mj-lt"/>
              </a:rPr>
              <a:t>Program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for Intensive</a:t>
            </a:r>
            <a:r>
              <a:rPr lang="en-US" sz="3200" b="1" baseline="0" dirty="0">
                <a:solidFill>
                  <a:schemeClr val="tx1"/>
                </a:solidFill>
                <a:latin typeface="+mj-lt"/>
              </a:rPr>
              <a:t> Care Units: Preventing CLABSI and </a:t>
            </a:r>
            <a:r>
              <a:rPr lang="en-US" sz="3200" b="1" dirty="0">
                <a:latin typeface="+mj-lt"/>
              </a:rPr>
              <a:t>CAUTI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24A5CAD-0F00-48B9-9D9A-43981D1F3687}"/>
              </a:ext>
            </a:extLst>
          </p:cNvPr>
          <p:cNvSpPr txBox="1"/>
          <p:nvPr/>
        </p:nvSpPr>
        <p:spPr>
          <a:xfrm>
            <a:off x="6551480" y="6349713"/>
            <a:ext cx="261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AHRQ Pub. No. 17(22)-0019</a:t>
            </a:r>
          </a:p>
          <a:p>
            <a:pPr algn="r"/>
            <a:r>
              <a:rPr lang="en-US" sz="1400" dirty="0"/>
              <a:t>April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7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9145"/>
            <a:ext cx="9144000" cy="813816"/>
          </a:xfrm>
        </p:spPr>
        <p:txBody>
          <a:bodyPr>
            <a:normAutofit/>
          </a:bodyPr>
          <a:lstStyle/>
          <a:p>
            <a:r>
              <a:rPr lang="en-US" dirty="0"/>
              <a:t>Challenges to CVC Removal</a:t>
            </a:r>
            <a:r>
              <a:rPr lang="en-US" baseline="30000" dirty="0"/>
              <a:t>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1725" y="1124712"/>
            <a:ext cx="8285654" cy="505225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Staff concern that premature line removal may later necessitate line reinsertion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Lack of—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Staff support for consistent use of indications and removal checklists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Leadership support for prompt removal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Awareness of impact of CVC removal on infection rates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12" y="4590263"/>
            <a:ext cx="1586700" cy="15867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27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9145"/>
            <a:ext cx="9144000" cy="813816"/>
          </a:xfrm>
        </p:spPr>
        <p:txBody>
          <a:bodyPr>
            <a:noAutofit/>
          </a:bodyPr>
          <a:lstStyle/>
          <a:p>
            <a:r>
              <a:rPr lang="en-US" sz="3200" dirty="0"/>
              <a:t>Strategies To Prompt Removal</a:t>
            </a:r>
            <a:br>
              <a:rPr lang="en-US" sz="3200" dirty="0"/>
            </a:br>
            <a:r>
              <a:rPr lang="en-US" sz="3200" dirty="0"/>
              <a:t>of Unnecessary CVC</a:t>
            </a:r>
            <a:r>
              <a:rPr lang="en-US" sz="3200" baseline="30000" dirty="0"/>
              <a:t>2,5,8,12-20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1124712"/>
            <a:ext cx="7886700" cy="5052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Simple and multifaceted interventions are effective</a:t>
            </a:r>
          </a:p>
          <a:p>
            <a:pPr marL="808038" indent="-342900">
              <a:spcBef>
                <a:spcPts val="600"/>
              </a:spcBef>
            </a:pPr>
            <a:r>
              <a:rPr lang="en-US" dirty="0"/>
              <a:t>Assess need for use/indication</a:t>
            </a:r>
          </a:p>
          <a:p>
            <a:pPr marL="1265238" lvl="1" indent="-342900">
              <a:spcBef>
                <a:spcPts val="600"/>
              </a:spcBef>
            </a:pPr>
            <a:r>
              <a:rPr lang="en-US" dirty="0"/>
              <a:t>During multidisciplinary patient care rounds</a:t>
            </a:r>
          </a:p>
          <a:p>
            <a:pPr marL="1265238" lvl="1" indent="-342900">
              <a:spcBef>
                <a:spcPts val="600"/>
              </a:spcBef>
            </a:pPr>
            <a:r>
              <a:rPr lang="en-US" dirty="0"/>
              <a:t>Daily safety huddles</a:t>
            </a:r>
          </a:p>
          <a:p>
            <a:pPr marL="1265238" lvl="1" indent="-342900">
              <a:spcBef>
                <a:spcPts val="600"/>
              </a:spcBef>
            </a:pPr>
            <a:r>
              <a:rPr lang="en-US" dirty="0"/>
              <a:t>Checklists</a:t>
            </a:r>
          </a:p>
          <a:p>
            <a:pPr marL="1265238" lvl="1" indent="-342900">
              <a:spcBef>
                <a:spcPts val="600"/>
              </a:spcBef>
            </a:pPr>
            <a:r>
              <a:rPr lang="en-US" dirty="0"/>
              <a:t>Leverage EMR for patient list and date of central line</a:t>
            </a:r>
          </a:p>
          <a:p>
            <a:pPr marL="1265238" lvl="1" indent="-342900">
              <a:spcBef>
                <a:spcPts val="600"/>
              </a:spcBef>
            </a:pPr>
            <a:r>
              <a:rPr lang="en-US" dirty="0"/>
              <a:t>Daily audits</a:t>
            </a:r>
          </a:p>
          <a:p>
            <a:pPr marL="1265238" lvl="1" indent="-342900">
              <a:spcBef>
                <a:spcPts val="600"/>
              </a:spcBef>
            </a:pPr>
            <a:r>
              <a:rPr lang="en-US" dirty="0"/>
              <a:t>Use reminders (e.g., stickers, order sets) </a:t>
            </a:r>
          </a:p>
          <a:p>
            <a:pPr marL="1265238" lvl="1" indent="-342900">
              <a:spcBef>
                <a:spcPts val="600"/>
              </a:spcBef>
            </a:pPr>
            <a:r>
              <a:rPr lang="en-US" dirty="0"/>
              <a:t>Automated computer alert</a:t>
            </a:r>
          </a:p>
          <a:p>
            <a:pPr marL="1265238" lvl="1" indent="-342900">
              <a:spcBef>
                <a:spcPts val="600"/>
              </a:spcBef>
            </a:pPr>
            <a:r>
              <a:rPr lang="en-US" dirty="0"/>
              <a:t>Vascular Access Services (VAS) team/ultrasound guided technology</a:t>
            </a:r>
          </a:p>
          <a:p>
            <a:pPr marL="1265238" lvl="1" indent="-342900">
              <a:spcBef>
                <a:spcPts val="6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63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1243" y="0"/>
            <a:ext cx="8545068" cy="81381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Is Removal Part of Your Maintenance Bundle?</a:t>
            </a:r>
            <a:r>
              <a:rPr lang="en-US" baseline="30000" dirty="0"/>
              <a:t>12,14,16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12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b="0" dirty="0"/>
              <a:t>AHRQ Safety Program for ICUs: Preventing CLABSI and CAUTI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183FC15-141F-4FE9-9402-69DE4080C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31025"/>
              </p:ext>
            </p:extLst>
          </p:nvPr>
        </p:nvGraphicFramePr>
        <p:xfrm>
          <a:off x="625094" y="1315554"/>
          <a:ext cx="7886700" cy="469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866">
                  <a:extLst>
                    <a:ext uri="{9D8B030D-6E8A-4147-A177-3AD203B41FA5}">
                      <a16:colId xmlns:a16="http://schemas.microsoft.com/office/drawing/2014/main" val="2769833336"/>
                    </a:ext>
                  </a:extLst>
                </a:gridCol>
                <a:gridCol w="2069934">
                  <a:extLst>
                    <a:ext uri="{9D8B030D-6E8A-4147-A177-3AD203B41FA5}">
                      <a16:colId xmlns:a16="http://schemas.microsoft.com/office/drawing/2014/main" val="1093149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09250985"/>
                    </a:ext>
                  </a:extLst>
                </a:gridCol>
              </a:tblGrid>
              <a:tr h="140139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Intervention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Professional Involvement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Technical or Adaptive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66728"/>
                  </a:ext>
                </a:extLst>
              </a:tr>
              <a:tr h="811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Include prompts to remove CVC in maintenance checklists or in EHRs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Physicians and organizational leadership,</a:t>
                      </a:r>
                    </a:p>
                    <a:p>
                      <a:r>
                        <a:rPr lang="en-US" dirty="0"/>
                        <a:t>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261210"/>
                  </a:ext>
                </a:extLst>
              </a:tr>
              <a:tr h="811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Review your ICU’s maintenance policies and checklists (ensure they included indications)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Multi-professional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521105"/>
                  </a:ext>
                </a:extLst>
              </a:tr>
              <a:tr h="811919">
                <a:tc>
                  <a:txBody>
                    <a:bodyPr/>
                    <a:lstStyle/>
                    <a:p>
                      <a:r>
                        <a:rPr lang="en-US" dirty="0"/>
                        <a:t>Communication processes for assessing indication &amp; removal if no longer necessary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Multi-professional team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478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4120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381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Auditing for Catheter Necessity: </a:t>
            </a:r>
            <a:br>
              <a:rPr lang="en-US" sz="3600" dirty="0"/>
            </a:br>
            <a:r>
              <a:rPr lang="en-US" sz="3600" dirty="0"/>
              <a:t>a Tier 2 Approach</a:t>
            </a:r>
            <a:r>
              <a:rPr lang="en-US" baseline="30000" dirty="0"/>
              <a:t>2,12,14-15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1124712"/>
            <a:ext cx="7886700" cy="5052251"/>
          </a:xfrm>
        </p:spPr>
        <p:txBody>
          <a:bodyPr/>
          <a:lstStyle/>
          <a:p>
            <a:r>
              <a:rPr lang="en-US" dirty="0"/>
              <a:t>Audits can determine if CVCs are routinely removed</a:t>
            </a:r>
          </a:p>
          <a:p>
            <a:r>
              <a:rPr lang="en-US" dirty="0"/>
              <a:t>Audits provide valuable data and should be shared with frontline staff </a:t>
            </a:r>
          </a:p>
          <a:p>
            <a:r>
              <a:rPr lang="en-US" dirty="0"/>
              <a:t>Audit tools can be designed to assess for various criteria</a:t>
            </a:r>
          </a:p>
          <a:p>
            <a:r>
              <a:rPr lang="en-US" dirty="0"/>
              <a:t>ICUs should determine how audits are conducted, who results will be shared with, and how to use the results to improve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16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D2D5-5E3E-4B3C-97FB-88BE2843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a Vascular Access Team (VAT)</a:t>
            </a:r>
            <a:r>
              <a:rPr lang="en-US" baseline="30000" dirty="0"/>
              <a:t>18-19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3A41-7CA1-4AF1-8F86-A6E446884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of VAT teams for impacting utilization</a:t>
            </a:r>
          </a:p>
          <a:p>
            <a:pPr lvl="1"/>
            <a:r>
              <a:rPr lang="en-US" dirty="0"/>
              <a:t>Impact the choice of catheter based on guidelines</a:t>
            </a:r>
          </a:p>
          <a:p>
            <a:pPr lvl="2"/>
            <a:r>
              <a:rPr lang="en-US" dirty="0"/>
              <a:t>Reduces process variation</a:t>
            </a:r>
          </a:p>
          <a:p>
            <a:pPr lvl="2"/>
            <a:r>
              <a:rPr lang="en-US" dirty="0"/>
              <a:t>Skilled at midline and ultrasound guided peripheral IV catheters</a:t>
            </a:r>
          </a:p>
          <a:p>
            <a:pPr lvl="1"/>
            <a:r>
              <a:rPr lang="en-US" dirty="0"/>
              <a:t>Rounding daily for early removal</a:t>
            </a:r>
          </a:p>
          <a:p>
            <a:pPr lvl="2"/>
            <a:r>
              <a:rPr lang="en-US" dirty="0"/>
              <a:t>Using guidelines to determine if indications are still appropriate</a:t>
            </a:r>
          </a:p>
          <a:p>
            <a:pPr lvl="2"/>
            <a:r>
              <a:rPr lang="en-US" dirty="0"/>
              <a:t>Suggest removal and placement of peripheral line</a:t>
            </a:r>
          </a:p>
          <a:p>
            <a:pPr lvl="1"/>
            <a:r>
              <a:rPr lang="en-US" dirty="0"/>
              <a:t>Results in 45% reduction in CVC utilization days</a:t>
            </a:r>
          </a:p>
          <a:p>
            <a:pPr lvl="1"/>
            <a:r>
              <a:rPr lang="en-US" dirty="0"/>
              <a:t>Significant decrease in CLABSI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41600-AC5C-41F0-9C2C-FDE9CD71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B057-33F2-45A1-BDD7-110EC8CCC5E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20F85-F002-4B28-8058-C1A9093EE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AHRQ Safety Program for ICUs: Preventing CLABSI and CAUTI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3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3816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</a:t>
            </a:r>
            <a:r>
              <a:rPr lang="en-US" sz="3600" dirty="0"/>
              <a:t>Strategies To Overcome Challenges</a:t>
            </a:r>
            <a:r>
              <a:rPr lang="en-US" baseline="30000" dirty="0"/>
              <a:t>20-26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Educate staff on appropriate indications for removal and use, and benefits of alternatives to central venous catheters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Identify CLABSI prevention physician and nurse champions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Nurse quality leaders rounding and providing just in time education as part of a multimodal CAUTI/CLABSI reduction program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Engage leadership to support policies and interventions that promote appropriate use of central venous catheters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Reinforce daily assessment for line removal opportunities with rounds or documentation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6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3816"/>
          </a:xfrm>
        </p:spPr>
        <p:txBody>
          <a:bodyPr/>
          <a:lstStyle/>
          <a:p>
            <a:r>
              <a:rPr lang="en-US" dirty="0"/>
              <a:t>Take-Home Points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1124712"/>
            <a:ext cx="7886700" cy="50522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Reinforce daily assessment for line removal opportunities with rounds or documentation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Educate staff on appropriate indications for removal and use, and benefits of alternatives to central venous catheters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Identify CLABSI prevention physician and nurse champions and engage leadership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Use clinical guidelines for a CVC to guide decision making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98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381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1113" y="857034"/>
            <a:ext cx="8721774" cy="5052251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Meddings J, Saint S. Disrupting the life cycle of the urinary catheter. </a:t>
            </a:r>
            <a:r>
              <a:rPr lang="en-US" sz="1100" dirty="0" err="1"/>
              <a:t>Clin</a:t>
            </a:r>
            <a:r>
              <a:rPr lang="en-US" sz="1100" dirty="0"/>
              <a:t> Infect Dis. 2011 Jun;52(11):1291-3. PMID: 21596672.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Patel PK, Gupta A, Vaughn VM, et al. Review of strategies to reduce central line-associated bloodstream infection (CLABSI) and catheter-associated urinary tract infection (CAUTI) in adult ICUs. J </a:t>
            </a:r>
            <a:r>
              <a:rPr lang="en-US" sz="1100" dirty="0" err="1"/>
              <a:t>Hosp</a:t>
            </a:r>
            <a:r>
              <a:rPr lang="en-US" sz="1100" dirty="0"/>
              <a:t> Med. 2018;13(2):105-16. PMID: 29154382.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 err="1"/>
              <a:t>Pronovost</a:t>
            </a:r>
            <a:r>
              <a:rPr lang="en-US" sz="1100" dirty="0"/>
              <a:t> P, Needham D, </a:t>
            </a:r>
            <a:r>
              <a:rPr lang="en-US" sz="1100" dirty="0" err="1"/>
              <a:t>Berenholtz</a:t>
            </a:r>
            <a:r>
              <a:rPr lang="en-US" sz="1100" dirty="0"/>
              <a:t>, et al. An intervention to decrease catheter-related bloodstream infections in the ICU. N </a:t>
            </a:r>
            <a:r>
              <a:rPr lang="en-US" sz="1100" dirty="0" err="1"/>
              <a:t>Engl</a:t>
            </a:r>
            <a:r>
              <a:rPr lang="en-US" sz="1100" dirty="0"/>
              <a:t> J Med. 2006 Dec 28;355(26):2725-32. PMID: 17192537.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 err="1"/>
              <a:t>Exline</a:t>
            </a:r>
            <a:r>
              <a:rPr lang="en-US" sz="1100" dirty="0"/>
              <a:t> MC, Ali NA, </a:t>
            </a:r>
            <a:r>
              <a:rPr lang="en-US" sz="1100" dirty="0" err="1"/>
              <a:t>Zikri</a:t>
            </a:r>
            <a:r>
              <a:rPr lang="en-US" sz="1100" dirty="0"/>
              <a:t> N, et al. Beyond the bundle--journey of a tertiary care medical intensive care unit to zero central line-associated bloodstream infections. 2013;17(2):R41. PMID: 23497591.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Velasquez Reyes DC, Bloomer M, </a:t>
            </a:r>
            <a:r>
              <a:rPr lang="en-US" sz="1100" dirty="0" err="1"/>
              <a:t>Morphet</a:t>
            </a:r>
            <a:r>
              <a:rPr lang="en-US" sz="1100" dirty="0"/>
              <a:t> J. Prevention of central venous line associated bloodstream infections in adult intensive care units: A systematic review. 2017;43:12-22. PMID: 28663107.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O'Grady NP, Alexander M, Burns LA, et al. Guidelines for the prevention of intravascular catheter-related infections. </a:t>
            </a:r>
            <a:r>
              <a:rPr lang="en-US" sz="1100" dirty="0" err="1"/>
              <a:t>Clin</a:t>
            </a:r>
            <a:r>
              <a:rPr lang="en-US" sz="1100" dirty="0"/>
              <a:t> Infect Dis. 2011 May 1;52(9):e162-e193. PMCID: PMC3106269.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Gorski L, </a:t>
            </a:r>
            <a:r>
              <a:rPr lang="en-US" sz="1100" dirty="0" err="1"/>
              <a:t>Hadaway</a:t>
            </a:r>
            <a:r>
              <a:rPr lang="en-US" sz="1100" dirty="0"/>
              <a:t> L,  Hagel M, et al. Infusion therapy, standards of practice, 2016 update. J </a:t>
            </a:r>
            <a:r>
              <a:rPr lang="en-US" sz="1100" dirty="0" err="1"/>
              <a:t>Infus</a:t>
            </a:r>
            <a:r>
              <a:rPr lang="en-US" sz="1100" dirty="0"/>
              <a:t> </a:t>
            </a:r>
            <a:r>
              <a:rPr lang="en-US" sz="1100" dirty="0" err="1"/>
              <a:t>Nurs</a:t>
            </a:r>
            <a:r>
              <a:rPr lang="en-US" sz="1100" dirty="0"/>
              <a:t>. 2016;39(1S):51-5. ISSN 1533-1458.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Bell T, O’Grady NP. Prevention of central line-associated bloodstream infections. 2017;31(3):551-9. PMID: 28687213.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Burnham JP, </a:t>
            </a:r>
            <a:r>
              <a:rPr lang="en-US" sz="1100" dirty="0" err="1"/>
              <a:t>Rojek</a:t>
            </a:r>
            <a:r>
              <a:rPr lang="en-US" sz="1100" dirty="0"/>
              <a:t> RP, </a:t>
            </a:r>
            <a:r>
              <a:rPr lang="en-US" sz="1100" dirty="0" err="1"/>
              <a:t>Kollef</a:t>
            </a:r>
            <a:r>
              <a:rPr lang="en-US" sz="1100" dirty="0"/>
              <a:t> MH. Catheter removal and outcomes of multidrug-resistant central-line-associated bloodstream infection. 2018;97(42):e12782. PMID: 30334966.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 err="1"/>
              <a:t>Cload</a:t>
            </a:r>
            <a:r>
              <a:rPr lang="en-US" sz="1100" dirty="0"/>
              <a:t> B, Day AG, </a:t>
            </a:r>
            <a:r>
              <a:rPr lang="en-US" sz="1100" dirty="0" err="1"/>
              <a:t>Ilan</a:t>
            </a:r>
            <a:r>
              <a:rPr lang="en-US" sz="1100" dirty="0"/>
              <a:t> R. Evaluation of unnecessary central venous catheters in critically ill patients: a prospective observational study. 2010;57(9):830-5. PMID: 20625954.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Chopra V, </a:t>
            </a:r>
            <a:r>
              <a:rPr lang="en-US" sz="1100" dirty="0" err="1"/>
              <a:t>Govindan</a:t>
            </a:r>
            <a:r>
              <a:rPr lang="en-US" sz="1100" dirty="0"/>
              <a:t> S, Kuhn L, et al. Do clinicians know which of their patients have central venous catheters? A multicenter observational study. 2014;161(8):562-7. PMID: 25329204.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 err="1"/>
              <a:t>Xiong</a:t>
            </a:r>
            <a:r>
              <a:rPr lang="en-US" sz="1100" dirty="0"/>
              <a:t> Z, Chen H. Interventions to reduce unnecessary central venous catheter use to prevent central-line-associated bloodstream infections in adults: A systematic review. 2018;39(12):1442-8. PMID: 30305194.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Chopra V, Flanders SA, Saint S, et al. The Michigan Appropriateness Guide for Intravenous Catheters (MAGIC): results from a multispecialty panel using the RAND/UCLA appropriateness method. Ann Intern Med. 2015 Sep 15; (6 </a:t>
            </a:r>
            <a:r>
              <a:rPr lang="en-US" sz="1100" dirty="0" err="1"/>
              <a:t>Suppl</a:t>
            </a:r>
            <a:r>
              <a:rPr lang="en-US" sz="1100" dirty="0"/>
              <a:t>):S1-40. PMID: 26369828.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Patel PK, Greene MT, Jones K, et al. Quantitative results of a national intervention to prevent central line-associated bloodstream infection: a pre-post observational study. Ann Intern Med. 2019;171(7_Suppl):S23-S29. PMID: 31569230.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/>
              <a:t>Saint S, Greene MT, Fowler KE, et al. What US hospitals are currently doing to prevent common device-associated infections: results from a national survey. BMJ </a:t>
            </a:r>
            <a:r>
              <a:rPr lang="en-US" sz="1100" dirty="0" err="1"/>
              <a:t>Qual</a:t>
            </a:r>
            <a:r>
              <a:rPr lang="en-US" sz="1100" dirty="0"/>
              <a:t> </a:t>
            </a:r>
            <a:r>
              <a:rPr lang="en-US" sz="1100" dirty="0" err="1"/>
              <a:t>Saf</a:t>
            </a:r>
            <a:r>
              <a:rPr lang="en-US" sz="1100" dirty="0"/>
              <a:t>. 2019;28(9):741-9. PMID: 31015378.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 err="1"/>
              <a:t>Thate</a:t>
            </a:r>
            <a:r>
              <a:rPr lang="en-US" sz="1100" dirty="0"/>
              <a:t> JA, Couture B, </a:t>
            </a:r>
            <a:r>
              <a:rPr lang="en-US" sz="1100" dirty="0" err="1"/>
              <a:t>Schnock</a:t>
            </a:r>
            <a:r>
              <a:rPr lang="en-US" sz="1100" dirty="0"/>
              <a:t> KO, et al. Information needs and the use of documentation to support collaborative decision-making: implications for the reduction of central line-associated blood stream infections. </a:t>
            </a:r>
            <a:r>
              <a:rPr lang="en-US" sz="1100" dirty="0" err="1"/>
              <a:t>Comput</a:t>
            </a:r>
            <a:r>
              <a:rPr lang="en-US" sz="1100" dirty="0"/>
              <a:t> Inform </a:t>
            </a:r>
            <a:r>
              <a:rPr lang="en-US" sz="1100" dirty="0" err="1"/>
              <a:t>Nurs</a:t>
            </a:r>
            <a:r>
              <a:rPr lang="en-US" sz="1100" dirty="0"/>
              <a:t>. 2020;39(4):208-14. PMID: 33136611.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endParaRPr lang="en-US" sz="1100" dirty="0"/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endParaRPr lang="en-US" sz="1100" dirty="0"/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041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381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12057" y="1021368"/>
            <a:ext cx="8519886" cy="505225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 err="1"/>
              <a:t>Marschall</a:t>
            </a:r>
            <a:r>
              <a:rPr lang="en-US" sz="1100" dirty="0"/>
              <a:t> J, Mermel LA, Fakih M, et al. Strategies to prevent central line–associated bloodstream infections in acute care hospitals: 2014 update. Infect Control </a:t>
            </a:r>
            <a:r>
              <a:rPr lang="en-US" sz="1100" dirty="0" err="1"/>
              <a:t>Hosp</a:t>
            </a:r>
            <a:r>
              <a:rPr lang="en-US" sz="1100" dirty="0"/>
              <a:t> </a:t>
            </a:r>
            <a:r>
              <a:rPr lang="en-US" sz="1100" dirty="0" err="1"/>
              <a:t>Epidemiol</a:t>
            </a:r>
            <a:r>
              <a:rPr lang="en-US" sz="1100" dirty="0"/>
              <a:t>. 2014 Jul;35(7):753-71. PMID: 24915204.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/>
              <a:t>Savage TJ, Lynch AD, </a:t>
            </a:r>
            <a:r>
              <a:rPr lang="en-US" sz="1100" dirty="0" err="1"/>
              <a:t>Oddera</a:t>
            </a:r>
            <a:r>
              <a:rPr lang="en-US" sz="1100" dirty="0"/>
              <a:t> SE. Implementation of a vascular access team to reduce central line usage and prevent central line-associated bloodstream infections. J </a:t>
            </a:r>
            <a:r>
              <a:rPr lang="en-US" sz="1100" dirty="0" err="1"/>
              <a:t>Infus</a:t>
            </a:r>
            <a:r>
              <a:rPr lang="en-US" sz="1100" dirty="0"/>
              <a:t> </a:t>
            </a:r>
            <a:r>
              <a:rPr lang="en-US" sz="1100" dirty="0" err="1"/>
              <a:t>Nurs</a:t>
            </a:r>
            <a:r>
              <a:rPr lang="en-US" sz="1100" dirty="0"/>
              <a:t>. 2019;42(4):193-196. PMID: 31283661.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 err="1"/>
              <a:t>Martillo</a:t>
            </a:r>
            <a:r>
              <a:rPr lang="en-US" sz="1100" dirty="0"/>
              <a:t> M, </a:t>
            </a:r>
            <a:r>
              <a:rPr lang="en-US" sz="1100" dirty="0" err="1"/>
              <a:t>Zarbiv</a:t>
            </a:r>
            <a:r>
              <a:rPr lang="en-US" sz="1100" dirty="0"/>
              <a:t> S, Gupta R. A comprehensive vascular access service can reduce catheter-associated bloodstream infections and promote the appropriate use of vascular access devices. Am J Infect Control. 2020; 48(4):460-4. PMID: 31604620. 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/>
              <a:t>The Joint Commission. CLABSI Toolkit- Chapter 3. CLABSI Prevention Strategies, Techniques and Technologies. 2016. </a:t>
            </a:r>
            <a:r>
              <a:rPr lang="en-US" sz="1100" u="sng" dirty="0">
                <a:hlinkClick r:id="rId8"/>
              </a:rPr>
              <a:t>https://www.jointcommission.org/topics/clabsi_toolkit__chapter_3.aspx</a:t>
            </a:r>
            <a:r>
              <a:rPr lang="en-US" sz="1100" dirty="0"/>
              <a:t>. Accessed November 13, 2021. 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/>
              <a:t>Ervin JN, Kahn JM, Cohen TR, et al. Teamwork in the intensive care unit. Am Psychol. 2018;73(4):468-77. PMID: 29792461.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/>
              <a:t>Thorn KA, Li S, Custer M, et al. Successful implementation of a unit-based quality nurse to reduce central line-associated bloodstream infections. Am J Infect Control. 2014;42(2):139-43. PMID: 24360354.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/>
              <a:t>Agency for Healthcare Research and Quality. Tools for Reducing Central Line-Associated Blood Stream Infections. </a:t>
            </a:r>
            <a:r>
              <a:rPr lang="en-US" sz="1100" dirty="0">
                <a:hlinkClick r:id="rId9"/>
              </a:rPr>
              <a:t>http://www.ahrq.gov/professionals/education/curriculum-tools/clabsitools/index.html</a:t>
            </a:r>
            <a:r>
              <a:rPr lang="en-US" sz="1100" dirty="0"/>
              <a:t>. Accessed November 13, 2021. 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/>
              <a:t>Agency for Healthcare Research and Quality. Resident Physicians as Champions in Preventing Device-Associated Infections. </a:t>
            </a:r>
            <a:r>
              <a:rPr lang="en-US" sz="1100" dirty="0">
                <a:hlinkClick r:id="rId10"/>
              </a:rPr>
              <a:t>http://www.ahrq.gov/professionals/quality-patient-safety/hais/cauti-tools/phys-championsgd/index.html</a:t>
            </a:r>
            <a:r>
              <a:rPr lang="en-US" sz="1100" dirty="0"/>
              <a:t>. Accessed November 13, 2021. 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/>
              <a:t>Agency for Healthcare Research and Quality. Senior Executive's Role on the Team. </a:t>
            </a:r>
            <a:r>
              <a:rPr lang="en-US" sz="1100" dirty="0">
                <a:hlinkClick r:id="rId11"/>
              </a:rPr>
              <a:t>http://www.ahrq.gov/professionals/education/curriculum-tools/cusptoolkit/videos/03d_srexec_role_cuspteam/index.html</a:t>
            </a:r>
            <a:r>
              <a:rPr lang="en-US" sz="1100" dirty="0"/>
              <a:t>. Accessed November 13, 2021. </a:t>
            </a:r>
          </a:p>
          <a:p>
            <a:pPr marL="346075" indent="-346075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7"/>
            </a:pPr>
            <a:r>
              <a:rPr lang="en-US" sz="1100" dirty="0"/>
              <a:t>Agency for Healthcare Research and Quality. Psychological Safety. </a:t>
            </a:r>
            <a:r>
              <a:rPr lang="en-US" sz="1100" dirty="0">
                <a:hlinkClick r:id="rId12"/>
              </a:rPr>
              <a:t>http://www.ahrq.gov/professionals/education/curriculum-tools/cusptoolkit/videos/02d_psych_safety/index.html</a:t>
            </a:r>
            <a:r>
              <a:rPr lang="en-US" sz="1100" dirty="0"/>
              <a:t>. Accessed November 13, 2021.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7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3816"/>
          </a:xfrm>
        </p:spPr>
        <p:txBody>
          <a:bodyPr>
            <a:normAutofit/>
          </a:bodyPr>
          <a:lstStyle/>
          <a:p>
            <a:r>
              <a:rPr lang="en-US" sz="3600" dirty="0"/>
              <a:t>Case 1: Central Venous Catheter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49" y="1318465"/>
            <a:ext cx="7886700" cy="3836894"/>
          </a:xfrm>
        </p:spPr>
        <p:txBody>
          <a:bodyPr>
            <a:normAutofit/>
          </a:bodyPr>
          <a:lstStyle/>
          <a:p>
            <a:r>
              <a:rPr lang="en-US" sz="2000" dirty="0"/>
              <a:t>Mr. Rigo was admitted to the intensive care unit (ICU) with sepsis 3 days ago</a:t>
            </a:r>
          </a:p>
          <a:p>
            <a:r>
              <a:rPr lang="en-US" sz="2000" dirty="0"/>
              <a:t>He required a central venous catheter (CVC) for invasive monitoring and vasopressor therapy</a:t>
            </a:r>
          </a:p>
          <a:p>
            <a:r>
              <a:rPr lang="en-US" sz="2000" dirty="0"/>
              <a:t>He is now hemodynamically stable, on room air and ready for transfer to the medical floor, and is on oral antibiotics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He has an 18-gauge peripheral intravenous line (IV) in the right arm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28649" y="4121168"/>
            <a:ext cx="800619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Should the CVC be removed?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If this were your hospital, who would ask this question?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554671" y="5900290"/>
            <a:ext cx="8034655" cy="46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935" marR="0" indent="-749935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Disclaimer: 	All case studies are hypothetical and not based on any actual patient or hospital information. Any similarity between a case study and actual patient or hospital experience is purely coincidental.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3816"/>
          </a:xfrm>
        </p:spPr>
        <p:txBody>
          <a:bodyPr>
            <a:normAutofit/>
          </a:bodyPr>
          <a:lstStyle/>
          <a:p>
            <a:r>
              <a:rPr lang="en-US" sz="3600" dirty="0"/>
              <a:t>Case 2: PICC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46950" y="1268987"/>
            <a:ext cx="7868400" cy="4067783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en-US" sz="2000" dirty="0"/>
              <a:t>Ms. Lopez is admitted to the ICU with pneumonia</a:t>
            </a:r>
          </a:p>
          <a:p>
            <a:pPr>
              <a:lnSpc>
                <a:spcPct val="134000"/>
              </a:lnSpc>
            </a:pPr>
            <a:r>
              <a:rPr lang="en-US" sz="2000" dirty="0"/>
              <a:t>It is difficult to access her veins, and she underwent </a:t>
            </a:r>
            <a:r>
              <a:rPr lang="en-US" sz="2000" dirty="0">
                <a:solidFill>
                  <a:schemeClr val="dk1"/>
                </a:solidFill>
              </a:rPr>
              <a:t>peripherally inserted central catheter (PICC)</a:t>
            </a:r>
            <a:r>
              <a:rPr lang="en-US" sz="2000" dirty="0"/>
              <a:t> placement on day 2 for blood draws and IV antibiotic treatment</a:t>
            </a:r>
          </a:p>
          <a:p>
            <a:pPr>
              <a:lnSpc>
                <a:spcPct val="134000"/>
              </a:lnSpc>
            </a:pPr>
            <a:r>
              <a:rPr lang="en-US" sz="2000" dirty="0"/>
              <a:t>She is much improved by hospital day 4 and is now on oral antibiotics</a:t>
            </a:r>
          </a:p>
          <a:p>
            <a:pPr>
              <a:lnSpc>
                <a:spcPct val="134000"/>
              </a:lnSpc>
              <a:spcAft>
                <a:spcPts val="1800"/>
              </a:spcAft>
            </a:pPr>
            <a:r>
              <a:rPr lang="en-US" sz="2000" dirty="0"/>
              <a:t>The team is discussing transfer home by tomorrow, but wants to keep her in the ICU for observation one more day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-1" y="4660306"/>
            <a:ext cx="9144000" cy="114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</a:pPr>
            <a:r>
              <a:rPr lang="en-US" sz="2400" b="1" dirty="0"/>
              <a:t>Should the PICC be removed?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If this were your hospital, who would ask this question?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554672" y="5922963"/>
            <a:ext cx="8034655" cy="46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935" marR="0" indent="-749935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Disclaimer: 	All case studies are hypothetical and not based on any actual patient or hospital information. Any similarity between a case study and actual patient or hospital experience is purely coincidental.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5765F4-FA19-4C29-AF3D-68E94DEE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Cardiac Surgery Patient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451A59-FC93-4161-BFAD-5A7791EA6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12"/>
            <a:ext cx="7886700" cy="53505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Mr. Smith is a 65 year-old man who underwent emergency aortic aneurysm repair 4 days ago.</a:t>
            </a:r>
          </a:p>
          <a:p>
            <a:r>
              <a:rPr lang="en-US" dirty="0"/>
              <a:t>He had a pulmonary artery catheter for hemodynamic monitoring until postoperative day (POD) 2.  He is now hemodynamically stabile and is off vasopressors.</a:t>
            </a:r>
          </a:p>
          <a:p>
            <a:r>
              <a:rPr lang="en-US" dirty="0"/>
              <a:t>The PA catheter was converted to a central venous catheter for fluids.  He has weaned off the ventilator and is breathing on 2 liter oxygen.  </a:t>
            </a:r>
          </a:p>
          <a:p>
            <a:r>
              <a:rPr lang="en-US" dirty="0"/>
              <a:t>He is much improved and now on POD 4 he currently has the CVC and two peripheral IVs in place. He is mobilizing out of bed and he is only on a daily diuretic to improve pulmonary edema.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Should the CVC be removed today?  </a:t>
            </a:r>
          </a:p>
          <a:p>
            <a:pPr marL="0" indent="0" algn="ctr">
              <a:buNone/>
            </a:pPr>
            <a:r>
              <a:rPr lang="en-US" b="1" dirty="0"/>
              <a:t>Do all patients on diuretics need a CVC? </a:t>
            </a:r>
          </a:p>
          <a:p>
            <a:pPr marL="0" indent="0" algn="ctr">
              <a:buNone/>
            </a:pPr>
            <a:r>
              <a:rPr lang="en-US" b="1" dirty="0"/>
              <a:t> Who would be making that decision to remove the CVCs in your ICU?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2A40F-EA5E-4587-B7FA-07D20A56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6E154-1DA3-48D8-81A8-4A67F0896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AHRQ Safety Program for ICUs: Preventing CLABSI and CAUTI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3816"/>
          </a:xfrm>
        </p:spPr>
        <p:txBody>
          <a:bodyPr>
            <a:noAutofit/>
          </a:bodyPr>
          <a:lstStyle/>
          <a:p>
            <a:r>
              <a:rPr lang="en-US" sz="3600" dirty="0"/>
              <a:t>What Do These Cases Have in Common?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2488019"/>
            <a:ext cx="7886700" cy="368894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The CVC or PICC is no longer necessary and can be removed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5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p 0: Avoid Catheter Placement&#10;1: Ensure Aseptic Placement&#10;2: Maintain awareness and proper care of catheters in place&#10;3: Prompt removal of unnecessary catheters (starred)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30" y="1009287"/>
            <a:ext cx="6794732" cy="4632772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654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Disrupting the Lifecycle of a Catheter</a:t>
            </a:r>
            <a:br>
              <a:rPr lang="en-US" sz="3600" dirty="0"/>
            </a:br>
            <a:r>
              <a:rPr lang="en-US" sz="3600" dirty="0"/>
              <a:t>Step 3. Prompt Removal</a:t>
            </a:r>
            <a:r>
              <a:rPr lang="en-US" sz="3600" baseline="30000" dirty="0"/>
              <a:t>1,2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5-Point Star 7"/>
          <p:cNvSpPr/>
          <p:nvPr>
            <p:custDataLst>
              <p:tags r:id="rId4"/>
            </p:custDataLst>
          </p:nvPr>
        </p:nvSpPr>
        <p:spPr>
          <a:xfrm rot="19986056">
            <a:off x="641007" y="4160223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650" y="5703245"/>
            <a:ext cx="7886700" cy="649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Patel PK, Gupta A, Vaughn VM, et al. Review of strategies to reduce central line-associated bloodstream infection (CLABSI) and catheter-associated urinary tract infection (CAUTI) in adult ICUs. J Hosp Med. 2018 Feb 1;13(2):105-16. </a:t>
            </a:r>
            <a:r>
              <a:rPr lang="en-US" sz="1200" dirty="0" err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Epub</a:t>
            </a:r>
            <a:r>
              <a:rPr lang="en-US" sz="1200" dirty="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2017 Nov 8. Used with permission of Journal of Hospital Medicine.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5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2" y="1"/>
            <a:ext cx="7886700" cy="832104"/>
          </a:xfrm>
        </p:spPr>
        <p:txBody>
          <a:bodyPr>
            <a:normAutofit/>
          </a:bodyPr>
          <a:lstStyle/>
          <a:p>
            <a:r>
              <a:rPr lang="en-US" dirty="0"/>
              <a:t>Keystone ICU Project: Prompt Removal</a:t>
            </a:r>
            <a:r>
              <a:rPr lang="en-US" baseline="30000" dirty="0"/>
              <a:t>3-5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2" y="988767"/>
            <a:ext cx="6267020" cy="823912"/>
          </a:xfrm>
        </p:spPr>
        <p:txBody>
          <a:bodyPr/>
          <a:lstStyle/>
          <a:p>
            <a:r>
              <a:rPr lang="en-US" dirty="0"/>
              <a:t>Keystone CLABSI Bundle Intervention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13020" y="1891143"/>
            <a:ext cx="4475558" cy="3968877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Hand hygiene</a:t>
            </a:r>
            <a:endParaRPr lang="en-US" sz="1600" dirty="0"/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Maximal sterile barrier precautions</a:t>
            </a:r>
            <a:endParaRPr lang="en-US" sz="1600" dirty="0"/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Cleaning skin with chlorhexidine before insertion</a:t>
            </a:r>
            <a:endParaRPr lang="en-US" sz="1600" dirty="0"/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Avoid femoral site</a:t>
            </a:r>
            <a:endParaRPr lang="en-US" sz="1800" dirty="0"/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Remove unnecessary catheters as soon as possible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57" y="2545833"/>
            <a:ext cx="3125585" cy="319208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 descr="Image of inguinal ligament, sartorius muscle, femoral nerve, femoral artery, femoral vein, and adductor longus muscle. A red circle with a diagonal line inside is overlaid on the image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57" y="2034803"/>
            <a:ext cx="3703117" cy="3703117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b="0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69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9145"/>
            <a:ext cx="7886700" cy="813816"/>
          </a:xfrm>
        </p:spPr>
        <p:txBody>
          <a:bodyPr>
            <a:normAutofit/>
          </a:bodyPr>
          <a:lstStyle/>
          <a:p>
            <a:r>
              <a:rPr lang="en-US" sz="3600" dirty="0"/>
              <a:t>Recommendations for CVC Removal</a:t>
            </a:r>
            <a:r>
              <a:rPr lang="en-US" baseline="30000" dirty="0"/>
              <a:t>6</a:t>
            </a:r>
            <a:r>
              <a:rPr lang="en-US" sz="3600" baseline="30000" dirty="0"/>
              <a:t>-9</a:t>
            </a:r>
            <a:endParaRPr lang="en-US" sz="36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06822033"/>
              </p:ext>
            </p:extLst>
          </p:nvPr>
        </p:nvGraphicFramePr>
        <p:xfrm>
          <a:off x="144870" y="955239"/>
          <a:ext cx="8854259" cy="520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151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2016 Infusion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Therapy Standards of Practice</a:t>
                      </a:r>
                      <a:endParaRPr lang="en-US" sz="1600" dirty="0">
                        <a:solidFill>
                          <a:schemeClr val="tx1"/>
                        </a:solidFill>
                        <a:hlinkClick r:id="rId9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Healthcare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Infection Control Practices Advisory Committee (HICPAC) Guidelines for Prevention of Intravascular Catheter-Related Infections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ichigan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ppropriateness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uide for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ntravascular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atheters (MAGIC)*</a:t>
                      </a:r>
                      <a:endParaRPr lang="en-US" sz="1600" dirty="0">
                        <a:solidFill>
                          <a:schemeClr val="tx1"/>
                        </a:solidFill>
                        <a:hlinkClick r:id="rId9"/>
                      </a:endParaRP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hlinkClick r:id="rId9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9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Recommendations</a:t>
                      </a:r>
                      <a:endParaRPr lang="en-US" sz="24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Conduct a daily assessment</a:t>
                      </a:r>
                      <a:r>
                        <a:rPr lang="en-US" sz="1400" baseline="0" dirty="0"/>
                        <a:t> of CVC necessity</a:t>
                      </a:r>
                      <a:endParaRPr lang="en-US" sz="8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Removal of implanted ports,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dialysis</a:t>
                      </a:r>
                      <a:r>
                        <a:rPr lang="en-US" sz="1400" baseline="0" dirty="0"/>
                        <a:t> access should only be by licensed practitioners </a:t>
                      </a:r>
                      <a:endParaRPr lang="en-US" sz="8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Document removal</a:t>
                      </a:r>
                      <a:endParaRPr lang="en-US" sz="8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Use standardized tool to consider whether line should be removed</a:t>
                      </a:r>
                      <a:endParaRPr lang="en-US" sz="8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Designated vascular nursing staff should assess this decision daily</a:t>
                      </a:r>
                      <a:endParaRPr lang="en-US" sz="8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Consider dedicated unit-based nurse to this task if other strategies unsuccessful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Do</a:t>
                      </a:r>
                      <a:r>
                        <a:rPr lang="en-US" sz="1400" baseline="0" dirty="0"/>
                        <a:t> not routinely </a:t>
                      </a:r>
                      <a:r>
                        <a:rPr lang="en-US" sz="1400" u="sng" baseline="0" dirty="0"/>
                        <a:t>replace</a:t>
                      </a:r>
                      <a:r>
                        <a:rPr lang="en-US" sz="1400" u="none" baseline="0" dirty="0"/>
                        <a:t> CVCs  or PICCs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baseline="0" dirty="0"/>
                        <a:t>Promptly remove any CVC no longer deemed clinically essential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Remove PICC when:</a:t>
                      </a:r>
                      <a:endParaRPr lang="en-US" sz="800" baseline="0" dirty="0"/>
                    </a:p>
                    <a:p>
                      <a:pPr marL="573088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PICC is only being used for phlebotomy and other peripheral veins are available</a:t>
                      </a:r>
                      <a:endParaRPr lang="en-US" sz="800" baseline="0" dirty="0"/>
                    </a:p>
                    <a:p>
                      <a:pPr marL="573088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Patient has bacteremia with evidence of current line-related infection</a:t>
                      </a:r>
                      <a:endParaRPr lang="en-US" sz="800" baseline="0" dirty="0"/>
                    </a:p>
                    <a:p>
                      <a:pPr marL="573088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Symptoms of venous occlusion (arm pain, swelling) persist despite therapeutic anticoagulation for 72+ hours</a:t>
                      </a:r>
                      <a:endParaRPr lang="en-US" sz="8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Notify physician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PICC should be removed by a trained clinician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96862" y="6475223"/>
            <a:ext cx="2057400" cy="365125"/>
          </a:xfrm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628650" y="6167445"/>
            <a:ext cx="1541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200" dirty="0"/>
              <a:t>*Specifically for PICCs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0" y="6492875"/>
            <a:ext cx="406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AHRQ Safety Program for ICUs: Preventing CLABSI and CAUTI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31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D5CC59-6BEE-4028-B870-B9A64F5B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CVC removal</a:t>
            </a:r>
            <a:r>
              <a:rPr lang="en-US" baseline="30000" dirty="0"/>
              <a:t>10-12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70294C-230B-4E59-B690-0F543BAB1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awareness/unnecessary use</a:t>
            </a:r>
          </a:p>
          <a:p>
            <a:pPr lvl="1"/>
            <a:r>
              <a:rPr lang="en-US" dirty="0"/>
              <a:t>Half of central venous catheters have no documentation related to indications for placement.</a:t>
            </a:r>
          </a:p>
          <a:p>
            <a:pPr lvl="1"/>
            <a:r>
              <a:rPr lang="en-US" dirty="0"/>
              <a:t>1 in 5 physicians didn’t know their patient had a CVC</a:t>
            </a:r>
          </a:p>
          <a:p>
            <a:r>
              <a:rPr lang="en-US" dirty="0"/>
              <a:t>Institutional structures to support practice</a:t>
            </a:r>
          </a:p>
          <a:p>
            <a:pPr lvl="1"/>
            <a:r>
              <a:rPr lang="en-US" dirty="0"/>
              <a:t>Not all hospitals have incorporated into their written policy to evaluate CVC necessity or appropriateness</a:t>
            </a:r>
          </a:p>
          <a:p>
            <a:pPr lvl="1"/>
            <a:r>
              <a:rPr lang="en-US" dirty="0"/>
              <a:t>Evaluating line necessity may not be included in multi-professional rounds or discussed during safety huddles</a:t>
            </a:r>
          </a:p>
          <a:p>
            <a:r>
              <a:rPr lang="en-US" dirty="0"/>
              <a:t>Lack of local physician and nurse champions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5119C-4FB5-41EB-BF2C-AD38FD16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CVC Removal </a:t>
            </a:r>
            <a:r>
              <a:rPr lang="he-IL" dirty="0">
                <a:cs typeface="Aharoni" panose="02010803020104030203" pitchFamily="2" charset="-79"/>
              </a:rPr>
              <a:t>׀</a:t>
            </a:r>
            <a:r>
              <a:rPr lang="en-US" dirty="0"/>
              <a:t> </a:t>
            </a:r>
            <a:fld id="{4F3BB057-33F2-45A1-BDD7-110EC8CCC5EB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A748B-DA6D-4DDA-8EBA-202CE0B3D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AHRQ Safety Program for ICUs: Preventing CLABSI and CAUTI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97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113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Calibri Light&amp;quot; IsBold=&amp;quot;1&amp;quot; IsItalic=&amp;quot;0&amp;quot; IsUnderline=&amp;quot;0&amp;quot; FontSize=&amp;quot;20&amp;quot; UseDefFont=&amp;quot;0&amp;quot;/&amp;gt;&amp;lt;Answer FontName=&amp;quot;Calibri Light&amp;quot; IsBold=&amp;quot;0&amp;quot; IsItalic=&amp;quot;0&amp;quot; IsUnderline=&amp;quot;0&amp;quot; FontSize=&amp;quot;18&amp;quot;/&amp;gt;&amp;lt;Button FontName=&amp;quot;Calibri Light&amp;quot; IsBold=&amp;quot;0&amp;quot; IsItalic=&amp;quot;0&amp;quot; IsUnderline=&amp;quot;0&amp;quot; FontSize=&amp;quot;14&amp;quot;/&amp;gt;&amp;lt;Message FontName=&amp;quot;Calibri Light&amp;quot; IsBold=&amp;quot;0&amp;quot; IsItalic=&amp;quot;0&amp;quot; IsUnderline=&amp;quot;0&amp;quot; FontSize=&amp;quot;18&amp;quot;/&amp;gt;&amp;lt;ButtonPlacement Orientation=&amp;quot;Horizontal&amp;quot; Position=&amp;quot;1&amp;quot;/&amp;gt;&amp;lt;/Format&amp;gt;&quot;/&gt;&lt;property id=&quot;10221&quot; value=&quot;&amp;lt;Format Name=&amp;quot;Presentation Default&amp;quot;&amp;gt;&amp;lt;Question FontName=&amp;quot;Calibri Light&amp;quot; IsBold=&amp;quot;1&amp;quot; IsItalic=&amp;quot;0&amp;quot; IsUnderline=&amp;quot;0&amp;quot; FontSize=&amp;quot;40&amp;quot;/&amp;gt;&amp;lt;Answer FontName=&amp;quot;Calibri Light&amp;quot; IsBold=&amp;quot;0&amp;quot; IsItalic=&amp;quot;0&amp;quot; IsUnderline=&amp;quot;0&amp;quot; FontSize=&amp;quot;20&amp;quot;/&amp;gt;&amp;lt;Button FontName=&amp;quot;Calibri Light&amp;quot; IsBold=&amp;quot;0&amp;quot; IsItalic=&amp;quot;0&amp;quot; IsUnderline=&amp;quot;0&amp;quot; FontSize=&amp;quot;14&amp;quot;/&amp;gt;&amp;lt;Message FontName=&amp;quot;Calibri Light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92&quot;&gt;&lt;property id=&quot;10002&quot; value=&quot;Quiz&quot;/&gt;&lt;property id=&quot;10003&quot; value=&quot;0&quot;/&gt;&lt;property id=&quot;10004&quot; value=&quot;2&quot;/&gt;&lt;property id=&quot;10005&quot; value=&quot;1&quot;/&gt;&lt;property id=&quot;10006&quot; value=&quot;0&quot;/&gt;&lt;property id=&quot;10010&quot; value=&quot;1&quot;/&gt;&lt;property id=&quot;10014&quot; value=&quot;3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92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1&quot;/&gt;&lt;property id=&quot;10222&quot; value=&quot;1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50&quot;/&gt;&lt;object type=&quot;10062&quot; unique_id=&quot;10094&quot;&gt;&lt;object type=&quot;10050&quot; unique_id=&quot;10095&quot;&gt;&lt;property id=&quot;10020&quot; value=&quot;2&quot;/&gt;&lt;property id=&quot;10102&quot; value=&quot;1&quot;/&gt;&lt;property id=&quot;10191&quot; value=&quot;-1&quot;/&gt;&lt;/object&gt;&lt;object type=&quot;10051&quot; unique_id=&quot;10096&quot;&gt;&lt;property id=&quot;10020&quot; value=&quot;3&quot;/&gt;&lt;property id=&quot;10021&quot; value=&quot;392&quot;/&gt;&lt;property id=&quot;10101&quot; value=&quot;[jumptoframe],Value=392,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55918PHOTO" val="/9j/4AAQSkZJRgABAQAAAQABAAD/2wBDAAMCAgMCAgMDAwMEAwMEBQgFBQQEBQoHBwYIDAoMDAsKCwsNDhIQDQ4RDgsLEBYQERMUFRUVDA8XGBYUGBIUFRT/2wBDAQMEBAUEBQkFBQkUDQsNFBQUFBQUFBQUFBQUFBQUFBQUFBQUFBQUFBQUFBQUFBQUFBQUFBQUFBQUFBQUFBQUFBT/wAARCAEOAl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vH7f3w472muf+Aqf/HKX/hv74bf8+uu/haL/APF18wfEj9jzx58OdHu9UkSx1fT7VTJK9hIS6oOrFGAOB3xXhhUAV+mYbIsvxceajUcl5P8A4B+QYrPcywclGpBRfmj9Ev8Ahv8A+HH/AD665/4Cp/8AHKP+G/8A4cf8+uuf+Aqf/HK/Oqiu3/VbDd39/wDwDz/9a8Z5fcfoo/7f3w27Wet/+Aif/HKVf2+/hv0+za3+Nov/AMXX52hQ1epfCn9nDxr8YbZr3RbS3h0pXMf22+m8uN3HUKMEtjvgVx18gwWFjz1pOMe7dv0O7DcQY/Fz5KUFKXZI/TT4dePtO+JfhDT/ABJpSzJp98rNEtyoSThipyAT3BrqsDFed/ArwBffDL4W6H4a1GaGe7sEdZJLckoSzs3Gef4q9DzivzetGEaso03eKbt6dD9Xw0qk6MJVFaTSuvPqTUUUVkdQ0HFVbmdbeKSV+iKWJHoOTVoDNU762a5tZkXAZ0ZQT2yKqNubUyqX5fdPmkf8FAPhtgH7HrvPX/Q0/wDjlH/Df/w2/wCfXW/xtE/+Lr5g+Iv7H3j/AOHel3eqTQWGrWFqhllksJyzpGOrFGAJA6nFeFlCv/1q/RsFkmAxceaE3L0f/APyvH57j8HPklBR9Ufor/w3/wDDf/n21v8AC0X/AOLpP+HgPw2/59dc/wDARP8A45X51UV6X+quF7v7/wDgHl/614vy+4/RVv8AgoB8Nu1prv8A4CJ/8cpF/b/+G/8Az6a7z/05p/8AHK/O1V3V618Kv2avG3xcsf7S0a1t7fStxQXt5NsSRh1CjBLY6ZA61w4nIcBhYc9WTiu7f/AOzDcQZhi58lKKlLskfpf8PvG1h8R/CmmeJNMWaOxv0MkSzqFfAYryBnuD3rqByc1598EvAl58M/hfoHhvUJobi70+AxySQZ2El2b5c8/xY/CvQg2WxX5xWjCNSSp/Dd29L6H6vhpTlRhKorSaV/W2o2QYA/lXgvxG/a+8E/DDxhe+GtZt9Vkv7TYZGtbZWj+ZQwwSw7GveJlyuBXxF+01+yl418dfEbWfFuhmwvre6WNls2nMc/yIFIGRg9PXvXfllDD1qzhiJcsbaa21ueVm9evh6Knh480r6q19LHoR/wCCgHw3H/Lprn/gIn/xyl/4eAfDf/n21r/wDX/4uvzxvrOfTr6e0uoXt7qBzFLDIMNG4OCpHqDUB6iv0Onwxhaium/v/wCAfmk+KMZB2aX3H6Kf8PAvhx/z6a5/4CJ/8co/4eA/Dj/n11z/AMBE/wDjlfnVRVf6q4fu/v8A+AZf61Yvy+4/Rb/h4D8N/wDn11z/AMBE/wDjlH/Df3w4/wCfXXP/AAET/wCOV+dNFH+quH7v7/8AgB/rVjPL7j9FP+HgPw3/AOfXW/8AwET/AOOUv/DwD4cf8+ut/wDgIv8A8XX51UU/9VcP3f3/APAK/wBasX5fcfoqP+CgPw3z/wAeuufjaJ/8cqSH9vr4azEKyaxFz/HZjA/J6/Oail/qrh+7+/8A4AlxXi0+n3H6g6N+2P8ACjV9qDxKtm5xxeW0sX67cfrXp3hvx94c8XwCXRdcsNTjPQ2lykn8jmvx0K/hUtndzadcrc2s0ttcJyssDmNwfYjkVxVuE4NN0ptPzs/8j08PxfUjb20U15aH7TB1xwR+dOyrAcjJ96/MT4a/tf8AxC+H8scVzqX/AAkemLgG11T52C+iyj5gfrkV9pfBj9qPwh8XkFrbzNpOuBctpl6QHb3jbo4+nPtXyONybFYJOUlzR7r9T7PL8/wmOaipcsuz/R9T3CioxKpOAakrwT6gZ05rnPGnimz8C+GNU8QagJGstOt3uZliXc+xRk4GeTxXSdq4j4teErrx38N/EWgWMkcV3qVlJbRyTE7FZhgE4rWkoSqRVT4bq/pc567nGlKVNXkk7ettDxRv2+/huf8Alz1zHqLNMf8Aoyl/4b/+G5/5dNd/8BE/+OV80+K/2KviX4WtJbqKystZjiUsUsbgNJgeiMFJ/CvB5YXikeORSrqxVlYYII6iv0LC5Ll+LTdKo5W7M/LMXnmY4JpVYKLfdbn6Hf8ADwD4cf8APprn/gKn/wAco/4eA/Dj/n11z/wET/45X51UV6X+quH7v7/+AeX/AK14zy+4/RX/AIb/APhv/wA+2tfjaL/8XR/w3/8ADf8A59ta/C0X/wCLr86qKr/VbDd39/8AwA/1qxfl9x+in/DwD4b/APPrrn/gIn/xyl/4b/8Ahv8A8+2tf+Ai/wDxdfnVRS/1Vw/d/f8A8AP9acX5fcfop/w8B+G//Prrf/gIn/xygft/fDk/8u2t/jZp/wDF1+ddFH+quH7v7/8AgFf61Yvy+4/RX/h4D8N/+fbW/wALRf8A4uj/AIeAfDj/AJ9tb/G0X/4uvzqop/6q4bu/v/4Af614vy+4/RX/AIb/APhz/wA+2ufhZp/8XSf8PAvhv/z665/4CJ/8cr866Kn/AFVw/d/f/wAAP9asX5fcfomP2/Phuv8Ay561/wCAif8AxyvX/g98YtD+NOgXOs6Cl2llBctat9siCNvCqxwATxhhX5Hv0FfoV/wT0yvwe1c/9RqX/wBFRV89nOSUcBQ9rC97pas+myPO8Rj8QqVS3LZvRW2PqGdhEhdgSACTivnK5/bv+GdpcTQyf2xvjdkbbYcZBwf4vWvoi+kItpsL/A38q/GbWxnW9R/6+Zf/AEM152S5XSzJzVW/u2tZ23PSz7NquXcnsbe9e912sfoW/wC338NUUny9ZfHZbIc/+P1F/wAPAPhx/wA+utf+Ai//ABdfnVRX2a4Vwy6v7/8AgHxD4qxb7fcfor/w8C+HH/Pprn/gIn/xyj/h4F8OP+fTXP8AwET/AOOV+dVFL/VXD939/wDwCP8AWrF+X3H6K/8ADf8A8N/+fbWvxtF/+Lo/4b/+G/8Az7a1+Fov/wAXX51UVX+q2G7v7/8AgD/1qxfl9x+iv/Df/wAOP+fbW/8AwEX/AOLpv/DwH4b/APPprn/gIn/xyvzsopf6q4fu/v8A+AL/AFpxfl9x+in/AA8B+HH/AD6a5/4CJ/8AHKX/AIeAfDf/AJ9db/C0X/4uvzqop/6q4bu/v/4BX+tWL8vuP0V/4eAfDf8A59db/G0X/wCLpf8Ahv8A+HH/AD7a1/4CL/8AF1+dNFH+quG7v7/+AH+tWL8vuP0W/wCHgPw4/wCfbWv/AAEX/wCLpv8Aw8C+G/8Az6a5/wCAif8Axyvzroo/1Vw3d/f/AMAP9a8X5fcfdvjj9vrwy+gX0HhnSNSn1OaFo4ZLxFiijcggMw3EkDOcDrXxFpMjS67Yu7bne6jZiepO8ZqnHgN1qzo2P7a07/r5i/8AQxXoQyujl2HmqKfvb31eh51TNa2YYiDqu/LtZW33P2Z0z/j0h/3V/lRSaV/x6Qf7q/yor8Ur/Gz90wr/AHSKPi21S68N6lBKoeOS2kRlI4IKEYr8bJFCvIo6KSB+dfs34jH/ABI77/rg/wD6Ca/GSX/Wz/7x/nX6Jwl8U/kfmfGC96D8n+hHRRRX6eflYdq/Tz9jFR/wzx4WLAfN9qPA/wCnqb+gH5V+Yfav0/8A2MP+TdfCX0uv/SmavgeLf93h/iX5M/QuEf8Aen6P9D3mkwKWivyo/aAooooAKKKKAOa8axrL4W1RZUV0NrKGU8gjY3Ffjgq7AFHpX7KeM/8AkWtU/wCvaX/0A1+NZ+8v0r9H4R3n8j8o4x+OPo/0I6KKK/TD8rADNfqf+ybAsXwB8HbeM2rMfqZXJ/WvyzXpmv1Q/ZQ/5IH4O/69D/6Mavz3iz+FD1/Q/SOEP94l6fqey0UUV+XH7GN/hqCcZi7flU/8NRT/AOrNNbmNT4Gfkl+0DGsfxv8AHAQbR/asxx+Nefdmr0H9oX/kuPjf/sKzfzrzxfutX9AZX/utP/CvyP5xzL/ep+r/ADEoooHJr0jyAopSv1oC/X8qm4xKKXGD0NG2i4WEoowaKYBRRRTAKntruaynhnt5pIJ4WEkcsTFWRh0IIPB96gornnSU9Gb06jpu8T74/ZO/aok8dyxeD/F1yg11VH2K+Y4+2gdUbt5gAz/tDPevrhGJFfixY31xpl7Bd2sz21xbyLLFJG2Cjqchgex6V+qP7OPxbT4vfDPTdWlKrqsI+zX0a9plHLfRhhh9a/KOIMpjhJKtRVoy3XZ/5M/Y+HM4lio/V6zvKK0fdf5o9eopKWviz9AKd2u6M8DjmvyC+LMKW3xR8XRIu1E1S5AUdv3jV+v9z/q2r8g/jF/yVfxh/wBhW5/9GNX3XCn8afoj804xV6UPV/kcbRRRX6wfj4UUYz/Og4Ht3oKsFFLuHrRuHrWftaZv7GoJRS7h60bh60e2ph7CQlFLuHrRuHrR7WmHsJCUUu4etCgN/wDrpe2gHsJDT0r9DP8Agnn/AMkg1b/sMy/+ioq/PTvzX6F/8E8/+SQat/2GZf8A0VFXx3FP+6L1R9rwn/vfyZ9P6l/x6Tf7h/lX4x65/wAhrUf+vmX/ANDNfs3qZ22UxPZD/Kvxj1p1l1i/dDuVriVgfbecV4nCfx1Pl+p7fGO1P5/oUqKcFG3JOKbkev6iv032sT8u9lIKKXcPWjcPWl7WPcfsJCUUvBzg4x60p9qrnRPs5DaKKK0MQooA57/hS7cjIII9am4CUUpAA60bh61PtoHT7GYlFLuHrRuHrS9vAXsJCVd0b/kOad/18xf+hiqmB6/SrWif8hvTv+vmL/0MVy4mX7iR24NWxMT9mtM/49If91f5UUaX/wAekH+4v8qK/nuv8bP6Mwn8JEXiL/kB3v8A1wk/9BNfjDL/AK2X3Zv51+z3iL/kB3v/AFwk/wDQTX4xS/66b2Y/zr9D4S+KfyPzfjH7Hz/Qjooor9QPyYO1fp/+xh/ybr4T/wC3r/0pmr8wO1fp/wDsYf8AJuvhP/t6/wDSmavgOLP93h6r8j9C4R/3p+j/AEPeaKKK/Kz9oCiiigAooooAwPGP/Isap/17Sf8AoBr8aG6D6V+y/jD/AJFjVf8Ar2k/9ANfjQ3QfSv0bhLefyPyrjH44ej/AEG0UUV+mn5SOXpX6pfsof8AJA/CH/Xof/RjV+Vq9K/VL9lD/kgfhD/r0P8A6Mavz3iv+HD1/Q/SOEP48vT/ACPYx0paQdKWvy4/YxD0qKfpUp6VFP0qo7mc9j8kf2hf+S4eOf8AsKzfzrzxPuGvQ/2h/wDkuPjj/sKzfzrz1fumv3zLP92p/wCFfkj+cMy/3qr6v8xtKvSkowa9Q8g+pf2Rf2f/AAn8Z9C1688Q21zPJZXiQwmC5aIBSmTwOvNfQh/YW+FZT/jw1D/wPeuM/wCCdlvjwH4muMj95qSJj02xD/4qvrpABwBmvxbN8fiaWNqQp1Gop7Jvsj9zyPK8JVwVOdSmpSad20r7nzo37CXwtYYFnqKE9CL98iqk37A/w3lACSazBg9VvAc/mpr6awKM+9eQszxa2qS+89t5LgXvTX3HyZff8E8fBcyk2niDXLduwkkikX/0AH9a4zXf+CdVwsZbR/F6s/ZLyzwPzRj/ACr7kMYHQU0jI5Arqp55jqf/AC8b9UmclTh/A1FrTS9HY/MLx5+x38SPAsMlymlpr9nHlmn0l/MYAd/LOG/IGvEp4Wgd45EaORCVdHUqykdQQeRX7TEFU6Z+tfJP7bnwM0zVPC0/jvS7SO21jTipvXhTH2mAnBZgOrKSDuPbIr6rKuJalWtGjiEve0TXfzR8dm/DFPD0JVsNJ+7q09dOtn5HwTRSsMMeMe1JX6Yflo9chWI619TfsCeOJNH+JWpeGpJcWur2hljRm486Lnge6E/lXy0p2nFemfsz6vJo3x58FzxnBkv1t2/3XBU/oa8LOqCrYSaf8r+9ao+iyXEOhi6bX8y+56M/WVDkGlPQU2IgjA7U49BX4Sj+h1sQz/c/CvyB+MP/ACVbxf8A9hW5/wDRjV+v0/3Pwr8gfjD/AMlW8X/9hW5/9GNX3fCv8afovzPzfjD+HD1f5HG0UUV+sn46S9uK+2/2K/hP4O8dfC28vvEGgafqt6mpyxie7gDvtCoQMntya+IR0r9Dv+CfX/JH9Q4z/wATabn/AIBHXxfE1SdLDc0JNO620PtuGaVOtilCpFSVnurnrP8Awzf8M/8AoSdF/wDANP8ACk/4Zu+GX/Qk6N/4Br/hXptLur8q+uYn/n5L72fsf9n4T/n3H7keY/8ADNvwy/6ErRv/AADX/Cj/AIZt+GX/AEJWjf8AgGv+Fem7j6Ubj6U/rmJ/5+S+9h/Z2E/59x+5HmX/AAzb8Mv+hK0b/wAA1/wo/wCGbfhl/wBCVo3/AIBr/hXpuTRuPp+tH1zEf8/Jfew/s7Cf8+4/cjzH/hm/4Zf9CTov/gGn+FQXn7MvwvvY9svgrSeBgeXbhCPoRivVeaKPrmIX/LyX3sX9nYT/AJ9x+5H5a/tNfBmD4W/E6XS9AtLp9HureO7gj2PL5W7IZN2DkAjPJzzX1F+wFa3Fn8JdYW4gkgb+2ZCFlQoSPJi557Z/lX1A9tE/LRo591BpYoI4VxGioD/dGK9TFZvUxeGjQqLVW1vvY8rCZLSweJliKcrJ3922iuRaiM2Nx/1zbn8K/GR9Nup71o4rSbc8mxQY26k4GePU1+0ZGevI/nVIaPZL0s4AfaNf8KjLsyeX89o35rdbbF5plP8AaLg3K3Lfpe97Hh3w4/ZI+Hnh7w1p8GqeHrXWNTWJGurm9zKzS4+bAzgDOQAB2rtT+zf8M8/8iRon/gGn+FeloAowBinVwzx+JqSc3Uld+bO6nleFpwUPZx08keY/8M2/DH/oSdH/APANf8Kd/wAM3fDH/oSNF/8AANf8K9LyfSlyaz+uYj/n5L72bfUML/z7j9yPM2/Zy+GeOPBOig/9ei/4V8LftneDdE8D/FKw0/QdMttKs20uORobWPYpYu4zj1wBX6Yy5PTrmvzp/b9Un4y6f3/4lMf/AKMevqOHsRWq41RqTbVnu2z5DiTC4ejg3KnBRd1qkkfMlFFFfsB+KkmFAPrXvX7GXg3RfHXxVvLDXdNtdVs002SRYbuMOisHQBsHvgmvAzgZr6X/AGA/+Sy32f8AoFSf+hpXg53KUMHUlF2dj6LJIRqYuEZq6bW59nf8M4fDP/oStG/8BF/wpf8Ahm74Zf8AQk6P/wCAa/4V6Zk+lLlq/FfrmI/5+S+9n7v/AGfhf+fcfuR5l/wzd8Mv+hJ0b/wDX/Cj/hm34Z/9CTov/gIv+Fem7j6Ubj6U/rmJ/wCfkvvYf2dhf+fcfuR88/En9kr4eeIvCmpx6X4ctNH1QQO1ve2QMZWQKSuQDgjIwQa/OTSbC5TWrEG2mDLcxZBibg7xntX7OhRjGBj0qkNFsUYEWkIPr5a/4V7GEzmth4Sp1LzT2u9jwsZkNGvUhUpWg1vZb7WH6av+jQ9f9WvUe1FXUQL0AFFfPyld3PpqdPljYzPEX/IDvf8ArhJ/6Ca/GKX/AF03ux/nX7O+Iv8AkB3v/XCT/wBBNfjDL/rZfZm/nX6Bwl8U/kfm3GP2Pn+gyiiiv1A/Jg7V+oH7GH/JuvhP/t6/9KZq/L/tX6hfsYf8m5+E/wDt7/8ASqavgOLf4EP8S/Jn6Lwf/vMvR/mj3aiiivys/ZQopMijIoAWiiigDB8X/wDIsat/16yf+gGvxoHT8K/Zfxf/AMixq3/XrJ/6Aa/Gk/eX6V+icJfFP5H5Xxj8UPRkdFFFfp5+UD1+7X6ofsnf8kD8Hf8AXof/AEY9flev3a/VH9lH/kgXg7/r0P8A6Mevzzi3+HD1/Q/R+D/48vQ9jHSlpB0pa/Lz9kEPSop+lSnpUU/SqjuZz2PyR/aF/wCS4+OP+wrN/OvPB0Neh/tC/wDJcfG//YVm/nXng6Gv37K/91pf4V+R/N+Y/wC81P8AE/zEoHWigda9I8lbn37/AME7f+Sd+If+wp/7SSvrcdK+SP8Agnb/AMk78Q/9hT/2klfW46V+C5x/v1T1P6IyD/cqfoPxS0UV459EFJS0UARBc151+0BbR3Pwa8ZRyjKHS58j/gB/wr0YNivEP2wPG1r4N+COvrJKEu9Ti/s+2jzhneQ4OPou4114GMp4mmo78y/M8vMZxhg6kpbKL/I/LrkgE55GaKU44wcjHGfSkr+g6Pwn84VfiHg4Fd/+z7GX+N/gZR1/teA/ka89r279jnw5Jr/x98OsYvMhshLeOf7u1Dg/99Fa8zNpKOEqN9Iv8j08qpyqYumo7uS/M/UWI1IelRouCfWpD0r8EP6OhsitN/qm+lfkH8Yf+SreL/8AsK3P/oxq/Xyb/VN9K/IP4w/8lW8X/wDYVuf/AEY1fe8J/wAap6L8z844w/hw9WcbRRRX6sfjo/8AhFfoZ/wT7/5JBf8A/YUl/wDQEr88h2Hc9q/Q7/gn7gfB69/7Ckv/AKAlfE8VP/Zfmj7zhX/e16M+px0paaGBo3CvyI/bh1JgUm4UFgBmgYzOBSk+9RNKEALHH1ryuT9p/wCFkF09vJ4005ZkcxsuW+8Dgjp61pTpVKt+SLlbsrnNVxFKjbnklfu0j1wdKCM1UtLqO9ginhYPFKodGHRgRkGreRWZunfVC0mBS0UFCYFLRRQAUUUUAFFFFAET9K/Ob/goB/yWbTv+wTH/AOjHr9GX6V+c3/BQD/ksun/9gmP/ANGPX1PDv++r0f6HxHFf+5P1R8y0UUV+0n4WIelfTX7AX/JZr7/sFP8A+hpXzKelfTX7AX/JZr7/ALBT/wDoaV4Ge/7jU9D6fIf98h6o/R4dKWkHSlr8MP6ECiiigAooooAKKKKAMjxF/wAgO9/64Sf+gmvxhlP72X3Y/wA6/Z7xF/yA73/rhJ/6Ca/GGUfvZfZj/Ov0PhL4p/I/LuMfsfP9BlFFFfqB+Sj3+6tfp1+xtNGP2dfCYEg4F1xn/p7mr8xTyoxWvaeLtd022jtbTWtQtbaPhIILqREUZycAEYySfzr5nOcslmVKNNT5bO+1+n/BPqcjzOOW1JVZR5rpq17dUz9kvtaf3xR9qT++K/HD/hPPE3/Qx6v/AOB0v/xVH/CeeJv+hj1f/wADpf8A4qvkf9VKv/Pxfd/wT7P/AFwp/wAj+8/Y77XH/wA9Fo+1J/fFfjj/AMJ54m/6GPV//A6X/wCKo/4TzxN/0Mer/wDgdL/8VR/qpV/5+L7v+CP/AFwp/wAj+8/Y/wC2J/z0Wj7ZH/z0Wvxw/wCE88Tf9DHq/wD4HS//ABVH/CeeJv8AoY9X/wDA6X/4ql/qpV/5+L7v+CH+uFP+R/efrx4tnjPhzVh5o5tJh1/2DX42feQHtitx/HfiaRSreIdUZSMEG8kII9PvViluMdvSvqMlyiWWc/NPm5rdLbHymdZzHM3FqPLy3633sR0UUV9afGj16Yr9T/2VJP8Aiwfg4A/8uZP1/ePX5YEEA11WmfFDxho1jDY6d4s1qwsYBtitra/ljjQegAbgV8tnmWVMxpxjTlazvr6WPqsizWnltaVSpFtNW09UfsH5q/3qPOH94V+Qn/C7PiD/ANDt4h/8Gc3/AMVR/wALs+IP/Q7eIf8AwZzf/FV8X/qtif5l+J97/rhh/wCV/gfr55y+o/OopZFwTxX5E/8AC6fiD/0OviH/AMGU3/xVA+NHj84z418Q9ev9pzf/ABVP/VfErXmX3Mn/AFsoT05H96L/AO0Ftb44+NzuGP7Vm4P1rz7I/vCv0y+BPwx8KeMvhP4Z1vX/AA3pmsaxfWKTXWoX1oks88hzlndhlj7mu9/4UN8O93/IkaCR/wBg6L/4mu+lxGsHH6vKDbhpfTpoefLhmeNf1mM0lPW1npfU/Izj+8KUAE/eH51+uf8AwoX4ef8AQk6H/wCC+L/4mhvgR8PgMjwToWf+vCL/AArX/WyH8j/Aj/U+f86+5nhP/BPLC/DjxF2P9qdP+2SV9XB9jcyCvz//AGwNSvPhL8Q9L0zwPe3HhDTrjTluJrXRZWtIpJPMcb2WMgFsADJ9K8Cuvi146vNpn8Z6/Lt6btSm/wDiq815NVzabxcJKMZ6pPddDujndLKILCzi5ShpdOyZ+vxuV/vCk+2IP4hX48t8TvGEisr+LNcdW6htRlIP/j1UZvGXiC4UCXXdSlA7PdyED8zWq4Uq9ai+7/gmb4xp9IP7/wDgH7GXWtWdhHvubqG3XqWkkVR+prk9a+NngTQF3aj4q0m1A7NeRlvyBJr8j5dRupzmW5ml/wB+Rm/maZsySTznrW9PhNfbm/krfqYVOMZ/8u4Jerufor48/bt+H3h2GWLRftniW9XIRbSIxw56cyNjA9wDXxR8X/jR4j+MviAahrUojtoMraWEJPk26nrjPJY92PP0rz0HA4p2c9BxX0+X5HhsC+eKvLu9fu6I+XzHPsTj48k5Wj2Wi+fcYeTRRRX0x8mPB4Ar7Z/4J8fDtobbXvGVxGFWciws2I6qvzSMD9do/A18lfD7wFqvxJ8Y6b4d0aNpLq8kAMm35YkH35G9Ao5/Sv1g+HHgrT/h34N0nw9pabLTT4REpPWQ9Wc+7HJ/Gvz/AImzCMaX1aD96W/kv+CfpHC2WyqVfrE17sdvNv8AyOwAxS0UV+Wn7EVZv9U30r8g/jD/AMlW8X/9hW5/9GNX6+Tf6pvpX5B/GH/kq3i//sK3P/oxq+94R/jVPRfmfm3GH8OHqzjaKKK/Vj8eJA23p1r3n4GftVX3wQ8LzaJa6DDqiSXTXJmlumjILADGAD6V4InU0mN3QVwYvCUcZT9lWjeJ6OExdXB1PaUZcsu//Dn2F/w8X1fv4OtR/wBvr/8AxNO/4eL6v/0J9p/4Gt/8TXx1RXi/6u4L+Rfe/wDM9v8A1ix//Px/cj7F/wCHi2rf9Cda/wDga3/xNN/4eLax28H2p+t6/wD8TXx5RWf+ruC/k/Fh/rFjv+fj+5H1J4p/b68X63pM9npmgWGkzSqVF55zzPGCMZUEABueCc49K+YhKXn3ty7uCx65ycn9eaiBwelSRY3pz/EP511rLsNgqMvYw5b7/wBM5nmWIxtaLrTbtsfsp4O/5FrTf+vaL/0AVtfxVjeDv+Rb03/r2i/9AFbP8VfiVX+JI/fcJ/Bj6ElFFFZnUFFFFABRRRQAUUUUARP0r85v+CgH/JZdP/7BMf8A6Mev0ZfpX5zf8FAP+Sy6f/2CY/8A0Y9fUcOf76vR/ofEcV/7k/VHzLRRRX7UfhYfwmvpn9gL/ks9/wD9gqT/ANDSvmb+E19M/sBf8lnv/wDsFSf+hpXz2e/7jU9D6XIf98h6o/R4dKWkHSlr8OP6GCiiigAooooAKKKKAMjxJ/yBb3/rhJ/6Ca/GGX/Wy+7N/Ov2e8Sf8gW9/wCuEn/oJr8Ypf8AXTezH+dfofCXxz+R+W8Y/Y+f6EdFFFfqB+TBRRRSGFFFFGhpyBRRRU8yFysKKKKOZCswoooqiQooopiCiiikMKKKKV0VYKcv8P1ptOTtWVWeh0Uk/aI/V/8AZg/5IN4J/wCwbHXqh6ivKv2Yf+SB+Cv+wdFXqr9RX8/4z/ean+J/mf0fl/8AutP/AAr8hx6U2X7lL/DTZTmM1xnoPY/PD/goP/yVnRf+wSv/AKNkr5ar6m/4KDf8lZ0T/sEr/wCjZK+Wa/bOH/8Acoen6n4Bn/8Avs/X9EFFFFfTHyoUUUUxBR0NHQ1veDfB+rePNetND0S3W41K5LeVC8ix7tqljy3HQGsqlSNKLnN2SOqnTlVkoQV2zC/irovA/gLXPiLr8GjeHbCXUL2U4IQfJEvdnboqj1Jr6j+Gn/BP6+uZIrrxrrUdtCDk6fpfzO3sZW4H4A19e+A/ht4c+HGkLp3h3SYNNter+WuXkOOrsfmY/Wvhcw4mpU04Yf3pd+i/zPvMs4Yq15KeI92Hbq/l0OA/Zz/Z4074H6G5dkv/ABDehftt+q/LgciOPPIQfqeTXuAAHNAAQdMUgGR7V+Y169TEVHVqu8mfrOGw1LCUo0qUbRRLRRRWJ2FWb/VN9K/IP4w/8lW8X/8AYVuf/RjV+vk3+qb6V+Qfxh/5Kt4v/wCwrc/+jGr73hH+NU9F+Z+bcYfw4erONooor9WPx4KKUc//AF6tWul3t9GXtrO5uEBwWiiZxn8AayqVo0tzphTlVdolSitH/hHtU/6Bd9/4DP8A4Uf8I7qf/QMvv/AZ/wDCub65Q/mR1/Ua/wDK/uM6itH/AIR3U/8AoGX3/gM/+FH/AAj2qc/8Sy+/8Bn/AMKf12h/MiPqVf8Alf3GcRipI/vp/vD+dPubG5ssC5tprYnoJomQ/qKZH99P94fzrLEVoVaMnE0w9GVOtFSP2X8Hf8i1pn/XtF/6AK2u9YnhD/kXNN/694v/AEAVt96/Aqvxs/orCfwY+g+iiiszrCiiigAooooAKKKKAIn6V+c3/BQD/ks2nf8AYJj/APRj1+jL9K/Ob/goB/yWXT/+wTH/AOjHr6jhz/fV6P8AQ+J4r/3J+qPmWiiiv2o/Cg/hNfTX7AH/ACWi+/7Bcn/oaV8y/wAJr6a/YA/5LRff9guT/wBDSvns9/3Gp6H0+Q/75T/xI/R0dKWkHSlr8OP6ECiiigAooooAKKKKAMfxJ/yBb3/rg/8A6Ca/GOX/AFs/+8f51+zniT/kC3v/AFwf/wBBNfjHL/rZ/wDeP86/ReEfin8j8t4w2h8/0I6KKK/Tj8mHb/kxX2p+z1+yZ4G+KHwk0LxJrMV//ad6s/nNbXRjjbZPIikLjjhFr4qPJ4r9Pv2Mx5n7OPhT/t7/APSqavh+KMTVw9GEqUnF3W3oz7zhfC0cViJQqxUlZuz73Rz3/DBnw0/546p/4Gf/AFqT/hg34Z/88dV/8Df/AK1fS+P85oyfT9a/Nv7Uxn/PyX3n6j/YuD/59r7j5p/4YL+Gf/PPVP8AwL/+xpv/AAwX8NP+eWq/+Bn/ANavpmin/aeM/wCfj+8f9i4P/n2vuPmf/hgv4af88tW/8Df/AK1H/DBfwz/55ar/AOBv/wBavpiij+0sV/z8f3h/YuD/AJF9x8t69+w78NNM0a9uo4dU8yCB5FzfN1VSR29q/PLcWC7hz1r9lPGKiPwvqo/6dZf/AEA1+NfX8q+94WxVbEOp7abla1rn5xxRg6GElBUYKN072+RHRRRX6GfnA/kV9v8AwM/ZC8CfET4X+H9f1WLUBqF9b+ZOYbwqpYOwyBjjgCviFelfqh+yjGB8APBh/wCnQ/8Aox6+F4nxNXDUoSpScW309GfecL4Sji68oVoKSSvr6o4v/hgv4Y/889V/8DP/ALGmf8MF/DP/AJ46r/4Gf/Wr6Ywf71G0+tfnH9p4z/n4/vP1P+xsF/z7X3HzP/wwX8M/+eOrf+Bv/wBag/sH/DVVwItV69Ptv/1q+mKZJ0prMsV/z8f3kyyjBpfw19x+cfi79o3x78FPFWreBfDV7ZQaDoNy9hZR3NqJZFiU8BnPLH3rI/4bf+LH/QS07j/pwT/GuE/aGz/wu7xz/wBhWb+defFvm9q/VMHlmDr0IVKlNOTSbdlq2tWfkOLzXFUK86VOo1GLaSu9Enoj3z/huH4sf9BHT/8AwCT/ABpf+G4PiwOup6b7f6Cn+NeA7R604LzXb/YuC/kj9yOH+2sX/wA/Jfez7U+D3gKy/bE0u+8U/ESe5n1TTp/7OgbTnFsnlBQ/zKAcnLnmvQ1/YD+GLZO7W8f9f/8A9jWD/wAE7/8Akm/iUY3H+1v/AGklfWCpyWIIJr8tzHF18Li6lGjNxjF6JaJLyP1rK8BhsXhYVq8FKUldtq7b82fN5/YC+GJ6Nrf43/8A9jXjX7Tf7I+i/DDwSniPwkb+SOzlC38V1P5pETYCyLwMbWwD7N7V99EbRWXrOj2uv6Pe6dewpc2d3E0E0T/ddGGGB+oJrmw2b4ulWhUlUbSeqb3R04vIsJXoThTppSa0aWz6H4yKxU0m35M13Pxm+Gl18JviDq/hu4VzDBIXs5mH+ut2OY2/Lg+4NcJX7fg60a9KNWLvF6o/C8TRnh6kqU1aUXZ/IK09A1y78M65Yaxp05gvrGdJ4JFP3WU5H4HofrWZSqcGqrwVSLjJXTMqVR05KUd0frv8HPiNa/FD4e6T4itCifaov30O7JhlHDofo2fwxXdkZNfnn+wv8Xz4Y8aS+Db+fbputky2Yc8R3SjoP99Rj6qK/QlTgV+FZphHgsVKn9nden/AP3/JccsbhIT+0tH6r/Mn6ilooryj6EKQ9KWkPSgCtN/qm+lfkH8Yf+SreL/+wrc/+jGr9fJv9U30r8g/jD/yVbxf/wBhW5/9GNX3vCf8ap6L8z824w/hw9WcbRRRX6sfjo4dBX6E/sBwrJ8Ir/coP/E0l7Z/gSvz3/hFfoZ/wT7P/Fob/wD7Csv/AKAlfFcUaYX5o+44YipYuN+zPpv+z4f+ea/98il+wRf881/IVb4o4r8l55dz9q9hS7FP+z4/+eY/IUGwi/uL+Qq5xRxS9pIf1el2Oc17wfpfiHTLixvdPt7u2nRo5I5o1YFSMHqK+MJ/+Cd+um9le38WWCWxl3Ro1o+4LngE56gcV937vbmmuOPauyhmGIw6apysnv1POxGVYXEOLnDVbW0KGhWB0nSLS0Zgxt4UiLAYB2qBn9K1etNozgE1wt8zuetGPIlFD6KKKRYUUUUAFFFFABRRRQBE1fnN/wAFAP8Aksun/wDYJj/9GPX6MtX5zft/DPxn07/sEx/+jHr6nh3/AH1ej/Q+J4r/ANyfqj5looor9pPwoP4TX01+wB/yWi+/7Bcn/oaV8y/wmvpr9gD/AJLRff8AYLk/9DSvns9/3Gp6H0+Q/wC+U/8AEj9HR0paQdKWvw4/oQKKKKACiiigAooooAyPE/8AyAb/AP695P8A0E1+MUv+tn/3j/Ov2e8R/wDIDvf+uEn/AKCa/GCU/vZfdj/Ov0PhL45/I/LOMvsfP9BlFFFfqB+Th2r9QP2MP+TdfCf/AG9f+lM1fl/2r9QP2MP+TdfCf/b1/wClM1fA8W/7vD/EvyZ+i8If7y/R/oe8UUUV+VH7MFFFFABRRRQBgeMf+RY1T/r2k/8AQDX40HoPpX7L+MP+RY1X/r2k/wDQDX40N0H0r9G4S3n8j8q4x+OHo/0G0UUV+mn5SOXsa/VL9k//AJIH4P8A+vQ/+jHr8rV7Cv1S/ZP/AOSB+D/+vQ/+jHr894t/hQ9f0P0fg7/eJ+h7JRRRX5cfsgh6VFP0qU9Kin6U1uZz2PyR/aF/5Lj44/7Cs38688HQ16H+0L/yXPxx/wBhSb+deeDoa/fsq/3an/hX5H84Zn/vdT/E/wAxKBwRRQOtemeStz79/wCCd3/JOvEP/YV/9pJX1uvSvkn/AIJ3/wDJO/EP/YU/9pJX1svSvwfOf9+qev6I/ojIf9yp+hJSUtFeKfQnyt+258G28a+Bl8VWEW/V9BVnkCLzLanlx/wH7w/4F61+eRHGe3rX7SX9nHeWssEyLJDKpR0YZDKRgg/hX5VftC/CmT4RfEvUdIRGGlzn7XpzkHBgYn5c+qnKn6V+kcMZjeLwtR6rWPp1R+UcU5ZyTWKprR6S9ejPLqKKK/Sz8sLen38+l39teWszwXVtKs0UsZw0bKQVYe4IBr9XvgJ8UoPi98NtK19MLeMnkXsSn/V3CcOPofvD2YV+TJTmvov9iv4w/wDCv/iP/wAI/fz7NH17bD85+WO5H+rb23ZKn6rXxXEmXfWKHtYL3o6r06r9T7vhnM3hcQqU37ktH5Poz9KqKjEmePWpK/IT9vCiiigCvP8Ac/CvyB+MP/JVvF//AGFbn/0Y1fr9P9z8K/ID4w8fFfxgP+orc/8Aoxq+64V/jT9F+Z+bcYfw4er/ACOOooor9ZPx0f8Awiv0O/4J+f8AJIb/AP7Ckv8A6Alfnj/CK/Qz/gn3/wAkgv8A/sKy/wDoCV8TxT/unzR95wt/vq9GfVA6UtIOlLX5Eft4UUUUAFFFFABRRRQAUVG0mAT6Uhkwc5/CgnmRLRTEfeM+1PoKCiiigAooooAhk+6K/Of/AIKAf8lnsf8AsEx/+jHr9GJPuivzn/4KAf8AJZ7H/sEx/wDox6+r4b/35ej/AEPiuKv9yfqj5looor9nPwoP4TX01+wB/wAlovv+wXJ/6GlfMv8ACa+mv2AP+S0X3/YLk/8AQ0r57Pf9xqeh9NkP++U/8SP0dHSlpB0pa/Dj+hAooooAKKKKACiiigDJ8R/8gO9/64Sf+gmvxgm/1sn++386/Z/xH/yBL3/rhJ/6Ca/GCb/Wyf77fzr9D4S+Op8j8s4y/wCXfz/QZRRRX6gflAdq/T/9jD/k3Xwn/wBvX/pTNX5gdq/T/wDYw/5Nz8J/S6/9KZq+A4s/3eHqvyP0PhH/AHp+j/Q95ooor8rP2cKKKKACiiigDB8Y/wDIs6p/16yf+gGvxnboPpX7MeMP+RZ1T/r1k/8AQDX4znoPpX6Nwl8U/kflfGPxQ9H+g2iiiv00/KBw6V+qX7J//JA/B/8A16H/ANGPX5WDNfqn+yf/AMkD8H/9eh/9GPX53xZ/Ch6/ofpXB/8AHl6HslFFFfmB+wjWqOfoakao5+hprczqfCfkj+0L/wAlx8b/APYVm/nXng6GvQ/2hf8AkuPjf/sKzfzrzwdDX79lX+7U/wDCvyP5wzP/AHqp/if5iUq9aSgda9M8lbn37/wTuOfh34i/7Cv/ALSSvrdelfI//BO3/knPiH/sK/8AtJK+uF6V+D5z/v1T1/RH9EZD/uVP0JKKKK8U+hK0n8XHavn/APbC+EK/En4YT3tlAJNa0NWu7TaMtJHgGWL8VXI91FfQm33xTJow0Z4BHpiujDYieFrQrQ3i7/8AAPPxeFhjKM6U1pJW/wCCfikQMD3pmTXuP7WHwi/4VR8TriSyh2aJrJa9syo+WNif3kX/AAFjkezCvEV/1bV+84DFQxdCNWD0krn8847CzwdedKS1i7DKekrxOjoxR0O5WU4II5yPfgUyiu6cPaR1OOlN03dH6m/sxfF1Piz8MdPvZZQ2sWOLPUkzz5qjh/oww2fc17Pwwr8w/wBkP4uD4X/FK3tbyfy9F1sCyuS33Ukz+6kP0YkE+jn0r9No334wfrzX4bnWA+o4qUUvdlqv8vkfveQZj9ewkXJ+9HR/o/mWqKKK8I+nK0/+rP0r8gfjH/yVfxh/2Frn/wBGNX6/XH+qP0r8gvjD/wAlW8X/APYVuf8A0Y1fdcJ/xp+iPzfjD+FD1f6HG0UUV+sn44Sdv8a+zf2PPjx4G+GHwyvNL8Sa5FpuoSajJOIHjdjsKqAflB9DXxcDinMWb5s15GYYCnmVH2NRtK6enke1lmY1MtrKtTSbs1r5n6kf8NhfCf8A6G6D/vzL/wDE07/hsD4Uf9DdB/35l/8Aia/LPJoya+Y/1Uw/88vwPrv9b8R/IvxP1K/4bC+Ew/5m+3/78y//ABNA/bC+Ex/5m+3/AO/Mv/xNfltzSZPqaX+qVD+Z/gH+t+I/kX4n6l/8Nf8Awn/6G6D/AL9S/wDxNJ/w2D8J/wDoboP+/Mv/AMTX5a5NGTR/qnR/nf4B/rfiP5F+J+pf/DYPwo/6G6D/AL8y/wDxNH/DYPwn/wChug/78y//ABNflpk0ZNH+qmH/AJ3/AF8g/wBb8R/KvxP0M+MH7aHge28E6vaeFNZm1HWrq0kitGtoHRYnZcBy7AAbc5x14r5F+GnxS8aXnxF8K21x4u1qeGTU7eOSN7+Qq6mRQQQTyMV5lhdnXmuk+FP/ACU/wl/2Fbb/ANGLXaslw+Bw9RJXum7uze3ocP8AbmJx+Kpyk+VJpWV0tz9hrYAR8VP/AA1Bb/6v8Kn/AIa/IJbn7ZR/hodRRRUmoUUUUARP0r85v2//APksmn/9gmP/ANGPX6Mv0r85P+CgH/JZtP8A+wTH/wCjHr6nhz/fl6P9D4jiv/cn6o+Z6KKK/aT8LD+E19NfsA/8lnvv+wXJ/wChpXzL/Ca+mv2Af+Sz33/YLk/9DSvnc9/3Kp6H0+Q/75T/AMSP0dHSlpB0pa/Dz+hAooooAKKKKACiiigDF19gui6gCc5t5OP+AmvxmlBSR8jqzfzr2Hxr+1n8SvG1pNZT60um2cqlHj02FYS6nggty2Me9eOc45z+Pev1vh/LauAU/bNXlbbyPxLiDM4ZjKKop2jffrewyijBowa+154nw/JIlHIGa/Tb9jSRX/Z38LBHUlftYYA9D9qlOD+Y/OvzEwa9G+G3x28bfCqB7fw5rLQWTuZHsbiJZYSxGCQpHBwB0Pavls9wM8woKNFpNO+vpY+qyDGxy3EupVTcWradL21P1tyOKByeK81+APjjUPiL8JfD/iHVvK/tK9jdpjCuxMrIy8LnjpXpXRa/GqlOVKcqc94tp/I/dKNWNanGpDaSTXoyWiiipNwpMgClqjfytDazSrjKIzD8AaaXM7ESlyq5keM7qOy8KazLNIqRrZzMzMcAAIcmvxuPQH15Ga9d8f8A7UXxB+JGn3GmalrC2mmTqY5rbT4RCJVPUMR8xB7jNeSegx07V+scPYCeChKVVq8rbeR+LcR5jHHVEqadoX363sR0UEEdqK+25onw3IyYHctfqP8AsmzpP+z94OKOGC2rIRnoRK4Ir8sq9J+HXx88cfCy3az8PayYtOZt/wBhuYlmhDHqVUjjPsetfK59gJZjQjGi0pJ3122sfV8P42OWYhzqxbjJW06apn605WlB9K83+AnjTUPiF8KPDviHVhENQv4Gkn8ldqbg7LwO3CivSeAMivxypCVKcqc94tp/I/c6NWNanGpDaSTXoxgX86hmbAzkZzUjyY6V8UftdftFeNvh78RJfC/h+/h0vT3sYpzcJAGnDOW3YY5x0HauzA4Opjq3sqVr2vr2R5+ZY6GCoe0mm1e2m9z5q/aAmjuPjZ43dGDp/asw3A57156zbqlubmW8uZJ55HmmlYvJI5yzsTkkn1JqOv3XCQ9jRhTvskvuR/P2Ln7atOolu2/vY2gdaMGlA9q7edHIoM++f+CeNzGfh94mg3gypqgdlzyA0S4/kfyr6yjYg+tfkJ8Oviv4o+FOoTXvhvVZLCSYATRFQ8UwHTch4PfnrX6P/su/EzWfix8LbbXdeaBtQa6mgZrePy1KocD5exr8c4gy+rRryxN04Sa9Vp/wD9n4dzGnXoQw9mpxXyaue0UUUV8kfeBTWOBTqZISF4oA8S/aj+FUXxP+FuppFEr6rpqG9sWxlt6AkoP95cj8RX5dMAM9vrX1v+01+05498LfErxL4R0jULew0y3ZYkeG3UzbWjVj87dD8x5r5I3bmycn61+t8N062Go2rNcsrOPldH4lxLUo4jE/uU+aN1LzaYyijBor7bnR8R7OQ9GYOGVijA5DKeQfUV+nv7K3xli+Lnw2s2up1fX9LVbTUEJ+ZmAwsv0cc59Qa/MINjHFdH4H8f6/8ONbj1fw9qUmn3yrsJQArIv9x1PDL04/KvmM5yxZlSsmlOOqb/I+nyLM5ZbW55K8JaNfr8j9jshl4OaTOFz0rxv9lb4na18VvhbDrevGA6gbqaBjBH5alUIA+Xt1r0HxzrE/h/whrOpWu37TZ2U1xHvGV3KhIz69K/GqtCdOs6MviTt5XP3CliqdWgq8fhav52Nh2C+YWPGPWvyE+LNzHd/FDxZNEweKTVbllb1HmNXceK/2uPih4utHt5tfXT4JUIZdPt1hJBHI3Dn9a8dd2kZmbJZjkk9Sa/UOH8uqYGUqlWSvJJWR+ScQ5pHHRjTpJ2i3q/MZRRg0V95c+D9nMKKKMGnzoXs2FFGDRg0c6DkkFFGDRg0c6DkkFFGDRg0c6DkkFFGDQBnPtU8yD2cgHWup+FX/ACVDwj/2Fbb/ANGLXLgGuo+FR2/E/wAJE/8AQVtv/Ri1w46S+rz9H+R6eBi/rFP1X5n7D23+rX6VOelQW/8Aq1+lTnpX8/y3P6NpfChaKKKk1CiiigCvMeBmvzk/b4mST4z2ah1Z00mLcAfu5kcjNfUf7XPxZ8QfB/wJp2p+HHgjvbq+W1Z7iPzAqlGPAPfIFfnL4v8AGOs+PNduNb1+/k1LVLgjzJ5ABwOAoA4AA6AV93wxgajq/WW1y2a87n5vxVjqfsvqyT57p+VjBoowR2owa/VedH5H7OY8j5K+lf2BXVPjPegkAnSpcAnr86V80fUZrV8L+J9W8I63b6vot7Np+pQHMdxC2GGeoPYg+hry8wofXMNOlF2clZHq5bXWDxMKk1dRdz9mkYHqRmpMcc18pfsd/H3xf8W9T16w8ST2l0unwxSRTQQCJyWJB3Y4PT2r6uFfheJwtTC1XSqWuux+/YHGU8ZRjWp3s+4+iiiuc9EKKKKACiiigD57/wCGIvhT/wBAK5/8Dpf/AIqj/hiP4V/9AO4/8Dpf8a+gef8AIpOfb8q7/wC0cV/z8f3s8b+ysJ/z7X3I+fv+GH/hX/0Bbn/wNl/xo/4Yf+Ff/QFuf/A2X/GvoHB9KMH0p/2jiv8An4/vYf2Tg/8An2vuPnz/AIYh+Ff/AEBLn/wNl/xp3/DEPwq/6AVx/wCBsv8AjX0Dg+n60YPp+tL+0cV/z8f3sf8AZOE/kX3I5nwN4K0z4e+GrHQdGiaDTrNSsUbOXIBYseTyeSa6boKQjYAewoL4zXDJylJyk7tnqQhGnFQgrJaIlopKWkaCAYqGaBZ43jflXUqR7VPSE4oFufPp/Yi+FX/QFuf/AAOl/wAaZ/wxB8K/+gJc/wDgdL/jX0HtNJ83pXesfiV9t/ezyXleFlq4L7kfP5/Yg+FJ/wCYJcf+B0v+NJ/ww/8ACn/oC3P/AIHS/wCNfQVFP+0cV/z8l97F/ZWD/wCfa+5Hz7/ww/8ACv8A6Atz/wCBsv8AjS/8MQfCz/oC3H/gbL/jX0Bk+lHNL+0sV/z8l97D+ycH/IvuOZ8DeDNO8AeG7DQdIiMGm2SGOGN2LsoJLH5j15JrpRhRQRtwewpN3J9a4ZNyk5Sd2z1IQjCKhFWS0QhBOMEcdc15P8RP2Z/APxQ8RnXPEWmz3Oo+SkHmR3TxjYucDCn3NetEZWkUcYxTo150Zc1NuL7rQzrUKdeHJUipLs1dHgH/AAw/8KP+gNcf+B0v+NL/AMMP/Cf/AKAlx/4Gy/419AYoxXb/AGliv+fkvvZ5/wDZOE/59x+4+fv+GH/hV/0BLn/wOl/xo/4Yf+FX/QEuf/A6X/GvoKin/aOK/wCfkvvYv7Kwf/Ptfcj59H7EPwoYcaNc/wDgbL/jXqPw3+G+ifC3w4mh+H7ZrXTkleVY3laQ7mOW5bmuv5X2pWGe+KwrYuvXjy1JuS7NnRQwOHoS5qcFF90rElFFFcx6IU1xuUgU6igDxLxx+yx8PvH/AIjvdd1jSp59RvGVppEupEBIULnAOBwBWO37EHwpx/yBJ/8AwNl/xr6AIBPoajHzDk5rthjMRTioxm0l5s8qeW4WpJznBNvd2R4J/wAMQfCv/oCXP/gdL/jSf8MQfCr/AKAdz/4Gy/419A4PpS8/3ar+0cV/z8f3sj+ycH/IvuR8/f8ADD/wq/6Atz/4HS/40v8AwxB8Kv8AoC3Gf+v6X/GvoD5vSj5vSj+0cV/z8f3sP7Kwf/PtfcjkPhx8NdD+FXhxdE0GB7bT1keUK8rSHc3U5NbGs6Xb69pt1YXib7a6heCVQSCUYYYZHTitMpuP+zTgg7dK4ZVJym5yd29b9bnoRpQjTVOMbRWlulj5+H7D/wAK+M6LcEjj/j+l/wAaX/hh/wCFP/QEuP8AwMl/xr6C3GjcfT9a7f7QxX/Px/ezz/7Jwf8Az7X3Hz5/wxB8Kv8AoCXP/gdL/jR/wxB8Kv8AoCXH/gdL/jX0Hs9qNntVf2niv+fkvvYv7Iwf/Ptfcj59/wCGIPhX/wBAS5/8DZf8aP8AhiD4V/8AQEuf/A2X/GvoPBowaX9pYr/n5L72H9kYP/n2vuR8+f8ADEPws/6Atz/4Gy/40f8ADEPwr/6Alz/4Gy/419A4PrRg+tH9pYr/AJ+S+9h/ZGD/AOfa+5Hz9/wxD8K/+gJc/wDgbL/jR/wxD8K/+gJc/wDgbL/jX0Dg+tGD60f2liv+fkvvYf2Rg/8An2vuR8/f8MQ/Cz/oC3P/AIGy/wCNH/DEPws/6Atz/wCBsv8AjX0Bg0uD60f2liv+fkvvYv7IwX/Ptfcj5+/4Yf8AhX/0A7n/AMDpf8ajk/Ya+FkjZ/sq9X2XUJcfzr6FwfWjB9af9p4v/n5L72V/ZOD/AJF9yPnf/hhb4XD/AJht/wD+DCX/ABq5of7GHwy0HWLHU7XTr1buzmS4iZr6RgHU5BIzzyK9820AA0nmGJkrOo7erHHKsLB3VNfchUXZmn0UVwHrhRRRQAUUUUAcF8TfhP4e+Lui2+meJLV7u0gnFwiRzNGQ4BAOV+przg/sRfCgddGufb/Tpf8AGvfyPl6Uh6dK66OMr0Y8tObiuydjzq2Aw9eXPVgpPu1dnz//AMMQfCv/AKAlz/4HS/40v/DEHwq/6Adz/wCBsv8AjX0DzS4Na/2liv8An5L72Yf2Tg/5F9yPn3/hh/4Uf9AO4/8AA2X/ABpf+GH/AIVDpolwP+32X/GvoGij+0cV/wA/Jfexf2Rg/wDn3H7keZ/C34CeDvhBeX914YsJbSa+RUmMlw8u4KSRwx4616Tng8Uh+Xtmn7uK4Z1Z1ZuU22+7PSpUKdCChTioxXRKyJKKKKk3CiiigAooooAKKKKACiiigAooooAKKKKACiiigAooooAKKKKACiiigAooooAKKKKACiiigAooooAKKKKACiiigAooooAKKKKACkwKWigAooooAKKKKACiiigAooooAKKKKACiiigAooooAKKKKACiiigAooooAKKKKACiiigAooooAKKKKACiiigAooooAKKKKAEwKMClooAKKKKACiiigAooooAKKKKACiiigAooooAKKKKACiiigAooooAKKKKACiiigAooooAKKKKAGtzivyG/ZY/aE+JfiT/go5a+ENV8ca3qXhg6xrMJ0u5uS0BSO1umRSvorKpH+6K/Xo9K/n78H6r8RNF/bo1m++FVhHqfj2HW9WOnWsyK6vmOcS8MQDiIyHrTQH9AanA5r44/4KlfETxP8M/2aINY8J65feHtU/t+1hN3YSmOQoUlJXI7EgfkK8LPxb/4KHH/AJkSw/8AAC2/+OV4P+2b46/aw8Q/CBLb4z+GLXSPCA1OCQXMNrDG32kB/LGUcnoX7UgPtz9gj4keKvG/7EGteJfEOv6hrOvRnVCmoXkxkmXZGSmGPoelfAv7LHiD9pT9q/xXqfh3wz8Y9X02702y+2yPqOoyhGTeEwNoJzlq+1/+CbX/ACjw13/uMf8Aos1+dv7D3xp+I3wS8fa7qvw28EN461S604W1xZrBLN5MXmK2/EfPUAZqgPtT/hif9s3/AKL5/wCVO4/+Ir279kr9nj9oH4WfEq61f4o/E/8A4TDw+9g8Edj9slm2zFgVfa6gcAHmvDf+Hg/7Vv8A0bxJ/wCCy9r6P/Yy/aN+Lvxz1fxLb/Ez4bP4EtdPgiks5Tazw/aGZiGH7zrgYPFSB9GeNfF2neA/CeseItXmFvpml2sl5cSscYRFyfxPSvwl8V/tYftBfEKTxr8R9I8aeINM8LW2qoksVjdtHBY+ezm3jC9AMIR+FfdH/BX79oI+DfhdpHww0y5ZdV8Ut9qv1jb5ksY24Bx2eQY9wjVtfsv/ALHljd/8E/NU8EavFDa6947sZNVlklIDQzsA1mT1+5tjJ+p9aAPov9kH47Q/tF/AXwv4z3L/AGrLD9l1WFMDZeR/LLx2DH5wPRx6V8+/8Fbfir4v+E/wh8E33hDxHqPhy9utdaGefT5jE0kf2eQ7SR2yAcV8x/8ABJf42XXwr+Nmv/CTxE7WdtrzusVvOceRqUGVZPqyqy49VWvcf+C2fPwR+H/t4if/ANJpKfUD6P8A+Cf3i/W/Hn7KHgrXPEWqXWs6xdLcGa8vJN8smJ3Ay3fgCt/9rH4c/ET4m/Cv+xfhj4oPhLxP9thmGo+e8I8pc713KCeeOK4j/gmR/wAmV/D7/cuf/SiSvqakB+TnxY/Zx/a4+D/w28SeNtX+Ostxp2hWb308NrqU5kkVf4VygGee/FeVfsp2n7T37Wlv4hl8L/GfUtMGjNEJhqWoyjeXzjbtU/3a/UD9u3/kz34tf9gGf+lfFf8AwRD/AOPH4o/9dbP+T0Aew/Af4BftEfBrVfF3iP4k/FM+KtFXwxfRW9pHeyyNDd4R45QGUDKhH5968P8A+CT3x3+IfxT+M/iaw8XeNNY8RWVvoolittQumlRG81RuAPfHGfev02+JJx8OvFR6Y0q6/wDRLV+Cv7EPiL41+GfHutT/AAR0eHWfEMmnhLuOeGOQJBvBzh2AHOKAP6Dsivzl/wCCvHxi8bfCa0+HL+DvFWp+GmvJLtbj+zpzF5oATG7HXGT+dc5/wtz/AIKHf9CJY/8Agvtv/jlfK37dXi79onxRaeEV+O3h+30WGF5zpjQW8UfmMQu/Oxj/ALPXFNAfr5+xt4h1Pxd+y38M9a1q/n1TVb3RoZrm8unLySuc5Ziep969rrwf9hL/AJM9+Ev/AGAYP617xSA/HX/gol8e/il4M/bAvPC/hLx7rWgadPa2KQ2lpdtHCjyKBnaOnJya9NH7Fn7ZZQMPj4CCNw/4mdx/8RXzl/wVE1P+xv26Lm/8szfZLXTZ/LBwW2qGwD74xX0ov/BaCziCIPgxrBCqAD/aoHb08igDxn4+n9rz9i+TRvEuvfE681nRLu58iO7gvDdweaFLCOWKRRjIBI7HHXNfXdn+1Nrnxq/4Jz+LviTZTy+HvFVnp1xbz3Gnts8q6iZQZIu4DAggds4r4e/a9/b7uv2xtN8O+BLfw/b+AdFTUUuLq61a9aUeZgqpkZUGyMbiTgE19s+IPgfpv7Pn/BMPxj4U0/Votf36HLqFxqls26C5lmZGLxf9M8bQvqBnvVAfGf7KVn+07+1zb+Ip/C/xn1LTBobQpONS1GUF/NDkbdqn+4ete+f8MT/tm/8ARfR/4M7j/wCIr5P/AGFP2hfiz8C7HxfH8M/hy3jtNRktmvXW2mm+zFBJsB8vpnc3X0r6rH/BQb9q3A/4x3k/8Fl7QB7r+zh4C+LX7Lug/EXxd8bviIfGmjW+nR3Vsq3ckxt/J8xpcBwACwKDj0r5B0H9qT9qH9uz4j6xovwq1CPwdolqPtDJZyLbrZwFiEM05BdnbnhRyRwABmvtP9n7xl46/bA+C/xC0L4ueCZfARuy2lRQLbSwtJDJDkyAS8khj244xXwroX7Lf7Vn7C/j7UtZ+G+nN4k02dfIe50iNbuK8hUkr5tufnUjr04ycE0ID0rxT+zh+3F8NdIm17R/itL4na0QzyWNtqTPK4UZO1JU2uevGcntmu//AOCev/BQnX/jt4yf4cfEiG2HigwSS6bqdvF5JuzGC0sMsfQOFBYEYztbI4ry6X/gqL+0H8OkVfHHwchjRMCae5sLuzzzzgnKivcf2P8A9ur4PfHvx7ZaJ/wgOn+APHs+9rGX7LA0d2+07linVVZZCu75SORnk9KkD5Y/bM+OHxet/wBuDxD4E8I/ELWtAs7u/srK0tobxkghaSKIZwOgy2Tj1r2P/hif9sz/AKL4P/Bncf8AxFfLn7c+sah4d/4KIeINU0mw/tPVLPVNPuLWzCkmeVYoiqYHJycDivp8/wDBQX9q0HH/AAzvJ/4LL2gDR8Pfsa/tgWOv6Zc3/wAdBdWMF1FJcQ/2ncHzI1cFl+53AIr9Jicdsg9K/Pf4Pftt/tJeNvin4U0HxJ8Dn0LQdS1GG2vdROn3afZoWbDvluBgZOTxxX1p+038arP9n34H+KvGtzIgnsbZksYm/wCWt0/yxIB3+Yg/QGgD87f27/2ovib47/ausfhV8HvEGp6fJpC/2e6aRcGM3d6w8yYtjtGq7fba9eqf8Eqv2stf+Ktv4n+H/jrXbrWvEmnv/aFhdahIXmktyQsseTydjYI9A1eRf8EivhXc+Ovix4w+MniJvtL2G+1tbiduZL24O6aQZ7qhI/7aV5n8bo7z9hb/AIKEHxRpEbRaFLfrrEMUZ+WayuCRcRcehMg9sCrA/Xz9oHVrzQvgd8QdS0+5ls7+00K9nguIWw8UiwsVZT2IIBr8ff2Vbz9pj9rLVte07wv8ZtV02XR7eO4mbUtRlAYOxUBdoPPFfrP8etbsfEv7LvjzV9NnW50+/wDCt3d286n5ZI3tmZSPqCK/Gb9hL9r+H9knXvFWpzeELzxb/bFrFbiO0uvJ8na5bLEo2c5qAPrq4/Ys/bNjhkaL47rLIFJVDqtwoY+mdnFeXfs8/ttfGv4HftIWXwu+LesT+ILKTV00bUIdRYSzWkkjBElimHJALKcHIKntXq1x/wAFqLNIJH/4U7qqDacPJqy7Qff9wOPxrwj9k/wlF+3J+2le/EXxVrOkaLJbakmut4cSZvtN2ItpjjhUj5kXam9s5xnigD74/bp/bmsf2TNGstL0uyh1vxxq0TSWlpO2IbaIHBmmxyRnICjGcHnivlT4feF/22v2r9Gg8XjxzJ4J8PXymS08yb7CsyHkNHDGpbYezMRkevWvD/2zhL8Qf+Ckl7oniDL6c+u6ZpQSTODanyRt+h3N+dfuNY2cGnWsNpaxLBbQIsUcUYwqKBgKB6AYoA/Jn4l6r+2r+xfp58U6z4r/AOEx8JwyKs9y0g1C3iBOAJlZVeME8bhxkgZya+4f2M/2wtE/az8DT3kcC6R4r0rZHqukrJuVCw+WWM9TGxBx3HQ17h418K6V458L6t4f123S70XVLWSzu4JOjxOpDDPbg5z2xXjH7Pv7IHwl/Z88VXWtfD1bmHUbu0+yzq+qG4WSPIOSmeoIHPvQB8DaV+0L8TH/AOCm0fg1/HGtt4X/AOE3az/sk3bfZ/I3n93s6bcdq/YLIr8CfilfeL9K/wCCiviW88A2sd74zh8YzNpVtKFZZLjedqkMQDn3Ir65Pxc/4KHH/mRLDr/0D7b/AOOU2B9Pf8FGPGuvfD/9lHxRrnhnWLvQ9Xt57QRXtlIY5VBmUEBh6ivPP+CUHxN8WfFP4IeJtS8X+INQ8RX8GuNDFPqMxldE8pDtBPbJNfI/7VfxB/bE1/4I67Z/Fjwnaad4Hd4TeXMdpBGyESDZgq5P3sdq+kv+CLX/ACbz4r/7GBv/AETHSA/QgdKRmCKSe3NKOleXftA/Hjwv+zh8NNR8aeKriSOytyIoLaAAz3c7fcijB6k4PJ4ABJ4FAH50T/tD/HL9tb9qDxB8N/AXjpPhh4d0qW6EIh+WVooHKFnK/PI7HnaCAPwrQ+G37Q3xr/ZZ/bG0n4MfEPxp/wALJ0bVLi2t3mYGSWIXCjy5IyRvVlJGUORj8DXzzdeEvir8cPG3iv8AaJ+C/wAPdS8E6TYzvqAl0673SSTA/vmgBAMh5LOqAjr9K9p/4Jcw/C74g/FjUPE/jrWdQ1j44RzSTWUWvTZjkGOZoCeXmVcghuVHKj0sD9c04OOtFeF/Cn9r74d/Gf4p+J/h94aur6517w+8ouma1P2Z0jcIzpKMrjccAHBPPFFQB7vRRRQAUUUUAFFFFABRRRQAUUUUAFFFFABRRRQAUUUUAFFFFABRRRQAh6ivxA/Y7IP/AAVTtQR/zHNd7Z/5dLyv2+Zd3fFeWeHv2ZvhZ4R8fDxno3gjSNO8VCWWcatBCROHkVlkbdn+IOwP1oA9TXJHPWvhj/gsUP8AjEu2J/6GOz5/4BNX3Qq7RgVyXxG+GHhX4uaEuieL9Cs/EWkLMtwLO+TdGJVztbHqMn86APjH/gmyf+NeOu/9xj/0Wa+Fv+Cbn7Sngj9mP4m+Jtc8cXV7bWF/pAs4DZWpnYyearYIB4GATmv2x8HfCnwj8O/CMvhbw1oFno3h2XzN+nWqbYm8wYfjPfvXnY/YV+AAAH/CqPDnHH/Hsf8AGncDyP8A4e7fs8/9BXX/APwTv/jXdfBv/goJ8Hvjz4qn8P8AhfVdSF/b2U2oSvf2DQRJDEMuxYnAwOa6P/hhX4Af9Eo8Of8AgMf8a1PDX7I3wd8HvqD6J8PNF0t9Qs5NPumtoSpmt5BiSNufusOCKQH4+6jp2u/8FIP22tTTT7t7LSb+aQRXbJvGn6XbjajbeOSMHHGWkNfVA/4IzXfGPjJqIUDAAsjwO3/LSvvH4Z/s8fDb4OX91feCfB2leGL27iEE82nw7HkjB3BScnjIB/CvSxwKdwPwQ/at/Zh8T/sG/E7wdrNh4hl1qGdhqFhrQiMLLdROC8bDJ5+6c55DH3r6X/4KcfFjT/jl+xr8GPG+luDBq+qieRB/yxmFrIJYz7q4YfhX6RfEn4PeDPjDpdtp3jXw3YeJrG1m+0QQahHvWN8Y3D3xxXMXH7Kfwjv/AATZeEp/AOjTeGbK7e+ttLeEmCKdxhpFXPBIJ/Oi4Hwl+xn/AMFH/g98CP2cfCXgrxPLrg1rTFmW4Fpp3mRgtK7jDbhnhhXt3/D4H9n/AP57eJf/AAU//Z17OP2FvgD/ANEo8N/+Av8A9ej/AIYX+AP/AESjw5/4C/8A16QGB+1r4ssPHn7CXxA8R6WZDpuq+FnvLczJtfy3VWXI7HB6V8kf8EQz/oHxR9PNs/5PX6Raj8O/DmqeB5PBt1o9rP4XktBYNpTr+5MAAAjx/dwMVlfDP4GeAvgyt8vgfwrpvhhb4qboafFs83bnbnntk0AbXxJ/5Jz4q/7BV1/6JavyN/4Itf8AJevF3P8AzAvX/pqtfsTfWsGqWVxaXMazW08bRSxv0dGGCD7EE15/8Nf2cPhn8HNUn1LwT4L0rw1fzw/Z5bixiKu8ec7Sc9MgGgD03Ar8tf8Agt6cWHwt5/5a3n8o6/UuvPviZ8DPAPxlSxHjjwrp3iYWBY2wv4y/lFsbtvPfAoA4j9hD/kzz4S/9gGD+te8VieFPC2k+B/Dmn6BoVhDpej6fEILSytxiOGMdFUegrboA/ED/AIKWYb/goDFkDG3SeD35Wv2rh0Ww8mP/AEC0+6D/AKhfT6V5/wCNP2ZPhZ8R/FY8TeJ/A2ka14gHl41G6hzMNn3OQe1eoqgVQB0HFAH5d/8ABZv4d6Fp3hf4e+LrTTYLTWZL+fTprq3jCGWLy96q+AMkFTgnpk12ngXWf7Z/4I53jvci5e28OXdqzZyU2XThUP0XaPpivt/4l/Cbwf8AGDRoNJ8Z+HbHxLp0EwuIre/j3qkgBG4ehwSPxqhovwK8BeHPh9eeBNN8LWFn4OvPM+0aNGh+zybzl8rnuQKAPyQ/4JnftffDr9lzTvHsXju81G2k1iWze0FjZtcBhGsu8tg8ffX9a+3h/wAFdP2ecf8AIW1//wAE7/4168P2FvgCP+aUeG//AAF/+vSf8MK/AD/olHhz/wABj/jQBzPw/wD2svBn7YXhbxz4b+FGvatp3iS00tnjv57M2xtpJAyxOrNkEhxXwL8Kf29vjD+yt8bNT0P49N4h8SWAjNrcWN3tE1uwbK3EBICupHocEHg1+pvw1/Z/+HPwYvL678D+ENM8M3N9GsVzJYRbDKiklQ3PQEk10Pi/4deFvH1stt4m8O6X4ggUYVNRs459n+7uBK/hQB8f+IP+Ctv7P0mjzlV1/V5dhI0+TSQPMOPuku20V8I/sg/DHW/2k/21bLxz4U8NN4X8Had4jHiC5a3QrbafCkvmpArABS7YCgD1JxgV+tVh+xh8DdN1L7fB8LPDQuixYs9irqSfVWyP0r1nRdB03w9p8VjpOn2ul2EQxHa2UCwxJ9EUAD8qAPw+/bP8SWXhD/gpDquu6m7xafpus6bd3DxJvdY0jhZiFB5OAeK/QI/8FdP2eP8AoK6//wCCeT/Gvc/GX7J/we+IniW88QeJfh9out63eFTcX13AWklKgKMnPYACsj/hhX4AH/mlHhv/AMBf/r0AeUWX/BWb4AaheW9rBqevPNPIsSD+yH5ZiAO/qa+WP+CwHxxn8ZfEHw58H9CZrhNKKXl/DCcmW8mAEMWB1Koc49X9q+/oP2HvgLazxTw/Cvw7HNE4dHW2OVYHII59a3Lv9lr4T6l44fxnd+A9HuvFTXYvjq00JaYzggiTJPUYH5UAfAvhH/gjdqlz4Y024vPild6Pf3FvHPc2MFmSkErKCyZ8wZx0z7V5z+1X/wAEutZ+Cfwi1Tx5Y+Nbnxm+kGNrqymtSjJblsM6nexO0kEj0JPav2ZVcEnOazdZ0ay8Q6ZeaZqVtHe6feQvb3FtMMpLG4wysO4IJFO4H5o/sT/tDp8Sf2Dvip8P9TuN+u+DPD99HCrnLS6fJDIYiPXYwZD6DZ61xH/BFG0gvPHfxLWeCKdRplqQJEDY/et61+jfhT9lL4R+BJdTfw/4A0bR21Oyk068NpCU+0Wz43xPzypwOPYVq/DP4AfDn4M3V5c+B/CGmeGbi8RYriTT4thlVTkBuegNIDrrzwzpOoW0ttc6XZXEEqlJIpLdGV1PBBBHIxX4j/CzSrb4R/8ABUnTtF0cHS9Os/GctlFF9wJDKWXy8f3cPge2K/dIjIryXV/2XPhPr/jhvGOoeBNHuvFTXKXjau0JE5mUgrJuB6jaPyoA+Fv+Co37HfiXWfF0Xxp8CWlxqMkMMa6xaWKlriFov9Xcoo5YAYDY5GM1r/AL/gr94R/4RSy0v4tabqem+I7OIRS6nptv58F2V43lMhkY4yRgjPSv0pMfHUj1xXlvjP8AZf8AhL8RL2S88R/Drw9ql5IxeS4ksEWSRj1ZmUAsfc80AfAX7XP/AAVP0L4i/D/UvA3wf07WLnUvEEJsZ9XuIDC0UUg2ukMYJZpGHyg8Yycc16j/AMEuf2TfE3wY0DU/Hvju3uLDxBrsKW9hpd0x820tQdxaRT9x3OPl6gLzycV9feCPgH8OPhrLHN4V8EaFoVzGMJcWdhGsy8Y4fG4ce9egeUMg5OR3oA/D7RyD/wAFcoyO/j9//QzX7i15VH+zF8K4fiCPHKeBtIHi/wC1fbv7YEJ8/wA/OfMzn73vXqtAHyP/AMFTuP2LvGGf+fiz/wDR6V5d/wAEXCP+GfPFeOf+Kgb/ANEpX3B498AeHvid4aufD3inSLXXNEuSrTWN4m6NypypI9iAapfDP4ReDvg9pFxpXgvw9ZeG7CeUzy29gmxHkwBuIyecAUAdqOlfCP8AwVq+D3iX4m/AfRNW8O2s2onw1qLXt7Y26F5Gt3jKNIqj72w4z7MTX3cOBTHiD5BPB6j1oA/MX9hz/go/8KPhz8CfDXgLxxNeeG9U0CJ7ZLlbVp7e6j3s4fKDKt82CCOo6mvmz9rPXvh18f8A476Tf/s26B4jm8a3UrzX0ul2zW8NxN1EsMY+dH4JZ/lU9fc/rj4u/ZT+DvjrU21HXvht4c1G/di7ztYojO3csVxuPucmuv8AA3wq8G/Daze38KeFtJ8OxuMP/ZtmkLSD/aZRlvxJp3A/Mr/gk58Yfh58NvEXifwF4ljk8PfEvWLzaNR1RwEu9hI+yAnBjkVtx2t98n1AFFfoJ4p/ZJ+D3jXxNc+Itc+Heh6jrl1IJZr+W3xLI46MSCPm4HNFID2KiiigAooooAKKKKACiiigAooooAKKKKACiiigAooooAKKKKACiiigAoprnA4BPsK+fdX/AG8vgJ4f1O803UfidpFrfWkzQTwOkxMcinDKcR9iCKAPoSivnX/h4b+zp/0VXR/+/c//AMbrW8Eftp/BP4leK7Dw14Z+IWm6truoOY7WygSYPKwBOBlAOgJ69qAPdKK8V+If7YXwc+Eviy48NeLvHum6FrlsqtNZXKyl0DAMpO1COQc9a57/AIeGfs6Ef8lV0f8A74n/APjdAH0XRXl/w5/aX+FnxbuRa+DvHmi69eHkWlvdqJ2+kbYY/lXo9xcLaW8s0rbIolLux7ADJNAFmivHvhh+1f8ACf4zeJG8P+CfGun+ItYSFrg2lqsofy1IDN8yAcZHfvXsA6UALRXj/wASf2rPhR8GvEyeHvGvjWw8P6zJEs6WdykpcoxwrfKhHJB716tbXK3dvFPCweKRQ6MP4gRkGgC1RXmPxF/aW+FvwluDb+L/AB7oWhXQ62txeKZx9Y1yw/Kud8Jftn/A7x1fJZaL8TvDtxdOcJFPdfZyx7AeaFyfagD3CiqsEyzxq6Orow3KynIIPQg96tUAFFePfE/9qn4UfBbX49D8beONO8PatJCtytnc+YZDGSQGwqnAODj6V3HgXxzoHxK8LWPiPwvqsGt6JeKXt762YlJACVOM4PBBHNAHU0V4f8QP2xvg18KvGN94X8W+P9N0TX7HZ9psLhZS8W9FdM7UI5Rlbr3FYv8Aw8N/Z0/6Kro//fuf/wCN0AfRVFfOv/Dw39nT/oquj/8Afuf/AON1va9+2J8H/C/hbw/4j1Xx3ptjoniBZZNLvZFl2XaxkK5XCZ4YgcgUAe2UVz3hDxhpHj3w1pviHQNQj1TRdShFxaXkOdkyHowyAccHqKoeN/ip4P8AhhYi58W+KNK8OwMMq+p3kcJf/dUkFvwFAHYUV89w/t9fs+T3Ytk+K+heaTtGWkC5/wB4pj9a9f8AB/jvw74/0oal4Z17TvEGn9PtOm3SToD6EqTg+x5oA6WiuP8AiV8TvDPwk8KXHibxhrEOhaBbSRxzXs6uVRnYKgIUE8sQOlc38KP2kPht8cru/t/AnjDT/EtxYoJLiG0LK8angMVZQcZ4zQB6pRSN9015F43/AGqPhX8OvHUPgvxJ40sNK8UzNCkelzLKZWMpAiHyoR8xI70AevUVGmR1z07muC+Kvxw8EfBDTrPUfHfiWz8M2N5KYLeW73HzZAMlVCgk8c9KAPQaK86+FHx48A/HSzvrrwF4os/E1tYOsd09pvHkswyoIZQeQDXc3l3FY2s1zPIIoYUMkjnoqgZJ/IGgC5RXkHww/ao+FHxk8TyaB4L8b2HiHWY4WuHs7ZZQ4jUgM3zKBgEj869foAKKKY5I6Z/DvQA+ivnzUv29PgFoep3mnah8TdJtb6znkt54HSbMciMVZT+76ggj8Kg/4eG/s6f9FV0f/v3P/wDG6APoqivnU/8ABQ39nTH/ACVXR/8Av3P/APG66Hx9+158H/hZqNlYeLPHmnaNe3tpHf28M6ykyQSDKSDah4OOKAPaaK+df+Hhv7On/RVdH/79z/8Axur2gft0/APxRqcOn6f8VNBe6mYKiTytApJ6DdIqj9aAPfKKwNY8W6V4e8N3niHUb6K30WztmvJ73O6NIVXcZMrnK454zXF/Cb9pP4a/HS/v7PwF4vsvE11YRLNdRWiyKYUYkKx3qOpGKAPU6KQ9DivG/Ef7Wvwk8H/ERvA2seN9OsPFonitjpciy+YJZMeWmQhXJDL370Aey0Vk61r2neGtNm1HV9QtdLsIRmW6vZ1hijH+07EAV4tqn7ef7P8ApOoNZ3PxW8PiZTtIhleVc/76KV/WgD3+iuD+Hnxs8B/FeFpPBvjDR/EgUbnj0+8SSRB6smdwHuRWB8U/2nvhX8ENbttG8deNLDw3qdzALmG3u1kLPEWKhvlUjGVI/CgD1uivnX/h4b+zp/0VXR/++J//AI3SH/goZ+zrj/kq2jf98T//ABugD6LorhPhT8Y/Bfxt0O41fwR4gtfEWmW8xtpbm1DhVkABK/MAehFFAHd0UUUAFFFFABRRRQAUUUUAFFFFABRRRQAUUUUAFFFFABRRRQAUUUUAIeor8Fvgl8LPDvxq/wCCiN14L8U2kl94f1PW9Z+0wRStEzeXBcyphl5GHRT+FfvSeor+ffwj8K9Y+Nn7cus+C9B8QyeFdV1PW9V8nV4i4aDy455T9whvmWMrwf4qaA/Un/h1H+zoevhbUf8AwbT/APxVdL8Mf+CePwS+EPjrSPGHhnw9eWmu6VIZbWeXUZpVVipXJVjg8Ma+VR/wSd+LZ/5uBu/++7z/AOO17J+yj+wh49+Afxfg8XeI/ivceL9Nisp7X+zJGuCCzgAP87leMHt3pAfCv/BRjTbfWv8AgoLd6fdqXtLubSreVQcFkdY1YZ7cE1+hTf8ABKb9nQsf+KU1DHtqs/8A8VX59/8ABQgf8bGl/wCvzR//AGnX7hFgMmgD8bf29P2AdL/Zg8O2HxM+GWp6paaVbX0UF1aXE+6axdv9VNDMMNjcMHPIJHNfcX7Df7Qeo/tEfsnHV9enFz4k0qO40rUbj+Kd448pK3+0yFSffJqp/wAFSPEVho37G/iu2u5FWbUrm0s7VCRueXzlfAH+6jH6V5N/wSG0W+tv2WfHl5LC62+oarcfZSRxJtt1ViPX5uPwoA+YP+CN3/J099/2L1z/AOjI6/bavxF/4JBzJpn7Wd3aXb/Z7qTQ7yFIn4ZnVkLL9QFJ/A1+3AcHvxTYH4o/8Fff+TvNG/7A1n/6Mevq3/go9+1vq3wD+EnhTwb4QvW07xZ4osVkkvoTiSyslQKzIf4XdjtDdgjnrivk/wD4KzzJqX7Yel2ts3nXEek2MbxJywZnYgY9SCOK2f8AgsN4a1Cy+JHwy1qaOT+zrrwulnE5B2iaKVmkT64lQ/jTA7v9jH/gl/oPxT+HunfEX4tX2qXs2vL9ttNJt5zETCxyss0vLMzj5sDHBHJzXrnxj/4JBfC7xB4XvG8AS6l4W8RRxs9t5t01zbSuBwjq/IBPcGvq/wDZp8XaR45+APgDV9ElSXT5tFtUQRkERskao8Zx3VlII9q9HuLmG0hkmldY4o1LvIxwFUckk+gqQPyl/wCCZ/xx+Jfw2+K4+DnjSy1m48MXTzWtm19BKy6ZdRZO2N2GBE+0jGcAlSOpr9UfEmu2PhbQNR1nUplttO0+3kurmYnhI0Usx/IGvmL4Vf8ABRn4ZfGf4vW/w68Mab4hutXubiaFLt7OMW22IMWkLCTITCnnHceteaf8Fb/2gh8O/grZ/D3TbgprPi9itwFb5ksYyC//AH221fcbqAPiDwt4B8Q/8FHv2ivit4p86e3gtdMu9StR1EZVTHYWvToSATx0R+5r6N/4I8fHia1ufE/wb1qZ4Zo2bU9KimPKMPluIQD0wQGx7NXA/wDBPj9sP4Lfsp/CvU7TxI2tTeK9avjcXsllp/mRxxINsUYbcM8bmP8AvV88eJ/jp4c8CftgyfFX4Vm7TQk1hdWhtbmHyHCuc3EBUEjacuB7EVYH7AfFj/gn/wDBr42+P9V8aeLdAvL7xBqflm5uItQliV/LiSJMKpwPkRR+Ffl1/wAFL/2dPA/7NvxJ8KaN4G02bTLO90prq4Wa5ectIJCoILdOBX7deCPFum+PvCOjeJdInW50vVrSK9tpVOQ0cihh/OvyN/4LWf8AJbvA/wD2Am/9HGpQH1f8Ov8AgmL+z94m+HvhbVr7wvfNe3+lWl1OyapOoMjwozHAbjJJr5i/4K0/DLQfg54J+CXg/wANW8lpommRalHawyymRkUtExyx5PLV+pvwY/5I/wCBf+wDYf8ApOlfm5/wXD/1vwm/3dR/9oUgPZLf9o9/2YP+CaXgHxXZwx3Ouz6Pb2OlwyjKfaJC2HYd1QAsR34Hevkn9kf9jrxR+3prWsfE34p+KtSk8PLcm3+1GTfdahOMF0jLcRxJuxwMZOAOCa6v9r3w1qGp/wDBM39n/V7ZWey0ow/a9uflEsbqhP8AwIY+pFfUX/BJfxpo+vfsn6boljPEdU0LULu3v7ZD86GSVpUcj0ZWGD6gjtVAXLn/AIJNfs8yaa1rHoesQykbRdLq0pkB9ecr+lfB37Q/wM+IX/BM74raH4r+H/im8fw5qUhFneMcb2XBe1uox8rgjkHHIz0Ir9vi4XGT1r82/wDgtB400e2+Fvgrwu1xE+u3OrG/jtwcyRwJGytJjsCzAD159KkDa/bL+MVn8fP+CYEvjqziFt/asmmvPbA58mcXcayp9AwOPbFfnN8H7j4k/s76R4T+PvhXJ0ZdTl0uWSMkxlk2l7e4A/hkVuD7dcgV9V3vhy/8O/8ABF9jfxtEb7WIb6BW/wCeT6gm0/Q4J/Gvav8AgmL8O9A+LH7D+u+EvE+nx6loup6zeQ3EEnoVjwynsykAgjoQKoD65/Z2+Pfhv9pD4YaZ4y8OTjy518u7smcGWyuABvhcdiCeD3BB71+Vv/BQgf8AGyvw/wD9fOhf+jEpukaj42/4JU/tRSWN89xrXw21whmCjEeo2e7CyKOi3EOefxHRgayf2zvGGkfEL9vjwR4l0G8j1HRdUOgXNrdQtlZEZ0x9COhHYgipA/b6Tpj14we9fjZ+2/4wvv2xv24vDPwj8O3LSaLo96mhoyHcomZt17cd/uKpGf8AplX6U/tefHWH9nn4BeKPFzSKupxwG10yNusl3INsePoSW+imvx//AGBPj78OPgR8WfEHj/4mT6peau9o8OnCytfPPmzNmeVySMNtG0H/AG2poD0r9k7xRdfsR/t6a18OdXuXTw3qV+2hyTXHyhkZs2dwewzlMn/aNfsN40/5E/Xs/wDQPn/9FtX4Zf8ABQn4+/DT9oj4naF45+HT6rbamLQWupLe2vkFmjbMMqkMecEj/gIr9Tf2UPjyn7Q/7Ilt4inmWTXLTTLjS9XXoVuoYiGY+zqUf/gdDA/PD/gj/wD8nb65/wBgS7/9Gx1+1lfir/wR/wCf2ttcP/UDu/8A0dHX7UkgUhIWmsMnpk9qAwJwDTqBnyTrv/BMj9n/AMT67qOsah4Yv5L+/uZLu4carMoaSRizHAbA5J4r8vfjn8CvB3gj9vKw+GOkWM0HhCXxBpVg9q1yzuYppIllG885Idue2a/fivxE/ak/5SqaZ/2Nmh/+joKaA++x/wAEpv2dVYEeFtQyDkf8Taf/AOKr8/v+CuGmW2h/tG6DptqhS1svDFlbxIxyQiM6qCe/A61+4NfiT/wWOIX9qvTyf+hftv8A0OWhAfdOkf8ABLL9nnUNJsbqTwtfh57eORtuqzgZKgnjNfLv/BQ39gX4YfAb4KJ448DreaLewahDay2NzdtPHdJJkfLv5VlwTx2zmuisv2eP29Z7K1ltvitAts8SNEBrAUBNowMeV6V8yftl/D79oX4d3HhaX4665e+MfD00+60EWqGS1Z1GWjyFGxypODtzgnFID63/AGOPFWu+J/8Agmb8ULfWJprq10qy1Wz0+aZi22AW+7ywT/CpJwO2a85/4Ig/8lE+KH/YKtP/AEa9fWPgTVvCHjD/AIJxavdfDvw8fD2hzeE9QWPSFfzHhmWOQShnPLsWBO48nrXyT/wRNuoU+JXxLheRVlk0i1ZEJwWCzNkj6ZH50Afr2elfh7+1d/ylLPAP/FQ6Twf9yCv3CJxX4e/tOMNX/wCCpZSyIu2/4SbS4tsZz86rCCv1BBpoDo/+CuHxT8QeJP2kLT4fX17Np3hHR7O0lhhyfJkkmG6S5Zf4iM7B6eWfU19V/DH/AIJh/s0634J0+4tLm78bfaIFf+2LfVyBOSPvKsZ2r9O3euh/bW8B/s1fGnxHBoPxN8daV4Q8eabEsVvdRXyQXkccmHRJEYEOh3bgD68EZNfPV7/wR38V6IfO8BfGIW8D/ODPBNbswIypzE5HTHNMDG+Nf/BMP4h/Cn4o6T4i/Z6ub6ezUG5R7jUEgudOmVhhA+R5ike3qDX2Xr/7H/hT9prw34O8TfGzwvKPiBbaPFZX0VnqLxpG4JLAeWdpyzMc++K/PH4qf8NWfsDX2jX+o+Pr290K7maG0m+3tf2crKM+XJHKCVJHP8jX6jfsifHl/wBo74DeHvHNxZx2F/c+ZbXtvET5azxOUcpn+E4yB70mB+bP/BTf9kH4Zfs0+B/BWoeA9GudNu9T1CaC5ee8kn3IsYIADEgcmvb/ANj7/gnn8E/jB+zb4G8YeJfD17da7qlm0t1NHqUsauwkdchQcDgCq/8AwW5/5Jp8NP8AsLXX/opa+n/+Cdf/ACZf8Lv+we//AKOko6Aeg/A39n3wX+zp4YufD3gbT5tO0u5uDdyRzXDzEyEBScsc9AKK9OopAFFFFABRRRQAUUUUAFFFFABRRRQAUUUUAFFFFABRRRQAUUUUAFFFFADWOOa/Eaw+BX7R/wAIf2qdZ+Jvg34V6te3drq+oTWL3VqJIJEmEsRYgMMjZKSOfSv26IzQAfWgD8wD+09+3n2+DMX/AIKT/wDHa7r4GfHz9sLxJ8XPC+l+PPhdHo3hG7vBHqV+um+WYYtpy27zDjt2r9BcH1pCme5oA/Hz9vL9m74x+M/2wtV8aeC/h/q+vaZD9hmtb23hDwySRIhx94ZAYYr0WT9p79vJs4+DUaZ6f8So8f8AkWv0+2+9Iee5H0oA/HfxL+zp+1x+3B4y0j/hZ1l/wiegWTtsN8i21raA8M8durFnc9ATn6gV+pHwT+EuifA74ZaD4I8PKw03SoBGJpQPMnc8vI+P4mYkn8BXoJQE80qqF6UAflf+0R/wTp+Jnw6+Ns3xU+AF8DK94+oppqTrDc2M7kl1j3/LJGxJ+U9iRgipz+0B+36bUacPhfEt7ny/tw0mP8/9Ztz79Pav1H2gknFHHTnmgD8s/wBnD/gnL8S/H/xng+Kv7QGoL9oju01FtONwJrq9nQgoJSnyxxrgfKDngDGK+4/2rP2ZfDv7U/wuuPCut5s7uF/tWmanEm6SzuACAwHdSCQy9wfUCvaguO5pSM0AfkD4L+BX7Zn7FWp3tj8PrVfFHhuWUyG3syl3ZzH/AJ6eS5V42Pfbj8a6Hxrd/t3ftKaFP4VvPCyeDNFvR5V08Sx2BkQ8EPIzs+31C9a/VzbSkZoA+Ov2HP2CNP8A2VLW58Q61fw69471CEQSXMCkQWUROTFFnk54yxxnAHSvkP44fs3fGf8Aa/8A20v7T8QeBtc0HwDJqCafBfXyBI7bTIWOW+9w0gDNjrl8dq/X8xA0uz3NAHi8H7HfwLtoI4v+FSeDJBGoUNJoluzEAdSSnJ46183ft6/sDeG/GXwZ+3fCPwDpOj+L9HuVuFs9BsIraTUIW+V4ztA3EcMM/wB0ivvumkZX3oA+K/8AgmVb/E7wT8I774f/ABJ8I6v4f/sK483R7vUY8LLbSkloQcnlH3HHo4A6V4V/wVa/Zz+Jfxj+K/hLUfBPgvVfEljaaM0M89jEGVH80naeeuOa/UkL6nP1pDGCMZ4oA5T4U6fc6R8L/CFjewNa3lro9nBPA/3o5FgRWU+4II/CvhL/AIK1fAr4g/Gqf4bDwN4T1HxMunpffamsEDCHcYdobJHXafyr9GVXaMZzRsHOOKAPnH4G/BSHxH+xp4R+G3xB0KWKObQEsNT0u7GJYWyT2PyupwQfUA9q+HdS/wCCf37Q37KHj6bxL8B/EI1uxkGzZHIkNw0WciO4hk+SQcdR+lfrgFH0o2DOaAPy4f4+/t+3dsNNj+F8MF23yG+GkoP+BDMuwHvnH4Vi/Dn/AIJn/Fv4+/EpfG/7QviMwRSyK91aLcCe+ukXpECvyQp2+XoCcDnNfrABvHUj8aNnbPFAHyj+338ItU8U/sb6r4F+HvhyXULiGXTobDSNMjBKwxXEZwoz0VV/Ss7/AIJifC7xV8I/2cZ9D8ZaDeeHtW/tq5mFpeoFcxsqYbAJ4OD+VfYG3+eaNvzZp3A8a/ab/Zs8O/tPfC+/8Ja8iw3HM+m6mqAy2NyB8sin0PRh3GR6Y/H7wp+wl8dfBfxq8PJe/D/WLzT9I16136jbIHt2hjuFJkRt33NoLe1fvOelN2Y7mkB+Zf8AwVE8BfGj48eNvDnhDwT4E1vV/COjR/aZL2CNfs9zdy8ZyW5CLxz03Gvpj4JfsHfCbwJ8KPDOh+JPh54Y8R+ILazT+0NT1PSobiea4b5ny7KSQCSo56AV9OhMHrxSgYoA+ZPjJ+wj8IvHvwv8SeHtB+Hnhjw1rd5ZuLHVdM0qG3ntrgDdGwdVBxuABGeQTXx3/wAE6vhn8b/gH4u8ZeFPFPw812w8K+J9Nnj+1vEDDDexRv5T53dHBZM9yUr9XWj3HOcUeX/tGgD8LfgX8HP2qv2bvH974s8FfCrVV1OeGW0LahYCZPLdgT8u8c/KK+g/+Gjv+Cgff4XR/wDghX/47X6o4FGPegD5T/Yj+JH7QHj2XxaPjh4YHhwWwtzpeNPFr5u7f5nR2zjCfnX1bSAYpaACvyR/aF/Zm+KfiX/gopp/jbTPA2r3vhOPxLpF02rQxAwiKOWEyPnPRQpz9K/W6mlc96AFPAr8lf8Agp/+zT8U/jD+0TZ634N8Dat4i0hNEt7dryyjVoxIHkLLnPUZFfrUelIVz3xQBl+HoZLfQdMhlBSWO1iV1bqCEAIP418jf8FR/g14s+NH7Pukad4M0K48QatY67BdvZ2iBpfK8qVGIH1dc/Svs1VC0Ebu5FAHyV/wTn8CeJfB37LkPgzxz4Vu/D2oWt7dwS2OpRbfPhk53Dk5B3EH8a+TPGv/AAT++Nn7L/xfuPHf7Pl2up6budraESotzBE/LW8sT/LKg6Ag8gAnmv1n8sE570uwUAflrdfHH9v7W7NtJt/hqml3UilG1CPS40YdtwZpCoPvzXQ/sW/8E6PF3hH4sxfFj4yXsVz4hhne9tNMWYXEjXT5Jnnk6ZGSQozz9K/SjbnoSKXtn9KAPhL/AIKBf8E+r/8AaY1Wx8ceC760s/Gdpai0ubO8JSK/jUkx/OPuuuSMngjHTArw/wAI+M/29vgnoll4Z/4QdvFen2UfkW89xaxXkioowo81HBYAdN2T71+rxGaTaBx2oA/ITx1+zt+1/wDtv6zpC/Em1s/CmgWbF4o7vy7eC2J4aQQoWd3xxye3av0v/Z8+Cukfs9fCXw94F0OWS4tNNiPmXMow9xMxLSSMO25iTjtwK9MC4zzye9KTigD4G/4KyfBjxz8ZPAngCy8D+GNQ8TXVnqVxLcx2CBjErRqAW5HU8V9AfsR+Eda8AfstfD7w94i02fR9asbJ47mxugBJE3muQCAT2INe8bRk0BcHOcmgB1FFFAH/2Q=="/>
  <p:tag name="MMPROD_55918LOGO" val="/9j/4AAQSkZJRgABAQAAAQABAAD/2wBDAAMCAgMCAgMDAwMEAwMEBQgFBQQEBQoHBwYIDAoMDAsKCwsNDhIQDQ4RDgsLEBYQERMUFRUVDA8XGBYUGBIUFRT/2wBDAQMEBAUEBQkFBQkUDQsNFBQUFBQUFBQUFBQUFBQUFBQUFBQUFBQUFBQUFBQUFBQUFBQUFBQUFBQUFBQUFBQUFBT/wAARCAEOAl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vH7f3w472muf+Aqf/HKX/hv74bf8+uu/haL/APF18wfEj9jzx58OdHu9UkSx1fT7VTJK9hIS6oOrFGAOB3xXhhUAV+mYbIsvxceajUcl5P8A4B+QYrPcywclGpBRfmj9Ev8Ahv8A+HH/AD665/4Cp/8AHKP+G/8A4cf8+uuf+Aqf/HK/Oqiu3/VbDd39/wDwDz/9a8Z5fcfoo/7f3w27Wet/+Aif/HKVf2+/hv0+za3+Nov/AMXX52hQ1epfCn9nDxr8YbZr3RbS3h0pXMf22+m8uN3HUKMEtjvgVx18gwWFjz1pOMe7dv0O7DcQY/Fz5KUFKXZI/TT4dePtO+JfhDT/ABJpSzJp98rNEtyoSThipyAT3BrqsDFed/ArwBffDL4W6H4a1GaGe7sEdZJLckoSzs3Gef4q9DzivzetGEaso03eKbt6dD9Xw0qk6MJVFaTSuvPqTUUUVkdQ0HFVbmdbeKSV+iKWJHoOTVoDNU762a5tZkXAZ0ZQT2yKqNubUyqX5fdPmkf8FAPhtgH7HrvPX/Q0/wDjlH/Df/w2/wCfXW/xtE/+Lr5g+Iv7H3j/AOHel3eqTQWGrWFqhllksJyzpGOrFGAJA6nFeFlCv/1q/RsFkmAxceaE3L0f/APyvH57j8HPklBR9Ufor/w3/wDDf/n21v8AC0X/AOLpP+HgPw2/59dc/wDARP8A45X51UV6X+quF7v7/wDgHl/614vy+4/RVv8AgoB8Nu1prv8A4CJ/8cpF/b/+G/8Az6a7z/05p/8AHK/O1V3V618Kv2avG3xcsf7S0a1t7fStxQXt5NsSRh1CjBLY6ZA61w4nIcBhYc9WTiu7f/AOzDcQZhi58lKKlLskfpf8PvG1h8R/CmmeJNMWaOxv0MkSzqFfAYryBnuD3rqByc1598EvAl58M/hfoHhvUJobi70+AxySQZ2El2b5c8/xY/CvQg2WxX5xWjCNSSp/Dd29L6H6vhpTlRhKorSaV/W2o2QYA/lXgvxG/a+8E/DDxhe+GtZt9Vkv7TYZGtbZWj+ZQwwSw7GveJlyuBXxF+01+yl418dfEbWfFuhmwvre6WNls2nMc/yIFIGRg9PXvXfllDD1qzhiJcsbaa21ueVm9evh6Knh480r6q19LHoR/wCCgHw3H/Lprn/gIn/xyl/4eAfDf/n21r/wDX/4uvzxvrOfTr6e0uoXt7qBzFLDIMNG4OCpHqDUB6iv0Onwxhaium/v/wCAfmk+KMZB2aX3H6Kf8PAvhx/z6a5/4CJ/8co/4eA/Dj/n11z/AMBE/wDjlfnVRVf6q4fu/v8A+AZf61Yvy+4/Rb/h4D8N/wDn11z/AMBE/wDjlH/Df3w4/wCfXXP/AAET/wCOV+dNFH+quH7v7/8AgB/rVjPL7j9FP+HgPw3/AOfXW/8AwET/AOOUv/DwD4cf8+ut/wDgIv8A8XX51UU/9VcP3f3/APAK/wBasX5fcfoqP+CgPw3z/wAeuufjaJ/8cqSH9vr4azEKyaxFz/HZjA/J6/Oail/qrh+7+/8A4AlxXi0+n3H6g6N+2P8ACjV9qDxKtm5xxeW0sX67cfrXp3hvx94c8XwCXRdcsNTjPQ2lykn8jmvx0K/hUtndzadcrc2s0ttcJyssDmNwfYjkVxVuE4NN0ptPzs/8j08PxfUjb20U15aH7TB1xwR+dOyrAcjJ96/MT4a/tf8AxC+H8scVzqX/AAkemLgG11T52C+iyj5gfrkV9pfBj9qPwh8XkFrbzNpOuBctpl6QHb3jbo4+nPtXyONybFYJOUlzR7r9T7PL8/wmOaipcsuz/R9T3CioxKpOAakrwT6gZ05rnPGnimz8C+GNU8QagJGstOt3uZliXc+xRk4GeTxXSdq4j4teErrx38N/EWgWMkcV3qVlJbRyTE7FZhgE4rWkoSqRVT4bq/pc567nGlKVNXkk7ettDxRv2+/huf8Alz1zHqLNMf8Aoyl/4b/+G5/5dNd/8BE/+OV80+K/2KviX4WtJbqKystZjiUsUsbgNJgeiMFJ/CvB5YXikeORSrqxVlYYII6iv0LC5Ll+LTdKo5W7M/LMXnmY4JpVYKLfdbn6Hf8ADwD4cf8APprn/gKn/wAco/4eA/Dj/n11z/wET/45X51UV6X+quH7v7/+AeX/AK14zy+4/RX/AIb/APhv/wA+2tfjaL/8XR/w3/8ADf8A59ta/C0X/wCLr86qKr/VbDd39/8AwA/1qxfl9x+in/DwD4b/APPrrn/gIn/xyl/4b/8Ahv8A8+2tf+Ai/wDxdfnVRS/1Vw/d/f8A8AP9acX5fcfop/w8B+G//Prrf/gIn/xygft/fDk/8u2t/jZp/wDF1+ddFH+quH7v7/8AgFf61Yvy+4/RX/h4D8N/+fbW/wALRf8A4uj/AIeAfDj/AJ9tb/G0X/4uvzqop/6q4bu/v/4Af614vy+4/RX/AIb/APhz/wA+2ufhZp/8XSf8PAvhv/z665/4CJ/8cr866Kn/AFVw/d/f/wAAP9asX5fcfomP2/Phuv8Ay561/wCAif8AxyvX/g98YtD+NOgXOs6Cl2llBctat9siCNvCqxwATxhhX5Hv0FfoV/wT0yvwe1c/9RqX/wBFRV89nOSUcBQ9rC97pas+myPO8Rj8QqVS3LZvRW2PqGdhEhdgSACTivnK5/bv+GdpcTQyf2xvjdkbbYcZBwf4vWvoi+kItpsL/A38q/GbWxnW9R/6+Zf/AEM152S5XSzJzVW/u2tZ23PSz7NquXcnsbe9e912sfoW/wC338NUUny9ZfHZbIc/+P1F/wAPAPhx/wA+utf+Ai//ABdfnVRX2a4Vwy6v7/8AgHxD4qxb7fcfor/w8C+HH/Pprn/gIn/xyj/h4F8OP+fTXP8AwET/AOOV+dVFL/VXD939/wDwCP8AWrF+X3H6K/8ADf8A8N/+fbWvxtF/+Lo/4b/+G/8Az7a1+Fov/wAXX51UVX+q2G7v7/8AgD/1qxfl9x+iv/Df/wAOP+fbW/8AwEX/AOLpv/DwH4b/APPprn/gIn/xyvzsopf6q4fu/v8A+AL/AFpxfl9x+in/AA8B+HH/AD6a5/4CJ/8AHKX/AIeAfDf/AJ9db/C0X/4uvzqop/6q4bu/v/4BX+tWL8vuP0V/4eAfDf8A59db/G0X/wCLpf8Ahv8A+HH/AD7a1/4CL/8AF1+dNFH+quG7v7/+AH+tWL8vuP0W/wCHgPw4/wCfbWv/AAEX/wCLpv8Aw8C+G/8Az6a5/wCAif8Axyvzroo/1Vw3d/f/AMAP9a8X5fcfdvjj9vrwy+gX0HhnSNSn1OaFo4ZLxFiijcggMw3EkDOcDrXxFpMjS67Yu7bne6jZiepO8ZqnHgN1qzo2P7a07/r5i/8AQxXoQyujl2HmqKfvb31eh51TNa2YYiDqu/LtZW33P2Z0z/j0h/3V/lRSaV/x6Qf7q/yor8Ur/Gz90wr/AHSKPi21S68N6lBKoeOS2kRlI4IKEYr8bJFCvIo6KSB+dfs34jH/ABI77/rg/wD6Ca/GSX/Wz/7x/nX6Jwl8U/kfmfGC96D8n+hHRRRX6eflYdq/Tz9jFR/wzx4WLAfN9qPA/wCnqb+gH5V+Yfav0/8A2MP+TdfCX0uv/SmavgeLf93h/iX5M/QuEf8Aen6P9D3mkwKWivyo/aAooooAKKKKAOa8axrL4W1RZUV0NrKGU8gjY3Ffjgq7AFHpX7KeM/8AkWtU/wCvaX/0A1+NZ+8v0r9H4R3n8j8o4x+OPo/0I6KKK/TD8rADNfqf+ybAsXwB8HbeM2rMfqZXJ/WvyzXpmv1Q/ZQ/5IH4O/69D/6Mavz3iz+FD1/Q/SOEP94l6fqey0UUV+XH7GN/hqCcZi7flU/8NRT/AOrNNbmNT4Gfkl+0DGsfxv8AHAQbR/asxx+Nefdmr0H9oX/kuPjf/sKzfzrzxfutX9AZX/utP/CvyP5xzL/ep+r/ADEoooHJr0jyAopSv1oC/X8qm4xKKXGD0NG2i4WEoowaKYBRRRTAKntruaynhnt5pIJ4WEkcsTFWRh0IIPB96gornnSU9Gb06jpu8T74/ZO/aok8dyxeD/F1yg11VH2K+Y4+2gdUbt5gAz/tDPevrhGJFfixY31xpl7Bd2sz21xbyLLFJG2Cjqchgex6V+qP7OPxbT4vfDPTdWlKrqsI+zX0a9plHLfRhhh9a/KOIMpjhJKtRVoy3XZ/5M/Y+HM4lio/V6zvKK0fdf5o9eopKWviz9AKd2u6M8DjmvyC+LMKW3xR8XRIu1E1S5AUdv3jV+v9z/q2r8g/jF/yVfxh/wBhW5/9GNX3XCn8afoj804xV6UPV/kcbRRRX6wfj4UUYz/Og4Ht3oKsFFLuHrRuHrWftaZv7GoJRS7h60bh60e2ph7CQlFLuHrRuHrR7WmHsJCUUu4etCgN/wDrpe2gHsJDT0r9DP8Agnn/AMkg1b/sMy/+ioq/PTvzX6F/8E8/+SQat/2GZf8A0VFXx3FP+6L1R9rwn/vfyZ9P6l/x6Tf7h/lX4x65/wAhrUf+vmX/ANDNfs3qZ22UxPZD/Kvxj1p1l1i/dDuVriVgfbecV4nCfx1Pl+p7fGO1P5/oUqKcFG3JOKbkev6iv032sT8u9lIKKXcPWjcPWl7WPcfsJCUUvBzg4x60p9qrnRPs5DaKKK0MQooA57/hS7cjIII9am4CUUpAA60bh61PtoHT7GYlFLuHrRuHrS9vAXsJCVd0b/kOad/18xf+hiqmB6/SrWif8hvTv+vmL/0MVy4mX7iR24NWxMT9mtM/49If91f5UUaX/wAekH+4v8qK/nuv8bP6Mwn8JEXiL/kB3v8A1wk/9BNfjDL/AK2X3Zv51+z3iL/kB3v/AFwk/wDQTX4xS/66b2Y/zr9D4S+KfyPzfjH7Hz/Qjooor9QPyYO1fp/+xh/ybr4T/wC3r/0pmr8wO1fp/wDsYf8AJuvhP/t6/wDSmavgOLP93h6r8j9C4R/3p+j/AEPeaKKK/Kz9oCiiigAooooAwPGP/Isap/17Sf8AoBr8aG6D6V+y/jD/AJFjVf8Ar2k/9ANfjQ3QfSv0bhLefyPyrjH44ej/AEG0UUV+mn5SOXpX6pfsof8AJA/CH/Xof/RjV+Vq9K/VL9lD/kgfhD/r0P8A6Mavz3iv+HD1/Q/SOEP48vT/ACPYx0paQdKWvy4/YxD0qKfpUp6VFP0qo7mc9j8kf2hf+S4eOf8AsKzfzrzxPuGvQ/2h/wDkuPjj/sKzfzrz1fumv3zLP92p/wCFfkj+cMy/3qr6v8xtKvSkowa9Q8g+pf2Rf2f/AAn8Z9C1688Q21zPJZXiQwmC5aIBSmTwOvNfQh/YW+FZT/jw1D/wPeuM/wCCdlvjwH4muMj95qSJj02xD/4qvrpABwBmvxbN8fiaWNqQp1Gop7Jvsj9zyPK8JVwVOdSmpSad20r7nzo37CXwtYYFnqKE9CL98iqk37A/w3lACSazBg9VvAc/mpr6awKM+9eQszxa2qS+89t5LgXvTX3HyZff8E8fBcyk2niDXLduwkkikX/0AH9a4zXf+CdVwsZbR/F6s/ZLyzwPzRj/ACr7kMYHQU0jI5Arqp55jqf/AC8b9UmclTh/A1FrTS9HY/MLx5+x38SPAsMlymlpr9nHlmn0l/MYAd/LOG/IGvEp4Wgd45EaORCVdHUqykdQQeRX7TEFU6Z+tfJP7bnwM0zVPC0/jvS7SO21jTipvXhTH2mAnBZgOrKSDuPbIr6rKuJalWtGjiEve0TXfzR8dm/DFPD0JVsNJ+7q09dOtn5HwTRSsMMeMe1JX6Yflo9chWI619TfsCeOJNH+JWpeGpJcWur2hljRm486Lnge6E/lXy0p2nFemfsz6vJo3x58FzxnBkv1t2/3XBU/oa8LOqCrYSaf8r+9ao+iyXEOhi6bX8y+56M/WVDkGlPQU2IgjA7U49BX4Sj+h1sQz/c/CvyB+MP/ACVbxf8A9hW5/wDRjV+v0/3Pwr8gfjD/AMlW8X/9hW5/9GNX3fCv8afovzPzfjD+HD1f5HG0UUV+sn46S9uK+2/2K/hP4O8dfC28vvEGgafqt6mpyxie7gDvtCoQMntya+IR0r9Dv+CfX/JH9Q4z/wATabn/AIBHXxfE1SdLDc0JNO620PtuGaVOtilCpFSVnurnrP8Awzf8M/8AoSdF/wDANP8ACk/4Zu+GX/Qk6N/4Br/hXptLur8q+uYn/n5L72fsf9n4T/n3H7keY/8ADNvwy/6ErRv/AADX/Cj/AIZt+GX/AEJWjf8AgGv+Fem7j6Ubj6U/rmJ/5+S+9h/Z2E/59x+5HmX/AAzb8Mv+hK0b/wAA1/wo/wCGbfhl/wBCVo3/AIBr/hXpuTRuPp+tH1zEf8/Jfew/s7Cf8+4/cjzH/hm/4Zf9CTov/gGn+FQXn7MvwvvY9svgrSeBgeXbhCPoRivVeaKPrmIX/LyX3sX9nYT/AJ9x+5H5a/tNfBmD4W/E6XS9AtLp9HureO7gj2PL5W7IZN2DkAjPJzzX1F+wFa3Fn8JdYW4gkgb+2ZCFlQoSPJi557Z/lX1A9tE/LRo591BpYoI4VxGioD/dGK9TFZvUxeGjQqLVW1vvY8rCZLSweJliKcrJ3922iuRaiM2Nx/1zbn8K/GR9Nup71o4rSbc8mxQY26k4GePU1+0ZGevI/nVIaPZL0s4AfaNf8KjLsyeX89o35rdbbF5plP8AaLg3K3Lfpe97Hh3w4/ZI+Hnh7w1p8GqeHrXWNTWJGurm9zKzS4+bAzgDOQAB2rtT+zf8M8/8iRon/gGn+FeloAowBinVwzx+JqSc3Uld+bO6nleFpwUPZx08keY/8M2/DH/oSdH/APANf8Kd/wAM3fDH/oSNF/8AANf8K9LyfSlyaz+uYj/n5L72bfUML/z7j9yPM2/Zy+GeOPBOig/9ei/4V8LftneDdE8D/FKw0/QdMttKs20uORobWPYpYu4zj1wBX6Yy5PTrmvzp/b9Un4y6f3/4lMf/AKMevqOHsRWq41RqTbVnu2z5DiTC4ejg3KnBRd1qkkfMlFFFfsB+KkmFAPrXvX7GXg3RfHXxVvLDXdNtdVs002SRYbuMOisHQBsHvgmvAzgZr6X/AGA/+Sy32f8AoFSf+hpXg53KUMHUlF2dj6LJIRqYuEZq6bW59nf8M4fDP/oStG/8BF/wpf8Ahm74Zf8AQk6P/wCAa/4V6Zk+lLlq/FfrmI/5+S+9n7v/AGfhf+fcfuR5l/wzd8Mv+hJ0b/wDX/Cj/hm34Z/9CTov/gIv+Fem7j6Ubj6U/rmJ/wCfkvvYf2dhf+fcfuR88/En9kr4eeIvCmpx6X4ctNH1QQO1ve2QMZWQKSuQDgjIwQa/OTSbC5TWrEG2mDLcxZBibg7xntX7OhRjGBj0qkNFsUYEWkIPr5a/4V7GEzmth4Sp1LzT2u9jwsZkNGvUhUpWg1vZb7WH6av+jQ9f9WvUe1FXUQL0AFFfPyld3PpqdPljYzPEX/IDvf8ArhJ/6Ca/GKX/AF03ux/nX7O+Iv8AkB3v/XCT/wBBNfjDL/rZfZm/nX6Bwl8U/kfm3GP2Pn+gyiiiv1A/Jg7V+oH7GH/JuvhP/t6/9KZq/L/tX6hfsYf8m5+E/wDt7/8ASqavgOLf4EP8S/Jn6Lwf/vMvR/mj3aiiivys/ZQopMijIoAWiiigDB8X/wDIsat/16yf+gGvxoHT8K/Zfxf/AMixq3/XrJ/6Aa/Gk/eX6V+icJfFP5H5Xxj8UPRkdFFFfp5+UD1+7X6ofsnf8kD8Hf8AXof/AEY9flev3a/VH9lH/kgXg7/r0P8A6Mevzzi3+HD1/Q/R+D/48vQ9jHSlpB0pa/Lz9kEPSop+lSnpUU/SqjuZz2PyR/aF/wCS4+OP+wrN/OvPB0Neh/tC/wDJcfG//YVm/nXng6Gv37K/91pf4V+R/N+Y/wC81P8AE/zEoHWigda9I8lbn37/AME7f+Sd+If+wp/7SSvrcdK+SP8Agnb/AMk78Q/9hT/2klfW46V+C5x/v1T1P6IyD/cqfoPxS0UV459EFJS0UARBc151+0BbR3Pwa8ZRyjKHS58j/gB/wr0YNivEP2wPG1r4N+COvrJKEu9Ti/s+2jzhneQ4OPou4114GMp4mmo78y/M8vMZxhg6kpbKL/I/LrkgE55GaKU44wcjHGfSkr+g6Pwn84VfiHg4Fd/+z7GX+N/gZR1/teA/ka89r279jnw5Jr/x98OsYvMhshLeOf7u1Dg/99Fa8zNpKOEqN9Iv8j08qpyqYumo7uS/M/UWI1IelRouCfWpD0r8EP6OhsitN/qm+lfkH8Yf+SreL/8AsK3P/oxq/Xyb/VN9K/IP4w/8lW8X/wDYVuf/AEY1fe8J/wAap6L8z844w/hw9WcbRRRX6sfjo/8AhFfoZ/wT7/5JBf8A/YUl/wDQEr88h2Hc9q/Q7/gn7gfB69/7Ckv/AKAlfE8VP/Zfmj7zhX/e16M+px0paaGBo3CvyI/bh1JgUm4UFgBmgYzOBSk+9RNKEALHH1ryuT9p/wCFkF09vJ4005ZkcxsuW+8Dgjp61pTpVKt+SLlbsrnNVxFKjbnklfu0j1wdKCM1UtLqO9ginhYPFKodGHRgRkGreRWZunfVC0mBS0UFCYFLRRQAUUUUAFFFFAET9K/Ob/goB/yWbTv+wTH/AOjHr9GX6V+c3/BQD/ksun/9gmP/ANGPX1PDv++r0f6HxHFf+5P1R8y0UUV+0n4WIelfTX7AX/JZr7/sFP8A+hpXzKelfTX7AX/JZr7/ALBT/wDoaV4Ge/7jU9D6fIf98h6o/R4dKWkHSlr8MP6ECiiigAooooAKKKKAMjxF/wAgO9/64Sf+gmvxhlP72X3Y/wA6/Z7xF/yA73/rhJ/6Ca/GGUfvZfZj/Ov0PhL4p/I/LuMfsfP9BlFFFfqB+Sj3+6tfp1+xtNGP2dfCYEg4F1xn/p7mr8xTyoxWvaeLtd022jtbTWtQtbaPhIILqREUZycAEYySfzr5nOcslmVKNNT5bO+1+n/BPqcjzOOW1JVZR5rpq17dUz9kvtaf3xR9qT++K/HD/hPPE3/Qx6v/AOB0v/xVH/CeeJv+hj1f/wADpf8A4qvkf9VKv/Pxfd/wT7P/AFwp/wAj+8/Y77XH/wA9Fo+1J/fFfjj/AMJ54m/6GPV//A6X/wCKo/4TzxN/0Mer/wDgdL/8VR/qpV/5+L7v+CP/AFwp/wAj+8/Y/wC2J/z0Wj7ZH/z0Wvxw/wCE88Tf9DHq/wD4HS//ABVH/CeeJv8AoY9X/wDA6X/4ql/qpV/5+L7v+CH+uFP+R/efrx4tnjPhzVh5o5tJh1/2DX42feQHtitx/HfiaRSreIdUZSMEG8kII9PvViluMdvSvqMlyiWWc/NPm5rdLbHymdZzHM3FqPLy3633sR0UUV9afGj16Yr9T/2VJP8Aiwfg4A/8uZP1/ePX5YEEA11WmfFDxho1jDY6d4s1qwsYBtitra/ljjQegAbgV8tnmWVMxpxjTlazvr6WPqsizWnltaVSpFtNW09UfsH5q/3qPOH94V+Qn/C7PiD/ANDt4h/8Gc3/AMVR/wALs+IP/Q7eIf8AwZzf/FV8X/qtif5l+J97/rhh/wCV/gfr55y+o/OopZFwTxX5E/8AC6fiD/0OviH/AMGU3/xVA+NHj84z418Q9ev9pzf/ABVP/VfErXmX3Mn/AFsoT05H96L/AO0Ftb44+NzuGP7Vm4P1rz7I/vCv0y+BPwx8KeMvhP4Z1vX/AA3pmsaxfWKTXWoX1oks88hzlndhlj7mu9/4UN8O93/IkaCR/wBg6L/4mu+lxGsHH6vKDbhpfTpoefLhmeNf1mM0lPW1npfU/Izj+8KUAE/eH51+uf8AwoX4ef8AQk6H/wCC+L/4mhvgR8PgMjwToWf+vCL/AArX/WyH8j/Aj/U+f86+5nhP/BPLC/DjxF2P9qdP+2SV9XB9jcyCvz//AGwNSvPhL8Q9L0zwPe3HhDTrjTluJrXRZWtIpJPMcb2WMgFsADJ9K8Cuvi146vNpn8Z6/Lt6btSm/wDiq815NVzabxcJKMZ6pPddDujndLKILCzi5ShpdOyZ+vxuV/vCk+2IP4hX48t8TvGEisr+LNcdW6htRlIP/j1UZvGXiC4UCXXdSlA7PdyED8zWq4Uq9ai+7/gmb4xp9IP7/wDgH7GXWtWdhHvubqG3XqWkkVR+prk9a+NngTQF3aj4q0m1A7NeRlvyBJr8j5dRupzmW5ml/wB+Rm/maZsySTznrW9PhNfbm/krfqYVOMZ/8u4Jerufor48/bt+H3h2GWLRftniW9XIRbSIxw56cyNjA9wDXxR8X/jR4j+MviAahrUojtoMraWEJPk26nrjPJY92PP0rz0HA4p2c9BxX0+X5HhsC+eKvLu9fu6I+XzHPsTj48k5Wj2Wi+fcYeTRRRX0x8mPB4Ar7Z/4J8fDtobbXvGVxGFWciws2I6qvzSMD9do/A18lfD7wFqvxJ8Y6b4d0aNpLq8kAMm35YkH35G9Ao5/Sv1g+HHgrT/h34N0nw9pabLTT4REpPWQ9Wc+7HJ/Gvz/AImzCMaX1aD96W/kv+CfpHC2WyqVfrE17sdvNv8AyOwAxS0UV+Wn7EVZv9U30r8g/jD/AMlW8X/9hW5/9GNX6+Tf6pvpX5B/GH/kq3i//sK3P/oxq+94R/jVPRfmfm3GH8OHqzjaKKK/Vj8eJA23p1r3n4GftVX3wQ8LzaJa6DDqiSXTXJmlumjILADGAD6V4InU0mN3QVwYvCUcZT9lWjeJ6OExdXB1PaUZcsu//Dn2F/w8X1fv4OtR/wBvr/8AxNO/4eL6v/0J9p/4Gt/8TXx1RXi/6u4L+Rfe/wDM9v8A1ix//Px/cj7F/wCHi2rf9Cda/wDga3/xNN/4eLax28H2p+t6/wD8TXx5RWf+ruC/k/Fh/rFjv+fj+5H1J4p/b68X63pM9npmgWGkzSqVF55zzPGCMZUEABueCc49K+YhKXn3ty7uCx65ycn9eaiBwelSRY3pz/EP511rLsNgqMvYw5b7/wBM5nmWIxtaLrTbtsfsp4O/5FrTf+vaL/0AVtfxVjeDv+Rb03/r2i/9AFbP8VfiVX+JI/fcJ/Bj6ElFFFZnUFFFFABRRRQAUUUUARP0r85v+CgH/JZdP/7BMf8A6Mev0ZfpX5zf8FAP+Sy6f/2CY/8A0Y9fUcOf76vR/ofEcV/7k/VHzLRRRX7UfhYfwmvpn9gL/ks9/wD9gqT/ANDSvmb+E19M/sBf8lnv/wDsFSf+hpXz2e/7jU9D6XIf98h6o/R4dKWkHSlr8OP6GCiiigAooooAKKKKAMjxJ/yBb3/rhJ/6Ca/GGX/Wy+7N/Ov2e8Sf8gW9/wCuEn/oJr8Ypf8AXTezH+dfofCXxz+R+W8Y/Y+f6EdFFFfqB+TBRRRSGFFFFGhpyBRRRU8yFysKKKKOZCswoooqiQooopiCiiikMKKKKV0VYKcv8P1ptOTtWVWeh0Uk/aI/V/8AZg/5IN4J/wCwbHXqh6ivKv2Yf+SB+Cv+wdFXqr9RX8/4z/ean+J/mf0fl/8AutP/AAr8hx6U2X7lL/DTZTmM1xnoPY/PD/goP/yVnRf+wSv/AKNkr5ar6m/4KDf8lZ0T/sEr/wCjZK+Wa/bOH/8Acoen6n4Bn/8Avs/X9EFFFFfTHyoUUUUxBR0NHQ1veDfB+rePNetND0S3W41K5LeVC8ix7tqljy3HQGsqlSNKLnN2SOqnTlVkoQV2zC/irovA/gLXPiLr8GjeHbCXUL2U4IQfJEvdnboqj1Jr6j+Gn/BP6+uZIrrxrrUdtCDk6fpfzO3sZW4H4A19e+A/ht4c+HGkLp3h3SYNNter+WuXkOOrsfmY/Wvhcw4mpU04Yf3pd+i/zPvMs4Yq15KeI92Hbq/l0OA/Zz/Z4074H6G5dkv/ABDehftt+q/LgciOPPIQfqeTXuAAHNAAQdMUgGR7V+Y169TEVHVqu8mfrOGw1LCUo0qUbRRLRRRWJ2FWb/VN9K/IP4w/8lW8X/8AYVuf/RjV+vk3+qb6V+Qfxh/5Kt4v/wCwrc/+jGr73hH+NU9F+Z+bcYfw4erONooor9WPx4KKUc//AF6tWul3t9GXtrO5uEBwWiiZxn8AayqVo0tzphTlVdolSitH/hHtU/6Bd9/4DP8A4Uf8I7qf/QMvv/AZ/wDCub65Q/mR1/Ua/wDK/uM6itH/AIR3U/8AoGX3/gM/+FH/AAj2qc/8Sy+/8Bn/AMKf12h/MiPqVf8Alf3GcRipI/vp/vD+dPubG5ssC5tprYnoJomQ/qKZH99P94fzrLEVoVaMnE0w9GVOtFSP2X8Hf8i1pn/XtF/6AK2u9YnhD/kXNN/694v/AEAVt96/Aqvxs/orCfwY+g+iiiszrCiiigAooooAKKKKAIn6V+c3/BQD/ks2nf8AYJj/APRj1+jL9K/Ob/goB/yWXT/+wTH/AOjHr6jhz/fV6P8AQ+J4r/3J+qPmWiiiv2o/Cg/hNfTX7AH/ACWi+/7Bcn/oaV8y/wAJr6a/YA/5LRff9guT/wBDSvns9/3Gp6H0+Q/75T/xI/R0dKWkHSlr8OP6ECiiigAooooAKKKKAMfxJ/yBb3/rg/8A6Ca/GOX/AFs/+8f51+zniT/kC3v/AFwf/wBBNfjHL/rZ/wDeP86/ReEfin8j8t4w2h8/0I6KKK/Tj8mHb/kxX2p+z1+yZ4G+KHwk0LxJrMV//ad6s/nNbXRjjbZPIikLjjhFr4qPJ4r9Pv2Mx5n7OPhT/t7/APSqavh+KMTVw9GEqUnF3W3oz7zhfC0cViJQqxUlZuz73Rz3/DBnw0/546p/4Gf/AFqT/hg34Z/88dV/8Df/AK1fS+P85oyfT9a/Nv7Uxn/PyX3n6j/YuD/59r7j5p/4YL+Gf/PPVP8AwL/+xpv/AAwX8NP+eWq/+Bn/ANavpmin/aeM/wCfj+8f9i4P/n2vuPmf/hgv4af88tW/8Df/AK1H/DBfwz/55ar/AOBv/wBavpiij+0sV/z8f3h/YuD/AJF9x8t69+w78NNM0a9uo4dU8yCB5FzfN1VSR29q/PLcWC7hz1r9lPGKiPwvqo/6dZf/AEA1+NfX8q+94WxVbEOp7abla1rn5xxRg6GElBUYKN072+RHRRRX6GfnA/kV9v8AwM/ZC8CfET4X+H9f1WLUBqF9b+ZOYbwqpYOwyBjjgCviFelfqh+yjGB8APBh/wCnQ/8Aox6+F4nxNXDUoSpScW309GfecL4Sji68oVoKSSvr6o4v/hgv4Y/889V/8DP/ALGmf8MF/DP/AJ46r/4Gf/Wr6Ywf71G0+tfnH9p4z/n4/vP1P+xsF/z7X3HzP/wwX8M/+eOrf+Bv/wBag/sH/DVVwItV69Ptv/1q+mKZJ0prMsV/z8f3kyyjBpfw19x+cfi79o3x78FPFWreBfDV7ZQaDoNy9hZR3NqJZFiU8BnPLH3rI/4bf+LH/QS07j/pwT/GuE/aGz/wu7xz/wBhWb+defFvm9q/VMHlmDr0IVKlNOTSbdlq2tWfkOLzXFUK86VOo1GLaSu9Enoj3z/huH4sf9BHT/8AwCT/ABpf+G4PiwOup6b7f6Cn+NeA7R604LzXb/YuC/kj9yOH+2sX/wA/Jfez7U+D3gKy/bE0u+8U/ESe5n1TTp/7OgbTnFsnlBQ/zKAcnLnmvQ1/YD+GLZO7W8f9f/8A9jWD/wAE7/8Akm/iUY3H+1v/AGklfWCpyWIIJr8tzHF18Li6lGjNxjF6JaJLyP1rK8BhsXhYVq8FKUldtq7b82fN5/YC+GJ6Nrf43/8A9jXjX7Tf7I+i/DDwSniPwkb+SOzlC38V1P5pETYCyLwMbWwD7N7V99EbRWXrOj2uv6Pe6dewpc2d3E0E0T/ddGGGB+oJrmw2b4ulWhUlUbSeqb3R04vIsJXoThTppSa0aWz6H4yKxU0m35M13Pxm+Gl18JviDq/hu4VzDBIXs5mH+ut2OY2/Lg+4NcJX7fg60a9KNWLvF6o/C8TRnh6kqU1aUXZ/IK09A1y78M65Yaxp05gvrGdJ4JFP3WU5H4HofrWZSqcGqrwVSLjJXTMqVR05KUd0frv8HPiNa/FD4e6T4itCifaov30O7JhlHDofo2fwxXdkZNfnn+wv8Xz4Y8aS+Db+fbputky2Yc8R3SjoP99Rj6qK/QlTgV+FZphHgsVKn9nden/AP3/JccsbhIT+0tH6r/Mn6ilooryj6EKQ9KWkPSgCtN/qm+lfkH8Yf+SreL/+wrc/+jGr9fJv9U30r8g/jD/yVbxf/wBhW5/9GNX3vCf8ap6L8z824w/hw9WcbRRRX6sfjo4dBX6E/sBwrJ8Ir/coP/E0l7Z/gSvz3/hFfoZ/wT7P/Fob/wD7Csv/AKAlfFcUaYX5o+44YipYuN+zPpv+z4f+ea/98il+wRf881/IVb4o4r8l55dz9q9hS7FP+z4/+eY/IUGwi/uL+Qq5xRxS9pIf1el2Oc17wfpfiHTLixvdPt7u2nRo5I5o1YFSMHqK+MJ/+Cd+um9le38WWCWxl3Ro1o+4LngE56gcV937vbmmuOPauyhmGIw6apysnv1POxGVYXEOLnDVbW0KGhWB0nSLS0Zgxt4UiLAYB2qBn9K1etNozgE1wt8zuetGPIlFD6KKKRYUUUUAFFFFABRRRQBE1fnN/wAFAP8Aksun/wDYJj/9GPX6MtX5zft/DPxn07/sEx/+jHr6nh3/AH1ej/Q+J4r/ANyfqj5looor9pPwoP4TX01+wB/yWi+/7Bcn/oaV8y/wmvpr9gD/AJLRff8AYLk/9DSvns9/3Gp6H0+Q/wC+U/8AEj9HR0paQdKWvw4/oQKKKKACiiigAooooAyPE/8AyAb/AP695P8A0E1+MUv+tn/3j/Ov2e8R/wDIDvf+uEn/AKCa/GCU/vZfdj/Ov0PhL45/I/LOMvsfP9BlFFFfqB+Th2r9QP2MP+TdfCf/AG9f+lM1fl/2r9QP2MP+TdfCf/b1/wClM1fA8W/7vD/EvyZ+i8If7y/R/oe8UUUV+VH7MFFFFABRRRQBgeMf+RY1T/r2k/8AQDX40HoPpX7L+MP+RY1X/r2k/wDQDX40N0H0r9G4S3n8j8q4x+OHo/0G0UUV+mn5SOXsa/VL9k//AJIH4P8A+vQ/+jHr8rV7Cv1S/ZP/AOSB+D/+vQ/+jHr894t/hQ9f0P0fg7/eJ+h7JRRRX5cfsgh6VFP0qU9Kin6U1uZz2PyR/aF/5Lj44/7Cs38688HQ16H+0L/yXPxx/wBhSb+deeDoa/fsq/3an/hX5H84Zn/vdT/E/wAxKBwRRQOtemeStz79/wCCd3/JOvEP/YV/9pJX1uvSvkn/AIJ3/wDJO/EP/YU/9pJX1svSvwfOf9+qev6I/ojIf9yp+hJSUtFeKfQnyt+258G28a+Bl8VWEW/V9BVnkCLzLanlx/wH7w/4F61+eRHGe3rX7SX9nHeWssEyLJDKpR0YZDKRgg/hX5VftC/CmT4RfEvUdIRGGlzn7XpzkHBgYn5c+qnKn6V+kcMZjeLwtR6rWPp1R+UcU5ZyTWKprR6S9ejPLqKKK/Sz8sLen38+l39teWszwXVtKs0UsZw0bKQVYe4IBr9XvgJ8UoPi98NtK19MLeMnkXsSn/V3CcOPofvD2YV+TJTmvov9iv4w/wDCv/iP/wAI/fz7NH17bD85+WO5H+rb23ZKn6rXxXEmXfWKHtYL3o6r06r9T7vhnM3hcQqU37ktH5Poz9KqKjEmePWpK/IT9vCiiigCvP8Ac/CvyB+MP/JVvF//AGFbn/0Y1fr9P9z8K/ID4w8fFfxgP+orc/8Aoxq+64V/jT9F+Z+bcYfw4er/ACOOooor9ZPx0f8Awiv0O/4J+f8AJIb/AP7Ckv8A6Alfnj/CK/Qz/gn3/wAkgv8A/sKy/wDoCV8TxT/unzR95wt/vq9GfVA6UtIOlLX5Eft4UUUUAFFFFABRRRQAUVG0mAT6Uhkwc5/CgnmRLRTEfeM+1PoKCiiigAooooAhk+6K/Of/AIKAf8lnsf8AsEx/+jHr9GJPuivzn/4KAf8AJZ7H/sEx/wDox6+r4b/35ej/AEPiuKv9yfqj5looor9nPwoP4TX01+wB/wAlovv+wXJ/6GlfMv8ACa+mv2AP+S0X3/YLk/8AQ0r57Pf9xqeh9NkP++U/8SP0dHSlpB0pa/Dj+hAooooAKKKKACiiigDJ8R/8gO9/64Sf+gmvxgm/1sn++386/Z/xH/yBL3/rhJ/6Ca/GCb/Wyf77fzr9D4S+Op8j8s4y/wCXfz/QZRRRX6gflAdq/T/9jD/k3Xwn/wBvX/pTNX5gdq/T/wDYw/5Nz8J/S6/9KZq+A4s/3eHqvyP0PhH/AHp+j/Q95ooor8rP2cKKKKACiiigDB8Y/wDIs6p/16yf+gGvxnboPpX7MeMP+RZ1T/r1k/8AQDX4znoPpX6Nwl8U/kflfGPxQ9H+g2iiiv00/KBw6V+qX7J//JA/B/8A16H/ANGPX5WDNfqn+yf/AMkD8H/9eh/9GPX53xZ/Ch6/ofpXB/8AHl6HslFFFfmB+wjWqOfoakao5+hprczqfCfkj+0L/wAlx8b/APYVm/nXng6GvQ/2hf8AkuPjf/sKzfzrzwdDX79lX+7U/wDCvyP5wzP/AHqp/if5iUq9aSgda9M8lbn37/wTuOfh34i/7Cv/ALSSvrdelfI//BO3/knPiH/sK/8AtJK+uF6V+D5z/v1T1/RH9EZD/uVP0JKKKK8U+hK0n8XHavn/APbC+EK/En4YT3tlAJNa0NWu7TaMtJHgGWL8VXI91FfQm33xTJow0Z4BHpiujDYieFrQrQ3i7/8AAPPxeFhjKM6U1pJW/wCCfikQMD3pmTXuP7WHwi/4VR8TriSyh2aJrJa9syo+WNif3kX/AAFjkezCvEV/1bV+84DFQxdCNWD0krn8847CzwdedKS1i7DKekrxOjoxR0O5WU4II5yPfgUyiu6cPaR1OOlN03dH6m/sxfF1Piz8MdPvZZQ2sWOLPUkzz5qjh/oww2fc17Pwwr8w/wBkP4uD4X/FK3tbyfy9F1sCyuS33Ukz+6kP0YkE+jn0r9No334wfrzX4bnWA+o4qUUvdlqv8vkfveQZj9ewkXJ+9HR/o/mWqKKK8I+nK0/+rP0r8gfjH/yVfxh/2Frn/wBGNX6/XH+qP0r8gvjD/wAlW8X/APYVuf8A0Y1fdcJ/xp+iPzfjD+FD1f6HG0UUV+sn44Sdv8a+zf2PPjx4G+GHwyvNL8Sa5FpuoSajJOIHjdjsKqAflB9DXxcDinMWb5s15GYYCnmVH2NRtK6enke1lmY1MtrKtTSbs1r5n6kf8NhfCf8A6G6D/vzL/wDE07/hsD4Uf9DdB/35l/8Aia/LPJoya+Y/1Uw/88vwPrv9b8R/IvxP1K/4bC+Ew/5m+3/78y//ABNA/bC+Ex/5m+3/AO/Mv/xNfltzSZPqaX+qVD+Z/gH+t+I/kX4n6l/8Nf8Awn/6G6D/AL9S/wDxNJ/w2D8J/wDoboP+/Mv/AMTX5a5NGTR/qnR/nf4B/rfiP5F+J+pf/DYPwo/6G6D/AL8y/wDxNH/DYPwn/wChug/78y//ABNflpk0ZNH+qmH/AJ3/AF8g/wBb8R/KvxP0M+MH7aHge28E6vaeFNZm1HWrq0kitGtoHRYnZcBy7AAbc5x14r5F+GnxS8aXnxF8K21x4u1qeGTU7eOSN7+Qq6mRQQQTyMV5lhdnXmuk+FP/ACU/wl/2Fbb/ANGLXaslw+Bw9RJXum7uze3ocP8AbmJx+Kpyk+VJpWV0tz9hrYAR8VP/AA1Bb/6v8Kn/AIa/IJbn7ZR/hodRRRUmoUUUUARP0r85v2//APksmn/9gmP/ANGPX6Mv0r85P+CgH/JZtP8A+wTH/wCjHr6nhz/fl6P9D4jiv/cn6o+Z6KKK/aT8LD+E19NfsA/8lnvv+wXJ/wChpXzL/Ca+mv2Af+Sz33/YLk/9DSvnc9/3Kp6H0+Q/75T/AMSP0dHSlpB0pa/Dz+hAooooAKKKKACiiigDF19gui6gCc5t5OP+AmvxmlBSR8jqzfzr2Hxr+1n8SvG1pNZT60um2cqlHj02FYS6nggty2Me9eOc45z+Pev1vh/LauAU/bNXlbbyPxLiDM4ZjKKop2jffrewyijBowa+154nw/JIlHIGa/Tb9jSRX/Z38LBHUlftYYA9D9qlOD+Y/OvzEwa9G+G3x28bfCqB7fw5rLQWTuZHsbiJZYSxGCQpHBwB0Pavls9wM8woKNFpNO+vpY+qyDGxy3EupVTcWradL21P1tyOKByeK81+APjjUPiL8JfD/iHVvK/tK9jdpjCuxMrIy8LnjpXpXRa/GqlOVKcqc94tp/I/dKNWNanGpDaSTXoyWiiipNwpMgClqjfytDazSrjKIzD8AaaXM7ESlyq5keM7qOy8KazLNIqRrZzMzMcAAIcmvxuPQH15Ga9d8f8A7UXxB+JGn3GmalrC2mmTqY5rbT4RCJVPUMR8xB7jNeSegx07V+scPYCeChKVVq8rbeR+LcR5jHHVEqadoX363sR0UEEdqK+25onw3IyYHctfqP8AsmzpP+z94OKOGC2rIRnoRK4Ir8sq9J+HXx88cfCy3az8PayYtOZt/wBhuYlmhDHqVUjjPsetfK59gJZjQjGi0pJ3122sfV8P42OWYhzqxbjJW06apn605WlB9K83+AnjTUPiF8KPDviHVhENQv4Gkn8ldqbg7LwO3CivSeAMivxypCVKcqc94tp/I/c6NWNanGpDaSTXoxgX86hmbAzkZzUjyY6V8UftdftFeNvh78RJfC/h+/h0vT3sYpzcJAGnDOW3YY5x0HauzA4Opjq3sqVr2vr2R5+ZY6GCoe0mm1e2m9z5q/aAmjuPjZ43dGDp/asw3A57156zbqlubmW8uZJ55HmmlYvJI5yzsTkkn1JqOv3XCQ9jRhTvskvuR/P2Ln7atOolu2/vY2gdaMGlA9q7edHIoM++f+CeNzGfh94mg3gypqgdlzyA0S4/kfyr6yjYg+tfkJ8Oviv4o+FOoTXvhvVZLCSYATRFQ8UwHTch4PfnrX6P/su/EzWfix8LbbXdeaBtQa6mgZrePy1KocD5exr8c4gy+rRryxN04Sa9Vp/wD9n4dzGnXoQw9mpxXyaue0UUUV8kfeBTWOBTqZISF4oA8S/aj+FUXxP+FuppFEr6rpqG9sWxlt6AkoP95cj8RX5dMAM9vrX1v+01+05498LfErxL4R0jULew0y3ZYkeG3UzbWjVj87dD8x5r5I3bmycn61+t8N062Go2rNcsrOPldH4lxLUo4jE/uU+aN1LzaYyijBor7bnR8R7OQ9GYOGVijA5DKeQfUV+nv7K3xli+Lnw2s2up1fX9LVbTUEJ+ZmAwsv0cc59Qa/MINjHFdH4H8f6/8ONbj1fw9qUmn3yrsJQArIv9x1PDL04/KvmM5yxZlSsmlOOqb/I+nyLM5ZbW55K8JaNfr8j9jshl4OaTOFz0rxv9lb4na18VvhbDrevGA6gbqaBjBH5alUIA+Xt1r0HxzrE/h/whrOpWu37TZ2U1xHvGV3KhIz69K/GqtCdOs6MviTt5XP3CliqdWgq8fhav52Nh2C+YWPGPWvyE+LNzHd/FDxZNEweKTVbllb1HmNXceK/2uPih4utHt5tfXT4JUIZdPt1hJBHI3Dn9a8dd2kZmbJZjkk9Sa/UOH8uqYGUqlWSvJJWR+ScQ5pHHRjTpJ2i3q/MZRRg0V95c+D9nMKKKMGnzoXs2FFGDRg0c6DkkFFGDRg0c6DkkFFGDRg0c6DkkFFGDQBnPtU8yD2cgHWup+FX/ACVDwj/2Fbb/ANGLXLgGuo+FR2/E/wAJE/8AQVtv/Ri1w46S+rz9H+R6eBi/rFP1X5n7D23+rX6VOelQW/8Aq1+lTnpX8/y3P6NpfChaKKKk1CiiigCvMeBmvzk/b4mST4z2ah1Z00mLcAfu5kcjNfUf7XPxZ8QfB/wJp2p+HHgjvbq+W1Z7iPzAqlGPAPfIFfnL4v8AGOs+PNduNb1+/k1LVLgjzJ5ABwOAoA4AA6AV93wxgajq/WW1y2a87n5vxVjqfsvqyT57p+VjBoowR2owa/VedH5H7OY8j5K+lf2BXVPjPegkAnSpcAnr86V80fUZrV8L+J9W8I63b6vot7Np+pQHMdxC2GGeoPYg+hry8wofXMNOlF2clZHq5bXWDxMKk1dRdz9mkYHqRmpMcc18pfsd/H3xf8W9T16w8ST2l0unwxSRTQQCJyWJB3Y4PT2r6uFfheJwtTC1XSqWuux+/YHGU8ZRjWp3s+4+iiiuc9EKKKKACiiigD57/wCGIvhT/wBAK5/8Dpf/AIqj/hiP4V/9AO4/8Dpf8a+gef8AIpOfb8q7/wC0cV/z8f3s8b+ysJ/z7X3I+fv+GH/hX/0Bbn/wNl/xo/4Yf+Ff/QFuf/A2X/GvoHB9KMH0p/2jiv8An4/vYf2Tg/8An2vuPnz/AIYh+Ff/AEBLn/wNl/xp3/DEPwq/6AVx/wCBsv8AjX0Dg+n60YPp+tL+0cV/z8f3sf8AZOE/kX3I5nwN4K0z4e+GrHQdGiaDTrNSsUbOXIBYseTyeSa6boKQjYAewoL4zXDJylJyk7tnqQhGnFQgrJaIlopKWkaCAYqGaBZ43jflXUqR7VPSE4oFufPp/Yi+FX/QFuf/AAOl/wAaZ/wxB8K/+gJc/wDgdL/jX0HtNJ83pXesfiV9t/ezyXleFlq4L7kfP5/Yg+FJ/wCYJcf+B0v+NJ/ww/8ACn/oC3P/AIHS/wCNfQVFP+0cV/z8l97F/ZWD/wCfa+5Hz7/ww/8ACv8A6Atz/wCBsv8AjS/8MQfCz/oC3H/gbL/jX0Bk+lHNL+0sV/z8l97D+ycH/IvuOZ8DeDNO8AeG7DQdIiMGm2SGOGN2LsoJLH5j15JrpRhRQRtwewpN3J9a4ZNyk5Sd2z1IQjCKhFWS0QhBOMEcdc15P8RP2Z/APxQ8RnXPEWmz3Oo+SkHmR3TxjYucDCn3NetEZWkUcYxTo150Zc1NuL7rQzrUKdeHJUipLs1dHgH/AAw/8KP+gNcf+B0v+NL/AMMP/Cf/AKAlx/4Gy/419AYoxXb/AGliv+fkvvZ5/wDZOE/59x+4+fv+GH/hV/0BLn/wOl/xo/4Yf+FX/QEuf/A6X/GvoKin/aOK/wCfkvvYv7Kwf/Ptfcj59H7EPwoYcaNc/wDgbL/jXqPw3+G+ifC3w4mh+H7ZrXTkleVY3laQ7mOW5bmuv5X2pWGe+KwrYuvXjy1JuS7NnRQwOHoS5qcFF90rElFFFcx6IU1xuUgU6igDxLxx+yx8PvH/AIjvdd1jSp59RvGVppEupEBIULnAOBwBWO37EHwpx/yBJ/8AwNl/xr6AIBPoajHzDk5rthjMRTioxm0l5s8qeW4WpJznBNvd2R4J/wAMQfCv/oCXP/gdL/jSf8MQfCr/AKAdz/4Gy/419A4PpS8/3ar+0cV/z8f3sj+ycH/IvuR8/f8ADD/wq/6Atz/4HS/40v8AwxB8Kv8AoC3Gf+v6X/GvoD5vSj5vSj+0cV/z8f3sP7Kwf/PtfcjkPhx8NdD+FXhxdE0GB7bT1keUK8rSHc3U5NbGs6Xb69pt1YXib7a6heCVQSCUYYYZHTitMpuP+zTgg7dK4ZVJym5yd29b9bnoRpQjTVOMbRWlulj5+H7D/wAK+M6LcEjj/j+l/wAaX/hh/wCFP/QEuP8AwMl/xr6C3GjcfT9a7f7QxX/Px/ezz/7Jwf8Az7X3Hz5/wxB8Kv8AoCXP/gdL/jR/wxB8Kv8AoCXH/gdL/jX0Hs9qNntVf2niv+fkvvYv7Iwf/Ptfcj59/wCGIPhX/wBAS5/8DZf8aP8AhiD4V/8AQEuf/A2X/GvoPBowaX9pYr/n5L72H9kYP/n2vuR8+f8ADEPws/6Atz/4Gy/40f8ADEPwr/6Alz/4Gy/419A4PrRg+tH9pYr/AJ+S+9h/ZGD/AOfa+5Hz9/wxD8K/+gJc/wDgbL/jR/wxD8K/+gJc/wDgbL/jX0Dg+tGD60f2liv+fkvvYf2Rg/8An2vuR8/f8MQ/Cz/oC3P/AIGy/wCNH/DEPws/6Atz/wCBsv8AjX0Bg0uD60f2liv+fkvvYv7IwX/Ptfcj5+/4Yf8AhX/0A7n/AMDpf8ajk/Ya+FkjZ/sq9X2XUJcfzr6FwfWjB9af9p4v/n5L72V/ZOD/AJF9yPnf/hhb4XD/AJht/wD+DCX/ABq5of7GHwy0HWLHU7XTr1buzmS4iZr6RgHU5BIzzyK9820AA0nmGJkrOo7erHHKsLB3VNfchUXZmn0UVwHrhRRRQAUUUUAcF8TfhP4e+Lui2+meJLV7u0gnFwiRzNGQ4BAOV+przg/sRfCgddGufb/Tpf8AGvfyPl6Uh6dK66OMr0Y8tObiuydjzq2Aw9eXPVgpPu1dnz//AMMQfCv/AKAlz/4HS/40v/DEHwq/6Adz/wCBsv8AjX0DzS4Na/2liv8An5L72Yf2Tg/5F9yPn3/hh/4Uf9AO4/8AA2X/ABpf+GH/AIVDpolwP+32X/GvoGij+0cV/wA/Jfexf2Rg/wDn3H7keZ/C34CeDvhBeX914YsJbSa+RUmMlw8u4KSRwx4616Tng8Uh+Xtmn7uK4Z1Z1ZuU22+7PSpUKdCChTioxXRKyJKKKKk3CiiigAooooAKKKKACiiigAooooAKKKKACiiigAooooAKKKKACiiigAooooAKKKKACiiigAooooAKKKKACiiigAooooAKKKKACkwKWigAooooAKKKKACiiigAooooAKKKKACiiigAooooAKKKKACiiigAooooAKKKKACiiigAooooAKKKKACiiigAooooAKKKKAEwKMClooAKKKKACiiigAooooAKKKKACiiigAooooAKKKKACiiigAooooAKKKKACiiigAooooAKKKKAGtzivyG/ZY/aE+JfiT/go5a+ENV8ca3qXhg6xrMJ0u5uS0BSO1umRSvorKpH+6K/Xo9K/n78H6r8RNF/bo1m++FVhHqfj2HW9WOnWsyK6vmOcS8MQDiIyHrTQH9AanA5r44/4KlfETxP8M/2aINY8J65feHtU/t+1hN3YSmOQoUlJXI7EgfkK8LPxb/4KHH/AJkSw/8AAC2/+OV4P+2b46/aw8Q/CBLb4z+GLXSPCA1OCQXMNrDG32kB/LGUcnoX7UgPtz9gj4keKvG/7EGteJfEOv6hrOvRnVCmoXkxkmXZGSmGPoelfAv7LHiD9pT9q/xXqfh3wz8Y9X02702y+2yPqOoyhGTeEwNoJzlq+1/+CbX/ACjw13/uMf8Aos1+dv7D3xp+I3wS8fa7qvw28EN461S604W1xZrBLN5MXmK2/EfPUAZqgPtT/hif9s3/AKL5/wCVO4/+Ir279kr9nj9oH4WfEq61f4o/E/8A4TDw+9g8Edj9slm2zFgVfa6gcAHmvDf+Hg/7Vv8A0bxJ/wCCy9r6P/Yy/aN+Lvxz1fxLb/Ez4bP4EtdPgiks5Tazw/aGZiGH7zrgYPFSB9GeNfF2neA/CeseItXmFvpml2sl5cSscYRFyfxPSvwl8V/tYftBfEKTxr8R9I8aeINM8LW2qoksVjdtHBY+ezm3jC9AMIR+FfdH/BX79oI+DfhdpHww0y5ZdV8Ut9qv1jb5ksY24Bx2eQY9wjVtfsv/ALHljd/8E/NU8EavFDa6947sZNVlklIDQzsA1mT1+5tjJ+p9aAPov9kH47Q/tF/AXwv4z3L/AGrLD9l1WFMDZeR/LLx2DH5wPRx6V8+/8Fbfir4v+E/wh8E33hDxHqPhy9utdaGefT5jE0kf2eQ7SR2yAcV8x/8ABJf42XXwr+Nmv/CTxE7WdtrzusVvOceRqUGVZPqyqy49VWvcf+C2fPwR+H/t4if/ANJpKfUD6P8A+Cf3i/W/Hn7KHgrXPEWqXWs6xdLcGa8vJN8smJ3Ay3fgCt/9rH4c/ET4m/Cv+xfhj4oPhLxP9thmGo+e8I8pc713KCeeOK4j/gmR/wAmV/D7/cuf/SiSvqakB+TnxY/Zx/a4+D/w28SeNtX+Ostxp2hWb308NrqU5kkVf4VygGee/FeVfsp2n7T37Wlv4hl8L/GfUtMGjNEJhqWoyjeXzjbtU/3a/UD9u3/kz34tf9gGf+lfFf8AwRD/AOPH4o/9dbP+T0Aew/Af4BftEfBrVfF3iP4k/FM+KtFXwxfRW9pHeyyNDd4R45QGUDKhH5968P8A+CT3x3+IfxT+M/iaw8XeNNY8RWVvoolittQumlRG81RuAPfHGfev02+JJx8OvFR6Y0q6/wDRLV+Cv7EPiL41+GfHutT/AAR0eHWfEMmnhLuOeGOQJBvBzh2AHOKAP6Dsivzl/wCCvHxi8bfCa0+HL+DvFWp+GmvJLtbj+zpzF5oATG7HXGT+dc5/wtz/AIKHf9CJY/8Agvtv/jlfK37dXi79onxRaeEV+O3h+30WGF5zpjQW8UfmMQu/Oxj/ALPXFNAfr5+xt4h1Pxd+y38M9a1q/n1TVb3RoZrm8unLySuc5Ziep969rrwf9hL/AJM9+Ev/AGAYP617xSA/HX/gol8e/il4M/bAvPC/hLx7rWgadPa2KQ2lpdtHCjyKBnaOnJya9NH7Fn7ZZQMPj4CCNw/4mdx/8RXzl/wVE1P+xv26Lm/8szfZLXTZ/LBwW2qGwD74xX0ov/BaCziCIPgxrBCqAD/aoHb08igDxn4+n9rz9i+TRvEuvfE681nRLu58iO7gvDdweaFLCOWKRRjIBI7HHXNfXdn+1Nrnxq/4Jz+LviTZTy+HvFVnp1xbz3Gnts8q6iZQZIu4DAggds4r4e/a9/b7uv2xtN8O+BLfw/b+AdFTUUuLq61a9aUeZgqpkZUGyMbiTgE19s+IPgfpv7Pn/BMPxj4U0/Votf36HLqFxqls26C5lmZGLxf9M8bQvqBnvVAfGf7KVn+07+1zb+Ip/C/xn1LTBobQpONS1GUF/NDkbdqn+4ete+f8MT/tm/8ARfR/4M7j/wCIr5P/AGFP2hfiz8C7HxfH8M/hy3jtNRktmvXW2mm+zFBJsB8vpnc3X0r6rH/BQb9q3A/4x3k/8Fl7QB7r+zh4C+LX7Lug/EXxd8bviIfGmjW+nR3Vsq3ckxt/J8xpcBwACwKDj0r5B0H9qT9qH9uz4j6xovwq1CPwdolqPtDJZyLbrZwFiEM05BdnbnhRyRwABmvtP9n7xl46/bA+C/xC0L4ueCZfARuy2lRQLbSwtJDJDkyAS8khj244xXwroX7Lf7Vn7C/j7UtZ+G+nN4k02dfIe50iNbuK8hUkr5tufnUjr04ycE0ID0rxT+zh+3F8NdIm17R/itL4na0QzyWNtqTPK4UZO1JU2uevGcntmu//AOCev/BQnX/jt4yf4cfEiG2HigwSS6bqdvF5JuzGC0sMsfQOFBYEYztbI4ry6X/gqL+0H8OkVfHHwchjRMCae5sLuzzzzgnKivcf2P8A9ur4PfHvx7ZaJ/wgOn+APHs+9rGX7LA0d2+07linVVZZCu75SORnk9KkD5Y/bM+OHxet/wBuDxD4E8I/ELWtAs7u/srK0tobxkghaSKIZwOgy2Tj1r2P/hif9sz/AKL4P/Bncf8AxFfLn7c+sah4d/4KIeINU0mw/tPVLPVNPuLWzCkmeVYoiqYHJycDivp8/wDBQX9q0HH/AAzvJ/4LL2gDR8Pfsa/tgWOv6Zc3/wAdBdWMF1FJcQ/2ncHzI1cFl+53AIr9Jicdsg9K/Pf4Pftt/tJeNvin4U0HxJ8Dn0LQdS1GG2vdROn3afZoWbDvluBgZOTxxX1p+038arP9n34H+KvGtzIgnsbZksYm/wCWt0/yxIB3+Yg/QGgD87f27/2ovib47/ausfhV8HvEGp6fJpC/2e6aRcGM3d6w8yYtjtGq7fba9eqf8Eqv2stf+Ktv4n+H/jrXbrWvEmnv/aFhdahIXmktyQsseTydjYI9A1eRf8EivhXc+Ovix4w+MniJvtL2G+1tbiduZL24O6aQZ7qhI/7aV5n8bo7z9hb/AIKEHxRpEbRaFLfrrEMUZ+WayuCRcRcehMg9sCrA/Xz9oHVrzQvgd8QdS0+5ls7+00K9nguIWw8UiwsVZT2IIBr8ff2Vbz9pj9rLVte07wv8ZtV02XR7eO4mbUtRlAYOxUBdoPPFfrP8etbsfEv7LvjzV9NnW50+/wDCt3d286n5ZI3tmZSPqCK/Gb9hL9r+H9knXvFWpzeELzxb/bFrFbiO0uvJ8na5bLEo2c5qAPrq4/Ys/bNjhkaL47rLIFJVDqtwoY+mdnFeXfs8/ttfGv4HftIWXwu+LesT+ILKTV00bUIdRYSzWkkjBElimHJALKcHIKntXq1x/wAFqLNIJH/4U7qqDacPJqy7Qff9wOPxrwj9k/wlF+3J+2le/EXxVrOkaLJbakmut4cSZvtN2ItpjjhUj5kXam9s5xnigD74/bp/bmsf2TNGstL0uyh1vxxq0TSWlpO2IbaIHBmmxyRnICjGcHnivlT4feF/22v2r9Gg8XjxzJ4J8PXymS08yb7CsyHkNHDGpbYezMRkevWvD/2zhL8Qf+Ckl7oniDL6c+u6ZpQSTODanyRt+h3N+dfuNY2cGnWsNpaxLBbQIsUcUYwqKBgKB6AYoA/Jn4l6r+2r+xfp58U6z4r/AOEx8JwyKs9y0g1C3iBOAJlZVeME8bhxkgZya+4f2M/2wtE/az8DT3kcC6R4r0rZHqukrJuVCw+WWM9TGxBx3HQ17h418K6V458L6t4f123S70XVLWSzu4JOjxOpDDPbg5z2xXjH7Pv7IHwl/Z88VXWtfD1bmHUbu0+yzq+qG4WSPIOSmeoIHPvQB8DaV+0L8TH/AOCm0fg1/HGtt4X/AOE3az/sk3bfZ/I3n93s6bcdq/YLIr8CfilfeL9K/wCCiviW88A2sd74zh8YzNpVtKFZZLjedqkMQDn3Ir65Pxc/4KHH/mRLDr/0D7b/AOOU2B9Pf8FGPGuvfD/9lHxRrnhnWLvQ9Xt57QRXtlIY5VBmUEBh6ivPP+CUHxN8WfFP4IeJtS8X+INQ8RX8GuNDFPqMxldE8pDtBPbJNfI/7VfxB/bE1/4I67Z/Fjwnaad4Hd4TeXMdpBGyESDZgq5P3sdq+kv+CLX/ACbz4r/7GBv/AETHSA/QgdKRmCKSe3NKOleXftA/Hjwv+zh8NNR8aeKriSOytyIoLaAAz3c7fcijB6k4PJ4ABJ4FAH50T/tD/HL9tb9qDxB8N/AXjpPhh4d0qW6EIh+WVooHKFnK/PI7HnaCAPwrQ+G37Q3xr/ZZ/bG0n4MfEPxp/wALJ0bVLi2t3mYGSWIXCjy5IyRvVlJGUORj8DXzzdeEvir8cPG3iv8AaJ+C/wAPdS8E6TYzvqAl0673SSTA/vmgBAMh5LOqAjr9K9p/4Jcw/C74g/FjUPE/jrWdQ1j44RzSTWUWvTZjkGOZoCeXmVcghuVHKj0sD9c04OOtFeF/Cn9r74d/Gf4p+J/h94aur6517w+8ouma1P2Z0jcIzpKMrjccAHBPPFFQB7vRRRQAUUUUAFFFFABRRRQAUUUUAFFFFABRRRQAUUUUAFFFFABRRRQAh6ivxA/Y7IP/AAVTtQR/zHNd7Z/5dLyv2+Zd3fFeWeHv2ZvhZ4R8fDxno3gjSNO8VCWWcatBCROHkVlkbdn+IOwP1oA9TXJHPWvhj/gsUP8AjEu2J/6GOz5/4BNX3Qq7RgVyXxG+GHhX4uaEuieL9Cs/EWkLMtwLO+TdGJVztbHqMn86APjH/gmyf+NeOu/9xj/0Wa+Fv+Cbn7Sngj9mP4m+Jtc8cXV7bWF/pAs4DZWpnYyearYIB4GATmv2x8HfCnwj8O/CMvhbw1oFno3h2XzN+nWqbYm8wYfjPfvXnY/YV+AAAH/CqPDnHH/Hsf8AGncDyP8A4e7fs8/9BXX/APwTv/jXdfBv/goJ8Hvjz4qn8P8AhfVdSF/b2U2oSvf2DQRJDEMuxYnAwOa6P/hhX4Af9Eo8Of8AgMf8a1PDX7I3wd8HvqD6J8PNF0t9Qs5NPumtoSpmt5BiSNufusOCKQH4+6jp2u/8FIP22tTTT7t7LSb+aQRXbJvGn6XbjajbeOSMHHGWkNfVA/4IzXfGPjJqIUDAAsjwO3/LSvvH4Z/s8fDb4OX91feCfB2leGL27iEE82nw7HkjB3BScnjIB/CvSxwKdwPwQ/at/Zh8T/sG/E7wdrNh4hl1qGdhqFhrQiMLLdROC8bDJ5+6c55DH3r6X/4KcfFjT/jl+xr8GPG+luDBq+qieRB/yxmFrIJYz7q4YfhX6RfEn4PeDPjDpdtp3jXw3YeJrG1m+0QQahHvWN8Y3D3xxXMXH7Kfwjv/AATZeEp/AOjTeGbK7e+ttLeEmCKdxhpFXPBIJ/Oi4Hwl+xn/AMFH/g98CP2cfCXgrxPLrg1rTFmW4Fpp3mRgtK7jDbhnhhXt3/D4H9n/AP57eJf/AAU//Z17OP2FvgD/ANEo8N/+Av8A9ej/AIYX+AP/AESjw5/4C/8A16QGB+1r4ssPHn7CXxA8R6WZDpuq+FnvLczJtfy3VWXI7HB6V8kf8EQz/oHxR9PNs/5PX6Raj8O/DmqeB5PBt1o9rP4XktBYNpTr+5MAAAjx/dwMVlfDP4GeAvgyt8vgfwrpvhhb4qboafFs83bnbnntk0AbXxJ/5Jz4q/7BV1/6JavyN/4Itf8AJevF3P8AzAvX/pqtfsTfWsGqWVxaXMazW08bRSxv0dGGCD7EE15/8Nf2cPhn8HNUn1LwT4L0rw1fzw/Z5bixiKu8ec7Sc9MgGgD03Ar8tf8Agt6cWHwt5/5a3n8o6/UuvPviZ8DPAPxlSxHjjwrp3iYWBY2wv4y/lFsbtvPfAoA4j9hD/kzz4S/9gGD+te8VieFPC2k+B/Dmn6BoVhDpej6fEILSytxiOGMdFUegrboA/ED/AIKWYb/goDFkDG3SeD35Wv2rh0Ww8mP/AEC0+6D/AKhfT6V5/wCNP2ZPhZ8R/FY8TeJ/A2ka14gHl41G6hzMNn3OQe1eoqgVQB0HFAH5d/8ABZv4d6Fp3hf4e+LrTTYLTWZL+fTprq3jCGWLy96q+AMkFTgnpk12ngXWf7Z/4I53jvci5e28OXdqzZyU2XThUP0XaPpivt/4l/Cbwf8AGDRoNJ8Z+HbHxLp0EwuIre/j3qkgBG4ehwSPxqhovwK8BeHPh9eeBNN8LWFn4OvPM+0aNGh+zybzl8rnuQKAPyQ/4JnftffDr9lzTvHsXju81G2k1iWze0FjZtcBhGsu8tg8ffX9a+3h/wAFdP2ecf8AIW1//wAE7/4168P2FvgCP+aUeG//AAF/+vSf8MK/AD/olHhz/wABj/jQBzPw/wD2svBn7YXhbxz4b+FGvatp3iS00tnjv57M2xtpJAyxOrNkEhxXwL8Kf29vjD+yt8bNT0P49N4h8SWAjNrcWN3tE1uwbK3EBICupHocEHg1+pvw1/Z/+HPwYvL678D+ENM8M3N9GsVzJYRbDKiklQ3PQEk10Pi/4deFvH1stt4m8O6X4ggUYVNRs459n+7uBK/hQB8f+IP+Ctv7P0mjzlV1/V5dhI0+TSQPMOPuku20V8I/sg/DHW/2k/21bLxz4U8NN4X8Had4jHiC5a3QrbafCkvmpArABS7YCgD1JxgV+tVh+xh8DdN1L7fB8LPDQuixYs9irqSfVWyP0r1nRdB03w9p8VjpOn2ul2EQxHa2UCwxJ9EUAD8qAPw+/bP8SWXhD/gpDquu6m7xafpus6bd3DxJvdY0jhZiFB5OAeK/QI/8FdP2eP8AoK6//wCCeT/Gvc/GX7J/we+IniW88QeJfh9out63eFTcX13AWklKgKMnPYACsj/hhX4AH/mlHhv/AMBf/r0AeUWX/BWb4AaheW9rBqevPNPIsSD+yH5ZiAO/qa+WP+CwHxxn8ZfEHw58H9CZrhNKKXl/DCcmW8mAEMWB1Koc49X9q+/oP2HvgLazxTw/Cvw7HNE4dHW2OVYHII59a3Lv9lr4T6l44fxnd+A9HuvFTXYvjq00JaYzggiTJPUYH5UAfAvhH/gjdqlz4Y024vPild6Pf3FvHPc2MFmSkErKCyZ8wZx0z7V5z+1X/wAEutZ+Cfwi1Tx5Y+Nbnxm+kGNrqymtSjJblsM6nexO0kEj0JPav2ZVcEnOazdZ0ay8Q6ZeaZqVtHe6feQvb3FtMMpLG4wysO4IJFO4H5o/sT/tDp8Sf2Dvip8P9TuN+u+DPD99HCrnLS6fJDIYiPXYwZD6DZ61xH/BFG0gvPHfxLWeCKdRplqQJEDY/et61+jfhT9lL4R+BJdTfw/4A0bR21Oyk068NpCU+0Wz43xPzypwOPYVq/DP4AfDn4M3V5c+B/CGmeGbi8RYriTT4thlVTkBuegNIDrrzwzpOoW0ttc6XZXEEqlJIpLdGV1PBBBHIxX4j/CzSrb4R/8ABUnTtF0cHS9Os/GctlFF9wJDKWXy8f3cPge2K/dIjIryXV/2XPhPr/jhvGOoeBNHuvFTXKXjau0JE5mUgrJuB6jaPyoA+Fv+Co37HfiXWfF0Xxp8CWlxqMkMMa6xaWKlriFov9Xcoo5YAYDY5GM1r/AL/gr94R/4RSy0v4tabqem+I7OIRS6nptv58F2V43lMhkY4yRgjPSv0pMfHUj1xXlvjP8AZf8AhL8RL2S88R/Drw9ql5IxeS4ksEWSRj1ZmUAsfc80AfAX7XP/AAVP0L4i/D/UvA3wf07WLnUvEEJsZ9XuIDC0UUg2ukMYJZpGHyg8Yycc16j/AMEuf2TfE3wY0DU/Hvju3uLDxBrsKW9hpd0x820tQdxaRT9x3OPl6gLzycV9feCPgH8OPhrLHN4V8EaFoVzGMJcWdhGsy8Y4fG4ce9egeUMg5OR3oA/D7RyD/wAFcoyO/j9//QzX7i15VH+zF8K4fiCPHKeBtIHi/wC1fbv7YEJ8/wA/OfMzn73vXqtAHyP/AMFTuP2LvGGf+fiz/wDR6V5d/wAEXCP+GfPFeOf+Kgb/ANEpX3B498AeHvid4aufD3inSLXXNEuSrTWN4m6NypypI9iAapfDP4ReDvg9pFxpXgvw9ZeG7CeUzy29gmxHkwBuIyecAUAdqOlfCP8AwVq+D3iX4m/AfRNW8O2s2onw1qLXt7Y26F5Gt3jKNIqj72w4z7MTX3cOBTHiD5BPB6j1oA/MX9hz/go/8KPhz8CfDXgLxxNeeG9U0CJ7ZLlbVp7e6j3s4fKDKt82CCOo6mvmz9rPXvh18f8A476Tf/s26B4jm8a3UrzX0ul2zW8NxN1EsMY+dH4JZ/lU9fc/rj4u/ZT+DvjrU21HXvht4c1G/di7ztYojO3csVxuPucmuv8AA3wq8G/Daze38KeFtJ8OxuMP/ZtmkLSD/aZRlvxJp3A/Mr/gk58Yfh58NvEXifwF4ljk8PfEvWLzaNR1RwEu9hI+yAnBjkVtx2t98n1AFFfoJ4p/ZJ+D3jXxNc+Itc+Heh6jrl1IJZr+W3xLI46MSCPm4HNFID2KiiigAooooAKKKKACiiigAooooAKKKKACiiigAooooAKKKKACiiigAoprnA4BPsK+fdX/AG8vgJ4f1O803UfidpFrfWkzQTwOkxMcinDKcR9iCKAPoSivnX/h4b+zp/0VXR/+/c//AMbrW8Eftp/BP4leK7Dw14Z+IWm6truoOY7WygSYPKwBOBlAOgJ69qAPdKK8V+If7YXwc+Eviy48NeLvHum6FrlsqtNZXKyl0DAMpO1COQc9a57/AIeGfs6Ef8lV0f8A74n/APjdAH0XRXl/w5/aX+FnxbuRa+DvHmi69eHkWlvdqJ2+kbYY/lXo9xcLaW8s0rbIolLux7ADJNAFmivHvhh+1f8ACf4zeJG8P+CfGun+ItYSFrg2lqsofy1IDN8yAcZHfvXsA6UALRXj/wASf2rPhR8GvEyeHvGvjWw8P6zJEs6WdykpcoxwrfKhHJB716tbXK3dvFPCweKRQ6MP4gRkGgC1RXmPxF/aW+FvwluDb+L/AB7oWhXQ62txeKZx9Y1yw/Kud8Jftn/A7x1fJZaL8TvDtxdOcJFPdfZyx7AeaFyfagD3CiqsEyzxq6Orow3KynIIPQg96tUAFFePfE/9qn4UfBbX49D8beONO8PatJCtytnc+YZDGSQGwqnAODj6V3HgXxzoHxK8LWPiPwvqsGt6JeKXt762YlJACVOM4PBBHNAHU0V4f8QP2xvg18KvGN94X8W+P9N0TX7HZ9psLhZS8W9FdM7UI5Rlbr3FYv8Aw8N/Z0/6Kro//fuf/wCN0AfRVFfOv/Dw39nT/oquj/8Afuf/AON1va9+2J8H/C/hbw/4j1Xx3ptjoniBZZNLvZFl2XaxkK5XCZ4YgcgUAe2UVz3hDxhpHj3w1pviHQNQj1TRdShFxaXkOdkyHowyAccHqKoeN/ip4P8AhhYi58W+KNK8OwMMq+p3kcJf/dUkFvwFAHYUV89w/t9fs+T3Ytk+K+heaTtGWkC5/wB4pj9a9f8AB/jvw74/0oal4Z17TvEGn9PtOm3SToD6EqTg+x5oA6WiuP8AiV8TvDPwk8KXHibxhrEOhaBbSRxzXs6uVRnYKgIUE8sQOlc38KP2kPht8cru/t/AnjDT/EtxYoJLiG0LK8angMVZQcZ4zQB6pRSN9015F43/AGqPhX8OvHUPgvxJ40sNK8UzNCkelzLKZWMpAiHyoR8xI70AevUVGmR1z07muC+Kvxw8EfBDTrPUfHfiWz8M2N5KYLeW73HzZAMlVCgk8c9KAPQaK86+FHx48A/HSzvrrwF4os/E1tYOsd09pvHkswyoIZQeQDXc3l3FY2s1zPIIoYUMkjnoqgZJ/IGgC5RXkHww/ao+FHxk8TyaB4L8b2HiHWY4WuHs7ZZQ4jUgM3zKBgEj869foAKKKY5I6Z/DvQA+ivnzUv29PgFoep3mnah8TdJtb6znkt54HSbMciMVZT+76ggj8Kg/4eG/s6f9FV0f/v3P/wDG6APoqivnU/8ABQ39nTH/ACVXR/8Av3P/APG66Hx9+158H/hZqNlYeLPHmnaNe3tpHf28M6ykyQSDKSDah4OOKAPaaK+df+Hhv7On/RVdH/79z/8Axur2gft0/APxRqcOn6f8VNBe6mYKiTytApJ6DdIqj9aAPfKKwNY8W6V4e8N3niHUb6K30WztmvJ73O6NIVXcZMrnK454zXF/Cb9pP4a/HS/v7PwF4vsvE11YRLNdRWiyKYUYkKx3qOpGKAPU6KQ9DivG/Ef7Wvwk8H/ERvA2seN9OsPFonitjpciy+YJZMeWmQhXJDL370Aey0Vk61r2neGtNm1HV9QtdLsIRmW6vZ1hijH+07EAV4tqn7ef7P8ApOoNZ3PxW8PiZTtIhleVc/76KV/WgD3+iuD+Hnxs8B/FeFpPBvjDR/EgUbnj0+8SSRB6smdwHuRWB8U/2nvhX8ENbttG8deNLDw3qdzALmG3u1kLPEWKhvlUjGVI/CgD1uivnX/h4b+zp/0VXR/++J//AI3SH/goZ+zrj/kq2jf98T//ABugD6LorhPhT8Y/Bfxt0O41fwR4gtfEWmW8xtpbm1DhVkABK/MAehFFAHd0UUUAFFFFABRRRQAUUUUAFFFFABRRRQAUUUUAFFFFABRRRQAUUUUAIeor8Fvgl8LPDvxq/wCCiN14L8U2kl94f1PW9Z+0wRStEzeXBcyphl5GHRT+FfvSeor+ffwj8K9Y+Nn7cus+C9B8QyeFdV1PW9V8nV4i4aDy455T9whvmWMrwf4qaA/Un/h1H+zoevhbUf8AwbT/APxVdL8Mf+CePwS+EPjrSPGHhnw9eWmu6VIZbWeXUZpVVipXJVjg8Ma+VR/wSd+LZ/5uBu/++7z/AOO17J+yj+wh49+Afxfg8XeI/ivceL9Nisp7X+zJGuCCzgAP87leMHt3pAfCv/BRjTbfWv8AgoLd6fdqXtLubSreVQcFkdY1YZ7cE1+hTf8ABKb9nQsf+KU1DHtqs/8A8VX59/8ABQgf8bGl/wCvzR//AGnX7hFgMmgD8bf29P2AdL/Zg8O2HxM+GWp6paaVbX0UF1aXE+6axdv9VNDMMNjcMHPIJHNfcX7Df7Qeo/tEfsnHV9enFz4k0qO40rUbj+Kd448pK3+0yFSffJqp/wAFSPEVho37G/iu2u5FWbUrm0s7VCRueXzlfAH+6jH6V5N/wSG0W+tv2WfHl5LC62+oarcfZSRxJtt1ViPX5uPwoA+YP+CN3/J099/2L1z/AOjI6/bavxF/4JBzJpn7Wd3aXb/Z7qTQ7yFIn4ZnVkLL9QFJ/A1+3AcHvxTYH4o/8Fff+TvNG/7A1n/6Mevq3/go9+1vq3wD+EnhTwb4QvW07xZ4osVkkvoTiSyslQKzIf4XdjtDdgjnrivk/wD4KzzJqX7Yel2ts3nXEek2MbxJywZnYgY9SCOK2f8AgsN4a1Cy+JHwy1qaOT+zrrwulnE5B2iaKVmkT64lQ/jTA7v9jH/gl/oPxT+HunfEX4tX2qXs2vL9ttNJt5zETCxyss0vLMzj5sDHBHJzXrnxj/4JBfC7xB4XvG8AS6l4W8RRxs9t5t01zbSuBwjq/IBPcGvq/wDZp8XaR45+APgDV9ElSXT5tFtUQRkERskao8Zx3VlII9q9HuLmG0hkmldY4o1LvIxwFUckk+gqQPyl/wCCZ/xx+Jfw2+K4+DnjSy1m48MXTzWtm19BKy6ZdRZO2N2GBE+0jGcAlSOpr9UfEmu2PhbQNR1nUplttO0+3kurmYnhI0Usx/IGvmL4Vf8ABRn4ZfGf4vW/w68Mab4hutXubiaFLt7OMW22IMWkLCTITCnnHceteaf8Fb/2gh8O/grZ/D3TbgprPi9itwFb5ksYyC//AH221fcbqAPiDwt4B8Q/8FHv2ivit4p86e3gtdMu9StR1EZVTHYWvToSATx0R+5r6N/4I8fHia1ufE/wb1qZ4Zo2bU9KimPKMPluIQD0wQGx7NXA/wDBPj9sP4Lfsp/CvU7TxI2tTeK9avjcXsllp/mRxxINsUYbcM8bmP8AvV88eJ/jp4c8CftgyfFX4Vm7TQk1hdWhtbmHyHCuc3EBUEjacuB7EVYH7AfFj/gn/wDBr42+P9V8aeLdAvL7xBqflm5uItQliV/LiSJMKpwPkRR+Ffl1/wAFL/2dPA/7NvxJ8KaN4G02bTLO90prq4Wa5ectIJCoILdOBX7deCPFum+PvCOjeJdInW50vVrSK9tpVOQ0cihh/OvyN/4LWf8AJbvA/wD2Am/9HGpQH1f8Ov8AgmL+z94m+HvhbVr7wvfNe3+lWl1OyapOoMjwozHAbjJJr5i/4K0/DLQfg54J+CXg/wANW8lpommRalHawyymRkUtExyx5PLV+pvwY/5I/wCBf+wDYf8ApOlfm5/wXD/1vwm/3dR/9oUgPZLf9o9/2YP+CaXgHxXZwx3Ouz6Pb2OlwyjKfaJC2HYd1QAsR34Hevkn9kf9jrxR+3prWsfE34p+KtSk8PLcm3+1GTfdahOMF0jLcRxJuxwMZOAOCa6v9r3w1qGp/wDBM39n/V7ZWey0ow/a9uflEsbqhP8AwIY+pFfUX/BJfxpo+vfsn6boljPEdU0LULu3v7ZD86GSVpUcj0ZWGD6gjtVAXLn/AIJNfs8yaa1rHoesQykbRdLq0pkB9ecr+lfB37Q/wM+IX/BM74raH4r+H/im8fw5qUhFneMcb2XBe1uox8rgjkHHIz0Ir9vi4XGT1r82/wDgtB400e2+Fvgrwu1xE+u3OrG/jtwcyRwJGytJjsCzAD159KkDa/bL+MVn8fP+CYEvjqziFt/asmmvPbA58mcXcayp9AwOPbFfnN8H7j4k/s76R4T+PvhXJ0ZdTl0uWSMkxlk2l7e4A/hkVuD7dcgV9V3vhy/8O/8ABF9jfxtEb7WIb6BW/wCeT6gm0/Q4J/Gvav8AgmL8O9A+LH7D+u+EvE+nx6loup6zeQ3EEnoVjwynsykAgjoQKoD65/Z2+Pfhv9pD4YaZ4y8OTjy518u7smcGWyuABvhcdiCeD3BB71+Vv/BQgf8AGyvw/wD9fOhf+jEpukaj42/4JU/tRSWN89xrXw21whmCjEeo2e7CyKOi3EOefxHRgayf2zvGGkfEL9vjwR4l0G8j1HRdUOgXNrdQtlZEZ0x9COhHYgipA/b6Tpj14we9fjZ+2/4wvv2xv24vDPwj8O3LSaLo96mhoyHcomZt17cd/uKpGf8AplX6U/tefHWH9nn4BeKPFzSKupxwG10yNusl3INsePoSW+imvx//AGBPj78OPgR8WfEHj/4mT6peau9o8OnCytfPPmzNmeVySMNtG0H/AG2poD0r9k7xRdfsR/t6a18OdXuXTw3qV+2hyTXHyhkZs2dwewzlMn/aNfsN40/5E/Xs/wDQPn/9FtX4Zf8ABQn4+/DT9oj4naF45+HT6rbamLQWupLe2vkFmjbMMqkMecEj/gIr9Tf2UPjyn7Q/7Ilt4inmWTXLTTLjS9XXoVuoYiGY+zqUf/gdDA/PD/gj/wD8nb65/wBgS7/9Gx1+1lfir/wR/wCf2ttcP/UDu/8A0dHX7UkgUhIWmsMnpk9qAwJwDTqBnyTrv/BMj9n/AMT67qOsah4Yv5L+/uZLu4carMoaSRizHAbA5J4r8vfjn8CvB3gj9vKw+GOkWM0HhCXxBpVg9q1yzuYppIllG885Idue2a/fivxE/ak/5SqaZ/2Nmh/+joKaA++x/wAEpv2dVYEeFtQyDkf8Taf/AOKr8/v+CuGmW2h/tG6DptqhS1svDFlbxIxyQiM6qCe/A61+4NfiT/wWOIX9qvTyf+hftv8A0OWhAfdOkf8ABLL9nnUNJsbqTwtfh57eORtuqzgZKgnjNfLv/BQ39gX4YfAb4KJ448DreaLewahDay2NzdtPHdJJkfLv5VlwTx2zmuisv2eP29Z7K1ltvitAts8SNEBrAUBNowMeV6V8yftl/D79oX4d3HhaX4665e+MfD00+60EWqGS1Z1GWjyFGxypODtzgnFID63/AGOPFWu+J/8Agmb8ULfWJprq10qy1Wz0+aZi22AW+7ywT/CpJwO2a85/4Ig/8lE+KH/YKtP/AEa9fWPgTVvCHjD/AIJxavdfDvw8fD2hzeE9QWPSFfzHhmWOQShnPLsWBO48nrXyT/wRNuoU+JXxLheRVlk0i1ZEJwWCzNkj6ZH50Afr2elfh7+1d/ylLPAP/FQ6Twf9yCv3CJxX4e/tOMNX/wCCpZSyIu2/4SbS4tsZz86rCCv1BBpoDo/+CuHxT8QeJP2kLT4fX17Np3hHR7O0lhhyfJkkmG6S5Zf4iM7B6eWfU19V/DH/AIJh/s0634J0+4tLm78bfaIFf+2LfVyBOSPvKsZ2r9O3euh/bW8B/s1fGnxHBoPxN8daV4Q8eabEsVvdRXyQXkccmHRJEYEOh3bgD68EZNfPV7/wR38V6IfO8BfGIW8D/ODPBNbswIypzE5HTHNMDG+Nf/BMP4h/Cn4o6T4i/Z6ub6ezUG5R7jUEgudOmVhhA+R5ike3qDX2Xr/7H/hT9prw34O8TfGzwvKPiBbaPFZX0VnqLxpG4JLAeWdpyzMc++K/PH4qf8NWfsDX2jX+o+Pr290K7maG0m+3tf2crKM+XJHKCVJHP8jX6jfsifHl/wBo74DeHvHNxZx2F/c+ZbXtvET5azxOUcpn+E4yB70mB+bP/BTf9kH4Zfs0+B/BWoeA9GudNu9T1CaC5ee8kn3IsYIADEgcmvb/ANj7/gnn8E/jB+zb4G8YeJfD17da7qlm0t1NHqUsauwkdchQcDgCq/8AwW5/5Jp8NP8AsLXX/opa+n/+Cdf/ACZf8Lv+we//AKOko6Aeg/A39n3wX+zp4YufD3gbT5tO0u5uDdyRzXDzEyEBScsc9AKK9OopAFFFFABRRRQAUUUUAFFFFABRRRQAUUUUAFFFFABRRRQAUUUUAFFFFADWOOa/Eaw+BX7R/wAIf2qdZ+Jvg34V6te3drq+oTWL3VqJIJEmEsRYgMMjZKSOfSv26IzQAfWgD8wD+09+3n2+DMX/AIKT/wDHa7r4GfHz9sLxJ8XPC+l+PPhdHo3hG7vBHqV+um+WYYtpy27zDjt2r9BcH1pCme5oA/Hz9vL9m74x+M/2wtV8aeC/h/q+vaZD9hmtb23hDwySRIhx94ZAYYr0WT9p79vJs4+DUaZ6f8So8f8AkWv0+2+9Iee5H0oA/HfxL+zp+1x+3B4y0j/hZ1l/wiegWTtsN8i21raA8M8durFnc9ATn6gV+pHwT+EuifA74ZaD4I8PKw03SoBGJpQPMnc8vI+P4mYkn8BXoJQE80qqF6UAflf+0R/wTp+Jnw6+Ns3xU+AF8DK94+oppqTrDc2M7kl1j3/LJGxJ+U9iRgipz+0B+36bUacPhfEt7ny/tw0mP8/9Ztz79Pav1H2gknFHHTnmgD8s/wBnD/gnL8S/H/xng+Kv7QGoL9oju01FtONwJrq9nQgoJSnyxxrgfKDngDGK+4/2rP2ZfDv7U/wuuPCut5s7uF/tWmanEm6SzuACAwHdSCQy9wfUCvaguO5pSM0AfkD4L+BX7Zn7FWp3tj8PrVfFHhuWUyG3syl3ZzH/AJ6eS5V42Pfbj8a6Hxrd/t3ftKaFP4VvPCyeDNFvR5V08Sx2BkQ8EPIzs+31C9a/VzbSkZoA+Ov2HP2CNP8A2VLW58Q61fw69471CEQSXMCkQWUROTFFnk54yxxnAHSvkP44fs3fGf8Aa/8A20v7T8QeBtc0HwDJqCafBfXyBI7bTIWOW+9w0gDNjrl8dq/X8xA0uz3NAHi8H7HfwLtoI4v+FSeDJBGoUNJoluzEAdSSnJ46183ft6/sDeG/GXwZ+3fCPwDpOj+L9HuVuFs9BsIraTUIW+V4ztA3EcMM/wB0ivvumkZX3oA+K/8AgmVb/E7wT8I774f/ABJ8I6v4f/sK483R7vUY8LLbSkloQcnlH3HHo4A6V4V/wVa/Zz+Jfxj+K/hLUfBPgvVfEljaaM0M89jEGVH80naeeuOa/UkL6nP1pDGCMZ4oA5T4U6fc6R8L/CFjewNa3lro9nBPA/3o5FgRWU+4II/CvhL/AIK1fAr4g/Gqf4bDwN4T1HxMunpffamsEDCHcYdobJHXafyr9GVXaMZzRsHOOKAPnH4G/BSHxH+xp4R+G3xB0KWKObQEsNT0u7GJYWyT2PyupwQfUA9q+HdS/wCCf37Q37KHj6bxL8B/EI1uxkGzZHIkNw0WciO4hk+SQcdR+lfrgFH0o2DOaAPy4f4+/t+3dsNNj+F8MF23yG+GkoP+BDMuwHvnH4Vi/Dn/AIJn/Fv4+/EpfG/7QviMwRSyK91aLcCe+ukXpECvyQp2+XoCcDnNfrABvHUj8aNnbPFAHyj+338ItU8U/sb6r4F+HvhyXULiGXTobDSNMjBKwxXEZwoz0VV/Ss7/AIJifC7xV8I/2cZ9D8ZaDeeHtW/tq5mFpeoFcxsqYbAJ4OD+VfYG3+eaNvzZp3A8a/ab/Zs8O/tPfC+/8Ja8iw3HM+m6mqAy2NyB8sin0PRh3GR6Y/H7wp+wl8dfBfxq8PJe/D/WLzT9I16136jbIHt2hjuFJkRt33NoLe1fvOelN2Y7mkB+Zf8AwVE8BfGj48eNvDnhDwT4E1vV/COjR/aZL2CNfs9zdy8ZyW5CLxz03Gvpj4JfsHfCbwJ8KPDOh+JPh54Y8R+ILazT+0NT1PSobiea4b5ny7KSQCSo56AV9OhMHrxSgYoA+ZPjJ+wj8IvHvwv8SeHtB+Hnhjw1rd5ZuLHVdM0qG3ntrgDdGwdVBxuABGeQTXx3/wAE6vhn8b/gH4u8ZeFPFPw812w8K+J9Nnj+1vEDDDexRv5T53dHBZM9yUr9XWj3HOcUeX/tGgD8LfgX8HP2qv2bvH974s8FfCrVV1OeGW0LahYCZPLdgT8u8c/KK+g/+Gjv+Cgff4XR/wDghX/47X6o4FGPegD5T/Yj+JH7QHj2XxaPjh4YHhwWwtzpeNPFr5u7f5nR2zjCfnX1bSAYpaACvyR/aF/Zm+KfiX/gopp/jbTPA2r3vhOPxLpF02rQxAwiKOWEyPnPRQpz9K/W6mlc96AFPAr8lf8Agp/+zT8U/jD+0TZ634N8Dat4i0hNEt7dryyjVoxIHkLLnPUZFfrUelIVz3xQBl+HoZLfQdMhlBSWO1iV1bqCEAIP418jf8FR/g14s+NH7Pukad4M0K48QatY67BdvZ2iBpfK8qVGIH1dc/Svs1VC0Ebu5FAHyV/wTn8CeJfB37LkPgzxz4Vu/D2oWt7dwS2OpRbfPhk53Dk5B3EH8a+TPGv/AAT++Nn7L/xfuPHf7Pl2up6budraESotzBE/LW8sT/LKg6Ag8gAnmv1n8sE570uwUAflrdfHH9v7W7NtJt/hqml3UilG1CPS40YdtwZpCoPvzXQ/sW/8E6PF3hH4sxfFj4yXsVz4hhne9tNMWYXEjXT5Jnnk6ZGSQozz9K/SjbnoSKXtn9KAPhL/AIKBf8E+r/8AaY1Wx8ceC760s/Gdpai0ubO8JSK/jUkx/OPuuuSMngjHTArw/wAI+M/29vgnoll4Z/4QdvFen2UfkW89xaxXkioowo81HBYAdN2T71+rxGaTaBx2oA/ITx1+zt+1/wDtv6zpC/Em1s/CmgWbF4o7vy7eC2J4aQQoWd3xxye3av0v/Z8+Cukfs9fCXw94F0OWS4tNNiPmXMow9xMxLSSMO25iTjtwK9MC4zzye9KTigD4G/4KyfBjxz8ZPAngCy8D+GNQ8TXVnqVxLcx2CBjErRqAW5HU8V9AfsR+Eda8AfstfD7w94i02fR9asbJ47mxugBJE3muQCAT2INe8bRk0BcHOcmgB1FFFAH/2Q=="/>
  <p:tag name="MMPROD_55919PHOTO" val="/9j/4AAQSkZJRgABAQAAAQABAAD/2wBDAAMCAgMCAgMDAwMEAwMEBQgFBQQEBQoHBwYIDAoMDAsKCwsNDhIQDQ4RDgsLEBYQERMUFRUVDA8XGBYUGBIUFRT/2wBDAQMEBAUEBQkFBQkUDQsNFBQUFBQUFBQUFBQUFBQUFBQUFBQUFBQUFBQUFBQUFBQUFBQUFBQUFBQUFBQUFBQUFBT/wAARCACgAG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Chh8lK09Njldtu6izs/OlrdtraKGWvVPnyx9g2Wu5qz3tldfu10E1yv2Xa1c+9zsagC7bPstdtRQ3mzev36z7x2eL5WrMheWF/moA6Z3/dbmWsy8RXXc1WIb9XstrVU85X+RlqSykls9zF8lP+zeTVqGZYU+WopnZ6CokqXLpFVV97vuapYUZ/lqVLZkn2tUFlJ0+T5ai8k/3a2LmGLfUOygC2iLDP8ALWhbbXrn/tm/7zVK9y0KfK1anOaF/NsT71Yrv5yfL9+mXkzOu1mqonyfNuoLLfnNt2vUTuz0z7TvSsrW/FVto8XlRf6Tdt/yyT+GsZSjA2hDnkbW5qfv2Vw6a9fOiSyy/wAWxkSiz8bXj3UUE9suxn2K9cn1qJ3fUpHdpu27qE+ei2uVe3Rf492yrXkpDLtrojVjOPunPUoSpe7Ib/qdn9+nfbHdPmqu+55afCny/NWhgSpN8/zUb6ET5KbuX+4tAGPvZ3qxDumbbUNs6/xVbtplSX7tamQy5s2/hqv5Oxfm+er9/qW/5VrOmvIrO1lnlb5EWs5nTCPOc54n8Qrptq8FtLsu5fk3p/DXL6DoOoaxq/2OzgnvL3d9xFrK1WaXUrrcv3929a+k/wBkbw9O9/8A2hOq/vfu71rwMbivZR5j6nLcF9Yqch5toPwx8UX+qf2QtjLDLcfOqbfvVb8efCXxV8NG83XNMZNPuPu3EX3Er9MNE8H6VZzxXi2MaXf99Fq18YPh7beP/h5e6VKqpuXfE7r9x6+a/tCXN7x9hLJYKHuy94/K2w8QyzJ5a/x/dlT+P/b/ANmuz03Ulv7dGb/W7d9cZ8TvCutfC7xV/ZmoQLDvbzYn/vLVjwZft+6+XfuX/c/jr36FW3LOPwnyVehKXNTqfFE7u2tt67mqF/3P8VW3ffaptXZWVNN+9r6CMueJ8nKPJLlLe/etQ/8AAaZC7OtN+atDMz4U+TdTt6o9QJM33aRvv1ZBM7rMu2uR8Z6kqWX2bzf4vmrpnfZXm/jOZbmVPKb7tceIl7vKd+Ej73MYNt5t5qMVovz7m2fJX034G+IuoeErW3ttKgitpbfZFs+wy3Hzf7bLXz14AeBPF+nsyr8kq7vmr9N/B9h4D/4QCLU762tnlWL/AFqL+9Z/7ny18jmVXllGPKfeZPQlUUpxlylL9nv4zav4/wBU1LRdXto7O9sIvNZ0X5Grl9V/aN8f/wDCay6bbQSf2f57xKlvpnmu+3+/8/yr/t1t/A3xDot/8RtVlga2sP8ARXRYnZN6p/t/7VeoX7+B7nUre81DT7SbdKqLqcO103/3Hr5z2nLP4T7NU5Sp/EfJ37T+ian8Rfh4nie509ra60uX781r5TvF/H/s18p6Pqvk3UTfvYXt1+XZ/FX6lftP/wBl3Pwi1uC3VdjWbfKn8Nfly6RaxFdQW0ip9i2Irv8Afdf87q+jy+rz0pQPks0oclRS/mPXvD15FqulxSxPv3r83+/U01gjyuq1Q+G/lf2G8TL8+379bKbUlr6fDS90+DxdPkqFL7Mtsn3qr1bvHb+7Vbc1dpwHOpR9+okepd+ytjIq6xN5NlL+92fLXmNz5U08UX91fmf+9XceJ5vOi2/3fnrid8XmxIvzov3q8avLmkfQUKfJEp2DromuWlz99IpUdq+v7B9XTwX5+h3kUzr+9iil+5Xx1qTs+z5a9v8Agl8UZdNs/wCzb52e0X90rv8A3a8rH0ueMah9DldeNGpKnL7R798HPhdqHjLUbfU7zXNChZvvJcM9vMvz/wBzeleq/ETQvFsNnFoekaro+sWUsDtOi2bJFEn+/wD3v++q5/4OeGGv7x7nStT8lHXc2z+Ova9e+w+EvD732r3ivsi2b5W+d/8AYr5erUj/ACn3VCPu/GfPXxO8SXnhL4D3ctzcs+pNZxW8TzffaVq+GrOFkv0WX77Svu+X+KvaP2mvijL421S00+xb/iWWreb/ANdZa8Rea5heLzV2b2+aX+N/uV7mApclL/EfI5nX9rW937J33hu/uYYpYom8ld2z52ruPmT7392vLPDyRJqn+t87Z88W9v8APzV6nZ38V5FFKq/Iv8dethqnJLlPnsbS56fOMd6r+d/s1oXO2aL5azP+A17J85ynJb/nqxC/nfKtV3+dalsIWfzV2/w7FT/brSrLkiVQjzyOS8Q7vs+1G+fczt/t1hbPJ+zyrLs3fxpW/qXleR5TMrtKvzO9YsL203m7YpX3rsVK8aMuc+kUeQZf2DarfxW1su99z7a7vTfD0GlWGnxLOry3G59nlbHSuU8JWy3/AIjis513+a2z5P4dro3/ALJX0x8WvhjfaV4l0+WX7lxbb4vlTYrf7H+z9yuTE80aRjhqkZYrkOE8JeJPEfhtvK0rUpLOumv7nxH4w2f21rVzc28X99vk/wC+KvaJ4VluYknWKX/a2Vv/ANiSpZ3DRQM8u3Z89fK1KkeY+/p058h8xeNryJPEbtE2y1t2/dI/zu9PubyDWNO/0by/NdU835f++P8AgVaXxR+HuoeDJ4m1WCW2urr/AEiK3uImTfF/A9c/pVyqfuvK3+e2/Yi/cr6ely+yjKJ8nUlL2soyNbStKlvPENlFbN9plum2K6f3/wCCvSE0rU7DUntrm2nttn3keuB0HVZ/DeqWmoLFA8sUqSxJ9/7tfZ3gzSrPxzLoVtc6fL/YVwyy3jv/AANvfZ/u/LUOUozOKvX9l7svhPnRHZHfc1VN619ffF39hWe2sLjV/AF41+n3/wCxrhv3v/bJ/wCL/cf/AL7r49vdO8UaZeT2cmja1FJbyNE0f2N/lKnBH4Yr36VSPKfOvEUnsctbP+92tXoPw90r/Rdb1jyGm+wQP5Hy/uklZPvu/wDu159bfer1H+0v7N+GP9iwWavqGos9w0u77ifwf+gVWLlyRCl8djwHWLZbC/u1VfOldflf/wBnrn/tK21g8XzfaGb+5XUeJJpXnliufkuLddjOjferBms0v4vNVlR/4YX+/sry6Xwn0D94674S2y3/AI10+2l+/K33/wC41fo18VPCv9seD/BV0sX7qJZUZ0X7jsif/EV8G/s2aPLrfxN0+J4t8Nv5txPsbZvVUf8A9mr9F9e8VXng/wAIaFKti2seH7q+T7ZYxbN7xNFL8nzf3GRKwxfvUpHl0qns8bA8603QYLDTvKiX/e+WrfhvwxE8stzLbQX9vasrz6c8ro90m/7ibUq/Z/ELQ5rjQvI8D6teS3DSpfWKS7PKdnTykR2+9/HXpdtDq9t4esor5o0u4rVbeW4SLZvRf4ErwMFhJV5e98J9Rm2c/VKPJS+KR+dv7Ur3mq+P0tpVns7SKDyrVL66+0SpFvdtn/AN+3/2evIprBra18rdKixf8vH3E2177+1LDbQ+PpbOK2kubuW13s7/AHNn+x/4/XhlhoOueMLJ1sdPnvPK+Ten+zX0PLye5E+ewuK56fPV+IfpVg2pPFY2MHnXcrKif33+ev0q/Z18DXOj+AdE/tCeV3ii2SxOqffX7n/jmyvl/wCEv7M2q3N7pWoRRX2g3v8Af1Fk2S/7m2vvjwf4Ybwr4fis5bmW5l++0stTGPvHiZpjYzjyxO+8N3Pk2SK33Il//YrQ+0L/AHa5ywb/AEJNv8fz1a+0PXQfLwnofi9D95a+mte+HUSaNpi+R5yNZxW86f7qffr538MWzXnivSrbb/rbyJP/AB+vsjxP++014FlaF/4Zk++teniffPfqVZUT488Z+EoPDf2uzWK5m1NmWKJPIf8Aevv+/XntzYNYLtlWVLvzfmt9v3K/SL4e/DSXWLL7Tq95/at3LFsifykiSJP9hF/i/wBurdh+xn4HfWX1XUIJ9SvZW3/6Q3ybv7/y/wAVeX7M6YZpGPxHg/7NPwol1XVtMVraW21O1ZJZd6/6pN+/5/8AgHy19Ua8ip4KltWXZ9luonZP/Ha6jw34G0jwZZxW2lWy2EUX/PH+OsfxDo8+pS3dmrfur/Z86fw7XSlUpc9OUDzIZhy141X0YfCvRIv+QvOq7F+SDf8A+h10t/8A8ThHlX/Vf8sv9uj9xbRf2fZxKkUS7Zdn8H+xWrZ2y/ZXbb89a4ahGhT5YnLjsdPEVXOR8y/GP4Ian4tvbTV9IgV9YsG+Xf8Acli/jR6x/BP7H+vXOqf21Y6g3hK4lbfeQvFFKkv/AADe619dWdtElr57L8/8Wxq2EdUg8pfkpyiYRzCpGPJE53R/DEWm2FlbTztefZVT99Muze/9+rF/c70l/ufdrQuX2Rf7lcpquqrZ+Vub/Wy7KInJKdzqNNdXq7s/3qx7B/Ji+arf2xv71M2hsfk78KLT7f8AE3w//s3Sy/8AfPzV9W+Jk2Syxf7Xy18z/AGz874oae3/ADyilf8A8cevqDXnXzYp/wC7tr0qu53YuX709a8B+VZ2FvAv8C7K9AR98VeJeD/EiuqfNXpthrCzRVwHn1Nze+0tvqvr0y2FlNeK2x0Xyl2f3mesm81JUlRW3b3aquvTW1/o0US+akqy79j/AO49VGJjKRDZ69PN8srb67C22+UjL/F/BXmsNn9mtfN81kTd83zV1um6k3lRLK3+66fx1ZlUOztv7tWk2pKny1i215/tVqw3K79ztsrIUSvfu21/NXZXjnjzWGh17T4l2/K2/wD8fSvaNVtt8G7dXzf42vFm8W+UrfPbsiN/33upUy6h7xZzedao27+GrH2m1/vLWFZ3mywi/wBpam+X/KrTNo7H5w/s0v53xG3f3bOX/wBkr6F1ib91t/4BXz7+y7Dv8Vanc/8APK12f99P/wDYV7rrHzxfLXdL4j0cb/ELHg+/ZGT5vuS166mpfY2RtrbN1eEeG7z9/wD8Cr2L7er2aSt/drE4pHa3mt2N4lv5UU+9pV2un9+jXtYg+x2+7b5su/8A1rbHaufewX7Zafv2hilb7/8Ac+SovFulS3lr5Us6zPAu9X2/7b1HKc390Y9+00G3/Zq9beemkRbW3/7D1y9tC0KozNXUQ3LJp0XzVYHa6bqS3mm+btbzf92tCwma83xba5/R5tlltq3puqrDqiRN9xqxkRynQWby/YLi2X76Lvi318lXOttqXxV8S7t3z3kDr/36Rf8A0JHr6n86Wzv/ADf4K+KvEnieKH9oLULOKX908vlf8CV//id9On8Q5RlKJ9YPMv8AZtpWxXn9hrEt59ki/hrs/wC1P96myoy0P//Z"/>
  <p:tag name="MMPROD_55919LOGO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11.0&quot;&gt;&lt;object type=&quot;1&quot; unique_id=&quot;10001&quot;&gt;&lt;property id=&quot;20139&quot; value=&quot;%n. %s&quot;/&gt;&lt;property id=&quot;20141&quot; value=&quot;Promptly Removing Unnecessary CVCs &quot;/&gt;&lt;property id=&quot;20142&quot; value=&quot;Central venous catheters are often inserted when not clinically indicated or not removed as early as possible. Participate in this module to learn how to evaluate when a central venous catheter should be removed, and strategies to ensure prompt removal of unnecessary central venous catheters.&quot;/&gt;&lt;property id=&quot;20144&quot; value=&quot;0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C:\Users\awilkins\Documents\My Adobe Presentations\3 Removal_CVC final_audio_publish_c2&quot;/&gt;&lt;property id=&quot;20225&quot; value=&quot;T:\Externally Funded Projects\AHRQ\HAI-ICU - AHRQ - 80776\ICU Curriculum\Curriculum\1_IUC Coursework\IUC 401_Removal\&quot;/&gt;&lt;property id=&quot;20226&quot; value=&quot;T:\Externally Funded Projects\AHRQ\HAI-ICU - AHRQ - 80776\ICU Curriculum\Curriculum\1_CVC Coursework\CVC 401_Removal\CVC401_Removal_AHRQ.pptx&quot;/&gt;&lt;property id=&quot;20250&quot; value=&quot;0&quot;/&gt;&lt;property id=&quot;20251&quot; value=&quot;1&quot;/&gt;&lt;property id=&quot;20259&quot; value=&quot;0&quot;/&gt;&lt;property id=&quot;20263&quot; value=&quot;1&quot;/&gt;&lt;property id=&quot;20264&quot; value=&quot;1&quot;/&gt;&lt;property id=&quot;20519&quot; value=&quot;0&quot;/&gt;&lt;property id=&quot;20700&quot; value=&quot;0&quot;/&gt;&lt;object type=&quot;8&quot; unique_id=&quot;10002&quot;&gt;&lt;object type=&quot;9&quot; unique_id=&quot;56116&quot;&gt;&lt;property id=&quot;20000&quot; value=&quot;0&quot;/&gt;&lt;property id=&quot;20400&quot; value=&quot;2016 Infusion Therapy Standards of Practice&quot;/&gt;&lt;property id=&quot;20401&quot; value=&quot;http://ins.tizrapublisher.com/hai13r/&quot;/&gt;&lt;property id=&quot;20402&quot; value=&quot;1&quot;/&gt;&lt;property id=&quot;20404&quot; value=&quot;0&quot;/&gt;&lt;property id=&quot;20405&quot; value=&quot;0&quot;/&gt;&lt;/object&gt;&lt;object type=&quot;9&quot; unique_id=&quot;56146&quot;&gt;&lt;property id=&quot;20000&quot; value=&quot;0&quot;/&gt;&lt;property id=&quot;20400&quot; value=&quot;Healthcare Infection Control Practices Advisory Committee (HICPAC) Guidelines for Prevention of Intravascular Catheter-Related Infections&quot;/&gt;&lt;property id=&quot;20401&quot; value=&quot;http://www.cdc.gov/hicpac/pdf/guidelines/bsi-guidelines-2011.pdf&quot;/&gt;&lt;property id=&quot;20402&quot; value=&quot;1&quot;/&gt;&lt;property id=&quot;20404&quot; value=&quot;0&quot;/&gt;&lt;property id=&quot;20405&quot; value=&quot;1&quot;/&gt;&lt;/object&gt;&lt;object type=&quot;9&quot; unique_id=&quot;56237&quot;&gt;&lt;property id=&quot;20000&quot; value=&quot;0&quot;/&gt;&lt;property id=&quot;20400&quot; value=&quot;Michigan Appropriateness Guide for Intravascular Catheters (MAGIC)&quot;/&gt;&lt;property id=&quot;20401&quot; value=&quot;http://annals.org/article.aspx?articleid=2436759&quot;/&gt;&lt;property id=&quot;20402&quot; value=&quot;1&quot;/&gt;&lt;property id=&quot;20404&quot; value=&quot;0&quot;/&gt;&lt;property id=&quot;20405&quot; value=&quot;2&quot;/&gt;&lt;/object&gt;&lt;object type=&quot;9&quot; unique_id=&quot;56269&quot;&gt;&lt;property id=&quot;20000&quot; value=&quot;0&quot;/&gt;&lt;property id=&quot;20400&quot; value=&quot;IPRO (QIO) Central Line Maintenance Bundle&quot;/&gt;&lt;property id=&quot;20401&quot; value=&quot;http://qio.ipro.org/wp-content/uploads/2014/11/508_Final_Central_Line_Maintenance_Bundle-3.pdf&quot;/&gt;&lt;property id=&quot;20402&quot; value=&quot;1&quot;/&gt;&lt;property id=&quot;20404&quot; value=&quot;0&quot;/&gt;&lt;property id=&quot;20405&quot; value=&quot;3&quot;/&gt;&lt;/object&gt;&lt;object type=&quot;9&quot; unique_id=&quot;56302&quot;&gt;&lt;property id=&quot;20000&quot; value=&quot;0&quot;/&gt;&lt;property id=&quot;20400&quot; value=&quot;Joint Commission CLABSI Toolkit Central Line Maintenance Checklist&quot;/&gt;&lt;property id=&quot;20401&quot; value=&quot;https://www.jointcommission.org/assets/1/6/CLABSI_Toolkit_Tool_3-23_Daily_Central_Line_Maintenance_Checklist_-_Template.pdf&quot;/&gt;&lt;property id=&quot;20402&quot; value=&quot;1&quot;/&gt;&lt;property id=&quot;20404&quot; value=&quot;0&quot;/&gt;&lt;property id=&quot;20405&quot; value=&quot;4&quot;/&gt;&lt;/object&gt;&lt;object type=&quot;9&quot; unique_id=&quot;56336&quot;&gt;&lt;property id=&quot;20000&quot; value=&quot;0&quot;/&gt;&lt;property id=&quot;20400&quot; value=&quot;HEN CLABSI Change Package Maintenance Bundle Checklist&quot;/&gt;&lt;property id=&quot;20401&quot; value=&quot;http://www.hret-hen.org/topics/clabsi/13-14/2014-CLABSIChangePackage508.pdf&quot;/&gt;&lt;property id=&quot;20402&quot; value=&quot;1&quot;/&gt;&lt;property id=&quot;20404&quot; value=&quot;0&quot;/&gt;&lt;property id=&quot;20405&quot; value=&quot;5&quot;/&gt;&lt;/object&gt;&lt;/object&gt;&lt;object type=&quot;2&quot; unique_id=&quot;10003&quot;&gt;&lt;object type=&quot;3&quot; unique_id=&quot;23202&quot;&gt;&lt;property id=&quot;20148&quot; value=&quot;5&quot;/&gt;&lt;property id=&quot;20300&quot; value=&quot;Slide 1 - &amp;quot;Central Venous Catheter Removal&amp;quot;&quot;/&gt;&lt;property id=&quot;20302&quot; value=&quot;1&quot;/&gt;&lt;property id=&quot;20303&quot; value=&quot;Payal Patel, MD, MPH&quot;/&gt;&lt;property id=&quot;20307&quot; value=&quot;310&quot;/&gt;&lt;property id=&quot;20309&quot; value=&quot;55919&quot;/&gt;&lt;property id=&quot;20312&quot; value=&quot;0&quot;/&gt;&lt;property id=&quot;20601&quot; value=&quot;0&quot;/&gt;&lt;/object&gt;&lt;object type=&quot;3&quot; unique_id=&quot;23204&quot;&gt;&lt;property id=&quot;20148&quot; value=&quot;5&quot;/&gt;&lt;property id=&quot;20300&quot; value=&quot;Slide 6 - &amp;quot;Disrupting the Lifecycle of a Catheter Step 3. Prompt Removal1,2&amp;quot;&quot;/&gt;&lt;property id=&quot;20302&quot; value=&quot;1&quot;/&gt;&lt;property id=&quot;20303&quot; value=&quot;Payal Patel, MD, MPH&quot;/&gt;&lt;property id=&quot;20307&quot; value=&quot;313&quot;/&gt;&lt;property id=&quot;20309&quot; value=&quot;55919&quot;/&gt;&lt;property id=&quot;20312&quot; value=&quot;0&quot;/&gt;&lt;property id=&quot;20601&quot; value=&quot;0&quot;/&gt;&lt;/object&gt;&lt;object type=&quot;3&quot; unique_id=&quot;23211&quot;&gt;&lt;property id=&quot;20148&quot; value=&quot;5&quot;/&gt;&lt;property id=&quot;20300&quot; value=&quot;Slide 12 - &amp;quot;Challenges to Central Venous Catheter Removal&amp;quot;&quot;/&gt;&lt;property id=&quot;20302&quot; value=&quot;1&quot;/&gt;&lt;property id=&quot;20303&quot; value=&quot;Payal Patel, MD, MPH&quot;/&gt;&lt;property id=&quot;20307&quot; value=&quot;316&quot;/&gt;&lt;property id=&quot;20309&quot; value=&quot;55919&quot;/&gt;&lt;property id=&quot;20312&quot; value=&quot;0&quot;/&gt;&lt;property id=&quot;20601&quot; value=&quot;0&quot;/&gt;&lt;/object&gt;&lt;object type=&quot;3&quot; unique_id=&quot;23220&quot;&gt;&lt;property id=&quot;20148&quot; value=&quot;5&quot;/&gt;&lt;property id=&quot;20300&quot; value=&quot;Slide 15 - &amp;quot;References (1-9)&amp;quot;&quot;/&gt;&lt;property id=&quot;20302&quot; value=&quot;1&quot;/&gt;&lt;property id=&quot;20303&quot; value=&quot;Payal Patel, MD, MPH&quot;/&gt;&lt;property id=&quot;20307&quot; value=&quot;344&quot;/&gt;&lt;property id=&quot;20309&quot; value=&quot;55919&quot;/&gt;&lt;property id=&quot;20312&quot; value=&quot;0&quot;/&gt;&lt;property id=&quot;20601&quot; value=&quot;0&quot;/&gt;&lt;/object&gt;&lt;object type=&quot;3&quot; unique_id=&quot;26870&quot;&gt;&lt;property id=&quot;20148&quot; value=&quot;5&quot;/&gt;&lt;property id=&quot;20300&quot; value=&quot;Slide 8 - &amp;quot;Recommendations for CVC Removal4-6&amp;quot;&quot;/&gt;&lt;property id=&quot;20302&quot; value=&quot;1&quot;/&gt;&lt;property id=&quot;20303&quot; value=&quot;Payal Patel, MD, MPH&quot;/&gt;&lt;property id=&quot;20307&quot; value=&quot;368&quot;/&gt;&lt;property id=&quot;20309&quot; value=&quot;55919&quot;/&gt;&lt;property id=&quot;20312&quot; value=&quot;0&quot;/&gt;&lt;property id=&quot;20601&quot; value=&quot;0&quot;/&gt;&lt;/object&gt;&lt;object type=&quot;3&quot; unique_id=&quot;26871&quot;&gt;&lt;property id=&quot;20148&quot; value=&quot;5&quot;/&gt;&lt;property id=&quot;20300&quot; value=&quot;Slide 13 - &amp;quot;Strategies To Overcome Challenges11&amp;quot;&quot;/&gt;&lt;property id=&quot;20302&quot; value=&quot;1&quot;/&gt;&lt;property id=&quot;20303&quot; value=&quot;Payal Patel, MD, MPH&quot;/&gt;&lt;property id=&quot;20307&quot; value=&quot;358&quot;/&gt;&lt;property id=&quot;20309&quot; value=&quot;55919&quot;/&gt;&lt;property id=&quot;20312&quot; value=&quot;0&quot;/&gt;&lt;property id=&quot;20601&quot; value=&quot;0&quot;/&gt;&lt;/object&gt;&lt;object type=&quot;3&quot; unique_id=&quot;26873&quot;&gt;&lt;property id=&quot;20148&quot; value=&quot;5&quot;/&gt;&lt;property id=&quot;20300&quot; value=&quot;Slide 14 - &amp;quot;Take-home Points&amp;quot;&quot;/&gt;&lt;property id=&quot;20302&quot; value=&quot;1&quot;/&gt;&lt;property id=&quot;20303&quot; value=&quot;Payal Patel, MD, MPH&quot;/&gt;&lt;property id=&quot;20307&quot; value=&quot;369&quot;/&gt;&lt;property id=&quot;20309&quot; value=&quot;55919&quot;/&gt;&lt;property id=&quot;20312&quot; value=&quot;0&quot;/&gt;&lt;property id=&quot;20601&quot; value=&quot;0&quot;/&gt;&lt;/object&gt;&lt;object type=&quot;3&quot; unique_id=&quot;28900&quot;&gt;&lt;property id=&quot;20148&quot; value=&quot;5&quot;/&gt;&lt;property id=&quot;20300&quot; value=&quot;Slide 7 - &amp;quot;Keystone ICU Project: Prompt Removal3&amp;quot;&quot;/&gt;&lt;property id=&quot;20302&quot; value=&quot;1&quot;/&gt;&lt;property id=&quot;20303&quot; value=&quot;Payal Patel, MD, MPH&quot;/&gt;&lt;property id=&quot;20307&quot; value=&quot;377&quot;/&gt;&lt;property id=&quot;20309&quot; value=&quot;55919&quot;/&gt;&lt;property id=&quot;20312&quot; value=&quot;0&quot;/&gt;&lt;property id=&quot;20601&quot; value=&quot;0&quot;/&gt;&lt;/object&gt;&lt;object type=&quot;3&quot; unique_id=&quot;28901&quot;&gt;&lt;property id=&quot;20148&quot; value=&quot;5&quot;/&gt;&lt;property id=&quot;20300&quot; value=&quot;Slide 3 - &amp;quot;Case 1: Central Venous Catheter &amp;quot;&quot;/&gt;&lt;property id=&quot;20302&quot; value=&quot;1&quot;/&gt;&lt;property id=&quot;20303&quot; value=&quot;Payal Patel, MD, MPH&quot;/&gt;&lt;property id=&quot;20307&quot; value=&quot;378&quot;/&gt;&lt;property id=&quot;20309&quot; value=&quot;55919&quot;/&gt;&lt;property id=&quot;20312&quot; value=&quot;0&quot;/&gt;&lt;property id=&quot;20601&quot; value=&quot;0&quot;/&gt;&lt;/object&gt;&lt;object type=&quot;3&quot; unique_id=&quot;28902&quot;&gt;&lt;property id=&quot;20148&quot; value=&quot;5&quot;/&gt;&lt;property id=&quot;20300&quot; value=&quot;Slide 4 - &amp;quot;Case 2: PICC Line&amp;quot;&quot;/&gt;&lt;property id=&quot;20302&quot; value=&quot;1&quot;/&gt;&lt;property id=&quot;20303&quot; value=&quot;Payal Patel, MD, MPH&quot;/&gt;&lt;property id=&quot;20307&quot; value=&quot;379&quot;/&gt;&lt;property id=&quot;20309&quot; value=&quot;55919&quot;/&gt;&lt;property id=&quot;20312&quot; value=&quot;0&quot;/&gt;&lt;property id=&quot;20601&quot; value=&quot;0&quot;/&gt;&lt;/object&gt;&lt;object type=&quot;3&quot; unique_id=&quot;28903&quot;&gt;&lt;property id=&quot;20148&quot; value=&quot;5&quot;/&gt;&lt;property id=&quot;20300&quot; value=&quot;Slide 5 - &amp;quot;What Do These Cases Have in Common?&amp;quot;&quot;/&gt;&lt;property id=&quot;20302&quot; value=&quot;1&quot;/&gt;&lt;property id=&quot;20303&quot; value=&quot;Payal Patel, MD, MPH&quot;/&gt;&lt;property id=&quot;20307&quot; value=&quot;380&quot;/&gt;&lt;property id=&quot;20309&quot; value=&quot;55919&quot;/&gt;&lt;property id=&quot;20312&quot; value=&quot;0&quot;/&gt;&lt;property id=&quot;20601&quot; value=&quot;0&quot;/&gt;&lt;/object&gt;&lt;object type=&quot;3&quot; unique_id=&quot;28904&quot;&gt;&lt;property id=&quot;20148&quot; value=&quot;5&quot;/&gt;&lt;property id=&quot;20300&quot; value=&quot;Slide 9 - &amp;quot;Strategies To Prompt Removal of Unnecessary CVC7,8&amp;quot;&quot;/&gt;&lt;property id=&quot;20302&quot; value=&quot;1&quot;/&gt;&lt;property id=&quot;20303&quot; value=&quot;Payal Patel, MD, MPH&quot;/&gt;&lt;property id=&quot;20307&quot; value=&quot;382&quot;/&gt;&lt;property id=&quot;20309&quot; value=&quot;55919&quot;/&gt;&lt;property id=&quot;20312&quot; value=&quot;0&quot;/&gt;&lt;property id=&quot;20601&quot; value=&quot;0&quot;/&gt;&lt;/object&gt;&lt;object type=&quot;3&quot; unique_id=&quot;28905&quot;&gt;&lt;property id=&quot;20148&quot; value=&quot;5&quot;/&gt;&lt;property id=&quot;20300&quot; value=&quot;Slide 11 - &amp;quot;Prompts for Removal via Maintenance8-10&amp;quot;&quot;/&gt;&lt;property id=&quot;20302&quot; value=&quot;1&quot;/&gt;&lt;property id=&quot;20303&quot; value=&quot;Payal Patel, MD, MPH&quot;/&gt;&lt;property id=&quot;20307&quot; value=&quot;384&quot;/&gt;&lt;property id=&quot;20309&quot; value=&quot;55919&quot;/&gt;&lt;property id=&quot;20312&quot; value=&quot;0&quot;/&gt;&lt;property id=&quot;20601&quot; value=&quot;0&quot;/&gt;&lt;/object&gt;&lt;object type=&quot;3&quot; unique_id=&quot;55117&quot;&gt;&lt;property id=&quot;20148&quot; value=&quot;5&quot;/&gt;&lt;property id=&quot;20300&quot; value=&quot;Slide 2 - &amp;quot;Acknowledgments&amp;quot;&quot;/&gt;&lt;property id=&quot;20302&quot; value=&quot;1&quot;/&gt;&lt;property id=&quot;20303&quot; value=&quot;Payal Patel, MD, MPH&quot;/&gt;&lt;property id=&quot;20307&quot; value=&quot;387&quot;/&gt;&lt;property id=&quot;20309&quot; value=&quot;55919&quot;/&gt;&lt;property id=&quot;20312&quot; value=&quot;0&quot;/&gt;&lt;property id=&quot;20601&quot; value=&quot;0&quot;/&gt;&lt;/object&gt;&lt;object type=&quot;3&quot; unique_id=&quot;55325&quot;&gt;&lt;property id=&quot;20148&quot; value=&quot;5&quot;/&gt;&lt;property id=&quot;20300&quot; value=&quot;Slide 10 - &amp;quot;Auditing for Catheter Necessity9&amp;quot;&quot;/&gt;&lt;property id=&quot;20302&quot; value=&quot;1&quot;/&gt;&lt;property id=&quot;20303&quot; value=&quot;Payal Patel, MD, MPH&quot;/&gt;&lt;property id=&quot;20307&quot; value=&quot;390&quot;/&gt;&lt;property id=&quot;20309&quot; value=&quot;55919&quot;/&gt;&lt;property id=&quot;20312&quot; value=&quot;0&quot;/&gt;&lt;property id=&quot;20601&quot; value=&quot;0&quot;/&gt;&lt;/object&gt;&lt;object type=&quot;3&quot; unique_id=&quot;126020&quot;&gt;&lt;property id=&quot;20148&quot; value=&quot;5&quot;/&gt;&lt;property id=&quot;20300&quot; value=&quot;Slide 16 - &amp;quot;References (10-15)&amp;quot;&quot;/&gt;&lt;property id=&quot;20307&quot; value=&quot;406&quot;/&gt;&lt;/object&gt;&lt;/object&gt;&lt;object type=&quot;4&quot; unique_id=&quot;55681&quot;&gt;&lt;object type=&quot;5&quot; unique_id=&quot;55918&quot;&gt;&lt;property id=&quot;20149&quot; value=&quot;ICU Safety Program&quot;/&gt;&lt;property id=&quot;20151&quot; value=&quot;HRET-Logo-No-Tag 2in.jpg&quot;/&gt;&lt;property id=&quot;20153&quot; value=&quot;icusafety@aha.org&quot;/&gt;&lt;property id=&quot;20159&quot; value=&quot;HRET-Logo-No-Tag 2in.jpg&quot;/&gt;&lt;/object&gt;&lt;object type=&quot;5&quot; unique_id=&quot;55919&quot;&gt;&lt;property id=&quot;20149&quot; value=&quot;Payal Patel, MD, MPH&quot;/&gt;&lt;property id=&quot;20150&quot; value=&quot;Clinical Lecturer, Infectious Diseases at University of Michigan and Ann Arbor VA&quot;/&gt;&lt;property id=&quot;20151&quot; value=&quot;Patel_Payal.jpg&quot;/&gt;&lt;property id=&quot;20153&quot; value=&quot;ICUSafety@aha.org&quot;/&gt;&lt;property id=&quot;20155&quot; value=&quot;Dr. Patel is a clinical lecturer in Infectious Diseases and Internal Medicine at the University of Michigan and the VA Ann Arbor Healthcare System. Her research is focused on healthcare-associated infections and antimicrobial stewardship. She is currently the Medical Director of Antimicrobial Stewardship at the VA Ann Arbor Healthcare system.&amp;#x0D;&amp;#x0A;&quot;/&gt;&lt;/object&gt;&lt;/object&gt;&lt;object type=&quot;10&quot; unique_id=&quot;55682&quot;&gt;&lt;object type=&quot;11&quot; unique_id=&quot;55683&quot;&gt;&lt;property id=&quot;20180&quot; value=&quot;1&quot;/&gt;&lt;property id=&quot;20181&quot; value=&quot;1&quot;/&gt;&lt;property id=&quot;20183&quot; value=&quot;1&quot;/&gt;&lt;/object&gt;&lt;object type=&quot;12&quot; unique_id=&quot;55709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486381460,T:\Externally Funded Projects\AHRQ\HAI-ICU - AHRQ - 80776\ICU Curriculum\Curriculum\1_CVC Coursework\CVC 401_Removal\CVC401_Removal_AHRQ_pptx\Media.ppcx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81BBA062-7ADE-4E65-BE86-9DCEB84E8BF4}_17.png&quot;/&gt;&lt;left val=&quot;48&quot;/&gt;&lt;top val=&quot;0&quot;/&gt;&lt;width val=&quot;622&quot;/&gt;&lt;height val=&quot;76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8&quot;/&gt;&lt;lineCharCount val=&quot;29&quot;/&gt;&lt;lineCharCount val=&quot;57&quot;/&gt;&lt;lineCharCount val=&quot;62&quot;/&gt;&lt;lineCharCount val=&quot;53&quot;/&gt;&lt;lineCharCount val=&quot;53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49D46E67-EE11-4E09-80AC-C1A8E939CD23}_17.png&quot;/&gt;&lt;left val=&quot;42&quot;/&gt;&lt;top val=&quot;86&quot;/&gt;&lt;width val=&quot;628&quot;/&gt;&lt;height val=&quot;400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5C91764B-F38B-4417-9FD8-A3319ED1AD73}_17.png&quot;/&gt;&lt;left val=&quot;542&quot;/&gt;&lt;top val=&quot;509&quot;/&gt;&lt;width val=&quot;162&quot;/&gt;&lt;height val=&quot;29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486381460,T:\Externally Funded Projects\AHRQ\HAI-ICU - AHRQ - 80776\ICU Curriculum\Curriculum\1_CVC Coursework\CVC 401_Removal\CVC401_Removal_AHRQ_pptx\Media.ppcx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F1846229-2D41-408E-8C7C-B7D7DB79AF63}_19.png&quot;/&gt;&lt;left val=&quot;48&quot;/&gt;&lt;top val=&quot;0&quot;/&gt;&lt;width val=&quot;622&quot;/&gt;&lt;height val=&quot;76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0&quot;/&gt;&lt;lineCharCount val=&quot;129&quot;/&gt;&lt;lineCharCount val=&quot;146&quot;/&gt;&lt;lineCharCount val=&quot;36&quot;/&gt;&lt;lineCharCount val=&quot;144&quot;/&gt;&lt;lineCharCount val=&quot;38&quot;/&gt;&lt;lineCharCount val=&quot;140&quot;/&gt;&lt;lineCharCount val=&quot;151&quot;/&gt;&lt;lineCharCount val=&quot;100&quot;/&gt;&lt;lineCharCount val=&quot;147&quot;/&gt;&lt;lineCharCount val=&quot;70&quot;/&gt;&lt;lineCharCount val=&quot;131&quot;/&gt;&lt;lineCharCount val=&quot;70&quot;/&gt;&lt;lineCharCount val=&quot;146&quot;/&gt;&lt;lineCharCount val=&quot;70&quot;/&gt;&lt;lineCharCount val=&quot;135&quot;/&gt;&lt;lineCharCount val=&quot;24&quot;/&gt;&lt;lineCharCount val=&quot;132&quot;/&gt;&lt;lineCharCount val=&quot;76&quot;/&gt;&lt;lineCharCount val=&quot;152&quot;/&gt;&lt;lineCharCount val=&quot;86&quot;/&gt;&lt;lineCharCount val=&quot;139&quot;/&gt;&lt;lineCharCount val=&quot;109&quot;/&gt;&lt;lineCharCount val=&quot;144&quot;/&gt;&lt;lineCharCount val=&quot;131&quot;/&gt;&lt;lineCharCount val=&quot;133&quot;/&gt;&lt;lineCharCount val=&quot;117&quot;/&gt;&lt;lineCharCount val=&quot;118&quot;/&gt;&lt;lineCharCount val=&quot;109&quot;/&gt;&lt;lineCharCount val=&quot;114&quot;/&gt;&lt;lineCharCount val=&quot;9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61B2FA51-4114-454B-9897-BB41508C727C}_19.png&quot;/&gt;&lt;left val=&quot;24&quot;/&gt;&lt;top val=&quot;79&quot;/&gt;&lt;width val=&quot;671&quot;/&gt;&lt;height val=&quot;434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1FB4DF72-A3F1-40F1-8B5A-ACC22772E686}_19.png&quot;/&gt;&lt;left val=&quot;542&quot;/&gt;&lt;top val=&quot;509&quot;/&gt;&lt;width val=&quot;162&quot;/&gt;&lt;height val=&quot;29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486381460,T:\Externally Funded Projects\AHRQ\HAI-ICU - AHRQ - 80776\ICU Curriculum\Curriculum\1_CVC Coursework\CVC 401_Removal\CVC401_Removal_AHRQ_pptx\Media.ppc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F1846229-2D41-408E-8C7C-B7D7DB79AF63}_19.png&quot;/&gt;&lt;left val=&quot;48&quot;/&gt;&lt;top val=&quot;0&quot;/&gt;&lt;width val=&quot;622&quot;/&gt;&lt;height val=&quot;7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0&quot;/&gt;&lt;lineCharCount val=&quot;129&quot;/&gt;&lt;lineCharCount val=&quot;146&quot;/&gt;&lt;lineCharCount val=&quot;36&quot;/&gt;&lt;lineCharCount val=&quot;144&quot;/&gt;&lt;lineCharCount val=&quot;38&quot;/&gt;&lt;lineCharCount val=&quot;140&quot;/&gt;&lt;lineCharCount val=&quot;151&quot;/&gt;&lt;lineCharCount val=&quot;100&quot;/&gt;&lt;lineCharCount val=&quot;147&quot;/&gt;&lt;lineCharCount val=&quot;70&quot;/&gt;&lt;lineCharCount val=&quot;131&quot;/&gt;&lt;lineCharCount val=&quot;70&quot;/&gt;&lt;lineCharCount val=&quot;146&quot;/&gt;&lt;lineCharCount val=&quot;70&quot;/&gt;&lt;lineCharCount val=&quot;135&quot;/&gt;&lt;lineCharCount val=&quot;24&quot;/&gt;&lt;lineCharCount val=&quot;132&quot;/&gt;&lt;lineCharCount val=&quot;76&quot;/&gt;&lt;lineCharCount val=&quot;152&quot;/&gt;&lt;lineCharCount val=&quot;86&quot;/&gt;&lt;lineCharCount val=&quot;139&quot;/&gt;&lt;lineCharCount val=&quot;109&quot;/&gt;&lt;lineCharCount val=&quot;144&quot;/&gt;&lt;lineCharCount val=&quot;131&quot;/&gt;&lt;lineCharCount val=&quot;133&quot;/&gt;&lt;lineCharCount val=&quot;117&quot;/&gt;&lt;lineCharCount val=&quot;118&quot;/&gt;&lt;lineCharCount val=&quot;109&quot;/&gt;&lt;lineCharCount val=&quot;114&quot;/&gt;&lt;lineCharCount val=&quot;9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61B2FA51-4114-454B-9897-BB41508C727C}_19.png&quot;/&gt;&lt;left val=&quot;24&quot;/&gt;&lt;top val=&quot;79&quot;/&gt;&lt;width val=&quot;671&quot;/&gt;&lt;height val=&quot;434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1FB4DF72-A3F1-40F1-8B5A-ACC22772E686}_19.png&quot;/&gt;&lt;left val=&quot;542&quot;/&gt;&lt;top val=&quot;509&quot;/&gt;&lt;width val=&quot;162&quot;/&gt;&lt;height val=&quot;29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7&quot;/&gt;&lt;lineCharCount val=&quot;13&quot;/&gt;&lt;lineCharCount val=&quot;12&quot;/&gt;&lt;lineCharCount val=&quot;1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7&quot;/&gt;&lt;lineCharCount val=&quot;13&quot;/&gt;&lt;lineCharCount val=&quot;12&quot;/&gt;&lt;lineCharCount val=&quot;1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6&quot;/&gt;&lt;lineCharCount val=&quot;7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6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6&quot;/&gt;&lt;lineCharCount val=&quot;7&quot;/&gt;&lt;lineCharCount val=&quot;13&quot;/&gt;&lt;lineCharCount val=&quot;1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situ\Videos\Any Video Converter\MP3\ICU Safety Program_payal_CVC removal.mp3"/>
  <p:tag name="PPSNARRATION" val="4,486381460,T:\Externally Funded Projects\AHRQ\HAI-ICU - AHRQ - 80776\ICU Curriculum\Curriculum\1_CVC Coursework\CVC 401_Removal\CVC401_Removal_AHRQ_pptx\Media.ppc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7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7A694528-EF51-4F38-BEA0-CB6AD7777B0E}_4.png&quot;/&gt;&lt;left val=&quot;53&quot;/&gt;&lt;top val=&quot;170&quot;/&gt;&lt;width val=&quot;612&quot;/&gt;&lt;height val=&quot;17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B3EEBFA5-DBC2-49A5-9CFD-546392311638}_4.png&quot;/&gt;&lt;left val=&quot;89&quot;/&gt;&lt;top val=&quot;355&quot;/&gt;&lt;width val=&quot;540&quot;/&gt;&lt;height val=&quot;120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1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D5BE8485-AA62-4F59-8915-6339311909D2}_4.png&quot;/&gt;&lt;left val=&quot;10&quot;/&gt;&lt;top val=&quot;4&quot;/&gt;&lt;width val=&quot;706&quot;/&gt;&lt;height val=&quot;126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486381460,T:\Externally Funded Projects\AHRQ\HAI-ICU - AHRQ - 80776\ICU Curriculum\Curriculum\1_CVC Coursework\CVC 401_Removal\CVC401_Removal_AHRQ_pptx\Media.ppc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50AC394D-0CD4-48D2-807B-EEE936ED138C}_6.png&quot;/&gt;&lt;left val=&quot;48&quot;/&gt;&lt;top val=&quot;0&quot;/&gt;&lt;width val=&quot;622&quot;/&gt;&lt;height val=&quot;76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8&quot;/&gt;&lt;lineCharCount val=&quot;8&quot;/&gt;&lt;lineCharCount val=&quot;42&quot;/&gt;&lt;lineCharCount val=&quot;44&quot;/&gt;&lt;lineCharCount val=&quot;46&quot;/&gt;&lt;lineCharCount val=&quot;49&quot;/&gt;&lt;lineCharCount val=&quot;23&quot;/&gt;&lt;lineCharCount val=&quot;43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FDAA19C0-3BEC-43CC-8D48-155CA6D4782A}_6.png&quot;/&gt;&lt;left val=&quot;207&quot;/&gt;&lt;top val=&quot;108&quot;/&gt;&lt;width val=&quot;514&quot;/&gt;&lt;height val=&quot;306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4045805B-7479-4C9F-BEB4-192D193628F6}_6.png&quot;/&gt;&lt;left val=&quot;542&quot;/&gt;&lt;top val=&quot;509&quot;/&gt;&lt;width val=&quot;162&quot;/&gt;&lt;height val=&quot;29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7&quot;/&gt;&lt;lineCharCount val=&quot;5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CD0480DB-E695-4B8A-8318-0E1A6A1692B2}_6.png&quot;/&gt;&lt;left val=&quot;48&quot;/&gt;&lt;top val=&quot;404&quot;/&gt;&lt;width val=&quot;631&quot;/&gt;&lt;height val=&quot;10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486381460,T:\Externally Funded Projects\AHRQ\HAI-ICU - AHRQ - 80776\ICU Curriculum\Curriculum\1_CVC Coursework\CVC 401_Removal\CVC401_Removal_AHRQ_pptx\Media.ppc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B48B02BE-7B50-45F1-8FCF-0A4068750D0E}_7.png&quot;/&gt;&lt;left val=&quot;48&quot;/&gt;&lt;top val=&quot;0&quot;/&gt;&lt;width val=&quot;622&quot;/&gt;&lt;height val=&quot;7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8&quot;/&gt;&lt;lineCharCount val=&quot;46&quot;/&gt;&lt;lineCharCount val=&quot;53&quot;/&gt;&lt;lineCharCount val=&quot;10&quot;/&gt;&lt;lineCharCount val=&quot;50&quot;/&gt;&lt;lineCharCount val=&quot;20&quot;/&gt;&lt;lineCharCount val=&quot;50&quot;/&gt;&lt;lineCharCount val=&quot;52&quot;/&gt;&lt;lineCharCount val=&quot;9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095595E2-9991-46B6-9D2D-F038F1B40BE0}_7.png&quot;/&gt;&lt;left val=&quot;216&quot;/&gt;&lt;top val=&quot;83&quot;/&gt;&lt;width val=&quot;475&quot;/&gt;&lt;height val=&quot;33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4A6514F7-A4F1-4ADF-A378-948DAEDE38A6}_7.png&quot;/&gt;&lt;left val=&quot;542&quot;/&gt;&lt;top val=&quot;509&quot;/&gt;&lt;width val=&quot;162&quot;/&gt;&lt;height val=&quot;29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5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4DD16474-971C-4A0C-A9F1-007355814FDC}_7.png&quot;/&gt;&lt;left val=&quot;0&quot;/&gt;&lt;top val=&quot;412&quot;/&gt;&lt;width val=&quot;720&quot;/&gt;&lt;height val=&quot;9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486381460,T:\Externally Funded Projects\AHRQ\HAI-ICU - AHRQ - 80776\ICU Curriculum\Curriculum\1_CVC Coursework\CVC 401_Removal\CVC401_Removal_AHRQ_pptx\Media.ppc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0A32207F-BF5A-410E-BED8-767B17B1A3EB}_8.png&quot;/&gt;&lt;left val=&quot;48&quot;/&gt;&lt;top val=&quot;0&quot;/&gt;&lt;width val=&quot;622&quot;/&gt;&lt;height val=&quot;76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35&quot;/&gt;&lt;/TableIndex&gt;&lt;/ShapeTextInfo&gt;"/>
  <p:tag name="HTML_SHAPEINFO" val="&lt;TextEffect&gt;&lt;Image&gt;&lt;filename val=&quot;C:\Users\awilkins\AppData\Local\Temp\PR\data\asimages\{872D9144-56FF-4B4F-9E8D-06BB04D99E01}_1.png_crop.png&quot;/&gt;&lt;left val=&quot;61&quot;/&gt;&lt;top val=&quot;211&quot;/&gt;&lt;width val=&quot;595&quot;/&gt;&lt;height val=&quot;80&quot;/&gt;&lt;hasText val=&quot;1&quot;/&gt;&lt;paraId val=&quot;1&quot;/&gt;&lt;/Image&gt;&lt;/TextEffect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0CE7DAFA-1976-4650-8241-ACCA7E7E1B7B}_8.png&quot;/&gt;&lt;left val=&quot;542&quot;/&gt;&lt;top val=&quot;509&quot;/&gt;&lt;width val=&quot;162&quot;/&gt;&lt;height val=&quot;2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486381460,T:\Externally Funded Projects\AHRQ\HAI-ICU - AHRQ - 80776\ICU Curriculum\Curriculum\1_CVC Coursework\CVC 401_Removal\CVC401_Removal_AHRQ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23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B93D08A3-4C01-4DB0-A095-26D0B24BD4C1}_9.png&quot;/&gt;&lt;left val=&quot;48&quot;/&gt;&lt;top val=&quot;-17&quot;/&gt;&lt;width val=&quot;622&quot;/&gt;&lt;height val=&quot;108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095300FD-6FC8-42ED-A827-845D2F401887}_9.png&quot;/&gt;&lt;left val=&quot;542&quot;/&gt;&lt;top val=&quot;509&quot;/&gt;&lt;width val=&quot;162&quot;/&gt;&lt;height val=&quot;2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486381460,T:\Externally Funded Projects\AHRQ\HAI-ICU - AHRQ - 80776\ICU Curriculum\Curriculum\1_CVC Coursework\CVC 401_Removal\CVC401_Removal_AHRQ_pptx\Media.ppcx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08A85BB1-A076-4472-A4AD-0E6B415C4EF6}_10.png&quot;/&gt;&lt;left val=&quot;49&quot;/&gt;&lt;top val=&quot;0&quot;/&gt;&lt;width val=&quot;622&quot;/&gt;&lt;height val=&quot;76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103918F0-37BC-4549-8368-006EF78342C4}_10.png&quot;/&gt;&lt;left val=&quot;39&quot;/&gt;&lt;top val=&quot;77&quot;/&gt;&lt;width val=&quot;504&quot;/&gt;&lt;height val=&quot;7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3&quot;/&gt;&lt;lineCharCount val=&quot;24&quot;/&gt;&lt;lineCharCount val=&quot;12&quot;/&gt;&lt;lineCharCount val=&quot;33&quot;/&gt;&lt;lineCharCount val=&quot;17&quot;/&gt;&lt;lineCharCount val=&quot;19&quot;/&gt;&lt;lineCharCount val=&quot;29&quot;/&gt;&lt;lineCharCount val=&quot;19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AED4DF92-15B7-4B60-B784-DB844C280D31}_10.png&quot;/&gt;&lt;left val=&quot;57&quot;/&gt;&lt;top val=&quot;148&quot;/&gt;&lt;width val=&quot;365&quot;/&gt;&lt;height val=&quot;326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A4FA60CA-BFDD-46E7-99A2-4739013CEF6B}_10.png&quot;/&gt;&lt;left val=&quot;542&quot;/&gt;&lt;top val=&quot;509&quot;/&gt;&lt;width val=&quot;162&quot;/&gt;&lt;height val=&quot;29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486381460,T:\Externally Funded Projects\AHRQ\HAI-ICU - AHRQ - 80776\ICU Curriculum\Curriculum\1_CVC Coursework\CVC 401_Removal\CVC401_Removal_AHRQ_pptx\Media.ppcx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D8928E69-B592-42E4-9FD4-4C50369D904C}_11.png&quot;/&gt;&lt;left val=&quot;48&quot;/&gt;&lt;top val=&quot;0&quot;/&gt;&lt;width val=&quot;622&quot;/&gt;&lt;height val=&quot;76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2&quot;/&gt;&lt;lineCharCount val=&quot;22&quot;/&gt;&lt;lineCharCount val=&quot;22&quot;/&gt;&lt;/TableIndex&gt;&lt;TableIndex row=&quot;1&quot; col=&quot;3&quot;&gt;&lt;linesCount val=&quot;5&quot;/&gt;&lt;lineCharCount val=&quot;29&quot;/&gt;&lt;lineCharCount val=&quot;29&quot;/&gt;&lt;lineCharCount val=&quot;24&quot;/&gt;&lt;lineCharCount val=&quot;28&quot;/&gt;&lt;lineCharCount val=&quot;27&quot;/&gt;&lt;/TableIndex&gt;&lt;TableIndex row=&quot;1&quot; col=&quot;4&quot;&gt;&lt;linesCount val=&quot;4&quot;/&gt;&lt;lineCharCount val=&quot;25&quot;/&gt;&lt;lineCharCount val=&quot;24&quot;/&gt;&lt;lineCharCount val=&quot;10&quot;/&gt;&lt;lineCharCount val=&quot;10&quot;/&gt;&lt;/TableIndex&gt;&lt;TableIndex row=&quot;2&quot; col=&quot;1&quot;&gt;&lt;linesCount val=&quot;1&quot;/&gt;&lt;lineCharCount val=&quot;15&quot;/&gt;&lt;/TableIndex&gt;&lt;TableIndex row=&quot;2&quot; col=&quot;2&quot;&gt;&lt;linesCount val=&quot;16&quot;/&gt;&lt;lineCharCount val=&quot;28&quot;/&gt;&lt;lineCharCount val=&quot;26&quot;/&gt;&lt;lineCharCount val=&quot;26&quot;/&gt;&lt;lineCharCount val=&quot;22&quot;/&gt;&lt;lineCharCount val=&quot;20&quot;/&gt;&lt;lineCharCount val=&quot;15&quot;/&gt;&lt;lineCharCount val=&quot;17&quot;/&gt;&lt;lineCharCount val=&quot;25&quot;/&gt;&lt;lineCharCount val=&quot;29&quot;/&gt;&lt;lineCharCount val=&quot;11&quot;/&gt;&lt;lineCharCount val=&quot;28&quot;/&gt;&lt;lineCharCount val=&quot;25&quot;/&gt;&lt;lineCharCount val=&quot;15&quot;/&gt;&lt;lineCharCount val=&quot;30&quot;/&gt;&lt;lineCharCount val=&quot;28&quot;/&gt;&lt;lineCharCount val=&quot;23&quot;/&gt;&lt;/TableIndex&gt;&lt;TableIndex row=&quot;2&quot; col=&quot;3&quot;&gt;&lt;linesCount val=&quot;5&quot;/&gt;&lt;lineCharCount val=&quot;33&quot;/&gt;&lt;lineCharCount val=&quot;26&quot;/&gt;&lt;lineCharCount val=&quot;28&quot;/&gt;&lt;lineCharCount val=&quot;26&quot;/&gt;&lt;lineCharCount val=&quot;27&quot;/&gt;&lt;/TableIndex&gt;&lt;TableIndex row=&quot;2&quot; col=&quot;4&quot;&gt;&lt;linesCount val=&quot;13&quot;/&gt;&lt;lineCharCount val=&quot;32&quot;/&gt;&lt;lineCharCount val=&quot;28&quot;/&gt;&lt;lineCharCount val=&quot;21&quot;/&gt;&lt;lineCharCount val=&quot;31&quot;/&gt;&lt;lineCharCount val=&quot;28&quot;/&gt;&lt;lineCharCount val=&quot;31&quot;/&gt;&lt;lineCharCount val=&quot;29&quot;/&gt;&lt;lineCharCount val=&quot;29&quot;/&gt;&lt;lineCharCount val=&quot;20&quot;/&gt;&lt;lineCharCount val=&quot;30&quot;/&gt;&lt;lineCharCount val=&quot;29&quot;/&gt;&lt;lineCharCount val=&quot;3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C110A37F-0EE1-4AEC-9411-7699594F9EB3}_11.png&quot;/&gt;&lt;left val=&quot;10&quot;/&gt;&lt;top val=&quot;73&quot;/&gt;&lt;width val=&quot;700&quot;/&gt;&lt;height val=&quot;417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FAE6BD99-C506-4B1B-BE88-AAD734EFF5DD}_11.png&quot;/&gt;&lt;left val=&quot;542&quot;/&gt;&lt;top val=&quot;509&quot;/&gt;&lt;width val=&quot;162&quot;/&gt;&lt;height val=&quot;29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24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646FBDB4-C08B-44D1-83FC-81FBB7B415AC}_11.png&quot;/&gt;&lt;left val=&quot;48&quot;/&gt;&lt;top val=&quot;485&quot;/&gt;&lt;width val=&quot;128&quot;/&gt;&lt;height val=&quot;40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486381460,T:\Externally Funded Projects\AHRQ\HAI-ICU - AHRQ - 80776\ICU Curriculum\Curriculum\1_CVC Coursework\CVC 401_Removal\CVC401_Removal_AHRQ_pptx\Media.ppcx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537FF13A-513C-4E59-87EA-26D5B99CACEF}_15.png&quot;/&gt;&lt;left val=&quot;0&quot;/&gt;&lt;top val=&quot;0&quot;/&gt;&lt;width val=&quot;720&quot;/&gt;&lt;height val=&quot;76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2&quot;/&gt;&lt;lineCharCount val=&quot;9&quot;/&gt;&lt;lineCharCount val=&quot;71&quot;/&gt;&lt;lineCharCount val=&quot;38&quot;/&gt;&lt;lineCharCount val=&quot;36&quot;/&gt;&lt;lineCharCount val=&quot;53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92AF8B1E-4AA0-4715-8CC8-EF4C8091B9F6}_15.png&quot;/&gt;&lt;left val=&quot;30&quot;/&gt;&lt;top val=&quot;86&quot;/&gt;&lt;width val=&quot;660&quot;/&gt;&lt;height val=&quot;40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7AAE25F6-3719-4D50-A436-E3DEADFF41FD}_15.png&quot;/&gt;&lt;left val=&quot;542&quot;/&gt;&lt;top val=&quot;509&quot;/&gt;&lt;width val=&quot;162&quot;/&gt;&lt;height val=&quot;2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486381460,T:\Externally Funded Projects\AHRQ\HAI-ICU - AHRQ - 80776\ICU Curriculum\Curriculum\1_CVC Coursework\CVC 401_Removal\CVC401_Removal_AHRQ_pptx\Media.ppcx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77C4377C-7866-45DE-8D78-8E2F7C976AF5}_12.png&quot;/&gt;&lt;left val=&quot;0&quot;/&gt;&lt;top val=&quot;-17&quot;/&gt;&lt;width val=&quot;720&quot;/&gt;&lt;height val=&quot;108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3&quot;/&gt;&lt;lineCharCount val=&quot;45&quot;/&gt;&lt;lineCharCount val=&quot;20&quot;/&gt;&lt;lineCharCount val=&quot;44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1171543E-7C8F-4CB7-BFB0-25345373B9D2}_12.png&quot;/&gt;&lt;left val=&quot;39&quot;/&gt;&lt;top val=&quot;85&quot;/&gt;&lt;width val=&quot;640&quot;/&gt;&lt;height val=&quot;401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82DF6D96-6C5B-43A9-8B68-F11ABFE449B0}_12.png&quot;/&gt;&lt;left val=&quot;542&quot;/&gt;&lt;top val=&quot;509&quot;/&gt;&lt;width val=&quot;162&quot;/&gt;&lt;height val=&quot;29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486381460,T:\Externally Funded Projects\AHRQ\HAI-ICU - AHRQ - 80776\ICU Curriculum\Curriculum\1_CVC Coursework\CVC 401_Removal\CVC401_Removal_AHRQ_pptx\Media.ppcx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B8B6AAEC-6BE4-4D86-8BCF-89288251F35D}_14.png&quot;/&gt;&lt;left val=&quot;37&quot;/&gt;&lt;top val=&quot;0&quot;/&gt;&lt;width val=&quot;637&quot;/&gt;&lt;height val=&quot;76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C9BA7603-6874-4994-9CEB-136B3CAFCFF6}_14.png&quot;/&gt;&lt;left val=&quot;542&quot;/&gt;&lt;top val=&quot;509&quot;/&gt;&lt;width val=&quot;162&quot;/&gt;&lt;height val=&quot;29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1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D5BE8485-AA62-4F59-8915-6339311909D2}_4.png&quot;/&gt;&lt;left val=&quot;10&quot;/&gt;&lt;top val=&quot;4&quot;/&gt;&lt;width val=&quot;706&quot;/&gt;&lt;height val=&quot;126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486381460,T:\Externally Funded Projects\AHRQ\HAI-ICU - AHRQ - 80776\ICU Curriculum\Curriculum\1_CVC Coursework\CVC 401_Removal\CVC401_Removal_AHRQ_pptx\Media.ppcx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120A5E52-5049-4F7C-B2E5-721CB693B476}_13.png&quot;/&gt;&lt;left val=&quot;48&quot;/&gt;&lt;top val=&quot;0&quot;/&gt;&lt;width val=&quot;622&quot;/&gt;&lt;height val=&quot;76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23&quot;/&gt;&lt;lineCharCount val=&quot;50&quot;/&gt;&lt;lineCharCount val=&quot;9&quot;/&gt;&lt;lineCharCount val=&quot;48&quot;/&gt;&lt;lineCharCount val=&quot;37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6155C107-9A98-4CE6-9B00-8202EA9A3C48}_13.png&quot;/&gt;&lt;left val=&quot;40&quot;/&gt;&lt;top val=&quot;85&quot;/&gt;&lt;width val=&quot;630&quot;/&gt;&lt;height val=&quot;401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66D66137-A4F9-478B-89A9-DF6FC1B72A61}_13.png&quot;/&gt;&lt;left val=&quot;542&quot;/&gt;&lt;top val=&quot;509&quot;/&gt;&lt;width val=&quot;162&quot;/&gt;&lt;height val=&quot;29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486381460,T:\Externally Funded Projects\AHRQ\HAI-ICU - AHRQ - 80776\ICU Curriculum\Curriculum\1_CVC Coursework\CVC 401_Removal\CVC401_Removal_AHRQ_pptx\Media.ppcx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F48D2EA2-38CE-4509-B7D1-4AED3BBB0749}_16.png&quot;/&gt;&lt;left val=&quot;48&quot;/&gt;&lt;top val=&quot;0&quot;/&gt;&lt;width val=&quot;622&quot;/&gt;&lt;height val=&quot;76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7&quot;/&gt;&lt;lineCharCount val=&quot;62&quot;/&gt;&lt;lineCharCount val=&quot;49&quot;/&gt;&lt;lineCharCount val=&quot;61&quot;/&gt;&lt;lineCharCount val=&quot;52&quot;/&gt;&lt;lineCharCount val=&quot;58&quot;/&gt;&lt;lineCharCount val=&quot;28&quot;/&gt;&lt;/TableIndex&gt;&lt;/ShapeTextInfo&gt;"/>
  <p:tag name="HTML_SHAPEINFO" val="&lt;TextEffect&gt;&lt;Image&gt;&lt;filename val=&quot;C:\Users\awilkins\AppData\Local\Temp\PR\data\asimages\{C23A6D4A-6D8B-43AB-93B7-BA33DC363600}_1.png_crop.png&quot;/&gt;&lt;left val=&quot;57&quot;/&gt;&lt;top val=&quot;99&quot;/&gt;&lt;width val=&quot;598&quot;/&gt;&lt;height val=&quot;52&quot;/&gt;&lt;hasText val=&quot;1&quot;/&gt;&lt;paraId val=&quot;1&quot;/&gt;&lt;/Image&gt;&lt;Image&gt;&lt;filename val=&quot;C:\Users\awilkins\AppData\Local\Temp\PR\data\asimages\{5FC97EAE-904C-474B-9A04-F79F373F5059}_1.png_crop.png&quot;/&gt;&lt;left val=&quot;57&quot;/&gt;&lt;top val=&quot;187&quot;/&gt;&lt;width val=&quot;489&quot;/&gt;&lt;height val=&quot;20&quot;/&gt;&lt;hasText val=&quot;1&quot;/&gt;&lt;paraId val=&quot;2&quot;/&gt;&lt;/Image&gt;&lt;Image&gt;&lt;filename val=&quot;C:\Users\awilkins\AppData\Local\Temp\PR\data\asimages\{BAE8BF33-1ECB-4555-920E-C541B31A87AC}_1.png_crop.png&quot;/&gt;&lt;left val=&quot;57&quot;/&gt;&lt;top val=&quot;241&quot;/&gt;&lt;width val=&quot;601&quot;/&gt;&lt;height val=&quot;53&quot;/&gt;&lt;hasText val=&quot;1&quot;/&gt;&lt;paraId val=&quot;3&quot;/&gt;&lt;/Image&gt;&lt;Image&gt;&lt;filename val=&quot;C:\Users\awilkins\AppData\Local\Temp\PR\data\asimages\{83EE819A-C6C3-426E-82A5-9E89839ADB7A}_1.png_crop.png&quot;/&gt;&lt;left val=&quot;57&quot;/&gt;&lt;top val=&quot;329&quot;/&gt;&lt;width val=&quot;574&quot;/&gt;&lt;height val=&quot;49&quot;/&gt;&lt;hasText val=&quot;1&quot;/&gt;&lt;paraId val=&quot;4&quot;/&gt;&lt;/Image&gt;&lt;/TextEffect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F4157A71-3CD8-4914-A18D-1A49578126E2}_16.png&quot;/&gt;&lt;left val=&quot;542&quot;/&gt;&lt;top val=&quot;509&quot;/&gt;&lt;width val=&quot;162&quot;/&gt;&lt;height val=&quot;29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0A008E-E88A-4D3C-B130-AC3D31FCDAE9}" vid="{84F31749-FEFB-47BF-9454-EC5AFEEABE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DA3949902DD4F9C08079C7610BECC" ma:contentTypeVersion="0" ma:contentTypeDescription="Create a new document." ma:contentTypeScope="" ma:versionID="4f1396e55a5a712864740d5d7a2334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586C9C-1259-4DF6-AF91-BCB812ADAC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2BDAB3-253B-466C-9D68-6FF1879FA2EB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FDCA1E-6876-4EC1-B384-595171EE5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16674</TotalTime>
  <Words>2511</Words>
  <Application>Microsoft Office PowerPoint</Application>
  <PresentationFormat>On-screen Show (4:3)</PresentationFormat>
  <Paragraphs>207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Central Venous Catheter Removal</vt:lpstr>
      <vt:lpstr>Case 1: Central Venous Catheter </vt:lpstr>
      <vt:lpstr>Case 2: PICC Line</vt:lpstr>
      <vt:lpstr>Case 3: Cardiac Surgery Patient</vt:lpstr>
      <vt:lpstr>What Do These Cases Have in Common?</vt:lpstr>
      <vt:lpstr>Disrupting the Lifecycle of a Catheter Step 3. Prompt Removal1,2</vt:lpstr>
      <vt:lpstr>Keystone ICU Project: Prompt Removal3-5</vt:lpstr>
      <vt:lpstr>Recommendations for CVC Removal6-9</vt:lpstr>
      <vt:lpstr>Challenges to CVC removal10-12</vt:lpstr>
      <vt:lpstr>Challenges to CVC Removal12</vt:lpstr>
      <vt:lpstr>Strategies To Prompt Removal of Unnecessary CVC2,5,8,12-20</vt:lpstr>
      <vt:lpstr>Is Removal Part of Your Maintenance Bundle?12,14,16</vt:lpstr>
      <vt:lpstr>Auditing for Catheter Necessity:  a Tier 2 Approach2,12,14-15</vt:lpstr>
      <vt:lpstr>Impact of a Vascular Access Team (VAT)18-19</vt:lpstr>
      <vt:lpstr>Summary of Strategies To Overcome Challenges20-26</vt:lpstr>
      <vt:lpstr>Take-Home Points</vt:lpstr>
      <vt:lpstr>References</vt:lpstr>
      <vt:lpstr>References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Venous Catheter Removal</dc:title>
  <dc:subject>Prevent CLABSI and CAUTI in the Intensive Care Unit Setting</dc:subject>
  <dc:creator>"Agency for Healthcare Research and Quality (AHRQ)"</dc:creator>
  <cp:keywords>CAUTI; CLABSI</cp:keywords>
  <dc:description>PowerPoint Presentation</dc:description>
  <cp:lastModifiedBy>Heidenrich, Christine (AHRQ/OC) (CTR)</cp:lastModifiedBy>
  <cp:revision>563</cp:revision>
  <cp:lastPrinted>2016-11-18T18:26:52Z</cp:lastPrinted>
  <dcterms:created xsi:type="dcterms:W3CDTF">2016-03-22T18:38:47Z</dcterms:created>
  <dcterms:modified xsi:type="dcterms:W3CDTF">2022-02-15T18:05:52Z</dcterms:modified>
  <cp:category>CAUTI; CLABSI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0x01010002DDA3949902DD4F9C08079C7610BECC</vt:lpwstr>
  </property>
  <property fmtid="{D5CDD505-2E9C-101B-9397-08002B2CF9AE}" pid="3" name="Order">
    <vt:r8>3900</vt:r8>
  </property>
</Properties>
</file>