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8" r:id="rId3"/>
    <p:sldId id="259" r:id="rId4"/>
    <p:sldId id="260" r:id="rId5"/>
    <p:sldId id="261" r:id="rId6"/>
    <p:sldId id="262" r:id="rId7"/>
    <p:sldId id="263" r:id="rId8"/>
    <p:sldId id="264" r:id="rId9"/>
    <p:sldId id="277"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058400" cy="77724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Julie" initials="KJ" lastIdx="39" clrIdx="0">
    <p:extLst>
      <p:ext uri="{19B8F6BF-5375-455C-9EA6-DF929625EA0E}">
        <p15:presenceInfo xmlns:p15="http://schemas.microsoft.com/office/powerpoint/2012/main" userId="S-1-5-21-921608389-1917390104-3615547825-17168" providerId="AD"/>
      </p:ext>
    </p:extLst>
  </p:cmAuthor>
  <p:cmAuthor id="2" name="Henderson, Susan (AHRQ/CQuIPS)" initials="HS(" lastIdx="20" clrIdx="1">
    <p:extLst>
      <p:ext uri="{19B8F6BF-5375-455C-9EA6-DF929625EA0E}">
        <p15:presenceInfo xmlns:p15="http://schemas.microsoft.com/office/powerpoint/2012/main" userId="S::Susan.Henderson@ahrq.hhs.gov::be03e4c4-8aa6-4af0-941e-a67dd7c07131" providerId="AD"/>
      </p:ext>
    </p:extLst>
  </p:cmAuthor>
  <p:cmAuthor id="3" name="Heidenrich, Christine (AHRQ/OC) (CTR)" initials="HC((" lastIdx="11" clrIdx="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419" autoAdjust="0"/>
  </p:normalViewPr>
  <p:slideViewPr>
    <p:cSldViewPr snapToGrid="0" snapToObjects="1">
      <p:cViewPr varScale="1">
        <p:scale>
          <a:sx n="55" d="100"/>
          <a:sy n="55" d="100"/>
        </p:scale>
        <p:origin x="5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651F-7780-5440-8F3B-3962F7540DD9}" type="doc">
      <dgm:prSet loTypeId="urn:microsoft.com/office/officeart/2009/layout/CircleArrowProcess" loCatId="" qsTypeId="urn:microsoft.com/office/officeart/2005/8/quickstyle/simple4" qsCatId="simple" csTypeId="urn:microsoft.com/office/officeart/2005/8/colors/accent6_1" csCatId="accent6" phldr="1"/>
      <dgm:spPr/>
      <dgm:t>
        <a:bodyPr/>
        <a:lstStyle/>
        <a:p>
          <a:endParaRPr lang="en-US"/>
        </a:p>
      </dgm:t>
    </dgm:pt>
    <dgm:pt modelId="{AD560BB2-E191-8E4C-A5B6-ADCAFDAFBBE1}">
      <dgm:prSet phldrT="[Text]" custT="1"/>
      <dgm:spPr/>
      <dgm:t>
        <a:bodyPr/>
        <a:lstStyle/>
        <a:p>
          <a:pPr>
            <a:lnSpc>
              <a:spcPct val="100000"/>
            </a:lnSpc>
            <a:spcAft>
              <a:spcPts val="0"/>
            </a:spcAft>
          </a:pPr>
          <a:r>
            <a:rPr lang="en-US" sz="2000" b="1" dirty="0">
              <a:latin typeface="+mn-lt"/>
              <a:cs typeface="Gill Sans MT"/>
            </a:rPr>
            <a:t>Standardize </a:t>
          </a:r>
        </a:p>
        <a:p>
          <a:pPr>
            <a:lnSpc>
              <a:spcPct val="100000"/>
            </a:lnSpc>
            <a:spcAft>
              <a:spcPts val="0"/>
            </a:spcAft>
          </a:pPr>
          <a:r>
            <a:rPr lang="en-US" sz="2000" b="1" dirty="0">
              <a:latin typeface="+mn-lt"/>
              <a:cs typeface="Gill Sans MT"/>
            </a:rPr>
            <a:t>Care</a:t>
          </a:r>
        </a:p>
      </dgm:t>
    </dgm:pt>
    <dgm:pt modelId="{BE67B121-28DB-804B-BC73-7B09424A7D70}" type="parTrans" cxnId="{F329F74E-AD66-6A4F-83DF-916F1100E45B}">
      <dgm:prSet/>
      <dgm:spPr/>
      <dgm:t>
        <a:bodyPr/>
        <a:lstStyle/>
        <a:p>
          <a:endParaRPr lang="en-US"/>
        </a:p>
      </dgm:t>
    </dgm:pt>
    <dgm:pt modelId="{C2AE7436-E79A-814E-AD55-5546EA6DA323}" type="sibTrans" cxnId="{F329F74E-AD66-6A4F-83DF-916F1100E45B}">
      <dgm:prSet/>
      <dgm:spPr/>
      <dgm:t>
        <a:bodyPr/>
        <a:lstStyle/>
        <a:p>
          <a:endParaRPr lang="en-US"/>
        </a:p>
      </dgm:t>
    </dgm:pt>
    <dgm:pt modelId="{8AD5D83F-9A84-B344-9B12-8C9BA5800AA1}">
      <dgm:prSet phldrT="[Text]" custT="1"/>
      <dgm:spPr/>
      <dgm:t>
        <a:bodyPr/>
        <a:lstStyle/>
        <a:p>
          <a:pPr>
            <a:lnSpc>
              <a:spcPct val="100000"/>
            </a:lnSpc>
            <a:spcAft>
              <a:spcPts val="0"/>
            </a:spcAft>
          </a:pPr>
          <a:r>
            <a:rPr lang="en-US" sz="1800" b="1" dirty="0">
              <a:latin typeface="+mn-lt"/>
              <a:cs typeface="Gill Sans MT"/>
            </a:rPr>
            <a:t>Create </a:t>
          </a:r>
        </a:p>
        <a:p>
          <a:pPr>
            <a:lnSpc>
              <a:spcPct val="100000"/>
            </a:lnSpc>
            <a:spcAft>
              <a:spcPts val="0"/>
            </a:spcAft>
          </a:pPr>
          <a:r>
            <a:rPr lang="en-US" sz="1800" b="1" dirty="0">
              <a:latin typeface="+mn-lt"/>
              <a:cs typeface="Gill Sans MT"/>
            </a:rPr>
            <a:t>Independent </a:t>
          </a:r>
        </a:p>
        <a:p>
          <a:pPr>
            <a:lnSpc>
              <a:spcPct val="100000"/>
            </a:lnSpc>
            <a:spcAft>
              <a:spcPts val="0"/>
            </a:spcAft>
          </a:pPr>
          <a:r>
            <a:rPr lang="en-US" sz="1800" b="1" dirty="0">
              <a:latin typeface="+mn-lt"/>
              <a:cs typeface="Gill Sans MT"/>
            </a:rPr>
            <a:t>Checks</a:t>
          </a:r>
        </a:p>
      </dgm:t>
    </dgm:pt>
    <dgm:pt modelId="{B302E2C5-3886-AF41-A8B9-39EF28A20D14}" type="parTrans" cxnId="{FCF496C1-CE6B-BD4D-A63A-C9FF8345DA0A}">
      <dgm:prSet/>
      <dgm:spPr/>
      <dgm:t>
        <a:bodyPr/>
        <a:lstStyle/>
        <a:p>
          <a:endParaRPr lang="en-US"/>
        </a:p>
      </dgm:t>
    </dgm:pt>
    <dgm:pt modelId="{089C5BBB-8832-784B-9A27-E5B82FB37BAC}" type="sibTrans" cxnId="{FCF496C1-CE6B-BD4D-A63A-C9FF8345DA0A}">
      <dgm:prSet/>
      <dgm:spPr/>
      <dgm:t>
        <a:bodyPr/>
        <a:lstStyle/>
        <a:p>
          <a:endParaRPr lang="en-US"/>
        </a:p>
      </dgm:t>
    </dgm:pt>
    <dgm:pt modelId="{5082CC29-1952-4741-9F07-6BE15B7CFC5B}">
      <dgm:prSet phldrT="[Text]" custT="1"/>
      <dgm:spPr/>
      <dgm:t>
        <a:bodyPr/>
        <a:lstStyle/>
        <a:p>
          <a:r>
            <a:rPr lang="en-US" sz="2000" b="1" dirty="0">
              <a:latin typeface="+mn-lt"/>
              <a:cs typeface="Gill Sans MT"/>
            </a:rPr>
            <a:t>Learn From Defects</a:t>
          </a:r>
        </a:p>
      </dgm:t>
    </dgm:pt>
    <dgm:pt modelId="{AB16E9BC-2167-A048-8444-68986713BC6A}" type="parTrans" cxnId="{94455155-01B5-E846-9D4E-8B947D638FCA}">
      <dgm:prSet/>
      <dgm:spPr/>
      <dgm:t>
        <a:bodyPr/>
        <a:lstStyle/>
        <a:p>
          <a:endParaRPr lang="en-US"/>
        </a:p>
      </dgm:t>
    </dgm:pt>
    <dgm:pt modelId="{2C121514-2626-CA44-9BC8-68C367564AC0}" type="sibTrans" cxnId="{94455155-01B5-E846-9D4E-8B947D638FCA}">
      <dgm:prSet/>
      <dgm:spPr/>
      <dgm:t>
        <a:bodyPr/>
        <a:lstStyle/>
        <a:p>
          <a:endParaRPr lang="en-US"/>
        </a:p>
      </dgm:t>
    </dgm:pt>
    <dgm:pt modelId="{B2A84586-623F-3742-B90A-763764B4DE43}" type="pres">
      <dgm:prSet presAssocID="{239E651F-7780-5440-8F3B-3962F7540DD9}" presName="Name0" presStyleCnt="0">
        <dgm:presLayoutVars>
          <dgm:chMax val="7"/>
          <dgm:chPref val="7"/>
          <dgm:dir/>
          <dgm:animLvl val="lvl"/>
        </dgm:presLayoutVars>
      </dgm:prSet>
      <dgm:spPr/>
    </dgm:pt>
    <dgm:pt modelId="{1E3884BD-1B2F-E74C-886A-118183929F9B}" type="pres">
      <dgm:prSet presAssocID="{AD560BB2-E191-8E4C-A5B6-ADCAFDAFBBE1}" presName="Accent1" presStyleCnt="0"/>
      <dgm:spPr/>
    </dgm:pt>
    <dgm:pt modelId="{6E371C2F-FA6F-6F48-BE9B-138A436D1148}" type="pres">
      <dgm:prSet presAssocID="{AD560BB2-E191-8E4C-A5B6-ADCAFDAFBBE1}" presName="Accent" presStyleLbl="node1" presStyleIdx="0" presStyleCnt="3">
        <dgm:style>
          <a:lnRef idx="0">
            <a:schemeClr val="accent6"/>
          </a:lnRef>
          <a:fillRef idx="3">
            <a:schemeClr val="accent6"/>
          </a:fillRef>
          <a:effectRef idx="3">
            <a:schemeClr val="accent6"/>
          </a:effectRef>
          <a:fontRef idx="minor">
            <a:schemeClr val="lt1"/>
          </a:fontRef>
        </dgm:style>
      </dgm:prSet>
      <dgm:spPr>
        <a:gradFill rotWithShape="0">
          <a:gsLst>
            <a:gs pos="100000">
              <a:srgbClr val="FFFF00"/>
            </a:gs>
            <a:gs pos="100000">
              <a:schemeClr val="accent6">
                <a:lumMod val="99000"/>
                <a:satMod val="120000"/>
                <a:shade val="78000"/>
              </a:schemeClr>
            </a:gs>
          </a:gsLst>
        </a:gradFill>
      </dgm:spPr>
    </dgm:pt>
    <dgm:pt modelId="{D7BDA772-099B-F14D-8D47-1D44F495C15F}" type="pres">
      <dgm:prSet presAssocID="{AD560BB2-E191-8E4C-A5B6-ADCAFDAFBBE1}" presName="Parent1" presStyleLbl="revTx" presStyleIdx="0" presStyleCnt="3" custScaleX="159524" custScaleY="73642" custLinFactNeighborY="-1078">
        <dgm:presLayoutVars>
          <dgm:chMax val="1"/>
          <dgm:chPref val="1"/>
          <dgm:bulletEnabled val="1"/>
        </dgm:presLayoutVars>
      </dgm:prSet>
      <dgm:spPr/>
    </dgm:pt>
    <dgm:pt modelId="{5BB84530-FEFA-2F4D-BA6D-276264EAFE75}" type="pres">
      <dgm:prSet presAssocID="{8AD5D83F-9A84-B344-9B12-8C9BA5800AA1}" presName="Accent2" presStyleCnt="0"/>
      <dgm:spPr/>
    </dgm:pt>
    <dgm:pt modelId="{69F83C35-3E31-694B-97FE-0951D62B8A4F}" type="pres">
      <dgm:prSet presAssocID="{8AD5D83F-9A84-B344-9B12-8C9BA5800AA1}" presName="Accent" presStyleLbl="node1" presStyleIdx="1" presStyleCnt="3">
        <dgm:style>
          <a:lnRef idx="0">
            <a:schemeClr val="accent6"/>
          </a:lnRef>
          <a:fillRef idx="3">
            <a:schemeClr val="accent6"/>
          </a:fillRef>
          <a:effectRef idx="3">
            <a:schemeClr val="accent6"/>
          </a:effectRef>
          <a:fontRef idx="minor">
            <a:schemeClr val="lt1"/>
          </a:fontRef>
        </dgm:style>
      </dgm:prSet>
      <dgm:spPr>
        <a:gradFill rotWithShape="0">
          <a:gsLst>
            <a:gs pos="100000">
              <a:srgbClr val="FFFF00"/>
            </a:gs>
            <a:gs pos="100000">
              <a:schemeClr val="accent6">
                <a:lumMod val="99000"/>
                <a:satMod val="120000"/>
                <a:shade val="78000"/>
              </a:schemeClr>
            </a:gs>
          </a:gsLst>
        </a:gradFill>
      </dgm:spPr>
    </dgm:pt>
    <dgm:pt modelId="{7FAE0EB7-39F0-C846-8213-6E9EE35C7775}" type="pres">
      <dgm:prSet presAssocID="{8AD5D83F-9A84-B344-9B12-8C9BA5800AA1}" presName="Parent2" presStyleLbl="revTx" presStyleIdx="1" presStyleCnt="3" custScaleX="147650" custScaleY="141615" custLinFactNeighborX="-1423" custLinFactNeighborY="-14908">
        <dgm:presLayoutVars>
          <dgm:chMax val="1"/>
          <dgm:chPref val="1"/>
          <dgm:bulletEnabled val="1"/>
        </dgm:presLayoutVars>
      </dgm:prSet>
      <dgm:spPr/>
    </dgm:pt>
    <dgm:pt modelId="{64BC4204-4CE5-7C45-8DF4-AC264AB8361E}" type="pres">
      <dgm:prSet presAssocID="{5082CC29-1952-4741-9F07-6BE15B7CFC5B}" presName="Accent3" presStyleCnt="0"/>
      <dgm:spPr/>
    </dgm:pt>
    <dgm:pt modelId="{A2F584C6-342D-B346-80B5-69DCAD416CFA}" type="pres">
      <dgm:prSet presAssocID="{5082CC29-1952-4741-9F07-6BE15B7CFC5B}" presName="Accent" presStyleLbl="node1" presStyleIdx="2" presStyleCnt="3">
        <dgm:style>
          <a:lnRef idx="0">
            <a:schemeClr val="accent6"/>
          </a:lnRef>
          <a:fillRef idx="3">
            <a:schemeClr val="accent6"/>
          </a:fillRef>
          <a:effectRef idx="3">
            <a:schemeClr val="accent6"/>
          </a:effectRef>
          <a:fontRef idx="minor">
            <a:schemeClr val="lt1"/>
          </a:fontRef>
        </dgm:style>
      </dgm:prSet>
      <dgm:spPr>
        <a:gradFill rotWithShape="0">
          <a:gsLst>
            <a:gs pos="0">
              <a:srgbClr val="FFFF00"/>
            </a:gs>
            <a:gs pos="100000">
              <a:srgbClr val="FFFF00"/>
            </a:gs>
            <a:gs pos="100000">
              <a:schemeClr val="accent6">
                <a:lumMod val="99000"/>
                <a:satMod val="120000"/>
                <a:shade val="78000"/>
              </a:schemeClr>
            </a:gs>
          </a:gsLst>
        </a:gradFill>
      </dgm:spPr>
    </dgm:pt>
    <dgm:pt modelId="{448F0C28-4A9E-AA4E-8E64-61609C012444}" type="pres">
      <dgm:prSet presAssocID="{5082CC29-1952-4741-9F07-6BE15B7CFC5B}" presName="Parent3" presStyleLbl="revTx" presStyleIdx="2" presStyleCnt="3" custScaleX="129101" custLinFactNeighborX="2313" custLinFactNeighborY="11955">
        <dgm:presLayoutVars>
          <dgm:chMax val="1"/>
          <dgm:chPref val="1"/>
          <dgm:bulletEnabled val="1"/>
        </dgm:presLayoutVars>
      </dgm:prSet>
      <dgm:spPr/>
    </dgm:pt>
  </dgm:ptLst>
  <dgm:cxnLst>
    <dgm:cxn modelId="{6E1A2D02-885C-4111-AC6C-F2F02215C485}" type="presOf" srcId="{5082CC29-1952-4741-9F07-6BE15B7CFC5B}" destId="{448F0C28-4A9E-AA4E-8E64-61609C012444}" srcOrd="0" destOrd="0" presId="urn:microsoft.com/office/officeart/2009/layout/CircleArrowProcess"/>
    <dgm:cxn modelId="{4E4AE46C-19A8-49DA-AF14-C003A94FC93B}" type="presOf" srcId="{8AD5D83F-9A84-B344-9B12-8C9BA5800AA1}" destId="{7FAE0EB7-39F0-C846-8213-6E9EE35C7775}" srcOrd="0" destOrd="0" presId="urn:microsoft.com/office/officeart/2009/layout/CircleArrowProcess"/>
    <dgm:cxn modelId="{F329F74E-AD66-6A4F-83DF-916F1100E45B}" srcId="{239E651F-7780-5440-8F3B-3962F7540DD9}" destId="{AD560BB2-E191-8E4C-A5B6-ADCAFDAFBBE1}" srcOrd="0" destOrd="0" parTransId="{BE67B121-28DB-804B-BC73-7B09424A7D70}" sibTransId="{C2AE7436-E79A-814E-AD55-5546EA6DA323}"/>
    <dgm:cxn modelId="{94455155-01B5-E846-9D4E-8B947D638FCA}" srcId="{239E651F-7780-5440-8F3B-3962F7540DD9}" destId="{5082CC29-1952-4741-9F07-6BE15B7CFC5B}" srcOrd="2" destOrd="0" parTransId="{AB16E9BC-2167-A048-8444-68986713BC6A}" sibTransId="{2C121514-2626-CA44-9BC8-68C367564AC0}"/>
    <dgm:cxn modelId="{48CC78A1-559E-4884-87F5-438C3D4185EE}" type="presOf" srcId="{239E651F-7780-5440-8F3B-3962F7540DD9}" destId="{B2A84586-623F-3742-B90A-763764B4DE43}" srcOrd="0" destOrd="0" presId="urn:microsoft.com/office/officeart/2009/layout/CircleArrowProcess"/>
    <dgm:cxn modelId="{FCF496C1-CE6B-BD4D-A63A-C9FF8345DA0A}" srcId="{239E651F-7780-5440-8F3B-3962F7540DD9}" destId="{8AD5D83F-9A84-B344-9B12-8C9BA5800AA1}" srcOrd="1" destOrd="0" parTransId="{B302E2C5-3886-AF41-A8B9-39EF28A20D14}" sibTransId="{089C5BBB-8832-784B-9A27-E5B82FB37BAC}"/>
    <dgm:cxn modelId="{DB2598CB-B3F5-4231-B0CF-C813F90C9411}" type="presOf" srcId="{AD560BB2-E191-8E4C-A5B6-ADCAFDAFBBE1}" destId="{D7BDA772-099B-F14D-8D47-1D44F495C15F}" srcOrd="0" destOrd="0" presId="urn:microsoft.com/office/officeart/2009/layout/CircleArrowProcess"/>
    <dgm:cxn modelId="{FE373CDE-D9D4-46ED-9B19-7A9329195D1F}" type="presParOf" srcId="{B2A84586-623F-3742-B90A-763764B4DE43}" destId="{1E3884BD-1B2F-E74C-886A-118183929F9B}" srcOrd="0" destOrd="0" presId="urn:microsoft.com/office/officeart/2009/layout/CircleArrowProcess"/>
    <dgm:cxn modelId="{6998A2B6-8934-495E-8A9B-6BEBB9E05DF0}" type="presParOf" srcId="{1E3884BD-1B2F-E74C-886A-118183929F9B}" destId="{6E371C2F-FA6F-6F48-BE9B-138A436D1148}" srcOrd="0" destOrd="0" presId="urn:microsoft.com/office/officeart/2009/layout/CircleArrowProcess"/>
    <dgm:cxn modelId="{98AC7479-023C-4293-9A35-AE3F745B3A4A}" type="presParOf" srcId="{B2A84586-623F-3742-B90A-763764B4DE43}" destId="{D7BDA772-099B-F14D-8D47-1D44F495C15F}" srcOrd="1" destOrd="0" presId="urn:microsoft.com/office/officeart/2009/layout/CircleArrowProcess"/>
    <dgm:cxn modelId="{7C726C38-E4C4-4E2B-93BF-A2AE469EA573}" type="presParOf" srcId="{B2A84586-623F-3742-B90A-763764B4DE43}" destId="{5BB84530-FEFA-2F4D-BA6D-276264EAFE75}" srcOrd="2" destOrd="0" presId="urn:microsoft.com/office/officeart/2009/layout/CircleArrowProcess"/>
    <dgm:cxn modelId="{ECB98F11-2B36-4505-9944-FA0AB8277D3F}" type="presParOf" srcId="{5BB84530-FEFA-2F4D-BA6D-276264EAFE75}" destId="{69F83C35-3E31-694B-97FE-0951D62B8A4F}" srcOrd="0" destOrd="0" presId="urn:microsoft.com/office/officeart/2009/layout/CircleArrowProcess"/>
    <dgm:cxn modelId="{EEB1E37C-043C-4A92-BB22-35AB8A0D7E46}" type="presParOf" srcId="{B2A84586-623F-3742-B90A-763764B4DE43}" destId="{7FAE0EB7-39F0-C846-8213-6E9EE35C7775}" srcOrd="3" destOrd="0" presId="urn:microsoft.com/office/officeart/2009/layout/CircleArrowProcess"/>
    <dgm:cxn modelId="{6A8500C7-C71D-4755-9E39-CEF91B308A55}" type="presParOf" srcId="{B2A84586-623F-3742-B90A-763764B4DE43}" destId="{64BC4204-4CE5-7C45-8DF4-AC264AB8361E}" srcOrd="4" destOrd="0" presId="urn:microsoft.com/office/officeart/2009/layout/CircleArrowProcess"/>
    <dgm:cxn modelId="{0784A867-E97F-4211-AF33-13C7F05F67A2}" type="presParOf" srcId="{64BC4204-4CE5-7C45-8DF4-AC264AB8361E}" destId="{A2F584C6-342D-B346-80B5-69DCAD416CFA}" srcOrd="0" destOrd="0" presId="urn:microsoft.com/office/officeart/2009/layout/CircleArrowProcess"/>
    <dgm:cxn modelId="{819E9527-484B-4555-8DA8-BD2E74F35E59}" type="presParOf" srcId="{B2A84586-623F-3742-B90A-763764B4DE43}" destId="{448F0C28-4A9E-AA4E-8E64-61609C012444}"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CF2F23-98CF-4145-9773-8024A08A73A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1C621DD-5BA6-412A-A6FC-B6296F939BAC}">
      <dgm:prSet phldrT="[Text]" custT="1"/>
      <dgm:spPr>
        <a:solidFill>
          <a:srgbClr val="FBD703"/>
        </a:solidFill>
      </dgm:spPr>
      <dgm:t>
        <a:bodyPr/>
        <a:lstStyle/>
        <a:p>
          <a:pPr>
            <a:spcAft>
              <a:spcPts val="0"/>
            </a:spcAft>
          </a:pPr>
          <a:r>
            <a:rPr lang="en-US" sz="2400" dirty="0">
              <a:solidFill>
                <a:schemeClr val="tx1"/>
              </a:solidFill>
            </a:rPr>
            <a:t>What happened?</a:t>
          </a:r>
        </a:p>
        <a:p>
          <a:pPr>
            <a:spcAft>
              <a:spcPts val="0"/>
            </a:spcAft>
          </a:pPr>
          <a:r>
            <a:rPr lang="en-US" sz="1600" i="1" dirty="0">
              <a:solidFill>
                <a:schemeClr val="tx1"/>
              </a:solidFill>
            </a:rPr>
            <a:t>From the view of the person involved</a:t>
          </a:r>
          <a:r>
            <a:rPr lang="en-US" sz="1600" dirty="0">
              <a:solidFill>
                <a:schemeClr val="tx1"/>
              </a:solidFill>
            </a:rPr>
            <a:t> </a:t>
          </a:r>
        </a:p>
      </dgm:t>
    </dgm:pt>
    <dgm:pt modelId="{3E5106C9-54F1-4C43-BC2D-75AD68D77F90}" type="parTrans" cxnId="{3A298524-5429-4E43-A61E-7630D3EF85C2}">
      <dgm:prSet/>
      <dgm:spPr/>
      <dgm:t>
        <a:bodyPr/>
        <a:lstStyle/>
        <a:p>
          <a:endParaRPr lang="en-US"/>
        </a:p>
      </dgm:t>
    </dgm:pt>
    <dgm:pt modelId="{4E897D74-E04E-444D-AAC5-3D83488A8786}" type="sibTrans" cxnId="{3A298524-5429-4E43-A61E-7630D3EF85C2}">
      <dgm:prSet/>
      <dgm:spPr>
        <a:solidFill>
          <a:srgbClr val="00A1C4"/>
        </a:solidFill>
      </dgm:spPr>
      <dgm:t>
        <a:bodyPr/>
        <a:lstStyle/>
        <a:p>
          <a:endParaRPr lang="en-US"/>
        </a:p>
      </dgm:t>
    </dgm:pt>
    <dgm:pt modelId="{C93F81B4-92BA-4041-8945-402DE46C13AC}">
      <dgm:prSet phldrT="[Text]" custT="1"/>
      <dgm:spPr>
        <a:solidFill>
          <a:srgbClr val="FBD703"/>
        </a:solidFill>
      </dgm:spPr>
      <dgm:t>
        <a:bodyPr/>
        <a:lstStyle/>
        <a:p>
          <a:r>
            <a:rPr lang="en-US" sz="2400" dirty="0">
              <a:solidFill>
                <a:schemeClr val="tx1"/>
              </a:solidFill>
            </a:rPr>
            <a:t>Why did it happen?</a:t>
          </a:r>
        </a:p>
      </dgm:t>
    </dgm:pt>
    <dgm:pt modelId="{AFF60428-92B5-46F8-8BBF-A12CEB788285}" type="parTrans" cxnId="{22CECE51-D861-4F07-9DB5-359C9E5A813B}">
      <dgm:prSet/>
      <dgm:spPr/>
      <dgm:t>
        <a:bodyPr/>
        <a:lstStyle/>
        <a:p>
          <a:endParaRPr lang="en-US"/>
        </a:p>
      </dgm:t>
    </dgm:pt>
    <dgm:pt modelId="{008D542E-8391-44D2-8C64-E128F2F6E6D6}" type="sibTrans" cxnId="{22CECE51-D861-4F07-9DB5-359C9E5A813B}">
      <dgm:prSet/>
      <dgm:spPr/>
      <dgm:t>
        <a:bodyPr/>
        <a:lstStyle/>
        <a:p>
          <a:endParaRPr lang="en-US"/>
        </a:p>
      </dgm:t>
    </dgm:pt>
    <dgm:pt modelId="{686D1F28-24B6-48A8-9A78-9CC218B27905}">
      <dgm:prSet phldrT="[Text]" custT="1"/>
      <dgm:spPr>
        <a:solidFill>
          <a:srgbClr val="FBD703"/>
        </a:solidFill>
      </dgm:spPr>
      <dgm:t>
        <a:bodyPr/>
        <a:lstStyle/>
        <a:p>
          <a:r>
            <a:rPr lang="en-US" sz="2400" dirty="0">
              <a:solidFill>
                <a:schemeClr val="tx1"/>
              </a:solidFill>
            </a:rPr>
            <a:t>How will you reduce the risk of it happening again?</a:t>
          </a:r>
        </a:p>
      </dgm:t>
    </dgm:pt>
    <dgm:pt modelId="{FDCB1E56-AABB-41A1-AB74-21B0C37A0834}" type="parTrans" cxnId="{5F862D19-1F90-42C8-88CC-D85698027E9C}">
      <dgm:prSet/>
      <dgm:spPr/>
      <dgm:t>
        <a:bodyPr/>
        <a:lstStyle/>
        <a:p>
          <a:endParaRPr lang="en-US"/>
        </a:p>
      </dgm:t>
    </dgm:pt>
    <dgm:pt modelId="{C8EB1F3A-6508-464F-B18D-9D06CDF0ACFB}" type="sibTrans" cxnId="{5F862D19-1F90-42C8-88CC-D85698027E9C}">
      <dgm:prSet/>
      <dgm:spPr/>
      <dgm:t>
        <a:bodyPr/>
        <a:lstStyle/>
        <a:p>
          <a:endParaRPr lang="en-US"/>
        </a:p>
      </dgm:t>
    </dgm:pt>
    <dgm:pt modelId="{96478EA2-56CE-4875-BDFD-42DE363961D4}">
      <dgm:prSet custT="1"/>
      <dgm:spPr>
        <a:solidFill>
          <a:srgbClr val="FBD703"/>
        </a:solidFill>
      </dgm:spPr>
      <dgm:t>
        <a:bodyPr/>
        <a:lstStyle/>
        <a:p>
          <a:r>
            <a:rPr lang="en-US" sz="2400" dirty="0">
              <a:solidFill>
                <a:schemeClr val="tx1"/>
              </a:solidFill>
            </a:rPr>
            <a:t>How will you know the risk was reduced?</a:t>
          </a:r>
        </a:p>
      </dgm:t>
    </dgm:pt>
    <dgm:pt modelId="{8FA93476-4463-4458-98E9-2ACC94D5F99C}" type="parTrans" cxnId="{54179DC2-0FB5-4BE7-94CB-6477FE64EAC8}">
      <dgm:prSet/>
      <dgm:spPr/>
      <dgm:t>
        <a:bodyPr/>
        <a:lstStyle/>
        <a:p>
          <a:endParaRPr lang="en-US"/>
        </a:p>
      </dgm:t>
    </dgm:pt>
    <dgm:pt modelId="{EFE586C8-1B92-4024-84CB-C50EEB5294B8}" type="sibTrans" cxnId="{54179DC2-0FB5-4BE7-94CB-6477FE64EAC8}">
      <dgm:prSet/>
      <dgm:spPr/>
      <dgm:t>
        <a:bodyPr/>
        <a:lstStyle/>
        <a:p>
          <a:endParaRPr lang="en-US"/>
        </a:p>
      </dgm:t>
    </dgm:pt>
    <dgm:pt modelId="{64F82409-DE5C-4D19-BA1A-4030C1950653}" type="pres">
      <dgm:prSet presAssocID="{38CF2F23-98CF-4145-9773-8024A08A73AA}" presName="Name0" presStyleCnt="0">
        <dgm:presLayoutVars>
          <dgm:chMax val="7"/>
          <dgm:chPref val="7"/>
          <dgm:dir/>
        </dgm:presLayoutVars>
      </dgm:prSet>
      <dgm:spPr/>
    </dgm:pt>
    <dgm:pt modelId="{7B56274B-F949-4E0F-ABC8-F94E6B11B556}" type="pres">
      <dgm:prSet presAssocID="{38CF2F23-98CF-4145-9773-8024A08A73AA}" presName="Name1" presStyleCnt="0"/>
      <dgm:spPr/>
    </dgm:pt>
    <dgm:pt modelId="{CACC7377-96A1-421C-A51C-32EB5A6467FC}" type="pres">
      <dgm:prSet presAssocID="{38CF2F23-98CF-4145-9773-8024A08A73AA}" presName="cycle" presStyleCnt="0"/>
      <dgm:spPr/>
    </dgm:pt>
    <dgm:pt modelId="{6CE7F2C9-B9F1-444C-88CE-9DED47887886}" type="pres">
      <dgm:prSet presAssocID="{38CF2F23-98CF-4145-9773-8024A08A73AA}" presName="srcNode" presStyleLbl="node1" presStyleIdx="0" presStyleCnt="4"/>
      <dgm:spPr/>
    </dgm:pt>
    <dgm:pt modelId="{B7D017D8-9269-4F20-B9CE-0149413766C2}" type="pres">
      <dgm:prSet presAssocID="{38CF2F23-98CF-4145-9773-8024A08A73AA}" presName="conn" presStyleLbl="parChTrans1D2" presStyleIdx="0" presStyleCnt="1"/>
      <dgm:spPr/>
    </dgm:pt>
    <dgm:pt modelId="{1494ED49-2995-4717-9E89-E31F9855AA46}" type="pres">
      <dgm:prSet presAssocID="{38CF2F23-98CF-4145-9773-8024A08A73AA}" presName="extraNode" presStyleLbl="node1" presStyleIdx="0" presStyleCnt="4"/>
      <dgm:spPr/>
    </dgm:pt>
    <dgm:pt modelId="{72F233D1-725A-4B19-91C9-0AC97285B492}" type="pres">
      <dgm:prSet presAssocID="{38CF2F23-98CF-4145-9773-8024A08A73AA}" presName="dstNode" presStyleLbl="node1" presStyleIdx="0" presStyleCnt="4"/>
      <dgm:spPr/>
    </dgm:pt>
    <dgm:pt modelId="{8039EE14-F0BE-4729-9ED0-45D831B3B883}" type="pres">
      <dgm:prSet presAssocID="{11C621DD-5BA6-412A-A6FC-B6296F939BAC}" presName="text_1" presStyleLbl="node1" presStyleIdx="0" presStyleCnt="4">
        <dgm:presLayoutVars>
          <dgm:bulletEnabled val="1"/>
        </dgm:presLayoutVars>
      </dgm:prSet>
      <dgm:spPr/>
    </dgm:pt>
    <dgm:pt modelId="{A630F3EA-CC68-4108-B8CB-2BE3B18AB775}" type="pres">
      <dgm:prSet presAssocID="{11C621DD-5BA6-412A-A6FC-B6296F939BAC}" presName="accent_1" presStyleCnt="0"/>
      <dgm:spPr/>
    </dgm:pt>
    <dgm:pt modelId="{181F064E-C8E1-401C-8A97-38CCA6F14886}" type="pres">
      <dgm:prSet presAssocID="{11C621DD-5BA6-412A-A6FC-B6296F939BAC}" presName="accentRepeatNode" presStyleLbl="solidFgAcc1" presStyleIdx="0" presStyleCnt="4"/>
      <dgm:spPr/>
    </dgm:pt>
    <dgm:pt modelId="{8B6BED69-3A3A-48CE-82E7-D27CA2BE789E}" type="pres">
      <dgm:prSet presAssocID="{C93F81B4-92BA-4041-8945-402DE46C13AC}" presName="text_2" presStyleLbl="node1" presStyleIdx="1" presStyleCnt="4">
        <dgm:presLayoutVars>
          <dgm:bulletEnabled val="1"/>
        </dgm:presLayoutVars>
      </dgm:prSet>
      <dgm:spPr/>
    </dgm:pt>
    <dgm:pt modelId="{39205BFC-5060-42FC-80B9-08E25DB68BAE}" type="pres">
      <dgm:prSet presAssocID="{C93F81B4-92BA-4041-8945-402DE46C13AC}" presName="accent_2" presStyleCnt="0"/>
      <dgm:spPr/>
    </dgm:pt>
    <dgm:pt modelId="{575B1138-1EA6-45DD-831D-1B0275403604}" type="pres">
      <dgm:prSet presAssocID="{C93F81B4-92BA-4041-8945-402DE46C13AC}" presName="accentRepeatNode" presStyleLbl="solidFgAcc1" presStyleIdx="1" presStyleCnt="4"/>
      <dgm:spPr/>
    </dgm:pt>
    <dgm:pt modelId="{C87F6CC2-48A1-4574-BC6E-2BE5E207352C}" type="pres">
      <dgm:prSet presAssocID="{686D1F28-24B6-48A8-9A78-9CC218B27905}" presName="text_3" presStyleLbl="node1" presStyleIdx="2" presStyleCnt="4">
        <dgm:presLayoutVars>
          <dgm:bulletEnabled val="1"/>
        </dgm:presLayoutVars>
      </dgm:prSet>
      <dgm:spPr/>
    </dgm:pt>
    <dgm:pt modelId="{84A4517B-D72C-4740-9C5F-49322EDB5A65}" type="pres">
      <dgm:prSet presAssocID="{686D1F28-24B6-48A8-9A78-9CC218B27905}" presName="accent_3" presStyleCnt="0"/>
      <dgm:spPr/>
    </dgm:pt>
    <dgm:pt modelId="{9C3FE3C6-AB26-4C57-B6BF-7E34581A6E3E}" type="pres">
      <dgm:prSet presAssocID="{686D1F28-24B6-48A8-9A78-9CC218B27905}" presName="accentRepeatNode" presStyleLbl="solidFgAcc1" presStyleIdx="2" presStyleCnt="4"/>
      <dgm:spPr/>
    </dgm:pt>
    <dgm:pt modelId="{7D0DEB86-79A3-4969-B602-46FC7695C977}" type="pres">
      <dgm:prSet presAssocID="{96478EA2-56CE-4875-BDFD-42DE363961D4}" presName="text_4" presStyleLbl="node1" presStyleIdx="3" presStyleCnt="4">
        <dgm:presLayoutVars>
          <dgm:bulletEnabled val="1"/>
        </dgm:presLayoutVars>
      </dgm:prSet>
      <dgm:spPr/>
    </dgm:pt>
    <dgm:pt modelId="{65CA709E-2E18-4286-A4A1-795F379CA9BD}" type="pres">
      <dgm:prSet presAssocID="{96478EA2-56CE-4875-BDFD-42DE363961D4}" presName="accent_4" presStyleCnt="0"/>
      <dgm:spPr/>
    </dgm:pt>
    <dgm:pt modelId="{1BCC9C88-2C7F-4DCA-A564-5CFD6E0F75B0}" type="pres">
      <dgm:prSet presAssocID="{96478EA2-56CE-4875-BDFD-42DE363961D4}" presName="accentRepeatNode" presStyleLbl="solidFgAcc1" presStyleIdx="3" presStyleCnt="4"/>
      <dgm:spPr/>
    </dgm:pt>
  </dgm:ptLst>
  <dgm:cxnLst>
    <dgm:cxn modelId="{6B7A3F00-F310-4091-AE19-25F765F7D3FA}" type="presOf" srcId="{11C621DD-5BA6-412A-A6FC-B6296F939BAC}" destId="{8039EE14-F0BE-4729-9ED0-45D831B3B883}" srcOrd="0" destOrd="0" presId="urn:microsoft.com/office/officeart/2008/layout/VerticalCurvedList"/>
    <dgm:cxn modelId="{05D0C005-F6F7-49AC-BAD9-C36DD6B69C8C}" type="presOf" srcId="{686D1F28-24B6-48A8-9A78-9CC218B27905}" destId="{C87F6CC2-48A1-4574-BC6E-2BE5E207352C}" srcOrd="0" destOrd="0" presId="urn:microsoft.com/office/officeart/2008/layout/VerticalCurvedList"/>
    <dgm:cxn modelId="{1EA96D10-B28D-40AB-B898-75B305D03400}" type="presOf" srcId="{96478EA2-56CE-4875-BDFD-42DE363961D4}" destId="{7D0DEB86-79A3-4969-B602-46FC7695C977}" srcOrd="0" destOrd="0" presId="urn:microsoft.com/office/officeart/2008/layout/VerticalCurvedList"/>
    <dgm:cxn modelId="{5F862D19-1F90-42C8-88CC-D85698027E9C}" srcId="{38CF2F23-98CF-4145-9773-8024A08A73AA}" destId="{686D1F28-24B6-48A8-9A78-9CC218B27905}" srcOrd="2" destOrd="0" parTransId="{FDCB1E56-AABB-41A1-AB74-21B0C37A0834}" sibTransId="{C8EB1F3A-6508-464F-B18D-9D06CDF0ACFB}"/>
    <dgm:cxn modelId="{1BEA0124-3A33-478C-9B5F-205A4B2507B6}" type="presOf" srcId="{38CF2F23-98CF-4145-9773-8024A08A73AA}" destId="{64F82409-DE5C-4D19-BA1A-4030C1950653}" srcOrd="0" destOrd="0" presId="urn:microsoft.com/office/officeart/2008/layout/VerticalCurvedList"/>
    <dgm:cxn modelId="{3A298524-5429-4E43-A61E-7630D3EF85C2}" srcId="{38CF2F23-98CF-4145-9773-8024A08A73AA}" destId="{11C621DD-5BA6-412A-A6FC-B6296F939BAC}" srcOrd="0" destOrd="0" parTransId="{3E5106C9-54F1-4C43-BC2D-75AD68D77F90}" sibTransId="{4E897D74-E04E-444D-AAC5-3D83488A8786}"/>
    <dgm:cxn modelId="{22CECE51-D861-4F07-9DB5-359C9E5A813B}" srcId="{38CF2F23-98CF-4145-9773-8024A08A73AA}" destId="{C93F81B4-92BA-4041-8945-402DE46C13AC}" srcOrd="1" destOrd="0" parTransId="{AFF60428-92B5-46F8-8BBF-A12CEB788285}" sibTransId="{008D542E-8391-44D2-8C64-E128F2F6E6D6}"/>
    <dgm:cxn modelId="{83D30EA5-8BE8-41C8-B4BF-64FC1EFE669B}" type="presOf" srcId="{4E897D74-E04E-444D-AAC5-3D83488A8786}" destId="{B7D017D8-9269-4F20-B9CE-0149413766C2}" srcOrd="0" destOrd="0" presId="urn:microsoft.com/office/officeart/2008/layout/VerticalCurvedList"/>
    <dgm:cxn modelId="{54179DC2-0FB5-4BE7-94CB-6477FE64EAC8}" srcId="{38CF2F23-98CF-4145-9773-8024A08A73AA}" destId="{96478EA2-56CE-4875-BDFD-42DE363961D4}" srcOrd="3" destOrd="0" parTransId="{8FA93476-4463-4458-98E9-2ACC94D5F99C}" sibTransId="{EFE586C8-1B92-4024-84CB-C50EEB5294B8}"/>
    <dgm:cxn modelId="{90C53CCC-D480-4209-8C84-E8505CD19E3C}" type="presOf" srcId="{C93F81B4-92BA-4041-8945-402DE46C13AC}" destId="{8B6BED69-3A3A-48CE-82E7-D27CA2BE789E}" srcOrd="0" destOrd="0" presId="urn:microsoft.com/office/officeart/2008/layout/VerticalCurvedList"/>
    <dgm:cxn modelId="{1B32BF02-3572-4BA2-9579-33B730BF6AEE}" type="presParOf" srcId="{64F82409-DE5C-4D19-BA1A-4030C1950653}" destId="{7B56274B-F949-4E0F-ABC8-F94E6B11B556}" srcOrd="0" destOrd="0" presId="urn:microsoft.com/office/officeart/2008/layout/VerticalCurvedList"/>
    <dgm:cxn modelId="{75EEDC8F-3398-41D9-9F6E-49A79563432B}" type="presParOf" srcId="{7B56274B-F949-4E0F-ABC8-F94E6B11B556}" destId="{CACC7377-96A1-421C-A51C-32EB5A6467FC}" srcOrd="0" destOrd="0" presId="urn:microsoft.com/office/officeart/2008/layout/VerticalCurvedList"/>
    <dgm:cxn modelId="{0F948AB2-8DD7-4AC0-804F-7CEB902A8836}" type="presParOf" srcId="{CACC7377-96A1-421C-A51C-32EB5A6467FC}" destId="{6CE7F2C9-B9F1-444C-88CE-9DED47887886}" srcOrd="0" destOrd="0" presId="urn:microsoft.com/office/officeart/2008/layout/VerticalCurvedList"/>
    <dgm:cxn modelId="{213AE1BC-0755-480F-8C5F-7BD438DF0898}" type="presParOf" srcId="{CACC7377-96A1-421C-A51C-32EB5A6467FC}" destId="{B7D017D8-9269-4F20-B9CE-0149413766C2}" srcOrd="1" destOrd="0" presId="urn:microsoft.com/office/officeart/2008/layout/VerticalCurvedList"/>
    <dgm:cxn modelId="{FFCE0B03-52F5-44A7-B051-27425C8C306C}" type="presParOf" srcId="{CACC7377-96A1-421C-A51C-32EB5A6467FC}" destId="{1494ED49-2995-4717-9E89-E31F9855AA46}" srcOrd="2" destOrd="0" presId="urn:microsoft.com/office/officeart/2008/layout/VerticalCurvedList"/>
    <dgm:cxn modelId="{6D1E53E3-B444-4CD5-8BD6-64ED6ACF7719}" type="presParOf" srcId="{CACC7377-96A1-421C-A51C-32EB5A6467FC}" destId="{72F233D1-725A-4B19-91C9-0AC97285B492}" srcOrd="3" destOrd="0" presId="urn:microsoft.com/office/officeart/2008/layout/VerticalCurvedList"/>
    <dgm:cxn modelId="{81500EEA-11D3-432F-9AB9-4E9CAE0BEBDB}" type="presParOf" srcId="{7B56274B-F949-4E0F-ABC8-F94E6B11B556}" destId="{8039EE14-F0BE-4729-9ED0-45D831B3B883}" srcOrd="1" destOrd="0" presId="urn:microsoft.com/office/officeart/2008/layout/VerticalCurvedList"/>
    <dgm:cxn modelId="{89200E6E-15A4-4F71-9B76-2CEFDB0E8FE0}" type="presParOf" srcId="{7B56274B-F949-4E0F-ABC8-F94E6B11B556}" destId="{A630F3EA-CC68-4108-B8CB-2BE3B18AB775}" srcOrd="2" destOrd="0" presId="urn:microsoft.com/office/officeart/2008/layout/VerticalCurvedList"/>
    <dgm:cxn modelId="{B9638DE4-5726-4959-91E6-5A1B29D99920}" type="presParOf" srcId="{A630F3EA-CC68-4108-B8CB-2BE3B18AB775}" destId="{181F064E-C8E1-401C-8A97-38CCA6F14886}" srcOrd="0" destOrd="0" presId="urn:microsoft.com/office/officeart/2008/layout/VerticalCurvedList"/>
    <dgm:cxn modelId="{CE646B57-F923-45C0-8EE7-BA5E341043DD}" type="presParOf" srcId="{7B56274B-F949-4E0F-ABC8-F94E6B11B556}" destId="{8B6BED69-3A3A-48CE-82E7-D27CA2BE789E}" srcOrd="3" destOrd="0" presId="urn:microsoft.com/office/officeart/2008/layout/VerticalCurvedList"/>
    <dgm:cxn modelId="{6696A2D7-A28E-4E57-92F2-FE9B448E93AC}" type="presParOf" srcId="{7B56274B-F949-4E0F-ABC8-F94E6B11B556}" destId="{39205BFC-5060-42FC-80B9-08E25DB68BAE}" srcOrd="4" destOrd="0" presId="urn:microsoft.com/office/officeart/2008/layout/VerticalCurvedList"/>
    <dgm:cxn modelId="{1C511B6C-42C2-4061-9396-25B5B1CCB942}" type="presParOf" srcId="{39205BFC-5060-42FC-80B9-08E25DB68BAE}" destId="{575B1138-1EA6-45DD-831D-1B0275403604}" srcOrd="0" destOrd="0" presId="urn:microsoft.com/office/officeart/2008/layout/VerticalCurvedList"/>
    <dgm:cxn modelId="{5DDA65BB-53A8-4B3E-90AC-148593375A7B}" type="presParOf" srcId="{7B56274B-F949-4E0F-ABC8-F94E6B11B556}" destId="{C87F6CC2-48A1-4574-BC6E-2BE5E207352C}" srcOrd="5" destOrd="0" presId="urn:microsoft.com/office/officeart/2008/layout/VerticalCurvedList"/>
    <dgm:cxn modelId="{12B57BD2-9646-485A-9D31-C75A79E05C73}" type="presParOf" srcId="{7B56274B-F949-4E0F-ABC8-F94E6B11B556}" destId="{84A4517B-D72C-4740-9C5F-49322EDB5A65}" srcOrd="6" destOrd="0" presId="urn:microsoft.com/office/officeart/2008/layout/VerticalCurvedList"/>
    <dgm:cxn modelId="{36C96E1E-FC53-4F4D-88BF-1BD5FF8F45A2}" type="presParOf" srcId="{84A4517B-D72C-4740-9C5F-49322EDB5A65}" destId="{9C3FE3C6-AB26-4C57-B6BF-7E34581A6E3E}" srcOrd="0" destOrd="0" presId="urn:microsoft.com/office/officeart/2008/layout/VerticalCurvedList"/>
    <dgm:cxn modelId="{2DAEE457-3BDD-46B1-B7F0-A3F3E82A3AC8}" type="presParOf" srcId="{7B56274B-F949-4E0F-ABC8-F94E6B11B556}" destId="{7D0DEB86-79A3-4969-B602-46FC7695C977}" srcOrd="7" destOrd="0" presId="urn:microsoft.com/office/officeart/2008/layout/VerticalCurvedList"/>
    <dgm:cxn modelId="{5F54B354-0EDB-4CFC-BC0F-A6267474BADE}" type="presParOf" srcId="{7B56274B-F949-4E0F-ABC8-F94E6B11B556}" destId="{65CA709E-2E18-4286-A4A1-795F379CA9BD}" srcOrd="8" destOrd="0" presId="urn:microsoft.com/office/officeart/2008/layout/VerticalCurvedList"/>
    <dgm:cxn modelId="{28322C80-B026-4220-A9EC-DA6500A3F8D4}" type="presParOf" srcId="{65CA709E-2E18-4286-A4A1-795F379CA9BD}" destId="{1BCC9C88-2C7F-4DCA-A564-5CFD6E0F75B0}"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6126F-AC1D-4BEB-8287-1092EEFE97A5}" type="doc">
      <dgm:prSet loTypeId="urn:microsoft.com/office/officeart/2005/8/layout/vList2" loCatId="list" qsTypeId="urn:microsoft.com/office/officeart/2005/8/quickstyle/simple4" qsCatId="simple" csTypeId="urn:microsoft.com/office/officeart/2005/8/colors/accent4_5" csCatId="accent4" phldr="1"/>
      <dgm:spPr/>
    </dgm:pt>
    <dgm:pt modelId="{47C18144-9941-4846-A117-1A9057720C08}">
      <dgm:prSet phldrT="[Text]" custT="1"/>
      <dgm:spPr/>
      <dgm:t>
        <a:bodyPr/>
        <a:lstStyle/>
        <a:p>
          <a:pPr algn="ctr"/>
          <a:r>
            <a:rPr lang="en-US" sz="2000">
              <a:solidFill>
                <a:schemeClr val="tx1"/>
              </a:solidFill>
            </a:rPr>
            <a:t>Forcing functions and constraints</a:t>
          </a:r>
          <a:endParaRPr lang="en-US" sz="2000" dirty="0">
            <a:solidFill>
              <a:schemeClr val="tx1"/>
            </a:solidFill>
          </a:endParaRPr>
        </a:p>
      </dgm:t>
    </dgm:pt>
    <dgm:pt modelId="{7EBD39A6-F6ED-4DB7-90B9-26DB7548FA80}" type="parTrans" cxnId="{2EFE80F2-D649-431D-8361-A604FD2662D2}">
      <dgm:prSet/>
      <dgm:spPr/>
      <dgm:t>
        <a:bodyPr/>
        <a:lstStyle/>
        <a:p>
          <a:endParaRPr lang="en-US"/>
        </a:p>
      </dgm:t>
    </dgm:pt>
    <dgm:pt modelId="{1B23B173-FDE9-40CC-A108-C6B7E7545CAD}" type="sibTrans" cxnId="{2EFE80F2-D649-431D-8361-A604FD2662D2}">
      <dgm:prSet/>
      <dgm:spPr/>
      <dgm:t>
        <a:bodyPr/>
        <a:lstStyle/>
        <a:p>
          <a:endParaRPr lang="en-US"/>
        </a:p>
      </dgm:t>
    </dgm:pt>
    <dgm:pt modelId="{6CD3E4AE-1818-4EB1-8FAB-E1B5969EFB14}">
      <dgm:prSet phldrT="[Text]" custT="1"/>
      <dgm:spPr/>
      <dgm:t>
        <a:bodyPr/>
        <a:lstStyle/>
        <a:p>
          <a:pPr algn="ctr"/>
          <a:r>
            <a:rPr lang="en-US" sz="2000">
              <a:solidFill>
                <a:schemeClr val="tx1"/>
              </a:solidFill>
            </a:rPr>
            <a:t>Automation and computerization</a:t>
          </a:r>
          <a:endParaRPr lang="en-US" sz="2000" dirty="0">
            <a:solidFill>
              <a:schemeClr val="tx1"/>
            </a:solidFill>
          </a:endParaRPr>
        </a:p>
      </dgm:t>
    </dgm:pt>
    <dgm:pt modelId="{09B29DDB-8B7F-4747-B72F-F9CD35ADF25A}" type="parTrans" cxnId="{2131BAA8-7280-4F05-8D46-487B464FE4C0}">
      <dgm:prSet/>
      <dgm:spPr/>
      <dgm:t>
        <a:bodyPr/>
        <a:lstStyle/>
        <a:p>
          <a:endParaRPr lang="en-US"/>
        </a:p>
      </dgm:t>
    </dgm:pt>
    <dgm:pt modelId="{724D3793-6ADE-41AB-9406-8E6CC066326B}" type="sibTrans" cxnId="{2131BAA8-7280-4F05-8D46-487B464FE4C0}">
      <dgm:prSet/>
      <dgm:spPr/>
      <dgm:t>
        <a:bodyPr/>
        <a:lstStyle/>
        <a:p>
          <a:endParaRPr lang="en-US"/>
        </a:p>
      </dgm:t>
    </dgm:pt>
    <dgm:pt modelId="{25012215-922A-4176-B451-84C320B753F1}">
      <dgm:prSet phldrT="[Text]" custT="1"/>
      <dgm:spPr/>
      <dgm:t>
        <a:bodyPr/>
        <a:lstStyle/>
        <a:p>
          <a:pPr algn="ctr"/>
          <a:r>
            <a:rPr lang="en-US" sz="2000" dirty="0">
              <a:solidFill>
                <a:schemeClr val="tx1"/>
              </a:solidFill>
            </a:rPr>
            <a:t>Standardization and protocols</a:t>
          </a:r>
        </a:p>
      </dgm:t>
    </dgm:pt>
    <dgm:pt modelId="{81082214-2D7E-462C-A262-F9769D395505}" type="parTrans" cxnId="{B2140235-8EDD-4418-9EE3-6916C9EDC063}">
      <dgm:prSet/>
      <dgm:spPr/>
      <dgm:t>
        <a:bodyPr/>
        <a:lstStyle/>
        <a:p>
          <a:endParaRPr lang="en-US"/>
        </a:p>
      </dgm:t>
    </dgm:pt>
    <dgm:pt modelId="{4450FD2C-E2F6-4F8B-B3B3-098FE80F6E9F}" type="sibTrans" cxnId="{B2140235-8EDD-4418-9EE3-6916C9EDC063}">
      <dgm:prSet/>
      <dgm:spPr/>
      <dgm:t>
        <a:bodyPr/>
        <a:lstStyle/>
        <a:p>
          <a:endParaRPr lang="en-US"/>
        </a:p>
      </dgm:t>
    </dgm:pt>
    <dgm:pt modelId="{9B9BD8F3-A7A5-4D7F-A730-D7402D596918}">
      <dgm:prSet phldrT="[Text]" custT="1"/>
      <dgm:spPr/>
      <dgm:t>
        <a:bodyPr/>
        <a:lstStyle/>
        <a:p>
          <a:pPr algn="ctr"/>
          <a:r>
            <a:rPr lang="en-US" sz="2000">
              <a:solidFill>
                <a:schemeClr val="tx1"/>
              </a:solidFill>
            </a:rPr>
            <a:t>Checklist and independent check systems</a:t>
          </a:r>
          <a:endParaRPr lang="en-US" sz="2000" dirty="0">
            <a:solidFill>
              <a:schemeClr val="tx1"/>
            </a:solidFill>
          </a:endParaRPr>
        </a:p>
      </dgm:t>
    </dgm:pt>
    <dgm:pt modelId="{AAE89758-44FA-4BA0-AE76-1538F5072734}" type="parTrans" cxnId="{53B4600F-4239-4B2E-8FCD-E5F88F7F89A6}">
      <dgm:prSet/>
      <dgm:spPr/>
      <dgm:t>
        <a:bodyPr/>
        <a:lstStyle/>
        <a:p>
          <a:endParaRPr lang="en-US"/>
        </a:p>
      </dgm:t>
    </dgm:pt>
    <dgm:pt modelId="{265C9996-0A04-4B1E-870A-A4A1EC31A344}" type="sibTrans" cxnId="{53B4600F-4239-4B2E-8FCD-E5F88F7F89A6}">
      <dgm:prSet/>
      <dgm:spPr/>
      <dgm:t>
        <a:bodyPr/>
        <a:lstStyle/>
        <a:p>
          <a:endParaRPr lang="en-US"/>
        </a:p>
      </dgm:t>
    </dgm:pt>
    <dgm:pt modelId="{11C0E179-1C17-4FAA-8D71-C29F664F3130}">
      <dgm:prSet phldrT="[Text]" custT="1"/>
      <dgm:spPr/>
      <dgm:t>
        <a:bodyPr/>
        <a:lstStyle/>
        <a:p>
          <a:pPr algn="ctr"/>
          <a:r>
            <a:rPr lang="en-US" sz="2000">
              <a:solidFill>
                <a:schemeClr val="tx1"/>
              </a:solidFill>
            </a:rPr>
            <a:t>Rules and policies</a:t>
          </a:r>
          <a:endParaRPr lang="en-US" sz="2000" dirty="0">
            <a:solidFill>
              <a:schemeClr val="tx1"/>
            </a:solidFill>
          </a:endParaRPr>
        </a:p>
      </dgm:t>
    </dgm:pt>
    <dgm:pt modelId="{9B2A7459-BCC1-47AF-AF0F-E0DDCCCEB4BE}" type="parTrans" cxnId="{170B69FA-120E-4227-844B-4EE8CBF8DD9B}">
      <dgm:prSet/>
      <dgm:spPr/>
      <dgm:t>
        <a:bodyPr/>
        <a:lstStyle/>
        <a:p>
          <a:endParaRPr lang="en-US"/>
        </a:p>
      </dgm:t>
    </dgm:pt>
    <dgm:pt modelId="{62B2C32F-F4CA-4213-8F88-4034600D8FB8}" type="sibTrans" cxnId="{170B69FA-120E-4227-844B-4EE8CBF8DD9B}">
      <dgm:prSet/>
      <dgm:spPr/>
      <dgm:t>
        <a:bodyPr/>
        <a:lstStyle/>
        <a:p>
          <a:endParaRPr lang="en-US"/>
        </a:p>
      </dgm:t>
    </dgm:pt>
    <dgm:pt modelId="{C9FBC6B0-62F2-47C1-9A52-CF7D0D18EED3}">
      <dgm:prSet phldrT="[Text]" custT="1"/>
      <dgm:spPr/>
      <dgm:t>
        <a:bodyPr/>
        <a:lstStyle/>
        <a:p>
          <a:pPr algn="ctr"/>
          <a:r>
            <a:rPr lang="en-US" sz="2000">
              <a:solidFill>
                <a:schemeClr val="tx1"/>
              </a:solidFill>
            </a:rPr>
            <a:t>Education and information</a:t>
          </a:r>
          <a:endParaRPr lang="en-US" sz="2000" dirty="0">
            <a:solidFill>
              <a:schemeClr val="tx1"/>
            </a:solidFill>
          </a:endParaRPr>
        </a:p>
      </dgm:t>
    </dgm:pt>
    <dgm:pt modelId="{7618E3FB-9DD8-4553-BAD1-B1531BA929E0}" type="parTrans" cxnId="{053BC675-9962-4FC2-A61B-16C947A9580E}">
      <dgm:prSet/>
      <dgm:spPr/>
      <dgm:t>
        <a:bodyPr/>
        <a:lstStyle/>
        <a:p>
          <a:endParaRPr lang="en-US"/>
        </a:p>
      </dgm:t>
    </dgm:pt>
    <dgm:pt modelId="{D1ED4C3D-185D-439A-96A4-E3FDFB02DD78}" type="sibTrans" cxnId="{053BC675-9962-4FC2-A61B-16C947A9580E}">
      <dgm:prSet/>
      <dgm:spPr/>
      <dgm:t>
        <a:bodyPr/>
        <a:lstStyle/>
        <a:p>
          <a:endParaRPr lang="en-US"/>
        </a:p>
      </dgm:t>
    </dgm:pt>
    <dgm:pt modelId="{5F3A7C88-5879-402B-9C42-855EFE0A6FA4}">
      <dgm:prSet phldrT="[Text]" custT="1"/>
      <dgm:spPr/>
      <dgm:t>
        <a:bodyPr/>
        <a:lstStyle/>
        <a:p>
          <a:pPr algn="ctr"/>
          <a:r>
            <a:rPr lang="en-US" sz="2000" dirty="0">
              <a:solidFill>
                <a:schemeClr val="tx1"/>
              </a:solidFill>
            </a:rPr>
            <a:t>Vague warning (e.g., “Be more careful”)</a:t>
          </a:r>
        </a:p>
      </dgm:t>
    </dgm:pt>
    <dgm:pt modelId="{F21176BC-BC0B-49DC-88EC-62131B3C6B61}" type="parTrans" cxnId="{EA4ABFFD-BC35-4E02-B977-04C99E45EAF4}">
      <dgm:prSet/>
      <dgm:spPr/>
      <dgm:t>
        <a:bodyPr/>
        <a:lstStyle/>
        <a:p>
          <a:endParaRPr lang="en-US"/>
        </a:p>
      </dgm:t>
    </dgm:pt>
    <dgm:pt modelId="{947E3747-C602-42E3-819A-B6D333D00646}" type="sibTrans" cxnId="{EA4ABFFD-BC35-4E02-B977-04C99E45EAF4}">
      <dgm:prSet/>
      <dgm:spPr/>
      <dgm:t>
        <a:bodyPr/>
        <a:lstStyle/>
        <a:p>
          <a:endParaRPr lang="en-US"/>
        </a:p>
      </dgm:t>
    </dgm:pt>
    <dgm:pt modelId="{907CE34A-64FB-492B-809D-143B77A81A23}" type="pres">
      <dgm:prSet presAssocID="{4B06126F-AC1D-4BEB-8287-1092EEFE97A5}" presName="linear" presStyleCnt="0">
        <dgm:presLayoutVars>
          <dgm:animLvl val="lvl"/>
          <dgm:resizeHandles val="exact"/>
        </dgm:presLayoutVars>
      </dgm:prSet>
      <dgm:spPr/>
    </dgm:pt>
    <dgm:pt modelId="{AD76DBF7-5F4F-4B18-8077-153C792E51D9}" type="pres">
      <dgm:prSet presAssocID="{47C18144-9941-4846-A117-1A9057720C08}" presName="parentText" presStyleLbl="node1" presStyleIdx="0" presStyleCnt="7">
        <dgm:presLayoutVars>
          <dgm:chMax val="0"/>
          <dgm:bulletEnabled val="1"/>
        </dgm:presLayoutVars>
      </dgm:prSet>
      <dgm:spPr/>
    </dgm:pt>
    <dgm:pt modelId="{9F940BA7-37AA-49BA-94D1-6C750D985C93}" type="pres">
      <dgm:prSet presAssocID="{1B23B173-FDE9-40CC-A108-C6B7E7545CAD}" presName="spacer" presStyleCnt="0"/>
      <dgm:spPr/>
    </dgm:pt>
    <dgm:pt modelId="{6316C8F9-7A9C-4036-BB2A-098AC8836AC1}" type="pres">
      <dgm:prSet presAssocID="{6CD3E4AE-1818-4EB1-8FAB-E1B5969EFB14}" presName="parentText" presStyleLbl="node1" presStyleIdx="1" presStyleCnt="7">
        <dgm:presLayoutVars>
          <dgm:chMax val="0"/>
          <dgm:bulletEnabled val="1"/>
        </dgm:presLayoutVars>
      </dgm:prSet>
      <dgm:spPr/>
    </dgm:pt>
    <dgm:pt modelId="{75209F69-E385-46B7-9C32-3995527E4B2D}" type="pres">
      <dgm:prSet presAssocID="{724D3793-6ADE-41AB-9406-8E6CC066326B}" presName="spacer" presStyleCnt="0"/>
      <dgm:spPr/>
    </dgm:pt>
    <dgm:pt modelId="{46D7FBC9-EA5F-4FE7-AA17-F45A84332CF5}" type="pres">
      <dgm:prSet presAssocID="{25012215-922A-4176-B451-84C320B753F1}" presName="parentText" presStyleLbl="node1" presStyleIdx="2" presStyleCnt="7">
        <dgm:presLayoutVars>
          <dgm:chMax val="0"/>
          <dgm:bulletEnabled val="1"/>
        </dgm:presLayoutVars>
      </dgm:prSet>
      <dgm:spPr/>
    </dgm:pt>
    <dgm:pt modelId="{F837EFF6-E344-4970-B64F-11F6A4AC2CC9}" type="pres">
      <dgm:prSet presAssocID="{4450FD2C-E2F6-4F8B-B3B3-098FE80F6E9F}" presName="spacer" presStyleCnt="0"/>
      <dgm:spPr/>
    </dgm:pt>
    <dgm:pt modelId="{47EB0D2E-8EE2-4F17-8029-534F44CD3EB3}" type="pres">
      <dgm:prSet presAssocID="{9B9BD8F3-A7A5-4D7F-A730-D7402D596918}" presName="parentText" presStyleLbl="node1" presStyleIdx="3" presStyleCnt="7">
        <dgm:presLayoutVars>
          <dgm:chMax val="0"/>
          <dgm:bulletEnabled val="1"/>
        </dgm:presLayoutVars>
      </dgm:prSet>
      <dgm:spPr/>
    </dgm:pt>
    <dgm:pt modelId="{A10A45F9-5437-44C2-8C97-F05ABCBAFC03}" type="pres">
      <dgm:prSet presAssocID="{265C9996-0A04-4B1E-870A-A4A1EC31A344}" presName="spacer" presStyleCnt="0"/>
      <dgm:spPr/>
    </dgm:pt>
    <dgm:pt modelId="{9490AE8D-8A94-40B4-9452-76623DDC5690}" type="pres">
      <dgm:prSet presAssocID="{11C0E179-1C17-4FAA-8D71-C29F664F3130}" presName="parentText" presStyleLbl="node1" presStyleIdx="4" presStyleCnt="7">
        <dgm:presLayoutVars>
          <dgm:chMax val="0"/>
          <dgm:bulletEnabled val="1"/>
        </dgm:presLayoutVars>
      </dgm:prSet>
      <dgm:spPr/>
    </dgm:pt>
    <dgm:pt modelId="{C09B4A86-24C9-45C9-A350-65D885D6B56D}" type="pres">
      <dgm:prSet presAssocID="{62B2C32F-F4CA-4213-8F88-4034600D8FB8}" presName="spacer" presStyleCnt="0"/>
      <dgm:spPr/>
    </dgm:pt>
    <dgm:pt modelId="{E2651C66-4692-4CB3-B49C-920E4255D87B}" type="pres">
      <dgm:prSet presAssocID="{C9FBC6B0-62F2-47C1-9A52-CF7D0D18EED3}" presName="parentText" presStyleLbl="node1" presStyleIdx="5" presStyleCnt="7">
        <dgm:presLayoutVars>
          <dgm:chMax val="0"/>
          <dgm:bulletEnabled val="1"/>
        </dgm:presLayoutVars>
      </dgm:prSet>
      <dgm:spPr/>
    </dgm:pt>
    <dgm:pt modelId="{464AA39D-4A58-4712-9EDD-ECB1F6449098}" type="pres">
      <dgm:prSet presAssocID="{D1ED4C3D-185D-439A-96A4-E3FDFB02DD78}" presName="spacer" presStyleCnt="0"/>
      <dgm:spPr/>
    </dgm:pt>
    <dgm:pt modelId="{C668ECC2-C737-44EC-A321-8DC622540718}" type="pres">
      <dgm:prSet presAssocID="{5F3A7C88-5879-402B-9C42-855EFE0A6FA4}" presName="parentText" presStyleLbl="node1" presStyleIdx="6" presStyleCnt="7">
        <dgm:presLayoutVars>
          <dgm:chMax val="0"/>
          <dgm:bulletEnabled val="1"/>
        </dgm:presLayoutVars>
      </dgm:prSet>
      <dgm:spPr/>
    </dgm:pt>
  </dgm:ptLst>
  <dgm:cxnLst>
    <dgm:cxn modelId="{2E8B3601-A7ED-4B18-A48F-4E54A114F82A}" type="presOf" srcId="{11C0E179-1C17-4FAA-8D71-C29F664F3130}" destId="{9490AE8D-8A94-40B4-9452-76623DDC5690}" srcOrd="0" destOrd="0" presId="urn:microsoft.com/office/officeart/2005/8/layout/vList2"/>
    <dgm:cxn modelId="{53B4600F-4239-4B2E-8FCD-E5F88F7F89A6}" srcId="{4B06126F-AC1D-4BEB-8287-1092EEFE97A5}" destId="{9B9BD8F3-A7A5-4D7F-A730-D7402D596918}" srcOrd="3" destOrd="0" parTransId="{AAE89758-44FA-4BA0-AE76-1538F5072734}" sibTransId="{265C9996-0A04-4B1E-870A-A4A1EC31A344}"/>
    <dgm:cxn modelId="{94C1681A-8F97-4A30-83A5-453E54A8F43B}" type="presOf" srcId="{C9FBC6B0-62F2-47C1-9A52-CF7D0D18EED3}" destId="{E2651C66-4692-4CB3-B49C-920E4255D87B}" srcOrd="0" destOrd="0" presId="urn:microsoft.com/office/officeart/2005/8/layout/vList2"/>
    <dgm:cxn modelId="{B170E120-9193-4BF3-B558-B61DA49E29EB}" type="presOf" srcId="{47C18144-9941-4846-A117-1A9057720C08}" destId="{AD76DBF7-5F4F-4B18-8077-153C792E51D9}" srcOrd="0" destOrd="0" presId="urn:microsoft.com/office/officeart/2005/8/layout/vList2"/>
    <dgm:cxn modelId="{B2140235-8EDD-4418-9EE3-6916C9EDC063}" srcId="{4B06126F-AC1D-4BEB-8287-1092EEFE97A5}" destId="{25012215-922A-4176-B451-84C320B753F1}" srcOrd="2" destOrd="0" parTransId="{81082214-2D7E-462C-A262-F9769D395505}" sibTransId="{4450FD2C-E2F6-4F8B-B3B3-098FE80F6E9F}"/>
    <dgm:cxn modelId="{E5755B65-E9FE-4B2F-8227-5FCEF62B77AD}" type="presOf" srcId="{4B06126F-AC1D-4BEB-8287-1092EEFE97A5}" destId="{907CE34A-64FB-492B-809D-143B77A81A23}" srcOrd="0" destOrd="0" presId="urn:microsoft.com/office/officeart/2005/8/layout/vList2"/>
    <dgm:cxn modelId="{053BC675-9962-4FC2-A61B-16C947A9580E}" srcId="{4B06126F-AC1D-4BEB-8287-1092EEFE97A5}" destId="{C9FBC6B0-62F2-47C1-9A52-CF7D0D18EED3}" srcOrd="5" destOrd="0" parTransId="{7618E3FB-9DD8-4553-BAD1-B1531BA929E0}" sibTransId="{D1ED4C3D-185D-439A-96A4-E3FDFB02DD78}"/>
    <dgm:cxn modelId="{E66DDB94-6BD9-4DB6-BD9A-E917D7152AA0}" type="presOf" srcId="{9B9BD8F3-A7A5-4D7F-A730-D7402D596918}" destId="{47EB0D2E-8EE2-4F17-8029-534F44CD3EB3}" srcOrd="0" destOrd="0" presId="urn:microsoft.com/office/officeart/2005/8/layout/vList2"/>
    <dgm:cxn modelId="{2131BAA8-7280-4F05-8D46-487B464FE4C0}" srcId="{4B06126F-AC1D-4BEB-8287-1092EEFE97A5}" destId="{6CD3E4AE-1818-4EB1-8FAB-E1B5969EFB14}" srcOrd="1" destOrd="0" parTransId="{09B29DDB-8B7F-4747-B72F-F9CD35ADF25A}" sibTransId="{724D3793-6ADE-41AB-9406-8E6CC066326B}"/>
    <dgm:cxn modelId="{B12B5CB5-6A3F-4F96-9DE7-610C02DE8136}" type="presOf" srcId="{5F3A7C88-5879-402B-9C42-855EFE0A6FA4}" destId="{C668ECC2-C737-44EC-A321-8DC622540718}" srcOrd="0" destOrd="0" presId="urn:microsoft.com/office/officeart/2005/8/layout/vList2"/>
    <dgm:cxn modelId="{3F27DBDE-F6EE-4581-B96C-7F2C0344168C}" type="presOf" srcId="{6CD3E4AE-1818-4EB1-8FAB-E1B5969EFB14}" destId="{6316C8F9-7A9C-4036-BB2A-098AC8836AC1}" srcOrd="0" destOrd="0" presId="urn:microsoft.com/office/officeart/2005/8/layout/vList2"/>
    <dgm:cxn modelId="{2EFE80F2-D649-431D-8361-A604FD2662D2}" srcId="{4B06126F-AC1D-4BEB-8287-1092EEFE97A5}" destId="{47C18144-9941-4846-A117-1A9057720C08}" srcOrd="0" destOrd="0" parTransId="{7EBD39A6-F6ED-4DB7-90B9-26DB7548FA80}" sibTransId="{1B23B173-FDE9-40CC-A108-C6B7E7545CAD}"/>
    <dgm:cxn modelId="{D14A10F8-706E-4102-8565-C748BE0A4B75}" type="presOf" srcId="{25012215-922A-4176-B451-84C320B753F1}" destId="{46D7FBC9-EA5F-4FE7-AA17-F45A84332CF5}" srcOrd="0" destOrd="0" presId="urn:microsoft.com/office/officeart/2005/8/layout/vList2"/>
    <dgm:cxn modelId="{170B69FA-120E-4227-844B-4EE8CBF8DD9B}" srcId="{4B06126F-AC1D-4BEB-8287-1092EEFE97A5}" destId="{11C0E179-1C17-4FAA-8D71-C29F664F3130}" srcOrd="4" destOrd="0" parTransId="{9B2A7459-BCC1-47AF-AF0F-E0DDCCCEB4BE}" sibTransId="{62B2C32F-F4CA-4213-8F88-4034600D8FB8}"/>
    <dgm:cxn modelId="{EA4ABFFD-BC35-4E02-B977-04C99E45EAF4}" srcId="{4B06126F-AC1D-4BEB-8287-1092EEFE97A5}" destId="{5F3A7C88-5879-402B-9C42-855EFE0A6FA4}" srcOrd="6" destOrd="0" parTransId="{F21176BC-BC0B-49DC-88EC-62131B3C6B61}" sibTransId="{947E3747-C602-42E3-819A-B6D333D00646}"/>
    <dgm:cxn modelId="{248DD487-3392-4E73-8EFD-E522DA62A297}" type="presParOf" srcId="{907CE34A-64FB-492B-809D-143B77A81A23}" destId="{AD76DBF7-5F4F-4B18-8077-153C792E51D9}" srcOrd="0" destOrd="0" presId="urn:microsoft.com/office/officeart/2005/8/layout/vList2"/>
    <dgm:cxn modelId="{293CB1BA-9BEA-4FA7-B6EF-9C28FE0BB24A}" type="presParOf" srcId="{907CE34A-64FB-492B-809D-143B77A81A23}" destId="{9F940BA7-37AA-49BA-94D1-6C750D985C93}" srcOrd="1" destOrd="0" presId="urn:microsoft.com/office/officeart/2005/8/layout/vList2"/>
    <dgm:cxn modelId="{8BE21AD6-18BD-4C96-9F61-49C3174DA3BD}" type="presParOf" srcId="{907CE34A-64FB-492B-809D-143B77A81A23}" destId="{6316C8F9-7A9C-4036-BB2A-098AC8836AC1}" srcOrd="2" destOrd="0" presId="urn:microsoft.com/office/officeart/2005/8/layout/vList2"/>
    <dgm:cxn modelId="{67372631-FA60-4932-9351-46DA26C230A9}" type="presParOf" srcId="{907CE34A-64FB-492B-809D-143B77A81A23}" destId="{75209F69-E385-46B7-9C32-3995527E4B2D}" srcOrd="3" destOrd="0" presId="urn:microsoft.com/office/officeart/2005/8/layout/vList2"/>
    <dgm:cxn modelId="{0100725F-3F9B-434F-831F-BF23BCA9661E}" type="presParOf" srcId="{907CE34A-64FB-492B-809D-143B77A81A23}" destId="{46D7FBC9-EA5F-4FE7-AA17-F45A84332CF5}" srcOrd="4" destOrd="0" presId="urn:microsoft.com/office/officeart/2005/8/layout/vList2"/>
    <dgm:cxn modelId="{E1459756-21CC-4257-BAD4-03F2696021B2}" type="presParOf" srcId="{907CE34A-64FB-492B-809D-143B77A81A23}" destId="{F837EFF6-E344-4970-B64F-11F6A4AC2CC9}" srcOrd="5" destOrd="0" presId="urn:microsoft.com/office/officeart/2005/8/layout/vList2"/>
    <dgm:cxn modelId="{C05CF7D2-43C4-4186-9D4C-FF77C72CEA0D}" type="presParOf" srcId="{907CE34A-64FB-492B-809D-143B77A81A23}" destId="{47EB0D2E-8EE2-4F17-8029-534F44CD3EB3}" srcOrd="6" destOrd="0" presId="urn:microsoft.com/office/officeart/2005/8/layout/vList2"/>
    <dgm:cxn modelId="{3C412910-CBE9-4340-A4B3-7904B51200EF}" type="presParOf" srcId="{907CE34A-64FB-492B-809D-143B77A81A23}" destId="{A10A45F9-5437-44C2-8C97-F05ABCBAFC03}" srcOrd="7" destOrd="0" presId="urn:microsoft.com/office/officeart/2005/8/layout/vList2"/>
    <dgm:cxn modelId="{0B4762A4-BCE3-4D19-B461-04FC831D24DA}" type="presParOf" srcId="{907CE34A-64FB-492B-809D-143B77A81A23}" destId="{9490AE8D-8A94-40B4-9452-76623DDC5690}" srcOrd="8" destOrd="0" presId="urn:microsoft.com/office/officeart/2005/8/layout/vList2"/>
    <dgm:cxn modelId="{9B2A6D04-C7D0-4CCA-9A95-3E8496CDC83D}" type="presParOf" srcId="{907CE34A-64FB-492B-809D-143B77A81A23}" destId="{C09B4A86-24C9-45C9-A350-65D885D6B56D}" srcOrd="9" destOrd="0" presId="urn:microsoft.com/office/officeart/2005/8/layout/vList2"/>
    <dgm:cxn modelId="{AFCDD424-39E1-451D-A976-74A70F5E25B1}" type="presParOf" srcId="{907CE34A-64FB-492B-809D-143B77A81A23}" destId="{E2651C66-4692-4CB3-B49C-920E4255D87B}" srcOrd="10" destOrd="0" presId="urn:microsoft.com/office/officeart/2005/8/layout/vList2"/>
    <dgm:cxn modelId="{930C23BF-6DD0-4AB9-A925-00CB8A61059A}" type="presParOf" srcId="{907CE34A-64FB-492B-809D-143B77A81A23}" destId="{464AA39D-4A58-4712-9EDD-ECB1F6449098}" srcOrd="11" destOrd="0" presId="urn:microsoft.com/office/officeart/2005/8/layout/vList2"/>
    <dgm:cxn modelId="{FE026588-48BF-4CE0-8444-006026B380FB}" type="presParOf" srcId="{907CE34A-64FB-492B-809D-143B77A81A23}" destId="{C668ECC2-C737-44EC-A321-8DC622540718}" srcOrd="12" destOrd="0" presId="urn:microsoft.com/office/officeart/2005/8/layout/vList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1C2F-FA6F-6F48-BE9B-138A436D1148}">
      <dsp:nvSpPr>
        <dsp:cNvPr id="0" name=""/>
        <dsp:cNvSpPr/>
      </dsp:nvSpPr>
      <dsp:spPr>
        <a:xfrm>
          <a:off x="1383357" y="313459"/>
          <a:ext cx="2394013" cy="2394377"/>
        </a:xfrm>
        <a:prstGeom prst="circularArrow">
          <a:avLst>
            <a:gd name="adj1" fmla="val 10980"/>
            <a:gd name="adj2" fmla="val 1142322"/>
            <a:gd name="adj3" fmla="val 4500000"/>
            <a:gd name="adj4" fmla="val 10800000"/>
            <a:gd name="adj5" fmla="val 12500"/>
          </a:avLst>
        </a:prstGeom>
        <a:gradFill rotWithShape="0">
          <a:gsLst>
            <a:gs pos="100000">
              <a:srgbClr val="FFFF0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D7BDA772-099B-F14D-8D47-1D44F495C15F}">
      <dsp:nvSpPr>
        <dsp:cNvPr id="0" name=""/>
        <dsp:cNvSpPr/>
      </dsp:nvSpPr>
      <dsp:spPr>
        <a:xfrm>
          <a:off x="1516587" y="1258373"/>
          <a:ext cx="2122159" cy="4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en-US" sz="2000" b="1" kern="1200" dirty="0">
              <a:latin typeface="+mn-lt"/>
              <a:cs typeface="Gill Sans MT"/>
            </a:rPr>
            <a:t>Standardize </a:t>
          </a:r>
        </a:p>
        <a:p>
          <a:pPr marL="0" lvl="0" indent="0" algn="ctr" defTabSz="889000">
            <a:lnSpc>
              <a:spcPct val="100000"/>
            </a:lnSpc>
            <a:spcBef>
              <a:spcPct val="0"/>
            </a:spcBef>
            <a:spcAft>
              <a:spcPts val="0"/>
            </a:spcAft>
            <a:buNone/>
          </a:pPr>
          <a:r>
            <a:rPr lang="en-US" sz="2000" b="1" kern="1200" dirty="0">
              <a:latin typeface="+mn-lt"/>
              <a:cs typeface="Gill Sans MT"/>
            </a:rPr>
            <a:t>Care</a:t>
          </a:r>
        </a:p>
      </dsp:txBody>
      <dsp:txXfrm>
        <a:off x="1516587" y="1258373"/>
        <a:ext cx="2122159" cy="489715"/>
      </dsp:txXfrm>
    </dsp:sp>
    <dsp:sp modelId="{69F83C35-3E31-694B-97FE-0951D62B8A4F}">
      <dsp:nvSpPr>
        <dsp:cNvPr id="0" name=""/>
        <dsp:cNvSpPr/>
      </dsp:nvSpPr>
      <dsp:spPr>
        <a:xfrm>
          <a:off x="718428" y="1689207"/>
          <a:ext cx="2394013" cy="2394377"/>
        </a:xfrm>
        <a:prstGeom prst="leftCircularArrow">
          <a:avLst>
            <a:gd name="adj1" fmla="val 10980"/>
            <a:gd name="adj2" fmla="val 1142322"/>
            <a:gd name="adj3" fmla="val 6300000"/>
            <a:gd name="adj4" fmla="val 18900000"/>
            <a:gd name="adj5" fmla="val 12500"/>
          </a:avLst>
        </a:prstGeom>
        <a:gradFill rotWithShape="0">
          <a:gsLst>
            <a:gs pos="100000">
              <a:srgbClr val="FFFF0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7FAE0EB7-39F0-C846-8213-6E9EE35C7775}">
      <dsp:nvSpPr>
        <dsp:cNvPr id="0" name=""/>
        <dsp:cNvSpPr/>
      </dsp:nvSpPr>
      <dsp:spPr>
        <a:xfrm>
          <a:off x="914406" y="2324102"/>
          <a:ext cx="1964198" cy="94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n-US" sz="1800" b="1" kern="1200" dirty="0">
              <a:latin typeface="+mn-lt"/>
              <a:cs typeface="Gill Sans MT"/>
            </a:rPr>
            <a:t>Create </a:t>
          </a:r>
        </a:p>
        <a:p>
          <a:pPr marL="0" lvl="0" indent="0" algn="ctr" defTabSz="800100">
            <a:lnSpc>
              <a:spcPct val="100000"/>
            </a:lnSpc>
            <a:spcBef>
              <a:spcPct val="0"/>
            </a:spcBef>
            <a:spcAft>
              <a:spcPts val="0"/>
            </a:spcAft>
            <a:buNone/>
          </a:pPr>
          <a:r>
            <a:rPr lang="en-US" sz="1800" b="1" kern="1200" dirty="0">
              <a:latin typeface="+mn-lt"/>
              <a:cs typeface="Gill Sans MT"/>
            </a:rPr>
            <a:t>Independent </a:t>
          </a:r>
        </a:p>
        <a:p>
          <a:pPr marL="0" lvl="0" indent="0" algn="ctr" defTabSz="800100">
            <a:lnSpc>
              <a:spcPct val="100000"/>
            </a:lnSpc>
            <a:spcBef>
              <a:spcPct val="0"/>
            </a:spcBef>
            <a:spcAft>
              <a:spcPts val="0"/>
            </a:spcAft>
            <a:buNone/>
          </a:pPr>
          <a:r>
            <a:rPr lang="en-US" sz="1800" b="1" kern="1200" dirty="0">
              <a:latin typeface="+mn-lt"/>
              <a:cs typeface="Gill Sans MT"/>
            </a:rPr>
            <a:t>Checks</a:t>
          </a:r>
        </a:p>
      </dsp:txBody>
      <dsp:txXfrm>
        <a:off x="914406" y="2324102"/>
        <a:ext cx="1964198" cy="941731"/>
      </dsp:txXfrm>
    </dsp:sp>
    <dsp:sp modelId="{A2F584C6-342D-B346-80B5-69DCAD416CFA}">
      <dsp:nvSpPr>
        <dsp:cNvPr id="0" name=""/>
        <dsp:cNvSpPr/>
      </dsp:nvSpPr>
      <dsp:spPr>
        <a:xfrm>
          <a:off x="1553748" y="3229587"/>
          <a:ext cx="2056828" cy="2057652"/>
        </a:xfrm>
        <a:prstGeom prst="blockArc">
          <a:avLst>
            <a:gd name="adj1" fmla="val 13500000"/>
            <a:gd name="adj2" fmla="val 10800000"/>
            <a:gd name="adj3" fmla="val 12740"/>
          </a:avLst>
        </a:prstGeom>
        <a:gradFill rotWithShape="0">
          <a:gsLst>
            <a:gs pos="0">
              <a:srgbClr val="FFFF00"/>
            </a:gs>
            <a:gs pos="100000">
              <a:srgbClr val="FFFF0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448F0C28-4A9E-AA4E-8E64-61609C012444}">
      <dsp:nvSpPr>
        <dsp:cNvPr id="0" name=""/>
        <dsp:cNvSpPr/>
      </dsp:nvSpPr>
      <dsp:spPr>
        <a:xfrm>
          <a:off x="1752864" y="4026803"/>
          <a:ext cx="1717439" cy="664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Gill Sans MT"/>
            </a:rPr>
            <a:t>Learn From Defects</a:t>
          </a:r>
        </a:p>
      </dsp:txBody>
      <dsp:txXfrm>
        <a:off x="1752864" y="4026803"/>
        <a:ext cx="1717439" cy="664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017D8-9269-4F20-B9CE-0149413766C2}">
      <dsp:nvSpPr>
        <dsp:cNvPr id="0" name=""/>
        <dsp:cNvSpPr/>
      </dsp:nvSpPr>
      <dsp:spPr>
        <a:xfrm>
          <a:off x="-6155767" y="-941786"/>
          <a:ext cx="7327683" cy="7327683"/>
        </a:xfrm>
        <a:prstGeom prst="blockArc">
          <a:avLst>
            <a:gd name="adj1" fmla="val 18900000"/>
            <a:gd name="adj2" fmla="val 2700000"/>
            <a:gd name="adj3" fmla="val 295"/>
          </a:avLst>
        </a:prstGeom>
        <a:solidFill>
          <a:srgbClr val="00A1C4"/>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39EE14-F0BE-4729-9ED0-45D831B3B883}">
      <dsp:nvSpPr>
        <dsp:cNvPr id="0" name=""/>
        <dsp:cNvSpPr/>
      </dsp:nvSpPr>
      <dsp:spPr>
        <a:xfrm>
          <a:off x="613329" y="418543"/>
          <a:ext cx="8226870" cy="837521"/>
        </a:xfrm>
        <a:prstGeom prst="rect">
          <a:avLst/>
        </a:prstGeom>
        <a:solidFill>
          <a:srgbClr val="FBD7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4783" tIns="60960" rIns="60960" bIns="60960" numCol="1" spcCol="1270" anchor="ctr" anchorCtr="0">
          <a:noAutofit/>
        </a:bodyPr>
        <a:lstStyle/>
        <a:p>
          <a:pPr marL="0" lvl="0" indent="0" algn="l" defTabSz="1066800">
            <a:lnSpc>
              <a:spcPct val="90000"/>
            </a:lnSpc>
            <a:spcBef>
              <a:spcPct val="0"/>
            </a:spcBef>
            <a:spcAft>
              <a:spcPts val="0"/>
            </a:spcAft>
            <a:buNone/>
          </a:pPr>
          <a:r>
            <a:rPr lang="en-US" sz="2400" kern="1200" dirty="0">
              <a:solidFill>
                <a:schemeClr val="tx1"/>
              </a:solidFill>
            </a:rPr>
            <a:t>What happened?</a:t>
          </a:r>
        </a:p>
        <a:p>
          <a:pPr marL="0" lvl="0" indent="0" algn="l" defTabSz="1066800">
            <a:lnSpc>
              <a:spcPct val="90000"/>
            </a:lnSpc>
            <a:spcBef>
              <a:spcPct val="0"/>
            </a:spcBef>
            <a:spcAft>
              <a:spcPts val="0"/>
            </a:spcAft>
            <a:buNone/>
          </a:pPr>
          <a:r>
            <a:rPr lang="en-US" sz="1600" i="1" kern="1200" dirty="0">
              <a:solidFill>
                <a:schemeClr val="tx1"/>
              </a:solidFill>
            </a:rPr>
            <a:t>From the view of the person involved</a:t>
          </a:r>
          <a:r>
            <a:rPr lang="en-US" sz="1600" kern="1200" dirty="0">
              <a:solidFill>
                <a:schemeClr val="tx1"/>
              </a:solidFill>
            </a:rPr>
            <a:t> </a:t>
          </a:r>
        </a:p>
      </dsp:txBody>
      <dsp:txXfrm>
        <a:off x="613329" y="418543"/>
        <a:ext cx="8226870" cy="837521"/>
      </dsp:txXfrm>
    </dsp:sp>
    <dsp:sp modelId="{181F064E-C8E1-401C-8A97-38CCA6F14886}">
      <dsp:nvSpPr>
        <dsp:cNvPr id="0" name=""/>
        <dsp:cNvSpPr/>
      </dsp:nvSpPr>
      <dsp:spPr>
        <a:xfrm>
          <a:off x="89878" y="313852"/>
          <a:ext cx="1046902" cy="10469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6BED69-3A3A-48CE-82E7-D27CA2BE789E}">
      <dsp:nvSpPr>
        <dsp:cNvPr id="0" name=""/>
        <dsp:cNvSpPr/>
      </dsp:nvSpPr>
      <dsp:spPr>
        <a:xfrm>
          <a:off x="1093499" y="1675043"/>
          <a:ext cx="7746700" cy="837521"/>
        </a:xfrm>
        <a:prstGeom prst="rect">
          <a:avLst/>
        </a:prstGeom>
        <a:solidFill>
          <a:srgbClr val="FBD7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47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Why did it happen?</a:t>
          </a:r>
        </a:p>
      </dsp:txBody>
      <dsp:txXfrm>
        <a:off x="1093499" y="1675043"/>
        <a:ext cx="7746700" cy="837521"/>
      </dsp:txXfrm>
    </dsp:sp>
    <dsp:sp modelId="{575B1138-1EA6-45DD-831D-1B0275403604}">
      <dsp:nvSpPr>
        <dsp:cNvPr id="0" name=""/>
        <dsp:cNvSpPr/>
      </dsp:nvSpPr>
      <dsp:spPr>
        <a:xfrm>
          <a:off x="570048" y="1570353"/>
          <a:ext cx="1046902" cy="10469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F6CC2-48A1-4574-BC6E-2BE5E207352C}">
      <dsp:nvSpPr>
        <dsp:cNvPr id="0" name=""/>
        <dsp:cNvSpPr/>
      </dsp:nvSpPr>
      <dsp:spPr>
        <a:xfrm>
          <a:off x="1093499" y="2931544"/>
          <a:ext cx="7746700" cy="837521"/>
        </a:xfrm>
        <a:prstGeom prst="rect">
          <a:avLst/>
        </a:prstGeom>
        <a:solidFill>
          <a:srgbClr val="FBD7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47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How will you reduce the risk of it happening again?</a:t>
          </a:r>
        </a:p>
      </dsp:txBody>
      <dsp:txXfrm>
        <a:off x="1093499" y="2931544"/>
        <a:ext cx="7746700" cy="837521"/>
      </dsp:txXfrm>
    </dsp:sp>
    <dsp:sp modelId="{9C3FE3C6-AB26-4C57-B6BF-7E34581A6E3E}">
      <dsp:nvSpPr>
        <dsp:cNvPr id="0" name=""/>
        <dsp:cNvSpPr/>
      </dsp:nvSpPr>
      <dsp:spPr>
        <a:xfrm>
          <a:off x="570048" y="2826854"/>
          <a:ext cx="1046902" cy="10469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DEB86-79A3-4969-B602-46FC7695C977}">
      <dsp:nvSpPr>
        <dsp:cNvPr id="0" name=""/>
        <dsp:cNvSpPr/>
      </dsp:nvSpPr>
      <dsp:spPr>
        <a:xfrm>
          <a:off x="613329" y="4188044"/>
          <a:ext cx="8226870" cy="837521"/>
        </a:xfrm>
        <a:prstGeom prst="rect">
          <a:avLst/>
        </a:prstGeom>
        <a:solidFill>
          <a:srgbClr val="FBD7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47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How will you know the risk was reduced?</a:t>
          </a:r>
        </a:p>
      </dsp:txBody>
      <dsp:txXfrm>
        <a:off x="613329" y="4188044"/>
        <a:ext cx="8226870" cy="837521"/>
      </dsp:txXfrm>
    </dsp:sp>
    <dsp:sp modelId="{1BCC9C88-2C7F-4DCA-A564-5CFD6E0F75B0}">
      <dsp:nvSpPr>
        <dsp:cNvPr id="0" name=""/>
        <dsp:cNvSpPr/>
      </dsp:nvSpPr>
      <dsp:spPr>
        <a:xfrm>
          <a:off x="89878" y="4083354"/>
          <a:ext cx="1046902" cy="104690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6DBF7-5F4F-4B18-8077-153C792E51D9}">
      <dsp:nvSpPr>
        <dsp:cNvPr id="0" name=""/>
        <dsp:cNvSpPr/>
      </dsp:nvSpPr>
      <dsp:spPr>
        <a:xfrm>
          <a:off x="0" y="61200"/>
          <a:ext cx="4949190" cy="561600"/>
        </a:xfrm>
        <a:prstGeom prst="round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Forcing functions and constraints</a:t>
          </a:r>
          <a:endParaRPr lang="en-US" sz="2000" kern="1200" dirty="0">
            <a:solidFill>
              <a:schemeClr val="tx1"/>
            </a:solidFill>
          </a:endParaRPr>
        </a:p>
      </dsp:txBody>
      <dsp:txXfrm>
        <a:off x="27415" y="88615"/>
        <a:ext cx="4894360" cy="506770"/>
      </dsp:txXfrm>
    </dsp:sp>
    <dsp:sp modelId="{6316C8F9-7A9C-4036-BB2A-098AC8836AC1}">
      <dsp:nvSpPr>
        <dsp:cNvPr id="0" name=""/>
        <dsp:cNvSpPr/>
      </dsp:nvSpPr>
      <dsp:spPr>
        <a:xfrm>
          <a:off x="0" y="709200"/>
          <a:ext cx="4949190" cy="561600"/>
        </a:xfrm>
        <a:prstGeom prst="roundRect">
          <a:avLst/>
        </a:prstGeom>
        <a:gradFill rotWithShape="0">
          <a:gsLst>
            <a:gs pos="0">
              <a:schemeClr val="accent4">
                <a:alpha val="90000"/>
                <a:hueOff val="0"/>
                <a:satOff val="0"/>
                <a:lumOff val="0"/>
                <a:alphaOff val="-6667"/>
                <a:satMod val="103000"/>
                <a:lumMod val="102000"/>
                <a:tint val="94000"/>
              </a:schemeClr>
            </a:gs>
            <a:gs pos="50000">
              <a:schemeClr val="accent4">
                <a:alpha val="90000"/>
                <a:hueOff val="0"/>
                <a:satOff val="0"/>
                <a:lumOff val="0"/>
                <a:alphaOff val="-6667"/>
                <a:satMod val="110000"/>
                <a:lumMod val="100000"/>
                <a:shade val="100000"/>
              </a:schemeClr>
            </a:gs>
            <a:gs pos="100000">
              <a:schemeClr val="accent4">
                <a:alpha val="90000"/>
                <a:hueOff val="0"/>
                <a:satOff val="0"/>
                <a:lumOff val="0"/>
                <a:alphaOff val="-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Automation and computerization</a:t>
          </a:r>
          <a:endParaRPr lang="en-US" sz="2000" kern="1200" dirty="0">
            <a:solidFill>
              <a:schemeClr val="tx1"/>
            </a:solidFill>
          </a:endParaRPr>
        </a:p>
      </dsp:txBody>
      <dsp:txXfrm>
        <a:off x="27415" y="736615"/>
        <a:ext cx="4894360" cy="506770"/>
      </dsp:txXfrm>
    </dsp:sp>
    <dsp:sp modelId="{46D7FBC9-EA5F-4FE7-AA17-F45A84332CF5}">
      <dsp:nvSpPr>
        <dsp:cNvPr id="0" name=""/>
        <dsp:cNvSpPr/>
      </dsp:nvSpPr>
      <dsp:spPr>
        <a:xfrm>
          <a:off x="0" y="1357200"/>
          <a:ext cx="4949190" cy="561600"/>
        </a:xfrm>
        <a:prstGeom prst="roundRect">
          <a:avLst/>
        </a:prstGeom>
        <a:gradFill rotWithShape="0">
          <a:gsLst>
            <a:gs pos="0">
              <a:schemeClr val="accent4">
                <a:alpha val="90000"/>
                <a:hueOff val="0"/>
                <a:satOff val="0"/>
                <a:lumOff val="0"/>
                <a:alphaOff val="-13333"/>
                <a:satMod val="103000"/>
                <a:lumMod val="102000"/>
                <a:tint val="94000"/>
              </a:schemeClr>
            </a:gs>
            <a:gs pos="50000">
              <a:schemeClr val="accent4">
                <a:alpha val="90000"/>
                <a:hueOff val="0"/>
                <a:satOff val="0"/>
                <a:lumOff val="0"/>
                <a:alphaOff val="-13333"/>
                <a:satMod val="110000"/>
                <a:lumMod val="100000"/>
                <a:shade val="100000"/>
              </a:schemeClr>
            </a:gs>
            <a:gs pos="100000">
              <a:schemeClr val="accent4">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Standardization and protocols</a:t>
          </a:r>
        </a:p>
      </dsp:txBody>
      <dsp:txXfrm>
        <a:off x="27415" y="1384615"/>
        <a:ext cx="4894360" cy="506770"/>
      </dsp:txXfrm>
    </dsp:sp>
    <dsp:sp modelId="{47EB0D2E-8EE2-4F17-8029-534F44CD3EB3}">
      <dsp:nvSpPr>
        <dsp:cNvPr id="0" name=""/>
        <dsp:cNvSpPr/>
      </dsp:nvSpPr>
      <dsp:spPr>
        <a:xfrm>
          <a:off x="0" y="2005200"/>
          <a:ext cx="4949190" cy="561600"/>
        </a:xfrm>
        <a:prstGeom prst="roundRect">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Checklist and independent check systems</a:t>
          </a:r>
          <a:endParaRPr lang="en-US" sz="2000" kern="1200" dirty="0">
            <a:solidFill>
              <a:schemeClr val="tx1"/>
            </a:solidFill>
          </a:endParaRPr>
        </a:p>
      </dsp:txBody>
      <dsp:txXfrm>
        <a:off x="27415" y="2032615"/>
        <a:ext cx="4894360" cy="506770"/>
      </dsp:txXfrm>
    </dsp:sp>
    <dsp:sp modelId="{9490AE8D-8A94-40B4-9452-76623DDC5690}">
      <dsp:nvSpPr>
        <dsp:cNvPr id="0" name=""/>
        <dsp:cNvSpPr/>
      </dsp:nvSpPr>
      <dsp:spPr>
        <a:xfrm>
          <a:off x="0" y="2653200"/>
          <a:ext cx="4949190" cy="561600"/>
        </a:xfrm>
        <a:prstGeom prst="roundRect">
          <a:avLst/>
        </a:prstGeom>
        <a:gradFill rotWithShape="0">
          <a:gsLst>
            <a:gs pos="0">
              <a:schemeClr val="accent4">
                <a:alpha val="90000"/>
                <a:hueOff val="0"/>
                <a:satOff val="0"/>
                <a:lumOff val="0"/>
                <a:alphaOff val="-26667"/>
                <a:satMod val="103000"/>
                <a:lumMod val="102000"/>
                <a:tint val="94000"/>
              </a:schemeClr>
            </a:gs>
            <a:gs pos="50000">
              <a:schemeClr val="accent4">
                <a:alpha val="90000"/>
                <a:hueOff val="0"/>
                <a:satOff val="0"/>
                <a:lumOff val="0"/>
                <a:alphaOff val="-26667"/>
                <a:satMod val="110000"/>
                <a:lumMod val="100000"/>
                <a:shade val="100000"/>
              </a:schemeClr>
            </a:gs>
            <a:gs pos="100000">
              <a:schemeClr val="accent4">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Rules and policies</a:t>
          </a:r>
          <a:endParaRPr lang="en-US" sz="2000" kern="1200" dirty="0">
            <a:solidFill>
              <a:schemeClr val="tx1"/>
            </a:solidFill>
          </a:endParaRPr>
        </a:p>
      </dsp:txBody>
      <dsp:txXfrm>
        <a:off x="27415" y="2680615"/>
        <a:ext cx="4894360" cy="506770"/>
      </dsp:txXfrm>
    </dsp:sp>
    <dsp:sp modelId="{E2651C66-4692-4CB3-B49C-920E4255D87B}">
      <dsp:nvSpPr>
        <dsp:cNvPr id="0" name=""/>
        <dsp:cNvSpPr/>
      </dsp:nvSpPr>
      <dsp:spPr>
        <a:xfrm>
          <a:off x="0" y="3301200"/>
          <a:ext cx="4949190" cy="561600"/>
        </a:xfrm>
        <a:prstGeom prst="roundRect">
          <a:avLst/>
        </a:prstGeom>
        <a:gradFill rotWithShape="0">
          <a:gsLst>
            <a:gs pos="0">
              <a:schemeClr val="accent4">
                <a:alpha val="90000"/>
                <a:hueOff val="0"/>
                <a:satOff val="0"/>
                <a:lumOff val="0"/>
                <a:alphaOff val="-33333"/>
                <a:satMod val="103000"/>
                <a:lumMod val="102000"/>
                <a:tint val="94000"/>
              </a:schemeClr>
            </a:gs>
            <a:gs pos="50000">
              <a:schemeClr val="accent4">
                <a:alpha val="90000"/>
                <a:hueOff val="0"/>
                <a:satOff val="0"/>
                <a:lumOff val="0"/>
                <a:alphaOff val="-33333"/>
                <a:satMod val="110000"/>
                <a:lumMod val="100000"/>
                <a:shade val="100000"/>
              </a:schemeClr>
            </a:gs>
            <a:gs pos="100000">
              <a:schemeClr val="accent4">
                <a:alpha val="90000"/>
                <a:hueOff val="0"/>
                <a:satOff val="0"/>
                <a:lumOff val="0"/>
                <a:alphaOff val="-3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Education and information</a:t>
          </a:r>
          <a:endParaRPr lang="en-US" sz="2000" kern="1200" dirty="0">
            <a:solidFill>
              <a:schemeClr val="tx1"/>
            </a:solidFill>
          </a:endParaRPr>
        </a:p>
      </dsp:txBody>
      <dsp:txXfrm>
        <a:off x="27415" y="3328615"/>
        <a:ext cx="4894360" cy="506770"/>
      </dsp:txXfrm>
    </dsp:sp>
    <dsp:sp modelId="{C668ECC2-C737-44EC-A321-8DC622540718}">
      <dsp:nvSpPr>
        <dsp:cNvPr id="0" name=""/>
        <dsp:cNvSpPr/>
      </dsp:nvSpPr>
      <dsp:spPr>
        <a:xfrm>
          <a:off x="0" y="3949200"/>
          <a:ext cx="4949190" cy="561600"/>
        </a:xfrm>
        <a:prstGeom prst="round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Vague warning (e.g., “Be more careful”)</a:t>
          </a:r>
        </a:p>
      </dsp:txBody>
      <dsp:txXfrm>
        <a:off x="27415" y="3976615"/>
        <a:ext cx="4894360" cy="50677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B5F52-D8F6-4EF4-BFB6-7575D44215D7}" type="datetimeFigureOut">
              <a:rPr lang="en-US" smtClean="0"/>
              <a:t>2/18/2022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B1F9-637B-4366-BAD2-59AEC2E4C545}" type="slidenum">
              <a:rPr lang="en-US" smtClean="0"/>
              <a:t>‹#›</a:t>
            </a:fld>
            <a:endParaRPr lang="en-US"/>
          </a:p>
        </p:txBody>
      </p:sp>
    </p:spTree>
    <p:extLst>
      <p:ext uri="{BB962C8B-B14F-4D97-AF65-F5344CB8AC3E}">
        <p14:creationId xmlns:p14="http://schemas.microsoft.com/office/powerpoint/2010/main" val="197173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3</a:t>
            </a:fld>
            <a:endParaRPr lang="en-US"/>
          </a:p>
        </p:txBody>
      </p:sp>
    </p:spTree>
    <p:extLst>
      <p:ext uri="{BB962C8B-B14F-4D97-AF65-F5344CB8AC3E}">
        <p14:creationId xmlns:p14="http://schemas.microsoft.com/office/powerpoint/2010/main" val="193025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4</a:t>
            </a:fld>
            <a:endParaRPr lang="en-US"/>
          </a:p>
        </p:txBody>
      </p:sp>
    </p:spTree>
    <p:extLst>
      <p:ext uri="{BB962C8B-B14F-4D97-AF65-F5344CB8AC3E}">
        <p14:creationId xmlns:p14="http://schemas.microsoft.com/office/powerpoint/2010/main" val="341772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10</a:t>
            </a:fld>
            <a:endParaRPr lang="en-US"/>
          </a:p>
        </p:txBody>
      </p:sp>
    </p:spTree>
    <p:extLst>
      <p:ext uri="{BB962C8B-B14F-4D97-AF65-F5344CB8AC3E}">
        <p14:creationId xmlns:p14="http://schemas.microsoft.com/office/powerpoint/2010/main" val="223785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12</a:t>
            </a:fld>
            <a:endParaRPr lang="en-US"/>
          </a:p>
        </p:txBody>
      </p:sp>
    </p:spTree>
    <p:extLst>
      <p:ext uri="{BB962C8B-B14F-4D97-AF65-F5344CB8AC3E}">
        <p14:creationId xmlns:p14="http://schemas.microsoft.com/office/powerpoint/2010/main" val="386267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2EB1F9-637B-4366-BAD2-59AEC2E4C545}" type="slidenum">
              <a:rPr lang="en-US" smtClean="0"/>
              <a:t>16</a:t>
            </a:fld>
            <a:endParaRPr lang="en-US"/>
          </a:p>
        </p:txBody>
      </p:sp>
    </p:spTree>
    <p:extLst>
      <p:ext uri="{BB962C8B-B14F-4D97-AF65-F5344CB8AC3E}">
        <p14:creationId xmlns:p14="http://schemas.microsoft.com/office/powerpoint/2010/main" val="377759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18</a:t>
            </a:fld>
            <a:endParaRPr lang="en-US"/>
          </a:p>
        </p:txBody>
      </p:sp>
    </p:spTree>
    <p:extLst>
      <p:ext uri="{BB962C8B-B14F-4D97-AF65-F5344CB8AC3E}">
        <p14:creationId xmlns:p14="http://schemas.microsoft.com/office/powerpoint/2010/main" val="30109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21</a:t>
            </a:fld>
            <a:endParaRPr lang="en-US"/>
          </a:p>
        </p:txBody>
      </p:sp>
    </p:spTree>
    <p:extLst>
      <p:ext uri="{BB962C8B-B14F-4D97-AF65-F5344CB8AC3E}">
        <p14:creationId xmlns:p14="http://schemas.microsoft.com/office/powerpoint/2010/main" val="427874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37330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2907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47169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4297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9650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28FA7-5C23-584D-91CB-4AB8F66E9AF8}"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9319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28FA7-5C23-584D-91CB-4AB8F66E9AF8}"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2042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8FA7-5C23-584D-91CB-4AB8F66E9AF8}"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94025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6239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5605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4028FA7-5C23-584D-91CB-4AB8F66E9AF8}" type="datetimeFigureOut">
              <a:rPr lang="en-US" smtClean="0"/>
              <a:t>2/18/2022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98A42FD-C428-8D45-B6B6-FFACA08CC614}" type="slidenum">
              <a:rPr lang="en-US" smtClean="0"/>
              <a:t>‹#›</a:t>
            </a:fld>
            <a:endParaRPr lang="en-US"/>
          </a:p>
        </p:txBody>
      </p:sp>
      <p:pic>
        <p:nvPicPr>
          <p:cNvPr id="7" name="Content Placeholder 4">
            <a:extLst>
              <a:ext uri="{FF2B5EF4-FFF2-40B4-BE49-F238E27FC236}">
                <a16:creationId xmlns:a16="http://schemas.microsoft.com/office/drawing/2014/main" id="{B2584F81-2893-404A-9E98-9FFFC3320D45}"/>
              </a:ext>
            </a:extLst>
          </p:cNvPr>
          <p:cNvPicPr>
            <a:picLocks noGrp="1" noChangeAspect="1"/>
          </p:cNvPicPr>
          <p:nvPr userDrawn="1"/>
        </p:nvPicPr>
        <p:blipFill>
          <a:blip r:embed="rId13"/>
          <a:stretch>
            <a:fillRect/>
          </a:stretch>
        </p:blipFill>
        <p:spPr>
          <a:xfrm>
            <a:off x="0" y="2055"/>
            <a:ext cx="10058400" cy="7770345"/>
          </a:xfrm>
          <a:prstGeom prst="rect">
            <a:avLst/>
          </a:prstGeom>
        </p:spPr>
      </p:pic>
    </p:spTree>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b="0" i="0" u="none"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hyperlink" Target="https://www.ahrq.gov/sites/default/files/wysiwyg/professionals/education/curriculum-tools/teamstepps/instructor/essentials/pocketguide.pdf"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hyperlink" Target="https://www.ahrq.gov/hai/cusp/toolkit/staff-safety-assessment.html" TargetMode="External"/><Relationship Id="rId13" Type="http://schemas.openxmlformats.org/officeDocument/2006/relationships/hyperlink" Target="https://www.liberatingstructures.com/1-1-2-4-all/" TargetMode="External"/><Relationship Id="rId3" Type="http://schemas.openxmlformats.org/officeDocument/2006/relationships/slideLayout" Target="../slideLayouts/slideLayout2.xml"/><Relationship Id="rId7" Type="http://schemas.openxmlformats.org/officeDocument/2006/relationships/hyperlink" Target="http://www.ihi.org/resources/Pages/Tools/5-Whys-Finding-the-Root-Cause.aspx" TargetMode="External"/><Relationship Id="rId12" Type="http://schemas.openxmlformats.org/officeDocument/2006/relationships/hyperlink" Target="https://asq.org/quality-resources/multivoting"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www.ahrq.gov/sites/default/files/wysiwyg/hai/tools/clabsi-cauti-icu/cauti-event-reporting.docx" TargetMode="External"/><Relationship Id="rId11" Type="http://schemas.openxmlformats.org/officeDocument/2006/relationships/hyperlink" Target="https://asq.org/quality-resources/affinity" TargetMode="External"/><Relationship Id="rId5" Type="http://schemas.openxmlformats.org/officeDocument/2006/relationships/hyperlink" Target="http://www.ahrq.gov/sites/default/files/wysiwyg/hai/tools/clabsi-cauti-icu/clabsi-event-reporting.docx" TargetMode="External"/><Relationship Id="rId10" Type="http://schemas.openxmlformats.org/officeDocument/2006/relationships/hyperlink" Target="https://asq.org/quality-resources/fishbone" TargetMode="External"/><Relationship Id="rId4" Type="http://schemas.openxmlformats.org/officeDocument/2006/relationships/notesSlide" Target="../notesSlides/notesSlide4.xml"/><Relationship Id="rId9" Type="http://schemas.openxmlformats.org/officeDocument/2006/relationships/hyperlink" Target="https://asq.org/quality-resources/brainstorming" TargetMode="Externa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37.xml"/><Relationship Id="rId7" Type="http://schemas.openxmlformats.org/officeDocument/2006/relationships/diagramData" Target="../diagrams/data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11" Type="http://schemas.microsoft.com/office/2007/relationships/diagramDrawing" Target="../diagrams/drawing2.xml"/><Relationship Id="rId5" Type="http://schemas.openxmlformats.org/officeDocument/2006/relationships/tags" Target="../tags/tag39.xml"/><Relationship Id="rId10" Type="http://schemas.openxmlformats.org/officeDocument/2006/relationships/diagramColors" Target="../diagrams/colors2.xml"/><Relationship Id="rId4" Type="http://schemas.openxmlformats.org/officeDocument/2006/relationships/tags" Target="../tags/tag38.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43.xml"/><Relationship Id="rId7" Type="http://schemas.openxmlformats.org/officeDocument/2006/relationships/diagramLayout" Target="../diagrams/layout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diagramData" Target="../diagrams/data3.xml"/><Relationship Id="rId5" Type="http://schemas.openxmlformats.org/officeDocument/2006/relationships/slideLayout" Target="../slideLayouts/slideLayout2.xml"/><Relationship Id="rId10" Type="http://schemas.microsoft.com/office/2007/relationships/diagramDrawing" Target="../diagrams/drawing3.xml"/><Relationship Id="rId4" Type="http://schemas.openxmlformats.org/officeDocument/2006/relationships/tags" Target="../tags/tag44.xml"/><Relationship Id="rId9"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youtu.be/DQ9AwEWaLF4" TargetMode="External"/><Relationship Id="rId3" Type="http://schemas.openxmlformats.org/officeDocument/2006/relationships/hyperlink" Target="https://www.ahrq.gov/professionals/education/curriculum-tools/cusptoolkit/toolkit/culturecheckup.html" TargetMode="External"/><Relationship Id="rId7" Type="http://schemas.openxmlformats.org/officeDocument/2006/relationships/hyperlink" Target="http://www.ahrq.gov/professionals/education/curriculum-tools/cusptoolkit/videos/04e_learndefects/index.html" TargetMode="External"/><Relationship Id="rId12" Type="http://schemas.openxmlformats.org/officeDocument/2006/relationships/hyperlink" Target="http://asq.org/learn-about-quality/"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s://www.ahrq.gov/professionals/education/curriculum-tools/cusptoolkit/videos/02d_psych_safety/index.html" TargetMode="External"/><Relationship Id="rId11" Type="http://schemas.openxmlformats.org/officeDocument/2006/relationships/hyperlink" Target="http://www.ahrq.gov/sites/default/files/wysiwyg/hai/tools/clabsi-cauti-icu/cauti-event-reporting.docx" TargetMode="External"/><Relationship Id="rId5" Type="http://schemas.openxmlformats.org/officeDocument/2006/relationships/hyperlink" Target="http://www.ahrq.gov/professionals/education/curriculum-tools/cusptoolkit/videos/02b_the4es/index.html" TargetMode="External"/><Relationship Id="rId10" Type="http://schemas.openxmlformats.org/officeDocument/2006/relationships/hyperlink" Target="http://www.ahrq.gov/sites/default/files/wysiwyg/hai/tools/clabsi-cauti-icu/clabsi-event-reporting.docx" TargetMode="External"/><Relationship Id="rId4" Type="http://schemas.openxmlformats.org/officeDocument/2006/relationships/hyperlink" Target="https://www.ahrq.gov/professionals/education/curriculum-tools/cusptoolkit/modules/understand/index.html" TargetMode="External"/><Relationship Id="rId9" Type="http://schemas.openxmlformats.org/officeDocument/2006/relationships/hyperlink" Target="https://youtu.be/y8M9jqLxMJ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asq.org/learn-about-quality/" TargetMode="External"/><Relationship Id="rId3" Type="http://schemas.openxmlformats.org/officeDocument/2006/relationships/hyperlink" Target="http://www.ahrq.gov/professionals/quality-patient-safety/hais/tools/mvp/modules/cusp/learn-from-defects-slides.html" TargetMode="External"/><Relationship Id="rId7" Type="http://schemas.openxmlformats.org/officeDocument/2006/relationships/hyperlink" Target="http://www.ahrq.gov/professionals/education/curriculum-tools/cusptoolkit/toolkit/staffsafetyassess.html"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www.ahrq.gov/teamstepps/instructor/essentials/pocketguide.html" TargetMode="External"/><Relationship Id="rId5" Type="http://schemas.openxmlformats.org/officeDocument/2006/relationships/hyperlink" Target="http://www.ahrq.gov/professionals/education/curriculum-tools/cusptoolkit/modules/assemble/index.html" TargetMode="External"/><Relationship Id="rId4" Type="http://schemas.openxmlformats.org/officeDocument/2006/relationships/hyperlink" Target="http://www.ahrq.gov/professionals/quality-patient-safety/hais/tools/mvp/modules/cusp/assess-psc-hsop-slides.html" TargetMode="External"/><Relationship Id="rId9" Type="http://schemas.openxmlformats.org/officeDocument/2006/relationships/hyperlink" Target="http://www.ahrq.gov/professionals/education/curriculum-tools/cusptoolkit/toolkit/learndefects.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ahrq.gov/professionals/education/curriculum-tools/cusptoolkit/videos/02b_the4es/index.html" TargetMode="External"/><Relationship Id="rId3" Type="http://schemas.openxmlformats.org/officeDocument/2006/relationships/notesSlide" Target="../notesSlides/notesSlide7.xml"/><Relationship Id="rId7" Type="http://schemas.openxmlformats.org/officeDocument/2006/relationships/hyperlink" Target="http://www.ahrq.gov/professionals/education/curriculum-tools/cusptoolkit/toolkit/culturecheckup.html"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www.ahrq.gov/professionals/education/curriculum-tools/cusptoolkit/modules/understand/index.html" TargetMode="External"/><Relationship Id="rId5" Type="http://schemas.openxmlformats.org/officeDocument/2006/relationships/hyperlink" Target="http://www.ahrq.gov/professionals/quality-patient-safety/hais/tools/surgery/modules/implementation/imp_learn_from_defects-slides.html" TargetMode="External"/><Relationship Id="rId10" Type="http://schemas.openxmlformats.org/officeDocument/2006/relationships/hyperlink" Target="http://www.ahrq.gov/professionals/quality-patient-safety/hais/tools/mvp/modules/cusp/assess-psc-hsop-slides.html" TargetMode="External"/><Relationship Id="rId4" Type="http://schemas.openxmlformats.org/officeDocument/2006/relationships/hyperlink" Target="http://www.jointcommission.org/CLABSIToolkit" TargetMode="External"/><Relationship Id="rId9" Type="http://schemas.openxmlformats.org/officeDocument/2006/relationships/hyperlink" Target="http://www.ahrq.gov/professionals/education/curriculum-tools/cusptoolkit/videos/02d_psych_safety/index.htm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vent HAIs&#10;Healthcare-Associated Infections&#10;USA Department of Health &amp; Human Services, AHRQ: Agency for Healthcare Research and Quality, CUSP">
            <a:extLst>
              <a:ext uri="{FF2B5EF4-FFF2-40B4-BE49-F238E27FC236}">
                <a16:creationId xmlns:a16="http://schemas.microsoft.com/office/drawing/2014/main" id="{783E2D51-C638-024C-B1A3-EBED04E0F4B2}"/>
              </a:ext>
            </a:extLst>
          </p:cNvPr>
          <p:cNvPicPr>
            <a:picLocks noChangeAspect="1"/>
          </p:cNvPicPr>
          <p:nvPr/>
        </p:nvPicPr>
        <p:blipFill>
          <a:blip r:embed="rId2"/>
          <a:stretch>
            <a:fillRect/>
          </a:stretch>
        </p:blipFill>
        <p:spPr>
          <a:xfrm>
            <a:off x="0" y="0"/>
            <a:ext cx="10058400" cy="7772400"/>
          </a:xfrm>
          <a:prstGeom prst="rect">
            <a:avLst/>
          </a:prstGeom>
        </p:spPr>
      </p:pic>
      <p:sp>
        <p:nvSpPr>
          <p:cNvPr id="2" name="Title 1">
            <a:extLst>
              <a:ext uri="{FF2B5EF4-FFF2-40B4-BE49-F238E27FC236}">
                <a16:creationId xmlns:a16="http://schemas.microsoft.com/office/drawing/2014/main" id="{B9F52C9E-4F67-ED4A-9275-B586D16BA5F4}"/>
              </a:ext>
            </a:extLst>
          </p:cNvPr>
          <p:cNvSpPr>
            <a:spLocks noGrp="1"/>
          </p:cNvSpPr>
          <p:nvPr>
            <p:ph type="ctrTitle"/>
          </p:nvPr>
        </p:nvSpPr>
        <p:spPr>
          <a:xfrm>
            <a:off x="1375565" y="2850502"/>
            <a:ext cx="7307269" cy="2071396"/>
          </a:xfrm>
        </p:spPr>
        <p:txBody>
          <a:bodyPr>
            <a:noAutofit/>
          </a:bodyPr>
          <a:lstStyle/>
          <a:p>
            <a:r>
              <a:rPr lang="en-US" sz="5900" b="1" dirty="0"/>
              <a:t>Engaging the Team and Applying CUSP in the ICU Setting</a:t>
            </a:r>
          </a:p>
        </p:txBody>
      </p:sp>
      <p:sp>
        <p:nvSpPr>
          <p:cNvPr id="4" name="TextBox 3"/>
          <p:cNvSpPr txBox="1"/>
          <p:nvPr/>
        </p:nvSpPr>
        <p:spPr>
          <a:xfrm>
            <a:off x="1684421" y="0"/>
            <a:ext cx="8373979" cy="1077218"/>
          </a:xfrm>
          <a:prstGeom prst="rect">
            <a:avLst/>
          </a:prstGeom>
          <a:noFill/>
        </p:spPr>
        <p:txBody>
          <a:bodyPr wrap="square" rtlCol="0">
            <a:spAutoFit/>
          </a:bodyPr>
          <a:lstStyle/>
          <a:p>
            <a:r>
              <a:rPr lang="en-US" sz="3200" b="1" dirty="0"/>
              <a:t>AHRQ Safety Program for Intensive Care Units: </a:t>
            </a:r>
          </a:p>
          <a:p>
            <a:r>
              <a:rPr lang="en-US" sz="3200" b="1" dirty="0"/>
              <a:t>Preventing CLABSI and CAUTI</a:t>
            </a:r>
          </a:p>
        </p:txBody>
      </p:sp>
      <p:sp>
        <p:nvSpPr>
          <p:cNvPr id="6" name="TextBox 3">
            <a:extLst>
              <a:ext uri="{FF2B5EF4-FFF2-40B4-BE49-F238E27FC236}">
                <a16:creationId xmlns:a16="http://schemas.microsoft.com/office/drawing/2014/main" id="{1215D3F6-85A5-4B28-BC5D-8BCF1E5A313E}"/>
              </a:ext>
            </a:extLst>
          </p:cNvPr>
          <p:cNvSpPr txBox="1"/>
          <p:nvPr/>
        </p:nvSpPr>
        <p:spPr>
          <a:xfrm>
            <a:off x="7694273" y="7224317"/>
            <a:ext cx="2286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endParaRPr lang="en-US" dirty="0"/>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4" y="168714"/>
            <a:ext cx="8754143" cy="638697"/>
          </a:xfrm>
        </p:spPr>
        <p:txBody>
          <a:bodyPr>
            <a:normAutofit fontScale="90000"/>
          </a:bodyPr>
          <a:lstStyle/>
          <a:p>
            <a:pPr algn="ctr"/>
            <a:r>
              <a:rPr lang="en-US" sz="4000" b="1" dirty="0" err="1"/>
              <a:t>TeamSTEPPS</a:t>
            </a:r>
            <a:r>
              <a:rPr lang="en-US" sz="4000" b="1" dirty="0"/>
              <a:t> Tools</a:t>
            </a:r>
            <a:r>
              <a:rPr lang="en-US" sz="4000" b="1" baseline="30000" dirty="0"/>
              <a:t>7</a:t>
            </a:r>
          </a:p>
        </p:txBody>
      </p:sp>
      <p:sp>
        <p:nvSpPr>
          <p:cNvPr id="9" name="Content Placeholder 2"/>
          <p:cNvSpPr>
            <a:spLocks noGrp="1"/>
          </p:cNvSpPr>
          <p:nvPr>
            <p:ph sz="half" idx="1"/>
            <p:custDataLst>
              <p:tags r:id="rId1"/>
            </p:custDataLst>
          </p:nvPr>
        </p:nvSpPr>
        <p:spPr>
          <a:xfrm>
            <a:off x="470691" y="1711176"/>
            <a:ext cx="5124052" cy="4805363"/>
          </a:xfrm>
        </p:spPr>
        <p:txBody>
          <a:bodyPr numCol="1">
            <a:noAutofit/>
          </a:bodyPr>
          <a:lstStyle/>
          <a:p>
            <a:pPr lvl="1">
              <a:buFont typeface="Arial" panose="020B0604020202020204" pitchFamily="34" charset="0"/>
              <a:buChar char="•"/>
            </a:pPr>
            <a:r>
              <a:rPr lang="en-US" sz="2800" dirty="0"/>
              <a:t>Brief</a:t>
            </a:r>
          </a:p>
          <a:p>
            <a:pPr lvl="1">
              <a:buFont typeface="Arial" panose="020B0604020202020204" pitchFamily="34" charset="0"/>
              <a:buChar char="•"/>
            </a:pPr>
            <a:r>
              <a:rPr lang="en-US" sz="2800" dirty="0"/>
              <a:t>Huddle</a:t>
            </a:r>
          </a:p>
          <a:p>
            <a:pPr lvl="1">
              <a:buFont typeface="Arial" panose="020B0604020202020204" pitchFamily="34" charset="0"/>
              <a:buChar char="•"/>
            </a:pPr>
            <a:r>
              <a:rPr lang="en-US" sz="2800" dirty="0"/>
              <a:t>Debrief</a:t>
            </a:r>
          </a:p>
          <a:p>
            <a:pPr lvl="1">
              <a:buFont typeface="Arial" panose="020B0604020202020204" pitchFamily="34" charset="0"/>
              <a:buChar char="•"/>
            </a:pPr>
            <a:r>
              <a:rPr lang="en-US" sz="2800" dirty="0"/>
              <a:t>Situation-Background- Assessment-Recommendation (SBAR)</a:t>
            </a:r>
          </a:p>
          <a:p>
            <a:pPr lvl="1">
              <a:buFont typeface="Arial" panose="020B0604020202020204" pitchFamily="34" charset="0"/>
              <a:buChar char="•"/>
            </a:pPr>
            <a:r>
              <a:rPr lang="en-US" sz="2800" dirty="0"/>
              <a:t>“I am Concerned. I am Uncomfortable. This is a Safety issue.” (CUS)</a:t>
            </a:r>
          </a:p>
        </p:txBody>
      </p:sp>
      <p:sp>
        <p:nvSpPr>
          <p:cNvPr id="10" name="Content Placeholder 1"/>
          <p:cNvSpPr txBox="1">
            <a:spLocks/>
          </p:cNvSpPr>
          <p:nvPr>
            <p:custDataLst>
              <p:tags r:id="rId2"/>
            </p:custDataLst>
          </p:nvPr>
        </p:nvSpPr>
        <p:spPr>
          <a:xfrm>
            <a:off x="5154133" y="1723846"/>
            <a:ext cx="3886200" cy="4805363"/>
          </a:xfrm>
          <a:prstGeom prst="rect">
            <a:avLst/>
          </a:prstGeom>
        </p:spPr>
        <p:txBody>
          <a:bodyPr>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lvl="1"/>
            <a:r>
              <a:rPr lang="en-US" sz="2800" dirty="0"/>
              <a:t>2-Challenge Rule</a:t>
            </a:r>
          </a:p>
          <a:p>
            <a:pPr lvl="1"/>
            <a:r>
              <a:rPr lang="en-US" sz="2800" dirty="0"/>
              <a:t>Check Back</a:t>
            </a:r>
          </a:p>
          <a:p>
            <a:pPr lvl="1"/>
            <a:r>
              <a:rPr lang="en-US" sz="2800" dirty="0"/>
              <a:t>Call Out</a:t>
            </a:r>
          </a:p>
          <a:p>
            <a:pPr lvl="1"/>
            <a:r>
              <a:rPr lang="en-US" sz="2800" dirty="0"/>
              <a:t>Hand Off</a:t>
            </a:r>
          </a:p>
          <a:p>
            <a:pPr lvl="1"/>
            <a:r>
              <a:rPr lang="en-US" sz="2800" dirty="0"/>
              <a:t>Describe, Express, Suggest, Consequences (DESC) Script</a:t>
            </a:r>
          </a:p>
        </p:txBody>
      </p:sp>
      <p:sp>
        <p:nvSpPr>
          <p:cNvPr id="11" name="TextBox 10"/>
          <p:cNvSpPr txBox="1"/>
          <p:nvPr>
            <p:custDataLst>
              <p:tags r:id="rId3"/>
            </p:custDataLst>
          </p:nvPr>
        </p:nvSpPr>
        <p:spPr>
          <a:xfrm>
            <a:off x="1884118" y="6246841"/>
            <a:ext cx="6248400" cy="523220"/>
          </a:xfrm>
          <a:prstGeom prst="rect">
            <a:avLst/>
          </a:prstGeom>
          <a:noFill/>
        </p:spPr>
        <p:txBody>
          <a:bodyPr wrap="square" rtlCol="0">
            <a:spAutoFit/>
          </a:bodyPr>
          <a:lstStyle/>
          <a:p>
            <a:pPr algn="ctr"/>
            <a:r>
              <a:rPr lang="en-US" sz="2800" dirty="0">
                <a:hlinkClick r:id="rId6"/>
              </a:rPr>
              <a:t>AHRQ TeamSTEPPS Pocket Guide</a:t>
            </a:r>
            <a:endParaRPr lang="en-US" sz="2800" dirty="0"/>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11346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013" y="57500"/>
            <a:ext cx="8425997" cy="873821"/>
          </a:xfrm>
        </p:spPr>
        <p:txBody>
          <a:bodyPr>
            <a:normAutofit/>
          </a:bodyPr>
          <a:lstStyle/>
          <a:p>
            <a:pPr algn="ctr"/>
            <a:r>
              <a:rPr lang="en-US" sz="4000" b="1" dirty="0"/>
              <a:t>Where To Find Defects</a:t>
            </a:r>
            <a:r>
              <a:rPr lang="en-US" sz="4000" b="1" baseline="30000" dirty="0"/>
              <a:t>8,9</a:t>
            </a:r>
          </a:p>
        </p:txBody>
      </p:sp>
      <p:sp>
        <p:nvSpPr>
          <p:cNvPr id="8" name="Content Placeholder 3"/>
          <p:cNvSpPr txBox="1">
            <a:spLocks/>
          </p:cNvSpPr>
          <p:nvPr>
            <p:custDataLst>
              <p:tags r:id="rId1"/>
            </p:custDataLst>
          </p:nvPr>
        </p:nvSpPr>
        <p:spPr>
          <a:xfrm>
            <a:off x="457200" y="1768134"/>
            <a:ext cx="4132053" cy="4734296"/>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dirty="0">
                <a:ea typeface="ＭＳ Ｐゴシック" charset="0"/>
              </a:rPr>
              <a:t>Adverse event reporting systems</a:t>
            </a:r>
          </a:p>
          <a:p>
            <a:r>
              <a:rPr lang="en-US" sz="2800" dirty="0">
                <a:ea typeface="ＭＳ Ｐゴシック" charset="0"/>
              </a:rPr>
              <a:t>Sentinel events</a:t>
            </a:r>
          </a:p>
          <a:p>
            <a:r>
              <a:rPr lang="en-US" sz="2800" dirty="0">
                <a:ea typeface="ＭＳ Ｐゴシック" charset="0"/>
              </a:rPr>
              <a:t>Claims data</a:t>
            </a:r>
          </a:p>
          <a:p>
            <a:r>
              <a:rPr lang="en-US" sz="2800" dirty="0">
                <a:ea typeface="ＭＳ Ｐゴシック" charset="0"/>
              </a:rPr>
              <a:t>Infection rates</a:t>
            </a:r>
          </a:p>
          <a:p>
            <a:r>
              <a:rPr lang="en-US" sz="2800" dirty="0">
                <a:ea typeface="ＭＳ Ｐゴシック" charset="0"/>
              </a:rPr>
              <a:t>Process audits </a:t>
            </a:r>
          </a:p>
          <a:p>
            <a:r>
              <a:rPr lang="en-US" sz="2800" dirty="0">
                <a:ea typeface="ＭＳ Ｐゴシック" charset="0"/>
              </a:rPr>
              <a:t>Staff safety assessments</a:t>
            </a:r>
          </a:p>
        </p:txBody>
      </p:sp>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85196" y="1848618"/>
            <a:ext cx="4843462" cy="32289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custDataLst>
              <p:tags r:id="rId2"/>
            </p:custDataLst>
          </p:nvPr>
        </p:nvSpPr>
        <p:spPr>
          <a:xfrm>
            <a:off x="1329382" y="5787264"/>
            <a:ext cx="7357872" cy="954107"/>
          </a:xfrm>
          <a:prstGeom prst="rect">
            <a:avLst/>
          </a:prstGeom>
          <a:noFill/>
        </p:spPr>
        <p:txBody>
          <a:bodyPr wrap="square" rtlCol="0">
            <a:spAutoFit/>
          </a:bodyPr>
          <a:lstStyle/>
          <a:p>
            <a:pPr algn="ctr"/>
            <a:r>
              <a:rPr lang="en-US" sz="2800" b="1" dirty="0">
                <a:solidFill>
                  <a:srgbClr val="002060"/>
                </a:solidFill>
              </a:rPr>
              <a:t>Where else might you find information to identify defects?</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2924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2" y="69728"/>
            <a:ext cx="9765332" cy="844673"/>
          </a:xfrm>
        </p:spPr>
        <p:txBody>
          <a:bodyPr>
            <a:normAutofit/>
          </a:bodyPr>
          <a:lstStyle/>
          <a:p>
            <a:pPr algn="ctr"/>
            <a:r>
              <a:rPr lang="en-US" sz="4000" b="1" dirty="0"/>
              <a:t>Gathering Group Wisdom</a:t>
            </a:r>
            <a:r>
              <a:rPr lang="en-US" sz="4000" b="1" baseline="30000" dirty="0"/>
              <a:t>9-12</a:t>
            </a:r>
          </a:p>
        </p:txBody>
      </p:sp>
      <p:sp>
        <p:nvSpPr>
          <p:cNvPr id="16" name="Content Placeholder 2"/>
          <p:cNvSpPr txBox="1">
            <a:spLocks/>
          </p:cNvSpPr>
          <p:nvPr>
            <p:custDataLst>
              <p:tags r:id="rId1"/>
            </p:custDataLst>
          </p:nvPr>
        </p:nvSpPr>
        <p:spPr>
          <a:xfrm>
            <a:off x="324875" y="1916115"/>
            <a:ext cx="5041009" cy="5175150"/>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indent="0">
              <a:lnSpc>
                <a:spcPct val="110000"/>
              </a:lnSpc>
              <a:buNone/>
            </a:pPr>
            <a:r>
              <a:rPr lang="en-US" sz="2800" b="1" dirty="0"/>
              <a:t>Defect Analysis </a:t>
            </a:r>
          </a:p>
          <a:p>
            <a:pPr marL="708660" indent="-457200">
              <a:lnSpc>
                <a:spcPct val="110000"/>
              </a:lnSpc>
              <a:spcBef>
                <a:spcPts val="600"/>
              </a:spcBef>
            </a:pPr>
            <a:r>
              <a:rPr lang="en-US" sz="2400" dirty="0"/>
              <a:t>To identify root causes of an infection, opportunities for improvement </a:t>
            </a:r>
          </a:p>
          <a:p>
            <a:pPr marL="708660" indent="-457200">
              <a:lnSpc>
                <a:spcPct val="110000"/>
              </a:lnSpc>
              <a:spcBef>
                <a:spcPts val="600"/>
              </a:spcBef>
            </a:pPr>
            <a:r>
              <a:rPr lang="en-US" sz="2400" dirty="0"/>
              <a:t>Tools/techniques</a:t>
            </a:r>
          </a:p>
          <a:p>
            <a:pPr marL="1211580" lvl="1" indent="-457200">
              <a:lnSpc>
                <a:spcPct val="110000"/>
              </a:lnSpc>
              <a:spcBef>
                <a:spcPts val="600"/>
              </a:spcBef>
              <a:buFont typeface="Courier New" panose="02070309020205020404" pitchFamily="49" charset="0"/>
              <a:buChar char="o"/>
            </a:pPr>
            <a:r>
              <a:rPr lang="en-US" sz="2000" dirty="0">
                <a:hlinkClick r:id="rId5"/>
              </a:rPr>
              <a:t>CLABSI Event Report template</a:t>
            </a:r>
            <a:endParaRPr lang="en-US" sz="2000" dirty="0"/>
          </a:p>
          <a:p>
            <a:pPr marL="1211580" lvl="1" indent="-457200">
              <a:lnSpc>
                <a:spcPct val="110000"/>
              </a:lnSpc>
              <a:spcBef>
                <a:spcPts val="600"/>
              </a:spcBef>
              <a:buFont typeface="Courier New" panose="02070309020205020404" pitchFamily="49" charset="0"/>
              <a:buChar char="o"/>
            </a:pPr>
            <a:r>
              <a:rPr lang="en-US" sz="2000" dirty="0">
                <a:hlinkClick r:id="rId6"/>
              </a:rPr>
              <a:t>CAUTI Event Report template</a:t>
            </a:r>
            <a:endParaRPr lang="en-US" sz="2000" dirty="0"/>
          </a:p>
          <a:p>
            <a:pPr marL="1211580" lvl="1" indent="-457200">
              <a:lnSpc>
                <a:spcPct val="110000"/>
              </a:lnSpc>
              <a:spcBef>
                <a:spcPts val="600"/>
              </a:spcBef>
              <a:buFont typeface="Courier New" panose="02070309020205020404" pitchFamily="49" charset="0"/>
              <a:buChar char="o"/>
            </a:pPr>
            <a:r>
              <a:rPr lang="en-US" sz="2000" dirty="0">
                <a:hlinkClick r:id="rId7"/>
              </a:rPr>
              <a:t>5 Whys</a:t>
            </a:r>
            <a:endParaRPr lang="en-US" sz="2000" dirty="0"/>
          </a:p>
          <a:p>
            <a:pPr marL="1211580" lvl="1" indent="-457200">
              <a:lnSpc>
                <a:spcPct val="110000"/>
              </a:lnSpc>
              <a:spcBef>
                <a:spcPts val="600"/>
              </a:spcBef>
              <a:buFont typeface="Courier New" panose="02070309020205020404" pitchFamily="49" charset="0"/>
              <a:buChar char="o"/>
            </a:pPr>
            <a:r>
              <a:rPr lang="en-US" sz="2000" dirty="0">
                <a:hlinkClick r:id="rId8"/>
              </a:rPr>
              <a:t>Staff Safety Assessment</a:t>
            </a:r>
            <a:endParaRPr lang="en-US" sz="2000" dirty="0"/>
          </a:p>
          <a:p>
            <a:pPr lvl="1" indent="0">
              <a:lnSpc>
                <a:spcPct val="110000"/>
              </a:lnSpc>
            </a:pPr>
            <a:endParaRPr lang="en-US" dirty="0"/>
          </a:p>
          <a:p>
            <a:pPr lvl="1" indent="0">
              <a:lnSpc>
                <a:spcPct val="110000"/>
              </a:lnSpc>
            </a:pPr>
            <a:endParaRPr lang="en-US" dirty="0"/>
          </a:p>
        </p:txBody>
      </p:sp>
      <p:sp>
        <p:nvSpPr>
          <p:cNvPr id="11" name="Content Placeholder 2"/>
          <p:cNvSpPr txBox="1">
            <a:spLocks/>
          </p:cNvSpPr>
          <p:nvPr>
            <p:custDataLst>
              <p:tags r:id="rId2"/>
            </p:custDataLst>
          </p:nvPr>
        </p:nvSpPr>
        <p:spPr>
          <a:xfrm>
            <a:off x="4894005" y="1916115"/>
            <a:ext cx="5041009" cy="5175150"/>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indent="0">
              <a:lnSpc>
                <a:spcPct val="110000"/>
              </a:lnSpc>
              <a:buNone/>
            </a:pPr>
            <a:r>
              <a:rPr lang="en-US" sz="2800" b="1" dirty="0"/>
              <a:t>Brainstorming</a:t>
            </a:r>
          </a:p>
          <a:p>
            <a:pPr marL="708660" indent="-457200">
              <a:lnSpc>
                <a:spcPct val="110000"/>
              </a:lnSpc>
              <a:spcBef>
                <a:spcPts val="600"/>
              </a:spcBef>
            </a:pPr>
            <a:r>
              <a:rPr lang="en-US" sz="2400" dirty="0"/>
              <a:t>To generate new ideas, set priorities</a:t>
            </a:r>
          </a:p>
          <a:p>
            <a:pPr marL="708660" indent="-457200">
              <a:lnSpc>
                <a:spcPct val="110000"/>
              </a:lnSpc>
              <a:spcBef>
                <a:spcPts val="600"/>
              </a:spcBef>
            </a:pPr>
            <a:r>
              <a:rPr lang="en-US" sz="2400" dirty="0"/>
              <a:t>Tools/techniques</a:t>
            </a:r>
          </a:p>
          <a:p>
            <a:pPr marL="1211580" lvl="1" indent="-457200">
              <a:lnSpc>
                <a:spcPct val="110000"/>
              </a:lnSpc>
              <a:spcBef>
                <a:spcPts val="600"/>
              </a:spcBef>
              <a:buFont typeface="Courier New" panose="02070309020205020404" pitchFamily="49" charset="0"/>
              <a:buChar char="o"/>
            </a:pPr>
            <a:r>
              <a:rPr lang="en-US" sz="2000" dirty="0">
                <a:hlinkClick r:id="rId9"/>
              </a:rPr>
              <a:t>Brainstorming</a:t>
            </a:r>
            <a:endParaRPr lang="en-US" sz="2000" dirty="0"/>
          </a:p>
          <a:p>
            <a:pPr marL="1211580" lvl="1" indent="-457200">
              <a:lnSpc>
                <a:spcPct val="110000"/>
              </a:lnSpc>
              <a:spcBef>
                <a:spcPts val="600"/>
              </a:spcBef>
              <a:buFont typeface="Courier New" panose="02070309020205020404" pitchFamily="49" charset="0"/>
              <a:buChar char="o"/>
            </a:pPr>
            <a:r>
              <a:rPr lang="en-US" sz="2000" dirty="0">
                <a:hlinkClick r:id="rId10"/>
              </a:rPr>
              <a:t>Fishbone diagram</a:t>
            </a:r>
            <a:endParaRPr lang="en-US" sz="2000" dirty="0"/>
          </a:p>
          <a:p>
            <a:pPr marL="1211580" lvl="1" indent="-457200">
              <a:lnSpc>
                <a:spcPct val="110000"/>
              </a:lnSpc>
              <a:spcBef>
                <a:spcPts val="600"/>
              </a:spcBef>
              <a:buFont typeface="Courier New" panose="02070309020205020404" pitchFamily="49" charset="0"/>
              <a:buChar char="o"/>
            </a:pPr>
            <a:r>
              <a:rPr lang="en-US" sz="2000" dirty="0">
                <a:hlinkClick r:id="rId11"/>
              </a:rPr>
              <a:t>Affinity diagram</a:t>
            </a:r>
            <a:endParaRPr lang="en-US" sz="2000" dirty="0"/>
          </a:p>
          <a:p>
            <a:pPr marL="1211580" lvl="1" indent="-457200">
              <a:lnSpc>
                <a:spcPct val="110000"/>
              </a:lnSpc>
              <a:spcBef>
                <a:spcPts val="600"/>
              </a:spcBef>
              <a:buFont typeface="Courier New" panose="02070309020205020404" pitchFamily="49" charset="0"/>
              <a:buChar char="o"/>
            </a:pPr>
            <a:r>
              <a:rPr lang="en-US" sz="2000" dirty="0" err="1">
                <a:hlinkClick r:id="rId12"/>
              </a:rPr>
              <a:t>Multivoting</a:t>
            </a:r>
            <a:r>
              <a:rPr lang="en-US" sz="2000" dirty="0"/>
              <a:t> </a:t>
            </a:r>
          </a:p>
          <a:p>
            <a:pPr marL="1211580" lvl="1" indent="-457200">
              <a:lnSpc>
                <a:spcPct val="110000"/>
              </a:lnSpc>
              <a:spcBef>
                <a:spcPts val="600"/>
              </a:spcBef>
              <a:buFont typeface="Courier New" panose="02070309020205020404" pitchFamily="49" charset="0"/>
              <a:buChar char="o"/>
            </a:pPr>
            <a:r>
              <a:rPr lang="en-US" sz="2000" dirty="0">
                <a:hlinkClick r:id="rId13"/>
              </a:rPr>
              <a:t>1-2-4-All</a:t>
            </a:r>
            <a:endParaRPr lang="en-US" sz="2000" dirty="0"/>
          </a:p>
          <a:p>
            <a:pPr lvl="1" indent="0">
              <a:lnSpc>
                <a:spcPct val="110000"/>
              </a:lnSpc>
            </a:pPr>
            <a:endParaRPr lang="en-US" dirty="0"/>
          </a:p>
          <a:p>
            <a:pPr lvl="1" indent="0">
              <a:lnSpc>
                <a:spcPct val="110000"/>
              </a:lnSpc>
            </a:pPr>
            <a:endParaRPr lang="en-US" dirty="0"/>
          </a:p>
        </p:txBody>
      </p:sp>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9"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379410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2" y="55162"/>
            <a:ext cx="9728462" cy="868665"/>
          </a:xfrm>
        </p:spPr>
        <p:txBody>
          <a:bodyPr>
            <a:normAutofit/>
          </a:bodyPr>
          <a:lstStyle/>
          <a:p>
            <a:pPr algn="ctr"/>
            <a:r>
              <a:rPr lang="en-US" sz="4000" b="1" dirty="0"/>
              <a:t>Learning From Defects</a:t>
            </a:r>
            <a:r>
              <a:rPr lang="en-US" sz="4000" b="1" baseline="30000" dirty="0"/>
              <a:t>13</a:t>
            </a:r>
          </a:p>
        </p:txBody>
      </p:sp>
      <p:grpSp>
        <p:nvGrpSpPr>
          <p:cNvPr id="8" name="Group 7" descr="Four questions that comprise the learning from defects process:&#10;1. What happened? From the view of the person involved&#10;2. Why did it happen?&#10;3. How will you reduce the risk of it happening again?&#10;4. How will you know the risk was reduced?"/>
          <p:cNvGrpSpPr/>
          <p:nvPr>
            <p:custDataLst>
              <p:tags r:id="rId1"/>
            </p:custDataLst>
          </p:nvPr>
        </p:nvGrpSpPr>
        <p:grpSpPr>
          <a:xfrm>
            <a:off x="549726" y="1516094"/>
            <a:ext cx="8917184" cy="5537849"/>
            <a:chOff x="653142" y="1044218"/>
            <a:chExt cx="6270171" cy="3647625"/>
          </a:xfrm>
        </p:grpSpPr>
        <p:graphicFrame>
          <p:nvGraphicFramePr>
            <p:cNvPr id="9" name="Diagram 8" descr="1. What happened?&#10;2. Why did it happen?&#10;3. How will you reduce the risk of it happening again?&#10;4. How will you know the risk was reduced?" title="Learning from Defects Steps"/>
            <p:cNvGraphicFramePr/>
            <p:nvPr/>
          </p:nvGraphicFramePr>
          <p:xfrm>
            <a:off x="653142" y="1044218"/>
            <a:ext cx="6270171" cy="3585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custDataLst>
                <p:tags r:id="rId2"/>
              </p:custDataLst>
            </p:nvPr>
          </p:nvSpPr>
          <p:spPr>
            <a:xfrm>
              <a:off x="885371" y="1213108"/>
              <a:ext cx="535724" cy="923330"/>
            </a:xfrm>
            <a:prstGeom prst="rect">
              <a:avLst/>
            </a:prstGeom>
            <a:noFill/>
          </p:spPr>
          <p:txBody>
            <a:bodyPr wrap="none" rtlCol="0">
              <a:spAutoFit/>
            </a:bodyPr>
            <a:lstStyle/>
            <a:p>
              <a:r>
                <a:rPr lang="en-US" sz="5400" dirty="0">
                  <a:solidFill>
                    <a:srgbClr val="00A1C4"/>
                  </a:solidFill>
                </a:rPr>
                <a:t>1</a:t>
              </a:r>
            </a:p>
          </p:txBody>
        </p:sp>
        <p:sp>
          <p:nvSpPr>
            <p:cNvPr id="11" name="TextBox 10"/>
            <p:cNvSpPr txBox="1"/>
            <p:nvPr>
              <p:custDataLst>
                <p:tags r:id="rId3"/>
              </p:custDataLst>
            </p:nvPr>
          </p:nvSpPr>
          <p:spPr>
            <a:xfrm>
              <a:off x="1230689" y="2107083"/>
              <a:ext cx="535724" cy="923330"/>
            </a:xfrm>
            <a:prstGeom prst="rect">
              <a:avLst/>
            </a:prstGeom>
            <a:noFill/>
          </p:spPr>
          <p:txBody>
            <a:bodyPr wrap="none" rtlCol="0">
              <a:spAutoFit/>
            </a:bodyPr>
            <a:lstStyle/>
            <a:p>
              <a:r>
                <a:rPr lang="en-US" sz="5400" dirty="0">
                  <a:solidFill>
                    <a:srgbClr val="00A1C4"/>
                  </a:solidFill>
                </a:rPr>
                <a:t>2</a:t>
              </a:r>
            </a:p>
          </p:txBody>
        </p:sp>
        <p:sp>
          <p:nvSpPr>
            <p:cNvPr id="12" name="TextBox 11"/>
            <p:cNvSpPr txBox="1"/>
            <p:nvPr>
              <p:custDataLst>
                <p:tags r:id="rId4"/>
              </p:custDataLst>
            </p:nvPr>
          </p:nvSpPr>
          <p:spPr>
            <a:xfrm>
              <a:off x="1230689" y="2906926"/>
              <a:ext cx="535724" cy="923330"/>
            </a:xfrm>
            <a:prstGeom prst="rect">
              <a:avLst/>
            </a:prstGeom>
            <a:noFill/>
          </p:spPr>
          <p:txBody>
            <a:bodyPr wrap="none" rtlCol="0">
              <a:spAutoFit/>
            </a:bodyPr>
            <a:lstStyle/>
            <a:p>
              <a:r>
                <a:rPr lang="en-US" sz="5400" dirty="0">
                  <a:solidFill>
                    <a:srgbClr val="00A1C4"/>
                  </a:solidFill>
                </a:rPr>
                <a:t>3</a:t>
              </a:r>
            </a:p>
          </p:txBody>
        </p:sp>
        <p:sp>
          <p:nvSpPr>
            <p:cNvPr id="13" name="TextBox 12"/>
            <p:cNvSpPr txBox="1"/>
            <p:nvPr>
              <p:custDataLst>
                <p:tags r:id="rId5"/>
              </p:custDataLst>
            </p:nvPr>
          </p:nvSpPr>
          <p:spPr>
            <a:xfrm>
              <a:off x="885371" y="3768513"/>
              <a:ext cx="535724" cy="923330"/>
            </a:xfrm>
            <a:prstGeom prst="rect">
              <a:avLst/>
            </a:prstGeom>
            <a:noFill/>
          </p:spPr>
          <p:txBody>
            <a:bodyPr wrap="none" rtlCol="0">
              <a:spAutoFit/>
            </a:bodyPr>
            <a:lstStyle/>
            <a:p>
              <a:r>
                <a:rPr lang="en-US" sz="5400" dirty="0">
                  <a:solidFill>
                    <a:srgbClr val="00A1C4"/>
                  </a:solidFill>
                </a:rPr>
                <a:t>4</a:t>
              </a:r>
            </a:p>
          </p:txBody>
        </p:sp>
      </p:gr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45949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8" y="38945"/>
            <a:ext cx="9785023" cy="900079"/>
          </a:xfrm>
        </p:spPr>
        <p:txBody>
          <a:bodyPr>
            <a:normAutofit/>
          </a:bodyPr>
          <a:lstStyle/>
          <a:p>
            <a:pPr algn="ctr"/>
            <a:r>
              <a:rPr lang="en-US" sz="4000" b="1" dirty="0"/>
              <a:t>Event Report Tools</a:t>
            </a:r>
            <a:endParaRPr lang="en-US" sz="4000" b="1" baseline="30000" dirty="0"/>
          </a:p>
        </p:txBody>
      </p:sp>
      <p:sp>
        <p:nvSpPr>
          <p:cNvPr id="3" name="Content Placeholder 2"/>
          <p:cNvSpPr>
            <a:spLocks noGrp="1"/>
          </p:cNvSpPr>
          <p:nvPr>
            <p:ph idx="1"/>
          </p:nvPr>
        </p:nvSpPr>
        <p:spPr>
          <a:xfrm>
            <a:off x="476386" y="1717293"/>
            <a:ext cx="4613120" cy="5171513"/>
          </a:xfrm>
        </p:spPr>
        <p:txBody>
          <a:bodyPr>
            <a:normAutofit/>
          </a:bodyPr>
          <a:lstStyle/>
          <a:p>
            <a:pPr marL="0" indent="0">
              <a:buNone/>
            </a:pPr>
            <a:r>
              <a:rPr lang="en-US" sz="2800" dirty="0"/>
              <a:t>The event report tools have the following domains:</a:t>
            </a:r>
          </a:p>
          <a:p>
            <a:pPr lvl="1"/>
            <a:r>
              <a:rPr lang="en-US" sz="2400" dirty="0"/>
              <a:t>Demographics </a:t>
            </a:r>
          </a:p>
          <a:p>
            <a:pPr lvl="1"/>
            <a:r>
              <a:rPr lang="en-US" sz="2400" dirty="0"/>
              <a:t>CLABSI/CAUTI information</a:t>
            </a:r>
          </a:p>
          <a:p>
            <a:pPr lvl="1"/>
            <a:r>
              <a:rPr lang="en-US" sz="2400" dirty="0"/>
              <a:t>Catheter information</a:t>
            </a:r>
          </a:p>
          <a:p>
            <a:pPr lvl="1"/>
            <a:r>
              <a:rPr lang="en-US" sz="2400" dirty="0"/>
              <a:t>Catheter bundle practices</a:t>
            </a:r>
          </a:p>
          <a:p>
            <a:pPr lvl="1"/>
            <a:r>
              <a:rPr lang="en-US" sz="2400" dirty="0"/>
              <a:t>Other potential contributing factors for CLABSI/CAUTI</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14</a:t>
            </a:fld>
            <a:endParaRPr lang="en-US" dirty="0">
              <a:solidFill>
                <a:schemeClr val="tx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a:srcRect b="27256"/>
          <a:stretch/>
        </p:blipFill>
        <p:spPr>
          <a:xfrm>
            <a:off x="5089506" y="1717293"/>
            <a:ext cx="4668222" cy="4591211"/>
          </a:xfrm>
          <a:prstGeom prst="rect">
            <a:avLst/>
          </a:prstGeom>
        </p:spPr>
      </p:pic>
    </p:spTree>
    <p:extLst>
      <p:ext uri="{BB962C8B-B14F-4D97-AF65-F5344CB8AC3E}">
        <p14:creationId xmlns:p14="http://schemas.microsoft.com/office/powerpoint/2010/main" val="368975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08" y="128658"/>
            <a:ext cx="9709609" cy="710334"/>
          </a:xfrm>
        </p:spPr>
        <p:txBody>
          <a:bodyPr>
            <a:normAutofit/>
          </a:bodyPr>
          <a:lstStyle/>
          <a:p>
            <a:pPr algn="ctr"/>
            <a:r>
              <a:rPr lang="en-US" sz="4000" b="1" dirty="0"/>
              <a:t>Understand Why Defect Happened</a:t>
            </a:r>
          </a:p>
        </p:txBody>
      </p:sp>
      <p:sp>
        <p:nvSpPr>
          <p:cNvPr id="3" name="Content Placeholder 2"/>
          <p:cNvSpPr>
            <a:spLocks noGrp="1"/>
          </p:cNvSpPr>
          <p:nvPr>
            <p:ph idx="1"/>
          </p:nvPr>
        </p:nvSpPr>
        <p:spPr>
          <a:xfrm>
            <a:off x="691515" y="1404714"/>
            <a:ext cx="8675370" cy="4931516"/>
          </a:xfrm>
        </p:spPr>
        <p:txBody>
          <a:bodyPr>
            <a:normAutofit/>
          </a:bodyPr>
          <a:lstStyle/>
          <a:p>
            <a:r>
              <a:rPr lang="en-US" sz="2800" dirty="0"/>
              <a:t>Refer back to tools used and/or drawings/diagrams developed</a:t>
            </a:r>
          </a:p>
          <a:p>
            <a:r>
              <a:rPr lang="en-US" sz="2800" dirty="0"/>
              <a:t>Look for weaknesses in the process</a:t>
            </a:r>
          </a:p>
          <a:p>
            <a:pPr lvl="1">
              <a:buFont typeface="Courier New" panose="02070309020205020404" pitchFamily="49" charset="0"/>
              <a:buChar char="o"/>
            </a:pPr>
            <a:r>
              <a:rPr lang="en-US" sz="2400" dirty="0"/>
              <a:t>Are there redundant steps?</a:t>
            </a:r>
          </a:p>
          <a:p>
            <a:pPr lvl="1">
              <a:buFont typeface="Courier New" panose="02070309020205020404" pitchFamily="49" charset="0"/>
              <a:buChar char="o"/>
            </a:pPr>
            <a:r>
              <a:rPr lang="en-US" sz="2400" dirty="0"/>
              <a:t>Are there variables that make care inconsistent among providers?</a:t>
            </a:r>
          </a:p>
          <a:p>
            <a:pPr lvl="1">
              <a:buFont typeface="Courier New" panose="02070309020205020404" pitchFamily="49" charset="0"/>
              <a:buChar char="o"/>
            </a:pPr>
            <a:r>
              <a:rPr lang="en-US" sz="2400" dirty="0"/>
              <a:t>Are there breaches in compliance to best practices?</a:t>
            </a:r>
          </a:p>
          <a:p>
            <a:r>
              <a:rPr lang="en-US" sz="2800" dirty="0"/>
              <a:t>Evaluate the way your workspaces are designed</a:t>
            </a:r>
            <a:endParaRPr lang="en-US" sz="1920" dirty="0"/>
          </a:p>
          <a:p>
            <a:pPr lvl="1">
              <a:buFont typeface="Courier New" panose="02070309020205020404" pitchFamily="49" charset="0"/>
              <a:buChar char="o"/>
            </a:pPr>
            <a:r>
              <a:rPr lang="en-US" sz="2400" dirty="0"/>
              <a:t>Is the workflow reasonable?</a:t>
            </a:r>
          </a:p>
          <a:p>
            <a:pPr lvl="1">
              <a:buFont typeface="Courier New" panose="02070309020205020404" pitchFamily="49" charset="0"/>
              <a:buChar char="o"/>
            </a:pPr>
            <a:r>
              <a:rPr lang="en-US" sz="2400" dirty="0"/>
              <a:t>Is the workflow efficient?</a:t>
            </a:r>
            <a:endParaRPr lang="en-US" sz="2800" dirty="0"/>
          </a:p>
          <a:p>
            <a:r>
              <a:rPr lang="en-US" sz="2800" dirty="0"/>
              <a:t>Look for contributing system factors</a:t>
            </a:r>
            <a:endParaRPr lang="en-US" sz="1920"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241920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 y="-115419"/>
            <a:ext cx="9756742" cy="1192371"/>
          </a:xfrm>
        </p:spPr>
        <p:txBody>
          <a:bodyPr>
            <a:normAutofit/>
          </a:bodyPr>
          <a:lstStyle/>
          <a:p>
            <a:pPr algn="ctr"/>
            <a:r>
              <a:rPr lang="en-US" sz="3600" b="1" dirty="0"/>
              <a:t>Examples of Defects of Failures </a:t>
            </a:r>
            <a:br>
              <a:rPr lang="en-US" sz="3600" b="1" dirty="0"/>
            </a:br>
            <a:r>
              <a:rPr lang="en-US" sz="3600" b="1" dirty="0"/>
              <a:t>That Affect Patient Safety</a:t>
            </a:r>
            <a:r>
              <a:rPr lang="en-US" sz="3600" b="1" baseline="30000" dirty="0"/>
              <a:t>14-17</a:t>
            </a:r>
          </a:p>
        </p:txBody>
      </p:sp>
      <p:graphicFrame>
        <p:nvGraphicFramePr>
          <p:cNvPr id="10" name="Content Placeholder 5"/>
          <p:cNvGraphicFramePr>
            <a:graphicFrameLocks noGrp="1"/>
          </p:cNvGraphicFramePr>
          <p:nvPr>
            <p:ph idx="1"/>
            <p:custDataLst>
              <p:tags r:id="rId1"/>
            </p:custDataLst>
            <p:extLst>
              <p:ext uri="{D42A27DB-BD31-4B8C-83A1-F6EECF244321}">
                <p14:modId xmlns:p14="http://schemas.microsoft.com/office/powerpoint/2010/main" val="3261407944"/>
              </p:ext>
            </p:extLst>
          </p:nvPr>
        </p:nvGraphicFramePr>
        <p:xfrm>
          <a:off x="788363" y="1580888"/>
          <a:ext cx="8500528" cy="4994212"/>
        </p:xfrm>
        <a:graphic>
          <a:graphicData uri="http://schemas.openxmlformats.org/drawingml/2006/table">
            <a:tbl>
              <a:tblPr firstRow="1" bandRow="1">
                <a:tableStyleId>{5C22544A-7EE6-4342-B048-85BDC9FD1C3A}</a:tableStyleId>
              </a:tblPr>
              <a:tblGrid>
                <a:gridCol w="3865099">
                  <a:extLst>
                    <a:ext uri="{9D8B030D-6E8A-4147-A177-3AD203B41FA5}">
                      <a16:colId xmlns:a16="http://schemas.microsoft.com/office/drawing/2014/main" val="20000"/>
                    </a:ext>
                  </a:extLst>
                </a:gridCol>
                <a:gridCol w="4635429">
                  <a:extLst>
                    <a:ext uri="{9D8B030D-6E8A-4147-A177-3AD203B41FA5}">
                      <a16:colId xmlns:a16="http://schemas.microsoft.com/office/drawing/2014/main" val="20001"/>
                    </a:ext>
                  </a:extLst>
                </a:gridCol>
              </a:tblGrid>
              <a:tr h="898615">
                <a:tc>
                  <a:txBody>
                    <a:bodyPr/>
                    <a:lstStyle/>
                    <a:p>
                      <a:r>
                        <a:rPr lang="en-US" sz="2800" dirty="0">
                          <a:solidFill>
                            <a:schemeClr val="bg1"/>
                          </a:solidFill>
                        </a:rPr>
                        <a:t>Defect</a:t>
                      </a:r>
                    </a:p>
                  </a:txBody>
                  <a:tcPr/>
                </a:tc>
                <a:tc>
                  <a:txBody>
                    <a:bodyPr/>
                    <a:lstStyle/>
                    <a:p>
                      <a:r>
                        <a:rPr lang="en-US" sz="2800" dirty="0">
                          <a:solidFill>
                            <a:schemeClr val="bg1"/>
                          </a:solidFill>
                        </a:rPr>
                        <a:t>Intervention</a:t>
                      </a:r>
                    </a:p>
                  </a:txBody>
                  <a:tcPr/>
                </a:tc>
                <a:extLst>
                  <a:ext uri="{0D108BD9-81ED-4DB2-BD59-A6C34878D82A}">
                    <a16:rowId xmlns:a16="http://schemas.microsoft.com/office/drawing/2014/main" val="10000"/>
                  </a:ext>
                </a:extLst>
              </a:tr>
              <a:tr h="898615">
                <a:tc>
                  <a:txBody>
                    <a:bodyPr/>
                    <a:lstStyle/>
                    <a:p>
                      <a:r>
                        <a:rPr lang="en-US" sz="1800" dirty="0"/>
                        <a:t>Missing supplies on kit/cart</a:t>
                      </a:r>
                    </a:p>
                  </a:txBody>
                  <a:tcPr/>
                </a:tc>
                <a:tc>
                  <a:txBody>
                    <a:bodyPr/>
                    <a:lstStyle/>
                    <a:p>
                      <a:r>
                        <a:rPr lang="en-US" sz="1800" dirty="0"/>
                        <a:t>Checklist</a:t>
                      </a:r>
                      <a:r>
                        <a:rPr lang="en-US" sz="1800" baseline="0" dirty="0"/>
                        <a:t> developed for stocking cart; staff appointed to stock carts</a:t>
                      </a:r>
                      <a:endParaRPr lang="en-US" sz="1800" dirty="0"/>
                    </a:p>
                  </a:txBody>
                  <a:tcPr/>
                </a:tc>
                <a:extLst>
                  <a:ext uri="{0D108BD9-81ED-4DB2-BD59-A6C34878D82A}">
                    <a16:rowId xmlns:a16="http://schemas.microsoft.com/office/drawing/2014/main" val="48493463"/>
                  </a:ext>
                </a:extLst>
              </a:tr>
              <a:tr h="1433130">
                <a:tc>
                  <a:txBody>
                    <a:bodyPr/>
                    <a:lstStyle/>
                    <a:p>
                      <a:r>
                        <a:rPr lang="en-US" sz="1800" dirty="0">
                          <a:solidFill>
                            <a:schemeClr val="tx1"/>
                          </a:solidFill>
                        </a:rPr>
                        <a:t>Urinary catheter alternatives</a:t>
                      </a:r>
                      <a:r>
                        <a:rPr lang="en-US" sz="1800" baseline="0" dirty="0">
                          <a:solidFill>
                            <a:schemeClr val="tx1"/>
                          </a:solidFill>
                        </a:rPr>
                        <a:t> are limited and/or are of poor quality, so are not used</a:t>
                      </a:r>
                      <a:endParaRPr lang="en-US" sz="1800" dirty="0">
                        <a:solidFill>
                          <a:schemeClr val="tx1"/>
                        </a:solidFill>
                      </a:endParaRPr>
                    </a:p>
                  </a:txBody>
                  <a:tcPr/>
                </a:tc>
                <a:tc>
                  <a:txBody>
                    <a:bodyPr/>
                    <a:lstStyle/>
                    <a:p>
                      <a:r>
                        <a:rPr lang="en-US" sz="1800" dirty="0">
                          <a:solidFill>
                            <a:schemeClr val="tx1"/>
                          </a:solidFill>
                        </a:rPr>
                        <a:t>Evidence-based practices and equipment review done; ICU</a:t>
                      </a:r>
                      <a:r>
                        <a:rPr lang="en-US" sz="1800" baseline="0" dirty="0">
                          <a:solidFill>
                            <a:schemeClr val="tx1"/>
                          </a:solidFill>
                        </a:rPr>
                        <a:t> staff and M</a:t>
                      </a:r>
                      <a:r>
                        <a:rPr lang="en-US" sz="1800" dirty="0">
                          <a:solidFill>
                            <a:schemeClr val="tx1"/>
                          </a:solidFill>
                        </a:rPr>
                        <a:t>aterials Management engaged to coordinate trials</a:t>
                      </a:r>
                      <a:r>
                        <a:rPr lang="en-US" sz="1800" baseline="0" dirty="0">
                          <a:solidFill>
                            <a:schemeClr val="tx1"/>
                          </a:solidFill>
                        </a:rPr>
                        <a:t> for select alternatives.</a:t>
                      </a:r>
                      <a:endParaRPr lang="en-US" sz="1800" dirty="0">
                        <a:solidFill>
                          <a:schemeClr val="tx1"/>
                        </a:solidFill>
                      </a:endParaRPr>
                    </a:p>
                  </a:txBody>
                  <a:tcPr/>
                </a:tc>
                <a:extLst>
                  <a:ext uri="{0D108BD9-81ED-4DB2-BD59-A6C34878D82A}">
                    <a16:rowId xmlns:a16="http://schemas.microsoft.com/office/drawing/2014/main" val="3450562139"/>
                  </a:ext>
                </a:extLst>
              </a:tr>
              <a:tr h="1763852">
                <a:tc>
                  <a:txBody>
                    <a:bodyPr/>
                    <a:lstStyle/>
                    <a:p>
                      <a:r>
                        <a:rPr lang="en-US" sz="1800" dirty="0">
                          <a:solidFill>
                            <a:schemeClr val="tx1"/>
                          </a:solidFill>
                        </a:rPr>
                        <a:t>Short-term</a:t>
                      </a:r>
                      <a:r>
                        <a:rPr lang="en-US" sz="1800" baseline="0" dirty="0">
                          <a:solidFill>
                            <a:schemeClr val="tx1"/>
                          </a:solidFill>
                        </a:rPr>
                        <a:t> c</a:t>
                      </a:r>
                      <a:r>
                        <a:rPr lang="en-US" sz="1800" dirty="0">
                          <a:solidFill>
                            <a:schemeClr val="tx1"/>
                          </a:solidFill>
                        </a:rPr>
                        <a:t>entral</a:t>
                      </a:r>
                      <a:r>
                        <a:rPr lang="en-US" sz="1800" baseline="0" dirty="0">
                          <a:solidFill>
                            <a:schemeClr val="tx1"/>
                          </a:solidFill>
                        </a:rPr>
                        <a:t> venous catheter dressing changed daily, despite site being clean, dry, and intact</a:t>
                      </a:r>
                      <a:endParaRPr lang="en-US" sz="1800" dirty="0">
                        <a:solidFill>
                          <a:schemeClr val="tx1"/>
                        </a:solidFill>
                      </a:endParaRPr>
                    </a:p>
                  </a:txBody>
                  <a:tcPr/>
                </a:tc>
                <a:tc>
                  <a:txBody>
                    <a:bodyPr/>
                    <a:lstStyle/>
                    <a:p>
                      <a:r>
                        <a:rPr lang="en-US" sz="1800" dirty="0">
                          <a:solidFill>
                            <a:schemeClr val="tx1"/>
                          </a:solidFill>
                        </a:rPr>
                        <a:t>Daily</a:t>
                      </a:r>
                      <a:r>
                        <a:rPr lang="en-US" sz="1800" baseline="0" dirty="0">
                          <a:solidFill>
                            <a:schemeClr val="tx1"/>
                          </a:solidFill>
                        </a:rPr>
                        <a:t> central line m</a:t>
                      </a:r>
                      <a:r>
                        <a:rPr lang="en-US" sz="1800" dirty="0">
                          <a:solidFill>
                            <a:schemeClr val="tx1"/>
                          </a:solidFill>
                        </a:rPr>
                        <a:t>aintenance</a:t>
                      </a:r>
                      <a:r>
                        <a:rPr lang="en-US" sz="1800" baseline="0" dirty="0">
                          <a:solidFill>
                            <a:schemeClr val="tx1"/>
                          </a:solidFill>
                        </a:rPr>
                        <a:t> bundle checklist to assess dressing and documentation of date changed or change due date for gauze and transparent dressings</a:t>
                      </a:r>
                      <a:endParaRPr lang="en-US" sz="1800" dirty="0">
                        <a:solidFill>
                          <a:schemeClr val="tx1"/>
                        </a:solidFill>
                      </a:endParaRPr>
                    </a:p>
                  </a:txBody>
                  <a:tcPr/>
                </a:tc>
                <a:extLst>
                  <a:ext uri="{0D108BD9-81ED-4DB2-BD59-A6C34878D82A}">
                    <a16:rowId xmlns:a16="http://schemas.microsoft.com/office/drawing/2014/main" val="1966492128"/>
                  </a:ext>
                </a:extLst>
              </a:tr>
            </a:tbl>
          </a:graphicData>
        </a:graphic>
      </p:graphicFrame>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245004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2" y="93299"/>
            <a:ext cx="9775596" cy="791978"/>
          </a:xfrm>
        </p:spPr>
        <p:txBody>
          <a:bodyPr>
            <a:normAutofit/>
          </a:bodyPr>
          <a:lstStyle/>
          <a:p>
            <a:pPr algn="ctr"/>
            <a:r>
              <a:rPr lang="en-US" sz="4000" b="1" dirty="0"/>
              <a:t>Build Resiliency Into Interventions</a:t>
            </a:r>
            <a:r>
              <a:rPr lang="en-US" sz="4000" b="1" baseline="30000" dirty="0"/>
              <a:t>18</a:t>
            </a:r>
          </a:p>
        </p:txBody>
      </p:sp>
      <p:graphicFrame>
        <p:nvGraphicFramePr>
          <p:cNvPr id="9" name="Content Placeholder 6" descr="Forcing functions and constraints, Automation and computerization, Standardization and protocols, Checklist and independent check systems, Rules and policies, Education and information, Vague warning (e.g., &quot;Be more careful&quot;)"/>
          <p:cNvGraphicFramePr>
            <a:graphicFrameLocks noGrp="1"/>
          </p:cNvGraphicFramePr>
          <p:nvPr>
            <p:ph idx="1"/>
            <p:custDataLst>
              <p:tags r:id="rId1"/>
            </p:custDataLst>
            <p:extLst>
              <p:ext uri="{D42A27DB-BD31-4B8C-83A1-F6EECF244321}">
                <p14:modId xmlns:p14="http://schemas.microsoft.com/office/powerpoint/2010/main" val="3472515721"/>
              </p:ext>
            </p:extLst>
          </p:nvPr>
        </p:nvGraphicFramePr>
        <p:xfrm>
          <a:off x="691515" y="2072217"/>
          <a:ext cx="494919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Left Brace 10">
            <a:extLst>
              <a:ext uri="{C183D7F6-B498-43B3-948B-1728B52AA6E4}">
                <adec:decorative xmlns:adec="http://schemas.microsoft.com/office/drawing/2017/decorative" val="1"/>
              </a:ext>
            </a:extLst>
          </p:cNvPr>
          <p:cNvSpPr/>
          <p:nvPr>
            <p:custDataLst>
              <p:tags r:id="rId2"/>
            </p:custDataLst>
          </p:nvPr>
        </p:nvSpPr>
        <p:spPr>
          <a:xfrm rot="10800000">
            <a:off x="5640705" y="2017203"/>
            <a:ext cx="694267" cy="473290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rapezoid 9" descr="Strength of Intervention from strongest to weakest"/>
          <p:cNvSpPr/>
          <p:nvPr>
            <p:custDataLst>
              <p:tags r:id="rId3"/>
            </p:custDataLst>
          </p:nvPr>
        </p:nvSpPr>
        <p:spPr>
          <a:xfrm rot="10800000">
            <a:off x="6334971" y="2072217"/>
            <a:ext cx="2533226" cy="4572000"/>
          </a:xfrm>
          <a:prstGeom prst="trapezoid">
            <a:avLst/>
          </a:prstGeom>
          <a:gradFill flip="none" rotWithShape="1">
            <a:gsLst>
              <a:gs pos="0">
                <a:schemeClr val="accent4">
                  <a:lumMod val="75000"/>
                </a:schemeClr>
              </a:gs>
              <a:gs pos="25000">
                <a:schemeClr val="accent4">
                  <a:lumMod val="60000"/>
                  <a:lumOff val="40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C183D7F6-B498-43B3-948B-1728B52AA6E4}">
                <adec:decorative xmlns:adec="http://schemas.microsoft.com/office/drawing/2017/decorative" val="1"/>
              </a:ext>
            </a:extLst>
          </p:cNvPr>
          <p:cNvSpPr txBox="1"/>
          <p:nvPr>
            <p:custDataLst>
              <p:tags r:id="rId4"/>
            </p:custDataLst>
          </p:nvPr>
        </p:nvSpPr>
        <p:spPr>
          <a:xfrm>
            <a:off x="6831117" y="2520993"/>
            <a:ext cx="1540933" cy="3323987"/>
          </a:xfrm>
          <a:prstGeom prst="rect">
            <a:avLst/>
          </a:prstGeom>
          <a:noFill/>
        </p:spPr>
        <p:txBody>
          <a:bodyPr wrap="square" rtlCol="0">
            <a:spAutoFit/>
          </a:bodyPr>
          <a:lstStyle/>
          <a:p>
            <a:pPr algn="ctr">
              <a:spcAft>
                <a:spcPts val="7800"/>
              </a:spcAft>
            </a:pPr>
            <a:r>
              <a:rPr lang="en-US" sz="2400" b="1" dirty="0"/>
              <a:t>Strongest</a:t>
            </a:r>
          </a:p>
          <a:p>
            <a:pPr algn="ctr">
              <a:spcAft>
                <a:spcPts val="7800"/>
              </a:spcAft>
            </a:pPr>
            <a:r>
              <a:rPr lang="en-US" sz="1600" dirty="0"/>
              <a:t>STRENGTH OF INTERVENTION</a:t>
            </a:r>
          </a:p>
          <a:p>
            <a:pPr algn="ctr">
              <a:spcAft>
                <a:spcPts val="7800"/>
              </a:spcAft>
            </a:pPr>
            <a:r>
              <a:rPr lang="en-US" sz="2400" b="1" dirty="0"/>
              <a:t>Weakest</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188766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40" y="168713"/>
            <a:ext cx="9737888" cy="679699"/>
          </a:xfrm>
        </p:spPr>
        <p:txBody>
          <a:bodyPr>
            <a:normAutofit/>
          </a:bodyPr>
          <a:lstStyle/>
          <a:p>
            <a:pPr algn="ctr"/>
            <a:r>
              <a:rPr lang="en-US" sz="4000" b="1" dirty="0"/>
              <a:t>Discussion Questions</a:t>
            </a:r>
          </a:p>
        </p:txBody>
      </p:sp>
      <p:sp>
        <p:nvSpPr>
          <p:cNvPr id="8" name="Content Placeholder 9"/>
          <p:cNvSpPr txBox="1">
            <a:spLocks/>
          </p:cNvSpPr>
          <p:nvPr/>
        </p:nvSpPr>
        <p:spPr>
          <a:xfrm>
            <a:off x="730248" y="1623601"/>
            <a:ext cx="7886700" cy="5052251"/>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dirty="0"/>
              <a:t>What is the most common barrier to your CUSP team’s engagement? </a:t>
            </a:r>
          </a:p>
          <a:p>
            <a:r>
              <a:rPr lang="en-US" sz="2800" dirty="0"/>
              <a:t>Where are the opportunities in your ICU to get new ideas and increase engagement? </a:t>
            </a:r>
          </a:p>
          <a:p>
            <a:r>
              <a:rPr lang="en-US" sz="2800" dirty="0"/>
              <a:t>How have you engaged your team in learn from defects process?</a:t>
            </a:r>
          </a:p>
          <a:p>
            <a:pPr lvl="1"/>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409394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3" y="119523"/>
            <a:ext cx="9737888" cy="751153"/>
          </a:xfrm>
        </p:spPr>
        <p:txBody>
          <a:bodyPr>
            <a:normAutofit/>
          </a:bodyPr>
          <a:lstStyle/>
          <a:p>
            <a:pPr algn="ctr"/>
            <a:r>
              <a:rPr lang="en-US" sz="4000" b="1" dirty="0"/>
              <a:t>Tools and Resources</a:t>
            </a:r>
            <a:r>
              <a:rPr lang="en-US" sz="4000" b="1" baseline="30000" dirty="0"/>
              <a:t>19-23</a:t>
            </a:r>
            <a:endParaRPr lang="en-US" sz="4000" b="1" dirty="0"/>
          </a:p>
        </p:txBody>
      </p:sp>
      <p:sp>
        <p:nvSpPr>
          <p:cNvPr id="7" name="Content Placeholder 2"/>
          <p:cNvSpPr txBox="1">
            <a:spLocks/>
          </p:cNvSpPr>
          <p:nvPr>
            <p:custDataLst>
              <p:tags r:id="rId1"/>
            </p:custDataLst>
          </p:nvPr>
        </p:nvSpPr>
        <p:spPr>
          <a:xfrm>
            <a:off x="670633" y="1414338"/>
            <a:ext cx="8384049" cy="5243110"/>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dirty="0"/>
              <a:t>AHRQ CUSP Tools</a:t>
            </a:r>
          </a:p>
          <a:p>
            <a:pPr lvl="1">
              <a:buFont typeface="Courier New" panose="02070309020205020404" pitchFamily="49" charset="0"/>
              <a:buChar char="o"/>
            </a:pPr>
            <a:r>
              <a:rPr lang="en-US" sz="2400" dirty="0">
                <a:hlinkClick r:id="rId3"/>
              </a:rPr>
              <a:t>CUSP Culture Checkup Tool</a:t>
            </a:r>
            <a:endParaRPr lang="en-US" sz="2400" dirty="0"/>
          </a:p>
          <a:p>
            <a:pPr lvl="1">
              <a:buFont typeface="Courier New" panose="02070309020205020404" pitchFamily="49" charset="0"/>
              <a:buChar char="o"/>
            </a:pPr>
            <a:r>
              <a:rPr lang="en-US" sz="2400" dirty="0"/>
              <a:t>Videos</a:t>
            </a:r>
          </a:p>
          <a:p>
            <a:pPr lvl="2">
              <a:buFont typeface="Wingdings" panose="05000000000000000000" pitchFamily="2" charset="2"/>
              <a:buChar char="§"/>
            </a:pPr>
            <a:r>
              <a:rPr lang="en-US" sz="2000" dirty="0">
                <a:hlinkClick r:id="rId4"/>
              </a:rPr>
              <a:t>Understand the Science of Safety module </a:t>
            </a:r>
            <a:endParaRPr lang="en-US" sz="2000" dirty="0"/>
          </a:p>
          <a:p>
            <a:pPr lvl="2">
              <a:buFont typeface="Wingdings" panose="05000000000000000000" pitchFamily="2" charset="2"/>
              <a:buChar char="§"/>
            </a:pPr>
            <a:r>
              <a:rPr lang="en-US" sz="2000" dirty="0">
                <a:hlinkClick r:id="rId5"/>
              </a:rPr>
              <a:t>The 4 E’s</a:t>
            </a:r>
            <a:endParaRPr lang="en-US" sz="2000" dirty="0"/>
          </a:p>
          <a:p>
            <a:pPr lvl="2">
              <a:buFont typeface="Wingdings" panose="05000000000000000000" pitchFamily="2" charset="2"/>
              <a:buChar char="§"/>
            </a:pPr>
            <a:r>
              <a:rPr lang="en-US" sz="2000" dirty="0">
                <a:hlinkClick r:id="rId6"/>
              </a:rPr>
              <a:t>Psychological Safety</a:t>
            </a:r>
            <a:endParaRPr lang="en-US" sz="2000" dirty="0"/>
          </a:p>
          <a:p>
            <a:pPr lvl="2">
              <a:buFont typeface="Wingdings" panose="05000000000000000000" pitchFamily="2" charset="2"/>
              <a:buChar char="§"/>
            </a:pPr>
            <a:r>
              <a:rPr lang="en-US" sz="2000" dirty="0">
                <a:hlinkClick r:id="rId7"/>
              </a:rPr>
              <a:t>Learn From Defects</a:t>
            </a:r>
            <a:endParaRPr lang="en-US" sz="2000" dirty="0"/>
          </a:p>
          <a:p>
            <a:r>
              <a:rPr lang="en-US" sz="2400" dirty="0"/>
              <a:t>AHRQ ICU Safety Program Toolkit </a:t>
            </a:r>
          </a:p>
          <a:p>
            <a:pPr lvl="1">
              <a:buFont typeface="Courier New" panose="02070309020205020404" pitchFamily="49" charset="0"/>
              <a:buChar char="o"/>
            </a:pPr>
            <a:r>
              <a:rPr lang="en-US" sz="2000" dirty="0"/>
              <a:t>Video – </a:t>
            </a:r>
            <a:r>
              <a:rPr lang="en-US" sz="2000" dirty="0">
                <a:hlinkClick r:id="rId8"/>
              </a:rPr>
              <a:t>Having Difficult Conversations About Preventing Infections in the ICU</a:t>
            </a:r>
            <a:endParaRPr lang="en-US" sz="2000" dirty="0"/>
          </a:p>
          <a:p>
            <a:pPr lvl="1">
              <a:buFont typeface="Courier New" panose="02070309020205020404" pitchFamily="49" charset="0"/>
              <a:buChar char="o"/>
            </a:pPr>
            <a:r>
              <a:rPr lang="en-US" sz="2000" dirty="0"/>
              <a:t>Video – </a:t>
            </a:r>
            <a:r>
              <a:rPr lang="en-US" sz="2000" dirty="0">
                <a:hlinkClick r:id="rId9"/>
              </a:rPr>
              <a:t>Creating Team Buy-In To Work Toward Zero Preventable Infections in ICUs</a:t>
            </a:r>
            <a:endParaRPr lang="en-US" sz="2000" dirty="0"/>
          </a:p>
          <a:p>
            <a:r>
              <a:rPr lang="en-US" sz="2400" dirty="0">
                <a:hlinkClick r:id="rId10"/>
              </a:rPr>
              <a:t>CLABSI</a:t>
            </a:r>
            <a:r>
              <a:rPr lang="en-US" sz="2400" dirty="0"/>
              <a:t> and </a:t>
            </a:r>
            <a:r>
              <a:rPr lang="en-US" sz="2400" dirty="0">
                <a:hlinkClick r:id="rId11"/>
              </a:rPr>
              <a:t>CAUTI</a:t>
            </a:r>
            <a:r>
              <a:rPr lang="en-US" sz="2400" dirty="0"/>
              <a:t> Event Report Tools</a:t>
            </a:r>
          </a:p>
          <a:p>
            <a:r>
              <a:rPr lang="en-US" sz="2400" dirty="0"/>
              <a:t>Why I Care Template</a:t>
            </a:r>
          </a:p>
          <a:p>
            <a:pPr lvl="2"/>
            <a:endParaRPr lang="en-US" sz="1600" dirty="0">
              <a:hlinkClick r:id="rId12"/>
            </a:endParaRP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167578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ACFC-F2E4-9A45-A184-28B6F0EAAA5C}"/>
              </a:ext>
            </a:extLst>
          </p:cNvPr>
          <p:cNvSpPr>
            <a:spLocks noGrp="1"/>
          </p:cNvSpPr>
          <p:nvPr>
            <p:ph type="title"/>
          </p:nvPr>
        </p:nvSpPr>
        <p:spPr>
          <a:xfrm>
            <a:off x="691515" y="244128"/>
            <a:ext cx="8675370" cy="538297"/>
          </a:xfrm>
        </p:spPr>
        <p:txBody>
          <a:bodyPr>
            <a:normAutofit fontScale="90000"/>
          </a:bodyPr>
          <a:lstStyle/>
          <a:p>
            <a:pPr algn="ctr"/>
            <a:r>
              <a:rPr lang="en-US" sz="4000" b="1" dirty="0"/>
              <a:t>Objectives</a:t>
            </a:r>
          </a:p>
        </p:txBody>
      </p:sp>
      <p:sp>
        <p:nvSpPr>
          <p:cNvPr id="3" name="Content Placeholder 2">
            <a:extLst>
              <a:ext uri="{FF2B5EF4-FFF2-40B4-BE49-F238E27FC236}">
                <a16:creationId xmlns:a16="http://schemas.microsoft.com/office/drawing/2014/main" id="{E357761E-4F70-8941-BC46-22769487D7BE}"/>
              </a:ext>
            </a:extLst>
          </p:cNvPr>
          <p:cNvSpPr>
            <a:spLocks noGrp="1"/>
          </p:cNvSpPr>
          <p:nvPr>
            <p:ph idx="1"/>
          </p:nvPr>
        </p:nvSpPr>
        <p:spPr>
          <a:xfrm>
            <a:off x="670633" y="1419160"/>
            <a:ext cx="9033204" cy="4931516"/>
          </a:xfrm>
        </p:spPr>
        <p:txBody>
          <a:bodyPr/>
          <a:lstStyle/>
          <a:p>
            <a:pPr fontAlgn="base"/>
            <a:r>
              <a:rPr lang="en-US" sz="2800" dirty="0"/>
              <a:t>Define key aspects of safety culture and why it is important</a:t>
            </a:r>
          </a:p>
          <a:p>
            <a:pPr fontAlgn="base"/>
            <a:r>
              <a:rPr lang="en-US" sz="2800" dirty="0"/>
              <a:t>Recall two strategies to obtain staff feedback to improve patient safety culture and engage the team</a:t>
            </a:r>
          </a:p>
          <a:p>
            <a:pPr fontAlgn="base"/>
            <a:r>
              <a:rPr lang="en-US" sz="2800" dirty="0"/>
              <a:t>Identify the three principles of safe design for systems​ </a:t>
            </a:r>
          </a:p>
          <a:p>
            <a:pPr fontAlgn="base"/>
            <a:r>
              <a:rPr lang="en-US" sz="2800" dirty="0"/>
              <a:t>Describe how to identify defects from process monitoring</a:t>
            </a:r>
            <a:endParaRPr lang="en-US" sz="2800" dirty="0">
              <a:cs typeface="Calibri"/>
            </a:endParaRPr>
          </a:p>
          <a:p>
            <a:pPr marL="0" indent="0">
              <a:buNone/>
            </a:pPr>
            <a:endParaRPr lang="en-US" dirty="0"/>
          </a:p>
        </p:txBody>
      </p:sp>
      <p:sp>
        <p:nvSpPr>
          <p:cNvPr id="8"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7"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38768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46" y="-42638"/>
            <a:ext cx="9615037" cy="1065306"/>
          </a:xfrm>
        </p:spPr>
        <p:txBody>
          <a:bodyPr>
            <a:normAutofit/>
          </a:bodyPr>
          <a:lstStyle/>
          <a:p>
            <a:pPr algn="ctr"/>
            <a:r>
              <a:rPr lang="en-US" sz="4000" b="1" dirty="0"/>
              <a:t>References</a:t>
            </a:r>
          </a:p>
        </p:txBody>
      </p:sp>
      <p:sp>
        <p:nvSpPr>
          <p:cNvPr id="8" name="Content Placeholder 2"/>
          <p:cNvSpPr>
            <a:spLocks noGrp="1"/>
          </p:cNvSpPr>
          <p:nvPr>
            <p:ph idx="1"/>
            <p:custDataLst>
              <p:tags r:id="rId1"/>
            </p:custDataLst>
          </p:nvPr>
        </p:nvSpPr>
        <p:spPr>
          <a:xfrm>
            <a:off x="226547" y="937826"/>
            <a:ext cx="9530195" cy="6256181"/>
          </a:xfrm>
        </p:spPr>
        <p:txBody>
          <a:bodyPr>
            <a:noAutofit/>
          </a:bodyPr>
          <a:lstStyle/>
          <a:p>
            <a:pPr marL="216694" indent="-216694">
              <a:spcBef>
                <a:spcPts val="225"/>
              </a:spcBef>
              <a:buFont typeface="+mj-lt"/>
              <a:buAutoNum type="arabicPeriod"/>
            </a:pPr>
            <a:r>
              <a:rPr lang="en-US" sz="1400" dirty="0"/>
              <a:t> Vincent C, Taylor-Adams S, Stanhope N. Framework for analyzing risk and safety in clinical medicine. BMJ. 1998 Apr 11;316(7138):1154-7. PMID: 9552960.</a:t>
            </a:r>
          </a:p>
          <a:p>
            <a:pPr marL="216694" indent="-216694">
              <a:spcBef>
                <a:spcPts val="225"/>
              </a:spcBef>
              <a:buFont typeface="+mj-lt"/>
              <a:buAutoNum type="arabicPeriod"/>
            </a:pPr>
            <a:r>
              <a:rPr lang="en-US" sz="1400" dirty="0"/>
              <a:t> Pronovost PJ, </a:t>
            </a:r>
            <a:r>
              <a:rPr lang="en-US" sz="1400" dirty="0" err="1"/>
              <a:t>Holzmueller</a:t>
            </a:r>
            <a:r>
              <a:rPr lang="en-US" sz="1400" dirty="0"/>
              <a:t> CG, Martinez E, et al. A practical tool to learn from defects in patient care. </a:t>
            </a:r>
            <a:r>
              <a:rPr lang="en-US" sz="1400" dirty="0" err="1"/>
              <a:t>Jt</a:t>
            </a:r>
            <a:r>
              <a:rPr lang="en-US" sz="1400" dirty="0"/>
              <a:t> </a:t>
            </a:r>
            <a:r>
              <a:rPr lang="en-US" sz="1400" dirty="0" err="1"/>
              <a:t>Comm</a:t>
            </a:r>
            <a:r>
              <a:rPr lang="en-US" sz="1400" dirty="0"/>
              <a:t> J </a:t>
            </a:r>
            <a:r>
              <a:rPr lang="en-US" sz="1400" dirty="0" err="1"/>
              <a:t>Qual</a:t>
            </a:r>
            <a:r>
              <a:rPr lang="en-US" sz="1400" dirty="0"/>
              <a:t> Patient </a:t>
            </a:r>
            <a:r>
              <a:rPr lang="en-US" sz="1400" dirty="0" err="1"/>
              <a:t>Saf</a:t>
            </a:r>
            <a:r>
              <a:rPr lang="en-US" sz="1400" dirty="0"/>
              <a:t>. 2006 Feb;32(2):102-8. PMID: 16568924.</a:t>
            </a:r>
          </a:p>
          <a:p>
            <a:pPr marL="216694" indent="-216694">
              <a:spcBef>
                <a:spcPts val="225"/>
              </a:spcBef>
              <a:buFont typeface="+mj-lt"/>
              <a:buAutoNum type="arabicPeriod"/>
            </a:pPr>
            <a:r>
              <a:rPr lang="en-US" sz="1400" dirty="0"/>
              <a:t> Agency for Healthcare Research and Quality. Learn From Defects in Care of Mechanically Ventilated Patients: Slide Presentation. </a:t>
            </a:r>
            <a:r>
              <a:rPr lang="en-US" sz="1400" dirty="0">
                <a:hlinkClick r:id="rId3"/>
              </a:rPr>
              <a:t>http://www.ahrq.gov/professionals/quality-patient-safety/hais/tools/mvp/modules/cusp/learn-from-defects-slides.html</a:t>
            </a:r>
            <a:r>
              <a:rPr lang="en-US" sz="1400" dirty="0"/>
              <a:t> Accessed on July 18, 2021.</a:t>
            </a:r>
          </a:p>
          <a:p>
            <a:pPr marL="216694" indent="-216694">
              <a:spcBef>
                <a:spcPts val="225"/>
              </a:spcBef>
              <a:buFont typeface="+mj-lt"/>
              <a:buAutoNum type="arabicPeriod"/>
            </a:pPr>
            <a:r>
              <a:rPr lang="en-US" sz="1400" dirty="0"/>
              <a:t> Agency for Healthcare Research and Quality. Assess Patient Safety Culture Using the Hospital Survey on Patient Safety: Slide Presentation. </a:t>
            </a:r>
            <a:r>
              <a:rPr lang="en-US" sz="1400" dirty="0">
                <a:hlinkClick r:id="rId4"/>
              </a:rPr>
              <a:t>http://www.ahrq.gov/professionals/quality-patient-safety/hais/tools/mvp/modules/cusp/assess-psc-hsop-slides.html</a:t>
            </a:r>
            <a:r>
              <a:rPr lang="en-US" sz="1400" dirty="0"/>
              <a:t>. Accessed on July 18, 2021.</a:t>
            </a:r>
          </a:p>
          <a:p>
            <a:pPr marL="216694" indent="-216694">
              <a:spcBef>
                <a:spcPts val="225"/>
              </a:spcBef>
              <a:buFont typeface="+mj-lt"/>
              <a:buAutoNum type="arabicPeriod"/>
            </a:pPr>
            <a:r>
              <a:rPr lang="en-US" sz="1400" dirty="0"/>
              <a:t> Agency for Healthcare Research and Quality. Assemble the Team. </a:t>
            </a:r>
            <a:r>
              <a:rPr lang="en-US" sz="1400" dirty="0">
                <a:hlinkClick r:id="rId5"/>
              </a:rPr>
              <a:t>http://www.ahrq.gov/professionals/education/curriculum-tools/cusptoolkit/modules/assemble/index.html</a:t>
            </a:r>
            <a:r>
              <a:rPr lang="en-US" sz="1400" dirty="0"/>
              <a:t>. Accessed on July 18, 2021.</a:t>
            </a:r>
          </a:p>
          <a:p>
            <a:pPr marL="216694" indent="-216694">
              <a:spcBef>
                <a:spcPts val="225"/>
              </a:spcBef>
              <a:buFont typeface="+mj-lt"/>
              <a:buAutoNum type="arabicPeriod"/>
            </a:pPr>
            <a:r>
              <a:rPr lang="en-US" sz="1400" dirty="0"/>
              <a:t> </a:t>
            </a:r>
            <a:r>
              <a:rPr lang="en-US" sz="1400" dirty="0" err="1"/>
              <a:t>Vifladt</a:t>
            </a:r>
            <a:r>
              <a:rPr lang="en-US" sz="1400" dirty="0"/>
              <a:t> A, Simonsen BO, </a:t>
            </a:r>
            <a:r>
              <a:rPr lang="en-US" sz="1400" dirty="0" err="1"/>
              <a:t>Lydersen</a:t>
            </a:r>
            <a:r>
              <a:rPr lang="en-US" sz="1400" dirty="0"/>
              <a:t> S. The association between patient safety culture and burnout and sense of coherence: A cross-sectional study in restructured and not restructured intensive care units. Intensive </a:t>
            </a:r>
            <a:r>
              <a:rPr lang="en-US" sz="1400" dirty="0" err="1"/>
              <a:t>Crit</a:t>
            </a:r>
            <a:r>
              <a:rPr lang="en-US" sz="1400" dirty="0"/>
              <a:t> Care </a:t>
            </a:r>
            <a:r>
              <a:rPr lang="en-US" sz="1400" dirty="0" err="1"/>
              <a:t>Nurs</a:t>
            </a:r>
            <a:r>
              <a:rPr lang="en-US" sz="1400" dirty="0"/>
              <a:t>. 2016 Oct;36:26-34. PMID: 27212614.</a:t>
            </a:r>
          </a:p>
          <a:p>
            <a:pPr marL="216694" indent="-216694">
              <a:spcBef>
                <a:spcPts val="225"/>
              </a:spcBef>
              <a:buFont typeface="+mj-lt"/>
              <a:buAutoNum type="arabicPeriod"/>
            </a:pPr>
            <a:r>
              <a:rPr lang="en-US" sz="1400" dirty="0"/>
              <a:t> Agency for Healthcare Research and Quality. Pocket Guide: </a:t>
            </a:r>
            <a:r>
              <a:rPr lang="en-US" sz="1400" dirty="0" err="1"/>
              <a:t>TeamSTEPPS</a:t>
            </a:r>
            <a:r>
              <a:rPr lang="en-US" sz="1400" dirty="0"/>
              <a:t>. </a:t>
            </a:r>
            <a:r>
              <a:rPr lang="en-US" sz="1400" dirty="0">
                <a:hlinkClick r:id="rId6"/>
              </a:rPr>
              <a:t>http://www.ahrq.gov/teamstepps/instructor/essentials/pocketguide.html</a:t>
            </a:r>
            <a:r>
              <a:rPr lang="en-US" sz="1400" dirty="0"/>
              <a:t>. Accessed on July 18, 2021.</a:t>
            </a:r>
          </a:p>
          <a:p>
            <a:pPr marL="216694" indent="-216694">
              <a:spcBef>
                <a:spcPts val="225"/>
              </a:spcBef>
              <a:buFont typeface="+mj-lt"/>
              <a:buAutoNum type="arabicPeriod"/>
            </a:pPr>
            <a:r>
              <a:rPr lang="en-US" sz="1400" dirty="0">
                <a:cs typeface="Calibri"/>
              </a:rPr>
              <a:t> Vincent C, Taylor-Adams S, Stanhope N. Framework for analyzing risk and safety in clinical medicine. BMJ. 1998 Apr 11;316(7138):1154-7. PMID: 9552960.</a:t>
            </a:r>
          </a:p>
          <a:p>
            <a:pPr marL="216694" indent="-216694">
              <a:spcBef>
                <a:spcPts val="225"/>
              </a:spcBef>
              <a:buFont typeface="+mj-lt"/>
              <a:buAutoNum type="arabicPeriod"/>
            </a:pPr>
            <a:r>
              <a:rPr lang="en-US" sz="1400" dirty="0"/>
              <a:t> Agency for Healthcare Research and Quality. Staff Safety Assessment. </a:t>
            </a:r>
            <a:r>
              <a:rPr lang="en-US" sz="1400" dirty="0">
                <a:hlinkClick r:id="rId7"/>
              </a:rPr>
              <a:t>http://www.ahrq.gov/professionals/education/curriculum-tools/cusptoolkit/toolkit/staffsafetyassess.html</a:t>
            </a:r>
            <a:r>
              <a:rPr lang="en-US" sz="1400" dirty="0"/>
              <a:t>. Accessed on July 18, 2021.</a:t>
            </a:r>
          </a:p>
          <a:p>
            <a:pPr marL="216694" indent="-216694">
              <a:spcBef>
                <a:spcPts val="225"/>
              </a:spcBef>
              <a:buFont typeface="+mj-lt"/>
              <a:buAutoNum type="arabicPeriod"/>
            </a:pPr>
            <a:r>
              <a:rPr lang="en-US" sz="1400" dirty="0"/>
              <a:t> </a:t>
            </a:r>
            <a:r>
              <a:rPr lang="en-US" sz="1400" dirty="0" err="1"/>
              <a:t>Lipmanowicz</a:t>
            </a:r>
            <a:r>
              <a:rPr lang="en-US" sz="1400" dirty="0"/>
              <a:t> H, McCandless K</a:t>
            </a:r>
            <a:r>
              <a:rPr lang="en-US" sz="1400" i="1" dirty="0"/>
              <a:t>. </a:t>
            </a:r>
            <a:r>
              <a:rPr lang="en-US" sz="1400" dirty="0"/>
              <a:t>The Surprising Power of Liberating Structures: Simple Rules to Unleash A Culture of Innovation.</a:t>
            </a:r>
            <a:r>
              <a:rPr lang="en-US" sz="1400" i="1" dirty="0"/>
              <a:t> </a:t>
            </a:r>
            <a:r>
              <a:rPr lang="en-US" sz="1400" dirty="0"/>
              <a:t>Liberating Structures Press, Seattle, WA; 2014.</a:t>
            </a:r>
          </a:p>
          <a:p>
            <a:pPr marL="216694" indent="-216694">
              <a:spcBef>
                <a:spcPts val="225"/>
              </a:spcBef>
              <a:buFont typeface="+mj-lt"/>
              <a:buAutoNum type="arabicPeriod"/>
            </a:pPr>
            <a:r>
              <a:rPr lang="en-US" sz="1400" dirty="0"/>
              <a:t> Cherry RA, West CE, Hamilton MC, et al. Reduction of central venous catheter associated blood stream infections following implementation of a resident oversight and credentialing policy. Patient </a:t>
            </a:r>
            <a:r>
              <a:rPr lang="en-US" sz="1400" dirty="0" err="1"/>
              <a:t>Saf</a:t>
            </a:r>
            <a:r>
              <a:rPr lang="en-US" sz="1400" dirty="0"/>
              <a:t> Surg. 2011 Jun 3;5(1):15. </a:t>
            </a:r>
            <a:r>
              <a:rPr lang="en-US" altLang="en-US" sz="1400" dirty="0">
                <a:cs typeface="Arial" panose="020B0604020202020204" pitchFamily="34" charset="0"/>
              </a:rPr>
              <a:t>PMID: 21639916.</a:t>
            </a:r>
          </a:p>
          <a:p>
            <a:pPr marL="216694" indent="-216694">
              <a:spcBef>
                <a:spcPts val="225"/>
              </a:spcBef>
              <a:buFont typeface="+mj-lt"/>
              <a:buAutoNum type="arabicPeriod"/>
            </a:pPr>
            <a:r>
              <a:rPr lang="en-US" sz="1400" dirty="0"/>
              <a:t> Quality Topics A to Z. American Society for Quality, Milwaukee, WI. </a:t>
            </a:r>
            <a:r>
              <a:rPr lang="en-US" sz="1400" dirty="0">
                <a:hlinkClick r:id="rId8"/>
              </a:rPr>
              <a:t>http://asq.org/learn-about-quality/</a:t>
            </a:r>
            <a:r>
              <a:rPr lang="en-US" sz="1400" dirty="0"/>
              <a:t>. Accessed on July 18, 2021.</a:t>
            </a:r>
          </a:p>
          <a:p>
            <a:pPr marL="216694" indent="-216694">
              <a:spcBef>
                <a:spcPts val="225"/>
              </a:spcBef>
              <a:buFont typeface="+mj-lt"/>
              <a:buAutoNum type="arabicPeriod"/>
            </a:pPr>
            <a:r>
              <a:rPr lang="en-US" sz="1400" dirty="0">
                <a:cs typeface="Calibri"/>
              </a:rPr>
              <a:t> Agency for Healthcare Research and Quality. Learn from Defects Tool. </a:t>
            </a:r>
            <a:r>
              <a:rPr lang="en-US" sz="1400" dirty="0">
                <a:cs typeface="Calibri"/>
                <a:hlinkClick r:id="rId9"/>
              </a:rPr>
              <a:t>http://www.ahrq.gov/professionals/education/curriculum-tools/cusptoolkit/toolkit/learndefects.html</a:t>
            </a:r>
            <a:r>
              <a:rPr lang="en-US" sz="1400" dirty="0">
                <a:cs typeface="Calibri"/>
              </a:rPr>
              <a:t>. </a:t>
            </a:r>
            <a:r>
              <a:rPr lang="en-US" sz="1400" dirty="0"/>
              <a:t>Accessed on July 18, 2021.</a:t>
            </a:r>
            <a:endParaRPr lang="en-US" sz="1400" dirty="0">
              <a:cs typeface="Calibri"/>
            </a:endParaRP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193614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 y="114685"/>
            <a:ext cx="9756741" cy="759369"/>
          </a:xfrm>
        </p:spPr>
        <p:txBody>
          <a:bodyPr>
            <a:normAutofit/>
          </a:bodyPr>
          <a:lstStyle/>
          <a:p>
            <a:pPr algn="ctr"/>
            <a:r>
              <a:rPr lang="en-US" sz="4000" b="1" dirty="0"/>
              <a:t>References</a:t>
            </a:r>
          </a:p>
        </p:txBody>
      </p:sp>
      <p:sp>
        <p:nvSpPr>
          <p:cNvPr id="8" name="Content Placeholder 2"/>
          <p:cNvSpPr txBox="1">
            <a:spLocks/>
          </p:cNvSpPr>
          <p:nvPr>
            <p:custDataLst>
              <p:tags r:id="rId1"/>
            </p:custDataLst>
          </p:nvPr>
        </p:nvSpPr>
        <p:spPr>
          <a:xfrm>
            <a:off x="306995" y="1350726"/>
            <a:ext cx="9402645" cy="5623643"/>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216694" indent="-216694">
              <a:spcBef>
                <a:spcPts val="225"/>
              </a:spcBef>
              <a:buFont typeface="+mj-lt"/>
              <a:buAutoNum type="arabicPeriod" startAt="14"/>
            </a:pPr>
            <a:r>
              <a:rPr lang="en-US" sz="1400" dirty="0">
                <a:cs typeface="Calibri"/>
              </a:rPr>
              <a:t> O'Grady NP, Alexander M, Burns LA. Guidelines for the prevention of intravascular catheter-related infections. Am J Infect Control. 2011 May;39(4 </a:t>
            </a:r>
            <a:r>
              <a:rPr lang="en-US" sz="1400" dirty="0" err="1">
                <a:cs typeface="Calibri"/>
              </a:rPr>
              <a:t>Suppl</a:t>
            </a:r>
            <a:r>
              <a:rPr lang="en-US" sz="1400" dirty="0">
                <a:cs typeface="Calibri"/>
              </a:rPr>
              <a:t> 1):S1-34. PMID: 21511081.</a:t>
            </a:r>
          </a:p>
          <a:p>
            <a:pPr marL="216694" indent="-216694">
              <a:spcBef>
                <a:spcPts val="225"/>
              </a:spcBef>
              <a:buFont typeface="+mj-lt"/>
              <a:buAutoNum type="arabicPeriod" startAt="14"/>
            </a:pPr>
            <a:r>
              <a:rPr lang="en-US" sz="1400" dirty="0">
                <a:cs typeface="Calibri"/>
              </a:rPr>
              <a:t> Gorski L, </a:t>
            </a:r>
            <a:r>
              <a:rPr lang="en-US" sz="1400" dirty="0" err="1">
                <a:cs typeface="Calibri"/>
              </a:rPr>
              <a:t>Hadaway</a:t>
            </a:r>
            <a:r>
              <a:rPr lang="en-US" sz="1400" dirty="0">
                <a:cs typeface="Calibri"/>
              </a:rPr>
              <a:t> L, Hagel M, et al. Infusion Therapy, Standards of Practice, 2016 update. J </a:t>
            </a:r>
            <a:r>
              <a:rPr lang="en-US" sz="1400" dirty="0" err="1">
                <a:cs typeface="Calibri"/>
              </a:rPr>
              <a:t>Infus</a:t>
            </a:r>
            <a:r>
              <a:rPr lang="en-US" sz="1400" dirty="0">
                <a:cs typeface="Calibri"/>
              </a:rPr>
              <a:t> </a:t>
            </a:r>
            <a:r>
              <a:rPr lang="en-US" sz="1400" dirty="0" err="1">
                <a:cs typeface="Calibri"/>
              </a:rPr>
              <a:t>Nurs</a:t>
            </a:r>
            <a:r>
              <a:rPr lang="en-US" sz="1400" dirty="0">
                <a:cs typeface="Calibri"/>
              </a:rPr>
              <a:t>. 2016;39(15):51-5.</a:t>
            </a:r>
          </a:p>
          <a:p>
            <a:pPr marL="216694" indent="-216694">
              <a:spcBef>
                <a:spcPts val="225"/>
              </a:spcBef>
              <a:buFont typeface="+mj-lt"/>
              <a:buAutoNum type="arabicPeriod" startAt="14"/>
            </a:pPr>
            <a:r>
              <a:rPr lang="en-US" sz="1400" dirty="0">
                <a:cs typeface="Calibri"/>
              </a:rPr>
              <a:t> Preventing Central Line-Associated Bloodstream Infections: Useful Tools, An International Perspective. The Joint Commission. </a:t>
            </a:r>
            <a:r>
              <a:rPr lang="en-US" sz="1400" dirty="0">
                <a:hlinkClick r:id="rId4"/>
              </a:rPr>
              <a:t>http://www.jointcommission.org/CLABSIToolkit</a:t>
            </a:r>
            <a:r>
              <a:rPr lang="en-US" sz="1400" dirty="0"/>
              <a:t>. </a:t>
            </a:r>
          </a:p>
          <a:p>
            <a:pPr marL="216694" indent="-216694">
              <a:spcBef>
                <a:spcPts val="225"/>
              </a:spcBef>
              <a:buFont typeface="+mj-lt"/>
              <a:buAutoNum type="arabicPeriod" startAt="14"/>
            </a:pPr>
            <a:r>
              <a:rPr lang="en-US" sz="1400" dirty="0">
                <a:cs typeface="Calibri"/>
              </a:rPr>
              <a:t> </a:t>
            </a:r>
            <a:r>
              <a:rPr lang="en-US" sz="1400" dirty="0" err="1">
                <a:cs typeface="Calibri"/>
              </a:rPr>
              <a:t>Marschall</a:t>
            </a:r>
            <a:r>
              <a:rPr lang="en-US" sz="1400" dirty="0">
                <a:cs typeface="Calibri"/>
              </a:rPr>
              <a:t> J, Mermel LA, Fakih M, et al; Society for Healthcare Epidemiology of America. Strategies to prevent central line-associated bloodstream infections in acute care hospitals: 2014 update. Infect Control </a:t>
            </a:r>
            <a:r>
              <a:rPr lang="en-US" sz="1400" dirty="0" err="1">
                <a:cs typeface="Calibri"/>
              </a:rPr>
              <a:t>Hosp</a:t>
            </a:r>
            <a:r>
              <a:rPr lang="en-US" sz="1400" dirty="0">
                <a:cs typeface="Calibri"/>
              </a:rPr>
              <a:t> </a:t>
            </a:r>
            <a:r>
              <a:rPr lang="en-US" sz="1400" dirty="0" err="1">
                <a:cs typeface="Calibri"/>
              </a:rPr>
              <a:t>Epidemiol</a:t>
            </a:r>
            <a:r>
              <a:rPr lang="en-US" sz="1400" dirty="0">
                <a:cs typeface="Calibri"/>
              </a:rPr>
              <a:t>. 2014 Jul;35(7):753-71. </a:t>
            </a:r>
            <a:r>
              <a:rPr lang="en-US" sz="1400" dirty="0" err="1">
                <a:cs typeface="Calibri"/>
              </a:rPr>
              <a:t>doi</a:t>
            </a:r>
            <a:r>
              <a:rPr lang="en-US" sz="1400" dirty="0">
                <a:cs typeface="Calibri"/>
              </a:rPr>
              <a:t>: 10.1086/676533. PMID: 24915204.</a:t>
            </a:r>
          </a:p>
          <a:p>
            <a:pPr marL="216694" indent="-216694">
              <a:spcBef>
                <a:spcPts val="225"/>
              </a:spcBef>
              <a:buFont typeface="+mj-lt"/>
              <a:buAutoNum type="arabicPeriod" startAt="14"/>
            </a:pPr>
            <a:r>
              <a:rPr lang="en-US" sz="1400" dirty="0">
                <a:cs typeface="Calibri"/>
              </a:rPr>
              <a:t> Agency for Healthcare Research and Quality. Learning From Defects Through Sensemaking: Slide Presentation. </a:t>
            </a:r>
            <a:r>
              <a:rPr lang="en-US" sz="1400" dirty="0">
                <a:cs typeface="Calibri"/>
                <a:hlinkClick r:id="rId5"/>
              </a:rPr>
              <a:t>http://www.ahrq.gov/professionals/quality-patient-safety/hais/tools/surgery/modules/implementation/imp_learn_from_defects-slides.html</a:t>
            </a:r>
            <a:r>
              <a:rPr lang="en-US" sz="1400" dirty="0">
                <a:cs typeface="Calibri"/>
              </a:rPr>
              <a:t>. </a:t>
            </a:r>
            <a:r>
              <a:rPr lang="en-US" sz="1400" dirty="0"/>
              <a:t>Accessed on July 18, 2021.</a:t>
            </a:r>
            <a:endParaRPr lang="en-US" sz="1400" dirty="0">
              <a:cs typeface="Calibri"/>
            </a:endParaRPr>
          </a:p>
          <a:p>
            <a:pPr marL="216694" indent="-216694">
              <a:spcBef>
                <a:spcPts val="225"/>
              </a:spcBef>
              <a:buFont typeface="+mj-lt"/>
              <a:buAutoNum type="arabicPeriod" startAt="14"/>
            </a:pPr>
            <a:r>
              <a:rPr lang="en-US" sz="1400" dirty="0"/>
              <a:t> Agency for Healthcare Research and Quality. Understand the Science of Safety. </a:t>
            </a:r>
            <a:r>
              <a:rPr lang="en-US" sz="1400" dirty="0">
                <a:hlinkClick r:id="rId6"/>
              </a:rPr>
              <a:t>http://www.ahrq.gov/professionals/education/curriculum-tools/cusptoolkit/modules/understand/index.html</a:t>
            </a:r>
            <a:r>
              <a:rPr lang="en-US" sz="1400" dirty="0"/>
              <a:t>. Accessed on July 18, 2021.</a:t>
            </a:r>
          </a:p>
          <a:p>
            <a:pPr marL="216694" indent="-216694">
              <a:spcBef>
                <a:spcPts val="225"/>
              </a:spcBef>
              <a:buFont typeface="+mj-lt"/>
              <a:buAutoNum type="arabicPeriod" startAt="14"/>
            </a:pPr>
            <a:r>
              <a:rPr lang="en-US" sz="1400" dirty="0"/>
              <a:t> Agency for Healthcare Research and Quality. Culture Check-Up Tool. </a:t>
            </a:r>
            <a:r>
              <a:rPr lang="en-US" sz="1400" dirty="0">
                <a:hlinkClick r:id="rId7"/>
              </a:rPr>
              <a:t>http://www.ahrq.gov/professionals/education/curriculum-tools/cusptoolkit/toolkit/culturecheckup.html</a:t>
            </a:r>
            <a:r>
              <a:rPr lang="en-US" sz="1400" dirty="0"/>
              <a:t>. Accessed on July 18, 2021.</a:t>
            </a:r>
          </a:p>
          <a:p>
            <a:pPr marL="216694" indent="-216694">
              <a:spcBef>
                <a:spcPts val="225"/>
              </a:spcBef>
              <a:buFont typeface="+mj-lt"/>
              <a:buAutoNum type="arabicPeriod" startAt="14"/>
            </a:pPr>
            <a:r>
              <a:rPr lang="en-US" sz="1400" dirty="0"/>
              <a:t> Agency for Healthcare Research and Quality. The 4 E's. </a:t>
            </a:r>
            <a:r>
              <a:rPr lang="en-US" sz="1400" dirty="0">
                <a:hlinkClick r:id="rId8"/>
              </a:rPr>
              <a:t>http://www.ahrq.gov/professionals/education/curriculum-tools/cusptoolkit/videos/02b_the4es/index.html</a:t>
            </a:r>
            <a:r>
              <a:rPr lang="en-US" sz="1400" dirty="0"/>
              <a:t>. Accessed on July 18, 2021.</a:t>
            </a:r>
          </a:p>
          <a:p>
            <a:pPr marL="216694" indent="-216694">
              <a:spcBef>
                <a:spcPts val="225"/>
              </a:spcBef>
              <a:buFont typeface="+mj-lt"/>
              <a:buAutoNum type="arabicPeriod" startAt="14"/>
            </a:pPr>
            <a:r>
              <a:rPr lang="en-US" sz="1400" dirty="0"/>
              <a:t> Agency for Healthcare Research and Quality. Psychological Safety. </a:t>
            </a:r>
            <a:r>
              <a:rPr lang="en-US" sz="1400" dirty="0">
                <a:hlinkClick r:id="rId9"/>
              </a:rPr>
              <a:t>http://www.ahrq.gov/professionals/education/curriculum-tools/cusptoolkit/videos/02d_psych_safety/index.html</a:t>
            </a:r>
            <a:r>
              <a:rPr lang="en-US" sz="1400" dirty="0"/>
              <a:t>. Accessed on July 18, 2021.</a:t>
            </a:r>
          </a:p>
          <a:p>
            <a:pPr marL="216694" indent="-216694">
              <a:spcBef>
                <a:spcPts val="225"/>
              </a:spcBef>
              <a:buFont typeface="+mj-lt"/>
              <a:buAutoNum type="arabicPeriod" startAt="14"/>
            </a:pPr>
            <a:r>
              <a:rPr lang="en-US" sz="1400" dirty="0"/>
              <a:t> Agency for Healthcare Research and Quality. Assess Patient Safety Culture Using the Hospital Survey on Patient Safety: Slide Presentation. </a:t>
            </a:r>
            <a:r>
              <a:rPr lang="en-US" sz="1400" dirty="0">
                <a:hlinkClick r:id="rId10"/>
              </a:rPr>
              <a:t>http://www.ahrq.gov/professionals/quality-patient-safety/hais/tools/mvp/modules/cusp/assess-psc-hsop-slides.html</a:t>
            </a:r>
            <a:r>
              <a:rPr lang="en-US" sz="1400" dirty="0"/>
              <a:t>. Accessed on July 18, 2021.</a:t>
            </a:r>
          </a:p>
          <a:p>
            <a:pPr marL="216694" indent="-216694">
              <a:spcBef>
                <a:spcPts val="225"/>
              </a:spcBef>
              <a:buFont typeface="+mj-lt"/>
              <a:buAutoNum type="arabicPeriod" startAt="14"/>
            </a:pPr>
            <a:endParaRPr lang="en-US" altLang="en-US" sz="900" dirty="0">
              <a:cs typeface="Arial" panose="020B0604020202020204" pitchFamily="34" charset="0"/>
            </a:endParaRPr>
          </a:p>
          <a:p>
            <a:pPr marL="216694" indent="-216694">
              <a:spcBef>
                <a:spcPts val="225"/>
              </a:spcBef>
              <a:buFont typeface="+mj-lt"/>
              <a:buAutoNum type="arabicPeriod" startAt="14"/>
            </a:pPr>
            <a:endParaRPr lang="en-US" altLang="en-US" sz="900" dirty="0">
              <a:cs typeface="Arial" panose="020B0604020202020204" pitchFamily="34" charset="0"/>
            </a:endParaRPr>
          </a:p>
          <a:p>
            <a:pPr marL="216694" indent="-216694">
              <a:spcBef>
                <a:spcPts val="225"/>
              </a:spcBef>
              <a:buFont typeface="+mj-lt"/>
              <a:buAutoNum type="arabicPeriod" startAt="14"/>
            </a:pPr>
            <a:endParaRPr lang="en-US" sz="900" dirty="0"/>
          </a:p>
          <a:p>
            <a:pPr>
              <a:spcBef>
                <a:spcPts val="225"/>
              </a:spcBef>
              <a:buFont typeface="+mj-lt"/>
              <a:buAutoNum type="arabicPeriod" startAt="14"/>
            </a:pPr>
            <a:endParaRPr lang="en-US" sz="900" dirty="0">
              <a:cs typeface="Calibri"/>
            </a:endParaRP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 name="Slide Number Placeholder 4"/>
          <p:cNvSpPr>
            <a:spLocks noGrp="1"/>
          </p:cNvSpPr>
          <p:nvPr>
            <p:ph type="sldNum" sz="quarter" idx="12"/>
          </p:nvPr>
        </p:nvSpPr>
        <p:spPr>
          <a:xfrm>
            <a:off x="7783807" y="7455633"/>
            <a:ext cx="2236221" cy="377062"/>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48601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09" y="49885"/>
            <a:ext cx="9555427" cy="873148"/>
          </a:xfrm>
        </p:spPr>
        <p:txBody>
          <a:bodyPr>
            <a:normAutofit/>
          </a:bodyPr>
          <a:lstStyle/>
          <a:p>
            <a:pPr algn="ctr"/>
            <a:r>
              <a:rPr lang="en-US" sz="3800" b="1" dirty="0"/>
              <a:t>Four Primary Concepts of The Science of Safety</a:t>
            </a:r>
            <a:r>
              <a:rPr lang="en-US" sz="3800" b="1" baseline="30000" dirty="0"/>
              <a:t>1-3</a:t>
            </a:r>
          </a:p>
        </p:txBody>
      </p:sp>
      <p:sp>
        <p:nvSpPr>
          <p:cNvPr id="4" name="Content Placeholder 2"/>
          <p:cNvSpPr>
            <a:spLocks noGrp="1"/>
          </p:cNvSpPr>
          <p:nvPr>
            <p:ph idx="1"/>
          </p:nvPr>
        </p:nvSpPr>
        <p:spPr>
          <a:xfrm>
            <a:off x="178120" y="1708837"/>
            <a:ext cx="6600775" cy="5551757"/>
          </a:xfrm>
        </p:spPr>
        <p:txBody>
          <a:bodyPr>
            <a:normAutofit/>
          </a:bodyPr>
          <a:lstStyle/>
          <a:p>
            <a:pPr marL="514350" indent="-514350">
              <a:spcBef>
                <a:spcPts val="0"/>
              </a:spcBef>
              <a:spcAft>
                <a:spcPts val="1200"/>
              </a:spcAft>
              <a:buFont typeface="+mj-lt"/>
              <a:buAutoNum type="arabicPeriod"/>
              <a:defRPr/>
            </a:pPr>
            <a:r>
              <a:rPr lang="en-US" sz="2800" dirty="0"/>
              <a:t>Safety is the property of the system—every system is perfectly designed to achieve its end results</a:t>
            </a:r>
          </a:p>
          <a:p>
            <a:pPr marL="514350" indent="-514350">
              <a:spcBef>
                <a:spcPts val="0"/>
              </a:spcBef>
              <a:spcAft>
                <a:spcPts val="1200"/>
              </a:spcAft>
              <a:buFont typeface="+mj-lt"/>
              <a:buAutoNum type="arabicPeriod"/>
              <a:defRPr/>
            </a:pPr>
            <a:r>
              <a:rPr lang="en-US" sz="2800" dirty="0"/>
              <a:t>Standardization, independent checks, and learning from defects are the principles of safe design</a:t>
            </a:r>
          </a:p>
          <a:p>
            <a:pPr marL="514350" indent="-514350">
              <a:spcBef>
                <a:spcPts val="0"/>
              </a:spcBef>
              <a:spcAft>
                <a:spcPts val="1200"/>
              </a:spcAft>
              <a:buFont typeface="+mj-lt"/>
              <a:buAutoNum type="arabicPeriod"/>
              <a:defRPr/>
            </a:pPr>
            <a:r>
              <a:rPr lang="en-US" sz="2800" dirty="0"/>
              <a:t>Principles of safe design apply to both technical and adaptive work</a:t>
            </a:r>
          </a:p>
          <a:p>
            <a:pPr marL="514350" indent="-514350">
              <a:spcBef>
                <a:spcPts val="0"/>
              </a:spcBef>
              <a:spcAft>
                <a:spcPts val="1200"/>
              </a:spcAft>
              <a:buFont typeface="+mj-lt"/>
              <a:buAutoNum type="arabicPeriod"/>
              <a:defRPr/>
            </a:pPr>
            <a:r>
              <a:rPr lang="en-US" sz="2800" dirty="0"/>
              <a:t>Teams with diverse and independent input make wise decisions</a:t>
            </a:r>
            <a:endParaRPr lang="en-US" sz="2800" dirty="0">
              <a:ea typeface="ＭＳ Ｐゴシック" charset="0"/>
            </a:endParaRPr>
          </a:p>
        </p:txBody>
      </p:sp>
      <p:graphicFrame>
        <p:nvGraphicFramePr>
          <p:cNvPr id="7" name="Diagram 6" descr="Elements of the Science of Safety:&#10;1. Standardize care&#10;2. Create independent checks&#10;3. Learn from defects"/>
          <p:cNvGraphicFramePr/>
          <p:nvPr>
            <p:custDataLst>
              <p:tags r:id="rId1"/>
            </p:custDataLst>
            <p:extLst>
              <p:ext uri="{D42A27DB-BD31-4B8C-83A1-F6EECF244321}">
                <p14:modId xmlns:p14="http://schemas.microsoft.com/office/powerpoint/2010/main" val="936366094"/>
              </p:ext>
            </p:extLst>
          </p:nvPr>
        </p:nvGraphicFramePr>
        <p:xfrm>
          <a:off x="5824248" y="1115775"/>
          <a:ext cx="4495800" cy="5600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0"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34199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214846"/>
            <a:ext cx="8675370" cy="573196"/>
          </a:xfrm>
        </p:spPr>
        <p:txBody>
          <a:bodyPr>
            <a:normAutofit fontScale="90000"/>
          </a:bodyPr>
          <a:lstStyle/>
          <a:p>
            <a:pPr algn="ctr"/>
            <a:r>
              <a:rPr lang="en-US" sz="4000" b="1" dirty="0"/>
              <a:t>What Is Safety Culture?</a:t>
            </a:r>
            <a:r>
              <a:rPr lang="en-US" sz="4000" b="1" baseline="30000" dirty="0"/>
              <a:t>4</a:t>
            </a:r>
          </a:p>
        </p:txBody>
      </p:sp>
      <p:sp>
        <p:nvSpPr>
          <p:cNvPr id="3" name="Content Placeholder 2"/>
          <p:cNvSpPr>
            <a:spLocks noGrp="1"/>
          </p:cNvSpPr>
          <p:nvPr>
            <p:ph idx="1"/>
          </p:nvPr>
        </p:nvSpPr>
        <p:spPr>
          <a:xfrm>
            <a:off x="480458" y="1984334"/>
            <a:ext cx="5491134" cy="5277234"/>
          </a:xfrm>
        </p:spPr>
        <p:txBody>
          <a:bodyPr>
            <a:noAutofit/>
          </a:bodyPr>
          <a:lstStyle/>
          <a:p>
            <a:pPr>
              <a:spcBef>
                <a:spcPts val="600"/>
              </a:spcBef>
              <a:buSzPct val="100000"/>
            </a:pPr>
            <a:r>
              <a:rPr lang="en-US" sz="2800" dirty="0"/>
              <a:t>Perceived priority of safety relative to other goals</a:t>
            </a:r>
          </a:p>
          <a:p>
            <a:pPr>
              <a:spcBef>
                <a:spcPts val="600"/>
              </a:spcBef>
              <a:buSzPct val="100000"/>
            </a:pPr>
            <a:r>
              <a:rPr lang="en-US" sz="2800" dirty="0"/>
              <a:t>Culture is the compass team members use to guide their behaviors, attitudes, and perceptions on the job</a:t>
            </a:r>
          </a:p>
          <a:p>
            <a:pPr lvl="1">
              <a:spcBef>
                <a:spcPts val="600"/>
              </a:spcBef>
              <a:buSzPct val="100000"/>
            </a:pPr>
            <a:r>
              <a:rPr lang="en-US" sz="2400" dirty="0"/>
              <a:t>What will I get praised for?</a:t>
            </a:r>
          </a:p>
          <a:p>
            <a:pPr lvl="1">
              <a:spcBef>
                <a:spcPts val="600"/>
              </a:spcBef>
              <a:buSzPct val="100000"/>
            </a:pPr>
            <a:r>
              <a:rPr lang="en-US" sz="2400" dirty="0"/>
              <a:t>What will I get reprimanded for?</a:t>
            </a:r>
          </a:p>
          <a:p>
            <a:pPr lvl="1">
              <a:spcBef>
                <a:spcPts val="600"/>
              </a:spcBef>
              <a:buSzPct val="100000"/>
            </a:pPr>
            <a:r>
              <a:rPr lang="en-US" sz="2400" dirty="0"/>
              <a:t>What is the “right” thing to do?</a:t>
            </a:r>
          </a:p>
        </p:txBody>
      </p:sp>
      <p:grpSp>
        <p:nvGrpSpPr>
          <p:cNvPr id="11" name="Group 10" descr="Safety Culture Cycle&#10;Top box (1) is labeled &quot;Culture.&quot; Middle box (2) is labeled &quot;Behavior on the Job&quot; and Lower box (3) is labeled &quot;Outcomes.&quot; The &quot;Outcomes&quot; box includes two examples: patient and family safety and provider safety. &#10;Arrows connect all boxes to show cycle between culture, behavior on the job and outcome. Culture drives behavior on the job, which contributes to safety outcomes. Those outcomes in turn contribute to behavior on the job and the culture. "/>
          <p:cNvGrpSpPr/>
          <p:nvPr>
            <p:custDataLst>
              <p:tags r:id="rId1"/>
            </p:custDataLst>
          </p:nvPr>
        </p:nvGrpSpPr>
        <p:grpSpPr>
          <a:xfrm>
            <a:off x="6481293" y="1721071"/>
            <a:ext cx="2864710" cy="4390107"/>
            <a:chOff x="6248400" y="2057400"/>
            <a:chExt cx="2590800" cy="3581400"/>
          </a:xfrm>
        </p:grpSpPr>
        <p:sp>
          <p:nvSpPr>
            <p:cNvPr id="12" name="Up Arrow 11"/>
            <p:cNvSpPr/>
            <p:nvPr>
              <p:custDataLst>
                <p:tags r:id="rId2"/>
              </p:custDataLst>
            </p:nvPr>
          </p:nvSpPr>
          <p:spPr>
            <a:xfrm>
              <a:off x="6553200" y="3048000"/>
              <a:ext cx="381000" cy="381000"/>
            </a:xfrm>
            <a:prstGeom prst="upArrow">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3" name="Up Arrow 12"/>
            <p:cNvSpPr/>
            <p:nvPr>
              <p:custDataLst>
                <p:tags r:id="rId3"/>
              </p:custDataLst>
            </p:nvPr>
          </p:nvSpPr>
          <p:spPr>
            <a:xfrm>
              <a:off x="7239000" y="3048000"/>
              <a:ext cx="381000" cy="1676400"/>
            </a:xfrm>
            <a:prstGeom prst="upArrow">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4" name="Up Arrow 13"/>
            <p:cNvSpPr/>
            <p:nvPr>
              <p:custDataLst>
                <p:tags r:id="rId4"/>
              </p:custDataLst>
            </p:nvPr>
          </p:nvSpPr>
          <p:spPr>
            <a:xfrm rot="10800000">
              <a:off x="7924799" y="3048000"/>
              <a:ext cx="381000" cy="381000"/>
            </a:xfrm>
            <a:prstGeom prst="upArrow">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5" name="Up Arrow 14"/>
            <p:cNvSpPr/>
            <p:nvPr>
              <p:custDataLst>
                <p:tags r:id="rId5"/>
              </p:custDataLst>
            </p:nvPr>
          </p:nvSpPr>
          <p:spPr>
            <a:xfrm rot="10800000">
              <a:off x="7924800" y="4343399"/>
              <a:ext cx="381000" cy="381000"/>
            </a:xfrm>
            <a:prstGeom prst="upArrow">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6" name="Rectangle 15"/>
            <p:cNvSpPr/>
            <p:nvPr>
              <p:custDataLst>
                <p:tags r:id="rId6"/>
              </p:custDataLst>
            </p:nvPr>
          </p:nvSpPr>
          <p:spPr>
            <a:xfrm>
              <a:off x="6248400" y="2057400"/>
              <a:ext cx="2590800" cy="91440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rPr>
                <a:t>CULTURE</a:t>
              </a:r>
            </a:p>
          </p:txBody>
        </p:sp>
        <p:sp>
          <p:nvSpPr>
            <p:cNvPr id="17" name="Rectangle 16"/>
            <p:cNvSpPr/>
            <p:nvPr>
              <p:custDataLst>
                <p:tags r:id="rId7"/>
              </p:custDataLst>
            </p:nvPr>
          </p:nvSpPr>
          <p:spPr>
            <a:xfrm>
              <a:off x="6248400" y="3429000"/>
              <a:ext cx="2590800" cy="91440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rPr>
                <a:t>BEHAVIOR </a:t>
              </a:r>
            </a:p>
            <a:p>
              <a:pPr algn="ctr"/>
              <a:r>
                <a:rPr lang="en-US" sz="2400" b="1" dirty="0">
                  <a:solidFill>
                    <a:schemeClr val="tx1"/>
                  </a:solidFill>
                </a:rPr>
                <a:t>ON THE JOB</a:t>
              </a:r>
            </a:p>
          </p:txBody>
        </p:sp>
        <p:sp>
          <p:nvSpPr>
            <p:cNvPr id="18" name="Rectangle 17"/>
            <p:cNvSpPr/>
            <p:nvPr>
              <p:custDataLst>
                <p:tags r:id="rId8"/>
              </p:custDataLst>
            </p:nvPr>
          </p:nvSpPr>
          <p:spPr>
            <a:xfrm>
              <a:off x="6248400" y="4724400"/>
              <a:ext cx="2590800" cy="91440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rPr>
                <a:t>OUTCOMES</a:t>
              </a:r>
            </a:p>
            <a:p>
              <a:pPr algn="ctr"/>
              <a:r>
                <a:rPr lang="en-US" sz="1600" dirty="0">
                  <a:solidFill>
                    <a:schemeClr val="tx1"/>
                  </a:solidFill>
                </a:rPr>
                <a:t>Patient and Family Safety</a:t>
              </a:r>
            </a:p>
            <a:p>
              <a:pPr algn="ctr"/>
              <a:r>
                <a:rPr lang="en-US" sz="1600" dirty="0">
                  <a:solidFill>
                    <a:schemeClr val="tx1"/>
                  </a:solidFill>
                </a:rPr>
                <a:t>Care Provider Safety</a:t>
              </a:r>
            </a:p>
          </p:txBody>
        </p:sp>
      </p:grpSp>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9"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29292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68" y="53029"/>
            <a:ext cx="9149171" cy="861376"/>
          </a:xfrm>
        </p:spPr>
        <p:txBody>
          <a:bodyPr>
            <a:noAutofit/>
          </a:bodyPr>
          <a:lstStyle/>
          <a:p>
            <a:pPr algn="ctr"/>
            <a:r>
              <a:rPr lang="en-US" sz="4000" b="1" dirty="0"/>
              <a:t>Safety Culture Is Related to Outcomes</a:t>
            </a:r>
            <a:r>
              <a:rPr lang="en-US" sz="4000" b="1" baseline="30000" dirty="0"/>
              <a:t>5,6</a:t>
            </a:r>
            <a:endParaRPr lang="en-US" sz="4000" b="1" dirty="0"/>
          </a:p>
        </p:txBody>
      </p:sp>
      <p:sp>
        <p:nvSpPr>
          <p:cNvPr id="16" name="Text Placeholder 4"/>
          <p:cNvSpPr txBox="1">
            <a:spLocks/>
          </p:cNvSpPr>
          <p:nvPr>
            <p:custDataLst>
              <p:tags r:id="rId1"/>
            </p:custDataLst>
          </p:nvPr>
        </p:nvSpPr>
        <p:spPr>
          <a:xfrm>
            <a:off x="1016716" y="1827958"/>
            <a:ext cx="3868340" cy="823912"/>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2800" b="1" dirty="0"/>
              <a:t>Patient Outcomes</a:t>
            </a:r>
          </a:p>
        </p:txBody>
      </p:sp>
      <p:sp>
        <p:nvSpPr>
          <p:cNvPr id="17" name="Content Placeholder 2"/>
          <p:cNvSpPr>
            <a:spLocks noGrp="1"/>
          </p:cNvSpPr>
          <p:nvPr>
            <p:ph sz="half" idx="4294967295"/>
            <p:custDataLst>
              <p:tags r:id="rId2"/>
            </p:custDataLst>
          </p:nvPr>
        </p:nvSpPr>
        <p:spPr>
          <a:xfrm>
            <a:off x="1016716" y="2520121"/>
            <a:ext cx="3868340" cy="3968877"/>
          </a:xfrm>
          <a:prstGeom prst="rect">
            <a:avLst/>
          </a:prstGeom>
        </p:spPr>
        <p:txBody>
          <a:bodyPr/>
          <a:lstStyle/>
          <a:p>
            <a:r>
              <a:rPr lang="en-US" sz="2400" dirty="0"/>
              <a:t>Patient care experience</a:t>
            </a:r>
          </a:p>
          <a:p>
            <a:r>
              <a:rPr lang="en-US" sz="2400" dirty="0"/>
              <a:t>Infection rates, sepsis</a:t>
            </a:r>
          </a:p>
          <a:p>
            <a:r>
              <a:rPr lang="en-US" sz="2400" dirty="0"/>
              <a:t>CAUTIs</a:t>
            </a:r>
          </a:p>
          <a:p>
            <a:r>
              <a:rPr lang="en-US" sz="2400" dirty="0"/>
              <a:t>CLABSIs</a:t>
            </a:r>
          </a:p>
          <a:p>
            <a:r>
              <a:rPr lang="en-US" sz="2400" dirty="0"/>
              <a:t>Treatment errors</a:t>
            </a:r>
          </a:p>
        </p:txBody>
      </p:sp>
      <p:sp>
        <p:nvSpPr>
          <p:cNvPr id="18" name="Text Placeholder 6"/>
          <p:cNvSpPr txBox="1">
            <a:spLocks/>
          </p:cNvSpPr>
          <p:nvPr>
            <p:custDataLst>
              <p:tags r:id="rId3"/>
            </p:custDataLst>
          </p:nvPr>
        </p:nvSpPr>
        <p:spPr>
          <a:xfrm>
            <a:off x="5016024" y="1827958"/>
            <a:ext cx="3887391" cy="823912"/>
          </a:xfrm>
          <a:prstGeom prst="rect">
            <a:avLst/>
          </a:prstGeom>
        </p:spPr>
        <p:txBody>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2800" b="1" dirty="0"/>
              <a:t>Clinician Outcomes</a:t>
            </a:r>
          </a:p>
        </p:txBody>
      </p:sp>
      <p:sp>
        <p:nvSpPr>
          <p:cNvPr id="19" name="Content Placeholder 3"/>
          <p:cNvSpPr>
            <a:spLocks noGrp="1"/>
          </p:cNvSpPr>
          <p:nvPr>
            <p:ph sz="quarter" idx="4294967295"/>
            <p:custDataLst>
              <p:tags r:id="rId4"/>
            </p:custDataLst>
          </p:nvPr>
        </p:nvSpPr>
        <p:spPr>
          <a:xfrm>
            <a:off x="5016024" y="2520121"/>
            <a:ext cx="3887391" cy="3968877"/>
          </a:xfrm>
          <a:prstGeom prst="rect">
            <a:avLst/>
          </a:prstGeom>
        </p:spPr>
        <p:txBody>
          <a:bodyPr/>
          <a:lstStyle/>
          <a:p>
            <a:r>
              <a:rPr lang="en-US" sz="2400" dirty="0"/>
              <a:t>Incident reporting</a:t>
            </a:r>
          </a:p>
          <a:p>
            <a:r>
              <a:rPr lang="en-US" sz="2400" dirty="0"/>
              <a:t>Burnout and turnover</a:t>
            </a:r>
          </a:p>
          <a:p>
            <a:endParaRPr lang="en-US" dirty="0"/>
          </a:p>
        </p:txBody>
      </p:sp>
      <p:sp>
        <p:nvSpPr>
          <p:cNvPr id="20" name="TextBox 19"/>
          <p:cNvSpPr txBox="1"/>
          <p:nvPr>
            <p:custDataLst>
              <p:tags r:id="rId5"/>
            </p:custDataLst>
          </p:nvPr>
        </p:nvSpPr>
        <p:spPr>
          <a:xfrm>
            <a:off x="1049482" y="5216555"/>
            <a:ext cx="7671148" cy="1731243"/>
          </a:xfrm>
          <a:prstGeom prst="rect">
            <a:avLst/>
          </a:prstGeom>
          <a:noFill/>
        </p:spPr>
        <p:txBody>
          <a:bodyPr wrap="square" rtlCol="0">
            <a:spAutoFit/>
          </a:bodyPr>
          <a:lstStyle/>
          <a:p>
            <a:pPr fontAlgn="auto">
              <a:spcBef>
                <a:spcPts val="300"/>
              </a:spcBef>
              <a:buSzPct val="100000"/>
            </a:pPr>
            <a:r>
              <a:rPr lang="en-US" sz="2800" dirty="0"/>
              <a:t>Safety culture can change through intervention</a:t>
            </a:r>
          </a:p>
          <a:p>
            <a:pPr marL="914400" lvl="1" indent="-457200">
              <a:spcBef>
                <a:spcPts val="300"/>
              </a:spcBef>
              <a:spcAft>
                <a:spcPts val="1200"/>
              </a:spcAft>
              <a:buSzPct val="100000"/>
              <a:buFont typeface="Arial" panose="020B0604020202020204" pitchFamily="34" charset="0"/>
              <a:buChar char="•"/>
            </a:pPr>
            <a:r>
              <a:rPr lang="en-US" sz="2400" dirty="0">
                <a:cs typeface="ＭＳ Ｐゴシック" charset="-128"/>
              </a:rPr>
              <a:t>Best evidence so far for culture interventions that use multiple components</a:t>
            </a:r>
            <a:endParaRPr lang="en-US" sz="2400" baseline="30000" dirty="0">
              <a:cs typeface="ＭＳ Ｐゴシック" charset="-128"/>
            </a:endParaRPr>
          </a:p>
          <a:p>
            <a:endParaRPr lang="en-US" dirty="0"/>
          </a:p>
        </p:txBody>
      </p:sp>
      <p:sp>
        <p:nvSpPr>
          <p:cNvPr id="11"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0"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41297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15" y="74448"/>
            <a:ext cx="8675370" cy="828155"/>
          </a:xfrm>
        </p:spPr>
        <p:txBody>
          <a:bodyPr>
            <a:normAutofit/>
          </a:bodyPr>
          <a:lstStyle/>
          <a:p>
            <a:pPr algn="ctr"/>
            <a:r>
              <a:rPr lang="en-US" sz="4000" b="1" dirty="0"/>
              <a:t>Stages of Engagement</a:t>
            </a:r>
            <a:r>
              <a:rPr lang="en-US" sz="4000" b="1" baseline="30000" dirty="0"/>
              <a:t>5</a:t>
            </a:r>
          </a:p>
        </p:txBody>
      </p:sp>
      <p:sp>
        <p:nvSpPr>
          <p:cNvPr id="9" name="Content Placeholder 5">
            <a:extLst>
              <a:ext uri="{FF2B5EF4-FFF2-40B4-BE49-F238E27FC236}">
                <a16:creationId xmlns:a16="http://schemas.microsoft.com/office/drawing/2014/main" id="{EFAF4E84-490A-4B6E-80B6-F4A40DFF7462}"/>
              </a:ext>
            </a:extLst>
          </p:cNvPr>
          <p:cNvSpPr txBox="1">
            <a:spLocks/>
          </p:cNvSpPr>
          <p:nvPr>
            <p:custDataLst>
              <p:tags r:id="rId1"/>
            </p:custDataLst>
          </p:nvPr>
        </p:nvSpPr>
        <p:spPr>
          <a:xfrm>
            <a:off x="694643" y="2065288"/>
            <a:ext cx="5562600" cy="1905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SzPct val="100000"/>
            </a:pPr>
            <a:r>
              <a:rPr lang="en-US" sz="2800" dirty="0">
                <a:ea typeface="ＭＳ Ｐゴシック" pitchFamily="-111" charset="-128"/>
              </a:rPr>
              <a:t>Engagement: “To involve oneself or become occupied; to participate fully and deeply”</a:t>
            </a:r>
          </a:p>
          <a:p>
            <a:pPr>
              <a:spcAft>
                <a:spcPts val="600"/>
              </a:spcAft>
              <a:buSzPct val="100000"/>
            </a:pPr>
            <a:r>
              <a:rPr lang="en-US" sz="2800" dirty="0">
                <a:ea typeface="ＭＳ Ｐゴシック" pitchFamily="-111" charset="-128"/>
              </a:rPr>
              <a:t>Active support of the program</a:t>
            </a:r>
          </a:p>
        </p:txBody>
      </p:sp>
      <p:grpSp>
        <p:nvGrpSpPr>
          <p:cNvPr id="10" name="Group 9" descr="The range of engagement for CUSP team members encompasses: uninvolved, aversion, apathy, and engaged.   ">
            <a:extLst>
              <a:ext uri="{FF2B5EF4-FFF2-40B4-BE49-F238E27FC236}">
                <a16:creationId xmlns:a16="http://schemas.microsoft.com/office/drawing/2014/main" id="{1BDC9225-FD71-48D2-94A6-ADE7F8F971CB}"/>
              </a:ext>
            </a:extLst>
          </p:cNvPr>
          <p:cNvGrpSpPr/>
          <p:nvPr>
            <p:custDataLst>
              <p:tags r:id="rId2"/>
            </p:custDataLst>
          </p:nvPr>
        </p:nvGrpSpPr>
        <p:grpSpPr>
          <a:xfrm>
            <a:off x="3964495" y="834652"/>
            <a:ext cx="6093905" cy="6751247"/>
            <a:chOff x="109964" y="502847"/>
            <a:chExt cx="5605036" cy="6248400"/>
          </a:xfrm>
        </p:grpSpPr>
        <p:grpSp>
          <p:nvGrpSpPr>
            <p:cNvPr id="11" name="Group 10">
              <a:extLst>
                <a:ext uri="{FF2B5EF4-FFF2-40B4-BE49-F238E27FC236}">
                  <a16:creationId xmlns:a16="http://schemas.microsoft.com/office/drawing/2014/main" id="{E1ACAE87-9964-46DB-972E-259F28D32267}"/>
                </a:ext>
              </a:extLst>
            </p:cNvPr>
            <p:cNvGrpSpPr/>
            <p:nvPr/>
          </p:nvGrpSpPr>
          <p:grpSpPr>
            <a:xfrm>
              <a:off x="109964" y="502847"/>
              <a:ext cx="3905250" cy="6248400"/>
              <a:chOff x="109964" y="502847"/>
              <a:chExt cx="3905250" cy="6248400"/>
            </a:xfrm>
          </p:grpSpPr>
          <p:sp>
            <p:nvSpPr>
              <p:cNvPr id="16" name=" 3">
                <a:extLst>
                  <a:ext uri="{FF2B5EF4-FFF2-40B4-BE49-F238E27FC236}">
                    <a16:creationId xmlns:a16="http://schemas.microsoft.com/office/drawing/2014/main" id="{767FDF78-E336-40CB-86C7-B67674179BB3}"/>
                  </a:ext>
                </a:extLst>
              </p:cNvPr>
              <p:cNvSpPr/>
              <p:nvPr>
                <p:custDataLst>
                  <p:tags r:id="rId7"/>
                </p:custDataLst>
              </p:nvPr>
            </p:nvSpPr>
            <p:spPr>
              <a:xfrm rot="6713976" flipH="1">
                <a:off x="-1061611" y="1674422"/>
                <a:ext cx="6248400" cy="390525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7" name="Oval 16">
                <a:extLst>
                  <a:ext uri="{FF2B5EF4-FFF2-40B4-BE49-F238E27FC236}">
                    <a16:creationId xmlns:a16="http://schemas.microsoft.com/office/drawing/2014/main" id="{63933088-F6AA-4AB5-8F23-D2489C65A308}"/>
                  </a:ext>
                </a:extLst>
              </p:cNvPr>
              <p:cNvSpPr/>
              <p:nvPr>
                <p:custDataLst>
                  <p:tags r:id="rId8"/>
                </p:custDataLst>
              </p:nvPr>
            </p:nvSpPr>
            <p:spPr>
              <a:xfrm>
                <a:off x="3276600" y="2209800"/>
                <a:ext cx="443636" cy="4436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A55BF548-3C8B-4F32-AEFB-1E39E550F594}"/>
                  </a:ext>
                </a:extLst>
              </p:cNvPr>
              <p:cNvSpPr/>
              <p:nvPr>
                <p:custDataLst>
                  <p:tags r:id="rId9"/>
                </p:custDataLst>
              </p:nvPr>
            </p:nvSpPr>
            <p:spPr>
              <a:xfrm>
                <a:off x="2640635" y="3250235"/>
                <a:ext cx="331165" cy="3311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9D2A2C2A-7745-4DBA-A2C6-C92FDB1CC78E}"/>
                  </a:ext>
                </a:extLst>
              </p:cNvPr>
              <p:cNvSpPr/>
              <p:nvPr>
                <p:custDataLst>
                  <p:tags r:id="rId10"/>
                </p:custDataLst>
              </p:nvPr>
            </p:nvSpPr>
            <p:spPr>
              <a:xfrm>
                <a:off x="1981200" y="4093464"/>
                <a:ext cx="249936" cy="2499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5929631B-F5D3-4242-99B1-3A6E377EF8EA}"/>
                  </a:ext>
                </a:extLst>
              </p:cNvPr>
              <p:cNvSpPr/>
              <p:nvPr>
                <p:custDataLst>
                  <p:tags r:id="rId11"/>
                </p:custDataLst>
              </p:nvPr>
            </p:nvSpPr>
            <p:spPr>
              <a:xfrm>
                <a:off x="1219200" y="4809287"/>
                <a:ext cx="143713" cy="1437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
          <p:nvSpPr>
            <p:cNvPr id="12" name="TextBox 11">
              <a:extLst>
                <a:ext uri="{FF2B5EF4-FFF2-40B4-BE49-F238E27FC236}">
                  <a16:creationId xmlns:a16="http://schemas.microsoft.com/office/drawing/2014/main" id="{E394F059-135F-49DA-ADBA-184063528C1E}"/>
                </a:ext>
              </a:extLst>
            </p:cNvPr>
            <p:cNvSpPr txBox="1"/>
            <p:nvPr>
              <p:custDataLst>
                <p:tags r:id="rId3"/>
              </p:custDataLst>
            </p:nvPr>
          </p:nvSpPr>
          <p:spPr>
            <a:xfrm>
              <a:off x="3657600" y="2514600"/>
              <a:ext cx="20574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mn-ea"/>
                  <a:cs typeface="Arial" charset="0"/>
                </a:rPr>
                <a:t>Engaged</a:t>
              </a:r>
            </a:p>
          </p:txBody>
        </p:sp>
        <p:sp>
          <p:nvSpPr>
            <p:cNvPr id="13" name="TextBox 12">
              <a:extLst>
                <a:ext uri="{FF2B5EF4-FFF2-40B4-BE49-F238E27FC236}">
                  <a16:creationId xmlns:a16="http://schemas.microsoft.com/office/drawing/2014/main" id="{7C573508-DDA3-4531-B234-9E29D99C921C}"/>
                </a:ext>
              </a:extLst>
            </p:cNvPr>
            <p:cNvSpPr txBox="1"/>
            <p:nvPr>
              <p:custDataLst>
                <p:tags r:id="rId4"/>
              </p:custDataLst>
            </p:nvPr>
          </p:nvSpPr>
          <p:spPr>
            <a:xfrm>
              <a:off x="2971800" y="3581400"/>
              <a:ext cx="20574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charset="0"/>
                  <a:ea typeface="+mn-ea"/>
                  <a:cs typeface="Arial" charset="0"/>
                </a:rPr>
                <a:t>Apathy</a:t>
              </a:r>
            </a:p>
          </p:txBody>
        </p:sp>
        <p:sp>
          <p:nvSpPr>
            <p:cNvPr id="14" name="TextBox 13">
              <a:extLst>
                <a:ext uri="{FF2B5EF4-FFF2-40B4-BE49-F238E27FC236}">
                  <a16:creationId xmlns:a16="http://schemas.microsoft.com/office/drawing/2014/main" id="{9F2BE492-577A-4E1E-BA6C-5C1848FE7C2C}"/>
                </a:ext>
              </a:extLst>
            </p:cNvPr>
            <p:cNvSpPr txBox="1"/>
            <p:nvPr>
              <p:custDataLst>
                <p:tags r:id="rId5"/>
              </p:custDataLst>
            </p:nvPr>
          </p:nvSpPr>
          <p:spPr>
            <a:xfrm>
              <a:off x="2286000" y="4343400"/>
              <a:ext cx="20574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Arial" charset="0"/>
                </a:rPr>
                <a:t>Aversion</a:t>
              </a:r>
            </a:p>
          </p:txBody>
        </p:sp>
        <p:sp>
          <p:nvSpPr>
            <p:cNvPr id="15" name="TextBox 14">
              <a:extLst>
                <a:ext uri="{FF2B5EF4-FFF2-40B4-BE49-F238E27FC236}">
                  <a16:creationId xmlns:a16="http://schemas.microsoft.com/office/drawing/2014/main" id="{35F42C27-8BC3-4C1B-AA9D-A37666F1D315}"/>
                </a:ext>
              </a:extLst>
            </p:cNvPr>
            <p:cNvSpPr txBox="1"/>
            <p:nvPr>
              <p:custDataLst>
                <p:tags r:id="rId6"/>
              </p:custDataLst>
            </p:nvPr>
          </p:nvSpPr>
          <p:spPr>
            <a:xfrm>
              <a:off x="1371600" y="4953000"/>
              <a:ext cx="20574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Arial" charset="0"/>
                </a:rPr>
                <a:t>Uninvolved</a:t>
              </a:r>
            </a:p>
          </p:txBody>
        </p:sp>
      </p:gr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91428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72" y="-258513"/>
            <a:ext cx="8756431" cy="1502305"/>
          </a:xfrm>
        </p:spPr>
        <p:txBody>
          <a:bodyPr>
            <a:normAutofit/>
          </a:bodyPr>
          <a:lstStyle/>
          <a:p>
            <a:pPr algn="ctr"/>
            <a:r>
              <a:rPr lang="en-US" sz="4000" b="1" dirty="0"/>
              <a:t>Barriers to Team Effectiveness</a:t>
            </a:r>
            <a:r>
              <a:rPr lang="en-US" sz="4000" b="1" baseline="30000" dirty="0"/>
              <a:t>5</a:t>
            </a:r>
          </a:p>
        </p:txBody>
      </p:sp>
      <p:pic>
        <p:nvPicPr>
          <p:cNvPr id="14" name="Picture 13" descr="Working Conditions: Lack of coordination or follow-up, Distractions, Misinterpretation of cues, Hierarchy, Physical proximity, Shift changes&#10;Resources: Lack of time, Workload, Technology, Processes&#10;Team Composition: Inconsistency in team membership, Lack of role clarity, Defensiveness, Conventional thinking, Conflict, Fatigue, Complacency, Varying communication styles, Personality"/>
          <p:cNvPicPr>
            <a:picLocks noChangeAspect="1"/>
          </p:cNvPicPr>
          <p:nvPr/>
        </p:nvPicPr>
        <p:blipFill>
          <a:blip r:embed="rId2"/>
          <a:stretch>
            <a:fillRect/>
          </a:stretch>
        </p:blipFill>
        <p:spPr>
          <a:xfrm>
            <a:off x="254753" y="1340592"/>
            <a:ext cx="9355778" cy="5655561"/>
          </a:xfrm>
          <a:prstGeom prst="rect">
            <a:avLst/>
          </a:prstGeom>
        </p:spPr>
      </p:pic>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92236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141930"/>
            <a:ext cx="8746744" cy="734763"/>
          </a:xfrm>
        </p:spPr>
        <p:txBody>
          <a:bodyPr>
            <a:normAutofit/>
          </a:bodyPr>
          <a:lstStyle/>
          <a:p>
            <a:pPr algn="ctr"/>
            <a:r>
              <a:rPr lang="en-US" sz="4000" b="1" dirty="0"/>
              <a:t>Working and Learning as a Team</a:t>
            </a:r>
            <a:endParaRPr lang="en-US" sz="4000" b="1" baseline="30000" dirty="0"/>
          </a:p>
        </p:txBody>
      </p:sp>
      <p:sp>
        <p:nvSpPr>
          <p:cNvPr id="9" name="Content Placeholder 2"/>
          <p:cNvSpPr txBox="1">
            <a:spLocks/>
          </p:cNvSpPr>
          <p:nvPr>
            <p:custDataLst>
              <p:tags r:id="rId1"/>
            </p:custDataLst>
          </p:nvPr>
        </p:nvSpPr>
        <p:spPr>
          <a:xfrm>
            <a:off x="484677" y="1455817"/>
            <a:ext cx="9125853" cy="5494129"/>
          </a:xfrm>
          <a:prstGeom prst="rect">
            <a:avLst/>
          </a:prstGeom>
        </p:spPr>
        <p:txBody>
          <a:bodyPr vert="horz" lIns="91440" tIns="45720" rIns="91440" bIns="45720" rtlCol="0">
            <a:normAutofit fontScale="92500" lnSpcReduction="1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indent="0">
              <a:lnSpc>
                <a:spcPct val="110000"/>
              </a:lnSpc>
            </a:pPr>
            <a:r>
              <a:rPr lang="en-US" dirty="0"/>
              <a:t> Create a safe space and time for discussions</a:t>
            </a:r>
          </a:p>
          <a:p>
            <a:pPr indent="0">
              <a:lnSpc>
                <a:spcPct val="110000"/>
              </a:lnSpc>
            </a:pPr>
            <a:r>
              <a:rPr lang="en-US" dirty="0"/>
              <a:t> Use patient-centered dialogue</a:t>
            </a:r>
          </a:p>
          <a:p>
            <a:pPr indent="0">
              <a:lnSpc>
                <a:spcPct val="110000"/>
              </a:lnSpc>
            </a:pPr>
            <a:r>
              <a:rPr lang="en-US" dirty="0"/>
              <a:t> Review and analyze data</a:t>
            </a:r>
          </a:p>
          <a:p>
            <a:pPr indent="0">
              <a:lnSpc>
                <a:spcPct val="110000"/>
              </a:lnSpc>
            </a:pPr>
            <a:r>
              <a:rPr lang="en-US" dirty="0"/>
              <a:t> Promote knowledge sharing and educational opportunities</a:t>
            </a:r>
          </a:p>
          <a:p>
            <a:pPr indent="0">
              <a:lnSpc>
                <a:spcPct val="110000"/>
              </a:lnSpc>
            </a:pPr>
            <a:r>
              <a:rPr lang="en-US" dirty="0"/>
              <a:t> Consider and discuss how to use tools and resources</a:t>
            </a:r>
          </a:p>
          <a:p>
            <a:pPr indent="0">
              <a:lnSpc>
                <a:spcPct val="110000"/>
              </a:lnSpc>
            </a:pPr>
            <a:r>
              <a:rPr lang="en-US" dirty="0"/>
              <a:t> Make it fun and celebrate successes!</a:t>
            </a:r>
          </a:p>
          <a:p>
            <a:pPr indent="0">
              <a:lnSpc>
                <a:spcPct val="110000"/>
              </a:lnSpc>
            </a:pPr>
            <a:r>
              <a:rPr lang="en-US" dirty="0"/>
              <a:t> Share information regularly with peers and mentors</a:t>
            </a:r>
          </a:p>
          <a:p>
            <a:pPr marL="1211580" lvl="1" indent="-457200">
              <a:lnSpc>
                <a:spcPct val="110000"/>
              </a:lnSpc>
              <a:buFont typeface="Courier New" panose="02070309020205020404" pitchFamily="49" charset="0"/>
              <a:buChar char="o"/>
            </a:pPr>
            <a:r>
              <a:rPr lang="en-US" dirty="0"/>
              <a:t>Issues and concerns</a:t>
            </a:r>
          </a:p>
          <a:p>
            <a:pPr marL="1211580" lvl="1" indent="-457200">
              <a:lnSpc>
                <a:spcPct val="110000"/>
              </a:lnSpc>
              <a:buFont typeface="Courier New" panose="02070309020205020404" pitchFamily="49" charset="0"/>
              <a:buChar char="o"/>
            </a:pPr>
            <a:r>
              <a:rPr lang="en-US" dirty="0"/>
              <a:t>Lessons learned</a:t>
            </a:r>
          </a:p>
          <a:p>
            <a:pPr marL="1211580" lvl="1" indent="-457200">
              <a:lnSpc>
                <a:spcPct val="110000"/>
              </a:lnSpc>
              <a:buFont typeface="Courier New" panose="02070309020205020404" pitchFamily="49" charset="0"/>
              <a:buChar char="o"/>
            </a:pPr>
            <a:r>
              <a:rPr lang="en-US" dirty="0"/>
              <a:t>Best practices</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8</a:t>
            </a:fld>
            <a:endParaRPr lang="en-US" dirty="0">
              <a:solidFill>
                <a:schemeClr val="tx1"/>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5937" y="5452501"/>
            <a:ext cx="2375948" cy="2171461"/>
          </a:xfrm>
          <a:prstGeom prst="rect">
            <a:avLst/>
          </a:prstGeom>
        </p:spPr>
      </p:pic>
    </p:spTree>
    <p:extLst>
      <p:ext uri="{BB962C8B-B14F-4D97-AF65-F5344CB8AC3E}">
        <p14:creationId xmlns:p14="http://schemas.microsoft.com/office/powerpoint/2010/main" val="427186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33" y="141930"/>
            <a:ext cx="8746744" cy="734763"/>
          </a:xfrm>
        </p:spPr>
        <p:txBody>
          <a:bodyPr>
            <a:normAutofit/>
          </a:bodyPr>
          <a:lstStyle/>
          <a:p>
            <a:pPr algn="ctr"/>
            <a:r>
              <a:rPr lang="en-US" sz="4000" b="1" dirty="0"/>
              <a:t>Why I Care Template</a:t>
            </a:r>
            <a:endParaRPr lang="en-US" sz="4000" b="1" baseline="30000" dirty="0"/>
          </a:p>
        </p:txBody>
      </p:sp>
      <p:sp>
        <p:nvSpPr>
          <p:cNvPr id="4" name="Rectangle 3"/>
          <p:cNvSpPr/>
          <p:nvPr/>
        </p:nvSpPr>
        <p:spPr>
          <a:xfrm>
            <a:off x="403128" y="1611262"/>
            <a:ext cx="7214667" cy="658835"/>
          </a:xfrm>
          <a:prstGeom prst="rect">
            <a:avLst/>
          </a:prstGeom>
        </p:spPr>
        <p:txBody>
          <a:bodyPr wrap="none">
            <a:spAutoFit/>
          </a:bodyPr>
          <a:lstStyle/>
          <a:p>
            <a:pPr>
              <a:lnSpc>
                <a:spcPct val="107000"/>
              </a:lnSpc>
              <a:spcAft>
                <a:spcPts val="800"/>
              </a:spcAft>
            </a:pPr>
            <a:r>
              <a:rPr lang="en-US" sz="3600" b="1" i="1" dirty="0">
                <a:latin typeface="Calibri" panose="020F0502020204030204" pitchFamily="34" charset="0"/>
                <a:ea typeface="Calibri" panose="020F0502020204030204" pitchFamily="34" charset="0"/>
                <a:cs typeface="Times New Roman" panose="02020603050405020304" pitchFamily="18" charset="0"/>
              </a:rPr>
              <a:t>I care about patient safety because…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6" name="Slide Number Placeholder 4"/>
          <p:cNvSpPr>
            <a:spLocks noGrp="1"/>
          </p:cNvSpPr>
          <p:nvPr>
            <p:ph type="sldNum" sz="quarter" idx="12"/>
          </p:nvPr>
        </p:nvSpPr>
        <p:spPr>
          <a:xfrm>
            <a:off x="7811262" y="7441400"/>
            <a:ext cx="2057400" cy="365125"/>
          </a:xfrm>
        </p:spPr>
        <p:txBody>
          <a:bodyPr/>
          <a:lstStyle/>
          <a:p>
            <a:r>
              <a:rPr lang="en-US" dirty="0">
                <a:solidFill>
                  <a:schemeClr val="tx1"/>
                </a:solidFill>
              </a:rPr>
              <a:t> Applying CUSP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950966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08&quot;&gt;&lt;/object&gt;&lt;object type=&quot;2&quot; unique_id=&quot;10109&quot;&gt;&lt;object type=&quot;3&quot; unique_id=&quot;10110&quot;&gt;&lt;property id=&quot;20148&quot; value=&quot;5&quot;/&gt;&lt;property id=&quot;20300&quot; value=&quot;Slide 1 - &amp;quot;Engaging the Team and Applying CUSP in the ICU Setting&amp;quot;&quot;/&gt;&lt;property id=&quot;20307&quot; value=&quot;256&quot;/&gt;&lt;/object&gt;&lt;object type=&quot;3&quot; unique_id=&quot;10111&quot;&gt;&lt;property id=&quot;20148&quot; value=&quot;5&quot;/&gt;&lt;property id=&quot;20300&quot; value=&quot;Slide 2 - &amp;quot;Objectives&amp;quot;&quot;/&gt;&lt;property id=&quot;20307&quot; value=&quot;258&quot;/&gt;&lt;/object&gt;&lt;object type=&quot;3&quot; unique_id=&quot;10220&quot;&gt;&lt;property id=&quot;20148&quot; value=&quot;5&quot;/&gt;&lt;property id=&quot;20300&quot; value=&quot;Slide 3 - &amp;quot;Four Primary Concepts of The Science of Safety1-3&amp;quot;&quot;/&gt;&lt;property id=&quot;20307&quot; value=&quot;259&quot;/&gt;&lt;/object&gt;&lt;object type=&quot;3&quot; unique_id=&quot;10221&quot;&gt;&lt;property id=&quot;20148&quot; value=&quot;5&quot;/&gt;&lt;property id=&quot;20300&quot; value=&quot;Slide 4 - &amp;quot;What Is Safety Culture?4&amp;quot;&quot;/&gt;&lt;property id=&quot;20307&quot; value=&quot;260&quot;/&gt;&lt;/object&gt;&lt;object type=&quot;3&quot; unique_id=&quot;10222&quot;&gt;&lt;property id=&quot;20148&quot; value=&quot;5&quot;/&gt;&lt;property id=&quot;20300&quot; value=&quot;Slide 5 - &amp;quot;Safety Culture Is Related to Outcomes5,6&amp;quot;&quot;/&gt;&lt;property id=&quot;20307&quot; value=&quot;261&quot;/&gt;&lt;/object&gt;&lt;object type=&quot;3&quot; unique_id=&quot;10223&quot;&gt;&lt;property id=&quot;20148&quot; value=&quot;5&quot;/&gt;&lt;property id=&quot;20300&quot; value=&quot;Slide 6 - &amp;quot;Stages of Engagement5&amp;quot;&quot;/&gt;&lt;property id=&quot;20307&quot; value=&quot;262&quot;/&gt;&lt;/object&gt;&lt;object type=&quot;3&quot; unique_id=&quot;10224&quot;&gt;&lt;property id=&quot;20148&quot; value=&quot;5&quot;/&gt;&lt;property id=&quot;20300&quot; value=&quot;Slide 7 - &amp;quot;Barriers to Team Effectiveness5&amp;quot;&quot;/&gt;&lt;property id=&quot;20307&quot; value=&quot;263&quot;/&gt;&lt;/object&gt;&lt;object type=&quot;3&quot; unique_id=&quot;10225&quot;&gt;&lt;property id=&quot;20148&quot; value=&quot;5&quot;/&gt;&lt;property id=&quot;20300&quot; value=&quot;Slide 8 - &amp;quot;Working and Learning as a Team&amp;quot;&quot;/&gt;&lt;property id=&quot;20307&quot; value=&quot;264&quot;/&gt;&lt;/object&gt;&lt;object type=&quot;3&quot; unique_id=&quot;10226&quot;&gt;&lt;property id=&quot;20148&quot; value=&quot;5&quot;/&gt;&lt;property id=&quot;20300&quot; value=&quot;Slide 10 - &amp;quot;TeamSTEPPS Tools7&amp;quot;&quot;/&gt;&lt;property id=&quot;20307&quot; value=&quot;265&quot;/&gt;&lt;/object&gt;&lt;object type=&quot;3&quot; unique_id=&quot;10227&quot;&gt;&lt;property id=&quot;20148&quot; value=&quot;5&quot;/&gt;&lt;property id=&quot;20300&quot; value=&quot;Slide 11 - &amp;quot;Where To Find Defects8,9&amp;quot;&quot;/&gt;&lt;property id=&quot;20307&quot; value=&quot;266&quot;/&gt;&lt;/object&gt;&lt;object type=&quot;3&quot; unique_id=&quot;10228&quot;&gt;&lt;property id=&quot;20148&quot; value=&quot;5&quot;/&gt;&lt;property id=&quot;20300&quot; value=&quot;Slide 12 - &amp;quot;Gathering Group Wisdom9-12&amp;quot;&quot;/&gt;&lt;property id=&quot;20307&quot; value=&quot;267&quot;/&gt;&lt;/object&gt;&lt;object type=&quot;3&quot; unique_id=&quot;10229&quot;&gt;&lt;property id=&quot;20148&quot; value=&quot;5&quot;/&gt;&lt;property id=&quot;20300&quot; value=&quot;Slide 13 - &amp;quot;Learning From Defects13&amp;quot;&quot;/&gt;&lt;property id=&quot;20307&quot; value=&quot;268&quot;/&gt;&lt;/object&gt;&lt;object type=&quot;3&quot; unique_id=&quot;10230&quot;&gt;&lt;property id=&quot;20148&quot; value=&quot;5&quot;/&gt;&lt;property id=&quot;20300&quot; value=&quot;Slide 14 - &amp;quot;Event Report Tools&amp;quot;&quot;/&gt;&lt;property id=&quot;20307&quot; value=&quot;269&quot;/&gt;&lt;/object&gt;&lt;object type=&quot;3&quot; unique_id=&quot;10231&quot;&gt;&lt;property id=&quot;20148&quot; value=&quot;5&quot;/&gt;&lt;property id=&quot;20300&quot; value=&quot;Slide 15 - &amp;quot;Understand Why Defect Happened&amp;quot;&quot;/&gt;&lt;property id=&quot;20307&quot; value=&quot;270&quot;/&gt;&lt;/object&gt;&lt;object type=&quot;3&quot; unique_id=&quot;10232&quot;&gt;&lt;property id=&quot;20148&quot; value=&quot;5&quot;/&gt;&lt;property id=&quot;20300&quot; value=&quot;Slide 16 - &amp;quot;Examples of Defects of Failures  That Affect Patient Safety14-17&amp;quot;&quot;/&gt;&lt;property id=&quot;20307&quot; value=&quot;271&quot;/&gt;&lt;/object&gt;&lt;object type=&quot;3&quot; unique_id=&quot;10233&quot;&gt;&lt;property id=&quot;20148&quot; value=&quot;5&quot;/&gt;&lt;property id=&quot;20300&quot; value=&quot;Slide 17 - &amp;quot;Build Resiliency Into Interventions18&amp;quot;&quot;/&gt;&lt;property id=&quot;20307&quot; value=&quot;272&quot;/&gt;&lt;/object&gt;&lt;object type=&quot;3&quot; unique_id=&quot;10234&quot;&gt;&lt;property id=&quot;20148&quot; value=&quot;5&quot;/&gt;&lt;property id=&quot;20300&quot; value=&quot;Slide 18 - &amp;quot;Discussion Questions&amp;quot;&quot;/&gt;&lt;property id=&quot;20307&quot; value=&quot;273&quot;/&gt;&lt;/object&gt;&lt;object type=&quot;3&quot; unique_id=&quot;10235&quot;&gt;&lt;property id=&quot;20148&quot; value=&quot;5&quot;/&gt;&lt;property id=&quot;20300&quot; value=&quot;Slide 19 - &amp;quot;Tools and Resources19-23&amp;quot;&quot;/&gt;&lt;property id=&quot;20307&quot; value=&quot;274&quot;/&gt;&lt;/object&gt;&lt;object type=&quot;3&quot; unique_id=&quot;10236&quot;&gt;&lt;property id=&quot;20148&quot; value=&quot;5&quot;/&gt;&lt;property id=&quot;20300&quot; value=&quot;Slide 20 - &amp;quot;References&amp;quot;&quot;/&gt;&lt;property id=&quot;20307&quot; value=&quot;275&quot;/&gt;&lt;/object&gt;&lt;object type=&quot;3&quot; unique_id=&quot;10237&quot;&gt;&lt;property id=&quot;20148&quot; value=&quot;5&quot;/&gt;&lt;property id=&quot;20300&quot; value=&quot;Slide 21 - &amp;quot;References&amp;quot;&quot;/&gt;&lt;property id=&quot;20307&quot; value=&quot;276&quot;/&gt;&lt;/object&gt;&lt;object type=&quot;3&quot; unique_id=&quot;243801&quot;&gt;&lt;property id=&quot;20148&quot; value=&quot;5&quot;/&gt;&lt;property id=&quot;20300&quot; value=&quot;Slide 9 - &amp;quot;Why I Care Template&amp;quot;&quot;/&gt;&lt;property id=&quot;20307&quot; value=&quot;27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26&quot;/&gt;&lt;lineCharCount val=&quot;2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awilkins\AppData\Local\Temp\PR\data\asimages\{CBFE0984-14F7-49D1-8412-ED0784B1CF2F}_9.png&quot;/&gt;&lt;left val=&quot;39&quot;/&gt;&lt;top val=&quot;85&quot;/&gt;&lt;width val=&quot;315&quot;/&gt;&lt;height val=&quot;7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24&quot;/&gt;&lt;lineCharCount val=&quot;7&quot;/&gt;&lt;lineCharCount val=&quot;8&quot;/&gt;&lt;lineCharCount val=&quot;16&quot;/&gt;&lt;/TableIndex&gt;&lt;/ShapeTextInfo&gt;"/>
  <p:tag name="HTML_SHAPEINFO" val="&lt;ThreeDShapeInfo&gt;&lt;uuid val=&quot;&quot;/&gt;&lt;isInvalidForFieldText val=&quot;0&quot;/&gt;&lt;Image&gt;&lt;filename val=&quot;C:\Users\awilkins\AppData\Local\Temp\PR\data\asimages\{FA76E9FE-DE74-4A27-8214-7C0700130CB5}_9.png&quot;/&gt;&lt;left val=&quot;42&quot;/&gt;&lt;top val=&quot;151&quot;/&gt;&lt;width val=&quot;312&quot;/&gt;&lt;height val=&quot;31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awilkins\AppData\Local\Temp\PR\data\asimages\{F58A7F7B-CA5A-41E3-B616-3383697DBDBF}_9.png&quot;/&gt;&lt;left val=&quot;354&quot;/&gt;&lt;top val=&quot;85&quot;/&gt;&lt;width val=&quot;316&quot;/&gt;&lt;height val=&quot;7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sers\awilkins\AppData\Local\Temp\PR\data\asimages\{59F2F38F-DA13-4699-BF9E-9A4866826FE3}_9.png&quot;/&gt;&lt;left val=&quot;357&quot;/&gt;&lt;top val=&quot;151&quot;/&gt;&lt;width val=&quot;313&quot;/&gt;&lt;height val=&quot;317&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7&quot;/&gt;&lt;lineCharCount val=&quot;52&quot;/&gt;&lt;lineCharCount val=&quot;24&quot;/&gt;&lt;/TableIndex&gt;&lt;/ShapeTextInfo&gt;"/>
  <p:tag name="HTML_SHAPEINFO" val="&lt;ThreeDShapeInfo&gt;&lt;uuid val=&quot;&quot;/&gt;&lt;isInvalidForFieldText val=&quot;0&quot;/&gt;&lt;Image&gt;&lt;filename val=&quot;C:\Users\awilkins\AppData\Local\Temp\PR\data\asimages\{20C0F4D7-983C-41E1-9299-EFA4EBF39325}_9.png&quot;/&gt;&lt;left val=&quot;49&quot;/&gt;&lt;top val=&quot;374&quot;/&gt;&lt;width val=&quot;613&quot;/&gt;&lt;height val=&quot;14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23&quot;/&gt;&lt;lineCharCount val=&quot;30&quot;/&gt;&lt;lineCharCount val=&quot;29&quot;/&gt;&lt;/TableIndex&gt;&lt;/ShapeTextInfo&gt;"/>
  <p:tag name="HTML_SHAPEINFO" val="&lt;ThreeDShapeInfo&gt;&lt;uuid val=&quot;&quot;/&gt;&lt;isInvalidForFieldText val=&quot;0&quot;/&gt;&lt;Image&gt;&lt;filename val=&quot;C:\Users\awilkins\AppData\Local\Temp\PR\data\asimages\{F74C3591-2061-4D50-9A25-D89B5E40FB75}_12.png&quot;/&gt;&lt;left val=&quot;15&quot;/&gt;&lt;top val=&quot;162&quot;/&gt;&lt;width val=&quot;447&quot;/&gt;&lt;height val=&quot;17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DC7489-6085-4560-85DA-10865E0E0768}&quot;/&gt;&lt;isInvalidForFieldText val=&quot;0&quot;/&gt;&lt;Image&gt;&lt;filename val=&quot;C:\Users\awilkins\AppData\Local\Temp\PR\data\asimages\{C4DC7489-6085-4560-85DA-10865E0E0768}_12.png&quot;/&gt;&lt;left val=&quot;203&quot;/&gt;&lt;top val=&quot;123&quot;/&gt;&lt;width val=&quot;522&quot;/&gt;&lt;height val=&quot;36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FDD244-A2D6-4B9B-8840-3AC66046A9DE}&quot;/&gt;&lt;isInvalidForFieldText val=&quot;0&quot;/&gt;&lt;Image&gt;&lt;filename val=&quot;C:\Users\awilkins\AppData\Local\Temp\PR\data\asimages\{15FDD244-A2D6-4B9B-8840-3AC66046A9DE}_7.png&quot;/&gt;&lt;left val=&quot;356&quot;/&gt;&lt;top val=&quot;42&quot;/&gt;&lt;width val=&quot;354&quot;/&gt;&lt;height val=&quot;44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5&quot;/&gt;&lt;lineCharCount val=&quot;30&quot;/&gt;&lt;lineCharCount val=&quot;24&quot;/&gt;&lt;lineCharCount val=&quot;42&quot;/&gt;&lt;lineCharCount val=&quot;14&quot;/&gt;&lt;lineCharCount val=&quot;52&quot;/&gt;&lt;lineCharCount val=&quot;37&quot;/&gt;&lt;lineCharCount val=&quot;51&quot;/&gt;&lt;lineCharCount val=&quot;20&quot;/&gt;&lt;lineCharCount val=&quot;16&quot;/&gt;&lt;lineCharCount val=&quot;14&quot;/&gt;&lt;/TableIndex&gt;&lt;/ShapeTextInfo&gt;"/>
  <p:tag name="HTML_SHAPEINFO" val="&lt;ThreeDShapeInfo&gt;&lt;uuid val=&quot;&quot;/&gt;&lt;isInvalidForFieldText val=&quot;0&quot;/&gt;&lt;Image&gt;&lt;filename val=&quot;C:\Users\awilkins\AppData\Local\Temp\PR\data\asimages\{4C6690EA-02ED-45F8-886E-2EE1C79F507B}_17.png&quot;/&gt;&lt;left val=&quot;41&quot;/&gt;&lt;top val=&quot;81&quot;/&gt;&lt;width val=&quot;629&quot;/&gt;&lt;height val=&quot;408&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quot;/&gt;&lt;lineCharCount val=&quot;7&quot;/&gt;&lt;lineCharCount val=&quot;8&quot;/&gt;&lt;lineCharCount val=&quot;5&quot;/&gt;&lt;lineCharCount val=&quot;3&quot;/&gt;&lt;/TableIndex&gt;&lt;/ShapeTextInfo&gt;"/>
  <p:tag name="HTML_SHAPEINFO" val="&lt;ThreeDShapeInfo&gt;&lt;uuid val=&quot;&quot;/&gt;&lt;isInvalidForFieldText val=&quot;0&quot;/&gt;&lt;Image&gt;&lt;filename val=&quot;C:\Users\awilkins\AppData\Local\Temp\PR\data\asimages\{7F809D00-47AD-4DB6-A8BA-0250F14964A9}_19.png&quot;/&gt;&lt;left val=&quot;69&quot;/&gt;&lt;top val=&quot;102&quot;/&gt;&lt;width val=&quot;307&quot;/&gt;&lt;height val=&quot;384&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11&quot;/&gt;&lt;lineCharCount val=&quot;9&quot;/&gt;&lt;lineCharCount val=&quot;9&quot;/&gt;&lt;lineCharCount val=&quot;11&quot;/&gt;&lt;/TableIndex&gt;&lt;/ShapeTextInfo&gt;"/>
  <p:tag name="HTML_SHAPEINFO" val="&lt;ThreeDShapeInfo&gt;&lt;uuid val=&quot;&quot;/&gt;&lt;isInvalidForFieldText val=&quot;0&quot;/&gt;&lt;Image&gt;&lt;filename val=&quot;C:\Users\awilkins\AppData\Local\Temp\PR\data\asimages\{19FDC517-B4AC-426F-9AEB-6231C3E4BA93}_19.png&quot;/&gt;&lt;left val=&quot;332&quot;/&gt;&lt;top val=&quot;102&quot;/&gt;&lt;width val=&quot;306&quot;/&gt;&lt;height val=&quot;38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wilkins\AppData\Local\Temp\PR\data\asimages\{03B75E8D-9CBA-4998-8C7B-C8339B3B9C82}_8.png&quot;/&gt;&lt;left val=&quot;413&quot;/&gt;&lt;top val=&quot;143&quot;/&gt;&lt;width val=&quot;204&quot;/&gt;&lt;height val=&quot;29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awilkins\AppData\Local\Temp\PR\data\asimages\{0B0A3CED-6320-42E3-8474-596D66E78076}_19.png&quot;/&gt;&lt;left val=&quot;113&quot;/&gt;&lt;top val=&quot;376&quot;/&gt;&lt;width val=&quot;492&quot;/&gt;&lt;height val=&quot;51&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4&quot;/&gt;&lt;lineCharCount val=&quot;8&quot;/&gt;&lt;lineCharCount val=&quot;16&quot;/&gt;&lt;lineCharCount val=&quot;12&quot;/&gt;&lt;lineCharCount val=&quot;16&quot;/&gt;&lt;lineCharCount val=&quot;16&quot;/&gt;&lt;lineCharCount val=&quot;24&quot;/&gt;&lt;/TableIndex&gt;&lt;/ShapeTextInfo&gt;"/>
  <p:tag name="HTML_SHAPEINFO" val="&lt;TextEffect&gt;&lt;Image&gt;&lt;filename val=&quot;C:\Users\awilkins\AppData\Local\Temp\PR\data\asimages\{E18D79E0-E51D-4650-9E54-0933874902E3}_1.png_crop.png&quot;/&gt;&lt;left val=&quot;50&quot;/&gt;&lt;top val=&quot;137&quot;/&gt;&lt;width val=&quot;373&quot;/&gt;&lt;height val=&quot;79&quot;/&gt;&lt;hasText val=&quot;1&quot;/&gt;&lt;paraId val=&quot;1&quot;/&gt;&lt;/Image&gt;&lt;Image&gt;&lt;filename val=&quot;C:\Users\awilkins\AppData\Local\Temp\PR\data\asimages\{BE53BF4C-C5EE-4432-9214-F85E616650CB}_1.png_crop.png&quot;/&gt;&lt;left val=&quot;50&quot;/&gt;&lt;top val=&quot;248&quot;/&gt;&lt;width val=&quot;244&quot;/&gt;&lt;height val=&quot;24&quot;/&gt;&lt;hasText val=&quot;1&quot;/&gt;&lt;paraId val=&quot;2&quot;/&gt;&lt;/Image&gt;&lt;Image&gt;&lt;filename val=&quot;C:\Users\awilkins\AppData\Local\Temp\PR\data\asimages\{4528F9E3-ABF6-43F6-86CD-C89E6107A799}_1.png_crop.png&quot;/&gt;&lt;left val=&quot;50&quot;/&gt;&lt;top val=&quot;311&quot;/&gt;&lt;width val=&quot;189&quot;/&gt;&lt;height val=&quot;24&quot;/&gt;&lt;hasText val=&quot;1&quot;/&gt;&lt;paraId val=&quot;3&quot;/&gt;&lt;/Image&gt;&lt;Image&gt;&lt;filename val=&quot;C:\Users\awilkins\AppData\Local\Temp\PR\data\asimages\{5EB14AF9-B93D-4BA6-973C-10C143A68265}_1.png_crop.png&quot;/&gt;&lt;left val=&quot;50&quot;/&gt;&lt;top val=&quot;374&quot;/&gt;&lt;width val=&quot;231&quot;/&gt;&lt;height val=&quot;25&quot;/&gt;&lt;hasText val=&quot;1&quot;/&gt;&lt;paraId val=&quot;4&quot;/&gt;&lt;/Image&gt;&lt;Image&gt;&lt;filename val=&quot;C:\Users\awilkins\AppData\Local\Temp\PR\data\asimages\{4F3CEFF0-9A99-426A-B3BF-9CDF26CED813}_1.png_crop.png&quot;/&gt;&lt;left val=&quot;50&quot;/&gt;&lt;top val=&quot;438&quot;/&gt;&lt;width val=&quot;229&quot;/&gt;&lt;height val=&quot;24&quot;/&gt;&lt;hasText val=&quot;1&quot;/&gt;&lt;paraId val=&quot;5&quot;/&gt;&lt;/Image&gt;&lt;Image&gt;&lt;filename val=&quot;C:\Users\awilkins\AppData\Local\Temp\PR\data\asimages\{855D1E71-F2B3-493A-867B-928C490F226B}_1.png_crop.png&quot;/&gt;&lt;left val=&quot;50&quot;/&gt;&lt;top val=&quot;501&quot;/&gt;&lt;width val=&quot;378&quot;/&gt;&lt;height val=&quot;31&quot;/&gt;&lt;hasText val=&quot;1&quot;/&gt;&lt;paraId val=&quot;6&quot;/&gt;&lt;/Image&gt;&lt;/TextEffec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17&quot;/&gt;&lt;/TableIndex&gt;&lt;/ShapeTextInfo&gt;"/>
  <p:tag name="HTML_SHAPEINFO" val="&lt;ThreeDShapeInfo&gt;&lt;uuid val=&quot;&quot;/&gt;&lt;isInvalidForFieldText val=&quot;0&quot;/&gt;&lt;Image&gt;&lt;filename val=&quot;C:\Users\awilkins\AppData\Local\Temp\PR\data\asimages\{B2F510B7-BD9C-4A76-9909-A8E75E8349E8}_15.png&quot;/&gt;&lt;left val=&quot;35&quot;/&gt;&lt;top val=&quot;421&quot;/&gt;&lt;width val=&quot;580&quot;/&gt;&lt;height val=&quot;9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5&quot;/&gt;&lt;lineCharCount val=&quot;30&quot;/&gt;&lt;lineCharCount val=&quot;24&quot;/&gt;&lt;lineCharCount val=&quot;42&quot;/&gt;&lt;lineCharCount val=&quot;14&quot;/&gt;&lt;lineCharCount val=&quot;52&quot;/&gt;&lt;lineCharCount val=&quot;37&quot;/&gt;&lt;lineCharCount val=&quot;51&quot;/&gt;&lt;lineCharCount val=&quot;20&quot;/&gt;&lt;lineCharCount val=&quot;16&quot;/&gt;&lt;lineCharCount val=&quot;14&quot;/&gt;&lt;/TableIndex&gt;&lt;/ShapeTextInfo&gt;"/>
  <p:tag name="HTML_SHAPEINFO" val="&lt;ThreeDShapeInfo&gt;&lt;uuid val=&quot;&quot;/&gt;&lt;isInvalidForFieldText val=&quot;0&quot;/&gt;&lt;Image&gt;&lt;filename val=&quot;C:\Users\awilkins\AppData\Local\Temp\PR\data\asimages\{4C6690EA-02ED-45F8-886E-2EE1C79F507B}_17.png&quot;/&gt;&lt;left val=&quot;41&quot;/&gt;&lt;top val=&quot;81&quot;/&gt;&lt;width val=&quot;629&quot;/&gt;&lt;height val=&quot;408&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5&quot;/&gt;&lt;lineCharCount val=&quot;30&quot;/&gt;&lt;lineCharCount val=&quot;24&quot;/&gt;&lt;lineCharCount val=&quot;42&quot;/&gt;&lt;lineCharCount val=&quot;14&quot;/&gt;&lt;lineCharCount val=&quot;52&quot;/&gt;&lt;lineCharCount val=&quot;37&quot;/&gt;&lt;lineCharCount val=&quot;51&quot;/&gt;&lt;lineCharCount val=&quot;20&quot;/&gt;&lt;lineCharCount val=&quot;16&quot;/&gt;&lt;lineCharCount val=&quot;14&quot;/&gt;&lt;/TableIndex&gt;&lt;/ShapeTextInfo&gt;"/>
  <p:tag name="HTML_SHAPEINFO" val="&lt;ThreeDShapeInfo&gt;&lt;uuid val=&quot;&quot;/&gt;&lt;isInvalidForFieldText val=&quot;0&quot;/&gt;&lt;Image&gt;&lt;filename val=&quot;C:\Users\awilkins\AppData\Local\Temp\PR\data\asimages\{4C6690EA-02ED-45F8-886E-2EE1C79F507B}_17.png&quot;/&gt;&lt;left val=&quot;41&quot;/&gt;&lt;top val=&quot;81&quot;/&gt;&lt;width val=&quot;629&quot;/&gt;&lt;height val=&quot;408&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B175C5-19EC-474F-8EB7-957AE375227F}&quot;/&gt;&lt;isInvalidForFieldText val=&quot;0&quot;/&gt;&lt;Image&gt;&lt;filename val=&quot;C:\Users\awilkins\AppData\Local\Temp\PR\data\asimages\{F7B175C5-19EC-474F-8EB7-957AE375227F}_14.png&quot;/&gt;&lt;left val=&quot;28&quot;/&gt;&lt;top val=&quot;71&quot;/&gt;&lt;width val=&quot;650&quot;/&gt;&lt;height val=&quot;39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TableIndex row=&quot;1&quot; col=&quot;2&quot;&gt;&lt;linesCount val=&quot;1&quot;/&gt;&lt;lineCharCount val=&quot;12&quot;/&gt;&lt;/TableIndex&gt;&lt;TableIndex row=&quot;2&quot; col=&quot;1&quot;&gt;&lt;linesCount val=&quot;1&quot;/&gt;&lt;lineCharCount val=&quot;28&quot;/&gt;&lt;/TableIndex&gt;&lt;TableIndex row=&quot;2&quot; col=&quot;2&quot;&gt;&lt;linesCount val=&quot;2&quot;/&gt;&lt;lineCharCount val=&quot;45&quot;/&gt;&lt;lineCharCount val=&quot;24&quot;/&gt;&lt;/TableIndex&gt;&lt;TableIndex row=&quot;3&quot; col=&quot;1&quot;&gt;&lt;linesCount val=&quot;3&quot;/&gt;&lt;lineCharCount val=&quot;34&quot;/&gt;&lt;lineCharCount val=&quot;36&quot;/&gt;&lt;lineCharCount val=&quot;12&quot;/&gt;&lt;/TableIndex&gt;&lt;TableIndex row=&quot;3&quot; col=&quot;2&quot;&gt;&lt;linesCount val=&quot;4&quot;/&gt;&lt;lineCharCount val=&quot;39&quot;/&gt;&lt;lineCharCount val=&quot;37&quot;/&gt;&lt;lineCharCount val=&quot;40&quot;/&gt;&lt;lineCharCount val=&quot;24&quot;/&gt;&lt;/TableIndex&gt;&lt;TableIndex row=&quot;4&quot; col=&quot;1&quot;&gt;&lt;linesCount val=&quot;3&quot;/&gt;&lt;lineCharCount val=&quot;35&quot;/&gt;&lt;lineCharCount val=&quot;37&quot;/&gt;&lt;lineCharCount val=&quot;28&quot;/&gt;&lt;/TableIndex&gt;&lt;TableIndex row=&quot;4&quot; col=&quot;2&quot;&gt;&lt;linesCount val=&quot;5&quot;/&gt;&lt;lineCharCount val=&quot;38&quot;/&gt;&lt;lineCharCount val=&quot;40&quot;/&gt;&lt;lineCharCount val=&quot;40&quot;/&gt;&lt;lineCharCount val=&quot;35&quot;/&gt;&lt;lineCharCount val=&quot;9&quot;/&gt;&lt;/TableIndex&gt;&lt;/ShapeTextInfo&gt;"/>
  <p:tag name="HTML_SHAPEINFO" val="&lt;ThreeDShapeInfo&gt;&lt;uuid val=&quot;&quot;/&gt;&lt;isInvalidForFieldText val=&quot;0&quot;/&gt;&lt;Image&gt;&lt;filename val=&quot;C:\Users\awilkins\AppData\Local\Temp\PR\data\asimages\{38038A11-66AE-45D7-9177-BCB0944A9921}_27.png&quot;/&gt;&lt;left val=&quot;48&quot;/&gt;&lt;top val=&quot;111&quot;/&gt;&lt;width val=&quot;624&quot;/&gt;&lt;height val=&quot;33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4C8926-2E43-4DCD-BE9C-3EF0DE49CCB6}&quot;/&gt;&lt;isInvalidForFieldText val=&quot;0&quot;/&gt;&lt;Image&gt;&lt;filename val=&quot;C:\Users\awilkins\AppData\Local\Temp\PR\data\asimages\{014C8926-2E43-4DCD-BE9C-3EF0DE49CCB6}_26.png&quot;/&gt;&lt;left val=&quot;49&quot;/&gt;&lt;top val=&quot;106&quot;/&gt;&lt;width val=&quot;390&quot;/&gt;&lt;height val=&quot;36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12&quot;/&gt;&lt;lineCharCount val=&quot;13&quot;/&gt;&lt;lineCharCount val=&quot;7&quot;/&gt;&lt;/TableIndex&gt;&lt;/ShapeTextInfo&gt;"/>
  <p:tag name="HTML_SHAPEINFO" val="&lt;ThreeDShapeInfo&gt;&lt;uuid val=&quot;&quot;/&gt;&lt;isInvalidForFieldText val=&quot;0&quot;/&gt;&lt;Image&gt;&lt;filename val=&quot;C:\Users\awilkins\AppData\Local\Temp\PR\data\asimages\{9765BD54-D0EB-4846-A9FB-26EA8D152A4A}_26.png&quot;/&gt;&lt;left val=&quot;531&quot;/&gt;&lt;top val=&quot;138&quot;/&gt;&lt;width val=&quot;124&quot;/&gt;&lt;height val=&quot;27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6&quot;/&gt;&lt;lineCharCount val=&quot;26&quot;/&gt;&lt;lineCharCount val=&quot;7&quot;/&gt;&lt;lineCharCount val=&quot;41&quot;/&gt;&lt;lineCharCount val=&quot;10&quot;/&gt;&lt;lineCharCount val=&quot;21&quot;/&gt;&lt;lineCharCount val=&quot;74&quot;/&gt;&lt;lineCharCount val=&quot;32&quot;/&gt;&lt;lineCharCount val=&quot;70&quot;/&gt;&lt;lineCharCount val=&quot;6&quot;/&gt;&lt;lineCharCount val=&quot;70&quot;/&gt;&lt;lineCharCount val=&quot;69&quot;/&gt;&lt;/TableIndex&gt;&lt;/ShapeTextInfo&gt;"/>
  <p:tag name="HTML_SHAPEINFO" val="&lt;ThreeDShapeInfo&gt;&lt;uuid val=&quot;&quot;/&gt;&lt;isInvalidForFieldText val=&quot;0&quot;/&gt;&lt;Image&gt;&lt;filename val=&quot;C:\Users\awilkins\AppData\Local\Temp\PR\data\asimages\{A08B857B-D7B7-4ECB-BE45-5544C15F7549}_27.png&quot;/&gt;&lt;left val=&quot;23&quot;/&gt;&lt;top val=&quot;88&quot;/&gt;&lt;width val=&quot;668&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15&quot;/&gt;&lt;lineCharCount val=&quot;36&quot;/&gt;&lt;lineCharCount val=&quot;133&quot;/&gt;&lt;lineCharCount val=&quot;38&quot;/&gt;&lt;lineCharCount val=&quot;128&quot;/&gt;&lt;lineCharCount val=&quot;102&quot;/&gt;&lt;lineCharCount val=&quot;66&quot;/&gt;&lt;lineCharCount val=&quot;132&quot;/&gt;&lt;lineCharCount val=&quot;109&quot;/&gt;&lt;lineCharCount val=&quot;64&quot;/&gt;&lt;lineCharCount val=&quot;116&quot;/&gt;&lt;lineCharCount val=&quot;102&quot;/&gt;&lt;lineCharCount val=&quot;127&quot;/&gt;&lt;lineCharCount val=&quot;126&quot;/&gt;&lt;lineCharCount val=&quot;10&quot;/&gt;&lt;lineCharCount val=&quot;128&quot;/&gt;&lt;lineCharCount val=&quot;87&quot;/&gt;&lt;lineCharCount val=&quot;105&quot;/&gt;&lt;lineCharCount val=&quot;102&quot;/&gt;&lt;lineCharCount val=&quot;106&quot;/&gt;&lt;lineCharCount val=&quot;106&quot;/&gt;&lt;lineCharCount val=&quot;110&quot;/&gt;&lt;lineCharCount val=&quot;85&quot;/&gt;&lt;/TableIndex&gt;&lt;/ShapeTextInfo&gt;"/>
  <p:tag name="HTML_SHAPEINFO" val="&lt;ThreeDShapeInfo&gt;&lt;uuid val=&quot;&quot;/&gt;&lt;isInvalidForFieldText val=&quot;0&quot;/&gt;&lt;Image&gt;&lt;filename val=&quot;C:\Users\awilkins\AppData\Local\Temp\PR\data\asimages\{06C595F3-669A-4381-ADEB-7477C2D320D2}_28.png&quot;/&gt;&lt;left val=&quot;21&quot;/&gt;&lt;top val=&quot;78&quot;/&gt;&lt;width val=&quot;676&quot;/&gt;&lt;height val=&quot;41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15&quot;/&gt;&lt;lineCharCount val=&quot;36&quot;/&gt;&lt;lineCharCount val=&quot;133&quot;/&gt;&lt;lineCharCount val=&quot;38&quot;/&gt;&lt;lineCharCount val=&quot;128&quot;/&gt;&lt;lineCharCount val=&quot;102&quot;/&gt;&lt;lineCharCount val=&quot;66&quot;/&gt;&lt;lineCharCount val=&quot;132&quot;/&gt;&lt;lineCharCount val=&quot;109&quot;/&gt;&lt;lineCharCount val=&quot;64&quot;/&gt;&lt;lineCharCount val=&quot;116&quot;/&gt;&lt;lineCharCount val=&quot;102&quot;/&gt;&lt;lineCharCount val=&quot;127&quot;/&gt;&lt;lineCharCount val=&quot;126&quot;/&gt;&lt;lineCharCount val=&quot;10&quot;/&gt;&lt;lineCharCount val=&quot;128&quot;/&gt;&lt;lineCharCount val=&quot;87&quot;/&gt;&lt;lineCharCount val=&quot;105&quot;/&gt;&lt;lineCharCount val=&quot;102&quot;/&gt;&lt;lineCharCount val=&quot;106&quot;/&gt;&lt;lineCharCount val=&quot;106&quot;/&gt;&lt;lineCharCount val=&quot;110&quot;/&gt;&lt;lineCharCount val=&quot;85&quot;/&gt;&lt;/TableIndex&gt;&lt;/ShapeTextInfo&gt;"/>
  <p:tag name="HTML_SHAPEINFO" val="&lt;ThreeDShapeInfo&gt;&lt;uuid val=&quot;&quot;/&gt;&lt;isInvalidForFieldText val=&quot;0&quot;/&gt;&lt;Image&gt;&lt;filename val=&quot;C:\Users\awilkins\AppData\Local\Temp\PR\data\asimages\{06C595F3-669A-4381-ADEB-7477C2D320D2}_28.png&quot;/&gt;&lt;left val=&quot;21&quot;/&gt;&lt;top val=&quot;78&quot;/&gt;&lt;width val=&quot;676&quot;/&gt;&lt;height val=&quot;41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0&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5436A07-EA13-4AF6-AEB2-255E61CFD9EE}" vid="{1D684F3B-F737-4290-80E0-C78F1BC30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CUSP HAI slide template</Template>
  <TotalTime>12853</TotalTime>
  <Words>2177</Words>
  <Application>Microsoft Office PowerPoint</Application>
  <PresentationFormat>Custom</PresentationFormat>
  <Paragraphs>240</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Calibri</vt:lpstr>
      <vt:lpstr>Calibri Light</vt:lpstr>
      <vt:lpstr>Courier New</vt:lpstr>
      <vt:lpstr>Wingdings</vt:lpstr>
      <vt:lpstr>Office Theme</vt:lpstr>
      <vt:lpstr>Engaging the Team and Applying CUSP in the ICU Setting</vt:lpstr>
      <vt:lpstr>Objectives</vt:lpstr>
      <vt:lpstr>Four Primary Concepts of The Science of Safety1-3</vt:lpstr>
      <vt:lpstr>What Is Safety Culture?4</vt:lpstr>
      <vt:lpstr>Safety Culture Is Related to Outcomes5,6</vt:lpstr>
      <vt:lpstr>Stages of Engagement5</vt:lpstr>
      <vt:lpstr>Barriers to Team Effectiveness5</vt:lpstr>
      <vt:lpstr>Working and Learning as a Team</vt:lpstr>
      <vt:lpstr>Why I Care Template</vt:lpstr>
      <vt:lpstr>TeamSTEPPS Tools7</vt:lpstr>
      <vt:lpstr>Where To Find Defects8,9</vt:lpstr>
      <vt:lpstr>Gathering Group Wisdom9-12</vt:lpstr>
      <vt:lpstr>Learning From Defects13</vt:lpstr>
      <vt:lpstr>Event Report Tools</vt:lpstr>
      <vt:lpstr>Understand Why Defect Happened</vt:lpstr>
      <vt:lpstr>Examples of Defects of Failures  That Affect Patient Safety14-17</vt:lpstr>
      <vt:lpstr>Build Resiliency Into Interventions18</vt:lpstr>
      <vt:lpstr>Discussion Questions</vt:lpstr>
      <vt:lpstr>Tools and Resources19-23</vt:lpstr>
      <vt:lpstr>References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the Team and Applying CUSP in the ICU Setting Facilitator Guide</dc:title>
  <dc:subject>Prevent CLABSI and CAUTI in the Intensive Care Unit Setting</dc:subject>
  <dc:creator>"Agency for Healthcare Research and Quality (AHRQ)"</dc:creator>
  <cp:keywords>CAUTI; CLABSI</cp:keywords>
  <dc:description>PowerPoint Presentation</dc:description>
  <cp:lastModifiedBy>Heidenrich, Christine (AHRQ/OC) (CTR)</cp:lastModifiedBy>
  <cp:revision>109</cp:revision>
  <dcterms:created xsi:type="dcterms:W3CDTF">2021-07-02T18:17:49Z</dcterms:created>
  <dcterms:modified xsi:type="dcterms:W3CDTF">2022-02-18T18:59:08Z</dcterms:modified>
  <cp:category>CAUTI; CLABSI</cp:category>
</cp:coreProperties>
</file>