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tags/tag2.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82" r:id="rId2"/>
    <p:sldId id="304" r:id="rId3"/>
    <p:sldId id="30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Lst>
  <p:sldSz cx="10058400" cy="77724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Julie" initials="KJ" lastIdx="37" clrIdx="0">
    <p:extLst>
      <p:ext uri="{19B8F6BF-5375-455C-9EA6-DF929625EA0E}">
        <p15:presenceInfo xmlns:p15="http://schemas.microsoft.com/office/powerpoint/2012/main" userId="S-1-5-21-921608389-1917390104-3615547825-17168" providerId="AD"/>
      </p:ext>
    </p:extLst>
  </p:cmAuthor>
  <p:cmAuthor id="2" name="Henderson, Susan (AHRQ/CQuIPS)" initials="HS(" lastIdx="24" clrIdx="1">
    <p:extLst>
      <p:ext uri="{19B8F6BF-5375-455C-9EA6-DF929625EA0E}">
        <p15:presenceInfo xmlns:p15="http://schemas.microsoft.com/office/powerpoint/2012/main" userId="S::Susan.Henderson@ahrq.hhs.gov::be03e4c4-8aa6-4af0-941e-a67dd7c07131" providerId="AD"/>
      </p:ext>
    </p:extLst>
  </p:cmAuthor>
  <p:cmAuthor id="3" name="Heidenrich, Christine (AHRQ/OC) (CTR)" initials="HC((" lastIdx="22" clrIdx="2">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85311" autoAdjust="0"/>
  </p:normalViewPr>
  <p:slideViewPr>
    <p:cSldViewPr snapToGrid="0" snapToObjects="1">
      <p:cViewPr varScale="1">
        <p:scale>
          <a:sx n="50" d="100"/>
          <a:sy n="50" d="100"/>
        </p:scale>
        <p:origin x="162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690A18-BAFC-4FC6-8F1A-BFC26692AC33}" type="doc">
      <dgm:prSet loTypeId="urn:microsoft.com/office/officeart/2005/8/layout/gear1" loCatId="cycle" qsTypeId="urn:microsoft.com/office/officeart/2005/8/quickstyle/simple1" qsCatId="simple" csTypeId="urn:microsoft.com/office/officeart/2005/8/colors/accent5_1" csCatId="accent5" phldr="1"/>
      <dgm:spPr/>
    </dgm:pt>
    <dgm:pt modelId="{59993429-56CF-441E-AC27-9D86695DFD3A}">
      <dgm:prSet phldrT="[Text]"/>
      <dgm:spPr/>
      <dgm:t>
        <a:bodyPr/>
        <a:lstStyle/>
        <a:p>
          <a:r>
            <a:rPr lang="en-US" dirty="0"/>
            <a:t>Senior leaders</a:t>
          </a:r>
        </a:p>
      </dgm:t>
    </dgm:pt>
    <dgm:pt modelId="{5010773F-542F-462C-BA80-908023DF09B5}" type="parTrans" cxnId="{4D1E505C-362F-411E-B5E9-4DED5891D7A7}">
      <dgm:prSet/>
      <dgm:spPr/>
      <dgm:t>
        <a:bodyPr/>
        <a:lstStyle/>
        <a:p>
          <a:endParaRPr lang="en-US"/>
        </a:p>
      </dgm:t>
    </dgm:pt>
    <dgm:pt modelId="{1277A5CF-DEBC-4359-BAA5-E24EB42CB3C4}" type="sibTrans" cxnId="{4D1E505C-362F-411E-B5E9-4DED5891D7A7}">
      <dgm:prSet/>
      <dgm:spPr/>
      <dgm:t>
        <a:bodyPr/>
        <a:lstStyle/>
        <a:p>
          <a:endParaRPr lang="en-US"/>
        </a:p>
      </dgm:t>
    </dgm:pt>
    <dgm:pt modelId="{9788DCFC-2A62-4DEB-B2B7-1DEB61088F12}">
      <dgm:prSet phldrT="[Text]"/>
      <dgm:spPr/>
      <dgm:t>
        <a:bodyPr/>
        <a:lstStyle/>
        <a:p>
          <a:r>
            <a:rPr lang="en-US" dirty="0"/>
            <a:t>Team leaders</a:t>
          </a:r>
        </a:p>
      </dgm:t>
    </dgm:pt>
    <dgm:pt modelId="{A4B45A62-F729-48DF-A9C0-34A179138991}" type="parTrans" cxnId="{6ABA9A55-5032-4679-BD7B-76FDF8942601}">
      <dgm:prSet/>
      <dgm:spPr/>
      <dgm:t>
        <a:bodyPr/>
        <a:lstStyle/>
        <a:p>
          <a:endParaRPr lang="en-US"/>
        </a:p>
      </dgm:t>
    </dgm:pt>
    <dgm:pt modelId="{FF6454A0-06D9-4784-AC67-46C89B74CC5C}" type="sibTrans" cxnId="{6ABA9A55-5032-4679-BD7B-76FDF8942601}">
      <dgm:prSet/>
      <dgm:spPr/>
      <dgm:t>
        <a:bodyPr/>
        <a:lstStyle/>
        <a:p>
          <a:endParaRPr lang="en-US"/>
        </a:p>
      </dgm:t>
    </dgm:pt>
    <dgm:pt modelId="{B8CAB303-A28F-4D44-95EE-9E451D5A5403}">
      <dgm:prSet phldrT="[Text]"/>
      <dgm:spPr/>
      <dgm:t>
        <a:bodyPr/>
        <a:lstStyle/>
        <a:p>
          <a:r>
            <a:rPr lang="en-US" dirty="0"/>
            <a:t>Staff</a:t>
          </a:r>
        </a:p>
      </dgm:t>
    </dgm:pt>
    <dgm:pt modelId="{408C79A6-9037-43F9-A9EB-DCA6C7D8DBD8}" type="parTrans" cxnId="{C5FEAEA8-45E8-4BB4-8064-65EA244FD7F6}">
      <dgm:prSet/>
      <dgm:spPr/>
      <dgm:t>
        <a:bodyPr/>
        <a:lstStyle/>
        <a:p>
          <a:endParaRPr lang="en-US"/>
        </a:p>
      </dgm:t>
    </dgm:pt>
    <dgm:pt modelId="{6BE9F925-E4EC-4183-A443-75F5A1F64CAD}" type="sibTrans" cxnId="{C5FEAEA8-45E8-4BB4-8064-65EA244FD7F6}">
      <dgm:prSet/>
      <dgm:spPr/>
      <dgm:t>
        <a:bodyPr/>
        <a:lstStyle/>
        <a:p>
          <a:endParaRPr lang="en-US"/>
        </a:p>
      </dgm:t>
    </dgm:pt>
    <dgm:pt modelId="{0E3A2C37-3417-4FAB-B814-6CED34461FC9}" type="pres">
      <dgm:prSet presAssocID="{65690A18-BAFC-4FC6-8F1A-BFC26692AC33}" presName="composite" presStyleCnt="0">
        <dgm:presLayoutVars>
          <dgm:chMax val="3"/>
          <dgm:animLvl val="lvl"/>
          <dgm:resizeHandles val="exact"/>
        </dgm:presLayoutVars>
      </dgm:prSet>
      <dgm:spPr/>
    </dgm:pt>
    <dgm:pt modelId="{F9E9C29E-5158-4CA4-8D4D-36365984E155}" type="pres">
      <dgm:prSet presAssocID="{59993429-56CF-441E-AC27-9D86695DFD3A}" presName="gear1" presStyleLbl="node1" presStyleIdx="0" presStyleCnt="3" custScaleX="80500" custScaleY="84523" custLinFactNeighborX="7932" custLinFactNeighborY="-15080">
        <dgm:presLayoutVars>
          <dgm:chMax val="1"/>
          <dgm:bulletEnabled val="1"/>
        </dgm:presLayoutVars>
      </dgm:prSet>
      <dgm:spPr/>
    </dgm:pt>
    <dgm:pt modelId="{1C4FBA6A-98BE-4925-BC12-ED5CAFBAE4C4}" type="pres">
      <dgm:prSet presAssocID="{59993429-56CF-441E-AC27-9D86695DFD3A}" presName="gear1srcNode" presStyleLbl="node1" presStyleIdx="0" presStyleCnt="3"/>
      <dgm:spPr/>
    </dgm:pt>
    <dgm:pt modelId="{EB9BD37C-D4B0-4558-921F-E50848460FC5}" type="pres">
      <dgm:prSet presAssocID="{59993429-56CF-441E-AC27-9D86695DFD3A}" presName="gear1dstNode" presStyleLbl="node1" presStyleIdx="0" presStyleCnt="3"/>
      <dgm:spPr/>
    </dgm:pt>
    <dgm:pt modelId="{0112C509-629B-4C93-B56B-9EA2C0E0F5B2}" type="pres">
      <dgm:prSet presAssocID="{9788DCFC-2A62-4DEB-B2B7-1DEB61088F12}" presName="gear2" presStyleLbl="node1" presStyleIdx="1" presStyleCnt="3" custScaleX="121384" custScaleY="127961" custLinFactNeighborX="-3390" custLinFactNeighborY="4284">
        <dgm:presLayoutVars>
          <dgm:chMax val="1"/>
          <dgm:bulletEnabled val="1"/>
        </dgm:presLayoutVars>
      </dgm:prSet>
      <dgm:spPr/>
    </dgm:pt>
    <dgm:pt modelId="{59CAD016-DF71-4DBE-ADDD-870375B72BAB}" type="pres">
      <dgm:prSet presAssocID="{9788DCFC-2A62-4DEB-B2B7-1DEB61088F12}" presName="gear2srcNode" presStyleLbl="node1" presStyleIdx="1" presStyleCnt="3"/>
      <dgm:spPr/>
    </dgm:pt>
    <dgm:pt modelId="{B0070C53-E720-4505-BE68-7B74C75377D8}" type="pres">
      <dgm:prSet presAssocID="{9788DCFC-2A62-4DEB-B2B7-1DEB61088F12}" presName="gear2dstNode" presStyleLbl="node1" presStyleIdx="1" presStyleCnt="3"/>
      <dgm:spPr/>
    </dgm:pt>
    <dgm:pt modelId="{6DD37E4C-B946-417A-9127-F6AED93E47AF}" type="pres">
      <dgm:prSet presAssocID="{B8CAB303-A28F-4D44-95EE-9E451D5A5403}" presName="gear3" presStyleLbl="node1" presStyleIdx="2" presStyleCnt="3" custScaleX="121947" custScaleY="123423" custLinFactNeighborX="10992" custLinFactNeighborY="-13585"/>
      <dgm:spPr/>
    </dgm:pt>
    <dgm:pt modelId="{3165CC74-3152-436A-A95E-90F5073A2018}" type="pres">
      <dgm:prSet presAssocID="{B8CAB303-A28F-4D44-95EE-9E451D5A5403}" presName="gear3tx" presStyleLbl="node1" presStyleIdx="2" presStyleCnt="3">
        <dgm:presLayoutVars>
          <dgm:chMax val="1"/>
          <dgm:bulletEnabled val="1"/>
        </dgm:presLayoutVars>
      </dgm:prSet>
      <dgm:spPr/>
    </dgm:pt>
    <dgm:pt modelId="{BD0C4F8D-5A85-41B2-8CAD-6D0431858A01}" type="pres">
      <dgm:prSet presAssocID="{B8CAB303-A28F-4D44-95EE-9E451D5A5403}" presName="gear3srcNode" presStyleLbl="node1" presStyleIdx="2" presStyleCnt="3"/>
      <dgm:spPr/>
    </dgm:pt>
    <dgm:pt modelId="{A3AEE8C0-A7B8-485F-800B-510B6DEBAB58}" type="pres">
      <dgm:prSet presAssocID="{B8CAB303-A28F-4D44-95EE-9E451D5A5403}" presName="gear3dstNode" presStyleLbl="node1" presStyleIdx="2" presStyleCnt="3"/>
      <dgm:spPr/>
    </dgm:pt>
    <dgm:pt modelId="{3FDD63D7-7DDC-45CC-BBD3-9D56F9BF06B7}" type="pres">
      <dgm:prSet presAssocID="{1277A5CF-DEBC-4359-BAA5-E24EB42CB3C4}" presName="connector1" presStyleLbl="sibTrans2D1" presStyleIdx="0" presStyleCnt="3" custLinFactNeighborX="9671" custLinFactNeighborY="-11334"/>
      <dgm:spPr/>
    </dgm:pt>
    <dgm:pt modelId="{A93D9C12-37FD-40B7-886F-CC9884906C7E}" type="pres">
      <dgm:prSet presAssocID="{FF6454A0-06D9-4784-AC67-46C89B74CC5C}" presName="connector2" presStyleLbl="sibTrans2D1" presStyleIdx="1" presStyleCnt="3" custLinFactNeighborX="-13521" custLinFactNeighborY="-6950"/>
      <dgm:spPr/>
    </dgm:pt>
    <dgm:pt modelId="{8065250D-8FB7-4E1C-865A-2E976D0C7AFE}" type="pres">
      <dgm:prSet presAssocID="{6BE9F925-E4EC-4183-A443-75F5A1F64CAD}" presName="connector3" presStyleLbl="sibTrans2D1" presStyleIdx="2" presStyleCnt="3" custAng="1697744" custScaleX="133588" custScaleY="136220" custLinFactNeighborX="-3332" custLinFactNeighborY="2384"/>
      <dgm:spPr/>
    </dgm:pt>
  </dgm:ptLst>
  <dgm:cxnLst>
    <dgm:cxn modelId="{F8E09918-9F5E-4CD2-853B-2F09E3BF62A4}" type="presOf" srcId="{59993429-56CF-441E-AC27-9D86695DFD3A}" destId="{1C4FBA6A-98BE-4925-BC12-ED5CAFBAE4C4}" srcOrd="1" destOrd="0" presId="urn:microsoft.com/office/officeart/2005/8/layout/gear1"/>
    <dgm:cxn modelId="{0F0D891E-183F-4513-87D8-38B51F4728AF}" type="presOf" srcId="{65690A18-BAFC-4FC6-8F1A-BFC26692AC33}" destId="{0E3A2C37-3417-4FAB-B814-6CED34461FC9}" srcOrd="0" destOrd="0" presId="urn:microsoft.com/office/officeart/2005/8/layout/gear1"/>
    <dgm:cxn modelId="{F1FA3A2A-AA78-4ADE-B815-E37503463DBD}" type="presOf" srcId="{B8CAB303-A28F-4D44-95EE-9E451D5A5403}" destId="{A3AEE8C0-A7B8-485F-800B-510B6DEBAB58}" srcOrd="3" destOrd="0" presId="urn:microsoft.com/office/officeart/2005/8/layout/gear1"/>
    <dgm:cxn modelId="{A0F5D137-B873-4E01-9672-3980B9016920}" type="presOf" srcId="{9788DCFC-2A62-4DEB-B2B7-1DEB61088F12}" destId="{59CAD016-DF71-4DBE-ADDD-870375B72BAB}" srcOrd="1" destOrd="0" presId="urn:microsoft.com/office/officeart/2005/8/layout/gear1"/>
    <dgm:cxn modelId="{2A96A63C-4441-4F6A-A778-664FA0B8E2F6}" type="presOf" srcId="{B8CAB303-A28F-4D44-95EE-9E451D5A5403}" destId="{BD0C4F8D-5A85-41B2-8CAD-6D0431858A01}" srcOrd="2" destOrd="0" presId="urn:microsoft.com/office/officeart/2005/8/layout/gear1"/>
    <dgm:cxn modelId="{4D1E505C-362F-411E-B5E9-4DED5891D7A7}" srcId="{65690A18-BAFC-4FC6-8F1A-BFC26692AC33}" destId="{59993429-56CF-441E-AC27-9D86695DFD3A}" srcOrd="0" destOrd="0" parTransId="{5010773F-542F-462C-BA80-908023DF09B5}" sibTransId="{1277A5CF-DEBC-4359-BAA5-E24EB42CB3C4}"/>
    <dgm:cxn modelId="{3FDE8E62-EBAA-4901-B1C5-1D30A5D1DB02}" type="presOf" srcId="{1277A5CF-DEBC-4359-BAA5-E24EB42CB3C4}" destId="{3FDD63D7-7DDC-45CC-BBD3-9D56F9BF06B7}" srcOrd="0" destOrd="0" presId="urn:microsoft.com/office/officeart/2005/8/layout/gear1"/>
    <dgm:cxn modelId="{6ABA9A55-5032-4679-BD7B-76FDF8942601}" srcId="{65690A18-BAFC-4FC6-8F1A-BFC26692AC33}" destId="{9788DCFC-2A62-4DEB-B2B7-1DEB61088F12}" srcOrd="1" destOrd="0" parTransId="{A4B45A62-F729-48DF-A9C0-34A179138991}" sibTransId="{FF6454A0-06D9-4784-AC67-46C89B74CC5C}"/>
    <dgm:cxn modelId="{6F14197E-B5E2-4E1C-85AD-666E66E7DEEB}" type="presOf" srcId="{9788DCFC-2A62-4DEB-B2B7-1DEB61088F12}" destId="{B0070C53-E720-4505-BE68-7B74C75377D8}" srcOrd="2" destOrd="0" presId="urn:microsoft.com/office/officeart/2005/8/layout/gear1"/>
    <dgm:cxn modelId="{74D01696-7C9F-4E51-A875-C3006DADD869}" type="presOf" srcId="{B8CAB303-A28F-4D44-95EE-9E451D5A5403}" destId="{3165CC74-3152-436A-A95E-90F5073A2018}" srcOrd="1" destOrd="0" presId="urn:microsoft.com/office/officeart/2005/8/layout/gear1"/>
    <dgm:cxn modelId="{403A1A9B-DEF7-4FF7-B48A-C01EA782BBA9}" type="presOf" srcId="{59993429-56CF-441E-AC27-9D86695DFD3A}" destId="{F9E9C29E-5158-4CA4-8D4D-36365984E155}" srcOrd="0" destOrd="0" presId="urn:microsoft.com/office/officeart/2005/8/layout/gear1"/>
    <dgm:cxn modelId="{53D3EB9B-6EB7-48CE-ADCC-25F67D427FF2}" type="presOf" srcId="{59993429-56CF-441E-AC27-9D86695DFD3A}" destId="{EB9BD37C-D4B0-4558-921F-E50848460FC5}" srcOrd="2" destOrd="0" presId="urn:microsoft.com/office/officeart/2005/8/layout/gear1"/>
    <dgm:cxn modelId="{C5FEAEA8-45E8-4BB4-8064-65EA244FD7F6}" srcId="{65690A18-BAFC-4FC6-8F1A-BFC26692AC33}" destId="{B8CAB303-A28F-4D44-95EE-9E451D5A5403}" srcOrd="2" destOrd="0" parTransId="{408C79A6-9037-43F9-A9EB-DCA6C7D8DBD8}" sibTransId="{6BE9F925-E4EC-4183-A443-75F5A1F64CAD}"/>
    <dgm:cxn modelId="{FF8761B3-A40C-4272-8230-8F7A4250B3DF}" type="presOf" srcId="{9788DCFC-2A62-4DEB-B2B7-1DEB61088F12}" destId="{0112C509-629B-4C93-B56B-9EA2C0E0F5B2}" srcOrd="0" destOrd="0" presId="urn:microsoft.com/office/officeart/2005/8/layout/gear1"/>
    <dgm:cxn modelId="{7DACAFB4-9010-472C-ADB3-967B0E92D48B}" type="presOf" srcId="{FF6454A0-06D9-4784-AC67-46C89B74CC5C}" destId="{A93D9C12-37FD-40B7-886F-CC9884906C7E}" srcOrd="0" destOrd="0" presId="urn:microsoft.com/office/officeart/2005/8/layout/gear1"/>
    <dgm:cxn modelId="{A3FA78BD-F3B5-482C-AF94-0644E38D1B8E}" type="presOf" srcId="{B8CAB303-A28F-4D44-95EE-9E451D5A5403}" destId="{6DD37E4C-B946-417A-9127-F6AED93E47AF}" srcOrd="0" destOrd="0" presId="urn:microsoft.com/office/officeart/2005/8/layout/gear1"/>
    <dgm:cxn modelId="{FDCCB6FC-6ACB-423A-B163-B7ED397F843C}" type="presOf" srcId="{6BE9F925-E4EC-4183-A443-75F5A1F64CAD}" destId="{8065250D-8FB7-4E1C-865A-2E976D0C7AFE}" srcOrd="0" destOrd="0" presId="urn:microsoft.com/office/officeart/2005/8/layout/gear1"/>
    <dgm:cxn modelId="{721FAD32-4F24-49A1-A520-DB9659DB8DCF}" type="presParOf" srcId="{0E3A2C37-3417-4FAB-B814-6CED34461FC9}" destId="{F9E9C29E-5158-4CA4-8D4D-36365984E155}" srcOrd="0" destOrd="0" presId="urn:microsoft.com/office/officeart/2005/8/layout/gear1"/>
    <dgm:cxn modelId="{B9BCDEFC-9955-4910-8A6F-5953E2B473F4}" type="presParOf" srcId="{0E3A2C37-3417-4FAB-B814-6CED34461FC9}" destId="{1C4FBA6A-98BE-4925-BC12-ED5CAFBAE4C4}" srcOrd="1" destOrd="0" presId="urn:microsoft.com/office/officeart/2005/8/layout/gear1"/>
    <dgm:cxn modelId="{2B9865A5-FF40-4B95-A09F-A45FB2A6A85B}" type="presParOf" srcId="{0E3A2C37-3417-4FAB-B814-6CED34461FC9}" destId="{EB9BD37C-D4B0-4558-921F-E50848460FC5}" srcOrd="2" destOrd="0" presId="urn:microsoft.com/office/officeart/2005/8/layout/gear1"/>
    <dgm:cxn modelId="{00523825-6F24-4837-861F-CCA18ECD40B7}" type="presParOf" srcId="{0E3A2C37-3417-4FAB-B814-6CED34461FC9}" destId="{0112C509-629B-4C93-B56B-9EA2C0E0F5B2}" srcOrd="3" destOrd="0" presId="urn:microsoft.com/office/officeart/2005/8/layout/gear1"/>
    <dgm:cxn modelId="{2E67A04A-AE32-4D6A-8A49-61C3D6A2C103}" type="presParOf" srcId="{0E3A2C37-3417-4FAB-B814-6CED34461FC9}" destId="{59CAD016-DF71-4DBE-ADDD-870375B72BAB}" srcOrd="4" destOrd="0" presId="urn:microsoft.com/office/officeart/2005/8/layout/gear1"/>
    <dgm:cxn modelId="{7F7A8890-E6D2-4EFC-B33F-03C315204FA7}" type="presParOf" srcId="{0E3A2C37-3417-4FAB-B814-6CED34461FC9}" destId="{B0070C53-E720-4505-BE68-7B74C75377D8}" srcOrd="5" destOrd="0" presId="urn:microsoft.com/office/officeart/2005/8/layout/gear1"/>
    <dgm:cxn modelId="{6D03C285-C4A9-4B05-BB10-49756CDC1A4A}" type="presParOf" srcId="{0E3A2C37-3417-4FAB-B814-6CED34461FC9}" destId="{6DD37E4C-B946-417A-9127-F6AED93E47AF}" srcOrd="6" destOrd="0" presId="urn:microsoft.com/office/officeart/2005/8/layout/gear1"/>
    <dgm:cxn modelId="{088E4F90-33D0-4626-9EA8-032E066ED549}" type="presParOf" srcId="{0E3A2C37-3417-4FAB-B814-6CED34461FC9}" destId="{3165CC74-3152-436A-A95E-90F5073A2018}" srcOrd="7" destOrd="0" presId="urn:microsoft.com/office/officeart/2005/8/layout/gear1"/>
    <dgm:cxn modelId="{E14DDF0E-309A-40BF-A237-3B000218D052}" type="presParOf" srcId="{0E3A2C37-3417-4FAB-B814-6CED34461FC9}" destId="{BD0C4F8D-5A85-41B2-8CAD-6D0431858A01}" srcOrd="8" destOrd="0" presId="urn:microsoft.com/office/officeart/2005/8/layout/gear1"/>
    <dgm:cxn modelId="{B5135CF8-A560-4D31-A2BE-AB88DC3F5AA8}" type="presParOf" srcId="{0E3A2C37-3417-4FAB-B814-6CED34461FC9}" destId="{A3AEE8C0-A7B8-485F-800B-510B6DEBAB58}" srcOrd="9" destOrd="0" presId="urn:microsoft.com/office/officeart/2005/8/layout/gear1"/>
    <dgm:cxn modelId="{8E95DE0B-B710-4957-8AF6-42ADE597B80D}" type="presParOf" srcId="{0E3A2C37-3417-4FAB-B814-6CED34461FC9}" destId="{3FDD63D7-7DDC-45CC-BBD3-9D56F9BF06B7}" srcOrd="10" destOrd="0" presId="urn:microsoft.com/office/officeart/2005/8/layout/gear1"/>
    <dgm:cxn modelId="{F49218DF-6D17-41E8-A89C-C7D872280E03}" type="presParOf" srcId="{0E3A2C37-3417-4FAB-B814-6CED34461FC9}" destId="{A93D9C12-37FD-40B7-886F-CC9884906C7E}" srcOrd="11" destOrd="0" presId="urn:microsoft.com/office/officeart/2005/8/layout/gear1"/>
    <dgm:cxn modelId="{B78B01CC-AB99-42F4-8151-2258C7B10BA9}" type="presParOf" srcId="{0E3A2C37-3417-4FAB-B814-6CED34461FC9}" destId="{8065250D-8FB7-4E1C-865A-2E976D0C7AFE}"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9C29E-5158-4CA4-8D4D-36365984E155}">
      <dsp:nvSpPr>
        <dsp:cNvPr id="0" name=""/>
        <dsp:cNvSpPr/>
      </dsp:nvSpPr>
      <dsp:spPr>
        <a:xfrm>
          <a:off x="1576708" y="1593621"/>
          <a:ext cx="1252736" cy="1315342"/>
        </a:xfrm>
        <a:prstGeom prst="gear9">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Senior leaders</a:t>
          </a:r>
        </a:p>
      </dsp:txBody>
      <dsp:txXfrm>
        <a:off x="1828564" y="1897574"/>
        <a:ext cx="749024" cy="684158"/>
      </dsp:txXfrm>
    </dsp:sp>
    <dsp:sp modelId="{0112C509-629B-4C93-B56B-9EA2C0E0F5B2}">
      <dsp:nvSpPr>
        <dsp:cNvPr id="0" name=""/>
        <dsp:cNvSpPr/>
      </dsp:nvSpPr>
      <dsp:spPr>
        <a:xfrm>
          <a:off x="236745" y="1230299"/>
          <a:ext cx="1373797" cy="1448234"/>
        </a:xfrm>
        <a:prstGeom prst="gear6">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Team leaders</a:t>
          </a:r>
        </a:p>
      </dsp:txBody>
      <dsp:txXfrm>
        <a:off x="582603" y="1589229"/>
        <a:ext cx="682081" cy="730374"/>
      </dsp:txXfrm>
    </dsp:sp>
    <dsp:sp modelId="{6DD37E4C-B946-417A-9127-F6AED93E47AF}">
      <dsp:nvSpPr>
        <dsp:cNvPr id="0" name=""/>
        <dsp:cNvSpPr/>
      </dsp:nvSpPr>
      <dsp:spPr>
        <a:xfrm rot="20700000">
          <a:off x="1060628" y="241862"/>
          <a:ext cx="1346293" cy="1374642"/>
        </a:xfrm>
        <a:prstGeom prst="gear6">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Staff</a:t>
          </a:r>
        </a:p>
      </dsp:txBody>
      <dsp:txXfrm rot="-20700000">
        <a:off x="1354228" y="545043"/>
        <a:ext cx="759093" cy="768280"/>
      </dsp:txXfrm>
    </dsp:sp>
    <dsp:sp modelId="{3FDD63D7-7DDC-45CC-BBD3-9D56F9BF06B7}">
      <dsp:nvSpPr>
        <dsp:cNvPr id="0" name=""/>
        <dsp:cNvSpPr/>
      </dsp:nvSpPr>
      <dsp:spPr>
        <a:xfrm>
          <a:off x="1360167" y="1255329"/>
          <a:ext cx="1991929" cy="1991929"/>
        </a:xfrm>
        <a:prstGeom prst="circularArrow">
          <a:avLst>
            <a:gd name="adj1" fmla="val 4687"/>
            <a:gd name="adj2" fmla="val 299029"/>
            <a:gd name="adj3" fmla="val 2471270"/>
            <a:gd name="adj4" fmla="val 15961620"/>
            <a:gd name="adj5" fmla="val 5469"/>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3D9C12-37FD-40B7-886F-CC9884906C7E}">
      <dsp:nvSpPr>
        <dsp:cNvPr id="0" name=""/>
        <dsp:cNvSpPr/>
      </dsp:nvSpPr>
      <dsp:spPr>
        <a:xfrm>
          <a:off x="2" y="994894"/>
          <a:ext cx="1447261" cy="1447261"/>
        </a:xfrm>
        <a:prstGeom prst="leftCircularArrow">
          <a:avLst>
            <a:gd name="adj1" fmla="val 6452"/>
            <a:gd name="adj2" fmla="val 429999"/>
            <a:gd name="adj3" fmla="val 10489124"/>
            <a:gd name="adj4" fmla="val 14837806"/>
            <a:gd name="adj5" fmla="val 7527"/>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65250D-8FB7-4E1C-865A-2E976D0C7AFE}">
      <dsp:nvSpPr>
        <dsp:cNvPr id="0" name=""/>
        <dsp:cNvSpPr/>
      </dsp:nvSpPr>
      <dsp:spPr>
        <a:xfrm rot="1697744">
          <a:off x="459476" y="76800"/>
          <a:ext cx="2084559" cy="2125629"/>
        </a:xfrm>
        <a:prstGeom prst="circularArrow">
          <a:avLst>
            <a:gd name="adj1" fmla="val 5984"/>
            <a:gd name="adj2" fmla="val 394124"/>
            <a:gd name="adj3" fmla="val 13313824"/>
            <a:gd name="adj4" fmla="val 10508221"/>
            <a:gd name="adj5" fmla="val 6981"/>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081B0-6BE8-4155-AC55-C4F24E70EC15}" type="datetimeFigureOut">
              <a:rPr lang="en-US" smtClean="0"/>
              <a:t>2/18/2022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5399A-84E0-4615-A0B2-D9588F9C65C9}" type="slidenum">
              <a:rPr lang="en-US" smtClean="0"/>
              <a:t>‹#›</a:t>
            </a:fld>
            <a:endParaRPr lang="en-US"/>
          </a:p>
        </p:txBody>
      </p:sp>
    </p:spTree>
    <p:extLst>
      <p:ext uri="{BB962C8B-B14F-4D97-AF65-F5344CB8AC3E}">
        <p14:creationId xmlns:p14="http://schemas.microsoft.com/office/powerpoint/2010/main" val="171659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EB1F9-637B-4366-BAD2-59AEC2E4C545}" type="slidenum">
              <a:rPr lang="en-US" smtClean="0"/>
              <a:t>1</a:t>
            </a:fld>
            <a:endParaRPr lang="en-US"/>
          </a:p>
        </p:txBody>
      </p:sp>
    </p:spTree>
    <p:extLst>
      <p:ext uri="{BB962C8B-B14F-4D97-AF65-F5344CB8AC3E}">
        <p14:creationId xmlns:p14="http://schemas.microsoft.com/office/powerpoint/2010/main" val="93100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EB1F9-637B-4366-BAD2-59AEC2E4C545}" type="slidenum">
              <a:rPr lang="en-US" smtClean="0"/>
              <a:t>20</a:t>
            </a:fld>
            <a:endParaRPr lang="en-US"/>
          </a:p>
        </p:txBody>
      </p:sp>
    </p:spTree>
    <p:extLst>
      <p:ext uri="{BB962C8B-B14F-4D97-AF65-F5344CB8AC3E}">
        <p14:creationId xmlns:p14="http://schemas.microsoft.com/office/powerpoint/2010/main" val="197162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399A-84E0-4615-A0B2-D9588F9C65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16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2EB1F9-637B-4366-BAD2-59AEC2E4C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93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4</a:t>
            </a:fld>
            <a:endParaRPr lang="en-US"/>
          </a:p>
        </p:txBody>
      </p:sp>
    </p:spTree>
    <p:extLst>
      <p:ext uri="{BB962C8B-B14F-4D97-AF65-F5344CB8AC3E}">
        <p14:creationId xmlns:p14="http://schemas.microsoft.com/office/powerpoint/2010/main" val="296397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5F15399A-84E0-4615-A0B2-D9588F9C65C9}" type="slidenum">
              <a:rPr lang="en-US" smtClean="0"/>
              <a:t>7</a:t>
            </a:fld>
            <a:endParaRPr lang="en-US"/>
          </a:p>
        </p:txBody>
      </p:sp>
    </p:spTree>
    <p:extLst>
      <p:ext uri="{BB962C8B-B14F-4D97-AF65-F5344CB8AC3E}">
        <p14:creationId xmlns:p14="http://schemas.microsoft.com/office/powerpoint/2010/main" val="848269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399A-84E0-4615-A0B2-D9588F9C65C9}" type="slidenum">
              <a:rPr lang="en-US" smtClean="0"/>
              <a:t>8</a:t>
            </a:fld>
            <a:endParaRPr lang="en-US"/>
          </a:p>
        </p:txBody>
      </p:sp>
    </p:spTree>
    <p:extLst>
      <p:ext uri="{BB962C8B-B14F-4D97-AF65-F5344CB8AC3E}">
        <p14:creationId xmlns:p14="http://schemas.microsoft.com/office/powerpoint/2010/main" val="979374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9</a:t>
            </a:fld>
            <a:endParaRPr lang="en-US"/>
          </a:p>
        </p:txBody>
      </p:sp>
    </p:spTree>
    <p:extLst>
      <p:ext uri="{BB962C8B-B14F-4D97-AF65-F5344CB8AC3E}">
        <p14:creationId xmlns:p14="http://schemas.microsoft.com/office/powerpoint/2010/main" val="160723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16</a:t>
            </a:fld>
            <a:endParaRPr lang="en-US"/>
          </a:p>
        </p:txBody>
      </p:sp>
    </p:spTree>
    <p:extLst>
      <p:ext uri="{BB962C8B-B14F-4D97-AF65-F5344CB8AC3E}">
        <p14:creationId xmlns:p14="http://schemas.microsoft.com/office/powerpoint/2010/main" val="350526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399A-84E0-4615-A0B2-D9588F9C65C9}" type="slidenum">
              <a:rPr lang="en-US" smtClean="0"/>
              <a:t>19</a:t>
            </a:fld>
            <a:endParaRPr lang="en-US"/>
          </a:p>
        </p:txBody>
      </p:sp>
    </p:spTree>
    <p:extLst>
      <p:ext uri="{BB962C8B-B14F-4D97-AF65-F5344CB8AC3E}">
        <p14:creationId xmlns:p14="http://schemas.microsoft.com/office/powerpoint/2010/main" val="284405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37330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329078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47169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73910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42972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028FA7-5C23-584D-91CB-4AB8F66E9AF8}"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96500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028FA7-5C23-584D-91CB-4AB8F66E9AF8}"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393193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028FA7-5C23-584D-91CB-4AB8F66E9AF8}"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20425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28FA7-5C23-584D-91CB-4AB8F66E9AF8}"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94025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94028FA7-5C23-584D-91CB-4AB8F66E9AF8}"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62392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94028FA7-5C23-584D-91CB-4AB8F66E9AF8}"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56053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94028FA7-5C23-584D-91CB-4AB8F66E9AF8}" type="datetimeFigureOut">
              <a:rPr lang="en-US" smtClean="0"/>
              <a:t>2/18/2022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498A42FD-C428-8D45-B6B6-FFACA08CC614}" type="slidenum">
              <a:rPr lang="en-US" smtClean="0"/>
              <a:t>‹#›</a:t>
            </a:fld>
            <a:endParaRPr lang="en-US"/>
          </a:p>
        </p:txBody>
      </p:sp>
    </p:spTree>
    <p:extLst>
      <p:ext uri="{BB962C8B-B14F-4D97-AF65-F5344CB8AC3E}">
        <p14:creationId xmlns:p14="http://schemas.microsoft.com/office/powerpoint/2010/main" val="616525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b="0" i="0" u="none"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ahrq.gov/sites/default/files/wysiwyg/hai/tools/clabsi-cauti-icu/engaging-senior-leaders.pdf" TargetMode="External"/><Relationship Id="rId3" Type="http://schemas.openxmlformats.org/officeDocument/2006/relationships/hyperlink" Target="https://www.ahrq.gov/professionals/education/curriculum-tools/cusptoolkit/videos/02c_build_cusp_team/index.html" TargetMode="External"/><Relationship Id="rId7" Type="http://schemas.openxmlformats.org/officeDocument/2006/relationships/hyperlink" Target="http://www.ahrq.gov/sites/default/files/wysiwyg/hai/tools/clabsi-cauti-icu/assembling-cusp-team.pdf" TargetMode="External"/><Relationship Id="rId2" Type="http://schemas.openxmlformats.org/officeDocument/2006/relationships/hyperlink" Target="https://www.ahrq.gov/professionals/education/curriculum-tools/cusptoolkit/toolkit/safetysnrchklst.html" TargetMode="External"/><Relationship Id="rId1" Type="http://schemas.openxmlformats.org/officeDocument/2006/relationships/slideLayout" Target="../slideLayouts/slideLayout2.xml"/><Relationship Id="rId6" Type="http://schemas.openxmlformats.org/officeDocument/2006/relationships/hyperlink" Target="https://www.ahrq.gov/professionals/education/curriculum-tools/cusptoolkit/videos/03a_engage_senior_exec/index.html" TargetMode="External"/><Relationship Id="rId5" Type="http://schemas.openxmlformats.org/officeDocument/2006/relationships/hyperlink" Target="https://www.ahrq.gov/hai/cusp/videos/02e-phys-engagement/index.html" TargetMode="External"/><Relationship Id="rId10" Type="http://schemas.openxmlformats.org/officeDocument/2006/relationships/hyperlink" Target="http://www.ahrq.gov/sites/default/files/wysiwyg/hai/tools/clabsi-cauti-icu/engaging-champions.pdf" TargetMode="External"/><Relationship Id="rId4" Type="http://schemas.openxmlformats.org/officeDocument/2006/relationships/hyperlink" Target="https://www.ahrq.gov/professionals/education/curriculum-tools/cusptoolkit/videos/09a_rolenrsmgr/index.html" TargetMode="External"/><Relationship Id="rId9" Type="http://schemas.openxmlformats.org/officeDocument/2006/relationships/hyperlink" Target="http://www.ahrq.gov/sites/default/files/wysiwyg/hai/tools/clabsi-cauti-icu/engaging-physicians.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ahrq.gov/professionals/education/curriculum-tools/cusptoolkit/modules/nursing/index.html" TargetMode="External"/><Relationship Id="rId3" Type="http://schemas.openxmlformats.org/officeDocument/2006/relationships/hyperlink" Target="http://www.ahrq.gov/professionals/quality-patient-safety/cusp/cusp-success/whatiscusp.html" TargetMode="External"/><Relationship Id="rId7" Type="http://schemas.openxmlformats.org/officeDocument/2006/relationships/hyperlink" Target="http://www.ahrq.gov/professionals/education/curriculum-tools/cusptoolkit/toolkit/safetysnrchklst.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ahrq.gov/professionals/education/curriculum-tools/cusptoolkit/modules/engage/index.html" TargetMode="External"/><Relationship Id="rId5" Type="http://schemas.openxmlformats.org/officeDocument/2006/relationships/hyperlink" Target="http://www.ahrq.gov/professionals/education/curriculum-tools/cusptoolkit/modules/assemble/index.html" TargetMode="External"/><Relationship Id="rId4" Type="http://schemas.openxmlformats.org/officeDocument/2006/relationships/hyperlink" Target="http://www.ahrq.gov/professionals/education/curriculum-tools/cusptoolkit/modules/implement/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2c_build_cusp_team/index.html" TargetMode="External"/><Relationship Id="rId7" Type="http://schemas.openxmlformats.org/officeDocument/2006/relationships/hyperlink" Target="http://www.ahrq.gov/professionals/quality-patient-safety/hais/tools/preventing/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ahrq.gov/professionals/education/curriculum-tools/cusptoolkit/videos/03a_engage_senior_exec/index.html" TargetMode="External"/><Relationship Id="rId5" Type="http://schemas.openxmlformats.org/officeDocument/2006/relationships/hyperlink" Target="http://www.ahrq.gov/professionals/education/curriculum-tools/cusptoolkit/videos/02e_phys_engagement/index.html" TargetMode="External"/><Relationship Id="rId4" Type="http://schemas.openxmlformats.org/officeDocument/2006/relationships/hyperlink" Target="http://www.ahrq.gov/professionals/education/curriculum-tools/cusptoolkit/modules/nursing/index.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hyperlink" Target="https://www.ahrq.gov/professionals/quality-patient-safety/cusp/cusp-success/whatiscusp.html"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vent HAIs&#10;Healthcare-Associated Infections&#10;USA Department of Health &amp; Human Services, AHRQ: Agency for Healthcare Research and Quality, CUSP">
            <a:extLst>
              <a:ext uri="{FF2B5EF4-FFF2-40B4-BE49-F238E27FC236}">
                <a16:creationId xmlns:a16="http://schemas.microsoft.com/office/drawing/2014/main" id="{783E2D51-C638-024C-B1A3-EBED04E0F4B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0" y="0"/>
            <a:ext cx="10058400" cy="7772400"/>
          </a:xfrm>
          <a:prstGeom prst="rect">
            <a:avLst/>
          </a:prstGeom>
        </p:spPr>
      </p:pic>
      <p:sp>
        <p:nvSpPr>
          <p:cNvPr id="2" name="Title 1">
            <a:extLst>
              <a:ext uri="{FF2B5EF4-FFF2-40B4-BE49-F238E27FC236}">
                <a16:creationId xmlns:a16="http://schemas.microsoft.com/office/drawing/2014/main" id="{B9F52C9E-4F67-ED4A-9275-B586D16BA5F4}"/>
              </a:ext>
            </a:extLst>
          </p:cNvPr>
          <p:cNvSpPr>
            <a:spLocks noGrp="1"/>
          </p:cNvSpPr>
          <p:nvPr>
            <p:ph type="ctrTitle"/>
          </p:nvPr>
        </p:nvSpPr>
        <p:spPr>
          <a:xfrm>
            <a:off x="766412" y="3896427"/>
            <a:ext cx="8549640" cy="1449911"/>
          </a:xfrm>
        </p:spPr>
        <p:txBody>
          <a:bodyPr>
            <a:noAutofit/>
          </a:bodyPr>
          <a:lstStyle/>
          <a:p>
            <a:r>
              <a:rPr lang="en-US" sz="5400" b="1" dirty="0"/>
              <a:t>Building an Engaged Comprehensive Unit-based Safety Program Team</a:t>
            </a:r>
          </a:p>
        </p:txBody>
      </p:sp>
      <p:sp>
        <p:nvSpPr>
          <p:cNvPr id="3" name="TextBox 2"/>
          <p:cNvSpPr txBox="1"/>
          <p:nvPr/>
        </p:nvSpPr>
        <p:spPr>
          <a:xfrm>
            <a:off x="1684421" y="0"/>
            <a:ext cx="8373979" cy="1077218"/>
          </a:xfrm>
          <a:prstGeom prst="rect">
            <a:avLst/>
          </a:prstGeom>
          <a:noFill/>
        </p:spPr>
        <p:txBody>
          <a:bodyPr wrap="square" rtlCol="0">
            <a:spAutoFit/>
          </a:bodyPr>
          <a:lstStyle/>
          <a:p>
            <a:r>
              <a:rPr lang="en-US" sz="3200" b="1" dirty="0"/>
              <a:t>AHRQ Safety Program for Intensive Care Units: </a:t>
            </a:r>
          </a:p>
          <a:p>
            <a:r>
              <a:rPr lang="en-US" sz="3200" b="1" dirty="0"/>
              <a:t>Preventing CLABSI and CAUTI</a:t>
            </a:r>
          </a:p>
        </p:txBody>
      </p:sp>
      <p:sp>
        <p:nvSpPr>
          <p:cNvPr id="4" name="TextBox 3">
            <a:extLst>
              <a:ext uri="{FF2B5EF4-FFF2-40B4-BE49-F238E27FC236}">
                <a16:creationId xmlns:a16="http://schemas.microsoft.com/office/drawing/2014/main" id="{1215D3F6-85A5-4B28-BC5D-8BCF1E5A313E}"/>
              </a:ext>
            </a:extLst>
          </p:cNvPr>
          <p:cNvSpPr txBox="1"/>
          <p:nvPr/>
        </p:nvSpPr>
        <p:spPr>
          <a:xfrm>
            <a:off x="7747000" y="7226300"/>
            <a:ext cx="2286000" cy="523220"/>
          </a:xfrm>
          <a:prstGeom prst="rect">
            <a:avLst/>
          </a:prstGeom>
          <a:noFill/>
        </p:spPr>
        <p:txBody>
          <a:bodyPr wrap="square" rtlCol="0">
            <a:spAutoFit/>
          </a:bodyPr>
          <a:lstStyle/>
          <a:p>
            <a:pPr algn="r"/>
            <a:r>
              <a:rPr lang="en-US" sz="1400" dirty="0"/>
              <a:t>AHRQ Pub. No. 17(22)-0019</a:t>
            </a:r>
          </a:p>
          <a:p>
            <a:pPr algn="r"/>
            <a:r>
              <a:rPr lang="en-US" sz="1400" dirty="0"/>
              <a:t>April 2022</a:t>
            </a:r>
            <a:endParaRPr lang="en-US" dirty="0"/>
          </a:p>
        </p:txBody>
      </p:sp>
    </p:spTree>
    <p:extLst>
      <p:ext uri="{BB962C8B-B14F-4D97-AF65-F5344CB8AC3E}">
        <p14:creationId xmlns:p14="http://schemas.microsoft.com/office/powerpoint/2010/main" val="149125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107523"/>
            <a:ext cx="9758771" cy="755361"/>
          </a:xfrm>
        </p:spPr>
        <p:txBody>
          <a:bodyPr>
            <a:normAutofit/>
          </a:bodyPr>
          <a:lstStyle/>
          <a:p>
            <a:pPr algn="ctr"/>
            <a:r>
              <a:rPr lang="en-US" sz="4000" b="1" dirty="0"/>
              <a:t>Engaging the Senior Executive in CUSP Team</a:t>
            </a:r>
            <a:r>
              <a:rPr lang="en-US" sz="4000" b="1" baseline="30000" dirty="0"/>
              <a:t>7,8</a:t>
            </a:r>
          </a:p>
        </p:txBody>
      </p:sp>
      <p:sp>
        <p:nvSpPr>
          <p:cNvPr id="3" name="Content Placeholder 2"/>
          <p:cNvSpPr>
            <a:spLocks noGrp="1"/>
          </p:cNvSpPr>
          <p:nvPr>
            <p:ph idx="1"/>
          </p:nvPr>
        </p:nvSpPr>
        <p:spPr>
          <a:xfrm>
            <a:off x="670633" y="1286456"/>
            <a:ext cx="8675370" cy="4931516"/>
          </a:xfrm>
        </p:spPr>
        <p:txBody>
          <a:bodyPr>
            <a:normAutofit/>
          </a:bodyPr>
          <a:lstStyle/>
          <a:p>
            <a:r>
              <a:rPr lang="en-US" sz="2800" dirty="0"/>
              <a:t>Identify ways to involve the senior executive in activities already occurring on the unit</a:t>
            </a:r>
          </a:p>
          <a:p>
            <a:pPr lvl="1">
              <a:buFont typeface="Courier New" panose="02070309020205020404" pitchFamily="49" charset="0"/>
              <a:buChar char="o"/>
            </a:pPr>
            <a:r>
              <a:rPr lang="en-US" sz="2400" dirty="0"/>
              <a:t>Daily briefings, rounding, shared governance meetings, etc.</a:t>
            </a:r>
          </a:p>
          <a:p>
            <a:pPr lvl="1">
              <a:buFont typeface="Courier New" panose="02070309020205020404" pitchFamily="49" charset="0"/>
              <a:buChar char="o"/>
            </a:pPr>
            <a:r>
              <a:rPr lang="en-US" sz="2400" dirty="0"/>
              <a:t>Celebrations of success</a:t>
            </a:r>
          </a:p>
          <a:p>
            <a:pPr>
              <a:spcBef>
                <a:spcPts val="3000"/>
              </a:spcBef>
            </a:pPr>
            <a:r>
              <a:rPr lang="en-US" sz="2800" dirty="0"/>
              <a:t>Implement Senior Leader Patient Safety Rounding</a:t>
            </a:r>
          </a:p>
          <a:p>
            <a:pPr lvl="1">
              <a:buFont typeface="Courier New" panose="02070309020205020404" pitchFamily="49" charset="0"/>
              <a:buChar char="o"/>
            </a:pPr>
            <a:r>
              <a:rPr lang="en-US" sz="2400" dirty="0"/>
              <a:t>Provide bulleted information in advance about the CUSP implementation such as aim statement, actions to be taken, and results to date</a:t>
            </a:r>
          </a:p>
          <a:p>
            <a:pPr lvl="1">
              <a:buFont typeface="Courier New" panose="02070309020205020404" pitchFamily="49" charset="0"/>
              <a:buChar char="o"/>
            </a:pPr>
            <a:r>
              <a:rPr lang="en-US" sz="2400" dirty="0"/>
              <a:t>Encourage interactions between senior executive and all unit staff</a:t>
            </a:r>
          </a:p>
          <a:p>
            <a:endParaRPr lang="en-US" dirty="0"/>
          </a:p>
        </p:txBody>
      </p:sp>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6"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539513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130475"/>
            <a:ext cx="8675370" cy="758167"/>
          </a:xfrm>
        </p:spPr>
        <p:txBody>
          <a:bodyPr>
            <a:normAutofit/>
          </a:bodyPr>
          <a:lstStyle/>
          <a:p>
            <a:pPr algn="ctr"/>
            <a:r>
              <a:rPr lang="en-US" sz="4000" b="1" dirty="0"/>
              <a:t>The Physician Champion’s Role</a:t>
            </a:r>
            <a:r>
              <a:rPr lang="en-US" sz="4000" b="1" baseline="30000" dirty="0"/>
              <a:t>3</a:t>
            </a:r>
          </a:p>
        </p:txBody>
      </p:sp>
      <p:sp>
        <p:nvSpPr>
          <p:cNvPr id="3" name="Content Placeholder 2"/>
          <p:cNvSpPr>
            <a:spLocks noGrp="1"/>
          </p:cNvSpPr>
          <p:nvPr>
            <p:ph idx="1"/>
          </p:nvPr>
        </p:nvSpPr>
        <p:spPr>
          <a:xfrm>
            <a:off x="691515" y="1296310"/>
            <a:ext cx="8675370" cy="4931516"/>
          </a:xfrm>
        </p:spPr>
        <p:txBody>
          <a:bodyPr/>
          <a:lstStyle/>
          <a:p>
            <a:r>
              <a:rPr lang="en-US" sz="2800" dirty="0"/>
              <a:t>Serves as role model for CUSP activities</a:t>
            </a:r>
          </a:p>
          <a:p>
            <a:r>
              <a:rPr lang="en-US" sz="2800" dirty="0"/>
              <a:t>Communicates with physician groups as needed </a:t>
            </a:r>
          </a:p>
          <a:p>
            <a:r>
              <a:rPr lang="en-US" sz="2800" dirty="0"/>
              <a:t>Listens to, communicates, and addresses physician care concerns, practices, and goals</a:t>
            </a:r>
          </a:p>
          <a:p>
            <a:r>
              <a:rPr lang="en-US" sz="2800" dirty="0"/>
              <a:t>Meets with CUSP team and participates in monthly meetings</a:t>
            </a:r>
          </a:p>
          <a:p>
            <a:r>
              <a:rPr lang="en-US" sz="2800" dirty="0"/>
              <a:t>Assists with implementation of interventions</a:t>
            </a:r>
          </a:p>
          <a:p>
            <a:endParaRPr lang="en-US" dirty="0"/>
          </a:p>
        </p:txBody>
      </p:sp>
      <p:sp>
        <p:nvSpPr>
          <p:cNvPr id="10"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9"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73276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22" y="13790"/>
            <a:ext cx="9767189" cy="913490"/>
          </a:xfrm>
        </p:spPr>
        <p:txBody>
          <a:bodyPr>
            <a:normAutofit/>
          </a:bodyPr>
          <a:lstStyle/>
          <a:p>
            <a:pPr algn="ctr"/>
            <a:r>
              <a:rPr lang="en-US" sz="3800" b="1" dirty="0"/>
              <a:t>Recruiting and Engaging Physicians in CUSP Team</a:t>
            </a:r>
            <a:r>
              <a:rPr lang="en-US" sz="3800" b="1" baseline="30000" dirty="0"/>
              <a:t>5</a:t>
            </a:r>
          </a:p>
        </p:txBody>
      </p:sp>
      <p:sp>
        <p:nvSpPr>
          <p:cNvPr id="3" name="Content Placeholder 2"/>
          <p:cNvSpPr>
            <a:spLocks noGrp="1"/>
          </p:cNvSpPr>
          <p:nvPr>
            <p:ph idx="1"/>
          </p:nvPr>
        </p:nvSpPr>
        <p:spPr>
          <a:xfrm>
            <a:off x="492824" y="1337482"/>
            <a:ext cx="9030983" cy="5604231"/>
          </a:xfrm>
        </p:spPr>
        <p:txBody>
          <a:bodyPr>
            <a:normAutofit fontScale="62500" lnSpcReduction="20000"/>
          </a:bodyPr>
          <a:lstStyle/>
          <a:p>
            <a:pPr>
              <a:lnSpc>
                <a:spcPct val="120000"/>
              </a:lnSpc>
            </a:pPr>
            <a:r>
              <a:rPr lang="en-US" sz="3600" dirty="0"/>
              <a:t>Consider the format of your unit (open vs. closed) to determine your approach to engaging physicians</a:t>
            </a:r>
          </a:p>
          <a:p>
            <a:pPr>
              <a:lnSpc>
                <a:spcPct val="120000"/>
              </a:lnSpc>
            </a:pPr>
            <a:r>
              <a:rPr lang="en-US" sz="3600" dirty="0"/>
              <a:t>Consider having a CUSP physician champion for each infection (CLABSI, CAUTI) versus one CUSP physician champion for both</a:t>
            </a:r>
          </a:p>
          <a:p>
            <a:pPr>
              <a:lnSpc>
                <a:spcPct val="120000"/>
              </a:lnSpc>
            </a:pPr>
            <a:r>
              <a:rPr lang="en-US" sz="3600" dirty="0"/>
              <a:t>Assess physician availability and time allotted to participate</a:t>
            </a:r>
          </a:p>
          <a:p>
            <a:pPr lvl="1">
              <a:lnSpc>
                <a:spcPct val="120000"/>
              </a:lnSpc>
              <a:buFont typeface="Courier New" panose="02070309020205020404" pitchFamily="49" charset="0"/>
              <a:buChar char="o"/>
            </a:pPr>
            <a:r>
              <a:rPr lang="en-US" sz="3100" dirty="0"/>
              <a:t>Invite physician to team meetings, co-present at medical staff meetings</a:t>
            </a:r>
          </a:p>
          <a:p>
            <a:pPr lvl="1">
              <a:lnSpc>
                <a:spcPct val="120000"/>
              </a:lnSpc>
              <a:buFont typeface="Courier New" panose="02070309020205020404" pitchFamily="49" charset="0"/>
              <a:buChar char="o"/>
            </a:pPr>
            <a:r>
              <a:rPr lang="en-US" sz="3100" dirty="0"/>
              <a:t>Prepare reports to share information relevant to physician perspective</a:t>
            </a:r>
          </a:p>
          <a:p>
            <a:pPr lvl="1">
              <a:lnSpc>
                <a:spcPct val="120000"/>
              </a:lnSpc>
              <a:buFont typeface="Courier New" panose="02070309020205020404" pitchFamily="49" charset="0"/>
              <a:buChar char="o"/>
            </a:pPr>
            <a:r>
              <a:rPr lang="en-US" sz="3100" dirty="0"/>
              <a:t>Include physician in multidisciplinary rounding</a:t>
            </a:r>
          </a:p>
          <a:p>
            <a:pPr lvl="1">
              <a:lnSpc>
                <a:spcPct val="120000"/>
              </a:lnSpc>
              <a:buFont typeface="Courier New" panose="02070309020205020404" pitchFamily="49" charset="0"/>
              <a:buChar char="o"/>
            </a:pPr>
            <a:r>
              <a:rPr lang="en-US" sz="3100" dirty="0"/>
              <a:t>Work with physician's collaborating partners to enhance communication</a:t>
            </a:r>
            <a:endParaRPr lang="en-US" sz="3100" dirty="0">
              <a:cs typeface="Calibri"/>
            </a:endParaRPr>
          </a:p>
          <a:p>
            <a:pPr lvl="1">
              <a:lnSpc>
                <a:spcPct val="120000"/>
              </a:lnSpc>
              <a:buFont typeface="Courier New" panose="02070309020205020404" pitchFamily="49" charset="0"/>
              <a:buChar char="o"/>
            </a:pPr>
            <a:r>
              <a:rPr lang="en-US" sz="3100" dirty="0"/>
              <a:t>Schedule a call to discuss role in interventions, and listen to and address their concerns</a:t>
            </a:r>
            <a:endParaRPr lang="en-US" sz="3100" dirty="0">
              <a:cs typeface="Calibri"/>
            </a:endParaRPr>
          </a:p>
          <a:p>
            <a:pPr lvl="1">
              <a:lnSpc>
                <a:spcPct val="120000"/>
              </a:lnSpc>
              <a:buFont typeface="Courier New" panose="02070309020205020404" pitchFamily="49" charset="0"/>
              <a:buChar char="o"/>
            </a:pPr>
            <a:r>
              <a:rPr lang="en-US" sz="3100" dirty="0"/>
              <a:t>Explore opportunities for rewarding physicians (e.g., stipend, gift card, performance goals)</a:t>
            </a:r>
            <a:endParaRPr lang="en-US" sz="3100" dirty="0">
              <a:cs typeface="Calibri"/>
            </a:endParaRPr>
          </a:p>
          <a:p>
            <a:endParaRPr lang="en-US" dirty="0"/>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16019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86" y="43730"/>
            <a:ext cx="8675370" cy="913554"/>
          </a:xfrm>
        </p:spPr>
        <p:txBody>
          <a:bodyPr>
            <a:normAutofit/>
          </a:bodyPr>
          <a:lstStyle/>
          <a:p>
            <a:pPr algn="ctr"/>
            <a:r>
              <a:rPr lang="en-US" sz="4000" b="1" dirty="0"/>
              <a:t>The Nurse Manager’s Role</a:t>
            </a:r>
            <a:r>
              <a:rPr lang="en-US" sz="4000" b="1" baseline="30000" dirty="0"/>
              <a:t>9</a:t>
            </a:r>
          </a:p>
        </p:txBody>
      </p:sp>
      <p:sp>
        <p:nvSpPr>
          <p:cNvPr id="3" name="Content Placeholder 2"/>
          <p:cNvSpPr>
            <a:spLocks noGrp="1"/>
          </p:cNvSpPr>
          <p:nvPr>
            <p:ph idx="1"/>
          </p:nvPr>
        </p:nvSpPr>
        <p:spPr>
          <a:xfrm>
            <a:off x="476386" y="1344941"/>
            <a:ext cx="9105628" cy="5171513"/>
          </a:xfrm>
        </p:spPr>
        <p:txBody>
          <a:bodyPr>
            <a:normAutofit fontScale="77500" lnSpcReduction="20000"/>
          </a:bodyPr>
          <a:lstStyle/>
          <a:p>
            <a:pPr>
              <a:lnSpc>
                <a:spcPct val="120000"/>
              </a:lnSpc>
            </a:pPr>
            <a:r>
              <a:rPr lang="en-US" dirty="0">
                <a:cs typeface="Arial" panose="020B0604020202020204" pitchFamily="34" charset="0"/>
              </a:rPr>
              <a:t>Ensures that care delivery aligns with the highest quality of care</a:t>
            </a:r>
          </a:p>
          <a:p>
            <a:pPr lvl="1">
              <a:lnSpc>
                <a:spcPct val="120000"/>
              </a:lnSpc>
              <a:buFont typeface="Courier New" panose="02070309020205020404" pitchFamily="49" charset="0"/>
              <a:buChar char="o"/>
            </a:pPr>
            <a:r>
              <a:rPr lang="en-US" sz="2600" dirty="0"/>
              <a:t>Assures safety assessment results and outcome data are shared with staff</a:t>
            </a:r>
          </a:p>
          <a:p>
            <a:pPr lvl="1">
              <a:lnSpc>
                <a:spcPct val="120000"/>
              </a:lnSpc>
              <a:buFont typeface="Courier New" panose="02070309020205020404" pitchFamily="49" charset="0"/>
              <a:buChar char="o"/>
            </a:pPr>
            <a:r>
              <a:rPr lang="en-US" sz="2600" dirty="0"/>
              <a:t>Facilitates knowledge building and staff training to meet clinical competencies</a:t>
            </a:r>
          </a:p>
          <a:p>
            <a:pPr lvl="2">
              <a:lnSpc>
                <a:spcPct val="120000"/>
              </a:lnSpc>
              <a:buFont typeface="Wingdings" panose="05000000000000000000" pitchFamily="2" charset="2"/>
              <a:buChar char="§"/>
            </a:pPr>
            <a:r>
              <a:rPr lang="en-US" sz="2300" dirty="0"/>
              <a:t>Follows up with entire clinical team on possible barriers, progression, and success of CUSP</a:t>
            </a:r>
          </a:p>
          <a:p>
            <a:pPr lvl="1">
              <a:lnSpc>
                <a:spcPct val="120000"/>
              </a:lnSpc>
              <a:buFont typeface="Courier New" panose="02070309020205020404" pitchFamily="49" charset="0"/>
              <a:buChar char="o"/>
            </a:pPr>
            <a:r>
              <a:rPr lang="en-US" sz="2600" dirty="0"/>
              <a:t>Manages local resources</a:t>
            </a:r>
            <a:endParaRPr lang="en-US" sz="2600" dirty="0">
              <a:cs typeface="Arial" panose="020B0604020202020204" pitchFamily="34" charset="0"/>
            </a:endParaRPr>
          </a:p>
          <a:p>
            <a:pPr>
              <a:lnSpc>
                <a:spcPct val="120000"/>
              </a:lnSpc>
            </a:pPr>
            <a:r>
              <a:rPr lang="en-US" dirty="0">
                <a:cs typeface="Arial" panose="020B0604020202020204" pitchFamily="34" charset="0"/>
              </a:rPr>
              <a:t>Ensures ICU’s daily activities are aligned with organizational goals</a:t>
            </a:r>
          </a:p>
          <a:p>
            <a:pPr lvl="1">
              <a:lnSpc>
                <a:spcPct val="120000"/>
              </a:lnSpc>
              <a:buFont typeface="Courier New" panose="02070309020205020404" pitchFamily="49" charset="0"/>
              <a:buChar char="o"/>
            </a:pPr>
            <a:r>
              <a:rPr lang="en-US" sz="2600" dirty="0">
                <a:cs typeface="Arial" panose="020B0604020202020204" pitchFamily="34" charset="0"/>
              </a:rPr>
              <a:t>Partners with senior executives to obtain buy-in and support</a:t>
            </a:r>
          </a:p>
          <a:p>
            <a:pPr lvl="1">
              <a:lnSpc>
                <a:spcPct val="120000"/>
              </a:lnSpc>
              <a:buFont typeface="Courier New" panose="02070309020205020404" pitchFamily="49" charset="0"/>
              <a:buChar char="o"/>
            </a:pPr>
            <a:r>
              <a:rPr lang="en-US" sz="2600" dirty="0">
                <a:cs typeface="Arial" panose="020B0604020202020204" pitchFamily="34" charset="0"/>
              </a:rPr>
              <a:t>Serves as the decision maker to carry out plans</a:t>
            </a:r>
          </a:p>
          <a:p>
            <a:pPr lvl="1">
              <a:lnSpc>
                <a:spcPct val="120000"/>
              </a:lnSpc>
              <a:buFont typeface="Courier New" panose="02070309020205020404" pitchFamily="49" charset="0"/>
              <a:buChar char="o"/>
            </a:pPr>
            <a:r>
              <a:rPr lang="en-US" sz="2600" dirty="0">
                <a:cs typeface="Arial" panose="020B0604020202020204" pitchFamily="34" charset="0"/>
              </a:rPr>
              <a:t>Inspires staff to participate in other quality improvement programs and initiatives</a:t>
            </a:r>
          </a:p>
          <a:p>
            <a:pPr lvl="2">
              <a:lnSpc>
                <a:spcPct val="120000"/>
              </a:lnSpc>
              <a:buFont typeface="Wingdings" panose="05000000000000000000" pitchFamily="2" charset="2"/>
              <a:buChar char="§"/>
            </a:pPr>
            <a:r>
              <a:rPr lang="en-US" sz="2300" dirty="0">
                <a:cs typeface="Arial" panose="020B0604020202020204" pitchFamily="34" charset="0"/>
              </a:rPr>
              <a:t>Assures role coverage for all CUSP interventions</a:t>
            </a:r>
          </a:p>
          <a:p>
            <a:endParaRPr lang="en-US" dirty="0"/>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13</a:t>
            </a:fld>
            <a:endParaRPr lang="en-US" dirty="0">
              <a:solidFill>
                <a:schemeClr val="tx1"/>
              </a:solidFill>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6375044" y="5244976"/>
            <a:ext cx="3935448" cy="2955478"/>
          </a:xfrm>
          <a:prstGeom prst="rect">
            <a:avLst/>
          </a:prstGeom>
        </p:spPr>
      </p:pic>
    </p:spTree>
    <p:extLst>
      <p:ext uri="{BB962C8B-B14F-4D97-AF65-F5344CB8AC3E}">
        <p14:creationId xmlns:p14="http://schemas.microsoft.com/office/powerpoint/2010/main" val="345524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143354"/>
            <a:ext cx="8675370" cy="745289"/>
          </a:xfrm>
        </p:spPr>
        <p:txBody>
          <a:bodyPr>
            <a:normAutofit/>
          </a:bodyPr>
          <a:lstStyle/>
          <a:p>
            <a:pPr algn="ctr"/>
            <a:r>
              <a:rPr lang="en-US" sz="4000" b="1" dirty="0"/>
              <a:t>The Nurse Champion’s Role</a:t>
            </a:r>
          </a:p>
        </p:txBody>
      </p:sp>
      <p:sp>
        <p:nvSpPr>
          <p:cNvPr id="3" name="Content Placeholder 2"/>
          <p:cNvSpPr>
            <a:spLocks noGrp="1"/>
          </p:cNvSpPr>
          <p:nvPr>
            <p:ph idx="1"/>
          </p:nvPr>
        </p:nvSpPr>
        <p:spPr>
          <a:xfrm>
            <a:off x="691515" y="1489493"/>
            <a:ext cx="8675370" cy="4931516"/>
          </a:xfrm>
        </p:spPr>
        <p:txBody>
          <a:bodyPr/>
          <a:lstStyle/>
          <a:p>
            <a:r>
              <a:rPr lang="en-US" sz="2800" dirty="0"/>
              <a:t>Fully engages in patient care</a:t>
            </a:r>
          </a:p>
          <a:p>
            <a:pPr lvl="1">
              <a:buFont typeface="Courier New" panose="02070309020205020404" pitchFamily="49" charset="0"/>
              <a:buChar char="o"/>
            </a:pPr>
            <a:r>
              <a:rPr lang="en-US" sz="2400" dirty="0"/>
              <a:t>Understands HAI morbidity and mortality</a:t>
            </a:r>
          </a:p>
          <a:p>
            <a:pPr lvl="1">
              <a:buFont typeface="Courier New" panose="02070309020205020404" pitchFamily="49" charset="0"/>
              <a:buChar char="o"/>
            </a:pPr>
            <a:r>
              <a:rPr lang="en-US" sz="2400" dirty="0"/>
              <a:t>Connects CUSP to patient and family engagement</a:t>
            </a:r>
          </a:p>
          <a:p>
            <a:pPr lvl="1">
              <a:buFont typeface="Courier New" panose="02070309020205020404" pitchFamily="49" charset="0"/>
              <a:buChar char="o"/>
            </a:pPr>
            <a:r>
              <a:rPr lang="en-US" sz="2400" dirty="0"/>
              <a:t>Knows how care is provided at the bedside</a:t>
            </a:r>
          </a:p>
          <a:p>
            <a:r>
              <a:rPr lang="en-US" sz="2800" dirty="0"/>
              <a:t>Supports bedside nurses and management</a:t>
            </a:r>
          </a:p>
          <a:p>
            <a:pPr lvl="1">
              <a:buFont typeface="Courier New" panose="02070309020205020404" pitchFamily="49" charset="0"/>
              <a:buChar char="o"/>
            </a:pPr>
            <a:r>
              <a:rPr lang="en-US" sz="2400" dirty="0"/>
              <a:t>Discusses barriers, new ideas, progress, and successes</a:t>
            </a:r>
          </a:p>
          <a:p>
            <a:pPr lvl="1">
              <a:buFont typeface="Courier New" panose="02070309020205020404" pitchFamily="49" charset="0"/>
              <a:buChar char="o"/>
            </a:pPr>
            <a:r>
              <a:rPr lang="en-US" sz="2400" dirty="0"/>
              <a:t>Understands importance of defect analysis</a:t>
            </a:r>
          </a:p>
          <a:p>
            <a:pPr marL="0" indent="0">
              <a:spcBef>
                <a:spcPts val="2400"/>
              </a:spcBef>
              <a:buNone/>
            </a:pPr>
            <a:r>
              <a:rPr lang="en-US" sz="2800" dirty="0"/>
              <a:t>Role may be filled by a staff nurse, assistant nurse manager, clinical nurse specialist, or nurse practitioner</a:t>
            </a:r>
          </a:p>
          <a:p>
            <a:endParaRPr lang="en-US" dirty="0"/>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316526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021" y="131114"/>
            <a:ext cx="8675370" cy="765131"/>
          </a:xfrm>
        </p:spPr>
        <p:txBody>
          <a:bodyPr>
            <a:normAutofit/>
          </a:bodyPr>
          <a:lstStyle/>
          <a:p>
            <a:pPr algn="ctr"/>
            <a:r>
              <a:rPr lang="en-US" sz="4000" b="1" dirty="0"/>
              <a:t>Additional Suggested Roles</a:t>
            </a:r>
          </a:p>
        </p:txBody>
      </p:sp>
      <p:sp>
        <p:nvSpPr>
          <p:cNvPr id="3" name="Content Placeholder 2"/>
          <p:cNvSpPr>
            <a:spLocks noGrp="1"/>
          </p:cNvSpPr>
          <p:nvPr>
            <p:ph idx="1"/>
          </p:nvPr>
        </p:nvSpPr>
        <p:spPr>
          <a:xfrm>
            <a:off x="265928" y="1419755"/>
            <a:ext cx="9484780" cy="4931516"/>
          </a:xfrm>
        </p:spPr>
        <p:txBody>
          <a:bodyPr>
            <a:noAutofit/>
          </a:bodyPr>
          <a:lstStyle/>
          <a:p>
            <a:pPr>
              <a:lnSpc>
                <a:spcPct val="100000"/>
              </a:lnSpc>
              <a:spcBef>
                <a:spcPts val="0"/>
              </a:spcBef>
            </a:pPr>
            <a:r>
              <a:rPr lang="en-US" sz="2400" dirty="0"/>
              <a:t>Infection </a:t>
            </a:r>
            <a:r>
              <a:rPr lang="en-US" sz="2400" dirty="0" err="1"/>
              <a:t>Preventionist</a:t>
            </a:r>
            <a:endParaRPr lang="en-US" sz="2400" dirty="0"/>
          </a:p>
          <a:p>
            <a:pPr lvl="1">
              <a:lnSpc>
                <a:spcPct val="100000"/>
              </a:lnSpc>
              <a:spcBef>
                <a:spcPts val="0"/>
              </a:spcBef>
              <a:buFont typeface="Courier New" panose="02070309020205020404" pitchFamily="49" charset="0"/>
              <a:buChar char="o"/>
            </a:pPr>
            <a:r>
              <a:rPr lang="en-US" sz="2000" dirty="0"/>
              <a:t>Meets with CUSP team and participates in monthly meetings</a:t>
            </a:r>
          </a:p>
          <a:p>
            <a:pPr lvl="1">
              <a:lnSpc>
                <a:spcPct val="100000"/>
              </a:lnSpc>
              <a:spcBef>
                <a:spcPts val="0"/>
              </a:spcBef>
              <a:buFont typeface="Courier New" panose="02070309020205020404" pitchFamily="49" charset="0"/>
              <a:buChar char="o"/>
            </a:pPr>
            <a:r>
              <a:rPr lang="en-US" sz="2000" dirty="0"/>
              <a:t>Keeps senior executives and committees up to date on barriers, progress, and successes on the unit</a:t>
            </a:r>
          </a:p>
          <a:p>
            <a:pPr lvl="1">
              <a:lnSpc>
                <a:spcPct val="100000"/>
              </a:lnSpc>
              <a:spcBef>
                <a:spcPts val="0"/>
              </a:spcBef>
              <a:buFont typeface="Courier New" panose="02070309020205020404" pitchFamily="49" charset="0"/>
              <a:buChar char="o"/>
            </a:pPr>
            <a:r>
              <a:rPr lang="en-US" sz="2000" dirty="0"/>
              <a:t>Ensures real-time, unit-level data is available to ICU team </a:t>
            </a:r>
          </a:p>
          <a:p>
            <a:pPr lvl="1">
              <a:lnSpc>
                <a:spcPct val="100000"/>
              </a:lnSpc>
              <a:spcBef>
                <a:spcPts val="0"/>
              </a:spcBef>
              <a:buFont typeface="Courier New" panose="02070309020205020404" pitchFamily="49" charset="0"/>
              <a:buChar char="o"/>
            </a:pPr>
            <a:r>
              <a:rPr lang="en-US" sz="2000" dirty="0"/>
              <a:t>Facilitates knowledge building and skills training for staff to meet infection prevention competencies</a:t>
            </a:r>
          </a:p>
          <a:p>
            <a:pPr lvl="1">
              <a:lnSpc>
                <a:spcPct val="100000"/>
              </a:lnSpc>
              <a:spcBef>
                <a:spcPts val="0"/>
              </a:spcBef>
              <a:buFont typeface="Courier New" panose="02070309020205020404" pitchFamily="49" charset="0"/>
              <a:buChar char="o"/>
            </a:pPr>
            <a:r>
              <a:rPr lang="en-US" sz="2000" dirty="0"/>
              <a:t>Understands importance of defect analysis and real-time feedback to unit staff</a:t>
            </a:r>
          </a:p>
          <a:p>
            <a:pPr>
              <a:lnSpc>
                <a:spcPct val="100000"/>
              </a:lnSpc>
              <a:spcBef>
                <a:spcPts val="600"/>
              </a:spcBef>
            </a:pPr>
            <a:r>
              <a:rPr lang="en-US" sz="2400" dirty="0"/>
              <a:t>Quality/Performance Improvement Specialist</a:t>
            </a:r>
          </a:p>
          <a:p>
            <a:pPr lvl="1">
              <a:lnSpc>
                <a:spcPct val="100000"/>
              </a:lnSpc>
              <a:spcBef>
                <a:spcPts val="0"/>
              </a:spcBef>
              <a:buFont typeface="Courier New" panose="02070309020205020404" pitchFamily="49" charset="0"/>
              <a:buChar char="o"/>
            </a:pPr>
            <a:r>
              <a:rPr lang="en-US" sz="2000" dirty="0"/>
              <a:t>Meets with CUSP team and participates in monthly meetings</a:t>
            </a:r>
          </a:p>
          <a:p>
            <a:pPr lvl="1">
              <a:lnSpc>
                <a:spcPct val="100000"/>
              </a:lnSpc>
              <a:spcBef>
                <a:spcPts val="0"/>
              </a:spcBef>
              <a:buFont typeface="Courier New" panose="02070309020205020404" pitchFamily="49" charset="0"/>
              <a:buChar char="o"/>
            </a:pPr>
            <a:r>
              <a:rPr lang="en-US" sz="2000" dirty="0"/>
              <a:t>Understands the science of safety and importance of defect analysis </a:t>
            </a:r>
          </a:p>
          <a:p>
            <a:pPr lvl="1">
              <a:lnSpc>
                <a:spcPct val="100000"/>
              </a:lnSpc>
              <a:spcBef>
                <a:spcPts val="0"/>
              </a:spcBef>
              <a:buFont typeface="Courier New" panose="02070309020205020404" pitchFamily="49" charset="0"/>
              <a:buChar char="o"/>
            </a:pPr>
            <a:r>
              <a:rPr lang="en-US" sz="2000" dirty="0"/>
              <a:t>Integrates improvement opportunities into daily workflow</a:t>
            </a:r>
          </a:p>
          <a:p>
            <a:pPr lvl="1">
              <a:lnSpc>
                <a:spcPct val="100000"/>
              </a:lnSpc>
              <a:spcBef>
                <a:spcPts val="0"/>
              </a:spcBef>
              <a:buFont typeface="Courier New" panose="02070309020205020404" pitchFamily="49" charset="0"/>
              <a:buChar char="o"/>
            </a:pPr>
            <a:r>
              <a:rPr lang="en-US" sz="2000" dirty="0"/>
              <a:t>Provides guidance in development of tests of change</a:t>
            </a:r>
          </a:p>
          <a:p>
            <a:pPr lvl="1">
              <a:lnSpc>
                <a:spcPct val="100000"/>
              </a:lnSpc>
              <a:spcBef>
                <a:spcPts val="0"/>
              </a:spcBef>
              <a:buFont typeface="Courier New" panose="02070309020205020404" pitchFamily="49" charset="0"/>
              <a:buChar char="o"/>
            </a:pPr>
            <a:r>
              <a:rPr lang="en-US" sz="2000" dirty="0"/>
              <a:t>Incorporates auditing into performance measures</a:t>
            </a:r>
          </a:p>
          <a:p>
            <a:pPr>
              <a:lnSpc>
                <a:spcPct val="100000"/>
              </a:lnSpc>
              <a:spcBef>
                <a:spcPts val="600"/>
              </a:spcBef>
            </a:pPr>
            <a:r>
              <a:rPr lang="en-US" sz="2400" dirty="0"/>
              <a:t>Others</a:t>
            </a:r>
          </a:p>
          <a:p>
            <a:pPr lvl="1">
              <a:lnSpc>
                <a:spcPct val="100000"/>
              </a:lnSpc>
              <a:spcBef>
                <a:spcPts val="0"/>
              </a:spcBef>
              <a:buFont typeface="Courier New" panose="02070309020205020404" pitchFamily="49" charset="0"/>
              <a:buChar char="o"/>
            </a:pPr>
            <a:r>
              <a:rPr lang="en-US" sz="2000" dirty="0"/>
              <a:t>Medical residents and fellows, environmental services, therapists, and members of the transport team</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360885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15" y="-77274"/>
            <a:ext cx="9808913" cy="1169140"/>
          </a:xfrm>
        </p:spPr>
        <p:txBody>
          <a:bodyPr>
            <a:noAutofit/>
          </a:bodyPr>
          <a:lstStyle/>
          <a:p>
            <a:pPr algn="ctr"/>
            <a:r>
              <a:rPr lang="en-US" sz="3600" b="1" dirty="0"/>
              <a:t>Use Team Roster To Assign Roles and Responsibilities</a:t>
            </a:r>
          </a:p>
        </p:txBody>
      </p:sp>
      <p:pic>
        <p:nvPicPr>
          <p:cNvPr id="7" name="Picture 6" descr="ICU CUSP Team Roster&#10;Objective: To assemble a team of influential leaders and staff members necessary to drive successful implementation of the AHRQ Safety Program for Intensive Care Units: Preventing CLABSI and CAUTI.&#10;Instructions: Review key characteristics or each team member role and suggested responsibilities to determine who should be on the team. The primary CUSP team members identified as the team leader, nurse manager, physician champion, nurse champion and bedside nurse should be unit based. We recommend that you include a backup team member to support the suggested responsibilities.&#10;Name: 1. 2. &#10;Team Role: Team Leader &#10;Key Characteristics: Ability to engage staff through persistence, commitment, continuity, style, and collaboration: Energized; positive attitude, Data driven,  Credible, Influencer&#10;Suggested Responsibilities: Understand and clearly articulate project goals. Recruit, guide/engage, and manage a diverse team. Establish systems for implementation, delegate tasks, and hold others accountable. Ensure all staff, on all shifts, are educated about CLABSI and/or CAUTI interventions. Track and facilitate a review of data/progress.&#10;Name: 1. 2. &#10;Team Role: Nurse Manager (if not, Team Leader)&#10;Key Characteristics: Operations expertise, Decision maker, Credible, Influencer&#10;Suggested Responsibilities: Mentor and coach the team lead. Inspire staff and hold staff accountable for project work and compliance with HAI interventions. Allocate and advocate for needed project resources. Educate staff, physicians, and other unit leaders during project and as spread occurs. Support integration of project work into daily workflows. Communicate project status laterally to management colleagues, up the unit's chain of command, and to the senior executive."/>
          <p:cNvPicPr>
            <a:picLocks noChangeAspect="1"/>
          </p:cNvPicPr>
          <p:nvPr/>
        </p:nvPicPr>
        <p:blipFill>
          <a:blip r:embed="rId3"/>
          <a:stretch>
            <a:fillRect/>
          </a:stretch>
        </p:blipFill>
        <p:spPr>
          <a:xfrm>
            <a:off x="569010" y="1195116"/>
            <a:ext cx="8781052" cy="5114378"/>
          </a:xfrm>
          <a:prstGeom prst="rect">
            <a:avLst/>
          </a:prstGeom>
          <a:solidFill>
            <a:srgbClr val="FFFFFF">
              <a:shade val="85000"/>
            </a:srgbClr>
          </a:solidFill>
          <a:ln w="127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16</a:t>
            </a:fld>
            <a:endParaRPr lang="en-US" dirty="0">
              <a:solidFill>
                <a:schemeClr val="tx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115" y="6309494"/>
            <a:ext cx="1213107" cy="1213107"/>
          </a:xfrm>
          <a:prstGeom prst="rect">
            <a:avLst/>
          </a:prstGeom>
        </p:spPr>
      </p:pic>
    </p:spTree>
    <p:extLst>
      <p:ext uri="{BB962C8B-B14F-4D97-AF65-F5344CB8AC3E}">
        <p14:creationId xmlns:p14="http://schemas.microsoft.com/office/powerpoint/2010/main" val="1213095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847" y="66081"/>
            <a:ext cx="8675370" cy="848320"/>
          </a:xfrm>
        </p:spPr>
        <p:txBody>
          <a:bodyPr>
            <a:normAutofit/>
          </a:bodyPr>
          <a:lstStyle/>
          <a:p>
            <a:pPr algn="ctr"/>
            <a:r>
              <a:rPr lang="en-US" sz="4000" b="1" dirty="0"/>
              <a:t>Discussion Questions</a:t>
            </a:r>
          </a:p>
        </p:txBody>
      </p:sp>
      <p:sp>
        <p:nvSpPr>
          <p:cNvPr id="3" name="Content Placeholder 2"/>
          <p:cNvSpPr>
            <a:spLocks noGrp="1"/>
          </p:cNvSpPr>
          <p:nvPr>
            <p:ph idx="1"/>
          </p:nvPr>
        </p:nvSpPr>
        <p:spPr>
          <a:xfrm>
            <a:off x="691515" y="1425098"/>
            <a:ext cx="8675370" cy="4931516"/>
          </a:xfrm>
        </p:spPr>
        <p:txBody>
          <a:bodyPr/>
          <a:lstStyle/>
          <a:p>
            <a:r>
              <a:rPr lang="en-US" sz="2800" dirty="0"/>
              <a:t>In your current ICU team, do you have all the roles listed in the Team Roster? </a:t>
            </a:r>
          </a:p>
          <a:p>
            <a:r>
              <a:rPr lang="en-US" sz="2800" dirty="0"/>
              <a:t>What roles would you like to add? </a:t>
            </a:r>
          </a:p>
          <a:p>
            <a:r>
              <a:rPr lang="en-US" sz="2800" dirty="0"/>
              <a:t>What challenges do you foresee as you put the team together? </a:t>
            </a:r>
          </a:p>
          <a:p>
            <a:r>
              <a:rPr lang="en-US" sz="2800" dirty="0"/>
              <a:t>What staff (by role) do  you believe it will be easiest to recruit to your CUSP team?</a:t>
            </a:r>
          </a:p>
          <a:p>
            <a:r>
              <a:rPr lang="en-US" sz="2800" dirty="0"/>
              <a:t>What staff (by role) do you believe it will be most difficult to recruit to your CUSP team?</a:t>
            </a:r>
          </a:p>
          <a:p>
            <a:endParaRPr lang="en-US" dirty="0"/>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389908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 y="111662"/>
            <a:ext cx="10057350" cy="787901"/>
          </a:xfrm>
        </p:spPr>
        <p:txBody>
          <a:bodyPr>
            <a:normAutofit/>
          </a:bodyPr>
          <a:lstStyle/>
          <a:p>
            <a:pPr algn="ctr"/>
            <a:r>
              <a:rPr lang="en-US" sz="4000" b="1" dirty="0"/>
              <a:t>Recommended CUSP Tools and Resources</a:t>
            </a:r>
            <a:r>
              <a:rPr lang="en-US" sz="4000" b="1" baseline="30000" dirty="0"/>
              <a:t>7,10-14</a:t>
            </a:r>
            <a:endParaRPr lang="en-US" sz="4000" b="1" dirty="0"/>
          </a:p>
        </p:txBody>
      </p:sp>
      <p:sp>
        <p:nvSpPr>
          <p:cNvPr id="3" name="Content Placeholder 2"/>
          <p:cNvSpPr>
            <a:spLocks noGrp="1"/>
          </p:cNvSpPr>
          <p:nvPr>
            <p:ph idx="1"/>
          </p:nvPr>
        </p:nvSpPr>
        <p:spPr>
          <a:xfrm>
            <a:off x="670633" y="1467142"/>
            <a:ext cx="8675370" cy="4931516"/>
          </a:xfrm>
        </p:spPr>
        <p:txBody>
          <a:bodyPr>
            <a:normAutofit fontScale="92500" lnSpcReduction="10000"/>
          </a:bodyPr>
          <a:lstStyle/>
          <a:p>
            <a:r>
              <a:rPr lang="en-US" dirty="0">
                <a:hlinkClick r:id="rId2"/>
              </a:rPr>
              <a:t>Safety Issues Worksheet for Senior Executive Partnership</a:t>
            </a:r>
            <a:endParaRPr lang="en-US" dirty="0"/>
          </a:p>
          <a:p>
            <a:r>
              <a:rPr lang="en-US" dirty="0"/>
              <a:t>AHRQ CUSP Toolkit videos</a:t>
            </a:r>
          </a:p>
          <a:p>
            <a:pPr lvl="1">
              <a:buFont typeface="Courier New" panose="02070309020205020404" pitchFamily="49" charset="0"/>
              <a:buChar char="o"/>
            </a:pPr>
            <a:r>
              <a:rPr lang="en-US" dirty="0">
                <a:hlinkClick r:id="rId3"/>
              </a:rPr>
              <a:t>Building Your CUSP Team</a:t>
            </a:r>
            <a:endParaRPr lang="en-US" dirty="0"/>
          </a:p>
          <a:p>
            <a:pPr lvl="1">
              <a:buFont typeface="Courier New" panose="02070309020205020404" pitchFamily="49" charset="0"/>
              <a:buChar char="o"/>
            </a:pPr>
            <a:r>
              <a:rPr lang="en-US" dirty="0">
                <a:hlinkClick r:id="rId4"/>
              </a:rPr>
              <a:t>The Role of the Nurse Manager</a:t>
            </a:r>
          </a:p>
          <a:p>
            <a:pPr lvl="1">
              <a:buFont typeface="Courier New" panose="02070309020205020404" pitchFamily="49" charset="0"/>
              <a:buChar char="o"/>
            </a:pPr>
            <a:r>
              <a:rPr lang="en-US" dirty="0">
                <a:hlinkClick r:id="rId5"/>
              </a:rPr>
              <a:t>Physician Engagement</a:t>
            </a:r>
            <a:endParaRPr lang="en-US" dirty="0"/>
          </a:p>
          <a:p>
            <a:pPr lvl="1">
              <a:buFont typeface="Courier New" panose="02070309020205020404" pitchFamily="49" charset="0"/>
              <a:buChar char="o"/>
            </a:pPr>
            <a:r>
              <a:rPr lang="en-US" dirty="0">
                <a:hlinkClick r:id="rId6"/>
              </a:rPr>
              <a:t>Engage the Senior Executive</a:t>
            </a:r>
            <a:endParaRPr lang="en-US" dirty="0">
              <a:hlinkClick r:id="rId4"/>
            </a:endParaRPr>
          </a:p>
          <a:p>
            <a:r>
              <a:rPr lang="en-US" dirty="0"/>
              <a:t>Making It Work Tip Sheet</a:t>
            </a:r>
          </a:p>
          <a:p>
            <a:pPr lvl="1">
              <a:buFont typeface="Courier New" panose="02070309020205020404" pitchFamily="49" charset="0"/>
              <a:buChar char="o"/>
            </a:pPr>
            <a:r>
              <a:rPr lang="en-US" dirty="0">
                <a:hlinkClick r:id="rId7"/>
              </a:rPr>
              <a:t>Assembling the CUSP Team</a:t>
            </a:r>
            <a:endParaRPr lang="en-US" dirty="0"/>
          </a:p>
          <a:p>
            <a:pPr lvl="1">
              <a:buFont typeface="Courier New" panose="02070309020205020404" pitchFamily="49" charset="0"/>
              <a:buChar char="o"/>
            </a:pPr>
            <a:r>
              <a:rPr lang="en-US" dirty="0">
                <a:hlinkClick r:id="rId8"/>
              </a:rPr>
              <a:t>Engaging Senior Leaders in Preventing HAIs</a:t>
            </a:r>
            <a:endParaRPr lang="en-US" dirty="0"/>
          </a:p>
          <a:p>
            <a:pPr lvl="1">
              <a:buFont typeface="Courier New" panose="02070309020205020404" pitchFamily="49" charset="0"/>
              <a:buChar char="o"/>
            </a:pPr>
            <a:r>
              <a:rPr lang="en-US" dirty="0">
                <a:hlinkClick r:id="rId9"/>
              </a:rPr>
              <a:t>Engaging Physicians in Preventing CLABSI and CAUTI</a:t>
            </a:r>
            <a:endParaRPr lang="en-US" dirty="0"/>
          </a:p>
          <a:p>
            <a:pPr lvl="1">
              <a:buFont typeface="Courier New" panose="02070309020205020404" pitchFamily="49" charset="0"/>
              <a:buChar char="o"/>
            </a:pPr>
            <a:r>
              <a:rPr lang="en-US" dirty="0">
                <a:hlinkClick r:id="rId10"/>
              </a:rPr>
              <a:t>Engaging Physician Champions in Preventing CLABSI and CAUTI</a:t>
            </a:r>
            <a:endParaRPr lang="en-US" dirty="0"/>
          </a:p>
          <a:p>
            <a:endParaRPr lang="en-US" dirty="0"/>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2996399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01" y="-68396"/>
            <a:ext cx="8675370" cy="1136398"/>
          </a:xfrm>
        </p:spPr>
        <p:txBody>
          <a:bodyPr>
            <a:normAutofit/>
          </a:bodyPr>
          <a:lstStyle/>
          <a:p>
            <a:pPr algn="ctr"/>
            <a:r>
              <a:rPr lang="en-US" sz="4000" b="1" dirty="0"/>
              <a:t>References</a:t>
            </a:r>
          </a:p>
        </p:txBody>
      </p:sp>
      <p:sp>
        <p:nvSpPr>
          <p:cNvPr id="3" name="Content Placeholder 2"/>
          <p:cNvSpPr>
            <a:spLocks noGrp="1"/>
          </p:cNvSpPr>
          <p:nvPr>
            <p:ph idx="1"/>
          </p:nvPr>
        </p:nvSpPr>
        <p:spPr>
          <a:xfrm>
            <a:off x="151552" y="1093759"/>
            <a:ext cx="9868475" cy="4931516"/>
          </a:xfrm>
        </p:spPr>
        <p:txBody>
          <a:bodyPr>
            <a:noAutofit/>
          </a:bodyPr>
          <a:lstStyle/>
          <a:p>
            <a:pPr>
              <a:spcBef>
                <a:spcPts val="400"/>
              </a:spcBef>
              <a:buFont typeface="+mj-lt"/>
              <a:buAutoNum type="arabicPeriod"/>
            </a:pPr>
            <a:r>
              <a:rPr lang="en-US" sz="1600" dirty="0"/>
              <a:t>Agency for Healthcare Research and Quality. What Is CUSP? </a:t>
            </a:r>
            <a:r>
              <a:rPr lang="en-US" sz="1600" dirty="0">
                <a:hlinkClick r:id="rId3"/>
              </a:rPr>
              <a:t>http://www.ahrq.gov/professionals/quality-patient-safety/cusp/cusp-success/whatiscusp.html</a:t>
            </a:r>
            <a:r>
              <a:rPr lang="en-US" sz="1600" dirty="0"/>
              <a:t>. Accessed on July 18, 2021.</a:t>
            </a:r>
          </a:p>
          <a:p>
            <a:pPr>
              <a:spcBef>
                <a:spcPts val="400"/>
              </a:spcBef>
              <a:buFont typeface="+mj-lt"/>
              <a:buAutoNum type="arabicPeriod"/>
            </a:pPr>
            <a:r>
              <a:rPr lang="en-US" sz="1600" dirty="0"/>
              <a:t>Agency for Healthcare Research and Quality.  Implement Teamwork and Communication. </a:t>
            </a:r>
            <a:r>
              <a:rPr lang="en-US" sz="1600" dirty="0">
                <a:hlinkClick r:id="rId4"/>
              </a:rPr>
              <a:t>http://www.ahrq.gov/professionals/education/curriculum-tools/cusptoolkit/modules/implement/index.html</a:t>
            </a:r>
            <a:r>
              <a:rPr lang="en-US" sz="1600" dirty="0"/>
              <a:t>. Accessed on July 18, 2021.</a:t>
            </a:r>
          </a:p>
          <a:p>
            <a:pPr>
              <a:lnSpc>
                <a:spcPct val="100000"/>
              </a:lnSpc>
              <a:spcBef>
                <a:spcPts val="200"/>
              </a:spcBef>
              <a:buFont typeface="+mj-lt"/>
              <a:buAutoNum type="arabicPeriod"/>
            </a:pPr>
            <a:r>
              <a:rPr lang="en-US" sz="1600" dirty="0"/>
              <a:t>Agency for Healthcare Research and Quality. Assemble the Team. </a:t>
            </a:r>
            <a:r>
              <a:rPr lang="en-US" sz="1600" dirty="0">
                <a:hlinkClick r:id="rId5"/>
              </a:rPr>
              <a:t>http://www.ahrq.gov/professionals/education/curriculum-tools/cusptoolkit/modules/assemble/index.html</a:t>
            </a:r>
            <a:r>
              <a:rPr lang="en-US" sz="1600" dirty="0"/>
              <a:t>. Accessed on July 18, 2021.</a:t>
            </a:r>
          </a:p>
          <a:p>
            <a:pPr>
              <a:lnSpc>
                <a:spcPct val="100000"/>
              </a:lnSpc>
              <a:spcBef>
                <a:spcPts val="200"/>
              </a:spcBef>
              <a:buFont typeface="+mj-lt"/>
              <a:buAutoNum type="arabicPeriod"/>
            </a:pPr>
            <a:r>
              <a:rPr lang="en-US" sz="1600" dirty="0"/>
              <a:t>Reader TW, </a:t>
            </a:r>
            <a:r>
              <a:rPr lang="en-US" sz="1600" dirty="0" err="1"/>
              <a:t>Flin</a:t>
            </a:r>
            <a:r>
              <a:rPr lang="en-US" sz="1600" dirty="0"/>
              <a:t> R, Mearns K, et al. Developing a team performance framework for the intensive care unit. </a:t>
            </a:r>
            <a:r>
              <a:rPr lang="en-US" sz="1600" dirty="0" err="1"/>
              <a:t>Crit</a:t>
            </a:r>
            <a:r>
              <a:rPr lang="en-US" sz="1600" dirty="0"/>
              <a:t> Care Med. 2009;37(5):1787-93. PMID: 19325474.</a:t>
            </a:r>
          </a:p>
          <a:p>
            <a:pPr>
              <a:lnSpc>
                <a:spcPct val="100000"/>
              </a:lnSpc>
              <a:spcBef>
                <a:spcPts val="200"/>
              </a:spcBef>
              <a:buFont typeface="+mj-lt"/>
              <a:buAutoNum type="arabicPeriod"/>
            </a:pPr>
            <a:r>
              <a:rPr lang="en-US" sz="1600" dirty="0" err="1"/>
              <a:t>Baggs</a:t>
            </a:r>
            <a:r>
              <a:rPr lang="en-US" sz="1600" dirty="0"/>
              <a:t> JG, Schmitt MH, </a:t>
            </a:r>
            <a:r>
              <a:rPr lang="en-US" sz="1600" dirty="0" err="1"/>
              <a:t>Mushlin</a:t>
            </a:r>
            <a:r>
              <a:rPr lang="en-US" sz="1600" dirty="0"/>
              <a:t> AI, et al. Association between nurse-physician collaboration and patient outcomes in three intensive care units. </a:t>
            </a:r>
            <a:r>
              <a:rPr lang="en-US" sz="1600" dirty="0" err="1"/>
              <a:t>Crit</a:t>
            </a:r>
            <a:r>
              <a:rPr lang="en-US" sz="1600" dirty="0"/>
              <a:t> Care Med. 1999 Sep;27(9):1991-8. PMID: 10507630.</a:t>
            </a:r>
          </a:p>
          <a:p>
            <a:pPr>
              <a:lnSpc>
                <a:spcPct val="100000"/>
              </a:lnSpc>
              <a:spcBef>
                <a:spcPts val="200"/>
              </a:spcBef>
              <a:buFont typeface="+mj-lt"/>
              <a:buAutoNum type="arabicPeriod"/>
            </a:pPr>
            <a:r>
              <a:rPr lang="en-US" sz="1600" dirty="0"/>
              <a:t>Agency for Healthcare Research and Quality. Engage the Senior Executive. </a:t>
            </a:r>
            <a:r>
              <a:rPr lang="en-US" sz="1600" dirty="0">
                <a:hlinkClick r:id="rId6"/>
              </a:rPr>
              <a:t>http://www.ahrq.gov/professionals/education/curriculum-tools/cusptoolkit/modules/engage/index.html</a:t>
            </a:r>
            <a:r>
              <a:rPr lang="en-US" sz="1600" dirty="0"/>
              <a:t>. Accessed on July 18, 2021.</a:t>
            </a:r>
          </a:p>
          <a:p>
            <a:pPr>
              <a:lnSpc>
                <a:spcPct val="100000"/>
              </a:lnSpc>
              <a:spcBef>
                <a:spcPts val="200"/>
              </a:spcBef>
              <a:buFont typeface="+mj-lt"/>
              <a:buAutoNum type="arabicPeriod"/>
            </a:pPr>
            <a:r>
              <a:rPr lang="en-US" sz="1600" dirty="0"/>
              <a:t>Agency for Healthcare Research and Quality. Safety Issues Worksheet for Senior Executive Partnership. </a:t>
            </a:r>
            <a:r>
              <a:rPr lang="en-US" sz="1600" dirty="0">
                <a:hlinkClick r:id="rId7"/>
              </a:rPr>
              <a:t>http://www.ahrq.gov/professionals/education/curriculum-tools/cusptoolkit/toolkit/safetysnrchklst.html</a:t>
            </a:r>
            <a:r>
              <a:rPr lang="en-US" sz="1600" dirty="0"/>
              <a:t>. Accessed on July 18, 2021.</a:t>
            </a:r>
          </a:p>
          <a:p>
            <a:pPr>
              <a:lnSpc>
                <a:spcPct val="100000"/>
              </a:lnSpc>
              <a:spcBef>
                <a:spcPts val="200"/>
              </a:spcBef>
              <a:buFont typeface="+mj-lt"/>
              <a:buAutoNum type="arabicPeriod"/>
            </a:pPr>
            <a:r>
              <a:rPr lang="en-US" sz="1600" dirty="0" err="1"/>
              <a:t>Knobloch</a:t>
            </a:r>
            <a:r>
              <a:rPr lang="en-US" sz="1600" dirty="0"/>
              <a:t> MJ, </a:t>
            </a:r>
            <a:r>
              <a:rPr lang="en-US" sz="1600" dirty="0" err="1"/>
              <a:t>Chewning</a:t>
            </a:r>
            <a:r>
              <a:rPr lang="en-US" sz="1600" dirty="0"/>
              <a:t> B, </a:t>
            </a:r>
            <a:r>
              <a:rPr lang="en-US" sz="1600" dirty="0" err="1"/>
              <a:t>Musuuza</a:t>
            </a:r>
            <a:r>
              <a:rPr lang="en-US" sz="1600" dirty="0"/>
              <a:t> J, et al. Leadership rounds to reduce health care-associated infections. Am J Infect Control. 2018 Mar;46(3):303-10. PMID: 29102425.</a:t>
            </a:r>
          </a:p>
          <a:p>
            <a:pPr>
              <a:lnSpc>
                <a:spcPct val="100000"/>
              </a:lnSpc>
              <a:spcBef>
                <a:spcPts val="200"/>
              </a:spcBef>
              <a:buFont typeface="+mj-lt"/>
              <a:buAutoNum type="arabicPeriod"/>
            </a:pPr>
            <a:r>
              <a:rPr lang="en-US" sz="1600" dirty="0"/>
              <a:t>Agency for Healthcare Research and Quality. The Role of the Nurse Manager. </a:t>
            </a:r>
            <a:r>
              <a:rPr lang="en-US" sz="1600" dirty="0">
                <a:hlinkClick r:id="rId8"/>
              </a:rPr>
              <a:t>http://www.ahrq.gov/professionals/education/curriculum-tools/cusptoolkit/modules/nursing/index.html</a:t>
            </a:r>
            <a:r>
              <a:rPr lang="en-US" sz="1600" dirty="0"/>
              <a:t>. Accessed on July 18, 2021.</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65791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0AD00ADE-5D67-2B47-849F-651F917D55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764" y="13789"/>
            <a:ext cx="10100164" cy="7804673"/>
          </a:xfrm>
          <a:prstGeom prst="rect">
            <a:avLst/>
          </a:prstGeom>
        </p:spPr>
      </p:pic>
      <p:pic>
        <p:nvPicPr>
          <p:cNvPr id="9"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4"/>
          <a:stretch>
            <a:fillRect/>
          </a:stretch>
        </p:blipFill>
        <p:spPr>
          <a:xfrm>
            <a:off x="-62285" y="1"/>
            <a:ext cx="10120685" cy="7818462"/>
          </a:xfrm>
          <a:prstGeom prst="rect">
            <a:avLst/>
          </a:prstGeom>
        </p:spPr>
      </p:pic>
      <p:sp>
        <p:nvSpPr>
          <p:cNvPr id="2" name="Title 1">
            <a:extLst>
              <a:ext uri="{FF2B5EF4-FFF2-40B4-BE49-F238E27FC236}">
                <a16:creationId xmlns:a16="http://schemas.microsoft.com/office/drawing/2014/main" id="{F786ACFC-F2E4-9A45-A184-28B6F0EAAA5C}"/>
              </a:ext>
            </a:extLst>
          </p:cNvPr>
          <p:cNvSpPr>
            <a:spLocks noGrp="1"/>
          </p:cNvSpPr>
          <p:nvPr>
            <p:ph type="title"/>
          </p:nvPr>
        </p:nvSpPr>
        <p:spPr>
          <a:xfrm>
            <a:off x="670633" y="-191895"/>
            <a:ext cx="8675370" cy="1338116"/>
          </a:xfrm>
        </p:spPr>
        <p:txBody>
          <a:bodyPr>
            <a:normAutofit/>
          </a:bodyPr>
          <a:lstStyle/>
          <a:p>
            <a:pPr algn="ctr"/>
            <a:r>
              <a:rPr lang="en-US" sz="4000" b="1" dirty="0"/>
              <a:t>Objectives</a:t>
            </a:r>
          </a:p>
        </p:txBody>
      </p:sp>
      <p:sp>
        <p:nvSpPr>
          <p:cNvPr id="3" name="Content Placeholder 2">
            <a:extLst>
              <a:ext uri="{FF2B5EF4-FFF2-40B4-BE49-F238E27FC236}">
                <a16:creationId xmlns:a16="http://schemas.microsoft.com/office/drawing/2014/main" id="{E357761E-4F70-8941-BC46-22769487D7BE}"/>
              </a:ext>
            </a:extLst>
          </p:cNvPr>
          <p:cNvSpPr>
            <a:spLocks noGrp="1"/>
          </p:cNvSpPr>
          <p:nvPr>
            <p:ph idx="1"/>
          </p:nvPr>
        </p:nvSpPr>
        <p:spPr>
          <a:xfrm>
            <a:off x="660372" y="1386795"/>
            <a:ext cx="8675370" cy="4931516"/>
          </a:xfrm>
        </p:spPr>
        <p:txBody>
          <a:bodyPr/>
          <a:lstStyle/>
          <a:p>
            <a:pPr fontAlgn="base"/>
            <a:r>
              <a:rPr lang="en-US" sz="2800" dirty="0"/>
              <a:t>Identify tools and resources available to support your CLABSI and/or CAUTI improvement journey, including AHRQ’s Comprehensive Unit-based Safety Program (CUSP) </a:t>
            </a:r>
          </a:p>
          <a:p>
            <a:r>
              <a:rPr lang="en-US" sz="2800" dirty="0"/>
              <a:t>Develop strategies to build a successful CUSP team</a:t>
            </a:r>
          </a:p>
          <a:p>
            <a:r>
              <a:rPr lang="en-US" sz="2800" dirty="0"/>
              <a:t>Facilitate discussions with team members on how to build an engaged CUSP team</a:t>
            </a:r>
          </a:p>
          <a:p>
            <a:pPr marL="0" indent="0">
              <a:buNone/>
            </a:pPr>
            <a:endParaRPr lang="en-US" dirty="0"/>
          </a:p>
        </p:txBody>
      </p:sp>
      <p:sp>
        <p:nvSpPr>
          <p:cNvPr id="8" name="Footer Placeholder 3"/>
          <p:cNvSpPr>
            <a:spLocks noGrp="1"/>
          </p:cNvSpPr>
          <p:nvPr>
            <p:ph type="ftr" sz="quarter" idx="11"/>
          </p:nvPr>
        </p:nvSpPr>
        <p:spPr>
          <a:xfrm>
            <a:off x="-159659" y="7453337"/>
            <a:ext cx="483325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20" b="0" i="0" u="none" strike="noStrike" kern="1200" cap="none" spc="0" normalizeH="0" baseline="0" noProof="0" dirty="0">
                <a:ln>
                  <a:noFill/>
                </a:ln>
                <a:solidFill>
                  <a:prstClr val="black"/>
                </a:solidFill>
                <a:effectLst/>
                <a:uLnTx/>
                <a:uFillTx/>
                <a:latin typeface="Calibri" panose="020F0502020204030204"/>
                <a:ea typeface="+mn-ea"/>
                <a:cs typeface="+mn-cs"/>
              </a:rPr>
              <a:t>AHRQ Safety Program for ICUs: Preventing CLABSI and CAUTI</a:t>
            </a:r>
          </a:p>
        </p:txBody>
      </p:sp>
      <p:sp>
        <p:nvSpPr>
          <p:cNvPr id="7" name="Slide Number Placeholder 4"/>
          <p:cNvSpPr>
            <a:spLocks noGrp="1"/>
          </p:cNvSpPr>
          <p:nvPr>
            <p:ph type="sldNum" sz="quarter" idx="12"/>
          </p:nvPr>
        </p:nvSpPr>
        <p:spPr>
          <a:xfrm>
            <a:off x="7811262" y="744140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20" b="0" i="0" u="none" strike="noStrike" kern="1200" cap="none" spc="0" normalizeH="0" baseline="0" noProof="0" dirty="0">
                <a:ln>
                  <a:noFill/>
                </a:ln>
                <a:solidFill>
                  <a:prstClr val="black"/>
                </a:solidFill>
                <a:effectLst/>
                <a:uLnTx/>
                <a:uFillTx/>
                <a:latin typeface="Calibri" panose="020F0502020204030204"/>
                <a:ea typeface="+mn-ea"/>
                <a:cs typeface="+mn-cs"/>
              </a:rPr>
              <a:t> Building the CUSP Team </a:t>
            </a:r>
            <a:r>
              <a:rPr kumimoji="0" lang="he-IL" sz="132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320" b="0" i="0" u="none" strike="noStrike" kern="1200" cap="none" spc="0" normalizeH="0" baseline="0" noProof="0" dirty="0">
                <a:ln>
                  <a:noFill/>
                </a:ln>
                <a:solidFill>
                  <a:prstClr val="black"/>
                </a:solidFill>
                <a:effectLst/>
                <a:uLnTx/>
                <a:uFillTx/>
                <a:latin typeface="Calibri" panose="020F0502020204030204"/>
                <a:ea typeface="+mn-ea"/>
                <a:cs typeface="+mn-cs"/>
              </a:rPr>
              <a:t> </a:t>
            </a:r>
            <a:fld id="{4F3BB057-33F2-45A1-BDD7-110EC8CCC5EB}" type="slidenum">
              <a:rPr kumimoji="0" lang="en-US" sz="132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2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383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852" y="205412"/>
            <a:ext cx="8675370" cy="619538"/>
          </a:xfrm>
        </p:spPr>
        <p:txBody>
          <a:bodyPr>
            <a:normAutofit fontScale="90000"/>
          </a:bodyPr>
          <a:lstStyle/>
          <a:p>
            <a:pPr algn="ctr"/>
            <a:r>
              <a:rPr lang="en-US" sz="4400" b="1" dirty="0"/>
              <a:t>References</a:t>
            </a:r>
            <a:endParaRPr lang="en-US" sz="4000" b="1" dirty="0"/>
          </a:p>
        </p:txBody>
      </p:sp>
      <p:sp>
        <p:nvSpPr>
          <p:cNvPr id="3" name="Content Placeholder 2"/>
          <p:cNvSpPr>
            <a:spLocks noGrp="1"/>
          </p:cNvSpPr>
          <p:nvPr>
            <p:ph idx="1"/>
          </p:nvPr>
        </p:nvSpPr>
        <p:spPr>
          <a:xfrm>
            <a:off x="82279" y="1242787"/>
            <a:ext cx="9852077" cy="4931516"/>
          </a:xfrm>
        </p:spPr>
        <p:txBody>
          <a:bodyPr>
            <a:normAutofit/>
          </a:bodyPr>
          <a:lstStyle/>
          <a:p>
            <a:pPr marL="347472" indent="-347472">
              <a:lnSpc>
                <a:spcPct val="100000"/>
              </a:lnSpc>
              <a:spcBef>
                <a:spcPts val="200"/>
              </a:spcBef>
              <a:buNone/>
            </a:pPr>
            <a:r>
              <a:rPr lang="en-US" sz="1600" dirty="0"/>
              <a:t>10.  Agency for Healthcare Research and Quality. Building Your CUSP Team. </a:t>
            </a:r>
            <a:r>
              <a:rPr lang="en-US" sz="1600" dirty="0">
                <a:hlinkClick r:id="rId3"/>
              </a:rPr>
              <a:t>http://www.ahrq.gov/professionals/education/curriculum-tools/cusptoolkit/videos/02c_build_cusp_team/index.html</a:t>
            </a:r>
            <a:r>
              <a:rPr lang="en-US" sz="1600" dirty="0"/>
              <a:t>. Accessed on July 18, 2021.</a:t>
            </a:r>
          </a:p>
          <a:p>
            <a:pPr marL="342900" indent="-342900">
              <a:lnSpc>
                <a:spcPct val="100000"/>
              </a:lnSpc>
              <a:spcBef>
                <a:spcPts val="200"/>
              </a:spcBef>
              <a:buFont typeface="+mj-lt"/>
              <a:buAutoNum type="arabicPeriod" startAt="11"/>
            </a:pPr>
            <a:r>
              <a:rPr lang="en-US" sz="1600" dirty="0"/>
              <a:t>Agency for Healthcare Research and Quality. The Role of the Nurse Manager. </a:t>
            </a:r>
            <a:r>
              <a:rPr lang="en-US" sz="1600" dirty="0">
                <a:hlinkClick r:id="rId4"/>
              </a:rPr>
              <a:t>http://www.ahrq.gov/professionals/education/curriculum-tools/cusptoolkit/modules/nursing/index.html</a:t>
            </a:r>
            <a:r>
              <a:rPr lang="en-US" sz="1600" dirty="0"/>
              <a:t>. Accessed on July 18, 2021.</a:t>
            </a:r>
          </a:p>
          <a:p>
            <a:pPr marL="342900" indent="-342900">
              <a:lnSpc>
                <a:spcPct val="100000"/>
              </a:lnSpc>
              <a:spcBef>
                <a:spcPts val="200"/>
              </a:spcBef>
              <a:buFont typeface="+mj-lt"/>
              <a:buAutoNum type="arabicPeriod" startAt="11"/>
            </a:pPr>
            <a:r>
              <a:rPr lang="en-US" sz="1600" dirty="0"/>
              <a:t>Agency for Healthcare Research and Quality. Physician Engagement. </a:t>
            </a:r>
            <a:r>
              <a:rPr lang="en-US" sz="1600" dirty="0">
                <a:hlinkClick r:id="rId5"/>
              </a:rPr>
              <a:t>http://www.ahrq.gov/professionals/education/curriculum-tools/cusptoolkit/videos/02e_phys_engagement/index.html</a:t>
            </a:r>
            <a:r>
              <a:rPr lang="en-US" sz="1600" dirty="0"/>
              <a:t>. Accessed on July 18, 2021.</a:t>
            </a:r>
          </a:p>
          <a:p>
            <a:pPr marL="347472" indent="-347472">
              <a:lnSpc>
                <a:spcPct val="100000"/>
              </a:lnSpc>
              <a:spcBef>
                <a:spcPts val="200"/>
              </a:spcBef>
              <a:buFont typeface="+mj-lt"/>
              <a:buAutoNum type="arabicPeriod" startAt="11"/>
            </a:pPr>
            <a:r>
              <a:rPr lang="en-US" sz="1600" dirty="0"/>
              <a:t>Agency for Healthcare Research and Quality. Engage the Senior Executive. </a:t>
            </a:r>
            <a:r>
              <a:rPr lang="en-US" sz="1600" dirty="0">
                <a:hlinkClick r:id="rId6"/>
              </a:rPr>
              <a:t>http://www.ahrq.gov/professionals/education/curriculum-tools/cusptoolkit/videos/03a_engage_senior_exec/index.html</a:t>
            </a:r>
            <a:r>
              <a:rPr lang="en-US" sz="1600" dirty="0"/>
              <a:t>. Accessed on July 18, 2021.</a:t>
            </a:r>
          </a:p>
          <a:p>
            <a:pPr marL="347472" indent="-347472">
              <a:lnSpc>
                <a:spcPct val="100000"/>
              </a:lnSpc>
              <a:spcBef>
                <a:spcPts val="200"/>
              </a:spcBef>
              <a:buFont typeface="+mj-lt"/>
              <a:buAutoNum type="arabicPeriod" startAt="11"/>
            </a:pPr>
            <a:r>
              <a:rPr lang="en-US" sz="1600" dirty="0"/>
              <a:t>Agency for Healthcare Research and Quality. AHRQ Safety Program for Intensive Care Units: Preventing CLABSI and CAUTI. </a:t>
            </a:r>
            <a:r>
              <a:rPr lang="en-US" sz="1600" dirty="0">
                <a:hlinkClick r:id="rId7"/>
              </a:rPr>
              <a:t>http://www.ahrq.gov/professionals/quality-patient-safety/hais/tools/preventing/index.html</a:t>
            </a:r>
            <a:r>
              <a:rPr lang="en-US" sz="1600" dirty="0"/>
              <a:t>. Accessed on July 18, 2021.</a:t>
            </a:r>
          </a:p>
          <a:p>
            <a:endParaRPr lang="en-US" dirty="0"/>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20</a:t>
            </a:fld>
            <a:endParaRPr lang="en-US" dirty="0">
              <a:solidFill>
                <a:schemeClr val="tx1"/>
              </a:solidFill>
            </a:endParaRPr>
          </a:p>
        </p:txBody>
      </p:sp>
    </p:spTree>
    <p:extLst>
      <p:ext uri="{BB962C8B-B14F-4D97-AF65-F5344CB8AC3E}">
        <p14:creationId xmlns:p14="http://schemas.microsoft.com/office/powerpoint/2010/main" val="211317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4"/>
          <a:stretch>
            <a:fillRect/>
          </a:stretch>
        </p:blipFill>
        <p:spPr>
          <a:xfrm>
            <a:off x="0" y="554"/>
            <a:ext cx="10046972" cy="7761517"/>
          </a:xfrm>
          <a:prstGeom prst="rect">
            <a:avLst/>
          </a:prstGeom>
        </p:spPr>
      </p:pic>
      <p:sp>
        <p:nvSpPr>
          <p:cNvPr id="2" name="Title 1"/>
          <p:cNvSpPr>
            <a:spLocks noGrp="1"/>
          </p:cNvSpPr>
          <p:nvPr>
            <p:ph type="title"/>
          </p:nvPr>
        </p:nvSpPr>
        <p:spPr>
          <a:xfrm>
            <a:off x="685801" y="-69657"/>
            <a:ext cx="8675370" cy="1125726"/>
          </a:xfrm>
        </p:spPr>
        <p:txBody>
          <a:bodyPr/>
          <a:lstStyle/>
          <a:p>
            <a:pPr algn="ctr"/>
            <a:r>
              <a:rPr lang="en-US" sz="4000" b="1" dirty="0"/>
              <a:t>What is “CUSP”?</a:t>
            </a:r>
            <a:r>
              <a:rPr lang="en-US" sz="4000" b="1" baseline="30000" dirty="0"/>
              <a:t>1</a:t>
            </a:r>
          </a:p>
        </p:txBody>
      </p:sp>
      <p:sp>
        <p:nvSpPr>
          <p:cNvPr id="4" name="Content Placeholder 2"/>
          <p:cNvSpPr>
            <a:spLocks noGrp="1"/>
          </p:cNvSpPr>
          <p:nvPr>
            <p:ph idx="1"/>
          </p:nvPr>
        </p:nvSpPr>
        <p:spPr>
          <a:xfrm>
            <a:off x="585243" y="1276560"/>
            <a:ext cx="9110300" cy="4131128"/>
          </a:xfrm>
        </p:spPr>
        <p:txBody>
          <a:bodyPr>
            <a:normAutofit/>
          </a:bodyPr>
          <a:lstStyle/>
          <a:p>
            <a:pPr>
              <a:lnSpc>
                <a:spcPct val="100000"/>
              </a:lnSpc>
              <a:spcBef>
                <a:spcPts val="1200"/>
              </a:spcBef>
            </a:pPr>
            <a:r>
              <a:rPr lang="en-US" sz="2800" dirty="0"/>
              <a:t>CUSP stands for Comprehensive Unit-based Safety Program </a:t>
            </a:r>
          </a:p>
          <a:p>
            <a:pPr>
              <a:lnSpc>
                <a:spcPct val="100000"/>
              </a:lnSpc>
              <a:spcBef>
                <a:spcPts val="1200"/>
              </a:spcBef>
            </a:pPr>
            <a:r>
              <a:rPr lang="en-US" sz="2800" dirty="0"/>
              <a:t>The CUSP model combines improvements in teamwork, communication, and safety culture together with evidence-based best practices to help teams make care safer</a:t>
            </a:r>
          </a:p>
        </p:txBody>
      </p:sp>
      <p:sp>
        <p:nvSpPr>
          <p:cNvPr id="11" name="Footer Placeholder 3"/>
          <p:cNvSpPr>
            <a:spLocks noGrp="1"/>
          </p:cNvSpPr>
          <p:nvPr>
            <p:ph type="ftr" sz="quarter" idx="11"/>
          </p:nvPr>
        </p:nvSpPr>
        <p:spPr>
          <a:xfrm>
            <a:off x="-159659" y="7453337"/>
            <a:ext cx="483325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20" b="0" i="0" u="none" strike="noStrike" kern="1200" cap="none" spc="0" normalizeH="0" baseline="0" noProof="0" dirty="0">
                <a:ln>
                  <a:noFill/>
                </a:ln>
                <a:solidFill>
                  <a:prstClr val="black"/>
                </a:solidFill>
                <a:effectLst/>
                <a:uLnTx/>
                <a:uFillTx/>
                <a:latin typeface="Calibri" panose="020F0502020204030204"/>
                <a:ea typeface="+mn-ea"/>
                <a:cs typeface="+mn-cs"/>
              </a:rPr>
              <a:t>AHRQ Safety Program for ICUs: Preventing CLABSI and CAUTI</a:t>
            </a:r>
          </a:p>
        </p:txBody>
      </p:sp>
      <p:sp>
        <p:nvSpPr>
          <p:cNvPr id="10" name="Slide Number Placeholder 4"/>
          <p:cNvSpPr>
            <a:spLocks noGrp="1"/>
          </p:cNvSpPr>
          <p:nvPr>
            <p:ph type="sldNum" sz="quarter" idx="12"/>
          </p:nvPr>
        </p:nvSpPr>
        <p:spPr>
          <a:xfrm>
            <a:off x="7811262" y="744140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20" b="0" i="0" u="none" strike="noStrike" kern="1200" cap="none" spc="0" normalizeH="0" baseline="0" noProof="0" dirty="0">
                <a:ln>
                  <a:noFill/>
                </a:ln>
                <a:solidFill>
                  <a:prstClr val="black"/>
                </a:solidFill>
                <a:effectLst/>
                <a:uLnTx/>
                <a:uFillTx/>
                <a:latin typeface="Calibri" panose="020F0502020204030204"/>
                <a:ea typeface="+mn-ea"/>
                <a:cs typeface="+mn-cs"/>
              </a:rPr>
              <a:t> Building the CUSP Team </a:t>
            </a:r>
            <a:r>
              <a:rPr kumimoji="0" lang="he-IL" sz="132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320" b="0" i="0" u="none" strike="noStrike" kern="1200" cap="none" spc="0" normalizeH="0" baseline="0" noProof="0" dirty="0">
                <a:ln>
                  <a:noFill/>
                </a:ln>
                <a:solidFill>
                  <a:prstClr val="black"/>
                </a:solidFill>
                <a:effectLst/>
                <a:uLnTx/>
                <a:uFillTx/>
                <a:latin typeface="Calibri" panose="020F0502020204030204"/>
                <a:ea typeface="+mn-ea"/>
                <a:cs typeface="+mn-cs"/>
              </a:rPr>
              <a:t> </a:t>
            </a:r>
            <a:fld id="{4F3BB057-33F2-45A1-BDD7-110EC8CCC5EB}" type="slidenum">
              <a:rPr kumimoji="0" lang="en-US" sz="132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2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26234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633" y="-162474"/>
            <a:ext cx="8675370" cy="1244299"/>
          </a:xfrm>
        </p:spPr>
        <p:txBody>
          <a:bodyPr>
            <a:normAutofit/>
          </a:bodyPr>
          <a:lstStyle/>
          <a:p>
            <a:pPr algn="ctr"/>
            <a:r>
              <a:rPr lang="en-US" sz="4000" b="1" dirty="0"/>
              <a:t>The CUSP Model</a:t>
            </a:r>
            <a:r>
              <a:rPr lang="en-US" sz="4000" b="1" baseline="30000" dirty="0"/>
              <a:t>1,2</a:t>
            </a:r>
            <a:r>
              <a:rPr lang="en-US" sz="4000" b="1" dirty="0"/>
              <a:t> </a:t>
            </a:r>
          </a:p>
        </p:txBody>
      </p:sp>
      <p:sp>
        <p:nvSpPr>
          <p:cNvPr id="3" name="Content Placeholder 2"/>
          <p:cNvSpPr>
            <a:spLocks noGrp="1"/>
          </p:cNvSpPr>
          <p:nvPr>
            <p:ph idx="1"/>
          </p:nvPr>
        </p:nvSpPr>
        <p:spPr>
          <a:xfrm>
            <a:off x="328204" y="1260600"/>
            <a:ext cx="9360228" cy="4931516"/>
          </a:xfrm>
        </p:spPr>
        <p:txBody>
          <a:bodyPr>
            <a:noAutofit/>
          </a:bodyPr>
          <a:lstStyle/>
          <a:p>
            <a:pPr>
              <a:spcBef>
                <a:spcPts val="600"/>
              </a:spcBef>
              <a:buSzPct val="100000"/>
            </a:pPr>
            <a:r>
              <a:rPr lang="en-US" sz="2800" dirty="0"/>
              <a:t>Created through a collaborative effort of AHRQ and State- and national-level innovators in patient safety</a:t>
            </a:r>
          </a:p>
          <a:p>
            <a:pPr>
              <a:spcBef>
                <a:spcPts val="600"/>
              </a:spcBef>
              <a:buSzPct val="100000"/>
            </a:pPr>
            <a:r>
              <a:rPr lang="en-US" sz="2800" dirty="0"/>
              <a:t>Dovetails with and supports a range of quality and safety improvement models </a:t>
            </a:r>
          </a:p>
          <a:p>
            <a:pPr>
              <a:spcBef>
                <a:spcPts val="600"/>
              </a:spcBef>
              <a:buSzPct val="100000"/>
            </a:pPr>
            <a:r>
              <a:rPr lang="en-US" sz="2800" dirty="0"/>
              <a:t>Encompasses a wide range of safety tools and approaches</a:t>
            </a:r>
          </a:p>
          <a:p>
            <a:pPr>
              <a:spcBef>
                <a:spcPts val="600"/>
              </a:spcBef>
              <a:buSzPct val="100000"/>
            </a:pPr>
            <a:r>
              <a:rPr lang="en-US" sz="2800" dirty="0"/>
              <a:t>Based on the understanding that all culture is local, and that work to improve culture must be owned at the unit level</a:t>
            </a:r>
          </a:p>
          <a:p>
            <a:pPr>
              <a:spcBef>
                <a:spcPts val="600"/>
              </a:spcBef>
              <a:buSzPct val="100000"/>
            </a:pPr>
            <a:r>
              <a:rPr lang="en-US" sz="2800" dirty="0"/>
              <a:t>Rooted in the premise that harm is not an acceptable “cost of doing business”</a:t>
            </a:r>
          </a:p>
          <a:p>
            <a:pPr>
              <a:spcBef>
                <a:spcPts val="600"/>
              </a:spcBef>
              <a:buSzPct val="100000"/>
            </a:pPr>
            <a:r>
              <a:rPr lang="en-US" sz="2800" dirty="0"/>
              <a:t>Is appropriate for use across many and various healthcare domains </a:t>
            </a:r>
          </a:p>
          <a:p>
            <a:pPr>
              <a:spcBef>
                <a:spcPts val="600"/>
              </a:spcBef>
              <a:buSzPct val="100000"/>
            </a:pPr>
            <a:r>
              <a:rPr lang="en-US" sz="2800" dirty="0">
                <a:latin typeface="Calibri" panose="020F0502020204030204" pitchFamily="34" charset="0"/>
              </a:rPr>
              <a:t>Has been used effectively to reduce a variety of clinical harms</a:t>
            </a:r>
            <a:endParaRPr lang="en-US" sz="2800" dirty="0"/>
          </a:p>
        </p:txBody>
      </p:sp>
      <p:sp>
        <p:nvSpPr>
          <p:cNvPr id="5" name="Rectangle 4"/>
          <p:cNvSpPr/>
          <p:nvPr/>
        </p:nvSpPr>
        <p:spPr>
          <a:xfrm>
            <a:off x="1297937" y="6591894"/>
            <a:ext cx="7420762" cy="461665"/>
          </a:xfrm>
          <a:prstGeom prst="rect">
            <a:avLst/>
          </a:prstGeom>
        </p:spPr>
        <p:txBody>
          <a:bodyPr wrap="square">
            <a:spAutoFit/>
          </a:bodyPr>
          <a:lstStyle/>
          <a:p>
            <a:pPr algn="ctr"/>
            <a:r>
              <a:rPr lang="en-US" sz="2400" dirty="0">
                <a:solidFill>
                  <a:srgbClr val="000000"/>
                </a:solidFill>
                <a:hlinkClick r:id="rId4"/>
              </a:rPr>
              <a:t>Stories of Success: Using CUSP To Improve Safety</a:t>
            </a:r>
            <a:endParaRPr lang="en-US" sz="2400" b="0" i="0" dirty="0">
              <a:solidFill>
                <a:srgbClr val="000000"/>
              </a:solidFill>
              <a:effectLst/>
            </a:endParaRPr>
          </a:p>
        </p:txBody>
      </p:sp>
      <p:sp>
        <p:nvSpPr>
          <p:cNvPr id="10"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9"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10911752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76" y="27445"/>
            <a:ext cx="9414048" cy="977108"/>
          </a:xfrm>
        </p:spPr>
        <p:txBody>
          <a:bodyPr>
            <a:noAutofit/>
          </a:bodyPr>
          <a:lstStyle/>
          <a:p>
            <a:pPr algn="ctr"/>
            <a:r>
              <a:rPr lang="en-US" sz="3600" b="1" dirty="0"/>
              <a:t>How Does CUSP Help Your Team Achieve Healthcare-Acquired Infection Reduction Goals?</a:t>
            </a:r>
            <a:r>
              <a:rPr lang="en-US" sz="3600" b="1" baseline="30000" dirty="0"/>
              <a:t>3-5</a:t>
            </a:r>
            <a:endParaRPr lang="en-US" sz="3600" b="1" dirty="0"/>
          </a:p>
        </p:txBody>
      </p:sp>
      <p:sp>
        <p:nvSpPr>
          <p:cNvPr id="3" name="Content Placeholder 2"/>
          <p:cNvSpPr>
            <a:spLocks noGrp="1"/>
          </p:cNvSpPr>
          <p:nvPr>
            <p:ph idx="1"/>
          </p:nvPr>
        </p:nvSpPr>
        <p:spPr>
          <a:xfrm>
            <a:off x="691515" y="1351131"/>
            <a:ext cx="8675370" cy="4931516"/>
          </a:xfrm>
        </p:spPr>
        <p:txBody>
          <a:bodyPr/>
          <a:lstStyle/>
          <a:p>
            <a:r>
              <a:rPr lang="en-US" sz="2800" dirty="0"/>
              <a:t>Provides a framework that is strengthened by leveraging diverse viewpoints and expertise</a:t>
            </a:r>
          </a:p>
          <a:p>
            <a:r>
              <a:rPr lang="en-US" sz="2800" dirty="0"/>
              <a:t>Helps the team understand what needs to be done and how to do it in the ICU</a:t>
            </a:r>
          </a:p>
          <a:p>
            <a:r>
              <a:rPr lang="en-US" sz="2800" dirty="0"/>
              <a:t>Creates a shared mental model across disciplines that translates evidence-based practices to care</a:t>
            </a:r>
          </a:p>
          <a:p>
            <a:r>
              <a:rPr lang="en-US" sz="2800" dirty="0"/>
              <a:t>Provides a more efficient, productive, and safe environment+</a:t>
            </a:r>
          </a:p>
          <a:p>
            <a:pPr marL="0" indent="0">
              <a:buNone/>
            </a:pPr>
            <a:endParaRPr lang="en-US" dirty="0"/>
          </a:p>
        </p:txBody>
      </p:sp>
      <p:sp>
        <p:nvSpPr>
          <p:cNvPr id="11"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10"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232487199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0"/>
            <a:ext cx="8675370" cy="1002866"/>
          </a:xfrm>
        </p:spPr>
        <p:txBody>
          <a:bodyPr>
            <a:normAutofit/>
          </a:bodyPr>
          <a:lstStyle/>
          <a:p>
            <a:pPr algn="ctr"/>
            <a:r>
              <a:rPr lang="en-US" sz="4000" b="1" dirty="0"/>
              <a:t>Build an ICU CUSP Team That– </a:t>
            </a:r>
          </a:p>
        </p:txBody>
      </p:sp>
      <p:sp>
        <p:nvSpPr>
          <p:cNvPr id="3" name="Content Placeholder 2"/>
          <p:cNvSpPr>
            <a:spLocks noGrp="1"/>
          </p:cNvSpPr>
          <p:nvPr>
            <p:ph idx="1"/>
          </p:nvPr>
        </p:nvSpPr>
        <p:spPr>
          <a:xfrm>
            <a:off x="762807" y="1714478"/>
            <a:ext cx="5861928" cy="4931516"/>
          </a:xfrm>
        </p:spPr>
        <p:txBody>
          <a:bodyPr/>
          <a:lstStyle/>
          <a:p>
            <a:pPr>
              <a:spcBef>
                <a:spcPts val="600"/>
              </a:spcBef>
              <a:buSzPct val="100000"/>
            </a:pPr>
            <a:r>
              <a:rPr lang="en-US" sz="2800" b="1" dirty="0"/>
              <a:t>Understands that patient safety culture is unit based</a:t>
            </a:r>
          </a:p>
          <a:p>
            <a:pPr>
              <a:spcBef>
                <a:spcPts val="600"/>
              </a:spcBef>
              <a:buSzPct val="100000"/>
            </a:pPr>
            <a:r>
              <a:rPr lang="en-US" sz="2800" dirty="0"/>
              <a:t>Comprises engaged frontline providers who take ownership of patient safety</a:t>
            </a:r>
          </a:p>
          <a:p>
            <a:pPr>
              <a:spcBef>
                <a:spcPts val="600"/>
              </a:spcBef>
              <a:buSzPct val="100000"/>
            </a:pPr>
            <a:r>
              <a:rPr lang="en-US" sz="2800" dirty="0"/>
              <a:t>Includes staff members who have different levels of experience</a:t>
            </a:r>
          </a:p>
          <a:p>
            <a:pPr>
              <a:spcBef>
                <a:spcPts val="600"/>
              </a:spcBef>
              <a:buSzPct val="100000"/>
            </a:pPr>
            <a:r>
              <a:rPr lang="en-US" sz="2800" dirty="0"/>
              <a:t>Incorporates members based on clinical intervention</a:t>
            </a:r>
          </a:p>
          <a:p>
            <a:pPr>
              <a:spcBef>
                <a:spcPts val="600"/>
              </a:spcBef>
              <a:buSzPct val="100000"/>
            </a:pPr>
            <a:r>
              <a:rPr lang="en-US" sz="2800" dirty="0"/>
              <a:t>Meets regularly (at least monthly)</a:t>
            </a:r>
          </a:p>
          <a:p>
            <a:pPr>
              <a:spcBef>
                <a:spcPts val="600"/>
              </a:spcBef>
              <a:buSzPct val="100000"/>
            </a:pPr>
            <a:r>
              <a:rPr lang="en-US" sz="2800" dirty="0"/>
              <a:t>Provides adequate resources</a:t>
            </a:r>
          </a:p>
          <a:p>
            <a:endParaRPr lang="en-US" dirty="0"/>
          </a:p>
        </p:txBody>
      </p:sp>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6"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6</a:t>
            </a:fld>
            <a:endParaRPr lang="en-US" dirty="0">
              <a:solidFill>
                <a:schemeClr val="tx1"/>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750" y="2316136"/>
            <a:ext cx="3268120" cy="3268120"/>
          </a:xfrm>
          <a:prstGeom prst="rect">
            <a:avLst/>
          </a:prstGeom>
        </p:spPr>
      </p:pic>
    </p:spTree>
    <p:extLst>
      <p:ext uri="{BB962C8B-B14F-4D97-AF65-F5344CB8AC3E}">
        <p14:creationId xmlns:p14="http://schemas.microsoft.com/office/powerpoint/2010/main" val="963736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40323"/>
            <a:ext cx="8675370" cy="896599"/>
          </a:xfrm>
        </p:spPr>
        <p:txBody>
          <a:bodyPr>
            <a:normAutofit/>
          </a:bodyPr>
          <a:lstStyle/>
          <a:p>
            <a:pPr algn="ctr"/>
            <a:r>
              <a:rPr lang="en-US" sz="4000" b="1" dirty="0"/>
              <a:t>CUSP Team Members</a:t>
            </a:r>
            <a:r>
              <a:rPr lang="en-US" sz="4000" b="1" baseline="30000" dirty="0"/>
              <a:t>3</a:t>
            </a:r>
          </a:p>
        </p:txBody>
      </p:sp>
      <p:sp>
        <p:nvSpPr>
          <p:cNvPr id="3" name="Content Placeholder 2"/>
          <p:cNvSpPr>
            <a:spLocks noGrp="1"/>
          </p:cNvSpPr>
          <p:nvPr>
            <p:ph idx="1"/>
          </p:nvPr>
        </p:nvSpPr>
        <p:spPr>
          <a:xfrm>
            <a:off x="691515" y="1529749"/>
            <a:ext cx="8675370" cy="4931516"/>
          </a:xfrm>
        </p:spPr>
        <p:txBody>
          <a:bodyPr>
            <a:normAutofit fontScale="70000" lnSpcReduction="20000"/>
          </a:bodyPr>
          <a:lstStyle/>
          <a:p>
            <a:pPr>
              <a:buSzPct val="100000"/>
            </a:pPr>
            <a:r>
              <a:rPr lang="en-US" dirty="0"/>
              <a:t>Nurses: bedside, nurse management, clinical nurse specialist, educator</a:t>
            </a:r>
            <a:endParaRPr lang="en-US" b="1" dirty="0"/>
          </a:p>
          <a:p>
            <a:pPr marL="233363" indent="-233363">
              <a:buSzPct val="100000"/>
            </a:pPr>
            <a:r>
              <a:rPr lang="en-US" dirty="0"/>
              <a:t>Nurse’s aides</a:t>
            </a:r>
          </a:p>
          <a:p>
            <a:pPr marL="233363" indent="-233363">
              <a:buSzPct val="100000"/>
            </a:pPr>
            <a:r>
              <a:rPr lang="en-US" dirty="0"/>
              <a:t>Physicians</a:t>
            </a:r>
            <a:endParaRPr lang="en-US" b="1" dirty="0"/>
          </a:p>
          <a:p>
            <a:pPr marL="233363" indent="-233363">
              <a:buSzPct val="100000"/>
            </a:pPr>
            <a:r>
              <a:rPr lang="en-US" dirty="0"/>
              <a:t>Executive partners</a:t>
            </a:r>
            <a:endParaRPr lang="en-US" b="1" dirty="0"/>
          </a:p>
          <a:p>
            <a:pPr marL="233363" indent="-233363">
              <a:buSzPct val="100000"/>
            </a:pPr>
            <a:r>
              <a:rPr lang="en-US" dirty="0"/>
              <a:t>Infection </a:t>
            </a:r>
            <a:r>
              <a:rPr lang="en-US" dirty="0" err="1"/>
              <a:t>preventionists</a:t>
            </a:r>
            <a:endParaRPr lang="en-US" dirty="0"/>
          </a:p>
          <a:p>
            <a:pPr marL="233363" indent="-233363">
              <a:buSzPct val="100000"/>
            </a:pPr>
            <a:r>
              <a:rPr lang="en-US" dirty="0"/>
              <a:t>Medical directors</a:t>
            </a:r>
          </a:p>
          <a:p>
            <a:pPr marL="233363" indent="-233363">
              <a:buSzPct val="100000"/>
            </a:pPr>
            <a:r>
              <a:rPr lang="en-US" dirty="0"/>
              <a:t>Pharmacists</a:t>
            </a:r>
          </a:p>
          <a:p>
            <a:pPr marL="233363" indent="-233363">
              <a:buSzPct val="100000"/>
            </a:pPr>
            <a:r>
              <a:rPr lang="en-US" dirty="0"/>
              <a:t>Clinical team (therapists and care technicians)</a:t>
            </a:r>
          </a:p>
          <a:p>
            <a:pPr marL="233363" indent="-233363">
              <a:buSzPct val="100000"/>
            </a:pPr>
            <a:r>
              <a:rPr lang="en-US" dirty="0"/>
              <a:t>Patient safety officers</a:t>
            </a:r>
          </a:p>
          <a:p>
            <a:pPr marL="233363" indent="-233363">
              <a:buSzPct val="100000"/>
            </a:pPr>
            <a:r>
              <a:rPr lang="en-US" dirty="0"/>
              <a:t>Quality department</a:t>
            </a:r>
          </a:p>
          <a:p>
            <a:pPr marL="233363" indent="-233363">
              <a:buSzPct val="100000"/>
            </a:pPr>
            <a:r>
              <a:rPr lang="en-US" dirty="0"/>
              <a:t>Ancillary staff (e.g., environmental services)</a:t>
            </a:r>
          </a:p>
          <a:p>
            <a:pPr marL="233363" indent="-233363">
              <a:buSzPct val="100000"/>
            </a:pPr>
            <a:r>
              <a:rPr lang="en-US" dirty="0"/>
              <a:t>Subject matter experts (e.g., staff who insert PICC lines, dialysis team member)</a:t>
            </a:r>
          </a:p>
          <a:p>
            <a:pPr marL="0" indent="0">
              <a:buNone/>
            </a:pPr>
            <a:endParaRPr lang="en-US" dirty="0"/>
          </a:p>
        </p:txBody>
      </p:sp>
      <p:graphicFrame>
        <p:nvGraphicFramePr>
          <p:cNvPr id="8" name="Diagram 7" descr="Staff, Senior leaders, and team leaders"/>
          <p:cNvGraphicFramePr/>
          <p:nvPr>
            <p:custDataLst>
              <p:tags r:id="rId1"/>
            </p:custDataLst>
            <p:extLst>
              <p:ext uri="{D42A27DB-BD31-4B8C-83A1-F6EECF244321}">
                <p14:modId xmlns:p14="http://schemas.microsoft.com/office/powerpoint/2010/main" val="1843270856"/>
              </p:ext>
            </p:extLst>
          </p:nvPr>
        </p:nvGraphicFramePr>
        <p:xfrm>
          <a:off x="6443808" y="2519164"/>
          <a:ext cx="2829445" cy="3434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6"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173457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181628"/>
            <a:ext cx="8529758" cy="616500"/>
          </a:xfrm>
        </p:spPr>
        <p:txBody>
          <a:bodyPr>
            <a:normAutofit fontScale="90000"/>
          </a:bodyPr>
          <a:lstStyle/>
          <a:p>
            <a:pPr algn="ctr"/>
            <a:r>
              <a:rPr lang="en-US" sz="4000" b="1" dirty="0"/>
              <a:t>The CUSP Team Leader’s Role</a:t>
            </a:r>
            <a:r>
              <a:rPr lang="en-US" sz="4000" b="1" baseline="30000" dirty="0"/>
              <a:t>3</a:t>
            </a:r>
          </a:p>
        </p:txBody>
      </p:sp>
      <p:sp>
        <p:nvSpPr>
          <p:cNvPr id="3" name="Content Placeholder 2"/>
          <p:cNvSpPr>
            <a:spLocks noGrp="1"/>
          </p:cNvSpPr>
          <p:nvPr>
            <p:ph idx="1"/>
          </p:nvPr>
        </p:nvSpPr>
        <p:spPr>
          <a:xfrm>
            <a:off x="691515" y="1495994"/>
            <a:ext cx="8675370" cy="4931516"/>
          </a:xfrm>
        </p:spPr>
        <p:txBody>
          <a:bodyPr/>
          <a:lstStyle/>
          <a:p>
            <a:r>
              <a:rPr lang="en-US" sz="2800" dirty="0"/>
              <a:t>Engages with senior executive</a:t>
            </a:r>
          </a:p>
          <a:p>
            <a:r>
              <a:rPr lang="en-US" sz="2800" dirty="0"/>
              <a:t>Establishes a multidisciplinary team</a:t>
            </a:r>
          </a:p>
          <a:p>
            <a:r>
              <a:rPr lang="en-US" sz="2800" dirty="0"/>
              <a:t>Encourages ICU staff involvement</a:t>
            </a:r>
          </a:p>
          <a:p>
            <a:r>
              <a:rPr lang="en-US" sz="2800" dirty="0"/>
              <a:t>Obtains staff feedback</a:t>
            </a:r>
          </a:p>
          <a:p>
            <a:r>
              <a:rPr lang="en-US" sz="2800" dirty="0"/>
              <a:t>Manages documentation of CUSP activities</a:t>
            </a:r>
          </a:p>
          <a:p>
            <a:r>
              <a:rPr lang="en-US" sz="2800" dirty="0"/>
              <a:t>Educates staff about CUSP</a:t>
            </a:r>
          </a:p>
          <a:p>
            <a:pPr marL="0" indent="0">
              <a:spcBef>
                <a:spcPts val="1800"/>
              </a:spcBef>
              <a:buNone/>
            </a:pPr>
            <a:r>
              <a:rPr lang="en-US" sz="2800" dirty="0"/>
              <a:t>Role may be filled by a nurse manager, clinical nurse specialist, nurse educator, physician, or other ICU staff member; </a:t>
            </a:r>
            <a:r>
              <a:rPr lang="en-US" sz="2800" b="1" dirty="0"/>
              <a:t>include a co-lead</a:t>
            </a:r>
          </a:p>
          <a:p>
            <a:endParaRPr lang="en-US" dirty="0"/>
          </a:p>
        </p:txBody>
      </p:sp>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6"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8</a:t>
            </a:fld>
            <a:endParaRPr lang="en-US" dirty="0">
              <a:solidFill>
                <a:schemeClr val="tx1"/>
              </a:solidFill>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6613429" y="1648409"/>
            <a:ext cx="3255233" cy="2442218"/>
          </a:xfrm>
          <a:prstGeom prst="rect">
            <a:avLst/>
          </a:prstGeom>
        </p:spPr>
      </p:pic>
    </p:spTree>
    <p:extLst>
      <p:ext uri="{BB962C8B-B14F-4D97-AF65-F5344CB8AC3E}">
        <p14:creationId xmlns:p14="http://schemas.microsoft.com/office/powerpoint/2010/main" val="300416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144197"/>
            <a:ext cx="8568395" cy="693773"/>
          </a:xfrm>
        </p:spPr>
        <p:txBody>
          <a:bodyPr>
            <a:normAutofit/>
          </a:bodyPr>
          <a:lstStyle/>
          <a:p>
            <a:pPr algn="ctr"/>
            <a:r>
              <a:rPr lang="en-US" sz="4000" b="1" dirty="0"/>
              <a:t>The Senior Executive’s Role</a:t>
            </a:r>
            <a:r>
              <a:rPr lang="en-US" sz="4000" b="1" baseline="30000" dirty="0"/>
              <a:t>6,7</a:t>
            </a:r>
          </a:p>
        </p:txBody>
      </p:sp>
      <p:sp>
        <p:nvSpPr>
          <p:cNvPr id="3" name="Content Placeholder 2"/>
          <p:cNvSpPr>
            <a:spLocks noGrp="1"/>
          </p:cNvSpPr>
          <p:nvPr>
            <p:ph idx="1"/>
          </p:nvPr>
        </p:nvSpPr>
        <p:spPr>
          <a:xfrm>
            <a:off x="691515" y="1552471"/>
            <a:ext cx="8675370" cy="4931516"/>
          </a:xfrm>
        </p:spPr>
        <p:txBody>
          <a:bodyPr/>
          <a:lstStyle/>
          <a:p>
            <a:r>
              <a:rPr lang="en-US" sz="2800" dirty="0"/>
              <a:t>Assists the team in prioritizing improvement efforts</a:t>
            </a:r>
          </a:p>
          <a:p>
            <a:r>
              <a:rPr lang="en-US" sz="2800" dirty="0"/>
              <a:t>Helps the team navigate organizational bureaucracy</a:t>
            </a:r>
          </a:p>
          <a:p>
            <a:r>
              <a:rPr lang="en-US" sz="2800" dirty="0"/>
              <a:t>Ensures the CUSP team has resources to fix problems</a:t>
            </a:r>
          </a:p>
          <a:p>
            <a:r>
              <a:rPr lang="en-US" sz="2800" dirty="0"/>
              <a:t>Participates in activities that support teamwork and communication to prevent patient harm</a:t>
            </a:r>
          </a:p>
          <a:p>
            <a:endParaRPr lang="en-US" sz="2800" dirty="0"/>
          </a:p>
          <a:p>
            <a:pPr marL="0" indent="0">
              <a:buNone/>
            </a:pPr>
            <a:endParaRPr lang="en-US" sz="2800" dirty="0"/>
          </a:p>
          <a:p>
            <a:pPr marL="0" lvl="1" indent="0">
              <a:spcBef>
                <a:spcPts val="4200"/>
              </a:spcBef>
              <a:buNone/>
            </a:pPr>
            <a:r>
              <a:rPr lang="en-US" sz="2800" dirty="0"/>
              <a:t>Role may be filled by a chief nursing officer, chief medical officer, chief executive officer, etc.</a:t>
            </a:r>
          </a:p>
          <a:p>
            <a:pPr marL="0" indent="0">
              <a:buNone/>
            </a:pPr>
            <a:endParaRPr lang="en-US" dirty="0"/>
          </a:p>
        </p:txBody>
      </p:sp>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6"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Building the CUSP Team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9</a:t>
            </a:fld>
            <a:endParaRPr lang="en-US" dirty="0">
              <a:solidFill>
                <a:schemeClr val="tx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cstate="print"/>
          <a:srcRect l="16277" t="2952" r="495" b="2565"/>
          <a:stretch/>
        </p:blipFill>
        <p:spPr>
          <a:xfrm>
            <a:off x="5963695" y="3729513"/>
            <a:ext cx="3748948" cy="3191070"/>
          </a:xfrm>
          <a:prstGeom prst="rect">
            <a:avLst/>
          </a:prstGeom>
        </p:spPr>
      </p:pic>
    </p:spTree>
    <p:extLst>
      <p:ext uri="{BB962C8B-B14F-4D97-AF65-F5344CB8AC3E}">
        <p14:creationId xmlns:p14="http://schemas.microsoft.com/office/powerpoint/2010/main" val="152225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243736&quot;&gt;&lt;property id=&quot;20148&quot; value=&quot;5&quot;/&gt;&lt;property id=&quot;20300&quot; value=&quot;Slide 1 - &amp;quot;Building an Engaged Comprehensive Unit-based Safety Program Team&amp;quot;&quot;/&gt;&lt;property id=&quot;20307&quot; value=&quot;282&quot;/&gt;&lt;/object&gt;&lt;object type=&quot;3&quot; unique_id=&quot;243737&quot;&gt;&lt;property id=&quot;20148&quot; value=&quot;5&quot;/&gt;&lt;property id=&quot;20300&quot; value=&quot;Slide 2 - &amp;quot;Objectives&amp;quot;&quot;/&gt;&lt;property id=&quot;20307&quot; value=&quot;304&quot;/&gt;&lt;/object&gt;&lt;object type=&quot;3&quot; unique_id=&quot;243738&quot;&gt;&lt;property id=&quot;20148&quot; value=&quot;5&quot;/&gt;&lt;property id=&quot;20300&quot; value=&quot;Slide 3 - &amp;quot;What is “CUSP”?1&amp;quot;&quot;/&gt;&lt;property id=&quot;20307&quot; value=&quot;305&quot;/&gt;&lt;/object&gt;&lt;object type=&quot;3&quot; unique_id=&quot;243739&quot;&gt;&lt;property id=&quot;20148&quot; value=&quot;5&quot;/&gt;&lt;property id=&quot;20300&quot; value=&quot;Slide 4 - &amp;quot;The CUSP Model1,2 &amp;quot;&quot;/&gt;&lt;property id=&quot;20307&quot; value=&quot;286&quot;/&gt;&lt;/object&gt;&lt;object type=&quot;3&quot; unique_id=&quot;243740&quot;&gt;&lt;property id=&quot;20148&quot; value=&quot;5&quot;/&gt;&lt;property id=&quot;20300&quot; value=&quot;Slide 5 - &amp;quot;How Does CUSP Help Your Team Achieve Healthcare-Acquired Infection Reduction Goals?3-5&amp;quot;&quot;/&gt;&lt;property id=&quot;20307&quot; value=&quot;287&quot;/&gt;&lt;/object&gt;&lt;object type=&quot;3&quot; unique_id=&quot;243741&quot;&gt;&lt;property id=&quot;20148&quot; value=&quot;5&quot;/&gt;&lt;property id=&quot;20300&quot; value=&quot;Slide 6 - &amp;quot;Build an ICU CUSP Team That– &amp;quot;&quot;/&gt;&lt;property id=&quot;20307&quot; value=&quot;288&quot;/&gt;&lt;/object&gt;&lt;object type=&quot;3&quot; unique_id=&quot;243742&quot;&gt;&lt;property id=&quot;20148&quot; value=&quot;5&quot;/&gt;&lt;property id=&quot;20300&quot; value=&quot;Slide 7 - &amp;quot;CUSP Team Members3&amp;quot;&quot;/&gt;&lt;property id=&quot;20307&quot; value=&quot;289&quot;/&gt;&lt;/object&gt;&lt;object type=&quot;3&quot; unique_id=&quot;243743&quot;&gt;&lt;property id=&quot;20148&quot; value=&quot;5&quot;/&gt;&lt;property id=&quot;20300&quot; value=&quot;Slide 8 - &amp;quot;The CUSP Team Leader’s Role3&amp;quot;&quot;/&gt;&lt;property id=&quot;20307&quot; value=&quot;290&quot;/&gt;&lt;/object&gt;&lt;object type=&quot;3&quot; unique_id=&quot;243744&quot;&gt;&lt;property id=&quot;20148&quot; value=&quot;5&quot;/&gt;&lt;property id=&quot;20300&quot; value=&quot;Slide 9 - &amp;quot;The Senior Executive’s Role6,7&amp;quot;&quot;/&gt;&lt;property id=&quot;20307&quot; value=&quot;291&quot;/&gt;&lt;/object&gt;&lt;object type=&quot;3&quot; unique_id=&quot;243745&quot;&gt;&lt;property id=&quot;20148&quot; value=&quot;5&quot;/&gt;&lt;property id=&quot;20300&quot; value=&quot;Slide 10 - &amp;quot;Engaging the Senior Executive in CUSP Team7,8&amp;quot;&quot;/&gt;&lt;property id=&quot;20307&quot; value=&quot;292&quot;/&gt;&lt;/object&gt;&lt;object type=&quot;3&quot; unique_id=&quot;243746&quot;&gt;&lt;property id=&quot;20148&quot; value=&quot;5&quot;/&gt;&lt;property id=&quot;20300&quot; value=&quot;Slide 11 - &amp;quot;The Physician Champion’s Role3&amp;quot;&quot;/&gt;&lt;property id=&quot;20307&quot; value=&quot;293&quot;/&gt;&lt;/object&gt;&lt;object type=&quot;3&quot; unique_id=&quot;243747&quot;&gt;&lt;property id=&quot;20148&quot; value=&quot;5&quot;/&gt;&lt;property id=&quot;20300&quot; value=&quot;Slide 12 - &amp;quot;Recruiting and Engaging Physicians in CUSP Team5&amp;quot;&quot;/&gt;&lt;property id=&quot;20307&quot; value=&quot;294&quot;/&gt;&lt;/object&gt;&lt;object type=&quot;3&quot; unique_id=&quot;243748&quot;&gt;&lt;property id=&quot;20148&quot; value=&quot;5&quot;/&gt;&lt;property id=&quot;20300&quot; value=&quot;Slide 13 - &amp;quot;The Nurse Manager’s Role9&amp;quot;&quot;/&gt;&lt;property id=&quot;20307&quot; value=&quot;295&quot;/&gt;&lt;/object&gt;&lt;object type=&quot;3&quot; unique_id=&quot;243749&quot;&gt;&lt;property id=&quot;20148&quot; value=&quot;5&quot;/&gt;&lt;property id=&quot;20300&quot; value=&quot;Slide 14 - &amp;quot;The Nurse Champion’s Role&amp;quot;&quot;/&gt;&lt;property id=&quot;20307&quot; value=&quot;296&quot;/&gt;&lt;/object&gt;&lt;object type=&quot;3&quot; unique_id=&quot;243750&quot;&gt;&lt;property id=&quot;20148&quot; value=&quot;5&quot;/&gt;&lt;property id=&quot;20300&quot; value=&quot;Slide 15 - &amp;quot;Additional Suggested Roles&amp;quot;&quot;/&gt;&lt;property id=&quot;20307&quot; value=&quot;297&quot;/&gt;&lt;/object&gt;&lt;object type=&quot;3&quot; unique_id=&quot;243751&quot;&gt;&lt;property id=&quot;20148&quot; value=&quot;5&quot;/&gt;&lt;property id=&quot;20300&quot; value=&quot;Slide 16 - &amp;quot;Use Team Roster To Assign Roles and Responsibilities&amp;quot;&quot;/&gt;&lt;property id=&quot;20307&quot; value=&quot;298&quot;/&gt;&lt;/object&gt;&lt;object type=&quot;3&quot; unique_id=&quot;243752&quot;&gt;&lt;property id=&quot;20148&quot; value=&quot;5&quot;/&gt;&lt;property id=&quot;20300&quot; value=&quot;Slide 17 - &amp;quot;Discussion Questions&amp;quot;&quot;/&gt;&lt;property id=&quot;20307&quot; value=&quot;299&quot;/&gt;&lt;/object&gt;&lt;object type=&quot;3&quot; unique_id=&quot;243753&quot;&gt;&lt;property id=&quot;20148&quot; value=&quot;5&quot;/&gt;&lt;property id=&quot;20300&quot; value=&quot;Slide 18 - &amp;quot;Recommended CUSP Tools and Resources7,10-14&amp;quot;&quot;/&gt;&lt;property id=&quot;20307&quot; value=&quot;300&quot;/&gt;&lt;/object&gt;&lt;object type=&quot;3&quot; unique_id=&quot;243754&quot;&gt;&lt;property id=&quot;20148&quot; value=&quot;5&quot;/&gt;&lt;property id=&quot;20300&quot; value=&quot;Slide 19 - &amp;quot;References&amp;quot;&quot;/&gt;&lt;property id=&quot;20307&quot; value=&quot;301&quot;/&gt;&lt;/object&gt;&lt;object type=&quot;3&quot; unique_id=&quot;243755&quot;&gt;&lt;property id=&quot;20148&quot; value=&quot;5&quot;/&gt;&lt;property id=&quot;20300&quot; value=&quot;Slide 20 - &amp;quot;References&amp;quot;&quot;/&gt;&lt;property id=&quot;20307&quot; value=&quot;302&quot;/&gt;&lt;/object&gt;&lt;/object&gt;&lt;object type=&quot;8&quot; unique_id=&quot;1004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96DF58-93BF-4381-9CD4-75A6DE33C795}&quot;/&gt;&lt;isInvalidForFieldText val=&quot;0&quot;/&gt;&lt;Image&gt;&lt;filename val=&quot;C:\Users\awilkins\AppData\Local\Temp\PR\data\asimages\{3E96DF58-93BF-4381-9CD4-75A6DE33C795}_8.png&quot;/&gt;&lt;left val=&quot;447&quot;/&gt;&lt;top val=&quot;87&quot;/&gt;&lt;width val=&quot;242&quot;/&gt;&lt;height val=&quot;271&quot;/&gt;&lt;hasText val=&quot;1&quot;/&gt;&lt;/Image&gt;&lt;/ThreeDShapeInfo&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P HAI slide template  -  Read-Only" id="{06B859E7-8065-4B59-8208-FF4F35225FA5}" vid="{ADCF3017-9AC3-4C0D-99C0-77ECA6C855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Circuit</Template>
  <TotalTime>11896</TotalTime>
  <Words>2150</Words>
  <Application>Microsoft Office PowerPoint</Application>
  <PresentationFormat>Custom</PresentationFormat>
  <Paragraphs>206</Paragraphs>
  <Slides>20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Aharoni</vt:lpstr>
      <vt:lpstr>Arial</vt:lpstr>
      <vt:lpstr>Calibri</vt:lpstr>
      <vt:lpstr>Calibri Light</vt:lpstr>
      <vt:lpstr>Courier New</vt:lpstr>
      <vt:lpstr>Wingdings</vt:lpstr>
      <vt:lpstr>Office Theme</vt:lpstr>
      <vt:lpstr>Building an Engaged Comprehensive Unit-based Safety Program Team</vt:lpstr>
      <vt:lpstr>Objectives</vt:lpstr>
      <vt:lpstr>What is “CUSP”?1</vt:lpstr>
      <vt:lpstr>The CUSP Model1,2 </vt:lpstr>
      <vt:lpstr>How Does CUSP Help Your Team Achieve Healthcare-Acquired Infection Reduction Goals?3-5</vt:lpstr>
      <vt:lpstr>Build an ICU CUSP Team That– </vt:lpstr>
      <vt:lpstr>CUSP Team Members3</vt:lpstr>
      <vt:lpstr>The CUSP Team Leader’s Role3</vt:lpstr>
      <vt:lpstr>The Senior Executive’s Role6,7</vt:lpstr>
      <vt:lpstr>Engaging the Senior Executive in CUSP Team7,8</vt:lpstr>
      <vt:lpstr>The Physician Champion’s Role3</vt:lpstr>
      <vt:lpstr>Recruiting and Engaging Physicians in CUSP Team5</vt:lpstr>
      <vt:lpstr>The Nurse Manager’s Role9</vt:lpstr>
      <vt:lpstr>The Nurse Champion’s Role</vt:lpstr>
      <vt:lpstr>Additional Suggested Roles</vt:lpstr>
      <vt:lpstr>Use Team Roster To Assign Roles and Responsibilities</vt:lpstr>
      <vt:lpstr>Discussion Questions</vt:lpstr>
      <vt:lpstr>Recommended CUSP Tools and Resources7,10-14</vt:lpstr>
      <vt:lpstr>References</vt:lpstr>
      <vt:lpstr>References</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Engaged CUSP Team Slides</dc:title>
  <dc:subject>Prevent CLABSI and CAUTI in the Intensive Care Unit Setting</dc:subject>
  <dc:creator>"Agency for Healthcare Research and Quality (AHRQ)"</dc:creator>
  <cp:keywords>CLABSI; CAUTI</cp:keywords>
  <cp:lastModifiedBy>Heidenrich, Christine (AHRQ/OC) (CTR)</cp:lastModifiedBy>
  <cp:revision>106</cp:revision>
  <dcterms:created xsi:type="dcterms:W3CDTF">2021-09-27T23:33:26Z</dcterms:created>
  <dcterms:modified xsi:type="dcterms:W3CDTF">2022-02-18T19:23:20Z</dcterms:modified>
  <cp:category>CAUTI; CLABSI</cp:category>
</cp:coreProperties>
</file>