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8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77" r:id="rId16"/>
    <p:sldId id="278" r:id="rId17"/>
    <p:sldId id="279" r:id="rId18"/>
    <p:sldId id="274" r:id="rId19"/>
    <p:sldId id="280" r:id="rId20"/>
  </p:sldIdLst>
  <p:sldSz cx="10058400" cy="77724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Julie" initials="KJ" lastIdx="112" clrIdx="0">
    <p:extLst>
      <p:ext uri="{19B8F6BF-5375-455C-9EA6-DF929625EA0E}">
        <p15:presenceInfo xmlns:p15="http://schemas.microsoft.com/office/powerpoint/2012/main" userId="S-1-5-21-921608389-1917390104-3615547825-17168" providerId="AD"/>
      </p:ext>
    </p:extLst>
  </p:cmAuthor>
  <p:cmAuthor id="2" name="Henderson, Susan (AHRQ/CQuIPS)" initials="HS(" lastIdx="43" clrIdx="1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3" name="Heidenrich, Christine (AHRQ/OC) (CTR)" initials="HC((" lastIdx="24" clrIdx="2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5417" autoAdjust="0"/>
  </p:normalViewPr>
  <p:slideViewPr>
    <p:cSldViewPr snapToGrid="0" snapToObjects="1">
      <p:cViewPr varScale="1">
        <p:scale>
          <a:sx n="55" d="100"/>
          <a:sy n="55" d="100"/>
        </p:scale>
        <p:origin x="5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 diff 2016_fac wide'!$B$16</c:f>
              <c:strCache>
                <c:ptCount val="1"/>
                <c:pt idx="0">
                  <c:v>HAI Events</c:v>
                </c:pt>
              </c:strCache>
            </c:strRef>
          </c:tx>
          <c:spPr>
            <a:pattFill prst="wdDnDiag">
              <a:fgClr>
                <a:srgbClr val="4472C4"/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2D0-4A38-BB4F-B55DDC67CB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 diff 2016_fac wide'!$A$17:$A$23</c:f>
              <c:strCache>
                <c:ptCount val="7"/>
                <c:pt idx="0">
                  <c:v>CLABSI non ICU</c:v>
                </c:pt>
                <c:pt idx="1">
                  <c:v>CLABSI ICU</c:v>
                </c:pt>
                <c:pt idx="2">
                  <c:v>CAUTI non ICU</c:v>
                </c:pt>
                <c:pt idx="3">
                  <c:v>CAUTI ICU</c:v>
                </c:pt>
                <c:pt idx="4">
                  <c:v>C difficile</c:v>
                </c:pt>
                <c:pt idx="5">
                  <c:v>MRSA</c:v>
                </c:pt>
                <c:pt idx="6">
                  <c:v>SSI</c:v>
                </c:pt>
              </c:strCache>
            </c:strRef>
          </c:cat>
          <c:val>
            <c:numRef>
              <c:f>'c diff 2016_fac wide'!$B$17:$B$23</c:f>
              <c:numCache>
                <c:formatCode>General</c:formatCode>
                <c:ptCount val="7"/>
                <c:pt idx="0">
                  <c:v>7</c:v>
                </c:pt>
                <c:pt idx="1">
                  <c:v>14</c:v>
                </c:pt>
                <c:pt idx="2">
                  <c:v>4</c:v>
                </c:pt>
                <c:pt idx="3">
                  <c:v>3</c:v>
                </c:pt>
                <c:pt idx="4">
                  <c:v>26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0-4A38-BB4F-B55DDC67CB36}"/>
            </c:ext>
          </c:extLst>
        </c:ser>
        <c:ser>
          <c:idx val="1"/>
          <c:order val="1"/>
          <c:tx>
            <c:strRef>
              <c:f>'c diff 2016_fac wide'!$C$16</c:f>
              <c:strCache>
                <c:ptCount val="1"/>
                <c:pt idx="0">
                  <c:v>Last year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prst="relaxedInset"/>
            </a:sp3d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D0-4A38-BB4F-B55DDC67CB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 diff 2016_fac wide'!$A$17:$A$23</c:f>
              <c:strCache>
                <c:ptCount val="7"/>
                <c:pt idx="0">
                  <c:v>CLABSI non ICU</c:v>
                </c:pt>
                <c:pt idx="1">
                  <c:v>CLABSI ICU</c:v>
                </c:pt>
                <c:pt idx="2">
                  <c:v>CAUTI non ICU</c:v>
                </c:pt>
                <c:pt idx="3">
                  <c:v>CAUTI ICU</c:v>
                </c:pt>
                <c:pt idx="4">
                  <c:v>C difficile</c:v>
                </c:pt>
                <c:pt idx="5">
                  <c:v>MRSA</c:v>
                </c:pt>
                <c:pt idx="6">
                  <c:v>SSI</c:v>
                </c:pt>
              </c:strCache>
            </c:strRef>
          </c:cat>
          <c:val>
            <c:numRef>
              <c:f>'c diff 2016_fac wide'!$C$17:$C$23</c:f>
              <c:numCache>
                <c:formatCode>General</c:formatCode>
                <c:ptCount val="7"/>
                <c:pt idx="0">
                  <c:v>10</c:v>
                </c:pt>
                <c:pt idx="1">
                  <c:v>23</c:v>
                </c:pt>
                <c:pt idx="2">
                  <c:v>3</c:v>
                </c:pt>
                <c:pt idx="3">
                  <c:v>9</c:v>
                </c:pt>
                <c:pt idx="4">
                  <c:v>42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D0-4A38-BB4F-B55DDC67CB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9094224"/>
        <c:axId val="409625096"/>
      </c:barChart>
      <c:catAx>
        <c:axId val="179094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09625096"/>
        <c:crosses val="autoZero"/>
        <c:auto val="1"/>
        <c:lblAlgn val="ctr"/>
        <c:lblOffset val="100"/>
        <c:noMultiLvlLbl val="0"/>
      </c:catAx>
      <c:valAx>
        <c:axId val="40962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909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955970612776372"/>
          <c:y val="0.89238247462877207"/>
          <c:w val="0.38200888463999344"/>
          <c:h val="0.107617525371227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B5F52-D8F6-4EF4-BFB6-7575D44215D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B1F9-637B-4366-BAD2-59AEC2E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6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5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EB1F9-637B-4366-BAD2-59AEC2E4C5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8FA7-5C23-584D-91CB-4AB8F66E9AF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058400" cy="77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professionals/education/curriculum-tools/cusptoolkit/toolkit/staffsafetyassess.html" TargetMode="External"/><Relationship Id="rId7" Type="http://schemas.openxmlformats.org/officeDocument/2006/relationships/hyperlink" Target="https://youtu.be/A3YKRa6Qxh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hyperlink" Target="https://youtu.be/DQ9AwEWaLF4" TargetMode="External"/><Relationship Id="rId5" Type="http://schemas.openxmlformats.org/officeDocument/2006/relationships/hyperlink" Target="http://www.ahrq.gov/sites/default/files/wysiwyg/hai/tools/clabsi-cauti-icu/icu-assessment.docx" TargetMode="External"/><Relationship Id="rId4" Type="http://schemas.openxmlformats.org/officeDocument/2006/relationships/hyperlink" Target="https://www.ahrq.gov/sites/default/files/wysiwyg/professionals/education/curriculum-tools/clabsitools/clabsitoolsap1.ppt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professionals/education/curriculum-tools/cusptoolkit/toolkit/staffsafetyassess.html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ahrq.gov/sops/quality-patient-safety/patientsafetyculture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hyperlink" Target="https://safeandreliablecare.com/score-survey" TargetMode="External"/><Relationship Id="rId5" Type="http://schemas.openxmlformats.org/officeDocument/2006/relationships/hyperlink" Target="https://www.cdc.gov/nhsn/pdfs/ps-analysis-resources/nhsn-sur-guide-508.pdf" TargetMode="External"/><Relationship Id="rId4" Type="http://schemas.openxmlformats.org/officeDocument/2006/relationships/hyperlink" Target="https://www.cdc.gov/nhsn/pdfs/ps-analysis-resources/nhsn-sir-guide.pdf" TargetMode="External"/><Relationship Id="rId9" Type="http://schemas.openxmlformats.org/officeDocument/2006/relationships/hyperlink" Target="http://www.ahrq.gov/professionals/education/curriculum-tools/clabsitools/clabsitoolsap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ent HAIs&#10;Healthcare-Associated Infections&#10;USA Department of Health &amp; Human Services, AHRQ: Agency for Healthcare Research and Quality, CUSP">
            <a:extLst>
              <a:ext uri="{FF2B5EF4-FFF2-40B4-BE49-F238E27FC236}">
                <a16:creationId xmlns:a16="http://schemas.microsoft.com/office/drawing/2014/main" id="{783E2D51-C638-024C-B1A3-EBED04E0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52C9E-4F67-ED4A-9275-B586D16BA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56" y="1077218"/>
            <a:ext cx="9152487" cy="3641738"/>
          </a:xfrm>
        </p:spPr>
        <p:txBody>
          <a:bodyPr>
            <a:noAutofit/>
          </a:bodyPr>
          <a:lstStyle/>
          <a:p>
            <a:r>
              <a:rPr lang="en-US" sz="5900" b="1" dirty="0"/>
              <a:t>Using Data To Drive Change and Improve Patient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4421" y="0"/>
            <a:ext cx="8373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AHRQ Safety Program for Intensive Care Units: </a:t>
            </a:r>
          </a:p>
          <a:p>
            <a:r>
              <a:rPr lang="en-US" sz="3200" b="1" dirty="0"/>
              <a:t>Preventing CLABSI and CAUTI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215D3F6-85A5-4B28-BC5D-8BCF1E5A313E}"/>
              </a:ext>
            </a:extLst>
          </p:cNvPr>
          <p:cNvSpPr txBox="1"/>
          <p:nvPr/>
        </p:nvSpPr>
        <p:spPr>
          <a:xfrm>
            <a:off x="7752145" y="721274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AHRQ Pub. No. 17(22)-0019</a:t>
            </a:r>
          </a:p>
          <a:p>
            <a:pPr algn="r"/>
            <a:r>
              <a:rPr lang="en-US" sz="1400" dirty="0"/>
              <a:t>April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54" y="88019"/>
            <a:ext cx="9333230" cy="8143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Assessment of Patient Safety Culture</a:t>
            </a:r>
            <a:r>
              <a:rPr lang="en-US" sz="4000" b="1" baseline="30000" dirty="0"/>
              <a:t>3,4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28650" y="1389999"/>
            <a:ext cx="8734806" cy="5669169"/>
          </a:xfrm>
        </p:spPr>
        <p:txBody>
          <a:bodyPr>
            <a:normAutofit/>
          </a:bodyPr>
          <a:lstStyle/>
          <a:p>
            <a:r>
              <a:rPr lang="en-US" sz="2800" dirty="0"/>
              <a:t>Purpose is to examine details of safety culture in the ICU/hospital</a:t>
            </a:r>
          </a:p>
          <a:p>
            <a:r>
              <a:rPr lang="en-US" sz="2800" dirty="0"/>
              <a:t>All staff encouraged to complete the survey</a:t>
            </a:r>
          </a:p>
          <a:p>
            <a:r>
              <a:rPr lang="en-US" sz="2800" dirty="0"/>
              <a:t>Validated tools</a:t>
            </a:r>
          </a:p>
          <a:p>
            <a:pPr lvl="1"/>
            <a:r>
              <a:rPr lang="en-US" sz="2400" dirty="0"/>
              <a:t>Hospital Survey on Patient Safety Culture (HSOPS)</a:t>
            </a:r>
          </a:p>
          <a:p>
            <a:pPr lvl="1"/>
            <a:r>
              <a:rPr lang="en-US" sz="2400" dirty="0"/>
              <a:t>Safety Attitudes Questionnaire (SAQ)</a:t>
            </a:r>
          </a:p>
          <a:p>
            <a:pPr lvl="1"/>
            <a:r>
              <a:rPr lang="en-US" sz="2400" dirty="0"/>
              <a:t>Safety, Communication, Organizational Reliability, Physician &amp; Employee Burnout, and Engagement (SCORE)</a:t>
            </a:r>
          </a:p>
          <a:p>
            <a:r>
              <a:rPr lang="en-US" sz="2800" dirty="0"/>
              <a:t>If the last survey had less than a 60 percent response rate, consider completing a safety culture survey again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7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6254" y="13789"/>
            <a:ext cx="9345262" cy="9902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Use Data To Communicate a Plan for Change</a:t>
            </a:r>
            <a:endParaRPr lang="en-US" sz="4000" b="1" baseline="30000" dirty="0"/>
          </a:p>
        </p:txBody>
      </p:sp>
      <p:pic>
        <p:nvPicPr>
          <p:cNvPr id="73" name="Picture 72" descr="With whom do you share data?&#10;Board of Directors, Senior Leaders/Executives, Physicians, Unit Staff, ED, OR, Finance, EVS, Value Analysis, etc., Patient and Family Memb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84" y="1260062"/>
            <a:ext cx="10045604" cy="593724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0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06" y="36097"/>
            <a:ext cx="9329018" cy="9023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Tell the Story Using Data – A Run Chart</a:t>
            </a:r>
            <a:endParaRPr lang="en-US" sz="40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27283" y="1433223"/>
            <a:ext cx="896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Neighborhood Community Hospital (NCH) MICU CLABSI Rate by Month per 1,000 Device Days</a:t>
            </a:r>
          </a:p>
        </p:txBody>
      </p:sp>
      <p:pic>
        <p:nvPicPr>
          <p:cNvPr id="10" name="Picture 9" descr="# CLABSIs: July 2016=0, August 2016=0, September 2016=1, October 2016=0, November 2016=0, December 2016=0, January 2017=2, February 2017=2, March 2017=2, April 2017=1, May 2017=1, June 2017=0, July 2017=0, August 2017=0, September 2017=0, October 2017=0, November 2017=0, December 2017=0&#10;# Device Days: July 2016=458, August 2016=390, September 2016=450, October 2016=500, November 2016=375, December 2016=425, January 2017=532, February 2017=506, March 2017=500, April 2017=350, May 2017=322, June 2017=225, July 2017=231, August 2017=260, September 2017=217, October 2017=200, November 2017=198, December 2017=214&#10;CLABSI Rate per 1,000 Device Days: July 2016=0, August 2016=0.0, September 2016=2.2, October 2016=0.0, November 2016=0.0, December 2016=0.0, January 2017=3.8, February 2017=4.0, March 2017=4.0, April 2017=2.9, May 2017=3.1, June 2017=0, July 2017=0.0, August 2017=0.0, September 2017=0.0, October 2017=0.0, November 2017=0.0, December 2017=0.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rcRect t="11447"/>
          <a:stretch/>
        </p:blipFill>
        <p:spPr>
          <a:xfrm>
            <a:off x="66568" y="1874273"/>
            <a:ext cx="9938093" cy="4282606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66568" y="6228597"/>
            <a:ext cx="980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indent="-749935"/>
            <a:r>
              <a:rPr lang="en-US" sz="1200" dirty="0">
                <a:solidFill>
                  <a:srgbClr val="767171"/>
                </a:solidFill>
                <a:latin typeface="Calibri" panose="020F0502020204030204" pitchFamily="34" charset="0"/>
              </a:rPr>
              <a:t>Abbreviation: MICU = medical ICU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endParaRPr lang="en-US" sz="1200" kern="1200" dirty="0">
              <a:solidFill>
                <a:srgbClr val="76717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9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45020"/>
            <a:ext cx="9604601" cy="9175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Tell the Story Using Data: Numerator Data</a:t>
            </a:r>
          </a:p>
        </p:txBody>
      </p:sp>
      <p:pic>
        <p:nvPicPr>
          <p:cNvPr id="5" name="Picture 4" descr="Number of CAUTIs: July 2016=4, August 2016=3, September 2016 (CAUTI Project began)=5, October 2016=4, November 2016 (Maintenance bundle implemented)=2, December 2016=3, January 2017=2, February 2017=4, March 2017=2, April 2017 (Engaged ED in efforts to implement UC insertion criteria)=1, May 2017=2, June 2017=0, July 2017=0, August 2017=1, September 2017=1, October 2017=0, November 2017=1, December 2017=0, January 2018=0, February 2018=0, March 2018=0, April 2018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4" y="1084807"/>
            <a:ext cx="9705518" cy="5041338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226548" y="6248427"/>
            <a:ext cx="960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indent="-749935"/>
            <a:r>
              <a:rPr lang="en-US" sz="1200" dirty="0">
                <a:solidFill>
                  <a:srgbClr val="767171"/>
                </a:solidFill>
                <a:latin typeface="Calibri" panose="020F0502020204030204" pitchFamily="34" charset="0"/>
              </a:rPr>
              <a:t>Abbreviation: MICU = medical ICU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endParaRPr lang="en-US" sz="1200" kern="1200" dirty="0">
              <a:solidFill>
                <a:srgbClr val="76717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749935" marR="0" indent="-749935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4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35644"/>
            <a:ext cx="9642115" cy="90424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Patient Harm Index at NCH MICU</a:t>
            </a:r>
          </a:p>
        </p:txBody>
      </p:sp>
      <p:graphicFrame>
        <p:nvGraphicFramePr>
          <p:cNvPr id="13" name="Content Placeholder 3" descr="An example of how a hospital could display HAI cases as part of a patient harm index.&#10;SSI: Last Year=15, HAI Events=10&#10;MRSA: Last Year=7, HAI Events=3&#10;C difficile: Last Year=15, HAI Events=10&#10;CAUTI ICU: Last Year=9, HAI Events=3&#10;CAUTI non ICU: Last Year=3, HAI Events=4&#10;CLABSI ICU: Last Year=23, HAI Events=14&#10;CLABSI non ICU: Last Year=10, HAI Events=7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2046703"/>
              </p:ext>
            </p:extLst>
          </p:nvPr>
        </p:nvGraphicFramePr>
        <p:xfrm>
          <a:off x="653466" y="1119419"/>
          <a:ext cx="9021520" cy="530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2050381" y="6403560"/>
            <a:ext cx="6010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of HAI Events</a:t>
            </a:r>
          </a:p>
        </p:txBody>
      </p:sp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964123" y="6722429"/>
            <a:ext cx="83738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marR="0" lvl="0" indent="-7499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Abbreviations: C. difficile =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Clostridioides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 difficile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, MRSA = methicillin-resistant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Staphylococcus aureus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, SSI = surgical site infection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</a:endParaRPr>
          </a:p>
          <a:p>
            <a:pPr marL="749935" marR="0" lvl="0" indent="-7499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</a:endParaRPr>
          </a:p>
          <a:p>
            <a:pPr marL="749935" marR="0" lvl="0" indent="-7499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-12484"/>
            <a:ext cx="9543095" cy="10044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Tell the Story Using Data: Transparency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9ED91-0E32-49B7-8742-F57891B7F540}"/>
              </a:ext>
            </a:extLst>
          </p:cNvPr>
          <p:cNvSpPr txBox="1"/>
          <p:nvPr/>
        </p:nvSpPr>
        <p:spPr>
          <a:xfrm>
            <a:off x="674780" y="1490868"/>
            <a:ext cx="8720468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MICU at NCH</a:t>
            </a:r>
            <a:r>
              <a:rPr lang="en-US" sz="2400" b="1" baseline="0" dirty="0">
                <a:solidFill>
                  <a:schemeClr val="tx1"/>
                </a:solidFill>
              </a:rPr>
              <a:t> Is Preventing Infections! </a:t>
            </a:r>
          </a:p>
          <a:p>
            <a:pPr algn="ctr"/>
            <a:r>
              <a:rPr lang="en-US" sz="2400" b="1" baseline="0" dirty="0">
                <a:solidFill>
                  <a:schemeClr val="tx1"/>
                </a:solidFill>
              </a:rPr>
              <a:t>How Are We Doing?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4555697"/>
              </p:ext>
            </p:extLst>
          </p:nvPr>
        </p:nvGraphicFramePr>
        <p:xfrm>
          <a:off x="649460" y="2312624"/>
          <a:ext cx="8745788" cy="3238337"/>
        </p:xfrm>
        <a:graphic>
          <a:graphicData uri="http://schemas.openxmlformats.org/drawingml/2006/table">
            <a:tbl>
              <a:tblPr firstRow="1" bandRow="1"/>
              <a:tblGrid>
                <a:gridCol w="5769145">
                  <a:extLst>
                    <a:ext uri="{9D8B030D-6E8A-4147-A177-3AD203B41FA5}">
                      <a16:colId xmlns:a16="http://schemas.microsoft.com/office/drawing/2014/main" val="1572989274"/>
                    </a:ext>
                  </a:extLst>
                </a:gridCol>
                <a:gridCol w="2976643">
                  <a:extLst>
                    <a:ext uri="{9D8B030D-6E8A-4147-A177-3AD203B41FA5}">
                      <a16:colId xmlns:a16="http://schemas.microsoft.com/office/drawing/2014/main" val="4111891649"/>
                    </a:ext>
                  </a:extLst>
                </a:gridCol>
              </a:tblGrid>
              <a:tr h="747309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/>
                        <a:t>Date: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4/29 – 5/5 </a:t>
                      </a:r>
                    </a:p>
                    <a:p>
                      <a:r>
                        <a:rPr lang="en-US" dirty="0"/>
                        <a:t>(Information posted 5/7)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01400"/>
                  </a:ext>
                </a:extLst>
              </a:tr>
              <a:tr h="753864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/>
                        <a:t>Days since last central line-associated bloodstream infection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/>
                        <a:t>257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66083"/>
                  </a:ext>
                </a:extLst>
              </a:tr>
              <a:tr h="753864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/>
                        <a:t>Days since last</a:t>
                      </a:r>
                      <a:r>
                        <a:rPr lang="en-US" sz="2000" baseline="0"/>
                        <a:t> catheter-associated urinary tract infection</a:t>
                      </a:r>
                      <a:endParaRPr lang="en-US" sz="200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86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2057"/>
                  </a:ext>
                </a:extLst>
              </a:tr>
              <a:tr h="491650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/>
                        <a:t>Days since last ventilator-associated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pneumonia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/>
                        <a:t>73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51675"/>
                  </a:ext>
                </a:extLst>
              </a:tr>
              <a:tr h="491650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/>
                        <a:t>Hand hygiene</a:t>
                      </a:r>
                      <a:r>
                        <a:rPr lang="en-US" sz="2000" baseline="0" dirty="0"/>
                        <a:t> compliance rate this week</a:t>
                      </a:r>
                      <a:endParaRPr lang="en-US" sz="2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b="1" dirty="0"/>
                        <a:t>72%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4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663152" y="5601044"/>
            <a:ext cx="873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935" marR="0" lvl="0" indent="-74993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</a:rPr>
              <a:t>Disclaimer: 	All case studies are hypothetical and not based on any actual patient or hospital information. Any similarity between a case study and actual patient or hospital experience is purely coincidental.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157884"/>
            <a:ext cx="9642115" cy="6602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Integrating Data Into Quality Work</a:t>
            </a:r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1946" y="1513884"/>
            <a:ext cx="8712744" cy="5109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Where learning occurs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Synthesis of data and stakeholder tacit insights from it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Assessment of current status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Determination if progress is being made or not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If progress is occurring, is it enough and at the right speed?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If it is not progressing, why?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When decisions are needed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Do interventions need to be revised/stopped/spread?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Do failures need to be addressed?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Do milestones need to be celebrated?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What additional questions need to be asked and answered to move forward?</a:t>
            </a:r>
          </a:p>
          <a:p>
            <a:pPr marL="457200" marR="0" lvl="1" indent="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11580"/>
            <a:ext cx="9642115" cy="9034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Discussion Questions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268937"/>
            <a:ext cx="8679942" cy="529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your ICU team set up regularly scheduled meetings to discuss learnings from this program?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used to engage your CUSP team?</a:t>
            </a:r>
          </a:p>
          <a:p>
            <a:pPr marL="171450" marR="0" lvl="0" indent="-1714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whom do you share the data?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40" y="3916125"/>
            <a:ext cx="4892762" cy="32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0" y="237929"/>
            <a:ext cx="9087714" cy="514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Tools and Resources</a:t>
            </a:r>
            <a:r>
              <a:rPr lang="en-US" sz="4000" b="1" baseline="30000" dirty="0"/>
              <a:t>5,6</a:t>
            </a:r>
            <a:endParaRPr lang="en-US" sz="4000" b="1" dirty="0"/>
          </a:p>
        </p:txBody>
      </p:sp>
      <p:sp>
        <p:nvSpPr>
          <p:cNvPr id="13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219" y="1327984"/>
            <a:ext cx="8149590" cy="505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Staff Safety Assessment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Weeks Without CLABSI Banner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ICU Assessment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CUSP Training Videos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Having Difficult Conversations About Preventing Infections in the ICU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Increasing Ownership and Engagement at Multiple Levels To Prevent Infections in ICUs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8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46" y="71740"/>
            <a:ext cx="9555127" cy="860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References</a:t>
            </a:r>
          </a:p>
        </p:txBody>
      </p:sp>
      <p:sp>
        <p:nvSpPr>
          <p:cNvPr id="11" name="Content Placeholder 5" title="Reference list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0742" y="1237958"/>
            <a:ext cx="9139017" cy="580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NHSN Standardized Infection Ratio (SIR): A Guide to the SIR. Atlanta, GA: Centers for Disease Control and Prevention.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https://www.cdc.gov/nhsn/pdfs/ps-analysis-resources/nhsn-sir-guide.pdf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Accessed August 25, 2021.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NHSN Standardized Utilization Ratio (SUR): A Guide to the SUR. Atlanta, GA: Centers for Disease Control and Prevention.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https://www.cdc.gov/nhsn/pdfs/ps-analysis-resources/nhsn-sur-guide-508.pdf</a:t>
            </a:r>
            <a:r>
              <a:rPr lang="en-US" sz="1400" dirty="0">
                <a:solidFill>
                  <a:sysClr val="windowText" lastClr="000000"/>
                </a:solidFill>
              </a:rPr>
              <a:t>. Accessed August 25, 2021.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 Survey. 2018. Safe &amp; Reliable Health Care, LLC, and The Duke Patient Safety Center, Durham, NC.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https://safeandreliablecare.com/score-survey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</a:rPr>
              <a:t>Accessed August 25, 2021.</a:t>
            </a: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>
                <a:solidFill>
                  <a:sysClr val="windowText" lastClr="000000"/>
                </a:solidFill>
              </a:rPr>
              <a:t>Agency for Healthcare Research and Quality. About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SOPS.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http://www.ahrq.gov/sops/quality-patient-safety/patientsafetyculture/index.html</a:t>
            </a:r>
            <a:r>
              <a:rPr lang="en-US" sz="1400" dirty="0">
                <a:solidFill>
                  <a:sysClr val="windowText" lastClr="000000"/>
                </a:solidFill>
              </a:rPr>
              <a:t>. Accessed August 25, 2021.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>
                <a:solidFill>
                  <a:sysClr val="windowText" lastClr="000000"/>
                </a:solidFill>
              </a:rPr>
              <a:t>Agency for Healthcare Research and Quality. Staff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Assessment.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http://www.ahrq.gov/professionals/education/curriculum-tools/cusptoolkit/toolkit/staffsafetyassess.html</a:t>
            </a:r>
            <a:r>
              <a:rPr lang="en-US" sz="1400" dirty="0">
                <a:solidFill>
                  <a:sysClr val="windowText" lastClr="000000"/>
                </a:solidFill>
              </a:rPr>
              <a:t>. Accessed August 25, 2021.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1775" indent="-231775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>
                <a:solidFill>
                  <a:sysClr val="windowText" lastClr="000000"/>
                </a:solidFill>
              </a:rPr>
              <a:t>Agency for Healthcare Research and Quality. Appendix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 Weeks Without CLABSI Banner.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http://www.ahrq.gov/professionals/education/curriculum-tools/clabsitools/clabsitoolsap1.html</a:t>
            </a:r>
            <a:r>
              <a:rPr lang="en-US" sz="1400" dirty="0">
                <a:solidFill>
                  <a:sysClr val="windowText" lastClr="000000"/>
                </a:solidFill>
              </a:rPr>
              <a:t>. Accessed August 25, 2021.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5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ACFC-F2E4-9A45-A184-28B6F0EA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33" y="113021"/>
            <a:ext cx="8675370" cy="7773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761E-4F70-8941-BC46-22769487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33" y="1373216"/>
            <a:ext cx="9033204" cy="4931516"/>
          </a:xfrm>
        </p:spPr>
        <p:txBody>
          <a:bodyPr/>
          <a:lstStyle/>
          <a:p>
            <a:r>
              <a:rPr lang="en-US" sz="2800" dirty="0"/>
              <a:t>Describe why data are critical to driving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800" dirty="0"/>
              <a:t>	improvement in your intensive care unit (ICU)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/>
              <a:t>List data elements required for program participation and why these are collected</a:t>
            </a:r>
          </a:p>
          <a:p>
            <a:r>
              <a:rPr lang="en-US" sz="2800" dirty="0"/>
              <a:t>Identify two best practices for sharing data with the ICU Comprehensive Unit-based Safety Program (CUSP) team and frontline staff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991948" y="5010696"/>
            <a:ext cx="2005747" cy="19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38" y="0"/>
            <a:ext cx="9199294" cy="9663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Data for Performance Improvement</a:t>
            </a:r>
            <a:endParaRPr lang="en-US" sz="4000" b="1" baseline="30000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730248" y="1576084"/>
            <a:ext cx="7886700" cy="4805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Essential in order to set and monitor progress toward goals</a:t>
            </a:r>
          </a:p>
          <a:p>
            <a:r>
              <a:rPr lang="en-US" sz="2800" dirty="0"/>
              <a:t>Provides rapid-cycle feedback</a:t>
            </a:r>
          </a:p>
          <a:p>
            <a:r>
              <a:rPr lang="en-US" sz="2800" dirty="0"/>
              <a:t>Generates awareness</a:t>
            </a:r>
          </a:p>
          <a:p>
            <a:r>
              <a:rPr lang="en-US" sz="2800" dirty="0"/>
              <a:t>Engages leadership and staff</a:t>
            </a:r>
          </a:p>
          <a:p>
            <a:r>
              <a:rPr lang="en-US" sz="2800" dirty="0"/>
              <a:t>Tied to reimbursement</a:t>
            </a:r>
          </a:p>
        </p:txBody>
      </p:sp>
      <p:pic>
        <p:nvPicPr>
          <p:cNvPr id="2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30" y="4425294"/>
            <a:ext cx="2492098" cy="249209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69" y="-74934"/>
            <a:ext cx="9505662" cy="11366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Key Sources of Data</a:t>
            </a:r>
            <a:endParaRPr lang="en-US" sz="4000" b="1" baseline="30000" dirty="0"/>
          </a:p>
        </p:txBody>
      </p:sp>
      <p:sp>
        <p:nvSpPr>
          <p:cNvPr id="60" name="TextBox 59"/>
          <p:cNvSpPr txBox="1"/>
          <p:nvPr>
            <p:custDataLst>
              <p:tags r:id="rId1"/>
            </p:custDataLst>
          </p:nvPr>
        </p:nvSpPr>
        <p:spPr>
          <a:xfrm>
            <a:off x="593736" y="1762147"/>
            <a:ext cx="278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ICU Assessment</a:t>
            </a:r>
          </a:p>
        </p:txBody>
      </p:sp>
      <p:sp>
        <p:nvSpPr>
          <p:cNvPr id="21" name="Freeform 65">
            <a:extLst>
              <a:ext uri="{FF2B5EF4-FFF2-40B4-BE49-F238E27FC236}">
                <a16:creationId xmlns:a16="http://schemas.microsoft.com/office/drawing/2014/main" id="{8B11FA1A-CF45-4B1A-B011-9D5883CE14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31497" y="1151869"/>
            <a:ext cx="2896328" cy="1762777"/>
          </a:xfrm>
          <a:custGeom>
            <a:avLst/>
            <a:gdLst>
              <a:gd name="connsiteX0" fmla="*/ 0 w 2186941"/>
              <a:gd name="connsiteY0" fmla="*/ 0 h 1457961"/>
              <a:gd name="connsiteX1" fmla="*/ 2186941 w 2186941"/>
              <a:gd name="connsiteY1" fmla="*/ 0 h 1457961"/>
              <a:gd name="connsiteX2" fmla="*/ 2186941 w 2186941"/>
              <a:gd name="connsiteY2" fmla="*/ 1457961 h 1457961"/>
              <a:gd name="connsiteX3" fmla="*/ 0 w 2186941"/>
              <a:gd name="connsiteY3" fmla="*/ 1457961 h 1457961"/>
              <a:gd name="connsiteX4" fmla="*/ 0 w 2186941"/>
              <a:gd name="connsiteY4" fmla="*/ 0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941" h="1457961">
                <a:moveTo>
                  <a:pt x="0" y="0"/>
                </a:moveTo>
                <a:lnTo>
                  <a:pt x="2186941" y="0"/>
                </a:lnTo>
                <a:lnTo>
                  <a:pt x="2186941" y="1457961"/>
                </a:lnTo>
                <a:lnTo>
                  <a:pt x="0" y="1457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Practices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Policies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Procedures</a:t>
            </a:r>
          </a:p>
        </p:txBody>
      </p:sp>
      <p:sp>
        <p:nvSpPr>
          <p:cNvPr id="59" name="TextBox 58"/>
          <p:cNvSpPr txBox="1"/>
          <p:nvPr>
            <p:custDataLst>
              <p:tags r:id="rId3"/>
            </p:custDataLst>
          </p:nvPr>
        </p:nvSpPr>
        <p:spPr>
          <a:xfrm>
            <a:off x="546236" y="3571815"/>
            <a:ext cx="3214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National Healthcare Safety Network (NHSN) Data</a:t>
            </a:r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EA4E4424-DA26-40F5-8612-CBB51CFAC5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34811" y="3339548"/>
            <a:ext cx="3499919" cy="1914107"/>
          </a:xfrm>
          <a:custGeom>
            <a:avLst/>
            <a:gdLst>
              <a:gd name="connsiteX0" fmla="*/ 0 w 2186941"/>
              <a:gd name="connsiteY0" fmla="*/ 0 h 1457961"/>
              <a:gd name="connsiteX1" fmla="*/ 2186941 w 2186941"/>
              <a:gd name="connsiteY1" fmla="*/ 0 h 1457961"/>
              <a:gd name="connsiteX2" fmla="*/ 2186941 w 2186941"/>
              <a:gd name="connsiteY2" fmla="*/ 1457961 h 1457961"/>
              <a:gd name="connsiteX3" fmla="*/ 0 w 2186941"/>
              <a:gd name="connsiteY3" fmla="*/ 1457961 h 1457961"/>
              <a:gd name="connsiteX4" fmla="*/ 0 w 2186941"/>
              <a:gd name="connsiteY4" fmla="*/ 0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941" h="1457961">
                <a:moveTo>
                  <a:pt x="0" y="0"/>
                </a:moveTo>
                <a:lnTo>
                  <a:pt x="2186941" y="0"/>
                </a:lnTo>
                <a:lnTo>
                  <a:pt x="2186941" y="1457961"/>
                </a:lnTo>
                <a:lnTo>
                  <a:pt x="0" y="1457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HAI rate and standardized infection ratio (SIR)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Device utilization rate and standardized utilization ratio (SUR)</a:t>
            </a:r>
          </a:p>
        </p:txBody>
      </p:sp>
      <p:sp>
        <p:nvSpPr>
          <p:cNvPr id="61" name="TextBox 60"/>
          <p:cNvSpPr txBox="1"/>
          <p:nvPr>
            <p:custDataLst>
              <p:tags r:id="rId5"/>
            </p:custDataLst>
          </p:nvPr>
        </p:nvSpPr>
        <p:spPr>
          <a:xfrm>
            <a:off x="614298" y="6280543"/>
            <a:ext cx="27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ICU Action Plan</a:t>
            </a:r>
          </a:p>
        </p:txBody>
      </p:sp>
      <p:sp>
        <p:nvSpPr>
          <p:cNvPr id="23" name="Freeform 67">
            <a:extLst>
              <a:ext uri="{FF2B5EF4-FFF2-40B4-BE49-F238E27FC236}">
                <a16:creationId xmlns:a16="http://schemas.microsoft.com/office/drawing/2014/main" id="{F5B4A1FA-70CE-466E-BB5C-F68453B581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31497" y="5660764"/>
            <a:ext cx="3631502" cy="1762777"/>
          </a:xfrm>
          <a:custGeom>
            <a:avLst/>
            <a:gdLst>
              <a:gd name="connsiteX0" fmla="*/ 0 w 2186941"/>
              <a:gd name="connsiteY0" fmla="*/ 0 h 1457961"/>
              <a:gd name="connsiteX1" fmla="*/ 2186941 w 2186941"/>
              <a:gd name="connsiteY1" fmla="*/ 0 h 1457961"/>
              <a:gd name="connsiteX2" fmla="*/ 2186941 w 2186941"/>
              <a:gd name="connsiteY2" fmla="*/ 1457961 h 1457961"/>
              <a:gd name="connsiteX3" fmla="*/ 0 w 2186941"/>
              <a:gd name="connsiteY3" fmla="*/ 1457961 h 1457961"/>
              <a:gd name="connsiteX4" fmla="*/ 0 w 2186941"/>
              <a:gd name="connsiteY4" fmla="*/ 0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941" h="1457961">
                <a:moveTo>
                  <a:pt x="0" y="0"/>
                </a:moveTo>
                <a:lnTo>
                  <a:pt x="2186941" y="0"/>
                </a:lnTo>
                <a:lnTo>
                  <a:pt x="2186941" y="1457961"/>
                </a:lnTo>
                <a:lnTo>
                  <a:pt x="0" y="14579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Identify healthcare-associated infection (HAI) gap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/>
              <a:t>Step-by-step plan </a:t>
            </a:r>
          </a:p>
        </p:txBody>
      </p:sp>
      <p:sp>
        <p:nvSpPr>
          <p:cNvPr id="74" name="Freeform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83840" y="5432277"/>
            <a:ext cx="2108304" cy="2155853"/>
          </a:xfrm>
          <a:custGeom>
            <a:avLst/>
            <a:gdLst>
              <a:gd name="connsiteX0" fmla="*/ 0 w 1457961"/>
              <a:gd name="connsiteY0" fmla="*/ 728981 h 1457961"/>
              <a:gd name="connsiteX1" fmla="*/ 728981 w 1457961"/>
              <a:gd name="connsiteY1" fmla="*/ 0 h 1457961"/>
              <a:gd name="connsiteX2" fmla="*/ 1457962 w 1457961"/>
              <a:gd name="connsiteY2" fmla="*/ 728981 h 1457961"/>
              <a:gd name="connsiteX3" fmla="*/ 728981 w 1457961"/>
              <a:gd name="connsiteY3" fmla="*/ 1457962 h 1457961"/>
              <a:gd name="connsiteX4" fmla="*/ 0 w 1457961"/>
              <a:gd name="connsiteY4" fmla="*/ 728981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961" h="1457961">
                <a:moveTo>
                  <a:pt x="0" y="728981"/>
                </a:moveTo>
                <a:cubicBezTo>
                  <a:pt x="0" y="326376"/>
                  <a:pt x="326376" y="0"/>
                  <a:pt x="728981" y="0"/>
                </a:cubicBezTo>
                <a:cubicBezTo>
                  <a:pt x="1131586" y="0"/>
                  <a:pt x="1457962" y="326376"/>
                  <a:pt x="1457962" y="728981"/>
                </a:cubicBezTo>
                <a:cubicBezTo>
                  <a:pt x="1457962" y="1131586"/>
                  <a:pt x="1131586" y="1457962"/>
                  <a:pt x="728981" y="1457962"/>
                </a:cubicBezTo>
                <a:cubicBezTo>
                  <a:pt x="326376" y="1457962"/>
                  <a:pt x="0" y="1131586"/>
                  <a:pt x="0" y="7289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038" tIns="223038" rIns="223038" bIns="2230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</p:txBody>
      </p:sp>
      <p:sp>
        <p:nvSpPr>
          <p:cNvPr id="75" name="Freeform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86327" y="3172839"/>
            <a:ext cx="2108304" cy="2155853"/>
          </a:xfrm>
          <a:custGeom>
            <a:avLst/>
            <a:gdLst>
              <a:gd name="connsiteX0" fmla="*/ 0 w 1457961"/>
              <a:gd name="connsiteY0" fmla="*/ 728981 h 1457961"/>
              <a:gd name="connsiteX1" fmla="*/ 728981 w 1457961"/>
              <a:gd name="connsiteY1" fmla="*/ 0 h 1457961"/>
              <a:gd name="connsiteX2" fmla="*/ 1457962 w 1457961"/>
              <a:gd name="connsiteY2" fmla="*/ 728981 h 1457961"/>
              <a:gd name="connsiteX3" fmla="*/ 728981 w 1457961"/>
              <a:gd name="connsiteY3" fmla="*/ 1457962 h 1457961"/>
              <a:gd name="connsiteX4" fmla="*/ 0 w 1457961"/>
              <a:gd name="connsiteY4" fmla="*/ 728981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961" h="1457961">
                <a:moveTo>
                  <a:pt x="0" y="728981"/>
                </a:moveTo>
                <a:cubicBezTo>
                  <a:pt x="0" y="326376"/>
                  <a:pt x="326376" y="0"/>
                  <a:pt x="728981" y="0"/>
                </a:cubicBezTo>
                <a:cubicBezTo>
                  <a:pt x="1131586" y="0"/>
                  <a:pt x="1457962" y="326376"/>
                  <a:pt x="1457962" y="728981"/>
                </a:cubicBezTo>
                <a:cubicBezTo>
                  <a:pt x="1457962" y="1131586"/>
                  <a:pt x="1131586" y="1457962"/>
                  <a:pt x="728981" y="1457962"/>
                </a:cubicBezTo>
                <a:cubicBezTo>
                  <a:pt x="326376" y="1457962"/>
                  <a:pt x="0" y="1131586"/>
                  <a:pt x="0" y="7289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038" tIns="223038" rIns="223038" bIns="2230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" name="Pictur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0" y="5553320"/>
            <a:ext cx="1795791" cy="1795791"/>
          </a:xfrm>
          <a:prstGeom prst="rect">
            <a:avLst/>
          </a:prstGeom>
        </p:spPr>
      </p:pic>
      <p:pic>
        <p:nvPicPr>
          <p:cNvPr id="69" name="Pictur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51" y="3487867"/>
            <a:ext cx="1488992" cy="1488992"/>
          </a:xfrm>
          <a:prstGeom prst="rect">
            <a:avLst/>
          </a:prstGeom>
        </p:spPr>
      </p:pic>
      <p:sp>
        <p:nvSpPr>
          <p:cNvPr id="19" name="Freeform 74">
            <a:extLst>
              <a:ext uri="{FF2B5EF4-FFF2-40B4-BE49-F238E27FC236}">
                <a16:creationId xmlns:a16="http://schemas.microsoft.com/office/drawing/2014/main" id="{779BD093-3611-453D-8543-2C4171907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99580" y="969669"/>
            <a:ext cx="2108304" cy="2155853"/>
          </a:xfrm>
          <a:custGeom>
            <a:avLst/>
            <a:gdLst>
              <a:gd name="connsiteX0" fmla="*/ 0 w 1457961"/>
              <a:gd name="connsiteY0" fmla="*/ 728981 h 1457961"/>
              <a:gd name="connsiteX1" fmla="*/ 728981 w 1457961"/>
              <a:gd name="connsiteY1" fmla="*/ 0 h 1457961"/>
              <a:gd name="connsiteX2" fmla="*/ 1457962 w 1457961"/>
              <a:gd name="connsiteY2" fmla="*/ 728981 h 1457961"/>
              <a:gd name="connsiteX3" fmla="*/ 728981 w 1457961"/>
              <a:gd name="connsiteY3" fmla="*/ 1457962 h 1457961"/>
              <a:gd name="connsiteX4" fmla="*/ 0 w 1457961"/>
              <a:gd name="connsiteY4" fmla="*/ 728981 h 14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961" h="1457961">
                <a:moveTo>
                  <a:pt x="0" y="728981"/>
                </a:moveTo>
                <a:cubicBezTo>
                  <a:pt x="0" y="326376"/>
                  <a:pt x="326376" y="0"/>
                  <a:pt x="728981" y="0"/>
                </a:cubicBezTo>
                <a:cubicBezTo>
                  <a:pt x="1131586" y="0"/>
                  <a:pt x="1457962" y="326376"/>
                  <a:pt x="1457962" y="728981"/>
                </a:cubicBezTo>
                <a:cubicBezTo>
                  <a:pt x="1457962" y="1131586"/>
                  <a:pt x="1131586" y="1457962"/>
                  <a:pt x="728981" y="1457962"/>
                </a:cubicBezTo>
                <a:cubicBezTo>
                  <a:pt x="326376" y="1457962"/>
                  <a:pt x="0" y="1131586"/>
                  <a:pt x="0" y="7289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038" tIns="223038" rIns="223038" bIns="223038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4E9711-3EB5-40D0-90C8-1FC747566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9" y="1151869"/>
            <a:ext cx="1908763" cy="19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30" y="45736"/>
            <a:ext cx="9149171" cy="8927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Why the ICU Assessment?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23614" y="1330065"/>
            <a:ext cx="9769402" cy="5639143"/>
          </a:xfrm>
        </p:spPr>
        <p:txBody>
          <a:bodyPr>
            <a:normAutofit fontScale="92500"/>
          </a:bodyPr>
          <a:lstStyle/>
          <a:p>
            <a:r>
              <a:rPr lang="en-US" dirty="0"/>
              <a:t>Collects data on current HAI prevention practices, policies, and procedures to tailor the education program to meet your needs</a:t>
            </a:r>
          </a:p>
          <a:p>
            <a:r>
              <a:rPr lang="en-US" dirty="0"/>
              <a:t>Assessment covers the following: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Team roles and responsibilities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Resources available in unit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Top three strengths and weaknesses identified by unit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Team culture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CLABSI/CAUTI (indwelling central line and urinary catheter life cycle)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Appropriateness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Alternatives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Insertion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Maintenance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Removal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Urine culturing stewardship</a:t>
            </a:r>
          </a:p>
          <a:p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90"/>
            <a:ext cx="10058400" cy="996864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After Completing the ICU Assessment</a:t>
            </a:r>
            <a:endParaRPr lang="en-US" sz="3800" b="1" baseline="30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5859" y="1357854"/>
            <a:ext cx="9119037" cy="5612145"/>
          </a:xfrm>
        </p:spPr>
        <p:txBody>
          <a:bodyPr>
            <a:noAutofit/>
          </a:bodyPr>
          <a:lstStyle/>
          <a:p>
            <a:r>
              <a:rPr lang="en-US" sz="2800" dirty="0"/>
              <a:t>Discuss your findings together as a team—find the story that the data tell you</a:t>
            </a:r>
          </a:p>
          <a:p>
            <a:pPr lvl="1"/>
            <a:r>
              <a:rPr lang="en-US" sz="2400" dirty="0"/>
              <a:t>Did anything surprise you or your team? </a:t>
            </a:r>
          </a:p>
          <a:p>
            <a:pPr lvl="1"/>
            <a:r>
              <a:rPr lang="en-US" sz="2400" dirty="0"/>
              <a:t>Where do you see opportunities for improvement?</a:t>
            </a:r>
          </a:p>
          <a:p>
            <a:pPr lvl="1"/>
            <a:r>
              <a:rPr lang="en-US" sz="2400" dirty="0"/>
              <a:t>What are you currently doing well and how do you plan to sustain it?</a:t>
            </a:r>
          </a:p>
          <a:p>
            <a:r>
              <a:rPr lang="en-US" sz="2800" dirty="0"/>
              <a:t>Set an aim statement</a:t>
            </a:r>
          </a:p>
          <a:p>
            <a:pPr lvl="1"/>
            <a:r>
              <a:rPr lang="en-US" sz="2400" dirty="0"/>
              <a:t>Connect to one area that needs to be improved in your unit in order to reduce CLABSI and/or CAUTI rates. Pick a priority that will tie to a concrete process, practice, policy or behavior. </a:t>
            </a:r>
          </a:p>
          <a:p>
            <a:pPr lvl="1"/>
            <a:r>
              <a:rPr lang="en-US" sz="2400" dirty="0"/>
              <a:t>What are you trying to accomplish?</a:t>
            </a:r>
          </a:p>
          <a:p>
            <a:pPr lvl="1"/>
            <a:r>
              <a:rPr lang="en-US" sz="2400" dirty="0"/>
              <a:t>Would the goal improve outcomes? Specifically, would it reduce rates?</a:t>
            </a:r>
          </a:p>
          <a:p>
            <a:pPr lvl="1"/>
            <a:r>
              <a:rPr lang="en-US" sz="2400" dirty="0"/>
              <a:t>How will your team know that a change is an improvement?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9" y="-286517"/>
            <a:ext cx="9581338" cy="15023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Collecting Data – NHSN </a:t>
            </a:r>
            <a:endParaRPr lang="en-US" sz="4000" b="1" baseline="30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9385" y="1456420"/>
            <a:ext cx="9037865" cy="5648788"/>
          </a:xfrm>
        </p:spPr>
        <p:txBody>
          <a:bodyPr>
            <a:normAutofit/>
          </a:bodyPr>
          <a:lstStyle/>
          <a:p>
            <a:r>
              <a:rPr lang="en-US" dirty="0"/>
              <a:t>CLABSI and CAUTI data; device utilization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Required reporting by Centers for Medicare &amp; Medicaid Services (CMS), often required by State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Collected and reported by your infection prevention team via NHSN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Available data for your team to use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372746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65" y="137728"/>
            <a:ext cx="9130105" cy="70130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cs typeface="Arial" charset="0"/>
              </a:rPr>
              <a:t>Understanding NHSN SIR and SUR Metrics</a:t>
            </a:r>
            <a:r>
              <a:rPr lang="en-US" sz="4000" b="1" baseline="30000" dirty="0">
                <a:solidFill>
                  <a:srgbClr val="000000"/>
                </a:solidFill>
                <a:cs typeface="Arial" charset="0"/>
              </a:rPr>
              <a:t>1,2</a:t>
            </a:r>
            <a:endParaRPr lang="en-US" sz="4000" b="1" baseline="30000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40080" y="1512065"/>
            <a:ext cx="8723376" cy="5242130"/>
          </a:xfrm>
        </p:spPr>
        <p:txBody>
          <a:bodyPr>
            <a:normAutofit/>
          </a:bodyPr>
          <a:lstStyle/>
          <a:p>
            <a:r>
              <a:rPr lang="en-US" sz="2800" dirty="0"/>
              <a:t>Risk-adjusted metrics to evaluate if your rates are increasing or unchanged over time and see how your ICU compares to other like units </a:t>
            </a:r>
          </a:p>
          <a:p>
            <a:r>
              <a:rPr lang="en-US" sz="2800" dirty="0"/>
              <a:t>Standardized infection ratio (SIR)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If greater than 1, then higher number of infections than expected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If less than 1, then less infections than expected</a:t>
            </a:r>
          </a:p>
          <a:p>
            <a:r>
              <a:rPr lang="en-US" sz="2800" dirty="0"/>
              <a:t>Standardized utilization ratio (SUR)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If greater than 1, then higher device utilization than expected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If less than 1, then lower device utilization than expected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75" y="36096"/>
            <a:ext cx="9366885" cy="9148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Other Data Sources</a:t>
            </a:r>
            <a:endParaRPr lang="en-US" sz="4000" b="1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632" y="1474045"/>
            <a:ext cx="8675370" cy="4931516"/>
          </a:xfrm>
        </p:spPr>
        <p:txBody>
          <a:bodyPr>
            <a:normAutofit/>
          </a:bodyPr>
          <a:lstStyle/>
          <a:p>
            <a:r>
              <a:rPr lang="en-US" sz="2800" dirty="0"/>
              <a:t>Recommendations for other data to analyze and discuss together with team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Unit patient safety culture survey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Staff safety assessments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Outcome and device utilization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Process auditing data: insertion bundle data, maintenance bundle data, hand hygiene compliance data,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Targeted assessment for prevention (TAP) cumulative attributable difference (CAD)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TAP assessment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Results of defects analyses or root cause analyses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Patient stories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9659" y="7453337"/>
            <a:ext cx="4833257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AHRQ Safety Program for ICUs: Preventing CLABSI and CAUTI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07808" y="7407073"/>
            <a:ext cx="2260854" cy="4457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Using Data </a:t>
            </a:r>
            <a:r>
              <a:rPr lang="he-I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׀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4F3BB057-33F2-45A1-BDD7-110EC8CCC5E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08&quot;&gt;&lt;/object&gt;&lt;object type=&quot;2&quot; unique_id=&quot;10109&quot;&gt;&lt;object type=&quot;3&quot; unique_id=&quot;10110&quot;&gt;&lt;property id=&quot;20148&quot; value=&quot;5&quot;/&gt;&lt;property id=&quot;20300&quot; value=&quot;Slide 1 - &amp;quot;Using Data to Drive Change and Improve Patient Safety&amp;quot;&quot;/&gt;&lt;property id=&quot;20307&quot; value=&quot;256&quot;/&gt;&lt;/object&gt;&lt;object type=&quot;3&quot; unique_id=&quot;10111&quot;&gt;&lt;property id=&quot;20148&quot; value=&quot;5&quot;/&gt;&lt;property id=&quot;20300&quot; value=&quot;Slide 2 - &amp;quot;Objectives&amp;quot;&quot;/&gt;&lt;property id=&quot;20307&quot; value=&quot;258&quot;/&gt;&lt;/object&gt;&lt;object type=&quot;3&quot; unique_id=&quot;10220&quot;&gt;&lt;property id=&quot;20148&quot; value=&quot;5&quot;/&gt;&lt;property id=&quot;20300&quot; value=&quot;Slide 3 - &amp;quot;Data for Performance Improvement&amp;quot;&quot;/&gt;&lt;property id=&quot;20307&quot; value=&quot;259&quot;/&gt;&lt;/object&gt;&lt;object type=&quot;3&quot; unique_id=&quot;10221&quot;&gt;&lt;property id=&quot;20148&quot; value=&quot;5&quot;/&gt;&lt;property id=&quot;20300&quot; value=&quot;Slide 4 - &amp;quot;Key Sources of Data&amp;quot;&quot;/&gt;&lt;property id=&quot;20307&quot; value=&quot;260&quot;/&gt;&lt;/object&gt;&lt;object type=&quot;3&quot; unique_id=&quot;10222&quot;&gt;&lt;property id=&quot;20148&quot; value=&quot;5&quot;/&gt;&lt;property id=&quot;20300&quot; value=&quot;Slide 5 - &amp;quot;Why the ICU Assessment?&amp;quot;&quot;/&gt;&lt;property id=&quot;20307&quot; value=&quot;261&quot;/&gt;&lt;/object&gt;&lt;object type=&quot;3&quot; unique_id=&quot;10223&quot;&gt;&lt;property id=&quot;20148&quot; value=&quot;5&quot;/&gt;&lt;property id=&quot;20300&quot; value=&quot;Slide 6 - &amp;quot;After Completing the ICU Assessment&amp;quot;&quot;/&gt;&lt;property id=&quot;20307&quot; value=&quot;262&quot;/&gt;&lt;/object&gt;&lt;object type=&quot;3&quot; unique_id=&quot;10224&quot;&gt;&lt;property id=&quot;20148&quot; value=&quot;5&quot;/&gt;&lt;property id=&quot;20300&quot; value=&quot;Slide 7 - &amp;quot;Collecting Data – NHSN &amp;quot;&quot;/&gt;&lt;property id=&quot;20307&quot; value=&quot;263&quot;/&gt;&lt;/object&gt;&lt;object type=&quot;3&quot; unique_id=&quot;10225&quot;&gt;&lt;property id=&quot;20148&quot; value=&quot;5&quot;/&gt;&lt;property id=&quot;20300&quot; value=&quot;Slide 8 - &amp;quot;Understanding NHSN SIR and SUR Metrics1,2&amp;quot;&quot;/&gt;&lt;property id=&quot;20307&quot; value=&quot;264&quot;/&gt;&lt;/object&gt;&lt;object type=&quot;3&quot; unique_id=&quot;10226&quot;&gt;&lt;property id=&quot;20148&quot; value=&quot;5&quot;/&gt;&lt;property id=&quot;20300&quot; value=&quot;Slide 9 - &amp;quot;Other Data Sources&amp;quot;&quot;/&gt;&lt;property id=&quot;20307&quot; value=&quot;265&quot;/&gt;&lt;/object&gt;&lt;object type=&quot;3&quot; unique_id=&quot;10227&quot;&gt;&lt;property id=&quot;20148&quot; value=&quot;5&quot;/&gt;&lt;property id=&quot;20300&quot; value=&quot;Slide 10 - &amp;quot;Assessment of Patient Safety Culture3,4&amp;quot;&quot;/&gt;&lt;property id=&quot;20307&quot; value=&quot;266&quot;/&gt;&lt;/object&gt;&lt;object type=&quot;3&quot; unique_id=&quot;10228&quot;&gt;&lt;property id=&quot;20148&quot; value=&quot;5&quot;/&gt;&lt;property id=&quot;20300&quot; value=&quot;Slide 11 - &amp;quot;Use Data To Communicate a Plan for Change&amp;quot;&quot;/&gt;&lt;property id=&quot;20307&quot; value=&quot;267&quot;/&gt;&lt;/object&gt;&lt;object type=&quot;3&quot; unique_id=&quot;10229&quot;&gt;&lt;property id=&quot;20148&quot; value=&quot;5&quot;/&gt;&lt;property id=&quot;20300&quot; value=&quot;Slide 12 - &amp;quot;Tell the Story Using Data – A Run Chart&amp;quot;&quot;/&gt;&lt;property id=&quot;20307&quot; value=&quot;268&quot;/&gt;&lt;/object&gt;&lt;object type=&quot;3&quot; unique_id=&quot;10235&quot;&gt;&lt;property id=&quot;20148&quot; value=&quot;5&quot;/&gt;&lt;property id=&quot;20300&quot; value=&quot;Slide 18 - &amp;quot;Tools and Resources5,6&amp;quot;&quot;/&gt;&lt;property id=&quot;20307&quot; value=&quot;274&quot;/&gt;&lt;/object&gt;&lt;object type=&quot;3&quot; unique_id=&quot;10236&quot;&gt;&lt;property id=&quot;20148&quot; value=&quot;5&quot;/&gt;&lt;property id=&quot;20300&quot; value=&quot;Slide 13 - &amp;quot;Tell the Story Using Data: Numerator Data&amp;quot;&quot;/&gt;&lt;property id=&quot;20307&quot; value=&quot;275&quot;/&gt;&lt;/object&gt;&lt;object type=&quot;3&quot; unique_id=&quot;243278&quot;&gt;&lt;property id=&quot;20148&quot; value=&quot;5&quot;/&gt;&lt;property id=&quot;20300&quot; value=&quot;Slide 14 - &amp;quot;Patient Harm Index at NCH MICU&amp;quot;&quot;/&gt;&lt;property id=&quot;20307&quot; value=&quot;276&quot;/&gt;&lt;/object&gt;&lt;object type=&quot;3&quot; unique_id=&quot;243870&quot;&gt;&lt;property id=&quot;20148&quot; value=&quot;5&quot;/&gt;&lt;property id=&quot;20300&quot; value=&quot;Slide 15 - &amp;quot;Tell the Story Using Data: Transparency &amp;quot;&quot;/&gt;&lt;property id=&quot;20307&quot; value=&quot;277&quot;/&gt;&lt;/object&gt;&lt;object type=&quot;3&quot; unique_id=&quot;243871&quot;&gt;&lt;property id=&quot;20148&quot; value=&quot;5&quot;/&gt;&lt;property id=&quot;20300&quot; value=&quot;Slide 16 - &amp;quot;Integrating Data into Quality Work&amp;quot;&quot;/&gt;&lt;property id=&quot;20307&quot; value=&quot;278&quot;/&gt;&lt;/object&gt;&lt;object type=&quot;3&quot; unique_id=&quot;243872&quot;&gt;&lt;property id=&quot;20148&quot; value=&quot;5&quot;/&gt;&lt;property id=&quot;20300&quot; value=&quot;Slide 17 - &amp;quot;Discussion Questions&amp;quot;&quot;/&gt;&lt;property id=&quot;20307&quot; value=&quot;279&quot;/&gt;&lt;/object&gt;&lt;object type=&quot;3&quot; unique_id=&quot;243873&quot;&gt;&lt;property id=&quot;20148&quot; value=&quot;5&quot;/&gt;&lt;property id=&quot;20300&quot; value=&quot;Slide 19 - &amp;quot;References&amp;quot;&quot;/&gt;&lt;property id=&quot;20307&quot; value=&quot;280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0&quot;/&gt;&lt;lineCharCount val=&quot;33&quot;/&gt;&lt;lineCharCount val=&quot;36&quot;/&gt;&lt;lineCharCount val=&quot;29&quot;/&gt;&lt;lineCharCount val=&quot;34&quot;/&gt;&lt;lineCharCount val=&quot;34&quot;/&gt;&lt;lineCharCount val=&quot;35&quot;/&gt;&lt;lineCharCount val=&quot;29&quot;/&gt;&lt;lineCharCount val=&quot;23&quot;/&gt;&lt;lineCharCount val=&quot;28&quot;/&gt;&lt;lineCharCount val=&quot;9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34288A5-6DD8-4BF7-BE33-0897B34C8B6D}_15.png&quot;/&gt;&lt;left val=&quot;10&quot;/&gt;&lt;top val=&quot;97&quot;/&gt;&lt;width val=&quot;411&quot;/&gt;&lt;height val=&quot;399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&quot;/&gt;&lt;lineCharCount val=&quot;34&quot;/&gt;&lt;lineCharCount val=&quot;34&quot;/&gt;&lt;lineCharCount val=&quot;7&quot;/&gt;&lt;lineCharCount val=&quot;31&quot;/&gt;&lt;lineCharCount val=&quot;35&quot;/&gt;&lt;lineCharCount val=&quot;9&quot;/&gt;&lt;lineCharCount val=&quot;13&quot;/&gt;&lt;lineCharCount val=&quot;29&quot;/&gt;&lt;lineCharCount val=&quot;26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C6E07764-015A-4C26-BEBC-A25A57AA2DD6}_8.png&quot;/&gt;&lt;left val=&quot;40&quot;/&gt;&lt;top val=&quot;83&quot;/&gt;&lt;width val=&quot;630&quot;/&gt;&lt;height val=&quot;40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6EC0752D-4DAE-41A9-B868-09BB5347A0B1}_9.png&quot;/&gt;&lt;left val=&quot;40&quot;/&gt;&lt;top val=&quot;83&quot;/&gt;&lt;width val=&quot;630&quot;/&gt;&lt;height val=&quot;412&quot;/&gt;&lt;hasText val=&quot;1&quot;/&gt;&lt;/Image&gt;&lt;/ThreeDShapeInfo&gt;"/>
  <p:tag name="PRESENTER_SHAPETEXTINFO" val="&lt;ShapeTextInfo&gt;&lt;TableIndex row=&quot;-1&quot; col=&quot;-1&quot;&gt;&lt;linesCount val=&quot;11&quot;/&gt;&lt;lineCharCount val=&quot;42&quot;/&gt;&lt;lineCharCount val=&quot;29&quot;/&gt;&lt;lineCharCount val=&quot;4&quot;/&gt;&lt;lineCharCount val=&quot;57&quot;/&gt;&lt;lineCharCount val=&quot;9&quot;/&gt;&lt;lineCharCount val=&quot;51&quot;/&gt;&lt;lineCharCount val=&quot;4&quot;/&gt;&lt;lineCharCount val=&quot;55&quot;/&gt;&lt;lineCharCount val=&quot;9&quot;/&gt;&lt;lineCharCount val=&quot;5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2E88AC36-DD31-438E-B487-EC9099AD0F6A}_12.png&quot;/&gt;&lt;left val=&quot;41&quot;/&gt;&lt;top val=&quot;86&quot;/&gt;&lt;width val=&quot;641&quot;/&gt;&lt;height val=&quot;400&quot;/&gt;&lt;hasText val=&quot;1&quot;/&gt;&lt;/Image&gt;&lt;/ThreeDShapeInfo&gt;"/>
  <p:tag name="PRESENTER_SHAPETEXTINFO" val="&lt;ShapeTextInfo&gt;&lt;TableIndex row=&quot;-1&quot; col=&quot;-1&quot;&gt;&lt;linesCount val=&quot;13&quot;/&gt;&lt;lineCharCount val=&quot;55&quot;/&gt;&lt;lineCharCount val=&quot;13&quot;/&gt;&lt;lineCharCount val=&quot;30&quot;/&gt;&lt;lineCharCount val=&quot;16&quot;/&gt;&lt;lineCharCount val=&quot;50&quot;/&gt;&lt;lineCharCount val=&quot;37&quot;/&gt;&lt;lineCharCount val=&quot;63&quot;/&gt;&lt;lineCharCount val=&quot;41&quot;/&gt;&lt;lineCharCount val=&quot;57&quot;/&gt;&lt;lineCharCount val=&quot;19&quot;/&gt;&lt;lineCharCount val=&quot;1&quot;/&gt;&lt;lineChar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2111A9BE-E829-4DCE-B496-75821C9BEBD0}_17.png&quot;/&gt;&lt;left val=&quot;37&quot;/&gt;&lt;top val=&quot;462&quot;/&gt;&lt;width val=&quot;633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123&quot;/&gt;&lt;lineCharCount val=&quot;8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2FA4C973-AA60-4CFD-9AFC-AFE98C06488E}_18.png&quot;/&gt;&lt;left val=&quot;37&quot;/&gt;&lt;top val=&quot;462&quot;/&gt;&lt;width val=&quot;633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123&quot;/&gt;&lt;lineCharCount val=&quot;86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85D8BB-1593-428B-8F6E-DC49AF4C0EB8}&quot;/&gt;&lt;isInvalidForFieldText val=&quot;0&quot;/&gt;&lt;Image&gt;&lt;filename val=&quot;C:\Users\awilkins\AppData\Local\Temp\PR\data\asimages\{A285D8BB-1593-428B-8F6E-DC49AF4C0EB8}_19.png&quot;/&gt;&lt;left val=&quot;35&quot;/&gt;&lt;top val=&quot;84&quot;/&gt;&lt;width val=&quot;648&quot;/&gt;&lt;height val=&quot;36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8D201C-404A-4B62-95C6-DA214EADAD11}&quot;/&gt;&lt;isInvalidForFieldText val=&quot;0&quot;/&gt;&lt;Image&gt;&lt;filename val=&quot;C:\Users\awilkins\AppData\Local\Temp\PR\data\asimages\{188D201C-404A-4B62-95C6-DA214EADAD11}.png&quot;/&gt;&lt;left val=&quot;532&quot;/&gt;&lt;top val=&quot;83&quot;/&gt;&lt;width val=&quot;138&quot;/&gt;&lt;height val=&quot;13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E59B092B-116A-4805-BF70-E8C11C5753E8}_19.png&quot;/&gt;&lt;left val=&quot;122&quot;/&gt;&lt;top val=&quot;432&quot;/&gt;&lt;width val=&quot;47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CE985E60-AF0C-4640-A2FE-7E63E3C6BB0D}_19.png&quot;/&gt;&lt;left val=&quot;37&quot;/&gt;&lt;top val=&quot;462&quot;/&gt;&lt;width val=&quot;633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123&quot;/&gt;&lt;lineCharCount val=&quot;8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2E1588A9-FDA4-4DDA-88ED-2771175B31C3}_20.png&quot;/&gt;&lt;left val=&quot;32&quot;/&gt;&lt;top val=&quot;110&quot;/&gt;&lt;width val=&quot;656&quot;/&gt;&lt;height val=&quot;312&quot;/&gt;&lt;hasText val=&quot;1&quot;/&gt;&lt;/Image&gt;&lt;/ThreeDShapeInfo&gt;"/>
  <p:tag name="PRESENTER_SHAPETEXTINFO" val="&lt;ShapeTextInfo&gt;&lt;TableIndex row=&quot;1&quot; col=&quot;1&quot;&gt;&lt;linesCount val=&quot;2&quot;/&gt;&lt;lineCharCount val=&quot;65&quot;/&gt;&lt;lineCharCount val=&quot;17&quot;/&gt;&lt;/TableIndex&gt;&lt;TableIndex row=&quot;1&quot; col=&quot;2&quot;&gt;&lt;linesCount val=&quot;2&quot;/&gt;&lt;lineCharCount val=&quot;65&quot;/&gt;&lt;lineCharCount val=&quot;17&quot;/&gt;&lt;/TableIndex&gt;&lt;TableIndex row=&quot;2&quot; col=&quot;1&quot;&gt;&lt;linesCount val=&quot;1&quot;/&gt;&lt;lineCharCount val=&quot;5&quot;/&gt;&lt;/TableIndex&gt;&lt;TableIndex row=&quot;2&quot; col=&quot;2&quot;&gt;&lt;linesCount val=&quot;2&quot;/&gt;&lt;lineCharCount val=&quot;17&quot;/&gt;&lt;lineCharCount val=&quot;27&quot;/&gt;&lt;/TableIndex&gt;&lt;TableIndex row=&quot;3&quot; col=&quot;1&quot;&gt;&lt;linesCount val=&quot;2&quot;/&gt;&lt;lineCharCount val=&quot;52&quot;/&gt;&lt;lineCharCount val=&quot;9&quot;/&gt;&lt;/TableIndex&gt;&lt;TableIndex row=&quot;3&quot; col=&quot;2&quot;&gt;&lt;linesCount val=&quot;1&quot;/&gt;&lt;lineCharCount val=&quot;3&quot;/&gt;&lt;/TableIndex&gt;&lt;TableIndex row=&quot;4&quot; col=&quot;1&quot;&gt;&lt;linesCount val=&quot;2&quot;/&gt;&lt;lineCharCount val=&quot;50&quot;/&gt;&lt;lineCharCount val=&quot;9&quot;/&gt;&lt;/TableIndex&gt;&lt;TableIndex row=&quot;4&quot; col=&quot;2&quot;&gt;&lt;linesCount val=&quot;1&quot;/&gt;&lt;lineCharCount val=&quot;2&quot;/&gt;&lt;/TableIndex&gt;&lt;TableIndex row=&quot;5&quot; col=&quot;1&quot;&gt;&lt;linesCount val=&quot;1&quot;/&gt;&lt;lineCharCount val=&quot;47&quot;/&gt;&lt;/TableIndex&gt;&lt;TableIndex row=&quot;5&quot; col=&quot;2&quot;&gt;&lt;linesCount val=&quot;1&quot;/&gt;&lt;lineCharCount val=&quot;2&quot;/&gt;&lt;/TableIndex&gt;&lt;TableIndex row=&quot;6&quot; col=&quot;1&quot;&gt;&lt;linesCount val=&quot;1&quot;/&gt;&lt;lineCharCount val=&quot;38&quot;/&gt;&lt;/TableIndex&gt;&lt;TableIndex row=&quot;6&quot; col=&quot;2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0EDAB67B-6643-4951-83F2-D873EAE6AC67}_20.png&quot;/&gt;&lt;left val=&quot;37&quot;/&gt;&lt;top val=&quot;462&quot;/&gt;&lt;width val=&quot;633&quot;/&gt;&lt;height val=&quot;40&quot;/&gt;&lt;hasText val=&quot;1&quot;/&gt;&lt;/Image&gt;&lt;/ThreeDShapeInfo&gt;"/>
  <p:tag name="PRESENTER_SHAPETEXTINFO" val="&lt;ShapeTextInfo&gt;&lt;TableIndex row=&quot;-1&quot; col=&quot;-1&quot;&gt;&lt;linesCount val=&quot;2&quot;/&gt;&lt;lineCharCount val=&quot;123&quot;/&gt;&lt;lineCharCount val=&quot;8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6F29FC0E-C4EE-4165-8293-F4E2124B26FB}_24.png&quot;/&gt;&lt;left val=&quot;17&quot;/&gt;&lt;top val=&quot;161&quot;/&gt;&lt;width val=&quot;687&quot;/&gt;&lt;height val=&quot;354&quot;/&gt;&lt;hasText val=&quot;1&quot;/&gt;&lt;/Image&gt;&lt;/ThreeDShapeInfo&gt;"/>
  <p:tag name="PRESENTER_SHAPETEXTINFO" val="&lt;ShapeTextInfo&gt;&lt;TableIndex row=&quot;-1&quot; col=&quot;-1&quot;&gt;&lt;linesCount val=&quot;12&quot;/&gt;&lt;lineCharCount val=&quot;22&quot;/&gt;&lt;lineCharCount val=&quot;57&quot;/&gt;&lt;lineCharCount val=&quot;30&quot;/&gt;&lt;lineCharCount val=&quot;47&quot;/&gt;&lt;lineCharCount val=&quot;63&quot;/&gt;&lt;lineCharCount val=&quot;32&quot;/&gt;&lt;lineCharCount val=&quot;26&quot;/&gt;&lt;lineCharCount val=&quot;52&quot;/&gt;&lt;lineCharCount val=&quot;34&quot;/&gt;&lt;lineCharCount val=&quot;37&quot;/&gt;&lt;lineCharCount val=&quot;73&quot;/&gt;&lt;lineCharCount val=&quot;19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C26222BE-BBB3-4930-BC93-336C3DEAEFB8}_28.png&quot;/&gt;&lt;left val=&quot;43&quot;/&gt;&lt;top val=&quot;83&quot;/&gt;&lt;width val=&quot;627&quot;/&gt;&lt;height val=&quot;403&quot;/&gt;&lt;hasText val=&quot;1&quot;/&gt;&lt;/Image&gt;&lt;/ThreeDShapeInfo&gt;"/>
  <p:tag name="PRESENTER_SHAPETEXTINFO" val="&lt;ShapeTextInfo&gt;&lt;TableIndex row=&quot;-1&quot; col=&quot;-1&quot;&gt;&lt;linesCount val=&quot;16&quot;/&gt;&lt;lineCharCount val=&quot;24&quot;/&gt;&lt;lineCharCount val=&quot;24&quot;/&gt;&lt;lineCharCount val=&quot;28&quot;/&gt;&lt;lineCharCount val=&quot;1&quot;/&gt;&lt;lineCharCount val=&quot;34&quot;/&gt;&lt;lineCharCount val=&quot;8&quot;/&gt;&lt;lineCharCount val=&quot;54&quot;/&gt;&lt;lineCharCount val=&quot;19&quot;/&gt;&lt;lineCharCount val=&quot;66&quot;/&gt;&lt;lineCharCount val=&quot;4&quot;/&gt;&lt;lineCharCount val=&quot;58&quot;/&gt;&lt;lineCharCount val=&quot;27&quot;/&gt;&lt;lineCharCount val=&quot;12&quot;/&gt;&lt;lineCharCount val=&quot;53&quot;/&gt;&lt;lineCharCount val=&quot;14&quot;/&gt;&lt;lineCharCount val=&quot;4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C1336D9B-D371-4779-BAB3-6A47AF42984A}_29.png&quot;/&gt;&lt;left val=&quot;27&quot;/&gt;&lt;top val=&quot;81&quot;/&gt;&lt;width val=&quot;658&quot;/&gt;&lt;height val=&quot;424&quot;/&gt;&lt;hasText val=&quot;1&quot;/&gt;&lt;/Image&gt;&lt;/ThreeDShapeInfo&gt;"/>
  <p:tag name="PRESENTER_SHAPETEXTINFO" val="&lt;ShapeTextInfo&gt;&lt;TableIndex row=&quot;-1&quot; col=&quot;-1&quot;&gt;&lt;linesCount val=&quot;23&quot;/&gt;&lt;lineCharCount val=&quot;100&quot;/&gt;&lt;lineCharCount val=&quot;15&quot;/&gt;&lt;lineCharCount val=&quot;106&quot;/&gt;&lt;lineCharCount val=&quot;106&quot;/&gt;&lt;lineCharCount val=&quot;39&quot;/&gt;&lt;lineCharCount val=&quot;102&quot;/&gt;&lt;lineCharCount val=&quot;99&quot;/&gt;&lt;lineCharCount val=&quot;58&quot;/&gt;&lt;lineCharCount val=&quot;106&quot;/&gt;&lt;lineCharCount val=&quot;70&quot;/&gt;&lt;lineCharCount val=&quot;50&quot;/&gt;&lt;lineCharCount val=&quot;105&quot;/&gt;&lt;lineCharCount val=&quot;81&quot;/&gt;&lt;lineCharCount val=&quot;101&quot;/&gt;&lt;lineCharCount val=&quot;70&quot;/&gt;&lt;lineCharCount val=&quot;106&quot;/&gt;&lt;lineCharCount val=&quot;70&quot;/&gt;&lt;lineCharCount val=&quot;45&quot;/&gt;&lt;lineCharCount val=&quot;113&quot;/&gt;&lt;lineCharCount val=&quot;56&quot;/&gt;&lt;lineCharCount val=&quot;97&quot;/&gt;&lt;lineCharCount val=&quot;92&quot;/&gt;&lt;lineCharCount val=&quot;3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050F25F2-4AD5-4B0C-A6CB-967B24B99698}_5.png&quot;/&gt;&lt;left val=&quot;40&quot;/&gt;&lt;top val=&quot;102&quot;/&gt;&lt;width val=&quot;630&quot;/&gt;&lt;height val=&quot;384&quot;/&gt;&lt;hasText val=&quot;1&quot;/&gt;&lt;/Image&gt;&lt;/ThreeDShapeInfo&gt;"/>
  <p:tag name="PRESENTER_SHAPETEXTINFO" val="&lt;ShapeTextInfo&gt;&lt;TableIndex row=&quot;-1&quot; col=&quot;-1&quot;&gt;&lt;linesCount val=&quot;6&quot;/&gt;&lt;lineCharCount val=&quot;47&quot;/&gt;&lt;lineCharCount val=&quot;13&quot;/&gt;&lt;lineCharCount val=&quot;30&quot;/&gt;&lt;lineCharCount val=&quot;20&quot;/&gt;&lt;lineCharCount val=&quot;29&quot;/&gt;&lt;lineCharCount val=&quot;2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D14E56DC-D508-4CA7-88A7-CC459BB7C732}_8.png&quot;/&gt;&lt;left val=&quot;44&quot;/&gt;&lt;top val=&quot;121&quot;/&gt;&lt;width val=&quot;21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9&quot;/&gt;&lt;lineCharCount val=&quot;1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ED6467E2-BE09-4D1F-8362-AD09B7441EC6}_8.png&quot;/&gt;&lt;left val=&quot;90&quot;/&gt;&lt;top val=&quot;271&quot;/&gt;&lt;width val=&quot;16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9&quot;/&gt;&lt;lineCharCount val=&quot;1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wilkins\AppData\Local\Temp\PR\data\asimages\{F7A301D7-A4FD-4382-972D-D7201D992D49}_8.png&quot;/&gt;&lt;left val=&quot;43&quot;/&gt;&lt;top val=&quot;416&quot;/&gt;&lt;width val=&quot;20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P HAI slide template  -  Read-Only" id="{05436A07-EA13-4AF6-AEB2-255E61CFD9EE}" vid="{1D684F3B-F737-4290-80E0-C78F1BC30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</Template>
  <TotalTime>27401</TotalTime>
  <Words>1615</Words>
  <Application>Microsoft Office PowerPoint</Application>
  <PresentationFormat>Custom</PresentationFormat>
  <Paragraphs>192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Using Data To Drive Change and Improve Patient Safety</vt:lpstr>
      <vt:lpstr>Objectives</vt:lpstr>
      <vt:lpstr>Data for Performance Improvement</vt:lpstr>
      <vt:lpstr>Key Sources of Data</vt:lpstr>
      <vt:lpstr>Why the ICU Assessment?</vt:lpstr>
      <vt:lpstr>After Completing the ICU Assessment</vt:lpstr>
      <vt:lpstr>Collecting Data – NHSN </vt:lpstr>
      <vt:lpstr>Understanding NHSN SIR and SUR Metrics1,2</vt:lpstr>
      <vt:lpstr>Other Data Sources</vt:lpstr>
      <vt:lpstr>Assessment of Patient Safety Culture3,4</vt:lpstr>
      <vt:lpstr>Use Data To Communicate a Plan for Change</vt:lpstr>
      <vt:lpstr>Tell the Story Using Data – A Run Chart</vt:lpstr>
      <vt:lpstr>Tell the Story Using Data: Numerator Data</vt:lpstr>
      <vt:lpstr>Patient Harm Index at NCH MICU</vt:lpstr>
      <vt:lpstr>Tell the Story Using Data: Transparency </vt:lpstr>
      <vt:lpstr>Integrating Data Into Quality Work</vt:lpstr>
      <vt:lpstr>Discussion Questions</vt:lpstr>
      <vt:lpstr>Tools and Resources5,6</vt:lpstr>
      <vt:lpstr>References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Drive Change and Improve Patient Safety Slides</dc:title>
  <dc:subject>Prevent CLABSI and CAUTI in the Intensive Care Unit Setting</dc:subject>
  <dc:creator>"Agency for Healthcare Research and Quality (AHRQ)"</dc:creator>
  <cp:keywords>CLABSI; CAUTI</cp:keywords>
  <dc:description>PowerPoint Presentation</dc:description>
  <cp:lastModifiedBy>Heidenrich, Christine (AHRQ/OC) (CTR)</cp:lastModifiedBy>
  <cp:revision>180</cp:revision>
  <dcterms:created xsi:type="dcterms:W3CDTF">2021-07-02T18:17:49Z</dcterms:created>
  <dcterms:modified xsi:type="dcterms:W3CDTF">2022-02-18T20:01:21Z</dcterms:modified>
  <cp:category>CAUTI; CLABSI</cp:category>
</cp:coreProperties>
</file>