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comments/comment1.xml" ContentType="application/vnd.openxmlformats-officedocument.presentationml.comment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7" r:id="rId19"/>
    <p:sldId id="278" r:id="rId20"/>
    <p:sldId id="279" r:id="rId21"/>
    <p:sldId id="280" r:id="rId22"/>
    <p:sldId id="281" r:id="rId23"/>
    <p:sldId id="282" r:id="rId24"/>
    <p:sldId id="283" r:id="rId25"/>
    <p:sldId id="284" r:id="rId26"/>
    <p:sldId id="274" r:id="rId27"/>
    <p:sldId id="275" r:id="rId28"/>
  </p:sldIdLst>
  <p:sldSz cx="10058400" cy="77724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Julie" initials="KJ" lastIdx="83" clrIdx="0">
    <p:extLst>
      <p:ext uri="{19B8F6BF-5375-455C-9EA6-DF929625EA0E}">
        <p15:presenceInfo xmlns:p15="http://schemas.microsoft.com/office/powerpoint/2012/main" userId="S-1-5-21-921608389-1917390104-3615547825-17168" providerId="AD"/>
      </p:ext>
    </p:extLst>
  </p:cmAuthor>
  <p:cmAuthor id="2" name="Henderson, Susan (AHRQ/CQuIPS)" initials="HS(" lastIdx="33" clrIdx="1">
    <p:extLst>
      <p:ext uri="{19B8F6BF-5375-455C-9EA6-DF929625EA0E}">
        <p15:presenceInfo xmlns:p15="http://schemas.microsoft.com/office/powerpoint/2012/main" userId="S::Susan.Henderson@ahrq.hhs.gov::be03e4c4-8aa6-4af0-941e-a67dd7c07131" providerId="AD"/>
      </p:ext>
    </p:extLst>
  </p:cmAuthor>
  <p:cmAuthor id="3" name="Heidenrich, Christine (AHRQ/OC) (CTR)" initials="HC((" lastIdx="33" clrIdx="2">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6357" autoAdjust="0"/>
  </p:normalViewPr>
  <p:slideViewPr>
    <p:cSldViewPr snapToGrid="0" snapToObjects="1">
      <p:cViewPr varScale="1">
        <p:scale>
          <a:sx n="55" d="100"/>
          <a:sy n="55" d="100"/>
        </p:scale>
        <p:origin x="5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3T12:59:54.162" idx="45">
    <p:pos x="4537" y="3762"/>
    <p:text>hyperlink this module when the link is ready.</p:text>
    <p:extLst>
      <p:ext uri="{C676402C-5697-4E1C-873F-D02D1690AC5C}">
        <p15:threadingInfo xmlns:p15="http://schemas.microsoft.com/office/powerpoint/2012/main" timeZoneBias="300"/>
      </p:ext>
    </p:extLst>
  </p:cm>
  <p:cm authorId="2" dt="2021-07-30T10:20:30.230" idx="17">
    <p:pos x="4537" y="3858"/>
    <p:text>ok</p:text>
    <p:extLst>
      <p:ext uri="{C676402C-5697-4E1C-873F-D02D1690AC5C}">
        <p15:threadingInfo xmlns:p15="http://schemas.microsoft.com/office/powerpoint/2012/main" timeZoneBias="240">
          <p15:parentCm authorId="1" idx="45"/>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71AC7-D4CF-41C5-963A-AAE0A822806D}" type="doc">
      <dgm:prSet loTypeId="urn:microsoft.com/office/officeart/2005/8/layout/cycle8" loCatId="cycle" qsTypeId="urn:microsoft.com/office/officeart/2005/8/quickstyle/simple1" qsCatId="simple" csTypeId="urn:microsoft.com/office/officeart/2005/8/colors/accent1_2" csCatId="accent1" phldr="1"/>
      <dgm:spPr/>
    </dgm:pt>
    <dgm:pt modelId="{0339ED79-131C-4183-9CF5-AAFB85245CB4}">
      <dgm:prSet phldrT="[Text]"/>
      <dgm:spPr>
        <a:xfrm>
          <a:off x="1210319" y="241866"/>
          <a:ext cx="3312414" cy="3312414"/>
        </a:xfrm>
        <a:prstGeom prst="pie">
          <a:avLst>
            <a:gd name="adj1" fmla="val 16200000"/>
            <a:gd name="adj2" fmla="val 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Text" lastClr="000000"/>
              </a:solidFill>
              <a:latin typeface="Calibri" panose="020F0502020204030204"/>
              <a:ea typeface="+mn-ea"/>
              <a:cs typeface="+mn-cs"/>
            </a:rPr>
            <a:t>Plan</a:t>
          </a:r>
        </a:p>
      </dgm:t>
    </dgm:pt>
    <dgm:pt modelId="{0B482782-8299-446B-BA09-88E6C4C5D8A3}" type="parTrans" cxnId="{EC48422A-57F7-42F6-95B6-C8DD51A39AB2}">
      <dgm:prSet/>
      <dgm:spPr/>
      <dgm:t>
        <a:bodyPr/>
        <a:lstStyle/>
        <a:p>
          <a:endParaRPr lang="en-US"/>
        </a:p>
      </dgm:t>
    </dgm:pt>
    <dgm:pt modelId="{E564F0F6-87AC-42AB-8148-E310673340A5}" type="sibTrans" cxnId="{EC48422A-57F7-42F6-95B6-C8DD51A39AB2}">
      <dgm:prSet/>
      <dgm:spPr/>
      <dgm:t>
        <a:bodyPr/>
        <a:lstStyle/>
        <a:p>
          <a:endParaRPr lang="en-US"/>
        </a:p>
      </dgm:t>
    </dgm:pt>
    <dgm:pt modelId="{21DE7C16-1AAE-4C27-B50C-BF11CDC3E567}">
      <dgm:prSet phldrT="[Text]"/>
      <dgm:spPr>
        <a:xfrm>
          <a:off x="1210319" y="353069"/>
          <a:ext cx="3312414" cy="3312414"/>
        </a:xfrm>
        <a:prstGeom prst="pie">
          <a:avLst>
            <a:gd name="adj1" fmla="val 0"/>
            <a:gd name="adj2" fmla="val 54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Text" lastClr="000000"/>
              </a:solidFill>
              <a:latin typeface="Calibri" panose="020F0502020204030204"/>
              <a:ea typeface="+mn-ea"/>
              <a:cs typeface="+mn-cs"/>
            </a:rPr>
            <a:t>Do</a:t>
          </a:r>
        </a:p>
      </dgm:t>
    </dgm:pt>
    <dgm:pt modelId="{2636EFBA-FF1F-42D0-BA38-BF80066DAE71}" type="parTrans" cxnId="{1D742119-B13F-467D-9E7A-D11089245BBD}">
      <dgm:prSet/>
      <dgm:spPr/>
      <dgm:t>
        <a:bodyPr/>
        <a:lstStyle/>
        <a:p>
          <a:endParaRPr lang="en-US"/>
        </a:p>
      </dgm:t>
    </dgm:pt>
    <dgm:pt modelId="{D738BBA3-8FF1-4347-858B-7CB638F5FB66}" type="sibTrans" cxnId="{1D742119-B13F-467D-9E7A-D11089245BBD}">
      <dgm:prSet/>
      <dgm:spPr/>
      <dgm:t>
        <a:bodyPr/>
        <a:lstStyle/>
        <a:p>
          <a:endParaRPr lang="en-US"/>
        </a:p>
      </dgm:t>
    </dgm:pt>
    <dgm:pt modelId="{21F5A985-ED16-4195-9830-454194249452}">
      <dgm:prSet phldrT="[Text]"/>
      <dgm:spPr>
        <a:xfrm>
          <a:off x="1099116" y="353069"/>
          <a:ext cx="3312414" cy="3312414"/>
        </a:xfrm>
        <a:prstGeom prst="pie">
          <a:avLst>
            <a:gd name="adj1" fmla="val 5400000"/>
            <a:gd name="adj2" fmla="val 108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Text" lastClr="000000"/>
              </a:solidFill>
              <a:latin typeface="Calibri" panose="020F0502020204030204"/>
              <a:ea typeface="+mn-ea"/>
              <a:cs typeface="+mn-cs"/>
            </a:rPr>
            <a:t>Study</a:t>
          </a:r>
        </a:p>
      </dgm:t>
    </dgm:pt>
    <dgm:pt modelId="{E1A55143-D292-4271-A639-759CCA6083FE}" type="parTrans" cxnId="{28A84E2F-A8C3-4279-AA18-9C6F98E522B3}">
      <dgm:prSet/>
      <dgm:spPr/>
      <dgm:t>
        <a:bodyPr/>
        <a:lstStyle/>
        <a:p>
          <a:endParaRPr lang="en-US"/>
        </a:p>
      </dgm:t>
    </dgm:pt>
    <dgm:pt modelId="{1C90EDAF-297D-4D9B-A02C-342E435EEF30}" type="sibTrans" cxnId="{28A84E2F-A8C3-4279-AA18-9C6F98E522B3}">
      <dgm:prSet/>
      <dgm:spPr/>
      <dgm:t>
        <a:bodyPr/>
        <a:lstStyle/>
        <a:p>
          <a:endParaRPr lang="en-US"/>
        </a:p>
      </dgm:t>
    </dgm:pt>
    <dgm:pt modelId="{5991CAD5-B713-49F7-889E-D1E4545DD558}">
      <dgm:prSet phldrT="[Text]"/>
      <dgm:spPr>
        <a:xfrm>
          <a:off x="1099116" y="241866"/>
          <a:ext cx="3312414" cy="3312414"/>
        </a:xfrm>
        <a:prstGeom prst="pie">
          <a:avLst>
            <a:gd name="adj1" fmla="val 10800000"/>
            <a:gd name="adj2" fmla="val 162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Text" lastClr="000000"/>
              </a:solidFill>
              <a:latin typeface="Calibri" panose="020F0502020204030204"/>
              <a:ea typeface="+mn-ea"/>
              <a:cs typeface="+mn-cs"/>
            </a:rPr>
            <a:t>Act</a:t>
          </a:r>
        </a:p>
      </dgm:t>
    </dgm:pt>
    <dgm:pt modelId="{0A35F6CE-4511-4EC5-BBA8-0178A932ED34}" type="parTrans" cxnId="{21CF0687-879A-4A6A-8CD2-D1E74EFA65FC}">
      <dgm:prSet/>
      <dgm:spPr/>
      <dgm:t>
        <a:bodyPr/>
        <a:lstStyle/>
        <a:p>
          <a:endParaRPr lang="en-US"/>
        </a:p>
      </dgm:t>
    </dgm:pt>
    <dgm:pt modelId="{D1E10DDB-2C56-4455-ACB5-FD7B7F3C336D}" type="sibTrans" cxnId="{21CF0687-879A-4A6A-8CD2-D1E74EFA65FC}">
      <dgm:prSet/>
      <dgm:spPr/>
      <dgm:t>
        <a:bodyPr/>
        <a:lstStyle/>
        <a:p>
          <a:endParaRPr lang="en-US"/>
        </a:p>
      </dgm:t>
    </dgm:pt>
    <dgm:pt modelId="{3F7D7FCF-81A7-4CA4-B1D5-5E2E39B2DDC4}" type="pres">
      <dgm:prSet presAssocID="{92171AC7-D4CF-41C5-963A-AAE0A822806D}" presName="compositeShape" presStyleCnt="0">
        <dgm:presLayoutVars>
          <dgm:chMax val="7"/>
          <dgm:dir/>
          <dgm:resizeHandles val="exact"/>
        </dgm:presLayoutVars>
      </dgm:prSet>
      <dgm:spPr/>
    </dgm:pt>
    <dgm:pt modelId="{09C4057B-1EA7-4B58-AB87-506CE5C2F2B9}" type="pres">
      <dgm:prSet presAssocID="{92171AC7-D4CF-41C5-963A-AAE0A822806D}" presName="wedge1" presStyleLbl="node1" presStyleIdx="0" presStyleCnt="4"/>
      <dgm:spPr/>
    </dgm:pt>
    <dgm:pt modelId="{B0D3807A-823B-4D2E-86CC-EC563F8BC512}" type="pres">
      <dgm:prSet presAssocID="{92171AC7-D4CF-41C5-963A-AAE0A822806D}" presName="dummy1a" presStyleCnt="0"/>
      <dgm:spPr/>
    </dgm:pt>
    <dgm:pt modelId="{2060B1EA-9F69-4B09-A76D-C2AFAC42A9A1}" type="pres">
      <dgm:prSet presAssocID="{92171AC7-D4CF-41C5-963A-AAE0A822806D}" presName="dummy1b" presStyleCnt="0"/>
      <dgm:spPr/>
    </dgm:pt>
    <dgm:pt modelId="{93630674-74BE-445B-96D7-0FF7565D6890}" type="pres">
      <dgm:prSet presAssocID="{92171AC7-D4CF-41C5-963A-AAE0A822806D}" presName="wedge1Tx" presStyleLbl="node1" presStyleIdx="0" presStyleCnt="4">
        <dgm:presLayoutVars>
          <dgm:chMax val="0"/>
          <dgm:chPref val="0"/>
          <dgm:bulletEnabled val="1"/>
        </dgm:presLayoutVars>
      </dgm:prSet>
      <dgm:spPr/>
    </dgm:pt>
    <dgm:pt modelId="{9232D692-52AA-4114-9487-57A118B10FE7}" type="pres">
      <dgm:prSet presAssocID="{92171AC7-D4CF-41C5-963A-AAE0A822806D}" presName="wedge2" presStyleLbl="node1" presStyleIdx="1" presStyleCnt="4"/>
      <dgm:spPr/>
    </dgm:pt>
    <dgm:pt modelId="{8D104184-4877-44E7-B4C8-15CF7E61388A}" type="pres">
      <dgm:prSet presAssocID="{92171AC7-D4CF-41C5-963A-AAE0A822806D}" presName="dummy2a" presStyleCnt="0"/>
      <dgm:spPr/>
    </dgm:pt>
    <dgm:pt modelId="{C6A56073-8AB4-444F-AB85-6E9D0B26E1C3}" type="pres">
      <dgm:prSet presAssocID="{92171AC7-D4CF-41C5-963A-AAE0A822806D}" presName="dummy2b" presStyleCnt="0"/>
      <dgm:spPr/>
    </dgm:pt>
    <dgm:pt modelId="{CD1163A8-4B8E-478B-A6F3-25EB27E65A08}" type="pres">
      <dgm:prSet presAssocID="{92171AC7-D4CF-41C5-963A-AAE0A822806D}" presName="wedge2Tx" presStyleLbl="node1" presStyleIdx="1" presStyleCnt="4">
        <dgm:presLayoutVars>
          <dgm:chMax val="0"/>
          <dgm:chPref val="0"/>
          <dgm:bulletEnabled val="1"/>
        </dgm:presLayoutVars>
      </dgm:prSet>
      <dgm:spPr/>
    </dgm:pt>
    <dgm:pt modelId="{64A18161-44C8-4D67-B72E-9745118317D2}" type="pres">
      <dgm:prSet presAssocID="{92171AC7-D4CF-41C5-963A-AAE0A822806D}" presName="wedge3" presStyleLbl="node1" presStyleIdx="2" presStyleCnt="4"/>
      <dgm:spPr/>
    </dgm:pt>
    <dgm:pt modelId="{0F1AA41A-210D-457C-8182-C1F6A8492BC1}" type="pres">
      <dgm:prSet presAssocID="{92171AC7-D4CF-41C5-963A-AAE0A822806D}" presName="dummy3a" presStyleCnt="0"/>
      <dgm:spPr/>
    </dgm:pt>
    <dgm:pt modelId="{8FE7EBEC-C6F9-4E35-9406-5479BFBC3F18}" type="pres">
      <dgm:prSet presAssocID="{92171AC7-D4CF-41C5-963A-AAE0A822806D}" presName="dummy3b" presStyleCnt="0"/>
      <dgm:spPr/>
    </dgm:pt>
    <dgm:pt modelId="{5BA085BB-7BA7-4FC2-B8D4-1AF78D7D7595}" type="pres">
      <dgm:prSet presAssocID="{92171AC7-D4CF-41C5-963A-AAE0A822806D}" presName="wedge3Tx" presStyleLbl="node1" presStyleIdx="2" presStyleCnt="4">
        <dgm:presLayoutVars>
          <dgm:chMax val="0"/>
          <dgm:chPref val="0"/>
          <dgm:bulletEnabled val="1"/>
        </dgm:presLayoutVars>
      </dgm:prSet>
      <dgm:spPr/>
    </dgm:pt>
    <dgm:pt modelId="{35C1323A-CA03-4ADC-A814-16888B7DFBB5}" type="pres">
      <dgm:prSet presAssocID="{92171AC7-D4CF-41C5-963A-AAE0A822806D}" presName="wedge4" presStyleLbl="node1" presStyleIdx="3" presStyleCnt="4"/>
      <dgm:spPr/>
    </dgm:pt>
    <dgm:pt modelId="{731E3D05-7EAA-41A5-8B3A-E2DFEFF156E2}" type="pres">
      <dgm:prSet presAssocID="{92171AC7-D4CF-41C5-963A-AAE0A822806D}" presName="dummy4a" presStyleCnt="0"/>
      <dgm:spPr/>
    </dgm:pt>
    <dgm:pt modelId="{C7403FE7-BA4E-4121-B2BF-1EBEF25ECE09}" type="pres">
      <dgm:prSet presAssocID="{92171AC7-D4CF-41C5-963A-AAE0A822806D}" presName="dummy4b" presStyleCnt="0"/>
      <dgm:spPr/>
    </dgm:pt>
    <dgm:pt modelId="{1D4C5B10-7BBC-48EA-9B66-2D0C6F97AEEC}" type="pres">
      <dgm:prSet presAssocID="{92171AC7-D4CF-41C5-963A-AAE0A822806D}" presName="wedge4Tx" presStyleLbl="node1" presStyleIdx="3" presStyleCnt="4">
        <dgm:presLayoutVars>
          <dgm:chMax val="0"/>
          <dgm:chPref val="0"/>
          <dgm:bulletEnabled val="1"/>
        </dgm:presLayoutVars>
      </dgm:prSet>
      <dgm:spPr/>
    </dgm:pt>
    <dgm:pt modelId="{62F1DA43-0EDA-4C02-A906-D8F7E2375FC5}" type="pres">
      <dgm:prSet presAssocID="{E564F0F6-87AC-42AB-8148-E310673340A5}" presName="arrowWedge1" presStyleLbl="fgSibTrans2D1" presStyleIdx="0" presStyleCnt="4"/>
      <dgm:spPr>
        <a:xfrm>
          <a:off x="1005265" y="36812"/>
          <a:ext cx="3722522" cy="3722522"/>
        </a:xfrm>
        <a:prstGeom prst="circularArrow">
          <a:avLst>
            <a:gd name="adj1" fmla="val 5085"/>
            <a:gd name="adj2" fmla="val 327528"/>
            <a:gd name="adj3" fmla="val 21272472"/>
            <a:gd name="adj4" fmla="val 16200000"/>
            <a:gd name="adj5" fmla="val 5932"/>
          </a:avLst>
        </a:prstGeom>
        <a:solidFill>
          <a:srgbClr val="5B9BD5">
            <a:tint val="60000"/>
            <a:hueOff val="0"/>
            <a:satOff val="0"/>
            <a:lumOff val="0"/>
            <a:alphaOff val="0"/>
          </a:srgbClr>
        </a:solidFill>
        <a:ln>
          <a:noFill/>
        </a:ln>
        <a:effectLst/>
      </dgm:spPr>
    </dgm:pt>
    <dgm:pt modelId="{CFA04887-2C31-4083-9BED-E8206CC2AAA7}" type="pres">
      <dgm:prSet presAssocID="{D738BBA3-8FF1-4347-858B-7CB638F5FB66}" presName="arrowWedge2" presStyleLbl="fgSibTrans2D1" presStyleIdx="1" presStyleCnt="4"/>
      <dgm:spPr>
        <a:xfrm>
          <a:off x="1005265" y="148015"/>
          <a:ext cx="3722522" cy="3722522"/>
        </a:xfrm>
        <a:prstGeom prst="circularArrow">
          <a:avLst>
            <a:gd name="adj1" fmla="val 5085"/>
            <a:gd name="adj2" fmla="val 327528"/>
            <a:gd name="adj3" fmla="val 5072472"/>
            <a:gd name="adj4" fmla="val 0"/>
            <a:gd name="adj5" fmla="val 5932"/>
          </a:avLst>
        </a:prstGeom>
        <a:solidFill>
          <a:srgbClr val="5B9BD5">
            <a:tint val="60000"/>
            <a:hueOff val="0"/>
            <a:satOff val="0"/>
            <a:lumOff val="0"/>
            <a:alphaOff val="0"/>
          </a:srgbClr>
        </a:solidFill>
        <a:ln>
          <a:noFill/>
        </a:ln>
        <a:effectLst/>
      </dgm:spPr>
    </dgm:pt>
    <dgm:pt modelId="{DFDCAF00-BBB4-4531-9307-B4318C46DB05}" type="pres">
      <dgm:prSet presAssocID="{1C90EDAF-297D-4D9B-A02C-342E435EEF30}" presName="arrowWedge3" presStyleLbl="fgSibTrans2D1" presStyleIdx="2" presStyleCnt="4"/>
      <dgm:spPr>
        <a:xfrm>
          <a:off x="894062" y="148015"/>
          <a:ext cx="3722522" cy="3722522"/>
        </a:xfrm>
        <a:prstGeom prst="circularArrow">
          <a:avLst>
            <a:gd name="adj1" fmla="val 5085"/>
            <a:gd name="adj2" fmla="val 327528"/>
            <a:gd name="adj3" fmla="val 10472472"/>
            <a:gd name="adj4" fmla="val 5400000"/>
            <a:gd name="adj5" fmla="val 5932"/>
          </a:avLst>
        </a:prstGeom>
        <a:solidFill>
          <a:srgbClr val="5B9BD5">
            <a:tint val="60000"/>
            <a:hueOff val="0"/>
            <a:satOff val="0"/>
            <a:lumOff val="0"/>
            <a:alphaOff val="0"/>
          </a:srgbClr>
        </a:solidFill>
        <a:ln>
          <a:noFill/>
        </a:ln>
        <a:effectLst/>
      </dgm:spPr>
    </dgm:pt>
    <dgm:pt modelId="{2E569FEC-B08F-4C7C-87F2-763EAB4D6BC5}" type="pres">
      <dgm:prSet presAssocID="{D1E10DDB-2C56-4455-ACB5-FD7B7F3C336D}" presName="arrowWedge4" presStyleLbl="fgSibTrans2D1" presStyleIdx="3" presStyleCnt="4"/>
      <dgm:spPr>
        <a:xfrm>
          <a:off x="894062" y="36812"/>
          <a:ext cx="3722522" cy="3722522"/>
        </a:xfrm>
        <a:prstGeom prst="circularArrow">
          <a:avLst>
            <a:gd name="adj1" fmla="val 5085"/>
            <a:gd name="adj2" fmla="val 327528"/>
            <a:gd name="adj3" fmla="val 15872472"/>
            <a:gd name="adj4" fmla="val 10800000"/>
            <a:gd name="adj5" fmla="val 5932"/>
          </a:avLst>
        </a:prstGeom>
        <a:solidFill>
          <a:srgbClr val="5B9BD5">
            <a:tint val="60000"/>
            <a:hueOff val="0"/>
            <a:satOff val="0"/>
            <a:lumOff val="0"/>
            <a:alphaOff val="0"/>
          </a:srgbClr>
        </a:solidFill>
        <a:ln>
          <a:noFill/>
        </a:ln>
        <a:effectLst/>
      </dgm:spPr>
    </dgm:pt>
  </dgm:ptLst>
  <dgm:cxnLst>
    <dgm:cxn modelId="{C8336E0F-FA98-44C4-A17E-1ED0E4D48E13}" type="presOf" srcId="{21DE7C16-1AAE-4C27-B50C-BF11CDC3E567}" destId="{CD1163A8-4B8E-478B-A6F3-25EB27E65A08}" srcOrd="1" destOrd="0" presId="urn:microsoft.com/office/officeart/2005/8/layout/cycle8"/>
    <dgm:cxn modelId="{1D742119-B13F-467D-9E7A-D11089245BBD}" srcId="{92171AC7-D4CF-41C5-963A-AAE0A822806D}" destId="{21DE7C16-1AAE-4C27-B50C-BF11CDC3E567}" srcOrd="1" destOrd="0" parTransId="{2636EFBA-FF1F-42D0-BA38-BF80066DAE71}" sibTransId="{D738BBA3-8FF1-4347-858B-7CB638F5FB66}"/>
    <dgm:cxn modelId="{13FA0E29-6735-4F50-8484-BAF36D9B4104}" type="presOf" srcId="{5991CAD5-B713-49F7-889E-D1E4545DD558}" destId="{35C1323A-CA03-4ADC-A814-16888B7DFBB5}" srcOrd="0" destOrd="0" presId="urn:microsoft.com/office/officeart/2005/8/layout/cycle8"/>
    <dgm:cxn modelId="{EC48422A-57F7-42F6-95B6-C8DD51A39AB2}" srcId="{92171AC7-D4CF-41C5-963A-AAE0A822806D}" destId="{0339ED79-131C-4183-9CF5-AAFB85245CB4}" srcOrd="0" destOrd="0" parTransId="{0B482782-8299-446B-BA09-88E6C4C5D8A3}" sibTransId="{E564F0F6-87AC-42AB-8148-E310673340A5}"/>
    <dgm:cxn modelId="{28A84E2F-A8C3-4279-AA18-9C6F98E522B3}" srcId="{92171AC7-D4CF-41C5-963A-AAE0A822806D}" destId="{21F5A985-ED16-4195-9830-454194249452}" srcOrd="2" destOrd="0" parTransId="{E1A55143-D292-4271-A639-759CCA6083FE}" sibTransId="{1C90EDAF-297D-4D9B-A02C-342E435EEF30}"/>
    <dgm:cxn modelId="{EF638F37-312B-4287-B12D-C654F1C0AAB8}" type="presOf" srcId="{0339ED79-131C-4183-9CF5-AAFB85245CB4}" destId="{93630674-74BE-445B-96D7-0FF7565D6890}" srcOrd="1" destOrd="0" presId="urn:microsoft.com/office/officeart/2005/8/layout/cycle8"/>
    <dgm:cxn modelId="{F0059569-1AAE-4862-A27B-B4AEBC666416}" type="presOf" srcId="{92171AC7-D4CF-41C5-963A-AAE0A822806D}" destId="{3F7D7FCF-81A7-4CA4-B1D5-5E2E39B2DDC4}" srcOrd="0" destOrd="0" presId="urn:microsoft.com/office/officeart/2005/8/layout/cycle8"/>
    <dgm:cxn modelId="{C4FCD673-F63E-416B-A78B-B5916D21264D}" type="presOf" srcId="{21F5A985-ED16-4195-9830-454194249452}" destId="{64A18161-44C8-4D67-B72E-9745118317D2}" srcOrd="0" destOrd="0" presId="urn:microsoft.com/office/officeart/2005/8/layout/cycle8"/>
    <dgm:cxn modelId="{71144E58-DB84-4B2B-B17B-55CB4BEB52AF}" type="presOf" srcId="{21F5A985-ED16-4195-9830-454194249452}" destId="{5BA085BB-7BA7-4FC2-B8D4-1AF78D7D7595}" srcOrd="1" destOrd="0" presId="urn:microsoft.com/office/officeart/2005/8/layout/cycle8"/>
    <dgm:cxn modelId="{21CF0687-879A-4A6A-8CD2-D1E74EFA65FC}" srcId="{92171AC7-D4CF-41C5-963A-AAE0A822806D}" destId="{5991CAD5-B713-49F7-889E-D1E4545DD558}" srcOrd="3" destOrd="0" parTransId="{0A35F6CE-4511-4EC5-BBA8-0178A932ED34}" sibTransId="{D1E10DDB-2C56-4455-ACB5-FD7B7F3C336D}"/>
    <dgm:cxn modelId="{D1B93CAB-0CC6-48EF-85DE-0339F17C82D0}" type="presOf" srcId="{5991CAD5-B713-49F7-889E-D1E4545DD558}" destId="{1D4C5B10-7BBC-48EA-9B66-2D0C6F97AEEC}" srcOrd="1" destOrd="0" presId="urn:microsoft.com/office/officeart/2005/8/layout/cycle8"/>
    <dgm:cxn modelId="{F98DBEDC-D570-4EF2-B807-F408B57C75BC}" type="presOf" srcId="{0339ED79-131C-4183-9CF5-AAFB85245CB4}" destId="{09C4057B-1EA7-4B58-AB87-506CE5C2F2B9}" srcOrd="0" destOrd="0" presId="urn:microsoft.com/office/officeart/2005/8/layout/cycle8"/>
    <dgm:cxn modelId="{24CACAE1-DA85-4331-B01F-518CF328180D}" type="presOf" srcId="{21DE7C16-1AAE-4C27-B50C-BF11CDC3E567}" destId="{9232D692-52AA-4114-9487-57A118B10FE7}" srcOrd="0" destOrd="0" presId="urn:microsoft.com/office/officeart/2005/8/layout/cycle8"/>
    <dgm:cxn modelId="{66B738B1-08D2-4DF0-B8A3-C89F2FBDFE14}" type="presParOf" srcId="{3F7D7FCF-81A7-4CA4-B1D5-5E2E39B2DDC4}" destId="{09C4057B-1EA7-4B58-AB87-506CE5C2F2B9}" srcOrd="0" destOrd="0" presId="urn:microsoft.com/office/officeart/2005/8/layout/cycle8"/>
    <dgm:cxn modelId="{3E285EC4-9DA1-4289-8215-53610F421904}" type="presParOf" srcId="{3F7D7FCF-81A7-4CA4-B1D5-5E2E39B2DDC4}" destId="{B0D3807A-823B-4D2E-86CC-EC563F8BC512}" srcOrd="1" destOrd="0" presId="urn:microsoft.com/office/officeart/2005/8/layout/cycle8"/>
    <dgm:cxn modelId="{9CEC9DBA-B240-4B6C-9B74-A080BCAB0792}" type="presParOf" srcId="{3F7D7FCF-81A7-4CA4-B1D5-5E2E39B2DDC4}" destId="{2060B1EA-9F69-4B09-A76D-C2AFAC42A9A1}" srcOrd="2" destOrd="0" presId="urn:microsoft.com/office/officeart/2005/8/layout/cycle8"/>
    <dgm:cxn modelId="{17BF7CC0-6397-4211-B718-09F9E67ED7B5}" type="presParOf" srcId="{3F7D7FCF-81A7-4CA4-B1D5-5E2E39B2DDC4}" destId="{93630674-74BE-445B-96D7-0FF7565D6890}" srcOrd="3" destOrd="0" presId="urn:microsoft.com/office/officeart/2005/8/layout/cycle8"/>
    <dgm:cxn modelId="{70F92B70-3120-4BAD-8875-9CF186E06764}" type="presParOf" srcId="{3F7D7FCF-81A7-4CA4-B1D5-5E2E39B2DDC4}" destId="{9232D692-52AA-4114-9487-57A118B10FE7}" srcOrd="4" destOrd="0" presId="urn:microsoft.com/office/officeart/2005/8/layout/cycle8"/>
    <dgm:cxn modelId="{98286FDE-7A72-4034-ACB4-2BB844352385}" type="presParOf" srcId="{3F7D7FCF-81A7-4CA4-B1D5-5E2E39B2DDC4}" destId="{8D104184-4877-44E7-B4C8-15CF7E61388A}" srcOrd="5" destOrd="0" presId="urn:microsoft.com/office/officeart/2005/8/layout/cycle8"/>
    <dgm:cxn modelId="{1073DACF-6561-4D0B-B085-B537ED009A80}" type="presParOf" srcId="{3F7D7FCF-81A7-4CA4-B1D5-5E2E39B2DDC4}" destId="{C6A56073-8AB4-444F-AB85-6E9D0B26E1C3}" srcOrd="6" destOrd="0" presId="urn:microsoft.com/office/officeart/2005/8/layout/cycle8"/>
    <dgm:cxn modelId="{E98F7690-173D-4799-A6E8-7CCC5961669F}" type="presParOf" srcId="{3F7D7FCF-81A7-4CA4-B1D5-5E2E39B2DDC4}" destId="{CD1163A8-4B8E-478B-A6F3-25EB27E65A08}" srcOrd="7" destOrd="0" presId="urn:microsoft.com/office/officeart/2005/8/layout/cycle8"/>
    <dgm:cxn modelId="{C2DC1E45-1A3B-4407-B6E7-A41E7E30D561}" type="presParOf" srcId="{3F7D7FCF-81A7-4CA4-B1D5-5E2E39B2DDC4}" destId="{64A18161-44C8-4D67-B72E-9745118317D2}" srcOrd="8" destOrd="0" presId="urn:microsoft.com/office/officeart/2005/8/layout/cycle8"/>
    <dgm:cxn modelId="{DC4D50D0-6DC6-4E93-82B0-E4C80AE30DC5}" type="presParOf" srcId="{3F7D7FCF-81A7-4CA4-B1D5-5E2E39B2DDC4}" destId="{0F1AA41A-210D-457C-8182-C1F6A8492BC1}" srcOrd="9" destOrd="0" presId="urn:microsoft.com/office/officeart/2005/8/layout/cycle8"/>
    <dgm:cxn modelId="{A18B8CE9-04F6-46ED-B31E-A708D41472F5}" type="presParOf" srcId="{3F7D7FCF-81A7-4CA4-B1D5-5E2E39B2DDC4}" destId="{8FE7EBEC-C6F9-4E35-9406-5479BFBC3F18}" srcOrd="10" destOrd="0" presId="urn:microsoft.com/office/officeart/2005/8/layout/cycle8"/>
    <dgm:cxn modelId="{65ACCADF-D718-4998-B1FA-7705A782B609}" type="presParOf" srcId="{3F7D7FCF-81A7-4CA4-B1D5-5E2E39B2DDC4}" destId="{5BA085BB-7BA7-4FC2-B8D4-1AF78D7D7595}" srcOrd="11" destOrd="0" presId="urn:microsoft.com/office/officeart/2005/8/layout/cycle8"/>
    <dgm:cxn modelId="{4289D9C3-1D4A-435F-BF87-097B02185477}" type="presParOf" srcId="{3F7D7FCF-81A7-4CA4-B1D5-5E2E39B2DDC4}" destId="{35C1323A-CA03-4ADC-A814-16888B7DFBB5}" srcOrd="12" destOrd="0" presId="urn:microsoft.com/office/officeart/2005/8/layout/cycle8"/>
    <dgm:cxn modelId="{7D0B9178-2FF2-4DEC-A809-59E60DCF8EBA}" type="presParOf" srcId="{3F7D7FCF-81A7-4CA4-B1D5-5E2E39B2DDC4}" destId="{731E3D05-7EAA-41A5-8B3A-E2DFEFF156E2}" srcOrd="13" destOrd="0" presId="urn:microsoft.com/office/officeart/2005/8/layout/cycle8"/>
    <dgm:cxn modelId="{BF6C70E9-34D9-4EE8-92FB-F70449B721FC}" type="presParOf" srcId="{3F7D7FCF-81A7-4CA4-B1D5-5E2E39B2DDC4}" destId="{C7403FE7-BA4E-4121-B2BF-1EBEF25ECE09}" srcOrd="14" destOrd="0" presId="urn:microsoft.com/office/officeart/2005/8/layout/cycle8"/>
    <dgm:cxn modelId="{BE48E7D8-F4B8-4ECD-89FD-F8EA7AC1C20E}" type="presParOf" srcId="{3F7D7FCF-81A7-4CA4-B1D5-5E2E39B2DDC4}" destId="{1D4C5B10-7BBC-48EA-9B66-2D0C6F97AEEC}" srcOrd="15" destOrd="0" presId="urn:microsoft.com/office/officeart/2005/8/layout/cycle8"/>
    <dgm:cxn modelId="{13DA1FE0-AF4B-4B21-8ED0-8923F320F2B1}" type="presParOf" srcId="{3F7D7FCF-81A7-4CA4-B1D5-5E2E39B2DDC4}" destId="{62F1DA43-0EDA-4C02-A906-D8F7E2375FC5}" srcOrd="16" destOrd="0" presId="urn:microsoft.com/office/officeart/2005/8/layout/cycle8"/>
    <dgm:cxn modelId="{E044B6DC-B6DC-4FBA-AA52-E916209CE1D4}" type="presParOf" srcId="{3F7D7FCF-81A7-4CA4-B1D5-5E2E39B2DDC4}" destId="{CFA04887-2C31-4083-9BED-E8206CC2AAA7}" srcOrd="17" destOrd="0" presId="urn:microsoft.com/office/officeart/2005/8/layout/cycle8"/>
    <dgm:cxn modelId="{340B2953-6606-4912-A2B9-206C6785CF14}" type="presParOf" srcId="{3F7D7FCF-81A7-4CA4-B1D5-5E2E39B2DDC4}" destId="{DFDCAF00-BBB4-4531-9307-B4318C46DB05}" srcOrd="18" destOrd="0" presId="urn:microsoft.com/office/officeart/2005/8/layout/cycle8"/>
    <dgm:cxn modelId="{22FF1F72-8892-4D67-B7A2-985F54770AE6}" type="presParOf" srcId="{3F7D7FCF-81A7-4CA4-B1D5-5E2E39B2DDC4}" destId="{2E569FEC-B08F-4C7C-87F2-763EAB4D6BC5}"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4057B-1EA7-4B58-AB87-506CE5C2F2B9}">
      <dsp:nvSpPr>
        <dsp:cNvPr id="0" name=""/>
        <dsp:cNvSpPr/>
      </dsp:nvSpPr>
      <dsp:spPr>
        <a:xfrm>
          <a:off x="1702685" y="269561"/>
          <a:ext cx="3665422" cy="3665422"/>
        </a:xfrm>
        <a:prstGeom prst="pie">
          <a:avLst>
            <a:gd name="adj1" fmla="val 16200000"/>
            <a:gd name="adj2" fmla="val 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ysClr val="windowText" lastClr="000000"/>
              </a:solidFill>
              <a:latin typeface="Calibri" panose="020F0502020204030204"/>
              <a:ea typeface="+mn-ea"/>
              <a:cs typeface="+mn-cs"/>
            </a:rPr>
            <a:t>Plan</a:t>
          </a:r>
        </a:p>
      </dsp:txBody>
      <dsp:txXfrm>
        <a:off x="3846514" y="1176241"/>
        <a:ext cx="956513" cy="709671"/>
      </dsp:txXfrm>
    </dsp:sp>
    <dsp:sp modelId="{9232D692-52AA-4114-9487-57A118B10FE7}">
      <dsp:nvSpPr>
        <dsp:cNvPr id="0" name=""/>
        <dsp:cNvSpPr/>
      </dsp:nvSpPr>
      <dsp:spPr>
        <a:xfrm>
          <a:off x="1702685" y="392614"/>
          <a:ext cx="3665422" cy="3665422"/>
        </a:xfrm>
        <a:prstGeom prst="pie">
          <a:avLst>
            <a:gd name="adj1" fmla="val 0"/>
            <a:gd name="adj2" fmla="val 54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solidFill>
                <a:sysClr val="windowText" lastClr="000000"/>
              </a:solidFill>
              <a:latin typeface="Calibri" panose="020F0502020204030204"/>
              <a:ea typeface="+mn-ea"/>
              <a:cs typeface="+mn-cs"/>
            </a:rPr>
            <a:t>Do</a:t>
          </a:r>
        </a:p>
      </dsp:txBody>
      <dsp:txXfrm>
        <a:off x="3846514" y="2441684"/>
        <a:ext cx="956513" cy="709671"/>
      </dsp:txXfrm>
    </dsp:sp>
    <dsp:sp modelId="{64A18161-44C8-4D67-B72E-9745118317D2}">
      <dsp:nvSpPr>
        <dsp:cNvPr id="0" name=""/>
        <dsp:cNvSpPr/>
      </dsp:nvSpPr>
      <dsp:spPr>
        <a:xfrm>
          <a:off x="1579632" y="392614"/>
          <a:ext cx="3665422" cy="3665422"/>
        </a:xfrm>
        <a:prstGeom prst="pie">
          <a:avLst>
            <a:gd name="adj1" fmla="val 5400000"/>
            <a:gd name="adj2" fmla="val 108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solidFill>
                <a:sysClr val="windowText" lastClr="000000"/>
              </a:solidFill>
              <a:latin typeface="Calibri" panose="020F0502020204030204"/>
              <a:ea typeface="+mn-ea"/>
              <a:cs typeface="+mn-cs"/>
            </a:rPr>
            <a:t>Study</a:t>
          </a:r>
        </a:p>
      </dsp:txBody>
      <dsp:txXfrm>
        <a:off x="2144711" y="2441684"/>
        <a:ext cx="956513" cy="709671"/>
      </dsp:txXfrm>
    </dsp:sp>
    <dsp:sp modelId="{35C1323A-CA03-4ADC-A814-16888B7DFBB5}">
      <dsp:nvSpPr>
        <dsp:cNvPr id="0" name=""/>
        <dsp:cNvSpPr/>
      </dsp:nvSpPr>
      <dsp:spPr>
        <a:xfrm>
          <a:off x="1579632" y="269561"/>
          <a:ext cx="3665422" cy="3665422"/>
        </a:xfrm>
        <a:prstGeom prst="pie">
          <a:avLst>
            <a:gd name="adj1" fmla="val 10800000"/>
            <a:gd name="adj2" fmla="val 162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solidFill>
                <a:sysClr val="windowText" lastClr="000000"/>
              </a:solidFill>
              <a:latin typeface="Calibri" panose="020F0502020204030204"/>
              <a:ea typeface="+mn-ea"/>
              <a:cs typeface="+mn-cs"/>
            </a:rPr>
            <a:t>Act</a:t>
          </a:r>
        </a:p>
      </dsp:txBody>
      <dsp:txXfrm>
        <a:off x="2144711" y="1176241"/>
        <a:ext cx="956513" cy="709671"/>
      </dsp:txXfrm>
    </dsp:sp>
    <dsp:sp modelId="{62F1DA43-0EDA-4C02-A906-D8F7E2375FC5}">
      <dsp:nvSpPr>
        <dsp:cNvPr id="0" name=""/>
        <dsp:cNvSpPr/>
      </dsp:nvSpPr>
      <dsp:spPr>
        <a:xfrm>
          <a:off x="1475778" y="42654"/>
          <a:ext cx="4119236" cy="4119236"/>
        </a:xfrm>
        <a:prstGeom prst="circularArrow">
          <a:avLst>
            <a:gd name="adj1" fmla="val 5085"/>
            <a:gd name="adj2" fmla="val 327528"/>
            <a:gd name="adj3" fmla="val 21272472"/>
            <a:gd name="adj4" fmla="val 16200000"/>
            <a:gd name="adj5" fmla="val 5932"/>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FA04887-2C31-4083-9BED-E8206CC2AAA7}">
      <dsp:nvSpPr>
        <dsp:cNvPr id="0" name=""/>
        <dsp:cNvSpPr/>
      </dsp:nvSpPr>
      <dsp:spPr>
        <a:xfrm>
          <a:off x="1475778" y="165707"/>
          <a:ext cx="4119236" cy="4119236"/>
        </a:xfrm>
        <a:prstGeom prst="circularArrow">
          <a:avLst>
            <a:gd name="adj1" fmla="val 5085"/>
            <a:gd name="adj2" fmla="val 327528"/>
            <a:gd name="adj3" fmla="val 5072472"/>
            <a:gd name="adj4" fmla="val 0"/>
            <a:gd name="adj5" fmla="val 5932"/>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FDCAF00-BBB4-4531-9307-B4318C46DB05}">
      <dsp:nvSpPr>
        <dsp:cNvPr id="0" name=""/>
        <dsp:cNvSpPr/>
      </dsp:nvSpPr>
      <dsp:spPr>
        <a:xfrm>
          <a:off x="1352725" y="165707"/>
          <a:ext cx="4119236" cy="4119236"/>
        </a:xfrm>
        <a:prstGeom prst="circularArrow">
          <a:avLst>
            <a:gd name="adj1" fmla="val 5085"/>
            <a:gd name="adj2" fmla="val 327528"/>
            <a:gd name="adj3" fmla="val 10472472"/>
            <a:gd name="adj4" fmla="val 5400000"/>
            <a:gd name="adj5" fmla="val 5932"/>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E569FEC-B08F-4C7C-87F2-763EAB4D6BC5}">
      <dsp:nvSpPr>
        <dsp:cNvPr id="0" name=""/>
        <dsp:cNvSpPr/>
      </dsp:nvSpPr>
      <dsp:spPr>
        <a:xfrm>
          <a:off x="1352725" y="42654"/>
          <a:ext cx="4119236" cy="4119236"/>
        </a:xfrm>
        <a:prstGeom prst="circularArrow">
          <a:avLst>
            <a:gd name="adj1" fmla="val 5085"/>
            <a:gd name="adj2" fmla="val 327528"/>
            <a:gd name="adj3" fmla="val 15872472"/>
            <a:gd name="adj4" fmla="val 10800000"/>
            <a:gd name="adj5" fmla="val 5932"/>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B5F52-D8F6-4EF4-BFB6-7575D44215D7}" type="datetimeFigureOut">
              <a:rPr lang="en-US" smtClean="0"/>
              <a:t>2/18/2022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B1F9-637B-4366-BAD2-59AEC2E4C545}" type="slidenum">
              <a:rPr lang="en-US" smtClean="0"/>
              <a:t>‹#›</a:t>
            </a:fld>
            <a:endParaRPr lang="en-US"/>
          </a:p>
        </p:txBody>
      </p:sp>
    </p:spTree>
    <p:extLst>
      <p:ext uri="{BB962C8B-B14F-4D97-AF65-F5344CB8AC3E}">
        <p14:creationId xmlns:p14="http://schemas.microsoft.com/office/powerpoint/2010/main" val="197173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3</a:t>
            </a:fld>
            <a:endParaRPr lang="en-US"/>
          </a:p>
        </p:txBody>
      </p:sp>
    </p:spTree>
    <p:extLst>
      <p:ext uri="{BB962C8B-B14F-4D97-AF65-F5344CB8AC3E}">
        <p14:creationId xmlns:p14="http://schemas.microsoft.com/office/powerpoint/2010/main" val="193025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21</a:t>
            </a:fld>
            <a:endParaRPr lang="en-US"/>
          </a:p>
        </p:txBody>
      </p:sp>
    </p:spTree>
    <p:extLst>
      <p:ext uri="{BB962C8B-B14F-4D97-AF65-F5344CB8AC3E}">
        <p14:creationId xmlns:p14="http://schemas.microsoft.com/office/powerpoint/2010/main" val="161106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22</a:t>
            </a:fld>
            <a:endParaRPr lang="en-US"/>
          </a:p>
        </p:txBody>
      </p:sp>
    </p:spTree>
    <p:extLst>
      <p:ext uri="{BB962C8B-B14F-4D97-AF65-F5344CB8AC3E}">
        <p14:creationId xmlns:p14="http://schemas.microsoft.com/office/powerpoint/2010/main" val="372076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23</a:t>
            </a:fld>
            <a:endParaRPr lang="en-US"/>
          </a:p>
        </p:txBody>
      </p:sp>
    </p:spTree>
    <p:extLst>
      <p:ext uri="{BB962C8B-B14F-4D97-AF65-F5344CB8AC3E}">
        <p14:creationId xmlns:p14="http://schemas.microsoft.com/office/powerpoint/2010/main" val="101753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24</a:t>
            </a:fld>
            <a:endParaRPr lang="en-US"/>
          </a:p>
        </p:txBody>
      </p:sp>
    </p:spTree>
    <p:extLst>
      <p:ext uri="{BB962C8B-B14F-4D97-AF65-F5344CB8AC3E}">
        <p14:creationId xmlns:p14="http://schemas.microsoft.com/office/powerpoint/2010/main" val="69171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25</a:t>
            </a:fld>
            <a:endParaRPr lang="en-US"/>
          </a:p>
        </p:txBody>
      </p:sp>
    </p:spTree>
    <p:extLst>
      <p:ext uri="{BB962C8B-B14F-4D97-AF65-F5344CB8AC3E}">
        <p14:creationId xmlns:p14="http://schemas.microsoft.com/office/powerpoint/2010/main" val="22936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4</a:t>
            </a:fld>
            <a:endParaRPr lang="en-US"/>
          </a:p>
        </p:txBody>
      </p:sp>
    </p:spTree>
    <p:extLst>
      <p:ext uri="{BB962C8B-B14F-4D97-AF65-F5344CB8AC3E}">
        <p14:creationId xmlns:p14="http://schemas.microsoft.com/office/powerpoint/2010/main" val="341772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9</a:t>
            </a:fld>
            <a:endParaRPr lang="en-US"/>
          </a:p>
        </p:txBody>
      </p:sp>
    </p:spTree>
    <p:extLst>
      <p:ext uri="{BB962C8B-B14F-4D97-AF65-F5344CB8AC3E}">
        <p14:creationId xmlns:p14="http://schemas.microsoft.com/office/powerpoint/2010/main" val="223785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11</a:t>
            </a:fld>
            <a:endParaRPr lang="en-US"/>
          </a:p>
        </p:txBody>
      </p:sp>
    </p:spTree>
    <p:extLst>
      <p:ext uri="{BB962C8B-B14F-4D97-AF65-F5344CB8AC3E}">
        <p14:creationId xmlns:p14="http://schemas.microsoft.com/office/powerpoint/2010/main" val="386267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15</a:t>
            </a:fld>
            <a:endParaRPr lang="en-US"/>
          </a:p>
        </p:txBody>
      </p:sp>
    </p:spTree>
    <p:extLst>
      <p:ext uri="{BB962C8B-B14F-4D97-AF65-F5344CB8AC3E}">
        <p14:creationId xmlns:p14="http://schemas.microsoft.com/office/powerpoint/2010/main" val="3380911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17</a:t>
            </a:fld>
            <a:endParaRPr lang="en-US"/>
          </a:p>
        </p:txBody>
      </p:sp>
    </p:spTree>
    <p:extLst>
      <p:ext uri="{BB962C8B-B14F-4D97-AF65-F5344CB8AC3E}">
        <p14:creationId xmlns:p14="http://schemas.microsoft.com/office/powerpoint/2010/main" val="301094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18</a:t>
            </a:fld>
            <a:endParaRPr lang="en-US"/>
          </a:p>
        </p:txBody>
      </p:sp>
    </p:spTree>
    <p:extLst>
      <p:ext uri="{BB962C8B-B14F-4D97-AF65-F5344CB8AC3E}">
        <p14:creationId xmlns:p14="http://schemas.microsoft.com/office/powerpoint/2010/main" val="33776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19</a:t>
            </a:fld>
            <a:endParaRPr lang="en-US"/>
          </a:p>
        </p:txBody>
      </p:sp>
    </p:spTree>
    <p:extLst>
      <p:ext uri="{BB962C8B-B14F-4D97-AF65-F5344CB8AC3E}">
        <p14:creationId xmlns:p14="http://schemas.microsoft.com/office/powerpoint/2010/main" val="105654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20</a:t>
            </a:fld>
            <a:endParaRPr lang="en-US"/>
          </a:p>
        </p:txBody>
      </p:sp>
    </p:spTree>
    <p:extLst>
      <p:ext uri="{BB962C8B-B14F-4D97-AF65-F5344CB8AC3E}">
        <p14:creationId xmlns:p14="http://schemas.microsoft.com/office/powerpoint/2010/main" val="211563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37330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29078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47169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7391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4297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96500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028FA7-5C23-584D-91CB-4AB8F66E9AF8}"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9319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028FA7-5C23-584D-91CB-4AB8F66E9AF8}"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2042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8FA7-5C23-584D-91CB-4AB8F66E9AF8}"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94025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62392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56053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94028FA7-5C23-584D-91CB-4AB8F66E9AF8}" type="datetimeFigureOut">
              <a:rPr lang="en-US" smtClean="0"/>
              <a:t>2/18/2022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498A42FD-C428-8D45-B6B6-FFACA08CC614}" type="slidenum">
              <a:rPr lang="en-US" smtClean="0"/>
              <a:t>‹#›</a:t>
            </a:fld>
            <a:endParaRPr lang="en-US"/>
          </a:p>
        </p:txBody>
      </p:sp>
      <p:pic>
        <p:nvPicPr>
          <p:cNvPr id="7" name="Content Placeholder 4">
            <a:extLst>
              <a:ext uri="{FF2B5EF4-FFF2-40B4-BE49-F238E27FC236}">
                <a16:creationId xmlns:a16="http://schemas.microsoft.com/office/drawing/2014/main" id="{B2584F81-2893-404A-9E98-9FFFC3320D45}"/>
              </a:ext>
            </a:extLst>
          </p:cNvPr>
          <p:cNvPicPr>
            <a:picLocks noGrp="1" noChangeAspect="1"/>
          </p:cNvPicPr>
          <p:nvPr userDrawn="1"/>
        </p:nvPicPr>
        <p:blipFill>
          <a:blip r:embed="rId13"/>
          <a:stretch>
            <a:fillRect/>
          </a:stretch>
        </p:blipFill>
        <p:spPr>
          <a:xfrm>
            <a:off x="0" y="0"/>
            <a:ext cx="10058400" cy="7770345"/>
          </a:xfrm>
          <a:prstGeom prst="rect">
            <a:avLst/>
          </a:prstGeom>
        </p:spPr>
      </p:pic>
    </p:spTree>
    <p:extLst>
      <p:ext uri="{BB962C8B-B14F-4D97-AF65-F5344CB8AC3E}">
        <p14:creationId xmlns:p14="http://schemas.microsoft.com/office/powerpoint/2010/main" val="61652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b="0" i="0" u="none"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8" Type="http://schemas.openxmlformats.org/officeDocument/2006/relationships/hyperlink" Target="https://youtu.be/fHAWowLToqg" TargetMode="External"/><Relationship Id="rId3" Type="http://schemas.openxmlformats.org/officeDocument/2006/relationships/hyperlink" Target="http://www.ahrq.gov/sites/default/files/wysiwyg/hai/tools/clabsi-cauti-icu/action-plan-template.docx" TargetMode="External"/><Relationship Id="rId7" Type="http://schemas.openxmlformats.org/officeDocument/2006/relationships/hyperlink" Target="http://www.ihi.org/resources/Pages/Tools/PlanDoStudyActWorksheet.aspx" TargetMode="Externa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www.ahrq.gov/sites/default/files/wysiwyg/hai/tools/clabsi-cauti-icu/clabsi-event-reporting.docx" TargetMode="External"/><Relationship Id="rId5" Type="http://schemas.openxmlformats.org/officeDocument/2006/relationships/hyperlink" Target="http://www.ahrq.gov/sites/default/files/wysiwyg/hai/tools/clabsi-cauti-icu/cauti-event-reporting.docx" TargetMode="External"/><Relationship Id="rId4" Type="http://schemas.openxmlformats.org/officeDocument/2006/relationships/hyperlink" Target="http://www.ahrq.gov/professionals/education/curriculum-tools/cusptoolkit/toolkit/learndefect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piweb.org/" TargetMode="External"/><Relationship Id="rId7" Type="http://schemas.openxmlformats.org/officeDocument/2006/relationships/hyperlink" Target="http://www.ihi.org/resources/Pages/Tools/PlanDoStudyActWorksheet.aspx" TargetMode="Externa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www.ahrq.gov/professionals/education/curriculum-tools/clabsitools/clabsitoolsap7.html" TargetMode="External"/><Relationship Id="rId5" Type="http://schemas.openxmlformats.org/officeDocument/2006/relationships/hyperlink" Target="http://www.ahrq.gov/professionals/quality-patient-safety/hais/cauti-tools/impl-guide/implementation-guide-appendix-o.html" TargetMode="External"/><Relationship Id="rId4" Type="http://schemas.openxmlformats.org/officeDocument/2006/relationships/hyperlink" Target="http://www.ahrq.gov/professionals/education/curriculum-tools/cusptoolkit/toolkit/learndefect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vent HAIs&#10;Healthcare-Associated Infections&#10;USA Department of Health &amp; Human Services, AHRQ: Agency for Healthcare Research and Quality, CUSP">
            <a:extLst>
              <a:ext uri="{FF2B5EF4-FFF2-40B4-BE49-F238E27FC236}">
                <a16:creationId xmlns:a16="http://schemas.microsoft.com/office/drawing/2014/main" id="{783E2D51-C638-024C-B1A3-EBED04E0F4B2}"/>
              </a:ext>
            </a:extLst>
          </p:cNvPr>
          <p:cNvPicPr>
            <a:picLocks noChangeAspect="1"/>
          </p:cNvPicPr>
          <p:nvPr/>
        </p:nvPicPr>
        <p:blipFill>
          <a:blip r:embed="rId2"/>
          <a:stretch>
            <a:fillRect/>
          </a:stretch>
        </p:blipFill>
        <p:spPr>
          <a:xfrm>
            <a:off x="0" y="0"/>
            <a:ext cx="10058400" cy="7772400"/>
          </a:xfrm>
          <a:prstGeom prst="rect">
            <a:avLst/>
          </a:prstGeom>
        </p:spPr>
      </p:pic>
      <p:sp>
        <p:nvSpPr>
          <p:cNvPr id="2" name="Title 1">
            <a:extLst>
              <a:ext uri="{FF2B5EF4-FFF2-40B4-BE49-F238E27FC236}">
                <a16:creationId xmlns:a16="http://schemas.microsoft.com/office/drawing/2014/main" id="{B9F52C9E-4F67-ED4A-9275-B586D16BA5F4}"/>
              </a:ext>
            </a:extLst>
          </p:cNvPr>
          <p:cNvSpPr>
            <a:spLocks noGrp="1"/>
          </p:cNvSpPr>
          <p:nvPr>
            <p:ph type="ctrTitle"/>
          </p:nvPr>
        </p:nvSpPr>
        <p:spPr>
          <a:xfrm>
            <a:off x="1509417" y="2850502"/>
            <a:ext cx="7039565" cy="2071396"/>
          </a:xfrm>
        </p:spPr>
        <p:txBody>
          <a:bodyPr>
            <a:noAutofit/>
          </a:bodyPr>
          <a:lstStyle/>
          <a:p>
            <a:r>
              <a:rPr lang="en-US" sz="5900" b="1" dirty="0"/>
              <a:t>Quality Improvement in Action</a:t>
            </a:r>
          </a:p>
        </p:txBody>
      </p:sp>
      <p:sp>
        <p:nvSpPr>
          <p:cNvPr id="4" name="TextBox 3"/>
          <p:cNvSpPr txBox="1"/>
          <p:nvPr/>
        </p:nvSpPr>
        <p:spPr>
          <a:xfrm>
            <a:off x="1684421" y="0"/>
            <a:ext cx="8373979" cy="1077218"/>
          </a:xfrm>
          <a:prstGeom prst="rect">
            <a:avLst/>
          </a:prstGeom>
          <a:noFill/>
        </p:spPr>
        <p:txBody>
          <a:bodyPr wrap="square" rtlCol="0">
            <a:spAutoFit/>
          </a:bodyPr>
          <a:lstStyle/>
          <a:p>
            <a:r>
              <a:rPr lang="en-US" sz="3200" b="1" dirty="0"/>
              <a:t>AHRQ Safety Program for Intensive Care Units: </a:t>
            </a:r>
          </a:p>
          <a:p>
            <a:r>
              <a:rPr lang="en-US" sz="3200" b="1" dirty="0"/>
              <a:t>Preventing CLABSI and CAUTI</a:t>
            </a:r>
          </a:p>
        </p:txBody>
      </p:sp>
      <p:sp>
        <p:nvSpPr>
          <p:cNvPr id="6" name="TextBox 3">
            <a:extLst>
              <a:ext uri="{FF2B5EF4-FFF2-40B4-BE49-F238E27FC236}">
                <a16:creationId xmlns:a16="http://schemas.microsoft.com/office/drawing/2014/main" id="{1215D3F6-85A5-4B28-BC5D-8BCF1E5A313E}"/>
              </a:ext>
            </a:extLst>
          </p:cNvPr>
          <p:cNvSpPr txBox="1"/>
          <p:nvPr/>
        </p:nvSpPr>
        <p:spPr>
          <a:xfrm>
            <a:off x="7786870" y="7189592"/>
            <a:ext cx="2286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AHRQ Pub. No. 17(22)-0019</a:t>
            </a:r>
          </a:p>
          <a:p>
            <a:pPr algn="r"/>
            <a:r>
              <a:rPr lang="en-US" sz="1400" dirty="0"/>
              <a:t>April 2022</a:t>
            </a:r>
            <a:endParaRPr lang="en-US" dirty="0"/>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54" y="95827"/>
            <a:ext cx="9342508" cy="794507"/>
          </a:xfrm>
        </p:spPr>
        <p:txBody>
          <a:bodyPr>
            <a:normAutofit/>
          </a:bodyPr>
          <a:lstStyle/>
          <a:p>
            <a:pPr algn="ctr"/>
            <a:r>
              <a:rPr lang="en-US" sz="4400" b="1" dirty="0"/>
              <a:t>Data From Defects Analyses - CLABSI</a:t>
            </a:r>
            <a:endParaRPr lang="en-US" sz="4400" b="1" baseline="30000" dirty="0"/>
          </a:p>
        </p:txBody>
      </p:sp>
      <p:sp>
        <p:nvSpPr>
          <p:cNvPr id="10" name="Content Placeholder 2"/>
          <p:cNvSpPr>
            <a:spLocks noGrp="1"/>
          </p:cNvSpPr>
          <p:nvPr>
            <p:ph idx="1"/>
            <p:custDataLst>
              <p:tags r:id="rId1"/>
            </p:custDataLst>
          </p:nvPr>
        </p:nvSpPr>
        <p:spPr>
          <a:xfrm>
            <a:off x="297873" y="1357377"/>
            <a:ext cx="9420889" cy="5626621"/>
          </a:xfrm>
        </p:spPr>
        <p:txBody>
          <a:bodyPr vert="horz" lIns="91440" tIns="45720" rIns="91440" bIns="45720" rtlCol="0" anchor="t">
            <a:noAutofit/>
          </a:bodyPr>
          <a:lstStyle/>
          <a:p>
            <a:pPr marL="0" indent="0">
              <a:lnSpc>
                <a:spcPct val="100000"/>
              </a:lnSpc>
              <a:buNone/>
            </a:pPr>
            <a:r>
              <a:rPr lang="en-US" sz="2800" b="1" dirty="0"/>
              <a:t>  CLABSI – 10 cases reviewed</a:t>
            </a:r>
          </a:p>
          <a:p>
            <a:pPr marL="457200">
              <a:lnSpc>
                <a:spcPct val="100000"/>
              </a:lnSpc>
              <a:spcBef>
                <a:spcPts val="600"/>
              </a:spcBef>
            </a:pPr>
            <a:r>
              <a:rPr lang="en-US" sz="2000" dirty="0"/>
              <a:t>8 central lines were placed in the emergency department (ED); 1 in the ICU by intensivist; 1 in operating room (OR) by anesthesia</a:t>
            </a:r>
          </a:p>
          <a:p>
            <a:pPr marL="457200">
              <a:lnSpc>
                <a:spcPct val="100000"/>
              </a:lnSpc>
              <a:spcBef>
                <a:spcPts val="600"/>
              </a:spcBef>
            </a:pPr>
            <a:r>
              <a:rPr lang="en-US" sz="2000" dirty="0"/>
              <a:t>4 lines placed by ED physicians were in internal jugular position, based on their comfort level per ED physician feedback; those asked were concerned about causing pneumothorax w/subclavian insertion because these four patients had chronic obstructive pulmonary disease</a:t>
            </a:r>
          </a:p>
          <a:p>
            <a:pPr marL="457200">
              <a:lnSpc>
                <a:spcPct val="100000"/>
              </a:lnSpc>
              <a:spcBef>
                <a:spcPts val="600"/>
              </a:spcBef>
            </a:pPr>
            <a:r>
              <a:rPr lang="en-US" sz="2000" dirty="0"/>
              <a:t>Average line dwell time is 12.4 days; staff relay most left in “just in case”</a:t>
            </a:r>
          </a:p>
          <a:p>
            <a:pPr marL="457200">
              <a:lnSpc>
                <a:spcPct val="100000"/>
              </a:lnSpc>
              <a:spcBef>
                <a:spcPts val="600"/>
              </a:spcBef>
            </a:pPr>
            <a:r>
              <a:rPr lang="en-US" sz="2000" dirty="0"/>
              <a:t>Median time from insertion to infection is 9 days; 8 of 10 had time from insertion to infection &gt;7 days</a:t>
            </a:r>
          </a:p>
          <a:p>
            <a:pPr marL="457200">
              <a:lnSpc>
                <a:spcPct val="100000"/>
              </a:lnSpc>
              <a:spcBef>
                <a:spcPts val="600"/>
              </a:spcBef>
            </a:pPr>
            <a:r>
              <a:rPr lang="en-US" sz="2000" dirty="0"/>
              <a:t>Neither unit nor hospital has insertion criteria; criteria considered to be individual for patient</a:t>
            </a:r>
          </a:p>
          <a:p>
            <a:pPr marL="457200">
              <a:lnSpc>
                <a:spcPct val="100000"/>
              </a:lnSpc>
              <a:spcBef>
                <a:spcPts val="600"/>
              </a:spcBef>
            </a:pPr>
            <a:r>
              <a:rPr lang="en-US" sz="2000" dirty="0"/>
              <a:t>Daily review for necessity is often not documented, or done per staff; daily ICU goal sheet not used—it is old and needs revision to be actionable</a:t>
            </a:r>
          </a:p>
          <a:p>
            <a:pPr marL="457200">
              <a:lnSpc>
                <a:spcPct val="100000"/>
              </a:lnSpc>
              <a:spcBef>
                <a:spcPts val="600"/>
              </a:spcBef>
            </a:pPr>
            <a:r>
              <a:rPr lang="en-US" sz="2000" dirty="0"/>
              <a:t>All cases had blood cultures drawn from the line</a:t>
            </a:r>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229247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76254" y="131924"/>
            <a:ext cx="9342508" cy="710286"/>
          </a:xfrm>
        </p:spPr>
        <p:txBody>
          <a:bodyPr>
            <a:normAutofit/>
          </a:bodyPr>
          <a:lstStyle/>
          <a:p>
            <a:pPr algn="ctr"/>
            <a:r>
              <a:rPr lang="en-US" sz="4400" b="1" dirty="0"/>
              <a:t>Data From Defects Analyses – CAUTI</a:t>
            </a:r>
            <a:endParaRPr lang="en-US" sz="4400" b="1" baseline="30000" dirty="0"/>
          </a:p>
        </p:txBody>
      </p:sp>
      <p:sp>
        <p:nvSpPr>
          <p:cNvPr id="13" name="Content Placeholder 2"/>
          <p:cNvSpPr>
            <a:spLocks noGrp="1"/>
          </p:cNvSpPr>
          <p:nvPr>
            <p:ph idx="1"/>
            <p:custDataLst>
              <p:tags r:id="rId1"/>
            </p:custDataLst>
          </p:nvPr>
        </p:nvSpPr>
        <p:spPr>
          <a:xfrm>
            <a:off x="297873" y="1367345"/>
            <a:ext cx="9420889" cy="5626621"/>
          </a:xfrm>
        </p:spPr>
        <p:txBody>
          <a:bodyPr vert="horz" lIns="91440" tIns="45720" rIns="91440" bIns="45720" rtlCol="0" anchor="t">
            <a:noAutofit/>
          </a:bodyPr>
          <a:lstStyle/>
          <a:p>
            <a:pPr marL="0" indent="0">
              <a:lnSpc>
                <a:spcPct val="100000"/>
              </a:lnSpc>
              <a:buNone/>
            </a:pPr>
            <a:r>
              <a:rPr lang="en-US" sz="2800" b="1" dirty="0"/>
              <a:t>  CAUTI – 6 cases reviewed</a:t>
            </a:r>
          </a:p>
          <a:p>
            <a:pPr marL="457200">
              <a:lnSpc>
                <a:spcPct val="100000"/>
              </a:lnSpc>
              <a:spcBef>
                <a:spcPts val="600"/>
              </a:spcBef>
            </a:pPr>
            <a:r>
              <a:rPr lang="en-US" sz="2000" dirty="0"/>
              <a:t>Average catheter dwell time is 6 days; all were left in for intake and output (I&amp;O) and retained when transferred to floor</a:t>
            </a:r>
          </a:p>
          <a:p>
            <a:pPr marL="457200">
              <a:lnSpc>
                <a:spcPct val="100000"/>
              </a:lnSpc>
              <a:spcBef>
                <a:spcPts val="600"/>
              </a:spcBef>
            </a:pPr>
            <a:r>
              <a:rPr lang="en-US" sz="2000" dirty="0"/>
              <a:t>Median time from insertion to infection is 5 days</a:t>
            </a:r>
          </a:p>
          <a:p>
            <a:pPr marL="457200">
              <a:lnSpc>
                <a:spcPct val="100000"/>
              </a:lnSpc>
              <a:spcBef>
                <a:spcPts val="600"/>
              </a:spcBef>
            </a:pPr>
            <a:r>
              <a:rPr lang="en-US" sz="2000" dirty="0"/>
              <a:t>All 6 catheters were placed in the ED, prior to ICU admission; insertion criteria not documented</a:t>
            </a:r>
          </a:p>
          <a:p>
            <a:pPr marL="457200">
              <a:lnSpc>
                <a:spcPct val="100000"/>
              </a:lnSpc>
              <a:spcBef>
                <a:spcPts val="600"/>
              </a:spcBef>
            </a:pPr>
            <a:r>
              <a:rPr lang="en-US" sz="2000" dirty="0"/>
              <a:t>Daily review for necessity is documented; all were kept in for I&amp;O but documentation did not support </a:t>
            </a:r>
          </a:p>
          <a:p>
            <a:pPr marL="457200">
              <a:lnSpc>
                <a:spcPct val="100000"/>
              </a:lnSpc>
              <a:spcBef>
                <a:spcPts val="600"/>
              </a:spcBef>
            </a:pPr>
            <a:r>
              <a:rPr lang="en-US" sz="2000" dirty="0"/>
              <a:t>All 6 cases had fever; 2 cases had symptoms of UTI other than fever; all cultures obtained as part of pan-culture order after patient spiked fever</a:t>
            </a:r>
          </a:p>
          <a:p>
            <a:pPr marL="205740" indent="0">
              <a:lnSpc>
                <a:spcPct val="100000"/>
              </a:lnSpc>
              <a:spcBef>
                <a:spcPts val="0"/>
              </a:spcBef>
              <a:buNone/>
            </a:pPr>
            <a:endParaRPr lang="en-US" sz="2000" dirty="0"/>
          </a:p>
        </p:txBody>
      </p:sp>
      <p:sp>
        <p:nvSpPr>
          <p:cNvPr id="10"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9"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79410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26" y="-15282"/>
            <a:ext cx="9789511" cy="1001871"/>
          </a:xfrm>
        </p:spPr>
        <p:txBody>
          <a:bodyPr>
            <a:normAutofit/>
          </a:bodyPr>
          <a:lstStyle/>
          <a:p>
            <a:pPr algn="ctr"/>
            <a:r>
              <a:rPr lang="en-US" sz="4000" b="1" dirty="0"/>
              <a:t>Decision-Making Process: Where Do We Focus?</a:t>
            </a:r>
            <a:endParaRPr lang="en-US" sz="4000" b="1" baseline="30000" dirty="0"/>
          </a:p>
        </p:txBody>
      </p:sp>
      <p:sp>
        <p:nvSpPr>
          <p:cNvPr id="14" name="Content Placeholder 2"/>
          <p:cNvSpPr>
            <a:spLocks noGrp="1"/>
          </p:cNvSpPr>
          <p:nvPr>
            <p:ph idx="1"/>
            <p:custDataLst>
              <p:tags r:id="rId1"/>
            </p:custDataLst>
          </p:nvPr>
        </p:nvSpPr>
        <p:spPr>
          <a:xfrm>
            <a:off x="628650" y="1516094"/>
            <a:ext cx="8813930" cy="5794572"/>
          </a:xfrm>
        </p:spPr>
        <p:txBody>
          <a:bodyPr>
            <a:normAutofit/>
          </a:bodyPr>
          <a:lstStyle/>
          <a:p>
            <a:r>
              <a:rPr lang="en-US" sz="2800" dirty="0"/>
              <a:t>Consider impact of each type of infection</a:t>
            </a:r>
          </a:p>
          <a:p>
            <a:pPr lvl="1">
              <a:buFont typeface="Courier New" panose="02070309020205020404" pitchFamily="49" charset="0"/>
              <a:buChar char="o"/>
            </a:pPr>
            <a:r>
              <a:rPr lang="en-US" sz="2400" dirty="0"/>
              <a:t>Relevance: the extent to which addressing this harm would impact patients’ mortality and morbidity and prevent suffering</a:t>
            </a:r>
          </a:p>
          <a:p>
            <a:pPr lvl="1">
              <a:buFont typeface="Courier New" panose="02070309020205020404" pitchFamily="49" charset="0"/>
              <a:buChar char="o"/>
            </a:pPr>
            <a:r>
              <a:rPr lang="en-US" sz="2400" dirty="0"/>
              <a:t>Incidence (how many infections do we see?)</a:t>
            </a:r>
          </a:p>
          <a:p>
            <a:pPr lvl="1">
              <a:buFont typeface="Courier New" panose="02070309020205020404" pitchFamily="49" charset="0"/>
              <a:buChar char="o"/>
            </a:pPr>
            <a:r>
              <a:rPr lang="en-US" sz="2400" dirty="0"/>
              <a:t>Cost</a:t>
            </a:r>
          </a:p>
          <a:p>
            <a:pPr lvl="1">
              <a:buFont typeface="Courier New" panose="02070309020205020404" pitchFamily="49" charset="0"/>
              <a:buChar char="o"/>
            </a:pPr>
            <a:r>
              <a:rPr lang="en-US" sz="2400" dirty="0"/>
              <a:t>Public perception (public reporting)</a:t>
            </a:r>
          </a:p>
          <a:p>
            <a:pPr lvl="1">
              <a:buFont typeface="Courier New" panose="02070309020205020404" pitchFamily="49" charset="0"/>
              <a:buChar char="o"/>
            </a:pPr>
            <a:r>
              <a:rPr lang="en-US" sz="2400" dirty="0"/>
              <a:t>Reimbursement (value-based purchasing)</a:t>
            </a:r>
          </a:p>
          <a:p>
            <a:pPr marL="502920" lvl="1" indent="0">
              <a:buNone/>
            </a:pPr>
            <a:endParaRPr lang="en-US" sz="2400" dirty="0"/>
          </a:p>
          <a:p>
            <a:r>
              <a:rPr lang="en-US" sz="2800" dirty="0"/>
              <a:t>List gaps in CLABSI and CAUTI prevention from all data sources</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45949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32369"/>
            <a:ext cx="8675370" cy="942183"/>
          </a:xfrm>
        </p:spPr>
        <p:txBody>
          <a:bodyPr>
            <a:normAutofit/>
          </a:bodyPr>
          <a:lstStyle/>
          <a:p>
            <a:pPr algn="ctr"/>
            <a:r>
              <a:rPr lang="en-US" sz="4000" b="1" dirty="0"/>
              <a:t>NCH’s Focus Area: CLABSI</a:t>
            </a:r>
            <a:endParaRPr lang="en-US" sz="4000" b="1" baseline="30000" dirty="0"/>
          </a:p>
        </p:txBody>
      </p:sp>
      <p:sp>
        <p:nvSpPr>
          <p:cNvPr id="9" name="Content Placeholder 2"/>
          <p:cNvSpPr>
            <a:spLocks noGrp="1"/>
          </p:cNvSpPr>
          <p:nvPr>
            <p:ph idx="1"/>
            <p:custDataLst>
              <p:tags r:id="rId1"/>
            </p:custDataLst>
          </p:nvPr>
        </p:nvSpPr>
        <p:spPr>
          <a:xfrm>
            <a:off x="628649" y="1525711"/>
            <a:ext cx="8738235" cy="5384331"/>
          </a:xfrm>
        </p:spPr>
        <p:txBody>
          <a:bodyPr vert="horz" lIns="91440" tIns="45720" rIns="91440" bIns="45720" rtlCol="0" anchor="t">
            <a:normAutofit/>
          </a:bodyPr>
          <a:lstStyle/>
          <a:p>
            <a:pPr marL="457200"/>
            <a:r>
              <a:rPr lang="en-US" sz="2800" dirty="0"/>
              <a:t>Higher SIR and SUR</a:t>
            </a:r>
          </a:p>
          <a:p>
            <a:pPr marL="457200"/>
            <a:r>
              <a:rPr lang="en-US" sz="2800" dirty="0"/>
              <a:t>Several gaps also applicable to CAUTI prevention (daily reviews for necessity, tracking of device dwell times)</a:t>
            </a:r>
          </a:p>
          <a:p>
            <a:pPr marL="457200"/>
            <a:r>
              <a:rPr lang="en-US" sz="2800" dirty="0"/>
              <a:t>Adding emergency department representation to CUSP team to build relationships for future work on CAUTI</a:t>
            </a:r>
            <a:endParaRPr lang="en-US" sz="2800" dirty="0">
              <a:cs typeface="Calibri"/>
            </a:endParaRP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368975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33" y="38475"/>
            <a:ext cx="8675370" cy="899986"/>
          </a:xfrm>
        </p:spPr>
        <p:txBody>
          <a:bodyPr>
            <a:normAutofit/>
          </a:bodyPr>
          <a:lstStyle/>
          <a:p>
            <a:pPr algn="ctr"/>
            <a:r>
              <a:rPr lang="en-US" sz="4000" b="1" dirty="0"/>
              <a:t>Aim Statements and SMART Terms</a:t>
            </a:r>
            <a:r>
              <a:rPr lang="en-US" sz="4000" b="1" baseline="30000" dirty="0"/>
              <a:t>1</a:t>
            </a:r>
          </a:p>
        </p:txBody>
      </p:sp>
      <p:sp>
        <p:nvSpPr>
          <p:cNvPr id="8" name="Trapezoid 7" descr="What are we trying to accomplish?"/>
          <p:cNvSpPr/>
          <p:nvPr>
            <p:custDataLst>
              <p:tags r:id="rId1"/>
            </p:custDataLst>
          </p:nvPr>
        </p:nvSpPr>
        <p:spPr bwMode="auto">
          <a:xfrm>
            <a:off x="1577537" y="1278668"/>
            <a:ext cx="7005694" cy="1479387"/>
          </a:xfrm>
          <a:prstGeom prst="trapezoid">
            <a:avLst>
              <a:gd name="adj" fmla="val 54850"/>
            </a:avLst>
          </a:prstGeom>
          <a:solidFill>
            <a:schemeClr val="bg1">
              <a:lumMod val="75000"/>
            </a:schemeClr>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7500" tIns="35100" rIns="67500" bIns="35100" anchor="ctr"/>
          <a:lstStyle/>
          <a:p>
            <a:pPr algn="ctr" eaLnBrk="0" hangingPunct="0">
              <a:defRPr/>
            </a:pPr>
            <a:r>
              <a:rPr lang="en-GB" sz="2800" b="1" dirty="0">
                <a:ln w="3175">
                  <a:noFill/>
                </a:ln>
                <a:latin typeface="Frutiga"/>
                <a:cs typeface="Arial" pitchFamily="34" charset="0"/>
              </a:rPr>
              <a:t>What are we trying to accomplish?</a:t>
            </a:r>
          </a:p>
        </p:txBody>
      </p:sp>
      <p:sp>
        <p:nvSpPr>
          <p:cNvPr id="9" name="Rectangle 8"/>
          <p:cNvSpPr/>
          <p:nvPr>
            <p:custDataLst>
              <p:tags r:id="rId2"/>
            </p:custDataLst>
          </p:nvPr>
        </p:nvSpPr>
        <p:spPr>
          <a:xfrm>
            <a:off x="1505471" y="3083578"/>
            <a:ext cx="7149827" cy="3416320"/>
          </a:xfrm>
          <a:prstGeom prst="rect">
            <a:avLst/>
          </a:prstGeom>
        </p:spPr>
        <p:txBody>
          <a:bodyPr wrap="square">
            <a:spAutoFit/>
          </a:bodyPr>
          <a:lstStyle/>
          <a:p>
            <a:r>
              <a:rPr lang="en-GB" sz="3600" dirty="0">
                <a:solidFill>
                  <a:prstClr val="black"/>
                </a:solidFill>
              </a:rPr>
              <a:t>The aim should be SMART:</a:t>
            </a:r>
          </a:p>
          <a:p>
            <a:pPr marL="800100" lvl="1" indent="-342900">
              <a:buFont typeface="Arial" panose="020B0604020202020204" pitchFamily="34" charset="0"/>
              <a:buChar char="•"/>
            </a:pPr>
            <a:r>
              <a:rPr lang="en-GB" sz="3600" b="1" dirty="0">
                <a:solidFill>
                  <a:prstClr val="black"/>
                </a:solidFill>
              </a:rPr>
              <a:t>S</a:t>
            </a:r>
            <a:r>
              <a:rPr lang="en-GB" sz="3600" dirty="0">
                <a:solidFill>
                  <a:prstClr val="black"/>
                </a:solidFill>
              </a:rPr>
              <a:t>pecific </a:t>
            </a:r>
          </a:p>
          <a:p>
            <a:pPr marL="800100" lvl="1" indent="-342900">
              <a:buFont typeface="Arial" panose="020B0604020202020204" pitchFamily="34" charset="0"/>
              <a:buChar char="•"/>
            </a:pPr>
            <a:r>
              <a:rPr lang="en-GB" sz="3600" b="1" dirty="0">
                <a:solidFill>
                  <a:prstClr val="black"/>
                </a:solidFill>
              </a:rPr>
              <a:t>M</a:t>
            </a:r>
            <a:r>
              <a:rPr lang="en-GB" sz="3600" dirty="0">
                <a:solidFill>
                  <a:prstClr val="black"/>
                </a:solidFill>
              </a:rPr>
              <a:t>easurable</a:t>
            </a:r>
          </a:p>
          <a:p>
            <a:pPr marL="800100" lvl="1" indent="-342900">
              <a:buFont typeface="Arial" panose="020B0604020202020204" pitchFamily="34" charset="0"/>
              <a:buChar char="•"/>
            </a:pPr>
            <a:r>
              <a:rPr lang="en-GB" sz="3600" b="1" dirty="0">
                <a:solidFill>
                  <a:prstClr val="black"/>
                </a:solidFill>
              </a:rPr>
              <a:t>A</a:t>
            </a:r>
            <a:r>
              <a:rPr lang="en-GB" sz="3600" dirty="0">
                <a:solidFill>
                  <a:prstClr val="black"/>
                </a:solidFill>
              </a:rPr>
              <a:t>chievable</a:t>
            </a:r>
          </a:p>
          <a:p>
            <a:pPr marL="800100" lvl="1" indent="-342900">
              <a:buFont typeface="Arial" panose="020B0604020202020204" pitchFamily="34" charset="0"/>
              <a:buChar char="•"/>
            </a:pPr>
            <a:r>
              <a:rPr lang="en-GB" sz="3600" b="1" dirty="0">
                <a:solidFill>
                  <a:prstClr val="black"/>
                </a:solidFill>
              </a:rPr>
              <a:t>R</a:t>
            </a:r>
            <a:r>
              <a:rPr lang="en-GB" sz="3600" dirty="0">
                <a:solidFill>
                  <a:prstClr val="black"/>
                </a:solidFill>
              </a:rPr>
              <a:t>elevant</a:t>
            </a:r>
          </a:p>
          <a:p>
            <a:pPr marL="800100" lvl="1" indent="-342900">
              <a:buFont typeface="Arial" panose="020B0604020202020204" pitchFamily="34" charset="0"/>
              <a:buChar char="•"/>
            </a:pPr>
            <a:r>
              <a:rPr lang="en-GB" sz="3600" b="1" dirty="0">
                <a:solidFill>
                  <a:prstClr val="black"/>
                </a:solidFill>
              </a:rPr>
              <a:t>T</a:t>
            </a:r>
            <a:r>
              <a:rPr lang="en-GB" sz="3600" dirty="0">
                <a:solidFill>
                  <a:prstClr val="black"/>
                </a:solidFill>
              </a:rPr>
              <a:t>imebound (by when)</a:t>
            </a:r>
            <a:endParaRPr lang="en-GB" sz="3200" dirty="0">
              <a:solidFill>
                <a:prstClr val="black"/>
              </a:solidFill>
            </a:endParaRP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241920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212" y="86609"/>
            <a:ext cx="8675370" cy="803725"/>
          </a:xfrm>
        </p:spPr>
        <p:txBody>
          <a:bodyPr>
            <a:normAutofit/>
          </a:bodyPr>
          <a:lstStyle/>
          <a:p>
            <a:pPr algn="ctr"/>
            <a:r>
              <a:rPr lang="en-US" sz="4000" b="1" dirty="0"/>
              <a:t>NCH Med/</a:t>
            </a:r>
            <a:r>
              <a:rPr lang="en-US" sz="4000" b="1" dirty="0" err="1"/>
              <a:t>Surg</a:t>
            </a:r>
            <a:r>
              <a:rPr lang="en-US" sz="4000" b="1" dirty="0"/>
              <a:t> ICU Action Plan</a:t>
            </a:r>
            <a:endParaRPr lang="en-US" sz="4000" b="1" baseline="30000" dirty="0"/>
          </a:p>
        </p:txBody>
      </p:sp>
      <p:sp>
        <p:nvSpPr>
          <p:cNvPr id="7" name="Content Placeholder 2"/>
          <p:cNvSpPr txBox="1">
            <a:spLocks/>
          </p:cNvSpPr>
          <p:nvPr>
            <p:custDataLst>
              <p:tags r:id="rId1"/>
            </p:custDataLst>
          </p:nvPr>
        </p:nvSpPr>
        <p:spPr>
          <a:xfrm>
            <a:off x="424113" y="1370238"/>
            <a:ext cx="9104898" cy="5620110"/>
          </a:xfrm>
          <a:prstGeom prst="rect">
            <a:avLst/>
          </a:prstGeom>
          <a:ln>
            <a:solidFill>
              <a:schemeClr val="tx2"/>
            </a:solidFill>
          </a:ln>
          <a:effectLst>
            <a:glow rad="63500">
              <a:schemeClr val="accent3">
                <a:satMod val="175000"/>
                <a:alpha val="40000"/>
              </a:schemeClr>
            </a:glow>
          </a:effectLst>
        </p:spPr>
        <p:txBody>
          <a:bodyPr vert="horz" lIns="91440" tIns="45720" rIns="91440" bIns="45720" rtlCol="0" anchor="t">
            <a:normAutofit fontScale="77500" lnSpcReduction="20000"/>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720090" indent="-514350">
              <a:buFont typeface="+mj-lt"/>
              <a:buAutoNum type="arabicPeriod"/>
            </a:pPr>
            <a:r>
              <a:rPr lang="en-US" sz="2800" dirty="0"/>
              <a:t>Identified Gap (describe) Example:</a:t>
            </a:r>
          </a:p>
          <a:p>
            <a:pPr marL="708660" lvl="1" indent="0">
              <a:buNone/>
            </a:pPr>
            <a:r>
              <a:rPr lang="en-US" sz="2400" dirty="0">
                <a:solidFill>
                  <a:srgbClr val="0070C0"/>
                </a:solidFill>
                <a:cs typeface="Calibri"/>
              </a:rPr>
              <a:t>Elevated CLABSI SIR – 1.28; SUR 1.17</a:t>
            </a:r>
            <a:endParaRPr lang="en-US" sz="2360" dirty="0">
              <a:solidFill>
                <a:srgbClr val="0070C0"/>
              </a:solidFill>
            </a:endParaRPr>
          </a:p>
          <a:p>
            <a:pPr marL="720090" indent="-514350">
              <a:buAutoNum type="arabicPeriod"/>
            </a:pPr>
            <a:r>
              <a:rPr lang="en-US" sz="2800" dirty="0"/>
              <a:t>How did you identify the gap you have chosen to address? </a:t>
            </a:r>
            <a:r>
              <a:rPr lang="en-US" sz="2800" i="1" dirty="0"/>
              <a:t>Select all that apply. </a:t>
            </a:r>
          </a:p>
          <a:p>
            <a:pPr marL="1051560" lvl="1" indent="-342900">
              <a:buFont typeface="Calibri" panose="020F0502020204030204" pitchFamily="34" charset="0"/>
              <a:buChar char="X"/>
            </a:pPr>
            <a:r>
              <a:rPr lang="en-US" sz="2360" dirty="0">
                <a:solidFill>
                  <a:srgbClr val="0070C0"/>
                </a:solidFill>
              </a:rPr>
              <a:t>Unit Data</a:t>
            </a:r>
          </a:p>
          <a:p>
            <a:pPr marL="1051560" lvl="1" indent="-342900">
              <a:buFont typeface="Calibri" panose="020F0502020204030204" pitchFamily="34" charset="0"/>
              <a:buChar char="X"/>
            </a:pPr>
            <a:r>
              <a:rPr lang="en-US" sz="2360" dirty="0">
                <a:solidFill>
                  <a:srgbClr val="0070C0"/>
                </a:solidFill>
              </a:rPr>
              <a:t>ICU Assessment </a:t>
            </a:r>
          </a:p>
          <a:p>
            <a:pPr marL="1051560" lvl="1" indent="-342900">
              <a:buFont typeface="Calibri" panose="020F0502020204030204" pitchFamily="34" charset="0"/>
              <a:buChar char="X"/>
            </a:pPr>
            <a:r>
              <a:rPr lang="en-US" sz="2360" dirty="0">
                <a:solidFill>
                  <a:srgbClr val="0070C0"/>
                </a:solidFill>
              </a:rPr>
              <a:t>Hospital Survey on Patient Safety Culture (HSOPS)</a:t>
            </a:r>
          </a:p>
          <a:p>
            <a:pPr marL="1051560" lvl="1" indent="-342900">
              <a:buFont typeface="Wingdings" panose="05000000000000000000" pitchFamily="2" charset="2"/>
              <a:buChar char="q"/>
            </a:pPr>
            <a:r>
              <a:rPr lang="en-US" sz="2360" dirty="0"/>
              <a:t>Safety Attitudes Questionnaire (SAQ)</a:t>
            </a:r>
          </a:p>
          <a:p>
            <a:pPr marL="1051560" lvl="1" indent="-342900">
              <a:buFont typeface="Wingdings" panose="05000000000000000000" pitchFamily="2" charset="2"/>
              <a:buChar char="q"/>
            </a:pPr>
            <a:r>
              <a:rPr lang="en-US" sz="2360" dirty="0"/>
              <a:t>Manchester Patient Safety Assessment Framework (</a:t>
            </a:r>
            <a:r>
              <a:rPr lang="en-US" sz="2360" dirty="0" err="1"/>
              <a:t>MaPSaF</a:t>
            </a:r>
            <a:r>
              <a:rPr lang="en-US" sz="2360" dirty="0"/>
              <a:t>)</a:t>
            </a:r>
          </a:p>
          <a:p>
            <a:pPr marL="1051560" lvl="1" indent="-342900">
              <a:buFont typeface="Calibri" panose="020F0502020204030204" pitchFamily="34" charset="0"/>
              <a:buChar char="X"/>
            </a:pPr>
            <a:r>
              <a:rPr lang="en-US" sz="2360" dirty="0">
                <a:solidFill>
                  <a:srgbClr val="0070C0"/>
                </a:solidFill>
              </a:rPr>
              <a:t>Other – Please specify source: Process audit data, defect analyses, patient stories, comparison of unit practices to best practice guidelines</a:t>
            </a:r>
            <a:endParaRPr lang="en-US" sz="2800" i="1" dirty="0">
              <a:solidFill>
                <a:srgbClr val="0070C0"/>
              </a:solidFill>
            </a:endParaRPr>
          </a:p>
          <a:p>
            <a:pPr marL="720090" indent="-514350">
              <a:buFont typeface="Arial" panose="020B0604020202020204" pitchFamily="34" charset="0"/>
              <a:buAutoNum type="arabicPeriod"/>
            </a:pPr>
            <a:r>
              <a:rPr lang="en-US" sz="2800" dirty="0"/>
              <a:t>Reason for Choosing this Gap (For example, is the gap the most obvious barrier? Is this gap something that is likely to overcome at this time? Is the gap something the unit has overcome before? Be specific):</a:t>
            </a:r>
          </a:p>
          <a:p>
            <a:pPr marL="708660" lvl="1" indent="0">
              <a:buNone/>
            </a:pPr>
            <a:r>
              <a:rPr lang="en-US" sz="2360" dirty="0">
                <a:solidFill>
                  <a:srgbClr val="0070C0"/>
                </a:solidFill>
              </a:rPr>
              <a:t>CLABSI SIR higher than CAUTI SIR, CLABSI has a higher morbidity/mortality than CAUTI, several opportunities for tests of change exist to disrupt the life cycle of the central line device (I.e., indications, alternative position, maintenance, daily review for necessity), work with another unit. </a:t>
            </a:r>
          </a:p>
          <a:p>
            <a:pPr marL="708660" lvl="1" indent="0">
              <a:buNone/>
            </a:pPr>
            <a:endParaRPr lang="en-US" sz="2360" dirty="0"/>
          </a:p>
          <a:p>
            <a:pPr marL="720090" indent="-514350">
              <a:buFont typeface="Arial" panose="020B0604020202020204" pitchFamily="34" charset="0"/>
              <a:buAutoNum type="arabicPeriod"/>
            </a:pPr>
            <a:r>
              <a:rPr lang="en-US" sz="2800" dirty="0"/>
              <a:t>Desired Aim (Aim Statement, be specific, measureable, time-bound):</a:t>
            </a:r>
          </a:p>
          <a:p>
            <a:pPr marL="708660" lvl="1" indent="0">
              <a:buNone/>
            </a:pPr>
            <a:r>
              <a:rPr lang="en-US" sz="2360" dirty="0">
                <a:solidFill>
                  <a:srgbClr val="0070C0"/>
                </a:solidFill>
              </a:rPr>
              <a:t>Reduce CLABSI SIR to at least 0.75 in the NCH Medical/Surgical ICU by December 31. </a:t>
            </a:r>
          </a:p>
          <a:p>
            <a:pPr marL="708660" lvl="1" indent="0">
              <a:buNone/>
            </a:pPr>
            <a:endParaRPr lang="en-US" sz="2800" dirty="0"/>
          </a:p>
          <a:p>
            <a:pPr marL="205740" indent="0">
              <a:buNone/>
            </a:pPr>
            <a:endParaRPr lang="en-US" sz="2800" dirty="0"/>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245004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137079"/>
            <a:ext cx="8675370" cy="729190"/>
          </a:xfrm>
        </p:spPr>
        <p:txBody>
          <a:bodyPr>
            <a:normAutofit/>
          </a:bodyPr>
          <a:lstStyle/>
          <a:p>
            <a:pPr algn="ctr"/>
            <a:r>
              <a:rPr lang="en-US" sz="4000" b="1" dirty="0"/>
              <a:t>Plan-Do-Study-Act (PDSA)</a:t>
            </a:r>
            <a:r>
              <a:rPr lang="en-US" sz="4000" b="1" baseline="30000" dirty="0"/>
              <a:t>2</a:t>
            </a:r>
          </a:p>
        </p:txBody>
      </p:sp>
      <p:graphicFrame>
        <p:nvGraphicFramePr>
          <p:cNvPr id="17" name="Diagram 16" descr="continuous Plan, Do, Study, Act cycle"/>
          <p:cNvGraphicFramePr/>
          <p:nvPr>
            <p:custDataLst>
              <p:tags r:id="rId1"/>
            </p:custDataLst>
            <p:extLst>
              <p:ext uri="{D42A27DB-BD31-4B8C-83A1-F6EECF244321}">
                <p14:modId xmlns:p14="http://schemas.microsoft.com/office/powerpoint/2010/main" val="3345139526"/>
              </p:ext>
            </p:extLst>
          </p:nvPr>
        </p:nvGraphicFramePr>
        <p:xfrm>
          <a:off x="-348931" y="1980916"/>
          <a:ext cx="6983740" cy="4363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p:cNvSpPr txBox="1"/>
          <p:nvPr>
            <p:custDataLst>
              <p:tags r:id="rId2"/>
            </p:custDataLst>
          </p:nvPr>
        </p:nvSpPr>
        <p:spPr>
          <a:xfrm>
            <a:off x="6018140" y="2300431"/>
            <a:ext cx="3956083" cy="3785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What are we trying to accomplish?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How will we know that a change is an improvement?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What change can we make that will result in improvement?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188766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113013"/>
            <a:ext cx="8675370" cy="777316"/>
          </a:xfrm>
        </p:spPr>
        <p:txBody>
          <a:bodyPr>
            <a:normAutofit/>
          </a:bodyPr>
          <a:lstStyle/>
          <a:p>
            <a:pPr algn="ctr"/>
            <a:r>
              <a:rPr lang="en-US" sz="4000" b="1" dirty="0"/>
              <a:t>Brainstorming – Getting Started</a:t>
            </a:r>
          </a:p>
        </p:txBody>
      </p:sp>
      <p:sp>
        <p:nvSpPr>
          <p:cNvPr id="7" name="Content Placeholder 2"/>
          <p:cNvSpPr>
            <a:spLocks noGrp="1"/>
          </p:cNvSpPr>
          <p:nvPr>
            <p:ph idx="1"/>
            <p:custDataLst>
              <p:tags r:id="rId1"/>
            </p:custDataLst>
          </p:nvPr>
        </p:nvSpPr>
        <p:spPr>
          <a:xfrm>
            <a:off x="727890" y="1891463"/>
            <a:ext cx="8560855" cy="5350510"/>
          </a:xfrm>
        </p:spPr>
        <p:txBody>
          <a:bodyPr>
            <a:normAutofit/>
          </a:bodyPr>
          <a:lstStyle/>
          <a:p>
            <a:pPr marL="514350" indent="-514350">
              <a:buFont typeface="+mj-lt"/>
              <a:buAutoNum type="arabicPeriod"/>
            </a:pPr>
            <a:r>
              <a:rPr lang="en-US" altLang="en-US" sz="2800" dirty="0">
                <a:ea typeface="Geneva" charset="-128"/>
              </a:rPr>
              <a:t>Share great service experiences</a:t>
            </a:r>
          </a:p>
          <a:p>
            <a:pPr marL="514350" indent="-514350">
              <a:buFont typeface="+mj-lt"/>
              <a:buAutoNum type="arabicPeriod"/>
            </a:pPr>
            <a:r>
              <a:rPr lang="en-US" altLang="en-US" sz="2800" dirty="0">
                <a:ea typeface="Geneva" charset="-128"/>
              </a:rPr>
              <a:t>Identify what’s stopping your unit from delivering safer care</a:t>
            </a:r>
          </a:p>
          <a:p>
            <a:pPr marL="514350" indent="-514350">
              <a:buFont typeface="+mj-lt"/>
              <a:buAutoNum type="arabicPeriod"/>
            </a:pPr>
            <a:r>
              <a:rPr lang="en-US" altLang="en-US" sz="2800" dirty="0">
                <a:ea typeface="Geneva" charset="-128"/>
              </a:rPr>
              <a:t>Brainstorm list of questions to ask from gaps identified in your data</a:t>
            </a:r>
          </a:p>
          <a:p>
            <a:pPr lvl="1"/>
            <a:r>
              <a:rPr lang="en-US" sz="2400" i="1" dirty="0"/>
              <a:t>How might we . . . </a:t>
            </a:r>
            <a:r>
              <a:rPr lang="en-US" sz="2400" dirty="0"/>
              <a:t>ensure that a daily line review for necessity is completed and documented by ICU staff?</a:t>
            </a:r>
          </a:p>
          <a:p>
            <a:pPr lvl="1"/>
            <a:r>
              <a:rPr lang="en-US" sz="2400" i="1" dirty="0"/>
              <a:t>How might we . . . </a:t>
            </a:r>
            <a:r>
              <a:rPr lang="en-US" sz="2400" dirty="0"/>
              <a:t>ensure senior leadership buy-in to this program?</a:t>
            </a:r>
          </a:p>
          <a:p>
            <a:pPr lvl="1"/>
            <a:r>
              <a:rPr lang="en-US" sz="2400" i="1" dirty="0"/>
              <a:t>How might we . . . </a:t>
            </a:r>
            <a:r>
              <a:rPr lang="en-US" sz="2400" dirty="0"/>
              <a:t>address central line maintenance issues?</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409394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4" y="48131"/>
            <a:ext cx="9697453" cy="881399"/>
          </a:xfrm>
        </p:spPr>
        <p:txBody>
          <a:bodyPr>
            <a:normAutofit/>
          </a:bodyPr>
          <a:lstStyle/>
          <a:p>
            <a:pPr algn="ctr"/>
            <a:r>
              <a:rPr lang="en-US" sz="3600" b="1" dirty="0"/>
              <a:t>Brainstorming Results: CLABSI Reduction Priorities</a:t>
            </a:r>
            <a:r>
              <a:rPr lang="en-US" sz="3600" b="1" baseline="30000" dirty="0"/>
              <a:t>3</a:t>
            </a:r>
            <a:endParaRPr lang="en-US" sz="3600" b="1" dirty="0"/>
          </a:p>
        </p:txBody>
      </p:sp>
      <p:sp>
        <p:nvSpPr>
          <p:cNvPr id="8" name="Content Placeholder 9"/>
          <p:cNvSpPr txBox="1">
            <a:spLocks/>
          </p:cNvSpPr>
          <p:nvPr/>
        </p:nvSpPr>
        <p:spPr>
          <a:xfrm>
            <a:off x="832484" y="1432969"/>
            <a:ext cx="8351668" cy="5052251"/>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dirty="0"/>
              <a:t>Don’t insert central lines if not indicated.</a:t>
            </a:r>
          </a:p>
          <a:p>
            <a:r>
              <a:rPr lang="en-US" sz="2800" dirty="0"/>
              <a:t>Remove central lines as soon as no longer needed.</a:t>
            </a:r>
          </a:p>
          <a:p>
            <a:r>
              <a:rPr lang="en-US" sz="2800" dirty="0"/>
              <a:t>Ensure dressing changes and line maintenance are performed per evidence-based best practices.</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18</a:t>
            </a:fld>
            <a:endParaRPr lang="en-US" dirty="0">
              <a:solidFill>
                <a:schemeClr val="tx1"/>
              </a:solidFill>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411" y="3786537"/>
            <a:ext cx="4531814" cy="3021210"/>
          </a:xfrm>
          <a:prstGeom prst="rect">
            <a:avLst/>
          </a:prstGeom>
        </p:spPr>
      </p:pic>
    </p:spTree>
    <p:extLst>
      <p:ext uri="{BB962C8B-B14F-4D97-AF65-F5344CB8AC3E}">
        <p14:creationId xmlns:p14="http://schemas.microsoft.com/office/powerpoint/2010/main" val="293766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6828"/>
            <a:ext cx="10058400" cy="698887"/>
          </a:xfrm>
        </p:spPr>
        <p:txBody>
          <a:bodyPr>
            <a:normAutofit/>
          </a:bodyPr>
          <a:lstStyle/>
          <a:p>
            <a:pPr algn="ctr"/>
            <a:r>
              <a:rPr lang="en-US" sz="4000" b="1" dirty="0"/>
              <a:t>CLABSI Considerations: Prevention Strategies</a:t>
            </a:r>
            <a:r>
              <a:rPr lang="en-US" sz="4000" b="1" baseline="30000" dirty="0"/>
              <a:t>4,5</a:t>
            </a:r>
          </a:p>
        </p:txBody>
      </p:sp>
      <p:pic>
        <p:nvPicPr>
          <p:cNvPr id="7" name="Picture 6" descr="Central Venous Catheter&#10;Step 0 - Avoid Catheter Placement&#10;Step 1 - Ensure Aseptic Placement&#10;Step 2 - Maintain awareness and proper care of catheters in place&#10;Step 3 - Prompt removal of unnecessary cathet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358" y="1558919"/>
            <a:ext cx="6471920" cy="4412673"/>
          </a:xfrm>
          <a:prstGeom prst="rect">
            <a:avLst/>
          </a:prstGeom>
        </p:spPr>
      </p:pic>
      <p:sp>
        <p:nvSpPr>
          <p:cNvPr id="9" name="Rectangle 8"/>
          <p:cNvSpPr/>
          <p:nvPr>
            <p:custDataLst>
              <p:tags r:id="rId1"/>
            </p:custDataLst>
          </p:nvPr>
        </p:nvSpPr>
        <p:spPr>
          <a:xfrm>
            <a:off x="990038" y="5971592"/>
            <a:ext cx="8036560" cy="830997"/>
          </a:xfrm>
          <a:prstGeom prst="rect">
            <a:avLst/>
          </a:prstGeom>
        </p:spPr>
        <p:txBody>
          <a:bodyPr wrap="square">
            <a:spAutoFit/>
          </a:bodyPr>
          <a:lstStyle/>
          <a:p>
            <a:pPr>
              <a:spcAft>
                <a:spcPts val="1200"/>
              </a:spcAft>
            </a:pPr>
            <a:r>
              <a:rPr lang="en-US" sz="1200" dirty="0" err="1">
                <a:solidFill>
                  <a:schemeClr val="bg2">
                    <a:lumMod val="50000"/>
                  </a:schemeClr>
                </a:solidFill>
                <a:latin typeface="Calibri" panose="020F0502020204030204" pitchFamily="34" charset="0"/>
                <a:ea typeface="Times New Roman" panose="02020603050405020304" pitchFamily="18" charset="0"/>
                <a:cs typeface="Times New Roman" panose="02020603050405020304" pitchFamily="18" charset="0"/>
              </a:rPr>
              <a:t>Meddings</a:t>
            </a:r>
            <a:r>
              <a:rPr lang="en-US" sz="1200" dirty="0">
                <a:solidFill>
                  <a:schemeClr val="bg2">
                    <a:lumMod val="50000"/>
                  </a:schemeClr>
                </a:solidFill>
                <a:latin typeface="Calibri" panose="020F0502020204030204" pitchFamily="34" charset="0"/>
                <a:ea typeface="Times New Roman" panose="02020603050405020304" pitchFamily="18" charset="0"/>
                <a:cs typeface="Times New Roman" panose="02020603050405020304" pitchFamily="18" charset="0"/>
              </a:rPr>
              <a:t> J, Saint S. Disrupting the life cycle of the urinary catheter. Clinical Infectious Diseases. 2011;52(11):1291-3. doi:10.1093/</a:t>
            </a:r>
            <a:r>
              <a:rPr lang="en-US" sz="1200" dirty="0" err="1">
                <a:solidFill>
                  <a:schemeClr val="bg2">
                    <a:lumMod val="50000"/>
                  </a:schemeClr>
                </a:solidFill>
                <a:latin typeface="Calibri" panose="020F0502020204030204" pitchFamily="34" charset="0"/>
                <a:ea typeface="Times New Roman" panose="02020603050405020304" pitchFamily="18" charset="0"/>
                <a:cs typeface="Times New Roman" panose="02020603050405020304" pitchFamily="18" charset="0"/>
              </a:rPr>
              <a:t>cid</a:t>
            </a:r>
            <a:r>
              <a:rPr lang="en-US" sz="1200" dirty="0">
                <a:solidFill>
                  <a:schemeClr val="bg2">
                    <a:lumMod val="50000"/>
                  </a:schemeClr>
                </a:solidFill>
                <a:latin typeface="Calibri" panose="020F0502020204030204" pitchFamily="34" charset="0"/>
                <a:ea typeface="Times New Roman" panose="02020603050405020304" pitchFamily="18" charset="0"/>
                <a:cs typeface="Times New Roman" panose="02020603050405020304" pitchFamily="18" charset="0"/>
              </a:rPr>
              <a:t>/cir195. Adapted and reproduced by permission of Oxford University Press on behalf of the Infectious Diseases Society of America. © The Author 2011. All rights reserved. For permissions, please email journals.permissions@oup.com. This figure is not included under the U.S. Government open access license policy of this website.</a:t>
            </a:r>
            <a:endParaRPr lang="en-US"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221464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ACFC-F2E4-9A45-A184-28B6F0EAAA5C}"/>
              </a:ext>
            </a:extLst>
          </p:cNvPr>
          <p:cNvSpPr>
            <a:spLocks noGrp="1"/>
          </p:cNvSpPr>
          <p:nvPr>
            <p:ph type="title"/>
          </p:nvPr>
        </p:nvSpPr>
        <p:spPr>
          <a:xfrm>
            <a:off x="691515" y="207071"/>
            <a:ext cx="8675370" cy="608874"/>
          </a:xfrm>
        </p:spPr>
        <p:txBody>
          <a:bodyPr>
            <a:normAutofit fontScale="90000"/>
          </a:bodyPr>
          <a:lstStyle/>
          <a:p>
            <a:pPr algn="ctr"/>
            <a:r>
              <a:rPr lang="en-US" sz="4000" b="1" dirty="0"/>
              <a:t>Objectives</a:t>
            </a:r>
          </a:p>
        </p:txBody>
      </p:sp>
      <p:sp>
        <p:nvSpPr>
          <p:cNvPr id="3" name="Content Placeholder 2">
            <a:extLst>
              <a:ext uri="{FF2B5EF4-FFF2-40B4-BE49-F238E27FC236}">
                <a16:creationId xmlns:a16="http://schemas.microsoft.com/office/drawing/2014/main" id="{E357761E-4F70-8941-BC46-22769487D7BE}"/>
              </a:ext>
            </a:extLst>
          </p:cNvPr>
          <p:cNvSpPr>
            <a:spLocks noGrp="1"/>
          </p:cNvSpPr>
          <p:nvPr>
            <p:ph idx="1"/>
          </p:nvPr>
        </p:nvSpPr>
        <p:spPr>
          <a:xfrm>
            <a:off x="670633" y="1479443"/>
            <a:ext cx="9033204" cy="4931516"/>
          </a:xfrm>
        </p:spPr>
        <p:txBody>
          <a:bodyPr/>
          <a:lstStyle/>
          <a:p>
            <a:pPr fontAlgn="base"/>
            <a:r>
              <a:rPr lang="en-US" sz="2800" dirty="0"/>
              <a:t>Describe methods to identify your intensive care unit’s (ICU) focus area of improvement using quality improvement strategies</a:t>
            </a:r>
          </a:p>
          <a:p>
            <a:pPr fontAlgn="base"/>
            <a:r>
              <a:rPr lang="en-US" sz="2800" dirty="0"/>
              <a:t>Recall the components of a strong aim statement for developing an action plan</a:t>
            </a:r>
          </a:p>
          <a:p>
            <a:pPr fontAlgn="base"/>
            <a:r>
              <a:rPr lang="en-US" sz="2800" dirty="0"/>
              <a:t>Summarize next steps to create your ICU’s first test of change using the Plan-Do-Study-Act (PDSA) cycle</a:t>
            </a:r>
          </a:p>
          <a:p>
            <a:pPr marL="0" indent="0">
              <a:buNone/>
            </a:pPr>
            <a:endParaRPr lang="en-US" dirty="0"/>
          </a:p>
        </p:txBody>
      </p:sp>
      <p:sp>
        <p:nvSpPr>
          <p:cNvPr id="8"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7"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1387689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149110"/>
            <a:ext cx="8675370" cy="681064"/>
          </a:xfrm>
        </p:spPr>
        <p:txBody>
          <a:bodyPr>
            <a:normAutofit/>
          </a:bodyPr>
          <a:lstStyle/>
          <a:p>
            <a:pPr algn="ctr"/>
            <a:r>
              <a:rPr lang="en-US" sz="4000" b="1" dirty="0"/>
              <a:t>Considerations</a:t>
            </a:r>
          </a:p>
        </p:txBody>
      </p:sp>
      <p:sp>
        <p:nvSpPr>
          <p:cNvPr id="7" name="Content Placeholder 2"/>
          <p:cNvSpPr>
            <a:spLocks noGrp="1"/>
          </p:cNvSpPr>
          <p:nvPr>
            <p:ph idx="1"/>
            <p:custDataLst>
              <p:tags r:id="rId1"/>
            </p:custDataLst>
          </p:nvPr>
        </p:nvSpPr>
        <p:spPr>
          <a:xfrm>
            <a:off x="730248" y="1463859"/>
            <a:ext cx="8754532" cy="5313409"/>
          </a:xfrm>
        </p:spPr>
        <p:txBody>
          <a:bodyPr>
            <a:normAutofit/>
          </a:bodyPr>
          <a:lstStyle/>
          <a:p>
            <a:r>
              <a:rPr lang="en-US" sz="2800" dirty="0"/>
              <a:t>Relevance: What changes for best practice are in our locus of control that would have the biggest impact as quickly as possible that we can start with?</a:t>
            </a:r>
          </a:p>
          <a:p>
            <a:r>
              <a:rPr lang="en-US" sz="2800" dirty="0"/>
              <a:t>What changes do we have the resources to make?</a:t>
            </a:r>
          </a:p>
          <a:p>
            <a:pPr lvl="1">
              <a:buFont typeface="Courier New" panose="02070309020205020404" pitchFamily="49" charset="0"/>
              <a:buChar char="o"/>
            </a:pPr>
            <a:r>
              <a:rPr lang="en-US" sz="2400" dirty="0"/>
              <a:t>Time management</a:t>
            </a:r>
          </a:p>
          <a:p>
            <a:pPr lvl="1">
              <a:buFont typeface="Courier New" panose="02070309020205020404" pitchFamily="49" charset="0"/>
              <a:buChar char="o"/>
            </a:pPr>
            <a:r>
              <a:rPr lang="en-US" sz="2400" dirty="0"/>
              <a:t>Education</a:t>
            </a:r>
          </a:p>
          <a:p>
            <a:pPr lvl="1">
              <a:buFont typeface="Courier New" panose="02070309020205020404" pitchFamily="49" charset="0"/>
              <a:buChar char="o"/>
            </a:pPr>
            <a:r>
              <a:rPr lang="en-US" sz="2400" dirty="0"/>
              <a:t>Monitoring/collecting and analyzing data</a:t>
            </a:r>
          </a:p>
          <a:p>
            <a:r>
              <a:rPr lang="en-US" sz="2800" dirty="0"/>
              <a:t>What do we have the will to do?</a:t>
            </a:r>
          </a:p>
          <a:p>
            <a:pPr lvl="1">
              <a:buFont typeface="Courier New" panose="02070309020205020404" pitchFamily="49" charset="0"/>
              <a:buChar char="o"/>
            </a:pPr>
            <a:r>
              <a:rPr lang="en-US" sz="2400" dirty="0"/>
              <a:t>Staff buy-in</a:t>
            </a:r>
          </a:p>
          <a:p>
            <a:pPr lvl="1">
              <a:buFont typeface="Courier New" panose="02070309020205020404" pitchFamily="49" charset="0"/>
              <a:buChar char="o"/>
            </a:pPr>
            <a:r>
              <a:rPr lang="en-US" sz="2400" dirty="0"/>
              <a:t>Physician buy-in</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87597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40824"/>
            <a:ext cx="8675370" cy="921695"/>
          </a:xfrm>
        </p:spPr>
        <p:txBody>
          <a:bodyPr>
            <a:normAutofit/>
          </a:bodyPr>
          <a:lstStyle/>
          <a:p>
            <a:pPr algn="ctr"/>
            <a:r>
              <a:rPr lang="en-US" sz="4000" b="1" dirty="0"/>
              <a:t>NCH Action Planning: The Gap</a:t>
            </a:r>
          </a:p>
        </p:txBody>
      </p:sp>
      <p:sp>
        <p:nvSpPr>
          <p:cNvPr id="7" name="Content Placeholder 7"/>
          <p:cNvSpPr>
            <a:spLocks noGrp="1"/>
          </p:cNvSpPr>
          <p:nvPr>
            <p:ph idx="1"/>
            <p:custDataLst>
              <p:tags r:id="rId1"/>
            </p:custDataLst>
          </p:nvPr>
        </p:nvSpPr>
        <p:spPr>
          <a:xfrm>
            <a:off x="689998" y="1513409"/>
            <a:ext cx="8636637" cy="5244002"/>
          </a:xfrm>
        </p:spPr>
        <p:txBody>
          <a:bodyPr>
            <a:normAutofit/>
          </a:bodyPr>
          <a:lstStyle/>
          <a:p>
            <a:pPr marL="342900" marR="0" lvl="0" indent="-342900">
              <a:lnSpc>
                <a:spcPct val="115000"/>
              </a:lnSpc>
              <a:spcBef>
                <a:spcPts val="0"/>
              </a:spcBef>
              <a:spcAft>
                <a:spcPts val="0"/>
              </a:spcAft>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Identified Gap</a:t>
            </a:r>
            <a:r>
              <a:rPr lang="en-US" sz="2800" dirty="0">
                <a:latin typeface="Calibri" panose="020F0502020204030204" pitchFamily="34" charset="0"/>
                <a:ea typeface="Calibri" panose="020F0502020204030204" pitchFamily="34" charset="0"/>
                <a:cs typeface="Times New Roman" panose="02020603050405020304" pitchFamily="18" charset="0"/>
              </a:rPr>
              <a:t> (describe)</a:t>
            </a:r>
          </a:p>
          <a:p>
            <a:pPr marL="400050" marR="0" indent="0">
              <a:lnSpc>
                <a:spcPct val="115000"/>
              </a:lnSpc>
              <a:spcBef>
                <a:spcPts val="600"/>
              </a:spcBef>
              <a:spcAft>
                <a:spcPts val="10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Central line dwell times are prolonged related to no consistent process in place to conduct daily reviews for necessity.</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21</a:t>
            </a:fld>
            <a:endParaRPr lang="en-US" dirty="0">
              <a:solidFill>
                <a:schemeClr val="tx1"/>
              </a:solidFill>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042" y="3903174"/>
            <a:ext cx="5004548" cy="2686452"/>
          </a:xfrm>
          <a:prstGeom prst="rect">
            <a:avLst/>
          </a:prstGeom>
        </p:spPr>
      </p:pic>
    </p:spTree>
    <p:extLst>
      <p:ext uri="{BB962C8B-B14F-4D97-AF65-F5344CB8AC3E}">
        <p14:creationId xmlns:p14="http://schemas.microsoft.com/office/powerpoint/2010/main" val="526529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33" y="115053"/>
            <a:ext cx="8738062" cy="763249"/>
          </a:xfrm>
        </p:spPr>
        <p:txBody>
          <a:bodyPr>
            <a:normAutofit/>
          </a:bodyPr>
          <a:lstStyle/>
          <a:p>
            <a:pPr algn="ctr"/>
            <a:r>
              <a:rPr lang="en-US" sz="4000" b="1" dirty="0"/>
              <a:t>NCH Action Planning: Identifying the Gap</a:t>
            </a:r>
          </a:p>
        </p:txBody>
      </p:sp>
      <p:sp>
        <p:nvSpPr>
          <p:cNvPr id="7" name="Content Placeholder 2"/>
          <p:cNvSpPr>
            <a:spLocks noGrp="1"/>
          </p:cNvSpPr>
          <p:nvPr>
            <p:ph idx="1"/>
            <p:custDataLst>
              <p:tags r:id="rId1"/>
            </p:custDataLst>
          </p:nvPr>
        </p:nvSpPr>
        <p:spPr>
          <a:xfrm>
            <a:off x="670633" y="1383505"/>
            <a:ext cx="8934178" cy="5574666"/>
          </a:xfrm>
        </p:spPr>
        <p:txBody>
          <a:bodyPr>
            <a:normAutofit lnSpcReduction="10000"/>
          </a:bodyPr>
          <a:lstStyle/>
          <a:p>
            <a:pPr marL="514350" marR="0" lvl="0" indent="-514350">
              <a:lnSpc>
                <a:spcPct val="115000"/>
              </a:lnSpc>
              <a:spcBef>
                <a:spcPts val="0"/>
              </a:spcBef>
              <a:spcAft>
                <a:spcPts val="1000"/>
              </a:spcAft>
              <a:buFont typeface="+mj-lt"/>
              <a:buAutoNum type="arabicPeriod" startAt="2"/>
            </a:pPr>
            <a:r>
              <a:rPr lang="en-US" sz="2800" b="1" dirty="0">
                <a:latin typeface="Calibri" panose="020F0502020204030204" pitchFamily="34" charset="0"/>
                <a:ea typeface="Calibri" panose="020F0502020204030204" pitchFamily="34" charset="0"/>
                <a:cs typeface="Times New Roman" panose="02020603050405020304" pitchFamily="18" charset="0"/>
              </a:rPr>
              <a:t>How did you identify the gap</a:t>
            </a:r>
            <a:r>
              <a:rPr lang="en-US" sz="2800" dirty="0">
                <a:latin typeface="Calibri" panose="020F0502020204030204" pitchFamily="34" charset="0"/>
                <a:ea typeface="Calibri" panose="020F0502020204030204" pitchFamily="34" charset="0"/>
                <a:cs typeface="Times New Roman" panose="02020603050405020304" pitchFamily="18" charset="0"/>
              </a:rPr>
              <a:t> you have chosen to address? </a:t>
            </a:r>
            <a:r>
              <a:rPr lang="en-US" sz="2400" i="1" dirty="0">
                <a:latin typeface="Calibri" panose="020F0502020204030204" pitchFamily="34" charset="0"/>
                <a:ea typeface="Calibri" panose="020F0502020204030204" pitchFamily="34" charset="0"/>
                <a:cs typeface="Times New Roman" panose="02020603050405020304" pitchFamily="18" charset="0"/>
              </a:rPr>
              <a:t>Select all that apply.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lvl="1">
              <a:lnSpc>
                <a:spcPct val="134000"/>
              </a:lnSpc>
              <a:spcBef>
                <a:spcPts val="0"/>
              </a:spcBef>
              <a:buFont typeface="Wingdings" panose="05000000000000000000" pitchFamily="2" charset="2"/>
              <a:buChar char=""/>
              <a:tabLst>
                <a:tab pos="5943600" algn="r"/>
              </a:tabLst>
            </a:pPr>
            <a:r>
              <a:rPr lang="en-US" sz="24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Unit Data – Central line SUR = 1.17</a:t>
            </a:r>
          </a:p>
          <a:p>
            <a:pPr marL="914400" lvl="1">
              <a:lnSpc>
                <a:spcPct val="134000"/>
              </a:lnSpc>
              <a:spcBef>
                <a:spcPts val="0"/>
              </a:spcBef>
              <a:buFont typeface="Wingdings" panose="05000000000000000000" pitchFamily="2" charset="2"/>
              <a:buChar char=""/>
              <a:tabLst>
                <a:tab pos="5943600" algn="r"/>
              </a:tabLst>
            </a:pPr>
            <a:r>
              <a:rPr lang="en-US" sz="24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ICU Assessment – No consistent daily review for necessity</a:t>
            </a:r>
          </a:p>
          <a:p>
            <a:pPr marL="914400" lvl="1">
              <a:lnSpc>
                <a:spcPct val="134000"/>
              </a:lnSpc>
              <a:spcBef>
                <a:spcPts val="0"/>
              </a:spcBef>
              <a:buFont typeface="Wingdings" panose="05000000000000000000" pitchFamily="2" charset="2"/>
              <a:buChar char=""/>
              <a:tabLst>
                <a:tab pos="5943600" algn="r"/>
              </a:tabLst>
            </a:pPr>
            <a:r>
              <a:rPr lang="en-US" sz="24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Hospital Survey on Patient Safety Culture (HSOPS) – high numbers of travelers/temp staff</a:t>
            </a:r>
          </a:p>
          <a:p>
            <a:pPr marL="914400" lvl="1">
              <a:lnSpc>
                <a:spcPct val="134000"/>
              </a:lnSpc>
              <a:spcBef>
                <a:spcPts val="0"/>
              </a:spcBef>
              <a:buFont typeface="Wingdings" panose="05000000000000000000" pitchFamily="2" charset="2"/>
              <a:buChar char=""/>
              <a:tabLst>
                <a:tab pos="5943600" algn="r"/>
              </a:tabLst>
            </a:pPr>
            <a:r>
              <a:rPr lang="en-US" sz="24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Other – Please specify source:</a:t>
            </a:r>
          </a:p>
          <a:p>
            <a:pPr marL="1201738" lvl="2" indent="-285750">
              <a:lnSpc>
                <a:spcPct val="134000"/>
              </a:lnSpc>
              <a:spcBef>
                <a:spcPts val="0"/>
              </a:spcBef>
              <a:tabLst>
                <a:tab pos="5943600" algn="r"/>
              </a:tabLst>
            </a:pPr>
            <a:r>
              <a:rPr lang="en-US" sz="20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Defect analysis </a:t>
            </a:r>
            <a:r>
              <a:rPr lang="en-US" sz="2000" dirty="0">
                <a:latin typeface="Calibri Light" panose="020F0302020204030204" pitchFamily="34" charset="0"/>
                <a:ea typeface="Times New Roman" panose="02020603050405020304" pitchFamily="18" charset="0"/>
                <a:cs typeface="Times New Roman" panose="02020603050405020304" pitchFamily="18" charset="0"/>
              </a:rPr>
              <a:t>– dwell time, no documentation of daily review for necessity</a:t>
            </a:r>
          </a:p>
          <a:p>
            <a:pPr marL="1201738" lvl="2" indent="-285750">
              <a:lnSpc>
                <a:spcPct val="134000"/>
              </a:lnSpc>
              <a:spcBef>
                <a:spcPts val="0"/>
              </a:spcBef>
              <a:tabLst>
                <a:tab pos="5943600" algn="r"/>
              </a:tabLst>
            </a:pPr>
            <a:r>
              <a:rPr lang="en-US" sz="20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Staff brainstorming</a:t>
            </a:r>
          </a:p>
          <a:p>
            <a:pPr marL="1201738" lvl="2" indent="-285750">
              <a:lnSpc>
                <a:spcPct val="134000"/>
              </a:lnSpc>
              <a:spcBef>
                <a:spcPts val="0"/>
              </a:spcBef>
              <a:spcAft>
                <a:spcPts val="2000"/>
              </a:spcAft>
              <a:tabLst>
                <a:tab pos="5943600" algn="r"/>
              </a:tabLst>
            </a:pPr>
            <a:r>
              <a:rPr lang="en-US" sz="20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Literature review of CLABSI prevention science – i.e., Central Venous Catheter Removal module</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321723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113016"/>
            <a:ext cx="8675370" cy="748283"/>
          </a:xfrm>
        </p:spPr>
        <p:txBody>
          <a:bodyPr>
            <a:normAutofit/>
          </a:bodyPr>
          <a:lstStyle/>
          <a:p>
            <a:pPr algn="ctr"/>
            <a:r>
              <a:rPr lang="en-US" sz="4000" b="1" dirty="0"/>
              <a:t>NCH Action Planning: Choosing the Gap</a:t>
            </a:r>
          </a:p>
        </p:txBody>
      </p:sp>
      <p:sp>
        <p:nvSpPr>
          <p:cNvPr id="7" name="Content Placeholder 2"/>
          <p:cNvSpPr>
            <a:spLocks noGrp="1"/>
          </p:cNvSpPr>
          <p:nvPr>
            <p:ph idx="1"/>
            <p:custDataLst>
              <p:tags r:id="rId1"/>
            </p:custDataLst>
          </p:nvPr>
        </p:nvSpPr>
        <p:spPr>
          <a:xfrm>
            <a:off x="751031" y="1459432"/>
            <a:ext cx="8556337" cy="5350510"/>
          </a:xfrm>
        </p:spPr>
        <p:txBody>
          <a:bodyPr>
            <a:normAutofit/>
          </a:bodyPr>
          <a:lstStyle/>
          <a:p>
            <a:pPr marL="0" marR="0" lvl="0" indent="0">
              <a:lnSpc>
                <a:spcPct val="134000"/>
              </a:lnSpc>
              <a:spcBef>
                <a:spcPts val="0"/>
              </a:spcBef>
              <a:spcAft>
                <a:spcPts val="600"/>
              </a:spcAft>
              <a:buNone/>
            </a:pPr>
            <a:r>
              <a:rPr lang="en-US" sz="2800" b="1" dirty="0">
                <a:latin typeface="Calibri" panose="020F0502020204030204" pitchFamily="34" charset="0"/>
                <a:ea typeface="Calibri" panose="020F0502020204030204" pitchFamily="34" charset="0"/>
                <a:cs typeface="Times New Roman" panose="02020603050405020304" pitchFamily="18" charset="0"/>
              </a:rPr>
              <a:t>3. Reason for choosing this gap</a:t>
            </a:r>
            <a:r>
              <a:rPr lang="en-US" sz="2800" dirty="0">
                <a:latin typeface="Calibri" panose="020F0502020204030204" pitchFamily="34" charset="0"/>
                <a:ea typeface="Calibri" panose="020F0502020204030204" pitchFamily="34" charset="0"/>
                <a:cs typeface="Times New Roman" panose="02020603050405020304" pitchFamily="18" charset="0"/>
              </a:rPr>
              <a:t> </a:t>
            </a:r>
          </a:p>
          <a:p>
            <a:pPr marL="406400" indent="0">
              <a:lnSpc>
                <a:spcPct val="134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Staff feel closure of this gap is feasible in a rapid manner and will decrease the length of time patients are at risk for CLABSI</a:t>
            </a:r>
            <a:endParaRPr lang="en-US" sz="2400" strike="sngStrike"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914400" indent="-339725">
              <a:lnSpc>
                <a:spcPct val="134000"/>
              </a:lnSpc>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Staff suggested it and want to own designing, implementing, and monitoring it</a:t>
            </a:r>
          </a:p>
          <a:p>
            <a:pPr marL="914400" indent="-339725">
              <a:lnSpc>
                <a:spcPct val="134000"/>
              </a:lnSpc>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Staff identified tier 1 interventions to optimize prompt removal of clinically unnecessary central lines as a high priority to help prepare them for conversations during interdisciplinary rounds</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914400" indent="-339725">
              <a:lnSpc>
                <a:spcPct val="134000"/>
              </a:lnSpc>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Staff articulate desire to learn how to implement rapid cycle changes as they design and implement a standardized process</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149197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46" y="125047"/>
            <a:ext cx="8913496" cy="765285"/>
          </a:xfrm>
        </p:spPr>
        <p:txBody>
          <a:bodyPr>
            <a:normAutofit/>
          </a:bodyPr>
          <a:lstStyle/>
          <a:p>
            <a:pPr algn="ctr"/>
            <a:r>
              <a:rPr lang="en-US" sz="4000" b="1" dirty="0"/>
              <a:t>NCH Action Planning: The Aim Statement</a:t>
            </a:r>
          </a:p>
        </p:txBody>
      </p:sp>
      <p:sp>
        <p:nvSpPr>
          <p:cNvPr id="7" name="Content Placeholder 2"/>
          <p:cNvSpPr>
            <a:spLocks noGrp="1"/>
          </p:cNvSpPr>
          <p:nvPr>
            <p:ph idx="1"/>
            <p:custDataLst>
              <p:tags r:id="rId1"/>
            </p:custDataLst>
          </p:nvPr>
        </p:nvSpPr>
        <p:spPr>
          <a:xfrm>
            <a:off x="682639" y="1644561"/>
            <a:ext cx="8803310" cy="5052251"/>
          </a:xfrm>
        </p:spPr>
        <p:txBody>
          <a:bodyPr>
            <a:normAutofit/>
          </a:bodyPr>
          <a:lstStyle/>
          <a:p>
            <a:pPr marL="0" marR="0" lvl="0" indent="0">
              <a:lnSpc>
                <a:spcPct val="124000"/>
              </a:lnSpc>
              <a:spcBef>
                <a:spcPts val="0"/>
              </a:spcBef>
              <a:spcAft>
                <a:spcPts val="600"/>
              </a:spcAft>
              <a:buNone/>
            </a:pPr>
            <a:r>
              <a:rPr lang="en-US" sz="2800" b="1" dirty="0">
                <a:latin typeface="Calibri" panose="020F0502020204030204" pitchFamily="34" charset="0"/>
                <a:ea typeface="Calibri" panose="020F0502020204030204" pitchFamily="34" charset="0"/>
                <a:cs typeface="Times New Roman" panose="02020603050405020304" pitchFamily="18" charset="0"/>
              </a:rPr>
              <a:t>4. Desired aim</a:t>
            </a:r>
            <a:r>
              <a:rPr lang="en-US" sz="2800" dirty="0">
                <a:latin typeface="Calibri" panose="020F0502020204030204" pitchFamily="34" charset="0"/>
                <a:ea typeface="Calibri" panose="020F0502020204030204" pitchFamily="34" charset="0"/>
                <a:cs typeface="Times New Roman" panose="02020603050405020304" pitchFamily="18" charset="0"/>
              </a:rPr>
              <a:t>:</a:t>
            </a:r>
          </a:p>
          <a:p>
            <a:pPr marL="338138" indent="0">
              <a:lnSpc>
                <a:spcPct val="124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Reduce CLABSI SUR to at least 0.9 in the</a:t>
            </a:r>
          </a:p>
          <a:p>
            <a:pPr marL="338138" indent="0">
              <a:lnSpc>
                <a:spcPct val="124000"/>
              </a:lnSpc>
              <a:spcBef>
                <a:spcPts val="0"/>
              </a:spcBef>
              <a:spcAft>
                <a:spcPts val="6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NCH medical-surgical ICU by December 31.</a:t>
            </a:r>
          </a:p>
          <a:p>
            <a:pPr marL="685800" indent="0">
              <a:lnSpc>
                <a:spcPct val="124000"/>
              </a:lnSpc>
              <a:spcBef>
                <a:spcPts val="0"/>
              </a:spcBef>
              <a:spcAft>
                <a:spcPts val="6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Staff identified this as the milestone they are reaching for, with the ultimate goal of reaching and maintaining a zero CLABSI rate.</a:t>
            </a:r>
          </a:p>
          <a:p>
            <a:pPr marL="400050" marR="0" indent="0">
              <a:lnSpc>
                <a:spcPct val="124000"/>
              </a:lnSpc>
              <a:spcBef>
                <a:spcPts val="1200"/>
              </a:spcBef>
              <a:spcAft>
                <a:spcPts val="6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The SMART goal for this particular gap is:</a:t>
            </a:r>
          </a:p>
          <a:p>
            <a:pPr marL="685800" lvl="1" indent="0">
              <a:lnSpc>
                <a:spcPct val="124000"/>
              </a:lnSpc>
              <a:spcBef>
                <a:spcPts val="0"/>
              </a:spcBef>
              <a:spcAft>
                <a:spcPts val="6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To achieve 80% compliance with daily review of necessity for all central lines in the medical-surgical ICU by December 31.</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272431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33" y="95980"/>
            <a:ext cx="8675370" cy="806386"/>
          </a:xfrm>
        </p:spPr>
        <p:txBody>
          <a:bodyPr>
            <a:normAutofit/>
          </a:bodyPr>
          <a:lstStyle/>
          <a:p>
            <a:pPr algn="ctr"/>
            <a:r>
              <a:rPr lang="en-US" sz="4000" b="1" dirty="0"/>
              <a:t>NCH Action Planning: Strengths</a:t>
            </a:r>
          </a:p>
        </p:txBody>
      </p:sp>
      <p:sp>
        <p:nvSpPr>
          <p:cNvPr id="8" name="Content Placeholder 2"/>
          <p:cNvSpPr>
            <a:spLocks noGrp="1"/>
          </p:cNvSpPr>
          <p:nvPr>
            <p:ph idx="1"/>
            <p:custDataLst>
              <p:tags r:id="rId1"/>
            </p:custDataLst>
          </p:nvPr>
        </p:nvSpPr>
        <p:spPr>
          <a:xfrm>
            <a:off x="724173" y="1588505"/>
            <a:ext cx="8683301" cy="2973126"/>
          </a:xfrm>
        </p:spPr>
        <p:txBody>
          <a:bodyPr>
            <a:normAutofit/>
          </a:bodyPr>
          <a:lstStyle/>
          <a:p>
            <a:pPr marL="0" marR="0" lvl="0" indent="0">
              <a:lnSpc>
                <a:spcPct val="115000"/>
              </a:lnSpc>
              <a:spcBef>
                <a:spcPts val="0"/>
              </a:spcBef>
              <a:spcAft>
                <a:spcPts val="600"/>
              </a:spcAft>
              <a:buNone/>
            </a:pPr>
            <a:r>
              <a:rPr lang="en-US" sz="2800" b="1" dirty="0">
                <a:latin typeface="Calibri" panose="020F0502020204030204" pitchFamily="34" charset="0"/>
                <a:ea typeface="Calibri" panose="020F0502020204030204" pitchFamily="34" charset="0"/>
                <a:cs typeface="Times New Roman" panose="02020603050405020304" pitchFamily="18" charset="0"/>
              </a:rPr>
              <a:t>5. What strength(s) can be used: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628650" marR="0">
              <a:lnSpc>
                <a:spcPct val="115000"/>
              </a:lnSpc>
              <a:spcBef>
                <a:spcPts val="0"/>
              </a:spcBef>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Staff engagement and interest</a:t>
            </a:r>
          </a:p>
          <a:p>
            <a:pPr marL="628650" marR="0">
              <a:lnSpc>
                <a:spcPct val="115000"/>
              </a:lnSpc>
              <a:spcBef>
                <a:spcPts val="0"/>
              </a:spcBef>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Staff desire to make a rapid change with the potential to significantly contributes to patient safety</a:t>
            </a:r>
          </a:p>
          <a:p>
            <a:pPr marL="628650" marR="0">
              <a:lnSpc>
                <a:spcPct val="115000"/>
              </a:lnSpc>
              <a:spcBef>
                <a:spcPts val="0"/>
              </a:spcBef>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Staff eagerness to understand how to do PDSAs</a:t>
            </a:r>
          </a:p>
        </p:txBody>
      </p:sp>
      <p:sp>
        <p:nvSpPr>
          <p:cNvPr id="9" name="Rectangle 8"/>
          <p:cNvSpPr/>
          <p:nvPr>
            <p:custDataLst>
              <p:tags r:id="rId2"/>
            </p:custDataLst>
          </p:nvPr>
        </p:nvSpPr>
        <p:spPr>
          <a:xfrm>
            <a:off x="1089815" y="4435932"/>
            <a:ext cx="7886700" cy="779444"/>
          </a:xfrm>
          <a:prstGeom prst="rect">
            <a:avLst/>
          </a:prstGeom>
        </p:spPr>
        <p:txBody>
          <a:bodyPr wrap="square">
            <a:spAutoFit/>
          </a:bodyPr>
          <a:lstStyle/>
          <a:p>
            <a:pPr marL="627063" lvl="1" indent="-627063" algn="just">
              <a:lnSpc>
                <a:spcPct val="115000"/>
              </a:lnSpc>
              <a:spcAft>
                <a:spcPts val="600"/>
              </a:spcAft>
            </a:pPr>
            <a:r>
              <a:rPr lang="en-US" sz="2000" dirty="0">
                <a:latin typeface="Calibri" panose="020F0502020204030204" pitchFamily="34" charset="0"/>
                <a:ea typeface="Calibri" panose="020F0502020204030204" pitchFamily="34" charset="0"/>
                <a:cs typeface="Times New Roman" panose="02020603050405020304" pitchFamily="18" charset="0"/>
              </a:rPr>
              <a:t>NOTE: Use the ICU Assessment and patient safety culture survey results for guidance,</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or have the team suggest strengths that can be used</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1681119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60" y="149039"/>
            <a:ext cx="9075682" cy="693167"/>
          </a:xfrm>
        </p:spPr>
        <p:txBody>
          <a:bodyPr>
            <a:normAutofit/>
          </a:bodyPr>
          <a:lstStyle/>
          <a:p>
            <a:pPr algn="ctr"/>
            <a:r>
              <a:rPr lang="en-US" sz="4000" b="1" dirty="0"/>
              <a:t>Resources</a:t>
            </a:r>
            <a:r>
              <a:rPr lang="en-US" sz="4000" b="1" baseline="30000" dirty="0"/>
              <a:t>6-9</a:t>
            </a:r>
            <a:endParaRPr lang="en-US" sz="4000" b="1" dirty="0"/>
          </a:p>
        </p:txBody>
      </p:sp>
      <p:sp>
        <p:nvSpPr>
          <p:cNvPr id="8" name="Content Placeholder 2"/>
          <p:cNvSpPr>
            <a:spLocks noGrp="1"/>
          </p:cNvSpPr>
          <p:nvPr>
            <p:ph idx="1"/>
            <p:custDataLst>
              <p:tags r:id="rId1"/>
            </p:custDataLst>
          </p:nvPr>
        </p:nvSpPr>
        <p:spPr>
          <a:xfrm>
            <a:off x="628650" y="1626820"/>
            <a:ext cx="7886700" cy="5052251"/>
          </a:xfrm>
        </p:spPr>
        <p:txBody>
          <a:bodyPr>
            <a:normAutofit/>
          </a:bodyPr>
          <a:lstStyle/>
          <a:p>
            <a:r>
              <a:rPr lang="en-US" sz="2800" dirty="0">
                <a:hlinkClick r:id="rId3"/>
              </a:rPr>
              <a:t>ICU Action Plan Template</a:t>
            </a:r>
            <a:endParaRPr lang="en-US" sz="2800" dirty="0"/>
          </a:p>
          <a:p>
            <a:r>
              <a:rPr lang="en-US" sz="2800" dirty="0">
                <a:hlinkClick r:id="rId4"/>
              </a:rPr>
              <a:t>CUSP Learn From Defects Tool</a:t>
            </a:r>
            <a:endParaRPr lang="en-US" sz="2800" dirty="0"/>
          </a:p>
          <a:p>
            <a:r>
              <a:rPr lang="en-US" sz="2800" dirty="0">
                <a:hlinkClick r:id="rId5"/>
              </a:rPr>
              <a:t>CAUTI Event Report Tool</a:t>
            </a:r>
            <a:endParaRPr lang="en-US" sz="2800" dirty="0"/>
          </a:p>
          <a:p>
            <a:r>
              <a:rPr lang="en-US" sz="2800" dirty="0">
                <a:hlinkClick r:id="rId6"/>
              </a:rPr>
              <a:t>CLABSI Event Report Tool</a:t>
            </a:r>
            <a:endParaRPr lang="en-US" sz="2800" dirty="0"/>
          </a:p>
          <a:p>
            <a:r>
              <a:rPr lang="en-US" sz="2800" dirty="0"/>
              <a:t>Institute for Healthcare Improvement’s </a:t>
            </a:r>
            <a:r>
              <a:rPr lang="en-US" sz="2800" dirty="0">
                <a:hlinkClick r:id="rId7"/>
              </a:rPr>
              <a:t>Plan-Do-Study-Act (PDSA) Worksheet</a:t>
            </a:r>
            <a:endParaRPr lang="en-US" sz="2800" dirty="0"/>
          </a:p>
          <a:p>
            <a:r>
              <a:rPr lang="en-US" sz="2800" dirty="0"/>
              <a:t>Video – </a:t>
            </a:r>
            <a:r>
              <a:rPr lang="en-US" sz="2800" dirty="0">
                <a:hlinkClick r:id="rId8"/>
              </a:rPr>
              <a:t>Addressing Attitudes and Beliefs About Preventing Infections in ICUs</a:t>
            </a:r>
            <a:endParaRPr lang="en-US" sz="2800" dirty="0"/>
          </a:p>
          <a:p>
            <a:pPr lvl="2"/>
            <a:endParaRPr lang="en-US" dirty="0"/>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167578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46" y="-6543"/>
            <a:ext cx="9579191" cy="1017197"/>
          </a:xfrm>
        </p:spPr>
        <p:txBody>
          <a:bodyPr>
            <a:normAutofit/>
          </a:bodyPr>
          <a:lstStyle/>
          <a:p>
            <a:pPr algn="ctr"/>
            <a:r>
              <a:rPr lang="en-US" sz="4000" b="1" dirty="0"/>
              <a:t>References</a:t>
            </a:r>
          </a:p>
        </p:txBody>
      </p:sp>
      <p:sp>
        <p:nvSpPr>
          <p:cNvPr id="9" name="Content Placeholder 3"/>
          <p:cNvSpPr>
            <a:spLocks noGrp="1"/>
          </p:cNvSpPr>
          <p:nvPr>
            <p:ph idx="1"/>
            <p:custDataLst>
              <p:tags r:id="rId1"/>
            </p:custDataLst>
          </p:nvPr>
        </p:nvSpPr>
        <p:spPr>
          <a:xfrm>
            <a:off x="385373" y="1216400"/>
            <a:ext cx="9245890" cy="5783269"/>
          </a:xfrm>
        </p:spPr>
        <p:txBody>
          <a:bodyPr>
            <a:noAutofit/>
          </a:bodyPr>
          <a:lstStyle/>
          <a:p>
            <a:pPr marL="292100" indent="-292100">
              <a:spcBef>
                <a:spcPts val="300"/>
              </a:spcBef>
              <a:buFont typeface="+mj-lt"/>
              <a:buAutoNum type="arabicPeriod"/>
            </a:pPr>
            <a:r>
              <a:rPr lang="en-US" sz="1600" dirty="0"/>
              <a:t>Doran GT. There's a S.M.A.R.T. way to write management's goals and objectives. Management Review, 2018Nov;(70)35-6.</a:t>
            </a:r>
          </a:p>
          <a:p>
            <a:pPr marL="292100" indent="-292100">
              <a:spcBef>
                <a:spcPts val="300"/>
              </a:spcBef>
              <a:buFont typeface="+mj-lt"/>
              <a:buAutoNum type="arabicPeriod"/>
            </a:pPr>
            <a:r>
              <a:rPr lang="en-US" sz="1600" dirty="0"/>
              <a:t>Model for Improvement. Associates in Process Improvement, 2018. </a:t>
            </a:r>
            <a:r>
              <a:rPr lang="en-US" sz="1600" dirty="0">
                <a:hlinkClick r:id="rId3"/>
              </a:rPr>
              <a:t>http://www.apiweb.org/</a:t>
            </a:r>
            <a:r>
              <a:rPr lang="en-US" sz="1600" dirty="0"/>
              <a:t>. Accessed on July 23, 2021.</a:t>
            </a:r>
          </a:p>
          <a:p>
            <a:pPr marL="292100" indent="-292100">
              <a:spcBef>
                <a:spcPts val="300"/>
              </a:spcBef>
              <a:buFont typeface="+mj-lt"/>
              <a:buAutoNum type="arabicPeriod"/>
            </a:pPr>
            <a:r>
              <a:rPr lang="en-US" sz="1600" dirty="0" err="1"/>
              <a:t>Marschall</a:t>
            </a:r>
            <a:r>
              <a:rPr lang="en-US" sz="1600" dirty="0"/>
              <a:t> J, </a:t>
            </a:r>
            <a:r>
              <a:rPr lang="en-US" sz="1600" dirty="0" err="1"/>
              <a:t>Mermel</a:t>
            </a:r>
            <a:r>
              <a:rPr lang="en-US" sz="1600" dirty="0"/>
              <a:t> L, Mohamad F, et al. Strategies to prevent central line–associated bloodstream infections in acute care hospitals: 2014 update. Infect Control </a:t>
            </a:r>
            <a:r>
              <a:rPr lang="en-US" sz="1600" dirty="0" err="1"/>
              <a:t>Hosp</a:t>
            </a:r>
            <a:r>
              <a:rPr lang="en-US" sz="1600" dirty="0"/>
              <a:t> </a:t>
            </a:r>
            <a:r>
              <a:rPr lang="en-US" sz="1600" dirty="0" err="1"/>
              <a:t>Epidemiol</a:t>
            </a:r>
            <a:r>
              <a:rPr lang="en-US" sz="1600" dirty="0"/>
              <a:t>. 2014 Jul;35(7):753-71. PMID: 24915204.</a:t>
            </a:r>
          </a:p>
          <a:p>
            <a:pPr marL="292100" indent="-292100">
              <a:spcBef>
                <a:spcPts val="300"/>
              </a:spcBef>
              <a:buFont typeface="+mj-lt"/>
              <a:buAutoNum type="arabicPeriod"/>
            </a:pPr>
            <a:r>
              <a:rPr lang="en-US" sz="1600" dirty="0" err="1"/>
              <a:t>Meddings</a:t>
            </a:r>
            <a:r>
              <a:rPr lang="en-US" sz="1600" dirty="0"/>
              <a:t> J, Saint S. Disrupting the life cycle of the urinary catheter. </a:t>
            </a:r>
            <a:r>
              <a:rPr lang="en-US" sz="1600" dirty="0" err="1"/>
              <a:t>Clin</a:t>
            </a:r>
            <a:r>
              <a:rPr lang="en-US" sz="1600" dirty="0"/>
              <a:t> Infect Dis. 2011 Jun;52(11):1291-3. PMID: 21596672.</a:t>
            </a:r>
          </a:p>
          <a:p>
            <a:pPr marL="292100" indent="-292100">
              <a:spcBef>
                <a:spcPts val="300"/>
              </a:spcBef>
              <a:buFont typeface="+mj-lt"/>
              <a:buAutoNum type="arabicPeriod"/>
            </a:pPr>
            <a:r>
              <a:rPr lang="en-US" sz="1600" dirty="0"/>
              <a:t>Patel PK, Gupta A, Vaughn VM, et al. Review of strategies to reduce central line-associated bloodstream infection (CLABSI) and catheter-associated urinary tract infection (CAUTI) in adult ICUs. J </a:t>
            </a:r>
            <a:r>
              <a:rPr lang="en-US" sz="1600" dirty="0" err="1"/>
              <a:t>Hosp</a:t>
            </a:r>
            <a:r>
              <a:rPr lang="en-US" sz="1600" dirty="0"/>
              <a:t> Med. 2018 Feb 1;13(2):105-16. PMID: 29154382.</a:t>
            </a:r>
          </a:p>
          <a:p>
            <a:pPr marL="292100" indent="-292100">
              <a:spcBef>
                <a:spcPts val="300"/>
              </a:spcBef>
              <a:buFont typeface="+mj-lt"/>
              <a:buAutoNum type="arabicPeriod"/>
            </a:pPr>
            <a:r>
              <a:rPr lang="en-US" sz="1600" dirty="0"/>
              <a:t>Agency for Healthcare Research and Quality. Learn from Defects Tool. </a:t>
            </a:r>
            <a:r>
              <a:rPr lang="en-US" sz="1600" dirty="0">
                <a:hlinkClick r:id="rId4"/>
              </a:rPr>
              <a:t>http://www.ahrq.gov/professionals/education/curriculum-tools/cusptoolkit/toolkit/learndefects.html</a:t>
            </a:r>
            <a:r>
              <a:rPr lang="en-US" sz="1600" dirty="0"/>
              <a:t>. Accessed on July 23, 2021.</a:t>
            </a:r>
          </a:p>
          <a:p>
            <a:pPr marL="292100" indent="-292100">
              <a:spcBef>
                <a:spcPts val="300"/>
              </a:spcBef>
              <a:buFont typeface="+mj-lt"/>
              <a:buAutoNum type="arabicPeriod"/>
            </a:pPr>
            <a:r>
              <a:rPr lang="en-US" sz="1600" dirty="0"/>
              <a:t>Agency for Healthcare Research and Quality. Appendix O. CAUTI Event Report Template. </a:t>
            </a:r>
            <a:r>
              <a:rPr lang="en-US" sz="1600" dirty="0">
                <a:hlinkClick r:id="rId5"/>
              </a:rPr>
              <a:t>http://www.ahrq.gov/professionals/quality-patient-safety/hais/cauti-tools/impl-guide/implementation-guide-appendix-o.html</a:t>
            </a:r>
            <a:r>
              <a:rPr lang="en-US" sz="1600" dirty="0"/>
              <a:t>. Accessed on July 23, 2021.</a:t>
            </a:r>
          </a:p>
          <a:p>
            <a:pPr marL="292100" indent="-292100">
              <a:spcBef>
                <a:spcPts val="300"/>
              </a:spcBef>
              <a:buFont typeface="+mj-lt"/>
              <a:buAutoNum type="arabicPeriod"/>
            </a:pPr>
            <a:r>
              <a:rPr lang="en-US" sz="1600" dirty="0"/>
              <a:t>Agency for Healthcare Research and Quality. Appendix 7. Central Venous Catheter-Associated Laboratory-Confirmed Blood Stream Infection Event Report Template for Defect Analysis. </a:t>
            </a:r>
            <a:r>
              <a:rPr lang="en-US" sz="1600" dirty="0">
                <a:hlinkClick r:id="rId6"/>
              </a:rPr>
              <a:t>http://www.ahrq.gov/professionals/education/curriculum-tools/clabsitools/clabsitoolsap7.html</a:t>
            </a:r>
            <a:r>
              <a:rPr lang="en-US" sz="1600" dirty="0"/>
              <a:t>. Accessed on July 23, 2021.</a:t>
            </a:r>
          </a:p>
          <a:p>
            <a:pPr marL="292100" indent="-292100">
              <a:spcBef>
                <a:spcPts val="300"/>
              </a:spcBef>
              <a:buFont typeface="+mj-lt"/>
              <a:buAutoNum type="arabicPeriod"/>
            </a:pPr>
            <a:r>
              <a:rPr lang="en-US" sz="1600" dirty="0"/>
              <a:t>Plan-Do-Study-Act (PDSA) Worksheet. Cambridge, MA: Institute for Healthcare Improvement. </a:t>
            </a:r>
            <a:r>
              <a:rPr lang="en-US" sz="1600" dirty="0">
                <a:hlinkClick r:id="rId7"/>
              </a:rPr>
              <a:t>http://www.ihi.org/resources/Pages/Tools/PlanDoStudyActWorksheet.aspx</a:t>
            </a:r>
            <a:r>
              <a:rPr lang="en-US" sz="1600" dirty="0"/>
              <a:t>. Accessed on July 23, 2021.</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27</a:t>
            </a:fld>
            <a:endParaRPr lang="en-US" dirty="0">
              <a:solidFill>
                <a:schemeClr val="tx1"/>
              </a:solidFill>
            </a:endParaRPr>
          </a:p>
        </p:txBody>
      </p:sp>
    </p:spTree>
    <p:extLst>
      <p:ext uri="{BB962C8B-B14F-4D97-AF65-F5344CB8AC3E}">
        <p14:creationId xmlns:p14="http://schemas.microsoft.com/office/powerpoint/2010/main" val="193614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38" y="67848"/>
            <a:ext cx="9235388" cy="834521"/>
          </a:xfrm>
        </p:spPr>
        <p:txBody>
          <a:bodyPr>
            <a:normAutofit/>
          </a:bodyPr>
          <a:lstStyle/>
          <a:p>
            <a:pPr algn="ctr"/>
            <a:r>
              <a:rPr lang="en-US" sz="4000" b="1" dirty="0"/>
              <a:t>Action Planning</a:t>
            </a:r>
            <a:endParaRPr lang="en-US" sz="4000" b="1" baseline="30000" dirty="0"/>
          </a:p>
        </p:txBody>
      </p:sp>
      <p:sp>
        <p:nvSpPr>
          <p:cNvPr id="11"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10"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3</a:t>
            </a:fld>
            <a:endParaRPr lang="en-US" dirty="0">
              <a:solidFill>
                <a:schemeClr val="tx1"/>
              </a:solidFill>
            </a:endParaRPr>
          </a:p>
        </p:txBody>
      </p:sp>
      <p:pic>
        <p:nvPicPr>
          <p:cNvPr id="6" name="Content Placeholder 5" descr="Text, letter&#10;&#10;Description automatically generated">
            <a:extLst>
              <a:ext uri="{FF2B5EF4-FFF2-40B4-BE49-F238E27FC236}">
                <a16:creationId xmlns:a16="http://schemas.microsoft.com/office/drawing/2014/main" id="{68483552-5A27-4938-B5F4-12E9DDA6E635}"/>
              </a:ext>
            </a:extLst>
          </p:cNvPr>
          <p:cNvPicPr>
            <a:picLocks noGrp="1" noChangeAspect="1"/>
          </p:cNvPicPr>
          <p:nvPr>
            <p:ph idx="1"/>
          </p:nvPr>
        </p:nvPicPr>
        <p:blipFill>
          <a:blip r:embed="rId3"/>
          <a:stretch>
            <a:fillRect/>
          </a:stretch>
        </p:blipFill>
        <p:spPr>
          <a:xfrm>
            <a:off x="344487" y="1228588"/>
            <a:ext cx="4443912" cy="5750946"/>
          </a:xfrm>
        </p:spPr>
      </p:pic>
      <p:pic>
        <p:nvPicPr>
          <p:cNvPr id="8" name="Picture 7" descr="Text, letter&#10;&#10;Description automatically generated">
            <a:extLst>
              <a:ext uri="{FF2B5EF4-FFF2-40B4-BE49-F238E27FC236}">
                <a16:creationId xmlns:a16="http://schemas.microsoft.com/office/drawing/2014/main" id="{EEB3279E-E5B3-4294-9B73-60C4696E336B}"/>
              </a:ext>
            </a:extLst>
          </p:cNvPr>
          <p:cNvPicPr>
            <a:picLocks noChangeAspect="1"/>
          </p:cNvPicPr>
          <p:nvPr/>
        </p:nvPicPr>
        <p:blipFill>
          <a:blip r:embed="rId4"/>
          <a:stretch>
            <a:fillRect/>
          </a:stretch>
        </p:blipFill>
        <p:spPr>
          <a:xfrm>
            <a:off x="5058139" y="976448"/>
            <a:ext cx="4678924" cy="6053467"/>
          </a:xfrm>
          <a:prstGeom prst="rect">
            <a:avLst/>
          </a:prstGeom>
        </p:spPr>
      </p:pic>
    </p:spTree>
    <p:extLst>
      <p:ext uri="{BB962C8B-B14F-4D97-AF65-F5344CB8AC3E}">
        <p14:creationId xmlns:p14="http://schemas.microsoft.com/office/powerpoint/2010/main" val="134199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33" y="157908"/>
            <a:ext cx="8675370" cy="660235"/>
          </a:xfrm>
        </p:spPr>
        <p:txBody>
          <a:bodyPr>
            <a:normAutofit/>
          </a:bodyPr>
          <a:lstStyle/>
          <a:p>
            <a:pPr algn="ctr"/>
            <a:r>
              <a:rPr lang="en-US" sz="4000" b="1" dirty="0"/>
              <a:t>One ICU’s Story</a:t>
            </a:r>
            <a:endParaRPr lang="en-US" sz="4000" b="1" baseline="30000" dirty="0"/>
          </a:p>
        </p:txBody>
      </p:sp>
      <p:sp>
        <p:nvSpPr>
          <p:cNvPr id="19" name="Content Placeholder 2"/>
          <p:cNvSpPr>
            <a:spLocks noGrp="1"/>
          </p:cNvSpPr>
          <p:nvPr>
            <p:ph idx="1"/>
            <p:custDataLst>
              <p:tags r:id="rId1"/>
            </p:custDataLst>
          </p:nvPr>
        </p:nvSpPr>
        <p:spPr>
          <a:xfrm>
            <a:off x="771802" y="1491098"/>
            <a:ext cx="8473032" cy="5052251"/>
          </a:xfrm>
        </p:spPr>
        <p:txBody>
          <a:bodyPr>
            <a:normAutofit fontScale="92500"/>
          </a:bodyPr>
          <a:lstStyle/>
          <a:p>
            <a:r>
              <a:rPr lang="en-US" dirty="0"/>
              <a:t>Neighborhood Community Hospital (NCH) is a fictitious 400-bed community hospital with an 18-bed medical/surgical ICU</a:t>
            </a:r>
          </a:p>
          <a:p>
            <a:r>
              <a:rPr lang="en-US" dirty="0"/>
              <a:t>Central line-associated bloodstream infection (CLABSI) and catheter-associated urinary tract infection (CAUTI) CAD being &gt;1.0:</a:t>
            </a:r>
          </a:p>
          <a:p>
            <a:pPr lvl="1">
              <a:buFont typeface="Courier New" panose="02070309020205020404" pitchFamily="49" charset="0"/>
              <a:buChar char="o"/>
            </a:pPr>
            <a:r>
              <a:rPr lang="en-US" dirty="0"/>
              <a:t>CLABSI CAD = 12, CAUTI CAD = 6</a:t>
            </a:r>
          </a:p>
          <a:p>
            <a:r>
              <a:rPr lang="en-US" dirty="0"/>
              <a:t>ICU CUSP Team</a:t>
            </a:r>
          </a:p>
          <a:p>
            <a:pPr lvl="1">
              <a:buFont typeface="Courier New" panose="02070309020205020404" pitchFamily="49" charset="0"/>
              <a:buChar char="o"/>
            </a:pPr>
            <a:r>
              <a:rPr lang="en-US" dirty="0"/>
              <a:t>Co-team leaders: clinical nurse specialist and ICU nurse manager</a:t>
            </a:r>
          </a:p>
          <a:p>
            <a:pPr lvl="1">
              <a:buFont typeface="Courier New" panose="02070309020205020404" pitchFamily="49" charset="0"/>
              <a:buChar char="o"/>
            </a:pPr>
            <a:r>
              <a:rPr lang="en-US" dirty="0"/>
              <a:t>Physician champion: unit Medical Director Dr. James</a:t>
            </a:r>
          </a:p>
          <a:p>
            <a:pPr lvl="1">
              <a:buFont typeface="Courier New" panose="02070309020205020404" pitchFamily="49" charset="0"/>
              <a:buChar char="o"/>
            </a:pPr>
            <a:r>
              <a:rPr lang="en-US" dirty="0"/>
              <a:t>Senior executive: vice president of clinical transformation</a:t>
            </a:r>
          </a:p>
        </p:txBody>
      </p:sp>
      <p:sp>
        <p:nvSpPr>
          <p:cNvPr id="10"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9"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29292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14" y="184628"/>
            <a:ext cx="9149171" cy="645551"/>
          </a:xfrm>
        </p:spPr>
        <p:txBody>
          <a:bodyPr>
            <a:noAutofit/>
          </a:bodyPr>
          <a:lstStyle/>
          <a:p>
            <a:pPr algn="ctr"/>
            <a:r>
              <a:rPr lang="en-US" sz="4000" b="1" dirty="0"/>
              <a:t>Identifying the Problem: Data Sources</a:t>
            </a:r>
          </a:p>
        </p:txBody>
      </p:sp>
      <p:sp>
        <p:nvSpPr>
          <p:cNvPr id="12" name="Content Placeholder 2"/>
          <p:cNvSpPr>
            <a:spLocks noGrp="1"/>
          </p:cNvSpPr>
          <p:nvPr>
            <p:ph idx="1"/>
            <p:custDataLst>
              <p:tags r:id="rId1"/>
            </p:custDataLst>
          </p:nvPr>
        </p:nvSpPr>
        <p:spPr>
          <a:xfrm>
            <a:off x="584340" y="1461286"/>
            <a:ext cx="8889718" cy="5397991"/>
          </a:xfrm>
        </p:spPr>
        <p:txBody>
          <a:bodyPr>
            <a:normAutofit fontScale="92500" lnSpcReduction="10000"/>
          </a:bodyPr>
          <a:lstStyle/>
          <a:p>
            <a:r>
              <a:rPr lang="en-US" dirty="0"/>
              <a:t>National Healthcare Safety Network (NHSN) CLABSI and CAUTI data: standardized infection ratio (SIR) and standardized utilization ratio (SUR)</a:t>
            </a:r>
          </a:p>
          <a:p>
            <a:r>
              <a:rPr lang="en-US" dirty="0"/>
              <a:t>ICU Assessment</a:t>
            </a:r>
          </a:p>
          <a:p>
            <a:r>
              <a:rPr lang="en-US" dirty="0"/>
              <a:t>Additional data:</a:t>
            </a:r>
          </a:p>
          <a:p>
            <a:pPr lvl="1">
              <a:buFont typeface="Courier New" panose="02070309020205020404" pitchFamily="49" charset="0"/>
              <a:buChar char="o"/>
            </a:pPr>
            <a:r>
              <a:rPr lang="en-US" dirty="0"/>
              <a:t>Unit patient safety culture survey results or staff safety assessment</a:t>
            </a:r>
          </a:p>
          <a:p>
            <a:pPr lvl="1">
              <a:buFont typeface="Courier New" panose="02070309020205020404" pitchFamily="49" charset="0"/>
              <a:buChar char="o"/>
            </a:pPr>
            <a:r>
              <a:rPr lang="en-US" dirty="0"/>
              <a:t>Results of defects analyses or root cause analyses</a:t>
            </a:r>
          </a:p>
          <a:p>
            <a:pPr lvl="1">
              <a:buFont typeface="Courier New" panose="02070309020205020404" pitchFamily="49" charset="0"/>
              <a:buChar char="o"/>
            </a:pPr>
            <a:r>
              <a:rPr lang="en-US" dirty="0"/>
              <a:t>Patient stories</a:t>
            </a:r>
          </a:p>
          <a:p>
            <a:pPr lvl="1">
              <a:buFont typeface="Courier New" panose="02070309020205020404" pitchFamily="49" charset="0"/>
              <a:buChar char="o"/>
            </a:pPr>
            <a:r>
              <a:rPr lang="en-US" dirty="0"/>
              <a:t>Process audits</a:t>
            </a:r>
          </a:p>
          <a:p>
            <a:pPr lvl="2">
              <a:buFont typeface="Wingdings" panose="05000000000000000000" pitchFamily="2" charset="2"/>
              <a:buChar char="§"/>
            </a:pPr>
            <a:r>
              <a:rPr lang="en-US" dirty="0"/>
              <a:t>Insertion bundle data</a:t>
            </a:r>
          </a:p>
          <a:p>
            <a:pPr lvl="2">
              <a:buFont typeface="Wingdings" panose="05000000000000000000" pitchFamily="2" charset="2"/>
              <a:buChar char="§"/>
            </a:pPr>
            <a:r>
              <a:rPr lang="en-US" dirty="0"/>
              <a:t>Maintenance bundle data</a:t>
            </a:r>
          </a:p>
          <a:p>
            <a:pPr lvl="2">
              <a:buFont typeface="Wingdings" panose="05000000000000000000" pitchFamily="2" charset="2"/>
              <a:buChar char="§"/>
            </a:pPr>
            <a:r>
              <a:rPr lang="en-US" dirty="0"/>
              <a:t>Hand hygiene compliance data</a:t>
            </a:r>
          </a:p>
          <a:p>
            <a:pPr lvl="1">
              <a:buFont typeface="Courier New" panose="02070309020205020404" pitchFamily="49" charset="0"/>
              <a:buChar char="o"/>
            </a:pPr>
            <a:r>
              <a:rPr lang="en-US" dirty="0"/>
              <a:t>Staff insights (through brainstorming, surveys, etc.)</a:t>
            </a:r>
          </a:p>
        </p:txBody>
      </p:sp>
      <p:sp>
        <p:nvSpPr>
          <p:cNvPr id="11"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10"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41297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33" y="245368"/>
            <a:ext cx="8675370" cy="515019"/>
          </a:xfrm>
        </p:spPr>
        <p:txBody>
          <a:bodyPr>
            <a:normAutofit fontScale="90000"/>
          </a:bodyPr>
          <a:lstStyle/>
          <a:p>
            <a:pPr algn="ctr"/>
            <a:r>
              <a:rPr lang="en-US" sz="4000" b="1" dirty="0"/>
              <a:t>NHSN Data Review</a:t>
            </a:r>
            <a:endParaRPr lang="en-US" sz="4000" b="1" baseline="30000" dirty="0"/>
          </a:p>
        </p:txBody>
      </p:sp>
      <p:sp>
        <p:nvSpPr>
          <p:cNvPr id="21" name="Content Placeholder 2"/>
          <p:cNvSpPr>
            <a:spLocks noGrp="1"/>
          </p:cNvSpPr>
          <p:nvPr>
            <p:ph idx="1"/>
            <p:custDataLst>
              <p:tags r:id="rId1"/>
            </p:custDataLst>
          </p:nvPr>
        </p:nvSpPr>
        <p:spPr>
          <a:xfrm>
            <a:off x="730248" y="1562436"/>
            <a:ext cx="8754532" cy="4487274"/>
          </a:xfrm>
        </p:spPr>
        <p:txBody>
          <a:bodyPr/>
          <a:lstStyle/>
          <a:p>
            <a:r>
              <a:rPr lang="en-US" sz="2800" dirty="0"/>
              <a:t>CLABSI Data</a:t>
            </a:r>
          </a:p>
          <a:p>
            <a:pPr lvl="1">
              <a:buFont typeface="Courier New" panose="02070309020205020404" pitchFamily="49" charset="0"/>
              <a:buChar char="o"/>
            </a:pPr>
            <a:r>
              <a:rPr lang="en-US" sz="2400" dirty="0"/>
              <a:t>CLABSI SIR = 1.28 for the past 6 months </a:t>
            </a:r>
          </a:p>
          <a:p>
            <a:pPr lvl="1">
              <a:buFont typeface="Courier New" panose="02070309020205020404" pitchFamily="49" charset="0"/>
              <a:buChar char="o"/>
            </a:pPr>
            <a:r>
              <a:rPr lang="en-US" sz="2400" dirty="0"/>
              <a:t>Central line SUR = 1.17</a:t>
            </a:r>
          </a:p>
          <a:p>
            <a:pPr lvl="1">
              <a:buFont typeface="Courier New" panose="02070309020205020404" pitchFamily="49" charset="0"/>
              <a:buChar char="o"/>
            </a:pPr>
            <a:r>
              <a:rPr lang="en-US" sz="2400" dirty="0"/>
              <a:t>CAD = 12</a:t>
            </a:r>
          </a:p>
          <a:p>
            <a:r>
              <a:rPr lang="en-US" sz="2800" dirty="0"/>
              <a:t>CAUTI Data</a:t>
            </a:r>
          </a:p>
          <a:p>
            <a:pPr lvl="1">
              <a:buFont typeface="Courier New" panose="02070309020205020404" pitchFamily="49" charset="0"/>
              <a:buChar char="o"/>
            </a:pPr>
            <a:r>
              <a:rPr lang="en-US" sz="2400" dirty="0"/>
              <a:t>CAUTI SIR = 0.95 for the past 6 months </a:t>
            </a:r>
          </a:p>
          <a:p>
            <a:pPr lvl="1">
              <a:buFont typeface="Courier New" panose="02070309020205020404" pitchFamily="49" charset="0"/>
              <a:buChar char="o"/>
            </a:pPr>
            <a:r>
              <a:rPr lang="en-US" sz="2400" dirty="0"/>
              <a:t>Indwelling urinary catheter SUR = 1.1</a:t>
            </a:r>
          </a:p>
          <a:p>
            <a:pPr lvl="1">
              <a:buFont typeface="Courier New" panose="02070309020205020404" pitchFamily="49" charset="0"/>
              <a:buChar char="o"/>
            </a:pPr>
            <a:r>
              <a:rPr lang="en-US" sz="2400" dirty="0"/>
              <a:t>CAD = 6</a:t>
            </a:r>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91428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48" y="-81980"/>
            <a:ext cx="9651013" cy="1154176"/>
          </a:xfrm>
        </p:spPr>
        <p:txBody>
          <a:bodyPr>
            <a:normAutofit/>
          </a:bodyPr>
          <a:lstStyle/>
          <a:p>
            <a:pPr algn="ctr"/>
            <a:r>
              <a:rPr lang="en-US" sz="4000" b="1" dirty="0"/>
              <a:t>Review of Gaps as Identified in ICU Assessment</a:t>
            </a:r>
            <a:endParaRPr lang="en-US" sz="4000" b="1" baseline="30000" dirty="0"/>
          </a:p>
        </p:txBody>
      </p:sp>
      <p:sp>
        <p:nvSpPr>
          <p:cNvPr id="8" name="Content Placeholder 2"/>
          <p:cNvSpPr>
            <a:spLocks noGrp="1"/>
          </p:cNvSpPr>
          <p:nvPr>
            <p:ph idx="1"/>
            <p:custDataLst>
              <p:tags r:id="rId1"/>
            </p:custDataLst>
          </p:nvPr>
        </p:nvSpPr>
        <p:spPr>
          <a:xfrm>
            <a:off x="489385" y="1456420"/>
            <a:ext cx="9037865" cy="5648788"/>
          </a:xfrm>
        </p:spPr>
        <p:txBody>
          <a:bodyPr>
            <a:normAutofit/>
          </a:bodyPr>
          <a:lstStyle/>
          <a:p>
            <a:r>
              <a:rPr lang="en-US" dirty="0"/>
              <a:t>CLABSI</a:t>
            </a:r>
          </a:p>
          <a:p>
            <a:pPr lvl="1">
              <a:buFont typeface="Courier New" panose="02070309020205020404" pitchFamily="49" charset="0"/>
              <a:buChar char="o"/>
            </a:pPr>
            <a:r>
              <a:rPr lang="en-US" dirty="0"/>
              <a:t>Insertion/maintenance products</a:t>
            </a:r>
          </a:p>
          <a:p>
            <a:pPr lvl="1">
              <a:buFont typeface="Courier New" panose="02070309020205020404" pitchFamily="49" charset="0"/>
              <a:buChar char="o"/>
            </a:pPr>
            <a:r>
              <a:rPr lang="en-US" dirty="0"/>
              <a:t>Monthly adherence and skill audits</a:t>
            </a:r>
          </a:p>
          <a:p>
            <a:r>
              <a:rPr lang="en-US" dirty="0"/>
              <a:t>CAUTI</a:t>
            </a:r>
          </a:p>
          <a:p>
            <a:pPr lvl="1">
              <a:buFont typeface="Courier New" panose="02070309020205020404" pitchFamily="49" charset="0"/>
              <a:buChar char="o"/>
            </a:pPr>
            <a:r>
              <a:rPr lang="en-US" dirty="0"/>
              <a:t>Monthly adherence to skill audits</a:t>
            </a:r>
          </a:p>
          <a:p>
            <a:pPr lvl="1">
              <a:buFont typeface="Courier New" panose="02070309020205020404" pitchFamily="49" charset="0"/>
              <a:buChar char="o"/>
            </a:pPr>
            <a:r>
              <a:rPr lang="en-US" dirty="0"/>
              <a:t>Multidisciplinary catheter rounds</a:t>
            </a:r>
          </a:p>
          <a:p>
            <a:r>
              <a:rPr lang="en-US" dirty="0"/>
              <a:t>Adaptive</a:t>
            </a:r>
          </a:p>
          <a:p>
            <a:pPr lvl="1">
              <a:buFont typeface="Courier New" panose="02070309020205020404" pitchFamily="49" charset="0"/>
              <a:buChar char="o"/>
            </a:pPr>
            <a:r>
              <a:rPr lang="en-US" dirty="0"/>
              <a:t>Unit culture</a:t>
            </a:r>
          </a:p>
          <a:p>
            <a:pPr lvl="1">
              <a:buFont typeface="Courier New" panose="02070309020205020404" pitchFamily="49" charset="0"/>
              <a:buChar char="o"/>
            </a:pPr>
            <a:r>
              <a:rPr lang="en-US" dirty="0"/>
              <a:t>Senior leadership engagement</a:t>
            </a:r>
          </a:p>
          <a:p>
            <a:pPr lvl="1">
              <a:buFont typeface="Courier New" panose="02070309020205020404" pitchFamily="49" charset="0"/>
              <a:buChar char="o"/>
            </a:pPr>
            <a:r>
              <a:rPr lang="en-US" dirty="0"/>
              <a:t>CAUTI and CLABSI champions</a:t>
            </a:r>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922363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3664"/>
            <a:ext cx="9640062" cy="752603"/>
          </a:xfrm>
        </p:spPr>
        <p:txBody>
          <a:bodyPr>
            <a:normAutofit/>
          </a:bodyPr>
          <a:lstStyle/>
          <a:p>
            <a:pPr algn="ctr"/>
            <a:r>
              <a:rPr lang="en-US" sz="4000" b="1" dirty="0"/>
              <a:t>Additional Data From ICU Assessment</a:t>
            </a:r>
            <a:endParaRPr lang="en-US" sz="4000" b="1" baseline="30000" dirty="0"/>
          </a:p>
        </p:txBody>
      </p:sp>
      <p:sp>
        <p:nvSpPr>
          <p:cNvPr id="8" name="Content Placeholder 2"/>
          <p:cNvSpPr>
            <a:spLocks noGrp="1"/>
          </p:cNvSpPr>
          <p:nvPr>
            <p:ph idx="1"/>
            <p:custDataLst>
              <p:tags r:id="rId1"/>
            </p:custDataLst>
          </p:nvPr>
        </p:nvSpPr>
        <p:spPr>
          <a:xfrm>
            <a:off x="550618" y="1523710"/>
            <a:ext cx="8915400" cy="5272184"/>
          </a:xfrm>
        </p:spPr>
        <p:txBody>
          <a:bodyPr>
            <a:normAutofit/>
          </a:bodyPr>
          <a:lstStyle/>
          <a:p>
            <a:r>
              <a:rPr lang="en-US" dirty="0"/>
              <a:t>Strengths</a:t>
            </a:r>
          </a:p>
          <a:p>
            <a:pPr lvl="1">
              <a:buFont typeface="Courier New" panose="02070309020205020404" pitchFamily="49" charset="0"/>
              <a:buChar char="o"/>
            </a:pPr>
            <a:r>
              <a:rPr lang="en-US" dirty="0"/>
              <a:t>Commitment to teamwork among all team members</a:t>
            </a:r>
          </a:p>
          <a:p>
            <a:pPr lvl="1">
              <a:buFont typeface="Courier New" panose="02070309020205020404" pitchFamily="49" charset="0"/>
              <a:buChar char="o"/>
            </a:pPr>
            <a:r>
              <a:rPr lang="en-US" dirty="0"/>
              <a:t>Effective communication among team members</a:t>
            </a:r>
          </a:p>
          <a:p>
            <a:pPr lvl="1">
              <a:buFont typeface="Courier New" panose="02070309020205020404" pitchFamily="49" charset="0"/>
              <a:buChar char="o"/>
            </a:pPr>
            <a:r>
              <a:rPr lang="en-US" dirty="0"/>
              <a:t>Number of nurses in the ICU</a:t>
            </a:r>
          </a:p>
          <a:p>
            <a:r>
              <a:rPr lang="en-US" dirty="0"/>
              <a:t>Barriers</a:t>
            </a:r>
          </a:p>
          <a:p>
            <a:pPr lvl="1">
              <a:buFont typeface="Courier New" panose="02070309020205020404" pitchFamily="49" charset="0"/>
              <a:buChar char="o"/>
            </a:pPr>
            <a:r>
              <a:rPr lang="en-US" dirty="0"/>
              <a:t>Team to focus on the project</a:t>
            </a:r>
          </a:p>
          <a:p>
            <a:pPr lvl="1">
              <a:buFont typeface="Courier New" panose="02070309020205020404" pitchFamily="49" charset="0"/>
              <a:buChar char="o"/>
            </a:pPr>
            <a:r>
              <a:rPr lang="en-US" dirty="0"/>
              <a:t>Competition with other patient safety initiatives</a:t>
            </a:r>
          </a:p>
          <a:p>
            <a:pPr lvl="1">
              <a:buFont typeface="Courier New" panose="02070309020205020404" pitchFamily="49" charset="0"/>
              <a:buChar char="o"/>
            </a:pPr>
            <a:r>
              <a:rPr lang="en-US" dirty="0"/>
              <a:t>Ownership by senior leadership</a:t>
            </a:r>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427186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75" y="204099"/>
            <a:ext cx="9366885" cy="602017"/>
          </a:xfrm>
        </p:spPr>
        <p:txBody>
          <a:bodyPr>
            <a:normAutofit fontScale="90000"/>
          </a:bodyPr>
          <a:lstStyle/>
          <a:p>
            <a:pPr algn="ctr"/>
            <a:r>
              <a:rPr lang="en-US" sz="4000" b="1" dirty="0"/>
              <a:t>Hospital Survey on Patient Safety: ICU Results</a:t>
            </a:r>
            <a:endParaRPr lang="en-US" sz="4000" b="1" baseline="30000" dirty="0"/>
          </a:p>
        </p:txBody>
      </p:sp>
      <p:sp>
        <p:nvSpPr>
          <p:cNvPr id="12" name="Content Placeholder 2"/>
          <p:cNvSpPr>
            <a:spLocks noGrp="1"/>
          </p:cNvSpPr>
          <p:nvPr>
            <p:ph idx="1"/>
            <p:custDataLst>
              <p:tags r:id="rId1"/>
            </p:custDataLst>
          </p:nvPr>
        </p:nvSpPr>
        <p:spPr>
          <a:xfrm>
            <a:off x="628650" y="1557950"/>
            <a:ext cx="8907236" cy="5645283"/>
          </a:xfrm>
        </p:spPr>
        <p:txBody>
          <a:bodyPr>
            <a:normAutofit/>
          </a:bodyPr>
          <a:lstStyle/>
          <a:p>
            <a:pPr marL="0" indent="0">
              <a:buNone/>
            </a:pPr>
            <a:r>
              <a:rPr lang="en-US" sz="3000" u="sng" dirty="0"/>
              <a:t>Dimensions of Concern </a:t>
            </a:r>
          </a:p>
          <a:p>
            <a:r>
              <a:rPr lang="en-US" sz="2800" dirty="0"/>
              <a:t>Staffing: 48.9%</a:t>
            </a:r>
          </a:p>
          <a:p>
            <a:pPr lvl="1">
              <a:buFont typeface="Courier New" panose="02070309020205020404" pitchFamily="49" charset="0"/>
              <a:buChar char="o"/>
            </a:pPr>
            <a:r>
              <a:rPr lang="en-US" sz="2400" dirty="0"/>
              <a:t>Drivers of score: Use more agency/temporary staff than is best for patient care; staff in this unit work longer hours than is best for patient care</a:t>
            </a:r>
            <a:endParaRPr lang="en-US" sz="2000" dirty="0"/>
          </a:p>
          <a:p>
            <a:r>
              <a:rPr lang="en-US" sz="2800" dirty="0"/>
              <a:t>Communication openness: 53%</a:t>
            </a:r>
          </a:p>
          <a:p>
            <a:pPr lvl="1">
              <a:buFont typeface="Courier New" panose="02070309020205020404" pitchFamily="49" charset="0"/>
              <a:buChar char="o"/>
            </a:pPr>
            <a:r>
              <a:rPr lang="en-US" sz="2400" dirty="0"/>
              <a:t>Driver of score: Staff did not feel comfortable questioning decisions/actions of those with more authority</a:t>
            </a:r>
          </a:p>
          <a:p>
            <a:r>
              <a:rPr lang="en-US" sz="2800" dirty="0"/>
              <a:t>Communication about error: 38.9%</a:t>
            </a:r>
          </a:p>
          <a:p>
            <a:pPr lvl="1">
              <a:buFont typeface="Courier New" panose="02070309020205020404" pitchFamily="49" charset="0"/>
              <a:buChar char="o"/>
            </a:pPr>
            <a:r>
              <a:rPr lang="en-US" sz="2400" dirty="0"/>
              <a:t>Driver of score: We are informed about errors that happen in this unit</a:t>
            </a:r>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QI in Action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113461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08&quot;&gt;&lt;/object&gt;&lt;object type=&quot;2&quot; unique_id=&quot;10109&quot;&gt;&lt;object type=&quot;3&quot; unique_id=&quot;10110&quot;&gt;&lt;property id=&quot;20148&quot; value=&quot;5&quot;/&gt;&lt;property id=&quot;20300&quot; value=&quot;Slide 1 - &amp;quot;Quality Improvement in Action&amp;quot;&quot;/&gt;&lt;property id=&quot;20307&quot; value=&quot;256&quot;/&gt;&lt;/object&gt;&lt;object type=&quot;3&quot; unique_id=&quot;10111&quot;&gt;&lt;property id=&quot;20148&quot; value=&quot;5&quot;/&gt;&lt;property id=&quot;20300&quot; value=&quot;Slide 2 - &amp;quot;Objectives&amp;quot;&quot;/&gt;&lt;property id=&quot;20307&quot; value=&quot;258&quot;/&gt;&lt;/object&gt;&lt;object type=&quot;3&quot; unique_id=&quot;10220&quot;&gt;&lt;property id=&quot;20148&quot; value=&quot;5&quot;/&gt;&lt;property id=&quot;20300&quot; value=&quot;Slide 3 - &amp;quot;Action Planning&amp;quot;&quot;/&gt;&lt;property id=&quot;20307&quot; value=&quot;259&quot;/&gt;&lt;/object&gt;&lt;object type=&quot;3&quot; unique_id=&quot;10221&quot;&gt;&lt;property id=&quot;20148&quot; value=&quot;5&quot;/&gt;&lt;property id=&quot;20300&quot; value=&quot;Slide 4 - &amp;quot;One ICU’s Story&amp;quot;&quot;/&gt;&lt;property id=&quot;20307&quot; value=&quot;260&quot;/&gt;&lt;/object&gt;&lt;object type=&quot;3&quot; unique_id=&quot;10222&quot;&gt;&lt;property id=&quot;20148&quot; value=&quot;5&quot;/&gt;&lt;property id=&quot;20300&quot; value=&quot;Slide 5 - &amp;quot;Identifying the Problem: Data Sources&amp;quot;&quot;/&gt;&lt;property id=&quot;20307&quot; value=&quot;261&quot;/&gt;&lt;/object&gt;&lt;object type=&quot;3&quot; unique_id=&quot;10223&quot;&gt;&lt;property id=&quot;20148&quot; value=&quot;5&quot;/&gt;&lt;property id=&quot;20300&quot; value=&quot;Slide 6 - &amp;quot;NHSN Data Review&amp;quot;&quot;/&gt;&lt;property id=&quot;20307&quot; value=&quot;262&quot;/&gt;&lt;/object&gt;&lt;object type=&quot;3&quot; unique_id=&quot;10224&quot;&gt;&lt;property id=&quot;20148&quot; value=&quot;5&quot;/&gt;&lt;property id=&quot;20300&quot; value=&quot;Slide 7 - &amp;quot;Review of Gaps as Identified in ICU Assessment&amp;quot;&quot;/&gt;&lt;property id=&quot;20307&quot; value=&quot;263&quot;/&gt;&lt;/object&gt;&lt;object type=&quot;3&quot; unique_id=&quot;10225&quot;&gt;&lt;property id=&quot;20148&quot; value=&quot;5&quot;/&gt;&lt;property id=&quot;20300&quot; value=&quot;Slide 8 - &amp;quot;Additional Data from ICU Assessment&amp;quot;&quot;/&gt;&lt;property id=&quot;20307&quot; value=&quot;264&quot;/&gt;&lt;/object&gt;&lt;object type=&quot;3&quot; unique_id=&quot;10226&quot;&gt;&lt;property id=&quot;20148&quot; value=&quot;5&quot;/&gt;&lt;property id=&quot;20300&quot; value=&quot;Slide 9 - &amp;quot;Hospital Survey on Patient Safety: ICU Results&amp;quot;&quot;/&gt;&lt;property id=&quot;20307&quot; value=&quot;265&quot;/&gt;&lt;/object&gt;&lt;object type=&quot;3&quot; unique_id=&quot;10227&quot;&gt;&lt;property id=&quot;20148&quot; value=&quot;5&quot;/&gt;&lt;property id=&quot;20300&quot; value=&quot;Slide 10 - &amp;quot;Data from Defects Analyses - CLABSI&amp;quot;&quot;/&gt;&lt;property id=&quot;20307&quot; value=&quot;266&quot;/&gt;&lt;/object&gt;&lt;object type=&quot;3&quot; unique_id=&quot;10228&quot;&gt;&lt;property id=&quot;20148&quot; value=&quot;5&quot;/&gt;&lt;property id=&quot;20300&quot; value=&quot;Slide 11 - &amp;quot;Data from Defects Analyses - CAUTI&amp;quot;&quot;/&gt;&lt;property id=&quot;20307&quot; value=&quot;267&quot;/&gt;&lt;/object&gt;&lt;object type=&quot;3&quot; unique_id=&quot;10229&quot;&gt;&lt;property id=&quot;20148&quot; value=&quot;5&quot;/&gt;&lt;property id=&quot;20300&quot; value=&quot;Slide 12 - &amp;quot;Decision-making Process: Where Do We Focus?&amp;quot;&quot;/&gt;&lt;property id=&quot;20307&quot; value=&quot;268&quot;/&gt;&lt;/object&gt;&lt;object type=&quot;3&quot; unique_id=&quot;10230&quot;&gt;&lt;property id=&quot;20148&quot; value=&quot;5&quot;/&gt;&lt;property id=&quot;20300&quot; value=&quot;Slide 13 - &amp;quot;NCH’s Focus Area: CLABSI&amp;quot;&quot;/&gt;&lt;property id=&quot;20307&quot; value=&quot;269&quot;/&gt;&lt;/object&gt;&lt;object type=&quot;3&quot; unique_id=&quot;10231&quot;&gt;&lt;property id=&quot;20148&quot; value=&quot;5&quot;/&gt;&lt;property id=&quot;20300&quot; value=&quot;Slide 14 - &amp;quot;AIM Statements and SMART Terms1&amp;quot;&quot;/&gt;&lt;property id=&quot;20307&quot; value=&quot;270&quot;/&gt;&lt;/object&gt;&lt;object type=&quot;3&quot; unique_id=&quot;10232&quot;&gt;&lt;property id=&quot;20148&quot; value=&quot;5&quot;/&gt;&lt;property id=&quot;20300&quot; value=&quot;Slide 15 - &amp;quot;NCH Med/Surg ICU Action Plan&amp;quot;&quot;/&gt;&lt;property id=&quot;20307&quot; value=&quot;271&quot;/&gt;&lt;/object&gt;&lt;object type=&quot;3&quot; unique_id=&quot;10233&quot;&gt;&lt;property id=&quot;20148&quot; value=&quot;5&quot;/&gt;&lt;property id=&quot;20300&quot; value=&quot;Slide 16 - &amp;quot;Plan-Do-Study-Act (PDSA)2&amp;quot;&quot;/&gt;&lt;property id=&quot;20307&quot; value=&quot;272&quot;/&gt;&lt;/object&gt;&lt;object type=&quot;3&quot; unique_id=&quot;10234&quot;&gt;&lt;property id=&quot;20148&quot; value=&quot;5&quot;/&gt;&lt;property id=&quot;20300&quot; value=&quot;Slide 17 - &amp;quot;Brainstorming – Getting Started&amp;quot;&quot;/&gt;&lt;property id=&quot;20307&quot; value=&quot;273&quot;/&gt;&lt;/object&gt;&lt;object type=&quot;3&quot; unique_id=&quot;10235&quot;&gt;&lt;property id=&quot;20148&quot; value=&quot;5&quot;/&gt;&lt;property id=&quot;20300&quot; value=&quot;Slide 26 - &amp;quot;Resources6-9&amp;quot;&quot;/&gt;&lt;property id=&quot;20307&quot; value=&quot;274&quot;/&gt;&lt;/object&gt;&lt;object type=&quot;3&quot; unique_id=&quot;10236&quot;&gt;&lt;property id=&quot;20148&quot; value=&quot;5&quot;/&gt;&lt;property id=&quot;20300&quot; value=&quot;Slide 27 - &amp;quot;References&amp;quot;&quot;/&gt;&lt;property id=&quot;20307&quot; value=&quot;275&quot;/&gt;&lt;/object&gt;&lt;object type=&quot;3&quot; unique_id=&quot;241673&quot;&gt;&lt;property id=&quot;20148&quot; value=&quot;5&quot;/&gt;&lt;property id=&quot;20300&quot; value=&quot;Slide 18 - &amp;quot;Brainstorming Results: CLABSI Reduction Priorities3&amp;quot;&quot;/&gt;&lt;property id=&quot;20307&quot; value=&quot;277&quot;/&gt;&lt;/object&gt;&lt;object type=&quot;3&quot; unique_id=&quot;241674&quot;&gt;&lt;property id=&quot;20148&quot; value=&quot;5&quot;/&gt;&lt;property id=&quot;20300&quot; value=&quot;Slide 19 - &amp;quot;CLABSI Considerations: Prevention Strategies4,5&amp;quot;&quot;/&gt;&lt;property id=&quot;20307&quot; value=&quot;278&quot;/&gt;&lt;/object&gt;&lt;object type=&quot;3&quot; unique_id=&quot;241675&quot;&gt;&lt;property id=&quot;20148&quot; value=&quot;5&quot;/&gt;&lt;property id=&quot;20300&quot; value=&quot;Slide 20 - &amp;quot;Considerations&amp;quot;&quot;/&gt;&lt;property id=&quot;20307&quot; value=&quot;279&quot;/&gt;&lt;/object&gt;&lt;object type=&quot;3&quot; unique_id=&quot;241676&quot;&gt;&lt;property id=&quot;20148&quot; value=&quot;5&quot;/&gt;&lt;property id=&quot;20300&quot; value=&quot;Slide 21 - &amp;quot;NCH Action Planning: The Gap&amp;quot;&quot;/&gt;&lt;property id=&quot;20307&quot; value=&quot;280&quot;/&gt;&lt;/object&gt;&lt;object type=&quot;3&quot; unique_id=&quot;241677&quot;&gt;&lt;property id=&quot;20148&quot; value=&quot;5&quot;/&gt;&lt;property id=&quot;20300&quot; value=&quot;Slide 22 - &amp;quot;NCH Action Planning: Identifying the Gap&amp;quot;&quot;/&gt;&lt;property id=&quot;20307&quot; value=&quot;281&quot;/&gt;&lt;/object&gt;&lt;object type=&quot;3&quot; unique_id=&quot;241678&quot;&gt;&lt;property id=&quot;20148&quot; value=&quot;5&quot;/&gt;&lt;property id=&quot;20300&quot; value=&quot;Slide 23 - &amp;quot;NCH Action Planning: Choosing the Gap&amp;quot;&quot;/&gt;&lt;property id=&quot;20307&quot; value=&quot;282&quot;/&gt;&lt;/object&gt;&lt;object type=&quot;3&quot; unique_id=&quot;241679&quot;&gt;&lt;property id=&quot;20148&quot; value=&quot;5&quot;/&gt;&lt;property id=&quot;20300&quot; value=&quot;Slide 24 - &amp;quot;NCH Action Planning: The Aim Statement&amp;quot;&quot;/&gt;&lt;property id=&quot;20307&quot; value=&quot;283&quot;/&gt;&lt;/object&gt;&lt;object type=&quot;3&quot; unique_id=&quot;241883&quot;&gt;&lt;property id=&quot;20148&quot; value=&quot;5&quot;/&gt;&lt;property id=&quot;20300&quot; value=&quot;Slide 25 - &amp;quot;NCH Action Planning: Strengths&amp;quot;&quot;/&gt;&lt;property id=&quot;20307&quot; value=&quot;28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3&quot;/&gt;&lt;lineCharCount val=&quot;52&quot;/&gt;&lt;lineCharCount val=&quot;49&quot;/&gt;&lt;lineCharCount val=&quot;18&quot;/&gt;&lt;lineCharCount val=&quot;43&quot;/&gt;&lt;lineCharCount val=&quot;5&quot;/&gt;&lt;lineCharCount val=&quot;37&quot;/&gt;&lt;lineCharCount val=&quot;39&quot;/&gt;&lt;lineCharCount val=&quot;50&quot;/&gt;&lt;lineCharCount val=&quot;12&quot;/&gt;&lt;/TableIndex&gt;&lt;/ShapeTextInfo&gt;"/>
  <p:tag name="HTML_SHAPEINFO" val="&lt;ThreeDShapeInfo&gt;&lt;uuid val=&quot;&quot;/&gt;&lt;isInvalidForFieldText val=&quot;0&quot;/&gt;&lt;Image&gt;&lt;filename val=&quot;C:\Users\awilkins\AppData\Local\Temp\PR\data\asimages\{6FFE5188-80C0-46F5-8171-30E14D54FD25}_13.png&quot;/&gt;&lt;left val=&quot;40&quot;/&gt;&lt;top val=&quot;85&quot;/&gt;&lt;width val=&quot;630&quot;/&gt;&lt;height val=&quot;401&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9&quot;/&gt;&lt;lineCharCount val=&quot;49&quot;/&gt;&lt;lineCharCount val=&quot;49&quot;/&gt;&lt;lineCharCount val=&quot;13&quot;/&gt;&lt;lineCharCount val=&quot;46&quot;/&gt;&lt;lineCharCount val=&quot;49&quot;/&gt;&lt;lineCharCount val=&quot;8&quot;/&gt;&lt;/TableIndex&gt;&lt;/ShapeTextInfo&gt;"/>
  <p:tag name="HTML_SHAPEINFO" val="&lt;ThreeDShapeInfo&gt;&lt;uuid val=&quot;&quot;/&gt;&lt;isInvalidForFieldText val=&quot;0&quot;/&gt;&lt;Image&gt;&lt;filename val=&quot;C:\Users\awilkins\AppData\Local\Temp\PR\data\asimages\{F9475CB8-F278-4CD7-AFB1-871B4E92E7E7}_14.png&quot;/&gt;&lt;left val=&quot;49&quot;/&gt;&lt;top val=&quot;85&quot;/&gt;&lt;width val=&quot;628&quot;/&gt;&lt;height val=&quot;40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PRESENTER_SHAPEINFO" val="&lt;ThreeDShapeInfo&gt;&lt;uuid val=&quot;{26B262CA-107D-4561-8785-AD4EB1102862}&quot;/&gt;&lt;isInvalidForFieldText val=&quot;1&quot;/&gt;&lt;Image&gt;&lt;filename val=&quot;C:\Users\awilkins\AppData\Local\Temp\PR\data\asimages\{26B262CA-107D-4561-8785-AD4EB1102862}_16_S.png&quot;/&gt;&lt;left val=&quot;184&quot;/&gt;&lt;top val=&quot;110&quot;/&gt;&lt;width val=&quot;356&quot;/&gt;&lt;height val=&quot;51&quot;/&gt;&lt;hasText val=&quot;0&quot;/&gt;&lt;/Image&gt;&lt;Image&gt;&lt;filename val=&quot;C:\Users\awilkins\AppData\Local\Temp\PR\data\asimages\{26B262CA-107D-4561-8785-AD4EB1102862}_16_T.png&quot;/&gt;&lt;left val=&quot;188&quot;/&gt;&lt;top val=&quot;111&quot;/&gt;&lt;width val=&quot;349&quot;/&gt;&lt;height val=&quot;44&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10&quot;/&gt;&lt;lineCharCount val=&quot;11&quot;/&gt;&lt;lineCharCount val=&quot;11&quot;/&gt;&lt;lineCharCount val=&quot;9&quot;/&gt;&lt;lineCharCount val=&quot;20&quot;/&gt;&lt;/TableIndex&gt;&lt;/ShapeTextInfo&gt;"/>
  <p:tag name="HTML_SHAPEINFO" val="&lt;ThreeDShapeInfo&gt;&lt;uuid val=&quot;&quot;/&gt;&lt;isInvalidForFieldText val=&quot;0&quot;/&gt;&lt;Image&gt;&lt;filename val=&quot;C:\Users\awilkins\AppData\Local\Temp\PR\data\asimages\{5E19BE51-5540-4CFC-B722-E19D15888852}_16.png&quot;/&gt;&lt;left val=&quot;66&quot;/&gt;&lt;top val=&quot;177&quot;/&gt;&lt;width val=&quot;578&quot;/&gt;&lt;height val=&quot;29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9&quot;/&gt;&lt;lineCharCount val=&quot;49&quot;/&gt;&lt;lineCharCount val=&quot;49&quot;/&gt;&lt;lineCharCount val=&quot;13&quot;/&gt;&lt;lineCharCount val=&quot;46&quot;/&gt;&lt;lineCharCount val=&quot;49&quot;/&gt;&lt;lineCharCount val=&quot;8&quot;/&gt;&lt;/TableIndex&gt;&lt;/ShapeTextInfo&gt;"/>
  <p:tag name="HTML_SHAPEINFO" val="&lt;ThreeDShapeInfo&gt;&lt;uuid val=&quot;&quot;/&gt;&lt;isInvalidForFieldText val=&quot;0&quot;/&gt;&lt;Image&gt;&lt;filename val=&quot;C:\Users\awilkins\AppData\Local\Temp\PR\data\asimages\{F9475CB8-F278-4CD7-AFB1-871B4E92E7E7}_14.png&quot;/&gt;&lt;left val=&quot;49&quot;/&gt;&lt;top val=&quot;85&quot;/&gt;&lt;width val=&quot;628&quot;/&gt;&lt;height val=&quot;401&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B8986C-CAAC-434D-8E3A-09ACDC77B902}&quot;/&gt;&lt;isInvalidForFieldText val=&quot;0&quot;/&gt;&lt;Image&gt;&lt;filename val=&quot;C:\Users\awilkins\AppData\Local\Temp\PR\data\asimages\{03B8986C-CAAC-434D-8E3A-09ACDC77B902}_19.png&quot;/&gt;&lt;left val=&quot;0&quot;/&gt;&lt;top val=&quot;115&quot;/&gt;&lt;width val=&quot;446&quot;/&gt;&lt;height val=&quot;31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12&quot;/&gt;&lt;lineCharCount val=&quot;1&quot;/&gt;&lt;lineCharCount val=&quot;24&quot;/&gt;&lt;lineCharCount val=&quot;13&quot;/&gt;&lt;lineCharCount val=&quot;13&quot;/&gt;&lt;lineCharCount val=&quot;1&quot;/&gt;&lt;lineCharCount val=&quot;24&quot;/&gt;&lt;lineCharCount val=&quot;20&quot;/&gt;&lt;lineCharCount val=&quot;13&quot;/&gt;&lt;/TableIndex&gt;&lt;/ShapeTextInfo&gt;"/>
  <p:tag name="HTML_SHAPEINFO" val="&lt;ThreeDShapeInfo&gt;&lt;uuid val=&quot;&quot;/&gt;&lt;isInvalidForFieldText val=&quot;0&quot;/&gt;&lt;Image&gt;&lt;filename val=&quot;C:\Users\awilkins\AppData\Local\Temp\PR\data\asimages\{7174C65D-D022-4A22-8723-979DF56BA5F7}_19.png&quot;/&gt;&lt;left val=&quot;401&quot;/&gt;&lt;top val=&quot;111&quot;/&gt;&lt;width val=&quot;295&quot;/&gt;&lt;height val=&quot;331&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51&quot;/&gt;&lt;lineCharCount val=&quot;11&quot;/&gt;&lt;lineCharCount val=&quot;46&quot;/&gt;&lt;lineCharCount val=&quot;24&quot;/&gt;&lt;lineCharCount val=&quot;68&quot;/&gt;&lt;lineCharCount val=&quot;39&quot;/&gt;&lt;lineCharCount val=&quot;68&quot;/&gt;&lt;lineCharCount val=&quot;59&quot;/&gt;&lt;/TableIndex&gt;&lt;/ShapeTextInfo&gt;"/>
  <p:tag name="HTML_SHAPEINFO" val="&lt;ThreeDShapeInfo&gt;&lt;uuid val=&quot;&quot;/&gt;&lt;isInvalidForFieldText val=&quot;0&quot;/&gt;&lt;Image&gt;&lt;filename val=&quot;C:\Users\awilkins\AppData\Local\Temp\PR\data\asimages\{9605856B-DE87-4579-AEBF-0281B010F582}_20.png&quot;/&gt;&lt;left val=&quot;39&quot;/&gt;&lt;top val=&quot;85&quot;/&gt;&lt;width val=&quot;657&quot;/&gt;&lt;height val=&quot;42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7&quot;/&gt;&lt;lineCharCount val=&quot;125&quot;/&gt;&lt;lineCharCount val=&quot;125&quot;/&gt;&lt;lineCharCount val=&quot;90&quot;/&gt;&lt;/TableIndex&gt;&lt;/ShapeTextInfo&gt;"/>
  <p:tag name="HTML_SHAPEINFO" val="&lt;ThreeDShapeInfo&gt;&lt;uuid val=&quot;&quot;/&gt;&lt;isInvalidForFieldText val=&quot;0&quot;/&gt;&lt;Image&gt;&lt;filename val=&quot;C:\Users\awilkins\AppData\Local\Temp\PR\data\asimages\{209318EF-41E5-418D-86F4-A75511C0E441}_23.png&quot;/&gt;&lt;left val=&quot;35&quot;/&gt;&lt;top val=&quot;431&quot;/&gt;&lt;width val=&quot;635&quot;/&gt;&lt;height val=&quot;6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3&quot;/&gt;&lt;lineCharCount val=&quot;55&quot;/&gt;&lt;lineCharCount val=&quot;44&quot;/&gt;&lt;lineCharCount val=&quot;45&quot;/&gt;&lt;lineCharCount val=&quot;5&quot;/&gt;&lt;lineCharCount val=&quot;10&quot;/&gt;&lt;lineCharCount val=&quot;41&quot;/&gt;&lt;lineCharCount val=&quot;32&quot;/&gt;&lt;lineCharCount val=&quot;13&quot;/&gt;&lt;lineCharCount val=&quot;16&quot;/&gt;&lt;/TableIndex&gt;&lt;/ShapeTextInfo&gt;"/>
  <p:tag name="HTML_SHAPEINFO" val="&lt;ThreeDShapeInfo&gt;&lt;uuid val=&quot;&quot;/&gt;&lt;isInvalidForFieldText val=&quot;0&quot;/&gt;&lt;Image&gt;&lt;filename val=&quot;C:\Users\awilkins\AppData\Local\Temp\PR\data\asimages\{B9C75029-2160-43A9-B011-175DC59B6676}_24.png&quot;/&gt;&lt;left val=&quot;41&quot;/&gt;&lt;top val=&quot;85&quot;/&gt;&lt;width val=&quot;629&quot;/&gt;&lt;height val=&quot;40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55&quot;/&gt;&lt;lineCharCount val=&quot;50&quot;/&gt;&lt;lineCharCount val=&quot;49&quot;/&gt;&lt;lineCharCount val=&quot;31&quot;/&gt;&lt;lineCharCount val=&quot;14&quot;/&gt;&lt;lineCharCount val=&quot;57&quot;/&gt;&lt;lineCharCount val=&quot;8&quot;/&gt;&lt;lineCharCount val=&quot;52&quot;/&gt;&lt;lineCharCount val=&quot;59&quot;/&gt;&lt;/TableIndex&gt;&lt;/ShapeTextInfo&gt;"/>
  <p:tag name="HTML_SHAPEINFO" val="&lt;ThreeDShapeInfo&gt;&lt;uuid val=&quot;&quot;/&gt;&lt;isInvalidForFieldText val=&quot;0&quot;/&gt;&lt;Image&gt;&lt;filename val=&quot;C:\Users\awilkins\AppData\Local\Temp\PR\data\asimages\{AE68859C-ADCF-47A2-B00A-49E3DE2FD1FB}_5.png&quot;/&gt;&lt;left val=&quot;41&quot;/&gt;&lt;top val=&quot;72&quot;/&gt;&lt;width val=&quot;645&quot;/&gt;&lt;height val=&quot;400&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50&quot;/&gt;&lt;lineCharCount val=&quot;48&quot;/&gt;&lt;lineCharCount val=&quot;22&quot;/&gt;&lt;/TableIndex&gt;&lt;/ShapeTextInfo&gt;"/>
  <p:tag name="HTML_SHAPEINFO" val="&lt;ThreeDShapeInfo&gt;&lt;uuid val=&quot;&quot;/&gt;&lt;isInvalidForFieldText val=&quot;0&quot;/&gt;&lt;Image&gt;&lt;filename val=&quot;C:\Users\awilkins\AppData\Local\Temp\PR\data\asimages\{3D4DCD68-8839-4BF8-829E-24AA6B7F4816}_25.png&quot;/&gt;&lt;left val=&quot;39&quot;/&gt;&lt;top val=&quot;85&quot;/&gt;&lt;width val=&quot;631&quot;/&gt;&lt;height val=&quot;40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43&quot;/&gt;&lt;lineCharCount val=&quot;36&quot;/&gt;&lt;lineCharCount val=&quot;58&quot;/&gt;&lt;lineCharCount val=&quot;57&quot;/&gt;&lt;lineCharCount val=&quot;32&quot;/&gt;&lt;lineCharCount val=&quot;31&quot;/&gt;&lt;lineCharCount val=&quot;68&quot;/&gt;&lt;lineCharCount val=&quot;10&quot;/&gt;&lt;lineCharCount val=&quot;20&quot;/&gt;&lt;lineCharCount val=&quot;65&quot;/&gt;&lt;lineCharCount val=&quot;23&quot;/&gt;&lt;/TableIndex&gt;&lt;/ShapeTextInfo&gt;"/>
  <p:tag name="HTML_SHAPEINFO" val="&lt;ThreeDShapeInfo&gt;&lt;uuid val=&quot;&quot;/&gt;&lt;isInvalidForFieldText val=&quot;0&quot;/&gt;&lt;Image&gt;&lt;filename val=&quot;C:\Users\awilkins\AppData\Local\Temp\PR\data\asimages\{C6B523C3-7CE0-4D81-9076-3C89DF86E1B1}_26.png&quot;/&gt;&lt;left val=&quot;37&quot;/&gt;&lt;top val=&quot;81&quot;/&gt;&lt;width val=&quot;638&quot;/&gt;&lt;height val=&quot;413&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3&quot;/&gt;&lt;lineCharCount val=&quot;65&quot;/&gt;&lt;lineCharCount val=&quot;58&quot;/&gt;&lt;lineCharCount val=&quot;7&quot;/&gt;&lt;lineCharCount val=&quot;60&quot;/&gt;&lt;lineCharCount val=&quot;18&quot;/&gt;&lt;lineCharCount val=&quot;57&quot;/&gt;&lt;lineCharCount val=&quot;58&quot;/&gt;&lt;lineCharCount val=&quot;55&quot;/&gt;&lt;lineCharCount val=&quot;25&quot;/&gt;&lt;lineCharCount val=&quot;62&quot;/&gt;&lt;lineCharCount val=&quot;59&quot;/&gt;&lt;/TableIndex&gt;&lt;/ShapeTextInfo&gt;"/>
  <p:tag name="HTML_SHAPEINFO" val="&lt;ThreeDShapeInfo&gt;&lt;uuid val=&quot;&quot;/&gt;&lt;isInvalidForFieldText val=&quot;0&quot;/&gt;&lt;Image&gt;&lt;filename val=&quot;C:\Users\awilkins\AppData\Local\Temp\PR\data\asimages\{00FC568E-F969-40CC-A02F-34900B64FB14}_27.png&quot;/&gt;&lt;left val=&quot;37&quot;/&gt;&lt;top val=&quot;85&quot;/&gt;&lt;width val=&quot;660&quot;/&gt;&lt;height val=&quot;42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6&quot;/&gt;&lt;lineCharCount val=&quot;41&quot;/&gt;&lt;lineCharCount val=&quot;47&quot;/&gt;&lt;lineCharCount val=&quot;71&quot;/&gt;&lt;lineCharCount val=&quot;62&quot;/&gt;&lt;lineCharCount val=&quot;43&quot;/&gt;&lt;lineCharCount val=&quot;71&quot;/&gt;&lt;lineCharCount val=&quot;47&quot;/&gt;&lt;/TableIndex&gt;&lt;/ShapeTextInfo&gt;"/>
  <p:tag name="HTML_SHAPEINFO" val="&lt;ThreeDShapeInfo&gt;&lt;uuid val=&quot;&quot;/&gt;&lt;isInvalidForFieldText val=&quot;0&quot;/&gt;&lt;Image&gt;&lt;filename val=&quot;C:\Users\awilkins\AppData\Local\Temp\PR\data\asimages\{17341950-0A05-4061-A86B-F035CBBD1A73}_28.png&quot;/&gt;&lt;left val=&quot;39&quot;/&gt;&lt;top val=&quot;88&quot;/&gt;&lt;width val=&quot;646&quot;/&gt;&lt;height val=&quot;398&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30&quot;/&gt;&lt;lineCharCount val=&quot;58&quot;/&gt;&lt;lineCharCount val=&quot;44&quot;/&gt;&lt;lineCharCount val=&quot;45&quot;/&gt;&lt;/TableIndex&gt;&lt;/ShapeTextInfo&gt;"/>
  <p:tag name="HTML_SHAPEINFO" val="&lt;ThreeDShapeInfo&gt;&lt;uuid val=&quot;&quot;/&gt;&lt;isInvalidForFieldText val=&quot;0&quot;/&gt;&lt;Image&gt;&lt;filename val=&quot;C:\Users\awilkins\AppData\Local\Temp\PR\data\asimages\{55347002-F010-4D56-84FD-CF4086CAC1F3}_29.png&quot;/&gt;&lt;left val=&quot;39&quot;/&gt;&lt;top val=&quot;85&quot;/&gt;&lt;width val=&quot;633&quot;/&gt;&lt;height val=&quot;22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5&quot;/&gt;&lt;lineCharCount val=&quot;61&quot;/&gt;&lt;/TableIndex&gt;&lt;/ShapeTextInfo&gt;"/>
  <p:tag name="HTML_SHAPEINFO" val="&lt;ThreeDShapeInfo&gt;&lt;uuid val=&quot;&quot;/&gt;&lt;isInvalidForFieldText val=&quot;0&quot;/&gt;&lt;Image&gt;&lt;filename val=&quot;C:\Users\awilkins\AppData\Local\Temp\PR\data\asimages\{21A4FE71-10BE-4102-B78F-0D1623CFE7C6}_29.png&quot;/&gt;&lt;left val=&quot;45&quot;/&gt;&lt;top val=&quot;420&quot;/&gt;&lt;width val=&quot;625&quot;/&gt;&lt;height val=&quot;6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8&quot;/&gt;&lt;lineCharCount val=&quot;29&quot;/&gt;&lt;lineCharCount val=&quot;24&quot;/&gt;&lt;lineCharCount val=&quot;25&quot;/&gt;&lt;lineCharCount val=&quot;53&quot;/&gt;&lt;lineCharCount val=&quot;21&quot;/&gt;&lt;lineCharCount val=&quot;19&quot;/&gt;&lt;lineCharCount val=&quot;6&quot;/&gt;&lt;lineCharCount val=&quot;64&quot;/&gt;&lt;lineCharCount val=&quot;5&quot;/&gt;&lt;lineCharCount val=&quot;10&quot;/&gt;&lt;lineCharCount val=&quot;59&quot;/&gt;&lt;lineCharCount val=&quot;1&quot;/&gt;&lt;/TableIndex&gt;&lt;/ShapeTextInfo&gt;"/>
  <p:tag name="HTML_SHAPEINFO" val="&lt;ThreeDShapeInfo&gt;&lt;uuid val=&quot;&quot;/&gt;&lt;isInvalidForFieldText val=&quot;0&quot;/&gt;&lt;Image&gt;&lt;filename val=&quot;C:\Users\awilkins\AppData\Local\Temp\PR\data\asimages\{2156847B-097C-4E96-9FFB-E3B43E3AD786}_33.png&quot;/&gt;&lt;left val=&quot;41&quot;/&gt;&lt;top val=&quot;81&quot;/&gt;&lt;width val=&quot;629&quot;/&gt;&lt;height val=&quot;40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3&quot;/&gt;&lt;lineCharCount val=&quot;114&quot;/&gt;&lt;lineCharCount val=&quot;117&quot;/&gt;&lt;lineCharCount val=&quot;115&quot;/&gt;&lt;lineCharCount val=&quot;117&quot;/&gt;&lt;lineCharCount val=&quot;119&quot;/&gt;&lt;lineCharCount val=&quot;18&quot;/&gt;&lt;lineCharCount val=&quot;121&quot;/&gt;&lt;lineCharCount val=&quot;105&quot;/&gt;&lt;lineCharCount val=&quot;124&quot;/&gt;&lt;lineCharCount val=&quot;94&quot;/&gt;&lt;lineCharCount val=&quot;129&quot;/&gt;&lt;lineCharCount val=&quot;127&quot;/&gt;&lt;lineCharCount val=&quot;121&quot;/&gt;&lt;lineCharCount val=&quot;121&quot;/&gt;&lt;lineCharCount val=&quot;100&quot;/&gt;&lt;lineCharCount val=&quot;121&quot;/&gt;&lt;lineCharCount val=&quot;121&quot;/&gt;&lt;lineCharCount val=&quot;17&quot;/&gt;&lt;lineCharCount val=&quot;117&quot;/&gt;&lt;lineCharCount val=&quot;110&quot;/&gt;&lt;lineCharCount val=&quot;94&quot;/&gt;&lt;lineCharCount val=&quot;89&quot;/&gt;&lt;lineCharCount val=&quot;97&quot;/&gt;&lt;/TableIndex&gt;&lt;/ShapeTextInfo&gt;"/>
  <p:tag name="HTML_SHAPEINFO" val="&lt;ThreeDShapeInfo&gt;&lt;uuid val=&quot;&quot;/&gt;&lt;isInvalidForFieldText val=&quot;0&quot;/&gt;&lt;Image&gt;&lt;filename val=&quot;C:\Users\awilkins\AppData\Local\Temp\PR\data\asimages\{D289DBCF-3694-4E0A-986C-E8010A77F7ED}_34.png&quot;/&gt;&lt;left val=&quot;32&quot;/&gt;&lt;top val=&quot;75&quot;/&gt;&lt;width val=&quot;654&quot;/&gt;&lt;height val=&quot;42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7&quot;/&gt;&lt;lineCharCount val=&quot;47&quot;/&gt;&lt;lineCharCount val=&quot;15&quot;/&gt;&lt;lineCharCount val=&quot;17&quot;/&gt;&lt;lineCharCount val=&quot;70&quot;/&gt;&lt;lineCharCount val=&quot;51&quot;/&gt;&lt;lineCharCount val=&quot;16&quot;/&gt;&lt;lineCharCount val=&quot;15&quot;/&gt;&lt;lineCharCount val=&quot;22&quot;/&gt;&lt;lineCharCount val=&quot;24&quot;/&gt;&lt;lineCharCount val=&quot;29&quot;/&gt;&lt;lineCharCount val=&quot;53&quot;/&gt;&lt;/TableIndex&gt;&lt;/ShapeTextInfo&gt;"/>
  <p:tag name="HTML_SHAPEINFO" val="&lt;ThreeDShapeInfo&gt;&lt;uuid val=&quot;&quot;/&gt;&lt;isInvalidForFieldText val=&quot;0&quot;/&gt;&lt;Image&gt;&lt;filename val=&quot;C:\Users\awilkins\AppData\Local\Temp\PR\data\asimages\{C329816C-FBAA-4DDC-91A9-090848C96F25}_6.png&quot;/&gt;&lt;left val=&quot;21&quot;/&gt;&lt;top val=&quot;77&quot;/&gt;&lt;width val=&quot;688&quot;/&gt;&lt;height val=&quot;41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41&quot;/&gt;&lt;lineCharCount val=&quot;24&quot;/&gt;&lt;lineCharCount val=&quot;9&quot;/&gt;&lt;lineCharCount val=&quot;11&quot;/&gt;&lt;lineCharCount val=&quot;40&quot;/&gt;&lt;lineCharCount val=&quot;38&quot;/&gt;&lt;lineCharCount val=&quot;7&quot;/&gt;&lt;/TableIndex&gt;&lt;/ShapeTextInfo&gt;"/>
  <p:tag name="HTML_SHAPEINFO" val="&lt;ThreeDShapeInfo&gt;&lt;uuid val=&quot;&quot;/&gt;&lt;isInvalidForFieldText val=&quot;0&quot;/&gt;&lt;Image&gt;&lt;filename val=&quot;C:\Users\awilkins\AppData\Local\Temp\PR\data\asimages\{D90A10E4-B7B8-466C-9ED1-3C6DBA800F41}_7.png&quot;/&gt;&lt;left val=&quot;40&quot;/&gt;&lt;top val=&quot;85&quot;/&gt;&lt;width val=&quot;630&quot;/&gt;&lt;height val=&quot;40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quot;/&gt;&lt;lineCharCount val=&quot;34&quot;/&gt;&lt;lineCharCount val=&quot;34&quot;/&gt;&lt;lineCharCount val=&quot;7&quot;/&gt;&lt;lineCharCount val=&quot;31&quot;/&gt;&lt;lineCharCount val=&quot;35&quot;/&gt;&lt;lineCharCount val=&quot;9&quot;/&gt;&lt;lineCharCount val=&quot;13&quot;/&gt;&lt;lineCharCount val=&quot;29&quot;/&gt;&lt;lineCharCount val=&quot;26&quot;/&gt;&lt;/TableIndex&gt;&lt;/ShapeTextInfo&gt;"/>
  <p:tag name="HTML_SHAPEINFO" val="&lt;ThreeDShapeInfo&gt;&lt;uuid val=&quot;&quot;/&gt;&lt;isInvalidForFieldText val=&quot;0&quot;/&gt;&lt;Image&gt;&lt;filename val=&quot;C:\Users\awilkins\AppData\Local\Temp\PR\data\asimages\{C6E07764-015A-4C26-BEBC-A25A57AA2DD6}_8.png&quot;/&gt;&lt;left val=&quot;40&quot;/&gt;&lt;top val=&quot;83&quot;/&gt;&lt;width val=&quot;630&quot;/&gt;&lt;height val=&quot;40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0&quot;/&gt;&lt;lineCharCount val=&quot;46&quot;/&gt;&lt;lineCharCount val=&quot;43&quot;/&gt;&lt;lineCharCount val=&quot;29&quot;/&gt;&lt;lineCharCount val=&quot;9&quot;/&gt;&lt;lineCharCount val=&quot;29&quot;/&gt;&lt;lineCharCount val=&quot;50&quot;/&gt;&lt;lineCharCount val=&quot;30&quot;/&gt;&lt;/TableIndex&gt;&lt;/ShapeTextInfo&gt;"/>
  <p:tag name="HTML_SHAPEINFO" val="&lt;ThreeDShapeInfo&gt;&lt;uuid val=&quot;&quot;/&gt;&lt;isInvalidForFieldText val=&quot;0&quot;/&gt;&lt;Image&gt;&lt;filename val=&quot;C:\Users\awilkins\AppData\Local\Temp\PR\data\asimages\{5B5A963E-1D03-4833-AEA2-8FDD6D2E39BA}_9.png&quot;/&gt;&lt;left val=&quot;40&quot;/&gt;&lt;top val=&quot;103&quot;/&gt;&lt;width val=&quot;630&quot;/&gt;&lt;height val=&quot;38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3&quot;/&gt;&lt;lineCharCount val=&quot;16&quot;/&gt;&lt;lineCharCount val=&quot;67&quot;/&gt;&lt;lineCharCount val=&quot;68&quot;/&gt;&lt;lineCharCount val=&quot;13&quot;/&gt;&lt;lineCharCount val=&quot;28&quot;/&gt;&lt;lineCharCount val=&quot;60&quot;/&gt;&lt;lineCharCount val=&quot;47&quot;/&gt;&lt;lineCharCount val=&quot;33&quot;/&gt;&lt;lineCharCount val=&quot;66&quot;/&gt;&lt;lineCharCount val=&quot;4&quot;/&gt;&lt;/TableIndex&gt;&lt;/ShapeTextInfo&gt;"/>
  <p:tag name="HTML_SHAPEINFO" val="&lt;ThreeDShapeInfo&gt;&lt;uuid val=&quot;&quot;/&gt;&lt;isInvalidForFieldText val=&quot;0&quot;/&gt;&lt;Image&gt;&lt;filename val=&quot;C:\Users\awilkins\AppData\Local\Temp\PR\data\asimages\{EF50B2A4-F80B-4D85-8FF5-A8B6BE4A6FFC}_10.png&quot;/&gt;&lt;left val=&quot;38&quot;/&gt;&lt;top val=&quot;85&quot;/&gt;&lt;width val=&quot;634&quot;/&gt;&lt;height val=&quot;40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27&quot;/&gt;&lt;lineCharCount val=&quot;111&quot;/&gt;&lt;lineCharCount val=&quot;19&quot;/&gt;&lt;lineCharCount val=&quot;113&quot;/&gt;&lt;lineCharCount val=&quot;101&quot;/&gt;&lt;lineCharCount val=&quot;63&quot;/&gt;&lt;lineCharCount val=&quot;78&quot;/&gt;&lt;lineCharCount val=&quot;104&quot;/&gt;&lt;lineCharCount val=&quot;91&quot;/&gt;&lt;lineCharCount val=&quot;113&quot;/&gt;&lt;lineCharCount val=&quot;36&quot;/&gt;&lt;lineCharCount val=&quot;82&quot;/&gt;&lt;lineCharCount val=&quot;25&quot;/&gt;&lt;lineCharCount val=&quot;102&quot;/&gt;&lt;lineCharCount val=&quot;21&quot;/&gt;&lt;lineCharCount val=&quot;50&quot;/&gt;&lt;lineCharCount val=&quot;97&quot;/&gt;&lt;lineCharCount val=&quot;102&quot;/&gt;&lt;lineCharCount val=&quot;106&quot;/&gt;&lt;lineCharCount val=&quot;40&quot;/&gt;&lt;/TableIndex&gt;&lt;/ShapeTextInfo&gt;"/>
  <p:tag name="HTML_SHAPEINFO" val="&lt;ThreeDShapeInfo&gt;&lt;uuid val=&quot;&quot;/&gt;&lt;isInvalidForFieldText val=&quot;0&quot;/&gt;&lt;Image&gt;&lt;filename val=&quot;C:\Users\awilkins\AppData\Local\Temp\PR\data\asimages\{E37036CB-8895-4EF7-A4C3-86434AFCC049}_11.png&quot;/&gt;&lt;left val=&quot;18&quot;/&gt;&lt;top val=&quot;87&quot;/&gt;&lt;width val=&quot;681&quot;/&gt;&lt;height val=&quot;41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27&quot;/&gt;&lt;lineCharCount val=&quot;111&quot;/&gt;&lt;lineCharCount val=&quot;19&quot;/&gt;&lt;lineCharCount val=&quot;113&quot;/&gt;&lt;lineCharCount val=&quot;101&quot;/&gt;&lt;lineCharCount val=&quot;63&quot;/&gt;&lt;lineCharCount val=&quot;78&quot;/&gt;&lt;lineCharCount val=&quot;104&quot;/&gt;&lt;lineCharCount val=&quot;91&quot;/&gt;&lt;lineCharCount val=&quot;113&quot;/&gt;&lt;lineCharCount val=&quot;36&quot;/&gt;&lt;lineCharCount val=&quot;82&quot;/&gt;&lt;lineCharCount val=&quot;25&quot;/&gt;&lt;lineCharCount val=&quot;102&quot;/&gt;&lt;lineCharCount val=&quot;21&quot;/&gt;&lt;lineCharCount val=&quot;50&quot;/&gt;&lt;lineCharCount val=&quot;97&quot;/&gt;&lt;lineCharCount val=&quot;102&quot;/&gt;&lt;lineCharCount val=&quot;106&quot;/&gt;&lt;lineCharCount val=&quot;40&quot;/&gt;&lt;/TableIndex&gt;&lt;/ShapeTextInfo&gt;"/>
  <p:tag name="HTML_SHAPEINFO" val="&lt;ThreeDShapeInfo&gt;&lt;uuid val=&quot;&quot;/&gt;&lt;isInvalidForFieldText val=&quot;0&quot;/&gt;&lt;Image&gt;&lt;filename val=&quot;C:\Users\awilkins\AppData\Local\Temp\PR\data\asimages\{E37036CB-8895-4EF7-A4C3-86434AFCC049}_11.png&quot;/&gt;&lt;left val=&quot;18&quot;/&gt;&lt;top val=&quot;87&quot;/&gt;&lt;width val=&quot;681&quot;/&gt;&lt;height val=&quot;410&quot;/&gt;&lt;hasText val=&quot;1&quot;/&gt;&lt;/Image&gt;&lt;/ThreeDShape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P HAI slide template  -  Read-Only" id="{05436A07-EA13-4AF6-AEB2-255E61CFD9EE}" vid="{1D684F3B-F737-4290-80E0-C78F1BC306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CUSP HAI slide template</Template>
  <TotalTime>18348</TotalTime>
  <Words>2600</Words>
  <Application>Microsoft Office PowerPoint</Application>
  <PresentationFormat>Custom</PresentationFormat>
  <Paragraphs>265</Paragraphs>
  <Slides>27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Aharoni</vt:lpstr>
      <vt:lpstr>Arial</vt:lpstr>
      <vt:lpstr>Calibri</vt:lpstr>
      <vt:lpstr>Calibri Light</vt:lpstr>
      <vt:lpstr>Courier New</vt:lpstr>
      <vt:lpstr>Frutiga</vt:lpstr>
      <vt:lpstr>Wingdings</vt:lpstr>
      <vt:lpstr>Office Theme</vt:lpstr>
      <vt:lpstr>Quality Improvement in Action</vt:lpstr>
      <vt:lpstr>Objectives</vt:lpstr>
      <vt:lpstr>Action Planning</vt:lpstr>
      <vt:lpstr>One ICU’s Story</vt:lpstr>
      <vt:lpstr>Identifying the Problem: Data Sources</vt:lpstr>
      <vt:lpstr>NHSN Data Review</vt:lpstr>
      <vt:lpstr>Review of Gaps as Identified in ICU Assessment</vt:lpstr>
      <vt:lpstr>Additional Data From ICU Assessment</vt:lpstr>
      <vt:lpstr>Hospital Survey on Patient Safety: ICU Results</vt:lpstr>
      <vt:lpstr>Data From Defects Analyses - CLABSI</vt:lpstr>
      <vt:lpstr>Data From Defects Analyses – CAUTI</vt:lpstr>
      <vt:lpstr>Decision-Making Process: Where Do We Focus?</vt:lpstr>
      <vt:lpstr>NCH’s Focus Area: CLABSI</vt:lpstr>
      <vt:lpstr>Aim Statements and SMART Terms1</vt:lpstr>
      <vt:lpstr>NCH Med/Surg ICU Action Plan</vt:lpstr>
      <vt:lpstr>Plan-Do-Study-Act (PDSA)2</vt:lpstr>
      <vt:lpstr>Brainstorming – Getting Started</vt:lpstr>
      <vt:lpstr>Brainstorming Results: CLABSI Reduction Priorities3</vt:lpstr>
      <vt:lpstr>CLABSI Considerations: Prevention Strategies4,5</vt:lpstr>
      <vt:lpstr>Considerations</vt:lpstr>
      <vt:lpstr>NCH Action Planning: The Gap</vt:lpstr>
      <vt:lpstr>NCH Action Planning: Identifying the Gap</vt:lpstr>
      <vt:lpstr>NCH Action Planning: Choosing the Gap</vt:lpstr>
      <vt:lpstr>NCH Action Planning: The Aim Statement</vt:lpstr>
      <vt:lpstr>NCH Action Planning: Strengths</vt:lpstr>
      <vt:lpstr>Resources6-9</vt:lpstr>
      <vt:lpstr>References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in Action Slides</dc:title>
  <dc:subject>Prevent CLABSI and CAUTI in the Intensive Care Unit Setting</dc:subject>
  <dc:creator>"Agency for Healthcare Research and Quality (AHRQ)"</dc:creator>
  <cp:keywords>CAUTI; CLABSI</cp:keywords>
  <dc:description>PowerPoint Presentation</dc:description>
  <cp:lastModifiedBy>Heidenrich, Christine (AHRQ/OC) (CTR)</cp:lastModifiedBy>
  <cp:revision>150</cp:revision>
  <dcterms:created xsi:type="dcterms:W3CDTF">2021-07-02T18:17:49Z</dcterms:created>
  <dcterms:modified xsi:type="dcterms:W3CDTF">2022-02-18T19:35:48Z</dcterms:modified>
  <cp:category>CAUTI; CLABSI</cp:category>
</cp:coreProperties>
</file>