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9.xml" ContentType="application/vnd.openxmlformats-officedocument.presentationml.tags+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4" r:id="rId14"/>
    <p:sldId id="277" r:id="rId15"/>
    <p:sldId id="276" r:id="rId16"/>
  </p:sldIdLst>
  <p:sldSz cx="10058400" cy="77724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Julie" initials="KJ" lastIdx="82" clrIdx="0">
    <p:extLst>
      <p:ext uri="{19B8F6BF-5375-455C-9EA6-DF929625EA0E}">
        <p15:presenceInfo xmlns:p15="http://schemas.microsoft.com/office/powerpoint/2012/main" userId="S-1-5-21-921608389-1917390104-3615547825-17168" providerId="AD"/>
      </p:ext>
    </p:extLst>
  </p:cmAuthor>
  <p:cmAuthor id="2" name="Henderson, Susan (AHRQ/CQuIPS)" initials="HS(" lastIdx="35" clrIdx="1">
    <p:extLst>
      <p:ext uri="{19B8F6BF-5375-455C-9EA6-DF929625EA0E}">
        <p15:presenceInfo xmlns:p15="http://schemas.microsoft.com/office/powerpoint/2012/main" userId="S::Susan.Henderson@ahrq.hhs.gov::be03e4c4-8aa6-4af0-941e-a67dd7c07131" providerId="AD"/>
      </p:ext>
    </p:extLst>
  </p:cmAuthor>
  <p:cmAuthor id="3" name="Heidenrich, Christine (AHRQ/OC) (CTR)" initials="HC((" lastIdx="16" clrIdx="2">
    <p:extLst>
      <p:ext uri="{19B8F6BF-5375-455C-9EA6-DF929625EA0E}">
        <p15:presenceInfo xmlns:p15="http://schemas.microsoft.com/office/powerpoint/2012/main" userId="S::Christine.Heidenrich@ahrq.hhs.gov::58cf9597-5aed-4544-869e-b91fdda55fa7" providerId="AD"/>
      </p:ext>
    </p:extLst>
  </p:cmAuthor>
  <p:cmAuthor id="4" name="Miller, Melissa (AHRQ/CQuIPS)" initials="MM(" lastIdx="1" clrIdx="3">
    <p:extLst>
      <p:ext uri="{19B8F6BF-5375-455C-9EA6-DF929625EA0E}">
        <p15:presenceInfo xmlns:p15="http://schemas.microsoft.com/office/powerpoint/2012/main" userId="S-1-5-21-1747495209-1248221918-2216747781-140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96357" autoAdjust="0"/>
  </p:normalViewPr>
  <p:slideViewPr>
    <p:cSldViewPr snapToGrid="0" snapToObjects="1">
      <p:cViewPr varScale="1">
        <p:scale>
          <a:sx n="55" d="100"/>
          <a:sy n="55" d="100"/>
        </p:scale>
        <p:origin x="5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9E651F-7780-5440-8F3B-3962F7540DD9}" type="doc">
      <dgm:prSet loTypeId="urn:microsoft.com/office/officeart/2009/layout/CircleArrowProcess" loCatId="" qsTypeId="urn:microsoft.com/office/officeart/2005/8/quickstyle/simple4" qsCatId="simple" csTypeId="urn:microsoft.com/office/officeart/2005/8/colors/accent6_1" csCatId="accent6" phldr="1"/>
      <dgm:spPr/>
      <dgm:t>
        <a:bodyPr/>
        <a:lstStyle/>
        <a:p>
          <a:endParaRPr lang="en-US"/>
        </a:p>
      </dgm:t>
    </dgm:pt>
    <dgm:pt modelId="{AD560BB2-E191-8E4C-A5B6-ADCAFDAFBBE1}">
      <dgm:prSet phldrT="[Text]" custT="1"/>
      <dgm:spPr/>
      <dgm:t>
        <a:bodyPr/>
        <a:lstStyle/>
        <a:p>
          <a:pPr>
            <a:lnSpc>
              <a:spcPct val="100000"/>
            </a:lnSpc>
            <a:spcAft>
              <a:spcPts val="0"/>
            </a:spcAft>
          </a:pPr>
          <a:r>
            <a:rPr lang="en-US" sz="2000" b="1" dirty="0">
              <a:latin typeface="+mn-lt"/>
              <a:cs typeface="Gill Sans MT"/>
            </a:rPr>
            <a:t>Standardize </a:t>
          </a:r>
        </a:p>
        <a:p>
          <a:pPr>
            <a:lnSpc>
              <a:spcPct val="100000"/>
            </a:lnSpc>
            <a:spcAft>
              <a:spcPts val="0"/>
            </a:spcAft>
          </a:pPr>
          <a:r>
            <a:rPr lang="en-US" sz="2000" b="1" dirty="0">
              <a:latin typeface="+mn-lt"/>
              <a:cs typeface="Gill Sans MT"/>
            </a:rPr>
            <a:t>Care</a:t>
          </a:r>
        </a:p>
      </dgm:t>
    </dgm:pt>
    <dgm:pt modelId="{BE67B121-28DB-804B-BC73-7B09424A7D70}" type="parTrans" cxnId="{F329F74E-AD66-6A4F-83DF-916F1100E45B}">
      <dgm:prSet/>
      <dgm:spPr/>
      <dgm:t>
        <a:bodyPr/>
        <a:lstStyle/>
        <a:p>
          <a:endParaRPr lang="en-US"/>
        </a:p>
      </dgm:t>
    </dgm:pt>
    <dgm:pt modelId="{C2AE7436-E79A-814E-AD55-5546EA6DA323}" type="sibTrans" cxnId="{F329F74E-AD66-6A4F-83DF-916F1100E45B}">
      <dgm:prSet/>
      <dgm:spPr/>
      <dgm:t>
        <a:bodyPr/>
        <a:lstStyle/>
        <a:p>
          <a:endParaRPr lang="en-US"/>
        </a:p>
      </dgm:t>
    </dgm:pt>
    <dgm:pt modelId="{8AD5D83F-9A84-B344-9B12-8C9BA5800AA1}">
      <dgm:prSet phldrT="[Text]" custT="1"/>
      <dgm:spPr/>
      <dgm:t>
        <a:bodyPr/>
        <a:lstStyle/>
        <a:p>
          <a:pPr>
            <a:lnSpc>
              <a:spcPct val="100000"/>
            </a:lnSpc>
            <a:spcAft>
              <a:spcPts val="0"/>
            </a:spcAft>
          </a:pPr>
          <a:r>
            <a:rPr lang="en-US" sz="1800" b="1">
              <a:latin typeface="+mn-lt"/>
              <a:cs typeface="Gill Sans MT"/>
            </a:rPr>
            <a:t>Create </a:t>
          </a:r>
        </a:p>
        <a:p>
          <a:pPr>
            <a:lnSpc>
              <a:spcPct val="100000"/>
            </a:lnSpc>
            <a:spcAft>
              <a:spcPts val="0"/>
            </a:spcAft>
          </a:pPr>
          <a:r>
            <a:rPr lang="en-US" sz="1800" b="1">
              <a:latin typeface="+mn-lt"/>
              <a:cs typeface="Gill Sans MT"/>
            </a:rPr>
            <a:t>Independent </a:t>
          </a:r>
        </a:p>
        <a:p>
          <a:pPr>
            <a:lnSpc>
              <a:spcPct val="100000"/>
            </a:lnSpc>
            <a:spcAft>
              <a:spcPts val="0"/>
            </a:spcAft>
          </a:pPr>
          <a:r>
            <a:rPr lang="en-US" sz="1800" b="1">
              <a:latin typeface="+mn-lt"/>
              <a:cs typeface="Gill Sans MT"/>
            </a:rPr>
            <a:t>Checks</a:t>
          </a:r>
        </a:p>
      </dgm:t>
    </dgm:pt>
    <dgm:pt modelId="{B302E2C5-3886-AF41-A8B9-39EF28A20D14}" type="parTrans" cxnId="{FCF496C1-CE6B-BD4D-A63A-C9FF8345DA0A}">
      <dgm:prSet/>
      <dgm:spPr/>
      <dgm:t>
        <a:bodyPr/>
        <a:lstStyle/>
        <a:p>
          <a:endParaRPr lang="en-US"/>
        </a:p>
      </dgm:t>
    </dgm:pt>
    <dgm:pt modelId="{089C5BBB-8832-784B-9A27-E5B82FB37BAC}" type="sibTrans" cxnId="{FCF496C1-CE6B-BD4D-A63A-C9FF8345DA0A}">
      <dgm:prSet/>
      <dgm:spPr/>
      <dgm:t>
        <a:bodyPr/>
        <a:lstStyle/>
        <a:p>
          <a:endParaRPr lang="en-US"/>
        </a:p>
      </dgm:t>
    </dgm:pt>
    <dgm:pt modelId="{5082CC29-1952-4741-9F07-6BE15B7CFC5B}">
      <dgm:prSet phldrT="[Text]" custT="1"/>
      <dgm:spPr/>
      <dgm:t>
        <a:bodyPr/>
        <a:lstStyle/>
        <a:p>
          <a:r>
            <a:rPr lang="en-US" sz="2000" b="1">
              <a:latin typeface="+mn-lt"/>
              <a:cs typeface="Gill Sans MT"/>
            </a:rPr>
            <a:t>Learn From Defects</a:t>
          </a:r>
        </a:p>
      </dgm:t>
    </dgm:pt>
    <dgm:pt modelId="{AB16E9BC-2167-A048-8444-68986713BC6A}" type="parTrans" cxnId="{94455155-01B5-E846-9D4E-8B947D638FCA}">
      <dgm:prSet/>
      <dgm:spPr/>
      <dgm:t>
        <a:bodyPr/>
        <a:lstStyle/>
        <a:p>
          <a:endParaRPr lang="en-US"/>
        </a:p>
      </dgm:t>
    </dgm:pt>
    <dgm:pt modelId="{2C121514-2626-CA44-9BC8-68C367564AC0}" type="sibTrans" cxnId="{94455155-01B5-E846-9D4E-8B947D638FCA}">
      <dgm:prSet/>
      <dgm:spPr/>
      <dgm:t>
        <a:bodyPr/>
        <a:lstStyle/>
        <a:p>
          <a:endParaRPr lang="en-US"/>
        </a:p>
      </dgm:t>
    </dgm:pt>
    <dgm:pt modelId="{B2A84586-623F-3742-B90A-763764B4DE43}" type="pres">
      <dgm:prSet presAssocID="{239E651F-7780-5440-8F3B-3962F7540DD9}" presName="Name0" presStyleCnt="0">
        <dgm:presLayoutVars>
          <dgm:chMax val="7"/>
          <dgm:chPref val="7"/>
          <dgm:dir/>
          <dgm:animLvl val="lvl"/>
        </dgm:presLayoutVars>
      </dgm:prSet>
      <dgm:spPr/>
    </dgm:pt>
    <dgm:pt modelId="{1E3884BD-1B2F-E74C-886A-118183929F9B}" type="pres">
      <dgm:prSet presAssocID="{AD560BB2-E191-8E4C-A5B6-ADCAFDAFBBE1}" presName="Accent1" presStyleCnt="0"/>
      <dgm:spPr/>
    </dgm:pt>
    <dgm:pt modelId="{6E371C2F-FA6F-6F48-BE9B-138A436D1148}" type="pres">
      <dgm:prSet presAssocID="{AD560BB2-E191-8E4C-A5B6-ADCAFDAFBBE1}" presName="Accent" presStyleLbl="node1" presStyleIdx="0" presStyleCnt="3">
        <dgm:style>
          <a:lnRef idx="0">
            <a:schemeClr val="accent6"/>
          </a:lnRef>
          <a:fillRef idx="3">
            <a:schemeClr val="accent6"/>
          </a:fillRef>
          <a:effectRef idx="3">
            <a:schemeClr val="accent6"/>
          </a:effectRef>
          <a:fontRef idx="minor">
            <a:schemeClr val="lt1"/>
          </a:fontRef>
        </dgm:style>
      </dgm:prSet>
      <dgm:spPr>
        <a:gradFill rotWithShape="0">
          <a:gsLst>
            <a:gs pos="100000">
              <a:srgbClr val="FFFF00"/>
            </a:gs>
            <a:gs pos="100000">
              <a:schemeClr val="accent6">
                <a:lumMod val="99000"/>
                <a:satMod val="120000"/>
                <a:shade val="78000"/>
              </a:schemeClr>
            </a:gs>
          </a:gsLst>
        </a:gradFill>
      </dgm:spPr>
    </dgm:pt>
    <dgm:pt modelId="{D7BDA772-099B-F14D-8D47-1D44F495C15F}" type="pres">
      <dgm:prSet presAssocID="{AD560BB2-E191-8E4C-A5B6-ADCAFDAFBBE1}" presName="Parent1" presStyleLbl="revTx" presStyleIdx="0" presStyleCnt="3" custScaleX="159524" custScaleY="73642" custLinFactNeighborY="-1078">
        <dgm:presLayoutVars>
          <dgm:chMax val="1"/>
          <dgm:chPref val="1"/>
          <dgm:bulletEnabled val="1"/>
        </dgm:presLayoutVars>
      </dgm:prSet>
      <dgm:spPr/>
    </dgm:pt>
    <dgm:pt modelId="{5BB84530-FEFA-2F4D-BA6D-276264EAFE75}" type="pres">
      <dgm:prSet presAssocID="{8AD5D83F-9A84-B344-9B12-8C9BA5800AA1}" presName="Accent2" presStyleCnt="0"/>
      <dgm:spPr/>
    </dgm:pt>
    <dgm:pt modelId="{69F83C35-3E31-694B-97FE-0951D62B8A4F}" type="pres">
      <dgm:prSet presAssocID="{8AD5D83F-9A84-B344-9B12-8C9BA5800AA1}" presName="Accent" presStyleLbl="node1" presStyleIdx="1" presStyleCnt="3">
        <dgm:style>
          <a:lnRef idx="0">
            <a:schemeClr val="accent6"/>
          </a:lnRef>
          <a:fillRef idx="3">
            <a:schemeClr val="accent6"/>
          </a:fillRef>
          <a:effectRef idx="3">
            <a:schemeClr val="accent6"/>
          </a:effectRef>
          <a:fontRef idx="minor">
            <a:schemeClr val="lt1"/>
          </a:fontRef>
        </dgm:style>
      </dgm:prSet>
      <dgm:spPr>
        <a:gradFill rotWithShape="0">
          <a:gsLst>
            <a:gs pos="100000">
              <a:srgbClr val="FFFF00"/>
            </a:gs>
            <a:gs pos="100000">
              <a:schemeClr val="accent6">
                <a:lumMod val="99000"/>
                <a:satMod val="120000"/>
                <a:shade val="78000"/>
              </a:schemeClr>
            </a:gs>
          </a:gsLst>
        </a:gradFill>
      </dgm:spPr>
    </dgm:pt>
    <dgm:pt modelId="{7FAE0EB7-39F0-C846-8213-6E9EE35C7775}" type="pres">
      <dgm:prSet presAssocID="{8AD5D83F-9A84-B344-9B12-8C9BA5800AA1}" presName="Parent2" presStyleLbl="revTx" presStyleIdx="1" presStyleCnt="3" custScaleX="147650" custScaleY="141615" custLinFactNeighborX="-1423" custLinFactNeighborY="-14908">
        <dgm:presLayoutVars>
          <dgm:chMax val="1"/>
          <dgm:chPref val="1"/>
          <dgm:bulletEnabled val="1"/>
        </dgm:presLayoutVars>
      </dgm:prSet>
      <dgm:spPr/>
    </dgm:pt>
    <dgm:pt modelId="{64BC4204-4CE5-7C45-8DF4-AC264AB8361E}" type="pres">
      <dgm:prSet presAssocID="{5082CC29-1952-4741-9F07-6BE15B7CFC5B}" presName="Accent3" presStyleCnt="0"/>
      <dgm:spPr/>
    </dgm:pt>
    <dgm:pt modelId="{A2F584C6-342D-B346-80B5-69DCAD416CFA}" type="pres">
      <dgm:prSet presAssocID="{5082CC29-1952-4741-9F07-6BE15B7CFC5B}" presName="Accent" presStyleLbl="node1" presStyleIdx="2" presStyleCnt="3">
        <dgm:style>
          <a:lnRef idx="0">
            <a:schemeClr val="accent6"/>
          </a:lnRef>
          <a:fillRef idx="3">
            <a:schemeClr val="accent6"/>
          </a:fillRef>
          <a:effectRef idx="3">
            <a:schemeClr val="accent6"/>
          </a:effectRef>
          <a:fontRef idx="minor">
            <a:schemeClr val="lt1"/>
          </a:fontRef>
        </dgm:style>
      </dgm:prSet>
      <dgm:spPr>
        <a:gradFill rotWithShape="0">
          <a:gsLst>
            <a:gs pos="0">
              <a:srgbClr val="FFFF00"/>
            </a:gs>
            <a:gs pos="100000">
              <a:srgbClr val="FFFF00"/>
            </a:gs>
            <a:gs pos="100000">
              <a:schemeClr val="accent6">
                <a:lumMod val="99000"/>
                <a:satMod val="120000"/>
                <a:shade val="78000"/>
              </a:schemeClr>
            </a:gs>
          </a:gsLst>
        </a:gradFill>
      </dgm:spPr>
    </dgm:pt>
    <dgm:pt modelId="{448F0C28-4A9E-AA4E-8E64-61609C012444}" type="pres">
      <dgm:prSet presAssocID="{5082CC29-1952-4741-9F07-6BE15B7CFC5B}" presName="Parent3" presStyleLbl="revTx" presStyleIdx="2" presStyleCnt="3" custScaleX="129101" custLinFactNeighborX="2313" custLinFactNeighborY="11955">
        <dgm:presLayoutVars>
          <dgm:chMax val="1"/>
          <dgm:chPref val="1"/>
          <dgm:bulletEnabled val="1"/>
        </dgm:presLayoutVars>
      </dgm:prSet>
      <dgm:spPr/>
    </dgm:pt>
  </dgm:ptLst>
  <dgm:cxnLst>
    <dgm:cxn modelId="{1D725F1F-9C30-449F-A544-34552C4CAAFB}" type="presOf" srcId="{8AD5D83F-9A84-B344-9B12-8C9BA5800AA1}" destId="{7FAE0EB7-39F0-C846-8213-6E9EE35C7775}" srcOrd="0" destOrd="0" presId="urn:microsoft.com/office/officeart/2009/layout/CircleArrowProcess"/>
    <dgm:cxn modelId="{29E51D3F-2063-487D-933A-FF371DF223E6}" type="presOf" srcId="{239E651F-7780-5440-8F3B-3962F7540DD9}" destId="{B2A84586-623F-3742-B90A-763764B4DE43}" srcOrd="0" destOrd="0" presId="urn:microsoft.com/office/officeart/2009/layout/CircleArrowProcess"/>
    <dgm:cxn modelId="{F329F74E-AD66-6A4F-83DF-916F1100E45B}" srcId="{239E651F-7780-5440-8F3B-3962F7540DD9}" destId="{AD560BB2-E191-8E4C-A5B6-ADCAFDAFBBE1}" srcOrd="0" destOrd="0" parTransId="{BE67B121-28DB-804B-BC73-7B09424A7D70}" sibTransId="{C2AE7436-E79A-814E-AD55-5546EA6DA323}"/>
    <dgm:cxn modelId="{94455155-01B5-E846-9D4E-8B947D638FCA}" srcId="{239E651F-7780-5440-8F3B-3962F7540DD9}" destId="{5082CC29-1952-4741-9F07-6BE15B7CFC5B}" srcOrd="2" destOrd="0" parTransId="{AB16E9BC-2167-A048-8444-68986713BC6A}" sibTransId="{2C121514-2626-CA44-9BC8-68C367564AC0}"/>
    <dgm:cxn modelId="{4E26B7A2-3C2B-4414-8129-DB8F9D5F3CD9}" type="presOf" srcId="{5082CC29-1952-4741-9F07-6BE15B7CFC5B}" destId="{448F0C28-4A9E-AA4E-8E64-61609C012444}" srcOrd="0" destOrd="0" presId="urn:microsoft.com/office/officeart/2009/layout/CircleArrowProcess"/>
    <dgm:cxn modelId="{FCF496C1-CE6B-BD4D-A63A-C9FF8345DA0A}" srcId="{239E651F-7780-5440-8F3B-3962F7540DD9}" destId="{8AD5D83F-9A84-B344-9B12-8C9BA5800AA1}" srcOrd="1" destOrd="0" parTransId="{B302E2C5-3886-AF41-A8B9-39EF28A20D14}" sibTransId="{089C5BBB-8832-784B-9A27-E5B82FB37BAC}"/>
    <dgm:cxn modelId="{23E1D6D4-F749-40C1-BC65-BB56A44973A1}" type="presOf" srcId="{AD560BB2-E191-8E4C-A5B6-ADCAFDAFBBE1}" destId="{D7BDA772-099B-F14D-8D47-1D44F495C15F}" srcOrd="0" destOrd="0" presId="urn:microsoft.com/office/officeart/2009/layout/CircleArrowProcess"/>
    <dgm:cxn modelId="{82E6B590-D6BF-42CF-B0D8-63E18B286D6C}" type="presParOf" srcId="{B2A84586-623F-3742-B90A-763764B4DE43}" destId="{1E3884BD-1B2F-E74C-886A-118183929F9B}" srcOrd="0" destOrd="0" presId="urn:microsoft.com/office/officeart/2009/layout/CircleArrowProcess"/>
    <dgm:cxn modelId="{C66F8A69-7E99-46DD-BACF-BD7D4F66EE72}" type="presParOf" srcId="{1E3884BD-1B2F-E74C-886A-118183929F9B}" destId="{6E371C2F-FA6F-6F48-BE9B-138A436D1148}" srcOrd="0" destOrd="0" presId="urn:microsoft.com/office/officeart/2009/layout/CircleArrowProcess"/>
    <dgm:cxn modelId="{5BE5C536-75D3-497F-8545-3054F144B38B}" type="presParOf" srcId="{B2A84586-623F-3742-B90A-763764B4DE43}" destId="{D7BDA772-099B-F14D-8D47-1D44F495C15F}" srcOrd="1" destOrd="0" presId="urn:microsoft.com/office/officeart/2009/layout/CircleArrowProcess"/>
    <dgm:cxn modelId="{46E924C5-FFD5-494D-B9F6-F7CD96D049F2}" type="presParOf" srcId="{B2A84586-623F-3742-B90A-763764B4DE43}" destId="{5BB84530-FEFA-2F4D-BA6D-276264EAFE75}" srcOrd="2" destOrd="0" presId="urn:microsoft.com/office/officeart/2009/layout/CircleArrowProcess"/>
    <dgm:cxn modelId="{6F56D1B0-A50F-4B83-95E5-622AEDCEB02A}" type="presParOf" srcId="{5BB84530-FEFA-2F4D-BA6D-276264EAFE75}" destId="{69F83C35-3E31-694B-97FE-0951D62B8A4F}" srcOrd="0" destOrd="0" presId="urn:microsoft.com/office/officeart/2009/layout/CircleArrowProcess"/>
    <dgm:cxn modelId="{EA6C8463-4AAE-46BF-B491-59052E54BB0F}" type="presParOf" srcId="{B2A84586-623F-3742-B90A-763764B4DE43}" destId="{7FAE0EB7-39F0-C846-8213-6E9EE35C7775}" srcOrd="3" destOrd="0" presId="urn:microsoft.com/office/officeart/2009/layout/CircleArrowProcess"/>
    <dgm:cxn modelId="{72B2EC9B-B3B5-4423-ABE5-3E7A8986CFC6}" type="presParOf" srcId="{B2A84586-623F-3742-B90A-763764B4DE43}" destId="{64BC4204-4CE5-7C45-8DF4-AC264AB8361E}" srcOrd="4" destOrd="0" presId="urn:microsoft.com/office/officeart/2009/layout/CircleArrowProcess"/>
    <dgm:cxn modelId="{73BFBA50-0928-469A-A5C8-9804AF4BAD86}" type="presParOf" srcId="{64BC4204-4CE5-7C45-8DF4-AC264AB8361E}" destId="{A2F584C6-342D-B346-80B5-69DCAD416CFA}" srcOrd="0" destOrd="0" presId="urn:microsoft.com/office/officeart/2009/layout/CircleArrowProcess"/>
    <dgm:cxn modelId="{12A01A45-D986-4ACE-873B-2572AB5BA116}" type="presParOf" srcId="{B2A84586-623F-3742-B90A-763764B4DE43}" destId="{448F0C28-4A9E-AA4E-8E64-61609C012444}"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71C2F-FA6F-6F48-BE9B-138A436D1148}">
      <dsp:nvSpPr>
        <dsp:cNvPr id="0" name=""/>
        <dsp:cNvSpPr/>
      </dsp:nvSpPr>
      <dsp:spPr>
        <a:xfrm>
          <a:off x="1383357" y="313459"/>
          <a:ext cx="2394013" cy="2394377"/>
        </a:xfrm>
        <a:prstGeom prst="circularArrow">
          <a:avLst>
            <a:gd name="adj1" fmla="val 10980"/>
            <a:gd name="adj2" fmla="val 1142322"/>
            <a:gd name="adj3" fmla="val 4500000"/>
            <a:gd name="adj4" fmla="val 10800000"/>
            <a:gd name="adj5" fmla="val 12500"/>
          </a:avLst>
        </a:prstGeom>
        <a:gradFill rotWithShape="0">
          <a:gsLst>
            <a:gs pos="100000">
              <a:srgbClr val="FFFF0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D7BDA772-099B-F14D-8D47-1D44F495C15F}">
      <dsp:nvSpPr>
        <dsp:cNvPr id="0" name=""/>
        <dsp:cNvSpPr/>
      </dsp:nvSpPr>
      <dsp:spPr>
        <a:xfrm>
          <a:off x="1516587" y="1258373"/>
          <a:ext cx="2122159" cy="489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ts val="0"/>
            </a:spcAft>
            <a:buNone/>
          </a:pPr>
          <a:r>
            <a:rPr lang="en-US" sz="2000" b="1" kern="1200" dirty="0">
              <a:latin typeface="+mn-lt"/>
              <a:cs typeface="Gill Sans MT"/>
            </a:rPr>
            <a:t>Standardize </a:t>
          </a:r>
        </a:p>
        <a:p>
          <a:pPr marL="0" lvl="0" indent="0" algn="ctr" defTabSz="889000">
            <a:lnSpc>
              <a:spcPct val="100000"/>
            </a:lnSpc>
            <a:spcBef>
              <a:spcPct val="0"/>
            </a:spcBef>
            <a:spcAft>
              <a:spcPts val="0"/>
            </a:spcAft>
            <a:buNone/>
          </a:pPr>
          <a:r>
            <a:rPr lang="en-US" sz="2000" b="1" kern="1200" dirty="0">
              <a:latin typeface="+mn-lt"/>
              <a:cs typeface="Gill Sans MT"/>
            </a:rPr>
            <a:t>Care</a:t>
          </a:r>
        </a:p>
      </dsp:txBody>
      <dsp:txXfrm>
        <a:off x="1516587" y="1258373"/>
        <a:ext cx="2122159" cy="489715"/>
      </dsp:txXfrm>
    </dsp:sp>
    <dsp:sp modelId="{69F83C35-3E31-694B-97FE-0951D62B8A4F}">
      <dsp:nvSpPr>
        <dsp:cNvPr id="0" name=""/>
        <dsp:cNvSpPr/>
      </dsp:nvSpPr>
      <dsp:spPr>
        <a:xfrm>
          <a:off x="718428" y="1689207"/>
          <a:ext cx="2394013" cy="2394377"/>
        </a:xfrm>
        <a:prstGeom prst="leftCircularArrow">
          <a:avLst>
            <a:gd name="adj1" fmla="val 10980"/>
            <a:gd name="adj2" fmla="val 1142322"/>
            <a:gd name="adj3" fmla="val 6300000"/>
            <a:gd name="adj4" fmla="val 18900000"/>
            <a:gd name="adj5" fmla="val 12500"/>
          </a:avLst>
        </a:prstGeom>
        <a:gradFill rotWithShape="0">
          <a:gsLst>
            <a:gs pos="100000">
              <a:srgbClr val="FFFF0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7FAE0EB7-39F0-C846-8213-6E9EE35C7775}">
      <dsp:nvSpPr>
        <dsp:cNvPr id="0" name=""/>
        <dsp:cNvSpPr/>
      </dsp:nvSpPr>
      <dsp:spPr>
        <a:xfrm>
          <a:off x="914406" y="2324102"/>
          <a:ext cx="1964198" cy="941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ts val="0"/>
            </a:spcAft>
            <a:buNone/>
          </a:pPr>
          <a:r>
            <a:rPr lang="en-US" sz="1800" b="1" kern="1200">
              <a:latin typeface="+mn-lt"/>
              <a:cs typeface="Gill Sans MT"/>
            </a:rPr>
            <a:t>Create </a:t>
          </a:r>
        </a:p>
        <a:p>
          <a:pPr marL="0" lvl="0" indent="0" algn="ctr" defTabSz="800100">
            <a:lnSpc>
              <a:spcPct val="100000"/>
            </a:lnSpc>
            <a:spcBef>
              <a:spcPct val="0"/>
            </a:spcBef>
            <a:spcAft>
              <a:spcPts val="0"/>
            </a:spcAft>
            <a:buNone/>
          </a:pPr>
          <a:r>
            <a:rPr lang="en-US" sz="1800" b="1" kern="1200">
              <a:latin typeface="+mn-lt"/>
              <a:cs typeface="Gill Sans MT"/>
            </a:rPr>
            <a:t>Independent </a:t>
          </a:r>
        </a:p>
        <a:p>
          <a:pPr marL="0" lvl="0" indent="0" algn="ctr" defTabSz="800100">
            <a:lnSpc>
              <a:spcPct val="100000"/>
            </a:lnSpc>
            <a:spcBef>
              <a:spcPct val="0"/>
            </a:spcBef>
            <a:spcAft>
              <a:spcPts val="0"/>
            </a:spcAft>
            <a:buNone/>
          </a:pPr>
          <a:r>
            <a:rPr lang="en-US" sz="1800" b="1" kern="1200">
              <a:latin typeface="+mn-lt"/>
              <a:cs typeface="Gill Sans MT"/>
            </a:rPr>
            <a:t>Checks</a:t>
          </a:r>
        </a:p>
      </dsp:txBody>
      <dsp:txXfrm>
        <a:off x="914406" y="2324102"/>
        <a:ext cx="1964198" cy="941731"/>
      </dsp:txXfrm>
    </dsp:sp>
    <dsp:sp modelId="{A2F584C6-342D-B346-80B5-69DCAD416CFA}">
      <dsp:nvSpPr>
        <dsp:cNvPr id="0" name=""/>
        <dsp:cNvSpPr/>
      </dsp:nvSpPr>
      <dsp:spPr>
        <a:xfrm>
          <a:off x="1553748" y="3229587"/>
          <a:ext cx="2056828" cy="2057652"/>
        </a:xfrm>
        <a:prstGeom prst="blockArc">
          <a:avLst>
            <a:gd name="adj1" fmla="val 13500000"/>
            <a:gd name="adj2" fmla="val 10800000"/>
            <a:gd name="adj3" fmla="val 12740"/>
          </a:avLst>
        </a:prstGeom>
        <a:gradFill rotWithShape="0">
          <a:gsLst>
            <a:gs pos="0">
              <a:srgbClr val="FFFF00"/>
            </a:gs>
            <a:gs pos="100000">
              <a:srgbClr val="FFFF0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sp>
    <dsp:sp modelId="{448F0C28-4A9E-AA4E-8E64-61609C012444}">
      <dsp:nvSpPr>
        <dsp:cNvPr id="0" name=""/>
        <dsp:cNvSpPr/>
      </dsp:nvSpPr>
      <dsp:spPr>
        <a:xfrm>
          <a:off x="1752864" y="4026803"/>
          <a:ext cx="1717439" cy="664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latin typeface="+mn-lt"/>
              <a:cs typeface="Gill Sans MT"/>
            </a:rPr>
            <a:t>Learn From Defects</a:t>
          </a:r>
        </a:p>
      </dsp:txBody>
      <dsp:txXfrm>
        <a:off x="1752864" y="4026803"/>
        <a:ext cx="1717439" cy="66499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B5F52-D8F6-4EF4-BFB6-7575D44215D7}" type="datetimeFigureOut">
              <a:rPr lang="en-US" smtClean="0"/>
              <a:t>2/18/2022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B1F9-637B-4366-BAD2-59AEC2E4C545}" type="slidenum">
              <a:rPr lang="en-US" smtClean="0"/>
              <a:t>‹#›</a:t>
            </a:fld>
            <a:endParaRPr lang="en-US"/>
          </a:p>
        </p:txBody>
      </p:sp>
    </p:spTree>
    <p:extLst>
      <p:ext uri="{BB962C8B-B14F-4D97-AF65-F5344CB8AC3E}">
        <p14:creationId xmlns:p14="http://schemas.microsoft.com/office/powerpoint/2010/main" val="1971735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3</a:t>
            </a:fld>
            <a:endParaRPr lang="en-US"/>
          </a:p>
        </p:txBody>
      </p:sp>
    </p:spTree>
    <p:extLst>
      <p:ext uri="{BB962C8B-B14F-4D97-AF65-F5344CB8AC3E}">
        <p14:creationId xmlns:p14="http://schemas.microsoft.com/office/powerpoint/2010/main" val="1930252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4</a:t>
            </a:fld>
            <a:endParaRPr lang="en-US"/>
          </a:p>
        </p:txBody>
      </p:sp>
    </p:spTree>
    <p:extLst>
      <p:ext uri="{BB962C8B-B14F-4D97-AF65-F5344CB8AC3E}">
        <p14:creationId xmlns:p14="http://schemas.microsoft.com/office/powerpoint/2010/main" val="341772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7</a:t>
            </a:fld>
            <a:endParaRPr lang="en-US"/>
          </a:p>
        </p:txBody>
      </p:sp>
    </p:spTree>
    <p:extLst>
      <p:ext uri="{BB962C8B-B14F-4D97-AF65-F5344CB8AC3E}">
        <p14:creationId xmlns:p14="http://schemas.microsoft.com/office/powerpoint/2010/main" val="496177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9</a:t>
            </a:fld>
            <a:endParaRPr lang="en-US"/>
          </a:p>
        </p:txBody>
      </p:sp>
    </p:spTree>
    <p:extLst>
      <p:ext uri="{BB962C8B-B14F-4D97-AF65-F5344CB8AC3E}">
        <p14:creationId xmlns:p14="http://schemas.microsoft.com/office/powerpoint/2010/main" val="2237854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2EB1F9-637B-4366-BAD2-59AEC2E4C545}" type="slidenum">
              <a:rPr lang="en-US" smtClean="0"/>
              <a:t>11</a:t>
            </a:fld>
            <a:endParaRPr lang="en-US"/>
          </a:p>
        </p:txBody>
      </p:sp>
    </p:spTree>
    <p:extLst>
      <p:ext uri="{BB962C8B-B14F-4D97-AF65-F5344CB8AC3E}">
        <p14:creationId xmlns:p14="http://schemas.microsoft.com/office/powerpoint/2010/main" val="3862674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37330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290786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471696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739107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028FA7-5C23-584D-91CB-4AB8F66E9AF8}" type="datetimeFigureOut">
              <a:rPr lang="en-US" smtClean="0"/>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4297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96500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28FA7-5C23-584D-91CB-4AB8F66E9AF8}" type="datetimeFigureOut">
              <a:rPr lang="en-US" smtClean="0"/>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393193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028FA7-5C23-584D-91CB-4AB8F66E9AF8}" type="datetimeFigureOut">
              <a:rPr lang="en-US" smtClean="0"/>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204251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28FA7-5C23-584D-91CB-4AB8F66E9AF8}" type="datetimeFigureOut">
              <a:rPr lang="en-US" smtClean="0"/>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1940254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623920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Edit Master text styles</a:t>
            </a:r>
          </a:p>
        </p:txBody>
      </p:sp>
      <p:sp>
        <p:nvSpPr>
          <p:cNvPr id="5" name="Date Placeholder 4"/>
          <p:cNvSpPr>
            <a:spLocks noGrp="1"/>
          </p:cNvSpPr>
          <p:nvPr>
            <p:ph type="dt" sz="half" idx="10"/>
          </p:nvPr>
        </p:nvSpPr>
        <p:spPr/>
        <p:txBody>
          <a:bodyPr/>
          <a:lstStyle/>
          <a:p>
            <a:fld id="{94028FA7-5C23-584D-91CB-4AB8F66E9AF8}" type="datetimeFigureOut">
              <a:rPr lang="en-US" smtClean="0"/>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8A42FD-C428-8D45-B6B6-FFACA08CC614}" type="slidenum">
              <a:rPr lang="en-US" smtClean="0"/>
              <a:t>‹#›</a:t>
            </a:fld>
            <a:endParaRPr lang="en-US"/>
          </a:p>
        </p:txBody>
      </p:sp>
    </p:spTree>
    <p:extLst>
      <p:ext uri="{BB962C8B-B14F-4D97-AF65-F5344CB8AC3E}">
        <p14:creationId xmlns:p14="http://schemas.microsoft.com/office/powerpoint/2010/main" val="256053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94028FA7-5C23-584D-91CB-4AB8F66E9AF8}" type="datetimeFigureOut">
              <a:rPr lang="en-US" smtClean="0"/>
              <a:t>2/18/2022</a:t>
            </a:fld>
            <a:endParaRPr lang="en-US"/>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498A42FD-C428-8D45-B6B6-FFACA08CC614}" type="slidenum">
              <a:rPr lang="en-US" smtClean="0"/>
              <a:t>‹#›</a:t>
            </a:fld>
            <a:endParaRPr lang="en-US"/>
          </a:p>
        </p:txBody>
      </p:sp>
      <p:pic>
        <p:nvPicPr>
          <p:cNvPr id="7" name="Content Placeholder 4">
            <a:extLst>
              <a:ext uri="{FF2B5EF4-FFF2-40B4-BE49-F238E27FC236}">
                <a16:creationId xmlns:a16="http://schemas.microsoft.com/office/drawing/2014/main" id="{B2584F81-2893-404A-9E98-9FFFC3320D45}"/>
              </a:ext>
            </a:extLst>
          </p:cNvPr>
          <p:cNvPicPr>
            <a:picLocks noGrp="1" noChangeAspect="1"/>
          </p:cNvPicPr>
          <p:nvPr userDrawn="1"/>
        </p:nvPicPr>
        <p:blipFill>
          <a:blip r:embed="rId13"/>
          <a:stretch>
            <a:fillRect/>
          </a:stretch>
        </p:blipFill>
        <p:spPr>
          <a:xfrm>
            <a:off x="0" y="0"/>
            <a:ext cx="10058400" cy="7772400"/>
          </a:xfrm>
          <a:prstGeom prst="rect">
            <a:avLst/>
          </a:prstGeom>
        </p:spPr>
      </p:pic>
    </p:spTree>
    <p:extLst>
      <p:ext uri="{BB962C8B-B14F-4D97-AF65-F5344CB8AC3E}">
        <p14:creationId xmlns:p14="http://schemas.microsoft.com/office/powerpoint/2010/main" val="616525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05840" rtl="0" eaLnBrk="1" latinLnBrk="0" hangingPunct="1">
        <a:lnSpc>
          <a:spcPct val="90000"/>
        </a:lnSpc>
        <a:spcBef>
          <a:spcPct val="0"/>
        </a:spcBef>
        <a:buNone/>
        <a:defRPr sz="4840" b="0" i="0" u="none"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b="0" i="0" u="none"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8" Type="http://schemas.openxmlformats.org/officeDocument/2006/relationships/hyperlink" Target="http://www.improvepicc.com/gpsclabsi.html" TargetMode="External"/><Relationship Id="rId3" Type="http://schemas.openxmlformats.org/officeDocument/2006/relationships/hyperlink" Target="https://www.ahrq.gov/professionals/education/curriculum-tools/cusptoolkit/modules/understand/index.html" TargetMode="External"/><Relationship Id="rId7" Type="http://schemas.openxmlformats.org/officeDocument/2006/relationships/hyperlink" Target="https://www.ahrq.gov/professionals/education/curriculum-tools/cusptoolkit/videos/04f_techtmwork/index.html" TargetMode="External"/><Relationship Id="rId12" Type="http://schemas.openxmlformats.org/officeDocument/2006/relationships/hyperlink" Target="http://www.ahrq.gov/sites/default/files/wysiwyg/hai/tools/clabsi-cauti-icu/just-in-case-mindset.pdf" TargetMode="Externa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s://www.ahrq.gov/professionals/education/curriculum-tools/cusptoolkit/videos/04d_indchecks/index.html" TargetMode="External"/><Relationship Id="rId11" Type="http://schemas.openxmlformats.org/officeDocument/2006/relationships/hyperlink" Target="http://www.ahrq.gov/sites/default/files/wysiwyg/hai/tools/clabsi-cauti-icu/empowering-nurses.pdf" TargetMode="External"/><Relationship Id="rId5" Type="http://schemas.openxmlformats.org/officeDocument/2006/relationships/hyperlink" Target="https://www.ahrq.gov/professionals/education/curriculum-tools/cusptoolkit/videos/04c_standardize/index.html" TargetMode="External"/><Relationship Id="rId10" Type="http://schemas.openxmlformats.org/officeDocument/2006/relationships/hyperlink" Target="http://www.ahrq.gov/hai/tools/clabsi-cauti-icu/implement/cusp-modules.html" TargetMode="External"/><Relationship Id="rId4" Type="http://schemas.openxmlformats.org/officeDocument/2006/relationships/hyperlink" Target="http://www.catheterout.org/cauti-gps.html" TargetMode="External"/><Relationship Id="rId9" Type="http://schemas.openxmlformats.org/officeDocument/2006/relationships/hyperlink" Target="http://www.ahrq.gov/sites/default/files/wysiwyg/hai/tools/clabsi-cauti-icu/playbook.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ahrq.gov/professionals/quality-patient-safety/hais/tools/mvp/modules/cusp/actionplan-trip-slides.html" TargetMode="Externa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s://catheterout.org/?q=gps" TargetMode="External"/><Relationship Id="rId4" Type="http://schemas.openxmlformats.org/officeDocument/2006/relationships/hyperlink" Target="http://www.improvepicc.com/gpsclabsi.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ahrq.gov/professionals/education/curriculum-tools/cusptoolkit/videos/04d_indchecks/index.html" TargetMode="External"/><Relationship Id="rId3" Type="http://schemas.openxmlformats.org/officeDocument/2006/relationships/hyperlink" Target="http://www.ahrq.gov/professionals/quality-patient-safety/hais/tools/mvp/modules/cusp/science-of-safety-facguide.html" TargetMode="External"/><Relationship Id="rId7" Type="http://schemas.openxmlformats.org/officeDocument/2006/relationships/hyperlink" Target="http://www.ahrq.gov/professionals/education/curriculum-tools/cusptoolkit/videos/04c_standardize/index.html" TargetMode="Externa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hyperlink" Target="http://www.ahrq.gov/professionals/education/curriculum-tools/cusptoolkit/modules/understand/index.html" TargetMode="External"/><Relationship Id="rId5" Type="http://schemas.openxmlformats.org/officeDocument/2006/relationships/hyperlink" Target="http://www.ahrq.gov/professionals/education/curriculum-tools/cusptoolkit/videos/07a_just_culture/index.html" TargetMode="External"/><Relationship Id="rId4" Type="http://schemas.openxmlformats.org/officeDocument/2006/relationships/hyperlink" Target="http://www.ahrq.gov/professionals/education/curriculum-tools/cusptoolkit/modules/apply/index.html" TargetMode="External"/><Relationship Id="rId9" Type="http://schemas.openxmlformats.org/officeDocument/2006/relationships/hyperlink" Target="http://www.ahrq.gov/professionals/education/curriculum-tools/cusptoolkit/videos/04f_techtmwork/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hyperlink" Target="https://www.ahrq.gov/professionals/education/curriculum-tools/cusptoolkit/videos/07a_just_culture/index.html" TargetMode="Externa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revent HAIs&#10;Healthcare-Associated Infections&#10;USA Department of Health &amp; Human Services, AHRQ: Agency for Healthcare Research and Quality, CUSP">
            <a:extLst>
              <a:ext uri="{FF2B5EF4-FFF2-40B4-BE49-F238E27FC236}">
                <a16:creationId xmlns:a16="http://schemas.microsoft.com/office/drawing/2014/main" id="{783E2D51-C638-024C-B1A3-EBED04E0F4B2}"/>
              </a:ext>
            </a:extLst>
          </p:cNvPr>
          <p:cNvPicPr>
            <a:picLocks noChangeAspect="1"/>
          </p:cNvPicPr>
          <p:nvPr/>
        </p:nvPicPr>
        <p:blipFill>
          <a:blip r:embed="rId2"/>
          <a:stretch>
            <a:fillRect/>
          </a:stretch>
        </p:blipFill>
        <p:spPr>
          <a:xfrm>
            <a:off x="0" y="0"/>
            <a:ext cx="10058400" cy="7772400"/>
          </a:xfrm>
          <a:prstGeom prst="rect">
            <a:avLst/>
          </a:prstGeom>
        </p:spPr>
      </p:pic>
      <p:sp>
        <p:nvSpPr>
          <p:cNvPr id="2" name="Title 1">
            <a:extLst>
              <a:ext uri="{FF2B5EF4-FFF2-40B4-BE49-F238E27FC236}">
                <a16:creationId xmlns:a16="http://schemas.microsoft.com/office/drawing/2014/main" id="{B9F52C9E-4F67-ED4A-9275-B586D16BA5F4}"/>
              </a:ext>
            </a:extLst>
          </p:cNvPr>
          <p:cNvSpPr>
            <a:spLocks noGrp="1"/>
          </p:cNvSpPr>
          <p:nvPr>
            <p:ph type="ctrTitle"/>
          </p:nvPr>
        </p:nvSpPr>
        <p:spPr>
          <a:xfrm>
            <a:off x="452956" y="1662995"/>
            <a:ext cx="9152487" cy="3641738"/>
          </a:xfrm>
        </p:spPr>
        <p:txBody>
          <a:bodyPr>
            <a:noAutofit/>
          </a:bodyPr>
          <a:lstStyle/>
          <a:p>
            <a:r>
              <a:rPr lang="en-US" sz="5900" b="1" dirty="0"/>
              <a:t>Using a Tiered Approach With Comprehensive Unit-based Safety Program Principles</a:t>
            </a:r>
          </a:p>
        </p:txBody>
      </p:sp>
      <p:sp>
        <p:nvSpPr>
          <p:cNvPr id="4" name="TextBox 3"/>
          <p:cNvSpPr txBox="1"/>
          <p:nvPr/>
        </p:nvSpPr>
        <p:spPr>
          <a:xfrm>
            <a:off x="1684421" y="0"/>
            <a:ext cx="8373979" cy="1077218"/>
          </a:xfrm>
          <a:prstGeom prst="rect">
            <a:avLst/>
          </a:prstGeom>
          <a:noFill/>
        </p:spPr>
        <p:txBody>
          <a:bodyPr wrap="square" rtlCol="0">
            <a:spAutoFit/>
          </a:bodyPr>
          <a:lstStyle/>
          <a:p>
            <a:r>
              <a:rPr lang="en-US" sz="3200" b="1" dirty="0"/>
              <a:t>AHRQ Safety Program for Intensive Care Units: </a:t>
            </a:r>
          </a:p>
          <a:p>
            <a:r>
              <a:rPr lang="en-US" sz="3200" b="1" dirty="0"/>
              <a:t>Preventing CLABSI and CAUTI</a:t>
            </a:r>
          </a:p>
        </p:txBody>
      </p:sp>
      <p:sp>
        <p:nvSpPr>
          <p:cNvPr id="6" name="TextBox 3">
            <a:extLst>
              <a:ext uri="{FF2B5EF4-FFF2-40B4-BE49-F238E27FC236}">
                <a16:creationId xmlns:a16="http://schemas.microsoft.com/office/drawing/2014/main" id="{1215D3F6-85A5-4B28-BC5D-8BCF1E5A313E}"/>
              </a:ext>
            </a:extLst>
          </p:cNvPr>
          <p:cNvSpPr txBox="1"/>
          <p:nvPr/>
        </p:nvSpPr>
        <p:spPr>
          <a:xfrm>
            <a:off x="7729001" y="7224317"/>
            <a:ext cx="228600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dirty="0"/>
              <a:t>AHRQ Pub. No. 17(22)-0019</a:t>
            </a:r>
          </a:p>
          <a:p>
            <a:pPr algn="r"/>
            <a:r>
              <a:rPr lang="en-US" sz="1400" dirty="0"/>
              <a:t>April 2022</a:t>
            </a:r>
            <a:endParaRPr lang="en-US" dirty="0"/>
          </a:p>
        </p:txBody>
      </p:sp>
    </p:spTree>
    <p:extLst>
      <p:ext uri="{BB962C8B-B14F-4D97-AF65-F5344CB8AC3E}">
        <p14:creationId xmlns:p14="http://schemas.microsoft.com/office/powerpoint/2010/main" val="3914304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54" y="88019"/>
            <a:ext cx="9297135" cy="807607"/>
          </a:xfrm>
        </p:spPr>
        <p:txBody>
          <a:bodyPr>
            <a:normAutofit/>
          </a:bodyPr>
          <a:lstStyle/>
          <a:p>
            <a:pPr algn="ctr"/>
            <a:r>
              <a:rPr lang="en-US" sz="4000" b="1" dirty="0"/>
              <a:t>Let’s Take a Deeper Look – CLABSI</a:t>
            </a:r>
            <a:endParaRPr lang="en-US" sz="4000" b="1" baseline="30000" dirty="0"/>
          </a:p>
        </p:txBody>
      </p:sp>
      <p:sp>
        <p:nvSpPr>
          <p:cNvPr id="9" name="Rectangle 3"/>
          <p:cNvSpPr>
            <a:spLocks noChangeArrowheads="1"/>
          </p:cNvSpPr>
          <p:nvPr/>
        </p:nvSpPr>
        <p:spPr bwMode="auto">
          <a:xfrm>
            <a:off x="381762" y="1040243"/>
            <a:ext cx="94869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i="0" u="none" strike="noStrike" cap="none" normalizeH="0" baseline="0" dirty="0">
                <a:ln>
                  <a:noFill/>
                </a:ln>
                <a:solidFill>
                  <a:schemeClr val="tx1"/>
                </a:solidFill>
                <a:effectLst/>
                <a:ea typeface="Calibri" panose="020F0502020204030204" pitchFamily="34" charset="0"/>
                <a:cs typeface="Arial" panose="020B0604020202020204" pitchFamily="34" charset="0"/>
              </a:rPr>
              <a:t>Ensure proper aseptic insertion techniques using maximal sterile barriers and ultrasound guidance</a:t>
            </a:r>
            <a:endParaRPr kumimoji="0" lang="en-US" altLang="en-US" sz="2400" i="0" u="none" strike="noStrike" cap="none" normalizeH="0" baseline="0" dirty="0">
              <a:ln>
                <a:noFill/>
              </a:ln>
              <a:solidFill>
                <a:schemeClr val="tx1"/>
              </a:solidFill>
              <a:effectLst/>
              <a:cs typeface="Arial" panose="020B0604020202020204" pitchFamily="34" charset="0"/>
            </a:endParaRPr>
          </a:p>
        </p:txBody>
      </p:sp>
      <p:pic>
        <p:nvPicPr>
          <p:cNvPr id="3" name="Picture 2" descr="Demonstration of CUSP Concepts applied to this intervention:&#10;Understanding the Science of Safety: assure adequate training is provided to all staff on use of ultrasound&#10;Identifying Defects: review cases that did not use maximum sterile barrier or ultrasound guidance and did not acheive optimum placement with the least attempts&#10;Engage the Senior Executive: assure that the appropriate number of ultrasound machines are available for use&#10;Learn From Defects: assure providers that are involved in placing lines support protocol development for use of ultrasound in placing lines&#10;Implement Teamwork and Communication: having champions provide “just-in-time” coaching and feedback to assess individual and unit compliance&#10;Continuous cycle"/>
          <p:cNvPicPr>
            <a:picLocks noChangeAspect="1"/>
          </p:cNvPicPr>
          <p:nvPr/>
        </p:nvPicPr>
        <p:blipFill rotWithShape="1">
          <a:blip r:embed="rId2"/>
          <a:srcRect b="3108"/>
          <a:stretch/>
        </p:blipFill>
        <p:spPr>
          <a:xfrm>
            <a:off x="949704" y="1803389"/>
            <a:ext cx="7914896" cy="5397512"/>
          </a:xfrm>
          <a:prstGeom prst="rect">
            <a:avLst/>
          </a:prstGeom>
        </p:spPr>
      </p:pic>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8"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292478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376254" y="13789"/>
            <a:ext cx="9373306" cy="1002981"/>
          </a:xfrm>
        </p:spPr>
        <p:txBody>
          <a:bodyPr>
            <a:normAutofit/>
          </a:bodyPr>
          <a:lstStyle/>
          <a:p>
            <a:pPr algn="ctr"/>
            <a:r>
              <a:rPr lang="en-US" sz="4000" b="1" dirty="0"/>
              <a:t>Let’s Take a Deeper Look – CAUTI</a:t>
            </a:r>
            <a:endParaRPr lang="en-US" sz="4000" b="1" baseline="30000" dirty="0"/>
          </a:p>
        </p:txBody>
      </p:sp>
      <p:sp>
        <p:nvSpPr>
          <p:cNvPr id="11" name="Content Placeholder 2"/>
          <p:cNvSpPr>
            <a:spLocks noGrp="1"/>
          </p:cNvSpPr>
          <p:nvPr>
            <p:ph idx="1"/>
          </p:nvPr>
        </p:nvSpPr>
        <p:spPr>
          <a:xfrm>
            <a:off x="376254" y="1016770"/>
            <a:ext cx="9373306" cy="1144355"/>
          </a:xfrm>
        </p:spPr>
        <p:txBody>
          <a:bodyPr>
            <a:normAutofit/>
          </a:bodyPr>
          <a:lstStyle/>
          <a:p>
            <a:pPr marL="0" indent="0">
              <a:buNone/>
            </a:pPr>
            <a:r>
              <a:rPr lang="en-US" sz="2400" dirty="0"/>
              <a:t>Ensure proper aseptic insertion techniques and maintenance procedures</a:t>
            </a:r>
          </a:p>
        </p:txBody>
      </p:sp>
      <p:pic>
        <p:nvPicPr>
          <p:cNvPr id="2" name="Picture 1" descr="Demonstration of CUSP Concepts applied to this intervention:&#10;Understanding the Science of Safety: emphasizes the use of two-person insertion and assures staffing supports are created to ensure a system to support aseptic technique.&#10;Identifying Defects: review cases for ensuring aseptic technique for insertion &#10;Engage the Senior Executive: assure unit has access to kits/carts of insertion products and stock is maintained &#10;Learn From Defects: if aseptic techniques are not followed, consistently perform return demo competency of this technique&#10;Implement Teamwork and Communication: communication tools from TeamSTEPPS® can be used to promote the consistent use of catheter insertion checklists or to speak up if approved practice not followed&#10;Continuous cycle"/>
          <p:cNvPicPr>
            <a:picLocks noChangeAspect="1"/>
          </p:cNvPicPr>
          <p:nvPr/>
        </p:nvPicPr>
        <p:blipFill>
          <a:blip r:embed="rId3"/>
          <a:stretch>
            <a:fillRect/>
          </a:stretch>
        </p:blipFill>
        <p:spPr>
          <a:xfrm>
            <a:off x="834442" y="1483011"/>
            <a:ext cx="7903793" cy="5760650"/>
          </a:xfrm>
          <a:prstGeom prst="rect">
            <a:avLst/>
          </a:prstGeom>
        </p:spPr>
      </p:pic>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7"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79410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06" y="0"/>
            <a:ext cx="9329018" cy="962525"/>
          </a:xfrm>
        </p:spPr>
        <p:txBody>
          <a:bodyPr>
            <a:normAutofit/>
          </a:bodyPr>
          <a:lstStyle/>
          <a:p>
            <a:pPr algn="ctr"/>
            <a:r>
              <a:rPr lang="en-US" sz="4000" b="1" dirty="0"/>
              <a:t>Discussion Questions</a:t>
            </a:r>
            <a:endParaRPr lang="en-US" sz="4000" b="1" baseline="30000" dirty="0"/>
          </a:p>
        </p:txBody>
      </p:sp>
      <p:sp>
        <p:nvSpPr>
          <p:cNvPr id="14" name="Content Placeholder 2"/>
          <p:cNvSpPr>
            <a:spLocks noGrp="1"/>
          </p:cNvSpPr>
          <p:nvPr>
            <p:ph idx="1"/>
            <p:custDataLst>
              <p:tags r:id="rId1"/>
            </p:custDataLst>
          </p:nvPr>
        </p:nvSpPr>
        <p:spPr>
          <a:xfrm>
            <a:off x="628650" y="1401794"/>
            <a:ext cx="8813930" cy="5794572"/>
          </a:xfrm>
        </p:spPr>
        <p:txBody>
          <a:bodyPr>
            <a:normAutofit/>
          </a:bodyPr>
          <a:lstStyle/>
          <a:p>
            <a:r>
              <a:rPr lang="en-US" sz="2800" dirty="0"/>
              <a:t>What tier 1 intervention is most frequently used in your ICU?</a:t>
            </a:r>
          </a:p>
          <a:p>
            <a:r>
              <a:rPr lang="en-US" sz="2800" dirty="0"/>
              <a:t>What tier 1 intervention has been the most challenging to implement? </a:t>
            </a:r>
          </a:p>
          <a:p>
            <a:r>
              <a:rPr lang="en-US" sz="2800" dirty="0"/>
              <a:t>What tier 2 intervention is most frequently used in your ICU? </a:t>
            </a:r>
          </a:p>
          <a:p>
            <a:r>
              <a:rPr lang="en-US" sz="2800" dirty="0"/>
              <a:t>What tier 2 intervention has been the most challenging to implement? </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7"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45949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360" y="197167"/>
            <a:ext cx="9117552" cy="608946"/>
          </a:xfrm>
        </p:spPr>
        <p:txBody>
          <a:bodyPr>
            <a:normAutofit fontScale="90000"/>
          </a:bodyPr>
          <a:lstStyle/>
          <a:p>
            <a:pPr algn="ctr"/>
            <a:r>
              <a:rPr lang="en-US" sz="4000" b="1" dirty="0"/>
              <a:t>Resources</a:t>
            </a:r>
            <a:r>
              <a:rPr lang="en-US" sz="4000" b="1" baseline="30000" dirty="0"/>
              <a:t>15-18</a:t>
            </a:r>
            <a:endParaRPr lang="en-US" sz="4000" b="1" dirty="0"/>
          </a:p>
        </p:txBody>
      </p:sp>
      <p:sp>
        <p:nvSpPr>
          <p:cNvPr id="9" name="Content Placeholder 6"/>
          <p:cNvSpPr>
            <a:spLocks noGrp="1"/>
          </p:cNvSpPr>
          <p:nvPr>
            <p:ph idx="1"/>
            <p:custDataLst>
              <p:tags r:id="rId1"/>
            </p:custDataLst>
          </p:nvPr>
        </p:nvSpPr>
        <p:spPr>
          <a:xfrm>
            <a:off x="628650" y="1324737"/>
            <a:ext cx="8954262" cy="5367528"/>
          </a:xfrm>
        </p:spPr>
        <p:txBody>
          <a:bodyPr>
            <a:normAutofit fontScale="92500" lnSpcReduction="10000"/>
          </a:bodyPr>
          <a:lstStyle/>
          <a:p>
            <a:r>
              <a:rPr lang="en-US" dirty="0">
                <a:hlinkClick r:id="rId3"/>
              </a:rPr>
              <a:t>Understand the Science of Safety</a:t>
            </a:r>
            <a:endParaRPr lang="en-US" dirty="0">
              <a:hlinkClick r:id="rId4"/>
            </a:endParaRPr>
          </a:p>
          <a:p>
            <a:pPr lvl="1">
              <a:buFont typeface="Courier New" panose="02070309020205020404" pitchFamily="49" charset="0"/>
              <a:buChar char="o"/>
            </a:pPr>
            <a:r>
              <a:rPr lang="en-US" dirty="0">
                <a:hlinkClick r:id="rId5"/>
              </a:rPr>
              <a:t>Standardize When You Can</a:t>
            </a:r>
            <a:endParaRPr lang="en-US" dirty="0"/>
          </a:p>
          <a:p>
            <a:pPr lvl="1">
              <a:buFont typeface="Courier New" panose="02070309020205020404" pitchFamily="49" charset="0"/>
              <a:buChar char="o"/>
            </a:pPr>
            <a:r>
              <a:rPr lang="en-US" dirty="0">
                <a:hlinkClick r:id="rId6"/>
              </a:rPr>
              <a:t>Create Independent Checks</a:t>
            </a:r>
            <a:endParaRPr lang="en-US" dirty="0"/>
          </a:p>
          <a:p>
            <a:pPr lvl="1">
              <a:buFont typeface="Courier New" panose="02070309020205020404" pitchFamily="49" charset="0"/>
              <a:buChar char="o"/>
            </a:pPr>
            <a:r>
              <a:rPr lang="en-US" dirty="0">
                <a:hlinkClick r:id="rId7"/>
              </a:rPr>
              <a:t>Principles of Safe Design Apply to Technical and Teamwork</a:t>
            </a:r>
            <a:endParaRPr lang="en-US" dirty="0"/>
          </a:p>
          <a:p>
            <a:r>
              <a:rPr lang="en-US" dirty="0">
                <a:hlinkClick r:id="rId4"/>
              </a:rPr>
              <a:t>CAUTI Guide to Patient Safety</a:t>
            </a:r>
          </a:p>
          <a:p>
            <a:r>
              <a:rPr lang="en-US" dirty="0">
                <a:hlinkClick r:id="rId8"/>
              </a:rPr>
              <a:t>CLABSI Guide to Patient Safety</a:t>
            </a:r>
            <a:endParaRPr lang="en-US" dirty="0"/>
          </a:p>
          <a:p>
            <a:r>
              <a:rPr lang="en-US" dirty="0">
                <a:hlinkClick r:id="rId9"/>
              </a:rPr>
              <a:t>A Playbook for Preventing CAUTI and CLABSI in the ICU Setting</a:t>
            </a:r>
            <a:endParaRPr lang="en-US" dirty="0"/>
          </a:p>
          <a:p>
            <a:r>
              <a:rPr lang="en-US" dirty="0"/>
              <a:t>Module – </a:t>
            </a:r>
            <a:r>
              <a:rPr lang="en-US" dirty="0">
                <a:hlinkClick r:id="rId10"/>
              </a:rPr>
              <a:t>Using a Tiered Approach With CUSP Principles</a:t>
            </a:r>
            <a:endParaRPr lang="en-US" dirty="0"/>
          </a:p>
          <a:p>
            <a:r>
              <a:rPr lang="en-US" dirty="0"/>
              <a:t>Making It Work Tip Sheets</a:t>
            </a:r>
          </a:p>
          <a:p>
            <a:pPr lvl="1">
              <a:buFont typeface="Courier New" panose="02070309020205020404" pitchFamily="49" charset="0"/>
              <a:buChar char="o"/>
            </a:pPr>
            <a:r>
              <a:rPr lang="en-US" dirty="0">
                <a:hlinkClick r:id="rId11"/>
              </a:rPr>
              <a:t>Empowering Nurses To Implement Nurse-Driven Protocols for Reducing CAUTI in the ICU Setting</a:t>
            </a:r>
            <a:endParaRPr lang="en-US" dirty="0"/>
          </a:p>
          <a:p>
            <a:pPr lvl="1">
              <a:buFont typeface="Courier New" panose="02070309020205020404" pitchFamily="49" charset="0"/>
              <a:buChar char="o"/>
            </a:pPr>
            <a:r>
              <a:rPr lang="en-US" dirty="0">
                <a:hlinkClick r:id="rId12"/>
              </a:rPr>
              <a:t>Overcoming the Just in Case Mindset</a:t>
            </a:r>
            <a:r>
              <a:rPr lang="en-US" dirty="0"/>
              <a:t> </a:t>
            </a:r>
          </a:p>
          <a:p>
            <a:pPr marL="502920" lvl="1" indent="0">
              <a:buNone/>
            </a:pPr>
            <a:endParaRPr lang="en-US" dirty="0"/>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0"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167578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46" y="69084"/>
            <a:ext cx="9555127" cy="857348"/>
          </a:xfrm>
        </p:spPr>
        <p:txBody>
          <a:bodyPr>
            <a:normAutofit/>
          </a:bodyPr>
          <a:lstStyle/>
          <a:p>
            <a:pPr algn="ctr"/>
            <a:r>
              <a:rPr lang="en-US" sz="4000" b="1" dirty="0"/>
              <a:t>References</a:t>
            </a:r>
          </a:p>
        </p:txBody>
      </p:sp>
      <p:sp>
        <p:nvSpPr>
          <p:cNvPr id="9" name="Content Placeholder 3"/>
          <p:cNvSpPr>
            <a:spLocks noGrp="1"/>
          </p:cNvSpPr>
          <p:nvPr>
            <p:ph idx="1"/>
            <p:custDataLst>
              <p:tags r:id="rId1"/>
            </p:custDataLst>
          </p:nvPr>
        </p:nvSpPr>
        <p:spPr>
          <a:xfrm>
            <a:off x="195635" y="1024490"/>
            <a:ext cx="9673027" cy="5783269"/>
          </a:xfrm>
        </p:spPr>
        <p:txBody>
          <a:bodyPr>
            <a:noAutofit/>
          </a:bodyPr>
          <a:lstStyle/>
          <a:p>
            <a:pPr marL="223520" lvl="1" indent="-223520">
              <a:lnSpc>
                <a:spcPct val="114999"/>
              </a:lnSpc>
              <a:buFont typeface="+mj-lt"/>
              <a:buAutoNum type="arabicPeriod"/>
            </a:pPr>
            <a:r>
              <a:rPr lang="en-US" sz="1350" dirty="0">
                <a:cs typeface="Calibri"/>
              </a:rPr>
              <a:t>Agency for Healthcare Research and Quality. Action Plan for Translating Research Into Practice: Gap Analysis and Tests of Change: Slide Presentation. </a:t>
            </a:r>
            <a:r>
              <a:rPr lang="en-US" sz="1350" dirty="0">
                <a:cs typeface="Calibri"/>
                <a:hlinkClick r:id="rId3"/>
              </a:rPr>
              <a:t>http://www.ahrq.gov/professionals/quality-patient-safety/hais/tools/mvp/modules/cusp/actionplan-trip-slides.html</a:t>
            </a:r>
            <a:r>
              <a:rPr lang="en-US" sz="1350" dirty="0">
                <a:cs typeface="Calibri"/>
              </a:rPr>
              <a:t>. Accessed on August 24, 2021.</a:t>
            </a:r>
          </a:p>
          <a:p>
            <a:pPr marL="223520" lvl="1" indent="-223520">
              <a:lnSpc>
                <a:spcPct val="114999"/>
              </a:lnSpc>
              <a:buFont typeface="+mj-lt"/>
              <a:buAutoNum type="arabicPeriod"/>
            </a:pPr>
            <a:r>
              <a:rPr lang="en-US" sz="1350" dirty="0" err="1">
                <a:cs typeface="Calibri"/>
              </a:rPr>
              <a:t>Pronovost</a:t>
            </a:r>
            <a:r>
              <a:rPr lang="en-US" sz="1350" dirty="0">
                <a:cs typeface="Calibri"/>
              </a:rPr>
              <a:t> PJ, </a:t>
            </a:r>
            <a:r>
              <a:rPr lang="en-US" sz="1350" dirty="0" err="1">
                <a:cs typeface="Calibri"/>
              </a:rPr>
              <a:t>Berenholtz</a:t>
            </a:r>
            <a:r>
              <a:rPr lang="en-US" sz="1350" dirty="0">
                <a:cs typeface="Calibri"/>
              </a:rPr>
              <a:t> SM, Needham DM. Translating evidence into practice: a model for large scale knowledge translation. BMJ. 2008 Oct 6;337:a1714. PMID: 18838424.</a:t>
            </a:r>
          </a:p>
          <a:p>
            <a:pPr marL="223520" lvl="1" indent="-223520">
              <a:lnSpc>
                <a:spcPct val="114999"/>
              </a:lnSpc>
              <a:buFont typeface="+mj-lt"/>
              <a:buAutoNum type="arabicPeriod"/>
            </a:pPr>
            <a:r>
              <a:rPr lang="en-US" sz="1350" dirty="0" err="1">
                <a:cs typeface="Calibri"/>
              </a:rPr>
              <a:t>Pronovost</a:t>
            </a:r>
            <a:r>
              <a:rPr lang="en-US" sz="1350" dirty="0">
                <a:cs typeface="Calibri"/>
              </a:rPr>
              <a:t> PJ, </a:t>
            </a:r>
            <a:r>
              <a:rPr lang="en-US" sz="1350" dirty="0" err="1">
                <a:cs typeface="Calibri"/>
              </a:rPr>
              <a:t>Berenholtz</a:t>
            </a:r>
            <a:r>
              <a:rPr lang="en-US" sz="1350" dirty="0">
                <a:cs typeface="Calibri"/>
              </a:rPr>
              <a:t> SM, Goeschel C, et al. Improving patient safety in intensive care units in Michigan. J </a:t>
            </a:r>
            <a:r>
              <a:rPr lang="en-US" sz="1350" dirty="0" err="1">
                <a:cs typeface="Calibri"/>
              </a:rPr>
              <a:t>Crit</a:t>
            </a:r>
            <a:r>
              <a:rPr lang="en-US" sz="1350" dirty="0">
                <a:cs typeface="Calibri"/>
              </a:rPr>
              <a:t> Care. 2008 Jun;23(2):207-21. PMID: 18538214.</a:t>
            </a:r>
          </a:p>
          <a:p>
            <a:pPr marL="223520" lvl="1" indent="-223520">
              <a:lnSpc>
                <a:spcPct val="114999"/>
              </a:lnSpc>
              <a:buFont typeface="+mj-lt"/>
              <a:buAutoNum type="arabicPeriod"/>
            </a:pPr>
            <a:r>
              <a:rPr lang="en-US" sz="1350" dirty="0">
                <a:cs typeface="Calibri"/>
              </a:rPr>
              <a:t>Patel PK, Gupta A, Vaughn VM, et al. Review of strategies to reduce central line-associated bloodstream infection (CLABSI) and catheter-associated urinary tract infection (CAUTI) in adult ICUs. J </a:t>
            </a:r>
            <a:r>
              <a:rPr lang="en-US" sz="1350" dirty="0" err="1">
                <a:cs typeface="Calibri"/>
              </a:rPr>
              <a:t>Hosp</a:t>
            </a:r>
            <a:r>
              <a:rPr lang="en-US" sz="1350" dirty="0">
                <a:cs typeface="Calibri"/>
              </a:rPr>
              <a:t> Med. 2018 Feb 1;13(2):105-116. PMID: 29154382.</a:t>
            </a:r>
          </a:p>
          <a:p>
            <a:pPr marL="223520" lvl="1" indent="-223520">
              <a:lnSpc>
                <a:spcPct val="114999"/>
              </a:lnSpc>
              <a:buFont typeface="+mj-lt"/>
              <a:buAutoNum type="arabicPeriod"/>
            </a:pPr>
            <a:r>
              <a:rPr lang="en-US" sz="1350" dirty="0"/>
              <a:t>Saint S, Fowler KE, </a:t>
            </a:r>
            <a:r>
              <a:rPr lang="en-US" sz="1350" dirty="0" err="1"/>
              <a:t>Sermak</a:t>
            </a:r>
            <a:r>
              <a:rPr lang="en-US" sz="1350" dirty="0"/>
              <a:t> K, et al. Introducing the No Preventable Harms campaign: creating the safest health care system in the world, starting with catheter-associated urinary tract infection prevention. Am J Infect Control. 2015 Mar 1;43(3):254-9. </a:t>
            </a:r>
            <a:r>
              <a:rPr lang="en-US" sz="1350" dirty="0">
                <a:cs typeface="Calibri"/>
              </a:rPr>
              <a:t>PMID: 25728151.</a:t>
            </a:r>
          </a:p>
          <a:p>
            <a:pPr marL="223520" lvl="1" indent="-223520">
              <a:lnSpc>
                <a:spcPct val="114999"/>
              </a:lnSpc>
              <a:buFont typeface="+mj-lt"/>
              <a:buAutoNum type="arabicPeriod"/>
            </a:pPr>
            <a:r>
              <a:rPr lang="en-US" sz="1350" dirty="0"/>
              <a:t>Patel PK, Gupta A, Vaughn VM, et al. Review of strategies to reduce central line-associated bloodstream infection (CLABSI) and catheter-associated urinary tract infection (CAUTI) in adult ICUs. J </a:t>
            </a:r>
            <a:r>
              <a:rPr lang="en-US" sz="1350" dirty="0" err="1"/>
              <a:t>Hosp</a:t>
            </a:r>
            <a:r>
              <a:rPr lang="en-US" sz="1350" dirty="0"/>
              <a:t> Med. 2018 Feb 1;13(2):105-116.</a:t>
            </a:r>
            <a:r>
              <a:rPr lang="en-US" sz="1350" dirty="0">
                <a:cs typeface="Calibri"/>
              </a:rPr>
              <a:t> PMID: 29154382.</a:t>
            </a:r>
          </a:p>
          <a:p>
            <a:pPr marL="223520" lvl="1" indent="-223520">
              <a:lnSpc>
                <a:spcPct val="114999"/>
              </a:lnSpc>
              <a:buAutoNum type="arabicPeriod"/>
            </a:pPr>
            <a:r>
              <a:rPr lang="en-US" sz="1350" dirty="0"/>
              <a:t>Chopra V, Flanders SA, Saint S, et al. The Michigan appropriateness guide for intravenous catheters (MAGIC): Results from a multispecialty panel using the RAND/UCLA appropriateness method. Ann Intern Med. 2015;163:S1-40. </a:t>
            </a:r>
            <a:r>
              <a:rPr lang="en-US" sz="1350" dirty="0">
                <a:cs typeface="Calibri"/>
              </a:rPr>
              <a:t>PMID: 26369828</a:t>
            </a:r>
            <a:r>
              <a:rPr lang="en-US" sz="1350" dirty="0"/>
              <a:t>.</a:t>
            </a:r>
            <a:endParaRPr lang="en-US" sz="1350" dirty="0">
              <a:cs typeface="Calibri"/>
            </a:endParaRPr>
          </a:p>
          <a:p>
            <a:pPr marL="223520" lvl="1" indent="-223520">
              <a:lnSpc>
                <a:spcPct val="114999"/>
              </a:lnSpc>
              <a:buAutoNum type="arabicPeriod"/>
            </a:pPr>
            <a:r>
              <a:rPr lang="en-US" sz="1350" dirty="0">
                <a:cs typeface="Calibri"/>
              </a:rPr>
              <a:t>CLABSI Guide to Patient Safety Tool. ImprovePICC.com, Ann Arbor, MI. </a:t>
            </a:r>
            <a:r>
              <a:rPr lang="en-US" sz="1350" dirty="0">
                <a:cs typeface="Calibri"/>
                <a:hlinkClick r:id="rId4"/>
              </a:rPr>
              <a:t>http://www.improvepicc.com/gpsclabsi.html</a:t>
            </a:r>
            <a:r>
              <a:rPr lang="en-US" sz="1350" dirty="0">
                <a:cs typeface="Calibri"/>
              </a:rPr>
              <a:t>. Accessed on August 24, 2021.</a:t>
            </a:r>
          </a:p>
          <a:p>
            <a:pPr marL="223520" lvl="1" indent="-223520">
              <a:lnSpc>
                <a:spcPct val="114999"/>
              </a:lnSpc>
              <a:buFont typeface="+mj-lt"/>
              <a:buAutoNum type="arabicPeriod"/>
            </a:pPr>
            <a:r>
              <a:rPr lang="en-US" sz="1350" dirty="0"/>
              <a:t>Meddings J, Saint S, Fowler KE, et al. The Ann Arbor Criteria for Appropriate Urinary Catheter Use in Hospitalized Medical Patients: Results Obtained by Using the RAND/UCLA Appropriateness Method. Ann Intern Med. 2015 May 5;162(9 </a:t>
            </a:r>
            <a:r>
              <a:rPr lang="en-US" sz="1350" dirty="0" err="1"/>
              <a:t>Suppl</a:t>
            </a:r>
            <a:r>
              <a:rPr lang="en-US" sz="1350" dirty="0"/>
              <a:t>):S1-34.</a:t>
            </a:r>
            <a:r>
              <a:rPr lang="en-US" sz="1350" dirty="0">
                <a:cs typeface="Calibri"/>
              </a:rPr>
              <a:t> PMID: 25938928</a:t>
            </a:r>
            <a:r>
              <a:rPr lang="en-US" sz="1350" dirty="0"/>
              <a:t>.</a:t>
            </a:r>
            <a:endParaRPr lang="en-US" sz="1350" dirty="0">
              <a:cs typeface="Calibri"/>
            </a:endParaRPr>
          </a:p>
          <a:p>
            <a:pPr marL="223520" lvl="1" indent="-223520">
              <a:lnSpc>
                <a:spcPct val="114999"/>
              </a:lnSpc>
              <a:buAutoNum type="arabicPeriod"/>
            </a:pPr>
            <a:r>
              <a:rPr lang="en-US" sz="1350" dirty="0">
                <a:cs typeface="Calibri"/>
              </a:rPr>
              <a:t>CAUTI Guide to Patient Safety Tool. CatheterOut.org, Ann Arbor, MI. </a:t>
            </a:r>
            <a:r>
              <a:rPr lang="en-US" sz="1350" u="sng" dirty="0">
                <a:cs typeface="Calibri"/>
                <a:hlinkClick r:id="rId5"/>
              </a:rPr>
              <a:t>https://catheterout.org/?q=gps</a:t>
            </a:r>
            <a:r>
              <a:rPr lang="en-US" sz="1350" dirty="0">
                <a:cs typeface="Calibri"/>
              </a:rPr>
              <a:t>. Accessed on August 24, 2021.</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7"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277833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547" y="107835"/>
            <a:ext cx="9602828" cy="782505"/>
          </a:xfrm>
        </p:spPr>
        <p:txBody>
          <a:bodyPr>
            <a:normAutofit/>
          </a:bodyPr>
          <a:lstStyle/>
          <a:p>
            <a:pPr algn="ctr"/>
            <a:r>
              <a:rPr lang="en-US" sz="4000" b="1" dirty="0"/>
              <a:t>References</a:t>
            </a:r>
          </a:p>
        </p:txBody>
      </p:sp>
      <p:sp>
        <p:nvSpPr>
          <p:cNvPr id="9" name="Content Placeholder 3"/>
          <p:cNvSpPr>
            <a:spLocks noGrp="1"/>
          </p:cNvSpPr>
          <p:nvPr>
            <p:ph idx="1"/>
            <p:custDataLst>
              <p:tags r:id="rId1"/>
            </p:custDataLst>
          </p:nvPr>
        </p:nvSpPr>
        <p:spPr>
          <a:xfrm>
            <a:off x="187260" y="1161536"/>
            <a:ext cx="9642115" cy="5783269"/>
          </a:xfrm>
        </p:spPr>
        <p:txBody>
          <a:bodyPr>
            <a:noAutofit/>
          </a:bodyPr>
          <a:lstStyle/>
          <a:p>
            <a:pPr marL="228600" lvl="1">
              <a:lnSpc>
                <a:spcPct val="114999"/>
              </a:lnSpc>
              <a:buFont typeface="+mj-lt"/>
              <a:buAutoNum type="arabicPeriod" startAt="11"/>
            </a:pPr>
            <a:r>
              <a:rPr lang="en-US" sz="1350" dirty="0">
                <a:cs typeface="Calibri"/>
              </a:rPr>
              <a:t>Agency for Healthcare Research and Quality. </a:t>
            </a:r>
            <a:r>
              <a:rPr lang="en-US" sz="1350" dirty="0"/>
              <a:t>Science of Safety and Identifying Defects in Care of Mechanically Ventilated Patients: Facilitator Guide. </a:t>
            </a:r>
            <a:r>
              <a:rPr lang="en-US" sz="1350" dirty="0">
                <a:hlinkClick r:id="rId3"/>
              </a:rPr>
              <a:t>http://www.ahrq.gov/professionals/quality-patient-safety/hais/tools/mvp/modules/cusp/science-of-safety-facguide.html</a:t>
            </a:r>
            <a:r>
              <a:rPr lang="en-US" sz="1350" dirty="0"/>
              <a:t>. </a:t>
            </a:r>
            <a:r>
              <a:rPr lang="en-US" sz="1350" dirty="0">
                <a:cs typeface="Calibri"/>
              </a:rPr>
              <a:t>Accessed on August 24, 2021.</a:t>
            </a:r>
            <a:endParaRPr lang="en-US" sz="1350" dirty="0"/>
          </a:p>
          <a:p>
            <a:pPr marL="223520" lvl="1" indent="-223520">
              <a:lnSpc>
                <a:spcPct val="114999"/>
              </a:lnSpc>
              <a:buFont typeface="Courier New" panose="02070309020205020404" pitchFamily="49" charset="0"/>
              <a:buAutoNum type="arabicPeriod" startAt="11"/>
            </a:pPr>
            <a:r>
              <a:rPr lang="en-US" sz="1350" dirty="0">
                <a:cs typeface="Calibri"/>
              </a:rPr>
              <a:t> Agency for Healthcare Research and Quality. Apply CUSP. </a:t>
            </a:r>
            <a:r>
              <a:rPr lang="en-US" sz="1350" dirty="0">
                <a:cs typeface="Calibri"/>
                <a:hlinkClick r:id="rId4"/>
              </a:rPr>
              <a:t>http://www.ahrq.gov/professionals/education/curriculum-tools/cusptoolkit/modules/apply/index.html</a:t>
            </a:r>
            <a:r>
              <a:rPr lang="en-US" sz="1350" dirty="0">
                <a:cs typeface="Calibri"/>
              </a:rPr>
              <a:t>. Accessed on August 24, 2021.</a:t>
            </a:r>
          </a:p>
          <a:p>
            <a:pPr marL="223520" lvl="1" indent="-223520">
              <a:lnSpc>
                <a:spcPct val="114999"/>
              </a:lnSpc>
              <a:buFont typeface="Courier New" panose="02070309020205020404" pitchFamily="49" charset="0"/>
              <a:buAutoNum type="arabicPeriod" startAt="11"/>
            </a:pPr>
            <a:r>
              <a:rPr lang="en-US" sz="1350" dirty="0">
                <a:cs typeface="Calibri"/>
              </a:rPr>
              <a:t> Agency for Healthcare Research and Quality. Understand Just Culture. </a:t>
            </a:r>
            <a:r>
              <a:rPr lang="en-US" sz="1350" dirty="0">
                <a:cs typeface="Calibri"/>
                <a:hlinkClick r:id="rId5"/>
              </a:rPr>
              <a:t>http://www.ahrq.gov/professionals/education/curriculum-tools/cusptoolkit/videos/07a_just_culture/index.html</a:t>
            </a:r>
            <a:r>
              <a:rPr lang="en-US" sz="1350" dirty="0">
                <a:cs typeface="Calibri"/>
              </a:rPr>
              <a:t>. Accessed on August 24, 2021.</a:t>
            </a:r>
          </a:p>
          <a:p>
            <a:pPr marL="223520" lvl="1" indent="-223520">
              <a:lnSpc>
                <a:spcPct val="114999"/>
              </a:lnSpc>
              <a:buFont typeface="Courier New" panose="02070309020205020404" pitchFamily="49" charset="0"/>
              <a:buAutoNum type="arabicPeriod" startAt="11"/>
            </a:pPr>
            <a:r>
              <a:rPr lang="en-US" sz="1350" dirty="0">
                <a:cs typeface="Calibri"/>
              </a:rPr>
              <a:t> Marx D. Patient Safety and the “Just Culture”: A Primer for Health Care Executives. New York: Trustees of Columbia University in the City of New York, Columbia University; 2001.</a:t>
            </a:r>
          </a:p>
          <a:p>
            <a:pPr marL="223520" lvl="1" indent="-223520">
              <a:lnSpc>
                <a:spcPct val="114999"/>
              </a:lnSpc>
              <a:buFont typeface="Courier New" panose="02070309020205020404" pitchFamily="49" charset="0"/>
              <a:buAutoNum type="arabicPeriod" startAt="11"/>
            </a:pPr>
            <a:r>
              <a:rPr lang="en-US" sz="1350" dirty="0"/>
              <a:t> </a:t>
            </a:r>
            <a:r>
              <a:rPr lang="en-US" sz="1350" dirty="0">
                <a:cs typeface="Calibri"/>
              </a:rPr>
              <a:t>Agency for Healthcare Research and Quality. </a:t>
            </a:r>
            <a:r>
              <a:rPr lang="en-US" sz="1350" dirty="0"/>
              <a:t>Understand the Science of Safety. </a:t>
            </a:r>
            <a:r>
              <a:rPr lang="en-US" sz="1350" dirty="0">
                <a:hlinkClick r:id="rId6"/>
              </a:rPr>
              <a:t>http://www.ahrq.gov/professionals/education/curriculum-tools/cusptoolkit/modules/understand/index.html</a:t>
            </a:r>
            <a:r>
              <a:rPr lang="en-US" sz="1350" dirty="0">
                <a:cs typeface="Calibri"/>
              </a:rPr>
              <a:t>. Accessed on August 24, 2021.</a:t>
            </a:r>
          </a:p>
          <a:p>
            <a:pPr marL="223520" lvl="1" indent="-223520">
              <a:lnSpc>
                <a:spcPct val="114999"/>
              </a:lnSpc>
              <a:buFont typeface="Courier New" panose="02070309020205020404" pitchFamily="49" charset="0"/>
              <a:buAutoNum type="arabicPeriod" startAt="11"/>
            </a:pPr>
            <a:r>
              <a:rPr lang="en-US" sz="1350" dirty="0"/>
              <a:t> </a:t>
            </a:r>
            <a:r>
              <a:rPr lang="en-US" sz="1350" dirty="0">
                <a:cs typeface="Calibri"/>
              </a:rPr>
              <a:t>Agency for Healthcare Research and Quality. </a:t>
            </a:r>
            <a:r>
              <a:rPr lang="en-US" sz="1350" dirty="0"/>
              <a:t>Standardize When You Can. </a:t>
            </a:r>
            <a:r>
              <a:rPr lang="en-US" sz="1350" dirty="0">
                <a:hlinkClick r:id="rId7"/>
              </a:rPr>
              <a:t>http://www.ahrq.gov/professionals/education/curriculum-tools/cusptoolkit/videos/04c_standardize/index.html</a:t>
            </a:r>
            <a:r>
              <a:rPr lang="en-US" sz="1350" dirty="0"/>
              <a:t>. </a:t>
            </a:r>
            <a:r>
              <a:rPr lang="en-US" sz="1350" dirty="0">
                <a:cs typeface="Calibri"/>
              </a:rPr>
              <a:t>Accessed on August 24, 2021.</a:t>
            </a:r>
            <a:endParaRPr lang="en-US" sz="1350" dirty="0"/>
          </a:p>
          <a:p>
            <a:pPr marL="223520" lvl="1" indent="-223520">
              <a:lnSpc>
                <a:spcPct val="114999"/>
              </a:lnSpc>
              <a:buFont typeface="Courier New" panose="02070309020205020404" pitchFamily="49" charset="0"/>
              <a:buAutoNum type="arabicPeriod" startAt="11"/>
            </a:pPr>
            <a:r>
              <a:rPr lang="en-US" sz="1350" dirty="0"/>
              <a:t> </a:t>
            </a:r>
            <a:r>
              <a:rPr lang="en-US" sz="1350" dirty="0">
                <a:cs typeface="Calibri"/>
              </a:rPr>
              <a:t>Agency for Healthcare Research and Quality. </a:t>
            </a:r>
            <a:r>
              <a:rPr lang="en-US" sz="1350" dirty="0"/>
              <a:t>Create Independent Checks. </a:t>
            </a:r>
            <a:r>
              <a:rPr lang="en-US" sz="1350" dirty="0">
                <a:hlinkClick r:id="rId8"/>
              </a:rPr>
              <a:t>http://www.ahrq.gov/professionals/education/curriculum-tools/cusptoolkit/videos/04d_indchecks/index.html</a:t>
            </a:r>
            <a:r>
              <a:rPr lang="en-US" sz="1350" dirty="0"/>
              <a:t>. </a:t>
            </a:r>
            <a:r>
              <a:rPr lang="en-US" sz="1350" dirty="0">
                <a:cs typeface="Calibri"/>
              </a:rPr>
              <a:t>Accessed on August 24, 2021.</a:t>
            </a:r>
            <a:endParaRPr lang="en-US" sz="1350" dirty="0"/>
          </a:p>
          <a:p>
            <a:pPr marL="223520" lvl="1" indent="-223520">
              <a:lnSpc>
                <a:spcPct val="114999"/>
              </a:lnSpc>
              <a:buFont typeface="Courier New" panose="02070309020205020404" pitchFamily="49" charset="0"/>
              <a:buAutoNum type="arabicPeriod" startAt="11"/>
            </a:pPr>
            <a:r>
              <a:rPr lang="en-US" sz="1350" dirty="0"/>
              <a:t> </a:t>
            </a:r>
            <a:r>
              <a:rPr lang="en-US" sz="1350" dirty="0">
                <a:cs typeface="Calibri"/>
              </a:rPr>
              <a:t>Agency for Healthcare Research and Quality. </a:t>
            </a:r>
            <a:r>
              <a:rPr lang="en-US" sz="1350" dirty="0"/>
              <a:t>Principles of Safe Design Apply to Technical and Teamwork. </a:t>
            </a:r>
            <a:r>
              <a:rPr lang="en-US" sz="1350" dirty="0">
                <a:hlinkClick r:id="rId9"/>
              </a:rPr>
              <a:t>http://www.ahrq.gov/professionals/education/curriculum-tools/cusptoolkit/videos/04f_techtmwork/index.html</a:t>
            </a:r>
            <a:r>
              <a:rPr lang="en-US" sz="1350" dirty="0"/>
              <a:t>. </a:t>
            </a:r>
            <a:r>
              <a:rPr lang="en-US" sz="1350" dirty="0">
                <a:cs typeface="Calibri"/>
              </a:rPr>
              <a:t>Accessed on August 24, 2021.</a:t>
            </a:r>
          </a:p>
        </p:txBody>
      </p:sp>
      <p:sp>
        <p:nvSpPr>
          <p:cNvPr id="6"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7"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005575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6ACFC-F2E4-9A45-A184-28B6F0EAAA5C}"/>
              </a:ext>
            </a:extLst>
          </p:cNvPr>
          <p:cNvSpPr>
            <a:spLocks noGrp="1"/>
          </p:cNvSpPr>
          <p:nvPr>
            <p:ph type="title"/>
          </p:nvPr>
        </p:nvSpPr>
        <p:spPr>
          <a:xfrm>
            <a:off x="670633" y="235707"/>
            <a:ext cx="8675370" cy="524653"/>
          </a:xfrm>
        </p:spPr>
        <p:txBody>
          <a:bodyPr>
            <a:normAutofit fontScale="90000"/>
          </a:bodyPr>
          <a:lstStyle/>
          <a:p>
            <a:pPr algn="ctr"/>
            <a:r>
              <a:rPr lang="en-US" sz="4000" b="1" dirty="0"/>
              <a:t>Objectives</a:t>
            </a:r>
          </a:p>
        </p:txBody>
      </p:sp>
      <p:sp>
        <p:nvSpPr>
          <p:cNvPr id="3" name="Content Placeholder 2">
            <a:extLst>
              <a:ext uri="{FF2B5EF4-FFF2-40B4-BE49-F238E27FC236}">
                <a16:creationId xmlns:a16="http://schemas.microsoft.com/office/drawing/2014/main" id="{E357761E-4F70-8941-BC46-22769487D7BE}"/>
              </a:ext>
            </a:extLst>
          </p:cNvPr>
          <p:cNvSpPr>
            <a:spLocks noGrp="1"/>
          </p:cNvSpPr>
          <p:nvPr>
            <p:ph idx="1"/>
          </p:nvPr>
        </p:nvSpPr>
        <p:spPr>
          <a:xfrm>
            <a:off x="670633" y="1479442"/>
            <a:ext cx="9033204" cy="4931516"/>
          </a:xfrm>
        </p:spPr>
        <p:txBody>
          <a:bodyPr/>
          <a:lstStyle/>
          <a:p>
            <a:r>
              <a:rPr lang="en-US" sz="2800" dirty="0"/>
              <a:t>Describe the tiered approach for central line-associated bloodstream infection (CLABSI) and catheter-associated urinary tract infection (CAUTI) prevention</a:t>
            </a:r>
          </a:p>
          <a:p>
            <a:r>
              <a:rPr lang="en-US" sz="2800" dirty="0"/>
              <a:t>Give an example of how to develop a test of change using the tiered approach to CLABSI and CAUTI prevention</a:t>
            </a:r>
          </a:p>
          <a:p>
            <a:r>
              <a:rPr lang="en-US" sz="2800" dirty="0"/>
              <a:t>Explain how Comprehensive Unit-based Safety Program (CUSP) methods provide a foundation for the tiered approaches</a:t>
            </a:r>
          </a:p>
          <a:p>
            <a:pPr marL="0" indent="0">
              <a:buNone/>
            </a:pPr>
            <a:endParaRPr lang="en-US" dirty="0"/>
          </a:p>
        </p:txBody>
      </p:sp>
      <p:sp>
        <p:nvSpPr>
          <p:cNvPr id="8"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7"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387689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38" y="91912"/>
            <a:ext cx="9218032" cy="806033"/>
          </a:xfrm>
        </p:spPr>
        <p:txBody>
          <a:bodyPr>
            <a:normAutofit/>
          </a:bodyPr>
          <a:lstStyle/>
          <a:p>
            <a:pPr algn="ctr"/>
            <a:r>
              <a:rPr lang="en-US" sz="4000" dirty="0">
                <a:latin typeface="Calibri" charset="0"/>
                <a:ea typeface="Calibri" charset="0"/>
                <a:cs typeface="Calibri" charset="0"/>
              </a:rPr>
              <a:t>Model for Improving Care</a:t>
            </a:r>
            <a:r>
              <a:rPr lang="en-US" sz="4000" baseline="30000" dirty="0">
                <a:latin typeface="Calibri" charset="0"/>
                <a:ea typeface="Calibri" charset="0"/>
                <a:cs typeface="Calibri" charset="0"/>
              </a:rPr>
              <a:t>1-4</a:t>
            </a:r>
            <a:endParaRPr lang="en-US" sz="4000" b="1" baseline="30000" dirty="0"/>
          </a:p>
        </p:txBody>
      </p:sp>
      <p:grpSp>
        <p:nvGrpSpPr>
          <p:cNvPr id="14" name="Group 13" descr="Local Problems:&#10;Comprehensive Unit-based Safety Program (CUSP)&#10;Prework: Measure clinician and staff perceptions of safety culture with Hospital Survey on Patient Safety Culture&#10;1. Engage leadership for support and collaboration&#10;2. Understand the science of safety&#10;3. Assemble the team to improve teamwork and communication&#10;4. Identify defects&#10;5. Learn from defects&#10;Adaptive Work&#10;Common Problems:&#10;Translating Evidence Into Practice (TRIP)&#10;1. Summarize the evidence in a checklist&#10;2. Identify local barriers to implementation &#10;3. Measure performance&#10;4. Ensure all patients get the evidence: Engage, Educate, Execute, Evaluate&#10;Improving Care of Patients With Urinary or Central Line Catheters&#10;1. Avoid placing catheter unless medically necessary; consider alternatives&#10;2. Use aseptic technique when inserting and maintaining catheter&#10;3. Review daily for clinical necessity; remove as soon as no longer indicated&#10;4. Culture appropriately&#10;Technical Work"/>
          <p:cNvGrpSpPr/>
          <p:nvPr>
            <p:custDataLst>
              <p:tags r:id="rId1"/>
            </p:custDataLst>
          </p:nvPr>
        </p:nvGrpSpPr>
        <p:grpSpPr>
          <a:xfrm>
            <a:off x="413938" y="1546089"/>
            <a:ext cx="9218032" cy="5058312"/>
            <a:chOff x="761999" y="1040166"/>
            <a:chExt cx="7772401" cy="5234868"/>
          </a:xfrm>
        </p:grpSpPr>
        <p:sp>
          <p:nvSpPr>
            <p:cNvPr id="15" name="Rectangle 14"/>
            <p:cNvSpPr/>
            <p:nvPr>
              <p:custDataLst>
                <p:tags r:id="rId2"/>
              </p:custDataLst>
            </p:nvPr>
          </p:nvSpPr>
          <p:spPr bwMode="auto">
            <a:xfrm>
              <a:off x="762000" y="3109407"/>
              <a:ext cx="2504064" cy="2708427"/>
            </a:xfrm>
            <a:prstGeom prst="rect">
              <a:avLst/>
            </a:prstGeom>
            <a:solidFill>
              <a:schemeClr val="bg1">
                <a:lumMod val="85000"/>
              </a:schemeClr>
            </a:solidFill>
            <a:ln w="6350" cap="flat" cmpd="sng" algn="ctr">
              <a:solidFill>
                <a:schemeClr val="bg1">
                  <a:lumMod val="85000"/>
                </a:schemeClr>
              </a:solidFill>
              <a:prstDash val="solid"/>
              <a:miter lim="800000"/>
            </a:ln>
            <a:effectLst/>
          </p:spPr>
          <p:style>
            <a:lnRef idx="1">
              <a:schemeClr val="dk1"/>
            </a:lnRef>
            <a:fillRef idx="2">
              <a:schemeClr val="dk1"/>
            </a:fillRef>
            <a:effectRef idx="1">
              <a:schemeClr val="dk1"/>
            </a:effectRef>
            <a:fontRef idx="minor">
              <a:schemeClr val="dk1"/>
            </a:fontRef>
          </p:style>
          <p:txBody>
            <a:bodyPr/>
            <a:lstStyle/>
            <a:p>
              <a:pPr marL="342900" indent="-342900" fontAlgn="auto">
                <a:spcBef>
                  <a:spcPts val="1200"/>
                </a:spcBef>
                <a:spcAft>
                  <a:spcPts val="600"/>
                </a:spcAft>
                <a:buFont typeface="+mj-lt"/>
                <a:buAutoNum type="arabicPeriod"/>
                <a:defRPr/>
              </a:pPr>
              <a:r>
                <a:rPr lang="en-US" sz="1400" dirty="0">
                  <a:solidFill>
                    <a:schemeClr val="tx1">
                      <a:lumMod val="75000"/>
                    </a:schemeClr>
                  </a:solidFill>
                  <a:latin typeface="Calibri" charset="0"/>
                  <a:ea typeface="Calibri" charset="0"/>
                  <a:cs typeface="Calibri" charset="0"/>
                </a:rPr>
                <a:t>Engage leadership for support and collaboration</a:t>
              </a:r>
            </a:p>
            <a:p>
              <a:pPr marL="342900" indent="-342900" fontAlgn="auto">
                <a:spcBef>
                  <a:spcPts val="0"/>
                </a:spcBef>
                <a:spcAft>
                  <a:spcPts val="600"/>
                </a:spcAft>
                <a:buFont typeface="+mj-lt"/>
                <a:buAutoNum type="arabicPeriod"/>
                <a:defRPr/>
              </a:pPr>
              <a:r>
                <a:rPr lang="en-US" sz="1400" dirty="0">
                  <a:solidFill>
                    <a:schemeClr val="tx1"/>
                  </a:solidFill>
                  <a:latin typeface="Calibri" charset="0"/>
                  <a:ea typeface="Calibri" charset="0"/>
                  <a:cs typeface="Calibri" charset="0"/>
                </a:rPr>
                <a:t>Understand the science of safety</a:t>
              </a:r>
            </a:p>
            <a:p>
              <a:pPr marL="342900" indent="-342900" fontAlgn="auto">
                <a:spcBef>
                  <a:spcPts val="0"/>
                </a:spcBef>
                <a:spcAft>
                  <a:spcPts val="600"/>
                </a:spcAft>
                <a:buFont typeface="+mj-lt"/>
                <a:buAutoNum type="arabicPeriod"/>
                <a:defRPr/>
              </a:pPr>
              <a:r>
                <a:rPr lang="en-US" sz="1400" dirty="0">
                  <a:solidFill>
                    <a:schemeClr val="tx1"/>
                  </a:solidFill>
                  <a:latin typeface="Calibri" charset="0"/>
                  <a:ea typeface="Calibri" charset="0"/>
                  <a:cs typeface="Calibri" charset="0"/>
                </a:rPr>
                <a:t>Assemble the team to improve teamwork and communication</a:t>
              </a:r>
            </a:p>
            <a:p>
              <a:pPr marL="342900" indent="-342900" fontAlgn="auto">
                <a:spcBef>
                  <a:spcPts val="0"/>
                </a:spcBef>
                <a:spcAft>
                  <a:spcPts val="600"/>
                </a:spcAft>
                <a:buFont typeface="+mj-lt"/>
                <a:buAutoNum type="arabicPeriod"/>
                <a:defRPr/>
              </a:pPr>
              <a:r>
                <a:rPr lang="en-US" sz="1400" dirty="0">
                  <a:solidFill>
                    <a:schemeClr val="tx1"/>
                  </a:solidFill>
                  <a:latin typeface="Calibri" charset="0"/>
                  <a:ea typeface="Calibri" charset="0"/>
                  <a:cs typeface="Calibri" charset="0"/>
                </a:rPr>
                <a:t>Identify defects</a:t>
              </a:r>
            </a:p>
            <a:p>
              <a:pPr marL="342900" indent="-342900" fontAlgn="auto">
                <a:spcBef>
                  <a:spcPts val="0"/>
                </a:spcBef>
                <a:spcAft>
                  <a:spcPts val="600"/>
                </a:spcAft>
                <a:buFont typeface="+mj-lt"/>
                <a:buAutoNum type="arabicPeriod"/>
                <a:defRPr/>
              </a:pPr>
              <a:r>
                <a:rPr lang="en-US" sz="1400" dirty="0">
                  <a:solidFill>
                    <a:schemeClr val="tx1"/>
                  </a:solidFill>
                  <a:latin typeface="Calibri" charset="0"/>
                  <a:ea typeface="Calibri" charset="0"/>
                  <a:cs typeface="Calibri" charset="0"/>
                </a:rPr>
                <a:t>Learn from defects</a:t>
              </a:r>
            </a:p>
          </p:txBody>
        </p:sp>
        <p:sp>
          <p:nvSpPr>
            <p:cNvPr id="16" name="Rectangle 15"/>
            <p:cNvSpPr/>
            <p:nvPr>
              <p:custDataLst>
                <p:tags r:id="rId3"/>
              </p:custDataLst>
            </p:nvPr>
          </p:nvSpPr>
          <p:spPr bwMode="auto">
            <a:xfrm>
              <a:off x="3498271" y="2400300"/>
              <a:ext cx="2423160" cy="3429000"/>
            </a:xfrm>
            <a:prstGeom prst="rect">
              <a:avLst/>
            </a:prstGeom>
            <a:solidFill>
              <a:schemeClr val="bg1">
                <a:lumMod val="85000"/>
              </a:schemeClr>
            </a:solidFill>
            <a:ln w="6350" cap="flat" cmpd="sng" algn="ctr">
              <a:solidFill>
                <a:schemeClr val="bg1">
                  <a:lumMod val="85000"/>
                </a:schemeClr>
              </a:solidFill>
              <a:prstDash val="solid"/>
              <a:miter lim="800000"/>
            </a:ln>
            <a:effectLst/>
          </p:spPr>
          <p:style>
            <a:lnRef idx="1">
              <a:schemeClr val="dk1"/>
            </a:lnRef>
            <a:fillRef idx="2">
              <a:schemeClr val="dk1"/>
            </a:fillRef>
            <a:effectRef idx="1">
              <a:schemeClr val="dk1"/>
            </a:effectRef>
            <a:fontRef idx="minor">
              <a:schemeClr val="dk1"/>
            </a:fontRef>
          </p:style>
          <p:txBody>
            <a:bodyPr/>
            <a:lstStyle/>
            <a:p>
              <a:pPr marL="342900" indent="-342900">
                <a:spcAft>
                  <a:spcPts val="600"/>
                </a:spcAft>
                <a:buFont typeface="+mj-lt"/>
                <a:buAutoNum type="arabicPeriod"/>
                <a:defRPr/>
              </a:pPr>
              <a:r>
                <a:rPr lang="en-US" sz="1400" dirty="0">
                  <a:solidFill>
                    <a:schemeClr val="tx1"/>
                  </a:solidFill>
                  <a:latin typeface="Calibri" charset="0"/>
                  <a:ea typeface="Calibri" charset="0"/>
                  <a:cs typeface="Calibri" charset="0"/>
                </a:rPr>
                <a:t>Summarize the evidence in a checklist</a:t>
              </a:r>
            </a:p>
            <a:p>
              <a:pPr marL="342900" indent="-342900">
                <a:spcAft>
                  <a:spcPts val="600"/>
                </a:spcAft>
                <a:buFont typeface="Calibri" charset="0"/>
                <a:buAutoNum type="arabicPeriod"/>
                <a:defRPr/>
              </a:pPr>
              <a:r>
                <a:rPr lang="en-US" sz="1400" dirty="0">
                  <a:solidFill>
                    <a:schemeClr val="tx1"/>
                  </a:solidFill>
                  <a:latin typeface="Calibri" charset="0"/>
                  <a:ea typeface="Calibri" charset="0"/>
                  <a:cs typeface="Calibri" charset="0"/>
                </a:rPr>
                <a:t>Identify local barriers to implementation </a:t>
              </a:r>
            </a:p>
            <a:p>
              <a:pPr marL="342900" indent="-342900">
                <a:spcAft>
                  <a:spcPts val="600"/>
                </a:spcAft>
                <a:buFont typeface="Calibri" charset="0"/>
                <a:buAutoNum type="arabicPeriod"/>
                <a:defRPr/>
              </a:pPr>
              <a:r>
                <a:rPr lang="en-US" sz="1400" dirty="0">
                  <a:solidFill>
                    <a:schemeClr val="tx1"/>
                  </a:solidFill>
                  <a:latin typeface="Calibri" charset="0"/>
                  <a:ea typeface="Calibri" charset="0"/>
                  <a:cs typeface="Calibri" charset="0"/>
                </a:rPr>
                <a:t>Measure performance</a:t>
              </a:r>
            </a:p>
            <a:p>
              <a:pPr marL="342900" indent="-342900">
                <a:buFont typeface="Calibri" charset="0"/>
                <a:buAutoNum type="arabicPeriod"/>
                <a:defRPr/>
              </a:pPr>
              <a:r>
                <a:rPr lang="en-US" sz="1400" dirty="0">
                  <a:solidFill>
                    <a:schemeClr val="tx1"/>
                  </a:solidFill>
                  <a:latin typeface="Calibri" charset="0"/>
                  <a:ea typeface="Calibri" charset="0"/>
                  <a:cs typeface="Calibri" charset="0"/>
                </a:rPr>
                <a:t>Ensure all patients get the evidence</a:t>
              </a:r>
            </a:p>
            <a:p>
              <a:pPr marL="695325" lvl="1" indent="-238125">
                <a:buFont typeface="Arial" charset="0"/>
                <a:buChar char="•"/>
                <a:defRPr/>
              </a:pPr>
              <a:r>
                <a:rPr lang="en-US" sz="1400" dirty="0">
                  <a:solidFill>
                    <a:schemeClr val="tx1"/>
                  </a:solidFill>
                  <a:latin typeface="Calibri" charset="0"/>
                  <a:ea typeface="Calibri" charset="0"/>
                  <a:cs typeface="Calibri" charset="0"/>
                </a:rPr>
                <a:t>Engage</a:t>
              </a:r>
            </a:p>
            <a:p>
              <a:pPr marL="695325" lvl="1" indent="-238125">
                <a:buFont typeface="Arial" charset="0"/>
                <a:buChar char="•"/>
                <a:defRPr/>
              </a:pPr>
              <a:r>
                <a:rPr lang="en-US" sz="1400" dirty="0">
                  <a:solidFill>
                    <a:schemeClr val="tx1"/>
                  </a:solidFill>
                  <a:latin typeface="Calibri" charset="0"/>
                  <a:ea typeface="Calibri" charset="0"/>
                  <a:cs typeface="Calibri" charset="0"/>
                </a:rPr>
                <a:t>Educate</a:t>
              </a:r>
            </a:p>
            <a:p>
              <a:pPr marL="695325" lvl="1" indent="-238125">
                <a:buFont typeface="Arial" charset="0"/>
                <a:buChar char="•"/>
                <a:defRPr/>
              </a:pPr>
              <a:r>
                <a:rPr lang="en-US" sz="1400" dirty="0">
                  <a:solidFill>
                    <a:schemeClr val="tx1"/>
                  </a:solidFill>
                  <a:latin typeface="Calibri" charset="0"/>
                  <a:ea typeface="Calibri" charset="0"/>
                  <a:cs typeface="Calibri" charset="0"/>
                </a:rPr>
                <a:t>Execute</a:t>
              </a:r>
            </a:p>
            <a:p>
              <a:pPr marL="695325" lvl="1" indent="-238125">
                <a:spcAft>
                  <a:spcPts val="600"/>
                </a:spcAft>
                <a:buFont typeface="Arial" charset="0"/>
                <a:buChar char="•"/>
                <a:defRPr/>
              </a:pPr>
              <a:r>
                <a:rPr lang="en-US" sz="1400" dirty="0">
                  <a:solidFill>
                    <a:schemeClr val="tx1"/>
                  </a:solidFill>
                  <a:latin typeface="Calibri" charset="0"/>
                  <a:ea typeface="Calibri" charset="0"/>
                  <a:cs typeface="Calibri" charset="0"/>
                </a:rPr>
                <a:t>Evaluate</a:t>
              </a:r>
            </a:p>
            <a:p>
              <a:pPr marL="342900" indent="-342900">
                <a:spcAft>
                  <a:spcPts val="600"/>
                </a:spcAft>
                <a:buFont typeface="Calibri" charset="0"/>
                <a:buAutoNum type="arabicPeriod"/>
                <a:defRPr/>
              </a:pPr>
              <a:endParaRPr lang="en-US" sz="1600" dirty="0">
                <a:solidFill>
                  <a:schemeClr val="tx1"/>
                </a:solidFill>
                <a:latin typeface="Calibri" charset="0"/>
                <a:ea typeface="Calibri" charset="0"/>
                <a:cs typeface="Calibri" charset="0"/>
              </a:endParaRPr>
            </a:p>
            <a:p>
              <a:pPr marL="342900" indent="-342900">
                <a:spcAft>
                  <a:spcPts val="600"/>
                </a:spcAft>
                <a:defRPr/>
              </a:pPr>
              <a:endParaRPr lang="en-US" sz="1600" dirty="0">
                <a:solidFill>
                  <a:srgbClr val="FFFFFF"/>
                </a:solidFill>
                <a:latin typeface="Calibri" charset="0"/>
                <a:ea typeface="Calibri" charset="0"/>
                <a:cs typeface="Calibri" charset="0"/>
              </a:endParaRPr>
            </a:p>
          </p:txBody>
        </p:sp>
        <p:sp>
          <p:nvSpPr>
            <p:cNvPr id="17" name="Rectangle 16"/>
            <p:cNvSpPr/>
            <p:nvPr>
              <p:custDataLst>
                <p:tags r:id="rId4"/>
              </p:custDataLst>
            </p:nvPr>
          </p:nvSpPr>
          <p:spPr bwMode="auto">
            <a:xfrm>
              <a:off x="6010482" y="2400300"/>
              <a:ext cx="2521751" cy="3429000"/>
            </a:xfrm>
            <a:prstGeom prst="rect">
              <a:avLst/>
            </a:prstGeom>
            <a:solidFill>
              <a:schemeClr val="bg1">
                <a:lumMod val="85000"/>
              </a:schemeClr>
            </a:solidFill>
            <a:ln w="6350" cap="flat" cmpd="sng" algn="ctr">
              <a:solidFill>
                <a:schemeClr val="bg1">
                  <a:lumMod val="85000"/>
                </a:schemeClr>
              </a:solidFill>
              <a:prstDash val="solid"/>
              <a:miter lim="800000"/>
            </a:ln>
            <a:effectLst/>
          </p:spPr>
          <p:style>
            <a:lnRef idx="1">
              <a:schemeClr val="dk1"/>
            </a:lnRef>
            <a:fillRef idx="2">
              <a:schemeClr val="dk1"/>
            </a:fillRef>
            <a:effectRef idx="1">
              <a:schemeClr val="dk1"/>
            </a:effectRef>
            <a:fontRef idx="minor">
              <a:schemeClr val="dk1"/>
            </a:fontRef>
          </p:style>
          <p:txBody>
            <a:bodyPr/>
            <a:lstStyle/>
            <a:p>
              <a:pPr marL="342900" indent="-342900">
                <a:spcAft>
                  <a:spcPts val="600"/>
                </a:spcAft>
                <a:buFont typeface="+mj-lt"/>
                <a:buAutoNum type="arabicPeriod"/>
              </a:pPr>
              <a:r>
                <a:rPr lang="en-US" sz="1400" dirty="0">
                  <a:solidFill>
                    <a:schemeClr val="tx1"/>
                  </a:solidFill>
                  <a:latin typeface="Calibri" charset="0"/>
                  <a:ea typeface="Calibri" charset="0"/>
                  <a:cs typeface="Calibri" charset="0"/>
                </a:rPr>
                <a:t>Avoid placing catheter unless medically necessary; consider alternatives</a:t>
              </a:r>
            </a:p>
            <a:p>
              <a:pPr marL="342900" indent="-342900">
                <a:spcAft>
                  <a:spcPts val="600"/>
                </a:spcAft>
                <a:buFont typeface="+mj-lt"/>
                <a:buAutoNum type="arabicPeriod"/>
              </a:pPr>
              <a:r>
                <a:rPr lang="en-US" sz="1400" dirty="0">
                  <a:solidFill>
                    <a:schemeClr val="tx1"/>
                  </a:solidFill>
                  <a:latin typeface="Calibri" charset="0"/>
                  <a:ea typeface="Calibri" charset="0"/>
                  <a:cs typeface="Calibri" charset="0"/>
                </a:rPr>
                <a:t>Use aseptic technique when inserting and maintaining catheter</a:t>
              </a:r>
            </a:p>
            <a:p>
              <a:pPr marL="342900" indent="-342900">
                <a:spcAft>
                  <a:spcPts val="600"/>
                </a:spcAft>
                <a:buFont typeface="+mj-lt"/>
                <a:buAutoNum type="arabicPeriod"/>
              </a:pPr>
              <a:r>
                <a:rPr lang="en-US" sz="1400" dirty="0">
                  <a:solidFill>
                    <a:schemeClr val="tx1"/>
                  </a:solidFill>
                  <a:latin typeface="Calibri" charset="0"/>
                  <a:ea typeface="Calibri" charset="0"/>
                  <a:cs typeface="Calibri" charset="0"/>
                </a:rPr>
                <a:t>Review daily for clinical necessity; remove as soon as no longer indicated</a:t>
              </a:r>
            </a:p>
            <a:p>
              <a:pPr marL="342900" indent="-342900">
                <a:spcAft>
                  <a:spcPts val="600"/>
                </a:spcAft>
                <a:buFont typeface="+mj-lt"/>
                <a:buAutoNum type="arabicPeriod"/>
              </a:pPr>
              <a:r>
                <a:rPr lang="en-US" sz="1400" dirty="0">
                  <a:solidFill>
                    <a:schemeClr val="tx1"/>
                  </a:solidFill>
                  <a:latin typeface="Calibri" charset="0"/>
                  <a:ea typeface="Calibri" charset="0"/>
                  <a:cs typeface="Calibri" charset="0"/>
                </a:rPr>
                <a:t>Culture appropriately</a:t>
              </a:r>
            </a:p>
          </p:txBody>
        </p:sp>
        <p:sp>
          <p:nvSpPr>
            <p:cNvPr id="18" name="Rectangle 17"/>
            <p:cNvSpPr/>
            <p:nvPr>
              <p:custDataLst>
                <p:tags r:id="rId5"/>
              </p:custDataLst>
            </p:nvPr>
          </p:nvSpPr>
          <p:spPr bwMode="auto">
            <a:xfrm>
              <a:off x="3503033" y="1611594"/>
              <a:ext cx="2423160" cy="777240"/>
            </a:xfrm>
            <a:prstGeom prst="rect">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endParaRPr lang="en-US" altLang="zh-CN" sz="1600" b="1" dirty="0">
                <a:solidFill>
                  <a:srgbClr val="FFFFFF"/>
                </a:solidFill>
                <a:latin typeface="Calibri" charset="0"/>
                <a:ea typeface="Calibri" charset="0"/>
                <a:cs typeface="Calibri" charset="0"/>
              </a:endParaRPr>
            </a:p>
            <a:p>
              <a:pPr algn="ctr">
                <a:defRPr/>
              </a:pPr>
              <a:r>
                <a:rPr lang="en-US" altLang="zh-CN" sz="1600" b="1" dirty="0">
                  <a:solidFill>
                    <a:schemeClr val="tx1"/>
                  </a:solidFill>
                  <a:latin typeface="Calibri" charset="0"/>
                  <a:ea typeface="Calibri" charset="0"/>
                  <a:cs typeface="Calibri" charset="0"/>
                </a:rPr>
                <a:t>Translating Evidence Into Practice (TRIP)</a:t>
              </a:r>
              <a:endParaRPr lang="en-US" altLang="zh-CN" b="1" dirty="0">
                <a:solidFill>
                  <a:schemeClr val="tx1"/>
                </a:solidFill>
                <a:latin typeface="Calibri" charset="0"/>
                <a:ea typeface="Calibri" charset="0"/>
                <a:cs typeface="Calibri" charset="0"/>
              </a:endParaRPr>
            </a:p>
            <a:p>
              <a:pPr algn="ctr">
                <a:defRPr/>
              </a:pPr>
              <a:endParaRPr lang="en-US" altLang="zh-CN" sz="1600" b="1" dirty="0">
                <a:solidFill>
                  <a:srgbClr val="FFFFFF"/>
                </a:solidFill>
                <a:latin typeface="Calibri" charset="0"/>
                <a:ea typeface="Calibri" charset="0"/>
                <a:cs typeface="Calibri" charset="0"/>
              </a:endParaRPr>
            </a:p>
          </p:txBody>
        </p:sp>
        <p:sp>
          <p:nvSpPr>
            <p:cNvPr id="19" name="Rectangle 18"/>
            <p:cNvSpPr/>
            <p:nvPr>
              <p:custDataLst>
                <p:tags r:id="rId6"/>
              </p:custDataLst>
            </p:nvPr>
          </p:nvSpPr>
          <p:spPr bwMode="auto">
            <a:xfrm>
              <a:off x="6096000" y="1614134"/>
              <a:ext cx="2438400" cy="774700"/>
            </a:xfrm>
            <a:prstGeom prst="rect">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latin typeface="Calibri" charset="0"/>
                  <a:ea typeface="Calibri" charset="0"/>
                  <a:cs typeface="Calibri" charset="0"/>
                </a:rPr>
                <a:t>Improving Care of Patients With Urinary or Central Line Catheters </a:t>
              </a:r>
            </a:p>
          </p:txBody>
        </p:sp>
        <p:sp>
          <p:nvSpPr>
            <p:cNvPr id="20" name="Right Arrow 19"/>
            <p:cNvSpPr/>
            <p:nvPr>
              <p:custDataLst>
                <p:tags r:id="rId7"/>
              </p:custDataLst>
            </p:nvPr>
          </p:nvSpPr>
          <p:spPr>
            <a:xfrm>
              <a:off x="5773065" y="1763546"/>
              <a:ext cx="416584" cy="467232"/>
            </a:xfrm>
            <a:prstGeom prst="rightArrow">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w="6350" cap="flat" cmpd="sng" algn="ctr">
              <a:solidFill>
                <a:schemeClr val="accent5"/>
              </a:solidFill>
              <a:prstDash val="solid"/>
              <a:miter lim="800000"/>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dirty="0">
                <a:solidFill>
                  <a:schemeClr val="tx1">
                    <a:lumMod val="75000"/>
                  </a:schemeClr>
                </a:solidFill>
                <a:latin typeface="Calibri" charset="0"/>
                <a:ea typeface="Calibri" charset="0"/>
                <a:cs typeface="Calibri" charset="0"/>
              </a:endParaRPr>
            </a:p>
          </p:txBody>
        </p:sp>
        <p:sp>
          <p:nvSpPr>
            <p:cNvPr id="21" name="Rectangle 20"/>
            <p:cNvSpPr/>
            <p:nvPr>
              <p:custDataLst>
                <p:tags r:id="rId8"/>
              </p:custDataLst>
            </p:nvPr>
          </p:nvSpPr>
          <p:spPr bwMode="auto">
            <a:xfrm>
              <a:off x="3503033" y="5817834"/>
              <a:ext cx="5029200" cy="457200"/>
            </a:xfrm>
            <a:prstGeom prst="rect">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anchor="ctr"/>
            <a:lstStyle/>
            <a:p>
              <a:pPr>
                <a:defRPr/>
              </a:pPr>
              <a:endParaRPr lang="en-US" altLang="zh-CN" sz="1600" spc="300" dirty="0">
                <a:solidFill>
                  <a:srgbClr val="FFFFFF"/>
                </a:solidFill>
                <a:latin typeface="Calibri" charset="0"/>
                <a:ea typeface="Calibri" charset="0"/>
                <a:cs typeface="Calibri" charset="0"/>
              </a:endParaRPr>
            </a:p>
            <a:p>
              <a:pPr algn="ctr">
                <a:defRPr/>
              </a:pPr>
              <a:r>
                <a:rPr lang="en-US" altLang="zh-CN" sz="1600" spc="300" dirty="0">
                  <a:solidFill>
                    <a:schemeClr val="tx1"/>
                  </a:solidFill>
                  <a:latin typeface="Calibri" charset="0"/>
                  <a:ea typeface="Calibri" charset="0"/>
                  <a:cs typeface="Calibri" charset="0"/>
                </a:rPr>
                <a:t>TECHNICAL WORK</a:t>
              </a:r>
              <a:endParaRPr lang="en-US" altLang="zh-CN" spc="300" dirty="0">
                <a:solidFill>
                  <a:schemeClr val="tx1"/>
                </a:solidFill>
                <a:latin typeface="Calibri" charset="0"/>
                <a:ea typeface="Calibri" charset="0"/>
                <a:cs typeface="Calibri" charset="0"/>
              </a:endParaRPr>
            </a:p>
            <a:p>
              <a:pPr algn="ctr">
                <a:defRPr/>
              </a:pPr>
              <a:endParaRPr lang="en-US" altLang="zh-CN" sz="1600" spc="300" dirty="0">
                <a:solidFill>
                  <a:srgbClr val="FFFFFF"/>
                </a:solidFill>
                <a:latin typeface="Calibri" charset="0"/>
                <a:ea typeface="Calibri" charset="0"/>
                <a:cs typeface="Calibri" charset="0"/>
              </a:endParaRPr>
            </a:p>
          </p:txBody>
        </p:sp>
        <p:sp>
          <p:nvSpPr>
            <p:cNvPr id="22" name="Rectangle 21"/>
            <p:cNvSpPr/>
            <p:nvPr>
              <p:custDataLst>
                <p:tags r:id="rId9"/>
              </p:custDataLst>
            </p:nvPr>
          </p:nvSpPr>
          <p:spPr bwMode="auto">
            <a:xfrm>
              <a:off x="762000" y="5817834"/>
              <a:ext cx="2514600" cy="457200"/>
            </a:xfrm>
            <a:prstGeom prst="rect">
              <a:avLst/>
            </a:prstGeom>
            <a:solidFill>
              <a:schemeClr val="accent5"/>
            </a:solidFill>
            <a:ln w="12700" cap="flat" cmpd="sng" algn="ctr">
              <a:solidFill>
                <a:schemeClr val="accent5">
                  <a:shade val="50000"/>
                </a:schemeClr>
              </a:solidFill>
              <a:prstDash val="solid"/>
              <a:miter lim="800000"/>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altLang="zh-CN" sz="1600" spc="300" dirty="0">
                  <a:solidFill>
                    <a:schemeClr val="tx1"/>
                  </a:solidFill>
                  <a:latin typeface="Calibri" charset="0"/>
                  <a:ea typeface="Calibri" charset="0"/>
                  <a:cs typeface="Calibri" charset="0"/>
                </a:rPr>
                <a:t>ADAPTIVE WORK</a:t>
              </a:r>
              <a:endParaRPr lang="en-US" altLang="zh-CN" spc="300" dirty="0">
                <a:solidFill>
                  <a:schemeClr val="tx1"/>
                </a:solidFill>
                <a:latin typeface="Calibri" charset="0"/>
                <a:ea typeface="Calibri" charset="0"/>
                <a:cs typeface="Calibri" charset="0"/>
              </a:endParaRPr>
            </a:p>
          </p:txBody>
        </p:sp>
        <p:sp>
          <p:nvSpPr>
            <p:cNvPr id="23" name="TextBox 22"/>
            <p:cNvSpPr txBox="1"/>
            <p:nvPr>
              <p:custDataLst>
                <p:tags r:id="rId10"/>
              </p:custDataLst>
            </p:nvPr>
          </p:nvSpPr>
          <p:spPr>
            <a:xfrm>
              <a:off x="3503033" y="1093581"/>
              <a:ext cx="5029200" cy="350371"/>
            </a:xfrm>
            <a:prstGeom prst="rect">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sz="1600" spc="300" dirty="0">
                  <a:solidFill>
                    <a:schemeClr val="tx1"/>
                  </a:solidFill>
                  <a:latin typeface="Calibri" charset="0"/>
                  <a:ea typeface="Calibri" charset="0"/>
                  <a:cs typeface="Calibri" charset="0"/>
                </a:rPr>
                <a:t>COMMON PROBLEMS</a:t>
              </a:r>
            </a:p>
          </p:txBody>
        </p:sp>
        <p:sp>
          <p:nvSpPr>
            <p:cNvPr id="24" name="Rectangle 23"/>
            <p:cNvSpPr/>
            <p:nvPr>
              <p:custDataLst>
                <p:tags r:id="rId11"/>
              </p:custDataLst>
            </p:nvPr>
          </p:nvSpPr>
          <p:spPr>
            <a:xfrm>
              <a:off x="762000" y="1040166"/>
              <a:ext cx="2514600" cy="457200"/>
            </a:xfrm>
            <a:prstGeom prst="rect">
              <a:avLst/>
            </a:prstGeom>
            <a:solidFill>
              <a:schemeClr val="accent6"/>
            </a:solidFill>
            <a:ln w="12700" cap="flat" cmpd="sng" algn="ctr">
              <a:solidFill>
                <a:schemeClr val="accent6">
                  <a:shade val="50000"/>
                </a:schemeClr>
              </a:solidFill>
              <a:prstDash val="solid"/>
              <a:miter lim="800000"/>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spc="300" dirty="0">
                  <a:solidFill>
                    <a:schemeClr val="tx1"/>
                  </a:solidFill>
                  <a:latin typeface="Calibri" charset="0"/>
                  <a:ea typeface="Calibri" charset="0"/>
                  <a:cs typeface="Calibri" charset="0"/>
                </a:rPr>
                <a:t>LOCAL PROBLEMS</a:t>
              </a:r>
            </a:p>
          </p:txBody>
        </p:sp>
        <p:sp>
          <p:nvSpPr>
            <p:cNvPr id="25" name="Rectangle 24"/>
            <p:cNvSpPr/>
            <p:nvPr>
              <p:custDataLst>
                <p:tags r:id="rId12"/>
              </p:custDataLst>
            </p:nvPr>
          </p:nvSpPr>
          <p:spPr bwMode="auto">
            <a:xfrm>
              <a:off x="761999" y="2371662"/>
              <a:ext cx="2534478" cy="737746"/>
            </a:xfrm>
            <a:prstGeom prst="rect">
              <a:avLst/>
            </a:prstGeom>
            <a:solidFill>
              <a:schemeClr val="accent5">
                <a:lumMod val="40000"/>
                <a:lumOff val="60000"/>
              </a:schemeClr>
            </a:solidFill>
            <a:ln w="19050" cap="flat" cmpd="sng" algn="ctr">
              <a:noFill/>
              <a:prstDash val="solid"/>
              <a:miter lim="800000"/>
              <a:headEnd type="none" w="med" len="med"/>
              <a:tailEnd type="none" w="med" len="med"/>
            </a:ln>
            <a:effectLst/>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fontAlgn="auto">
                <a:spcBef>
                  <a:spcPts val="0"/>
                </a:spcBef>
                <a:spcAft>
                  <a:spcPts val="600"/>
                </a:spcAft>
                <a:defRPr/>
              </a:pPr>
              <a:r>
                <a:rPr lang="en-US" sz="1200" dirty="0">
                  <a:solidFill>
                    <a:schemeClr val="tx1"/>
                  </a:solidFill>
                  <a:latin typeface="Calibri" charset="0"/>
                  <a:ea typeface="Calibri" charset="0"/>
                  <a:cs typeface="Calibri" charset="0"/>
                </a:rPr>
                <a:t>Prework: Measure clinician and staff perceptions of safety culture with Hospital Survey on Patient Safety Culture</a:t>
              </a:r>
            </a:p>
          </p:txBody>
        </p:sp>
        <p:sp>
          <p:nvSpPr>
            <p:cNvPr id="26" name="Rectangle 25"/>
            <p:cNvSpPr/>
            <p:nvPr>
              <p:custDataLst>
                <p:tags r:id="rId13"/>
              </p:custDataLst>
            </p:nvPr>
          </p:nvSpPr>
          <p:spPr bwMode="auto">
            <a:xfrm>
              <a:off x="762000" y="1611594"/>
              <a:ext cx="2514600" cy="777240"/>
            </a:xfrm>
            <a:prstGeom prst="rect">
              <a:avLst/>
            </a:prstGeom>
            <a:solidFill>
              <a:schemeClr val="accent5"/>
            </a:solidFill>
            <a:ln w="12700" cap="flat" cmpd="sng" algn="ctr">
              <a:solidFill>
                <a:schemeClr val="accent5">
                  <a:shade val="50000"/>
                </a:schemeClr>
              </a:solidFill>
              <a:prstDash val="solid"/>
              <a:miter lim="800000"/>
            </a:ln>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altLang="zh-CN" sz="1600" b="1" dirty="0">
                  <a:solidFill>
                    <a:schemeClr val="tx1"/>
                  </a:solidFill>
                  <a:latin typeface="Calibri" charset="0"/>
                  <a:ea typeface="Calibri" charset="0"/>
                  <a:cs typeface="Calibri" charset="0"/>
                </a:rPr>
                <a:t>Comprehensive Unit-based Safety Program (CUSP)</a:t>
              </a:r>
            </a:p>
          </p:txBody>
        </p:sp>
      </p:grpSp>
      <p:sp>
        <p:nvSpPr>
          <p:cNvPr id="11"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8"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1341993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87" y="77146"/>
            <a:ext cx="9505662" cy="837251"/>
          </a:xfrm>
        </p:spPr>
        <p:txBody>
          <a:bodyPr>
            <a:normAutofit/>
          </a:bodyPr>
          <a:lstStyle/>
          <a:p>
            <a:pPr algn="ctr"/>
            <a:r>
              <a:rPr lang="en-US" sz="4000" b="1" dirty="0"/>
              <a:t>Tiered Approach to CLABSI Prevention</a:t>
            </a:r>
            <a:r>
              <a:rPr lang="en-US" sz="4000" b="1" baseline="30000" dirty="0"/>
              <a:t>5-8</a:t>
            </a:r>
          </a:p>
        </p:txBody>
      </p:sp>
      <p:pic>
        <p:nvPicPr>
          <p:cNvPr id="6" name="Picture 5" descr="Tier 1: Standardize products, procedures, and bedside processes&#10;Assure Tier 1 interventions are standardized across the team through CUSP implementation&#10;Assess appropriateness and need for CVC. Ensure proper aseptic insertion using maximal sterile barriers and ultrasound guidance. Select appropriate site of insertion, Avoid use of femoral site. Ensure proper care and maintenance of CVC (e.g., proper hand hygiene, adequate staffing, disinfection of connector, secure/intact dressing).Promptly remove clinically unnecessary CVCs.&#10;Tier 2: Enhance progress with team-based improvement practices&#10;Use the strategies below to troubleshoot barriers and to implement additonal interventions&#10;To help troubleshoot barriers and identify next steps, use CLABSI GPS tool. Conduct multidisciplinary rounds to audit for necessity of continued CVC use. Feed CLABSI and CVC utilization data back to frontline staff in realtime. Observe competency and compliance with CVC insertion and maintenance document. Use additional approaches (e.g., CHG-impregnated foam disc, impregnated catheters) as indicated by risk assessment. Perform full root cause analysis or focused review of infections."/>
          <p:cNvPicPr>
            <a:picLocks noChangeAspect="1"/>
          </p:cNvPicPr>
          <p:nvPr/>
        </p:nvPicPr>
        <p:blipFill>
          <a:blip r:embed="rId4"/>
          <a:stretch>
            <a:fillRect/>
          </a:stretch>
        </p:blipFill>
        <p:spPr>
          <a:xfrm>
            <a:off x="515741" y="1257378"/>
            <a:ext cx="8757087" cy="5317494"/>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08560" y="3439302"/>
            <a:ext cx="2185496" cy="1090056"/>
          </a:xfrm>
          <a:prstGeom prst="rect">
            <a:avLst/>
          </a:prstGeom>
        </p:spPr>
      </p:pic>
      <p:sp>
        <p:nvSpPr>
          <p:cNvPr id="56" name="TextBox 55"/>
          <p:cNvSpPr txBox="1"/>
          <p:nvPr>
            <p:custDataLst>
              <p:tags r:id="rId1"/>
            </p:custDataLst>
          </p:nvPr>
        </p:nvSpPr>
        <p:spPr>
          <a:xfrm>
            <a:off x="307383" y="6638926"/>
            <a:ext cx="9505662" cy="807913"/>
          </a:xfrm>
          <a:prstGeom prst="rect">
            <a:avLst/>
          </a:prstGeom>
          <a:noFill/>
        </p:spPr>
        <p:txBody>
          <a:bodyPr wrap="square" rtlCol="0" anchor="t">
            <a:spAutoFit/>
          </a:bodyPr>
          <a:lstStyle/>
          <a:p>
            <a:pPr>
              <a:spcBef>
                <a:spcPts val="300"/>
              </a:spcBef>
            </a:pPr>
            <a:r>
              <a:rPr lang="en-US" sz="1100" dirty="0">
                <a:solidFill>
                  <a:srgbClr val="757070"/>
                </a:solidFill>
              </a:rPr>
              <a:t>Abbreviations: CHG = chlorhexidine gluconate; CLABSI = central line-associated blood stream infection; CVC = central venous catheter; GPS = Guide to Patient Safety</a:t>
            </a:r>
          </a:p>
          <a:p>
            <a:pPr>
              <a:spcBef>
                <a:spcPts val="300"/>
              </a:spcBef>
            </a:pPr>
            <a:r>
              <a:rPr lang="en-US" sz="1100" dirty="0">
                <a:solidFill>
                  <a:srgbClr val="757070"/>
                </a:solidFill>
              </a:rPr>
              <a:t>These materials were expanded, enhanced, and adapted from tiered interventions implemented in Cohorts 1 and 2 of the AHRQ Safety Program for ICUs: Preventing CLABSI and CAUTI from materials developed for CAUTI prevention by faculty and staff at the Department of Veterans Affairs and the University of Michigan.</a:t>
            </a:r>
            <a:endParaRPr lang="en-US" sz="1200" dirty="0">
              <a:solidFill>
                <a:srgbClr val="757070"/>
              </a:solidFill>
              <a:cs typeface="Calibri"/>
            </a:endParaRPr>
          </a:p>
        </p:txBody>
      </p:sp>
      <p:sp>
        <p:nvSpPr>
          <p:cNvPr id="10"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57"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292929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9" y="45736"/>
            <a:ext cx="9724283" cy="892727"/>
          </a:xfrm>
        </p:spPr>
        <p:txBody>
          <a:bodyPr>
            <a:noAutofit/>
          </a:bodyPr>
          <a:lstStyle/>
          <a:p>
            <a:pPr algn="ctr"/>
            <a:r>
              <a:rPr lang="en-US" sz="4000" b="1" dirty="0"/>
              <a:t>Tiered Approach to CAUTI Prevention</a:t>
            </a:r>
            <a:r>
              <a:rPr lang="en-US" sz="4000" b="1" baseline="30000" dirty="0"/>
              <a:t>5-6,9-10</a:t>
            </a:r>
          </a:p>
        </p:txBody>
      </p:sp>
      <p:pic>
        <p:nvPicPr>
          <p:cNvPr id="6" name="Picture 5" descr="Tier 1: Standardize products, procedures, and bedside processes&#10;Assure Tier 1 interventions are standardized across the team through CUSP implementation&#10;Place indwelling urinary catheter only for approprate reasons. Use alternatives to indwelling urinary catheters. Ensure proper aseptic insertion technique and maintenance procedures. Promptly remove unnecessary catheters.Urine culture stewardship: Culture only if symptoms of UTI are present.&#10;Tier 2: Enhance progress with team-based improvement practices&#10;Use the strategies below to troubleshoot barriers and to implement additonal interventions&#10;To help troubleshoot barriers and identify next steps, use CAUTI GPS tool. Conduct catheter rounds with targeted education to optimize appropriate use. Feed CAUTI and indwelling urinary catheterization data back to frontline staff in realtime. Observe and document competency of catheter insertion: Education and observed behavior. Perform full root-cause analysis or focused review of infections."/>
          <p:cNvPicPr>
            <a:picLocks noChangeAspect="1"/>
          </p:cNvPicPr>
          <p:nvPr/>
        </p:nvPicPr>
        <p:blipFill>
          <a:blip r:embed="rId3"/>
          <a:stretch>
            <a:fillRect/>
          </a:stretch>
        </p:blipFill>
        <p:spPr>
          <a:xfrm>
            <a:off x="529245" y="1196179"/>
            <a:ext cx="8958140" cy="5412313"/>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772707" y="3293492"/>
            <a:ext cx="2452221" cy="1223090"/>
          </a:xfrm>
          <a:prstGeom prst="rect">
            <a:avLst/>
          </a:prstGeom>
        </p:spPr>
      </p:pic>
      <p:sp>
        <p:nvSpPr>
          <p:cNvPr id="22" name="TextBox 21"/>
          <p:cNvSpPr txBox="1"/>
          <p:nvPr>
            <p:custDataLst>
              <p:tags r:id="rId1"/>
            </p:custDataLst>
          </p:nvPr>
        </p:nvSpPr>
        <p:spPr>
          <a:xfrm>
            <a:off x="624761" y="6545396"/>
            <a:ext cx="8958142" cy="907941"/>
          </a:xfrm>
          <a:prstGeom prst="rect">
            <a:avLst/>
          </a:prstGeom>
          <a:noFill/>
        </p:spPr>
        <p:txBody>
          <a:bodyPr wrap="square" rtlCol="0" anchor="t">
            <a:spAutoFit/>
          </a:bodyPr>
          <a:lstStyle/>
          <a:p>
            <a:r>
              <a:rPr lang="en-US" sz="1200" dirty="0">
                <a:solidFill>
                  <a:srgbClr val="757070"/>
                </a:solidFill>
              </a:rPr>
              <a:t>Abbreviations: CAUTI = catheter-associated urinary tract infection; GPS = Guide to Patient Safety; UTI = urinary tract infection</a:t>
            </a:r>
          </a:p>
          <a:p>
            <a:pPr>
              <a:spcBef>
                <a:spcPts val="600"/>
              </a:spcBef>
            </a:pPr>
            <a:r>
              <a:rPr lang="en-US" sz="1200" dirty="0">
                <a:solidFill>
                  <a:srgbClr val="757070"/>
                </a:solidFill>
              </a:rPr>
              <a:t>These materials were expanded, enhanced, and adapted from tiered interventions implemented in Cohorts 1 and 2 of the AHRQ Safety Program for ICUs: Preventing CLABSI and CAUTI from materials developed for CAUTI prevention by faculty and staff at the Department of Veterans Affairs and the University of Michigan.</a:t>
            </a:r>
            <a:endParaRPr lang="en-US" sz="1200" dirty="0">
              <a:solidFill>
                <a:srgbClr val="757070"/>
              </a:solidFill>
              <a:cs typeface="Calibri"/>
            </a:endParaRPr>
          </a:p>
        </p:txBody>
      </p:sp>
      <p:sp>
        <p:nvSpPr>
          <p:cNvPr id="11"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24"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412972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50" y="13790"/>
            <a:ext cx="9710928" cy="1101986"/>
          </a:xfrm>
        </p:spPr>
        <p:txBody>
          <a:bodyPr>
            <a:normAutofit/>
          </a:bodyPr>
          <a:lstStyle/>
          <a:p>
            <a:r>
              <a:rPr lang="en-US" sz="3800" b="1" dirty="0"/>
              <a:t>Four Primary Concepts of the Science of Safety</a:t>
            </a:r>
            <a:r>
              <a:rPr lang="en-US" sz="3800" b="1" baseline="30000" dirty="0"/>
              <a:t>11</a:t>
            </a:r>
          </a:p>
        </p:txBody>
      </p:sp>
      <p:sp>
        <p:nvSpPr>
          <p:cNvPr id="8" name="Content Placeholder 2"/>
          <p:cNvSpPr>
            <a:spLocks noGrp="1"/>
          </p:cNvSpPr>
          <p:nvPr>
            <p:ph idx="1"/>
            <p:custDataLst>
              <p:tags r:id="rId1"/>
            </p:custDataLst>
          </p:nvPr>
        </p:nvSpPr>
        <p:spPr>
          <a:xfrm>
            <a:off x="494026" y="1645477"/>
            <a:ext cx="5797046" cy="5416297"/>
          </a:xfrm>
        </p:spPr>
        <p:txBody>
          <a:bodyPr>
            <a:noAutofit/>
          </a:bodyPr>
          <a:lstStyle/>
          <a:p>
            <a:pPr marL="514350" indent="-514350">
              <a:spcBef>
                <a:spcPts val="0"/>
              </a:spcBef>
              <a:spcAft>
                <a:spcPts val="1200"/>
              </a:spcAft>
              <a:buFont typeface="+mj-lt"/>
              <a:buAutoNum type="arabicPeriod"/>
              <a:defRPr/>
            </a:pPr>
            <a:r>
              <a:rPr lang="en-US" sz="2800" dirty="0"/>
              <a:t>Safety is the property of the system—every system is perfectly designed to achieve its end results</a:t>
            </a:r>
          </a:p>
          <a:p>
            <a:pPr marL="514350" indent="-514350">
              <a:spcBef>
                <a:spcPts val="0"/>
              </a:spcBef>
              <a:spcAft>
                <a:spcPts val="1200"/>
              </a:spcAft>
              <a:buFont typeface="+mj-lt"/>
              <a:buAutoNum type="arabicPeriod"/>
              <a:defRPr/>
            </a:pPr>
            <a:r>
              <a:rPr lang="en-US" sz="2800" dirty="0"/>
              <a:t>Standardization, independent checks, and learning from defects are the principles of safe design</a:t>
            </a:r>
          </a:p>
          <a:p>
            <a:pPr marL="514350" indent="-514350">
              <a:spcBef>
                <a:spcPts val="0"/>
              </a:spcBef>
              <a:spcAft>
                <a:spcPts val="1200"/>
              </a:spcAft>
              <a:buFont typeface="+mj-lt"/>
              <a:buAutoNum type="arabicPeriod"/>
              <a:defRPr/>
            </a:pPr>
            <a:r>
              <a:rPr lang="en-US" sz="2800" dirty="0"/>
              <a:t>Principles of safe design apply to both technical and team work</a:t>
            </a:r>
          </a:p>
          <a:p>
            <a:pPr marL="514350" indent="-514350">
              <a:spcBef>
                <a:spcPts val="0"/>
              </a:spcBef>
              <a:spcAft>
                <a:spcPts val="1200"/>
              </a:spcAft>
              <a:buFont typeface="+mj-lt"/>
              <a:buAutoNum type="arabicPeriod"/>
              <a:defRPr/>
            </a:pPr>
            <a:r>
              <a:rPr lang="en-US" sz="2800" dirty="0"/>
              <a:t>Teams with diverse and independent input make wise decisions</a:t>
            </a:r>
          </a:p>
        </p:txBody>
      </p:sp>
      <p:graphicFrame>
        <p:nvGraphicFramePr>
          <p:cNvPr id="9" name="Diagram 8" descr="Elements of the Science of Safety:&#10;1. Standardize care&#10;2. Create independent checks&#10;3. Learn from defects"/>
          <p:cNvGraphicFramePr/>
          <p:nvPr>
            <p:custDataLst>
              <p:tags r:id="rId2"/>
            </p:custDataLst>
            <p:extLst>
              <p:ext uri="{D42A27DB-BD31-4B8C-83A1-F6EECF244321}">
                <p14:modId xmlns:p14="http://schemas.microsoft.com/office/powerpoint/2010/main" val="3634896553"/>
              </p:ext>
            </p:extLst>
          </p:nvPr>
        </p:nvGraphicFramePr>
        <p:xfrm>
          <a:off x="5610311" y="1115775"/>
          <a:ext cx="4495800" cy="5600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0"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291428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49" y="-45884"/>
            <a:ext cx="9581338" cy="1056538"/>
          </a:xfrm>
        </p:spPr>
        <p:txBody>
          <a:bodyPr>
            <a:normAutofit/>
          </a:bodyPr>
          <a:lstStyle/>
          <a:p>
            <a:pPr algn="ctr"/>
            <a:r>
              <a:rPr lang="en-US" sz="4000" b="1" dirty="0"/>
              <a:t>Just Culture</a:t>
            </a:r>
            <a:r>
              <a:rPr lang="en-US" sz="4000" b="1" baseline="30000" dirty="0"/>
              <a:t>12-14</a:t>
            </a:r>
          </a:p>
        </p:txBody>
      </p:sp>
      <p:sp>
        <p:nvSpPr>
          <p:cNvPr id="8" name="Content Placeholder 2"/>
          <p:cNvSpPr>
            <a:spLocks noGrp="1"/>
          </p:cNvSpPr>
          <p:nvPr>
            <p:ph idx="1"/>
            <p:custDataLst>
              <p:tags r:id="rId1"/>
            </p:custDataLst>
          </p:nvPr>
        </p:nvSpPr>
        <p:spPr>
          <a:xfrm>
            <a:off x="489385" y="1456420"/>
            <a:ext cx="9037865" cy="5648788"/>
          </a:xfrm>
        </p:spPr>
        <p:txBody>
          <a:bodyPr>
            <a:normAutofit/>
          </a:bodyPr>
          <a:lstStyle/>
          <a:p>
            <a:r>
              <a:rPr lang="en-US" sz="2800" dirty="0"/>
              <a:t>“Holds itself accountable”</a:t>
            </a:r>
          </a:p>
          <a:p>
            <a:r>
              <a:rPr lang="en-US" sz="2800" dirty="0"/>
              <a:t>“Holds staff members accountable”</a:t>
            </a:r>
          </a:p>
          <a:p>
            <a:r>
              <a:rPr lang="en-US" sz="2800" dirty="0"/>
              <a:t>“Has staff members who hold themselves accountable”</a:t>
            </a:r>
          </a:p>
        </p:txBody>
      </p:sp>
      <p:sp>
        <p:nvSpPr>
          <p:cNvPr id="10" name="TextBox 9">
            <a:extLst>
              <a:ext uri="{FF2B5EF4-FFF2-40B4-BE49-F238E27FC236}">
                <a16:creationId xmlns:a16="http://schemas.microsoft.com/office/drawing/2014/main" id="{7CEB58D4-5A8A-4E87-AA71-8731E0FC27F7}"/>
              </a:ext>
            </a:extLst>
          </p:cNvPr>
          <p:cNvSpPr txBox="1"/>
          <p:nvPr>
            <p:custDataLst>
              <p:tags r:id="rId2"/>
            </p:custDataLst>
          </p:nvPr>
        </p:nvSpPr>
        <p:spPr>
          <a:xfrm>
            <a:off x="1954566" y="4544683"/>
            <a:ext cx="6107501"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i="1" dirty="0">
                <a:cs typeface="Calibri"/>
                <a:hlinkClick r:id="rId5"/>
              </a:rPr>
              <a:t>Understand Just Culture</a:t>
            </a:r>
            <a:r>
              <a:rPr lang="en-US" sz="2800" i="1" dirty="0">
                <a:cs typeface="Calibri"/>
              </a:rPr>
              <a:t> </a:t>
            </a:r>
            <a:r>
              <a:rPr lang="en-US" sz="2800" dirty="0">
                <a:cs typeface="Calibri"/>
              </a:rPr>
              <a:t>video</a:t>
            </a:r>
            <a:endParaRPr lang="en-US" sz="2000" dirty="0"/>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11" name="Slide Number Placeholder 4"/>
          <p:cNvSpPr>
            <a:spLocks noGrp="1"/>
          </p:cNvSpPr>
          <p:nvPr>
            <p:ph type="sldNum" sz="quarter" idx="12"/>
          </p:nvPr>
        </p:nvSpPr>
        <p:spPr>
          <a:xfrm>
            <a:off x="7607808" y="7372746"/>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92236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84122"/>
            <a:ext cx="8424615" cy="776666"/>
          </a:xfrm>
        </p:spPr>
        <p:txBody>
          <a:bodyPr>
            <a:normAutofit fontScale="90000"/>
          </a:bodyPr>
          <a:lstStyle/>
          <a:p>
            <a:pPr algn="ctr"/>
            <a:r>
              <a:rPr lang="en-US" sz="4000" b="1" dirty="0">
                <a:solidFill>
                  <a:srgbClr val="000000"/>
                </a:solidFill>
                <a:cs typeface="Arial" charset="0"/>
              </a:rPr>
              <a:t>Systems and Behaviors: Work Together To Improve Outcomes</a:t>
            </a:r>
            <a:r>
              <a:rPr lang="en-US" sz="4000" b="1" baseline="30000" dirty="0">
                <a:solidFill>
                  <a:srgbClr val="000000"/>
                </a:solidFill>
                <a:cs typeface="Arial" charset="0"/>
              </a:rPr>
              <a:t>12</a:t>
            </a:r>
            <a:endParaRPr lang="en-US" sz="4000" b="1" baseline="30000" dirty="0"/>
          </a:p>
        </p:txBody>
      </p:sp>
      <p:sp>
        <p:nvSpPr>
          <p:cNvPr id="26" name="Rounded Rectangle 25"/>
          <p:cNvSpPr/>
          <p:nvPr/>
        </p:nvSpPr>
        <p:spPr>
          <a:xfrm>
            <a:off x="749808" y="3057823"/>
            <a:ext cx="2066544" cy="11704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Mission, Values, and Expectations</a:t>
            </a:r>
          </a:p>
        </p:txBody>
      </p:sp>
      <p:sp>
        <p:nvSpPr>
          <p:cNvPr id="29" name="Rounded Rectangle 28"/>
          <p:cNvSpPr/>
          <p:nvPr/>
        </p:nvSpPr>
        <p:spPr>
          <a:xfrm>
            <a:off x="3975045" y="1997967"/>
            <a:ext cx="2066544" cy="11704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System Design</a:t>
            </a:r>
          </a:p>
        </p:txBody>
      </p:sp>
      <p:sp>
        <p:nvSpPr>
          <p:cNvPr id="28" name="Rounded Rectangle 27"/>
          <p:cNvSpPr/>
          <p:nvPr/>
        </p:nvSpPr>
        <p:spPr>
          <a:xfrm>
            <a:off x="3975045" y="4219790"/>
            <a:ext cx="2066544" cy="11704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Behavioral Choices</a:t>
            </a:r>
          </a:p>
        </p:txBody>
      </p:sp>
      <p:sp>
        <p:nvSpPr>
          <p:cNvPr id="27" name="Rounded Rectangle 26"/>
          <p:cNvSpPr/>
          <p:nvPr/>
        </p:nvSpPr>
        <p:spPr>
          <a:xfrm>
            <a:off x="7200282" y="3060316"/>
            <a:ext cx="2066544" cy="1170432"/>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Improved Outcomes</a:t>
            </a:r>
          </a:p>
        </p:txBody>
      </p:sp>
      <p:cxnSp>
        <p:nvCxnSpPr>
          <p:cNvPr id="31" name="Straight Arrow Connector 30">
            <a:extLst>
              <a:ext uri="{C183D7F6-B498-43B3-948B-1728B52AA6E4}">
                <adec:decorative xmlns:adec="http://schemas.microsoft.com/office/drawing/2017/decorative" val="1"/>
              </a:ext>
            </a:extLst>
          </p:cNvPr>
          <p:cNvCxnSpPr>
            <a:stCxn id="29" idx="2"/>
            <a:endCxn id="28" idx="0"/>
          </p:cNvCxnSpPr>
          <p:nvPr/>
        </p:nvCxnSpPr>
        <p:spPr>
          <a:xfrm>
            <a:off x="5008317" y="3168399"/>
            <a:ext cx="0" cy="105139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C183D7F6-B498-43B3-948B-1728B52AA6E4}">
                <adec:decorative xmlns:adec="http://schemas.microsoft.com/office/drawing/2017/decorative" val="1"/>
              </a:ext>
            </a:extLst>
          </p:cNvPr>
          <p:cNvCxnSpPr>
            <a:stCxn id="26" idx="3"/>
            <a:endCxn id="29" idx="1"/>
          </p:cNvCxnSpPr>
          <p:nvPr/>
        </p:nvCxnSpPr>
        <p:spPr>
          <a:xfrm flipV="1">
            <a:off x="2816352" y="2583183"/>
            <a:ext cx="1158693" cy="1059856"/>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C183D7F6-B498-43B3-948B-1728B52AA6E4}">
                <adec:decorative xmlns:adec="http://schemas.microsoft.com/office/drawing/2017/decorative" val="1"/>
              </a:ext>
            </a:extLst>
          </p:cNvPr>
          <p:cNvCxnSpPr>
            <a:endCxn id="28" idx="1"/>
          </p:cNvCxnSpPr>
          <p:nvPr/>
        </p:nvCxnSpPr>
        <p:spPr>
          <a:xfrm>
            <a:off x="2836937" y="3733564"/>
            <a:ext cx="1138108" cy="1071442"/>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C183D7F6-B498-43B3-948B-1728B52AA6E4}">
                <adec:decorative xmlns:adec="http://schemas.microsoft.com/office/drawing/2017/decorative" val="1"/>
              </a:ext>
            </a:extLst>
          </p:cNvPr>
          <p:cNvCxnSpPr>
            <a:endCxn id="27" idx="1"/>
          </p:cNvCxnSpPr>
          <p:nvPr/>
        </p:nvCxnSpPr>
        <p:spPr>
          <a:xfrm>
            <a:off x="6041589" y="2602718"/>
            <a:ext cx="1158693" cy="104281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C183D7F6-B498-43B3-948B-1728B52AA6E4}">
                <adec:decorative xmlns:adec="http://schemas.microsoft.com/office/drawing/2017/decorative" val="1"/>
              </a:ext>
            </a:extLst>
          </p:cNvPr>
          <p:cNvCxnSpPr/>
          <p:nvPr/>
        </p:nvCxnSpPr>
        <p:spPr>
          <a:xfrm flipV="1">
            <a:off x="6041589" y="3773150"/>
            <a:ext cx="1158693" cy="10318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49808" y="6006281"/>
            <a:ext cx="8823562" cy="830997"/>
          </a:xfrm>
          <a:prstGeom prst="rect">
            <a:avLst/>
          </a:prstGeom>
          <a:noFill/>
        </p:spPr>
        <p:txBody>
          <a:bodyPr wrap="square" rtlCol="0">
            <a:spAutoFit/>
          </a:bodyPr>
          <a:lstStyle/>
          <a:p>
            <a:pPr algn="ctr"/>
            <a:r>
              <a:rPr lang="en-US" sz="2400" dirty="0"/>
              <a:t>Foundational elements of Just Culture include promotion of learning systems, accountability, and justice.</a:t>
            </a:r>
          </a:p>
        </p:txBody>
      </p:sp>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24"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27186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875" y="192068"/>
            <a:ext cx="9366885" cy="589986"/>
          </a:xfrm>
        </p:spPr>
        <p:txBody>
          <a:bodyPr>
            <a:normAutofit fontScale="90000"/>
          </a:bodyPr>
          <a:lstStyle/>
          <a:p>
            <a:pPr algn="ctr"/>
            <a:r>
              <a:rPr lang="en-US" sz="4000" b="1" dirty="0"/>
              <a:t>Apply CUSP</a:t>
            </a:r>
            <a:endParaRPr lang="en-US" sz="4000" b="1" baseline="30000" dirty="0"/>
          </a:p>
        </p:txBody>
      </p:sp>
      <p:pic>
        <p:nvPicPr>
          <p:cNvPr id="4" name="Content Placeholder 3" descr="Learn about CUSP, Assemble the Team, Engage the Senior Executive, Understand the Science of Safety, Identify Defects through Sensemaking, Implement Teamwork &amp; Communic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9095" y="855643"/>
            <a:ext cx="6158443" cy="6774288"/>
          </a:xfrm>
        </p:spPr>
      </p:pic>
      <p:sp>
        <p:nvSpPr>
          <p:cNvPr id="7" name="Footer Placeholder 3"/>
          <p:cNvSpPr>
            <a:spLocks noGrp="1"/>
          </p:cNvSpPr>
          <p:nvPr>
            <p:ph type="ftr" sz="quarter" idx="11"/>
          </p:nvPr>
        </p:nvSpPr>
        <p:spPr>
          <a:xfrm>
            <a:off x="-159659" y="7453337"/>
            <a:ext cx="4833257" cy="365125"/>
          </a:xfrm>
        </p:spPr>
        <p:txBody>
          <a:bodyPr/>
          <a:lstStyle/>
          <a:p>
            <a:r>
              <a:rPr lang="en-US" dirty="0">
                <a:solidFill>
                  <a:schemeClr val="tx1"/>
                </a:solidFill>
              </a:rPr>
              <a:t>AHRQ Safety Program for ICUs: Preventing CLABSI and CAUTI</a:t>
            </a:r>
          </a:p>
        </p:txBody>
      </p:sp>
      <p:sp>
        <p:nvSpPr>
          <p:cNvPr id="8" name="Slide Number Placeholder 4"/>
          <p:cNvSpPr>
            <a:spLocks noGrp="1"/>
          </p:cNvSpPr>
          <p:nvPr>
            <p:ph type="sldNum" sz="quarter" idx="12"/>
          </p:nvPr>
        </p:nvSpPr>
        <p:spPr>
          <a:xfrm>
            <a:off x="7607808" y="7407073"/>
            <a:ext cx="2260854" cy="445716"/>
          </a:xfrm>
        </p:spPr>
        <p:txBody>
          <a:bodyPr/>
          <a:lstStyle/>
          <a:p>
            <a:r>
              <a:rPr lang="en-US" dirty="0">
                <a:solidFill>
                  <a:schemeClr val="tx1"/>
                </a:solidFill>
              </a:rPr>
              <a:t> CUSP + Tiered Approach </a:t>
            </a:r>
            <a:r>
              <a:rPr lang="he-IL" dirty="0">
                <a:solidFill>
                  <a:schemeClr val="tx1"/>
                </a:solidFill>
                <a:latin typeface="Aharoni" panose="02010803020104030203" pitchFamily="2" charset="-79"/>
                <a:cs typeface="Aharoni" panose="02010803020104030203" pitchFamily="2" charset="-79"/>
              </a:rPr>
              <a:t>׀</a:t>
            </a:r>
            <a:r>
              <a:rPr lang="en-US" dirty="0">
                <a:solidFill>
                  <a:schemeClr val="tx1"/>
                </a:solidFill>
              </a:rPr>
              <a:t> </a:t>
            </a:r>
            <a:fld id="{4F3BB057-33F2-45A1-BDD7-110EC8CCC5EB}"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1134615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108&quot;&gt;&lt;/object&gt;&lt;object type=&quot;2&quot; unique_id=&quot;10109&quot;&gt;&lt;object type=&quot;3&quot; unique_id=&quot;10110&quot;&gt;&lt;property id=&quot;20148&quot; value=&quot;5&quot;/&gt;&lt;property id=&quot;20300&quot; value=&quot;Slide 1 - &amp;quot;Using a Tiered Approach with Comprehensive Unit-based Safety Program Principles&amp;quot;&quot;/&gt;&lt;property id=&quot;20307&quot; value=&quot;256&quot;/&gt;&lt;/object&gt;&lt;object type=&quot;3&quot; unique_id=&quot;10111&quot;&gt;&lt;property id=&quot;20148&quot; value=&quot;5&quot;/&gt;&lt;property id=&quot;20300&quot; value=&quot;Slide 2 - &amp;quot;Objectives&amp;quot;&quot;/&gt;&lt;property id=&quot;20307&quot; value=&quot;258&quot;/&gt;&lt;/object&gt;&lt;object type=&quot;3&quot; unique_id=&quot;10220&quot;&gt;&lt;property id=&quot;20148&quot; value=&quot;5&quot;/&gt;&lt;property id=&quot;20300&quot; value=&quot;Slide 3 - &amp;quot;Model for Improving Care1-4&amp;quot;&quot;/&gt;&lt;property id=&quot;20307&quot; value=&quot;259&quot;/&gt;&lt;/object&gt;&lt;object type=&quot;3&quot; unique_id=&quot;10221&quot;&gt;&lt;property id=&quot;20148&quot; value=&quot;5&quot;/&gt;&lt;property id=&quot;20300&quot; value=&quot;Slide 4 - &amp;quot;Tiered Approach to CLABSI Prevention5,7,9,10&amp;quot;&quot;/&gt;&lt;property id=&quot;20307&quot; value=&quot;260&quot;/&gt;&lt;/object&gt;&lt;object type=&quot;3&quot; unique_id=&quot;10222&quot;&gt;&lt;property id=&quot;20148&quot; value=&quot;5&quot;/&gt;&lt;property id=&quot;20300&quot; value=&quot;Slide 5 - &amp;quot;Tiered Approach to CAUTI Prevention5-8&amp;quot;&quot;/&gt;&lt;property id=&quot;20307&quot; value=&quot;261&quot;/&gt;&lt;/object&gt;&lt;object type=&quot;3&quot; unique_id=&quot;10223&quot;&gt;&lt;property id=&quot;20148&quot; value=&quot;5&quot;/&gt;&lt;property id=&quot;20300&quot; value=&quot;Slide 6 - &amp;quot;Four Primary Concepts of The Science of Safety11&amp;quot;&quot;/&gt;&lt;property id=&quot;20307&quot; value=&quot;262&quot;/&gt;&lt;/object&gt;&lt;object type=&quot;3&quot; unique_id=&quot;10224&quot;&gt;&lt;property id=&quot;20148&quot; value=&quot;5&quot;/&gt;&lt;property id=&quot;20300&quot; value=&quot;Slide 7 - &amp;quot;Just Culture12-14&amp;quot;&quot;/&gt;&lt;property id=&quot;20307&quot; value=&quot;263&quot;/&gt;&lt;/object&gt;&lt;object type=&quot;3&quot; unique_id=&quot;10225&quot;&gt;&lt;property id=&quot;20148&quot; value=&quot;5&quot;/&gt;&lt;property id=&quot;20300&quot; value=&quot;Slide 8 - &amp;quot;Systems and Behaviors: Work Together To Improve Outcomes12&amp;quot;&quot;/&gt;&lt;property id=&quot;20307&quot; value=&quot;264&quot;/&gt;&lt;/object&gt;&lt;object type=&quot;3&quot; unique_id=&quot;10226&quot;&gt;&lt;property id=&quot;20148&quot; value=&quot;5&quot;/&gt;&lt;property id=&quot;20300&quot; value=&quot;Slide 9 - &amp;quot;Apply CUSP&amp;quot;&quot;/&gt;&lt;property id=&quot;20307&quot; value=&quot;265&quot;/&gt;&lt;/object&gt;&lt;object type=&quot;3&quot; unique_id=&quot;10227&quot;&gt;&lt;property id=&quot;20148&quot; value=&quot;5&quot;/&gt;&lt;property id=&quot;20300&quot; value=&quot;Slide 10 - &amp;quot;Let’s Take a Deeper Look – CLABSI&amp;quot;&quot;/&gt;&lt;property id=&quot;20307&quot; value=&quot;266&quot;/&gt;&lt;/object&gt;&lt;object type=&quot;3&quot; unique_id=&quot;10228&quot;&gt;&lt;property id=&quot;20148&quot; value=&quot;5&quot;/&gt;&lt;property id=&quot;20300&quot; value=&quot;Slide 11 - &amp;quot;Let’s Take a Deeper Look – CAUTI&amp;quot;&quot;/&gt;&lt;property id=&quot;20307&quot; value=&quot;267&quot;/&gt;&lt;/object&gt;&lt;object type=&quot;3&quot; unique_id=&quot;10229&quot;&gt;&lt;property id=&quot;20148&quot; value=&quot;5&quot;/&gt;&lt;property id=&quot;20300&quot; value=&quot;Slide 12 - &amp;quot;Discussion Questions&amp;quot;&quot;/&gt;&lt;property id=&quot;20307&quot; value=&quot;268&quot;/&gt;&lt;/object&gt;&lt;object type=&quot;3&quot; unique_id=&quot;10235&quot;&gt;&lt;property id=&quot;20148&quot; value=&quot;5&quot;/&gt;&lt;property id=&quot;20300&quot; value=&quot;Slide 13 - &amp;quot;Resources15-18&amp;quot;&quot;/&gt;&lt;property id=&quot;20307&quot; value=&quot;274&quot;/&gt;&lt;/object&gt;&lt;object type=&quot;3&quot; unique_id=&quot;10236&quot;&gt;&lt;property id=&quot;20148&quot; value=&quot;5&quot;/&gt;&lt;property id=&quot;20300&quot; value=&quot;Slide 14 - &amp;quot;References&amp;quot;&quot;/&gt;&lt;property id=&quot;20307&quot; value=&quot;275&quot;/&gt;&lt;/object&gt;&lt;object type=&quot;3&quot; unique_id=&quot;243278&quot;&gt;&lt;property id=&quot;20148&quot; value=&quot;5&quot;/&gt;&lt;property id=&quot;20300&quot; value=&quot;Slide 15 - &amp;quot;References&amp;quot;&quot;/&gt;&lt;property id=&quot;20307&quot; value=&quot;27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7&quot;/&gt;&lt;lineCharCount val=&quot;44&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1&quot;/&gt;&lt;lineCharCount val=&quot;75&quot;/&gt;&lt;/TableIndex&gt;&lt;/ShapeTextInfo&gt;"/>
  <p:tag name="HTML_SHAPEINFO" val="&lt;ThreeDShapeInfo&gt;&lt;uuid val=&quot;&quot;/&gt;&lt;isInvalidForFieldText val=&quot;0&quot;/&gt;&lt;Image&gt;&lt;filename val=&quot;C:\Users\awilkins\AppData\Local\Temp\PR\data\asimages\{DB74E8FF-5401-4F91-976A-5C09367BB69F}_10.png&quot;/&gt;&lt;left val=&quot;16&quot;/&gt;&lt;top val=&quot;469&quot;/&gt;&lt;width val=&quot;685&quot;/&gt;&lt;height val=&quot;40&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0&quot;/&gt;&lt;lineCharCount val=&quot;90&quot;/&gt;&lt;/TableIndex&gt;&lt;/ShapeTextInfo&gt;"/>
  <p:tag name="HTML_SHAPEINFO" val="&lt;ThreeDShapeInfo&gt;&lt;uuid val=&quot;&quot;/&gt;&lt;isInvalidForFieldText val=&quot;0&quot;/&gt;&lt;Image&gt;&lt;filename val=&quot;C:\Users\awilkins\AppData\Local\Temp\PR\data\asimages\{D2BB5260-842C-457C-9217-07ED25F3167F}_5.png&quot;/&gt;&lt;left val=&quot;36&quot;/&gt;&lt;top val=&quot;479&quot;/&gt;&lt;width val=&quot;629&quot;/&gt;&lt;height val=&quot;40&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0&quot;/&gt;&lt;lineCharCount val=&quot;33&quot;/&gt;&lt;lineCharCount val=&quot;36&quot;/&gt;&lt;lineCharCount val=&quot;29&quot;/&gt;&lt;lineCharCount val=&quot;34&quot;/&gt;&lt;lineCharCount val=&quot;34&quot;/&gt;&lt;lineCharCount val=&quot;35&quot;/&gt;&lt;lineCharCount val=&quot;29&quot;/&gt;&lt;lineCharCount val=&quot;23&quot;/&gt;&lt;lineCharCount val=&quot;28&quot;/&gt;&lt;lineCharCount val=&quot;9&quot;/&gt;&lt;/TableIndex&gt;&lt;/ShapeTextInfo&gt;"/>
  <p:tag name="HTML_SHAPEINFO" val="&lt;ThreeDShapeInfo&gt;&lt;uuid val=&quot;&quot;/&gt;&lt;isInvalidForFieldText val=&quot;0&quot;/&gt;&lt;Image&gt;&lt;filename val=&quot;C:\Users\awilkins\AppData\Local\Temp\PR\data\asimages\{F34288A5-6DD8-4BF7-BE33-0897B34C8B6D}_15.png&quot;/&gt;&lt;left val=&quot;10&quot;/&gt;&lt;top val=&quot;97&quot;/&gt;&lt;width val=&quot;411&quot;/&gt;&lt;height val=&quot;399&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2AED6B20-163D-43E7-89E3-F3485594DDFE}&quot;/&gt;&lt;isInvalidForFieldText val=&quot;0&quot;/&gt;&lt;Image&gt;&lt;filename val=&quot;C:\Users\awilkins\AppData\Local\Temp\PR\data\asimages\{2AED6B20-163D-43E7-89E3-F3485594DDFE}_15.png&quot;/&gt;&lt;left val=&quot;356&quot;/&gt;&lt;top val=&quot;42&quot;/&gt;&lt;width val=&quot;354&quot;/&gt;&lt;height val=&quot;441&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quot;/&gt;&lt;lineCharCount val=&quot;34&quot;/&gt;&lt;lineCharCount val=&quot;34&quot;/&gt;&lt;lineCharCount val=&quot;7&quot;/&gt;&lt;lineCharCount val=&quot;31&quot;/&gt;&lt;lineCharCount val=&quot;35&quot;/&gt;&lt;lineCharCount val=&quot;9&quot;/&gt;&lt;lineCharCount val=&quot;13&quot;/&gt;&lt;lineCharCount val=&quot;29&quot;/&gt;&lt;lineCharCount val=&quot;26&quot;/&gt;&lt;/TableIndex&gt;&lt;/ShapeTextInfo&gt;"/>
  <p:tag name="HTML_SHAPEINFO" val="&lt;ThreeDShapeInfo&gt;&lt;uuid val=&quot;&quot;/&gt;&lt;isInvalidForFieldText val=&quot;0&quot;/&gt;&lt;Image&gt;&lt;filename val=&quot;C:\Users\awilkins\AppData\Local\Temp\PR\data\asimages\{C6E07764-015A-4C26-BEBC-A25A57AA2DD6}_8.png&quot;/&gt;&lt;left val=&quot;40&quot;/&gt;&lt;top val=&quot;83&quot;/&gt;&lt;width val=&quot;630&quot;/&gt;&lt;height val=&quot;40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awilkins\AppData\Local\Temp\PR\data\asimages\{8D0BB445-E569-47E9-AA7B-AF113BF39AA1}_4.png&quot;/&gt;&lt;left val=&quot;16&quot;/&gt;&lt;top val=&quot;75&quot;/&gt;&lt;width val=&quot;688&quot;/&gt;&lt;height val=&quot;366&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awilkins\AppData\Local\Temp\PR\data\asimages\{55777EF3-FF47-486A-9906-930DFF1CED61}_16.png&quot;/&gt;&lt;left val=&quot;118&quot;/&gt;&lt;top val=&quot;353&quot;/&gt;&lt;width val=&quot;482&quot;/&gt;&lt;height val=&quot;51&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3&quot;/&gt;&lt;lineCharCount val=&quot;52&quot;/&gt;&lt;lineCharCount val=&quot;49&quot;/&gt;&lt;lineCharCount val=&quot;18&quot;/&gt;&lt;lineCharCount val=&quot;43&quot;/&gt;&lt;lineCharCount val=&quot;5&quot;/&gt;&lt;lineCharCount val=&quot;37&quot;/&gt;&lt;lineCharCount val=&quot;39&quot;/&gt;&lt;lineCharCount val=&quot;50&quot;/&gt;&lt;lineCharCount val=&quot;12&quot;/&gt;&lt;/TableIndex&gt;&lt;/ShapeTextInfo&gt;"/>
  <p:tag name="HTML_SHAPEINFO" val="&lt;ThreeDShapeInfo&gt;&lt;uuid val=&quot;&quot;/&gt;&lt;isInvalidForFieldText val=&quot;0&quot;/&gt;&lt;Image&gt;&lt;filename val=&quot;C:\Users\awilkins\AppData\Local\Temp\PR\data\asimages\{6FFE5188-80C0-46F5-8171-30E14D54FD25}_13.png&quot;/&gt;&lt;left val=&quot;40&quot;/&gt;&lt;top val=&quot;85&quot;/&gt;&lt;width val=&quot;630&quot;/&gt;&lt;height val=&quot;40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3&quot;/&gt;&lt;lineCharCount val=&quot;25&quot;/&gt;&lt;lineCharCount val=&quot;26&quot;/&gt;&lt;lineCharCount val=&quot;49&quot;/&gt;&lt;lineCharCount val=&quot;9&quot;/&gt;&lt;lineCharCount val=&quot;11&quot;/&gt;&lt;lineCharCount val=&quot;24&quot;/&gt;&lt;lineCharCount val=&quot;36&quot;/&gt;&lt;lineCharCount val=&quot;36&quot;/&gt;&lt;/TableIndex&gt;&lt;/ShapeTextInfo&gt;"/>
  <p:tag name="HTML_SHAPEINFO" val="&lt;ThreeDShapeInfo&gt;&lt;uuid val=&quot;&quot;/&gt;&lt;isInvalidForFieldText val=&quot;0&quot;/&gt;&lt;Image&gt;&lt;filename val=&quot;C:\Users\awilkins\AppData\Local\Temp\PR\data\asimages\{70E7B45C-D5CB-47ED-8D5B-9D64A719EA5C}_21.png&quot;/&gt;&lt;left val=&quot;40&quot;/&gt;&lt;top val=&quot;85&quot;/&gt;&lt;width val=&quot;630&quot;/&gt;&lt;height val=&quot;401&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14&quot;/&gt;&lt;lineCharCount val=&quot;117&quot;/&gt;&lt;lineCharCount val=&quot;115&quot;/&gt;&lt;lineCharCount val=&quot;117&quot;/&gt;&lt;lineCharCount val=&quot;119&quot;/&gt;&lt;lineCharCount val=&quot;18&quot;/&gt;&lt;lineCharCount val=&quot;121&quot;/&gt;&lt;lineCharCount val=&quot;105&quot;/&gt;&lt;lineCharCount val=&quot;124&quot;/&gt;&lt;lineCharCount val=&quot;94&quot;/&gt;&lt;lineCharCount val=&quot;129&quot;/&gt;&lt;lineCharCount val=&quot;127&quot;/&gt;&lt;lineCharCount val=&quot;121&quot;/&gt;&lt;lineCharCount val=&quot;121&quot;/&gt;&lt;lineCharCount val=&quot;100&quot;/&gt;&lt;lineCharCount val=&quot;121&quot;/&gt;&lt;lineCharCount val=&quot;121&quot;/&gt;&lt;lineCharCount val=&quot;17&quot;/&gt;&lt;lineCharCount val=&quot;117&quot;/&gt;&lt;lineCharCount val=&quot;110&quot;/&gt;&lt;lineCharCount val=&quot;94&quot;/&gt;&lt;lineCharCount val=&quot;89&quot;/&gt;&lt;lineCharCount val=&quot;97&quot;/&gt;&lt;/TableIndex&gt;&lt;/ShapeTextInfo&gt;"/>
  <p:tag name="HTML_SHAPEINFO" val="&lt;ThreeDShapeInfo&gt;&lt;uuid val=&quot;&quot;/&gt;&lt;isInvalidForFieldText val=&quot;0&quot;/&gt;&lt;Image&gt;&lt;filename val=&quot;C:\Users\awilkins\AppData\Local\Temp\PR\data\asimages\{D289DBCF-3694-4E0A-986C-E8010A77F7ED}_34.png&quot;/&gt;&lt;left val=&quot;32&quot;/&gt;&lt;top val=&quot;75&quot;/&gt;&lt;width val=&quot;654&quot;/&gt;&lt;height val=&quot;421&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3&quot;/&gt;&lt;lineCharCount val=&quot;114&quot;/&gt;&lt;lineCharCount val=&quot;117&quot;/&gt;&lt;lineCharCount val=&quot;115&quot;/&gt;&lt;lineCharCount val=&quot;117&quot;/&gt;&lt;lineCharCount val=&quot;119&quot;/&gt;&lt;lineCharCount val=&quot;18&quot;/&gt;&lt;lineCharCount val=&quot;121&quot;/&gt;&lt;lineCharCount val=&quot;105&quot;/&gt;&lt;lineCharCount val=&quot;124&quot;/&gt;&lt;lineCharCount val=&quot;94&quot;/&gt;&lt;lineCharCount val=&quot;129&quot;/&gt;&lt;lineCharCount val=&quot;127&quot;/&gt;&lt;lineCharCount val=&quot;121&quot;/&gt;&lt;lineCharCount val=&quot;121&quot;/&gt;&lt;lineCharCount val=&quot;100&quot;/&gt;&lt;lineCharCount val=&quot;121&quot;/&gt;&lt;lineCharCount val=&quot;121&quot;/&gt;&lt;lineCharCount val=&quot;17&quot;/&gt;&lt;lineCharCount val=&quot;117&quot;/&gt;&lt;lineCharCount val=&quot;110&quot;/&gt;&lt;lineCharCount val=&quot;94&quot;/&gt;&lt;lineCharCount val=&quot;89&quot;/&gt;&lt;lineCharCount val=&quot;97&quot;/&gt;&lt;/TableIndex&gt;&lt;/ShapeTextInfo&gt;"/>
  <p:tag name="HTML_SHAPEINFO" val="&lt;ThreeDShapeInfo&gt;&lt;uuid val=&quot;&quot;/&gt;&lt;isInvalidForFieldText val=&quot;0&quot;/&gt;&lt;Image&gt;&lt;filename val=&quot;C:\Users\awilkins\AppData\Local\Temp\PR\data\asimages\{D289DBCF-3694-4E0A-986C-E8010A77F7ED}_34.png&quot;/&gt;&lt;left val=&quot;32&quot;/&gt;&lt;top val=&quot;75&quot;/&gt;&lt;width val=&quot;654&quot;/&gt;&lt;height val=&quot;421&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quot;/&gt;&lt;lineCharCount val=&quot;1&quot;/&gt;&lt;lineCharCount val=&quot;28&quot;/&gt;&lt;lineCharCount val=&quot;7&quot;/&gt;&lt;lineCharCount val=&quot;17&quot;/&gt;&lt;lineCharCount val=&quot;32&quot;/&gt;&lt;lineCharCount val=&quot;19&quot;/&gt;&lt;lineCharCount val=&quot;21&quot;/&gt;&lt;lineCharCount val=&quot;14&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8&quot;/&gt;&lt;lineCharCount val=&quot;10&quot;/&gt;&lt;lineCharCount val=&quot;27&quot;/&gt;&lt;lineCharCount val=&quot;16&quot;/&gt;&lt;lineCharCount val=&quot;20&quot;/&gt;&lt;lineCharCount val=&quot;28&quot;/&gt;&lt;lineCharCount val=&quot;9&quot;/&gt;&lt;lineCharCount val=&quot;7&quot;/&gt;&lt;lineCharCount val=&quot;8&quot;/&gt;&lt;lineCharCount val=&quot;8&quot;/&gt;&lt;lineCharCount val=&quot;9&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0&quot;/&gt;&lt;lineCharCount val=&quot;30&quot;/&gt;&lt;lineCharCount val=&quot;13&quot;/&gt;&lt;lineCharCount val=&quot;27&quot;/&gt;&lt;lineCharCount val=&quot;26&quot;/&gt;&lt;lineCharCount val=&quot;9&quot;/&gt;&lt;lineCharCount val=&quot;26&quot;/&gt;&lt;lineCharCount val=&quot;29&quot;/&gt;&lt;lineCharCount val=&quot;20&quot;/&gt;&lt;lineCharCount val=&quot;2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26&quot;/&gt;&lt;lineCharCount val=&quot;16&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7&quot;/&gt;&lt;lineCharCount val=&quot;29&quot;/&gt;&lt;lineCharCount val=&quot;1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quot;/&gt;&lt;lineCharCount val=&quot;15&quot;/&gt;&lt;/TableIndex&gt;&lt;/ShapeTextInfo&g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P HAI slide template  -  Read-Only" id="{05436A07-EA13-4AF6-AEB2-255E61CFD9EE}" vid="{1D684F3B-F737-4290-80E0-C78F1BC306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CUSP HAI slide template</Template>
  <TotalTime>26168</TotalTime>
  <Words>1741</Words>
  <Application>Microsoft Office PowerPoint</Application>
  <PresentationFormat>Custom</PresentationFormat>
  <Paragraphs>140</Paragraphs>
  <Slides>15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Aharoni</vt:lpstr>
      <vt:lpstr>Arial</vt:lpstr>
      <vt:lpstr>Calibri</vt:lpstr>
      <vt:lpstr>Calibri Light</vt:lpstr>
      <vt:lpstr>Courier New</vt:lpstr>
      <vt:lpstr>Office Theme</vt:lpstr>
      <vt:lpstr>Using a Tiered Approach With Comprehensive Unit-based Safety Program Principles</vt:lpstr>
      <vt:lpstr>Objectives</vt:lpstr>
      <vt:lpstr>Model for Improving Care1-4</vt:lpstr>
      <vt:lpstr>Tiered Approach to CLABSI Prevention5-8</vt:lpstr>
      <vt:lpstr>Tiered Approach to CAUTI Prevention5-6,9-10</vt:lpstr>
      <vt:lpstr>Four Primary Concepts of the Science of Safety11</vt:lpstr>
      <vt:lpstr>Just Culture12-14</vt:lpstr>
      <vt:lpstr>Systems and Behaviors: Work Together To Improve Outcomes12</vt:lpstr>
      <vt:lpstr>Apply CUSP</vt:lpstr>
      <vt:lpstr>Let’s Take a Deeper Look – CLABSI</vt:lpstr>
      <vt:lpstr>Let’s Take a Deeper Look – CAUTI</vt:lpstr>
      <vt:lpstr>Discussion Questions</vt:lpstr>
      <vt:lpstr>Resources15-18</vt:lpstr>
      <vt:lpstr>References</vt:lpstr>
      <vt:lpstr>References</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Tiered Approach With CUSP Principles Slides</dc:title>
  <dc:subject>Prevent CLABSI and CAUTI in the Intensive Care Unit Setting</dc:subject>
  <dc:creator>"Agency for Healthcare Research and Quality (AHRQ)"</dc:creator>
  <cp:keywords>CAUTI; CLABSI</cp:keywords>
  <dc:description>PowerPoint Presentation</dc:description>
  <cp:lastModifiedBy>Heidenrich, Christine (AHRQ/OC) (CTR)</cp:lastModifiedBy>
  <cp:revision>162</cp:revision>
  <dcterms:created xsi:type="dcterms:W3CDTF">2021-07-02T18:17:49Z</dcterms:created>
  <dcterms:modified xsi:type="dcterms:W3CDTF">2022-02-18T19:48:07Z</dcterms:modified>
  <cp:category>CAUTI; CLABSI</cp:category>
</cp:coreProperties>
</file>