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56" r:id="rId5"/>
    <p:sldId id="259" r:id="rId6"/>
    <p:sldId id="282" r:id="rId7"/>
    <p:sldId id="261" r:id="rId8"/>
    <p:sldId id="269" r:id="rId9"/>
    <p:sldId id="262" r:id="rId10"/>
    <p:sldId id="263" r:id="rId11"/>
    <p:sldId id="264" r:id="rId12"/>
    <p:sldId id="265" r:id="rId13"/>
    <p:sldId id="283" r:id="rId14"/>
    <p:sldId id="267" r:id="rId15"/>
    <p:sldId id="284" r:id="rId16"/>
    <p:sldId id="285" r:id="rId17"/>
    <p:sldId id="271" r:id="rId18"/>
    <p:sldId id="276" r:id="rId19"/>
    <p:sldId id="278" r:id="rId20"/>
    <p:sldId id="279" r:id="rId21"/>
    <p:sldId id="280" r:id="rId22"/>
    <p:sldId id="281" r:id="rId23"/>
  </p:sldIdLst>
  <p:sldSz cx="10058400" cy="77724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, Julie" initials="KJ" lastIdx="33" clrIdx="0">
    <p:extLst>
      <p:ext uri="{19B8F6BF-5375-455C-9EA6-DF929625EA0E}">
        <p15:presenceInfo xmlns:p15="http://schemas.microsoft.com/office/powerpoint/2012/main" userId="S-1-5-21-921608389-1917390104-3615547825-17168" providerId="AD"/>
      </p:ext>
    </p:extLst>
  </p:cmAuthor>
  <p:cmAuthor id="2" name="Henderson, Susan (AHRQ/CQuIPS)" initials="HS(" lastIdx="34" clrIdx="1">
    <p:extLst>
      <p:ext uri="{19B8F6BF-5375-455C-9EA6-DF929625EA0E}">
        <p15:presenceInfo xmlns:p15="http://schemas.microsoft.com/office/powerpoint/2012/main" userId="S::Susan.Henderson@ahrq.hhs.gov::be03e4c4-8aa6-4af0-941e-a67dd7c07131" providerId="AD"/>
      </p:ext>
    </p:extLst>
  </p:cmAuthor>
  <p:cmAuthor id="3" name="Kathleen Vollman" initials="KV" lastIdx="26" clrIdx="2">
    <p:extLst>
      <p:ext uri="{19B8F6BF-5375-455C-9EA6-DF929625EA0E}">
        <p15:presenceInfo xmlns:p15="http://schemas.microsoft.com/office/powerpoint/2012/main" userId="156220626d3c7463" providerId="Windows Live"/>
      </p:ext>
    </p:extLst>
  </p:cmAuthor>
  <p:cmAuthor id="4" name="Heidenrich, Christine (AHRQ/OC) (CTR)" initials="HC((" lastIdx="27" clrIdx="3">
    <p:extLst>
      <p:ext uri="{19B8F6BF-5375-455C-9EA6-DF929625EA0E}">
        <p15:presenceInfo xmlns:p15="http://schemas.microsoft.com/office/powerpoint/2012/main" userId="S::Christine.Heidenrich@ahrq.hhs.gov::58cf9597-5aed-4544-869e-b91fdda55fa7" providerId="AD"/>
      </p:ext>
    </p:extLst>
  </p:cmAuthor>
  <p:cmAuthor id="5" name="Hayes, Kristen" initials="HK" lastIdx="18" clrIdx="4">
    <p:extLst>
      <p:ext uri="{19B8F6BF-5375-455C-9EA6-DF929625EA0E}">
        <p15:presenceInfo xmlns:p15="http://schemas.microsoft.com/office/powerpoint/2012/main" userId="S-1-5-21-921608389-1917390104-3615547825-27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85E0F-9D8C-4354-8506-40EF57F6B0A6}" v="2" dt="2022-02-04T15:42:04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467" autoAdjust="0"/>
  </p:normalViewPr>
  <p:slideViewPr>
    <p:cSldViewPr snapToGrid="0" snapToObjects="1">
      <p:cViewPr varScale="1">
        <p:scale>
          <a:sx n="51" d="100"/>
          <a:sy n="51" d="100"/>
        </p:scale>
        <p:origin x="336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34726-FAB9-4A42-A927-6CD8650FAE0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9A756B3-E511-47CD-8D7B-AF8102EEA4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Calibri"/>
              <a:cs typeface="Calibri"/>
            </a:rPr>
            <a:t>Time</a:t>
          </a:r>
          <a:endParaRPr lang="en-US" sz="2000" b="0" i="0" u="none" strike="noStrike" cap="none" baseline="0" noProof="0" dirty="0">
            <a:latin typeface="Calibri"/>
            <a:cs typeface="Calibri"/>
          </a:endParaRPr>
        </a:p>
      </dgm:t>
    </dgm:pt>
    <dgm:pt modelId="{9CF80E8A-AF40-4B2A-B985-CD67D2949781}" type="parTrans" cxnId="{7E461E92-E08E-485A-A370-4D395481BD12}">
      <dgm:prSet/>
      <dgm:spPr/>
      <dgm:t>
        <a:bodyPr/>
        <a:lstStyle/>
        <a:p>
          <a:endParaRPr lang="en-US"/>
        </a:p>
      </dgm:t>
    </dgm:pt>
    <dgm:pt modelId="{E2209883-1355-461C-B674-28EB0EA7D560}" type="sibTrans" cxnId="{7E461E92-E08E-485A-A370-4D395481BD12}">
      <dgm:prSet/>
      <dgm:spPr/>
      <dgm:t>
        <a:bodyPr/>
        <a:lstStyle/>
        <a:p>
          <a:endParaRPr lang="en-US"/>
        </a:p>
      </dgm:t>
    </dgm:pt>
    <dgm:pt modelId="{BBB62AA8-2137-41BD-959D-43B37B2830B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Calibri"/>
              <a:cs typeface="Calibri"/>
            </a:rPr>
            <a:t>Perception patient must have a urinary catheter for accurate </a:t>
          </a:r>
          <a:r>
            <a:rPr lang="en-US" sz="1800" dirty="0">
              <a:latin typeface="Calibri"/>
              <a:cs typeface="Calibri Light"/>
            </a:rPr>
            <a:t>intake</a:t>
          </a:r>
          <a:r>
            <a:rPr lang="en-US" sz="1800" dirty="0">
              <a:latin typeface="Calibri"/>
              <a:cs typeface="Calibri"/>
            </a:rPr>
            <a:t> and output</a:t>
          </a:r>
        </a:p>
      </dgm:t>
    </dgm:pt>
    <dgm:pt modelId="{4F6647B2-7FDE-4A87-B1CA-237B0B566845}" type="parTrans" cxnId="{D5C540C9-213B-4F7C-AEC8-6A6DBDFEB48D}">
      <dgm:prSet/>
      <dgm:spPr/>
      <dgm:t>
        <a:bodyPr/>
        <a:lstStyle/>
        <a:p>
          <a:endParaRPr lang="en-US"/>
        </a:p>
      </dgm:t>
    </dgm:pt>
    <dgm:pt modelId="{8B53F71C-6995-472F-A931-47C5F7AA1534}" type="sibTrans" cxnId="{D5C540C9-213B-4F7C-AEC8-6A6DBDFEB48D}">
      <dgm:prSet/>
      <dgm:spPr/>
      <dgm:t>
        <a:bodyPr/>
        <a:lstStyle/>
        <a:p>
          <a:endParaRPr lang="en-US"/>
        </a:p>
      </dgm:t>
    </dgm:pt>
    <dgm:pt modelId="{5B207D97-6D05-44B1-B703-39DA0BAAAA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  <a:cs typeface="Calibri"/>
            </a:rPr>
            <a:t>Unit culture issues  </a:t>
          </a:r>
        </a:p>
      </dgm:t>
    </dgm:pt>
    <dgm:pt modelId="{04179D8F-3DDF-4361-805E-D211C9E5E6E8}" type="parTrans" cxnId="{72F3D447-F80B-418C-9AD8-CFFE022F2E9B}">
      <dgm:prSet/>
      <dgm:spPr/>
      <dgm:t>
        <a:bodyPr/>
        <a:lstStyle/>
        <a:p>
          <a:endParaRPr lang="en-US"/>
        </a:p>
      </dgm:t>
    </dgm:pt>
    <dgm:pt modelId="{EB4D0506-E79F-461E-831A-5CD85E7CD109}" type="sibTrans" cxnId="{72F3D447-F80B-418C-9AD8-CFFE022F2E9B}">
      <dgm:prSet/>
      <dgm:spPr/>
      <dgm:t>
        <a:bodyPr/>
        <a:lstStyle/>
        <a:p>
          <a:endParaRPr lang="en-US"/>
        </a:p>
      </dgm:t>
    </dgm:pt>
    <dgm:pt modelId="{1C2E5E09-E19C-4E0A-87AC-0704742187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  <a:cs typeface="Calibri"/>
            </a:rPr>
            <a:t>Nursing reluctance </a:t>
          </a:r>
        </a:p>
      </dgm:t>
    </dgm:pt>
    <dgm:pt modelId="{DDE127F2-B905-4767-B9F6-12CBE8C5A65B}" type="parTrans" cxnId="{FEE9C241-A2DF-4E24-A30C-796F433E1038}">
      <dgm:prSet/>
      <dgm:spPr/>
      <dgm:t>
        <a:bodyPr/>
        <a:lstStyle/>
        <a:p>
          <a:endParaRPr lang="en-US"/>
        </a:p>
      </dgm:t>
    </dgm:pt>
    <dgm:pt modelId="{84EC597F-7FB2-44A6-84D6-937BFDF2084D}" type="sibTrans" cxnId="{FEE9C241-A2DF-4E24-A30C-796F433E1038}">
      <dgm:prSet/>
      <dgm:spPr/>
      <dgm:t>
        <a:bodyPr/>
        <a:lstStyle/>
        <a:p>
          <a:endParaRPr lang="en-US"/>
        </a:p>
      </dgm:t>
    </dgm:pt>
    <dgm:pt modelId="{9F107EF7-9BF8-4899-99C4-D4EF5C21E5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  <a:cs typeface="Calibri"/>
            </a:rPr>
            <a:t>Lack of physician support </a:t>
          </a:r>
        </a:p>
      </dgm:t>
    </dgm:pt>
    <dgm:pt modelId="{2AC2AA12-D3D6-4A7F-94E4-EDBAC39AEC71}" type="parTrans" cxnId="{D230C3C7-65B2-45CD-9481-B38CA67F163A}">
      <dgm:prSet/>
      <dgm:spPr/>
      <dgm:t>
        <a:bodyPr/>
        <a:lstStyle/>
        <a:p>
          <a:endParaRPr lang="en-US"/>
        </a:p>
      </dgm:t>
    </dgm:pt>
    <dgm:pt modelId="{6E058730-71D9-4728-99D2-1C22CCE55E09}" type="sibTrans" cxnId="{D230C3C7-65B2-45CD-9481-B38CA67F163A}">
      <dgm:prSet/>
      <dgm:spPr/>
      <dgm:t>
        <a:bodyPr/>
        <a:lstStyle/>
        <a:p>
          <a:endParaRPr lang="en-US"/>
        </a:p>
      </dgm:t>
    </dgm:pt>
    <dgm:pt modelId="{8909203D-1E30-4D52-BFC2-2A5AE3D6B4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  <a:cs typeface="Calibri"/>
            </a:rPr>
            <a:t>Lack of available or appropriate supplies </a:t>
          </a:r>
        </a:p>
      </dgm:t>
    </dgm:pt>
    <dgm:pt modelId="{74914062-7A21-45C5-AE95-69329B25DC17}" type="parTrans" cxnId="{98082694-810F-481F-B0C9-E128BB78DA5E}">
      <dgm:prSet/>
      <dgm:spPr/>
      <dgm:t>
        <a:bodyPr/>
        <a:lstStyle/>
        <a:p>
          <a:endParaRPr lang="en-US"/>
        </a:p>
      </dgm:t>
    </dgm:pt>
    <dgm:pt modelId="{AD6ED04D-A593-4DB0-BF4C-3CEA3F8AA049}" type="sibTrans" cxnId="{98082694-810F-481F-B0C9-E128BB78DA5E}">
      <dgm:prSet/>
      <dgm:spPr/>
      <dgm:t>
        <a:bodyPr/>
        <a:lstStyle/>
        <a:p>
          <a:endParaRPr lang="en-US"/>
        </a:p>
      </dgm:t>
    </dgm:pt>
    <dgm:pt modelId="{8118DCF4-D20B-4ED0-929D-46B96C559325}" type="pres">
      <dgm:prSet presAssocID="{DE634726-FAB9-4A42-A927-6CD8650FAE0A}" presName="root" presStyleCnt="0">
        <dgm:presLayoutVars>
          <dgm:dir/>
          <dgm:resizeHandles val="exact"/>
        </dgm:presLayoutVars>
      </dgm:prSet>
      <dgm:spPr/>
    </dgm:pt>
    <dgm:pt modelId="{2C2F17FB-F88D-4F25-9A60-BC741865D978}" type="pres">
      <dgm:prSet presAssocID="{E9A756B3-E511-47CD-8D7B-AF8102EEA4AD}" presName="compNode" presStyleCnt="0"/>
      <dgm:spPr/>
    </dgm:pt>
    <dgm:pt modelId="{DB773CE9-C2B8-4699-B1F1-B39255CA94CD}" type="pres">
      <dgm:prSet presAssocID="{E9A756B3-E511-47CD-8D7B-AF8102EEA4AD}" presName="bgRect" presStyleLbl="bgShp" presStyleIdx="0" presStyleCnt="6"/>
      <dgm:spPr/>
    </dgm:pt>
    <dgm:pt modelId="{5844A99A-F253-438E-B1AC-567813BEF4E8}" type="pres">
      <dgm:prSet presAssocID="{E9A756B3-E511-47CD-8D7B-AF8102EEA4AD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56B5AD91-48C4-4890-BBF4-C0C036FBD8E6}" type="pres">
      <dgm:prSet presAssocID="{E9A756B3-E511-47CD-8D7B-AF8102EEA4AD}" presName="spaceRect" presStyleCnt="0"/>
      <dgm:spPr/>
    </dgm:pt>
    <dgm:pt modelId="{20755FE5-BE7C-4714-B8BC-8F973933A84C}" type="pres">
      <dgm:prSet presAssocID="{E9A756B3-E511-47CD-8D7B-AF8102EEA4AD}" presName="parTx" presStyleLbl="revTx" presStyleIdx="0" presStyleCnt="6">
        <dgm:presLayoutVars>
          <dgm:chMax val="0"/>
          <dgm:chPref val="0"/>
        </dgm:presLayoutVars>
      </dgm:prSet>
      <dgm:spPr/>
    </dgm:pt>
    <dgm:pt modelId="{AE8B5C35-1AC1-4419-9386-15C8DE15850B}" type="pres">
      <dgm:prSet presAssocID="{E2209883-1355-461C-B674-28EB0EA7D560}" presName="sibTrans" presStyleCnt="0"/>
      <dgm:spPr/>
    </dgm:pt>
    <dgm:pt modelId="{B9491A31-0AC3-45C8-855C-8CAF30541AC2}" type="pres">
      <dgm:prSet presAssocID="{BBB62AA8-2137-41BD-959D-43B37B2830BF}" presName="compNode" presStyleCnt="0"/>
      <dgm:spPr/>
    </dgm:pt>
    <dgm:pt modelId="{FB4099B8-ED6A-47D4-A19F-8E4CD1662AD7}" type="pres">
      <dgm:prSet presAssocID="{BBB62AA8-2137-41BD-959D-43B37B2830BF}" presName="bgRect" presStyleLbl="bgShp" presStyleIdx="1" presStyleCnt="6"/>
      <dgm:spPr/>
    </dgm:pt>
    <dgm:pt modelId="{C39D5670-B83E-4A15-B296-6994BA14E31F}" type="pres">
      <dgm:prSet presAssocID="{BBB62AA8-2137-41BD-959D-43B37B2830BF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310B3CFD-B3F7-4A52-AE08-6D292CCA1CA5}" type="pres">
      <dgm:prSet presAssocID="{BBB62AA8-2137-41BD-959D-43B37B2830BF}" presName="spaceRect" presStyleCnt="0"/>
      <dgm:spPr/>
    </dgm:pt>
    <dgm:pt modelId="{CBED5913-0B37-4F7B-8C23-4E5DA00C557C}" type="pres">
      <dgm:prSet presAssocID="{BBB62AA8-2137-41BD-959D-43B37B2830BF}" presName="parTx" presStyleLbl="revTx" presStyleIdx="1" presStyleCnt="6">
        <dgm:presLayoutVars>
          <dgm:chMax val="0"/>
          <dgm:chPref val="0"/>
        </dgm:presLayoutVars>
      </dgm:prSet>
      <dgm:spPr/>
    </dgm:pt>
    <dgm:pt modelId="{0AEA22DB-0225-4E72-B3AB-D751CE108692}" type="pres">
      <dgm:prSet presAssocID="{8B53F71C-6995-472F-A931-47C5F7AA1534}" presName="sibTrans" presStyleCnt="0"/>
      <dgm:spPr/>
    </dgm:pt>
    <dgm:pt modelId="{E2AD64F3-6D0E-4F9D-A6C6-2A4CC1FAF0F6}" type="pres">
      <dgm:prSet presAssocID="{5B207D97-6D05-44B1-B703-39DA0BAAAA44}" presName="compNode" presStyleCnt="0"/>
      <dgm:spPr/>
    </dgm:pt>
    <dgm:pt modelId="{B93712EF-B73B-4172-B5F1-1B0CFD108270}" type="pres">
      <dgm:prSet presAssocID="{5B207D97-6D05-44B1-B703-39DA0BAAAA44}" presName="bgRect" presStyleLbl="bgShp" presStyleIdx="2" presStyleCnt="6"/>
      <dgm:spPr/>
    </dgm:pt>
    <dgm:pt modelId="{D01A4287-5FBA-43A7-8216-9BBC23E0A061}" type="pres">
      <dgm:prSet presAssocID="{5B207D97-6D05-44B1-B703-39DA0BAAAA44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497266A-FD1A-4591-935A-4B9A313BF98E}" type="pres">
      <dgm:prSet presAssocID="{5B207D97-6D05-44B1-B703-39DA0BAAAA44}" presName="spaceRect" presStyleCnt="0"/>
      <dgm:spPr/>
    </dgm:pt>
    <dgm:pt modelId="{B8225A31-2301-49E1-B9E3-D3EDE5ED2ED5}" type="pres">
      <dgm:prSet presAssocID="{5B207D97-6D05-44B1-B703-39DA0BAAAA44}" presName="parTx" presStyleLbl="revTx" presStyleIdx="2" presStyleCnt="6">
        <dgm:presLayoutVars>
          <dgm:chMax val="0"/>
          <dgm:chPref val="0"/>
        </dgm:presLayoutVars>
      </dgm:prSet>
      <dgm:spPr/>
    </dgm:pt>
    <dgm:pt modelId="{C06C7517-8262-425D-8FF5-C78C8713B681}" type="pres">
      <dgm:prSet presAssocID="{EB4D0506-E79F-461E-831A-5CD85E7CD109}" presName="sibTrans" presStyleCnt="0"/>
      <dgm:spPr/>
    </dgm:pt>
    <dgm:pt modelId="{995F4A1C-1716-4DBB-8459-BD694E4A2542}" type="pres">
      <dgm:prSet presAssocID="{1C2E5E09-E19C-4E0A-87AC-070474218772}" presName="compNode" presStyleCnt="0"/>
      <dgm:spPr/>
    </dgm:pt>
    <dgm:pt modelId="{8AB3804A-BC4D-41E8-81A3-38DC962E916B}" type="pres">
      <dgm:prSet presAssocID="{1C2E5E09-E19C-4E0A-87AC-070474218772}" presName="bgRect" presStyleLbl="bgShp" presStyleIdx="3" presStyleCnt="6"/>
      <dgm:spPr/>
    </dgm:pt>
    <dgm:pt modelId="{CCEBE0E3-28C1-4704-9F1C-1D04C19E055F}" type="pres">
      <dgm:prSet presAssocID="{1C2E5E09-E19C-4E0A-87AC-070474218772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2B16BB3-650F-45B4-8F09-9B1509F9DB3D}" type="pres">
      <dgm:prSet presAssocID="{1C2E5E09-E19C-4E0A-87AC-070474218772}" presName="spaceRect" presStyleCnt="0"/>
      <dgm:spPr/>
    </dgm:pt>
    <dgm:pt modelId="{B0ECB899-32E5-405C-850F-CBDCD7FD895E}" type="pres">
      <dgm:prSet presAssocID="{1C2E5E09-E19C-4E0A-87AC-070474218772}" presName="parTx" presStyleLbl="revTx" presStyleIdx="3" presStyleCnt="6">
        <dgm:presLayoutVars>
          <dgm:chMax val="0"/>
          <dgm:chPref val="0"/>
        </dgm:presLayoutVars>
      </dgm:prSet>
      <dgm:spPr/>
    </dgm:pt>
    <dgm:pt modelId="{4BDD7A12-ECBD-4B0A-A086-3A5063586094}" type="pres">
      <dgm:prSet presAssocID="{84EC597F-7FB2-44A6-84D6-937BFDF2084D}" presName="sibTrans" presStyleCnt="0"/>
      <dgm:spPr/>
    </dgm:pt>
    <dgm:pt modelId="{51599675-8665-485F-9659-576BCBCEE494}" type="pres">
      <dgm:prSet presAssocID="{9F107EF7-9BF8-4899-99C4-D4EF5C21E511}" presName="compNode" presStyleCnt="0"/>
      <dgm:spPr/>
    </dgm:pt>
    <dgm:pt modelId="{792C72D9-847B-4599-AC84-15F1D2997E4D}" type="pres">
      <dgm:prSet presAssocID="{9F107EF7-9BF8-4899-99C4-D4EF5C21E511}" presName="bgRect" presStyleLbl="bgShp" presStyleIdx="4" presStyleCnt="6"/>
      <dgm:spPr/>
    </dgm:pt>
    <dgm:pt modelId="{2990573B-5D1B-4D8C-9554-6EFB121540EE}" type="pres">
      <dgm:prSet presAssocID="{9F107EF7-9BF8-4899-99C4-D4EF5C21E511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769FE81D-CE7C-4914-BDBD-4A32DC14794C}" type="pres">
      <dgm:prSet presAssocID="{9F107EF7-9BF8-4899-99C4-D4EF5C21E511}" presName="spaceRect" presStyleCnt="0"/>
      <dgm:spPr/>
    </dgm:pt>
    <dgm:pt modelId="{74D50D29-CADF-4F69-9CD9-8AD5AD1E2A83}" type="pres">
      <dgm:prSet presAssocID="{9F107EF7-9BF8-4899-99C4-D4EF5C21E511}" presName="parTx" presStyleLbl="revTx" presStyleIdx="4" presStyleCnt="6">
        <dgm:presLayoutVars>
          <dgm:chMax val="0"/>
          <dgm:chPref val="0"/>
        </dgm:presLayoutVars>
      </dgm:prSet>
      <dgm:spPr/>
    </dgm:pt>
    <dgm:pt modelId="{F85A44F8-10D8-4677-865B-DFEC36EC1552}" type="pres">
      <dgm:prSet presAssocID="{6E058730-71D9-4728-99D2-1C22CCE55E09}" presName="sibTrans" presStyleCnt="0"/>
      <dgm:spPr/>
    </dgm:pt>
    <dgm:pt modelId="{C6E9F517-4C2E-40CB-9006-FB635991092B}" type="pres">
      <dgm:prSet presAssocID="{8909203D-1E30-4D52-BFC2-2A5AE3D6B454}" presName="compNode" presStyleCnt="0"/>
      <dgm:spPr/>
    </dgm:pt>
    <dgm:pt modelId="{975F602C-AB91-4F3B-9CB2-4BFB62E8E9CB}" type="pres">
      <dgm:prSet presAssocID="{8909203D-1E30-4D52-BFC2-2A5AE3D6B454}" presName="bgRect" presStyleLbl="bgShp" presStyleIdx="5" presStyleCnt="6"/>
      <dgm:spPr/>
    </dgm:pt>
    <dgm:pt modelId="{B0F57664-5CBE-444B-BE14-909AED61261F}" type="pres">
      <dgm:prSet presAssocID="{8909203D-1E30-4D52-BFC2-2A5AE3D6B454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CB61DBEB-79FE-49B2-9EF7-611D17A22C01}" type="pres">
      <dgm:prSet presAssocID="{8909203D-1E30-4D52-BFC2-2A5AE3D6B454}" presName="spaceRect" presStyleCnt="0"/>
      <dgm:spPr/>
    </dgm:pt>
    <dgm:pt modelId="{05F2D7E7-2D66-46D3-A60B-87A61FCE42E8}" type="pres">
      <dgm:prSet presAssocID="{8909203D-1E30-4D52-BFC2-2A5AE3D6B45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A3CC106-7C73-4673-963F-BCE0D9023A6A}" type="presOf" srcId="{9F107EF7-9BF8-4899-99C4-D4EF5C21E511}" destId="{74D50D29-CADF-4F69-9CD9-8AD5AD1E2A83}" srcOrd="0" destOrd="0" presId="urn:microsoft.com/office/officeart/2018/2/layout/IconVerticalSolidList"/>
    <dgm:cxn modelId="{AC8BC018-4F47-4784-B182-5C1D57007CB8}" type="presOf" srcId="{1C2E5E09-E19C-4E0A-87AC-070474218772}" destId="{B0ECB899-32E5-405C-850F-CBDCD7FD895E}" srcOrd="0" destOrd="0" presId="urn:microsoft.com/office/officeart/2018/2/layout/IconVerticalSolidList"/>
    <dgm:cxn modelId="{EB14E035-EA55-45E9-A754-106F634BCE80}" type="presOf" srcId="{BBB62AA8-2137-41BD-959D-43B37B2830BF}" destId="{CBED5913-0B37-4F7B-8C23-4E5DA00C557C}" srcOrd="0" destOrd="0" presId="urn:microsoft.com/office/officeart/2018/2/layout/IconVerticalSolidList"/>
    <dgm:cxn modelId="{1240935E-2971-4867-A7C5-413828419658}" type="presOf" srcId="{5B207D97-6D05-44B1-B703-39DA0BAAAA44}" destId="{B8225A31-2301-49E1-B9E3-D3EDE5ED2ED5}" srcOrd="0" destOrd="0" presId="urn:microsoft.com/office/officeart/2018/2/layout/IconVerticalSolidList"/>
    <dgm:cxn modelId="{FEE9C241-A2DF-4E24-A30C-796F433E1038}" srcId="{DE634726-FAB9-4A42-A927-6CD8650FAE0A}" destId="{1C2E5E09-E19C-4E0A-87AC-070474218772}" srcOrd="3" destOrd="0" parTransId="{DDE127F2-B905-4767-B9F6-12CBE8C5A65B}" sibTransId="{84EC597F-7FB2-44A6-84D6-937BFDF2084D}"/>
    <dgm:cxn modelId="{72F3D447-F80B-418C-9AD8-CFFE022F2E9B}" srcId="{DE634726-FAB9-4A42-A927-6CD8650FAE0A}" destId="{5B207D97-6D05-44B1-B703-39DA0BAAAA44}" srcOrd="2" destOrd="0" parTransId="{04179D8F-3DDF-4361-805E-D211C9E5E6E8}" sibTransId="{EB4D0506-E79F-461E-831A-5CD85E7CD109}"/>
    <dgm:cxn modelId="{7E461E92-E08E-485A-A370-4D395481BD12}" srcId="{DE634726-FAB9-4A42-A927-6CD8650FAE0A}" destId="{E9A756B3-E511-47CD-8D7B-AF8102EEA4AD}" srcOrd="0" destOrd="0" parTransId="{9CF80E8A-AF40-4B2A-B985-CD67D2949781}" sibTransId="{E2209883-1355-461C-B674-28EB0EA7D560}"/>
    <dgm:cxn modelId="{98082694-810F-481F-B0C9-E128BB78DA5E}" srcId="{DE634726-FAB9-4A42-A927-6CD8650FAE0A}" destId="{8909203D-1E30-4D52-BFC2-2A5AE3D6B454}" srcOrd="5" destOrd="0" parTransId="{74914062-7A21-45C5-AE95-69329B25DC17}" sibTransId="{AD6ED04D-A593-4DB0-BF4C-3CEA3F8AA049}"/>
    <dgm:cxn modelId="{11DC79AD-4C60-4345-99E1-FAAEFF10782A}" type="presOf" srcId="{E9A756B3-E511-47CD-8D7B-AF8102EEA4AD}" destId="{20755FE5-BE7C-4714-B8BC-8F973933A84C}" srcOrd="0" destOrd="0" presId="urn:microsoft.com/office/officeart/2018/2/layout/IconVerticalSolidList"/>
    <dgm:cxn modelId="{FEDFFBBD-D24C-4051-98DE-98147349377F}" type="presOf" srcId="{DE634726-FAB9-4A42-A927-6CD8650FAE0A}" destId="{8118DCF4-D20B-4ED0-929D-46B96C559325}" srcOrd="0" destOrd="0" presId="urn:microsoft.com/office/officeart/2018/2/layout/IconVerticalSolidList"/>
    <dgm:cxn modelId="{D230C3C7-65B2-45CD-9481-B38CA67F163A}" srcId="{DE634726-FAB9-4A42-A927-6CD8650FAE0A}" destId="{9F107EF7-9BF8-4899-99C4-D4EF5C21E511}" srcOrd="4" destOrd="0" parTransId="{2AC2AA12-D3D6-4A7F-94E4-EDBAC39AEC71}" sibTransId="{6E058730-71D9-4728-99D2-1C22CCE55E09}"/>
    <dgm:cxn modelId="{D5C540C9-213B-4F7C-AEC8-6A6DBDFEB48D}" srcId="{DE634726-FAB9-4A42-A927-6CD8650FAE0A}" destId="{BBB62AA8-2137-41BD-959D-43B37B2830BF}" srcOrd="1" destOrd="0" parTransId="{4F6647B2-7FDE-4A87-B1CA-237B0B566845}" sibTransId="{8B53F71C-6995-472F-A931-47C5F7AA1534}"/>
    <dgm:cxn modelId="{24BD6BE5-0416-4BA5-AFD3-7D40F8748C82}" type="presOf" srcId="{8909203D-1E30-4D52-BFC2-2A5AE3D6B454}" destId="{05F2D7E7-2D66-46D3-A60B-87A61FCE42E8}" srcOrd="0" destOrd="0" presId="urn:microsoft.com/office/officeart/2018/2/layout/IconVerticalSolidList"/>
    <dgm:cxn modelId="{9798F290-C289-4778-8590-41BD6ED9DBF7}" type="presParOf" srcId="{8118DCF4-D20B-4ED0-929D-46B96C559325}" destId="{2C2F17FB-F88D-4F25-9A60-BC741865D978}" srcOrd="0" destOrd="0" presId="urn:microsoft.com/office/officeart/2018/2/layout/IconVerticalSolidList"/>
    <dgm:cxn modelId="{8C68C2BA-6756-4EA2-B815-BD587091659D}" type="presParOf" srcId="{2C2F17FB-F88D-4F25-9A60-BC741865D978}" destId="{DB773CE9-C2B8-4699-B1F1-B39255CA94CD}" srcOrd="0" destOrd="0" presId="urn:microsoft.com/office/officeart/2018/2/layout/IconVerticalSolidList"/>
    <dgm:cxn modelId="{FECC0FA7-5CF2-479B-A59B-F0E7646381AC}" type="presParOf" srcId="{2C2F17FB-F88D-4F25-9A60-BC741865D978}" destId="{5844A99A-F253-438E-B1AC-567813BEF4E8}" srcOrd="1" destOrd="0" presId="urn:microsoft.com/office/officeart/2018/2/layout/IconVerticalSolidList"/>
    <dgm:cxn modelId="{777E04F7-C618-46B7-A484-D8DFC845152D}" type="presParOf" srcId="{2C2F17FB-F88D-4F25-9A60-BC741865D978}" destId="{56B5AD91-48C4-4890-BBF4-C0C036FBD8E6}" srcOrd="2" destOrd="0" presId="urn:microsoft.com/office/officeart/2018/2/layout/IconVerticalSolidList"/>
    <dgm:cxn modelId="{EA7469A2-A01D-4666-ABE6-5623427A7422}" type="presParOf" srcId="{2C2F17FB-F88D-4F25-9A60-BC741865D978}" destId="{20755FE5-BE7C-4714-B8BC-8F973933A84C}" srcOrd="3" destOrd="0" presId="urn:microsoft.com/office/officeart/2018/2/layout/IconVerticalSolidList"/>
    <dgm:cxn modelId="{3BFE91D5-6A26-4D0A-85B5-45723EA861A1}" type="presParOf" srcId="{8118DCF4-D20B-4ED0-929D-46B96C559325}" destId="{AE8B5C35-1AC1-4419-9386-15C8DE15850B}" srcOrd="1" destOrd="0" presId="urn:microsoft.com/office/officeart/2018/2/layout/IconVerticalSolidList"/>
    <dgm:cxn modelId="{5168A58F-A635-4B9A-AF43-8547D6BB3EE6}" type="presParOf" srcId="{8118DCF4-D20B-4ED0-929D-46B96C559325}" destId="{B9491A31-0AC3-45C8-855C-8CAF30541AC2}" srcOrd="2" destOrd="0" presId="urn:microsoft.com/office/officeart/2018/2/layout/IconVerticalSolidList"/>
    <dgm:cxn modelId="{67847612-E44C-4A41-B29B-C3560CD120C0}" type="presParOf" srcId="{B9491A31-0AC3-45C8-855C-8CAF30541AC2}" destId="{FB4099B8-ED6A-47D4-A19F-8E4CD1662AD7}" srcOrd="0" destOrd="0" presId="urn:microsoft.com/office/officeart/2018/2/layout/IconVerticalSolidList"/>
    <dgm:cxn modelId="{8C80CAA4-4FDB-4BB8-B1D0-F5FE890B6803}" type="presParOf" srcId="{B9491A31-0AC3-45C8-855C-8CAF30541AC2}" destId="{C39D5670-B83E-4A15-B296-6994BA14E31F}" srcOrd="1" destOrd="0" presId="urn:microsoft.com/office/officeart/2018/2/layout/IconVerticalSolidList"/>
    <dgm:cxn modelId="{22EA9EBE-03FF-46DC-9502-55AF2ED330B8}" type="presParOf" srcId="{B9491A31-0AC3-45C8-855C-8CAF30541AC2}" destId="{310B3CFD-B3F7-4A52-AE08-6D292CCA1CA5}" srcOrd="2" destOrd="0" presId="urn:microsoft.com/office/officeart/2018/2/layout/IconVerticalSolidList"/>
    <dgm:cxn modelId="{56D0258C-3A0D-4D84-9D31-E8BCBE263370}" type="presParOf" srcId="{B9491A31-0AC3-45C8-855C-8CAF30541AC2}" destId="{CBED5913-0B37-4F7B-8C23-4E5DA00C557C}" srcOrd="3" destOrd="0" presId="urn:microsoft.com/office/officeart/2018/2/layout/IconVerticalSolidList"/>
    <dgm:cxn modelId="{E624CC01-BC8E-45E9-AFD7-00B28827D1C0}" type="presParOf" srcId="{8118DCF4-D20B-4ED0-929D-46B96C559325}" destId="{0AEA22DB-0225-4E72-B3AB-D751CE108692}" srcOrd="3" destOrd="0" presId="urn:microsoft.com/office/officeart/2018/2/layout/IconVerticalSolidList"/>
    <dgm:cxn modelId="{EFBF44B5-3271-497E-8AE2-05BFE484B75D}" type="presParOf" srcId="{8118DCF4-D20B-4ED0-929D-46B96C559325}" destId="{E2AD64F3-6D0E-4F9D-A6C6-2A4CC1FAF0F6}" srcOrd="4" destOrd="0" presId="urn:microsoft.com/office/officeart/2018/2/layout/IconVerticalSolidList"/>
    <dgm:cxn modelId="{5B1E5291-C160-40AC-A6DF-CAB5AF6DA3CD}" type="presParOf" srcId="{E2AD64F3-6D0E-4F9D-A6C6-2A4CC1FAF0F6}" destId="{B93712EF-B73B-4172-B5F1-1B0CFD108270}" srcOrd="0" destOrd="0" presId="urn:microsoft.com/office/officeart/2018/2/layout/IconVerticalSolidList"/>
    <dgm:cxn modelId="{04F6678B-E146-4C1A-A93D-F2489C1A90CE}" type="presParOf" srcId="{E2AD64F3-6D0E-4F9D-A6C6-2A4CC1FAF0F6}" destId="{D01A4287-5FBA-43A7-8216-9BBC23E0A061}" srcOrd="1" destOrd="0" presId="urn:microsoft.com/office/officeart/2018/2/layout/IconVerticalSolidList"/>
    <dgm:cxn modelId="{4040EF27-878E-4432-91FD-A3DA414BD0C6}" type="presParOf" srcId="{E2AD64F3-6D0E-4F9D-A6C6-2A4CC1FAF0F6}" destId="{E497266A-FD1A-4591-935A-4B9A313BF98E}" srcOrd="2" destOrd="0" presId="urn:microsoft.com/office/officeart/2018/2/layout/IconVerticalSolidList"/>
    <dgm:cxn modelId="{B961AD13-F2D5-468C-AEC9-AECCC256D042}" type="presParOf" srcId="{E2AD64F3-6D0E-4F9D-A6C6-2A4CC1FAF0F6}" destId="{B8225A31-2301-49E1-B9E3-D3EDE5ED2ED5}" srcOrd="3" destOrd="0" presId="urn:microsoft.com/office/officeart/2018/2/layout/IconVerticalSolidList"/>
    <dgm:cxn modelId="{2491001E-CF22-4C87-89BB-695253BFA555}" type="presParOf" srcId="{8118DCF4-D20B-4ED0-929D-46B96C559325}" destId="{C06C7517-8262-425D-8FF5-C78C8713B681}" srcOrd="5" destOrd="0" presId="urn:microsoft.com/office/officeart/2018/2/layout/IconVerticalSolidList"/>
    <dgm:cxn modelId="{72FB872F-898F-4A9A-A5D0-75CD1C7D857C}" type="presParOf" srcId="{8118DCF4-D20B-4ED0-929D-46B96C559325}" destId="{995F4A1C-1716-4DBB-8459-BD694E4A2542}" srcOrd="6" destOrd="0" presId="urn:microsoft.com/office/officeart/2018/2/layout/IconVerticalSolidList"/>
    <dgm:cxn modelId="{343CFAA2-F9E6-40C0-8B00-F4C685453B62}" type="presParOf" srcId="{995F4A1C-1716-4DBB-8459-BD694E4A2542}" destId="{8AB3804A-BC4D-41E8-81A3-38DC962E916B}" srcOrd="0" destOrd="0" presId="urn:microsoft.com/office/officeart/2018/2/layout/IconVerticalSolidList"/>
    <dgm:cxn modelId="{FB91D9B0-CDF2-4746-AEFA-C19A10FE7084}" type="presParOf" srcId="{995F4A1C-1716-4DBB-8459-BD694E4A2542}" destId="{CCEBE0E3-28C1-4704-9F1C-1D04C19E055F}" srcOrd="1" destOrd="0" presId="urn:microsoft.com/office/officeart/2018/2/layout/IconVerticalSolidList"/>
    <dgm:cxn modelId="{B8AD875F-9A7E-4760-A94E-6228C6A05332}" type="presParOf" srcId="{995F4A1C-1716-4DBB-8459-BD694E4A2542}" destId="{A2B16BB3-650F-45B4-8F09-9B1509F9DB3D}" srcOrd="2" destOrd="0" presId="urn:microsoft.com/office/officeart/2018/2/layout/IconVerticalSolidList"/>
    <dgm:cxn modelId="{75351A96-2BA5-44AB-96A9-AA8B3537634C}" type="presParOf" srcId="{995F4A1C-1716-4DBB-8459-BD694E4A2542}" destId="{B0ECB899-32E5-405C-850F-CBDCD7FD895E}" srcOrd="3" destOrd="0" presId="urn:microsoft.com/office/officeart/2018/2/layout/IconVerticalSolidList"/>
    <dgm:cxn modelId="{4AF5CC72-79BF-4822-8C1E-2F674860DCE9}" type="presParOf" srcId="{8118DCF4-D20B-4ED0-929D-46B96C559325}" destId="{4BDD7A12-ECBD-4B0A-A086-3A5063586094}" srcOrd="7" destOrd="0" presId="urn:microsoft.com/office/officeart/2018/2/layout/IconVerticalSolidList"/>
    <dgm:cxn modelId="{F3867DD7-C707-4395-B0BC-9CD5FF60BD0F}" type="presParOf" srcId="{8118DCF4-D20B-4ED0-929D-46B96C559325}" destId="{51599675-8665-485F-9659-576BCBCEE494}" srcOrd="8" destOrd="0" presId="urn:microsoft.com/office/officeart/2018/2/layout/IconVerticalSolidList"/>
    <dgm:cxn modelId="{D24786CF-7351-4451-8FEC-C118F8BDA428}" type="presParOf" srcId="{51599675-8665-485F-9659-576BCBCEE494}" destId="{792C72D9-847B-4599-AC84-15F1D2997E4D}" srcOrd="0" destOrd="0" presId="urn:microsoft.com/office/officeart/2018/2/layout/IconVerticalSolidList"/>
    <dgm:cxn modelId="{B198028C-FC70-4BB4-B5BA-8C13778FACFD}" type="presParOf" srcId="{51599675-8665-485F-9659-576BCBCEE494}" destId="{2990573B-5D1B-4D8C-9554-6EFB121540EE}" srcOrd="1" destOrd="0" presId="urn:microsoft.com/office/officeart/2018/2/layout/IconVerticalSolidList"/>
    <dgm:cxn modelId="{B17668D3-3320-4FFB-B631-0B616C251AAA}" type="presParOf" srcId="{51599675-8665-485F-9659-576BCBCEE494}" destId="{769FE81D-CE7C-4914-BDBD-4A32DC14794C}" srcOrd="2" destOrd="0" presId="urn:microsoft.com/office/officeart/2018/2/layout/IconVerticalSolidList"/>
    <dgm:cxn modelId="{DB84C881-AAB3-491A-9A17-54A730E4D694}" type="presParOf" srcId="{51599675-8665-485F-9659-576BCBCEE494}" destId="{74D50D29-CADF-4F69-9CD9-8AD5AD1E2A83}" srcOrd="3" destOrd="0" presId="urn:microsoft.com/office/officeart/2018/2/layout/IconVerticalSolidList"/>
    <dgm:cxn modelId="{43C43E44-0898-420B-9341-819D446DB898}" type="presParOf" srcId="{8118DCF4-D20B-4ED0-929D-46B96C559325}" destId="{F85A44F8-10D8-4677-865B-DFEC36EC1552}" srcOrd="9" destOrd="0" presId="urn:microsoft.com/office/officeart/2018/2/layout/IconVerticalSolidList"/>
    <dgm:cxn modelId="{C78187D7-0013-4D78-B1E9-4B6D23786ED6}" type="presParOf" srcId="{8118DCF4-D20B-4ED0-929D-46B96C559325}" destId="{C6E9F517-4C2E-40CB-9006-FB635991092B}" srcOrd="10" destOrd="0" presId="urn:microsoft.com/office/officeart/2018/2/layout/IconVerticalSolidList"/>
    <dgm:cxn modelId="{C489C7A9-ABB8-418B-AD2E-3F20A646DC0A}" type="presParOf" srcId="{C6E9F517-4C2E-40CB-9006-FB635991092B}" destId="{975F602C-AB91-4F3B-9CB2-4BFB62E8E9CB}" srcOrd="0" destOrd="0" presId="urn:microsoft.com/office/officeart/2018/2/layout/IconVerticalSolidList"/>
    <dgm:cxn modelId="{03CAF302-3EF2-4ABA-AD19-26C7C71D335C}" type="presParOf" srcId="{C6E9F517-4C2E-40CB-9006-FB635991092B}" destId="{B0F57664-5CBE-444B-BE14-909AED61261F}" srcOrd="1" destOrd="0" presId="urn:microsoft.com/office/officeart/2018/2/layout/IconVerticalSolidList"/>
    <dgm:cxn modelId="{70511DB8-9928-4F80-A8C5-5CD83BEC95DE}" type="presParOf" srcId="{C6E9F517-4C2E-40CB-9006-FB635991092B}" destId="{CB61DBEB-79FE-49B2-9EF7-611D17A22C01}" srcOrd="2" destOrd="0" presId="urn:microsoft.com/office/officeart/2018/2/layout/IconVerticalSolidList"/>
    <dgm:cxn modelId="{431FD28C-1F49-4E7E-89F1-9396FC0D5303}" type="presParOf" srcId="{C6E9F517-4C2E-40CB-9006-FB635991092B}" destId="{05F2D7E7-2D66-46D3-A60B-87A61FCE42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73CE9-C2B8-4699-B1F1-B39255CA94CD}">
      <dsp:nvSpPr>
        <dsp:cNvPr id="0" name=""/>
        <dsp:cNvSpPr/>
      </dsp:nvSpPr>
      <dsp:spPr>
        <a:xfrm>
          <a:off x="0" y="5614"/>
          <a:ext cx="4292598" cy="8065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4A99A-F253-438E-B1AC-567813BEF4E8}">
      <dsp:nvSpPr>
        <dsp:cNvPr id="0" name=""/>
        <dsp:cNvSpPr/>
      </dsp:nvSpPr>
      <dsp:spPr>
        <a:xfrm>
          <a:off x="243979" y="187086"/>
          <a:ext cx="444032" cy="4435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55FE5-BE7C-4714-B8BC-8F973933A84C}">
      <dsp:nvSpPr>
        <dsp:cNvPr id="0" name=""/>
        <dsp:cNvSpPr/>
      </dsp:nvSpPr>
      <dsp:spPr>
        <a:xfrm>
          <a:off x="931990" y="5614"/>
          <a:ext cx="2811027" cy="80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43" tIns="85443" rIns="85443" bIns="8544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/>
              <a:cs typeface="Calibri"/>
            </a:rPr>
            <a:t>Time</a:t>
          </a:r>
          <a:endParaRPr lang="en-US" sz="2000" b="0" i="0" u="none" strike="noStrike" kern="1200" cap="none" baseline="0" noProof="0" dirty="0">
            <a:latin typeface="Calibri"/>
            <a:cs typeface="Calibri"/>
          </a:endParaRPr>
        </a:p>
      </dsp:txBody>
      <dsp:txXfrm>
        <a:off x="931990" y="5614"/>
        <a:ext cx="2811027" cy="807331"/>
      </dsp:txXfrm>
    </dsp:sp>
    <dsp:sp modelId="{FB4099B8-ED6A-47D4-A19F-8E4CD1662AD7}">
      <dsp:nvSpPr>
        <dsp:cNvPr id="0" name=""/>
        <dsp:cNvSpPr/>
      </dsp:nvSpPr>
      <dsp:spPr>
        <a:xfrm>
          <a:off x="0" y="1008662"/>
          <a:ext cx="4292598" cy="8065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D5670-B83E-4A15-B296-6994BA14E31F}">
      <dsp:nvSpPr>
        <dsp:cNvPr id="0" name=""/>
        <dsp:cNvSpPr/>
      </dsp:nvSpPr>
      <dsp:spPr>
        <a:xfrm>
          <a:off x="243979" y="1190134"/>
          <a:ext cx="444032" cy="44359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D5913-0B37-4F7B-8C23-4E5DA00C557C}">
      <dsp:nvSpPr>
        <dsp:cNvPr id="0" name=""/>
        <dsp:cNvSpPr/>
      </dsp:nvSpPr>
      <dsp:spPr>
        <a:xfrm>
          <a:off x="931990" y="1008662"/>
          <a:ext cx="2811027" cy="80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43" tIns="85443" rIns="85443" bIns="8544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/>
              <a:cs typeface="Calibri"/>
            </a:rPr>
            <a:t>Perception patient must have a urinary catheter for accurate </a:t>
          </a:r>
          <a:r>
            <a:rPr lang="en-US" sz="1800" kern="1200" dirty="0">
              <a:latin typeface="Calibri"/>
              <a:cs typeface="Calibri Light"/>
            </a:rPr>
            <a:t>intake</a:t>
          </a:r>
          <a:r>
            <a:rPr lang="en-US" sz="1800" kern="1200" dirty="0">
              <a:latin typeface="Calibri"/>
              <a:cs typeface="Calibri"/>
            </a:rPr>
            <a:t> and output</a:t>
          </a:r>
        </a:p>
      </dsp:txBody>
      <dsp:txXfrm>
        <a:off x="931990" y="1008662"/>
        <a:ext cx="2811027" cy="807331"/>
      </dsp:txXfrm>
    </dsp:sp>
    <dsp:sp modelId="{B93712EF-B73B-4172-B5F1-1B0CFD108270}">
      <dsp:nvSpPr>
        <dsp:cNvPr id="0" name=""/>
        <dsp:cNvSpPr/>
      </dsp:nvSpPr>
      <dsp:spPr>
        <a:xfrm>
          <a:off x="0" y="2011709"/>
          <a:ext cx="4292598" cy="8065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A4287-5FBA-43A7-8216-9BBC23E0A061}">
      <dsp:nvSpPr>
        <dsp:cNvPr id="0" name=""/>
        <dsp:cNvSpPr/>
      </dsp:nvSpPr>
      <dsp:spPr>
        <a:xfrm>
          <a:off x="243979" y="2193182"/>
          <a:ext cx="444032" cy="44359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25A31-2301-49E1-B9E3-D3EDE5ED2ED5}">
      <dsp:nvSpPr>
        <dsp:cNvPr id="0" name=""/>
        <dsp:cNvSpPr/>
      </dsp:nvSpPr>
      <dsp:spPr>
        <a:xfrm>
          <a:off x="931990" y="2011709"/>
          <a:ext cx="2811027" cy="80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43" tIns="85443" rIns="85443" bIns="854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  <a:cs typeface="Calibri"/>
            </a:rPr>
            <a:t>Unit culture issues  </a:t>
          </a:r>
        </a:p>
      </dsp:txBody>
      <dsp:txXfrm>
        <a:off x="931990" y="2011709"/>
        <a:ext cx="2811027" cy="807331"/>
      </dsp:txXfrm>
    </dsp:sp>
    <dsp:sp modelId="{8AB3804A-BC4D-41E8-81A3-38DC962E916B}">
      <dsp:nvSpPr>
        <dsp:cNvPr id="0" name=""/>
        <dsp:cNvSpPr/>
      </dsp:nvSpPr>
      <dsp:spPr>
        <a:xfrm>
          <a:off x="0" y="3014757"/>
          <a:ext cx="4292598" cy="8065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BE0E3-28C1-4704-9F1C-1D04C19E055F}">
      <dsp:nvSpPr>
        <dsp:cNvPr id="0" name=""/>
        <dsp:cNvSpPr/>
      </dsp:nvSpPr>
      <dsp:spPr>
        <a:xfrm>
          <a:off x="243979" y="3196229"/>
          <a:ext cx="444032" cy="44359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CB899-32E5-405C-850F-CBDCD7FD895E}">
      <dsp:nvSpPr>
        <dsp:cNvPr id="0" name=""/>
        <dsp:cNvSpPr/>
      </dsp:nvSpPr>
      <dsp:spPr>
        <a:xfrm>
          <a:off x="931990" y="3014757"/>
          <a:ext cx="2811027" cy="80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43" tIns="85443" rIns="85443" bIns="854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  <a:cs typeface="Calibri"/>
            </a:rPr>
            <a:t>Nursing reluctance </a:t>
          </a:r>
        </a:p>
      </dsp:txBody>
      <dsp:txXfrm>
        <a:off x="931990" y="3014757"/>
        <a:ext cx="2811027" cy="807331"/>
      </dsp:txXfrm>
    </dsp:sp>
    <dsp:sp modelId="{792C72D9-847B-4599-AC84-15F1D2997E4D}">
      <dsp:nvSpPr>
        <dsp:cNvPr id="0" name=""/>
        <dsp:cNvSpPr/>
      </dsp:nvSpPr>
      <dsp:spPr>
        <a:xfrm>
          <a:off x="0" y="4017805"/>
          <a:ext cx="4292598" cy="8065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0573B-5D1B-4D8C-9554-6EFB121540EE}">
      <dsp:nvSpPr>
        <dsp:cNvPr id="0" name=""/>
        <dsp:cNvSpPr/>
      </dsp:nvSpPr>
      <dsp:spPr>
        <a:xfrm>
          <a:off x="243979" y="4199277"/>
          <a:ext cx="444032" cy="44359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50D29-CADF-4F69-9CD9-8AD5AD1E2A83}">
      <dsp:nvSpPr>
        <dsp:cNvPr id="0" name=""/>
        <dsp:cNvSpPr/>
      </dsp:nvSpPr>
      <dsp:spPr>
        <a:xfrm>
          <a:off x="931990" y="4017805"/>
          <a:ext cx="2811027" cy="80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43" tIns="85443" rIns="85443" bIns="854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  <a:cs typeface="Calibri"/>
            </a:rPr>
            <a:t>Lack of physician support </a:t>
          </a:r>
        </a:p>
      </dsp:txBody>
      <dsp:txXfrm>
        <a:off x="931990" y="4017805"/>
        <a:ext cx="2811027" cy="807331"/>
      </dsp:txXfrm>
    </dsp:sp>
    <dsp:sp modelId="{975F602C-AB91-4F3B-9CB2-4BFB62E8E9CB}">
      <dsp:nvSpPr>
        <dsp:cNvPr id="0" name=""/>
        <dsp:cNvSpPr/>
      </dsp:nvSpPr>
      <dsp:spPr>
        <a:xfrm>
          <a:off x="0" y="5020853"/>
          <a:ext cx="4292598" cy="80654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57664-5CBE-444B-BE14-909AED61261F}">
      <dsp:nvSpPr>
        <dsp:cNvPr id="0" name=""/>
        <dsp:cNvSpPr/>
      </dsp:nvSpPr>
      <dsp:spPr>
        <a:xfrm>
          <a:off x="243979" y="5202325"/>
          <a:ext cx="444032" cy="443598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2D7E7-2D66-46D3-A60B-87A61FCE42E8}">
      <dsp:nvSpPr>
        <dsp:cNvPr id="0" name=""/>
        <dsp:cNvSpPr/>
      </dsp:nvSpPr>
      <dsp:spPr>
        <a:xfrm>
          <a:off x="931990" y="5020853"/>
          <a:ext cx="2811027" cy="807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43" tIns="85443" rIns="85443" bIns="8544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alibri"/>
              <a:cs typeface="Calibri"/>
            </a:rPr>
            <a:t>Lack of available or appropriate supplies </a:t>
          </a:r>
        </a:p>
      </dsp:txBody>
      <dsp:txXfrm>
        <a:off x="931990" y="5020853"/>
        <a:ext cx="2811027" cy="807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081B0-6BE8-4155-AC55-C4F24E70EC1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5399A-84E0-4615-A0B2-D9588F9C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9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06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1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28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0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94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4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8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62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defTabSz="95746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8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36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0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9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2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3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5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5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3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2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8.xml"/><Relationship Id="rId7" Type="http://schemas.openxmlformats.org/officeDocument/2006/relationships/image" Target="../media/image3.jp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2.jpe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8.xml"/><Relationship Id="rId7" Type="http://schemas.openxmlformats.org/officeDocument/2006/relationships/image" Target="../media/image3.jp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52.xml"/><Relationship Id="rId7" Type="http://schemas.openxmlformats.org/officeDocument/2006/relationships/diagramData" Target="../diagrams/data1.xml"/><Relationship Id="rId12" Type="http://schemas.openxmlformats.org/officeDocument/2006/relationships/image" Target="../media/image26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3.jpg"/><Relationship Id="rId11" Type="http://schemas.microsoft.com/office/2007/relationships/diagramDrawing" Target="../diagrams/drawing1.xml"/><Relationship Id="rId5" Type="http://schemas.openxmlformats.org/officeDocument/2006/relationships/notesSlide" Target="../notesSlides/notesSlide11.xm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27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hrq.gov/hai/cauti-tools/guides/implguide-pt3.html" TargetMode="External"/><Relationship Id="rId3" Type="http://schemas.openxmlformats.org/officeDocument/2006/relationships/tags" Target="../tags/tag64.xml"/><Relationship Id="rId7" Type="http://schemas.openxmlformats.org/officeDocument/2006/relationships/image" Target="../media/image3.jp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apic.org/Professional-Practice/Implementation-guides/#implementaion-guide-7454" TargetMode="External"/><Relationship Id="rId4" Type="http://schemas.openxmlformats.org/officeDocument/2006/relationships/tags" Target="../tags/tag65.xml"/><Relationship Id="rId9" Type="http://schemas.openxmlformats.org/officeDocument/2006/relationships/hyperlink" Target="http://www.ahrq.gov/professionals/quality-patient-safety/hais/cauti-tools/impl-guide/implementation-guide-appendix-c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jp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3.jp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7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19.xml"/><Relationship Id="rId10" Type="http://schemas.openxmlformats.org/officeDocument/2006/relationships/image" Target="../media/image6.png"/><Relationship Id="rId4" Type="http://schemas.openxmlformats.org/officeDocument/2006/relationships/tags" Target="../tags/tag18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jp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6.xml"/><Relationship Id="rId7" Type="http://schemas.openxmlformats.org/officeDocument/2006/relationships/image" Target="../media/image3.jp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0.xml"/><Relationship Id="rId7" Type="http://schemas.openxmlformats.org/officeDocument/2006/relationships/image" Target="../media/image6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9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vent HAIs&#10;Healthcare-Associated Infections&#10;USA Department of Health &amp; Human Services, AHRQ: Agency for Healthcare Research and Quality, CUSP">
            <a:extLst>
              <a:ext uri="{FF2B5EF4-FFF2-40B4-BE49-F238E27FC236}">
                <a16:creationId xmlns:a16="http://schemas.microsoft.com/office/drawing/2014/main" id="{783E2D51-C638-024C-B1A3-EBED04E0F4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57695" y="2379471"/>
            <a:ext cx="7772400" cy="2165685"/>
          </a:xfrm>
        </p:spPr>
        <p:txBody>
          <a:bodyPr>
            <a:normAutofit/>
          </a:bodyPr>
          <a:lstStyle/>
          <a:p>
            <a:r>
              <a:rPr lang="en-US" sz="4800" b="1" dirty="0"/>
              <a:t>Indwelling Urinary Catheter Alternatives</a:t>
            </a:r>
          </a:p>
        </p:txBody>
      </p:sp>
      <p:sp>
        <p:nvSpPr>
          <p:cNvPr id="8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986244" y="5036457"/>
            <a:ext cx="8432075" cy="1647695"/>
          </a:xfrm>
        </p:spPr>
        <p:txBody>
          <a:bodyPr>
            <a:normAutofit/>
          </a:bodyPr>
          <a:lstStyle/>
          <a:p>
            <a:r>
              <a:rPr lang="en-US" sz="2400" dirty="0"/>
              <a:t>Avoiding Placement and Determining Appropriateness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C39C6-D2E0-44E2-93E3-10E0A0227C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77685" y="-115852"/>
            <a:ext cx="8869680" cy="118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AHRQ Safety Program for Intensive</a:t>
            </a:r>
            <a:r>
              <a:rPr lang="en-US" sz="3200" b="1" baseline="0" dirty="0">
                <a:solidFill>
                  <a:schemeClr val="tx1"/>
                </a:solidFill>
                <a:latin typeface="+mj-lt"/>
              </a:rPr>
              <a:t> Care Units: Preventing CLABSI and CAUTI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724A5CAD-0F00-48B9-9D9A-43981D1F3687}"/>
              </a:ext>
            </a:extLst>
          </p:cNvPr>
          <p:cNvSpPr txBox="1"/>
          <p:nvPr/>
        </p:nvSpPr>
        <p:spPr>
          <a:xfrm>
            <a:off x="7439602" y="7207026"/>
            <a:ext cx="261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AHRQ Pub. No. 17(22)-0019</a:t>
            </a:r>
          </a:p>
          <a:p>
            <a:pPr algn="r"/>
            <a:r>
              <a:rPr lang="en-US" sz="1400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391430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7AC669A-95AE-43F4-B529-DE8D37335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AAA48A-3B3F-4B4E-8472-6D3DD261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04" y="75141"/>
            <a:ext cx="8675370" cy="8719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Urinary Retention</a:t>
            </a:r>
            <a:r>
              <a:rPr lang="en-US" sz="4000" b="1" baseline="30000" dirty="0"/>
              <a:t>9,10</a:t>
            </a:r>
            <a:br>
              <a:rPr lang="en-US" sz="3200" b="1" baseline="30000" dirty="0"/>
            </a:br>
            <a:r>
              <a:rPr lang="en-US" sz="2200" b="1" dirty="0"/>
              <a:t>Strategies and Alternatives To Overcome Barriers</a:t>
            </a:r>
            <a:endParaRPr lang="en-US" sz="2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69EC88-E53D-4476-B896-DD344265A4D7}"/>
              </a:ext>
            </a:extLst>
          </p:cNvPr>
          <p:cNvSpPr txBox="1">
            <a:spLocks/>
          </p:cNvSpPr>
          <p:nvPr/>
        </p:nvSpPr>
        <p:spPr>
          <a:xfrm>
            <a:off x="907875" y="1987958"/>
            <a:ext cx="3459408" cy="551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/>
              <a:t>Use Bladder Scanner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44328B-9484-4E23-9AC3-16621BAF7524}"/>
              </a:ext>
            </a:extLst>
          </p:cNvPr>
          <p:cNvSpPr txBox="1">
            <a:spLocks/>
          </p:cNvSpPr>
          <p:nvPr/>
        </p:nvSpPr>
        <p:spPr>
          <a:xfrm>
            <a:off x="5191011" y="1999334"/>
            <a:ext cx="4630324" cy="551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/>
              <a:t>Perform Straight Catheterization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ADE0DB-4364-433D-B989-D1FBB301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924" y="3065605"/>
            <a:ext cx="3415551" cy="25616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F04C0003-1493-438C-8671-E3B46FD7A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58" y="2638661"/>
            <a:ext cx="2585288" cy="34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19863F-6FDD-4467-965D-3D16349769E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0A3AD15-C653-4F9F-BB78-3417B4823A8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0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6453-D36E-4F41-9BC5-107AE6AD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2" y="1819426"/>
            <a:ext cx="8675370" cy="4931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87400" y="154244"/>
            <a:ext cx="9076234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Straight Catheters: Indications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11-13</a:t>
            </a: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53434" y="1586985"/>
            <a:ext cx="5410200" cy="5052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Acute urinary retention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Chronic urinary retention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Stage III or IV or </a:t>
            </a:r>
            <a:r>
              <a:rPr lang="en-US" sz="2600" dirty="0" err="1"/>
              <a:t>unstageable</a:t>
            </a:r>
            <a:r>
              <a:rPr lang="en-US" sz="2600" dirty="0"/>
              <a:t> pressure ulcer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Urinary incontinence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Urine volume measurements 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Random urine sample collection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Management of urination in patients with immobility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Postvoid residual urine assessment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18485E8-D521-4300-8825-47AD2B6CE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80" y="2537422"/>
            <a:ext cx="2585288" cy="34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84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C1F528A-1C92-4F5F-B21D-01FEEEB50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3F0E16-47C3-477D-8426-017B2C63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960" y="221898"/>
            <a:ext cx="8675370" cy="74894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The Incontinent Patient</a:t>
            </a:r>
            <a:r>
              <a:rPr lang="en-US" sz="3600" b="1" baseline="30000" dirty="0"/>
              <a:t>14-16 </a:t>
            </a:r>
            <a:endParaRPr lang="en-US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E2A0C-487E-4723-8FF8-B15A76C8714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8AA335C-24F3-45C8-A3F0-202A1987300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639F47-6014-421D-B9C2-19B851A5FDA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2137" y="1473480"/>
            <a:ext cx="9146336" cy="5868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Minimize the risk of skin breakdown (incontinence-associated dermatitis) by—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Cleaning and drying the area right away 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Using moisturizing creams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Avoiding products that contain alcohol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Considering the use of a skin sealant or moisture barrier</a:t>
            </a:r>
          </a:p>
          <a:p>
            <a:pPr lvl="1">
              <a:lnSpc>
                <a:spcPct val="113000"/>
              </a:lnSpc>
              <a:spcBef>
                <a:spcPts val="1200"/>
              </a:spcBef>
            </a:pPr>
            <a:r>
              <a:rPr lang="en-US" sz="2400" dirty="0"/>
              <a:t>Considering a male or female external catheter for select patients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If no other alternatives, use a pad and change frequently</a:t>
            </a:r>
          </a:p>
        </p:txBody>
      </p:sp>
    </p:spTree>
    <p:extLst>
      <p:ext uri="{BB962C8B-B14F-4D97-AF65-F5344CB8AC3E}">
        <p14:creationId xmlns:p14="http://schemas.microsoft.com/office/powerpoint/2010/main" val="61219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FC446D1-6418-4A30-95F1-64BD8CD1D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F82B1F-3A24-4204-BD34-9101B42AF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56" y="199320"/>
            <a:ext cx="9584266" cy="68603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cs typeface="Arial" panose="020B0604020202020204" pitchFamily="34" charset="0"/>
              </a:rPr>
              <a:t>Measuring Urine Output in Adults: Weighing Pads</a:t>
            </a:r>
            <a:r>
              <a:rPr lang="en-US" sz="3600" b="1" baseline="30000" dirty="0">
                <a:solidFill>
                  <a:prstClr val="black"/>
                </a:solidFill>
                <a:cs typeface="Arial" panose="020B0604020202020204" pitchFamily="34" charset="0"/>
              </a:rPr>
              <a:t>17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85071-FC65-4834-8F16-13AE60C36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17" y="3256511"/>
            <a:ext cx="4490958" cy="2993972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686734-9AE5-4132-95BD-657871C5C3A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B122AAF-F45E-4E4D-AE86-C82CD3554BB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1B2BD8-C12E-487F-8F98-DCCC9C54C98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37590" y="1987038"/>
            <a:ext cx="8325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000" dirty="0"/>
              <a:t>Wet Pad – Dry Pad = Output</a:t>
            </a:r>
          </a:p>
        </p:txBody>
      </p:sp>
    </p:spTree>
    <p:extLst>
      <p:ext uri="{BB962C8B-B14F-4D97-AF65-F5344CB8AC3E}">
        <p14:creationId xmlns:p14="http://schemas.microsoft.com/office/powerpoint/2010/main" val="12516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6453-D36E-4F41-9BC5-107AE6AD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2" y="1819426"/>
            <a:ext cx="8675370" cy="4931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894396" y="154244"/>
            <a:ext cx="8281035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Other Essentials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19852" y="1819426"/>
            <a:ext cx="3943350" cy="5052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dirty="0"/>
              <a:t>Bedside commode 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dirty="0"/>
              <a:t>Bedpan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dirty="0"/>
              <a:t>Hats – urine or specimen containers used inside toilets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800" dirty="0"/>
              <a:t>Urinals</a:t>
            </a:r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12" y="1980705"/>
            <a:ext cx="2893640" cy="39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4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CE6453-D36E-4F41-9BC5-107AE6AD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2" y="1819426"/>
            <a:ext cx="8675370" cy="4931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68" y="10883"/>
            <a:ext cx="10046972" cy="7761517"/>
          </a:xfrm>
          <a:prstGeom prst="rect">
            <a:avLst/>
          </a:prstGeom>
        </p:spPr>
      </p:pic>
      <p:sp>
        <p:nvSpPr>
          <p:cNvPr id="9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894396" y="154244"/>
            <a:ext cx="8281035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Barriers to Alternatives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 2" descr="Time, Perception patient must have a urinary catheter for accurate intake and output, Unit culture issues, Nursing reluctance, Lack of physician support, Lack of available or appropriate supplies">
            <a:extLst>
              <a:ext uri="{FF2B5EF4-FFF2-40B4-BE49-F238E27FC236}">
                <a16:creationId xmlns:a16="http://schemas.microsoft.com/office/drawing/2014/main" id="{0F20E1B3-FA03-4A91-AA92-06E810749F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156794"/>
              </p:ext>
            </p:extLst>
          </p:nvPr>
        </p:nvGraphicFramePr>
        <p:xfrm>
          <a:off x="4882833" y="1147734"/>
          <a:ext cx="4292598" cy="58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Footer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8" name="Slide Numb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25">
            <a:extLst>
              <a:ext uri="{FF2B5EF4-FFF2-40B4-BE49-F238E27FC236}">
                <a16:creationId xmlns:a16="http://schemas.microsoft.com/office/drawing/2014/main" id="{7C080E12-FFE7-4B70-BC4D-0DE0A53C0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6844" y="2107649"/>
            <a:ext cx="3204014" cy="355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05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CE6453-D36E-4F41-9BC5-107AE6AD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2" y="1819426"/>
            <a:ext cx="8675370" cy="4931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9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894396" y="154244"/>
            <a:ext cx="8281035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Tips for Implementation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4AFF28-708D-4BCF-954A-C976A3FC1842}"/>
              </a:ext>
            </a:extLst>
          </p:cNvPr>
          <p:cNvSpPr txBox="1">
            <a:spLocks/>
          </p:cNvSpPr>
          <p:nvPr/>
        </p:nvSpPr>
        <p:spPr>
          <a:xfrm>
            <a:off x="606242" y="1485321"/>
            <a:ext cx="8857342" cy="50522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cs typeface="Calibri"/>
              </a:rPr>
              <a:t>Recognize that nurses and physicians may have different perceptions on use of alternatives</a:t>
            </a:r>
          </a:p>
          <a:p>
            <a:pPr>
              <a:lnSpc>
                <a:spcPct val="113999"/>
              </a:lnSpc>
            </a:pPr>
            <a:r>
              <a:rPr lang="en-US" dirty="0">
                <a:cs typeface="Calibri"/>
              </a:rPr>
              <a:t>Include discussions on the use of alternatives during rounds</a:t>
            </a:r>
          </a:p>
          <a:p>
            <a:pPr>
              <a:lnSpc>
                <a:spcPct val="113999"/>
              </a:lnSpc>
            </a:pPr>
            <a:r>
              <a:rPr lang="en-US" dirty="0">
                <a:cs typeface="Calibri"/>
              </a:rPr>
              <a:t>Use the Comprehensive Unit-based Safety Program (CUSP) team or equivalent to help communicate expectations</a:t>
            </a:r>
          </a:p>
          <a:p>
            <a:pPr>
              <a:lnSpc>
                <a:spcPct val="113999"/>
              </a:lnSpc>
            </a:pPr>
            <a:r>
              <a:rPr lang="en-US" dirty="0">
                <a:cs typeface="Calibri"/>
              </a:rPr>
              <a:t>Consider the rapid cycle methodology—Plan, Do, Study, and Act (PDSA) cycles—to test alternatives on small groups of patients</a:t>
            </a:r>
          </a:p>
          <a:p>
            <a:pPr marL="0" indent="0">
              <a:lnSpc>
                <a:spcPct val="113999"/>
              </a:lnSpc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   </a:t>
            </a:r>
          </a:p>
          <a:p>
            <a:pPr marL="0" indent="0">
              <a:lnSpc>
                <a:spcPct val="113999"/>
              </a:lnSpc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  <a:p>
            <a:pPr>
              <a:lnSpc>
                <a:spcPct val="113999"/>
              </a:lnSpc>
            </a:pPr>
            <a:endParaRPr lang="en-US" dirty="0">
              <a:cs typeface="Calibri"/>
            </a:endParaRPr>
          </a:p>
          <a:p>
            <a:pPr marL="0" indent="0">
              <a:lnSpc>
                <a:spcPct val="113999"/>
              </a:lnSpc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  <p:sp>
        <p:nvSpPr>
          <p:cNvPr id="7" name="Footer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8" name="Slide Numb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CE6453-D36E-4F41-9BC5-107AE6AD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2" y="1819426"/>
            <a:ext cx="8675370" cy="4931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9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894396" y="154244"/>
            <a:ext cx="8281035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Multidisciplinary Rounds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BCF9B-E477-4778-807A-A605AC876F86}"/>
              </a:ext>
            </a:extLst>
          </p:cNvPr>
          <p:cNvSpPr txBox="1"/>
          <p:nvPr/>
        </p:nvSpPr>
        <p:spPr>
          <a:xfrm>
            <a:off x="587832" y="1300116"/>
            <a:ext cx="7720944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Rounding provides an excellent opportunity to—</a:t>
            </a:r>
            <a:endParaRPr lang="en-US" sz="2800" dirty="0"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cs typeface="Calibri"/>
              </a:rPr>
              <a:t>Verify the need for the catheter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cs typeface="Calibri"/>
              </a:rPr>
              <a:t>Evaluate alternative strategies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cs typeface="Calibri"/>
              </a:rPr>
              <a:t>Ensure post-residual voiding </a:t>
            </a:r>
          </a:p>
          <a:p>
            <a:pPr marL="800100" lvl="1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cs typeface="Calibri"/>
              </a:rPr>
              <a:t>Educate patient and family</a:t>
            </a:r>
          </a:p>
        </p:txBody>
      </p:sp>
      <p:pic>
        <p:nvPicPr>
          <p:cNvPr id="12" name="Picture 11" descr="Interlocking gears labeled Supplies, People, Communicati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36" y="2982978"/>
            <a:ext cx="5242769" cy="3437262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8" name="Slide Numb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388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CE6453-D36E-4F41-9BC5-107AE6AD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2" y="1819426"/>
            <a:ext cx="8675370" cy="4931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9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894396" y="154244"/>
            <a:ext cx="8281035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Take-Home Points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7120F5-3C05-45D3-9A42-161D3C08A287}"/>
              </a:ext>
            </a:extLst>
          </p:cNvPr>
          <p:cNvSpPr txBox="1">
            <a:spLocks/>
          </p:cNvSpPr>
          <p:nvPr/>
        </p:nvSpPr>
        <p:spPr>
          <a:xfrm>
            <a:off x="628650" y="1405840"/>
            <a:ext cx="8845550" cy="575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Stop and think critically about whether your patient needs a urinary catheter or if there are alternatives that may be appropriate </a:t>
            </a:r>
          </a:p>
          <a:p>
            <a:r>
              <a:rPr lang="en-US" sz="2800" dirty="0"/>
              <a:t>Accurate intake and output can be achieved without the use of a urinary catheter</a:t>
            </a:r>
          </a:p>
          <a:p>
            <a:r>
              <a:rPr lang="en-US" sz="2800" dirty="0"/>
              <a:t>Educate staff on the use of alternatives and include them in the trialing and selection process</a:t>
            </a:r>
          </a:p>
          <a:p>
            <a:pPr>
              <a:lnSpc>
                <a:spcPct val="113999"/>
              </a:lnSpc>
            </a:pPr>
            <a:r>
              <a:rPr lang="en-US" sz="2800" dirty="0">
                <a:cs typeface="Calibri"/>
              </a:rPr>
              <a:t>Include discussion of alternatives in daily rounding</a:t>
            </a:r>
          </a:p>
        </p:txBody>
      </p:sp>
      <p:sp>
        <p:nvSpPr>
          <p:cNvPr id="7" name="Footer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8" name="Slide Numb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55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CE6453-D36E-4F41-9BC5-107AE6AD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2" y="1819426"/>
            <a:ext cx="8675370" cy="4931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9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894396" y="154244"/>
            <a:ext cx="8281035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References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5945" y="991354"/>
            <a:ext cx="9546370" cy="5435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Meddings J, Saint S. Disrupting the life cycle of the urinary catheter.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Infect Dis. 2011 Jun;52(11):1291-3. PMID: 21596672.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Patel PK, Gupta A, Vaughn VM, et al. Review of strategies to reduce central line-associated bloodstream infection (CLABSI) and catheter-associated urinary tract infection (CAUTI) in adult ICUs. J Hosp Med. 2018 Feb;13(2):105-16. PMID: 29154382.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Lo E, Nicolle L, Coffin S, et al. Strategies to prevent catheter-associated urinary tract infections in acute care hospitals: 2014 update. Infect Control </a:t>
            </a:r>
            <a:r>
              <a:rPr lang="en-US" sz="1200" dirty="0" err="1">
                <a:solidFill>
                  <a:prstClr val="black"/>
                </a:solidFill>
              </a:rPr>
              <a:t>Hosp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Epidemiol</a:t>
            </a:r>
            <a:r>
              <a:rPr lang="en-US" sz="1200" dirty="0">
                <a:solidFill>
                  <a:prstClr val="black"/>
                </a:solidFill>
              </a:rPr>
              <a:t>. 2014 May;35(5):464-79. </a:t>
            </a:r>
            <a:r>
              <a:rPr lang="en-US" sz="1200" dirty="0" err="1">
                <a:solidFill>
                  <a:prstClr val="black"/>
                </a:solidFill>
              </a:rPr>
              <a:t>doi</a:t>
            </a:r>
            <a:r>
              <a:rPr lang="en-US" sz="1200" dirty="0">
                <a:solidFill>
                  <a:prstClr val="black"/>
                </a:solidFill>
              </a:rPr>
              <a:t>: 10.1086/675718. PMID: 24709715.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Saint S, Trautner BW, Fowler KE, et al. A multicenter study of patient-reported infectious and noninfectious complications associated with indwelling urethral catheters. JAMA Intern Med. 2018;178(8):1078‐85. doi:10.1001/jamainternmed.2018.2417. PMID: 29971436.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/>
              <a:t>Zavodnick</a:t>
            </a:r>
            <a:r>
              <a:rPr lang="en-US" sz="1200" dirty="0"/>
              <a:t> J, Harley C, Zabriskie K, et al. Effect of a female external urinary catheter on incidence of catheter-associated urinary tract infection. </a:t>
            </a:r>
            <a:r>
              <a:rPr lang="en-US" sz="1200" dirty="0" err="1"/>
              <a:t>Cureus</a:t>
            </a:r>
            <a:r>
              <a:rPr lang="en-US" sz="1200" dirty="0"/>
              <a:t>. 2020;12(10):e11113. PMID: 33240709.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Gray M, Skinner C, </a:t>
            </a:r>
            <a:r>
              <a:rPr lang="en-US" sz="1200" dirty="0" err="1"/>
              <a:t>Kaler</a:t>
            </a:r>
            <a:r>
              <a:rPr lang="en-US" sz="1200" dirty="0"/>
              <a:t> W.  External collection devices as an alternative to the indwelling catheter.  J Wound Ostomy Continence </a:t>
            </a:r>
            <a:r>
              <a:rPr lang="en-US" sz="1200" dirty="0" err="1"/>
              <a:t>Nurs</a:t>
            </a:r>
            <a:r>
              <a:rPr lang="en-US" sz="1200" dirty="0"/>
              <a:t>. 2016; 43(3): 301-7. PMID: 26974963.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Agency for Healthcare Research and Quality. Technical Interventions To Prevent CAUTI. </a:t>
            </a:r>
            <a:r>
              <a:rPr lang="en-US" sz="1200" dirty="0">
                <a:hlinkClick r:id="rId8"/>
              </a:rPr>
              <a:t>https://www.ahrq.gov/hai/cauti-tools/guides/implguide-pt3.html</a:t>
            </a:r>
            <a:r>
              <a:rPr lang="en-US" sz="1200" dirty="0"/>
              <a:t>.  Accessed October 12, 2021.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Beeson T, Davis C. Urinary management with an external female collection device. </a:t>
            </a:r>
            <a:r>
              <a:rPr lang="en-US" sz="1200" dirty="0">
                <a:ea typeface="+mn-lt"/>
                <a:cs typeface="+mn-lt"/>
              </a:rPr>
              <a:t>J Wound Ostomy Continence </a:t>
            </a:r>
            <a:r>
              <a:rPr lang="en-US" sz="1200" dirty="0" err="1">
                <a:ea typeface="+mn-lt"/>
                <a:cs typeface="+mn-lt"/>
              </a:rPr>
              <a:t>Nurs</a:t>
            </a:r>
            <a:r>
              <a:rPr lang="en-US" sz="1200" dirty="0">
                <a:ea typeface="+mn-lt"/>
                <a:cs typeface="+mn-lt"/>
              </a:rPr>
              <a:t>. 2018 Mar; 45(2): 187–9. PMID: 29394218.</a:t>
            </a:r>
            <a:endParaRPr lang="en-US" sz="1200" dirty="0"/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 Agency for Healthcare Research and Quality. Appendix C. Sample Bladder Scan Policy. October 2020. </a:t>
            </a:r>
            <a:r>
              <a:rPr lang="en-US" sz="1200" dirty="0">
                <a:hlinkClick r:id="rId9"/>
              </a:rPr>
              <a:t>http://www.ahrq.gov/professionals/quality-patient-safety/hais/cauti-tools/impl-guide/implementation-guide-appendix-c.html</a:t>
            </a:r>
            <a:r>
              <a:rPr lang="en-US" sz="1200" dirty="0"/>
              <a:t>. Accessed October 12, 2021. </a:t>
            </a:r>
            <a:endParaRPr lang="en-US" sz="1200" dirty="0">
              <a:cs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sz="1200" dirty="0"/>
              <a:t>Meddings J, Rogers MA, Krein SL, et al. Reducing unnecessary urinary catheter use and other strategies to prevent catherter-associated urinary tract infection: an integrative review. </a:t>
            </a:r>
            <a:r>
              <a:rPr lang="pt-BR" sz="1200" dirty="0"/>
              <a:t>BMJ Qual Saf. 2014 Apr;23(4):277-89. PMID: 24077850.</a:t>
            </a:r>
            <a:endParaRPr lang="en-US" sz="1200" dirty="0"/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Association for Professionals in Infection Control and Epidemiology. Guide to Preventing Catheter-Associated Urinary Tract Infections. </a:t>
            </a:r>
            <a:r>
              <a:rPr lang="en-US" sz="1200" dirty="0">
                <a:solidFill>
                  <a:prstClr val="black"/>
                </a:solidFill>
                <a:hlinkClick r:id="rId10"/>
              </a:rPr>
              <a:t>https://apic.org/Professional-Practice/Implementation-guides/#implementaion-guide-7454</a:t>
            </a:r>
            <a:r>
              <a:rPr lang="en-US" sz="1200" dirty="0">
                <a:solidFill>
                  <a:prstClr val="black"/>
                </a:solidFill>
              </a:rPr>
              <a:t>. Accessed October 11, 2021.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200" dirty="0">
                <a:ea typeface="+mn-lt"/>
                <a:cs typeface="+mn-lt"/>
              </a:rPr>
              <a:t>Gould CV, Umscheid CA, Agarwal RK, et al. Guideline for prevention of catheter-associated urinary tract infections 2009. Infect Control Hosp Epidemiol. 2010 Apr;31(4):319-26. PMID: 20156062.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200" dirty="0">
                <a:ea typeface="+mn-lt"/>
                <a:cs typeface="+mn-lt"/>
              </a:rPr>
              <a:t>Meddings J, Saint S, Fowler K, et al. The Ann Arbor criteria or appropriate urinary catheter use in  hospitalized medical patients: results obtained by using the RAND/UCLA appropriateness method. Ann Intern Med. 2015 May 5;162(9 Suppl):S1-S34. PMID: 25938928.</a:t>
            </a:r>
            <a:endParaRPr lang="pt-BR" sz="1200" dirty="0">
              <a:cs typeface="Calibri"/>
            </a:endParaRP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Doughty D, </a:t>
            </a:r>
            <a:r>
              <a:rPr lang="en-US" sz="1200" dirty="0" err="1"/>
              <a:t>Junkin</a:t>
            </a:r>
            <a:r>
              <a:rPr lang="en-US" sz="1200" dirty="0"/>
              <a:t> J, Kurz  P,  et al. Incontinence-associated dermatitis: consensus statements, evidence-based guidelines for prevention and treatment, and current challenges. J. Wound Ostomy Continence </a:t>
            </a:r>
            <a:r>
              <a:rPr lang="en-US" sz="1200" dirty="0" err="1"/>
              <a:t>Nurs</a:t>
            </a:r>
            <a:r>
              <a:rPr lang="en-US" sz="1200" dirty="0"/>
              <a:t>. 2012; 39(3): 303-15. PMID: 22572899.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cs typeface="Calibri"/>
              </a:rPr>
              <a:t>Gray M, Beeson T, Kent D, et al. Interventions Post Catheter Removal (</a:t>
            </a:r>
            <a:r>
              <a:rPr lang="en-US" sz="1200" dirty="0" err="1">
                <a:cs typeface="Calibri"/>
              </a:rPr>
              <a:t>iPCaRe</a:t>
            </a:r>
            <a:r>
              <a:rPr lang="en-US" sz="1200" dirty="0">
                <a:cs typeface="Calibri"/>
              </a:rPr>
              <a:t>) in the Acute Care Setting: An Evidence- and Consensus-Based Algorithm. J Wound Ostomy Continence </a:t>
            </a:r>
            <a:r>
              <a:rPr lang="en-US" sz="1200" dirty="0" err="1">
                <a:cs typeface="Calibri"/>
              </a:rPr>
              <a:t>Nurs</a:t>
            </a:r>
            <a:r>
              <a:rPr lang="en-US" sz="1200" dirty="0">
                <a:cs typeface="Calibri"/>
              </a:rPr>
              <a:t>. 2020;47(6):601-618. PMID: 33201147.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200" dirty="0">
                <a:cs typeface="Calibri"/>
              </a:rPr>
              <a:t>McNichol LL, Ayello EA, Phearman LA, et al. Incontinence-associated dermatitis: state of the science and knowledge translation. Adv Skin Wound Care. 2018;31(11):502-13. PMID: 30303813.</a:t>
            </a: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 err="1">
                <a:cs typeface="Calibri"/>
              </a:rPr>
              <a:t>Beuscher</a:t>
            </a:r>
            <a:r>
              <a:rPr lang="en-US" sz="1200" dirty="0">
                <a:cs typeface="Calibri"/>
              </a:rPr>
              <a:t> T. Pad weighing for reduction of indwelling urinary use and catheter-associated urinary tract infection: a quality improvement project. J Wound Ostomy Continence </a:t>
            </a:r>
            <a:r>
              <a:rPr lang="en-US" sz="1200" dirty="0" err="1">
                <a:cs typeface="Calibri"/>
              </a:rPr>
              <a:t>Nurs</a:t>
            </a:r>
            <a:r>
              <a:rPr lang="en-US" sz="1200" dirty="0">
                <a:cs typeface="Calibri"/>
              </a:rPr>
              <a:t>. 2014;41(6):604-8. PMID: 25377111.</a:t>
            </a:r>
            <a:endParaRPr lang="pt-BR" sz="1200" dirty="0">
              <a:cs typeface="Calibri"/>
            </a:endParaRPr>
          </a:p>
        </p:txBody>
      </p:sp>
      <p:sp>
        <p:nvSpPr>
          <p:cNvPr id="7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8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34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A7F64B-E2C7-4A8F-B1BE-CF8EEC44C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87375" y="1877012"/>
            <a:ext cx="8675688" cy="4816889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2" name="Title 1" descr="Avoiding placement of a catheter device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23557" y="108826"/>
            <a:ext cx="9556893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Arial" panose="020B0604020202020204" pitchFamily="34" charset="0"/>
              </a:rPr>
              <a:t>Avoid Unnecessary Urinary Catheter Placement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Arial" panose="020B0604020202020204" pitchFamily="34" charset="0"/>
              </a:rPr>
              <a:t>1,2</a:t>
            </a:r>
            <a:endParaRPr kumimoji="0" lang="en-US" sz="3200" b="1" i="0" u="none" strike="noStrike" kern="120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 descr="Step 0: AVOID INDWELLING CATHETER&#10;1. Ensure Aseptic Placement&#10;2. Maintain Awareness and Proper Care of Catheters in Place&#10;3. Prompt Removal of Unnecessary Catheters">
            <a:extLst>
              <a:ext uri="{FF2B5EF4-FFF2-40B4-BE49-F238E27FC236}">
                <a16:creationId xmlns:a16="http://schemas.microsoft.com/office/drawing/2014/main" id="{8972A0E7-A47A-49F3-BDD6-A40F6D7EF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99" y="1275404"/>
            <a:ext cx="8321040" cy="461998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163547" y="6097232"/>
            <a:ext cx="7886700" cy="649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12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Patel PK, Gupta A, Vaughn VM, et al. Review of Strategies to Reduce Central Line-Associated Bloodstream Infection (CLABSI) and Catheter-Associated Urinary Tract Infection (CAUTI) in Adult ICUs. </a:t>
            </a:r>
            <a:r>
              <a:rPr lang="en-US" sz="1200" i="1" dirty="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 Hosp Med. </a:t>
            </a:r>
            <a:r>
              <a:rPr lang="en-US" sz="1200" kern="12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 November 2017 [online ahead of print]. Used with permission of Journal of Hospital Medicine.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2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C8272B-9D29-4384-9BC3-7B192A539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6DAB1-2FF0-4370-AE7E-9ACBF1879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04" y="191910"/>
            <a:ext cx="8675370" cy="745067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/>
              <a:t>Assess the Patient’s Needs</a:t>
            </a:r>
            <a:r>
              <a:rPr lang="en-US" sz="3800" b="1" baseline="30000" dirty="0"/>
              <a:t>3</a:t>
            </a:r>
            <a:endParaRPr lang="en-US" sz="3800" b="1" dirty="0"/>
          </a:p>
        </p:txBody>
      </p:sp>
      <p:pic>
        <p:nvPicPr>
          <p:cNvPr id="6" name="Picture 5" descr="Stop">
            <a:extLst>
              <a:ext uri="{FF2B5EF4-FFF2-40B4-BE49-F238E27FC236}">
                <a16:creationId xmlns:a16="http://schemas.microsoft.com/office/drawing/2014/main" id="{2559FF6E-6D08-41F8-BBE0-66F5AE1DAC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2" y="1690360"/>
            <a:ext cx="4023360" cy="402336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7D3258-9FA7-4D74-99EC-FEA9B119F0E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152607" y="2121454"/>
            <a:ext cx="4023358" cy="4186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Does this patient really need a urinary catheter?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u="sng" dirty="0"/>
              <a:t>OR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Is there an alternative to the catheter that could be used?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F45AB4-BE3C-4192-9C72-CBC11992404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159A147-B719-4457-939C-53F60778806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46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6453-D36E-4F41-9BC5-107AE6AD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2" y="1819426"/>
            <a:ext cx="8675370" cy="4931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58111" y="154244"/>
            <a:ext cx="8534812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Alternatives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3-5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58111" y="1408881"/>
            <a:ext cx="8824443" cy="5752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800" dirty="0"/>
              <a:t>Consider alternatives based on a patient’s individual care needs 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Alternative devices and procedures provide a much lower risk of infectious complications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360" dirty="0"/>
              <a:t>58% reduction in CAUTIs seen with introduction of a novel female external device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Can reduce or eliminate noninfectious complications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When considering alternatives—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360" dirty="0"/>
              <a:t>Involve the Supply Chain/Materials Management Department</a:t>
            </a: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sz="2360" dirty="0"/>
              <a:t>Have staff provide feedback on alternative products</a:t>
            </a:r>
            <a:endParaRPr lang="en-US" sz="2360" dirty="0">
              <a:cs typeface="Calibri"/>
            </a:endParaRPr>
          </a:p>
          <a:p>
            <a:pPr>
              <a:spcBef>
                <a:spcPts val="1800"/>
              </a:spcBef>
            </a:pPr>
            <a:endParaRPr lang="en-US" sz="2800" dirty="0"/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52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6453-D36E-4F41-9BC5-107AE6AD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2" y="1819426"/>
            <a:ext cx="8675370" cy="4931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96797" y="192374"/>
            <a:ext cx="9076233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External or Condom Catheter Basics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29842" y="1765743"/>
            <a:ext cx="4666058" cy="1843736"/>
          </a:xfrm>
          <a:prstGeom prst="rect">
            <a:avLst/>
          </a:prstGeom>
        </p:spPr>
        <p:txBody>
          <a:bodyPr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Content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29842" y="4559870"/>
            <a:ext cx="4951808" cy="3968877"/>
          </a:xfrm>
          <a:prstGeom prst="rect">
            <a:avLst/>
          </a:prstGeom>
        </p:spPr>
        <p:txBody>
          <a:bodyPr/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Picture 2" descr="Images of external and condom catheter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3" y="1730501"/>
            <a:ext cx="3717636" cy="45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s of external or condom catheters">
            <a:extLst>
              <a:ext uri="{FF2B5EF4-FFF2-40B4-BE49-F238E27FC236}">
                <a16:creationId xmlns:a16="http://schemas.microsoft.com/office/drawing/2014/main" id="{A195A307-F46D-492C-BF12-CC1BFBF99E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82" y="2746143"/>
            <a:ext cx="2544009" cy="25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5E31C65A-450C-4028-B17E-EF40C80DE126" descr="images of external or condom catheters">
            <a:extLst>
              <a:ext uri="{FF2B5EF4-FFF2-40B4-BE49-F238E27FC236}">
                <a16:creationId xmlns:a16="http://schemas.microsoft.com/office/drawing/2014/main" id="{CDDBD080-4DDA-4FEA-9ED6-2528E1FC05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2780">
            <a:off x="6931177" y="2578656"/>
            <a:ext cx="2056307" cy="444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05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6453-D36E-4F41-9BC5-107AE6AD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2" y="1819426"/>
            <a:ext cx="8675370" cy="4931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61613" y="218524"/>
            <a:ext cx="9296399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Indications for Use of External Catheters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3,6</a:t>
            </a: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91151" y="1473480"/>
            <a:ext cx="8837322" cy="5868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Stage III or IV or </a:t>
            </a:r>
            <a:r>
              <a:rPr lang="en-US" sz="2800" dirty="0" err="1"/>
              <a:t>unstageable</a:t>
            </a:r>
            <a:r>
              <a:rPr lang="en-US" sz="2800" dirty="0"/>
              <a:t> pressure ulcers </a:t>
            </a:r>
          </a:p>
          <a:p>
            <a:r>
              <a:rPr lang="en-US" sz="2800" dirty="0"/>
              <a:t>Incontinence-associated dermatitis</a:t>
            </a:r>
          </a:p>
          <a:p>
            <a:r>
              <a:rPr lang="en-US" sz="2800" dirty="0"/>
              <a:t>Daily measurement of urine volume</a:t>
            </a:r>
          </a:p>
          <a:p>
            <a:r>
              <a:rPr lang="en-US" sz="2800" dirty="0"/>
              <a:t>Single 24-hour urine sample</a:t>
            </a:r>
          </a:p>
          <a:p>
            <a:r>
              <a:rPr lang="en-US" sz="2800" dirty="0"/>
              <a:t>Collection for a urinalysis </a:t>
            </a:r>
          </a:p>
          <a:p>
            <a:r>
              <a:rPr lang="en-US" sz="2800" dirty="0"/>
              <a:t>Presence of acute, severe pain with movement</a:t>
            </a:r>
          </a:p>
          <a:p>
            <a:r>
              <a:rPr lang="en-US" sz="2800" dirty="0"/>
              <a:t>Patient request for external catheter</a:t>
            </a:r>
          </a:p>
          <a:p>
            <a:r>
              <a:rPr lang="en-US" sz="2800" dirty="0"/>
              <a:t>Comfort in dying patient</a:t>
            </a:r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61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6453-D36E-4F41-9BC5-107AE6AD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2" y="1819426"/>
            <a:ext cx="8675370" cy="4931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14512" y="188515"/>
            <a:ext cx="8640804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Inappropriate Use of External Catheters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</a:t>
            </a:r>
          </a:p>
        </p:txBody>
      </p:sp>
      <p:pic>
        <p:nvPicPr>
          <p:cNvPr id="10" name="Picture 9" descr="yiel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14" y="1196140"/>
            <a:ext cx="1511006" cy="155567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69783" y="2986481"/>
            <a:ext cx="4622333" cy="4186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/>
              <a:t>Uncooperative or combative patient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Any type of urinary retention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Hourly measurement of urine volume required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Urinary incontinence when nurses can turn/provide skin care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9536" y="2986387"/>
            <a:ext cx="4974671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Routine use to manage incontinence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To reduce risk of falls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For convenience of urinary management during transport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Patient/family/staff request when there are no expected difficulties managing urine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To prevent urinary tract infection</a:t>
            </a:r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97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6453-D36E-4F41-9BC5-107AE6AD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2" y="1819426"/>
            <a:ext cx="8675370" cy="4931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0" name="Title 1"/>
          <p:cNvSpPr txBox="1">
            <a:spLocks noGrp="1"/>
          </p:cNvSpPr>
          <p:nvPr>
            <p:ph type="title" idx="4294967295"/>
          </p:nvPr>
        </p:nvSpPr>
        <p:spPr>
          <a:xfrm>
            <a:off x="388944" y="60825"/>
            <a:ext cx="9333733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Male External Urine Collection Devices: Advantages and Disadvantages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9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88944" y="1143716"/>
            <a:ext cx="6673407" cy="59960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en-US" sz="3200" b="1" dirty="0"/>
              <a:t>Condom Catheter</a:t>
            </a:r>
            <a:endParaRPr lang="en-US" sz="2800" b="1" dirty="0">
              <a:cs typeface="Calibri"/>
            </a:endParaRPr>
          </a:p>
          <a:p>
            <a:pPr marL="502920" lvl="1" indent="0">
              <a:lnSpc>
                <a:spcPct val="110000"/>
              </a:lnSpc>
              <a:buNone/>
              <a:defRPr/>
            </a:pPr>
            <a:r>
              <a:rPr lang="en-US" sz="2400" b="1" dirty="0"/>
              <a:t>Advantages</a:t>
            </a:r>
          </a:p>
          <a:p>
            <a:pPr lvl="2">
              <a:lnSpc>
                <a:spcPct val="110000"/>
              </a:lnSpc>
              <a:defRPr/>
            </a:pPr>
            <a:r>
              <a:rPr lang="en-US" dirty="0"/>
              <a:t>Reduces risk of complications and is better tolerated compared with indwelling catheter</a:t>
            </a:r>
            <a:endParaRPr lang="en-US" dirty="0">
              <a:cs typeface="Calibri"/>
            </a:endParaRPr>
          </a:p>
          <a:p>
            <a:pPr marL="502920" lvl="1" indent="0">
              <a:lnSpc>
                <a:spcPct val="160000"/>
              </a:lnSpc>
              <a:buNone/>
              <a:defRPr/>
            </a:pPr>
            <a:r>
              <a:rPr lang="en-US" sz="2400" b="1" dirty="0"/>
              <a:t>Disadvantages</a:t>
            </a:r>
            <a:endParaRPr lang="en-US" sz="2400" b="1" dirty="0">
              <a:cs typeface="Calibri"/>
            </a:endParaRP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One size does not fit all</a:t>
            </a:r>
            <a:endParaRPr lang="en-US" dirty="0">
              <a:cs typeface="Calibri"/>
            </a:endParaRPr>
          </a:p>
          <a:p>
            <a:pPr lvl="2">
              <a:lnSpc>
                <a:spcPct val="120000"/>
              </a:lnSpc>
              <a:defRPr/>
            </a:pPr>
            <a:r>
              <a:rPr lang="en-US" dirty="0"/>
              <a:t>Leakage, skin necrosis, edema, allergy</a:t>
            </a:r>
            <a:endParaRPr lang="en-US" dirty="0">
              <a:cs typeface="Calibri"/>
            </a:endParaRP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r>
              <a:rPr lang="en-US" sz="2400" b="1" dirty="0"/>
              <a:t>Newer Male Technology</a:t>
            </a:r>
            <a:endParaRPr lang="en-US" sz="2400" b="1" dirty="0">
              <a:cs typeface="Calibri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2200" dirty="0"/>
              <a:t>One size does fit all based on different design</a:t>
            </a:r>
            <a:endParaRPr lang="en-US" sz="2200" dirty="0">
              <a:cs typeface="Calibri"/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2200" dirty="0"/>
              <a:t>Prevents maceration of the shaft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200" dirty="0"/>
              <a:t>Reduces leakage</a:t>
            </a:r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F7E8F3F-B45D-4E33-960F-601EE17E5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17" y="4437795"/>
            <a:ext cx="1452536" cy="145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5E31C65A-450C-4028-B17E-EF40C80DE126">
            <a:extLst>
              <a:ext uri="{FF2B5EF4-FFF2-40B4-BE49-F238E27FC236}">
                <a16:creationId xmlns:a16="http://schemas.microsoft.com/office/drawing/2014/main" id="{0FCAED77-3089-42E2-8BF3-6BA3B042C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2780">
            <a:off x="8127131" y="4560460"/>
            <a:ext cx="1402251" cy="303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9747C06-B564-498E-8FEB-8A4B48C59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042" y="1540382"/>
            <a:ext cx="1874544" cy="23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8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6453-D36E-4F41-9BC5-107AE6AD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2" y="1819426"/>
            <a:ext cx="8675370" cy="4931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8" y="0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982167" y="154244"/>
            <a:ext cx="7886700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Female External Catheter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6,8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D5F908-AC07-4701-9276-ABC25DE20843}"/>
              </a:ext>
            </a:extLst>
          </p:cNvPr>
          <p:cNvSpPr txBox="1">
            <a:spLocks/>
          </p:cNvSpPr>
          <p:nvPr/>
        </p:nvSpPr>
        <p:spPr>
          <a:xfrm>
            <a:off x="776321" y="1493767"/>
            <a:ext cx="5289628" cy="6065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800" dirty="0"/>
              <a:t>The female external catheter has now become an acceptable alternative 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Correct positioning of the device is important </a:t>
            </a:r>
          </a:p>
          <a:p>
            <a:pPr lvl="1" defTabSz="377190">
              <a:lnSpc>
                <a:spcPct val="100000"/>
              </a:lnSpc>
            </a:pPr>
            <a:r>
              <a:rPr lang="en-US" sz="2400" dirty="0"/>
              <a:t>It is placed between the labia and the urethral opening</a:t>
            </a:r>
          </a:p>
          <a:p>
            <a:pPr lvl="1" defTabSz="377190">
              <a:lnSpc>
                <a:spcPct val="100000"/>
              </a:lnSpc>
            </a:pPr>
            <a:r>
              <a:rPr lang="en-US" sz="2400" dirty="0"/>
              <a:t>The device is attached to wall suction</a:t>
            </a:r>
          </a:p>
          <a:p>
            <a:pPr lvl="1" defTabSz="377190">
              <a:lnSpc>
                <a:spcPct val="100000"/>
              </a:lnSpc>
            </a:pPr>
            <a:r>
              <a:rPr lang="en-US" sz="2400" dirty="0"/>
              <a:t>When female voids, the urine flows thru the fabric into the collection chamber at the distal end, and the suction takes the urine to the collection container</a:t>
            </a:r>
          </a:p>
          <a:p>
            <a:pPr marL="0" indent="0">
              <a:lnSpc>
                <a:spcPct val="95000"/>
              </a:lnSpc>
              <a:buNone/>
            </a:pPr>
            <a:endParaRPr lang="en-US" sz="2800" dirty="0"/>
          </a:p>
          <a:p>
            <a:pPr>
              <a:lnSpc>
                <a:spcPct val="95000"/>
              </a:lnSpc>
            </a:pPr>
            <a:r>
              <a:rPr lang="en-US" sz="2800" dirty="0"/>
              <a:t>Studies have reported that this is a feasible alternative to an indwelling urinary catheter for managing urine.</a:t>
            </a:r>
          </a:p>
          <a:p>
            <a:pPr>
              <a:lnSpc>
                <a:spcPct val="95000"/>
              </a:lnSpc>
            </a:pPr>
            <a:endParaRPr lang="en-US" sz="2400" dirty="0"/>
          </a:p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sz="2400" dirty="0"/>
              <a:t>                       </a:t>
            </a:r>
          </a:p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10" name="Picture 6" descr="Sage PrimaFit™ External Urine Management System for Females">
            <a:extLst>
              <a:ext uri="{FF2B5EF4-FFF2-40B4-BE49-F238E27FC236}">
                <a16:creationId xmlns:a16="http://schemas.microsoft.com/office/drawing/2014/main" id="{CE0770FE-C42F-4FC0-9AC3-061C3CF5A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60" y="3153263"/>
            <a:ext cx="4153096" cy="24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Alternatives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4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dwelling Urinary Catheter Alternatives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9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70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243517&quot;&gt;&lt;property id=&quot;20148&quot; value=&quot;5&quot;/&gt;&lt;property id=&quot;20300&quot; value=&quot;Slide 15&quot;/&gt;&lt;property id=&quot;20307&quot; value=&quot;276&quot;/&gt;&lt;/object&gt;&lt;object type=&quot;3&quot; unique_id=&quot;243518&quot;&gt;&lt;property id=&quot;20148&quot; value=&quot;5&quot;/&gt;&lt;property id=&quot;20300&quot; value=&quot;Slide 16&quot;/&gt;&lt;property id=&quot;20307&quot; value=&quot;277&quot;/&gt;&lt;/object&gt;&lt;object type=&quot;3&quot; unique_id=&quot;243519&quot;&gt;&lt;property id=&quot;20148&quot; value=&quot;5&quot;/&gt;&lt;property id=&quot;20300&quot; value=&quot;Slide 17&quot;/&gt;&lt;property id=&quot;20307&quot; value=&quot;278&quot;/&gt;&lt;/object&gt;&lt;object type=&quot;3&quot; unique_id=&quot;243520&quot;&gt;&lt;property id=&quot;20148&quot; value=&quot;5&quot;/&gt;&lt;property id=&quot;20300&quot; value=&quot;Slide 18&quot;/&gt;&lt;property id=&quot;20307&quot; value=&quot;279&quot;/&gt;&lt;/object&gt;&lt;object type=&quot;3&quot; unique_id=&quot;243521&quot;&gt;&lt;property id=&quot;20148&quot; value=&quot;5&quot;/&gt;&lt;property id=&quot;20300&quot; value=&quot;Slide 19&quot;/&gt;&lt;property id=&quot;20307&quot; value=&quot;280&quot;/&gt;&lt;/object&gt;&lt;object type=&quot;3&quot; unique_id=&quot;243734&quot;&gt;&lt;property id=&quot;20148&quot; value=&quot;5&quot;/&gt;&lt;property id=&quot;20300&quot; value=&quot;Slide 20&quot;/&gt;&lt;property id=&quot;20307&quot; value=&quot;281&quot;/&gt;&lt;/object&gt;&lt;/object&gt;&lt;object type=&quot;8&quot; unique_id=&quot;10042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3&quot;/&gt;&lt;lineCharCount val=&quot;23&quot;/&gt;&lt;lineCharCount val=&quot;50&quot;/&gt;&lt;lineCharCount val=&quot;39&quot;/&gt;&lt;lineCharCount val=&quot;38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ulie.kim\AppData\Local\Temp\PR\data\asimages\{2B3E312C-7336-44D5-B74B-5BC9906F0E39}_5.png&quot;/&gt;&lt;left val=&quot;40&quot;/&gt;&lt;top val=&quot;85&quot;/&gt;&lt;width val=&quot;640&quot;/&gt;&lt;height val=&quot;401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35&quot;/&gt;&lt;lineCharCount val=&quot;31&quot;/&gt;&lt;lineCharCount val=&quot;23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516FE583-794A-4A3A-91F7-1D0A1C940390}_9.png&quot;/&gt;&lt;left val=&quot;41&quot;/&gt;&lt;top val=&quot;137&quot;/&gt;&lt;width val=&quot;377&quot;/&gt;&lt;height val=&quot;15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1&quot;/&gt;&lt;lineCharCount val=&quot;37&quot;/&gt;&lt;lineCharCount val=&quot;36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724FD006-FF9B-47C6-93F6-0C75D3F84864}_9.png&quot;/&gt;&lt;left val=&quot;41&quot;/&gt;&lt;top val=&quot;357&quot;/&gt;&lt;width val=&quot;399&quot;/&gt;&lt;height val=&quot;314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1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A1283D72-FECF-4BA7-AD67-26D3B030D059}_4.png&quot;/&gt;&lt;left val=&quot;53&quot;/&gt;&lt;top val=&quot;170&quot;/&gt;&lt;width val=&quot;612&quot;/&gt;&lt;height val=&quot;173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8&quot;/&gt;&lt;lineCharCount val=&quot;35&quot;/&gt;&lt;lineCharCount val=&quot;34&quot;/&gt;&lt;lineCharCount val=&quot;39&quot;/&gt;&lt;lineCharCount val=&quot;33&quot;/&gt;&lt;lineCharCount val=&quot;38&quot;/&gt;&lt;lineCharCount val=&quot;24&quot;/&gt;&lt;/TableIndex&gt;&lt;/ShapeTextInfo&gt;"/>
  <p:tag name="HTML_SHAPEINFO" val="&lt;ThreeDShapeInfo&gt;&lt;uuid val=&quot;&quot;/&gt;&lt;isInvalidForFieldText val=&quot;0&quot;/&gt;&lt;Image&gt;&lt;filename val=&quot;C:\Users\julie.kim\AppData\Local\Temp\PR\data\asimages\{2E71D265-BCDD-4534-AE29-F243E2FC40C0}_9.png&quot;/&gt;&lt;left val=&quot;40&quot;/&gt;&lt;top val=&quot;85&quot;/&gt;&lt;width val=&quot;630&quot;/&gt;&lt;height val=&quot;401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6&quot;/&gt;&lt;lineCharCount val=&quot;31&quot;/&gt;&lt;lineCharCount val=&quot;45&quot;/&gt;&lt;lineCharCount val=&quot;37&quot;/&gt;&lt;lineCharCount val=&quot;24&quot;/&gt;&lt;lineCharCount val=&quot;36&quot;/&gt;&lt;lineCharCount val=&quot;23&quot;/&gt;&lt;lineCharCount val=&quot;45&quot;/&gt;&lt;lineCharCount val=&quot;10&quot;/&gt;&lt;lineCharCount val=&quot;47&quot;/&gt;&lt;lineCharCount val=&quot;38&quot;/&gt;&lt;lineCharCount val=&quot;34&quot;/&gt;&lt;/TableIndex&gt;&lt;/ShapeTextInfo&gt;"/>
  <p:tag name="HTML_SHAPEINFO" val="&lt;ThreeDShapeInfo&gt;&lt;uuid val=&quot;&quot;/&gt;&lt;isInvalidForFieldText val=&quot;0&quot;/&gt;&lt;Image&gt;&lt;filename val=&quot;C:\Users\julie.kim\AppData\Local\Temp\PR\data\asimages\{47D24684-54A0-4A70-AF03-5B0257FD71DB}_10.png&quot;/&gt;&lt;left val=&quot;239&quot;/&gt;&lt;top val=&quot;83&quot;/&gt;&lt;width val=&quot;473&quot;/&gt;&lt;height val=&quot;403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1&quot;/&gt;&lt;lineCharCount val=&quot;51&quot;/&gt;&lt;lineCharCount val=&quot;32&quot;/&gt;&lt;lineCharCount val=&quot;14&quot;/&gt;&lt;lineCharCount val=&quot;26&quot;/&gt;&lt;lineCharCount val=&quot;38&quot;/&gt;&lt;/TableIndex&gt;&lt;/ShapeTextInfo&gt;"/>
  <p:tag name="HTML_SHAPEINFO" val="&lt;ThreeDShapeInfo&gt;&lt;uuid val=&quot;&quot;/&gt;&lt;isInvalidForFieldText val=&quot;0&quot;/&gt;&lt;Image&gt;&lt;filename val=&quot;C:\Users\julie.kim\AppData\Local\Temp\PR\data\asimages\{22A50F4B-7926-45E1-9E30-4DADA8E54070}_11.png&quot;/&gt;&lt;left val=&quot;40&quot;/&gt;&lt;top val=&quot;126&quot;/&gt;&lt;width val=&quot;579&quot;/&gt;&lt;height val=&quot;284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9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07890F59-AE5A-484C-959A-AF3C91B6E27E}_4.png&quot;/&gt;&lt;left val=&quot;39&quot;/&gt;&lt;top val=&quot;343&quot;/&gt;&lt;width val=&quot;646&quot;/&gt;&lt;height val=&quot;132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25&quot;/&gt;&lt;lineCharCount val=&quot;27&quot;/&gt;&lt;lineCharCount val=&quot;40&quot;/&gt;&lt;lineCharCount val=&quot;7&quot;/&gt;&lt;lineCharCount val=&quot;22&quot;/&gt;&lt;lineCharCount val=&quot;28&quot;/&gt;&lt;lineCharCount val=&quot;32&quot;/&gt;&lt;lineCharCount val=&quot;36&quot;/&gt;&lt;lineCharCount val=&quot;17&quot;/&gt;&lt;lineCharCount val=&quot;34&quot;/&gt;&lt;/TableIndex&gt;&lt;/ShapeTextInfo&gt;"/>
  <p:tag name="HTML_SHAPEINFO" val="&lt;ThreeDShapeInfo&gt;&lt;uuid val=&quot;&quot;/&gt;&lt;isInvalidForFieldText val=&quot;0&quot;/&gt;&lt;Image&gt;&lt;filename val=&quot;C:\Users\julie.kim\AppData\Local\Temp\PR\data\asimages\{83486F21-A584-45EC-A355-E06E08618551}_13.png&quot;/&gt;&lt;left val=&quot;237&quot;/&gt;&lt;top val=&quot;81&quot;/&gt;&lt;width val=&quot;433&quot;/&gt;&lt;height val=&quot;410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1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6B34052E-4326-4358-BC49-13022A0D59A3}_4.png&quot;/&gt;&lt;left val=&quot;10&quot;/&gt;&lt;top val=&quot;4&quot;/&gt;&lt;width val=&quot;706&quot;/&gt;&lt;height val=&quot;126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8&quot;/&gt;&lt;lineCharCount val=&quot;35&quot;/&gt;&lt;lineCharCount val=&quot;34&quot;/&gt;&lt;lineCharCount val=&quot;39&quot;/&gt;&lt;lineCharCount val=&quot;33&quot;/&gt;&lt;lineCharCount val=&quot;38&quot;/&gt;&lt;lineCharCount val=&quot;24&quot;/&gt;&lt;/TableIndex&gt;&lt;/ShapeTextInfo&gt;"/>
  <p:tag name="HTML_SHAPEINFO" val="&lt;ThreeDShapeInfo&gt;&lt;uuid val=&quot;&quot;/&gt;&lt;isInvalidForFieldText val=&quot;0&quot;/&gt;&lt;Image&gt;&lt;filename val=&quot;C:\Users\julie.kim\AppData\Local\Temp\PR\data\asimages\{2E71D265-BCDD-4534-AE29-F243E2FC40C0}_9.png&quot;/&gt;&lt;left val=&quot;40&quot;/&gt;&lt;top val=&quot;85&quot;/&gt;&lt;width val=&quot;630&quot;/&gt;&lt;height val=&quot;401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HTML_SHAPEINFO" val="&lt;ThreeDShapeInfo&gt;&lt;uuid val=&quot;&quot;/&gt;&lt;isInvalidForFieldText val=&quot;0&quot;/&gt;&lt;Image&gt;&lt;filename val=&quot;C:\Users\julie.kim\AppData\Local\Temp\PR\data\asimages\{B5961A29-14F4-4887-A503-2F60C88EF50D}_16.png&quot;/&gt;&lt;left val=&quot;48&quot;/&gt;&lt;top val=&quot;120&quot;/&gt;&lt;width val=&quot;664&quot;/&gt;&lt;height val=&quot;8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7&quot;/&gt;&lt;lineCharCount val=&quot;7&quot;/&gt;&lt;lineCharCount val=&quot;5&quot;/&gt;&lt;lineCharCount val=&quot;7&quot;/&gt;&lt;/TableIndex&gt;&lt;/ShapeTextInfo&gt;"/>
  <p:tag name="HTML_SHAPEINFO" val="&lt;ThreeDShapeInfo&gt;&lt;uuid val=&quot;&quot;/&gt;&lt;isInvalidForFieldText val=&quot;0&quot;/&gt;&lt;Image&gt;&lt;filename val=&quot;C:\Users\julie.kim\AppData\Local\Temp\PR\data\asimages\{20D889D8-46C8-4C79-85B9-1B4CDCDBB234}_17.png&quot;/&gt;&lt;left val=&quot;351&quot;/&gt;&lt;top val=&quot;104&quot;/&gt;&lt;width val=&quot;320&quot;/&gt;&lt;height val=&quot;398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46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A152ED1-F7FD-4EBC-97F2-40D0E9624331}_6.png&quot;/&gt;&lt;left val=&quot;48&quot;/&gt;&lt;top val=&quot;-14&quot;/&gt;&lt;width val=&quot;622&quot;/&gt;&lt;height val=&quot;101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3&quot;/&gt;&lt;lineCharCount val=&quot;129&quot;/&gt;&lt;lineCharCount val=&quot;125&quot;/&gt;&lt;lineCharCount val=&quot;75&quot;/&gt;&lt;lineCharCount val=&quot;134&quot;/&gt;&lt;lineCharCount val=&quot;83&quot;/&gt;&lt;lineCharCount val=&quot;135&quot;/&gt;&lt;lineCharCount val=&quot;47&quot;/&gt;&lt;lineCharCount val=&quot;128&quot;/&gt;&lt;lineCharCount val=&quot;11&quot;/&gt;&lt;lineCharCount val=&quot;120&quot;/&gt;&lt;lineCharCount val=&quot;126&quot;/&gt;&lt;lineCharCount val=&quot;36&quot;/&gt;&lt;lineCharCount val=&quot;79&quot;/&gt;&lt;lineCharCount val=&quot;114&quot;/&gt;&lt;lineCharCount val=&quot;126&quot;/&gt;&lt;lineCharCount val=&quot;122&quot;/&gt;&lt;lineCharCount val=&quot;124&quot;/&gt;&lt;lineCharCount val=&quot;127&quot;/&gt;&lt;lineCharCount val=&quot;24&quot;/&gt;&lt;lineCharCount val=&quot;118&quot;/&gt;&lt;lineCharCount val=&quot;109&quot;/&gt;&lt;lineCharCount val=&quot;112&quot;/&gt;&lt;lineCharCount val=&quot;104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DCA1535E-1A14-41FB-A2AB-FC5190E4556D}_17.png&quot;/&gt;&lt;left val=&quot;23&quot;/&gt;&lt;top val=&quot;72&quot;/&gt;&lt;width val=&quot;673&quot;/&gt;&lt;height val=&quot;418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36&quot;/&gt;&lt;lineCharCount val=&quot;31&quot;/&gt;&lt;lineCharCount val=&quot;45&quot;/&gt;&lt;lineCharCount val=&quot;37&quot;/&gt;&lt;lineCharCount val=&quot;24&quot;/&gt;&lt;lineCharCount val=&quot;36&quot;/&gt;&lt;lineCharCount val=&quot;23&quot;/&gt;&lt;lineCharCount val=&quot;45&quot;/&gt;&lt;lineCharCount val=&quot;10&quot;/&gt;&lt;lineCharCount val=&quot;47&quot;/&gt;&lt;lineCharCount val=&quot;38&quot;/&gt;&lt;lineCharCount val=&quot;34&quot;/&gt;&lt;/TableIndex&gt;&lt;/ShapeTextInfo&gt;"/>
  <p:tag name="HTML_SHAPEINFO" val="&lt;ThreeDShapeInfo&gt;&lt;uuid val=&quot;&quot;/&gt;&lt;isInvalidForFieldText val=&quot;0&quot;/&gt;&lt;Image&gt;&lt;filename val=&quot;C:\Users\julie.kim\AppData\Local\Temp\PR\data\asimages\{47D24684-54A0-4A70-AF03-5B0257FD71DB}_10.png&quot;/&gt;&lt;left val=&quot;239&quot;/&gt;&lt;top val=&quot;83&quot;/&gt;&lt;width val=&quot;473&quot;/&gt;&lt;height val=&quot;40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P HAI slide template  -  Read-Only" id="{06B859E7-8065-4B59-8208-FF4F35225FA5}" vid="{ADCF3017-9AC3-4C0D-99C0-77ECA6C855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91A8E2C15B644EB109C55159B022C3" ma:contentTypeVersion="13" ma:contentTypeDescription="Create a new document." ma:contentTypeScope="" ma:versionID="4c60dff343324a68a7e5d4cf1764ba70">
  <xsd:schema xmlns:xsd="http://www.w3.org/2001/XMLSchema" xmlns:xs="http://www.w3.org/2001/XMLSchema" xmlns:p="http://schemas.microsoft.com/office/2006/metadata/properties" xmlns:ns2="39102c36-9e6c-42d1-a6d1-3ebaac80f85f" xmlns:ns3="31c1b98b-3864-4577-aa97-53156bf25148" targetNamespace="http://schemas.microsoft.com/office/2006/metadata/properties" ma:root="true" ma:fieldsID="27fb09903d97c77d0fbdfc2432dbc701" ns2:_="" ns3:_="">
    <xsd:import namespace="39102c36-9e6c-42d1-a6d1-3ebaac80f85f"/>
    <xsd:import namespace="31c1b98b-3864-4577-aa97-53156bf25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02c36-9e6c-42d1-a6d1-3ebaac80f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1b98b-3864-4577-aa97-53156bf2514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67F091-9AE3-4B67-8713-71419CD6924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4B64700-FB52-438A-9660-1498CEBBFC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845B96-91EC-413F-8393-FAB3E9746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02c36-9e6c-42d1-a6d1-3ebaac80f85f"/>
    <ds:schemaRef ds:uri="31c1b98b-3864-4577-aa97-53156bf25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USE THIS CUSP HAI slide template_updated</Template>
  <TotalTime>14558</TotalTime>
  <Words>1762</Words>
  <Application>Microsoft Office PowerPoint</Application>
  <PresentationFormat>Custom</PresentationFormat>
  <Paragraphs>181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Courier New</vt:lpstr>
      <vt:lpstr>Times New Roman</vt:lpstr>
      <vt:lpstr>Office Theme</vt:lpstr>
      <vt:lpstr>Indwelling Urinary Catheter Alternatives</vt:lpstr>
      <vt:lpstr>Avoid Unnecessary Urinary Catheter Placement1,2</vt:lpstr>
      <vt:lpstr>Assess the Patient’s Needs3</vt:lpstr>
      <vt:lpstr>Alternatives3-5 </vt:lpstr>
      <vt:lpstr>External or Condom Catheter Basics</vt:lpstr>
      <vt:lpstr>Indications for Use of External Catheters3,6</vt:lpstr>
      <vt:lpstr>Inappropriate Use of External Catheters7</vt:lpstr>
      <vt:lpstr>Male External Urine Collection Devices: Advantages and Disadvantages6</vt:lpstr>
      <vt:lpstr>Female External Catheter6,8</vt:lpstr>
      <vt:lpstr>Urinary Retention9,10 Strategies and Alternatives To Overcome Barriers</vt:lpstr>
      <vt:lpstr>Straight Catheters: Indications11-13</vt:lpstr>
      <vt:lpstr>The Incontinent Patient14-16 </vt:lpstr>
      <vt:lpstr>Measuring Urine Output in Adults: Weighing Pads17</vt:lpstr>
      <vt:lpstr>Other Essentials</vt:lpstr>
      <vt:lpstr>Barriers to Alternatives</vt:lpstr>
      <vt:lpstr>Tips for Implementation</vt:lpstr>
      <vt:lpstr>Multidisciplinary Rounds</vt:lpstr>
      <vt:lpstr>Take-Home Points</vt:lpstr>
      <vt:lpstr>References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Venous Catheter Indications and Alternatives</dc:title>
  <dc:subject>Prevent CLABSI and CAUTI in the Intensive Care Unit Setting</dc:subject>
  <dc:creator>"Agency for Healthcare Research and Quality (AHRQ)"</dc:creator>
  <cp:keywords>CAUTI; CLABSI</cp:keywords>
  <cp:lastModifiedBy>Heidenrich, Christine (AHRQ/OC) (CTR)</cp:lastModifiedBy>
  <cp:revision>152</cp:revision>
  <dcterms:created xsi:type="dcterms:W3CDTF">2021-09-27T23:33:26Z</dcterms:created>
  <dcterms:modified xsi:type="dcterms:W3CDTF">2022-02-15T18:22:49Z</dcterms:modified>
  <cp:category>CAUTI; CLABSI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0x0101003491A8E2C15B644EB109C55159B022C3</vt:lpwstr>
  </property>
</Properties>
</file>