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6.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0.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handoutMasterIdLst>
    <p:handoutMasterId r:id="rId30"/>
  </p:handoutMasterIdLst>
  <p:sldIdLst>
    <p:sldId id="256" r:id="rId5"/>
    <p:sldId id="265" r:id="rId6"/>
    <p:sldId id="333" r:id="rId7"/>
    <p:sldId id="334" r:id="rId8"/>
    <p:sldId id="258" r:id="rId9"/>
    <p:sldId id="271" r:id="rId10"/>
    <p:sldId id="328" r:id="rId11"/>
    <p:sldId id="329" r:id="rId12"/>
    <p:sldId id="298" r:id="rId13"/>
    <p:sldId id="299" r:id="rId14"/>
    <p:sldId id="318" r:id="rId15"/>
    <p:sldId id="281" r:id="rId16"/>
    <p:sldId id="319" r:id="rId17"/>
    <p:sldId id="283" r:id="rId18"/>
    <p:sldId id="320" r:id="rId19"/>
    <p:sldId id="321" r:id="rId20"/>
    <p:sldId id="330" r:id="rId21"/>
    <p:sldId id="304" r:id="rId22"/>
    <p:sldId id="331" r:id="rId23"/>
    <p:sldId id="306" r:id="rId24"/>
    <p:sldId id="307" r:id="rId25"/>
    <p:sldId id="308" r:id="rId26"/>
    <p:sldId id="309" r:id="rId27"/>
    <p:sldId id="268"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kins, Amanda" initials="WA" lastIdx="27" clrIdx="0"/>
  <p:cmAuthor id="1" name="Karen Fowler" initials="KF" lastIdx="8" clrIdx="1"/>
  <p:cmAuthor id="2" name="Craig, Erin" initials="CE" lastIdx="2" clrIdx="2"/>
  <p:cmAuthor id="3" name="Kim, Julie" initials="KJ" lastIdx="11" clrIdx="3">
    <p:extLst>
      <p:ext uri="{19B8F6BF-5375-455C-9EA6-DF929625EA0E}">
        <p15:presenceInfo xmlns:p15="http://schemas.microsoft.com/office/powerpoint/2012/main" userId="S-1-5-21-921608389-1917390104-3615547825-17168" providerId="AD"/>
      </p:ext>
    </p:extLst>
  </p:cmAuthor>
  <p:cmAuthor id="4" name="Kathleen Vollman" initials="KV" lastIdx="22" clrIdx="4">
    <p:extLst>
      <p:ext uri="{19B8F6BF-5375-455C-9EA6-DF929625EA0E}">
        <p15:presenceInfo xmlns:p15="http://schemas.microsoft.com/office/powerpoint/2012/main" userId="156220626d3c7463" providerId="Windows Live"/>
      </p:ext>
    </p:extLst>
  </p:cmAuthor>
  <p:cmAuthor id="5" name="Henderson, Susan (AHRQ/CQuIPS)" initials="HS(" lastIdx="12" clrIdx="5">
    <p:extLst>
      <p:ext uri="{19B8F6BF-5375-455C-9EA6-DF929625EA0E}">
        <p15:presenceInfo xmlns:p15="http://schemas.microsoft.com/office/powerpoint/2012/main" userId="S::Susan.Henderson@ahrq.hhs.gov::be03e4c4-8aa6-4af0-941e-a67dd7c07131" providerId="AD"/>
      </p:ext>
    </p:extLst>
  </p:cmAuthor>
  <p:cmAuthor id="6" name="Heidenrich, Christine (AHRQ/OC) (CTR)" initials="HC((" lastIdx="8" clrIdx="6">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a:srgbClr val="FFFFCC"/>
    <a:srgbClr val="D2DEEF"/>
    <a:srgbClr val="8DB8F7"/>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98" autoAdjust="0"/>
    <p:restoredTop sz="86722" autoAdjust="0"/>
  </p:normalViewPr>
  <p:slideViewPr>
    <p:cSldViewPr snapToGrid="0">
      <p:cViewPr varScale="1">
        <p:scale>
          <a:sx n="58" d="100"/>
          <a:sy n="58" d="100"/>
        </p:scale>
        <p:origin x="616" y="40"/>
      </p:cViewPr>
      <p:guideLst>
        <p:guide orient="horz" pos="2160"/>
        <p:guide pos="2880"/>
      </p:guideLst>
    </p:cSldViewPr>
  </p:slideViewPr>
  <p:outlineViewPr>
    <p:cViewPr>
      <p:scale>
        <a:sx n="33" d="100"/>
        <a:sy n="33" d="100"/>
      </p:scale>
      <p:origin x="0" y="-28254"/>
    </p:cViewPr>
  </p:outlineViewPr>
  <p:notesTextViewPr>
    <p:cViewPr>
      <p:scale>
        <a:sx n="150" d="100"/>
        <a:sy n="150" d="100"/>
      </p:scale>
      <p:origin x="0" y="0"/>
    </p:cViewPr>
  </p:notesTextViewPr>
  <p:sorterViewPr>
    <p:cViewPr>
      <p:scale>
        <a:sx n="100" d="100"/>
        <a:sy n="100" d="100"/>
      </p:scale>
      <p:origin x="0" y="-1968"/>
    </p:cViewPr>
  </p:sorterViewPr>
  <p:notesViewPr>
    <p:cSldViewPr snapToGrid="0">
      <p:cViewPr varScale="1">
        <p:scale>
          <a:sx n="87" d="100"/>
          <a:sy n="87" d="100"/>
        </p:scale>
        <p:origin x="29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4305" cy="458788"/>
          </a:xfrm>
          <a:prstGeom prst="rect">
            <a:avLst/>
          </a:prstGeom>
        </p:spPr>
        <p:txBody>
          <a:bodyPr vert="horz" lIns="91440" tIns="45720" rIns="91440" bIns="45720" rtlCol="0"/>
          <a:lstStyle>
            <a:lvl1pPr algn="l">
              <a:defRPr sz="1200"/>
            </a:lvl1pPr>
          </a:lstStyle>
          <a:p>
            <a:r>
              <a:rPr lang="en-US" dirty="0"/>
              <a:t>AHRQ Safety Program for ICUs: CLABSI/CAUTI</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189AB-22D6-4979-B806-E44F1988E333}" type="datetimeFigureOut">
              <a:rPr lang="en-US" smtClean="0"/>
              <a:t>2/15/2022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C83D6-3A07-465A-9A3C-063E9AFE0659}" type="slidenum">
              <a:rPr lang="en-US" smtClean="0"/>
              <a:t>‹#›</a:t>
            </a:fld>
            <a:endParaRPr lang="en-US"/>
          </a:p>
        </p:txBody>
      </p:sp>
    </p:spTree>
    <p:extLst>
      <p:ext uri="{BB962C8B-B14F-4D97-AF65-F5344CB8AC3E}">
        <p14:creationId xmlns:p14="http://schemas.microsoft.com/office/powerpoint/2010/main" val="419178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D6EC4-9908-4C50-A74C-06F86320EAE8}" type="datetimeFigureOut">
              <a:rPr lang="en-US" smtClean="0"/>
              <a:t>2/15/2022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6FFA4-26A3-4FA2-BC83-06EB771EDB38}" type="slidenum">
              <a:rPr lang="en-US" smtClean="0"/>
              <a:t>‹#›</a:t>
            </a:fld>
            <a:endParaRPr lang="en-US"/>
          </a:p>
        </p:txBody>
      </p:sp>
    </p:spTree>
    <p:extLst>
      <p:ext uri="{BB962C8B-B14F-4D97-AF65-F5344CB8AC3E}">
        <p14:creationId xmlns:p14="http://schemas.microsoft.com/office/powerpoint/2010/main" val="370041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a:t>
            </a:fld>
            <a:endParaRPr lang="en-US"/>
          </a:p>
        </p:txBody>
      </p:sp>
    </p:spTree>
    <p:extLst>
      <p:ext uri="{BB962C8B-B14F-4D97-AF65-F5344CB8AC3E}">
        <p14:creationId xmlns:p14="http://schemas.microsoft.com/office/powerpoint/2010/main" val="307220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1096FFA4-26A3-4FA2-BC83-06EB771EDB38}" type="slidenum">
              <a:rPr lang="en-US" smtClean="0"/>
              <a:t>10</a:t>
            </a:fld>
            <a:endParaRPr lang="en-US"/>
          </a:p>
        </p:txBody>
      </p:sp>
    </p:spTree>
    <p:extLst>
      <p:ext uri="{BB962C8B-B14F-4D97-AF65-F5344CB8AC3E}">
        <p14:creationId xmlns:p14="http://schemas.microsoft.com/office/powerpoint/2010/main" val="255665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6835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b="0" dirty="0"/>
          </a:p>
        </p:txBody>
      </p:sp>
    </p:spTree>
    <p:extLst>
      <p:ext uri="{BB962C8B-B14F-4D97-AF65-F5344CB8AC3E}">
        <p14:creationId xmlns:p14="http://schemas.microsoft.com/office/powerpoint/2010/main" val="205493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64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5018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i="0" dirty="0"/>
          </a:p>
        </p:txBody>
      </p:sp>
    </p:spTree>
    <p:extLst>
      <p:ext uri="{BB962C8B-B14F-4D97-AF65-F5344CB8AC3E}">
        <p14:creationId xmlns:p14="http://schemas.microsoft.com/office/powerpoint/2010/main" val="2101878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i="0" dirty="0"/>
          </a:p>
        </p:txBody>
      </p:sp>
    </p:spTree>
    <p:extLst>
      <p:ext uri="{BB962C8B-B14F-4D97-AF65-F5344CB8AC3E}">
        <p14:creationId xmlns:p14="http://schemas.microsoft.com/office/powerpoint/2010/main" val="399232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Aft>
                <a:spcPts val="60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096FFA4-26A3-4FA2-BC83-06EB771EDB38}" type="slidenum">
              <a:rPr lang="en-US" smtClean="0"/>
              <a:t>17</a:t>
            </a:fld>
            <a:endParaRPr lang="en-US"/>
          </a:p>
        </p:txBody>
      </p:sp>
    </p:spTree>
    <p:extLst>
      <p:ext uri="{BB962C8B-B14F-4D97-AF65-F5344CB8AC3E}">
        <p14:creationId xmlns:p14="http://schemas.microsoft.com/office/powerpoint/2010/main" val="104309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18</a:t>
            </a:fld>
            <a:endParaRPr lang="en-US"/>
          </a:p>
        </p:txBody>
      </p:sp>
    </p:spTree>
    <p:extLst>
      <p:ext uri="{BB962C8B-B14F-4D97-AF65-F5344CB8AC3E}">
        <p14:creationId xmlns:p14="http://schemas.microsoft.com/office/powerpoint/2010/main" val="163267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19</a:t>
            </a:fld>
            <a:endParaRPr lang="en-US"/>
          </a:p>
        </p:txBody>
      </p:sp>
    </p:spTree>
    <p:extLst>
      <p:ext uri="{BB962C8B-B14F-4D97-AF65-F5344CB8AC3E}">
        <p14:creationId xmlns:p14="http://schemas.microsoft.com/office/powerpoint/2010/main" val="52952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0" marR="0" indent="0" algn="l" defTabSz="455414" rtl="0" eaLnBrk="1" fontAlgn="auto" latinLnBrk="0" hangingPunct="1">
              <a:lnSpc>
                <a:spcPct val="100000"/>
              </a:lnSpc>
              <a:spcBef>
                <a:spcPts val="0"/>
              </a:spcBef>
              <a:spcAft>
                <a:spcPts val="0"/>
              </a:spcAft>
              <a:buClrTx/>
              <a:buSzTx/>
              <a:buFontTx/>
              <a:buNone/>
              <a:tabLst/>
              <a:defRPr sz="1100">
                <a:latin typeface="Helvetica"/>
                <a:ea typeface="Helvetica"/>
                <a:cs typeface="Helvetica"/>
                <a:sym typeface="Helvetica"/>
              </a:defRPr>
            </a:pPr>
            <a:endParaRPr lang="en-US" dirty="0">
              <a:latin typeface="+mj-lt"/>
            </a:endParaRPr>
          </a:p>
        </p:txBody>
      </p:sp>
    </p:spTree>
    <p:extLst>
      <p:ext uri="{BB962C8B-B14F-4D97-AF65-F5344CB8AC3E}">
        <p14:creationId xmlns:p14="http://schemas.microsoft.com/office/powerpoint/2010/main" val="125205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20</a:t>
            </a:fld>
            <a:endParaRPr lang="en-US"/>
          </a:p>
        </p:txBody>
      </p:sp>
    </p:spTree>
    <p:extLst>
      <p:ext uri="{BB962C8B-B14F-4D97-AF65-F5344CB8AC3E}">
        <p14:creationId xmlns:p14="http://schemas.microsoft.com/office/powerpoint/2010/main" val="163267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21</a:t>
            </a:fld>
            <a:endParaRPr lang="en-US"/>
          </a:p>
        </p:txBody>
      </p:sp>
    </p:spTree>
    <p:extLst>
      <p:ext uri="{BB962C8B-B14F-4D97-AF65-F5344CB8AC3E}">
        <p14:creationId xmlns:p14="http://schemas.microsoft.com/office/powerpoint/2010/main" val="1632675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22</a:t>
            </a:fld>
            <a:endParaRPr lang="en-US"/>
          </a:p>
        </p:txBody>
      </p:sp>
    </p:spTree>
    <p:extLst>
      <p:ext uri="{BB962C8B-B14F-4D97-AF65-F5344CB8AC3E}">
        <p14:creationId xmlns:p14="http://schemas.microsoft.com/office/powerpoint/2010/main" val="1632675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p>
        </p:txBody>
      </p:sp>
      <p:sp>
        <p:nvSpPr>
          <p:cNvPr id="4" name="Slide Number Placeholder 3"/>
          <p:cNvSpPr>
            <a:spLocks noGrp="1"/>
          </p:cNvSpPr>
          <p:nvPr>
            <p:ph type="sldNum" sz="quarter" idx="10"/>
          </p:nvPr>
        </p:nvSpPr>
        <p:spPr/>
        <p:txBody>
          <a:bodyPr/>
          <a:lstStyle/>
          <a:p>
            <a:fld id="{1096FFA4-26A3-4FA2-BC83-06EB771EDB38}" type="slidenum">
              <a:rPr lang="en-US" smtClean="0"/>
              <a:t>23</a:t>
            </a:fld>
            <a:endParaRPr lang="en-US"/>
          </a:p>
        </p:txBody>
      </p:sp>
    </p:spTree>
    <p:extLst>
      <p:ext uri="{BB962C8B-B14F-4D97-AF65-F5344CB8AC3E}">
        <p14:creationId xmlns:p14="http://schemas.microsoft.com/office/powerpoint/2010/main" val="117435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24</a:t>
            </a:fld>
            <a:endParaRPr lang="en-US"/>
          </a:p>
        </p:txBody>
      </p:sp>
    </p:spTree>
    <p:extLst>
      <p:ext uri="{BB962C8B-B14F-4D97-AF65-F5344CB8AC3E}">
        <p14:creationId xmlns:p14="http://schemas.microsoft.com/office/powerpoint/2010/main" val="238692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defTabSz="455414">
              <a:defRPr sz="1100">
                <a:latin typeface="Helvetica"/>
                <a:ea typeface="Helvetica"/>
                <a:cs typeface="Helvetica"/>
                <a:sym typeface="Helvetica"/>
              </a:defRPr>
            </a:pPr>
            <a:endParaRPr lang="en-US" dirty="0">
              <a:latin typeface="+mj-lt"/>
            </a:endParaRPr>
          </a:p>
        </p:txBody>
      </p:sp>
    </p:spTree>
    <p:extLst>
      <p:ext uri="{BB962C8B-B14F-4D97-AF65-F5344CB8AC3E}">
        <p14:creationId xmlns:p14="http://schemas.microsoft.com/office/powerpoint/2010/main" val="230277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0" marR="0" indent="0" algn="l" defTabSz="455414" rtl="0" eaLnBrk="1" fontAlgn="auto" latinLnBrk="0" hangingPunct="1">
              <a:buClrTx/>
              <a:buSzTx/>
              <a:buFontTx/>
              <a:buNone/>
              <a:tabLst/>
              <a:defRPr sz="1100">
                <a:latin typeface="Helvetica"/>
                <a:ea typeface="Helvetica"/>
                <a:cs typeface="Helvetica"/>
                <a:sym typeface="Helvetica"/>
              </a:defRPr>
            </a:pPr>
            <a:endParaRPr lang="en-US" sz="1050" i="1" baseline="0" dirty="0"/>
          </a:p>
        </p:txBody>
      </p:sp>
    </p:spTree>
    <p:extLst>
      <p:ext uri="{BB962C8B-B14F-4D97-AF65-F5344CB8AC3E}">
        <p14:creationId xmlns:p14="http://schemas.microsoft.com/office/powerpoint/2010/main" val="33228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5</a:t>
            </a:fld>
            <a:endParaRPr lang="en-US"/>
          </a:p>
        </p:txBody>
      </p:sp>
    </p:spTree>
    <p:extLst>
      <p:ext uri="{BB962C8B-B14F-4D97-AF65-F5344CB8AC3E}">
        <p14:creationId xmlns:p14="http://schemas.microsoft.com/office/powerpoint/2010/main" val="233074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30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6</a:t>
            </a:fld>
            <a:endParaRPr lang="en-US"/>
          </a:p>
        </p:txBody>
      </p:sp>
    </p:spTree>
    <p:extLst>
      <p:ext uri="{BB962C8B-B14F-4D97-AF65-F5344CB8AC3E}">
        <p14:creationId xmlns:p14="http://schemas.microsoft.com/office/powerpoint/2010/main" val="353386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7</a:t>
            </a:fld>
            <a:endParaRPr lang="en-US"/>
          </a:p>
        </p:txBody>
      </p:sp>
    </p:spTree>
    <p:extLst>
      <p:ext uri="{BB962C8B-B14F-4D97-AF65-F5344CB8AC3E}">
        <p14:creationId xmlns:p14="http://schemas.microsoft.com/office/powerpoint/2010/main" val="346799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8</a:t>
            </a:fld>
            <a:endParaRPr lang="en-US"/>
          </a:p>
        </p:txBody>
      </p:sp>
    </p:spTree>
    <p:extLst>
      <p:ext uri="{BB962C8B-B14F-4D97-AF65-F5344CB8AC3E}">
        <p14:creationId xmlns:p14="http://schemas.microsoft.com/office/powerpoint/2010/main" val="90143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6FFA4-26A3-4FA2-BC83-06EB771EDB38}" type="slidenum">
              <a:rPr lang="en-US" smtClean="0"/>
              <a:t>9</a:t>
            </a:fld>
            <a:endParaRPr lang="en-US"/>
          </a:p>
        </p:txBody>
      </p:sp>
    </p:spTree>
    <p:extLst>
      <p:ext uri="{BB962C8B-B14F-4D97-AF65-F5344CB8AC3E}">
        <p14:creationId xmlns:p14="http://schemas.microsoft.com/office/powerpoint/2010/main" val="1632675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
        <p:nvSpPr>
          <p:cNvPr id="2" name="Title 1"/>
          <p:cNvSpPr>
            <a:spLocks noGrp="1"/>
          </p:cNvSpPr>
          <p:nvPr>
            <p:ph type="ctrTitle"/>
            <p:custDataLst>
              <p:tags r:id="rId1"/>
            </p:custDataLst>
          </p:nvPr>
        </p:nvSpPr>
        <p:spPr>
          <a:xfrm>
            <a:off x="685800" y="2176271"/>
            <a:ext cx="7772400" cy="2165685"/>
          </a:xfrm>
        </p:spPr>
        <p:txBody>
          <a:bodyPr anchor="ctr">
            <a:normAutofit/>
          </a:bodyPr>
          <a:lstStyle>
            <a:lvl1pPr algn="ctr">
              <a:lnSpc>
                <a:spcPct val="105000"/>
              </a:lnSpc>
              <a:defRPr sz="48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143000" y="4534726"/>
            <a:ext cx="6858000" cy="150209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custDataLst>
              <p:tags r:id="rId3"/>
            </p:custDataLst>
          </p:nvPr>
        </p:nvSpPr>
        <p:spPr>
          <a:xfrm>
            <a:off x="6995160" y="6475857"/>
            <a:ext cx="2057400" cy="365125"/>
          </a:xfrm>
          <a:prstGeom prst="rect">
            <a:avLst/>
          </a:prstGeom>
        </p:spPr>
        <p:txBody>
          <a:bodyPr/>
          <a:lstStyle>
            <a:lvl1pPr algn="r">
              <a:defRPr sz="1200">
                <a:solidFill>
                  <a:schemeClr val="tx1"/>
                </a:solidFill>
              </a:defRPr>
            </a:lvl1pPr>
          </a:lstStyle>
          <a:p>
            <a:endParaRPr lang="en-US" dirty="0"/>
          </a:p>
        </p:txBody>
      </p:sp>
      <p:sp>
        <p:nvSpPr>
          <p:cNvPr id="8" name="TextBox 7"/>
          <p:cNvSpPr txBox="1"/>
          <p:nvPr>
            <p:custDataLst>
              <p:tags r:id="rId4"/>
            </p:custDataLst>
          </p:nvPr>
        </p:nvSpPr>
        <p:spPr>
          <a:xfrm>
            <a:off x="555172" y="161879"/>
            <a:ext cx="8869680" cy="1355499"/>
          </a:xfrm>
          <a:prstGeom prst="rect">
            <a:avLst/>
          </a:prstGeom>
          <a:noFill/>
        </p:spPr>
        <p:txBody>
          <a:bodyPr wrap="square" rtlCol="0">
            <a:spAutoFit/>
          </a:bodyPr>
          <a:lstStyle/>
          <a:p>
            <a:pPr algn="ctr">
              <a:lnSpc>
                <a:spcPct val="114000"/>
              </a:lnSpc>
            </a:pPr>
            <a:r>
              <a:rPr lang="en-US" sz="3600" b="1" dirty="0">
                <a:solidFill>
                  <a:schemeClr val="tx1"/>
                </a:solidFill>
                <a:latin typeface="+mj-lt"/>
              </a:rPr>
              <a:t>AHRQ Safety Program for Intensive</a:t>
            </a:r>
            <a:r>
              <a:rPr lang="en-US" sz="3600" b="1" baseline="0" dirty="0">
                <a:solidFill>
                  <a:schemeClr val="tx1"/>
                </a:solidFill>
                <a:latin typeface="+mj-lt"/>
              </a:rPr>
              <a:t> Care Units: Preventing CLABSI and CAUTI</a:t>
            </a:r>
            <a:endParaRPr lang="en-US" sz="3600" b="1" dirty="0">
              <a:solidFill>
                <a:schemeClr val="tx1"/>
              </a:solidFill>
              <a:latin typeface="+mj-lt"/>
            </a:endParaRPr>
          </a:p>
        </p:txBody>
      </p:sp>
      <p:pic>
        <p:nvPicPr>
          <p:cNvPr id="5" name="Picture 4" descr="Prevent HAIs Healthcare-Associated Infections&#10;USA Department of Health &amp; Human Services, AHRQ: Agency for Healthcare Research and Quality, CUSP"/>
          <p:cNvPicPr>
            <a:picLocks noChangeAspect="1"/>
          </p:cNvPicPr>
          <p:nvPr userDrawn="1"/>
        </p:nvPicPr>
        <p:blipFill>
          <a:blip r:embed="rId7"/>
          <a:stretch>
            <a:fillRect/>
          </a:stretch>
        </p:blipFill>
        <p:spPr>
          <a:xfrm>
            <a:off x="0" y="-13226"/>
            <a:ext cx="9144000" cy="6867870"/>
          </a:xfrm>
          <a:prstGeom prst="rect">
            <a:avLst/>
          </a:prstGeom>
        </p:spPr>
      </p:pic>
    </p:spTree>
    <p:extLst>
      <p:ext uri="{BB962C8B-B14F-4D97-AF65-F5344CB8AC3E}">
        <p14:creationId xmlns:p14="http://schemas.microsoft.com/office/powerpoint/2010/main" val="10174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48427"/>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83441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24711"/>
            <a:ext cx="1971675" cy="5052252"/>
          </a:xfrm>
        </p:spPr>
        <p:txBody>
          <a:bodyPr vert="eaVert"/>
          <a:lstStyle>
            <a:lvl1pPr algn="ct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24711"/>
            <a:ext cx="5800725" cy="5052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475222"/>
            <a:ext cx="3086100" cy="365125"/>
          </a:xfrm>
        </p:spPr>
        <p:txBody>
          <a:bodyPr/>
          <a:lstStyle/>
          <a:p>
            <a:r>
              <a:rPr lang="en-US"/>
              <a:t>AHRQ Safety Program for ICUs: CLABSI/CAUTI</a:t>
            </a:r>
          </a:p>
        </p:txBody>
      </p:sp>
      <p:sp>
        <p:nvSpPr>
          <p:cNvPr id="6" name="Slide Number Placeholder 5"/>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56623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AHRQ Safety Program for ICUs: CLABSI/CAUTI</a:t>
            </a:r>
            <a:endParaRPr lang="en-US" dirty="0"/>
          </a:p>
        </p:txBody>
      </p:sp>
      <p:sp>
        <p:nvSpPr>
          <p:cNvPr id="5" name="Slide Number Placeholder 4"/>
          <p:cNvSpPr>
            <a:spLocks noGrp="1"/>
          </p:cNvSpPr>
          <p:nvPr>
            <p:ph type="sldNum" sz="quarter" idx="11"/>
          </p:nvPr>
        </p:nvSpPr>
        <p:spPr/>
        <p:txBody>
          <a:body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57151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custDataLst>
              <p:tags r:id="rId3"/>
            </p:custDataLst>
          </p:nvPr>
        </p:nvSpPr>
        <p:spPr>
          <a:xfrm>
            <a:off x="0" y="6475222"/>
            <a:ext cx="3988526" cy="365125"/>
          </a:xfrm>
        </p:spPr>
        <p:txBody>
          <a:bodyPr/>
          <a:lstStyle>
            <a:lvl1pPr>
              <a:defRPr>
                <a:solidFill>
                  <a:schemeClr val="bg2">
                    <a:lumMod val="50000"/>
                  </a:schemeClr>
                </a:solidFill>
              </a:defRPr>
            </a:lvl1pPr>
          </a:lstStyle>
          <a:p>
            <a:r>
              <a:rPr lang="en-US" dirty="0"/>
              <a:t>AHRQ Safety Program for ICUs: Preventing CLABSI and CAUTI</a:t>
            </a:r>
          </a:p>
        </p:txBody>
      </p:sp>
      <p:sp>
        <p:nvSpPr>
          <p:cNvPr id="6" name="Slide Number Placeholder 5"/>
          <p:cNvSpPr>
            <a:spLocks noGrp="1"/>
          </p:cNvSpPr>
          <p:nvPr>
            <p:ph type="sldNum" sz="quarter" idx="12"/>
            <p:custDataLst>
              <p:tags r:id="rId4"/>
            </p:custDataLst>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173770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39"/>
            <a:ext cx="7886700" cy="2852737"/>
          </a:xfrm>
        </p:spPr>
        <p:txBody>
          <a:bodyPr anchor="b">
            <a:normAutofit/>
          </a:bodyPr>
          <a:lstStyle>
            <a:lvl1pPr algn="l">
              <a:defRPr sz="4400">
                <a:solidFill>
                  <a:schemeClr val="tx1"/>
                </a:solidFill>
              </a:defRPr>
            </a:lvl1pPr>
          </a:lstStyle>
          <a:p>
            <a:r>
              <a:rPr lang="en-US"/>
              <a:t>Click to edit Master title style</a:t>
            </a:r>
            <a:endParaRPr lang="en-US" dirty="0"/>
          </a:p>
        </p:txBody>
      </p:sp>
      <p:sp>
        <p:nvSpPr>
          <p:cNvPr id="3" name="Text Placeholder 2"/>
          <p:cNvSpPr>
            <a:spLocks noGrp="1"/>
          </p:cNvSpPr>
          <p:nvPr>
            <p:ph type="body" idx="1"/>
            <p:custDataLst>
              <p:tags r:id="rId2"/>
            </p:custDataLst>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custDataLst>
              <p:tags r:id="rId3"/>
            </p:custDataLst>
          </p:nvPr>
        </p:nvSpPr>
        <p:spPr/>
        <p:txBody>
          <a:bodyPr/>
          <a:lstStyle/>
          <a:p>
            <a:fld id="{4F3BB057-33F2-45A1-BDD7-110EC8CCC5EB}" type="slidenum">
              <a:rPr lang="en-US" smtClean="0"/>
              <a:t>‹#›</a:t>
            </a:fld>
            <a:endParaRPr lang="en-US"/>
          </a:p>
        </p:txBody>
      </p:sp>
      <p:sp>
        <p:nvSpPr>
          <p:cNvPr id="7" name="Footer Placeholder 4"/>
          <p:cNvSpPr>
            <a:spLocks noGrp="1"/>
          </p:cNvSpPr>
          <p:nvPr>
            <p:ph type="ftr" sz="quarter" idx="11"/>
            <p:custDataLst>
              <p:tags r:id="rId4"/>
            </p:custDataLst>
          </p:nvPr>
        </p:nvSpPr>
        <p:spPr>
          <a:xfrm>
            <a:off x="0" y="6475222"/>
            <a:ext cx="3988526" cy="365125"/>
          </a:xfrm>
        </p:spPr>
        <p:txBody>
          <a:bodyPr/>
          <a:lstStyle>
            <a:lvl1pPr>
              <a:defRPr>
                <a:solidFill>
                  <a:schemeClr val="bg2">
                    <a:lumMod val="50000"/>
                  </a:schemeClr>
                </a:solidFill>
              </a:defRPr>
            </a:lvl1pPr>
          </a:lstStyle>
          <a:p>
            <a:r>
              <a:rPr lang="en-US" dirty="0"/>
              <a:t>AHRQ Safety Program for ICUs: Preventing CLABSI and CAUTI</a:t>
            </a:r>
          </a:p>
        </p:txBody>
      </p:sp>
    </p:spTree>
    <p:extLst>
      <p:ext uri="{BB962C8B-B14F-4D97-AF65-F5344CB8AC3E}">
        <p14:creationId xmlns:p14="http://schemas.microsoft.com/office/powerpoint/2010/main" val="51391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6286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custDataLst>
              <p:tags r:id="rId3"/>
            </p:custDataLst>
          </p:nvPr>
        </p:nvSpPr>
        <p:spPr>
          <a:xfrm>
            <a:off x="4629150" y="1371600"/>
            <a:ext cx="3886200" cy="4805363"/>
          </a:xfrm>
        </p:spPr>
        <p:txBody>
          <a:bodyPr/>
          <a:lstStyle>
            <a:lvl1pPr>
              <a:lnSpc>
                <a:spcPct val="105000"/>
              </a:lnSpc>
              <a:defRPr/>
            </a:lvl1pPr>
            <a:lvl2pPr>
              <a:lnSpc>
                <a:spcPct val="105000"/>
              </a:lnSpc>
              <a:defRPr/>
            </a:lvl2pPr>
            <a:lvl3pPr>
              <a:lnSpc>
                <a:spcPct val="105000"/>
              </a:lnSpc>
              <a:defRPr/>
            </a:lvl3pPr>
            <a:lvl4pPr>
              <a:lnSpc>
                <a:spcPct val="105000"/>
              </a:lnSpc>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custDataLst>
              <p:tags r:id="rId4"/>
            </p:custDataLst>
          </p:nvPr>
        </p:nvSpPr>
        <p:spPr/>
        <p:txBody>
          <a:bodyPr/>
          <a:lstStyle/>
          <a:p>
            <a:fld id="{4F3BB057-33F2-45A1-BDD7-110EC8CCC5EB}" type="slidenum">
              <a:rPr lang="en-US" smtClean="0"/>
              <a:t>‹#›</a:t>
            </a:fld>
            <a:endParaRPr lang="en-US"/>
          </a:p>
        </p:txBody>
      </p:sp>
      <p:sp>
        <p:nvSpPr>
          <p:cNvPr id="8" name="Footer Placeholder 4"/>
          <p:cNvSpPr>
            <a:spLocks noGrp="1"/>
          </p:cNvSpPr>
          <p:nvPr>
            <p:ph type="ftr" sz="quarter" idx="11"/>
            <p:custDataLst>
              <p:tags r:id="rId5"/>
            </p:custDataLst>
          </p:nvPr>
        </p:nvSpPr>
        <p:spPr>
          <a:xfrm>
            <a:off x="0" y="6475222"/>
            <a:ext cx="3988526" cy="365125"/>
          </a:xfrm>
        </p:spPr>
        <p:txBody>
          <a:bodyPr/>
          <a:lstStyle>
            <a:lvl1pPr>
              <a:defRPr>
                <a:solidFill>
                  <a:schemeClr val="bg2">
                    <a:lumMod val="50000"/>
                  </a:schemeClr>
                </a:solidFill>
              </a:defRPr>
            </a:lvl1pPr>
          </a:lstStyle>
          <a:p>
            <a:r>
              <a:rPr lang="en-US" dirty="0"/>
              <a:t>AHRQ Safety Program for ICUs: Preventing CLABSI and CAUTI</a:t>
            </a:r>
          </a:p>
        </p:txBody>
      </p:sp>
    </p:spTree>
    <p:extLst>
      <p:ext uri="{BB962C8B-B14F-4D97-AF65-F5344CB8AC3E}">
        <p14:creationId xmlns:p14="http://schemas.microsoft.com/office/powerpoint/2010/main" val="17818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1"/>
            <a:ext cx="7886700" cy="83210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51395"/>
            <a:ext cx="3868340"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30170"/>
            <a:ext cx="3868340"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0" y="1251395"/>
            <a:ext cx="3887391" cy="823912"/>
          </a:xfrm>
        </p:spPr>
        <p:txBody>
          <a:bodyPr anchor="b">
            <a:noAutofit/>
          </a:bodyPr>
          <a:lstStyle>
            <a:lvl1pPr marL="0" indent="0">
              <a:lnSpc>
                <a:spcPct val="105000"/>
              </a:lnSpc>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30170"/>
            <a:ext cx="3887391" cy="3968877"/>
          </a:xfrm>
        </p:spPr>
        <p:txBody>
          <a:bodyPr>
            <a:normAutofit/>
          </a:bodyPr>
          <a:lstStyle>
            <a:lvl1pPr>
              <a:lnSpc>
                <a:spcPct val="105000"/>
              </a:lnSpc>
              <a:defRPr sz="2400"/>
            </a:lvl1pPr>
            <a:lvl2pPr>
              <a:lnSpc>
                <a:spcPct val="105000"/>
              </a:lnSpc>
              <a:defRPr sz="2000"/>
            </a:lvl2pPr>
            <a:lvl3pPr>
              <a:lnSpc>
                <a:spcPct val="105000"/>
              </a:lnSpc>
              <a:defRPr sz="1800"/>
            </a:lvl3pPr>
            <a:lvl4pPr>
              <a:defRPr sz="1600"/>
            </a:lvl4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F3BB057-33F2-45A1-BDD7-110EC8CCC5EB}" type="slidenum">
              <a:rPr lang="en-US" smtClean="0"/>
              <a:t>‹#›</a:t>
            </a:fld>
            <a:endParaRPr lang="en-US"/>
          </a:p>
        </p:txBody>
      </p:sp>
      <p:sp>
        <p:nvSpPr>
          <p:cNvPr id="10" name="Footer Placeholder 4"/>
          <p:cNvSpPr>
            <a:spLocks noGrp="1"/>
          </p:cNvSpPr>
          <p:nvPr>
            <p:ph type="ftr" sz="quarter" idx="11"/>
            <p:custDataLst>
              <p:tags r:id="rId1"/>
            </p:custDataLst>
          </p:nvPr>
        </p:nvSpPr>
        <p:spPr>
          <a:xfrm>
            <a:off x="0" y="6475222"/>
            <a:ext cx="3988526" cy="365125"/>
          </a:xfrm>
        </p:spPr>
        <p:txBody>
          <a:bodyPr/>
          <a:lstStyle>
            <a:lvl1pPr>
              <a:defRPr>
                <a:solidFill>
                  <a:schemeClr val="bg2">
                    <a:lumMod val="50000"/>
                  </a:schemeClr>
                </a:solidFill>
              </a:defRPr>
            </a:lvl1pPr>
          </a:lstStyle>
          <a:p>
            <a:r>
              <a:rPr lang="en-US" dirty="0"/>
              <a:t>AHRQ Safety Program for ICUs: Preventing CLABSI and CAUTI</a:t>
            </a:r>
          </a:p>
        </p:txBody>
      </p:sp>
    </p:spTree>
    <p:extLst>
      <p:ext uri="{BB962C8B-B14F-4D97-AF65-F5344CB8AC3E}">
        <p14:creationId xmlns:p14="http://schemas.microsoft.com/office/powerpoint/2010/main" val="12149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3BB057-33F2-45A1-BDD7-110EC8CCC5EB}" type="slidenum">
              <a:rPr lang="en-US" smtClean="0"/>
              <a:t>‹#›</a:t>
            </a:fld>
            <a:endParaRPr lang="en-US"/>
          </a:p>
        </p:txBody>
      </p:sp>
      <p:sp>
        <p:nvSpPr>
          <p:cNvPr id="6" name="Footer Placeholder 4"/>
          <p:cNvSpPr>
            <a:spLocks noGrp="1"/>
          </p:cNvSpPr>
          <p:nvPr>
            <p:ph type="ftr" sz="quarter" idx="11"/>
            <p:custDataLst>
              <p:tags r:id="rId1"/>
            </p:custDataLst>
          </p:nvPr>
        </p:nvSpPr>
        <p:spPr>
          <a:xfrm>
            <a:off x="0" y="6475222"/>
            <a:ext cx="3988526" cy="365125"/>
          </a:xfrm>
        </p:spPr>
        <p:txBody>
          <a:bodyPr/>
          <a:lstStyle>
            <a:lvl1pPr>
              <a:defRPr>
                <a:solidFill>
                  <a:schemeClr val="bg2">
                    <a:lumMod val="50000"/>
                  </a:schemeClr>
                </a:solidFill>
              </a:defRPr>
            </a:lvl1pPr>
          </a:lstStyle>
          <a:p>
            <a:r>
              <a:rPr lang="en-US" dirty="0"/>
              <a:t>AHRQ Safety Program for ICUs: Preventing CLABSI and CAUTI</a:t>
            </a:r>
          </a:p>
        </p:txBody>
      </p:sp>
    </p:spTree>
    <p:extLst>
      <p:ext uri="{BB962C8B-B14F-4D97-AF65-F5344CB8AC3E}">
        <p14:creationId xmlns:p14="http://schemas.microsoft.com/office/powerpoint/2010/main" val="51267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3BB057-33F2-45A1-BDD7-110EC8CCC5EB}" type="slidenum">
              <a:rPr lang="en-US" smtClean="0"/>
              <a:t>‹#›</a:t>
            </a:fld>
            <a:endParaRPr lang="en-US"/>
          </a:p>
        </p:txBody>
      </p:sp>
      <p:sp>
        <p:nvSpPr>
          <p:cNvPr id="5" name="Footer Placeholder 4"/>
          <p:cNvSpPr>
            <a:spLocks noGrp="1"/>
          </p:cNvSpPr>
          <p:nvPr>
            <p:ph type="ftr" sz="quarter" idx="11"/>
            <p:custDataLst>
              <p:tags r:id="rId1"/>
            </p:custDataLst>
          </p:nvPr>
        </p:nvSpPr>
        <p:spPr>
          <a:xfrm>
            <a:off x="0" y="6475222"/>
            <a:ext cx="3988526" cy="365125"/>
          </a:xfrm>
        </p:spPr>
        <p:txBody>
          <a:bodyPr/>
          <a:lstStyle>
            <a:lvl1pPr>
              <a:defRPr>
                <a:solidFill>
                  <a:schemeClr val="bg2">
                    <a:lumMod val="50000"/>
                  </a:schemeClr>
                </a:solidFill>
              </a:defRPr>
            </a:lvl1pPr>
          </a:lstStyle>
          <a:p>
            <a:r>
              <a:rPr lang="en-US" dirty="0"/>
              <a:t>AHRQ Safety Program for ICUs: Preventing CLABSI and CAUTI</a:t>
            </a:r>
          </a:p>
        </p:txBody>
      </p:sp>
    </p:spTree>
    <p:extLst>
      <p:ext uri="{BB962C8B-B14F-4D97-AF65-F5344CB8AC3E}">
        <p14:creationId xmlns:p14="http://schemas.microsoft.com/office/powerpoint/2010/main" val="226816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33203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lgn="l">
              <a:defRPr sz="320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0" y="6475223"/>
            <a:ext cx="3086100" cy="365125"/>
          </a:xfrm>
        </p:spPr>
        <p:txBody>
          <a:bodyPr/>
          <a:lstStyle/>
          <a:p>
            <a:r>
              <a:rPr lang="en-US"/>
              <a:t>AHRQ Safety Program for ICUs: CLABSI/CAUTI</a:t>
            </a:r>
          </a:p>
        </p:txBody>
      </p:sp>
      <p:sp>
        <p:nvSpPr>
          <p:cNvPr id="7" name="Slide Number Placeholder 6"/>
          <p:cNvSpPr>
            <a:spLocks noGrp="1"/>
          </p:cNvSpPr>
          <p:nvPr>
            <p:ph type="sldNum" sz="quarter" idx="12"/>
          </p:nvPr>
        </p:nvSpPr>
        <p:spPr/>
        <p:txBody>
          <a:bodyPr/>
          <a:lstStyle/>
          <a:p>
            <a:fld id="{4F3BB057-33F2-45A1-BDD7-110EC8CCC5EB}" type="slidenum">
              <a:rPr lang="en-US" smtClean="0"/>
              <a:t>‹#›</a:t>
            </a:fld>
            <a:endParaRPr lang="en-US"/>
          </a:p>
        </p:txBody>
      </p:sp>
    </p:spTree>
    <p:extLst>
      <p:ext uri="{BB962C8B-B14F-4D97-AF65-F5344CB8AC3E}">
        <p14:creationId xmlns:p14="http://schemas.microsoft.com/office/powerpoint/2010/main" val="28780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8" name="Picture 7"/>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101000"/>
                    </a14:imgEffect>
                  </a14:imgLayer>
                </a14:imgProps>
              </a:ex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custDataLst>
              <p:tags r:id="rId14"/>
            </p:custDataLst>
          </p:nvPr>
        </p:nvSpPr>
        <p:spPr>
          <a:xfrm>
            <a:off x="628650" y="9145"/>
            <a:ext cx="7886700" cy="8138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628650" y="1124712"/>
            <a:ext cx="7886700" cy="5052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custDataLst>
              <p:tags r:id="rId16"/>
            </p:custDataLst>
          </p:nvPr>
        </p:nvSpPr>
        <p:spPr>
          <a:xfrm>
            <a:off x="2581275" y="6356350"/>
            <a:ext cx="398145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AHRQ Safety Program for ICUs: Preventing CLABSI and CAUTI</a:t>
            </a:r>
          </a:p>
        </p:txBody>
      </p:sp>
      <p:sp>
        <p:nvSpPr>
          <p:cNvPr id="6" name="Slide Number Placeholder 5"/>
          <p:cNvSpPr>
            <a:spLocks noGrp="1"/>
          </p:cNvSpPr>
          <p:nvPr>
            <p:ph type="sldNum" sz="quarter" idx="4"/>
            <p:custDataLst>
              <p:tags r:id="rId17"/>
            </p:custDataLst>
          </p:nvPr>
        </p:nvSpPr>
        <p:spPr>
          <a:xfrm>
            <a:off x="6896862" y="6475223"/>
            <a:ext cx="2057400" cy="365125"/>
          </a:xfrm>
          <a:prstGeom prst="rect">
            <a:avLst/>
          </a:prstGeom>
        </p:spPr>
        <p:txBody>
          <a:bodyPr vert="horz" lIns="91440" tIns="45720" rIns="91440" bIns="45720" rtlCol="0" anchor="ctr"/>
          <a:lstStyle>
            <a:lvl1pPr algn="r">
              <a:defRPr sz="1200">
                <a:solidFill>
                  <a:schemeClr val="tx1"/>
                </a:solidFill>
              </a:defRPr>
            </a:lvl1pPr>
          </a:lstStyle>
          <a:p>
            <a:fld id="{4F3BB057-33F2-45A1-BDD7-110EC8CCC5EB}" type="slidenum">
              <a:rPr lang="en-US" smtClean="0"/>
              <a:pPr/>
              <a:t>‹#›</a:t>
            </a:fld>
            <a:endParaRPr lang="en-US" dirty="0"/>
          </a:p>
        </p:txBody>
      </p:sp>
    </p:spTree>
    <p:extLst>
      <p:ext uri="{BB962C8B-B14F-4D97-AF65-F5344CB8AC3E}">
        <p14:creationId xmlns:p14="http://schemas.microsoft.com/office/powerpoint/2010/main" val="212129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lnSpc>
          <a:spcPct val="105000"/>
        </a:lnSpc>
        <a:spcBef>
          <a:spcPct val="0"/>
        </a:spcBef>
        <a:buNone/>
        <a:defRPr sz="4000" b="1" i="0" u="none"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10.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11.xml.rels><?xml version="1.0" encoding="UTF-8" standalone="yes"?>
<Relationships xmlns="http://schemas.openxmlformats.org/package/2006/relationships"><Relationship Id="rId8" Type="http://schemas.openxmlformats.org/officeDocument/2006/relationships/hyperlink" Target="http://unmhospitalist.pbworks.com/w/file/fetch/96118820/0000605-201505051-00001.pdf" TargetMode="External"/><Relationship Id="rId3" Type="http://schemas.openxmlformats.org/officeDocument/2006/relationships/tags" Target="../tags/tag130.xml"/><Relationship Id="rId7" Type="http://schemas.openxmlformats.org/officeDocument/2006/relationships/notesSlide" Target="../notesSlides/notesSlide11.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12.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1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13.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1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45.xml"/><Relationship Id="rId7"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s>
</file>

<file path=ppt/slides/_rels/slide15.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notesSlide" Target="../notesSlides/notesSlide1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2.xml"/><Relationship Id="rId5" Type="http://schemas.openxmlformats.org/officeDocument/2006/relationships/tags" Target="../tags/tag153.xml"/><Relationship Id="rId4" Type="http://schemas.openxmlformats.org/officeDocument/2006/relationships/tags" Target="../tags/tag152.xml"/></Relationships>
</file>

<file path=ppt/slides/_rels/slide16.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notesSlide" Target="../notesSlides/notesSlide1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61.xml"/><Relationship Id="rId7"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s>
</file>

<file path=ppt/slides/_rels/slide18.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notesSlide" Target="../notesSlides/notesSlide18.xml"/><Relationship Id="rId4" Type="http://schemas.openxmlformats.org/officeDocument/2006/relationships/tags" Target="../tags/tag168.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75.xml"/><Relationship Id="rId7"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s>
</file>

<file path=ppt/slides/_rels/slide2.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notesSlide" Target="../notesSlides/notesSlide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slideLayout" Target="../slideLayouts/slideLayout2.xml"/><Relationship Id="rId2" Type="http://schemas.openxmlformats.org/officeDocument/2006/relationships/tags" Target="../tags/tag31.xml"/><Relationship Id="rId16" Type="http://schemas.openxmlformats.org/officeDocument/2006/relationships/tags" Target="../tags/tag45.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image" Target="../media/image4.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1.xml"/><Relationship Id="rId7" Type="http://schemas.openxmlformats.org/officeDocument/2006/relationships/tags" Target="../tags/tag185.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88.xml"/><Relationship Id="rId7"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notesSlide" Target="../notesSlides/notesSlide23.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2.xml"/><Relationship Id="rId5" Type="http://schemas.openxmlformats.org/officeDocument/2006/relationships/tags" Target="../tags/tag203.xml"/><Relationship Id="rId4" Type="http://schemas.openxmlformats.org/officeDocument/2006/relationships/tags" Target="../tags/tag202.xml"/></Relationships>
</file>

<file path=ppt/slides/_rels/slide24.xml.rels><?xml version="1.0" encoding="UTF-8" standalone="yes"?>
<Relationships xmlns="http://schemas.openxmlformats.org/package/2006/relationships"><Relationship Id="rId8" Type="http://schemas.openxmlformats.org/officeDocument/2006/relationships/hyperlink" Target="https://www.nursingworld.org/~4aede8/globalassets/practiceandpolicy/innovation--evidence/clinical-practice-material/cauti-prevention-tool/anacautipreventiontool-final-19dec2014.pdf" TargetMode="External"/><Relationship Id="rId3" Type="http://schemas.openxmlformats.org/officeDocument/2006/relationships/tags" Target="../tags/tag206.xml"/><Relationship Id="rId7" Type="http://schemas.openxmlformats.org/officeDocument/2006/relationships/notesSlide" Target="../notesSlides/notesSlide24.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2.xml"/><Relationship Id="rId5" Type="http://schemas.openxmlformats.org/officeDocument/2006/relationships/tags" Target="../tags/tag208.xml"/><Relationship Id="rId4" Type="http://schemas.openxmlformats.org/officeDocument/2006/relationships/tags" Target="../tags/tag207.xml"/></Relationships>
</file>

<file path=ppt/slides/_rels/slide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tags" Target="../tags/tag48.xml"/><Relationship Id="rId21" Type="http://schemas.openxmlformats.org/officeDocument/2006/relationships/slideLayout" Target="../slideLayouts/slideLayout2.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image" Target="../media/image4.png"/><Relationship Id="rId10" Type="http://schemas.openxmlformats.org/officeDocument/2006/relationships/tags" Target="../tags/tag55.xml"/><Relationship Id="rId19" Type="http://schemas.openxmlformats.org/officeDocument/2006/relationships/tags" Target="../tags/tag64.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slideLayout" Target="../slideLayouts/slideLayout2.xml"/><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image" Target="../media/image4.png"/><Relationship Id="rId10" Type="http://schemas.openxmlformats.org/officeDocument/2006/relationships/tags" Target="../tags/tag75.xml"/><Relationship Id="rId19" Type="http://schemas.openxmlformats.org/officeDocument/2006/relationships/tags" Target="../tags/tag84.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5.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10" Type="http://schemas.openxmlformats.org/officeDocument/2006/relationships/notesSlide" Target="../notesSlides/notesSlide6.xml"/><Relationship Id="rId4" Type="http://schemas.openxmlformats.org/officeDocument/2006/relationships/tags" Target="../tags/tag99.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06.xml"/><Relationship Id="rId7"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12.xml"/><Relationship Id="rId7"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011499" y="2156857"/>
            <a:ext cx="7046651" cy="2165685"/>
          </a:xfrm>
        </p:spPr>
        <p:txBody>
          <a:bodyPr>
            <a:normAutofit/>
          </a:bodyPr>
          <a:lstStyle/>
          <a:p>
            <a:pPr lvl="0"/>
            <a:r>
              <a:rPr lang="en-US" dirty="0">
                <a:uFill>
                  <a:solidFill>
                    <a:srgbClr val="FFFB00"/>
                  </a:solidFill>
                </a:uFill>
              </a:rPr>
              <a:t>Indwelling Urinary Catheter Indications</a:t>
            </a:r>
            <a:endParaRPr lang="en-US" dirty="0"/>
          </a:p>
        </p:txBody>
      </p:sp>
      <p:sp>
        <p:nvSpPr>
          <p:cNvPr id="3" name="Subtitle 2"/>
          <p:cNvSpPr>
            <a:spLocks noGrp="1"/>
          </p:cNvSpPr>
          <p:nvPr>
            <p:ph type="subTitle" idx="1"/>
            <p:custDataLst>
              <p:tags r:id="rId3"/>
            </p:custDataLst>
          </p:nvPr>
        </p:nvSpPr>
        <p:spPr>
          <a:xfrm>
            <a:off x="1011499" y="4322542"/>
            <a:ext cx="7046651" cy="513524"/>
          </a:xfrm>
        </p:spPr>
        <p:txBody>
          <a:bodyPr>
            <a:normAutofit fontScale="92500"/>
          </a:bodyPr>
          <a:lstStyle/>
          <a:p>
            <a:r>
              <a:rPr lang="en-US" sz="2600" dirty="0"/>
              <a:t>Avoiding Placement and Determining Appropriateness</a:t>
            </a:r>
          </a:p>
        </p:txBody>
      </p:sp>
      <p:sp>
        <p:nvSpPr>
          <p:cNvPr id="9" name="TextBox 8">
            <a:extLst>
              <a:ext uri="{FF2B5EF4-FFF2-40B4-BE49-F238E27FC236}">
                <a16:creationId xmlns:a16="http://schemas.microsoft.com/office/drawing/2014/main" id="{B1CE2DE5-6641-4912-B247-DF02C96C0DA9}"/>
              </a:ext>
            </a:extLst>
          </p:cNvPr>
          <p:cNvSpPr txBox="1"/>
          <p:nvPr>
            <p:custDataLst>
              <p:tags r:id="rId4"/>
            </p:custDataLst>
          </p:nvPr>
        </p:nvSpPr>
        <p:spPr>
          <a:xfrm>
            <a:off x="1411550" y="-122680"/>
            <a:ext cx="7732449" cy="1077218"/>
          </a:xfrm>
          <a:prstGeom prst="rect">
            <a:avLst/>
          </a:prstGeom>
          <a:noFill/>
        </p:spPr>
        <p:txBody>
          <a:bodyPr wrap="square" rtlCol="0">
            <a:spAutoFit/>
          </a:bodyPr>
          <a:lstStyle/>
          <a:p>
            <a:pPr algn="ctr"/>
            <a:r>
              <a:rPr lang="en-US" sz="3200" b="1" dirty="0">
                <a:solidFill>
                  <a:schemeClr val="tx1"/>
                </a:solidFill>
                <a:latin typeface="+mj-lt"/>
              </a:rPr>
              <a:t>AHRQ Safety Program for Intensive</a:t>
            </a:r>
            <a:r>
              <a:rPr lang="en-US" sz="3200" b="1" baseline="0" dirty="0">
                <a:solidFill>
                  <a:schemeClr val="tx1"/>
                </a:solidFill>
                <a:latin typeface="+mj-lt"/>
              </a:rPr>
              <a:t> Care Units: Preventing CLABSI and CAUTI</a:t>
            </a:r>
            <a:endParaRPr lang="en-US" sz="3200" b="1" dirty="0">
              <a:solidFill>
                <a:schemeClr val="tx1"/>
              </a:solidFill>
              <a:latin typeface="+mj-lt"/>
            </a:endParaRPr>
          </a:p>
        </p:txBody>
      </p:sp>
      <p:sp>
        <p:nvSpPr>
          <p:cNvPr id="7" name="TextBox 1">
            <a:extLst>
              <a:ext uri="{FF2B5EF4-FFF2-40B4-BE49-F238E27FC236}">
                <a16:creationId xmlns:a16="http://schemas.microsoft.com/office/drawing/2014/main" id="{4D75D6CD-36BC-4A50-BF47-641066D248F9}"/>
              </a:ext>
            </a:extLst>
          </p:cNvPr>
          <p:cNvSpPr txBox="1"/>
          <p:nvPr/>
        </p:nvSpPr>
        <p:spPr>
          <a:xfrm>
            <a:off x="6514186" y="6380760"/>
            <a:ext cx="26196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p>
        </p:txBody>
      </p:sp>
    </p:spTree>
    <p:custDataLst>
      <p:tags r:id="rId1"/>
    </p:custDataLst>
    <p:extLst>
      <p:ext uri="{BB962C8B-B14F-4D97-AF65-F5344CB8AC3E}">
        <p14:creationId xmlns:p14="http://schemas.microsoft.com/office/powerpoint/2010/main" val="263672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Develop a Shared Mental Model</a:t>
            </a:r>
          </a:p>
        </p:txBody>
      </p:sp>
      <p:sp>
        <p:nvSpPr>
          <p:cNvPr id="3" name="Content Placeholder 2"/>
          <p:cNvSpPr>
            <a:spLocks noGrp="1"/>
          </p:cNvSpPr>
          <p:nvPr>
            <p:ph idx="1"/>
            <p:custDataLst>
              <p:tags r:id="rId3"/>
            </p:custDataLst>
          </p:nvPr>
        </p:nvSpPr>
        <p:spPr/>
        <p:txBody>
          <a:bodyPr>
            <a:normAutofit/>
          </a:bodyPr>
          <a:lstStyle/>
          <a:p>
            <a:pPr marL="0" indent="0">
              <a:buNone/>
            </a:pPr>
            <a:r>
              <a:rPr lang="en-US" sz="2600" dirty="0"/>
              <a:t>Which types of patients do nurses and physicians in your ICU agree do NOT require an indwelling urinary catheter? </a:t>
            </a:r>
          </a:p>
          <a:p>
            <a:pPr lvl="1"/>
            <a:r>
              <a:rPr lang="en-US" dirty="0"/>
              <a:t>Patients admitted to ICU, but without an illness for which hourly urine output guides care</a:t>
            </a:r>
          </a:p>
          <a:p>
            <a:pPr lvl="1"/>
            <a:r>
              <a:rPr lang="en-US" dirty="0"/>
              <a:t>Patients who have stabilized—no longer tenuous status </a:t>
            </a:r>
          </a:p>
          <a:p>
            <a:pPr lvl="1"/>
            <a:r>
              <a:rPr lang="en-US" dirty="0"/>
              <a:t>“Floor status” patients—located in ICU but awaiting availability of non-ICU bed</a:t>
            </a:r>
          </a:p>
          <a:p>
            <a:pPr lvl="1"/>
            <a:r>
              <a:rPr lang="en-US" dirty="0"/>
              <a:t>Patients with very little urine output for days—none to measure</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pPr/>
              <a:t>10</a:t>
            </a:fld>
            <a:endParaRPr lang="en-US" dirty="0"/>
          </a:p>
        </p:txBody>
      </p:sp>
    </p:spTree>
    <p:custDataLst>
      <p:tags r:id="rId1"/>
    </p:custDataLst>
    <p:extLst>
      <p:ext uri="{BB962C8B-B14F-4D97-AF65-F5344CB8AC3E}">
        <p14:creationId xmlns:p14="http://schemas.microsoft.com/office/powerpoint/2010/main" val="20414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Autofit/>
          </a:bodyPr>
          <a:lstStyle/>
          <a:p>
            <a:pPr>
              <a:lnSpc>
                <a:spcPct val="90000"/>
              </a:lnSpc>
            </a:pPr>
            <a:r>
              <a:rPr lang="en-US" sz="3200" dirty="0"/>
              <a:t>ICU Daily Checklist for Indwelling </a:t>
            </a:r>
            <a:br>
              <a:rPr lang="en-US" sz="3200" dirty="0"/>
            </a:br>
            <a:r>
              <a:rPr lang="en-US" sz="3200" dirty="0"/>
              <a:t>Urinary Catheter Appropriateness</a:t>
            </a:r>
            <a:r>
              <a:rPr lang="en-US" sz="3200" baseline="30000" dirty="0"/>
              <a:t>5</a:t>
            </a:r>
            <a:endParaRPr lang="en-US" sz="3200" dirty="0"/>
          </a:p>
        </p:txBody>
      </p:sp>
      <p:sp>
        <p:nvSpPr>
          <p:cNvPr id="3" name="Text Placeholder 2"/>
          <p:cNvSpPr>
            <a:spLocks noGrp="1"/>
          </p:cNvSpPr>
          <p:nvPr>
            <p:ph idx="1"/>
            <p:custDataLst>
              <p:tags r:id="rId3"/>
            </p:custDataLst>
          </p:nvPr>
        </p:nvSpPr>
        <p:spPr>
          <a:xfrm>
            <a:off x="628650" y="1383957"/>
            <a:ext cx="7886700" cy="4793006"/>
          </a:xfrm>
        </p:spPr>
        <p:txBody>
          <a:bodyPr>
            <a:normAutofit/>
          </a:bodyPr>
          <a:lstStyle/>
          <a:p>
            <a:pPr marL="0" indent="0" algn="ctr">
              <a:spcAft>
                <a:spcPts val="1800"/>
              </a:spcAft>
              <a:buNone/>
            </a:pPr>
            <a:r>
              <a:rPr lang="en-US" sz="3200" b="1" dirty="0"/>
              <a:t>Is the indwelling urinary catheter </a:t>
            </a:r>
            <a:r>
              <a:rPr lang="en-US" sz="3200" b="1" u="sng" dirty="0"/>
              <a:t>still</a:t>
            </a:r>
            <a:r>
              <a:rPr lang="en-US" sz="3200" b="1" dirty="0"/>
              <a:t> appropriate for your ICU patient? </a:t>
            </a:r>
            <a:endParaRPr lang="en-US" dirty="0"/>
          </a:p>
          <a:p>
            <a:pPr>
              <a:spcAft>
                <a:spcPts val="1200"/>
              </a:spcAft>
            </a:pPr>
            <a:r>
              <a:rPr lang="en-US" dirty="0"/>
              <a:t>If the patient does </a:t>
            </a:r>
            <a:r>
              <a:rPr lang="en-US" u="sng" dirty="0"/>
              <a:t>NOT</a:t>
            </a:r>
            <a:r>
              <a:rPr lang="en-US" dirty="0"/>
              <a:t> have one of the following five criteria, </a:t>
            </a:r>
            <a:r>
              <a:rPr lang="en-US" b="1" dirty="0"/>
              <a:t>remove the indwelling urinary catheter</a:t>
            </a:r>
            <a:r>
              <a:rPr lang="en-US" dirty="0"/>
              <a:t>. </a:t>
            </a:r>
          </a:p>
          <a:p>
            <a:r>
              <a:rPr lang="en-US" dirty="0"/>
              <a:t>These criteria can be found on the </a:t>
            </a:r>
            <a:r>
              <a:rPr lang="en-US" dirty="0">
                <a:hlinkClick r:id="rId8"/>
              </a:rPr>
              <a:t>ICU Daily Checklist for Indwelling Urinary Catheter Use</a:t>
            </a:r>
            <a:r>
              <a:rPr lang="en-US" dirty="0"/>
              <a:t> (Figure 4 in link)</a:t>
            </a:r>
            <a:endParaRPr lang="en-US" baseline="30000" dirty="0"/>
          </a:p>
        </p:txBody>
      </p:sp>
      <p:sp>
        <p:nvSpPr>
          <p:cNvPr id="7"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6" name="Slide Number Placeholder 5"/>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11</a:t>
            </a:fld>
            <a:endParaRPr lang="en-US" dirty="0"/>
          </a:p>
        </p:txBody>
      </p:sp>
    </p:spTree>
    <p:custDataLst>
      <p:tags r:id="rId1"/>
    </p:custDataLst>
    <p:extLst>
      <p:ext uri="{BB962C8B-B14F-4D97-AF65-F5344CB8AC3E}">
        <p14:creationId xmlns:p14="http://schemas.microsoft.com/office/powerpoint/2010/main" val="123003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4000" dirty="0"/>
              <a:t>Checklist Question 1</a:t>
            </a:r>
            <a:r>
              <a:rPr lang="en-US" baseline="30000" dirty="0"/>
              <a:t>5</a:t>
            </a:r>
            <a:endParaRPr lang="en-US" sz="4000" dirty="0"/>
          </a:p>
        </p:txBody>
      </p:sp>
      <p:sp>
        <p:nvSpPr>
          <p:cNvPr id="3" name="Text Placeholder 2"/>
          <p:cNvSpPr>
            <a:spLocks noGrp="1"/>
          </p:cNvSpPr>
          <p:nvPr>
            <p:ph idx="1"/>
            <p:custDataLst>
              <p:tags r:id="rId3"/>
            </p:custDataLst>
          </p:nvPr>
        </p:nvSpPr>
        <p:spPr/>
        <p:txBody>
          <a:bodyPr>
            <a:normAutofit/>
          </a:bodyPr>
          <a:lstStyle/>
          <a:p>
            <a:pPr marL="0" indent="0">
              <a:spcAft>
                <a:spcPts val="1200"/>
              </a:spcAft>
              <a:buNone/>
            </a:pPr>
            <a:r>
              <a:rPr lang="en-US" b="1" dirty="0"/>
              <a:t>1. What is the u</a:t>
            </a:r>
            <a:r>
              <a:rPr lang="en-US" sz="3000" b="1" dirty="0"/>
              <a:t>rine volume measurement need</a:t>
            </a:r>
            <a:r>
              <a:rPr lang="en-US" dirty="0"/>
              <a:t>?</a:t>
            </a:r>
            <a:endParaRPr lang="en-US" sz="1400" dirty="0"/>
          </a:p>
          <a:p>
            <a:pPr marL="1017587" lvl="1" indent="-514350">
              <a:spcAft>
                <a:spcPts val="600"/>
              </a:spcAft>
              <a:buFont typeface="+mj-lt"/>
              <a:buAutoNum type="alphaUcPeriod"/>
            </a:pPr>
            <a:r>
              <a:rPr lang="en-US" dirty="0"/>
              <a:t>Is </a:t>
            </a:r>
            <a:r>
              <a:rPr lang="en-US" u="sng" dirty="0"/>
              <a:t>HOURLY</a:t>
            </a:r>
            <a:r>
              <a:rPr lang="en-US" dirty="0"/>
              <a:t> urine volume measurement being used to inform and provide treatment?</a:t>
            </a:r>
            <a:endParaRPr lang="en-US" sz="1400" dirty="0"/>
          </a:p>
          <a:p>
            <a:pPr marL="1017587" lvl="1" indent="-514350">
              <a:buFont typeface="+mj-lt"/>
              <a:buAutoNum type="alphaUcPeriod"/>
            </a:pPr>
            <a:r>
              <a:rPr lang="en-US" dirty="0"/>
              <a:t>Is </a:t>
            </a:r>
            <a:r>
              <a:rPr lang="en-US" u="sng" dirty="0"/>
              <a:t>DAILY</a:t>
            </a:r>
            <a:r>
              <a:rPr lang="en-US" dirty="0"/>
              <a:t> /Shift urine volume measurement being used to provide treatment AND volume status CANNOT be adequately assessed by daily weight or urine collection by urinal, commode, bedpan, or external catheter?</a:t>
            </a:r>
          </a:p>
        </p:txBody>
      </p:sp>
      <p:sp>
        <p:nvSpPr>
          <p:cNvPr id="7"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6" name="Slide Number Placeholder 5"/>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12</a:t>
            </a:fld>
            <a:endParaRPr lang="en-US" dirty="0"/>
          </a:p>
        </p:txBody>
      </p:sp>
    </p:spTree>
    <p:custDataLst>
      <p:tags r:id="rId1"/>
    </p:custDataLst>
    <p:extLst>
      <p:ext uri="{BB962C8B-B14F-4D97-AF65-F5344CB8AC3E}">
        <p14:creationId xmlns:p14="http://schemas.microsoft.com/office/powerpoint/2010/main" val="31000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4000" dirty="0"/>
              <a:t>Checklist Question 2</a:t>
            </a:r>
            <a:r>
              <a:rPr lang="en-US" baseline="30000" dirty="0"/>
              <a:t>5</a:t>
            </a:r>
            <a:endParaRPr lang="en-US" sz="4000" dirty="0"/>
          </a:p>
        </p:txBody>
      </p:sp>
      <p:sp>
        <p:nvSpPr>
          <p:cNvPr id="3" name="Text Placeholder 2"/>
          <p:cNvSpPr>
            <a:spLocks noGrp="1"/>
          </p:cNvSpPr>
          <p:nvPr>
            <p:ph idx="1"/>
            <p:custDataLst>
              <p:tags r:id="rId3"/>
            </p:custDataLst>
          </p:nvPr>
        </p:nvSpPr>
        <p:spPr/>
        <p:txBody>
          <a:bodyPr>
            <a:normAutofit lnSpcReduction="10000"/>
          </a:bodyPr>
          <a:lstStyle/>
          <a:p>
            <a:pPr marL="514350" indent="-514350">
              <a:spcAft>
                <a:spcPts val="1800"/>
              </a:spcAft>
              <a:buFont typeface="+mj-lt"/>
              <a:buAutoNum type="arabicPeriod" startAt="2"/>
            </a:pPr>
            <a:r>
              <a:rPr lang="en-US" b="1" dirty="0"/>
              <a:t>Does the patient have a urologic problem that is being treated by an indwelling urinary catheter?</a:t>
            </a:r>
            <a:endParaRPr lang="en-US" dirty="0"/>
          </a:p>
          <a:p>
            <a:pPr marL="503237" lvl="1" indent="0">
              <a:buNone/>
            </a:pPr>
            <a:r>
              <a:rPr lang="en-US" i="1" dirty="0"/>
              <a:t>Examples: </a:t>
            </a:r>
          </a:p>
          <a:p>
            <a:pPr marL="1136650" lvl="1"/>
            <a:r>
              <a:rPr lang="en-US" dirty="0"/>
              <a:t>Urinary retention that cannot be monitored or addressed by bladder scanner/intermittent straight catheter (ISC) or that has failed the pre-insertion protocol</a:t>
            </a:r>
          </a:p>
          <a:p>
            <a:pPr marL="1136650" lvl="1"/>
            <a:r>
              <a:rPr lang="en-US" dirty="0"/>
              <a:t>Anticipated urinary retention due to paralytic meds </a:t>
            </a:r>
          </a:p>
          <a:p>
            <a:pPr marL="1136650" lvl="1"/>
            <a:r>
              <a:rPr lang="en-US" dirty="0"/>
              <a:t>Recent urologic or gynecologic diagnosis or procedure for which catheter removal is not yet recommended</a:t>
            </a:r>
          </a:p>
        </p:txBody>
      </p:sp>
      <p:sp>
        <p:nvSpPr>
          <p:cNvPr id="7"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6" name="Slide Number Placeholder 5"/>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13</a:t>
            </a:fld>
            <a:endParaRPr lang="en-US" dirty="0"/>
          </a:p>
        </p:txBody>
      </p:sp>
    </p:spTree>
    <p:custDataLst>
      <p:tags r:id="rId1"/>
    </p:custDataLst>
    <p:extLst>
      <p:ext uri="{BB962C8B-B14F-4D97-AF65-F5344CB8AC3E}">
        <p14:creationId xmlns:p14="http://schemas.microsoft.com/office/powerpoint/2010/main" val="39414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4000" dirty="0"/>
              <a:t>Checklist Question 3</a:t>
            </a:r>
            <a:r>
              <a:rPr lang="en-US" baseline="30000" dirty="0"/>
              <a:t>5</a:t>
            </a:r>
            <a:endParaRPr lang="en-US" sz="4000" dirty="0"/>
          </a:p>
        </p:txBody>
      </p:sp>
      <p:sp>
        <p:nvSpPr>
          <p:cNvPr id="3" name="Text Placeholder 2"/>
          <p:cNvSpPr>
            <a:spLocks noGrp="1"/>
          </p:cNvSpPr>
          <p:nvPr>
            <p:ph idx="1"/>
            <p:custDataLst>
              <p:tags r:id="rId3"/>
            </p:custDataLst>
          </p:nvPr>
        </p:nvSpPr>
        <p:spPr>
          <a:xfrm>
            <a:off x="324047" y="866474"/>
            <a:ext cx="8574421" cy="5052251"/>
          </a:xfrm>
        </p:spPr>
        <p:txBody>
          <a:bodyPr>
            <a:normAutofit/>
          </a:bodyPr>
          <a:lstStyle/>
          <a:p>
            <a:pPr marL="346075" indent="-346075">
              <a:buNone/>
            </a:pPr>
            <a:r>
              <a:rPr lang="en-US" sz="2400" b="1" dirty="0"/>
              <a:t>3. Urine sample that CANNOT be collected by other method such as urinal, external catheter, or ISC</a:t>
            </a: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2349351028"/>
              </p:ext>
            </p:extLst>
          </p:nvPr>
        </p:nvGraphicFramePr>
        <p:xfrm>
          <a:off x="245532" y="1747229"/>
          <a:ext cx="8652936" cy="3896995"/>
        </p:xfrm>
        <a:graphic>
          <a:graphicData uri="http://schemas.openxmlformats.org/drawingml/2006/table">
            <a:tbl>
              <a:tblPr firstRow="1" bandRow="1">
                <a:tableStyleId>{5940675A-B579-460E-94D1-54222C63F5DA}</a:tableStyleId>
              </a:tblPr>
              <a:tblGrid>
                <a:gridCol w="2163234">
                  <a:extLst>
                    <a:ext uri="{9D8B030D-6E8A-4147-A177-3AD203B41FA5}">
                      <a16:colId xmlns:a16="http://schemas.microsoft.com/office/drawing/2014/main" val="20000"/>
                    </a:ext>
                  </a:extLst>
                </a:gridCol>
                <a:gridCol w="2163234">
                  <a:extLst>
                    <a:ext uri="{9D8B030D-6E8A-4147-A177-3AD203B41FA5}">
                      <a16:colId xmlns:a16="http://schemas.microsoft.com/office/drawing/2014/main" val="20001"/>
                    </a:ext>
                  </a:extLst>
                </a:gridCol>
                <a:gridCol w="2163234">
                  <a:extLst>
                    <a:ext uri="{9D8B030D-6E8A-4147-A177-3AD203B41FA5}">
                      <a16:colId xmlns:a16="http://schemas.microsoft.com/office/drawing/2014/main" val="20002"/>
                    </a:ext>
                  </a:extLst>
                </a:gridCol>
                <a:gridCol w="2163234">
                  <a:extLst>
                    <a:ext uri="{9D8B030D-6E8A-4147-A177-3AD203B41FA5}">
                      <a16:colId xmlns:a16="http://schemas.microsoft.com/office/drawing/2014/main" val="20003"/>
                    </a:ext>
                  </a:extLst>
                </a:gridCol>
              </a:tblGrid>
              <a:tr h="866140">
                <a:tc>
                  <a:txBody>
                    <a:bodyPr/>
                    <a:lstStyle/>
                    <a:p>
                      <a:r>
                        <a:rPr lang="en-US" b="1" dirty="0"/>
                        <a:t>Sample Type?</a:t>
                      </a:r>
                    </a:p>
                  </a:txBody>
                  <a:tcPr marL="81280" marR="81280" anchor="ctr"/>
                </a:tc>
                <a:tc>
                  <a:txBody>
                    <a:bodyPr/>
                    <a:lstStyle/>
                    <a:p>
                      <a:pPr algn="ctr"/>
                      <a:r>
                        <a:rPr lang="en-US" b="1" dirty="0"/>
                        <a:t>Use</a:t>
                      </a:r>
                      <a:r>
                        <a:rPr lang="en-US" b="1" baseline="0" dirty="0"/>
                        <a:t> Indwelling Urinary Catheter? </a:t>
                      </a:r>
                      <a:endParaRPr lang="en-US" b="1" dirty="0"/>
                    </a:p>
                  </a:txBody>
                  <a:tcPr marL="81280" marR="81280" anchor="ctr"/>
                </a:tc>
                <a:tc>
                  <a:txBody>
                    <a:bodyPr/>
                    <a:lstStyle/>
                    <a:p>
                      <a:pPr algn="ctr"/>
                      <a:r>
                        <a:rPr lang="en-US" b="1" dirty="0"/>
                        <a:t>Use ISC?</a:t>
                      </a:r>
                    </a:p>
                  </a:txBody>
                  <a:tcPr marL="81280" marR="81280" anchor="ctr"/>
                </a:tc>
                <a:tc>
                  <a:txBody>
                    <a:bodyPr/>
                    <a:lstStyle/>
                    <a:p>
                      <a:pPr algn="ctr"/>
                      <a:r>
                        <a:rPr lang="en-US" b="1" dirty="0"/>
                        <a:t>Use External</a:t>
                      </a:r>
                      <a:r>
                        <a:rPr lang="en-US" b="1" baseline="0" dirty="0"/>
                        <a:t> Catheter?</a:t>
                      </a:r>
                      <a:endParaRPr lang="en-US" b="1" dirty="0"/>
                    </a:p>
                  </a:txBody>
                  <a:tcPr marL="81280" marR="81280" anchor="ctr"/>
                </a:tc>
                <a:extLst>
                  <a:ext uri="{0D108BD9-81ED-4DB2-BD59-A6C34878D82A}">
                    <a16:rowId xmlns:a16="http://schemas.microsoft.com/office/drawing/2014/main" val="10000"/>
                  </a:ext>
                </a:extLst>
              </a:tr>
              <a:tr h="705485">
                <a:tc>
                  <a:txBody>
                    <a:bodyPr/>
                    <a:lstStyle/>
                    <a:p>
                      <a:r>
                        <a:rPr lang="en-US"/>
                        <a:t>Sterile sample for urine</a:t>
                      </a:r>
                      <a:r>
                        <a:rPr lang="en-US" baseline="0"/>
                        <a:t> culture</a:t>
                      </a:r>
                      <a:endParaRPr lang="en-US"/>
                    </a:p>
                  </a:txBody>
                  <a:tcPr marL="81280" marR="81280"/>
                </a:tc>
                <a:tc>
                  <a:txBody>
                    <a:bodyPr/>
                    <a:lstStyle/>
                    <a:p>
                      <a:pPr algn="ctr"/>
                      <a:r>
                        <a:rPr lang="en-US" b="1" cap="small" baseline="0" dirty="0"/>
                        <a:t>No</a:t>
                      </a:r>
                    </a:p>
                  </a:txBody>
                  <a:tcPr marL="81280" marR="81280" anchor="ctr">
                    <a:solidFill>
                      <a:schemeClr val="bg2">
                        <a:lumMod val="90000"/>
                      </a:schemeClr>
                    </a:solidFill>
                  </a:tcPr>
                </a:tc>
                <a:tc>
                  <a:txBody>
                    <a:bodyPr/>
                    <a:lstStyle/>
                    <a:p>
                      <a:pPr algn="ctr"/>
                      <a:r>
                        <a:rPr lang="en-US" b="1" cap="small" baseline="0" dirty="0"/>
                        <a:t>Yes</a:t>
                      </a:r>
                    </a:p>
                  </a:txBody>
                  <a:tcPr marL="81280" marR="81280" anchor="ctr">
                    <a:solidFill>
                      <a:srgbClr val="D2DEEF"/>
                    </a:solidFill>
                  </a:tcPr>
                </a:tc>
                <a:tc>
                  <a:txBody>
                    <a:bodyPr/>
                    <a:lstStyle/>
                    <a:p>
                      <a:pPr algn="ctr"/>
                      <a:r>
                        <a:rPr lang="en-US" b="1" cap="small" baseline="0" dirty="0"/>
                        <a:t>Yes</a:t>
                      </a:r>
                      <a:r>
                        <a:rPr lang="en-US" dirty="0"/>
                        <a:t>, if staff</a:t>
                      </a:r>
                      <a:r>
                        <a:rPr lang="en-US" baseline="0" dirty="0"/>
                        <a:t> trained for sterile application</a:t>
                      </a:r>
                      <a:endParaRPr lang="en-US" dirty="0"/>
                    </a:p>
                  </a:txBody>
                  <a:tcPr marL="81280" marR="81280" anchor="ctr">
                    <a:solidFill>
                      <a:srgbClr val="D2DEEF"/>
                    </a:solidFill>
                  </a:tcPr>
                </a:tc>
                <a:extLst>
                  <a:ext uri="{0D108BD9-81ED-4DB2-BD59-A6C34878D82A}">
                    <a16:rowId xmlns:a16="http://schemas.microsoft.com/office/drawing/2014/main" val="10001"/>
                  </a:ext>
                </a:extLst>
              </a:tr>
              <a:tr h="705485">
                <a:tc>
                  <a:txBody>
                    <a:bodyPr/>
                    <a:lstStyle/>
                    <a:p>
                      <a:r>
                        <a:rPr lang="en-US" dirty="0"/>
                        <a:t>Nonsterile</a:t>
                      </a:r>
                      <a:r>
                        <a:rPr lang="en-US" baseline="0" dirty="0"/>
                        <a:t> urine sample</a:t>
                      </a:r>
                      <a:endParaRPr lang="en-US" dirty="0"/>
                    </a:p>
                  </a:txBody>
                  <a:tcPr marL="81280" marR="81280"/>
                </a:tc>
                <a:tc>
                  <a:txBody>
                    <a:bodyPr/>
                    <a:lstStyle/>
                    <a:p>
                      <a:pPr algn="ctr"/>
                      <a:r>
                        <a:rPr lang="en-US" b="1" cap="small" baseline="0" dirty="0"/>
                        <a:t>No</a:t>
                      </a:r>
                    </a:p>
                  </a:txBody>
                  <a:tcPr marL="81280" marR="81280" anchor="ctr">
                    <a:solidFill>
                      <a:schemeClr val="bg2">
                        <a:lumMod val="90000"/>
                      </a:schemeClr>
                    </a:solidFill>
                  </a:tcPr>
                </a:tc>
                <a:tc>
                  <a:txBody>
                    <a:bodyPr/>
                    <a:lstStyle/>
                    <a:p>
                      <a:pPr algn="ctr"/>
                      <a:r>
                        <a:rPr lang="en-US" b="1" cap="small" baseline="0" dirty="0"/>
                        <a:t>Yes</a:t>
                      </a:r>
                    </a:p>
                  </a:txBody>
                  <a:tcPr marL="81280" marR="81280" anchor="ctr">
                    <a:solidFill>
                      <a:srgbClr val="D2DEEF"/>
                    </a:solidFill>
                  </a:tcPr>
                </a:tc>
                <a:tc>
                  <a:txBody>
                    <a:bodyPr/>
                    <a:lstStyle/>
                    <a:p>
                      <a:pPr algn="ctr"/>
                      <a:r>
                        <a:rPr lang="en-US" b="1" cap="small" baseline="0" dirty="0"/>
                        <a:t>Yes</a:t>
                      </a:r>
                    </a:p>
                  </a:txBody>
                  <a:tcPr marL="81280" marR="81280" anchor="ctr">
                    <a:solidFill>
                      <a:srgbClr val="D2DEEF"/>
                    </a:solidFill>
                  </a:tcPr>
                </a:tc>
                <a:extLst>
                  <a:ext uri="{0D108BD9-81ED-4DB2-BD59-A6C34878D82A}">
                    <a16:rowId xmlns:a16="http://schemas.microsoft.com/office/drawing/2014/main" val="10002"/>
                  </a:ext>
                </a:extLst>
              </a:tr>
              <a:tr h="705485">
                <a:tc>
                  <a:txBody>
                    <a:bodyPr/>
                    <a:lstStyle/>
                    <a:p>
                      <a:r>
                        <a:rPr lang="en-US" dirty="0"/>
                        <a:t>24-hour sample</a:t>
                      </a:r>
                    </a:p>
                  </a:txBody>
                  <a:tcPr marL="81280" marR="81280"/>
                </a:tc>
                <a:tc>
                  <a:txBody>
                    <a:bodyPr/>
                    <a:lstStyle/>
                    <a:p>
                      <a:pPr algn="ctr"/>
                      <a:r>
                        <a:rPr lang="en-US" b="1" cap="small" baseline="0" dirty="0"/>
                        <a:t>Yes</a:t>
                      </a:r>
                    </a:p>
                  </a:txBody>
                  <a:tcPr marL="81280" marR="81280" anchor="ctr">
                    <a:solidFill>
                      <a:srgbClr val="D2DEEF"/>
                    </a:solidFill>
                  </a:tcPr>
                </a:tc>
                <a:tc>
                  <a:txBody>
                    <a:bodyPr/>
                    <a:lstStyle/>
                    <a:p>
                      <a:pPr algn="ctr"/>
                      <a:r>
                        <a:rPr lang="en-US" b="1" cap="small" baseline="0" dirty="0"/>
                        <a:t>Yes</a:t>
                      </a:r>
                      <a:r>
                        <a:rPr lang="en-US" dirty="0"/>
                        <a:t>, if all urine can</a:t>
                      </a:r>
                      <a:r>
                        <a:rPr lang="en-US" baseline="0" dirty="0"/>
                        <a:t> be collected by ISC</a:t>
                      </a:r>
                      <a:endParaRPr lang="en-US" dirty="0"/>
                    </a:p>
                  </a:txBody>
                  <a:tcPr marL="81280" marR="81280" anchor="ctr">
                    <a:solidFill>
                      <a:srgbClr val="D2DEEF"/>
                    </a:solidFill>
                  </a:tcPr>
                </a:tc>
                <a:tc>
                  <a:txBody>
                    <a:bodyPr/>
                    <a:lstStyle/>
                    <a:p>
                      <a:pPr algn="ctr"/>
                      <a:r>
                        <a:rPr lang="en-US" b="1" cap="small" baseline="0" dirty="0"/>
                        <a:t>Yes</a:t>
                      </a:r>
                      <a:r>
                        <a:rPr lang="en-US" dirty="0"/>
                        <a:t>, preferred</a:t>
                      </a:r>
                      <a:r>
                        <a:rPr lang="en-US" baseline="0" dirty="0"/>
                        <a:t> option in cooperative men</a:t>
                      </a:r>
                      <a:endParaRPr lang="en-US" dirty="0"/>
                    </a:p>
                  </a:txBody>
                  <a:tcPr marL="81280" marR="81280" anchor="ctr">
                    <a:solidFill>
                      <a:srgbClr val="D2DEEF"/>
                    </a:solidFill>
                  </a:tcPr>
                </a:tc>
                <a:extLst>
                  <a:ext uri="{0D108BD9-81ED-4DB2-BD59-A6C34878D82A}">
                    <a16:rowId xmlns:a16="http://schemas.microsoft.com/office/drawing/2014/main" val="10003"/>
                  </a:ext>
                </a:extLst>
              </a:tr>
              <a:tr h="705485">
                <a:tc>
                  <a:txBody>
                    <a:bodyPr/>
                    <a:lstStyle/>
                    <a:p>
                      <a:r>
                        <a:rPr lang="en-US" dirty="0"/>
                        <a:t>Post-void residual</a:t>
                      </a:r>
                      <a:r>
                        <a:rPr lang="en-US" baseline="0" dirty="0"/>
                        <a:t> measurement</a:t>
                      </a:r>
                      <a:endParaRPr lang="en-US" dirty="0"/>
                    </a:p>
                  </a:txBody>
                  <a:tcPr marL="81280" marR="81280"/>
                </a:tc>
                <a:tc>
                  <a:txBody>
                    <a:bodyPr/>
                    <a:lstStyle/>
                    <a:p>
                      <a:pPr algn="ctr"/>
                      <a:r>
                        <a:rPr lang="en-US" b="1" cap="small" baseline="0" dirty="0"/>
                        <a:t>No</a:t>
                      </a:r>
                    </a:p>
                  </a:txBody>
                  <a:tcPr marL="81280" marR="81280" anchor="ctr">
                    <a:solidFill>
                      <a:schemeClr val="bg2">
                        <a:lumMod val="90000"/>
                      </a:schemeClr>
                    </a:solidFill>
                  </a:tcPr>
                </a:tc>
                <a:tc>
                  <a:txBody>
                    <a:bodyPr/>
                    <a:lstStyle/>
                    <a:p>
                      <a:pPr algn="ctr"/>
                      <a:r>
                        <a:rPr lang="en-US" b="1" cap="small" baseline="0" dirty="0"/>
                        <a:t>No</a:t>
                      </a:r>
                      <a:r>
                        <a:rPr lang="en-US" dirty="0"/>
                        <a:t>,</a:t>
                      </a:r>
                      <a:r>
                        <a:rPr lang="en-US" baseline="0" dirty="0"/>
                        <a:t> unless cannot be assessed by bladder scanner</a:t>
                      </a:r>
                      <a:endParaRPr lang="en-US" dirty="0"/>
                    </a:p>
                  </a:txBody>
                  <a:tcPr marL="81280" marR="81280" anchor="ctr">
                    <a:solidFill>
                      <a:schemeClr val="bg2">
                        <a:lumMod val="90000"/>
                      </a:schemeClr>
                    </a:solidFill>
                  </a:tcPr>
                </a:tc>
                <a:tc>
                  <a:txBody>
                    <a:bodyPr/>
                    <a:lstStyle/>
                    <a:p>
                      <a:pPr algn="ctr"/>
                      <a:r>
                        <a:rPr lang="en-US" b="1" cap="small" baseline="0" dirty="0"/>
                        <a:t>No</a:t>
                      </a:r>
                    </a:p>
                  </a:txBody>
                  <a:tcPr marL="81280" marR="81280" anchor="ctr">
                    <a:solidFill>
                      <a:schemeClr val="bg2">
                        <a:lumMod val="90000"/>
                      </a:schemeClr>
                    </a:solidFill>
                  </a:tcPr>
                </a:tc>
                <a:extLst>
                  <a:ext uri="{0D108BD9-81ED-4DB2-BD59-A6C34878D82A}">
                    <a16:rowId xmlns:a16="http://schemas.microsoft.com/office/drawing/2014/main" val="10004"/>
                  </a:ext>
                </a:extLst>
              </a:tr>
            </a:tbl>
          </a:graphicData>
        </a:graphic>
      </p:graphicFrame>
      <p:sp>
        <p:nvSpPr>
          <p:cNvPr id="8" name="Rectangle 7"/>
          <p:cNvSpPr/>
          <p:nvPr/>
        </p:nvSpPr>
        <p:spPr>
          <a:xfrm>
            <a:off x="245532" y="5644225"/>
            <a:ext cx="8652936" cy="646331"/>
          </a:xfrm>
          <a:prstGeom prst="rect">
            <a:avLst/>
          </a:prstGeom>
        </p:spPr>
        <p:txBody>
          <a:bodyPr wrap="square">
            <a:spAutoFit/>
          </a:bodyPr>
          <a:lstStyle/>
          <a:p>
            <a:r>
              <a:rPr lang="en-US" sz="1200" dirty="0" err="1">
                <a:solidFill>
                  <a:schemeClr val="bg2">
                    <a:lumMod val="50000"/>
                  </a:schemeClr>
                </a:solidFill>
              </a:rPr>
              <a:t>Meddings</a:t>
            </a:r>
            <a:r>
              <a:rPr lang="en-US" sz="1200" dirty="0">
                <a:solidFill>
                  <a:schemeClr val="bg2">
                    <a:lumMod val="50000"/>
                  </a:schemeClr>
                </a:solidFill>
              </a:rPr>
              <a:t> J, Saint S, Fowler KE et al. The Ann Arbor Criteria for appropriate urinary catheter use in hospitalized medical patients: results obtained by using the RAND/UCLA appropriateness method. Ann Internal Med. 2015;162(9 Suppl):S1-34. Copyright ©2015 American College of Physicians. All Rights Reserved. Reprinted with the permission of American College of Physicians, Inc. </a:t>
            </a:r>
          </a:p>
        </p:txBody>
      </p:sp>
      <p:sp>
        <p:nvSpPr>
          <p:cNvPr id="7"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6" name="Slide Number Placeholder 5"/>
          <p:cNvSpPr>
            <a:spLocks noGrp="1"/>
          </p:cNvSpPr>
          <p:nvPr>
            <p:ph type="sldNum" sz="quarter" idx="12"/>
            <p:custDataLst>
              <p:tags r:id="rId6"/>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14</a:t>
            </a:fld>
            <a:endParaRPr lang="en-US" dirty="0"/>
          </a:p>
        </p:txBody>
      </p:sp>
    </p:spTree>
    <p:custDataLst>
      <p:tags r:id="rId1"/>
    </p:custDataLst>
    <p:extLst>
      <p:ext uri="{BB962C8B-B14F-4D97-AF65-F5344CB8AC3E}">
        <p14:creationId xmlns:p14="http://schemas.microsoft.com/office/powerpoint/2010/main" val="13088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4000" dirty="0"/>
              <a:t>Checklist Question 4</a:t>
            </a:r>
            <a:r>
              <a:rPr lang="en-US" baseline="30000" dirty="0"/>
              <a:t>5</a:t>
            </a:r>
            <a:endParaRPr lang="en-US" sz="4000" dirty="0"/>
          </a:p>
        </p:txBody>
      </p:sp>
      <p:sp>
        <p:nvSpPr>
          <p:cNvPr id="3" name="Text Placeholder 2"/>
          <p:cNvSpPr>
            <a:spLocks noGrp="1"/>
          </p:cNvSpPr>
          <p:nvPr>
            <p:ph idx="1"/>
            <p:custDataLst>
              <p:tags r:id="rId3"/>
            </p:custDataLst>
          </p:nvPr>
        </p:nvSpPr>
        <p:spPr>
          <a:xfrm>
            <a:off x="628650" y="1124712"/>
            <a:ext cx="7886700" cy="5052251"/>
          </a:xfrm>
        </p:spPr>
        <p:txBody>
          <a:bodyPr>
            <a:normAutofit/>
          </a:bodyPr>
          <a:lstStyle/>
          <a:p>
            <a:pPr marL="514350" indent="-514350">
              <a:lnSpc>
                <a:spcPct val="130000"/>
              </a:lnSpc>
              <a:buFont typeface="+mj-lt"/>
              <a:buAutoNum type="arabicPeriod" startAt="4"/>
            </a:pPr>
            <a:r>
              <a:rPr lang="en-US" b="1" dirty="0"/>
              <a:t>Does the patient have urinary incontinence that cannot be addressed by non-catheter methods </a:t>
            </a:r>
            <a:r>
              <a:rPr lang="en-US" dirty="0"/>
              <a:t>(e.g., barrier creams, incontinence absorbent products) </a:t>
            </a:r>
            <a:r>
              <a:rPr lang="en-US" b="1" dirty="0"/>
              <a:t>because nurses CANNOT turn and provide skin care with available resources </a:t>
            </a:r>
            <a:r>
              <a:rPr lang="en-US" dirty="0"/>
              <a:t>(e.g., lift teams, lift machines) </a:t>
            </a:r>
            <a:r>
              <a:rPr lang="en-US" b="1" dirty="0"/>
              <a:t>or transition to external catheter for cooperative patients? </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15</a:t>
            </a:fld>
            <a:endParaRPr lang="en-US" dirty="0"/>
          </a:p>
        </p:txBody>
      </p:sp>
    </p:spTree>
    <p:custDataLst>
      <p:tags r:id="rId1"/>
    </p:custDataLst>
    <p:extLst>
      <p:ext uri="{BB962C8B-B14F-4D97-AF65-F5344CB8AC3E}">
        <p14:creationId xmlns:p14="http://schemas.microsoft.com/office/powerpoint/2010/main" val="245585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sz="4000" dirty="0"/>
              <a:t>Checklist Question 5</a:t>
            </a:r>
            <a:r>
              <a:rPr lang="en-US" baseline="30000" dirty="0"/>
              <a:t>5</a:t>
            </a:r>
            <a:endParaRPr lang="en-US" sz="4000" dirty="0"/>
          </a:p>
        </p:txBody>
      </p:sp>
      <p:sp>
        <p:nvSpPr>
          <p:cNvPr id="3" name="Text Placeholder 2"/>
          <p:cNvSpPr>
            <a:spLocks noGrp="1"/>
          </p:cNvSpPr>
          <p:nvPr>
            <p:ph idx="1"/>
            <p:custDataLst>
              <p:tags r:id="rId3"/>
            </p:custDataLst>
          </p:nvPr>
        </p:nvSpPr>
        <p:spPr/>
        <p:txBody>
          <a:bodyPr>
            <a:normAutofit fontScale="92500"/>
          </a:bodyPr>
          <a:lstStyle/>
          <a:p>
            <a:pPr marL="514350" indent="-514350">
              <a:buFont typeface="+mj-lt"/>
              <a:buAutoNum type="arabicPeriod" startAt="5"/>
            </a:pPr>
            <a:r>
              <a:rPr lang="en-US" sz="3000" b="1" dirty="0"/>
              <a:t>Is the indwelling urinary catheter providing comfort from severe distress related to urinary management that cannot be addressed by non-catheter option, ISC, or external catheter? </a:t>
            </a:r>
          </a:p>
          <a:p>
            <a:pPr marL="457200" lvl="1" indent="0">
              <a:buNone/>
            </a:pPr>
            <a:r>
              <a:rPr lang="en-US" sz="2600" i="1" dirty="0"/>
              <a:t>Examples: </a:t>
            </a:r>
          </a:p>
          <a:p>
            <a:pPr lvl="1"/>
            <a:r>
              <a:rPr lang="en-US" sz="2600" dirty="0"/>
              <a:t>Difficulty voiding due to severe dyspnea with position changes needed to manage urine without catheter</a:t>
            </a:r>
          </a:p>
          <a:p>
            <a:pPr lvl="1"/>
            <a:r>
              <a:rPr lang="en-US" sz="2600" dirty="0"/>
              <a:t>Address patient/family goals in dying patient </a:t>
            </a:r>
          </a:p>
          <a:p>
            <a:pPr lvl="1"/>
            <a:r>
              <a:rPr lang="en-US" sz="2600" dirty="0"/>
              <a:t>Acute/severe pain upon movement with demonstrated difficulties using other urinary management strategies </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16</a:t>
            </a:fld>
            <a:endParaRPr lang="en-US" dirty="0"/>
          </a:p>
        </p:txBody>
      </p:sp>
    </p:spTree>
    <p:custDataLst>
      <p:tags r:id="rId1"/>
    </p:custDataLst>
    <p:extLst>
      <p:ext uri="{BB962C8B-B14F-4D97-AF65-F5344CB8AC3E}">
        <p14:creationId xmlns:p14="http://schemas.microsoft.com/office/powerpoint/2010/main" val="11017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Clinical Case 3 for Discussion</a:t>
            </a:r>
          </a:p>
        </p:txBody>
      </p:sp>
      <p:sp>
        <p:nvSpPr>
          <p:cNvPr id="3" name="Text Placeholder 2"/>
          <p:cNvSpPr>
            <a:spLocks noGrp="1"/>
          </p:cNvSpPr>
          <p:nvPr>
            <p:ph idx="1"/>
            <p:custDataLst>
              <p:tags r:id="rId3"/>
            </p:custDataLst>
          </p:nvPr>
        </p:nvSpPr>
        <p:spPr>
          <a:ln>
            <a:noFill/>
          </a:ln>
        </p:spPr>
        <p:txBody>
          <a:bodyPr>
            <a:normAutofit/>
          </a:bodyPr>
          <a:lstStyle/>
          <a:p>
            <a:pPr marL="0" indent="0">
              <a:buNone/>
            </a:pPr>
            <a:r>
              <a:rPr lang="en-US" sz="2600" dirty="0"/>
              <a:t>Mr. Knight is a 25-year-old man who was admitted with acute urinary retention, due to spinal injury. </a:t>
            </a:r>
            <a:r>
              <a:rPr lang="en-US" sz="2600" b="1" dirty="0"/>
              <a:t>Which urinary catheter strategies are appropriate?</a:t>
            </a:r>
            <a:endParaRPr lang="en-US" sz="2600" dirty="0"/>
          </a:p>
          <a:p>
            <a:pPr marL="514350" indent="-514350">
              <a:buFont typeface="+mj-lt"/>
              <a:buAutoNum type="alphaUcPeriod"/>
            </a:pPr>
            <a:r>
              <a:rPr lang="en-US" sz="2400" dirty="0"/>
              <a:t>Indwelling urinary catheter </a:t>
            </a:r>
          </a:p>
          <a:p>
            <a:pPr marL="514350" indent="-514350">
              <a:buFont typeface="+mj-lt"/>
              <a:buAutoNum type="alphaUcPeriod"/>
            </a:pPr>
            <a:r>
              <a:rPr lang="en-US" sz="2400" dirty="0"/>
              <a:t>ISC, “In and Out”</a:t>
            </a:r>
          </a:p>
          <a:p>
            <a:pPr marL="514350" indent="-514350">
              <a:buFont typeface="+mj-lt"/>
              <a:buAutoNum type="alphaUcPeriod"/>
            </a:pPr>
            <a:r>
              <a:rPr lang="en-US" sz="2400" dirty="0"/>
              <a:t>External catheter</a:t>
            </a:r>
          </a:p>
          <a:p>
            <a:pPr marL="514350" indent="-514350">
              <a:buFont typeface="+mj-lt"/>
              <a:buAutoNum type="alphaUcPeriod"/>
            </a:pPr>
            <a:r>
              <a:rPr lang="en-US" sz="2400" dirty="0"/>
              <a:t>Urinal or incontinence garments</a:t>
            </a:r>
          </a:p>
        </p:txBody>
      </p:sp>
      <p:sp>
        <p:nvSpPr>
          <p:cNvPr id="4" name="Rectangle 3" descr="A and B are the correct answers"/>
          <p:cNvSpPr/>
          <p:nvPr>
            <p:custDataLst>
              <p:tags r:id="rId4"/>
            </p:custDataLst>
          </p:nvPr>
        </p:nvSpPr>
        <p:spPr>
          <a:xfrm>
            <a:off x="628650" y="2566163"/>
            <a:ext cx="7618227" cy="1102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
          <p:cNvSpPr txBox="1"/>
          <p:nvPr/>
        </p:nvSpPr>
        <p:spPr>
          <a:xfrm>
            <a:off x="554672" y="5945188"/>
            <a:ext cx="8034655" cy="463550"/>
          </a:xfrm>
          <a:prstGeom prst="rect">
            <a:avLst/>
          </a:prstGeom>
          <a:noFill/>
        </p:spPr>
        <p:txBody>
          <a:bodyPr wrap="square" rtlCol="0">
            <a:spAutoFit/>
          </a:bodyPr>
          <a:lstStyle/>
          <a:p>
            <a:pPr marL="749935" marR="0" indent="-749935">
              <a:spcBef>
                <a:spcPts val="0"/>
              </a:spcBef>
              <a:spcAft>
                <a:spcPts val="0"/>
              </a:spcAft>
            </a:pPr>
            <a:r>
              <a:rPr lang="en-US" sz="1200" kern="120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a:effectLst/>
              <a:latin typeface="Times New Roman" panose="02020603050405020304" pitchFamily="18" charset="0"/>
              <a:ea typeface="Times New Roman" panose="02020603050405020304" pitchFamily="18" charset="0"/>
            </a:endParaRPr>
          </a:p>
        </p:txBody>
      </p:sp>
      <p:sp>
        <p:nvSpPr>
          <p:cNvPr id="6"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8"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18</a:t>
            </a:r>
          </a:p>
        </p:txBody>
      </p:sp>
    </p:spTree>
    <p:custDataLst>
      <p:tags r:id="rId1"/>
    </p:custDataLst>
    <p:extLst>
      <p:ext uri="{BB962C8B-B14F-4D97-AF65-F5344CB8AC3E}">
        <p14:creationId xmlns:p14="http://schemas.microsoft.com/office/powerpoint/2010/main" val="282051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85107" y="0"/>
            <a:ext cx="7886700" cy="813816"/>
          </a:xfrm>
        </p:spPr>
        <p:txBody>
          <a:bodyPr>
            <a:noAutofit/>
          </a:bodyPr>
          <a:lstStyle/>
          <a:p>
            <a:pPr>
              <a:lnSpc>
                <a:spcPct val="90000"/>
              </a:lnSpc>
            </a:pPr>
            <a:r>
              <a:rPr lang="en-US" dirty="0"/>
              <a:t>Acute Urinary Retention</a:t>
            </a:r>
            <a:r>
              <a:rPr lang="en-US" baseline="30000" dirty="0"/>
              <a:t>5</a:t>
            </a:r>
            <a:endParaRPr lang="en-US" dirty="0"/>
          </a:p>
        </p:txBody>
      </p:sp>
      <p:sp>
        <p:nvSpPr>
          <p:cNvPr id="8" name="TextBox 7"/>
          <p:cNvSpPr txBox="1"/>
          <p:nvPr>
            <p:custDataLst>
              <p:tags r:id="rId3"/>
            </p:custDataLst>
          </p:nvPr>
        </p:nvSpPr>
        <p:spPr>
          <a:xfrm>
            <a:off x="1650883" y="810532"/>
            <a:ext cx="5965371" cy="400110"/>
          </a:xfrm>
          <a:prstGeom prst="rect">
            <a:avLst/>
          </a:prstGeom>
          <a:noFill/>
        </p:spPr>
        <p:txBody>
          <a:bodyPr wrap="square" rtlCol="0">
            <a:spAutoFit/>
          </a:bodyPr>
          <a:lstStyle/>
          <a:p>
            <a:pPr algn="ctr"/>
            <a:r>
              <a:rPr lang="en-US" sz="2000" b="1" cap="small" dirty="0"/>
              <a:t>Is this method of urine collection appropriate</a:t>
            </a:r>
            <a:r>
              <a:rPr lang="en-US" dirty="0"/>
              <a:t>?</a:t>
            </a:r>
          </a:p>
        </p:txBody>
      </p:sp>
      <p:graphicFrame>
        <p:nvGraphicFramePr>
          <p:cNvPr id="7" name="Content Placeholder 6"/>
          <p:cNvGraphicFramePr>
            <a:graphicFrameLocks noGrp="1"/>
          </p:cNvGraphicFramePr>
          <p:nvPr>
            <p:ph idx="1"/>
            <p:custDataLst>
              <p:tags r:id="rId4"/>
            </p:custDataLst>
            <p:extLst>
              <p:ext uri="{D42A27DB-BD31-4B8C-83A1-F6EECF244321}">
                <p14:modId xmlns:p14="http://schemas.microsoft.com/office/powerpoint/2010/main" val="396730848"/>
              </p:ext>
            </p:extLst>
          </p:nvPr>
        </p:nvGraphicFramePr>
        <p:xfrm>
          <a:off x="379620" y="1292023"/>
          <a:ext cx="8507898" cy="2973243"/>
        </p:xfrm>
        <a:graphic>
          <a:graphicData uri="http://schemas.openxmlformats.org/drawingml/2006/table">
            <a:tbl>
              <a:tblPr firstRow="1" bandRow="1">
                <a:tableStyleId>{2D5ABB26-0587-4C30-8999-92F81FD0307C}</a:tableStyleId>
              </a:tblPr>
              <a:tblGrid>
                <a:gridCol w="2037522">
                  <a:extLst>
                    <a:ext uri="{9D8B030D-6E8A-4147-A177-3AD203B41FA5}">
                      <a16:colId xmlns:a16="http://schemas.microsoft.com/office/drawing/2014/main" val="20000"/>
                    </a:ext>
                  </a:extLst>
                </a:gridCol>
                <a:gridCol w="1617594">
                  <a:extLst>
                    <a:ext uri="{9D8B030D-6E8A-4147-A177-3AD203B41FA5}">
                      <a16:colId xmlns:a16="http://schemas.microsoft.com/office/drawing/2014/main" val="20001"/>
                    </a:ext>
                  </a:extLst>
                </a:gridCol>
                <a:gridCol w="1617594">
                  <a:extLst>
                    <a:ext uri="{9D8B030D-6E8A-4147-A177-3AD203B41FA5}">
                      <a16:colId xmlns:a16="http://schemas.microsoft.com/office/drawing/2014/main" val="20002"/>
                    </a:ext>
                  </a:extLst>
                </a:gridCol>
                <a:gridCol w="1617594">
                  <a:extLst>
                    <a:ext uri="{9D8B030D-6E8A-4147-A177-3AD203B41FA5}">
                      <a16:colId xmlns:a16="http://schemas.microsoft.com/office/drawing/2014/main" val="20003"/>
                    </a:ext>
                  </a:extLst>
                </a:gridCol>
                <a:gridCol w="1617594">
                  <a:extLst>
                    <a:ext uri="{9D8B030D-6E8A-4147-A177-3AD203B41FA5}">
                      <a16:colId xmlns:a16="http://schemas.microsoft.com/office/drawing/2014/main" val="20004"/>
                    </a:ext>
                  </a:extLst>
                </a:gridCol>
              </a:tblGrid>
              <a:tr h="800455">
                <a:tc>
                  <a:txBody>
                    <a:bodyPr/>
                    <a:lstStyle/>
                    <a:p>
                      <a:endParaRPr lang="en-US" sz="18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Indwelling 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Intermittent Straight Catheter (ISC)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External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Non-Catheter Options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3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uFill>
                            <a:solidFill>
                              <a:srgbClr val="FFFC79"/>
                            </a:solidFill>
                          </a:uFill>
                        </a:rPr>
                        <a:t>Acute retention WITHOUT bladder outlet obstruction</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Yes</a:t>
                      </a:r>
                      <a:endParaRPr sz="1700"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Yes</a:t>
                      </a:r>
                      <a:r>
                        <a:rPr lang="en-US" sz="1700" b="0" dirty="0">
                          <a:uFill>
                            <a:solidFill>
                              <a:srgbClr val="FFFC79"/>
                            </a:solidFill>
                          </a:uFill>
                        </a:rPr>
                        <a:t>, if bladder can be emptied</a:t>
                      </a:r>
                      <a:r>
                        <a:rPr lang="en-US" sz="1700" b="0" baseline="0" dirty="0">
                          <a:uFill>
                            <a:solidFill>
                              <a:srgbClr val="FFFC79"/>
                            </a:solidFill>
                          </a:uFill>
                        </a:rPr>
                        <a:t> by 4–6 hour ISC</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60325" lvl="0" indent="0" algn="ctr" defTabSz="914400" rtl="0" eaLnBrk="1" latinLnBrk="0" hangingPunct="1">
                        <a:tabLst>
                          <a:tab pos="914400" algn="l"/>
                        </a:tabLst>
                        <a:defRPr sz="1800">
                          <a:solidFill>
                            <a:srgbClr val="000000"/>
                          </a:solidFill>
                          <a:uFillTx/>
                        </a:defRPr>
                      </a:pPr>
                      <a:r>
                        <a:rPr lang="en-US" sz="1700" b="1" kern="1200" cap="small" baseline="0" dirty="0">
                          <a:solidFill>
                            <a:srgbClr val="000000"/>
                          </a:solidFill>
                          <a:uFill>
                            <a:solidFill>
                              <a:srgbClr val="FFFC79"/>
                            </a:solidFill>
                          </a:uFill>
                          <a:latin typeface="+mn-lt"/>
                          <a:ea typeface="+mn-ea"/>
                          <a:cs typeface="+mn-cs"/>
                        </a:rPr>
                        <a:t>No</a:t>
                      </a:r>
                      <a:r>
                        <a:rPr lang="en-US" sz="2400" b="1" kern="1200" cap="small" baseline="30000" dirty="0">
                          <a:solidFill>
                            <a:srgbClr val="000000"/>
                          </a:solidFill>
                          <a:uFill>
                            <a:solidFill>
                              <a:srgbClr val="FFFC79"/>
                            </a:solidFill>
                          </a:uFill>
                          <a:latin typeface="+mn-lt"/>
                          <a:ea typeface="+mn-ea"/>
                          <a:cs typeface="+mn-cs"/>
                        </a:rPr>
                        <a:t>†</a:t>
                      </a:r>
                      <a:endParaRPr lang="en-US" sz="1700" b="1" kern="1200" cap="small" baseline="30000" dirty="0">
                        <a:solidFill>
                          <a:srgbClr val="000000"/>
                        </a:solidFill>
                        <a:uFill>
                          <a:solidFill>
                            <a:srgbClr val="FFFC79"/>
                          </a:solidFill>
                        </a:uFill>
                        <a:latin typeface="+mn-lt"/>
                        <a:ea typeface="+mn-ea"/>
                        <a:cs typeface="+mn-cs"/>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60325" lvl="0" indent="0" algn="ctr" defTabSz="457200">
                        <a:defRPr sz="1800">
                          <a:solidFill>
                            <a:srgbClr val="000000"/>
                          </a:solidFill>
                          <a:uFillTx/>
                        </a:defRPr>
                      </a:pPr>
                      <a:r>
                        <a:rPr lang="en-US" sz="1600" dirty="0"/>
                        <a:t>Bladder scanner</a:t>
                      </a:r>
                      <a:r>
                        <a:rPr lang="en-US" sz="2400" baseline="30000" dirty="0"/>
                        <a:t>‡</a:t>
                      </a:r>
                      <a:endParaRPr lang="en-US" sz="1600" baseline="30000" dirty="0"/>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955103">
                <a:tc>
                  <a:txBody>
                    <a:bodyPr/>
                    <a:lstStyle/>
                    <a:p>
                      <a:r>
                        <a:rPr lang="en-US" sz="1800" dirty="0">
                          <a:uFill>
                            <a:solidFill>
                              <a:srgbClr val="FFFC79"/>
                            </a:solidFill>
                          </a:uFill>
                        </a:rPr>
                        <a:t>Acute retention WITH bladder</a:t>
                      </a:r>
                      <a:r>
                        <a:rPr lang="en-US" sz="1800" baseline="0" dirty="0">
                          <a:uFill>
                            <a:solidFill>
                              <a:srgbClr val="FFFC79"/>
                            </a:solidFill>
                          </a:uFill>
                        </a:rPr>
                        <a:t> outlet obstruction</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60325" lvl="0" indent="0" algn="l" defTabSz="914400">
                        <a:tabLst>
                          <a:tab pos="914400" algn="l"/>
                        </a:tabLst>
                        <a:defRPr sz="1800">
                          <a:solidFill>
                            <a:srgbClr val="000000"/>
                          </a:solidFill>
                          <a:uFillTx/>
                        </a:defRPr>
                      </a:pPr>
                      <a:r>
                        <a:rPr lang="en-US" sz="1600" dirty="0">
                          <a:uFill>
                            <a:solidFill>
                              <a:srgbClr val="FFFC79"/>
                            </a:solidFill>
                          </a:uFill>
                        </a:rPr>
                        <a:t>Appropriateness varies by reason for obstruction</a:t>
                      </a:r>
                      <a:r>
                        <a:rPr lang="en-US" sz="2400" baseline="30000" dirty="0">
                          <a:uFill>
                            <a:solidFill>
                              <a:srgbClr val="FFFC79"/>
                            </a:solidFill>
                          </a:uFill>
                        </a:rPr>
                        <a:t>§</a:t>
                      </a:r>
                      <a:endParaRPr lang="en-US" sz="1600" baseline="3000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60325"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600" dirty="0">
                          <a:uFill>
                            <a:solidFill>
                              <a:srgbClr val="FFFC79"/>
                            </a:solidFill>
                          </a:uFill>
                        </a:rPr>
                        <a:t>Appropriateness varies by reason for obstruction</a:t>
                      </a:r>
                      <a:r>
                        <a:rPr lang="en-US" sz="2400" baseline="30000" dirty="0">
                          <a:uFill>
                            <a:solidFill>
                              <a:srgbClr val="FFFC79"/>
                            </a:solidFill>
                          </a:uFill>
                        </a:rPr>
                        <a:t>§</a:t>
                      </a:r>
                      <a:endParaRPr lang="en-US" sz="1600" baseline="3000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lvl="0" algn="ctr" defTabSz="914400">
                        <a:tabLst>
                          <a:tab pos="914400" algn="l"/>
                        </a:tabLst>
                        <a:defRPr sz="1800">
                          <a:solidFill>
                            <a:srgbClr val="000000"/>
                          </a:solidFill>
                          <a:uFillTx/>
                        </a:defRPr>
                      </a:pPr>
                      <a:r>
                        <a:rPr lang="en-US" sz="1700" b="1" cap="small" baseline="0" dirty="0">
                          <a:uFill>
                            <a:solidFill>
                              <a:srgbClr val="FFFC79"/>
                            </a:solidFill>
                          </a:uFill>
                        </a:rPr>
                        <a:t>No</a:t>
                      </a:r>
                      <a:r>
                        <a:rPr lang="en-US" sz="2400" b="1" cap="small" baseline="30000" dirty="0">
                          <a:uFill>
                            <a:solidFill>
                              <a:srgbClr val="FFFC79"/>
                            </a:solidFill>
                          </a:uFill>
                        </a:rPr>
                        <a:t>†</a:t>
                      </a:r>
                      <a:endParaRPr sz="1700" b="1" cap="small" baseline="3000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lang="en-US" sz="1700" b="0" dirty="0">
                          <a:uFill>
                            <a:solidFill>
                              <a:srgbClr val="FFFC79"/>
                            </a:solidFill>
                          </a:uFill>
                        </a:rPr>
                        <a:t>Bladder scanner</a:t>
                      </a:r>
                      <a:r>
                        <a:rPr lang="en-US" sz="2400" b="0" baseline="30000" dirty="0">
                          <a:uFill>
                            <a:solidFill>
                              <a:srgbClr val="FFFC79"/>
                            </a:solidFill>
                          </a:uFill>
                        </a:rPr>
                        <a:t>‡</a:t>
                      </a:r>
                      <a:endParaRPr sz="1700" b="0" baseline="3000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bl>
          </a:graphicData>
        </a:graphic>
      </p:graphicFrame>
      <p:sp>
        <p:nvSpPr>
          <p:cNvPr id="3" name="Rectangle 2">
            <a:extLst>
              <a:ext uri="{C183D7F6-B498-43B3-948B-1728B52AA6E4}">
                <adec:decorative xmlns:adec="http://schemas.microsoft.com/office/drawing/2017/decorative" val="1"/>
              </a:ext>
            </a:extLst>
          </p:cNvPr>
          <p:cNvSpPr/>
          <p:nvPr>
            <p:custDataLst>
              <p:tags r:id="rId5"/>
            </p:custDataLst>
          </p:nvPr>
        </p:nvSpPr>
        <p:spPr>
          <a:xfrm>
            <a:off x="379620" y="2220386"/>
            <a:ext cx="2007980" cy="10734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FF"/>
              </a:solidFill>
            </a:endParaRPr>
          </a:p>
        </p:txBody>
      </p:sp>
      <p:sp>
        <p:nvSpPr>
          <p:cNvPr id="6" name="TextBox 5"/>
          <p:cNvSpPr txBox="1"/>
          <p:nvPr>
            <p:custDataLst>
              <p:tags r:id="rId6"/>
            </p:custDataLst>
          </p:nvPr>
        </p:nvSpPr>
        <p:spPr>
          <a:xfrm>
            <a:off x="379619" y="4307387"/>
            <a:ext cx="8507898" cy="1323439"/>
          </a:xfrm>
          <a:prstGeom prst="rect">
            <a:avLst/>
          </a:prstGeom>
          <a:noFill/>
        </p:spPr>
        <p:txBody>
          <a:bodyPr wrap="square" rtlCol="0">
            <a:spAutoFit/>
          </a:bodyPr>
          <a:lstStyle/>
          <a:p>
            <a:pPr marL="285750" indent="-285750">
              <a:buFont typeface="Calibri" panose="020F0502020204030204" pitchFamily="34" charset="0"/>
              <a:buChar char="†"/>
            </a:pPr>
            <a:r>
              <a:rPr lang="en-US" sz="1600" dirty="0"/>
              <a:t>External catheters collect urine released by the bladder, and cannot address urinary retention</a:t>
            </a:r>
          </a:p>
          <a:p>
            <a:pPr marL="285750" lvl="0" indent="-285750">
              <a:buFont typeface="Calibri" panose="020F0502020204030204" pitchFamily="34" charset="0"/>
              <a:buChar char="‡"/>
            </a:pPr>
            <a:r>
              <a:rPr lang="en-US" sz="1600" dirty="0"/>
              <a:t>Use a bladder scanner to reduce number of catheterizations when no or little urine is seen in bladder</a:t>
            </a:r>
          </a:p>
          <a:p>
            <a:pPr marL="285750" lvl="0" indent="-285750">
              <a:buFont typeface="Calibri" panose="020F0502020204030204" pitchFamily="34" charset="0"/>
              <a:buChar char="§"/>
            </a:pPr>
            <a:r>
              <a:rPr lang="en-US" sz="1600" dirty="0">
                <a:uFill>
                  <a:solidFill>
                    <a:srgbClr val="FFFC79"/>
                  </a:solidFill>
                </a:uFill>
              </a:rPr>
              <a:t>Consider urology consultation for prostatitis and urethral trauma, because may be better managed with suprapubic, or expert placement of catheter.</a:t>
            </a:r>
          </a:p>
        </p:txBody>
      </p:sp>
      <p:sp>
        <p:nvSpPr>
          <p:cNvPr id="10" name="Rectangle 9"/>
          <p:cNvSpPr/>
          <p:nvPr/>
        </p:nvSpPr>
        <p:spPr>
          <a:xfrm>
            <a:off x="324047" y="5644225"/>
            <a:ext cx="8507896" cy="646331"/>
          </a:xfrm>
          <a:prstGeom prst="rect">
            <a:avLst/>
          </a:prstGeom>
        </p:spPr>
        <p:txBody>
          <a:bodyPr wrap="square">
            <a:spAutoFit/>
          </a:bodyPr>
          <a:lstStyle/>
          <a:p>
            <a:r>
              <a:rPr lang="en-US" sz="1200" dirty="0" err="1">
                <a:solidFill>
                  <a:schemeClr val="bg2">
                    <a:lumMod val="50000"/>
                  </a:schemeClr>
                </a:solidFill>
              </a:rPr>
              <a:t>Meddings</a:t>
            </a:r>
            <a:r>
              <a:rPr lang="en-US" sz="1200" dirty="0">
                <a:solidFill>
                  <a:schemeClr val="bg2">
                    <a:lumMod val="50000"/>
                  </a:schemeClr>
                </a:solidFill>
              </a:rPr>
              <a:t> J, Saint S, Fowler KE et al. The Ann Arbor Criteria for appropriate urinary catheter use in hospitalized medical patients: results obtained by using the RAND/UCLA appropriateness method. Ann Internal Med. 2015;162(9 Suppl):S1-34. Copyright ©2015 American College of Physicians. All Rights Reserved. Reprinted with the permission of American College of Physicians, Inc. </a:t>
            </a:r>
          </a:p>
        </p:txBody>
      </p:sp>
      <p:sp>
        <p:nvSpPr>
          <p:cNvPr id="9" name="Footer Placeholder 3"/>
          <p:cNvSpPr>
            <a:spLocks noGrp="1"/>
          </p:cNvSpPr>
          <p:nvPr>
            <p:ph type="ftr" sz="quarter" idx="11"/>
            <p:custDataLst>
              <p:tags r:id="rId7"/>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8"/>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18</a:t>
            </a:fld>
            <a:endParaRPr lang="en-US" dirty="0"/>
          </a:p>
        </p:txBody>
      </p:sp>
    </p:spTree>
    <p:custDataLst>
      <p:tags r:id="rId1"/>
    </p:custDataLst>
    <p:extLst>
      <p:ext uri="{BB962C8B-B14F-4D97-AF65-F5344CB8AC3E}">
        <p14:creationId xmlns:p14="http://schemas.microsoft.com/office/powerpoint/2010/main" val="173765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Clinical Case 4 for Discussion</a:t>
            </a:r>
            <a:r>
              <a:rPr lang="en-US" baseline="30000" dirty="0"/>
              <a:t>5</a:t>
            </a:r>
            <a:endParaRPr lang="en-US" dirty="0"/>
          </a:p>
        </p:txBody>
      </p:sp>
      <p:sp>
        <p:nvSpPr>
          <p:cNvPr id="3" name="Content Placeholder 2"/>
          <p:cNvSpPr>
            <a:spLocks noGrp="1"/>
          </p:cNvSpPr>
          <p:nvPr>
            <p:ph idx="1"/>
            <p:custDataLst>
              <p:tags r:id="rId3"/>
            </p:custDataLst>
          </p:nvPr>
        </p:nvSpPr>
        <p:spPr>
          <a:xfrm>
            <a:off x="628650" y="1124712"/>
            <a:ext cx="7886700" cy="5052251"/>
          </a:xfrm>
        </p:spPr>
        <p:txBody>
          <a:bodyPr>
            <a:normAutofit/>
          </a:bodyPr>
          <a:lstStyle/>
          <a:p>
            <a:pPr marL="0" indent="0">
              <a:lnSpc>
                <a:spcPct val="124000"/>
              </a:lnSpc>
              <a:buNone/>
            </a:pPr>
            <a:r>
              <a:rPr lang="en-US" sz="2600" dirty="0"/>
              <a:t>Mrs. Davies is an 80-year-old woman, admitted with syncope and awaiting pacemaker placement, who is admitted to ICU for a higher level of monitoring and nursing care than available outside the ICU. She has chronic urinary incontinence and is a high fall risk.</a:t>
            </a:r>
            <a:br>
              <a:rPr lang="en-US" dirty="0"/>
            </a:br>
            <a:r>
              <a:rPr lang="en-US" sz="2600" b="1" dirty="0"/>
              <a:t>True </a:t>
            </a:r>
            <a:r>
              <a:rPr lang="en-US" sz="2600" dirty="0"/>
              <a:t>or</a:t>
            </a:r>
            <a:r>
              <a:rPr lang="en-US" sz="2600" b="1" dirty="0"/>
              <a:t> False: </a:t>
            </a:r>
          </a:p>
          <a:p>
            <a:pPr marL="0" indent="0">
              <a:lnSpc>
                <a:spcPct val="124000"/>
              </a:lnSpc>
              <a:buNone/>
            </a:pPr>
            <a:r>
              <a:rPr lang="en-US" sz="2400" dirty="0">
                <a:solidFill>
                  <a:srgbClr val="000000"/>
                </a:solidFill>
                <a:cs typeface="Arial"/>
                <a:sym typeface="Arial"/>
              </a:rPr>
              <a:t>The ICU nurse should insert an indwelling urinary catheter for Mrs. Davies because it will prevent skin breakdown and reduce her risk of falling.</a:t>
            </a:r>
            <a:endParaRPr lang="en-US" sz="2400" dirty="0"/>
          </a:p>
        </p:txBody>
      </p:sp>
      <p:sp>
        <p:nvSpPr>
          <p:cNvPr id="6" name="Rectangle 5" descr="False is the correct answer"/>
          <p:cNvSpPr/>
          <p:nvPr>
            <p:custDataLst>
              <p:tags r:id="rId4"/>
            </p:custDataLst>
          </p:nvPr>
        </p:nvSpPr>
        <p:spPr>
          <a:xfrm>
            <a:off x="1733038" y="3651888"/>
            <a:ext cx="776698" cy="472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p:cNvSpPr txBox="1"/>
          <p:nvPr/>
        </p:nvSpPr>
        <p:spPr>
          <a:xfrm>
            <a:off x="554672" y="5945188"/>
            <a:ext cx="8034655" cy="463550"/>
          </a:xfrm>
          <a:prstGeom prst="rect">
            <a:avLst/>
          </a:prstGeom>
          <a:noFill/>
        </p:spPr>
        <p:txBody>
          <a:bodyPr wrap="square" rtlCol="0">
            <a:spAutoFit/>
          </a:bodyPr>
          <a:lstStyle/>
          <a:p>
            <a:pPr marL="749935" marR="0" indent="-749935">
              <a:spcBef>
                <a:spcPts val="0"/>
              </a:spcBef>
              <a:spcAft>
                <a:spcPts val="0"/>
              </a:spcAft>
            </a:pPr>
            <a:r>
              <a:rPr lang="en-US" sz="1200" kern="120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a:effectLst/>
              <a:latin typeface="Times New Roman" panose="02020603050405020304" pitchFamily="18" charset="0"/>
              <a:ea typeface="Times New Roman" panose="02020603050405020304" pitchFamily="18" charset="0"/>
            </a:endParaRPr>
          </a:p>
        </p:txBody>
      </p:sp>
      <p:sp>
        <p:nvSpPr>
          <p:cNvPr id="7"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19</a:t>
            </a:fld>
            <a:endParaRPr lang="en-US" dirty="0"/>
          </a:p>
        </p:txBody>
      </p:sp>
    </p:spTree>
    <p:custDataLst>
      <p:tags r:id="rId1"/>
    </p:custDataLst>
    <p:extLst>
      <p:ext uri="{BB962C8B-B14F-4D97-AF65-F5344CB8AC3E}">
        <p14:creationId xmlns:p14="http://schemas.microsoft.com/office/powerpoint/2010/main" val="16679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78285" y="9145"/>
            <a:ext cx="8551015" cy="813816"/>
          </a:xfrm>
        </p:spPr>
        <p:txBody>
          <a:bodyPr>
            <a:noAutofit/>
          </a:bodyPr>
          <a:lstStyle/>
          <a:p>
            <a:pPr marL="36125" marR="36125" defTabSz="809635">
              <a:defRPr sz="3600" b="1">
                <a:solidFill>
                  <a:srgbClr val="000000"/>
                </a:solidFill>
                <a:uFill>
                  <a:solidFill>
                    <a:srgbClr val="000000"/>
                  </a:solidFill>
                </a:uFill>
              </a:defRPr>
            </a:pPr>
            <a:r>
              <a:rPr lang="en-US" dirty="0"/>
              <a:t>Lifecycle of a Urinary Catheter</a:t>
            </a:r>
            <a:r>
              <a:rPr lang="en-US" baseline="30000" dirty="0"/>
              <a:t>1</a:t>
            </a:r>
          </a:p>
        </p:txBody>
      </p:sp>
      <p:grpSp>
        <p:nvGrpSpPr>
          <p:cNvPr id="6" name="Group 5" descr="Indwelling Urinary Catheter&#10;1. Catheter Placement&#10;2. Maintenance Care of Urinary Catheter&#10;3. Catheter Removal">
            <a:extLst>
              <a:ext uri="{FF2B5EF4-FFF2-40B4-BE49-F238E27FC236}">
                <a16:creationId xmlns:a16="http://schemas.microsoft.com/office/drawing/2014/main" id="{5738FFC6-F4DC-48B0-8B36-0D4C8422D86B}"/>
              </a:ext>
            </a:extLst>
          </p:cNvPr>
          <p:cNvGrpSpPr/>
          <p:nvPr/>
        </p:nvGrpSpPr>
        <p:grpSpPr>
          <a:xfrm>
            <a:off x="278285" y="1580768"/>
            <a:ext cx="8716962" cy="3968779"/>
            <a:chOff x="278285" y="1580768"/>
            <a:chExt cx="8716962" cy="3968779"/>
          </a:xfrm>
        </p:grpSpPr>
        <p:sp>
          <p:nvSpPr>
            <p:cNvPr id="204" name="Shape 204"/>
            <p:cNvSpPr/>
            <p:nvPr>
              <p:custDataLst>
                <p:tags r:id="rId5"/>
              </p:custDataLst>
            </p:nvPr>
          </p:nvSpPr>
          <p:spPr>
            <a:xfrm>
              <a:off x="2976562" y="2184047"/>
              <a:ext cx="3254376" cy="3365500"/>
            </a:xfrm>
            <a:prstGeom prst="ellipse">
              <a:avLst/>
            </a:prstGeom>
            <a:ln w="50800">
              <a:solidFill>
                <a:srgbClr val="000000"/>
              </a:solidFill>
            </a:ln>
          </p:spPr>
          <p:txBody>
            <a:bodyPr lIns="31749" tIns="31749" rIns="31749" bIns="31749" anchor="ctr"/>
            <a:lstStyle/>
            <a:p>
              <a:pPr marL="36125" marR="36125" algn="ctr" defTabSz="809635">
                <a:defRPr sz="2200"/>
              </a:pPr>
              <a:endParaRPr sz="1956"/>
            </a:p>
          </p:txBody>
        </p:sp>
        <p:sp>
          <p:nvSpPr>
            <p:cNvPr id="206" name="Shape 206"/>
            <p:cNvSpPr/>
            <p:nvPr>
              <p:custDataLst>
                <p:tags r:id="rId6"/>
              </p:custDataLst>
            </p:nvPr>
          </p:nvSpPr>
          <p:spPr>
            <a:xfrm rot="12289039">
              <a:off x="5792964" y="4447293"/>
              <a:ext cx="468313"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7" name="Shape 207"/>
            <p:cNvSpPr/>
            <p:nvPr>
              <p:custDataLst>
                <p:tags r:id="rId7"/>
              </p:custDataLst>
            </p:nvPr>
          </p:nvSpPr>
          <p:spPr>
            <a:xfrm rot="12458759">
              <a:off x="4291782" y="2046558"/>
              <a:ext cx="46831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8" name="Shape 208"/>
            <p:cNvSpPr/>
            <p:nvPr>
              <p:custDataLst>
                <p:tags r:id="rId8"/>
              </p:custDataLst>
            </p:nvPr>
          </p:nvSpPr>
          <p:spPr>
            <a:xfrm rot="5400000">
              <a:off x="2877647" y="4157560"/>
              <a:ext cx="46831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9" name="Shape 209"/>
            <p:cNvSpPr/>
            <p:nvPr>
              <p:custDataLst>
                <p:tags r:id="rId9"/>
              </p:custDataLst>
            </p:nvPr>
          </p:nvSpPr>
          <p:spPr>
            <a:xfrm>
              <a:off x="4419067" y="1990196"/>
              <a:ext cx="272830" cy="365098"/>
            </a:xfrm>
            <a:prstGeom prst="rect">
              <a:avLst/>
            </a:prstGeom>
            <a:ln w="12700">
              <a:miter lim="400000"/>
            </a:ln>
            <a:extLst>
              <a:ext uri="{C572A759-6A51-4108-AA02-DFA0A04FC94B}">
                <ma14:wrappingTextBoxFlag xmlns="" xmlns:ma14="http://schemas.microsoft.com/office/mac/drawingml/2011/main"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a:t>1</a:t>
              </a:r>
            </a:p>
          </p:txBody>
        </p:sp>
        <p:sp>
          <p:nvSpPr>
            <p:cNvPr id="210" name="Shape 210"/>
            <p:cNvSpPr/>
            <p:nvPr>
              <p:custDataLst>
                <p:tags r:id="rId10"/>
              </p:custDataLst>
            </p:nvPr>
          </p:nvSpPr>
          <p:spPr>
            <a:xfrm>
              <a:off x="2889418" y="3747735"/>
              <a:ext cx="146193" cy="365098"/>
            </a:xfrm>
            <a:prstGeom prst="rect">
              <a:avLst/>
            </a:prstGeom>
            <a:ln w="12700">
              <a:miter lim="400000"/>
            </a:ln>
            <a:extLst>
              <a:ext uri="{C572A759-6A51-4108-AA02-DFA0A04FC94B}">
                <ma14:wrappingTextBoxFlag xmlns="" xmlns:ma14="http://schemas.microsoft.com/office/mac/drawingml/2011/main"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endParaRPr sz="1956"/>
            </a:p>
          </p:txBody>
        </p:sp>
        <p:sp>
          <p:nvSpPr>
            <p:cNvPr id="211" name="Shape 211"/>
            <p:cNvSpPr/>
            <p:nvPr>
              <p:custDataLst>
                <p:tags r:id="rId11"/>
              </p:custDataLst>
            </p:nvPr>
          </p:nvSpPr>
          <p:spPr>
            <a:xfrm>
              <a:off x="2910824" y="4164025"/>
              <a:ext cx="272830" cy="365098"/>
            </a:xfrm>
            <a:prstGeom prst="rect">
              <a:avLst/>
            </a:prstGeom>
            <a:ln w="12700">
              <a:miter lim="400000"/>
            </a:ln>
            <a:extLst>
              <a:ext uri="{C572A759-6A51-4108-AA02-DFA0A04FC94B}">
                <ma14:wrappingTextBoxFlag xmlns="" xmlns:ma14="http://schemas.microsoft.com/office/mac/drawingml/2011/main"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3</a:t>
              </a:r>
            </a:p>
          </p:txBody>
        </p:sp>
        <p:sp>
          <p:nvSpPr>
            <p:cNvPr id="212" name="Shape 212"/>
            <p:cNvSpPr/>
            <p:nvPr>
              <p:custDataLst>
                <p:tags r:id="rId12"/>
              </p:custDataLst>
            </p:nvPr>
          </p:nvSpPr>
          <p:spPr>
            <a:xfrm>
              <a:off x="5935772" y="4407606"/>
              <a:ext cx="272830" cy="365098"/>
            </a:xfrm>
            <a:prstGeom prst="rect">
              <a:avLst/>
            </a:prstGeom>
            <a:ln w="12700">
              <a:miter lim="400000"/>
            </a:ln>
            <a:extLst>
              <a:ext uri="{C572A759-6A51-4108-AA02-DFA0A04FC94B}">
                <ma14:wrappingTextBoxFlag xmlns="" xmlns:ma14="http://schemas.microsoft.com/office/mac/drawingml/2011/main"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2</a:t>
              </a:r>
            </a:p>
          </p:txBody>
        </p:sp>
        <p:sp>
          <p:nvSpPr>
            <p:cNvPr id="213" name="Shape 213"/>
            <p:cNvSpPr/>
            <p:nvPr>
              <p:custDataLst>
                <p:tags r:id="rId13"/>
              </p:custDataLst>
            </p:nvPr>
          </p:nvSpPr>
          <p:spPr>
            <a:xfrm>
              <a:off x="2774156" y="1580768"/>
              <a:ext cx="3849689" cy="365098"/>
            </a:xfrm>
            <a:prstGeom prst="rect">
              <a:avLst/>
            </a:prstGeom>
            <a:ln w="12700">
              <a:miter lim="400000"/>
            </a:ln>
            <a:extLst>
              <a:ext uri="{C572A759-6A51-4108-AA02-DFA0A04FC94B}">
                <ma14:wrappingTextBoxFlag xmlns="" xmlns:ma14="http://schemas.microsoft.com/office/mac/drawingml/2011/main" val="1"/>
              </a:ext>
            </a:extLst>
          </p:spPr>
          <p:txBody>
            <a:bodyPr lIns="31749" tIns="31749" rIns="31749" bIns="31749">
              <a:spAutoFit/>
            </a:bodyPr>
            <a:lstStyle>
              <a:lvl1pPr marL="40640" marR="40640" algn="ctr" defTabSz="910828">
                <a:defRPr sz="2200">
                  <a:solidFill>
                    <a:srgbClr val="000000"/>
                  </a:solidFill>
                  <a:uFill>
                    <a:solidFill>
                      <a:srgbClr val="000000"/>
                    </a:solidFill>
                  </a:uFill>
                </a:defRPr>
              </a:lvl1pPr>
            </a:lstStyle>
            <a:p>
              <a:r>
                <a:rPr lang="en-US" sz="1956"/>
                <a:t>Catheter Placement</a:t>
              </a:r>
              <a:endParaRPr sz="1956"/>
            </a:p>
          </p:txBody>
        </p:sp>
        <p:sp>
          <p:nvSpPr>
            <p:cNvPr id="214" name="Shape 214"/>
            <p:cNvSpPr/>
            <p:nvPr>
              <p:custDataLst>
                <p:tags r:id="rId14"/>
              </p:custDataLst>
            </p:nvPr>
          </p:nvSpPr>
          <p:spPr>
            <a:xfrm>
              <a:off x="6393113" y="4346588"/>
              <a:ext cx="2602134" cy="666078"/>
            </a:xfrm>
            <a:prstGeom prst="rect">
              <a:avLst/>
            </a:prstGeom>
            <a:ln w="12700">
              <a:miter lim="400000"/>
            </a:ln>
            <a:extLst>
              <a:ext uri="{C572A759-6A51-4108-AA02-DFA0A04FC94B}">
                <ma14:wrappingTextBoxFlag xmlns="" xmlns:ma14="http://schemas.microsoft.com/office/mac/drawingml/2011/main" val="1"/>
              </a:ext>
            </a:extLst>
          </p:spPr>
          <p:txBody>
            <a:bodyPr lIns="31749" tIns="31749" rIns="31749" bIns="31749">
              <a:spAutoFit/>
            </a:bodyPr>
            <a:lstStyle>
              <a:lvl1pPr marL="40640" marR="40640" defTabSz="910828">
                <a:defRPr sz="2200">
                  <a:solidFill>
                    <a:srgbClr val="000000"/>
                  </a:solidFill>
                  <a:uFill>
                    <a:solidFill>
                      <a:srgbClr val="000000"/>
                    </a:solidFill>
                  </a:uFill>
                </a:defRPr>
              </a:lvl1pPr>
            </a:lstStyle>
            <a:p>
              <a:r>
                <a:rPr sz="1956" dirty="0"/>
                <a:t>Maint</a:t>
              </a:r>
              <a:r>
                <a:rPr lang="en-US" sz="1956" dirty="0"/>
                <a:t>e</a:t>
              </a:r>
              <a:r>
                <a:rPr sz="1956" dirty="0"/>
                <a:t>n</a:t>
              </a:r>
              <a:r>
                <a:rPr lang="en-US" sz="1956" dirty="0"/>
                <a:t>ance Care of Urinary Catheter</a:t>
              </a:r>
              <a:endParaRPr sz="1956" dirty="0"/>
            </a:p>
          </p:txBody>
        </p:sp>
        <p:sp>
          <p:nvSpPr>
            <p:cNvPr id="215" name="Shape 215"/>
            <p:cNvSpPr/>
            <p:nvPr>
              <p:custDataLst>
                <p:tags r:id="rId15"/>
              </p:custDataLst>
            </p:nvPr>
          </p:nvSpPr>
          <p:spPr>
            <a:xfrm>
              <a:off x="278285" y="3968397"/>
              <a:ext cx="2746375" cy="365098"/>
            </a:xfrm>
            <a:prstGeom prst="rect">
              <a:avLst/>
            </a:prstGeom>
            <a:ln w="12700">
              <a:miter lim="400000"/>
            </a:ln>
            <a:extLst>
              <a:ext uri="{C572A759-6A51-4108-AA02-DFA0A04FC94B}">
                <ma14:wrappingTextBoxFlag xmlns="" xmlns:ma14="http://schemas.microsoft.com/office/mac/drawingml/2011/main" val="1"/>
              </a:ext>
            </a:extLst>
          </p:spPr>
          <p:txBody>
            <a:bodyPr lIns="31749" tIns="31749" rIns="31749" bIns="31749">
              <a:spAutoFit/>
            </a:bodyPr>
            <a:lstStyle>
              <a:lvl1pPr marL="40640" marR="40640" algn="ctr" defTabSz="910828">
                <a:defRPr sz="2200">
                  <a:solidFill>
                    <a:srgbClr val="000000"/>
                  </a:solidFill>
                  <a:uFill>
                    <a:solidFill>
                      <a:srgbClr val="000000"/>
                    </a:solidFill>
                  </a:uFill>
                </a:defRPr>
              </a:lvl1pPr>
            </a:lstStyle>
            <a:p>
              <a:r>
                <a:rPr lang="en-US" sz="1956" dirty="0"/>
                <a:t>Catheter Removal</a:t>
              </a:r>
              <a:endParaRPr sz="1956" dirty="0"/>
            </a:p>
          </p:txBody>
        </p:sp>
        <p:pic>
          <p:nvPicPr>
            <p:cNvPr id="24" name="droppedImage.png">
              <a:extLst>
                <a:ext uri="{C183D7F6-B498-43B3-948B-1728B52AA6E4}">
                  <adec:decorative xmlns:adec="http://schemas.microsoft.com/office/drawing/2017/decorative" val="0"/>
                </a:ext>
              </a:extLst>
            </p:cNvPr>
            <p:cNvPicPr>
              <a:picLocks noChangeAspect="1"/>
            </p:cNvPicPr>
            <p:nvPr/>
          </p:nvPicPr>
          <p:blipFill>
            <a:blip r:embed="rId19"/>
            <a:stretch>
              <a:fillRect/>
            </a:stretch>
          </p:blipFill>
          <p:spPr>
            <a:xfrm>
              <a:off x="3967696" y="3746793"/>
              <a:ext cx="1238252" cy="1067749"/>
            </a:xfrm>
            <a:prstGeom prst="rect">
              <a:avLst/>
            </a:prstGeom>
          </p:spPr>
        </p:pic>
        <p:sp>
          <p:nvSpPr>
            <p:cNvPr id="25" name="Shape 220"/>
            <p:cNvSpPr/>
            <p:nvPr>
              <p:custDataLst>
                <p:tags r:id="rId16"/>
              </p:custDataLst>
            </p:nvPr>
          </p:nvSpPr>
          <p:spPr>
            <a:xfrm>
              <a:off x="4022866" y="2880618"/>
              <a:ext cx="1167143" cy="884920"/>
            </a:xfrm>
            <a:prstGeom prst="rect">
              <a:avLst/>
            </a:prstGeom>
            <a:ln w="12700">
              <a:miter lim="400000"/>
            </a:ln>
            <a:extLst>
              <a:ext uri="{C572A759-6A51-4108-AA02-DFA0A04FC94B}">
                <ma14:wrappingTextBoxFlag xmlns="" xmlns:ma14="http://schemas.microsoft.com/office/mac/drawingml/2011/main" val="1"/>
              </a:ext>
            </a:extLst>
          </p:spPr>
          <p:txBody>
            <a:bodyPr wrap="square" lIns="31749" tIns="31749" rIns="31749" bIns="31749" anchor="ctr">
              <a:spAutoFit/>
            </a:bodyPr>
            <a:lstStyle>
              <a:lvl1pPr marL="40640" marR="40640" defTabSz="910828">
                <a:defRPr sz="2000">
                  <a:solidFill>
                    <a:srgbClr val="000000"/>
                  </a:solidFill>
                </a:defRPr>
              </a:lvl1pPr>
            </a:lstStyle>
            <a:p>
              <a:pPr algn="ctr"/>
              <a:r>
                <a:rPr lang="en-US" sz="1778" dirty="0"/>
                <a:t>Indwelling </a:t>
              </a:r>
              <a:r>
                <a:rPr sz="1778" dirty="0"/>
                <a:t>Urinary </a:t>
              </a:r>
              <a:r>
                <a:rPr lang="en-US" sz="1778" dirty="0"/>
                <a:t>C</a:t>
              </a:r>
              <a:r>
                <a:rPr sz="1778" dirty="0"/>
                <a:t>atheter</a:t>
              </a:r>
            </a:p>
          </p:txBody>
        </p:sp>
      </p:grpSp>
      <p:sp>
        <p:nvSpPr>
          <p:cNvPr id="3" name="Rectangle 2"/>
          <p:cNvSpPr/>
          <p:nvPr/>
        </p:nvSpPr>
        <p:spPr>
          <a:xfrm>
            <a:off x="690357" y="5823675"/>
            <a:ext cx="8061757" cy="543162"/>
          </a:xfrm>
          <a:prstGeom prst="rect">
            <a:avLst/>
          </a:prstGeom>
        </p:spPr>
        <p:txBody>
          <a:bodyPr wrap="square">
            <a:spAutoFit/>
          </a:bodyPr>
          <a:lstStyle/>
          <a:p>
            <a:pPr>
              <a:lnSpc>
                <a:spcPct val="107000"/>
              </a:lnSpc>
              <a:spcAft>
                <a:spcPts val="800"/>
              </a:spcAft>
            </a:pPr>
            <a:r>
              <a:rPr lang="en-US" sz="1400" dirty="0" err="1">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Meddings</a:t>
            </a:r>
            <a:r>
              <a:rPr lang="en-US"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J, Saint S. Disrupting the life cycle of the urinary catheter. Clin Infect Dis. </a:t>
            </a:r>
            <a:r>
              <a:rPr lang="en-US" sz="1400" dirty="0"/>
              <a:t>2011;52(11):1291-3. PMID: 21596672. </a:t>
            </a:r>
            <a:r>
              <a:rPr lang="en-US"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Adapted with permission.</a:t>
            </a:r>
            <a:endParaRPr lang="en-US" sz="14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Footer Placeholder 3"/>
          <p:cNvSpPr>
            <a:spLocks noGrp="1"/>
          </p:cNvSpPr>
          <p:nvPr>
            <p:ph type="ftr" sz="quarter" idx="11"/>
            <p:custDataLst>
              <p:tags r:id="rId3"/>
            </p:custDataLst>
          </p:nvPr>
        </p:nvSpPr>
        <p:spPr>
          <a:xfrm>
            <a:off x="0" y="6475222"/>
            <a:ext cx="4023360" cy="365125"/>
          </a:xfrm>
        </p:spPr>
        <p:txBody>
          <a:bodyPr/>
          <a:lstStyle/>
          <a:p>
            <a:r>
              <a:rPr lang="en-US" dirty="0"/>
              <a:t>AHRQ Safety Program for ICUs: Preventing CLABSI and CAUTI</a:t>
            </a:r>
          </a:p>
        </p:txBody>
      </p:sp>
      <p:sp>
        <p:nvSpPr>
          <p:cNvPr id="4" name="Slide Number Placeholder 3"/>
          <p:cNvSpPr>
            <a:spLocks noGrp="1"/>
          </p:cNvSpPr>
          <p:nvPr>
            <p:ph type="sldNum" sz="quarter" idx="12"/>
            <p:custDataLst>
              <p:tags r:id="rId4"/>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a:t>
            </a:fld>
            <a:endParaRPr lang="en-US" dirty="0"/>
          </a:p>
        </p:txBody>
      </p:sp>
    </p:spTree>
    <p:custDataLst>
      <p:tags r:id="rId1"/>
    </p:custDataLst>
    <p:extLst>
      <p:ext uri="{BB962C8B-B14F-4D97-AF65-F5344CB8AC3E}">
        <p14:creationId xmlns:p14="http://schemas.microsoft.com/office/powerpoint/2010/main" val="141816608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Autofit/>
          </a:bodyPr>
          <a:lstStyle/>
          <a:p>
            <a:pPr>
              <a:lnSpc>
                <a:spcPct val="90000"/>
              </a:lnSpc>
            </a:pPr>
            <a:r>
              <a:rPr lang="en-US" sz="3200" dirty="0"/>
              <a:t>Managing Incontinence: </a:t>
            </a:r>
            <a:br>
              <a:rPr lang="en-US" sz="3200" dirty="0"/>
            </a:br>
            <a:r>
              <a:rPr lang="en-US" sz="3200" dirty="0"/>
              <a:t>No Skin Issue, No Difficulty Turning</a:t>
            </a:r>
            <a:r>
              <a:rPr lang="en-US" sz="3200" baseline="30000" dirty="0"/>
              <a:t>5-6</a:t>
            </a:r>
            <a:endParaRPr lang="en-US" sz="3200" dirty="0"/>
          </a:p>
        </p:txBody>
      </p:sp>
      <p:sp>
        <p:nvSpPr>
          <p:cNvPr id="8" name="TextBox 7"/>
          <p:cNvSpPr txBox="1"/>
          <p:nvPr>
            <p:custDataLst>
              <p:tags r:id="rId3"/>
            </p:custDataLst>
          </p:nvPr>
        </p:nvSpPr>
        <p:spPr>
          <a:xfrm>
            <a:off x="1589314" y="850931"/>
            <a:ext cx="5965371" cy="400110"/>
          </a:xfrm>
          <a:prstGeom prst="rect">
            <a:avLst/>
          </a:prstGeom>
          <a:noFill/>
        </p:spPr>
        <p:txBody>
          <a:bodyPr wrap="square" rtlCol="0">
            <a:spAutoFit/>
          </a:bodyPr>
          <a:lstStyle/>
          <a:p>
            <a:pPr algn="ctr"/>
            <a:r>
              <a:rPr lang="en-US" sz="2000" b="1" cap="small" dirty="0"/>
              <a:t>Is this method of urine collection appropriate</a:t>
            </a:r>
            <a:r>
              <a:rPr lang="en-US" dirty="0"/>
              <a:t>?</a:t>
            </a:r>
          </a:p>
        </p:txBody>
      </p:sp>
      <p:graphicFrame>
        <p:nvGraphicFramePr>
          <p:cNvPr id="7" name="Content Placeholder 6"/>
          <p:cNvGraphicFramePr>
            <a:graphicFrameLocks noGrp="1"/>
          </p:cNvGraphicFramePr>
          <p:nvPr>
            <p:ph idx="1"/>
            <p:custDataLst>
              <p:tags r:id="rId4"/>
            </p:custDataLst>
            <p:extLst>
              <p:ext uri="{D42A27DB-BD31-4B8C-83A1-F6EECF244321}">
                <p14:modId xmlns:p14="http://schemas.microsoft.com/office/powerpoint/2010/main" val="3126416298"/>
              </p:ext>
            </p:extLst>
          </p:nvPr>
        </p:nvGraphicFramePr>
        <p:xfrm>
          <a:off x="228927" y="1314992"/>
          <a:ext cx="8660503" cy="4469106"/>
        </p:xfrm>
        <a:graphic>
          <a:graphicData uri="http://schemas.openxmlformats.org/drawingml/2006/table">
            <a:tbl>
              <a:tblPr firstRow="1" bandRow="1">
                <a:tableStyleId>{2D5ABB26-0587-4C30-8999-92F81FD0307C}</a:tableStyleId>
              </a:tblPr>
              <a:tblGrid>
                <a:gridCol w="2074069">
                  <a:extLst>
                    <a:ext uri="{9D8B030D-6E8A-4147-A177-3AD203B41FA5}">
                      <a16:colId xmlns:a16="http://schemas.microsoft.com/office/drawing/2014/main" val="20000"/>
                    </a:ext>
                  </a:extLst>
                </a:gridCol>
                <a:gridCol w="1152908">
                  <a:extLst>
                    <a:ext uri="{9D8B030D-6E8A-4147-A177-3AD203B41FA5}">
                      <a16:colId xmlns:a16="http://schemas.microsoft.com/office/drawing/2014/main" val="20001"/>
                    </a:ext>
                  </a:extLst>
                </a:gridCol>
                <a:gridCol w="1374041">
                  <a:extLst>
                    <a:ext uri="{9D8B030D-6E8A-4147-A177-3AD203B41FA5}">
                      <a16:colId xmlns:a16="http://schemas.microsoft.com/office/drawing/2014/main" val="20002"/>
                    </a:ext>
                  </a:extLst>
                </a:gridCol>
                <a:gridCol w="2186645">
                  <a:extLst>
                    <a:ext uri="{9D8B030D-6E8A-4147-A177-3AD203B41FA5}">
                      <a16:colId xmlns:a16="http://schemas.microsoft.com/office/drawing/2014/main" val="20003"/>
                    </a:ext>
                  </a:extLst>
                </a:gridCol>
                <a:gridCol w="1872840">
                  <a:extLst>
                    <a:ext uri="{9D8B030D-6E8A-4147-A177-3AD203B41FA5}">
                      <a16:colId xmlns:a16="http://schemas.microsoft.com/office/drawing/2014/main" val="20004"/>
                    </a:ext>
                  </a:extLst>
                </a:gridCol>
              </a:tblGrid>
              <a:tr h="1406513">
                <a:tc>
                  <a:txBody>
                    <a:bodyPr/>
                    <a:lstStyle/>
                    <a:p>
                      <a:endParaRPr lang="en-US" sz="18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Indwelling 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Intermittent Straight Catheter (ISC)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External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Non-Catheter Options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2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uFill>
                            <a:solidFill>
                              <a:srgbClr val="FFFC79"/>
                            </a:solidFill>
                          </a:uFill>
                        </a:rPr>
                        <a:t>Incontinence (no skin issue)</a:t>
                      </a:r>
                      <a:r>
                        <a:rPr lang="en-US" sz="1800" dirty="0">
                          <a:uFill>
                            <a:solidFill>
                              <a:srgbClr val="FFFC79"/>
                            </a:solidFill>
                          </a:uFill>
                        </a:rPr>
                        <a:t>, nurses can turn/provide skin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No</a:t>
                      </a:r>
                      <a:endParaRPr sz="1700"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No</a:t>
                      </a:r>
                      <a:r>
                        <a:rPr lang="en-US" sz="1700" b="1" dirty="0">
                          <a:uFill>
                            <a:solidFill>
                              <a:srgbClr val="FFFC79"/>
                            </a:solidFill>
                          </a:uFill>
                        </a:rPr>
                        <a:t>, </a:t>
                      </a:r>
                      <a:r>
                        <a:rPr lang="en-US" sz="1700" b="0" dirty="0">
                          <a:uFill>
                            <a:solidFill>
                              <a:srgbClr val="FFFC79"/>
                            </a:solidFill>
                          </a:uFill>
                        </a:rPr>
                        <a:t>unless has chronic ISC needs</a:t>
                      </a:r>
                      <a:endParaRPr lang="en-US" sz="1700" b="0"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600" kern="1200" dirty="0">
                          <a:solidFill>
                            <a:schemeClr val="tx1"/>
                          </a:solidFill>
                          <a:effectLst/>
                          <a:latin typeface="+mn-lt"/>
                          <a:ea typeface="+mn-ea"/>
                          <a:cs typeface="+mn-cs"/>
                        </a:rPr>
                        <a:t>Yes if the patient in unable to toilet using other means, bedpan, bedside commode, bathroom</a:t>
                      </a:r>
                    </a:p>
                    <a:p>
                      <a:pPr lvl="0" algn="ctr" defTabSz="914400">
                        <a:tabLst>
                          <a:tab pos="914400" algn="l"/>
                        </a:tabLst>
                        <a:defRPr sz="1800">
                          <a:solidFill>
                            <a:srgbClr val="000000"/>
                          </a:solidFill>
                          <a:uFillTx/>
                        </a:defRPr>
                      </a:pPr>
                      <a:endParaRPr sz="1700"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60325" lvl="0" indent="0" algn="ctr" defTabSz="914400">
                        <a:tabLst>
                          <a:tab pos="914400" algn="l"/>
                        </a:tabLst>
                        <a:defRPr sz="1800">
                          <a:solidFill>
                            <a:srgbClr val="000000"/>
                          </a:solidFill>
                          <a:uFillTx/>
                        </a:defRPr>
                      </a:pPr>
                      <a:r>
                        <a:rPr lang="en-US" sz="1600" dirty="0">
                          <a:uFill>
                            <a:solidFill>
                              <a:srgbClr val="FFFC79"/>
                            </a:solidFill>
                          </a:uFill>
                        </a:rPr>
                        <a:t>Barrier creams, prompted toileting, incontinence pads/garments, etc.</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1584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uFill>
                            <a:solidFill>
                              <a:srgbClr val="FFFC79"/>
                            </a:solidFill>
                          </a:uFill>
                        </a:rPr>
                        <a:t>Incontinence</a:t>
                      </a:r>
                      <a:r>
                        <a:rPr lang="en-US" sz="1800" dirty="0">
                          <a:uFill>
                            <a:solidFill>
                              <a:srgbClr val="FFFC79"/>
                            </a:solidFill>
                          </a:uFill>
                        </a:rPr>
                        <a:t>, </a:t>
                      </a:r>
                      <a:r>
                        <a:rPr lang="en-US" sz="1800" b="1" dirty="0">
                          <a:uFill>
                            <a:solidFill>
                              <a:srgbClr val="FFFC79"/>
                            </a:solidFill>
                          </a:uFill>
                        </a:rPr>
                        <a:t>can be turned</a:t>
                      </a:r>
                      <a:r>
                        <a:rPr lang="en-US" sz="1800" b="0" dirty="0">
                          <a:uFill>
                            <a:solidFill>
                              <a:srgbClr val="FFFC79"/>
                            </a:solidFill>
                          </a:uFill>
                        </a:rPr>
                        <a:t>,</a:t>
                      </a:r>
                      <a:r>
                        <a:rPr lang="en-US" sz="1800" b="1" dirty="0">
                          <a:uFill>
                            <a:solidFill>
                              <a:srgbClr val="FFFC79"/>
                            </a:solidFill>
                          </a:uFill>
                        </a:rPr>
                        <a:t> </a:t>
                      </a:r>
                      <a:r>
                        <a:rPr lang="en-US" sz="1800" dirty="0">
                          <a:uFill>
                            <a:solidFill>
                              <a:srgbClr val="FFFC79"/>
                            </a:solidFill>
                          </a:uFill>
                        </a:rPr>
                        <a:t>patient </a:t>
                      </a:r>
                      <a:r>
                        <a:rPr lang="en-US" sz="1800" b="1" dirty="0">
                          <a:uFill>
                            <a:solidFill>
                              <a:srgbClr val="FFFC79"/>
                            </a:solidFill>
                          </a:uFill>
                        </a:rPr>
                        <a:t>requests </a:t>
                      </a:r>
                      <a:r>
                        <a:rPr lang="en-US" sz="1800" dirty="0">
                          <a:uFill>
                            <a:solidFill>
                              <a:srgbClr val="FFFC79"/>
                            </a:solidFill>
                          </a:uFill>
                        </a:rPr>
                        <a:t>catheter</a:t>
                      </a:r>
                    </a:p>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lgn="ctr" defTabSz="914400">
                        <a:tabLst>
                          <a:tab pos="914400" algn="l"/>
                        </a:tabLst>
                        <a:defRPr sz="1800">
                          <a:solidFill>
                            <a:srgbClr val="000000"/>
                          </a:solidFill>
                          <a:uFillTx/>
                        </a:defRPr>
                      </a:pPr>
                      <a:r>
                        <a:rPr lang="en-US" sz="1700" b="1" cap="small" baseline="0" dirty="0">
                          <a:uFill>
                            <a:solidFill>
                              <a:srgbClr val="FFFC79"/>
                            </a:solidFill>
                          </a:uFill>
                        </a:rPr>
                        <a:t>No</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lang="en-US" sz="1700" b="1" cap="small" baseline="0" dirty="0">
                          <a:uFill>
                            <a:solidFill>
                              <a:srgbClr val="FFFC79"/>
                            </a:solidFill>
                          </a:uFill>
                        </a:rPr>
                        <a:t>No</a:t>
                      </a:r>
                      <a:r>
                        <a:rPr lang="en-US" sz="1700" b="1" dirty="0">
                          <a:uFill>
                            <a:solidFill>
                              <a:srgbClr val="FFFC79"/>
                            </a:solidFill>
                          </a:uFill>
                        </a:rPr>
                        <a:t>, </a:t>
                      </a:r>
                      <a:r>
                        <a:rPr lang="en-US" sz="1700" b="0" dirty="0">
                          <a:uFill>
                            <a:solidFill>
                              <a:srgbClr val="FFFC79"/>
                            </a:solidFill>
                          </a:uFill>
                        </a:rPr>
                        <a:t>unless has chronic ISC needs</a:t>
                      </a:r>
                      <a:endParaRPr sz="1700" b="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60325" lvl="0" indent="0" algn="ctr" defTabSz="914400">
                        <a:tabLst>
                          <a:tab pos="914400" algn="l"/>
                        </a:tabLst>
                        <a:defRPr sz="1800">
                          <a:solidFill>
                            <a:srgbClr val="000000"/>
                          </a:solidFill>
                          <a:uFillTx/>
                        </a:defRPr>
                      </a:pPr>
                      <a:r>
                        <a:rPr lang="en-US" sz="1700" b="0" dirty="0">
                          <a:uFill>
                            <a:solidFill>
                              <a:srgbClr val="FFFC79"/>
                            </a:solidFill>
                          </a:uFill>
                        </a:rPr>
                        <a:t>Limited</a:t>
                      </a:r>
                      <a:r>
                        <a:rPr lang="en-US" sz="1700" b="0" baseline="0" dirty="0">
                          <a:uFill>
                            <a:solidFill>
                              <a:srgbClr val="FFFC79"/>
                            </a:solidFill>
                          </a:uFill>
                        </a:rPr>
                        <a:t> evidence on use of external catheter in this situation, benefit/risk varies by patient characteristics</a:t>
                      </a:r>
                      <a:endParaRPr sz="1700" b="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600" dirty="0">
                          <a:uFill>
                            <a:solidFill>
                              <a:srgbClr val="FFFC79"/>
                            </a:solidFill>
                          </a:uFill>
                        </a:rPr>
                        <a:t>Barrier creams, prompted toileting, incontinence pads/garments etc.</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bl>
          </a:graphicData>
        </a:graphic>
      </p:graphicFrame>
      <p:sp>
        <p:nvSpPr>
          <p:cNvPr id="6" name="Rectangle 5">
            <a:extLst>
              <a:ext uri="{C183D7F6-B498-43B3-948B-1728B52AA6E4}">
                <adec:decorative xmlns:adec="http://schemas.microsoft.com/office/drawing/2017/decorative" val="1"/>
              </a:ext>
            </a:extLst>
          </p:cNvPr>
          <p:cNvSpPr/>
          <p:nvPr>
            <p:custDataLst>
              <p:tags r:id="rId5"/>
            </p:custDataLst>
          </p:nvPr>
        </p:nvSpPr>
        <p:spPr>
          <a:xfrm>
            <a:off x="218919" y="2686753"/>
            <a:ext cx="2061277" cy="148449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4423" y="5788606"/>
            <a:ext cx="8507896" cy="646331"/>
          </a:xfrm>
          <a:prstGeom prst="rect">
            <a:avLst/>
          </a:prstGeom>
        </p:spPr>
        <p:txBody>
          <a:bodyPr wrap="square">
            <a:spAutoFit/>
          </a:bodyPr>
          <a:lstStyle/>
          <a:p>
            <a:r>
              <a:rPr lang="en-US" sz="1200" dirty="0" err="1">
                <a:solidFill>
                  <a:schemeClr val="bg2">
                    <a:lumMod val="50000"/>
                  </a:schemeClr>
                </a:solidFill>
              </a:rPr>
              <a:t>Meddings</a:t>
            </a:r>
            <a:r>
              <a:rPr lang="en-US" sz="1200" dirty="0">
                <a:solidFill>
                  <a:schemeClr val="bg2">
                    <a:lumMod val="50000"/>
                  </a:schemeClr>
                </a:solidFill>
              </a:rPr>
              <a:t> J, Saint S, Fowler KE et al. The Ann Arbor Criteria for appropriate urinary catheter use in hospitalized medical patients: results obtained by using the RAND/UCLA appropriateness method. Ann Internal Med. 2015;162(9 Suppl):S1-34. Copyright ©2015 American College of Physicians. All Rights Reserved. Reprinted with the permission of American College of Physicians, Inc. </a:t>
            </a:r>
          </a:p>
        </p:txBody>
      </p:sp>
      <p:sp>
        <p:nvSpPr>
          <p:cNvPr id="9" name="Footer Placeholder 3"/>
          <p:cNvSpPr>
            <a:spLocks noGrp="1"/>
          </p:cNvSpPr>
          <p:nvPr>
            <p:ph type="ftr" sz="quarter" idx="11"/>
            <p:custDataLst>
              <p:tags r:id="rId6"/>
            </p:custDataLst>
          </p:nvPr>
        </p:nvSpPr>
        <p:spPr>
          <a:xfrm>
            <a:off x="101352" y="6593134"/>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7"/>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20</a:t>
            </a:fld>
            <a:endParaRPr lang="en-US" dirty="0"/>
          </a:p>
        </p:txBody>
      </p:sp>
    </p:spTree>
    <p:custDataLst>
      <p:tags r:id="rId1"/>
    </p:custDataLst>
    <p:extLst>
      <p:ext uri="{BB962C8B-B14F-4D97-AF65-F5344CB8AC3E}">
        <p14:creationId xmlns:p14="http://schemas.microsoft.com/office/powerpoint/2010/main" val="248974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Autofit/>
          </a:bodyPr>
          <a:lstStyle/>
          <a:p>
            <a:pPr>
              <a:lnSpc>
                <a:spcPct val="90000"/>
              </a:lnSpc>
            </a:pPr>
            <a:r>
              <a:rPr lang="en-US" sz="3200" dirty="0"/>
              <a:t>Managing Incontinence: </a:t>
            </a:r>
            <a:br>
              <a:rPr lang="en-US" sz="3200" dirty="0"/>
            </a:br>
            <a:r>
              <a:rPr lang="en-US" sz="3200" dirty="0"/>
              <a:t>No Skin Issue, With Difficulty Turning</a:t>
            </a:r>
            <a:r>
              <a:rPr lang="en-US" sz="3200" baseline="30000" dirty="0"/>
              <a:t>5-6</a:t>
            </a:r>
            <a:endParaRPr lang="en-US" sz="3200" dirty="0"/>
          </a:p>
        </p:txBody>
      </p:sp>
      <p:sp>
        <p:nvSpPr>
          <p:cNvPr id="6" name="TextBox 5"/>
          <p:cNvSpPr txBox="1"/>
          <p:nvPr>
            <p:custDataLst>
              <p:tags r:id="rId3"/>
            </p:custDataLst>
          </p:nvPr>
        </p:nvSpPr>
        <p:spPr>
          <a:xfrm>
            <a:off x="1589314" y="833243"/>
            <a:ext cx="5965371" cy="400110"/>
          </a:xfrm>
          <a:prstGeom prst="rect">
            <a:avLst/>
          </a:prstGeom>
          <a:noFill/>
        </p:spPr>
        <p:txBody>
          <a:bodyPr wrap="square" rtlCol="0">
            <a:spAutoFit/>
          </a:bodyPr>
          <a:lstStyle/>
          <a:p>
            <a:pPr algn="ctr"/>
            <a:r>
              <a:rPr lang="en-US" sz="2000" b="1" cap="small" dirty="0"/>
              <a:t>Is this method of urine collection appropriate</a:t>
            </a:r>
            <a:r>
              <a:rPr lang="en-US" dirty="0"/>
              <a:t>?</a:t>
            </a:r>
          </a:p>
        </p:txBody>
      </p:sp>
      <p:graphicFrame>
        <p:nvGraphicFramePr>
          <p:cNvPr id="7" name="Content Placeholder 6"/>
          <p:cNvGraphicFramePr>
            <a:graphicFrameLocks noGrp="1"/>
          </p:cNvGraphicFramePr>
          <p:nvPr>
            <p:ph idx="1"/>
            <p:custDataLst>
              <p:tags r:id="rId4"/>
            </p:custDataLst>
            <p:extLst>
              <p:ext uri="{D42A27DB-BD31-4B8C-83A1-F6EECF244321}">
                <p14:modId xmlns:p14="http://schemas.microsoft.com/office/powerpoint/2010/main" val="3723875704"/>
              </p:ext>
            </p:extLst>
          </p:nvPr>
        </p:nvGraphicFramePr>
        <p:xfrm>
          <a:off x="318051" y="1208716"/>
          <a:ext cx="8507898" cy="4169473"/>
        </p:xfrm>
        <a:graphic>
          <a:graphicData uri="http://schemas.openxmlformats.org/drawingml/2006/table">
            <a:tbl>
              <a:tblPr firstRow="1" bandRow="1">
                <a:tableStyleId>{2D5ABB26-0587-4C30-8999-92F81FD0307C}</a:tableStyleId>
              </a:tblPr>
              <a:tblGrid>
                <a:gridCol w="2492882">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710267">
                  <a:extLst>
                    <a:ext uri="{9D8B030D-6E8A-4147-A177-3AD203B41FA5}">
                      <a16:colId xmlns:a16="http://schemas.microsoft.com/office/drawing/2014/main" val="20002"/>
                    </a:ext>
                  </a:extLst>
                </a:gridCol>
                <a:gridCol w="1264755">
                  <a:extLst>
                    <a:ext uri="{9D8B030D-6E8A-4147-A177-3AD203B41FA5}">
                      <a16:colId xmlns:a16="http://schemas.microsoft.com/office/drawing/2014/main" val="20003"/>
                    </a:ext>
                  </a:extLst>
                </a:gridCol>
                <a:gridCol w="1617594">
                  <a:extLst>
                    <a:ext uri="{9D8B030D-6E8A-4147-A177-3AD203B41FA5}">
                      <a16:colId xmlns:a16="http://schemas.microsoft.com/office/drawing/2014/main" val="20004"/>
                    </a:ext>
                  </a:extLst>
                </a:gridCol>
              </a:tblGrid>
              <a:tr h="838914">
                <a:tc>
                  <a:txBody>
                    <a:bodyPr/>
                    <a:lstStyle/>
                    <a:p>
                      <a:endParaRPr lang="en-US" sz="18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Indwelling 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Intermittent Straight Catheter</a:t>
                      </a:r>
                      <a:r>
                        <a:rPr lang="en-US" baseline="0" dirty="0"/>
                        <a:t> (</a:t>
                      </a:r>
                      <a:r>
                        <a:rPr lang="en-US" dirty="0"/>
                        <a:t>ISC)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External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Non-Catheter Options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0588">
                <a:tc>
                  <a:txBody>
                    <a:bodyPr/>
                    <a:lstStyle/>
                    <a:p>
                      <a:pPr lvl="0" defTabSz="457200">
                        <a:defRPr sz="1800">
                          <a:solidFill>
                            <a:srgbClr val="000000"/>
                          </a:solidFill>
                          <a:uFillTx/>
                        </a:defRPr>
                      </a:pPr>
                      <a:r>
                        <a:rPr lang="en-US" sz="1800" b="1" dirty="0"/>
                        <a:t>Excess weight </a:t>
                      </a:r>
                      <a:r>
                        <a:rPr lang="en-US" sz="1800" dirty="0"/>
                        <a:t>(&gt;300 pounds) from obesity or edema</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60325" lvl="0" indent="0" algn="ctr" defTabSz="914400">
                        <a:tabLst>
                          <a:tab pos="914400" algn="l"/>
                        </a:tabLst>
                        <a:defRPr sz="1800">
                          <a:solidFill>
                            <a:srgbClr val="000000"/>
                          </a:solidFill>
                          <a:uFillTx/>
                        </a:defRPr>
                      </a:pPr>
                      <a:r>
                        <a:rPr lang="en-US" sz="1700" b="1" dirty="0">
                          <a:uFill>
                            <a:solidFill>
                              <a:srgbClr val="FFFC79"/>
                            </a:solidFill>
                          </a:uFill>
                        </a:rPr>
                        <a:t>No, </a:t>
                      </a:r>
                      <a:r>
                        <a:rPr lang="en-US" sz="1700" b="0" dirty="0">
                          <a:uFill>
                            <a:solidFill>
                              <a:srgbClr val="FFFC79"/>
                            </a:solidFill>
                          </a:uFill>
                        </a:rPr>
                        <a:t>unless has chronic ISC needs</a:t>
                      </a:r>
                      <a:endParaRPr lang="en-US" sz="1700" b="0"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lang="en-US" sz="16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uFillTx/>
                        </a:defRPr>
                      </a:pPr>
                      <a:r>
                        <a:rPr lang="en-US" sz="1600" dirty="0">
                          <a:uFill>
                            <a:solidFill>
                              <a:srgbClr val="FFFC79"/>
                            </a:solidFill>
                          </a:uFill>
                        </a:rPr>
                        <a:t>Barrier creams, prompted toileting, etc. </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1073897">
                <a:tc>
                  <a:txBody>
                    <a:bodyPr/>
                    <a:lstStyle/>
                    <a:p>
                      <a:pPr lvl="0" defTabSz="914400">
                        <a:tabLst>
                          <a:tab pos="914400" algn="l"/>
                        </a:tabLst>
                        <a:defRPr sz="1800">
                          <a:solidFill>
                            <a:srgbClr val="000000"/>
                          </a:solidFill>
                          <a:uFillTx/>
                        </a:defRPr>
                      </a:pPr>
                      <a:r>
                        <a:rPr lang="en-US" sz="1800" b="1" dirty="0">
                          <a:uFill>
                            <a:solidFill>
                              <a:srgbClr val="FFFC79"/>
                            </a:solidFill>
                          </a:uFill>
                        </a:rPr>
                        <a:t>Turning causes hemodynamic or respiratory instability</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defTabSz="914400">
                        <a:tabLst>
                          <a:tab pos="914400" algn="l"/>
                        </a:tabLst>
                        <a:defRPr sz="1800">
                          <a:solidFill>
                            <a:srgbClr val="000000"/>
                          </a:solidFill>
                          <a:uFillTx/>
                        </a:defRPr>
                      </a:pPr>
                      <a:r>
                        <a:rPr lang="en-US" sz="17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lvl="0" algn="ctr" defTabSz="914400">
                        <a:tabLst>
                          <a:tab pos="914400" algn="l"/>
                        </a:tabLst>
                        <a:defRPr sz="1800">
                          <a:solidFill>
                            <a:srgbClr val="000000"/>
                          </a:solidFill>
                          <a:uFillTx/>
                        </a:defRPr>
                      </a:pPr>
                      <a:r>
                        <a:rPr lang="en-US" sz="1700" b="1" dirty="0">
                          <a:uFill>
                            <a:solidFill>
                              <a:srgbClr val="FFFC79"/>
                            </a:solidFill>
                          </a:uFill>
                        </a:rPr>
                        <a:t>No, </a:t>
                      </a:r>
                      <a:r>
                        <a:rPr lang="en-US" sz="1700" b="0" dirty="0">
                          <a:uFill>
                            <a:solidFill>
                              <a:srgbClr val="FFFC79"/>
                            </a:solidFill>
                          </a:uFill>
                        </a:rPr>
                        <a:t>unless has chronic ISC needs</a:t>
                      </a:r>
                      <a:endParaRPr sz="1700" b="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uFillTx/>
                        </a:defRPr>
                      </a:pPr>
                      <a:r>
                        <a:rPr lang="en-US" sz="1600" dirty="0">
                          <a:uFill>
                            <a:solidFill>
                              <a:srgbClr val="FFFC79"/>
                            </a:solidFill>
                          </a:uFill>
                        </a:rPr>
                        <a:t>Barrier creams, prompted toileting, etc. </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1090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Strict temporary immobility</a:t>
                      </a:r>
                      <a:r>
                        <a:rPr lang="en-US" sz="1800" dirty="0"/>
                        <a:t> post-op from vascular procedure </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lvl="0" algn="ctr" defTabSz="457200">
                        <a:defRPr sz="1800">
                          <a:solidFill>
                            <a:srgbClr val="000000"/>
                          </a:solidFill>
                          <a:uFillTx/>
                        </a:defRPr>
                      </a:pPr>
                      <a:r>
                        <a:rPr lang="en-US" sz="17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tc>
                  <a:txBody>
                    <a:bodyPr/>
                    <a:lstStyle/>
                    <a:p>
                      <a:pPr lvl="0" algn="ctr" defTabSz="457200">
                        <a:defRPr sz="1800">
                          <a:solidFill>
                            <a:srgbClr val="000000"/>
                          </a:solidFill>
                          <a:uFillTx/>
                        </a:defRPr>
                      </a:pPr>
                      <a:r>
                        <a:rPr lang="en-US" sz="17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tc>
                  <a:txBody>
                    <a:bodyPr/>
                    <a:lstStyle/>
                    <a:p>
                      <a:pPr lvl="0" algn="ctr" defTabSz="457200">
                        <a:defRPr sz="1800">
                          <a:solidFill>
                            <a:srgbClr val="000000"/>
                          </a:solidFill>
                          <a:uFillTx/>
                        </a:defRPr>
                      </a:pPr>
                      <a:r>
                        <a:rPr lang="en-US" sz="1700" b="1" cap="small" baseline="0" dirty="0">
                          <a:uFill>
                            <a:solidFill>
                              <a:srgbClr val="FFFC79"/>
                            </a:solidFill>
                          </a:uFill>
                        </a:rPr>
                        <a:t>Yes</a:t>
                      </a:r>
                      <a:endParaRPr sz="1700" b="1"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uFillTx/>
                        </a:defRPr>
                      </a:pPr>
                      <a:r>
                        <a:rPr lang="en-US" sz="1600" dirty="0">
                          <a:uFill>
                            <a:solidFill>
                              <a:srgbClr val="FFFC79"/>
                            </a:solidFill>
                          </a:uFill>
                        </a:rPr>
                        <a:t>Barrier creams, prompted toileting, etc. </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bl>
          </a:graphicData>
        </a:graphic>
      </p:graphicFrame>
      <p:sp>
        <p:nvSpPr>
          <p:cNvPr id="9" name="Rectangle 8"/>
          <p:cNvSpPr/>
          <p:nvPr/>
        </p:nvSpPr>
        <p:spPr>
          <a:xfrm>
            <a:off x="265800" y="5511207"/>
            <a:ext cx="8507898" cy="646331"/>
          </a:xfrm>
          <a:prstGeom prst="rect">
            <a:avLst/>
          </a:prstGeom>
        </p:spPr>
        <p:txBody>
          <a:bodyPr wrap="square">
            <a:spAutoFit/>
          </a:bodyPr>
          <a:lstStyle/>
          <a:p>
            <a:r>
              <a:rPr lang="en-US" sz="1200" dirty="0" err="1">
                <a:solidFill>
                  <a:schemeClr val="bg2">
                    <a:lumMod val="50000"/>
                  </a:schemeClr>
                </a:solidFill>
              </a:rPr>
              <a:t>Meddings</a:t>
            </a:r>
            <a:r>
              <a:rPr lang="en-US" sz="1200" dirty="0">
                <a:solidFill>
                  <a:schemeClr val="bg2">
                    <a:lumMod val="50000"/>
                  </a:schemeClr>
                </a:solidFill>
              </a:rPr>
              <a:t> J, Saint S, Fowler KE et al. The Ann Arbor Criteria for appropriate urinary catheter use in hospitalized medical patients: results obtained by using the RAND/UCLA appropriateness method. Ann Internal Med. 2015;162(9 Suppl):S1-34. Copyright ©2015 American College of Physicians. All Rights Reserved. Reprinted with the permission of American College of Physicians, Inc. </a:t>
            </a:r>
          </a:p>
        </p:txBody>
      </p:sp>
      <p:sp>
        <p:nvSpPr>
          <p:cNvPr id="8"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21</a:t>
            </a:fld>
            <a:endParaRPr lang="en-US" dirty="0"/>
          </a:p>
        </p:txBody>
      </p:sp>
    </p:spTree>
    <p:custDataLst>
      <p:tags r:id="rId1"/>
    </p:custDataLst>
    <p:extLst>
      <p:ext uri="{BB962C8B-B14F-4D97-AF65-F5344CB8AC3E}">
        <p14:creationId xmlns:p14="http://schemas.microsoft.com/office/powerpoint/2010/main" val="20883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Autofit/>
          </a:bodyPr>
          <a:lstStyle/>
          <a:p>
            <a:pPr>
              <a:lnSpc>
                <a:spcPct val="90000"/>
              </a:lnSpc>
            </a:pPr>
            <a:r>
              <a:rPr lang="en-US" sz="3200" dirty="0"/>
              <a:t>Managing Incontinence: </a:t>
            </a:r>
            <a:br>
              <a:rPr lang="en-US" sz="3200" dirty="0"/>
            </a:br>
            <a:r>
              <a:rPr lang="en-US" sz="3200" dirty="0"/>
              <a:t>When Patient has Skin Issues</a:t>
            </a:r>
            <a:r>
              <a:rPr lang="en-US" sz="3200" baseline="30000" dirty="0"/>
              <a:t>5,6</a:t>
            </a:r>
            <a:endParaRPr lang="en-US" sz="3200" dirty="0"/>
          </a:p>
        </p:txBody>
      </p:sp>
      <p:sp>
        <p:nvSpPr>
          <p:cNvPr id="6" name="TextBox 5"/>
          <p:cNvSpPr txBox="1"/>
          <p:nvPr>
            <p:custDataLst>
              <p:tags r:id="rId3"/>
            </p:custDataLst>
          </p:nvPr>
        </p:nvSpPr>
        <p:spPr>
          <a:xfrm>
            <a:off x="1657727" y="767819"/>
            <a:ext cx="5965371" cy="400110"/>
          </a:xfrm>
          <a:prstGeom prst="rect">
            <a:avLst/>
          </a:prstGeom>
          <a:noFill/>
        </p:spPr>
        <p:txBody>
          <a:bodyPr wrap="square" rtlCol="0">
            <a:spAutoFit/>
          </a:bodyPr>
          <a:lstStyle/>
          <a:p>
            <a:pPr algn="ctr"/>
            <a:r>
              <a:rPr lang="en-US" sz="2000" b="1" cap="small" dirty="0"/>
              <a:t>Is this method of urine collection appropriate</a:t>
            </a:r>
            <a:r>
              <a:rPr lang="en-US" dirty="0"/>
              <a:t>?</a:t>
            </a:r>
          </a:p>
        </p:txBody>
      </p:sp>
      <p:graphicFrame>
        <p:nvGraphicFramePr>
          <p:cNvPr id="7" name="Content Placeholder 6"/>
          <p:cNvGraphicFramePr>
            <a:graphicFrameLocks noGrp="1"/>
          </p:cNvGraphicFramePr>
          <p:nvPr>
            <p:ph idx="1"/>
            <p:custDataLst>
              <p:tags r:id="rId4"/>
            </p:custDataLst>
            <p:extLst>
              <p:ext uri="{D42A27DB-BD31-4B8C-83A1-F6EECF244321}">
                <p14:modId xmlns:p14="http://schemas.microsoft.com/office/powerpoint/2010/main" val="1118615904"/>
              </p:ext>
            </p:extLst>
          </p:nvPr>
        </p:nvGraphicFramePr>
        <p:xfrm>
          <a:off x="318051" y="1124975"/>
          <a:ext cx="8507898" cy="4375088"/>
        </p:xfrm>
        <a:graphic>
          <a:graphicData uri="http://schemas.openxmlformats.org/drawingml/2006/table">
            <a:tbl>
              <a:tblPr firstRow="1" bandRow="1">
                <a:tableStyleId>{2D5ABB26-0587-4C30-8999-92F81FD0307C}</a:tableStyleId>
              </a:tblPr>
              <a:tblGrid>
                <a:gridCol w="1971208">
                  <a:extLst>
                    <a:ext uri="{9D8B030D-6E8A-4147-A177-3AD203B41FA5}">
                      <a16:colId xmlns:a16="http://schemas.microsoft.com/office/drawing/2014/main" val="20000"/>
                    </a:ext>
                  </a:extLst>
                </a:gridCol>
                <a:gridCol w="1337733">
                  <a:extLst>
                    <a:ext uri="{9D8B030D-6E8A-4147-A177-3AD203B41FA5}">
                      <a16:colId xmlns:a16="http://schemas.microsoft.com/office/drawing/2014/main" val="20001"/>
                    </a:ext>
                  </a:extLst>
                </a:gridCol>
                <a:gridCol w="1407886">
                  <a:extLst>
                    <a:ext uri="{9D8B030D-6E8A-4147-A177-3AD203B41FA5}">
                      <a16:colId xmlns:a16="http://schemas.microsoft.com/office/drawing/2014/main" val="20002"/>
                    </a:ext>
                  </a:extLst>
                </a:gridCol>
                <a:gridCol w="2173477">
                  <a:extLst>
                    <a:ext uri="{9D8B030D-6E8A-4147-A177-3AD203B41FA5}">
                      <a16:colId xmlns:a16="http://schemas.microsoft.com/office/drawing/2014/main" val="20003"/>
                    </a:ext>
                  </a:extLst>
                </a:gridCol>
                <a:gridCol w="1617594">
                  <a:extLst>
                    <a:ext uri="{9D8B030D-6E8A-4147-A177-3AD203B41FA5}">
                      <a16:colId xmlns:a16="http://schemas.microsoft.com/office/drawing/2014/main" val="20004"/>
                    </a:ext>
                  </a:extLst>
                </a:gridCol>
              </a:tblGrid>
              <a:tr h="815944">
                <a:tc>
                  <a:txBody>
                    <a:bodyPr/>
                    <a:lstStyle/>
                    <a:p>
                      <a:endParaRPr lang="en-US" sz="14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t>Indwelling 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Intermittent Straight Catheter (ISC)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t>External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t>Non-Catheter Options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17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uFillTx/>
                        </a:defRPr>
                      </a:pPr>
                      <a:r>
                        <a:rPr lang="en-US" sz="1400" b="1" dirty="0">
                          <a:uFill>
                            <a:solidFill>
                              <a:srgbClr val="FFFC79"/>
                            </a:solidFill>
                          </a:uFill>
                        </a:rPr>
                        <a:t>Incontinence-associated dermatitis </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325" lvl="0" indent="0" algn="ctr" defTabSz="914400">
                        <a:tabLst>
                          <a:tab pos="914400" algn="l"/>
                        </a:tabLst>
                        <a:defRPr sz="1800">
                          <a:solidFill>
                            <a:srgbClr val="000000"/>
                          </a:solidFill>
                          <a:uFillTx/>
                        </a:defRPr>
                      </a:pPr>
                      <a:r>
                        <a:rPr lang="en-US" sz="1400" b="1" cap="small" baseline="0" dirty="0">
                          <a:uFill>
                            <a:solidFill>
                              <a:srgbClr val="FFFC79"/>
                            </a:solidFill>
                          </a:uFill>
                        </a:rPr>
                        <a:t>No</a:t>
                      </a:r>
                      <a:endParaRPr sz="1400" cap="small"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60325" lvl="0" indent="0" algn="ctr" defTabSz="914400">
                        <a:tabLst>
                          <a:tab pos="914400" algn="l"/>
                        </a:tabLst>
                        <a:defRPr sz="1800">
                          <a:solidFill>
                            <a:srgbClr val="000000"/>
                          </a:solidFill>
                          <a:uFillTx/>
                        </a:defRPr>
                      </a:pPr>
                      <a:r>
                        <a:rPr lang="en-US" sz="1400" b="1" cap="small" baseline="0" dirty="0">
                          <a:uFill>
                            <a:solidFill>
                              <a:srgbClr val="FFFC79"/>
                            </a:solidFill>
                          </a:uFill>
                        </a:rPr>
                        <a:t>No</a:t>
                      </a:r>
                      <a:r>
                        <a:rPr lang="en-US" sz="1400" b="1" dirty="0">
                          <a:uFill>
                            <a:solidFill>
                              <a:srgbClr val="FFFC79"/>
                            </a:solidFill>
                          </a:uFill>
                        </a:rPr>
                        <a:t>, </a:t>
                      </a:r>
                      <a:r>
                        <a:rPr lang="en-US" sz="1400" b="0" dirty="0">
                          <a:uFill>
                            <a:solidFill>
                              <a:srgbClr val="FFFC79"/>
                            </a:solidFill>
                          </a:uFill>
                        </a:rPr>
                        <a:t>unless has chronic ISC needs</a:t>
                      </a:r>
                      <a:endParaRPr lang="en-US" sz="1400" b="0" baseline="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lang="en-US" sz="1400" b="1" dirty="0">
                          <a:uFill>
                            <a:solidFill>
                              <a:srgbClr val="FFFC79"/>
                            </a:solidFill>
                          </a:uFill>
                        </a:rPr>
                        <a:t>Yes, if severe, otherwise uncertain</a:t>
                      </a:r>
                      <a:endParaRPr sz="140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60325" lvl="0" indent="0" algn="ctr" defTabSz="914400">
                        <a:tabLst>
                          <a:tab pos="914400" algn="l"/>
                        </a:tabLst>
                        <a:defRPr sz="1800">
                          <a:solidFill>
                            <a:srgbClr val="000000"/>
                          </a:solidFill>
                          <a:uFillTx/>
                        </a:defRPr>
                      </a:pPr>
                      <a:r>
                        <a:rPr lang="en-US" sz="1400" dirty="0">
                          <a:uFill>
                            <a:solidFill>
                              <a:srgbClr val="FFFC79"/>
                            </a:solidFill>
                          </a:uFill>
                        </a:rPr>
                        <a:t>Barrier creams, prompted toileting, etc. </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847634">
                <a:tc>
                  <a:txBody>
                    <a:bodyPr/>
                    <a:lstStyle/>
                    <a:p>
                      <a:pPr lvl="0" defTabSz="914400">
                        <a:tabLst>
                          <a:tab pos="914400" algn="l"/>
                        </a:tabLst>
                        <a:defRPr sz="1800">
                          <a:solidFill>
                            <a:srgbClr val="000000"/>
                          </a:solidFill>
                          <a:uFillTx/>
                        </a:defRPr>
                      </a:pPr>
                      <a:r>
                        <a:rPr lang="en-US" sz="1400" b="1" dirty="0">
                          <a:uFill>
                            <a:solidFill>
                              <a:srgbClr val="FFFC79"/>
                            </a:solidFill>
                          </a:uFill>
                        </a:rPr>
                        <a:t>Closed pressure ulcers: stage I, deep tissue injury</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325" lvl="0" indent="0" algn="ctr" defTabSz="914400" rtl="0" eaLnBrk="1" latinLnBrk="0" hangingPunct="1">
                        <a:tabLst>
                          <a:tab pos="914400" algn="l"/>
                        </a:tabLst>
                        <a:defRPr sz="1800">
                          <a:solidFill>
                            <a:srgbClr val="000000"/>
                          </a:solidFill>
                          <a:uFillTx/>
                        </a:defRPr>
                      </a:pPr>
                      <a:r>
                        <a:rPr lang="en-US" sz="1400" b="1" kern="1200" cap="small" baseline="0" dirty="0">
                          <a:solidFill>
                            <a:srgbClr val="000000"/>
                          </a:solidFill>
                          <a:uFill>
                            <a:solidFill>
                              <a:srgbClr val="FFFC79"/>
                            </a:solidFill>
                          </a:uFill>
                          <a:latin typeface="+mn-lt"/>
                          <a:ea typeface="+mn-ea"/>
                          <a:cs typeface="+mn-cs"/>
                        </a:rPr>
                        <a:t>No</a:t>
                      </a:r>
                      <a:endParaRPr sz="1400" b="1" kern="1200" cap="small" baseline="0" dirty="0">
                        <a:solidFill>
                          <a:srgbClr val="000000"/>
                        </a:solidFill>
                        <a:uFill>
                          <a:solidFill>
                            <a:srgbClr val="FFFC79"/>
                          </a:solidFill>
                        </a:uFill>
                        <a:latin typeface="+mn-lt"/>
                        <a:ea typeface="+mn-ea"/>
                        <a:cs typeface="+mn-cs"/>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lang="en-US" sz="1400" b="1" cap="small" baseline="0" dirty="0">
                          <a:uFill>
                            <a:solidFill>
                              <a:srgbClr val="FFFC79"/>
                            </a:solidFill>
                          </a:uFill>
                        </a:rPr>
                        <a:t>No</a:t>
                      </a:r>
                      <a:r>
                        <a:rPr lang="en-US" sz="1400" b="1" dirty="0">
                          <a:uFill>
                            <a:solidFill>
                              <a:srgbClr val="FFFC79"/>
                            </a:solidFill>
                          </a:uFill>
                        </a:rPr>
                        <a:t>, </a:t>
                      </a:r>
                      <a:r>
                        <a:rPr lang="en-US" sz="1400" b="0" dirty="0">
                          <a:uFill>
                            <a:solidFill>
                              <a:srgbClr val="FFFC79"/>
                            </a:solidFill>
                          </a:uFill>
                        </a:rPr>
                        <a:t>unless has chronic ISC needs</a:t>
                      </a:r>
                      <a:endParaRPr sz="1400" b="0" dirty="0">
                        <a:uFill>
                          <a:solidFill>
                            <a:srgbClr val="FFFC79"/>
                          </a:solidFill>
                        </a:uFill>
                      </a:endParaRP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kern="1200" dirty="0">
                          <a:solidFill>
                            <a:schemeClr val="tx1"/>
                          </a:solidFill>
                          <a:effectLst/>
                          <a:latin typeface="+mn-lt"/>
                          <a:ea typeface="+mn-ea"/>
                          <a:cs typeface="+mn-cs"/>
                        </a:rPr>
                        <a:t>Yes, if the patient is unable to toilet using other means, bedpan, bedside commode, bathroom</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dirty="0">
                          <a:uFill>
                            <a:solidFill>
                              <a:srgbClr val="FFFC79"/>
                            </a:solidFill>
                          </a:uFill>
                        </a:rPr>
                        <a:t>Barrier creams, prompted toileting, etc. </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671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uFillTx/>
                        </a:defRPr>
                      </a:pPr>
                      <a:r>
                        <a:rPr lang="en-US" sz="1400" b="1" dirty="0"/>
                        <a:t>Open pressure ulcers: stage II</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b="1" kern="1200" dirty="0">
                          <a:solidFill>
                            <a:srgbClr val="000000"/>
                          </a:solidFill>
                          <a:uFill>
                            <a:solidFill>
                              <a:srgbClr val="FFFC79"/>
                            </a:solidFill>
                          </a:uFill>
                          <a:latin typeface="+mn-lt"/>
                          <a:ea typeface="+mn-ea"/>
                          <a:cs typeface="+mn-cs"/>
                        </a:rPr>
                        <a:t>Uncertain</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b="1" kern="1200" cap="small" baseline="0" dirty="0">
                          <a:solidFill>
                            <a:srgbClr val="000000"/>
                          </a:solidFill>
                          <a:uFill>
                            <a:solidFill>
                              <a:srgbClr val="FFFC79"/>
                            </a:solidFill>
                          </a:uFill>
                          <a:latin typeface="+mn-lt"/>
                          <a:ea typeface="+mn-ea"/>
                          <a:cs typeface="+mn-cs"/>
                        </a:rPr>
                        <a:t>Yes</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kern="1200" dirty="0">
                          <a:solidFill>
                            <a:schemeClr val="tx1"/>
                          </a:solidFill>
                          <a:effectLst/>
                          <a:latin typeface="+mn-lt"/>
                          <a:ea typeface="+mn-ea"/>
                          <a:cs typeface="+mn-cs"/>
                        </a:rPr>
                        <a:t>Yes, if the patient is unable to toilet using other means, bedpan, bedside commode, bathroom</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dirty="0">
                          <a:uFill>
                            <a:solidFill>
                              <a:srgbClr val="FFFC79"/>
                            </a:solidFill>
                          </a:uFill>
                        </a:rPr>
                        <a:t>All†</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1030515">
                <a:tc>
                  <a:txBody>
                    <a:bodyPr/>
                    <a:lstStyle/>
                    <a:p>
                      <a:pPr lvl="0" defTabSz="457200">
                        <a:defRPr sz="1800">
                          <a:solidFill>
                            <a:srgbClr val="000000"/>
                          </a:solidFill>
                          <a:uFillTx/>
                        </a:defRPr>
                      </a:pPr>
                      <a:r>
                        <a:rPr lang="en-US" sz="1400" b="1" dirty="0"/>
                        <a:t>Open pressure ulcers: stages III-IV, unstageable </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b="1" kern="1200" cap="small" baseline="0" dirty="0">
                          <a:solidFill>
                            <a:srgbClr val="000000"/>
                          </a:solidFill>
                          <a:uFill>
                            <a:solidFill>
                              <a:srgbClr val="FFFC79"/>
                            </a:solidFill>
                          </a:uFill>
                          <a:latin typeface="+mn-lt"/>
                          <a:ea typeface="+mn-ea"/>
                          <a:cs typeface="+mn-cs"/>
                        </a:rPr>
                        <a:t>Yes</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sz="1800">
                          <a:solidFill>
                            <a:srgbClr val="000000"/>
                          </a:solidFill>
                          <a:uFillTx/>
                        </a:defRPr>
                      </a:pPr>
                      <a:r>
                        <a:rPr lang="en-US" sz="1400" b="1" cap="small" baseline="0" dirty="0">
                          <a:uFill>
                            <a:solidFill>
                              <a:srgbClr val="FFFC79"/>
                            </a:solidFill>
                          </a:uFill>
                        </a:rPr>
                        <a:t>Yes,</a:t>
                      </a:r>
                      <a:r>
                        <a:rPr lang="en-US" sz="1400" b="1" dirty="0">
                          <a:uFill>
                            <a:solidFill>
                              <a:srgbClr val="FFFC79"/>
                            </a:solidFill>
                          </a:uFill>
                        </a:rPr>
                        <a:t> </a:t>
                      </a:r>
                      <a:r>
                        <a:rPr lang="en-US" sz="1400" dirty="0">
                          <a:uFill>
                            <a:solidFill>
                              <a:srgbClr val="FFFC79"/>
                            </a:solidFill>
                          </a:uFill>
                        </a:rPr>
                        <a:t>if ISC adequate to manage the incontinence</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b="1" kern="1200" cap="small" baseline="0" dirty="0">
                          <a:solidFill>
                            <a:srgbClr val="000000"/>
                          </a:solidFill>
                          <a:uFill>
                            <a:solidFill>
                              <a:srgbClr val="FFFC79"/>
                            </a:solidFill>
                          </a:uFill>
                          <a:latin typeface="+mn-lt"/>
                          <a:ea typeface="+mn-ea"/>
                          <a:cs typeface="+mn-cs"/>
                        </a:rPr>
                        <a:t>Yes</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60325" marR="0" lvl="0" indent="0" algn="ctr"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uFillTx/>
                        </a:defRPr>
                      </a:pPr>
                      <a:r>
                        <a:rPr lang="en-US" sz="1400" dirty="0">
                          <a:uFill>
                            <a:solidFill>
                              <a:srgbClr val="FFFC79"/>
                            </a:solidFill>
                          </a:uFill>
                        </a:rPr>
                        <a:t>All†</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bl>
          </a:graphicData>
        </a:graphic>
      </p:graphicFrame>
      <p:sp>
        <p:nvSpPr>
          <p:cNvPr id="3" name="TextBox 2"/>
          <p:cNvSpPr txBox="1"/>
          <p:nvPr>
            <p:custDataLst>
              <p:tags r:id="rId5"/>
            </p:custDataLst>
          </p:nvPr>
        </p:nvSpPr>
        <p:spPr>
          <a:xfrm>
            <a:off x="226220" y="5537254"/>
            <a:ext cx="8708571" cy="307777"/>
          </a:xfrm>
          <a:prstGeom prst="rect">
            <a:avLst/>
          </a:prstGeom>
          <a:noFill/>
        </p:spPr>
        <p:txBody>
          <a:bodyPr wrap="square" rtlCol="0">
            <a:spAutoFit/>
          </a:bodyPr>
          <a:lstStyle/>
          <a:p>
            <a:r>
              <a:rPr lang="en-US" sz="1400" dirty="0"/>
              <a:t> Note: All non-catheter options are appropriate if they would not worsen the ulcer due to location.</a:t>
            </a:r>
          </a:p>
        </p:txBody>
      </p:sp>
      <p:sp>
        <p:nvSpPr>
          <p:cNvPr id="10" name="Rectangle 9"/>
          <p:cNvSpPr/>
          <p:nvPr/>
        </p:nvSpPr>
        <p:spPr>
          <a:xfrm>
            <a:off x="239673" y="5828203"/>
            <a:ext cx="8705940" cy="600164"/>
          </a:xfrm>
          <a:prstGeom prst="rect">
            <a:avLst/>
          </a:prstGeom>
        </p:spPr>
        <p:txBody>
          <a:bodyPr wrap="square">
            <a:spAutoFit/>
          </a:bodyPr>
          <a:lstStyle/>
          <a:p>
            <a:r>
              <a:rPr lang="en-US" sz="1100" dirty="0" err="1">
                <a:solidFill>
                  <a:schemeClr val="bg2">
                    <a:lumMod val="50000"/>
                  </a:schemeClr>
                </a:solidFill>
              </a:rPr>
              <a:t>Meddings</a:t>
            </a:r>
            <a:r>
              <a:rPr lang="en-US" sz="1100" dirty="0">
                <a:solidFill>
                  <a:schemeClr val="bg2">
                    <a:lumMod val="50000"/>
                  </a:schemeClr>
                </a:solidFill>
              </a:rPr>
              <a:t> J, Saint S, Fowler KE et al. The Ann Arbor Criteria for appropriate urinary catheter use in hospitalized medical patients: results obtained by using the RAND/UCLA appropriateness method. Ann Internal Med. 2015;162(9 Suppl):S1-34. Copyright ©2015 American College of Physicians. All Rights Reserved. Reprinted with the permission of American College of Physicians, Inc. </a:t>
            </a:r>
          </a:p>
        </p:txBody>
      </p:sp>
      <p:sp>
        <p:nvSpPr>
          <p:cNvPr id="8" name="Footer Placeholder 3"/>
          <p:cNvSpPr>
            <a:spLocks noGrp="1"/>
          </p:cNvSpPr>
          <p:nvPr>
            <p:ph type="ftr" sz="quarter" idx="11"/>
            <p:custDataLst>
              <p:tags r:id="rId6"/>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7"/>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22</a:t>
            </a:fld>
            <a:endParaRPr lang="en-US" dirty="0"/>
          </a:p>
        </p:txBody>
      </p:sp>
    </p:spTree>
    <p:custDataLst>
      <p:tags r:id="rId1"/>
    </p:custDataLst>
    <p:extLst>
      <p:ext uri="{BB962C8B-B14F-4D97-AF65-F5344CB8AC3E}">
        <p14:creationId xmlns:p14="http://schemas.microsoft.com/office/powerpoint/2010/main" val="277831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rmAutofit/>
          </a:bodyPr>
          <a:lstStyle/>
          <a:p>
            <a:r>
              <a:rPr lang="en-US" dirty="0"/>
              <a:t>Take-Home Points</a:t>
            </a:r>
          </a:p>
        </p:txBody>
      </p:sp>
      <p:sp>
        <p:nvSpPr>
          <p:cNvPr id="3" name="Content Placeholder 2"/>
          <p:cNvSpPr>
            <a:spLocks noGrp="1"/>
          </p:cNvSpPr>
          <p:nvPr>
            <p:ph idx="1"/>
            <p:custDataLst>
              <p:tags r:id="rId3"/>
            </p:custDataLst>
          </p:nvPr>
        </p:nvSpPr>
        <p:spPr>
          <a:xfrm>
            <a:off x="628649" y="1124712"/>
            <a:ext cx="8157541" cy="5052251"/>
          </a:xfrm>
        </p:spPr>
        <p:txBody>
          <a:bodyPr>
            <a:normAutofit/>
          </a:bodyPr>
          <a:lstStyle/>
          <a:p>
            <a:r>
              <a:rPr lang="en-US" sz="2400" dirty="0"/>
              <a:t>ICU bed assignment alone is not sufficient indication for an indwelling urinary catheter – patient must have a medical indication for the catheter</a:t>
            </a:r>
          </a:p>
          <a:p>
            <a:r>
              <a:rPr lang="en-US" sz="2400" dirty="0"/>
              <a:t>Urology consultation may be needed for certain types of acute urinary retention with obstruction</a:t>
            </a:r>
          </a:p>
          <a:p>
            <a:r>
              <a:rPr lang="en-US" sz="2400" dirty="0"/>
              <a:t>Not all open sacral/hip wounds require an indwelling urinary catheter if the wound can be kept clean by other methods</a:t>
            </a:r>
          </a:p>
          <a:p>
            <a:r>
              <a:rPr lang="en-US" sz="2400" dirty="0"/>
              <a:t>Use alternatives to indwelling urinary catheters whenever appropriate</a:t>
            </a:r>
          </a:p>
        </p:txBody>
      </p:sp>
      <p:sp>
        <p:nvSpPr>
          <p:cNvPr id="7"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23</a:t>
            </a:fld>
            <a:endParaRPr lang="en-US" dirty="0"/>
          </a:p>
        </p:txBody>
      </p:sp>
    </p:spTree>
    <p:custDataLst>
      <p:tags r:id="rId1"/>
    </p:custDataLst>
    <p:extLst>
      <p:ext uri="{BB962C8B-B14F-4D97-AF65-F5344CB8AC3E}">
        <p14:creationId xmlns:p14="http://schemas.microsoft.com/office/powerpoint/2010/main" val="11947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References</a:t>
            </a:r>
          </a:p>
        </p:txBody>
      </p:sp>
      <p:sp>
        <p:nvSpPr>
          <p:cNvPr id="3" name="Content Placeholder 2"/>
          <p:cNvSpPr>
            <a:spLocks noGrp="1"/>
          </p:cNvSpPr>
          <p:nvPr>
            <p:ph idx="1"/>
            <p:custDataLst>
              <p:tags r:id="rId3"/>
            </p:custDataLst>
          </p:nvPr>
        </p:nvSpPr>
        <p:spPr>
          <a:xfrm>
            <a:off x="628650" y="1124712"/>
            <a:ext cx="7886700" cy="5052251"/>
          </a:xfrm>
        </p:spPr>
        <p:txBody>
          <a:bodyPr>
            <a:normAutofit/>
          </a:bodyPr>
          <a:lstStyle/>
          <a:p>
            <a:pPr marL="238125" indent="-238125">
              <a:buFont typeface="+mj-lt"/>
              <a:buAutoNum type="arabicPeriod"/>
            </a:pPr>
            <a:r>
              <a:rPr lang="en-US" sz="1400" dirty="0"/>
              <a:t>Meddings J, Saint S. Disrupting the life cycle of the urinary catheter. </a:t>
            </a:r>
            <a:r>
              <a:rPr lang="en-US" sz="1400" dirty="0" err="1"/>
              <a:t>Clin</a:t>
            </a:r>
            <a:r>
              <a:rPr lang="en-US" sz="1400" dirty="0"/>
              <a:t> Infect Dis. 2011;52(11):1291-3. PMID: 21596672.</a:t>
            </a:r>
          </a:p>
          <a:p>
            <a:pPr marL="238125" indent="-238125">
              <a:buFont typeface="+mj-lt"/>
              <a:buAutoNum type="arabicPeriod"/>
            </a:pPr>
            <a:r>
              <a:rPr lang="en-US" sz="1400" dirty="0"/>
              <a:t>Patel PK, Gupta A, Vaughn VM, et al. Review of strategies to reduce central line-associated bloodstream infection (CLABSI) and catheter-associated urinary tract infection (CAUTI) in adult ICUs. J </a:t>
            </a:r>
            <a:r>
              <a:rPr lang="en-US" sz="1400" dirty="0" err="1"/>
              <a:t>Hosp</a:t>
            </a:r>
            <a:r>
              <a:rPr lang="en-US" sz="1400" dirty="0"/>
              <a:t> Med. 2018;13(2):105-16. </a:t>
            </a:r>
            <a:r>
              <a:rPr lang="en-US" sz="1400" dirty="0" err="1"/>
              <a:t>Epub</a:t>
            </a:r>
            <a:r>
              <a:rPr lang="en-US" sz="1400" dirty="0"/>
              <a:t> 2017 Nov 8. PMID: 29154382.</a:t>
            </a:r>
          </a:p>
          <a:p>
            <a:pPr marL="238125" indent="-238125">
              <a:buFont typeface="+mj-lt"/>
              <a:buAutoNum type="arabicPeriod"/>
            </a:pPr>
            <a:r>
              <a:rPr lang="en-US" sz="1400" dirty="0"/>
              <a:t>Gould CV, Umscheid CA, Agarwal RK, et al. Guideline for Prevention of Catheter-Associated Urinary Tract Infections 2009. Infect Control </a:t>
            </a:r>
            <a:r>
              <a:rPr lang="en-US" sz="1400" dirty="0" err="1"/>
              <a:t>Hosp</a:t>
            </a:r>
            <a:r>
              <a:rPr lang="en-US" sz="1400" dirty="0"/>
              <a:t> </a:t>
            </a:r>
            <a:r>
              <a:rPr lang="en-US" sz="1400" dirty="0" err="1"/>
              <a:t>Epidemiol</a:t>
            </a:r>
            <a:r>
              <a:rPr lang="en-US" sz="1400" dirty="0"/>
              <a:t> 2010; 31(4):319-326. PMID: 20156062.</a:t>
            </a:r>
          </a:p>
          <a:p>
            <a:pPr marL="238125" indent="-238125">
              <a:buFont typeface="+mj-lt"/>
              <a:buAutoNum type="arabicPeriod"/>
            </a:pPr>
            <a:r>
              <a:rPr lang="en-US" sz="1400" dirty="0"/>
              <a:t>American Nurses Association. Streamlined Evidence-Based RN Tool: Catheter Associated Urinary Tract Infection (CAUTI) Prevention. </a:t>
            </a:r>
            <a:r>
              <a:rPr lang="en-US" sz="1400" dirty="0">
                <a:hlinkClick r:id="rId8"/>
              </a:rPr>
              <a:t>https://www.nursingworld.org/~4aede8/globalassets/practiceandpolicy/innovation--evidence/clinical-practice-material/cauti-prevention-tool/anacautipreventiontool-final-19dec2014.pdf</a:t>
            </a:r>
            <a:r>
              <a:rPr lang="en-US" sz="1400" dirty="0"/>
              <a:t>. Accessed November 9, 2021.</a:t>
            </a:r>
          </a:p>
          <a:p>
            <a:pPr marL="238125" indent="-238125">
              <a:buFont typeface="+mj-lt"/>
              <a:buAutoNum type="arabicPeriod"/>
            </a:pPr>
            <a:r>
              <a:rPr lang="en-US" sz="1400" dirty="0"/>
              <a:t>Meddings J, Saint S, Fowler KE, et al. The Ann Arbor Criteria for appropriate urinary catheter use in hospitalized medical patients: results obtained by using the RAND/UCLA appropriateness method. Ann Intern Med. 2015 May 5;162(9 </a:t>
            </a:r>
            <a:r>
              <a:rPr lang="en-US" sz="1400" dirty="0" err="1"/>
              <a:t>Suppl</a:t>
            </a:r>
            <a:r>
              <a:rPr lang="en-US" sz="1400" dirty="0"/>
              <a:t>):S1-34. PMID: 25938928.</a:t>
            </a:r>
          </a:p>
          <a:p>
            <a:pPr marL="238125" indent="-238125">
              <a:buFont typeface="+mj-lt"/>
              <a:buAutoNum type="arabicPeriod"/>
            </a:pPr>
            <a:r>
              <a:rPr lang="en-US" sz="1400" dirty="0"/>
              <a:t>Gray M, Beeson T, Kent D, et al. Interventions Post Catheter Removal (</a:t>
            </a:r>
            <a:r>
              <a:rPr lang="en-US" sz="1400" dirty="0" err="1"/>
              <a:t>iPCaRe</a:t>
            </a:r>
            <a:r>
              <a:rPr lang="en-US" sz="1400" dirty="0"/>
              <a:t>) in the acute care setting. J Wound Ostomy Continence </a:t>
            </a:r>
            <a:r>
              <a:rPr lang="en-US" sz="1400" dirty="0" err="1"/>
              <a:t>Nurs</a:t>
            </a:r>
            <a:r>
              <a:rPr lang="en-US" sz="1400" dirty="0"/>
              <a:t>. 2020;47(6):601-18. PMID: 33201147.</a:t>
            </a:r>
          </a:p>
          <a:p>
            <a:pPr marL="238125" indent="-238125">
              <a:buFont typeface="+mj-lt"/>
              <a:buAutoNum type="arabicPeriod"/>
            </a:pPr>
            <a:endParaRPr lang="en-US" sz="1400" dirty="0"/>
          </a:p>
        </p:txBody>
      </p:sp>
      <p:sp>
        <p:nvSpPr>
          <p:cNvPr id="7"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24</a:t>
            </a:fld>
            <a:endParaRPr lang="en-US" dirty="0"/>
          </a:p>
        </p:txBody>
      </p:sp>
    </p:spTree>
    <p:custDataLst>
      <p:tags r:id="rId1"/>
    </p:custDataLst>
    <p:extLst>
      <p:ext uri="{BB962C8B-B14F-4D97-AF65-F5344CB8AC3E}">
        <p14:creationId xmlns:p14="http://schemas.microsoft.com/office/powerpoint/2010/main" val="287195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0" y="9145"/>
            <a:ext cx="9143999" cy="813816"/>
          </a:xfrm>
        </p:spPr>
        <p:txBody>
          <a:bodyPr>
            <a:normAutofit fontScale="90000"/>
          </a:bodyPr>
          <a:lstStyle/>
          <a:p>
            <a:r>
              <a:rPr lang="en-US" u="sng" dirty="0"/>
              <a:t>Disrupting</a:t>
            </a:r>
            <a:r>
              <a:rPr lang="en-US" dirty="0"/>
              <a:t> the Lifecycle of a Urinary Catheter</a:t>
            </a:r>
            <a:r>
              <a:rPr lang="en-US" baseline="30000" dirty="0"/>
              <a:t>1,2</a:t>
            </a:r>
            <a:endParaRPr lang="en-US" u="sng" dirty="0"/>
          </a:p>
        </p:txBody>
      </p:sp>
      <p:grpSp>
        <p:nvGrpSpPr>
          <p:cNvPr id="2" name="Group 1" descr="Indwelling Urinary Catheter&#10;Step 0. AVOID INDWELLING CATHETER&#10;1. Ensure Aseptic Placement&#10;2. Maintain Awareness and Proper Care of Catheters in Place&#10;3. Prompt Removal of Unnecessary Catheters">
            <a:extLst>
              <a:ext uri="{FF2B5EF4-FFF2-40B4-BE49-F238E27FC236}">
                <a16:creationId xmlns:a16="http://schemas.microsoft.com/office/drawing/2014/main" id="{1D3C03D5-3494-475D-AE6A-BFB72A5C5CDE}"/>
              </a:ext>
            </a:extLst>
          </p:cNvPr>
          <p:cNvGrpSpPr/>
          <p:nvPr/>
        </p:nvGrpSpPr>
        <p:grpSpPr>
          <a:xfrm>
            <a:off x="278285" y="1272059"/>
            <a:ext cx="8716962" cy="4277488"/>
            <a:chOff x="278285" y="1272059"/>
            <a:chExt cx="8716962" cy="4277488"/>
          </a:xfrm>
        </p:grpSpPr>
        <p:sp>
          <p:nvSpPr>
            <p:cNvPr id="204" name="Shape 204">
              <a:extLst>
                <a:ext uri="{C183D7F6-B498-43B3-948B-1728B52AA6E4}">
                  <adec:decorative xmlns:adec="http://schemas.microsoft.com/office/drawing/2017/decorative" val="1"/>
                </a:ext>
              </a:extLst>
            </p:cNvPr>
            <p:cNvSpPr/>
            <p:nvPr>
              <p:custDataLst>
                <p:tags r:id="rId5"/>
              </p:custDataLst>
            </p:nvPr>
          </p:nvSpPr>
          <p:spPr>
            <a:xfrm>
              <a:off x="2976562" y="2184047"/>
              <a:ext cx="3254376" cy="3365500"/>
            </a:xfrm>
            <a:prstGeom prst="ellipse">
              <a:avLst/>
            </a:prstGeom>
            <a:ln w="50800">
              <a:solidFill>
                <a:srgbClr val="000000"/>
              </a:solidFill>
            </a:ln>
          </p:spPr>
          <p:txBody>
            <a:bodyPr lIns="31749" tIns="31749" rIns="31749" bIns="31749" anchor="ctr"/>
            <a:lstStyle/>
            <a:p>
              <a:pPr marL="36125" marR="36125" algn="ctr" defTabSz="809635">
                <a:defRPr sz="2200"/>
              </a:pPr>
              <a:endParaRPr sz="1956"/>
            </a:p>
          </p:txBody>
        </p:sp>
        <p:sp>
          <p:nvSpPr>
            <p:cNvPr id="206" name="Shape 206">
              <a:extLst>
                <a:ext uri="{C183D7F6-B498-43B3-948B-1728B52AA6E4}">
                  <adec:decorative xmlns:adec="http://schemas.microsoft.com/office/drawing/2017/decorative" val="1"/>
                </a:ext>
              </a:extLst>
            </p:cNvPr>
            <p:cNvSpPr/>
            <p:nvPr>
              <p:custDataLst>
                <p:tags r:id="rId6"/>
              </p:custDataLst>
            </p:nvPr>
          </p:nvSpPr>
          <p:spPr>
            <a:xfrm rot="12289039">
              <a:off x="5792964" y="4447293"/>
              <a:ext cx="468313"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7" name="Shape 207">
              <a:extLst>
                <a:ext uri="{C183D7F6-B498-43B3-948B-1728B52AA6E4}">
                  <adec:decorative xmlns:adec="http://schemas.microsoft.com/office/drawing/2017/decorative" val="1"/>
                </a:ext>
              </a:extLst>
            </p:cNvPr>
            <p:cNvSpPr/>
            <p:nvPr>
              <p:custDataLst>
                <p:tags r:id="rId7"/>
              </p:custDataLst>
            </p:nvPr>
          </p:nvSpPr>
          <p:spPr>
            <a:xfrm rot="12458759">
              <a:off x="4265326" y="2046558"/>
              <a:ext cx="46831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8" name="Shape 208">
              <a:extLst>
                <a:ext uri="{C183D7F6-B498-43B3-948B-1728B52AA6E4}">
                  <adec:decorative xmlns:adec="http://schemas.microsoft.com/office/drawing/2017/decorative" val="1"/>
                </a:ext>
              </a:extLst>
            </p:cNvPr>
            <p:cNvSpPr/>
            <p:nvPr>
              <p:custDataLst>
                <p:tags r:id="rId8"/>
              </p:custDataLst>
            </p:nvPr>
          </p:nvSpPr>
          <p:spPr>
            <a:xfrm rot="6299349">
              <a:off x="2881870" y="4185967"/>
              <a:ext cx="46831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3" name="Octagon 22"/>
            <p:cNvSpPr/>
            <p:nvPr>
              <p:custDataLst>
                <p:tags r:id="rId9"/>
              </p:custDataLst>
            </p:nvPr>
          </p:nvSpPr>
          <p:spPr>
            <a:xfrm>
              <a:off x="403190" y="1272059"/>
              <a:ext cx="2190662" cy="2051020"/>
            </a:xfrm>
            <a:prstGeom prst="octagon">
              <a:avLst/>
            </a:prstGeom>
            <a:solidFill>
              <a:srgbClr val="EB0000"/>
            </a:solidFill>
            <a:ln w="57150" cap="flat" cmpd="thinThick" algn="ctr">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6" b="1" dirty="0"/>
                <a:t>Step 0: </a:t>
              </a:r>
            </a:p>
            <a:p>
              <a:pPr algn="ctr"/>
              <a:r>
                <a:rPr lang="en-US" sz="1956" b="1" dirty="0"/>
                <a:t>AVOID INDWELLING CATHETER</a:t>
              </a:r>
            </a:p>
          </p:txBody>
        </p:sp>
        <p:sp>
          <p:nvSpPr>
            <p:cNvPr id="209" name="Shape 209"/>
            <p:cNvSpPr/>
            <p:nvPr>
              <p:custDataLst>
                <p:tags r:id="rId10"/>
              </p:custDataLst>
            </p:nvPr>
          </p:nvSpPr>
          <p:spPr>
            <a:xfrm>
              <a:off x="4419067" y="1990196"/>
              <a:ext cx="272830"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1</a:t>
              </a:r>
            </a:p>
          </p:txBody>
        </p:sp>
        <p:sp>
          <p:nvSpPr>
            <p:cNvPr id="213" name="Shape 213"/>
            <p:cNvSpPr/>
            <p:nvPr>
              <p:custDataLst>
                <p:tags r:id="rId11"/>
              </p:custDataLst>
            </p:nvPr>
          </p:nvSpPr>
          <p:spPr>
            <a:xfrm>
              <a:off x="2774156" y="1580768"/>
              <a:ext cx="3849689" cy="365098"/>
            </a:xfrm>
            <a:prstGeom prst="rect">
              <a:avLst/>
            </a:prstGeom>
            <a:ln w="12700">
              <a:miter lim="400000"/>
            </a:ln>
            <a:extLst>
              <a:ext uri="{C572A759-6A51-4108-AA02-DFA0A04FC94B}">
                <ma14:wrappingTextBoxFlag xmlns:ma14="http://schemas.microsoft.com/office/mac/drawingml/2011/main" xmlns="" val="1"/>
              </a:ext>
            </a:extLst>
          </p:spPr>
          <p:txBody>
            <a:bodyPr lIns="31749" tIns="31749" rIns="31749" bIns="31749">
              <a:spAutoFit/>
            </a:bodyPr>
            <a:lstStyle>
              <a:lvl1pPr marL="40640" marR="40640" algn="ctr" defTabSz="910828">
                <a:defRPr sz="2200">
                  <a:solidFill>
                    <a:srgbClr val="000000"/>
                  </a:solidFill>
                  <a:uFill>
                    <a:solidFill>
                      <a:srgbClr val="000000"/>
                    </a:solidFill>
                  </a:uFill>
                </a:defRPr>
              </a:lvl1pPr>
            </a:lstStyle>
            <a:p>
              <a:r>
                <a:rPr lang="en-US" sz="1956"/>
                <a:t>Ensure Aseptic Placement</a:t>
              </a:r>
              <a:endParaRPr sz="1956"/>
            </a:p>
          </p:txBody>
        </p:sp>
        <p:sp>
          <p:nvSpPr>
            <p:cNvPr id="210" name="Shape 210">
              <a:extLst>
                <a:ext uri="{C183D7F6-B498-43B3-948B-1728B52AA6E4}">
                  <adec:decorative xmlns:adec="http://schemas.microsoft.com/office/drawing/2017/decorative" val="1"/>
                </a:ext>
              </a:extLst>
            </p:cNvPr>
            <p:cNvSpPr/>
            <p:nvPr>
              <p:custDataLst>
                <p:tags r:id="rId12"/>
              </p:custDataLst>
            </p:nvPr>
          </p:nvSpPr>
          <p:spPr>
            <a:xfrm>
              <a:off x="2889418" y="3747735"/>
              <a:ext cx="146193"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endParaRPr sz="1956"/>
            </a:p>
          </p:txBody>
        </p:sp>
        <p:sp>
          <p:nvSpPr>
            <p:cNvPr id="212" name="Shape 212"/>
            <p:cNvSpPr/>
            <p:nvPr>
              <p:custDataLst>
                <p:tags r:id="rId13"/>
              </p:custDataLst>
            </p:nvPr>
          </p:nvSpPr>
          <p:spPr>
            <a:xfrm>
              <a:off x="5935772" y="4407606"/>
              <a:ext cx="272830"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2</a:t>
              </a:r>
            </a:p>
          </p:txBody>
        </p:sp>
        <p:sp>
          <p:nvSpPr>
            <p:cNvPr id="214" name="Shape 214"/>
            <p:cNvSpPr/>
            <p:nvPr>
              <p:custDataLst>
                <p:tags r:id="rId14"/>
              </p:custDataLst>
            </p:nvPr>
          </p:nvSpPr>
          <p:spPr>
            <a:xfrm>
              <a:off x="6393113" y="4346588"/>
              <a:ext cx="2602134" cy="967058"/>
            </a:xfrm>
            <a:prstGeom prst="rect">
              <a:avLst/>
            </a:prstGeom>
            <a:ln w="12700">
              <a:miter lim="400000"/>
            </a:ln>
            <a:extLst>
              <a:ext uri="{C572A759-6A51-4108-AA02-DFA0A04FC94B}">
                <ma14:wrappingTextBoxFlag xmlns:ma14="http://schemas.microsoft.com/office/mac/drawingml/2011/main" xmlns="" val="1"/>
              </a:ext>
            </a:extLst>
          </p:spPr>
          <p:txBody>
            <a:bodyPr lIns="31749" tIns="31749" rIns="31749" bIns="31749">
              <a:spAutoFit/>
            </a:bodyPr>
            <a:lstStyle>
              <a:lvl1pPr marL="40640" marR="40640" defTabSz="910828">
                <a:defRPr sz="2200">
                  <a:solidFill>
                    <a:srgbClr val="000000"/>
                  </a:solidFill>
                  <a:uFill>
                    <a:solidFill>
                      <a:srgbClr val="000000"/>
                    </a:solidFill>
                  </a:uFill>
                </a:defRPr>
              </a:lvl1pPr>
            </a:lstStyle>
            <a:p>
              <a:r>
                <a:rPr sz="1956"/>
                <a:t>Maintain Awareness and Proper Care of Catheters in Place</a:t>
              </a:r>
            </a:p>
          </p:txBody>
        </p:sp>
        <p:sp>
          <p:nvSpPr>
            <p:cNvPr id="211" name="Shape 211"/>
            <p:cNvSpPr/>
            <p:nvPr>
              <p:custDataLst>
                <p:tags r:id="rId15"/>
              </p:custDataLst>
            </p:nvPr>
          </p:nvSpPr>
          <p:spPr>
            <a:xfrm>
              <a:off x="2910824" y="4164025"/>
              <a:ext cx="272830"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3</a:t>
              </a:r>
            </a:p>
          </p:txBody>
        </p:sp>
        <p:sp>
          <p:nvSpPr>
            <p:cNvPr id="215" name="Shape 215"/>
            <p:cNvSpPr/>
            <p:nvPr>
              <p:custDataLst>
                <p:tags r:id="rId16"/>
              </p:custDataLst>
            </p:nvPr>
          </p:nvSpPr>
          <p:spPr>
            <a:xfrm>
              <a:off x="278285" y="3968397"/>
              <a:ext cx="2746375" cy="666078"/>
            </a:xfrm>
            <a:prstGeom prst="rect">
              <a:avLst/>
            </a:prstGeom>
            <a:ln w="12700">
              <a:miter lim="400000"/>
            </a:ln>
            <a:extLst>
              <a:ext uri="{C572A759-6A51-4108-AA02-DFA0A04FC94B}">
                <ma14:wrappingTextBoxFlag xmlns:ma14="http://schemas.microsoft.com/office/mac/drawingml/2011/main" xmlns="" val="1"/>
              </a:ext>
            </a:extLst>
          </p:spPr>
          <p:txBody>
            <a:bodyPr lIns="31749" tIns="31749" rIns="31749" bIns="31749">
              <a:spAutoFit/>
            </a:bodyPr>
            <a:lstStyle>
              <a:lvl1pPr marL="40640" marR="40640" algn="ctr" defTabSz="910828">
                <a:defRPr sz="2200">
                  <a:solidFill>
                    <a:srgbClr val="000000"/>
                  </a:solidFill>
                  <a:uFill>
                    <a:solidFill>
                      <a:srgbClr val="000000"/>
                    </a:solidFill>
                  </a:uFill>
                </a:defRPr>
              </a:lvl1pPr>
            </a:lstStyle>
            <a:p>
              <a:r>
                <a:rPr sz="1956"/>
                <a:t>Prompt Removal of Unnecessary Catheters</a:t>
              </a:r>
            </a:p>
          </p:txBody>
        </p:sp>
        <p:sp>
          <p:nvSpPr>
            <p:cNvPr id="222" name="Shape 222">
              <a:extLst>
                <a:ext uri="{C183D7F6-B498-43B3-948B-1728B52AA6E4}">
                  <adec:decorative xmlns:adec="http://schemas.microsoft.com/office/drawing/2017/decorative" val="1"/>
                </a:ext>
              </a:extLst>
            </p:cNvPr>
            <p:cNvSpPr/>
            <p:nvPr>
              <p:custDataLst>
                <p:tags r:id="rId17"/>
              </p:custDataLst>
            </p:nvPr>
          </p:nvSpPr>
          <p:spPr>
            <a:xfrm rot="19998128">
              <a:off x="2804670" y="2472134"/>
              <a:ext cx="1605220" cy="354069"/>
            </a:xfrm>
            <a:prstGeom prst="rect">
              <a:avLst/>
            </a:prstGeom>
            <a:solidFill>
              <a:srgbClr val="FFFFFF"/>
            </a:solidFill>
            <a:ln w="12700">
              <a:miter lim="400000"/>
            </a:ln>
          </p:spPr>
          <p:txBody>
            <a:bodyPr lIns="45156" tIns="45156" rIns="45156" bIns="45156" anchor="ctr"/>
            <a:lstStyle/>
            <a:p>
              <a:endParaRPr sz="1600"/>
            </a:p>
          </p:txBody>
        </p:sp>
        <p:sp>
          <p:nvSpPr>
            <p:cNvPr id="223" name="Shape 223">
              <a:extLst>
                <a:ext uri="{C183D7F6-B498-43B3-948B-1728B52AA6E4}">
                  <adec:decorative xmlns:adec="http://schemas.microsoft.com/office/drawing/2017/decorative" val="1"/>
                </a:ext>
              </a:extLst>
            </p:cNvPr>
            <p:cNvSpPr/>
            <p:nvPr>
              <p:custDataLst>
                <p:tags r:id="rId18"/>
              </p:custDataLst>
            </p:nvPr>
          </p:nvSpPr>
          <p:spPr>
            <a:xfrm rot="19740000">
              <a:off x="2684147" y="3017071"/>
              <a:ext cx="795788" cy="959299"/>
            </a:xfrm>
            <a:prstGeom prst="rect">
              <a:avLst/>
            </a:prstGeom>
            <a:solidFill>
              <a:srgbClr val="FFFFFF"/>
            </a:solidFill>
            <a:ln w="12700">
              <a:miter lim="400000"/>
            </a:ln>
          </p:spPr>
          <p:txBody>
            <a:bodyPr lIns="45156" tIns="45156" rIns="45156" bIns="45156" anchor="ctr"/>
            <a:lstStyle/>
            <a:p>
              <a:endParaRPr sz="1600"/>
            </a:p>
          </p:txBody>
        </p:sp>
        <p:cxnSp>
          <p:nvCxnSpPr>
            <p:cNvPr id="22" name="Straight Connector 21">
              <a:extLst>
                <a:ext uri="{C183D7F6-B498-43B3-948B-1728B52AA6E4}">
                  <adec:decorative xmlns:adec="http://schemas.microsoft.com/office/drawing/2017/decorative" val="1"/>
                </a:ext>
              </a:extLst>
            </p:cNvPr>
            <p:cNvCxnSpPr/>
            <p:nvPr/>
          </p:nvCxnSpPr>
          <p:spPr>
            <a:xfrm>
              <a:off x="2593852" y="2071158"/>
              <a:ext cx="1787648"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24" name="droppedImage.png">
              <a:extLst>
                <a:ext uri="{C183D7F6-B498-43B3-948B-1728B52AA6E4}">
                  <adec:decorative xmlns:adec="http://schemas.microsoft.com/office/drawing/2017/decorative" val="1"/>
                </a:ext>
              </a:extLst>
            </p:cNvPr>
            <p:cNvPicPr>
              <a:picLocks noChangeAspect="1"/>
            </p:cNvPicPr>
            <p:nvPr/>
          </p:nvPicPr>
          <p:blipFill>
            <a:blip r:embed="rId23"/>
            <a:stretch>
              <a:fillRect/>
            </a:stretch>
          </p:blipFill>
          <p:spPr>
            <a:xfrm>
              <a:off x="3967696" y="3746793"/>
              <a:ext cx="1238252" cy="1067749"/>
            </a:xfrm>
            <a:prstGeom prst="rect">
              <a:avLst/>
            </a:prstGeom>
          </p:spPr>
        </p:pic>
        <p:sp>
          <p:nvSpPr>
            <p:cNvPr id="25" name="Shape 220">
              <a:extLst>
                <a:ext uri="{C183D7F6-B498-43B3-948B-1728B52AA6E4}">
                  <adec:decorative xmlns:adec="http://schemas.microsoft.com/office/drawing/2017/decorative" val="1"/>
                </a:ext>
              </a:extLst>
            </p:cNvPr>
            <p:cNvSpPr/>
            <p:nvPr>
              <p:custDataLst>
                <p:tags r:id="rId19"/>
              </p:custDataLst>
            </p:nvPr>
          </p:nvSpPr>
          <p:spPr>
            <a:xfrm>
              <a:off x="4022866" y="2880618"/>
              <a:ext cx="1167143" cy="884920"/>
            </a:xfrm>
            <a:prstGeom prst="rect">
              <a:avLst/>
            </a:prstGeom>
            <a:ln w="12700">
              <a:miter lim="400000"/>
            </a:ln>
            <a:extLst>
              <a:ext uri="{C572A759-6A51-4108-AA02-DFA0A04FC94B}">
                <ma14:wrappingTextBoxFlag xmlns:ma14="http://schemas.microsoft.com/office/mac/drawingml/2011/main" xmlns="" val="1"/>
              </a:ext>
            </a:extLst>
          </p:spPr>
          <p:txBody>
            <a:bodyPr wrap="square" lIns="31749" tIns="31749" rIns="31749" bIns="31749" anchor="ctr">
              <a:spAutoFit/>
            </a:bodyPr>
            <a:lstStyle>
              <a:lvl1pPr marL="40640" marR="40640" defTabSz="910828">
                <a:defRPr sz="2000">
                  <a:solidFill>
                    <a:srgbClr val="000000"/>
                  </a:solidFill>
                </a:defRPr>
              </a:lvl1pPr>
            </a:lstStyle>
            <a:p>
              <a:pPr algn="ctr"/>
              <a:r>
                <a:rPr lang="en-US" sz="1778" dirty="0"/>
                <a:t>Indwelling </a:t>
              </a:r>
              <a:r>
                <a:rPr sz="1778" dirty="0"/>
                <a:t>Urinary </a:t>
              </a:r>
              <a:r>
                <a:rPr lang="en-US" sz="1778" dirty="0"/>
                <a:t>C</a:t>
              </a:r>
              <a:r>
                <a:rPr sz="1778" dirty="0"/>
                <a:t>atheter</a:t>
              </a:r>
            </a:p>
          </p:txBody>
        </p:sp>
        <p:sp>
          <p:nvSpPr>
            <p:cNvPr id="26" name="Shape 222">
              <a:extLst>
                <a:ext uri="{C183D7F6-B498-43B3-948B-1728B52AA6E4}">
                  <adec:decorative xmlns:adec="http://schemas.microsoft.com/office/drawing/2017/decorative" val="1"/>
                </a:ext>
              </a:extLst>
            </p:cNvPr>
            <p:cNvSpPr/>
            <p:nvPr>
              <p:custDataLst>
                <p:tags r:id="rId20"/>
              </p:custDataLst>
            </p:nvPr>
          </p:nvSpPr>
          <p:spPr>
            <a:xfrm rot="19998128">
              <a:off x="4139656" y="2176782"/>
              <a:ext cx="235124" cy="120875"/>
            </a:xfrm>
            <a:prstGeom prst="rect">
              <a:avLst/>
            </a:prstGeom>
            <a:solidFill>
              <a:srgbClr val="FFFFFF"/>
            </a:solidFill>
            <a:ln w="12700">
              <a:miter lim="400000"/>
            </a:ln>
          </p:spPr>
          <p:txBody>
            <a:bodyPr lIns="45156" tIns="45156" rIns="45156" bIns="45156" anchor="ctr"/>
            <a:lstStyle/>
            <a:p>
              <a:endParaRPr sz="1600"/>
            </a:p>
          </p:txBody>
        </p:sp>
      </p:grpSp>
      <p:sp>
        <p:nvSpPr>
          <p:cNvPr id="28" name="Rectangle 27"/>
          <p:cNvSpPr/>
          <p:nvPr/>
        </p:nvSpPr>
        <p:spPr>
          <a:xfrm>
            <a:off x="643472" y="5709433"/>
            <a:ext cx="7886700" cy="649605"/>
          </a:xfrm>
          <a:prstGeom prst="rect">
            <a:avLst/>
          </a:prstGeom>
        </p:spPr>
        <p:txBody>
          <a:bodyPr wrap="square">
            <a:spAutoFit/>
          </a:bodyPr>
          <a:lstStyle/>
          <a:p>
            <a:pPr marL="0" marR="0">
              <a:spcBef>
                <a:spcPts val="0"/>
              </a:spcBef>
              <a:spcAft>
                <a:spcPts val="0"/>
              </a:spcAft>
            </a:pPr>
            <a:r>
              <a:rPr lang="en-US" sz="1200" kern="1200" dirty="0">
                <a:solidFill>
                  <a:srgbClr val="767171"/>
                </a:solidFill>
                <a:effectLst/>
                <a:latin typeface="Calibri" panose="020F0502020204030204" pitchFamily="34" charset="0"/>
                <a:ea typeface="Calibri" panose="020F0502020204030204" pitchFamily="34" charset="0"/>
              </a:rPr>
              <a:t>Patel PK, Gupta A, Vaughn VM, et al. Review of strategies to reduce central line-associated bloodstream infection (CLABSI) and catheter-associated urinary tract infection (CAUTI) in adult ICUs. </a:t>
            </a:r>
            <a:r>
              <a:rPr lang="en-US" sz="1200" i="1" kern="1200" dirty="0">
                <a:solidFill>
                  <a:srgbClr val="767171"/>
                </a:solidFill>
                <a:effectLst/>
                <a:latin typeface="Calibri" panose="020F0502020204030204" pitchFamily="34" charset="0"/>
                <a:ea typeface="Calibri" panose="020F0502020204030204" pitchFamily="34" charset="0"/>
              </a:rPr>
              <a:t> </a:t>
            </a:r>
            <a:r>
              <a:rPr lang="en-US" sz="1200" kern="1200" dirty="0">
                <a:solidFill>
                  <a:srgbClr val="767171"/>
                </a:solidFill>
                <a:effectLst/>
                <a:latin typeface="Calibri" panose="020F0502020204030204" pitchFamily="34" charset="0"/>
                <a:ea typeface="Calibri" panose="020F0502020204030204" pitchFamily="34" charset="0"/>
              </a:rPr>
              <a:t>J Hosp Med. 2018 Feb 1;13(2):105-16. </a:t>
            </a:r>
            <a:r>
              <a:rPr lang="en-US" sz="1200" kern="1200" dirty="0" err="1">
                <a:solidFill>
                  <a:srgbClr val="767171"/>
                </a:solidFill>
                <a:effectLst/>
                <a:latin typeface="Calibri" panose="020F0502020204030204" pitchFamily="34" charset="0"/>
                <a:ea typeface="Calibri" panose="020F0502020204030204" pitchFamily="34" charset="0"/>
              </a:rPr>
              <a:t>Epub</a:t>
            </a:r>
            <a:r>
              <a:rPr lang="en-US" sz="1200" kern="1200" dirty="0">
                <a:solidFill>
                  <a:srgbClr val="767171"/>
                </a:solidFill>
                <a:effectLst/>
                <a:latin typeface="Calibri" panose="020F0502020204030204" pitchFamily="34" charset="0"/>
                <a:ea typeface="Calibri" panose="020F0502020204030204" pitchFamily="34" charset="0"/>
              </a:rPr>
              <a:t> 2017 Nov 8. Used with permission of Journal of Hospital Medicine.</a:t>
            </a:r>
            <a:endParaRPr lang="en-US" sz="1200" dirty="0">
              <a:effectLst/>
              <a:latin typeface="Times New Roman" panose="02020603050405020304" pitchFamily="18" charset="0"/>
              <a:ea typeface="Times New Roman" panose="02020603050405020304" pitchFamily="18" charset="0"/>
            </a:endParaRPr>
          </a:p>
        </p:txBody>
      </p:sp>
      <p:sp>
        <p:nvSpPr>
          <p:cNvPr id="27" name="Footer Placeholder 3"/>
          <p:cNvSpPr>
            <a:spLocks noGrp="1"/>
          </p:cNvSpPr>
          <p:nvPr>
            <p:ph type="ftr" sz="quarter" idx="11"/>
            <p:custDataLst>
              <p:tags r:id="rId3"/>
            </p:custDataLst>
          </p:nvPr>
        </p:nvSpPr>
        <p:spPr>
          <a:xfrm>
            <a:off x="0" y="6475222"/>
            <a:ext cx="4023360" cy="365125"/>
          </a:xfrm>
        </p:spPr>
        <p:txBody>
          <a:bodyPr/>
          <a:lstStyle/>
          <a:p>
            <a:r>
              <a:rPr lang="en-US" dirty="0"/>
              <a:t>AHRQ Safety Program for ICUs: Preventing CLABSI and CAUTI</a:t>
            </a:r>
          </a:p>
        </p:txBody>
      </p:sp>
      <p:sp>
        <p:nvSpPr>
          <p:cNvPr id="3" name="Slide Number Placeholder 2"/>
          <p:cNvSpPr>
            <a:spLocks noGrp="1"/>
          </p:cNvSpPr>
          <p:nvPr>
            <p:ph type="sldNum" sz="quarter" idx="12"/>
            <p:custDataLst>
              <p:tags r:id="rId4"/>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3</a:t>
            </a:fld>
            <a:endParaRPr lang="en-US" dirty="0"/>
          </a:p>
        </p:txBody>
      </p:sp>
    </p:spTree>
    <p:custDataLst>
      <p:tags r:id="rId1"/>
    </p:custDataLst>
    <p:extLst>
      <p:ext uri="{BB962C8B-B14F-4D97-AF65-F5344CB8AC3E}">
        <p14:creationId xmlns:p14="http://schemas.microsoft.com/office/powerpoint/2010/main" val="312723479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 y="9145"/>
            <a:ext cx="9144000" cy="813816"/>
          </a:xfrm>
        </p:spPr>
        <p:txBody>
          <a:bodyPr>
            <a:normAutofit fontScale="90000"/>
          </a:bodyPr>
          <a:lstStyle/>
          <a:p>
            <a:pPr marL="36125" marR="36125" defTabSz="809635">
              <a:lnSpc>
                <a:spcPct val="100000"/>
              </a:lnSpc>
              <a:defRPr sz="3600" b="1">
                <a:solidFill>
                  <a:srgbClr val="000000"/>
                </a:solidFill>
                <a:uFill>
                  <a:solidFill>
                    <a:srgbClr val="000000"/>
                  </a:solidFill>
                </a:uFill>
              </a:defRPr>
            </a:pPr>
            <a:r>
              <a:rPr lang="en-US" dirty="0"/>
              <a:t>Using Appropriateness Criteria</a:t>
            </a:r>
            <a:br>
              <a:rPr lang="en-US" dirty="0"/>
            </a:br>
            <a:r>
              <a:rPr lang="en-US" dirty="0"/>
              <a:t>To Reduce Catheter Use</a:t>
            </a:r>
            <a:r>
              <a:rPr lang="en-US" baseline="30000" dirty="0"/>
              <a:t>1,2</a:t>
            </a:r>
            <a:endParaRPr lang="en-US" dirty="0"/>
          </a:p>
        </p:txBody>
      </p:sp>
      <p:grpSp>
        <p:nvGrpSpPr>
          <p:cNvPr id="4" name="Group 3" descr="Indwelling Urinary Catheter&#10;Step 0. AVOID INDWELLING CATHETER. Place urinary catheter only when appropriate. Optimize use of alternatives.&#10;1. Ensure Aseptic Placement&#10;2. Maintain Awareness and Proper Care of Catheters in Place. Daily review of continued need for urinary catheter&#10;3. Prompt Removal of Unnecessary Catheters. Reminders/stop orders use appropriateness criteria to prompt catheter removal.">
            <a:extLst>
              <a:ext uri="{FF2B5EF4-FFF2-40B4-BE49-F238E27FC236}">
                <a16:creationId xmlns:a16="http://schemas.microsoft.com/office/drawing/2014/main" id="{FA5EF2D4-3CFB-4942-A622-BD804DE94410}"/>
              </a:ext>
            </a:extLst>
          </p:cNvPr>
          <p:cNvGrpSpPr/>
          <p:nvPr/>
        </p:nvGrpSpPr>
        <p:grpSpPr>
          <a:xfrm>
            <a:off x="97751" y="870477"/>
            <a:ext cx="8897496" cy="5270673"/>
            <a:chOff x="97751" y="870477"/>
            <a:chExt cx="8897496" cy="5270673"/>
          </a:xfrm>
        </p:grpSpPr>
        <p:sp>
          <p:nvSpPr>
            <p:cNvPr id="204" name="Shape 204">
              <a:extLst>
                <a:ext uri="{C183D7F6-B498-43B3-948B-1728B52AA6E4}">
                  <adec:decorative xmlns:adec="http://schemas.microsoft.com/office/drawing/2017/decorative" val="1"/>
                </a:ext>
              </a:extLst>
            </p:cNvPr>
            <p:cNvSpPr/>
            <p:nvPr>
              <p:custDataLst>
                <p:tags r:id="rId5"/>
              </p:custDataLst>
            </p:nvPr>
          </p:nvSpPr>
          <p:spPr>
            <a:xfrm>
              <a:off x="2921398" y="2218601"/>
              <a:ext cx="3254376" cy="3365500"/>
            </a:xfrm>
            <a:prstGeom prst="ellipse">
              <a:avLst/>
            </a:prstGeom>
            <a:ln w="50800">
              <a:solidFill>
                <a:srgbClr val="000000"/>
              </a:solidFill>
            </a:ln>
          </p:spPr>
          <p:txBody>
            <a:bodyPr lIns="31749" tIns="31749" rIns="31749" bIns="31749" anchor="ctr"/>
            <a:lstStyle/>
            <a:p>
              <a:pPr marL="36125" marR="36125" algn="ctr" defTabSz="809635">
                <a:defRPr sz="2200"/>
              </a:pPr>
              <a:endParaRPr sz="1956"/>
            </a:p>
          </p:txBody>
        </p:sp>
        <p:sp>
          <p:nvSpPr>
            <p:cNvPr id="206" name="Shape 206">
              <a:extLst>
                <a:ext uri="{C183D7F6-B498-43B3-948B-1728B52AA6E4}">
                  <adec:decorative xmlns:adec="http://schemas.microsoft.com/office/drawing/2017/decorative" val="1"/>
                </a:ext>
              </a:extLst>
            </p:cNvPr>
            <p:cNvSpPr/>
            <p:nvPr>
              <p:custDataLst>
                <p:tags r:id="rId6"/>
              </p:custDataLst>
            </p:nvPr>
          </p:nvSpPr>
          <p:spPr>
            <a:xfrm rot="12289039">
              <a:off x="5792964" y="4447293"/>
              <a:ext cx="468313"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7" name="Shape 207">
              <a:extLst>
                <a:ext uri="{C183D7F6-B498-43B3-948B-1728B52AA6E4}">
                  <adec:decorative xmlns:adec="http://schemas.microsoft.com/office/drawing/2017/decorative" val="1"/>
                </a:ext>
              </a:extLst>
            </p:cNvPr>
            <p:cNvSpPr/>
            <p:nvPr>
              <p:custDataLst>
                <p:tags r:id="rId7"/>
              </p:custDataLst>
            </p:nvPr>
          </p:nvSpPr>
          <p:spPr>
            <a:xfrm rot="12458759">
              <a:off x="4265326" y="2046558"/>
              <a:ext cx="46831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08" name="Shape 208">
              <a:extLst>
                <a:ext uri="{C183D7F6-B498-43B3-948B-1728B52AA6E4}">
                  <adec:decorative xmlns:adec="http://schemas.microsoft.com/office/drawing/2017/decorative" val="1"/>
                </a:ext>
              </a:extLst>
            </p:cNvPr>
            <p:cNvSpPr/>
            <p:nvPr>
              <p:custDataLst>
                <p:tags r:id="rId8"/>
              </p:custDataLst>
            </p:nvPr>
          </p:nvSpPr>
          <p:spPr>
            <a:xfrm rot="6299349">
              <a:off x="2845666" y="4179618"/>
              <a:ext cx="468314"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FFFFF"/>
            </a:solidFill>
            <a:ln w="38100">
              <a:solidFill>
                <a:srgbClr val="FF2600"/>
              </a:solidFill>
            </a:ln>
          </p:spPr>
          <p:txBody>
            <a:bodyPr lIns="31749" tIns="31749" rIns="31749" bIns="31749" anchor="ctr"/>
            <a:lstStyle/>
            <a:p>
              <a:pPr marL="36125" marR="36125" algn="ctr" defTabSz="809635">
                <a:defRPr sz="2200"/>
              </a:pPr>
              <a:endParaRPr sz="1956"/>
            </a:p>
          </p:txBody>
        </p:sp>
        <p:sp>
          <p:nvSpPr>
            <p:cNvPr id="210" name="Shape 210">
              <a:extLst>
                <a:ext uri="{C183D7F6-B498-43B3-948B-1728B52AA6E4}">
                  <adec:decorative xmlns:adec="http://schemas.microsoft.com/office/drawing/2017/decorative" val="1"/>
                </a:ext>
              </a:extLst>
            </p:cNvPr>
            <p:cNvSpPr/>
            <p:nvPr>
              <p:custDataLst>
                <p:tags r:id="rId9"/>
              </p:custDataLst>
            </p:nvPr>
          </p:nvSpPr>
          <p:spPr>
            <a:xfrm>
              <a:off x="2889418" y="3747735"/>
              <a:ext cx="146193"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endParaRPr sz="1956"/>
            </a:p>
          </p:txBody>
        </p:sp>
        <p:sp>
          <p:nvSpPr>
            <p:cNvPr id="222" name="Shape 222">
              <a:extLst>
                <a:ext uri="{C183D7F6-B498-43B3-948B-1728B52AA6E4}">
                  <adec:decorative xmlns:adec="http://schemas.microsoft.com/office/drawing/2017/decorative" val="1"/>
                </a:ext>
              </a:extLst>
            </p:cNvPr>
            <p:cNvSpPr/>
            <p:nvPr>
              <p:custDataLst>
                <p:tags r:id="rId10"/>
              </p:custDataLst>
            </p:nvPr>
          </p:nvSpPr>
          <p:spPr>
            <a:xfrm rot="19998128">
              <a:off x="2808118" y="2482525"/>
              <a:ext cx="1605220" cy="354069"/>
            </a:xfrm>
            <a:prstGeom prst="rect">
              <a:avLst/>
            </a:prstGeom>
            <a:solidFill>
              <a:srgbClr val="FFFFFF"/>
            </a:solidFill>
            <a:ln w="12700">
              <a:miter lim="400000"/>
            </a:ln>
          </p:spPr>
          <p:txBody>
            <a:bodyPr lIns="45156" tIns="45156" rIns="45156" bIns="45156" anchor="ctr"/>
            <a:lstStyle/>
            <a:p>
              <a:endParaRPr sz="1600"/>
            </a:p>
          </p:txBody>
        </p:sp>
        <p:sp>
          <p:nvSpPr>
            <p:cNvPr id="223" name="Shape 223">
              <a:extLst>
                <a:ext uri="{C183D7F6-B498-43B3-948B-1728B52AA6E4}">
                  <adec:decorative xmlns:adec="http://schemas.microsoft.com/office/drawing/2017/decorative" val="1"/>
                </a:ext>
              </a:extLst>
            </p:cNvPr>
            <p:cNvSpPr/>
            <p:nvPr>
              <p:custDataLst>
                <p:tags r:id="rId11"/>
              </p:custDataLst>
            </p:nvPr>
          </p:nvSpPr>
          <p:spPr>
            <a:xfrm rot="19740000">
              <a:off x="2569798" y="3035086"/>
              <a:ext cx="777275" cy="981412"/>
            </a:xfrm>
            <a:prstGeom prst="rect">
              <a:avLst/>
            </a:prstGeom>
            <a:solidFill>
              <a:srgbClr val="FFFFFF"/>
            </a:solidFill>
            <a:ln w="12700">
              <a:miter lim="400000"/>
            </a:ln>
          </p:spPr>
          <p:txBody>
            <a:bodyPr lIns="45156" tIns="45156" rIns="45156" bIns="45156" anchor="ctr"/>
            <a:lstStyle/>
            <a:p>
              <a:endParaRPr sz="1600"/>
            </a:p>
          </p:txBody>
        </p:sp>
        <p:cxnSp>
          <p:nvCxnSpPr>
            <p:cNvPr id="22" name="Straight Connector 21">
              <a:extLst>
                <a:ext uri="{C183D7F6-B498-43B3-948B-1728B52AA6E4}">
                  <adec:decorative xmlns:adec="http://schemas.microsoft.com/office/drawing/2017/decorative" val="1"/>
                </a:ext>
              </a:extLst>
            </p:cNvPr>
            <p:cNvCxnSpPr/>
            <p:nvPr/>
          </p:nvCxnSpPr>
          <p:spPr>
            <a:xfrm>
              <a:off x="2593852" y="2071158"/>
              <a:ext cx="1787648"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24" name="droppedImage.png">
              <a:extLst>
                <a:ext uri="{C183D7F6-B498-43B3-948B-1728B52AA6E4}">
                  <adec:decorative xmlns:adec="http://schemas.microsoft.com/office/drawing/2017/decorative" val="1"/>
                </a:ext>
              </a:extLst>
            </p:cNvPr>
            <p:cNvPicPr>
              <a:picLocks noChangeAspect="1"/>
            </p:cNvPicPr>
            <p:nvPr/>
          </p:nvPicPr>
          <p:blipFill>
            <a:blip r:embed="rId28"/>
            <a:stretch>
              <a:fillRect/>
            </a:stretch>
          </p:blipFill>
          <p:spPr>
            <a:xfrm>
              <a:off x="3967696" y="3746793"/>
              <a:ext cx="1238252" cy="1067749"/>
            </a:xfrm>
            <a:prstGeom prst="rect">
              <a:avLst/>
            </a:prstGeom>
          </p:spPr>
        </p:pic>
        <p:sp>
          <p:nvSpPr>
            <p:cNvPr id="25" name="Shape 220">
              <a:extLst>
                <a:ext uri="{C183D7F6-B498-43B3-948B-1728B52AA6E4}">
                  <adec:decorative xmlns:adec="http://schemas.microsoft.com/office/drawing/2017/decorative" val="1"/>
                </a:ext>
              </a:extLst>
            </p:cNvPr>
            <p:cNvSpPr/>
            <p:nvPr>
              <p:custDataLst>
                <p:tags r:id="rId12"/>
              </p:custDataLst>
            </p:nvPr>
          </p:nvSpPr>
          <p:spPr>
            <a:xfrm>
              <a:off x="4022866" y="2880618"/>
              <a:ext cx="1167143" cy="884920"/>
            </a:xfrm>
            <a:prstGeom prst="rect">
              <a:avLst/>
            </a:prstGeom>
            <a:ln w="12700">
              <a:miter lim="400000"/>
            </a:ln>
            <a:extLst>
              <a:ext uri="{C572A759-6A51-4108-AA02-DFA0A04FC94B}">
                <ma14:wrappingTextBoxFlag xmlns:ma14="http://schemas.microsoft.com/office/mac/drawingml/2011/main" xmlns="" val="1"/>
              </a:ext>
            </a:extLst>
          </p:spPr>
          <p:txBody>
            <a:bodyPr wrap="square" lIns="31749" tIns="31749" rIns="31749" bIns="31749" anchor="ctr">
              <a:spAutoFit/>
            </a:bodyPr>
            <a:lstStyle>
              <a:lvl1pPr marL="40640" marR="40640" defTabSz="910828">
                <a:defRPr sz="2000">
                  <a:solidFill>
                    <a:srgbClr val="000000"/>
                  </a:solidFill>
                </a:defRPr>
              </a:lvl1pPr>
            </a:lstStyle>
            <a:p>
              <a:pPr algn="ctr"/>
              <a:r>
                <a:rPr lang="en-US" sz="1778" dirty="0"/>
                <a:t>Indwelling </a:t>
              </a:r>
              <a:r>
                <a:rPr sz="1778" dirty="0"/>
                <a:t>Urinary </a:t>
              </a:r>
              <a:r>
                <a:rPr lang="en-US" sz="1778" dirty="0"/>
                <a:t>C</a:t>
              </a:r>
              <a:r>
                <a:rPr sz="1778" dirty="0"/>
                <a:t>atheter</a:t>
              </a:r>
            </a:p>
          </p:txBody>
        </p:sp>
        <p:sp>
          <p:nvSpPr>
            <p:cNvPr id="26" name="Shape 222">
              <a:extLst>
                <a:ext uri="{C183D7F6-B498-43B3-948B-1728B52AA6E4}">
                  <adec:decorative xmlns:adec="http://schemas.microsoft.com/office/drawing/2017/decorative" val="1"/>
                </a:ext>
              </a:extLst>
            </p:cNvPr>
            <p:cNvSpPr/>
            <p:nvPr>
              <p:custDataLst>
                <p:tags r:id="rId13"/>
              </p:custDataLst>
            </p:nvPr>
          </p:nvSpPr>
          <p:spPr>
            <a:xfrm rot="19998128">
              <a:off x="4152884" y="2176782"/>
              <a:ext cx="235124" cy="120875"/>
            </a:xfrm>
            <a:prstGeom prst="rect">
              <a:avLst/>
            </a:prstGeom>
            <a:solidFill>
              <a:srgbClr val="FFFFFF"/>
            </a:solidFill>
            <a:ln w="12700">
              <a:miter lim="400000"/>
            </a:ln>
          </p:spPr>
          <p:txBody>
            <a:bodyPr lIns="45156" tIns="45156" rIns="45156" bIns="45156" anchor="ctr"/>
            <a:lstStyle/>
            <a:p>
              <a:endParaRPr sz="1600"/>
            </a:p>
          </p:txBody>
        </p:sp>
        <p:sp>
          <p:nvSpPr>
            <p:cNvPr id="23" name="Octagon 22"/>
            <p:cNvSpPr/>
            <p:nvPr>
              <p:custDataLst>
                <p:tags r:id="rId14"/>
              </p:custDataLst>
            </p:nvPr>
          </p:nvSpPr>
          <p:spPr>
            <a:xfrm>
              <a:off x="429684" y="870477"/>
              <a:ext cx="2190662" cy="2051020"/>
            </a:xfrm>
            <a:prstGeom prst="octagon">
              <a:avLst/>
            </a:prstGeom>
            <a:solidFill>
              <a:srgbClr val="EB0000"/>
            </a:solidFill>
            <a:ln w="57150" cap="flat" cmpd="thinThick" algn="ctr">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6" b="1" dirty="0"/>
                <a:t>Step 0: </a:t>
              </a:r>
            </a:p>
            <a:p>
              <a:pPr algn="ctr"/>
              <a:r>
                <a:rPr lang="en-US" sz="1956" b="1" dirty="0"/>
                <a:t>AVOID INDWELLING CATHETER</a:t>
              </a:r>
            </a:p>
          </p:txBody>
        </p:sp>
        <p:sp>
          <p:nvSpPr>
            <p:cNvPr id="28" name="Shape 247"/>
            <p:cNvSpPr/>
            <p:nvPr>
              <p:custDataLst>
                <p:tags r:id="rId15"/>
              </p:custDataLst>
            </p:nvPr>
          </p:nvSpPr>
          <p:spPr>
            <a:xfrm>
              <a:off x="235389" y="2688620"/>
              <a:ext cx="2676405" cy="693154"/>
            </a:xfrm>
            <a:prstGeom prst="rect">
              <a:avLst/>
            </a:prstGeom>
            <a:solidFill>
              <a:srgbClr val="FFFB00"/>
            </a:solidFill>
            <a:ln w="12700">
              <a:solidFill>
                <a:srgbClr val="0000FF"/>
              </a:solidFill>
              <a:miter lim="400000"/>
            </a:ln>
            <a:extLst>
              <a:ext uri="{C572A759-6A51-4108-AA02-DFA0A04FC94B}">
                <ma14:wrappingTextBoxFlag xmlns:ma14="http://schemas.microsoft.com/office/mac/drawingml/2011/main" xmlns="" val="1"/>
              </a:ext>
            </a:extLst>
          </p:spPr>
          <p:txBody>
            <a:bodyPr wrap="square" lIns="45156" tIns="45156" rIns="45156" bIns="45156" anchor="ctr">
              <a:spAutoFit/>
            </a:bodyPr>
            <a:lstStyle/>
            <a:p>
              <a:pPr marL="71403">
                <a:buSzPct val="100000"/>
                <a:defRPr sz="2200">
                  <a:solidFill>
                    <a:srgbClr val="000000"/>
                  </a:solidFill>
                </a:defRPr>
              </a:pPr>
              <a:r>
                <a:rPr lang="en-US" sz="1956" dirty="0"/>
                <a:t>Place urinary catheter only when appropriate</a:t>
              </a:r>
            </a:p>
          </p:txBody>
        </p:sp>
        <p:sp>
          <p:nvSpPr>
            <p:cNvPr id="32" name="Shape 247"/>
            <p:cNvSpPr/>
            <p:nvPr>
              <p:custDataLst>
                <p:tags r:id="rId16"/>
              </p:custDataLst>
            </p:nvPr>
          </p:nvSpPr>
          <p:spPr>
            <a:xfrm>
              <a:off x="116134" y="3379059"/>
              <a:ext cx="3041549" cy="392174"/>
            </a:xfrm>
            <a:prstGeom prst="rect">
              <a:avLst/>
            </a:prstGeom>
            <a:solidFill>
              <a:srgbClr val="FFFB00"/>
            </a:solidFill>
            <a:ln w="12700">
              <a:solidFill>
                <a:srgbClr val="0000FF"/>
              </a:solidFill>
              <a:miter lim="400000"/>
            </a:ln>
            <a:extLst>
              <a:ext uri="{C572A759-6A51-4108-AA02-DFA0A04FC94B}">
                <ma14:wrappingTextBoxFlag xmlns:ma14="http://schemas.microsoft.com/office/mac/drawingml/2011/main" xmlns="" val="1"/>
              </a:ext>
            </a:extLst>
          </p:spPr>
          <p:txBody>
            <a:bodyPr wrap="square" lIns="45156" tIns="45156" rIns="45156" bIns="45156" anchor="ctr">
              <a:spAutoFit/>
            </a:bodyPr>
            <a:lstStyle/>
            <a:p>
              <a:pPr marL="71403">
                <a:buSzPct val="100000"/>
                <a:defRPr sz="2200">
                  <a:solidFill>
                    <a:srgbClr val="000000"/>
                  </a:solidFill>
                </a:defRPr>
              </a:pPr>
              <a:r>
                <a:rPr lang="en-US" sz="1956" dirty="0"/>
                <a:t>Optimize use of alternatives</a:t>
              </a:r>
            </a:p>
          </p:txBody>
        </p:sp>
        <p:sp>
          <p:nvSpPr>
            <p:cNvPr id="209" name="Shape 209"/>
            <p:cNvSpPr/>
            <p:nvPr>
              <p:custDataLst>
                <p:tags r:id="rId17"/>
              </p:custDataLst>
            </p:nvPr>
          </p:nvSpPr>
          <p:spPr>
            <a:xfrm>
              <a:off x="4405839" y="1990196"/>
              <a:ext cx="272830"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a:t>1</a:t>
              </a:r>
            </a:p>
          </p:txBody>
        </p:sp>
        <p:sp>
          <p:nvSpPr>
            <p:cNvPr id="213" name="Shape 213"/>
            <p:cNvSpPr/>
            <p:nvPr>
              <p:custDataLst>
                <p:tags r:id="rId18"/>
              </p:custDataLst>
            </p:nvPr>
          </p:nvSpPr>
          <p:spPr>
            <a:xfrm>
              <a:off x="2774156" y="1580768"/>
              <a:ext cx="3849689" cy="365098"/>
            </a:xfrm>
            <a:prstGeom prst="rect">
              <a:avLst/>
            </a:prstGeom>
            <a:ln w="12700">
              <a:miter lim="400000"/>
            </a:ln>
            <a:extLst>
              <a:ext uri="{C572A759-6A51-4108-AA02-DFA0A04FC94B}">
                <ma14:wrappingTextBoxFlag xmlns:ma14="http://schemas.microsoft.com/office/mac/drawingml/2011/main" xmlns="" val="1"/>
              </a:ext>
            </a:extLst>
          </p:spPr>
          <p:txBody>
            <a:bodyPr lIns="31749" tIns="31749" rIns="31749" bIns="31749">
              <a:spAutoFit/>
            </a:bodyPr>
            <a:lstStyle>
              <a:lvl1pPr marL="40640" marR="40640" algn="ctr" defTabSz="910828">
                <a:defRPr sz="2200">
                  <a:solidFill>
                    <a:srgbClr val="000000"/>
                  </a:solidFill>
                  <a:uFill>
                    <a:solidFill>
                      <a:srgbClr val="000000"/>
                    </a:solidFill>
                  </a:uFill>
                </a:defRPr>
              </a:lvl1pPr>
            </a:lstStyle>
            <a:p>
              <a:r>
                <a:rPr lang="en-US" sz="1956"/>
                <a:t>Ensure Aseptic Placement</a:t>
              </a:r>
              <a:endParaRPr sz="1956"/>
            </a:p>
          </p:txBody>
        </p:sp>
        <p:sp>
          <p:nvSpPr>
            <p:cNvPr id="212" name="Shape 212"/>
            <p:cNvSpPr/>
            <p:nvPr>
              <p:custDataLst>
                <p:tags r:id="rId19"/>
              </p:custDataLst>
            </p:nvPr>
          </p:nvSpPr>
          <p:spPr>
            <a:xfrm>
              <a:off x="5935772" y="4407606"/>
              <a:ext cx="272830"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2</a:t>
              </a:r>
            </a:p>
          </p:txBody>
        </p:sp>
        <p:sp>
          <p:nvSpPr>
            <p:cNvPr id="214" name="Shape 214"/>
            <p:cNvSpPr/>
            <p:nvPr>
              <p:custDataLst>
                <p:tags r:id="rId20"/>
              </p:custDataLst>
            </p:nvPr>
          </p:nvSpPr>
          <p:spPr>
            <a:xfrm>
              <a:off x="6393113" y="4030499"/>
              <a:ext cx="2602134" cy="967058"/>
            </a:xfrm>
            <a:prstGeom prst="rect">
              <a:avLst/>
            </a:prstGeom>
            <a:ln w="12700">
              <a:miter lim="400000"/>
            </a:ln>
            <a:extLst>
              <a:ext uri="{C572A759-6A51-4108-AA02-DFA0A04FC94B}">
                <ma14:wrappingTextBoxFlag xmlns:ma14="http://schemas.microsoft.com/office/mac/drawingml/2011/main" xmlns="" val="1"/>
              </a:ext>
            </a:extLst>
          </p:spPr>
          <p:txBody>
            <a:bodyPr lIns="31749" tIns="31749" rIns="31749" bIns="31749">
              <a:spAutoFit/>
            </a:bodyPr>
            <a:lstStyle>
              <a:lvl1pPr marL="40640" marR="40640" defTabSz="910828">
                <a:defRPr sz="2200">
                  <a:solidFill>
                    <a:srgbClr val="000000"/>
                  </a:solidFill>
                  <a:uFill>
                    <a:solidFill>
                      <a:srgbClr val="000000"/>
                    </a:solidFill>
                  </a:uFill>
                </a:defRPr>
              </a:lvl1pPr>
            </a:lstStyle>
            <a:p>
              <a:r>
                <a:rPr sz="1956"/>
                <a:t>Maintain Awareness and Proper Care of Catheters in Place</a:t>
              </a:r>
            </a:p>
          </p:txBody>
        </p:sp>
        <p:sp>
          <p:nvSpPr>
            <p:cNvPr id="211" name="Shape 211"/>
            <p:cNvSpPr/>
            <p:nvPr>
              <p:custDataLst>
                <p:tags r:id="rId21"/>
              </p:custDataLst>
            </p:nvPr>
          </p:nvSpPr>
          <p:spPr>
            <a:xfrm>
              <a:off x="2910824" y="4164025"/>
              <a:ext cx="272830" cy="365098"/>
            </a:xfrm>
            <a:prstGeom prst="rect">
              <a:avLst/>
            </a:prstGeom>
            <a:ln w="12700">
              <a:miter lim="400000"/>
            </a:ln>
            <a:extLst>
              <a:ext uri="{C572A759-6A51-4108-AA02-DFA0A04FC94B}">
                <ma14:wrappingTextBoxFlag xmlns:ma14="http://schemas.microsoft.com/office/mac/drawingml/2011/main" xmlns=""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3</a:t>
              </a:r>
            </a:p>
          </p:txBody>
        </p:sp>
        <p:sp>
          <p:nvSpPr>
            <p:cNvPr id="215" name="Shape 215"/>
            <p:cNvSpPr/>
            <p:nvPr>
              <p:custDataLst>
                <p:tags r:id="rId22"/>
              </p:custDataLst>
            </p:nvPr>
          </p:nvSpPr>
          <p:spPr>
            <a:xfrm>
              <a:off x="333448" y="4301018"/>
              <a:ext cx="2746375" cy="666078"/>
            </a:xfrm>
            <a:prstGeom prst="rect">
              <a:avLst/>
            </a:prstGeom>
            <a:ln w="12700">
              <a:miter lim="400000"/>
            </a:ln>
            <a:extLst>
              <a:ext uri="{C572A759-6A51-4108-AA02-DFA0A04FC94B}">
                <ma14:wrappingTextBoxFlag xmlns:ma14="http://schemas.microsoft.com/office/mac/drawingml/2011/main" xmlns="" val="1"/>
              </a:ext>
            </a:extLst>
          </p:spPr>
          <p:txBody>
            <a:bodyPr lIns="31749" tIns="31749" rIns="31749" bIns="31749">
              <a:spAutoFit/>
            </a:bodyPr>
            <a:lstStyle>
              <a:lvl1pPr marL="40640" marR="40640" algn="ctr" defTabSz="910828">
                <a:defRPr sz="2200">
                  <a:solidFill>
                    <a:srgbClr val="000000"/>
                  </a:solidFill>
                  <a:uFill>
                    <a:solidFill>
                      <a:srgbClr val="000000"/>
                    </a:solidFill>
                  </a:uFill>
                </a:defRPr>
              </a:lvl1pPr>
            </a:lstStyle>
            <a:p>
              <a:r>
                <a:rPr sz="1956" dirty="0"/>
                <a:t>Prompt Removal of Unnecessary Catheters</a:t>
              </a:r>
            </a:p>
          </p:txBody>
        </p:sp>
        <p:sp>
          <p:nvSpPr>
            <p:cNvPr id="27" name="Shape 247"/>
            <p:cNvSpPr/>
            <p:nvPr>
              <p:custDataLst>
                <p:tags r:id="rId23"/>
              </p:custDataLst>
            </p:nvPr>
          </p:nvSpPr>
          <p:spPr>
            <a:xfrm>
              <a:off x="392925" y="5147017"/>
              <a:ext cx="2939146" cy="994133"/>
            </a:xfrm>
            <a:prstGeom prst="rect">
              <a:avLst/>
            </a:prstGeom>
            <a:solidFill>
              <a:srgbClr val="FFFB00"/>
            </a:solidFill>
            <a:ln w="12700">
              <a:solidFill>
                <a:srgbClr val="0000FF"/>
              </a:solidFill>
              <a:miter lim="400000"/>
            </a:ln>
            <a:extLst>
              <a:ext uri="{C572A759-6A51-4108-AA02-DFA0A04FC94B}">
                <ma14:wrappingTextBoxFlag xmlns:ma14="http://schemas.microsoft.com/office/mac/drawingml/2011/main" xmlns="" val="1"/>
              </a:ext>
            </a:extLst>
          </p:spPr>
          <p:txBody>
            <a:bodyPr wrap="square" lIns="45156" tIns="45156" rIns="45156" bIns="45156" anchor="ctr">
              <a:spAutoFit/>
            </a:bodyPr>
            <a:lstStyle/>
            <a:p>
              <a:pPr marL="71403">
                <a:buSzPct val="100000"/>
                <a:defRPr sz="2200">
                  <a:solidFill>
                    <a:srgbClr val="000000"/>
                  </a:solidFill>
                </a:defRPr>
              </a:pPr>
              <a:r>
                <a:rPr lang="en-US" sz="1956" dirty="0"/>
                <a:t>Reminders/stop orders use appropriateness criteria to prompt catheter removal</a:t>
              </a:r>
            </a:p>
          </p:txBody>
        </p:sp>
        <p:sp>
          <p:nvSpPr>
            <p:cNvPr id="30" name="Shape 247"/>
            <p:cNvSpPr/>
            <p:nvPr>
              <p:custDataLst>
                <p:tags r:id="rId24"/>
              </p:custDataLst>
            </p:nvPr>
          </p:nvSpPr>
          <p:spPr>
            <a:xfrm>
              <a:off x="6114730" y="5268926"/>
              <a:ext cx="2880516" cy="693154"/>
            </a:xfrm>
            <a:prstGeom prst="rect">
              <a:avLst/>
            </a:prstGeom>
            <a:solidFill>
              <a:srgbClr val="FFFB00"/>
            </a:solidFill>
            <a:ln w="12700">
              <a:solidFill>
                <a:srgbClr val="0000FF"/>
              </a:solidFill>
              <a:miter lim="400000"/>
            </a:ln>
            <a:extLst>
              <a:ext uri="{C572A759-6A51-4108-AA02-DFA0A04FC94B}">
                <ma14:wrappingTextBoxFlag xmlns:ma14="http://schemas.microsoft.com/office/mac/drawingml/2011/main" xmlns="" val="1"/>
              </a:ext>
            </a:extLst>
          </p:spPr>
          <p:txBody>
            <a:bodyPr wrap="square" lIns="45156" tIns="45156" rIns="45156" bIns="45156" anchor="ctr">
              <a:spAutoFit/>
            </a:bodyPr>
            <a:lstStyle/>
            <a:p>
              <a:pPr marL="71403">
                <a:buSzPct val="100000"/>
                <a:defRPr sz="2200">
                  <a:solidFill>
                    <a:srgbClr val="000000"/>
                  </a:solidFill>
                </a:defRPr>
              </a:pPr>
              <a:r>
                <a:rPr lang="en-US" sz="1956" dirty="0"/>
                <a:t>Daily review of continued need for urinary catheter</a:t>
              </a:r>
            </a:p>
          </p:txBody>
        </p:sp>
        <p:sp>
          <p:nvSpPr>
            <p:cNvPr id="2" name="Rectangle 1">
              <a:extLst>
                <a:ext uri="{C183D7F6-B498-43B3-948B-1728B52AA6E4}">
                  <adec:decorative xmlns:adec="http://schemas.microsoft.com/office/drawing/2017/decorative" val="1"/>
                </a:ext>
              </a:extLst>
            </p:cNvPr>
            <p:cNvSpPr/>
            <p:nvPr>
              <p:custDataLst>
                <p:tags r:id="rId25"/>
              </p:custDataLst>
            </p:nvPr>
          </p:nvSpPr>
          <p:spPr>
            <a:xfrm>
              <a:off x="97751" y="3396886"/>
              <a:ext cx="3078314" cy="392130"/>
            </a:xfrm>
            <a:prstGeom prst="rect">
              <a:avLst/>
            </a:prstGeom>
            <a:noFill/>
            <a:ln w="571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29" name="Footer Placeholder 3"/>
          <p:cNvSpPr>
            <a:spLocks noGrp="1"/>
          </p:cNvSpPr>
          <p:nvPr>
            <p:ph type="ftr" sz="quarter" idx="11"/>
            <p:custDataLst>
              <p:tags r:id="rId3"/>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4"/>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4</a:t>
            </a:fld>
            <a:endParaRPr lang="en-US" dirty="0"/>
          </a:p>
        </p:txBody>
      </p:sp>
    </p:spTree>
    <p:custDataLst>
      <p:tags r:id="rId1"/>
    </p:custDataLst>
    <p:extLst>
      <p:ext uri="{BB962C8B-B14F-4D97-AF65-F5344CB8AC3E}">
        <p14:creationId xmlns:p14="http://schemas.microsoft.com/office/powerpoint/2010/main" val="112685444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Autofit/>
          </a:bodyPr>
          <a:lstStyle/>
          <a:p>
            <a:pPr>
              <a:lnSpc>
                <a:spcPct val="85000"/>
              </a:lnSpc>
            </a:pPr>
            <a:r>
              <a:rPr lang="en-US" sz="3200" dirty="0"/>
              <a:t>Team Strategies Are Needed To Reduce </a:t>
            </a:r>
            <a:br>
              <a:rPr lang="en-US" sz="3200" dirty="0"/>
            </a:br>
            <a:r>
              <a:rPr lang="en-US" sz="3200" dirty="0"/>
              <a:t>Inappropriate Urinary Catheter Use</a:t>
            </a:r>
          </a:p>
        </p:txBody>
      </p:sp>
      <p:sp>
        <p:nvSpPr>
          <p:cNvPr id="3" name="Content Placeholder 2"/>
          <p:cNvSpPr>
            <a:spLocks noGrp="1"/>
          </p:cNvSpPr>
          <p:nvPr>
            <p:ph idx="1"/>
            <p:custDataLst>
              <p:tags r:id="rId3"/>
            </p:custDataLst>
          </p:nvPr>
        </p:nvSpPr>
        <p:spPr/>
        <p:txBody>
          <a:bodyPr>
            <a:normAutofit fontScale="92500"/>
          </a:bodyPr>
          <a:lstStyle/>
          <a:p>
            <a:pPr>
              <a:spcAft>
                <a:spcPts val="1200"/>
              </a:spcAft>
            </a:pPr>
            <a:r>
              <a:rPr lang="en-US" sz="2400" dirty="0"/>
              <a:t>Develop a “shared mental model” between nurses and physicians</a:t>
            </a:r>
          </a:p>
          <a:p>
            <a:pPr>
              <a:spcAft>
                <a:spcPts val="1200"/>
              </a:spcAft>
            </a:pPr>
            <a:r>
              <a:rPr lang="en-US" sz="2400" dirty="0"/>
              <a:t>Recruit (not assign) an ICU nurse and physician as bedside champions to lead the project</a:t>
            </a:r>
          </a:p>
          <a:p>
            <a:pPr>
              <a:spcAft>
                <a:spcPts val="1200"/>
              </a:spcAft>
            </a:pPr>
            <a:r>
              <a:rPr lang="en-US" sz="2400" dirty="0"/>
              <a:t>Consider your post removal protocol for use in preventing inappropriate catheters from being inserted</a:t>
            </a:r>
          </a:p>
          <a:p>
            <a:pPr>
              <a:spcAft>
                <a:spcPts val="1200"/>
              </a:spcAft>
            </a:pPr>
            <a:r>
              <a:rPr lang="en-US" sz="2400" dirty="0"/>
              <a:t>Develop programs and education for the emergency department and operating room areas to reduce unnecessary insertions</a:t>
            </a:r>
          </a:p>
          <a:p>
            <a:pPr>
              <a:spcAft>
                <a:spcPts val="1200"/>
              </a:spcAft>
            </a:pPr>
            <a:r>
              <a:rPr lang="en-US" sz="2400" dirty="0"/>
              <a:t>Develop a communication workflow for prompting catheter removal by default in your unit when no longer appropriate</a:t>
            </a:r>
          </a:p>
        </p:txBody>
      </p:sp>
      <p:sp>
        <p:nvSpPr>
          <p:cNvPr id="6" name="Footer Placeholder 3"/>
          <p:cNvSpPr>
            <a:spLocks noGrp="1"/>
          </p:cNvSpPr>
          <p:nvPr>
            <p:ph type="ftr" sz="quarter" idx="11"/>
            <p:custDataLst>
              <p:tags r:id="rId4"/>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5"/>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5</a:t>
            </a:fld>
            <a:endParaRPr lang="en-US" dirty="0"/>
          </a:p>
        </p:txBody>
      </p:sp>
    </p:spTree>
    <p:custDataLst>
      <p:tags r:id="rId1"/>
    </p:custDataLst>
    <p:extLst>
      <p:ext uri="{BB962C8B-B14F-4D97-AF65-F5344CB8AC3E}">
        <p14:creationId xmlns:p14="http://schemas.microsoft.com/office/powerpoint/2010/main" val="18002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9145"/>
            <a:ext cx="9144000" cy="813816"/>
          </a:xfrm>
        </p:spPr>
        <p:txBody>
          <a:bodyPr>
            <a:normAutofit fontScale="90000"/>
          </a:bodyPr>
          <a:lstStyle/>
          <a:p>
            <a:r>
              <a:rPr lang="en-US" dirty="0"/>
              <a:t>Examples of Indications for Urinary Catheters</a:t>
            </a:r>
            <a:r>
              <a:rPr lang="en-US" baseline="30000" dirty="0"/>
              <a:t>3-5</a:t>
            </a:r>
          </a:p>
        </p:txBody>
      </p:sp>
      <p:graphicFrame>
        <p:nvGraphicFramePr>
          <p:cNvPr id="12" name="Content Placeholder 11" descr="This table summarizes 3 sources of information on appropriate use of urinary catheters.&#10;&#10;These include the 2009 HICPAC Guidelines, The American Nurses ASsociation's Streamlined Evidence-Based RN Tool: CAUTI Prevention, and the Ann Arbor Criteria for Appropriate Urinary Catheter Use in Hospitalized Medical Patients. " title="Table of Guidelines for Urinary Catheter Use"/>
          <p:cNvGraphicFramePr>
            <a:graphicFrameLocks noGrp="1"/>
          </p:cNvGraphicFramePr>
          <p:nvPr>
            <p:ph idx="1"/>
            <p:custDataLst>
              <p:tags r:id="rId3"/>
            </p:custDataLst>
            <p:extLst>
              <p:ext uri="{D42A27DB-BD31-4B8C-83A1-F6EECF244321}">
                <p14:modId xmlns:p14="http://schemas.microsoft.com/office/powerpoint/2010/main" val="2042147467"/>
              </p:ext>
            </p:extLst>
          </p:nvPr>
        </p:nvGraphicFramePr>
        <p:xfrm>
          <a:off x="412474" y="1278658"/>
          <a:ext cx="8319052" cy="5029200"/>
        </p:xfrm>
        <a:graphic>
          <a:graphicData uri="http://schemas.openxmlformats.org/drawingml/2006/table">
            <a:tbl>
              <a:tblPr firstRow="1" bandRow="1">
                <a:tableStyleId>{5C22544A-7EE6-4342-B048-85BDC9FD1C3A}</a:tableStyleId>
              </a:tblPr>
              <a:tblGrid>
                <a:gridCol w="680337">
                  <a:extLst>
                    <a:ext uri="{9D8B030D-6E8A-4147-A177-3AD203B41FA5}">
                      <a16:colId xmlns:a16="http://schemas.microsoft.com/office/drawing/2014/main" val="20000"/>
                    </a:ext>
                  </a:extLst>
                </a:gridCol>
                <a:gridCol w="2394096">
                  <a:extLst>
                    <a:ext uri="{9D8B030D-6E8A-4147-A177-3AD203B41FA5}">
                      <a16:colId xmlns:a16="http://schemas.microsoft.com/office/drawing/2014/main" val="20001"/>
                    </a:ext>
                  </a:extLst>
                </a:gridCol>
                <a:gridCol w="2660445">
                  <a:extLst>
                    <a:ext uri="{9D8B030D-6E8A-4147-A177-3AD203B41FA5}">
                      <a16:colId xmlns:a16="http://schemas.microsoft.com/office/drawing/2014/main" val="20002"/>
                    </a:ext>
                  </a:extLst>
                </a:gridCol>
                <a:gridCol w="2584174">
                  <a:extLst>
                    <a:ext uri="{9D8B030D-6E8A-4147-A177-3AD203B41FA5}">
                      <a16:colId xmlns:a16="http://schemas.microsoft.com/office/drawing/2014/main" val="20003"/>
                    </a:ext>
                  </a:extLst>
                </a:gridCol>
              </a:tblGrid>
              <a:tr h="1057275">
                <a:tc>
                  <a:txBody>
                    <a:bodyPr/>
                    <a:lstStyle/>
                    <a:p>
                      <a:endParaRPr lang="en-US" dirty="0"/>
                    </a:p>
                  </a:txBody>
                  <a:tcPr>
                    <a:solidFill>
                      <a:schemeClr val="accent1">
                        <a:lumMod val="20000"/>
                        <a:lumOff val="80000"/>
                      </a:schemeClr>
                    </a:solidFill>
                  </a:tcPr>
                </a:tc>
                <a:tc>
                  <a:txBody>
                    <a:bodyPr/>
                    <a:lstStyle/>
                    <a:p>
                      <a:pPr algn="ctr"/>
                      <a:r>
                        <a:rPr lang="en-US" sz="1600" dirty="0">
                          <a:solidFill>
                            <a:schemeClr val="tx1"/>
                          </a:solidFill>
                        </a:rPr>
                        <a:t>2009 HICPAC Guidelines</a:t>
                      </a:r>
                    </a:p>
                  </a:txBody>
                  <a:tcPr anchor="ctr">
                    <a:solidFill>
                      <a:schemeClr val="accent1">
                        <a:lumMod val="20000"/>
                        <a:lumOff val="80000"/>
                      </a:schemeClr>
                    </a:solidFill>
                  </a:tcPr>
                </a:tc>
                <a:tc>
                  <a:txBody>
                    <a:bodyPr/>
                    <a:lstStyle/>
                    <a:p>
                      <a:pPr algn="ctr"/>
                      <a:r>
                        <a:rPr lang="en-US" sz="1600" dirty="0">
                          <a:solidFill>
                            <a:schemeClr val="tx1"/>
                          </a:solidFill>
                        </a:rPr>
                        <a:t>American Nurses Association’s Streamlined Evidence-Based RN Tool: CAUTI</a:t>
                      </a:r>
                      <a:r>
                        <a:rPr lang="en-US" sz="1600" baseline="0" dirty="0">
                          <a:solidFill>
                            <a:schemeClr val="tx1"/>
                          </a:solidFill>
                        </a:rPr>
                        <a:t> Prevention</a:t>
                      </a:r>
                      <a:endParaRPr lang="en-US" sz="1600"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dirty="0">
                          <a:solidFill>
                            <a:schemeClr val="tx1"/>
                          </a:solidFill>
                        </a:rPr>
                        <a:t>Ann Arbor Criteria for Appropriate Urinary Catheter Use in Hospitalized Medical Patients</a:t>
                      </a:r>
                      <a:endParaRPr lang="en-US" sz="1600" u="none" dirty="0">
                        <a:solidFill>
                          <a:schemeClr val="tx1"/>
                        </a:solidFill>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2655736">
                <a:tc>
                  <a:txBody>
                    <a:bodyPr/>
                    <a:lstStyle/>
                    <a:p>
                      <a:pPr algn="ctr"/>
                      <a:r>
                        <a:rPr lang="en-US" sz="1600" b="1" dirty="0"/>
                        <a:t>Example Indications</a:t>
                      </a:r>
                    </a:p>
                  </a:txBody>
                  <a:tcPr vert="vert270" anchor="ctr"/>
                </a:tc>
                <a:tc>
                  <a:txBody>
                    <a:bodyPr/>
                    <a:lstStyle/>
                    <a:p>
                      <a:pPr marL="285750" lvl="1" indent="-285750">
                        <a:spcAft>
                          <a:spcPts val="300"/>
                        </a:spcAft>
                        <a:buFont typeface="Arial" panose="020B0604020202020204" pitchFamily="34" charset="0"/>
                        <a:buChar char="•"/>
                      </a:pPr>
                      <a:r>
                        <a:rPr lang="en-US" sz="1400" dirty="0"/>
                        <a:t>Acute urinary</a:t>
                      </a:r>
                      <a:r>
                        <a:rPr lang="en-US" sz="1400" baseline="0" dirty="0"/>
                        <a:t> retention/obstruction</a:t>
                      </a:r>
                    </a:p>
                    <a:p>
                      <a:pPr marL="285750" lvl="1" indent="-285750">
                        <a:spcAft>
                          <a:spcPts val="300"/>
                        </a:spcAft>
                        <a:buFont typeface="Arial" panose="020B0604020202020204" pitchFamily="34" charset="0"/>
                        <a:buChar char="•"/>
                      </a:pPr>
                      <a:r>
                        <a:rPr lang="en-US" sz="1400" baseline="0" dirty="0"/>
                        <a:t>Perioperative use for selected surgeries</a:t>
                      </a:r>
                    </a:p>
                    <a:p>
                      <a:pPr marL="285750" lvl="1" indent="-285750">
                        <a:spcAft>
                          <a:spcPts val="300"/>
                        </a:spcAft>
                        <a:buFont typeface="Arial" panose="020B0604020202020204" pitchFamily="34" charset="0"/>
                        <a:buChar char="•"/>
                      </a:pPr>
                      <a:r>
                        <a:rPr lang="en-US" sz="1400" baseline="0" dirty="0"/>
                        <a:t>To assist with healing of open wounds in incontinent patients</a:t>
                      </a:r>
                    </a:p>
                    <a:p>
                      <a:pPr marL="285750" lvl="1" indent="-285750">
                        <a:spcAft>
                          <a:spcPts val="300"/>
                        </a:spcAft>
                        <a:buFont typeface="Arial" panose="020B0604020202020204" pitchFamily="34" charset="0"/>
                        <a:buChar char="•"/>
                      </a:pPr>
                      <a:r>
                        <a:rPr lang="en-US" sz="1400" baseline="0" dirty="0"/>
                        <a:t>End-of-life care</a:t>
                      </a:r>
                    </a:p>
                    <a:p>
                      <a:pPr marL="285750" lvl="1" indent="-285750">
                        <a:spcAft>
                          <a:spcPts val="300"/>
                        </a:spcAft>
                        <a:buFont typeface="Arial" panose="020B0604020202020204" pitchFamily="34" charset="0"/>
                        <a:buChar char="•"/>
                      </a:pPr>
                      <a:r>
                        <a:rPr lang="en-US" sz="1400" b="1" baseline="0" dirty="0"/>
                        <a:t>Accurate measurement of urinary output in critically ill patients</a:t>
                      </a:r>
                      <a:endParaRPr lang="en-US" sz="1400" b="1" dirty="0"/>
                    </a:p>
                  </a:txBody>
                  <a:tcPr/>
                </a:tc>
                <a:tc>
                  <a:txBody>
                    <a:bodyPr/>
                    <a:lstStyle/>
                    <a:p>
                      <a:pPr marL="285750" lvl="1" indent="-285750">
                        <a:spcAft>
                          <a:spcPts val="300"/>
                        </a:spcAft>
                        <a:buFont typeface="Arial" panose="020B0604020202020204" pitchFamily="34" charset="0"/>
                        <a:buChar char="•"/>
                      </a:pPr>
                      <a:r>
                        <a:rPr lang="en-US" sz="1400" dirty="0"/>
                        <a:t>Acute urinary</a:t>
                      </a:r>
                      <a:r>
                        <a:rPr lang="en-US" sz="1400" baseline="0" dirty="0"/>
                        <a:t> retention/obstruction</a:t>
                      </a:r>
                    </a:p>
                    <a:p>
                      <a:pPr marL="285750" lvl="1" indent="-285750">
                        <a:spcAft>
                          <a:spcPts val="300"/>
                        </a:spcAft>
                        <a:buFont typeface="Arial" panose="020B0604020202020204" pitchFamily="34" charset="0"/>
                        <a:buChar char="•"/>
                      </a:pPr>
                      <a:r>
                        <a:rPr lang="en-US" sz="1400" baseline="0" dirty="0"/>
                        <a:t>Perioperative use for selected surgeries</a:t>
                      </a:r>
                    </a:p>
                    <a:p>
                      <a:pPr marL="285750" lvl="1" indent="-285750">
                        <a:spcAft>
                          <a:spcPts val="300"/>
                        </a:spcAft>
                        <a:buFont typeface="Arial" panose="020B0604020202020204" pitchFamily="34" charset="0"/>
                        <a:buChar char="•"/>
                      </a:pPr>
                      <a:r>
                        <a:rPr lang="en-US" sz="1400" baseline="0" dirty="0"/>
                        <a:t>To assist with healing of open wounds in incontinent patients</a:t>
                      </a:r>
                    </a:p>
                    <a:p>
                      <a:pPr marL="285750" lvl="1" indent="-285750">
                        <a:spcAft>
                          <a:spcPts val="300"/>
                        </a:spcAft>
                        <a:buFont typeface="Arial" panose="020B0604020202020204" pitchFamily="34" charset="0"/>
                        <a:buChar char="•"/>
                      </a:pPr>
                      <a:r>
                        <a:rPr lang="en-US" sz="1400" baseline="0" dirty="0"/>
                        <a:t>End-of-life care</a:t>
                      </a:r>
                    </a:p>
                    <a:p>
                      <a:pPr marL="285750" lvl="1" indent="-285750">
                        <a:spcAft>
                          <a:spcPts val="300"/>
                        </a:spcAft>
                        <a:buFont typeface="Arial" panose="020B0604020202020204" pitchFamily="34" charset="0"/>
                        <a:buChar char="•"/>
                      </a:pPr>
                      <a:r>
                        <a:rPr lang="en-US" sz="1400" b="1" baseline="0" dirty="0"/>
                        <a:t>Critically ill and need for accurate measurements of I&amp;O (e.g., hourly monitoring)</a:t>
                      </a:r>
                      <a:endParaRPr lang="en-US" sz="1400" b="1" dirty="0"/>
                    </a:p>
                  </a:txBody>
                  <a:tcPr/>
                </a:tc>
                <a:tc>
                  <a:txBody>
                    <a:bodyPr/>
                    <a:lstStyle/>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aseline="0" dirty="0"/>
                        <a:t>Indwelling catheters are appropriate for measuring and collecting urine </a:t>
                      </a:r>
                      <a:r>
                        <a:rPr lang="en-US" sz="1400" b="1" baseline="0" dirty="0"/>
                        <a:t>only when fluid status or urine CANNOT be assessed by other means</a:t>
                      </a:r>
                      <a:r>
                        <a:rPr lang="en-US" sz="1400" baseline="0" dirty="0"/>
                        <a:t>.</a:t>
                      </a:r>
                    </a:p>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baseline="0" dirty="0"/>
                        <a:t>Location in an ICU alone is NOT an appropriate indication.</a:t>
                      </a:r>
                    </a:p>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1" baseline="0" dirty="0"/>
                        <a:t>Criteria for 3 catheter types: indwelling, external and intermittent use catheters  </a:t>
                      </a:r>
                      <a:endParaRPr lang="en-US" sz="1400" dirty="0"/>
                    </a:p>
                  </a:txBody>
                  <a:tcPr/>
                </a:tc>
                <a:extLst>
                  <a:ext uri="{0D108BD9-81ED-4DB2-BD59-A6C34878D82A}">
                    <a16:rowId xmlns:a16="http://schemas.microsoft.com/office/drawing/2014/main" val="10001"/>
                  </a:ext>
                </a:extLst>
              </a:tr>
              <a:tr h="859153">
                <a:tc>
                  <a:txBody>
                    <a:bodyPr/>
                    <a:lstStyle/>
                    <a:p>
                      <a:pPr algn="ctr"/>
                      <a:r>
                        <a:rPr lang="en-US" sz="1600" b="1" dirty="0"/>
                        <a:t>Comments</a:t>
                      </a:r>
                    </a:p>
                  </a:txBody>
                  <a:tcPr vert="vert270" anchor="ctr"/>
                </a:tc>
                <a:tc>
                  <a:txBody>
                    <a:bodyPr/>
                    <a:lstStyle/>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dirty="0"/>
                        <a:t>Appropriate use</a:t>
                      </a:r>
                      <a:r>
                        <a:rPr lang="en-US" sz="1400" b="0" baseline="0" dirty="0"/>
                        <a:t> in critically ill patients has varied interpretations</a:t>
                      </a:r>
                      <a:endParaRPr lang="en-US" sz="1400" b="0" dirty="0"/>
                    </a:p>
                  </a:txBody>
                  <a:tcPr/>
                </a:tc>
                <a:tc>
                  <a:txBody>
                    <a:bodyPr/>
                    <a:lstStyle/>
                    <a:p>
                      <a:pPr marL="285750" indent="-285750">
                        <a:spcAft>
                          <a:spcPts val="300"/>
                        </a:spcAft>
                        <a:buFont typeface="Arial" panose="020B0604020202020204" pitchFamily="34" charset="0"/>
                        <a:buChar char="•"/>
                      </a:pPr>
                      <a:r>
                        <a:rPr lang="en-US" sz="1400" dirty="0"/>
                        <a:t>Helpful algorithm to make decisions</a:t>
                      </a:r>
                    </a:p>
                    <a:p>
                      <a:pPr marL="285750" indent="-285750">
                        <a:spcAft>
                          <a:spcPts val="300"/>
                        </a:spcAft>
                        <a:buFont typeface="Arial" panose="020B0604020202020204" pitchFamily="34" charset="0"/>
                        <a:buChar char="•"/>
                      </a:pPr>
                      <a:r>
                        <a:rPr lang="en-US" sz="1400" dirty="0"/>
                        <a:t>Based on 2009 Guidelines</a:t>
                      </a:r>
                    </a:p>
                    <a:p>
                      <a:pPr marL="285750" indent="-285750">
                        <a:spcAft>
                          <a:spcPts val="300"/>
                        </a:spcAft>
                        <a:buFont typeface="Arial" panose="020B0604020202020204" pitchFamily="34" charset="0"/>
                        <a:buChar char="•"/>
                      </a:pPr>
                      <a:r>
                        <a:rPr lang="en-US" sz="1400" dirty="0"/>
                        <a:t>Use</a:t>
                      </a:r>
                      <a:r>
                        <a:rPr lang="en-US" sz="1400" baseline="0" dirty="0"/>
                        <a:t> in critically ill patients still ambiguous</a:t>
                      </a:r>
                      <a:endParaRPr lang="en-US" sz="1400" dirty="0"/>
                    </a:p>
                  </a:txBody>
                  <a:tcPr/>
                </a:tc>
                <a:tc>
                  <a:txBody>
                    <a:bodyPr/>
                    <a:lstStyle/>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dirty="0"/>
                        <a:t>Provides clarification to the 2009 guidelines on use for specific clinical scenarios</a:t>
                      </a:r>
                      <a:endParaRPr lang="en-US" sz="1400" baseline="0" dirty="0"/>
                    </a:p>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aseline="0" dirty="0"/>
                        <a:t>Includes ICU Daily Checklist for indwelling catheter use</a:t>
                      </a:r>
                      <a:endParaRPr lang="en-US" sz="1400" dirty="0"/>
                    </a:p>
                  </a:txBody>
                  <a:tcPr/>
                </a:tc>
                <a:extLst>
                  <a:ext uri="{0D108BD9-81ED-4DB2-BD59-A6C34878D82A}">
                    <a16:rowId xmlns:a16="http://schemas.microsoft.com/office/drawing/2014/main" val="10002"/>
                  </a:ext>
                </a:extLst>
              </a:tr>
            </a:tbl>
          </a:graphicData>
        </a:graphic>
      </p:graphicFrame>
      <p:sp>
        <p:nvSpPr>
          <p:cNvPr id="3" name="Up Arrow 2">
            <a:extLst>
              <a:ext uri="{C183D7F6-B498-43B3-948B-1728B52AA6E4}">
                <adec:decorative xmlns:adec="http://schemas.microsoft.com/office/drawing/2017/decorative" val="1"/>
              </a:ext>
            </a:extLst>
          </p:cNvPr>
          <p:cNvSpPr/>
          <p:nvPr>
            <p:custDataLst>
              <p:tags r:id="rId4"/>
            </p:custDataLst>
          </p:nvPr>
        </p:nvSpPr>
        <p:spPr>
          <a:xfrm rot="10800000">
            <a:off x="2039445" y="869785"/>
            <a:ext cx="265119" cy="367209"/>
          </a:xfrm>
          <a:prstGeom prst="up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C183D7F6-B498-43B3-948B-1728B52AA6E4}">
                <adec:decorative xmlns:adec="http://schemas.microsoft.com/office/drawing/2017/decorative" val="1"/>
              </a:ext>
            </a:extLst>
          </p:cNvPr>
          <p:cNvSpPr/>
          <p:nvPr>
            <p:custDataLst>
              <p:tags r:id="rId5"/>
            </p:custDataLst>
          </p:nvPr>
        </p:nvSpPr>
        <p:spPr>
          <a:xfrm rot="10800000">
            <a:off x="4756613" y="869786"/>
            <a:ext cx="265119" cy="367209"/>
          </a:xfrm>
          <a:prstGeom prst="up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C183D7F6-B498-43B3-948B-1728B52AA6E4}">
                <adec:decorative xmlns:adec="http://schemas.microsoft.com/office/drawing/2017/decorative" val="1"/>
              </a:ext>
            </a:extLst>
          </p:cNvPr>
          <p:cNvSpPr/>
          <p:nvPr>
            <p:custDataLst>
              <p:tags r:id="rId6"/>
            </p:custDataLst>
          </p:nvPr>
        </p:nvSpPr>
        <p:spPr>
          <a:xfrm rot="10800000">
            <a:off x="7341221" y="869786"/>
            <a:ext cx="265119" cy="367209"/>
          </a:xfrm>
          <a:prstGeom prst="up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11"/>
            <p:custDataLst>
              <p:tags r:id="rId7"/>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8"/>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6</a:t>
            </a:fld>
            <a:endParaRPr lang="en-US" dirty="0"/>
          </a:p>
        </p:txBody>
      </p:sp>
    </p:spTree>
    <p:custDataLst>
      <p:tags r:id="rId1"/>
    </p:custDataLst>
    <p:extLst>
      <p:ext uri="{BB962C8B-B14F-4D97-AF65-F5344CB8AC3E}">
        <p14:creationId xmlns:p14="http://schemas.microsoft.com/office/powerpoint/2010/main" val="42075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Clinical Case 1 for Discussion</a:t>
            </a:r>
          </a:p>
        </p:txBody>
      </p:sp>
      <p:sp>
        <p:nvSpPr>
          <p:cNvPr id="3" name="Content Placeholder 2"/>
          <p:cNvSpPr>
            <a:spLocks noGrp="1"/>
          </p:cNvSpPr>
          <p:nvPr>
            <p:ph idx="1"/>
            <p:custDataLst>
              <p:tags r:id="rId3"/>
            </p:custDataLst>
          </p:nvPr>
        </p:nvSpPr>
        <p:spPr>
          <a:xfrm>
            <a:off x="409194" y="1124712"/>
            <a:ext cx="8325612" cy="5715635"/>
          </a:xfrm>
        </p:spPr>
        <p:txBody>
          <a:bodyPr>
            <a:normAutofit fontScale="70000" lnSpcReduction="20000"/>
          </a:bodyPr>
          <a:lstStyle/>
          <a:p>
            <a:pPr marL="0" indent="0">
              <a:lnSpc>
                <a:spcPct val="134000"/>
              </a:lnSpc>
              <a:spcAft>
                <a:spcPts val="3000"/>
              </a:spcAft>
              <a:buNone/>
            </a:pPr>
            <a:r>
              <a:rPr lang="en-US" sz="3400" dirty="0"/>
              <a:t>Ms. Johnson is a 45-year-old previously healthy woman who was admitted to the ICU with severe sepsis, requiring aggressive intravenous fluid resuscitation and vasopressor therapy. Does she need an indwelling urinary catheter (commonly known as a Foley catheter)?</a:t>
            </a:r>
          </a:p>
          <a:p>
            <a:pPr marL="457200" lvl="1" indent="-457200">
              <a:lnSpc>
                <a:spcPct val="134000"/>
              </a:lnSpc>
              <a:spcAft>
                <a:spcPts val="600"/>
              </a:spcAft>
              <a:buFont typeface="+mj-lt"/>
              <a:buAutoNum type="alphaUcPeriod"/>
            </a:pPr>
            <a:r>
              <a:rPr lang="en-US" sz="3400" dirty="0"/>
              <a:t>Yes, indwelling urinary catheter because admitted to the ICU</a:t>
            </a:r>
          </a:p>
          <a:p>
            <a:pPr marL="457200" lvl="1" indent="-457200">
              <a:lnSpc>
                <a:spcPct val="134000"/>
              </a:lnSpc>
              <a:spcAft>
                <a:spcPts val="600"/>
              </a:spcAft>
              <a:buFont typeface="+mj-lt"/>
              <a:buAutoNum type="alphaUcPeriod"/>
            </a:pPr>
            <a:r>
              <a:rPr lang="en-US" sz="3400" dirty="0"/>
              <a:t>Yes, because hourly urine output is being used to guide fluid resuscitation and vasopressor dose</a:t>
            </a:r>
          </a:p>
          <a:p>
            <a:pPr marL="457200" lvl="1" indent="-457200">
              <a:lnSpc>
                <a:spcPct val="134000"/>
              </a:lnSpc>
              <a:spcAft>
                <a:spcPts val="600"/>
              </a:spcAft>
              <a:buFont typeface="+mj-lt"/>
              <a:buAutoNum type="alphaUcPeriod"/>
            </a:pPr>
            <a:r>
              <a:rPr lang="en-US" sz="3400" dirty="0"/>
              <a:t>No, because has no history of incontinence</a:t>
            </a:r>
          </a:p>
          <a:p>
            <a:pPr marL="457200" lvl="1" indent="-457200">
              <a:lnSpc>
                <a:spcPct val="134000"/>
              </a:lnSpc>
              <a:spcAft>
                <a:spcPts val="600"/>
              </a:spcAft>
              <a:buFont typeface="+mj-lt"/>
              <a:buAutoNum type="alphaUcPeriod"/>
            </a:pPr>
            <a:r>
              <a:rPr lang="en-US" sz="3400" dirty="0"/>
              <a:t>No, as long as is able to urinate by other means</a:t>
            </a:r>
          </a:p>
        </p:txBody>
      </p:sp>
      <p:sp>
        <p:nvSpPr>
          <p:cNvPr id="6" name="Rectangle 5" descr="B is the correct answer"/>
          <p:cNvSpPr/>
          <p:nvPr>
            <p:custDataLst>
              <p:tags r:id="rId4"/>
            </p:custDataLst>
          </p:nvPr>
        </p:nvSpPr>
        <p:spPr>
          <a:xfrm>
            <a:off x="409194" y="4214075"/>
            <a:ext cx="8106156" cy="101379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7</a:t>
            </a:fld>
            <a:endParaRPr lang="en-US" dirty="0"/>
          </a:p>
        </p:txBody>
      </p:sp>
    </p:spTree>
    <p:custDataLst>
      <p:tags r:id="rId1"/>
    </p:custDataLst>
    <p:extLst>
      <p:ext uri="{BB962C8B-B14F-4D97-AF65-F5344CB8AC3E}">
        <p14:creationId xmlns:p14="http://schemas.microsoft.com/office/powerpoint/2010/main" val="38721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lstStyle/>
          <a:p>
            <a:r>
              <a:rPr lang="en-US" dirty="0"/>
              <a:t>Clinical Case 2 for Discussion</a:t>
            </a:r>
          </a:p>
        </p:txBody>
      </p:sp>
      <p:sp>
        <p:nvSpPr>
          <p:cNvPr id="3" name="Content Placeholder 2"/>
          <p:cNvSpPr>
            <a:spLocks noGrp="1"/>
          </p:cNvSpPr>
          <p:nvPr>
            <p:ph idx="1"/>
            <p:custDataLst>
              <p:tags r:id="rId3"/>
            </p:custDataLst>
          </p:nvPr>
        </p:nvSpPr>
        <p:spPr>
          <a:xfrm>
            <a:off x="628650" y="1124712"/>
            <a:ext cx="7886700" cy="5052251"/>
          </a:xfrm>
        </p:spPr>
        <p:txBody>
          <a:bodyPr>
            <a:normAutofit fontScale="85000" lnSpcReduction="10000"/>
          </a:bodyPr>
          <a:lstStyle/>
          <a:p>
            <a:pPr marL="0" indent="0">
              <a:lnSpc>
                <a:spcPct val="124000"/>
              </a:lnSpc>
              <a:spcAft>
                <a:spcPts val="1200"/>
              </a:spcAft>
              <a:buNone/>
            </a:pPr>
            <a:r>
              <a:rPr lang="en-US" dirty="0"/>
              <a:t>Mr. Grant is a 66-year-old man who was admitted from the ED to the ICU with a severe chronic obstructive pulmonary disease exacerbation requiring </a:t>
            </a:r>
            <a:r>
              <a:rPr lang="en-US" dirty="0" err="1"/>
              <a:t>bilevel</a:t>
            </a:r>
            <a:r>
              <a:rPr lang="en-US" dirty="0"/>
              <a:t> positive airway pressure. Does he need an indwelling urinary catheter?</a:t>
            </a:r>
          </a:p>
          <a:p>
            <a:pPr marL="457200" lvl="1" indent="-457200">
              <a:lnSpc>
                <a:spcPct val="124000"/>
              </a:lnSpc>
              <a:spcAft>
                <a:spcPts val="600"/>
              </a:spcAft>
              <a:buFont typeface="+mj-lt"/>
              <a:buAutoNum type="alphaUcPeriod"/>
            </a:pPr>
            <a:r>
              <a:rPr lang="en-US" sz="2600" dirty="0"/>
              <a:t>Yes, indwelling urinary catheter because admitted to the ICU</a:t>
            </a:r>
          </a:p>
          <a:p>
            <a:pPr marL="457200" lvl="1" indent="-457200">
              <a:lnSpc>
                <a:spcPct val="124000"/>
              </a:lnSpc>
              <a:spcAft>
                <a:spcPts val="600"/>
              </a:spcAft>
              <a:buFont typeface="+mj-lt"/>
              <a:buAutoNum type="alphaUcPeriod"/>
            </a:pPr>
            <a:r>
              <a:rPr lang="en-US" sz="2600" dirty="0"/>
              <a:t>Yes, because hourly urine output is being used to guide fluid resuscitation and vasopressor dose</a:t>
            </a:r>
          </a:p>
          <a:p>
            <a:pPr marL="457200" lvl="1" indent="-457200">
              <a:lnSpc>
                <a:spcPct val="124000"/>
              </a:lnSpc>
              <a:spcAft>
                <a:spcPts val="600"/>
              </a:spcAft>
              <a:buFont typeface="+mj-lt"/>
              <a:buAutoNum type="alphaUcPeriod"/>
            </a:pPr>
            <a:r>
              <a:rPr lang="en-US" sz="2600" dirty="0"/>
              <a:t>No, because has no history of incontinence</a:t>
            </a:r>
          </a:p>
          <a:p>
            <a:pPr marL="457200" lvl="1" indent="-457200">
              <a:lnSpc>
                <a:spcPct val="124000"/>
              </a:lnSpc>
              <a:spcAft>
                <a:spcPts val="600"/>
              </a:spcAft>
              <a:buFont typeface="+mj-lt"/>
              <a:buAutoNum type="alphaUcPeriod"/>
            </a:pPr>
            <a:r>
              <a:rPr lang="en-US" sz="2600" dirty="0"/>
              <a:t>No, as long as is able to urinate by other means</a:t>
            </a:r>
          </a:p>
        </p:txBody>
      </p:sp>
      <p:sp>
        <p:nvSpPr>
          <p:cNvPr id="6" name="Rectangle 5" descr="D is the correct answer"/>
          <p:cNvSpPr/>
          <p:nvPr>
            <p:custDataLst>
              <p:tags r:id="rId4"/>
            </p:custDataLst>
          </p:nvPr>
        </p:nvSpPr>
        <p:spPr>
          <a:xfrm>
            <a:off x="628650" y="4926423"/>
            <a:ext cx="7782339" cy="60628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p:cNvSpPr txBox="1"/>
          <p:nvPr/>
        </p:nvSpPr>
        <p:spPr>
          <a:xfrm>
            <a:off x="554672" y="5945188"/>
            <a:ext cx="8034655" cy="463550"/>
          </a:xfrm>
          <a:prstGeom prst="rect">
            <a:avLst/>
          </a:prstGeom>
          <a:noFill/>
        </p:spPr>
        <p:txBody>
          <a:bodyPr wrap="square" rtlCol="0">
            <a:spAutoFit/>
          </a:bodyPr>
          <a:lstStyle/>
          <a:p>
            <a:pPr marL="749935" marR="0" indent="-749935">
              <a:spcBef>
                <a:spcPts val="0"/>
              </a:spcBef>
              <a:spcAft>
                <a:spcPts val="0"/>
              </a:spcAft>
            </a:pPr>
            <a:r>
              <a:rPr lang="en-US" sz="1200" kern="120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a:effectLst/>
              <a:latin typeface="Times New Roman" panose="02020603050405020304" pitchFamily="18" charset="0"/>
              <a:ea typeface="Times New Roman" panose="02020603050405020304" pitchFamily="18" charset="0"/>
            </a:endParaRPr>
          </a:p>
        </p:txBody>
      </p:sp>
      <p:sp>
        <p:nvSpPr>
          <p:cNvPr id="7" name="Footer Placeholder 3"/>
          <p:cNvSpPr>
            <a:spLocks noGrp="1"/>
          </p:cNvSpPr>
          <p:nvPr>
            <p:ph type="ftr" sz="quarter" idx="11"/>
            <p:custDataLst>
              <p:tags r:id="rId5"/>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6"/>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8</a:t>
            </a:fld>
            <a:endParaRPr lang="en-US" dirty="0"/>
          </a:p>
        </p:txBody>
      </p:sp>
    </p:spTree>
    <p:custDataLst>
      <p:tags r:id="rId1"/>
    </p:custDataLst>
    <p:extLst>
      <p:ext uri="{BB962C8B-B14F-4D97-AF65-F5344CB8AC3E}">
        <p14:creationId xmlns:p14="http://schemas.microsoft.com/office/powerpoint/2010/main" val="12958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9145"/>
            <a:ext cx="7886700" cy="813816"/>
          </a:xfrm>
        </p:spPr>
        <p:txBody>
          <a:bodyPr>
            <a:noAutofit/>
          </a:bodyPr>
          <a:lstStyle/>
          <a:p>
            <a:pPr>
              <a:lnSpc>
                <a:spcPct val="90000"/>
              </a:lnSpc>
            </a:pPr>
            <a:r>
              <a:rPr lang="en-US" sz="3200" dirty="0"/>
              <a:t>Catheter Appropriateness for </a:t>
            </a:r>
            <a:br>
              <a:rPr lang="en-US" sz="3200" dirty="0"/>
            </a:br>
            <a:r>
              <a:rPr lang="en-US" sz="3200" dirty="0"/>
              <a:t>Measuring Urine Volume</a:t>
            </a:r>
            <a:r>
              <a:rPr lang="en-US" sz="3200" baseline="30000" dirty="0"/>
              <a:t>5</a:t>
            </a:r>
          </a:p>
        </p:txBody>
      </p:sp>
      <p:sp>
        <p:nvSpPr>
          <p:cNvPr id="3" name="TextBox 2"/>
          <p:cNvSpPr txBox="1"/>
          <p:nvPr>
            <p:custDataLst>
              <p:tags r:id="rId3"/>
            </p:custDataLst>
          </p:nvPr>
        </p:nvSpPr>
        <p:spPr>
          <a:xfrm>
            <a:off x="1589314" y="943080"/>
            <a:ext cx="5965371" cy="400110"/>
          </a:xfrm>
          <a:prstGeom prst="rect">
            <a:avLst/>
          </a:prstGeom>
          <a:noFill/>
        </p:spPr>
        <p:txBody>
          <a:bodyPr wrap="square" rtlCol="0">
            <a:spAutoFit/>
          </a:bodyPr>
          <a:lstStyle/>
          <a:p>
            <a:pPr algn="ctr"/>
            <a:r>
              <a:rPr lang="en-US" sz="2000" b="1" cap="small" dirty="0"/>
              <a:t>Is this method of urine collection appropriate</a:t>
            </a:r>
            <a:r>
              <a:rPr lang="en-US" dirty="0"/>
              <a:t>?</a:t>
            </a:r>
          </a:p>
        </p:txBody>
      </p:sp>
      <p:graphicFrame>
        <p:nvGraphicFramePr>
          <p:cNvPr id="7" name="Content Placeholder 6" descr="This table lists which type of urine collection is appropriate when hourly urine volume is required versus daily urine volume." title="Catheter Appropriateness for Measuring Urine Volume Table"/>
          <p:cNvGraphicFramePr>
            <a:graphicFrameLocks noGrp="1"/>
          </p:cNvGraphicFramePr>
          <p:nvPr>
            <p:ph idx="1"/>
            <p:custDataLst>
              <p:tags r:id="rId4"/>
            </p:custDataLst>
            <p:extLst>
              <p:ext uri="{D42A27DB-BD31-4B8C-83A1-F6EECF244321}">
                <p14:modId xmlns:p14="http://schemas.microsoft.com/office/powerpoint/2010/main" val="1566554671"/>
              </p:ext>
            </p:extLst>
          </p:nvPr>
        </p:nvGraphicFramePr>
        <p:xfrm>
          <a:off x="324047" y="1360374"/>
          <a:ext cx="8507896" cy="4665538"/>
        </p:xfrm>
        <a:graphic>
          <a:graphicData uri="http://schemas.openxmlformats.org/drawingml/2006/table">
            <a:tbl>
              <a:tblPr firstRow="1" bandRow="1">
                <a:tableStyleId>{2D5ABB26-0587-4C30-8999-92F81FD0307C}</a:tableStyleId>
              </a:tblPr>
              <a:tblGrid>
                <a:gridCol w="2506264">
                  <a:extLst>
                    <a:ext uri="{9D8B030D-6E8A-4147-A177-3AD203B41FA5}">
                      <a16:colId xmlns:a16="http://schemas.microsoft.com/office/drawing/2014/main" val="20000"/>
                    </a:ext>
                  </a:extLst>
                </a:gridCol>
                <a:gridCol w="1500408">
                  <a:extLst>
                    <a:ext uri="{9D8B030D-6E8A-4147-A177-3AD203B41FA5}">
                      <a16:colId xmlns:a16="http://schemas.microsoft.com/office/drawing/2014/main" val="20001"/>
                    </a:ext>
                  </a:extLst>
                </a:gridCol>
                <a:gridCol w="1500408">
                  <a:extLst>
                    <a:ext uri="{9D8B030D-6E8A-4147-A177-3AD203B41FA5}">
                      <a16:colId xmlns:a16="http://schemas.microsoft.com/office/drawing/2014/main" val="20002"/>
                    </a:ext>
                  </a:extLst>
                </a:gridCol>
                <a:gridCol w="1500408">
                  <a:extLst>
                    <a:ext uri="{9D8B030D-6E8A-4147-A177-3AD203B41FA5}">
                      <a16:colId xmlns:a16="http://schemas.microsoft.com/office/drawing/2014/main" val="20003"/>
                    </a:ext>
                  </a:extLst>
                </a:gridCol>
                <a:gridCol w="1500408">
                  <a:extLst>
                    <a:ext uri="{9D8B030D-6E8A-4147-A177-3AD203B41FA5}">
                      <a16:colId xmlns:a16="http://schemas.microsoft.com/office/drawing/2014/main" val="20004"/>
                    </a:ext>
                  </a:extLst>
                </a:gridCol>
              </a:tblGrid>
              <a:tr h="370840">
                <a:tc>
                  <a:txBody>
                    <a:bodyPr/>
                    <a:lstStyle/>
                    <a:p>
                      <a:endParaRPr lang="en-US" sz="1800" b="1" kern="1200" dirty="0">
                        <a:solidFill>
                          <a:schemeClr val="lt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Indwelling 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Intermittent Straight Catheter (ISC)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External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a:t>Non-Catheter Options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90149">
                <a:tc>
                  <a:txBody>
                    <a:bodyPr/>
                    <a:lstStyle/>
                    <a:p>
                      <a:r>
                        <a:rPr lang="en-US" sz="1800" dirty="0">
                          <a:uFill>
                            <a:solidFill>
                              <a:srgbClr val="FFFC79"/>
                            </a:solidFill>
                          </a:uFill>
                        </a:rPr>
                        <a:t>Hourly urine volume is required to provide treatment.</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defTabSz="914400">
                        <a:tabLst>
                          <a:tab pos="914400" algn="l"/>
                        </a:tabLst>
                        <a:defRPr sz="1800">
                          <a:solidFill>
                            <a:srgbClr val="000000"/>
                          </a:solidFill>
                          <a:uFillTx/>
                        </a:defRPr>
                      </a:pPr>
                      <a:r>
                        <a:rPr sz="1700" b="1" cap="small" baseline="0" dirty="0">
                          <a:uFill>
                            <a:solidFill>
                              <a:srgbClr val="FFFC79"/>
                            </a:solidFill>
                          </a:uFill>
                        </a:rPr>
                        <a:t>Yes</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EEF"/>
                    </a:solidFill>
                  </a:tcPr>
                </a:tc>
                <a:tc>
                  <a:txBody>
                    <a:bodyPr/>
                    <a:lstStyle/>
                    <a:p>
                      <a:pPr lvl="0" algn="ctr" defTabSz="914400">
                        <a:tabLst>
                          <a:tab pos="914400" algn="l"/>
                        </a:tabLst>
                        <a:defRPr sz="1800">
                          <a:solidFill>
                            <a:srgbClr val="000000"/>
                          </a:solidFill>
                          <a:uFillTx/>
                        </a:defRPr>
                      </a:pPr>
                      <a:r>
                        <a:rPr sz="1700" b="1" cap="small" baseline="0" dirty="0">
                          <a:uFill>
                            <a:solidFill>
                              <a:srgbClr val="FFFC79"/>
                            </a:solidFill>
                          </a:uFill>
                        </a:rPr>
                        <a:t>No</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sz="1700" b="1" cap="small" baseline="0" dirty="0">
                          <a:uFill>
                            <a:solidFill>
                              <a:srgbClr val="FFFC79"/>
                            </a:solidFill>
                          </a:uFill>
                        </a:rPr>
                        <a:t>No</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ctr" defTabSz="914400">
                        <a:tabLst>
                          <a:tab pos="914400" algn="l"/>
                        </a:tabLst>
                        <a:defRPr sz="1800">
                          <a:solidFill>
                            <a:srgbClr val="000000"/>
                          </a:solidFill>
                          <a:uFillTx/>
                        </a:defRPr>
                      </a:pPr>
                      <a:r>
                        <a:rPr sz="1700" b="1" cap="small" baseline="0" dirty="0">
                          <a:uFill>
                            <a:solidFill>
                              <a:srgbClr val="FFFC79"/>
                            </a:solidFill>
                          </a:uFill>
                        </a:rPr>
                        <a:t>No</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1690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uFill>
                            <a:solidFill>
                              <a:srgbClr val="FFFC79"/>
                            </a:solidFill>
                          </a:uFill>
                        </a:rPr>
                        <a:t>Daily (not hourly) urine volume is required to guide treatment. </a:t>
                      </a:r>
                    </a:p>
                    <a:p>
                      <a:endParaRPr lang="en-US" sz="1600" i="1"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60325" lvl="0" indent="0" algn="ctr" defTabSz="914400">
                        <a:tabLst>
                          <a:tab pos="914400" algn="l"/>
                        </a:tabLst>
                        <a:defRPr sz="1800">
                          <a:solidFill>
                            <a:srgbClr val="000000"/>
                          </a:solidFill>
                          <a:uFillTx/>
                        </a:defRPr>
                      </a:pPr>
                      <a:r>
                        <a:rPr lang="en-US" sz="1700" b="1" cap="small" baseline="0" dirty="0">
                          <a:uFill>
                            <a:solidFill>
                              <a:srgbClr val="FFFC79"/>
                            </a:solidFill>
                          </a:uFill>
                        </a:rPr>
                        <a:t>Yes</a:t>
                      </a:r>
                      <a:r>
                        <a:rPr lang="en-US" sz="1700" b="1" dirty="0">
                          <a:uFill>
                            <a:solidFill>
                              <a:srgbClr val="FFFC79"/>
                            </a:solidFill>
                          </a:uFill>
                        </a:rPr>
                        <a:t>,</a:t>
                      </a:r>
                      <a:r>
                        <a:rPr lang="en-US" sz="1700" dirty="0">
                          <a:uFill>
                            <a:solidFill>
                              <a:srgbClr val="FFFC79"/>
                            </a:solidFill>
                          </a:uFill>
                        </a:rPr>
                        <a:t> </a:t>
                      </a:r>
                      <a:r>
                        <a:rPr sz="1700" dirty="0">
                          <a:uFill>
                            <a:solidFill>
                              <a:srgbClr val="FFFC79"/>
                            </a:solidFill>
                          </a:uFill>
                        </a:rPr>
                        <a:t>if cannot be </a:t>
                      </a:r>
                      <a:r>
                        <a:rPr lang="en-US" sz="1700" dirty="0">
                          <a:uFill>
                            <a:solidFill>
                              <a:srgbClr val="FFFC79"/>
                            </a:solidFill>
                          </a:uFill>
                        </a:rPr>
                        <a:t>a</a:t>
                      </a:r>
                      <a:r>
                        <a:rPr sz="1700" dirty="0">
                          <a:uFill>
                            <a:solidFill>
                              <a:srgbClr val="FFFC79"/>
                            </a:solidFill>
                          </a:uFill>
                        </a:rPr>
                        <a:t>ssessed</a:t>
                      </a:r>
                      <a:r>
                        <a:rPr lang="en-US" sz="1700" baseline="0" dirty="0">
                          <a:uFill>
                            <a:solidFill>
                              <a:srgbClr val="FFFC79"/>
                            </a:solidFill>
                          </a:uFill>
                        </a:rPr>
                        <a:t> </a:t>
                      </a:r>
                      <a:r>
                        <a:rPr sz="1700" dirty="0">
                          <a:uFill>
                            <a:solidFill>
                              <a:srgbClr val="FFFC79"/>
                            </a:solidFill>
                          </a:uFill>
                        </a:rPr>
                        <a:t>without catheter</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tc>
                  <a:txBody>
                    <a:bodyPr/>
                    <a:lstStyle/>
                    <a:p>
                      <a:pPr marL="60325" lvl="0" indent="0" algn="ctr" defTabSz="914400">
                        <a:tabLst>
                          <a:tab pos="914400" algn="l"/>
                        </a:tabLst>
                        <a:defRPr sz="1800">
                          <a:solidFill>
                            <a:srgbClr val="000000"/>
                          </a:solidFill>
                          <a:uFillTx/>
                        </a:defRPr>
                      </a:pPr>
                      <a:r>
                        <a:rPr sz="1700" b="1" dirty="0">
                          <a:uFill>
                            <a:solidFill>
                              <a:srgbClr val="FFFC79"/>
                            </a:solidFill>
                          </a:uFill>
                        </a:rPr>
                        <a:t>Uncertain</a:t>
                      </a:r>
                      <a:r>
                        <a:rPr lang="en-US" sz="1700" b="1" dirty="0">
                          <a:uFill>
                            <a:solidFill>
                              <a:srgbClr val="FFFC79"/>
                            </a:solidFill>
                          </a:uFill>
                        </a:rPr>
                        <a:t> in critically ill</a:t>
                      </a:r>
                      <a:r>
                        <a:rPr lang="en-US" sz="1700" b="1" baseline="0" dirty="0">
                          <a:uFill>
                            <a:solidFill>
                              <a:srgbClr val="FFFC79"/>
                            </a:solidFill>
                          </a:uFill>
                        </a:rPr>
                        <a:t> patient if distressed. Yes if chronic ISC need</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60325" lvl="0" indent="0" algn="ctr" defTabSz="914400">
                        <a:tabLst>
                          <a:tab pos="914400" algn="l"/>
                        </a:tabLst>
                        <a:defRPr sz="1800">
                          <a:solidFill>
                            <a:srgbClr val="000000"/>
                          </a:solidFill>
                          <a:uFillTx/>
                        </a:defRPr>
                      </a:pPr>
                      <a:r>
                        <a:rPr lang="en-US" sz="1700" b="1" u="none" cap="small" baseline="0" dirty="0">
                          <a:uFill>
                            <a:solidFill>
                              <a:srgbClr val="FFFC79"/>
                            </a:solidFill>
                          </a:uFill>
                        </a:rPr>
                        <a:t>Yes</a:t>
                      </a:r>
                      <a:r>
                        <a:rPr lang="en-US" sz="1700" b="1" u="none" dirty="0">
                          <a:uFill>
                            <a:solidFill>
                              <a:srgbClr val="FFFC79"/>
                            </a:solidFill>
                          </a:uFill>
                        </a:rPr>
                        <a:t>,</a:t>
                      </a:r>
                      <a:r>
                        <a:rPr lang="en-US" sz="1700" u="none" dirty="0">
                          <a:uFill>
                            <a:solidFill>
                              <a:srgbClr val="FFFC79"/>
                            </a:solidFill>
                          </a:uFill>
                        </a:rPr>
                        <a:t> </a:t>
                      </a:r>
                      <a:r>
                        <a:rPr sz="1700" u="none" dirty="0">
                          <a:uFill>
                            <a:solidFill>
                              <a:srgbClr val="FFFC79"/>
                            </a:solidFill>
                          </a:uFill>
                        </a:rPr>
                        <a:t>if </a:t>
                      </a:r>
                      <a:r>
                        <a:rPr sz="1700" dirty="0">
                          <a:uFill>
                            <a:solidFill>
                              <a:srgbClr val="FFFC79"/>
                            </a:solidFill>
                          </a:uFill>
                        </a:rPr>
                        <a:t>cannot be assessed</a:t>
                      </a:r>
                      <a:r>
                        <a:rPr lang="en-US" sz="1700" dirty="0">
                          <a:uFill>
                            <a:solidFill>
                              <a:srgbClr val="FFFC79"/>
                            </a:solidFill>
                          </a:uFill>
                        </a:rPr>
                        <a:t> </a:t>
                      </a:r>
                      <a:r>
                        <a:rPr sz="1700" dirty="0">
                          <a:uFill>
                            <a:solidFill>
                              <a:srgbClr val="FFFC79"/>
                            </a:solidFill>
                          </a:uFill>
                        </a:rPr>
                        <a:t>without catheter</a:t>
                      </a:r>
                    </a:p>
                  </a:txBody>
                  <a:tcPr marL="63500" marR="635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tc>
                  <a:txBody>
                    <a:bodyPr/>
                    <a:lstStyle/>
                    <a:p>
                      <a:pPr marL="60325" lvl="0" indent="0" algn="ctr" defTabSz="914400">
                        <a:tabLst>
                          <a:tab pos="914400" algn="l"/>
                        </a:tabLst>
                        <a:defRPr sz="1800">
                          <a:solidFill>
                            <a:srgbClr val="000000"/>
                          </a:solidFill>
                          <a:uFillTx/>
                        </a:defRPr>
                      </a:pPr>
                      <a:r>
                        <a:rPr sz="1700" b="0" dirty="0">
                          <a:uFill>
                            <a:solidFill>
                              <a:srgbClr val="FFFC79"/>
                            </a:solidFill>
                          </a:uFill>
                        </a:rPr>
                        <a:t>Exam/daily weight. Urinal, bedpan,</a:t>
                      </a:r>
                      <a:r>
                        <a:rPr lang="en-US" sz="1700" b="0" dirty="0">
                          <a:uFill>
                            <a:solidFill>
                              <a:srgbClr val="FFFC79"/>
                            </a:solidFill>
                          </a:uFill>
                        </a:rPr>
                        <a:t> commode hat,</a:t>
                      </a:r>
                      <a:r>
                        <a:rPr sz="1700" b="0" dirty="0">
                          <a:uFill>
                            <a:solidFill>
                              <a:srgbClr val="FFFC79"/>
                            </a:solidFill>
                          </a:uFill>
                        </a:rPr>
                        <a:t> etc.</a:t>
                      </a:r>
                    </a:p>
                  </a:txBody>
                  <a:tcPr marL="63500" marR="6350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370840">
                <a:tc>
                  <a:txBody>
                    <a:bodyPr/>
                    <a:lstStyle/>
                    <a:p>
                      <a:endParaRPr lang="en-US" dirty="0"/>
                    </a:p>
                  </a:txBody>
                  <a:tcPr>
                    <a:lnT w="38100" cap="flat" cmpd="sng" algn="ctr">
                      <a:solidFill>
                        <a:schemeClr val="tx1"/>
                      </a:solidFill>
                      <a:prstDash val="solid"/>
                      <a:round/>
                      <a:headEnd type="none" w="med" len="med"/>
                      <a:tailEnd type="none" w="med" len="med"/>
                    </a:lnT>
                  </a:tcPr>
                </a:tc>
                <a:tc>
                  <a:txBody>
                    <a:bodyPr/>
                    <a:lstStyle/>
                    <a:p>
                      <a:endParaRPr lang="en-US"/>
                    </a:p>
                  </a:txBody>
                  <a:tcPr>
                    <a:lnT w="38100" cap="flat" cmpd="sng" algn="ctr">
                      <a:solidFill>
                        <a:schemeClr val="tx1"/>
                      </a:solidFill>
                      <a:prstDash val="solid"/>
                      <a:round/>
                      <a:headEnd type="none" w="med" len="med"/>
                      <a:tailEnd type="none" w="med" len="med"/>
                    </a:lnT>
                  </a:tcPr>
                </a:tc>
                <a:tc>
                  <a:txBody>
                    <a:bodyPr/>
                    <a:lstStyle/>
                    <a:p>
                      <a:endParaRPr lang="en-US" dirty="0"/>
                    </a:p>
                  </a:txBody>
                  <a:tcPr>
                    <a:lnT w="38100" cap="flat" cmpd="sng" algn="ctr">
                      <a:solidFill>
                        <a:schemeClr val="tx1"/>
                      </a:solidFill>
                      <a:prstDash val="solid"/>
                      <a:round/>
                      <a:headEnd type="none" w="med" len="med"/>
                      <a:tailEnd type="none" w="med" len="med"/>
                    </a:lnT>
                  </a:tcPr>
                </a:tc>
                <a:tc>
                  <a:txBody>
                    <a:bodyPr/>
                    <a:lstStyle/>
                    <a:p>
                      <a:endParaRPr lang="en-US"/>
                    </a:p>
                  </a:txBody>
                  <a:tcPr>
                    <a:lnT w="38100" cap="flat" cmpd="sng" algn="ctr">
                      <a:solidFill>
                        <a:schemeClr val="tx1"/>
                      </a:solidFill>
                      <a:prstDash val="solid"/>
                      <a:round/>
                      <a:headEnd type="none" w="med" len="med"/>
                      <a:tailEnd type="none" w="med" len="med"/>
                    </a:lnT>
                  </a:tcPr>
                </a:tc>
                <a:tc>
                  <a:txBody>
                    <a:bodyPr/>
                    <a:lstStyle/>
                    <a:p>
                      <a:endParaRPr lang="en-US"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8" name="TextBox 7"/>
          <p:cNvSpPr txBox="1"/>
          <p:nvPr>
            <p:custDataLst>
              <p:tags r:id="rId5"/>
            </p:custDataLst>
          </p:nvPr>
        </p:nvSpPr>
        <p:spPr>
          <a:xfrm>
            <a:off x="2858525" y="3981121"/>
            <a:ext cx="5973418" cy="1645920"/>
          </a:xfrm>
          <a:prstGeom prst="rect">
            <a:avLst/>
          </a:prstGeom>
          <a:solidFill>
            <a:schemeClr val="bg2">
              <a:lumMod val="90000"/>
            </a:schemeClr>
          </a:solidFill>
          <a:ln w="50800">
            <a:solidFill>
              <a:srgbClr val="FF0000"/>
            </a:solidFill>
          </a:ln>
        </p:spPr>
        <p:txBody>
          <a:bodyPr wrap="square" rtlCol="0" anchor="ctr">
            <a:spAutoFit/>
          </a:bodyPr>
          <a:lstStyle/>
          <a:p>
            <a:pPr algn="ctr">
              <a:spcBef>
                <a:spcPts val="1200"/>
              </a:spcBef>
              <a:spcAft>
                <a:spcPts val="600"/>
              </a:spcAft>
            </a:pPr>
            <a:r>
              <a:rPr lang="en-US" sz="2800" b="1" dirty="0"/>
              <a:t>It is INAPPROPRIATE to use a urinary catheter simply because a patient is being cared for in an ICU</a:t>
            </a:r>
          </a:p>
        </p:txBody>
      </p:sp>
      <p:sp>
        <p:nvSpPr>
          <p:cNvPr id="6" name="Rectangle 5"/>
          <p:cNvSpPr/>
          <p:nvPr/>
        </p:nvSpPr>
        <p:spPr>
          <a:xfrm>
            <a:off x="245669" y="5683414"/>
            <a:ext cx="8507896" cy="646331"/>
          </a:xfrm>
          <a:prstGeom prst="rect">
            <a:avLst/>
          </a:prstGeom>
        </p:spPr>
        <p:txBody>
          <a:bodyPr wrap="square">
            <a:spAutoFit/>
          </a:bodyPr>
          <a:lstStyle/>
          <a:p>
            <a:r>
              <a:rPr lang="en-US" sz="1200" dirty="0" err="1">
                <a:solidFill>
                  <a:schemeClr val="bg2">
                    <a:lumMod val="50000"/>
                  </a:schemeClr>
                </a:solidFill>
              </a:rPr>
              <a:t>Meddings</a:t>
            </a:r>
            <a:r>
              <a:rPr lang="en-US" sz="1200" dirty="0">
                <a:solidFill>
                  <a:schemeClr val="bg2">
                    <a:lumMod val="50000"/>
                  </a:schemeClr>
                </a:solidFill>
              </a:rPr>
              <a:t> J, Saint S, Fowler KE et al. The Ann Arbor Criteria for appropriate urinary catheter use in hospitalized medical patients: results obtained by using the RAND/UCLA appropriateness method. Ann Internal Med. 2015;162(9 Suppl):S1-34. Copyright ©2015 American College of Physicians. All Rights Reserved. Reprinted with the permission of American College of Physicians, Inc. </a:t>
            </a:r>
          </a:p>
        </p:txBody>
      </p:sp>
      <p:sp>
        <p:nvSpPr>
          <p:cNvPr id="9" name="Footer Placeholder 3"/>
          <p:cNvSpPr>
            <a:spLocks noGrp="1"/>
          </p:cNvSpPr>
          <p:nvPr>
            <p:ph type="ftr" sz="quarter" idx="11"/>
            <p:custDataLst>
              <p:tags r:id="rId6"/>
            </p:custDataLst>
          </p:nvPr>
        </p:nvSpPr>
        <p:spPr>
          <a:xfrm>
            <a:off x="0" y="6475222"/>
            <a:ext cx="4023360" cy="365125"/>
          </a:xfrm>
        </p:spPr>
        <p:txBody>
          <a:bodyPr/>
          <a:lstStyle/>
          <a:p>
            <a:r>
              <a:rPr lang="en-US" dirty="0"/>
              <a:t>AHRQ Safety Program for ICUs: Preventing CLABSI and CAUTI</a:t>
            </a:r>
          </a:p>
        </p:txBody>
      </p:sp>
      <p:sp>
        <p:nvSpPr>
          <p:cNvPr id="5" name="Slide Number Placeholder 4"/>
          <p:cNvSpPr>
            <a:spLocks noGrp="1"/>
          </p:cNvSpPr>
          <p:nvPr>
            <p:ph type="sldNum" sz="quarter" idx="12"/>
            <p:custDataLst>
              <p:tags r:id="rId7"/>
            </p:custDataLst>
          </p:nvPr>
        </p:nvSpPr>
        <p:spPr>
          <a:xfrm>
            <a:off x="6896862" y="6475223"/>
            <a:ext cx="2057400" cy="365125"/>
          </a:xfrm>
        </p:spPr>
        <p:txBody>
          <a:bodyPr/>
          <a:lstStyle/>
          <a:p>
            <a:r>
              <a:rPr lang="en-US" dirty="0"/>
              <a:t>IUC Indications </a:t>
            </a:r>
            <a:r>
              <a:rPr lang="he-IL" dirty="0">
                <a:latin typeface="Aharoni" panose="02010803020104030203" pitchFamily="2" charset="-79"/>
                <a:cs typeface="Aharoni" panose="02010803020104030203" pitchFamily="2" charset="-79"/>
              </a:rPr>
              <a:t>׀</a:t>
            </a:r>
            <a:r>
              <a:rPr lang="en-US" dirty="0"/>
              <a:t> </a:t>
            </a:r>
            <a:fld id="{4F3BB057-33F2-45A1-BDD7-110EC8CCC5EB}" type="slidenum">
              <a:rPr lang="en-US" smtClean="0"/>
              <a:t>9</a:t>
            </a:fld>
            <a:endParaRPr lang="en-US" dirty="0"/>
          </a:p>
        </p:txBody>
      </p:sp>
    </p:spTree>
    <p:custDataLst>
      <p:tags r:id="rId1"/>
    </p:custDataLst>
    <p:extLst>
      <p:ext uri="{BB962C8B-B14F-4D97-AF65-F5344CB8AC3E}">
        <p14:creationId xmlns:p14="http://schemas.microsoft.com/office/powerpoint/2010/main" val="27482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134"/>
  <p:tag name="MMPROD_49418PHOT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H7f3w472muf+Aqf/HKX/hv74bf8+uu/haL/APF18wfEj9jzx58OdHu9UkSx1fT7VTJK9hIS6oOrFGAOB3xXhhUAV+mYbIsvxceajUcl5P8A4B+QYrPcywclGpBRfmj9Ev8Ahv8A+HH/AD665/4Cp/8AHKP+G/8A4cf8+uuf+Aqf/HK/Oqiu3/VbDd39/wDwDz/9a8Z5fcfoo/7f3w27Wet/+Aif/HKVf2+/hv0+za3+Nov/AMXX52hQ1epfCn9nDxr8YbZr3RbS3h0pXMf22+m8uN3HUKMEtjvgVx18gwWFjz1pOMe7dv0O7DcQY/Fz5KUFKXZI/TT4dePtO+JfhDT/ABJpSzJp98rNEtyoSThipyAT3BrqsDFed/ArwBffDL4W6H4a1GaGe7sEdZJLckoSzs3Gef4q9DzivzetGEaso03eKbt6dD9Xw0qk6MJVFaTSuvPqTUUUVkdQ0HFVbmdbeKSV+iKWJHoOTVoDNU762a5tZkXAZ0ZQT2yKqNubUyqX5fdPmkf8FAPhtgH7HrvPX/Q0/wDjlH/Df/w2/wCfXW/xtE/+Lr5g+Iv7H3j/AOHel3eqTQWGrWFqhllksJyzpGOrFGAJA6nFeFlCv/1q/RsFkmAxceaE3L0f/APyvH57j8HPklBR9Ufor/w3/wDDf/n21v8AC0X/AOLpP+HgPw2/59dc/wDARP8A45X51UV6X+quF7v7/wDgHl/614vy+4/RVv8AgoB8Nu1prv8A4CJ/8cpF/b/+G/8Az6a7z/05p/8AHK/O1V3V618Kv2avG3xcsf7S0a1t7fStxQXt5NsSRh1CjBLY6ZA61w4nIcBhYc9WTiu7f/AOzDcQZhi58lKKlLskfpf8PvG1h8R/CmmeJNMWaOxv0MkSzqFfAYryBnuD3rqByc1598EvAl58M/hfoHhvUJobi70+AxySQZ2El2b5c8/xY/CvQg2WxX5xWjCNSSp/Dd29L6H6vhpTlRhKorSaV/W2o2QYA/lXgvxG/a+8E/DDxhe+GtZt9Vkv7TYZGtbZWj+ZQwwSw7GveJlyuBXxF+01+yl418dfEbWfFuhmwvre6WNls2nMc/yIFIGRg9PXvXfllDD1qzhiJcsbaa21ueVm9evh6Knh480r6q19LHoR/wCCgHw3H/Lprn/gIn/xyl/4eAfDf/n21r/wDX/4uvzxvrOfTr6e0uoXt7qBzFLDIMNG4OCpHqDUB6iv0Onwxhaium/v/wCAfmk+KMZB2aX3H6Kf8PAvhx/z6a5/4CJ/8co/4eA/Dj/n11z/AMBE/wDjlfnVRVf6q4fu/v8A+AZf61Yvy+4/Rb/h4D8N/wDn11z/AMBE/wDjlH/Df3w4/wCfXXP/AAET/wCOV+dNFH+quH7v7/8AgB/rVjPL7j9FP+HgPw3/AOfXW/8AwET/AOOUv/DwD4cf8+ut/wDgIv8A8XX51UU/9VcP3f3/APAK/wBasX5fcfoqP+CgPw3z/wAeuufjaJ/8cqSH9vr4azEKyaxFz/HZjA/J6/Oail/qrh+7+/8A4AlxXi0+n3H6g6N+2P8ACjV9qDxKtm5xxeW0sX67cfrXp3hvx94c8XwCXRdcsNTjPQ2lykn8jmvx0K/hUtndzadcrc2s0ttcJyssDmNwfYjkVxVuE4NN0ptPzs/8j08PxfUjb20U15aH7TB1xwR+dOyrAcjJ96/MT4a/tf8AxC+H8scVzqX/AAkemLgG11T52C+iyj5gfrkV9pfBj9qPwh8XkFrbzNpOuBctpl6QHb3jbo4+nPtXyONybFYJOUlzR7r9T7PL8/wmOaipcsuz/R9T3CioxKpOAakrwT6gZ05rnPGnimz8C+GNU8QagJGstOt3uZliXc+xRk4GeTxXSdq4j4teErrx38N/EWgWMkcV3qVlJbRyTE7FZhgE4rWkoSqRVT4bq/pc567nGlKVNXkk7ettDxRv2+/huf8Alz1zHqLNMf8Aoyl/4b/+G5/5dNd/8BE/+OV80+K/2KviX4WtJbqKystZjiUsUsbgNJgeiMFJ/CvB5YXikeORSrqxVlYYII6iv0LC5Ll+LTdKo5W7M/LMXnmY4JpVYKLfdbn6Hf8ADwD4cf8APprn/gKn/wAco/4eA/Dj/n11z/wET/45X51UV6X+quH7v7/+AeX/AK14zy+4/RX/AIb/APhv/wA+2tfjaL/8XR/w3/8ADf8A59ta/C0X/wCLr86qKr/VbDd39/8AwA/1qxfl9x+in/DwD4b/APPrrn/gIn/xyl/4b/8Ahv8A8+2tf+Ai/wDxdfnVRS/1Vw/d/f8A8AP9acX5fcfop/w8B+G//Prrf/gIn/xygft/fDk/8u2t/jZp/wDF1+ddFH+quH7v7/8AgFf61Yvy+4/RX/h4D8N/+fbW/wALRf8A4uj/AIeAfDj/AJ9tb/G0X/4uvzqop/6q4bu/v/4Af614vy+4/RX/AIb/APhz/wA+2ufhZp/8XSf8PAvhv/z665/4CJ/8cr866Kn/AFVw/d/f/wAAP9asX5fcfomP2/Phuv8Ay561/wCAif8AxyvX/g98YtD+NOgXOs6Cl2llBctat9siCNvCqxwATxhhX5Hv0FfoV/wT0yvwe1c/9RqX/wBFRV89nOSUcBQ9rC97pas+myPO8Rj8QqVS3LZvRW2PqGdhEhdgSACTivnK5/bv+GdpcTQyf2xvjdkbbYcZBwf4vWvoi+kItpsL/A38q/GbWxnW9R/6+Zf/AEM152S5XSzJzVW/u2tZ23PSz7NquXcnsbe9e912sfoW/wC338NUUny9ZfHZbIc/+P1F/wAPAPhx/wA+utf+Ai//ABdfnVRX2a4Vwy6v7/8AgHxD4qxb7fcfor/w8C+HH/Pprn/gIn/xyj/h4F8OP+fTXP8AwET/AOOV+dVFL/VXD939/wDwCP8AWrF+X3H6K/8ADf8A8N/+fbWvxtF/+Lo/4b/+G/8Az7a1+Fov/wAXX51UVX+q2G7v7/8AgD/1qxfl9x+iv/Df/wAOP+fbW/8AwEX/AOLpv/DwH4b/APPprn/gIn/xyvzsopf6q4fu/v8A+AL/AFpxfl9x+in/AA8B+HH/AD6a5/4CJ/8AHKX/AIeAfDf/AJ9db/C0X/4uvzqop/6q4bu/v/4BX+tWL8vuP0V/4eAfDf8A59db/G0X/wCLpf8Ahv8A+HH/AD7a1/4CL/8AF1+dNFH+quG7v7/+AH+tWL8vuP0W/wCHgPw4/wCfbWv/AAEX/wCLpv8Aw8C+G/8Az6a5/wCAif8Axyvzroo/1Vw3d/f/AMAP9a8X5fcfdvjj9vrwy+gX0HhnSNSn1OaFo4ZLxFiijcggMw3EkDOcDrXxFpMjS67Yu7bne6jZiepO8ZqnHgN1qzo2P7a07/r5i/8AQxXoQyujl2HmqKfvb31eh51TNa2YYiDqu/LtZW33P2Z0z/j0h/3V/lRSaV/x6Qf7q/yor8Ur/Gz90wr/AHSKPi21S68N6lBKoeOS2kRlI4IKEYr8bJFCvIo6KSB+dfs34jH/ABI77/rg/wD6Ca/GSX/Wz/7x/nX6Jwl8U/kfmfGC96D8n+hHRRRX6eflYdq/Tz9jFR/wzx4WLAfN9qPA/wCnqb+gH5V+Yfav0/8A2MP+TdfCX0uv/SmavgeLf93h/iX5M/QuEf8Aen6P9D3mkwKWivyo/aAooooAKKKKAOa8axrL4W1RZUV0NrKGU8gjY3Ffjgq7AFHpX7KeM/8AkWtU/wCvaX/0A1+NZ+8v0r9H4R3n8j8o4x+OPo/0I6KKK/TD8rADNfqf+ybAsXwB8HbeM2rMfqZXJ/WvyzXpmv1Q/ZQ/5IH4O/69D/6Mavz3iz+FD1/Q/SOEP94l6fqey0UUV+XH7GN/hqCcZi7flU/8NRT/AOrNNbmNT4Gfkl+0DGsfxv8AHAQbR/asxx+Nefdmr0H9oX/kuPjf/sKzfzrzxfutX9AZX/utP/CvyP5xzL/ep+r/ADEoooHJr0jyAopSv1oC/X8qm4xKKXGD0NG2i4WEoowaKYBRRRTAKntruaynhnt5pIJ4WEkcsTFWRh0IIPB96gornnSU9Gb06jpu8T74/ZO/aok8dyxeD/F1yg11VH2K+Y4+2gdUbt5gAz/tDPevrhGJFfixY31xpl7Bd2sz21xbyLLFJG2Cjqchgex6V+qP7OPxbT4vfDPTdWlKrqsI+zX0a9plHLfRhhh9a/KOIMpjhJKtRVoy3XZ/5M/Y+HM4lio/V6zvKK0fdf5o9eopKWviz9AKd2u6M8DjmvyC+LMKW3xR8XRIu1E1S5AUdv3jV+v9z/q2r8g/jF/yVfxh/wBhW5/9GNX3XCn8afoj804xV6UPV/kcbRRRX6wfj4UUYz/Og4Ht3oKsFFLuHrRuHrWftaZv7GoJRS7h60bh60e2ph7CQlFLuHrRuHrR7WmHsJCUUu4etCgN/wDrpe2gHsJDT0r9DP8Agnn/AMkg1b/sMy/+ioq/PTvzX6F/8E8/+SQat/2GZf8A0VFXx3FP+6L1R9rwn/vfyZ9P6l/x6Tf7h/lX4x65/wAhrUf+vmX/ANDNfs3qZ22UxPZD/Kvxj1p1l1i/dDuVriVgfbecV4nCfx1Pl+p7fGO1P5/oUqKcFG3JOKbkev6iv032sT8u9lIKKXcPWjcPWl7WPcfsJCUUvBzg4x60p9qrnRPs5DaKKK0MQooA57/hS7cjIII9am4CUUpAA60bh61PtoHT7GYlFLuHrRuHrS9vAXsJCVd0b/kOad/18xf+hiqmB6/SrWif8hvTv+vmL/0MVy4mX7iR24NWxMT9mtM/49If91f5UUaX/wAekH+4v8qK/nuv8bP6Mwn8JEXiL/kB3v8A1wk/9BNfjDL/AK2X3Zv51+z3iL/kB3v/AFwk/wDQTX4xS/66b2Y/zr9D4S+KfyPzfjH7Hz/Qjooor9QPyYO1fp/+xh/ybr4T/wC3r/0pmr8wO1fp/wDsYf8AJuvhP/t6/wDSmavgOLP93h6r8j9C4R/3p+j/AEPeaKKK/Kz9oCiiigAooooAwPGP/Isap/17Sf8AoBr8aG6D6V+y/jD/AJFjVf8Ar2k/9ANfjQ3QfSv0bhLefyPyrjH44ej/AEG0UUV+mn5SOXpX6pfsof8AJA/CH/Xof/RjV+Vq9K/VL9lD/kgfhD/r0P8A6Mavz3iv+HD1/Q/SOEP48vT/ACPYx0paQdKWvy4/YxD0qKfpUp6VFP0qo7mc9j8kf2hf+S4eOf8AsKzfzrzxPuGvQ/2h/wDkuPjj/sKzfzrz1fumv3zLP92p/wCFfkj+cMy/3qr6v8xtKvSkowa9Q8g+pf2Rf2f/AAn8Z9C1688Q21zPJZXiQwmC5aIBSmTwOvNfQh/YW+FZT/jw1D/wPeuM/wCCdlvjwH4muMj95qSJj02xD/4qvrpABwBmvxbN8fiaWNqQp1Gop7Jvsj9zyPK8JVwVOdSmpSad20r7nzo37CXwtYYFnqKE9CL98iqk37A/w3lACSazBg9VvAc/mpr6awKM+9eQszxa2qS+89t5LgXvTX3HyZff8E8fBcyk2niDXLduwkkikX/0AH9a4zXf+CdVwsZbR/F6s/ZLyzwPzRj/ACr7kMYHQU0jI5Arqp55jqf/AC8b9UmclTh/A1FrTS9HY/MLx5+x38SPAsMlymlpr9nHlmn0l/MYAd/LOG/IGvEp4Wgd45EaORCVdHUqykdQQeRX7TEFU6Z+tfJP7bnwM0zVPC0/jvS7SO21jTipvXhTH2mAnBZgOrKSDuPbIr6rKuJalWtGjiEve0TXfzR8dm/DFPD0JVsNJ+7q09dOtn5HwTRSsMMeMe1JX6Yflo9chWI619TfsCeOJNH+JWpeGpJcWur2hljRm486Lnge6E/lXy0p2nFemfsz6vJo3x58FzxnBkv1t2/3XBU/oa8LOqCrYSaf8r+9ao+iyXEOhi6bX8y+56M/WVDkGlPQU2IgjA7U49BX4Sj+h1sQz/c/CvyB+MP/ACVbxf8A9hW5/wDRjV+v0/3Pwr8gfjD/AMlW8X/9hW5/9GNX3fCv8afovzPzfjD+HD1f5HG0UUV+sn46S9uK+2/2K/hP4O8dfC28vvEGgafqt6mpyxie7gDvtCoQMntya+IR0r9Dv+CfX/JH9Q4z/wATabn/AIBHXxfE1SdLDc0JNO620PtuGaVOtilCpFSVnurnrP8Awzf8M/8AoSdF/wDANP8ACk/4Zu+GX/Qk6N/4Br/hXptLur8q+uYn/n5L72fsf9n4T/n3H7keY/8ADNvwy/6ErRv/AADX/Cj/AIZt+GX/AEJWjf8AgGv+Fem7j6Ubj6U/rmJ/5+S+9h/Z2E/59x+5HmX/AAzb8Mv+hK0b/wAA1/wo/wCGbfhl/wBCVo3/AIBr/hXpuTRuPp+tH1zEf8/Jfew/s7Cf8+4/cjzH/hm/4Zf9CTov/gGn+FQXn7MvwvvY9svgrSeBgeXbhCPoRivVeaKPrmIX/LyX3sX9nYT/AJ9x+5H5a/tNfBmD4W/E6XS9AtLp9HureO7gj2PL5W7IZN2DkAjPJzzX1F+wFa3Fn8JdYW4gkgb+2ZCFlQoSPJi557Z/lX1A9tE/LRo591BpYoI4VxGioD/dGK9TFZvUxeGjQqLVW1vvY8rCZLSweJliKcrJ3922iuRaiM2Nx/1zbn8K/GR9Nup71o4rSbc8mxQY26k4GePU1+0ZGevI/nVIaPZL0s4AfaNf8KjLsyeX89o35rdbbF5plP8AaLg3K3Lfpe97Hh3w4/ZI+Hnh7w1p8GqeHrXWNTWJGurm9zKzS4+bAzgDOQAB2rtT+zf8M8/8iRon/gGn+FeloAowBinVwzx+JqSc3Uld+bO6nleFpwUPZx08keY/8M2/DH/oSdH/APANf8Kd/wAM3fDH/oSNF/8AANf8K9LyfSlyaz+uYj/n5L72bfUML/z7j9yPM2/Zy+GeOPBOig/9ei/4V8LftneDdE8D/FKw0/QdMttKs20uORobWPYpYu4zj1wBX6Yy5PTrmvzp/b9Un4y6f3/4lMf/AKMevqOHsRWq41RqTbVnu2z5DiTC4ejg3KnBRd1qkkfMlFFFfsB+KkmFAPrXvX7GXg3RfHXxVvLDXdNtdVs002SRYbuMOisHQBsHvgmvAzgZr6X/AGA/+Sy32f8AoFSf+hpXg53KUMHUlF2dj6LJIRqYuEZq6bW59nf8M4fDP/oStG/8BF/wpf8Ahm74Zf8AQk6P/wCAa/4V6Zk+lLlq/FfrmI/5+S+9n7v/AGfhf+fcfuR5l/wzd8Mv+hJ0b/wDX/Cj/hm34Z/9CTov/gIv+Fem7j6Ubj6U/rmJ/wCfkvvYf2dhf+fcfuR88/En9kr4eeIvCmpx6X4ctNH1QQO1ve2QMZWQKSuQDgjIwQa/OTSbC5TWrEG2mDLcxZBibg7xntX7OhRjGBj0qkNFsUYEWkIPr5a/4V7GEzmth4Sp1LzT2u9jwsZkNGvUhUpWg1vZb7WH6av+jQ9f9WvUe1FXUQL0AFFfPyld3PpqdPljYzPEX/IDvf8ArhJ/6Ca/GKX/AF03ux/nX7O+Iv8AkB3v/XCT/wBBNfjDL/rZfZm/nX6Bwl8U/kfm3GP2Pn+gyiiiv1A/Jg7V+oH7GH/JuvhP/t6/9KZq/L/tX6hfsYf8m5+E/wDt7/8ASqavgOLf4EP8S/Jn6Lwf/vMvR/mj3aiiivys/ZQopMijIoAWiiigDB8X/wDIsat/16yf+gGvxoHT8K/Zfxf/AMixq3/XrJ/6Aa/Gk/eX6V+icJfFP5H5Xxj8UPRkdFFFfp5+UD1+7X6ofsnf8kD8Hf8AXof/AEY9flev3a/VH9lH/kgXg7/r0P8A6Mevzzi3+HD1/Q/R+D/48vQ9jHSlpB0pa/Lz9kEPSop+lSnpUU/SqjuZz2PyR/aF/wCS4+OP+wrN/OvPB0Neh/tC/wDJcfG//YVm/nXng6Gv37K/91pf4V+R/N+Y/wC81P8AE/zEoHWigda9I8lbn37/AME7f+Sd+If+wp/7SSvrcdK+SP8Agnb/AMk78Q/9hT/2klfW46V+C5x/v1T1P6IyD/cqfoPxS0UV459EFJS0UARBc151+0BbR3Pwa8ZRyjKHS58j/gB/wr0YNivEP2wPG1r4N+COvrJKEu9Ti/s+2jzhneQ4OPou4114GMp4mmo78y/M8vMZxhg6kpbKL/I/LrkgE55GaKU44wcjHGfSkr+g6Pwn84VfiHg4Fd/+z7GX+N/gZR1/teA/ka89r279jnw5Jr/x98OsYvMhshLeOf7u1Dg/99Fa8zNpKOEqN9Iv8j08qpyqYumo7uS/M/UWI1IelRouCfWpD0r8EP6OhsitN/qm+lfkH8Yf+SreL/8AsK3P/oxq/Xyb/VN9K/IP4w/8lW8X/wDYVuf/AEY1fe8J/wAap6L8z844w/hw9WcbRRRX6sfjo/8AhFfoZ/wT7/5JBf8A/YUl/wDQEr88h2Hc9q/Q7/gn7gfB69/7Ckv/AKAlfE8VP/Zfmj7zhX/e16M+px0paaGBo3CvyI/bh1JgUm4UFgBmgYzOBSk+9RNKEALHH1ryuT9p/wCFkF09vJ4005ZkcxsuW+8Dgjp61pTpVKt+SLlbsrnNVxFKjbnklfu0j1wdKCM1UtLqO9ginhYPFKodGHRgRkGreRWZunfVC0mBS0UFCYFLRRQAUUUUAFFFFAET9K/Ob/goB/yWbTv+wTH/AOjHr9GX6V+c3/BQD/ksun/9gmP/ANGPX1PDv++r0f6HxHFf+5P1R8y0UUV+0n4WIelfTX7AX/JZr7/sFP8A+hpXzKelfTX7AX/JZr7/ALBT/wDoaV4Ge/7jU9D6fIf98h6o/R4dKWkHSlr8MP6ECiiigAooooAKKKKAMjxF/wAgO9/64Sf+gmvxhlP72X3Y/wA6/Z7xF/yA73/rhJ/6Ca/GGUfvZfZj/Ov0PhL4p/I/LuMfsfP9BlFFFfqB+Sj3+6tfp1+xtNGP2dfCYEg4F1xn/p7mr8xTyoxWvaeLtd022jtbTWtQtbaPhIILqREUZycAEYySfzr5nOcslmVKNNT5bO+1+n/BPqcjzOOW1JVZR5rpq17dUz9kvtaf3xR9qT++K/HD/hPPE3/Qx6v/AOB0v/xVH/CeeJv+hj1f/wADpf8A4qvkf9VKv/Pxfd/wT7P/AFwp/wAj+8/Y77XH/wA9Fo+1J/fFfjj/AMJ54m/6GPV//A6X/wCKo/4TzxN/0Mer/wDgdL/8VR/qpV/5+L7v+CP/AFwp/wAj+8/Y/wC2J/z0Wj7ZH/z0Wvxw/wCE88Tf9DHq/wD4HS//ABVH/CeeJv8AoY9X/wDA6X/4ql/qpV/5+L7v+CH+uFP+R/efrx4tnjPhzVh5o5tJh1/2DX42feQHtitx/HfiaRSreIdUZSMEG8kII9PvViluMdvSvqMlyiWWc/NPm5rdLbHymdZzHM3FqPLy3633sR0UUV9afGj16Yr9T/2VJP8Aiwfg4A/8uZP1/ePX5YEEA11WmfFDxho1jDY6d4s1qwsYBtitra/ljjQegAbgV8tnmWVMxpxjTlazvr6WPqsizWnltaVSpFtNW09UfsH5q/3qPOH94V+Qn/C7PiD/ANDt4h/8Gc3/AMVR/wALs+IP/Q7eIf8AwZzf/FV8X/qtif5l+J97/rhh/wCV/gfr55y+o/OopZFwTxX5E/8AC6fiD/0OviH/AMGU3/xVA+NHj84z418Q9ev9pzf/ABVP/VfErXmX3Mn/AFsoT05H96L/AO0Ftb44+NzuGP7Vm4P1rz7I/vCv0y+BPwx8KeMvhP4Z1vX/AA3pmsaxfWKTXWoX1oks88hzlndhlj7mu9/4UN8O93/IkaCR/wBg6L/4mu+lxGsHH6vKDbhpfTpoefLhmeNf1mM0lPW1npfU/Izj+8KUAE/eH51+uf8AwoX4ef8AQk6H/wCC+L/4mhvgR8PgMjwToWf+vCL/AArX/WyH8j/Aj/U+f86+5nhP/BPLC/DjxF2P9qdP+2SV9XB9jcyCvz//AGwNSvPhL8Q9L0zwPe3HhDTrjTluJrXRZWtIpJPMcb2WMgFsADJ9K8Cuvi146vNpn8Z6/Lt6btSm/wDiq815NVzabxcJKMZ6pPddDujndLKILCzi5ShpdOyZ+vxuV/vCk+2IP4hX48t8TvGEisr+LNcdW6htRlIP/j1UZvGXiC4UCXXdSlA7PdyED8zWq4Uq9ai+7/gmb4xp9IP7/wDgH7GXWtWdhHvubqG3XqWkkVR+prk9a+NngTQF3aj4q0m1A7NeRlvyBJr8j5dRupzmW5ml/wB+Rm/maZsySTznrW9PhNfbm/krfqYVOMZ/8u4Jerufor48/bt+H3h2GWLRftniW9XIRbSIxw56cyNjA9wDXxR8X/jR4j+MviAahrUojtoMraWEJPk26nrjPJY92PP0rz0HA4p2c9BxX0+X5HhsC+eKvLu9fu6I+XzHPsTj48k5Wj2Wi+fcYeTRRRX0x8mPB4Ar7Z/4J8fDtobbXvGVxGFWciws2I6qvzSMD9do/A18lfD7wFqvxJ8Y6b4d0aNpLq8kAMm35YkH35G9Ao5/Sv1g+HHgrT/h34N0nw9pabLTT4REpPWQ9Wc+7HJ/Gvz/AImzCMaX1aD96W/kv+CfpHC2WyqVfrE17sdvNv8AyOwAxS0UV+Wn7EVZv9U30r8g/jD/AMlW8X/9hW5/9GNX6+Tf6pvpX5B/GH/kq3i//sK3P/oxq+94R/jVPRfmfm3GH8OHqzjaKKK/Vj8eJA23p1r3n4GftVX3wQ8LzaJa6DDqiSXTXJmlumjILADGAD6V4InU0mN3QVwYvCUcZT9lWjeJ6OExdXB1PaUZcsu//Dn2F/w8X1fv4OtR/wBvr/8AxNO/4eL6v/0J9p/4Gt/8TXx1RXi/6u4L+Rfe/wDM9v8A1ix//Px/cj7F/wCHi2rf9Cda/wDga3/xNN/4eLax28H2p+t6/wD8TXx5RWf+ruC/k/Fh/rFjv+fj+5H1J4p/b68X63pM9npmgWGkzSqVF55zzPGCMZUEABueCc49K+YhKXn3ty7uCx65ycn9eaiBwelSRY3pz/EP511rLsNgqMvYw5b7/wBM5nmWIxtaLrTbtsfsp4O/5FrTf+vaL/0AVtfxVjeDv+Rb03/r2i/9AFbP8VfiVX+JI/fcJ/Bj6ElFFFZnUFFFFABRRRQAUUUUARP0r85v+CgH/JZdP/7BMf8A6Mev0ZfpX5zf8FAP+Sy6f/2CY/8A0Y9fUcOf76vR/ofEcV/7k/VHzLRRRX7UfhYfwmvpn9gL/ks9/wD9gqT/ANDSvmb+E19M/sBf8lnv/wDsFSf+hpXz2e/7jU9D6XIf98h6o/R4dKWkHSlr8OP6GCiiigAooooAKKKKAMjxJ/yBb3/rhJ/6Ca/GGX/Wy+7N/Ov2e8Sf8gW9/wCuEn/oJr8Ypf8AXTezH+dfofCXxz+R+W8Y/Y+f6EdFFFfqB+TBRRRSGFFFFGhpyBRRRU8yFysKKKKOZCswoooqiQooopiCiiikMKKKKV0VYKcv8P1ptOTtWVWeh0Uk/aI/V/8AZg/5IN4J/wCwbHXqh6ivKv2Yf+SB+Cv+wdFXqr9RX8/4z/ean+J/mf0fl/8AutP/AAr8hx6U2X7lL/DTZTmM1xnoPY/PD/goP/yVnRf+wSv/AKNkr5ar6m/4KDf8lZ0T/sEr/wCjZK+Wa/bOH/8Acoen6n4Bn/8Avs/X9EFFFFfTHyoUUUUxBR0NHQ1veDfB+rePNetND0S3W41K5LeVC8ix7tqljy3HQGsqlSNKLnN2SOqnTlVkoQV2zC/irovA/gLXPiLr8GjeHbCXUL2U4IQfJEvdnboqj1Jr6j+Gn/BP6+uZIrrxrrUdtCDk6fpfzO3sZW4H4A19e+A/ht4c+HGkLp3h3SYNNter+WuXkOOrsfmY/Wvhcw4mpU04Yf3pd+i/zPvMs4Yq15KeI92Hbq/l0OA/Zz/Z4074H6G5dkv/ABDehftt+q/LgciOPPIQfqeTXuAAHNAAQdMUgGR7V+Y169TEVHVqu8mfrOGw1LCUo0qUbRRLRRRWJ2FWb/VN9K/IP4w/8lW8X/8AYVuf/RjV+vk3+qb6V+Qfxh/5Kt4v/wCwrc/+jGr73hH+NU9F+Z+bcYfw4erONooor9WPx4KKUc//AF6tWul3t9GXtrO5uEBwWiiZxn8AayqVo0tzphTlVdolSitH/hHtU/6Bd9/4DP8A4Uf8I7qf/QMvv/AZ/wDCub65Q/mR1/Ua/wDK/uM6itH/AIR3U/8AoGX3/gM/+FH/AAj2qc/8Sy+/8Bn/AMKf12h/MiPqVf8Alf3GcRipI/vp/vD+dPubG5ssC5tprYnoJomQ/qKZH99P94fzrLEVoVaMnE0w9GVOtFSP2X8Hf8i1pn/XtF/6AK2u9YnhD/kXNN/694v/AEAVt96/Aqvxs/orCfwY+g+iiiszrCiiigAooooAKKKKAIn6V+c3/BQD/ks2nf8AYJj/APRj1+jL9K/Ob/goB/yWXT/+wTH/AOjHr6jhz/fV6P8AQ+J4r/3J+qPmWiiiv2o/Cg/hNfTX7AH/ACWi+/7Bcn/oaV8y/wAJr6a/YA/5LRff9guT/wBDSvns9/3Gp6H0+Q/75T/xI/R0dKWkHSlr8OP6ECiiigAooooAKKKKAMfxJ/yBb3/rg/8A6Ca/GOX/AFs/+8f51+zniT/kC3v/AFwf/wBBNfjHL/rZ/wDeP86/ReEfin8j8t4w2h8/0I6KKK/Tj8mHb/kxX2p+z1+yZ4G+KHwk0LxJrMV//ad6s/nNbXRjjbZPIikLjjhFr4qPJ4r9Pv2Mx5n7OPhT/t7/APSqavh+KMTVw9GEqUnF3W3oz7zhfC0cViJQqxUlZuz73Rz3/DBnw0/546p/4Gf/AFqT/hg34Z/88dV/8Df/AK1fS+P85oyfT9a/Nv7Uxn/PyX3n6j/YuD/59r7j5p/4YL+Gf/PPVP8AwL/+xpv/AAwX8NP+eWq/+Bn/ANavpmin/aeM/wCfj+8f9i4P/n2vuPmf/hgv4af88tW/8Df/AK1H/DBfwz/55ar/AOBv/wBavpiij+0sV/z8f3h/YuD/AJF9x8t69+w78NNM0a9uo4dU8yCB5FzfN1VSR29q/PLcWC7hz1r9lPGKiPwvqo/6dZf/AEA1+NfX8q+94WxVbEOp7abla1rn5xxRg6GElBUYKN072+RHRRRX6GfnA/kV9v8AwM/ZC8CfET4X+H9f1WLUBqF9b+ZOYbwqpYOwyBjjgCviFelfqh+yjGB8APBh/wCnQ/8Aox6+F4nxNXDUoSpScW309GfecL4Sji68oVoKSSvr6o4v/hgv4Y/889V/8DP/ALGmf8MF/DP/AJ46r/4Gf/Wr6Ywf71G0+tfnH9p4z/n4/vP1P+xsF/z7X3HzP/wwX8M/+eOrf+Bv/wBag/sH/DVVwItV69Ptv/1q+mKZJ0prMsV/z8f3kyyjBpfw19x+cfi79o3x78FPFWreBfDV7ZQaDoNy9hZR3NqJZFiU8BnPLH3rI/4bf+LH/QS07j/pwT/GuE/aGz/wu7xz/wBhWb+defFvm9q/VMHlmDr0IVKlNOTSbdlq2tWfkOLzXFUK86VOo1GLaSu9Enoj3z/huH4sf9BHT/8AwCT/ABpf+G4PiwOup6b7f6Cn+NeA7R604LzXb/YuC/kj9yOH+2sX/wA/Jfez7U+D3gKy/bE0u+8U/ESe5n1TTp/7OgbTnFsnlBQ/zKAcnLnmvQ1/YD+GLZO7W8f9f/8A9jWD/wAE7/8Akm/iUY3H+1v/AGklfWCpyWIIJr8tzHF18Li6lGjNxjF6JaJLyP1rK8BhsXhYVq8FKUldtq7b82fN5/YC+GJ6Nrf43/8A9jXjX7Tf7I+i/DDwSniPwkb+SOzlC38V1P5pETYCyLwMbWwD7N7V99EbRWXrOj2uv6Pe6dewpc2d3E0E0T/ddGGGB+oJrmw2b4ulWhUlUbSeqb3R04vIsJXoThTppSa0aWz6H4yKxU0m35M13Pxm+Gl18JviDq/hu4VzDBIXs5mH+ut2OY2/Lg+4NcJX7fg60a9KNWLvF6o/C8TRnh6kqU1aUXZ/IK09A1y78M65Yaxp05gvrGdJ4JFP3WU5H4HofrWZSqcGqrwVSLjJXTMqVR05KUd0frv8HPiNa/FD4e6T4itCifaov30O7JhlHDofo2fwxXdkZNfnn+wv8Xz4Y8aS+Db+fbputky2Yc8R3SjoP99Rj6qK/QlTgV+FZphHgsVKn9nden/AP3/JccsbhIT+0tH6r/Mn6ilooryj6EKQ9KWkPSgCtN/qm+lfkH8Yf+SreL/+wrc/+jGr9fJv9U30r8g/jD/yVbxf/wBhW5/9GNX3vCf8ap6L8z824w/hw9WcbRRRX6sfjo4dBX6E/sBwrJ8Ir/coP/E0l7Z/gSvz3/hFfoZ/wT7P/Fob/wD7Csv/AKAlfFcUaYX5o+44YipYuN+zPpv+z4f+ea/98il+wRf881/IVb4o4r8l55dz9q9hS7FP+z4/+eY/IUGwi/uL+Qq5xRxS9pIf1el2Oc17wfpfiHTLixvdPt7u2nRo5I5o1YFSMHqK+MJ/+Cd+um9le38WWCWxl3Ro1o+4LngE56gcV937vbmmuOPauyhmGIw6apysnv1POxGVYXEOLnDVbW0KGhWB0nSLS0Zgxt4UiLAYB2qBn9K1etNozgE1wt8zuetGPIlFD6KKKRYUUUUAFFFFABRRRQBE1fnN/wAFAP8Aksun/wDYJj/9GPX6MtX5zft/DPxn07/sEx/+jHr6nh3/AH1ej/Q+J4r/ANyfqj5looor9pPwoP4TX01+wB/yWi+/7Bcn/oaV8y/wmvpr9gD/AJLRff8AYLk/9DSvns9/3Gp6H0+Q/wC+U/8AEj9HR0paQdKWvw4/oQKKKKACiiigAooooAyPE/8AyAb/AP695P8A0E1+MUv+tn/3j/Ov2e8R/wDIDvf+uEn/AKCa/GCU/vZfdj/Ov0PhL45/I/LOMvsfP9BlFFFfqB+Th2r9QP2MP+TdfCf/AG9f+lM1fl/2r9QP2MP+TdfCf/b1/wClM1fA8W/7vD/EvyZ+i8If7y/R/oe8UUUV+VH7MFFFFABRRRQBgeMf+RY1T/r2k/8AQDX40HoPpX7L+MP+RY1X/r2k/wDQDX40N0H0r9G4S3n8j8q4x+OHo/0G0UUV+mn5SOXsa/VL9k//AJIH4P8A+vQ/+jHr8rV7Cv1S/ZP/AOSB+D/+vQ/+jHr894t/hQ9f0P0fg7/eJ+h7JRRRX5cfsgh6VFP0qU9Kin6U1uZz2PyR/aF/5Lj44/7Cs38688HQ16H+0L/yXPxx/wBhSb+deeDoa/fsq/3an/hX5H84Zn/vdT/E/wAxKBwRRQOtemeStz79/wCCd3/JOvEP/YV/9pJX1uvSvkn/AIJ3/wDJO/EP/YU/9pJX1svSvwfOf9+qev6I/ojIf9yp+hJSUtFeKfQnyt+258G28a+Bl8VWEW/V9BVnkCLzLanlx/wH7w/4F61+eRHGe3rX7SX9nHeWssEyLJDKpR0YZDKRgg/hX5VftC/CmT4RfEvUdIRGGlzn7XpzkHBgYn5c+qnKn6V+kcMZjeLwtR6rWPp1R+UcU5ZyTWKprR6S9ejPLqKKK/Sz8sLen38+l39teWszwXVtKs0UsZw0bKQVYe4IBr9XvgJ8UoPi98NtK19MLeMnkXsSn/V3CcOPofvD2YV+TJTmvov9iv4w/wDCv/iP/wAI/fz7NH17bD85+WO5H+rb23ZKn6rXxXEmXfWKHtYL3o6r06r9T7vhnM3hcQqU37ktH5Poz9KqKjEmePWpK/IT9vCiiigCvP8Ac/CvyB+MP/JVvF//AGFbn/0Y1fr9P9z8K/ID4w8fFfxgP+orc/8Aoxq+64V/jT9F+Z+bcYfw4er/ACOOooor9ZPx0f8Awiv0O/4J+f8AJIb/AP7Ckv8A6Alfnj/CK/Qz/gn3/wAkgv8A/sKy/wDoCV8TxT/unzR95wt/vq9GfVA6UtIOlLX5Eft4UUUUAFFFFABRRRQAUVG0mAT6Uhkwc5/CgnmRLRTEfeM+1PoKCiiigAooooAhk+6K/Of/AIKAf8lnsf8AsEx/+jHr9GJPuivzn/4KAf8AJZ7H/sEx/wDox6+r4b/35ej/AEPiuKv9yfqj5looor9nPwoP4TX01+wB/wAlovv+wXJ/6GlfMv8ACa+mv2AP+S0X3/YLk/8AQ0r57Pf9xqeh9NkP++U/8SP0dHSlpB0pa/Dj+hAooooAKKKKACiiigDJ8R/8gO9/64Sf+gmvxgm/1sn++386/Z/xH/yBL3/rhJ/6Ca/GCb/Wyf77fzr9D4S+Op8j8s4y/wCXfz/QZRRRX6gflAdq/T/9jD/k3Xwn/wBvX/pTNX5gdq/T/wDYw/5Nz8J/S6/9KZq+A4s/3eHqvyP0PhH/AHp+j/Q95ooor8rP2cKKKKACiiigDB8Y/wDIs6p/16yf+gGvxnboPpX7MeMP+RZ1T/r1k/8AQDX4znoPpX6Nwl8U/kflfGPxQ9H+g2iiiv00/KBw6V+qX7J//JA/B/8A16H/ANGPX5WDNfqn+yf/AMkD8H/9eh/9GPX53xZ/Ch6/ofpXB/8AHl6HslFFFfmB+wjWqOfoakao5+hprczqfCfkj+0L/wAlx8b/APYVm/nXng6GvQ/2hf8AkuPjf/sKzfzrzwdDX79lX+7U/wDCvyP5wzP/AHqp/if5iUq9aSgda9M8lbn37/wTuOfh34i/7Cv/ALSSvrdelfI//BO3/knPiH/sK/8AtJK+uF6V+D5z/v1T1/RH9EZD/uVP0JKKKK8U+hK0n8XHavn/APbC+EK/En4YT3tlAJNa0NWu7TaMtJHgGWL8VXI91FfQm33xTJow0Z4BHpiujDYieFrQrQ3i7/8AAPPxeFhjKM6U1pJW/wCCfikQMD3pmTXuP7WHwi/4VR8TriSyh2aJrJa9syo+WNif3kX/AAFjkezCvEV/1bV+84DFQxdCNWD0krn8847CzwdedKS1i7DKekrxOjoxR0O5WU4II5yPfgUyiu6cPaR1OOlN03dH6m/sxfF1Piz8MdPvZZQ2sWOLPUkzz5qjh/oww2fc17Pwwr8w/wBkP4uD4X/FK3tbyfy9F1sCyuS33Ukz+6kP0YkE+jn0r9No334wfrzX4bnWA+o4qUUvdlqv8vkfveQZj9ewkXJ+9HR/o/mWqKKK8I+nK0/+rP0r8gfjH/yVfxh/2Frn/wBGNX6/XH+qP0r8gvjD/wAlW8X/APYVuf8A0Y1fdcJ/xp+iPzfjD+FD1f6HG0UUV+sn44Sdv8a+zf2PPjx4G+GHwyvNL8Sa5FpuoSajJOIHjdjsKqAflB9DXxcDinMWb5s15GYYCnmVH2NRtK6enke1lmY1MtrKtTSbs1r5n6kf8NhfCf8A6G6D/vzL/wDE07/hsD4Uf9DdB/35l/8Aia/LPJoya+Y/1Uw/88vwPrv9b8R/IvxP1K/4bC+Ew/5m+3/78y//ABNA/bC+Ex/5m+3/AO/Mv/xNfltzSZPqaX+qVD+Z/gH+t+I/kX4n6l/8Nf8Awn/6G6D/AL9S/wDxNJ/w2D8J/wDoboP+/Mv/AMTX5a5NGTR/qnR/nf4B/rfiP5F+J+pf/DYPwo/6G6D/AL8y/wDxNH/DYPwn/wChug/78y//ABNflpk0ZNH+qmH/AJ3/AF8g/wBb8R/KvxP0M+MH7aHge28E6vaeFNZm1HWrq0kitGtoHRYnZcBy7AAbc5x14r5F+GnxS8aXnxF8K21x4u1qeGTU7eOSN7+Qq6mRQQQTyMV5lhdnXmuk+FP/ACU/wl/2Fbb/ANGLXaslw+Bw9RJXum7uze3ocP8AbmJx+Kpyk+VJpWV0tz9hrYAR8VP/AA1Bb/6v8Kn/AIa/IJbn7ZR/hodRRRUmoUUUUARP0r85v2//APksmn/9gmP/ANGPX6Mv0r85P+CgH/JZtP8A+wTH/wCjHr6nhz/fl6P9D4jiv/cn6o+Z6KKK/aT8LD+E19NfsA/8lnvv+wXJ/wChpXzL/Ca+mv2Af+Sz33/YLk/9DSvnc9/3Kp6H0+Q/75T/AMSP0dHSlpB0pa/Dz+hAooooAKKKKACiiigDF19gui6gCc5t5OP+AmvxmlBSR8jqzfzr2Hxr+1n8SvG1pNZT60um2cqlHj02FYS6nggty2Me9eOc45z+Pev1vh/LauAU/bNXlbbyPxLiDM4ZjKKop2jffrewyijBowa+154nw/JIlHIGa/Tb9jSRX/Z38LBHUlftYYA9D9qlOD+Y/OvzEwa9G+G3x28bfCqB7fw5rLQWTuZHsbiJZYSxGCQpHBwB0Pavls9wM8woKNFpNO+vpY+qyDGxy3EupVTcWradL21P1tyOKByeK81+APjjUPiL8JfD/iHVvK/tK9jdpjCuxMrIy8LnjpXpXRa/GqlOVKcqc94tp/I/dKNWNanGpDaSTXoyWiiipNwpMgClqjfytDazSrjKIzD8AaaXM7ESlyq5keM7qOy8KazLNIqRrZzMzMcAAIcmvxuPQH15Ga9d8f8A7UXxB+JGn3GmalrC2mmTqY5rbT4RCJVPUMR8xB7jNeSegx07V+scPYCeChKVVq8rbeR+LcR5jHHVEqadoX363sR0UEEdqK+25onw3IyYHctfqP8AsmzpP+z94OKOGC2rIRnoRK4Ir8sq9J+HXx88cfCy3az8PayYtOZt/wBhuYlmhDHqVUjjPsetfK59gJZjQjGi0pJ3122sfV8P42OWYhzqxbjJW06apn605WlB9K83+AnjTUPiF8KPDviHVhENQv4Gkn8ldqbg7LwO3CivSeAMivxypCVKcqc94tp/I/c6NWNanGpDaSTXoxgX86hmbAzkZzUjyY6V8UftdftFeNvh78RJfC/h+/h0vT3sYpzcJAGnDOW3YY5x0HauzA4Opjq3sqVr2vr2R5+ZY6GCoe0mm1e2m9z5q/aAmjuPjZ43dGDp/asw3A57156zbqlubmW8uZJ55HmmlYvJI5yzsTkkn1JqOv3XCQ9jRhTvskvuR/P2Ln7atOolu2/vY2gdaMGlA9q7edHIoM++f+CeNzGfh94mg3gypqgdlzyA0S4/kfyr6yjYg+tfkJ8Oviv4o+FOoTXvhvVZLCSYATRFQ8UwHTch4PfnrX6P/su/EzWfix8LbbXdeaBtQa6mgZrePy1KocD5exr8c4gy+rRryxN04Sa9Vp/wD9n4dzGnXoQw9mpxXyaue0UUUV8kfeBTWOBTqZISF4oA8S/aj+FUXxP+FuppFEr6rpqG9sWxlt6AkoP95cj8RX5dMAM9vrX1v+01+05498LfErxL4R0jULew0y3ZYkeG3UzbWjVj87dD8x5r5I3bmycn61+t8N062Go2rNcsrOPldH4lxLUo4jE/uU+aN1LzaYyijBor7bnR8R7OQ9GYOGVijA5DKeQfUV+nv7K3xli+Lnw2s2up1fX9LVbTUEJ+ZmAwsv0cc59Qa/MINjHFdH4H8f6/8ONbj1fw9qUmn3yrsJQArIv9x1PDL04/KvmM5yxZlSsmlOOqb/I+nyLM5ZbW55K8JaNfr8j9jshl4OaTOFz0rxv9lb4na18VvhbDrevGA6gbqaBjBH5alUIA+Xt1r0HxzrE/h/whrOpWu37TZ2U1xHvGV3KhIz69K/GqtCdOs6MviTt5XP3CliqdWgq8fhav52Nh2C+YWPGPWvyE+LNzHd/FDxZNEweKTVbllb1HmNXceK/2uPih4utHt5tfXT4JUIZdPt1hJBHI3Dn9a8dd2kZmbJZjkk9Sa/UOH8uqYGUqlWSvJJWR+ScQ5pHHRjTpJ2i3q/MZRRg0V95c+D9nMKKKMGnzoXs2FFGDRg0c6DkkFFGDRg0c6DkkFFGDRg0c6DkkFFGDQBnPtU8yD2cgHWup+FX/ACVDwj/2Fbb/ANGLXLgGuo+FR2/E/wAJE/8AQVtv/Ri1w46S+rz9H+R6eBi/rFP1X5n7D23+rX6VOelQW/8Aq1+lTnpX8/y3P6NpfChaKKKk1CiiigCvMeBmvzk/b4mST4z2ah1Z00mLcAfu5kcjNfUf7XPxZ8QfB/wJp2p+HHgjvbq+W1Z7iPzAqlGPAPfIFfnL4v8AGOs+PNduNb1+/k1LVLgjzJ5ABwOAoA4AA6AV93wxgajq/WW1y2a87n5vxVjqfsvqyT57p+VjBoowR2owa/VedH5H7OY8j5K+lf2BXVPjPegkAnSpcAnr86V80fUZrV8L+J9W8I63b6vot7Np+pQHMdxC2GGeoPYg+hry8wofXMNOlF2clZHq5bXWDxMKk1dRdz9mkYHqRmpMcc18pfsd/H3xf8W9T16w8ST2l0unwxSRTQQCJyWJB3Y4PT2r6uFfheJwtTC1XSqWuux+/YHGU8ZRjWp3s+4+iiiuc9EKKKKACiiigD57/wCGIvhT/wBAK5/8Dpf/AIqj/hiP4V/9AO4/8Dpf8a+gef8AIpOfb8q7/wC0cV/z8f3s8b+ysJ/z7X3I+fv+GH/hX/0Bbn/wNl/xo/4Yf+Ff/QFuf/A2X/GvoHB9KMH0p/2jiv8An4/vYf2Tg/8An2vuPnz/AIYh+Ff/AEBLn/wNl/xp3/DEPwq/6AVx/wCBsv8AjX0Dg+n60YPp+tL+0cV/z8f3sf8AZOE/kX3I5nwN4K0z4e+GrHQdGiaDTrNSsUbOXIBYseTyeSa6boKQjYAewoL4zXDJylJyk7tnqQhGnFQgrJaIlopKWkaCAYqGaBZ43jflXUqR7VPSE4oFufPp/Yi+FX/QFuf/AAOl/wAaZ/wxB8K/+gJc/wDgdL/jX0HtNJ83pXesfiV9t/ezyXleFlq4L7kfP5/Yg+FJ/wCYJcf+B0v+NJ/ww/8ACn/oC3P/AIHS/wCNfQVFP+0cV/z8l97F/ZWD/wCfa+5Hz7/ww/8ACv8A6Atz/wCBsv8AjS/8MQfCz/oC3H/gbL/jX0Bk+lHNL+0sV/z8l97D+ycH/IvuOZ8DeDNO8AeG7DQdIiMGm2SGOGN2LsoJLH5j15JrpRhRQRtwewpN3J9a4ZNyk5Sd2z1IQjCKhFWS0QhBOMEcdc15P8RP2Z/APxQ8RnXPEWmz3Oo+SkHmR3TxjYucDCn3NetEZWkUcYxTo150Zc1NuL7rQzrUKdeHJUipLs1dHgH/AAw/8KP+gNcf+B0v+NL/AMMP/Cf/AKAlx/4Gy/419AYoxXb/AGliv+fkvvZ5/wDZOE/59x+4+fv+GH/hV/0BLn/wOl/xo/4Yf+FX/QEuf/A6X/GvoKin/aOK/wCfkvvYv7Kwf/Ptfcj59H7EPwoYcaNc/wDgbL/jXqPw3+G+ifC3w4mh+H7ZrXTkleVY3laQ7mOW5bmuv5X2pWGe+KwrYuvXjy1JuS7NnRQwOHoS5qcFF90rElFFFcx6IU1xuUgU6igDxLxx+yx8PvH/AIjvdd1jSp59RvGVppEupEBIULnAOBwBWO37EHwpx/yBJ/8AwNl/xr6AIBPoajHzDk5rthjMRTioxm0l5s8qeW4WpJznBNvd2R4J/wAMQfCv/oCXP/gdL/jSf8MQfCr/AKAdz/4Gy/419A4PpS8/3ar+0cV/z8f3sj+ycH/IvuR8/f8ADD/wq/6Atz/4HS/40v8AwxB8Kv8AoC3Gf+v6X/GvoD5vSj5vSj+0cV/z8f3sP7Kwf/PtfcjkPhx8NdD+FXhxdE0GB7bT1keUK8rSHc3U5NbGs6Xb69pt1YXib7a6heCVQSCUYYYZHTitMpuP+zTgg7dK4ZVJym5yd29b9bnoRpQjTVOMbRWlulj5+H7D/wAK+M6LcEjj/j+l/wAaX/hh/wCFP/QEuP8AwMl/xr6C3GjcfT9a7f7QxX/Px/ezz/7Jwf8Az7X3Hz5/wxB8Kv8AoCXP/gdL/jR/wxB8Kv8AoCXH/gdL/jX0Hs9qNntVf2niv+fkvvYv7Iwf/Ptfcj59/wCGIPhX/wBAS5/8DZf8aP8AhiD4V/8AQEuf/A2X/GvoPBowaX9pYr/n5L72H9kYP/n2vuR8+f8ADEPws/6Atz/4Gy/40f8ADEPwr/6Alz/4Gy/419A4PrRg+tH9pYr/AJ+S+9h/ZGD/AOfa+5Hz9/wxD8K/+gJc/wDgbL/jR/wxD8K/+gJc/wDgbL/jX0Dg+tGD60f2liv+fkvvYf2Rg/8An2vuR8/f8MQ/Cz/oC3P/AIGy/wCNH/DEPws/6Atz/wCBsv8AjX0Bg0uD60f2liv+fkvvYv7IwX/Ptfcj5+/4Yf8AhX/0A7n/AMDpf8ajk/Ya+FkjZ/sq9X2XUJcfzr6FwfWjB9af9p4v/n5L72V/ZOD/AJF9yPnf/hhb4XD/AJht/wD+DCX/ABq5of7GHwy0HWLHU7XTr1buzmS4iZr6RgHU5BIzzyK9820AA0nmGJkrOo7erHHKsLB3VNfchUXZmn0UVwHrhRRRQAUUUUAcF8TfhP4e+Lui2+meJLV7u0gnFwiRzNGQ4BAOV+przg/sRfCgddGufb/Tpf8AGvfyPl6Uh6dK66OMr0Y8tObiuydjzq2Aw9eXPVgpPu1dnz//AMMQfCv/AKAlz/4HS/40v/DEHwq/6Adz/wCBsv8AjX0DzS4Na/2liv8An5L72Yf2Tg/5F9yPn3/hh/4Uf9AO4/8AA2X/ABpf+GH/AIVDpolwP+32X/GvoGij+0cV/wA/Jfexf2Rg/wDn3H7keZ/C34CeDvhBeX914YsJbSa+RUmMlw8u4KSRwx4616Tng8Uh+Xtmn7uK4Z1Z1ZuU22+7PSpUKdCChTioxXRKyJKKKKk3CiiigAooooAKKKKACiiigAooooAKKKKACiiigAooooAKKKKACiiigAooooAKKKKACiiigAooooAKKKKACiiigAooooAKKKKACkwKWigAooooAKKKKACiiigAooooAKKKKACiiigAooooAKKKKACiiigAooooAKKKKACiiigAooooAKKKKACiiigAooooAKKKKAEwKMClooAKKKKACiiigAooooAKKKKACiiigAooooAKKKKACiiigAooooAKKKKACiiigAooooAKKKKAGtzivyG/ZY/aE+JfiT/go5a+ENV8ca3qXhg6xrMJ0u5uS0BSO1umRSvorKpH+6K/Xo9K/n78H6r8RNF/bo1m++FVhHqfj2HW9WOnWsyK6vmOcS8MQDiIyHrTQH9AanA5r44/4KlfETxP8M/2aINY8J65feHtU/t+1hN3YSmOQoUlJXI7EgfkK8LPxb/4KHH/AJkSw/8AAC2/+OV4P+2b46/aw8Q/CBLb4z+GLXSPCA1OCQXMNrDG32kB/LGUcnoX7UgPtz9gj4keKvG/7EGteJfEOv6hrOvRnVCmoXkxkmXZGSmGPoelfAv7LHiD9pT9q/xXqfh3wz8Y9X02702y+2yPqOoyhGTeEwNoJzlq+1/+CbX/ACjw13/uMf8Aos1+dv7D3xp+I3wS8fa7qvw28EN461S604W1xZrBLN5MXmK2/EfPUAZqgPtT/hif9s3/AKL5/wCVO4/+Ir279kr9nj9oH4WfEq61f4o/E/8A4TDw+9g8Edj9slm2zFgVfa6gcAHmvDf+Hg/7Vv8A0bxJ/wCCy9r6P/Yy/aN+Lvxz1fxLb/Ez4bP4EtdPgiks5Tazw/aGZiGH7zrgYPFSB9GeNfF2neA/CeseItXmFvpml2sl5cSscYRFyfxPSvwl8V/tYftBfEKTxr8R9I8aeINM8LW2qoksVjdtHBY+ezm3jC9AMIR+FfdH/BX79oI+DfhdpHww0y5ZdV8Ut9qv1jb5ksY24Bx2eQY9wjVtfsv/ALHljd/8E/NU8EavFDa6947sZNVlklIDQzsA1mT1+5tjJ+p9aAPov9kH47Q/tF/AXwv4z3L/AGrLD9l1WFMDZeR/LLx2DH5wPRx6V8+/8Fbfir4v+E/wh8E33hDxHqPhy9utdaGefT5jE0kf2eQ7SR2yAcV8x/8ABJf42XXwr+Nmv/CTxE7WdtrzusVvOceRqUGVZPqyqy49VWvcf+C2fPwR+H/t4if/ANJpKfUD6P8A+Cf3i/W/Hn7KHgrXPEWqXWs6xdLcGa8vJN8smJ3Ay3fgCt/9rH4c/ET4m/Cv+xfhj4oPhLxP9thmGo+e8I8pc713KCeeOK4j/gmR/wAmV/D7/cuf/SiSvqakB+TnxY/Zx/a4+D/w28SeNtX+Ostxp2hWb308NrqU5kkVf4VygGee/FeVfsp2n7T37Wlv4hl8L/GfUtMGjNEJhqWoyjeXzjbtU/3a/UD9u3/kz34tf9gGf+lfFf8AwRD/AOPH4o/9dbP+T0Aew/Af4BftEfBrVfF3iP4k/FM+KtFXwxfRW9pHeyyNDd4R45QGUDKhH5968P8A+CT3x3+IfxT+M/iaw8XeNNY8RWVvoolittQumlRG81RuAPfHGfev02+JJx8OvFR6Y0q6/wDRLV+Cv7EPiL41+GfHutT/AAR0eHWfEMmnhLuOeGOQJBvBzh2AHOKAP6Dsivzl/wCCvHxi8bfCa0+HL+DvFWp+GmvJLtbj+zpzF5oATG7HXGT+dc5/wtz/AIKHf9CJY/8Agvtv/jlfK37dXi79onxRaeEV+O3h+30WGF5zpjQW8UfmMQu/Oxj/ALPXFNAfr5+xt4h1Pxd+y38M9a1q/n1TVb3RoZrm8unLySuc5Ziep969rrwf9hL/AJM9+Ev/AGAYP617xSA/HX/gol8e/il4M/bAvPC/hLx7rWgadPa2KQ2lpdtHCjyKBnaOnJya9NH7Fn7ZZQMPj4CCNw/4mdx/8RXzl/wVE1P+xv26Lm/8szfZLXTZ/LBwW2qGwD74xX0ov/BaCziCIPgxrBCqAD/aoHb08igDxn4+n9rz9i+TRvEuvfE681nRLu58iO7gvDdweaFLCOWKRRjIBI7HHXNfXdn+1Nrnxq/4Jz+LviTZTy+HvFVnp1xbz3Gnts8q6iZQZIu4DAggds4r4e/a9/b7uv2xtN8O+BLfw/b+AdFTUUuLq61a9aUeZgqpkZUGyMbiTgE19s+IPgfpv7Pn/BMPxj4U0/Votf36HLqFxqls26C5lmZGLxf9M8bQvqBnvVAfGf7KVn+07+1zb+Ip/C/xn1LTBobQpONS1GUF/NDkbdqn+4ete+f8MT/tm/8ARfR/4M7j/wCIr5P/AGFP2hfiz8C7HxfH8M/hy3jtNRktmvXW2mm+zFBJsB8vpnc3X0r6rH/BQb9q3A/4x3k/8Fl7QB7r+zh4C+LX7Lug/EXxd8bviIfGmjW+nR3Vsq3ckxt/J8xpcBwACwKDj0r5B0H9qT9qH9uz4j6xovwq1CPwdolqPtDJZyLbrZwFiEM05BdnbnhRyRwABmvtP9n7xl46/bA+C/xC0L4ueCZfARuy2lRQLbSwtJDJDkyAS8khj244xXwroX7Lf7Vn7C/j7UtZ+G+nN4k02dfIe50iNbuK8hUkr5tufnUjr04ycE0ID0rxT+zh+3F8NdIm17R/itL4na0QzyWNtqTPK4UZO1JU2uevGcntmu//AOCev/BQnX/jt4yf4cfEiG2HigwSS6bqdvF5JuzGC0sMsfQOFBYEYztbI4ry6X/gqL+0H8OkVfHHwchjRMCae5sLuzzzzgnKivcf2P8A9ur4PfHvx7ZaJ/wgOn+APHs+9rGX7LA0d2+07linVVZZCu75SORnk9KkD5Y/bM+OHxet/wBuDxD4E8I/ELWtAs7u/srK0tobxkghaSKIZwOgy2Tj1r2P/hif9sz/AKL4P/Bncf8AxFfLn7c+sah4d/4KIeINU0mw/tPVLPVNPuLWzCkmeVYoiqYHJycDivp8/wDBQX9q0HH/AAzvJ/4LL2gDR8Pfsa/tgWOv6Zc3/wAdBdWMF1FJcQ/2ncHzI1cFl+53AIr9Jicdsg9K/Pf4Pftt/tJeNvin4U0HxJ8Dn0LQdS1GG2vdROn3afZoWbDvluBgZOTxxX1p+038arP9n34H+KvGtzIgnsbZksYm/wCWt0/yxIB3+Yg/QGgD87f27/2ovib47/ausfhV8HvEGp6fJpC/2e6aRcGM3d6w8yYtjtGq7fba9eqf8Eqv2stf+Ktv4n+H/jrXbrWvEmnv/aFhdahIXmktyQsseTydjYI9A1eRf8EivhXc+Ovix4w+MniJvtL2G+1tbiduZL24O6aQZ7qhI/7aV5n8bo7z9hb/AIKEHxRpEbRaFLfrrEMUZ+WayuCRcRcehMg9sCrA/Xz9oHVrzQvgd8QdS0+5ls7+00K9nguIWw8UiwsVZT2IIBr8ff2Vbz9pj9rLVte07wv8ZtV02XR7eO4mbUtRlAYOxUBdoPPFfrP8etbsfEv7LvjzV9NnW50+/wDCt3d286n5ZI3tmZSPqCK/Gb9hL9r+H9knXvFWpzeELzxb/bFrFbiO0uvJ8na5bLEo2c5qAPrq4/Ys/bNjhkaL47rLIFJVDqtwoY+mdnFeXfs8/ttfGv4HftIWXwu+LesT+ILKTV00bUIdRYSzWkkjBElimHJALKcHIKntXq1x/wAFqLNIJH/4U7qqDacPJqy7Qff9wOPxrwj9k/wlF+3J+2le/EXxVrOkaLJbakmut4cSZvtN2ItpjjhUj5kXam9s5xnigD74/bp/bmsf2TNGstL0uyh1vxxq0TSWlpO2IbaIHBmmxyRnICjGcHnivlT4feF/22v2r9Gg8XjxzJ4J8PXymS08yb7CsyHkNHDGpbYezMRkevWvD/2zhL8Qf+Ckl7oniDL6c+u6ZpQSTODanyRt+h3N+dfuNY2cGnWsNpaxLBbQIsUcUYwqKBgKB6AYoA/Jn4l6r+2r+xfp58U6z4r/AOEx8JwyKs9y0g1C3iBOAJlZVeME8bhxkgZya+4f2M/2wtE/az8DT3kcC6R4r0rZHqukrJuVCw+WWM9TGxBx3HQ17h418K6V458L6t4f123S70XVLWSzu4JOjxOpDDPbg5z2xXjH7Pv7IHwl/Z88VXWtfD1bmHUbu0+yzq+qG4WSPIOSmeoIHPvQB8DaV+0L8TH/AOCm0fg1/HGtt4X/AOE3az/sk3bfZ/I3n93s6bcdq/YLIr8CfilfeL9K/wCCiviW88A2sd74zh8YzNpVtKFZZLjedqkMQDn3Ir65Pxc/4KHH/mRLDr/0D7b/AOOU2B9Pf8FGPGuvfD/9lHxRrnhnWLvQ9Xt57QRXtlIY5VBmUEBh6ivPP+CUHxN8WfFP4IeJtS8X+INQ8RX8GuNDFPqMxldE8pDtBPbJNfI/7VfxB/bE1/4I67Z/Fjwnaad4Hd4TeXMdpBGyESDZgq5P3sdq+kv+CLX/ACbz4r/7GBv/AETHSA/QgdKRmCKSe3NKOleXftA/Hjwv+zh8NNR8aeKriSOytyIoLaAAz3c7fcijB6k4PJ4ABJ4FAH50T/tD/HL9tb9qDxB8N/AXjpPhh4d0qW6EIh+WVooHKFnK/PI7HnaCAPwrQ+G37Q3xr/ZZ/bG0n4MfEPxp/wALJ0bVLi2t3mYGSWIXCjy5IyRvVlJGUORj8DXzzdeEvir8cPG3iv8AaJ+C/wAPdS8E6TYzvqAl0673SSTA/vmgBAMh5LOqAjr9K9p/4Jcw/C74g/FjUPE/jrWdQ1j44RzSTWUWvTZjkGOZoCeXmVcghuVHKj0sD9c04OOtFeF/Cn9r74d/Gf4p+J/h94aur6517w+8ouma1P2Z0jcIzpKMrjccAHBPPFFQB7vRRRQAUUUUAFFFFABRRRQAUUUUAFFFFABRRRQAUUUUAFFFFABRRRQAh6ivxA/Y7IP/AAVTtQR/zHNd7Z/5dLyv2+Zd3fFeWeHv2ZvhZ4R8fDxno3gjSNO8VCWWcatBCROHkVlkbdn+IOwP1oA9TXJHPWvhj/gsUP8AjEu2J/6GOz5/4BNX3Qq7RgVyXxG+GHhX4uaEuieL9Cs/EWkLMtwLO+TdGJVztbHqMn86APjH/gmyf+NeOu/9xj/0Wa+Fv+Cbn7Sngj9mP4m+Jtc8cXV7bWF/pAs4DZWpnYyearYIB4GATmv2x8HfCnwj8O/CMvhbw1oFno3h2XzN+nWqbYm8wYfjPfvXnY/YV+AAAH/CqPDnHH/Hsf8AGncDyP8A4e7fs8/9BXX/APwTv/jXdfBv/goJ8Hvjz4qn8P8AhfVdSF/b2U2oSvf2DQRJDEMuxYnAwOa6P/hhX4Af9Eo8Of8AgMf8a1PDX7I3wd8HvqD6J8PNF0t9Qs5NPumtoSpmt5BiSNufusOCKQH4+6jp2u/8FIP22tTTT7t7LSb+aQRXbJvGn6XbjajbeOSMHHGWkNfVA/4IzXfGPjJqIUDAAsjwO3/LSvvH4Z/s8fDb4OX91feCfB2leGL27iEE82nw7HkjB3BScnjIB/CvSxwKdwPwQ/at/Zh8T/sG/E7wdrNh4hl1qGdhqFhrQiMLLdROC8bDJ5+6c55DH3r6X/4KcfFjT/jl+xr8GPG+luDBq+qieRB/yxmFrIJYz7q4YfhX6RfEn4PeDPjDpdtp3jXw3YeJrG1m+0QQahHvWN8Y3D3xxXMXH7Kfwjv/AATZeEp/AOjTeGbK7e+ttLeEmCKdxhpFXPBIJ/Oi4Hwl+xn/AMFH/g98CP2cfCXgrxPLrg1rTFmW4Fpp3mRgtK7jDbhnhhXt3/D4H9n/AP57eJf/AAU//Z17OP2FvgD/ANEo8N/+Av8A9ej/AIYX+AP/AESjw5/4C/8A16QGB+1r4ssPHn7CXxA8R6WZDpuq+FnvLczJtfy3VWXI7HB6V8kf8EQz/oHxR9PNs/5PX6Raj8O/DmqeB5PBt1o9rP4XktBYNpTr+5MAAAjx/dwMVlfDP4GeAvgyt8vgfwrpvhhb4qboafFs83bnbnntk0AbXxJ/5Jz4q/7BV1/6JavyN/4Itf8AJevF3P8AzAvX/pqtfsTfWsGqWVxaXMazW08bRSxv0dGGCD7EE15/8Nf2cPhn8HNUn1LwT4L0rw1fzw/Z5bixiKu8ec7Sc9MgGgD03Ar8tf8Agt6cWHwt5/5a3n8o6/UuvPviZ8DPAPxlSxHjjwrp3iYWBY2wv4y/lFsbtvPfAoA4j9hD/kzz4S/9gGD+te8VieFPC2k+B/Dmn6BoVhDpej6fEILSytxiOGMdFUegrboA/ED/AIKWYb/goDFkDG3SeD35Wv2rh0Ww8mP/AEC0+6D/AKhfT6V5/wCNP2ZPhZ8R/FY8TeJ/A2ka14gHl41G6hzMNn3OQe1eoqgVQB0HFAH5d/8ABZv4d6Fp3hf4e+LrTTYLTWZL+fTprq3jCGWLy96q+AMkFTgnpk12ngXWf7Z/4I53jvci5e28OXdqzZyU2XThUP0XaPpivt/4l/Cbwf8AGDRoNJ8Z+HbHxLp0EwuIre/j3qkgBG4ehwSPxqhovwK8BeHPh9eeBNN8LWFn4OvPM+0aNGh+zybzl8rnuQKAPyQ/4JnftffDr9lzTvHsXju81G2k1iWze0FjZtcBhGsu8tg8ffX9a+3h/wAFdP2ecf8AIW1//wAE7/4168P2FvgCP+aUeG//AAF/+vSf8MK/AD/olHhz/wABj/jQBzPw/wD2svBn7YXhbxz4b+FGvatp3iS00tnjv57M2xtpJAyxOrNkEhxXwL8Kf29vjD+yt8bNT0P49N4h8SWAjNrcWN3tE1uwbK3EBICupHocEHg1+pvw1/Z/+HPwYvL678D+ENM8M3N9GsVzJYRbDKiklQ3PQEk10Pi/4deFvH1stt4m8O6X4ggUYVNRs459n+7uBK/hQB8f+IP+Ctv7P0mjzlV1/V5dhI0+TSQPMOPuku20V8I/sg/DHW/2k/21bLxz4U8NN4X8Had4jHiC5a3QrbafCkvmpArABS7YCgD1JxgV+tVh+xh8DdN1L7fB8LPDQuixYs9irqSfVWyP0r1nRdB03w9p8VjpOn2ul2EQxHa2UCwxJ9EUAD8qAPw+/bP8SWXhD/gpDquu6m7xafpus6bd3DxJvdY0jhZiFB5OAeK/QI/8FdP2eP8AoK6//wCCeT/Gvc/GX7J/we+IniW88QeJfh9out63eFTcX13AWklKgKMnPYACsj/hhX4AH/mlHhv/AMBf/r0AeUWX/BWb4AaheW9rBqevPNPIsSD+yH5ZiAO/qa+WP+CwHxxn8ZfEHw58H9CZrhNKKXl/DCcmW8mAEMWB1Koc49X9q+/oP2HvgLazxTw/Cvw7HNE4dHW2OVYHII59a3Lv9lr4T6l44fxnd+A9HuvFTXYvjq00JaYzggiTJPUYH5UAfAvhH/gjdqlz4Y024vPild6Pf3FvHPc2MFmSkErKCyZ8wZx0z7V5z+1X/wAEutZ+Cfwi1Tx5Y+Nbnxm+kGNrqymtSjJblsM6nexO0kEj0JPav2ZVcEnOazdZ0ay8Q6ZeaZqVtHe6feQvb3FtMMpLG4wysO4IJFO4H5o/sT/tDp8Sf2Dvip8P9TuN+u+DPD99HCrnLS6fJDIYiPXYwZD6DZ61xH/BFG0gvPHfxLWeCKdRplqQJEDY/et61+jfhT9lL4R+BJdTfw/4A0bR21Oyk068NpCU+0Wz43xPzypwOPYVq/DP4AfDn4M3V5c+B/CGmeGbi8RYriTT4thlVTkBuegNIDrrzwzpOoW0ttc6XZXEEqlJIpLdGV1PBBBHIxX4j/CzSrb4R/8ABUnTtF0cHS9Os/GctlFF9wJDKWXy8f3cPge2K/dIjIryXV/2XPhPr/jhvGOoeBNHuvFTXKXjau0JE5mUgrJuB6jaPyoA+Fv+Co37HfiXWfF0Xxp8CWlxqMkMMa6xaWKlriFov9Xcoo5YAYDY5GM1r/AL/gr94R/4RSy0v4tabqem+I7OIRS6nptv58F2V43lMhkY4yRgjPSv0pMfHUj1xXlvjP8AZf8AhL8RL2S88R/Drw9ql5IxeS4ksEWSRj1ZmUAsfc80AfAX7XP/AAVP0L4i/D/UvA3wf07WLnUvEEJsZ9XuIDC0UUg2ukMYJZpGHyg8Yycc16j/AMEuf2TfE3wY0DU/Hvju3uLDxBrsKW9hpd0x820tQdxaRT9x3OPl6gLzycV9feCPgH8OPhrLHN4V8EaFoVzGMJcWdhGsy8Y4fG4ce9egeUMg5OR3oA/D7RyD/wAFcoyO/j9//QzX7i15VH+zF8K4fiCPHKeBtIHi/wC1fbv7YEJ8/wA/OfMzn73vXqtAHyP/AMFTuP2LvGGf+fiz/wDR6V5d/wAEXCP+GfPFeOf+Kgb/ANEpX3B498AeHvid4aufD3inSLXXNEuSrTWN4m6NypypI9iAapfDP4ReDvg9pFxpXgvw9ZeG7CeUzy29gmxHkwBuIyecAUAdqOlfCP8AwVq+D3iX4m/AfRNW8O2s2onw1qLXt7Y26F5Gt3jKNIqj72w4z7MTX3cOBTHiD5BPB6j1oA/MX9hz/go/8KPhz8CfDXgLxxNeeG9U0CJ7ZLlbVp7e6j3s4fKDKt82CCOo6mvmz9rPXvh18f8A476Tf/s26B4jm8a3UrzX0ul2zW8NxN1EsMY+dH4JZ/lU9fc/rj4u/ZT+DvjrU21HXvht4c1G/di7ztYojO3csVxuPucmuv8AA3wq8G/Daze38KeFtJ8OxuMP/ZtmkLSD/aZRlvxJp3A/Mr/gk58Yfh58NvEXifwF4ljk8PfEvWLzaNR1RwEu9hI+yAnBjkVtx2t98n1AFFfoJ4p/ZJ+D3jXxNc+Itc+Heh6jrl1IJZr+W3xLI46MSCPm4HNFID2KiiigAooooAKKKKACiiigAooooAKKKKACiiigAooooAKKKKACiiigAoprnA4BPsK+fdX/AG8vgJ4f1O803UfidpFrfWkzQTwOkxMcinDKcR9iCKAPoSivnX/h4b+zp/0VXR/+/c//AMbrW8Eftp/BP4leK7Dw14Z+IWm6truoOY7WygSYPKwBOBlAOgJ69qAPdKK8V+If7YXwc+Eviy48NeLvHum6FrlsqtNZXKyl0DAMpO1COQc9a57/AIeGfs6Ef8lV0f8A74n/APjdAH0XRXl/w5/aX+FnxbuRa+DvHmi69eHkWlvdqJ2+kbYY/lXo9xcLaW8s0rbIolLux7ADJNAFmivHvhh+1f8ACf4zeJG8P+CfGun+ItYSFrg2lqsofy1IDN8yAcZHfvXsA6UALRXj/wASf2rPhR8GvEyeHvGvjWw8P6zJEs6WdykpcoxwrfKhHJB716tbXK3dvFPCweKRQ6MP4gRkGgC1RXmPxF/aW+FvwluDb+L/AB7oWhXQ62txeKZx9Y1yw/Kud8Jftn/A7x1fJZaL8TvDtxdOcJFPdfZyx7AeaFyfagD3CiqsEyzxq6Orow3KynIIPQg96tUAFFePfE/9qn4UfBbX49D8beONO8PatJCtytnc+YZDGSQGwqnAODj6V3HgXxzoHxK8LWPiPwvqsGt6JeKXt762YlJACVOM4PBBHNAHU0V4f8QP2xvg18KvGN94X8W+P9N0TX7HZ9psLhZS8W9FdM7UI5Rlbr3FYv8Aw8N/Z0/6Kro//fuf/wCN0AfRVFfOv/Dw39nT/oquj/8Afuf/AON1va9+2J8H/C/hbw/4j1Xx3ptjoniBZZNLvZFl2XaxkK5XCZ4YgcgUAe2UVz3hDxhpHj3w1pviHQNQj1TRdShFxaXkOdkyHowyAccHqKoeN/ip4P8AhhYi58W+KNK8OwMMq+p3kcJf/dUkFvwFAHYUV89w/t9fs+T3Ytk+K+heaTtGWkC5/wB4pj9a9f8AB/jvw74/0oal4Z17TvEGn9PtOm3SToD6EqTg+x5oA6WiuP8AiV8TvDPwk8KXHibxhrEOhaBbSRxzXs6uVRnYKgIUE8sQOlc38KP2kPht8cru/t/AnjDT/EtxYoJLiG0LK8angMVZQcZ4zQB6pRSN9015F43/AGqPhX8OvHUPgvxJ40sNK8UzNCkelzLKZWMpAiHyoR8xI70AevUVGmR1z07muC+Kvxw8EfBDTrPUfHfiWz8M2N5KYLeW73HzZAMlVCgk8c9KAPQaK86+FHx48A/HSzvrrwF4os/E1tYOsd09pvHkswyoIZQeQDXc3l3FY2s1zPIIoYUMkjnoqgZJ/IGgC5RXkHww/ao+FHxk8TyaB4L8b2HiHWY4WuHs7ZZQ4jUgM3zKBgEj869foAKKKY5I6Z/DvQA+ivnzUv29PgFoep3mnah8TdJtb6znkt54HSbMciMVZT+76ggj8Kg/4eG/s6f9FV0f/v3P/wDG6APoqivnU/8ABQ39nTH/ACVXR/8Av3P/APG66Hx9+158H/hZqNlYeLPHmnaNe3tpHf28M6ykyQSDKSDah4OOKAPaaK+df+Hhv7On/RVdH/79z/8Axur2gft0/APxRqcOn6f8VNBe6mYKiTytApJ6DdIqj9aAPfKKwNY8W6V4e8N3niHUb6K30WztmvJ73O6NIVXcZMrnK454zXF/Cb9pP4a/HS/v7PwF4vsvE11YRLNdRWiyKYUYkKx3qOpGKAPU6KQ9DivG/Ef7Wvwk8H/ERvA2seN9OsPFonitjpciy+YJZMeWmQhXJDL370Aey0Vk61r2neGtNm1HV9QtdLsIRmW6vZ1hijH+07EAV4tqn7ef7P8ApOoNZ3PxW8PiZTtIhleVc/76KV/WgD3+iuD+Hnxs8B/FeFpPBvjDR/EgUbnj0+8SSRB6smdwHuRWB8U/2nvhX8ENbttG8deNLDw3qdzALmG3u1kLPEWKhvlUjGVI/CgD1uivnX/h4b+zp/0VXR/++J//AI3SH/goZ+zrj/kq2jf98T//ABugD6LorhPhT8Y/Bfxt0O41fwR4gtfEWmW8xtpbm1DhVkABK/MAehFFAHd0UUUAFFFFABRRRQAUUUUAFFFFABRRRQAUUUUAFFFFABRRRQAUUUUAIeor8Fvgl8LPDvxq/wCCiN14L8U2kl94f1PW9Z+0wRStEzeXBcyphl5GHRT+FfvSeor+ffwj8K9Y+Nn7cus+C9B8QyeFdV1PW9V8nV4i4aDy455T9whvmWMrwf4qaA/Un/h1H+zoevhbUf8AwbT/APxVdL8Mf+CePwS+EPjrSPGHhnw9eWmu6VIZbWeXUZpVVipXJVjg8Ma+VR/wSd+LZ/5uBu/++7z/AOO17J+yj+wh49+Afxfg8XeI/ivceL9Nisp7X+zJGuCCzgAP87leMHt3pAfCv/BRjTbfWv8AgoLd6fdqXtLubSreVQcFkdY1YZ7cE1+hTf8ABKb9nQsf+KU1DHtqs/8A8VX59/8ABQgf8bGl/wCvzR//AGnX7hFgMmgD8bf29P2AdL/Zg8O2HxM+GWp6paaVbX0UF1aXE+6axdv9VNDMMNjcMHPIJHNfcX7Df7Qeo/tEfsnHV9enFz4k0qO40rUbj+Kd448pK3+0yFSffJqp/wAFSPEVho37G/iu2u5FWbUrm0s7VCRueXzlfAH+6jH6V5N/wSG0W+tv2WfHl5LC62+oarcfZSRxJtt1ViPX5uPwoA+YP+CN3/J099/2L1z/AOjI6/bavxF/4JBzJpn7Wd3aXb/Z7qTQ7yFIn4ZnVkLL9QFJ/A1+3AcHvxTYH4o/8Fff+TvNG/7A1n/6Mevq3/go9+1vq3wD+EnhTwb4QvW07xZ4osVkkvoTiSyslQKzIf4XdjtDdgjnrivk/wD4KzzJqX7Yel2ts3nXEek2MbxJywZnYgY9SCOK2f8AgsN4a1Cy+JHwy1qaOT+zrrwulnE5B2iaKVmkT64lQ/jTA7v9jH/gl/oPxT+HunfEX4tX2qXs2vL9ttNJt5zETCxyss0vLMzj5sDHBHJzXrnxj/4JBfC7xB4XvG8AS6l4W8RRxs9t5t01zbSuBwjq/IBPcGvq/wDZp8XaR45+APgDV9ElSXT5tFtUQRkERskao8Zx3VlII9q9HuLmG0hkmldY4o1LvIxwFUckk+gqQPyl/wCCZ/xx+Jfw2+K4+DnjSy1m48MXTzWtm19BKy6ZdRZO2N2GBE+0jGcAlSOpr9UfEmu2PhbQNR1nUplttO0+3kurmYnhI0Usx/IGvmL4Vf8ABRn4ZfGf4vW/w68Mab4hutXubiaFLt7OMW22IMWkLCTITCnnHceteaf8Fb/2gh8O/grZ/D3TbgprPi9itwFb5ksYyC//AH221fcbqAPiDwt4B8Q/8FHv2ivit4p86e3gtdMu9StR1EZVTHYWvToSATx0R+5r6N/4I8fHia1ufE/wb1qZ4Zo2bU9KimPKMPluIQD0wQGx7NXA/wDBPj9sP4Lfsp/CvU7TxI2tTeK9avjcXsllp/mRxxINsUYbcM8bmP8AvV88eJ/jp4c8CftgyfFX4Vm7TQk1hdWhtbmHyHCuc3EBUEjacuB7EVYH7AfFj/gn/wDBr42+P9V8aeLdAvL7xBqflm5uItQliV/LiSJMKpwPkRR+Ffl1/wAFL/2dPA/7NvxJ8KaN4G02bTLO90prq4Wa5ectIJCoILdOBX7deCPFum+PvCOjeJdInW50vVrSK9tpVOQ0cihh/OvyN/4LWf8AJbvA/wD2Am/9HGpQH1f8Ov8AgmL+z94m+HvhbVr7wvfNe3+lWl1OyapOoMjwozHAbjJJr5i/4K0/DLQfg54J+CXg/wANW8lpommRalHawyymRkUtExyx5PLV+pvwY/5I/wCBf+wDYf8ApOlfm5/wXD/1vwm/3dR/9oUgPZLf9o9/2YP+CaXgHxXZwx3Ouz6Pb2OlwyjKfaJC2HYd1QAsR34Hevkn9kf9jrxR+3prWsfE34p+KtSk8PLcm3+1GTfdahOMF0jLcRxJuxwMZOAOCa6v9r3w1qGp/wDBM39n/V7ZWey0ow/a9uflEsbqhP8AwIY+pFfUX/BJfxpo+vfsn6boljPEdU0LULu3v7ZD86GSVpUcj0ZWGD6gjtVAXLn/AIJNfs8yaa1rHoesQykbRdLq0pkB9ecr+lfB37Q/wM+IX/BM74raH4r+H/im8fw5qUhFneMcb2XBe1uox8rgjkHHIz0Ir9vi4XGT1r82/wDgtB400e2+Fvgrwu1xE+u3OrG/jtwcyRwJGytJjsCzAD159KkDa/bL+MVn8fP+CYEvjqziFt/asmmvPbA58mcXcayp9AwOPbFfnN8H7j4k/s76R4T+PvhXJ0ZdTl0uWSMkxlk2l7e4A/hkVuD7dcgV9V3vhy/8O/8ABF9jfxtEb7WIb6BW/wCeT6gm0/Q4J/Gvav8AgmL8O9A+LH7D+u+EvE+nx6loup6zeQ3EEnoVjwynsykAgjoQKoD65/Z2+Pfhv9pD4YaZ4y8OTjy518u7smcGWyuABvhcdiCeD3BB71+Vv/BQgf8AGyvw/wD9fOhf+jEpukaj42/4JU/tRSWN89xrXw21whmCjEeo2e7CyKOi3EOefxHRgayf2zvGGkfEL9vjwR4l0G8j1HRdUOgXNrdQtlZEZ0x9COhHYgipA/b6Tpj14we9fjZ+2/4wvv2xv24vDPwj8O3LSaLo96mhoyHcomZt17cd/uKpGf8AplX6U/tefHWH9nn4BeKPFzSKupxwG10yNusl3INsePoSW+imvx//AGBPj78OPgR8WfEHj/4mT6peau9o8OnCytfPPmzNmeVySMNtG0H/AG2poD0r9k7xRdfsR/t6a18OdXuXTw3qV+2hyTXHyhkZs2dwewzlMn/aNfsN40/5E/Xs/wDQPn/9FtX4Zf8ABQn4+/DT9oj4naF45+HT6rbamLQWupLe2vkFmjbMMqkMecEj/gIr9Tf2UPjyn7Q/7Ilt4inmWTXLTTLjS9XXoVuoYiGY+zqUf/gdDA/PD/gj/wD8nb65/wBgS7/9Gx1+1lfir/wR/wCf2ttcP/UDu/8A0dHX7UkgUhIWmsMnpk9qAwJwDTqBnyTrv/BMj9n/AMT67qOsah4Yv5L+/uZLu4carMoaSRizHAbA5J4r8vfjn8CvB3gj9vKw+GOkWM0HhCXxBpVg9q1yzuYppIllG885Idue2a/fivxE/ak/5SqaZ/2Nmh/+joKaA++x/wAEpv2dVYEeFtQyDkf8Taf/AOKr8/v+CuGmW2h/tG6DptqhS1svDFlbxIxyQiM6qCe/A61+4NfiT/wWOIX9qvTyf+hftv8A0OWhAfdOkf8ABLL9nnUNJsbqTwtfh57eORtuqzgZKgnjNfLv/BQ39gX4YfAb4KJ448DreaLewahDay2NzdtPHdJJkfLv5VlwTx2zmuisv2eP29Z7K1ltvitAts8SNEBrAUBNowMeV6V8yftl/D79oX4d3HhaX4665e+MfD00+60EWqGS1Z1GWjyFGxypODtzgnFID63/AGOPFWu+J/8Agmb8ULfWJprq10qy1Wz0+aZi22AW+7ywT/CpJwO2a85/4Ig/8lE+KH/YKtP/AEa9fWPgTVvCHjD/AIJxavdfDvw8fD2hzeE9QWPSFfzHhmWOQShnPLsWBO48nrXyT/wRNuoU+JXxLheRVlk0i1ZEJwWCzNkj6ZH50Afr2elfh7+1d/ylLPAP/FQ6Twf9yCv3CJxX4e/tOMNX/wCCpZSyIu2/4SbS4tsZz86rCCv1BBpoDo/+CuHxT8QeJP2kLT4fX17Np3hHR7O0lhhyfJkkmG6S5Zf4iM7B6eWfU19V/DH/AIJh/s0634J0+4tLm78bfaIFf+2LfVyBOSPvKsZ2r9O3euh/bW8B/s1fGnxHBoPxN8daV4Q8eabEsVvdRXyQXkccmHRJEYEOh3bgD68EZNfPV7/wR38V6IfO8BfGIW8D/ODPBNbswIypzE5HTHNMDG+Nf/BMP4h/Cn4o6T4i/Z6ub6ezUG5R7jUEgudOmVhhA+R5ike3qDX2Xr/7H/hT9prw34O8TfGzwvKPiBbaPFZX0VnqLxpG4JLAeWdpyzMc++K/PH4qf8NWfsDX2jX+o+Pr290K7maG0m+3tf2crKM+XJHKCVJHP8jX6jfsifHl/wBo74DeHvHNxZx2F/c+ZbXtvET5azxOUcpn+E4yB70mB+bP/BTf9kH4Zfs0+B/BWoeA9GudNu9T1CaC5ee8kn3IsYIADEgcmvb/ANj7/gnn8E/jB+zb4G8YeJfD17da7qlm0t1NHqUsauwkdchQcDgCq/8AwW5/5Jp8NP8AsLXX/opa+n/+Cdf/ACZf8Lv+we//AKOko6Aeg/A39n3wX+zp4YufD3gbT5tO0u5uDdyRzXDzEyEBScsc9AKK9OopAFFFFABRRRQAUUUUAFFFFABRRRQAUUUUAFFFFABRRRQAUUUUAFFFFADWOOa/Eaw+BX7R/wAIf2qdZ+Jvg34V6te3drq+oTWL3VqJIJEmEsRYgMMjZKSOfSv26IzQAfWgD8wD+09+3n2+DMX/AIKT/wDHa7r4GfHz9sLxJ8XPC+l+PPhdHo3hG7vBHqV+um+WYYtpy27zDjt2r9BcH1pCme5oA/Hz9vL9m74x+M/2wtV8aeC/h/q+vaZD9hmtb23hDwySRIhx94ZAYYr0WT9p79vJs4+DUaZ6f8So8f8AkWv0+2+9Iee5H0oA/HfxL+zp+1x+3B4y0j/hZ1l/wiegWTtsN8i21raA8M8durFnc9ATn6gV+pHwT+EuifA74ZaD4I8PKw03SoBGJpQPMnc8vI+P4mYkn8BXoJQE80qqF6UAflf+0R/wTp+Jnw6+Ns3xU+AF8DK94+oppqTrDc2M7kl1j3/LJGxJ+U9iRgipz+0B+36bUacPhfEt7ny/tw0mP8/9Ztz79Pav1H2gknFHHTnmgD8s/wBnD/gnL8S/H/xng+Kv7QGoL9oju01FtONwJrq9nQgoJSnyxxrgfKDngDGK+4/2rP2ZfDv7U/wuuPCut5s7uF/tWmanEm6SzuACAwHdSCQy9wfUCvaguO5pSM0AfkD4L+BX7Zn7FWp3tj8PrVfFHhuWUyG3syl3ZzH/AJ6eS5V42Pfbj8a6Hxrd/t3ftKaFP4VvPCyeDNFvR5V08Sx2BkQ8EPIzs+31C9a/VzbSkZoA+Ov2HP2CNP8A2VLW58Q61fw69471CEQSXMCkQWUROTFFnk54yxxnAHSvkP44fs3fGf8Aa/8A20v7T8QeBtc0HwDJqCafBfXyBI7bTIWOW+9w0gDNjrl8dq/X8xA0uz3NAHi8H7HfwLtoI4v+FSeDJBGoUNJoluzEAdSSnJ46183ft6/sDeG/GXwZ+3fCPwDpOj+L9HuVuFs9BsIraTUIW+V4ztA3EcMM/wB0ivvumkZX3oA+K/8AgmVb/E7wT8I774f/ABJ8I6v4f/sK483R7vUY8LLbSkloQcnlH3HHo4A6V4V/wVa/Zz+Jfxj+K/hLUfBPgvVfEljaaM0M89jEGVH80naeeuOa/UkL6nP1pDGCMZ4oA5T4U6fc6R8L/CFjewNa3lro9nBPA/3o5FgRWU+4II/CvhL/AIK1fAr4g/Gqf4bDwN4T1HxMunpffamsEDCHcYdobJHXafyr9GVXaMZzRsHOOKAPnH4G/BSHxH+xp4R+G3xB0KWKObQEsNT0u7GJYWyT2PyupwQfUA9q+HdS/wCCf37Q37KHj6bxL8B/EI1uxkGzZHIkNw0WciO4hk+SQcdR+lfrgFH0o2DOaAPy4f4+/t+3dsNNj+F8MF23yG+GkoP+BDMuwHvnH4Vi/Dn/AIJn/Fv4+/EpfG/7QviMwRSyK91aLcCe+ukXpECvyQp2+XoCcDnNfrABvHUj8aNnbPFAHyj+338ItU8U/sb6r4F+HvhyXULiGXTobDSNMjBKwxXEZwoz0VV/Ss7/AIJifC7xV8I/2cZ9D8ZaDeeHtW/tq5mFpeoFcxsqYbAJ4OD+VfYG3+eaNvzZp3A8a/ab/Zs8O/tPfC+/8Ja8iw3HM+m6mqAy2NyB8sin0PRh3GR6Y/H7wp+wl8dfBfxq8PJe/D/WLzT9I16136jbIHt2hjuFJkRt33NoLe1fvOelN2Y7mkB+Zf8AwVE8BfGj48eNvDnhDwT4E1vV/COjR/aZL2CNfs9zdy8ZyW5CLxz03Gvpj4JfsHfCbwJ8KPDOh+JPh54Y8R+ILazT+0NT1PSobiea4b5ny7KSQCSo56AV9OhMHrxSgYoA+ZPjJ+wj8IvHvwv8SeHtB+Hnhjw1rd5ZuLHVdM0qG3ntrgDdGwdVBxuABGeQTXx3/wAE6vhn8b/gH4u8ZeFPFPw812w8K+J9Nnj+1vEDDDexRv5T53dHBZM9yUr9XWj3HOcUeX/tGgD8LfgX8HP2qv2bvH974s8FfCrVV1OeGW0LahYCZPLdgT8u8c/KK+g/+Gjv+Cgff4XR/wDghX/47X6o4FGPegD5T/Yj+JH7QHj2XxaPjh4YHhwWwtzpeNPFr5u7f5nR2zjCfnX1bSAYpaACvyR/aF/Zm+KfiX/gopp/jbTPA2r3vhOPxLpF02rQxAwiKOWEyPnPRQpz9K/W6mlc96AFPAr8lf8Agp/+zT8U/jD+0TZ634N8Dat4i0hNEt7dryyjVoxIHkLLnPUZFfrUelIVz3xQBl+HoZLfQdMhlBSWO1iV1bqCEAIP418jf8FR/g14s+NH7Pukad4M0K48QatY67BdvZ2iBpfK8qVGIH1dc/Svs1VC0Ebu5FAHyV/wTn8CeJfB37LkPgzxz4Vu/D2oWt7dwS2OpRbfPhk53Dk5B3EH8a+TPGv/AAT++Nn7L/xfuPHf7Pl2up6budraESotzBE/LW8sT/LKg6Ag8gAnmv1n8sE570uwUAflrdfHH9v7W7NtJt/hqml3UilG1CPS40YdtwZpCoPvzXQ/sW/8E6PF3hH4sxfFj4yXsVz4hhne9tNMWYXEjXT5Jnnk6ZGSQozz9K/SjbnoSKXtn9KAPhL/AIKBf8E+r/8AaY1Wx8ceC760s/Gdpai0ubO8JSK/jUkx/OPuuuSMngjHTArw/wAI+M/29vgnoll4Z/4QdvFen2UfkW89xaxXkioowo81HBYAdN2T71+rxGaTaBx2oA/ITx1+zt+1/wDtv6zpC/Em1s/CmgWbF4o7vy7eC2J4aQQoWd3xxye3av0v/Z8+Cukfs9fCXw94F0OWS4tNNiPmXMow9xMxLSSMO25iTjtwK9MC4zzye9KTigD4G/4KyfBjxz8ZPAngCy8D+GNQ8TXVnqVxLcx2CBjErRqAW5HU8V9AfsR+Eda8AfstfD7w94i02fR9asbJ47mxugBJE3muQCAT2INe8bRk0BcHOcmgB1FFFAH/2Q=="/>
  <p:tag name="MMPROD_49418LOGO" val="/9j/4AAQSkZJRgABAQAAAQABAAD/2wBDAAMCAgMCAgMDAwMEAwMEBQgFBQQEBQoHBwYIDAoMDAsKCwsNDhIQDQ4RDgsLEBYQERMUFRUVDA8XGBYUGBIUFRT/2wBDAQMEBAUEBQkFBQkUDQsNFBQUFBQUFBQUFBQUFBQUFBQUFBQUFBQUFBQUFBQUFBQUFBQUFBQUFBQUFBQUFBQUFBT/wAARCAEO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H7f3w472muf+Aqf/HKX/hv74bf8+uu/haL/APF18wfEj9jzx58OdHu9UkSx1fT7VTJK9hIS6oOrFGAOB3xXhhUAV+mYbIsvxceajUcl5P8A4B+QYrPcywclGpBRfmj9Ev8Ahv8A+HH/AD665/4Cp/8AHKP+G/8A4cf8+uuf+Aqf/HK/Oqiu3/VbDd39/wDwDz/9a8Z5fcfoo/7f3w27Wet/+Aif/HKVf2+/hv0+za3+Nov/AMXX52hQ1epfCn9nDxr8YbZr3RbS3h0pXMf22+m8uN3HUKMEtjvgVx18gwWFjz1pOMe7dv0O7DcQY/Fz5KUFKXZI/TT4dePtO+JfhDT/ABJpSzJp98rNEtyoSThipyAT3BrqsDFed/ArwBffDL4W6H4a1GaGe7sEdZJLckoSzs3Gef4q9DzivzetGEaso03eKbt6dD9Xw0qk6MJVFaTSuvPqTUUUVkdQ0HFVbmdbeKSV+iKWJHoOTVoDNU762a5tZkXAZ0ZQT2yKqNubUyqX5fdPmkf8FAPhtgH7HrvPX/Q0/wDjlH/Df/w2/wCfXW/xtE/+Lr5g+Iv7H3j/AOHel3eqTQWGrWFqhllksJyzpGOrFGAJA6nFeFlCv/1q/RsFkmAxceaE3L0f/APyvH57j8HPklBR9Ufor/w3/wDDf/n21v8AC0X/AOLpP+HgPw2/59dc/wDARP8A45X51UV6X+quF7v7/wDgHl/614vy+4/RVv8AgoB8Nu1prv8A4CJ/8cpF/b/+G/8Az6a7z/05p/8AHK/O1V3V618Kv2avG3xcsf7S0a1t7fStxQXt5NsSRh1CjBLY6ZA61w4nIcBhYc9WTiu7f/AOzDcQZhi58lKKlLskfpf8PvG1h8R/CmmeJNMWaOxv0MkSzqFfAYryBnuD3rqByc1598EvAl58M/hfoHhvUJobi70+AxySQZ2El2b5c8/xY/CvQg2WxX5xWjCNSSp/Dd29L6H6vhpTlRhKorSaV/W2o2QYA/lXgvxG/a+8E/DDxhe+GtZt9Vkv7TYZGtbZWj+ZQwwSw7GveJlyuBXxF+01+yl418dfEbWfFuhmwvre6WNls2nMc/yIFIGRg9PXvXfllDD1qzhiJcsbaa21ueVm9evh6Knh480r6q19LHoR/wCCgHw3H/Lprn/gIn/xyl/4eAfDf/n21r/wDX/4uvzxvrOfTr6e0uoXt7qBzFLDIMNG4OCpHqDUB6iv0Onwxhaium/v/wCAfmk+KMZB2aX3H6Kf8PAvhx/z6a5/4CJ/8co/4eA/Dj/n11z/AMBE/wDjlfnVRVf6q4fu/v8A+AZf61Yvy+4/Rb/h4D8N/wDn11z/AMBE/wDjlH/Df3w4/wCfXXP/AAET/wCOV+dNFH+quH7v7/8AgB/rVjPL7j9FP+HgPw3/AOfXW/8AwET/AOOUv/DwD4cf8+ut/wDgIv8A8XX51UU/9VcP3f3/APAK/wBasX5fcfoqP+CgPw3z/wAeuufjaJ/8cqSH9vr4azEKyaxFz/HZjA/J6/Oail/qrh+7+/8A4AlxXi0+n3H6g6N+2P8ACjV9qDxKtm5xxeW0sX67cfrXp3hvx94c8XwCXRdcsNTjPQ2lykn8jmvx0K/hUtndzadcrc2s0ttcJyssDmNwfYjkVxVuE4NN0ptPzs/8j08PxfUjb20U15aH7TB1xwR+dOyrAcjJ96/MT4a/tf8AxC+H8scVzqX/AAkemLgG11T52C+iyj5gfrkV9pfBj9qPwh8XkFrbzNpOuBctpl6QHb3jbo4+nPtXyONybFYJOUlzR7r9T7PL8/wmOaipcsuz/R9T3CioxKpOAakrwT6gZ05rnPGnimz8C+GNU8QagJGstOt3uZliXc+xRk4GeTxXSdq4j4teErrx38N/EWgWMkcV3qVlJbRyTE7FZhgE4rWkoSqRVT4bq/pc567nGlKVNXkk7ettDxRv2+/huf8Alz1zHqLNMf8Aoyl/4b/+G5/5dNd/8BE/+OV80+K/2KviX4WtJbqKystZjiUsUsbgNJgeiMFJ/CvB5YXikeORSrqxVlYYII6iv0LC5Ll+LTdKo5W7M/LMXnmY4JpVYKLfdbn6Hf8ADwD4cf8APprn/gKn/wAco/4eA/Dj/n11z/wET/45X51UV6X+quH7v7/+AeX/AK14zy+4/RX/AIb/APhv/wA+2tfjaL/8XR/w3/8ADf8A59ta/C0X/wCLr86qKr/VbDd39/8AwA/1qxfl9x+in/DwD4b/APPrrn/gIn/xyl/4b/8Ahv8A8+2tf+Ai/wDxdfnVRS/1Vw/d/f8A8AP9acX5fcfop/w8B+G//Prrf/gIn/xygft/fDk/8u2t/jZp/wDF1+ddFH+quH7v7/8AgFf61Yvy+4/RX/h4D8N/+fbW/wALRf8A4uj/AIeAfDj/AJ9tb/G0X/4uvzqop/6q4bu/v/4Af614vy+4/RX/AIb/APhz/wA+2ufhZp/8XSf8PAvhv/z665/4CJ/8cr866Kn/AFVw/d/f/wAAP9asX5fcfomP2/Phuv8Ay561/wCAif8AxyvX/g98YtD+NOgXOs6Cl2llBctat9siCNvCqxwATxhhX5Hv0FfoV/wT0yvwe1c/9RqX/wBFRV89nOSUcBQ9rC97pas+myPO8Rj8QqVS3LZvRW2PqGdhEhdgSACTivnK5/bv+GdpcTQyf2xvjdkbbYcZBwf4vWvoi+kItpsL/A38q/GbWxnW9R/6+Zf/AEM152S5XSzJzVW/u2tZ23PSz7NquXcnsbe9e912sfoW/wC338NUUny9ZfHZbIc/+P1F/wAPAPhx/wA+utf+Ai//ABdfnVRX2a4Vwy6v7/8AgHxD4qxb7fcfor/w8C+HH/Pprn/gIn/xyj/h4F8OP+fTXP8AwET/AOOV+dVFL/VXD939/wDwCP8AWrF+X3H6K/8ADf8A8N/+fbWvxtF/+Lo/4b/+G/8Az7a1+Fov/wAXX51UVX+q2G7v7/8AgD/1qxfl9x+iv/Df/wAOP+fbW/8AwEX/AOLpv/DwH4b/APPprn/gIn/xyvzsopf6q4fu/v8A+AL/AFpxfl9x+in/AA8B+HH/AD6a5/4CJ/8AHKX/AIeAfDf/AJ9db/C0X/4uvzqop/6q4bu/v/4BX+tWL8vuP0V/4eAfDf8A59db/G0X/wCLpf8Ahv8A+HH/AD7a1/4CL/8AF1+dNFH+quG7v7/+AH+tWL8vuP0W/wCHgPw4/wCfbWv/AAEX/wCLpv8Aw8C+G/8Az6a5/wCAif8Axyvzroo/1Vw3d/f/AMAP9a8X5fcfdvjj9vrwy+gX0HhnSNSn1OaFo4ZLxFiijcggMw3EkDOcDrXxFpMjS67Yu7bne6jZiepO8ZqnHgN1qzo2P7a07/r5i/8AQxXoQyujl2HmqKfvb31eh51TNa2YYiDqu/LtZW33P2Z0z/j0h/3V/lRSaV/x6Qf7q/yor8Ur/Gz90wr/AHSKPi21S68N6lBKoeOS2kRlI4IKEYr8bJFCvIo6KSB+dfs34jH/ABI77/rg/wD6Ca/GSX/Wz/7x/nX6Jwl8U/kfmfGC96D8n+hHRRRX6eflYdq/Tz9jFR/wzx4WLAfN9qPA/wCnqb+gH5V+Yfav0/8A2MP+TdfCX0uv/SmavgeLf93h/iX5M/QuEf8Aen6P9D3mkwKWivyo/aAooooAKKKKAOa8axrL4W1RZUV0NrKGU8gjY3Ffjgq7AFHpX7KeM/8AkWtU/wCvaX/0A1+NZ+8v0r9H4R3n8j8o4x+OPo/0I6KKK/TD8rADNfqf+ybAsXwB8HbeM2rMfqZXJ/WvyzXpmv1Q/ZQ/5IH4O/69D/6Mavz3iz+FD1/Q/SOEP94l6fqey0UUV+XH7GN/hqCcZi7flU/8NRT/AOrNNbmNT4Gfkl+0DGsfxv8AHAQbR/asxx+Nefdmr0H9oX/kuPjf/sKzfzrzxfutX9AZX/utP/CvyP5xzL/ep+r/ADEoooHJr0jyAopSv1oC/X8qm4xKKXGD0NG2i4WEoowaKYBRRRTAKntruaynhnt5pIJ4WEkcsTFWRh0IIPB96gornnSU9Gb06jpu8T74/ZO/aok8dyxeD/F1yg11VH2K+Y4+2gdUbt5gAz/tDPevrhGJFfixY31xpl7Bd2sz21xbyLLFJG2Cjqchgex6V+qP7OPxbT4vfDPTdWlKrqsI+zX0a9plHLfRhhh9a/KOIMpjhJKtRVoy3XZ/5M/Y+HM4lio/V6zvKK0fdf5o9eopKWviz9AKd2u6M8DjmvyC+LMKW3xR8XRIu1E1S5AUdv3jV+v9z/q2r8g/jF/yVfxh/wBhW5/9GNX3XCn8afoj804xV6UPV/kcbRRRX6wfj4UUYz/Og4Ht3oKsFFLuHrRuHrWftaZv7GoJRS7h60bh60e2ph7CQlFLuHrRuHrR7WmHsJCUUu4etCgN/wDrpe2gHsJDT0r9DP8Agnn/AMkg1b/sMy/+ioq/PTvzX6F/8E8/+SQat/2GZf8A0VFXx3FP+6L1R9rwn/vfyZ9P6l/x6Tf7h/lX4x65/wAhrUf+vmX/ANDNfs3qZ22UxPZD/Kvxj1p1l1i/dDuVriVgfbecV4nCfx1Pl+p7fGO1P5/oUqKcFG3JOKbkev6iv032sT8u9lIKKXcPWjcPWl7WPcfsJCUUvBzg4x60p9qrnRPs5DaKKK0MQooA57/hS7cjIII9am4CUUpAA60bh61PtoHT7GYlFLuHrRuHrS9vAXsJCVd0b/kOad/18xf+hiqmB6/SrWif8hvTv+vmL/0MVy4mX7iR24NWxMT9mtM/49If91f5UUaX/wAekH+4v8qK/nuv8bP6Mwn8JEXiL/kB3v8A1wk/9BNfjDL/AK2X3Zv51+z3iL/kB3v/AFwk/wDQTX4xS/66b2Y/zr9D4S+KfyPzfjH7Hz/Qjooor9QPyYO1fp/+xh/ybr4T/wC3r/0pmr8wO1fp/wDsYf8AJuvhP/t6/wDSmavgOLP93h6r8j9C4R/3p+j/AEPeaKKK/Kz9oCiiigAooooAwPGP/Isap/17Sf8AoBr8aG6D6V+y/jD/AJFjVf8Ar2k/9ANfjQ3QfSv0bhLefyPyrjH44ej/AEG0UUV+mn5SOXpX6pfsof8AJA/CH/Xof/RjV+Vq9K/VL9lD/kgfhD/r0P8A6Mavz3iv+HD1/Q/SOEP48vT/ACPYx0paQdKWvy4/YxD0qKfpUp6VFP0qo7mc9j8kf2hf+S4eOf8AsKzfzrzxPuGvQ/2h/wDkuPjj/sKzfzrz1fumv3zLP92p/wCFfkj+cMy/3qr6v8xtKvSkowa9Q8g+pf2Rf2f/AAn8Z9C1688Q21zPJZXiQwmC5aIBSmTwOvNfQh/YW+FZT/jw1D/wPeuM/wCCdlvjwH4muMj95qSJj02xD/4qvrpABwBmvxbN8fiaWNqQp1Gop7Jvsj9zyPK8JVwVOdSmpSad20r7nzo37CXwtYYFnqKE9CL98iqk37A/w3lACSazBg9VvAc/mpr6awKM+9eQszxa2qS+89t5LgXvTX3HyZff8E8fBcyk2niDXLduwkkikX/0AH9a4zXf+CdVwsZbR/F6s/ZLyzwPzRj/ACr7kMYHQU0jI5Arqp55jqf/AC8b9UmclTh/A1FrTS9HY/MLx5+x38SPAsMlymlpr9nHlmn0l/MYAd/LOG/IGvEp4Wgd45EaORCVdHUqykdQQeRX7TEFU6Z+tfJP7bnwM0zVPC0/jvS7SO21jTipvXhTH2mAnBZgOrKSDuPbIr6rKuJalWtGjiEve0TXfzR8dm/DFPD0JVsNJ+7q09dOtn5HwTRSsMMeMe1JX6Yflo9chWI619TfsCeOJNH+JWpeGpJcWur2hljRm486Lnge6E/lXy0p2nFemfsz6vJo3x58FzxnBkv1t2/3XBU/oa8LOqCrYSaf8r+9ao+iyXEOhi6bX8y+56M/WVDkGlPQU2IgjA7U49BX4Sj+h1sQz/c/CvyB+MP/ACVbxf8A9hW5/wDRjV+v0/3Pwr8gfjD/AMlW8X/9hW5/9GNX3fCv8afovzPzfjD+HD1f5HG0UUV+sn46S9uK+2/2K/hP4O8dfC28vvEGgafqt6mpyxie7gDvtCoQMntya+IR0r9Dv+CfX/JH9Q4z/wATabn/AIBHXxfE1SdLDc0JNO620PtuGaVOtilCpFSVnurnrP8Awzf8M/8AoSdF/wDANP8ACk/4Zu+GX/Qk6N/4Br/hXptLur8q+uYn/n5L72fsf9n4T/n3H7keY/8ADNvwy/6ErRv/AADX/Cj/AIZt+GX/AEJWjf8AgGv+Fem7j6Ubj6U/rmJ/5+S+9h/Z2E/59x+5HmX/AAzb8Mv+hK0b/wAA1/wo/wCGbfhl/wBCVo3/AIBr/hXpuTRuPp+tH1zEf8/Jfew/s7Cf8+4/cjzH/hm/4Zf9CTov/gGn+FQXn7MvwvvY9svgrSeBgeXbhCPoRivVeaKPrmIX/LyX3sX9nYT/AJ9x+5H5a/tNfBmD4W/E6XS9AtLp9HureO7gj2PL5W7IZN2DkAjPJzzX1F+wFa3Fn8JdYW4gkgb+2ZCFlQoSPJi557Z/lX1A9tE/LRo591BpYoI4VxGioD/dGK9TFZvUxeGjQqLVW1vvY8rCZLSweJliKcrJ3922iuRaiM2Nx/1zbn8K/GR9Nup71o4rSbc8mxQY26k4GePU1+0ZGevI/nVIaPZL0s4AfaNf8KjLsyeX89o35rdbbF5plP8AaLg3K3Lfpe97Hh3w4/ZI+Hnh7w1p8GqeHrXWNTWJGurm9zKzS4+bAzgDOQAB2rtT+zf8M8/8iRon/gGn+FeloAowBinVwzx+JqSc3Uld+bO6nleFpwUPZx08keY/8M2/DH/oSdH/APANf8Kd/wAM3fDH/oSNF/8AANf8K9LyfSlyaz+uYj/n5L72bfUML/z7j9yPM2/Zy+GeOPBOig/9ei/4V8LftneDdE8D/FKw0/QdMttKs20uORobWPYpYu4zj1wBX6Yy5PTrmvzp/b9Un4y6f3/4lMf/AKMevqOHsRWq41RqTbVnu2z5DiTC4ejg3KnBRd1qkkfMlFFFfsB+KkmFAPrXvX7GXg3RfHXxVvLDXdNtdVs002SRYbuMOisHQBsHvgmvAzgZr6X/AGA/+Sy32f8AoFSf+hpXg53KUMHUlF2dj6LJIRqYuEZq6bW59nf8M4fDP/oStG/8BF/wpf8Ahm74Zf8AQk6P/wCAa/4V6Zk+lLlq/FfrmI/5+S+9n7v/AGfhf+fcfuR5l/wzd8Mv+hJ0b/wDX/Cj/hm34Z/9CTov/gIv+Fem7j6Ubj6U/rmJ/wCfkvvYf2dhf+fcfuR88/En9kr4eeIvCmpx6X4ctNH1QQO1ve2QMZWQKSuQDgjIwQa/OTSbC5TWrEG2mDLcxZBibg7xntX7OhRjGBj0qkNFsUYEWkIPr5a/4V7GEzmth4Sp1LzT2u9jwsZkNGvUhUpWg1vZb7WH6av+jQ9f9WvUe1FXUQL0AFFfPyld3PpqdPljYzPEX/IDvf8ArhJ/6Ca/GKX/AF03ux/nX7O+Iv8AkB3v/XCT/wBBNfjDL/rZfZm/nX6Bwl8U/kfm3GP2Pn+gyiiiv1A/Jg7V+oH7GH/JuvhP/t6/9KZq/L/tX6hfsYf8m5+E/wDt7/8ASqavgOLf4EP8S/Jn6Lwf/vMvR/mj3aiiivys/ZQopMijIoAWiiigDB8X/wDIsat/16yf+gGvxoHT8K/Zfxf/AMixq3/XrJ/6Aa/Gk/eX6V+icJfFP5H5Xxj8UPRkdFFFfp5+UD1+7X6ofsnf8kD8Hf8AXof/AEY9flev3a/VH9lH/kgXg7/r0P8A6Mevzzi3+HD1/Q/R+D/48vQ9jHSlpB0pa/Lz9kEPSop+lSnpUU/SqjuZz2PyR/aF/wCS4+OP+wrN/OvPB0Neh/tC/wDJcfG//YVm/nXng6Gv37K/91pf4V+R/N+Y/wC81P8AE/zEoHWigda9I8lbn37/AME7f+Sd+If+wp/7SSvrcdK+SP8Agnb/AMk78Q/9hT/2klfW46V+C5x/v1T1P6IyD/cqfoPxS0UV459EFJS0UARBc151+0BbR3Pwa8ZRyjKHS58j/gB/wr0YNivEP2wPG1r4N+COvrJKEu9Ti/s+2jzhneQ4OPou4114GMp4mmo78y/M8vMZxhg6kpbKL/I/LrkgE55GaKU44wcjHGfSkr+g6Pwn84VfiHg4Fd/+z7GX+N/gZR1/teA/ka89r279jnw5Jr/x98OsYvMhshLeOf7u1Dg/99Fa8zNpKOEqN9Iv8j08qpyqYumo7uS/M/UWI1IelRouCfWpD0r8EP6OhsitN/qm+lfkH8Yf+SreL/8AsK3P/oxq/Xyb/VN9K/IP4w/8lW8X/wDYVuf/AEY1fe8J/wAap6L8z844w/hw9WcbRRRX6sfjo/8AhFfoZ/wT7/5JBf8A/YUl/wDQEr88h2Hc9q/Q7/gn7gfB69/7Ckv/AKAlfE8VP/Zfmj7zhX/e16M+px0paaGBo3CvyI/bh1JgUm4UFgBmgYzOBSk+9RNKEALHH1ryuT9p/wCFkF09vJ4005ZkcxsuW+8Dgjp61pTpVKt+SLlbsrnNVxFKjbnklfu0j1wdKCM1UtLqO9ginhYPFKodGHRgRkGreRWZunfVC0mBS0UFCYFLRRQAUUUUAFFFFAET9K/Ob/goB/yWbTv+wTH/AOjHr9GX6V+c3/BQD/ksun/9gmP/ANGPX1PDv++r0f6HxHFf+5P1R8y0UUV+0n4WIelfTX7AX/JZr7/sFP8A+hpXzKelfTX7AX/JZr7/ALBT/wDoaV4Ge/7jU9D6fIf98h6o/R4dKWkHSlr8MP6ECiiigAooooAKKKKAMjxF/wAgO9/64Sf+gmvxhlP72X3Y/wA6/Z7xF/yA73/rhJ/6Ca/GGUfvZfZj/Ov0PhL4p/I/LuMfsfP9BlFFFfqB+Sj3+6tfp1+xtNGP2dfCYEg4F1xn/p7mr8xTyoxWvaeLtd022jtbTWtQtbaPhIILqREUZycAEYySfzr5nOcslmVKNNT5bO+1+n/BPqcjzOOW1JVZR5rpq17dUz9kvtaf3xR9qT++K/HD/hPPE3/Qx6v/AOB0v/xVH/CeeJv+hj1f/wADpf8A4qvkf9VKv/Pxfd/wT7P/AFwp/wAj+8/Y77XH/wA9Fo+1J/fFfjj/AMJ54m/6GPV//A6X/wCKo/4TzxN/0Mer/wDgdL/8VR/qpV/5+L7v+CP/AFwp/wAj+8/Y/wC2J/z0Wj7ZH/z0Wvxw/wCE88Tf9DHq/wD4HS//ABVH/CeeJv8AoY9X/wDA6X/4ql/qpV/5+L7v+CH+uFP+R/efrx4tnjPhzVh5o5tJh1/2DX42feQHtitx/HfiaRSreIdUZSMEG8kII9PvViluMdvSvqMlyiWWc/NPm5rdLbHymdZzHM3FqPLy3633sR0UUV9afGj16Yr9T/2VJP8Aiwfg4A/8uZP1/ePX5YEEA11WmfFDxho1jDY6d4s1qwsYBtitra/ljjQegAbgV8tnmWVMxpxjTlazvr6WPqsizWnltaVSpFtNW09UfsH5q/3qPOH94V+Qn/C7PiD/ANDt4h/8Gc3/AMVR/wALs+IP/Q7eIf8AwZzf/FV8X/qtif5l+J97/rhh/wCV/gfr55y+o/OopZFwTxX5E/8AC6fiD/0OviH/AMGU3/xVA+NHj84z418Q9ev9pzf/ABVP/VfErXmX3Mn/AFsoT05H96L/AO0Ftb44+NzuGP7Vm4P1rz7I/vCv0y+BPwx8KeMvhP4Z1vX/AA3pmsaxfWKTXWoX1oks88hzlndhlj7mu9/4UN8O93/IkaCR/wBg6L/4mu+lxGsHH6vKDbhpfTpoefLhmeNf1mM0lPW1npfU/Izj+8KUAE/eH51+uf8AwoX4ef8AQk6H/wCC+L/4mhvgR8PgMjwToWf+vCL/AArX/WyH8j/Aj/U+f86+5nhP/BPLC/DjxF2P9qdP+2SV9XB9jcyCvz//AGwNSvPhL8Q9L0zwPe3HhDTrjTluJrXRZWtIpJPMcb2WMgFsADJ9K8Cuvi146vNpn8Z6/Lt6btSm/wDiq815NVzabxcJKMZ6pPddDujndLKILCzi5ShpdOyZ+vxuV/vCk+2IP4hX48t8TvGEisr+LNcdW6htRlIP/j1UZvGXiC4UCXXdSlA7PdyED8zWq4Uq9ai+7/gmb4xp9IP7/wDgH7GXWtWdhHvubqG3XqWkkVR+prk9a+NngTQF3aj4q0m1A7NeRlvyBJr8j5dRupzmW5ml/wB+Rm/maZsySTznrW9PhNfbm/krfqYVOMZ/8u4Jerufor48/bt+H3h2GWLRftniW9XIRbSIxw56cyNjA9wDXxR8X/jR4j+MviAahrUojtoMraWEJPk26nrjPJY92PP0rz0HA4p2c9BxX0+X5HhsC+eKvLu9fu6I+XzHPsTj48k5Wj2Wi+fcYeTRRRX0x8mPB4Ar7Z/4J8fDtobbXvGVxGFWciws2I6qvzSMD9do/A18lfD7wFqvxJ8Y6b4d0aNpLq8kAMm35YkH35G9Ao5/Sv1g+HHgrT/h34N0nw9pabLTT4REpPWQ9Wc+7HJ/Gvz/AImzCMaX1aD96W/kv+CfpHC2WyqVfrE17sdvNv8AyOwAxS0UV+Wn7EVZv9U30r8g/jD/AMlW8X/9hW5/9GNX6+Tf6pvpX5B/GH/kq3i//sK3P/oxq+94R/jVPRfmfm3GH8OHqzjaKKK/Vj8eJA23p1r3n4GftVX3wQ8LzaJa6DDqiSXTXJmlumjILADGAD6V4InU0mN3QVwYvCUcZT9lWjeJ6OExdXB1PaUZcsu//Dn2F/w8X1fv4OtR/wBvr/8AxNO/4eL6v/0J9p/4Gt/8TXx1RXi/6u4L+Rfe/wDM9v8A1ix//Px/cj7F/wCHi2rf9Cda/wDga3/xNN/4eLax28H2p+t6/wD8TXx5RWf+ruC/k/Fh/rFjv+fj+5H1J4p/b68X63pM9npmgWGkzSqVF55zzPGCMZUEABueCc49K+YhKXn3ty7uCx65ycn9eaiBwelSRY3pz/EP511rLsNgqMvYw5b7/wBM5nmWIxtaLrTbtsfsp4O/5FrTf+vaL/0AVtfxVjeDv+Rb03/r2i/9AFbP8VfiVX+JI/fcJ/Bj6ElFFFZnUFFFFABRRRQAUUUUARP0r85v+CgH/JZdP/7BMf8A6Mev0ZfpX5zf8FAP+Sy6f/2CY/8A0Y9fUcOf76vR/ofEcV/7k/VHzLRRRX7UfhYfwmvpn9gL/ks9/wD9gqT/ANDSvmb+E19M/sBf8lnv/wDsFSf+hpXz2e/7jU9D6XIf98h6o/R4dKWkHSlr8OP6GCiiigAooooAKKKKAMjxJ/yBb3/rhJ/6Ca/GGX/Wy+7N/Ov2e8Sf8gW9/wCuEn/oJr8Ypf8AXTezH+dfofCXxz+R+W8Y/Y+f6EdFFFfqB+TBRRRSGFFFFGhpyBRRRU8yFysKKKKOZCswoooqiQooopiCiiikMKKKKV0VYKcv8P1ptOTtWVWeh0Uk/aI/V/8AZg/5IN4J/wCwbHXqh6ivKv2Yf+SB+Cv+wdFXqr9RX8/4z/ean+J/mf0fl/8AutP/AAr8hx6U2X7lL/DTZTmM1xnoPY/PD/goP/yVnRf+wSv/AKNkr5ar6m/4KDf8lZ0T/sEr/wCjZK+Wa/bOH/8Acoen6n4Bn/8Avs/X9EFFFFfTHyoUUUUxBR0NHQ1veDfB+rePNetND0S3W41K5LeVC8ix7tqljy3HQGsqlSNKLnN2SOqnTlVkoQV2zC/irovA/gLXPiLr8GjeHbCXUL2U4IQfJEvdnboqj1Jr6j+Gn/BP6+uZIrrxrrUdtCDk6fpfzO3sZW4H4A19e+A/ht4c+HGkLp3h3SYNNter+WuXkOOrsfmY/Wvhcw4mpU04Yf3pd+i/zPvMs4Yq15KeI92Hbq/l0OA/Zz/Z4074H6G5dkv/ABDehftt+q/LgciOPPIQfqeTXuAAHNAAQdMUgGR7V+Y169TEVHVqu8mfrOGw1LCUo0qUbRRLRRRWJ2FWb/VN9K/IP4w/8lW8X/8AYVuf/RjV+vk3+qb6V+Qfxh/5Kt4v/wCwrc/+jGr73hH+NU9F+Z+bcYfw4erONooor9WPx4KKUc//AF6tWul3t9GXtrO5uEBwWiiZxn8AayqVo0tzphTlVdolSitH/hHtU/6Bd9/4DP8A4Uf8I7qf/QMvv/AZ/wDCub65Q/mR1/Ua/wDK/uM6itH/AIR3U/8AoGX3/gM/+FH/AAj2qc/8Sy+/8Bn/AMKf12h/MiPqVf8Alf3GcRipI/vp/vD+dPubG5ssC5tprYnoJomQ/qKZH99P94fzrLEVoVaMnE0w9GVOtFSP2X8Hf8i1pn/XtF/6AK2u9YnhD/kXNN/694v/AEAVt96/Aqvxs/orCfwY+g+iiiszrCiiigAooooAKKKKAIn6V+c3/BQD/ks2nf8AYJj/APRj1+jL9K/Ob/goB/yWXT/+wTH/AOjHr6jhz/fV6P8AQ+J4r/3J+qPmWiiiv2o/Cg/hNfTX7AH/ACWi+/7Bcn/oaV8y/wAJr6a/YA/5LRff9guT/wBDSvns9/3Gp6H0+Q/75T/xI/R0dKWkHSlr8OP6ECiiigAooooAKKKKAMfxJ/yBb3/rg/8A6Ca/GOX/AFs/+8f51+zniT/kC3v/AFwf/wBBNfjHL/rZ/wDeP86/ReEfin8j8t4w2h8/0I6KKK/Tj8mHb/kxX2p+z1+yZ4G+KHwk0LxJrMV//ad6s/nNbXRjjbZPIikLjjhFr4qPJ4r9Pv2Mx5n7OPhT/t7/APSqavh+KMTVw9GEqUnF3W3oz7zhfC0cViJQqxUlZuz73Rz3/DBnw0/546p/4Gf/AFqT/hg34Z/88dV/8Df/AK1fS+P85oyfT9a/Nv7Uxn/PyX3n6j/YuD/59r7j5p/4YL+Gf/PPVP8AwL/+xpv/AAwX8NP+eWq/+Bn/ANavpmin/aeM/wCfj+8f9i4P/n2vuPmf/hgv4af88tW/8Df/AK1H/DBfwz/55ar/AOBv/wBavpiij+0sV/z8f3h/YuD/AJF9x8t69+w78NNM0a9uo4dU8yCB5FzfN1VSR29q/PLcWC7hz1r9lPGKiPwvqo/6dZf/AEA1+NfX8q+94WxVbEOp7abla1rn5xxRg6GElBUYKN072+RHRRRX6GfnA/kV9v8AwM/ZC8CfET4X+H9f1WLUBqF9b+ZOYbwqpYOwyBjjgCviFelfqh+yjGB8APBh/wCnQ/8Aox6+F4nxNXDUoSpScW309GfecL4Sji68oVoKSSvr6o4v/hgv4Y/889V/8DP/ALGmf8MF/DP/AJ46r/4Gf/Wr6Ywf71G0+tfnH9p4z/n4/vP1P+xsF/z7X3HzP/wwX8M/+eOrf+Bv/wBag/sH/DVVwItV69Ptv/1q+mKZJ0prMsV/z8f3kyyjBpfw19x+cfi79o3x78FPFWreBfDV7ZQaDoNy9hZR3NqJZFiU8BnPLH3rI/4bf+LH/QS07j/pwT/GuE/aGz/wu7xz/wBhWb+defFvm9q/VMHlmDr0IVKlNOTSbdlq2tWfkOLzXFUK86VOo1GLaSu9Enoj3z/huH4sf9BHT/8AwCT/ABpf+G4PiwOup6b7f6Cn+NeA7R604LzXb/YuC/kj9yOH+2sX/wA/Jfez7U+D3gKy/bE0u+8U/ESe5n1TTp/7OgbTnFsnlBQ/zKAcnLnmvQ1/YD+GLZO7W8f9f/8A9jWD/wAE7/8Akm/iUY3H+1v/AGklfWCpyWIIJr8tzHF18Li6lGjNxjF6JaJLyP1rK8BhsXhYVq8FKUldtq7b82fN5/YC+GJ6Nrf43/8A9jXjX7Tf7I+i/DDwSniPwkb+SOzlC38V1P5pETYCyLwMbWwD7N7V99EbRWXrOj2uv6Pe6dewpc2d3E0E0T/ddGGGB+oJrmw2b4ulWhUlUbSeqb3R04vIsJXoThTppSa0aWz6H4yKxU0m35M13Pxm+Gl18JviDq/hu4VzDBIXs5mH+ut2OY2/Lg+4NcJX7fg60a9KNWLvF6o/C8TRnh6kqU1aUXZ/IK09A1y78M65Yaxp05gvrGdJ4JFP3WU5H4HofrWZSqcGqrwVSLjJXTMqVR05KUd0frv8HPiNa/FD4e6T4itCifaov30O7JhlHDofo2fwxXdkZNfnn+wv8Xz4Y8aS+Db+fbputky2Yc8R3SjoP99Rj6qK/QlTgV+FZphHgsVKn9nden/AP3/JccsbhIT+0tH6r/Mn6ilooryj6EKQ9KWkPSgCtN/qm+lfkH8Yf+SreL/+wrc/+jGr9fJv9U30r8g/jD/yVbxf/wBhW5/9GNX3vCf8ap6L8z824w/hw9WcbRRRX6sfjo4dBX6E/sBwrJ8Ir/coP/E0l7Z/gSvz3/hFfoZ/wT7P/Fob/wD7Csv/AKAlfFcUaYX5o+44YipYuN+zPpv+z4f+ea/98il+wRf881/IVb4o4r8l55dz9q9hS7FP+z4/+eY/IUGwi/uL+Qq5xRxS9pIf1el2Oc17wfpfiHTLixvdPt7u2nRo5I5o1YFSMHqK+MJ/+Cd+um9le38WWCWxl3Ro1o+4LngE56gcV937vbmmuOPauyhmGIw6apysnv1POxGVYXEOLnDVbW0KGhWB0nSLS0Zgxt4UiLAYB2qBn9K1etNozgE1wt8zuetGPIlFD6KKKRYUUUUAFFFFABRRRQBE1fnN/wAFAP8Aksun/wDYJj/9GPX6MtX5zft/DPxn07/sEx/+jHr6nh3/AH1ej/Q+J4r/ANyfqj5looor9pPwoP4TX01+wB/yWi+/7Bcn/oaV8y/wmvpr9gD/AJLRff8AYLk/9DSvns9/3Gp6H0+Q/wC+U/8AEj9HR0paQdKWvw4/oQKKKKACiiigAooooAyPE/8AyAb/AP695P8A0E1+MUv+tn/3j/Ov2e8R/wDIDvf+uEn/AKCa/GCU/vZfdj/Ov0PhL45/I/LOMvsfP9BlFFFfqB+Th2r9QP2MP+TdfCf/AG9f+lM1fl/2r9QP2MP+TdfCf/b1/wClM1fA8W/7vD/EvyZ+i8If7y/R/oe8UUUV+VH7MFFFFABRRRQBgeMf+RY1T/r2k/8AQDX40HoPpX7L+MP+RY1X/r2k/wDQDX40N0H0r9G4S3n8j8q4x+OHo/0G0UUV+mn5SOXsa/VL9k//AJIH4P8A+vQ/+jHr8rV7Cv1S/ZP/AOSB+D/+vQ/+jHr894t/hQ9f0P0fg7/eJ+h7JRRRX5cfsgh6VFP0qU9Kin6U1uZz2PyR/aF/5Lj44/7Cs38688HQ16H+0L/yXPxx/wBhSb+deeDoa/fsq/3an/hX5H84Zn/vdT/E/wAxKBwRRQOtemeStz79/wCCd3/JOvEP/YV/9pJX1uvSvkn/AIJ3/wDJO/EP/YU/9pJX1svSvwfOf9+qev6I/ojIf9yp+hJSUtFeKfQnyt+258G28a+Bl8VWEW/V9BVnkCLzLanlx/wH7w/4F61+eRHGe3rX7SX9nHeWssEyLJDKpR0YZDKRgg/hX5VftC/CmT4RfEvUdIRGGlzn7XpzkHBgYn5c+qnKn6V+kcMZjeLwtR6rWPp1R+UcU5ZyTWKprR6S9ejPLqKKK/Sz8sLen38+l39teWszwXVtKs0UsZw0bKQVYe4IBr9XvgJ8UoPi98NtK19MLeMnkXsSn/V3CcOPofvD2YV+TJTmvov9iv4w/wDCv/iP/wAI/fz7NH17bD85+WO5H+rb23ZKn6rXxXEmXfWKHtYL3o6r06r9T7vhnM3hcQqU37ktH5Poz9KqKjEmePWpK/IT9vCiiigCvP8Ac/CvyB+MP/JVvF//AGFbn/0Y1fr9P9z8K/ID4w8fFfxgP+orc/8Aoxq+64V/jT9F+Z+bcYfw4er/ACOOooor9ZPx0f8Awiv0O/4J+f8AJIb/AP7Ckv8A6Alfnj/CK/Qz/gn3/wAkgv8A/sKy/wDoCV8TxT/unzR95wt/vq9GfVA6UtIOlLX5Eft4UUUUAFFFFABRRRQAUVG0mAT6Uhkwc5/CgnmRLRTEfeM+1PoKCiiigAooooAhk+6K/Of/AIKAf8lnsf8AsEx/+jHr9GJPuivzn/4KAf8AJZ7H/sEx/wDox6+r4b/35ej/AEPiuKv9yfqj5looor9nPwoP4TX01+wB/wAlovv+wXJ/6GlfMv8ACa+mv2AP+S0X3/YLk/8AQ0r57Pf9xqeh9NkP++U/8SP0dHSlpB0pa/Dj+hAooooAKKKKACiiigDJ8R/8gO9/64Sf+gmvxgm/1sn++386/Z/xH/yBL3/rhJ/6Ca/GCb/Wyf77fzr9D4S+Op8j8s4y/wCXfz/QZRRRX6gflAdq/T/9jD/k3Xwn/wBvX/pTNX5gdq/T/wDYw/5Nz8J/S6/9KZq+A4s/3eHqvyP0PhH/AHp+j/Q95ooor8rP2cKKKKACiiigDB8Y/wDIs6p/16yf+gGvxnboPpX7MeMP+RZ1T/r1k/8AQDX4znoPpX6Nwl8U/kflfGPxQ9H+g2iiiv00/KBw6V+qX7J//JA/B/8A16H/ANGPX5WDNfqn+yf/AMkD8H/9eh/9GPX53xZ/Ch6/ofpXB/8AHl6HslFFFfmB+wjWqOfoakao5+hprczqfCfkj+0L/wAlx8b/APYVm/nXng6GvQ/2hf8AkuPjf/sKzfzrzwdDX79lX+7U/wDCvyP5wzP/AHqp/if5iUq9aSgda9M8lbn37/wTuOfh34i/7Cv/ALSSvrdelfI//BO3/knPiH/sK/8AtJK+uF6V+D5z/v1T1/RH9EZD/uVP0JKKKK8U+hK0n8XHavn/APbC+EK/En4YT3tlAJNa0NWu7TaMtJHgGWL8VXI91FfQm33xTJow0Z4BHpiujDYieFrQrQ3i7/8AAPPxeFhjKM6U1pJW/wCCfikQMD3pmTXuP7WHwi/4VR8TriSyh2aJrJa9syo+WNif3kX/AAFjkezCvEV/1bV+84DFQxdCNWD0krn8847CzwdedKS1i7DKekrxOjoxR0O5WU4II5yPfgUyiu6cPaR1OOlN03dH6m/sxfF1Piz8MdPvZZQ2sWOLPUkzz5qjh/oww2fc17Pwwr8w/wBkP4uD4X/FK3tbyfy9F1sCyuS33Ukz+6kP0YkE+jn0r9No334wfrzX4bnWA+o4qUUvdlqv8vkfveQZj9ewkXJ+9HR/o/mWqKKK8I+nK0/+rP0r8gfjH/yVfxh/2Frn/wBGNX6/XH+qP0r8gvjD/wAlW8X/APYVuf8A0Y1fdcJ/xp+iPzfjD+FD1f6HG0UUV+sn44Sdv8a+zf2PPjx4G+GHwyvNL8Sa5FpuoSajJOIHjdjsKqAflB9DXxcDinMWb5s15GYYCnmVH2NRtK6enke1lmY1MtrKtTSbs1r5n6kf8NhfCf8A6G6D/vzL/wDE07/hsD4Uf9DdB/35l/8Aia/LPJoya+Y/1Uw/88vwPrv9b8R/IvxP1K/4bC+Ew/5m+3/78y//ABNA/bC+Ex/5m+3/AO/Mv/xNfltzSZPqaX+qVD+Z/gH+t+I/kX4n6l/8Nf8Awn/6G6D/AL9S/wDxNJ/w2D8J/wDoboP+/Mv/AMTX5a5NGTR/qnR/nf4B/rfiP5F+J+pf/DYPwo/6G6D/AL8y/wDxNH/DYPwn/wChug/78y//ABNflpk0ZNH+qmH/AJ3/AF8g/wBb8R/KvxP0M+MH7aHge28E6vaeFNZm1HWrq0kitGtoHRYnZcBy7AAbc5x14r5F+GnxS8aXnxF8K21x4u1qeGTU7eOSN7+Qq6mRQQQTyMV5lhdnXmuk+FP/ACU/wl/2Fbb/ANGLXaslw+Bw9RJXum7uze3ocP8AbmJx+Kpyk+VJpWV0tz9hrYAR8VP/AA1Bb/6v8Kn/AIa/IJbn7ZR/hodRRRUmoUUUUARP0r85v2//APksmn/9gmP/ANGPX6Mv0r85P+CgH/JZtP8A+wTH/wCjHr6nhz/fl6P9D4jiv/cn6o+Z6KKK/aT8LD+E19NfsA/8lnvv+wXJ/wChpXzL/Ca+mv2Af+Sz33/YLk/9DSvnc9/3Kp6H0+Q/75T/AMSP0dHSlpB0pa/Dz+hAooooAKKKKACiiigDF19gui6gCc5t5OP+AmvxmlBSR8jqzfzr2Hxr+1n8SvG1pNZT60um2cqlHj02FYS6nggty2Me9eOc45z+Pev1vh/LauAU/bNXlbbyPxLiDM4ZjKKop2jffrewyijBowa+154nw/JIlHIGa/Tb9jSRX/Z38LBHUlftYYA9D9qlOD+Y/OvzEwa9G+G3x28bfCqB7fw5rLQWTuZHsbiJZYSxGCQpHBwB0Pavls9wM8woKNFpNO+vpY+qyDGxy3EupVTcWradL21P1tyOKByeK81+APjjUPiL8JfD/iHVvK/tK9jdpjCuxMrIy8LnjpXpXRa/GqlOVKcqc94tp/I/dKNWNanGpDaSTXoyWiiipNwpMgClqjfytDazSrjKIzD8AaaXM7ESlyq5keM7qOy8KazLNIqRrZzMzMcAAIcmvxuPQH15Ga9d8f8A7UXxB+JGn3GmalrC2mmTqY5rbT4RCJVPUMR8xB7jNeSegx07V+scPYCeChKVVq8rbeR+LcR5jHHVEqadoX363sR0UEEdqK+25onw3IyYHctfqP8AsmzpP+z94OKOGC2rIRnoRK4Ir8sq9J+HXx88cfCy3az8PayYtOZt/wBhuYlmhDHqVUjjPsetfK59gJZjQjGi0pJ3122sfV8P42OWYhzqxbjJW06apn605WlB9K83+AnjTUPiF8KPDviHVhENQv4Gkn8ldqbg7LwO3CivSeAMivxypCVKcqc94tp/I/c6NWNanGpDaSTXoxgX86hmbAzkZzUjyY6V8UftdftFeNvh78RJfC/h+/h0vT3sYpzcJAGnDOW3YY5x0HauzA4Opjq3sqVr2vr2R5+ZY6GCoe0mm1e2m9z5q/aAmjuPjZ43dGDp/asw3A57156zbqlubmW8uZJ55HmmlYvJI5yzsTkkn1JqOv3XCQ9jRhTvskvuR/P2Ln7atOolu2/vY2gdaMGlA9q7edHIoM++f+CeNzGfh94mg3gypqgdlzyA0S4/kfyr6yjYg+tfkJ8Oviv4o+FOoTXvhvVZLCSYATRFQ8UwHTch4PfnrX6P/su/EzWfix8LbbXdeaBtQa6mgZrePy1KocD5exr8c4gy+rRryxN04Sa9Vp/wD9n4dzGnXoQw9mpxXyaue0UUUV8kfeBTWOBTqZISF4oA8S/aj+FUXxP+FuppFEr6rpqG9sWxlt6AkoP95cj8RX5dMAM9vrX1v+01+05498LfErxL4R0jULew0y3ZYkeG3UzbWjVj87dD8x5r5I3bmycn61+t8N062Go2rNcsrOPldH4lxLUo4jE/uU+aN1LzaYyijBor7bnR8R7OQ9GYOGVijA5DKeQfUV+nv7K3xli+Lnw2s2up1fX9LVbTUEJ+ZmAwsv0cc59Qa/MINjHFdH4H8f6/8ONbj1fw9qUmn3yrsJQArIv9x1PDL04/KvmM5yxZlSsmlOOqb/I+nyLM5ZbW55K8JaNfr8j9jshl4OaTOFz0rxv9lb4na18VvhbDrevGA6gbqaBjBH5alUIA+Xt1r0HxzrE/h/whrOpWu37TZ2U1xHvGV3KhIz69K/GqtCdOs6MviTt5XP3CliqdWgq8fhav52Nh2C+YWPGPWvyE+LNzHd/FDxZNEweKTVbllb1HmNXceK/2uPih4utHt5tfXT4JUIZdPt1hJBHI3Dn9a8dd2kZmbJZjkk9Sa/UOH8uqYGUqlWSvJJWR+ScQ5pHHRjTpJ2i3q/MZRRg0V95c+D9nMKKKMGnzoXs2FFGDRg0c6DkkFFGDRg0c6DkkFFGDRg0c6DkkFFGDQBnPtU8yD2cgHWup+FX/ACVDwj/2Fbb/ANGLXLgGuo+FR2/E/wAJE/8AQVtv/Ri1w46S+rz9H+R6eBi/rFP1X5n7D23+rX6VOelQW/8Aq1+lTnpX8/y3P6NpfChaKKKk1CiiigCvMeBmvzk/b4mST4z2ah1Z00mLcAfu5kcjNfUf7XPxZ8QfB/wJp2p+HHgjvbq+W1Z7iPzAqlGPAPfIFfnL4v8AGOs+PNduNb1+/k1LVLgjzJ5ABwOAoA4AA6AV93wxgajq/WW1y2a87n5vxVjqfsvqyT57p+VjBoowR2owa/VedH5H7OY8j5K+lf2BXVPjPegkAnSpcAnr86V80fUZrV8L+J9W8I63b6vot7Np+pQHMdxC2GGeoPYg+hry8wofXMNOlF2clZHq5bXWDxMKk1dRdz9mkYHqRmpMcc18pfsd/H3xf8W9T16w8ST2l0unwxSRTQQCJyWJB3Y4PT2r6uFfheJwtTC1XSqWuux+/YHGU8ZRjWp3s+4+iiiuc9EKKKKACiiigD57/wCGIvhT/wBAK5/8Dpf/AIqj/hiP4V/9AO4/8Dpf8a+gef8AIpOfb8q7/wC0cV/z8f3s8b+ysJ/z7X3I+fv+GH/hX/0Bbn/wNl/xo/4Yf+Ff/QFuf/A2X/GvoHB9KMH0p/2jiv8An4/vYf2Tg/8An2vuPnz/AIYh+Ff/AEBLn/wNl/xp3/DEPwq/6AVx/wCBsv8AjX0Dg+n60YPp+tL+0cV/z8f3sf8AZOE/kX3I5nwN4K0z4e+GrHQdGiaDTrNSsUbOXIBYseTyeSa6boKQjYAewoL4zXDJylJyk7tnqQhGnFQgrJaIlopKWkaCAYqGaBZ43jflXUqR7VPSE4oFufPp/Yi+FX/QFuf/AAOl/wAaZ/wxB8K/+gJc/wDgdL/jX0HtNJ83pXesfiV9t/ezyXleFlq4L7kfP5/Yg+FJ/wCYJcf+B0v+NJ/ww/8ACn/oC3P/AIHS/wCNfQVFP+0cV/z8l97F/ZWD/wCfa+5Hz7/ww/8ACv8A6Atz/wCBsv8AjS/8MQfCz/oC3H/gbL/jX0Bk+lHNL+0sV/z8l97D+ycH/IvuOZ8DeDNO8AeG7DQdIiMGm2SGOGN2LsoJLH5j15JrpRhRQRtwewpN3J9a4ZNyk5Sd2z1IQjCKhFWS0QhBOMEcdc15P8RP2Z/APxQ8RnXPEWmz3Oo+SkHmR3TxjYucDCn3NetEZWkUcYxTo150Zc1NuL7rQzrUKdeHJUipLs1dHgH/AAw/8KP+gNcf+B0v+NL/AMMP/Cf/AKAlx/4Gy/419AYoxXb/AGliv+fkvvZ5/wDZOE/59x+4+fv+GH/hV/0BLn/wOl/xo/4Yf+FX/QEuf/A6X/GvoKin/aOK/wCfkvvYv7Kwf/Ptfcj59H7EPwoYcaNc/wDgbL/jXqPw3+G+ifC3w4mh+H7ZrXTkleVY3laQ7mOW5bmuv5X2pWGe+KwrYuvXjy1JuS7NnRQwOHoS5qcFF90rElFFFcx6IU1xuUgU6igDxLxx+yx8PvH/AIjvdd1jSp59RvGVppEupEBIULnAOBwBWO37EHwpx/yBJ/8AwNl/xr6AIBPoajHzDk5rthjMRTioxm0l5s8qeW4WpJznBNvd2R4J/wAMQfCv/oCXP/gdL/jSf8MQfCr/AKAdz/4Gy/419A4PpS8/3ar+0cV/z8f3sj+ycH/IvuR8/f8ADD/wq/6Atz/4HS/40v8AwxB8Kv8AoC3Gf+v6X/GvoD5vSj5vSj+0cV/z8f3sP7Kwf/PtfcjkPhx8NdD+FXhxdE0GB7bT1keUK8rSHc3U5NbGs6Xb69pt1YXib7a6heCVQSCUYYYZHTitMpuP+zTgg7dK4ZVJym5yd29b9bnoRpQjTVOMbRWlulj5+H7D/wAK+M6LcEjj/j+l/wAaX/hh/wCFP/QEuP8AwMl/xr6C3GjcfT9a7f7QxX/Px/ezz/7Jwf8Az7X3Hz5/wxB8Kv8AoCXP/gdL/jR/wxB8Kv8AoCXH/gdL/jX0Hs9qNntVf2niv+fkvvYv7Iwf/Ptfcj59/wCGIPhX/wBAS5/8DZf8aP8AhiD4V/8AQEuf/A2X/GvoPBowaX9pYr/n5L72H9kYP/n2vuR8+f8ADEPws/6Atz/4Gy/40f8ADEPwr/6Alz/4Gy/419A4PrRg+tH9pYr/AJ+S+9h/ZGD/AOfa+5Hz9/wxD8K/+gJc/wDgbL/jR/wxD8K/+gJc/wDgbL/jX0Dg+tGD60f2liv+fkvvYf2Rg/8An2vuR8/f8MQ/Cz/oC3P/AIGy/wCNH/DEPws/6Atz/wCBsv8AjX0Bg0uD60f2liv+fkvvYv7IwX/Ptfcj5+/4Yf8AhX/0A7n/AMDpf8ajk/Ya+FkjZ/sq9X2XUJcfzr6FwfWjB9af9p4v/n5L72V/ZOD/AJF9yPnf/hhb4XD/AJht/wD+DCX/ABq5of7GHwy0HWLHU7XTr1buzmS4iZr6RgHU5BIzzyK9820AA0nmGJkrOo7erHHKsLB3VNfchUXZmn0UVwHrhRRRQAUUUUAcF8TfhP4e+Lui2+meJLV7u0gnFwiRzNGQ4BAOV+przg/sRfCgddGufb/Tpf8AGvfyPl6Uh6dK66OMr0Y8tObiuydjzq2Aw9eXPVgpPu1dnz//AMMQfCv/AKAlz/4HS/40v/DEHwq/6Adz/wCBsv8AjX0DzS4Na/2liv8An5L72Yf2Tg/5F9yPn3/hh/4Uf9AO4/8AA2X/ABpf+GH/AIVDpolwP+32X/GvoGij+0cV/wA/Jfexf2Rg/wDn3H7keZ/C34CeDvhBeX914YsJbSa+RUmMlw8u4KSRwx4616Tng8Uh+Xtmn7uK4Z1Z1ZuU22+7PSpUKdCChTioxXRKyJKKKKk3CiiigAooooAKKKKACiiigAooooAKKKKACiiigAooooAKKKKACiiigAooooAKKKKACiiigAooooAKKKKACiiigAooooAKKKKACkwKWigAooooAKKKKACiiigAooooAKKKKACiiigAooooAKKKKACiiigAooooAKKKKACiiigAooooAKKKKACiiigAooooAKKKKAEwKMClooAKKKKACiiigAooooAKKKKACiiigAooooAKKKKACiiigAooooAKKKKACiiigAooooAKKKKAGtzivyG/ZY/aE+JfiT/go5a+ENV8ca3qXhg6xrMJ0u5uS0BSO1umRSvorKpH+6K/Xo9K/n78H6r8RNF/bo1m++FVhHqfj2HW9WOnWsyK6vmOcS8MQDiIyHrTQH9AanA5r44/4KlfETxP8M/2aINY8J65feHtU/t+1hN3YSmOQoUlJXI7EgfkK8LPxb/4KHH/AJkSw/8AAC2/+OV4P+2b46/aw8Q/CBLb4z+GLXSPCA1OCQXMNrDG32kB/LGUcnoX7UgPtz9gj4keKvG/7EGteJfEOv6hrOvRnVCmoXkxkmXZGSmGPoelfAv7LHiD9pT9q/xXqfh3wz8Y9X02702y+2yPqOoyhGTeEwNoJzlq+1/+CbX/ACjw13/uMf8Aos1+dv7D3xp+I3wS8fa7qvw28EN461S604W1xZrBLN5MXmK2/EfPUAZqgPtT/hif9s3/AKL5/wCVO4/+Ir279kr9nj9oH4WfEq61f4o/E/8A4TDw+9g8Edj9slm2zFgVfa6gcAHmvDf+Hg/7Vv8A0bxJ/wCCy9r6P/Yy/aN+Lvxz1fxLb/Ez4bP4EtdPgiks5Tazw/aGZiGH7zrgYPFSB9GeNfF2neA/CeseItXmFvpml2sl5cSscYRFyfxPSvwl8V/tYftBfEKTxr8R9I8aeINM8LW2qoksVjdtHBY+ezm3jC9AMIR+FfdH/BX79oI+DfhdpHww0y5ZdV8Ut9qv1jb5ksY24Bx2eQY9wjVtfsv/ALHljd/8E/NU8EavFDa6947sZNVlklIDQzsA1mT1+5tjJ+p9aAPov9kH47Q/tF/AXwv4z3L/AGrLD9l1WFMDZeR/LLx2DH5wPRx6V8+/8Fbfir4v+E/wh8E33hDxHqPhy9utdaGefT5jE0kf2eQ7SR2yAcV8x/8ABJf42XXwr+Nmv/CTxE7WdtrzusVvOceRqUGVZPqyqy49VWvcf+C2fPwR+H/t4if/ANJpKfUD6P8A+Cf3i/W/Hn7KHgrXPEWqXWs6xdLcGa8vJN8smJ3Ay3fgCt/9rH4c/ET4m/Cv+xfhj4oPhLxP9thmGo+e8I8pc713KCeeOK4j/gmR/wAmV/D7/cuf/SiSvqakB+TnxY/Zx/a4+D/w28SeNtX+Ostxp2hWb308NrqU5kkVf4VygGee/FeVfsp2n7T37Wlv4hl8L/GfUtMGjNEJhqWoyjeXzjbtU/3a/UD9u3/kz34tf9gGf+lfFf8AwRD/AOPH4o/9dbP+T0Aew/Af4BftEfBrVfF3iP4k/FM+KtFXwxfRW9pHeyyNDd4R45QGUDKhH5968P8A+CT3x3+IfxT+M/iaw8XeNNY8RWVvoolittQumlRG81RuAPfHGfev02+JJx8OvFR6Y0q6/wDRLV+Cv7EPiL41+GfHutT/AAR0eHWfEMmnhLuOeGOQJBvBzh2AHOKAP6Dsivzl/wCCvHxi8bfCa0+HL+DvFWp+GmvJLtbj+zpzF5oATG7HXGT+dc5/wtz/AIKHf9CJY/8Agvtv/jlfK37dXi79onxRaeEV+O3h+30WGF5zpjQW8UfmMQu/Oxj/ALPXFNAfr5+xt4h1Pxd+y38M9a1q/n1TVb3RoZrm8unLySuc5Ziep969rrwf9hL/AJM9+Ev/AGAYP617xSA/HX/gol8e/il4M/bAvPC/hLx7rWgadPa2KQ2lpdtHCjyKBnaOnJya9NH7Fn7ZZQMPj4CCNw/4mdx/8RXzl/wVE1P+xv26Lm/8szfZLXTZ/LBwW2qGwD74xX0ov/BaCziCIPgxrBCqAD/aoHb08igDxn4+n9rz9i+TRvEuvfE681nRLu58iO7gvDdweaFLCOWKRRjIBI7HHXNfXdn+1Nrnxq/4Jz+LviTZTy+HvFVnp1xbz3Gnts8q6iZQZIu4DAggds4r4e/a9/b7uv2xtN8O+BLfw/b+AdFTUUuLq61a9aUeZgqpkZUGyMbiTgE19s+IPgfpv7Pn/BMPxj4U0/Votf36HLqFxqls26C5lmZGLxf9M8bQvqBnvVAfGf7KVn+07+1zb+Ip/C/xn1LTBobQpONS1GUF/NDkbdqn+4ete+f8MT/tm/8ARfR/4M7j/wCIr5P/AGFP2hfiz8C7HxfH8M/hy3jtNRktmvXW2mm+zFBJsB8vpnc3X0r6rH/BQb9q3A/4x3k/8Fl7QB7r+zh4C+LX7Lug/EXxd8bviIfGmjW+nR3Vsq3ckxt/J8xpcBwACwKDj0r5B0H9qT9qH9uz4j6xovwq1CPwdolqPtDJZyLbrZwFiEM05BdnbnhRyRwABmvtP9n7xl46/bA+C/xC0L4ueCZfARuy2lRQLbSwtJDJDkyAS8khj244xXwroX7Lf7Vn7C/j7UtZ+G+nN4k02dfIe50iNbuK8hUkr5tufnUjr04ycE0ID0rxT+zh+3F8NdIm17R/itL4na0QzyWNtqTPK4UZO1JU2uevGcntmu//AOCev/BQnX/jt4yf4cfEiG2HigwSS6bqdvF5JuzGC0sMsfQOFBYEYztbI4ry6X/gqL+0H8OkVfHHwchjRMCae5sLuzzzzgnKivcf2P8A9ur4PfHvx7ZaJ/wgOn+APHs+9rGX7LA0d2+07linVVZZCu75SORnk9KkD5Y/bM+OHxet/wBuDxD4E8I/ELWtAs7u/srK0tobxkghaSKIZwOgy2Tj1r2P/hif9sz/AKL4P/Bncf8AxFfLn7c+sah4d/4KIeINU0mw/tPVLPVNPuLWzCkmeVYoiqYHJycDivp8/wDBQX9q0HH/AAzvJ/4LL2gDR8Pfsa/tgWOv6Zc3/wAdBdWMF1FJcQ/2ncHzI1cFl+53AIr9Jicdsg9K/Pf4Pftt/tJeNvin4U0HxJ8Dn0LQdS1GG2vdROn3afZoWbDvluBgZOTxxX1p+038arP9n34H+KvGtzIgnsbZksYm/wCWt0/yxIB3+Yg/QGgD87f27/2ovib47/ausfhV8HvEGp6fJpC/2e6aRcGM3d6w8yYtjtGq7fba9eqf8Eqv2stf+Ktv4n+H/jrXbrWvEmnv/aFhdahIXmktyQsseTydjYI9A1eRf8EivhXc+Ovix4w+MniJvtL2G+1tbiduZL24O6aQZ7qhI/7aV5n8bo7z9hb/AIKEHxRpEbRaFLfrrEMUZ+WayuCRcRcehMg9sCrA/Xz9oHVrzQvgd8QdS0+5ls7+00K9nguIWw8UiwsVZT2IIBr8ff2Vbz9pj9rLVte07wv8ZtV02XR7eO4mbUtRlAYOxUBdoPPFfrP8etbsfEv7LvjzV9NnW50+/wDCt3d286n5ZI3tmZSPqCK/Gb9hL9r+H9knXvFWpzeELzxb/bFrFbiO0uvJ8na5bLEo2c5qAPrq4/Ys/bNjhkaL47rLIFJVDqtwoY+mdnFeXfs8/ttfGv4HftIWXwu+LesT+ILKTV00bUIdRYSzWkkjBElimHJALKcHIKntXq1x/wAFqLNIJH/4U7qqDacPJqy7Qff9wOPxrwj9k/wlF+3J+2le/EXxVrOkaLJbakmut4cSZvtN2ItpjjhUj5kXam9s5xnigD74/bp/bmsf2TNGstL0uyh1vxxq0TSWlpO2IbaIHBmmxyRnICjGcHnivlT4feF/22v2r9Gg8XjxzJ4J8PXymS08yb7CsyHkNHDGpbYezMRkevWvD/2zhL8Qf+Ckl7oniDL6c+u6ZpQSTODanyRt+h3N+dfuNY2cGnWsNpaxLBbQIsUcUYwqKBgKB6AYoA/Jn4l6r+2r+xfp58U6z4r/AOEx8JwyKs9y0g1C3iBOAJlZVeME8bhxkgZya+4f2M/2wtE/az8DT3kcC6R4r0rZHqukrJuVCw+WWM9TGxBx3HQ17h418K6V458L6t4f123S70XVLWSzu4JOjxOpDDPbg5z2xXjH7Pv7IHwl/Z88VXWtfD1bmHUbu0+yzq+qG4WSPIOSmeoIHPvQB8DaV+0L8TH/AOCm0fg1/HGtt4X/AOE3az/sk3bfZ/I3n93s6bcdq/YLIr8CfilfeL9K/wCCiviW88A2sd74zh8YzNpVtKFZZLjedqkMQDn3Ir65Pxc/4KHH/mRLDr/0D7b/AOOU2B9Pf8FGPGuvfD/9lHxRrnhnWLvQ9Xt57QRXtlIY5VBmUEBh6ivPP+CUHxN8WfFP4IeJtS8X+INQ8RX8GuNDFPqMxldE8pDtBPbJNfI/7VfxB/bE1/4I67Z/Fjwnaad4Hd4TeXMdpBGyESDZgq5P3sdq+kv+CLX/ACbz4r/7GBv/AETHSA/QgdKRmCKSe3NKOleXftA/Hjwv+zh8NNR8aeKriSOytyIoLaAAz3c7fcijB6k4PJ4ABJ4FAH50T/tD/HL9tb9qDxB8N/AXjpPhh4d0qW6EIh+WVooHKFnK/PI7HnaCAPwrQ+G37Q3xr/ZZ/bG0n4MfEPxp/wALJ0bVLi2t3mYGSWIXCjy5IyRvVlJGUORj8DXzzdeEvir8cPG3iv8AaJ+C/wAPdS8E6TYzvqAl0673SSTA/vmgBAMh5LOqAjr9K9p/4Jcw/C74g/FjUPE/jrWdQ1j44RzSTWUWvTZjkGOZoCeXmVcghuVHKj0sD9c04OOtFeF/Cn9r74d/Gf4p+J/h94aur6517w+8ouma1P2Z0jcIzpKMrjccAHBPPFFQB7vRRRQAUUUUAFFFFABRRRQAUUUUAFFFFABRRRQAUUUUAFFFFABRRRQAh6ivxA/Y7IP/AAVTtQR/zHNd7Z/5dLyv2+Zd3fFeWeHv2ZvhZ4R8fDxno3gjSNO8VCWWcatBCROHkVlkbdn+IOwP1oA9TXJHPWvhj/gsUP8AjEu2J/6GOz5/4BNX3Qq7RgVyXxG+GHhX4uaEuieL9Cs/EWkLMtwLO+TdGJVztbHqMn86APjH/gmyf+NeOu/9xj/0Wa+Fv+Cbn7Sngj9mP4m+Jtc8cXV7bWF/pAs4DZWpnYyearYIB4GATmv2x8HfCnwj8O/CMvhbw1oFno3h2XzN+nWqbYm8wYfjPfvXnY/YV+AAAH/CqPDnHH/Hsf8AGncDyP8A4e7fs8/9BXX/APwTv/jXdfBv/goJ8Hvjz4qn8P8AhfVdSF/b2U2oSvf2DQRJDEMuxYnAwOa6P/hhX4Af9Eo8Of8AgMf8a1PDX7I3wd8HvqD6J8PNF0t9Qs5NPumtoSpmt5BiSNufusOCKQH4+6jp2u/8FIP22tTTT7t7LSb+aQRXbJvGn6XbjajbeOSMHHGWkNfVA/4IzXfGPjJqIUDAAsjwO3/LSvvH4Z/s8fDb4OX91feCfB2leGL27iEE82nw7HkjB3BScnjIB/CvSxwKdwPwQ/at/Zh8T/sG/E7wdrNh4hl1qGdhqFhrQiMLLdROC8bDJ5+6c55DH3r6X/4KcfFjT/jl+xr8GPG+luDBq+qieRB/yxmFrIJYz7q4YfhX6RfEn4PeDPjDpdtp3jXw3YeJrG1m+0QQahHvWN8Y3D3xxXMXH7Kfwjv/AATZeEp/AOjTeGbK7e+ttLeEmCKdxhpFXPBIJ/Oi4Hwl+xn/AMFH/g98CP2cfCXgrxPLrg1rTFmW4Fpp3mRgtK7jDbhnhhXt3/D4H9n/AP57eJf/AAU//Z17OP2FvgD/ANEo8N/+Av8A9ej/AIYX+AP/AESjw5/4C/8A16QGB+1r4ssPHn7CXxA8R6WZDpuq+FnvLczJtfy3VWXI7HB6V8kf8EQz/oHxR9PNs/5PX6Raj8O/DmqeB5PBt1o9rP4XktBYNpTr+5MAAAjx/dwMVlfDP4GeAvgyt8vgfwrpvhhb4qboafFs83bnbnntk0AbXxJ/5Jz4q/7BV1/6JavyN/4Itf8AJevF3P8AzAvX/pqtfsTfWsGqWVxaXMazW08bRSxv0dGGCD7EE15/8Nf2cPhn8HNUn1LwT4L0rw1fzw/Z5bixiKu8ec7Sc9MgGgD03Ar8tf8Agt6cWHwt5/5a3n8o6/UuvPviZ8DPAPxlSxHjjwrp3iYWBY2wv4y/lFsbtvPfAoA4j9hD/kzz4S/9gGD+te8VieFPC2k+B/Dmn6BoVhDpej6fEILSytxiOGMdFUegrboA/ED/AIKWYb/goDFkDG3SeD35Wv2rh0Ww8mP/AEC0+6D/AKhfT6V5/wCNP2ZPhZ8R/FY8TeJ/A2ka14gHl41G6hzMNn3OQe1eoqgVQB0HFAH5d/8ABZv4d6Fp3hf4e+LrTTYLTWZL+fTprq3jCGWLy96q+AMkFTgnpk12ngXWf7Z/4I53jvci5e28OXdqzZyU2XThUP0XaPpivt/4l/Cbwf8AGDRoNJ8Z+HbHxLp0EwuIre/j3qkgBG4ehwSPxqhovwK8BeHPh9eeBNN8LWFn4OvPM+0aNGh+zybzl8rnuQKAPyQ/4JnftffDr9lzTvHsXju81G2k1iWze0FjZtcBhGsu8tg8ffX9a+3h/wAFdP2ecf8AIW1//wAE7/4168P2FvgCP+aUeG//AAF/+vSf8MK/AD/olHhz/wABj/jQBzPw/wD2svBn7YXhbxz4b+FGvatp3iS00tnjv57M2xtpJAyxOrNkEhxXwL8Kf29vjD+yt8bNT0P49N4h8SWAjNrcWN3tE1uwbK3EBICupHocEHg1+pvw1/Z/+HPwYvL678D+ENM8M3N9GsVzJYRbDKiklQ3PQEk10Pi/4deFvH1stt4m8O6X4ggUYVNRs459n+7uBK/hQB8f+IP+Ctv7P0mjzlV1/V5dhI0+TSQPMOPuku20V8I/sg/DHW/2k/21bLxz4U8NN4X8Had4jHiC5a3QrbafCkvmpArABS7YCgD1JxgV+tVh+xh8DdN1L7fB8LPDQuixYs9irqSfVWyP0r1nRdB03w9p8VjpOn2ul2EQxHa2UCwxJ9EUAD8qAPw+/bP8SWXhD/gpDquu6m7xafpus6bd3DxJvdY0jhZiFB5OAeK/QI/8FdP2eP8AoK6//wCCeT/Gvc/GX7J/we+IniW88QeJfh9out63eFTcX13AWklKgKMnPYACsj/hhX4AH/mlHhv/AMBf/r0AeUWX/BWb4AaheW9rBqevPNPIsSD+yH5ZiAO/qa+WP+CwHxxn8ZfEHw58H9CZrhNKKXl/DCcmW8mAEMWB1Koc49X9q+/oP2HvgLazxTw/Cvw7HNE4dHW2OVYHII59a3Lv9lr4T6l44fxnd+A9HuvFTXYvjq00JaYzggiTJPUYH5UAfAvhH/gjdqlz4Y024vPild6Pf3FvHPc2MFmSkErKCyZ8wZx0z7V5z+1X/wAEutZ+Cfwi1Tx5Y+Nbnxm+kGNrqymtSjJblsM6nexO0kEj0JPav2ZVcEnOazdZ0ay8Q6ZeaZqVtHe6feQvb3FtMMpLG4wysO4IJFO4H5o/sT/tDp8Sf2Dvip8P9TuN+u+DPD99HCrnLS6fJDIYiPXYwZD6DZ61xH/BFG0gvPHfxLWeCKdRplqQJEDY/et61+jfhT9lL4R+BJdTfw/4A0bR21Oyk068NpCU+0Wz43xPzypwOPYVq/DP4AfDn4M3V5c+B/CGmeGbi8RYriTT4thlVTkBuegNIDrrzwzpOoW0ttc6XZXEEqlJIpLdGV1PBBBHIxX4j/CzSrb4R/8ABUnTtF0cHS9Os/GctlFF9wJDKWXy8f3cPge2K/dIjIryXV/2XPhPr/jhvGOoeBNHuvFTXKXjau0JE5mUgrJuB6jaPyoA+Fv+Co37HfiXWfF0Xxp8CWlxqMkMMa6xaWKlriFov9Xcoo5YAYDY5GM1r/AL/gr94R/4RSy0v4tabqem+I7OIRS6nptv58F2V43lMhkY4yRgjPSv0pMfHUj1xXlvjP8AZf8AhL8RL2S88R/Drw9ql5IxeS4ksEWSRj1ZmUAsfc80AfAX7XP/AAVP0L4i/D/UvA3wf07WLnUvEEJsZ9XuIDC0UUg2ukMYJZpGHyg8Yycc16j/AMEuf2TfE3wY0DU/Hvju3uLDxBrsKW9hpd0x820tQdxaRT9x3OPl6gLzycV9feCPgH8OPhrLHN4V8EaFoVzGMJcWdhGsy8Y4fG4ce9egeUMg5OR3oA/D7RyD/wAFcoyO/j9//QzX7i15VH+zF8K4fiCPHKeBtIHi/wC1fbv7YEJ8/wA/OfMzn73vXqtAHyP/AMFTuP2LvGGf+fiz/wDR6V5d/wAEXCP+GfPFeOf+Kgb/ANEpX3B498AeHvid4aufD3inSLXXNEuSrTWN4m6NypypI9iAapfDP4ReDvg9pFxpXgvw9ZeG7CeUzy29gmxHkwBuIyecAUAdqOlfCP8AwVq+D3iX4m/AfRNW8O2s2onw1qLXt7Y26F5Gt3jKNIqj72w4z7MTX3cOBTHiD5BPB6j1oA/MX9hz/go/8KPhz8CfDXgLxxNeeG9U0CJ7ZLlbVp7e6j3s4fKDKt82CCOo6mvmz9rPXvh18f8A476Tf/s26B4jm8a3UrzX0ul2zW8NxN1EsMY+dH4JZ/lU9fc/rj4u/ZT+DvjrU21HXvht4c1G/di7ztYojO3csVxuPucmuv8AA3wq8G/Daze38KeFtJ8OxuMP/ZtmkLSD/aZRlvxJp3A/Mr/gk58Yfh58NvEXifwF4ljk8PfEvWLzaNR1RwEu9hI+yAnBjkVtx2t98n1AFFfoJ4p/ZJ+D3jXxNc+Itc+Heh6jrl1IJZr+W3xLI46MSCPm4HNFID2KiiigAooooAKKKKACiiigAooooAKKKKACiiigAooooAKKKKACiiigAoprnA4BPsK+fdX/AG8vgJ4f1O803UfidpFrfWkzQTwOkxMcinDKcR9iCKAPoSivnX/h4b+zp/0VXR/+/c//AMbrW8Eftp/BP4leK7Dw14Z+IWm6truoOY7WygSYPKwBOBlAOgJ69qAPdKK8V+If7YXwc+Eviy48NeLvHum6FrlsqtNZXKyl0DAMpO1COQc9a57/AIeGfs6Ef8lV0f8A74n/APjdAH0XRXl/w5/aX+FnxbuRa+DvHmi69eHkWlvdqJ2+kbYY/lXo9xcLaW8s0rbIolLux7ADJNAFmivHvhh+1f8ACf4zeJG8P+CfGun+ItYSFrg2lqsofy1IDN8yAcZHfvXsA6UALRXj/wASf2rPhR8GvEyeHvGvjWw8P6zJEs6WdykpcoxwrfKhHJB716tbXK3dvFPCweKRQ6MP4gRkGgC1RXmPxF/aW+FvwluDb+L/AB7oWhXQ62txeKZx9Y1yw/Kud8Jftn/A7x1fJZaL8TvDtxdOcJFPdfZyx7AeaFyfagD3CiqsEyzxq6Orow3KynIIPQg96tUAFFePfE/9qn4UfBbX49D8beONO8PatJCtytnc+YZDGSQGwqnAODj6V3HgXxzoHxK8LWPiPwvqsGt6JeKXt762YlJACVOM4PBBHNAHU0V4f8QP2xvg18KvGN94X8W+P9N0TX7HZ9psLhZS8W9FdM7UI5Rlbr3FYv8Aw8N/Z0/6Kro//fuf/wCN0AfRVFfOv/Dw39nT/oquj/8Afuf/AON1va9+2J8H/C/hbw/4j1Xx3ptjoniBZZNLvZFl2XaxkK5XCZ4YgcgUAe2UVz3hDxhpHj3w1pviHQNQj1TRdShFxaXkOdkyHowyAccHqKoeN/ip4P8AhhYi58W+KNK8OwMMq+p3kcJf/dUkFvwFAHYUV89w/t9fs+T3Ytk+K+heaTtGWkC5/wB4pj9a9f8AB/jvw74/0oal4Z17TvEGn9PtOm3SToD6EqTg+x5oA6WiuP8AiV8TvDPwk8KXHibxhrEOhaBbSRxzXs6uVRnYKgIUE8sQOlc38KP2kPht8cru/t/AnjDT/EtxYoJLiG0LK8angMVZQcZ4zQB6pRSN9015F43/AGqPhX8OvHUPgvxJ40sNK8UzNCkelzLKZWMpAiHyoR8xI70AevUVGmR1z07muC+Kvxw8EfBDTrPUfHfiWz8M2N5KYLeW73HzZAMlVCgk8c9KAPQaK86+FHx48A/HSzvrrwF4os/E1tYOsd09pvHkswyoIZQeQDXc3l3FY2s1zPIIoYUMkjnoqgZJ/IGgC5RXkHww/ao+FHxk8TyaB4L8b2HiHWY4WuHs7ZZQ4jUgM3zKBgEj869foAKKKY5I6Z/DvQA+ivnzUv29PgFoep3mnah8TdJtb6znkt54HSbMciMVZT+76ggj8Kg/4eG/s6f9FV0f/v3P/wDG6APoqivnU/8ABQ39nTH/ACVXR/8Av3P/APG66Hx9+158H/hZqNlYeLPHmnaNe3tpHf28M6ykyQSDKSDah4OOKAPaaK+df+Hhv7On/RVdH/79z/8Axur2gft0/APxRqcOn6f8VNBe6mYKiTytApJ6DdIqj9aAPfKKwNY8W6V4e8N3niHUb6K30WztmvJ73O6NIVXcZMrnK454zXF/Cb9pP4a/HS/v7PwF4vsvE11YRLNdRWiyKYUYkKx3qOpGKAPU6KQ9DivG/Ef7Wvwk8H/ERvA2seN9OsPFonitjpciy+YJZMeWmQhXJDL370Aey0Vk61r2neGtNm1HV9QtdLsIRmW6vZ1hijH+07EAV4tqn7ef7P8ApOoNZ3PxW8PiZTtIhleVc/76KV/WgD3+iuD+Hnxs8B/FeFpPBvjDR/EgUbnj0+8SSRB6smdwHuRWB8U/2nvhX8ENbttG8deNLDw3qdzALmG3u1kLPEWKhvlUjGVI/CgD1uivnX/h4b+zp/0VXR/++J//AI3SH/goZ+zrj/kq2jf98T//ABugD6LorhPhT8Y/Bfxt0O41fwR4gtfEWmW8xtpbm1DhVkABK/MAehFFAHd0UUUAFFFFABRRRQAUUUUAFFFFABRRRQAUUUUAFFFFABRRRQAUUUUAIeor8Fvgl8LPDvxq/wCCiN14L8U2kl94f1PW9Z+0wRStEzeXBcyphl5GHRT+FfvSeor+ffwj8K9Y+Nn7cus+C9B8QyeFdV1PW9V8nV4i4aDy455T9whvmWMrwf4qaA/Un/h1H+zoevhbUf8AwbT/APxVdL8Mf+CePwS+EPjrSPGHhnw9eWmu6VIZbWeXUZpVVipXJVjg8Ma+VR/wSd+LZ/5uBu/++7z/AOO17J+yj+wh49+Afxfg8XeI/ivceL9Nisp7X+zJGuCCzgAP87leMHt3pAfCv/BRjTbfWv8AgoLd6fdqXtLubSreVQcFkdY1YZ7cE1+hTf8ABKb9nQsf+KU1DHtqs/8A8VX59/8ABQgf8bGl/wCvzR//AGnX7hFgMmgD8bf29P2AdL/Zg8O2HxM+GWp6paaVbX0UF1aXE+6axdv9VNDMMNjcMHPIJHNfcX7Df7Qeo/tEfsnHV9enFz4k0qO40rUbj+Kd448pK3+0yFSffJqp/wAFSPEVho37G/iu2u5FWbUrm0s7VCRueXzlfAH+6jH6V5N/wSG0W+tv2WfHl5LC62+oarcfZSRxJtt1ViPX5uPwoA+YP+CN3/J099/2L1z/AOjI6/bavxF/4JBzJpn7Wd3aXb/Z7qTQ7yFIn4ZnVkLL9QFJ/A1+3AcHvxTYH4o/8Fff+TvNG/7A1n/6Mevq3/go9+1vq3wD+EnhTwb4QvW07xZ4osVkkvoTiSyslQKzIf4XdjtDdgjnrivk/wD4KzzJqX7Yel2ts3nXEek2MbxJywZnYgY9SCOK2f8AgsN4a1Cy+JHwy1qaOT+zrrwulnE5B2iaKVmkT64lQ/jTA7v9jH/gl/oPxT+HunfEX4tX2qXs2vL9ttNJt5zETCxyss0vLMzj5sDHBHJzXrnxj/4JBfC7xB4XvG8AS6l4W8RRxs9t5t01zbSuBwjq/IBPcGvq/wDZp8XaR45+APgDV9ElSXT5tFtUQRkERskao8Zx3VlII9q9HuLmG0hkmldY4o1LvIxwFUckk+gqQPyl/wCCZ/xx+Jfw2+K4+DnjSy1m48MXTzWtm19BKy6ZdRZO2N2GBE+0jGcAlSOpr9UfEmu2PhbQNR1nUplttO0+3kurmYnhI0Usx/IGvmL4Vf8ABRn4ZfGf4vW/w68Mab4hutXubiaFLt7OMW22IMWkLCTITCnnHceteaf8Fb/2gh8O/grZ/D3TbgprPi9itwFb5ksYyC//AH221fcbqAPiDwt4B8Q/8FHv2ivit4p86e3gtdMu9StR1EZVTHYWvToSATx0R+5r6N/4I8fHia1ufE/wb1qZ4Zo2bU9KimPKMPluIQD0wQGx7NXA/wDBPj9sP4Lfsp/CvU7TxI2tTeK9avjcXsllp/mRxxINsUYbcM8bmP8AvV88eJ/jp4c8CftgyfFX4Vm7TQk1hdWhtbmHyHCuc3EBUEjacuB7EVYH7AfFj/gn/wDBr42+P9V8aeLdAvL7xBqflm5uItQliV/LiSJMKpwPkRR+Ffl1/wAFL/2dPA/7NvxJ8KaN4G02bTLO90prq4Wa5ectIJCoILdOBX7deCPFum+PvCOjeJdInW50vVrSK9tpVOQ0cihh/OvyN/4LWf8AJbvA/wD2Am/9HGpQH1f8Ov8AgmL+z94m+HvhbVr7wvfNe3+lWl1OyapOoMjwozHAbjJJr5i/4K0/DLQfg54J+CXg/wANW8lpommRalHawyymRkUtExyx5PLV+pvwY/5I/wCBf+wDYf8ApOlfm5/wXD/1vwm/3dR/9oUgPZLf9o9/2YP+CaXgHxXZwx3Ouz6Pb2OlwyjKfaJC2HYd1QAsR34Hevkn9kf9jrxR+3prWsfE34p+KtSk8PLcm3+1GTfdahOMF0jLcRxJuxwMZOAOCa6v9r3w1qGp/wDBM39n/V7ZWey0ow/a9uflEsbqhP8AwIY+pFfUX/BJfxpo+vfsn6boljPEdU0LULu3v7ZD86GSVpUcj0ZWGD6gjtVAXLn/AIJNfs8yaa1rHoesQykbRdLq0pkB9ecr+lfB37Q/wM+IX/BM74raH4r+H/im8fw5qUhFneMcb2XBe1uox8rgjkHHIz0Ir9vi4XGT1r82/wDgtB400e2+Fvgrwu1xE+u3OrG/jtwcyRwJGytJjsCzAD159KkDa/bL+MVn8fP+CYEvjqziFt/asmmvPbA58mcXcayp9AwOPbFfnN8H7j4k/s76R4T+PvhXJ0ZdTl0uWSMkxlk2l7e4A/hkVuD7dcgV9V3vhy/8O/8ABF9jfxtEb7WIb6BW/wCeT6gm0/Q4J/Gvav8AgmL8O9A+LH7D+u+EvE+nx6loup6zeQ3EEnoVjwynsykAgjoQKoD65/Z2+Pfhv9pD4YaZ4y8OTjy518u7smcGWyuABvhcdiCeD3BB71+Vv/BQgf8AGyvw/wD9fOhf+jEpukaj42/4JU/tRSWN89xrXw21whmCjEeo2e7CyKOi3EOefxHRgayf2zvGGkfEL9vjwR4l0G8j1HRdUOgXNrdQtlZEZ0x9COhHYgipA/b6Tpj14we9fjZ+2/4wvv2xv24vDPwj8O3LSaLo96mhoyHcomZt17cd/uKpGf8AplX6U/tefHWH9nn4BeKPFzSKupxwG10yNusl3INsePoSW+imvx//AGBPj78OPgR8WfEHj/4mT6peau9o8OnCytfPPmzNmeVySMNtG0H/AG2poD0r9k7xRdfsR/t6a18OdXuXTw3qV+2hyTXHyhkZs2dwewzlMn/aNfsN40/5E/Xs/wDQPn/9FtX4Zf8ABQn4+/DT9oj4naF45+HT6rbamLQWupLe2vkFmjbMMqkMecEj/gIr9Tf2UPjyn7Q/7Ilt4inmWTXLTTLjS9XXoVuoYiGY+zqUf/gdDA/PD/gj/wD8nb65/wBgS7/9Gx1+1lfir/wR/wCf2ttcP/UDu/8A0dHX7UkgUhIWmsMnpk9qAwJwDTqBnyTrv/BMj9n/AMT67qOsah4Yv5L+/uZLu4carMoaSRizHAbA5J4r8vfjn8CvB3gj9vKw+GOkWM0HhCXxBpVg9q1yzuYppIllG885Idue2a/fivxE/ak/5SqaZ/2Nmh/+joKaA++x/wAEpv2dVYEeFtQyDkf8Taf/AOKr8/v+CuGmW2h/tG6DptqhS1svDFlbxIxyQiM6qCe/A61+4NfiT/wWOIX9qvTyf+hftv8A0OWhAfdOkf8ABLL9nnUNJsbqTwtfh57eORtuqzgZKgnjNfLv/BQ39gX4YfAb4KJ448DreaLewahDay2NzdtPHdJJkfLv5VlwTx2zmuisv2eP29Z7K1ltvitAts8SNEBrAUBNowMeV6V8yftl/D79oX4d3HhaX4665e+MfD00+60EWqGS1Z1GWjyFGxypODtzgnFID63/AGOPFWu+J/8Agmb8ULfWJprq10qy1Wz0+aZi22AW+7ywT/CpJwO2a85/4Ig/8lE+KH/YKtP/AEa9fWPgTVvCHjD/AIJxavdfDvw8fD2hzeE9QWPSFfzHhmWOQShnPLsWBO48nrXyT/wRNuoU+JXxLheRVlk0i1ZEJwWCzNkj6ZH50Afr2elfh7+1d/ylLPAP/FQ6Twf9yCv3CJxX4e/tOMNX/wCCpZSyIu2/4SbS4tsZz86rCCv1BBpoDo/+CuHxT8QeJP2kLT4fX17Np3hHR7O0lhhyfJkkmG6S5Zf4iM7B6eWfU19V/DH/AIJh/s0634J0+4tLm78bfaIFf+2LfVyBOSPvKsZ2r9O3euh/bW8B/s1fGnxHBoPxN8daV4Q8eabEsVvdRXyQXkccmHRJEYEOh3bgD68EZNfPV7/wR38V6IfO8BfGIW8D/ODPBNbswIypzE5HTHNMDG+Nf/BMP4h/Cn4o6T4i/Z6ub6ezUG5R7jUEgudOmVhhA+R5ike3qDX2Xr/7H/hT9prw34O8TfGzwvKPiBbaPFZX0VnqLxpG4JLAeWdpyzMc++K/PH4qf8NWfsDX2jX+o+Pr290K7maG0m+3tf2crKM+XJHKCVJHP8jX6jfsifHl/wBo74DeHvHNxZx2F/c+ZbXtvET5azxOUcpn+E4yB70mB+bP/BTf9kH4Zfs0+B/BWoeA9GudNu9T1CaC5ee8kn3IsYIADEgcmvb/ANj7/gnn8E/jB+zb4G8YeJfD17da7qlm0t1NHqUsauwkdchQcDgCq/8AwW5/5Jp8NP8AsLXX/opa+n/+Cdf/ACZf8Lv+we//AKOko6Aeg/A39n3wX+zp4YufD3gbT5tO0u5uDdyRzXDzEyEBScsc9AKK9OopAFFFFABRRRQAUUUUAFFFFABRRRQAUUUUAFFFFABRRRQAUUUUAFFFFADWOOa/Eaw+BX7R/wAIf2qdZ+Jvg34V6te3drq+oTWL3VqJIJEmEsRYgMMjZKSOfSv26IzQAfWgD8wD+09+3n2+DMX/AIKT/wDHa7r4GfHz9sLxJ8XPC+l+PPhdHo3hG7vBHqV+um+WYYtpy27zDjt2r9BcH1pCme5oA/Hz9vL9m74x+M/2wtV8aeC/h/q+vaZD9hmtb23hDwySRIhx94ZAYYr0WT9p79vJs4+DUaZ6f8So8f8AkWv0+2+9Iee5H0oA/HfxL+zp+1x+3B4y0j/hZ1l/wiegWTtsN8i21raA8M8durFnc9ATn6gV+pHwT+EuifA74ZaD4I8PKw03SoBGJpQPMnc8vI+P4mYkn8BXoJQE80qqF6UAflf+0R/wTp+Jnw6+Ns3xU+AF8DK94+oppqTrDc2M7kl1j3/LJGxJ+U9iRgipz+0B+36bUacPhfEt7ny/tw0mP8/9Ztz79Pav1H2gknFHHTnmgD8s/wBnD/gnL8S/H/xng+Kv7QGoL9oju01FtONwJrq9nQgoJSnyxxrgfKDngDGK+4/2rP2ZfDv7U/wuuPCut5s7uF/tWmanEm6SzuACAwHdSCQy9wfUCvaguO5pSM0AfkD4L+BX7Zn7FWp3tj8PrVfFHhuWUyG3syl3ZzH/AJ6eS5V42Pfbj8a6Hxrd/t3ftKaFP4VvPCyeDNFvR5V08Sx2BkQ8EPIzs+31C9a/VzbSkZoA+Ov2HP2CNP8A2VLW58Q61fw69471CEQSXMCkQWUROTFFnk54yxxnAHSvkP44fs3fGf8Aa/8A20v7T8QeBtc0HwDJqCafBfXyBI7bTIWOW+9w0gDNjrl8dq/X8xA0uz3NAHi8H7HfwLtoI4v+FSeDJBGoUNJoluzEAdSSnJ46183ft6/sDeG/GXwZ+3fCPwDpOj+L9HuVuFs9BsIraTUIW+V4ztA3EcMM/wB0ivvumkZX3oA+K/8AgmVb/E7wT8I774f/ABJ8I6v4f/sK483R7vUY8LLbSkloQcnlH3HHo4A6V4V/wVa/Zz+Jfxj+K/hLUfBPgvVfEljaaM0M89jEGVH80naeeuOa/UkL6nP1pDGCMZ4oA5T4U6fc6R8L/CFjewNa3lro9nBPA/3o5FgRWU+4II/CvhL/AIK1fAr4g/Gqf4bDwN4T1HxMunpffamsEDCHcYdobJHXafyr9GVXaMZzRsHOOKAPnH4G/BSHxH+xp4R+G3xB0KWKObQEsNT0u7GJYWyT2PyupwQfUA9q+HdS/wCCf37Q37KHj6bxL8B/EI1uxkGzZHIkNw0WciO4hk+SQcdR+lfrgFH0o2DOaAPy4f4+/t+3dsNNj+F8MF23yG+GkoP+BDMuwHvnH4Vi/Dn/AIJn/Fv4+/EpfG/7QviMwRSyK91aLcCe+ukXpECvyQp2+XoCcDnNfrABvHUj8aNnbPFAHyj+338ItU8U/sb6r4F+HvhyXULiGXTobDSNMjBKwxXEZwoz0VV/Ss7/AIJifC7xV8I/2cZ9D8ZaDeeHtW/tq5mFpeoFcxsqYbAJ4OD+VfYG3+eaNvzZp3A8a/ab/Zs8O/tPfC+/8Ja8iw3HM+m6mqAy2NyB8sin0PRh3GR6Y/H7wp+wl8dfBfxq8PJe/D/WLzT9I16136jbIHt2hjuFJkRt33NoLe1fvOelN2Y7mkB+Zf8AwVE8BfGj48eNvDnhDwT4E1vV/COjR/aZL2CNfs9zdy8ZyW5CLxz03Gvpj4JfsHfCbwJ8KPDOh+JPh54Y8R+ILazT+0NT1PSobiea4b5ny7KSQCSo56AV9OhMHrxSgYoA+ZPjJ+wj8IvHvwv8SeHtB+Hnhjw1rd5ZuLHVdM0qG3ntrgDdGwdVBxuABGeQTXx3/wAE6vhn8b/gH4u8ZeFPFPw812w8K+J9Nnj+1vEDDDexRv5T53dHBZM9yUr9XWj3HOcUeX/tGgD8LfgX8HP2qv2bvH974s8FfCrVV1OeGW0LahYCZPLdgT8u8c/KK+g/+Gjv+Cgff4XR/wDghX/47X6o4FGPegD5T/Yj+JH7QHj2XxaPjh4YHhwWwtzpeNPFr5u7f5nR2zjCfnX1bSAYpaACvyR/aF/Zm+KfiX/gopp/jbTPA2r3vhOPxLpF02rQxAwiKOWEyPnPRQpz9K/W6mlc96AFPAr8lf8Agp/+zT8U/jD+0TZ634N8Dat4i0hNEt7dryyjVoxIHkLLnPUZFfrUelIVz3xQBl+HoZLfQdMhlBSWO1iV1bqCEAIP418jf8FR/g14s+NH7Pukad4M0K48QatY67BdvZ2iBpfK8qVGIH1dc/Svs1VC0Ebu5FAHyV/wTn8CeJfB37LkPgzxz4Vu/D2oWt7dwS2OpRbfPhk53Dk5B3EH8a+TPGv/AAT++Nn7L/xfuPHf7Pl2up6budraESotzBE/LW8sT/LKg6Ag8gAnmv1n8sE570uwUAflrdfHH9v7W7NtJt/hqml3UilG1CPS40YdtwZpCoPvzXQ/sW/8E6PF3hH4sxfFj4yXsVz4hhne9tNMWYXEjXT5Jnnk6ZGSQozz9K/SjbnoSKXtn9KAPhL/AIKBf8E+r/8AaY1Wx8ceC760s/Gdpai0ubO8JSK/jUkx/OPuuuSMngjHTArw/wAI+M/29vgnoll4Z/4QdvFen2UfkW89xaxXkioowo81HBYAdN2T71+rxGaTaBx2oA/ITx1+zt+1/wDtv6zpC/Em1s/CmgWbF4o7vy7eC2J4aQQoWd3xxye3av0v/Z8+Cukfs9fCXw94F0OWS4tNNiPmXMow9xMxLSSMO25iTjtwK9MC4zzye9KTigD4G/4KyfBjxz8ZPAngCy8D+GNQ8TXVnqVxLcx2CBjErRqAW5HU8V9AfsR+Eda8AfstfD7w94i02fR9asbJ47mxugBJE3muQCAT2INe8bRk0BcHOcmgB1FFFAH/2Q=="/>
  <p:tag name="MMPROD_THEME_BG_IMAGE" val=""/>
  <p:tag name="MMPROD_49372PHOTO" val="/9j/4AAQSkZJRgABAQAAAQABAAD/2wBDAAMCAgMCAgMDAwMEAwMEBQgFBQQEBQoHBwYIDAoMDAsKCwsNDhIQDQ4RDgsLEBYQERMUFRUVDA8XGBYUGBIUFRT/2wBDAQMEBAUEBQkFBQkUDQsNFBQUFBQUFBQUFBQUFBQUFBQUFBQUFBQUFBQUFBQUFBQUFBQUFBQUFBQUFBQUFBQUFBT/wAARCAFLAT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x18TamP+XqQf8Cr3vwA0tx4ZsZnYszLkk96+cfTivoz4fTGPwjp/GR5deDmkUqceVW1PrMqnKVSSlK+h0GjsPtWCefM/rXiXja2a68VaiRIy5lbG017ZpKi5uV2jBMleSeKITH4lvs9pW/nXm4OfI2z1sTHmVmcHdQXtqxxLJj13GqLX17GeZ5f++zXaSwCRBuA61l3ejLJkoa96niE9JI8CrhG9YNo58avfL0uph/wM0v8AbV/1+2Tf99Gp5tNZcjByPaqMls6niu2LhLoeVUpVYdWW/wC39RH/AC+Tf99mkHiHUh/y+Tf99mqLIy9RTefSr5YdjD2lRdWaX/CRan/z+Tf99mnDxPqa9LybP+9WX83pRzT5Y9h+1qfzM1f+Er1X/n+l/OlXxbqoOftkmfrWTn2P50m0+lT7OHZDVar/ADM2v+Ew1br9skz9aevjPV/+ft8VhYalCGl7KH8qGq1b+Zm8vjLVl6XLfpTh4x1f/n6b8hWKq08ISOBU8lP+U3jUq/zM2R4x1X/n5J/AUo8aaqvS5P5CsXyjQYmC52nH0qeSn2NPaVe5s/8ACa6t18/n/dFL/wAJxq//AD3P/fIrFwx7Um2q5KfYTqVf5mbLeNdVPWf9BTf+E01Rek//AI6KxD1pNvtR7On/ACmbq1f5ja/4TTVT/wAt/wDx0U//AITfVh/y3/8AHRWDsb1o2N61Xs4fyk+2rfzM3v8AhONW5/fj/vkU3/hN9V/57j/vkVh4NN2Gl7Kn/Kgdet/MzfPjbU26zD/vkUh8a6l/z3/8dFYPNLj2o9lT/lJ+sVv5jb/4TTU/+fj9BS/8JpqY4+0foKwcUv4U/ZQ/lF7er/Mbo8Zan2nP5Uv/AAmmqYx9pI/AVgU7v0o9lD+UPb1P5jdHjfVf+fkn8BR/wm2qdpx/3yK5+jn0o9lD+UX1ir/Mb/8Awm+q/wDPcf8AfIpjeL9UbrP+grE596M0/Zw/lF9Yq/zM2P8AhLdS/wCe5orHwaKfs4fyh9Yq/wAzPRrPw7ZwXV7GIvMRWwu6vWPDMKRaLbxquEC8AV57a5kmvHxyXr0vw66R6fbDvtr5rMpPlj6nrZI3KrK/YvaKyw3GdvCyV5h4ijFzr1/Io+9Kx/WvS7Visu4dN5rznUVzqV0w7yN/OvOo9z6et2M6TTxhSTzR4e02PVNQnhk+7GOMGpLpjx24qTwO3/E4uvoK76eqdzk0vqd/ovwo0PU9H1GScSCWKBpEIPcCuV0T4TaXrCqZXkXIz8pr13QYf+Ke1I5xm1kP6Vzvg0fuUJ/uVvzyilZh7OMm9Di/FXwQ0bSrzTY7e6mZbiIu+SMg5xWzo/7OWgana3Ly311G8du8wxjkgdK6Dxh/yENJIP8AyxI/Wut0WQrYXRHX7HID+VWq81JJMwlhqTV3E+dNL+E9lfMoe6kAJxwBmt3xT8BdN0fw/aahb6hMZZrjyTG6jgY610HhvG6M/wC1Xa+OrfzPBthMD0ven4U44mo29RPC0dPdPJNJ+AMOoR5OpOg/3KqeIPgcmi+IZtNXUvNEYUlyvqK9l8Mt/oYHvisvxwm3x7fKSPuR/wDoNL6zPlbuL6rSulY4HR/2cP7YYKuq+WWjZ+U9BmuX0v4RTalJIi3ija5UfL6HFfSfhlwsLuM5jt5G/wDHTXl/hnUINPt3uLlxGm5j6nOfSn9YqKN7h9WoqWqOL1L4Hy6fNaxjU43aaPzOVI284xWXN8OYdPmxcXwliXr5S9fxrrfF+vXev3kX2eCSGKBNq7zt3e+K5K4urq3A82LHPOd3NHtqktEzhlGnF2SJ4tF06zwVsvMPY53E/nVOeSxWYrHmBxxtljGM/lVeTXBCxKq4+hz+hqKe+S+CiRFkPqo2n8ulaRjPeTMdOiLDRxlQZ7OJ1/vovX3qpcaBZ3TYhDRFunNWtP8ANjV1hkLwjrE1XFYqxfGGY56dPpVc0ovRk+o3SfhW2tRs1vqcJZeqEHI/CpNQ+Dl/p98LVryJmKBwwBxzUUd5NZzPdQymGRCDlDjPt+Vd7ofiUeJrxZZ3X7QEVSv97BxWcq9WKudNKnSnozmdJ/Z/1bWr6O2t7233upcFga56D4Y6hcXk1sssO+KQxnk9Qea+pPAluy+JIGUYCxE/+OmvMNGUTeIL+TH3riQ/+PGj6zU5OY6fqtLmsebaj8FNa03Qf7Xkktzbeb5XDc5qnY/CfVNQ2mKSLLEDk+te+eKlx8MZQT1vlAH4VieG0ItQw6hhQ8VUVg+p0r2PG9e+E+r6Bqv9n3HlG42h8K3GDViw+DXiDVJvKt4ombaW5fHAr2H4nR+d8QI22bc2sefxFdT4BtT/AGkzfwpbu36Gn9anzWJ+p0rM+ZrX4a6rdswURhgxUjd6Veh+DXiC4s7q5jjiMVuheT58HAr07RVDTTEZyXY/qa7m1h8rwPrtyTjEGz8zTji5t2I+p0uW58xQ/DjWZ0DJApBGfvCr+v8Awb8UeGtOtL6/sRFa3RxG+8HOa9b0iFmhjQDngcGvSfjsu74deFFPJ8wA8+1aQxc5XM5YGnZHySnw31l1ysKEf74qTWPhpruix2r3FsoFyu6IKwJIr2OxhCw8E9Ku/EUbZvDMWc7bbPPvRHGTdxvL6Vtz55Pg/V0bBsZvwFLqHhLV9J8r7XYTwecN0e5PvD1Fe9WcIkaJcEkkDr71b+NGI9U0G0P3obPLA9Oa0hi3LdHPPL4R6nzd/Y95/wA+0v8A3yaK7+Zf3rfL3orf277GX1SHc3tJ02e++1C3iaQhucV6LounmHT4PMXa6jBBrnPA+n/aJruRLh4AzlFYfzruG0+Wx/cNN5zRn5pCOtfOZlLRI6chj78n5FOyg3yAL0LGvPb22P2y5wOfMb+dej6YG8wE8fMa4W6+W+uMnjzG/nXnUZO1j6qskcveRy7ACDnNWfAFtLLq1z5cbPjH3RmtK/CbXYfeA4q/8EbpIdev/NfaoIPLYr1qb91nmyTi7nq2j2s9toOoPLDJGn2VwCVIGcVzvgy0laHIjc4Tsp5r1XxhrbxeF1s0m8xGt2lYowIwcYH1q78JZU/smJ4pAZIlMj7yh+XHan0Q1KzZ4/4wjK32l8EMIjnI966jQl/4lN6cYcWkmCfpUusagdU8ZQTyZ/fKWxtHTd6V6VqmoCx+H+qeVHH5lzbui7olztC8nPY1KfvicnY+ZvC0ZaRQR3ru/G3/ACIVmDgEX39K3/hKsF9bwAQRvLIqqoa3DdDzzWv8Y9Yg1C4s4kt7dYILwQ7FhCgkLg5AqYO7kU5bHnnhsH7GSMgZWszxrIZfHV0+MfJH+Py19CeDtP0yx0uKd9LsZ0iQvKz27cccZrzC8i07VviNrDz21rFEJFYmQHaq4z27Yov7gvaa7GFF4msfDOjXNzeSbTJbPHEg+9IxGAFrxCfWJ2jKhNkecgeYB+NdD4/1aLxV4ouWs7cQWFsxhgCH5WUdX59TzXG6pZwwxgyzZP8Adz1+mK3hraLPPrVHJ6EV1rFxGSpOwdmzn9apTXdxcKN0xO7jk9KrTNCqhYgPm6buDU1nH5zDfHkdyORXbyxjqkcOpHBYzPwMnn60+CxM02zmOQc4x1rv9H8Gm4jWaIHOOw/KtOTwJI0YlWExj/d7is3MfK3scBY27eexbKyKeMDriugg09cZYEqwyDj1retvCTMsgK8phskYI45FW7PSXube4UR4aJcfrxWcmHKcTDpKteTQSLkKCQWrHtfNsdQH2c7GSQEEHGeeldxdskNwk7p5ciNslx3GOK5AWv2vUXYxsfmZOPpkU42aFrF3R9R/CS4g1q4e9X50WyZjt7NtORXlXhtS2pXbgcGR2/Wt39nTxTa6XqmsabeT+S02nubcYyC+3OPyrofA3w5s9Qja6XU5I1YFyzQNtznpmuKrUVOKTPXpT5tTA8aMV+HtugX5ZL4c/QVneG4f9FUerCvTPir8O7HRfCfhe1Osw3DXdw8hEcRDJhfSqXg34a2141tDJqq2qM3LSQnjFZyqwuja+tzh/idH5fxC25zttYh+ldb4BX/kLSE4Edi5GR7Vn+M/C0WrfFDVY4dRhKWxjhRmB+YADmvRfCvwtuF8F+MNSXWNPRbSxbKs5DHjtT9tH2lib8sXc8C0Bep98/zr0HUIxB8INQfOGmuET6jNZ3hv4dz3UMTQ6jZsWj38vjHt9a9D+IXwt1Dw78F9DmuNQ08rqWoBFCSglcAnJp06sZSauTL4Ujx7w/D+8gBHWQZr0H9oVkj8MeF7dO7FsfgKo+H/AIb3kl1bRR31kx81U/1oHPFdf+058Pb/AErUfB2kzXNn50ls0wKTArjOOT61VOpHlk0yZvVI8QsF/d47Yqz8SlA17RYx/wAs7Nf1rqNA+GOq6hPBbwSWjvKeCZwAMHvVL4oeE79PiQdNRI5Z7K0RZNjgrn2PeinNW3NntYxfDsPnapZJ2aRR+tN+PKiP4gbAciO1jH04rr/h34C1zVfEmnRW2nvPvkAXbg5NYPxk8I6pcfFjXrGWNbe5s1RZI5nC444rop1I8j1Oetukjxq4U+c/Hf0oroJfAmpvIzfuef8ApqKK19rDucRJp93PZQsYJWjO/PymvQdLmnvrWOSWRnkcDc1ec23NqvqWNeh+HmMdnCPauPMfhVu5jkL/AHkr9i3YNtzn+EtXnN7NuupuxEjfzr0OGYP5g6YZq85vEDXEmM5Z2P615dNn1dUhu3MkIPtTPh3GP7TvT7iiRfkweBip/h3CP7SvscjctelR0jI5Jbo9lVh/wjd8jc4tWx7Vl+CpHitXCsw+XjBx2rXvNv8AwjN/hcEW1ZHg+P8A0Vj32f0q3sitLi+Lcx6tpwVjn7Pnr710mi3EjaDqkcjs6rZyEBm4ziuY8WKW16zX0tV/ma6PT7Yto1+Qf+XSTI/Cl9oTWhwXgy+uLe6i8qeSIqcgqxGK7LxxcO3g2znEn7/7fkvn5s461xXhFf38bda6rxo+PCNqu3/l9z+lEd2LsXvD3iTVBp5ha+mMUpVHQtwwz3rz/wCMniS50fXtVtrSZ4mvCsTbT/DtGa7Hw9HutY8n+Na8i+O1wX+JFyCMpGq9D6gVtQipKzObEy5IXRhLqBtLMI87bwoAUDJHt+VcxqWrSecVwqnqXOCcemfT2qS61AiOTYrBiMKc/nmq2j6Td61chUh3s5x92u6nTjBucjxLuWhXs5HuJypO5c9V5Ir2Twh4dsl0+KWa2aaRgMrH65HIH0rr/g/+zZfeIJopZY41AOfm4r7G8H/sy6Ulvam6gUyRjgr29qwqYiMnaJ1U8PJ7ny74VsAvFvaNHGyYEZ5HHevTtP8ACPl6fJMU2hsMdy5G0Dp9K+irP9nrS7dlFsAuBgLjpzXR6f8AA2JlKTHzFY8j2HQH2rju2dyoqG58fy/D9HsTLDEFSQFflBLEf5z+dJB8O44dLeWaNhPId3yjqAMCvujTPgTpcFuizgu2OdvAq9e/B/RPKIjtUVsbckVesTPljLY/LHxp8O5tPhMk6uZLhmwqj+EdOK8wvI59MaVXJiXcMZxnd0z+Ar9VfGnwPgltJxDGrEphTtBI+npXwf8AHL4N33hu+lmaFzAScs1UqmtmYzou10eWwwnRbkahayh5NqMJACG64ZR7c4r2b4f+P4dLtY4Jre6MKn94qTkAg9eO1eHabcG3gns3lMwlj8pSeSjA5AHvxXoOh27R+aG+ZlXnvziuWtBStc1wuuh2XxZ8Uf2hH4ZvgJTD5shSN3O4KOAM1c0TxxC9n5MaXSTSFUicyZC5PP1rkPiRlbPwxF2ELuMe5qTwxFvuLRQP+Wyj9amdNOSZ3Lqif/hIINH+J2uvPLMn7xVUxAHsOua9N1rxtaXnwo8T22n3ErNcQqt0JYwo4Py4IrwnUszeONaf73+ksK7TeIfh34kJOA5jTj60ezi6lzO14l7wZ4w06z0mzhkupEYRgTboFZemDitr4yeKIr7wx4YS2nMun29yfKcxBTtA5JHc15Ro6j7MMdMd66bx58vhHwvDk5Z5HxU06UU5MJJWR6D4N8VaLdapY211flbcyhgfsqliQeATWZ+0hrwuvidok9xIqxfZ8nEfyqM4Hy/hXF+EYvM1rTh6yA4/GrP7Qlwbj4jW0e7IitVWtKdKKpyImveRvWnirTFhknhu4XuowBCn2YDcSMetcZrF8snxPvTcOkY+yqC0pIGcZqnosAkvLVezSqP1FU/HCq3xC1cj5grKo/IVFOklBpGr6HvXwhv7LT9es78S2bC1+f7PHcMryEjAwK8W8a64uofF3xVe6jcRoZpGO64BfHoo+lbHwoi/4qu3wMmvNvH0nn+Mtdk9bpx+Rrqp0Eqdmc9TSQmo+ILP7bLhrHGf7relFeeXbj7TJx3orX6rE4uY7C1z9mjOOc5xXdac3+gwENjjJrL8M6HbX2jr5k6RbhzM6nCEdq2LeNILSJFZXx0b1wa5swleK9TLIYtTk/ItWvlryT97Nees+6dzn+M/zrvIUBjHbrXnz4V2/wB4/wAzXl09Vc+qqCX3H5Gpfhr/AMhC9J/vioL7/Vhs44rY+Denpfaxeeaf3XmAbQcMT2r0aWkJHI90er6yqx+Fr5wdv+jjP51leEW22Lnvt/pXQ+NtDm03QNUgkH7wRptVTngnjmneFPB083hVrq3jd5IxmbLDaox29a16IL6nL+JyG8UW6A522qfzNdLpsix6XqSMefsUmPyrCm02XUvHiRbW8tbaPeyDO0c11Pibw3ceH7W9JSRYJbWTypZBjcNtR9sdzzHwZ80kf0rpvGjH/hFbRccG8/pWZ8N9Dn1KNmjzvVQVj2kl/YVoeO7eaHRbJJQyMLsjYQeuKqO7F0JtAYLax8fxivHPjK3nfEK+IXJYqrZ65xXuej6HcWuk2d05Ro5ZAMKckfX0rxT4vxLa+OL187nkOB6ZFaYc5MXrA88ks/OuhHn5s42Lz+Zr6F+B/gWDas88QZzgjd/SvDNFiMuoJvAVc/w8Zr62+EtsItPg2IQDxTxdR2scWFipTuz6G+GtjBYtEqKFPGeK980YDy0IHavBPBc7RzkMjLjBU9jXt/h288yFO1eZSZ78o2WiOssrdmYHoDXRWdsOMjPFY+nspA5yK3IZD5eB0r0qcdbnHUk7mvCqSAADJxyarXVvlT2NPtcLhc9RnNLdzfuyMYroaujhi3zHN6hbrIjA14P8evBdrrHhu7zCpk2khtua9/us88da4fxxZLdadcYHzbD8uOtcUjtiuh+OfjDTzofiaeFo9kiSE71wMV6H4d5s3fj5kB46c1m/tNaWunePZ4xC1vvfcU4+Y/4Ve8GNu8O268EhBlse/StKiXLFnJR0qNFz4kMGvvD0WPu2WfzNXfCwxeWPOMyg1Q+JB/4qXTYR1SxTP4nNa3hdR9ssc9Mk/pUP40dyOMt2+0eJtVlzkNdOf/Hq7XUFx8MdWbP/AC9RrXDaATJe3MnZp2P1+au311jB8MbgD/ltfIPyFJfGyH8JzWkj/RenYCum+JpEdj4Vh7rbs/5msHS4/wDR1x94kVufFdfL1bQIO6WKkj6mlHZhLoP8ARhvE2lITn94Ko/HVhJ8V7tFbISNF/Stn4YxF/GelgLnawNcz8W7r7Z8WtYcD7rKv6VpH+G2Zy+JD/DMBk1axUHrKv8AOsXxMwk8b64f+ngr+VdT4GgM3iCx4zhsmuNvpftHijWZT/FeP/OlT+A1e6R3fwoQ/wDCShugVCc/ga8h8STGfWtVlPO65kP/AI9XsHwvUx6hdyAAhIWPP0NeLahJ5k12/Zp3P/jxrqjsjnrP3jjroj7RJ9aKgu5D9pk+tFdVjzLno1vdTQ2SQiRhEwyUzwa7DTXLabEPbjiuMjQGOME8Ba7vSdi6TAB1xXk5hZQXqPI9akteg63wbfrzg5rzZ5MM3c7v6mvQkzHA+3k4avPdoZievOa8yktD6mqQ3sjNGSewrY+E2oyabql3PGqswccOMise6UtDIw9MVofDpdt1dkD+P+lelS+BmD3R7X4uunm8D6jdM3zysgJzx16Cl8M6/cTeF4bJQsKKRl48gt9aoeMJhH8O3TOA06AUnhNQ2lpnjkVT6EqKuypJqT6b8SJZAok2wRgx5IDexrsfEmt3WvafqMsxaOJLR9sW4kLx2rz/AFiQN8Sr9VOdiRr+ldjecaFrDE4AtGH6UfbDpcxPhT4sfQ7clTN9qVcQSIRhPwqb4gahPcaPp15NJvuXvWdiw6nHWuZ8BjhP4vl7Vt/EBseHtIUqV3XLHJ+lJbsXLZXO60fxrDb+HbW2tCzTzSDzxJEu3Hsa+d/jZMk3iq4RQNvmsdo5PavWfDMiQxWzycKsgJ4ya8j+LVrJcarfXpieOHzyAcEde1aUbXOXEx9zQ43S5UW+gCLtAPT8a+yfgratNosG/jv6Yr5B+GtimteLrS0b7m7JH0FfaXw9VdJ8uHopYAVjjXyysYYKN/ePavD9n5LL2/CvUPDvyqoBzXndtqVhYW6Ge5jST0LCul0fxbpsMa5v7YEnj94M/wA65Kad7nuNq1j13S/9Wh4PtXQx5AHPGK8+0HxVYzIuy5jkPqrCuph1xblV2tj0r06ckcc4N6o6uzYSqD0xUl1tZDgjNc/b6wsStuO0j1rF1T4jaLoaNLf6jBbJ/wBNJBk/rWrlocqpO9zobr7p4rm/EEO63dTyGGK5a6+PvheSQrY363TnoM4B/P8Axptp8V9H8QXSWUzrZ3LnEYkdcSH0GCcVyysdCi9z4J/bm8Ivo/iay1ZlH2e4BVeMZYVx3wp09dc8AtL+5guI7grlpMEjrjFfQ/8AwUQ8PzX3gPRLq3haZ0vtmxBnIK//AFq8i074b3nhH4c6JcRXEdzp926SthQHR26e+CM05u8Io5qdOTqSktjmPFenNrHxEWINGq29rEXVn25AHQe9dVJoq6VeWk8cWy1a2kdfnDHIWuJ8WXUlv8ULyWMKzw+WoDcjhRXUNqUuoR3t1IixmOwkbCDAHy46VjZ+0ub9LnL/AA38Iz6tZm5MLukzt5JjYcsCc5Ga3vG+m3Ol+BbLT7iNkuZL8Yj4z0rkvhtrEmn2AURrJvGfmYgr7iuh8eXEz+EdDkaRmlN27BycnjpzRHm5pMfRFzR/B92bOGPyLhr/ACpa2EZzjPWoPiVa3OoeO4bSOCR3trSNGVVyV9cir/h/xbcJbWgieeO/3qPtIlOetZnjfW7i2+KV7NHPIr7UWQowBfjnmopuXJImXQ7f4Z+HXs/F1tcJumgSPJl8sgK3oa8t8WWp1b4sazGjABrjb5hzhcDqa9m+GPiKTUNWMEUkwt1jJZJGyM14wurC1+IevmSRxbzXDh/LAJODx1rRSkqJm/iOt8D2JsvFixM6yCONmDL0OBXm2kW76lq13g7TLcyEu3A+8a9W0nWjf6ndS7/MgtbN9jFArfd74rzPwN4he3s2t5ZfKtZnaQssYY5yTTi5Klc0+0eg+DbF9KtNbkZg3lwMPMUfL0PSvC7S2m1L91Au+SQswHTvX0bZ62+peA9fO8NbwQsY/kCEnb3rwjQdUiGiG2lW3gX/AFizup3k56ZrpUpKmjnnu2eXalbTQX88bxfMrYPIorS1TV4v7Qn/ANEgl+b7+Dz70V2Jy7HmWO4ZdsZ7YWup0iVv7PgwOMVNoq+HdQ065juLKdbkINkkT5FW9Pjg+y+XFkR87d3WvMzL4Y+pWQxftJehW83ZCTjGVNeexsP8/WvQZWH2Ik8fIR/OvP44/lJH9415lJ+7c+qqp3RBcs3ktitL4cKftN16eaKZNYj7LnOCa6H4Q6Ja311fLcXi2ZWYYZlyK76crwZi42audx48if8A4QeEKPlNylXPBcRa1hTH3mArofix4ZsNL8C6ctvq8Nz5l8iKF6kYzmtTwL8PZLizs51v7MiSVE8syYIz3NXLohXWrPI9TjMPxT1pT/C0Y/Su+1KMr4M16XHy/ZDn8jXJnw1c33xg8UWcEsUzw3IjD7wFbAHQ16h4v+Hus6P8M/Es0ywjZZCQlZQflziq+0Z/ZPGvAa/JHn+6P5Vt/EoGPR/D6/wvM5H5U74b+D9V1K2jkt7KSVNgOVAxjHWrXxe0m902HwjBcWzwtNudNw6jnkUo7sp9ER+HYx5lsGJ2/wAWPTvXnPjme4vp57Moph8x5NxHTac8/nXq/h3RLtfJY2s2x3Clthxg4/pXnHiUvFcazIYNx81kXjpzilHRXJn710cr8LdPgs/FC6nJLHaRhGL+awUKTwB+Ne2nxdf/AGUvo8kM8a4BuQ4YKT9O9ed/CHTRcanez3MKTQsmAsihhnI7Gvf/AA14QstS0CVbaFbeSOffKkSgBlYABgOnUYrCvUVSd2Y0acoxscOs009i17rviGaJN2dkcX3vxzWPF4q0DVNTa10681K6l+UHy4Wwu44B69zXpmrfBu5j1Gxu7+3mv7KNfkWNcxqevzAV3PgP4D+GbXXYtcOmyS6kpVkZVYYKncvA44OK0pVIfaNZ06r1jscz8PZdQ0ELdw6mTErYa1unKOcHGBnjPPTNfVPgXxlpt1pdte3Oq21vayYAknlCAnuBnvXmfxF+GDXmh6zqSWFxc3l7GFNuxCo7dpMY4Yeo7Csr9j/wy1vqmpalqafa2lkVbczgP5adwF6KD1PqeatK0rnSpe7Zn0X481CysfDsl4uoxNbcIXgfeSx6KMdznpXxb8WbSKSO61GPS7/VGT5/LuZyGXnj5B09MV9Z/E34dC48aeHNc0GygU/bYxqEby+XE8QVhu29Cwzx9Kx/GXwol1y/a5tPs1rk5P7v731NXNu9zONpKyZ8m/Cnx5rF1GblPBEEtjb24mltrlWgcncVKIxzuOAOa+jfAVnofxI0tZk0qPR76EknKNlecgYOMV0+l/DjVDEYZJbQBjklEOfrzXcaD4JttM097c5DkZMnQn1/CuacnN2ijWNPki03c+ZP2htcfxT4H1LQRa3CXOjSpcxyWMLym6QcAJgHaecHJAPY15VdeH59A8E6JBeQTWd9dyxSSWk5yy4XgkZ44ZR+FfZeveBdPjttSkhiIe+2QllPO1cYx+Ir59/acsksfiJ4csYtxRLBN2T95t5yePbH5VpFc1k+gov2cW1sz5U16QXHxC1duu2fbz7ACuqllFvofiFzj5dPYD9K42PddeNNUdjnddOf1xXU6wBH4N8TzD+G3EfPuRVfbOL7JyPglN1jEM/wf0rp/iCSmheGY88MZH2/jisDwbHjT09oxWz8SrgeZ4Xt1APl2pY49zR3B/Cix4ajMt9p0fTMq8/jWT4pmN18RdWyeBIF/IV0fgu3MmuaWoHO/dXJ6s3nePtXY9ftBFSn7gpX5kj174K25a81SXPCwmvDY5TN4q1WTqTcv/OvcvhPut9L1mYkjEbY/I14NobCXWLyTOSZmP61v9gj7Z3OnzC18P8AiKc/LssmAPua888L/wDIPgJ4yua7rWmNv8OPEE69GARq4nwyv/Etg5x8g/lQvgRpvKx6isy6f8HdamBw0isorwU/8gpT/s17b4ymOn/A+XjPnknNeITDbpI/3a6eiRy1Op59dP8A6RJ9aKjum/0iT60V6KWh5dz3PRLSPR3fa7tvXBy1dTp6qump8hBK/eJ+teQRfEvJ+e1/WvUtJ1AXOj27/d3puxXy2LjXil7TufTYKOHhJukht023TWzx8hrktHs/tlnuVgCWIrtL/Z/Y5J6+Wf5V5nZ+N49GhEU1q7KCfnXpWeHpyqRagtTetJQldnT3GnztEEDqcdql8MJPoc1wSq4kbdkc1zUfxR0ro6zR/Rau2/xL0WReZyn+8prrWHr018JyfWaMn8R6D4u8Tvq+g6ZaRkSvBceYy7ccYre8MeL0tVi80wxhXGQzEdK8rg8c6HJ0vkH5ircfiTSpsFL6E/8AAqTVW6vFjVSnLaRpWOrS2/jbWb0xMUuLjerK3BHsa7vxh4wluPh7qttiTMyKhxLk46+teeR6hZTD5bmE59HFOaaNhgMrA8HDZqbz5ruJXutW5jrPhx4ym01beKG4uo/lAwhOOlW/i54yk1TXfBwa4mYWqNtaUfd78e1cZGoXBjJQg9VNMukkuNhd2cx/dLnOPpRGo43uinG9rHuOh/FjUItNXzL9Ht4sPtMQ7CvILXxENc1C7SYrMb6Z9yHjLEkjFUV1G9to/LSY7CMFeMVzetXUujwPewKqTwfvl9Mg04v2nuR3Iqfu1zM9V8O6KPDsy2yjjDEnHUk56+3P5V6f4DvtQtdQ32qhgw2sCeCp7V4x4X8aw+I7nSZ3imsXuIjiK5BHmsTktGSOR9K9o8IXX2eVBgDkc1x1Iypz5Z7m9CaqarY+lfAzXH2Vd8MODwQ7nH8q9M03T7vYH3W0IHJCRknH4mvLvBGoLJDGWIbGOOlen2uspa2u6RgAAcitqdup3SgraHM/ES/bR9Lku725ItkUhmf7oGOQa5r4LXFou6TT4wltMxcbeR9a8v8Ajl8SLbxh4ug8IPdm3smjZ5tpwGPQAmt/9n7xBa6TGNOkukZoW2DLDOPWjncphypLlPqO4MUkOyXDKRyPWs3ybSbckF7tP9zOdp9Knaawi0955LyMFum5hxXEeM9BHiCwa70O6+zanGm6OaM/KxH8LeoNbzk1qc9OK5rM7iz0vUN25LyNU7Exg1ZkhmhY+dcGdsY+6FFeJfD/AONU015LpOrk2eqW7bJoZCRg+o9q9Zh1hbxQVO4HvmlCaa8zWpTknfoNvtslxbKR8vmD8K+UvjtpuoeIfi9cG3tHuIbKJLdZAcjcF3fmSTX014jmjWxmlk1BNLjVSxvZBlYOPvEen+NfCmseNLvRdY1S4l1Ga8ZxLidWOJDzhvamn2PMqSt7p5L4X8O6jqHiC9aK0mlf7S5+Vc4+auy8ZeHb/SfhH4nuLixniUTxQs7IQFJPArh/AfjCfTb53a/ngkLEsY8/Nk5rs/id8RLjVvhPc2I1WSf7ZeRySo+Rnb0Jqo35mzH7JzHhPSbg6eCsMn3Rj5D7UvxKtZIfF2mQFWCx2aDkYx610fgf4j6hY6bbRw6pF+7K7EdFPTt0pvxG+IdxffEu0YPbTG1tUUh4wVJPJ+tSnKzdjZ7Iu/D21aXxFYZ42jP6V59PmTxpqzdT9pYfrX0f8PfidcX10YLnStHaOOIESpCqsNoyOa8R0PxFYXXinVrq60aG5E127bVJXb83ajmlybEP4z0v4egW/gfX524WOFm/Q187eD182eaTGdzM3X3r6utdc8P2vwj1u5j0QQE20sbp5pwxK4U/hXg3wk1TwzFbkatoM95/tRSleO9XKdqa0Mknzsg8ZK1r8IdYcg7ZZ0A+ua5Xw3Gf7PiA/uA/pXrX7Ql14ah+CCw6VYXNpPdal5qGZtw8rsv4VyXw7svDl5a2yanc3MAYAN5absVs5WpotfE2J8YLp7X4NaXBjAeQ8+vNeRXny6WvYbK94/ak0zQ9N8D6RbaffSyp5qeUsibSyHqT+NeR3Wi2M+js7anFE2zoymurmVos457s8bnOZnPvRUl9bql3KqyxuobhvWivTWx5dxiuD0NfQugwE6DZMD/yxX+VfOMdvN5gG1j7AV9IeGVlTw5Z7hg+SOD9K8fNNIR16nr5Y25SurFy8YSaNJgdIm5/CvGp4xJbsHGV3dK9fvGMejSe6HP5V5XHCdremc15+DfKmz18RHmsmclfaKG+dBgelZEto6ZrvPsoaaKNhzI20VrxfCu+1ZsRNEpY4G44r3qeJtpI8Gtgo1buKseTMGHXikDMO9d5cfDDU/t1xaoEeSF9jYbvUNz8I9et7aS4a2xEgyzZ6V2KvTejZ5M8HWjrFHF+fIvR2B+tTJqN1H924kH/AAI1sDwPqjYKQFwe680248D6xbxeY9lIE6bscVpzU2ZewxEdbMpxeJtShxsvZh/wM1di8c61DwL+Uj3Oaot4b1Ff+XWT8qhk0e7i+9DIv4VDjSe6Q+bEx6s6S1+IWs+Yo+0h/wDeUV0ljrV3r2l3f2oKx8txkfSvP9P0yfzATGf+BV6JoWnrbaHflxhzEc/4VxV40oWcVqd9KpVlH32UdD+Ier6n4h8L2+o3Xm2+myRwQ5UAqgwoGfQDivrbRJmW4AB5znHevhSWU2t7FKvDKwcH6Hivtf4V65beIrXTbwtnz41Y+xxg1wZjT0jUR6WW1PelFs+ivAOpSsqRrnIFdh4s16fT9PjjlcQCRc7m49K5/wCHscNnrCowBjYjBNdz8efhSnxJ8AtDZ6jNo19GA8N5bAEr7EdxXiR952TPpJS5VY+aPF3wmi8eai+pWt6yXbHAdW6VV8J/sv8Ai06wkkGvxxoDktIxJx9M1xngXwFqvhvxmmh+ONbvktJJGSHUrWUhH4yrZ7Y7g19Y/B34J+EL+8tRc+Jr+/WWBpPJ+2lTuyBuHOcYNdkafvcplKpGC5pNr5HUeD/hdFpekxx69qj320f8tJtifzrpL7x54X8MWLRrfW/lwrylsDIRj0A610ej/BzwPpdlcRyxvqc8cm5Zbu5aRlUHhcE4/SuV+IOpaZNazeF/Dunw2zXAeKW4hUAwhgAdpHcjPPaur2agrtmEKsa07RTf5Hh3jjxB4W+L2oabqvhUXD3tvdrazXiwtErAqTg5HP8ASvc/CVncWOmxR3DFmVRljUC/DbTvC/hvRrGyt1jS3m8xuOWYjkn1NdJMyRptXCqorz5RbqOSOjm93lTPOf2gdWTSfhD4nnkIG+18sA99xA/rXwx8QLGVbViMllVZv3f9wqMj8ua+kv2yPG6Q+D49BgkBluXV50HJWMHqfxrwvxtbww6jpkTOUivLIp7MTH0/z61uk3ZI8itJRkeCvLJbzNIH2DeQfm2nHt71UutWu7m1NtNcPJDu3eWxyPY1zWua9qFnpbozgy2908LMQO3GK57/AITe/VuWU9uld6wdSSumcbxlKOjPRbfXLizUCJwAp6FQaivNemvr43c+2ScgDcV7CuA/4Ti5x80cZ/CpE8ZyH70C/hVLB1Yl/XaEup6bpPxDvdHlZokjYsu07sis208TGzuJJQHLM28gPjk1wh8XI3WDB+tOXxVARhomH0NV9WqJWsP6zRevMeuP8VDJ4duNMeKYLMMFllJH5Vg6F4ki0iMhLu6XPHAGK4Q+JrRlAxIDTo9esm6uwHuKXsKlrNC9tSvdSPUfHHj5PF3hqx0v7VKfs5ziZfl6+1RaH4tg05I0a6jwp7oa83/tiybI84D6io/t1s3SdcVXsp2s0UqsL/Eeq/GDxovj2106KC9inFuFGzGzbj+dcbfXM0+ntEDDnGOGrnluYS3EyVIZEZc+Yp+hrS0tLon3JdTDl0a78xvk7+oora4/vfrRXR7SXY5/q8O56J4p0eDT9LE1pFHAzOoLKgzycV0dlmPT41DZ2p1/Cq3xQuo7izZoVVY/OQLsGAeakhZlthgcba+brScqcWz7GpCMZvlVtCTVGP8AZUnP/LOvP4VBjNd1f/8AIKl558vNcGrDyyfas6Pwnm1d0Zlxxf2bdB5g/nXsvh1v3aMPvDBrxa+b/SLcj/nov869k8L4Nuue2K9R/DEila7My3Zl8WaspOCZQ36V1GqShvDl/GRndDjFc5fL5PjjUBjhgrfpXRXMPm6bcKP+eZrHaZfRo4XwkRt8sr90muu17Yvhe4wuDvQj865HwywW8cZ43H+ddh4mwvh24+gI/A10XfMOycSnoFvDNCPNRW9flFZ1vpdpdaldLLArxiZgMjFaWgtGtmGdtoHc9KzluBBe3TodzFzsHbtUuo49TGooR3RV1zS9Psrd3SKNJMjCxrlvzrlfMMmm35ThdoHHua6PWI5fJkLH5irMxx078Vn6Jpz3nh2+bpwg/M1nz81mzyajUm0keO6ouyfb3HFesfAv4ivo92mk3DHyy2+3bP3W7r+VebeJrNrXUJEbGQxHHscf0qLwqTF4gtecfP2r25wjWoNM8qE5Ua6kj9N/AfiyHVLWC4WQiRcAjPevoux1g33hkKWBJXAz64r84vAvjy48PTRGRi8ZHzV9R/D74w6frGjS6dNdiG4YZiYnHPavjZRcWfcQqxqRRyfjxp9L8QTLs8yzkcny3GQDnkV2fw78UW8Un77zLQtgHy0BGB0wccVrJp+n+NoJGkC/aFHz4/veo+tb/hPwDaTIkYUFlPPHStqdR7HbTq8sWpK6O402+028sX3XupXUr87Y28oN7E+la/hvQY7SYS+UolboqjiMenufetfw14MtLG3AJ3sBxwK2re0js2dsfWu/m93U4KlZ6xhomV9T2/Z0Bx8vTNeb/Efx5p/gXQLzVtRmEMEC592bso9STWp8RPiFpnhPTLq6vruK2ghUySSOeAor8/8A4s/GS6+NGvSCKSSHQbVSbWA8GRuf3hHqRj6VzaydzklJU42KHiTxZe/ESPXtb1JwZvtAKxg8RJn5Vz6DFa/xouFXwpol3A3+lQvC8bY7EYIz/nrXL6TD9n0LxAhUbnRcRn6HBx+ddtrqwax4Zis7iITQpbLg99wUFf1FXDSSPPn7yZ8l/FSz+y6pfLEpEM0gulXsN4ycV51tavo3WtGt/Emk2d5cQKJYcwP371kR+AfDWwmWylkf2bAr6GjiYxjZnk1MDUqe/E8G3+9LuPY17ZffD3Qlt5po4pIVRd2ODWOvwvsbrYy3Xlq3Pz8YrdYiBy/Uax5WWP1o5HqK9gb4NaUI8jWS7/3VTArJvPhMI1dre5V1QEks2OBVe3h3M5YSsuh5pn3pdx7V1Z+H182Gi2uhGRg1YHwu1d4vMxGFxnl+ar2tN7Mn6tWSvY47cfpSh8Vp3nhnULFystpJ1+8FJFUZrC4tz+8heP2ZSK0vFmXLUj0IfMPqad5z/wC1UTDJpuDTsjLnl3JvtMnqfzoqHBoosg9pLufRXjgE6HGSMYmT+daq/wDHoNp521leOZN2hxjPHnRj9a148LZgngFOK+HrP93H5n65iPjfoQal/wAguY/9M64iJQYfwruNSYf2XMM/wVwPmFICScfSlR+E8eruZ+pMi3VqCOPNTI/Gvpv4c6fpS6e1xdWCSokLNuLEDPavlzVJAxiboQ68/jXt/g/WbuHTXt0mcQyKFdfUV6U/giYRu5OxHJY2998QrpHRhuRSArf416ZqXhfSbHwrezqbn7X9yPcw29Mk4ryjWLp7Txv5seN3ljG4Z7V203iK61bTUhuChWNWK7Vx271lf30aWZ5p4N00X2syRCTYWkIzivRviD4VXSPD8MX2uOeS4jyMDG0Z4rzjwfqA03xBLI8e9Fk6bsV3Hj3xZZ3VuxkkEDyIsUNvne56cKM0P2jm7bDlLlj7z0IvCvgW+1a2GySFEVSWJYYGOtZD6f8A2ZdSs0fmsG+UbuMc8/StG98SnQdJgs2uV+0vybdW+5nsT/Ouck8QC6vUjbBLdeefqfb2rl/ea8xwVKyk7Ih8SXovZUtkVFcRESMoOGz6fhXT+C/D8S+HNQjlXE7uEAA44GcfpXNXml+XqVvIxPn3PybewxyD9Mf4V6N4cuBb2b7ApQXgd1Y/wkbQfxzRKWmhhGOup4D8UvCbafq05K/eO5dvfLf/AK64TSUNrr0ORysmMV9PfErwsLqRJVwwVSNpXkEdv1r5+8RaQ2l6y10qERht+D1617WGrqcOR9jiqUrTTPV7PElqpH92rtnfTW7DZIyMvKsDVnw7oT6no8FxbYkjdAVIqV9AukkKmJh+FeXKKvZntQvZNHY+C/i1q3hW6WV3aaP+LnrX0/8ADD48abfRpI+05O1lyARXxva6Xeq2PJYjp0rpdB8M3F1MuyzKk9SCRWHJyu8TrjVa0Z9+yfGXR7IIwvYogR90uK5/xF8chdR/ZtHX7ZeTHarfwr7+9eGeCfg3fagFmnuEtY+CWHLY/GvW9J8I6d4ctitom6VvleeTlm7YzWvvMG12PLP2nY5LH4B65d307XOoXzRRM7DhQZB8qj8K+WfA9sIbdncgbvLRs+g4OK+qP201+w/CG1st2HkuEPtkd/wr5f8AC4SDS1eQh9rrkDkduf0qr2jY4Z6zN66j+zzXsQHlu6Nn6AcZ/M1rWN0by3ijUlz5QX5vTH/6vyrI8TXce6S4jP8ArAMnGCPlII6+oqLwfqBluVVjhgMBSe2MY/WovbU5/Q5Rbo2Ml5Z7vlZjlCPQ4/8Ar1gT+IEsp3guYHV1bG9eeK6zxzDFb6sZdhU5B3jo2eDn071xHiaJZJYpwDuK7Dn+LGcH8v5V7uHjTq2bPMniKtB2TNW41K3vtBvDFOjNt+6Tg9R2qO3y0KZyeOtccY/MwDgnpzVq31K8tVHlTHb/AHW+YVvUwTesGa080V/3isdeFyMY4qG+fydPuiByYyKw4fFrLcRR3MShZOPMTgZ9639QZZNDuJFIIZRgjvzXLKlKn8R61PEU61+RmfbpiGL5f4QBVpYm2+hpsK7Y4+P4RVleeM4rmW509CNUJba3zexrjfik/wDpRTG3airj8BXd26bplHXmuA+KTD+1JgOgwOa7Kbd0ceIS5GeYP/rDSfxClf8A1hpG6ivXWx8VLdjaKKKBH0P45Ux6QgbhhOgKkYPUVqrMfsqg9lrN+IMy3GnxyLuw08ZO7rnNX2/49QWGPlr4at/Dj8z9dxTftH6DNYcDTJSBz5ea4RfmtzXa6w3/ABK5znI8uuEWT9yV6cVpQj7p5NV6mPqcnRSMfMv869l8Jt/okRB4KjNeKav8pznPIr2HwzqltYaSk1zKsSbB9489OlenOLlCPKc1OahJuTJfEWV8XxnP3owa3m1a00e38y7mVEZCApPJOOOK808XeNIb3WBcWW5QihAzDk+/tXJXmrXN85d3Zm672O49M10U8DKo+aeh51bMoU2409WbtzrjW95PLA4iDt8rN94Vn22vGzvX1FSZruFd0MkhyA5BwR7gA1kff5JJP3hnk9M1KkKmNl6Efrjp/OvUdCMY2R4M8VUqSvJlyPUrmaSWSSUySIq4YnPU5LV0vhNmuNWVnbcFizLM3Rec8e9crbQrDvZwSWG3joRnFbOn6ssFv5MRUBSDtA6fX1NeZXpPlaijpo1FdXPQtXullYPbjZHb4bJPJ5711miySXFvMLcgma13qAMfMoHH6V51Z3q3WgNMeJLg8KRyOa6LwbrJhjjYuSbdwcKedpO0/pXzzVtGe2mnqj0XxLDHcabaXir8lzEswBPPzoAVPvuWvHPF3hlV82R03bomLDHAwR0/Ova7T/TPCLW5G9rGY4HYxs2QR+YP/AhXJ+KNFhnhiX5txDtu9jzjH4VdGpyyQVI80WJ+y7Kt+1zodwwZrY5Td1Kn/wCvX1Za/CKzvoVLRKQRkECvhr4e+KP+Fd/EbS7qfctszeTOenyFtpP4YBr9JPCd8klnCQ3mRsoZW7EEcEV3V6bjJSWzLwtZShyPdHnlx8FUs/3kEIlXrt71o6J4ZtYYzHJbBGXjJXBr2DMcqDGAccVW+xxM2WiU/UVnyI6+Y5XSrE2ce2Mbkz0FbFvavcXURlGI0O7BrZ8lYkHlxqv0FUmkHmELnHeiWisgcrny5+3hrgksPD+mg4WSYlufX/8AUK+f/COZtJjboGGwKPXkV337ceued430a1zhYF8wjHbgVx/gForjSVKqEETrj6ZBzU1Iv2aZxc16jQviJRNYugdd6sM7gOP84qr4RCvqbtwdse8c+3+IqfxNai3bUIiuQBuDY54cD+tWfhjY+Zqkk0qDYseOe3IFYvYj7Rl/EKL/AEczEnbt2k98ZyK88uWaTTUlblkfY5zn6H8q9i8baW2oaG8YH7w/MO/IJFeIWPmLb3tpMp3D5ce6ng17WAkuXzR5OMjZ+pTDYc+najtjt9ajZ+P93tQsgZc19AeHIjv4wbZyB90bh9RW5ouqLPodzbMchgrRn8RkVkj5hgiqmgS+Wvkk/wCqkMZ/PIrKrHng0deGqunVTR6LpdidQwglWIquTvOM1fj0O5YKUaJsn+9iqOl3X2K5imz8v8WOuK3JtYtJGMqMS6jKB4xyfevlZOcZWR9stVczrW3kivDG4AZW5xXl/wASpS2pTHOcsa9X0lWkkLtwzcmvIPiK+dTm/wB416NG91c5cS/cZwEnWm09+SaZXsLY+LluFFGDRTJPoDx0x/s22A7zp/OtUSP9kIbpisz4jTLNDA8cflI1wpCA8DmtFpB9l98f4V8LU/hw9WfrmK/iP5EeuKV0WZv+mdcBNMlvGZGO1QOc132uMRo83ORtFeQ+J74hhbK3AALV3YKDqaHgYyt7GHN1IpNQhvJirjKZyOa1LiWaSNNkzPDjp0IxXL2al2bB5A4rd0e6E0O1vpj1r6ilTjFJI+MrVp1HdsnSICPcMnGcfzFCx/NkHAX/APX/AFqdU8kqAPkOP0NJtw2OvTP6g12HKR7QrAjnH9D/AIGpovl5APXB/Dj+VIPlOPYf4UZ27sdCf5j/AOtSYCOx/wA/TFOiby5Sw4B+bH4U0tnoMj/JpGXD9enArKcOZaFxlyu50UWvCGOwBAdWUZXp3/nXX+HcQypKvKthGDDjDA15R5/nxxrn54X5X0wePwr1nS8N4dnuoDu2W6yDHOCvavk8VS5PU+ooS5keo+CZBHdGAuJIp49jYOcg9CPxz+QqbWLNWER2KssbYKZJIA6iuR0fWBpdvoupxt5ibvLmjPQoyhx+hFeg675cCmaN1EbvHcIeu5GHOf615fK0zsi00eB/FTT1tLy1mMZ2uSwwD0YDP6r+tfZ37H/js+OvhmthNL52paIwt3ycMYsZjb344/Cvlb4uwx3GhvjBntZvLLDqFPTP0x+tTfsnfFWP4V/FnS7m8l26PqGLG/OeFjY/LIR/stg/TNfSxp+2w67o8aNR0MRpsz9JrKNyxzkjtWnGkgxnkH2rp18OIrB4grK3zKy9GB5BFS/2GOoWuLlZ7ylfU5ZrRpMCpLfSfmZyvCjNdjaaGOu3mrU2lrb2spKZO0n9KFBvczlU1sj8j/2xtaOsfGG9RTtjtQIs/Qc1W+Fs7zeEruaSRAqIJCB0zwMfln8qzf2oXDfEzWCq7pXuJi3P+0BUXw9ujB8OtQQ7isaNuC9WIK4/maqtH9wn5nBzWqtHpev6Wbq6dERmEsDlioz1Ab+lbvhnw7FpdjGzBhJICg7HGVP5c1Lp6xyWemXLsMSRMNiDk5TAB+vernie8+x/2BHGQFMRMg4GMhTj8wK8mVRRSOyMbsyr6xLW77grBXK4HXqRnP0r5+8Y2X/CPeI7q1BIXeSG9c8/1H5V9LavCq6TdzZ/1beZkdRnt9K8I+KEEVzqFpN93zIiFPfC44P4V15fUarcvRnJjoXpc3Y83ugFd88c4qkHKtjoO1XLyQSMJBn3/p/WqEjjnBr7OF7HysjQjYuAc5qjar5OqXaZzu2uPyqS1bkHpUWAutfWMZOfc1TBbneWEvm2cbdTirSsdtZuiTBrZowcsh5rQ5xxXzNWPLUaPusNLnpRl5HQ6OhMbMBgBa8Q8eyb9SlP+0a9ssXePTZWzt+U5NeF+MpN2oSd+TXVR3RhivgZyD/eNJSv980lesfGvcXdRS0UCPWPFnj7T9QtooIEkzHIJNzAAHB6VnXHxSm27YbVFGMAsc1wOT3OaTjmuBYOlZRavY+grZpiK0uZs6q++I2q3sflmQJGeNqqK5+4ma4kMjtuY9aqN0JpynIX6VtGlCn8KsebUr1KukpGnpiBnOR24qWzb7LfMmMA1FpsgRk3cAnHNWNRgKyCRAcjmuqC0ucb7G6jeYoBPHb/ABpsny7geSBVWxuPMjB9OKsPj5W9eDWyuQhSw/GkHKnPp/Wmr37GpUAamMbye2P84ob24NOPtSHoRQBnX1pJ5hmtyUmxg47ivSPhPqFxqWi6pbH5isTq6Y5BxkH9K4Pncfx/lXQeA/EH/CI+KvP4+yahE1vMpPAYj5TXm4ygp0247noYWu4TUXsej+GWaTwKpdceXPFtP90AYI/lXpOm3H9qeByshy9kZLcE4J243L/M15frGq22g+D47CF8NuDcnnA6D9TXZeB9Ukj8P6nCG4l2MF6kErjJ9ulfIzu3zdLn0UdFZHF/Ee5MkmohvuSQISB13cHNeVW8mxsj5Rnp+Fel/EQKhutvCuqRBc/e2gV5hAwXzAPm6cHr1719ZgvgPncVfnufr3+w38Yk+L3wbs7W+l8zXtBC2N1uPzSIB+6k/FcD8K+ijapjG0Cvx4/Y9+NsnwT+L2m3885XQ9QxY6kpPy+Wx4kx6oSD9M1+xtuVmWN0O5JF3IV5yDyCP896561J05abHpYetzw5lugW3RQfl6VQ8QOtrpFzcN0jjZvyFayws54VmPQ7RmoNQ0v7Ro+oyahH5cMcMjCPcOVCk5Y+/pXPyt6GsqkYNNn4d/GS6k1T4ia3dzo0Y3yMvmDsWJzj04qn4TeWHwrcWKv+9ubKSUEHPO/I/lVn4x3bax8QtaeR1WMz/LGB0Q8gAd+tZ9jqg0/x9bW4XbHHbpDgD0p1YtUtOhhGpz13I94+2fYfDtlt+eSBVG4HAA4P48E1heMvEcfmWTRtwiqr7vbAP8q5jXvEx/0qOGTEA24Gfuttx+VctrWtNfJAFkDMV2nnvn/69fOOk6kker7TlVj2ybxFFeeG1O/i4i2EjHUZ6/pXlfi28Vo9KRmQsAx3P2BUKT+dY+n+Lmt7WTT5ZQB95PZqztc1Q6o4cfMoXG09Bjrj6/0r0cDRkq15HJi6sZUjnbpRGxX+EHAPr/8Ar4qhKeuT+lat0qXHzDIwOfTjj+grHZs5PbtX2FN6WPmJElrJtYZ4qSP5tWkf+EKqmqkZ2sMcc1dhZY5JG7scfpWplsbmg3WzUmQnh1//AFV0ytjjOa4jQ5N2vQoeRvCn8a9Cv7H7PMrRhvKP8TV4WMSjUT7n1eVzcqXK+hoFtmjzt0+XFeEeMH3ahKfc17rqDeXoTEHk9a8E8UvuvpfqaKPxG+L/AIbObb7xpKD1or1T48dRTefeigCzuqPd81MoqDe5ajj3xn3NNX5fzqzYjMeCM0TRqrccUmSPhbfbbgOUPSt4bbm2Q9yKyLWELbPxyauWjFbcAHJByK6YbGcizbwmHhTgHr/n8KtKC0bY/u8fzqotxv3dscfyFWIjtfPWrM9QWQE5PFPViP61Tnbybh1IwOo+hqeOTf2yf8aCyzS7dtNXvzUm705FAEDNg89aZHfwxXESyc7CHI+nP+FNvvuny1AP196xZNNPLSSc9SawqJyVjSm1GV2dLNrkusXWWfK7gPmPQV7R4Z1uLS9Fmkd/llcDaAPm2qMAfrXzrpUO+7/dv5pU8Yrur7Wmm062tI5Mxw5B2nnd3BrxK2E55KMdj2oYlRizY1zXDrGoRo2QsIKhs43ZySfzrinkKyEAAd/lPHNX4bxmmyyq4UEnPfj1rLb5W+XtXs0aXs1Y8edTmdzRtZTkA9PcV+xf/BOz4+W/xW+D0egarPv8ReF1S0mLtl5bY8QyepwBtPuB61+NkLdAM17d+yj8cp/gF8YdG8SAs2mM32XUoV/5aWzkBjjuV4b8KK1PmjcISs7Jn7pJJAu7aOCcZri/ipqK2fgu+EkkdtDcK0Jml+UBcZY/98g9a6DSfEGka1pdtqVheRXVlcossMsDbgUIyDn6Gvjr9vybxB4i8PNHZ6gbDQ7G2M8k2TsdiSNhA6kj69OlcdOKm7OVjW7vqfnP4+1K01T4k+INTudluxvpfs4wCjgcKB7AD+VcjfahZ2F494Z1e+K8E5wPcmsD7RLdSF5pPPfJG4nrz/LFRaxp5urX5GO7sf6VTwra1ZosRyvRGg3ib7Szvv2ORhw3JNU7rX4zHsjPzHru4/Gubj0W6847pCB6g1em0uNfKzy3U5NZrAq5p9c0K15qFxJOjGRkGeGHWtmxuLn7OPs82VYfMsneqLWaSMARWnp8IjjIzxXYqCWiOV12y55mLMl1MbMQDtwRWXJtDHB+laErbowMYHSs+VffOK6Yx5TCTuNX73ue1X9gU+nes+L5pBU8sxjZyflRR0zx0qjJsm8Ls114gXYoL+cAqt0616dfieO8Ec21D12r92vLfCErW88d1jkSbhn616bJeNf3KSPjOAOBivGxsXzxZ9TlLXI0Xddfy9FI9a8H8QtuvZfqa9x8Vt5elqvtXhGuNm4k+tRQ+K51Yz+GzEPWijqaK9Q+PCinZ9qKACinbaEXcwFQalq3Pl7c1M37x+CDVWRuSfbFXtNjEwb1pxXMwLsMOY8Y/wA81HYSeXcGMnKkcfXirEStG2O3/wCuqF1m1u1fsCK6HoZGnNCFbePr+v8A9anwzndg0+NhJEp6qQP5VBNDsYlTTTAbq2THFcKeVG1vp1qPR7wSZTPTGDV6PbcQSwt/ECK5zT2NrqSK39/aaltoSOti+6OT09KlX5eahiY7QegqTPTB4qxkcnzZ4/zmqNxaiYEMe/8AWrzZO7FQSH5jn1zQAaNp8dnIGzyeKsahC9nIbqEblP8ArY/Xp8w96ZbvtYd+f61qpiRM9yMVHKuwNsoRzJNDvj+ZJB1zUDryaguo20W4M0Q32Uh+df7jev0qyxWRQyNuRulWAsLbev6Vet5cLuzgZx15rP8A4iRUqdjn/wDXR5AfqT/wTT+MI8f+Ebz4eatdbL7QkE9oeC09qxwV57q2B7Aiu+/4KHXEdp8FZbGJvs0RLSsqnl8A4yTyf/rV+Y3wC+MGo/A/4oaH4v047pLCX/SLf+G4gb5ZYz9VJ/HFfev/AAUS8c6X4s+C1hrOlXCXWn6jZx3NrKGyCJMcfXkj8K4Jx5JWOqLvqfl9aqNsfUDGBV5n3Lk4Bx/n/PtVK17Z5Pb8qtzAjg8Y/wA/5+tdy2OWTK7qC4GOKoTN5kjfkKvSMFRmIyx4qjtxkimJAqgYGau22duBVSNfxq5brg+hoGOdflIqnN0q6xBFU5h1BPU8UEEEWN6gHv1pbhPtbvHny488+re1LAo8wfWozGPtDEEn5ic0Aa1lCixlFGBjA9q7XSX8yCBu2AK4azuB5ijOK7fwirXlquFLbXwcDp3rz8ZH3Ez3cqnao4+RoeNG8uxUdtteF6y2bhz717r8REMFqFIxhea8G1f/AFz/AFrkw+56ePf7sy+9FB60V6nU+SHheKKen3RRSNLCU6Fep/ChevA4qRYzt4HFQaET8mrukzeVcYPeqrRnFIrGORe3NOLJZ1fGM4z2/SqepWZkhJHJBqxZS+ZGpHQ8/rUjDKkHkY/xrp3Rz7Mo6XdExmJs7l5x+FaON46VmrGIbrPTt9elaEEmc0xDTGY2yvBJ/rWBqWItW3Lxkhq6YsCozXN64mzUVHsKiRSOkgbci+uKsg9iM1StW3RxnpxVuNgVoE+4kgxkjg1WP3uef/1VadN3PtVdlxj09asaEUjdnp/kGtK2kG0DIzWXk8fT+gq3bt68UDL8sa3EbI4DK4wc9K5iTzNButpLNZuflP8AcrphhsdxVPUbdLqFopFypHWgCDcsmHTlSO3Sn7tvaudtbuXRbo28/wA0WeD6e4roY2WVAykFW7igCdJDHiu31z4tatqnwhs/BN3I1xZWV2JrVmOTGhOTH9N3I9M1wuOoz0p8ZydjfdbiolFSGnYS1zuIPOTxVib5u/OOP8/lUEEZikIbscD/AD+dTOwXPov+f8asyuVbpvmVCelQNwfb+dPyWbdnOabt3AeooLQseeoPNWoMdetV0AHSp4x8pwKBkjDGfSqkw6YPermfQfWqlx7UEEcX+szUKoxbPbNTwZXLE8daA3mMv60CbJreMBwccV23w+1eKxuJYZrtbaJ3BO7oa40fu4+Kv6NNBBdCS4GUGOormxCvTZ6GBqezrpnX/FTXtPuZjHa3qXKgYLKOK8P1JTNIzAcE16P4rFrqFx5loBjHRRXHT6TOScROfwzXlUZqOp9HiYe2jys5wwt6UzYR2rYmsXXgxsv1FUZISjdK9BVOY8GphXARYflFFWUQ7RRU8xfskUl556VbtRubbVZV4yOlSRTGOYEDvWnU4rklwgiYcdKjuo9yq4rYmtxdQhlwWxVKW3ZYgrDkVtymVx+i3G5SjHGAf5GtkYZTnpXMW7NBOMdM/wBa6O1kEqKex5NXHsZyGzQ5OcZOePzpIQRVh/pxn+n/ANeq/KNg9OR/KrBMlaQR/l/SsDXJA98p68V0YjWRSa5rW08rUHHbAxUSBbm5ZvmCP6f1q6h6emKy9PkzGgJzx/WtCNirfy/OqWw2WW5XGc8ZqCTrnvU6sducc4qORec+/NMlMrbsYx2/wqxDyAd3GKr7TxgcKMfXmpYuQB0//VQWaFu2OCakkwy89OlVYW2t61ZxlSc5FBFzH1TTUvo9nRx901j2OoTaPceTMCY89PT3FdRMufY9c1n3lhFdLiRcnsaCrl2OWO4hEsTh1/2af/KuajW50OUsmZYD1AroLK8i1GEPE2fVc8igXmWlbzFPqO3rUFxJtj245Y5H0qTBUjHFQ3Dbic49qBEI9Aad0pgyrYWpG+XqOKBp9xVP4VPHyODUCrnpVhMLwf0oHcezdKrzYzk1Nw3eo5cbqVyStNiO1dh6YqpDKVZfzqa+kPlqnQk5Iqpu7j/PFMk2o5VlxjvSXl0tjbtM4yFIGBWbHIVY4PTt+NO1XdeaXOi/eXDfgKiSUlZmtOTpyUkPXxFbMcElfwqeLXLZm4lxXDMxz1o8w157wkO56yzCfVHoa6pA3/LRCKTy7e6z8kbZ9hXn/mt6kVIl3KvR2H41H1a3ws2WPTVnE6ZbeLn5F6n+dFNsN7WkZz1H9aKjlfc6vaR7HOQNlSDSN3NIq4IbsaVjXZ1ufPo1NJvMKI2PStSRUk5xkGuVjkMcmRXQ2cxmjDZ5xXRF3MZJkM2nq2So6c9amsYXhTBB/wAip2Y88A8f/Wpytu5HetLEEqtuJHv/AEpNoxkjJqJWb8Rz/n8KBLtzxzTAkZxCu7H0xXK6jcG6u3cjHbFdVHjcCeTiuSuB/pUi9PmNZyHE07ObaqgnrWxavmP3/wDrmuaidlUVp2d2GwOh96cZdC7G3G3TmnSY2sOtQQyZ96kH3W9KsztYY2BnsOf50RsN2B0pGXg01fvE9h/j/wDXoAsRt93FWlm3KoPWqA6+lSLIR2wKBWLDEcioJMcYFSltyjFQt8vWgERsq9OtUJrF7eX7RZnZIOSnZq0j93pikyFXk0rF2F03Uo9RjOBslX7yt2qS5IEmO3WsPUbeS0uFvLVtpPJA/n9Ku2msR6oihvkmUcr6/SmDLceNuSccUM3pzSKfTNBA7/WlczHxHd7VPv289RUaqDz0oY4yuOP/ANdSPQkD46Co5CD7c00NjIzxmo5pAiknoBk1VhFG4m824YZ4UbaglmWFCWbp/hTY0eZSwOC3zfmKX7Gq/f8AmPvTAjbUC5+UHGT2+tWra6IZdwP09s05I4mwBhTT/s4HGePpUAYWsaebG4yBmOT5kPtWdXb4tNQ8uznJZWYDcuMpk9aveJfhJc6PIxhd5I+oLr2rKbUHqbxi5LQ87NLWxJ4WvI88KT6U1PC+psMi1cipU49ylCXY1tPX/Qoef4aKktQ8FvHG0HzKMHmiuQ9ZJnLD5o6Wki+5U0MHGW4roPKG/Z9349K19OiZYueKrx4wD0xzz+dSSaisOVRC+OOB7f8A163hG2pnKV9DQHXOefT9aZwoPb/P/wBess6sQWBjb/PFPXVomb5gwB68e4rS5maBLNwOv/1sUm45DZyB/Lr/AEFMt7qKXG1lP4+xNTKobIHenuFiSFmOM+3+f1rlbpg93Kw6Fj/Oun3FVf6E/wAzXJM2ZCfeokOJYVh65NSQyBWyDzVZW4zTo25rM1N+zug2ATj/APXWgJOmK5eGYxtnOPX+dblrcCSP5j/nNbRdyGmXPMG1SeePz4o/izjn/wDVTQc+47UHP4//AFqozuPb1xSK3JHSk3DnJzTWxxg/5zQFyZZPm56dKcXBzVbIxwaN3Q9B/wDqoKVrXJi+efb+hqvcMdrHO0KDUir159f61OqI6gMNy+/T8aA5u5RtLFGQSTFpGkGQASABVOXT0tdUUQjgYOOoNbUMclrH5S4kiX7vUED096rsvmXAZhls/TFAnIkRuDz75p6qWYeppm4A/wCfSn7gADjvSsSSMwXODTHctUIbLZzzQe3P+eKLAOLDcee/+FVbyQSgIOhIzUVxchWxnOetQ/aFQBzklucAZplMlhQR8DoB/SpGVnYYZQP/AK9U/PmkUbU8tf70hxVdrnnmdnPpEn9aBWND7K/B6j1Byan8ua4UK+UTGPc1lxXxVsBpVA/56DIrTh1UpJ5c3yN1Hv70CLFtZrbxsY124GS1ffFj8Mbbxp4F0a9EAguLqwhlZpF5y0YJGK+PPhj8MdZ+MmuSaLoUsKXkUBuW844BQEA/Xr2r668N+Ff2itFntNLaHSLmzjURpcTMNgVRgLxgjj2rnqwVRpcyT8zeE3Dpc8i8c/Am48OzSXC27OnXdjIrzi601omKpFg+pr6t8Ra/8XNL8yz1z4cW+rxB9rS6dIWQrj+Eda8G+IHiiyhY3H/CJazpEy/8fEcluTGh9c4rCphZqPPGzXk0dVOtGUuXX7jw68gf7VLwPvH+GimXl1HPdSyLu2sxIoryrTPa0OMVRHgAZYVKFYY7jrTbf+L/AD3qdPvD6f4V78I9T5tvoRqbiNt6rvHTFXotSjPyyRmM5/iH0qW3UeWvFS3MSMvKg8H+lamb3HMiyKGGCCagks4mBDxrk45/AU+y/wBSPr/WpJf6/wCFKyJuzHu9N8n54W79Kit9Umt2Ac7gPXrV6ZjsPP8Anmsm5++1RsWmbUV4Li3bHB28j8K58gZNXNMY+a3PaqTfeNKTGKG2gilVsY70ylX7wqALCt69KtWs5U8Hv/hVe3UMrZGaW1+8atbjub0Fyfu9sf8AsxFTht2CPT+hqjbfeX8f5irUf3o/w/ma1JsP3dcf54pC3Pv/APqqNOg/3V/lSD77fT/CgzJvvdev/wCuj/P6Chfvf59aQfcH+ewoHcerY57c/wBaeJhxnp71Evf8f60P90fWgROt0inazbefX6f41EXHnj6iqenKJpmZxuYdzV2T74/z3oAQPhsdBQzH9f60zq7Z9/505fvfj/WgaHL6mqt5diNMk471K/3BWFqTnzCM96A6jZr1pWwO/OauRSM6rwvu3eqKKMdKu2v+sH4UFPYuwwQyEblyeP8AWVca1CRjYi4HQYpyxrtHA6mnIx+Xn+GhCKu35uUXH0p11aR6hCIzhHX7j9wfT6VLJ/rR9KP4aq3QVzt/2XvH03w6+Onhm6uXKQvcfY58nAMcnynPtkg/hX65R+Isaas7x5VLkRLx94etfijfMYNY0eeM7JsxPvHXIYYNftvoCi40bSPMAfckbHI6naOa8LGRSnFnp4aT5S1/bFszSNINojl2k4zkkV5D8fvsF14TGI0YZYSEr7d69T1O1h+zJ+7Hzylm9z61438fIUh8G3WxQvzSdP8AdrilNxjodUWnLY/L/Vt39p3XkhfK81tv0zRUd3/x8y/7xoquY9k//9k="/>
  <p:tag name="MMPROD_49372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Calibri Light&amp;quot; IsBold=&amp;quot;1&amp;quot; IsItalic=&amp;quot;0&amp;quot; IsUnderline=&amp;quot;0&amp;quot; FontSize=&amp;quot;24&amp;quot; UseDefFont=&amp;quot;0&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1&amp;quot;/&amp;gt;&amp;lt;/Format&amp;gt;&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 Light&amp;quot; IsBold=&amp;quot;0&amp;quot; IsItalic=&amp;quot;0&amp;quot; IsUnderline=&amp;quot;0&amp;quot; FontSize=&amp;quot;20&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2&quot;/&gt;&lt;property id=&quot;10005&quot; value=&quot;1&quot;/&gt;&lt;property id=&quot;10006&quot; value=&quot;0&quot;/&gt;&lt;property id=&quot;10010&quot; value=&quot;1&quot;/&gt;&lt;property id=&quot;10014&quot; value=&quot;3&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1&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1&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3&quot;/&gt;&lt;property id=&quot;10021&quot; value=&quot;334&quot;/&gt;&lt;property id=&quot;10101&quot; value=&quot;[jumptoframe],Value=334,&quot;/&gt;&lt;property id=&quot;10102&quot; value=&quot;1&quot;/&gt;&lt;property id=&quot;10191&quot; value=&quot;-1&quot;/&gt;&lt;/object&gt;&lt;/object&gt;&lt;object type=&quot;10061&quot; unique_id=&quot;20000&quot;/&gt;&lt;/object&gt;&lt;/object&gt;&lt;/object&gt;&#10;"/>
  <p:tag name="MMPROD_UIDATA" val="&lt;database version=&quot;11.0&quot;&gt;&lt;object type=&quot;1&quot; unique_id=&quot;10001&quot;&gt;&lt;property id=&quot;20139&quot; value=&quot;%n. %s&quot;/&gt;&lt;property id=&quot;20141&quot; value=&quot;Indwelling Urinary Catheter Indications&quot;/&gt;&lt;property id=&quot;20142&quot; value=&quot;When patients arrive in your ICU with an indwelling urinary catheter (IUC), do you know what the clinical indications are for use in order to reduce unnecessary device utilization? Participate in this module to identify the clinical indications for IUCs, evaluate the use of device alternatives in your ICU, and strategies to use when implementing new approaches to ensuring devices are only used when necessary.&quot;/&gt;&lt;property id=&quot;20144&quot; value=&quot;0&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HRET&quot;/&gt;&lt;property id=&quot;20192&quot; value=&quot;hret.adobeconnect.com&quot;/&gt;&lt;property id=&quot;20193&quot; value=&quot;0&quot;/&gt;&lt;property id=&quot;20221&quot; value=&quot;T:\Externally Funded Projects\AHRQ\HAI-ICU - AHRQ - 80776\ICU Operations\ICU Committees\Bios and photos\&quot;/&gt;&lt;property id=&quot;20224&quot; value=&quot;C:\Users\julie.kim\Documents\My Adobe Presentations\_AHRQ_0.AvoidPlacement_IUC_Indications_publish_1&quot;/&gt;&lt;property id=&quot;20227&quot; value=&quot;T:\Externally Funded Projects\AHRQ\HAI-ICU - AHRQ - 80776\ICU Curriculum\Curriculum\1_IUC Coursework\IUC 101_Avoiding Placement - Indications\Indications\0.AvoidPlacement_IUC_Indications_publish_pptx\0_Package.prpkg&quot;/&gt;&lt;property id=&quot;20250&quot; value=&quot;0&quot;/&gt;&lt;property id=&quot;20251&quot; value=&quot;1&quot;/&gt;&lt;property id=&quot;20259&quot; value=&quot;0&quot;/&gt;&lt;property id=&quot;20262&quot; value=&quot;1527722618&quot;/&gt;&lt;property id=&quot;20263&quot; value=&quot;1&quot;/&gt;&lt;property id=&quot;20264&quot; value=&quot;1&quot;/&gt;&lt;property id=&quot;20519&quot; value=&quot;0&quot;/&gt;&lt;property id=&quot;20700&quot; value=&quot;0&quot;/&gt;&lt;object type=&quot;2&quot; unique_id=&quot;10002&quot;&gt;&lt;object type=&quot;3&quot; unique_id=&quot;10003&quot;&gt;&lt;property id=&quot;20148&quot; value=&quot;5&quot;/&gt;&lt;property id=&quot;20300&quot; value=&quot;Slide 1 - &amp;quot;Indwelling Urinary Catheter Indications&amp;quot;&quot;/&gt;&lt;property id=&quot;20302&quot; value=&quot;1&quot;/&gt;&lt;property id=&quot;20303&quot; value=&quot;Jennifer Meddings, MD, MSc&quot;/&gt;&lt;property id=&quot;20307&quot; value=&quot;256&quot;/&gt;&lt;property id=&quot;20309&quot; value=&quot;49372&quot;/&gt;&lt;/object&gt;&lt;object type=&quot;3&quot; unique_id=&quot;10005&quot;&gt;&lt;property id=&quot;20148&quot; value=&quot;5&quot;/&gt;&lt;property id=&quot;20300&quot; value=&quot;Slide 3 - &amp;quot;Lifecycle of a Urinary Catheter1&amp;quot;&quot;/&gt;&lt;property id=&quot;20302&quot; value=&quot;1&quot;/&gt;&lt;property id=&quot;20303&quot; value=&quot;Jennifer Meddings, MD, MSc&quot;/&gt;&lt;property id=&quot;20307&quot; value=&quot;265&quot;/&gt;&lt;property id=&quot;20309&quot; value=&quot;49372&quot;/&gt;&lt;/object&gt;&lt;object type=&quot;3&quot; unique_id=&quot;10006&quot;&gt;&lt;property id=&quot;20148&quot; value=&quot;5&quot;/&gt;&lt;property id=&quot;20300&quot; value=&quot;Slide 4 - &amp;quot;Disrupting the Lifecycle of a Urinary Catheter1,2&amp;quot;&quot;/&gt;&lt;property id=&quot;20302&quot; value=&quot;1&quot;/&gt;&lt;property id=&quot;20303&quot; value=&quot;Jennifer Meddings, MD, MSc&quot;/&gt;&lt;property id=&quot;20307&quot; value=&quot;266&quot;/&gt;&lt;property id=&quot;20309&quot; value=&quot;49372&quot;/&gt;&lt;/object&gt;&lt;object type=&quot;3&quot; unique_id=&quot;10007&quot;&gt;&lt;property id=&quot;20148&quot; value=&quot;5&quot;/&gt;&lt;property id=&quot;20300&quot; value=&quot;Slide 5 - &amp;quot;Using Appropriateness Criteria To Reduce Catheter Use1,2&amp;quot;&quot;/&gt;&lt;property id=&quot;20302&quot; value=&quot;1&quot;/&gt;&lt;property id=&quot;20303&quot; value=&quot;Jennifer Meddings, MD, MSc&quot;/&gt;&lt;property id=&quot;20307&quot; value=&quot;270&quot;/&gt;&lt;property id=&quot;20309&quot; value=&quot;49372&quot;/&gt;&lt;/object&gt;&lt;object type=&quot;3&quot; unique_id=&quot;10008&quot;&gt;&lt;property id=&quot;20148&quot; value=&quot;5&quot;/&gt;&lt;property id=&quot;20300&quot; value=&quot;Slide 6 - &amp;quot;Team Strategies Are Needed To Reduce  Inappropriate Urinary Catheter Use&amp;quot;&quot;/&gt;&lt;property id=&quot;20302&quot; value=&quot;1&quot;/&gt;&lt;property id=&quot;20303&quot; value=&quot;Jennifer Meddings, MD, MSc&quot;/&gt;&lt;property id=&quot;20307&quot; value=&quot;258&quot;/&gt;&lt;property id=&quot;20309&quot; value=&quot;49372&quot;/&gt;&lt;/object&gt;&lt;object type=&quot;3&quot; unique_id=&quot;10009&quot;&gt;&lt;property id=&quot;20148&quot; value=&quot;5&quot;/&gt;&lt;property id=&quot;20300&quot; value=&quot;Slide 7 - &amp;quot;Examples of Indications for Urinary Catheters3-5&amp;quot;&quot;/&gt;&lt;property id=&quot;20302&quot; value=&quot;1&quot;/&gt;&lt;property id=&quot;20303&quot; value=&quot;Jennifer Meddings, MD, MSc&quot;/&gt;&lt;property id=&quot;20307&quot; value=&quot;271&quot;/&gt;&lt;property id=&quot;20309&quot; value=&quot;49372&quot;/&gt;&lt;/object&gt;&lt;object type=&quot;3&quot; unique_id=&quot;10012&quot;&gt;&lt;property id=&quot;20148&quot; value=&quot;5&quot;/&gt;&lt;property id=&quot;20300&quot; value=&quot;Slide 10 - &amp;quot;Catheter Appropriateness for  Measuring Urine Volume5&amp;quot;&quot;/&gt;&lt;property id=&quot;20302&quot; value=&quot;1&quot;/&gt;&lt;property id=&quot;20303&quot; value=&quot;Jennifer Meddings, MD, MSc&quot;/&gt;&lt;property id=&quot;20307&quot; value=&quot;298&quot;/&gt;&lt;property id=&quot;20309&quot; value=&quot;49372&quot;/&gt;&lt;/object&gt;&lt;object type=&quot;3&quot; unique_id=&quot;10013&quot;&gt;&lt;property id=&quot;20148&quot; value=&quot;5&quot;/&gt;&lt;property id=&quot;20300&quot; value=&quot;Slide 11 - &amp;quot;Develop a Shared Mental Model&amp;quot;&quot;/&gt;&lt;property id=&quot;20302&quot; value=&quot;1&quot;/&gt;&lt;property id=&quot;20303&quot; value=&quot;Jennifer Meddings, MD, MSc&quot;/&gt;&lt;property id=&quot;20307&quot; value=&quot;299&quot;/&gt;&lt;property id=&quot;20309&quot; value=&quot;49372&quot;/&gt;&lt;/object&gt;&lt;object type=&quot;3&quot; unique_id=&quot;10015&quot;&gt;&lt;property id=&quot;20148&quot; value=&quot;5&quot;/&gt;&lt;property id=&quot;20300&quot; value=&quot;Slide 13 - &amp;quot;Checklist Question 15&amp;quot;&quot;/&gt;&lt;property id=&quot;20302&quot; value=&quot;1&quot;/&gt;&lt;property id=&quot;20303&quot; value=&quot;Jennifer Meddings, MD, MSc&quot;/&gt;&lt;property id=&quot;20307&quot; value=&quot;281&quot;/&gt;&lt;property id=&quot;20309&quot; value=&quot;49372&quot;/&gt;&lt;/object&gt;&lt;object type=&quot;3&quot; unique_id=&quot;10017&quot;&gt;&lt;property id=&quot;20148&quot; value=&quot;5&quot;/&gt;&lt;property id=&quot;20300&quot; value=&quot;Slide 15 - &amp;quot;Checklist Question 35&amp;quot;&quot;/&gt;&lt;property id=&quot;20302&quot; value=&quot;1&quot;/&gt;&lt;property id=&quot;20303&quot; value=&quot;Jennifer Meddings, MD, MSc&quot;/&gt;&lt;property id=&quot;20307&quot; value=&quot;283&quot;/&gt;&lt;property id=&quot;20309&quot; value=&quot;49372&quot;/&gt;&lt;/object&gt;&lt;object type=&quot;3&quot; unique_id=&quot;10021&quot;&gt;&lt;property id=&quot;20148&quot; value=&quot;5&quot;/&gt;&lt;property id=&quot;20300&quot; value=&quot;Slide 19 - &amp;quot;Acute Urinary Retention5&amp;quot;&quot;/&gt;&lt;property id=&quot;20302&quot; value=&quot;1&quot;/&gt;&lt;property id=&quot;20303&quot; value=&quot;Jennifer Meddings, MD, MSc&quot;/&gt;&lt;property id=&quot;20307&quot; value=&quot;304&quot;/&gt;&lt;property id=&quot;20309&quot; value=&quot;49372&quot;/&gt;&lt;/object&gt;&lt;object type=&quot;3&quot; unique_id=&quot;10023&quot;&gt;&lt;property id=&quot;20148&quot; value=&quot;5&quot;/&gt;&lt;property id=&quot;20300&quot; value=&quot;Slide 21 - &amp;quot;Managing Incontinence:  No Skin Issue, No Difficulty Turning5&amp;quot;&quot;/&gt;&lt;property id=&quot;20302&quot; value=&quot;1&quot;/&gt;&lt;property id=&quot;20303&quot; value=&quot;Jennifer Meddings, MD, MSc&quot;/&gt;&lt;property id=&quot;20307&quot; value=&quot;306&quot;/&gt;&lt;property id=&quot;20309&quot; value=&quot;49372&quot;/&gt;&lt;/object&gt;&lt;object type=&quot;3&quot; unique_id=&quot;10024&quot;&gt;&lt;property id=&quot;20148&quot; value=&quot;5&quot;/&gt;&lt;property id=&quot;20300&quot; value=&quot;Slide 22 - &amp;quot;Managing Incontinence:  No Skin Issue, WITH Difficulty Turning Due To5&amp;quot;&quot;/&gt;&lt;property id=&quot;20302&quot; value=&quot;1&quot;/&gt;&lt;property id=&quot;20303&quot; value=&quot;Jennifer Meddings, MD, MSc&quot;/&gt;&lt;property id=&quot;20307&quot; value=&quot;307&quot;/&gt;&lt;property id=&quot;20309&quot; value=&quot;49372&quot;/&gt;&lt;/object&gt;&lt;object type=&quot;3&quot; unique_id=&quot;10025&quot;&gt;&lt;property id=&quot;20148&quot; value=&quot;5&quot;/&gt;&lt;property id=&quot;20300&quot; value=&quot;Slide 23 - &amp;quot;Managing Incontinence:  When Patient has Skin Issues5&amp;quot;&quot;/&gt;&lt;property id=&quot;20302&quot; value=&quot;1&quot;/&gt;&lt;property id=&quot;20303&quot; value=&quot;Jennifer Meddings, MD, MSc&quot;/&gt;&lt;property id=&quot;20307&quot; value=&quot;308&quot;/&gt;&lt;property id=&quot;20309&quot; value=&quot;49372&quot;/&gt;&lt;/object&gt;&lt;object type=&quot;3&quot; unique_id=&quot;10026&quot;&gt;&lt;property id=&quot;20148&quot; value=&quot;5&quot;/&gt;&lt;property id=&quot;20300&quot; value=&quot;Slide 24 - &amp;quot;Take-home Points&amp;quot;&quot;/&gt;&lt;property id=&quot;20302&quot; value=&quot;0&quot;/&gt;&lt;property id=&quot;20303&quot; value=&quot;Jennifer Meddings, MD, MSc&quot;/&gt;&lt;property id=&quot;20307&quot; value=&quot;309&quot;/&gt;&lt;property id=&quot;20309&quot; value=&quot;49372&quot;/&gt;&lt;/object&gt;&lt;object type=&quot;3&quot; unique_id=&quot;10027&quot;&gt;&lt;property id=&quot;20148&quot; value=&quot;5&quot;/&gt;&lt;property id=&quot;20300&quot; value=&quot;Slide 25 - &amp;quot;References&amp;quot;&quot;/&gt;&lt;property id=&quot;20302&quot; value=&quot;0&quot;/&gt;&lt;property id=&quot;20303&quot; value=&quot;Jennifer Meddings, MD, MSc&quot;/&gt;&lt;property id=&quot;20307&quot; value=&quot;268&quot;/&gt;&lt;property id=&quot;20309&quot; value=&quot;49372&quot;/&gt;&lt;/object&gt;&lt;object type=&quot;3&quot; unique_id=&quot;35060&quot;&gt;&lt;property id=&quot;20148&quot; value=&quot;5&quot;/&gt;&lt;property id=&quot;20300&quot; value=&quot;Slide 2 - &amp;quot;Acknowledgments&amp;quot;&quot;/&gt;&lt;property id=&quot;20302&quot; value=&quot;1&quot;/&gt;&lt;property id=&quot;20303&quot; value=&quot;Jennifer Meddings, MD, MSc&quot;/&gt;&lt;property id=&quot;20307&quot; value=&quot;314&quot;/&gt;&lt;property id=&quot;20309&quot; value=&quot;49372&quot;/&gt;&lt;/object&gt;&lt;object type=&quot;3&quot; unique_id=&quot;35725&quot;&gt;&lt;property id=&quot;20148&quot; value=&quot;5&quot;/&gt;&lt;property id=&quot;20300&quot; value=&quot;Slide 12 - &amp;quot;ICU Daily Checklist for Indwelling  Urinary Catheter Appropriateness5&amp;quot;&quot;/&gt;&lt;property id=&quot;20302&quot; value=&quot;1&quot;/&gt;&lt;property id=&quot;20303&quot; value=&quot;Jennifer Meddings, MD, MSc&quot;/&gt;&lt;property id=&quot;20307&quot; value=&quot;318&quot;/&gt;&lt;property id=&quot;20309&quot; value=&quot;49372&quot;/&gt;&lt;/object&gt;&lt;object type=&quot;3&quot; unique_id=&quot;35726&quot;&gt;&lt;property id=&quot;20148&quot; value=&quot;5&quot;/&gt;&lt;property id=&quot;20300&quot; value=&quot;Slide 14 - &amp;quot;Checklist Question 25&amp;quot;&quot;/&gt;&lt;property id=&quot;20302&quot; value=&quot;1&quot;/&gt;&lt;property id=&quot;20303&quot; value=&quot;Jennifer Meddings, MD, MSc&quot;/&gt;&lt;property id=&quot;20307&quot; value=&quot;319&quot;/&gt;&lt;property id=&quot;20309&quot; value=&quot;49372&quot;/&gt;&lt;/object&gt;&lt;object type=&quot;3&quot; unique_id=&quot;35727&quot;&gt;&lt;property id=&quot;20148&quot; value=&quot;5&quot;/&gt;&lt;property id=&quot;20300&quot; value=&quot;Slide 16 - &amp;quot;Checklist Question 45&amp;quot;&quot;/&gt;&lt;property id=&quot;20302&quot; value=&quot;1&quot;/&gt;&lt;property id=&quot;20303&quot; value=&quot;Jennifer Meddings, MD, MSc&quot;/&gt;&lt;property id=&quot;20307&quot; value=&quot;320&quot;/&gt;&lt;property id=&quot;20309&quot; value=&quot;49372&quot;/&gt;&lt;/object&gt;&lt;object type=&quot;3&quot; unique_id=&quot;35728&quot;&gt;&lt;property id=&quot;20148&quot; value=&quot;5&quot;/&gt;&lt;property id=&quot;20300&quot; value=&quot;Slide 17 - &amp;quot;Checklist Question 55&amp;quot;&quot;/&gt;&lt;property id=&quot;20302&quot; value=&quot;1&quot;/&gt;&lt;property id=&quot;20303&quot; value=&quot;Jennifer Meddings, MD, MSc&quot;/&gt;&lt;property id=&quot;20307&quot; value=&quot;321&quot;/&gt;&lt;property id=&quot;20309&quot; value=&quot;49372&quot;/&gt;&lt;/object&gt;&lt;object type=&quot;3&quot; unique_id=&quot;45875&quot;&gt;&lt;property id=&quot;20148&quot; value=&quot;5&quot;/&gt;&lt;property id=&quot;20300&quot; value=&quot;Slide 8 - &amp;quot;Clinical Case 1 for Discussion&amp;quot;&quot;/&gt;&lt;property id=&quot;20302&quot; value=&quot;1&quot;/&gt;&lt;property id=&quot;20303&quot; value=&quot;Jennifer Meddings, MD, MSc&quot;/&gt;&lt;property id=&quot;20307&quot; value=&quot;328&quot;/&gt;&lt;property id=&quot;20309&quot; value=&quot;49372&quot;/&gt;&lt;/object&gt;&lt;object type=&quot;3&quot; unique_id=&quot;45876&quot;&gt;&lt;property id=&quot;20148&quot; value=&quot;5&quot;/&gt;&lt;property id=&quot;20300&quot; value=&quot;Slide 9 - &amp;quot;Clinical Case 2 for Discussion&amp;quot;&quot;/&gt;&lt;property id=&quot;20302&quot; value=&quot;1&quot;/&gt;&lt;property id=&quot;20303&quot; value=&quot;Jennifer Meddings, MD, MSc&quot;/&gt;&lt;property id=&quot;20307&quot; value=&quot;329&quot;/&gt;&lt;property id=&quot;20309&quot; value=&quot;49372&quot;/&gt;&lt;/object&gt;&lt;object type=&quot;3&quot; unique_id=&quot;46003&quot;&gt;&lt;property id=&quot;20148&quot; value=&quot;5&quot;/&gt;&lt;property id=&quot;20300&quot; value=&quot;Slide 18 - &amp;quot;Clinical Case 3 for Discussion&amp;quot;&quot;/&gt;&lt;property id=&quot;20302&quot; value=&quot;1&quot;/&gt;&lt;property id=&quot;20303&quot; value=&quot;Jennifer Meddings, MD, MSc&quot;/&gt;&lt;property id=&quot;20307&quot; value=&quot;330&quot;/&gt;&lt;property id=&quot;20309&quot; value=&quot;49372&quot;/&gt;&lt;/object&gt;&lt;object type=&quot;3&quot; unique_id=&quot;46004&quot;&gt;&lt;property id=&quot;20148&quot; value=&quot;5&quot;/&gt;&lt;property id=&quot;20300&quot; value=&quot;Slide 20 - &amp;quot;Clinical Case 4 for Discussion5&amp;quot;&quot;/&gt;&lt;property id=&quot;20302&quot; value=&quot;1&quot;/&gt;&lt;property id=&quot;20303&quot; value=&quot;Jennifer Meddings, MD, MSc&quot;/&gt;&lt;property id=&quot;20307&quot; value=&quot;331&quot;/&gt;&lt;property id=&quot;20309&quot; value=&quot;49372&quot;/&gt;&lt;/object&gt;&lt;/object&gt;&lt;object type=&quot;8&quot; unique_id=&quot;10056&quot;&gt;&lt;object type=&quot;9&quot; unique_id=&quot;49200&quot;&gt;&lt;property id=&quot;20000&quot; value=&quot;0&quot;/&gt;&lt;property id=&quot;20400&quot; value=&quot;2009 HICPAC Guidelines&quot;/&gt;&lt;property id=&quot;20401&quot; value=&quot;http://www.cdc.gov/hicpac/cauti/001_cauti.html&quot;/&gt;&lt;property id=&quot;20402&quot; value=&quot;1&quot;/&gt;&lt;property id=&quot;20404&quot; value=&quot;0&quot;/&gt;&lt;property id=&quot;20405&quot; value=&quot;0&quot;/&gt;&lt;/object&gt;&lt;object type=&quot;9&quot; unique_id=&quot;49327&quot;&gt;&lt;property id=&quot;20000&quot; value=&quot;0&quot;/&gt;&lt;property id=&quot;20400&quot; value=&quot;American Nurses Association's Streamlined Evidence-Based RN Tool: CAUTI Prevention&quot;/&gt;&lt;property id=&quot;20401&quot; value=&quot;http://nursingworld.org/MainMenuCategories/ThePracticeofProfessionalNursing/Improving-Your-Practice/ANA-CAUTI-Prevention-Tool&quot;/&gt;&lt;property id=&quot;20402&quot; value=&quot;1&quot;/&gt;&lt;property id=&quot;20404&quot; value=&quot;0&quot;/&gt;&lt;property id=&quot;20405&quot; value=&quot;1&quot;/&gt;&lt;/object&gt;&lt;object type=&quot;9&quot; unique_id=&quot;49371&quot;&gt;&lt;property id=&quot;20000&quot; value=&quot;0&quot;/&gt;&lt;property id=&quot;20400&quot; value=&quot;Ann Arbor Criteria for Appropriate Urinary Catheter Use in Hospitalized Medical Patients&quot;/&gt;&lt;property id=&quot;20401&quot; value=&quot;http://annals.org/article.aspx?articleid=2280677&quot;/&gt;&lt;property id=&quot;20402&quot; value=&quot;1&quot;/&gt;&lt;property id=&quot;20404&quot; value=&quot;0&quot;/&gt;&lt;property id=&quot;20405&quot; value=&quot;2&quot;/&gt;&lt;/object&gt;&lt;/object&gt;&lt;object type=&quot;4&quot; unique_id=&quot;46383&quot;&gt;&lt;object type=&quot;5&quot; unique_id=&quot;49372&quot;&gt;&lt;property id=&quot;20000&quot; value=&quot;0&quot;/&gt;&lt;property id=&quot;20149&quot; value=&quot;Jennifer Meddings, MD, MSc&quot;/&gt;&lt;property id=&quot;20150&quot; value=&quot;Associate Professor, Internal Medicine&quot;/&gt;&lt;property id=&quot;20151&quot; value=&quot;j_meddings.jpg&quot;/&gt;&lt;property id=&quot;20153&quot; value=&quot;STRIVE@aha.org&quot;/&gt;&lt;property id=&quot;20155&quot; value=&quot;Jennifer Meddings, MD, MSc is a board certified Assistant Professor of Internal Medicine and Pediatrics at the University of Michigan Health System, and she cares for hospitalized patients at the Ann Arbor VA Medical Center. Much of her recent research has focused on evaluation and development of evidence-based interventions for prevention of catheter-associated urinary tract infection.  She has performed several systematic reviews involving interventions to reduce unnecessary catheter use, and led a project using the RAND/UCLA Appropriateness Method to formally rate the appropriateness of 3 types of urinary catheters (indwelling urinary catheters, intermittent straight catheter, and external catheters) for hundreds of clinical scenarios commonly encountered in hospitalized adults on medical services. &amp;#x0D;&amp;#x0A;&quot;/&gt;&lt;/object&gt;&lt;object type=&quot;5&quot; unique_id=&quot;49418&quot;&gt;&lt;property id=&quot;20149&quot; value=&quot;ICU Safety Program&quot;/&gt;&lt;property id=&quot;20151&quot; value=&quot;HRET-Logo-No-Tag 2in.jpg&quot;/&gt;&lt;property id=&quot;20153&quot; value=&quot;icusafety@aha.org&quot;/&gt;&lt;property id=&quot;20159&quot; value=&quot;HRET-Logo-No-Tag 2in.jpg&quot;/&gt;&lt;/object&gt;&lt;/object&gt;&lt;object type=&quot;10&quot; unique_id=&quot;46384&quot;&gt;&lt;object type=&quot;11&quot; unique_id=&quot;46385&quot;&gt;&lt;property id=&quot;20180&quot; value=&quot;1&quot;/&gt;&lt;property id=&quot;20181&quot; value=&quot;1&quot;/&gt;&lt;property id=&quot;20183&quot; value=&quot;1&quot;/&gt;&lt;/object&gt;&lt;object type=&quot;12&quot; unique_id=&quot;46420&quot;&gt;&lt;/object&gt;&lt;object type=&quot;13&quot; unique_id=&quot;14290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0C458676-44B5-4908-B7BF-6FAB785F4281}_7.png&quot;/&gt;&lt;left val=&quot;0&quot;/&gt;&lt;top val=&quot;509&quot;/&gt;&lt;width val=&quot;317&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7ED9DB81-1ED7-472D-B101-43E388C7A125}&quot;/&gt;&lt;isInvalidForFieldText val=&quot;0&quot;/&gt;&lt;Image&gt;&lt;filename val=&quot;C:\Users\julie.kim\AppData\Local\Temp\PR\data\asimages\{7ED9DB81-1ED7-472D-B101-43E388C7A125}_7.png&quot;/&gt;&lt;left val=&quot;542&quot;/&gt;&lt;top val=&quot;509&quot;/&gt;&lt;width val=&quot;162&quot;/&gt;&lt;height val=&quot;2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PPSNARRATION" val="44,1975436359,T:\Externally Funded Projects\AHRQ\HAI-ICU - AHRQ - 80776\ICU Curriculum\Project End\AHRQ Feedback\First Round\JK_edits\IUC 101 CAUTI Indications\IUC101_CAUTI_Final1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ulie.kim\AppData\Local\Temp\PR\data\asimages\{8FE73EBD-4845-430C-AEFD-916305453A5F}_8.png&quot;/&gt;&lt;left val=&quot;48&quot;/&gt;&lt;top val=&quot;-4&quot;/&gt;&lt;width val=&quot;622&quot;/&gt;&lt;height val=&quot;8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61&quot;/&gt;&lt;lineCharCount val=&quot;63&quot;/&gt;&lt;lineCharCount val=&quot;61&quot;/&gt;&lt;lineCharCount val=&quot;8&quot;/&gt;&lt;lineCharCount val=&quot;61&quot;/&gt;&lt;lineCharCount val=&quot;62&quot;/&gt;&lt;lineCharCount val=&quot;35&quot;/&gt;&lt;lineCharCount val=&quot;43&quot;/&gt;&lt;lineCharCount val=&quot;48&quot;/&gt;&lt;/TableIndex&gt;&lt;/ShapeTextInfo&gt;"/>
  <p:tag name="HTML_SHAPEINFO" val="&lt;ThreeDShapeInfo&gt;&lt;uuid val=&quot;&quot;/&gt;&lt;isInvalidForFieldText val=&quot;0&quot;/&gt;&lt;Image&gt;&lt;filename val=&quot;C:\Users\julie.kim\AppData\Local\Temp\PR\data\asimages\{D543247E-8131-4CE6-9921-CAD68FD3CC8C}_8.png&quot;/&gt;&lt;left val=&quot;24&quot;/&gt;&lt;top val=&quot;86&quot;/&gt;&lt;width val=&quot;664&quot;/&gt;&lt;height val=&quot;45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EA11E952-B611-4BC0-8DBC-1B1951A27ACE}_8.png&quot;/&gt;&lt;left val=&quot;0&quot;/&gt;&lt;top val=&quot;509&quot;/&gt;&lt;width val=&quot;317&quot;/&gt;&lt;height val=&quot;2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14510973-ED5E-4596-BD2B-5B5E5CDF61BE}&quot;/&gt;&lt;isInvalidForFieldText val=&quot;0&quot;/&gt;&lt;Image&gt;&lt;filename val=&quot;C:\Users\julie.kim\AppData\Local\Temp\PR\data\asimages\{14510973-ED5E-4596-BD2B-5B5E5CDF61BE}_8.png&quot;/&gt;&lt;left val=&quot;542&quot;/&gt;&lt;top val=&quot;509&quot;/&gt;&lt;width val=&quot;162&quot;/&gt;&lt;height val=&quot;2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PPSNARRATION" val="45,1975436359,T:\Externally Funded Projects\AHRQ\HAI-ICU - AHRQ - 80776\ICU Curriculum\Project End\AHRQ Feedback\First Round\JK_edits\IUC 101 CAUTI Indications\IUC101_CAUTI_Final1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ulie.kim\AppData\Local\Temp\PR\data\asimages\{865FE676-4AAF-466C-A79B-5806D78AD0D4}_9.png&quot;/&gt;&lt;left val=&quot;48&quot;/&gt;&lt;top val=&quot;-4&quot;/&gt;&lt;width val=&quot;622&quot;/&gt;&lt;height val=&quot;8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55&quot;/&gt;&lt;lineCharCount val=&quot;55&quot;/&gt;&lt;lineCharCount val=&quot;55&quot;/&gt;&lt;lineCharCount val=&quot;61&quot;/&gt;&lt;lineCharCount val=&quot;62&quot;/&gt;&lt;lineCharCount val=&quot;35&quot;/&gt;&lt;lineCharCount val=&quot;43&quot;/&gt;&lt;lineCharCount val=&quot;48&quot;/&gt;&lt;/TableIndex&gt;&lt;/ShapeTextInfo&gt;"/>
  <p:tag name="HTML_SHAPEINFO" val="&lt;ThreeDShapeInfo&gt;&lt;uuid val=&quot;&quot;/&gt;&lt;isInvalidForFieldText val=&quot;0&quot;/&gt;&lt;Image&gt;&lt;filename val=&quot;C:\Users\julie.kim\AppData\Local\Temp\PR\data\asimages\{80B14EB1-4593-40F9-8B73-0F09AA61CC42}_9.png&quot;/&gt;&lt;left val=&quot;41&quot;/&gt;&lt;top val=&quot;86&quot;/&gt;&lt;width val=&quot;638&quot;/&gt;&lt;height val=&quot;40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E21B0B81-D8C2-4936-99B5-E8260E7DA7C7}_9.png&quot;/&gt;&lt;left val=&quot;0&quot;/&gt;&lt;top val=&quot;509&quot;/&gt;&lt;width val=&quot;317&quot;/&gt;&lt;height val=&quot;2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68F11BA0-0346-49ED-BC16-6D4FDD091B61}&quot;/&gt;&lt;isInvalidForFieldText val=&quot;0&quot;/&gt;&lt;Image&gt;&lt;filename val=&quot;C:\Users\julie.kim\AppData\Local\Temp\PR\data\asimages\{68F11BA0-0346-49ED-BC16-6D4FDD091B61}_9.png&quot;/&gt;&lt;left val=&quot;542&quot;/&gt;&lt;top val=&quot;509&quot;/&gt;&lt;width val=&quot;162&quot;/&gt;&lt;height val=&quot;2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PPSNARRATION" val="46,1975436359,T:\Externally Funded Projects\AHRQ\HAI-ICU - AHRQ - 80776\ICU Curriculum\Project End\AHRQ Feedback\First Round\JK_edits\IUC 101 CAUTI Indications\IUC101_CAUTI_Final1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3&quot;/&gt;&lt;/TableIndex&gt;&lt;/ShapeTextInfo&gt;"/>
  <p:tag name="HTML_SHAPEINFO" val="&lt;ThreeDShapeInfo&gt;&lt;uuid val=&quot;&quot;/&gt;&lt;isInvalidForFieldText val=&quot;0&quot;/&gt;&lt;Image&gt;&lt;filename val=&quot;C:\Users\julie.kim\AppData\Local\Temp\PR\data\asimages\{3491E12B-AC29-4994-B735-12D8D702B365}_10.png&quot;/&gt;&lt;left val=&quot;48&quot;/&gt;&lt;top val=&quot;-15&quot;/&gt;&lt;width val=&quot;622&quot;/&gt;&lt;height val=&quot;10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ulie.kim\AppData\Local\Temp\PR\data\asimages\{00DBBC83-2796-4B5B-AF30-21DB31AE7F4C}_10.png&quot;/&gt;&lt;left val=&quot;249&quot;/&gt;&lt;top val=&quot;75&quot;/&gt;&lt;width val=&quot;470&quot;/&gt;&lt;height val=&quot;4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11&quot;/&gt;&lt;lineCharCount val=&quot;8&quot;/&gt;&lt;lineCharCount val=&quot;8&quot;/&gt;&lt;/TableIndex&gt;&lt;TableIndex row=&quot;1&quot; col=&quot;3&quot;&gt;&lt;linesCount val=&quot;3&quot;/&gt;&lt;lineCharCount val=&quot;13&quot;/&gt;&lt;lineCharCount val=&quot;9&quot;/&gt;&lt;lineCharCount val=&quot;15&quot;/&gt;&lt;/TableIndex&gt;&lt;TableIndex row=&quot;1&quot; col=&quot;4&quot;&gt;&lt;linesCount val=&quot;2&quot;/&gt;&lt;lineCharCount val=&quot;9&quot;/&gt;&lt;lineCharCount val=&quot;8&quot;/&gt;&lt;/TableIndex&gt;&lt;TableIndex row=&quot;1&quot; col=&quot;5&quot;&gt;&lt;linesCount val=&quot;2&quot;/&gt;&lt;lineCharCount val=&quot;13&quot;/&gt;&lt;lineCharCount val=&quot;7&quot;/&gt;&lt;/TableIndex&gt;&lt;TableIndex row=&quot;2&quot; col=&quot;1&quot;&gt;&lt;linesCount val=&quot;3&quot;/&gt;&lt;lineCharCount val=&quot;23&quot;/&gt;&lt;lineCharCount val=&quot;20&quot;/&gt;&lt;lineCharCount val=&quot;10&quot;/&gt;&lt;/TableIndex&gt;&lt;TableIndex row=&quot;2&quot; col=&quot;2&quot;&gt;&lt;linesCount val=&quot;1&quot;/&gt;&lt;lineCharCount val=&quot;3&quot;/&gt;&lt;/TableIndex&gt;&lt;TableIndex row=&quot;2&quot; col=&quot;3&quot;&gt;&lt;linesCount val=&quot;1&quot;/&gt;&lt;lineCharCount val=&quot;2&quot;/&gt;&lt;/TableIndex&gt;&lt;TableIndex row=&quot;2&quot; col=&quot;4&quot;&gt;&lt;linesCount val=&quot;1&quot;/&gt;&lt;lineCharCount val=&quot;2&quot;/&gt;&lt;/TableIndex&gt;&lt;TableIndex row=&quot;2&quot; col=&quot;5&quot;&gt;&lt;linesCount val=&quot;1&quot;/&gt;&lt;lineCharCount val=&quot;2&quot;/&gt;&lt;/TableIndex&gt;&lt;TableIndex row=&quot;3&quot; col=&quot;1&quot;&gt;&lt;linesCount val=&quot;3&quot;/&gt;&lt;lineCharCount val=&quot;25&quot;/&gt;&lt;lineCharCount val=&quot;22&quot;/&gt;&lt;lineCharCount val=&quot;18&quot;/&gt;&lt;/TableIndex&gt;&lt;TableIndex row=&quot;3&quot; col=&quot;2&quot;&gt;&lt;linesCount val=&quot;4&quot;/&gt;&lt;lineCharCount val=&quot;15&quot;/&gt;&lt;lineCharCount val=&quot;12&quot;/&gt;&lt;lineCharCount val=&quot;8&quot;/&gt;&lt;lineCharCount val=&quot;8&quot;/&gt;&lt;/TableIndex&gt;&lt;TableIndex row=&quot;3&quot; col=&quot;3&quot;&gt;&lt;linesCount val=&quot;6&quot;/&gt;&lt;lineCharCount val=&quot;13&quot;/&gt;&lt;lineCharCount val=&quot;15&quot;/&gt;&lt;lineCharCount val=&quot;11&quot;/&gt;&lt;lineCharCount val=&quot;16&quot;/&gt;&lt;lineCharCount val=&quot;15&quot;/&gt;&lt;lineCharCount val=&quot;4&quot;/&gt;&lt;/TableIndex&gt;&lt;TableIndex row=&quot;3&quot; col=&quot;4&quot;&gt;&lt;linesCount val=&quot;4&quot;/&gt;&lt;lineCharCount val=&quot;15&quot;/&gt;&lt;lineCharCount val=&quot;12&quot;/&gt;&lt;lineCharCount val=&quot;8&quot;/&gt;&lt;lineCharCount val=&quot;8&quot;/&gt;&lt;/TableIndex&gt;&lt;TableIndex row=&quot;3&quot; col=&quot;5&quot;&gt;&lt;linesCount val=&quot;5&quot;/&gt;&lt;lineCharCount val=&quot;11&quot;/&gt;&lt;lineCharCount val=&quot;16&quot;/&gt;&lt;lineCharCount val=&quot;8&quot;/&gt;&lt;lineCharCount val=&quot;13&quot;/&gt;&lt;lineCharCount val=&quot;4&quot;/&gt;&lt;/TableIndex&gt;&lt;TableIndex row=&quot;4&quot; col=&quot;1&quot;&gt;&lt;linesCount val=&quot;0&quot;/&gt;&lt;/TableIndex&gt;&lt;TableIndex row=&quot;4&quot; col=&quot;2&quot;&gt;&lt;linesCount val=&quot;0&quot;/&gt;&lt;/TableIndex&gt;&lt;TableIndex row=&quot;4&quot; col=&quot;3&quot;&gt;&lt;linesCount val=&quot;0&quot;/&gt;&lt;/TableIndex&gt;&lt;TableIndex row=&quot;4&quot; col=&quot;4&quot;&gt;&lt;linesCount val=&quot;0&quot;/&gt;&lt;/TableIndex&gt;&lt;TableIndex row=&quot;4&quot; col=&quot;5&quot;&gt;&lt;linesCount val=&quot;0&quot;/&gt;&lt;/TableIndex&gt;&lt;/ShapeTextInfo&gt;"/>
  <p:tag name="HTML_SHAPEINFO" val="&lt;ThreeDShapeInfo&gt;&lt;uuid val=&quot;&quot;/&gt;&lt;isInvalidForFieldText val=&quot;0&quot;/&gt;&lt;Image&gt;&lt;filename val=&quot;C:\Users\julie.kim\AppData\Local\Temp\PR\data\asimages\{F23165B7-2AFB-4C7E-BFFF-87E23EFF2C14}_10.png&quot;/&gt;&lt;left val=&quot;35&quot;/&gt;&lt;top val=&quot;117&quot;/&gt;&lt;width val=&quot;680&quot;/&gt;&lt;height val=&quot;37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7&quot;/&gt;&lt;lineCharCount val=&quot;37&quot;/&gt;&lt;lineCharCount val=&quot;25&quot;/&gt;&lt;/TableIndex&gt;&lt;/ShapeTextInfo&gt;"/>
  <p:tag name="HTML_SHAPEINFO" val="&lt;ThreeDShapeInfo&gt;&lt;uuid val=&quot;&quot;/&gt;&lt;isInvalidForFieldText val=&quot;0&quot;/&gt;&lt;Image&gt;&lt;filename val=&quot;C:\Users\julie.kim\AppData\Local\Temp\PR\data\asimages\{3087E672-6223-434A-A4E0-9221C2C07A5C}_10.png&quot;/&gt;&lt;left val=&quot;234&quot;/&gt;&lt;top val=&quot;327&quot;/&gt;&lt;width val=&quot;471&quot;/&gt;&lt;height val=&quot;13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8DE16B93-D30E-4736-BA4F-0DA5758CAEA4}_10.png&quot;/&gt;&lt;left val=&quot;0&quot;/&gt;&lt;top val=&quot;509&quot;/&gt;&lt;width val=&quot;317&quot;/&gt;&lt;height val=&quot;2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B5FD7CDD-6278-45EC-9F3A-6307DE2B4729}&quot;/&gt;&lt;isInvalidForFieldText val=&quot;0&quot;/&gt;&lt;Image&gt;&lt;filename val=&quot;C:\Users\julie.kim\AppData\Local\Temp\PR\data\asimages\{B5FD7CDD-6278-45EC-9F3A-6307DE2B4729}_10.png&quot;/&gt;&lt;left val=&quot;542&quot;/&gt;&lt;top val=&quot;509&quot;/&gt;&lt;width val=&quot;162&quot;/&gt;&lt;height val=&quot;2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PPSNARRATION" val="47,1975436359,T:\Externally Funded Projects\AHRQ\HAI-ICU - AHRQ - 80776\ICU Curriculum\Project End\AHRQ Feedback\First Round\JK_edits\IUC 101 CAUTI Indications\IUC101_CAUTI_Final1_pptx\Media.ppcx"/>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ulie.kim\AppData\Local\Temp\PR\data\asimages\{31033579-60D3-45F1-8464-6710B2067A8A}_11.png&quot;/&gt;&lt;left val=&quot;48&quot;/&gt;&lt;top val=&quot;-4&quot;/&gt;&lt;width val=&quot;622&quot;/&gt;&lt;height val=&quot;8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58&quot;/&gt;&lt;lineCharCount val=&quot;53&quot;/&gt;&lt;lineCharCount val=&quot;38&quot;/&gt;&lt;lineCharCount val=&quot;56&quot;/&gt;&lt;lineCharCount val=&quot;52&quot;/&gt;&lt;lineCharCount val=&quot;28&quot;/&gt;&lt;lineCharCount val=&quot;56&quot;/&gt;&lt;lineCharCount val=&quot;7&quot;/&gt;&lt;/TableIndex&gt;&lt;/ShapeTextInfo&gt;"/>
  <p:tag name="HTML_SHAPEINFO" val="&lt;TextEffect&gt;&lt;Image&gt;&lt;filename val=&quot;C:\Users\julie.kim\AppData\Local\Temp\PR\data\asimages\{DF4E6503-821E-4E01-8AE7-14459192B9EB}_1.png_crop.png&quot;/&gt;&lt;left val=&quot;57&quot;/&gt;&lt;top val=&quot;101&quot;/&gt;&lt;width val=&quot;603&quot;/&gt;&lt;height val=&quot;58&quot;/&gt;&lt;hasText val=&quot;1&quot;/&gt;&lt;paraId val=&quot;1&quot;/&gt;&lt;/Image&gt;&lt;Image&gt;&lt;filename val=&quot;C:\Users\julie.kim\AppData\Local\Temp\PR\data\asimages\{A7054D8A-A370-404B-9D42-7625438F6BB3}_1.png_crop.png&quot;/&gt;&lt;left val=&quot;93&quot;/&gt;&lt;top val=&quot;175&quot;/&gt;&lt;width val=&quot;508&quot;/&gt;&lt;height val=&quot;53&quot;/&gt;&lt;hasText val=&quot;1&quot;/&gt;&lt;paraId val=&quot;2&quot;/&gt;&lt;/Image&gt;&lt;Image&gt;&lt;filename val=&quot;C:\Users\julie.kim\AppData\Local\Temp\PR\data\asimages\{52FC1106-3250-416C-90AD-FEBA23D46182}_1.png_crop.png&quot;/&gt;&lt;left val=&quot;93&quot;/&gt;&lt;top val=&quot;246&quot;/&gt;&lt;width val=&quot;551&quot;/&gt;&lt;height val=&quot;20&quot;/&gt;&lt;hasText val=&quot;1&quot;/&gt;&lt;paraId val=&quot;3&quot;/&gt;&lt;/Image&gt;&lt;Image&gt;&lt;filename val=&quot;C:\Users\julie.kim\AppData\Local\Temp\PR\data\asimages\{0CDBD9DA-F1C4-4589-8AE8-11D349687B60}_1.png_crop.png&quot;/&gt;&lt;left val=&quot;93&quot;/&gt;&lt;top val=&quot;284&quot;/&gt;&lt;width val=&quot;517&quot;/&gt;&lt;height val=&quot;53&quot;/&gt;&lt;hasText val=&quot;1&quot;/&gt;&lt;paraId val=&quot;4&quot;/&gt;&lt;/Image&gt;&lt;Image&gt;&lt;filename val=&quot;C:\Users\julie.kim\AppData\Local\Temp\PR\data\asimages\{AFF57952-2205-40F5-A585-D60B37B01B72}_1.png_crop.png&quot;/&gt;&lt;left val=&quot;93&quot;/&gt;&lt;top val=&quot;354&quot;/&gt;&lt;width val=&quot;548&quot;/&gt;&lt;height val=&quot;49&quot;/&gt;&lt;hasText val=&quot;1&quot;/&gt;&lt;paraId val=&quot;5&quot;/&gt;&lt;/Image&gt;&lt;/TextEffec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AAD0A879-8F5A-412D-9DA3-F4A29A6875AA}_11.png&quot;/&gt;&lt;left val=&quot;0&quot;/&gt;&lt;top val=&quot;509&quot;/&gt;&lt;width val=&quot;317&quot;/&gt;&lt;height val=&quot;2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86A56CCD-6875-479B-B237-84E9567EFFE4}&quot;/&gt;&lt;isInvalidForFieldText val=&quot;0&quot;/&gt;&lt;Image&gt;&lt;filename val=&quot;C:\Users\julie.kim\AppData\Local\Temp\PR\data\asimages\{86A56CCD-6875-479B-B237-84E9567EFFE4}_11.png&quot;/&gt;&lt;left val=&quot;542&quot;/&gt;&lt;top val=&quot;509&quot;/&gt;&lt;width val=&quot;162&quot;/&gt;&lt;height val=&quot;2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PPSNARRATION" val="48,1975436359,T:\Externally Funded Projects\AHRQ\HAI-ICU - AHRQ - 80776\ICU Curriculum\Project End\AHRQ Feedback\First Round\JK_edits\IUC 101 CAUTI Indications\IUC101_CAUTI_Final1_pptx\Media.ppcx"/>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33&quot;/&gt;&lt;/TableIndex&gt;&lt;/ShapeTextInfo&gt;"/>
  <p:tag name="HTML_SHAPEINFO" val="&lt;ThreeDShapeInfo&gt;&lt;uuid val=&quot;&quot;/&gt;&lt;isInvalidForFieldText val=&quot;0&quot;/&gt;&lt;Image&gt;&lt;filename val=&quot;C:\Users\julie.kim\AppData\Local\Temp\PR\data\asimages\{01F918AE-EAE2-42BD-8F2F-7BCED4188CCA}_12.png&quot;/&gt;&lt;left val=&quot;48&quot;/&gt;&lt;top val=&quot;-15&quot;/&gt;&lt;width val=&quot;622&quot;/&gt;&lt;height val=&quot;10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1&quot;/&gt;&lt;lineCharCount val=&quot;35&quot;/&gt;&lt;lineCharCount val=&quot;50&quot;/&gt;&lt;lineCharCount val=&quot;45&quot;/&gt;&lt;lineCharCount val=&quot;11&quot;/&gt;&lt;lineCharCount val=&quot;51&quot;/&gt;&lt;lineCharCount val=&quot;51&quot;/&gt;&lt;/TableIndex&gt;&lt;/ShapeTextInfo&gt;"/>
  <p:tag name="HTML_SHAPEINFO" val="&lt;ThreeDShapeInfo&gt;&lt;uuid val=&quot;&quot;/&gt;&lt;isInvalidForFieldText val=&quot;0&quot;/&gt;&lt;Image&gt;&lt;filename val=&quot;C:\Users\julie.kim\AppData\Local\Temp\PR\data\asimages\{B8A4A022-CF4D-48B9-8F58-27EC06D653C1}_12.png&quot;/&gt;&lt;left val=&quot;40&quot;/&gt;&lt;top val=&quot;105&quot;/&gt;&lt;width val=&quot;630&quot;/&gt;&lt;height val=&quot;381&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0BE6753A-904C-4EF5-BBC9-1FCE38D552E3}_12.png&quot;/&gt;&lt;left val=&quot;0&quot;/&gt;&lt;top val=&quot;509&quot;/&gt;&lt;width val=&quot;317&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ABC75521-15F8-468B-90E1-5435E61973EC}&quot;/&gt;&lt;isInvalidForFieldText val=&quot;0&quot;/&gt;&lt;Image&gt;&lt;filename val=&quot;C:\Users\julie.kim\AppData\Local\Temp\PR\data\asimages\{ABC75521-15F8-468B-90E1-5435E61973EC}_12.png&quot;/&gt;&lt;left val=&quot;542&quot;/&gt;&lt;top val=&quot;509&quot;/&gt;&lt;width val=&quot;162&quot;/&gt;&lt;height val=&quot;2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PPSNARRATION" val="49,1975436359,T:\Externally Funded Projects\AHRQ\HAI-ICU - AHRQ - 80776\ICU Curriculum\Project End\AHRQ Feedback\First Round\JK_edits\IUC 101 CAUTI Indications\IUC101_CAUTI_Final1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ulie.kim\AppData\Local\Temp\PR\data\asimages\{8CD3093A-F523-430D-8845-6BEBA9AFA089}_13.png&quot;/&gt;&lt;left val=&quot;48&quot;/&gt;&lt;top val=&quot;-4&quot;/&gt;&lt;width val=&quot;622&quot;/&gt;&lt;height val=&quot;8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9&quot;/&gt;&lt;lineCharCount val=&quot;30&quot;/&gt;&lt;lineCharCount val=&quot;48&quot;/&gt;&lt;lineCharCount val=&quot;46&quot;/&gt;&lt;lineCharCount val=&quot;45&quot;/&gt;&lt;lineCharCount val=&quot;51&quot;/&gt;&lt;lineCharCount val=&quot;9&quot;/&gt;&lt;/TableIndex&gt;&lt;/ShapeTextInfo&gt;"/>
  <p:tag name="HTML_SHAPEINFO" val="&lt;TextEffect&gt;&lt;Image&gt;&lt;filename val=&quot;C:\Users\julie.kim\AppData\Local\Temp\PR\data\asimages\{175CF17F-1231-44E8-9D71-801A2680F05D}_1.png_crop.png&quot;/&gt;&lt;left val=&quot;58&quot;/&gt;&lt;top val=&quot;102&quot;/&gt;&lt;width val=&quot;591&quot;/&gt;&lt;height val=&quot;21&quot;/&gt;&lt;hasText val=&quot;1&quot;/&gt;&lt;paraId val=&quot;1&quot;/&gt;&lt;/Image&gt;&lt;Image&gt;&lt;filename val=&quot;C:\Users\julie.kim\AppData\Local\Temp\PR\data\asimages\{2443D0C0-D803-481C-A112-8D3DE30CBE6E}_1.png_crop.png&quot;/&gt;&lt;left val=&quot;95&quot;/&gt;&lt;top val=&quot;157&quot;/&gt;&lt;width val=&quot;553&quot;/&gt;&lt;height val=&quot;53&quot;/&gt;&lt;hasText val=&quot;1&quot;/&gt;&lt;paraId val=&quot;2&quot;/&gt;&lt;/Image&gt;&lt;Image&gt;&lt;filename val=&quot;C:\Users\julie.kim\AppData\Local\Temp\PR\data\asimages\{19DD8C44-14EB-4E95-9C5D-5849A169F3F3}_1.png_crop.png&quot;/&gt;&lt;left val=&quot;97&quot;/&gt;&lt;top val=&quot;234&quot;/&gt;&lt;width val=&quot;534&quot;/&gt;&lt;height val=&quot;148&quot;/&gt;&lt;hasText val=&quot;1&quot;/&gt;&lt;paraId val=&quot;3&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A585913F-5D09-4818-BF9F-8D6945847191}_13.png&quot;/&gt;&lt;left val=&quot;0&quot;/&gt;&lt;top val=&quot;509&quot;/&gt;&lt;width val=&quot;317&quot;/&gt;&lt;height val=&quot;2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0F41C721-25B0-42B8-BD1D-D80A28FA0AF3}&quot;/&gt;&lt;isInvalidForFieldText val=&quot;0&quot;/&gt;&lt;Image&gt;&lt;filename val=&quot;C:\Users\julie.kim\AppData\Local\Temp\PR\data\asimages\{0F41C721-25B0-42B8-BD1D-D80A28FA0AF3}_13.png&quot;/&gt;&lt;left val=&quot;542&quot;/&gt;&lt;top val=&quot;509&quot;/&gt;&lt;width val=&quot;162&quot;/&gt;&lt;height val=&quot;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PPSNARRATION" val="50,1975436359,T:\Externally Funded Projects\AHRQ\HAI-ICU - AHRQ - 80776\ICU Curriculum\Project End\AHRQ Feedback\First Round\JK_edits\IUC 101 CAUTI Indications\IUC101_CAUTI_Final1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ulie.kim\AppData\Local\Temp\PR\data\asimages\{847AB11C-5878-4144-AC83-C87AFA5AA4D9}_14.png&quot;/&gt;&lt;left val=&quot;48&quot;/&gt;&lt;top val=&quot;-4&quot;/&gt;&lt;width val=&quot;622&quot;/&gt;&lt;height val=&quot;8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9&quot;/&gt;&lt;lineCharCount val=&quot;49&quot;/&gt;&lt;lineCharCount val=&quot;11&quot;/&gt;&lt;lineCharCount val=&quot;46&quot;/&gt;&lt;lineCharCount val=&quot;34&quot;/&gt;&lt;lineCharCount val=&quot;53&quot;/&gt;&lt;lineCharCount val=&quot;44&quot;/&gt;&lt;lineCharCount val=&quot;48&quot;/&gt;&lt;lineCharCount val=&quot;11&quot;/&gt;&lt;/TableIndex&gt;&lt;/ShapeTextInfo&gt;"/>
  <p:tag name="HTML_SHAPEINFO" val="&lt;TextEffect&gt;&lt;Image&gt;&lt;filename val=&quot;C:\Users\julie.kim\AppData\Local\Temp\PR\data\asimages\{587B1FF5-C84A-433F-BBBA-A1B42ACE2ED6}_1.png_crop.png&quot;/&gt;&lt;left val=&quot;57&quot;/&gt;&lt;top val=&quot;101&quot;/&gt;&lt;width val=&quot;598&quot;/&gt;&lt;height val=&quot;62&quot;/&gt;&lt;hasText val=&quot;1&quot;/&gt;&lt;paraId val=&quot;1&quot;/&gt;&lt;/Image&gt;&lt;Image&gt;&lt;filename val=&quot;C:\Users\julie.kim\AppData\Local\Temp\PR\data\asimages\{B3D0A0B9-FF17-4E85-9FF8-A0EFE0A518D1}_1.png_crop.png&quot;/&gt;&lt;left val=&quot;96&quot;/&gt;&lt;top val=&quot;199&quot;/&gt;&lt;width val=&quot;96&quot;/&gt;&lt;height val=&quot;20&quot;/&gt;&lt;hasText val=&quot;1&quot;/&gt;&lt;paraId val=&quot;2&quot;/&gt;&lt;/Image&gt;&lt;Image&gt;&lt;filename val=&quot;C:\Users\julie.kim\AppData\Local\Temp\PR\data\asimages\{6406977B-7D54-40A6-8DF3-D688CA371609}_1.png_crop.png&quot;/&gt;&lt;left val=&quot;129&quot;/&gt;&lt;top val=&quot;236&quot;/&gt;&lt;width val=&quot;468&quot;/&gt;&lt;height val=&quot;53&quot;/&gt;&lt;hasText val=&quot;1&quot;/&gt;&lt;paraId val=&quot;3&quot;/&gt;&lt;/Image&gt;&lt;Image&gt;&lt;filename val=&quot;C:\Users\julie.kim\AppData\Local\Temp\PR\data\asimages\{1C03A971-1645-465D-9CFE-7FF395F378BE}_1.png_crop.png&quot;/&gt;&lt;left val=&quot;129&quot;/&gt;&lt;top val=&quot;307&quot;/&gt;&lt;width val=&quot;515&quot;/&gt;&lt;height val=&quot;20&quot;/&gt;&lt;hasText val=&quot;1&quot;/&gt;&lt;paraId val=&quot;4&quot;/&gt;&lt;/Image&gt;&lt;Image&gt;&lt;filename val=&quot;C:\Users\julie.kim\AppData\Local\Temp\PR\data\asimages\{E5E51139-B2F6-4568-9E05-0449F0343BB4}_1.png_crop.png&quot;/&gt;&lt;left val=&quot;129&quot;/&gt;&lt;top val=&quot;345&quot;/&gt;&lt;width val=&quot;480&quot;/&gt;&lt;height val=&quot;82&quot;/&gt;&lt;hasText val=&quot;1&quot;/&gt;&lt;paraId val=&quot;5&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CC24CC1E-5CCF-4F64-B0EB-CA7F921E0588}_14.png&quot;/&gt;&lt;left val=&quot;0&quot;/&gt;&lt;top val=&quot;509&quot;/&gt;&lt;width val=&quot;317&quot;/&gt;&lt;height val=&quot;2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0C148952-46CF-4135-B758-C118118EE6C3}&quot;/&gt;&lt;isInvalidForFieldText val=&quot;0&quot;/&gt;&lt;Image&gt;&lt;filename val=&quot;C:\Users\julie.kim\AppData\Local\Temp\PR\data\asimages\{0C148952-46CF-4135-B758-C118118EE6C3}_14.png&quot;/&gt;&lt;left val=&quot;542&quot;/&gt;&lt;top val=&quot;509&quot;/&gt;&lt;width val=&quot;162&quot;/&gt;&lt;height val=&quot;2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PPSNARRATION" val="51,1975436359,T:\Externally Funded Projects\AHRQ\HAI-ICU - AHRQ - 80776\ICU Curriculum\Project End\AHRQ Feedback\First Round\JK_edits\IUC 101 CAUTI Indications\IUC101_CAUTI_Final1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ulie.kim\AppData\Local\Temp\PR\data\asimages\{C3583FC4-D07F-435A-9FEC-42AE87E6184A}_15.png&quot;/&gt;&lt;left val=&quot;48&quot;/&gt;&lt;top val=&quot;-4&quot;/&gt;&lt;width val=&quot;622&quot;/&gt;&lt;height val=&quot;8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45&quot;/&gt;&lt;/TableIndex&gt;&lt;/ShapeTextInfo&gt;"/>
  <p:tag name="HTML_SHAPEINFO" val="&lt;ThreeDShapeInfo&gt;&lt;uuid val=&quot;&quot;/&gt;&lt;isInvalidForFieldText val=&quot;0&quot;/&gt;&lt;Image&gt;&lt;filename val=&quot;C:\Users\julie.kim\AppData\Local\Temp\PR\data\asimages\{AA77106E-C641-4B15-BB37-F4EC99F7D65A}_15.png&quot;/&gt;&lt;left val=&quot;45&quot;/&gt;&lt;top val=&quot;77&quot;/&gt;&lt;width val=&quot;636&quot;/&gt;&lt;height val=&quot;401&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TableIndex row=&quot;1&quot; col=&quot;2&quot;&gt;&lt;linesCount val=&quot;2&quot;/&gt;&lt;lineCharCount val=&quot;15&quot;/&gt;&lt;lineCharCount val=&quot;18&quot;/&gt;&lt;/TableIndex&gt;&lt;TableIndex row=&quot;1&quot; col=&quot;3&quot;&gt;&lt;linesCount val=&quot;1&quot;/&gt;&lt;lineCharCount val=&quot;8&quot;/&gt;&lt;/TableIndex&gt;&lt;TableIndex row=&quot;1&quot; col=&quot;4&quot;&gt;&lt;linesCount val=&quot;2&quot;/&gt;&lt;lineCharCount val=&quot;13&quot;/&gt;&lt;lineCharCount val=&quot;9&quot;/&gt;&lt;/TableIndex&gt;&lt;TableIndex row=&quot;2&quot; col=&quot;1&quot;&gt;&lt;linesCount val=&quot;2&quot;/&gt;&lt;lineCharCount val=&quot;19&quot;/&gt;&lt;lineCharCount val=&quot;13&quot;/&gt;&lt;/TableIndex&gt;&lt;TableIndex row=&quot;2&quot; col=&quot;2&quot;&gt;&lt;linesCount val=&quot;1&quot;/&gt;&lt;lineCharCount val=&quot;2&quot;/&gt;&lt;/TableIndex&gt;&lt;TableIndex row=&quot;2&quot; col=&quot;3&quot;&gt;&lt;linesCount val=&quot;1&quot;/&gt;&lt;lineCharCount val=&quot;3&quot;/&gt;&lt;/TableIndex&gt;&lt;TableIndex row=&quot;2&quot; col=&quot;4&quot;&gt;&lt;linesCount val=&quot;2&quot;/&gt;&lt;lineCharCount val=&quot;22&quot;/&gt;&lt;lineCharCount val=&quot;23&quot;/&gt;&lt;/TableIndex&gt;&lt;TableIndex row=&quot;3&quot; col=&quot;1&quot;&gt;&lt;linesCount val=&quot;2&quot;/&gt;&lt;lineCharCount val=&quot;17&quot;/&gt;&lt;lineCharCount val=&quot;6&quot;/&gt;&lt;/TableIndex&gt;&lt;TableIndex row=&quot;3&quot; col=&quot;2&quot;&gt;&lt;linesCount val=&quot;1&quot;/&gt;&lt;lineCharCount val=&quot;2&quot;/&gt;&lt;/TableIndex&gt;&lt;TableIndex row=&quot;3&quot; col=&quot;3&quot;&gt;&lt;linesCount val=&quot;1&quot;/&gt;&lt;lineCharCount val=&quot;3&quot;/&gt;&lt;/TableIndex&gt;&lt;TableIndex row=&quot;3&quot; col=&quot;4&quot;&gt;&lt;linesCount val=&quot;1&quot;/&gt;&lt;lineCharCount val=&quot;3&quot;/&gt;&lt;/TableIndex&gt;&lt;TableIndex row=&quot;4&quot; col=&quot;1&quot;&gt;&lt;linesCount val=&quot;1&quot;/&gt;&lt;lineCharCount val=&quot;14&quot;/&gt;&lt;/TableIndex&gt;&lt;TableIndex row=&quot;4&quot; col=&quot;2&quot;&gt;&lt;linesCount val=&quot;1&quot;/&gt;&lt;lineCharCount val=&quot;3&quot;/&gt;&lt;/TableIndex&gt;&lt;TableIndex row=&quot;4&quot; col=&quot;3&quot;&gt;&lt;linesCount val=&quot;2&quot;/&gt;&lt;lineCharCount val=&quot;25&quot;/&gt;&lt;lineCharCount val=&quot;16&quot;/&gt;&lt;/TableIndex&gt;&lt;TableIndex row=&quot;4&quot; col=&quot;4&quot;&gt;&lt;linesCount val=&quot;2&quot;/&gt;&lt;lineCharCount val=&quot;22&quot;/&gt;&lt;lineCharCount val=&quot;18&quot;/&gt;&lt;/TableIndex&gt;&lt;TableIndex row=&quot;5&quot; col=&quot;1&quot;&gt;&lt;linesCount val=&quot;2&quot;/&gt;&lt;lineCharCount val=&quot;19&quot;/&gt;&lt;lineCharCount val=&quot;11&quot;/&gt;&lt;/TableIndex&gt;&lt;TableIndex row=&quot;5&quot; col=&quot;2&quot;&gt;&lt;linesCount val=&quot;1&quot;/&gt;&lt;lineCharCount val=&quot;2&quot;/&gt;&lt;/TableIndex&gt;&lt;TableIndex row=&quot;5&quot; col=&quot;3&quot;&gt;&lt;linesCount val=&quot;3&quot;/&gt;&lt;lineCharCount val=&quot;21&quot;/&gt;&lt;lineCharCount val=&quot;20&quot;/&gt;&lt;lineCharCount val=&quot;7&quot;/&gt;&lt;/TableIndex&gt;&lt;TableIndex row=&quot;5&quot; col=&quot;4&quot;&gt;&lt;linesCount val=&quot;1&quot;/&gt;&lt;lineCharCount val=&quot;2&quot;/&gt;&lt;/TableIndex&gt;&lt;/ShapeTextInfo&gt;"/>
  <p:tag name="HTML_SHAPEINFO" val="&lt;ThreeDShapeInfo&gt;&lt;uuid val=&quot;&quot;/&gt;&lt;isInvalidForFieldText val=&quot;0&quot;/&gt;&lt;Image&gt;&lt;filename val=&quot;C:\Users\julie.kim\AppData\Local\Temp\PR\data\asimages\{6C892A75-787C-4208-A400-A89FEE28FA69}_15.png&quot;/&gt;&lt;left val=&quot;24&quot;/&gt;&lt;top val=&quot;170&quot;/&gt;&lt;width val=&quot;683&quot;/&gt;&lt;height val=&quot;31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47FACCE6-7FCA-4AF0-8A2A-55EABEA14E48}_15.png&quot;/&gt;&lt;left val=&quot;0&quot;/&gt;&lt;top val=&quot;509&quot;/&gt;&lt;width val=&quot;317&quot;/&gt;&lt;height val=&quot;2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3F182A70-AF6C-4A43-86AA-7C5A5E122BE4}&quot;/&gt;&lt;isInvalidForFieldText val=&quot;0&quot;/&gt;&lt;Image&gt;&lt;filename val=&quot;C:\Users\julie.kim\AppData\Local\Temp\PR\data\asimages\{3F182A70-AF6C-4A43-86AA-7C5A5E122BE4}_15.png&quot;/&gt;&lt;left val=&quot;542&quot;/&gt;&lt;top val=&quot;509&quot;/&gt;&lt;width val=&quot;162&quot;/&gt;&lt;height val=&quot;2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PPSNARRATION" val="52,1975436359,T:\Externally Funded Projects\AHRQ\HAI-ICU - AHRQ - 80776\ICU Curriculum\Project End\AHRQ Feedback\First Round\JK_edits\IUC 101 CAUTI Indications\IUC101_CAUTI_Final1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ulie.kim\AppData\Local\Temp\PR\data\asimages\{F30D4AC4-88A7-40AA-975A-376DD7640B41}_16.png&quot;/&gt;&lt;left val=&quot;48&quot;/&gt;&lt;top val=&quot;-4&quot;/&gt;&lt;width val=&quot;622&quot;/&gt;&lt;height val=&quot;85&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44&quot;/&gt;&lt;lineCharCount val=&quot;46&quot;/&gt;&lt;lineCharCount val=&quot;41&quot;/&gt;&lt;lineCharCount val=&quot;50&quot;/&gt;&lt;lineCharCount val=&quot;53&quot;/&gt;&lt;lineCharCount val=&quot;30&quot;/&gt;&lt;/TableIndex&gt;&lt;/ShapeTextInfo&gt;"/>
  <p:tag name="HTML_SHAPEINFO" val="&lt;ThreeDShapeInfo&gt;&lt;uuid val=&quot;&quot;/&gt;&lt;isInvalidForFieldText val=&quot;0&quot;/&gt;&lt;Image&gt;&lt;filename val=&quot;C:\Users\julie.kim\AppData\Local\Temp\PR\data\asimages\{A35D701C-9F79-4B5C-98D8-79F078C20C27}_16.png&quot;/&gt;&lt;left val=&quot;39&quot;/&gt;&lt;top val=&quot;87&quot;/&gt;&lt;width val=&quot;639&quot;/&gt;&lt;height val=&quot;398&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A5C70193-23EA-4BB6-8187-A466A4C76737}_16.png&quot;/&gt;&lt;left val=&quot;0&quot;/&gt;&lt;top val=&quot;509&quot;/&gt;&lt;width val=&quot;317&quot;/&gt;&lt;height val=&quot;2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02479032-8B8C-4143-A02D-5436D63C1E80}&quot;/&gt;&lt;isInvalidForFieldText val=&quot;0&quot;/&gt;&lt;Image&gt;&lt;filename val=&quot;C:\Users\julie.kim\AppData\Local\Temp\PR\data\asimages\{02479032-8B8C-4143-A02D-5436D63C1E80}_16.png&quot;/&gt;&lt;left val=&quot;542&quot;/&gt;&lt;top val=&quot;509&quot;/&gt;&lt;width val=&quot;162&quot;/&gt;&lt;height val=&quot;29&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 name="PPSNARRATION" val="53,1975436359,T:\Externally Funded Projects\AHRQ\HAI-ICU - AHRQ - 80776\ICU Curriculum\Project End\AHRQ Feedback\First Round\JK_edits\IUC 101 CAUTI Indications\IUC101_CAUTI_Final1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ulie.kim\AppData\Local\Temp\PR\data\asimages\{00B9BA74-7A4F-4A47-B2B4-AFC268841A3A}_17.png&quot;/&gt;&lt;left val=&quot;48&quot;/&gt;&lt;top val=&quot;-4&quot;/&gt;&lt;width val=&quot;622&quot;/&gt;&lt;height val=&quot;8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5&quot;/&gt;&lt;lineCharCount val=&quot;48&quot;/&gt;&lt;lineCharCount val=&quot;43&quot;/&gt;&lt;lineCharCount val=&quot;45&quot;/&gt;&lt;lineCharCount val=&quot;11&quot;/&gt;&lt;lineCharCount val=&quot;55&quot;/&gt;&lt;lineCharCount val=&quot;48&quot;/&gt;&lt;lineCharCount val=&quot;47&quot;/&gt;&lt;lineCharCount val=&quot;50&quot;/&gt;&lt;lineCharCount val=&quot;55&quot;/&gt;&lt;/TableIndex&gt;&lt;/ShapeTextInfo&gt;"/>
  <p:tag name="HTML_SHAPEINFO" val="&lt;TextEffect&gt;&lt;Image&gt;&lt;filename val=&quot;C:\Users\julie.kim\AppData\Local\Temp\PR\data\asimages\{F5CEF965-D49D-45C8-BE38-86F088AAFE7E}_1.png_crop.png&quot;/&gt;&lt;left val=&quot;57&quot;/&gt;&lt;top val=&quot;101&quot;/&gt;&lt;width val=&quot;589&quot;/&gt;&lt;height val=&quot;139&quot;/&gt;&lt;hasText val=&quot;1&quot;/&gt;&lt;paraId val=&quot;1&quot;/&gt;&lt;/Image&gt;&lt;Image&gt;&lt;filename val=&quot;C:\Users\julie.kim\AppData\Local\Temp\PR\data\asimages\{8FE21FEA-21C8-4031-9826-EBEFDFC4A25A}_1.png_crop.png&quot;/&gt;&lt;left val=&quot;92&quot;/&gt;&lt;top val=&quot;257&quot;/&gt;&lt;width val=&quot;96&quot;/&gt;&lt;height val=&quot;20&quot;/&gt;&lt;hasText val=&quot;1&quot;/&gt;&lt;paraId val=&quot;2&quot;/&gt;&lt;/Image&gt;&lt;Image&gt;&lt;filename val=&quot;C:\Users\julie.kim\AppData\Local\Temp\PR\data\asimages\{B3322DD8-FD73-4715-84CC-495A49D6FA74}_1.png_crop.png&quot;/&gt;&lt;left val=&quot;93&quot;/&gt;&lt;top val=&quot;295&quot;/&gt;&lt;width val=&quot;536&quot;/&gt;&lt;height val=&quot;53&quot;/&gt;&lt;hasText val=&quot;1&quot;/&gt;&lt;paraId val=&quot;3&quot;/&gt;&lt;/Image&gt;&lt;Image&gt;&lt;filename val=&quot;C:\Users\julie.kim\AppData\Local\Temp\PR\data\asimages\{B1BCFC40-6BDC-41C2-B7D5-1C002057C281}_1.png_crop.png&quot;/&gt;&lt;left val=&quot;93&quot;/&gt;&lt;top val=&quot;365&quot;/&gt;&lt;width val=&quot;450&quot;/&gt;&lt;height val=&quot;21&quot;/&gt;&lt;hasText val=&quot;1&quot;/&gt;&lt;paraId val=&quot;4&quot;/&gt;&lt;/Image&gt;&lt;Image&gt;&lt;filename val=&quot;C:\Users\julie.kim\AppData\Local\Temp\PR\data\asimages\{C6A804BA-DE20-4539-A862-49D4486D3F55}_1.png_crop.png&quot;/&gt;&lt;left val=&quot;93&quot;/&gt;&lt;top val=&quot;403&quot;/&gt;&lt;width val=&quot;551&quot;/&gt;&lt;height val=&quot;54&quot;/&gt;&lt;hasText val=&quot;1&quot;/&gt;&lt;paraId val=&quot;5&quot;/&gt;&lt;/Image&gt;&lt;/TextEffect&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43E397E9-CA13-49C5-9754-20F9ED97123C}_17.png&quot;/&gt;&lt;left val=&quot;0&quot;/&gt;&lt;top val=&quot;509&quot;/&gt;&lt;width val=&quot;317&quot;/&gt;&lt;height val=&quot;2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83A0963C-B1DA-4E73-AF41-DD3EDBB58A6D}&quot;/&gt;&lt;isInvalidForFieldText val=&quot;0&quot;/&gt;&lt;Image&gt;&lt;filename val=&quot;C:\Users\julie.kim\AppData\Local\Temp\PR\data\asimages\{83A0963C-B1DA-4E73-AF41-DD3EDBB58A6D}_17.png&quot;/&gt;&lt;left val=&quot;542&quot;/&gt;&lt;top val=&quot;509&quot;/&gt;&lt;width val=&quot;162&quot;/&gt;&lt;height val=&quot;2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PPSNARRATION" val="54,1975436359,T:\Externally Funded Projects\AHRQ\HAI-ICU - AHRQ - 80776\ICU Curriculum\Project End\AHRQ Feedback\First Round\JK_edits\IUC 101 CAUTI Indications\IUC101_CAUTI_Final1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ulie.kim\AppData\Local\Temp\PR\data\asimages\{62D156E7-3A3B-4F3D-9C41-B8FE4768606E}_18.png&quot;/&gt;&lt;left val=&quot;48&quot;/&gt;&lt;top val=&quot;-4&quot;/&gt;&lt;width val=&quot;622&quot;/&gt;&lt;height val=&quot;85&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4&quot;/&gt;&lt;lineCharCount val=&quot;53&quot;/&gt;&lt;lineCharCount val=&quot;45&quot;/&gt;&lt;lineCharCount val=&quot;29&quot;/&gt;&lt;lineCharCount val=&quot;18&quot;/&gt;&lt;lineCharCount val=&quot;18&quot;/&gt;&lt;lineCharCount val=&quot;31&quot;/&gt;&lt;/TableIndex&gt;&lt;/ShapeTextInfo&gt;"/>
  <p:tag name="HTML_SHAPEINFO" val="&lt;TextEffect&gt;&lt;Image&gt;&lt;filename val=&quot;C:\Users\julie.kim\AppData\Local\Temp\PR\data\asimages\{E4CC5ADA-F1DD-4E9B-AE20-0C074524EF17}_1.png_crop.png&quot;/&gt;&lt;left val=&quot;57&quot;/&gt;&lt;top val=&quot;101&quot;/&gt;&lt;width val=&quot;576&quot;/&gt;&lt;height val=&quot;93&quot;/&gt;&lt;hasText val=&quot;1&quot;/&gt;&lt;paraId val=&quot;1&quot;/&gt;&lt;/Image&gt;&lt;Image&gt;&lt;filename val=&quot;C:\Users\julie.kim\AppData\Local\Temp\PR\data\asimages\{EB7DEA37-9336-4FB4-8067-3A1371F2868A}_1.png_crop.png&quot;/&gt;&lt;left val=&quot;56&quot;/&gt;&lt;top val=&quot;216&quot;/&gt;&lt;width val=&quot;303&quot;/&gt;&lt;height val=&quot;20&quot;/&gt;&lt;hasText val=&quot;1&quot;/&gt;&lt;paraId val=&quot;2&quot;/&gt;&lt;/Image&gt;&lt;Image&gt;&lt;filename val=&quot;C:\Users\julie.kim\AppData\Local\Temp\PR\data\asimages\{D5C197F9-F7BE-42F1-8C6B-E7693D737354}_1.png_crop.png&quot;/&gt;&lt;left val=&quot;58&quot;/&gt;&lt;top val=&quot;259&quot;/&gt;&lt;width val=&quot;201&quot;/&gt;&lt;height val=&quot;20&quot;/&gt;&lt;hasText val=&quot;1&quot;/&gt;&lt;paraId val=&quot;3&quot;/&gt;&lt;/Image&gt;&lt;Image&gt;&lt;filename val=&quot;C:\Users\julie.kim\AppData\Local\Temp\PR\data\asimages\{855D988A-F350-41E8-8F78-DFA25E1CF48B}_1.png_crop.png&quot;/&gt;&lt;left val=&quot;57&quot;/&gt;&lt;top val=&quot;301&quot;/&gt;&lt;width val=&quot;206&quot;/&gt;&lt;height val=&quot;16&quot;/&gt;&lt;hasText val=&quot;1&quot;/&gt;&lt;paraId val=&quot;4&quot;/&gt;&lt;/Image&gt;&lt;Image&gt;&lt;filename val=&quot;C:\Users\julie.kim\AppData\Local\Temp\PR\data\asimages\{791D4D0F-BC45-43F0-B3BC-5AE64D44426A}_1.png_crop.png&quot;/&gt;&lt;left val=&quot;58&quot;/&gt;&lt;top val=&quot;344&quot;/&gt;&lt;width val=&quot;351&quot;/&gt;&lt;height val=&quot;20&quot;/&gt;&lt;hasText val=&quot;1&quot;/&gt;&lt;paraId val=&quot;5&quot;/&gt;&lt;/Image&gt;&lt;/TextEffec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C05A1A75-D3A4-4BC2-833C-6E9534636DD2}_18.png&quot;/&gt;&lt;left val=&quot;0&quot;/&gt;&lt;top val=&quot;509&quot;/&gt;&lt;width val=&quot;317&quot;/&gt;&lt;height val=&quot;29&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201A55EF-CC32-4708-B225-43088A78E855}&quot;/&gt;&lt;isInvalidForFieldText val=&quot;0&quot;/&gt;&lt;Image&gt;&lt;filename val=&quot;C:\Users\julie.kim\AppData\Local\Temp\PR\data\asimages\{201A55EF-CC32-4708-B225-43088A78E855}_18.png&quot;/&gt;&lt;left val=&quot;542&quot;/&gt;&lt;top val=&quot;509&quot;/&gt;&lt;width val=&quot;162&quot;/&gt;&lt;height val=&quot;2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PPSNARRATION" val="55,1975436359,T:\Externally Funded Projects\AHRQ\HAI-ICU - AHRQ - 80776\ICU Curriculum\Project End\AHRQ Feedback\First Round\JK_edits\IUC 101 CAUTI Indications\IUC101_CAUTI_Final1_pptx\Media.ppcx"/>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ulie.kim\AppData\Local\Temp\PR\data\asimages\{D715A91F-9C0C-4A55-85B0-D694089E4F37}_19.png&quot;/&gt;&lt;left val=&quot;45&quot;/&gt;&lt;top val=&quot;-6&quot;/&gt;&lt;width val=&quot;622&quot;/&gt;&lt;height val=&quot;85&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ulie.kim\AppData\Local\Temp\PR\data\asimages\{CC6EC41D-F3A1-4405-9BB7-B65E99ED8B73}_19.png&quot;/&gt;&lt;left val=&quot;213&quot;/&gt;&lt;top val=&quot;66&quot;/&gt;&lt;width val=&quot;470&quot;/&gt;&lt;height val=&quot;43&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11&quot;/&gt;&lt;lineCharCount val=&quot;8&quot;/&gt;&lt;lineCharCount val=&quot;8&quot;/&gt;&lt;/TableIndex&gt;&lt;TableIndex row=&quot;1&quot; col=&quot;3&quot;&gt;&lt;linesCount val=&quot;3&quot;/&gt;&lt;lineCharCount val=&quot;13&quot;/&gt;&lt;lineCharCount val=&quot;9&quot;/&gt;&lt;lineCharCount val=&quot;14&quot;/&gt;&lt;/TableIndex&gt;&lt;TableIndex row=&quot;1&quot; col=&quot;4&quot;&gt;&lt;linesCount val=&quot;2&quot;/&gt;&lt;lineCharCount val=&quot;9&quot;/&gt;&lt;lineCharCount val=&quot;8&quot;/&gt;&lt;/TableIndex&gt;&lt;TableIndex row=&quot;1&quot; col=&quot;5&quot;&gt;&lt;linesCount val=&quot;2&quot;/&gt;&lt;lineCharCount val=&quot;13&quot;/&gt;&lt;lineCharCount val=&quot;7&quot;/&gt;&lt;/TableIndex&gt;&lt;TableIndex row=&quot;2&quot; col=&quot;1&quot;&gt;&lt;linesCount val=&quot;3&quot;/&gt;&lt;lineCharCount val=&quot;16&quot;/&gt;&lt;lineCharCount val=&quot;16&quot;/&gt;&lt;lineCharCount val=&quot;18&quot;/&gt;&lt;/TableIndex&gt;&lt;TableIndex row=&quot;2&quot; col=&quot;2&quot;&gt;&lt;linesCount val=&quot;1&quot;/&gt;&lt;lineCharCount val=&quot;3&quot;/&gt;&lt;/TableIndex&gt;&lt;TableIndex row=&quot;2&quot; col=&quot;3&quot;&gt;&lt;linesCount val=&quot;3&quot;/&gt;&lt;lineCharCount val=&quot;16&quot;/&gt;&lt;lineCharCount val=&quot;15&quot;/&gt;&lt;lineCharCount val=&quot;15&quot;/&gt;&lt;/TableIndex&gt;&lt;TableIndex row=&quot;2&quot; col=&quot;4&quot;&gt;&lt;linesCount val=&quot;1&quot;/&gt;&lt;lineCharCount val=&quot;3&quot;/&gt;&lt;/TableIndex&gt;&lt;TableIndex row=&quot;2&quot; col=&quot;5&quot;&gt;&lt;linesCount val=&quot;2&quot;/&gt;&lt;lineCharCount val=&quot;8&quot;/&gt;&lt;lineCharCount val=&quot;8&quot;/&gt;&lt;/TableIndex&gt;&lt;TableIndex row=&quot;3&quot; col=&quot;1&quot;&gt;&lt;linesCount val=&quot;3&quot;/&gt;&lt;lineCharCount val=&quot;16&quot;/&gt;&lt;lineCharCount val=&quot;13&quot;/&gt;&lt;lineCharCount val=&quot;18&quot;/&gt;&lt;/TableIndex&gt;&lt;TableIndex row=&quot;3&quot; col=&quot;2&quot;&gt;&lt;linesCount val=&quot;3&quot;/&gt;&lt;lineCharCount val=&quot;16&quot;/&gt;&lt;lineCharCount val=&quot;17&quot;/&gt;&lt;lineCharCount val=&quot;16&quot;/&gt;&lt;/TableIndex&gt;&lt;TableIndex row=&quot;3&quot; col=&quot;3&quot;&gt;&lt;linesCount val=&quot;3&quot;/&gt;&lt;lineCharCount val=&quot;16&quot;/&gt;&lt;lineCharCount val=&quot;17&quot;/&gt;&lt;lineCharCount val=&quot;16&quot;/&gt;&lt;/TableIndex&gt;&lt;TableIndex row=&quot;3&quot; col=&quot;4&quot;&gt;&lt;linesCount val=&quot;1&quot;/&gt;&lt;lineCharCount val=&quot;3&quot;/&gt;&lt;/TableIndex&gt;&lt;TableIndex row=&quot;3&quot; col=&quot;5&quot;&gt;&lt;linesCount val=&quot;2&quot;/&gt;&lt;lineCharCount val=&quot;8&quot;/&gt;&lt;lineCharCount val=&quot;8&quot;/&gt;&lt;/TableIndex&gt;&lt;/ShapeTextInfo&gt;"/>
  <p:tag name="HTML_SHAPEINFO" val="&lt;ThreeDShapeInfo&gt;&lt;uuid val=&quot;&quot;/&gt;&lt;isInvalidForFieldText val=&quot;0&quot;/&gt;&lt;Image&gt;&lt;filename val=&quot;C:\Users\julie.kim\AppData\Local\Temp\PR\data\asimages\{761BC5E5-96D3-428E-8145-A20F4ECD0202}_19.png&quot;/&gt;&lt;left val=&quot;27&quot;/&gt;&lt;top val=&quot;105&quot;/&gt;&lt;width val=&quot;675&quot;/&gt;&lt;height val=&quot;241&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7&quot;/&gt;&lt;lineCharCount val=&quot;18&quot;/&gt;&lt;lineCharCount val=&quot;77&quot;/&gt;&lt;lineCharCount val=&quot;25&quot;/&gt;&lt;lineCharCount val=&quot;79&quot;/&gt;&lt;lineCharCount val=&quot;67&quot;/&gt;&lt;/TableIndex&gt;&lt;/ShapeTextInfo&gt;"/>
  <p:tag name="HTML_SHAPEINFO" val="&lt;ThreeDShapeInfo&gt;&lt;uuid val=&quot;&quot;/&gt;&lt;isInvalidForFieldText val=&quot;0&quot;/&gt;&lt;Image&gt;&lt;filename val=&quot;C:\Users\julie.kim\AppData\Local\Temp\PR\data\asimages\{088BE2C9-7AA2-423A-BA9D-9B38348D1AE9}_19.png&quot;/&gt;&lt;left val=&quot;25&quot;/&gt;&lt;top val=&quot;352&quot;/&gt;&lt;width val=&quot;630&quot;/&gt;&lt;height val=&quot;147&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A8B3AADE-E57F-42B7-ADA9-2D5C3E5B2606}_19.png&quot;/&gt;&lt;left val=&quot;0&quot;/&gt;&lt;top val=&quot;509&quot;/&gt;&lt;width val=&quot;317&quot;/&gt;&lt;height val=&quot;2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0BC12C38-873A-4FE9-941F-74D66ED276C6}&quot;/&gt;&lt;isInvalidForFieldText val=&quot;0&quot;/&gt;&lt;Image&gt;&lt;filename val=&quot;C:\Users\julie.kim\AppData\Local\Temp\PR\data\asimages\{0BC12C38-873A-4FE9-941F-74D66ED276C6}_19.png&quot;/&gt;&lt;left val=&quot;542&quot;/&gt;&lt;top val=&quot;509&quot;/&gt;&lt;width val=&quot;162&quot;/&gt;&lt;height val=&quot;2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PPSNARRATION" val="56,1975436359,T:\Externally Funded Projects\AHRQ\HAI-ICU - AHRQ - 80776\ICU Curriculum\Project End\AHRQ Feedback\First Round\JK_edits\IUC 101 CAUTI Indications\IUC101_CAUTI_Final1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ulie.kim\AppData\Local\Temp\PR\data\asimages\{AE04A421-3C9B-41DA-8545-A20C928C8D13}_20.png&quot;/&gt;&lt;left val=&quot;48&quot;/&gt;&lt;top val=&quot;-4&quot;/&gt;&lt;width val=&quot;622&quot;/&gt;&lt;height val=&quot;8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1&quot;/&gt;&lt;lineCharCount val=&quot;49&quot;/&gt;&lt;lineCharCount val=&quot;53&quot;/&gt;&lt;lineCharCount val=&quot;53&quot;/&gt;&lt;lineCharCount val=&quot;54&quot;/&gt;&lt;lineCharCount val=&quot;16&quot;/&gt;&lt;lineCharCount val=&quot;63&quot;/&gt;&lt;lineCharCount val=&quot;55&quot;/&gt;&lt;lineCharCount val=&quot;27&quot;/&gt;&lt;/TableIndex&gt;&lt;/ShapeTextInfo&gt;"/>
  <p:tag name="HTML_SHAPEINFO" val="&lt;ThreeDShapeInfo&gt;&lt;uuid val=&quot;&quot;/&gt;&lt;isInvalidForFieldText val=&quot;0&quot;/&gt;&lt;Image&gt;&lt;filename val=&quot;C:\Users\julie.kim\AppData\Local\Temp\PR\data\asimages\{16790B32-60DF-47BA-A07B-3EA2D9B70E05}_20.png&quot;/&gt;&lt;left val=&quot;40&quot;/&gt;&lt;top val=&quot;87&quot;/&gt;&lt;width val=&quot;634&quot;/&gt;&lt;height val=&quot;398&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5690F35D-7D26-426D-880A-7D775707E37B}_20.png&quot;/&gt;&lt;left val=&quot;0&quot;/&gt;&lt;top val=&quot;509&quot;/&gt;&lt;width val=&quot;317&quot;/&gt;&lt;height val=&quot;2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90109A6F-FAB6-409C-BAF0-A23FBA3330CE}&quot;/&gt;&lt;isInvalidForFieldText val=&quot;0&quot;/&gt;&lt;Image&gt;&lt;filename val=&quot;C:\Users\julie.kim\AppData\Local\Temp\PR\data\asimages\{90109A6F-FAB6-409C-BAF0-A23FBA3330CE}_20.png&quot;/&gt;&lt;left val=&quot;542&quot;/&gt;&lt;top val=&quot;509&quot;/&gt;&lt;width val=&quot;162&quot;/&gt;&lt;height val=&quot;2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 name="PPSNARRATION" val="57,1975436359,T:\Externally Funded Projects\AHRQ\HAI-ICU - AHRQ - 80776\ICU Curriculum\Project End\AHRQ Feedback\First Round\JK_edits\IUC 101 CAUTI Indications\IUC101_CAUTI_Final1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37&quot;/&gt;&lt;/TableIndex&gt;&lt;/ShapeTextInfo&gt;"/>
  <p:tag name="HTML_SHAPEINFO" val="&lt;ThreeDShapeInfo&gt;&lt;uuid val=&quot;&quot;/&gt;&lt;isInvalidForFieldText val=&quot;0&quot;/&gt;&lt;Image&gt;&lt;filename val=&quot;C:\Users\julie.kim\AppData\Local\Temp\PR\data\asimages\{6964049C-88BA-43D4-A0B2-5A5F4F84A9C0}_21.png&quot;/&gt;&lt;left val=&quot;48&quot;/&gt;&lt;top val=&quot;-15&quot;/&gt;&lt;width val=&quot;622&quot;/&gt;&lt;height val=&quot;102&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ulie.kim\AppData\Local\Temp\PR\data\asimages\{39A09418-BBE7-4950-B70A-87E5B4256249}_21.png&quot;/&gt;&lt;left val=&quot;218&quot;/&gt;&lt;top val=&quot;61&quot;/&gt;&lt;width val=&quot;470&quot;/&gt;&lt;height val=&quot;4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11&quot;/&gt;&lt;lineCharCount val=&quot;8&quot;/&gt;&lt;lineCharCount val=&quot;8&quot;/&gt;&lt;/TableIndex&gt;&lt;TableIndex row=&quot;1&quot; col=&quot;3&quot;&gt;&lt;linesCount val=&quot;3&quot;/&gt;&lt;lineCharCount val=&quot;13&quot;/&gt;&lt;lineCharCount val=&quot;9&quot;/&gt;&lt;lineCharCount val=&quot;14&quot;/&gt;&lt;/TableIndex&gt;&lt;TableIndex row=&quot;1&quot; col=&quot;4&quot;&gt;&lt;linesCount val=&quot;2&quot;/&gt;&lt;lineCharCount val=&quot;9&quot;/&gt;&lt;lineCharCount val=&quot;8&quot;/&gt;&lt;/TableIndex&gt;&lt;TableIndex row=&quot;1&quot; col=&quot;5&quot;&gt;&lt;linesCount val=&quot;2&quot;/&gt;&lt;lineCharCount val=&quot;13&quot;/&gt;&lt;lineCharCount val=&quot;7&quot;/&gt;&lt;/TableIndex&gt;&lt;TableIndex row=&quot;2&quot; col=&quot;1&quot;&gt;&lt;linesCount val=&quot;4&quot;/&gt;&lt;lineCharCount val=&quot;17&quot;/&gt;&lt;lineCharCount val=&quot;20&quot;/&gt;&lt;lineCharCount val=&quot;17&quot;/&gt;&lt;lineCharCount val=&quot;11&quot;/&gt;&lt;/TableIndex&gt;&lt;TableIndex row=&quot;2&quot; col=&quot;2&quot;&gt;&lt;linesCount val=&quot;1&quot;/&gt;&lt;lineCharCount val=&quot;2&quot;/&gt;&lt;/TableIndex&gt;&lt;TableIndex row=&quot;2&quot; col=&quot;3&quot;&gt;&lt;linesCount val=&quot;3&quot;/&gt;&lt;lineCharCount val=&quot;15&quot;/&gt;&lt;lineCharCount val=&quot;12&quot;/&gt;&lt;lineCharCount val=&quot;5&quot;/&gt;&lt;/TableIndex&gt;&lt;TableIndex row=&quot;2&quot; col=&quot;4&quot;&gt;&lt;linesCount val=&quot;1&quot;/&gt;&lt;lineCharCount val=&quot;2&quot;/&gt;&lt;/TableIndex&gt;&lt;TableIndex row=&quot;2&quot; col=&quot;5&quot;&gt;&lt;linesCount val=&quot;6&quot;/&gt;&lt;lineCharCount val=&quot;16&quot;/&gt;&lt;lineCharCount val=&quot;9&quot;/&gt;&lt;lineCharCount val=&quot;11&quot;/&gt;&lt;lineCharCount val=&quot;13&quot;/&gt;&lt;lineCharCount val=&quot;14&quot;/&gt;&lt;lineCharCount val=&quot;4&quot;/&gt;&lt;/TableIndex&gt;&lt;TableIndex row=&quot;3&quot; col=&quot;1&quot;&gt;&lt;linesCount val=&quot;3&quot;/&gt;&lt;lineCharCount val=&quot;18&quot;/&gt;&lt;lineCharCount val=&quot;19&quot;/&gt;&lt;lineCharCount val=&quot;18&quot;/&gt;&lt;/TableIndex&gt;&lt;TableIndex row=&quot;3&quot; col=&quot;2&quot;&gt;&lt;linesCount val=&quot;1&quot;/&gt;&lt;lineCharCount val=&quot;2&quot;/&gt;&lt;/TableIndex&gt;&lt;TableIndex row=&quot;3&quot; col=&quot;3&quot;&gt;&lt;linesCount val=&quot;3&quot;/&gt;&lt;lineCharCount val=&quot;15&quot;/&gt;&lt;lineCharCount val=&quot;12&quot;/&gt;&lt;lineCharCount val=&quot;5&quot;/&gt;&lt;/TableIndex&gt;&lt;TableIndex row=&quot;3&quot; col=&quot;4&quot;&gt;&lt;linesCount val=&quot;9&quot;/&gt;&lt;lineCharCount val=&quot;8&quot;/&gt;&lt;lineCharCount val=&quot;16&quot;/&gt;&lt;lineCharCount val=&quot;12&quot;/&gt;&lt;lineCharCount val=&quot;17&quot;/&gt;&lt;lineCharCount val=&quot;11&quot;/&gt;&lt;lineCharCount val=&quot;13&quot;/&gt;&lt;lineCharCount val=&quot;10&quot;/&gt;&lt;lineCharCount val=&quot;8&quot;/&gt;&lt;lineCharCount val=&quot;15&quot;/&gt;&lt;/TableIndex&gt;&lt;TableIndex row=&quot;3&quot; col=&quot;5&quot;&gt;&lt;linesCount val=&quot;6&quot;/&gt;&lt;lineCharCount val=&quot;16&quot;/&gt;&lt;lineCharCount val=&quot;9&quot;/&gt;&lt;lineCharCount val=&quot;11&quot;/&gt;&lt;lineCharCount val=&quot;13&quot;/&gt;&lt;lineCharCount val=&quot;14&quot;/&gt;&lt;lineCharCount val=&quot;4&quot;/&gt;&lt;/TableIndex&gt;&lt;/ShapeTextInfo&gt;"/>
  <p:tag name="HTML_SHAPEINFO" val="&lt;ThreeDShapeInfo&gt;&lt;uuid val=&quot;&quot;/&gt;&lt;isInvalidForFieldText val=&quot;0&quot;/&gt;&lt;Image&gt;&lt;filename val=&quot;C:\Users\julie.kim\AppData\Local\Temp\PR\data\asimages\{397FDE26-78D3-41F5-9DBA-E95577B97E88}_21.png&quot;/&gt;&lt;left val=&quot;30&quot;/&gt;&lt;top val=&quot;93&quot;/&gt;&lt;width val=&quot;675&quot;/&gt;&lt;height val=&quot;397&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888CA75C-8B17-46C7-BCBD-B40860B52FF1}_21.png&quot;/&gt;&lt;left val=&quot;0&quot;/&gt;&lt;top val=&quot;509&quot;/&gt;&lt;width val=&quot;317&quot;/&gt;&lt;height val=&quot;2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26359DAF-DE0E-4BA2-8471-71B53E9848FA}&quot;/&gt;&lt;isInvalidForFieldText val=&quot;0&quot;/&gt;&lt;Image&gt;&lt;filename val=&quot;C:\Users\julie.kim\AppData\Local\Temp\PR\data\asimages\{26359DAF-DE0E-4BA2-8471-71B53E9848FA}_21.png&quot;/&gt;&lt;left val=&quot;542&quot;/&gt;&lt;top val=&quot;509&quot;/&gt;&lt;width val=&quot;162&quot;/&gt;&lt;height val=&quot;2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PPSNARRATION" val="58,1975436359,T:\Externally Funded Projects\AHRQ\HAI-ICU - AHRQ - 80776\ICU Curriculum\Project End\AHRQ Feedback\First Round\JK_edits\IUC 101 CAUTI Indications\IUC101_CAUTI_Final1_pptx\Media.ppcx"/>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46&quot;/&gt;&lt;/TableIndex&gt;&lt;/ShapeTextInfo&gt;"/>
  <p:tag name="HTML_SHAPEINFO" val="&lt;ThreeDShapeInfo&gt;&lt;uuid val=&quot;&quot;/&gt;&lt;isInvalidForFieldText val=&quot;0&quot;/&gt;&lt;Image&gt;&lt;filename val=&quot;C:\Users\julie.kim\AppData\Local\Temp\PR\data\asimages\{25FE8645-F147-453D-B649-04977699C016}_22.png&quot;/&gt;&lt;left val=&quot;48&quot;/&gt;&lt;top val=&quot;-15&quot;/&gt;&lt;width val=&quot;622&quot;/&gt;&lt;height val=&quot;10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ulie.kim\AppData\Local\Temp\PR\data\asimages\{C7B487E7-70ED-4573-9D46-4295494521CA}_22.png&quot;/&gt;&lt;left val=&quot;218&quot;/&gt;&lt;top val=&quot;61&quot;/&gt;&lt;width val=&quot;470&quot;/&gt;&lt;height val=&quot;4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11&quot;/&gt;&lt;lineCharCount val=&quot;8&quot;/&gt;&lt;lineCharCount val=&quot;8&quot;/&gt;&lt;/TableIndex&gt;&lt;TableIndex row=&quot;1&quot; col=&quot;3&quot;&gt;&lt;linesCount val=&quot;3&quot;/&gt;&lt;lineCharCount val=&quot;13&quot;/&gt;&lt;lineCharCount val=&quot;9&quot;/&gt;&lt;lineCharCount val=&quot;14&quot;/&gt;&lt;/TableIndex&gt;&lt;TableIndex row=&quot;1&quot; col=&quot;4&quot;&gt;&lt;linesCount val=&quot;2&quot;/&gt;&lt;lineCharCount val=&quot;9&quot;/&gt;&lt;lineCharCount val=&quot;8&quot;/&gt;&lt;/TableIndex&gt;&lt;TableIndex row=&quot;1&quot; col=&quot;5&quot;&gt;&lt;linesCount val=&quot;2&quot;/&gt;&lt;lineCharCount val=&quot;13&quot;/&gt;&lt;lineCharCount val=&quot;7&quot;/&gt;&lt;/TableIndex&gt;&lt;TableIndex row=&quot;2&quot; col=&quot;1&quot;&gt;&lt;linesCount val=&quot;3&quot;/&gt;&lt;lineCharCount val=&quot;14&quot;/&gt;&lt;lineCharCount val=&quot;19&quot;/&gt;&lt;lineCharCount val=&quot;17&quot;/&gt;&lt;/TableIndex&gt;&lt;TableIndex row=&quot;2&quot; col=&quot;2&quot;&gt;&lt;linesCount val=&quot;1&quot;/&gt;&lt;lineCharCount val=&quot;3&quot;/&gt;&lt;/TableIndex&gt;&lt;TableIndex row=&quot;2&quot; col=&quot;3&quot;&gt;&lt;linesCount val=&quot;3&quot;/&gt;&lt;lineCharCount val=&quot;15&quot;/&gt;&lt;lineCharCount val=&quot;12&quot;/&gt;&lt;lineCharCount val=&quot;5&quot;/&gt;&lt;/TableIndex&gt;&lt;TableIndex row=&quot;2&quot; col=&quot;4&quot;&gt;&lt;linesCount val=&quot;1&quot;/&gt;&lt;lineCharCount val=&quot;3&quot;/&gt;&lt;/TableIndex&gt;&lt;TableIndex row=&quot;2&quot; col=&quot;5&quot;&gt;&lt;linesCount val=&quot;3&quot;/&gt;&lt;lineCharCount val=&quot;16&quot;/&gt;&lt;lineCharCount val=&quot;9&quot;/&gt;&lt;lineCharCount val=&quot;16&quot;/&gt;&lt;/TableIndex&gt;&lt;TableIndex row=&quot;3&quot; col=&quot;1&quot;&gt;&lt;linesCount val=&quot;4&quot;/&gt;&lt;lineCharCount val=&quot;15&quot;/&gt;&lt;lineCharCount val=&quot;15&quot;/&gt;&lt;lineCharCount val=&quot;12&quot;/&gt;&lt;lineCharCount val=&quot;12&quot;/&gt;&lt;/TableIndex&gt;&lt;TableIndex row=&quot;3&quot; col=&quot;2&quot;&gt;&lt;linesCount val=&quot;1&quot;/&gt;&lt;lineCharCount val=&quot;3&quot;/&gt;&lt;/TableIndex&gt;&lt;TableIndex row=&quot;3&quot; col=&quot;3&quot;&gt;&lt;linesCount val=&quot;3&quot;/&gt;&lt;lineCharCount val=&quot;15&quot;/&gt;&lt;lineCharCount val=&quot;12&quot;/&gt;&lt;lineCharCount val=&quot;5&quot;/&gt;&lt;/TableIndex&gt;&lt;TableIndex row=&quot;3&quot; col=&quot;4&quot;&gt;&lt;linesCount val=&quot;1&quot;/&gt;&lt;lineCharCount val=&quot;3&quot;/&gt;&lt;/TableIndex&gt;&lt;TableIndex row=&quot;3&quot; col=&quot;5&quot;&gt;&lt;linesCount val=&quot;3&quot;/&gt;&lt;lineCharCount val=&quot;16&quot;/&gt;&lt;lineCharCount val=&quot;9&quot;/&gt;&lt;lineCharCount val=&quot;16&quot;/&gt;&lt;/TableIndex&gt;&lt;TableIndex row=&quot;4&quot; col=&quot;1&quot;&gt;&lt;linesCount val=&quot;4&quot;/&gt;&lt;lineCharCount val=&quot;17&quot;/&gt;&lt;lineCharCount val=&quot;19&quot;/&gt;&lt;lineCharCount val=&quot;14&quot;/&gt;&lt;lineCharCount val=&quot;10&quot;/&gt;&lt;/TableIndex&gt;&lt;TableIndex row=&quot;4&quot; col=&quot;2&quot;&gt;&lt;linesCount val=&quot;1&quot;/&gt;&lt;lineCharCount val=&quot;3&quot;/&gt;&lt;/TableIndex&gt;&lt;TableIndex row=&quot;4&quot; col=&quot;3&quot;&gt;&lt;linesCount val=&quot;1&quot;/&gt;&lt;lineCharCount val=&quot;3&quot;/&gt;&lt;/TableIndex&gt;&lt;TableIndex row=&quot;4&quot; col=&quot;4&quot;&gt;&lt;linesCount val=&quot;1&quot;/&gt;&lt;lineCharCount val=&quot;3&quot;/&gt;&lt;/TableIndex&gt;&lt;TableIndex row=&quot;4&quot; col=&quot;5&quot;&gt;&lt;linesCount val=&quot;3&quot;/&gt;&lt;lineCharCount val=&quot;16&quot;/&gt;&lt;lineCharCount val=&quot;9&quot;/&gt;&lt;lineCharCount val=&quot;16&quot;/&gt;&lt;/TableIndex&gt;&lt;/ShapeTextInfo&gt;"/>
  <p:tag name="HTML_SHAPEINFO" val="&lt;ThreeDShapeInfo&gt;&lt;uuid val=&quot;&quot;/&gt;&lt;isInvalidForFieldText val=&quot;0&quot;/&gt;&lt;Image&gt;&lt;filename val=&quot;C:\Users\julie.kim\AppData\Local\Temp\PR\data\asimages\{CEC670F7-6E08-44C6-AC9A-DB6FBDE01779}_22.png&quot;/&gt;&lt;left val=&quot;30&quot;/&gt;&lt;top val=&quot;98&quot;/&gt;&lt;width val=&quot;675&quot;/&gt;&lt;height val=&quot;3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01771599-9B82-46EF-8C16-9AA073018CDC}_22.png&quot;/&gt;&lt;left val=&quot;0&quot;/&gt;&lt;top val=&quot;509&quot;/&gt;&lt;width val=&quot;317&quot;/&gt;&lt;height val=&quot;29&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4F0AC7D1-A98C-4457-ABDB-048031D531DC}&quot;/&gt;&lt;isInvalidForFieldText val=&quot;0&quot;/&gt;&lt;Image&gt;&lt;filename val=&quot;C:\Users\julie.kim\AppData\Local\Temp\PR\data\asimages\{4F0AC7D1-A98C-4457-ABDB-048031D531DC}_22.png&quot;/&gt;&lt;left val=&quot;542&quot;/&gt;&lt;top val=&quot;509&quot;/&gt;&lt;width val=&quot;162&quot;/&gt;&lt;height val=&quot;29&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 name="PPSNARRATION" val="59,1975436359,T:\Externally Funded Projects\AHRQ\HAI-ICU - AHRQ - 80776\ICU Curriculum\Project End\AHRQ Feedback\First Round\JK_edits\IUC 101 CAUTI Indications\IUC101_CAUTI_Final1_pptx\Media.ppcx"/>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9&quot;/&gt;&lt;/TableIndex&gt;&lt;/ShapeTextInfo&gt;"/>
  <p:tag name="HTML_SHAPEINFO" val="&lt;ThreeDShapeInfo&gt;&lt;uuid val=&quot;&quot;/&gt;&lt;isInvalidForFieldText val=&quot;0&quot;/&gt;&lt;Image&gt;&lt;filename val=&quot;C:\Users\julie.kim\AppData\Local\Temp\PR\data\asimages\{8D71B8A0-46F7-490D-8B8B-F63D4A68E1D8}_23.png&quot;/&gt;&lt;left val=&quot;48&quot;/&gt;&lt;top val=&quot;-15&quot;/&gt;&lt;width val=&quot;622&quot;/&gt;&lt;height val=&quot;102&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ulie.kim\AppData\Local\Temp\PR\data\asimages\{B6EF402B-7477-43E5-809B-61DFC3CD76EB}_23.png&quot;/&gt;&lt;left val=&quot;218&quot;/&gt;&lt;top val=&quot;61&quot;/&gt;&lt;width val=&quot;470&quot;/&gt;&lt;height val=&quot;4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11&quot;/&gt;&lt;lineCharCount val=&quot;8&quot;/&gt;&lt;lineCharCount val=&quot;8&quot;/&gt;&lt;/TableIndex&gt;&lt;TableIndex row=&quot;1&quot; col=&quot;3&quot;&gt;&lt;linesCount val=&quot;3&quot;/&gt;&lt;lineCharCount val=&quot;13&quot;/&gt;&lt;lineCharCount val=&quot;9&quot;/&gt;&lt;lineCharCount val=&quot;14&quot;/&gt;&lt;/TableIndex&gt;&lt;TableIndex row=&quot;1&quot; col=&quot;4&quot;&gt;&lt;linesCount val=&quot;2&quot;/&gt;&lt;lineCharCount val=&quot;9&quot;/&gt;&lt;lineCharCount val=&quot;8&quot;/&gt;&lt;/TableIndex&gt;&lt;TableIndex row=&quot;1&quot; col=&quot;5&quot;&gt;&lt;linesCount val=&quot;2&quot;/&gt;&lt;lineCharCount val=&quot;13&quot;/&gt;&lt;lineCharCount val=&quot;7&quot;/&gt;&lt;/TableIndex&gt;&lt;TableIndex row=&quot;2&quot; col=&quot;1&quot;&gt;&lt;linesCount val=&quot;3&quot;/&gt;&lt;lineCharCount val=&quot;13&quot;/&gt;&lt;lineCharCount val=&quot;11&quot;/&gt;&lt;lineCharCount val=&quot;11&quot;/&gt;&lt;/TableIndex&gt;&lt;TableIndex row=&quot;2&quot; col=&quot;2&quot;&gt;&lt;linesCount val=&quot;1&quot;/&gt;&lt;lineCharCount val=&quot;2&quot;/&gt;&lt;/TableIndex&gt;&lt;TableIndex row=&quot;2&quot; col=&quot;3&quot;&gt;&lt;linesCount val=&quot;3&quot;/&gt;&lt;lineCharCount val=&quot;15&quot;/&gt;&lt;lineCharCount val=&quot;12&quot;/&gt;&lt;lineCharCount val=&quot;5&quot;/&gt;&lt;/TableIndex&gt;&lt;TableIndex row=&quot;2&quot; col=&quot;4&quot;&gt;&lt;linesCount val=&quot;3&quot;/&gt;&lt;lineCharCount val=&quot;16&quot;/&gt;&lt;lineCharCount val=&quot;10&quot;/&gt;&lt;lineCharCount val=&quot;9&quot;/&gt;&lt;/TableIndex&gt;&lt;TableIndex row=&quot;2&quot; col=&quot;5&quot;&gt;&lt;linesCount val=&quot;3&quot;/&gt;&lt;lineCharCount val=&quot;16&quot;/&gt;&lt;lineCharCount val=&quot;9&quot;/&gt;&lt;lineCharCount val=&quot;16&quot;/&gt;&lt;/TableIndex&gt;&lt;TableIndex row=&quot;3&quot; col=&quot;1&quot;&gt;&lt;linesCount val=&quot;3&quot;/&gt;&lt;lineCharCount val=&quot;16&quot;/&gt;&lt;lineCharCount val=&quot;17&quot;/&gt;&lt;lineCharCount val=&quot;18&quot;/&gt;&lt;/TableIndex&gt;&lt;TableIndex row=&quot;3&quot; col=&quot;2&quot;&gt;&lt;linesCount val=&quot;1&quot;/&gt;&lt;lineCharCount val=&quot;2&quot;/&gt;&lt;/TableIndex&gt;&lt;TableIndex row=&quot;3&quot; col=&quot;3&quot;&gt;&lt;linesCount val=&quot;3&quot;/&gt;&lt;lineCharCount val=&quot;15&quot;/&gt;&lt;lineCharCount val=&quot;12&quot;/&gt;&lt;lineCharCount val=&quot;5&quot;/&gt;&lt;/TableIndex&gt;&lt;TableIndex row=&quot;3&quot; col=&quot;4&quot;&gt;&lt;linesCount val=&quot;1&quot;/&gt;&lt;lineCharCount val=&quot;9&quot;/&gt;&lt;/TableIndex&gt;&lt;TableIndex row=&quot;3&quot; col=&quot;5&quot;&gt;&lt;linesCount val=&quot;3&quot;/&gt;&lt;lineCharCount val=&quot;16&quot;/&gt;&lt;lineCharCount val=&quot;9&quot;/&gt;&lt;lineCharCount val=&quot;16&quot;/&gt;&lt;/TableIndex&gt;&lt;TableIndex row=&quot;4&quot; col=&quot;1&quot;&gt;&lt;linesCount val=&quot;2&quot;/&gt;&lt;lineCharCount val=&quot;14&quot;/&gt;&lt;lineCharCount val=&quot;16&quot;/&gt;&lt;/TableIndex&gt;&lt;TableIndex row=&quot;4&quot; col=&quot;2&quot;&gt;&lt;linesCount val=&quot;1&quot;/&gt;&lt;lineCharCount val=&quot;9&quot;/&gt;&lt;/TableIndex&gt;&lt;TableIndex row=&quot;4&quot; col=&quot;3&quot;&gt;&lt;linesCount val=&quot;1&quot;/&gt;&lt;lineCharCount val=&quot;3&quot;/&gt;&lt;/TableIndex&gt;&lt;TableIndex row=&quot;4&quot; col=&quot;4&quot;&gt;&lt;linesCount val=&quot;1&quot;/&gt;&lt;lineCharCount val=&quot;9&quot;/&gt;&lt;/TableIndex&gt;&lt;TableIndex row=&quot;4&quot; col=&quot;5&quot;&gt;&lt;linesCount val=&quot;1&quot;/&gt;&lt;lineCharCount val=&quot;4&quot;/&gt;&lt;/TableIndex&gt;&lt;TableIndex row=&quot;5&quot; col=&quot;1&quot;&gt;&lt;linesCount val=&quot;3&quot;/&gt;&lt;lineCharCount val=&quot;14&quot;/&gt;&lt;lineCharCount val=&quot;23&quot;/&gt;&lt;lineCharCount val=&quot;12&quot;/&gt;&lt;/TableIndex&gt;&lt;TableIndex row=&quot;5&quot; col=&quot;2&quot;&gt;&lt;linesCount val=&quot;1&quot;/&gt;&lt;lineCharCount val=&quot;3&quot;/&gt;&lt;/TableIndex&gt;&lt;TableIndex row=&quot;5&quot; col=&quot;3&quot;&gt;&lt;linesCount val=&quot;4&quot;/&gt;&lt;lineCharCount val=&quot;11&quot;/&gt;&lt;lineCharCount val=&quot;12&quot;/&gt;&lt;lineCharCount val=&quot;11&quot;/&gt;&lt;lineCharCount val=&quot;12&quot;/&gt;&lt;/TableIndex&gt;&lt;TableIndex row=&quot;5&quot; col=&quot;4&quot;&gt;&lt;linesCount val=&quot;1&quot;/&gt;&lt;lineCharCount val=&quot;3&quot;/&gt;&lt;/TableIndex&gt;&lt;TableIndex row=&quot;5&quot; col=&quot;5&quot;&gt;&lt;linesCount val=&quot;1&quot;/&gt;&lt;lineCharCount val=&quot;4&quot;/&gt;&lt;/TableIndex&gt;&lt;/ShapeTextInfo&gt;"/>
  <p:tag name="HTML_SHAPEINFO" val="&lt;ThreeDShapeInfo&gt;&lt;uuid val=&quot;&quot;/&gt;&lt;isInvalidForFieldText val=&quot;0&quot;/&gt;&lt;Image&gt;&lt;filename val=&quot;C:\Users\julie.kim\AppData\Local\Temp\PR\data\asimages\{993164D9-A7BA-42DB-8978-6E4E8CA72E85}_23.png&quot;/&gt;&lt;left val=&quot;25&quot;/&gt;&lt;top val=&quot;92&quot;/&gt;&lt;width val=&quot;675&quot;/&gt;&lt;height val=&quot;368&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3&quot;/&gt;&lt;lineCharCount val=&quot;9&quot;/&gt;&lt;/TableIndex&gt;&lt;/ShapeTextInfo&gt;"/>
  <p:tag name="HTML_SHAPEINFO" val="&lt;ThreeDShapeInfo&gt;&lt;uuid val=&quot;&quot;/&gt;&lt;isInvalidForFieldText val=&quot;0&quot;/&gt;&lt;Image&gt;&lt;filename val=&quot;C:\Users\julie.kim\AppData\Local\Temp\PR\data\asimages\{C82429CC-1B94-4555-A422-6A819AAE3B28}_23.png&quot;/&gt;&lt;left val=&quot;19&quot;/&gt;&lt;top val=&quot;455&quot;/&gt;&lt;width val=&quot;690&quot;/&gt;&lt;height val=&quot;6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85D687E6-D049-4BB1-A807-585DDC9CE951}_23.png&quot;/&gt;&lt;left val=&quot;0&quot;/&gt;&lt;top val=&quot;509&quot;/&gt;&lt;width val=&quot;317&quot;/&gt;&lt;height val=&quot;2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78C379DB-1AAD-49E7-8482-1509DAF205CB}&quot;/&gt;&lt;isInvalidForFieldText val=&quot;0&quot;/&gt;&lt;Image&gt;&lt;filename val=&quot;C:\Users\julie.kim\AppData\Local\Temp\PR\data\asimages\{78C379DB-1AAD-49E7-8482-1509DAF205CB}_23.png&quot;/&gt;&lt;left val=&quot;542&quot;/&gt;&lt;top val=&quot;509&quot;/&gt;&lt;width val=&quot;162&quot;/&gt;&lt;height val=&quot;29&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PPSNARRATION" val="60,1975436359,T:\Externally Funded Projects\AHRQ\HAI-ICU - AHRQ - 80776\ICU Curriculum\Project End\AHRQ Feedback\First Round\JK_edits\IUC 101 CAUTI Indications\IUC101_CAUTI_Final1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7&quot;/&gt;&lt;lineCharCount val=&quot;13&quot;/&gt;&lt;lineCharCount val=&quot;12&quot;/&gt;&lt;lineCharCount val=&quot;1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ulie.kim\AppData\Local\Temp\PR\data\asimages\{A6405A01-6C86-428C-BDF1-1C97F1A287D4}_24.png&quot;/&gt;&lt;left val=&quot;48&quot;/&gt;&lt;top val=&quot;-4&quot;/&gt;&lt;width val=&quot;622&quot;/&gt;&lt;height val=&quot;85&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58&quot;/&gt;&lt;lineCharCount val=&quot;28&quot;/&gt;&lt;lineCharCount val=&quot;62&quot;/&gt;&lt;lineCharCount val=&quot;35&quot;/&gt;&lt;lineCharCount val=&quot;61&quot;/&gt;&lt;lineCharCount val=&quot;57&quot;/&gt;&lt;lineCharCount val=&quot;58&quot;/&gt;&lt;lineCharCount val=&quot;11&quot;/&gt;&lt;/TableIndex&gt;&lt;/ShapeTextInfo&gt;"/>
  <p:tag name="HTML_SHAPEINFO" val="&lt;TextEffect&gt;&lt;Image&gt;&lt;filename val=&quot;C:\Users\julie.kim\AppData\Local\Temp\PR\data\asimages\{492C4E56-4953-438E-B49F-B9D7D9707DFB}_1.png_crop.png&quot;/&gt;&lt;left val=&quot;57&quot;/&gt;&lt;top val=&quot;99&quot;/&gt;&lt;width val=&quot;586&quot;/&gt;&lt;height val=&quot;82&quot;/&gt;&lt;hasText val=&quot;1&quot;/&gt;&lt;paraId val=&quot;1&quot;/&gt;&lt;/Image&gt;&lt;Image&gt;&lt;filename val=&quot;C:\Users\julie.kim\AppData\Local\Temp\PR\data\asimages\{A1C83B1F-6BBD-4261-884C-E203DB343DD9}_1.png_crop.png&quot;/&gt;&lt;left val=&quot;57&quot;/&gt;&lt;top val=&quot;207&quot;/&gt;&lt;width val=&quot;623&quot;/&gt;&lt;height val=&quot;53&quot;/&gt;&lt;hasText val=&quot;1&quot;/&gt;&lt;paraId val=&quot;2&quot;/&gt;&lt;/Image&gt;&lt;Image&gt;&lt;filename val=&quot;C:\Users\julie.kim\AppData\Local\Temp\PR\data\asimages\{2BE7A031-E547-4F1B-8825-652AC5DE6484}_1.png_crop.png&quot;/&gt;&lt;left val=&quot;57&quot;/&gt;&lt;top val=&quot;282&quot;/&gt;&lt;width val=&quot;605&quot;/&gt;&lt;height val=&quot;54&quot;/&gt;&lt;hasText val=&quot;1&quot;/&gt;&lt;paraId val=&quot;3&quot;/&gt;&lt;/Image&gt;&lt;Image&gt;&lt;filename val=&quot;C:\Users\julie.kim\AppData\Local\Temp\PR\data\asimages\{58D15E92-D2CC-4DD4-9A31-3315330CD18E}_1.png_crop.png&quot;/&gt;&lt;left val=&quot;57&quot;/&gt;&lt;top val=&quot;359&quot;/&gt;&lt;width val=&quot;578&quot;/&gt;&lt;height val=&quot;53&quot;/&gt;&lt;hasText val=&quot;1&quot;/&gt;&lt;paraId val=&quot;4&quot;/&gt;&lt;/Image&gt;&lt;/TextEffect&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C11FE266-65D7-498A-AD19-DB637A67F071}_24.png&quot;/&gt;&lt;left val=&quot;0&quot;/&gt;&lt;top val=&quot;509&quot;/&gt;&lt;width val=&quot;317&quot;/&gt;&lt;height val=&quot;2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6CC78436-F94A-490E-9E9B-EADF706C8333}&quot;/&gt;&lt;isInvalidForFieldText val=&quot;0&quot;/&gt;&lt;Image&gt;&lt;filename val=&quot;C:\Users\julie.kim\AppData\Local\Temp\PR\data\asimages\{6CC78436-F94A-490E-9E9B-EADF706C8333}_24.png&quot;/&gt;&lt;left val=&quot;542&quot;/&gt;&lt;top val=&quot;509&quot;/&gt;&lt;width val=&quot;162&quot;/&gt;&lt;height val=&quot;2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PSNARRATIONPROPS" val="C:\Users\jsitu\Videos\Any Video Converter\MP3\Dr. Medding-s IUC Indications_1.mp3"/>
  <p:tag name="HTML_SHAPEINFO" val="&lt;SlideThumbPath val=&quot;Slide26.PNG&quot;/&gt;"/>
  <p:tag name="PPSNARRATION" val="61,1975436359,T:\Externally Funded Projects\AHRQ\HAI-ICU - AHRQ - 80776\ICU Curriculum\Project End\AHRQ Feedback\First Round\JK_edits\IUC 101 CAUTI Indications\IUC101_CAUTI_Final1_pptx\Media.ppcx"/>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ulie.kim\AppData\Local\Temp\PR\data\asimages\{B28EA14E-BD99-4E27-A3C9-C3E19F40DF86}_25.png&quot;/&gt;&lt;left val=&quot;48&quot;/&gt;&lt;top val=&quot;-4&quot;/&gt;&lt;width val=&quot;622&quot;/&gt;&lt;height val=&quot;8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06&quot;/&gt;&lt;lineCharCount val=&quot;6&quot;/&gt;&lt;lineCharCount val=&quot;100&quot;/&gt;&lt;lineCharCount val=&quot;93&quot;/&gt;&lt;lineCharCount val=&quot;99&quot;/&gt;&lt;lineCharCount val=&quot;43&quot;/&gt;&lt;lineCharCount val=&quot;91&quot;/&gt;&lt;lineCharCount val=&quot;59&quot;/&gt;&lt;lineCharCount val=&quot;103&quot;/&gt;&lt;lineCharCount val=&quot;97&quot;/&gt;&lt;lineCharCount val=&quot;67&quot;/&gt;&lt;lineCharCount val=&quot;71&quot;/&gt;&lt;/TableIndex&gt;&lt;/ShapeTextInfo&gt;"/>
  <p:tag name="HTML_SHAPEINFO" val="&lt;ThreeDShapeInfo&gt;&lt;uuid val=&quot;&quot;/&gt;&lt;isInvalidForFieldText val=&quot;0&quot;/&gt;&lt;Image&gt;&lt;filename val=&quot;C:\Users\julie.kim\AppData\Local\Temp\PR\data\asimages\{EBF09292-B0C6-47D1-85A6-5C7E89FD2E90}_25.png&quot;/&gt;&lt;left val=&quot;47&quot;/&gt;&lt;top val=&quot;87&quot;/&gt;&lt;width val=&quot;624&quot;/&gt;&lt;height val=&quot;39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592CC90F-2E11-401F-A182-23CD4D2B79A7}_25.png&quot;/&gt;&lt;left val=&quot;0&quot;/&gt;&lt;top val=&quot;509&quot;/&gt;&lt;width val=&quot;317&quot;/&gt;&lt;height val=&quot;29&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6DEBE284-0507-4205-B565-4EC9E2FD6893}&quot;/&gt;&lt;isInvalidForFieldText val=&quot;0&quot;/&gt;&lt;Image&gt;&lt;filename val=&quot;C:\Users\julie.kim\AppData\Local\Temp\PR\data\asimages\{6DEBE284-0507-4205-B565-4EC9E2FD6893}_25.png&quot;/&gt;&lt;left val=&quot;542&quot;/&gt;&lt;top val=&quot;509&quot;/&gt;&lt;width val=&quot;162&quot;/&gt;&lt;height val=&quot;2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PROPS" val="C:\Users\jsitu\Videos\Any Video Converter\MP3\Dr. Medding-s IUC Indications_0.mp3"/>
  <p:tag name="HTML_SHAPEINFO" val="&lt;SlideThumbPath val=&quot;Slide3.PNG&quot;/&gt;"/>
  <p:tag name="PPSNARRATION" val="37,1975436359,T:\Externally Funded Projects\AHRQ\HAI-ICU - AHRQ - 80776\ICU Curriculum\Project End\AHRQ Feedback\First Round\JK_edits\IUC 101 CAUTI Indications\IUC101_CAUTI_Final1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1&quot;/&gt;&lt;/TableIndex&gt;&lt;/ShapeTextInfo&gt;"/>
  <p:tag name="HTML_SHAPEINFO" val="&lt;ThreeDShapeInfo&gt;&lt;uuid val=&quot;&quot;/&gt;&lt;isInvalidForFieldText val=&quot;0&quot;/&gt;&lt;Image&gt;&lt;filename val=&quot;C:\Users\julie.kim\AppData\Local\Temp\PR\data\asimages\{27C7D64E-2DF9-461A-BBB8-69AC59F3BFEB}_1.png&quot;/&gt;&lt;left val=&quot;53&quot;/&gt;&lt;top val=&quot;170&quot;/&gt;&lt;width val=&quot;612&quot;/&gt;&lt;height val=&quot;173&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ulie.kim\AppData\Local\Temp\PR\data\asimages\{F45BF154-EC33-4FE8-A759-EAE8C236F48C}_1.png&quot;/&gt;&lt;left val=&quot;53&quot;/&gt;&lt;top val=&quot;352&quot;/&gt;&lt;width val=&quot;612&quot;/&gt;&lt;height val=&quot;5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7&quot;/&gt;&lt;/TableIndex&gt;&lt;/ShapeTextInfo&gt;"/>
  <p:tag name="HTML_SHAPEINFO" val="&lt;ThreeDShapeInfo&gt;&lt;uuid val=&quot;&quot;/&gt;&lt;isInvalidForFieldText val=&quot;0&quot;/&gt;&lt;Image&gt;&lt;filename val=&quot;C:\Users\julie.kim\AppData\Local\Temp\PR\data\asimages\{8909F920-F952-4302-984D-174319665344}_1.png&quot;/&gt;&lt;left val=&quot;10&quot;/&gt;&lt;top val=&quot;4&quot;/&gt;&lt;width val=&quot;706&quot;/&gt;&lt;height val=&quot;12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PPSNARRATION" val="39,1975436359,T:\Externally Funded Projects\AHRQ\HAI-ICU - AHRQ - 80776\ICU Curriculum\Project End\AHRQ Feedback\First Round\JK_edits\IUC 101 CAUTI Indications\IUC101_CAUTI_Final1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ulie.kim\AppData\Local\Temp\PR\data\asimages\{DDDFDB28-D22E-40A5-AB25-6AB981B9F040}_3.png&quot;/&gt;&lt;left val=&quot;21&quot;/&gt;&lt;top val=&quot;0&quot;/&gt;&lt;width val=&quot;674&quot;/&gt;&lt;height val=&quot;7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854E5EA7-2611-4E10-A235-5323577DD41A}_3.png&quot;/&gt;&lt;left val=&quot;0&quot;/&gt;&lt;top val=&quot;509&quot;/&gt;&lt;width val=&quot;317&quot;/&gt;&lt;height val=&quot;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F7303583-47BF-4017-8F38-6C63AACEB816}&quot;/&gt;&lt;isInvalidForFieldText val=&quot;0&quot;/&gt;&lt;Image&gt;&lt;filename val=&quot;C:\Users\julie.kim\AppData\Local\Temp\PR\data\asimages\{F7303583-47BF-4017-8F38-6C63AACEB816}_3.png&quot;/&gt;&lt;left val=&quot;542&quot;/&gt;&lt;top val=&quot;509&quot;/&gt;&lt;width val=&quot;162&quot;/&gt;&lt;height val=&quot;2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87CC69A1-94CC-431A-B2DD-5DDA243D5A10}&quot;/&gt;&lt;isInvalidForFieldText val=&quot;1&quot;/&gt;&lt;Image&gt;&lt;filename val=&quot;C:\Users\julie.kim\AppData\Local\Temp\PR\data\asimages\{87CC69A1-94CC-431A-B2DD-5DDA243D5A10}_3_S.png&quot;/&gt;&lt;left val=&quot;462&quot;/&gt;&lt;top val=&quot;341&quot;/&gt;&lt;width val=&quot;37&quot;/&gt;&lt;height val=&quot;40&quot;/&gt;&lt;hasText val=&quot;0&quot;/&gt;&lt;/Image&gt;&lt;Image&gt;&lt;filename val=&quot;C:\Users\julie.kim\AppData\Local\Temp\PR\data\asimages\{87CC69A1-94CC-431A-B2DD-5DDA243D5A10}_3_T.png&quot;/&gt;&lt;left val=&quot;463&quot;/&gt;&lt;top val=&quot;343&quot;/&gt;&lt;width val=&quot;34&quot;/&gt;&lt;height val=&quot;3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D9C98A59-03C4-42ED-A93D-520EE95C4AE1}&quot;/&gt;&lt;isInvalidForFieldText val=&quot;1&quot;/&gt;&lt;Image&gt;&lt;filename val=&quot;C:\Users\julie.kim\AppData\Local\Temp\PR\data\asimages\{D9C98A59-03C4-42ED-A93D-520EE95C4AE1}_3_S.png&quot;/&gt;&lt;left val=&quot;345&quot;/&gt;&lt;top val=&quot;152&quot;/&gt;&lt;width val=&quot;36&quot;/&gt;&lt;height val=&quot;40&quot;/&gt;&lt;hasText val=&quot;0&quot;/&gt;&lt;/Image&gt;&lt;Image&gt;&lt;filename val=&quot;C:\Users\julie.kim\AppData\Local\Temp\PR\data\asimages\{D9C98A59-03C4-42ED-A93D-520EE95C4AE1}_3_T.png&quot;/&gt;&lt;left val=&quot;346&quot;/&gt;&lt;top val=&quot;153&quot;/&gt;&lt;width val=&quot;33&quot;/&gt;&lt;height val=&quot;3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AE52560B-6B77-41B8-BE7D-94FB5DDB79BD}&quot;/&gt;&lt;isInvalidForFieldText val=&quot;1&quot;/&gt;&lt;Image&gt;&lt;filename val=&quot;C:\Users\julie.kim\AppData\Local\Temp\PR\data\asimages\{AE52560B-6B77-41B8-BE7D-94FB5DDB79BD}_3_S.png&quot;/&gt;&lt;left val=&quot;223&quot;/&gt;&lt;top val=&quot;323&quot;/&gt;&lt;width val=&quot;39&quot;/&gt;&lt;height val=&quot;39&quot;/&gt;&lt;hasText val=&quot;0&quot;/&gt;&lt;/Image&gt;&lt;Image&gt;&lt;filename val=&quot;C:\Users\julie.kim\AppData\Local\Temp\PR\data\asimages\{AE52560B-6B77-41B8-BE7D-94FB5DDB79BD}_3_T.png&quot;/&gt;&lt;left val=&quot;224&quot;/&gt;&lt;top val=&quot;324&quot;/&gt;&lt;width val=&quot;36&quot;/&gt;&lt;height val=&quot;3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04474214-3463-4D7A-84A7-1D4021963A4D}_3.png&quot;/&gt;&lt;left val=&quot;341&quot;/&gt;&lt;top val=&quot;152&quot;/&gt;&lt;width val=&quot;34&quot;/&gt;&lt;height val=&quot;4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61204FBF-0F73-43D2-9698-217B96F72C2D}_3.png&quot;/&gt;&lt;left val=&quot;222&quot;/&gt;&lt;top val=&quot;324&quot;/&gt;&lt;width val=&quot;34&quot;/&gt;&lt;height val=&quot;4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71D949A5-447C-47B3-B1F7-D1130FFE75FB}_3.png&quot;/&gt;&lt;left val=&quot;461&quot;/&gt;&lt;top val=&quot;343&quot;/&gt;&lt;width val=&quot;34&quot;/&gt;&lt;height val=&quot;4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ulie.kim\AppData\Local\Temp\PR\data\asimages\{9F50D6DC-1414-4CD9-AFA1-E5885958C894}_3.png&quot;/&gt;&lt;left val=&quot;217&quot;/&gt;&lt;top val=&quot;120&quot;/&gt;&lt;width val=&quot;304&quot;/&gt;&lt;height val=&quot;4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6&quot;/&gt;&lt;/TableIndex&gt;&lt;/ShapeTextInfo&gt;"/>
  <p:tag name="HTML_SHAPEINFO" val="&lt;ThreeDShapeInfo&gt;&lt;uuid val=&quot;&quot;/&gt;&lt;isInvalidForFieldText val=&quot;0&quot;/&gt;&lt;Image&gt;&lt;filename val=&quot;C:\Users\julie.kim\AppData\Local\Temp\PR\data\asimages\{50EB86F4-CD3B-4C87-B757-84DFD7FA3060}_3.png&quot;/&gt;&lt;left val=&quot;496&quot;/&gt;&lt;top val=&quot;338&quot;/&gt;&lt;width val=&quot;211&quot;/&gt;&lt;height val=&quot;6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ulie.kim\AppData\Local\Temp\PR\data\asimages\{818B494E-C44A-4203-83F4-D1B45FD07E1D}_3.png&quot;/&gt;&lt;left val=&quot;21&quot;/&gt;&lt;top val=&quot;308&quot;/&gt;&lt;width val=&quot;217&quot;/&gt;&lt;height val=&quot;4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8&quot;/&gt;&lt;lineCharCount val=&quot;8&quot;/&gt;&lt;/TableIndex&gt;&lt;/ShapeTextInfo&gt;"/>
  <p:tag name="HTML_SHAPEINFO" val="&lt;ThreeDShapeInfo&gt;&lt;uuid val=&quot;&quot;/&gt;&lt;isInvalidForFieldText val=&quot;0&quot;/&gt;&lt;Image&gt;&lt;filename val=&quot;C:\Users\julie.kim\AppData\Local\Temp\PR\data\asimages\{DFA07A46-E4A6-4440-A481-72BB6CA9F33F}_3.png&quot;/&gt;&lt;left val=&quot;314&quot;/&gt;&lt;top val=&quot;223&quot;/&gt;&lt;width val=&quot;101&quot;/&gt;&lt;height val=&quot;8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40,1975436359,T:\Externally Funded Projects\AHRQ\HAI-ICU - AHRQ - 80776\ICU Curriculum\Project End\AHRQ Feedback\First Round\JK_edits\IUC 101 CAUTI Indications\IUC101_CAUTI_Final1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ulie.kim\AppData\Local\Temp\PR\data\asimages\{D01D7293-A0E9-4744-B4FD-22014F39A532}_4.png&quot;/&gt;&lt;left val=&quot;12&quot;/&gt;&lt;top val=&quot;0&quot;/&gt;&lt;width val=&quot;685&quot;/&gt;&lt;height val=&quot;7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502C38B1-AEA4-45D5-84C5-C7C32649760D}_4.png&quot;/&gt;&lt;left val=&quot;0&quot;/&gt;&lt;top val=&quot;509&quot;/&gt;&lt;width val=&quot;317&quot;/&gt;&lt;height val=&quot;2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861250BD-D958-45FA-9965-7DFD02981EEC}&quot;/&gt;&lt;isInvalidForFieldText val=&quot;0&quot;/&gt;&lt;Image&gt;&lt;filename val=&quot;C:\Users\julie.kim\AppData\Local\Temp\PR\data\asimages\{861250BD-D958-45FA-9965-7DFD02981EEC}_4.png&quot;/&gt;&lt;left val=&quot;542&quot;/&gt;&lt;top val=&quot;509&quot;/&gt;&lt;width val=&quot;162&quot;/&gt;&lt;height val=&quot;2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9FFE46FE-7B83-40A4-8606-051B1ADA6B75}&quot;/&gt;&lt;isInvalidForFieldText val=&quot;1&quot;/&gt;&lt;Image&gt;&lt;filename val=&quot;C:\Users\julie.kim\AppData\Local\Temp\PR\data\asimages\{9FFE46FE-7B83-40A4-8606-051B1ADA6B75}_4_S.png&quot;/&gt;&lt;left val=&quot;462&quot;/&gt;&lt;top val=&quot;341&quot;/&gt;&lt;width val=&quot;37&quot;/&gt;&lt;height val=&quot;40&quot;/&gt;&lt;hasText val=&quot;0&quot;/&gt;&lt;/Image&gt;&lt;Image&gt;&lt;filename val=&quot;C:\Users\julie.kim\AppData\Local\Temp\PR\data\asimages\{9FFE46FE-7B83-40A4-8606-051B1ADA6B75}_4_T.png&quot;/&gt;&lt;left val=&quot;463&quot;/&gt;&lt;top val=&quot;343&quot;/&gt;&lt;width val=&quot;34&quot;/&gt;&lt;height val=&quot;3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C00F952-2400-462D-B4AE-3EF7D90826E9}&quot;/&gt;&lt;isInvalidForFieldText val=&quot;1&quot;/&gt;&lt;Image&gt;&lt;filename val=&quot;C:\Users\julie.kim\AppData\Local\Temp\PR\data\asimages\{FC00F952-2400-462D-B4AE-3EF7D90826E9}_4_S.png&quot;/&gt;&lt;left val=&quot;343&quot;/&gt;&lt;top val=&quot;152&quot;/&gt;&lt;width val=&quot;36&quot;/&gt;&lt;height val=&quot;40&quot;/&gt;&lt;hasText val=&quot;0&quot;/&gt;&lt;/Image&gt;&lt;Image&gt;&lt;filename val=&quot;C:\Users\julie.kim\AppData\Local\Temp\PR\data\asimages\{FC00F952-2400-462D-B4AE-3EF7D90826E9}_4_T.png&quot;/&gt;&lt;left val=&quot;344&quot;/&gt;&lt;top val=&quot;153&quot;/&gt;&lt;width val=&quot;33&quot;/&gt;&lt;height val=&quot;3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77CA2312-3DCA-49F8-9DA5-DAB00988BC9D}&quot;/&gt;&lt;isInvalidForFieldText val=&quot;1&quot;/&gt;&lt;Image&gt;&lt;filename val=&quot;C:\Users\julie.kim\AppData\Local\Temp\PR\data\asimages\{77CA2312-3DCA-49F8-9DA5-DAB00988BC9D}_4_S.png&quot;/&gt;&lt;left val=&quot;223&quot;/&gt;&lt;top val=&quot;321&quot;/&gt;&lt;width val=&quot;39&quot;/&gt;&lt;height val=&quot;39&quot;/&gt;&lt;hasText val=&quot;0&quot;/&gt;&lt;/Image&gt;&lt;Image&gt;&lt;filename val=&quot;C:\Users\julie.kim\AppData\Local\Temp\PR\data\asimages\{77CA2312-3DCA-49F8-9DA5-DAB00988BC9D}_4_T.png&quot;/&gt;&lt;left val=&quot;224&quot;/&gt;&lt;top val=&quot;322&quot;/&gt;&lt;width val=&quot;36&quot;/&gt;&lt;height val=&quot;36&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6&quot;/&gt;&lt;lineCharCount val=&quot;11&quot;/&gt;&lt;lineCharCount val=&quot;8&quot;/&gt;&lt;/TableIndex&gt;&lt;/ShapeTextInfo&gt;"/>
  <p:tag name="HTML_SHAPEINFO" val="&lt;ThreeDShapeInfo&gt;&lt;uuid val=&quot;&quot;/&gt;&lt;isInvalidForFieldText val=&quot;0&quot;/&gt;&lt;Image&gt;&lt;filename val=&quot;C:\Users\julie.kim\AppData\Local\Temp\PR\data\asimages\{72DBB2AF-9311-4CF7-9D7A-6228DD48F28F}_4.png&quot;/&gt;&lt;left val=&quot;31&quot;/&gt;&lt;top val=&quot;99&quot;/&gt;&lt;width val=&quot;173&quot;/&gt;&lt;height val=&quot;16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0FF1234B-956B-4438-9231-FB37256117A9}_4.png&quot;/&gt;&lt;left val=&quot;341&quot;/&gt;&lt;top val=&quot;152&quot;/&gt;&lt;width val=&quot;34&quot;/&gt;&lt;height val=&quot;4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ulie.kim\AppData\Local\Temp\PR\data\asimages\{B63E1AFE-90EF-41D6-9A8B-30AC2F924EA5}_4.png&quot;/&gt;&lt;left val=&quot;217&quot;/&gt;&lt;top val=&quot;120&quot;/&gt;&lt;width val=&quot;304&quot;/&gt;&lt;height val=&quot;4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9E7DF212-E60A-455F-9348-75BDD8FE923B}_4.png&quot;/&gt;&lt;left val=&quot;461&quot;/&gt;&lt;top val=&quot;343&quot;/&gt;&lt;width val=&quot;34&quot;/&gt;&lt;height val=&quot;4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9&quot;/&gt;&lt;lineCharCount val=&quot;18&quot;/&gt;&lt;/TableIndex&gt;&lt;/ShapeTextInfo&gt;"/>
  <p:tag name="HTML_SHAPEINFO" val="&lt;ThreeDShapeInfo&gt;&lt;uuid val=&quot;&quot;/&gt;&lt;isInvalidForFieldText val=&quot;0&quot;/&gt;&lt;Image&gt;&lt;filename val=&quot;C:\Users\julie.kim\AppData\Local\Temp\PR\data\asimages\{5CAB013F-DCC9-41C5-89D8-952337C04A01}_4.png&quot;/&gt;&lt;left val=&quot;496&quot;/&gt;&lt;top val=&quot;338&quot;/&gt;&lt;width val=&quot;211&quot;/&gt;&lt;height val=&quot;8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CF3C2A2E-9D0F-4C0B-9CA1-8D9F484B553C}_4.png&quot;/&gt;&lt;left val=&quot;222&quot;/&gt;&lt;top val=&quot;324&quot;/&gt;&lt;width val=&quot;34&quot;/&gt;&lt;height val=&quot;4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21&quot;/&gt;&lt;/TableIndex&gt;&lt;/ShapeTextInfo&gt;"/>
  <p:tag name="HTML_SHAPEINFO" val="&lt;ThreeDShapeInfo&gt;&lt;uuid val=&quot;&quot;/&gt;&lt;isInvalidForFieldText val=&quot;0&quot;/&gt;&lt;Image&gt;&lt;filename val=&quot;C:\Users\julie.kim\AppData\Local\Temp\PR\data\asimages\{30910F8B-5C18-41CD-95AD-6457D0B56C1B}_4.png&quot;/&gt;&lt;left val=&quot;21&quot;/&gt;&lt;top val=&quot;308&quot;/&gt;&lt;width val=&quot;217&quot;/&gt;&lt;height val=&quot;6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8&quot;/&gt;&lt;lineCharCount val=&quot;8&quot;/&gt;&lt;/TableIndex&gt;&lt;/ShapeTextInfo&gt;"/>
  <p:tag name="HTML_SHAPEINFO" val="&lt;ThreeDShapeInfo&gt;&lt;uuid val=&quot;&quot;/&gt;&lt;isInvalidForFieldText val=&quot;0&quot;/&gt;&lt;Image&gt;&lt;filename val=&quot;C:\Users\julie.kim\AppData\Local\Temp\PR\data\asimages\{3FC3F1FE-274F-4E35-8CED-CC208EE1DDEA}_4.png&quot;/&gt;&lt;left val=&quot;314&quot;/&gt;&lt;top val=&quot;223&quot;/&gt;&lt;width val=&quot;101&quot;/&gt;&lt;height val=&quot;8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PPSNARRATION" val="41,1975436359,T:\Externally Funded Projects\AHRQ\HAI-ICU - AHRQ - 80776\ICU Curriculum\Project End\AHRQ Feedback\First Round\JK_edits\IUC 101 CAUTI Indications\IUC101_CAUTI_Final1_pptx\Media.ppcx"/>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23&quot;/&gt;&lt;/TableIndex&gt;&lt;/ShapeTextInfo&gt;"/>
  <p:tag name="HTML_SHAPEINFO" val="&lt;ThreeDShapeInfo&gt;&lt;uuid val=&quot;&quot;/&gt;&lt;isInvalidForFieldText val=&quot;0&quot;/&gt;&lt;Image&gt;&lt;filename val=&quot;C:\Users\julie.kim\AppData\Local\Temp\PR\data\asimages\{D56672F0-9430-483B-9BA2-3770140208E5}_5.png&quot;/&gt;&lt;left val=&quot;0&quot;/&gt;&lt;top val=&quot;-15&quot;/&gt;&lt;width val=&quot;720&quot;/&gt;&lt;height val=&quot;106&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F4A6008B-E56B-46F3-83B1-843C03E1C24A}_5.png&quot;/&gt;&lt;left val=&quot;0&quot;/&gt;&lt;top val=&quot;509&quot;/&gt;&lt;width val=&quot;317&quot;/&gt;&lt;height val=&quot;2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85229497-FB3D-4ABE-9D0E-E67DF8F6673D}&quot;/&gt;&lt;isInvalidForFieldText val=&quot;0&quot;/&gt;&lt;Image&gt;&lt;filename val=&quot;C:\Users\julie.kim\AppData\Local\Temp\PR\data\asimages\{85229497-FB3D-4ABE-9D0E-E67DF8F6673D}_5.png&quot;/&gt;&lt;left val=&quot;542&quot;/&gt;&lt;top val=&quot;509&quot;/&gt;&lt;width val=&quot;162&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85EDF4A1-329C-4879-A357-A763275F0AD4}&quot;/&gt;&lt;isInvalidForFieldText val=&quot;1&quot;/&gt;&lt;Image&gt;&lt;filename val=&quot;C:\Users\julie.kim\AppData\Local\Temp\PR\data\asimages\{85EDF4A1-329C-4879-A357-A763275F0AD4}_5_S.png&quot;/&gt;&lt;left val=&quot;462&quot;/&gt;&lt;top val=&quot;341&quot;/&gt;&lt;width val=&quot;37&quot;/&gt;&lt;height val=&quot;40&quot;/&gt;&lt;hasText val=&quot;0&quot;/&gt;&lt;/Image&gt;&lt;Image&gt;&lt;filename val=&quot;C:\Users\julie.kim\AppData\Local\Temp\PR\data\asimages\{85EDF4A1-329C-4879-A357-A763275F0AD4}_5_T.png&quot;/&gt;&lt;left val=&quot;463&quot;/&gt;&lt;top val=&quot;343&quot;/&gt;&lt;width val=&quot;34&quot;/&gt;&lt;height val=&quot;3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81D39729-417F-454D-B7D7-5874379902D2}&quot;/&gt;&lt;isInvalidForFieldText val=&quot;1&quot;/&gt;&lt;Image&gt;&lt;filename val=&quot;C:\Users\julie.kim\AppData\Local\Temp\PR\data\asimages\{81D39729-417F-454D-B7D7-5874379902D2}_5_S.png&quot;/&gt;&lt;left val=&quot;343&quot;/&gt;&lt;top val=&quot;152&quot;/&gt;&lt;width val=&quot;36&quot;/&gt;&lt;height val=&quot;40&quot;/&gt;&lt;hasText val=&quot;0&quot;/&gt;&lt;/Image&gt;&lt;Image&gt;&lt;filename val=&quot;C:\Users\julie.kim\AppData\Local\Temp\PR\data\asimages\{81D39729-417F-454D-B7D7-5874379902D2}_5_T.png&quot;/&gt;&lt;left val=&quot;344&quot;/&gt;&lt;top val=&quot;153&quot;/&gt;&lt;width val=&quot;33&quot;/&gt;&lt;height val=&quot;37&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0BF7D175-6D32-4CF6-B0F3-3A5F4153526B}&quot;/&gt;&lt;isInvalidForFieldText val=&quot;1&quot;/&gt;&lt;Image&gt;&lt;filename val=&quot;C:\Users\julie.kim\AppData\Local\Temp\PR\data\asimages\{0BF7D175-6D32-4CF6-B0F3-3A5F4153526B}_5_S.png&quot;/&gt;&lt;left val=&quot;223&quot;/&gt;&lt;top val=&quot;323&quot;/&gt;&lt;width val=&quot;39&quot;/&gt;&lt;height val=&quot;39&quot;/&gt;&lt;hasText val=&quot;0&quot;/&gt;&lt;/Image&gt;&lt;Image&gt;&lt;filename val=&quot;C:\Users\julie.kim\AppData\Local\Temp\PR\data\asimages\{0BF7D175-6D32-4CF6-B0F3-3A5F4153526B}_5_T.png&quot;/&gt;&lt;left val=&quot;224&quot;/&gt;&lt;top val=&quot;324&quot;/&gt;&lt;width val=&quot;36&quot;/&gt;&lt;height val=&quot;36&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8&quot;/&gt;&lt;lineCharCount val=&quot;8&quot;/&gt;&lt;/TableIndex&gt;&lt;/ShapeTextInfo&gt;"/>
  <p:tag name="HTML_SHAPEINFO" val="&lt;ThreeDShapeInfo&gt;&lt;uuid val=&quot;&quot;/&gt;&lt;isInvalidForFieldText val=&quot;0&quot;/&gt;&lt;Image&gt;&lt;filename val=&quot;C:\Users\julie.kim\AppData\Local\Temp\PR\data\asimages\{F609C6BD-786E-43C1-B191-BA66ECE3F57E}_5.png&quot;/&gt;&lt;left val=&quot;314&quot;/&gt;&lt;top val=&quot;223&quot;/&gt;&lt;width val=&quot;101&quot;/&gt;&lt;height val=&quot;8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6&quot;/&gt;&lt;lineCharCount val=&quot;11&quot;/&gt;&lt;lineCharCount val=&quot;8&quot;/&gt;&lt;/TableIndex&gt;&lt;/ShapeTextInfo&gt;"/>
  <p:tag name="HTML_SHAPEINFO" val="&lt;ThreeDShapeInfo&gt;&lt;uuid val=&quot;&quot;/&gt;&lt;isInvalidForFieldText val=&quot;0&quot;/&gt;&lt;Image&gt;&lt;filename val=&quot;C:\Users\julie.kim\AppData\Local\Temp\PR\data\asimages\{82EFB6DB-B33D-4B74-BE07-2412A27F3EFC}_5.png&quot;/&gt;&lt;left val=&quot;31&quot;/&gt;&lt;top val=&quot;90&quot;/&gt;&lt;width val=&quot;173&quot;/&gt;&lt;height val=&quot;16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1&quot;/&gt;&lt;/TableIndex&gt;&lt;/ShapeTextInfo&gt;"/>
  <p:tag name="HTML_SHAPEINFO" val="&lt;ThreeDShapeInfo&gt;&lt;uuid val=&quot;&quot;/&gt;&lt;isInvalidForFieldText val=&quot;0&quot;/&gt;&lt;Image&gt;&lt;filename val=&quot;C:\Users\julie.kim\AppData\Local\Temp\PR\data\asimages\{40157815-16D6-4F45-AF6C-82910D950266}_5.png&quot;/&gt;&lt;left val=&quot;4&quot;/&gt;&lt;top val=&quot;225&quot;/&gt;&lt;width val=&quot;248&quot;/&gt;&lt;height val=&quot;6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ulie.kim\AppData\Local\Temp\PR\data\asimages\{11FCE0E1-86E8-416E-9D48-D2C782A20DBE}_5.png&quot;/&gt;&lt;left val=&quot;4&quot;/&gt;&lt;top val=&quot;289&quot;/&gt;&lt;width val=&quot;246&quot;/&gt;&lt;height val=&quot;4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104E3D15-5D38-42C5-8D7B-A634121B524F}_5.png&quot;/&gt;&lt;left val=&quot;340&quot;/&gt;&lt;top val=&quot;152&quot;/&gt;&lt;width val=&quot;34&quot;/&gt;&lt;height val=&quot;4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ulie.kim\AppData\Local\Temp\PR\data\asimages\{F7E8DAD9-8B5E-4845-9190-978960A1ECD5}_5.png&quot;/&gt;&lt;left val=&quot;217&quot;/&gt;&lt;top val=&quot;120&quot;/&gt;&lt;width val=&quot;304&quot;/&gt;&lt;height val=&quot;4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51BD0267-23AC-4FC5-8558-CF182E2D0864}_5.png&quot;/&gt;&lt;left val=&quot;461&quot;/&gt;&lt;top val=&quot;343&quot;/&gt;&lt;width val=&quot;34&quot;/&gt;&lt;height val=&quot;4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9&quot;/&gt;&lt;lineCharCount val=&quot;18&quot;/&gt;&lt;/TableIndex&gt;&lt;/ShapeTextInfo&gt;"/>
  <p:tag name="HTML_SHAPEINFO" val="&lt;ThreeDShapeInfo&gt;&lt;uuid val=&quot;&quot;/&gt;&lt;isInvalidForFieldText val=&quot;0&quot;/&gt;&lt;Image&gt;&lt;filename val=&quot;C:\Users\julie.kim\AppData\Local\Temp\PR\data\asimages\{7EECB05D-C0E6-45DE-97BC-5794C3351E4F}_5.png&quot;/&gt;&lt;left val=&quot;496&quot;/&gt;&lt;top val=&quot;313&quot;/&gt;&lt;width val=&quot;211&quot;/&gt;&lt;height val=&quot;8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ulie.kim\AppData\Local\Temp\PR\data\asimages\{70A7672D-697E-4BBF-8ECC-2C4C9EB70AD4}_5.png&quot;/&gt;&lt;left val=&quot;222&quot;/&gt;&lt;top val=&quot;324&quot;/&gt;&lt;width val=&quot;34&quot;/&gt;&lt;height val=&quot;4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21&quot;/&gt;&lt;/TableIndex&gt;&lt;/ShapeTextInfo&gt;"/>
  <p:tag name="HTML_SHAPEINFO" val="&lt;ThreeDShapeInfo&gt;&lt;uuid val=&quot;&quot;/&gt;&lt;isInvalidForFieldText val=&quot;0&quot;/&gt;&lt;Image&gt;&lt;filename val=&quot;C:\Users\julie.kim\AppData\Local\Temp\PR\data\asimages\{834FE023-3A1A-4C22-B7BC-C212EAAFFCED}_5.png&quot;/&gt;&lt;left val=&quot;30&quot;/&gt;&lt;top val=&quot;326&quot;/&gt;&lt;width val=&quot;217&quot;/&gt;&lt;height val=&quot;6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8&quot;/&gt;&lt;lineCharCount val=&quot;23&quot;/&gt;&lt;/TableIndex&gt;&lt;/ShapeTextInfo&gt;"/>
  <p:tag name="HTML_SHAPEINFO" val="&lt;ThreeDShapeInfo&gt;&lt;uuid val=&quot;&quot;/&gt;&lt;isInvalidForFieldText val=&quot;0&quot;/&gt;&lt;Image&gt;&lt;filename val=&quot;C:\Users\julie.kim\AppData\Local\Temp\PR\data\asimages\{87F267D4-682A-48D9-99CB-2DD54996DA51}_5.png&quot;/&gt;&lt;left val=&quot;4&quot;/&gt;&lt;top val=&quot;401&quot;/&gt;&lt;width val=&quot;246&quot;/&gt;&lt;height val=&quot;8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5&quot;/&gt;&lt;/TableIndex&gt;&lt;/ShapeTextInfo&gt;"/>
  <p:tag name="HTML_SHAPEINFO" val="&lt;ThreeDShapeInfo&gt;&lt;uuid val=&quot;&quot;/&gt;&lt;isInvalidForFieldText val=&quot;0&quot;/&gt;&lt;Image&gt;&lt;filename val=&quot;C:\Users\julie.kim\AppData\Local\Temp\PR\data\asimages\{C3F1ECB3-AFAD-4D04-BF0C-0AA89EC52D42}_5.png&quot;/&gt;&lt;left val=&quot;478&quot;/&gt;&lt;top val=&quot;412&quot;/&gt;&lt;width val=&quot;231&quot;/&gt;&lt;height val=&quot;6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27&quot;/&gt;&lt;/TableIndex&gt;&lt;/ShapeTextInfo&gt;"/>
  <p:tag name="HTML_SHAPEINFO" val="&lt;ThreeDShapeInfo&gt;&lt;uuid val=&quot;&quot;/&gt;&lt;isInvalidForFieldText val=&quot;0&quot;/&gt;&lt;Image&gt;&lt;filename val=&quot;C:\Users\julie.kim\AppData\Local\Temp\PR\data\asimages\{8909F920-F952-4302-984D-174319665344}_1.png&quot;/&gt;&lt;left val=&quot;10&quot;/&gt;&lt;top val=&quot;4&quot;/&gt;&lt;width val=&quot;706&quot;/&gt;&lt;height val=&quot;12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42,1975436359,T:\Externally Funded Projects\AHRQ\HAI-ICU - AHRQ - 80776\ICU Curriculum\Project End\AHRQ Feedback\First Round\JK_edits\IUC 101 CAUTI Indications\IUC101_CAUTI_Final1_pptx\Media.ppcx"/>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4&quot;/&gt;&lt;/TableIndex&gt;&lt;/ShapeTextInfo&gt;"/>
  <p:tag name="HTML_SHAPEINFO" val="&lt;ThreeDShapeInfo&gt;&lt;uuid val=&quot;&quot;/&gt;&lt;isInvalidForFieldText val=&quot;0&quot;/&gt;&lt;Image&gt;&lt;filename val=&quot;C:\Users\julie.kim\AppData\Local\Temp\PR\data\asimages\{402523E9-54EB-4AF2-BA5D-B45B7E3335C6}_6.png&quot;/&gt;&lt;left val=&quot;48&quot;/&gt;&lt;top val=&quot;-15&quot;/&gt;&lt;width val=&quot;622&quot;/&gt;&lt;height val=&quot;100&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1&quot;/&gt;&lt;lineCharCount val=&quot;59&quot;/&gt;&lt;lineCharCount val=&quot;30&quot;/&gt;&lt;lineCharCount val=&quot;56&quot;/&gt;&lt;lineCharCount val=&quot;58&quot;/&gt;&lt;/TableIndex&gt;&lt;/ShapeTextInfo&gt;"/>
  <p:tag name="HTML_SHAPEINFO" val="&lt;TextEffect&gt;&lt;Image&gt;&lt;filename val=&quot;C:\Users\julie.kim\AppData\Local\Temp\PR\data\asimages\{8AE4BBBA-9706-4462-B13B-2BBA2D7E809C}_1.png_crop.png&quot;/&gt;&lt;left val=&quot;57&quot;/&gt;&lt;top val=&quot;99&quot;/&gt;&lt;width val=&quot;547&quot;/&gt;&lt;height val=&quot;53&quot;/&gt;&lt;hasText val=&quot;1&quot;/&gt;&lt;paraId val=&quot;1&quot;/&gt;&lt;/Image&gt;&lt;Image&gt;&lt;filename val=&quot;C:\Users\julie.kim\AppData\Local\Temp\PR\data\asimages\{97EF662E-DE2B-4926-82D9-C85622AB93FB}_1.png_crop.png&quot;/&gt;&lt;left val=&quot;57&quot;/&gt;&lt;top val=&quot;186&quot;/&gt;&lt;width val=&quot;578&quot;/&gt;&lt;height val=&quot;53&quot;/&gt;&lt;hasText val=&quot;1&quot;/&gt;&lt;paraId val=&quot;2&quot;/&gt;&lt;/Image&gt;&lt;Image&gt;&lt;filename val=&quot;C:\Users\julie.kim\AppData\Local\Temp\PR\data\asimages\{604CEE42-A7EC-49EE-99C6-9D135E4F118F}_1.png_crop.png&quot;/&gt;&lt;left val=&quot;57&quot;/&gt;&lt;top val=&quot;274&quot;/&gt;&lt;width val=&quot;595&quot;/&gt;&lt;height val=&quot;53&quot;/&gt;&lt;hasText val=&quot;1&quot;/&gt;&lt;paraId val=&quot;3&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ulie.kim\AppData\Local\Temp\PR\data\asimages\{F95D6D16-8480-40C8-A569-76B308F9DE9C}_6.png&quot;/&gt;&lt;left val=&quot;0&quot;/&gt;&lt;top val=&quot;509&quot;/&gt;&lt;width val=&quot;317&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2756250D-A01E-481B-8610-AE83021213C7}&quot;/&gt;&lt;isInvalidForFieldText val=&quot;0&quot;/&gt;&lt;Image&gt;&lt;filename val=&quot;C:\Users\julie.kim\AppData\Local\Temp\PR\data\asimages\{2756250D-A01E-481B-8610-AE83021213C7}_6.png&quot;/&gt;&lt;left val=&quot;542&quot;/&gt;&lt;top val=&quot;509&quot;/&gt;&lt;width val=&quot;162&quot;/&gt;&lt;height val=&quot;29&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PPSNARRATION" val="43,1975436359,T:\Externally Funded Projects\AHRQ\HAI-ICU - AHRQ - 80776\ICU Curriculum\Project End\AHRQ Feedback\First Round\JK_edits\IUC 101 CAUTI Indications\IUC101_CAUTI_Final1_pptx\Media.ppcx"/>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ulie.kim\AppData\Local\Temp\PR\data\asimages\{A7BE8E51-43E9-4DE1-8857-3D2E6907AAAA}_7.png&quot;/&gt;&lt;left val=&quot;0&quot;/&gt;&lt;top val=&quot;0&quot;/&gt;&lt;width val=&quot;720&quot;/&gt;&lt;height val=&quot;76&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22&quot;/&gt;&lt;/TableIndex&gt;&lt;TableIndex row=&quot;1&quot; col=&quot;3&quot;&gt;&lt;linesCount val=&quot;4&quot;/&gt;&lt;lineCharCount val=&quot;16&quot;/&gt;&lt;lineCharCount val=&quot;26&quot;/&gt;&lt;lineCharCount val=&quot;24&quot;/&gt;&lt;lineCharCount val=&quot;16&quot;/&gt;&lt;/TableIndex&gt;&lt;TableIndex row=&quot;1&quot; col=&quot;4&quot;&gt;&lt;linesCount val=&quot;4&quot;/&gt;&lt;lineCharCount val=&quot;23&quot;/&gt;&lt;lineCharCount val=&quot;20&quot;/&gt;&lt;lineCharCount val=&quot;29&quot;/&gt;&lt;lineCharCount val=&quot;16&quot;/&gt;&lt;/TableIndex&gt;&lt;TableIndex row=&quot;2&quot; col=&quot;1&quot;&gt;&lt;linesCount val=&quot;1&quot;/&gt;&lt;lineCharCount val=&quot;19&quot;/&gt;&lt;/TableIndex&gt;&lt;TableIndex row=&quot;2&quot; col=&quot;2&quot;&gt;&lt;linesCount val=&quot;11&quot;/&gt;&lt;lineCharCount val=&quot;14&quot;/&gt;&lt;lineCharCount val=&quot;22&quot;/&gt;&lt;lineCharCount val=&quot;22&quot;/&gt;&lt;lineCharCount val=&quot;19&quot;/&gt;&lt;lineCharCount val=&quot;26&quot;/&gt;&lt;lineCharCount val=&quot;15&quot;/&gt;&lt;lineCharCount val=&quot;21&quot;/&gt;&lt;lineCharCount val=&quot;17&quot;/&gt;&lt;lineCharCount val=&quot;24&quot;/&gt;&lt;lineCharCount val=&quot;29&quot;/&gt;&lt;lineCharCount val=&quot;12&quot;/&gt;&lt;/TableIndex&gt;&lt;TableIndex row=&quot;2&quot; col=&quot;3&quot;&gt;&lt;linesCount val=&quot;11&quot;/&gt;&lt;lineCharCount val=&quot;14&quot;/&gt;&lt;lineCharCount val=&quot;22&quot;/&gt;&lt;lineCharCount val=&quot;31&quot;/&gt;&lt;lineCharCount val=&quot;10&quot;/&gt;&lt;lineCharCount val=&quot;31&quot;/&gt;&lt;lineCharCount val=&quot;22&quot;/&gt;&lt;lineCharCount val=&quot;9&quot;/&gt;&lt;lineCharCount val=&quot;17&quot;/&gt;&lt;lineCharCount val=&quot;28&quot;/&gt;&lt;lineCharCount val=&quot;25&quot;/&gt;&lt;lineCharCount val=&quot;29&quot;/&gt;&lt;/TableIndex&gt;&lt;TableIndex row=&quot;2&quot; col=&quot;4&quot;&gt;&lt;linesCount val=&quot;12&quot;/&gt;&lt;lineCharCount val=&quot;25&quot;/&gt;&lt;lineCharCount val=&quot;26&quot;/&gt;&lt;lineCharCount val=&quot;26&quot;/&gt;&lt;lineCharCount val=&quot;27&quot;/&gt;&lt;lineCharCount val=&quot;22&quot;/&gt;&lt;lineCharCount val=&quot;13&quot;/&gt;&lt;lineCharCount val=&quot;28&quot;/&gt;&lt;lineCharCount val=&quot;19&quot;/&gt;&lt;lineCharCount val=&quot;12&quot;/&gt;&lt;lineCharCount val=&quot;31&quot;/&gt;&lt;lineCharCount val=&quot;25&quot;/&gt;&lt;lineCharCount val=&quot;28&quot;/&gt;&lt;/TableIndex&gt;&lt;TableIndex row=&quot;3&quot; col=&quot;1&quot;&gt;&lt;linesCount val=&quot;1&quot;/&gt;&lt;lineCharCount val=&quot;8&quot;/&gt;&lt;/TableIndex&gt;&lt;TableIndex row=&quot;3&quot; col=&quot;2&quot;&gt;&lt;linesCount val=&quot;3&quot;/&gt;&lt;lineCharCount val=&quot;19&quot;/&gt;&lt;lineCharCount val=&quot;28&quot;/&gt;&lt;lineCharCount val=&quot;22&quot;/&gt;&lt;/TableIndex&gt;&lt;TableIndex row=&quot;3&quot; col=&quot;3&quot;&gt;&lt;linesCount val=&quot;5&quot;/&gt;&lt;lineCharCount val=&quot;26&quot;/&gt;&lt;lineCharCount val=&quot;10&quot;/&gt;&lt;lineCharCount val=&quot;25&quot;/&gt;&lt;lineCharCount val=&quot;37&quot;/&gt;&lt;lineCharCount val=&quot;9&quot;/&gt;&lt;/TableIndex&gt;&lt;TableIndex row=&quot;3&quot; col=&quot;4&quot;&gt;&lt;linesCount val=&quot;5&quot;/&gt;&lt;lineCharCount val=&quot;30&quot;/&gt;&lt;lineCharCount val=&quot;27&quot;/&gt;&lt;lineCharCount val=&quot;28&quot;/&gt;&lt;lineCharCount val=&quot;29&quot;/&gt;&lt;lineCharCount val=&quot;27&quot;/&gt;&lt;/TableIndex&gt;&lt;/ShapeTextInfo&gt;"/>
  <p:tag name="HTML_SHAPEINFO" val="&lt;ThreeDShapeInfo&gt;&lt;uuid val=&quot;&quot;/&gt;&lt;isInvalidForFieldText val=&quot;0&quot;/&gt;&lt;Image&gt;&lt;filename val=&quot;C:\Users\julie.kim\AppData\Local\Temp\PR\data\asimages\{83540176-B44B-4579-A0EA-9F77C1CEC63F}_7.png&quot;/&gt;&lt;left val=&quot;31&quot;/&gt;&lt;top val=&quot;98&quot;/&gt;&lt;width val=&quot;658&quot;/&gt;&lt;height val=&quot;40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HAI ICU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I ICU Template.potx [Read-Only]" id="{F175C7D5-C705-4541-9E20-BC19C64BB9A5}" vid="{B137CEE6-C5BC-454C-9CC9-D6F470C306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DDA3949902DD4F9C08079C7610BECC" ma:contentTypeVersion="0" ma:contentTypeDescription="Create a new document." ma:contentTypeScope="" ma:versionID="4f1396e55a5a712864740d5d7a2334a7">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BDAB3-253B-466C-9D68-6FF1879FA2EB}">
  <ds:schemaRefs>
    <ds:schemaRef ds:uri="http://schemas.openxmlformats.org/package/2006/metadata/core-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0872F1C-7161-46B7-BCCF-E5F185076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6586C9C-1259-4DF6-AF91-BCB812ADA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3388</TotalTime>
  <Words>3167</Words>
  <Application>Microsoft Office PowerPoint</Application>
  <PresentationFormat>On-screen Show (4:3)</PresentationFormat>
  <Paragraphs>323</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Aharoni</vt:lpstr>
      <vt:lpstr>Arial</vt:lpstr>
      <vt:lpstr>Calibri</vt:lpstr>
      <vt:lpstr>Calibri Light</vt:lpstr>
      <vt:lpstr>Courier New</vt:lpstr>
      <vt:lpstr>Helvetica</vt:lpstr>
      <vt:lpstr>Times New Roman</vt:lpstr>
      <vt:lpstr>Wingdings</vt:lpstr>
      <vt:lpstr>HAI ICU Template</vt:lpstr>
      <vt:lpstr>Indwelling Urinary Catheter Indications</vt:lpstr>
      <vt:lpstr>Lifecycle of a Urinary Catheter1</vt:lpstr>
      <vt:lpstr>Disrupting the Lifecycle of a Urinary Catheter1,2</vt:lpstr>
      <vt:lpstr>Using Appropriateness Criteria To Reduce Catheter Use1,2</vt:lpstr>
      <vt:lpstr>Team Strategies Are Needed To Reduce  Inappropriate Urinary Catheter Use</vt:lpstr>
      <vt:lpstr>Examples of Indications for Urinary Catheters3-5</vt:lpstr>
      <vt:lpstr>Clinical Case 1 for Discussion</vt:lpstr>
      <vt:lpstr>Clinical Case 2 for Discussion</vt:lpstr>
      <vt:lpstr>Catheter Appropriateness for  Measuring Urine Volume5</vt:lpstr>
      <vt:lpstr>Develop a Shared Mental Model</vt:lpstr>
      <vt:lpstr>ICU Daily Checklist for Indwelling  Urinary Catheter Appropriateness5</vt:lpstr>
      <vt:lpstr>Checklist Question 15</vt:lpstr>
      <vt:lpstr>Checklist Question 25</vt:lpstr>
      <vt:lpstr>Checklist Question 35</vt:lpstr>
      <vt:lpstr>Checklist Question 45</vt:lpstr>
      <vt:lpstr>Checklist Question 55</vt:lpstr>
      <vt:lpstr>Clinical Case 3 for Discussion</vt:lpstr>
      <vt:lpstr>Acute Urinary Retention5</vt:lpstr>
      <vt:lpstr>Clinical Case 4 for Discussion5</vt:lpstr>
      <vt:lpstr>Managing Incontinence:  No Skin Issue, No Difficulty Turning5-6</vt:lpstr>
      <vt:lpstr>Managing Incontinence:  No Skin Issue, With Difficulty Turning5-6</vt:lpstr>
      <vt:lpstr>Managing Incontinence:  When Patient has Skin Issues5,6</vt:lpstr>
      <vt:lpstr>Take-Home Points</vt:lpstr>
      <vt:lpstr>References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Indwelling Urinary Catheter Indications</dc:title>
  <dc:subject>Prevent CLABSI and CAUTI in the Intensive Care Unit Setting</dc:subject>
  <dc:creator>"Agency for Healthcare Research and Quality (AHRQ)"</dc:creator>
  <cp:keywords>CAUTI; CLABSI</cp:keywords>
  <cp:lastModifiedBy>Heidenrich, Christine (AHRQ/OC) (CTR)</cp:lastModifiedBy>
  <cp:revision>303</cp:revision>
  <dcterms:created xsi:type="dcterms:W3CDTF">2016-05-18T18:15:18Z</dcterms:created>
  <dcterms:modified xsi:type="dcterms:W3CDTF">2022-02-15T18:30:37Z</dcterms:modified>
  <cp:category>CAUTI; CLABSI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0x01010002DDA3949902DD4F9C08079C7610BECC</vt:lpwstr>
  </property>
  <property fmtid="{D5CDD505-2E9C-101B-9397-08002B2CF9AE}" pid="3" name="Order">
    <vt:r8>3900</vt:r8>
  </property>
</Properties>
</file>