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56" r:id="rId5"/>
    <p:sldId id="259" r:id="rId6"/>
    <p:sldId id="260" r:id="rId7"/>
    <p:sldId id="261" r:id="rId8"/>
    <p:sldId id="269" r:id="rId9"/>
    <p:sldId id="262" r:id="rId10"/>
    <p:sldId id="263" r:id="rId11"/>
    <p:sldId id="264" r:id="rId12"/>
    <p:sldId id="265" r:id="rId13"/>
    <p:sldId id="266" r:id="rId14"/>
    <p:sldId id="267" r:id="rId15"/>
    <p:sldId id="268" r:id="rId16"/>
    <p:sldId id="270" r:id="rId17"/>
    <p:sldId id="271" r:id="rId18"/>
    <p:sldId id="276" r:id="rId19"/>
    <p:sldId id="277" r:id="rId20"/>
    <p:sldId id="278" r:id="rId21"/>
    <p:sldId id="279" r:id="rId22"/>
    <p:sldId id="280" r:id="rId23"/>
    <p:sldId id="281" r:id="rId24"/>
  </p:sldIdLst>
  <p:sldSz cx="10058400" cy="77724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Julie" initials="KJ" lastIdx="18" clrIdx="0">
    <p:extLst>
      <p:ext uri="{19B8F6BF-5375-455C-9EA6-DF929625EA0E}">
        <p15:presenceInfo xmlns:p15="http://schemas.microsoft.com/office/powerpoint/2012/main" userId="S-1-5-21-921608389-1917390104-3615547825-17168" providerId="AD"/>
      </p:ext>
    </p:extLst>
  </p:cmAuthor>
  <p:cmAuthor id="2" name="Henderson, Susan (AHRQ/CQuIPS)" initials="HS(" lastIdx="27" clrIdx="1">
    <p:extLst>
      <p:ext uri="{19B8F6BF-5375-455C-9EA6-DF929625EA0E}">
        <p15:presenceInfo xmlns:p15="http://schemas.microsoft.com/office/powerpoint/2012/main" userId="S::Susan.Henderson@ahrq.hhs.gov::be03e4c4-8aa6-4af0-941e-a67dd7c07131" providerId="AD"/>
      </p:ext>
    </p:extLst>
  </p:cmAuthor>
  <p:cmAuthor id="3" name="Greene, Linda R" initials="GLR" lastIdx="6" clrIdx="2">
    <p:extLst>
      <p:ext uri="{19B8F6BF-5375-455C-9EA6-DF929625EA0E}">
        <p15:presenceInfo xmlns:p15="http://schemas.microsoft.com/office/powerpoint/2012/main" userId="S-1-5-21-329068152-583907252-725345543-194654" providerId="AD"/>
      </p:ext>
    </p:extLst>
  </p:cmAuthor>
  <p:cmAuthor id="4" name="Heidenrich, Christine (AHRQ/OC) (CTR)" initials="HC((" lastIdx="13" clrIdx="3">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C302E6-63B6-4DF5-A467-9B535C3705CE}" v="28" dt="2022-02-25T20:39:05.945"/>
    <p1510:client id="{D01B32C3-3040-4901-A3FF-8C8E23C35F7D}" v="13" dt="2022-02-25T20:53:54.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4169C-8EA6-44CF-98D3-A66A4FD9885B}"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8415C4BC-94A1-468C-A0D3-5CA40BB7F4AE}">
      <dgm:prSet phldrT="[Text]"/>
      <dgm:spPr>
        <a:xfrm>
          <a:off x="0" y="0"/>
          <a:ext cx="6309360" cy="1111662"/>
        </a:xfrm>
        <a:prstGeom prst="roundRect">
          <a:avLst>
            <a:gd name="adj" fmla="val 10000"/>
          </a:avLst>
        </a:prstGeom>
        <a:solidFill>
          <a:srgbClr val="5B9BD5">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352425" indent="-352425"/>
          <a:r>
            <a:rPr lang="en-US">
              <a:solidFill>
                <a:sysClr val="windowText" lastClr="000000"/>
              </a:solidFill>
              <a:latin typeface="Calibri" panose="020F0502020204030204"/>
              <a:ea typeface="+mn-ea"/>
              <a:cs typeface="+mn-cs"/>
            </a:rPr>
            <a:t>1. Assess for the necessity of an indwelling urinary catheter</a:t>
          </a:r>
        </a:p>
      </dgm:t>
      <dgm:extLst>
        <a:ext uri="{E40237B7-FDA0-4F09-8148-C483321AD2D9}">
          <dgm14:cNvPr xmlns:dgm14="http://schemas.microsoft.com/office/drawing/2010/diagram" id="0" name="" descr="1. Assess for the necessity of an indwelling urinary catheter&#10;2. Encourage the use of alternatives&#10;3. Use a standard indwelling urinary catheter kit&#10;4. Ensure proper insertion technique"/>
        </a:ext>
      </dgm:extLst>
    </dgm:pt>
    <dgm:pt modelId="{12DE46FB-65F3-491A-B9A1-31A270BB44E5}" type="parTrans" cxnId="{EC224119-2D54-432F-92C2-8355CC675F58}">
      <dgm:prSet/>
      <dgm:spPr/>
      <dgm:t>
        <a:bodyPr/>
        <a:lstStyle/>
        <a:p>
          <a:endParaRPr lang="en-US"/>
        </a:p>
      </dgm:t>
    </dgm:pt>
    <dgm:pt modelId="{E95EE811-ECD7-4E50-ADFA-E847088C8F39}" type="sibTrans" cxnId="{EC224119-2D54-432F-92C2-8355CC675F58}">
      <dgm:prSet/>
      <dgm:spPr>
        <a:xfrm>
          <a:off x="5586779" y="851432"/>
          <a:ext cx="722580" cy="722580"/>
        </a:xfrm>
        <a:prstGeom prst="downArrow">
          <a:avLst>
            <a:gd name="adj1" fmla="val 55000"/>
            <a:gd name="adj2" fmla="val 45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12B11E1C-DF89-43D4-8263-FFB077EAEA8F}">
      <dgm:prSet phldrT="[Text]"/>
      <dgm:spPr>
        <a:xfrm>
          <a:off x="528408" y="1313783"/>
          <a:ext cx="6309360" cy="1111662"/>
        </a:xfrm>
        <a:prstGeom prst="roundRect">
          <a:avLst>
            <a:gd name="adj" fmla="val 10000"/>
          </a:avLst>
        </a:prstGeom>
        <a:solidFill>
          <a:srgbClr val="5B9BD5">
            <a:shade val="80000"/>
            <a:hueOff val="90421"/>
            <a:satOff val="1725"/>
            <a:lumOff val="7618"/>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352425" indent="-352425"/>
          <a:r>
            <a:rPr lang="en-US">
              <a:solidFill>
                <a:sysClr val="windowText" lastClr="000000"/>
              </a:solidFill>
              <a:latin typeface="Calibri" panose="020F0502020204030204"/>
              <a:ea typeface="+mn-ea"/>
              <a:cs typeface="+mn-cs"/>
            </a:rPr>
            <a:t>2. Encourage the use of alternatives</a:t>
          </a:r>
        </a:p>
      </dgm:t>
    </dgm:pt>
    <dgm:pt modelId="{399E8931-71F9-4A0A-AC78-5E3CF8408E1F}" type="parTrans" cxnId="{A8FADBDD-DE91-4FC5-8CB2-EFF93EF88D15}">
      <dgm:prSet/>
      <dgm:spPr/>
      <dgm:t>
        <a:bodyPr/>
        <a:lstStyle/>
        <a:p>
          <a:endParaRPr lang="en-US"/>
        </a:p>
      </dgm:t>
    </dgm:pt>
    <dgm:pt modelId="{1CE64BD7-CC4C-48F9-8D9B-0310854508D3}" type="sibTrans" cxnId="{A8FADBDD-DE91-4FC5-8CB2-EFF93EF88D15}">
      <dgm:prSet/>
      <dgm:spPr>
        <a:xfrm>
          <a:off x="6115188" y="2165216"/>
          <a:ext cx="722580" cy="722580"/>
        </a:xfrm>
        <a:prstGeom prst="downArrow">
          <a:avLst>
            <a:gd name="adj1" fmla="val 55000"/>
            <a:gd name="adj2" fmla="val 45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A66E9668-B66E-420E-BDEF-45EB815F8DD2}">
      <dgm:prSet phldrT="[Text]"/>
      <dgm:spPr>
        <a:xfrm>
          <a:off x="1048931" y="2627566"/>
          <a:ext cx="6309360" cy="1111662"/>
        </a:xfrm>
        <a:prstGeom prst="roundRect">
          <a:avLst>
            <a:gd name="adj" fmla="val 10000"/>
          </a:avLst>
        </a:prstGeom>
        <a:solidFill>
          <a:srgbClr val="5B9BD5">
            <a:shade val="80000"/>
            <a:hueOff val="180842"/>
            <a:satOff val="3450"/>
            <a:lumOff val="15237"/>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352425" indent="-352425"/>
          <a:r>
            <a:rPr lang="en-US">
              <a:solidFill>
                <a:sysClr val="windowText" lastClr="000000"/>
              </a:solidFill>
              <a:latin typeface="Calibri" panose="020F0502020204030204"/>
              <a:ea typeface="+mn-ea"/>
              <a:cs typeface="+mn-cs"/>
            </a:rPr>
            <a:t>3. Use a standard indwelling urinary catheter kit</a:t>
          </a:r>
        </a:p>
      </dgm:t>
    </dgm:pt>
    <dgm:pt modelId="{F205B032-7D31-4442-B742-81CBA6EC18BF}" type="parTrans" cxnId="{18E29337-4C17-4BAC-99F0-00BD9833E4F1}">
      <dgm:prSet/>
      <dgm:spPr/>
      <dgm:t>
        <a:bodyPr/>
        <a:lstStyle/>
        <a:p>
          <a:endParaRPr lang="en-US"/>
        </a:p>
      </dgm:t>
    </dgm:pt>
    <dgm:pt modelId="{DC66FB98-F0F6-4795-B56C-C5A05F371247}" type="sibTrans" cxnId="{18E29337-4C17-4BAC-99F0-00BD9833E4F1}">
      <dgm:prSet/>
      <dgm:spPr>
        <a:xfrm>
          <a:off x="6635710" y="3478999"/>
          <a:ext cx="722580" cy="722580"/>
        </a:xfrm>
        <a:prstGeom prst="downArrow">
          <a:avLst>
            <a:gd name="adj1" fmla="val 55000"/>
            <a:gd name="adj2" fmla="val 45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5AF142D3-2D52-49EA-BB7C-CC87F9F9F8A2}">
      <dgm:prSet phldrT="[Text]"/>
      <dgm:spPr>
        <a:xfrm>
          <a:off x="1577340" y="3941350"/>
          <a:ext cx="6309360" cy="1111662"/>
        </a:xfrm>
        <a:prstGeom prst="roundRect">
          <a:avLst>
            <a:gd name="adj" fmla="val 10000"/>
          </a:avLst>
        </a:prstGeom>
        <a:solidFill>
          <a:srgbClr val="5B9BD5">
            <a:shade val="80000"/>
            <a:hueOff val="271263"/>
            <a:satOff val="5175"/>
            <a:lumOff val="22855"/>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352425" indent="-352425"/>
          <a:r>
            <a:rPr lang="en-US">
              <a:solidFill>
                <a:sysClr val="windowText" lastClr="000000"/>
              </a:solidFill>
              <a:latin typeface="Calibri" panose="020F0502020204030204"/>
              <a:ea typeface="+mn-ea"/>
              <a:cs typeface="+mn-cs"/>
            </a:rPr>
            <a:t>4. Ensure proper insertion technique</a:t>
          </a:r>
        </a:p>
      </dgm:t>
    </dgm:pt>
    <dgm:pt modelId="{B9ECE30C-EF72-4277-8828-716D515673EA}" type="parTrans" cxnId="{136F760F-C6BB-449E-ABD0-2ED73A8F1311}">
      <dgm:prSet/>
      <dgm:spPr/>
      <dgm:t>
        <a:bodyPr/>
        <a:lstStyle/>
        <a:p>
          <a:endParaRPr lang="en-US"/>
        </a:p>
      </dgm:t>
    </dgm:pt>
    <dgm:pt modelId="{7D2FA041-DE38-4925-AAEA-4A0A2E229912}" type="sibTrans" cxnId="{136F760F-C6BB-449E-ABD0-2ED73A8F1311}">
      <dgm:prSet/>
      <dgm:spPr/>
      <dgm:t>
        <a:bodyPr/>
        <a:lstStyle/>
        <a:p>
          <a:endParaRPr lang="en-US"/>
        </a:p>
      </dgm:t>
    </dgm:pt>
    <dgm:pt modelId="{24A34B40-2F5D-48CF-B2FD-9EE1CF7C5F4F}" type="pres">
      <dgm:prSet presAssocID="{2864169C-8EA6-44CF-98D3-A66A4FD9885B}" presName="outerComposite" presStyleCnt="0">
        <dgm:presLayoutVars>
          <dgm:chMax val="5"/>
          <dgm:dir/>
          <dgm:resizeHandles val="exact"/>
        </dgm:presLayoutVars>
      </dgm:prSet>
      <dgm:spPr/>
    </dgm:pt>
    <dgm:pt modelId="{8BD1A2C6-D7B2-44EC-ABB4-51417687C437}" type="pres">
      <dgm:prSet presAssocID="{2864169C-8EA6-44CF-98D3-A66A4FD9885B}" presName="dummyMaxCanvas" presStyleCnt="0">
        <dgm:presLayoutVars/>
      </dgm:prSet>
      <dgm:spPr/>
    </dgm:pt>
    <dgm:pt modelId="{81ED7C1D-1227-4C4F-A342-2988F4B1D1B1}" type="pres">
      <dgm:prSet presAssocID="{2864169C-8EA6-44CF-98D3-A66A4FD9885B}" presName="FourNodes_1" presStyleLbl="node1" presStyleIdx="0" presStyleCnt="4">
        <dgm:presLayoutVars>
          <dgm:bulletEnabled val="1"/>
        </dgm:presLayoutVars>
      </dgm:prSet>
      <dgm:spPr/>
    </dgm:pt>
    <dgm:pt modelId="{8D6BEE16-C114-4041-9D1C-BE26CEAB4F28}" type="pres">
      <dgm:prSet presAssocID="{2864169C-8EA6-44CF-98D3-A66A4FD9885B}" presName="FourNodes_2" presStyleLbl="node1" presStyleIdx="1" presStyleCnt="4">
        <dgm:presLayoutVars>
          <dgm:bulletEnabled val="1"/>
        </dgm:presLayoutVars>
      </dgm:prSet>
      <dgm:spPr/>
    </dgm:pt>
    <dgm:pt modelId="{653F3E4A-702C-44BB-A8B0-B94ED2F56B75}" type="pres">
      <dgm:prSet presAssocID="{2864169C-8EA6-44CF-98D3-A66A4FD9885B}" presName="FourNodes_3" presStyleLbl="node1" presStyleIdx="2" presStyleCnt="4">
        <dgm:presLayoutVars>
          <dgm:bulletEnabled val="1"/>
        </dgm:presLayoutVars>
      </dgm:prSet>
      <dgm:spPr/>
    </dgm:pt>
    <dgm:pt modelId="{1B854D2E-9912-4987-B396-9BC76C116E5F}" type="pres">
      <dgm:prSet presAssocID="{2864169C-8EA6-44CF-98D3-A66A4FD9885B}" presName="FourNodes_4" presStyleLbl="node1" presStyleIdx="3" presStyleCnt="4">
        <dgm:presLayoutVars>
          <dgm:bulletEnabled val="1"/>
        </dgm:presLayoutVars>
      </dgm:prSet>
      <dgm:spPr/>
    </dgm:pt>
    <dgm:pt modelId="{25BBF346-DC44-4BA3-A023-1E0C7DD82DF9}" type="pres">
      <dgm:prSet presAssocID="{2864169C-8EA6-44CF-98D3-A66A4FD9885B}" presName="FourConn_1-2" presStyleLbl="fgAccFollowNode1" presStyleIdx="0" presStyleCnt="3">
        <dgm:presLayoutVars>
          <dgm:bulletEnabled val="1"/>
        </dgm:presLayoutVars>
      </dgm:prSet>
      <dgm:spPr/>
    </dgm:pt>
    <dgm:pt modelId="{9F73FFB9-17F7-45A8-B7A1-C515655FC325}" type="pres">
      <dgm:prSet presAssocID="{2864169C-8EA6-44CF-98D3-A66A4FD9885B}" presName="FourConn_2-3" presStyleLbl="fgAccFollowNode1" presStyleIdx="1" presStyleCnt="3">
        <dgm:presLayoutVars>
          <dgm:bulletEnabled val="1"/>
        </dgm:presLayoutVars>
      </dgm:prSet>
      <dgm:spPr/>
    </dgm:pt>
    <dgm:pt modelId="{384C44DF-72B6-43AF-850A-415E857339EE}" type="pres">
      <dgm:prSet presAssocID="{2864169C-8EA6-44CF-98D3-A66A4FD9885B}" presName="FourConn_3-4" presStyleLbl="fgAccFollowNode1" presStyleIdx="2" presStyleCnt="3">
        <dgm:presLayoutVars>
          <dgm:bulletEnabled val="1"/>
        </dgm:presLayoutVars>
      </dgm:prSet>
      <dgm:spPr/>
    </dgm:pt>
    <dgm:pt modelId="{B6FCF5A3-56BD-4D39-93CF-227097A0DE9D}" type="pres">
      <dgm:prSet presAssocID="{2864169C-8EA6-44CF-98D3-A66A4FD9885B}" presName="FourNodes_1_text" presStyleLbl="node1" presStyleIdx="3" presStyleCnt="4">
        <dgm:presLayoutVars>
          <dgm:bulletEnabled val="1"/>
        </dgm:presLayoutVars>
      </dgm:prSet>
      <dgm:spPr/>
    </dgm:pt>
    <dgm:pt modelId="{755737B8-6B5F-481F-8117-F6912CD09A1C}" type="pres">
      <dgm:prSet presAssocID="{2864169C-8EA6-44CF-98D3-A66A4FD9885B}" presName="FourNodes_2_text" presStyleLbl="node1" presStyleIdx="3" presStyleCnt="4">
        <dgm:presLayoutVars>
          <dgm:bulletEnabled val="1"/>
        </dgm:presLayoutVars>
      </dgm:prSet>
      <dgm:spPr/>
    </dgm:pt>
    <dgm:pt modelId="{F7B139DD-658E-475F-B1ED-23A7AE3FED4F}" type="pres">
      <dgm:prSet presAssocID="{2864169C-8EA6-44CF-98D3-A66A4FD9885B}" presName="FourNodes_3_text" presStyleLbl="node1" presStyleIdx="3" presStyleCnt="4">
        <dgm:presLayoutVars>
          <dgm:bulletEnabled val="1"/>
        </dgm:presLayoutVars>
      </dgm:prSet>
      <dgm:spPr/>
    </dgm:pt>
    <dgm:pt modelId="{C70A852C-FAC5-4A87-B5C9-E4C1F1B76CD4}" type="pres">
      <dgm:prSet presAssocID="{2864169C-8EA6-44CF-98D3-A66A4FD9885B}" presName="FourNodes_4_text" presStyleLbl="node1" presStyleIdx="3" presStyleCnt="4">
        <dgm:presLayoutVars>
          <dgm:bulletEnabled val="1"/>
        </dgm:presLayoutVars>
      </dgm:prSet>
      <dgm:spPr/>
    </dgm:pt>
  </dgm:ptLst>
  <dgm:cxnLst>
    <dgm:cxn modelId="{805DB00B-20F0-46FE-8B3D-35426A20DC5B}" type="presOf" srcId="{12B11E1C-DF89-43D4-8263-FFB077EAEA8F}" destId="{755737B8-6B5F-481F-8117-F6912CD09A1C}" srcOrd="1" destOrd="0" presId="urn:microsoft.com/office/officeart/2005/8/layout/vProcess5"/>
    <dgm:cxn modelId="{6B54DC0B-9BF5-4775-9485-4D9D66DF6E40}" type="presOf" srcId="{5AF142D3-2D52-49EA-BB7C-CC87F9F9F8A2}" destId="{1B854D2E-9912-4987-B396-9BC76C116E5F}" srcOrd="0" destOrd="0" presId="urn:microsoft.com/office/officeart/2005/8/layout/vProcess5"/>
    <dgm:cxn modelId="{136F760F-C6BB-449E-ABD0-2ED73A8F1311}" srcId="{2864169C-8EA6-44CF-98D3-A66A4FD9885B}" destId="{5AF142D3-2D52-49EA-BB7C-CC87F9F9F8A2}" srcOrd="3" destOrd="0" parTransId="{B9ECE30C-EF72-4277-8828-716D515673EA}" sibTransId="{7D2FA041-DE38-4925-AAEA-4A0A2E229912}"/>
    <dgm:cxn modelId="{EC224119-2D54-432F-92C2-8355CC675F58}" srcId="{2864169C-8EA6-44CF-98D3-A66A4FD9885B}" destId="{8415C4BC-94A1-468C-A0D3-5CA40BB7F4AE}" srcOrd="0" destOrd="0" parTransId="{12DE46FB-65F3-491A-B9A1-31A270BB44E5}" sibTransId="{E95EE811-ECD7-4E50-ADFA-E847088C8F39}"/>
    <dgm:cxn modelId="{BC922520-565B-45CB-97AF-030411C6EAEA}" type="presOf" srcId="{1CE64BD7-CC4C-48F9-8D9B-0310854508D3}" destId="{9F73FFB9-17F7-45A8-B7A1-C515655FC325}" srcOrd="0" destOrd="0" presId="urn:microsoft.com/office/officeart/2005/8/layout/vProcess5"/>
    <dgm:cxn modelId="{D418F529-0A64-47C9-8CB8-3A4407834D55}" type="presOf" srcId="{8415C4BC-94A1-468C-A0D3-5CA40BB7F4AE}" destId="{B6FCF5A3-56BD-4D39-93CF-227097A0DE9D}" srcOrd="1" destOrd="0" presId="urn:microsoft.com/office/officeart/2005/8/layout/vProcess5"/>
    <dgm:cxn modelId="{3999E82A-4432-49BF-8B07-C77703390F36}" type="presOf" srcId="{8415C4BC-94A1-468C-A0D3-5CA40BB7F4AE}" destId="{81ED7C1D-1227-4C4F-A342-2988F4B1D1B1}" srcOrd="0" destOrd="0" presId="urn:microsoft.com/office/officeart/2005/8/layout/vProcess5"/>
    <dgm:cxn modelId="{9E114F37-0776-4AA7-86AF-C85D26EC79E3}" type="presOf" srcId="{E95EE811-ECD7-4E50-ADFA-E847088C8F39}" destId="{25BBF346-DC44-4BA3-A023-1E0C7DD82DF9}" srcOrd="0" destOrd="0" presId="urn:microsoft.com/office/officeart/2005/8/layout/vProcess5"/>
    <dgm:cxn modelId="{18E29337-4C17-4BAC-99F0-00BD9833E4F1}" srcId="{2864169C-8EA6-44CF-98D3-A66A4FD9885B}" destId="{A66E9668-B66E-420E-BDEF-45EB815F8DD2}" srcOrd="2" destOrd="0" parTransId="{F205B032-7D31-4442-B742-81CBA6EC18BF}" sibTransId="{DC66FB98-F0F6-4795-B56C-C5A05F371247}"/>
    <dgm:cxn modelId="{62F1F23E-A752-47F3-B7FA-49EAB31D9B28}" type="presOf" srcId="{5AF142D3-2D52-49EA-BB7C-CC87F9F9F8A2}" destId="{C70A852C-FAC5-4A87-B5C9-E4C1F1B76CD4}" srcOrd="1" destOrd="0" presId="urn:microsoft.com/office/officeart/2005/8/layout/vProcess5"/>
    <dgm:cxn modelId="{5AA0A04B-919E-400D-A932-BA854000DA12}" type="presOf" srcId="{12B11E1C-DF89-43D4-8263-FFB077EAEA8F}" destId="{8D6BEE16-C114-4041-9D1C-BE26CEAB4F28}" srcOrd="0" destOrd="0" presId="urn:microsoft.com/office/officeart/2005/8/layout/vProcess5"/>
    <dgm:cxn modelId="{E74C324E-35B8-41F1-8568-C72F855F29AE}" type="presOf" srcId="{2864169C-8EA6-44CF-98D3-A66A4FD9885B}" destId="{24A34B40-2F5D-48CF-B2FD-9EE1CF7C5F4F}" srcOrd="0" destOrd="0" presId="urn:microsoft.com/office/officeart/2005/8/layout/vProcess5"/>
    <dgm:cxn modelId="{BB17BD50-400D-40A7-B0D8-151C9C3E8B34}" type="presOf" srcId="{DC66FB98-F0F6-4795-B56C-C5A05F371247}" destId="{384C44DF-72B6-43AF-850A-415E857339EE}" srcOrd="0" destOrd="0" presId="urn:microsoft.com/office/officeart/2005/8/layout/vProcess5"/>
    <dgm:cxn modelId="{4B8FDBAA-ED89-4C71-ADFE-1E8D984B4520}" type="presOf" srcId="{A66E9668-B66E-420E-BDEF-45EB815F8DD2}" destId="{F7B139DD-658E-475F-B1ED-23A7AE3FED4F}" srcOrd="1" destOrd="0" presId="urn:microsoft.com/office/officeart/2005/8/layout/vProcess5"/>
    <dgm:cxn modelId="{A1EC85D6-E3BB-4041-9699-B33D529B4B31}" type="presOf" srcId="{A66E9668-B66E-420E-BDEF-45EB815F8DD2}" destId="{653F3E4A-702C-44BB-A8B0-B94ED2F56B75}" srcOrd="0" destOrd="0" presId="urn:microsoft.com/office/officeart/2005/8/layout/vProcess5"/>
    <dgm:cxn modelId="{A8FADBDD-DE91-4FC5-8CB2-EFF93EF88D15}" srcId="{2864169C-8EA6-44CF-98D3-A66A4FD9885B}" destId="{12B11E1C-DF89-43D4-8263-FFB077EAEA8F}" srcOrd="1" destOrd="0" parTransId="{399E8931-71F9-4A0A-AC78-5E3CF8408E1F}" sibTransId="{1CE64BD7-CC4C-48F9-8D9B-0310854508D3}"/>
    <dgm:cxn modelId="{2CB56067-16B0-48FD-AE6C-76F83F9F271E}" type="presParOf" srcId="{24A34B40-2F5D-48CF-B2FD-9EE1CF7C5F4F}" destId="{8BD1A2C6-D7B2-44EC-ABB4-51417687C437}" srcOrd="0" destOrd="0" presId="urn:microsoft.com/office/officeart/2005/8/layout/vProcess5"/>
    <dgm:cxn modelId="{0893784C-7D2A-44E0-881B-3CE74C0F4463}" type="presParOf" srcId="{24A34B40-2F5D-48CF-B2FD-9EE1CF7C5F4F}" destId="{81ED7C1D-1227-4C4F-A342-2988F4B1D1B1}" srcOrd="1" destOrd="0" presId="urn:microsoft.com/office/officeart/2005/8/layout/vProcess5"/>
    <dgm:cxn modelId="{0D46B96C-7C3D-4322-AE16-237E19919CD5}" type="presParOf" srcId="{24A34B40-2F5D-48CF-B2FD-9EE1CF7C5F4F}" destId="{8D6BEE16-C114-4041-9D1C-BE26CEAB4F28}" srcOrd="2" destOrd="0" presId="urn:microsoft.com/office/officeart/2005/8/layout/vProcess5"/>
    <dgm:cxn modelId="{F6D47D90-512F-4547-AEC7-311700F5480A}" type="presParOf" srcId="{24A34B40-2F5D-48CF-B2FD-9EE1CF7C5F4F}" destId="{653F3E4A-702C-44BB-A8B0-B94ED2F56B75}" srcOrd="3" destOrd="0" presId="urn:microsoft.com/office/officeart/2005/8/layout/vProcess5"/>
    <dgm:cxn modelId="{66022262-976B-4D9B-964F-A18F3872B2A2}" type="presParOf" srcId="{24A34B40-2F5D-48CF-B2FD-9EE1CF7C5F4F}" destId="{1B854D2E-9912-4987-B396-9BC76C116E5F}" srcOrd="4" destOrd="0" presId="urn:microsoft.com/office/officeart/2005/8/layout/vProcess5"/>
    <dgm:cxn modelId="{B11FF7E9-3FC5-45A3-88CE-256E5F0B5D10}" type="presParOf" srcId="{24A34B40-2F5D-48CF-B2FD-9EE1CF7C5F4F}" destId="{25BBF346-DC44-4BA3-A023-1E0C7DD82DF9}" srcOrd="5" destOrd="0" presId="urn:microsoft.com/office/officeart/2005/8/layout/vProcess5"/>
    <dgm:cxn modelId="{1E5A9B90-2043-48A8-862B-A305193EB2E6}" type="presParOf" srcId="{24A34B40-2F5D-48CF-B2FD-9EE1CF7C5F4F}" destId="{9F73FFB9-17F7-45A8-B7A1-C515655FC325}" srcOrd="6" destOrd="0" presId="urn:microsoft.com/office/officeart/2005/8/layout/vProcess5"/>
    <dgm:cxn modelId="{2764BD40-19D9-4A69-969A-3930FC26CAF8}" type="presParOf" srcId="{24A34B40-2F5D-48CF-B2FD-9EE1CF7C5F4F}" destId="{384C44DF-72B6-43AF-850A-415E857339EE}" srcOrd="7" destOrd="0" presId="urn:microsoft.com/office/officeart/2005/8/layout/vProcess5"/>
    <dgm:cxn modelId="{0D3D8279-6C17-4050-ACCB-CB24A8AAFB0E}" type="presParOf" srcId="{24A34B40-2F5D-48CF-B2FD-9EE1CF7C5F4F}" destId="{B6FCF5A3-56BD-4D39-93CF-227097A0DE9D}" srcOrd="8" destOrd="0" presId="urn:microsoft.com/office/officeart/2005/8/layout/vProcess5"/>
    <dgm:cxn modelId="{60E8497E-9BE4-42BB-BB88-9622264D7202}" type="presParOf" srcId="{24A34B40-2F5D-48CF-B2FD-9EE1CF7C5F4F}" destId="{755737B8-6B5F-481F-8117-F6912CD09A1C}" srcOrd="9" destOrd="0" presId="urn:microsoft.com/office/officeart/2005/8/layout/vProcess5"/>
    <dgm:cxn modelId="{8E4BDB46-7B06-4D45-BE1D-E7219E21D12B}" type="presParOf" srcId="{24A34B40-2F5D-48CF-B2FD-9EE1CF7C5F4F}" destId="{F7B139DD-658E-475F-B1ED-23A7AE3FED4F}" srcOrd="10" destOrd="0" presId="urn:microsoft.com/office/officeart/2005/8/layout/vProcess5"/>
    <dgm:cxn modelId="{681293B9-55E0-43AA-B1C5-7722043023FF}" type="presParOf" srcId="{24A34B40-2F5D-48CF-B2FD-9EE1CF7C5F4F}" destId="{C70A852C-FAC5-4A87-B5C9-E4C1F1B76CD4}" srcOrd="11"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D7C1D-1227-4C4F-A342-2988F4B1D1B1}">
      <dsp:nvSpPr>
        <dsp:cNvPr id="0" name=""/>
        <dsp:cNvSpPr/>
      </dsp:nvSpPr>
      <dsp:spPr>
        <a:xfrm>
          <a:off x="0" y="0"/>
          <a:ext cx="6309360" cy="1111662"/>
        </a:xfrm>
        <a:prstGeom prst="roundRect">
          <a:avLst>
            <a:gd name="adj" fmla="val 10000"/>
          </a:avLst>
        </a:prstGeom>
        <a:solidFill>
          <a:srgbClr val="5B9BD5">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352425" lvl="0" indent="-352425" algn="l" defTabSz="1289050">
            <a:lnSpc>
              <a:spcPct val="90000"/>
            </a:lnSpc>
            <a:spcBef>
              <a:spcPct val="0"/>
            </a:spcBef>
            <a:spcAft>
              <a:spcPct val="35000"/>
            </a:spcAft>
            <a:buNone/>
          </a:pPr>
          <a:r>
            <a:rPr lang="en-US" sz="2900" kern="1200">
              <a:solidFill>
                <a:sysClr val="windowText" lastClr="000000"/>
              </a:solidFill>
              <a:latin typeface="Calibri" panose="020F0502020204030204"/>
              <a:ea typeface="+mn-ea"/>
              <a:cs typeface="+mn-cs"/>
            </a:rPr>
            <a:t>1. Assess for the necessity of an indwelling urinary catheter</a:t>
          </a:r>
        </a:p>
      </dsp:txBody>
      <dsp:txXfrm>
        <a:off x="32559" y="32559"/>
        <a:ext cx="5015854" cy="1046544"/>
      </dsp:txXfrm>
    </dsp:sp>
    <dsp:sp modelId="{8D6BEE16-C114-4041-9D1C-BE26CEAB4F28}">
      <dsp:nvSpPr>
        <dsp:cNvPr id="0" name=""/>
        <dsp:cNvSpPr/>
      </dsp:nvSpPr>
      <dsp:spPr>
        <a:xfrm>
          <a:off x="528408" y="1313783"/>
          <a:ext cx="6309360" cy="1111662"/>
        </a:xfrm>
        <a:prstGeom prst="roundRect">
          <a:avLst>
            <a:gd name="adj" fmla="val 10000"/>
          </a:avLst>
        </a:prstGeom>
        <a:solidFill>
          <a:srgbClr val="5B9BD5">
            <a:shade val="80000"/>
            <a:hueOff val="90421"/>
            <a:satOff val="1725"/>
            <a:lumOff val="76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352425" lvl="0" indent="-352425" algn="l" defTabSz="1289050">
            <a:lnSpc>
              <a:spcPct val="90000"/>
            </a:lnSpc>
            <a:spcBef>
              <a:spcPct val="0"/>
            </a:spcBef>
            <a:spcAft>
              <a:spcPct val="35000"/>
            </a:spcAft>
            <a:buNone/>
          </a:pPr>
          <a:r>
            <a:rPr lang="en-US" sz="2900" kern="1200">
              <a:solidFill>
                <a:sysClr val="windowText" lastClr="000000"/>
              </a:solidFill>
              <a:latin typeface="Calibri" panose="020F0502020204030204"/>
              <a:ea typeface="+mn-ea"/>
              <a:cs typeface="+mn-cs"/>
            </a:rPr>
            <a:t>2. Encourage the use of alternatives</a:t>
          </a:r>
        </a:p>
      </dsp:txBody>
      <dsp:txXfrm>
        <a:off x="560967" y="1346342"/>
        <a:ext cx="4993252" cy="1046544"/>
      </dsp:txXfrm>
    </dsp:sp>
    <dsp:sp modelId="{653F3E4A-702C-44BB-A8B0-B94ED2F56B75}">
      <dsp:nvSpPr>
        <dsp:cNvPr id="0" name=""/>
        <dsp:cNvSpPr/>
      </dsp:nvSpPr>
      <dsp:spPr>
        <a:xfrm>
          <a:off x="1048931" y="2627566"/>
          <a:ext cx="6309360" cy="1111662"/>
        </a:xfrm>
        <a:prstGeom prst="roundRect">
          <a:avLst>
            <a:gd name="adj" fmla="val 10000"/>
          </a:avLst>
        </a:prstGeom>
        <a:solidFill>
          <a:srgbClr val="5B9BD5">
            <a:shade val="80000"/>
            <a:hueOff val="180842"/>
            <a:satOff val="3450"/>
            <a:lumOff val="1523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352425" lvl="0" indent="-352425" algn="l" defTabSz="1289050">
            <a:lnSpc>
              <a:spcPct val="90000"/>
            </a:lnSpc>
            <a:spcBef>
              <a:spcPct val="0"/>
            </a:spcBef>
            <a:spcAft>
              <a:spcPct val="35000"/>
            </a:spcAft>
            <a:buNone/>
          </a:pPr>
          <a:r>
            <a:rPr lang="en-US" sz="2900" kern="1200">
              <a:solidFill>
                <a:sysClr val="windowText" lastClr="000000"/>
              </a:solidFill>
              <a:latin typeface="Calibri" panose="020F0502020204030204"/>
              <a:ea typeface="+mn-ea"/>
              <a:cs typeface="+mn-cs"/>
            </a:rPr>
            <a:t>3. Use a standard indwelling urinary catheter kit</a:t>
          </a:r>
        </a:p>
      </dsp:txBody>
      <dsp:txXfrm>
        <a:off x="1081490" y="2660125"/>
        <a:ext cx="5001138" cy="1046544"/>
      </dsp:txXfrm>
    </dsp:sp>
    <dsp:sp modelId="{1B854D2E-9912-4987-B396-9BC76C116E5F}">
      <dsp:nvSpPr>
        <dsp:cNvPr id="0" name=""/>
        <dsp:cNvSpPr/>
      </dsp:nvSpPr>
      <dsp:spPr>
        <a:xfrm>
          <a:off x="1577340" y="3941350"/>
          <a:ext cx="6309360" cy="1111662"/>
        </a:xfrm>
        <a:prstGeom prst="roundRect">
          <a:avLst>
            <a:gd name="adj" fmla="val 10000"/>
          </a:avLst>
        </a:prstGeom>
        <a:solidFill>
          <a:srgbClr val="5B9BD5">
            <a:shade val="80000"/>
            <a:hueOff val="271263"/>
            <a:satOff val="5175"/>
            <a:lumOff val="2285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352425" lvl="0" indent="-352425" algn="l" defTabSz="1289050">
            <a:lnSpc>
              <a:spcPct val="90000"/>
            </a:lnSpc>
            <a:spcBef>
              <a:spcPct val="0"/>
            </a:spcBef>
            <a:spcAft>
              <a:spcPct val="35000"/>
            </a:spcAft>
            <a:buNone/>
          </a:pPr>
          <a:r>
            <a:rPr lang="en-US" sz="2900" kern="1200">
              <a:solidFill>
                <a:sysClr val="windowText" lastClr="000000"/>
              </a:solidFill>
              <a:latin typeface="Calibri" panose="020F0502020204030204"/>
              <a:ea typeface="+mn-ea"/>
              <a:cs typeface="+mn-cs"/>
            </a:rPr>
            <a:t>4. Ensure proper insertion technique</a:t>
          </a:r>
        </a:p>
      </dsp:txBody>
      <dsp:txXfrm>
        <a:off x="1609899" y="3973909"/>
        <a:ext cx="4993252" cy="1046544"/>
      </dsp:txXfrm>
    </dsp:sp>
    <dsp:sp modelId="{25BBF346-DC44-4BA3-A023-1E0C7DD82DF9}">
      <dsp:nvSpPr>
        <dsp:cNvPr id="0" name=""/>
        <dsp:cNvSpPr/>
      </dsp:nvSpPr>
      <dsp:spPr>
        <a:xfrm>
          <a:off x="5586779" y="851432"/>
          <a:ext cx="722580" cy="722580"/>
        </a:xfrm>
        <a:prstGeom prst="downArrow">
          <a:avLst>
            <a:gd name="adj1" fmla="val 55000"/>
            <a:gd name="adj2" fmla="val 45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ysClr val="windowText" lastClr="000000">
                <a:hueOff val="0"/>
                <a:satOff val="0"/>
                <a:lumOff val="0"/>
                <a:alphaOff val="0"/>
              </a:sysClr>
            </a:solidFill>
            <a:latin typeface="Calibri" panose="020F0502020204030204"/>
            <a:ea typeface="+mn-ea"/>
            <a:cs typeface="+mn-cs"/>
          </a:endParaRPr>
        </a:p>
      </dsp:txBody>
      <dsp:txXfrm>
        <a:off x="5749359" y="851432"/>
        <a:ext cx="397420" cy="543741"/>
      </dsp:txXfrm>
    </dsp:sp>
    <dsp:sp modelId="{9F73FFB9-17F7-45A8-B7A1-C515655FC325}">
      <dsp:nvSpPr>
        <dsp:cNvPr id="0" name=""/>
        <dsp:cNvSpPr/>
      </dsp:nvSpPr>
      <dsp:spPr>
        <a:xfrm>
          <a:off x="6115188" y="2165216"/>
          <a:ext cx="722580" cy="722580"/>
        </a:xfrm>
        <a:prstGeom prst="downArrow">
          <a:avLst>
            <a:gd name="adj1" fmla="val 55000"/>
            <a:gd name="adj2" fmla="val 45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ysClr val="windowText" lastClr="000000">
                <a:hueOff val="0"/>
                <a:satOff val="0"/>
                <a:lumOff val="0"/>
                <a:alphaOff val="0"/>
              </a:sysClr>
            </a:solidFill>
            <a:latin typeface="Calibri" panose="020F0502020204030204"/>
            <a:ea typeface="+mn-ea"/>
            <a:cs typeface="+mn-cs"/>
          </a:endParaRPr>
        </a:p>
      </dsp:txBody>
      <dsp:txXfrm>
        <a:off x="6277768" y="2165216"/>
        <a:ext cx="397420" cy="543741"/>
      </dsp:txXfrm>
    </dsp:sp>
    <dsp:sp modelId="{384C44DF-72B6-43AF-850A-415E857339EE}">
      <dsp:nvSpPr>
        <dsp:cNvPr id="0" name=""/>
        <dsp:cNvSpPr/>
      </dsp:nvSpPr>
      <dsp:spPr>
        <a:xfrm>
          <a:off x="6635710" y="3478999"/>
          <a:ext cx="722580" cy="722580"/>
        </a:xfrm>
        <a:prstGeom prst="downArrow">
          <a:avLst>
            <a:gd name="adj1" fmla="val 55000"/>
            <a:gd name="adj2" fmla="val 45000"/>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solidFill>
              <a:sysClr val="windowText" lastClr="000000">
                <a:hueOff val="0"/>
                <a:satOff val="0"/>
                <a:lumOff val="0"/>
                <a:alphaOff val="0"/>
              </a:sysClr>
            </a:solidFill>
            <a:latin typeface="Calibri" panose="020F0502020204030204"/>
            <a:ea typeface="+mn-ea"/>
            <a:cs typeface="+mn-cs"/>
          </a:endParaRPr>
        </a:p>
      </dsp:txBody>
      <dsp:txXfrm>
        <a:off x="6798290" y="3478999"/>
        <a:ext cx="397420" cy="5437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081B0-6BE8-4155-AC55-C4F24E70EC15}" type="datetimeFigureOut">
              <a:rPr lang="en-US" smtClean="0"/>
              <a:t>3/3/2022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5399A-84E0-4615-A0B2-D9588F9C65C9}" type="slidenum">
              <a:rPr lang="en-US" smtClean="0"/>
              <a:t>‹#›</a:t>
            </a:fld>
            <a:endParaRPr lang="en-US"/>
          </a:p>
        </p:txBody>
      </p:sp>
    </p:spTree>
    <p:extLst>
      <p:ext uri="{BB962C8B-B14F-4D97-AF65-F5344CB8AC3E}">
        <p14:creationId xmlns:p14="http://schemas.microsoft.com/office/powerpoint/2010/main" val="171659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a:t>
            </a:fld>
            <a:endParaRPr lang="en-US"/>
          </a:p>
        </p:txBody>
      </p:sp>
    </p:spTree>
    <p:extLst>
      <p:ext uri="{BB962C8B-B14F-4D97-AF65-F5344CB8AC3E}">
        <p14:creationId xmlns:p14="http://schemas.microsoft.com/office/powerpoint/2010/main" val="6447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10</a:t>
            </a:fld>
            <a:endParaRPr lang="en-US"/>
          </a:p>
        </p:txBody>
      </p:sp>
    </p:spTree>
    <p:extLst>
      <p:ext uri="{BB962C8B-B14F-4D97-AF65-F5344CB8AC3E}">
        <p14:creationId xmlns:p14="http://schemas.microsoft.com/office/powerpoint/2010/main" val="129300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11</a:t>
            </a:fld>
            <a:endParaRPr lang="en-US"/>
          </a:p>
        </p:txBody>
      </p:sp>
    </p:spTree>
    <p:extLst>
      <p:ext uri="{BB962C8B-B14F-4D97-AF65-F5344CB8AC3E}">
        <p14:creationId xmlns:p14="http://schemas.microsoft.com/office/powerpoint/2010/main" val="1471968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12</a:t>
            </a:fld>
            <a:endParaRPr lang="en-US"/>
          </a:p>
        </p:txBody>
      </p:sp>
    </p:spTree>
    <p:extLst>
      <p:ext uri="{BB962C8B-B14F-4D97-AF65-F5344CB8AC3E}">
        <p14:creationId xmlns:p14="http://schemas.microsoft.com/office/powerpoint/2010/main" val="56194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13</a:t>
            </a:fld>
            <a:endParaRPr lang="en-US"/>
          </a:p>
        </p:txBody>
      </p:sp>
    </p:spTree>
    <p:extLst>
      <p:ext uri="{BB962C8B-B14F-4D97-AF65-F5344CB8AC3E}">
        <p14:creationId xmlns:p14="http://schemas.microsoft.com/office/powerpoint/2010/main" val="339674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14</a:t>
            </a:fld>
            <a:endParaRPr lang="en-US"/>
          </a:p>
        </p:txBody>
      </p:sp>
    </p:spTree>
    <p:extLst>
      <p:ext uri="{BB962C8B-B14F-4D97-AF65-F5344CB8AC3E}">
        <p14:creationId xmlns:p14="http://schemas.microsoft.com/office/powerpoint/2010/main" val="3617906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15</a:t>
            </a:fld>
            <a:endParaRPr lang="en-US"/>
          </a:p>
        </p:txBody>
      </p:sp>
    </p:spTree>
    <p:extLst>
      <p:ext uri="{BB962C8B-B14F-4D97-AF65-F5344CB8AC3E}">
        <p14:creationId xmlns:p14="http://schemas.microsoft.com/office/powerpoint/2010/main" val="408204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16</a:t>
            </a:fld>
            <a:endParaRPr lang="en-US"/>
          </a:p>
        </p:txBody>
      </p:sp>
    </p:spTree>
    <p:extLst>
      <p:ext uri="{BB962C8B-B14F-4D97-AF65-F5344CB8AC3E}">
        <p14:creationId xmlns:p14="http://schemas.microsoft.com/office/powerpoint/2010/main" val="178997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17</a:t>
            </a:fld>
            <a:endParaRPr lang="en-US"/>
          </a:p>
        </p:txBody>
      </p:sp>
    </p:spTree>
    <p:extLst>
      <p:ext uri="{BB962C8B-B14F-4D97-AF65-F5344CB8AC3E}">
        <p14:creationId xmlns:p14="http://schemas.microsoft.com/office/powerpoint/2010/main" val="299412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18</a:t>
            </a:fld>
            <a:endParaRPr lang="en-US"/>
          </a:p>
        </p:txBody>
      </p:sp>
    </p:spTree>
    <p:extLst>
      <p:ext uri="{BB962C8B-B14F-4D97-AF65-F5344CB8AC3E}">
        <p14:creationId xmlns:p14="http://schemas.microsoft.com/office/powerpoint/2010/main" val="387410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19</a:t>
            </a:fld>
            <a:endParaRPr lang="en-US"/>
          </a:p>
        </p:txBody>
      </p:sp>
    </p:spTree>
    <p:extLst>
      <p:ext uri="{BB962C8B-B14F-4D97-AF65-F5344CB8AC3E}">
        <p14:creationId xmlns:p14="http://schemas.microsoft.com/office/powerpoint/2010/main" val="252159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2</a:t>
            </a:fld>
            <a:endParaRPr lang="en-US"/>
          </a:p>
        </p:txBody>
      </p:sp>
    </p:spTree>
    <p:extLst>
      <p:ext uri="{BB962C8B-B14F-4D97-AF65-F5344CB8AC3E}">
        <p14:creationId xmlns:p14="http://schemas.microsoft.com/office/powerpoint/2010/main" val="709587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20</a:t>
            </a:fld>
            <a:endParaRPr lang="en-US"/>
          </a:p>
        </p:txBody>
      </p:sp>
    </p:spTree>
    <p:extLst>
      <p:ext uri="{BB962C8B-B14F-4D97-AF65-F5344CB8AC3E}">
        <p14:creationId xmlns:p14="http://schemas.microsoft.com/office/powerpoint/2010/main" val="35588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3</a:t>
            </a:fld>
            <a:endParaRPr lang="en-US"/>
          </a:p>
        </p:txBody>
      </p:sp>
    </p:spTree>
    <p:extLst>
      <p:ext uri="{BB962C8B-B14F-4D97-AF65-F5344CB8AC3E}">
        <p14:creationId xmlns:p14="http://schemas.microsoft.com/office/powerpoint/2010/main" val="386032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4</a:t>
            </a:fld>
            <a:endParaRPr lang="en-US"/>
          </a:p>
        </p:txBody>
      </p:sp>
    </p:spTree>
    <p:extLst>
      <p:ext uri="{BB962C8B-B14F-4D97-AF65-F5344CB8AC3E}">
        <p14:creationId xmlns:p14="http://schemas.microsoft.com/office/powerpoint/2010/main" val="140648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5</a:t>
            </a:fld>
            <a:endParaRPr lang="en-US"/>
          </a:p>
        </p:txBody>
      </p:sp>
    </p:spTree>
    <p:extLst>
      <p:ext uri="{BB962C8B-B14F-4D97-AF65-F5344CB8AC3E}">
        <p14:creationId xmlns:p14="http://schemas.microsoft.com/office/powerpoint/2010/main" val="414826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6</a:t>
            </a:fld>
            <a:endParaRPr lang="en-US"/>
          </a:p>
        </p:txBody>
      </p:sp>
    </p:spTree>
    <p:extLst>
      <p:ext uri="{BB962C8B-B14F-4D97-AF65-F5344CB8AC3E}">
        <p14:creationId xmlns:p14="http://schemas.microsoft.com/office/powerpoint/2010/main" val="186245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7</a:t>
            </a:fld>
            <a:endParaRPr lang="en-US"/>
          </a:p>
        </p:txBody>
      </p:sp>
    </p:spTree>
    <p:extLst>
      <p:ext uri="{BB962C8B-B14F-4D97-AF65-F5344CB8AC3E}">
        <p14:creationId xmlns:p14="http://schemas.microsoft.com/office/powerpoint/2010/main" val="339468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8</a:t>
            </a:fld>
            <a:endParaRPr lang="en-US"/>
          </a:p>
        </p:txBody>
      </p:sp>
    </p:spTree>
    <p:extLst>
      <p:ext uri="{BB962C8B-B14F-4D97-AF65-F5344CB8AC3E}">
        <p14:creationId xmlns:p14="http://schemas.microsoft.com/office/powerpoint/2010/main" val="405733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5399A-84E0-4615-A0B2-D9588F9C65C9}" type="slidenum">
              <a:rPr lang="en-US" smtClean="0"/>
              <a:t>9</a:t>
            </a:fld>
            <a:endParaRPr lang="en-US"/>
          </a:p>
        </p:txBody>
      </p:sp>
    </p:spTree>
    <p:extLst>
      <p:ext uri="{BB962C8B-B14F-4D97-AF65-F5344CB8AC3E}">
        <p14:creationId xmlns:p14="http://schemas.microsoft.com/office/powerpoint/2010/main" val="140915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94028FA7-5C23-584D-91CB-4AB8F66E9AF8}"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37330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8FA7-5C23-584D-91CB-4AB8F66E9AF8}"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2907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8FA7-5C23-584D-91CB-4AB8F66E9AF8}"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47169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28FA7-5C23-584D-91CB-4AB8F66E9AF8}"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739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28FA7-5C23-584D-91CB-4AB8F66E9AF8}"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4297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28FA7-5C23-584D-91CB-4AB8F66E9AF8}"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96500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28FA7-5C23-584D-91CB-4AB8F66E9AF8}"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9319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28FA7-5C23-584D-91CB-4AB8F66E9AF8}"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2042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8FA7-5C23-584D-91CB-4AB8F66E9AF8}"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94025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62392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56053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94028FA7-5C23-584D-91CB-4AB8F66E9AF8}" type="datetimeFigureOut">
              <a:rPr lang="en-US" smtClean="0"/>
              <a:t>3/3/2022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98A42FD-C428-8D45-B6B6-FFACA08CC614}" type="slidenum">
              <a:rPr lang="en-US" smtClean="0"/>
              <a:t>‹#›</a:t>
            </a:fld>
            <a:endParaRPr lang="en-US"/>
          </a:p>
        </p:txBody>
      </p:sp>
    </p:spTree>
    <p:extLst>
      <p:ext uri="{BB962C8B-B14F-4D97-AF65-F5344CB8AC3E}">
        <p14:creationId xmlns:p14="http://schemas.microsoft.com/office/powerpoint/2010/main" val="61652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b="0" i="0" u="none"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2.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5.xml"/><Relationship Id="rId7" Type="http://schemas.openxmlformats.org/officeDocument/2006/relationships/notesSlide" Target="../notesSlides/notesSlide1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7.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jpe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jpe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c.gov/hai/data/portal/progress-report.html" TargetMode="External"/><Relationship Id="rId3" Type="http://schemas.openxmlformats.org/officeDocument/2006/relationships/tags" Target="../tags/tag74.xml"/><Relationship Id="rId7" Type="http://schemas.openxmlformats.org/officeDocument/2006/relationships/image" Target="../media/image2.jpeg"/><Relationship Id="rId12" Type="http://schemas.openxmlformats.org/officeDocument/2006/relationships/hyperlink" Target="https://www.cdc.gov/infectioncontrol/pdf/strive/CBT101-508.pdf.%20Accessed%20February%207" TargetMode="Externa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20.xml"/><Relationship Id="rId11" Type="http://schemas.openxmlformats.org/officeDocument/2006/relationships/hyperlink" Target="https://www.nursingworld.org/~4aede8/globalassets/practiceandpolicy/innovation--evidence/clinical-practice-material/cauti-prevention-tool/anacautipreventiontool-final-19dec2014.pdf" TargetMode="External"/><Relationship Id="rId5" Type="http://schemas.openxmlformats.org/officeDocument/2006/relationships/slideLayout" Target="../slideLayouts/slideLayout2.xml"/><Relationship Id="rId10" Type="http://schemas.openxmlformats.org/officeDocument/2006/relationships/hyperlink" Target="https://www.ahrq.gov/hai/quality/tools/cauti-ltc/modules/resources/tools/prevent/insertion-checklist.html" TargetMode="External"/><Relationship Id="rId4" Type="http://schemas.openxmlformats.org/officeDocument/2006/relationships/tags" Target="../tags/tag75.xml"/><Relationship Id="rId9" Type="http://schemas.openxmlformats.org/officeDocument/2006/relationships/hyperlink" Target="https://www.cdc.gov/HAI/ca_uti/uti.html.%20Accessed%20October%2011"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notesSlide" Target="../notesSlides/notesSlide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xml"/><Relationship Id="rId7" Type="http://schemas.openxmlformats.org/officeDocument/2006/relationships/image" Target="../media/image2.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20.xml"/><Relationship Id="rId7" Type="http://schemas.openxmlformats.org/officeDocument/2006/relationships/image" Target="../media/image2.jpeg"/><Relationship Id="rId12" Type="http://schemas.microsoft.com/office/2007/relationships/diagramDrawing" Target="../diagrams/drawing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5.xml"/><Relationship Id="rId11" Type="http://schemas.openxmlformats.org/officeDocument/2006/relationships/diagramColors" Target="../diagrams/colors1.xml"/><Relationship Id="rId5" Type="http://schemas.openxmlformats.org/officeDocument/2006/relationships/slideLayout" Target="../slideLayouts/slideLayout2.xml"/><Relationship Id="rId10" Type="http://schemas.openxmlformats.org/officeDocument/2006/relationships/diagramQuickStyle" Target="../diagrams/quickStyle1.xml"/><Relationship Id="rId4" Type="http://schemas.openxmlformats.org/officeDocument/2006/relationships/tags" Target="../tags/tag21.xml"/><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E2D51-C638-024C-B1A3-EBED04E0F4B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0"/>
            <a:ext cx="10058400" cy="7772400"/>
          </a:xfrm>
          <a:prstGeom prst="rect">
            <a:avLst/>
          </a:prstGeom>
        </p:spPr>
      </p:pic>
      <p:sp>
        <p:nvSpPr>
          <p:cNvPr id="7" name="Title 1"/>
          <p:cNvSpPr>
            <a:spLocks noGrp="1"/>
          </p:cNvSpPr>
          <p:nvPr>
            <p:ph type="ctrTitle"/>
            <p:custDataLst>
              <p:tags r:id="rId1"/>
            </p:custDataLst>
          </p:nvPr>
        </p:nvSpPr>
        <p:spPr>
          <a:xfrm>
            <a:off x="1157695" y="2379471"/>
            <a:ext cx="7772400" cy="2165685"/>
          </a:xfrm>
        </p:spPr>
        <p:txBody>
          <a:bodyPr>
            <a:normAutofit/>
          </a:bodyPr>
          <a:lstStyle/>
          <a:p>
            <a:r>
              <a:rPr lang="en-US" sz="4800" b="1"/>
              <a:t>Indwelling Urinary Catheter Insertion</a:t>
            </a:r>
          </a:p>
        </p:txBody>
      </p:sp>
      <p:sp>
        <p:nvSpPr>
          <p:cNvPr id="8" name="Subtitle 2"/>
          <p:cNvSpPr>
            <a:spLocks noGrp="1"/>
          </p:cNvSpPr>
          <p:nvPr>
            <p:ph type="subTitle" idx="1"/>
            <p:custDataLst>
              <p:tags r:id="rId2"/>
            </p:custDataLst>
          </p:nvPr>
        </p:nvSpPr>
        <p:spPr>
          <a:xfrm>
            <a:off x="986244" y="5036457"/>
            <a:ext cx="8432075" cy="1647695"/>
          </a:xfrm>
        </p:spPr>
        <p:txBody>
          <a:bodyPr>
            <a:normAutofit/>
          </a:bodyPr>
          <a:lstStyle/>
          <a:p>
            <a:r>
              <a:rPr lang="en-US" sz="2400"/>
              <a:t>Ensuring Aseptic Placement</a:t>
            </a:r>
          </a:p>
        </p:txBody>
      </p:sp>
      <p:sp>
        <p:nvSpPr>
          <p:cNvPr id="6" name="TextBox 5">
            <a:extLst>
              <a:ext uri="{FF2B5EF4-FFF2-40B4-BE49-F238E27FC236}">
                <a16:creationId xmlns:a16="http://schemas.microsoft.com/office/drawing/2014/main" id="{F3BC39C6-D2E0-44E2-93E3-10E0A0227C94}"/>
              </a:ext>
            </a:extLst>
          </p:cNvPr>
          <p:cNvSpPr txBox="1"/>
          <p:nvPr>
            <p:custDataLst>
              <p:tags r:id="rId3"/>
            </p:custDataLst>
          </p:nvPr>
        </p:nvSpPr>
        <p:spPr>
          <a:xfrm>
            <a:off x="1077685" y="-115852"/>
            <a:ext cx="8869680" cy="1183144"/>
          </a:xfrm>
          <a:prstGeom prst="rect">
            <a:avLst/>
          </a:prstGeom>
          <a:noFill/>
        </p:spPr>
        <p:txBody>
          <a:bodyPr wrap="square" rtlCol="0">
            <a:spAutoFit/>
          </a:bodyPr>
          <a:lstStyle/>
          <a:p>
            <a:pPr algn="ctr">
              <a:lnSpc>
                <a:spcPct val="114000"/>
              </a:lnSpc>
            </a:pPr>
            <a:r>
              <a:rPr lang="en-US" sz="3200" b="1">
                <a:solidFill>
                  <a:schemeClr val="tx1"/>
                </a:solidFill>
                <a:latin typeface="+mj-lt"/>
              </a:rPr>
              <a:t>AHRQ Safety Program for Intensive</a:t>
            </a:r>
            <a:r>
              <a:rPr lang="en-US" sz="3200" b="1" baseline="0">
                <a:solidFill>
                  <a:schemeClr val="tx1"/>
                </a:solidFill>
                <a:latin typeface="+mj-lt"/>
              </a:rPr>
              <a:t> Care Units: Preventing CLABSI and CAUTI</a:t>
            </a:r>
            <a:endParaRPr lang="en-US" sz="3200" b="1">
              <a:solidFill>
                <a:schemeClr val="tx1"/>
              </a:solidFill>
              <a:latin typeface="+mj-lt"/>
            </a:endParaRPr>
          </a:p>
        </p:txBody>
      </p:sp>
      <p:sp>
        <p:nvSpPr>
          <p:cNvPr id="2" name="TextBox 1">
            <a:extLst>
              <a:ext uri="{FF2B5EF4-FFF2-40B4-BE49-F238E27FC236}">
                <a16:creationId xmlns:a16="http://schemas.microsoft.com/office/drawing/2014/main" id="{CC30ABCE-1471-4003-A4CC-F4383537BF14}"/>
              </a:ext>
            </a:extLst>
          </p:cNvPr>
          <p:cNvSpPr txBox="1"/>
          <p:nvPr/>
        </p:nvSpPr>
        <p:spPr>
          <a:xfrm>
            <a:off x="7870780" y="7234176"/>
            <a:ext cx="2213939" cy="523220"/>
          </a:xfrm>
          <a:prstGeom prst="rect">
            <a:avLst/>
          </a:prstGeom>
          <a:noFill/>
        </p:spPr>
        <p:txBody>
          <a:bodyPr wrap="none" rtlCol="0">
            <a:spAutoFit/>
          </a:bodyPr>
          <a:lstStyle/>
          <a:p>
            <a:pPr algn="r"/>
            <a:r>
              <a:rPr lang="en-US" sz="1400" dirty="0"/>
              <a:t>AHRQ Pub. No. 17(22)-0019</a:t>
            </a:r>
          </a:p>
          <a:p>
            <a:pPr algn="r"/>
            <a:r>
              <a:rPr lang="en-US" sz="1400" dirty="0"/>
              <a:t>April 2022</a:t>
            </a:r>
            <a:endParaRPr lang="en-US" dirty="0"/>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894396" y="154244"/>
            <a:ext cx="8281035"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j-lt"/>
                <a:ea typeface="+mj-ea"/>
                <a:cs typeface="+mj-cs"/>
              </a:rPr>
              <a:t>Strategies To Use With Checklists</a:t>
            </a:r>
            <a:endParaRPr kumimoji="0" lang="en-US" sz="3600" b="1" i="0" u="none" strike="noStrike" kern="1200" cap="none" spc="0" normalizeH="0" baseline="30000" noProof="0">
              <a:ln>
                <a:noFill/>
              </a:ln>
              <a:solidFill>
                <a:schemeClr val="tx1"/>
              </a:solidFill>
              <a:effectLst/>
              <a:uLnTx/>
              <a:uFillTx/>
              <a:latin typeface="+mj-lt"/>
              <a:ea typeface="+mj-ea"/>
              <a:cs typeface="+mj-cs"/>
            </a:endParaRPr>
          </a:p>
        </p:txBody>
      </p:sp>
      <p:grpSp>
        <p:nvGrpSpPr>
          <p:cNvPr id="28" name="Group 27">
            <a:extLst>
              <a:ext uri="{C183D7F6-B498-43B3-948B-1728B52AA6E4}">
                <adec:decorative xmlns:adec="http://schemas.microsoft.com/office/drawing/2017/decorative" val="1"/>
              </a:ext>
            </a:extLst>
          </p:cNvPr>
          <p:cNvGrpSpPr/>
          <p:nvPr/>
        </p:nvGrpSpPr>
        <p:grpSpPr>
          <a:xfrm>
            <a:off x="1379415" y="1693168"/>
            <a:ext cx="7531916" cy="2421358"/>
            <a:chOff x="364051" y="98316"/>
            <a:chExt cx="7531916" cy="2421358"/>
          </a:xfrm>
        </p:grpSpPr>
        <p:sp>
          <p:nvSpPr>
            <p:cNvPr id="33" name="Rounded Rectangle 32"/>
            <p:cNvSpPr/>
            <p:nvPr/>
          </p:nvSpPr>
          <p:spPr>
            <a:xfrm>
              <a:off x="364051" y="98316"/>
              <a:ext cx="7531916" cy="2421358"/>
            </a:xfrm>
            <a:prstGeom prst="roundRect">
              <a:avLst/>
            </a:prstGeom>
            <a:solidFill>
              <a:srgbClr val="A5A5A5">
                <a:lumMod val="50000"/>
              </a:srgbClr>
            </a:solidFill>
            <a:ln w="12700" cap="flat" cmpd="sng" algn="ctr">
              <a:solidFill>
                <a:sysClr val="window" lastClr="FFFFFF">
                  <a:hueOff val="0"/>
                  <a:satOff val="0"/>
                  <a:lumOff val="0"/>
                  <a:alphaOff val="0"/>
                </a:sysClr>
              </a:solidFill>
              <a:prstDash val="solid"/>
              <a:miter lim="800000"/>
            </a:ln>
            <a:effectLst/>
          </p:spPr>
        </p:sp>
        <p:sp>
          <p:nvSpPr>
            <p:cNvPr id="34" name="Rounded Rectangle 5"/>
            <p:cNvSpPr txBox="1"/>
            <p:nvPr/>
          </p:nvSpPr>
          <p:spPr>
            <a:xfrm>
              <a:off x="482252" y="216517"/>
              <a:ext cx="7295514" cy="2184956"/>
            </a:xfrm>
            <a:prstGeom prst="rect">
              <a:avLst/>
            </a:prstGeom>
            <a:noFill/>
            <a:ln>
              <a:noFill/>
            </a:ln>
            <a:effectLst/>
          </p:spPr>
          <p:txBody>
            <a:bodyPr spcFirstLastPara="0" vert="horz" wrap="square" lIns="208914" tIns="0" rIns="208914" bIns="0" numCol="1" spcCol="1270" anchor="ctr" anchorCtr="0">
              <a:noAutofit/>
            </a:bodyPr>
            <a:lstStyle/>
            <a:p>
              <a:pPr marL="0" marR="0" lvl="0" indent="0" algn="l" defTabSz="1066800" eaLnBrk="1" fontAlgn="auto" latinLnBrk="0" hangingPunct="1">
                <a:lnSpc>
                  <a:spcPct val="90000"/>
                </a:lnSpc>
                <a:spcBef>
                  <a:spcPct val="0"/>
                </a:spcBef>
                <a:spcAft>
                  <a:spcPts val="600"/>
                </a:spcAft>
                <a:buClrTx/>
                <a:buSzTx/>
                <a:buFontTx/>
                <a:buNone/>
                <a:tabLst/>
                <a:defRPr/>
              </a:pPr>
              <a:r>
                <a:rPr kumimoji="0" lang="en-US" sz="2400" b="0" i="0" u="none" strike="noStrike" kern="1200" cap="none" spc="0" normalizeH="0" baseline="0" noProof="0">
                  <a:ln>
                    <a:noFill/>
                  </a:ln>
                  <a:solidFill>
                    <a:sysClr val="window" lastClr="FFFFFF"/>
                  </a:solidFill>
                  <a:effectLst/>
                  <a:uLnTx/>
                  <a:uFillTx/>
                  <a:latin typeface="Calibri" panose="020F0502020204030204"/>
                  <a:ea typeface="+mn-ea"/>
                  <a:cs typeface="+mn-cs"/>
                </a:rPr>
                <a:t>Require oversight for catheter insertion by a licensed provider</a:t>
              </a:r>
            </a:p>
          </p:txBody>
        </p:sp>
      </p:grpSp>
      <p:grpSp>
        <p:nvGrpSpPr>
          <p:cNvPr id="30" name="Group 29">
            <a:extLst>
              <a:ext uri="{C183D7F6-B498-43B3-948B-1728B52AA6E4}">
                <adec:decorative xmlns:adec="http://schemas.microsoft.com/office/drawing/2017/decorative" val="1"/>
              </a:ext>
            </a:extLst>
          </p:cNvPr>
          <p:cNvGrpSpPr/>
          <p:nvPr/>
        </p:nvGrpSpPr>
        <p:grpSpPr>
          <a:xfrm>
            <a:off x="1393556" y="4321588"/>
            <a:ext cx="7517775" cy="2315335"/>
            <a:chOff x="378192" y="2726736"/>
            <a:chExt cx="7517775" cy="2315335"/>
          </a:xfrm>
        </p:grpSpPr>
        <p:sp>
          <p:nvSpPr>
            <p:cNvPr id="31" name="Rounded Rectangle 30"/>
            <p:cNvSpPr/>
            <p:nvPr/>
          </p:nvSpPr>
          <p:spPr>
            <a:xfrm>
              <a:off x="378192" y="2726736"/>
              <a:ext cx="7517775" cy="2315335"/>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2" name="Rounded Rectangle 8"/>
            <p:cNvSpPr txBox="1"/>
            <p:nvPr/>
          </p:nvSpPr>
          <p:spPr>
            <a:xfrm>
              <a:off x="491217" y="2839761"/>
              <a:ext cx="7291725" cy="2089285"/>
            </a:xfrm>
            <a:prstGeom prst="rect">
              <a:avLst/>
            </a:prstGeom>
            <a:noFill/>
            <a:ln>
              <a:noFill/>
            </a:ln>
            <a:effectLst/>
          </p:spPr>
          <p:txBody>
            <a:bodyPr spcFirstLastPara="0" vert="horz" wrap="square" lIns="208914" tIns="0" rIns="208914" bIns="0" numCol="1" spcCol="1270" anchor="ctr" anchorCtr="0">
              <a:noAutofit/>
            </a:bodyPr>
            <a:lstStyle/>
            <a:p>
              <a:pPr marL="0" marR="0" lvl="0" indent="0" algn="l"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sysClr val="windowText" lastClr="000000"/>
                  </a:solidFill>
                  <a:effectLst/>
                  <a:uLnTx/>
                  <a:uFillTx/>
                  <a:latin typeface="Calibri" panose="020F0502020204030204"/>
                  <a:ea typeface="+mn-ea"/>
                  <a:cs typeface="+mn-cs"/>
                </a:rPr>
                <a:t>If possible, when catheter insertion is necessary, use two people to maintain the sterile field.</a:t>
              </a:r>
            </a:p>
          </p:txBody>
        </p:sp>
      </p:gr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299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387400" y="154244"/>
            <a:ext cx="9076234"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j-lt"/>
                <a:ea typeface="+mj-ea"/>
                <a:cs typeface="+mj-cs"/>
              </a:rPr>
              <a:t>Aseptic Insertion Essentials</a:t>
            </a:r>
          </a:p>
        </p:txBody>
      </p:sp>
      <p:sp>
        <p:nvSpPr>
          <p:cNvPr id="12" name="Content Placeholder 2"/>
          <p:cNvSpPr txBox="1">
            <a:spLocks/>
          </p:cNvSpPr>
          <p:nvPr>
            <p:custDataLst>
              <p:tags r:id="rId2"/>
            </p:custDataLst>
          </p:nvPr>
        </p:nvSpPr>
        <p:spPr>
          <a:xfrm>
            <a:off x="717550" y="1291095"/>
            <a:ext cx="8634552" cy="5834888"/>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a:t>Set up a sterile field</a:t>
            </a:r>
          </a:p>
          <a:p>
            <a:r>
              <a:rPr lang="en-US" sz="2800"/>
              <a:t>Perform hand hygiene immediately before and after insertion</a:t>
            </a:r>
          </a:p>
          <a:p>
            <a:r>
              <a:rPr lang="en-US" sz="2800"/>
              <a:t>Use sterile gloves, drapes, sponges</a:t>
            </a:r>
          </a:p>
          <a:p>
            <a:r>
              <a:rPr lang="en-US" sz="2800"/>
              <a:t>Use appropriate antiseptic or sterile solution for </a:t>
            </a:r>
            <a:r>
              <a:rPr lang="en-US" sz="2800" err="1"/>
              <a:t>peri</a:t>
            </a:r>
            <a:r>
              <a:rPr lang="en-US" sz="2800"/>
              <a:t>-urethral cleaning, and a single-use packet of lubricant jelly for catheter tip</a:t>
            </a:r>
          </a:p>
          <a:p>
            <a:r>
              <a:rPr lang="en-US" sz="2800"/>
              <a:t>If catheter is accidentally contaminated, discard it and obtain a new sterile catheter</a:t>
            </a:r>
          </a:p>
        </p:txBody>
      </p:sp>
      <p:sp>
        <p:nvSpPr>
          <p:cNvPr id="14"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384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8"/>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11428" y="206061"/>
            <a:ext cx="10046972" cy="237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latin typeface="+mj-lt"/>
                <a:ea typeface="+mj-ea"/>
                <a:cs typeface="+mj-cs"/>
              </a:rPr>
              <a:t>Major Breaks in Aseptic Insertion Technique</a:t>
            </a:r>
            <a:r>
              <a:rPr kumimoji="0" lang="en-US" sz="3200" b="1" i="0" u="none" strike="noStrike" kern="1200" cap="none" spc="0" normalizeH="0" baseline="30000" noProof="0">
                <a:ln>
                  <a:noFill/>
                </a:ln>
                <a:solidFill>
                  <a:schemeClr val="tx1"/>
                </a:solidFill>
                <a:effectLst/>
                <a:uLnTx/>
                <a:uFillTx/>
                <a:latin typeface="+mj-lt"/>
                <a:ea typeface="+mj-ea"/>
                <a:cs typeface="+mj-cs"/>
              </a:rPr>
              <a:t>11 </a:t>
            </a:r>
            <a:endParaRPr kumimoji="0" lang="en-US" sz="3200" b="1" i="0" u="none" strike="noStrike" kern="1200" cap="none" spc="0" normalizeH="0" baseline="0" noProof="0">
              <a:ln>
                <a:noFill/>
              </a:ln>
              <a:solidFill>
                <a:schemeClr val="tx1"/>
              </a:solidFill>
              <a:effectLst/>
              <a:uLnTx/>
              <a:uFillTx/>
              <a:latin typeface="+mj-lt"/>
              <a:ea typeface="+mj-ea"/>
              <a:cs typeface="+mj-cs"/>
            </a:endParaRPr>
          </a:p>
        </p:txBody>
      </p:sp>
      <p:sp>
        <p:nvSpPr>
          <p:cNvPr id="10" name="Content Placeholder 2"/>
          <p:cNvSpPr txBox="1">
            <a:spLocks/>
          </p:cNvSpPr>
          <p:nvPr>
            <p:custDataLst>
              <p:tags r:id="rId2"/>
            </p:custDataLst>
          </p:nvPr>
        </p:nvSpPr>
        <p:spPr>
          <a:xfrm>
            <a:off x="1126944" y="1259401"/>
            <a:ext cx="8076438" cy="3136737"/>
          </a:xfrm>
          <a:prstGeom prst="rect">
            <a:avLst/>
          </a:prstGeom>
        </p:spPr>
        <p:txBody>
          <a:bodyPr vert="horz" lIns="91440" tIns="45720" rIns="91440" bIns="45720" rtlCol="0">
            <a:normAutofit lnSpcReduction="10000"/>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02920" lvl="1" indent="0">
              <a:buFont typeface="Arial" panose="020B0604020202020204" pitchFamily="34" charset="0"/>
              <a:buNone/>
            </a:pPr>
            <a:r>
              <a:rPr lang="en-US" b="1"/>
              <a:t>Case study in an emergency department</a:t>
            </a:r>
          </a:p>
          <a:p>
            <a:pPr marL="502920" lvl="1" indent="0">
              <a:buFont typeface="Arial" panose="020B0604020202020204" pitchFamily="34" charset="0"/>
              <a:buNone/>
            </a:pPr>
            <a:r>
              <a:rPr lang="en-US"/>
              <a:t>Prospectively observed urinary catheter insertion attempts </a:t>
            </a:r>
          </a:p>
          <a:p>
            <a:pPr marL="857250" lvl="1" indent="-457200"/>
            <a:r>
              <a:rPr lang="en-US"/>
              <a:t>81 observed insertion attempts </a:t>
            </a:r>
          </a:p>
          <a:p>
            <a:pPr marL="857250" lvl="1" indent="-457200"/>
            <a:r>
              <a:rPr lang="en-US"/>
              <a:t>Number of patients = 65</a:t>
            </a:r>
          </a:p>
          <a:p>
            <a:pPr marL="857250" lvl="1" indent="-457200"/>
            <a:r>
              <a:rPr lang="en-US"/>
              <a:t>Location: Emergency department (ED) of a level 1 trauma center</a:t>
            </a:r>
          </a:p>
          <a:p>
            <a:pPr marL="857250" lvl="1" indent="-457200"/>
            <a:r>
              <a:rPr lang="en-US"/>
              <a:t>Timeframe: 1/29 – 6/30</a:t>
            </a:r>
          </a:p>
        </p:txBody>
      </p:sp>
      <p:sp>
        <p:nvSpPr>
          <p:cNvPr id="11" name="Rectangle 10"/>
          <p:cNvSpPr/>
          <p:nvPr>
            <p:custDataLst>
              <p:tags r:id="rId3"/>
            </p:custDataLst>
          </p:nvPr>
        </p:nvSpPr>
        <p:spPr bwMode="auto">
          <a:xfrm>
            <a:off x="996694" y="4629600"/>
            <a:ext cx="7886700" cy="1138327"/>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200" b="1"/>
              <a:t>59% of the attempts had at least 1 major break in aseptic insertion technique</a:t>
            </a:r>
          </a:p>
        </p:txBody>
      </p:sp>
      <p:sp>
        <p:nvSpPr>
          <p:cNvPr id="14" name="Footer Placeholder 4"/>
          <p:cNvSpPr txBox="1">
            <a:spLocks/>
          </p:cNvSpPr>
          <p:nvPr>
            <p:custDataLst>
              <p:tags r:id="rId4"/>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5"/>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037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163038" y="129983"/>
            <a:ext cx="10395904"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mj-lt"/>
                <a:ea typeface="+mj-ea"/>
                <a:cs typeface="Arial" panose="020B0604020202020204" pitchFamily="34" charset="0"/>
              </a:rPr>
              <a:t>Categories and Frequencies of </a:t>
            </a:r>
          </a:p>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mj-lt"/>
                <a:ea typeface="+mj-ea"/>
                <a:cs typeface="Arial" panose="020B0604020202020204" pitchFamily="34" charset="0"/>
              </a:rPr>
              <a:t>Major Breaks in Sterility</a:t>
            </a:r>
            <a:r>
              <a:rPr kumimoji="0" lang="en-US" sz="3600" b="1" i="0" u="none" strike="noStrike" kern="1200" cap="none" spc="0" normalizeH="0" baseline="30000" noProof="0">
                <a:ln>
                  <a:noFill/>
                </a:ln>
                <a:solidFill>
                  <a:prstClr val="black"/>
                </a:solidFill>
                <a:effectLst/>
                <a:uLnTx/>
                <a:uFillTx/>
                <a:latin typeface="+mj-lt"/>
                <a:ea typeface="+mj-ea"/>
                <a:cs typeface="Arial" panose="020B0604020202020204" pitchFamily="34" charset="0"/>
              </a:rPr>
              <a:t>12,13</a:t>
            </a:r>
            <a:endParaRPr kumimoji="0" lang="en-US" sz="3600" b="1" i="0" u="none" strike="noStrike" kern="1200" cap="none" spc="0" normalizeH="0" baseline="30000" noProof="0">
              <a:ln>
                <a:noFill/>
              </a:ln>
              <a:solidFill>
                <a:schemeClr val="tx1"/>
              </a:solidFill>
              <a:effectLst/>
              <a:uLnTx/>
              <a:uFillTx/>
              <a:latin typeface="+mj-lt"/>
              <a:ea typeface="+mj-ea"/>
              <a:cs typeface="+mj-cs"/>
            </a:endParaRPr>
          </a:p>
        </p:txBody>
      </p:sp>
      <p:graphicFrame>
        <p:nvGraphicFramePr>
          <p:cNvPr id="20" name="Content Placeholder 3" descr="alt=&quot;&quot;"/>
          <p:cNvGraphicFramePr>
            <a:graphicFrameLocks/>
          </p:cNvGraphicFramePr>
          <p:nvPr>
            <p:custDataLst>
              <p:tags r:id="rId2"/>
            </p:custDataLst>
            <p:extLst>
              <p:ext uri="{D42A27DB-BD31-4B8C-83A1-F6EECF244321}">
                <p14:modId xmlns:p14="http://schemas.microsoft.com/office/powerpoint/2010/main" val="3109744601"/>
              </p:ext>
            </p:extLst>
          </p:nvPr>
        </p:nvGraphicFramePr>
        <p:xfrm>
          <a:off x="645186" y="1291095"/>
          <a:ext cx="8560661" cy="5777448"/>
        </p:xfrm>
        <a:graphic>
          <a:graphicData uri="http://schemas.openxmlformats.org/drawingml/2006/table">
            <a:tbl>
              <a:tblPr firstRow="1" firstCol="1" bandRow="1"/>
              <a:tblGrid>
                <a:gridCol w="2656757">
                  <a:extLst>
                    <a:ext uri="{9D8B030D-6E8A-4147-A177-3AD203B41FA5}">
                      <a16:colId xmlns:a16="http://schemas.microsoft.com/office/drawing/2014/main" val="20000"/>
                    </a:ext>
                  </a:extLst>
                </a:gridCol>
                <a:gridCol w="1623573">
                  <a:extLst>
                    <a:ext uri="{9D8B030D-6E8A-4147-A177-3AD203B41FA5}">
                      <a16:colId xmlns:a16="http://schemas.microsoft.com/office/drawing/2014/main" val="20001"/>
                    </a:ext>
                  </a:extLst>
                </a:gridCol>
                <a:gridCol w="4280331">
                  <a:extLst>
                    <a:ext uri="{9D8B030D-6E8A-4147-A177-3AD203B41FA5}">
                      <a16:colId xmlns:a16="http://schemas.microsoft.com/office/drawing/2014/main" val="20002"/>
                    </a:ext>
                  </a:extLst>
                </a:gridCol>
              </a:tblGrid>
              <a:tr h="872702">
                <a:tc>
                  <a:txBody>
                    <a:bodyPr/>
                    <a:lstStyle>
                      <a:lvl1pPr marL="0" algn="l" defTabSz="1005840" rtl="0" eaLnBrk="1" latinLnBrk="0" hangingPunct="1">
                        <a:defRPr sz="1980" b="1" kern="1200">
                          <a:solidFill>
                            <a:schemeClr val="lt1"/>
                          </a:solidFill>
                          <a:latin typeface="Calibri" panose="020F0502020204030204"/>
                        </a:defRPr>
                      </a:lvl1pPr>
                      <a:lvl2pPr marL="502920" algn="l" defTabSz="1005840" rtl="0" eaLnBrk="1" latinLnBrk="0" hangingPunct="1">
                        <a:defRPr sz="1980" b="1" kern="1200">
                          <a:solidFill>
                            <a:schemeClr val="lt1"/>
                          </a:solidFill>
                          <a:latin typeface="Calibri" panose="020F0502020204030204"/>
                        </a:defRPr>
                      </a:lvl2pPr>
                      <a:lvl3pPr marL="1005840" algn="l" defTabSz="1005840" rtl="0" eaLnBrk="1" latinLnBrk="0" hangingPunct="1">
                        <a:defRPr sz="1980" b="1" kern="1200">
                          <a:solidFill>
                            <a:schemeClr val="lt1"/>
                          </a:solidFill>
                          <a:latin typeface="Calibri" panose="020F0502020204030204"/>
                        </a:defRPr>
                      </a:lvl3pPr>
                      <a:lvl4pPr marL="1508760" algn="l" defTabSz="1005840" rtl="0" eaLnBrk="1" latinLnBrk="0" hangingPunct="1">
                        <a:defRPr sz="1980" b="1" kern="1200">
                          <a:solidFill>
                            <a:schemeClr val="lt1"/>
                          </a:solidFill>
                          <a:latin typeface="Calibri" panose="020F0502020204030204"/>
                        </a:defRPr>
                      </a:lvl4pPr>
                      <a:lvl5pPr marL="2011680" algn="l" defTabSz="1005840" rtl="0" eaLnBrk="1" latinLnBrk="0" hangingPunct="1">
                        <a:defRPr sz="1980" b="1" kern="1200">
                          <a:solidFill>
                            <a:schemeClr val="lt1"/>
                          </a:solidFill>
                          <a:latin typeface="Calibri" panose="020F0502020204030204"/>
                        </a:defRPr>
                      </a:lvl5pPr>
                      <a:lvl6pPr marL="2514600" algn="l" defTabSz="1005840" rtl="0" eaLnBrk="1" latinLnBrk="0" hangingPunct="1">
                        <a:defRPr sz="1980" b="1" kern="1200">
                          <a:solidFill>
                            <a:schemeClr val="lt1"/>
                          </a:solidFill>
                          <a:latin typeface="Calibri" panose="020F0502020204030204"/>
                        </a:defRPr>
                      </a:lvl6pPr>
                      <a:lvl7pPr marL="3017520" algn="l" defTabSz="1005840" rtl="0" eaLnBrk="1" latinLnBrk="0" hangingPunct="1">
                        <a:defRPr sz="1980" b="1" kern="1200">
                          <a:solidFill>
                            <a:schemeClr val="lt1"/>
                          </a:solidFill>
                          <a:latin typeface="Calibri" panose="020F0502020204030204"/>
                        </a:defRPr>
                      </a:lvl7pPr>
                      <a:lvl8pPr marL="3520440" algn="l" defTabSz="1005840" rtl="0" eaLnBrk="1" latinLnBrk="0" hangingPunct="1">
                        <a:defRPr sz="1980" b="1" kern="1200">
                          <a:solidFill>
                            <a:schemeClr val="lt1"/>
                          </a:solidFill>
                          <a:latin typeface="Calibri" panose="020F0502020204030204"/>
                        </a:defRPr>
                      </a:lvl8pPr>
                      <a:lvl9pPr marL="4023360" algn="l" defTabSz="1005840" rtl="0" eaLnBrk="1" latinLnBrk="0" hangingPunct="1">
                        <a:defRPr sz="1980" b="1" kern="1200">
                          <a:solidFill>
                            <a:schemeClr val="lt1"/>
                          </a:solidFill>
                          <a:latin typeface="Calibri" panose="020F0502020204030204"/>
                        </a:defRPr>
                      </a:lvl9pPr>
                    </a:lstStyle>
                    <a:p>
                      <a:pPr marL="0" marR="0" algn="ctr">
                        <a:spcBef>
                          <a:spcPts val="0"/>
                        </a:spcBef>
                        <a:spcAft>
                          <a:spcPts val="0"/>
                        </a:spcAft>
                      </a:pPr>
                      <a:r>
                        <a:rPr lang="en-US" sz="2400">
                          <a:solidFill>
                            <a:schemeClr val="tx1"/>
                          </a:solidFill>
                          <a:effectLst/>
                        </a:rPr>
                        <a:t>Category</a:t>
                      </a:r>
                      <a:endParaRPr lang="en-US" sz="2400">
                        <a:solidFill>
                          <a:schemeClr val="tx1"/>
                        </a:solidFill>
                        <a:effectLst/>
                        <a:latin typeface="Calibri"/>
                        <a:ea typeface="Calibri"/>
                        <a:cs typeface="Times New Roman"/>
                      </a:endParaRPr>
                    </a:p>
                  </a:txBody>
                  <a:tcPr marL="61190" marR="61190" marT="0" marB="0">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defTabSz="1005840" rtl="0" eaLnBrk="1" latinLnBrk="0" hangingPunct="1">
                        <a:defRPr sz="1980" b="1" kern="1200">
                          <a:solidFill>
                            <a:schemeClr val="lt1"/>
                          </a:solidFill>
                          <a:latin typeface="Calibri" panose="020F0502020204030204"/>
                        </a:defRPr>
                      </a:lvl1pPr>
                      <a:lvl2pPr marL="502920" algn="l" defTabSz="1005840" rtl="0" eaLnBrk="1" latinLnBrk="0" hangingPunct="1">
                        <a:defRPr sz="1980" b="1" kern="1200">
                          <a:solidFill>
                            <a:schemeClr val="lt1"/>
                          </a:solidFill>
                          <a:latin typeface="Calibri" panose="020F0502020204030204"/>
                        </a:defRPr>
                      </a:lvl2pPr>
                      <a:lvl3pPr marL="1005840" algn="l" defTabSz="1005840" rtl="0" eaLnBrk="1" latinLnBrk="0" hangingPunct="1">
                        <a:defRPr sz="1980" b="1" kern="1200">
                          <a:solidFill>
                            <a:schemeClr val="lt1"/>
                          </a:solidFill>
                          <a:latin typeface="Calibri" panose="020F0502020204030204"/>
                        </a:defRPr>
                      </a:lvl3pPr>
                      <a:lvl4pPr marL="1508760" algn="l" defTabSz="1005840" rtl="0" eaLnBrk="1" latinLnBrk="0" hangingPunct="1">
                        <a:defRPr sz="1980" b="1" kern="1200">
                          <a:solidFill>
                            <a:schemeClr val="lt1"/>
                          </a:solidFill>
                          <a:latin typeface="Calibri" panose="020F0502020204030204"/>
                        </a:defRPr>
                      </a:lvl4pPr>
                      <a:lvl5pPr marL="2011680" algn="l" defTabSz="1005840" rtl="0" eaLnBrk="1" latinLnBrk="0" hangingPunct="1">
                        <a:defRPr sz="1980" b="1" kern="1200">
                          <a:solidFill>
                            <a:schemeClr val="lt1"/>
                          </a:solidFill>
                          <a:latin typeface="Calibri" panose="020F0502020204030204"/>
                        </a:defRPr>
                      </a:lvl5pPr>
                      <a:lvl6pPr marL="2514600" algn="l" defTabSz="1005840" rtl="0" eaLnBrk="1" latinLnBrk="0" hangingPunct="1">
                        <a:defRPr sz="1980" b="1" kern="1200">
                          <a:solidFill>
                            <a:schemeClr val="lt1"/>
                          </a:solidFill>
                          <a:latin typeface="Calibri" panose="020F0502020204030204"/>
                        </a:defRPr>
                      </a:lvl6pPr>
                      <a:lvl7pPr marL="3017520" algn="l" defTabSz="1005840" rtl="0" eaLnBrk="1" latinLnBrk="0" hangingPunct="1">
                        <a:defRPr sz="1980" b="1" kern="1200">
                          <a:solidFill>
                            <a:schemeClr val="lt1"/>
                          </a:solidFill>
                          <a:latin typeface="Calibri" panose="020F0502020204030204"/>
                        </a:defRPr>
                      </a:lvl7pPr>
                      <a:lvl8pPr marL="3520440" algn="l" defTabSz="1005840" rtl="0" eaLnBrk="1" latinLnBrk="0" hangingPunct="1">
                        <a:defRPr sz="1980" b="1" kern="1200">
                          <a:solidFill>
                            <a:schemeClr val="lt1"/>
                          </a:solidFill>
                          <a:latin typeface="Calibri" panose="020F0502020204030204"/>
                        </a:defRPr>
                      </a:lvl8pPr>
                      <a:lvl9pPr marL="4023360" algn="l" defTabSz="1005840" rtl="0" eaLnBrk="1" latinLnBrk="0" hangingPunct="1">
                        <a:defRPr sz="1980" b="1" kern="1200">
                          <a:solidFill>
                            <a:schemeClr val="lt1"/>
                          </a:solidFill>
                          <a:latin typeface="Calibri" panose="020F0502020204030204"/>
                        </a:defRPr>
                      </a:lvl9pPr>
                    </a:lstStyle>
                    <a:p>
                      <a:pPr marL="0" marR="0" algn="ctr">
                        <a:spcBef>
                          <a:spcPts val="0"/>
                        </a:spcBef>
                        <a:spcAft>
                          <a:spcPts val="0"/>
                        </a:spcAft>
                      </a:pPr>
                      <a:r>
                        <a:rPr lang="en-US" sz="2400">
                          <a:solidFill>
                            <a:schemeClr val="tx1"/>
                          </a:solidFill>
                          <a:effectLst/>
                        </a:rPr>
                        <a:t>Frequency (%)</a:t>
                      </a:r>
                      <a:endParaRPr lang="en-US" sz="2400">
                        <a:solidFill>
                          <a:schemeClr val="tx1"/>
                        </a:solidFill>
                        <a:effectLst/>
                        <a:latin typeface="Calibri"/>
                        <a:ea typeface="Calibri"/>
                        <a:cs typeface="Times New Roman"/>
                      </a:endParaRPr>
                    </a:p>
                  </a:txBody>
                  <a:tcPr marL="61190" marR="61190" marT="0" marB="0">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defTabSz="1005840" rtl="0" eaLnBrk="1" latinLnBrk="0" hangingPunct="1">
                        <a:defRPr sz="1980" b="1" kern="1200">
                          <a:solidFill>
                            <a:schemeClr val="lt1"/>
                          </a:solidFill>
                          <a:latin typeface="Calibri" panose="020F0502020204030204"/>
                        </a:defRPr>
                      </a:lvl1pPr>
                      <a:lvl2pPr marL="502920" algn="l" defTabSz="1005840" rtl="0" eaLnBrk="1" latinLnBrk="0" hangingPunct="1">
                        <a:defRPr sz="1980" b="1" kern="1200">
                          <a:solidFill>
                            <a:schemeClr val="lt1"/>
                          </a:solidFill>
                          <a:latin typeface="Calibri" panose="020F0502020204030204"/>
                        </a:defRPr>
                      </a:lvl2pPr>
                      <a:lvl3pPr marL="1005840" algn="l" defTabSz="1005840" rtl="0" eaLnBrk="1" latinLnBrk="0" hangingPunct="1">
                        <a:defRPr sz="1980" b="1" kern="1200">
                          <a:solidFill>
                            <a:schemeClr val="lt1"/>
                          </a:solidFill>
                          <a:latin typeface="Calibri" panose="020F0502020204030204"/>
                        </a:defRPr>
                      </a:lvl3pPr>
                      <a:lvl4pPr marL="1508760" algn="l" defTabSz="1005840" rtl="0" eaLnBrk="1" latinLnBrk="0" hangingPunct="1">
                        <a:defRPr sz="1980" b="1" kern="1200">
                          <a:solidFill>
                            <a:schemeClr val="lt1"/>
                          </a:solidFill>
                          <a:latin typeface="Calibri" panose="020F0502020204030204"/>
                        </a:defRPr>
                      </a:lvl4pPr>
                      <a:lvl5pPr marL="2011680" algn="l" defTabSz="1005840" rtl="0" eaLnBrk="1" latinLnBrk="0" hangingPunct="1">
                        <a:defRPr sz="1980" b="1" kern="1200">
                          <a:solidFill>
                            <a:schemeClr val="lt1"/>
                          </a:solidFill>
                          <a:latin typeface="Calibri" panose="020F0502020204030204"/>
                        </a:defRPr>
                      </a:lvl5pPr>
                      <a:lvl6pPr marL="2514600" algn="l" defTabSz="1005840" rtl="0" eaLnBrk="1" latinLnBrk="0" hangingPunct="1">
                        <a:defRPr sz="1980" b="1" kern="1200">
                          <a:solidFill>
                            <a:schemeClr val="lt1"/>
                          </a:solidFill>
                          <a:latin typeface="Calibri" panose="020F0502020204030204"/>
                        </a:defRPr>
                      </a:lvl6pPr>
                      <a:lvl7pPr marL="3017520" algn="l" defTabSz="1005840" rtl="0" eaLnBrk="1" latinLnBrk="0" hangingPunct="1">
                        <a:defRPr sz="1980" b="1" kern="1200">
                          <a:solidFill>
                            <a:schemeClr val="lt1"/>
                          </a:solidFill>
                          <a:latin typeface="Calibri" panose="020F0502020204030204"/>
                        </a:defRPr>
                      </a:lvl7pPr>
                      <a:lvl8pPr marL="3520440" algn="l" defTabSz="1005840" rtl="0" eaLnBrk="1" latinLnBrk="0" hangingPunct="1">
                        <a:defRPr sz="1980" b="1" kern="1200">
                          <a:solidFill>
                            <a:schemeClr val="lt1"/>
                          </a:solidFill>
                          <a:latin typeface="Calibri" panose="020F0502020204030204"/>
                        </a:defRPr>
                      </a:lvl8pPr>
                      <a:lvl9pPr marL="4023360" algn="l" defTabSz="1005840" rtl="0" eaLnBrk="1" latinLnBrk="0" hangingPunct="1">
                        <a:defRPr sz="1980" b="1" kern="1200">
                          <a:solidFill>
                            <a:schemeClr val="lt1"/>
                          </a:solidFill>
                          <a:latin typeface="Calibri" panose="020F0502020204030204"/>
                        </a:defRPr>
                      </a:lvl9pPr>
                    </a:lstStyle>
                    <a:p>
                      <a:pPr marL="0" marR="0" algn="ctr">
                        <a:spcBef>
                          <a:spcPts val="0"/>
                        </a:spcBef>
                        <a:spcAft>
                          <a:spcPts val="0"/>
                        </a:spcAft>
                      </a:pPr>
                      <a:r>
                        <a:rPr lang="en-US" sz="2400">
                          <a:solidFill>
                            <a:schemeClr val="tx1"/>
                          </a:solidFill>
                          <a:effectLst/>
                        </a:rPr>
                        <a:t>Examples</a:t>
                      </a:r>
                      <a:endParaRPr lang="en-US" sz="2400">
                        <a:solidFill>
                          <a:schemeClr val="tx1"/>
                        </a:solidFill>
                        <a:effectLst/>
                        <a:latin typeface="Calibri"/>
                        <a:ea typeface="Calibri"/>
                        <a:cs typeface="Times New Roman"/>
                      </a:endParaRPr>
                    </a:p>
                  </a:txBody>
                  <a:tcPr marL="61190" marR="61190" marT="0" marB="0">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1309051">
                <a:tc>
                  <a:txBody>
                    <a:bodyPr/>
                    <a:lstStyle>
                      <a:lvl1pPr marL="0" algn="l" defTabSz="1005840" rtl="0" eaLnBrk="1" latinLnBrk="0" hangingPunct="1">
                        <a:defRPr sz="1980" b="1" kern="1200">
                          <a:solidFill>
                            <a:schemeClr val="lt1"/>
                          </a:solidFill>
                          <a:latin typeface="Calibri" panose="020F0502020204030204"/>
                        </a:defRPr>
                      </a:lvl1pPr>
                      <a:lvl2pPr marL="502920" algn="l" defTabSz="1005840" rtl="0" eaLnBrk="1" latinLnBrk="0" hangingPunct="1">
                        <a:defRPr sz="1980" b="1" kern="1200">
                          <a:solidFill>
                            <a:schemeClr val="lt1"/>
                          </a:solidFill>
                          <a:latin typeface="Calibri" panose="020F0502020204030204"/>
                        </a:defRPr>
                      </a:lvl2pPr>
                      <a:lvl3pPr marL="1005840" algn="l" defTabSz="1005840" rtl="0" eaLnBrk="1" latinLnBrk="0" hangingPunct="1">
                        <a:defRPr sz="1980" b="1" kern="1200">
                          <a:solidFill>
                            <a:schemeClr val="lt1"/>
                          </a:solidFill>
                          <a:latin typeface="Calibri" panose="020F0502020204030204"/>
                        </a:defRPr>
                      </a:lvl3pPr>
                      <a:lvl4pPr marL="1508760" algn="l" defTabSz="1005840" rtl="0" eaLnBrk="1" latinLnBrk="0" hangingPunct="1">
                        <a:defRPr sz="1980" b="1" kern="1200">
                          <a:solidFill>
                            <a:schemeClr val="lt1"/>
                          </a:solidFill>
                          <a:latin typeface="Calibri" panose="020F0502020204030204"/>
                        </a:defRPr>
                      </a:lvl4pPr>
                      <a:lvl5pPr marL="2011680" algn="l" defTabSz="1005840" rtl="0" eaLnBrk="1" latinLnBrk="0" hangingPunct="1">
                        <a:defRPr sz="1980" b="1" kern="1200">
                          <a:solidFill>
                            <a:schemeClr val="lt1"/>
                          </a:solidFill>
                          <a:latin typeface="Calibri" panose="020F0502020204030204"/>
                        </a:defRPr>
                      </a:lvl5pPr>
                      <a:lvl6pPr marL="2514600" algn="l" defTabSz="1005840" rtl="0" eaLnBrk="1" latinLnBrk="0" hangingPunct="1">
                        <a:defRPr sz="1980" b="1" kern="1200">
                          <a:solidFill>
                            <a:schemeClr val="lt1"/>
                          </a:solidFill>
                          <a:latin typeface="Calibri" panose="020F0502020204030204"/>
                        </a:defRPr>
                      </a:lvl6pPr>
                      <a:lvl7pPr marL="3017520" algn="l" defTabSz="1005840" rtl="0" eaLnBrk="1" latinLnBrk="0" hangingPunct="1">
                        <a:defRPr sz="1980" b="1" kern="1200">
                          <a:solidFill>
                            <a:schemeClr val="lt1"/>
                          </a:solidFill>
                          <a:latin typeface="Calibri" panose="020F0502020204030204"/>
                        </a:defRPr>
                      </a:lvl7pPr>
                      <a:lvl8pPr marL="3520440" algn="l" defTabSz="1005840" rtl="0" eaLnBrk="1" latinLnBrk="0" hangingPunct="1">
                        <a:defRPr sz="1980" b="1" kern="1200">
                          <a:solidFill>
                            <a:schemeClr val="lt1"/>
                          </a:solidFill>
                          <a:latin typeface="Calibri" panose="020F0502020204030204"/>
                        </a:defRPr>
                      </a:lvl8pPr>
                      <a:lvl9pPr marL="4023360" algn="l" defTabSz="1005840" rtl="0" eaLnBrk="1" latinLnBrk="0" hangingPunct="1">
                        <a:defRPr sz="1980" b="1" kern="1200">
                          <a:solidFill>
                            <a:schemeClr val="lt1"/>
                          </a:solidFill>
                          <a:latin typeface="Calibri" panose="020F0502020204030204"/>
                        </a:defRPr>
                      </a:lvl9pPr>
                    </a:lstStyle>
                    <a:p>
                      <a:pPr marL="0" marR="0">
                        <a:spcBef>
                          <a:spcPts val="0"/>
                        </a:spcBef>
                        <a:spcAft>
                          <a:spcPts val="0"/>
                        </a:spcAft>
                      </a:pPr>
                      <a:r>
                        <a:rPr lang="en-US" sz="1800" dirty="0">
                          <a:solidFill>
                            <a:schemeClr val="tx1"/>
                          </a:solidFill>
                          <a:effectLst/>
                        </a:rPr>
                        <a:t>Contamination of sterile field</a:t>
                      </a:r>
                      <a:endParaRPr lang="en-US" sz="1800" dirty="0">
                        <a:solidFill>
                          <a:schemeClr val="tx1"/>
                        </a:solidFill>
                        <a:effectLst/>
                        <a:latin typeface="Calibri"/>
                        <a:ea typeface="Calibri"/>
                        <a:cs typeface="Times New Roman"/>
                      </a:endParaRPr>
                    </a:p>
                  </a:txBody>
                  <a:tcPr marL="61190" marR="61190" marT="0" marB="0">
                    <a:lnL>
                      <a:noFill/>
                    </a:lnL>
                    <a:lnR>
                      <a:noFill/>
                    </a:lnR>
                    <a:lnT w="25400" cmpd="sng">
                      <a:solidFill>
                        <a:sysClr val="windowText" lastClr="000000"/>
                      </a:solidFill>
                    </a:lnT>
                    <a:lnB>
                      <a:noFill/>
                    </a:lnB>
                    <a:lnTlToBr w="12700" cmpd="sng">
                      <a:noFill/>
                      <a:prstDash val="solid"/>
                    </a:lnTlToBr>
                    <a:lnBlToTr w="12700" cmpd="sng">
                      <a:noFill/>
                      <a:prstDash val="solid"/>
                    </a:lnBlToTr>
                    <a:solidFill>
                      <a:srgbClr val="5B9BD5"/>
                    </a:solidFill>
                  </a:tcPr>
                </a:tc>
                <a:tc>
                  <a:txBody>
                    <a:bodyPr/>
                    <a:lstStyle>
                      <a:lvl1pPr marL="0" algn="l" defTabSz="1005840" rtl="0" eaLnBrk="1" latinLnBrk="0" hangingPunct="1">
                        <a:defRPr sz="1980" kern="1200">
                          <a:solidFill>
                            <a:schemeClr val="dk1"/>
                          </a:solidFill>
                          <a:latin typeface="Calibri" panose="020F0502020204030204"/>
                        </a:defRPr>
                      </a:lvl1pPr>
                      <a:lvl2pPr marL="502920" algn="l" defTabSz="1005840" rtl="0" eaLnBrk="1" latinLnBrk="0" hangingPunct="1">
                        <a:defRPr sz="1980" kern="1200">
                          <a:solidFill>
                            <a:schemeClr val="dk1"/>
                          </a:solidFill>
                          <a:latin typeface="Calibri" panose="020F0502020204030204"/>
                        </a:defRPr>
                      </a:lvl2pPr>
                      <a:lvl3pPr marL="1005840" algn="l" defTabSz="1005840" rtl="0" eaLnBrk="1" latinLnBrk="0" hangingPunct="1">
                        <a:defRPr sz="1980" kern="1200">
                          <a:solidFill>
                            <a:schemeClr val="dk1"/>
                          </a:solidFill>
                          <a:latin typeface="Calibri" panose="020F0502020204030204"/>
                        </a:defRPr>
                      </a:lvl3pPr>
                      <a:lvl4pPr marL="1508760" algn="l" defTabSz="1005840" rtl="0" eaLnBrk="1" latinLnBrk="0" hangingPunct="1">
                        <a:defRPr sz="1980" kern="1200">
                          <a:solidFill>
                            <a:schemeClr val="dk1"/>
                          </a:solidFill>
                          <a:latin typeface="Calibri" panose="020F0502020204030204"/>
                        </a:defRPr>
                      </a:lvl4pPr>
                      <a:lvl5pPr marL="2011680" algn="l" defTabSz="1005840" rtl="0" eaLnBrk="1" latinLnBrk="0" hangingPunct="1">
                        <a:defRPr sz="1980" kern="1200">
                          <a:solidFill>
                            <a:schemeClr val="dk1"/>
                          </a:solidFill>
                          <a:latin typeface="Calibri" panose="020F0502020204030204"/>
                        </a:defRPr>
                      </a:lvl5pPr>
                      <a:lvl6pPr marL="2514600" algn="l" defTabSz="1005840" rtl="0" eaLnBrk="1" latinLnBrk="0" hangingPunct="1">
                        <a:defRPr sz="1980" kern="1200">
                          <a:solidFill>
                            <a:schemeClr val="dk1"/>
                          </a:solidFill>
                          <a:latin typeface="Calibri" panose="020F0502020204030204"/>
                        </a:defRPr>
                      </a:lvl6pPr>
                      <a:lvl7pPr marL="3017520" algn="l" defTabSz="1005840" rtl="0" eaLnBrk="1" latinLnBrk="0" hangingPunct="1">
                        <a:defRPr sz="1980" kern="1200">
                          <a:solidFill>
                            <a:schemeClr val="dk1"/>
                          </a:solidFill>
                          <a:latin typeface="Calibri" panose="020F0502020204030204"/>
                        </a:defRPr>
                      </a:lvl7pPr>
                      <a:lvl8pPr marL="3520440" algn="l" defTabSz="1005840" rtl="0" eaLnBrk="1" latinLnBrk="0" hangingPunct="1">
                        <a:defRPr sz="1980" kern="1200">
                          <a:solidFill>
                            <a:schemeClr val="dk1"/>
                          </a:solidFill>
                          <a:latin typeface="Calibri" panose="020F0502020204030204"/>
                        </a:defRPr>
                      </a:lvl8pPr>
                      <a:lvl9pPr marL="4023360" algn="l" defTabSz="1005840" rtl="0" eaLnBrk="1" latinLnBrk="0" hangingPunct="1">
                        <a:defRPr sz="1980" kern="1200">
                          <a:solidFill>
                            <a:schemeClr val="dk1"/>
                          </a:solidFill>
                          <a:latin typeface="Calibri" panose="020F0502020204030204"/>
                        </a:defRPr>
                      </a:lvl9pPr>
                    </a:lstStyle>
                    <a:p>
                      <a:pPr marL="0" marR="0" algn="ctr">
                        <a:spcBef>
                          <a:spcPts val="0"/>
                        </a:spcBef>
                        <a:spcAft>
                          <a:spcPts val="0"/>
                        </a:spcAft>
                      </a:pPr>
                      <a:r>
                        <a:rPr lang="en-US" sz="1800">
                          <a:solidFill>
                            <a:schemeClr val="tx1"/>
                          </a:solidFill>
                          <a:effectLst/>
                        </a:rPr>
                        <a:t>22 (27%)</a:t>
                      </a:r>
                      <a:endParaRPr lang="en-US" sz="1800">
                        <a:solidFill>
                          <a:schemeClr val="tx1"/>
                        </a:solidFill>
                        <a:effectLst/>
                        <a:latin typeface="Calibri"/>
                        <a:ea typeface="Calibri"/>
                        <a:cs typeface="Times New Roman"/>
                      </a:endParaRPr>
                    </a:p>
                  </a:txBody>
                  <a:tcPr marL="61190" marR="61190" marT="0" marB="0">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1005840" rtl="0" eaLnBrk="1" latinLnBrk="0" hangingPunct="1">
                        <a:defRPr sz="1980" kern="1200">
                          <a:solidFill>
                            <a:schemeClr val="dk1"/>
                          </a:solidFill>
                          <a:latin typeface="Calibri" panose="020F0502020204030204"/>
                        </a:defRPr>
                      </a:lvl1pPr>
                      <a:lvl2pPr marL="502920" algn="l" defTabSz="1005840" rtl="0" eaLnBrk="1" latinLnBrk="0" hangingPunct="1">
                        <a:defRPr sz="1980" kern="1200">
                          <a:solidFill>
                            <a:schemeClr val="dk1"/>
                          </a:solidFill>
                          <a:latin typeface="Calibri" panose="020F0502020204030204"/>
                        </a:defRPr>
                      </a:lvl2pPr>
                      <a:lvl3pPr marL="1005840" algn="l" defTabSz="1005840" rtl="0" eaLnBrk="1" latinLnBrk="0" hangingPunct="1">
                        <a:defRPr sz="1980" kern="1200">
                          <a:solidFill>
                            <a:schemeClr val="dk1"/>
                          </a:solidFill>
                          <a:latin typeface="Calibri" panose="020F0502020204030204"/>
                        </a:defRPr>
                      </a:lvl3pPr>
                      <a:lvl4pPr marL="1508760" algn="l" defTabSz="1005840" rtl="0" eaLnBrk="1" latinLnBrk="0" hangingPunct="1">
                        <a:defRPr sz="1980" kern="1200">
                          <a:solidFill>
                            <a:schemeClr val="dk1"/>
                          </a:solidFill>
                          <a:latin typeface="Calibri" panose="020F0502020204030204"/>
                        </a:defRPr>
                      </a:lvl4pPr>
                      <a:lvl5pPr marL="2011680" algn="l" defTabSz="1005840" rtl="0" eaLnBrk="1" latinLnBrk="0" hangingPunct="1">
                        <a:defRPr sz="1980" kern="1200">
                          <a:solidFill>
                            <a:schemeClr val="dk1"/>
                          </a:solidFill>
                          <a:latin typeface="Calibri" panose="020F0502020204030204"/>
                        </a:defRPr>
                      </a:lvl5pPr>
                      <a:lvl6pPr marL="2514600" algn="l" defTabSz="1005840" rtl="0" eaLnBrk="1" latinLnBrk="0" hangingPunct="1">
                        <a:defRPr sz="1980" kern="1200">
                          <a:solidFill>
                            <a:schemeClr val="dk1"/>
                          </a:solidFill>
                          <a:latin typeface="Calibri" panose="020F0502020204030204"/>
                        </a:defRPr>
                      </a:lvl6pPr>
                      <a:lvl7pPr marL="3017520" algn="l" defTabSz="1005840" rtl="0" eaLnBrk="1" latinLnBrk="0" hangingPunct="1">
                        <a:defRPr sz="1980" kern="1200">
                          <a:solidFill>
                            <a:schemeClr val="dk1"/>
                          </a:solidFill>
                          <a:latin typeface="Calibri" panose="020F0502020204030204"/>
                        </a:defRPr>
                      </a:lvl7pPr>
                      <a:lvl8pPr marL="3520440" algn="l" defTabSz="1005840" rtl="0" eaLnBrk="1" latinLnBrk="0" hangingPunct="1">
                        <a:defRPr sz="1980" kern="1200">
                          <a:solidFill>
                            <a:schemeClr val="dk1"/>
                          </a:solidFill>
                          <a:latin typeface="Calibri" panose="020F0502020204030204"/>
                        </a:defRPr>
                      </a:lvl8pPr>
                      <a:lvl9pPr marL="4023360" algn="l" defTabSz="1005840" rtl="0" eaLnBrk="1" latinLnBrk="0" hangingPunct="1">
                        <a:defRPr sz="1980" kern="1200">
                          <a:solidFill>
                            <a:schemeClr val="dk1"/>
                          </a:solidFill>
                          <a:latin typeface="Calibri" panose="020F0502020204030204"/>
                        </a:defRPr>
                      </a:lvl9pPr>
                    </a:lstStyle>
                    <a:p>
                      <a:pPr marL="342900" marR="0" lvl="0" indent="-342900">
                        <a:spcBef>
                          <a:spcPts val="0"/>
                        </a:spcBef>
                        <a:spcAft>
                          <a:spcPts val="600"/>
                        </a:spcAft>
                        <a:buFont typeface="Symbol"/>
                        <a:buChar char=""/>
                      </a:pPr>
                      <a:r>
                        <a:rPr lang="en-US" sz="1800">
                          <a:solidFill>
                            <a:schemeClr val="tx1"/>
                          </a:solidFill>
                          <a:effectLst/>
                        </a:rPr>
                        <a:t>Nurse touched items on sterile field with bare nonsterile hands.</a:t>
                      </a:r>
                    </a:p>
                    <a:p>
                      <a:pPr marL="342900" marR="0" lvl="0" indent="-342900">
                        <a:spcBef>
                          <a:spcPts val="0"/>
                        </a:spcBef>
                        <a:spcAft>
                          <a:spcPts val="0"/>
                        </a:spcAft>
                        <a:buFont typeface="Symbol"/>
                        <a:buChar char=""/>
                      </a:pPr>
                      <a:r>
                        <a:rPr lang="en-US" sz="1800">
                          <a:solidFill>
                            <a:schemeClr val="tx1"/>
                          </a:solidFill>
                          <a:effectLst/>
                        </a:rPr>
                        <a:t>Stethoscope/garment/torso touched sterile field.</a:t>
                      </a:r>
                      <a:endParaRPr lang="en-US" sz="1800">
                        <a:solidFill>
                          <a:schemeClr val="tx1"/>
                        </a:solidFill>
                        <a:effectLst/>
                        <a:latin typeface="Calibri"/>
                        <a:ea typeface="Calibri"/>
                        <a:cs typeface="Times New Roman"/>
                      </a:endParaRPr>
                    </a:p>
                  </a:txBody>
                  <a:tcPr marL="61190" marR="61190" marT="0" marB="0">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1"/>
                  </a:ext>
                </a:extLst>
              </a:tr>
              <a:tr h="1959381">
                <a:tc>
                  <a:txBody>
                    <a:bodyPr/>
                    <a:lstStyle>
                      <a:lvl1pPr marL="0" algn="l" defTabSz="1005840" rtl="0" eaLnBrk="1" latinLnBrk="0" hangingPunct="1">
                        <a:defRPr sz="1980" b="1" kern="1200">
                          <a:solidFill>
                            <a:schemeClr val="lt1"/>
                          </a:solidFill>
                          <a:latin typeface="Calibri" panose="020F0502020204030204"/>
                        </a:defRPr>
                      </a:lvl1pPr>
                      <a:lvl2pPr marL="502920" algn="l" defTabSz="1005840" rtl="0" eaLnBrk="1" latinLnBrk="0" hangingPunct="1">
                        <a:defRPr sz="1980" b="1" kern="1200">
                          <a:solidFill>
                            <a:schemeClr val="lt1"/>
                          </a:solidFill>
                          <a:latin typeface="Calibri" panose="020F0502020204030204"/>
                        </a:defRPr>
                      </a:lvl2pPr>
                      <a:lvl3pPr marL="1005840" algn="l" defTabSz="1005840" rtl="0" eaLnBrk="1" latinLnBrk="0" hangingPunct="1">
                        <a:defRPr sz="1980" b="1" kern="1200">
                          <a:solidFill>
                            <a:schemeClr val="lt1"/>
                          </a:solidFill>
                          <a:latin typeface="Calibri" panose="020F0502020204030204"/>
                        </a:defRPr>
                      </a:lvl3pPr>
                      <a:lvl4pPr marL="1508760" algn="l" defTabSz="1005840" rtl="0" eaLnBrk="1" latinLnBrk="0" hangingPunct="1">
                        <a:defRPr sz="1980" b="1" kern="1200">
                          <a:solidFill>
                            <a:schemeClr val="lt1"/>
                          </a:solidFill>
                          <a:latin typeface="Calibri" panose="020F0502020204030204"/>
                        </a:defRPr>
                      </a:lvl4pPr>
                      <a:lvl5pPr marL="2011680" algn="l" defTabSz="1005840" rtl="0" eaLnBrk="1" latinLnBrk="0" hangingPunct="1">
                        <a:defRPr sz="1980" b="1" kern="1200">
                          <a:solidFill>
                            <a:schemeClr val="lt1"/>
                          </a:solidFill>
                          <a:latin typeface="Calibri" panose="020F0502020204030204"/>
                        </a:defRPr>
                      </a:lvl5pPr>
                      <a:lvl6pPr marL="2514600" algn="l" defTabSz="1005840" rtl="0" eaLnBrk="1" latinLnBrk="0" hangingPunct="1">
                        <a:defRPr sz="1980" b="1" kern="1200">
                          <a:solidFill>
                            <a:schemeClr val="lt1"/>
                          </a:solidFill>
                          <a:latin typeface="Calibri" panose="020F0502020204030204"/>
                        </a:defRPr>
                      </a:lvl6pPr>
                      <a:lvl7pPr marL="3017520" algn="l" defTabSz="1005840" rtl="0" eaLnBrk="1" latinLnBrk="0" hangingPunct="1">
                        <a:defRPr sz="1980" b="1" kern="1200">
                          <a:solidFill>
                            <a:schemeClr val="lt1"/>
                          </a:solidFill>
                          <a:latin typeface="Calibri" panose="020F0502020204030204"/>
                        </a:defRPr>
                      </a:lvl7pPr>
                      <a:lvl8pPr marL="3520440" algn="l" defTabSz="1005840" rtl="0" eaLnBrk="1" latinLnBrk="0" hangingPunct="1">
                        <a:defRPr sz="1980" b="1" kern="1200">
                          <a:solidFill>
                            <a:schemeClr val="lt1"/>
                          </a:solidFill>
                          <a:latin typeface="Calibri" panose="020F0502020204030204"/>
                        </a:defRPr>
                      </a:lvl8pPr>
                      <a:lvl9pPr marL="4023360" algn="l" defTabSz="1005840" rtl="0" eaLnBrk="1" latinLnBrk="0" hangingPunct="1">
                        <a:defRPr sz="1980" b="1" kern="1200">
                          <a:solidFill>
                            <a:schemeClr val="lt1"/>
                          </a:solidFill>
                          <a:latin typeface="Calibri" panose="020F0502020204030204"/>
                        </a:defRPr>
                      </a:lvl9pPr>
                    </a:lstStyle>
                    <a:p>
                      <a:pPr marL="0" marR="0">
                        <a:spcBef>
                          <a:spcPts val="0"/>
                        </a:spcBef>
                        <a:spcAft>
                          <a:spcPts val="0"/>
                        </a:spcAft>
                      </a:pPr>
                      <a:r>
                        <a:rPr lang="en-US" sz="1800">
                          <a:solidFill>
                            <a:schemeClr val="tx1"/>
                          </a:solidFill>
                          <a:effectLst/>
                        </a:rPr>
                        <a:t>Contamination of the catheter</a:t>
                      </a:r>
                      <a:endParaRPr lang="en-US" sz="1800">
                        <a:solidFill>
                          <a:schemeClr val="tx1"/>
                        </a:solidFill>
                        <a:effectLst/>
                        <a:latin typeface="Calibri"/>
                        <a:ea typeface="Calibri"/>
                        <a:cs typeface="Times New Roman"/>
                      </a:endParaRPr>
                    </a:p>
                  </a:txBody>
                  <a:tcPr marL="61190" marR="61190" marT="0" marB="0">
                    <a:lnL>
                      <a:noFill/>
                    </a:lnL>
                    <a:lnR>
                      <a:noFill/>
                    </a:lnR>
                    <a:lnT>
                      <a:noFill/>
                    </a:lnT>
                    <a:lnB>
                      <a:noFill/>
                    </a:lnB>
                    <a:lnTlToBr w="12700" cmpd="sng">
                      <a:noFill/>
                      <a:prstDash val="solid"/>
                    </a:lnTlToBr>
                    <a:lnBlToTr w="12700" cmpd="sng">
                      <a:noFill/>
                      <a:prstDash val="solid"/>
                    </a:lnBlToTr>
                    <a:solidFill>
                      <a:srgbClr val="5B9BD5"/>
                    </a:solidFill>
                  </a:tcPr>
                </a:tc>
                <a:tc>
                  <a:txBody>
                    <a:bodyPr/>
                    <a:lstStyle>
                      <a:lvl1pPr marL="0" algn="l" defTabSz="1005840" rtl="0" eaLnBrk="1" latinLnBrk="0" hangingPunct="1">
                        <a:defRPr sz="1980" kern="1200">
                          <a:solidFill>
                            <a:schemeClr val="dk1"/>
                          </a:solidFill>
                          <a:latin typeface="Calibri" panose="020F0502020204030204"/>
                        </a:defRPr>
                      </a:lvl1pPr>
                      <a:lvl2pPr marL="502920" algn="l" defTabSz="1005840" rtl="0" eaLnBrk="1" latinLnBrk="0" hangingPunct="1">
                        <a:defRPr sz="1980" kern="1200">
                          <a:solidFill>
                            <a:schemeClr val="dk1"/>
                          </a:solidFill>
                          <a:latin typeface="Calibri" panose="020F0502020204030204"/>
                        </a:defRPr>
                      </a:lvl2pPr>
                      <a:lvl3pPr marL="1005840" algn="l" defTabSz="1005840" rtl="0" eaLnBrk="1" latinLnBrk="0" hangingPunct="1">
                        <a:defRPr sz="1980" kern="1200">
                          <a:solidFill>
                            <a:schemeClr val="dk1"/>
                          </a:solidFill>
                          <a:latin typeface="Calibri" panose="020F0502020204030204"/>
                        </a:defRPr>
                      </a:lvl3pPr>
                      <a:lvl4pPr marL="1508760" algn="l" defTabSz="1005840" rtl="0" eaLnBrk="1" latinLnBrk="0" hangingPunct="1">
                        <a:defRPr sz="1980" kern="1200">
                          <a:solidFill>
                            <a:schemeClr val="dk1"/>
                          </a:solidFill>
                          <a:latin typeface="Calibri" panose="020F0502020204030204"/>
                        </a:defRPr>
                      </a:lvl4pPr>
                      <a:lvl5pPr marL="2011680" algn="l" defTabSz="1005840" rtl="0" eaLnBrk="1" latinLnBrk="0" hangingPunct="1">
                        <a:defRPr sz="1980" kern="1200">
                          <a:solidFill>
                            <a:schemeClr val="dk1"/>
                          </a:solidFill>
                          <a:latin typeface="Calibri" panose="020F0502020204030204"/>
                        </a:defRPr>
                      </a:lvl5pPr>
                      <a:lvl6pPr marL="2514600" algn="l" defTabSz="1005840" rtl="0" eaLnBrk="1" latinLnBrk="0" hangingPunct="1">
                        <a:defRPr sz="1980" kern="1200">
                          <a:solidFill>
                            <a:schemeClr val="dk1"/>
                          </a:solidFill>
                          <a:latin typeface="Calibri" panose="020F0502020204030204"/>
                        </a:defRPr>
                      </a:lvl6pPr>
                      <a:lvl7pPr marL="3017520" algn="l" defTabSz="1005840" rtl="0" eaLnBrk="1" latinLnBrk="0" hangingPunct="1">
                        <a:defRPr sz="1980" kern="1200">
                          <a:solidFill>
                            <a:schemeClr val="dk1"/>
                          </a:solidFill>
                          <a:latin typeface="Calibri" panose="020F0502020204030204"/>
                        </a:defRPr>
                      </a:lvl7pPr>
                      <a:lvl8pPr marL="3520440" algn="l" defTabSz="1005840" rtl="0" eaLnBrk="1" latinLnBrk="0" hangingPunct="1">
                        <a:defRPr sz="1980" kern="1200">
                          <a:solidFill>
                            <a:schemeClr val="dk1"/>
                          </a:solidFill>
                          <a:latin typeface="Calibri" panose="020F0502020204030204"/>
                        </a:defRPr>
                      </a:lvl8pPr>
                      <a:lvl9pPr marL="4023360" algn="l" defTabSz="1005840" rtl="0" eaLnBrk="1" latinLnBrk="0" hangingPunct="1">
                        <a:defRPr sz="1980" kern="1200">
                          <a:solidFill>
                            <a:schemeClr val="dk1"/>
                          </a:solidFill>
                          <a:latin typeface="Calibri" panose="020F0502020204030204"/>
                        </a:defRPr>
                      </a:lvl9pPr>
                    </a:lstStyle>
                    <a:p>
                      <a:pPr marL="0" marR="0" algn="ctr">
                        <a:spcBef>
                          <a:spcPts val="0"/>
                        </a:spcBef>
                        <a:spcAft>
                          <a:spcPts val="0"/>
                        </a:spcAft>
                      </a:pPr>
                      <a:r>
                        <a:rPr lang="en-US" sz="1800" dirty="0">
                          <a:solidFill>
                            <a:schemeClr val="tx1"/>
                          </a:solidFill>
                          <a:effectLst/>
                        </a:rPr>
                        <a:t>25 (31%)</a:t>
                      </a:r>
                      <a:endParaRPr lang="en-US" sz="1800" dirty="0">
                        <a:solidFill>
                          <a:schemeClr val="tx1"/>
                        </a:solidFill>
                        <a:effectLst/>
                        <a:latin typeface="Calibri"/>
                        <a:ea typeface="Calibri"/>
                        <a:cs typeface="Times New Roman"/>
                      </a:endParaRPr>
                    </a:p>
                  </a:txBody>
                  <a:tcPr marL="61190" marR="61190" marT="0" marB="0">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1005840" rtl="0" eaLnBrk="1" latinLnBrk="0" hangingPunct="1">
                        <a:defRPr sz="1980" kern="1200">
                          <a:solidFill>
                            <a:schemeClr val="dk1"/>
                          </a:solidFill>
                          <a:latin typeface="Calibri" panose="020F0502020204030204"/>
                        </a:defRPr>
                      </a:lvl1pPr>
                      <a:lvl2pPr marL="502920" algn="l" defTabSz="1005840" rtl="0" eaLnBrk="1" latinLnBrk="0" hangingPunct="1">
                        <a:defRPr sz="1980" kern="1200">
                          <a:solidFill>
                            <a:schemeClr val="dk1"/>
                          </a:solidFill>
                          <a:latin typeface="Calibri" panose="020F0502020204030204"/>
                        </a:defRPr>
                      </a:lvl2pPr>
                      <a:lvl3pPr marL="1005840" algn="l" defTabSz="1005840" rtl="0" eaLnBrk="1" latinLnBrk="0" hangingPunct="1">
                        <a:defRPr sz="1980" kern="1200">
                          <a:solidFill>
                            <a:schemeClr val="dk1"/>
                          </a:solidFill>
                          <a:latin typeface="Calibri" panose="020F0502020204030204"/>
                        </a:defRPr>
                      </a:lvl3pPr>
                      <a:lvl4pPr marL="1508760" algn="l" defTabSz="1005840" rtl="0" eaLnBrk="1" latinLnBrk="0" hangingPunct="1">
                        <a:defRPr sz="1980" kern="1200">
                          <a:solidFill>
                            <a:schemeClr val="dk1"/>
                          </a:solidFill>
                          <a:latin typeface="Calibri" panose="020F0502020204030204"/>
                        </a:defRPr>
                      </a:lvl4pPr>
                      <a:lvl5pPr marL="2011680" algn="l" defTabSz="1005840" rtl="0" eaLnBrk="1" latinLnBrk="0" hangingPunct="1">
                        <a:defRPr sz="1980" kern="1200">
                          <a:solidFill>
                            <a:schemeClr val="dk1"/>
                          </a:solidFill>
                          <a:latin typeface="Calibri" panose="020F0502020204030204"/>
                        </a:defRPr>
                      </a:lvl5pPr>
                      <a:lvl6pPr marL="2514600" algn="l" defTabSz="1005840" rtl="0" eaLnBrk="1" latinLnBrk="0" hangingPunct="1">
                        <a:defRPr sz="1980" kern="1200">
                          <a:solidFill>
                            <a:schemeClr val="dk1"/>
                          </a:solidFill>
                          <a:latin typeface="Calibri" panose="020F0502020204030204"/>
                        </a:defRPr>
                      </a:lvl6pPr>
                      <a:lvl7pPr marL="3017520" algn="l" defTabSz="1005840" rtl="0" eaLnBrk="1" latinLnBrk="0" hangingPunct="1">
                        <a:defRPr sz="1980" kern="1200">
                          <a:solidFill>
                            <a:schemeClr val="dk1"/>
                          </a:solidFill>
                          <a:latin typeface="Calibri" panose="020F0502020204030204"/>
                        </a:defRPr>
                      </a:lvl7pPr>
                      <a:lvl8pPr marL="3520440" algn="l" defTabSz="1005840" rtl="0" eaLnBrk="1" latinLnBrk="0" hangingPunct="1">
                        <a:defRPr sz="1980" kern="1200">
                          <a:solidFill>
                            <a:schemeClr val="dk1"/>
                          </a:solidFill>
                          <a:latin typeface="Calibri" panose="020F0502020204030204"/>
                        </a:defRPr>
                      </a:lvl8pPr>
                      <a:lvl9pPr marL="4023360" algn="l" defTabSz="1005840" rtl="0" eaLnBrk="1" latinLnBrk="0" hangingPunct="1">
                        <a:defRPr sz="1980" kern="1200">
                          <a:solidFill>
                            <a:schemeClr val="dk1"/>
                          </a:solidFill>
                          <a:latin typeface="Calibri" panose="020F0502020204030204"/>
                        </a:defRPr>
                      </a:lvl9pPr>
                    </a:lstStyle>
                    <a:p>
                      <a:pPr marL="342900" marR="0" lvl="0" indent="-342900">
                        <a:spcBef>
                          <a:spcPts val="0"/>
                        </a:spcBef>
                        <a:spcAft>
                          <a:spcPts val="600"/>
                        </a:spcAft>
                        <a:buFont typeface="Symbol"/>
                        <a:buChar char=""/>
                      </a:pPr>
                      <a:r>
                        <a:rPr lang="en-US" sz="1800">
                          <a:solidFill>
                            <a:schemeClr val="tx1"/>
                          </a:solidFill>
                          <a:effectLst/>
                        </a:rPr>
                        <a:t>Patient’s labia closed over the catheter during insertion and contaminated the catheter; nurse did not get a new one.</a:t>
                      </a:r>
                    </a:p>
                    <a:p>
                      <a:pPr marL="342900" marR="0" lvl="0" indent="-342900">
                        <a:spcBef>
                          <a:spcPts val="0"/>
                        </a:spcBef>
                        <a:spcAft>
                          <a:spcPts val="600"/>
                        </a:spcAft>
                        <a:buFont typeface="Symbol"/>
                        <a:buChar char=""/>
                      </a:pPr>
                      <a:r>
                        <a:rPr lang="en-US" sz="1800">
                          <a:solidFill>
                            <a:schemeClr val="tx1"/>
                          </a:solidFill>
                          <a:effectLst/>
                        </a:rPr>
                        <a:t>Catheter tip touched genitalia before being introduced into urethra.</a:t>
                      </a:r>
                      <a:endParaRPr lang="en-US" sz="1800">
                        <a:solidFill>
                          <a:schemeClr val="tx1"/>
                        </a:solidFill>
                        <a:effectLst/>
                        <a:latin typeface="Calibri"/>
                        <a:ea typeface="Calibri"/>
                        <a:cs typeface="Times New Roman"/>
                      </a:endParaRPr>
                    </a:p>
                  </a:txBody>
                  <a:tcPr marL="61190" marR="61190" marT="0" marB="0">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1636314">
                <a:tc>
                  <a:txBody>
                    <a:bodyPr/>
                    <a:lstStyle>
                      <a:lvl1pPr marL="0" algn="l" defTabSz="1005840" rtl="0" eaLnBrk="1" latinLnBrk="0" hangingPunct="1">
                        <a:defRPr sz="1980" b="1" kern="1200">
                          <a:solidFill>
                            <a:schemeClr val="lt1"/>
                          </a:solidFill>
                          <a:latin typeface="Calibri" panose="020F0502020204030204"/>
                        </a:defRPr>
                      </a:lvl1pPr>
                      <a:lvl2pPr marL="502920" algn="l" defTabSz="1005840" rtl="0" eaLnBrk="1" latinLnBrk="0" hangingPunct="1">
                        <a:defRPr sz="1980" b="1" kern="1200">
                          <a:solidFill>
                            <a:schemeClr val="lt1"/>
                          </a:solidFill>
                          <a:latin typeface="Calibri" panose="020F0502020204030204"/>
                        </a:defRPr>
                      </a:lvl2pPr>
                      <a:lvl3pPr marL="1005840" algn="l" defTabSz="1005840" rtl="0" eaLnBrk="1" latinLnBrk="0" hangingPunct="1">
                        <a:defRPr sz="1980" b="1" kern="1200">
                          <a:solidFill>
                            <a:schemeClr val="lt1"/>
                          </a:solidFill>
                          <a:latin typeface="Calibri" panose="020F0502020204030204"/>
                        </a:defRPr>
                      </a:lvl3pPr>
                      <a:lvl4pPr marL="1508760" algn="l" defTabSz="1005840" rtl="0" eaLnBrk="1" latinLnBrk="0" hangingPunct="1">
                        <a:defRPr sz="1980" b="1" kern="1200">
                          <a:solidFill>
                            <a:schemeClr val="lt1"/>
                          </a:solidFill>
                          <a:latin typeface="Calibri" panose="020F0502020204030204"/>
                        </a:defRPr>
                      </a:lvl4pPr>
                      <a:lvl5pPr marL="2011680" algn="l" defTabSz="1005840" rtl="0" eaLnBrk="1" latinLnBrk="0" hangingPunct="1">
                        <a:defRPr sz="1980" b="1" kern="1200">
                          <a:solidFill>
                            <a:schemeClr val="lt1"/>
                          </a:solidFill>
                          <a:latin typeface="Calibri" panose="020F0502020204030204"/>
                        </a:defRPr>
                      </a:lvl5pPr>
                      <a:lvl6pPr marL="2514600" algn="l" defTabSz="1005840" rtl="0" eaLnBrk="1" latinLnBrk="0" hangingPunct="1">
                        <a:defRPr sz="1980" b="1" kern="1200">
                          <a:solidFill>
                            <a:schemeClr val="lt1"/>
                          </a:solidFill>
                          <a:latin typeface="Calibri" panose="020F0502020204030204"/>
                        </a:defRPr>
                      </a:lvl6pPr>
                      <a:lvl7pPr marL="3017520" algn="l" defTabSz="1005840" rtl="0" eaLnBrk="1" latinLnBrk="0" hangingPunct="1">
                        <a:defRPr sz="1980" b="1" kern="1200">
                          <a:solidFill>
                            <a:schemeClr val="lt1"/>
                          </a:solidFill>
                          <a:latin typeface="Calibri" panose="020F0502020204030204"/>
                        </a:defRPr>
                      </a:lvl7pPr>
                      <a:lvl8pPr marL="3520440" algn="l" defTabSz="1005840" rtl="0" eaLnBrk="1" latinLnBrk="0" hangingPunct="1">
                        <a:defRPr sz="1980" b="1" kern="1200">
                          <a:solidFill>
                            <a:schemeClr val="lt1"/>
                          </a:solidFill>
                          <a:latin typeface="Calibri" panose="020F0502020204030204"/>
                        </a:defRPr>
                      </a:lvl8pPr>
                      <a:lvl9pPr marL="4023360" algn="l" defTabSz="1005840" rtl="0" eaLnBrk="1" latinLnBrk="0" hangingPunct="1">
                        <a:defRPr sz="1980" b="1" kern="1200">
                          <a:solidFill>
                            <a:schemeClr val="lt1"/>
                          </a:solidFill>
                          <a:latin typeface="Calibri" panose="020F0502020204030204"/>
                        </a:defRPr>
                      </a:lvl9pPr>
                    </a:lstStyle>
                    <a:p>
                      <a:pPr marL="0" marR="0">
                        <a:spcBef>
                          <a:spcPts val="0"/>
                        </a:spcBef>
                        <a:spcAft>
                          <a:spcPts val="0"/>
                        </a:spcAft>
                      </a:pPr>
                      <a:r>
                        <a:rPr lang="en-US" sz="1800">
                          <a:solidFill>
                            <a:schemeClr val="tx1"/>
                          </a:solidFill>
                          <a:effectLst/>
                        </a:rPr>
                        <a:t>Breach of sterile barrier</a:t>
                      </a:r>
                      <a:endParaRPr lang="en-US" sz="1800">
                        <a:solidFill>
                          <a:schemeClr val="tx1"/>
                        </a:solidFill>
                        <a:effectLst/>
                        <a:latin typeface="Calibri"/>
                        <a:ea typeface="Calibri"/>
                        <a:cs typeface="Times New Roman"/>
                      </a:endParaRPr>
                    </a:p>
                  </a:txBody>
                  <a:tcPr marL="61190" marR="61190" marT="0" marB="0">
                    <a:lnL>
                      <a:noFill/>
                    </a:lnL>
                    <a:lnR>
                      <a:noFill/>
                    </a:lnR>
                    <a:lnT>
                      <a:noFill/>
                    </a:lnT>
                    <a:lnB w="25400" cmpd="sng">
                      <a:solidFill>
                        <a:sysClr val="windowText" lastClr="000000"/>
                      </a:solidFill>
                    </a:lnB>
                    <a:lnTlToBr w="12700" cmpd="sng">
                      <a:noFill/>
                      <a:prstDash val="solid"/>
                    </a:lnTlToBr>
                    <a:lnBlToTr w="12700" cmpd="sng">
                      <a:noFill/>
                      <a:prstDash val="solid"/>
                    </a:lnBlToTr>
                    <a:solidFill>
                      <a:srgbClr val="5B9BD5"/>
                    </a:solidFill>
                  </a:tcPr>
                </a:tc>
                <a:tc>
                  <a:txBody>
                    <a:bodyPr/>
                    <a:lstStyle>
                      <a:lvl1pPr marL="0" algn="l" defTabSz="1005840" rtl="0" eaLnBrk="1" latinLnBrk="0" hangingPunct="1">
                        <a:defRPr sz="1980" kern="1200">
                          <a:solidFill>
                            <a:schemeClr val="dk1"/>
                          </a:solidFill>
                          <a:latin typeface="Calibri" panose="020F0502020204030204"/>
                        </a:defRPr>
                      </a:lvl1pPr>
                      <a:lvl2pPr marL="502920" algn="l" defTabSz="1005840" rtl="0" eaLnBrk="1" latinLnBrk="0" hangingPunct="1">
                        <a:defRPr sz="1980" kern="1200">
                          <a:solidFill>
                            <a:schemeClr val="dk1"/>
                          </a:solidFill>
                          <a:latin typeface="Calibri" panose="020F0502020204030204"/>
                        </a:defRPr>
                      </a:lvl2pPr>
                      <a:lvl3pPr marL="1005840" algn="l" defTabSz="1005840" rtl="0" eaLnBrk="1" latinLnBrk="0" hangingPunct="1">
                        <a:defRPr sz="1980" kern="1200">
                          <a:solidFill>
                            <a:schemeClr val="dk1"/>
                          </a:solidFill>
                          <a:latin typeface="Calibri" panose="020F0502020204030204"/>
                        </a:defRPr>
                      </a:lvl3pPr>
                      <a:lvl4pPr marL="1508760" algn="l" defTabSz="1005840" rtl="0" eaLnBrk="1" latinLnBrk="0" hangingPunct="1">
                        <a:defRPr sz="1980" kern="1200">
                          <a:solidFill>
                            <a:schemeClr val="dk1"/>
                          </a:solidFill>
                          <a:latin typeface="Calibri" panose="020F0502020204030204"/>
                        </a:defRPr>
                      </a:lvl4pPr>
                      <a:lvl5pPr marL="2011680" algn="l" defTabSz="1005840" rtl="0" eaLnBrk="1" latinLnBrk="0" hangingPunct="1">
                        <a:defRPr sz="1980" kern="1200">
                          <a:solidFill>
                            <a:schemeClr val="dk1"/>
                          </a:solidFill>
                          <a:latin typeface="Calibri" panose="020F0502020204030204"/>
                        </a:defRPr>
                      </a:lvl5pPr>
                      <a:lvl6pPr marL="2514600" algn="l" defTabSz="1005840" rtl="0" eaLnBrk="1" latinLnBrk="0" hangingPunct="1">
                        <a:defRPr sz="1980" kern="1200">
                          <a:solidFill>
                            <a:schemeClr val="dk1"/>
                          </a:solidFill>
                          <a:latin typeface="Calibri" panose="020F0502020204030204"/>
                        </a:defRPr>
                      </a:lvl6pPr>
                      <a:lvl7pPr marL="3017520" algn="l" defTabSz="1005840" rtl="0" eaLnBrk="1" latinLnBrk="0" hangingPunct="1">
                        <a:defRPr sz="1980" kern="1200">
                          <a:solidFill>
                            <a:schemeClr val="dk1"/>
                          </a:solidFill>
                          <a:latin typeface="Calibri" panose="020F0502020204030204"/>
                        </a:defRPr>
                      </a:lvl7pPr>
                      <a:lvl8pPr marL="3520440" algn="l" defTabSz="1005840" rtl="0" eaLnBrk="1" latinLnBrk="0" hangingPunct="1">
                        <a:defRPr sz="1980" kern="1200">
                          <a:solidFill>
                            <a:schemeClr val="dk1"/>
                          </a:solidFill>
                          <a:latin typeface="Calibri" panose="020F0502020204030204"/>
                        </a:defRPr>
                      </a:lvl8pPr>
                      <a:lvl9pPr marL="4023360" algn="l" defTabSz="1005840" rtl="0" eaLnBrk="1" latinLnBrk="0" hangingPunct="1">
                        <a:defRPr sz="1980" kern="1200">
                          <a:solidFill>
                            <a:schemeClr val="dk1"/>
                          </a:solidFill>
                          <a:latin typeface="Calibri" panose="020F0502020204030204"/>
                        </a:defRPr>
                      </a:lvl9pPr>
                    </a:lstStyle>
                    <a:p>
                      <a:pPr marL="0" marR="0" algn="ctr">
                        <a:spcBef>
                          <a:spcPts val="0"/>
                        </a:spcBef>
                        <a:spcAft>
                          <a:spcPts val="0"/>
                        </a:spcAft>
                      </a:pPr>
                      <a:r>
                        <a:rPr lang="en-US" sz="1800">
                          <a:solidFill>
                            <a:schemeClr val="tx1"/>
                          </a:solidFill>
                          <a:effectLst/>
                        </a:rPr>
                        <a:t>31 (38%)</a:t>
                      </a:r>
                      <a:endParaRPr lang="en-US" sz="1800">
                        <a:solidFill>
                          <a:schemeClr val="tx1"/>
                        </a:solidFill>
                        <a:effectLst/>
                        <a:latin typeface="Calibri"/>
                        <a:ea typeface="Calibri"/>
                        <a:cs typeface="Times New Roman"/>
                      </a:endParaRPr>
                    </a:p>
                  </a:txBody>
                  <a:tcPr marL="61190" marR="61190" marT="0" marB="0">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1005840" rtl="0" eaLnBrk="1" latinLnBrk="0" hangingPunct="1">
                        <a:defRPr sz="1980" kern="1200">
                          <a:solidFill>
                            <a:schemeClr val="dk1"/>
                          </a:solidFill>
                          <a:latin typeface="Calibri" panose="020F0502020204030204"/>
                        </a:defRPr>
                      </a:lvl1pPr>
                      <a:lvl2pPr marL="502920" algn="l" defTabSz="1005840" rtl="0" eaLnBrk="1" latinLnBrk="0" hangingPunct="1">
                        <a:defRPr sz="1980" kern="1200">
                          <a:solidFill>
                            <a:schemeClr val="dk1"/>
                          </a:solidFill>
                          <a:latin typeface="Calibri" panose="020F0502020204030204"/>
                        </a:defRPr>
                      </a:lvl2pPr>
                      <a:lvl3pPr marL="1005840" algn="l" defTabSz="1005840" rtl="0" eaLnBrk="1" latinLnBrk="0" hangingPunct="1">
                        <a:defRPr sz="1980" kern="1200">
                          <a:solidFill>
                            <a:schemeClr val="dk1"/>
                          </a:solidFill>
                          <a:latin typeface="Calibri" panose="020F0502020204030204"/>
                        </a:defRPr>
                      </a:lvl3pPr>
                      <a:lvl4pPr marL="1508760" algn="l" defTabSz="1005840" rtl="0" eaLnBrk="1" latinLnBrk="0" hangingPunct="1">
                        <a:defRPr sz="1980" kern="1200">
                          <a:solidFill>
                            <a:schemeClr val="dk1"/>
                          </a:solidFill>
                          <a:latin typeface="Calibri" panose="020F0502020204030204"/>
                        </a:defRPr>
                      </a:lvl4pPr>
                      <a:lvl5pPr marL="2011680" algn="l" defTabSz="1005840" rtl="0" eaLnBrk="1" latinLnBrk="0" hangingPunct="1">
                        <a:defRPr sz="1980" kern="1200">
                          <a:solidFill>
                            <a:schemeClr val="dk1"/>
                          </a:solidFill>
                          <a:latin typeface="Calibri" panose="020F0502020204030204"/>
                        </a:defRPr>
                      </a:lvl5pPr>
                      <a:lvl6pPr marL="2514600" algn="l" defTabSz="1005840" rtl="0" eaLnBrk="1" latinLnBrk="0" hangingPunct="1">
                        <a:defRPr sz="1980" kern="1200">
                          <a:solidFill>
                            <a:schemeClr val="dk1"/>
                          </a:solidFill>
                          <a:latin typeface="Calibri" panose="020F0502020204030204"/>
                        </a:defRPr>
                      </a:lvl6pPr>
                      <a:lvl7pPr marL="3017520" algn="l" defTabSz="1005840" rtl="0" eaLnBrk="1" latinLnBrk="0" hangingPunct="1">
                        <a:defRPr sz="1980" kern="1200">
                          <a:solidFill>
                            <a:schemeClr val="dk1"/>
                          </a:solidFill>
                          <a:latin typeface="Calibri" panose="020F0502020204030204"/>
                        </a:defRPr>
                      </a:lvl7pPr>
                      <a:lvl8pPr marL="3520440" algn="l" defTabSz="1005840" rtl="0" eaLnBrk="1" latinLnBrk="0" hangingPunct="1">
                        <a:defRPr sz="1980" kern="1200">
                          <a:solidFill>
                            <a:schemeClr val="dk1"/>
                          </a:solidFill>
                          <a:latin typeface="Calibri" panose="020F0502020204030204"/>
                        </a:defRPr>
                      </a:lvl8pPr>
                      <a:lvl9pPr marL="4023360" algn="l" defTabSz="1005840" rtl="0" eaLnBrk="1" latinLnBrk="0" hangingPunct="1">
                        <a:defRPr sz="1980" kern="1200">
                          <a:solidFill>
                            <a:schemeClr val="dk1"/>
                          </a:solidFill>
                          <a:latin typeface="Calibri" panose="020F0502020204030204"/>
                        </a:defRPr>
                      </a:lvl9pPr>
                    </a:lstStyle>
                    <a:p>
                      <a:pPr marL="342900" marR="0" lvl="0" indent="-342900">
                        <a:spcBef>
                          <a:spcPts val="0"/>
                        </a:spcBef>
                        <a:spcAft>
                          <a:spcPts val="600"/>
                        </a:spcAft>
                        <a:buFont typeface="Symbol"/>
                        <a:buChar char=""/>
                      </a:pPr>
                      <a:r>
                        <a:rPr lang="en-US" sz="1800" dirty="0">
                          <a:solidFill>
                            <a:schemeClr val="tx1"/>
                          </a:solidFill>
                          <a:effectLst/>
                        </a:rPr>
                        <a:t>Sterile gloved hand used to swab genitalia (without tongs); same hand used to insert catheter.</a:t>
                      </a:r>
                    </a:p>
                    <a:p>
                      <a:pPr marL="342900" marR="0" lvl="0" indent="-342900">
                        <a:spcBef>
                          <a:spcPts val="0"/>
                        </a:spcBef>
                        <a:spcAft>
                          <a:spcPts val="0"/>
                        </a:spcAft>
                        <a:buFont typeface="Symbol"/>
                        <a:buChar char=""/>
                      </a:pPr>
                      <a:r>
                        <a:rPr lang="en-US" sz="1800" dirty="0">
                          <a:solidFill>
                            <a:schemeClr val="tx1"/>
                          </a:solidFill>
                          <a:effectLst/>
                        </a:rPr>
                        <a:t>Nurse inserting catheter ripped sterile gloves, did not get new ones.</a:t>
                      </a:r>
                      <a:endParaRPr lang="en-US" sz="1800" dirty="0">
                        <a:solidFill>
                          <a:schemeClr val="tx1"/>
                        </a:solidFill>
                        <a:effectLst/>
                        <a:latin typeface="Calibri"/>
                        <a:ea typeface="Calibri"/>
                        <a:cs typeface="Times New Roman"/>
                      </a:endParaRPr>
                    </a:p>
                  </a:txBody>
                  <a:tcPr marL="61190" marR="61190" marT="0" marB="0">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3"/>
                  </a:ext>
                </a:extLst>
              </a:tr>
            </a:tbl>
          </a:graphicData>
        </a:graphic>
      </p:graphicFrame>
      <p:sp>
        <p:nvSpPr>
          <p:cNvPr id="14"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747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2879" y="10883"/>
            <a:ext cx="10046972" cy="7761517"/>
          </a:xfrm>
          <a:prstGeom prst="rect">
            <a:avLst/>
          </a:prstGeom>
        </p:spPr>
      </p:pic>
      <p:sp>
        <p:nvSpPr>
          <p:cNvPr id="17" name="Title 1"/>
          <p:cNvSpPr txBox="1">
            <a:spLocks noGrp="1"/>
          </p:cNvSpPr>
          <p:nvPr>
            <p:ph type="title" idx="4294967295"/>
            <p:custDataLst>
              <p:tags r:id="rId1"/>
            </p:custDataLst>
          </p:nvPr>
        </p:nvSpPr>
        <p:spPr>
          <a:xfrm>
            <a:off x="570715" y="93452"/>
            <a:ext cx="8281035"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j-lt"/>
                <a:ea typeface="+mj-ea"/>
                <a:cs typeface="Arial" panose="020B0604020202020204" pitchFamily="34" charset="0"/>
              </a:rPr>
              <a:t>Competency</a:t>
            </a:r>
            <a:r>
              <a:rPr kumimoji="0" lang="en-US" sz="4000" b="1" i="0" u="none" strike="noStrike" kern="1200" cap="none" spc="0" normalizeH="0" baseline="30000" noProof="0">
                <a:ln>
                  <a:noFill/>
                </a:ln>
                <a:solidFill>
                  <a:prstClr val="black"/>
                </a:solidFill>
                <a:effectLst/>
                <a:uLnTx/>
                <a:uFillTx/>
                <a:latin typeface="+mj-lt"/>
                <a:ea typeface="+mj-ea"/>
                <a:cs typeface="Arial" panose="020B0604020202020204" pitchFamily="34" charset="0"/>
              </a:rPr>
              <a:t>14</a:t>
            </a:r>
            <a:endParaRPr kumimoji="0" lang="en-US" sz="4000" b="1" i="0" u="none" strike="noStrike" kern="1200" cap="none" spc="0" normalizeH="0" baseline="30000" noProof="0">
              <a:ln>
                <a:noFill/>
              </a:ln>
              <a:solidFill>
                <a:schemeClr val="tx1"/>
              </a:solidFill>
              <a:effectLst/>
              <a:uLnTx/>
              <a:uFillTx/>
              <a:latin typeface="+mj-lt"/>
              <a:ea typeface="+mj-ea"/>
              <a:cs typeface="+mj-cs"/>
            </a:endParaRPr>
          </a:p>
        </p:txBody>
      </p:sp>
      <p:sp>
        <p:nvSpPr>
          <p:cNvPr id="12" name="Content Placeholder 2">
            <a:extLst>
              <a:ext uri="{FF2B5EF4-FFF2-40B4-BE49-F238E27FC236}">
                <a16:creationId xmlns:a16="http://schemas.microsoft.com/office/drawing/2014/main" id="{577120F5-3C05-45D3-9A42-161D3C08A287}"/>
              </a:ext>
            </a:extLst>
          </p:cNvPr>
          <p:cNvSpPr txBox="1">
            <a:spLocks/>
          </p:cNvSpPr>
          <p:nvPr/>
        </p:nvSpPr>
        <p:spPr>
          <a:xfrm>
            <a:off x="186052" y="1111421"/>
            <a:ext cx="9697722" cy="5758688"/>
          </a:xfrm>
          <a:prstGeom prst="rect">
            <a:avLst/>
          </a:prstGeom>
        </p:spPr>
        <p:txBody>
          <a:bodyPr vert="horz" lIns="91440" tIns="45720" rIns="91440" bIns="45720" rtlCol="0" anchor="t">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a:ea typeface="+mn-lt"/>
                <a:cs typeface="+mn-lt"/>
              </a:rPr>
              <a:t>Competency involves the “knowledge, skills, abilities, and behaviors to perform a task correctly and skillfully”</a:t>
            </a:r>
          </a:p>
          <a:p>
            <a:r>
              <a:rPr lang="en-US" sz="2800">
                <a:ea typeface="+mn-lt"/>
                <a:cs typeface="+mn-lt"/>
              </a:rPr>
              <a:t>Develop a process to observe a return demonstration of expected skills of employee’s role (e.g., urinary catheter insertions)</a:t>
            </a:r>
          </a:p>
          <a:p>
            <a:r>
              <a:rPr lang="en-US" sz="2800">
                <a:ea typeface="+mn-lt"/>
                <a:cs typeface="+mn-lt"/>
              </a:rPr>
              <a:t>When to observe:</a:t>
            </a:r>
          </a:p>
          <a:p>
            <a:pPr lvl="1">
              <a:lnSpc>
                <a:spcPct val="113999"/>
              </a:lnSpc>
              <a:buFont typeface="Courier New" panose="02070309020205020404" pitchFamily="49" charset="0"/>
              <a:buChar char="o"/>
            </a:pPr>
            <a:r>
              <a:rPr lang="en-US" sz="2800">
                <a:ea typeface="+mn-lt"/>
                <a:cs typeface="+mn-lt"/>
              </a:rPr>
              <a:t> Upon hire</a:t>
            </a:r>
          </a:p>
          <a:p>
            <a:pPr lvl="1">
              <a:lnSpc>
                <a:spcPct val="113999"/>
              </a:lnSpc>
              <a:buFont typeface="Courier New" panose="02070309020205020404" pitchFamily="49" charset="0"/>
              <a:buChar char="o"/>
            </a:pPr>
            <a:r>
              <a:rPr lang="en-US" sz="2800">
                <a:ea typeface="+mn-lt"/>
                <a:cs typeface="+mn-lt"/>
              </a:rPr>
              <a:t> Periodically – this should be  a minimum of annually,  whenever new products or processes are introduced or when adverse outcomes may identify a performance gap</a:t>
            </a:r>
          </a:p>
          <a:p>
            <a:pPr>
              <a:lnSpc>
                <a:spcPct val="113999"/>
              </a:lnSpc>
            </a:pPr>
            <a:r>
              <a:rPr lang="en-US" sz="2800">
                <a:ea typeface="+mn-lt"/>
                <a:cs typeface="+mn-lt"/>
              </a:rPr>
              <a:t>Define specific skills for type of employee and their role in CAUTI prevention</a:t>
            </a:r>
            <a:endParaRPr lang="en-US" sz="2800">
              <a:cs typeface="Calibri"/>
            </a:endParaRPr>
          </a:p>
        </p:txBody>
      </p:sp>
      <p:sp>
        <p:nvSpPr>
          <p:cNvPr id="14"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24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1428" y="10883"/>
            <a:ext cx="10046972" cy="7761517"/>
          </a:xfrm>
          <a:prstGeom prst="rect">
            <a:avLst/>
          </a:prstGeom>
        </p:spPr>
      </p:pic>
      <p:sp>
        <p:nvSpPr>
          <p:cNvPr id="9" name="Title 1"/>
          <p:cNvSpPr txBox="1">
            <a:spLocks noGrp="1"/>
          </p:cNvSpPr>
          <p:nvPr>
            <p:ph type="title" idx="4294967295"/>
            <p:custDataLst>
              <p:tags r:id="rId1"/>
            </p:custDataLst>
          </p:nvPr>
        </p:nvSpPr>
        <p:spPr>
          <a:xfrm>
            <a:off x="894396" y="154244"/>
            <a:ext cx="8281035"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j-lt"/>
                <a:ea typeface="+mj-ea"/>
                <a:cs typeface="Arial" panose="020B0604020202020204" pitchFamily="34" charset="0"/>
              </a:rPr>
              <a:t>Tier 2 Interventions</a:t>
            </a:r>
            <a:endParaRPr kumimoji="0" lang="en-US" sz="4000" b="1" i="0" u="none" strike="noStrike" kern="1200" cap="none" spc="0" normalizeH="0" baseline="30000" noProof="0">
              <a:ln>
                <a:noFill/>
              </a:ln>
              <a:solidFill>
                <a:schemeClr val="tx1"/>
              </a:solidFill>
              <a:effectLst/>
              <a:uLnTx/>
              <a:uFillTx/>
              <a:latin typeface="+mj-lt"/>
              <a:ea typeface="+mj-ea"/>
              <a:cs typeface="+mj-cs"/>
            </a:endParaRPr>
          </a:p>
        </p:txBody>
      </p:sp>
      <p:sp>
        <p:nvSpPr>
          <p:cNvPr id="11" name="Content Placeholder 2">
            <a:extLst>
              <a:ext uri="{FF2B5EF4-FFF2-40B4-BE49-F238E27FC236}">
                <a16:creationId xmlns:a16="http://schemas.microsoft.com/office/drawing/2014/main" id="{7B4277BD-0DAF-4963-A1A4-735B2CBA1732}"/>
              </a:ext>
            </a:extLst>
          </p:cNvPr>
          <p:cNvSpPr txBox="1">
            <a:spLocks/>
          </p:cNvSpPr>
          <p:nvPr/>
        </p:nvSpPr>
        <p:spPr>
          <a:xfrm>
            <a:off x="604103" y="1438106"/>
            <a:ext cx="8861620" cy="5541998"/>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3000">
                <a:ea typeface="+mn-lt"/>
                <a:cs typeface="+mn-lt"/>
              </a:rPr>
              <a:t>Identify key practices to observe or check during planned rounds and specific goal(s) of rounds. This will vary over time as barriers or needs are identified and may vary by ICU.</a:t>
            </a:r>
          </a:p>
          <a:p>
            <a:pPr>
              <a:lnSpc>
                <a:spcPct val="113999"/>
              </a:lnSpc>
            </a:pPr>
            <a:r>
              <a:rPr lang="en-US" sz="3000">
                <a:ea typeface="+mn-lt"/>
                <a:cs typeface="+mn-lt"/>
              </a:rPr>
              <a:t>Identify nurse experts to round and a nurse champion to lead the rounds. </a:t>
            </a:r>
          </a:p>
          <a:p>
            <a:pPr>
              <a:lnSpc>
                <a:spcPct val="113999"/>
              </a:lnSpc>
            </a:pPr>
            <a:r>
              <a:rPr lang="en-US" sz="3000">
                <a:ea typeface="+mn-lt"/>
                <a:cs typeface="+mn-lt"/>
              </a:rPr>
              <a:t>Targeted education can occur during multidisciplinary catheter rounds as opportunities are identified (sometimes referred to as “just-in-time education”)</a:t>
            </a:r>
          </a:p>
          <a:p>
            <a:pPr>
              <a:lnSpc>
                <a:spcPct val="113999"/>
              </a:lnSpc>
            </a:pPr>
            <a:r>
              <a:rPr lang="en-US" sz="3000">
                <a:ea typeface="+mn-lt"/>
                <a:cs typeface="+mn-lt"/>
              </a:rPr>
              <a:t>Consider combining CAUTI and CLABSI rounds</a:t>
            </a:r>
            <a:endParaRPr lang="en-US" sz="3000">
              <a:cs typeface="Calibri"/>
            </a:endParaRPr>
          </a:p>
          <a:p>
            <a:pPr>
              <a:lnSpc>
                <a:spcPct val="113999"/>
              </a:lnSpc>
            </a:pPr>
            <a:endParaRPr lang="en-US">
              <a:cs typeface="Calibri"/>
            </a:endParaRPr>
          </a:p>
        </p:txBody>
      </p:sp>
      <p:sp>
        <p:nvSpPr>
          <p:cNvPr id="7"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8"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10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9" name="Title 1"/>
          <p:cNvSpPr txBox="1">
            <a:spLocks noGrp="1"/>
          </p:cNvSpPr>
          <p:nvPr>
            <p:ph type="title" idx="4294967295"/>
            <p:custDataLst>
              <p:tags r:id="rId1"/>
            </p:custDataLst>
          </p:nvPr>
        </p:nvSpPr>
        <p:spPr>
          <a:xfrm>
            <a:off x="894396" y="154244"/>
            <a:ext cx="8281035"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j-lt"/>
                <a:ea typeface="+mj-ea"/>
                <a:cs typeface="Arial" panose="020B0604020202020204" pitchFamily="34" charset="0"/>
              </a:rPr>
              <a:t>Barriers to Aseptic Insertion</a:t>
            </a:r>
            <a:endParaRPr kumimoji="0" lang="en-US" sz="4000" b="1" i="0" u="none" strike="noStrike" kern="1200" cap="none" spc="0" normalizeH="0" baseline="30000" noProof="0">
              <a:ln>
                <a:noFill/>
              </a:ln>
              <a:solidFill>
                <a:schemeClr val="tx1"/>
              </a:solidFill>
              <a:effectLst/>
              <a:uLnTx/>
              <a:uFillTx/>
              <a:latin typeface="+mj-lt"/>
              <a:ea typeface="+mj-ea"/>
              <a:cs typeface="+mj-cs"/>
            </a:endParaRPr>
          </a:p>
        </p:txBody>
      </p:sp>
      <p:sp>
        <p:nvSpPr>
          <p:cNvPr id="11" name="Content Placeholder 2"/>
          <p:cNvSpPr txBox="1">
            <a:spLocks/>
          </p:cNvSpPr>
          <p:nvPr>
            <p:custDataLst>
              <p:tags r:id="rId2"/>
            </p:custDataLst>
          </p:nvPr>
        </p:nvSpPr>
        <p:spPr>
          <a:xfrm>
            <a:off x="628650" y="1225011"/>
            <a:ext cx="8807450" cy="5626230"/>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a:t>Supplies are not readily available</a:t>
            </a:r>
          </a:p>
          <a:p>
            <a:r>
              <a:rPr lang="en-US" sz="2800"/>
              <a:t>Supplies are not designed to facilitate aseptic insertion</a:t>
            </a:r>
          </a:p>
          <a:p>
            <a:pPr lvl="1">
              <a:buFont typeface="Courier New" panose="02070309020205020404" pitchFamily="49" charset="0"/>
              <a:buChar char="o"/>
            </a:pPr>
            <a:r>
              <a:rPr lang="en-US" sz="2800"/>
              <a:t>Wisps from cotton balls tend to cling to tongs in some kits</a:t>
            </a:r>
          </a:p>
          <a:p>
            <a:r>
              <a:rPr lang="en-US" sz="2800"/>
              <a:t>Work space is not aligned with workflow</a:t>
            </a:r>
          </a:p>
          <a:p>
            <a:pPr lvl="1">
              <a:buFont typeface="Courier New" panose="02070309020205020404" pitchFamily="49" charset="0"/>
              <a:buChar char="o"/>
            </a:pPr>
            <a:r>
              <a:rPr lang="en-US" sz="2800"/>
              <a:t>Inconsistent or inconvenient locations for hand gel</a:t>
            </a:r>
          </a:p>
          <a:p>
            <a:pPr lvl="1">
              <a:buFont typeface="Courier New" panose="02070309020205020404" pitchFamily="49" charset="0"/>
              <a:buChar char="o"/>
            </a:pPr>
            <a:r>
              <a:rPr lang="en-US" sz="2800"/>
              <a:t>Inconvenient location of sinks</a:t>
            </a:r>
          </a:p>
          <a:p>
            <a:pPr lvl="1">
              <a:buFont typeface="Courier New" panose="02070309020205020404" pitchFamily="49" charset="0"/>
              <a:buChar char="o"/>
            </a:pPr>
            <a:r>
              <a:rPr lang="en-US" sz="2800"/>
              <a:t>Little room to set up sterile field</a:t>
            </a:r>
          </a:p>
        </p:txBody>
      </p:sp>
      <p:sp>
        <p:nvSpPr>
          <p:cNvPr id="7"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8"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68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9" name="Title 1"/>
          <p:cNvSpPr txBox="1">
            <a:spLocks noGrp="1"/>
          </p:cNvSpPr>
          <p:nvPr>
            <p:ph type="title" idx="4294967295"/>
            <p:custDataLst>
              <p:tags r:id="rId1"/>
            </p:custDataLst>
          </p:nvPr>
        </p:nvSpPr>
        <p:spPr>
          <a:xfrm>
            <a:off x="894396" y="154244"/>
            <a:ext cx="8281035"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j-lt"/>
                <a:ea typeface="+mj-ea"/>
                <a:cs typeface="Arial" panose="020B0604020202020204" pitchFamily="34" charset="0"/>
              </a:rPr>
              <a:t>Strategies To Overcome Barriers</a:t>
            </a:r>
            <a:endParaRPr kumimoji="0" lang="en-US" sz="4000" b="1" i="0" u="none" strike="noStrike" kern="1200" cap="none" spc="0" normalizeH="0" baseline="30000" noProof="0">
              <a:ln>
                <a:noFill/>
              </a:ln>
              <a:solidFill>
                <a:schemeClr val="tx1"/>
              </a:solidFill>
              <a:effectLst/>
              <a:uLnTx/>
              <a:uFillTx/>
              <a:latin typeface="+mj-lt"/>
              <a:ea typeface="+mj-ea"/>
              <a:cs typeface="+mj-cs"/>
            </a:endParaRPr>
          </a:p>
        </p:txBody>
      </p:sp>
      <p:sp>
        <p:nvSpPr>
          <p:cNvPr id="11" name="Content Placeholder 2"/>
          <p:cNvSpPr txBox="1">
            <a:spLocks/>
          </p:cNvSpPr>
          <p:nvPr>
            <p:custDataLst>
              <p:tags r:id="rId2"/>
            </p:custDataLst>
          </p:nvPr>
        </p:nvSpPr>
        <p:spPr>
          <a:xfrm>
            <a:off x="628650" y="1229745"/>
            <a:ext cx="8832850" cy="5758688"/>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2800"/>
              <a:t>Ensure availability of standard catheter insertion kits as well as special kits designed specifically for the population ( e.g., pediatric kits in emergency department or surgical services)</a:t>
            </a:r>
          </a:p>
          <a:p>
            <a:r>
              <a:rPr lang="en-US" sz="2800"/>
              <a:t>Other necessary supplies</a:t>
            </a:r>
          </a:p>
          <a:p>
            <a:pPr lvl="1">
              <a:buFont typeface="Courier New" panose="02070309020205020404" pitchFamily="49" charset="0"/>
              <a:buChar char="o"/>
            </a:pPr>
            <a:r>
              <a:rPr lang="en-US" sz="2800"/>
              <a:t>Over-the-bed tables</a:t>
            </a:r>
          </a:p>
          <a:p>
            <a:pPr lvl="1">
              <a:buFont typeface="Courier New" panose="02070309020205020404" pitchFamily="49" charset="0"/>
              <a:buChar char="o"/>
            </a:pPr>
            <a:r>
              <a:rPr lang="en-US" sz="2800"/>
              <a:t>Hand sanitizers</a:t>
            </a:r>
          </a:p>
          <a:p>
            <a:pPr lvl="1">
              <a:buFont typeface="Courier New" panose="02070309020205020404" pitchFamily="49" charset="0"/>
              <a:buChar char="o"/>
            </a:pPr>
            <a:r>
              <a:rPr lang="en-US" sz="2800"/>
              <a:t>Sterile gloves</a:t>
            </a:r>
          </a:p>
          <a:p>
            <a:r>
              <a:rPr lang="en-US" sz="2800"/>
              <a:t>Adequate facilities for hand hygiene</a:t>
            </a:r>
          </a:p>
          <a:p>
            <a:r>
              <a:rPr lang="en-US" sz="2800"/>
              <a:t>Accessibility/location of kits</a:t>
            </a:r>
          </a:p>
          <a:p>
            <a:pPr lvl="1">
              <a:buFont typeface="Courier New" panose="02070309020205020404" pitchFamily="49" charset="0"/>
              <a:buChar char="o"/>
            </a:pPr>
            <a:r>
              <a:rPr lang="en-US" sz="2800"/>
              <a:t>Where are kits located in relation to where the procedure is to take place?</a:t>
            </a:r>
          </a:p>
          <a:p>
            <a:pPr lvl="1">
              <a:buFont typeface="Courier New" panose="02070309020205020404" pitchFamily="49" charset="0"/>
              <a:buChar char="o"/>
            </a:pPr>
            <a:endParaRPr lang="en-US"/>
          </a:p>
        </p:txBody>
      </p:sp>
      <p:sp>
        <p:nvSpPr>
          <p:cNvPr id="7"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8"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2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1428" y="10883"/>
            <a:ext cx="10046972" cy="7761517"/>
          </a:xfrm>
          <a:prstGeom prst="rect">
            <a:avLst/>
          </a:prstGeom>
        </p:spPr>
      </p:pic>
      <p:sp>
        <p:nvSpPr>
          <p:cNvPr id="9" name="Title 1"/>
          <p:cNvSpPr txBox="1">
            <a:spLocks noGrp="1"/>
          </p:cNvSpPr>
          <p:nvPr>
            <p:ph type="title" idx="4294967295"/>
            <p:custDataLst>
              <p:tags r:id="rId1"/>
            </p:custDataLst>
          </p:nvPr>
        </p:nvSpPr>
        <p:spPr>
          <a:xfrm>
            <a:off x="894396" y="154244"/>
            <a:ext cx="8281035"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mj-lt"/>
                <a:ea typeface="+mj-ea"/>
                <a:cs typeface="Arial" panose="020B0604020202020204" pitchFamily="34" charset="0"/>
              </a:rPr>
              <a:t>One More Strategy: Mindfulness</a:t>
            </a:r>
            <a:r>
              <a:rPr kumimoji="0" lang="en-US" sz="4000" b="1" i="0" u="none" strike="noStrike" kern="1200" cap="none" spc="0" normalizeH="0" baseline="30000" noProof="0">
                <a:ln>
                  <a:noFill/>
                </a:ln>
                <a:solidFill>
                  <a:prstClr val="black"/>
                </a:solidFill>
                <a:effectLst/>
                <a:uLnTx/>
                <a:uFillTx/>
                <a:latin typeface="+mj-lt"/>
                <a:ea typeface="+mj-ea"/>
                <a:cs typeface="Arial" panose="020B0604020202020204" pitchFamily="34" charset="0"/>
              </a:rPr>
              <a:t>15</a:t>
            </a:r>
            <a:endParaRPr kumimoji="0" lang="en-US" sz="4000" b="1" i="0" u="none" strike="noStrike" kern="1200" cap="none" spc="0" normalizeH="0" baseline="30000" noProof="0">
              <a:ln>
                <a:noFill/>
              </a:ln>
              <a:solidFill>
                <a:schemeClr val="tx1"/>
              </a:solidFill>
              <a:effectLst/>
              <a:uLnTx/>
              <a:uFillTx/>
              <a:latin typeface="+mj-lt"/>
              <a:ea typeface="+mj-ea"/>
              <a:cs typeface="+mj-cs"/>
            </a:endParaRPr>
          </a:p>
        </p:txBody>
      </p:sp>
      <p:sp>
        <p:nvSpPr>
          <p:cNvPr id="10" name="Content Placeholder 2">
            <a:extLst>
              <a:ext uri="{FF2B5EF4-FFF2-40B4-BE49-F238E27FC236}">
                <a16:creationId xmlns:a16="http://schemas.microsoft.com/office/drawing/2014/main" id="{577120F5-3C05-45D3-9A42-161D3C08A287}"/>
              </a:ext>
            </a:extLst>
          </p:cNvPr>
          <p:cNvSpPr txBox="1">
            <a:spLocks/>
          </p:cNvSpPr>
          <p:nvPr/>
        </p:nvSpPr>
        <p:spPr>
          <a:xfrm>
            <a:off x="612138" y="1291095"/>
            <a:ext cx="8845550" cy="5758688"/>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2800" b="1"/>
              <a:t>Mindfulness in catheter insertion:</a:t>
            </a:r>
          </a:p>
          <a:p>
            <a:r>
              <a:rPr lang="en-US" sz="2800"/>
              <a:t>Mindfulness is the process of carefully assessing the task at hand. There can be potential harm involved when an invasive device is inserted, and a mindful approach can be used to help prevent that harm.</a:t>
            </a:r>
          </a:p>
          <a:p>
            <a:r>
              <a:rPr lang="en-US" sz="2800"/>
              <a:t>Urinary catheterization is often seen as a task. However, the inserter needs to be mindful that any invasive device can cause harm.</a:t>
            </a:r>
          </a:p>
          <a:p>
            <a:r>
              <a:rPr lang="en-US" sz="2800"/>
              <a:t>Consider multiple steps in the insertion process, as something can go wrong at any point in the process</a:t>
            </a:r>
          </a:p>
        </p:txBody>
      </p:sp>
      <p:sp>
        <p:nvSpPr>
          <p:cNvPr id="7"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8"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38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11428" y="10883"/>
            <a:ext cx="10046972" cy="7761517"/>
          </a:xfrm>
          <a:prstGeom prst="rect">
            <a:avLst/>
          </a:prstGeom>
        </p:spPr>
      </p:pic>
      <p:sp>
        <p:nvSpPr>
          <p:cNvPr id="9" name="Title 1"/>
          <p:cNvSpPr txBox="1">
            <a:spLocks noGrp="1"/>
          </p:cNvSpPr>
          <p:nvPr>
            <p:ph type="title" idx="4294967295"/>
            <p:custDataLst>
              <p:tags r:id="rId1"/>
            </p:custDataLst>
          </p:nvPr>
        </p:nvSpPr>
        <p:spPr>
          <a:xfrm>
            <a:off x="894396" y="154244"/>
            <a:ext cx="8281035"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mj-lt"/>
                <a:ea typeface="+mj-ea"/>
                <a:cs typeface="Arial" panose="020B0604020202020204" pitchFamily="34" charset="0"/>
              </a:rPr>
              <a:t>Take-Home Points</a:t>
            </a:r>
            <a:endParaRPr kumimoji="0" lang="en-US" sz="3600" b="1" i="0" u="none" strike="noStrike" kern="1200" cap="none" spc="0" normalizeH="0" baseline="30000" noProof="0">
              <a:ln>
                <a:noFill/>
              </a:ln>
              <a:solidFill>
                <a:schemeClr val="tx1"/>
              </a:solidFill>
              <a:effectLst/>
              <a:uLnTx/>
              <a:uFillTx/>
              <a:latin typeface="+mj-lt"/>
              <a:ea typeface="+mj-ea"/>
              <a:cs typeface="+mj-cs"/>
            </a:endParaRPr>
          </a:p>
        </p:txBody>
      </p:sp>
      <p:sp>
        <p:nvSpPr>
          <p:cNvPr id="10" name="Content Placeholder 2">
            <a:extLst>
              <a:ext uri="{FF2B5EF4-FFF2-40B4-BE49-F238E27FC236}">
                <a16:creationId xmlns:a16="http://schemas.microsoft.com/office/drawing/2014/main" id="{577120F5-3C05-45D3-9A42-161D3C08A287}"/>
              </a:ext>
            </a:extLst>
          </p:cNvPr>
          <p:cNvSpPr txBox="1">
            <a:spLocks/>
          </p:cNvSpPr>
          <p:nvPr/>
        </p:nvSpPr>
        <p:spPr>
          <a:xfrm>
            <a:off x="628650" y="1214461"/>
            <a:ext cx="8845550" cy="5758688"/>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a:ea typeface="+mn-lt"/>
                <a:cs typeface="+mn-lt"/>
              </a:rPr>
              <a:t>Use judgement and critical thinking</a:t>
            </a:r>
          </a:p>
          <a:p>
            <a:r>
              <a:rPr lang="en-US" sz="2800">
                <a:ea typeface="+mn-lt"/>
                <a:cs typeface="+mn-lt"/>
              </a:rPr>
              <a:t>Consider a change in practice</a:t>
            </a:r>
          </a:p>
          <a:p>
            <a:r>
              <a:rPr lang="en-US" sz="2800">
                <a:ea typeface="+mn-lt"/>
                <a:cs typeface="+mn-lt"/>
              </a:rPr>
              <a:t>Delay catheter insertion</a:t>
            </a:r>
          </a:p>
          <a:p>
            <a:r>
              <a:rPr lang="en-US" sz="2800">
                <a:ea typeface="+mn-lt"/>
                <a:cs typeface="+mn-lt"/>
              </a:rPr>
              <a:t>Use checklists and mindfulness</a:t>
            </a:r>
          </a:p>
          <a:p>
            <a:endParaRPr lang="en-US" sz="2800">
              <a:cs typeface="Calibri"/>
            </a:endParaRPr>
          </a:p>
        </p:txBody>
      </p:sp>
      <p:sp>
        <p:nvSpPr>
          <p:cNvPr id="7" name="Footer Placeholder 4"/>
          <p:cNvSpPr txBox="1">
            <a:spLocks/>
          </p:cNvSpPr>
          <p:nvPr>
            <p:custDataLst>
              <p:tags r:id="rId2"/>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8" name="Slide Number Placeholder 4"/>
          <p:cNvSpPr txBox="1">
            <a:spLocks/>
          </p:cNvSpPr>
          <p:nvPr>
            <p:custDataLst>
              <p:tags r:id="rId3"/>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55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12" name="Title 1" descr="Avoiding placement of a catheter device"/>
          <p:cNvSpPr txBox="1">
            <a:spLocks noGrp="1"/>
          </p:cNvSpPr>
          <p:nvPr>
            <p:ph type="title" idx="4294967295"/>
            <p:custDataLst>
              <p:tags r:id="rId1"/>
            </p:custDataLst>
          </p:nvPr>
        </p:nvSpPr>
        <p:spPr>
          <a:xfrm>
            <a:off x="323557" y="176123"/>
            <a:ext cx="9556893"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105000"/>
              </a:lnSpc>
              <a:spcBef>
                <a:spcPct val="0"/>
              </a:spcBef>
              <a:buNone/>
              <a:defRPr sz="3600" b="1" i="0" u="none" kern="1200">
                <a:solidFill>
                  <a:schemeClr val="tx1"/>
                </a:solidFill>
                <a:latin typeface="+mj-lt"/>
                <a:ea typeface="+mj-ea"/>
                <a:cs typeface="Arial" panose="020B0604020202020204" pitchFamily="34" charset="0"/>
              </a:defRPr>
            </a:lvl1pPr>
          </a:lstStyle>
          <a:p>
            <a:pPr marL="0" marR="0" lvl="0" indent="0" algn="ctr" defTabSz="914400" rtl="0" eaLnBrk="1" fontAlgn="auto" latinLnBrk="0" hangingPunct="1">
              <a:lnSpc>
                <a:spcPct val="105000"/>
              </a:lnSpc>
              <a:spcBef>
                <a:spcPct val="0"/>
              </a:spcBef>
              <a:spcAft>
                <a:spcPts val="0"/>
              </a:spcAft>
              <a:buClrTx/>
              <a:buSzTx/>
              <a:buFontTx/>
              <a:buNone/>
              <a:tabLst/>
              <a:defRPr/>
            </a:pPr>
            <a:r>
              <a:rPr kumimoji="0" lang="en-US" sz="4000" b="1" i="0" u="none" strike="noStrike" kern="1200" cap="none" spc="0" normalizeH="0" baseline="0" noProof="0">
                <a:ln>
                  <a:noFill/>
                </a:ln>
                <a:solidFill>
                  <a:sysClr val="windowText" lastClr="000000"/>
                </a:solidFill>
                <a:effectLst/>
                <a:uLnTx/>
                <a:uFillTx/>
                <a:latin typeface="Calibri Light"/>
                <a:ea typeface="+mj-ea"/>
                <a:cs typeface="Arial" panose="020B0604020202020204" pitchFamily="34" charset="0"/>
              </a:rPr>
              <a:t>Why Is Aseptic Insertion So Important?</a:t>
            </a:r>
            <a:r>
              <a:rPr kumimoji="0" lang="en-US" sz="4000" b="1" i="0" u="none" strike="noStrike" kern="1200" cap="none" spc="0" normalizeH="0" baseline="30000" noProof="0">
                <a:ln>
                  <a:noFill/>
                </a:ln>
                <a:solidFill>
                  <a:sysClr val="windowText" lastClr="000000"/>
                </a:solidFill>
                <a:effectLst/>
                <a:uLnTx/>
                <a:uFillTx/>
                <a:latin typeface="Calibri Light"/>
                <a:ea typeface="+mj-ea"/>
                <a:cs typeface="Arial" panose="020B0604020202020204" pitchFamily="34" charset="0"/>
              </a:rPr>
              <a:t>1-3</a:t>
            </a:r>
            <a:endParaRPr kumimoji="0" lang="en-US" sz="3600" b="1" i="0" u="none" strike="noStrike" kern="1200" cap="none" spc="0" normalizeH="0" baseline="30000" noProof="0">
              <a:ln>
                <a:noFill/>
              </a:ln>
              <a:solidFill>
                <a:sysClr val="windowText" lastClr="000000"/>
              </a:solidFill>
              <a:effectLst/>
              <a:uLnTx/>
              <a:uFillTx/>
              <a:latin typeface="Calibri Light"/>
              <a:ea typeface="+mj-ea"/>
              <a:cs typeface="Arial" panose="020B0604020202020204" pitchFamily="34" charset="0"/>
            </a:endParaRPr>
          </a:p>
        </p:txBody>
      </p:sp>
      <p:sp>
        <p:nvSpPr>
          <p:cNvPr id="20" name="Content Placeholder 2">
            <a:extLst>
              <a:ext uri="{C183D7F6-B498-43B3-948B-1728B52AA6E4}">
                <adec:decorative xmlns:adec="http://schemas.microsoft.com/office/drawing/2017/decorative" val="0"/>
              </a:ext>
            </a:extLst>
          </p:cNvPr>
          <p:cNvSpPr txBox="1">
            <a:spLocks/>
          </p:cNvSpPr>
          <p:nvPr>
            <p:custDataLst>
              <p:tags r:id="rId2"/>
            </p:custDataLst>
          </p:nvPr>
        </p:nvSpPr>
        <p:spPr>
          <a:xfrm>
            <a:off x="472170" y="1351785"/>
            <a:ext cx="8906694" cy="5626230"/>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13999"/>
              </a:lnSpc>
            </a:pPr>
            <a:r>
              <a:rPr lang="en-US" sz="2800">
                <a:cs typeface="Calibri"/>
              </a:rPr>
              <a:t> 2020 National Healthcare Safety Network (NHSN) Urinary Catheter Utilization Report</a:t>
            </a:r>
          </a:p>
          <a:p>
            <a:pPr marL="0" indent="0">
              <a:lnSpc>
                <a:spcPct val="113999"/>
              </a:lnSpc>
              <a:buNone/>
            </a:pPr>
            <a:r>
              <a:rPr lang="en-US" sz="2800">
                <a:cs typeface="Calibri"/>
              </a:rPr>
              <a:t>       </a:t>
            </a:r>
            <a:r>
              <a:rPr lang="en-US" sz="2360">
                <a:cs typeface="Calibri"/>
              </a:rPr>
              <a:t>Variation exists among States and facilities </a:t>
            </a:r>
          </a:p>
          <a:p>
            <a:pPr lvl="1">
              <a:lnSpc>
                <a:spcPct val="113999"/>
              </a:lnSpc>
              <a:buFont typeface="Courier New" panose="02070309020205020404" pitchFamily="49" charset="0"/>
              <a:buChar char="o"/>
            </a:pPr>
            <a:r>
              <a:rPr lang="en-US" sz="2360"/>
              <a:t>Catheter-associated urinary tract infection (CAUTI) is costly and increases morbidity</a:t>
            </a:r>
            <a:endParaRPr lang="en-US" sz="2360">
              <a:cs typeface="Calibri" panose="020F0502020204030204"/>
            </a:endParaRPr>
          </a:p>
          <a:p>
            <a:r>
              <a:rPr lang="en-US" sz="2800"/>
              <a:t>Guidelines have always recommended aseptic insertion of indwelling urinary catheters</a:t>
            </a:r>
          </a:p>
          <a:p>
            <a:pPr lvl="1">
              <a:buFont typeface="Courier New" panose="02070309020205020404" pitchFamily="49" charset="0"/>
              <a:buChar char="o"/>
            </a:pPr>
            <a:r>
              <a:rPr lang="en-US" sz="2400"/>
              <a:t>Bacteria can enter the bladder during insertion</a:t>
            </a:r>
          </a:p>
        </p:txBody>
      </p:sp>
      <p:sp>
        <p:nvSpPr>
          <p:cNvPr id="21" name="TextBox 20"/>
          <p:cNvSpPr txBox="1"/>
          <p:nvPr/>
        </p:nvSpPr>
        <p:spPr>
          <a:xfrm>
            <a:off x="908189" y="6628002"/>
            <a:ext cx="8034655" cy="463550"/>
          </a:xfrm>
          <a:prstGeom prst="rect">
            <a:avLst/>
          </a:prstGeom>
          <a:noFill/>
        </p:spPr>
        <p:txBody>
          <a:bodyPr wrap="square" rtlCol="0">
            <a:spAutoFit/>
          </a:bodyPr>
          <a:lstStyle/>
          <a:p>
            <a:pPr marL="749935" marR="0" indent="-749935">
              <a:spcBef>
                <a:spcPts val="0"/>
              </a:spcBef>
              <a:spcAft>
                <a:spcPts val="0"/>
              </a:spcAft>
            </a:pPr>
            <a:r>
              <a:rPr lang="en-US" sz="1200" kern="1200">
                <a:solidFill>
                  <a:srgbClr val="767171"/>
                </a:solidFill>
                <a:effectLst/>
                <a:latin typeface="Calibri" panose="020F0502020204030204" pitchFamily="34" charset="0"/>
                <a:ea typeface="+mn-ea"/>
                <a:cs typeface="+mn-cs"/>
              </a:rPr>
              <a:t>Disclaimer: 	All case studies are hypothetical and not based on any actual patient or hospital information. Any similarity between a case study and actual patient or hospital experience is purely coincidental.</a:t>
            </a:r>
            <a:endParaRPr lang="en-US" sz="1200">
              <a:effectLst/>
              <a:latin typeface="Times New Roman" panose="02020603050405020304" pitchFamily="18" charset="0"/>
              <a:ea typeface="Times New Roman" panose="02020603050405020304" pitchFamily="18" charset="0"/>
            </a:endParaRPr>
          </a:p>
        </p:txBody>
      </p:sp>
      <p:sp>
        <p:nvSpPr>
          <p:cNvPr id="14"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IUC</a:t>
            </a:r>
            <a:r>
              <a:rPr kumimoji="0" lang="en-US" sz="1200" b="0" i="0" u="none" strike="noStrike" kern="1200" cap="none" spc="0" normalizeH="0" baseline="0" noProof="0">
                <a:ln>
                  <a:noFill/>
                </a:ln>
                <a:solidFill>
                  <a:prstClr val="black"/>
                </a:solidFill>
                <a:effectLst/>
                <a:uLnTx/>
                <a:uFillTx/>
                <a:latin typeface="Calibri"/>
                <a:ea typeface="+mn-ea"/>
                <a:cs typeface="+mn-cs"/>
              </a:rPr>
              <a:t>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422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9" name="Title 1"/>
          <p:cNvSpPr txBox="1">
            <a:spLocks noGrp="1"/>
          </p:cNvSpPr>
          <p:nvPr>
            <p:ph type="title" idx="4294967295"/>
            <p:custDataLst>
              <p:tags r:id="rId1"/>
            </p:custDataLst>
          </p:nvPr>
        </p:nvSpPr>
        <p:spPr>
          <a:xfrm>
            <a:off x="894396" y="154244"/>
            <a:ext cx="8281035"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mj-lt"/>
                <a:ea typeface="+mj-ea"/>
                <a:cs typeface="Arial" panose="020B0604020202020204" pitchFamily="34" charset="0"/>
              </a:rPr>
              <a:t>References</a:t>
            </a:r>
            <a:endParaRPr kumimoji="0" lang="en-US" sz="3600" b="1" i="0" u="none" strike="noStrike" kern="1200" cap="none" spc="0" normalizeH="0" baseline="30000" noProof="0">
              <a:ln>
                <a:noFill/>
              </a:ln>
              <a:solidFill>
                <a:schemeClr val="tx1"/>
              </a:solidFill>
              <a:effectLst/>
              <a:uLnTx/>
              <a:uFillTx/>
              <a:latin typeface="+mj-lt"/>
              <a:ea typeface="+mj-ea"/>
              <a:cs typeface="+mj-cs"/>
            </a:endParaRPr>
          </a:p>
        </p:txBody>
      </p:sp>
      <p:sp>
        <p:nvSpPr>
          <p:cNvPr id="11" name="Content Placeholder 2"/>
          <p:cNvSpPr txBox="1">
            <a:spLocks/>
          </p:cNvSpPr>
          <p:nvPr>
            <p:custDataLst>
              <p:tags r:id="rId2"/>
            </p:custDataLst>
          </p:nvPr>
        </p:nvSpPr>
        <p:spPr>
          <a:xfrm>
            <a:off x="255945" y="1147733"/>
            <a:ext cx="9546370" cy="5848489"/>
          </a:xfrm>
          <a:prstGeom prst="rect">
            <a:avLst/>
          </a:prstGeom>
        </p:spPr>
        <p:txBody>
          <a:bodyPr vert="horz" lIns="91440" tIns="45720" rIns="91440" bIns="45720" rtlCol="0">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228600" lvl="0" indent="-228600" defTabSz="914400">
              <a:lnSpc>
                <a:spcPct val="100000"/>
              </a:lnSpc>
              <a:spcBef>
                <a:spcPts val="0"/>
              </a:spcBef>
              <a:buFont typeface="+mj-lt"/>
              <a:buAutoNum type="arabicPeriod"/>
            </a:pPr>
            <a:r>
              <a:rPr lang="en-US" sz="1200">
                <a:solidFill>
                  <a:prstClr val="black"/>
                </a:solidFill>
              </a:rPr>
              <a:t>Saint S, Greene MT, </a:t>
            </a:r>
            <a:r>
              <a:rPr lang="en-US" sz="1200" err="1">
                <a:solidFill>
                  <a:prstClr val="black"/>
                </a:solidFill>
              </a:rPr>
              <a:t>Krein</a:t>
            </a:r>
            <a:r>
              <a:rPr lang="en-US" sz="1200">
                <a:solidFill>
                  <a:prstClr val="black"/>
                </a:solidFill>
              </a:rPr>
              <a:t> SL, et al. A program to prevent catheter-associated urinary tract infection in acute care. New </a:t>
            </a:r>
            <a:r>
              <a:rPr lang="en-US" sz="1200" err="1">
                <a:solidFill>
                  <a:prstClr val="black"/>
                </a:solidFill>
              </a:rPr>
              <a:t>Engl</a:t>
            </a:r>
            <a:r>
              <a:rPr lang="en-US" sz="1200">
                <a:solidFill>
                  <a:prstClr val="black"/>
                </a:solidFill>
              </a:rPr>
              <a:t> J Med. 2016;374(22):2111-9. PMID: 27248619.</a:t>
            </a:r>
          </a:p>
          <a:p>
            <a:pPr marL="228600" lvl="0" indent="-228600" defTabSz="914400">
              <a:lnSpc>
                <a:spcPct val="100000"/>
              </a:lnSpc>
              <a:spcBef>
                <a:spcPts val="0"/>
              </a:spcBef>
              <a:buFont typeface="+mj-lt"/>
              <a:buAutoNum type="arabicPeriod"/>
            </a:pPr>
            <a:r>
              <a:rPr lang="en-US" sz="1200">
                <a:solidFill>
                  <a:prstClr val="black"/>
                </a:solidFill>
              </a:rPr>
              <a:t>Centers for Disease Control and Prevention. 2019 National and State Healthcare-Associated Infections Progress Report. </a:t>
            </a:r>
            <a:r>
              <a:rPr lang="en-US" sz="1200">
                <a:solidFill>
                  <a:prstClr val="black"/>
                </a:solidFill>
                <a:hlinkClick r:id="rId8"/>
              </a:rPr>
              <a:t>https://www.cdc.gov/hai/data/portal/progress-report.html</a:t>
            </a:r>
            <a:r>
              <a:rPr lang="en-US" sz="1200">
                <a:solidFill>
                  <a:prstClr val="black"/>
                </a:solidFill>
              </a:rPr>
              <a:t>. Accessed on October 11, 2021.</a:t>
            </a:r>
          </a:p>
          <a:p>
            <a:pPr marL="228600" lvl="0" indent="-228600" defTabSz="914400">
              <a:lnSpc>
                <a:spcPct val="100000"/>
              </a:lnSpc>
              <a:spcBef>
                <a:spcPts val="0"/>
              </a:spcBef>
              <a:buFont typeface="+mj-lt"/>
              <a:buAutoNum type="arabicPeriod"/>
            </a:pPr>
            <a:r>
              <a:rPr lang="en-US" sz="1200">
                <a:solidFill>
                  <a:prstClr val="black"/>
                </a:solidFill>
              </a:rPr>
              <a:t>Fakih MG, </a:t>
            </a:r>
            <a:r>
              <a:rPr lang="en-US" sz="1200" err="1">
                <a:solidFill>
                  <a:prstClr val="black"/>
                </a:solidFill>
              </a:rPr>
              <a:t>Bufalino</a:t>
            </a:r>
            <a:r>
              <a:rPr lang="en-US" sz="1200">
                <a:solidFill>
                  <a:prstClr val="black"/>
                </a:solidFill>
              </a:rPr>
              <a:t> A, Sturm L, et al. Coronavirus disease 2019 (COVID-19) pandemic, central-line-associated bloodstream infection (CLABSI), and catheter-associated urinary tract infection (CAUTI): The urgent need to refocus on hardwiring prevention efforts Infect Control Hosp Epidemiol. 2021;1-6. doi:10.1017/ice.2021.70. PMID: 33602361.</a:t>
            </a:r>
          </a:p>
          <a:p>
            <a:pPr marL="228600" lvl="0" indent="-228600" defTabSz="914400">
              <a:lnSpc>
                <a:spcPct val="100000"/>
              </a:lnSpc>
              <a:spcBef>
                <a:spcPts val="0"/>
              </a:spcBef>
              <a:buFont typeface="+mj-lt"/>
              <a:buAutoNum type="arabicPeriod"/>
            </a:pPr>
            <a:r>
              <a:rPr lang="en-US" sz="1200">
                <a:solidFill>
                  <a:prstClr val="black"/>
                </a:solidFill>
              </a:rPr>
              <a:t>Meddings J, Saint S. Disrupting the life cycle of the urinary catheter. </a:t>
            </a:r>
            <a:r>
              <a:rPr lang="en-US" sz="1200" err="1">
                <a:solidFill>
                  <a:prstClr val="black"/>
                </a:solidFill>
              </a:rPr>
              <a:t>Clin</a:t>
            </a:r>
            <a:r>
              <a:rPr lang="en-US" sz="1200">
                <a:solidFill>
                  <a:prstClr val="black"/>
                </a:solidFill>
              </a:rPr>
              <a:t> Infect Dis. 2011 Jun;52(11):1291-3. PMID: 21596672.</a:t>
            </a:r>
          </a:p>
          <a:p>
            <a:pPr marL="228600" lvl="0" indent="-228600" defTabSz="914400">
              <a:lnSpc>
                <a:spcPct val="100000"/>
              </a:lnSpc>
              <a:spcBef>
                <a:spcPts val="0"/>
              </a:spcBef>
              <a:buFont typeface="+mj-lt"/>
              <a:buAutoNum type="arabicPeriod"/>
            </a:pPr>
            <a:r>
              <a:rPr lang="en-US" sz="1200" err="1">
                <a:solidFill>
                  <a:prstClr val="black"/>
                </a:solidFill>
              </a:rPr>
              <a:t>Meddings</a:t>
            </a:r>
            <a:r>
              <a:rPr lang="en-US" sz="1200">
                <a:solidFill>
                  <a:prstClr val="black"/>
                </a:solidFill>
              </a:rPr>
              <a:t> J, </a:t>
            </a:r>
            <a:r>
              <a:rPr lang="en-US" sz="1200" err="1">
                <a:solidFill>
                  <a:prstClr val="black"/>
                </a:solidFill>
              </a:rPr>
              <a:t>Manojlovich</a:t>
            </a:r>
            <a:r>
              <a:rPr lang="en-US" sz="1200">
                <a:solidFill>
                  <a:prstClr val="black"/>
                </a:solidFill>
              </a:rPr>
              <a:t> M, Fowler KE, et al. A tiered approach for preventing </a:t>
            </a:r>
            <a:r>
              <a:rPr lang="en-US" sz="1200" err="1">
                <a:solidFill>
                  <a:prstClr val="black"/>
                </a:solidFill>
              </a:rPr>
              <a:t>cather</a:t>
            </a:r>
            <a:r>
              <a:rPr lang="en-US" sz="1200">
                <a:solidFill>
                  <a:prstClr val="black"/>
                </a:solidFill>
              </a:rPr>
              <a:t>-associated urinary tract infections. Ann Intern Med. 2019 Oct 1;171(7_Supple):S30-S37. PMID: 31569226.</a:t>
            </a:r>
          </a:p>
          <a:p>
            <a:pPr marL="228600" lvl="0" indent="-228600" defTabSz="914400">
              <a:lnSpc>
                <a:spcPct val="100000"/>
              </a:lnSpc>
              <a:spcBef>
                <a:spcPts val="0"/>
              </a:spcBef>
              <a:buFont typeface="+mj-lt"/>
              <a:buAutoNum type="arabicPeriod"/>
            </a:pPr>
            <a:r>
              <a:rPr lang="en-US" sz="1200">
                <a:solidFill>
                  <a:prstClr val="black"/>
                </a:solidFill>
              </a:rPr>
              <a:t>Patel PK, Gupta A, Vaughn VM, et al. Review of strategies to reduce central line-associated bloodstream infection (CLABSI) and catheter-associated urinary tract infection (CAUTI) in adult ICUs. J Hosp Med. </a:t>
            </a:r>
            <a:r>
              <a:rPr lang="en-US" sz="1200" kern="1200">
                <a:effectLst/>
                <a:latin typeface="Calibri" panose="020F0502020204030204" pitchFamily="34" charset="0"/>
                <a:ea typeface="Calibri" panose="020F0502020204030204" pitchFamily="34" charset="0"/>
              </a:rPr>
              <a:t>2018 Feb 1;13</a:t>
            </a:r>
            <a:r>
              <a:rPr lang="en-US" sz="1200">
                <a:latin typeface="Calibri" panose="020F0502020204030204" pitchFamily="34" charset="0"/>
                <a:ea typeface="Calibri" panose="020F0502020204030204" pitchFamily="34" charset="0"/>
                <a:sym typeface="Wingdings" panose="05000000000000000000" pitchFamily="2" charset="2"/>
              </a:rPr>
              <a:t>(2):105-16.</a:t>
            </a:r>
            <a:r>
              <a:rPr lang="en-US" sz="1200" kern="1200">
                <a:effectLst/>
                <a:latin typeface="Calibri" panose="020F0502020204030204" pitchFamily="34" charset="0"/>
                <a:ea typeface="Calibri" panose="020F0502020204030204" pitchFamily="34" charset="0"/>
              </a:rPr>
              <a:t> </a:t>
            </a:r>
            <a:r>
              <a:rPr lang="en-US" sz="1200" kern="1200" err="1">
                <a:effectLst/>
                <a:latin typeface="Calibri" panose="020F0502020204030204" pitchFamily="34" charset="0"/>
                <a:ea typeface="Calibri" panose="020F0502020204030204" pitchFamily="34" charset="0"/>
              </a:rPr>
              <a:t>Epub</a:t>
            </a:r>
            <a:r>
              <a:rPr lang="en-US" sz="1200" kern="1200">
                <a:effectLst/>
                <a:latin typeface="Calibri" panose="020F0502020204030204" pitchFamily="34" charset="0"/>
                <a:ea typeface="Calibri" panose="020F0502020204030204" pitchFamily="34" charset="0"/>
              </a:rPr>
              <a:t> 2017 Nov 8. </a:t>
            </a:r>
            <a:r>
              <a:rPr lang="en-US" sz="1200">
                <a:solidFill>
                  <a:prstClr val="black"/>
                </a:solidFill>
              </a:rPr>
              <a:t>PMID: 29154382.</a:t>
            </a:r>
          </a:p>
          <a:p>
            <a:pPr marL="228600" lvl="0" indent="-228600" defTabSz="914400">
              <a:lnSpc>
                <a:spcPct val="100000"/>
              </a:lnSpc>
              <a:spcBef>
                <a:spcPts val="0"/>
              </a:spcBef>
              <a:buFont typeface="+mj-lt"/>
              <a:buAutoNum type="arabicPeriod"/>
            </a:pPr>
            <a:r>
              <a:rPr lang="en-US" sz="1200">
                <a:solidFill>
                  <a:prstClr val="black"/>
                </a:solidFill>
              </a:rPr>
              <a:t>Centers for Disease Control and Prevention. Catheter-Associated Urinary Tract Infections (CAUTI). </a:t>
            </a:r>
            <a:r>
              <a:rPr lang="en-US" sz="1200">
                <a:solidFill>
                  <a:prstClr val="black"/>
                </a:solidFill>
                <a:hlinkClick r:id="rId9"/>
              </a:rPr>
              <a:t>https://www.cdc.gov/HAI/ca_uti/uti.html</a:t>
            </a:r>
            <a:r>
              <a:rPr lang="en-US" sz="1200">
                <a:solidFill>
                  <a:prstClr val="black"/>
                </a:solidFill>
              </a:rPr>
              <a:t>. Accessed October 11, 2021.</a:t>
            </a:r>
          </a:p>
          <a:p>
            <a:pPr marL="228600" lvl="0" indent="-228600" defTabSz="914400">
              <a:lnSpc>
                <a:spcPct val="100000"/>
              </a:lnSpc>
              <a:spcBef>
                <a:spcPts val="0"/>
              </a:spcBef>
              <a:buFont typeface="+mj-lt"/>
              <a:buAutoNum type="arabicPeriod"/>
            </a:pPr>
            <a:r>
              <a:rPr lang="en-US" sz="1200">
                <a:solidFill>
                  <a:prstClr val="black"/>
                </a:solidFill>
              </a:rPr>
              <a:t>Agency for Healthcare Research and Quality. Appendix G. Indwelling Urinary Catheter Insertion Checklist. </a:t>
            </a:r>
            <a:r>
              <a:rPr lang="en-US" sz="1200">
                <a:solidFill>
                  <a:prstClr val="black"/>
                </a:solidFill>
                <a:hlinkClick r:id="rId10"/>
              </a:rPr>
              <a:t>https://www.ahrq.gov/hai/quality/tools/cauti-ltc/modules/resources/tools/prevent/insertion-checklist.html</a:t>
            </a:r>
            <a:r>
              <a:rPr lang="en-US" sz="1200">
                <a:solidFill>
                  <a:prstClr val="black"/>
                </a:solidFill>
              </a:rPr>
              <a:t>. Accessed on October 11, 2021.</a:t>
            </a:r>
          </a:p>
          <a:p>
            <a:pPr marL="228600" lvl="0" indent="-228600" defTabSz="914400">
              <a:lnSpc>
                <a:spcPct val="100000"/>
              </a:lnSpc>
              <a:spcBef>
                <a:spcPts val="0"/>
              </a:spcBef>
              <a:buFont typeface="+mj-lt"/>
              <a:buAutoNum type="arabicPeriod"/>
            </a:pPr>
            <a:r>
              <a:rPr lang="en-US" sz="1200">
                <a:solidFill>
                  <a:prstClr val="black"/>
                </a:solidFill>
              </a:rPr>
              <a:t>Fletcher-Gutowski S, Cecil J. Is 2-person urinary catheter insertion effective in reducing CAUTI? Am J Infect Control. 2019;47(12):1508-9. PMID: 31324489.</a:t>
            </a:r>
          </a:p>
          <a:p>
            <a:pPr marL="228600" lvl="0" indent="-228600" defTabSz="914400">
              <a:lnSpc>
                <a:spcPct val="100000"/>
              </a:lnSpc>
              <a:spcBef>
                <a:spcPts val="0"/>
              </a:spcBef>
              <a:buFont typeface="+mj-lt"/>
              <a:buAutoNum type="arabicPeriod"/>
            </a:pPr>
            <a:r>
              <a:rPr lang="en-US" sz="1200">
                <a:solidFill>
                  <a:prstClr val="black"/>
                </a:solidFill>
              </a:rPr>
              <a:t>American Nurses Association. Streamlined Evidence-Based RN Tool: Catheter Associated Urinary Tract Infection (CAUTI) Prevention. </a:t>
            </a:r>
            <a:r>
              <a:rPr lang="en-US" sz="1200">
                <a:solidFill>
                  <a:prstClr val="black"/>
                </a:solidFill>
                <a:hlinkClick r:id="rId11"/>
              </a:rPr>
              <a:t>https://www.nursingworld.org/~4aede8/globalassets/practiceandpolicy/innovation--evidence/clinical-practice-material/cauti-prevention-tool/anacautipreventiontool-final-19dec2014.pdf</a:t>
            </a:r>
            <a:r>
              <a:rPr lang="en-US" sz="1200">
                <a:solidFill>
                  <a:prstClr val="black"/>
                </a:solidFill>
              </a:rPr>
              <a:t>. Accessed October 1, 2021.</a:t>
            </a:r>
          </a:p>
          <a:p>
            <a:pPr marL="228600" lvl="0" indent="-228600" defTabSz="914400">
              <a:lnSpc>
                <a:spcPct val="100000"/>
              </a:lnSpc>
              <a:spcBef>
                <a:spcPts val="0"/>
              </a:spcBef>
              <a:buFont typeface="+mj-lt"/>
              <a:buAutoNum type="arabicPeriod"/>
            </a:pPr>
            <a:r>
              <a:rPr lang="en-US" sz="1200" err="1">
                <a:solidFill>
                  <a:prstClr val="black"/>
                </a:solidFill>
              </a:rPr>
              <a:t>Manojlovich</a:t>
            </a:r>
            <a:r>
              <a:rPr lang="en-US" sz="1200">
                <a:solidFill>
                  <a:prstClr val="black"/>
                </a:solidFill>
              </a:rPr>
              <a:t> M, Saint S, Meddings J, et al. Indwelling urinary catheter insertion practices in the emergency department: an observational study. Infect Control </a:t>
            </a:r>
            <a:r>
              <a:rPr lang="en-US" sz="1200" err="1">
                <a:solidFill>
                  <a:prstClr val="black"/>
                </a:solidFill>
              </a:rPr>
              <a:t>Hosp</a:t>
            </a:r>
            <a:r>
              <a:rPr lang="en-US" sz="1200">
                <a:solidFill>
                  <a:prstClr val="black"/>
                </a:solidFill>
              </a:rPr>
              <a:t> </a:t>
            </a:r>
            <a:r>
              <a:rPr lang="en-US" sz="1200" err="1">
                <a:solidFill>
                  <a:prstClr val="black"/>
                </a:solidFill>
              </a:rPr>
              <a:t>Epidemiol</a:t>
            </a:r>
            <a:r>
              <a:rPr lang="en-US" sz="1200">
                <a:solidFill>
                  <a:prstClr val="black"/>
                </a:solidFill>
              </a:rPr>
              <a:t>. 2016;37(1):117-9. PMID: 26434781.</a:t>
            </a:r>
          </a:p>
          <a:p>
            <a:pPr marL="228600" lvl="0" indent="-228600" defTabSz="914400">
              <a:lnSpc>
                <a:spcPct val="100000"/>
              </a:lnSpc>
              <a:spcBef>
                <a:spcPts val="0"/>
              </a:spcBef>
              <a:buFont typeface="+mj-lt"/>
              <a:buAutoNum type="arabicPeriod"/>
            </a:pPr>
            <a:r>
              <a:rPr lang="en-US" sz="1200">
                <a:solidFill>
                  <a:prstClr val="black"/>
                </a:solidFill>
              </a:rPr>
              <a:t>Lo E, Nicolle L, Coffin S, et al. Strategies to prevent catheter-associated urinary tract infections in acute care hospitals: 2014 update. Infect Control </a:t>
            </a:r>
            <a:r>
              <a:rPr lang="en-US" sz="1200" err="1">
                <a:solidFill>
                  <a:prstClr val="black"/>
                </a:solidFill>
              </a:rPr>
              <a:t>Hosp</a:t>
            </a:r>
            <a:r>
              <a:rPr lang="en-US" sz="1200">
                <a:solidFill>
                  <a:prstClr val="black"/>
                </a:solidFill>
              </a:rPr>
              <a:t> </a:t>
            </a:r>
            <a:r>
              <a:rPr lang="en-US" sz="1200" err="1">
                <a:solidFill>
                  <a:prstClr val="black"/>
                </a:solidFill>
              </a:rPr>
              <a:t>Epidemiol</a:t>
            </a:r>
            <a:r>
              <a:rPr lang="en-US" sz="1200">
                <a:solidFill>
                  <a:prstClr val="black"/>
                </a:solidFill>
              </a:rPr>
              <a:t>. 2014 May;35(5):464-79. </a:t>
            </a:r>
            <a:r>
              <a:rPr lang="en-US" sz="1200" err="1">
                <a:solidFill>
                  <a:prstClr val="black"/>
                </a:solidFill>
              </a:rPr>
              <a:t>doi</a:t>
            </a:r>
            <a:r>
              <a:rPr lang="en-US" sz="1200">
                <a:solidFill>
                  <a:prstClr val="black"/>
                </a:solidFill>
              </a:rPr>
              <a:t>: 10.1086/675718. PMID: 24709715.</a:t>
            </a:r>
          </a:p>
          <a:p>
            <a:pPr marL="228600" lvl="0" indent="-228600" defTabSz="914400">
              <a:lnSpc>
                <a:spcPct val="100000"/>
              </a:lnSpc>
              <a:spcBef>
                <a:spcPts val="0"/>
              </a:spcBef>
              <a:buFont typeface="+mj-lt"/>
              <a:buAutoNum type="arabicPeriod"/>
            </a:pPr>
            <a:r>
              <a:rPr lang="en-US" sz="1200">
                <a:solidFill>
                  <a:prstClr val="black"/>
                </a:solidFill>
              </a:rPr>
              <a:t>Carter EJ, </a:t>
            </a:r>
            <a:r>
              <a:rPr lang="en-US" sz="1200" err="1">
                <a:solidFill>
                  <a:prstClr val="black"/>
                </a:solidFill>
              </a:rPr>
              <a:t>Pallin</a:t>
            </a:r>
            <a:r>
              <a:rPr lang="en-US" sz="1200">
                <a:solidFill>
                  <a:prstClr val="black"/>
                </a:solidFill>
              </a:rPr>
              <a:t> DJ, Mandel L, et al. Emergency department catheter-associated urinary tract infection prevention: multisite qualitative study of perceived risks and implemented strategies. Infect Control </a:t>
            </a:r>
            <a:r>
              <a:rPr lang="en-US" sz="1200" err="1">
                <a:solidFill>
                  <a:prstClr val="black"/>
                </a:solidFill>
              </a:rPr>
              <a:t>Hosp</a:t>
            </a:r>
            <a:r>
              <a:rPr lang="en-US" sz="1200">
                <a:solidFill>
                  <a:prstClr val="black"/>
                </a:solidFill>
              </a:rPr>
              <a:t> </a:t>
            </a:r>
            <a:r>
              <a:rPr lang="en-US" sz="1200" err="1">
                <a:solidFill>
                  <a:prstClr val="black"/>
                </a:solidFill>
              </a:rPr>
              <a:t>Epidemiol</a:t>
            </a:r>
            <a:r>
              <a:rPr lang="en-US" sz="1200">
                <a:solidFill>
                  <a:prstClr val="black"/>
                </a:solidFill>
              </a:rPr>
              <a:t>. 2016 Feb;37(2):56-62. PMID: 26526870.</a:t>
            </a:r>
          </a:p>
          <a:p>
            <a:pPr marL="228600" lvl="0" indent="-228600" defTabSz="914400">
              <a:lnSpc>
                <a:spcPct val="100000"/>
              </a:lnSpc>
              <a:spcBef>
                <a:spcPts val="0"/>
              </a:spcBef>
              <a:buFont typeface="+mj-lt"/>
              <a:buAutoNum type="arabicPeriod"/>
            </a:pPr>
            <a:r>
              <a:rPr lang="en-US" sz="1200"/>
              <a:t>Davila S, Cook M, Manojlovich M. Competency-Based Training for Infection Prevention. Health Research &amp; Educational Trust and U.S. Centers for Disease Control and Prevention. </a:t>
            </a:r>
            <a:r>
              <a:rPr lang="en-US" sz="1200">
                <a:solidFill>
                  <a:prstClr val="black"/>
                </a:solidFill>
                <a:hlinkClick r:id="rId12"/>
              </a:rPr>
              <a:t>https://www.cdc.gov/infectioncontrol/pdf/strive/CBT101-508.pdf. </a:t>
            </a:r>
            <a:r>
              <a:rPr lang="en-US" sz="1200">
                <a:solidFill>
                  <a:prstClr val="black"/>
                </a:solidFill>
              </a:rPr>
              <a:t> Accessed February 7, 2022.</a:t>
            </a:r>
          </a:p>
          <a:p>
            <a:pPr marL="228600" lvl="0" indent="-228600" defTabSz="914400">
              <a:lnSpc>
                <a:spcPct val="100000"/>
              </a:lnSpc>
              <a:spcBef>
                <a:spcPts val="0"/>
              </a:spcBef>
              <a:buFont typeface="+mj-lt"/>
              <a:buAutoNum type="arabicPeriod"/>
            </a:pPr>
            <a:r>
              <a:rPr lang="en-US" sz="1200">
                <a:solidFill>
                  <a:prstClr val="black"/>
                </a:solidFill>
              </a:rPr>
              <a:t>Kiyoshi-</a:t>
            </a:r>
            <a:r>
              <a:rPr lang="en-US" sz="1200" err="1">
                <a:solidFill>
                  <a:prstClr val="black"/>
                </a:solidFill>
              </a:rPr>
              <a:t>Teo</a:t>
            </a:r>
            <a:r>
              <a:rPr lang="en-US" sz="1200">
                <a:solidFill>
                  <a:prstClr val="black"/>
                </a:solidFill>
              </a:rPr>
              <a:t> H, </a:t>
            </a:r>
            <a:r>
              <a:rPr lang="en-US" sz="1200" err="1">
                <a:solidFill>
                  <a:prstClr val="black"/>
                </a:solidFill>
              </a:rPr>
              <a:t>Krein</a:t>
            </a:r>
            <a:r>
              <a:rPr lang="en-US" sz="1200">
                <a:solidFill>
                  <a:prstClr val="black"/>
                </a:solidFill>
              </a:rPr>
              <a:t> S, Saint S. Applying mindful evidence-based practice at the bedside: using catheter-associated urinary tract infection as a model. Infect Control </a:t>
            </a:r>
            <a:r>
              <a:rPr lang="en-US" sz="1200" err="1">
                <a:solidFill>
                  <a:prstClr val="black"/>
                </a:solidFill>
              </a:rPr>
              <a:t>Hosp</a:t>
            </a:r>
            <a:r>
              <a:rPr lang="en-US" sz="1200">
                <a:solidFill>
                  <a:prstClr val="black"/>
                </a:solidFill>
              </a:rPr>
              <a:t> </a:t>
            </a:r>
            <a:r>
              <a:rPr lang="en-US" sz="1200" err="1">
                <a:solidFill>
                  <a:prstClr val="black"/>
                </a:solidFill>
              </a:rPr>
              <a:t>Epidemiol</a:t>
            </a:r>
            <a:r>
              <a:rPr lang="en-US" sz="1200">
                <a:solidFill>
                  <a:prstClr val="black"/>
                </a:solidFill>
              </a:rPr>
              <a:t>. 2013 Oct;34(10):1099-1101. </a:t>
            </a:r>
            <a:r>
              <a:rPr lang="en-US" sz="1200" err="1">
                <a:solidFill>
                  <a:prstClr val="black"/>
                </a:solidFill>
              </a:rPr>
              <a:t>doi</a:t>
            </a:r>
            <a:r>
              <a:rPr lang="en-US" sz="1200">
                <a:solidFill>
                  <a:prstClr val="black"/>
                </a:solidFill>
              </a:rPr>
              <a:t>: 10.1086/673147. PMID: 24018928.</a:t>
            </a:r>
          </a:p>
          <a:p>
            <a:pPr marL="0" indent="0">
              <a:lnSpc>
                <a:spcPct val="100000"/>
              </a:lnSpc>
              <a:spcBef>
                <a:spcPts val="500"/>
              </a:spcBef>
              <a:buFont typeface="Arial" panose="020B0604020202020204" pitchFamily="34" charset="0"/>
              <a:buNone/>
            </a:pPr>
            <a:endParaRPr lang="en-US" sz="1200"/>
          </a:p>
          <a:p>
            <a:pPr>
              <a:lnSpc>
                <a:spcPct val="100000"/>
              </a:lnSpc>
              <a:spcBef>
                <a:spcPts val="500"/>
              </a:spcBef>
              <a:buFont typeface="Arial" panose="020B0604020202020204" pitchFamily="34" charset="0"/>
              <a:buAutoNum type="arabicPlain" startAt="9"/>
            </a:pPr>
            <a:endParaRPr lang="en-US" sz="1200"/>
          </a:p>
          <a:p>
            <a:pPr marL="0" indent="0">
              <a:lnSpc>
                <a:spcPct val="100000"/>
              </a:lnSpc>
              <a:spcBef>
                <a:spcPts val="500"/>
              </a:spcBef>
              <a:buFont typeface="Arial" panose="020B0604020202020204" pitchFamily="34" charset="0"/>
              <a:buNone/>
            </a:pPr>
            <a:endParaRPr lang="en-US" sz="1200"/>
          </a:p>
          <a:p>
            <a:pPr marL="0" indent="0">
              <a:lnSpc>
                <a:spcPct val="100000"/>
              </a:lnSpc>
              <a:spcBef>
                <a:spcPts val="500"/>
              </a:spcBef>
              <a:buFont typeface="Arial" panose="020B0604020202020204" pitchFamily="34" charset="0"/>
              <a:buNone/>
            </a:pPr>
            <a:endParaRPr lang="en-US" sz="1200"/>
          </a:p>
          <a:p>
            <a:pPr marL="0" indent="0">
              <a:lnSpc>
                <a:spcPct val="100000"/>
              </a:lnSpc>
              <a:spcBef>
                <a:spcPts val="500"/>
              </a:spcBef>
              <a:buFont typeface="Arial" panose="020B0604020202020204" pitchFamily="34" charset="0"/>
              <a:buNone/>
            </a:pPr>
            <a:endParaRPr lang="en-US" sz="1200"/>
          </a:p>
          <a:p>
            <a:pPr marL="241300" indent="-241300">
              <a:lnSpc>
                <a:spcPct val="100000"/>
              </a:lnSpc>
              <a:spcBef>
                <a:spcPts val="500"/>
              </a:spcBef>
              <a:buFont typeface="+mj-lt"/>
              <a:buAutoNum type="arabicPeriod"/>
            </a:pPr>
            <a:endParaRPr lang="en-US" sz="1200"/>
          </a:p>
        </p:txBody>
      </p:sp>
      <p:sp>
        <p:nvSpPr>
          <p:cNvPr id="7"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8"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34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8"/>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587832" y="154244"/>
            <a:ext cx="8911767"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tx1"/>
                </a:solidFill>
                <a:effectLst/>
                <a:uLnTx/>
                <a:uFillTx/>
                <a:latin typeface="+mj-lt"/>
                <a:ea typeface="+mj-ea"/>
                <a:cs typeface="+mj-cs"/>
              </a:rPr>
              <a:t>Disrupting the Lifecycle of a Urinary Catheter</a:t>
            </a:r>
            <a:r>
              <a:rPr kumimoji="0" lang="en-US" sz="3800" b="1" i="0" u="none" strike="noStrike" kern="1200" cap="none" spc="0" normalizeH="0" baseline="30000" noProof="0">
                <a:ln>
                  <a:noFill/>
                </a:ln>
                <a:solidFill>
                  <a:schemeClr val="tx1"/>
                </a:solidFill>
                <a:effectLst/>
                <a:uLnTx/>
                <a:uFillTx/>
                <a:latin typeface="+mj-lt"/>
                <a:ea typeface="+mj-ea"/>
                <a:cs typeface="+mj-cs"/>
              </a:rPr>
              <a:t>4</a:t>
            </a:r>
          </a:p>
        </p:txBody>
      </p:sp>
      <p:pic>
        <p:nvPicPr>
          <p:cNvPr id="12" name="Picture 11" descr="Step 0: Avoid Catheter Placement&#10;1: Ensure Aseptic Placement (starred)&#10;2: Maintain awareness and proper care of catheters in place&#10;3: Prompt removal of unnecessary catheter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8967" y="1736349"/>
            <a:ext cx="6339370" cy="4322298"/>
          </a:xfrm>
          <a:prstGeom prst="rect">
            <a:avLst/>
          </a:prstGeom>
        </p:spPr>
      </p:pic>
      <p:sp>
        <p:nvSpPr>
          <p:cNvPr id="13" name="Shape 210">
            <a:extLst>
              <a:ext uri="{C183D7F6-B498-43B3-948B-1728B52AA6E4}">
                <adec:decorative xmlns:adec="http://schemas.microsoft.com/office/drawing/2017/decorative" val="1"/>
              </a:ext>
            </a:extLst>
          </p:cNvPr>
          <p:cNvSpPr/>
          <p:nvPr>
            <p:custDataLst>
              <p:tags r:id="rId2"/>
            </p:custDataLst>
          </p:nvPr>
        </p:nvSpPr>
        <p:spPr>
          <a:xfrm>
            <a:off x="3460918" y="4397922"/>
            <a:ext cx="146193" cy="365098"/>
          </a:xfrm>
          <a:prstGeom prst="rect">
            <a:avLst/>
          </a:prstGeom>
          <a:ln w="12700">
            <a:miter lim="400000"/>
          </a:ln>
          <a:extLst>
            <a:ext uri="{C572A759-6A51-4108-AA02-DFA0A04FC94B}">
              <ma14:wrappingTextBoxFlag xmlns="" xmlns:ma14="http://schemas.microsoft.com/office/mac/drawingml/2011/main" val="1"/>
            </a:ext>
          </a:extLst>
        </p:spPr>
        <p:txBody>
          <a:bodyPr wrap="none" lIns="31749" tIns="31749" rIns="31749" bIns="31749">
            <a:spAutoFit/>
          </a:bodyPr>
          <a:lstStyle>
            <a:lvl1pPr marL="40640" marR="40640" algn="ctr" defTabSz="910828">
              <a:defRPr sz="2200">
                <a:solidFill>
                  <a:srgbClr val="000000"/>
                </a:solidFill>
                <a:uFill>
                  <a:solidFill>
                    <a:srgbClr val="000000"/>
                  </a:solidFill>
                </a:uFill>
              </a:defRPr>
            </a:lvl1pPr>
          </a:lstStyle>
          <a:p>
            <a:endParaRPr sz="1956"/>
          </a:p>
        </p:txBody>
      </p:sp>
      <p:sp>
        <p:nvSpPr>
          <p:cNvPr id="16" name="5-Point Star 15">
            <a:extLst>
              <a:ext uri="{C183D7F6-B498-43B3-948B-1728B52AA6E4}">
                <adec:decorative xmlns:adec="http://schemas.microsoft.com/office/drawing/2017/decorative" val="1"/>
              </a:ext>
            </a:extLst>
          </p:cNvPr>
          <p:cNvSpPr/>
          <p:nvPr>
            <p:custDataLst>
              <p:tags r:id="rId3"/>
            </p:custDataLst>
          </p:nvPr>
        </p:nvSpPr>
        <p:spPr>
          <a:xfrm rot="20048322">
            <a:off x="4320742" y="1600945"/>
            <a:ext cx="816599" cy="817340"/>
          </a:xfrm>
          <a:prstGeom prst="star5">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91442" y="6172663"/>
            <a:ext cx="7886700" cy="646331"/>
          </a:xfrm>
          <a:prstGeom prst="rect">
            <a:avLst/>
          </a:prstGeom>
        </p:spPr>
        <p:txBody>
          <a:bodyPr wrap="square">
            <a:spAutoFit/>
          </a:bodyPr>
          <a:lstStyle/>
          <a:p>
            <a:pPr marL="0" marR="0">
              <a:spcBef>
                <a:spcPts val="0"/>
              </a:spcBef>
              <a:spcAft>
                <a:spcPts val="0"/>
              </a:spcAft>
            </a:pPr>
            <a:r>
              <a:rPr lang="en-US" sz="1200" kern="1200">
                <a:solidFill>
                  <a:srgbClr val="767171"/>
                </a:solidFill>
                <a:effectLst/>
                <a:latin typeface="Calibri" panose="020F0502020204030204" pitchFamily="34" charset="0"/>
                <a:ea typeface="Calibri" panose="020F0502020204030204" pitchFamily="34" charset="0"/>
              </a:rPr>
              <a:t>Patel PK, Gupta A, Vaughn VM, et al. Review of strategies to reduce central line-associated bloodstream infection (CLABSI) and catheter-associated urinary tract infection (CAUTI) in adult ICUs. J Hosp Med. 2018 Feb 1;13</a:t>
            </a:r>
            <a:r>
              <a:rPr lang="en-US" sz="1200">
                <a:solidFill>
                  <a:srgbClr val="767171"/>
                </a:solidFill>
                <a:latin typeface="Calibri" panose="020F0502020204030204" pitchFamily="34" charset="0"/>
                <a:ea typeface="Calibri" panose="020F0502020204030204" pitchFamily="34" charset="0"/>
                <a:sym typeface="Wingdings" panose="05000000000000000000" pitchFamily="2" charset="2"/>
              </a:rPr>
              <a:t>(2):105-16.</a:t>
            </a:r>
            <a:r>
              <a:rPr lang="en-US" sz="1200" kern="1200">
                <a:solidFill>
                  <a:srgbClr val="767171"/>
                </a:solidFill>
                <a:effectLst/>
                <a:latin typeface="Calibri" panose="020F0502020204030204" pitchFamily="34" charset="0"/>
                <a:ea typeface="Calibri" panose="020F0502020204030204" pitchFamily="34" charset="0"/>
              </a:rPr>
              <a:t> </a:t>
            </a:r>
            <a:r>
              <a:rPr lang="en-US" sz="1200" kern="1200" err="1">
                <a:solidFill>
                  <a:srgbClr val="767171"/>
                </a:solidFill>
                <a:effectLst/>
                <a:latin typeface="Calibri" panose="020F0502020204030204" pitchFamily="34" charset="0"/>
                <a:ea typeface="Calibri" panose="020F0502020204030204" pitchFamily="34" charset="0"/>
              </a:rPr>
              <a:t>Epub</a:t>
            </a:r>
            <a:r>
              <a:rPr lang="en-US" sz="1200" kern="1200">
                <a:solidFill>
                  <a:srgbClr val="767171"/>
                </a:solidFill>
                <a:effectLst/>
                <a:latin typeface="Calibri" panose="020F0502020204030204" pitchFamily="34" charset="0"/>
                <a:ea typeface="Calibri" panose="020F0502020204030204" pitchFamily="34" charset="0"/>
              </a:rPr>
              <a:t> 2017 Nov 8. </a:t>
            </a:r>
            <a:r>
              <a:rPr lang="en-US" sz="1200">
                <a:solidFill>
                  <a:srgbClr val="767171"/>
                </a:solidFill>
              </a:rPr>
              <a:t>PMID: 29154382.</a:t>
            </a:r>
            <a:r>
              <a:rPr lang="en-US" sz="1200" kern="1200">
                <a:solidFill>
                  <a:srgbClr val="767171"/>
                </a:solidFill>
                <a:effectLst/>
                <a:latin typeface="Calibri" panose="020F0502020204030204" pitchFamily="34" charset="0"/>
                <a:ea typeface="Calibri" panose="020F0502020204030204" pitchFamily="34" charset="0"/>
              </a:rPr>
              <a:t> Used with permission of Journal of Hospital Medicine.</a:t>
            </a:r>
            <a:endParaRPr lang="en-US" sz="1200">
              <a:effectLst/>
              <a:latin typeface="Times New Roman" panose="02020603050405020304" pitchFamily="18" charset="0"/>
              <a:ea typeface="Times New Roman" panose="02020603050405020304" pitchFamily="18" charset="0"/>
            </a:endParaRPr>
          </a:p>
        </p:txBody>
      </p:sp>
      <p:sp>
        <p:nvSpPr>
          <p:cNvPr id="14" name="Footer Placeholder 4"/>
          <p:cNvSpPr txBox="1">
            <a:spLocks/>
          </p:cNvSpPr>
          <p:nvPr>
            <p:custDataLst>
              <p:tags r:id="rId4"/>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5"/>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IUC</a:t>
            </a:r>
            <a:r>
              <a:rPr kumimoji="0" lang="en-US" sz="1200" b="0" i="0" u="none" strike="noStrike" kern="1200" cap="none" spc="0" normalizeH="0" baseline="0" noProof="0">
                <a:ln>
                  <a:noFill/>
                </a:ln>
                <a:solidFill>
                  <a:prstClr val="black"/>
                </a:solidFill>
                <a:effectLst/>
                <a:uLnTx/>
                <a:uFillTx/>
                <a:latin typeface="Calibri"/>
                <a:ea typeface="+mn-ea"/>
                <a:cs typeface="+mn-cs"/>
              </a:rPr>
              <a:t>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9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658111" y="154244"/>
            <a:ext cx="8534812"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mj-lt"/>
                <a:ea typeface="+mj-ea"/>
                <a:cs typeface="Arial" panose="020B0604020202020204" pitchFamily="34" charset="0"/>
              </a:rPr>
              <a:t>CAUTI Tiers</a:t>
            </a:r>
            <a:r>
              <a:rPr kumimoji="0" lang="en-US" sz="3600" b="1" i="0" u="none" strike="noStrike" kern="1200" cap="none" spc="0" normalizeH="0" baseline="30000" noProof="0">
                <a:ln>
                  <a:noFill/>
                </a:ln>
                <a:solidFill>
                  <a:prstClr val="black"/>
                </a:solidFill>
                <a:effectLst/>
                <a:uLnTx/>
                <a:uFillTx/>
                <a:latin typeface="+mj-lt"/>
                <a:ea typeface="+mj-ea"/>
                <a:cs typeface="Arial" panose="020B0604020202020204" pitchFamily="34" charset="0"/>
              </a:rPr>
              <a:t>5</a:t>
            </a:r>
            <a:r>
              <a:rPr kumimoji="0" lang="en-US" sz="3600" b="1" i="0" u="none" strike="noStrike" kern="1200" cap="none" spc="0" normalizeH="0" baseline="0" noProof="0">
                <a:ln>
                  <a:noFill/>
                </a:ln>
                <a:solidFill>
                  <a:prstClr val="black"/>
                </a:solidFill>
                <a:effectLst/>
                <a:uLnTx/>
                <a:uFillTx/>
                <a:latin typeface="+mj-lt"/>
                <a:ea typeface="+mj-ea"/>
                <a:cs typeface="Arial" panose="020B0604020202020204" pitchFamily="34" charset="0"/>
              </a:rPr>
              <a:t> </a:t>
            </a:r>
            <a:endParaRPr kumimoji="0" lang="en-US" sz="4000" b="1" i="0" u="none" strike="noStrike" kern="1200" cap="none" spc="0" normalizeH="0" baseline="30000" noProof="0">
              <a:ln>
                <a:noFill/>
              </a:ln>
              <a:solidFill>
                <a:schemeClr val="tx1"/>
              </a:solidFill>
              <a:effectLst/>
              <a:uLnTx/>
              <a:uFillTx/>
              <a:latin typeface="+mj-lt"/>
              <a:ea typeface="+mj-ea"/>
              <a:cs typeface="+mj-cs"/>
            </a:endParaRPr>
          </a:p>
        </p:txBody>
      </p:sp>
      <p:pic>
        <p:nvPicPr>
          <p:cNvPr id="13" name="Picture 12" descr="Tier 1: Standardize products, procedures, and bedside processes&#10;Assure Tier 1 interventions are standardized across the team through CUSP implementation&#10;Place indwelling urinary catheter only for appropriate reasons. Use alternatives to indwelling urinary catheters. Ensure proper aseptic insertion technique and maintenance procedures. Promptly remove unnecessary catheters. Urine culture stewardship: Culture only if symptoms of UTI are present.&#10;Tier 2: Enhance progress with team-based improvement practices&#10;Use the strategies below to troubleshoot barriers and to implement additional interventions&#10;To help troubleshoot barriers and identify next steps, use CAUTI GPS tool. Conduct catheter rounds with targeted education to optimize appropriate use. Feed CAUTI and indwelling urinary catheterization data back to frontline staff in real time. Observe and document competency of catheter insertion: Education and observed behavior. Perform full root-cause analysis or focused review of infections.">
            <a:extLs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29245" y="1126792"/>
            <a:ext cx="8958140" cy="5412313"/>
          </a:xfrm>
          <a:prstGeom prst="rect">
            <a:avLst/>
          </a:prstGeom>
        </p:spPr>
      </p:pic>
      <p:sp>
        <p:nvSpPr>
          <p:cNvPr id="16" name="TextBox 15"/>
          <p:cNvSpPr txBox="1"/>
          <p:nvPr>
            <p:custDataLst>
              <p:tags r:id="rId2"/>
            </p:custDataLst>
          </p:nvPr>
        </p:nvSpPr>
        <p:spPr>
          <a:xfrm>
            <a:off x="624761" y="6476009"/>
            <a:ext cx="8958142" cy="907941"/>
          </a:xfrm>
          <a:prstGeom prst="rect">
            <a:avLst/>
          </a:prstGeom>
          <a:noFill/>
        </p:spPr>
        <p:txBody>
          <a:bodyPr wrap="square" rtlCol="0" anchor="t">
            <a:spAutoFit/>
          </a:bodyPr>
          <a:lstStyle/>
          <a:p>
            <a:r>
              <a:rPr lang="en-US" sz="1200">
                <a:solidFill>
                  <a:srgbClr val="757070"/>
                </a:solidFill>
              </a:rPr>
              <a:t>Abbreviations: CAUTI = catheter-associated urinary tract infection; GPS = Guide to Patient Safety; UTI = urinary tract infection</a:t>
            </a:r>
          </a:p>
          <a:p>
            <a:pPr>
              <a:spcBef>
                <a:spcPts val="600"/>
              </a:spcBef>
            </a:pPr>
            <a:r>
              <a:rPr lang="en-US" sz="1200">
                <a:solidFill>
                  <a:srgbClr val="757070"/>
                </a:solidFill>
              </a:rPr>
              <a:t>These materials were expanded, enhanced, and adapted from tiered interventions implemented in cohorts 1 and 2 of AHRQ Safety Program for ICUs: Preventing CLABSI and CAUTI from materials developed for CAUTI prevention by faculty and staff at the Department of Veterans Affairs and the University of Michigan.</a:t>
            </a:r>
            <a:endParaRPr lang="en-US" sz="1200">
              <a:solidFill>
                <a:srgbClr val="757070"/>
              </a:solidFill>
              <a:cs typeface="Calibri"/>
            </a:endParaRPr>
          </a:p>
        </p:txBody>
      </p:sp>
      <p:sp>
        <p:nvSpPr>
          <p:cNvPr id="14"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52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496797" y="83514"/>
            <a:ext cx="9076233"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j-lt"/>
                <a:ea typeface="+mj-ea"/>
                <a:cs typeface="+mj-cs"/>
              </a:rPr>
              <a:t>Components of the Indwelling Urinary Catheter Insertion Bundle</a:t>
            </a:r>
            <a:r>
              <a:rPr kumimoji="0" lang="en-US" sz="3600" b="1" i="0" u="none" strike="noStrike" kern="1200" cap="none" spc="0" normalizeH="0" baseline="30000" noProof="0">
                <a:ln>
                  <a:noFill/>
                </a:ln>
                <a:solidFill>
                  <a:schemeClr val="tx1"/>
                </a:solidFill>
                <a:effectLst/>
                <a:uLnTx/>
                <a:uFillTx/>
                <a:latin typeface="+mj-lt"/>
                <a:ea typeface="+mj-ea"/>
                <a:cs typeface="+mj-cs"/>
              </a:rPr>
              <a:t>6,7</a:t>
            </a:r>
          </a:p>
        </p:txBody>
      </p:sp>
      <p:graphicFrame>
        <p:nvGraphicFramePr>
          <p:cNvPr id="20" name="Content Placeholder 6" descr="1. Assess for the necessity of an indwelling urinary catheter&#10;2. Encourage the use of alternatives&#10;3. Use a standard indwelling urinary catheter kit&#10;4. Ensure proper insertion technique"/>
          <p:cNvGraphicFramePr>
            <a:graphicFrameLocks/>
          </p:cNvGraphicFramePr>
          <p:nvPr>
            <p:custDataLst>
              <p:tags r:id="rId2"/>
            </p:custDataLst>
            <p:extLst>
              <p:ext uri="{D42A27DB-BD31-4B8C-83A1-F6EECF244321}">
                <p14:modId xmlns:p14="http://schemas.microsoft.com/office/powerpoint/2010/main" val="996924133"/>
              </p:ext>
            </p:extLst>
          </p:nvPr>
        </p:nvGraphicFramePr>
        <p:xfrm>
          <a:off x="982167" y="1574707"/>
          <a:ext cx="7886700" cy="50530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05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461613" y="218524"/>
            <a:ext cx="9296399"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tx1"/>
                </a:solidFill>
                <a:effectLst/>
                <a:uLnTx/>
                <a:uFillTx/>
                <a:latin typeface="+mj-lt"/>
                <a:ea typeface="+mj-ea"/>
                <a:cs typeface="+mj-cs"/>
              </a:rPr>
              <a:t>Use a Standard Indwelling Urinary Catheter Kit</a:t>
            </a:r>
            <a:r>
              <a:rPr kumimoji="0" lang="en-US" sz="3800" b="1" i="0" u="none" strike="noStrike" kern="1200" cap="none" spc="0" normalizeH="0" baseline="30000" noProof="0">
                <a:ln>
                  <a:noFill/>
                </a:ln>
                <a:solidFill>
                  <a:schemeClr val="tx1"/>
                </a:solidFill>
                <a:effectLst/>
                <a:uLnTx/>
                <a:uFillTx/>
                <a:latin typeface="+mj-lt"/>
                <a:ea typeface="+mj-ea"/>
                <a:cs typeface="+mj-cs"/>
              </a:rPr>
              <a:t>8</a:t>
            </a:r>
          </a:p>
        </p:txBody>
      </p:sp>
      <p:sp>
        <p:nvSpPr>
          <p:cNvPr id="11" name="Content Placeholder 2"/>
          <p:cNvSpPr txBox="1">
            <a:spLocks/>
          </p:cNvSpPr>
          <p:nvPr>
            <p:custDataLst>
              <p:tags r:id="rId2"/>
            </p:custDataLst>
          </p:nvPr>
        </p:nvSpPr>
        <p:spPr>
          <a:xfrm>
            <a:off x="561021" y="1289291"/>
            <a:ext cx="8947786" cy="5302009"/>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a:cs typeface="Calibri" panose="020F0502020204030204"/>
              </a:rPr>
              <a:t>Tier 1 interventions start with a standardized kit or cart</a:t>
            </a:r>
            <a:endParaRPr lang="en-US" sz="2800">
              <a:highlight>
                <a:srgbClr val="FFFF00"/>
              </a:highlight>
              <a:cs typeface="Calibri"/>
            </a:endParaRPr>
          </a:p>
          <a:p>
            <a:pPr>
              <a:lnSpc>
                <a:spcPct val="113999"/>
              </a:lnSpc>
            </a:pPr>
            <a:r>
              <a:rPr lang="en-US" sz="2800"/>
              <a:t>Several different types of kits available</a:t>
            </a:r>
            <a:endParaRPr lang="en-US" sz="2800">
              <a:cs typeface="Calibri"/>
            </a:endParaRPr>
          </a:p>
          <a:p>
            <a:r>
              <a:rPr lang="en-US" sz="2800"/>
              <a:t>Closed-system catheter insertion kits are recommended</a:t>
            </a:r>
            <a:endParaRPr lang="en-US" sz="2800">
              <a:cs typeface="Calibri"/>
            </a:endParaRPr>
          </a:p>
          <a:p>
            <a:r>
              <a:rPr lang="en-US" sz="2800"/>
              <a:t>Supplies in each kit are organized by order of use</a:t>
            </a:r>
            <a:endParaRPr lang="en-US" sz="2800">
              <a:cs typeface="Calibri"/>
            </a:endParaRPr>
          </a:p>
          <a:p>
            <a:r>
              <a:rPr lang="en-US" sz="2800"/>
              <a:t>Remove individual catheters from patient care units – except some specialty catheters that may be rarely used  </a:t>
            </a:r>
            <a:r>
              <a:rPr lang="en-US" sz="2800">
                <a:highlight>
                  <a:srgbClr val="FFFF00"/>
                </a:highlight>
              </a:rPr>
              <a:t> </a:t>
            </a:r>
            <a:endParaRPr lang="en-US" sz="2800">
              <a:highlight>
                <a:srgbClr val="FFFF00"/>
              </a:highlight>
              <a:cs typeface="Calibri"/>
            </a:endParaRPr>
          </a:p>
        </p:txBody>
      </p:sp>
      <p:sp>
        <p:nvSpPr>
          <p:cNvPr id="14"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61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714512" y="188515"/>
            <a:ext cx="8640804"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j-lt"/>
                <a:ea typeface="+mj-ea"/>
                <a:cs typeface="+mj-cs"/>
              </a:rPr>
              <a:t>Ensure Proper Insertion Technique</a:t>
            </a:r>
            <a:r>
              <a:rPr kumimoji="0" lang="en-US" sz="3600" b="1" i="0" u="none" strike="noStrike" kern="1200" cap="none" spc="0" normalizeH="0" baseline="30000" noProof="0">
                <a:ln>
                  <a:noFill/>
                </a:ln>
                <a:solidFill>
                  <a:schemeClr val="tx1"/>
                </a:solidFill>
                <a:effectLst/>
                <a:uLnTx/>
                <a:uFillTx/>
                <a:latin typeface="+mj-lt"/>
                <a:ea typeface="+mj-ea"/>
                <a:cs typeface="+mj-cs"/>
              </a:rPr>
              <a:t>9</a:t>
            </a:r>
          </a:p>
        </p:txBody>
      </p:sp>
      <p:sp>
        <p:nvSpPr>
          <p:cNvPr id="13" name="Content Placeholder 2"/>
          <p:cNvSpPr txBox="1">
            <a:spLocks/>
          </p:cNvSpPr>
          <p:nvPr>
            <p:custDataLst>
              <p:tags r:id="rId2"/>
            </p:custDataLst>
          </p:nvPr>
        </p:nvSpPr>
        <p:spPr>
          <a:xfrm>
            <a:off x="720764" y="1291095"/>
            <a:ext cx="8634552" cy="5626230"/>
          </a:xfrm>
          <a:prstGeom prst="rect">
            <a:avLst/>
          </a:prstGeom>
        </p:spPr>
        <p:txBody>
          <a:bodyPr vert="horz" lIns="91440" tIns="45720" rIns="91440" bIns="45720" rtlCol="0">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800"/>
              <a:t>Aseptic insertion technique is recommended</a:t>
            </a:r>
          </a:p>
          <a:p>
            <a:r>
              <a:rPr lang="en-US" sz="2800"/>
              <a:t>Many nurses and other clinicians have to relearn “proper” technique</a:t>
            </a:r>
          </a:p>
          <a:p>
            <a:pPr lvl="1">
              <a:buFont typeface="Courier New" panose="02070309020205020404" pitchFamily="49" charset="0"/>
              <a:buChar char="o"/>
            </a:pPr>
            <a:r>
              <a:rPr lang="en-US" sz="2400"/>
              <a:t>Working environment does not resemble learning environment</a:t>
            </a:r>
          </a:p>
          <a:p>
            <a:r>
              <a:rPr lang="en-US" sz="2800"/>
              <a:t>Checklists can often help assure that insertion is done aseptically</a:t>
            </a:r>
          </a:p>
          <a:p>
            <a:r>
              <a:rPr lang="en-US" sz="2800"/>
              <a:t>Consider use of two-person insertion to maintain the sterile field</a:t>
            </a:r>
          </a:p>
        </p:txBody>
      </p:sp>
      <p:sp>
        <p:nvSpPr>
          <p:cNvPr id="14"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97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5"/>
          <a:stretch>
            <a:fillRect/>
          </a:stretch>
        </p:blipFill>
        <p:spPr>
          <a:xfrm>
            <a:off x="11428" y="10883"/>
            <a:ext cx="10046972" cy="7761517"/>
          </a:xfrm>
          <a:prstGeom prst="rect">
            <a:avLst/>
          </a:prstGeom>
        </p:spPr>
      </p:pic>
      <p:sp>
        <p:nvSpPr>
          <p:cNvPr id="10" name="Title 1"/>
          <p:cNvSpPr txBox="1">
            <a:spLocks noGrp="1"/>
          </p:cNvSpPr>
          <p:nvPr>
            <p:ph type="title" idx="4294967295"/>
          </p:nvPr>
        </p:nvSpPr>
        <p:spPr>
          <a:xfrm>
            <a:off x="978354" y="206061"/>
            <a:ext cx="8972550"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1005840" rtl="0" eaLnBrk="1" latinLnBrk="0" hangingPunct="1">
              <a:lnSpc>
                <a:spcPct val="90000"/>
              </a:lnSpc>
              <a:spcBef>
                <a:spcPct val="0"/>
              </a:spcBef>
              <a:buNone/>
              <a:defRPr sz="4840" b="0" i="0" u="none" kern="1200">
                <a:solidFill>
                  <a:schemeClr val="tx1"/>
                </a:solidFill>
                <a:latin typeface="+mj-lt"/>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ANA Tool: Algorithm and Checklist</a:t>
            </a:r>
            <a:r>
              <a:rPr kumimoji="0" lang="en-US" sz="4000" b="1" i="0" u="none" strike="noStrike" kern="1200" cap="none" spc="0" normalizeH="0" baseline="30000" noProof="0">
                <a:ln>
                  <a:noFill/>
                </a:ln>
                <a:solidFill>
                  <a:schemeClr val="tx1"/>
                </a:solidFill>
                <a:effectLst/>
                <a:uLnTx/>
                <a:uFillTx/>
                <a:latin typeface="+mj-lt"/>
                <a:ea typeface="+mj-ea"/>
                <a:cs typeface="+mj-cs"/>
              </a:rPr>
              <a:t>10</a:t>
            </a:r>
          </a:p>
        </p:txBody>
      </p:sp>
      <p:pic>
        <p:nvPicPr>
          <p:cNvPr id="18" name="Picture 17" descr="Indwelling Urinary Catheter (IUC) Insertion Checklist to Prevent CAUTI in the Adult Hospitalized Patient: Important Evidence-Based Steps, each with response options: Yes, Yes with Reminder, and Comments.&#10;Before IUC Insertion:&#10;1) Determine if IUC is appropriate per the CDC Guidelines (CDC, 2009) (See page 1, Box 1).&#10;2) Select smallest appropriate IUC (14 Fr., 5ml or 10 ml balloon is usually appropriate unless ordered otherwise)&#10;3) Obtain assistance PRN (e.g., 2-person insertion, mechanical aids) to facilitate appropriate visualization/insertion technique.&#10;4) Perform hand hygiene.&#10;Patient Preparation/Insertion of IUC:&#10;1) Perform peri-care, then, re-perform hand hygiene.&#10;2) Maintain strict aseptic technique throughout the actual IUC insertion procedure, re-perform hand hygiene upon completion. – Use sterile gloves and equipment and establish/maintain sterile field. Do not pre-inflate the balloon to test it, as this is not recommended.&#10;3) Insert IUC to appropriate length and check uring flow before balloon inflation to prevent urethral trauma. – In males, insert fully to the IUC “y” connection, or in females, advance – 1 inch or 2.5 cm beyond point of urine flow.&#10;4) Inflate IUC balloon correctly: inflate to 10 ml for catheters labeled 5 ml or 10 ml per manufacturer’s instructi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420" y="1357509"/>
            <a:ext cx="8998988" cy="5393433"/>
          </a:xfrm>
          <a:prstGeom prst="rect">
            <a:avLst/>
          </a:prstGeom>
        </p:spPr>
      </p:pic>
      <p:sp>
        <p:nvSpPr>
          <p:cNvPr id="5" name="TextBox 4"/>
          <p:cNvSpPr txBox="1"/>
          <p:nvPr/>
        </p:nvSpPr>
        <p:spPr>
          <a:xfrm>
            <a:off x="484692" y="6902504"/>
            <a:ext cx="4267200" cy="246221"/>
          </a:xfrm>
          <a:prstGeom prst="rect">
            <a:avLst/>
          </a:prstGeom>
          <a:noFill/>
        </p:spPr>
        <p:txBody>
          <a:bodyPr wrap="square" rtlCol="0">
            <a:spAutoFit/>
          </a:bodyPr>
          <a:lstStyle/>
          <a:p>
            <a:r>
              <a:rPr lang="en-US" sz="1000" dirty="0"/>
              <a:t>©2019 American Nurses Association. Used with permission.</a:t>
            </a:r>
            <a:endParaRPr lang="en-US" sz="900" dirty="0"/>
          </a:p>
        </p:txBody>
      </p:sp>
      <p:sp>
        <p:nvSpPr>
          <p:cNvPr id="14" name="Footer Placeholder 4"/>
          <p:cNvSpPr txBox="1">
            <a:spLocks/>
          </p:cNvSpPr>
          <p:nvPr>
            <p:custDataLst>
              <p:tags r:id="rId1"/>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2"/>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08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2584F81-2893-404A-9E98-9FFFC3320D45}"/>
              </a:ext>
              <a:ext uri="{C183D7F6-B498-43B3-948B-1728B52AA6E4}">
                <adec:decorative xmlns:adec="http://schemas.microsoft.com/office/drawing/2017/decorative" val="1"/>
              </a:ext>
            </a:extLst>
          </p:cNvPr>
          <p:cNvPicPr>
            <a:picLocks noGrp="1" noChangeAspect="1"/>
          </p:cNvPicPr>
          <p:nvPr/>
        </p:nvPicPr>
        <p:blipFill>
          <a:blip r:embed="rId7"/>
          <a:stretch>
            <a:fillRect/>
          </a:stretch>
        </p:blipFill>
        <p:spPr>
          <a:xfrm>
            <a:off x="11428" y="10883"/>
            <a:ext cx="10046972" cy="7761517"/>
          </a:xfrm>
          <a:prstGeom prst="rect">
            <a:avLst/>
          </a:prstGeom>
        </p:spPr>
      </p:pic>
      <p:sp>
        <p:nvSpPr>
          <p:cNvPr id="17" name="Title 1"/>
          <p:cNvSpPr txBox="1">
            <a:spLocks noGrp="1"/>
          </p:cNvSpPr>
          <p:nvPr>
            <p:ph type="title" idx="4294967295"/>
            <p:custDataLst>
              <p:tags r:id="rId1"/>
            </p:custDataLst>
          </p:nvPr>
        </p:nvSpPr>
        <p:spPr>
          <a:xfrm>
            <a:off x="982167" y="154244"/>
            <a:ext cx="7886700" cy="81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marL="0" marR="0" lvl="0" indent="0" algn="ctr" defTabSz="100584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mj-lt"/>
                <a:ea typeface="+mj-ea"/>
                <a:cs typeface="+mj-cs"/>
              </a:rPr>
              <a:t>Another Type of Checklist</a:t>
            </a:r>
            <a:endParaRPr kumimoji="0" lang="en-US" sz="3600" b="1" i="0" u="none" strike="noStrike" kern="1200" cap="none" spc="0" normalizeH="0" baseline="30000" noProof="0">
              <a:ln>
                <a:noFill/>
              </a:ln>
              <a:solidFill>
                <a:schemeClr val="tx1"/>
              </a:solidFill>
              <a:effectLst/>
              <a:uLnTx/>
              <a:uFillTx/>
              <a:latin typeface="+mj-lt"/>
              <a:ea typeface="+mj-ea"/>
              <a:cs typeface="+mj-cs"/>
            </a:endParaRPr>
          </a:p>
        </p:txBody>
      </p:sp>
      <p:graphicFrame>
        <p:nvGraphicFramePr>
          <p:cNvPr id="13" name="Content Placeholder 5"/>
          <p:cNvGraphicFramePr>
            <a:graphicFrameLocks/>
          </p:cNvGraphicFramePr>
          <p:nvPr>
            <p:custDataLst>
              <p:tags r:id="rId2"/>
            </p:custDataLst>
            <p:extLst>
              <p:ext uri="{D42A27DB-BD31-4B8C-83A1-F6EECF244321}">
                <p14:modId xmlns:p14="http://schemas.microsoft.com/office/powerpoint/2010/main" val="4229513664"/>
              </p:ext>
            </p:extLst>
          </p:nvPr>
        </p:nvGraphicFramePr>
        <p:xfrm>
          <a:off x="348613" y="1291095"/>
          <a:ext cx="9372601" cy="5629718"/>
        </p:xfrm>
        <a:graphic>
          <a:graphicData uri="http://schemas.openxmlformats.org/drawingml/2006/table">
            <a:tbl>
              <a:tblPr firstRow="1" firstCol="1" lastRow="1" lastCol="1" bandRow="1" bandCol="1"/>
              <a:tblGrid>
                <a:gridCol w="7825969">
                  <a:extLst>
                    <a:ext uri="{9D8B030D-6E8A-4147-A177-3AD203B41FA5}">
                      <a16:colId xmlns:a16="http://schemas.microsoft.com/office/drawing/2014/main" val="20000"/>
                    </a:ext>
                  </a:extLst>
                </a:gridCol>
                <a:gridCol w="515544">
                  <a:extLst>
                    <a:ext uri="{9D8B030D-6E8A-4147-A177-3AD203B41FA5}">
                      <a16:colId xmlns:a16="http://schemas.microsoft.com/office/drawing/2014/main" val="20001"/>
                    </a:ext>
                  </a:extLst>
                </a:gridCol>
                <a:gridCol w="515544">
                  <a:extLst>
                    <a:ext uri="{9D8B030D-6E8A-4147-A177-3AD203B41FA5}">
                      <a16:colId xmlns:a16="http://schemas.microsoft.com/office/drawing/2014/main" val="20002"/>
                    </a:ext>
                  </a:extLst>
                </a:gridCol>
                <a:gridCol w="515544">
                  <a:extLst>
                    <a:ext uri="{9D8B030D-6E8A-4147-A177-3AD203B41FA5}">
                      <a16:colId xmlns:a16="http://schemas.microsoft.com/office/drawing/2014/main" val="20003"/>
                    </a:ext>
                  </a:extLst>
                </a:gridCol>
              </a:tblGrid>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lgn="ctr">
                        <a:spcBef>
                          <a:spcPts val="300"/>
                        </a:spcBef>
                        <a:spcAft>
                          <a:spcPts val="300"/>
                        </a:spcAft>
                      </a:pPr>
                      <a:r>
                        <a:rPr lang="en-US" sz="1200">
                          <a:effectLst/>
                        </a:rPr>
                        <a:t>Procedural Steps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lgn="ctr">
                        <a:spcBef>
                          <a:spcPts val="300"/>
                        </a:spcBef>
                        <a:spcAft>
                          <a:spcPts val="300"/>
                        </a:spcAft>
                      </a:pPr>
                      <a:r>
                        <a:rPr lang="en-US" sz="1200">
                          <a:effectLst/>
                        </a:rPr>
                        <a:t>Yes</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lgn="ctr">
                        <a:spcBef>
                          <a:spcPts val="300"/>
                        </a:spcBef>
                        <a:spcAft>
                          <a:spcPts val="300"/>
                        </a:spcAft>
                      </a:pPr>
                      <a:r>
                        <a:rPr lang="en-US" sz="1200">
                          <a:effectLst/>
                        </a:rPr>
                        <a:t>No</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lgn="ctr">
                        <a:spcBef>
                          <a:spcPts val="300"/>
                        </a:spcBef>
                        <a:spcAft>
                          <a:spcPts val="300"/>
                        </a:spcAft>
                      </a:pPr>
                      <a:r>
                        <a:rPr lang="en-US" sz="1200">
                          <a:effectLst/>
                        </a:rPr>
                        <a:t>NA</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254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Place patient in supine position</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lgn="ctr">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lgn="ctr">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lgn="ctr">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254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Inspect the sterile catheterization kit and remove it from its outer packaging</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Open the inner paper wrapping to form a sterile field</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Form sterile field on bedside table or other flat surface but not patient bed</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dirty="0">
                          <a:effectLst/>
                        </a:rPr>
                        <a:t>With washed hands carefully retrieve the absorbent pad from the top of the kit </a:t>
                      </a:r>
                      <a:endParaRPr lang="en-US" sz="1200" b="0" dirty="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Place absorbent pad beneath patient’s buttocks, with plastic side down</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Don sterile gloves</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solidFill>
                            <a:schemeClr val="tx1"/>
                          </a:solidFill>
                          <a:effectLst/>
                        </a:rPr>
                        <a:t>Cover patient’s abdomen and superior pubic region with fenestrated drape</a:t>
                      </a:r>
                      <a:endParaRPr lang="en-US" sz="1200" b="0">
                        <a:solidFill>
                          <a:schemeClr val="tx1"/>
                        </a:solidFill>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FFFF00"/>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Organize contents of the tray on the sterile field</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Pour antiseptic solution over the preparation swabs in the tray compartment</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Squeeze some sterile catheter lubricant onto the tray to lubricate the catheter tip</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Using gloved nondominant hand, identify the urethra by spreading labia majora and</a:t>
                      </a:r>
                      <a:r>
                        <a:rPr lang="en-US" sz="1200" b="0" baseline="0">
                          <a:effectLst/>
                        </a:rPr>
                        <a:t> </a:t>
                      </a:r>
                      <a:r>
                        <a:rPr lang="en-US" sz="1200" b="0">
                          <a:effectLst/>
                        </a:rPr>
                        <a:t>minora</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680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Use the thumb and index finger to spread the inner labia with gentle traction, pulling upward towards patient’s head</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dirty="0">
                          <a:effectLst/>
                        </a:rPr>
                        <a:t>Nondominant hand is not removed from this position</a:t>
                      </a:r>
                      <a:endParaRPr lang="en-US" sz="1200" b="0" dirty="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Use an expanding circular motion to clean the opening with remaining swabs</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5"/>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Lubricate distal end of the catheter with the sterile jelly</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Holding the catheter in the dominant hand, gently introduce the catheter tip into meatus</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2531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Slowly advance catheter through the urethra into the bladder</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8207">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If catheter is accidentally contaminated, it is discarded, and a new sterile catheter is obtained</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9"/>
                  </a:ext>
                </a:extLst>
              </a:tr>
              <a:tr h="45063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*If catheter is accidentally inserted into the vagina, it is left in place until a new sterile catheter is obtained and inserted correctly</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306112">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Once urine is observed in tubing, the catheter is advanced another 3-5 cm</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50800" cmpd="dbl">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50800" cmpd="dbl">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kern="1200">
                          <a:solidFill>
                            <a:schemeClr val="tx1"/>
                          </a:solidFill>
                          <a:latin typeface="Calibri" panose="020F0502020204030204"/>
                        </a:defRPr>
                      </a:lvl1pPr>
                      <a:lvl2pPr marL="502920" algn="l" defTabSz="1005840" rtl="0" eaLnBrk="1" latinLnBrk="0" hangingPunct="1">
                        <a:defRPr sz="1980" kern="1200">
                          <a:solidFill>
                            <a:schemeClr val="tx1"/>
                          </a:solidFill>
                          <a:latin typeface="Calibri" panose="020F0502020204030204"/>
                        </a:defRPr>
                      </a:lvl2pPr>
                      <a:lvl3pPr marL="1005840" algn="l" defTabSz="1005840" rtl="0" eaLnBrk="1" latinLnBrk="0" hangingPunct="1">
                        <a:defRPr sz="1980" kern="1200">
                          <a:solidFill>
                            <a:schemeClr val="tx1"/>
                          </a:solidFill>
                          <a:latin typeface="Calibri" panose="020F0502020204030204"/>
                        </a:defRPr>
                      </a:lvl3pPr>
                      <a:lvl4pPr marL="1508760" algn="l" defTabSz="1005840" rtl="0" eaLnBrk="1" latinLnBrk="0" hangingPunct="1">
                        <a:defRPr sz="1980" kern="1200">
                          <a:solidFill>
                            <a:schemeClr val="tx1"/>
                          </a:solidFill>
                          <a:latin typeface="Calibri" panose="020F0502020204030204"/>
                        </a:defRPr>
                      </a:lvl4pPr>
                      <a:lvl5pPr marL="2011680" algn="l" defTabSz="1005840" rtl="0" eaLnBrk="1" latinLnBrk="0" hangingPunct="1">
                        <a:defRPr sz="1980" kern="1200">
                          <a:solidFill>
                            <a:schemeClr val="tx1"/>
                          </a:solidFill>
                          <a:latin typeface="Calibri" panose="020F0502020204030204"/>
                        </a:defRPr>
                      </a:lvl5pPr>
                      <a:lvl6pPr marL="2514600" algn="l" defTabSz="1005840" rtl="0" eaLnBrk="1" latinLnBrk="0" hangingPunct="1">
                        <a:defRPr sz="1980" kern="1200">
                          <a:solidFill>
                            <a:schemeClr val="tx1"/>
                          </a:solidFill>
                          <a:latin typeface="Calibri" panose="020F0502020204030204"/>
                        </a:defRPr>
                      </a:lvl6pPr>
                      <a:lvl7pPr marL="3017520" algn="l" defTabSz="1005840" rtl="0" eaLnBrk="1" latinLnBrk="0" hangingPunct="1">
                        <a:defRPr sz="1980" kern="1200">
                          <a:solidFill>
                            <a:schemeClr val="tx1"/>
                          </a:solidFill>
                          <a:latin typeface="Calibri" panose="020F0502020204030204"/>
                        </a:defRPr>
                      </a:lvl7pPr>
                      <a:lvl8pPr marL="3520440" algn="l" defTabSz="1005840" rtl="0" eaLnBrk="1" latinLnBrk="0" hangingPunct="1">
                        <a:defRPr sz="1980" kern="1200">
                          <a:solidFill>
                            <a:schemeClr val="tx1"/>
                          </a:solidFill>
                          <a:latin typeface="Calibri" panose="020F0502020204030204"/>
                        </a:defRPr>
                      </a:lvl8pPr>
                      <a:lvl9pPr marL="4023360" algn="l" defTabSz="1005840" rtl="0" eaLnBrk="1" latinLnBrk="0" hangingPunct="1">
                        <a:defRPr sz="1980"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50800" cmpd="dbl">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12700" cmpd="sng">
                      <a:solidFill>
                        <a:srgbClr val="5B9BD5"/>
                      </a:solidFill>
                    </a:lnT>
                    <a:lnB w="50800" cmpd="dbl">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21"/>
                  </a:ext>
                </a:extLst>
              </a:tr>
              <a:tr h="342209">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b="0">
                          <a:effectLst/>
                        </a:rPr>
                        <a:t>Balloon is inflated with entire contents of 10cc. syringe of sterile water only after urine is observed in tubing</a:t>
                      </a:r>
                      <a:endParaRPr lang="en-US" sz="1200" b="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50800" cmpd="dbl">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50800" cmpd="dbl">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a:effectLst/>
                        </a:rPr>
                        <a:t> </a:t>
                      </a:r>
                      <a:endParaRPr lang="en-US" sz="120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50800" cmpd="dbl">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1005840" rtl="0" eaLnBrk="1" latinLnBrk="0" hangingPunct="1">
                        <a:defRPr sz="1980" b="1" kern="1200">
                          <a:solidFill>
                            <a:schemeClr val="tx1"/>
                          </a:solidFill>
                          <a:latin typeface="Calibri" panose="020F0502020204030204"/>
                        </a:defRPr>
                      </a:lvl1pPr>
                      <a:lvl2pPr marL="502920" algn="l" defTabSz="1005840" rtl="0" eaLnBrk="1" latinLnBrk="0" hangingPunct="1">
                        <a:defRPr sz="1980" b="1" kern="1200">
                          <a:solidFill>
                            <a:schemeClr val="tx1"/>
                          </a:solidFill>
                          <a:latin typeface="Calibri" panose="020F0502020204030204"/>
                        </a:defRPr>
                      </a:lvl2pPr>
                      <a:lvl3pPr marL="1005840" algn="l" defTabSz="1005840" rtl="0" eaLnBrk="1" latinLnBrk="0" hangingPunct="1">
                        <a:defRPr sz="1980" b="1" kern="1200">
                          <a:solidFill>
                            <a:schemeClr val="tx1"/>
                          </a:solidFill>
                          <a:latin typeface="Calibri" panose="020F0502020204030204"/>
                        </a:defRPr>
                      </a:lvl3pPr>
                      <a:lvl4pPr marL="1508760" algn="l" defTabSz="1005840" rtl="0" eaLnBrk="1" latinLnBrk="0" hangingPunct="1">
                        <a:defRPr sz="1980" b="1" kern="1200">
                          <a:solidFill>
                            <a:schemeClr val="tx1"/>
                          </a:solidFill>
                          <a:latin typeface="Calibri" panose="020F0502020204030204"/>
                        </a:defRPr>
                      </a:lvl4pPr>
                      <a:lvl5pPr marL="2011680" algn="l" defTabSz="1005840" rtl="0" eaLnBrk="1" latinLnBrk="0" hangingPunct="1">
                        <a:defRPr sz="1980" b="1" kern="1200">
                          <a:solidFill>
                            <a:schemeClr val="tx1"/>
                          </a:solidFill>
                          <a:latin typeface="Calibri" panose="020F0502020204030204"/>
                        </a:defRPr>
                      </a:lvl5pPr>
                      <a:lvl6pPr marL="2514600" algn="l" defTabSz="1005840" rtl="0" eaLnBrk="1" latinLnBrk="0" hangingPunct="1">
                        <a:defRPr sz="1980" b="1" kern="1200">
                          <a:solidFill>
                            <a:schemeClr val="tx1"/>
                          </a:solidFill>
                          <a:latin typeface="Calibri" panose="020F0502020204030204"/>
                        </a:defRPr>
                      </a:lvl6pPr>
                      <a:lvl7pPr marL="3017520" algn="l" defTabSz="1005840" rtl="0" eaLnBrk="1" latinLnBrk="0" hangingPunct="1">
                        <a:defRPr sz="1980" b="1" kern="1200">
                          <a:solidFill>
                            <a:schemeClr val="tx1"/>
                          </a:solidFill>
                          <a:latin typeface="Calibri" panose="020F0502020204030204"/>
                        </a:defRPr>
                      </a:lvl7pPr>
                      <a:lvl8pPr marL="3520440" algn="l" defTabSz="1005840" rtl="0" eaLnBrk="1" latinLnBrk="0" hangingPunct="1">
                        <a:defRPr sz="1980" b="1" kern="1200">
                          <a:solidFill>
                            <a:schemeClr val="tx1"/>
                          </a:solidFill>
                          <a:latin typeface="Calibri" panose="020F0502020204030204"/>
                        </a:defRPr>
                      </a:lvl8pPr>
                      <a:lvl9pPr marL="4023360" algn="l" defTabSz="1005840" rtl="0" eaLnBrk="1" latinLnBrk="0" hangingPunct="1">
                        <a:defRPr sz="1980" b="1" kern="1200">
                          <a:solidFill>
                            <a:schemeClr val="tx1"/>
                          </a:solidFill>
                          <a:latin typeface="Calibri" panose="020F0502020204030204"/>
                        </a:defRPr>
                      </a:lvl9pPr>
                    </a:lstStyle>
                    <a:p>
                      <a:pPr marL="0" marR="0">
                        <a:spcBef>
                          <a:spcPts val="300"/>
                        </a:spcBef>
                        <a:spcAft>
                          <a:spcPts val="300"/>
                        </a:spcAft>
                      </a:pPr>
                      <a:r>
                        <a:rPr lang="en-US" sz="1200" dirty="0">
                          <a:effectLst/>
                        </a:rPr>
                        <a:t> </a:t>
                      </a:r>
                      <a:endParaRPr lang="en-US" sz="1200" dirty="0">
                        <a:effectLst/>
                        <a:latin typeface="Arial"/>
                        <a:ea typeface="Times New Roman"/>
                        <a:cs typeface="Times New Roman"/>
                      </a:endParaRPr>
                    </a:p>
                  </a:txBody>
                  <a:tcPr marL="80737" marR="80737" marT="0" marB="0">
                    <a:lnL w="12700" cmpd="sng">
                      <a:solidFill>
                        <a:srgbClr val="5B9BD5"/>
                      </a:solidFill>
                    </a:lnL>
                    <a:lnR w="12700" cmpd="sng">
                      <a:solidFill>
                        <a:srgbClr val="5B9BD5"/>
                      </a:solidFill>
                    </a:lnR>
                    <a:lnT w="50800" cmpd="dbl">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bl>
          </a:graphicData>
        </a:graphic>
      </p:graphicFrame>
      <p:sp>
        <p:nvSpPr>
          <p:cNvPr id="14" name="Footer Placeholder 4"/>
          <p:cNvSpPr txBox="1">
            <a:spLocks/>
          </p:cNvSpPr>
          <p:nvPr>
            <p:custDataLst>
              <p:tags r:id="rId3"/>
            </p:custDataLst>
          </p:nvPr>
        </p:nvSpPr>
        <p:spPr>
          <a:xfrm>
            <a:off x="11428" y="7407158"/>
            <a:ext cx="394943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mn-cs"/>
              </a:rPr>
              <a:t>AHRQ Safety Program for ICUs: Preventing CLABSI and CAUTI</a:t>
            </a:r>
          </a:p>
        </p:txBody>
      </p:sp>
      <p:sp>
        <p:nvSpPr>
          <p:cNvPr id="15" name="Slide Number Placeholder 4"/>
          <p:cNvSpPr txBox="1">
            <a:spLocks/>
          </p:cNvSpPr>
          <p:nvPr>
            <p:custDataLst>
              <p:tags r:id="rId4"/>
            </p:custDataLst>
          </p:nvPr>
        </p:nvSpPr>
        <p:spPr>
          <a:xfrm>
            <a:off x="7823050" y="738406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a:rPr>
              <a:t>IU</a:t>
            </a:r>
            <a:r>
              <a:rPr kumimoji="0" lang="en-US" sz="1200" b="0" i="0" u="none" strike="noStrike" kern="1200" cap="none" spc="0" normalizeH="0" baseline="0" noProof="0">
                <a:ln>
                  <a:noFill/>
                </a:ln>
                <a:solidFill>
                  <a:prstClr val="black"/>
                </a:solidFill>
                <a:effectLst/>
                <a:uLnTx/>
                <a:uFillTx/>
                <a:latin typeface="Calibri"/>
                <a:ea typeface="+mn-ea"/>
                <a:cs typeface="+mn-cs"/>
              </a:rPr>
              <a:t>C Insertion </a:t>
            </a:r>
            <a:r>
              <a:rPr kumimoji="0" lang="he-IL"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t>
            </a:r>
            <a:r>
              <a:rPr kumimoji="0" lang="en-US" sz="1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 </a:t>
            </a:r>
            <a:fld id="{4F3BB057-33F2-45A1-BDD7-110EC8CCC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64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Indwelling Urinary Catheter Insertion&amp;quot;&quot;/&gt;&lt;property id=&quot;20307&quot; value=&quot;256&quot;/&gt;&lt;/object&gt;&lt;object type=&quot;3&quot; unique_id=&quot;10004&quot;&gt;&lt;property id=&quot;20148&quot; value=&quot;5&quot;/&gt;&lt;property id=&quot;20300&quot; value=&quot;Slide 2&quot;/&gt;&lt;property id=&quot;20307&quot; value=&quot;259&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9&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63&quot;/&gt;&lt;/object&gt;&lt;object type=&quot;3&quot; unique_id=&quot;10010&quot;&gt;&lt;property id=&quot;20148&quot; value=&quot;5&quot;/&gt;&lt;property id=&quot;20300&quot; value=&quot;Slide 8&quot;/&gt;&lt;property id=&quot;20307&quot; value=&quot;264&quot;/&gt;&lt;/object&gt;&lt;object type=&quot;3&quot; unique_id=&quot;10011&quot;&gt;&lt;property id=&quot;20148&quot; value=&quot;5&quot;/&gt;&lt;property id=&quot;20300&quot; value=&quot;Slide 9&quot;/&gt;&lt;property id=&quot;20307&quot; value=&quot;265&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quot;/&gt;&lt;property id=&quot;20307&quot; value=&quot;270&quot;/&gt;&lt;/object&gt;&lt;object type=&quot;3&quot; unique_id=&quot;10016&quot;&gt;&lt;property id=&quot;20148&quot; value=&quot;5&quot;/&gt;&lt;property id=&quot;20300&quot; value=&quot;Slide 14&quot;/&gt;&lt;property id=&quot;20307&quot; value=&quot;271&quot;/&gt;&lt;/object&gt;&lt;object type=&quot;3&quot; unique_id=&quot;243517&quot;&gt;&lt;property id=&quot;20148&quot; value=&quot;5&quot;/&gt;&lt;property id=&quot;20300&quot; value=&quot;Slide 15&quot;/&gt;&lt;property id=&quot;20307&quot; value=&quot;276&quot;/&gt;&lt;/object&gt;&lt;object type=&quot;3&quot; unique_id=&quot;243518&quot;&gt;&lt;property id=&quot;20148&quot; value=&quot;5&quot;/&gt;&lt;property id=&quot;20300&quot; value=&quot;Slide 16&quot;/&gt;&lt;property id=&quot;20307&quot; value=&quot;277&quot;/&gt;&lt;/object&gt;&lt;object type=&quot;3&quot; unique_id=&quot;243519&quot;&gt;&lt;property id=&quot;20148&quot; value=&quot;5&quot;/&gt;&lt;property id=&quot;20300&quot; value=&quot;Slide 17&quot;/&gt;&lt;property id=&quot;20307&quot; value=&quot;278&quot;/&gt;&lt;/object&gt;&lt;object type=&quot;3&quot; unique_id=&quot;243520&quot;&gt;&lt;property id=&quot;20148&quot; value=&quot;5&quot;/&gt;&lt;property id=&quot;20300&quot; value=&quot;Slide 18&quot;/&gt;&lt;property id=&quot;20307&quot; value=&quot;279&quot;/&gt;&lt;/object&gt;&lt;object type=&quot;3&quot; unique_id=&quot;243521&quot;&gt;&lt;property id=&quot;20148&quot; value=&quot;5&quot;/&gt;&lt;property id=&quot;20300&quot; value=&quot;Slide 19&quot;/&gt;&lt;property id=&quot;20307&quot; value=&quot;280&quot;/&gt;&lt;/object&gt;&lt;object type=&quot;3&quot; unique_id=&quot;243734&quot;&gt;&lt;property id=&quot;20148&quot; value=&quot;5&quot;/&gt;&lt;property id=&quot;20300&quot; value=&quot;Slide 20&quot;/&gt;&lt;property id=&quot;20307&quot; value=&quot;281&quot;/&gt;&lt;/object&gt;&lt;/object&gt;&lt;object type=&quot;8&quot; unique_id=&quot;1004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0&quot;/&gt;&lt;lineCharCount val=&quot;90&quot;/&gt;&lt;/TableIndex&gt;&lt;/ShapeTextInfo&gt;"/>
  <p:tag name="HTML_SHAPEINFO" val="&lt;ThreeDShapeInfo&gt;&lt;uuid val=&quot;&quot;/&gt;&lt;isInvalidForFieldText val=&quot;0&quot;/&gt;&lt;Image&gt;&lt;filename val=&quot;C:\Users\awilkins\AppData\Local\Temp\PR\data\asimages\{D2BB5260-842C-457C-9217-07ED25F3167F}_5.png&quot;/&gt;&lt;left val=&quot;36&quot;/&gt;&lt;top val=&quot;479&quot;/&gt;&lt;width val=&quot;629&quot;/&gt;&lt;height val=&quot;4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C258DF-BF14-4EC9-BD35-82013F6AE8E3}&quot;/&gt;&lt;isInvalidForFieldText val=&quot;0&quot;/&gt;&lt;Image&gt;&lt;filename val=&quot;C:\Users\awilkins\AppData\Local\Temp\PR\data\asimages\{CAC258DF-BF14-4EC9-BD35-82013F6AE8E3}_8.png&quot;/&gt;&lt;left val=&quot;42&quot;/&gt;&lt;top val=&quot;87&quot;/&gt;&lt;width val=&quot;629&quot;/&gt;&lt;height val=&quot;40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1&quot;/&gt;&lt;/TableIndex&gt;&lt;/ShapeTextInfo&gt;"/>
  <p:tag name="HTML_SHAPEINFO" val="&lt;ThreeDShapeInfo&gt;&lt;uuid val=&quot;&quot;/&gt;&lt;isInvalidForFieldText val=&quot;0&quot;/&gt;&lt;Image&gt;&lt;filename val=&quot;C:\Users\jsitu\AppData\Local\Temp\~Ca51B\data\asimages\{A1283D72-FECF-4BA7-AD67-26D3B030D059}_4.png&quot;/&gt;&lt;left val=&quot;53&quot;/&gt;&lt;top val=&quot;170&quot;/&gt;&lt;width val=&quot;612&quot;/&gt;&lt;height val=&quot;17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6&quot;/&gt;&lt;lineCharCount val=&quot;42&quot;/&gt;&lt;lineCharCount val=&quot;12&quot;/&gt;&lt;lineCharCount val=&quot;51&quot;/&gt;&lt;lineCharCount val=&quot;38&quot;/&gt;&lt;/TableIndex&gt;&lt;/ShapeTextInfo&gt;"/>
  <p:tag name="HTML_SHAPEINFO" val="&lt;ThreeDShapeInfo&gt;&lt;uuid val=&quot;&quot;/&gt;&lt;isInvalidForFieldText val=&quot;0&quot;/&gt;&lt;Image&gt;&lt;filename val=&quot;C:\Users\awilkins\AppData\Local\Temp\PR\data\asimages\{6107B786-E594-48B3-A80E-46044D73A35E}_9.png&quot;/&gt;&lt;left val=&quot;40&quot;/&gt;&lt;top val=&quot;85&quot;/&gt;&lt;width val=&quot;630&quot;/&gt;&lt;height val=&quot;401&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49&quot;/&gt;&lt;lineCharCount val=&quot;19&quot;/&gt;&lt;lineCharCount val=&quot;47&quot;/&gt;&lt;lineCharCount val=&quot;12&quot;/&gt;&lt;lineCharCount val=&quot;51&quot;/&gt;&lt;lineCharCount val=&quot;16&quot;/&gt;&lt;/TableIndex&gt;&lt;/ShapeTextInfo&gt;"/>
  <p:tag name="HTML_SHAPEINFO" val="&lt;ThreeDShapeInfo&gt;&lt;uuid val=&quot;&quot;/&gt;&lt;isInvalidForFieldText val=&quot;0&quot;/&gt;&lt;Image&gt;&lt;filename val=&quot;C:\Users\awilkins\AppData\Local\Temp\PR\data\asimages\{D3ACAF37-36B7-4CAA-AF78-A4F661D1D19B}_10.png&quot;/&gt;&lt;left val=&quot;40&quot;/&gt;&lt;top val=&quot;85&quot;/&gt;&lt;width val=&quot;630&quot;/&gt;&lt;height val=&quot;40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quot;/&gt;&lt;isInvalidForFieldText val=&quot;0&quot;/&gt;&lt;Image&gt;&lt;filename val=&quot;C:\Users\jsitu\AppData\Local\Temp\~Ca51B\data\asimages\{07890F59-AE5A-484C-959A-AF3C91B6E27E}_4.png&quot;/&gt;&lt;left val=&quot;39&quot;/&gt;&lt;top val=&quot;343&quot;/&gt;&lt;width val=&quot;646&quot;/&gt;&lt;height val=&quot;132&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TableIndex row=&quot;1&quot; col=&quot;2&quot;&gt;&lt;linesCount val=&quot;1&quot;/&gt;&lt;lineCharCount val=&quot;3&quot;/&gt;&lt;/TableIndex&gt;&lt;TableIndex row=&quot;1&quot; col=&quot;3&quot;&gt;&lt;linesCount val=&quot;1&quot;/&gt;&lt;lineCharCount val=&quot;2&quot;/&gt;&lt;/TableIndex&gt;&lt;TableIndex row=&quot;1&quot; col=&quot;4&quot;&gt;&lt;linesCount val=&quot;1&quot;/&gt;&lt;lineCharCount val=&quot;2&quot;/&gt;&lt;/TableIndex&gt;&lt;TableIndex row=&quot;2&quot; col=&quot;1&quot;&gt;&lt;linesCount val=&quot;1&quot;/&gt;&lt;lineCharCount val=&quot;32&quot;/&gt;&lt;/TableIndex&gt;&lt;TableIndex row=&quot;2&quot; col=&quot;2&quot;&gt;&lt;linesCount val=&quot;1&quot;/&gt;&lt;lineCharCount val=&quot;1&quot;/&gt;&lt;/TableIndex&gt;&lt;TableIndex row=&quot;2&quot; col=&quot;3&quot;&gt;&lt;linesCount val=&quot;1&quot;/&gt;&lt;lineCharCount val=&quot;1&quot;/&gt;&lt;/TableIndex&gt;&lt;TableIndex row=&quot;2&quot; col=&quot;4&quot;&gt;&lt;linesCount val=&quot;1&quot;/&gt;&lt;lineCharCount val=&quot;1&quot;/&gt;&lt;/TableIndex&gt;&lt;TableIndex row=&quot;3&quot; col=&quot;1&quot;&gt;&lt;linesCount val=&quot;1&quot;/&gt;&lt;lineCharCount val=&quot;78&quot;/&gt;&lt;/TableIndex&gt;&lt;TableIndex row=&quot;3&quot; col=&quot;2&quot;&gt;&lt;linesCount val=&quot;1&quot;/&gt;&lt;lineCharCount val=&quot;1&quot;/&gt;&lt;/TableIndex&gt;&lt;TableIndex row=&quot;3&quot; col=&quot;3&quot;&gt;&lt;linesCount val=&quot;1&quot;/&gt;&lt;lineCharCount val=&quot;1&quot;/&gt;&lt;/TableIndex&gt;&lt;TableIndex row=&quot;3&quot; col=&quot;4&quot;&gt;&lt;linesCount val=&quot;1&quot;/&gt;&lt;lineCharCount val=&quot;1&quot;/&gt;&lt;/TableIndex&gt;&lt;TableIndex row=&quot;4&quot; col=&quot;1&quot;&gt;&lt;linesCount val=&quot;1&quot;/&gt;&lt;lineCharCount val=&quot;53&quot;/&gt;&lt;/TableIndex&gt;&lt;TableIndex row=&quot;4&quot; col=&quot;2&quot;&gt;&lt;linesCount val=&quot;1&quot;/&gt;&lt;lineCharCount val=&quot;1&quot;/&gt;&lt;/TableIndex&gt;&lt;TableIndex row=&quot;4&quot; col=&quot;3&quot;&gt;&lt;linesCount val=&quot;1&quot;/&gt;&lt;lineCharCount val=&quot;1&quot;/&gt;&lt;/TableIndex&gt;&lt;TableIndex row=&quot;4&quot; col=&quot;4&quot;&gt;&lt;linesCount val=&quot;1&quot;/&gt;&lt;lineCharCount val=&quot;1&quot;/&gt;&lt;/TableIndex&gt;&lt;TableIndex row=&quot;5&quot; col=&quot;1&quot;&gt;&lt;linesCount val=&quot;1&quot;/&gt;&lt;lineCharCount val=&quot;77&quot;/&gt;&lt;/TableIndex&gt;&lt;TableIndex row=&quot;5&quot; col=&quot;2&quot;&gt;&lt;linesCount val=&quot;1&quot;/&gt;&lt;lineCharCount val=&quot;1&quot;/&gt;&lt;/TableIndex&gt;&lt;TableIndex row=&quot;5&quot; col=&quot;3&quot;&gt;&lt;linesCount val=&quot;1&quot;/&gt;&lt;lineCharCount val=&quot;1&quot;/&gt;&lt;/TableIndex&gt;&lt;TableIndex row=&quot;5&quot; col=&quot;4&quot;&gt;&lt;linesCount val=&quot;1&quot;/&gt;&lt;lineCharCount val=&quot;1&quot;/&gt;&lt;/TableIndex&gt;&lt;TableIndex row=&quot;6&quot; col=&quot;1&quot;&gt;&lt;linesCount val=&quot;1&quot;/&gt;&lt;lineCharCount val=&quot;79&quot;/&gt;&lt;/TableIndex&gt;&lt;TableIndex row=&quot;6&quot; col=&quot;2&quot;&gt;&lt;linesCount val=&quot;1&quot;/&gt;&lt;lineCharCount val=&quot;1&quot;/&gt;&lt;/TableIndex&gt;&lt;TableIndex row=&quot;6&quot; col=&quot;3&quot;&gt;&lt;linesCount val=&quot;1&quot;/&gt;&lt;lineCharCount val=&quot;1&quot;/&gt;&lt;/TableIndex&gt;&lt;TableIndex row=&quot;6&quot; col=&quot;4&quot;&gt;&lt;linesCount val=&quot;1&quot;/&gt;&lt;lineCharCount val=&quot;1&quot;/&gt;&lt;/TableIndex&gt;&lt;TableIndex row=&quot;7&quot; col=&quot;1&quot;&gt;&lt;linesCount val=&quot;1&quot;/&gt;&lt;lineCharCount val=&quot;70&quot;/&gt;&lt;/TableIndex&gt;&lt;TableIndex row=&quot;7&quot; col=&quot;2&quot;&gt;&lt;linesCount val=&quot;1&quot;/&gt;&lt;lineCharCount val=&quot;1&quot;/&gt;&lt;/TableIndex&gt;&lt;TableIndex row=&quot;7&quot; col=&quot;3&quot;&gt;&lt;linesCount val=&quot;1&quot;/&gt;&lt;lineCharCount val=&quot;1&quot;/&gt;&lt;/TableIndex&gt;&lt;TableIndex row=&quot;7&quot; col=&quot;4&quot;&gt;&lt;linesCount val=&quot;1&quot;/&gt;&lt;lineCharCount val=&quot;1&quot;/&gt;&lt;/TableIndex&gt;&lt;TableIndex row=&quot;8&quot; col=&quot;1&quot;&gt;&lt;linesCount val=&quot;1&quot;/&gt;&lt;lineCharCount val=&quot;18&quot;/&gt;&lt;/TableIndex&gt;&lt;TableIndex row=&quot;8&quot; col=&quot;2&quot;&gt;&lt;linesCount val=&quot;1&quot;/&gt;&lt;lineCharCount val=&quot;1&quot;/&gt;&lt;/TableIndex&gt;&lt;TableIndex row=&quot;8&quot; col=&quot;3&quot;&gt;&lt;linesCount val=&quot;1&quot;/&gt;&lt;lineCharCount val=&quot;1&quot;/&gt;&lt;/TableIndex&gt;&lt;TableIndex row=&quot;8&quot; col=&quot;4&quot;&gt;&lt;linesCount val=&quot;1&quot;/&gt;&lt;lineCharCount val=&quot;1&quot;/&gt;&lt;/TableIndex&gt;&lt;TableIndex row=&quot;9&quot; col=&quot;1&quot;&gt;&lt;linesCount val=&quot;1&quot;/&gt;&lt;lineCharCount val=&quot;72&quot;/&gt;&lt;/TableIndex&gt;&lt;TableIndex row=&quot;9&quot; col=&quot;2&quot;&gt;&lt;linesCount val=&quot;1&quot;/&gt;&lt;lineCharCount val=&quot;1&quot;/&gt;&lt;/TableIndex&gt;&lt;TableIndex row=&quot;9&quot; col=&quot;3&quot;&gt;&lt;linesCount val=&quot;1&quot;/&gt;&lt;lineCharCount val=&quot;1&quot;/&gt;&lt;/TableIndex&gt;&lt;TableIndex row=&quot;9&quot; col=&quot;4&quot;&gt;&lt;linesCount val=&quot;1&quot;/&gt;&lt;lineCharCount val=&quot;1&quot;/&gt;&lt;/TableIndex&gt;&lt;TableIndex row=&quot;10&quot; col=&quot;1&quot;&gt;&lt;linesCount val=&quot;1&quot;/&gt;&lt;lineCharCount val=&quot;50&quot;/&gt;&lt;/TableIndex&gt;&lt;TableIndex row=&quot;10&quot; col=&quot;2&quot;&gt;&lt;linesCount val=&quot;1&quot;/&gt;&lt;lineCharCount val=&quot;1&quot;/&gt;&lt;/TableIndex&gt;&lt;TableIndex row=&quot;10&quot; col=&quot;3&quot;&gt;&lt;linesCount val=&quot;1&quot;/&gt;&lt;lineCharCount val=&quot;1&quot;/&gt;&lt;/TableIndex&gt;&lt;TableIndex row=&quot;10&quot; col=&quot;4&quot;&gt;&lt;linesCount val=&quot;1&quot;/&gt;&lt;lineCharCount val=&quot;1&quot;/&gt;&lt;/TableIndex&gt;&lt;TableIndex row=&quot;11&quot; col=&quot;1&quot;&gt;&lt;linesCount val=&quot;1&quot;/&gt;&lt;lineCharCount val=&quot;75&quot;/&gt;&lt;/TableIndex&gt;&lt;TableIndex row=&quot;11&quot; col=&quot;2&quot;&gt;&lt;linesCount val=&quot;1&quot;/&gt;&lt;lineCharCount val=&quot;1&quot;/&gt;&lt;/TableIndex&gt;&lt;TableIndex row=&quot;11&quot; col=&quot;3&quot;&gt;&lt;linesCount val=&quot;1&quot;/&gt;&lt;lineCharCount val=&quot;1&quot;/&gt;&lt;/TableIndex&gt;&lt;TableIndex row=&quot;11&quot; col=&quot;4&quot;&gt;&lt;linesCount val=&quot;1&quot;/&gt;&lt;lineCharCount val=&quot;1&quot;/&gt;&lt;/TableIndex&gt;&lt;TableIndex row=&quot;12&quot; col=&quot;1&quot;&gt;&lt;linesCount val=&quot;1&quot;/&gt;&lt;lineCharCount val=&quot;83&quot;/&gt;&lt;/TableIndex&gt;&lt;TableIndex row=&quot;12&quot; col=&quot;2&quot;&gt;&lt;linesCount val=&quot;1&quot;/&gt;&lt;lineCharCount val=&quot;1&quot;/&gt;&lt;/TableIndex&gt;&lt;TableIndex row=&quot;12&quot; col=&quot;3&quot;&gt;&lt;linesCount val=&quot;1&quot;/&gt;&lt;lineCharCount val=&quot;1&quot;/&gt;&lt;/TableIndex&gt;&lt;TableIndex row=&quot;12&quot; col=&quot;4&quot;&gt;&lt;linesCount val=&quot;1&quot;/&gt;&lt;lineCharCount val=&quot;1&quot;/&gt;&lt;/TableIndex&gt;&lt;TableIndex row=&quot;13&quot; col=&quot;1&quot;&gt;&lt;linesCount val=&quot;1&quot;/&gt;&lt;lineCharCount val=&quot;89&quot;/&gt;&lt;/TableIndex&gt;&lt;TableIndex row=&quot;13&quot; col=&quot;2&quot;&gt;&lt;linesCount val=&quot;1&quot;/&gt;&lt;lineCharCount val=&quot;1&quot;/&gt;&lt;/TableIndex&gt;&lt;TableIndex row=&quot;13&quot; col=&quot;3&quot;&gt;&lt;linesCount val=&quot;1&quot;/&gt;&lt;lineCharCount val=&quot;1&quot;/&gt;&lt;/TableIndex&gt;&lt;TableIndex row=&quot;13&quot; col=&quot;4&quot;&gt;&lt;linesCount val=&quot;1&quot;/&gt;&lt;lineCharCount val=&quot;1&quot;/&gt;&lt;/TableIndex&gt;&lt;TableIndex row=&quot;14&quot; col=&quot;1&quot;&gt;&lt;linesCount val=&quot;1&quot;/&gt;&lt;lineCharCount val=&quot;116&quot;/&gt;&lt;/TableIndex&gt;&lt;TableIndex row=&quot;14&quot; col=&quot;2&quot;&gt;&lt;linesCount val=&quot;1&quot;/&gt;&lt;lineCharCount val=&quot;1&quot;/&gt;&lt;/TableIndex&gt;&lt;TableIndex row=&quot;14&quot; col=&quot;3&quot;&gt;&lt;linesCount val=&quot;1&quot;/&gt;&lt;lineCharCount val=&quot;1&quot;/&gt;&lt;/TableIndex&gt;&lt;TableIndex row=&quot;14&quot; col=&quot;4&quot;&gt;&lt;linesCount val=&quot;1&quot;/&gt;&lt;lineCharCount val=&quot;1&quot;/&gt;&lt;/TableIndex&gt;&lt;TableIndex row=&quot;15&quot; col=&quot;1&quot;&gt;&lt;linesCount val=&quot;1&quot;/&gt;&lt;lineCharCount val=&quot;51&quot;/&gt;&lt;/TableIndex&gt;&lt;TableIndex row=&quot;15&quot; col=&quot;2&quot;&gt;&lt;linesCount val=&quot;1&quot;/&gt;&lt;lineCharCount val=&quot;1&quot;/&gt;&lt;/TableIndex&gt;&lt;TableIndex row=&quot;15&quot; col=&quot;3&quot;&gt;&lt;linesCount val=&quot;1&quot;/&gt;&lt;lineCharCount val=&quot;1&quot;/&gt;&lt;/TableIndex&gt;&lt;TableIndex row=&quot;15&quot; col=&quot;4&quot;&gt;&lt;linesCount val=&quot;1&quot;/&gt;&lt;lineCharCount val=&quot;1&quot;/&gt;&lt;/TableIndex&gt;&lt;TableIndex row=&quot;16&quot; col=&quot;1&quot;&gt;&lt;linesCount val=&quot;1&quot;/&gt;&lt;lineCharCount val=&quot;74&quot;/&gt;&lt;/TableIndex&gt;&lt;TableIndex row=&quot;16&quot; col=&quot;2&quot;&gt;&lt;linesCount val=&quot;1&quot;/&gt;&lt;lineCharCount val=&quot;1&quot;/&gt;&lt;/TableIndex&gt;&lt;TableIndex row=&quot;16&quot; col=&quot;3&quot;&gt;&lt;linesCount val=&quot;1&quot;/&gt;&lt;lineCharCount val=&quot;1&quot;/&gt;&lt;/TableIndex&gt;&lt;TableIndex row=&quot;16&quot; col=&quot;4&quot;&gt;&lt;linesCount val=&quot;1&quot;/&gt;&lt;lineCharCount val=&quot;1&quot;/&gt;&lt;/TableIndex&gt;&lt;TableIndex row=&quot;17&quot; col=&quot;1&quot;&gt;&lt;linesCount val=&quot;1&quot;/&gt;&lt;lineCharCount val=&quot;59&quot;/&gt;&lt;/TableIndex&gt;&lt;TableIndex row=&quot;17&quot; col=&quot;2&quot;&gt;&lt;linesCount val=&quot;1&quot;/&gt;&lt;lineCharCount val=&quot;1&quot;/&gt;&lt;/TableIndex&gt;&lt;TableIndex row=&quot;17&quot; col=&quot;3&quot;&gt;&lt;linesCount val=&quot;1&quot;/&gt;&lt;lineCharCount val=&quot;1&quot;/&gt;&lt;/TableIndex&gt;&lt;TableIndex row=&quot;17&quot; col=&quot;4&quot;&gt;&lt;linesCount val=&quot;1&quot;/&gt;&lt;lineCharCount val=&quot;1&quot;/&gt;&lt;/TableIndex&gt;&lt;TableIndex row=&quot;18&quot; col=&quot;1&quot;&gt;&lt;linesCount val=&quot;1&quot;/&gt;&lt;lineCharCount val=&quot;88&quot;/&gt;&lt;/TableIndex&gt;&lt;TableIndex row=&quot;18&quot; col=&quot;2&quot;&gt;&lt;linesCount val=&quot;1&quot;/&gt;&lt;lineCharCount val=&quot;1&quot;/&gt;&lt;/TableIndex&gt;&lt;TableIndex row=&quot;18&quot; col=&quot;3&quot;&gt;&lt;linesCount val=&quot;1&quot;/&gt;&lt;lineCharCount val=&quot;1&quot;/&gt;&lt;/TableIndex&gt;&lt;TableIndex row=&quot;18&quot; col=&quot;4&quot;&gt;&lt;linesCount val=&quot;1&quot;/&gt;&lt;lineCharCount val=&quot;1&quot;/&gt;&lt;/TableIndex&gt;&lt;TableIndex row=&quot;19&quot; col=&quot;1&quot;&gt;&lt;linesCount val=&quot;1&quot;/&gt;&lt;lineCharCount val=&quot;60&quot;/&gt;&lt;/TableIndex&gt;&lt;TableIndex row=&quot;19&quot; col=&quot;2&quot;&gt;&lt;linesCount val=&quot;1&quot;/&gt;&lt;lineCharCount val=&quot;1&quot;/&gt;&lt;/TableIndex&gt;&lt;TableIndex row=&quot;19&quot; col=&quot;3&quot;&gt;&lt;linesCount val=&quot;1&quot;/&gt;&lt;lineCharCount val=&quot;1&quot;/&gt;&lt;/TableIndex&gt;&lt;TableIndex row=&quot;19&quot; col=&quot;4&quot;&gt;&lt;linesCount val=&quot;1&quot;/&gt;&lt;lineCharCount val=&quot;1&quot;/&gt;&lt;/TableIndex&gt;&lt;TableIndex row=&quot;20&quot; col=&quot;1&quot;&gt;&lt;linesCount val=&quot;1&quot;/&gt;&lt;lineCharCount val=&quot;97&quot;/&gt;&lt;/TableIndex&gt;&lt;TableIndex row=&quot;20&quot; col=&quot;2&quot;&gt;&lt;linesCount val=&quot;1&quot;/&gt;&lt;lineCharCount val=&quot;1&quot;/&gt;&lt;/TableIndex&gt;&lt;TableIndex row=&quot;20&quot; col=&quot;3&quot;&gt;&lt;linesCount val=&quot;1&quot;/&gt;&lt;lineCharCount val=&quot;1&quot;/&gt;&lt;/TableIndex&gt;&lt;TableIndex row=&quot;20&quot; col=&quot;4&quot;&gt;&lt;linesCount val=&quot;1&quot;/&gt;&lt;lineCharCount val=&quot;1&quot;/&gt;&lt;/TableIndex&gt;&lt;TableIndex row=&quot;21&quot; col=&quot;1&quot;&gt;&lt;linesCount val=&quot;2&quot;/&gt;&lt;lineCharCount val=&quot;120&quot;/&gt;&lt;lineCharCount val=&quot;18&quot;/&gt;&lt;/TableIndex&gt;&lt;TableIndex row=&quot;21&quot; col=&quot;2&quot;&gt;&lt;linesCount val=&quot;1&quot;/&gt;&lt;lineCharCount val=&quot;1&quot;/&gt;&lt;/TableIndex&gt;&lt;TableIndex row=&quot;21&quot; col=&quot;3&quot;&gt;&lt;linesCount val=&quot;1&quot;/&gt;&lt;lineCharCount val=&quot;1&quot;/&gt;&lt;/TableIndex&gt;&lt;TableIndex row=&quot;21&quot; col=&quot;4&quot;&gt;&lt;linesCount val=&quot;1&quot;/&gt;&lt;lineCharCount val=&quot;1&quot;/&gt;&lt;/TableIndex&gt;&lt;TableIndex row=&quot;22&quot; col=&quot;1&quot;&gt;&lt;linesCount val=&quot;1&quot;/&gt;&lt;lineCharCount val=&quot;73&quot;/&gt;&lt;/TableIndex&gt;&lt;TableIndex row=&quot;22&quot; col=&quot;2&quot;&gt;&lt;linesCount val=&quot;1&quot;/&gt;&lt;lineCharCount val=&quot;1&quot;/&gt;&lt;/TableIndex&gt;&lt;TableIndex row=&quot;22&quot; col=&quot;3&quot;&gt;&lt;linesCount val=&quot;1&quot;/&gt;&lt;lineCharCount val=&quot;1&quot;/&gt;&lt;/TableIndex&gt;&lt;TableIndex row=&quot;22&quot; col=&quot;4&quot;&gt;&lt;linesCount val=&quot;1&quot;/&gt;&lt;lineCharCount val=&quot;1&quot;/&gt;&lt;/TableIndex&gt;&lt;TableIndex row=&quot;23&quot; col=&quot;1&quot;&gt;&lt;linesCount val=&quot;1&quot;/&gt;&lt;lineCharCount val=&quot;113&quot;/&gt;&lt;/TableIndex&gt;&lt;TableIndex row=&quot;23&quot; col=&quot;2&quot;&gt;&lt;linesCount val=&quot;1&quot;/&gt;&lt;lineCharCount val=&quot;1&quot;/&gt;&lt;/TableIndex&gt;&lt;TableIndex row=&quot;23&quot; col=&quot;3&quot;&gt;&lt;linesCount val=&quot;1&quot;/&gt;&lt;lineCharCount val=&quot;1&quot;/&gt;&lt;/TableIndex&gt;&lt;TableIndex row=&quot;23&quot; col=&quot;4&quot;&gt;&lt;linesCount val=&quot;1&quot;/&gt;&lt;lineCharCount val=&quot;1&quot;/&gt;&lt;/TableIndex&gt;&lt;/ShapeTextInfo&gt;"/>
  <p:tag name="HTML_SHAPEINFO" val="&lt;ThreeDShapeInfo&gt;&lt;uuid val=&quot;&quot;/&gt;&lt;isInvalidForFieldText val=&quot;0&quot;/&gt;&lt;Image&gt;&lt;filename val=&quot;C:\Users\awilkins\AppData\Local\Temp\PR\data\asimages\{7D7F21D7-6719-4D1C-A9F6-777E363DBCCE}_12.png&quot;/&gt;&lt;left val=&quot;8&quot;/&gt;&lt;top val=&quot;84&quot;/&gt;&lt;width val=&quot;705&quot;/&gt;&lt;height val=&quot;39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2&quot;/&gt;&lt;/TableIndex&gt;&lt;/ShapeTextInfo&gt;"/>
  <p:tag name="HTML_SHAPEINFO" val="&lt;ThreeDShapeInfo&gt;&lt;uuid val=&quot;&quot;/&gt;&lt;isInvalidForFieldText val=&quot;0&quot;/&gt;&lt;Image&gt;&lt;filename val=&quot;C:\Users\jsitu\AppData\Local\Temp\~Ca51B\data\asimages\{6B34052E-4326-4358-BC49-13022A0D59A3}_4.png&quot;/&gt;&lt;left val=&quot;10&quot;/&gt;&lt;top val=&quot;4&quot;/&gt;&lt;width val=&quot;706&quot;/&gt;&lt;height val=&quot;126&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50&quot;/&gt;&lt;lineCharCount val=&quot;10&quot;/&gt;&lt;lineCharCount val=&quot;36&quot;/&gt;&lt;lineCharCount val=&quot;56&quot;/&gt;&lt;lineCharCount val=&quot;56&quot;/&gt;&lt;lineCharCount val=&quot;23&quot;/&gt;&lt;lineCharCount val=&quot;58&quot;/&gt;&lt;lineCharCount val=&quot;29&quot;/&gt;&lt;/TableIndex&gt;&lt;/ShapeTextInfo&gt;"/>
  <p:tag name="HTML_SHAPEINFO" val="&lt;ThreeDShapeInfo&gt;&lt;uuid val=&quot;&quot;/&gt;&lt;isInvalidForFieldText val=&quot;0&quot;/&gt;&lt;Image&gt;&lt;filename val=&quot;C:\Users\awilkins\AppData\Local\Temp\PR\data\asimages\{041DC6F9-4707-4607-9AD7-354B937A7F53}_14.png&quot;/&gt;&lt;left val=&quot;41&quot;/&gt;&lt;top val=&quot;86&quot;/&gt;&lt;width val=&quot;629&quot;/&gt;&lt;height val=&quot;400&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0&quot;/&gt;&lt;lineCharCount val=&quot;10&quot;/&gt;&lt;lineCharCount val=&quot;32&quot;/&gt;&lt;lineCharCount val=&quot;24&quot;/&gt;&lt;lineCharCount val=&quot;40&quot;/&gt;&lt;lineCharCount val=&quot;32&quot;/&gt;&lt;/TableIndex&gt;&lt;/ShapeTextInfo&gt;"/>
  <p:tag name="HTML_SHAPEINFO" val="&lt;ThreeDShapeInfo&gt;&lt;uuid val=&quot;&quot;/&gt;&lt;isInvalidForFieldText val=&quot;0&quot;/&gt;&lt;Image&gt;&lt;filename val=&quot;C:\Users\awilkins\AppData\Local\Temp\PR\data\asimages\{49F57A8C-428D-487D-80DE-FECE531D2154}_15.png&quot;/&gt;&lt;left val=&quot;39&quot;/&gt;&lt;top val=&quot;85&quot;/&gt;&lt;width val=&quot;631&quot;/&gt;&lt;height val=&quot;250&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36&quot;/&gt;&lt;/TableIndex&gt;&lt;/ShapeTextInfo&gt;"/>
  <p:tag name="HTML_SHAPEINFO" val="&lt;ThreeDShapeInfo&gt;&lt;uuid val=&quot;&quot;/&gt;&lt;isInvalidForFieldText val=&quot;0&quot;/&gt;&lt;Image&gt;&lt;filename val=&quot;C:\Users\awilkins\AppData\Local\Temp\PR\data\asimages\{D28E6AF3-30F3-4ED6-95CB-D81B4CF60F6D}_15.png&quot;/&gt;&lt;left val=&quot;48&quot;/&gt;&lt;top val=&quot;352&quot;/&gt;&lt;width val=&quot;622&quot;/&gt;&lt;height val=&quot;106&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2&quot;/&gt;&lt;lineCharCount val=&quot;10&quot;/&gt;&lt;lineCharCount val=&quot;3&quot;/&gt;&lt;/TableIndex&gt;&lt;TableIndex row=&quot;1&quot; col=&quot;3&quot;&gt;&lt;linesCount val=&quot;1&quot;/&gt;&lt;lineCharCount val=&quot;8&quot;/&gt;&lt;/TableIndex&gt;&lt;TableIndex row=&quot;2&quot; col=&quot;1&quot;&gt;&lt;linesCount val=&quot;2&quot;/&gt;&lt;lineCharCount val=&quot;25&quot;/&gt;&lt;lineCharCount val=&quot;5&quot;/&gt;&lt;/TableIndex&gt;&lt;TableIndex row=&quot;2&quot; col=&quot;2&quot;&gt;&lt;linesCount val=&quot;1&quot;/&gt;&lt;lineCharCount val=&quot;8&quot;/&gt;&lt;/TableIndex&gt;&lt;TableIndex row=&quot;2&quot; col=&quot;3&quot;&gt;&lt;linesCount val=&quot;4&quot;/&gt;&lt;lineCharCount val=&quot;37&quot;/&gt;&lt;lineCharCount val=&quot;29&quot;/&gt;&lt;lineCharCount val=&quot;34&quot;/&gt;&lt;lineCharCount val=&quot;14&quot;/&gt;&lt;/TableIndex&gt;&lt;TableIndex row=&quot;3&quot; col=&quot;1&quot;&gt;&lt;linesCount val=&quot;2&quot;/&gt;&lt;lineCharCount val=&quot;21&quot;/&gt;&lt;lineCharCount val=&quot;8&quot;/&gt;&lt;/TableIndex&gt;&lt;TableIndex row=&quot;3&quot; col=&quot;2&quot;&gt;&lt;linesCount val=&quot;1&quot;/&gt;&lt;lineCharCount val=&quot;8&quot;/&gt;&lt;/TableIndex&gt;&lt;TableIndex row=&quot;3&quot; col=&quot;3&quot;&gt;&lt;linesCount val=&quot;6&quot;/&gt;&lt;lineCharCount val=&quot;32&quot;/&gt;&lt;lineCharCount val=&quot;30&quot;/&gt;&lt;lineCharCount val=&quot;37&quot;/&gt;&lt;lineCharCount val=&quot;19&quot;/&gt;&lt;lineCharCount val=&quot;38&quot;/&gt;&lt;lineCharCount val=&quot;30&quot;/&gt;&lt;/TableIndex&gt;&lt;TableIndex row=&quot;4&quot; col=&quot;1&quot;&gt;&lt;linesCount val=&quot;1&quot;/&gt;&lt;lineCharCount val=&quot;25&quot;/&gt;&lt;/TableIndex&gt;&lt;TableIndex row=&quot;4&quot; col=&quot;2&quot;&gt;&lt;linesCount val=&quot;1&quot;/&gt;&lt;lineCharCount val=&quot;8&quot;/&gt;&lt;/TableIndex&gt;&lt;TableIndex row=&quot;4&quot; col=&quot;3&quot;&gt;&lt;linesCount val=&quot;5&quot;/&gt;&lt;lineCharCount val=&quot;33&quot;/&gt;&lt;lineCharCount val=&quot;37&quot;/&gt;&lt;lineCharCount val=&quot;25&quot;/&gt;&lt;lineCharCount val=&quot;36&quot;/&gt;&lt;lineCharCount val=&quot;37&quot;/&gt;&lt;/TableIndex&gt;&lt;/ShapeTextInfo&gt;"/>
  <p:tag name="HTML_SHAPEINFO" val="&lt;ThreeDShapeInfo&gt;&lt;uuid val=&quot;&quot;/&gt;&lt;isInvalidForFieldText val=&quot;0&quot;/&gt;&lt;Image&gt;&lt;filename val=&quot;C:\Users\awilkins\AppData\Local\Temp\PR\data\asimages\{3BFA239A-8534-43C6-A955-42517A506B3E}_16.png&quot;/&gt;&lt;left val=&quot;47&quot;/&gt;&lt;top val=&quot;69&quot;/&gt;&lt;width val=&quot;625&quot;/&gt;&lt;height val=&quot;43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46&quot;/&gt;&lt;/TableIndex&gt;&lt;/ShapeTextInfo&gt;"/>
  <p:tag name="HTML_SHAPEINFO" val="&lt;ThreeDShapeInfo&gt;&lt;uuid val=&quot;&quot;/&gt;&lt;isInvalidForFieldText val=&quot;0&quot;/&gt;&lt;Image&gt;&lt;filename val=&quot;C:\Users\jsitu\AppData\Local\Temp\~Ca51B\data\asimages\{BA152ED1-F7FD-4EBC-97F2-40D0E9624331}_6.png&quot;/&gt;&lt;left val=&quot;48&quot;/&gt;&lt;top val=&quot;-14&quot;/&gt;&lt;width val=&quot;622&quot;/&gt;&lt;height val=&quot;101&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5&quot;/&gt;&lt;lineCharCount val=&quot;58&quot;/&gt;&lt;lineCharCount val=&quot;60&quot;/&gt;&lt;lineCharCount val=&quot;40&quot;/&gt;&lt;lineCharCount val=&quot;52&quot;/&gt;&lt;lineCharCount val=&quot;31&quot;/&gt;&lt;lineCharCount val=&quot;35&quot;/&gt;&lt;/TableIndex&gt;&lt;/ShapeTextInfo&gt;"/>
  <p:tag name="HTML_SHAPEINFO" val="&lt;TextEffect&gt;&lt;Image&gt;&lt;filename val=&quot;C:\Users\awilkins\AppData\Local\Temp\PR\data\asimages\{511D4516-BAB0-4026-AD1E-B76E1AA5D959}_1.png_crop.png&quot;/&gt;&lt;left val=&quot;57&quot;/&gt;&lt;top val=&quot;101&quot;/&gt;&lt;width val=&quot;361&quot;/&gt;&lt;height val=&quot;22&quot;/&gt;&lt;hasText val=&quot;1&quot;/&gt;&lt;paraId val=&quot;1&quot;/&gt;&lt;/Image&gt;&lt;Image&gt;&lt;filename val=&quot;C:\Users\awilkins\AppData\Local\Temp\PR\data\asimages\{89C77AE7-62D6-493B-94ED-7820ABD4CE8B}_1.png_crop.png&quot;/&gt;&lt;left val=&quot;57&quot;/&gt;&lt;top val=&quot;145&quot;/&gt;&lt;width val=&quot;591&quot;/&gt;&lt;height val=&quot;22&quot;/&gt;&lt;hasText val=&quot;1&quot;/&gt;&lt;paraId val=&quot;2&quot;/&gt;&lt;/Image&gt;&lt;Image&gt;&lt;filename val=&quot;C:\Users\awilkins\AppData\Local\Temp\PR\data\asimages\{913E392A-B13C-4FFA-BFF1-B1BA0C794D30}_1.png_crop.png&quot;/&gt;&lt;left val=&quot;93&quot;/&gt;&lt;top val=&quot;185&quot;/&gt;&lt;width val=&quot;578&quot;/&gt;&lt;height val=&quot;20&quot;/&gt;&lt;hasText val=&quot;1&quot;/&gt;&lt;paraId val=&quot;3&quot;/&gt;&lt;/Image&gt;&lt;Image&gt;&lt;filename val=&quot;C:\Users\awilkins\AppData\Local\Temp\PR\data\asimages\{E4D0E469-ADAA-4A9C-B9D0-E27D7271186F}_1.png_crop.png&quot;/&gt;&lt;left val=&quot;57&quot;/&gt;&lt;top val=&quot;229&quot;/&gt;&lt;width val=&quot;443&quot;/&gt;&lt;height val=&quot;22&quot;/&gt;&lt;hasText val=&quot;1&quot;/&gt;&lt;paraId val=&quot;4&quot;/&gt;&lt;/Image&gt;&lt;Image&gt;&lt;filename val=&quot;C:\Users\awilkins\AppData\Local\Temp\PR\data\asimages\{405E20C4-78E7-407D-9576-273B9BCEE45F}_1.png_crop.png&quot;/&gt;&lt;left val=&quot;93&quot;/&gt;&lt;top val=&quot;268&quot;/&gt;&lt;width val=&quot;506&quot;/&gt;&lt;height val=&quot;20&quot;/&gt;&lt;hasText val=&quot;1&quot;/&gt;&lt;paraId val=&quot;5&quot;/&gt;&lt;/Image&gt;&lt;Image&gt;&lt;filename val=&quot;C:\Users\awilkins\AppData\Local\Temp\PR\data\asimages\{5057709A-10B4-4B3C-A965-3745952E0806}_1.png_crop.png&quot;/&gt;&lt;left val=&quot;93&quot;/&gt;&lt;top val=&quot;306&quot;/&gt;&lt;width val=&quot;304&quot;/&gt;&lt;height val=&quot;16&quot;/&gt;&lt;hasText val=&quot;1&quot;/&gt;&lt;paraId val=&quot;6&quot;/&gt;&lt;/Image&gt;&lt;Image&gt;&lt;filename val=&quot;C:\Users\awilkins\AppData\Local\Temp\PR\data\asimages\{825717B2-73E1-43D7-A406-1A6C76718287}_1.png_crop.png&quot;/&gt;&lt;left val=&quot;93&quot;/&gt;&lt;top val=&quot;344&quot;/&gt;&lt;width val=&quot;327&quot;/&gt;&lt;height val=&quot;20&quot;/&gt;&lt;hasText val=&quot;1&quot;/&gt;&lt;paraId val=&quot;7&quot;/&gt;&lt;/Image&gt;&lt;/TextEffect&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9&quot;/&gt;&lt;lineCharCount val=&quot;35&quot;/&gt;&lt;lineCharCount val=&quot;36&quot;/&gt;&lt;lineCharCount val=&quot;40&quot;/&gt;&lt;lineCharCount val=&quot;43&quot;/&gt;&lt;lineCharCount val=&quot;42&quot;/&gt;&lt;lineCharCount val=&quot;47&quot;/&gt;&lt;/TableIndex&gt;&lt;/ShapeTextInfo&gt;"/>
  <p:tag name="HTML_SHAPEINFO" val="&lt;ThreeDShapeInfo&gt;&lt;uuid val=&quot;&quot;/&gt;&lt;isInvalidForFieldText val=&quot;0&quot;/&gt;&lt;Image&gt;&lt;filename val=&quot;C:\Users\awilkins\AppData\Local\Temp\PR\data\asimages\{957AFB4D-B6B0-4992-B741-82141824FA42}_6.png&quot;/&gt;&lt;left val=&quot;40&quot;/&gt;&lt;top val=&quot;85&quot;/&gt;&lt;width val=&quot;630&quot;/&gt;&lt;height val=&quot;401&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26&quot;/&gt;&lt;lineCharCount val=&quot;20&quot;/&gt;&lt;lineCharCount val=&quot;16&quot;/&gt;&lt;lineCharCount val=&quot;15&quot;/&gt;&lt;lineCharCount val=&quot;37&quot;/&gt;&lt;lineCharCount val=&quot;31&quot;/&gt;&lt;lineCharCount val=&quot;58&quot;/&gt;&lt;lineCharCount val=&quot;17&quot;/&gt;&lt;/TableIndex&gt;&lt;/ShapeTextInfo&gt;"/>
  <p:tag name="HTML_SHAPEINFO" val="&lt;TextEffect&gt;&lt;Image&gt;&lt;filename val=&quot;C:\Users\awilkins\AppData\Local\Temp\PR\data\asimages\{C499F4EC-8826-4645-B99F-7CE988BC3F9E}_1.png_crop.png&quot;/&gt;&lt;left val=&quot;57&quot;/&gt;&lt;top val=&quot;101&quot;/&gt;&lt;width val=&quot;612&quot;/&gt;&lt;height val=&quot;22&quot;/&gt;&lt;hasText val=&quot;1&quot;/&gt;&lt;paraId val=&quot;1&quot;/&gt;&lt;/Image&gt;&lt;Image&gt;&lt;filename val=&quot;C:\Users\awilkins\AppData\Local\Temp\PR\data\asimages\{88C57ADE-F64C-47D9-B822-100A57F789FC}_1.png_crop.png&quot;/&gt;&lt;left val=&quot;57&quot;/&gt;&lt;top val=&quot;145&quot;/&gt;&lt;width val=&quot;285&quot;/&gt;&lt;height val=&quot;22&quot;/&gt;&lt;hasText val=&quot;1&quot;/&gt;&lt;paraId val=&quot;2&quot;/&gt;&lt;/Image&gt;&lt;Image&gt;&lt;filename val=&quot;C:\Users\awilkins\AppData\Local\Temp\PR\data\asimages\{B02DD57B-7D31-4EDF-A44F-9F4A7CAFC065}_1.png_crop.png&quot;/&gt;&lt;left val=&quot;93&quot;/&gt;&lt;top val=&quot;185&quot;/&gt;&lt;width val=&quot;211&quot;/&gt;&lt;height val=&quot;16&quot;/&gt;&lt;hasText val=&quot;1&quot;/&gt;&lt;paraId val=&quot;3&quot;/&gt;&lt;/Image&gt;&lt;Image&gt;&lt;filename val=&quot;C:\Users\awilkins\AppData\Local\Temp\PR\data\asimages\{7DF21B47-0FA5-46A7-9A7D-5CC40F75C778}_1.png_crop.png&quot;/&gt;&lt;left val=&quot;93&quot;/&gt;&lt;top val=&quot;223&quot;/&gt;&lt;width val=&quot;164&quot;/&gt;&lt;height val=&quot;16&quot;/&gt;&lt;hasText val=&quot;1&quot;/&gt;&lt;paraId val=&quot;4&quot;/&gt;&lt;/Image&gt;&lt;Image&gt;&lt;filename val=&quot;C:\Users\awilkins\AppData\Local\Temp\PR\data\asimages\{077A94B9-2B3C-48DB-ADEC-3667AFECAF31}_1.png_crop.png&quot;/&gt;&lt;left val=&quot;93&quot;/&gt;&lt;top val=&quot;261&quot;/&gt;&lt;width val=&quot;144&quot;/&gt;&lt;height val=&quot;20&quot;/&gt;&lt;hasText val=&quot;1&quot;/&gt;&lt;paraId val=&quot;5&quot;/&gt;&lt;/Image&gt;&lt;Image&gt;&lt;filename val=&quot;C:\Users\awilkins\AppData\Local\Temp\PR\data\asimages\{338FDEFA-E5ED-4992-8F29-BD4DC5AF8573}_1.png_crop.png&quot;/&gt;&lt;left val=&quot;57&quot;/&gt;&lt;top val=&quot;304&quot;/&gt;&lt;width val=&quot;393&quot;/&gt;&lt;height val=&quot;22&quot;/&gt;&lt;hasText val=&quot;1&quot;/&gt;&lt;paraId val=&quot;6&quot;/&gt;&lt;/Image&gt;&lt;Image&gt;&lt;filename val=&quot;C:\Users\awilkins\AppData\Local\Temp\PR\data\asimages\{52F79ED5-590D-4969-8F01-94952B60C2F9}_1.png_crop.png&quot;/&gt;&lt;left val=&quot;57&quot;/&gt;&lt;top val=&quot;349&quot;/&gt;&lt;width val=&quot;313&quot;/&gt;&lt;height val=&quot;23&quot;/&gt;&lt;hasText val=&quot;1&quot;/&gt;&lt;paraId val=&quot;7&quot;/&gt;&lt;/Image&gt;&lt;Image&gt;&lt;filename val=&quot;C:\Users\awilkins\AppData\Local\Temp\PR\data\asimages\{4DA4BCCF-F207-45A3-AA64-609DB9D2B531}_1.png_crop.png&quot;/&gt;&lt;left val=&quot;93&quot;/&gt;&lt;top val=&quot;390&quot;/&gt;&lt;width val=&quot;576&quot;/&gt;&lt;height val=&quot;53&quot;/&gt;&lt;hasText val=&quot;1&quot;/&gt;&lt;paraId val=&quot;8&quot;/&gt;&lt;/Image&gt;&lt;/TextEffect&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3&quot;/&gt;&lt;lineCharCount val=&quot;129&quot;/&gt;&lt;lineCharCount val=&quot;125&quot;/&gt;&lt;lineCharCount val=&quot;75&quot;/&gt;&lt;lineCharCount val=&quot;134&quot;/&gt;&lt;lineCharCount val=&quot;83&quot;/&gt;&lt;lineCharCount val=&quot;135&quot;/&gt;&lt;lineCharCount val=&quot;47&quot;/&gt;&lt;lineCharCount val=&quot;128&quot;/&gt;&lt;lineCharCount val=&quot;11&quot;/&gt;&lt;lineCharCount val=&quot;120&quot;/&gt;&lt;lineCharCount val=&quot;126&quot;/&gt;&lt;lineCharCount val=&quot;36&quot;/&gt;&lt;lineCharCount val=&quot;79&quot;/&gt;&lt;lineCharCount val=&quot;114&quot;/&gt;&lt;lineCharCount val=&quot;126&quot;/&gt;&lt;lineCharCount val=&quot;122&quot;/&gt;&lt;lineCharCount val=&quot;124&quot;/&gt;&lt;lineCharCount val=&quot;127&quot;/&gt;&lt;lineCharCount val=&quot;24&quot;/&gt;&lt;lineCharCount val=&quot;118&quot;/&gt;&lt;lineCharCount val=&quot;109&quot;/&gt;&lt;lineCharCount val=&quot;112&quot;/&gt;&lt;lineCharCount val=&quot;104&quot;/&gt;&lt;/TableIndex&gt;&lt;/ShapeTextInfo&gt;"/>
  <p:tag name="HTML_SHAPEINFO" val="&lt;ThreeDShapeInfo&gt;&lt;uuid val=&quot;&quot;/&gt;&lt;isInvalidForFieldText val=&quot;0&quot;/&gt;&lt;Image&gt;&lt;filename val=&quot;C:\Users\jsitu\AppData\Local\Temp\~Ca51B\data\asimages\{DCA1535E-1A14-41FB-A2AB-FC5190E4556D}_17.png&quot;/&gt;&lt;left val=&quot;23&quot;/&gt;&lt;top val=&quot;72&quot;/&gt;&lt;width val=&quot;673&quot;/&gt;&lt;height val=&quot;418&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situ\AppData\Local\Temp\~Ca51B\data\asimages\{E10643A8-0F04-48A0-BF16-CE193EDB2B1A}_6.png&quot;/&gt;&lt;left val=&quot;0&quot;/&gt;&lt;top val=&quot;509&quot;/&gt;&lt;width val=&quot;272&quot;/&gt;&lt;height val=&quot;2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situ\AppData\Local\Temp\~Ca51B\data\asimages\{F0FF42D5-91CB-4E11-893D-F9D8A2D99465}_6.png&quot;/&gt;&lt;left val=&quot;542&quot;/&gt;&lt;top val=&quot;509&quot;/&gt;&lt;width val=&quot;162&quot;/&gt;&lt;height val=&quot;2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situ\AppData\Local\Temp\~Ca51B\data\asimages\{BB94F18B-AC7A-4F99-8DC2-283DCC4DCE9B}_7.png&quot;/&gt;&lt;left val=&quot;48&quot;/&gt;&lt;top val=&quot;0&quot;/&gt;&lt;width val=&quot;622&quot;/&gt;&lt;height val=&quot;76&quot;/&gt;&lt;hasText val=&quot;1&quot;/&gt;&lt;/Image&gt;&lt;/ThreeDShape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P HAI slide template  -  Read-Only" id="{06B859E7-8065-4B59-8208-FF4F35225FA5}" vid="{ADCF3017-9AC3-4C0D-99C0-77ECA6C85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91A8E2C15B644EB109C55159B022C3" ma:contentTypeVersion="16" ma:contentTypeDescription="Create a new document." ma:contentTypeScope="" ma:versionID="19664803c358e2350e36396901812bca">
  <xsd:schema xmlns:xsd="http://www.w3.org/2001/XMLSchema" xmlns:xs="http://www.w3.org/2001/XMLSchema" xmlns:p="http://schemas.microsoft.com/office/2006/metadata/properties" xmlns:ns2="39102c36-9e6c-42d1-a6d1-3ebaac80f85f" xmlns:ns3="31c1b98b-3864-4577-aa97-53156bf25148" targetNamespace="http://schemas.microsoft.com/office/2006/metadata/properties" ma:root="true" ma:fieldsID="82129467eabab9a4d468da0557a9a758" ns2:_="" ns3:_="">
    <xsd:import namespace="39102c36-9e6c-42d1-a6d1-3ebaac80f85f"/>
    <xsd:import namespace="31c1b98b-3864-4577-aa97-53156bf251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02c36-9e6c-42d1-a6d1-3ebaac80f8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68110ff-713a-42b9-a5c8-69a831b0170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c1b98b-3864-4577-aa97-53156bf2514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24042f1-12b3-482a-8823-46b4f95296c6}" ma:internalName="TaxCatchAll" ma:showField="CatchAllData" ma:web="31c1b98b-3864-4577-aa97-53156bf251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c1b98b-3864-4577-aa97-53156bf25148" xsi:nil="true"/>
    <lcf76f155ced4ddcb4097134ff3c332f xmlns="39102c36-9e6c-42d1-a6d1-3ebaac80f8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37795E-0458-46CA-9471-255F7F420925}">
  <ds:schemaRefs>
    <ds:schemaRef ds:uri="31c1b98b-3864-4577-aa97-53156bf25148"/>
    <ds:schemaRef ds:uri="39102c36-9e6c-42d1-a6d1-3ebaac80f8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1E0567-E3D4-40CC-8C69-668C3D9E576C}">
  <ds:schemaRefs>
    <ds:schemaRef ds:uri="http://schemas.microsoft.com/sharepoint/v3/contenttype/forms"/>
  </ds:schemaRefs>
</ds:datastoreItem>
</file>

<file path=customXml/itemProps3.xml><?xml version="1.0" encoding="utf-8"?>
<ds:datastoreItem xmlns:ds="http://schemas.openxmlformats.org/officeDocument/2006/customXml" ds:itemID="{27611169-5580-478C-97CD-FE46D3DC69AB}">
  <ds:schemaRefs>
    <ds:schemaRef ds:uri="31c1b98b-3864-4577-aa97-53156bf25148"/>
    <ds:schemaRef ds:uri="39102c36-9e6c-42d1-a6d1-3ebaac80f85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USE THIS CUSP HAI slide template_updated</Template>
  <TotalTime>28</TotalTime>
  <Words>2403</Words>
  <Application>Microsoft Office PowerPoint</Application>
  <PresentationFormat>Custom</PresentationFormat>
  <Paragraphs>280</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Aharoni</vt:lpstr>
      <vt:lpstr>Arial</vt:lpstr>
      <vt:lpstr>Calibri</vt:lpstr>
      <vt:lpstr>Calibri Light</vt:lpstr>
      <vt:lpstr>Courier New</vt:lpstr>
      <vt:lpstr>Symbol</vt:lpstr>
      <vt:lpstr>Times New Roman</vt:lpstr>
      <vt:lpstr>Office Theme</vt:lpstr>
      <vt:lpstr>Indwelling Urinary Catheter Insertion</vt:lpstr>
      <vt:lpstr>Why Is Aseptic Insertion So Important?1-3</vt:lpstr>
      <vt:lpstr>Disrupting the Lifecycle of a Urinary Catheter4</vt:lpstr>
      <vt:lpstr>CAUTI Tiers5 </vt:lpstr>
      <vt:lpstr>Components of the Indwelling Urinary Catheter Insertion Bundle6,7</vt:lpstr>
      <vt:lpstr>Use a Standard Indwelling Urinary Catheter Kit8</vt:lpstr>
      <vt:lpstr>Ensure Proper Insertion Technique9</vt:lpstr>
      <vt:lpstr>ANA Tool: Algorithm and Checklist10</vt:lpstr>
      <vt:lpstr>Another Type of Checklist</vt:lpstr>
      <vt:lpstr>Strategies To Use With Checklists</vt:lpstr>
      <vt:lpstr>Aseptic Insertion Essentials</vt:lpstr>
      <vt:lpstr>Major Breaks in Aseptic Insertion Technique11 </vt:lpstr>
      <vt:lpstr>Categories and Frequencies of  Major Breaks in Sterility12,13</vt:lpstr>
      <vt:lpstr>Competency14</vt:lpstr>
      <vt:lpstr>Tier 2 Interventions</vt:lpstr>
      <vt:lpstr>Barriers to Aseptic Insertion</vt:lpstr>
      <vt:lpstr>Strategies To Overcome Barriers</vt:lpstr>
      <vt:lpstr>One More Strategy: Mindfulness15</vt:lpstr>
      <vt:lpstr>Take-Home Points</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Indwelling Urinary Catheter Insertion Facilitator Notes</dc:title>
  <dc:subject>Toolkit To Prevent CLABSI and CAUTI in ICUs</dc:subject>
  <dc:creator>"Agency for Healthcare Research and Quality (AHRQ)"</dc:creator>
  <cp:keywords>CLABSI; CAUTI</cp:keywords>
  <dc:description>Slide Presentation</dc:description>
  <cp:lastModifiedBy>Heidenrich, Christine (AHRQ/OC) (CTR)</cp:lastModifiedBy>
  <cp:revision>5</cp:revision>
  <dcterms:created xsi:type="dcterms:W3CDTF">2021-09-27T23:33:26Z</dcterms:created>
  <dcterms:modified xsi:type="dcterms:W3CDTF">2022-03-04T00:59:34Z</dcterms:modified>
  <cp:category>CLABSI; CAUTI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0x0101003491A8E2C15B644EB109C55159B022C3</vt:lpwstr>
  </property>
  <property fmtid="{D5CDD505-2E9C-101B-9397-08002B2CF9AE}" pid="3" name="MediaServiceImageTags">
    <vt:lpwstr/>
  </property>
</Properties>
</file>