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56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</p:sldIdLst>
  <p:sldSz cx="10058400" cy="7772400"/>
  <p:notesSz cx="6985000" cy="92837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, Julie" initials="KJ" lastIdx="15" clrIdx="0">
    <p:extLst>
      <p:ext uri="{19B8F6BF-5375-455C-9EA6-DF929625EA0E}">
        <p15:presenceInfo xmlns:p15="http://schemas.microsoft.com/office/powerpoint/2012/main" userId="S-1-5-21-921608389-1917390104-3615547825-17168" providerId="AD"/>
      </p:ext>
    </p:extLst>
  </p:cmAuthor>
  <p:cmAuthor id="2" name="Henderson, Susan (AHRQ/CQuIPS)" initials="HS(" lastIdx="25" clrIdx="1">
    <p:extLst>
      <p:ext uri="{19B8F6BF-5375-455C-9EA6-DF929625EA0E}">
        <p15:presenceInfo xmlns:p15="http://schemas.microsoft.com/office/powerpoint/2012/main" userId="S::Susan.Henderson@ahrq.hhs.gov::be03e4c4-8aa6-4af0-941e-a67dd7c07131" providerId="AD"/>
      </p:ext>
    </p:extLst>
  </p:cmAuthor>
  <p:cmAuthor id="3" name="Greene, Linda R" initials="GLR" lastIdx="2" clrIdx="2">
    <p:extLst>
      <p:ext uri="{19B8F6BF-5375-455C-9EA6-DF929625EA0E}">
        <p15:presenceInfo xmlns:p15="http://schemas.microsoft.com/office/powerpoint/2012/main" userId="S-1-5-21-329068152-583907252-725345543-194654" providerId="AD"/>
      </p:ext>
    </p:extLst>
  </p:cmAuthor>
  <p:cmAuthor id="4" name="Heidenrich, Christine (AHRQ/OC) (CTR)" initials="HC((" lastIdx="15" clrIdx="3">
    <p:extLst>
      <p:ext uri="{19B8F6BF-5375-455C-9EA6-DF929625EA0E}">
        <p15:presenceInfo xmlns:p15="http://schemas.microsoft.com/office/powerpoint/2012/main" userId="S::Christine.Heidenrich@ahrq.hhs.gov::58cf9597-5aed-4544-869e-b91fdda55f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67" autoAdjust="0"/>
  </p:normalViewPr>
  <p:slideViewPr>
    <p:cSldViewPr snapToGrid="0" snapToObjects="1">
      <p:cViewPr varScale="1">
        <p:scale>
          <a:sx n="51" d="100"/>
          <a:sy n="51" d="100"/>
        </p:scale>
        <p:origin x="8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DA8081B0-6BE8-4155-AC55-C4F24E70EC1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5263" y="1160463"/>
            <a:ext cx="405447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F15399A-84E0-4615-A0B2-D9588F9C6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7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68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47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8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7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85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6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54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7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6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5399A-84E0-4615-A0B2-D9588F9C65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5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0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9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2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0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5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5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2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8FA7-5C23-584D-91CB-4AB8F66E9AF8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A42FD-C428-8D45-B6B6-FFACA08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8.xml"/><Relationship Id="rId7" Type="http://schemas.openxmlformats.org/officeDocument/2006/relationships/image" Target="../media/image2.jp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.jp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2.jp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hrq.gov/professionals/quality-patient-safety/hais/cauti-tools/impl-guide/implementation-guide-appendix-j.html" TargetMode="External"/><Relationship Id="rId3" Type="http://schemas.openxmlformats.org/officeDocument/2006/relationships/tags" Target="../tags/tag50.xml"/><Relationship Id="rId7" Type="http://schemas.openxmlformats.org/officeDocument/2006/relationships/image" Target="../media/image2.jp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10" Type="http://schemas.openxmlformats.org/officeDocument/2006/relationships/hyperlink" Target="http://www.ahrq.gov/professionals/quality-patient-safety/hais/tools/cauti-hospitals/toolkit-info.html.%20Accessed%20on%20October%2011" TargetMode="External"/><Relationship Id="rId4" Type="http://schemas.openxmlformats.org/officeDocument/2006/relationships/tags" Target="../tags/tag51.xml"/><Relationship Id="rId9" Type="http://schemas.openxmlformats.org/officeDocument/2006/relationships/hyperlink" Target="https://apic.org/Professional-Practice/Implementation-guides/#implementaion-guide-745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jp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.xml"/><Relationship Id="rId7" Type="http://schemas.openxmlformats.org/officeDocument/2006/relationships/image" Target="../media/image2.jp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21.xml"/><Relationship Id="rId10" Type="http://schemas.openxmlformats.org/officeDocument/2006/relationships/image" Target="../media/image6.png"/><Relationship Id="rId4" Type="http://schemas.openxmlformats.org/officeDocument/2006/relationships/tags" Target="../tags/tag20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2.jp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.jp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.jp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3E2D51-C638-024C-B1A3-EBED04E0F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57695" y="2379471"/>
            <a:ext cx="7772400" cy="2165685"/>
          </a:xfrm>
        </p:spPr>
        <p:txBody>
          <a:bodyPr>
            <a:normAutofit/>
          </a:bodyPr>
          <a:lstStyle/>
          <a:p>
            <a:r>
              <a:rPr lang="en-US" sz="4800" b="1" dirty="0"/>
              <a:t>Indwelling Urinary Catheter Maintenance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986244" y="5036457"/>
            <a:ext cx="8432075" cy="1647695"/>
          </a:xfrm>
        </p:spPr>
        <p:txBody>
          <a:bodyPr>
            <a:normAutofit/>
          </a:bodyPr>
          <a:lstStyle/>
          <a:p>
            <a:r>
              <a:rPr lang="en-US" sz="2400" dirty="0"/>
              <a:t>Maintaining Awareness and Proper Care of Catheters in Place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C39C6-D2E0-44E2-93E3-10E0A0227C9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77685" y="-115852"/>
            <a:ext cx="8869680" cy="118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200" b="1" dirty="0">
                <a:solidFill>
                  <a:schemeClr val="tx1"/>
                </a:solidFill>
                <a:latin typeface="+mj-lt"/>
              </a:rPr>
              <a:t>AHRQ Safety Program for Intensive</a:t>
            </a:r>
            <a:r>
              <a:rPr lang="en-US" sz="3200" b="1" baseline="0" dirty="0">
                <a:solidFill>
                  <a:schemeClr val="tx1"/>
                </a:solidFill>
                <a:latin typeface="+mj-lt"/>
              </a:rPr>
              <a:t> Care Units: Preventing CLABSI and CAUTI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4A5CAD-0F00-48B9-9D9A-43981D1F3687}"/>
              </a:ext>
            </a:extLst>
          </p:cNvPr>
          <p:cNvSpPr txBox="1"/>
          <p:nvPr/>
        </p:nvSpPr>
        <p:spPr>
          <a:xfrm>
            <a:off x="7427934" y="7214992"/>
            <a:ext cx="2619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AHRQ Pub. No. 17(22)-0019</a:t>
            </a:r>
          </a:p>
          <a:p>
            <a:pPr algn="r"/>
            <a:r>
              <a:rPr lang="en-US" sz="1400" dirty="0"/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3914304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894396" y="154244"/>
            <a:ext cx="8281035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Maintain Unobstructed Urine Flow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Example of securement devic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7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2" y="1761012"/>
            <a:ext cx="2244873" cy="200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216" y="3753140"/>
            <a:ext cx="2175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of securement device</a:t>
            </a: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893270" y="1459019"/>
            <a:ext cx="5369932" cy="486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Use an indwelling urinary catheter securement device to anchor the catheter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Ensure the bag is below the level of the bladder and keep it off the floor </a:t>
            </a: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/>
              <a:t>Make sure the bag is emptied prior to transport </a:t>
            </a: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996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387400" y="154244"/>
            <a:ext cx="9076234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Unobstructed Urine Flow: Barriers and Strategies</a:t>
            </a:r>
          </a:p>
        </p:txBody>
      </p:sp>
      <p:graphicFrame>
        <p:nvGraphicFramePr>
          <p:cNvPr id="10" name="Table 9" descr="Barriers and strategies to unobstructed urin flow" title="Table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920200"/>
              </p:ext>
            </p:extLst>
          </p:nvPr>
        </p:nvGraphicFramePr>
        <p:xfrm>
          <a:off x="735717" y="1683935"/>
          <a:ext cx="8598393" cy="5081696"/>
        </p:xfrm>
        <a:graphic>
          <a:graphicData uri="http://schemas.openxmlformats.org/drawingml/2006/table">
            <a:tbl>
              <a:tblPr firstRow="1" bandRow="1"/>
              <a:tblGrid>
                <a:gridCol w="3981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7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742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Barriers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Strategies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809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Transfer of patients from the ICU to diagnostic or other treatment areas.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Incorporate observation of indwelling urinary catheter and bag into routine rounds. Observe ancillary</a:t>
                      </a:r>
                      <a:r>
                        <a:rPr lang="en-US" sz="2000" baseline="0" dirty="0"/>
                        <a:t> services such as transport.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462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Indwelling urinary catheter bags placed on the patient’s bed during diagnostic tests.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Perform a simple check prior to transport to ensure that the catheter is patent and the urinary drainage bag is below the level of the bladder.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5683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Indwelling urinary catheter bags that become full during procedures.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Empty indwelling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urinary catheter drainage bags prior to transport.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84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82167" y="154244"/>
            <a:ext cx="7886700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Other Maintenance Strategies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7-9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13333" y="1526824"/>
            <a:ext cx="8443161" cy="5516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Perform routine meatal care </a:t>
            </a:r>
          </a:p>
          <a:p>
            <a:pPr lvl="1"/>
            <a:r>
              <a:rPr lang="en-US" sz="2360" dirty="0"/>
              <a:t>Daily with the bath and after a bowel movement – soap and water recommended in the guidelines</a:t>
            </a:r>
            <a:endParaRPr lang="en-US" sz="2360" dirty="0">
              <a:highlight>
                <a:srgbClr val="FFFF00"/>
              </a:highlight>
            </a:endParaRPr>
          </a:p>
          <a:p>
            <a:r>
              <a:rPr lang="en-US" sz="2800" dirty="0"/>
              <a:t>Avoid irrigation unless bladder obstruction is anticipated </a:t>
            </a:r>
          </a:p>
          <a:p>
            <a:r>
              <a:rPr lang="en-US" sz="2800" dirty="0"/>
              <a:t>Obtain specimens aseptically </a:t>
            </a:r>
          </a:p>
          <a:p>
            <a:r>
              <a:rPr lang="en-US" sz="2800" dirty="0"/>
              <a:t>Do not routinely change catheters</a:t>
            </a:r>
          </a:p>
          <a:p>
            <a:r>
              <a:rPr lang="en-US" sz="2800" dirty="0"/>
              <a:t>If a catheter has been in place for greater than 2 weeks, change catheter before inserting obtaining a urine specimen or starting antibiotics.</a:t>
            </a: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IUC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03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894396" y="154244"/>
            <a:ext cx="8281035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References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5945" y="1147734"/>
            <a:ext cx="9546370" cy="5435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Meddings J, Saint S. Disrupting the life cycle of the urinary catheter. </a:t>
            </a:r>
            <a:r>
              <a:rPr lang="en-US" sz="1200" dirty="0" err="1">
                <a:solidFill>
                  <a:prstClr val="black"/>
                </a:solidFill>
              </a:rPr>
              <a:t>Clin</a:t>
            </a:r>
            <a:r>
              <a:rPr lang="en-US" sz="1200" dirty="0">
                <a:solidFill>
                  <a:prstClr val="black"/>
                </a:solidFill>
              </a:rPr>
              <a:t> Infect Dis. 2011 Jun;52(11):1291-3. PMID: 21596672.</a:t>
            </a:r>
          </a:p>
          <a:p>
            <a:pPr marL="228600" lvl="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Patel PK, Gupta A, Vaughn VM, et al. Review of strategies to reduce central line-associated bloodstream infection (CLABSI) and catheter-associated urinary tract infection (CAUTI) in adult ICUs. J </a:t>
            </a:r>
            <a:r>
              <a:rPr lang="en-US" sz="1200" dirty="0" err="1">
                <a:solidFill>
                  <a:prstClr val="black"/>
                </a:solidFill>
              </a:rPr>
              <a:t>Hosp</a:t>
            </a:r>
            <a:r>
              <a:rPr lang="en-US" sz="1200" dirty="0">
                <a:solidFill>
                  <a:prstClr val="black"/>
                </a:solidFill>
              </a:rPr>
              <a:t> Med. 2018 Feb;13(2):105-16. </a:t>
            </a:r>
            <a:r>
              <a:rPr lang="en-US" sz="1200" dirty="0" err="1">
                <a:solidFill>
                  <a:prstClr val="black"/>
                </a:solidFill>
              </a:rPr>
              <a:t>Epub</a:t>
            </a:r>
            <a:r>
              <a:rPr lang="en-US" sz="1200" dirty="0">
                <a:solidFill>
                  <a:prstClr val="black"/>
                </a:solidFill>
              </a:rPr>
              <a:t> 2017 Nov 8. PMID: 29154382.</a:t>
            </a:r>
          </a:p>
          <a:p>
            <a:pPr marL="228600" lvl="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/>
              <a:t>Nicolle LE. Catheter associated urinary tract infections. </a:t>
            </a:r>
            <a:r>
              <a:rPr lang="en-US" sz="1200" dirty="0" err="1"/>
              <a:t>Antimicrob</a:t>
            </a:r>
            <a:r>
              <a:rPr lang="en-US" sz="1200" dirty="0"/>
              <a:t> Resist Infect Control. 2014 Jul 25;3:23. </a:t>
            </a:r>
            <a:r>
              <a:rPr lang="en-US" sz="1200" dirty="0" err="1"/>
              <a:t>doi</a:t>
            </a:r>
            <a:r>
              <a:rPr lang="en-US" sz="1200" dirty="0"/>
              <a:t>: 10.1186/2047-2994-3-23. PMID: +  25075308; PMCID: PMC4114799</a:t>
            </a:r>
            <a:endParaRPr lang="en-US" sz="1200" dirty="0">
              <a:solidFill>
                <a:prstClr val="black"/>
              </a:solidFill>
            </a:endParaRPr>
          </a:p>
          <a:p>
            <a:pPr marL="22860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Lo E, Nicolle L, Coffin S, et al. Strategies to prevent catheter-associated urinary tract infections in acute care hospitals: 2014 update. Infect Control </a:t>
            </a:r>
            <a:r>
              <a:rPr lang="en-US" sz="1200" dirty="0" err="1">
                <a:solidFill>
                  <a:prstClr val="black"/>
                </a:solidFill>
              </a:rPr>
              <a:t>Hosp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Epidemiol</a:t>
            </a:r>
            <a:r>
              <a:rPr lang="en-US" sz="1200" dirty="0">
                <a:solidFill>
                  <a:prstClr val="black"/>
                </a:solidFill>
              </a:rPr>
              <a:t>. 2014 May;35(5):464-79. </a:t>
            </a:r>
            <a:r>
              <a:rPr lang="en-US" sz="1200" dirty="0" err="1">
                <a:solidFill>
                  <a:prstClr val="black"/>
                </a:solidFill>
              </a:rPr>
              <a:t>doi</a:t>
            </a:r>
            <a:r>
              <a:rPr lang="en-US" sz="1200" dirty="0">
                <a:solidFill>
                  <a:prstClr val="black"/>
                </a:solidFill>
              </a:rPr>
              <a:t>: 10.1086/675718. PMID: 24709715.</a:t>
            </a:r>
          </a:p>
          <a:p>
            <a:pPr marL="228600" lvl="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Agency for Healthcare Research and Quality. Appendix J. Urinary Catheter Brochure. </a:t>
            </a:r>
            <a:r>
              <a:rPr lang="en-US" sz="1200" dirty="0">
                <a:solidFill>
                  <a:prstClr val="black"/>
                </a:solidFill>
                <a:hlinkClick r:id="rId8"/>
              </a:rPr>
              <a:t>http://www.ahrq.gov/professionals/quality-patient-safety/hais/cauti-tools/impl-guide/implementation-guide-appendix-j.html</a:t>
            </a:r>
            <a:r>
              <a:rPr lang="en-US" sz="1200" dirty="0">
                <a:solidFill>
                  <a:prstClr val="black"/>
                </a:solidFill>
              </a:rPr>
              <a:t>. Accessed October 11, 2021.</a:t>
            </a:r>
          </a:p>
          <a:p>
            <a:pPr marL="228600" lvl="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Gould CV, </a:t>
            </a:r>
            <a:r>
              <a:rPr lang="en-US" sz="1200" dirty="0" err="1">
                <a:solidFill>
                  <a:prstClr val="black"/>
                </a:solidFill>
              </a:rPr>
              <a:t>Umscheid</a:t>
            </a:r>
            <a:r>
              <a:rPr lang="en-US" sz="1200" dirty="0">
                <a:solidFill>
                  <a:prstClr val="black"/>
                </a:solidFill>
              </a:rPr>
              <a:t> CA, Agarwal RK, et al. Guideline for prevention of catheter-associated urinary tract infections 2009. Infect Control </a:t>
            </a:r>
            <a:r>
              <a:rPr lang="en-US" sz="1200" dirty="0" err="1">
                <a:solidFill>
                  <a:prstClr val="black"/>
                </a:solidFill>
              </a:rPr>
              <a:t>Hosp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Epidemiol</a:t>
            </a:r>
            <a:r>
              <a:rPr lang="en-US" sz="1200" dirty="0">
                <a:solidFill>
                  <a:prstClr val="black"/>
                </a:solidFill>
              </a:rPr>
              <a:t> 2010 Apr; 31(4):319-26. PMID: 20156062.</a:t>
            </a:r>
          </a:p>
          <a:p>
            <a:pPr marL="228600" lvl="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Association for Professionals in Infection Control and Epidemiology. Guide to Preventing Catheter-Associated Urinary Tract Infections. 2014. </a:t>
            </a:r>
            <a:r>
              <a:rPr lang="en-US" sz="1200" dirty="0">
                <a:solidFill>
                  <a:prstClr val="black"/>
                </a:solidFill>
                <a:hlinkClick r:id="rId9"/>
              </a:rPr>
              <a:t>https://apic.org/Professional-Practice/Implementation-guides/#implementaion-guide-7454</a:t>
            </a:r>
            <a:r>
              <a:rPr lang="en-US" sz="1200" dirty="0">
                <a:solidFill>
                  <a:prstClr val="black"/>
                </a:solidFill>
              </a:rPr>
              <a:t>. Accessed October 11, 2021.</a:t>
            </a:r>
          </a:p>
          <a:p>
            <a:pPr marL="228600" lvl="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Mitchell B, </a:t>
            </a:r>
            <a:r>
              <a:rPr lang="en-US" sz="1200" dirty="0" err="1">
                <a:solidFill>
                  <a:prstClr val="black"/>
                </a:solidFill>
              </a:rPr>
              <a:t>Curryer</a:t>
            </a:r>
            <a:r>
              <a:rPr lang="en-US" sz="1200" dirty="0">
                <a:solidFill>
                  <a:prstClr val="black"/>
                </a:solidFill>
              </a:rPr>
              <a:t> C, Holliday E, et al. Effectiveness of meatal cleaning in the prevention of catheter-associated urinary tract infections and bacteriuria: an updated systematic review and meta-analysis. BMJ Open 2021;11:e046817. doi:10.1136/ bmjopen-2020-046817. PMID: 34103320.</a:t>
            </a:r>
          </a:p>
          <a:p>
            <a:pPr marL="228600" lvl="0" indent="-228600" defTabSz="9144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Agency for Healthcare Research and Quality. Information for Specialty Audiences. </a:t>
            </a:r>
            <a:r>
              <a:rPr lang="en-US" sz="1200" dirty="0">
                <a:solidFill>
                  <a:prstClr val="black"/>
                </a:solidFill>
                <a:hlinkClick r:id="rId10"/>
              </a:rPr>
              <a:t>http://www.ahrq.gov/professionals/quality-patient-safety/hais/tools/cauti-hospitals/toolkit-info.html. </a:t>
            </a:r>
            <a:r>
              <a:rPr lang="en-US" sz="1200" dirty="0">
                <a:solidFill>
                  <a:prstClr val="black"/>
                </a:solidFill>
              </a:rPr>
              <a:t>Accessed on October 11, 2021.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AutoNum type="arabicPlain" startAt="9"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endParaRPr lang="en-US" sz="1200" dirty="0"/>
          </a:p>
          <a:p>
            <a:pPr marL="241300" indent="-2413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50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EAAB9-6BBE-4698-8A48-92704927F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944" y="267834"/>
            <a:ext cx="8675370" cy="766310"/>
          </a:xfrm>
        </p:spPr>
        <p:txBody>
          <a:bodyPr>
            <a:normAutofit fontScale="90000"/>
          </a:bodyPr>
          <a:lstStyle/>
          <a:p>
            <a:r>
              <a:rPr lang="en-US" dirty="0"/>
              <a:t>Disrupting the Life Cycle of a Catheter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E6453-D36E-4F41-9BC5-107AE6AD1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32" y="1819426"/>
            <a:ext cx="8675370" cy="493151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21769"/>
            <a:ext cx="10046972" cy="7761517"/>
          </a:xfrm>
          <a:prstGeom prst="rect">
            <a:avLst/>
          </a:prstGeom>
        </p:spPr>
      </p:pic>
      <p:sp>
        <p:nvSpPr>
          <p:cNvPr id="12" name="Title 1" descr="Avoiding placement of a catheter device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6087" y="176123"/>
            <a:ext cx="9624364" cy="8138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3600" b="1" i="0" u="none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Arial" panose="020B0604020202020204" pitchFamily="34" charset="0"/>
              </a:rPr>
              <a:t>Disrupting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Arial" panose="020B0604020202020204" pitchFamily="34" charset="0"/>
              </a:rPr>
              <a:t> the Life Cycle of a Catheter Device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Arial" panose="020B0604020202020204" pitchFamily="34" charset="0"/>
              </a:rPr>
              <a:t>1,2</a:t>
            </a:r>
            <a:endParaRPr kumimoji="0" lang="en-US" b="1" i="0" u="none" strike="noStrike" kern="1200" cap="none" spc="0" normalizeH="0" baseline="3000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Arial" panose="020B0604020202020204" pitchFamily="34" charset="0"/>
            </a:endParaRPr>
          </a:p>
        </p:txBody>
      </p:sp>
      <p:pic>
        <p:nvPicPr>
          <p:cNvPr id="17" name="Picture 16" descr="Step 0: Avoid Catheter Placement&#10;1: Ensure Aseptic Placement&#10;2: Maintain awareness and proper care of catheters in place (starred)&#10;3: Prompt removal of unnecessary catheter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301" y="1491295"/>
            <a:ext cx="6760732" cy="460959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76379" y="6280584"/>
            <a:ext cx="8079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Patel PK, Gupta A, Vaughn VM, et al. </a:t>
            </a:r>
            <a:r>
              <a:rPr lang="en-US" sz="1200" dirty="0">
                <a:solidFill>
                  <a:srgbClr val="76717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en-US" sz="1200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eview of strategies to reduce central line-associated bloodstream infection (CLABSI) and catheter-associated urinary tract infection (CAUTI) in adult ICUs. </a:t>
            </a:r>
            <a:r>
              <a:rPr lang="en-US" sz="1200" i="1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 Hosp Med. </a:t>
            </a:r>
            <a:r>
              <a:rPr lang="en-US" sz="1200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2018 Feb 1;13(2):105-16. </a:t>
            </a:r>
            <a:r>
              <a:rPr lang="en-US" sz="1200" kern="1200" dirty="0" err="1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Epub</a:t>
            </a:r>
            <a:r>
              <a:rPr lang="en-US" sz="1200" kern="1200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2017 Nov 8. Used with permission of Journal of Hospital Medicine.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5-Point Sta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448634">
            <a:off x="6268614" y="5361191"/>
            <a:ext cx="771933" cy="700447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2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82167" y="154244"/>
            <a:ext cx="7886700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Is Maintenance Important?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3,4</a:t>
            </a:r>
          </a:p>
        </p:txBody>
      </p:sp>
      <p:sp>
        <p:nvSpPr>
          <p:cNvPr id="11" name="Conten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87832" y="1390918"/>
            <a:ext cx="8806002" cy="537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Risk of catheter-associated urinary tract infection (CAUTI) increases by 3–7% each day that a catheter is in place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Up to 50% of patients with an indwelling urinary catheter for 5 days or more will have asymptomatic bacteriuria (ASB) or fungus in their urine, and 100% will have bacteriuria by day 30</a:t>
            </a:r>
          </a:p>
          <a:p>
            <a:pPr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Contamination can occur due to breaks in the closed drainage system or from the drainage bag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From patient (meatal, rectal, or vaginal)</a:t>
            </a:r>
          </a:p>
          <a:p>
            <a:pPr lvl="1">
              <a:lnSpc>
                <a:spcPct val="124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/>
              <a:t>From hands of healthcare worker during insertion or manipulation of catheter and collection system</a:t>
            </a: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99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58111" y="154244"/>
            <a:ext cx="8534812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Indwelling Urinary Catheter Care Essentials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5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ppendix I. Catheter Care Pocket Card&#10;Interventions to Prevent CAUTI in Patients  Who Have a Documented Medical Need for Indwelling Urinary Cathete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006" y="1798893"/>
            <a:ext cx="4554835" cy="44017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15418" y="1601185"/>
            <a:ext cx="4965032" cy="4805363"/>
          </a:xfrm>
          <a:prstGeom prst="rect">
            <a:avLst/>
          </a:prstGeom>
        </p:spPr>
        <p:txBody>
          <a:bodyPr>
            <a:no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Use appropriate hand hygiene and gloves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Properly secure catheters to prevent movement and urethral traction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Maintain a sterile closed drainage system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Maintain good hygiene at the catheter-urethral interface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Maintain unobstructed urine flow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Maintain drainage bag below bladder level  at all times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Do not change catheters or drainage bags at arbitrary fixed intervals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Document indication for catheter on each day of use</a:t>
            </a: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52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496797" y="192374"/>
            <a:ext cx="9076233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Infection Prevention and IUC Maintenance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6-7</a:t>
            </a:r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65324" y="1551885"/>
            <a:ext cx="3919876" cy="2670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Hand Hygiene</a:t>
            </a:r>
          </a:p>
          <a:p>
            <a:pPr marL="0" indent="0">
              <a:buNone/>
            </a:pPr>
            <a:r>
              <a:rPr lang="en-US" dirty="0"/>
              <a:t>Hand hygiene is performed before each and every patient contact and before any manipulation of the catheter device or site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2" name="Text Placeholder 7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965325" y="4629410"/>
            <a:ext cx="4330576" cy="2458612"/>
          </a:xfrm>
          <a:prstGeom prst="rect">
            <a:avLst/>
          </a:prstGeom>
        </p:spPr>
        <p:txBody>
          <a:bodyPr/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Standard Precautions</a:t>
            </a:r>
          </a:p>
          <a:p>
            <a:pPr marL="0" indent="0">
              <a:buNone/>
            </a:pPr>
            <a:r>
              <a:rPr lang="en-US" sz="2600" dirty="0"/>
              <a:t>Including wearing gloves and gowns, as appropriate, during any manipulation of the catheter or collecting system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6" name="Picture 15" descr="Hand under running wate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38" y="1448602"/>
            <a:ext cx="2298032" cy="2298032"/>
          </a:xfrm>
          <a:prstGeom prst="rect">
            <a:avLst/>
          </a:prstGeom>
        </p:spPr>
      </p:pic>
      <p:pic>
        <p:nvPicPr>
          <p:cNvPr id="19" name="Picture 18" descr="Hand pumping hand sanitizer into another han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98" y="1366959"/>
            <a:ext cx="2562716" cy="2200999"/>
          </a:xfrm>
          <a:prstGeom prst="rect">
            <a:avLst/>
          </a:prstGeom>
        </p:spPr>
      </p:pic>
      <p:pic>
        <p:nvPicPr>
          <p:cNvPr id="18" name="Picture 17" descr="Glove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6" y="4324305"/>
            <a:ext cx="2743200" cy="2743200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050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82167" y="154244"/>
            <a:ext cx="7886700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Strategies To Improve Hand Hygiene</a:t>
            </a: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6,7</a:t>
            </a:r>
          </a:p>
        </p:txBody>
      </p:sp>
      <p:graphicFrame>
        <p:nvGraphicFramePr>
          <p:cNvPr id="10" name="Table 9" descr="Challenges and strategies to improving hand hygiene." title="Table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9699711"/>
              </p:ext>
            </p:extLst>
          </p:nvPr>
        </p:nvGraphicFramePr>
        <p:xfrm>
          <a:off x="982167" y="2108198"/>
          <a:ext cx="8255292" cy="3566886"/>
        </p:xfrm>
        <a:graphic>
          <a:graphicData uri="http://schemas.openxmlformats.org/drawingml/2006/table">
            <a:tbl>
              <a:tblPr firstRow="1" bandRow="1"/>
              <a:tblGrid>
                <a:gridCol w="3979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5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774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Challenges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Strategies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112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Hand hygiene products not available or close to point of care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Multiple tasks performed without hand hygiene in between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Education related to specific aspects of indwelling urinary catheter care and appropriate</a:t>
                      </a:r>
                      <a:r>
                        <a:rPr lang="en-US" sz="2400" baseline="0" dirty="0"/>
                        <a:t> setting for placement </a:t>
                      </a:r>
                      <a:endParaRPr lang="en-US" sz="2400" dirty="0"/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Audit and feedback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61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14512" y="188515"/>
            <a:ext cx="8640804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Maintain a Closed System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20112" y="16259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460" indent="-251460" algn="l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43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64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02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314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/>
              <a:t>If breaks in aseptic technique, disconnection, or leakage occur, replace the catheter using aseptic technique and sterile equipment</a:t>
            </a:r>
          </a:p>
          <a:p>
            <a:pPr>
              <a:spcAft>
                <a:spcPts val="1800"/>
              </a:spcAft>
            </a:pPr>
            <a:r>
              <a:rPr lang="en-US" sz="2800" dirty="0"/>
              <a:t>Consider using indwelling urinary catheters with </a:t>
            </a:r>
            <a:r>
              <a:rPr lang="en-US" sz="2800" dirty="0" err="1"/>
              <a:t>preconnected</a:t>
            </a:r>
            <a:r>
              <a:rPr lang="en-US" sz="2800" dirty="0"/>
              <a:t>, sealed catheter tubing junctions</a:t>
            </a:r>
          </a:p>
        </p:txBody>
      </p:sp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97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0" name="Title 1"/>
          <p:cNvSpPr txBox="1">
            <a:spLocks noGrp="1"/>
          </p:cNvSpPr>
          <p:nvPr>
            <p:ph type="title" idx="4294967295"/>
          </p:nvPr>
        </p:nvSpPr>
        <p:spPr>
          <a:xfrm>
            <a:off x="978354" y="206061"/>
            <a:ext cx="8972550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Assessment—Urinary Catheter Rounding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795323"/>
              </p:ext>
            </p:extLst>
          </p:nvPr>
        </p:nvGraphicFramePr>
        <p:xfrm>
          <a:off x="930162" y="1880222"/>
          <a:ext cx="8209503" cy="3657597"/>
        </p:xfrm>
        <a:graphic>
          <a:graphicData uri="http://schemas.openxmlformats.org/drawingml/2006/table">
            <a:tbl>
              <a:tblPr firstRow="1" bandRow="1"/>
              <a:tblGrid>
                <a:gridCol w="6281343">
                  <a:extLst>
                    <a:ext uri="{9D8B030D-6E8A-4147-A177-3AD203B41FA5}">
                      <a16:colId xmlns:a16="http://schemas.microsoft.com/office/drawing/2014/main" val="3571211752"/>
                    </a:ext>
                  </a:extLst>
                </a:gridCol>
                <a:gridCol w="1928160">
                  <a:extLst>
                    <a:ext uri="{9D8B030D-6E8A-4147-A177-3AD203B41FA5}">
                      <a16:colId xmlns:a16="http://schemas.microsoft.com/office/drawing/2014/main" val="237633874"/>
                    </a:ext>
                  </a:extLst>
                </a:gridCol>
              </a:tblGrid>
              <a:tr h="973572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/>
                        <a:t>                   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            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Checkl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</a:rPr>
                        <a:t>ist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400" dirty="0"/>
                        <a:t>    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   Yes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889391"/>
                  </a:ext>
                </a:extLst>
              </a:tr>
              <a:tr h="536805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Does the patient still need the urinary catheter?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251634"/>
                  </a:ext>
                </a:extLst>
              </a:tr>
              <a:tr h="536805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Is the tamper resistant seal intact?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45226"/>
                  </a:ext>
                </a:extLst>
              </a:tr>
              <a:tr h="536805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Is the catheter secured?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00716"/>
                  </a:ext>
                </a:extLst>
              </a:tr>
              <a:tr h="536805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Is the bag below the level of the bladder?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163206"/>
                  </a:ext>
                </a:extLst>
              </a:tr>
              <a:tr h="536805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/>
                        <a:t>Is</a:t>
                      </a:r>
                      <a:r>
                        <a:rPr lang="en-US" baseline="0" dirty="0"/>
                        <a:t> the bag off the floor?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18315"/>
                  </a:ext>
                </a:extLst>
              </a:tr>
            </a:tbl>
          </a:graphicData>
        </a:graphic>
      </p:graphicFrame>
      <p:sp>
        <p:nvSpPr>
          <p:cNvPr id="14" name="Footer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8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2584F81-2893-404A-9E98-9FFFC3320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8" y="10883"/>
            <a:ext cx="10046972" cy="7761517"/>
          </a:xfrm>
          <a:prstGeom prst="rect">
            <a:avLst/>
          </a:prstGeom>
        </p:spPr>
      </p:pic>
      <p:sp>
        <p:nvSpPr>
          <p:cNvPr id="17" name="Title 1"/>
          <p:cNvSpPr txBox="1"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82167" y="154244"/>
            <a:ext cx="7886700" cy="81381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10058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Barriers to Maintaining a Closed System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</a:t>
            </a:r>
          </a:p>
        </p:txBody>
      </p:sp>
      <p:graphicFrame>
        <p:nvGraphicFramePr>
          <p:cNvPr id="10" name="Table 9" descr="Barriers and strategies to maining a closed system. " title="Table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6379576"/>
              </p:ext>
            </p:extLst>
          </p:nvPr>
        </p:nvGraphicFramePr>
        <p:xfrm>
          <a:off x="702041" y="1690360"/>
          <a:ext cx="8665746" cy="4516209"/>
        </p:xfrm>
        <a:graphic>
          <a:graphicData uri="http://schemas.openxmlformats.org/drawingml/2006/table">
            <a:tbl>
              <a:tblPr firstRow="1" bandRow="1"/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089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Barriers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4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Strategies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241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Need to change urinary collection device to a </a:t>
                      </a:r>
                      <a:r>
                        <a:rPr lang="en-US" sz="2000" dirty="0" err="1"/>
                        <a:t>urimeter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Work with the ED and OR to require that all patients who may go to the ICU have an indwelling urinary catheter that is preconnected to a </a:t>
                      </a:r>
                      <a:r>
                        <a:rPr lang="en-US" sz="2000" dirty="0" err="1"/>
                        <a:t>urimeter</a:t>
                      </a:r>
                      <a:endParaRPr lang="en-US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If the patient arrives with an indwelling urinary catheter already connected to a regular bag,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change the catheter and urinary drainage 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804"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/>
                        <a:t>Need for specialized catheter that is not </a:t>
                      </a:r>
                      <a:r>
                        <a:rPr lang="en-US" sz="2000" dirty="0" err="1"/>
                        <a:t>preconnected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029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058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5087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01168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51460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01752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52044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023360" algn="l" defTabSz="1005840" rtl="0" eaLnBrk="1" latinLnBrk="0" hangingPunct="1">
                        <a:defRPr sz="198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prstClr val="black"/>
                          </a:solidFill>
                        </a:rPr>
                        <a:t>Work with your supply chain to request that vendors supply preconnected indwelling specialized urinary catheters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Footer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1428" y="7407158"/>
            <a:ext cx="3949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AHRQ Safety Program for ICUs: Preventing CLABSI and CAUTI</a:t>
            </a:r>
          </a:p>
        </p:txBody>
      </p:sp>
      <p:sp>
        <p:nvSpPr>
          <p:cNvPr id="15" name="Slide Number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7823050" y="73840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Maintenance </a:t>
            </a: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׀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</a:t>
            </a:r>
            <a:fld id="{4F3BB057-33F2-45A1-BDD7-110EC8CCC5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64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dwelling Urinary Catheter Maintenance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9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20&quot;&gt;&lt;property id=&quot;20148&quot; value=&quot;5&quot;/&gt;&lt;property id=&quot;20300&quot; value=&quot;Slide 15&quot;/&gt;&lt;property id=&quot;20307&quot; value=&quot;275&quot;/&gt;&lt;/object&gt;&lt;/object&gt;&lt;object type=&quot;8&quot; unique_id=&quot;10042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61&quot;/&gt;&lt;lineCharCount val=&quot;6&quot;/&gt;&lt;lineCharCount val=&quot;64&quot;/&gt;&lt;lineCharCount val=&quot;57&quot;/&gt;&lt;lineCharCount val=&quot;22&quot;/&gt;&lt;lineCharCount val=&quot;61&quot;/&gt;&lt;lineCharCount val=&quot;32&quot;/&gt;&lt;lineCharCount val=&quot;42&quot;/&gt;&lt;lineCharCount val=&quot;69&quot;/&gt;&lt;lineCharCount val=&quot;30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AD98E874-5B67-48C5-91AD-CBAF36003E3E}_7.png&quot;/&gt;&lt;left val=&quot;29&quot;/&gt;&lt;top val=&quot;106&quot;/&gt;&lt;width val=&quot;659&quot;/&gt;&lt;height val=&quot;358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40&quot;/&gt;&lt;lineCharCount val=&quot;37&quot;/&gt;&lt;lineCharCount val=&quot;31&quot;/&gt;&lt;lineCharCount val=&quot;42&quot;/&gt;&lt;lineCharCount val=&quot;38&quot;/&gt;&lt;lineCharCount val=&quot;19&quot;/&gt;&lt;lineCharCount val=&quot;33&quot;/&gt;&lt;lineCharCount val=&quot;37&quot;/&gt;&lt;lineCharCount val=&quot;21&quot;/&gt;&lt;lineCharCount val=&quot;36&quot;/&gt;&lt;lineCharCount val=&quot;34&quot;/&gt;&lt;lineCharCount val=&quot;36&quot;/&gt;&lt;lineCharCount val=&quot;15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386208BD-E6BF-41B8-83F9-CD2F544970B3}_8.png&quot;/&gt;&lt;left val=&quot;317&quot;/&gt;&lt;top val=&quot;96&quot;/&gt;&lt;width val=&quot;377&quot;/&gt;&lt;height val=&quot;41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0DE6165E-E766-4F98-97E9-98C66A23F1B5}_9.png&quot;/&gt;&lt;left val=&quot;39&quot;/&gt;&lt;top val=&quot;69&quot;/&gt;&lt;width val=&quot;315&quot;/&gt;&lt;height val=&quot;77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6AFF02F1-271F-439A-8D6C-F5D48FC0E6B2}_9.png&quot;/&gt;&lt;left val=&quot;39&quot;/&gt;&lt;top val=&quot;289&quot;/&gt;&lt;width val=&quot;316&quot;/&gt;&lt;height val=&quot;7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4&quot;/&gt;&lt;lineCharCount val=&quot;1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A1283D72-FECF-4BA7-AD67-26D3B030D059}_4.png&quot;/&gt;&lt;left val=&quot;53&quot;/&gt;&lt;top val=&quot;170&quot;/&gt;&lt;width val=&quot;612&quot;/&gt;&lt;height val=&quot;173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10&quot;/&gt;&lt;/TableIndex&gt;&lt;TableIndex row=&quot;1&quot; col=&quot;2&quot;&gt;&lt;linesCount val=&quot;1&quot;/&gt;&lt;lineCharCount val=&quot;10&quot;/&gt;&lt;/TableIndex&gt;&lt;TableIndex row=&quot;2&quot; col=&quot;1&quot;&gt;&lt;linesCount val=&quot;6&quot;/&gt;&lt;lineCharCount val=&quot;26&quot;/&gt;&lt;lineCharCount val=&quot;28&quot;/&gt;&lt;lineCharCount val=&quot;8&quot;/&gt;&lt;lineCharCount val=&quot;25&quot;/&gt;&lt;lineCharCount val=&quot;24&quot;/&gt;&lt;lineCharCount val=&quot;7&quot;/&gt;&lt;/TableIndex&gt;&lt;TableIndex row=&quot;2&quot; col=&quot;2&quot;&gt;&lt;linesCount val=&quot;4&quot;/&gt;&lt;lineCharCount val=&quot;30&quot;/&gt;&lt;lineCharCount val=&quot;30&quot;/&gt;&lt;lineCharCount val=&quot;14&quot;/&gt;&lt;lineCharCount val=&quot;18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A7310CAE-BA21-47CA-851D-6C16CA49A7AA}_10.png&quot;/&gt;&lt;left val=&quot;33&quot;/&gt;&lt;top val=&quot;131&quot;/&gt;&lt;width val=&quot;653&quot;/&gt;&lt;height val=&quot;28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9&quot;/&gt;&lt;lineCharCount val=&quot;50&quot;/&gt;&lt;lineCharCount val=&quot;32&quot;/&gt;&lt;lineCharCount val=&quot;53&quot;/&gt;&lt;lineCharCount val=&quot;43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9E5E543A-6B89-4D0E-A06D-C5B531DFAED5}_11.png&quot;/&gt;&lt;left val=&quot;27&quot;/&gt;&lt;top val=&quot;106&quot;/&gt;&lt;width val=&quot;657&quot;/&gt;&lt;height val=&quot;359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9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07890F59-AE5A-484C-959A-AF3C91B6E27E}_4.png&quot;/&gt;&lt;left val=&quot;39&quot;/&gt;&lt;top val=&quot;343&quot;/&gt;&lt;width val=&quot;646&quot;/&gt;&lt;height val=&quot;132&quot;/&gt;&lt;hasText val=&quot;1&quot;/&gt;&lt;/Image&gt;&lt;/ThreeDShape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8&quot;/&gt;&lt;/TableIndex&gt;&lt;TableIndex row=&quot;1&quot; col=&quot;2&quot;&gt;&lt;linesCount val=&quot;1&quot;/&gt;&lt;lineCharCount val=&quot;10&quot;/&gt;&lt;/TableIndex&gt;&lt;TableIndex row=&quot;2&quot; col=&quot;1&quot;&gt;&lt;linesCount val=&quot;3&quot;/&gt;&lt;lineCharCount val=&quot;23&quot;/&gt;&lt;lineCharCount val=&quot;23&quot;/&gt;&lt;lineCharCount val=&quot;8&quot;/&gt;&lt;/TableIndex&gt;&lt;TableIndex row=&quot;2&quot; col=&quot;2&quot;&gt;&lt;linesCount val=&quot;6&quot;/&gt;&lt;lineCharCount val=&quot;50&quot;/&gt;&lt;lineCharCount val=&quot;53&quot;/&gt;&lt;lineCharCount val=&quot;36&quot;/&gt;&lt;lineCharCount val=&quot;50&quot;/&gt;&lt;lineCharCount val=&quot;52&quot;/&gt;&lt;lineCharCount val=&quot;40&quot;/&gt;&lt;/TableIndex&gt;&lt;TableIndex row=&quot;3&quot; col=&quot;1&quot;&gt;&lt;linesCount val=&quot;3&quot;/&gt;&lt;lineCharCount val=&quot;21&quot;/&gt;&lt;lineCharCount val=&quot;25&quot;/&gt;&lt;lineCharCount val=&quot;9&quot;/&gt;&lt;/TableIndex&gt;&lt;TableIndex row=&quot;3&quot; col=&quot;2&quot;&gt;&lt;linesCount val=&quot;2&quot;/&gt;&lt;lineCharCount val=&quot;52&quot;/&gt;&lt;lineCharCount val=&quot;49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C0D83532-0A5D-4324-ACF5-2CB17D3C44D1}_12.png&quot;/&gt;&lt;left val=&quot;17&quot;/&gt;&lt;top val=&quot;114&quot;/&gt;&lt;width val=&quot;685&quot;/&gt;&lt;height val=&quot;360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35&quot;/&gt;&lt;lineCharCount val=&quot;32&quot;/&gt;&lt;lineCharCount val=&quot;9&quot;/&gt;&lt;lineCharCount val=&quot;41&quot;/&gt;&lt;lineCharCount val=&quot;35&quot;/&gt;&lt;lineCharCount val=&quot;38&quot;/&gt;&lt;lineCharCount val=&quot;10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F36D430B-1AAA-46A6-8E21-8385270B268F}_13.png&quot;/&gt;&lt;left val=&quot;160&quot;/&gt;&lt;top val=&quot;100&quot;/&gt;&lt;width val=&quot;510&quot;/&gt;&lt;height val=&quot;386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6&quot;/&gt;&lt;lineCharCount val=&quot;1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6B34052E-4326-4358-BC49-13022A0D59A3}_4.png&quot;/&gt;&lt;left val=&quot;10&quot;/&gt;&lt;top val=&quot;4&quot;/&gt;&lt;width val=&quot;706&quot;/&gt;&lt;height val=&quot;126&quot;/&gt;&lt;hasText val=&quot;1&quot;/&gt;&lt;/Image&gt;&lt;/ThreeDShape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1&quot; col=&quot;1&quot;&gt;&lt;linesCount val=&quot;1&quot;/&gt;&lt;lineCharCount val=&quot;8&quot;/&gt;&lt;/TableIndex&gt;&lt;TableIndex row=&quot;1&quot; col=&quot;2&quot;&gt;&lt;linesCount val=&quot;1&quot;/&gt;&lt;lineCharCount val=&quot;10&quot;/&gt;&lt;/TableIndex&gt;&lt;TableIndex row=&quot;2&quot; col=&quot;1&quot;&gt;&lt;linesCount val=&quot;3&quot;/&gt;&lt;lineCharCount val=&quot;34&quot;/&gt;&lt;lineCharCount val=&quot;33&quot;/&gt;&lt;lineCharCount val=&quot;5&quot;/&gt;&lt;/TableIndex&gt;&lt;TableIndex row=&quot;2&quot; col=&quot;2&quot;&gt;&lt;linesCount val=&quot;3&quot;/&gt;&lt;lineCharCount val=&quot;38&quot;/&gt;&lt;lineCharCount val=&quot;38&quot;/&gt;&lt;lineCharCount val=&quot;6&quot;/&gt;&lt;/TableIndex&gt;&lt;TableIndex row=&quot;3&quot; col=&quot;1&quot;&gt;&lt;linesCount val=&quot;3&quot;/&gt;&lt;lineCharCount val=&quot;33&quot;/&gt;&lt;lineCharCount val=&quot;35&quot;/&gt;&lt;lineCharCount val=&quot;16&quot;/&gt;&lt;/TableIndex&gt;&lt;TableIndex row=&quot;3&quot; col=&quot;2&quot;&gt;&lt;linesCount val=&quot;4&quot;/&gt;&lt;lineCharCount val=&quot;32&quot;/&gt;&lt;lineCharCount val=&quot;41&quot;/&gt;&lt;lineCharCount val=&quot;39&quot;/&gt;&lt;lineCharCount val=&quot;30&quot;/&gt;&lt;/TableIndex&gt;&lt;TableIndex row=&quot;4&quot; col=&quot;1&quot;&gt;&lt;linesCount val=&quot;3&quot;/&gt;&lt;lineCharCount val=&quot;33&quot;/&gt;&lt;lineCharCount val=&quot;24&quot;/&gt;&lt;lineCharCount val=&quot;10&quot;/&gt;&lt;/TableIndex&gt;&lt;TableIndex row=&quot;4&quot; col=&quot;2&quot;&gt;&lt;linesCount val=&quot;2&quot;/&gt;&lt;lineCharCount val=&quot;34&quot;/&gt;&lt;lineCharCount val=&quot;32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002A9914-EF4E-4C3B-B956-9FAA18CDE1D8}_14.png&quot;/&gt;&lt;left val=&quot;31&quot;/&gt;&lt;top val=&quot;134&quot;/&gt;&lt;width val=&quot;650&quot;/&gt;&lt;height val=&quot;3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51&quot;/&gt;&lt;lineCharCount val=&quot;31&quot;/&gt;&lt;lineCharCount val=&quot;47&quot;/&gt;&lt;lineCharCount val=&quot;13&quot;/&gt;&lt;lineCharCount val=&quot;30&quot;/&gt;&lt;lineCharCount val=&quot;33&quot;/&gt;&lt;/TableIndex&gt;&lt;/ShapeTextInfo&gt;"/>
  <p:tag name="HTML_SHAPEINFO" val="&lt;ThreeDShapeInfo&gt;&lt;uuid val=&quot;&quot;/&gt;&lt;isInvalidForFieldText val=&quot;0&quot;/&gt;&lt;Image&gt;&lt;filename val=&quot;C:\Users\awilkins\AppData\Local\Temp\PR\data\asimages\{0EE51E98-CA71-45EB-9951-9112C02D2A05}_15.png&quot;/&gt;&lt;left val=&quot;40&quot;/&gt;&lt;top val=&quot;85&quot;/&gt;&lt;width val=&quot;634&quot;/&gt;&lt;height val=&quot;401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3&quot;/&gt;&lt;lineCharCount val=&quot;129&quot;/&gt;&lt;lineCharCount val=&quot;125&quot;/&gt;&lt;lineCharCount val=&quot;75&quot;/&gt;&lt;lineCharCount val=&quot;134&quot;/&gt;&lt;lineCharCount val=&quot;83&quot;/&gt;&lt;lineCharCount val=&quot;135&quot;/&gt;&lt;lineCharCount val=&quot;47&quot;/&gt;&lt;lineCharCount val=&quot;128&quot;/&gt;&lt;lineCharCount val=&quot;11&quot;/&gt;&lt;lineCharCount val=&quot;120&quot;/&gt;&lt;lineCharCount val=&quot;126&quot;/&gt;&lt;lineCharCount val=&quot;36&quot;/&gt;&lt;lineCharCount val=&quot;79&quot;/&gt;&lt;lineCharCount val=&quot;114&quot;/&gt;&lt;lineCharCount val=&quot;126&quot;/&gt;&lt;lineCharCount val=&quot;122&quot;/&gt;&lt;lineCharCount val=&quot;124&quot;/&gt;&lt;lineCharCount val=&quot;127&quot;/&gt;&lt;lineCharCount val=&quot;24&quot;/&gt;&lt;lineCharCount val=&quot;118&quot;/&gt;&lt;lineCharCount val=&quot;109&quot;/&gt;&lt;lineCharCount val=&quot;112&quot;/&gt;&lt;lineCharCount val=&quot;104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DCA1535E-1A14-41FB-A2AB-FC5190E4556D}_17.png&quot;/&gt;&lt;left val=&quot;23&quot;/&gt;&lt;top val=&quot;72&quot;/&gt;&lt;width val=&quot;673&quot;/&gt;&lt;height val=&quot;418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46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A152ED1-F7FD-4EBC-97F2-40D0E9624331}_6.png&quot;/&gt;&lt;left val=&quot;48&quot;/&gt;&lt;top val=&quot;-14&quot;/&gt;&lt;width val=&quot;622&quot;/&gt;&lt;height val=&quot;101&quot;/&gt;&lt;hasText val=&quot;1&quot;/&gt;&lt;/Image&gt;&lt;/ThreeDShape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2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E10643A8-0F04-48A0-BF16-CE193EDB2B1A}_6.png&quot;/&gt;&lt;left val=&quot;0&quot;/&gt;&lt;top val=&quot;509&quot;/&gt;&lt;width val=&quot;272&quot;/&gt;&lt;height val=&quot;29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F0FF42D5-91CB-4E11-893D-F9D8A2D99465}_6.png&quot;/&gt;&lt;left val=&quot;542&quot;/&gt;&lt;top val=&quot;509&quot;/&gt;&lt;width val=&quot;162&quot;/&gt;&lt;height val=&quot;2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C:\Users\jsitu\AppData\Local\Temp\~Ca51B\data\asimages\{BB94F18B-AC7A-4F99-8DC2-283DCC4DCE9B}_7.png&quot;/&gt;&lt;left val=&quot;48&quot;/&gt;&lt;top val=&quot;0&quot;/&gt;&lt;width val=&quot;622&quot;/&gt;&lt;height val=&quot;7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SP HAI slide template  -  Read-Only" id="{06B859E7-8065-4B59-8208-FF4F35225FA5}" vid="{ADCF3017-9AC3-4C0D-99C0-77ECA6C855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91A8E2C15B644EB109C55159B022C3" ma:contentTypeVersion="13" ma:contentTypeDescription="Create a new document." ma:contentTypeScope="" ma:versionID="4c60dff343324a68a7e5d4cf1764ba70">
  <xsd:schema xmlns:xsd="http://www.w3.org/2001/XMLSchema" xmlns:xs="http://www.w3.org/2001/XMLSchema" xmlns:p="http://schemas.microsoft.com/office/2006/metadata/properties" xmlns:ns2="39102c36-9e6c-42d1-a6d1-3ebaac80f85f" xmlns:ns3="31c1b98b-3864-4577-aa97-53156bf25148" targetNamespace="http://schemas.microsoft.com/office/2006/metadata/properties" ma:root="true" ma:fieldsID="27fb09903d97c77d0fbdfc2432dbc701" ns2:_="" ns3:_="">
    <xsd:import namespace="39102c36-9e6c-42d1-a6d1-3ebaac80f85f"/>
    <xsd:import namespace="31c1b98b-3864-4577-aa97-53156bf25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02c36-9e6c-42d1-a6d1-3ebaac80f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c1b98b-3864-4577-aa97-53156bf251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3946CD-603B-4653-9059-69A50BA857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02c36-9e6c-42d1-a6d1-3ebaac80f85f"/>
    <ds:schemaRef ds:uri="31c1b98b-3864-4577-aa97-53156bf251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347D73-AC1C-4487-88EA-7484119B06B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0DA1E2-4602-47F5-A74E-F2DEA2B1FC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USE THIS CUSP HAI slide template_updated</Template>
  <TotalTime>15581</TotalTime>
  <Words>1316</Words>
  <Application>Microsoft Office PowerPoint</Application>
  <PresentationFormat>Custom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Courier New</vt:lpstr>
      <vt:lpstr>Times New Roman</vt:lpstr>
      <vt:lpstr>Office Theme</vt:lpstr>
      <vt:lpstr>Indwelling Urinary Catheter Maintenance</vt:lpstr>
      <vt:lpstr>Disrupting the Life Cycle of a Catheter Device</vt:lpstr>
      <vt:lpstr>Why Is Maintenance Important?3,4</vt:lpstr>
      <vt:lpstr>Indwelling Urinary Catheter Care Essentials5 </vt:lpstr>
      <vt:lpstr>Infection Prevention and IUC Maintenance6-7</vt:lpstr>
      <vt:lpstr>Strategies To Improve Hand Hygiene6,7</vt:lpstr>
      <vt:lpstr>Maintain a Closed System6</vt:lpstr>
      <vt:lpstr>Assessment—Urinary Catheter Rounding </vt:lpstr>
      <vt:lpstr>Barriers to Maintaining a Closed System7</vt:lpstr>
      <vt:lpstr>Maintain Unobstructed Urine Flow</vt:lpstr>
      <vt:lpstr>Unobstructed Urine Flow: Barriers and Strategies</vt:lpstr>
      <vt:lpstr> Other Maintenance Strategies7-9</vt:lpstr>
      <vt:lpstr>References</vt:lpstr>
    </vt:vector>
  </TitlesOfParts>
  <Company>American Hospital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Catheter Maintenance</dc:title>
  <dc:subject>Prevent CLABSI and CAUTI in the Intensive Care Unit Setting</dc:subject>
  <dc:creator>"Agency for Healthcare Research and Quality (AHRQ)"</dc:creator>
  <cp:keywords>CAUTI; CLABSI</cp:keywords>
  <cp:lastModifiedBy>Heidenrich, Christine (AHRQ/OC) (CTR)</cp:lastModifiedBy>
  <cp:revision>77</cp:revision>
  <cp:lastPrinted>2022-01-10T20:10:08Z</cp:lastPrinted>
  <dcterms:created xsi:type="dcterms:W3CDTF">2021-09-27T23:33:26Z</dcterms:created>
  <dcterms:modified xsi:type="dcterms:W3CDTF">2022-02-15T18:00:49Z</dcterms:modified>
  <cp:category>CLABSI; CAUTI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0x0101003491A8E2C15B644EB109C55159B022C3</vt:lpwstr>
  </property>
</Properties>
</file>