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handoutMasterIdLst>
    <p:handoutMasterId r:id="rId27"/>
  </p:handoutMasterIdLst>
  <p:sldIdLst>
    <p:sldId id="382" r:id="rId5"/>
    <p:sldId id="384" r:id="rId6"/>
    <p:sldId id="385" r:id="rId7"/>
    <p:sldId id="409" r:id="rId8"/>
    <p:sldId id="386" r:id="rId9"/>
    <p:sldId id="387" r:id="rId10"/>
    <p:sldId id="411" r:id="rId11"/>
    <p:sldId id="388" r:id="rId12"/>
    <p:sldId id="389" r:id="rId13"/>
    <p:sldId id="390" r:id="rId14"/>
    <p:sldId id="391" r:id="rId15"/>
    <p:sldId id="392" r:id="rId16"/>
    <p:sldId id="393" r:id="rId17"/>
    <p:sldId id="394" r:id="rId18"/>
    <p:sldId id="395" r:id="rId19"/>
    <p:sldId id="396" r:id="rId20"/>
    <p:sldId id="397" r:id="rId21"/>
    <p:sldId id="398" r:id="rId22"/>
    <p:sldId id="402" r:id="rId23"/>
    <p:sldId id="406" r:id="rId24"/>
    <p:sldId id="407" r:id="rId25"/>
  </p:sldIdLst>
  <p:sldSz cx="9144000" cy="6858000" type="screen4x3"/>
  <p:notesSz cx="7102475" cy="938847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kins, Amanda" initials="WA" lastIdx="101" clrIdx="0"/>
  <p:cmAuthor id="1" name="Karen Fowler" initials="KF" lastIdx="8" clrIdx="1"/>
  <p:cmAuthor id="2" name="Craig, Erin" initials="CE" lastIdx="2" clrIdx="2"/>
  <p:cmAuthor id="3" name="Collier, Sue" initials="CS" lastIdx="26" clrIdx="3"/>
  <p:cmAuthor id="4" name="Davila, Shannon" initials="DS" lastIdx="3" clrIdx="4"/>
  <p:cmAuthor id="5" name="Manojlovich, Milisa" initials="MM" lastIdx="6" clrIdx="5"/>
  <p:cmAuthor id="6" name="Microsoft Office User" initials="Office [2]" lastIdx="1" clrIdx="6"/>
  <p:cmAuthor id="7" name="Microsoft Office User" initials="Office" lastIdx="1" clrIdx="7"/>
  <p:cmAuthor id="8" name="Microsoft Office User" initials="Office [3]" lastIdx="1" clrIdx="8"/>
  <p:cmAuthor id="9" name="Microsoft Office User" initials="Office [7]" lastIdx="1" clrIdx="9"/>
  <p:cmAuthor id="10" name="Microsoft Office User" initials="Office [4]" lastIdx="1" clrIdx="10"/>
  <p:cmAuthor id="11" name="Microsoft Office User" initials="Office [6]" lastIdx="1" clrIdx="11"/>
  <p:cmAuthor id="12" name="Microsoft Office User" initials="Office [8]" lastIdx="1" clrIdx="12"/>
  <p:cmAuthor id="13" name="Kathleen Vollman" initials="KV" lastIdx="72" clrIdx="13">
    <p:extLst>
      <p:ext uri="{19B8F6BF-5375-455C-9EA6-DF929625EA0E}">
        <p15:presenceInfo xmlns:p15="http://schemas.microsoft.com/office/powerpoint/2012/main" userId="156220626d3c7463" providerId="Windows Live"/>
      </p:ext>
    </p:extLst>
  </p:cmAuthor>
  <p:cmAuthor id="14" name="William Miles" initials="WM" lastIdx="27" clrIdx="14">
    <p:extLst>
      <p:ext uri="{19B8F6BF-5375-455C-9EA6-DF929625EA0E}">
        <p15:presenceInfo xmlns:p15="http://schemas.microsoft.com/office/powerpoint/2012/main" userId="William Miles" providerId="None"/>
      </p:ext>
    </p:extLst>
  </p:cmAuthor>
  <p:cmAuthor id="15" name="Posa, Patricia" initials="PP" lastIdx="4" clrIdx="15">
    <p:extLst>
      <p:ext uri="{19B8F6BF-5375-455C-9EA6-DF929625EA0E}">
        <p15:presenceInfo xmlns:p15="http://schemas.microsoft.com/office/powerpoint/2012/main" userId="S-1-5-21-151606367-2082624055-312552118-368949" providerId="AD"/>
      </p:ext>
    </p:extLst>
  </p:cmAuthor>
  <p:cmAuthor id="16" name="Kim, Julie" initials="KJ" lastIdx="35" clrIdx="16">
    <p:extLst>
      <p:ext uri="{19B8F6BF-5375-455C-9EA6-DF929625EA0E}">
        <p15:presenceInfo xmlns:p15="http://schemas.microsoft.com/office/powerpoint/2012/main" userId="S-1-5-21-921608389-1917390104-3615547825-17168" providerId="AD"/>
      </p:ext>
    </p:extLst>
  </p:cmAuthor>
  <p:cmAuthor id="17" name="Henderson, Susan (AHRQ/CQuIPS)" initials="HS(" lastIdx="17" clrIdx="17">
    <p:extLst>
      <p:ext uri="{19B8F6BF-5375-455C-9EA6-DF929625EA0E}">
        <p15:presenceInfo xmlns:p15="http://schemas.microsoft.com/office/powerpoint/2012/main" userId="S::Susan.Henderson@ahrq.hhs.gov::be03e4c4-8aa6-4af0-941e-a67dd7c07131" providerId="AD"/>
      </p:ext>
    </p:extLst>
  </p:cmAuthor>
  <p:cmAuthor id="18" name="Heidenrich, Christine (AHRQ/OC) (CTR)" initials="HC((" lastIdx="40" clrIdx="18">
    <p:extLst>
      <p:ext uri="{19B8F6BF-5375-455C-9EA6-DF929625EA0E}">
        <p15:presenceInfo xmlns:p15="http://schemas.microsoft.com/office/powerpoint/2012/main" userId="S::Christine.Heidenrich@ahrq.hhs.gov::58cf9597-5aed-4544-869e-b91fdda55fa7" providerId="AD"/>
      </p:ext>
    </p:extLst>
  </p:cmAuthor>
  <p:cmAuthor id="19" name="Hayes, Kristen" initials="HK" lastIdx="22" clrIdx="19">
    <p:extLst>
      <p:ext uri="{19B8F6BF-5375-455C-9EA6-DF929625EA0E}">
        <p15:presenceInfo xmlns:p15="http://schemas.microsoft.com/office/powerpoint/2012/main" userId="S-1-5-21-921608389-1917390104-3615547825-27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2DEEF"/>
    <a:srgbClr val="8DB8F7"/>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5" autoAdjust="0"/>
    <p:restoredTop sz="94535" autoAdjust="0"/>
  </p:normalViewPr>
  <p:slideViewPr>
    <p:cSldViewPr snapToGrid="0">
      <p:cViewPr varScale="1">
        <p:scale>
          <a:sx n="62" d="100"/>
          <a:sy n="62" d="100"/>
        </p:scale>
        <p:origin x="768" y="56"/>
      </p:cViewPr>
      <p:guideLst>
        <p:guide orient="horz" pos="2160"/>
        <p:guide pos="2880"/>
      </p:guideLst>
    </p:cSldViewPr>
  </p:slideViewPr>
  <p:outlineViewPr>
    <p:cViewPr>
      <p:scale>
        <a:sx n="33" d="100"/>
        <a:sy n="33" d="100"/>
      </p:scale>
      <p:origin x="0" y="-29724"/>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58" d="100"/>
          <a:sy n="58"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277107" cy="471054"/>
          </a:xfrm>
          <a:prstGeom prst="rect">
            <a:avLst/>
          </a:prstGeom>
        </p:spPr>
        <p:txBody>
          <a:bodyPr vert="horz" lIns="94211" tIns="47106" rIns="94211" bIns="47106" rtlCol="0"/>
          <a:lstStyle>
            <a:lvl1pPr algn="l">
              <a:defRPr sz="1300"/>
            </a:lvl1pPr>
          </a:lstStyle>
          <a:p>
            <a:r>
              <a:rPr lang="en-US" dirty="0"/>
              <a:t>AHRQ Safety Program for ICUs: CLABSI/CAUTI</a:t>
            </a:r>
          </a:p>
        </p:txBody>
      </p:sp>
      <p:sp>
        <p:nvSpPr>
          <p:cNvPr id="3" name="Date Placeholder 2"/>
          <p:cNvSpPr>
            <a:spLocks noGrp="1"/>
          </p:cNvSpPr>
          <p:nvPr>
            <p:ph type="dt" sz="quarter" idx="1"/>
          </p:nvPr>
        </p:nvSpPr>
        <p:spPr>
          <a:xfrm>
            <a:off x="4023092" y="1"/>
            <a:ext cx="3077739" cy="471054"/>
          </a:xfrm>
          <a:prstGeom prst="rect">
            <a:avLst/>
          </a:prstGeom>
        </p:spPr>
        <p:txBody>
          <a:bodyPr vert="horz" lIns="94211" tIns="47106" rIns="94211" bIns="47106" rtlCol="0"/>
          <a:lstStyle>
            <a:lvl1pPr algn="r">
              <a:defRPr sz="1300"/>
            </a:lvl1pPr>
          </a:lstStyle>
          <a:p>
            <a:fld id="{9C1189AB-22D6-4979-B806-E44F1988E333}" type="datetimeFigureOut">
              <a:rPr lang="en-US" smtClean="0"/>
              <a:t>2/15/2022</a:t>
            </a:fld>
            <a:endParaRPr lang="en-US" dirty="0"/>
          </a:p>
        </p:txBody>
      </p:sp>
      <p:sp>
        <p:nvSpPr>
          <p:cNvPr id="4" name="Footer Placeholder 3"/>
          <p:cNvSpPr>
            <a:spLocks noGrp="1"/>
          </p:cNvSpPr>
          <p:nvPr>
            <p:ph type="ftr" sz="quarter" idx="2"/>
          </p:nvPr>
        </p:nvSpPr>
        <p:spPr>
          <a:xfrm>
            <a:off x="0" y="8917423"/>
            <a:ext cx="3077739" cy="471053"/>
          </a:xfrm>
          <a:prstGeom prst="rect">
            <a:avLst/>
          </a:prstGeom>
        </p:spPr>
        <p:txBody>
          <a:bodyPr vert="horz" lIns="94211" tIns="47106" rIns="94211" bIns="47106"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092" y="8917423"/>
            <a:ext cx="3077739" cy="471053"/>
          </a:xfrm>
          <a:prstGeom prst="rect">
            <a:avLst/>
          </a:prstGeom>
        </p:spPr>
        <p:txBody>
          <a:bodyPr vert="horz" lIns="94211" tIns="47106" rIns="94211" bIns="47106" rtlCol="0" anchor="b"/>
          <a:lstStyle>
            <a:lvl1pPr algn="r">
              <a:defRPr sz="1300"/>
            </a:lvl1pPr>
          </a:lstStyle>
          <a:p>
            <a:fld id="{DF1C83D6-3A07-465A-9A3C-063E9AFE0659}" type="slidenum">
              <a:rPr lang="en-US" smtClean="0"/>
              <a:t>‹#›</a:t>
            </a:fld>
            <a:endParaRPr lang="en-US" dirty="0"/>
          </a:p>
        </p:txBody>
      </p:sp>
    </p:spTree>
    <p:extLst>
      <p:ext uri="{BB962C8B-B14F-4D97-AF65-F5344CB8AC3E}">
        <p14:creationId xmlns:p14="http://schemas.microsoft.com/office/powerpoint/2010/main" val="419178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11" tIns="47106" rIns="94211" bIns="47106" rtlCol="0"/>
          <a:lstStyle>
            <a:lvl1pPr algn="l">
              <a:defRPr sz="1300"/>
            </a:lvl1pPr>
          </a:lstStyle>
          <a:p>
            <a:endParaRPr lang="en-US" dirty="0"/>
          </a:p>
        </p:txBody>
      </p:sp>
      <p:sp>
        <p:nvSpPr>
          <p:cNvPr id="3" name="Date Placeholder 2"/>
          <p:cNvSpPr>
            <a:spLocks noGrp="1"/>
          </p:cNvSpPr>
          <p:nvPr>
            <p:ph type="dt" idx="1"/>
          </p:nvPr>
        </p:nvSpPr>
        <p:spPr>
          <a:xfrm>
            <a:off x="4023092" y="1"/>
            <a:ext cx="3077739" cy="471054"/>
          </a:xfrm>
          <a:prstGeom prst="rect">
            <a:avLst/>
          </a:prstGeom>
        </p:spPr>
        <p:txBody>
          <a:bodyPr vert="horz" lIns="94211" tIns="47106" rIns="94211" bIns="47106" rtlCol="0"/>
          <a:lstStyle>
            <a:lvl1pPr algn="r">
              <a:defRPr sz="1300"/>
            </a:lvl1pPr>
          </a:lstStyle>
          <a:p>
            <a:fld id="{E56D6EC4-9908-4C50-A74C-06F86320EAE8}" type="datetimeFigureOut">
              <a:rPr lang="en-US" smtClean="0"/>
              <a:t>2/15/2022</a:t>
            </a:fld>
            <a:endParaRPr lang="en-US"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11" tIns="47106" rIns="94211" bIns="47106"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1" tIns="47106" rIns="94211" bIns="471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1" tIns="47106" rIns="94211" bIns="4710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1" tIns="47106" rIns="94211" bIns="47106" rtlCol="0" anchor="b"/>
          <a:lstStyle>
            <a:lvl1pPr algn="r">
              <a:defRPr sz="1300"/>
            </a:lvl1pPr>
          </a:lstStyle>
          <a:p>
            <a:fld id="{1096FFA4-26A3-4FA2-BC83-06EB771EDB38}" type="slidenum">
              <a:rPr lang="en-US" smtClean="0"/>
              <a:t>‹#›</a:t>
            </a:fld>
            <a:endParaRPr lang="en-US" dirty="0"/>
          </a:p>
        </p:txBody>
      </p:sp>
    </p:spTree>
    <p:extLst>
      <p:ext uri="{BB962C8B-B14F-4D97-AF65-F5344CB8AC3E}">
        <p14:creationId xmlns:p14="http://schemas.microsoft.com/office/powerpoint/2010/main" val="370041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1096FFA4-26A3-4FA2-BC83-06EB771EDB38}" type="slidenum">
              <a:rPr lang="en-US" smtClean="0"/>
              <a:t>1</a:t>
            </a:fld>
            <a:endParaRPr lang="en-US" dirty="0"/>
          </a:p>
        </p:txBody>
      </p:sp>
    </p:spTree>
    <p:extLst>
      <p:ext uri="{BB962C8B-B14F-4D97-AF65-F5344CB8AC3E}">
        <p14:creationId xmlns:p14="http://schemas.microsoft.com/office/powerpoint/2010/main" val="401745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26">
              <a:defRPr/>
            </a:pPr>
            <a:endParaRPr lang="en-US" sz="1100" dirty="0">
              <a:cs typeface="Helvetica" charset="0"/>
              <a:sym typeface="Helvetica" charset="0"/>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10</a:t>
            </a:fld>
            <a:endParaRPr lang="en-US" dirty="0"/>
          </a:p>
        </p:txBody>
      </p:sp>
    </p:spTree>
    <p:extLst>
      <p:ext uri="{BB962C8B-B14F-4D97-AF65-F5344CB8AC3E}">
        <p14:creationId xmlns:p14="http://schemas.microsoft.com/office/powerpoint/2010/main" val="155234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58"/>
            <a:endParaRPr lang="en-US" altLang="en-US" sz="1300" dirty="0">
              <a:latin typeface="Helvetica" charset="0"/>
              <a:ea typeface="ＭＳ Ｐゴシック" charset="-128"/>
              <a:sym typeface="Helvetica" charset="0"/>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11</a:t>
            </a:fld>
            <a:endParaRPr lang="en-US" dirty="0"/>
          </a:p>
        </p:txBody>
      </p:sp>
    </p:spTree>
    <p:extLst>
      <p:ext uri="{BB962C8B-B14F-4D97-AF65-F5344CB8AC3E}">
        <p14:creationId xmlns:p14="http://schemas.microsoft.com/office/powerpoint/2010/main" val="118696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1" dirty="0"/>
          </a:p>
        </p:txBody>
      </p:sp>
      <p:sp>
        <p:nvSpPr>
          <p:cNvPr id="4" name="Slide Number Placeholder 3"/>
          <p:cNvSpPr>
            <a:spLocks noGrp="1"/>
          </p:cNvSpPr>
          <p:nvPr>
            <p:ph type="sldNum" sz="quarter" idx="10"/>
          </p:nvPr>
        </p:nvSpPr>
        <p:spPr/>
        <p:txBody>
          <a:bodyPr/>
          <a:lstStyle/>
          <a:p>
            <a:fld id="{1096FFA4-26A3-4FA2-BC83-06EB771EDB38}" type="slidenum">
              <a:rPr lang="en-US" smtClean="0"/>
              <a:t>12</a:t>
            </a:fld>
            <a:endParaRPr lang="en-US" dirty="0"/>
          </a:p>
        </p:txBody>
      </p:sp>
    </p:spTree>
    <p:extLst>
      <p:ext uri="{BB962C8B-B14F-4D97-AF65-F5344CB8AC3E}">
        <p14:creationId xmlns:p14="http://schemas.microsoft.com/office/powerpoint/2010/main" val="396991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4000"/>
              </a:lnSpc>
              <a:spcAft>
                <a:spcPts val="606"/>
              </a:spcAft>
            </a:pPr>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13</a:t>
            </a:fld>
            <a:endParaRPr lang="en-US" dirty="0"/>
          </a:p>
        </p:txBody>
      </p:sp>
    </p:spTree>
    <p:extLst>
      <p:ext uri="{BB962C8B-B14F-4D97-AF65-F5344CB8AC3E}">
        <p14:creationId xmlns:p14="http://schemas.microsoft.com/office/powerpoint/2010/main" val="422761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05">
              <a:defRPr/>
            </a:pPr>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14</a:t>
            </a:fld>
            <a:endParaRPr lang="en-US" dirty="0"/>
          </a:p>
        </p:txBody>
      </p:sp>
    </p:spTree>
    <p:extLst>
      <p:ext uri="{BB962C8B-B14F-4D97-AF65-F5344CB8AC3E}">
        <p14:creationId xmlns:p14="http://schemas.microsoft.com/office/powerpoint/2010/main" val="75754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096FFA4-26A3-4FA2-BC83-06EB771EDB38}" type="slidenum">
              <a:rPr lang="en-US" smtClean="0"/>
              <a:t>15</a:t>
            </a:fld>
            <a:endParaRPr lang="en-US" dirty="0"/>
          </a:p>
        </p:txBody>
      </p:sp>
    </p:spTree>
    <p:extLst>
      <p:ext uri="{BB962C8B-B14F-4D97-AF65-F5344CB8AC3E}">
        <p14:creationId xmlns:p14="http://schemas.microsoft.com/office/powerpoint/2010/main" val="105296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58">
              <a:defRPr/>
            </a:pPr>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16</a:t>
            </a:fld>
            <a:endParaRPr lang="en-US" dirty="0"/>
          </a:p>
        </p:txBody>
      </p:sp>
    </p:spTree>
    <p:extLst>
      <p:ext uri="{BB962C8B-B14F-4D97-AF65-F5344CB8AC3E}">
        <p14:creationId xmlns:p14="http://schemas.microsoft.com/office/powerpoint/2010/main" val="379403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05">
              <a:defRPr/>
            </a:pPr>
            <a:endParaRPr lang="en-US" sz="1000" dirty="0"/>
          </a:p>
        </p:txBody>
      </p:sp>
      <p:sp>
        <p:nvSpPr>
          <p:cNvPr id="4" name="Slide Number Placeholder 3"/>
          <p:cNvSpPr>
            <a:spLocks noGrp="1"/>
          </p:cNvSpPr>
          <p:nvPr>
            <p:ph type="sldNum" sz="quarter" idx="10"/>
          </p:nvPr>
        </p:nvSpPr>
        <p:spPr/>
        <p:txBody>
          <a:bodyPr/>
          <a:lstStyle/>
          <a:p>
            <a:fld id="{1096FFA4-26A3-4FA2-BC83-06EB771EDB38}" type="slidenum">
              <a:rPr lang="en-US" smtClean="0"/>
              <a:t>17</a:t>
            </a:fld>
            <a:endParaRPr lang="en-US" dirty="0"/>
          </a:p>
        </p:txBody>
      </p:sp>
    </p:spTree>
    <p:extLst>
      <p:ext uri="{BB962C8B-B14F-4D97-AF65-F5344CB8AC3E}">
        <p14:creationId xmlns:p14="http://schemas.microsoft.com/office/powerpoint/2010/main" val="899147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58"/>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18</a:t>
            </a:fld>
            <a:endParaRPr lang="en-US" dirty="0"/>
          </a:p>
        </p:txBody>
      </p:sp>
    </p:spTree>
    <p:extLst>
      <p:ext uri="{BB962C8B-B14F-4D97-AF65-F5344CB8AC3E}">
        <p14:creationId xmlns:p14="http://schemas.microsoft.com/office/powerpoint/2010/main" val="2788734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19</a:t>
            </a:fld>
            <a:endParaRPr lang="en-US" dirty="0"/>
          </a:p>
        </p:txBody>
      </p:sp>
    </p:spTree>
    <p:extLst>
      <p:ext uri="{BB962C8B-B14F-4D97-AF65-F5344CB8AC3E}">
        <p14:creationId xmlns:p14="http://schemas.microsoft.com/office/powerpoint/2010/main" val="251936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1204913" y="704850"/>
            <a:ext cx="4692650" cy="3521075"/>
          </a:xfrm>
          <a:prstGeom prst="rect">
            <a:avLst/>
          </a:prstGeom>
        </p:spPr>
        <p:txBody>
          <a:bodyPr/>
          <a:lstStyle/>
          <a:p>
            <a:endParaRPr dirty="0"/>
          </a:p>
        </p:txBody>
      </p:sp>
      <p:sp>
        <p:nvSpPr>
          <p:cNvPr id="225" name="Shape 225"/>
          <p:cNvSpPr>
            <a:spLocks noGrp="1"/>
          </p:cNvSpPr>
          <p:nvPr>
            <p:ph type="body" sz="quarter" idx="1"/>
          </p:nvPr>
        </p:nvSpPr>
        <p:spPr>
          <a:prstGeom prst="rect">
            <a:avLst/>
          </a:prstGeom>
        </p:spPr>
        <p:txBody>
          <a:bodyPr/>
          <a:lstStyle/>
          <a:p>
            <a:pPr defTabSz="469218">
              <a:defRPr sz="1100">
                <a:latin typeface="Helvetica"/>
                <a:ea typeface="Helvetica"/>
                <a:cs typeface="Helvetica"/>
                <a:sym typeface="Helvetica"/>
              </a:defRPr>
            </a:pPr>
            <a:endParaRPr lang="en-US" b="0" i="0" dirty="0">
              <a:latin typeface="+mj-lt"/>
            </a:endParaRPr>
          </a:p>
        </p:txBody>
      </p:sp>
    </p:spTree>
    <p:extLst>
      <p:ext uri="{BB962C8B-B14F-4D97-AF65-F5344CB8AC3E}">
        <p14:creationId xmlns:p14="http://schemas.microsoft.com/office/powerpoint/2010/main" val="177280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20</a:t>
            </a:fld>
            <a:endParaRPr lang="en-US" dirty="0"/>
          </a:p>
        </p:txBody>
      </p:sp>
    </p:spTree>
    <p:extLst>
      <p:ext uri="{BB962C8B-B14F-4D97-AF65-F5344CB8AC3E}">
        <p14:creationId xmlns:p14="http://schemas.microsoft.com/office/powerpoint/2010/main" val="31488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58">
              <a:defRPr/>
            </a:pPr>
            <a:endParaRPr lang="en-US" altLang="en-US" sz="1300" dirty="0">
              <a:latin typeface="Helvetica" charset="0"/>
              <a:ea typeface="ＭＳ Ｐゴシック" charset="-128"/>
              <a:sym typeface="Helvetica" charset="0"/>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3</a:t>
            </a:fld>
            <a:endParaRPr lang="en-US" dirty="0"/>
          </a:p>
        </p:txBody>
      </p:sp>
    </p:spTree>
    <p:extLst>
      <p:ext uri="{BB962C8B-B14F-4D97-AF65-F5344CB8AC3E}">
        <p14:creationId xmlns:p14="http://schemas.microsoft.com/office/powerpoint/2010/main" val="33694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4</a:t>
            </a:fld>
            <a:endParaRPr lang="en-US" dirty="0"/>
          </a:p>
        </p:txBody>
      </p:sp>
    </p:spTree>
    <p:extLst>
      <p:ext uri="{BB962C8B-B14F-4D97-AF65-F5344CB8AC3E}">
        <p14:creationId xmlns:p14="http://schemas.microsoft.com/office/powerpoint/2010/main" val="249086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58"/>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5</a:t>
            </a:fld>
            <a:endParaRPr lang="en-US" dirty="0"/>
          </a:p>
        </p:txBody>
      </p:sp>
    </p:spTree>
    <p:extLst>
      <p:ext uri="{BB962C8B-B14F-4D97-AF65-F5344CB8AC3E}">
        <p14:creationId xmlns:p14="http://schemas.microsoft.com/office/powerpoint/2010/main" val="394520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58"/>
            <a:endParaRPr lang="en-US" altLang="en-US" sz="1300" dirty="0">
              <a:latin typeface="Helvetica" charset="0"/>
              <a:ea typeface="ＭＳ Ｐゴシック" charset="-128"/>
              <a:sym typeface="Helvetica" charset="0"/>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6</a:t>
            </a:fld>
            <a:endParaRPr lang="en-US" dirty="0"/>
          </a:p>
        </p:txBody>
      </p:sp>
    </p:spTree>
    <p:extLst>
      <p:ext uri="{BB962C8B-B14F-4D97-AF65-F5344CB8AC3E}">
        <p14:creationId xmlns:p14="http://schemas.microsoft.com/office/powerpoint/2010/main" val="399473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7</a:t>
            </a:fld>
            <a:endParaRPr lang="en-US" dirty="0"/>
          </a:p>
        </p:txBody>
      </p:sp>
    </p:spTree>
    <p:extLst>
      <p:ext uri="{BB962C8B-B14F-4D97-AF65-F5344CB8AC3E}">
        <p14:creationId xmlns:p14="http://schemas.microsoft.com/office/powerpoint/2010/main" val="256647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1096FFA4-26A3-4FA2-BC83-06EB771EDB38}" type="slidenum">
              <a:rPr lang="en-US" smtClean="0"/>
              <a:t>8</a:t>
            </a:fld>
            <a:endParaRPr lang="en-US" dirty="0"/>
          </a:p>
        </p:txBody>
      </p:sp>
    </p:spTree>
    <p:extLst>
      <p:ext uri="{BB962C8B-B14F-4D97-AF65-F5344CB8AC3E}">
        <p14:creationId xmlns:p14="http://schemas.microsoft.com/office/powerpoint/2010/main" val="173290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9</a:t>
            </a:fld>
            <a:endParaRPr lang="en-US" dirty="0"/>
          </a:p>
        </p:txBody>
      </p:sp>
    </p:spTree>
    <p:extLst>
      <p:ext uri="{BB962C8B-B14F-4D97-AF65-F5344CB8AC3E}">
        <p14:creationId xmlns:p14="http://schemas.microsoft.com/office/powerpoint/2010/main" val="4214668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76271"/>
            <a:ext cx="7772400" cy="2165685"/>
          </a:xfrm>
        </p:spPr>
        <p:txBody>
          <a:bodyPr anchor="ctr">
            <a:normAutofit/>
          </a:bodyPr>
          <a:lstStyle>
            <a:lvl1pPr algn="ctr">
              <a:lnSpc>
                <a:spcPct val="105000"/>
              </a:lnSpc>
              <a:defRPr sz="4800" b="1">
                <a:solidFill>
                  <a:schemeClr val="tx1"/>
                </a:solidFill>
                <a:latin typeface="+mj-lt"/>
              </a:defRPr>
            </a:lvl1pPr>
          </a:lstStyle>
          <a:p>
            <a:r>
              <a:rPr lang="en-US" dirty="0"/>
              <a:t>Click to edit Master title style</a:t>
            </a:r>
          </a:p>
        </p:txBody>
      </p:sp>
      <p:sp>
        <p:nvSpPr>
          <p:cNvPr id="3" name="Subtitle 2"/>
          <p:cNvSpPr>
            <a:spLocks noGrp="1"/>
          </p:cNvSpPr>
          <p:nvPr>
            <p:ph type="subTitle" idx="1"/>
            <p:custDataLst>
              <p:tags r:id="rId2"/>
            </p:custDataLst>
          </p:nvPr>
        </p:nvSpPr>
        <p:spPr>
          <a:xfrm>
            <a:off x="1143000" y="4534726"/>
            <a:ext cx="6858000" cy="150209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783E2D51-C638-024C-B1A3-EBED04E0F4B2}"/>
              </a:ext>
            </a:extLst>
          </p:cNvPr>
          <p:cNvPicPr>
            <a:picLocks noChangeAspect="1"/>
          </p:cNvPicPr>
          <p:nvPr userDrawn="1"/>
        </p:nvPicPr>
        <p:blipFill>
          <a:blip r:embed="rId5"/>
          <a:stretch>
            <a:fillRect/>
          </a:stretch>
        </p:blipFill>
        <p:spPr>
          <a:xfrm>
            <a:off x="0" y="-1"/>
            <a:ext cx="9144000" cy="6858001"/>
          </a:xfrm>
          <a:prstGeom prst="rect">
            <a:avLst/>
          </a:prstGeom>
        </p:spPr>
      </p:pic>
      <p:sp>
        <p:nvSpPr>
          <p:cNvPr id="4" name="Date Placeholder 3"/>
          <p:cNvSpPr>
            <a:spLocks noGrp="1"/>
          </p:cNvSpPr>
          <p:nvPr>
            <p:ph type="dt" sz="half" idx="10"/>
            <p:custDataLst>
              <p:tags r:id="rId3"/>
            </p:custDataLst>
          </p:nvPr>
        </p:nvSpPr>
        <p:spPr>
          <a:xfrm>
            <a:off x="6995160" y="6475857"/>
            <a:ext cx="2057400" cy="365125"/>
          </a:xfrm>
          <a:prstGeom prst="rect">
            <a:avLst/>
          </a:prstGeom>
        </p:spPr>
        <p:txBody>
          <a:bodyPr/>
          <a:lstStyle>
            <a:lvl1pPr algn="r">
              <a:defRPr sz="1200">
                <a:solidFill>
                  <a:schemeClr val="tx1"/>
                </a:solidFill>
              </a:defRPr>
            </a:lvl1pPr>
          </a:lstStyle>
          <a:p>
            <a:endParaRPr lang="en-US" dirty="0"/>
          </a:p>
        </p:txBody>
      </p:sp>
    </p:spTree>
    <p:extLst>
      <p:ext uri="{BB962C8B-B14F-4D97-AF65-F5344CB8AC3E}">
        <p14:creationId xmlns:p14="http://schemas.microsoft.com/office/powerpoint/2010/main" val="10174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38897" y="5393984"/>
            <a:ext cx="3086100" cy="365125"/>
          </a:xfrm>
          <a:prstGeom prst="rect">
            <a:avLst/>
          </a:prstGeom>
        </p:spPr>
        <p:txBody>
          <a:bodyPr/>
          <a:lstStyle/>
          <a:p>
            <a:r>
              <a:rPr lang="en-US" dirty="0"/>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283441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24711"/>
            <a:ext cx="1971675" cy="5052252"/>
          </a:xfrm>
        </p:spPr>
        <p:txBody>
          <a:bodyPr vert="eaVert"/>
          <a:lstStyle>
            <a:lvl1pPr algn="ct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24711"/>
            <a:ext cx="5800725" cy="5052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75222"/>
            <a:ext cx="3086100" cy="365125"/>
          </a:xfrm>
          <a:prstGeom prst="rect">
            <a:avLst/>
          </a:prstGeom>
        </p:spPr>
        <p:txBody>
          <a:bodyPr/>
          <a:lstStyle/>
          <a:p>
            <a:r>
              <a:rPr lang="en-US" dirty="0"/>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256623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custDataLst>
              <p:tags r:id="rId3"/>
            </p:custDataLst>
          </p:nvPr>
        </p:nvSpPr>
        <p:spPr>
          <a:xfrm>
            <a:off x="0" y="6475222"/>
            <a:ext cx="3086100" cy="365125"/>
          </a:xfrm>
          <a:prstGeom prst="rect">
            <a:avLst/>
          </a:prstGeom>
        </p:spPr>
        <p:txBody>
          <a:bodyPr/>
          <a:lstStyle/>
          <a:p>
            <a:r>
              <a:rPr lang="en-US" dirty="0"/>
              <a:t>AHRQ Safety Program for ICUs: CLABSI/CAUTI</a:t>
            </a:r>
          </a:p>
        </p:txBody>
      </p:sp>
      <p:sp>
        <p:nvSpPr>
          <p:cNvPr id="6" name="Slide Number Placeholder 5"/>
          <p:cNvSpPr>
            <a:spLocks noGrp="1"/>
          </p:cNvSpPr>
          <p:nvPr>
            <p:ph type="sldNum" sz="quarter" idx="12"/>
            <p:custDataLst>
              <p:tags r:id="rId4"/>
            </p:custDataLst>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173770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39"/>
            <a:ext cx="7886700" cy="2852737"/>
          </a:xfrm>
        </p:spPr>
        <p:txBody>
          <a:bodyPr anchor="b">
            <a:normAutofit/>
          </a:bodyPr>
          <a:lstStyle>
            <a:lvl1pPr algn="l">
              <a:defRPr sz="4400">
                <a:solidFill>
                  <a:schemeClr val="tx1"/>
                </a:solidFill>
              </a:defRPr>
            </a:lvl1pPr>
          </a:lstStyle>
          <a:p>
            <a:r>
              <a:rPr lang="en-US"/>
              <a:t>Click to edit Master title style</a:t>
            </a:r>
            <a:endParaRPr lang="en-US" dirty="0"/>
          </a:p>
        </p:txBody>
      </p:sp>
      <p:sp>
        <p:nvSpPr>
          <p:cNvPr id="3" name="Text Placeholder 2"/>
          <p:cNvSpPr>
            <a:spLocks noGrp="1"/>
          </p:cNvSpPr>
          <p:nvPr>
            <p:ph type="body" idx="1"/>
            <p:custDataLst>
              <p:tags r:id="rId2"/>
            </p:custDataLst>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custDataLst>
              <p:tags r:id="rId3"/>
            </p:custDataLst>
          </p:nvPr>
        </p:nvSpPr>
        <p:spPr>
          <a:xfrm>
            <a:off x="0" y="6475223"/>
            <a:ext cx="3086100" cy="365125"/>
          </a:xfrm>
          <a:prstGeom prst="rect">
            <a:avLst/>
          </a:prstGeom>
        </p:spPr>
        <p:txBody>
          <a:bodyPr/>
          <a:lstStyle/>
          <a:p>
            <a:r>
              <a:rPr lang="en-US" dirty="0"/>
              <a:t>AHRQ Safety Program for ICUs: CLABSI/CAUTI</a:t>
            </a:r>
          </a:p>
        </p:txBody>
      </p:sp>
      <p:sp>
        <p:nvSpPr>
          <p:cNvPr id="6" name="Slide Number Placeholder 5"/>
          <p:cNvSpPr>
            <a:spLocks noGrp="1"/>
          </p:cNvSpPr>
          <p:nvPr>
            <p:ph type="sldNum" sz="quarter" idx="12"/>
            <p:custDataLst>
              <p:tags r:id="rId4"/>
            </p:custDataLst>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51391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6286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custDataLst>
              <p:tags r:id="rId3"/>
            </p:custDataLst>
          </p:nvPr>
        </p:nvSpPr>
        <p:spPr>
          <a:xfrm>
            <a:off x="46291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custDataLst>
              <p:tags r:id="rId4"/>
            </p:custDataLst>
          </p:nvPr>
        </p:nvSpPr>
        <p:spPr>
          <a:xfrm>
            <a:off x="0" y="6475222"/>
            <a:ext cx="3086100" cy="365125"/>
          </a:xfrm>
          <a:prstGeom prst="rect">
            <a:avLst/>
          </a:prstGeom>
        </p:spPr>
        <p:txBody>
          <a:bodyPr/>
          <a:lstStyle/>
          <a:p>
            <a:r>
              <a:rPr lang="en-US" dirty="0"/>
              <a:t>AHRQ Safety Program for ICUs: CLABSI/CAUTI</a:t>
            </a:r>
          </a:p>
        </p:txBody>
      </p:sp>
      <p:sp>
        <p:nvSpPr>
          <p:cNvPr id="7" name="Slide Number Placeholder 6"/>
          <p:cNvSpPr>
            <a:spLocks noGrp="1"/>
          </p:cNvSpPr>
          <p:nvPr>
            <p:ph type="sldNum" sz="quarter" idx="12"/>
            <p:custDataLst>
              <p:tags r:id="rId5"/>
            </p:custDataLst>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17818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9842" y="1"/>
            <a:ext cx="7886700" cy="832104"/>
          </a:xfrm>
        </p:spPr>
        <p:txBody>
          <a:bodyPr/>
          <a:lstStyle/>
          <a:p>
            <a:r>
              <a:rPr lang="en-US"/>
              <a:t>Click to edit Master title style</a:t>
            </a:r>
            <a:endParaRPr lang="en-US" dirty="0"/>
          </a:p>
        </p:txBody>
      </p:sp>
      <p:sp>
        <p:nvSpPr>
          <p:cNvPr id="3" name="Text Placeholder 2"/>
          <p:cNvSpPr>
            <a:spLocks noGrp="1"/>
          </p:cNvSpPr>
          <p:nvPr>
            <p:ph type="body" idx="1"/>
            <p:custDataLst>
              <p:tags r:id="rId2"/>
            </p:custDataLst>
          </p:nvPr>
        </p:nvSpPr>
        <p:spPr>
          <a:xfrm>
            <a:off x="629842" y="1251395"/>
            <a:ext cx="3868340"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3"/>
            </p:custDataLst>
          </p:nvPr>
        </p:nvSpPr>
        <p:spPr>
          <a:xfrm>
            <a:off x="629842" y="2130170"/>
            <a:ext cx="3868340"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custDataLst>
              <p:tags r:id="rId4"/>
            </p:custDataLst>
          </p:nvPr>
        </p:nvSpPr>
        <p:spPr>
          <a:xfrm>
            <a:off x="4629150" y="1251395"/>
            <a:ext cx="3887391"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5"/>
            </p:custDataLst>
          </p:nvPr>
        </p:nvSpPr>
        <p:spPr>
          <a:xfrm>
            <a:off x="4629150" y="2130170"/>
            <a:ext cx="3887391"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custDataLst>
              <p:tags r:id="rId6"/>
            </p:custDataLst>
          </p:nvPr>
        </p:nvSpPr>
        <p:spPr>
          <a:xfrm>
            <a:off x="0" y="6475222"/>
            <a:ext cx="3086100" cy="365125"/>
          </a:xfrm>
          <a:prstGeom prst="rect">
            <a:avLst/>
          </a:prstGeom>
        </p:spPr>
        <p:txBody>
          <a:bodyPr/>
          <a:lstStyle/>
          <a:p>
            <a:r>
              <a:rPr lang="en-US" dirty="0"/>
              <a:t>AHRQ Safety Program for ICUs: CLABSI/CAUTI</a:t>
            </a:r>
          </a:p>
        </p:txBody>
      </p:sp>
      <p:sp>
        <p:nvSpPr>
          <p:cNvPr id="9" name="Slide Number Placeholder 8"/>
          <p:cNvSpPr>
            <a:spLocks noGrp="1"/>
          </p:cNvSpPr>
          <p:nvPr>
            <p:ph type="sldNum" sz="quarter" idx="12"/>
            <p:custDataLst>
              <p:tags r:id="rId7"/>
            </p:custDataLst>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12149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4" name="Footer Placeholder 3"/>
          <p:cNvSpPr>
            <a:spLocks noGrp="1"/>
          </p:cNvSpPr>
          <p:nvPr>
            <p:ph type="ftr" sz="quarter" idx="11"/>
            <p:custDataLst>
              <p:tags r:id="rId2"/>
            </p:custDataLst>
          </p:nvPr>
        </p:nvSpPr>
        <p:spPr>
          <a:xfrm>
            <a:off x="0" y="6475223"/>
            <a:ext cx="3086100" cy="365125"/>
          </a:xfrm>
          <a:prstGeom prst="rect">
            <a:avLst/>
          </a:prstGeom>
        </p:spPr>
        <p:txBody>
          <a:bodyPr/>
          <a:lstStyle/>
          <a:p>
            <a:r>
              <a:rPr lang="en-US" dirty="0"/>
              <a:t>AHRQ Safety Program for ICUs: CLABSI/CAUTI</a:t>
            </a:r>
          </a:p>
        </p:txBody>
      </p:sp>
      <p:sp>
        <p:nvSpPr>
          <p:cNvPr id="5" name="Slide Number Placeholder 4"/>
          <p:cNvSpPr>
            <a:spLocks noGrp="1"/>
          </p:cNvSpPr>
          <p:nvPr>
            <p:ph type="sldNum" sz="quarter" idx="12"/>
            <p:custDataLst>
              <p:tags r:id="rId3"/>
            </p:custDataLst>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51267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custDataLst>
              <p:tags r:id="rId1"/>
            </p:custDataLst>
          </p:nvPr>
        </p:nvSpPr>
        <p:spPr>
          <a:xfrm>
            <a:off x="0" y="6475223"/>
            <a:ext cx="3086100" cy="365125"/>
          </a:xfrm>
          <a:prstGeom prst="rect">
            <a:avLst/>
          </a:prstGeom>
        </p:spPr>
        <p:txBody>
          <a:bodyPr/>
          <a:lstStyle/>
          <a:p>
            <a:r>
              <a:rPr lang="en-US" dirty="0"/>
              <a:t>AHRQ Safety Program for ICUs: CLABSI/CAUTI</a:t>
            </a:r>
          </a:p>
        </p:txBody>
      </p:sp>
      <p:sp>
        <p:nvSpPr>
          <p:cNvPr id="4" name="Slide Number Placeholder 3"/>
          <p:cNvSpPr>
            <a:spLocks noGrp="1"/>
          </p:cNvSpPr>
          <p:nvPr>
            <p:ph type="sldNum" sz="quarter" idx="12"/>
            <p:custDataLst>
              <p:tags r:id="rId2"/>
            </p:custDataLst>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226816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a:prstGeom prst="rect">
            <a:avLst/>
          </a:prstGeom>
        </p:spPr>
        <p:txBody>
          <a:bodyPr/>
          <a:lstStyle/>
          <a:p>
            <a:r>
              <a:rPr lang="en-US" dirty="0"/>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33203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a:prstGeom prst="rect">
            <a:avLst/>
          </a:prstGeom>
        </p:spPr>
        <p:txBody>
          <a:bodyPr/>
          <a:lstStyle/>
          <a:p>
            <a:r>
              <a:rPr lang="en-US" dirty="0"/>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28780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7" cstate="print">
            <a:extLst>
              <a:ext uri="{BEBA8EAE-BF5A-486C-A8C5-ECC9F3942E4B}">
                <a14:imgProps xmlns:a14="http://schemas.microsoft.com/office/drawing/2010/main">
                  <a14:imgLayer r:embed="rId18">
                    <a14:imgEffect>
                      <a14:saturation sat="101000"/>
                    </a14:imgEffect>
                  </a14:imgLayer>
                </a14:imgProps>
              </a:ex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8" name="Picture 7"/>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saturation sat="101000"/>
                    </a14:imgEffect>
                  </a14:imgLayer>
                </a14:imgProps>
              </a:ex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custDataLst>
              <p:tags r:id="rId13"/>
            </p:custDataLst>
          </p:nvPr>
        </p:nvSpPr>
        <p:spPr>
          <a:xfrm>
            <a:off x="628650" y="9145"/>
            <a:ext cx="7886700" cy="813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628650" y="1124712"/>
            <a:ext cx="7886700" cy="5052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5"/>
            </p:custDataLst>
          </p:nvPr>
        </p:nvSpPr>
        <p:spPr>
          <a:xfrm>
            <a:off x="6896862" y="6475223"/>
            <a:ext cx="2057400" cy="365125"/>
          </a:xfrm>
          <a:prstGeom prst="rect">
            <a:avLst/>
          </a:prstGeom>
        </p:spPr>
        <p:txBody>
          <a:bodyPr vert="horz" lIns="91440" tIns="45720" rIns="91440" bIns="45720" rtlCol="0" anchor="ctr"/>
          <a:lstStyle>
            <a:lvl1pPr algn="r">
              <a:defRPr sz="1200">
                <a:solidFill>
                  <a:schemeClr val="tx1"/>
                </a:solidFill>
              </a:defRPr>
            </a:lvl1pPr>
          </a:lstStyle>
          <a:p>
            <a:fld id="{4F3BB057-33F2-45A1-BDD7-110EC8CCC5EB}" type="slidenum">
              <a:rPr lang="en-US" smtClean="0"/>
              <a:pPr/>
              <a:t>‹#›</a:t>
            </a:fld>
            <a:endParaRPr lang="en-US" dirty="0"/>
          </a:p>
        </p:txBody>
      </p:sp>
      <p:sp>
        <p:nvSpPr>
          <p:cNvPr id="10" name="Footer Placeholder 4"/>
          <p:cNvSpPr txBox="1">
            <a:spLocks/>
          </p:cNvSpPr>
          <p:nvPr userDrawn="1">
            <p:custDataLst>
              <p:tags r:id="rId16"/>
            </p:custDataLst>
          </p:nvPr>
        </p:nvSpPr>
        <p:spPr>
          <a:xfrm>
            <a:off x="0" y="6492875"/>
            <a:ext cx="395532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AHRQ Safety Program for ICUs: Preventing CLABSI and CAUTI</a:t>
            </a:r>
          </a:p>
        </p:txBody>
      </p:sp>
    </p:spTree>
    <p:extLst>
      <p:ext uri="{BB962C8B-B14F-4D97-AF65-F5344CB8AC3E}">
        <p14:creationId xmlns:p14="http://schemas.microsoft.com/office/powerpoint/2010/main" val="212129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ct val="105000"/>
        </a:lnSpc>
        <a:spcBef>
          <a:spcPct val="0"/>
        </a:spcBef>
        <a:buNone/>
        <a:defRPr sz="3600" b="1" i="0" u="none"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0.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4.xml"/><Relationship Id="rId5" Type="http://schemas.openxmlformats.org/officeDocument/2006/relationships/tags" Target="../tags/tag63.xml"/><Relationship Id="rId4" Type="http://schemas.openxmlformats.org/officeDocument/2006/relationships/tags" Target="../tags/tag62.xml"/></Relationships>
</file>

<file path=ppt/slides/_rels/slide1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who.int/patientsafety/safesurgery/checklist/en/" TargetMode="External"/><Relationship Id="rId3" Type="http://schemas.openxmlformats.org/officeDocument/2006/relationships/tags" Target="../tags/tag76.xml"/><Relationship Id="rId7" Type="http://schemas.openxmlformats.org/officeDocument/2006/relationships/notesSlide" Target="../notesSlides/notesSlide14.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85.xml"/><Relationship Id="rId7" Type="http://schemas.openxmlformats.org/officeDocument/2006/relationships/slideLayout" Target="../slideLayouts/slideLayout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s/_rels/slide1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3.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20.xml.rels><?xml version="1.0" encoding="UTF-8" standalone="yes"?>
<Relationships xmlns="http://schemas.openxmlformats.org/package/2006/relationships"><Relationship Id="rId8" Type="http://schemas.openxmlformats.org/officeDocument/2006/relationships/hyperlink" Target="http://www.ahrq.gov/professionals/education/curriculum-tools/cusptoolkit/videos/09b_overseeubops/index.html" TargetMode="External"/><Relationship Id="rId3" Type="http://schemas.openxmlformats.org/officeDocument/2006/relationships/tags" Target="../tags/tag100.xml"/><Relationship Id="rId7" Type="http://schemas.openxmlformats.org/officeDocument/2006/relationships/hyperlink" Target="https://www.ahrq.gov/hai/cauti-tools/phys-championsgd/index.html" TargetMode="Externa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hyperlink" Target="http://www.ahrq.gov/professionals/quality-patient-safety/hais/cauti-tools/impl-guide/implementation-guide-appendix-m.html" TargetMode="Externa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hcmedia.com/articles/136091-the-best-catheter-is-one-thats-out" TargetMode="External"/><Relationship Id="rId2" Type="http://schemas.openxmlformats.org/officeDocument/2006/relationships/hyperlink" Target="http://www.who.int/patientsafety/safesurgery/checklist/en/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5.xml"/><Relationship Id="rId7"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351083"/>
            <a:ext cx="8953500" cy="2165685"/>
          </a:xfrm>
        </p:spPr>
        <p:txBody>
          <a:bodyPr>
            <a:normAutofit/>
          </a:bodyPr>
          <a:lstStyle/>
          <a:p>
            <a:pPr lvl="0"/>
            <a:r>
              <a:rPr lang="en-US" sz="4400" dirty="0">
                <a:uFill>
                  <a:solidFill>
                    <a:srgbClr val="FFFB00"/>
                  </a:solidFill>
                </a:uFill>
              </a:rPr>
              <a:t>Indwelling Urinary Catheter Removal</a:t>
            </a:r>
            <a:endParaRPr lang="en-US" sz="4400" dirty="0"/>
          </a:p>
        </p:txBody>
      </p:sp>
      <p:sp>
        <p:nvSpPr>
          <p:cNvPr id="6" name="Subtitle 2"/>
          <p:cNvSpPr>
            <a:spLocks noGrp="1"/>
          </p:cNvSpPr>
          <p:nvPr>
            <p:ph type="subTitle" idx="1"/>
            <p:custDataLst>
              <p:tags r:id="rId2"/>
            </p:custDataLst>
          </p:nvPr>
        </p:nvSpPr>
        <p:spPr>
          <a:xfrm>
            <a:off x="953424" y="4003244"/>
            <a:ext cx="7046651" cy="513524"/>
          </a:xfrm>
        </p:spPr>
        <p:txBody>
          <a:bodyPr>
            <a:normAutofit fontScale="85000" lnSpcReduction="10000"/>
          </a:bodyPr>
          <a:lstStyle/>
          <a:p>
            <a:r>
              <a:rPr lang="en-US" sz="2600" dirty="0"/>
              <a:t>Maintaining Catheter Awareness and Prompting Removal</a:t>
            </a:r>
          </a:p>
        </p:txBody>
      </p:sp>
      <p:sp>
        <p:nvSpPr>
          <p:cNvPr id="5" name="TextBox 5"/>
          <p:cNvSpPr txBox="1"/>
          <p:nvPr/>
        </p:nvSpPr>
        <p:spPr>
          <a:xfrm>
            <a:off x="7729756" y="7271143"/>
            <a:ext cx="2209800" cy="463550"/>
          </a:xfrm>
          <a:prstGeom prst="rect">
            <a:avLst/>
          </a:prstGeom>
          <a:noFill/>
        </p:spPr>
        <p:txBody>
          <a:bodyPr wrap="square" rtlCol="0">
            <a:spAutoFit/>
          </a:bodyPr>
          <a:lstStyle/>
          <a:p>
            <a:pPr marL="0" marR="0" algn="r">
              <a:spcBef>
                <a:spcPts val="0"/>
              </a:spcBef>
              <a:spcAft>
                <a:spcPts val="0"/>
              </a:spcAft>
            </a:pPr>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AHRQ Pub. No. 17-0019-5-EF</a:t>
            </a:r>
            <a:endParaRPr lang="en-US" sz="12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March 2018</a:t>
            </a:r>
            <a:endParaRPr lang="en-US" sz="1200" dirty="0">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1760545" y="-76200"/>
            <a:ext cx="8636000" cy="954107"/>
          </a:xfrm>
          <a:prstGeom prst="rect">
            <a:avLst/>
          </a:prstGeom>
          <a:noFill/>
        </p:spPr>
        <p:txBody>
          <a:bodyPr wrap="square" rtlCol="0">
            <a:spAutoFit/>
          </a:bodyPr>
          <a:lstStyle/>
          <a:p>
            <a:r>
              <a:rPr lang="en-US" sz="2800" b="1" dirty="0"/>
              <a:t>AHRQ Safety Program for Intensive Care Units: </a:t>
            </a:r>
          </a:p>
          <a:p>
            <a:r>
              <a:rPr lang="en-US" sz="2800" b="1" dirty="0"/>
              <a:t>Preventing CLABSI and CAUTI</a:t>
            </a:r>
          </a:p>
        </p:txBody>
      </p:sp>
      <p:sp>
        <p:nvSpPr>
          <p:cNvPr id="7" name="TextBox 1">
            <a:extLst>
              <a:ext uri="{FF2B5EF4-FFF2-40B4-BE49-F238E27FC236}">
                <a16:creationId xmlns:a16="http://schemas.microsoft.com/office/drawing/2014/main" id="{724A5CAD-0F00-48B9-9D9A-43981D1F3687}"/>
              </a:ext>
            </a:extLst>
          </p:cNvPr>
          <p:cNvSpPr txBox="1"/>
          <p:nvPr/>
        </p:nvSpPr>
        <p:spPr>
          <a:xfrm>
            <a:off x="6580738" y="6362653"/>
            <a:ext cx="26196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p>
        </p:txBody>
      </p:sp>
    </p:spTree>
    <p:extLst>
      <p:ext uri="{BB962C8B-B14F-4D97-AF65-F5344CB8AC3E}">
        <p14:creationId xmlns:p14="http://schemas.microsoft.com/office/powerpoint/2010/main" val="368327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9145"/>
            <a:ext cx="9144000" cy="813816"/>
          </a:xfrm>
        </p:spPr>
        <p:txBody>
          <a:bodyPr>
            <a:noAutofit/>
          </a:bodyPr>
          <a:lstStyle/>
          <a:p>
            <a:r>
              <a:rPr lang="en-US" sz="3200" dirty="0"/>
              <a:t>Are Catheter Reminders and Stop Orders Effective?</a:t>
            </a:r>
            <a:r>
              <a:rPr lang="en-US" sz="3200" baseline="30000" dirty="0"/>
              <a:t>17</a:t>
            </a:r>
            <a:endParaRPr lang="en-US" sz="3200" dirty="0"/>
          </a:p>
        </p:txBody>
      </p:sp>
      <p:sp>
        <p:nvSpPr>
          <p:cNvPr id="17" name="Content Placeholder 16"/>
          <p:cNvSpPr>
            <a:spLocks noGrp="1"/>
          </p:cNvSpPr>
          <p:nvPr>
            <p:ph sz="half" idx="1"/>
            <p:custDataLst>
              <p:tags r:id="rId2"/>
            </p:custDataLst>
          </p:nvPr>
        </p:nvSpPr>
        <p:spPr>
          <a:xfrm>
            <a:off x="589984" y="972090"/>
            <a:ext cx="7431798" cy="1956848"/>
          </a:xfrm>
        </p:spPr>
        <p:txBody>
          <a:bodyPr>
            <a:normAutofit fontScale="77500" lnSpcReduction="20000"/>
          </a:bodyPr>
          <a:lstStyle/>
          <a:p>
            <a:pPr marL="222250" indent="-222250">
              <a:lnSpc>
                <a:spcPct val="134000"/>
              </a:lnSpc>
              <a:spcBef>
                <a:spcPts val="600"/>
              </a:spcBef>
              <a:buFont typeface="Arial" charset="0"/>
              <a:buChar char="•"/>
            </a:pPr>
            <a:r>
              <a:rPr lang="en-US" sz="3400" dirty="0"/>
              <a:t>In a systematic literature review of 30 studies, including 5 studies of only ICU patients, these interventions reduced CAUTI significantly—</a:t>
            </a:r>
            <a:r>
              <a:rPr lang="en-US" sz="3400" b="1" dirty="0"/>
              <a:t>by 53%</a:t>
            </a:r>
            <a:endParaRPr lang="en-US" sz="3400" dirty="0"/>
          </a:p>
          <a:p>
            <a:pPr marL="222250" indent="-222250">
              <a:lnSpc>
                <a:spcPct val="134000"/>
              </a:lnSpc>
              <a:spcBef>
                <a:spcPts val="600"/>
              </a:spcBef>
              <a:buFont typeface="Arial" charset="0"/>
              <a:buChar char="•"/>
            </a:pPr>
            <a:r>
              <a:rPr lang="en-US" sz="3400" dirty="0"/>
              <a:t>How many CAUTIs could your unit avoid?</a:t>
            </a:r>
          </a:p>
        </p:txBody>
      </p:sp>
      <p:graphicFrame>
        <p:nvGraphicFramePr>
          <p:cNvPr id="19" name="Content Placeholder 18" descr="Table determining the number of CAUTIs that could be avoided. " title="Table"/>
          <p:cNvGraphicFramePr>
            <a:graphicFrameLocks noGrp="1"/>
          </p:cNvGraphicFramePr>
          <p:nvPr>
            <p:ph sz="half" idx="2"/>
            <p:custDataLst>
              <p:tags r:id="rId3"/>
            </p:custDataLst>
            <p:extLst>
              <p:ext uri="{D42A27DB-BD31-4B8C-83A1-F6EECF244321}">
                <p14:modId xmlns:p14="http://schemas.microsoft.com/office/powerpoint/2010/main" val="4025481747"/>
              </p:ext>
            </p:extLst>
          </p:nvPr>
        </p:nvGraphicFramePr>
        <p:xfrm>
          <a:off x="1576399" y="2971069"/>
          <a:ext cx="5458968" cy="2238609"/>
        </p:xfrm>
        <a:graphic>
          <a:graphicData uri="http://schemas.openxmlformats.org/drawingml/2006/table">
            <a:tbl>
              <a:tblPr firstRow="1" bandRow="1">
                <a:tableStyleId>{5C22544A-7EE6-4342-B048-85BDC9FD1C3A}</a:tableStyleId>
              </a:tblPr>
              <a:tblGrid>
                <a:gridCol w="2412261">
                  <a:extLst>
                    <a:ext uri="{9D8B030D-6E8A-4147-A177-3AD203B41FA5}">
                      <a16:colId xmlns:a16="http://schemas.microsoft.com/office/drawing/2014/main" val="20000"/>
                    </a:ext>
                  </a:extLst>
                </a:gridCol>
                <a:gridCol w="3046707">
                  <a:extLst>
                    <a:ext uri="{9D8B030D-6E8A-4147-A177-3AD203B41FA5}">
                      <a16:colId xmlns:a16="http://schemas.microsoft.com/office/drawing/2014/main" val="20001"/>
                    </a:ext>
                  </a:extLst>
                </a:gridCol>
              </a:tblGrid>
              <a:tr h="1049889">
                <a:tc>
                  <a:txBody>
                    <a:bodyPr/>
                    <a:lstStyle/>
                    <a:p>
                      <a:r>
                        <a:rPr lang="en-US" sz="2000" dirty="0">
                          <a:solidFill>
                            <a:schemeClr val="tx1"/>
                          </a:solidFill>
                        </a:rPr>
                        <a:t>Baseline rate of CAUTI episodes</a:t>
                      </a:r>
                      <a:r>
                        <a:rPr lang="en-US" sz="2000" baseline="0" dirty="0">
                          <a:solidFill>
                            <a:schemeClr val="tx1"/>
                          </a:solidFill>
                        </a:rPr>
                        <a:t> per 1,000 catheter days</a:t>
                      </a:r>
                      <a:endParaRPr lang="en-US" sz="2000" dirty="0">
                        <a:solidFill>
                          <a:schemeClr val="tx1"/>
                        </a:solidFill>
                      </a:endParaRPr>
                    </a:p>
                  </a:txBody>
                  <a:tcPr/>
                </a:tc>
                <a:tc>
                  <a:txBody>
                    <a:bodyPr/>
                    <a:lstStyle/>
                    <a:p>
                      <a:r>
                        <a:rPr lang="en-US" sz="2000" dirty="0">
                          <a:solidFill>
                            <a:schemeClr val="tx1"/>
                          </a:solidFill>
                        </a:rPr>
                        <a:t>Number of avoided CAUTI episodes</a:t>
                      </a:r>
                      <a:r>
                        <a:rPr lang="en-US" sz="2000" baseline="0" dirty="0">
                          <a:solidFill>
                            <a:schemeClr val="tx1"/>
                          </a:solidFill>
                        </a:rPr>
                        <a:t> per 1,000 catheter days</a:t>
                      </a:r>
                      <a:r>
                        <a:rPr lang="en-US" sz="2000" dirty="0">
                          <a:solidFill>
                            <a:schemeClr val="tx1"/>
                          </a:solidFill>
                        </a:rPr>
                        <a:t> anticipated</a:t>
                      </a:r>
                    </a:p>
                  </a:txBody>
                  <a:tcPr/>
                </a:tc>
                <a:extLst>
                  <a:ext uri="{0D108BD9-81ED-4DB2-BD59-A6C34878D82A}">
                    <a16:rowId xmlns:a16="http://schemas.microsoft.com/office/drawing/2014/main" val="10000"/>
                  </a:ext>
                </a:extLst>
              </a:tr>
              <a:tr h="370840">
                <a:tc>
                  <a:txBody>
                    <a:bodyPr/>
                    <a:lstStyle/>
                    <a:p>
                      <a:r>
                        <a:rPr lang="en-US" sz="2000" dirty="0"/>
                        <a:t>5</a:t>
                      </a:r>
                    </a:p>
                  </a:txBody>
                  <a:tcPr/>
                </a:tc>
                <a:tc>
                  <a:txBody>
                    <a:bodyPr/>
                    <a:lstStyle/>
                    <a:p>
                      <a:pPr>
                        <a:tabLst>
                          <a:tab pos="623888" algn="l"/>
                        </a:tabLst>
                      </a:pPr>
                      <a:r>
                        <a:rPr lang="en-US" sz="2000" dirty="0"/>
                        <a:t>2.7	(95% CI 1.8 to 3.5)</a:t>
                      </a:r>
                    </a:p>
                  </a:txBody>
                  <a:tcPr/>
                </a:tc>
                <a:extLst>
                  <a:ext uri="{0D108BD9-81ED-4DB2-BD59-A6C34878D82A}">
                    <a16:rowId xmlns:a16="http://schemas.microsoft.com/office/drawing/2014/main" val="10001"/>
                  </a:ext>
                </a:extLst>
              </a:tr>
              <a:tr h="370840">
                <a:tc>
                  <a:txBody>
                    <a:bodyPr/>
                    <a:lstStyle/>
                    <a:p>
                      <a:r>
                        <a:rPr lang="en-US" sz="2000" dirty="0"/>
                        <a:t>10</a:t>
                      </a:r>
                    </a:p>
                  </a:txBody>
                  <a:tcPr/>
                </a:tc>
                <a:tc>
                  <a:txBody>
                    <a:bodyPr/>
                    <a:lstStyle/>
                    <a:p>
                      <a:pPr>
                        <a:tabLst>
                          <a:tab pos="623888" algn="l"/>
                        </a:tabLst>
                      </a:pPr>
                      <a:r>
                        <a:rPr lang="en-US" sz="2000" dirty="0"/>
                        <a:t>5.3	(95% CI 3.6 to 7.0)</a:t>
                      </a:r>
                    </a:p>
                  </a:txBody>
                  <a:tcPr/>
                </a:tc>
                <a:extLst>
                  <a:ext uri="{0D108BD9-81ED-4DB2-BD59-A6C34878D82A}">
                    <a16:rowId xmlns:a16="http://schemas.microsoft.com/office/drawing/2014/main" val="10002"/>
                  </a:ext>
                </a:extLst>
              </a:tr>
              <a:tr h="370840">
                <a:tc>
                  <a:txBody>
                    <a:bodyPr/>
                    <a:lstStyle/>
                    <a:p>
                      <a:r>
                        <a:rPr lang="en-US" sz="2000" dirty="0"/>
                        <a:t>20</a:t>
                      </a:r>
                    </a:p>
                  </a:txBody>
                  <a:tcPr/>
                </a:tc>
                <a:tc>
                  <a:txBody>
                    <a:bodyPr/>
                    <a:lstStyle/>
                    <a:p>
                      <a:pPr>
                        <a:tabLst>
                          <a:tab pos="623888" algn="l"/>
                        </a:tabLst>
                      </a:pPr>
                      <a:r>
                        <a:rPr lang="en-US" sz="2000" dirty="0"/>
                        <a:t>10.6	(95% CI 7.3 to 13.9)</a:t>
                      </a:r>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5D2194A9-C798-4F44-8F67-5686AEDA6D32}"/>
              </a:ext>
            </a:extLst>
          </p:cNvPr>
          <p:cNvSpPr txBox="1"/>
          <p:nvPr/>
        </p:nvSpPr>
        <p:spPr>
          <a:xfrm>
            <a:off x="1494207" y="5210713"/>
            <a:ext cx="5458968" cy="276999"/>
          </a:xfrm>
          <a:prstGeom prst="rect">
            <a:avLst/>
          </a:prstGeom>
          <a:noFill/>
        </p:spPr>
        <p:txBody>
          <a:bodyPr wrap="square" rtlCol="0">
            <a:spAutoFit/>
          </a:bodyPr>
          <a:lstStyle/>
          <a:p>
            <a:r>
              <a:rPr lang="en-US" sz="1200" dirty="0"/>
              <a:t>CI = confidence interval</a:t>
            </a:r>
          </a:p>
        </p:txBody>
      </p:sp>
      <p:sp>
        <p:nvSpPr>
          <p:cNvPr id="9" name="Content Placeholder 16"/>
          <p:cNvSpPr txBox="1">
            <a:spLocks/>
          </p:cNvSpPr>
          <p:nvPr>
            <p:custDataLst>
              <p:tags r:id="rId4"/>
            </p:custDataLst>
          </p:nvPr>
        </p:nvSpPr>
        <p:spPr>
          <a:xfrm>
            <a:off x="555769" y="5444011"/>
            <a:ext cx="7964032" cy="813816"/>
          </a:xfrm>
          <a:prstGeom prst="rect">
            <a:avLst/>
          </a:prstGeom>
        </p:spPr>
        <p:txBody>
          <a:bodyPr vert="horz" lIns="91440" tIns="45720" rIns="91440" bIns="45720" rtlCol="0">
            <a:noAutofit/>
          </a:bodyPr>
          <a:lstStyle>
            <a:lvl1pPr marL="228600" indent="-228600" algn="l" defTabSz="914400" rtl="0" eaLnBrk="1" latinLnBrk="0" hangingPunct="1">
              <a:lnSpc>
                <a:spcPct val="10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50" indent="-222250">
              <a:lnSpc>
                <a:spcPct val="134000"/>
              </a:lnSpc>
              <a:spcBef>
                <a:spcPts val="0"/>
              </a:spcBef>
              <a:buFont typeface="Arial" charset="0"/>
              <a:buChar char="•"/>
            </a:pPr>
            <a:r>
              <a:rPr lang="en-US" sz="2400" dirty="0"/>
              <a:t>However, </a:t>
            </a:r>
            <a:r>
              <a:rPr lang="en-US" sz="2400" dirty="0">
                <a:cs typeface="Helvetica" charset="0"/>
                <a:sym typeface="Helvetica" charset="0"/>
              </a:rPr>
              <a:t>catheter reminders or stop orders were only used </a:t>
            </a:r>
            <a:r>
              <a:rPr lang="en-US" sz="2400" b="1" dirty="0">
                <a:cs typeface="Helvetica" charset="0"/>
                <a:sym typeface="Helvetica" charset="0"/>
              </a:rPr>
              <a:t>in about 50% of hospitals</a:t>
            </a:r>
            <a:endParaRPr lang="en-US" sz="2400" dirty="0"/>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10</a:t>
            </a:fld>
            <a:endParaRPr lang="en-US" dirty="0"/>
          </a:p>
        </p:txBody>
      </p:sp>
    </p:spTree>
    <p:extLst>
      <p:ext uri="{BB962C8B-B14F-4D97-AF65-F5344CB8AC3E}">
        <p14:creationId xmlns:p14="http://schemas.microsoft.com/office/powerpoint/2010/main" val="239870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46723"/>
            <a:ext cx="7886700" cy="813816"/>
          </a:xfrm>
        </p:spPr>
        <p:txBody>
          <a:bodyPr>
            <a:normAutofit/>
          </a:bodyPr>
          <a:lstStyle/>
          <a:p>
            <a:pPr>
              <a:lnSpc>
                <a:spcPct val="85000"/>
              </a:lnSpc>
            </a:pPr>
            <a:r>
              <a:rPr lang="en-US" sz="3600" dirty="0"/>
              <a:t>ICU and </a:t>
            </a:r>
            <a:r>
              <a:rPr lang="en-US" sz="3600" dirty="0" err="1"/>
              <a:t>Peri</a:t>
            </a:r>
            <a:r>
              <a:rPr lang="en-US" sz="3600" dirty="0"/>
              <a:t>-Procedural Protocols</a:t>
            </a:r>
            <a:r>
              <a:rPr lang="en-US" sz="3600" baseline="30000" dirty="0"/>
              <a:t>10,18-22</a:t>
            </a:r>
          </a:p>
        </p:txBody>
      </p:sp>
      <p:sp>
        <p:nvSpPr>
          <p:cNvPr id="4" name="Slide Number Placeholder 3"/>
          <p:cNvSpPr>
            <a:spLocks noGrp="1"/>
          </p:cNvSpPr>
          <p:nvPr>
            <p:ph type="sldNum" sz="quarter" idx="12"/>
            <p:custDataLst>
              <p:tags r:id="rId2"/>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11</a:t>
            </a:fld>
            <a:endParaRPr lang="en-US" dirty="0"/>
          </a:p>
        </p:txBody>
      </p:sp>
      <p:graphicFrame>
        <p:nvGraphicFramePr>
          <p:cNvPr id="18" name="Table 17" descr="Different strategies in both ICU and peri-procedures" title="Table "/>
          <p:cNvGraphicFramePr>
            <a:graphicFrameLocks noGrp="1"/>
          </p:cNvGraphicFramePr>
          <p:nvPr>
            <p:custDataLst>
              <p:tags r:id="rId3"/>
            </p:custDataLst>
            <p:extLst>
              <p:ext uri="{D42A27DB-BD31-4B8C-83A1-F6EECF244321}">
                <p14:modId xmlns:p14="http://schemas.microsoft.com/office/powerpoint/2010/main" val="3185594592"/>
              </p:ext>
            </p:extLst>
          </p:nvPr>
        </p:nvGraphicFramePr>
        <p:xfrm>
          <a:off x="1232451" y="1235023"/>
          <a:ext cx="7089913" cy="4865716"/>
        </p:xfrm>
        <a:graphic>
          <a:graphicData uri="http://schemas.openxmlformats.org/drawingml/2006/table">
            <a:tbl>
              <a:tblPr firstRow="1" bandRow="1">
                <a:tableStyleId>{B301B821-A1FF-4177-AEE7-76D212191A09}</a:tableStyleId>
              </a:tblPr>
              <a:tblGrid>
                <a:gridCol w="1676791">
                  <a:extLst>
                    <a:ext uri="{9D8B030D-6E8A-4147-A177-3AD203B41FA5}">
                      <a16:colId xmlns:a16="http://schemas.microsoft.com/office/drawing/2014/main" val="20000"/>
                    </a:ext>
                  </a:extLst>
                </a:gridCol>
                <a:gridCol w="5413122">
                  <a:extLst>
                    <a:ext uri="{9D8B030D-6E8A-4147-A177-3AD203B41FA5}">
                      <a16:colId xmlns:a16="http://schemas.microsoft.com/office/drawing/2014/main" val="20001"/>
                    </a:ext>
                  </a:extLst>
                </a:gridCol>
              </a:tblGrid>
              <a:tr h="499387">
                <a:tc>
                  <a:txBody>
                    <a:bodyPr/>
                    <a:lstStyle/>
                    <a:p>
                      <a:pPr algn="ctr">
                        <a:lnSpc>
                          <a:spcPct val="114000"/>
                        </a:lnSpc>
                        <a:spcAft>
                          <a:spcPts val="300"/>
                        </a:spcAft>
                      </a:pPr>
                      <a:r>
                        <a:rPr lang="en-US" sz="2000" dirty="0">
                          <a:solidFill>
                            <a:schemeClr val="tx1"/>
                          </a:solidFill>
                        </a:rPr>
                        <a:t>Setting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4000"/>
                        </a:lnSpc>
                        <a:spcAft>
                          <a:spcPts val="300"/>
                        </a:spcAft>
                      </a:pPr>
                      <a:r>
                        <a:rPr lang="en-US" sz="2000" dirty="0">
                          <a:solidFill>
                            <a:schemeClr val="tx1"/>
                          </a:solidFill>
                        </a:rPr>
                        <a:t>Strategy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945460">
                <a:tc>
                  <a:txBody>
                    <a:bodyPr/>
                    <a:lstStyle>
                      <a:lvl1pPr eaLnBrk="0">
                        <a:tabLst>
                          <a:tab pos="914400" algn="l"/>
                        </a:tabLst>
                        <a:defRPr sz="1000">
                          <a:solidFill>
                            <a:srgbClr val="000000"/>
                          </a:solidFill>
                          <a:latin typeface="Helvetica" charset="0"/>
                          <a:ea typeface="ＭＳ Ｐゴシック" charset="-128"/>
                          <a:sym typeface="Helvetica" charset="0"/>
                        </a:defRPr>
                      </a:lvl1pPr>
                      <a:lvl2pPr marL="742950" indent="-285750" eaLnBrk="0">
                        <a:tabLst>
                          <a:tab pos="914400" algn="l"/>
                        </a:tabLst>
                        <a:defRPr sz="1000">
                          <a:solidFill>
                            <a:srgbClr val="000000"/>
                          </a:solidFill>
                          <a:latin typeface="Helvetica" charset="0"/>
                          <a:ea typeface="Helvetica" charset="0"/>
                          <a:cs typeface="Helvetica" charset="0"/>
                          <a:sym typeface="Helvetica" charset="0"/>
                        </a:defRPr>
                      </a:lvl2pPr>
                      <a:lvl3pPr marL="1143000" indent="-228600" eaLnBrk="0">
                        <a:tabLst>
                          <a:tab pos="914400" algn="l"/>
                        </a:tabLst>
                        <a:defRPr sz="1000">
                          <a:solidFill>
                            <a:srgbClr val="000000"/>
                          </a:solidFill>
                          <a:latin typeface="Helvetica" charset="0"/>
                          <a:ea typeface="Helvetica" charset="0"/>
                          <a:cs typeface="Helvetica" charset="0"/>
                          <a:sym typeface="Helvetica" charset="0"/>
                        </a:defRPr>
                      </a:lvl3pPr>
                      <a:lvl4pPr marL="1600200" indent="-228600" eaLnBrk="0">
                        <a:tabLst>
                          <a:tab pos="914400" algn="l"/>
                        </a:tabLst>
                        <a:defRPr sz="1000">
                          <a:solidFill>
                            <a:srgbClr val="000000"/>
                          </a:solidFill>
                          <a:latin typeface="Helvetica" charset="0"/>
                          <a:ea typeface="Helvetica" charset="0"/>
                          <a:cs typeface="Helvetica" charset="0"/>
                          <a:sym typeface="Helvetica" charset="0"/>
                        </a:defRPr>
                      </a:lvl4pPr>
                      <a:lvl5pPr marL="2057400" indent="-228600" eaLnBrk="0">
                        <a:tabLst>
                          <a:tab pos="914400" algn="l"/>
                        </a:tabLst>
                        <a:defRPr sz="10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9pPr>
                    </a:lstStyle>
                    <a:p>
                      <a:pPr marL="0" marR="0" lvl="0" indent="0" algn="l" defTabSz="914400" rtl="0" eaLnBrk="1" fontAlgn="base" latinLnBrk="0" hangingPunct="0">
                        <a:lnSpc>
                          <a:spcPct val="114000"/>
                        </a:lnSpc>
                        <a:spcBef>
                          <a:spcPts val="200"/>
                        </a:spcBef>
                        <a:spcAft>
                          <a:spcPts val="300"/>
                        </a:spcAft>
                        <a:buClrTx/>
                        <a:buSzTx/>
                        <a:buFontTx/>
                        <a:buNone/>
                        <a:tabLst>
                          <a:tab pos="914400" algn="l"/>
                        </a:tabLst>
                      </a:pPr>
                      <a:r>
                        <a:rPr kumimoji="0" lang="en-US" altLang="en-US" sz="1600" u="none" strike="noStrike" cap="none" normalizeH="0" baseline="0" dirty="0">
                          <a:ln>
                            <a:noFill/>
                          </a:ln>
                          <a:effectLst/>
                          <a:latin typeface="+mn-lt"/>
                          <a:sym typeface="Arial" charset="0"/>
                        </a:rPr>
                        <a:t>ICU</a:t>
                      </a:r>
                      <a:endParaRPr kumimoji="0" lang="en-US" altLang="en-US" sz="1600" b="0" i="0" u="none" strike="noStrike" cap="none" normalizeH="0" baseline="0" dirty="0">
                        <a:ln>
                          <a:noFill/>
                        </a:ln>
                        <a:solidFill>
                          <a:schemeClr val="tx1"/>
                        </a:solidFill>
                        <a:effectLst/>
                        <a:latin typeface="+mn-lt"/>
                        <a:ea typeface="ＭＳ Ｐゴシック" charset="-128"/>
                        <a:sym typeface="Helvetica" charset="0"/>
                      </a:endParaRPr>
                    </a:p>
                  </a:txBody>
                  <a:tcPr marL="45156" marR="45156" marT="45156" marB="451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eaLnBrk="0">
                        <a:tabLst>
                          <a:tab pos="914400" algn="l"/>
                        </a:tabLst>
                        <a:defRPr sz="1000">
                          <a:solidFill>
                            <a:srgbClr val="000000"/>
                          </a:solidFill>
                          <a:latin typeface="Helvetica" charset="0"/>
                          <a:ea typeface="ＭＳ Ｐゴシック" charset="-128"/>
                          <a:sym typeface="Helvetica" charset="0"/>
                        </a:defRPr>
                      </a:lvl1pPr>
                      <a:lvl2pPr marL="742950" indent="-285750" eaLnBrk="0">
                        <a:tabLst>
                          <a:tab pos="914400" algn="l"/>
                        </a:tabLst>
                        <a:defRPr sz="1000">
                          <a:solidFill>
                            <a:srgbClr val="000000"/>
                          </a:solidFill>
                          <a:latin typeface="Helvetica" charset="0"/>
                          <a:ea typeface="Helvetica" charset="0"/>
                          <a:cs typeface="Helvetica" charset="0"/>
                          <a:sym typeface="Helvetica" charset="0"/>
                        </a:defRPr>
                      </a:lvl2pPr>
                      <a:lvl3pPr marL="1143000" indent="-228600" eaLnBrk="0">
                        <a:tabLst>
                          <a:tab pos="914400" algn="l"/>
                        </a:tabLst>
                        <a:defRPr sz="1000">
                          <a:solidFill>
                            <a:srgbClr val="000000"/>
                          </a:solidFill>
                          <a:latin typeface="Helvetica" charset="0"/>
                          <a:ea typeface="Helvetica" charset="0"/>
                          <a:cs typeface="Helvetica" charset="0"/>
                          <a:sym typeface="Helvetica" charset="0"/>
                        </a:defRPr>
                      </a:lvl3pPr>
                      <a:lvl4pPr marL="1600200" indent="-228600" eaLnBrk="0">
                        <a:tabLst>
                          <a:tab pos="914400" algn="l"/>
                        </a:tabLst>
                        <a:defRPr sz="1000">
                          <a:solidFill>
                            <a:srgbClr val="000000"/>
                          </a:solidFill>
                          <a:latin typeface="Helvetica" charset="0"/>
                          <a:ea typeface="Helvetica" charset="0"/>
                          <a:cs typeface="Helvetica" charset="0"/>
                          <a:sym typeface="Helvetica" charset="0"/>
                        </a:defRPr>
                      </a:lvl4pPr>
                      <a:lvl5pPr marL="2057400" indent="-228600" eaLnBrk="0">
                        <a:tabLst>
                          <a:tab pos="914400" algn="l"/>
                        </a:tabLst>
                        <a:defRPr sz="10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9pPr>
                    </a:lstStyle>
                    <a:p>
                      <a:pPr marL="177800" marR="0" lvl="0" indent="-174625" algn="l" defTabSz="914400" rtl="0" eaLnBrk="1" fontAlgn="base" latinLnBrk="0" hangingPunct="0">
                        <a:lnSpc>
                          <a:spcPct val="114000"/>
                        </a:lnSpc>
                        <a:spcBef>
                          <a:spcPts val="100"/>
                        </a:spcBef>
                        <a:spcAft>
                          <a:spcPts val="300"/>
                        </a:spcAft>
                        <a:buClrTx/>
                        <a:buSzTx/>
                        <a:buFont typeface="Arial" charset="0"/>
                        <a:buChar char="•"/>
                        <a:tabLst>
                          <a:tab pos="914400" algn="l"/>
                        </a:tabLst>
                      </a:pPr>
                      <a:r>
                        <a:rPr kumimoji="0" lang="en-US" altLang="en-US" sz="1600" u="none" strike="noStrike" cap="none" normalizeH="0" baseline="0" dirty="0">
                          <a:ln>
                            <a:noFill/>
                          </a:ln>
                          <a:effectLst/>
                          <a:latin typeface="+mn-lt"/>
                          <a:sym typeface="Arial" charset="0"/>
                        </a:rPr>
                        <a:t>Daily checklists used in multi-professional rounds</a:t>
                      </a:r>
                    </a:p>
                    <a:p>
                      <a:pPr marL="177800" marR="0" lvl="0" indent="-174625" algn="l" defTabSz="914400" rtl="0" eaLnBrk="1" fontAlgn="base" latinLnBrk="0" hangingPunct="0">
                        <a:lnSpc>
                          <a:spcPct val="114000"/>
                        </a:lnSpc>
                        <a:spcBef>
                          <a:spcPts val="100"/>
                        </a:spcBef>
                        <a:spcAft>
                          <a:spcPts val="300"/>
                        </a:spcAft>
                        <a:buClrTx/>
                        <a:buSzTx/>
                        <a:buFont typeface="Arial" charset="0"/>
                        <a:buChar char="•"/>
                        <a:tabLst>
                          <a:tab pos="914400" algn="l"/>
                        </a:tabLst>
                        <a:defRPr/>
                      </a:pPr>
                      <a:r>
                        <a:rPr kumimoji="0" lang="en-US" altLang="en-US" sz="1600" u="none" strike="noStrike" kern="1200" cap="none" normalizeH="0" baseline="0" dirty="0">
                          <a:ln>
                            <a:noFill/>
                          </a:ln>
                          <a:effectLst/>
                          <a:latin typeface="+mn-lt"/>
                          <a:sym typeface="Arial" charset="0"/>
                        </a:rPr>
                        <a:t>Daily urinary catheter rounds in ICU by nurses</a:t>
                      </a:r>
                      <a:endParaRPr kumimoji="0" lang="en-US" altLang="en-US" sz="1600" u="none" strike="noStrike" cap="none" normalizeH="0" baseline="0" dirty="0">
                        <a:ln>
                          <a:noFill/>
                        </a:ln>
                        <a:effectLst/>
                        <a:latin typeface="+mn-lt"/>
                        <a:sym typeface="Arial" charset="0"/>
                      </a:endParaRPr>
                    </a:p>
                    <a:p>
                      <a:pPr marL="177800" marR="0" lvl="0" indent="-174625" algn="l" defTabSz="914400" rtl="0" eaLnBrk="1" fontAlgn="base" latinLnBrk="0" hangingPunct="0">
                        <a:lnSpc>
                          <a:spcPct val="114000"/>
                        </a:lnSpc>
                        <a:spcBef>
                          <a:spcPts val="100"/>
                        </a:spcBef>
                        <a:spcAft>
                          <a:spcPts val="300"/>
                        </a:spcAft>
                        <a:buClrTx/>
                        <a:buSzTx/>
                        <a:buFont typeface="Arial" charset="0"/>
                        <a:buChar char="•"/>
                        <a:tabLst>
                          <a:tab pos="914400" algn="l"/>
                        </a:tabLst>
                      </a:pPr>
                      <a:r>
                        <a:rPr kumimoji="0" lang="en-US" altLang="en-US" sz="1600" u="none" strike="noStrike" cap="none" normalizeH="0" baseline="0" dirty="0">
                          <a:ln>
                            <a:noFill/>
                          </a:ln>
                          <a:effectLst/>
                          <a:latin typeface="+mn-lt"/>
                          <a:sym typeface="Arial" charset="0"/>
                        </a:rPr>
                        <a:t>Nurse-empowered stop orders</a:t>
                      </a:r>
                    </a:p>
                    <a:p>
                      <a:pPr marL="177800" marR="0" lvl="0" indent="-174625" algn="l" defTabSz="914400" rtl="0" eaLnBrk="1" fontAlgn="base" latinLnBrk="0" hangingPunct="0">
                        <a:lnSpc>
                          <a:spcPct val="114000"/>
                        </a:lnSpc>
                        <a:spcBef>
                          <a:spcPts val="100"/>
                        </a:spcBef>
                        <a:spcAft>
                          <a:spcPts val="300"/>
                        </a:spcAft>
                        <a:buClrTx/>
                        <a:buSzTx/>
                        <a:buFont typeface="Arial" charset="0"/>
                        <a:buChar char="•"/>
                        <a:tabLst>
                          <a:tab pos="914400" algn="l"/>
                        </a:tabLst>
                      </a:pPr>
                      <a:r>
                        <a:rPr kumimoji="0" lang="en-US" altLang="en-US" sz="1600" u="none" strike="noStrike" cap="none" normalizeH="0" baseline="0" dirty="0">
                          <a:ln>
                            <a:noFill/>
                          </a:ln>
                          <a:effectLst/>
                          <a:latin typeface="+mn-lt"/>
                          <a:sym typeface="Arial" charset="0"/>
                        </a:rPr>
                        <a:t>Daily nurse review for indications and removal if appropriate via nurse-driven protocol</a:t>
                      </a:r>
                    </a:p>
                    <a:p>
                      <a:pPr marL="177800" marR="0" lvl="0" indent="-174625" algn="l" defTabSz="914400" rtl="0" eaLnBrk="1" fontAlgn="base" latinLnBrk="0" hangingPunct="0">
                        <a:lnSpc>
                          <a:spcPct val="114000"/>
                        </a:lnSpc>
                        <a:spcBef>
                          <a:spcPts val="100"/>
                        </a:spcBef>
                        <a:spcAft>
                          <a:spcPts val="300"/>
                        </a:spcAft>
                        <a:buClrTx/>
                        <a:buSzTx/>
                        <a:buFont typeface="Arial" charset="0"/>
                        <a:buChar char="•"/>
                        <a:tabLst>
                          <a:tab pos="914400" algn="l"/>
                        </a:tabLst>
                      </a:pPr>
                      <a:r>
                        <a:rPr kumimoji="0" lang="en-US" altLang="en-US" sz="1600" u="none" strike="noStrike" cap="none" normalizeH="0" baseline="0" dirty="0">
                          <a:ln>
                            <a:noFill/>
                          </a:ln>
                          <a:effectLst/>
                          <a:latin typeface="+mn-lt"/>
                          <a:sym typeface="Arial" charset="0"/>
                        </a:rPr>
                        <a:t>Daily assessment required by physicians of catheter need</a:t>
                      </a:r>
                      <a:endParaRPr kumimoji="0" lang="en-US" altLang="en-US" sz="1600" b="0" u="none" strike="noStrike" cap="none" normalizeH="0" baseline="0" dirty="0">
                        <a:ln>
                          <a:noFill/>
                        </a:ln>
                        <a:effectLst/>
                        <a:latin typeface="+mn-lt"/>
                        <a:sym typeface="Arial" charset="0"/>
                      </a:endParaRPr>
                    </a:p>
                  </a:txBody>
                  <a:tcPr marL="45156" marR="45156" marT="45156" marB="451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420869">
                <a:tc>
                  <a:txBody>
                    <a:bodyPr/>
                    <a:lstStyle>
                      <a:lvl1pPr eaLnBrk="0">
                        <a:tabLst>
                          <a:tab pos="914400" algn="l"/>
                        </a:tabLst>
                        <a:defRPr sz="1000">
                          <a:solidFill>
                            <a:srgbClr val="000000"/>
                          </a:solidFill>
                          <a:latin typeface="Helvetica" charset="0"/>
                          <a:ea typeface="ＭＳ Ｐゴシック" charset="-128"/>
                          <a:sym typeface="Helvetica" charset="0"/>
                        </a:defRPr>
                      </a:lvl1pPr>
                      <a:lvl2pPr marL="742950" indent="-285750" eaLnBrk="0">
                        <a:tabLst>
                          <a:tab pos="914400" algn="l"/>
                        </a:tabLst>
                        <a:defRPr sz="1000">
                          <a:solidFill>
                            <a:srgbClr val="000000"/>
                          </a:solidFill>
                          <a:latin typeface="Helvetica" charset="0"/>
                          <a:ea typeface="Helvetica" charset="0"/>
                          <a:cs typeface="Helvetica" charset="0"/>
                          <a:sym typeface="Helvetica" charset="0"/>
                        </a:defRPr>
                      </a:lvl2pPr>
                      <a:lvl3pPr marL="1143000" indent="-228600" eaLnBrk="0">
                        <a:tabLst>
                          <a:tab pos="914400" algn="l"/>
                        </a:tabLst>
                        <a:defRPr sz="1000">
                          <a:solidFill>
                            <a:srgbClr val="000000"/>
                          </a:solidFill>
                          <a:latin typeface="Helvetica" charset="0"/>
                          <a:ea typeface="Helvetica" charset="0"/>
                          <a:cs typeface="Helvetica" charset="0"/>
                          <a:sym typeface="Helvetica" charset="0"/>
                        </a:defRPr>
                      </a:lvl3pPr>
                      <a:lvl4pPr marL="1600200" indent="-228600" eaLnBrk="0">
                        <a:tabLst>
                          <a:tab pos="914400" algn="l"/>
                        </a:tabLst>
                        <a:defRPr sz="1000">
                          <a:solidFill>
                            <a:srgbClr val="000000"/>
                          </a:solidFill>
                          <a:latin typeface="Helvetica" charset="0"/>
                          <a:ea typeface="Helvetica" charset="0"/>
                          <a:cs typeface="Helvetica" charset="0"/>
                          <a:sym typeface="Helvetica" charset="0"/>
                        </a:defRPr>
                      </a:lvl4pPr>
                      <a:lvl5pPr marL="2057400" indent="-228600" eaLnBrk="0">
                        <a:tabLst>
                          <a:tab pos="914400" algn="l"/>
                        </a:tabLst>
                        <a:defRPr sz="10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9pPr>
                    </a:lstStyle>
                    <a:p>
                      <a:pPr marL="0" marR="0" lvl="0" indent="0" algn="l" defTabSz="914400" rtl="0" eaLnBrk="1" fontAlgn="base" latinLnBrk="0" hangingPunct="0">
                        <a:lnSpc>
                          <a:spcPct val="114000"/>
                        </a:lnSpc>
                        <a:spcBef>
                          <a:spcPts val="200"/>
                        </a:spcBef>
                        <a:spcAft>
                          <a:spcPts val="300"/>
                        </a:spcAft>
                        <a:buClrTx/>
                        <a:buSzTx/>
                        <a:buFontTx/>
                        <a:buNone/>
                        <a:tabLst>
                          <a:tab pos="914400" algn="l"/>
                        </a:tabLst>
                      </a:pPr>
                      <a:r>
                        <a:rPr kumimoji="0" lang="en-US" altLang="en-US" sz="1600" u="none" strike="noStrike" cap="none" normalizeH="0" baseline="0" dirty="0">
                          <a:ln>
                            <a:noFill/>
                          </a:ln>
                          <a:effectLst/>
                          <a:latin typeface="+mn-lt"/>
                          <a:sym typeface="Arial" charset="0"/>
                        </a:rPr>
                        <a:t>Peri-Procedure</a:t>
                      </a:r>
                      <a:endParaRPr kumimoji="0" lang="en-US" altLang="en-US" sz="1600" b="0" i="0" u="none" strike="noStrike" cap="none" normalizeH="0" baseline="0" dirty="0">
                        <a:ln>
                          <a:noFill/>
                        </a:ln>
                        <a:solidFill>
                          <a:schemeClr val="tx1"/>
                        </a:solidFill>
                        <a:effectLst/>
                        <a:latin typeface="+mn-lt"/>
                        <a:ea typeface="ＭＳ Ｐゴシック" charset="-128"/>
                        <a:sym typeface="Helvetica" charset="0"/>
                      </a:endParaRPr>
                    </a:p>
                  </a:txBody>
                  <a:tcPr marL="45156" marR="45156" marT="45156" marB="451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eaLnBrk="0">
                        <a:tabLst>
                          <a:tab pos="914400" algn="l"/>
                        </a:tabLst>
                        <a:defRPr sz="1000">
                          <a:solidFill>
                            <a:srgbClr val="000000"/>
                          </a:solidFill>
                          <a:latin typeface="Helvetica" charset="0"/>
                          <a:ea typeface="ＭＳ Ｐゴシック" charset="-128"/>
                          <a:sym typeface="Helvetica" charset="0"/>
                        </a:defRPr>
                      </a:lvl1pPr>
                      <a:lvl2pPr marL="742950" indent="-285750" eaLnBrk="0">
                        <a:tabLst>
                          <a:tab pos="914400" algn="l"/>
                        </a:tabLst>
                        <a:defRPr sz="1000">
                          <a:solidFill>
                            <a:srgbClr val="000000"/>
                          </a:solidFill>
                          <a:latin typeface="Helvetica" charset="0"/>
                          <a:ea typeface="Helvetica" charset="0"/>
                          <a:cs typeface="Helvetica" charset="0"/>
                          <a:sym typeface="Helvetica" charset="0"/>
                        </a:defRPr>
                      </a:lvl2pPr>
                      <a:lvl3pPr marL="1143000" indent="-228600" eaLnBrk="0">
                        <a:tabLst>
                          <a:tab pos="914400" algn="l"/>
                        </a:tabLst>
                        <a:defRPr sz="1000">
                          <a:solidFill>
                            <a:srgbClr val="000000"/>
                          </a:solidFill>
                          <a:latin typeface="Helvetica" charset="0"/>
                          <a:ea typeface="Helvetica" charset="0"/>
                          <a:cs typeface="Helvetica" charset="0"/>
                          <a:sym typeface="Helvetica" charset="0"/>
                        </a:defRPr>
                      </a:lvl3pPr>
                      <a:lvl4pPr marL="1600200" indent="-228600" eaLnBrk="0">
                        <a:tabLst>
                          <a:tab pos="914400" algn="l"/>
                        </a:tabLst>
                        <a:defRPr sz="1000">
                          <a:solidFill>
                            <a:srgbClr val="000000"/>
                          </a:solidFill>
                          <a:latin typeface="Helvetica" charset="0"/>
                          <a:ea typeface="Helvetica" charset="0"/>
                          <a:cs typeface="Helvetica" charset="0"/>
                          <a:sym typeface="Helvetica" charset="0"/>
                        </a:defRPr>
                      </a:lvl4pPr>
                      <a:lvl5pPr marL="2057400" indent="-228600" eaLnBrk="0">
                        <a:tabLst>
                          <a:tab pos="914400" algn="l"/>
                        </a:tabLst>
                        <a:defRPr sz="10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914400" algn="l"/>
                        </a:tabLst>
                        <a:defRPr sz="1000">
                          <a:solidFill>
                            <a:srgbClr val="000000"/>
                          </a:solidFill>
                          <a:latin typeface="Helvetica" charset="0"/>
                          <a:ea typeface="Helvetica" charset="0"/>
                          <a:cs typeface="Helvetica" charset="0"/>
                          <a:sym typeface="Helvetica" charset="0"/>
                        </a:defRPr>
                      </a:lvl9pPr>
                    </a:lstStyle>
                    <a:p>
                      <a:pPr marL="177800" marR="0" lvl="0" indent="-174625" algn="l" defTabSz="914400" rtl="0" eaLnBrk="1" fontAlgn="base" latinLnBrk="0" hangingPunct="0">
                        <a:lnSpc>
                          <a:spcPct val="114000"/>
                        </a:lnSpc>
                        <a:spcBef>
                          <a:spcPts val="100"/>
                        </a:spcBef>
                        <a:spcAft>
                          <a:spcPts val="300"/>
                        </a:spcAft>
                        <a:buClrTx/>
                        <a:buSzTx/>
                        <a:buFont typeface="Arial" charset="0"/>
                        <a:buChar char="•"/>
                        <a:tabLst>
                          <a:tab pos="914400" algn="l"/>
                        </a:tabLst>
                      </a:pPr>
                      <a:r>
                        <a:rPr kumimoji="0" lang="en-US" altLang="en-US" sz="1600" u="none" strike="noStrike" cap="none" normalizeH="0" baseline="0" dirty="0">
                          <a:ln>
                            <a:noFill/>
                          </a:ln>
                          <a:effectLst/>
                          <a:latin typeface="+mn-lt"/>
                          <a:sym typeface="Arial" charset="0"/>
                        </a:rPr>
                        <a:t>Procedure-specific protocols for catheter placement and post-op stop orders.</a:t>
                      </a:r>
                      <a:endParaRPr kumimoji="0" lang="en-US" altLang="en-US" sz="1600" b="0" i="0" u="none" strike="noStrike" cap="none" normalizeH="0" baseline="0" dirty="0">
                        <a:ln>
                          <a:noFill/>
                        </a:ln>
                        <a:solidFill>
                          <a:schemeClr val="tx1"/>
                        </a:solidFill>
                        <a:effectLst/>
                        <a:latin typeface="+mn-lt"/>
                        <a:ea typeface="ＭＳ Ｐゴシック" charset="-128"/>
                        <a:sym typeface="Helvetica" charset="0"/>
                      </a:endParaRPr>
                    </a:p>
                  </a:txBody>
                  <a:tcPr marL="45156" marR="45156" marT="45156" marB="451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339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628650" y="9145"/>
            <a:ext cx="7886700" cy="813816"/>
          </a:xfrm>
        </p:spPr>
        <p:txBody>
          <a:bodyPr>
            <a:normAutofit/>
          </a:bodyPr>
          <a:lstStyle/>
          <a:p>
            <a:r>
              <a:rPr lang="en-US" sz="3600" dirty="0"/>
              <a:t>Clinical Case for Discussion: Mr. Jones</a:t>
            </a:r>
          </a:p>
        </p:txBody>
      </p:sp>
      <p:sp>
        <p:nvSpPr>
          <p:cNvPr id="7" name="Content Placeholder 6"/>
          <p:cNvSpPr>
            <a:spLocks noGrp="1"/>
          </p:cNvSpPr>
          <p:nvPr>
            <p:ph idx="1"/>
            <p:custDataLst>
              <p:tags r:id="rId2"/>
            </p:custDataLst>
          </p:nvPr>
        </p:nvSpPr>
        <p:spPr>
          <a:xfrm>
            <a:off x="409194" y="1086612"/>
            <a:ext cx="8325612" cy="5052251"/>
          </a:xfrm>
        </p:spPr>
        <p:txBody>
          <a:bodyPr>
            <a:normAutofit fontScale="92500" lnSpcReduction="20000"/>
          </a:bodyPr>
          <a:lstStyle/>
          <a:p>
            <a:pPr marL="0" indent="0">
              <a:lnSpc>
                <a:spcPct val="124000"/>
              </a:lnSpc>
              <a:spcAft>
                <a:spcPts val="1200"/>
              </a:spcAft>
              <a:buNone/>
            </a:pPr>
            <a:r>
              <a:rPr lang="en-US" sz="2600" dirty="0"/>
              <a:t>Mr. Jones, a 57-year-old male, has been in the surgical ICU for 24 hours status post an esophagectomy with esophagogastrostomy for adenocarcinoma of mid-esophagus. His BP is 130/80, pulse is 82, and he is on pressure support ventilation. Urine output averages 80 cc/hr. Can the urinary catheter be removed?</a:t>
            </a:r>
          </a:p>
          <a:p>
            <a:pPr marL="514350" indent="-514350">
              <a:lnSpc>
                <a:spcPct val="124000"/>
              </a:lnSpc>
              <a:spcAft>
                <a:spcPts val="1200"/>
              </a:spcAft>
              <a:buFont typeface="+mj-lt"/>
              <a:buAutoNum type="alphaUcPeriod"/>
            </a:pPr>
            <a:r>
              <a:rPr lang="en-US" sz="2300" dirty="0"/>
              <a:t>No, because the indwelling urinary catheter is needed to measure hourly urine output</a:t>
            </a:r>
          </a:p>
          <a:p>
            <a:pPr marL="514350" indent="-514350">
              <a:lnSpc>
                <a:spcPct val="124000"/>
              </a:lnSpc>
              <a:spcAft>
                <a:spcPts val="1200"/>
              </a:spcAft>
              <a:buFont typeface="+mj-lt"/>
              <a:buAutoNum type="alphaUcPeriod"/>
            </a:pPr>
            <a:r>
              <a:rPr lang="en-US" sz="2300" dirty="0"/>
              <a:t>No, because the patient had a major thoracic procedure</a:t>
            </a:r>
          </a:p>
          <a:p>
            <a:pPr marL="514350" indent="-514350">
              <a:lnSpc>
                <a:spcPct val="124000"/>
              </a:lnSpc>
              <a:spcAft>
                <a:spcPts val="1200"/>
              </a:spcAft>
              <a:buFont typeface="+mj-lt"/>
              <a:buAutoNum type="alphaUcPeriod"/>
            </a:pPr>
            <a:r>
              <a:rPr lang="en-US" sz="2300" dirty="0"/>
              <a:t>No, because he is still on a mechanical ventilator</a:t>
            </a:r>
          </a:p>
          <a:p>
            <a:pPr marL="514350" indent="-514350">
              <a:lnSpc>
                <a:spcPct val="124000"/>
              </a:lnSpc>
              <a:spcAft>
                <a:spcPts val="1200"/>
              </a:spcAft>
              <a:buFont typeface="+mj-lt"/>
              <a:buAutoNum type="alphaUcPeriod"/>
            </a:pPr>
            <a:r>
              <a:rPr lang="en-US" sz="2300" dirty="0"/>
              <a:t>Yes, because hourly urine output is no longer needed to guide his care</a:t>
            </a:r>
          </a:p>
        </p:txBody>
      </p:sp>
      <p:sp>
        <p:nvSpPr>
          <p:cNvPr id="8" name="Rectangle 7" descr="D is the correct answer"/>
          <p:cNvSpPr/>
          <p:nvPr>
            <p:custDataLst>
              <p:tags r:id="rId3"/>
            </p:custDataLst>
          </p:nvPr>
        </p:nvSpPr>
        <p:spPr>
          <a:xfrm>
            <a:off x="473770" y="5309131"/>
            <a:ext cx="8187345" cy="73236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5"/>
          <p:cNvSpPr txBox="1"/>
          <p:nvPr/>
        </p:nvSpPr>
        <p:spPr>
          <a:xfrm>
            <a:off x="480695" y="6047910"/>
            <a:ext cx="8034655" cy="463550"/>
          </a:xfrm>
          <a:prstGeom prst="rect">
            <a:avLst/>
          </a:prstGeom>
          <a:noFill/>
        </p:spPr>
        <p:txBody>
          <a:bodyPr wrap="square" rtlCol="0">
            <a:spAutoFit/>
          </a:bodyPr>
          <a:lstStyle/>
          <a:p>
            <a:pPr marL="749935" marR="0" indent="-749935">
              <a:spcBef>
                <a:spcPts val="0"/>
              </a:spcBef>
              <a:spcAft>
                <a:spcPts val="0"/>
              </a:spcAft>
            </a:pPr>
            <a:r>
              <a:rPr lang="en-US" sz="1200" kern="1200" dirty="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dirty="0">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12"/>
            <p:custDataLst>
              <p:tags r:id="rId4"/>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12</a:t>
            </a:fld>
            <a:endParaRPr lang="en-US" dirty="0"/>
          </a:p>
        </p:txBody>
      </p:sp>
    </p:spTree>
    <p:extLst>
      <p:ext uri="{BB962C8B-B14F-4D97-AF65-F5344CB8AC3E}">
        <p14:creationId xmlns:p14="http://schemas.microsoft.com/office/powerpoint/2010/main" val="17434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813816"/>
          </a:xfrm>
        </p:spPr>
        <p:txBody>
          <a:bodyPr>
            <a:normAutofit/>
          </a:bodyPr>
          <a:lstStyle/>
          <a:p>
            <a:r>
              <a:rPr lang="en-US" sz="3500" dirty="0"/>
              <a:t>Removing Urinary Catheter in Surgical Patients</a:t>
            </a:r>
            <a:r>
              <a:rPr lang="en-US" sz="3500" baseline="30000" dirty="0"/>
              <a:t>23-28</a:t>
            </a:r>
            <a:endParaRPr lang="en-US" sz="3500" dirty="0"/>
          </a:p>
        </p:txBody>
      </p:sp>
      <p:sp>
        <p:nvSpPr>
          <p:cNvPr id="3" name="Content Placeholder 2"/>
          <p:cNvSpPr>
            <a:spLocks noGrp="1"/>
          </p:cNvSpPr>
          <p:nvPr>
            <p:ph idx="1"/>
            <p:custDataLst>
              <p:tags r:id="rId2"/>
            </p:custDataLst>
          </p:nvPr>
        </p:nvSpPr>
        <p:spPr>
          <a:xfrm>
            <a:off x="204596" y="960778"/>
            <a:ext cx="8734807" cy="5697007"/>
          </a:xfrm>
        </p:spPr>
        <p:txBody>
          <a:bodyPr>
            <a:normAutofit fontScale="92500"/>
          </a:bodyPr>
          <a:lstStyle/>
          <a:p>
            <a:pPr>
              <a:lnSpc>
                <a:spcPct val="134000"/>
              </a:lnSpc>
              <a:spcBef>
                <a:spcPts val="0"/>
              </a:spcBef>
              <a:spcAft>
                <a:spcPts val="600"/>
              </a:spcAft>
            </a:pPr>
            <a:r>
              <a:rPr lang="en-US" sz="2200" dirty="0"/>
              <a:t>Consider using the Michigan Appropriate Perioperative criteria (MAP) criteria for general and orthopedic procedures to determine appropriateness. OR procedures are placed into 3 groups: placement should be avoided, consider removing in the OR, use in the OR and post-op day 1 removal</a:t>
            </a:r>
          </a:p>
          <a:p>
            <a:pPr>
              <a:lnSpc>
                <a:spcPct val="134000"/>
              </a:lnSpc>
              <a:spcBef>
                <a:spcPts val="0"/>
              </a:spcBef>
              <a:spcAft>
                <a:spcPts val="600"/>
              </a:spcAft>
            </a:pPr>
            <a:r>
              <a:rPr lang="en-US" sz="2200" dirty="0"/>
              <a:t>Standardizing postoperative catheter removal is critical to reducing catheter use</a:t>
            </a:r>
            <a:endParaRPr lang="en-US" sz="2200" baseline="30000" dirty="0"/>
          </a:p>
          <a:p>
            <a:pPr>
              <a:lnSpc>
                <a:spcPct val="134000"/>
              </a:lnSpc>
              <a:spcBef>
                <a:spcPts val="0"/>
              </a:spcBef>
              <a:spcAft>
                <a:spcPts val="600"/>
              </a:spcAft>
            </a:pPr>
            <a:r>
              <a:rPr lang="en-US" sz="2200" dirty="0"/>
              <a:t>Catheters for OR procedures (such as laparoscopic with suprapubic port) can be removed before leaving the OR.</a:t>
            </a:r>
            <a:r>
              <a:rPr lang="en-US" sz="2200" baseline="30000" dirty="0"/>
              <a:t> </a:t>
            </a:r>
            <a:r>
              <a:rPr lang="en-US" sz="2200" dirty="0"/>
              <a:t> Discuss OR catheter removal during the third surgical timeout/debrief before that patient leaves the OR</a:t>
            </a:r>
            <a:endParaRPr lang="en-US" sz="2200" baseline="30000" dirty="0"/>
          </a:p>
          <a:p>
            <a:pPr>
              <a:lnSpc>
                <a:spcPct val="134000"/>
              </a:lnSpc>
              <a:spcBef>
                <a:spcPts val="0"/>
              </a:spcBef>
            </a:pPr>
            <a:r>
              <a:rPr lang="en-US" sz="2200" dirty="0"/>
              <a:t>Patients with thoracic epidural catheters can have urinary catheters removed, often within 48 hours after surgery</a:t>
            </a:r>
          </a:p>
          <a:p>
            <a:pPr lvl="1">
              <a:lnSpc>
                <a:spcPct val="134000"/>
              </a:lnSpc>
              <a:spcBef>
                <a:spcPts val="0"/>
              </a:spcBef>
              <a:spcAft>
                <a:spcPts val="600"/>
              </a:spcAft>
            </a:pPr>
            <a:r>
              <a:rPr lang="en-US" sz="1900" dirty="0"/>
              <a:t>Use mobilization and sedation vacation to prevent urinary retention while epidurals are in place and once epidurals are removed</a:t>
            </a:r>
          </a:p>
        </p:txBody>
      </p:sp>
      <p:sp>
        <p:nvSpPr>
          <p:cNvPr id="5" name="Slide Number Placeholder 4"/>
          <p:cNvSpPr>
            <a:spLocks noGrp="1"/>
          </p:cNvSpPr>
          <p:nvPr>
            <p:ph type="sldNum" sz="quarter" idx="12"/>
            <p:custDataLst>
              <p:tags r:id="rId3"/>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13</a:t>
            </a:fld>
            <a:endParaRPr lang="en-US" dirty="0"/>
          </a:p>
        </p:txBody>
      </p:sp>
    </p:spTree>
    <p:extLst>
      <p:ext uri="{BB962C8B-B14F-4D97-AF65-F5344CB8AC3E}">
        <p14:creationId xmlns:p14="http://schemas.microsoft.com/office/powerpoint/2010/main" val="236683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rmAutofit/>
          </a:bodyPr>
          <a:lstStyle/>
          <a:p>
            <a:r>
              <a:rPr lang="en-US" sz="3600" dirty="0"/>
              <a:t>Safe Surgical Checklist Example</a:t>
            </a:r>
            <a:r>
              <a:rPr lang="en-US" baseline="30000" dirty="0"/>
              <a:t>25</a:t>
            </a:r>
            <a:r>
              <a:rPr lang="en-US" sz="3600" baseline="30000" dirty="0"/>
              <a:t>,28</a:t>
            </a:r>
            <a:endParaRPr lang="en-US" sz="3600" dirty="0"/>
          </a:p>
        </p:txBody>
      </p:sp>
      <p:sp>
        <p:nvSpPr>
          <p:cNvPr id="6" name="Content Placeholder 5"/>
          <p:cNvSpPr>
            <a:spLocks noGrp="1"/>
          </p:cNvSpPr>
          <p:nvPr>
            <p:ph idx="1"/>
            <p:custDataLst>
              <p:tags r:id="rId2"/>
            </p:custDataLst>
          </p:nvPr>
        </p:nvSpPr>
        <p:spPr>
          <a:xfrm>
            <a:off x="628650" y="1124712"/>
            <a:ext cx="7886700" cy="5052251"/>
          </a:xfrm>
        </p:spPr>
        <p:txBody>
          <a:bodyPr>
            <a:normAutofit/>
          </a:bodyPr>
          <a:lstStyle/>
          <a:p>
            <a:pPr>
              <a:lnSpc>
                <a:spcPct val="134000"/>
              </a:lnSpc>
              <a:spcBef>
                <a:spcPts val="0"/>
              </a:spcBef>
              <a:spcAft>
                <a:spcPts val="600"/>
              </a:spcAft>
            </a:pPr>
            <a:r>
              <a:rPr lang="en-US" sz="2400" dirty="0"/>
              <a:t>Consider incorporating the question, “Do we need a catheter for this procedure based on the MAP criteria?”</a:t>
            </a:r>
          </a:p>
          <a:p>
            <a:pPr>
              <a:lnSpc>
                <a:spcPct val="134000"/>
              </a:lnSpc>
              <a:spcBef>
                <a:spcPts val="0"/>
              </a:spcBef>
              <a:spcAft>
                <a:spcPts val="600"/>
              </a:spcAft>
            </a:pPr>
            <a:r>
              <a:rPr lang="en-US" sz="2400" dirty="0"/>
              <a:t>Surgical checklists include a “</a:t>
            </a:r>
            <a:r>
              <a:rPr lang="en-US" sz="2400"/>
              <a:t>Procedure Time Out</a:t>
            </a:r>
            <a:r>
              <a:rPr lang="en-US" sz="2400" dirty="0"/>
              <a:t>” of tasks to perform before the patient leaves the OR</a:t>
            </a:r>
          </a:p>
          <a:p>
            <a:pPr>
              <a:lnSpc>
                <a:spcPct val="134000"/>
              </a:lnSpc>
              <a:spcBef>
                <a:spcPts val="0"/>
              </a:spcBef>
              <a:spcAft>
                <a:spcPts val="600"/>
              </a:spcAft>
            </a:pPr>
            <a:r>
              <a:rPr lang="en-US" sz="2400" dirty="0"/>
              <a:t>This “Procedure Time-Out” can include this question:</a:t>
            </a:r>
          </a:p>
        </p:txBody>
      </p:sp>
      <p:sp>
        <p:nvSpPr>
          <p:cNvPr id="3" name="TextBox 2"/>
          <p:cNvSpPr txBox="1"/>
          <p:nvPr>
            <p:custDataLst>
              <p:tags r:id="rId3"/>
            </p:custDataLst>
          </p:nvPr>
        </p:nvSpPr>
        <p:spPr>
          <a:xfrm>
            <a:off x="715559" y="3274500"/>
            <a:ext cx="7886700" cy="2200602"/>
          </a:xfrm>
          <a:prstGeom prst="rect">
            <a:avLst/>
          </a:prstGeom>
          <a:solidFill>
            <a:schemeClr val="bg1"/>
          </a:solidFill>
          <a:ln>
            <a:solidFill>
              <a:schemeClr val="accent1"/>
            </a:solidFill>
          </a:ln>
        </p:spPr>
        <p:txBody>
          <a:bodyPr wrap="square" rtlCol="0">
            <a:spAutoFit/>
          </a:bodyPr>
          <a:lstStyle/>
          <a:p>
            <a:r>
              <a:rPr lang="en-US" sz="2200" dirty="0"/>
              <a:t>Can invasive lines or catheters (including urinary) be removed?</a:t>
            </a:r>
          </a:p>
          <a:p>
            <a:pPr>
              <a:spcAft>
                <a:spcPts val="600"/>
              </a:spcAft>
            </a:pPr>
            <a:r>
              <a:rPr lang="en-US" sz="2200" dirty="0">
                <a:sym typeface="Wingdings 2" panose="05020102010507070707" pitchFamily="18" charset="2"/>
              </a:rPr>
              <a:t> </a:t>
            </a:r>
            <a:r>
              <a:rPr lang="en-US" sz="2200" dirty="0"/>
              <a:t>Yes	</a:t>
            </a:r>
            <a:r>
              <a:rPr lang="en-US" sz="2200" dirty="0">
                <a:sym typeface="Wingdings 2" panose="05020102010507070707" pitchFamily="18" charset="2"/>
              </a:rPr>
              <a:t> </a:t>
            </a:r>
            <a:r>
              <a:rPr lang="en-US" sz="2200" dirty="0"/>
              <a:t>No</a:t>
            </a:r>
          </a:p>
          <a:p>
            <a:pPr lvl="1"/>
            <a:r>
              <a:rPr lang="en-US" sz="2200" dirty="0"/>
              <a:t>If No, when?</a:t>
            </a:r>
          </a:p>
          <a:p>
            <a:pPr marL="800100" lvl="1" indent="-342900">
              <a:buFont typeface="Wingdings 2" panose="05020102010507070707" pitchFamily="18" charset="2"/>
              <a:buChar char="£"/>
            </a:pPr>
            <a:r>
              <a:rPr lang="en-US" sz="2200" dirty="0"/>
              <a:t>PACU (post-anesthesia care unit)</a:t>
            </a:r>
          </a:p>
          <a:p>
            <a:pPr marL="800100" lvl="1" indent="-342900">
              <a:buFont typeface="Wingdings 2" panose="05020102010507070707" pitchFamily="18" charset="2"/>
              <a:buChar char="£"/>
            </a:pPr>
            <a:r>
              <a:rPr lang="en-US" sz="2200" dirty="0"/>
              <a:t>Postoperative Day 1</a:t>
            </a:r>
          </a:p>
          <a:p>
            <a:pPr marL="800100" lvl="1" indent="-342900">
              <a:buFont typeface="Wingdings 2" panose="05020102010507070707" pitchFamily="18" charset="2"/>
              <a:buChar char="£"/>
            </a:pPr>
            <a:r>
              <a:rPr lang="en-US" sz="2200" dirty="0"/>
              <a:t>Other: ___________</a:t>
            </a:r>
          </a:p>
        </p:txBody>
      </p:sp>
      <p:sp>
        <p:nvSpPr>
          <p:cNvPr id="7" name="TextBox 6"/>
          <p:cNvSpPr txBox="1"/>
          <p:nvPr>
            <p:custDataLst>
              <p:tags r:id="rId4"/>
            </p:custDataLst>
          </p:nvPr>
        </p:nvSpPr>
        <p:spPr>
          <a:xfrm>
            <a:off x="1945901" y="5776853"/>
            <a:ext cx="5252197" cy="400110"/>
          </a:xfrm>
          <a:prstGeom prst="rect">
            <a:avLst/>
          </a:prstGeom>
          <a:noFill/>
        </p:spPr>
        <p:txBody>
          <a:bodyPr wrap="square" rtlCol="0">
            <a:spAutoFit/>
          </a:bodyPr>
          <a:lstStyle/>
          <a:p>
            <a:pPr algn="ctr"/>
            <a:r>
              <a:rPr lang="en-US" sz="2000" dirty="0">
                <a:hlinkClick r:id="rId8"/>
              </a:rPr>
              <a:t>WHO Surgical Safety Checklist</a:t>
            </a:r>
            <a:r>
              <a:rPr lang="en-US" sz="2000" baseline="30000" dirty="0"/>
              <a:t>46</a:t>
            </a:r>
            <a:endParaRPr lang="en-US" sz="2000" dirty="0"/>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14</a:t>
            </a:fld>
            <a:endParaRPr lang="en-US" dirty="0"/>
          </a:p>
        </p:txBody>
      </p:sp>
    </p:spTree>
    <p:extLst>
      <p:ext uri="{BB962C8B-B14F-4D97-AF65-F5344CB8AC3E}">
        <p14:creationId xmlns:p14="http://schemas.microsoft.com/office/powerpoint/2010/main" val="190202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rmAutofit/>
          </a:bodyPr>
          <a:lstStyle/>
          <a:p>
            <a:r>
              <a:rPr lang="en-US" sz="3600" dirty="0"/>
              <a:t>Clinical Case for Discussion: Mr. Grant</a:t>
            </a:r>
          </a:p>
        </p:txBody>
      </p:sp>
      <p:sp>
        <p:nvSpPr>
          <p:cNvPr id="3" name="Content Placeholder 2"/>
          <p:cNvSpPr>
            <a:spLocks noGrp="1"/>
          </p:cNvSpPr>
          <p:nvPr>
            <p:ph idx="1"/>
            <p:custDataLst>
              <p:tags r:id="rId2"/>
            </p:custDataLst>
          </p:nvPr>
        </p:nvSpPr>
        <p:spPr>
          <a:xfrm>
            <a:off x="628649" y="892937"/>
            <a:ext cx="7886700" cy="5350510"/>
          </a:xfrm>
        </p:spPr>
        <p:txBody>
          <a:bodyPr>
            <a:normAutofit fontScale="62500" lnSpcReduction="20000"/>
          </a:bodyPr>
          <a:lstStyle/>
          <a:p>
            <a:pPr marL="0" indent="0">
              <a:lnSpc>
                <a:spcPct val="134000"/>
              </a:lnSpc>
              <a:spcBef>
                <a:spcPts val="0"/>
              </a:spcBef>
              <a:spcAft>
                <a:spcPts val="1200"/>
              </a:spcAft>
              <a:buNone/>
            </a:pPr>
            <a:r>
              <a:rPr lang="en-US" sz="3500" dirty="0"/>
              <a:t>Mr. Grant is a 66-year-old man admitted to the ICU with fluid overload from congestive heart failure and renal insufficiency. He initially required a diuretic drip but is now clinically much improved with intermittent diuretic dosing. He is getting transferred to the floor today. Does he need an indwelling urinary catheter?</a:t>
            </a:r>
          </a:p>
          <a:p>
            <a:pPr marL="457200" lvl="1" indent="-457200">
              <a:lnSpc>
                <a:spcPct val="120000"/>
              </a:lnSpc>
              <a:spcBef>
                <a:spcPts val="0"/>
              </a:spcBef>
              <a:spcAft>
                <a:spcPts val="600"/>
              </a:spcAft>
              <a:buFont typeface="+mj-lt"/>
              <a:buAutoNum type="alphaUcPeriod"/>
            </a:pPr>
            <a:r>
              <a:rPr lang="en-US" sz="3200" dirty="0"/>
              <a:t>Yes, because all patients on diuretics need a urinary catheter</a:t>
            </a:r>
          </a:p>
          <a:p>
            <a:pPr marL="457200" lvl="1" indent="-457200">
              <a:lnSpc>
                <a:spcPct val="120000"/>
              </a:lnSpc>
              <a:spcBef>
                <a:spcPts val="0"/>
              </a:spcBef>
              <a:spcAft>
                <a:spcPts val="600"/>
              </a:spcAft>
              <a:buFont typeface="+mj-lt"/>
              <a:buAutoNum type="alphaUcPeriod"/>
            </a:pPr>
            <a:r>
              <a:rPr lang="en-US" sz="3200" dirty="0"/>
              <a:t>Yes, because the floor physician will use hourly urine output to guide diuretic dosing</a:t>
            </a:r>
          </a:p>
          <a:p>
            <a:pPr marL="457200" lvl="1" indent="-457200">
              <a:lnSpc>
                <a:spcPct val="120000"/>
              </a:lnSpc>
              <a:spcBef>
                <a:spcPts val="0"/>
              </a:spcBef>
              <a:spcAft>
                <a:spcPts val="600"/>
              </a:spcAft>
              <a:buFont typeface="+mj-lt"/>
              <a:buAutoNum type="alphaUcPeriod"/>
            </a:pPr>
            <a:r>
              <a:rPr lang="en-US" sz="3200" dirty="0"/>
              <a:t>No, as long as Mr. Grant is able to urinate by other means (urinal, external catheter, or bladder scanning and intermittent catheterization), the staff can measure urine output/volume status without a catheter (such as by daily standing weights)</a:t>
            </a:r>
          </a:p>
          <a:p>
            <a:pPr marL="457200" lvl="1" indent="-457200">
              <a:lnSpc>
                <a:spcPct val="120000"/>
              </a:lnSpc>
              <a:spcBef>
                <a:spcPts val="0"/>
              </a:spcBef>
              <a:spcAft>
                <a:spcPts val="600"/>
              </a:spcAft>
              <a:buFont typeface="+mj-lt"/>
              <a:buAutoNum type="alphaUcPeriod"/>
            </a:pPr>
            <a:r>
              <a:rPr lang="en-US" sz="3200" dirty="0"/>
              <a:t>Yes, because the urinary catheter will decrease Mr. Grant’s risk of falling when getting up to urinate frequently</a:t>
            </a:r>
          </a:p>
        </p:txBody>
      </p:sp>
      <p:sp>
        <p:nvSpPr>
          <p:cNvPr id="6" name="Rectangle 5" descr="C is the correct answer"/>
          <p:cNvSpPr/>
          <p:nvPr>
            <p:custDataLst>
              <p:tags r:id="rId3"/>
            </p:custDataLst>
          </p:nvPr>
        </p:nvSpPr>
        <p:spPr>
          <a:xfrm>
            <a:off x="628649" y="3999702"/>
            <a:ext cx="7886700" cy="1309936"/>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5"/>
          <p:cNvSpPr txBox="1"/>
          <p:nvPr/>
        </p:nvSpPr>
        <p:spPr>
          <a:xfrm>
            <a:off x="554672" y="6011672"/>
            <a:ext cx="8034655" cy="463550"/>
          </a:xfrm>
          <a:prstGeom prst="rect">
            <a:avLst/>
          </a:prstGeom>
          <a:noFill/>
        </p:spPr>
        <p:txBody>
          <a:bodyPr wrap="square" rtlCol="0">
            <a:spAutoFit/>
          </a:bodyPr>
          <a:lstStyle/>
          <a:p>
            <a:pPr marL="749935" marR="0" indent="-749935">
              <a:spcBef>
                <a:spcPts val="0"/>
              </a:spcBef>
              <a:spcAft>
                <a:spcPts val="0"/>
              </a:spcAft>
            </a:pPr>
            <a:r>
              <a:rPr lang="en-US" sz="1200" kern="1200" dirty="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dirty="0">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12"/>
            <p:custDataLst>
              <p:tags r:id="rId4"/>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15</a:t>
            </a:fld>
            <a:endParaRPr lang="en-US" dirty="0"/>
          </a:p>
        </p:txBody>
      </p:sp>
    </p:spTree>
    <p:extLst>
      <p:ext uri="{BB962C8B-B14F-4D97-AF65-F5344CB8AC3E}">
        <p14:creationId xmlns:p14="http://schemas.microsoft.com/office/powerpoint/2010/main" val="319904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
            <a:ext cx="9144000" cy="832104"/>
          </a:xfrm>
        </p:spPr>
        <p:txBody>
          <a:bodyPr>
            <a:normAutofit/>
          </a:bodyPr>
          <a:lstStyle/>
          <a:p>
            <a:r>
              <a:rPr lang="en-US" dirty="0"/>
              <a:t>Pearls and Pitfalls of Reminders and Stop Orders</a:t>
            </a:r>
            <a:r>
              <a:rPr lang="en-US" baseline="30000" dirty="0"/>
              <a:t>5</a:t>
            </a:r>
          </a:p>
        </p:txBody>
      </p:sp>
      <p:sp>
        <p:nvSpPr>
          <p:cNvPr id="10" name="Text Placeholder 9"/>
          <p:cNvSpPr>
            <a:spLocks noGrp="1"/>
          </p:cNvSpPr>
          <p:nvPr>
            <p:ph type="body" idx="1"/>
            <p:custDataLst>
              <p:tags r:id="rId2"/>
            </p:custDataLst>
          </p:nvPr>
        </p:nvSpPr>
        <p:spPr>
          <a:xfrm>
            <a:off x="317601" y="491607"/>
            <a:ext cx="8198933" cy="823912"/>
          </a:xfrm>
        </p:spPr>
        <p:txBody>
          <a:bodyPr/>
          <a:lstStyle/>
          <a:p>
            <a:r>
              <a:rPr lang="en-US" sz="2400" dirty="0"/>
              <a:t>Pearls</a:t>
            </a:r>
          </a:p>
        </p:txBody>
      </p:sp>
      <p:sp>
        <p:nvSpPr>
          <p:cNvPr id="3" name="Content Placeholder 2"/>
          <p:cNvSpPr>
            <a:spLocks noGrp="1"/>
          </p:cNvSpPr>
          <p:nvPr>
            <p:ph sz="half" idx="2"/>
            <p:custDataLst>
              <p:tags r:id="rId3"/>
            </p:custDataLst>
          </p:nvPr>
        </p:nvSpPr>
        <p:spPr>
          <a:xfrm>
            <a:off x="317601" y="1221042"/>
            <a:ext cx="8401091" cy="2940513"/>
          </a:xfrm>
        </p:spPr>
        <p:txBody>
          <a:bodyPr>
            <a:noAutofit/>
          </a:bodyPr>
          <a:lstStyle/>
          <a:p>
            <a:pPr marL="468313">
              <a:lnSpc>
                <a:spcPct val="100000"/>
              </a:lnSpc>
              <a:spcBef>
                <a:spcPts val="600"/>
              </a:spcBef>
            </a:pPr>
            <a:r>
              <a:rPr lang="en-US" sz="1750" dirty="0"/>
              <a:t>Tailor reminder type to care setting (stickers, electronic, etc.) and develop automated, timed reminders/stop order</a:t>
            </a:r>
          </a:p>
          <a:p>
            <a:pPr marL="468313">
              <a:lnSpc>
                <a:spcPct val="100000"/>
              </a:lnSpc>
              <a:spcBef>
                <a:spcPts val="600"/>
              </a:spcBef>
            </a:pPr>
            <a:r>
              <a:rPr lang="en-US" sz="1750" dirty="0"/>
              <a:t>Embed appropriate indications to guide catheter use in the EMR</a:t>
            </a:r>
            <a:endParaRPr lang="en-US" sz="1750" dirty="0">
              <a:highlight>
                <a:srgbClr val="FFFF00"/>
              </a:highlight>
            </a:endParaRPr>
          </a:p>
          <a:p>
            <a:pPr marL="468313">
              <a:lnSpc>
                <a:spcPct val="100000"/>
              </a:lnSpc>
              <a:spcBef>
                <a:spcPts val="600"/>
              </a:spcBef>
            </a:pPr>
            <a:r>
              <a:rPr lang="en-US" sz="1750" dirty="0"/>
              <a:t>Remember to include catheter alternatives</a:t>
            </a:r>
          </a:p>
          <a:p>
            <a:pPr marL="468313">
              <a:lnSpc>
                <a:spcPct val="100000"/>
              </a:lnSpc>
              <a:spcBef>
                <a:spcPts val="600"/>
              </a:spcBef>
            </a:pPr>
            <a:r>
              <a:rPr lang="en-US" sz="1750" dirty="0"/>
              <a:t>Empower nurses to remove without obtaining additional order from physician team</a:t>
            </a:r>
          </a:p>
          <a:p>
            <a:pPr marL="468313">
              <a:lnSpc>
                <a:spcPct val="100000"/>
              </a:lnSpc>
              <a:spcBef>
                <a:spcPts val="600"/>
              </a:spcBef>
            </a:pPr>
            <a:r>
              <a:rPr lang="en-US" sz="1750" dirty="0"/>
              <a:t>Use periodic audits, such as “catheter rounds” by nurse leadership, to verify appropriateness and improve implementation of catheter removal strategies</a:t>
            </a:r>
          </a:p>
          <a:p>
            <a:pPr marL="468313">
              <a:lnSpc>
                <a:spcPct val="100000"/>
              </a:lnSpc>
              <a:spcBef>
                <a:spcPts val="600"/>
              </a:spcBef>
            </a:pPr>
            <a:r>
              <a:rPr lang="en-US" sz="1750" dirty="0"/>
              <a:t>Display at the bedside catheter data to help prompt removal or easily located in the EMR for discussion at handoff and multi-professional rounds</a:t>
            </a:r>
          </a:p>
          <a:p>
            <a:pPr marL="468313">
              <a:lnSpc>
                <a:spcPct val="100000"/>
              </a:lnSpc>
              <a:spcBef>
                <a:spcPts val="600"/>
              </a:spcBef>
            </a:pPr>
            <a:r>
              <a:rPr lang="en-US" sz="1750" dirty="0"/>
              <a:t>Engage the patient and family in understanding importance of removal and engaging in the process </a:t>
            </a:r>
          </a:p>
          <a:p>
            <a:pPr marL="468313">
              <a:lnSpc>
                <a:spcPct val="100000"/>
              </a:lnSpc>
              <a:spcBef>
                <a:spcPts val="600"/>
              </a:spcBef>
            </a:pPr>
            <a:endParaRPr lang="en-US" sz="1750" dirty="0"/>
          </a:p>
        </p:txBody>
      </p:sp>
      <p:sp>
        <p:nvSpPr>
          <p:cNvPr id="11" name="Text Placeholder 10"/>
          <p:cNvSpPr>
            <a:spLocks noGrp="1"/>
          </p:cNvSpPr>
          <p:nvPr>
            <p:ph type="body" sz="quarter" idx="3"/>
            <p:custDataLst>
              <p:tags r:id="rId4"/>
            </p:custDataLst>
          </p:nvPr>
        </p:nvSpPr>
        <p:spPr>
          <a:xfrm>
            <a:off x="317601" y="4479034"/>
            <a:ext cx="8198933" cy="634958"/>
          </a:xfrm>
        </p:spPr>
        <p:txBody>
          <a:bodyPr/>
          <a:lstStyle/>
          <a:p>
            <a:r>
              <a:rPr lang="en-US" sz="2400" dirty="0"/>
              <a:t>Pitfalls</a:t>
            </a:r>
          </a:p>
        </p:txBody>
      </p:sp>
      <p:sp>
        <p:nvSpPr>
          <p:cNvPr id="12" name="Content Placeholder 11"/>
          <p:cNvSpPr>
            <a:spLocks noGrp="1"/>
          </p:cNvSpPr>
          <p:nvPr>
            <p:ph sz="quarter" idx="4"/>
            <p:custDataLst>
              <p:tags r:id="rId5"/>
            </p:custDataLst>
          </p:nvPr>
        </p:nvSpPr>
        <p:spPr>
          <a:xfrm>
            <a:off x="418685" y="5113992"/>
            <a:ext cx="8198933" cy="1726356"/>
          </a:xfrm>
        </p:spPr>
        <p:txBody>
          <a:bodyPr>
            <a:normAutofit/>
          </a:bodyPr>
          <a:lstStyle/>
          <a:p>
            <a:pPr marL="468313">
              <a:lnSpc>
                <a:spcPct val="100000"/>
              </a:lnSpc>
              <a:spcBef>
                <a:spcPts val="600"/>
              </a:spcBef>
            </a:pPr>
            <a:r>
              <a:rPr lang="en-US" sz="1750" dirty="0"/>
              <a:t>Reminders may be ignored, particularly ill-timed EMR alerts</a:t>
            </a:r>
          </a:p>
          <a:p>
            <a:pPr marL="468313">
              <a:lnSpc>
                <a:spcPct val="100000"/>
              </a:lnSpc>
              <a:spcBef>
                <a:spcPts val="600"/>
              </a:spcBef>
            </a:pPr>
            <a:r>
              <a:rPr lang="en-US" sz="1750" dirty="0"/>
              <a:t>EMRs may make ordering catheter alternative difficult</a:t>
            </a:r>
          </a:p>
          <a:p>
            <a:pPr marL="468313">
              <a:lnSpc>
                <a:spcPct val="100000"/>
              </a:lnSpc>
              <a:spcBef>
                <a:spcPts val="600"/>
              </a:spcBef>
            </a:pPr>
            <a:r>
              <a:rPr lang="en-US" sz="1750" dirty="0"/>
              <a:t>Employ strategies that combine the use of electronic reminders and socio-adaptive strategies to improve buy-in and implementation</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16</a:t>
            </a:fld>
            <a:endParaRPr lang="en-US" dirty="0"/>
          </a:p>
        </p:txBody>
      </p:sp>
    </p:spTree>
    <p:extLst>
      <p:ext uri="{BB962C8B-B14F-4D97-AF65-F5344CB8AC3E}">
        <p14:creationId xmlns:p14="http://schemas.microsoft.com/office/powerpoint/2010/main" val="372133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Autofit/>
          </a:bodyPr>
          <a:lstStyle/>
          <a:p>
            <a:r>
              <a:rPr lang="en-US" sz="3100" dirty="0"/>
              <a:t>Factors That Affect Success of Reminders</a:t>
            </a:r>
            <a:br>
              <a:rPr lang="en-US" sz="3100" dirty="0"/>
            </a:br>
            <a:r>
              <a:rPr lang="en-US" sz="3100" dirty="0"/>
              <a:t>and Stop Orders</a:t>
            </a:r>
            <a:r>
              <a:rPr lang="en-US" sz="3100" baseline="30000" dirty="0"/>
              <a:t>4-5,7-8</a:t>
            </a:r>
          </a:p>
        </p:txBody>
      </p:sp>
      <p:sp>
        <p:nvSpPr>
          <p:cNvPr id="3" name="Content Placeholder 2"/>
          <p:cNvSpPr>
            <a:spLocks noGrp="1"/>
          </p:cNvSpPr>
          <p:nvPr>
            <p:ph idx="1"/>
            <p:custDataLst>
              <p:tags r:id="rId2"/>
            </p:custDataLst>
          </p:nvPr>
        </p:nvSpPr>
        <p:spPr>
          <a:xfrm>
            <a:off x="628650" y="1124712"/>
            <a:ext cx="7886700" cy="5052251"/>
          </a:xfrm>
        </p:spPr>
        <p:txBody>
          <a:bodyPr>
            <a:noAutofit/>
          </a:bodyPr>
          <a:lstStyle/>
          <a:p>
            <a:pPr>
              <a:spcBef>
                <a:spcPts val="0"/>
              </a:spcBef>
              <a:spcAft>
                <a:spcPts val="600"/>
              </a:spcAft>
            </a:pPr>
            <a:r>
              <a:rPr lang="en-US" sz="2400" dirty="0"/>
              <a:t>Communication patterns and unit culture relative to urinary catheter use</a:t>
            </a:r>
          </a:p>
          <a:p>
            <a:pPr>
              <a:spcBef>
                <a:spcPts val="0"/>
              </a:spcBef>
              <a:spcAft>
                <a:spcPts val="600"/>
              </a:spcAft>
            </a:pPr>
            <a:r>
              <a:rPr lang="en-US" sz="2400" dirty="0"/>
              <a:t>Nurse comfort with urinary catheter removal protocols </a:t>
            </a:r>
          </a:p>
          <a:p>
            <a:pPr>
              <a:spcBef>
                <a:spcPts val="0"/>
              </a:spcBef>
              <a:spcAft>
                <a:spcPts val="600"/>
              </a:spcAft>
            </a:pPr>
            <a:r>
              <a:rPr lang="en-US" sz="2400" dirty="0"/>
              <a:t>Staff knowledge and skills</a:t>
            </a:r>
          </a:p>
          <a:p>
            <a:pPr>
              <a:spcBef>
                <a:spcPts val="0"/>
              </a:spcBef>
              <a:spcAft>
                <a:spcPts val="600"/>
              </a:spcAft>
            </a:pPr>
            <a:r>
              <a:rPr lang="en-US" sz="2400" dirty="0"/>
              <a:t>Respect among nurses and physicians</a:t>
            </a:r>
          </a:p>
          <a:p>
            <a:pPr>
              <a:spcBef>
                <a:spcPts val="0"/>
              </a:spcBef>
              <a:spcAft>
                <a:spcPts val="600"/>
              </a:spcAft>
            </a:pPr>
            <a:r>
              <a:rPr lang="en-US" sz="2400" dirty="0"/>
              <a:t>Ownership by frontline staff, local leadership, and quality staff to review, remind, and reinforce using Root Cause Analysis or Learn From Defects</a:t>
            </a:r>
          </a:p>
          <a:p>
            <a:pPr>
              <a:spcBef>
                <a:spcPts val="0"/>
              </a:spcBef>
              <a:spcAft>
                <a:spcPts val="600"/>
              </a:spcAft>
            </a:pPr>
            <a:r>
              <a:rPr lang="en-US" sz="2400" dirty="0"/>
              <a:t>Information technology support for data collection</a:t>
            </a:r>
          </a:p>
          <a:p>
            <a:pPr>
              <a:spcBef>
                <a:spcPts val="0"/>
              </a:spcBef>
              <a:spcAft>
                <a:spcPts val="600"/>
              </a:spcAft>
            </a:pPr>
            <a:r>
              <a:rPr lang="en-US" sz="2400" dirty="0"/>
              <a:t>Feedback using data on catheter use</a:t>
            </a:r>
          </a:p>
          <a:p>
            <a:pPr>
              <a:spcBef>
                <a:spcPts val="0"/>
              </a:spcBef>
              <a:spcAft>
                <a:spcPts val="600"/>
              </a:spcAft>
            </a:pPr>
            <a:r>
              <a:rPr lang="en-US" sz="2400" dirty="0"/>
              <a:t>ICU team’s recognition of the hazard of urinary catheters</a:t>
            </a:r>
          </a:p>
        </p:txBody>
      </p:sp>
      <p:sp>
        <p:nvSpPr>
          <p:cNvPr id="5" name="Slide Number Placeholder 4"/>
          <p:cNvSpPr>
            <a:spLocks noGrp="1"/>
          </p:cNvSpPr>
          <p:nvPr>
            <p:ph type="sldNum" sz="quarter" idx="12"/>
            <p:custDataLst>
              <p:tags r:id="rId3"/>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17</a:t>
            </a:fld>
            <a:endParaRPr lang="en-US" dirty="0"/>
          </a:p>
        </p:txBody>
      </p:sp>
    </p:spTree>
    <p:extLst>
      <p:ext uri="{BB962C8B-B14F-4D97-AF65-F5344CB8AC3E}">
        <p14:creationId xmlns:p14="http://schemas.microsoft.com/office/powerpoint/2010/main" val="49065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rmAutofit/>
          </a:bodyPr>
          <a:lstStyle/>
          <a:p>
            <a:r>
              <a:rPr lang="en-US"/>
              <a:t>Take-Home </a:t>
            </a:r>
            <a:r>
              <a:rPr lang="en-US" dirty="0"/>
              <a:t>Points</a:t>
            </a:r>
          </a:p>
        </p:txBody>
      </p:sp>
      <p:sp>
        <p:nvSpPr>
          <p:cNvPr id="3" name="Content Placeholder 2"/>
          <p:cNvSpPr>
            <a:spLocks noGrp="1"/>
          </p:cNvSpPr>
          <p:nvPr>
            <p:ph idx="1"/>
            <p:custDataLst>
              <p:tags r:id="rId2"/>
            </p:custDataLst>
          </p:nvPr>
        </p:nvSpPr>
        <p:spPr>
          <a:xfrm>
            <a:off x="628650" y="1124712"/>
            <a:ext cx="7886700" cy="5052251"/>
          </a:xfrm>
        </p:spPr>
        <p:txBody>
          <a:bodyPr>
            <a:noAutofit/>
          </a:bodyPr>
          <a:lstStyle/>
          <a:p>
            <a:pPr>
              <a:lnSpc>
                <a:spcPct val="124000"/>
              </a:lnSpc>
              <a:spcBef>
                <a:spcPts val="0"/>
              </a:spcBef>
              <a:spcAft>
                <a:spcPts val="600"/>
              </a:spcAft>
            </a:pPr>
            <a:r>
              <a:rPr lang="en-US" sz="2200" dirty="0"/>
              <a:t>Reminders and stop orders can improve awareness of urinary catheters and prompt removal of unnecessary urinary catheters</a:t>
            </a:r>
          </a:p>
          <a:p>
            <a:pPr>
              <a:lnSpc>
                <a:spcPct val="124000"/>
              </a:lnSpc>
              <a:spcBef>
                <a:spcPts val="0"/>
              </a:spcBef>
              <a:spcAft>
                <a:spcPts val="600"/>
              </a:spcAft>
            </a:pPr>
            <a:r>
              <a:rPr lang="en-US" sz="2200" dirty="0"/>
              <a:t>There are many low-tech and high-tech strategies to implement removal prompts and stop orders</a:t>
            </a:r>
          </a:p>
          <a:p>
            <a:pPr>
              <a:lnSpc>
                <a:spcPct val="124000"/>
              </a:lnSpc>
              <a:spcBef>
                <a:spcPts val="0"/>
              </a:spcBef>
              <a:spcAft>
                <a:spcPts val="600"/>
              </a:spcAft>
            </a:pPr>
            <a:r>
              <a:rPr lang="en-US" sz="2200" dirty="0"/>
              <a:t>Nurse and physician “buy-in” is extremely important in overcoming barriers to removing unnecessary urinary catheters</a:t>
            </a:r>
          </a:p>
          <a:p>
            <a:pPr>
              <a:lnSpc>
                <a:spcPct val="124000"/>
              </a:lnSpc>
              <a:spcBef>
                <a:spcPts val="0"/>
              </a:spcBef>
              <a:spcAft>
                <a:spcPts val="600"/>
              </a:spcAft>
            </a:pPr>
            <a:r>
              <a:rPr lang="en-US" sz="2200" dirty="0"/>
              <a:t>Sustaining improvements requires monitoring and feedback on urinary catheter use and rates</a:t>
            </a:r>
          </a:p>
          <a:p>
            <a:pPr>
              <a:lnSpc>
                <a:spcPct val="124000"/>
              </a:lnSpc>
              <a:spcBef>
                <a:spcPts val="0"/>
              </a:spcBef>
              <a:spcAft>
                <a:spcPts val="600"/>
              </a:spcAft>
            </a:pPr>
            <a:r>
              <a:rPr lang="en-US" sz="2200" dirty="0"/>
              <a:t>Including catheter removal in routine clinical nurse-to-physician discussions can improve and sustain implementation</a:t>
            </a:r>
          </a:p>
        </p:txBody>
      </p:sp>
      <p:sp>
        <p:nvSpPr>
          <p:cNvPr id="5" name="Slide Number Placeholder 4"/>
          <p:cNvSpPr>
            <a:spLocks noGrp="1"/>
          </p:cNvSpPr>
          <p:nvPr>
            <p:ph type="sldNum" sz="quarter" idx="12"/>
            <p:custDataLst>
              <p:tags r:id="rId3"/>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18</a:t>
            </a:fld>
            <a:endParaRPr lang="en-US" dirty="0"/>
          </a:p>
        </p:txBody>
      </p:sp>
    </p:spTree>
    <p:extLst>
      <p:ext uri="{BB962C8B-B14F-4D97-AF65-F5344CB8AC3E}">
        <p14:creationId xmlns:p14="http://schemas.microsoft.com/office/powerpoint/2010/main" val="112019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rmAutofit/>
          </a:bodyPr>
          <a:lstStyle/>
          <a:p>
            <a:r>
              <a:rPr lang="en-US" sz="3600" dirty="0"/>
              <a:t>References</a:t>
            </a:r>
          </a:p>
        </p:txBody>
      </p:sp>
      <p:sp>
        <p:nvSpPr>
          <p:cNvPr id="6" name="Content Placeholder 5"/>
          <p:cNvSpPr>
            <a:spLocks noGrp="1"/>
          </p:cNvSpPr>
          <p:nvPr>
            <p:ph idx="1"/>
            <p:custDataLst>
              <p:tags r:id="rId2"/>
            </p:custDataLst>
          </p:nvPr>
        </p:nvSpPr>
        <p:spPr>
          <a:xfrm>
            <a:off x="63089" y="908434"/>
            <a:ext cx="9017821" cy="5052251"/>
          </a:xfrm>
        </p:spPr>
        <p:txBody>
          <a:bodyPr>
            <a:noAutofit/>
          </a:bodyPr>
          <a:lstStyle/>
          <a:p>
            <a:pPr marL="338138" lvl="0" indent="-338138">
              <a:lnSpc>
                <a:spcPct val="100000"/>
              </a:lnSpc>
              <a:spcBef>
                <a:spcPts val="300"/>
              </a:spcBef>
              <a:buFont typeface="+mj-lt"/>
              <a:buAutoNum type="arabicPeriod"/>
            </a:pPr>
            <a:r>
              <a:rPr lang="en-US" sz="1400" dirty="0"/>
              <a:t>Meddings J, Saint S. Disrupting the life cycle of the urinary catheter. </a:t>
            </a:r>
            <a:r>
              <a:rPr lang="en-US" sz="1400" dirty="0" err="1"/>
              <a:t>Clin</a:t>
            </a:r>
            <a:r>
              <a:rPr lang="en-US" sz="1400" dirty="0"/>
              <a:t> Infect Dis. 2011 Jun;52(11):1291-3. PMID: 21596672.</a:t>
            </a:r>
          </a:p>
          <a:p>
            <a:pPr marL="338138" lvl="0" indent="-338138">
              <a:lnSpc>
                <a:spcPct val="100000"/>
              </a:lnSpc>
              <a:spcBef>
                <a:spcPts val="300"/>
              </a:spcBef>
              <a:buFont typeface="+mj-lt"/>
              <a:buAutoNum type="arabicPeriod"/>
            </a:pPr>
            <a:r>
              <a:rPr lang="en-US" sz="1400" dirty="0"/>
              <a:t>Patel PK, Gupta A, Vaughn VM, et al. Review of strategies to reduce central line-associated bloodstream infection (CLABSI) and catheter-associated urinary tract infection (CAUTI) in adult ICUs. J </a:t>
            </a:r>
            <a:r>
              <a:rPr lang="en-US" sz="1400" dirty="0" err="1"/>
              <a:t>Hosp</a:t>
            </a:r>
            <a:r>
              <a:rPr lang="en-US" sz="1400" dirty="0"/>
              <a:t> Med. 2018;13(2):105-16. PMID: 29154382.</a:t>
            </a:r>
          </a:p>
          <a:p>
            <a:pPr marL="338138" lvl="0" indent="-338138">
              <a:lnSpc>
                <a:spcPct val="100000"/>
              </a:lnSpc>
              <a:spcBef>
                <a:spcPts val="300"/>
              </a:spcBef>
              <a:buFont typeface="+mj-lt"/>
              <a:buAutoNum type="arabicPeriod"/>
            </a:pPr>
            <a:r>
              <a:rPr lang="en-US" sz="1400" dirty="0" err="1"/>
              <a:t>Laan</a:t>
            </a:r>
            <a:r>
              <a:rPr lang="en-US" sz="1400" dirty="0"/>
              <a:t> BJ, </a:t>
            </a:r>
            <a:r>
              <a:rPr lang="en-US" sz="1400" dirty="0" err="1"/>
              <a:t>Vos</a:t>
            </a:r>
            <a:r>
              <a:rPr lang="en-US" sz="1400" dirty="0"/>
              <a:t> MC, </a:t>
            </a:r>
            <a:r>
              <a:rPr lang="en-US" sz="1400" dirty="0" err="1"/>
              <a:t>Maaskant</a:t>
            </a:r>
            <a:r>
              <a:rPr lang="en-US" sz="1400" dirty="0"/>
              <a:t> JM, et al. Prevalence and risk factors of inappropriate use of intravenous and urinary catheters in surgical and medical patients. Journal of Hospital Infection. 2020;105(4):698-704. PMID: 32422310.</a:t>
            </a:r>
          </a:p>
          <a:p>
            <a:pPr marL="338138" lvl="0" indent="-338138">
              <a:lnSpc>
                <a:spcPct val="100000"/>
              </a:lnSpc>
              <a:spcBef>
                <a:spcPts val="300"/>
              </a:spcBef>
              <a:buFont typeface="+mj-lt"/>
              <a:buAutoNum type="arabicPeriod"/>
            </a:pPr>
            <a:r>
              <a:rPr lang="en-US" sz="1400" dirty="0"/>
              <a:t>Meddings J, Rogers MA, </a:t>
            </a:r>
            <a:r>
              <a:rPr lang="en-US" sz="1400" dirty="0" err="1"/>
              <a:t>Krein</a:t>
            </a:r>
            <a:r>
              <a:rPr lang="en-US" sz="1400" dirty="0"/>
              <a:t> SL, et al. Reducing unnecessary urinary catheter use and other strategies to prevent catheter-associated urinary tract infection: an integrative review. BMJ </a:t>
            </a:r>
            <a:r>
              <a:rPr lang="en-US" sz="1400" dirty="0" err="1"/>
              <a:t>Qual</a:t>
            </a:r>
            <a:r>
              <a:rPr lang="en-US" sz="1400" dirty="0"/>
              <a:t> </a:t>
            </a:r>
            <a:r>
              <a:rPr lang="en-US" sz="1400" dirty="0" err="1"/>
              <a:t>Saf</a:t>
            </a:r>
            <a:r>
              <a:rPr lang="en-US" sz="1400" dirty="0"/>
              <a:t>. 2014;23(4):277-89. doi:10.1136/bmjqs-2012-001774. PMID: 24077850.</a:t>
            </a:r>
          </a:p>
          <a:p>
            <a:pPr marL="338138" lvl="0" indent="-338138">
              <a:lnSpc>
                <a:spcPct val="100000"/>
              </a:lnSpc>
              <a:spcBef>
                <a:spcPts val="300"/>
              </a:spcBef>
              <a:buFont typeface="+mj-lt"/>
              <a:buAutoNum type="arabicPeriod"/>
            </a:pPr>
            <a:r>
              <a:rPr lang="en-US" sz="1400" dirty="0"/>
              <a:t>Quinn M, Ameling JM, Forman J, et al. Persistent barriers to timely catheter removal identified from clinical observations and interviews. </a:t>
            </a:r>
            <a:r>
              <a:rPr lang="en-US" sz="1400" dirty="0" err="1"/>
              <a:t>Jt</a:t>
            </a:r>
            <a:r>
              <a:rPr lang="en-US" sz="1400" dirty="0"/>
              <a:t> </a:t>
            </a:r>
            <a:r>
              <a:rPr lang="en-US" sz="1400" dirty="0" err="1"/>
              <a:t>Comm</a:t>
            </a:r>
            <a:r>
              <a:rPr lang="en-US" sz="1400" dirty="0"/>
              <a:t> J </a:t>
            </a:r>
            <a:r>
              <a:rPr lang="en-US" sz="1400" dirty="0" err="1"/>
              <a:t>Qual</a:t>
            </a:r>
            <a:r>
              <a:rPr lang="en-US" sz="1400" dirty="0"/>
              <a:t> Patient </a:t>
            </a:r>
            <a:r>
              <a:rPr lang="en-US" sz="1400" dirty="0" err="1"/>
              <a:t>Saf</a:t>
            </a:r>
            <a:r>
              <a:rPr lang="en-US" sz="1400" dirty="0"/>
              <a:t>. 2020;46(2):99-108. PMID: 31879072.</a:t>
            </a:r>
          </a:p>
          <a:p>
            <a:pPr marL="338138" lvl="0" indent="-338138">
              <a:lnSpc>
                <a:spcPct val="100000"/>
              </a:lnSpc>
              <a:spcBef>
                <a:spcPts val="300"/>
              </a:spcBef>
              <a:buFont typeface="+mj-lt"/>
              <a:buAutoNum type="arabicPeriod"/>
            </a:pPr>
            <a:r>
              <a:rPr lang="en-US" sz="1400" dirty="0"/>
              <a:t>Lo E, Nicolle L, Coffin S, et al. Strategies to prevent catheter-associated urinary tract infections in acute care hospitals: 2014 update. Infect Control Hosp Epidemiol. 2014;35(5):464-79. doi:10.1086/675718. PMID: 24709715.</a:t>
            </a:r>
          </a:p>
          <a:p>
            <a:pPr marL="338138" lvl="0" indent="-338138">
              <a:lnSpc>
                <a:spcPct val="100000"/>
              </a:lnSpc>
              <a:spcBef>
                <a:spcPts val="300"/>
              </a:spcBef>
              <a:buFont typeface="+mj-lt"/>
              <a:buAutoNum type="arabicPeriod"/>
            </a:pPr>
            <a:r>
              <a:rPr lang="en-US" sz="1400" dirty="0" err="1"/>
              <a:t>Niederhauser</a:t>
            </a:r>
            <a:r>
              <a:rPr lang="en-US" sz="1400" dirty="0"/>
              <a:t> A, </a:t>
            </a:r>
            <a:r>
              <a:rPr lang="en-US" sz="1400" dirty="0" err="1"/>
              <a:t>Zullig</a:t>
            </a:r>
            <a:r>
              <a:rPr lang="en-US" sz="1400" dirty="0"/>
              <a:t> S, </a:t>
            </a:r>
            <a:r>
              <a:rPr lang="en-US" sz="1400" dirty="0" err="1"/>
              <a:t>Marschall</a:t>
            </a:r>
            <a:r>
              <a:rPr lang="en-US" sz="1400" dirty="0"/>
              <a:t> J, et al. Change in staff perspectives on indwelling urinary catheter use after implementation of an intervention bundle in seven Swiss acute care hospitals: results of a before/after survey study. BMJ. 2019;9(10):e028740. PMID: 31662357. </a:t>
            </a:r>
          </a:p>
          <a:p>
            <a:pPr marL="338138" lvl="0" indent="-338138">
              <a:lnSpc>
                <a:spcPct val="100000"/>
              </a:lnSpc>
              <a:spcBef>
                <a:spcPts val="300"/>
              </a:spcBef>
              <a:buFont typeface="+mj-lt"/>
              <a:buAutoNum type="arabicPeriod"/>
            </a:pPr>
            <a:r>
              <a:rPr lang="en-US" sz="1400" dirty="0" err="1"/>
              <a:t>Schiessler</a:t>
            </a:r>
            <a:r>
              <a:rPr lang="en-US" sz="1400" dirty="0"/>
              <a:t> MM, Darwin LM, Phipps AR, et al. Don’t have a doubt, get the catheter out: a nurse-driven CAUTI prevention protocol. </a:t>
            </a:r>
            <a:r>
              <a:rPr lang="en-US" sz="1400" dirty="0" err="1"/>
              <a:t>Pediatr</a:t>
            </a:r>
            <a:r>
              <a:rPr lang="en-US" sz="1400" dirty="0"/>
              <a:t> </a:t>
            </a:r>
            <a:r>
              <a:rPr lang="en-US" sz="1400" dirty="0" err="1"/>
              <a:t>Qual</a:t>
            </a:r>
            <a:r>
              <a:rPr lang="en-US" sz="1400" dirty="0"/>
              <a:t> </a:t>
            </a:r>
            <a:r>
              <a:rPr lang="en-US" sz="1400" dirty="0" err="1"/>
              <a:t>Saf</a:t>
            </a:r>
            <a:r>
              <a:rPr lang="en-US" sz="1400" dirty="0"/>
              <a:t>. 2019:4(4):e183. PMID: 31572885.</a:t>
            </a:r>
          </a:p>
          <a:p>
            <a:pPr marL="338138" lvl="0" indent="-338138">
              <a:lnSpc>
                <a:spcPct val="100000"/>
              </a:lnSpc>
              <a:spcBef>
                <a:spcPts val="300"/>
              </a:spcBef>
              <a:buFont typeface="+mj-lt"/>
              <a:buAutoNum type="arabicPeriod"/>
            </a:pPr>
            <a:r>
              <a:rPr lang="en-US" sz="1400" dirty="0"/>
              <a:t>Adams D, </a:t>
            </a:r>
            <a:r>
              <a:rPr lang="en-US" sz="1400" dirty="0" err="1"/>
              <a:t>Bucior</a:t>
            </a:r>
            <a:r>
              <a:rPr lang="en-US" sz="1400" dirty="0"/>
              <a:t> H, Day G, et al. HOUDINI: make that urinary catheter disappear – nurse-led protocol. J Infect Prev. 2012;13:44-6.</a:t>
            </a:r>
          </a:p>
          <a:p>
            <a:pPr marL="338138" indent="-338138">
              <a:lnSpc>
                <a:spcPct val="100000"/>
              </a:lnSpc>
              <a:spcBef>
                <a:spcPts val="300"/>
              </a:spcBef>
              <a:buFont typeface="+mj-lt"/>
              <a:buAutoNum type="arabicPeriod"/>
            </a:pPr>
            <a:r>
              <a:rPr lang="en-US" sz="1400" dirty="0"/>
              <a:t>Knoll BM, Wright D, </a:t>
            </a:r>
            <a:r>
              <a:rPr lang="en-US" sz="1400" dirty="0" err="1"/>
              <a:t>Ellingson</a:t>
            </a:r>
            <a:r>
              <a:rPr lang="en-US" sz="1400" dirty="0"/>
              <a:t> L, et al. Reduction of inappropriate urinary catheter use at a Veterans Affairs hospital through a multifaceted quality improvement program. </a:t>
            </a:r>
            <a:r>
              <a:rPr lang="en-US" sz="1400" dirty="0" err="1"/>
              <a:t>Clin</a:t>
            </a:r>
            <a:r>
              <a:rPr lang="en-US" sz="1400" dirty="0"/>
              <a:t> Infect Dis. 2011; 52(11):1283-90. PMID: 21596671.</a:t>
            </a:r>
          </a:p>
          <a:p>
            <a:pPr marL="338138" lvl="0" indent="-338138">
              <a:lnSpc>
                <a:spcPct val="100000"/>
              </a:lnSpc>
              <a:spcBef>
                <a:spcPts val="300"/>
              </a:spcBef>
              <a:buFont typeface="+mj-lt"/>
              <a:buAutoNum type="arabicPeriod"/>
            </a:pPr>
            <a:endParaRPr lang="en-US" sz="1400" dirty="0"/>
          </a:p>
        </p:txBody>
      </p:sp>
      <p:sp>
        <p:nvSpPr>
          <p:cNvPr id="5" name="Slide Number Placeholder 4"/>
          <p:cNvSpPr>
            <a:spLocks noGrp="1"/>
          </p:cNvSpPr>
          <p:nvPr>
            <p:ph type="sldNum" sz="quarter" idx="12"/>
            <p:custDataLst>
              <p:tags r:id="rId3"/>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19</a:t>
            </a:fld>
            <a:endParaRPr lang="en-US" dirty="0"/>
          </a:p>
        </p:txBody>
      </p:sp>
    </p:spTree>
    <p:extLst>
      <p:ext uri="{BB962C8B-B14F-4D97-AF65-F5344CB8AC3E}">
        <p14:creationId xmlns:p14="http://schemas.microsoft.com/office/powerpoint/2010/main" val="23738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val="1"/>
              </a:ext>
            </a:extLst>
          </p:cNvPr>
          <p:cNvSpPr txBox="1"/>
          <p:nvPr>
            <p:custDataLst>
              <p:tags r:id="rId1"/>
            </p:custDataLst>
          </p:nvPr>
        </p:nvSpPr>
        <p:spPr>
          <a:xfrm>
            <a:off x="1672483" y="4033451"/>
            <a:ext cx="1271177" cy="952859"/>
          </a:xfrm>
          <a:prstGeom prst="rect">
            <a:avLst/>
          </a:prstGeom>
          <a:solidFill>
            <a:srgbClr val="FFFF00"/>
          </a:solidFill>
          <a:ln>
            <a:noFill/>
          </a:ln>
        </p:spPr>
        <p:txBody>
          <a:bodyPr wrap="square" rtlCol="0">
            <a:spAutoFit/>
          </a:bodyPr>
          <a:lstStyle/>
          <a:p>
            <a:endParaRPr lang="en-US" dirty="0"/>
          </a:p>
        </p:txBody>
      </p:sp>
      <p:sp>
        <p:nvSpPr>
          <p:cNvPr id="4" name="Title 3"/>
          <p:cNvSpPr>
            <a:spLocks noGrp="1"/>
          </p:cNvSpPr>
          <p:nvPr>
            <p:ph type="title"/>
            <p:custDataLst>
              <p:tags r:id="rId2"/>
            </p:custDataLst>
          </p:nvPr>
        </p:nvSpPr>
        <p:spPr>
          <a:xfrm>
            <a:off x="278285" y="49785"/>
            <a:ext cx="8865715" cy="813816"/>
          </a:xfrm>
        </p:spPr>
        <p:txBody>
          <a:bodyPr>
            <a:normAutofit/>
          </a:bodyPr>
          <a:lstStyle/>
          <a:p>
            <a:pPr>
              <a:lnSpc>
                <a:spcPct val="85000"/>
              </a:lnSpc>
            </a:pPr>
            <a:r>
              <a:rPr lang="en-US" dirty="0"/>
              <a:t>Disrupting the Lifecycle of a Urinary Catheter</a:t>
            </a:r>
            <a:r>
              <a:rPr lang="en-US" baseline="30000" dirty="0"/>
              <a:t>1,2</a:t>
            </a:r>
            <a:endParaRPr lang="en-US" u="sng" dirty="0"/>
          </a:p>
        </p:txBody>
      </p:sp>
      <p:sp>
        <p:nvSpPr>
          <p:cNvPr id="5" name="TextBox 4">
            <a:extLst>
              <a:ext uri="{C183D7F6-B498-43B3-948B-1728B52AA6E4}">
                <adec:decorative xmlns:adec="http://schemas.microsoft.com/office/drawing/2017/decorative" val="1"/>
              </a:ext>
            </a:extLst>
          </p:cNvPr>
          <p:cNvSpPr txBox="1"/>
          <p:nvPr>
            <p:custDataLst>
              <p:tags r:id="rId3"/>
            </p:custDataLst>
          </p:nvPr>
        </p:nvSpPr>
        <p:spPr>
          <a:xfrm>
            <a:off x="6585221" y="3695700"/>
            <a:ext cx="1009582" cy="528934"/>
          </a:xfrm>
          <a:prstGeom prst="rect">
            <a:avLst/>
          </a:prstGeom>
          <a:solidFill>
            <a:srgbClr val="FFFF00"/>
          </a:solidFill>
          <a:ln>
            <a:noFill/>
          </a:ln>
        </p:spPr>
        <p:txBody>
          <a:bodyPr wrap="square" rtlCol="0">
            <a:spAutoFit/>
          </a:bodyPr>
          <a:lstStyle/>
          <a:p>
            <a:endParaRPr lang="en-US" dirty="0"/>
          </a:p>
        </p:txBody>
      </p:sp>
      <p:pic>
        <p:nvPicPr>
          <p:cNvPr id="6" name="Picture 5" descr="Step 0: Avoid Catheter Placement&#10;1: Ensure Aseptic Placement&#10;2: Maintain awareness and proper care of catheters in place&#10;3: Prompt removal of unnecessary catheter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4709" y="863601"/>
            <a:ext cx="6672865" cy="4549680"/>
          </a:xfrm>
          <a:prstGeom prst="rect">
            <a:avLst/>
          </a:prstGeom>
        </p:spPr>
      </p:pic>
      <p:sp>
        <p:nvSpPr>
          <p:cNvPr id="10" name="Rectangle 9"/>
          <p:cNvSpPr/>
          <p:nvPr/>
        </p:nvSpPr>
        <p:spPr>
          <a:xfrm>
            <a:off x="603199" y="5682802"/>
            <a:ext cx="7886700" cy="649605"/>
          </a:xfrm>
          <a:prstGeom prst="rect">
            <a:avLst/>
          </a:prstGeom>
        </p:spPr>
        <p:txBody>
          <a:bodyPr wrap="square">
            <a:spAutoFit/>
          </a:bodyPr>
          <a:lstStyle/>
          <a:p>
            <a:r>
              <a:rPr lang="en-US" sz="1200" kern="1200" dirty="0">
                <a:solidFill>
                  <a:srgbClr val="767171"/>
                </a:solidFill>
                <a:effectLst/>
                <a:latin typeface="Calibri" panose="020F0502020204030204" pitchFamily="34" charset="0"/>
                <a:ea typeface="Calibri" panose="020F0502020204030204" pitchFamily="34" charset="0"/>
              </a:rPr>
              <a:t>Patel PK, Gupta A, Vaughn VM, et al. Review of strategies to reduce central line-associated bloodstream infection (CLABSI) and catheter-associated urinary tract infection (CAUTI) in adult ICUs. </a:t>
            </a:r>
            <a:r>
              <a:rPr lang="en-US" sz="1200" i="1" dirty="0">
                <a:solidFill>
                  <a:srgbClr val="767171"/>
                </a:solidFill>
                <a:latin typeface="Calibri" panose="020F0502020204030204" pitchFamily="34" charset="0"/>
                <a:ea typeface="Calibri" panose="020F0502020204030204" pitchFamily="34" charset="0"/>
              </a:rPr>
              <a:t>J Hosp Med. </a:t>
            </a:r>
            <a:r>
              <a:rPr lang="en-US" sz="1200" dirty="0">
                <a:solidFill>
                  <a:srgbClr val="767171"/>
                </a:solidFill>
                <a:latin typeface="Calibri" panose="020F0502020204030204" pitchFamily="34" charset="0"/>
                <a:ea typeface="Calibri" panose="020F0502020204030204" pitchFamily="34" charset="0"/>
              </a:rPr>
              <a:t>8 Nov 2017</a:t>
            </a:r>
            <a:r>
              <a:rPr lang="en-US" sz="1200" kern="1200" dirty="0">
                <a:solidFill>
                  <a:srgbClr val="767171"/>
                </a:solidFill>
                <a:effectLst/>
                <a:latin typeface="Calibri" panose="020F0502020204030204" pitchFamily="34" charset="0"/>
                <a:ea typeface="Calibri" panose="020F0502020204030204" pitchFamily="34" charset="0"/>
              </a:rPr>
              <a:t> [online ahead of print].</a:t>
            </a:r>
            <a:r>
              <a:rPr lang="en-US" sz="1200" i="1" kern="1200" dirty="0">
                <a:solidFill>
                  <a:srgbClr val="767171"/>
                </a:solidFill>
                <a:effectLst/>
                <a:latin typeface="Calibri" panose="020F0502020204030204" pitchFamily="34" charset="0"/>
                <a:ea typeface="Calibri" panose="020F0502020204030204" pitchFamily="34" charset="0"/>
              </a:rPr>
              <a:t> </a:t>
            </a:r>
            <a:r>
              <a:rPr lang="en-US" sz="1200" kern="1200" dirty="0">
                <a:solidFill>
                  <a:srgbClr val="767171"/>
                </a:solidFill>
                <a:effectLst/>
                <a:latin typeface="Calibri" panose="020F0502020204030204" pitchFamily="34" charset="0"/>
                <a:ea typeface="Calibri" panose="020F0502020204030204" pitchFamily="34" charset="0"/>
              </a:rPr>
              <a:t>Used with permission of Journal of Hospital Medicine.</a:t>
            </a:r>
            <a:endParaRPr lang="en-US" sz="1200" dirty="0">
              <a:effectLst/>
              <a:latin typeface="Times New Roman" panose="02020603050405020304" pitchFamily="18" charset="0"/>
              <a:ea typeface="Times New Roman" panose="02020603050405020304" pitchFamily="18" charset="0"/>
            </a:endParaRPr>
          </a:p>
        </p:txBody>
      </p:sp>
      <p:sp>
        <p:nvSpPr>
          <p:cNvPr id="3" name="Slide Number Placeholder 2"/>
          <p:cNvSpPr>
            <a:spLocks noGrp="1"/>
          </p:cNvSpPr>
          <p:nvPr>
            <p:ph type="sldNum" sz="quarter" idx="12"/>
            <p:custDataLst>
              <p:tags r:id="rId4"/>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a:t>
            </a:fld>
            <a:endParaRPr lang="en-US" dirty="0"/>
          </a:p>
        </p:txBody>
      </p:sp>
    </p:spTree>
    <p:extLst>
      <p:ext uri="{BB962C8B-B14F-4D97-AF65-F5344CB8AC3E}">
        <p14:creationId xmlns:p14="http://schemas.microsoft.com/office/powerpoint/2010/main" val="31733296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rmAutofit/>
          </a:bodyPr>
          <a:lstStyle/>
          <a:p>
            <a:r>
              <a:rPr lang="en-US" sz="3600" dirty="0"/>
              <a:t>References</a:t>
            </a:r>
          </a:p>
        </p:txBody>
      </p:sp>
      <p:sp>
        <p:nvSpPr>
          <p:cNvPr id="3" name="Content Placeholder 2"/>
          <p:cNvSpPr>
            <a:spLocks noGrp="1"/>
          </p:cNvSpPr>
          <p:nvPr>
            <p:ph idx="1"/>
            <p:custDataLst>
              <p:tags r:id="rId2"/>
            </p:custDataLst>
          </p:nvPr>
        </p:nvSpPr>
        <p:spPr>
          <a:xfrm>
            <a:off x="70338" y="914400"/>
            <a:ext cx="8968154" cy="5090584"/>
          </a:xfrm>
        </p:spPr>
        <p:txBody>
          <a:bodyPr>
            <a:noAutofit/>
          </a:bodyPr>
          <a:lstStyle/>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Agency for Healthcare Research and Quality. Appendix M. Example of a Nurse-Driven Protocol for Catheter Removal. </a:t>
            </a:r>
            <a:r>
              <a:rPr lang="en-US" sz="1400" dirty="0">
                <a:ea typeface="Calibri" panose="020F0502020204030204" pitchFamily="34" charset="0"/>
                <a:cs typeface="Times New Roman" panose="02020603050405020304" pitchFamily="18" charset="0"/>
                <a:hlinkClick r:id="rId6"/>
              </a:rPr>
              <a:t>http://www.ahrq.gov/professionals/quality-patient-safety/hais/cauti-tools/impl-guide/implementation-guide-appendix-m.html</a:t>
            </a:r>
            <a:r>
              <a:rPr lang="en-US" sz="1400" dirty="0">
                <a:ea typeface="Calibri" panose="020F0502020204030204" pitchFamily="34" charset="0"/>
                <a:cs typeface="Times New Roman" panose="02020603050405020304" pitchFamily="18" charset="0"/>
              </a:rPr>
              <a:t>. </a:t>
            </a:r>
            <a:r>
              <a:rPr lang="en-US" sz="1400" dirty="0">
                <a:solidFill>
                  <a:sysClr val="windowText" lastClr="000000"/>
                </a:solidFill>
              </a:rPr>
              <a:t>Accessed November 2, 2021.</a:t>
            </a:r>
          </a:p>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Blodgett TJ. Reminder systems to reduce the duration of indwelling urinary catheters: a narrative review. </a:t>
            </a:r>
            <a:r>
              <a:rPr lang="en-US" sz="1400" dirty="0" err="1">
                <a:ea typeface="Calibri" panose="020F0502020204030204" pitchFamily="34" charset="0"/>
                <a:cs typeface="Times New Roman" panose="02020603050405020304" pitchFamily="18" charset="0"/>
              </a:rPr>
              <a:t>Urol</a:t>
            </a:r>
            <a:r>
              <a:rPr lang="en-US" sz="1400" dirty="0">
                <a:ea typeface="Calibri" panose="020F0502020204030204" pitchFamily="34" charset="0"/>
                <a:cs typeface="Times New Roman" panose="02020603050405020304" pitchFamily="18" charset="0"/>
              </a:rPr>
              <a:t> </a:t>
            </a:r>
            <a:r>
              <a:rPr lang="en-US" sz="1400" dirty="0" err="1">
                <a:ea typeface="Calibri" panose="020F0502020204030204" pitchFamily="34" charset="0"/>
                <a:cs typeface="Times New Roman" panose="02020603050405020304" pitchFamily="18" charset="0"/>
              </a:rPr>
              <a:t>Nurs</a:t>
            </a:r>
            <a:r>
              <a:rPr lang="en-US" sz="1400" dirty="0">
                <a:ea typeface="Calibri" panose="020F0502020204030204" pitchFamily="34" charset="0"/>
                <a:cs typeface="Times New Roman" panose="02020603050405020304" pitchFamily="18" charset="0"/>
              </a:rPr>
              <a:t>. 2009;29(5):369-79. PMID: 19863044.</a:t>
            </a:r>
          </a:p>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Giles M, Graham L, Ball J, et al. Implementation of a multifaceted nurse-led intervention to reduce indwelling urinary catheter use in four Australian hospitals: a pre- and post intervention study. J </a:t>
            </a:r>
            <a:r>
              <a:rPr lang="en-US" sz="1400" dirty="0" err="1">
                <a:ea typeface="Calibri" panose="020F0502020204030204" pitchFamily="34" charset="0"/>
                <a:cs typeface="Times New Roman" panose="02020603050405020304" pitchFamily="18" charset="0"/>
              </a:rPr>
              <a:t>Clin</a:t>
            </a:r>
            <a:r>
              <a:rPr lang="en-US" sz="1400" dirty="0">
                <a:ea typeface="Calibri" panose="020F0502020204030204" pitchFamily="34" charset="0"/>
                <a:cs typeface="Times New Roman" panose="02020603050405020304" pitchFamily="18" charset="0"/>
              </a:rPr>
              <a:t> </a:t>
            </a:r>
            <a:r>
              <a:rPr lang="en-US" sz="1400" dirty="0" err="1">
                <a:ea typeface="Calibri" panose="020F0502020204030204" pitchFamily="34" charset="0"/>
                <a:cs typeface="Times New Roman" panose="02020603050405020304" pitchFamily="18" charset="0"/>
              </a:rPr>
              <a:t>Nurs</a:t>
            </a:r>
            <a:r>
              <a:rPr lang="en-US" sz="1400" dirty="0">
                <a:ea typeface="Calibri" panose="020F0502020204030204" pitchFamily="34" charset="0"/>
                <a:cs typeface="Times New Roman" panose="02020603050405020304" pitchFamily="18" charset="0"/>
              </a:rPr>
              <a:t>. 2020;29(5-6):872-86. PMID: 31856344.</a:t>
            </a:r>
          </a:p>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Agency for Healthcare Research and Quality. Resident Physicians as Champions in Preventing Device-Associated Infections. Content last reviewed October 2015. </a:t>
            </a:r>
            <a:r>
              <a:rPr lang="en-US" sz="1400" dirty="0">
                <a:ea typeface="Calibri" panose="020F0502020204030204" pitchFamily="34" charset="0"/>
                <a:cs typeface="Times New Roman" panose="02020603050405020304" pitchFamily="18" charset="0"/>
                <a:hlinkClick r:id="rId7"/>
              </a:rPr>
              <a:t>https://www.ahrq.gov/hai/cauti-tools/phys-championsgd/index.html</a:t>
            </a:r>
            <a:r>
              <a:rPr lang="en-US" sz="1400" dirty="0">
                <a:ea typeface="Calibri" panose="020F0502020204030204" pitchFamily="34" charset="0"/>
                <a:cs typeface="Times New Roman" panose="02020603050405020304" pitchFamily="18" charset="0"/>
              </a:rPr>
              <a:t>. Accessed November 2, 2021. </a:t>
            </a:r>
          </a:p>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Agency for Healthcare Research and Quality. Oversee Unit-Based Operations. </a:t>
            </a:r>
            <a:r>
              <a:rPr lang="en-US" sz="1400" dirty="0">
                <a:ea typeface="Calibri" panose="020F0502020204030204" pitchFamily="34" charset="0"/>
                <a:cs typeface="Times New Roman" panose="02020603050405020304" pitchFamily="18" charset="0"/>
                <a:hlinkClick r:id="rId8"/>
              </a:rPr>
              <a:t>http://www.ahrq.gov/professionals/education/curriculum-tools/cusptoolkit/videos/09b_overseeubops/index.html</a:t>
            </a:r>
            <a:r>
              <a:rPr lang="en-US" sz="1400" dirty="0">
                <a:ea typeface="Calibri" panose="020F0502020204030204" pitchFamily="34" charset="0"/>
                <a:cs typeface="Times New Roman" panose="02020603050405020304" pitchFamily="18" charset="0"/>
              </a:rPr>
              <a:t>. Accessed November 2, 2021. </a:t>
            </a:r>
          </a:p>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Meddings J, Saint S, Fowler KE, et al. The Ann Arbor criteria for appropriate urinary catheter use in hospitalized medical patients: Results obtained by using the RAND/UCLA appropriateness method. Ann Intern Med. 2015 May 5;162(9 </a:t>
            </a:r>
            <a:r>
              <a:rPr lang="en-US" sz="1400" dirty="0" err="1">
                <a:ea typeface="Calibri" panose="020F0502020204030204" pitchFamily="34" charset="0"/>
                <a:cs typeface="Times New Roman" panose="02020603050405020304" pitchFamily="18" charset="0"/>
              </a:rPr>
              <a:t>Suppl</a:t>
            </a:r>
            <a:r>
              <a:rPr lang="en-US" sz="1400" dirty="0">
                <a:ea typeface="Calibri" panose="020F0502020204030204" pitchFamily="34" charset="0"/>
                <a:cs typeface="Times New Roman" panose="02020603050405020304" pitchFamily="18" charset="0"/>
              </a:rPr>
              <a:t>):S1-34. </a:t>
            </a:r>
            <a:r>
              <a:rPr lang="en-US" sz="1400" dirty="0" err="1">
                <a:ea typeface="Calibri" panose="020F0502020204030204" pitchFamily="34" charset="0"/>
                <a:cs typeface="Times New Roman" panose="02020603050405020304" pitchFamily="18" charset="0"/>
              </a:rPr>
              <a:t>doi</a:t>
            </a:r>
            <a:r>
              <a:rPr lang="en-US" sz="1400" dirty="0">
                <a:ea typeface="Calibri" panose="020F0502020204030204" pitchFamily="34" charset="0"/>
                <a:cs typeface="Times New Roman" panose="02020603050405020304" pitchFamily="18" charset="0"/>
              </a:rPr>
              <a:t>: 10.7326/M14-1304. PMID: 25938928.</a:t>
            </a:r>
          </a:p>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Meddings J, Rogers MA, Macy M, et al. Systematic review and meta-analysis: reminder systems to reduce catheter-associated urinary tract infections and urinary catheter use in hospitalized patients. Clin Infect Dis. 2010;51:550–60. PMID: 20673003.</a:t>
            </a:r>
          </a:p>
          <a:p>
            <a:pPr marL="342900" indent="-342900">
              <a:lnSpc>
                <a:spcPct val="90000"/>
              </a:lnSpc>
              <a:spcBef>
                <a:spcPts val="300"/>
              </a:spcBef>
              <a:buFont typeface="+mj-lt"/>
              <a:buAutoNum type="arabicPeriod" startAt="11"/>
            </a:pPr>
            <a:r>
              <a:rPr lang="en-US" sz="1400" dirty="0">
                <a:ea typeface="Calibri" panose="020F0502020204030204" pitchFamily="34" charset="0"/>
                <a:cs typeface="Times New Roman" panose="02020603050405020304" pitchFamily="18" charset="0"/>
              </a:rPr>
              <a:t>Kranz J, Schmidt S, </a:t>
            </a:r>
            <a:r>
              <a:rPr lang="en-US" sz="1400" dirty="0" err="1">
                <a:ea typeface="Calibri" panose="020F0502020204030204" pitchFamily="34" charset="0"/>
                <a:cs typeface="Times New Roman" panose="02020603050405020304" pitchFamily="18" charset="0"/>
              </a:rPr>
              <a:t>Wagenlehner</a:t>
            </a:r>
            <a:r>
              <a:rPr lang="en-US" sz="1400" dirty="0">
                <a:ea typeface="Calibri" panose="020F0502020204030204" pitchFamily="34" charset="0"/>
                <a:cs typeface="Times New Roman" panose="02020603050405020304" pitchFamily="18" charset="0"/>
              </a:rPr>
              <a:t> F, </a:t>
            </a:r>
            <a:r>
              <a:rPr lang="en-US" sz="1400" dirty="0" err="1">
                <a:ea typeface="Calibri" panose="020F0502020204030204" pitchFamily="34" charset="0"/>
                <a:cs typeface="Times New Roman" panose="02020603050405020304" pitchFamily="18" charset="0"/>
              </a:rPr>
              <a:t>Schneidewind</a:t>
            </a:r>
            <a:r>
              <a:rPr lang="en-US" sz="1400" dirty="0">
                <a:ea typeface="Calibri" panose="020F0502020204030204" pitchFamily="34" charset="0"/>
                <a:cs typeface="Times New Roman" panose="02020603050405020304" pitchFamily="18" charset="0"/>
              </a:rPr>
              <a:t> L. Catheter-associated urinary tract infections in adult patients. </a:t>
            </a:r>
            <a:r>
              <a:rPr lang="en-US" sz="1400" dirty="0" err="1">
                <a:ea typeface="Calibri" panose="020F0502020204030204" pitchFamily="34" charset="0"/>
                <a:cs typeface="Times New Roman" panose="02020603050405020304" pitchFamily="18" charset="0"/>
              </a:rPr>
              <a:t>Dtsch</a:t>
            </a:r>
            <a:r>
              <a:rPr lang="en-US" sz="1400" dirty="0">
                <a:ea typeface="Calibri" panose="020F0502020204030204" pitchFamily="34" charset="0"/>
                <a:cs typeface="Times New Roman" panose="02020603050405020304" pitchFamily="18" charset="0"/>
              </a:rPr>
              <a:t> </a:t>
            </a:r>
            <a:r>
              <a:rPr lang="en-US" sz="1400" dirty="0" err="1">
                <a:ea typeface="Calibri" panose="020F0502020204030204" pitchFamily="34" charset="0"/>
                <a:cs typeface="Times New Roman" panose="02020603050405020304" pitchFamily="18" charset="0"/>
              </a:rPr>
              <a:t>Arztebl</a:t>
            </a:r>
            <a:r>
              <a:rPr lang="en-US" sz="1400" dirty="0">
                <a:ea typeface="Calibri" panose="020F0502020204030204" pitchFamily="34" charset="0"/>
                <a:cs typeface="Times New Roman" panose="02020603050405020304" pitchFamily="18" charset="0"/>
              </a:rPr>
              <a:t> Int. 2020;117(6):83-8. PMID: 32102727.</a:t>
            </a:r>
          </a:p>
          <a:p>
            <a:pPr marL="342900" indent="-342900">
              <a:lnSpc>
                <a:spcPct val="90000"/>
              </a:lnSpc>
              <a:spcBef>
                <a:spcPts val="300"/>
              </a:spcBef>
              <a:buFont typeface="+mj-lt"/>
              <a:buAutoNum type="arabicPeriod" startAt="11"/>
            </a:pPr>
            <a:r>
              <a:rPr lang="en-US" sz="1400" dirty="0" err="1">
                <a:ea typeface="Calibri" panose="020F0502020204030204" pitchFamily="34" charset="0"/>
                <a:cs typeface="Times New Roman" panose="02020603050405020304" pitchFamily="18" charset="0"/>
              </a:rPr>
              <a:t>Roser</a:t>
            </a:r>
            <a:r>
              <a:rPr lang="en-US" sz="1400" dirty="0">
                <a:ea typeface="Calibri" panose="020F0502020204030204" pitchFamily="34" charset="0"/>
                <a:cs typeface="Times New Roman" panose="02020603050405020304" pitchFamily="18" charset="0"/>
              </a:rPr>
              <a:t> L, </a:t>
            </a:r>
            <a:r>
              <a:rPr lang="en-US" sz="1400" dirty="0" err="1">
                <a:ea typeface="Calibri" panose="020F0502020204030204" pitchFamily="34" charset="0"/>
                <a:cs typeface="Times New Roman" panose="02020603050405020304" pitchFamily="18" charset="0"/>
              </a:rPr>
              <a:t>Altpeter</a:t>
            </a:r>
            <a:r>
              <a:rPr lang="en-US" sz="1400" dirty="0">
                <a:ea typeface="Calibri" panose="020F0502020204030204" pitchFamily="34" charset="0"/>
                <a:cs typeface="Times New Roman" panose="02020603050405020304" pitchFamily="18" charset="0"/>
              </a:rPr>
              <a:t> T, Anderson D, et al. A nurse driven Foley catheter removal protocol proves clinically effective to reduce the incidents of catheter related urinary tract infections. Am J Infect Control. 2012;40:e92-3 (Abstract).</a:t>
            </a:r>
          </a:p>
          <a:p>
            <a:pPr marL="342900" indent="-342900">
              <a:lnSpc>
                <a:spcPct val="90000"/>
              </a:lnSpc>
              <a:spcBef>
                <a:spcPts val="300"/>
              </a:spcBef>
              <a:buFont typeface="+mj-lt"/>
              <a:buAutoNum type="arabicPeriod" startAt="11"/>
            </a:pPr>
            <a:r>
              <a:rPr lang="en-US" sz="1400" dirty="0" err="1">
                <a:ea typeface="Calibri" panose="020F0502020204030204" pitchFamily="34" charset="0"/>
                <a:cs typeface="Times New Roman" panose="02020603050405020304" pitchFamily="18" charset="0"/>
              </a:rPr>
              <a:t>Titsworth</a:t>
            </a:r>
            <a:r>
              <a:rPr lang="en-US" sz="1400" dirty="0">
                <a:ea typeface="Calibri" panose="020F0502020204030204" pitchFamily="34" charset="0"/>
                <a:cs typeface="Times New Roman" panose="02020603050405020304" pitchFamily="18" charset="0"/>
              </a:rPr>
              <a:t> WL, Hester J, </a:t>
            </a:r>
            <a:r>
              <a:rPr lang="en-US" sz="1400" dirty="0" err="1">
                <a:ea typeface="Calibri" panose="020F0502020204030204" pitchFamily="34" charset="0"/>
                <a:cs typeface="Times New Roman" panose="02020603050405020304" pitchFamily="18" charset="0"/>
              </a:rPr>
              <a:t>Correia</a:t>
            </a:r>
            <a:r>
              <a:rPr lang="en-US" sz="1400" dirty="0">
                <a:ea typeface="Calibri" panose="020F0502020204030204" pitchFamily="34" charset="0"/>
                <a:cs typeface="Times New Roman" panose="02020603050405020304" pitchFamily="18" charset="0"/>
              </a:rPr>
              <a:t> T, et al. Reduction of catheter-associated urinary tract infections among patients in a neurological intensive care unit: a single institution's success. J </a:t>
            </a:r>
            <a:r>
              <a:rPr lang="en-US" sz="1400" dirty="0" err="1">
                <a:ea typeface="Calibri" panose="020F0502020204030204" pitchFamily="34" charset="0"/>
                <a:cs typeface="Times New Roman" panose="02020603050405020304" pitchFamily="18" charset="0"/>
              </a:rPr>
              <a:t>Neurosurg</a:t>
            </a:r>
            <a:r>
              <a:rPr lang="en-US" sz="1400" dirty="0">
                <a:ea typeface="Calibri" panose="020F0502020204030204" pitchFamily="34" charset="0"/>
                <a:cs typeface="Times New Roman" panose="02020603050405020304" pitchFamily="18" charset="0"/>
              </a:rPr>
              <a:t>. 2012 Apr;116:911-20. PMID: 22224785.</a:t>
            </a:r>
          </a:p>
          <a:p>
            <a:pPr marL="342900" indent="-342900">
              <a:lnSpc>
                <a:spcPct val="90000"/>
              </a:lnSpc>
              <a:spcBef>
                <a:spcPts val="300"/>
              </a:spcBef>
              <a:buFont typeface="+mj-lt"/>
              <a:buAutoNum type="arabicPeriod" startAt="11"/>
            </a:pPr>
            <a:endParaRPr lang="en-US" sz="1400" dirty="0">
              <a:ea typeface="Calibri" panose="020F0502020204030204" pitchFamily="34" charset="0"/>
              <a:cs typeface="Times New Roman" panose="02020603050405020304" pitchFamily="18" charset="0"/>
            </a:endParaRPr>
          </a:p>
          <a:p>
            <a:pPr marL="342900" indent="-342900">
              <a:lnSpc>
                <a:spcPct val="90000"/>
              </a:lnSpc>
              <a:spcBef>
                <a:spcPts val="300"/>
              </a:spcBef>
              <a:buFont typeface="+mj-lt"/>
              <a:buAutoNum type="arabicPeriod" startAt="11"/>
            </a:pPr>
            <a:endParaRPr lang="en-US" sz="1400" dirty="0">
              <a:ea typeface="Calibri" panose="020F0502020204030204" pitchFamily="34" charset="0"/>
              <a:cs typeface="Times New Roman" panose="02020603050405020304" pitchFamily="18" charset="0"/>
            </a:endParaRPr>
          </a:p>
          <a:p>
            <a:pPr marL="342900" indent="-342900">
              <a:lnSpc>
                <a:spcPct val="90000"/>
              </a:lnSpc>
              <a:spcBef>
                <a:spcPts val="300"/>
              </a:spcBef>
              <a:buFont typeface="+mj-lt"/>
              <a:buAutoNum type="arabicPeriod" startAt="11"/>
            </a:pPr>
            <a:endParaRPr lang="en-US" sz="1400" dirty="0">
              <a:ea typeface="Calibri" panose="020F0502020204030204" pitchFamily="34" charset="0"/>
              <a:cs typeface="Times New Roman" panose="02020603050405020304" pitchFamily="18" charset="0"/>
            </a:endParaRPr>
          </a:p>
          <a:p>
            <a:pPr marL="342900" indent="-342900">
              <a:lnSpc>
                <a:spcPct val="90000"/>
              </a:lnSpc>
              <a:spcBef>
                <a:spcPts val="300"/>
              </a:spcBef>
              <a:buFont typeface="+mj-lt"/>
              <a:buAutoNum type="arabicPeriod" startAt="11"/>
            </a:pPr>
            <a:endParaRPr lang="en-US" sz="1400" dirty="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custDataLst>
              <p:tags r:id="rId3"/>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20</a:t>
            </a:fld>
            <a:endParaRPr lang="en-US" dirty="0"/>
          </a:p>
        </p:txBody>
      </p:sp>
    </p:spTree>
    <p:extLst>
      <p:ext uri="{BB962C8B-B14F-4D97-AF65-F5344CB8AC3E}">
        <p14:creationId xmlns:p14="http://schemas.microsoft.com/office/powerpoint/2010/main" val="1636885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813816"/>
          </a:xfrm>
        </p:spPr>
        <p:txBody>
          <a:bodyPr/>
          <a:lstStyle/>
          <a:p>
            <a:r>
              <a:rPr lang="en-US" dirty="0"/>
              <a:t>References</a:t>
            </a:r>
          </a:p>
        </p:txBody>
      </p:sp>
      <p:sp>
        <p:nvSpPr>
          <p:cNvPr id="3" name="Content Placeholder 2"/>
          <p:cNvSpPr>
            <a:spLocks noGrp="1"/>
          </p:cNvSpPr>
          <p:nvPr>
            <p:ph idx="1"/>
          </p:nvPr>
        </p:nvSpPr>
        <p:spPr>
          <a:xfrm>
            <a:off x="123091" y="966758"/>
            <a:ext cx="8897815" cy="5220274"/>
          </a:xfrm>
        </p:spPr>
        <p:txBody>
          <a:bodyPr>
            <a:noAutofit/>
          </a:bodyPr>
          <a:lstStyle/>
          <a:p>
            <a:pPr marL="342900" marR="0" lvl="0" indent="-342900">
              <a:lnSpc>
                <a:spcPct val="90000"/>
              </a:lnSpc>
              <a:spcBef>
                <a:spcPts val="300"/>
              </a:spcBef>
              <a:spcAft>
                <a:spcPts val="0"/>
              </a:spcAft>
              <a:buFont typeface="+mj-lt"/>
              <a:buAutoNum type="arabicPeriod" startAt="21"/>
            </a:pPr>
            <a:r>
              <a:rPr lang="en-US" sz="1400" dirty="0">
                <a:ea typeface="Calibri" panose="020F0502020204030204" pitchFamily="34" charset="0"/>
                <a:cs typeface="Times New Roman" panose="02020603050405020304" pitchFamily="18" charset="0"/>
              </a:rPr>
              <a:t>Robertson N, </a:t>
            </a:r>
            <a:r>
              <a:rPr lang="en-US" sz="1400" dirty="0" err="1">
                <a:ea typeface="Calibri" panose="020F0502020204030204" pitchFamily="34" charset="0"/>
                <a:cs typeface="Times New Roman" panose="02020603050405020304" pitchFamily="18" charset="0"/>
              </a:rPr>
              <a:t>Gallacher</a:t>
            </a:r>
            <a:r>
              <a:rPr lang="en-US" sz="1400" dirty="0">
                <a:ea typeface="Calibri" panose="020F0502020204030204" pitchFamily="34" charset="0"/>
                <a:cs typeface="Times New Roman" panose="02020603050405020304" pitchFamily="18" charset="0"/>
              </a:rPr>
              <a:t> P, Peel N, et al. Implementation of an enhanced recovery </a:t>
            </a:r>
            <a:r>
              <a:rPr lang="en-US" sz="1400" dirty="0" err="1">
                <a:ea typeface="Calibri" panose="020F0502020204030204" pitchFamily="34" charset="0"/>
                <a:cs typeface="Times New Roman" panose="02020603050405020304" pitchFamily="18" charset="0"/>
              </a:rPr>
              <a:t>programme</a:t>
            </a:r>
            <a:r>
              <a:rPr lang="en-US" sz="1400" dirty="0">
                <a:ea typeface="Calibri" panose="020F0502020204030204" pitchFamily="34" charset="0"/>
                <a:cs typeface="Times New Roman" panose="02020603050405020304" pitchFamily="18" charset="0"/>
              </a:rPr>
              <a:t> following pancreaticoduodenectomy. HPB (Oxford). 2012 Oct;14(10):700-8. PMID: 22954007.</a:t>
            </a:r>
          </a:p>
          <a:p>
            <a:pPr marL="342900" marR="0" lvl="0" indent="-342900">
              <a:lnSpc>
                <a:spcPct val="90000"/>
              </a:lnSpc>
              <a:spcBef>
                <a:spcPts val="300"/>
              </a:spcBef>
              <a:spcAft>
                <a:spcPts val="0"/>
              </a:spcAft>
              <a:buFont typeface="+mj-lt"/>
              <a:buAutoNum type="arabicPeriod" startAt="21"/>
            </a:pPr>
            <a:r>
              <a:rPr lang="en-US" sz="1400" dirty="0">
                <a:ea typeface="Calibri" panose="020F0502020204030204" pitchFamily="34" charset="0"/>
                <a:cs typeface="Times New Roman" panose="02020603050405020304" pitchFamily="18" charset="0"/>
              </a:rPr>
              <a:t>Prasad SM, Large MC, Patel AR, et al. Early removal of urethral catheter with suprapubic tube drainage versus urethral catheter drainage alone after robot-assisted laparoscopic radical prostatectomy. </a:t>
            </a:r>
            <a:r>
              <a:rPr lang="is-IS" sz="1400" dirty="0">
                <a:ea typeface="Calibri" panose="020F0502020204030204" pitchFamily="34" charset="0"/>
                <a:cs typeface="Times New Roman" panose="02020603050405020304" pitchFamily="18" charset="0"/>
              </a:rPr>
              <a:t>J Urol. 2014 Jul;192(1):89-95. PMID: 24440236.</a:t>
            </a:r>
          </a:p>
          <a:p>
            <a:pPr marL="342900" marR="0" lvl="0" indent="-342900">
              <a:lnSpc>
                <a:spcPct val="90000"/>
              </a:lnSpc>
              <a:spcBef>
                <a:spcPts val="300"/>
              </a:spcBef>
              <a:spcAft>
                <a:spcPts val="0"/>
              </a:spcAft>
              <a:buFont typeface="+mj-lt"/>
              <a:buAutoNum type="arabicPeriod" startAt="21"/>
            </a:pPr>
            <a:r>
              <a:rPr lang="en-US" sz="1400" dirty="0" err="1">
                <a:ea typeface="Calibri" panose="020F0502020204030204" pitchFamily="34" charset="0"/>
                <a:cs typeface="Times New Roman" panose="02020603050405020304" pitchFamily="18" charset="0"/>
              </a:rPr>
              <a:t>Minig</a:t>
            </a:r>
            <a:r>
              <a:rPr lang="en-US" sz="1400" dirty="0">
                <a:ea typeface="Calibri" panose="020F0502020204030204" pitchFamily="34" charset="0"/>
                <a:cs typeface="Times New Roman" panose="02020603050405020304" pitchFamily="18" charset="0"/>
              </a:rPr>
              <a:t> L, Chuang L, </a:t>
            </a:r>
            <a:r>
              <a:rPr lang="en-US" sz="1400" dirty="0" err="1">
                <a:ea typeface="Calibri" panose="020F0502020204030204" pitchFamily="34" charset="0"/>
                <a:cs typeface="Times New Roman" panose="02020603050405020304" pitchFamily="18" charset="0"/>
              </a:rPr>
              <a:t>Patrono</a:t>
            </a:r>
            <a:r>
              <a:rPr lang="en-US" sz="1400" dirty="0">
                <a:ea typeface="Calibri" panose="020F0502020204030204" pitchFamily="34" charset="0"/>
                <a:cs typeface="Times New Roman" panose="02020603050405020304" pitchFamily="18" charset="0"/>
              </a:rPr>
              <a:t> M, et al. Clinical outcomes after fast-track care in women undergoing laparoscopic hysterectomy. </a:t>
            </a:r>
            <a:r>
              <a:rPr lang="en-US" sz="1400" dirty="0" err="1">
                <a:ea typeface="Calibri" panose="020F0502020204030204" pitchFamily="34" charset="0"/>
                <a:cs typeface="Times New Roman" panose="02020603050405020304" pitchFamily="18" charset="0"/>
              </a:rPr>
              <a:t>Int</a:t>
            </a:r>
            <a:r>
              <a:rPr lang="en-US" sz="1400" dirty="0">
                <a:ea typeface="Calibri" panose="020F0502020204030204" pitchFamily="34" charset="0"/>
                <a:cs typeface="Times New Roman" panose="02020603050405020304" pitchFamily="18" charset="0"/>
              </a:rPr>
              <a:t> J </a:t>
            </a:r>
            <a:r>
              <a:rPr lang="en-US" sz="1400" dirty="0" err="1">
                <a:ea typeface="Calibri" panose="020F0502020204030204" pitchFamily="34" charset="0"/>
                <a:cs typeface="Times New Roman" panose="02020603050405020304" pitchFamily="18" charset="0"/>
              </a:rPr>
              <a:t>Gynaecol</a:t>
            </a:r>
            <a:r>
              <a:rPr lang="en-US" sz="1400" dirty="0">
                <a:ea typeface="Calibri" panose="020F0502020204030204" pitchFamily="34" charset="0"/>
                <a:cs typeface="Times New Roman" panose="02020603050405020304" pitchFamily="18" charset="0"/>
              </a:rPr>
              <a:t> Obstet. 2015 Dec;131(3):301-4. PMID: 26386495.</a:t>
            </a:r>
          </a:p>
          <a:p>
            <a:pPr marL="342900" marR="0" lvl="0" indent="-342900">
              <a:lnSpc>
                <a:spcPct val="90000"/>
              </a:lnSpc>
              <a:spcBef>
                <a:spcPts val="300"/>
              </a:spcBef>
              <a:spcAft>
                <a:spcPts val="0"/>
              </a:spcAft>
              <a:buFont typeface="+mj-lt"/>
              <a:buAutoNum type="arabicPeriod" startAt="21"/>
            </a:pPr>
            <a:r>
              <a:rPr lang="en-US" sz="1400" dirty="0" err="1">
                <a:ea typeface="Calibri" panose="020F0502020204030204" pitchFamily="34" charset="0"/>
                <a:cs typeface="Times New Roman" panose="02020603050405020304" pitchFamily="18" charset="0"/>
              </a:rPr>
              <a:t>Khoury</a:t>
            </a:r>
            <a:r>
              <a:rPr lang="en-US" sz="1400" dirty="0">
                <a:ea typeface="Calibri" panose="020F0502020204030204" pitchFamily="34" charset="0"/>
                <a:cs typeface="Times New Roman" panose="02020603050405020304" pitchFamily="18" charset="0"/>
              </a:rPr>
              <a:t> W, </a:t>
            </a:r>
            <a:r>
              <a:rPr lang="en-US" sz="1400" dirty="0" err="1">
                <a:ea typeface="Calibri" panose="020F0502020204030204" pitchFamily="34" charset="0"/>
                <a:cs typeface="Times New Roman" panose="02020603050405020304" pitchFamily="18" charset="0"/>
              </a:rPr>
              <a:t>Dakwar</a:t>
            </a:r>
            <a:r>
              <a:rPr lang="en-US" sz="1400" dirty="0">
                <a:ea typeface="Calibri" panose="020F0502020204030204" pitchFamily="34" charset="0"/>
                <a:cs typeface="Times New Roman" panose="02020603050405020304" pitchFamily="18" charset="0"/>
              </a:rPr>
              <a:t>, A, </a:t>
            </a:r>
            <a:r>
              <a:rPr lang="en-US" sz="1400" dirty="0" err="1">
                <a:ea typeface="Calibri" panose="020F0502020204030204" pitchFamily="34" charset="0"/>
                <a:cs typeface="Times New Roman" panose="02020603050405020304" pitchFamily="18" charset="0"/>
              </a:rPr>
              <a:t>Sivkovits</a:t>
            </a:r>
            <a:r>
              <a:rPr lang="en-US" sz="1400" dirty="0">
                <a:ea typeface="Calibri" panose="020F0502020204030204" pitchFamily="34" charset="0"/>
                <a:cs typeface="Times New Roman" panose="02020603050405020304" pitchFamily="18" charset="0"/>
              </a:rPr>
              <a:t> K, et al. Fast-track rehabilitation accelerates recovery after laparoscopic colorectal surgery. SLS. 2014 Oct-Dec;18(4). PMID: 25489207.</a:t>
            </a:r>
          </a:p>
          <a:p>
            <a:pPr marL="342900" marR="0" lvl="0" indent="-342900">
              <a:lnSpc>
                <a:spcPct val="90000"/>
              </a:lnSpc>
              <a:spcBef>
                <a:spcPts val="300"/>
              </a:spcBef>
              <a:spcAft>
                <a:spcPts val="0"/>
              </a:spcAft>
              <a:buFont typeface="+mj-lt"/>
              <a:buAutoNum type="arabicPeriod" startAt="21"/>
            </a:pPr>
            <a:r>
              <a:rPr lang="en-US" sz="1400" dirty="0" err="1">
                <a:ea typeface="Calibri" panose="020F0502020204030204" pitchFamily="34" charset="0"/>
                <a:cs typeface="Times New Roman" panose="02020603050405020304" pitchFamily="18" charset="0"/>
              </a:rPr>
              <a:t>Zaouter</a:t>
            </a:r>
            <a:r>
              <a:rPr lang="en-US" sz="1400" dirty="0">
                <a:ea typeface="Calibri" panose="020F0502020204030204" pitchFamily="34" charset="0"/>
                <a:cs typeface="Times New Roman" panose="02020603050405020304" pitchFamily="18" charset="0"/>
              </a:rPr>
              <a:t> C, </a:t>
            </a:r>
            <a:r>
              <a:rPr lang="en-US" sz="1400" dirty="0" err="1">
                <a:ea typeface="Calibri" panose="020F0502020204030204" pitchFamily="34" charset="0"/>
                <a:cs typeface="Times New Roman" panose="02020603050405020304" pitchFamily="18" charset="0"/>
              </a:rPr>
              <a:t>Quattara</a:t>
            </a:r>
            <a:r>
              <a:rPr lang="en-US" sz="1400" dirty="0">
                <a:ea typeface="Calibri" panose="020F0502020204030204" pitchFamily="34" charset="0"/>
                <a:cs typeface="Times New Roman" panose="02020603050405020304" pitchFamily="18" charset="0"/>
              </a:rPr>
              <a:t> A. How long is a transurethral catheter necessary in patients undergoing thoracotomy and receiving thoracic epidural analgesia? Literature review. J </a:t>
            </a:r>
            <a:r>
              <a:rPr lang="en-US" sz="1400" dirty="0" err="1">
                <a:ea typeface="Calibri" panose="020F0502020204030204" pitchFamily="34" charset="0"/>
                <a:cs typeface="Times New Roman" panose="02020603050405020304" pitchFamily="18" charset="0"/>
              </a:rPr>
              <a:t>Cardiothorac</a:t>
            </a:r>
            <a:r>
              <a:rPr lang="en-US" sz="1400" dirty="0">
                <a:ea typeface="Calibri" panose="020F0502020204030204" pitchFamily="34" charset="0"/>
                <a:cs typeface="Times New Roman" panose="02020603050405020304" pitchFamily="18" charset="0"/>
              </a:rPr>
              <a:t> </a:t>
            </a:r>
            <a:r>
              <a:rPr lang="en-US" sz="1400" dirty="0" err="1">
                <a:ea typeface="Calibri" panose="020F0502020204030204" pitchFamily="34" charset="0"/>
                <a:cs typeface="Times New Roman" panose="02020603050405020304" pitchFamily="18" charset="0"/>
              </a:rPr>
              <a:t>Vasc</a:t>
            </a:r>
            <a:r>
              <a:rPr lang="en-US" sz="1400" dirty="0">
                <a:ea typeface="Calibri" panose="020F0502020204030204" pitchFamily="34" charset="0"/>
                <a:cs typeface="Times New Roman" panose="02020603050405020304" pitchFamily="18" charset="0"/>
              </a:rPr>
              <a:t> </a:t>
            </a:r>
            <a:r>
              <a:rPr lang="en-US" sz="1400" dirty="0" err="1">
                <a:ea typeface="Calibri" panose="020F0502020204030204" pitchFamily="34" charset="0"/>
                <a:cs typeface="Times New Roman" panose="02020603050405020304" pitchFamily="18" charset="0"/>
              </a:rPr>
              <a:t>Anesth</a:t>
            </a:r>
            <a:r>
              <a:rPr lang="en-US" sz="1400" dirty="0">
                <a:ea typeface="Calibri" panose="020F0502020204030204" pitchFamily="34" charset="0"/>
                <a:cs typeface="Times New Roman" panose="02020603050405020304" pitchFamily="18" charset="0"/>
              </a:rPr>
              <a:t>. 2015 Apr;29(2):496-501. PMID: 25287748.</a:t>
            </a:r>
          </a:p>
          <a:p>
            <a:pPr marL="342900" marR="0" lvl="0" indent="-342900">
              <a:lnSpc>
                <a:spcPct val="90000"/>
              </a:lnSpc>
              <a:spcBef>
                <a:spcPts val="300"/>
              </a:spcBef>
              <a:spcAft>
                <a:spcPts val="0"/>
              </a:spcAft>
              <a:buFont typeface="+mj-lt"/>
              <a:buAutoNum type="arabicPeriod" startAt="21"/>
            </a:pPr>
            <a:r>
              <a:rPr lang="en-US" sz="1400" dirty="0">
                <a:ea typeface="Calibri" panose="020F0502020204030204" pitchFamily="34" charset="0"/>
                <a:cs typeface="Times New Roman" panose="02020603050405020304" pitchFamily="18" charset="0"/>
              </a:rPr>
              <a:t>WHO Surgical Safety Checklist. World Health Organization. 2009. </a:t>
            </a:r>
            <a:r>
              <a:rPr lang="en-US" sz="1400" dirty="0">
                <a:ea typeface="Calibri" panose="020F0502020204030204" pitchFamily="34" charset="0"/>
                <a:cs typeface="Times New Roman" panose="02020603050405020304" pitchFamily="18" charset="0"/>
                <a:hlinkClick r:id="rId2"/>
              </a:rPr>
              <a:t>http://www.who.int/patientsafety/safesurgery/checklist/en/index.html</a:t>
            </a:r>
            <a:r>
              <a:rPr lang="en-US" sz="1400" dirty="0">
                <a:ea typeface="Calibri" panose="020F0502020204030204" pitchFamily="34" charset="0"/>
                <a:cs typeface="Times New Roman" panose="02020603050405020304" pitchFamily="18" charset="0"/>
              </a:rPr>
              <a:t>. Accessed on November 2, 2021.</a:t>
            </a:r>
          </a:p>
          <a:p>
            <a:pPr marL="342900" marR="0" lvl="0" indent="-342900">
              <a:lnSpc>
                <a:spcPct val="90000"/>
              </a:lnSpc>
              <a:spcBef>
                <a:spcPts val="300"/>
              </a:spcBef>
              <a:spcAft>
                <a:spcPts val="0"/>
              </a:spcAft>
              <a:buFont typeface="+mj-lt"/>
              <a:buAutoNum type="arabicPeriod" startAt="21"/>
            </a:pPr>
            <a:r>
              <a:rPr lang="en-US" sz="1400" dirty="0">
                <a:ea typeface="Calibri" panose="020F0502020204030204" pitchFamily="34" charset="0"/>
                <a:cs typeface="Times New Roman" panose="02020603050405020304" pitchFamily="18" charset="0"/>
              </a:rPr>
              <a:t>The best catheter is one that's out. Protocol sets first call for removal in OR. </a:t>
            </a:r>
            <a:r>
              <a:rPr lang="en-US" sz="1400" dirty="0" err="1">
                <a:ea typeface="Calibri" panose="020F0502020204030204" pitchFamily="34" charset="0"/>
                <a:cs typeface="Times New Roman" panose="02020603050405020304" pitchFamily="18" charset="0"/>
              </a:rPr>
              <a:t>Hosp</a:t>
            </a:r>
            <a:r>
              <a:rPr lang="en-US" sz="1400" dirty="0">
                <a:ea typeface="Calibri" panose="020F0502020204030204" pitchFamily="34" charset="0"/>
                <a:cs typeface="Times New Roman" panose="02020603050405020304" pitchFamily="18" charset="0"/>
              </a:rPr>
              <a:t> Peer Rev. 2015;40(9):91-2. </a:t>
            </a:r>
            <a:r>
              <a:rPr lang="en-US" sz="1400" dirty="0">
                <a:ea typeface="Calibri" panose="020F0502020204030204" pitchFamily="34" charset="0"/>
                <a:cs typeface="Times New Roman" panose="02020603050405020304" pitchFamily="18" charset="0"/>
                <a:hlinkClick r:id="rId3"/>
              </a:rPr>
              <a:t>http://www.ahcmedia.com/articles/136091-the-best-catheter-is-one-thats-out</a:t>
            </a:r>
            <a:r>
              <a:rPr lang="en-US" sz="1400" dirty="0">
                <a:ea typeface="Calibri" panose="020F0502020204030204" pitchFamily="34" charset="0"/>
                <a:cs typeface="Times New Roman" panose="02020603050405020304" pitchFamily="18" charset="0"/>
              </a:rPr>
              <a:t>. Accessed November 2, 2021.</a:t>
            </a:r>
          </a:p>
          <a:p>
            <a:pPr marL="342900" marR="0" lvl="0" indent="-342900">
              <a:lnSpc>
                <a:spcPct val="90000"/>
              </a:lnSpc>
              <a:spcBef>
                <a:spcPts val="300"/>
              </a:spcBef>
              <a:spcAft>
                <a:spcPts val="0"/>
              </a:spcAft>
              <a:buFont typeface="+mj-lt"/>
              <a:buAutoNum type="arabicPeriod" startAt="21"/>
            </a:pPr>
            <a:r>
              <a:rPr lang="en-US" sz="1400" dirty="0">
                <a:ea typeface="Calibri" panose="020F0502020204030204" pitchFamily="34" charset="0"/>
                <a:cs typeface="Times New Roman" panose="02020603050405020304" pitchFamily="18" charset="0"/>
              </a:rPr>
              <a:t>Meddings J, </a:t>
            </a:r>
            <a:r>
              <a:rPr lang="en-US" sz="1400" dirty="0" err="1">
                <a:ea typeface="Calibri" panose="020F0502020204030204" pitchFamily="34" charset="0"/>
                <a:cs typeface="Times New Roman" panose="02020603050405020304" pitchFamily="18" charset="0"/>
              </a:rPr>
              <a:t>Skolarus</a:t>
            </a:r>
            <a:r>
              <a:rPr lang="en-US" sz="1400" dirty="0">
                <a:ea typeface="Calibri" panose="020F0502020204030204" pitchFamily="34" charset="0"/>
                <a:cs typeface="Times New Roman" panose="02020603050405020304" pitchFamily="18" charset="0"/>
              </a:rPr>
              <a:t> TA, Fowler KE, et al. Michigan Appropriate Perioperative (MAP) criteria for urinary catheter use in common general and </a:t>
            </a:r>
            <a:r>
              <a:rPr lang="en-US" sz="1400" dirty="0" err="1">
                <a:ea typeface="Calibri" panose="020F0502020204030204" pitchFamily="34" charset="0"/>
                <a:cs typeface="Times New Roman" panose="02020603050405020304" pitchFamily="18" charset="0"/>
              </a:rPr>
              <a:t>orthopaedic</a:t>
            </a:r>
            <a:r>
              <a:rPr lang="en-US" sz="1400" dirty="0">
                <a:ea typeface="Calibri" panose="020F0502020204030204" pitchFamily="34" charset="0"/>
                <a:cs typeface="Times New Roman" panose="02020603050405020304" pitchFamily="18" charset="0"/>
              </a:rPr>
              <a:t> surgeries: results obtained using the RAND/UCLA Appropriateness Method. BMJ Quality &amp; Safety 2019;28:56-66. PMID: 30100564.</a:t>
            </a:r>
          </a:p>
          <a:p>
            <a:pPr marL="342900" marR="0" lvl="0" indent="-342900">
              <a:lnSpc>
                <a:spcPct val="90000"/>
              </a:lnSpc>
              <a:spcBef>
                <a:spcPts val="300"/>
              </a:spcBef>
              <a:spcAft>
                <a:spcPts val="0"/>
              </a:spcAft>
              <a:buFont typeface="+mj-lt"/>
              <a:buAutoNum type="arabicPeriod" startAt="21"/>
            </a:pPr>
            <a:endParaRPr lang="en-US" sz="1400" dirty="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21</a:t>
            </a:fld>
            <a:endParaRPr lang="en-US" dirty="0"/>
          </a:p>
        </p:txBody>
      </p:sp>
    </p:spTree>
    <p:extLst>
      <p:ext uri="{BB962C8B-B14F-4D97-AF65-F5344CB8AC3E}">
        <p14:creationId xmlns:p14="http://schemas.microsoft.com/office/powerpoint/2010/main" val="6611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68170" y="3253512"/>
            <a:ext cx="2381250" cy="2035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Title 1"/>
          <p:cNvSpPr>
            <a:spLocks noGrp="1"/>
          </p:cNvSpPr>
          <p:nvPr>
            <p:ph type="title"/>
            <p:custDataLst>
              <p:tags r:id="rId1"/>
            </p:custDataLst>
          </p:nvPr>
        </p:nvSpPr>
        <p:spPr>
          <a:xfrm>
            <a:off x="628650" y="40141"/>
            <a:ext cx="7886700" cy="813816"/>
          </a:xfrm>
        </p:spPr>
        <p:txBody>
          <a:bodyPr>
            <a:normAutofit/>
          </a:bodyPr>
          <a:lstStyle/>
          <a:p>
            <a:pPr>
              <a:lnSpc>
                <a:spcPct val="85000"/>
              </a:lnSpc>
            </a:pPr>
            <a:r>
              <a:rPr lang="en-US" dirty="0"/>
              <a:t>The Problem: Unnecessary Catheter Use</a:t>
            </a:r>
            <a:r>
              <a:rPr lang="en-US" baseline="30000" dirty="0"/>
              <a:t>3-5</a:t>
            </a:r>
            <a:endParaRPr lang="en-US" dirty="0"/>
          </a:p>
        </p:txBody>
      </p:sp>
      <p:sp>
        <p:nvSpPr>
          <p:cNvPr id="3" name="Content Placeholder 2"/>
          <p:cNvSpPr>
            <a:spLocks noGrp="1"/>
          </p:cNvSpPr>
          <p:nvPr>
            <p:ph idx="1"/>
            <p:custDataLst>
              <p:tags r:id="rId2"/>
            </p:custDataLst>
          </p:nvPr>
        </p:nvSpPr>
        <p:spPr>
          <a:xfrm>
            <a:off x="628650" y="949224"/>
            <a:ext cx="8201314" cy="2304288"/>
          </a:xfrm>
        </p:spPr>
        <p:txBody>
          <a:bodyPr>
            <a:normAutofit fontScale="92500" lnSpcReduction="20000"/>
          </a:bodyPr>
          <a:lstStyle/>
          <a:p>
            <a:pPr>
              <a:lnSpc>
                <a:spcPct val="120000"/>
              </a:lnSpc>
            </a:pPr>
            <a:r>
              <a:rPr lang="en-US" sz="2200" dirty="0"/>
              <a:t>Urinary catheters are often placed unnecessarily, are in place without physician awareness, and are not removed promptly when no longer needed</a:t>
            </a:r>
          </a:p>
          <a:p>
            <a:pPr>
              <a:lnSpc>
                <a:spcPct val="120000"/>
              </a:lnSpc>
            </a:pPr>
            <a:r>
              <a:rPr lang="en-US" sz="2200" dirty="0"/>
              <a:t>10.4% to 32% of inappropriate use of indwelling catheters is in surgical and medical patients</a:t>
            </a:r>
          </a:p>
          <a:p>
            <a:pPr>
              <a:lnSpc>
                <a:spcPct val="120000"/>
              </a:lnSpc>
            </a:pPr>
            <a:r>
              <a:rPr lang="en-US" sz="2200" dirty="0"/>
              <a:t>Prolonged catheterization is the number one risk factor for CAUTI</a:t>
            </a:r>
          </a:p>
        </p:txBody>
      </p:sp>
      <p:sp>
        <p:nvSpPr>
          <p:cNvPr id="5" name="Slide Number Placeholder 4"/>
          <p:cNvSpPr>
            <a:spLocks noGrp="1"/>
          </p:cNvSpPr>
          <p:nvPr>
            <p:ph type="sldNum" sz="quarter" idx="12"/>
            <p:custDataLst>
              <p:tags r:id="rId3"/>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3</a:t>
            </a:fld>
            <a:endParaRPr lang="en-US" dirty="0"/>
          </a:p>
        </p:txBody>
      </p:sp>
      <p:sp>
        <p:nvSpPr>
          <p:cNvPr id="8" name="Content Placeholder 2"/>
          <p:cNvSpPr txBox="1">
            <a:spLocks/>
          </p:cNvSpPr>
          <p:nvPr>
            <p:custDataLst>
              <p:tags r:id="rId4"/>
            </p:custDataLst>
          </p:nvPr>
        </p:nvSpPr>
        <p:spPr>
          <a:xfrm>
            <a:off x="628650" y="3348779"/>
            <a:ext cx="7886700" cy="5052251"/>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t>Traditional Steps to Catheter Removal</a:t>
            </a:r>
          </a:p>
          <a:p>
            <a:pPr marL="514350" indent="-514350">
              <a:lnSpc>
                <a:spcPct val="100000"/>
              </a:lnSpc>
              <a:buFont typeface="+mj-lt"/>
              <a:buAutoNum type="arabicPeriod"/>
            </a:pPr>
            <a:r>
              <a:rPr lang="en-US" sz="2000" dirty="0"/>
              <a:t>Provider recognizes catheter is present</a:t>
            </a:r>
          </a:p>
          <a:p>
            <a:pPr marL="514350" indent="-514350">
              <a:lnSpc>
                <a:spcPct val="100000"/>
              </a:lnSpc>
              <a:buFont typeface="+mj-lt"/>
              <a:buAutoNum type="arabicPeriod"/>
            </a:pPr>
            <a:r>
              <a:rPr lang="en-US" sz="2000" dirty="0"/>
              <a:t>Provider recognizes catheter is no longer needed</a:t>
            </a:r>
          </a:p>
          <a:p>
            <a:pPr marL="514350" indent="-514350">
              <a:lnSpc>
                <a:spcPct val="100000"/>
              </a:lnSpc>
              <a:buFont typeface="+mj-lt"/>
              <a:buAutoNum type="arabicPeriod"/>
            </a:pPr>
            <a:r>
              <a:rPr lang="en-US" sz="2000" dirty="0"/>
              <a:t>Provider writes order to remove catheter</a:t>
            </a:r>
          </a:p>
          <a:p>
            <a:pPr marL="514350" indent="-514350">
              <a:lnSpc>
                <a:spcPct val="100000"/>
              </a:lnSpc>
              <a:buFont typeface="+mj-lt"/>
              <a:buAutoNum type="arabicPeriod"/>
            </a:pPr>
            <a:r>
              <a:rPr lang="en-US" sz="2000" dirty="0"/>
              <a:t>Nurse sees order and plans to remove the catheter, or a nurse-driven protocol is present but not being used</a:t>
            </a:r>
          </a:p>
          <a:p>
            <a:pPr marL="514350" indent="-514350">
              <a:lnSpc>
                <a:spcPct val="100000"/>
              </a:lnSpc>
              <a:buFont typeface="+mj-lt"/>
              <a:buAutoNum type="arabicPeriod"/>
            </a:pPr>
            <a:r>
              <a:rPr lang="en-US" sz="2000" dirty="0"/>
              <a:t>Urinary catheter is removed</a:t>
            </a:r>
          </a:p>
        </p:txBody>
      </p:sp>
    </p:spTree>
    <p:extLst>
      <p:ext uri="{BB962C8B-B14F-4D97-AF65-F5344CB8AC3E}">
        <p14:creationId xmlns:p14="http://schemas.microsoft.com/office/powerpoint/2010/main" val="20468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B7D3-EE40-4F0F-90C6-7F6B0C4B6301}"/>
              </a:ext>
            </a:extLst>
          </p:cNvPr>
          <p:cNvSpPr>
            <a:spLocks noGrp="1"/>
          </p:cNvSpPr>
          <p:nvPr>
            <p:ph type="title"/>
          </p:nvPr>
        </p:nvSpPr>
        <p:spPr/>
        <p:txBody>
          <a:bodyPr>
            <a:normAutofit/>
          </a:bodyPr>
          <a:lstStyle/>
          <a:p>
            <a:r>
              <a:rPr lang="en-US" dirty="0"/>
              <a:t>Socio-Adaptive Challenges To Removal</a:t>
            </a:r>
            <a:r>
              <a:rPr lang="en-US" baseline="30000" dirty="0"/>
              <a:t>6-8</a:t>
            </a:r>
          </a:p>
        </p:txBody>
      </p:sp>
      <p:sp>
        <p:nvSpPr>
          <p:cNvPr id="3" name="Content Placeholder 2">
            <a:extLst>
              <a:ext uri="{FF2B5EF4-FFF2-40B4-BE49-F238E27FC236}">
                <a16:creationId xmlns:a16="http://schemas.microsoft.com/office/drawing/2014/main" id="{48767A95-0B20-43F4-9E93-028F68999633}"/>
              </a:ext>
            </a:extLst>
          </p:cNvPr>
          <p:cNvSpPr>
            <a:spLocks noGrp="1"/>
          </p:cNvSpPr>
          <p:nvPr>
            <p:ph idx="1"/>
          </p:nvPr>
        </p:nvSpPr>
        <p:spPr>
          <a:xfrm>
            <a:off x="628650" y="1304984"/>
            <a:ext cx="7886700" cy="5052251"/>
          </a:xfrm>
        </p:spPr>
        <p:txBody>
          <a:bodyPr>
            <a:normAutofit/>
          </a:bodyPr>
          <a:lstStyle/>
          <a:p>
            <a:r>
              <a:rPr lang="en-US" sz="2400" dirty="0"/>
              <a:t>Communication patterns and catheter use based on unit culture </a:t>
            </a:r>
          </a:p>
          <a:p>
            <a:r>
              <a:rPr lang="en-US" sz="2400" dirty="0"/>
              <a:t>Nurses’ comfort level and feelings of empowerment with removal protocols </a:t>
            </a:r>
          </a:p>
          <a:p>
            <a:r>
              <a:rPr lang="en-US" sz="2400" dirty="0"/>
              <a:t>Multi-professional rounding structures and processes that limit inclusion of discussion of catheter </a:t>
            </a:r>
          </a:p>
          <a:p>
            <a:r>
              <a:rPr lang="en-US" sz="2400" dirty="0"/>
              <a:t>Overlapping responsibility for catheter removal</a:t>
            </a:r>
          </a:p>
        </p:txBody>
      </p:sp>
      <p:sp>
        <p:nvSpPr>
          <p:cNvPr id="5" name="Slide Number Placeholder 4">
            <a:extLst>
              <a:ext uri="{FF2B5EF4-FFF2-40B4-BE49-F238E27FC236}">
                <a16:creationId xmlns:a16="http://schemas.microsoft.com/office/drawing/2014/main" id="{C9B1441D-17E9-4FB5-B94A-EE20EF378A01}"/>
              </a:ext>
            </a:extLst>
          </p:cNvPr>
          <p:cNvSpPr>
            <a:spLocks noGrp="1"/>
          </p:cNvSpPr>
          <p:nvPr>
            <p:ph type="sldNum" sz="quarter" idx="12"/>
          </p:nvPr>
        </p:nvSpPr>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4</a:t>
            </a:fld>
            <a:endParaRPr lang="en-US" dirty="0"/>
          </a:p>
        </p:txBody>
      </p:sp>
    </p:spTree>
    <p:extLst>
      <p:ext uri="{BB962C8B-B14F-4D97-AF65-F5344CB8AC3E}">
        <p14:creationId xmlns:p14="http://schemas.microsoft.com/office/powerpoint/2010/main" val="163744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9145"/>
            <a:ext cx="9144000" cy="813816"/>
          </a:xfrm>
        </p:spPr>
        <p:txBody>
          <a:bodyPr>
            <a:normAutofit/>
          </a:bodyPr>
          <a:lstStyle/>
          <a:p>
            <a:r>
              <a:rPr lang="en-US" sz="3600" dirty="0"/>
              <a:t>Strategies To Prompt Catheter Removal</a:t>
            </a:r>
            <a:r>
              <a:rPr lang="en-US" baseline="30000" dirty="0"/>
              <a:t>9</a:t>
            </a:r>
            <a:r>
              <a:rPr lang="en-US" sz="3600" baseline="30000" dirty="0"/>
              <a:t>-12</a:t>
            </a:r>
            <a:endParaRPr lang="en-US" sz="3600" dirty="0"/>
          </a:p>
        </p:txBody>
      </p:sp>
      <p:sp>
        <p:nvSpPr>
          <p:cNvPr id="5" name="Slide Number Placeholder 4"/>
          <p:cNvSpPr>
            <a:spLocks noGrp="1"/>
          </p:cNvSpPr>
          <p:nvPr>
            <p:ph type="sldNum" sz="quarter" idx="12"/>
            <p:custDataLst>
              <p:tags r:id="rId2"/>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5</a:t>
            </a:fld>
            <a:endParaRPr lang="en-US" dirty="0"/>
          </a:p>
        </p:txBody>
      </p:sp>
      <p:graphicFrame>
        <p:nvGraphicFramePr>
          <p:cNvPr id="6" name="Table 5" descr="Strategies to prompt catheter removal" title="Table"/>
          <p:cNvGraphicFramePr>
            <a:graphicFrameLocks noGrp="1"/>
          </p:cNvGraphicFramePr>
          <p:nvPr>
            <p:custDataLst>
              <p:tags r:id="rId3"/>
            </p:custDataLst>
            <p:extLst>
              <p:ext uri="{D42A27DB-BD31-4B8C-83A1-F6EECF244321}">
                <p14:modId xmlns:p14="http://schemas.microsoft.com/office/powerpoint/2010/main" val="1053709998"/>
              </p:ext>
            </p:extLst>
          </p:nvPr>
        </p:nvGraphicFramePr>
        <p:xfrm>
          <a:off x="237243" y="935483"/>
          <a:ext cx="8669514" cy="5380227"/>
        </p:xfrm>
        <a:graphic>
          <a:graphicData uri="http://schemas.openxmlformats.org/drawingml/2006/table">
            <a:tbl>
              <a:tblPr firstRow="1" bandRow="1">
                <a:tableStyleId>{B301B821-A1FF-4177-AEE7-76D212191A09}</a:tableStyleId>
              </a:tblPr>
              <a:tblGrid>
                <a:gridCol w="3177871">
                  <a:extLst>
                    <a:ext uri="{9D8B030D-6E8A-4147-A177-3AD203B41FA5}">
                      <a16:colId xmlns:a16="http://schemas.microsoft.com/office/drawing/2014/main" val="20000"/>
                    </a:ext>
                  </a:extLst>
                </a:gridCol>
                <a:gridCol w="3186953">
                  <a:extLst>
                    <a:ext uri="{9D8B030D-6E8A-4147-A177-3AD203B41FA5}">
                      <a16:colId xmlns:a16="http://schemas.microsoft.com/office/drawing/2014/main" val="20001"/>
                    </a:ext>
                  </a:extLst>
                </a:gridCol>
                <a:gridCol w="2304690">
                  <a:extLst>
                    <a:ext uri="{9D8B030D-6E8A-4147-A177-3AD203B41FA5}">
                      <a16:colId xmlns:a16="http://schemas.microsoft.com/office/drawing/2014/main" val="20002"/>
                    </a:ext>
                  </a:extLst>
                </a:gridCol>
              </a:tblGrid>
              <a:tr h="430172">
                <a:tc>
                  <a:txBody>
                    <a:bodyPr/>
                    <a:lstStyle/>
                    <a:p>
                      <a:pPr>
                        <a:lnSpc>
                          <a:spcPct val="114000"/>
                        </a:lnSpc>
                        <a:spcAft>
                          <a:spcPts val="300"/>
                        </a:spcAft>
                      </a:pPr>
                      <a:r>
                        <a:rPr lang="en-US" sz="2400" dirty="0">
                          <a:solidFill>
                            <a:schemeClr val="tx1"/>
                          </a:solidFill>
                        </a:rPr>
                        <a:t>Strategy</a:t>
                      </a:r>
                    </a:p>
                  </a:txBody>
                  <a:tcPr/>
                </a:tc>
                <a:tc>
                  <a:txBody>
                    <a:bodyPr/>
                    <a:lstStyle/>
                    <a:p>
                      <a:pPr algn="l">
                        <a:lnSpc>
                          <a:spcPct val="114000"/>
                        </a:lnSpc>
                        <a:spcAft>
                          <a:spcPts val="300"/>
                        </a:spcAft>
                      </a:pPr>
                      <a:r>
                        <a:rPr lang="en-US" sz="2400" dirty="0">
                          <a:solidFill>
                            <a:schemeClr val="tx1"/>
                          </a:solidFill>
                        </a:rPr>
                        <a:t>Low Tech</a:t>
                      </a:r>
                    </a:p>
                  </a:txBody>
                  <a:tcPr/>
                </a:tc>
                <a:tc>
                  <a:txBody>
                    <a:bodyPr/>
                    <a:lstStyle/>
                    <a:p>
                      <a:pPr algn="l">
                        <a:lnSpc>
                          <a:spcPct val="114000"/>
                        </a:lnSpc>
                        <a:spcAft>
                          <a:spcPts val="300"/>
                        </a:spcAft>
                      </a:pPr>
                      <a:r>
                        <a:rPr lang="en-US" sz="2400" dirty="0">
                          <a:solidFill>
                            <a:schemeClr val="tx1"/>
                          </a:solidFill>
                        </a:rPr>
                        <a:t>High Tech</a:t>
                      </a:r>
                    </a:p>
                  </a:txBody>
                  <a:tcPr/>
                </a:tc>
                <a:extLst>
                  <a:ext uri="{0D108BD9-81ED-4DB2-BD59-A6C34878D82A}">
                    <a16:rowId xmlns:a16="http://schemas.microsoft.com/office/drawing/2014/main" val="10000"/>
                  </a:ext>
                </a:extLst>
              </a:tr>
              <a:tr h="1647697">
                <a:tc>
                  <a:txBody>
                    <a:bodyPr/>
                    <a:lstStyle/>
                    <a:p>
                      <a:pPr marL="228600" marR="0" indent="-228600" algn="l" defTabSz="914400" rtl="0" eaLnBrk="1" fontAlgn="auto" latinLnBrk="0" hangingPunct="1">
                        <a:lnSpc>
                          <a:spcPct val="114000"/>
                        </a:lnSpc>
                        <a:spcBef>
                          <a:spcPts val="0"/>
                        </a:spcBef>
                        <a:spcAft>
                          <a:spcPts val="300"/>
                        </a:spcAft>
                        <a:buClrTx/>
                        <a:buSzTx/>
                        <a:buFont typeface="+mj-lt"/>
                        <a:buAutoNum type="arabicPeriod"/>
                        <a:tabLst/>
                        <a:defRPr/>
                      </a:pPr>
                      <a:r>
                        <a:rPr lang="en-US" sz="1600" u="sng" dirty="0"/>
                        <a:t>Reminder</a:t>
                      </a:r>
                      <a:r>
                        <a:rPr lang="en-US" sz="1600" u="none" dirty="0"/>
                        <a:t>: R</a:t>
                      </a:r>
                      <a:r>
                        <a:rPr lang="en-US" sz="1600" dirty="0"/>
                        <a:t>eminds that a urinary catheter is still in use; may also remind of appropriate indication to continue catheterization</a:t>
                      </a:r>
                    </a:p>
                  </a:txBody>
                  <a:tcPr/>
                </a:tc>
                <a:tc>
                  <a:txBody>
                    <a:bodyPr/>
                    <a:lstStyle/>
                    <a:p>
                      <a:pPr marL="182563" indent="-171450">
                        <a:lnSpc>
                          <a:spcPct val="114000"/>
                        </a:lnSpc>
                        <a:spcAft>
                          <a:spcPts val="300"/>
                        </a:spcAft>
                        <a:buFont typeface="Arial" charset="0"/>
                        <a:buChar char="•"/>
                      </a:pPr>
                      <a:r>
                        <a:rPr lang="en-US" sz="1600" dirty="0"/>
                        <a:t>Daily checklist for</a:t>
                      </a:r>
                      <a:r>
                        <a:rPr lang="en-US" sz="1600" baseline="0" dirty="0"/>
                        <a:t> evaluating urinary catheters</a:t>
                      </a:r>
                    </a:p>
                    <a:p>
                      <a:pPr marL="182563" indent="-171450">
                        <a:lnSpc>
                          <a:spcPct val="114000"/>
                        </a:lnSpc>
                        <a:spcAft>
                          <a:spcPts val="300"/>
                        </a:spcAft>
                        <a:buFont typeface="Arial" charset="0"/>
                        <a:buChar char="•"/>
                      </a:pPr>
                      <a:r>
                        <a:rPr lang="en-US" sz="1600" dirty="0"/>
                        <a:t>Sticker reminder on patient</a:t>
                      </a:r>
                      <a:r>
                        <a:rPr lang="en-US" sz="1600" baseline="0" dirty="0"/>
                        <a:t> chart or catheter bag</a:t>
                      </a:r>
                    </a:p>
                    <a:p>
                      <a:pPr marL="182563" indent="-171450">
                        <a:lnSpc>
                          <a:spcPct val="114000"/>
                        </a:lnSpc>
                        <a:spcAft>
                          <a:spcPts val="300"/>
                        </a:spcAft>
                        <a:buFont typeface="Arial" charset="0"/>
                        <a:buChar char="•"/>
                      </a:pPr>
                      <a:r>
                        <a:rPr lang="en-US" sz="1600" baseline="0" dirty="0"/>
                        <a:t>Face to face in rounds</a:t>
                      </a:r>
                      <a:endParaRPr lang="en-US" sz="1600" dirty="0"/>
                    </a:p>
                  </a:txBody>
                  <a:tcPr/>
                </a:tc>
                <a:tc>
                  <a:txBody>
                    <a:bodyPr/>
                    <a:lstStyle/>
                    <a:p>
                      <a:pPr marL="171450" indent="-171450">
                        <a:lnSpc>
                          <a:spcPct val="114000"/>
                        </a:lnSpc>
                        <a:spcAft>
                          <a:spcPts val="300"/>
                        </a:spcAft>
                        <a:buFont typeface="Arial" charset="0"/>
                        <a:buChar char="•"/>
                      </a:pPr>
                      <a:r>
                        <a:rPr lang="en-US" sz="1600" dirty="0"/>
                        <a:t>Electronic medical record (EMR) reminder</a:t>
                      </a:r>
                    </a:p>
                    <a:p>
                      <a:pPr marL="171450" indent="-171450">
                        <a:lnSpc>
                          <a:spcPct val="114000"/>
                        </a:lnSpc>
                        <a:spcAft>
                          <a:spcPts val="300"/>
                        </a:spcAft>
                        <a:buFont typeface="Arial" charset="0"/>
                        <a:buChar char="•"/>
                      </a:pPr>
                      <a:r>
                        <a:rPr lang="en-US" sz="1600" dirty="0"/>
                        <a:t>Electronic tag for the urinary catheter bag </a:t>
                      </a:r>
                    </a:p>
                  </a:txBody>
                  <a:tcPr/>
                </a:tc>
                <a:extLst>
                  <a:ext uri="{0D108BD9-81ED-4DB2-BD59-A6C34878D82A}">
                    <a16:rowId xmlns:a16="http://schemas.microsoft.com/office/drawing/2014/main" val="10001"/>
                  </a:ext>
                </a:extLst>
              </a:tr>
              <a:tr h="3221140">
                <a:tc>
                  <a:txBody>
                    <a:bodyPr/>
                    <a:lstStyle/>
                    <a:p>
                      <a:pPr marL="228600" marR="0" indent="-228600" algn="l" defTabSz="914400" rtl="0" eaLnBrk="1" fontAlgn="auto" latinLnBrk="0" hangingPunct="1">
                        <a:lnSpc>
                          <a:spcPct val="114000"/>
                        </a:lnSpc>
                        <a:spcBef>
                          <a:spcPts val="0"/>
                        </a:spcBef>
                        <a:spcAft>
                          <a:spcPts val="300"/>
                        </a:spcAft>
                        <a:buClrTx/>
                        <a:buSzTx/>
                        <a:buFont typeface="+mj-lt"/>
                        <a:buAutoNum type="arabicPeriod" startAt="2"/>
                        <a:tabLst/>
                        <a:defRPr/>
                      </a:pPr>
                      <a:r>
                        <a:rPr lang="en-US" sz="1600" u="sng" dirty="0"/>
                        <a:t>Stop Order</a:t>
                      </a:r>
                      <a:r>
                        <a:rPr lang="en-US" sz="1600" u="none" dirty="0"/>
                        <a:t>: P</a:t>
                      </a:r>
                      <a:r>
                        <a:rPr lang="en-US" sz="1600" dirty="0"/>
                        <a:t>rompts removal of urinary catheter based upon specified time after placement (e.g., 24 hours), based upon clinical criteria</a:t>
                      </a:r>
                    </a:p>
                  </a:txBody>
                  <a:tcPr/>
                </a:tc>
                <a:tc>
                  <a:txBody>
                    <a:bodyPr/>
                    <a:lstStyle/>
                    <a:p>
                      <a:pPr marL="182563" indent="-171450">
                        <a:lnSpc>
                          <a:spcPct val="114000"/>
                        </a:lnSpc>
                        <a:spcAft>
                          <a:spcPts val="300"/>
                        </a:spcAft>
                        <a:buFont typeface="Arial" charset="0"/>
                        <a:buChar char="•"/>
                      </a:pPr>
                      <a:r>
                        <a:rPr lang="en-US" sz="1600" dirty="0"/>
                        <a:t>Remove in operating room (OR) before leaving</a:t>
                      </a:r>
                    </a:p>
                    <a:p>
                      <a:pPr marL="182563" indent="-171450">
                        <a:lnSpc>
                          <a:spcPct val="114000"/>
                        </a:lnSpc>
                        <a:spcAft>
                          <a:spcPts val="300"/>
                        </a:spcAft>
                        <a:buFont typeface="Arial" charset="0"/>
                        <a:buChar char="•"/>
                      </a:pPr>
                      <a:r>
                        <a:rPr lang="en-US" sz="1600" dirty="0"/>
                        <a:t>Nurse</a:t>
                      </a:r>
                      <a:r>
                        <a:rPr lang="en-US" sz="1600" baseline="0" dirty="0"/>
                        <a:t> </a:t>
                      </a:r>
                      <a:r>
                        <a:rPr lang="en-US" sz="1600" dirty="0"/>
                        <a:t>empowered</a:t>
                      </a:r>
                      <a:r>
                        <a:rPr lang="en-US" sz="1600" baseline="0" dirty="0"/>
                        <a:t> to remove urinary catheters not meeting criteria by default, as part of initial catheter order</a:t>
                      </a:r>
                    </a:p>
                    <a:p>
                      <a:pPr marL="182563" marR="0" indent="-171450" algn="l" defTabSz="914400" rtl="0" eaLnBrk="1" fontAlgn="auto" latinLnBrk="0" hangingPunct="1">
                        <a:lnSpc>
                          <a:spcPct val="114000"/>
                        </a:lnSpc>
                        <a:spcBef>
                          <a:spcPts val="0"/>
                        </a:spcBef>
                        <a:spcAft>
                          <a:spcPts val="300"/>
                        </a:spcAft>
                        <a:buClrTx/>
                        <a:buSzTx/>
                        <a:buFont typeface="Arial" charset="0"/>
                        <a:buChar char="•"/>
                        <a:tabLst/>
                        <a:defRPr/>
                      </a:pPr>
                      <a:r>
                        <a:rPr lang="en-US" sz="1600" baseline="0" dirty="0"/>
                        <a:t>Preoperative written order to remove urinary catheter on postoperative day 1 or 2, depending on surgery</a:t>
                      </a:r>
                      <a:endParaRPr lang="en-US" sz="1600" dirty="0"/>
                    </a:p>
                    <a:p>
                      <a:pPr marL="182563" marR="0" indent="-171450" algn="l" defTabSz="914400" rtl="0" eaLnBrk="1" fontAlgn="auto" latinLnBrk="0" hangingPunct="1">
                        <a:lnSpc>
                          <a:spcPct val="114000"/>
                        </a:lnSpc>
                        <a:spcBef>
                          <a:spcPts val="0"/>
                        </a:spcBef>
                        <a:spcAft>
                          <a:spcPts val="300"/>
                        </a:spcAft>
                        <a:buClrTx/>
                        <a:buSzTx/>
                        <a:buFont typeface="Arial" charset="0"/>
                        <a:buChar char="•"/>
                        <a:tabLst/>
                        <a:defRPr/>
                      </a:pPr>
                      <a:r>
                        <a:rPr lang="en-US" sz="1600" dirty="0"/>
                        <a:t>Routine postoperative order</a:t>
                      </a:r>
                    </a:p>
                  </a:txBody>
                  <a:tcPr/>
                </a:tc>
                <a:tc>
                  <a:txBody>
                    <a:bodyPr/>
                    <a:lstStyle/>
                    <a:p>
                      <a:pPr marL="171450" marR="0" indent="-171450" algn="l" defTabSz="914400" rtl="0" eaLnBrk="1" fontAlgn="auto" latinLnBrk="0" hangingPunct="1">
                        <a:lnSpc>
                          <a:spcPct val="114000"/>
                        </a:lnSpc>
                        <a:spcBef>
                          <a:spcPts val="0"/>
                        </a:spcBef>
                        <a:spcAft>
                          <a:spcPts val="300"/>
                        </a:spcAft>
                        <a:buClrTx/>
                        <a:buSzTx/>
                        <a:buFont typeface="Arial" charset="0"/>
                        <a:buChar char="•"/>
                        <a:tabLst/>
                        <a:defRPr/>
                      </a:pPr>
                      <a:r>
                        <a:rPr lang="en-US" sz="1600" dirty="0"/>
                        <a:t>Computerized order</a:t>
                      </a:r>
                      <a:r>
                        <a:rPr lang="en-US" sz="1600" baseline="0" dirty="0"/>
                        <a:t> for urinary catheter with indications and timed default stop date</a:t>
                      </a: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28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rmAutofit fontScale="90000"/>
          </a:bodyPr>
          <a:lstStyle/>
          <a:p>
            <a:r>
              <a:rPr lang="en-US" sz="3600" dirty="0"/>
              <a:t>Nurse- and Physician-Driven Strategies</a:t>
            </a:r>
            <a:r>
              <a:rPr lang="en-US" baseline="30000" dirty="0"/>
              <a:t>4,12-13</a:t>
            </a:r>
            <a:endParaRPr lang="en-US" sz="3600" dirty="0"/>
          </a:p>
        </p:txBody>
      </p:sp>
      <p:sp>
        <p:nvSpPr>
          <p:cNvPr id="5" name="Slide Number Placeholder 4"/>
          <p:cNvSpPr>
            <a:spLocks noGrp="1"/>
          </p:cNvSpPr>
          <p:nvPr>
            <p:ph type="sldNum" sz="quarter" idx="12"/>
            <p:custDataLst>
              <p:tags r:id="rId2"/>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6</a:t>
            </a:fld>
            <a:endParaRPr lang="en-US" dirty="0"/>
          </a:p>
        </p:txBody>
      </p:sp>
      <p:graphicFrame>
        <p:nvGraphicFramePr>
          <p:cNvPr id="6" name="Table 5" descr="Example Strategies for nurses and physicians" title="table "/>
          <p:cNvGraphicFramePr>
            <a:graphicFrameLocks noGrp="1"/>
          </p:cNvGraphicFramePr>
          <p:nvPr>
            <p:custDataLst>
              <p:tags r:id="rId3"/>
            </p:custDataLst>
            <p:extLst>
              <p:ext uri="{D42A27DB-BD31-4B8C-83A1-F6EECF244321}">
                <p14:modId xmlns:p14="http://schemas.microsoft.com/office/powerpoint/2010/main" val="852581057"/>
              </p:ext>
            </p:extLst>
          </p:nvPr>
        </p:nvGraphicFramePr>
        <p:xfrm>
          <a:off x="400050" y="946459"/>
          <a:ext cx="8554212" cy="5422412"/>
        </p:xfrm>
        <a:graphic>
          <a:graphicData uri="http://schemas.openxmlformats.org/drawingml/2006/table">
            <a:tbl>
              <a:tblPr firstRow="1" bandRow="1">
                <a:tableStyleId>{B301B821-A1FF-4177-AEE7-76D212191A09}</a:tableStyleId>
              </a:tblPr>
              <a:tblGrid>
                <a:gridCol w="1544010">
                  <a:extLst>
                    <a:ext uri="{9D8B030D-6E8A-4147-A177-3AD203B41FA5}">
                      <a16:colId xmlns:a16="http://schemas.microsoft.com/office/drawing/2014/main" val="20000"/>
                    </a:ext>
                  </a:extLst>
                </a:gridCol>
                <a:gridCol w="7010202">
                  <a:extLst>
                    <a:ext uri="{9D8B030D-6E8A-4147-A177-3AD203B41FA5}">
                      <a16:colId xmlns:a16="http://schemas.microsoft.com/office/drawing/2014/main" val="20001"/>
                    </a:ext>
                  </a:extLst>
                </a:gridCol>
              </a:tblGrid>
              <a:tr h="482897">
                <a:tc>
                  <a:txBody>
                    <a:bodyPr/>
                    <a:lstStyle/>
                    <a:p>
                      <a:pPr>
                        <a:lnSpc>
                          <a:spcPct val="114000"/>
                        </a:lnSpc>
                        <a:spcAft>
                          <a:spcPts val="300"/>
                        </a:spcAft>
                      </a:pPr>
                      <a:endParaRPr lang="en-US" dirty="0"/>
                    </a:p>
                  </a:txBody>
                  <a:tcPr/>
                </a:tc>
                <a:tc>
                  <a:txBody>
                    <a:bodyPr/>
                    <a:lstStyle/>
                    <a:p>
                      <a:pPr algn="l">
                        <a:lnSpc>
                          <a:spcPct val="114000"/>
                        </a:lnSpc>
                        <a:spcAft>
                          <a:spcPts val="300"/>
                        </a:spcAft>
                      </a:pPr>
                      <a:r>
                        <a:rPr lang="en-US" sz="2400" dirty="0">
                          <a:solidFill>
                            <a:schemeClr val="tx1"/>
                          </a:solidFill>
                        </a:rPr>
                        <a:t>Example Strategy</a:t>
                      </a:r>
                    </a:p>
                  </a:txBody>
                  <a:tcPr/>
                </a:tc>
                <a:extLst>
                  <a:ext uri="{0D108BD9-81ED-4DB2-BD59-A6C34878D82A}">
                    <a16:rowId xmlns:a16="http://schemas.microsoft.com/office/drawing/2014/main" val="10000"/>
                  </a:ext>
                </a:extLst>
              </a:tr>
              <a:tr h="1790687">
                <a:tc>
                  <a:txBody>
                    <a:bodyPr/>
                    <a:lstStyle/>
                    <a:p>
                      <a:pPr marL="0" marR="0" indent="0" algn="l" defTabSz="914400" rtl="0" eaLnBrk="1" fontAlgn="auto" latinLnBrk="0" hangingPunct="1">
                        <a:lnSpc>
                          <a:spcPct val="114000"/>
                        </a:lnSpc>
                        <a:spcBef>
                          <a:spcPts val="0"/>
                        </a:spcBef>
                        <a:spcAft>
                          <a:spcPts val="300"/>
                        </a:spcAft>
                        <a:buClrTx/>
                        <a:buSzTx/>
                        <a:buFontTx/>
                        <a:buNone/>
                        <a:tabLst/>
                        <a:defRPr/>
                      </a:pPr>
                      <a:r>
                        <a:rPr lang="en-US" sz="2000" u="none" dirty="0"/>
                        <a:t>Physicians</a:t>
                      </a:r>
                      <a:endParaRPr lang="en-US" sz="2000" b="1" u="none" dirty="0"/>
                    </a:p>
                  </a:txBody>
                  <a:tcPr/>
                </a:tc>
                <a:tc>
                  <a:txBody>
                    <a:bodyPr/>
                    <a:lstStyle/>
                    <a:p>
                      <a:pPr marL="182563" indent="-171450">
                        <a:lnSpc>
                          <a:spcPct val="114000"/>
                        </a:lnSpc>
                        <a:spcAft>
                          <a:spcPts val="300"/>
                        </a:spcAft>
                        <a:buFont typeface="Arial" charset="0"/>
                        <a:buChar char="•"/>
                      </a:pPr>
                      <a:r>
                        <a:rPr lang="en-US" sz="1600" baseline="0" dirty="0"/>
                        <a:t>Daily physician assessment of catheter need.</a:t>
                      </a:r>
                    </a:p>
                    <a:p>
                      <a:pPr marL="182563" marR="0" indent="-171450" algn="l" defTabSz="914400" rtl="0" eaLnBrk="1" fontAlgn="auto" latinLnBrk="0" hangingPunct="1">
                        <a:lnSpc>
                          <a:spcPct val="114000"/>
                        </a:lnSpc>
                        <a:spcBef>
                          <a:spcPts val="0"/>
                        </a:spcBef>
                        <a:spcAft>
                          <a:spcPts val="300"/>
                        </a:spcAft>
                        <a:buClrTx/>
                        <a:buSzTx/>
                        <a:buFont typeface="Arial" charset="0"/>
                        <a:buChar char="•"/>
                        <a:tabLst/>
                        <a:defRPr/>
                      </a:pPr>
                      <a:r>
                        <a:rPr lang="en-US" sz="1600" baseline="0" dirty="0"/>
                        <a:t>Computerized order entry system to prompt physicians to remove/reorder catheter if placed in emergency department (ED) or in place &gt;24 hours.</a:t>
                      </a:r>
                    </a:p>
                    <a:p>
                      <a:pPr marL="182563" marR="0" indent="-171450" algn="l" defTabSz="914400" rtl="0" eaLnBrk="1" fontAlgn="auto" latinLnBrk="0" hangingPunct="1">
                        <a:lnSpc>
                          <a:spcPct val="114000"/>
                        </a:lnSpc>
                        <a:spcBef>
                          <a:spcPts val="0"/>
                        </a:spcBef>
                        <a:spcAft>
                          <a:spcPts val="300"/>
                        </a:spcAft>
                        <a:buClrTx/>
                        <a:buSzTx/>
                        <a:buFont typeface="Arial" charset="0"/>
                        <a:buChar char="•"/>
                        <a:tabLst/>
                        <a:defRPr/>
                      </a:pPr>
                      <a:r>
                        <a:rPr lang="en-US" sz="1600" baseline="0" dirty="0"/>
                        <a:t>Orders in place for removal in the OR and/or length of time for catheter to remain in place.</a:t>
                      </a:r>
                      <a:endParaRPr lang="en-US" sz="1600" dirty="0"/>
                    </a:p>
                  </a:txBody>
                  <a:tcPr/>
                </a:tc>
                <a:extLst>
                  <a:ext uri="{0D108BD9-81ED-4DB2-BD59-A6C34878D82A}">
                    <a16:rowId xmlns:a16="http://schemas.microsoft.com/office/drawing/2014/main" val="10001"/>
                  </a:ext>
                </a:extLst>
              </a:tr>
              <a:tr h="3147093">
                <a:tc>
                  <a:txBody>
                    <a:bodyPr/>
                    <a:lstStyle/>
                    <a:p>
                      <a:pPr marL="0" marR="0" indent="0" algn="l" defTabSz="914400" rtl="0" eaLnBrk="1" fontAlgn="auto" latinLnBrk="0" hangingPunct="1">
                        <a:lnSpc>
                          <a:spcPct val="114000"/>
                        </a:lnSpc>
                        <a:spcBef>
                          <a:spcPts val="0"/>
                        </a:spcBef>
                        <a:spcAft>
                          <a:spcPts val="300"/>
                        </a:spcAft>
                        <a:buClrTx/>
                        <a:buSzTx/>
                        <a:buFontTx/>
                        <a:buNone/>
                        <a:tabLst/>
                        <a:defRPr/>
                      </a:pPr>
                      <a:r>
                        <a:rPr lang="en-US" sz="2000" u="none" dirty="0"/>
                        <a:t>Nurses</a:t>
                      </a:r>
                    </a:p>
                    <a:p>
                      <a:pPr marL="0" marR="0" indent="0" algn="l" defTabSz="914400" rtl="0" eaLnBrk="1" fontAlgn="auto" latinLnBrk="0" hangingPunct="1">
                        <a:lnSpc>
                          <a:spcPct val="114000"/>
                        </a:lnSpc>
                        <a:spcBef>
                          <a:spcPts val="0"/>
                        </a:spcBef>
                        <a:spcAft>
                          <a:spcPts val="300"/>
                        </a:spcAft>
                        <a:buClrTx/>
                        <a:buSzTx/>
                        <a:buFontTx/>
                        <a:buNone/>
                        <a:tabLst/>
                        <a:defRPr/>
                      </a:pPr>
                      <a:endParaRPr lang="en-US" sz="2000" b="1" u="none" dirty="0"/>
                    </a:p>
                  </a:txBody>
                  <a:tcPr/>
                </a:tc>
                <a:tc>
                  <a:txBody>
                    <a:bodyPr/>
                    <a:lstStyle/>
                    <a:p>
                      <a:pPr marL="228600" marR="0" indent="-228600" algn="l" defTabSz="914400" rtl="0" eaLnBrk="1" fontAlgn="auto" latinLnBrk="0" hangingPunct="1">
                        <a:lnSpc>
                          <a:spcPct val="114000"/>
                        </a:lnSpc>
                        <a:spcBef>
                          <a:spcPts val="0"/>
                        </a:spcBef>
                        <a:spcAft>
                          <a:spcPts val="300"/>
                        </a:spcAft>
                        <a:buClrTx/>
                        <a:buSzTx/>
                        <a:buFont typeface="Arial" charset="0"/>
                        <a:buChar char="•"/>
                        <a:tabLst/>
                        <a:defRPr/>
                      </a:pPr>
                      <a:r>
                        <a:rPr lang="en-US" sz="1600" dirty="0"/>
                        <a:t>Nurse-led protocol to remove</a:t>
                      </a:r>
                      <a:r>
                        <a:rPr lang="en-US" sz="1600" baseline="0" dirty="0"/>
                        <a:t> all urinary catheters that do not meet criteria (nurse empowered).</a:t>
                      </a:r>
                    </a:p>
                    <a:p>
                      <a:pPr marL="228600" marR="0" indent="-228600" algn="l" defTabSz="914400" rtl="0" eaLnBrk="1" fontAlgn="auto" latinLnBrk="0" hangingPunct="1">
                        <a:lnSpc>
                          <a:spcPct val="114000"/>
                        </a:lnSpc>
                        <a:spcBef>
                          <a:spcPts val="0"/>
                        </a:spcBef>
                        <a:spcAft>
                          <a:spcPts val="300"/>
                        </a:spcAft>
                        <a:buClrTx/>
                        <a:buSzTx/>
                        <a:buFont typeface="Arial" charset="0"/>
                        <a:buChar char="•"/>
                        <a:tabLst/>
                        <a:defRPr/>
                      </a:pPr>
                      <a:r>
                        <a:rPr lang="en-US" sz="1600" dirty="0"/>
                        <a:t>Daily review by nurses for catheter indication to make</a:t>
                      </a:r>
                      <a:r>
                        <a:rPr lang="en-US" sz="1600" baseline="0" dirty="0"/>
                        <a:t> recommendations for removal (nurse empowered).</a:t>
                      </a:r>
                    </a:p>
                    <a:p>
                      <a:pPr marL="228600" indent="-228600">
                        <a:lnSpc>
                          <a:spcPct val="114000"/>
                        </a:lnSpc>
                        <a:spcAft>
                          <a:spcPts val="300"/>
                        </a:spcAft>
                        <a:buFont typeface="Arial" charset="0"/>
                        <a:buChar char="•"/>
                      </a:pPr>
                      <a:r>
                        <a:rPr lang="en-US" sz="1600" baseline="0" dirty="0"/>
                        <a:t>Nurse-generated daily bedside reminders to encourage physicians to remove unnecessary urinary catheters.</a:t>
                      </a:r>
                      <a:endParaRPr lang="en-US" sz="1600" dirty="0"/>
                    </a:p>
                    <a:p>
                      <a:pPr marL="228600" indent="-228600">
                        <a:lnSpc>
                          <a:spcPct val="114000"/>
                        </a:lnSpc>
                        <a:spcAft>
                          <a:spcPts val="300"/>
                        </a:spcAft>
                        <a:buFont typeface="Arial" charset="0"/>
                        <a:buChar char="•"/>
                      </a:pPr>
                      <a:r>
                        <a:rPr lang="en-US" sz="1600" u="none" dirty="0"/>
                        <a:t>Nurse-to-nurse communication during transitions (ED, ICU): </a:t>
                      </a:r>
                      <a:r>
                        <a:rPr lang="en-US" sz="1600" dirty="0"/>
                        <a:t>“Does this patient have a urinary catheter? Why?” If not indicated, ask for catheter to be removed before transfer.</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941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4AAA-3B73-4E8B-BF52-1C6F023FCAA4}"/>
              </a:ext>
            </a:extLst>
          </p:cNvPr>
          <p:cNvSpPr>
            <a:spLocks noGrp="1"/>
          </p:cNvSpPr>
          <p:nvPr>
            <p:ph type="title"/>
          </p:nvPr>
        </p:nvSpPr>
        <p:spPr/>
        <p:txBody>
          <a:bodyPr>
            <a:normAutofit fontScale="90000"/>
          </a:bodyPr>
          <a:lstStyle/>
          <a:p>
            <a:r>
              <a:rPr lang="en-US" dirty="0"/>
              <a:t>Team-Driven Strategies: Socio-Adaptive</a:t>
            </a:r>
            <a:r>
              <a:rPr lang="en-US" baseline="30000" dirty="0"/>
              <a:t>5,7-8,14-15</a:t>
            </a:r>
          </a:p>
        </p:txBody>
      </p:sp>
      <p:sp>
        <p:nvSpPr>
          <p:cNvPr id="3" name="Content Placeholder 2">
            <a:extLst>
              <a:ext uri="{FF2B5EF4-FFF2-40B4-BE49-F238E27FC236}">
                <a16:creationId xmlns:a16="http://schemas.microsoft.com/office/drawing/2014/main" id="{788C7CB0-2A0E-46A9-BE72-12EA32C8EF14}"/>
              </a:ext>
            </a:extLst>
          </p:cNvPr>
          <p:cNvSpPr>
            <a:spLocks noGrp="1"/>
          </p:cNvSpPr>
          <p:nvPr>
            <p:ph idx="1"/>
          </p:nvPr>
        </p:nvSpPr>
        <p:spPr>
          <a:xfrm>
            <a:off x="409194" y="1028460"/>
            <a:ext cx="8325612" cy="5811888"/>
          </a:xfrm>
        </p:spPr>
        <p:txBody>
          <a:bodyPr>
            <a:normAutofit fontScale="92500" lnSpcReduction="10000"/>
          </a:bodyPr>
          <a:lstStyle/>
          <a:p>
            <a:r>
              <a:rPr lang="en-US" dirty="0"/>
              <a:t>Multi-professional rounds</a:t>
            </a:r>
          </a:p>
          <a:p>
            <a:pPr lvl="1"/>
            <a:r>
              <a:rPr lang="en-US" sz="2000" dirty="0"/>
              <a:t>Access EMR data during rounds for discussion on indication and duration</a:t>
            </a:r>
          </a:p>
          <a:p>
            <a:pPr lvl="1"/>
            <a:r>
              <a:rPr lang="en-US" sz="2000" dirty="0"/>
              <a:t>Use voice communication technology to assist in making the nurse aware that rounds are occurring on their patient to facilitate participation</a:t>
            </a:r>
          </a:p>
          <a:p>
            <a:pPr lvl="1"/>
            <a:r>
              <a:rPr lang="en-US" sz="2000" dirty="0"/>
              <a:t>Structure communication about devices to include current indication and duration</a:t>
            </a:r>
          </a:p>
          <a:p>
            <a:r>
              <a:rPr lang="en-US" sz="2400" dirty="0"/>
              <a:t>Culture of Safety and empowerment</a:t>
            </a:r>
          </a:p>
          <a:p>
            <a:pPr lvl="1"/>
            <a:r>
              <a:rPr lang="en-US" sz="2000" dirty="0"/>
              <a:t>Creating a CUSP team or unit multi-professional quality committee to address communication challenges and help build respect among professional</a:t>
            </a:r>
          </a:p>
          <a:p>
            <a:pPr lvl="1"/>
            <a:r>
              <a:rPr lang="en-US" sz="2000" dirty="0"/>
              <a:t>Incorporating Learn From Defects to understand challenges with removal of catheters</a:t>
            </a:r>
          </a:p>
          <a:p>
            <a:pPr lvl="1"/>
            <a:r>
              <a:rPr lang="en-US" sz="2000" dirty="0"/>
              <a:t>Clarifying roles and authority for components of the life cycle of the catheter</a:t>
            </a:r>
          </a:p>
          <a:p>
            <a:pPr lvl="1"/>
            <a:r>
              <a:rPr lang="en-US" sz="2000" dirty="0"/>
              <a:t>Visible nursing leadership supporting nurse-driven protocols and removing obstacles to full implementation</a:t>
            </a:r>
          </a:p>
          <a:p>
            <a:endParaRPr lang="en-US" sz="2400" dirty="0"/>
          </a:p>
        </p:txBody>
      </p:sp>
      <p:sp>
        <p:nvSpPr>
          <p:cNvPr id="5" name="Slide Number Placeholder 4">
            <a:extLst>
              <a:ext uri="{FF2B5EF4-FFF2-40B4-BE49-F238E27FC236}">
                <a16:creationId xmlns:a16="http://schemas.microsoft.com/office/drawing/2014/main" id="{13DA1AAC-EB67-4F16-9E50-ADB9A74410D5}"/>
              </a:ext>
            </a:extLst>
          </p:cNvPr>
          <p:cNvSpPr>
            <a:spLocks noGrp="1"/>
          </p:cNvSpPr>
          <p:nvPr>
            <p:ph type="sldNum" sz="quarter" idx="12"/>
          </p:nvPr>
        </p:nvSpPr>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7</a:t>
            </a:fld>
            <a:endParaRPr lang="en-US" dirty="0"/>
          </a:p>
        </p:txBody>
      </p:sp>
    </p:spTree>
    <p:extLst>
      <p:ext uri="{BB962C8B-B14F-4D97-AF65-F5344CB8AC3E}">
        <p14:creationId xmlns:p14="http://schemas.microsoft.com/office/powerpoint/2010/main" val="109856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9145"/>
            <a:ext cx="7886700" cy="813816"/>
          </a:xfrm>
        </p:spPr>
        <p:txBody>
          <a:bodyPr>
            <a:normAutofit/>
          </a:bodyPr>
          <a:lstStyle/>
          <a:p>
            <a:r>
              <a:rPr lang="en-US" sz="3600" dirty="0"/>
              <a:t>Reminder Example–Low Tech</a:t>
            </a:r>
            <a:r>
              <a:rPr lang="en-US" baseline="30000" dirty="0"/>
              <a:t>16</a:t>
            </a:r>
            <a:endParaRPr lang="en-US" sz="3600" dirty="0"/>
          </a:p>
        </p:txBody>
      </p:sp>
      <p:sp>
        <p:nvSpPr>
          <p:cNvPr id="9" name="TextBox 8"/>
          <p:cNvSpPr txBox="1"/>
          <p:nvPr>
            <p:custDataLst>
              <p:tags r:id="rId2"/>
            </p:custDataLst>
          </p:nvPr>
        </p:nvSpPr>
        <p:spPr>
          <a:xfrm>
            <a:off x="331982" y="1203963"/>
            <a:ext cx="8480035" cy="4707379"/>
          </a:xfrm>
          <a:prstGeom prst="rect">
            <a:avLst/>
          </a:prstGeom>
          <a:solidFill>
            <a:srgbClr val="FFFFCC"/>
          </a:solidFill>
          <a:ln>
            <a:solidFill>
              <a:schemeClr val="tx1"/>
            </a:solidFill>
          </a:ln>
        </p:spPr>
        <p:txBody>
          <a:bodyPr wrap="square" rtlCol="0">
            <a:spAutoFit/>
          </a:bodyPr>
          <a:lstStyle/>
          <a:p>
            <a:pPr>
              <a:lnSpc>
                <a:spcPct val="114000"/>
              </a:lnSpc>
              <a:spcAft>
                <a:spcPts val="600"/>
              </a:spcAft>
            </a:pPr>
            <a:r>
              <a:rPr lang="en-US" dirty="0">
                <a:latin typeface="Franklin Gothic Demi" charset="0"/>
                <a:ea typeface="Franklin Gothic Demi" charset="0"/>
                <a:cs typeface="Franklin Gothic Demi" charset="0"/>
              </a:rPr>
              <a:t>**URINARY CATHETER REMINDER**</a:t>
            </a:r>
          </a:p>
          <a:p>
            <a:pPr>
              <a:lnSpc>
                <a:spcPct val="114000"/>
              </a:lnSpc>
              <a:spcAft>
                <a:spcPts val="1200"/>
              </a:spcAft>
            </a:pPr>
            <a:r>
              <a:rPr lang="en-US" sz="1400" dirty="0">
                <a:ea typeface="Franklin Gothic Medium" charset="0"/>
                <a:cs typeface="Franklin Gothic Medium" charset="0"/>
              </a:rPr>
              <a:t>Date: ___ ___ / ___ ___ / ___ ___</a:t>
            </a:r>
          </a:p>
          <a:p>
            <a:pPr>
              <a:lnSpc>
                <a:spcPct val="114000"/>
              </a:lnSpc>
              <a:spcAft>
                <a:spcPts val="1200"/>
              </a:spcAft>
            </a:pPr>
            <a:r>
              <a:rPr lang="en-US" sz="1400" dirty="0">
                <a:ea typeface="Franklin Gothic Medium" charset="0"/>
                <a:cs typeface="Franklin Gothic Medium" charset="0"/>
              </a:rPr>
              <a:t>This patient has had an indwelling urinary catheter since ___ ___ / ___ ___ / ___ ___ .</a:t>
            </a:r>
          </a:p>
          <a:p>
            <a:pPr>
              <a:lnSpc>
                <a:spcPct val="114000"/>
              </a:lnSpc>
              <a:spcAft>
                <a:spcPts val="1200"/>
              </a:spcAft>
            </a:pPr>
            <a:r>
              <a:rPr lang="en-US" sz="1400" dirty="0">
                <a:ea typeface="Franklin Gothic Medium" charset="0"/>
                <a:cs typeface="Franklin Gothic Medium" charset="0"/>
              </a:rPr>
              <a:t>Please indicate below </a:t>
            </a:r>
            <a:r>
              <a:rPr lang="en-US" sz="1400" b="1" dirty="0">
                <a:ea typeface="Franklin Gothic Medium" charset="0"/>
                <a:cs typeface="Franklin Gothic Medium" charset="0"/>
              </a:rPr>
              <a:t>EITHER (1) </a:t>
            </a:r>
            <a:r>
              <a:rPr lang="en-US" sz="1400" dirty="0">
                <a:ea typeface="Franklin Gothic Medium" charset="0"/>
                <a:cs typeface="Franklin Gothic Medium" charset="0"/>
              </a:rPr>
              <a:t>that the catheter should be removed, </a:t>
            </a:r>
            <a:r>
              <a:rPr lang="en-US" sz="1400" b="1" dirty="0">
                <a:ea typeface="Franklin Gothic Medium" charset="0"/>
                <a:cs typeface="Franklin Gothic Medium" charset="0"/>
              </a:rPr>
              <a:t>OR (2) </a:t>
            </a:r>
            <a:r>
              <a:rPr lang="en-US" sz="1400" dirty="0">
                <a:ea typeface="Franklin Gothic Medium" charset="0"/>
                <a:cs typeface="Franklin Gothic Medium" charset="0"/>
              </a:rPr>
              <a:t>that the catheter should be retained. If the catheter should be retained, please state </a:t>
            </a:r>
            <a:r>
              <a:rPr lang="en-US" sz="1400" b="1" dirty="0">
                <a:ea typeface="Franklin Gothic Medium" charset="0"/>
                <a:cs typeface="Franklin Gothic Medium" charset="0"/>
              </a:rPr>
              <a:t>ALL</a:t>
            </a:r>
            <a:r>
              <a:rPr lang="en-US" sz="1400" dirty="0">
                <a:ea typeface="Franklin Gothic Medium" charset="0"/>
                <a:cs typeface="Franklin Gothic Medium" charset="0"/>
              </a:rPr>
              <a:t> of the reasons that apply.</a:t>
            </a:r>
          </a:p>
          <a:p>
            <a:pPr marL="285750" indent="-285750">
              <a:lnSpc>
                <a:spcPct val="114000"/>
              </a:lnSpc>
              <a:spcAft>
                <a:spcPts val="600"/>
              </a:spcAft>
              <a:buSzPct val="175000"/>
              <a:buFont typeface="Wingdings" charset="2"/>
              <a:buChar char="q"/>
            </a:pPr>
            <a:r>
              <a:rPr lang="en-US" sz="1400" dirty="0">
                <a:ea typeface="Franklin Gothic Medium" charset="0"/>
                <a:cs typeface="Franklin Gothic Medium" charset="0"/>
              </a:rPr>
              <a:t>Please discontinue indwelling urinary catheter; or</a:t>
            </a:r>
          </a:p>
          <a:p>
            <a:pPr marL="285750" indent="-285750">
              <a:lnSpc>
                <a:spcPct val="114000"/>
              </a:lnSpc>
              <a:buSzPct val="175000"/>
              <a:buFont typeface="Wingdings" charset="2"/>
              <a:buChar char="q"/>
            </a:pPr>
            <a:r>
              <a:rPr lang="en-US" sz="1400" dirty="0">
                <a:ea typeface="Franklin Gothic Medium" charset="0"/>
                <a:cs typeface="Franklin Gothic Medium" charset="0"/>
              </a:rPr>
              <a:t>Please continue indwelling urinary catheter because patient requires indwelling catheterization for the following reasons (please check all that apply):</a:t>
            </a:r>
          </a:p>
          <a:p>
            <a:pPr marL="742950" lvl="1" indent="-285750">
              <a:lnSpc>
                <a:spcPct val="114000"/>
              </a:lnSpc>
              <a:buFont typeface="Wingdings" charset="2"/>
              <a:buChar char="q"/>
            </a:pPr>
            <a:r>
              <a:rPr lang="en-US" sz="1400" dirty="0">
                <a:ea typeface="Franklin Gothic Medium" charset="0"/>
                <a:cs typeface="Franklin Gothic Medium" charset="0"/>
              </a:rPr>
              <a:t>Urine volume measurement need:</a:t>
            </a:r>
          </a:p>
          <a:p>
            <a:pPr marL="1027113" lvl="2" indent="-112713">
              <a:lnSpc>
                <a:spcPct val="114000"/>
              </a:lnSpc>
              <a:buFont typeface="Arial" charset="0"/>
              <a:buChar char="•"/>
            </a:pPr>
            <a:r>
              <a:rPr lang="en-US" sz="1400" b="1" dirty="0">
                <a:ea typeface="Franklin Gothic Medium" charset="0"/>
                <a:cs typeface="Franklin Gothic Medium" charset="0"/>
              </a:rPr>
              <a:t>Hourly</a:t>
            </a:r>
            <a:r>
              <a:rPr lang="en-US" sz="1400" dirty="0">
                <a:ea typeface="Franklin Gothic Medium" charset="0"/>
                <a:cs typeface="Franklin Gothic Medium" charset="0"/>
              </a:rPr>
              <a:t> urine volume measurement being used to inform and provide treatment </a:t>
            </a:r>
            <a:r>
              <a:rPr lang="en-US" sz="1400" b="1" dirty="0">
                <a:ea typeface="Franklin Gothic Medium" charset="0"/>
                <a:cs typeface="Franklin Gothic Medium" charset="0"/>
              </a:rPr>
              <a:t>AND/OR</a:t>
            </a:r>
          </a:p>
          <a:p>
            <a:pPr marL="1027113" lvl="2" indent="-112713">
              <a:lnSpc>
                <a:spcPct val="114000"/>
              </a:lnSpc>
              <a:buFont typeface="Arial" charset="0"/>
              <a:buChar char="•"/>
            </a:pPr>
            <a:r>
              <a:rPr lang="en-US" sz="1400" b="1" dirty="0">
                <a:ea typeface="Franklin Gothic Medium" charset="0"/>
                <a:cs typeface="Franklin Gothic Medium" charset="0"/>
              </a:rPr>
              <a:t>Daily</a:t>
            </a:r>
            <a:r>
              <a:rPr lang="en-US" sz="1400" dirty="0">
                <a:ea typeface="Franklin Gothic Medium" charset="0"/>
                <a:cs typeface="Franklin Gothic Medium" charset="0"/>
              </a:rPr>
              <a:t> urine volume measurement being used to provide treatment AND volume status CANNOT be adequately or reliable assessed without an indwelling urinary catheter</a:t>
            </a:r>
          </a:p>
          <a:p>
            <a:pPr marL="742950" lvl="1" indent="-285750">
              <a:lnSpc>
                <a:spcPct val="114000"/>
              </a:lnSpc>
              <a:buFont typeface="Wingdings" charset="2"/>
              <a:buChar char="q"/>
            </a:pPr>
            <a:r>
              <a:rPr lang="en-US" sz="1400" dirty="0">
                <a:ea typeface="Franklin Gothic Medium" charset="0"/>
                <a:cs typeface="Franklin Gothic Medium" charset="0"/>
              </a:rPr>
              <a:t>Patient has urologic problem that is being treated with an indwelling urinary catheter</a:t>
            </a:r>
          </a:p>
          <a:p>
            <a:pPr marL="742950" lvl="1" indent="-285750">
              <a:lnSpc>
                <a:spcPct val="114000"/>
              </a:lnSpc>
              <a:buFont typeface="Wingdings" charset="2"/>
              <a:buChar char="q"/>
            </a:pPr>
            <a:r>
              <a:rPr lang="en-US" sz="1400" dirty="0">
                <a:ea typeface="Franklin Gothic Medium" charset="0"/>
                <a:cs typeface="Franklin Gothic Medium" charset="0"/>
              </a:rPr>
              <a:t>Urine sample that CANNOT be collected by non-catheter method such as urinal, external catheter, ISC</a:t>
            </a:r>
          </a:p>
          <a:p>
            <a:pPr marL="742950" lvl="1" indent="-285750">
              <a:lnSpc>
                <a:spcPct val="114000"/>
              </a:lnSpc>
              <a:buFont typeface="Wingdings" charset="2"/>
              <a:buChar char="q"/>
            </a:pPr>
            <a:r>
              <a:rPr lang="en-US" sz="1400" dirty="0">
                <a:ea typeface="Franklin Gothic Medium" charset="0"/>
                <a:cs typeface="Franklin Gothic Medium" charset="0"/>
              </a:rPr>
              <a:t>Indwelling urinary catheter is providing comfort from severe distress related to urinary management that cannot be addressed by non-catheter option, ISC, or external catheter</a:t>
            </a:r>
          </a:p>
        </p:txBody>
      </p:sp>
      <p:sp>
        <p:nvSpPr>
          <p:cNvPr id="3" name="TextBox 2">
            <a:extLst>
              <a:ext uri="{FF2B5EF4-FFF2-40B4-BE49-F238E27FC236}">
                <a16:creationId xmlns:a16="http://schemas.microsoft.com/office/drawing/2014/main" id="{F99D5CAC-0900-4E70-AC14-42F334F69F9F}"/>
              </a:ext>
            </a:extLst>
          </p:cNvPr>
          <p:cNvSpPr txBox="1"/>
          <p:nvPr/>
        </p:nvSpPr>
        <p:spPr>
          <a:xfrm>
            <a:off x="249790" y="5907645"/>
            <a:ext cx="2216010" cy="369332"/>
          </a:xfrm>
          <a:prstGeom prst="rect">
            <a:avLst/>
          </a:prstGeom>
          <a:noFill/>
        </p:spPr>
        <p:txBody>
          <a:bodyPr wrap="square" rtlCol="0">
            <a:spAutoFit/>
          </a:bodyPr>
          <a:lstStyle/>
          <a:p>
            <a:r>
              <a:rPr lang="en-US" sz="1100" dirty="0"/>
              <a:t>ISC = intermittent straight catheter</a:t>
            </a:r>
            <a:r>
              <a:rPr lang="en-US" dirty="0"/>
              <a:t> </a:t>
            </a:r>
          </a:p>
        </p:txBody>
      </p:sp>
      <p:sp>
        <p:nvSpPr>
          <p:cNvPr id="5" name="Slide Number Placeholder 4"/>
          <p:cNvSpPr>
            <a:spLocks noGrp="1"/>
          </p:cNvSpPr>
          <p:nvPr>
            <p:ph type="sldNum" sz="quarter" idx="12"/>
            <p:custDataLst>
              <p:tags r:id="rId3"/>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8</a:t>
            </a:fld>
            <a:endParaRPr lang="en-US" dirty="0"/>
          </a:p>
        </p:txBody>
      </p:sp>
    </p:spTree>
    <p:extLst>
      <p:ext uri="{BB962C8B-B14F-4D97-AF65-F5344CB8AC3E}">
        <p14:creationId xmlns:p14="http://schemas.microsoft.com/office/powerpoint/2010/main" val="198639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custDataLst>
              <p:tags r:id="rId1"/>
            </p:custDataLst>
          </p:nvPr>
        </p:nvSpPr>
        <p:spPr>
          <a:xfrm>
            <a:off x="219456" y="964126"/>
            <a:ext cx="8659368" cy="47148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628650" y="9145"/>
            <a:ext cx="7886700" cy="813816"/>
          </a:xfrm>
        </p:spPr>
        <p:txBody>
          <a:bodyPr>
            <a:normAutofit/>
          </a:bodyPr>
          <a:lstStyle/>
          <a:p>
            <a:r>
              <a:rPr lang="en-US" dirty="0"/>
              <a:t>Surgical Stop Order Example–High Tech</a:t>
            </a:r>
          </a:p>
        </p:txBody>
      </p:sp>
      <p:sp>
        <p:nvSpPr>
          <p:cNvPr id="9" name="TextBox 8" descr="Continue Urinary Catheter Only If:&#10;Patients with urinary catheter inserted by urologist&#10;Urology physician consult (includes pending consults)&#10;Day of surgery if required for procedure (not to exceed 24 hours)&#10;Bladder outlet obstruction &#10;Urologic/perineal procedures if required by surgeon&#10;Continuous bladder irrigation&#10;Movement intolerance due to severe impairment (e.g., severe contractures, pelvic or hip fractures)&#10;Open stage III/IV pressure ulcer to sacrum/perineum AND incontinent and cannot protect wound otherwise&#10;Critically ill patient with titrating vasopressors or receiving massive transfusion of blood products that require hourly intake and output&#10;Mechanically ventilated patients receiving deep sedation and/or paralytics&#10;Remove Urinary Catheter:&#10;Patient does not meet criteria"/>
          <p:cNvSpPr txBox="1"/>
          <p:nvPr>
            <p:custDataLst>
              <p:tags r:id="rId3"/>
            </p:custDataLst>
          </p:nvPr>
        </p:nvSpPr>
        <p:spPr>
          <a:xfrm>
            <a:off x="219455" y="945838"/>
            <a:ext cx="8924545" cy="5536644"/>
          </a:xfrm>
          <a:prstGeom prst="rect">
            <a:avLst/>
          </a:prstGeom>
          <a:noFill/>
        </p:spPr>
        <p:txBody>
          <a:bodyPr wrap="square" rtlCol="0">
            <a:spAutoFit/>
          </a:bodyPr>
          <a:lstStyle/>
          <a:p>
            <a:pPr algn="ctr">
              <a:lnSpc>
                <a:spcPct val="114000"/>
              </a:lnSpc>
              <a:spcAft>
                <a:spcPts val="300"/>
              </a:spcAft>
            </a:pPr>
            <a:r>
              <a:rPr lang="en-US" sz="2400" b="1" dirty="0"/>
              <a:t>Electronic Urinary Catheter Protocol</a:t>
            </a:r>
            <a:endParaRPr lang="en-US" sz="2000" dirty="0"/>
          </a:p>
          <a:p>
            <a:pPr>
              <a:lnSpc>
                <a:spcPct val="114000"/>
              </a:lnSpc>
            </a:pPr>
            <a:r>
              <a:rPr lang="en-US" b="1" dirty="0"/>
              <a:t>Continue Urinary Catheter Only If:</a:t>
            </a:r>
          </a:p>
          <a:p>
            <a:pPr marL="342900" indent="-342900">
              <a:lnSpc>
                <a:spcPct val="114000"/>
              </a:lnSpc>
              <a:spcAft>
                <a:spcPts val="300"/>
              </a:spcAft>
              <a:buFont typeface="Wingdings" charset="2"/>
              <a:buChar char="q"/>
            </a:pPr>
            <a:r>
              <a:rPr lang="en-US" sz="1600" dirty="0"/>
              <a:t>Patients with urinary catheter inserted by urologist</a:t>
            </a:r>
          </a:p>
          <a:p>
            <a:pPr marL="342900" indent="-342900">
              <a:lnSpc>
                <a:spcPct val="114000"/>
              </a:lnSpc>
              <a:spcAft>
                <a:spcPts val="300"/>
              </a:spcAft>
              <a:buFont typeface="Wingdings" charset="2"/>
              <a:buChar char="q"/>
            </a:pPr>
            <a:r>
              <a:rPr lang="en-US" sz="1600" dirty="0"/>
              <a:t>Urology physician consult (includes pending consults)</a:t>
            </a:r>
          </a:p>
          <a:p>
            <a:pPr marL="342900" indent="-342900">
              <a:lnSpc>
                <a:spcPct val="114000"/>
              </a:lnSpc>
              <a:spcAft>
                <a:spcPts val="300"/>
              </a:spcAft>
              <a:buFont typeface="Wingdings" charset="2"/>
              <a:buChar char="q"/>
            </a:pPr>
            <a:r>
              <a:rPr lang="en-US" sz="1600" dirty="0"/>
              <a:t>Day of surgery if required for procedure (not to exceed 24 hours)</a:t>
            </a:r>
          </a:p>
          <a:p>
            <a:pPr marL="342900" indent="-342900">
              <a:lnSpc>
                <a:spcPct val="114000"/>
              </a:lnSpc>
              <a:spcAft>
                <a:spcPts val="300"/>
              </a:spcAft>
              <a:buFont typeface="Wingdings" charset="2"/>
              <a:buChar char="q"/>
            </a:pPr>
            <a:r>
              <a:rPr lang="en-US" sz="1600" dirty="0"/>
              <a:t>Bladder outlet obstruction </a:t>
            </a:r>
          </a:p>
          <a:p>
            <a:pPr marL="342900" indent="-342900">
              <a:lnSpc>
                <a:spcPct val="114000"/>
              </a:lnSpc>
              <a:spcAft>
                <a:spcPts val="300"/>
              </a:spcAft>
              <a:buFont typeface="Wingdings" charset="2"/>
              <a:buChar char="q"/>
            </a:pPr>
            <a:r>
              <a:rPr lang="en-US" sz="1600" dirty="0"/>
              <a:t>Urologic/perineal procedures if required by surgeon</a:t>
            </a:r>
          </a:p>
          <a:p>
            <a:pPr marL="342900" indent="-342900">
              <a:lnSpc>
                <a:spcPct val="114000"/>
              </a:lnSpc>
              <a:spcAft>
                <a:spcPts val="300"/>
              </a:spcAft>
              <a:buFont typeface="Wingdings" charset="2"/>
              <a:buChar char="q"/>
            </a:pPr>
            <a:r>
              <a:rPr lang="en-US" sz="1600" dirty="0"/>
              <a:t>Continuous bladder irrigation</a:t>
            </a:r>
          </a:p>
          <a:p>
            <a:pPr marL="342900" indent="-342900">
              <a:lnSpc>
                <a:spcPct val="114000"/>
              </a:lnSpc>
              <a:spcAft>
                <a:spcPts val="300"/>
              </a:spcAft>
              <a:buFont typeface="Wingdings" charset="2"/>
              <a:buChar char="q"/>
            </a:pPr>
            <a:r>
              <a:rPr lang="en-US" sz="1600" dirty="0"/>
              <a:t>Movement intolerance due to severe impairment (e.g., severe contractures, pelvic or hip fractures)</a:t>
            </a:r>
          </a:p>
          <a:p>
            <a:pPr marL="342900" indent="-342900">
              <a:lnSpc>
                <a:spcPct val="114000"/>
              </a:lnSpc>
              <a:spcAft>
                <a:spcPts val="300"/>
              </a:spcAft>
              <a:buFont typeface="Wingdings" charset="2"/>
              <a:buChar char="q"/>
            </a:pPr>
            <a:r>
              <a:rPr lang="en-US" sz="1600" dirty="0"/>
              <a:t>Open stage III/IV pressure ulcer to sacrum/perineum AND incontinent and cannot protect wound otherwise</a:t>
            </a:r>
          </a:p>
          <a:p>
            <a:pPr marL="342900" indent="-342900">
              <a:lnSpc>
                <a:spcPct val="114000"/>
              </a:lnSpc>
              <a:spcAft>
                <a:spcPts val="300"/>
              </a:spcAft>
              <a:buFont typeface="Wingdings" charset="2"/>
              <a:buChar char="q"/>
            </a:pPr>
            <a:r>
              <a:rPr lang="en-US" sz="1600" dirty="0"/>
              <a:t>Critically ill patient with titrating vasopressors or receiving massive transfusion of blood products</a:t>
            </a:r>
          </a:p>
          <a:p>
            <a:pPr>
              <a:lnSpc>
                <a:spcPct val="114000"/>
              </a:lnSpc>
              <a:spcAft>
                <a:spcPts val="300"/>
              </a:spcAft>
            </a:pPr>
            <a:r>
              <a:rPr lang="en-US" sz="1600" dirty="0"/>
              <a:t>        that require hourly intake and output </a:t>
            </a:r>
          </a:p>
          <a:p>
            <a:pPr marL="342900" indent="-342900">
              <a:lnSpc>
                <a:spcPct val="114000"/>
              </a:lnSpc>
              <a:spcAft>
                <a:spcPts val="300"/>
              </a:spcAft>
              <a:buFont typeface="Wingdings" charset="2"/>
              <a:buChar char="q"/>
            </a:pPr>
            <a:r>
              <a:rPr lang="en-US" sz="1600" dirty="0"/>
              <a:t>Mechanically ventilated patients receiving deep sedation and/or paralytics</a:t>
            </a:r>
          </a:p>
          <a:p>
            <a:pPr>
              <a:lnSpc>
                <a:spcPct val="114000"/>
              </a:lnSpc>
            </a:pPr>
            <a:endParaRPr lang="en-US" sz="1600" dirty="0"/>
          </a:p>
          <a:p>
            <a:pPr>
              <a:lnSpc>
                <a:spcPct val="114000"/>
              </a:lnSpc>
            </a:pPr>
            <a:r>
              <a:rPr lang="en-US" b="1" dirty="0"/>
              <a:t>Remove Urinary Catheter:</a:t>
            </a:r>
          </a:p>
          <a:p>
            <a:pPr marL="342900" indent="-342900">
              <a:lnSpc>
                <a:spcPct val="114000"/>
              </a:lnSpc>
              <a:spcAft>
                <a:spcPts val="300"/>
              </a:spcAft>
              <a:buFont typeface="Wingdings" charset="2"/>
              <a:buChar char="q"/>
            </a:pPr>
            <a:r>
              <a:rPr lang="en-US" sz="1600" dirty="0"/>
              <a:t>Patient does not meet criteria</a:t>
            </a:r>
            <a:endParaRPr lang="en-US" sz="2000" dirty="0"/>
          </a:p>
        </p:txBody>
      </p:sp>
      <p:sp>
        <p:nvSpPr>
          <p:cNvPr id="8" name="Rectangle 7" descr="When to continue urinary catheter"/>
          <p:cNvSpPr/>
          <p:nvPr>
            <p:custDataLst>
              <p:tags r:id="rId4"/>
            </p:custDataLst>
          </p:nvPr>
        </p:nvSpPr>
        <p:spPr>
          <a:xfrm>
            <a:off x="260604" y="1703878"/>
            <a:ext cx="8622792" cy="38885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When to remove urinary catheter" title="Image"/>
          <p:cNvSpPr/>
          <p:nvPr>
            <p:custDataLst>
              <p:tags r:id="rId5"/>
            </p:custDataLst>
          </p:nvPr>
        </p:nvSpPr>
        <p:spPr>
          <a:xfrm>
            <a:off x="219456" y="6066587"/>
            <a:ext cx="8659368" cy="285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IUC Removal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9</a:t>
            </a:fld>
            <a:endParaRPr lang="en-US" dirty="0"/>
          </a:p>
        </p:txBody>
      </p:sp>
    </p:spTree>
    <p:extLst>
      <p:ext uri="{BB962C8B-B14F-4D97-AF65-F5344CB8AC3E}">
        <p14:creationId xmlns:p14="http://schemas.microsoft.com/office/powerpoint/2010/main" val="3572530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THEME_BG_IMAGE" val=""/>
  <p:tag name="MMPROD_49372PHOT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H7f3w472muf+Aqf/HKX/hv74bf8+uu/haL/APF18wfEj9jzx58OdHu9UkSx1fT7VTJK9hIS6oOrFGAOB3xXhhUAV+mYbIsvxceajUcl5P8A4B+QYrPcywclGpBRfmj9Ev8Ahv8A+HH/AD665/4Cp/8AHKP+G/8A4cf8+uuf+Aqf/HK/Oqiu3/VbDd39/wDwDz/9a8Z5fcfoo/7f3w27Wet/+Aif/HKVf2+/hv0+za3+Nov/AMXX52hQ1epfCn9nDxr8YbZr3RbS3h0pXMf22+m8uN3HUKMEtjvgVx18gwWFjz1pOMe7dv0O7DcQY/Fz5KUFKXZI/TT4dePtO+JfhDT/ABJpSzJp98rNEtyoSThipyAT3BrqsDFed/ArwBffDL4W6H4a1GaGe7sEdZJLckoSzs3Gef4q9DzivzetGEaso03eKbt6dD9Xw0qk6MJVFaTSuvPqTUUUVkdQ0HFVbmdbeKSV+iKWJHoOTVoDNU762a5tZkXAZ0ZQT2yKqNubUyqX5fdPmkf8FAPhtgH7HrvPX/Q0/wDjlH/Df/w2/wCfXW/xtE/+Lr5g+Iv7H3j/AOHel3eqTQWGrWFqhllksJyzpGOrFGAJA6nFeFlCv/1q/RsFkmAxceaE3L0f/APyvH57j8HPklBR9Ufor/w3/wDDf/n21v8AC0X/AOLpP+HgPw2/59dc/wDARP8A45X51UV6X+quF7v7/wDgHl/614vy+4/RVv8AgoB8Nu1prv8A4CJ/8cpF/b/+G/8Az6a7z/05p/8AHK/O1V3V618Kv2avG3xcsf7S0a1t7fStxQXt5NsSRh1CjBLY6ZA61w4nIcBhYc9WTiu7f/AOzDcQZhi58lKKlLskfpf8PvG1h8R/CmmeJNMWaOxv0MkSzqFfAYryBnuD3rqByc1598EvAl58M/hfoHhvUJobi70+AxySQZ2El2b5c8/xY/CvQg2WxX5xWjCNSSp/Dd29L6H6vhpTlRhKorSaV/W2o2QYA/lXgvxG/a+8E/DDxhe+GtZt9Vkv7TYZGtbZWj+ZQwwSw7GveJlyuBXxF+01+yl418dfEbWfFuhmwvre6WNls2nMc/yIFIGRg9PXvXfllDD1qzhiJcsbaa21ueVm9evh6Knh480r6q19LHoR/wCCgHw3H/Lprn/gIn/xyl/4eAfDf/n21r/wDX/4uvzxvrOfTr6e0uoXt7qBzFLDIMNG4OCpHqDUB6iv0Onwxhaium/v/wCAfmk+KMZB2aX3H6Kf8PAvhx/z6a5/4CJ/8co/4eA/Dj/n11z/AMBE/wDjlfnVRVf6q4fu/v8A+AZf61Yvy+4/Rb/h4D8N/wDn11z/AMBE/wDjlH/Df3w4/wCfXXP/AAET/wCOV+dNFH+quH7v7/8AgB/rVjPL7j9FP+HgPw3/AOfXW/8AwET/AOOUv/DwD4cf8+ut/wDgIv8A8XX51UU/9VcP3f3/APAK/wBasX5fcfoqP+CgPw3z/wAeuufjaJ/8cqSH9vr4azEKyaxFz/HZjA/J6/Oail/qrh+7+/8A4AlxXi0+n3H6g6N+2P8ACjV9qDxKtm5xxeW0sX67cfrXp3hvx94c8XwCXRdcsNTjPQ2lykn8jmvx0K/hUtndzadcrc2s0ttcJyssDmNwfYjkVxVuE4NN0ptPzs/8j08PxfUjb20U15aH7TB1xwR+dOyrAcjJ96/MT4a/tf8AxC+H8scVzqX/AAkemLgG11T52C+iyj5gfrkV9pfBj9qPwh8XkFrbzNpOuBctpl6QHb3jbo4+nPtXyONybFYJOUlzR7r9T7PL8/wmOaipcsuz/R9T3CioxKpOAakrwT6gZ05rnPGnimz8C+GNU8QagJGstOt3uZliXc+xRk4GeTxXSdq4j4teErrx38N/EWgWMkcV3qVlJbRyTE7FZhgE4rWkoSqRVT4bq/pc567nGlKVNXkk7ettDxRv2+/huf8Alz1zHqLNMf8Aoyl/4b/+G5/5dNd/8BE/+OV80+K/2KviX4WtJbqKystZjiUsUsbgNJgeiMFJ/CvB5YXikeORSrqxVlYYII6iv0LC5Ll+LTdKo5W7M/LMXnmY4JpVYKLfdbn6Hf8ADwD4cf8APprn/gKn/wAco/4eA/Dj/n11z/wET/45X51UV6X+quH7v7/+AeX/AK14zy+4/RX/AIb/APhv/wA+2tfjaL/8XR/w3/8ADf8A59ta/C0X/wCLr86qKr/VbDd39/8AwA/1qxfl9x+in/DwD4b/APPrrn/gIn/xyl/4b/8Ahv8A8+2tf+Ai/wDxdfnVRS/1Vw/d/f8A8AP9acX5fcfop/w8B+G//Prrf/gIn/xygft/fDk/8u2t/jZp/wDF1+ddFH+quH7v7/8AgFf61Yvy+4/RX/h4D8N/+fbW/wALRf8A4uj/AIeAfDj/AJ9tb/G0X/4uvzqop/6q4bu/v/4Af614vy+4/RX/AIb/APhz/wA+2ufhZp/8XSf8PAvhv/z665/4CJ/8cr866Kn/AFVw/d/f/wAAP9asX5fcfomP2/Phuv8Ay561/wCAif8AxyvX/g98YtD+NOgXOs6Cl2llBctat9siCNvCqxwATxhhX5Hv0FfoV/wT0yvwe1c/9RqX/wBFRV89nOSUcBQ9rC97pas+myPO8Rj8QqVS3LZvRW2PqGdhEhdgSACTivnK5/bv+GdpcTQyf2xvjdkbbYcZBwf4vWvoi+kItpsL/A38q/GbWxnW9R/6+Zf/AEM152S5XSzJzVW/u2tZ23PSz7NquXcnsbe9e912sfoW/wC338NUUny9ZfHZbIc/+P1F/wAPAPhx/wA+utf+Ai//ABdfnVRX2a4Vwy6v7/8AgHxD4qxb7fcfor/w8C+HH/Pprn/gIn/xyj/h4F8OP+fTXP8AwET/AOOV+dVFL/VXD939/wDwCP8AWrF+X3H6K/8ADf8A8N/+fbWvxtF/+Lo/4b/+G/8Az7a1+Fov/wAXX51UVX+q2G7v7/8AgD/1qxfl9x+iv/Df/wAOP+fbW/8AwEX/AOLpv/DwH4b/APPprn/gIn/xyvzsopf6q4fu/v8A+AL/AFpxfl9x+in/AA8B+HH/AD6a5/4CJ/8AHKX/AIeAfDf/AJ9db/C0X/4uvzqop/6q4bu/v/4BX+tWL8vuP0V/4eAfDf8A59db/G0X/wCLpf8Ahv8A+HH/AD7a1/4CL/8AF1+dNFH+quG7v7/+AH+tWL8vuP0W/wCHgPw4/wCfbWv/AAEX/wCLpv8Aw8C+G/8Az6a5/wCAif8Axyvzroo/1Vw3d/f/AMAP9a8X5fcfdvjj9vrwy+gX0HhnSNSn1OaFo4ZLxFiijcggMw3EkDOcDrXxFpMjS67Yu7bne6jZiepO8ZqnHgN1qzo2P7a07/r5i/8AQxXoQyujl2HmqKfvb31eh51TNa2YYiDqu/LtZW33P2Z0z/j0h/3V/lRSaV/x6Qf7q/yor8Ur/Gz90wr/AHSKPi21S68N6lBKoeOS2kRlI4IKEYr8bJFCvIo6KSB+dfs34jH/ABI77/rg/wD6Ca/GSX/Wz/7x/nX6Jwl8U/kfmfGC96D8n+hHRRRX6eflYdq/Tz9jFR/wzx4WLAfN9qPA/wCnqb+gH5V+Yfav0/8A2MP+TdfCX0uv/SmavgeLf93h/iX5M/QuEf8Aen6P9D3mkwKWivyo/aAooooAKKKKAOa8axrL4W1RZUV0NrKGU8gjY3Ffjgq7AFHpX7KeM/8AkWtU/wCvaX/0A1+NZ+8v0r9H4R3n8j8o4x+OPo/0I6KKK/TD8rADNfqf+ybAsXwB8HbeM2rMfqZXJ/WvyzXpmv1Q/ZQ/5IH4O/69D/6Mavz3iz+FD1/Q/SOEP94l6fqey0UUV+XH7GN/hqCcZi7flU/8NRT/AOrNNbmNT4Gfkl+0DGsfxv8AHAQbR/asxx+Nefdmr0H9oX/kuPjf/sKzfzrzxfutX9AZX/utP/CvyP5xzL/ep+r/ADEoooHJr0jyAopSv1oC/X8qm4xKKXGD0NG2i4WEoowaKYBRRRTAKntruaynhnt5pIJ4WEkcsTFWRh0IIPB96gornnSU9Gb06jpu8T74/ZO/aok8dyxeD/F1yg11VH2K+Y4+2gdUbt5gAz/tDPevrhGJFfixY31xpl7Bd2sz21xbyLLFJG2Cjqchgex6V+qP7OPxbT4vfDPTdWlKrqsI+zX0a9plHLfRhhh9a/KOIMpjhJKtRVoy3XZ/5M/Y+HM4lio/V6zvKK0fdf5o9eopKWviz9AKd2u6M8DjmvyC+LMKW3xR8XRIu1E1S5AUdv3jV+v9z/q2r8g/jF/yVfxh/wBhW5/9GNX3XCn8afoj804xV6UPV/kcbRRRX6wfj4UUYz/Og4Ht3oKsFFLuHrRuHrWftaZv7GoJRS7h60bh60e2ph7CQlFLuHrRuHrR7WmHsJCUUu4etCgN/wDrpe2gHsJDT0r9DP8Agnn/AMkg1b/sMy/+ioq/PTvzX6F/8E8/+SQat/2GZf8A0VFXx3FP+6L1R9rwn/vfyZ9P6l/x6Tf7h/lX4x65/wAhrUf+vmX/ANDNfs3qZ22UxPZD/Kvxj1p1l1i/dDuVriVgfbecV4nCfx1Pl+p7fGO1P5/oUqKcFG3JOKbkev6iv032sT8u9lIKKXcPWjcPWl7WPcfsJCUUvBzg4x60p9qrnRPs5DaKKK0MQooA57/hS7cjIII9am4CUUpAA60bh61PtoHT7GYlFLuHrRuHrS9vAXsJCVd0b/kOad/18xf+hiqmB6/SrWif8hvTv+vmL/0MVy4mX7iR24NWxMT9mtM/49If91f5UUaX/wAekH+4v8qK/nuv8bP6Mwn8JEXiL/kB3v8A1wk/9BNfjDL/AK2X3Zv51+z3iL/kB3v/AFwk/wDQTX4xS/66b2Y/zr9D4S+KfyPzfjH7Hz/Qjooor9QPyYO1fp/+xh/ybr4T/wC3r/0pmr8wO1fp/wDsYf8AJuvhP/t6/wDSmavgOLP93h6r8j9C4R/3p+j/AEPeaKKK/Kz9oCiiigAooooAwPGP/Isap/17Sf8AoBr8aG6D6V+y/jD/AJFjVf8Ar2k/9ANfjQ3QfSv0bhLefyPyrjH44ej/AEG0UUV+mn5SOXpX6pfsof8AJA/CH/Xof/RjV+Vq9K/VL9lD/kgfhD/r0P8A6Mavz3iv+HD1/Q/SOEP48vT/ACPYx0paQdKWvy4/YxD0qKfpUp6VFP0qo7mc9j8kf2hf+S4eOf8AsKzfzrzxPuGvQ/2h/wDkuPjj/sKzfzrz1fumv3zLP92p/wCFfkj+cMy/3qr6v8xtKvSkowa9Q8g+pf2Rf2f/AAn8Z9C1688Q21zPJZXiQwmC5aIBSmTwOvNfQh/YW+FZT/jw1D/wPeuM/wCCdlvjwH4muMj95qSJj02xD/4qvrpABwBmvxbN8fiaWNqQp1Gop7Jvsj9zyPK8JVwVOdSmpSad20r7nzo37CXwtYYFnqKE9CL98iqk37A/w3lACSazBg9VvAc/mpr6awKM+9eQszxa2qS+89t5LgXvTX3HyZff8E8fBcyk2niDXLduwkkikX/0AH9a4zXf+CdVwsZbR/F6s/ZLyzwPzRj/ACr7kMYHQU0jI5Arqp55jqf/AC8b9UmclTh/A1FrTS9HY/MLx5+x38SPAsMlymlpr9nHlmn0l/MYAd/LOG/IGvEp4Wgd45EaORCVdHUqykdQQeRX7TEFU6Z+tfJP7bnwM0zVPC0/jvS7SO21jTipvXhTH2mAnBZgOrKSDuPbIr6rKuJalWtGjiEve0TXfzR8dm/DFPD0JVsNJ+7q09dOtn5HwTRSsMMeMe1JX6Yflo9chWI619TfsCeOJNH+JWpeGpJcWur2hljRm486Lnge6E/lXy0p2nFemfsz6vJo3x58FzxnBkv1t2/3XBU/oa8LOqCrYSaf8r+9ao+iyXEOhi6bX8y+56M/WVDkGlPQU2IgjA7U49BX4Sj+h1sQz/c/CvyB+MP/ACVbxf8A9hW5/wDRjV+v0/3Pwr8gfjD/AMlW8X/9hW5/9GNX3fCv8afovzPzfjD+HD1f5HG0UUV+sn46S9uK+2/2K/hP4O8dfC28vvEGgafqt6mpyxie7gDvtCoQMntya+IR0r9Dv+CfX/JH9Q4z/wATabn/AIBHXxfE1SdLDc0JNO620PtuGaVOtilCpFSVnurnrP8Awzf8M/8AoSdF/wDANP8ACk/4Zu+GX/Qk6N/4Br/hXptLur8q+uYn/n5L72fsf9n4T/n3H7keY/8ADNvwy/6ErRv/AADX/Cj/AIZt+GX/AEJWjf8AgGv+Fem7j6Ubj6U/rmJ/5+S+9h/Z2E/59x+5HmX/AAzb8Mv+hK0b/wAA1/wo/wCGbfhl/wBCVo3/AIBr/hXpuTRuPp+tH1zEf8/Jfew/s7Cf8+4/cjzH/hm/4Zf9CTov/gGn+FQXn7MvwvvY9svgrSeBgeXbhCPoRivVeaKPrmIX/LyX3sX9nYT/AJ9x+5H5a/tNfBmD4W/E6XS9AtLp9HureO7gj2PL5W7IZN2DkAjPJzzX1F+wFa3Fn8JdYW4gkgb+2ZCFlQoSPJi557Z/lX1A9tE/LRo591BpYoI4VxGioD/dGK9TFZvUxeGjQqLVW1vvY8rCZLSweJliKcrJ3922iuRaiM2Nx/1zbn8K/GR9Nup71o4rSbc8mxQY26k4GePU1+0ZGevI/nVIaPZL0s4AfaNf8KjLsyeX89o35rdbbF5plP8AaLg3K3Lfpe97Hh3w4/ZI+Hnh7w1p8GqeHrXWNTWJGurm9zKzS4+bAzgDOQAB2rtT+zf8M8/8iRon/gGn+FeloAowBinVwzx+JqSc3Uld+bO6nleFpwUPZx08keY/8M2/DH/oSdH/APANf8Kd/wAM3fDH/oSNF/8AANf8K9LyfSlyaz+uYj/n5L72bfUML/z7j9yPM2/Zy+GeOPBOig/9ei/4V8LftneDdE8D/FKw0/QdMttKs20uORobWPYpYu4zj1wBX6Yy5PTrmvzp/b9Un4y6f3/4lMf/AKMevqOHsRWq41RqTbVnu2z5DiTC4ejg3KnBRd1qkkfMlFFFfsB+KkmFAPrXvX7GXg3RfHXxVvLDXdNtdVs002SRYbuMOisHQBsHvgmvAzgZr6X/AGA/+Sy32f8AoFSf+hpXg53KUMHUlF2dj6LJIRqYuEZq6bW59nf8M4fDP/oStG/8BF/wpf8Ahm74Zf8AQk6P/wCAa/4V6Zk+lLlq/FfrmI/5+S+9n7v/AGfhf+fcfuR5l/wzd8Mv+hJ0b/wDX/Cj/hm34Z/9CTov/gIv+Fem7j6Ubj6U/rmJ/wCfkvvYf2dhf+fcfuR88/En9kr4eeIvCmpx6X4ctNH1QQO1ve2QMZWQKSuQDgjIwQa/OTSbC5TWrEG2mDLcxZBibg7xntX7OhRjGBj0qkNFsUYEWkIPr5a/4V7GEzmth4Sp1LzT2u9jwsZkNGvUhUpWg1vZb7WH6av+jQ9f9WvUe1FXUQL0AFFfPyld3PpqdPljYzPEX/IDvf8ArhJ/6Ca/GKX/AF03ux/nX7O+Iv8AkB3v/XCT/wBBNfjDL/rZfZm/nX6Bwl8U/kfm3GP2Pn+gyiiiv1A/Jg7V+oH7GH/JuvhP/t6/9KZq/L/tX6hfsYf8m5+E/wDt7/8ASqavgOLf4EP8S/Jn6Lwf/vMvR/mj3aiiivys/ZQopMijIoAWiiigDB8X/wDIsat/16yf+gGvxoHT8K/Zfxf/AMixq3/XrJ/6Aa/Gk/eX6V+icJfFP5H5Xxj8UPRkdFFFfp5+UD1+7X6ofsnf8kD8Hf8AXof/AEY9flev3a/VH9lH/kgXg7/r0P8A6Mevzzi3+HD1/Q/R+D/48vQ9jHSlpB0pa/Lz9kEPSop+lSnpUU/SqjuZz2PyR/aF/wCS4+OP+wrN/OvPB0Neh/tC/wDJcfG//YVm/nXng6Gv37K/91pf4V+R/N+Y/wC81P8AE/zEoHWigda9I8lbn37/AME7f+Sd+If+wp/7SSvrcdK+SP8Agnb/AMk78Q/9hT/2klfW46V+C5x/v1T1P6IyD/cqfoPxS0UV459EFJS0UARBc151+0BbR3Pwa8ZRyjKHS58j/gB/wr0YNivEP2wPG1r4N+COvrJKEu9Ti/s+2jzhneQ4OPou4114GMp4mmo78y/M8vMZxhg6kpbKL/I/LrkgE55GaKU44wcjHGfSkr+g6Pwn84VfiHg4Fd/+z7GX+N/gZR1/teA/ka89r279jnw5Jr/x98OsYvMhshLeOf7u1Dg/99Fa8zNpKOEqN9Iv8j08qpyqYumo7uS/M/UWI1IelRouCfWpD0r8EP6OhsitN/qm+lfkH8Yf+SreL/8AsK3P/oxq/Xyb/VN9K/IP4w/8lW8X/wDYVuf/AEY1fe8J/wAap6L8z844w/hw9WcbRRRX6sfjo/8AhFfoZ/wT7/5JBf8A/YUl/wDQEr88h2Hc9q/Q7/gn7gfB69/7Ckv/AKAlfE8VP/Zfmj7zhX/e16M+px0paaGBo3CvyI/bh1JgUm4UFgBmgYzOBSk+9RNKEALHH1ryuT9p/wCFkF09vJ4005ZkcxsuW+8Dgjp61pTpVKt+SLlbsrnNVxFKjbnklfu0j1wdKCM1UtLqO9ginhYPFKodGHRgRkGreRWZunfVC0mBS0UFCYFLRRQAUUUUAFFFFAET9K/Ob/goB/yWbTv+wTH/AOjHr9GX6V+c3/BQD/ksun/9gmP/ANGPX1PDv++r0f6HxHFf+5P1R8y0UUV+0n4WIelfTX7AX/JZr7/sFP8A+hpXzKelfTX7AX/JZr7/ALBT/wDoaV4Ge/7jU9D6fIf98h6o/R4dKWkHSlr8MP6ECiiigAooooAKKKKAMjxF/wAgO9/64Sf+gmvxhlP72X3Y/wA6/Z7xF/yA73/rhJ/6Ca/GGUfvZfZj/Ov0PhL4p/I/LuMfsfP9BlFFFfqB+Sj3+6tfp1+xtNGP2dfCYEg4F1xn/p7mr8xTyoxWvaeLtd022jtbTWtQtbaPhIILqREUZycAEYySfzr5nOcslmVKNNT5bO+1+n/BPqcjzOOW1JVZR5rpq17dUz9kvtaf3xR9qT++K/HD/hPPE3/Qx6v/AOB0v/xVH/CeeJv+hj1f/wADpf8A4qvkf9VKv/Pxfd/wT7P/AFwp/wAj+8/Y77XH/wA9Fo+1J/fFfjj/AMJ54m/6GPV//A6X/wCKo/4TzxN/0Mer/wDgdL/8VR/qpV/5+L7v+CP/AFwp/wAj+8/Y/wC2J/z0Wj7ZH/z0Wvxw/wCE88Tf9DHq/wD4HS//ABVH/CeeJv8AoY9X/wDA6X/4ql/qpV/5+L7v+CH+uFP+R/efrx4tnjPhzVh5o5tJh1/2DX42feQHtitx/HfiaRSreIdUZSMEG8kII9PvViluMdvSvqMlyiWWc/NPm5rdLbHymdZzHM3FqPLy3633sR0UUV9afGj16Yr9T/2VJP8Aiwfg4A/8uZP1/ePX5YEEA11WmfFDxho1jDY6d4s1qwsYBtitra/ljjQegAbgV8tnmWVMxpxjTlazvr6WPqsizWnltaVSpFtNW09UfsH5q/3qPOH94V+Qn/C7PiD/ANDt4h/8Gc3/AMVR/wALs+IP/Q7eIf8AwZzf/FV8X/qtif5l+J97/rhh/wCV/gfr55y+o/OopZFwTxX5E/8AC6fiD/0OviH/AMGU3/xVA+NHj84z418Q9ev9pzf/ABVP/VfErXmX3Mn/AFsoT05H96L/AO0Ftb44+NzuGP7Vm4P1rz7I/vCv0y+BPwx8KeMvhP4Z1vX/AA3pmsaxfWKTXWoX1oks88hzlndhlj7mu9/4UN8O93/IkaCR/wBg6L/4mu+lxGsHH6vKDbhpfTpoefLhmeNf1mM0lPW1npfU/Izj+8KUAE/eH51+uf8AwoX4ef8AQk6H/wCC+L/4mhvgR8PgMjwToWf+vCL/AArX/WyH8j/Aj/U+f86+5nhP/BPLC/DjxF2P9qdP+2SV9XB9jcyCvz//AGwNSvPhL8Q9L0zwPe3HhDTrjTluJrXRZWtIpJPMcb2WMgFsADJ9K8Cuvi146vNpn8Z6/Lt6btSm/wDiq815NVzabxcJKMZ6pPddDujndLKILCzi5ShpdOyZ+vxuV/vCk+2IP4hX48t8TvGEisr+LNcdW6htRlIP/j1UZvGXiC4UCXXdSlA7PdyED8zWq4Uq9ai+7/gmb4xp9IP7/wDgH7GXWtWdhHvubqG3XqWkkVR+prk9a+NngTQF3aj4q0m1A7NeRlvyBJr8j5dRupzmW5ml/wB+Rm/maZsySTznrW9PhNfbm/krfqYVOMZ/8u4Jerufor48/bt+H3h2GWLRftniW9XIRbSIxw56cyNjA9wDXxR8X/jR4j+MviAahrUojtoMraWEJPk26nrjPJY92PP0rz0HA4p2c9BxX0+X5HhsC+eKvLu9fu6I+XzHPsTj48k5Wj2Wi+fcYeTRRRX0x8mPB4Ar7Z/4J8fDtobbXvGVxGFWciws2I6qvzSMD9do/A18lfD7wFqvxJ8Y6b4d0aNpLq8kAMm35YkH35G9Ao5/Sv1g+HHgrT/h34N0nw9pabLTT4REpPWQ9Wc+7HJ/Gvz/AImzCMaX1aD96W/kv+CfpHC2WyqVfrE17sdvNv8AyOwAxS0UV+Wn7EVZv9U30r8g/jD/AMlW8X/9hW5/9GNX6+Tf6pvpX5B/GH/kq3i//sK3P/oxq+94R/jVPRfmfm3GH8OHqzjaKKK/Vj8eJA23p1r3n4GftVX3wQ8LzaJa6DDqiSXTXJmlumjILADGAD6V4InU0mN3QVwYvCUcZT9lWjeJ6OExdXB1PaUZcsu//Dn2F/w8X1fv4OtR/wBvr/8AxNO/4eL6v/0J9p/4Gt/8TXx1RXi/6u4L+Rfe/wDM9v8A1ix//Px/cj7F/wCHi2rf9Cda/wDga3/xNN/4eLax28H2p+t6/wD8TXx5RWf+ruC/k/Fh/rFjv+fj+5H1J4p/b68X63pM9npmgWGkzSqVF55zzPGCMZUEABueCc49K+YhKXn3ty7uCx65ycn9eaiBwelSRY3pz/EP511rLsNgqMvYw5b7/wBM5nmWIxtaLrTbtsfsp4O/5FrTf+vaL/0AVtfxVjeDv+Rb03/r2i/9AFbP8VfiVX+JI/fcJ/Bj6ElFFFZnUFFFFABRRRQAUUUUARP0r85v+CgH/JZdP/7BMf8A6Mev0ZfpX5zf8FAP+Sy6f/2CY/8A0Y9fUcOf76vR/ofEcV/7k/VHzLRRRX7UfhYfwmvpn9gL/ks9/wD9gqT/ANDSvmb+E19M/sBf8lnv/wDsFSf+hpXz2e/7jU9D6XIf98h6o/R4dKWkHSlr8OP6GCiiigAooooAKKKKAMjxJ/yBb3/rhJ/6Ca/GGX/Wy+7N/Ov2e8Sf8gW9/wCuEn/oJr8Ypf8AXTezH+dfofCXxz+R+W8Y/Y+f6EdFFFfqB+TBRRRSGFFFFGhpyBRRRU8yFysKKKKOZCswoooqiQooopiCiiikMKKKKV0VYKcv8P1ptOTtWVWeh0Uk/aI/V/8AZg/5IN4J/wCwbHXqh6ivKv2Yf+SB+Cv+wdFXqr9RX8/4z/ean+J/mf0fl/8AutP/AAr8hx6U2X7lL/DTZTmM1xnoPY/PD/goP/yVnRf+wSv/AKNkr5ar6m/4KDf8lZ0T/sEr/wCjZK+Wa/bOH/8Acoen6n4Bn/8Avs/X9EFFFFfTHyoUUUUxBR0NHQ1veDfB+rePNetND0S3W41K5LeVC8ix7tqljy3HQGsqlSNKLnN2SOqnTlVkoQV2zC/irovA/gLXPiLr8GjeHbCXUL2U4IQfJEvdnboqj1Jr6j+Gn/BP6+uZIrrxrrUdtCDk6fpfzO3sZW4H4A19e+A/ht4c+HGkLp3h3SYNNter+WuXkOOrsfmY/Wvhcw4mpU04Yf3pd+i/zPvMs4Yq15KeI92Hbq/l0OA/Zz/Z4074H6G5dkv/ABDehftt+q/LgciOPPIQfqeTXuAAHNAAQdMUgGR7V+Y169TEVHVqu8mfrOGw1LCUo0qUbRRLRRRWJ2FWb/VN9K/IP4w/8lW8X/8AYVuf/RjV+vk3+qb6V+Qfxh/5Kt4v/wCwrc/+jGr73hH+NU9F+Z+bcYfw4erONooor9WPx4KKUc//AF6tWul3t9GXtrO5uEBwWiiZxn8AayqVo0tzphTlVdolSitH/hHtU/6Bd9/4DP8A4Uf8I7qf/QMvv/AZ/wDCub65Q/mR1/Ua/wDK/uM6itH/AIR3U/8AoGX3/gM/+FH/AAj2qc/8Sy+/8Bn/AMKf12h/MiPqVf8Alf3GcRipI/vp/vD+dPubG5ssC5tprYnoJomQ/qKZH99P94fzrLEVoVaMnE0w9GVOtFSP2X8Hf8i1pn/XtF/6AK2u9YnhD/kXNN/694v/AEAVt96/Aqvxs/orCfwY+g+iiiszrCiiigAooooAKKKKAIn6V+c3/BQD/ks2nf8AYJj/APRj1+jL9K/Ob/goB/yWXT/+wTH/AOjHr6jhz/fV6P8AQ+J4r/3J+qPmWiiiv2o/Cg/hNfTX7AH/ACWi+/7Bcn/oaV8y/wAJr6a/YA/5LRff9guT/wBDSvns9/3Gp6H0+Q/75T/xI/R0dKWkHSlr8OP6ECiiigAooooAKKKKAMfxJ/yBb3/rg/8A6Ca/GOX/AFs/+8f51+zniT/kC3v/AFwf/wBBNfjHL/rZ/wDeP86/ReEfin8j8t4w2h8/0I6KKK/Tj8mHb/kxX2p+z1+yZ4G+KHwk0LxJrMV//ad6s/nNbXRjjbZPIikLjjhFr4qPJ4r9Pv2Mx5n7OPhT/t7/APSqavh+KMTVw9GEqUnF3W3oz7zhfC0cViJQqxUlZuz73Rz3/DBnw0/546p/4Gf/AFqT/hg34Z/88dV/8Df/AK1fS+P85oyfT9a/Nv7Uxn/PyX3n6j/YuD/59r7j5p/4YL+Gf/PPVP8AwL/+xpv/AAwX8NP+eWq/+Bn/ANavpmin/aeM/wCfj+8f9i4P/n2vuPmf/hgv4af88tW/8Df/AK1H/DBfwz/55ar/AOBv/wBavpiij+0sV/z8f3h/YuD/AJF9x8t69+w78NNM0a9uo4dU8yCB5FzfN1VSR29q/PLcWC7hz1r9lPGKiPwvqo/6dZf/AEA1+NfX8q+94WxVbEOp7abla1rn5xxRg6GElBUYKN072+RHRRRX6GfnA/kV9v8AwM/ZC8CfET4X+H9f1WLUBqF9b+ZOYbwqpYOwyBjjgCviFelfqh+yjGB8APBh/wCnQ/8Aox6+F4nxNXDUoSpScW309GfecL4Sji68oVoKSSvr6o4v/hgv4Y/889V/8DP/ALGmf8MF/DP/AJ46r/4Gf/Wr6Ywf71G0+tfnH9p4z/n4/vP1P+xsF/z7X3HzP/wwX8M/+eOrf+Bv/wBag/sH/DVVwItV69Ptv/1q+mKZJ0prMsV/z8f3kyyjBpfw19x+cfi79o3x78FPFWreBfDV7ZQaDoNy9hZR3NqJZFiU8BnPLH3rI/4bf+LH/QS07j/pwT/GuE/aGz/wu7xz/wBhWb+defFvm9q/VMHlmDr0IVKlNOTSbdlq2tWfkOLzXFUK86VOo1GLaSu9Enoj3z/huH4sf9BHT/8AwCT/ABpf+G4PiwOup6b7f6Cn+NeA7R604LzXb/YuC/kj9yOH+2sX/wA/Jfez7U+D3gKy/bE0u+8U/ESe5n1TTp/7OgbTnFsnlBQ/zKAcnLnmvQ1/YD+GLZO7W8f9f/8A9jWD/wAE7/8Akm/iUY3H+1v/AGklfWCpyWIIJr8tzHF18Li6lGjNxjF6JaJLyP1rK8BhsXhYVq8FKUldtq7b82fN5/YC+GJ6Nrf43/8A9jXjX7Tf7I+i/DDwSniPwkb+SOzlC38V1P5pETYCyLwMbWwD7N7V99EbRWXrOj2uv6Pe6dewpc2d3E0E0T/ddGGGB+oJrmw2b4ulWhUlUbSeqb3R04vIsJXoThTppSa0aWz6H4yKxU0m35M13Pxm+Gl18JviDq/hu4VzDBIXs5mH+ut2OY2/Lg+4NcJX7fg60a9KNWLvF6o/C8TRnh6kqU1aUXZ/IK09A1y78M65Yaxp05gvrGdJ4JFP3WU5H4HofrWZSqcGqrwVSLjJXTMqVR05KUd0frv8HPiNa/FD4e6T4itCifaov30O7JhlHDofo2fwxXdkZNfnn+wv8Xz4Y8aS+Db+fbputky2Yc8R3SjoP99Rj6qK/QlTgV+FZphHgsVKn9nden/AP3/JccsbhIT+0tH6r/Mn6ilooryj6EKQ9KWkPSgCtN/qm+lfkH8Yf+SreL/+wrc/+jGr9fJv9U30r8g/jD/yVbxf/wBhW5/9GNX3vCf8ap6L8z824w/hw9WcbRRRX6sfjo4dBX6E/sBwrJ8Ir/coP/E0l7Z/gSvz3/hFfoZ/wT7P/Fob/wD7Csv/AKAlfFcUaYX5o+44YipYuN+zPpv+z4f+ea/98il+wRf881/IVb4o4r8l55dz9q9hS7FP+z4/+eY/IUGwi/uL+Qq5xRxS9pIf1el2Oc17wfpfiHTLixvdPt7u2nRo5I5o1YFSMHqK+MJ/+Cd+um9le38WWCWxl3Ro1o+4LngE56gcV937vbmmuOPauyhmGIw6apysnv1POxGVYXEOLnDVbW0KGhWB0nSLS0Zgxt4UiLAYB2qBn9K1etNozgE1wt8zuetGPIlFD6KKKRYUUUUAFFFFABRRRQBE1fnN/wAFAP8Aksun/wDYJj/9GPX6MtX5zft/DPxn07/sEx/+jHr6nh3/AH1ej/Q+J4r/ANyfqj5looor9pPwoP4TX01+wB/yWi+/7Bcn/oaV8y/wmvpr9gD/AJLRff8AYLk/9DSvns9/3Gp6H0+Q/wC+U/8AEj9HR0paQdKWvw4/oQKKKKACiiigAooooAyPE/8AyAb/AP695P8A0E1+MUv+tn/3j/Ov2e8R/wDIDvf+uEn/AKCa/GCU/vZfdj/Ov0PhL45/I/LOMvsfP9BlFFFfqB+Th2r9QP2MP+TdfCf/AG9f+lM1fl/2r9QP2MP+TdfCf/b1/wClM1fA8W/7vD/EvyZ+i8If7y/R/oe8UUUV+VH7MFFFFABRRRQBgeMf+RY1T/r2k/8AQDX40HoPpX7L+MP+RY1X/r2k/wDQDX40N0H0r9G4S3n8j8q4x+OHo/0G0UUV+mn5SOXsa/VL9k//AJIH4P8A+vQ/+jHr8rV7Cv1S/ZP/AOSB+D/+vQ/+jHr894t/hQ9f0P0fg7/eJ+h7JRRRX5cfsgh6VFP0qU9Kin6U1uZz2PyR/aF/5Lj44/7Cs38688HQ16H+0L/yXPxx/wBhSb+deeDoa/fsq/3an/hX5H84Zn/vdT/E/wAxKBwRRQOtemeStz79/wCCd3/JOvEP/YV/9pJX1uvSvkn/AIJ3/wDJO/EP/YU/9pJX1svSvwfOf9+qev6I/ojIf9yp+hJSUtFeKfQnyt+258G28a+Bl8VWEW/V9BVnkCLzLanlx/wH7w/4F61+eRHGe3rX7SX9nHeWssEyLJDKpR0YZDKRgg/hX5VftC/CmT4RfEvUdIRGGlzn7XpzkHBgYn5c+qnKn6V+kcMZjeLwtR6rWPp1R+UcU5ZyTWKprR6S9ejPLqKKK/Sz8sLen38+l39teWszwXVtKs0UsZw0bKQVYe4IBr9XvgJ8UoPi98NtK19MLeMnkXsSn/V3CcOPofvD2YV+TJTmvov9iv4w/wDCv/iP/wAI/fz7NH17bD85+WO5H+rb23ZKn6rXxXEmXfWKHtYL3o6r06r9T7vhnM3hcQqU37ktH5Poz9KqKjEmePWpK/IT9vCiiigCvP8Ac/CvyB+MP/JVvF//AGFbn/0Y1fr9P9z8K/ID4w8fFfxgP+orc/8Aoxq+64V/jT9F+Z+bcYfw4er/ACOOooor9ZPx0f8Awiv0O/4J+f8AJIb/AP7Ckv8A6Alfnj/CK/Qz/gn3/wAkgv8A/sKy/wDoCV8TxT/unzR95wt/vq9GfVA6UtIOlLX5Eft4UUUUAFFFFABRRRQAUVG0mAT6Uhkwc5/CgnmRLRTEfeM+1PoKCiiigAooooAhk+6K/Of/AIKAf8lnsf8AsEx/+jHr9GJPuivzn/4KAf8AJZ7H/sEx/wDox6+r4b/35ej/AEPiuKv9yfqj5looor9nPwoP4TX01+wB/wAlovv+wXJ/6GlfMv8ACa+mv2AP+S0X3/YLk/8AQ0r57Pf9xqeh9NkP++U/8SP0dHSlpB0pa/Dj+hAooooAKKKKACiiigDJ8R/8gO9/64Sf+gmvxgm/1sn++386/Z/xH/yBL3/rhJ/6Ca/GCb/Wyf77fzr9D4S+Op8j8s4y/wCXfz/QZRRRX6gflAdq/T/9jD/k3Xwn/wBvX/pTNX5gdq/T/wDYw/5Nz8J/S6/9KZq+A4s/3eHqvyP0PhH/AHp+j/Q95ooor8rP2cKKKKACiiigDB8Y/wDIs6p/16yf+gGvxnboPpX7MeMP+RZ1T/r1k/8AQDX4znoPpX6Nwl8U/kflfGPxQ9H+g2iiiv00/KBw6V+qX7J//JA/B/8A16H/ANGPX5WDNfqn+yf/AMkD8H/9eh/9GPX53xZ/Ch6/ofpXB/8AHl6HslFFFfmB+wjWqOfoakao5+hprczqfCfkj+0L/wAlx8b/APYVm/nXng6GvQ/2hf8AkuPjf/sKzfzrzwdDX79lX+7U/wDCvyP5wzP/AHqp/if5iUq9aSgda9M8lbn37/wTuOfh34i/7Cv/ALSSvrdelfI//BO3/knPiH/sK/8AtJK+uF6V+D5z/v1T1/RH9EZD/uVP0JKKKK8U+hK0n8XHavn/APbC+EK/En4YT3tlAJNa0NWu7TaMtJHgGWL8VXI91FfQm33xTJow0Z4BHpiujDYieFrQrQ3i7/8AAPPxeFhjKM6U1pJW/wCCfikQMD3pmTXuP7WHwi/4VR8TriSyh2aJrJa9syo+WNif3kX/AAFjkezCvEV/1bV+84DFQxdCNWD0krn8847CzwdedKS1i7DKekrxOjoxR0O5WU4II5yPfgUyiu6cPaR1OOlN03dH6m/sxfF1Piz8MdPvZZQ2sWOLPUkzz5qjh/oww2fc17Pwwr8w/wBkP4uD4X/FK3tbyfy9F1sCyuS33Ukz+6kP0YkE+jn0r9No334wfrzX4bnWA+o4qUUvdlqv8vkfveQZj9ewkXJ+9HR/o/mWqKKK8I+nK0/+rP0r8gfjH/yVfxh/2Frn/wBGNX6/XH+qP0r8gvjD/wAlW8X/APYVuf8A0Y1fdcJ/xp+iPzfjD+FD1f6HG0UUV+sn44Sdv8a+zf2PPjx4G+GHwyvNL8Sa5FpuoSajJOIHjdjsKqAflB9DXxcDinMWb5s15GYYCnmVH2NRtK6enke1lmY1MtrKtTSbs1r5n6kf8NhfCf8A6G6D/vzL/wDE07/hsD4Uf9DdB/35l/8Aia/LPJoya+Y/1Uw/88vwPrv9b8R/IvxP1K/4bC+Ew/5m+3/78y//ABNA/bC+Ex/5m+3/AO/Mv/xNfltzSZPqaX+qVD+Z/gH+t+I/kX4n6l/8Nf8Awn/6G6D/AL9S/wDxNJ/w2D8J/wDoboP+/Mv/AMTX5a5NGTR/qnR/nf4B/rfiP5F+J+pf/DYPwo/6G6D/AL8y/wDxNH/DYPwn/wChug/78y//ABNflpk0ZNH+qmH/AJ3/AF8g/wBb8R/KvxP0M+MH7aHge28E6vaeFNZm1HWrq0kitGtoHRYnZcBy7AAbc5x14r5F+GnxS8aXnxF8K21x4u1qeGTU7eOSN7+Qq6mRQQQTyMV5lhdnXmuk+FP/ACU/wl/2Fbb/ANGLXaslw+Bw9RJXum7uze3ocP8AbmJx+Kpyk+VJpWV0tz9hrYAR8VP/AA1Bb/6v8Kn/AIa/IJbn7ZR/hodRRRUmoUUUUARP0r85v2//APksmn/9gmP/ANGPX6Mv0r85P+CgH/JZtP8A+wTH/wCjHr6nhz/fl6P9D4jiv/cn6o+Z6KKK/aT8LD+E19NfsA/8lnvv+wXJ/wChpXzL/Ca+mv2Af+Sz33/YLk/9DSvnc9/3Kp6H0+Q/75T/AMSP0dHSlpB0pa/Dz+hAooooAKKKKACiiigDF19gui6gCc5t5OP+AmvxmlBSR8jqzfzr2Hxr+1n8SvG1pNZT60um2cqlHj02FYS6nggty2Me9eOc45z+Pev1vh/LauAU/bNXlbbyPxLiDM4ZjKKop2jffrewyijBowa+154nw/JIlHIGa/Tb9jSRX/Z38LBHUlftYYA9D9qlOD+Y/OvzEwa9G+G3x28bfCqB7fw5rLQWTuZHsbiJZYSxGCQpHBwB0Pavls9wM8woKNFpNO+vpY+qyDGxy3EupVTcWradL21P1tyOKByeK81+APjjUPiL8JfD/iHVvK/tK9jdpjCuxMrIy8LnjpXpXRa/GqlOVKcqc94tp/I/dKNWNanGpDaSTXoyWiiipNwpMgClqjfytDazSrjKIzD8AaaXM7ESlyq5keM7qOy8KazLNIqRrZzMzMcAAIcmvxuPQH15Ga9d8f8A7UXxB+JGn3GmalrC2mmTqY5rbT4RCJVPUMR8xB7jNeSegx07V+scPYCeChKVVq8rbeR+LcR5jHHVEqadoX363sR0UEEdqK+25onw3IyYHctfqP8AsmzpP+z94OKOGC2rIRnoRK4Ir8sq9J+HXx88cfCy3az8PayYtOZt/wBhuYlmhDHqVUjjPsetfK59gJZjQjGi0pJ3122sfV8P42OWYhzqxbjJW06apn605WlB9K83+AnjTUPiF8KPDviHVhENQv4Gkn8ldqbg7LwO3CivSeAMivxypCVKcqc94tp/I/c6NWNanGpDaSTXoxgX86hmbAzkZzUjyY6V8UftdftFeNvh78RJfC/h+/h0vT3sYpzcJAGnDOW3YY5x0HauzA4Opjq3sqVr2vr2R5+ZY6GCoe0mm1e2m9z5q/aAmjuPjZ43dGDp/asw3A57156zbqlubmW8uZJ55HmmlYvJI5yzsTkkn1JqOv3XCQ9jRhTvskvuR/P2Ln7atOolu2/vY2gdaMGlA9q7edHIoM++f+CeNzGfh94mg3gypqgdlzyA0S4/kfyr6yjYg+tfkJ8Oviv4o+FOoTXvhvVZLCSYATRFQ8UwHTch4PfnrX6P/su/EzWfix8LbbXdeaBtQa6mgZrePy1KocD5exr8c4gy+rRryxN04Sa9Vp/wD9n4dzGnXoQw9mpxXyaue0UUUV8kfeBTWOBTqZISF4oA8S/aj+FUXxP+FuppFEr6rpqG9sWxlt6AkoP95cj8RX5dMAM9vrX1v+01+05498LfErxL4R0jULew0y3ZYkeG3UzbWjVj87dD8x5r5I3bmycn61+t8N062Go2rNcsrOPldH4lxLUo4jE/uU+aN1LzaYyijBor7bnR8R7OQ9GYOGVijA5DKeQfUV+nv7K3xli+Lnw2s2up1fX9LVbTUEJ+ZmAwsv0cc59Qa/MINjHFdH4H8f6/8ONbj1fw9qUmn3yrsJQArIv9x1PDL04/KvmM5yxZlSsmlOOqb/I+nyLM5ZbW55K8JaNfr8j9jshl4OaTOFz0rxv9lb4na18VvhbDrevGA6gbqaBjBH5alUIA+Xt1r0HxzrE/h/whrOpWu37TZ2U1xHvGV3KhIz69K/GqtCdOs6MviTt5XP3CliqdWgq8fhav52Nh2C+YWPGPWvyE+LNzHd/FDxZNEweKTVbllb1HmNXceK/2uPih4utHt5tfXT4JUIZdPt1hJBHI3Dn9a8dd2kZmbJZjkk9Sa/UOH8uqYGUqlWSvJJWR+ScQ5pHHRjTpJ2i3q/MZRRg0V95c+D9nMKKKMGnzoXs2FFGDRg0c6DkkFFGDRg0c6DkkFFGDRg0c6DkkFFGDQBnPtU8yD2cgHWup+FX/ACVDwj/2Fbb/ANGLXLgGuo+FR2/E/wAJE/8AQVtv/Ri1w46S+rz9H+R6eBi/rFP1X5n7D23+rX6VOelQW/8Aq1+lTnpX8/y3P6NpfChaKKKk1CiiigCvMeBmvzk/b4mST4z2ah1Z00mLcAfu5kcjNfUf7XPxZ8QfB/wJp2p+HHgjvbq+W1Z7iPzAqlGPAPfIFfnL4v8AGOs+PNduNb1+/k1LVLgjzJ5ABwOAoA4AA6AV93wxgajq/WW1y2a87n5vxVjqfsvqyT57p+VjBoowR2owa/VedH5H7OY8j5K+lf2BXVPjPegkAnSpcAnr86V80fUZrV8L+J9W8I63b6vot7Np+pQHMdxC2GGeoPYg+hry8wofXMNOlF2clZHq5bXWDxMKk1dRdz9mkYHqRmpMcc18pfsd/H3xf8W9T16w8ST2l0unwxSRTQQCJyWJB3Y4PT2r6uFfheJwtTC1XSqWuux+/YHGU8ZRjWp3s+4+iiiuc9EKKKKACiiigD57/wCGIvhT/wBAK5/8Dpf/AIqj/hiP4V/9AO4/8Dpf8a+gef8AIpOfb8q7/wC0cV/z8f3s8b+ysJ/z7X3I+fv+GH/hX/0Bbn/wNl/xo/4Yf+Ff/QFuf/A2X/GvoHB9KMH0p/2jiv8An4/vYf2Tg/8An2vuPnz/AIYh+Ff/AEBLn/wNl/xp3/DEPwq/6AVx/wCBsv8AjX0Dg+n60YPp+tL+0cV/z8f3sf8AZOE/kX3I5nwN4K0z4e+GrHQdGiaDTrNSsUbOXIBYseTyeSa6boKQjYAewoL4zXDJylJyk7tnqQhGnFQgrJaIlopKWkaCAYqGaBZ43jflXUqR7VPSE4oFufPp/Yi+FX/QFuf/AAOl/wAaZ/wxB8K/+gJc/wDgdL/jX0HtNJ83pXesfiV9t/ezyXleFlq4L7kfP5/Yg+FJ/wCYJcf+B0v+NJ/ww/8ACn/oC3P/AIHS/wCNfQVFP+0cV/z8l97F/ZWD/wCfa+5Hz7/ww/8ACv8A6Atz/wCBsv8AjS/8MQfCz/oC3H/gbL/jX0Bk+lHNL+0sV/z8l97D+ycH/IvuOZ8DeDNO8AeG7DQdIiMGm2SGOGN2LsoJLH5j15JrpRhRQRtwewpN3J9a4ZNyk5Sd2z1IQjCKhFWS0QhBOMEcdc15P8RP2Z/APxQ8RnXPEWmz3Oo+SkHmR3TxjYucDCn3NetEZWkUcYxTo150Zc1NuL7rQzrUKdeHJUipLs1dHgH/AAw/8KP+gNcf+B0v+NL/AMMP/Cf/AKAlx/4Gy/419AYoxXb/AGliv+fkvvZ5/wDZOE/59x+4+fv+GH/hV/0BLn/wOl/xo/4Yf+FX/QEuf/A6X/GvoKin/aOK/wCfkvvYv7Kwf/Ptfcj59H7EPwoYcaNc/wDgbL/jXqPw3+G+ifC3w4mh+H7ZrXTkleVY3laQ7mOW5bmuv5X2pWGe+KwrYuvXjy1JuS7NnRQwOHoS5qcFF90rElFFFcx6IU1xuUgU6igDxLxx+yx8PvH/AIjvdd1jSp59RvGVppEupEBIULnAOBwBWO37EHwpx/yBJ/8AwNl/xr6AIBPoajHzDk5rthjMRTioxm0l5s8qeW4WpJznBNvd2R4J/wAMQfCv/oCXP/gdL/jSf8MQfCr/AKAdz/4Gy/419A4PpS8/3ar+0cV/z8f3sj+ycH/IvuR8/f8ADD/wq/6Atz/4HS/40v8AwxB8Kv8AoC3Gf+v6X/GvoD5vSj5vSj+0cV/z8f3sP7Kwf/PtfcjkPhx8NdD+FXhxdE0GB7bT1keUK8rSHc3U5NbGs6Xb69pt1YXib7a6heCVQSCUYYYZHTitMpuP+zTgg7dK4ZVJym5yd29b9bnoRpQjTVOMbRWlulj5+H7D/wAK+M6LcEjj/j+l/wAaX/hh/wCFP/QEuP8AwMl/xr6C3GjcfT9a7f7QxX/Px/ezz/7Jwf8Az7X3Hz5/wxB8Kv8AoCXP/gdL/jR/wxB8Kv8AoCXH/gdL/jX0Hs9qNntVf2niv+fkvvYv7Iwf/Ptfcj59/wCGIPhX/wBAS5/8DZf8aP8AhiD4V/8AQEuf/A2X/GvoPBowaX9pYr/n5L72H9kYP/n2vuR8+f8ADEPws/6Atz/4Gy/40f8ADEPwr/6Alz/4Gy/419A4PrRg+tH9pYr/AJ+S+9h/ZGD/AOfa+5Hz9/wxD8K/+gJc/wDgbL/jR/wxD8K/+gJc/wDgbL/jX0Dg+tGD60f2liv+fkvvYf2Rg/8An2vuR8/f8MQ/Cz/oC3P/AIGy/wCNH/DEPws/6Atz/wCBsv8AjX0Bg0uD60f2liv+fkvvYv7IwX/Ptfcj5+/4Yf8AhX/0A7n/AMDpf8ajk/Ya+FkjZ/sq9X2XUJcfzr6FwfWjB9af9p4v/n5L72V/ZOD/AJF9yPnf/hhb4XD/AJht/wD+DCX/ABq5of7GHwy0HWLHU7XTr1buzmS4iZr6RgHU5BIzzyK9820AA0nmGJkrOo7erHHKsLB3VNfchUXZmn0UVwHrhRRRQAUUUUAcF8TfhP4e+Lui2+meJLV7u0gnFwiRzNGQ4BAOV+przg/sRfCgddGufb/Tpf8AGvfyPl6Uh6dK66OMr0Y8tObiuydjzq2Aw9eXPVgpPu1dnz//AMMQfCv/AKAlz/4HS/40v/DEHwq/6Adz/wCBsv8AjX0DzS4Na/2liv8An5L72Yf2Tg/5F9yPn3/hh/4Uf9AO4/8AA2X/ABpf+GH/AIVDpolwP+32X/GvoGij+0cV/wA/Jfexf2Rg/wDn3H7keZ/C34CeDvhBeX914YsJbSa+RUmMlw8u4KSRwx4616Tng8Uh+Xtmn7uK4Z1Z1ZuU22+7PSpUKdCChTioxXRKyJKKKKk3CiiigAooooAKKKKACiiigAooooAKKKKACiiigAooooAKKKKACiiigAooooAKKKKACiiigAooooAKKKKACiiigAooooAKKKKACkwKWigAooooAKKKKACiiigAooooAKKKKACiiigAooooAKKKKACiiigAooooAKKKKACiiigAooooAKKKKACiiigAooooAKKKKAEwKMClooAKKKKACiiigAooooAKKKKACiiigAooooAKKKKACiiigAooooAKKKKACiiigAooooAKKKKAGtzivyG/ZY/aE+JfiT/go5a+ENV8ca3qXhg6xrMJ0u5uS0BSO1umRSvorKpH+6K/Xo9K/n78H6r8RNF/bo1m++FVhHqfj2HW9WOnWsyK6vmOcS8MQDiIyHrTQH9AanA5r44/4KlfETxP8M/2aINY8J65feHtU/t+1hN3YSmOQoUlJXI7EgfkK8LPxb/4KHH/AJkSw/8AAC2/+OV4P+2b46/aw8Q/CBLb4z+GLXSPCA1OCQXMNrDG32kB/LGUcnoX7UgPtz9gj4keKvG/7EGteJfEOv6hrOvRnVCmoXkxkmXZGSmGPoelfAv7LHiD9pT9q/xXqfh3wz8Y9X02702y+2yPqOoyhGTeEwNoJzlq+1/+CbX/ACjw13/uMf8Aos1+dv7D3xp+I3wS8fa7qvw28EN461S604W1xZrBLN5MXmK2/EfPUAZqgPtT/hif9s3/AKL5/wCVO4/+Ir279kr9nj9oH4WfEq61f4o/E/8A4TDw+9g8Edj9slm2zFgVfa6gcAHmvDf+Hg/7Vv8A0bxJ/wCCy9r6P/Yy/aN+Lvxz1fxLb/Ez4bP4EtdPgiks5Tazw/aGZiGH7zrgYPFSB9GeNfF2neA/CeseItXmFvpml2sl5cSscYRFyfxPSvwl8V/tYftBfEKTxr8R9I8aeINM8LW2qoksVjdtHBY+ezm3jC9AMIR+FfdH/BX79oI+DfhdpHww0y5ZdV8Ut9qv1jb5ksY24Bx2eQY9wjVtfsv/ALHljd/8E/NU8EavFDa6947sZNVlklIDQzsA1mT1+5tjJ+p9aAPov9kH47Q/tF/AXwv4z3L/AGrLD9l1WFMDZeR/LLx2DH5wPRx6V8+/8Fbfir4v+E/wh8E33hDxHqPhy9utdaGefT5jE0kf2eQ7SR2yAcV8x/8ABJf42XXwr+Nmv/CTxE7WdtrzusVvOceRqUGVZPqyqy49VWvcf+C2fPwR+H/t4if/ANJpKfUD6P8A+Cf3i/W/Hn7KHgrXPEWqXWs6xdLcGa8vJN8smJ3Ay3fgCt/9rH4c/ET4m/Cv+xfhj4oPhLxP9thmGo+e8I8pc713KCeeOK4j/gmR/wAmV/D7/cuf/SiSvqakB+TnxY/Zx/a4+D/w28SeNtX+Ostxp2hWb308NrqU5kkVf4VygGee/FeVfsp2n7T37Wlv4hl8L/GfUtMGjNEJhqWoyjeXzjbtU/3a/UD9u3/kz34tf9gGf+lfFf8AwRD/AOPH4o/9dbP+T0Aew/Af4BftEfBrVfF3iP4k/FM+KtFXwxfRW9pHeyyNDd4R45QGUDKhH5968P8A+CT3x3+IfxT+M/iaw8XeNNY8RWVvoolittQumlRG81RuAPfHGfev02+JJx8OvFR6Y0q6/wDRLV+Cv7EPiL41+GfHutT/AAR0eHWfEMmnhLuOeGOQJBvBzh2AHOKAP6Dsivzl/wCCvHxi8bfCa0+HL+DvFWp+GmvJLtbj+zpzF5oATG7HXGT+dc5/wtz/AIKHf9CJY/8Agvtv/jlfK37dXi79onxRaeEV+O3h+30WGF5zpjQW8UfmMQu/Oxj/ALPXFNAfr5+xt4h1Pxd+y38M9a1q/n1TVb3RoZrm8unLySuc5Ziep969rrwf9hL/AJM9+Ev/AGAYP617xSA/HX/gol8e/il4M/bAvPC/hLx7rWgadPa2KQ2lpdtHCjyKBnaOnJya9NH7Fn7ZZQMPj4CCNw/4mdx/8RXzl/wVE1P+xv26Lm/8szfZLXTZ/LBwW2qGwD74xX0ov/BaCziCIPgxrBCqAD/aoHb08igDxn4+n9rz9i+TRvEuvfE681nRLu58iO7gvDdweaFLCOWKRRjIBI7HHXNfXdn+1Nrnxq/4Jz+LviTZTy+HvFVnp1xbz3Gnts8q6iZQZIu4DAggds4r4e/a9/b7uv2xtN8O+BLfw/b+AdFTUUuLq61a9aUeZgqpkZUGyMbiTgE19s+IPgfpv7Pn/BMPxj4U0/Votf36HLqFxqls26C5lmZGLxf9M8bQvqBnvVAfGf7KVn+07+1zb+Ip/C/xn1LTBobQpONS1GUF/NDkbdqn+4ete+f8MT/tm/8ARfR/4M7j/wCIr5P/AGFP2hfiz8C7HxfH8M/hy3jtNRktmvXW2mm+zFBJsB8vpnc3X0r6rH/BQb9q3A/4x3k/8Fl7QB7r+zh4C+LX7Lug/EXxd8bviIfGmjW+nR3Vsq3ckxt/J8xpcBwACwKDj0r5B0H9qT9qH9uz4j6xovwq1CPwdolqPtDJZyLbrZwFiEM05BdnbnhRyRwABmvtP9n7xl46/bA+C/xC0L4ueCZfARuy2lRQLbSwtJDJDkyAS8khj244xXwroX7Lf7Vn7C/j7UtZ+G+nN4k02dfIe50iNbuK8hUkr5tufnUjr04ycE0ID0rxT+zh+3F8NdIm17R/itL4na0QzyWNtqTPK4UZO1JU2uevGcntmu//AOCev/BQnX/jt4yf4cfEiG2HigwSS6bqdvF5JuzGC0sMsfQOFBYEYztbI4ry6X/gqL+0H8OkVfHHwchjRMCae5sLuzzzzgnKivcf2P8A9ur4PfHvx7ZaJ/wgOn+APHs+9rGX7LA0d2+07linVVZZCu75SORnk9KkD5Y/bM+OHxet/wBuDxD4E8I/ELWtAs7u/srK0tobxkghaSKIZwOgy2Tj1r2P/hif9sz/AKL4P/Bncf8AxFfLn7c+sah4d/4KIeINU0mw/tPVLPVNPuLWzCkmeVYoiqYHJycDivp8/wDBQX9q0HH/AAzvJ/4LL2gDR8Pfsa/tgWOv6Zc3/wAdBdWMF1FJcQ/2ncHzI1cFl+53AIr9Jicdsg9K/Pf4Pftt/tJeNvin4U0HxJ8Dn0LQdS1GG2vdROn3afZoWbDvluBgZOTxxX1p+038arP9n34H+KvGtzIgnsbZksYm/wCWt0/yxIB3+Yg/QGgD87f27/2ovib47/ausfhV8HvEGp6fJpC/2e6aRcGM3d6w8yYtjtGq7fba9eqf8Eqv2stf+Ktv4n+H/jrXbrWvEmnv/aFhdahIXmktyQsseTydjYI9A1eRf8EivhXc+Ovix4w+MniJvtL2G+1tbiduZL24O6aQZ7qhI/7aV5n8bo7z9hb/AIKEHxRpEbRaFLfrrEMUZ+WayuCRcRcehMg9sCrA/Xz9oHVrzQvgd8QdS0+5ls7+00K9nguIWw8UiwsVZT2IIBr8ff2Vbz9pj9rLVte07wv8ZtV02XR7eO4mbUtRlAYOxUBdoPPFfrP8etbsfEv7LvjzV9NnW50+/wDCt3d286n5ZI3tmZSPqCK/Gb9hL9r+H9knXvFWpzeELzxb/bFrFbiO0uvJ8na5bLEo2c5qAPrq4/Ys/bNjhkaL47rLIFJVDqtwoY+mdnFeXfs8/ttfGv4HftIWXwu+LesT+ILKTV00bUIdRYSzWkkjBElimHJALKcHIKntXq1x/wAFqLNIJH/4U7qqDacPJqy7Qff9wOPxrwj9k/wlF+3J+2le/EXxVrOkaLJbakmut4cSZvtN2ItpjjhUj5kXam9s5xnigD74/bp/bmsf2TNGstL0uyh1vxxq0TSWlpO2IbaIHBmmxyRnICjGcHnivlT4feF/22v2r9Gg8XjxzJ4J8PXymS08yb7CsyHkNHDGpbYezMRkevWvD/2zhL8Qf+Ckl7oniDL6c+u6ZpQSTODanyRt+h3N+dfuNY2cGnWsNpaxLBbQIsUcUYwqKBgKB6AYoA/Jn4l6r+2r+xfp58U6z4r/AOEx8JwyKs9y0g1C3iBOAJlZVeME8bhxkgZya+4f2M/2wtE/az8DT3kcC6R4r0rZHqukrJuVCw+WWM9TGxBx3HQ17h418K6V458L6t4f123S70XVLWSzu4JOjxOpDDPbg5z2xXjH7Pv7IHwl/Z88VXWtfD1bmHUbu0+yzq+qG4WSPIOSmeoIHPvQB8DaV+0L8TH/AOCm0fg1/HGtt4X/AOE3az/sk3bfZ/I3n93s6bcdq/YLIr8CfilfeL9K/wCCiviW88A2sd74zh8YzNpVtKFZZLjedqkMQDn3Ir65Pxc/4KHH/mRLDr/0D7b/AOOU2B9Pf8FGPGuvfD/9lHxRrnhnWLvQ9Xt57QRXtlIY5VBmUEBh6ivPP+CUHxN8WfFP4IeJtS8X+INQ8RX8GuNDFPqMxldE8pDtBPbJNfI/7VfxB/bE1/4I67Z/Fjwnaad4Hd4TeXMdpBGyESDZgq5P3sdq+kv+CLX/ACbz4r/7GBv/AETHSA/QgdKRmCKSe3NKOleXftA/Hjwv+zh8NNR8aeKriSOytyIoLaAAz3c7fcijB6k4PJ4ABJ4FAH50T/tD/HL9tb9qDxB8N/AXjpPhh4d0qW6EIh+WVooHKFnK/PI7HnaCAPwrQ+G37Q3xr/ZZ/bG0n4MfEPxp/wALJ0bVLi2t3mYGSWIXCjy5IyRvVlJGUORj8DXzzdeEvir8cPG3iv8AaJ+C/wAPdS8E6TYzvqAl0673SSTA/vmgBAMh5LOqAjr9K9p/4Jcw/C74g/FjUPE/jrWdQ1j44RzSTWUWvTZjkGOZoCeXmVcghuVHKj0sD9c04OOtFeF/Cn9r74d/Gf4p+J/h94aur6517w+8ouma1P2Z0jcIzpKMrjccAHBPPFFQB7vRRRQAUUUUAFFFFABRRRQAUUUUAFFFFABRRRQAUUUUAFFFFABRRRQAh6ivxA/Y7IP/AAVTtQR/zHNd7Z/5dLyv2+Zd3fFeWeHv2ZvhZ4R8fDxno3gjSNO8VCWWcatBCROHkVlkbdn+IOwP1oA9TXJHPWvhj/gsUP8AjEu2J/6GOz5/4BNX3Qq7RgVyXxG+GHhX4uaEuieL9Cs/EWkLMtwLO+TdGJVztbHqMn86APjH/gmyf+NeOu/9xj/0Wa+Fv+Cbn7Sngj9mP4m+Jtc8cXV7bWF/pAs4DZWpnYyearYIB4GATmv2x8HfCnwj8O/CMvhbw1oFno3h2XzN+nWqbYm8wYfjPfvXnY/YV+AAAH/CqPDnHH/Hsf8AGncDyP8A4e7fs8/9BXX/APwTv/jXdfBv/goJ8Hvjz4qn8P8AhfVdSF/b2U2oSvf2DQRJDEMuxYnAwOa6P/hhX4Af9Eo8Of8AgMf8a1PDX7I3wd8HvqD6J8PNF0t9Qs5NPumtoSpmt5BiSNufusOCKQH4+6jp2u/8FIP22tTTT7t7LSb+aQRXbJvGn6XbjajbeOSMHHGWkNfVA/4IzXfGPjJqIUDAAsjwO3/LSvvH4Z/s8fDb4OX91feCfB2leGL27iEE82nw7HkjB3BScnjIB/CvSxwKdwPwQ/at/Zh8T/sG/E7wdrNh4hl1qGdhqFhrQiMLLdROC8bDJ5+6c55DH3r6X/4KcfFjT/jl+xr8GPG+luDBq+qieRB/yxmFrIJYz7q4YfhX6RfEn4PeDPjDpdtp3jXw3YeJrG1m+0QQahHvWN8Y3D3xxXMXH7Kfwjv/AATZeEp/AOjTeGbK7e+ttLeEmCKdxhpFXPBIJ/Oi4Hwl+xn/AMFH/g98CP2cfCXgrxPLrg1rTFmW4Fpp3mRgtK7jDbhnhhXt3/D4H9n/AP57eJf/AAU//Z17OP2FvgD/ANEo8N/+Av8A9ej/AIYX+AP/AESjw5/4C/8A16QGB+1r4ssPHn7CXxA8R6WZDpuq+FnvLczJtfy3VWXI7HB6V8kf8EQz/oHxR9PNs/5PX6Raj8O/DmqeB5PBt1o9rP4XktBYNpTr+5MAAAjx/dwMVlfDP4GeAvgyt8vgfwrpvhhb4qboafFs83bnbnntk0AbXxJ/5Jz4q/7BV1/6JavyN/4Itf8AJevF3P8AzAvX/pqtfsTfWsGqWVxaXMazW08bRSxv0dGGCD7EE15/8Nf2cPhn8HNUn1LwT4L0rw1fzw/Z5bixiKu8ec7Sc9MgGgD03Ar8tf8Agt6cWHwt5/5a3n8o6/UuvPviZ8DPAPxlSxHjjwrp3iYWBY2wv4y/lFsbtvPfAoA4j9hD/kzz4S/9gGD+te8VieFPC2k+B/Dmn6BoVhDpej6fEILSytxiOGMdFUegrboA/ED/AIKWYb/goDFkDG3SeD35Wv2rh0Ww8mP/AEC0+6D/AKhfT6V5/wCNP2ZPhZ8R/FY8TeJ/A2ka14gHl41G6hzMNn3OQe1eoqgVQB0HFAH5d/8ABZv4d6Fp3hf4e+LrTTYLTWZL+fTprq3jCGWLy96q+AMkFTgnpk12ngXWf7Z/4I53jvci5e28OXdqzZyU2XThUP0XaPpivt/4l/Cbwf8AGDRoNJ8Z+HbHxLp0EwuIre/j3qkgBG4ehwSPxqhovwK8BeHPh9eeBNN8LWFn4OvPM+0aNGh+zybzl8rnuQKAPyQ/4JnftffDr9lzTvHsXju81G2k1iWze0FjZtcBhGsu8tg8ffX9a+3h/wAFdP2ecf8AIW1//wAE7/4168P2FvgCP+aUeG//AAF/+vSf8MK/AD/olHhz/wABj/jQBzPw/wD2svBn7YXhbxz4b+FGvatp3iS00tnjv57M2xtpJAyxOrNkEhxXwL8Kf29vjD+yt8bNT0P49N4h8SWAjNrcWN3tE1uwbK3EBICupHocEHg1+pvw1/Z/+HPwYvL678D+ENM8M3N9GsVzJYRbDKiklQ3PQEk10Pi/4deFvH1stt4m8O6X4ggUYVNRs459n+7uBK/hQB8f+IP+Ctv7P0mjzlV1/V5dhI0+TSQPMOPuku20V8I/sg/DHW/2k/21bLxz4U8NN4X8Had4jHiC5a3QrbafCkvmpArABS7YCgD1JxgV+tVh+xh8DdN1L7fB8LPDQuixYs9irqSfVWyP0r1nRdB03w9p8VjpOn2ul2EQxHa2UCwxJ9EUAD8qAPw+/bP8SWXhD/gpDquu6m7xafpus6bd3DxJvdY0jhZiFB5OAeK/QI/8FdP2eP8AoK6//wCCeT/Gvc/GX7J/we+IniW88QeJfh9out63eFTcX13AWklKgKMnPYACsj/hhX4AH/mlHhv/AMBf/r0AeUWX/BWb4AaheW9rBqevPNPIsSD+yH5ZiAO/qa+WP+CwHxxn8ZfEHw58H9CZrhNKKXl/DCcmW8mAEMWB1Koc49X9q+/oP2HvgLazxTw/Cvw7HNE4dHW2OVYHII59a3Lv9lr4T6l44fxnd+A9HuvFTXYvjq00JaYzggiTJPUYH5UAfAvhH/gjdqlz4Y024vPild6Pf3FvHPc2MFmSkErKCyZ8wZx0z7V5z+1X/wAEutZ+Cfwi1Tx5Y+Nbnxm+kGNrqymtSjJblsM6nexO0kEj0JPav2ZVcEnOazdZ0ay8Q6ZeaZqVtHe6feQvb3FtMMpLG4wysO4IJFO4H5o/sT/tDp8Sf2Dvip8P9TuN+u+DPD99HCrnLS6fJDIYiPXYwZD6DZ61xH/BFG0gvPHfxLWeCKdRplqQJEDY/et61+jfhT9lL4R+BJdTfw/4A0bR21Oyk068NpCU+0Wz43xPzypwOPYVq/DP4AfDn4M3V5c+B/CGmeGbi8RYriTT4thlVTkBuegNIDrrzwzpOoW0ttc6XZXEEqlJIpLdGV1PBBBHIxX4j/CzSrb4R/8ABUnTtF0cHS9Os/GctlFF9wJDKWXy8f3cPge2K/dIjIryXV/2XPhPr/jhvGOoeBNHuvFTXKXjau0JE5mUgrJuB6jaPyoA+Fv+Co37HfiXWfF0Xxp8CWlxqMkMMa6xaWKlriFov9Xcoo5YAYDY5GM1r/AL/gr94R/4RSy0v4tabqem+I7OIRS6nptv58F2V43lMhkY4yRgjPSv0pMfHUj1xXlvjP8AZf8AhL8RL2S88R/Drw9ql5IxeS4ksEWSRj1ZmUAsfc80AfAX7XP/AAVP0L4i/D/UvA3wf07WLnUvEEJsZ9XuIDC0UUg2ukMYJZpGHyg8Yycc16j/AMEuf2TfE3wY0DU/Hvju3uLDxBrsKW9hpd0x820tQdxaRT9x3OPl6gLzycV9feCPgH8OPhrLHN4V8EaFoVzGMJcWdhGsy8Y4fG4ce9egeUMg5OR3oA/D7RyD/wAFcoyO/j9//QzX7i15VH+zF8K4fiCPHKeBtIHi/wC1fbv7YEJ8/wA/OfMzn73vXqtAHyP/AMFTuP2LvGGf+fiz/wDR6V5d/wAEXCP+GfPFeOf+Kgb/ANEpX3B498AeHvid4aufD3inSLXXNEuSrTWN4m6NypypI9iAapfDP4ReDvg9pFxpXgvw9ZeG7CeUzy29gmxHkwBuIyecAUAdqOlfCP8AwVq+D3iX4m/AfRNW8O2s2onw1qLXt7Y26F5Gt3jKNIqj72w4z7MTX3cOBTHiD5BPB6j1oA/MX9hz/go/8KPhz8CfDXgLxxNeeG9U0CJ7ZLlbVp7e6j3s4fKDKt82CCOo6mvmz9rPXvh18f8A476Tf/s26B4jm8a3UrzX0ul2zW8NxN1EsMY+dH4JZ/lU9fc/rj4u/ZT+DvjrU21HXvht4c1G/di7ztYojO3csVxuPucmuv8AA3wq8G/Daze38KeFtJ8OxuMP/ZtmkLSD/aZRlvxJp3A/Mr/gk58Yfh58NvEXifwF4ljk8PfEvWLzaNR1RwEu9hI+yAnBjkVtx2t98n1AFFfoJ4p/ZJ+D3jXxNc+Itc+Heh6jrl1IJZr+W3xLI46MSCPm4HNFID2KiiigAooooAKKKKACiiigAooooAKKKKACiiigAooooAKKKKACiiigAoprnA4BPsK+fdX/AG8vgJ4f1O803UfidpFrfWkzQTwOkxMcinDKcR9iCKAPoSivnX/h4b+zp/0VXR/+/c//AMbrW8Eftp/BP4leK7Dw14Z+IWm6truoOY7WygSYPKwBOBlAOgJ69qAPdKK8V+If7YXwc+Eviy48NeLvHum6FrlsqtNZXKyl0DAMpO1COQc9a57/AIeGfs6Ef8lV0f8A74n/APjdAH0XRXl/w5/aX+FnxbuRa+DvHmi69eHkWlvdqJ2+kbYY/lXo9xcLaW8s0rbIolLux7ADJNAFmivHvhh+1f8ACf4zeJG8P+CfGun+ItYSFrg2lqsofy1IDN8yAcZHfvXsA6UALRXj/wASf2rPhR8GvEyeHvGvjWw8P6zJEs6WdykpcoxwrfKhHJB716tbXK3dvFPCweKRQ6MP4gRkGgC1RXmPxF/aW+FvwluDb+L/AB7oWhXQ62txeKZx9Y1yw/Kud8Jftn/A7x1fJZaL8TvDtxdOcJFPdfZyx7AeaFyfagD3CiqsEyzxq6Orow3KynIIPQg96tUAFFePfE/9qn4UfBbX49D8beONO8PatJCtytnc+YZDGSQGwqnAODj6V3HgXxzoHxK8LWPiPwvqsGt6JeKXt762YlJACVOM4PBBHNAHU0V4f8QP2xvg18KvGN94X8W+P9N0TX7HZ9psLhZS8W9FdM7UI5Rlbr3FYv8Aw8N/Z0/6Kro//fuf/wCN0AfRVFfOv/Dw39nT/oquj/8Afuf/AON1va9+2J8H/C/hbw/4j1Xx3ptjoniBZZNLvZFl2XaxkK5XCZ4YgcgUAe2UVz3hDxhpHj3w1pviHQNQj1TRdShFxaXkOdkyHowyAccHqKoeN/ip4P8AhhYi58W+KNK8OwMMq+p3kcJf/dUkFvwFAHYUV89w/t9fs+T3Ytk+K+heaTtGWkC5/wB4pj9a9f8AB/jvw74/0oal4Z17TvEGn9PtOm3SToD6EqTg+x5oA6WiuP8AiV8TvDPwk8KXHibxhrEOhaBbSRxzXs6uVRnYKgIUE8sQOlc38KP2kPht8cru/t/AnjDT/EtxYoJLiG0LK8angMVZQcZ4zQB6pRSN9015F43/AGqPhX8OvHUPgvxJ40sNK8UzNCkelzLKZWMpAiHyoR8xI70AevUVGmR1z07muC+Kvxw8EfBDTrPUfHfiWz8M2N5KYLeW73HzZAMlVCgk8c9KAPQaK86+FHx48A/HSzvrrwF4os/E1tYOsd09pvHkswyoIZQeQDXc3l3FY2s1zPIIoYUMkjnoqgZJ/IGgC5RXkHww/ao+FHxk8TyaB4L8b2HiHWY4WuHs7ZZQ4jUgM3zKBgEj869foAKKKY5I6Z/DvQA+ivnzUv29PgFoep3mnah8TdJtb6znkt54HSbMciMVZT+76ggj8Kg/4eG/s6f9FV0f/v3P/wDG6APoqivnU/8ABQ39nTH/ACVXR/8Av3P/APG66Hx9+158H/hZqNlYeLPHmnaNe3tpHf28M6ykyQSDKSDah4OOKAPaaK+df+Hhv7On/RVdH/79z/8Axur2gft0/APxRqcOn6f8VNBe6mYKiTytApJ6DdIqj9aAPfKKwNY8W6V4e8N3niHUb6K30WztmvJ73O6NIVXcZMrnK454zXF/Cb9pP4a/HS/v7PwF4vsvE11YRLNdRWiyKYUYkKx3qOpGKAPU6KQ9DivG/Ef7Wvwk8H/ERvA2seN9OsPFonitjpciy+YJZMeWmQhXJDL370Aey0Vk61r2neGtNm1HV9QtdLsIRmW6vZ1hijH+07EAV4tqn7ef7P8ApOoNZ3PxW8PiZTtIhleVc/76KV/WgD3+iuD+Hnxs8B/FeFpPBvjDR/EgUbnj0+8SSRB6smdwHuRWB8U/2nvhX8ENbttG8deNLDw3qdzALmG3u1kLPEWKhvlUjGVI/CgD1uivnX/h4b+zp/0VXR/++J//AI3SH/goZ+zrj/kq2jf98T//ABugD6LorhPhT8Y/Bfxt0O41fwR4gtfEWmW8xtpbm1DhVkABK/MAehFFAHd0UUUAFFFFABRRRQAUUUUAFFFFABRRRQAUUUUAFFFFABRRRQAUUUUAIeor8Fvgl8LPDvxq/wCCiN14L8U2kl94f1PW9Z+0wRStEzeXBcyphl5GHRT+FfvSeor+ffwj8K9Y+Nn7cus+C9B8QyeFdV1PW9V8nV4i4aDy455T9whvmWMrwf4qaA/Un/h1H+zoevhbUf8AwbT/APxVdL8Mf+CePwS+EPjrSPGHhnw9eWmu6VIZbWeXUZpVVipXJVjg8Ma+VR/wSd+LZ/5uBu/++7z/AOO17J+yj+wh49+Afxfg8XeI/ivceL9Nisp7X+zJGuCCzgAP87leMHt3pAfCv/BRjTbfWv8AgoLd6fdqXtLubSreVQcFkdY1YZ7cE1+hTf8ABKb9nQsf+KU1DHtqs/8A8VX59/8ABQgf8bGl/wCvzR//AGnX7hFgMmgD8bf29P2AdL/Zg8O2HxM+GWp6paaVbX0UF1aXE+6axdv9VNDMMNjcMHPIJHNfcX7Df7Qeo/tEfsnHV9enFz4k0qO40rUbj+Kd448pK3+0yFSffJqp/wAFSPEVho37G/iu2u5FWbUrm0s7VCRueXzlfAH+6jH6V5N/wSG0W+tv2WfHl5LC62+oarcfZSRxJtt1ViPX5uPwoA+YP+CN3/J099/2L1z/AOjI6/bavxF/4JBzJpn7Wd3aXb/Z7qTQ7yFIn4ZnVkLL9QFJ/A1+3AcHvxTYH4o/8Fff+TvNG/7A1n/6Mevq3/go9+1vq3wD+EnhTwb4QvW07xZ4osVkkvoTiSyslQKzIf4XdjtDdgjnrivk/wD4KzzJqX7Yel2ts3nXEek2MbxJywZnYgY9SCOK2f8AgsN4a1Cy+JHwy1qaOT+zrrwulnE5B2iaKVmkT64lQ/jTA7v9jH/gl/oPxT+HunfEX4tX2qXs2vL9ttNJt5zETCxyss0vLMzj5sDHBHJzXrnxj/4JBfC7xB4XvG8AS6l4W8RRxs9t5t01zbSuBwjq/IBPcGvq/wDZp8XaR45+APgDV9ElSXT5tFtUQRkERskao8Zx3VlII9q9HuLmG0hkmldY4o1LvIxwFUckk+gqQPyl/wCCZ/xx+Jfw2+K4+DnjSy1m48MXTzWtm19BKy6ZdRZO2N2GBE+0jGcAlSOpr9UfEmu2PhbQNR1nUplttO0+3kurmYnhI0Usx/IGvmL4Vf8ABRn4ZfGf4vW/w68Mab4hutXubiaFLt7OMW22IMWkLCTITCnnHceteaf8Fb/2gh8O/grZ/D3TbgprPi9itwFb5ksYyC//AH221fcbqAPiDwt4B8Q/8FHv2ivit4p86e3gtdMu9StR1EZVTHYWvToSATx0R+5r6N/4I8fHia1ufE/wb1qZ4Zo2bU9KimPKMPluIQD0wQGx7NXA/wDBPj9sP4Lfsp/CvU7TxI2tTeK9avjcXsllp/mRxxINsUYbcM8bmP8AvV88eJ/jp4c8CftgyfFX4Vm7TQk1hdWhtbmHyHCuc3EBUEjacuB7EVYH7AfFj/gn/wDBr42+P9V8aeLdAvL7xBqflm5uItQliV/LiSJMKpwPkRR+Ffl1/wAFL/2dPA/7NvxJ8KaN4G02bTLO90prq4Wa5ectIJCoILdOBX7deCPFum+PvCOjeJdInW50vVrSK9tpVOQ0cihh/OvyN/4LWf8AJbvA/wD2Am/9HGpQH1f8Ov8AgmL+z94m+HvhbVr7wvfNe3+lWl1OyapOoMjwozHAbjJJr5i/4K0/DLQfg54J+CXg/wANW8lpommRalHawyymRkUtExyx5PLV+pvwY/5I/wCBf+wDYf8ApOlfm5/wXD/1vwm/3dR/9oUgPZLf9o9/2YP+CaXgHxXZwx3Ouz6Pb2OlwyjKfaJC2HYd1QAsR34Hevkn9kf9jrxR+3prWsfE34p+KtSk8PLcm3+1GTfdahOMF0jLcRxJuxwMZOAOCa6v9r3w1qGp/wDBM39n/V7ZWey0ow/a9uflEsbqhP8AwIY+pFfUX/BJfxpo+vfsn6boljPEdU0LULu3v7ZD86GSVpUcj0ZWGD6gjtVAXLn/AIJNfs8yaa1rHoesQykbRdLq0pkB9ecr+lfB37Q/wM+IX/BM74raH4r+H/im8fw5qUhFneMcb2XBe1uox8rgjkHHIz0Ir9vi4XGT1r82/wDgtB400e2+Fvgrwu1xE+u3OrG/jtwcyRwJGytJjsCzAD159KkDa/bL+MVn8fP+CYEvjqziFt/asmmvPbA58mcXcayp9AwOPbFfnN8H7j4k/s76R4T+PvhXJ0ZdTl0uWSMkxlk2l7e4A/hkVuD7dcgV9V3vhy/8O/8ABF9jfxtEb7WIb6BW/wCeT6gm0/Q4J/Gvav8AgmL8O9A+LH7D+u+EvE+nx6loup6zeQ3EEnoVjwynsykAgjoQKoD65/Z2+Pfhv9pD4YaZ4y8OTjy518u7smcGWyuABvhcdiCeD3BB71+Vv/BQgf8AGyvw/wD9fOhf+jEpukaj42/4JU/tRSWN89xrXw21whmCjEeo2e7CyKOi3EOefxHRgayf2zvGGkfEL9vjwR4l0G8j1HRdUOgXNrdQtlZEZ0x9COhHYgipA/b6Tpj14we9fjZ+2/4wvv2xv24vDPwj8O3LSaLo96mhoyHcomZt17cd/uKpGf8AplX6U/tefHWH9nn4BeKPFzSKupxwG10yNusl3INsePoSW+imvx//AGBPj78OPgR8WfEHj/4mT6peau9o8OnCytfPPmzNmeVySMNtG0H/AG2poD0r9k7xRdfsR/t6a18OdXuXTw3qV+2hyTXHyhkZs2dwewzlMn/aNfsN40/5E/Xs/wDQPn/9FtX4Zf8ABQn4+/DT9oj4naF45+HT6rbamLQWupLe2vkFmjbMMqkMecEj/gIr9Tf2UPjyn7Q/7Ilt4inmWTXLTTLjS9XXoVuoYiGY+zqUf/gdDA/PD/gj/wD8nb65/wBgS7/9Gx1+1lfir/wR/wCf2ttcP/UDu/8A0dHX7UkgUhIWmsMnpk9qAwJwDTqBnyTrv/BMj9n/AMT67qOsah4Yv5L+/uZLu4carMoaSRizHAbA5J4r8vfjn8CvB3gj9vKw+GOkWM0HhCXxBpVg9q1yzuYppIllG885Idue2a/fivxE/ak/5SqaZ/2Nmh/+joKaA++x/wAEpv2dVYEeFtQyDkf8Taf/AOKr8/v+CuGmW2h/tG6DptqhS1svDFlbxIxyQiM6qCe/A61+4NfiT/wWOIX9qvTyf+hftv8A0OWhAfdOkf8ABLL9nnUNJsbqTwtfh57eORtuqzgZKgnjNfLv/BQ39gX4YfAb4KJ448DreaLewahDay2NzdtPHdJJkfLv5VlwTx2zmuisv2eP29Z7K1ltvitAts8SNEBrAUBNowMeV6V8yftl/D79oX4d3HhaX4665e+MfD00+60EWqGS1Z1GWjyFGxypODtzgnFID63/AGOPFWu+J/8Agmb8ULfWJprq10qy1Wz0+aZi22AW+7ywT/CpJwO2a85/4Ig/8lE+KH/YKtP/AEa9fWPgTVvCHjD/AIJxavdfDvw8fD2hzeE9QWPSFfzHhmWOQShnPLsWBO48nrXyT/wRNuoU+JXxLheRVlk0i1ZEJwWCzNkj6ZH50Afr2elfh7+1d/ylLPAP/FQ6Twf9yCv3CJxX4e/tOMNX/wCCpZSyIu2/4SbS4tsZz86rCCv1BBpoDo/+CuHxT8QeJP2kLT4fX17Np3hHR7O0lhhyfJkkmG6S5Zf4iM7B6eWfU19V/DH/AIJh/s0634J0+4tLm78bfaIFf+2LfVyBOSPvKsZ2r9O3euh/bW8B/s1fGnxHBoPxN8daV4Q8eabEsVvdRXyQXkccmHRJEYEOh3bgD68EZNfPV7/wR38V6IfO8BfGIW8D/ODPBNbswIypzE5HTHNMDG+Nf/BMP4h/Cn4o6T4i/Z6ub6ezUG5R7jUEgudOmVhhA+R5ike3qDX2Xr/7H/hT9prw34O8TfGzwvKPiBbaPFZX0VnqLxpG4JLAeWdpyzMc++K/PH4qf8NWfsDX2jX+o+Pr290K7maG0m+3tf2crKM+XJHKCVJHP8jX6jfsifHl/wBo74DeHvHNxZx2F/c+ZbXtvET5azxOUcpn+E4yB70mB+bP/BTf9kH4Zfs0+B/BWoeA9GudNu9T1CaC5ee8kn3IsYIADEgcmvb/ANj7/gnn8E/jB+zb4G8YeJfD17da7qlm0t1NHqUsauwkdchQcDgCq/8AwW5/5Jp8NP8AsLXX/opa+n/+Cdf/ACZf8Lv+we//AKOko6Aeg/A39n3wX+zp4YufD3gbT5tO0u5uDdyRzXDzEyEBScsc9AKK9OopAFFFFABRRRQAUUUUAFFFFABRRRQAUUUUAFFFFABRRRQAUUUUAFFFFADWOOa/Eaw+BX7R/wAIf2qdZ+Jvg34V6te3drq+oTWL3VqJIJEmEsRYgMMjZKSOfSv26IzQAfWgD8wD+09+3n2+DMX/AIKT/wDHa7r4GfHz9sLxJ8XPC+l+PPhdHo3hG7vBHqV+um+WYYtpy27zDjt2r9BcH1pCme5oA/Hz9vL9m74x+M/2wtV8aeC/h/q+vaZD9hmtb23hDwySRIhx94ZAYYr0WT9p79vJs4+DUaZ6f8So8f8AkWv0+2+9Iee5H0oA/HfxL+zp+1x+3B4y0j/hZ1l/wiegWTtsN8i21raA8M8durFnc9ATn6gV+pHwT+EuifA74ZaD4I8PKw03SoBGJpQPMnc8vI+P4mYkn8BXoJQE80qqF6UAflf+0R/wTp+Jnw6+Ns3xU+AF8DK94+oppqTrDc2M7kl1j3/LJGxJ+U9iRgipz+0B+36bUacPhfEt7ny/tw0mP8/9Ztz79Pav1H2gknFHHTnmgD8s/wBnD/gnL8S/H/xng+Kv7QGoL9oju01FtONwJrq9nQgoJSnyxxrgfKDngDGK+4/2rP2ZfDv7U/wuuPCut5s7uF/tWmanEm6SzuACAwHdSCQy9wfUCvaguO5pSM0AfkD4L+BX7Zn7FWp3tj8PrVfFHhuWUyG3syl3ZzH/AJ6eS5V42Pfbj8a6Hxrd/t3ftKaFP4VvPCyeDNFvR5V08Sx2BkQ8EPIzs+31C9a/VzbSkZoA+Ov2HP2CNP8A2VLW58Q61fw69471CEQSXMCkQWUROTFFnk54yxxnAHSvkP44fs3fGf8Aa/8A20v7T8QeBtc0HwDJqCafBfXyBI7bTIWOW+9w0gDNjrl8dq/X8xA0uz3NAHi8H7HfwLtoI4v+FSeDJBGoUNJoluzEAdSSnJ46183ft6/sDeG/GXwZ+3fCPwDpOj+L9HuVuFs9BsIraTUIW+V4ztA3EcMM/wB0ivvumkZX3oA+K/8AgmVb/E7wT8I774f/ABJ8I6v4f/sK483R7vUY8LLbSkloQcnlH3HHo4A6V4V/wVa/Zz+Jfxj+K/hLUfBPgvVfEljaaM0M89jEGVH80naeeuOa/UkL6nP1pDGCMZ4oA5T4U6fc6R8L/CFjewNa3lro9nBPA/3o5FgRWU+4II/CvhL/AIK1fAr4g/Gqf4bDwN4T1HxMunpffamsEDCHcYdobJHXafyr9GVXaMZzRsHOOKAPnH4G/BSHxH+xp4R+G3xB0KWKObQEsNT0u7GJYWyT2PyupwQfUA9q+HdS/wCCf37Q37KHj6bxL8B/EI1uxkGzZHIkNw0WciO4hk+SQcdR+lfrgFH0o2DOaAPy4f4+/t+3dsNNj+F8MF23yG+GkoP+BDMuwHvnH4Vi/Dn/AIJn/Fv4+/EpfG/7QviMwRSyK91aLcCe+ukXpECvyQp2+XoCcDnNfrABvHUj8aNnbPFAHyj+338ItU8U/sb6r4F+HvhyXULiGXTobDSNMjBKwxXEZwoz0VV/Ss7/AIJifC7xV8I/2cZ9D8ZaDeeHtW/tq5mFpeoFcxsqYbAJ4OD+VfYG3+eaNvzZp3A8a/ab/Zs8O/tPfC+/8Ja8iw3HM+m6mqAy2NyB8sin0PRh3GR6Y/H7wp+wl8dfBfxq8PJe/D/WLzT9I16136jbIHt2hjuFJkRt33NoLe1fvOelN2Y7mkB+Zf8AwVE8BfGj48eNvDnhDwT4E1vV/COjR/aZL2CNfs9zdy8ZyW5CLxz03Gvpj4JfsHfCbwJ8KPDOh+JPh54Y8R+ILazT+0NT1PSobiea4b5ny7KSQCSo56AV9OhMHrxSgYoA+ZPjJ+wj8IvHvwv8SeHtB+Hnhjw1rd5ZuLHVdM0qG3ntrgDdGwdVBxuABGeQTXx3/wAE6vhn8b/gH4u8ZeFPFPw812w8K+J9Nnj+1vEDDDexRv5T53dHBZM9yUr9XWj3HOcUeX/tGgD8LfgX8HP2qv2bvH974s8FfCrVV1OeGW0LahYCZPLdgT8u8c/KK+g/+Gjv+Cgff4XR/wDghX/47X6o4FGPegD5T/Yj+JH7QHj2XxaPjh4YHhwWwtzpeNPFr5u7f5nR2zjCfnX1bSAYpaACvyR/aF/Zm+KfiX/gopp/jbTPA2r3vhOPxLpF02rQxAwiKOWEyPnPRQpz9K/W6mlc96AFPAr8lf8Agp/+zT8U/jD+0TZ634N8Dat4i0hNEt7dryyjVoxIHkLLnPUZFfrUelIVz3xQBl+HoZLfQdMhlBSWO1iV1bqCEAIP418jf8FR/g14s+NH7Pukad4M0K48QatY67BdvZ2iBpfK8qVGIH1dc/Svs1VC0Ebu5FAHyV/wTn8CeJfB37LkPgzxz4Vu/D2oWt7dwS2OpRbfPhk53Dk5B3EH8a+TPGv/AAT++Nn7L/xfuPHf7Pl2up6budraESotzBE/LW8sT/LKg6Ag8gAnmv1n8sE570uwUAflrdfHH9v7W7NtJt/hqml3UilG1CPS40YdtwZpCoPvzXQ/sW/8E6PF3hH4sxfFj4yXsVz4hhne9tNMWYXEjXT5Jnnk6ZGSQozz9K/SjbnoSKXtn9KAPhL/AIKBf8E+r/8AaY1Wx8ceC760s/Gdpai0ubO8JSK/jUkx/OPuuuSMngjHTArw/wAI+M/29vgnoll4Z/4QdvFen2UfkW89xaxXkioowo81HBYAdN2T71+rxGaTaBx2oA/ITx1+zt+1/wDtv6zpC/Em1s/CmgWbF4o7vy7eC2J4aQQoWd3xxye3av0v/Z8+Cukfs9fCXw94F0OWS4tNNiPmXMow9xMxLSSMO25iTjtwK9MC4zzye9KTigD4G/4KyfBjxz8ZPAngCy8D+GNQ8TXVnqVxLcx2CBjErRqAW5HU8V9AfsR+Eda8AfstfD7w94i02fR9asbJ47mxugBJE3muQCAT2INe8bRk0BcHOcmgB1FFFAH/2Q=="/>
  <p:tag name="MMPROD_49372LOG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H7f3w472muf+Aqf/HKX/hv74bf8+uu/haL/APF18wfEj9jzx58OdHu9UkSx1fT7VTJK9hIS6oOrFGAOB3xXhhUAV+mYbIsvxceajUcl5P8A4B+QYrPcywclGpBRfmj9Ev8Ahv8A+HH/AD665/4Cp/8AHKP+G/8A4cf8+uuf+Aqf/HK/Oqiu3/VbDd39/wDwDz/9a8Z5fcfoo/7f3w27Wet/+Aif/HKVf2+/hv0+za3+Nov/AMXX52hQ1epfCn9nDxr8YbZr3RbS3h0pXMf22+m8uN3HUKMEtjvgVx18gwWFjz1pOMe7dv0O7DcQY/Fz5KUFKXZI/TT4dePtO+JfhDT/ABJpSzJp98rNEtyoSThipyAT3BrqsDFed/ArwBffDL4W6H4a1GaGe7sEdZJLckoSzs3Gef4q9DzivzetGEaso03eKbt6dD9Xw0qk6MJVFaTSuvPqTUUUVkdQ0HFVbmdbeKSV+iKWJHoOTVoDNU762a5tZkXAZ0ZQT2yKqNubUyqX5fdPmkf8FAPhtgH7HrvPX/Q0/wDjlH/Df/w2/wCfXW/xtE/+Lr5g+Iv7H3j/AOHel3eqTQWGrWFqhllksJyzpGOrFGAJA6nFeFlCv/1q/RsFkmAxceaE3L0f/APyvH57j8HPklBR9Ufor/w3/wDDf/n21v8AC0X/AOLpP+HgPw2/59dc/wDARP8A45X51UV6X+quF7v7/wDgHl/614vy+4/RVv8AgoB8Nu1prv8A4CJ/8cpF/b/+G/8Az6a7z/05p/8AHK/O1V3V618Kv2avG3xcsf7S0a1t7fStxQXt5NsSRh1CjBLY6ZA61w4nIcBhYc9WTiu7f/AOzDcQZhi58lKKlLskfpf8PvG1h8R/CmmeJNMWaOxv0MkSzqFfAYryBnuD3rqByc1598EvAl58M/hfoHhvUJobi70+AxySQZ2El2b5c8/xY/CvQg2WxX5xWjCNSSp/Dd29L6H6vhpTlRhKorSaV/W2o2QYA/lXgvxG/a+8E/DDxhe+GtZt9Vkv7TYZGtbZWj+ZQwwSw7GveJlyuBXxF+01+yl418dfEbWfFuhmwvre6WNls2nMc/yIFIGRg9PXvXfllDD1qzhiJcsbaa21ueVm9evh6Knh480r6q19LHoR/wCCgHw3H/Lprn/gIn/xyl/4eAfDf/n21r/wDX/4uvzxvrOfTr6e0uoXt7qBzFLDIMNG4OCpHqDUB6iv0Onwxhaium/v/wCAfmk+KMZB2aX3H6Kf8PAvhx/z6a5/4CJ/8co/4eA/Dj/n11z/AMBE/wDjlfnVRVf6q4fu/v8A+AZf61Yvy+4/Rb/h4D8N/wDn11z/AMBE/wDjlH/Df3w4/wCfXXP/AAET/wCOV+dNFH+quH7v7/8AgB/rVjPL7j9FP+HgPw3/AOfXW/8AwET/AOOUv/DwD4cf8+ut/wDgIv8A8XX51UU/9VcP3f3/APAK/wBasX5fcfoqP+CgPw3z/wAeuufjaJ/8cqSH9vr4azEKyaxFz/HZjA/J6/Oail/qrh+7+/8A4AlxXi0+n3H6g6N+2P8ACjV9qDxKtm5xxeW0sX67cfrXp3hvx94c8XwCXRdcsNTjPQ2lykn8jmvx0K/hUtndzadcrc2s0ttcJyssDmNwfYjkVxVuE4NN0ptPzs/8j08PxfUjb20U15aH7TB1xwR+dOyrAcjJ96/MT4a/tf8AxC+H8scVzqX/AAkemLgG11T52C+iyj5gfrkV9pfBj9qPwh8XkFrbzNpOuBctpl6QHb3jbo4+nPtXyONybFYJOUlzR7r9T7PL8/wmOaipcsuz/R9T3CioxKpOAakrwT6gZ05rnPGnimz8C+GNU8QagJGstOt3uZliXc+xRk4GeTxXSdq4j4teErrx38N/EWgWMkcV3qVlJbRyTE7FZhgE4rWkoSqRVT4bq/pc567nGlKVNXkk7ettDxRv2+/huf8Alz1zHqLNMf8Aoyl/4b/+G5/5dNd/8BE/+OV80+K/2KviX4WtJbqKystZjiUsUsbgNJgeiMFJ/CvB5YXikeORSrqxVlYYII6iv0LC5Ll+LTdKo5W7M/LMXnmY4JpVYKLfdbn6Hf8ADwD4cf8APprn/gKn/wAco/4eA/Dj/n11z/wET/45X51UV6X+quH7v7/+AeX/AK14zy+4/RX/AIb/APhv/wA+2tfjaL/8XR/w3/8ADf8A59ta/C0X/wCLr86qKr/VbDd39/8AwA/1qxfl9x+in/DwD4b/APPrrn/gIn/xyl/4b/8Ahv8A8+2tf+Ai/wDxdfnVRS/1Vw/d/f8A8AP9acX5fcfop/w8B+G//Prrf/gIn/xygft/fDk/8u2t/jZp/wDF1+ddFH+quH7v7/8AgFf61Yvy+4/RX/h4D8N/+fbW/wALRf8A4uj/AIeAfDj/AJ9tb/G0X/4uvzqop/6q4bu/v/4Af614vy+4/RX/AIb/APhz/wA+2ufhZp/8XSf8PAvhv/z665/4CJ/8cr866Kn/AFVw/d/f/wAAP9asX5fcfomP2/Phuv8Ay561/wCAif8AxyvX/g98YtD+NOgXOs6Cl2llBctat9siCNvCqxwATxhhX5Hv0FfoV/wT0yvwe1c/9RqX/wBFRV89nOSUcBQ9rC97pas+myPO8Rj8QqVS3LZvRW2PqGdhEhdgSACTivnK5/bv+GdpcTQyf2xvjdkbbYcZBwf4vWvoi+kItpsL/A38q/GbWxnW9R/6+Zf/AEM152S5XSzJzVW/u2tZ23PSz7NquXcnsbe9e912sfoW/wC338NUUny9ZfHZbIc/+P1F/wAPAPhx/wA+utf+Ai//ABdfnVRX2a4Vwy6v7/8AgHxD4qxb7fcfor/w8C+HH/Pprn/gIn/xyj/h4F8OP+fTXP8AwET/AOOV+dVFL/VXD939/wDwCP8AWrF+X3H6K/8ADf8A8N/+fbWvxtF/+Lo/4b/+G/8Az7a1+Fov/wAXX51UVX+q2G7v7/8AgD/1qxfl9x+iv/Df/wAOP+fbW/8AwEX/AOLpv/DwH4b/APPprn/gIn/xyvzsopf6q4fu/v8A+AL/AFpxfl9x+in/AA8B+HH/AD6a5/4CJ/8AHKX/AIeAfDf/AJ9db/C0X/4uvzqop/6q4bu/v/4BX+tWL8vuP0V/4eAfDf8A59db/G0X/wCLpf8Ahv8A+HH/AD7a1/4CL/8AF1+dNFH+quG7v7/+AH+tWL8vuP0W/wCHgPw4/wCfbWv/AAEX/wCLpv8Aw8C+G/8Az6a5/wCAif8Axyvzroo/1Vw3d/f/AMAP9a8X5fcfdvjj9vrwy+gX0HhnSNSn1OaFo4ZLxFiijcggMw3EkDOcDrXxFpMjS67Yu7bne6jZiepO8ZqnHgN1qzo2P7a07/r5i/8AQxXoQyujl2HmqKfvb31eh51TNa2YYiDqu/LtZW33P2Z0z/j0h/3V/lRSaV/x6Qf7q/yor8Ur/Gz90wr/AHSKPi21S68N6lBKoeOS2kRlI4IKEYr8bJFCvIo6KSB+dfs34jH/ABI77/rg/wD6Ca/GSX/Wz/7x/nX6Jwl8U/kfmfGC96D8n+hHRRRX6eflYdq/Tz9jFR/wzx4WLAfN9qPA/wCnqb+gH5V+Yfav0/8A2MP+TdfCX0uv/SmavgeLf93h/iX5M/QuEf8Aen6P9D3mkwKWivyo/aAooooAKKKKAOa8axrL4W1RZUV0NrKGU8gjY3Ffjgq7AFHpX7KeM/8AkWtU/wCvaX/0A1+NZ+8v0r9H4R3n8j8o4x+OPo/0I6KKK/TD8rADNfqf+ybAsXwB8HbeM2rMfqZXJ/WvyzXpmv1Q/ZQ/5IH4O/69D/6Mavz3iz+FD1/Q/SOEP94l6fqey0UUV+XH7GN/hqCcZi7flU/8NRT/AOrNNbmNT4Gfkl+0DGsfxv8AHAQbR/asxx+Nefdmr0H9oX/kuPjf/sKzfzrzxfutX9AZX/utP/CvyP5xzL/ep+r/ADEoooHJr0jyAopSv1oC/X8qm4xKKXGD0NG2i4WEoowaKYBRRRTAKntruaynhnt5pIJ4WEkcsTFWRh0IIPB96gornnSU9Gb06jpu8T74/ZO/aok8dyxeD/F1yg11VH2K+Y4+2gdUbt5gAz/tDPevrhGJFfixY31xpl7Bd2sz21xbyLLFJG2Cjqchgex6V+qP7OPxbT4vfDPTdWlKrqsI+zX0a9plHLfRhhh9a/KOIMpjhJKtRVoy3XZ/5M/Y+HM4lio/V6zvKK0fdf5o9eopKWviz9AKd2u6M8DjmvyC+LMKW3xR8XRIu1E1S5AUdv3jV+v9z/q2r8g/jF/yVfxh/wBhW5/9GNX3XCn8afoj804xV6UPV/kcbRRRX6wfj4UUYz/Og4Ht3oKsFFLuHrRuHrWftaZv7GoJRS7h60bh60e2ph7CQlFLuHrRuHrR7WmHsJCUUu4etCgN/wDrpe2gHsJDT0r9DP8Agnn/AMkg1b/sMy/+ioq/PTvzX6F/8E8/+SQat/2GZf8A0VFXx3FP+6L1R9rwn/vfyZ9P6l/x6Tf7h/lX4x65/wAhrUf+vmX/ANDNfs3qZ22UxPZD/Kvxj1p1l1i/dDuVriVgfbecV4nCfx1Pl+p7fGO1P5/oUqKcFG3JOKbkev6iv032sT8u9lIKKXcPWjcPWl7WPcfsJCUUvBzg4x60p9qrnRPs5DaKKK0MQooA57/hS7cjIII9am4CUUpAA60bh61PtoHT7GYlFLuHrRuHrS9vAXsJCVd0b/kOad/18xf+hiqmB6/SrWif8hvTv+vmL/0MVy4mX7iR24NWxMT9mtM/49If91f5UUaX/wAekH+4v8qK/nuv8bP6Mwn8JEXiL/kB3v8A1wk/9BNfjDL/AK2X3Zv51+z3iL/kB3v/AFwk/wDQTX4xS/66b2Y/zr9D4S+KfyPzfjH7Hz/Qjooor9QPyYO1fp/+xh/ybr4T/wC3r/0pmr8wO1fp/wDsYf8AJuvhP/t6/wDSmavgOLP93h6r8j9C4R/3p+j/AEPeaKKK/Kz9oCiiigAooooAwPGP/Isap/17Sf8AoBr8aG6D6V+y/jD/AJFjVf8Ar2k/9ANfjQ3QfSv0bhLefyPyrjH44ej/AEG0UUV+mn5SOXpX6pfsof8AJA/CH/Xof/RjV+Vq9K/VL9lD/kgfhD/r0P8A6Mavz3iv+HD1/Q/SOEP48vT/ACPYx0paQdKWvy4/YxD0qKfpUp6VFP0qo7mc9j8kf2hf+S4eOf8AsKzfzrzxPuGvQ/2h/wDkuPjj/sKzfzrz1fumv3zLP92p/wCFfkj+cMy/3qr6v8xtKvSkowa9Q8g+pf2Rf2f/AAn8Z9C1688Q21zPJZXiQwmC5aIBSmTwOvNfQh/YW+FZT/jw1D/wPeuM/wCCdlvjwH4muMj95qSJj02xD/4qvrpABwBmvxbN8fiaWNqQp1Gop7Jvsj9zyPK8JVwVOdSmpSad20r7nzo37CXwtYYFnqKE9CL98iqk37A/w3lACSazBg9VvAc/mpr6awKM+9eQszxa2qS+89t5LgXvTX3HyZff8E8fBcyk2niDXLduwkkikX/0AH9a4zXf+CdVwsZbR/F6s/ZLyzwPzRj/ACr7kMYHQU0jI5Arqp55jqf/AC8b9UmclTh/A1FrTS9HY/MLx5+x38SPAsMlymlpr9nHlmn0l/MYAd/LOG/IGvEp4Wgd45EaORCVdHUqykdQQeRX7TEFU6Z+tfJP7bnwM0zVPC0/jvS7SO21jTipvXhTH2mAnBZgOrKSDuPbIr6rKuJalWtGjiEve0TXfzR8dm/DFPD0JVsNJ+7q09dOtn5HwTRSsMMeMe1JX6Yflo9chWI619TfsCeOJNH+JWpeGpJcWur2hljRm486Lnge6E/lXy0p2nFemfsz6vJo3x58FzxnBkv1t2/3XBU/oa8LOqCrYSaf8r+9ao+iyXEOhi6bX8y+56M/WVDkGlPQU2IgjA7U49BX4Sj+h1sQz/c/CvyB+MP/ACVbxf8A9hW5/wDRjV+v0/3Pwr8gfjD/AMlW8X/9hW5/9GNX3fCv8afovzPzfjD+HD1f5HG0UUV+sn46S9uK+2/2K/hP4O8dfC28vvEGgafqt6mpyxie7gDvtCoQMntya+IR0r9Dv+CfX/JH9Q4z/wATabn/AIBHXxfE1SdLDc0JNO620PtuGaVOtilCpFSVnurnrP8Awzf8M/8AoSdF/wDANP8ACk/4Zu+GX/Qk6N/4Br/hXptLur8q+uYn/n5L72fsf9n4T/n3H7keY/8ADNvwy/6ErRv/AADX/Cj/AIZt+GX/AEJWjf8AgGv+Fem7j6Ubj6U/rmJ/5+S+9h/Z2E/59x+5HmX/AAzb8Mv+hK0b/wAA1/wo/wCGbfhl/wBCVo3/AIBr/hXpuTRuPp+tH1zEf8/Jfew/s7Cf8+4/cjzH/hm/4Zf9CTov/gGn+FQXn7MvwvvY9svgrSeBgeXbhCPoRivVeaKPrmIX/LyX3sX9nYT/AJ9x+5H5a/tNfBmD4W/E6XS9AtLp9HureO7gj2PL5W7IZN2DkAjPJzzX1F+wFa3Fn8JdYW4gkgb+2ZCFlQoSPJi557Z/lX1A9tE/LRo591BpYoI4VxGioD/dGK9TFZvUxeGjQqLVW1vvY8rCZLSweJliKcrJ3922iuRaiM2Nx/1zbn8K/GR9Nup71o4rSbc8mxQY26k4GePU1+0ZGevI/nVIaPZL0s4AfaNf8KjLsyeX89o35rdbbF5plP8AaLg3K3Lfpe97Hh3w4/ZI+Hnh7w1p8GqeHrXWNTWJGurm9zKzS4+bAzgDOQAB2rtT+zf8M8/8iRon/gGn+FeloAowBinVwzx+JqSc3Uld+bO6nleFpwUPZx08keY/8M2/DH/oSdH/APANf8Kd/wAM3fDH/oSNF/8AANf8K9LyfSlyaz+uYj/n5L72bfUML/z7j9yPM2/Zy+GeOPBOig/9ei/4V8LftneDdE8D/FKw0/QdMttKs20uORobWPYpYu4zj1wBX6Yy5PTrmvzp/b9Un4y6f3/4lMf/AKMevqOHsRWq41RqTbVnu2z5DiTC4ejg3KnBRd1qkkfMlFFFfsB+KkmFAPrXvX7GXg3RfHXxVvLDXdNtdVs002SRYbuMOisHQBsHvgmvAzgZr6X/AGA/+Sy32f8AoFSf+hpXg53KUMHUlF2dj6LJIRqYuEZq6bW59nf8M4fDP/oStG/8BF/wpf8Ahm74Zf8AQk6P/wCAa/4V6Zk+lLlq/FfrmI/5+S+9n7v/AGfhf+fcfuR5l/wzd8Mv+hJ0b/wDX/Cj/hm34Z/9CTov/gIv+Fem7j6Ubj6U/rmJ/wCfkvvYf2dhf+fcfuR88/En9kr4eeIvCmpx6X4ctNH1QQO1ve2QMZWQKSuQDgjIwQa/OTSbC5TWrEG2mDLcxZBibg7xntX7OhRjGBj0qkNFsUYEWkIPr5a/4V7GEzmth4Sp1LzT2u9jwsZkNGvUhUpWg1vZb7WH6av+jQ9f9WvUe1FXUQL0AFFfPyld3PpqdPljYzPEX/IDvf8ArhJ/6Ca/GKX/AF03ux/nX7O+Iv8AkB3v/XCT/wBBNfjDL/rZfZm/nX6Bwl8U/kfm3GP2Pn+gyiiiv1A/Jg7V+oH7GH/JuvhP/t6/9KZq/L/tX6hfsYf8m5+E/wDt7/8ASqavgOLf4EP8S/Jn6Lwf/vMvR/mj3aiiivys/ZQopMijIoAWiiigDB8X/wDIsat/16yf+gGvxoHT8K/Zfxf/AMixq3/XrJ/6Aa/Gk/eX6V+icJfFP5H5Xxj8UPRkdFFFfp5+UD1+7X6ofsnf8kD8Hf8AXof/AEY9flev3a/VH9lH/kgXg7/r0P8A6Mevzzi3+HD1/Q/R+D/48vQ9jHSlpB0pa/Lz9kEPSop+lSnpUU/SqjuZz2PyR/aF/wCS4+OP+wrN/OvPB0Neh/tC/wDJcfG//YVm/nXng6Gv37K/91pf4V+R/N+Y/wC81P8AE/zEoHWigda9I8lbn37/AME7f+Sd+If+wp/7SSvrcdK+SP8Agnb/AMk78Q/9hT/2klfW46V+C5x/v1T1P6IyD/cqfoPxS0UV459EFJS0UARBc151+0BbR3Pwa8ZRyjKHS58j/gB/wr0YNivEP2wPG1r4N+COvrJKEu9Ti/s+2jzhneQ4OPou4114GMp4mmo78y/M8vMZxhg6kpbKL/I/LrkgE55GaKU44wcjHGfSkr+g6Pwn84VfiHg4Fd/+z7GX+N/gZR1/teA/ka89r279jnw5Jr/x98OsYvMhshLeOf7u1Dg/99Fa8zNpKOEqN9Iv8j08qpyqYumo7uS/M/UWI1IelRouCfWpD0r8EP6OhsitN/qm+lfkH8Yf+SreL/8AsK3P/oxq/Xyb/VN9K/IP4w/8lW8X/wDYVuf/AEY1fe8J/wAap6L8z844w/hw9WcbRRRX6sfjo/8AhFfoZ/wT7/5JBf8A/YUl/wDQEr88h2Hc9q/Q7/gn7gfB69/7Ckv/AKAlfE8VP/Zfmj7zhX/e16M+px0paaGBo3CvyI/bh1JgUm4UFgBmgYzOBSk+9RNKEALHH1ryuT9p/wCFkF09vJ4005ZkcxsuW+8Dgjp61pTpVKt+SLlbsrnNVxFKjbnklfu0j1wdKCM1UtLqO9ginhYPFKodGHRgRkGreRWZunfVC0mBS0UFCYFLRRQAUUUUAFFFFAET9K/Ob/goB/yWbTv+wTH/AOjHr9GX6V+c3/BQD/ksun/9gmP/ANGPX1PDv++r0f6HxHFf+5P1R8y0UUV+0n4WIelfTX7AX/JZr7/sFP8A+hpXzKelfTX7AX/JZr7/ALBT/wDoaV4Ge/7jU9D6fIf98h6o/R4dKWkHSlr8MP6ECiiigAooooAKKKKAMjxF/wAgO9/64Sf+gmvxhlP72X3Y/wA6/Z7xF/yA73/rhJ/6Ca/GGUfvZfZj/Ov0PhL4p/I/LuMfsfP9BlFFFfqB+Sj3+6tfp1+xtNGP2dfCYEg4F1xn/p7mr8xTyoxWvaeLtd022jtbTWtQtbaPhIILqREUZycAEYySfzr5nOcslmVKNNT5bO+1+n/BPqcjzOOW1JVZR5rpq17dUz9kvtaf3xR9qT++K/HD/hPPE3/Qx6v/AOB0v/xVH/CeeJv+hj1f/wADpf8A4qvkf9VKv/Pxfd/wT7P/AFwp/wAj+8/Y77XH/wA9Fo+1J/fFfjj/AMJ54m/6GPV//A6X/wCKo/4TzxN/0Mer/wDgdL/8VR/qpV/5+L7v+CP/AFwp/wAj+8/Y/wC2J/z0Wj7ZH/z0Wvxw/wCE88Tf9DHq/wD4HS//ABVH/CeeJv8AoY9X/wDA6X/4ql/qpV/5+L7v+CH+uFP+R/efrx4tnjPhzVh5o5tJh1/2DX42feQHtitx/HfiaRSreIdUZSMEG8kII9PvViluMdvSvqMlyiWWc/NPm5rdLbHymdZzHM3FqPLy3633sR0UUV9afGj16Yr9T/2VJP8Aiwfg4A/8uZP1/ePX5YEEA11WmfFDxho1jDY6d4s1qwsYBtitra/ljjQegAbgV8tnmWVMxpxjTlazvr6WPqsizWnltaVSpFtNW09UfsH5q/3qPOH94V+Qn/C7PiD/ANDt4h/8Gc3/AMVR/wALs+IP/Q7eIf8AwZzf/FV8X/qtif5l+J97/rhh/wCV/gfr55y+o/OopZFwTxX5E/8AC6fiD/0OviH/AMGU3/xVA+NHj84z418Q9ev9pzf/ABVP/VfErXmX3Mn/AFsoT05H96L/AO0Ftb44+NzuGP7Vm4P1rz7I/vCv0y+BPwx8KeMvhP4Z1vX/AA3pmsaxfWKTXWoX1oks88hzlndhlj7mu9/4UN8O93/IkaCR/wBg6L/4mu+lxGsHH6vKDbhpfTpoefLhmeNf1mM0lPW1npfU/Izj+8KUAE/eH51+uf8AwoX4ef8AQk6H/wCC+L/4mhvgR8PgMjwToWf+vCL/AArX/WyH8j/Aj/U+f86+5nhP/BPLC/DjxF2P9qdP+2SV9XB9jcyCvz//AGwNSvPhL8Q9L0zwPe3HhDTrjTluJrXRZWtIpJPMcb2WMgFsADJ9K8Cuvi146vNpn8Z6/Lt6btSm/wDiq815NVzabxcJKMZ6pPddDujndLKILCzi5ShpdOyZ+vxuV/vCk+2IP4hX48t8TvGEisr+LNcdW6htRlIP/j1UZvGXiC4UCXXdSlA7PdyED8zWq4Uq9ai+7/gmb4xp9IP7/wDgH7GXWtWdhHvubqG3XqWkkVR+prk9a+NngTQF3aj4q0m1A7NeRlvyBJr8j5dRupzmW5ml/wB+Rm/maZsySTznrW9PhNfbm/krfqYVOMZ/8u4Jerufor48/bt+H3h2GWLRftniW9XIRbSIxw56cyNjA9wDXxR8X/jR4j+MviAahrUojtoMraWEJPk26nrjPJY92PP0rz0HA4p2c9BxX0+X5HhsC+eKvLu9fu6I+XzHPsTj48k5Wj2Wi+fcYeTRRRX0x8mPB4Ar7Z/4J8fDtobbXvGVxGFWciws2I6qvzSMD9do/A18lfD7wFqvxJ8Y6b4d0aNpLq8kAMm35YkH35G9Ao5/Sv1g+HHgrT/h34N0nw9pabLTT4REpPWQ9Wc+7HJ/Gvz/AImzCMaX1aD96W/kv+CfpHC2WyqVfrE17sdvNv8AyOwAxS0UV+Wn7EVZv9U30r8g/jD/AMlW8X/9hW5/9GNX6+Tf6pvpX5B/GH/kq3i//sK3P/oxq+94R/jVPRfmfm3GH8OHqzjaKKK/Vj8eJA23p1r3n4GftVX3wQ8LzaJa6DDqiSXTXJmlumjILADGAD6V4InU0mN3QVwYvCUcZT9lWjeJ6OExdXB1PaUZcsu//Dn2F/w8X1fv4OtR/wBvr/8AxNO/4eL6v/0J9p/4Gt/8TXx1RXi/6u4L+Rfe/wDM9v8A1ix//Px/cj7F/wCHi2rf9Cda/wDga3/xNN/4eLax28H2p+t6/wD8TXx5RWf+ruC/k/Fh/rFjv+fj+5H1J4p/b68X63pM9npmgWGkzSqVF55zzPGCMZUEABueCc49K+YhKXn3ty7uCx65ycn9eaiBwelSRY3pz/EP511rLsNgqMvYw5b7/wBM5nmWIxtaLrTbtsfsp4O/5FrTf+vaL/0AVtfxVjeDv+Rb03/r2i/9AFbP8VfiVX+JI/fcJ/Bj6ElFFFZnUFFFFABRRRQAUUUUARP0r85v+CgH/JZdP/7BMf8A6Mev0ZfpX5zf8FAP+Sy6f/2CY/8A0Y9fUcOf76vR/ofEcV/7k/VHzLRRRX7UfhYfwmvpn9gL/ks9/wD9gqT/ANDSvmb+E19M/sBf8lnv/wDsFSf+hpXz2e/7jU9D6XIf98h6o/R4dKWkHSlr8OP6GCiiigAooooAKKKKAMjxJ/yBb3/rhJ/6Ca/GGX/Wy+7N/Ov2e8Sf8gW9/wCuEn/oJr8Ypf8AXTezH+dfofCXxz+R+W8Y/Y+f6EdFFFfqB+TBRRRSGFFFFGhpyBRRRU8yFysKKKKOZCswoooqiQooopiCiiikMKKKKV0VYKcv8P1ptOTtWVWeh0Uk/aI/V/8AZg/5IN4J/wCwbHXqh6ivKv2Yf+SB+Cv+wdFXqr9RX8/4z/ean+J/mf0fl/8AutP/AAr8hx6U2X7lL/DTZTmM1xnoPY/PD/goP/yVnRf+wSv/AKNkr5ar6m/4KDf8lZ0T/sEr/wCjZK+Wa/bOH/8Acoen6n4Bn/8Avs/X9EFFFFfTHyoUUUUxBR0NHQ1veDfB+rePNetND0S3W41K5LeVC8ix7tqljy3HQGsqlSNKLnN2SOqnTlVkoQV2zC/irovA/gLXPiLr8GjeHbCXUL2U4IQfJEvdnboqj1Jr6j+Gn/BP6+uZIrrxrrUdtCDk6fpfzO3sZW4H4A19e+A/ht4c+HGkLp3h3SYNNter+WuXkOOrsfmY/Wvhcw4mpU04Yf3pd+i/zPvMs4Yq15KeI92Hbq/l0OA/Zz/Z4074H6G5dkv/ABDehftt+q/LgciOPPIQfqeTXuAAHNAAQdMUgGR7V+Y169TEVHVqu8mfrOGw1LCUo0qUbRRLRRRWJ2FWb/VN9K/IP4w/8lW8X/8AYVuf/RjV+vk3+qb6V+Qfxh/5Kt4v/wCwrc/+jGr73hH+NU9F+Z+bcYfw4erONooor9WPx4KKUc//AF6tWul3t9GXtrO5uEBwWiiZxn8AayqVo0tzphTlVdolSitH/hHtU/6Bd9/4DP8A4Uf8I7qf/QMvv/AZ/wDCub65Q/mR1/Ua/wDK/uM6itH/AIR3U/8AoGX3/gM/+FH/AAj2qc/8Sy+/8Bn/AMKf12h/MiPqVf8Alf3GcRipI/vp/vD+dPubG5ssC5tprYnoJomQ/qKZH99P94fzrLEVoVaMnE0w9GVOtFSP2X8Hf8i1pn/XtF/6AK2u9YnhD/kXNN/694v/AEAVt96/Aqvxs/orCfwY+g+iiiszrCiiigAooooAKKKKAIn6V+c3/BQD/ks2nf8AYJj/APRj1+jL9K/Ob/goB/yWXT/+wTH/AOjHr6jhz/fV6P8AQ+J4r/3J+qPmWiiiv2o/Cg/hNfTX7AH/ACWi+/7Bcn/oaV8y/wAJr6a/YA/5LRff9guT/wBDSvns9/3Gp6H0+Q/75T/xI/R0dKWkHSlr8OP6ECiiigAooooAKKKKAMfxJ/yBb3/rg/8A6Ca/GOX/AFs/+8f51+zniT/kC3v/AFwf/wBBNfjHL/rZ/wDeP86/ReEfin8j8t4w2h8/0I6KKK/Tj8mHb/kxX2p+z1+yZ4G+KHwk0LxJrMV//ad6s/nNbXRjjbZPIikLjjhFr4qPJ4r9Pv2Mx5n7OPhT/t7/APSqavh+KMTVw9GEqUnF3W3oz7zhfC0cViJQqxUlZuz73Rz3/DBnw0/546p/4Gf/AFqT/hg34Z/88dV/8Df/AK1fS+P85oyfT9a/Nv7Uxn/PyX3n6j/YuD/59r7j5p/4YL+Gf/PPVP8AwL/+xpv/AAwX8NP+eWq/+Bn/ANavpmin/aeM/wCfj+8f9i4P/n2vuPmf/hgv4af88tW/8Df/AK1H/DBfwz/55ar/AOBv/wBavpiij+0sV/z8f3h/YuD/AJF9x8t69+w78NNM0a9uo4dU8yCB5FzfN1VSR29q/PLcWC7hz1r9lPGKiPwvqo/6dZf/AEA1+NfX8q+94WxVbEOp7abla1rn5xxRg6GElBUYKN072+RHRRRX6GfnA/kV9v8AwM/ZC8CfET4X+H9f1WLUBqF9b+ZOYbwqpYOwyBjjgCviFelfqh+yjGB8APBh/wCnQ/8Aox6+F4nxNXDUoSpScW309GfecL4Sji68oVoKSSvr6o4v/hgv4Y/889V/8DP/ALGmf8MF/DP/AJ46r/4Gf/Wr6Ywf71G0+tfnH9p4z/n4/vP1P+xsF/z7X3HzP/wwX8M/+eOrf+Bv/wBag/sH/DVVwItV69Ptv/1q+mKZJ0prMsV/z8f3kyyjBpfw19x+cfi79o3x78FPFWreBfDV7ZQaDoNy9hZR3NqJZFiU8BnPLH3rI/4bf+LH/QS07j/pwT/GuE/aGz/wu7xz/wBhWb+defFvm9q/VMHlmDr0IVKlNOTSbdlq2tWfkOLzXFUK86VOo1GLaSu9Enoj3z/huH4sf9BHT/8AwCT/ABpf+G4PiwOup6b7f6Cn+NeA7R604LzXb/YuC/kj9yOH+2sX/wA/Jfez7U+D3gKy/bE0u+8U/ESe5n1TTp/7OgbTnFsnlBQ/zKAcnLnmvQ1/YD+GLZO7W8f9f/8A9jWD/wAE7/8Akm/iUY3H+1v/AGklfWCpyWIIJr8tzHF18Li6lGjNxjF6JaJLyP1rK8BhsXhYVq8FKUldtq7b82fN5/YC+GJ6Nrf43/8A9jXjX7Tf7I+i/DDwSniPwkb+SOzlC38V1P5pETYCyLwMbWwD7N7V99EbRWXrOj2uv6Pe6dewpc2d3E0E0T/ddGGGB+oJrmw2b4ulWhUlUbSeqb3R04vIsJXoThTppSa0aWz6H4yKxU0m35M13Pxm+Gl18JviDq/hu4VzDBIXs5mH+ut2OY2/Lg+4NcJX7fg60a9KNWLvF6o/C8TRnh6kqU1aUXZ/IK09A1y78M65Yaxp05gvrGdJ4JFP3WU5H4HofrWZSqcGqrwVSLjJXTMqVR05KUd0frv8HPiNa/FD4e6T4itCifaov30O7JhlHDofo2fwxXdkZNfnn+wv8Xz4Y8aS+Db+fbputky2Yc8R3SjoP99Rj6qK/QlTgV+FZphHgsVKn9nden/AP3/JccsbhIT+0tH6r/Mn6ilooryj6EKQ9KWkPSgCtN/qm+lfkH8Yf+SreL/+wrc/+jGr9fJv9U30r8g/jD/yVbxf/wBhW5/9GNX3vCf8ap6L8z824w/hw9WcbRRRX6sfjo4dBX6E/sBwrJ8Ir/coP/E0l7Z/gSvz3/hFfoZ/wT7P/Fob/wD7Csv/AKAlfFcUaYX5o+44YipYuN+zPpv+z4f+ea/98il+wRf881/IVb4o4r8l55dz9q9hS7FP+z4/+eY/IUGwi/uL+Qq5xRxS9pIf1el2Oc17wfpfiHTLixvdPt7u2nRo5I5o1YFSMHqK+MJ/+Cd+um9le38WWCWxl3Ro1o+4LngE56gcV937vbmmuOPauyhmGIw6apysnv1POxGVYXEOLnDVbW0KGhWB0nSLS0Zgxt4UiLAYB2qBn9K1etNozgE1wt8zuetGPIlFD6KKKRYUUUUAFFFFABRRRQBE1fnN/wAFAP8Aksun/wDYJj/9GPX6MtX5zft/DPxn07/sEx/+jHr6nh3/AH1ej/Q+J4r/ANyfqj5looor9pPwoP4TX01+wB/yWi+/7Bcn/oaV8y/wmvpr9gD/AJLRff8AYLk/9DSvns9/3Gp6H0+Q/wC+U/8AEj9HR0paQdKWvw4/oQKKKKACiiigAooooAyPE/8AyAb/AP695P8A0E1+MUv+tn/3j/Ov2e8R/wDIDvf+uEn/AKCa/GCU/vZfdj/Ov0PhL45/I/LOMvsfP9BlFFFfqB+Th2r9QP2MP+TdfCf/AG9f+lM1fl/2r9QP2MP+TdfCf/b1/wClM1fA8W/7vD/EvyZ+i8If7y/R/oe8UUUV+VH7MFFFFABRRRQBgeMf+RY1T/r2k/8AQDX40HoPpX7L+MP+RY1X/r2k/wDQDX40N0H0r9G4S3n8j8q4x+OHo/0G0UUV+mn5SOXsa/VL9k//AJIH4P8A+vQ/+jHr8rV7Cv1S/ZP/AOSB+D/+vQ/+jHr894t/hQ9f0P0fg7/eJ+h7JRRRX5cfsgh6VFP0qU9Kin6U1uZz2PyR/aF/5Lj44/7Cs38688HQ16H+0L/yXPxx/wBhSb+deeDoa/fsq/3an/hX5H84Zn/vdT/E/wAxKBwRRQOtemeStz79/wCCd3/JOvEP/YV/9pJX1uvSvkn/AIJ3/wDJO/EP/YU/9pJX1svSvwfOf9+qev6I/ojIf9yp+hJSUtFeKfQnyt+258G28a+Bl8VWEW/V9BVnkCLzLanlx/wH7w/4F61+eRHGe3rX7SX9nHeWssEyLJDKpR0YZDKRgg/hX5VftC/CmT4RfEvUdIRGGlzn7XpzkHBgYn5c+qnKn6V+kcMZjeLwtR6rWPp1R+UcU5ZyTWKprR6S9ejPLqKKK/Sz8sLen38+l39teWszwXVtKs0UsZw0bKQVYe4IBr9XvgJ8UoPi98NtK19MLeMnkXsSn/V3CcOPofvD2YV+TJTmvov9iv4w/wDCv/iP/wAI/fz7NH17bD85+WO5H+rb23ZKn6rXxXEmXfWKHtYL3o6r06r9T7vhnM3hcQqU37ktH5Poz9KqKjEmePWpK/IT9vCiiigCvP8Ac/CvyB+MP/JVvF//AGFbn/0Y1fr9P9z8K/ID4w8fFfxgP+orc/8Aoxq+64V/jT9F+Z+bcYfw4er/ACOOooor9ZPx0f8Awiv0O/4J+f8AJIb/AP7Ckv8A6Alfnj/CK/Qz/gn3/wAkgv8A/sKy/wDoCV8TxT/unzR95wt/vq9GfVA6UtIOlLX5Eft4UUUUAFFFFABRRRQAUVG0mAT6Uhkwc5/CgnmRLRTEfeM+1PoKCiiigAooooAhk+6K/Of/AIKAf8lnsf8AsEx/+jHr9GJPuivzn/4KAf8AJZ7H/sEx/wDox6+r4b/35ej/AEPiuKv9yfqj5looor9nPwoP4TX01+wB/wAlovv+wXJ/6GlfMv8ACa+mv2AP+S0X3/YLk/8AQ0r57Pf9xqeh9NkP++U/8SP0dHSlpB0pa/Dj+hAooooAKKKKACiiigDJ8R/8gO9/64Sf+gmvxgm/1sn++386/Z/xH/yBL3/rhJ/6Ca/GCb/Wyf77fzr9D4S+Op8j8s4y/wCXfz/QZRRRX6gflAdq/T/9jD/k3Xwn/wBvX/pTNX5gdq/T/wDYw/5Nz8J/S6/9KZq+A4s/3eHqvyP0PhH/AHp+j/Q95ooor8rP2cKKKKACiiigDB8Y/wDIs6p/16yf+gGvxnboPpX7MeMP+RZ1T/r1k/8AQDX4znoPpX6Nwl8U/kflfGPxQ9H+g2iiiv00/KBw6V+qX7J//JA/B/8A16H/ANGPX5WDNfqn+yf/AMkD8H/9eh/9GPX53xZ/Ch6/ofpXB/8AHl6HslFFFfmB+wjWqOfoakao5+hprczqfCfkj+0L/wAlx8b/APYVm/nXng6GvQ/2hf8AkuPjf/sKzfzrzwdDX79lX+7U/wDCvyP5wzP/AHqp/if5iUq9aSgda9M8lbn37/wTuOfh34i/7Cv/ALSSvrdelfI//BO3/knPiH/sK/8AtJK+uF6V+D5z/v1T1/RH9EZD/uVP0JKKKK8U+hK0n8XHavn/APbC+EK/En4YT3tlAJNa0NWu7TaMtJHgGWL8VXI91FfQm33xTJow0Z4BHpiujDYieFrQrQ3i7/8AAPPxeFhjKM6U1pJW/wCCfikQMD3pmTXuP7WHwi/4VR8TriSyh2aJrJa9syo+WNif3kX/AAFjkezCvEV/1bV+84DFQxdCNWD0krn8847CzwdedKS1i7DKekrxOjoxR0O5WU4II5yPfgUyiu6cPaR1OOlN03dH6m/sxfF1Piz8MdPvZZQ2sWOLPUkzz5qjh/oww2fc17Pwwr8w/wBkP4uD4X/FK3tbyfy9F1sCyuS33Ukz+6kP0YkE+jn0r9No334wfrzX4bnWA+o4qUUvdlqv8vkfveQZj9ewkXJ+9HR/o/mWqKKK8I+nK0/+rP0r8gfjH/yVfxh/2Frn/wBGNX6/XH+qP0r8gvjD/wAlW8X/APYVuf8A0Y1fdcJ/xp+iPzfjD+FD1f6HG0UUV+sn44Sdv8a+zf2PPjx4G+GHwyvNL8Sa5FpuoSajJOIHjdjsKqAflB9DXxcDinMWb5s15GYYCnmVH2NRtK6enke1lmY1MtrKtTSbs1r5n6kf8NhfCf8A6G6D/vzL/wDE07/hsD4Uf9DdB/35l/8Aia/LPJoya+Y/1Uw/88vwPrv9b8R/IvxP1K/4bC+Ew/5m+3/78y//ABNA/bC+Ex/5m+3/AO/Mv/xNfltzSZPqaX+qVD+Z/gH+t+I/kX4n6l/8Nf8Awn/6G6D/AL9S/wDxNJ/w2D8J/wDoboP+/Mv/AMTX5a5NGTR/qnR/nf4B/rfiP5F+J+pf/DYPwo/6G6D/AL8y/wDxNH/DYPwn/wChug/78y//ABNflpk0ZNH+qmH/AJ3/AF8g/wBb8R/KvxP0M+MH7aHge28E6vaeFNZm1HWrq0kitGtoHRYnZcBy7AAbc5x14r5F+GnxS8aXnxF8K21x4u1qeGTU7eOSN7+Qq6mRQQQTyMV5lhdnXmuk+FP/ACU/wl/2Fbb/ANGLXaslw+Bw9RJXum7uze3ocP8AbmJx+Kpyk+VJpWV0tz9hrYAR8VP/AA1Bb/6v8Kn/AIa/IJbn7ZR/hodRRRUmoUUUUARP0r85v2//APksmn/9gmP/ANGPX6Mv0r85P+CgH/JZtP8A+wTH/wCjHr6nhz/fl6P9D4jiv/cn6o+Z6KKK/aT8LD+E19NfsA/8lnvv+wXJ/wChpXzL/Ca+mv2Af+Sz33/YLk/9DSvnc9/3Kp6H0+Q/75T/AMSP0dHSlpB0pa/Dz+hAooooAKKKKACiiigDF19gui6gCc5t5OP+AmvxmlBSR8jqzfzr2Hxr+1n8SvG1pNZT60um2cqlHj02FYS6nggty2Me9eOc45z+Pev1vh/LauAU/bNXlbbyPxLiDM4ZjKKop2jffrewyijBowa+154nw/JIlHIGa/Tb9jSRX/Z38LBHUlftYYA9D9qlOD+Y/OvzEwa9G+G3x28bfCqB7fw5rLQWTuZHsbiJZYSxGCQpHBwB0Pavls9wM8woKNFpNO+vpY+qyDGxy3EupVTcWradL21P1tyOKByeK81+APjjUPiL8JfD/iHVvK/tK9jdpjCuxMrIy8LnjpXpXRa/GqlOVKcqc94tp/I/dKNWNanGpDaSTXoyWiiipNwpMgClqjfytDazSrjKIzD8AaaXM7ESlyq5keM7qOy8KazLNIqRrZzMzMcAAIcmvxuPQH15Ga9d8f8A7UXxB+JGn3GmalrC2mmTqY5rbT4RCJVPUMR8xB7jNeSegx07V+scPYCeChKVVq8rbeR+LcR5jHHVEqadoX363sR0UEEdqK+25onw3IyYHctfqP8AsmzpP+z94OKOGC2rIRnoRK4Ir8sq9J+HXx88cfCy3az8PayYtOZt/wBhuYlmhDHqVUjjPsetfK59gJZjQjGi0pJ3122sfV8P42OWYhzqxbjJW06apn605WlB9K83+AnjTUPiF8KPDviHVhENQv4Gkn8ldqbg7LwO3CivSeAMivxypCVKcqc94tp/I/c6NWNanGpDaSTXoxgX86hmbAzkZzUjyY6V8UftdftFeNvh78RJfC/h+/h0vT3sYpzcJAGnDOW3YY5x0HauzA4Opjq3sqVr2vr2R5+ZY6GCoe0mm1e2m9z5q/aAmjuPjZ43dGDp/asw3A57156zbqlubmW8uZJ55HmmlYvJI5yzsTkkn1JqOv3XCQ9jRhTvskvuR/P2Ln7atOolu2/vY2gdaMGlA9q7edHIoM++f+CeNzGfh94mg3gypqgdlzyA0S4/kfyr6yjYg+tfkJ8Oviv4o+FOoTXvhvVZLCSYATRFQ8UwHTch4PfnrX6P/su/EzWfix8LbbXdeaBtQa6mgZrePy1KocD5exr8c4gy+rRryxN04Sa9Vp/wD9n4dzGnXoQw9mpxXyaue0UUUV8kfeBTWOBTqZISF4oA8S/aj+FUXxP+FuppFEr6rpqG9sWxlt6AkoP95cj8RX5dMAM9vrX1v+01+05498LfErxL4R0jULew0y3ZYkeG3UzbWjVj87dD8x5r5I3bmycn61+t8N062Go2rNcsrOPldH4lxLUo4jE/uU+aN1LzaYyijBor7bnR8R7OQ9GYOGVijA5DKeQfUV+nv7K3xli+Lnw2s2up1fX9LVbTUEJ+ZmAwsv0cc59Qa/MINjHFdH4H8f6/8ONbj1fw9qUmn3yrsJQArIv9x1PDL04/KvmM5yxZlSsmlOOqb/I+nyLM5ZbW55K8JaNfr8j9jshl4OaTOFz0rxv9lb4na18VvhbDrevGA6gbqaBjBH5alUIA+Xt1r0HxzrE/h/whrOpWu37TZ2U1xHvGV3KhIz69K/GqtCdOs6MviTt5XP3CliqdWgq8fhav52Nh2C+YWPGPWvyE+LNzHd/FDxZNEweKTVbllb1HmNXceK/2uPih4utHt5tfXT4JUIZdPt1hJBHI3Dn9a8dd2kZmbJZjkk9Sa/UOH8uqYGUqlWSvJJWR+ScQ5pHHRjTpJ2i3q/MZRRg0V95c+D9nMKKKMGnzoXs2FFGDRg0c6DkkFFGDRg0c6DkkFFGDRg0c6DkkFFGDQBnPtU8yD2cgHWup+FX/ACVDwj/2Fbb/ANGLXLgGuo+FR2/E/wAJE/8AQVtv/Ri1w46S+rz9H+R6eBi/rFP1X5n7D23+rX6VOelQW/8Aq1+lTnpX8/y3P6NpfChaKKKk1CiiigCvMeBmvzk/b4mST4z2ah1Z00mLcAfu5kcjNfUf7XPxZ8QfB/wJp2p+HHgjvbq+W1Z7iPzAqlGPAPfIFfnL4v8AGOs+PNduNb1+/k1LVLgjzJ5ABwOAoA4AA6AV93wxgajq/WW1y2a87n5vxVjqfsvqyT57p+VjBoowR2owa/VedH5H7OY8j5K+lf2BXVPjPegkAnSpcAnr86V80fUZrV8L+J9W8I63b6vot7Np+pQHMdxC2GGeoPYg+hry8wofXMNOlF2clZHq5bXWDxMKk1dRdz9mkYHqRmpMcc18pfsd/H3xf8W9T16w8ST2l0unwxSRTQQCJyWJB3Y4PT2r6uFfheJwtTC1XSqWuux+/YHGU8ZRjWp3s+4+iiiuc9EKKKKACiiigD57/wCGIvhT/wBAK5/8Dpf/AIqj/hiP4V/9AO4/8Dpf8a+gef8AIpOfb8q7/wC0cV/z8f3s8b+ysJ/z7X3I+fv+GH/hX/0Bbn/wNl/xo/4Yf+Ff/QFuf/A2X/GvoHB9KMH0p/2jiv8An4/vYf2Tg/8An2vuPnz/AIYh+Ff/AEBLn/wNl/xp3/DEPwq/6AVx/wCBsv8AjX0Dg+n60YPp+tL+0cV/z8f3sf8AZOE/kX3I5nwN4K0z4e+GrHQdGiaDTrNSsUbOXIBYseTyeSa6boKQjYAewoL4zXDJylJyk7tnqQhGnFQgrJaIlopKWkaCAYqGaBZ43jflXUqR7VPSE4oFufPp/Yi+FX/QFuf/AAOl/wAaZ/wxB8K/+gJc/wDgdL/jX0HtNJ83pXesfiV9t/ezyXleFlq4L7kfP5/Yg+FJ/wCYJcf+B0v+NJ/ww/8ACn/oC3P/AIHS/wCNfQVFP+0cV/z8l97F/ZWD/wCfa+5Hz7/ww/8ACv8A6Atz/wCBsv8AjS/8MQfCz/oC3H/gbL/jX0Bk+lHNL+0sV/z8l97D+ycH/IvuOZ8DeDNO8AeG7DQdIiMGm2SGOGN2LsoJLH5j15JrpRhRQRtwewpN3J9a4ZNyk5Sd2z1IQjCKhFWS0QhBOMEcdc15P8RP2Z/APxQ8RnXPEWmz3Oo+SkHmR3TxjYucDCn3NetEZWkUcYxTo150Zc1NuL7rQzrUKdeHJUipLs1dHgH/AAw/8KP+gNcf+B0v+NL/AMMP/Cf/AKAlx/4Gy/419AYoxXb/AGliv+fkvvZ5/wDZOE/59x+4+fv+GH/hV/0BLn/wOl/xo/4Yf+FX/QEuf/A6X/GvoKin/aOK/wCfkvvYv7Kwf/Ptfcj59H7EPwoYcaNc/wDgbL/jXqPw3+G+ifC3w4mh+H7ZrXTkleVY3laQ7mOW5bmuv5X2pWGe+KwrYuvXjy1JuS7NnRQwOHoS5qcFF90rElFFFcx6IU1xuUgU6igDxLxx+yx8PvH/AIjvdd1jSp59RvGVppEupEBIULnAOBwBWO37EHwpx/yBJ/8AwNl/xr6AIBPoajHzDk5rthjMRTioxm0l5s8qeW4WpJznBNvd2R4J/wAMQfCv/oCXP/gdL/jSf8MQfCr/AKAdz/4Gy/419A4PpS8/3ar+0cV/z8f3sj+ycH/IvuR8/f8ADD/wq/6Atz/4HS/40v8AwxB8Kv8AoC3Gf+v6X/GvoD5vSj5vSj+0cV/z8f3sP7Kwf/PtfcjkPhx8NdD+FXhxdE0GB7bT1keUK8rSHc3U5NbGs6Xb69pt1YXib7a6heCVQSCUYYYZHTitMpuP+zTgg7dK4ZVJym5yd29b9bnoRpQjTVOMbRWlulj5+H7D/wAK+M6LcEjj/j+l/wAaX/hh/wCFP/QEuP8AwMl/xr6C3GjcfT9a7f7QxX/Px/ezz/7Jwf8Az7X3Hz5/wxB8Kv8AoCXP/gdL/jR/wxB8Kv8AoCXH/gdL/jX0Hs9qNntVf2niv+fkvvYv7Iwf/Ptfcj59/wCGIPhX/wBAS5/8DZf8aP8AhiD4V/8AQEuf/A2X/GvoPBowaX9pYr/n5L72H9kYP/n2vuR8+f8ADEPws/6Atz/4Gy/40f8ADEPwr/6Alz/4Gy/419A4PrRg+tH9pYr/AJ+S+9h/ZGD/AOfa+5Hz9/wxD8K/+gJc/wDgbL/jR/wxD8K/+gJc/wDgbL/jX0Dg+tGD60f2liv+fkvvYf2Rg/8An2vuR8/f8MQ/Cz/oC3P/AIGy/wCNH/DEPws/6Atz/wCBsv8AjX0Bg0uD60f2liv+fkvvYv7IwX/Ptfcj5+/4Yf8AhX/0A7n/AMDpf8ajk/Ya+FkjZ/sq9X2XUJcfzr6FwfWjB9af9p4v/n5L72V/ZOD/AJF9yPnf/hhb4XD/AJht/wD+DCX/ABq5of7GHwy0HWLHU7XTr1buzmS4iZr6RgHU5BIzzyK9820AA0nmGJkrOo7erHHKsLB3VNfchUXZmn0UVwHrhRRRQAUUUUAcF8TfhP4e+Lui2+meJLV7u0gnFwiRzNGQ4BAOV+przg/sRfCgddGufb/Tpf8AGvfyPl6Uh6dK66OMr0Y8tObiuydjzq2Aw9eXPVgpPu1dnz//AMMQfCv/AKAlz/4HS/40v/DEHwq/6Adz/wCBsv8AjX0DzS4Na/2liv8An5L72Yf2Tg/5F9yPn3/hh/4Uf9AO4/8AA2X/ABpf+GH/AIVDpolwP+32X/GvoGij+0cV/wA/Jfexf2Rg/wDn3H7keZ/C34CeDvhBeX914YsJbSa+RUmMlw8u4KSRwx4616Tng8Uh+Xtmn7uK4Z1Z1ZuU22+7PSpUKdCChTioxXRKyJKKKKk3CiiigAooooAKKKKACiiigAooooAKKKKACiiigAooooAKKKKACiiigAooooAKKKKACiiigAooooAKKKKACiiigAooooAKKKKACkwKWigAooooAKKKKACiiigAooooAKKKKACiiigAooooAKKKKACiiigAooooAKKKKACiiigAooooAKKKKACiiigAooooAKKKKAEwKMClooAKKKKACiiigAooooAKKKKACiiigAooooAKKKKACiiigAooooAKKKKACiiigAooooAKKKKAGtzivyG/ZY/aE+JfiT/go5a+ENV8ca3qXhg6xrMJ0u5uS0BSO1umRSvorKpH+6K/Xo9K/n78H6r8RNF/bo1m++FVhHqfj2HW9WOnWsyK6vmOcS8MQDiIyHrTQH9AanA5r44/4KlfETxP8M/2aINY8J65feHtU/t+1hN3YSmOQoUlJXI7EgfkK8LPxb/4KHH/AJkSw/8AAC2/+OV4P+2b46/aw8Q/CBLb4z+GLXSPCA1OCQXMNrDG32kB/LGUcnoX7UgPtz9gj4keKvG/7EGteJfEOv6hrOvRnVCmoXkxkmXZGSmGPoelfAv7LHiD9pT9q/xXqfh3wz8Y9X02702y+2yPqOoyhGTeEwNoJzlq+1/+CbX/ACjw13/uMf8Aos1+dv7D3xp+I3wS8fa7qvw28EN461S604W1xZrBLN5MXmK2/EfPUAZqgPtT/hif9s3/AKL5/wCVO4/+Ir279kr9nj9oH4WfEq61f4o/E/8A4TDw+9g8Edj9slm2zFgVfa6gcAHmvDf+Hg/7Vv8A0bxJ/wCCy9r6P/Yy/aN+Lvxz1fxLb/Ez4bP4EtdPgiks5Tazw/aGZiGH7zrgYPFSB9GeNfF2neA/CeseItXmFvpml2sl5cSscYRFyfxPSvwl8V/tYftBfEKTxr8R9I8aeINM8LW2qoksVjdtHBY+ezm3jC9AMIR+FfdH/BX79oI+DfhdpHww0y5ZdV8Ut9qv1jb5ksY24Bx2eQY9wjVtfsv/ALHljd/8E/NU8EavFDa6947sZNVlklIDQzsA1mT1+5tjJ+p9aAPov9kH47Q/tF/AXwv4z3L/AGrLD9l1WFMDZeR/LLx2DH5wPRx6V8+/8Fbfir4v+E/wh8E33hDxHqPhy9utdaGefT5jE0kf2eQ7SR2yAcV8x/8ABJf42XXwr+Nmv/CTxE7WdtrzusVvOceRqUGVZPqyqy49VWvcf+C2fPwR+H/t4if/ANJpKfUD6P8A+Cf3i/W/Hn7KHgrXPEWqXWs6xdLcGa8vJN8smJ3Ay3fgCt/9rH4c/ET4m/Cv+xfhj4oPhLxP9thmGo+e8I8pc713KCeeOK4j/gmR/wAmV/D7/cuf/SiSvqakB+TnxY/Zx/a4+D/w28SeNtX+Ostxp2hWb308NrqU5kkVf4VygGee/FeVfsp2n7T37Wlv4hl8L/GfUtMGjNEJhqWoyjeXzjbtU/3a/UD9u3/kz34tf9gGf+lfFf8AwRD/AOPH4o/9dbP+T0Aew/Af4BftEfBrVfF3iP4k/FM+KtFXwxfRW9pHeyyNDd4R45QGUDKhH5968P8A+CT3x3+IfxT+M/iaw8XeNNY8RWVvoolittQumlRG81RuAPfHGfev02+JJx8OvFR6Y0q6/wDRLV+Cv7EPiL41+GfHutT/AAR0eHWfEMmnhLuOeGOQJBvBzh2AHOKAP6Dsivzl/wCCvHxi8bfCa0+HL+DvFWp+GmvJLtbj+zpzF5oATG7HXGT+dc5/wtz/AIKHf9CJY/8Agvtv/jlfK37dXi79onxRaeEV+O3h+30WGF5zpjQW8UfmMQu/Oxj/ALPXFNAfr5+xt4h1Pxd+y38M9a1q/n1TVb3RoZrm8unLySuc5Ziep969rrwf9hL/AJM9+Ev/AGAYP617xSA/HX/gol8e/il4M/bAvPC/hLx7rWgadPa2KQ2lpdtHCjyKBnaOnJya9NH7Fn7ZZQMPj4CCNw/4mdx/8RXzl/wVE1P+xv26Lm/8szfZLXTZ/LBwW2qGwD74xX0ov/BaCziCIPgxrBCqAD/aoHb08igDxn4+n9rz9i+TRvEuvfE681nRLu58iO7gvDdweaFLCOWKRRjIBI7HHXNfXdn+1Nrnxq/4Jz+LviTZTy+HvFVnp1xbz3Gnts8q6iZQZIu4DAggds4r4e/a9/b7uv2xtN8O+BLfw/b+AdFTUUuLq61a9aUeZgqpkZUGyMbiTgE19s+IPgfpv7Pn/BMPxj4U0/Votf36HLqFxqls26C5lmZGLxf9M8bQvqBnvVAfGf7KVn+07+1zb+Ip/C/xn1LTBobQpONS1GUF/NDkbdqn+4ete+f8MT/tm/8ARfR/4M7j/wCIr5P/AGFP2hfiz8C7HxfH8M/hy3jtNRktmvXW2mm+zFBJsB8vpnc3X0r6rH/BQb9q3A/4x3k/8Fl7QB7r+zh4C+LX7Lug/EXxd8bviIfGmjW+nR3Vsq3ckxt/J8xpcBwACwKDj0r5B0H9qT9qH9uz4j6xovwq1CPwdolqPtDJZyLbrZwFiEM05BdnbnhRyRwABmvtP9n7xl46/bA+C/xC0L4ueCZfARuy2lRQLbSwtJDJDkyAS8khj244xXwroX7Lf7Vn7C/j7UtZ+G+nN4k02dfIe50iNbuK8hUkr5tufnUjr04ycE0ID0rxT+zh+3F8NdIm17R/itL4na0QzyWNtqTPK4UZO1JU2uevGcntmu//AOCev/BQnX/jt4yf4cfEiG2HigwSS6bqdvF5JuzGC0sMsfQOFBYEYztbI4ry6X/gqL+0H8OkVfHHwchjRMCae5sLuzzzzgnKivcf2P8A9ur4PfHvx7ZaJ/wgOn+APHs+9rGX7LA0d2+07linVVZZCu75SORnk9KkD5Y/bM+OHxet/wBuDxD4E8I/ELWtAs7u/srK0tobxkghaSKIZwOgy2Tj1r2P/hif9sz/AKL4P/Bncf8AxFfLn7c+sah4d/4KIeINU0mw/tPVLPVNPuLWzCkmeVYoiqYHJycDivp8/wDBQX9q0HH/AAzvJ/4LL2gDR8Pfsa/tgWOv6Zc3/wAdBdWMF1FJcQ/2ncHzI1cFl+53AIr9Jicdsg9K/Pf4Pftt/tJeNvin4U0HxJ8Dn0LQdS1GG2vdROn3afZoWbDvluBgZOTxxX1p+038arP9n34H+KvGtzIgnsbZksYm/wCWt0/yxIB3+Yg/QGgD87f27/2ovib47/ausfhV8HvEGp6fJpC/2e6aRcGM3d6w8yYtjtGq7fba9eqf8Eqv2stf+Ktv4n+H/jrXbrWvEmnv/aFhdahIXmktyQsseTydjYI9A1eRf8EivhXc+Ovix4w+MniJvtL2G+1tbiduZL24O6aQZ7qhI/7aV5n8bo7z9hb/AIKEHxRpEbRaFLfrrEMUZ+WayuCRcRcehMg9sCrA/Xz9oHVrzQvgd8QdS0+5ls7+00K9nguIWw8UiwsVZT2IIBr8ff2Vbz9pj9rLVte07wv8ZtV02XR7eO4mbUtRlAYOxUBdoPPFfrP8etbsfEv7LvjzV9NnW50+/wDCt3d286n5ZI3tmZSPqCK/Gb9hL9r+H9knXvFWpzeELzxb/bFrFbiO0uvJ8na5bLEo2c5qAPrq4/Ys/bNjhkaL47rLIFJVDqtwoY+mdnFeXfs8/ttfGv4HftIWXwu+LesT+ILKTV00bUIdRYSzWkkjBElimHJALKcHIKntXq1x/wAFqLNIJH/4U7qqDacPJqy7Qff9wOPxrwj9k/wlF+3J+2le/EXxVrOkaLJbakmut4cSZvtN2ItpjjhUj5kXam9s5xnigD74/bp/bmsf2TNGstL0uyh1vxxq0TSWlpO2IbaIHBmmxyRnICjGcHnivlT4feF/22v2r9Gg8XjxzJ4J8PXymS08yb7CsyHkNHDGpbYezMRkevWvD/2zhL8Qf+Ckl7oniDL6c+u6ZpQSTODanyRt+h3N+dfuNY2cGnWsNpaxLBbQIsUcUYwqKBgKB6AYoA/Jn4l6r+2r+xfp58U6z4r/AOEx8JwyKs9y0g1C3iBOAJlZVeME8bhxkgZya+4f2M/2wtE/az8DT3kcC6R4r0rZHqukrJuVCw+WWM9TGxBx3HQ17h418K6V458L6t4f123S70XVLWSzu4JOjxOpDDPbg5z2xXjH7Pv7IHwl/Z88VXWtfD1bmHUbu0+yzq+qG4WSPIOSmeoIHPvQB8DaV+0L8TH/AOCm0fg1/HGtt4X/AOE3az/sk3bfZ/I3n93s6bcdq/YLIr8CfilfeL9K/wCCiviW88A2sd74zh8YzNpVtKFZZLjedqkMQDn3Ir65Pxc/4KHH/mRLDr/0D7b/AOOU2B9Pf8FGPGuvfD/9lHxRrnhnWLvQ9Xt57QRXtlIY5VBmUEBh6ivPP+CUHxN8WfFP4IeJtS8X+INQ8RX8GuNDFPqMxldE8pDtBPbJNfI/7VfxB/bE1/4I67Z/Fjwnaad4Hd4TeXMdpBGyESDZgq5P3sdq+kv+CLX/ACbz4r/7GBv/AETHSA/QgdKRmCKSe3NKOleXftA/Hjwv+zh8NNR8aeKriSOytyIoLaAAz3c7fcijB6k4PJ4ABJ4FAH50T/tD/HL9tb9qDxB8N/AXjpPhh4d0qW6EIh+WVooHKFnK/PI7HnaCAPwrQ+G37Q3xr/ZZ/bG0n4MfEPxp/wALJ0bVLi2t3mYGSWIXCjy5IyRvVlJGUORj8DXzzdeEvir8cPG3iv8AaJ+C/wAPdS8E6TYzvqAl0673SSTA/vmgBAMh5LOqAjr9K9p/4Jcw/C74g/FjUPE/jrWdQ1j44RzSTWUWvTZjkGOZoCeXmVcghuVHKj0sD9c04OOtFeF/Cn9r74d/Gf4p+J/h94aur6517w+8ouma1P2Z0jcIzpKMrjccAHBPPFFQB7vRRRQAUUUUAFFFFABRRRQAUUUUAFFFFABRRRQAUUUUAFFFFABRRRQAh6ivxA/Y7IP/AAVTtQR/zHNd7Z/5dLyv2+Zd3fFeWeHv2ZvhZ4R8fDxno3gjSNO8VCWWcatBCROHkVlkbdn+IOwP1oA9TXJHPWvhj/gsUP8AjEu2J/6GOz5/4BNX3Qq7RgVyXxG+GHhX4uaEuieL9Cs/EWkLMtwLO+TdGJVztbHqMn86APjH/gmyf+NeOu/9xj/0Wa+Fv+Cbn7Sngj9mP4m+Jtc8cXV7bWF/pAs4DZWpnYyearYIB4GATmv2x8HfCnwj8O/CMvhbw1oFno3h2XzN+nWqbYm8wYfjPfvXnY/YV+AAAH/CqPDnHH/Hsf8AGncDyP8A4e7fs8/9BXX/APwTv/jXdfBv/goJ8Hvjz4qn8P8AhfVdSF/b2U2oSvf2DQRJDEMuxYnAwOa6P/hhX4Af9Eo8Of8AgMf8a1PDX7I3wd8HvqD6J8PNF0t9Qs5NPumtoSpmt5BiSNufusOCKQH4+6jp2u/8FIP22tTTT7t7LSb+aQRXbJvGn6XbjajbeOSMHHGWkNfVA/4IzXfGPjJqIUDAAsjwO3/LSvvH4Z/s8fDb4OX91feCfB2leGL27iEE82nw7HkjB3BScnjIB/CvSxwKdwPwQ/at/Zh8T/sG/E7wdrNh4hl1qGdhqFhrQiMLLdROC8bDJ5+6c55DH3r6X/4KcfFjT/jl+xr8GPG+luDBq+qieRB/yxmFrIJYz7q4YfhX6RfEn4PeDPjDpdtp3jXw3YeJrG1m+0QQahHvWN8Y3D3xxXMXH7Kfwjv/AATZeEp/AOjTeGbK7e+ttLeEmCKdxhpFXPBIJ/Oi4Hwl+xn/AMFH/g98CP2cfCXgrxPLrg1rTFmW4Fpp3mRgtK7jDbhnhhXt3/D4H9n/AP57eJf/AAU//Z17OP2FvgD/ANEo8N/+Av8A9ej/AIYX+AP/AESjw5/4C/8A16QGB+1r4ssPHn7CXxA8R6WZDpuq+FnvLczJtfy3VWXI7HB6V8kf8EQz/oHxR9PNs/5PX6Raj8O/DmqeB5PBt1o9rP4XktBYNpTr+5MAAAjx/dwMVlfDP4GeAvgyt8vgfwrpvhhb4qboafFs83bnbnntk0AbXxJ/5Jz4q/7BV1/6JavyN/4Itf8AJevF3P8AzAvX/pqtfsTfWsGqWVxaXMazW08bRSxv0dGGCD7EE15/8Nf2cPhn8HNUn1LwT4L0rw1fzw/Z5bixiKu8ec7Sc9MgGgD03Ar8tf8Agt6cWHwt5/5a3n8o6/UuvPviZ8DPAPxlSxHjjwrp3iYWBY2wv4y/lFsbtvPfAoA4j9hD/kzz4S/9gGD+te8VieFPC2k+B/Dmn6BoVhDpej6fEILSytxiOGMdFUegrboA/ED/AIKWYb/goDFkDG3SeD35Wv2rh0Ww8mP/AEC0+6D/AKhfT6V5/wCNP2ZPhZ8R/FY8TeJ/A2ka14gHl41G6hzMNn3OQe1eoqgVQB0HFAH5d/8ABZv4d6Fp3hf4e+LrTTYLTWZL+fTprq3jCGWLy96q+AMkFTgnpk12ngXWf7Z/4I53jvci5e28OXdqzZyU2XThUP0XaPpivt/4l/Cbwf8AGDRoNJ8Z+HbHxLp0EwuIre/j3qkgBG4ehwSPxqhovwK8BeHPh9eeBNN8LWFn4OvPM+0aNGh+zybzl8rnuQKAPyQ/4JnftffDr9lzTvHsXju81G2k1iWze0FjZtcBhGsu8tg8ffX9a+3h/wAFdP2ecf8AIW1//wAE7/4168P2FvgCP+aUeG//AAF/+vSf8MK/AD/olHhz/wABj/jQBzPw/wD2svBn7YXhbxz4b+FGvatp3iS00tnjv57M2xtpJAyxOrNkEhxXwL8Kf29vjD+yt8bNT0P49N4h8SWAjNrcWN3tE1uwbK3EBICupHocEHg1+pvw1/Z/+HPwYvL678D+ENM8M3N9GsVzJYRbDKiklQ3PQEk10Pi/4deFvH1stt4m8O6X4ggUYVNRs459n+7uBK/hQB8f+IP+Ctv7P0mjzlV1/V5dhI0+TSQPMOPuku20V8I/sg/DHW/2k/21bLxz4U8NN4X8Had4jHiC5a3QrbafCkvmpArABS7YCgD1JxgV+tVh+xh8DdN1L7fB8LPDQuixYs9irqSfVWyP0r1nRdB03w9p8VjpOn2ul2EQxHa2UCwxJ9EUAD8qAPw+/bP8SWXhD/gpDquu6m7xafpus6bd3DxJvdY0jhZiFB5OAeK/QI/8FdP2eP8AoK6//wCCeT/Gvc/GX7J/we+IniW88QeJfh9out63eFTcX13AWklKgKMnPYACsj/hhX4AH/mlHhv/AMBf/r0AeUWX/BWb4AaheW9rBqevPNPIsSD+yH5ZiAO/qa+WP+CwHxxn8ZfEHw58H9CZrhNKKXl/DCcmW8mAEMWB1Koc49X9q+/oP2HvgLazxTw/Cvw7HNE4dHW2OVYHII59a3Lv9lr4T6l44fxnd+A9HuvFTXYvjq00JaYzggiTJPUYH5UAfAvhH/gjdqlz4Y024vPild6Pf3FvHPc2MFmSkErKCyZ8wZx0z7V5z+1X/wAEutZ+Cfwi1Tx5Y+Nbnxm+kGNrqymtSjJblsM6nexO0kEj0JPav2ZVcEnOazdZ0ay8Q6ZeaZqVtHe6feQvb3FtMMpLG4wysO4IJFO4H5o/sT/tDp8Sf2Dvip8P9TuN+u+DPD99HCrnLS6fJDIYiPXYwZD6DZ61xH/BFG0gvPHfxLWeCKdRplqQJEDY/et61+jfhT9lL4R+BJdTfw/4A0bR21Oyk068NpCU+0Wz43xPzypwOPYVq/DP4AfDn4M3V5c+B/CGmeGbi8RYriTT4thlVTkBuegNIDrrzwzpOoW0ttc6XZXEEqlJIpLdGV1PBBBHIxX4j/CzSrb4R/8ABUnTtF0cHS9Os/GctlFF9wJDKWXy8f3cPge2K/dIjIryXV/2XPhPr/jhvGOoeBNHuvFTXKXjau0JE5mUgrJuB6jaPyoA+Fv+Co37HfiXWfF0Xxp8CWlxqMkMMa6xaWKlriFov9Xcoo5YAYDY5GM1r/AL/gr94R/4RSy0v4tabqem+I7OIRS6nptv58F2V43lMhkY4yRgjPSv0pMfHUj1xXlvjP8AZf8AhL8RL2S88R/Drw9ql5IxeS4ksEWSRj1ZmUAsfc80AfAX7XP/AAVP0L4i/D/UvA3wf07WLnUvEEJsZ9XuIDC0UUg2ukMYJZpGHyg8Yycc16j/AMEuf2TfE3wY0DU/Hvju3uLDxBrsKW9hpd0x820tQdxaRT9x3OPl6gLzycV9feCPgH8OPhrLHN4V8EaFoVzGMJcWdhGsy8Y4fG4ce9egeUMg5OR3oA/D7RyD/wAFcoyO/j9//QzX7i15VH+zF8K4fiCPHKeBtIHi/wC1fbv7YEJ8/wA/OfMzn73vXqtAHyP/AMFTuP2LvGGf+fiz/wDR6V5d/wAEXCP+GfPFeOf+Kgb/ANEpX3B498AeHvid4aufD3inSLXXNEuSrTWN4m6NypypI9iAapfDP4ReDvg9pFxpXgvw9ZeG7CeUzy29gmxHkwBuIyecAUAdqOlfCP8AwVq+D3iX4m/AfRNW8O2s2onw1qLXt7Y26F5Gt3jKNIqj72w4z7MTX3cOBTHiD5BPB6j1oA/MX9hz/go/8KPhz8CfDXgLxxNeeG9U0CJ7ZLlbVp7e6j3s4fKDKt82CCOo6mvmz9rPXvh18f8A476Tf/s26B4jm8a3UrzX0ul2zW8NxN1EsMY+dH4JZ/lU9fc/rj4u/ZT+DvjrU21HXvht4c1G/di7ztYojO3csVxuPucmuv8AA3wq8G/Daze38KeFtJ8OxuMP/ZtmkLSD/aZRlvxJp3A/Mr/gk58Yfh58NvEXifwF4ljk8PfEvWLzaNR1RwEu9hI+yAnBjkVtx2t98n1AFFfoJ4p/ZJ+D3jXxNc+Itc+Heh6jrl1IJZr+W3xLI46MSCPm4HNFID2KiiigAooooAKKKKACiiigAooooAKKKKACiiigAooooAKKKKACiiigAoprnA4BPsK+fdX/AG8vgJ4f1O803UfidpFrfWkzQTwOkxMcinDKcR9iCKAPoSivnX/h4b+zp/0VXR/+/c//AMbrW8Eftp/BP4leK7Dw14Z+IWm6truoOY7WygSYPKwBOBlAOgJ69qAPdKK8V+If7YXwc+Eviy48NeLvHum6FrlsqtNZXKyl0DAMpO1COQc9a57/AIeGfs6Ef8lV0f8A74n/APjdAH0XRXl/w5/aX+FnxbuRa+DvHmi69eHkWlvdqJ2+kbYY/lXo9xcLaW8s0rbIolLux7ADJNAFmivHvhh+1f8ACf4zeJG8P+CfGun+ItYSFrg2lqsofy1IDN8yAcZHfvXsA6UALRXj/wASf2rPhR8GvEyeHvGvjWw8P6zJEs6WdykpcoxwrfKhHJB716tbXK3dvFPCweKRQ6MP4gRkGgC1RXmPxF/aW+FvwluDb+L/AB7oWhXQ62txeKZx9Y1yw/Kud8Jftn/A7x1fJZaL8TvDtxdOcJFPdfZyx7AeaFyfagD3CiqsEyzxq6Orow3KynIIPQg96tUAFFePfE/9qn4UfBbX49D8beONO8PatJCtytnc+YZDGSQGwqnAODj6V3HgXxzoHxK8LWPiPwvqsGt6JeKXt762YlJACVOM4PBBHNAHU0V4f8QP2xvg18KvGN94X8W+P9N0TX7HZ9psLhZS8W9FdM7UI5Rlbr3FYv8Aw8N/Z0/6Kro//fuf/wCN0AfRVFfOv/Dw39nT/oquj/8Afuf/AON1va9+2J8H/C/hbw/4j1Xx3ptjoniBZZNLvZFl2XaxkK5XCZ4YgcgUAe2UVz3hDxhpHj3w1pviHQNQj1TRdShFxaXkOdkyHowyAccHqKoeN/ip4P8AhhYi58W+KNK8OwMMq+p3kcJf/dUkFvwFAHYUV89w/t9fs+T3Ytk+K+heaTtGWkC5/wB4pj9a9f8AB/jvw74/0oal4Z17TvEGn9PtOm3SToD6EqTg+x5oA6WiuP8AiV8TvDPwk8KXHibxhrEOhaBbSRxzXs6uVRnYKgIUE8sQOlc38KP2kPht8cru/t/AnjDT/EtxYoJLiG0LK8angMVZQcZ4zQB6pRSN9015F43/AGqPhX8OvHUPgvxJ40sNK8UzNCkelzLKZWMpAiHyoR8xI70AevUVGmR1z07muC+Kvxw8EfBDTrPUfHfiWz8M2N5KYLeW73HzZAMlVCgk8c9KAPQaK86+FHx48A/HSzvrrwF4os/E1tYOsd09pvHkswyoIZQeQDXc3l3FY2s1zPIIoYUMkjnoqgZJ/IGgC5RXkHww/ao+FHxk8TyaB4L8b2HiHWY4WuHs7ZZQ4jUgM3zKBgEj869foAKKKY5I6Z/DvQA+ivnzUv29PgFoep3mnah8TdJtb6znkt54HSbMciMVZT+76ggj8Kg/4eG/s6f9FV0f/v3P/wDG6APoqivnU/8ABQ39nTH/ACVXR/8Av3P/APG66Hx9+158H/hZqNlYeLPHmnaNe3tpHf28M6ykyQSDKSDah4OOKAPaaK+df+Hhv7On/RVdH/79z/8Axur2gft0/APxRqcOn6f8VNBe6mYKiTytApJ6DdIqj9aAPfKKwNY8W6V4e8N3niHUb6K30WztmvJ73O6NIVXcZMrnK454zXF/Cb9pP4a/HS/v7PwF4vsvE11YRLNdRWiyKYUYkKx3qOpGKAPU6KQ9DivG/Ef7Wvwk8H/ERvA2seN9OsPFonitjpciy+YJZMeWmQhXJDL370Aey0Vk61r2neGtNm1HV9QtdLsIRmW6vZ1hijH+07EAV4tqn7ef7P8ApOoNZ3PxW8PiZTtIhleVc/76KV/WgD3+iuD+Hnxs8B/FeFpPBvjDR/EgUbnj0+8SSRB6smdwHuRWB8U/2nvhX8ENbttG8deNLDw3qdzALmG3u1kLPEWKhvlUjGVI/CgD1uivnX/h4b+zp/0VXR/++J//AI3SH/goZ+zrj/kq2jf98T//ABugD6LorhPhT8Y/Bfxt0O41fwR4gtfEWmW8xtpbm1DhVkABK/MAehFFAHd0UUUAFFFFABRRRQAUUUUAFFFFABRRRQAUUUUAFFFFABRRRQAUUUUAIeor8Fvgl8LPDvxq/wCCiN14L8U2kl94f1PW9Z+0wRStEzeXBcyphl5GHRT+FfvSeor+ffwj8K9Y+Nn7cus+C9B8QyeFdV1PW9V8nV4i4aDy455T9whvmWMrwf4qaA/Un/h1H+zoevhbUf8AwbT/APxVdL8Mf+CePwS+EPjrSPGHhnw9eWmu6VIZbWeXUZpVVipXJVjg8Ma+VR/wSd+LZ/5uBu/++7z/AOO17J+yj+wh49+Afxfg8XeI/ivceL9Nisp7X+zJGuCCzgAP87leMHt3pAfCv/BRjTbfWv8AgoLd6fdqXtLubSreVQcFkdY1YZ7cE1+hTf8ABKb9nQsf+KU1DHtqs/8A8VX59/8ABQgf8bGl/wCvzR//AGnX7hFgMmgD8bf29P2AdL/Zg8O2HxM+GWp6paaVbX0UF1aXE+6axdv9VNDMMNjcMHPIJHNfcX7Df7Qeo/tEfsnHV9enFz4k0qO40rUbj+Kd448pK3+0yFSffJqp/wAFSPEVho37G/iu2u5FWbUrm0s7VCRueXzlfAH+6jH6V5N/wSG0W+tv2WfHl5LC62+oarcfZSRxJtt1ViPX5uPwoA+YP+CN3/J099/2L1z/AOjI6/bavxF/4JBzJpn7Wd3aXb/Z7qTQ7yFIn4ZnVkLL9QFJ/A1+3AcHvxTYH4o/8Fff+TvNG/7A1n/6Mevq3/go9+1vq3wD+EnhTwb4QvW07xZ4osVkkvoTiSyslQKzIf4XdjtDdgjnrivk/wD4KzzJqX7Yel2ts3nXEek2MbxJywZnYgY9SCOK2f8AgsN4a1Cy+JHwy1qaOT+zrrwulnE5B2iaKVmkT64lQ/jTA7v9jH/gl/oPxT+HunfEX4tX2qXs2vL9ttNJt5zETCxyss0vLMzj5sDHBHJzXrnxj/4JBfC7xB4XvG8AS6l4W8RRxs9t5t01zbSuBwjq/IBPcGvq/wDZp8XaR45+APgDV9ElSXT5tFtUQRkERskao8Zx3VlII9q9HuLmG0hkmldY4o1LvIxwFUckk+gqQPyl/wCCZ/xx+Jfw2+K4+DnjSy1m48MXTzWtm19BKy6ZdRZO2N2GBE+0jGcAlSOpr9UfEmu2PhbQNR1nUplttO0+3kurmYnhI0Usx/IGvmL4Vf8ABRn4ZfGf4vW/w68Mab4hutXubiaFLt7OMW22IMWkLCTITCnnHceteaf8Fb/2gh8O/grZ/D3TbgprPi9itwFb5ksYyC//AH221fcbqAPiDwt4B8Q/8FHv2ivit4p86e3gtdMu9StR1EZVTHYWvToSATx0R+5r6N/4I8fHia1ufE/wb1qZ4Zo2bU9KimPKMPluIQD0wQGx7NXA/wDBPj9sP4Lfsp/CvU7TxI2tTeK9avjcXsllp/mRxxINsUYbcM8bmP8AvV88eJ/jp4c8CftgyfFX4Vm7TQk1hdWhtbmHyHCuc3EBUEjacuB7EVYH7AfFj/gn/wDBr42+P9V8aeLdAvL7xBqflm5uItQliV/LiSJMKpwPkRR+Ffl1/wAFL/2dPA/7NvxJ8KaN4G02bTLO90prq4Wa5ectIJCoILdOBX7deCPFum+PvCOjeJdInW50vVrSK9tpVOQ0cihh/OvyN/4LWf8AJbvA/wD2Am/9HGpQH1f8Ov8AgmL+z94m+HvhbVr7wvfNe3+lWl1OyapOoMjwozHAbjJJr5i/4K0/DLQfg54J+CXg/wANW8lpommRalHawyymRkUtExyx5PLV+pvwY/5I/wCBf+wDYf8ApOlfm5/wXD/1vwm/3dR/9oUgPZLf9o9/2YP+CaXgHxXZwx3Ouz6Pb2OlwyjKfaJC2HYd1QAsR34Hevkn9kf9jrxR+3prWsfE34p+KtSk8PLcm3+1GTfdahOMF0jLcRxJuxwMZOAOCa6v9r3w1qGp/wDBM39n/V7ZWey0ow/a9uflEsbqhP8AwIY+pFfUX/BJfxpo+vfsn6boljPEdU0LULu3v7ZD86GSVpUcj0ZWGD6gjtVAXLn/AIJNfs8yaa1rHoesQykbRdLq0pkB9ecr+lfB37Q/wM+IX/BM74raH4r+H/im8fw5qUhFneMcb2XBe1uox8rgjkHHIz0Ir9vi4XGT1r82/wDgtB400e2+Fvgrwu1xE+u3OrG/jtwcyRwJGytJjsCzAD159KkDa/bL+MVn8fP+CYEvjqziFt/asmmvPbA58mcXcayp9AwOPbFfnN8H7j4k/s76R4T+PvhXJ0ZdTl0uWSMkxlk2l7e4A/hkVuD7dcgV9V3vhy/8O/8ABF9jfxtEb7WIb6BW/wCeT6gm0/Q4J/Gvav8AgmL8O9A+LH7D+u+EvE+nx6loup6zeQ3EEnoVjwynsykAgjoQKoD65/Z2+Pfhv9pD4YaZ4y8OTjy518u7smcGWyuABvhcdiCeD3BB71+Vv/BQgf8AGyvw/wD9fOhf+jEpukaj42/4JU/tRSWN89xrXw21whmCjEeo2e7CyKOi3EOefxHRgayf2zvGGkfEL9vjwR4l0G8j1HRdUOgXNrdQtlZEZ0x9COhHYgipA/b6Tpj14we9fjZ+2/4wvv2xv24vDPwj8O3LSaLo96mhoyHcomZt17cd/uKpGf8AplX6U/tefHWH9nn4BeKPFzSKupxwG10yNusl3INsePoSW+imvx//AGBPj78OPgR8WfEHj/4mT6peau9o8OnCytfPPmzNmeVySMNtG0H/AG2poD0r9k7xRdfsR/t6a18OdXuXTw3qV+2hyTXHyhkZs2dwewzlMn/aNfsN40/5E/Xs/wDQPn/9FtX4Zf8ABQn4+/DT9oj4naF45+HT6rbamLQWupLe2vkFmjbMMqkMecEj/gIr9Tf2UPjyn7Q/7Ilt4inmWTXLTTLjS9XXoVuoYiGY+zqUf/gdDA/PD/gj/wD8nb65/wBgS7/9Gx1+1lfir/wR/wCf2ttcP/UDu/8A0dHX7UkgUhIWmsMnpk9qAwJwDTqBnyTrv/BMj9n/AMT67qOsah4Yv5L+/uZLu4carMoaSRizHAbA5J4r8vfjn8CvB3gj9vKw+GOkWM0HhCXxBpVg9q1yzuYppIllG885Idue2a/fivxE/ak/5SqaZ/2Nmh/+joKaA++x/wAEpv2dVYEeFtQyDkf8Taf/AOKr8/v+CuGmW2h/tG6DptqhS1svDFlbxIxyQiM6qCe/A61+4NfiT/wWOIX9qvTyf+hftv8A0OWhAfdOkf8ABLL9nnUNJsbqTwtfh57eORtuqzgZKgnjNfLv/BQ39gX4YfAb4KJ448DreaLewahDay2NzdtPHdJJkfLv5VlwTx2zmuisv2eP29Z7K1ltvitAts8SNEBrAUBNowMeV6V8yftl/D79oX4d3HhaX4665e+MfD00+60EWqGS1Z1GWjyFGxypODtzgnFID63/AGOPFWu+J/8Agmb8ULfWJprq10qy1Wz0+aZi22AW+7ywT/CpJwO2a85/4Ig/8lE+KH/YKtP/AEa9fWPgTVvCHjD/AIJxavdfDvw8fD2hzeE9QWPSFfzHhmWOQShnPLsWBO48nrXyT/wRNuoU+JXxLheRVlk0i1ZEJwWCzNkj6ZH50Afr2elfh7+1d/ylLPAP/FQ6Twf9yCv3CJxX4e/tOMNX/wCCpZSyIu2/4SbS4tsZz86rCCv1BBpoDo/+CuHxT8QeJP2kLT4fX17Np3hHR7O0lhhyfJkkmG6S5Zf4iM7B6eWfU19V/DH/AIJh/s0634J0+4tLm78bfaIFf+2LfVyBOSPvKsZ2r9O3euh/bW8B/s1fGnxHBoPxN8daV4Q8eabEsVvdRXyQXkccmHRJEYEOh3bgD68EZNfPV7/wR38V6IfO8BfGIW8D/ODPBNbswIypzE5HTHNMDG+Nf/BMP4h/Cn4o6T4i/Z6ub6ezUG5R7jUEgudOmVhhA+R5ike3qDX2Xr/7H/hT9prw34O8TfGzwvKPiBbaPFZX0VnqLxpG4JLAeWdpyzMc++K/PH4qf8NWfsDX2jX+o+Pr290K7maG0m+3tf2crKM+XJHKCVJHP8jX6jfsifHl/wBo74DeHvHNxZx2F/c+ZbXtvET5azxOUcpn+E4yB70mB+bP/BTf9kH4Zfs0+B/BWoeA9GudNu9T1CaC5ee8kn3IsYIADEgcmvb/ANj7/gnn8E/jB+zb4G8YeJfD17da7qlm0t1NHqUsauwkdchQcDgCq/8AwW5/5Jp8NP8AsLXX/opa+n/+Cdf/ACZf8Lv+we//AKOko6Aeg/A39n3wX+zp4YufD3gbT5tO0u5uDdyRzXDzEyEBScsc9AKK9OopAFFFFABRRRQAUUUUAFFFFABRRRQAUUUUAFFFFABRRRQAUUUUAFFFFADWOOa/Eaw+BX7R/wAIf2qdZ+Jvg34V6te3drq+oTWL3VqJIJEmEsRYgMMjZKSOfSv26IzQAfWgD8wD+09+3n2+DMX/AIKT/wDHa7r4GfHz9sLxJ8XPC+l+PPhdHo3hG7vBHqV+um+WYYtpy27zDjt2r9BcH1pCme5oA/Hz9vL9m74x+M/2wtV8aeC/h/q+vaZD9hmtb23hDwySRIhx94ZAYYr0WT9p79vJs4+DUaZ6f8So8f8AkWv0+2+9Iee5H0oA/HfxL+zp+1x+3B4y0j/hZ1l/wiegWTtsN8i21raA8M8durFnc9ATn6gV+pHwT+EuifA74ZaD4I8PKw03SoBGJpQPMnc8vI+P4mYkn8BXoJQE80qqF6UAflf+0R/wTp+Jnw6+Ns3xU+AF8DK94+oppqTrDc2M7kl1j3/LJGxJ+U9iRgipz+0B+36bUacPhfEt7ny/tw0mP8/9Ztz79Pav1H2gknFHHTnmgD8s/wBnD/gnL8S/H/xng+Kv7QGoL9oju01FtONwJrq9nQgoJSnyxxrgfKDngDGK+4/2rP2ZfDv7U/wuuPCut5s7uF/tWmanEm6SzuACAwHdSCQy9wfUCvaguO5pSM0AfkD4L+BX7Zn7FWp3tj8PrVfFHhuWUyG3syl3ZzH/AJ6eS5V42Pfbj8a6Hxrd/t3ftKaFP4VvPCyeDNFvR5V08Sx2BkQ8EPIzs+31C9a/VzbSkZoA+Ov2HP2CNP8A2VLW58Q61fw69471CEQSXMCkQWUROTFFnk54yxxnAHSvkP44fs3fGf8Aa/8A20v7T8QeBtc0HwDJqCafBfXyBI7bTIWOW+9w0gDNjrl8dq/X8xA0uz3NAHi8H7HfwLtoI4v+FSeDJBGoUNJoluzEAdSSnJ46183ft6/sDeG/GXwZ+3fCPwDpOj+L9HuVuFs9BsIraTUIW+V4ztA3EcMM/wB0ivvumkZX3oA+K/8AgmVb/E7wT8I774f/ABJ8I6v4f/sK483R7vUY8LLbSkloQcnlH3HHo4A6V4V/wVa/Zz+Jfxj+K/hLUfBPgvVfEljaaM0M89jEGVH80naeeuOa/UkL6nP1pDGCMZ4oA5T4U6fc6R8L/CFjewNa3lro9nBPA/3o5FgRWU+4II/CvhL/AIK1fAr4g/Gqf4bDwN4T1HxMunpffamsEDCHcYdobJHXafyr9GVXaMZzRsHOOKAPnH4G/BSHxH+xp4R+G3xB0KWKObQEsNT0u7GJYWyT2PyupwQfUA9q+HdS/wCCf37Q37KHj6bxL8B/EI1uxkGzZHIkNw0WciO4hk+SQcdR+lfrgFH0o2DOaAPy4f4+/t+3dsNNj+F8MF23yG+GkoP+BDMuwHvnH4Vi/Dn/AIJn/Fv4+/EpfG/7QviMwRSyK91aLcCe+ukXpECvyQp2+XoCcDnNfrABvHUj8aNnbPFAHyj+338ItU8U/sb6r4F+HvhyXULiGXTobDSNMjBKwxXEZwoz0VV/Ss7/AIJifC7xV8I/2cZ9D8ZaDeeHtW/tq5mFpeoFcxsqYbAJ4OD+VfYG3+eaNvzZp3A8a/ab/Zs8O/tPfC+/8Ja8iw3HM+m6mqAy2NyB8sin0PRh3GR6Y/H7wp+wl8dfBfxq8PJe/D/WLzT9I16136jbIHt2hjuFJkRt33NoLe1fvOelN2Y7mkB+Zf8AwVE8BfGj48eNvDnhDwT4E1vV/COjR/aZL2CNfs9zdy8ZyW5CLxz03Gvpj4JfsHfCbwJ8KPDOh+JPh54Y8R+ILazT+0NT1PSobiea4b5ny7KSQCSo56AV9OhMHrxSgYoA+ZPjJ+wj8IvHvwv8SeHtB+Hnhjw1rd5ZuLHVdM0qG3ntrgDdGwdVBxuABGeQTXx3/wAE6vhn8b/gH4u8ZeFPFPw812w8K+J9Nnj+1vEDDDexRv5T53dHBZM9yUr9XWj3HOcUeX/tGgD8LfgX8HP2qv2bvH974s8FfCrVV1OeGW0LahYCZPLdgT8u8c/KK+g/+Gjv+Cgff4XR/wDghX/47X6o4FGPegD5T/Yj+JH7QHj2XxaPjh4YHhwWwtzpeNPFr5u7f5nR2zjCfnX1bSAYpaACvyR/aF/Zm+KfiX/gopp/jbTPA2r3vhOPxLpF02rQxAwiKOWEyPnPRQpz9K/W6mlc96AFPAr8lf8Agp/+zT8U/jD+0TZ634N8Dat4i0hNEt7dryyjVoxIHkLLnPUZFfrUelIVz3xQBl+HoZLfQdMhlBSWO1iV1bqCEAIP418jf8FR/g14s+NH7Pukad4M0K48QatY67BdvZ2iBpfK8qVGIH1dc/Svs1VC0Ebu5FAHyV/wTn8CeJfB37LkPgzxz4Vu/D2oWt7dwS2OpRbfPhk53Dk5B3EH8a+TPGv/AAT++Nn7L/xfuPHf7Pl2up6budraESotzBE/LW8sT/LKg6Ag8gAnmv1n8sE570uwUAflrdfHH9v7W7NtJt/hqml3UilG1CPS40YdtwZpCoPvzXQ/sW/8E6PF3hH4sxfFj4yXsVz4hhne9tNMWYXEjXT5Jnnk6ZGSQozz9K/SjbnoSKXtn9KAPhL/AIKBf8E+r/8AaY1Wx8ceC760s/Gdpai0ubO8JSK/jUkx/OPuuuSMngjHTArw/wAI+M/29vgnoll4Z/4QdvFen2UfkW89xaxXkioowo81HBYAdN2T71+rxGaTaBx2oA/ITx1+zt+1/wDtv6zpC/Em1s/CmgWbF4o7vy7eC2J4aQQoWd3xxye3av0v/Z8+Cukfs9fCXw94F0OWS4tNNiPmXMow9xMxLSSMO25iTjtwK9MC4zzye9KTigD4G/4KyfBjxz8ZPAngCy8D+GNQ8TXVnqVxLcx2CBjErRqAW5HU8V9AfsR+Eda8AfstfD7w94i02fR9asbJ47mxugBJE3muQCAT2INe8bRk0BcHOcmgB1FFFAH/2Q=="/>
  <p:tag name="MMPROD_49179PHOTO" val="/9j/4AAQSkZJRgABAQAAAQABAAD/2wBDAAMCAgMCAgMDAwMEAwMEBQgFBQQEBQoHBwYIDAoMDAsKCwsNDhIQDQ4RDgsLEBYQERMUFRUVDA8XGBYUGBIUFRT/2wBDAQMEBAUEBQkFBQkUDQsNFBQUFBQUFBQUFBQUFBQUFBQUFBQUFBQUFBQUFBQUFBQUFBQUFBQUFBQUFBQUFBQUFBT/wAARCAPiAw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cP2vv2lNd/Z2s/DE+jabp2onVpJ45P7R8zEfl+X/wA8/wDrpQB9G8UcV+Ymv/8ABU74g6RcRxp4U8NS7/8AYuP/AI5WJL/wVs+JEf8AzKHhf/vm5/8AjlRzojnR+q22jbX5Yyf8FZfiQNPef/hD/C3Hvcf/AByuCu/+C03xTgmdF8FeDxj/AGLv/wCO1V0WfsXikIFfkh4L/wCCv/xL8T3ckU3g3wrEP+ma3Gf/AEZXbr/wVD+IK/8AMs+HP++Lj/45XFPF06c+SZ30cDXrw56aP05yaMmvzHj/AOCoXxCa48v/AIRbw5/3zcf/AByrdl/wU58fXM8cb+GfD43+iXH/AMcrP6/R7mn9mYjsfpZRX5m+IP8AgqH490i8+zp4Y8Oyf9dEuP8A45WXJ/wVa+II/wCZW8N/98XH/wAcrT65TI/s+v2P1Hz7UnPpX5S6t/wVr+JFjbvJH4R8Ly/8BuP/AI5Umkf8FZviLqNqkj+EfDEf/Abj/wCOVcMTTqB/Z9fsfqxkUZFfAng//goP4v8AEOjpd3OgaLFIf+WcQn/+Lrdk/bt8SRRySPoml+XH9/5JP/jlbc8DL6rUPt3bRtr8+b7/AIKcXdlJJG+jad5if7En/wAcrE1H/gqPr0UDm10LRZJf4I5I5+f/ACJS9rDuX9Rrvofo+CM9Kd1+lfmRbf8ABUT4hS/8yr4a/wC+Lj/45Xnuuf8ABYz4oaVqktqng3wlIkf9+O7z/wCjKqFRTJqYKtT+NH690V+V/wANP+CrfxM8d6/9gfwh4Wij9Yzcf/HK9v1L9unxlpPh68vrrwvpcdxbx+Zs2SbH/HzKOc5+Rn3DRX5PWX/BXX4kXVxcR/8ACGeF/Lj/ANm4/wDjlex/BL/goP4v+J/hzW9T1TQNEsZLCV0SK2E/OEz/AM9K0Mz784p1fklrn/BX74l6V4nfTE8GeFpIx/y0dbgf+1K6HQv+CrnxI1XT7i4fwh4aj8v+4twf/alZzmqfxEc6P1K/Cj8K/Li3/wCCrfxFl/5lPw1/3xcf/HKj1L/gq/8AEWyi3p4Q8NH/AIDcf/HKy9vAy9vA/UsY9KU4r8v/AAL/AMFTviF4o1D7PN4U8NRR/wDTNLj/AOOVd1X/AIKieO9M8Z2+i/8ACLeHJIpE/wBZ/pHmf+jK19oh060KnwH6Zdfajp71+fd1/wAFEfG9todxfz+FtEiEf3Bifn/x+sjwv/wUl8e65dyW7+G/DqeXH5nyJcf/ABys/bwO/wCrVOTnP0aBFO4r8z7X/gqH45fxxb6LL4X8Oi3kk8vzAlx5n5eZXuuk/tfeL7qC4uLrw3pVtZpH5iSeZJSqV4Q+Izp051Nj66wDS4Ffm7F/wUr8dXHimTTbXwz4fmt97hJClx5n/oysHx3/AMFUfiL4Unkjh8J+Gpdn/PRLj/45XRD958BdWhOj8Z+n+2jbX5E2P/BZP4mXL4fwZ4SH/bO7/wDjlacf/BXr4kH/AJkzwv8A983H/wAco5jDkP1j20ba/KD/AIe6/Ej/AKEzwt/3zcf/ABypIv8Agrl8SJP+ZQ8L/wDfNx/8co5g5D9W+lGfavyn8Qf8Fa/iPpOnW88fhDwvI8n99bgf+1K6b4Sf8FQPiD8Qru4jufCnh23jj/590uD/AO1KynUhThzzNORn6ZHkU3gV+e1j/wAFF/Hdzq93aSeGNAjSLv8Av8/+jK8r8Vf8FcPiRoOuXFjD4Q8LyJH/AM9FuB/7Urnp4qnWfJEJ05w3P1f20u2vyPi/4LBfEyT/AJkzwn/3zcf/AByjVv8AgsN8TLK8jgg8G+FJPM/2bn/45XZzIzP1vxxRjivzZi/4KX/EX+w4L+fwn4djkk/2Lj/45Wp4/wD+Cjvj7wl4Hj1228N+HJZJP+WUvn//AByuD67RvyG/sKm5+ilFfkZF/wAFi/ibL/zJnhL/AL93f/xyta2/4K4fEiS3eR/CHhf/AL5uP/jleiYH6tDkGjgCvyC1P/gst8ULCfy08E+Ej7lLv/45Wr4b/wCCunxL12PdP4O8MRf9c1uP/jlc86sKa55nXQwtTES5KZ+tOTRk1+eHwv8A+CiXjrx3riWF14e0O2jP/LWNJ/8A45Vnxh/wUJ8b+H/EcmmW2haHNGn/AC1kSf8A+OVyfX6J6H9jYvsfoEfmIIpTxuIr8uPHn/BVf4ieDlxb+FPDdyP+miXH/wAcqx4N/wCCpHxF8SXNmk3hbw5F9ofH7tbj/wCOVvPF06dPnmc9PLMROcoRWp+oXXqKVeBXxrpn7aHie78d6RoP9j6QYryPfI/7zzI/w8yvb/8AhbmpD79paf8AkSroV4YiHNA461CpQnyVD1rbRtrxrUvjZqVj5eywtZP+/la+m/FDU7608x7K1j9vnrquYch6dx6UcV8f+N/2y/EnhT4kW/hqDR9Kmt5I/M8yTzPM/wDRlbut/tU+IdN0CS/TStOkdO3z4/8ARlYynYy54H1EMUpxmvh3xV+3f4r0HS7edNC0SSST/lm5k/8Ajlcj8Tv+Ck/izwXb2H9l+HNEup7j763InwPyejngTGrGVT2aP0PzRX5nzf8ABTj4gpbxv/wjXh/zH7bJ/wD45VT/AIeffEE/8y54e/74uP8A45WH1yj3PsafDWZVFdUz9O8+1L+FflhrP/BVX4g6NH5ieF/Ds3/AZ/8A45UPhn/grF8SPEWr2do/hLwvCk74yDcZ/wDRlengcNUzGXLhtTyMdl2Iy7/eFY/VMDbzS7s18Mal+3d4yttQ0uCHRtB2T/8AHx5hk/d/+RKj1z9v/wAQWeuW9ha6PpEkbvh5H8zj/wAiV3TyrF0/iiebQh9Yn7OmfdecjpTc+i18oad+2XNdTIk9hBFn/aNeIfGL/gpp4w8AX08Oi+HtCv7eP/lrc+f/AEkrjwWFrZjU9lh1dnqY/K8TlkPaYmNj9IfwpQc1+Uvgj/gq58UPGGuJYJ4S8Kx5/wCWhW4/+OVueOP+Cl3xh8MXOy28HeGL1PZbj/45XrVMgx1KXJOOp4H1mmfp5SjFfkJef8Fhvi7Yf67wF4Xj+sd3/wDHKzH/AOC0vxUX/mSvCP8A3xdf/Ha86rgK9D+IjeE1M/ZCivxs/wCH1nxT/wChK8H/APfF3/8AHaP+H1vxT/6Erwd/3xd//Ha4Sz9k6K/Gz/h9b8U/+hK8Hf8AfF3/APHaP+H1vxT/AOhK8Hf98Xf/AMdoA/ZDANDAelfkD4f/AOCy3xP1jUo7R/BXhJI34zGl3n/0aa79f+Cp/wAQR/zKnhw/VLj/AOOVx18TTofGdlHCVq0eeCP0+OKcMV8vfsZftQeIv2lLbxTPruladpY0l7UQjT/MxKJPM5O9z/zzr6gxxW8KiqQ54HLOE6c+SY+iiitSQooooAKKKKACiiigAooooAKKKKAGmvhf/gqB/wAgn4ef9d77/wBt6+6DXwv/AMFQ/wDkF/Dv/rtff+29J7GU/gPzW8Zf8hGOuUuP9ZXV+MovN1SPZ/rK0NI8JQXOlyPdR/6RXnzn7MiFP2hylzF/xT8leIX/APx9S/Wvftf0i703Q7jfbyRx/wDPTy68Bv8A/j6l+tdNM1W53Pwn/wCQhL9K9dirx34Wf8hB/pXr0fWvmcx/jn3eW/wCWP8A4+RWvpEf/Ewt/wDrpWRH/wAfIrT0j/j8j/66VwHpmf46/d6x/wBs65v/AJaV0Hjb/kMf9s65z+Ku6ZyGNrcn7uSrPhv/AI86pav/AMtKu+G/+POuzCkH0v8ACm2n/sO3k8+OvQLmyS5t5I3nSvP/AIS/ZP7HjjeOTzK9MsbKC2/ePBXrHk1/jPD/AIq+CdN0Sz+1wSfvJJK8n/5aV7Z8bPEljJb/AGBIPLuK8Tj+/XPM9TCfAbmm/wCrkrwjxj/yM9x/10r3ux/495K8F8WnzPFNx/10rSic+O+Av+CdW1bSfFlnJpEjx3jyfu/Lr7zsfFHiG5+G95YeIbCOO4kt/wB3J/z0r5LtvCX/AAjdxoetaRA97cRyRyfu/wB5XtHjrxB438deF/taWk+nWcFv+8/d/wCsrb7Z8yfO+gR+ZeahI/8Az0r6w/ZL0j7T8K/Fl2/7uP7Rcf8AouvkPQJf9IuI6+sP2VLme5+Gfii08zy7fzJP/RddZzQPknxls/4WNd7H8wbE5rrvD979m0O4j8z95XJ+LYo7b4kXkaV0mk6bH/Y9xP8A8tK4q5x1JmhplV/En+r8upNN/wCWdV9frngedX/hnSfCWOT+1I9n+skkrU8SWP2L4yaf58n/ACz8yrnwhsvKkjk8v/lpVfx3HJffGCOBJP8AWW9dFT4TTA/FE9Y8d63Bc+D/ACLX955dcv8ACW2jl1y43/8APvWhbeEv+EW8D3kjyPJ5n7z95XL+DY7v+0LyS1/5Zx1yUIan3EP92mZemxxy/Gy3/d+ZH9or7M1vxjaSeD7iwtZPtNx5f+r8yvivwT5l78WI43k/eSeZX1Bonwc/4Q7+2Na8+e5kuI/Mk8yqxnxHnYPc+e/DcnmfET508uT95+7riPjl/wAhW4rr9IsZ9X8eXEkEn7yPzJK87+L0sn2i4jn/ANZHJXoYI0zOfvnmmkf6yunsbGeWPzEjeuX0mvoz4ZaJJe6PHH9kjkrGvX9mc1OHtDyf+yZ4497wSRx/9c6jir6I8d6TPJ4Xk/0COPy6+d/+WlZUK/tjOcPZknjb/kF6fXsn7I1yltqmoRv/AOi68U8d/wCr0+OvZ/2WbaPzNUn8z95HHWGP/gl0PjO8+zfbfGmqSQeX5cdfNfxV0j+zfFFw7yeZ5klfRngSOfVvEGuTvs+z/vK+Z/ibL5vjjVP3nmfvK8zL/wCMbVvgMOx/1kdV9f8A+Qvb1Ysf+PiOq+r/AL3xBb19FLY4kfRH+t8P6PG+/wDeV2vxV0jTb74fxwajf+Xbxx/u/wB5Xn+pXv7vw/BBOlbf7SksH/Cv9Lj89JLj93XycKf+0RPTn/DPme28v7R8n+rrpLb93p8lc3bdK6CP/kHV9aeYcRr58y4krqfAU0awf6yuN1//AF8lTeFIpLy+S3SR49/pWdej7anY9DA4z6pU5z6i+G+vyeG9Q+1wSJW5qXn6/rEd/PInmXEled+Evhvd32sR2D388cfl+Z/rKx9bub/RPElxYQX88kdvJ/z0rxIZdCpU9yR9H/b3L9kj+PMf2G88t5I60Ph5fQR29vJHOkckdcD8R764vbASXUkkkkn/AD0ra8JeCYJdD0+d53j8+T/npXpYvDU/ZxpzPKoZrONaVSB9afs+6vPr/wAZLOeedJPLt6+4NWl/1caR+ZXw3+zN4NsPC3xgt47KTzPMt/3lfclzJ5dxHTwsKdOH7s4cVX+sVPaFfUvtcf2f7LH+8rrNE8z+z/3/APrKw7nzI5PM8zy66DTfM/s/567ziPhf486tJbfHSOSCT95HHXoGra3Pc/D/APeV5f8AHWWOL44SSP8A8s467TUtftLnwfHGklc9b4j5+E/3kzzv4h+XHb6fB/q/Mryv46xeXeaPHXqnxIj8230+Ty/LryP42eZ/bGjxvWUP4ZWF/wB/pmXe/u9Pt/8ArnVCur0nSINW1CztJ5PLjkr0ST4MaLbeZJ9vT93H/wA9K8OB/VFPFRo0Y8x80+NpPLt65XTb6eyuI57WTy5I/wDlpXXfE+2jsdQuIIJPMjjkrjY4/Kr9e4Ap/wC0yPyXjyp7kDrrLxZ4s1q4+S/urmREqrbSa7puqfa0juvtH/XOu0+B+m6t5lxfWVolzH/00r1iWLVopPPfSYJP+mdfrOLxFOjU9n7M/IqaqR/eRmeIS/FXxRbDY928clZ3ijV59W8Jx3F1J5lxJJV74sPcN4h/fWiWX/XOuf13914Ys89K6MPh8PS5KlOmb18yxeI/d16nMVvhx4otPCXiWO+uo/Mt/Lr2u2+PPh7V5JIHg8rzP9X5kdfNJFQ3Mnl1OY4ONb95IKcz1jx14t0WS88j9xXj/ii5sLmT/RaoXsjyP89ZUnWvyTNYexPVpjKKKK+LOkKKKKAOo+Hy51+AV7X+7rxf4dR+ZrQH+wa9Y8x6+dzH4j6/Lf4B+j3/AASc/wCPD4kf9dLD/wBuK/QHsa/Pv/gkx/yDviZ/13sP/biv0E7GvUwX8FHz+Yfx5klFFFdxwBRRRQAUUUUAFFFFABRRRQAUUUUANNfDf/BTiPzLL4cj/pvf/wDtvX3Ia+H/APgpj/x6fDj/AK73/wD7b0PYyn8B+b2r3Mem+LLeSdPMjjjr0SLVrTUpLeeCD93HXk/jGXzPEkn/AFzqOx8ZX9l+4ST93Xj14e0NaFf2Z6R8Y/G2m6t4LktLW08u4r41vv8Aj6kr6C8W3Mlz4fkkf/WSV8/al/x9yfWuyhDkCdT2kzsvhb/x/T/SvW45Y5K8i+GH/H9N9K9Virwsf/GPtMt/gGhbf8fFamkf8hC3/wCulY9l/wAfFbGm/wDH/HXm/bPW+wZfjr/kMf8AbOublk/eV0HjqKSXVPM/6Z1zldkzlMbxB+7jkqx4W/49Kp+Lf+PerHhb/kH124X4A+2fUHwgjkudLj3zpHXqlz+6jj338H/fyvjux1u/to/Lgu3jj/6Z1uabq+tXt5bx/a5/3kn/AD0rs9p7M46mG9pUPZPGPgXSdS+0Xd1dx+ZHH/z0r5/li8vUJI0/1ccldJ42lv8ATbyOB7uf95H/AM9K5i3/ANZUc/tDtoQ9mdBY/wDHvJ/1zr578Xf8jTc/9dK+h7aP/R5K+efFH/I1XH/XSuiiedjfgPYvgV8aLTwTqH2TV7D7bH/yzkr6Y8W/E3TfEHwv1CSx8iy8yOT/AJaV8N6JonmXHn+ZXokXhL7dpflpP5cdVOpCB4HJM878P3P/ABMLj95X2J+yFol3c/DfxJP/AMu/mXH/AKLr5UufC39gXH3/ADPMr7H/AGXbae2/Z38UTp5nl/6R/wCi666f7w4+T2Z8UeMf+Sqaps/56V1+m20n/CPySVxmr/vPiPrH/XSu3j/5Ff8A1lc2K+M86oR6bH+8jqv4g/1kdaGmx/u46zNc/wCPyOueBxV/gPb/AIQab/xJ/Prg9b8+9+NlvGn/ADzr0z4XeZbeB/M2V5Je6v8A2b8YJJ7qT/lnHXTP4DfC/HA9n8fXt3F4XjtIII/L/wCWklYfwz02S91DUNn+rjjq1r/xDsNb8LxwJ/rP+ulO+Eut2ljcaxJNPHH+7rkoU6lz7T2i+qzPO/C1tPJ8ZLeC1/dyeZX3J4oi1Kx+HdxaadBBJceX+8k/5518R+FtbtLH4sXF+8n7uP8AeR19MSftD6Tc+G7zTfMk8zy/+elVjKdT2x52B3PB/Ammz6l48uI0k/eeX+8ry/44239m6xcQP/yzkr1T4ZalBbeOLid5444/Lryz4830dz4guJEk8yPzP9ZXoYVaDx/8Q8u0mvpT4J3Mcml/vrt46+b9I/1dfRHwY8+50fyEjj/7aV5eN+Amh8R0nxM1eOx8JyeRfvJ5lfP8cnmyV7Z8Y/P03Q7e0fyP3n/POvE4o/8ASI60wMP3ZnX+Mj8fy/6Rp8dSeG/GWreG47iPTpPL8+oPHf8AyFNPj/6Z1P4JvrDTfEFvPqMfmW8ddFT4CKZoaT8Q/EmgW9xBBO8ccn+s/d1yepXM99eSTzfvJJK+rNJl8GeILfz/AOzfMj/6Zx1w/wAUZfANlpdxHp0Hl6h/zz8uvOoYmn7T4DSpA8Lsf+PiOs/W/wDkKVqab/x8R1l63/yFJK9YwNC2/tq9jjnSSeTy/wDVyVY1a513UvLj1GS6k/55+ZXefC7xlBbRx6b9g+0yf9c69Y1fx3Y6Jb28+o+Gv9Hj/wCWnl15M8TyVOTkN+Q+X445I5PLePy63JJPK0+rnjrxRaeLfFEl/ZWn2K3/AOedVLj/AJB9etD4DnOA1+T95JWn8OP+Q7byP/frH1//AI+XrtPgXpv9reLI49laT+APtH0X8LtS/wCKo1Cef/Vx2/7uvI/Ekv23xhqk/l/8tK9g+Hmmxy+LPEHmSSR+RHXkd9H/AMVBqkj/APPSuLA/xpmlf4Dh/H//AB528f8A00r0jwbbTxf8I/HP/wAe/mf6uvM/H/Sz/wCuley+Doo7nxB4Xgn/ANXWmNFhT6X+BUv2n42fJH5ccdvX15J5cuoR76+T/gV5Evx01D7Ls8uO3j/1dfWEsT/2hHIkkdc+F+E2rEmt/vLiOOuosv3Wl1z99e/Zrjy/L8yT/rnXQf6rR5P+udegc/Q/Of483vmfGDUNn/LPy63NEubC50Ozj+eS48yuX+M8n2n4sax/10rcvZZPDfgeOeCNPMkrnrnykJ/vJzJPijc+beaPAkaRx+ZHXj/x1k/4qjR4/M/5Z1uW2t3+v6pZxzyeZ+8rk/jH+68eafG//POsv4dM7Msqe2zGn/iJL2SSO3jkT/WVX/tvUv8An7n/AO/lfUnwQ+DGheLfCcd/qlukkkn/AD0r0z/hnjwfF9+wj/7918VUx0KdQ/pGWdUKC9nUgfmX46kk/jrEi/5Z19F/tp+BdJ8Ha5p8GlwRx+Z/zzrxO28Ez3NvHOklfu/h5VhUlOofmXF9T69yTge0eAPCX2Hw/HJpeux20kn7yStyPQL+OTzH8UV4PpvhbVopJI7W7kj/AOudSXvhbVovv37/APfyv1SvQ9pUvzH5xDD1f5TZ+L2iJFcR3b6n9tuJK5PxhLH/AMI5paJ/zzqf/hCb+5+/P5lS/E+x/sm00u0f/nnXo0Jw92nzGEsNKHvyPOqr3PSrFU7jrW+O/hlwMy571nSda0bnvWdJ1r8Xzg9ekMooor4s6QooooA7P4bf8hZ/9yvUK83+GQxezv7V6RF+8r5zHfxj7DAfwT9F/wDgkl/x4fE3/rrYfyuK/Qhe9fn3/wAEmP8AkHfEz/rvYf8AtxX6CL3r1sL/AAT57G/7xIkooortOAKKKKACiiigAooooAKKKKACiiigBpr4c/4Kb/8AHp8OP+u9/wD+29fcZr4Y/wCCnP8Ax7/DT/r4v/8A23pPYyn8B+Zvi7/kOyf7lY8cf+kVseLv+Rhk/wCudZ9jH/pkdcBzmh4x/deG6+fL7/j8evoP4h/u9Djjr56u/wDj5auymdMDt/hX/wAf8/0r1KKKvMvhP/yEJfpXrPl181j/AOMfcZdD9wS2X/HzW5pEfm6pb/8AXSsa2/d3ldBon/IVt/8ArpXlnrfYOg8W+Eo5Y/M/6Z15Hq9l9muPLr2Txb4kjjj8j/pnXj+t332m4p/vDigcp4kj/wBDkp/hb/jzjo1//j3ko8Lf8e9evhf4Zf2ztNEjgubiOOevpz4OfCmwvreO/n/eV8p2/Wvqz9m/x1aR6X/Zs8n7yOuLNPaex5qY5wMv9oL4ZRx28epWv/LOvnv7N9muPLevpT4/fFHTfs8dhaz+ZJ/y08uvnO5lS5uPMSjK/bex/eBA1Lb/AI95P+udfPPiGPzPF1wP+mtfRcX/AB7yf9c6+ddc/eeLbvf/AM9DX0NM4cb8B1PhvSI7m82Pd16B/Zscdv5f2vy46878JfYP7Q+eSvQL7+zfs/8ArJPLrmmeEZdzoFhHp9xd/a/tNx/10r68/ZzuY7H9k/XP+ekkd5Xy/wCAI/DUlxqH2qT/AK519GfCG2jj/Zv1yeD/AI95PtHl/wDfyuqhU+wc1eB8N3n/ACUnWP8ArpXYSyeXoccdcLdP5nxD1M+txXRXsknlxx/8s66KkPaHg4mt7M6nTP8AV1havL5mqVs2X/HtWFJ+81iuKgceJ+A988E6lJF4Ts7T/lnJXhHxW/d/E+42f88469r8JSfu9PgSvHPiJZfbvjHeQP8A9M69CB2Yf95OBb8JaRPqVx8nmVYkjnstQkj+eOu80jVrTw/5cFlAknl/6yvQNb0DRfHXgf8AtLToEj1CD/WVzwxH74+0xOD9ngj5b1uR/wDhJPk/5511nhLwvf63ceYkEn2f/npWRY6T/a/xEjgf/V/8tK9nk8Zf2TJHYaXBHHHB/rJK6cVieT3YnFleB9tPmPL9Xsb/AETUPLeOe3rj/iRL/wAe++vsj7HpPxf+G95+4jj1S0/9GV8Z/FH91cRx/wDPOujC1fbUzkx1D2Fc5/RLaS58uNI/Mkkr334b6Jf6Jp/l3sE8ckn+rrwrwleyaTeW92n+sjr2y2/aDv8A93vtI/3deHi6dSfwG1D2Zc+JHhbWtSt454LSeS3j/wCWkleYWUX+mRx/9NK9b1L9pTUtS0OSw+wJH5leYaJ/pOqR/wDXSujCc/J75Ffk+wYXxD/5GCzj/wCmdQaTZR32oWcE8nlxySfvKn+If73xZHH/ANM6qWX/AB9W/wD10rersYo+t/AumwaJo8cFlIkkfl14v8evDcdlqEd/9rjkkk/5Zx17b4Ji+w6fZyPHHJH5deDfHq5+0+KP+Wccf/POvnsH/HOqr/DPN9N/4+I6y9W/5CklbOm/6+sLUv8AkIyV9EcR6p8HNN02T95PJ/pFe0eLdE0nUvDckl7O/wBnjjrxf4H23mXFxJ5nlyV7B8SPEEkfw/uIPMT/AFdfP1v452Q+A+Y5Y4P7QuPI/wCPfzP3dalz+70+syxq/qUvlafXvR2OM891x8zOK9k/ZS077V4ykk/uR14rq/8Ax8V71+yJdWll4k1C4upEjjjjoxH8Euj8Rval4pg8N+MPEEbz+XJJJXH2Uv2mO4n/AOelZ/xDvo9X8eapOnl+X9orQ0391pcla0KfszGpM4Tx1J/plnv/ANX5len+CfFuk3viTR/tUnl29vH/AKyvKPHw/wBLs46k0z/V1rXo+0Kpz5D7/wD2T77TdX+LniCfTpPtNv5f+sr7UiigluI9/wDrK/P/AP4J2xf8TjXJK+/LK5/0zy/LrihT9maEnmQRah5bweZXQal+60eTZ/zzrm5L6f8AtTyII/3f/LSSug1v934fuP8ArnXTTM5H5l/Ey58z4oa5J/08V1njqTy/h/Z15/4/ufN+ImuSf9PddR4/ufM8F6fHXPW/iHyMZ/xDh/D8skmsWez/AJ6Vy/xRkkk+JFvG/wDzzrrPB3/IwWe//npXIfESX7T8WPkrOp/CmduQ/wC+0f8AEfc/wTtvL+FdvIknl16RY3Mlzp9xO/8AyzjrzP4S6taW3wzs4PPTzK7y21ewtrfyPtafvK/Kaq/eH7JiaVR1pHw/+2xqX9peKNHjevN/BPgXXfG1xJBpcfmRx/6z95XafthalaX3xI0+C1nSSOOvRP2b77w94bkku9U1ZLKP/nnJX9C8B1amFwU61M+J4ijzexpnCWPwK8Z6RqGxLD/tpWdc/BPxnreqSQSWHl+X/wAtP+WdfXn/AAvXwve3F5aJqUEfl/6uTzKryfH7wZe+ZaQalBbSW/8ArJP+elfov9q5j/z5Pjvq1L/n4fI9j8D/ABh/aFxH9keL7J/rJK4H43L5GsWlv/y0jjr7Wk/aH8NXMmsQQTp/q/Ljk/56V8O/GVzN4k8wSeZvr3MsxNavP99T5TD2UaL92dzzmqlx1NW6oXNenjp/uzanuZc/3qoSGrlx1qo/JzX4nnE71D2qew2iiivmDcKKKKAPQvhZHk3b+gr0WPy688+F4xDcvXfx9a+Wx38Y+0wX8GB+j3/BJz/kH/Er/rrYf+3FfoEOpr8/P+CTf/IO+JP/AF1sP/biv0DHU17mD/gxPmsb/vEx9FFFdpwBRRRQAUUUUAFFFFABRRRQAUUUUANNfEP/AAUvj82D4c/9dL//ANt6+3jXxj/wUXj80fDz/fv/AP23oMp/Aflx4yj8rxJcVT0iPzbyOrnjH/kaLyo9Aj8y8jrk+2c4fEz/AJBFfPV3/wAfL19E/FWPy9Hr51uf+Ph63gdEDvfhP/yEJfpXrMUteTfCn/j9n+leqxfuq+Wx/wDvB99lv8AsR/8AH/XQaJ/x+RVh2/8Ax910mkxf8TCOvLXxnqHP+OrmT+2JI64uWT95XceOov8AicSf9c64e5/1hrtmcRj6/J/o8lSeFv8Aj0qPW/8Ajzko8Lf8e9elhfgD7Z2FjXqHh+2n0TT/ALXBaSeX5f8ArK8z0378clfYHheK0vfBdvH9kT/V10VKfORXn7M+S9buZL3ULh33/vJKj03/AFkde6fEPwlptt4buJ0gTzK8Msv+PmhQOihP2h0kX/HvJ/1zr501eWP/AISu8d/+elfR0f8Ax7yf9c6+bdbtnufFV2if89K6aR5OY/CdN4SvoJbjy0g/eV3Gt6lHptnHvtK4fwL4f1OPUPPSP/V16B4k02/1/wAuPyPLkjrOfs+c8H94c34f8bWFtJcRvafvK+2Ph5FBbfsd3F3+7jkkt5JP/IlfC9t8O9WtpLify/3dfXmiXM9l+x35b7/9X/7Uruoez+wc0+f7Z8Q2eyTxxqcn/TeSum1KLy/s9cToMn/FT3cn+3JXZ2NjPrfiCzsIP9ZJJ5dXOr7PmPn8VQ9pUgdPpsX+j1mWMXm6x/20r7P8N/s6aLF8P/sk+yTVJIP9ZXyXL4Xk8N+PLjSbr975cledQnCobYzCzoez5z1Cx8ix/svyP9ZXh+t3Mknxk1CR/wDWV7Bq3mWOoWfkR/vPLrwe+ju9S+KGof8APx5ldsCsJP8AeHolt58Vxcb4Hr3T4ZW0nhv4b6xq2qR/Zo7iP93HJWR8LtJv7mSOB7RJJP8AnpU/xjtvEv8Ax6XUiW2n2/7z7PHXNCHPU5T6mvjKjp+zPnzQL7y/iRcb/wDlpHXZ/wBm38eoXGyweTzP9XJHHXl9tYz6l48kjtZPLk/56V9ifCHQPEtzHHB5FrLJ/wA9JK3xX8Qwy/FVKBX+GemyeAPh/rms61H9ikuI/wB3bSV8Z/FG5+06h5lfZHxs8AeL73zJNRu4P7Pt/wB5Hb23+rr4w+JH/IU8uurCQ/dymcWKrVK9T3zP0j7lbcfWqfg3SZNb1C3tIP8AWSV9CeEv2Xb/AMUaxb2CXflySV51fFU6H8Q3p051DxStfw3H/wATS3r6M+Mf7Fl/8JfAcniF9W+0xx/6yPy6+f8AwtH/AMTCOtKFeFb+GROHszi/HUvmeNJP+udR2Mvl3FvI/wC8jjkpni2TzfGl5Xv/AOzN4S8PeLdPvI9XtPtMkdGKrexp8wU4e0NDw38TLC90fzPsEnl2kdeH+P8AxJB4o1yS7tYJI4/+mlfWmt/CrwRbW9xBaxz23mf8s45K83+Jvwu8J+G/C8l/5D21x5f7uvDwtejGodE+c+fdO+/XM3P73UJK6nTf+WlUvCWmyat4sjj8vzI/M/1dfQT9ync5DpPhd4kk8P6h5H2RJftEn/LSuw+KPxInubOTRUsIP9X/AKyOvSLHwlpMcdv9q0lP+ulbnhvwLoUt5cQXumxyRyV8/wDWY+05js5JnyRY1P4o/dW8deifGPwvaeF/FkcenQJHbyf8868z8b/6u3r6ChP2kOY4qhwd9L5lbPhy6kt0/cySRn/pnXPXP+sNbugW73JjSOPzJK7YGR0dt+8kj313ltF5ej1yFtps9lcRxzQSR12Ev/IIjrQyPMPHUnm6xAlT6Z/q6reLf3niCOP/AJaV3Gm/DPWpdH+3pB+7rOdSFP4zWB9af8E7Y/8AkOSf9NK+4NNik/tTzPM/d18X/wDBOy2kj0/WN/8Az8V94WOkQRfvNn7yuPc6PsFOOWOO42eZHWp4t/d+F7j/AK51JHokHmeZ5f7yqfxDk+zeE7z/AK51pAxqbH5Z+MrnzfGGsSf9PclR3N9qWpWccb+ZJbx0SRR6l4s1COeTy45LuSvTNJ0S3sdP8hJI5I5K55zPi40alTnPN/BsXm65bx1w/iT978WJI3/5Z165babaaT4kjkgn8ySvHL6X7b8WLyT/AKaVlX/gSPouHYf8KNGB3epa/qVjb+XBfzxx/wDTOSsP/hLdak/5iV3/AN/Ksa3/AKuuf/5Z18xTpUz+qqFKn7PU4rxRdz33iFJZ7h5JBJ/rJK637NB9nj/0/wD7Z1wOt/8AIYPpmm2UUct5H58n7v8A5aV/QHAVD9xM/COMZ0ViPegeiRW0En3Luse+0SSST5LuugsvDfhP7P5n2/8AeeX/AM9KjsvDfheW3kkn1L/yJX6XNy/mPz722G/58lfw/psdtJb75/Mk8yOud+LE5bxJsj/gjpPs1pF4ot47K48y38z/AFlZnj4geI5c1pCE+YiVSjN/u4HNN1rOvquy/crPvq4syn+7NKO5ly9aqN2qxMarV+J5pO9Q9imFFFFeCahRRRQB6b8NY86ZJ/10rto+tch8OI86J/20rr4+tfKYr+JM+3wn8CB+jf8AwSY/5B3xM/672H/txX6CDqa/Pb/gkjJ5lh8Tv+uth/K4r9CR1Ne5gv4SPl8d/vEiSiiiu84AooooAKKKKACiiigAooooAKKKKAGmvjT/AIKJ8Q+AG9Hv/wD23r7LNfGf/BRxM6V4Jk/uNfH/ANEUGU/gPyu8SXP2nxRqEn/TStTwlbebeR1X0jw/J4k8Qah+8/5aV9EfCr9maTW5I5Hv68qpXhTqEQoTqHz38X/+Qf5dfNtz/wAfElfaf7QXwln0C4vIEn8yO3j8yvi68/4/Jf8AertoVPaHR7P2Z3/wk/4/Z/pXrMn+rryb4Sf8fs/0r1WTrXzWP/3g+4y3+CWLL/j4rpNE/wCQnb1zmm/6+un8P/8AIQT/AK6V5n2z1v8Al2WPG2ieZceZ/wBM68j1eLyrivbPG2rR+Z5f/TOvG9bl8y4krohM885/Vv8Ajzkpvhf/AI9zTr795ZyU7wpH+5r08IV9o7LRIvNvLeP/AJ6SV9ieF/Dclto+nwJIn7yOvkPw3H5eqWe//npHX2x4X8u50u3jSdP9XXDmlepT/hk1zz/486JJpPg+SRLhK+aNN/19fTf7Rf7rwv5fn+ZXzXpsX7ynllSpUpfvC6B0MX/HvJ/1zr5s1e5+zeK7uRP+elfS0Uf+j3H/AFzr5l8QJ/xU1/8A9dK+lpnnZj8J6d8M9Xkvf3bukdd5q3mWUckiXcfmV4X4S8y28yTzPLrpL65klj/1kn7ysJ0D5/24f8LR1L+0Li08xPLr7I1aP7D+xXZyP/rJLeP/ANGV8L6b4bnubySSvqz4o/EjTbL9lvR9Cgk/0yOO3jkjr0KdP2ZyTqe0PjLw7J5muyyf7f8AWu90SSe28SW89r/rI5K4HwfH5upu9d94bufK8SRyf8s646558/jPtS2+M9pY/Dfz/nk1zy/L8uvlexvb/X/iBJf6jJ/pE8nmV6JLfWkln5nmf8s64Twv5Fz44j3yfu/MrlwtPkJzCvOt7M7vW7nzfEFnH/zzjrwiO9g/4Wfqkk8nl/v6+s7nwLYa34wt4LK7jk/0TzJK+R9b8PyRfFjXNNhk8ySO7kj8yvWgZ0PjPdPCXxDg0nUI9mpPH/00rsNW8f6F4gs7iOe7e4uJK8z8N/BjWtX8vZ5f7yug8U/BjUvAun/a7qSOSOnCnS9p8R6M5zPH9EvbC28YahO8nleXJ+7r6E8AfGfTdEt/n1KSOSvl/SNJn8QeNLyCD/WSSV7ZpPwG1q5t/M8xI6utCjz+8aQnP7B7RH8VfDWv3HkapqXmW9x/rK+R/wBpD+wpPHn/ABIf+PPy69k1v4Fat4S0uPUp545I6+b/AIh/8jBW0KUKdP8Admc5z9p750Hwh/deLLOv0Q+F3iSw8P28d39k8y4r84/AGpR6JrFvdz/6uvpTwL+0PpOk6pZ/av8Aj3jr4/NKFSpP92e1halOB9Efte/Ei71v4N3ED2k9tHJ/z0r4X8GxeZeV9IftIftKeHviR8P49F0j/j4k/wBZ+7r538ARf6ZJ/wBc67sqp1KdL94c2Kn+8PLfEn/I4ah/10rsvhv4/wBe8G3EkeifvfM/5Z+XXD65/wAjTqv/AF0r6k/YI0jTdS+Kkn9o2iXMcdv+78yuvGTpwpynUOemed6t8bPGFzqHmPB5ckf/ACz+z1geNvir4h8Y2cdhqmyOP/rnX6Z638DvC+reOJNWutNgjt/+udfFf7cum6LpvxE0+00SBLaOOD955deLhK9CvU5acDSftD5303/VyVz9jqU+m6h59q/lyRyf6yuosY/+Jfcf9c64+2i82T/tpX0VTYwPRP8AhNvG99Z28nmXX2f/AJZyRx1Z/wCEp8d21nJf/wCnfZ/+fjy6+s/h54Xg1bwfodp/ZMcnmR/vJPLr1j4/R+GvCX7O+qWlrpqR3H2f/WeX/wAtK+ahjKftPZ8h1zpz/mPzbufEF/4kvI59Rne5krP8Wx+bHHUmmx/vI6k8W/6zy6+lWxxnl90uycivef2YvCVvrfiG3kuvL/7aV4ZqiMLg5r1r4Mavd+G9Qt5PIn8v/pnRX9p7H92VR+M+pPjr8JbG28P/AGuDZHJH/wA86+d7mL/iVx16p8Q/HWteLdHjtLW0uvs//LSTy6831a2kjs7eN6jL3Pk/eFYpQ5/cPO9Nto774kW8c/8Aq46+5PCXhu0/4Rf+Dy/L/wBXXwbF9r/4T/zLKPzJI6+qvDfjHxDc+F5LTTtJeS48uuPMITqVDpw0oezPdP2NdNgstU8QeR/q/tFfaFv/AKuvi/8AYR02+ttL1T+0Y/LvJLiSSSvqjxJ42/4RvT5JPLkkkj/5Zx110v3dMy5PaHcWveuX+LUnl+D9Q/651J8LvFM/jbR47+e0ktv+mclU/jr/AKN4H1CT/phXTD94ctePs1yn5l6JZWF7eXkl7P5f+kSV3ttq2kx2ccCXaV5VZW32m8jj/wCeklfVnwu+Cfhq90eS71SPzJPLrjrHyeH9pWqPkPE7a20mPUJLuCfzLjy68Psv9J+KGoP/ANNK9o1LSbTTfHGsWllH/ocH+rrxvw/H5vxA1CT/AKaVlW/gHvcL+/nEDtL7TZ77/UR+ZVe9+HniHTdHkv59Nnjs/wDnpXtHwY0i0ubySS9j/dx17h8cL6OL4P6hHa6b5cfl/wCs8uvJoQP6IxOZyoVqdCET8uNX/wCQy31pIov9XU19+81uSn2MfmXlvH/00r+iOBIWwNSofivGU74o9/8AAv7Pth4k0uz/ANfJeXH/ADzr3jVv+Cf+hWPgu41L7XPHcRweZ/rK2Pg5qUekeG7ORI08zy/+WleweLY/Flz8O9Qu3njjt5LeuDH5njPrSjTkfLQw1L2dz8pdPsvsXi/7J/zwnkjrB8ZSeZ4guK6Cyl/4qySd/wDnpJXL+JJftOsXEn/TSv1OEPdR49Ey5OtY99WpLWXc9K8DNf4Z6lAbHFaSW/zv+8rKl2b/AN30qSWq9fiGO/iHswCiiivMGFKOtJSjrQUj13wB/wAgJfrXQy1geBj5eiQVtySeZXyWJ/is+5w38JH6M/8ABI582HxO/wCummfyua/Q9u9fnb/wSN/49fil/wBddM/lc1+iTd6+hwv8FHyGN/jyHDpS0g6UtdhxhRRRQAUUUUAFFFFABRRRQAUUUUANHQ18bf8ABRcINC8I72wMX3/tCvskfdFfnt/wVo1e803S/hultJ5fmS3+/wDK3rnrVPZw5zSnS9vP2Z+c+m3t3Y6peSQSeXJ5leyfDf4meIdNk+TUnjrwvzJIquW2r3dt/qJK8T61TqfHE9b+y6kPgmdZ8bPG2ralJcb7vzPM/wBZXy5cI4mfcpz6V7fcySal/r/3lU/+EbsJPvwR1tTx1Oma/wBlT/mOW+FsWLyf6V6tWHoGmwWVx+4j8uuj8qvKxVf2lT2iPewlD2dP2Zd03/X10ek/8fkdcvpn/H5XSaRH/wATCOuBfGej9g4/x1q0n9uXEfmVycnmS1qeMf8AkcLiq9elyHm85j3sf+hyfu6k8NxeVb/PWr5UdJFFWlOp7MPaGxYyxxeXIkldrZfEzWrKOOODU5I683o82Sic6dT4zT2x3+r+LbvxBH5d7f8AmVXsYoP+elcR5slJ9qk/56SU6c6dMftj1i2ltPs8n79P9XXzP4p02T/hKNQdI/3fmV6RHcyf89HqnJYxyfvPLrshijmxX+0Uzg7KKSL/AJZyVuWMn9+ug+w2/wDzzo+zJ/crT68eN/Z5Y0CKDzP9ZVj4tfvPA8caSeZJ+7qhFF5X3Kfc/wCk/u3/AHkda/2iL+zjzHwfp0iXjvJG8ddVbW3l6pXQRWMcf3I6PKj/AOedcdTFe0MKmUmpLJ/xL/8AWVJ4A8JXet6h5cEn7ysvzauabq93pEnmWs720lKGK9mcs8l9p9o9A8P/AGvwl4wuPPn/AHkdv5f+srwSW+n/AOFgaxfJ/rHnkk8yu7l1K7ubiSd53kkkqhJbQeZ5nl/vK6IY41p5L7P7Z1GieP8AXbaOPZf+XW3c+NtW8SW/kahfyXMdedxfu6sRySR/ckrp+vU6f2Dp/s7+8cnpFzPpviy8ngk8uTzK9QsfiH4h8v8A4/38uuT+zR+Z5nl/vKsUf2jTqfYF/Zf989Ai8da74gt47S9v5JLevA/iRbSf8JRJsrvI76eP7klV7m2S5k8yePzJK0/tSHs/ZwgH9l/3jj9Nj/dx1sW0Van2GOL/AJZ0eXHXF9cOj+ziOK2rvPhnZf6RcSf9M64urFlqU+m+Z5Enl+ZR9aI/s84PxBbf8VRqn7v/AJeK+lP2I/H/AIa+HnjTULvxLOltHJb/ALuSSvF5baOWSSR4/wB5JUkdtH/zzrOvWhiKfszSGB9mfp5H+1x8Nr7VI7SfUrT7P/z08yvhv9srxtoXj/4oef4ekSTT4Lfy/Mj/AOeleT+XHRHbR/8APOvPwtOGHn7Q0nhfaGXFbf8AErvK5DSf3VxHI8f7vzK9I8uPy5I/+WdUo9NtP+edep9auc/9nn2B8Kf2qvAPhfQ9Pgnj8uSCPy5P3ddZ+0h+1X8NvH/wHvNJ0iRJNYu4/Ljj8v8A1dfC8djB/wA86k8uD/nnXjww8I1PaG88JOZQ0Sx8y4jql4ytvK1CugjljtvuVHc+XcyeY/7yvc+tGH9nnlGtx/vI5PLr0fwv4yn023jjSBKsfYrST78EdWPs0H/LOOn9agL+zpfzHqmgfH6f+y49NfTYJP8AppXL+Mbn7d5c/lxx+ZXL+ZHF9ypJL2ST7/7ynDFwh8MQngJ1PtHnllrd1onjO4uIE5r2Pwv8dfEOiRyeRs/eVyf2K08zzPs8fmVJ5cEf/LOlPF0anxxCGBnT+0ffn7COrz+JPDeoX97In2iS4r6Q1vSJJY7idIEuZP8AlnX5T+Cfi14h+Hlv5GiX8llHJXWR/tX/ABG/6Dsn/fusoYqBrDCzgfqp8M4p/wCw4/tsEdtcf88465/9pC5jtvh3qn7xP+PeSvzTi/a9+Isf3Ndk/wC/dZfi39pTxv4y0+S01TWpLm3k/wCWdawxvszlr5dOoR6bL9mkjk/5517Z4S/aH/4Re3kjew+0fu/Lr5X/AOEknio/4SW4/v1hOvCoeFSyGtR+CR7ZY6l/b+saxqU/lxyT/vK8r8L23/FYXkj/APPSs+Pxbd23mbJP9ZWfFrckVx5if6ypnW9pT9mevkuWf2bjY4qpI900nxtP4S8zyI/MroPHf7SGreKPAcmhSQRxxyR+X5lfN8niS7k+/JUf9vzyV5sITgfrU84wU/3kqJylzHJ/bE48urFsfLnjdK2/tMfmf6v95R9pj/551+r8PcX0cnwvsKkD8xzvLv7Vr+2Uj0jTf2h9W0mzt4IbSP8Acf8ATSu81v8AbY8Wat4HuNJeCC2jkj8vzK+e/tNRy3Mld8+L8sqVPafVzxP7Crf8/ippsf2nUPMeuY1f/j/krrorl46jlto5Pvx16n/EQ6P/AD5M4cPez/5eHAykY6VlXMfNemfZo/8AnlSfYrf/AJ4R15GO42p4j7B3QyXk+2eRzox/hqv5Lj+E17B/Ztv/AM+8dH2KCP8A5YJXwlfNFXnznWsut1PIvs7/ANx6X7O/9x69gj8j/ngn/fujyrf/AJ4JXJ9eQ/7OX8x475D/ANx/ypBC/oa9bkto/wDngn/fus3VrWM2kn7tKv64mH1B9zT8Jx+XpFvWxVLRI/L0+OtDy68Ko71Ln0dOnamfor/wSL/48fip/wBfGmfyuK/RNu9fnZ/wSL/48fip/wBfGmfyuK/RNu9fQ4X+Cj47G/x5jh0paQdKWuw4wooooAKKKKACiiigAooooAKKKKAI8cV+d3/BXMf8Sz4Zf9d9S/lb1+iYGa/Mn/gtZqc2naV8JPJODJNqn6fZK560PaQ5Dqw0/Z1lM+BKK8t/4Sy+/wCelJ/wmV9/z1rxf7PkfTf2jRPW4+tS15B/wmt9/wA9DUieNr7/AJ6VH9mzD+0aB7FpP724rpIov9XXnPwx1qfVbmTzua9Oj615Nen7Kp7M9WhU9pT9oV/9VqFbmkS/6ZHWJ/zEJK2NN/19Y0/4h0HnXjG5jj8WXm+Ssv7an/PSOsz4mb5PEt5skrhpluYxvVnr6GnQVRbnjVKnsz1SO5j/AOeiVLFcx/8APRK8Wa/uY/8Alq/50DV7lf8Als4/Gt/qKPN+vQ7Htn2lP79Hmx/89K8U/ty8/wCe7/nS/wBv3v8Az3f86j+zZ9w/tGHY9u8xP+elGI/+eleJ/wDCQ3//AD3f86f/AMJPqP8Az3f86X9nT7h/aMD22OWP/npS/u/+eleJf8JPqH/PxJTv+Es1L/n4en9Qn3NP7Sgez0+KWvF/+Es1D/nuaf8A8Jhqf/Pc0fUZ9x/2jSPZf3dH7uvGv+Ew1P8A57mj/hMtS/57tS+oz7h/aNI9qqtLXj//AAmepf8APY0//hNdR/56VH1Cp3D+0aR67FVjyq8a/wCE31L/AJ60/wD4T3Uv+elH1Coaf2jRPXqjlryb/hPdR/560v8Awnmof3qPqFQX1+ieseVUn+rrydPiBqK/xA0n/Cf3/qKX1GsP69QPVqK8u/4WJqH+x+VO/wCFjX39xPyqfqNY0+vUD0+ivLP+Fg3/AK1InxCvv7gp/Uagvr1E9PqKvOf+Fj3X/PNKP+FiXf8AzzT8qz+o1ivr1E9Gorzn/hYF3/cFH/CwLv8AuCtPqlQX1umejUV5z/wsG4/uCnf8LCn/ALn60fVJh9bpnoNPrzz/AIWHcf8APNKX/hY1x/cp/VKgfW6Z6FR5dcB/wsiT/n3jpP8AhY8n/POj6pUH9bonef6qo/Mrhn+I1w38AqL/AITyb/nmlH1SoL65TO+/1lHl1wX/AAsCX/nnUn/CwJP+edH1SoZ/W6Z3PmUVwP8AwsCT/njT/wDhYcn/ADw/Wj6pUF9bpnd1LXA/8LFk/wCeAo/4WLJ/zwFP6tVNPrdI76k82uE/4WNJ/wA8RTf+FgSf886n6pMPrdM76ivP/wDhYcn/ADzpf+Fiyf8APCn9UqC+tUDtvNo82uF/4WFJ/co/4WFL/wA86f1SoV9bw53Xm0tcJ/wnsn/POj/hPZP+edL6pUMvrdM77zKZXCf8LBk/550f8LBk/wCedafVKg/rVA7uiuE/4WFcf3Kj/wCE8l/55/rS+q1BfW6Z39Przz/hPLj+4Kk/4WFcf3Kf1WYfW6Z6B+8lpP3lef8A/CxLj/nnTv8AhY0//POj6pUH9aofzHfUfvK4H/hYcv8Azzo/4WFJ/cpfVagvrdA7uiuE/wCFiy/88h+dH/CxZf8AnkPzqfqdQf1ugdtL+7qvJ5lcdL8QJZP+WdQ/8JzP/cFX9UqB9boHaU/95XEf8JzJ/cp//Cdy/wDPMUfVKgfW8OdpWfq3/HqK5j/hOJP7lMl8VSXrRps/jzS+q1FqNYqgz07Tbb/iXx1ciiqPTYv9Hj/651oeVXhTnqeyoH6Bf8Ejv+Pf4r/9d9M/lc1+ifrX51f8Ejf+Pf4r/wDXfTP5XNfor619bgv4KPhsb/HmOoooruOMKKKKACiiigAooooAKKKKACiiigBv8Nfl3/wW9/5A3wh/6+NU/wDQLSv1E/hr8wP+C3f/ACCfhB/131T+VnR0Lh8Z+UVReXUtFZHVyEXl0vl1JRRcXsz1H4Mx5ubj6V7N5XlV458Gf9bcV7HFLXx2Yf7wfcYD+AjIk/4/5K29Il/efPWXL+91CStDTYv9I+SuSnudVQ8b8f8A7zxBeSVgRRb7euj8bR/8Ty8/66VkxDy4692M/cPJZg3Okf3KyLnTvLNdn/yzqnc23mV1065zTw9OocZJbGodpFdLc6bWa9rmvQhXPJqYH+Qyyc0AZq2bWoWgIrdTuefOhNENFHl+9FUcwUUUUAFFFFABRRRQAUUUUAFFFFABRRRQAUUUUAFFSYNO2/WoN+QZ5dHl1LRSua8gUUuPejHvSuacglFLj3ox70rhyEWw+9Gw+9SUVVyOQi8ujy6loouL2ZF5dMqxTaLkchFuo3U6imTYZRRRQSFFFFABRRRQAUtJRVgFFFFAC0UlFABRRRQAu6jdSUUAFFFFBkFFFFABRRRQAUUUUAFFFFABRRRQA5elWtIj829hT1cVVXpWl4bG/WbT/roKmfwG1D+Ij3vTf3dvHViWq9tJ+7okk82vg3ufoq2P0D/4JD/8evxW/wCvmw/lc1+iI6mvzs/4JCf8g/4o/wDXxYfyuK/RMdTX2OD/AIMT4PHf7xMfRRRXacAUUUUAFFFFABRRRQAUUUUAFFFFACdc1+XX/Bb3/kCfCH/r41T/ANAtK/URe9fnV/wWI0W31bwl8Oppv9Zb3F+U/wDJf/Ck9g5uTU/HiivV7LwbaXNvHI8dH/CvLSWT5Kw5zT6zA8oqT7PJ/wA867jxJ4Og03y/Lq3pukwf2fHvjo5w9uXvgzG/mXG+vVpf3dcf4Jto7aSTZHXaeVXyOOd8Qfe5dP2mFiZdt/yEJK6jRP3l5XP+X5WoV0OkeXFcVyL4zsPHvH8X/FQXn/XSuf8ALrpPG37zxBqH/XSsfyv9XXqc+h51QpxxeVHJTK0/sP8ArKryW3lVfOZlDy6pXNjWppsX2nUPIrrIvB0Eta8/IPkPL/7Nqpc2flV9D+G/g5YavJHHJJXJ+NvhnHoniCSwT/V11wrnLOnc8YliqvJb4r2C2+FSXv8Ay0rY039nk6lJsSd66oYpHFUwJ4F5dN2H1r1PVvhDJpuuXFh5/wDq60LH4FyXv/LxWn1qmcX1GoeOUV9A6Z+y5eatb3E8F3+7jTNeby/Da7jvJIN4+STy6v6xTM/qNQ4aivSLb4TXdzJ/rxXSaZ+zjqWrSJHBP+8NP29MPqNQ8TpPL9677W/hZqWk6xPYYEkkdPtvhPqtz2FP29MPqVQ4DbRtr0+L4Ia7cbNi5rK1z4VatoGofZLqPElL29MPqkziMH1o2e1dhb/DnVZvuRVcT4Rayf8AlkKPb0zT6pU7HBbTRtNdzr/wm13w/Zx3F1b/ALuSsm28E6lc/cgqvawM/q9Q5/yqPKrrrb4ca1cS7I7TzKivvAOtabc+RNZuJKn2iNfq7OaqTyq3o/B2pH/l1ep7bwbqUknzp9nj/wCeklZ+2gaewObo+zSf3K9AtvBthbyfv5JLn/rnJWpbaTptv9yBLb/tpWE8XBbB7A8wSyeTs/8A3xR/Zs/8CeZXpd7pr3P+pvv+2cf7ys//AEu2/wBRcJcVn9aF7M8/+xz/APPN6Z9nf+4a9Aj1TzPMS6g/8h0+OKwuf+WCSVp9Z7h7M868o0u2u0vdAtHk/cSPHH/zzk/eVkSeGbjzP3JSQVvCvBh7M56it0eD9SkPyWjmpf8AhCdZ/wCfGT8q19pAz9hUOewaNtbNx4Y1G2k8uS0kjehPDGpSdLR/yo9pAPYMxaK2T4Z1NP8Alxnplz4c1Kyj8yazniT1dKfOjP2TMmmY96v/ANk3X/PB/wAqX+y7v/n3k/74o513D2TM3y6PLrUl0q6t/nkgkj/4BUf9nzf88X/KjnQvYMzdtOrR/sm6/wCeD/lTpdJuo/v28g/4BVe0I9gzMpu2rv2Zv7j0n2Z/7h/Kj2gewZT20bau/Zm/uPR9md/4GNHOHsGUttG2r32OT/nm35Un2Zv7j0e0D2DKNFWXhIP3SKZ5Z9DRcy9myGin+XTdtaEiUU/y6d5b+lAWZFRTsH3o2mgBtFFFBiFFFFABRRRQA4dK2fCce/XrQerisdeldD4Ej8zxHbj3rKu7U5HXhf48D2OKiWX93JVmq0sX7uSvhIbn38z9Bv8AgkB/yDfij/18WH/txX6Kjqa/O7/gkB/yB/id/wBfFh/K4r9EU++a+ywf8FHwmN/jyJKKKK7jgCiiigAooooAKKKKACiiigAooooAaa+AP+Ct/wDyJvgT/r4vP/bevv8ANfAn/BWWPzfCfgUf9NL/AP8Abes5GU/gPzVsv+PeOugsov3dYlj/AMe0dbemyVxnIcZ43/1lVrKL/Q46l8bSebcVFbf8ecdEzogdJ4T/AOWldhHH5tcv4Oi/1ldhb9a+TxX8Y/Scr/3aBlyxf8TCStix/wBZ5lZkn/H/ACVbtpf3lZUzsZ5n4k/eaxef9dKpxRf6utDW/wB5qlx/10qn/wAs67jzyWXy446pSy/u6sSy1n3HWrAr+H/3viCvULfrXlfhv/kYK9ZsesddVQUDu/B0nl3lvXL/ABRl8zxp/wBs67DwlH/pFvXD/ESLy/Gn/bOr+wH2yzon+sjrt9Eufs2oR1x+iV1Fl/x/x1hTNZnn/iiT7T40vH/6aV0GiRVy/iD/AJGy8/66V1nh/wD1daT+IIfAeieErnyrPUI0/d/u6+fLn/kMXn/XSSvc/DcvlW+of9c68Hk/5Cl5/wBdJKU/gMvtnQabF+8jr1DwdL9m1SOT/pnXmem/fjr0nwtF5moR/wDXOopzNah5V4tl+0+PNUk/6aVuaJFWR4ttvs3jTUP+ulbfh/rRP4zKn8B2mifutQs/+ulcP8X5fN8cf9s67TSP3uoW6f8ATSuH+Kv7vxx/2zrf7JmvjM/Sfvx12FtFH5cdcnpH+sjrtbLy5I6wgdExPjhJH/wh+l7P9ZXm+gRx/u67j46yf8SPS4K5DQOkdaVDOB1+kxpbXlvsrn/GNzH/AMJRJJP5fl+XWxc30em+XJPJ5ccdeR+Mtbg1bWJLtI/M/wCWf7ynD4DOtP2Z1l94ptPL8uDZ/wBs65291KP+CdPM/wCmn7yuV/tL++ieX/0zjp0mrp/zw/8AIcdZexmedOua/wBtgl/1z2sn/kOo7m28z/rnWf8AboLmPzNnmf8ATOSq8d7ax/cf7PJWnszPnDUtJki/eWsieZ/37kqh/a13bfu7r95H/wBNK0v7Xn/jdJI/+enl1BJcwSfvH8uOT/ppH+7rqp9pmJZtrmDVvuSf6v8A5Z3FRXOmvH88L/vP+edZ0mmyRSR7P+Wn+r8utC2vpP3cd1/q/wDlp5lHJ2Akl8z/AFb/AOsj/wCWlWLLfJ+8/wCWn/PT/npTPN8y48x/9Z5f+skp8lzJ+73/APXOsQN3RPFv2KTyL2PzP+mn/POvS9IvrDV5LeSDy5K8Pll824+f/tpVzQNWn0TUP9Z5fl05xOqnXPTPG0cf/CUf6tP9XRpttH5kf7tKy/7X/wCEk1Tz/wDlpJHXSaJH5slc05++ehTLltZRyapHH5af9+62PjzpEEfg/T5IIEj/AO2dU7aP/iaR7K2Pj1c+X4L0+Ot6DHNHjegWMflx740rsItNtP8AR98CVzegRf6uuwk/d+XWPtNS4U0avxj0TTbbwXZyWsCRySV5FoljB+7/AHaV7J8Xo/L+H9nvryfSP+WdXOoQdBbaJaf6x4I67Tx34b022+H8d3BBH5lc5F/x7V2fi25jl+E//TSilULmjwPSNNtLn78EddbbeG7CSP54ErC8Pxfu67C2j/0es/aEQpnSeG/AGi3Oh3kj2EfmeXXkmm6JB9suI/Ij8vzK+g/C0fl+E9Qk/wCmdeH6d/x83H/XSumdT92Z/wDLw0IvD9p5f+ojrY0DwlpslxH59okkdR20f7uuk8LW3mXEcdc9OodHKcx8WvB2k2OqafHa2iR+ZHXNW3hLTZZP9Qld58Y/+Rks4P8AnnHXP2NXWq++c8KZY8JfDzRdW1y3ge0SSOu2+MfwU8L6H4XkvLTTUil8vrVHwBH/AMVBbv8A9NK9Q+P0n/FB100KjMq1OmfH+iaBafZ/ngSugj8L6bJ/y6JUeiR/6PHXQW0Vc/tahdOkix4J8AaLe6xHHPaRyVx/xD8JabbeLJLSC0SKOvVPAEX/ABPI/wDrnXB+P5PN8cXFdMKnuFTpUzlB8ONNuOhkFM/4VbY/89ZK7K26Vcji/eVl9YqE/VKZn6D+zzp+saXcT/aZPMjTNeXXPgdY9QuIEk/dxvivrbwtH9m8L6hI/wDzzr5y/wBZqF5J/wBNK7Pbz5Djnh6fOcTe+EVtv+WtYVxpxifGa9E1P/V1xd6f3kla06k3ucVShTMeSPFdl4B08nVYpewrkpR81eheAIv3kdPFztQY8DT/AH56JH9ySq8n7u3kqxb9aL2L/Q5K+OgfZz2P0C/4JAf8gf4nf9fFh/K4r9EU++a/Or/gj/8A8gn4n/8AXxYf+3Ffoqn3zX2WD/hI+Bxv8eRJRRRXccAUUUUAFFFFABRRRQAUUUUAFFFFADTXwt/wVMg87wl4NHo19/7Qr7pNfDn/AAVF/wCRS8G/9dLv/wBt6zkZT+A/MG2/1cdallL5cdZ9tF5sdakcflW9cZyHD+KY5JbyrEX/AB7x1H4g/wCPipIv+PeOlUNKZ0HhH/lpXUW0v7yuf8JR+b5ldZFbV8piv4x+m5X/ALtAz/8AmIS1Yiio8v8A0ySrltbSSeZWVM7Dy/V/+QpcVT/5Z1qalF/xMLj/AK6VTli/d13HEV3/AOWdZdzL/rK0T/q5KxpP+Wla0znF8N/8h+vV9I/e+XXk/hv/AJDlesaT1jrpqGlM9I8LS/6Zbx1xnxN/5HQf9c66vw3/AMhC3rk/iZ/yOA/651P/AC7D7ZY0Suksv3WoR1zfh/8Ae11Gm/8AIRjrOmaHnuv/API03ldFoknl1z/iT/kabitzQKJ/GOmd5oH7y3vP+udeES/8hm4/66SV73okX/Ev1DZ/zzrwP/mI3H/XStJ/AZfbOk02P95HXpngXzP7YjrzfSP+WdemeBJP+JxHWdM1qHl/j/8A5Hm/rQ8PyfvI6p+P/wDkeNQq5of+sjon8YUztNE/d6xZ/vP+Wlcf8Xv+R4/7Z11Om/8AIUt9lcl8Wrn7T40/7Z1p/wAuzL7Zn6dXYab9+OuP0378ddppvl+Zb/8AXSsKZoZfx5j/ANH0uuHtrmSxs/MTy/M/6aSV1nx+1uwjvNPtPM8y4jj8ySOvHbnW0lj+eT/v3HXRJXPPqV+Q2rnzNSuP+JjdzySf9+446pxW0EUnl+R/5ErEl1K08vekbySf88/LqtJqXmeXG8D/ALv/AFfmSUezmcXPc6CSygl/5aPH/wBc5KyL2OOL/UX8nl/9dKzPNSMfJvj8z/v3UP7yOP8A1nmR1tCBiFzL+8/1/wBp/wCulVJLfzKJI/3n/PP/AK51P9mk/g/7+R10bAV44pIvMqxbS+Z/10qT/nnG/wD38qT+zZP3cn/LOSSpJJvK+xeX/wAtLeT/AMh1pf8AISjjj+T7RH/y0/56VlxeZFH5f+sjrUtrL7NJH/00/wBXUAH2b93JHB+8/wCedSS23lx+Z5fmR/8ALStSOy/eRyP/AKuT/wAhyVY+xeZZxx/8tKxA5eP91ceZ/rPLj8yqt7HJJJHJ/wAtPM/1laXl/ZriSD/npWpfabH/AGfHJ5dbAZGia3PbXEcnmeX5dev+DtSg1KOOSCvD/wDVxyR/8s/+Wddz8JdS+xa5HaP/AKuT93J/7TrKpT/5eHZQqfYPX9Jj83WI6sftF/utD0uOrnhaL7T4kjjo/ad8uK30uBKiHwHozPJ9Ai/1ddZJ/rLeub8P/wDLOup/5eY65DWmafxjl/4ofT468r0j/WR16Z8bLn/il9LjrzfRIv3kda1TI7D/AJd466zxTH/xaeSuXii8y3jrsPGVt5XwnkrSnsaTPE/D8X+rrtLaL/R464/Ra7C2/wBXHXP1Cmem2MX2b4f6hJ/0zrwLTf8AWSV9CXsXlfCu4k/6Z18/6TXRL4Dn/wCXh0lv/q67z4d23mahHXD2/wDx716j8JbbzZPMqKZ0fYPMvi1c/afHEn/TOOsyxqx8RJPM8cahUVn/AKulW+Mmmdp8PLaSXUI5ErvPj9L/AMW7j31zfwptvM1COuk/aQ/d+C440krto/wzCt/EPmfR/wDVx10Ft0rD03/VR10Fv1rzTaB2Hw7/AOQnJ/1zry/xbL5nji4r1j4eR/6ReSf9M68n1/8Ae+MLz/rpXTD+GEzRsat2Mf8ApkdU7frWxpMfm6hHSNPsnpmrRx6b8N7iT/npHXzPY/8ALSvqT4kW32b4X/8AbOvl+1/1RrunseaUNX+5XDX3+srudX+5XDX3+srWgcVQonrXpXw7/wBbXmn8deoeBP3UfmVGP/gmmA/jHfxSx1BqX/HnJVaKSSmalL/oclfJwPrJn6Hf8EhP+QR8Sv8ArrYfyuK/RBPvmvzs/wCCQv8AyCvib/110z+VzX6Jp9819rgv4KPgMb/HkSUUUV3nAFFFFABRRRQAUUUUAFFFFABRRRQA018Of8FRf+RS8G/9dLv/ANt6+4zXwv8A8FTv+RQ8G/8AXS8/9t6iexlP4D8/vAEmmxfu7qPzJJK7DxRFoVto8myPy7iub8E6BBJHbz+Z+8r0DUvhdHq+j3Gpfa/3kcdeVD4xwh+7Pl/xB/x+R13Hhu20250vy5/9ZXL+Kbby9Qjj/wCmldh4b8P/AOh/JJH+8q64UTQ022sLaT/Ra0Jar23hK40D9+8nmeZViWOSvk8V/GP0rLv91gUIv9fJWnY/8tKyIo/+JhJWvY/8tK5jsPN9Sj/4mlx/10qPy/N/d1Y1L/kKXH/XSq8VekeaU7myjrHvbaOK3rqJOtYGtfu7eSt47mfIR/DzTYNS8QSb5PL8uvf/AA34FsL6OOTz6+ffhfL5fiR/3fmV9TeF/Lkt44EtJPMkrsq6HPTOktvhvaabZx3f2uPzK8j8W6JHqXiySTzPLr2DxRepY2dnYeXJHcf8tK8jvfIk8YSRvvqf+XZodh4b+GcklvHIk8f7yuk1b4XT+G447t7uOT/pnWholtaS28cdl5/mVH471KOO4s7RJ38z/lpHJWcAPD77w/Jq3iC8kSSu08P/AA3v5LeORJErm7by/wDhJLyN5JP9ZXrGgeRHbxxwXb+ZWc/jHzlyy+GWraR4f1C7nkj8vy6+b9N8JXepXFxPBH+78yvqzxtqX2Hw3JBBfySSSW/7yOvmvwbcySyXEb3f2b95Wk/gCFQ6TRPhnrPlxz+R+7kr0jRPhdrWiSR388aR29GieZHp9vs1Lza6zxb4ku7a3s7FL77T5n+sjrKgKc5nzX4y0271LxxqHkR+ZWx4b8HatJ+8S0k8uiS9u4/HGoRwSJHXtHg/+1rbS/ku4JI5Kc/jHznF6b4A1qS8t50sJPLj/wCWleZ/E3TZ5fGkkflv5kcdfWlt4t1bTdH8x5IPLr5r8U6tPL8SLiRI0kkkro/5dmUJnL6bol//AM8JKXxl4kk8HWccaR/8TS4/49/+mf8A00r1/wAP/b7LS7i7kjg+z+X5kkn/ADzr5f8AG3jGPx14guLuaPy4/wDVwf8ATOOsKYV6xiXOpSaveST3Ukl7eSf6yST/AJaVBJe/Zv7kf/oyrX2bzP8AnpJ/1zjptxpKRfcjTzP+elxJ/wC066EecYf9unfs8vzP+AVF5nmfvIIJ/wDrpU8n7v8Advd/9s46r3Mnl/6iN5P/ACJXVC3QxK8cv+//AN/KkkuXl/5ZySf9dJKqxSeXcRyP/q6v20n7zy0kSSOqAf8AvLiOP93HJHWhY2MctxHH/q61NN02OXy5P9XHJ+78z/ppW7beF/3kn/TP/V1AHHXOkeZJ/q/L/wCelSWNtJbfu/8AWx13FtpElzHHbvsqvJ4f8yPzHjpe0H7M5OXTfNkk2VZtrKT/AFD/AOs/5Z1vx6RJHHb3af6yOTy5I61LnQJPtHmJsj/dxyeZTAx4rbzdPjkeP/rpViS2kiuPLq5bf6T9oj8v95VzV7aSL7PcJH5cn/LP/ppWIjk9bsfK1DzE/wCulXNSjkk0eORI/wB3/rPMrQklj1LT5I/9XJWP9pj/AOEfkj8x/Mj/APRdAHGalJ9mk+T/AFlbGm3MltqEfkf8/f8ArP8AP/XSsqWL7TH5n/POtyK2SWOzkT/lpH5n/bTzPL/9p1t0GfQHwY1KPW9Qs5H/ANZ/y0qx+07/AMhDS464v9nTVrSy+JGj2l7P9mt7u4+zySf88/M/1f8A5Er0z466B/b/AI0t7B7uOOOOueU/Z0z0qc/aHknh/wC+ldH5f+mR11Hhv4Q/briSNL9P3f8A00rtNE+A2pavrEcaXcflx1xU68Ds5zyv46/u9P0eOuA0j/WV7n+0h8N59E8QaHpM88f7yP8A1lcPZfDfy7zy47tKuvXpmZTj/dRx11nxEuf+LR1saJ8HL/VriOCCdKk+P3gmfwl4Hs9JeRJJJJK0oVKYTPn/AESP/V12EX+rjo8P/DfUvLt/ufvK7Cy+GWs3NxbwRwfvJKw56dzSBueKbn7D8J5I/wDnpXg+nV9OfGz4VeIfC/wnjnvYP3f/AC0rw/Tfhvq39n+f5H7uuitOn7M54EEX/HtXrfwui8qzkk/6Z1w//CAa1Fbxv9kk8uvbPhl8JfEsfhPUL/7A8dvHHWNCpDnNJz9w+X/FEn2nxhqEn/TSrNl/q6ni8JanreuahPBB5n+kSVu23gTVvs8n+iSfu6dSpT9oFM6n4U/8hCOrX7TMv2bw/bx/89K2Pg54A1291D9xYSSSR1n/ALV+iX9l/ZdhdQSR3En/ACzrshU/dnNP4z5702Ot2xp9j4N1KPy/9Ef95WpH4b1KKTy/sj+ZXH7SmdUDqPAEcn2fUJP+mdeN3v7zxJeSf9NK+gPBvhLVtJ0PULu6sJLa38v/AFklfP8AFbSS6xeSJH/y0ro/5di+0bFt0rc8Nx+ZqkdY9tbSf883rpPB0Un9qR/u/wDlpRTNT0T4x3P2b4b+X/0zr5jj/wCPevpD9oLzLbwfbxvXz/ZeH7+5s/MS0eSOuirUPNOb1f8A4964S+/1gr0PW9Ju47fzPIeuAvbeTzP9XXTQOKoUV++tepeCo/8AR3rzG2T/AEhPevVvBMfl28lY5i/3djoy3+IdHFHJVPV9/wBnrQ83y6z9Xk823r5qmfSTP0Y/4JF/8g74m/8AXTTP5XNfoen3zX54f8Ei/wDkHfE3/rppn8rmv0PHU19ngv4KPhMb/vEySiiiu44AooooAKKKKACiiigAooooAKKKKAGmvhD/AIKqSeV4W8EH/bv/AP23r7vNfBf/AAVb/wCRY8C/79//AO29RPYyn8B8LeH/ABRYWOnxxvH+8r1Cx+Ieix+D7yDzP9Ikjr53ircii/4l9eb7Ey9tM4fxBc/adc8z/ppXaWWt2Edvb75PLrh9Sj/4mFSXP/LKicOYqnUPYL7W7S9s7fyJ/Mkqn9orj/C372uoji/eV8niofvz9Oy6f+ywI4/LlvJK0baXy/MrKi/dXklaEf3JKzgdh53fSebqFx/10qvFLRcy/wDEwuP+ulVK7TzS3JL+7rD1aX/R5K2PN8yOsPUv9XRT/iAVPAFzJba5JIle/wDhvxlf21xHIleA+Cf+Q5JXsWkf6yOvRrfGZwPULnW59f1C3nn/ANZXmmt6vJY+MLiRI67PRJfKvI68/wDFv73xZcUf8uyj1zwT8TJ9Nkjk8iOTy6Nb1/8A4STxJ9rePy64fw3J5UddJpP73UKzgXyHEf2t/Zvii8k8vzP3leh+F/iHBbXkcj2kdeV6l/yH7z/rpWzpHSs5/GHsz1/Utf8A7bs9QnRPLj8uvnvQNSg03VLiSePzP3le0aJL/wAU3qH/AFzrwAf8flx/10rSfwGXsz3fwL4/0mxvI5J7StjUtWg1/wAYefYx/u/Lrx/w/wD6yOvRfB3/ACHI6yoB7M4bV7mC2+Il59q/1deoeF/Emhfu/wB/JXjfj/8A5HjUK0NA/wBZTn8YezPePFGv6Le3GnwaRJJ5f/LSvFPFskcXxE/fyeXH5ddH4fl/4nlvXB/FG5jj8WXk7/6uOOuj/l2HsxvxR+I8Gk6XHoul3cknn/8AHxJ/zzjrzayjsY/L8mNJZJK5u7vX1bULifzP+Wla9tF5XlyPP+7pez9nTseNUmaF9feXH/rP/adYF7fXd75n2VH+zx/6z/nnTL28gjk2QeZcSP8A6uOuZvdSklk2O/7v/nnW9CgZTmXLmSOL/lp5lQyXH+rkSeqZST7JIf8App/y0f8AeVFZSPvEbp+7r0vZo5+c27bz7n/ln5kddJpvhuSWPzEtP+WdV/CVj5uofuX8v/pnXrFt9k03zJEg8v8Ad/6v/ln/ANdK5pm5geH/AA/cWXmR+Q8kfmeZ/wBdP+elej6T4fjubeSRJE/6Zyf89Kp2Otx+X/osHl28kf8Ay0/5Z10GiR/ZvtEcEf8Aq/3klcs6htCmV4vC8dt5ciR/6RHJ5daFz4F+0/Z9nlx/a5P3f/TOut03TZLmO3neP935lb9zokcckkjySR+R5fl1l7Q6fZnh/wDwiUnmSSeXHH/yzkjqxe6JHbaf/H5n2f8A1leqW2iSXN55aeXJJ/rJPMrP1Lw39mt498fmeXH+7j/5aSSUe0D2Z5P/AMIdJFrEccf/AD7xySf9+61NW0iPzJI/9VHb/u69Q8N+Fo/Mkkuo/Mkjjj8yq/iTSYPs9xIn+skkk8uStecy9mfOd9beVeXEibI45I65y+/0bUI/+ede0SeBfLs7y7ng8ySP/wAh159rdjBbeZv/AHklIznA4/TdN8qTVI3k/eeXJ+7krQsYoIrOz/5ZyR/vP+ukdV5LbzNQj/65/vKsaRbf2lqnlvP5ccdvH5f/AKM8utjEoab9rj8QSTwb/wB35kkn/TOvZ9X8QR+LZNH1Ke4kkkkjjjkrzu50iS21jVI7XzJI5I/L/wBX/rI/Mq54X1v7D9oj/wCPmO0uK4a53UD6M8L23h77PHvnnjuK7Dw3c2FtrFxI+s3Uccf+rrx/RPiHHJHHG9hHXcXPxMtPEEdnYQWEdtJ/z0ry6dOfMdpxfx+1uTV/HmlyXV28kccdR+H49Fk+/PPHJXP/ABxufs3jjT/+mcdWNI8d2mzy3sErbGU/fHA9Q037JY3nmf2tPHbxx/u64v4/a3Pe+H9Pked5P3n7uSStC+8bWFz4fjsEtE+0f89K4/44fu/Dehx1rhaYTNjwJbfbbePfq3l+XXqOmx6lY6hpckGtJJJ5leNeDtb0KPT7eOdP3n/LSvWPCWv+E45PLupP3n/LOuDk/eGnQ7T9sbxbqWm+A9P0n7elzHP/AKyvD/CX2/UtLjjfVo445P8AlnWp+0XqX2nR7P8AeSSR+Z+7rl/AmpaFH4fj+1SP9srrxNP3IHNA9Yjl1qx0/wDcX8FzHHXulj8SNa8N/B+8kn+yyefb/wCrjr5v8N3Ph6S4jjvb+SOzk/6aV0mv6lB/wj+qR2V3Jc2ccf7v95WeFp++E/gPF/AGpate6heeRdx23+kSV6homk66LeSSDUoP3kn/AC0rxP4eXNhFqlx/aMkkcdemW1zpP2f5L+SP95/z0qKkP3hpSPoT9n3UvENtqF5/qPLjrxP9srx/d+JPGmlyPsikgk8uPy69c8G/2LpHh/zNF1KSS4k/1n7yvmP9pS5/4qyz/eV6FKH7s55/GbPh+TXdSt7fZJB+7rfttS1q21Szke0gkuPM/d1xfhf+zf7Pj/4mUkcnl/vP3ldZoltYXNnJO+rPHJb/AOrrx439odB6B4x+Iepf8IfqGk3tpBHJ5f8Ayzr5b+HmpeVqGof6J9p/eV6LLqUlzoesSPPJc/8ATSSvLvhdJPLrFxHayJHJJ/z0r2Zx/cgekWVz5uoSSPpv7uvVPhLc6TJ4ws430WST/pn5ded6THq0clx5DwSeX/rK9c+G8WteH9Q/4SF/Ikj/AOededT3Az/289f0KXwvpem2Vh9mvI5P+edfO/hfV9W/4R+P7LaJJH5fl12n7XHiSfxJqFvdz/8ALSvP/BttJc+H5JP7S+zeX/yzr0cRDlpnHAj1++v7bS/LnsI5PMryHUtS8z7Rssa9O8U3t/8AZ49l+kkdeU+JvP01JNlwkgk9K2wdzlmc3ayJLq6SOn7vzK9rtvsklvH9ij8uPy68L0z/AI/o69nsb6S5t7f935fl1rmWyOnLfjLEn+sqnff8s460PKqnq37uS3rwaZ78z9GP+CR//Hl8Tv8Arppn8rmv0QHU1+d//BI//kH/ABP/AOu+m/yuK/RAdTX2mD/gxPhMb/vEx9FFFdpwBRRRQAUUUUAFFFFABRRRQAUh6UtIelADRXwR/wAFWv8AkWvAH/Xa+/8AbevvcV8Cf8FYP+Rd+Hn/AF3v/wD23rOXwGcvgPzqj61s/u/7OrGj61sSf8g6uM4zg9S/5ClSXP8Ayyqvcf8AIUqxc9KJmlM6TwtLHF5ldjbeXJXHeG66y2k/eR18fjv45+m5X/u0CvLF/pklWT/q5KpSXP8AxMJKsf8ALvJWUD0Tze+/5CFx/v1T8ytC5/4+J6p/62u080P+WdUNT/1dX/8AlnVO+j/0et0Bn+Cf+Q5JXsmiR+ZJXkfgmP8A4nlxXsnh/wDd3EdddQdM7HTbZ4ryOvOvEknmeLLyvSNIk/4mEdeZ+IP+RsvP+ulL/l2L7Z1Hh/rXSaRJ/wATCT/rnXN6D/q66HTf+PyT/rnWcAPNr6XzfEGof9dK6DSI65uX/kOXf/XSuo0SKomB2Gk3Pl6PqEf/AEzrw+L/AI+JP9+vdNNtv+JXqGz/AJ514XF/x+XH/XSrn8AHYeG/9ZXc+FvMi1yOuG8N/wCsrtPD8vl6xHWdMDz/AMbf8jpqH/XStDRKzPGMvmeNNQ/66Vr6BFRP4xwOo8P/APIct68s+PN79h1TUP8App5cder+H4v+JxHXh/7Q8vm+KPLrsoHNXmed6bL/AMtEjqxc3MlzJ88klZ9tL5cfz/6v/nn/AM9KP7Skj/5Z/u/+eddfIeESXMv2aTzIPMtv+ulYckUktx8n7unajI8knmeWkfmf8s6LK1kuP3fmV0wXs1cyIzZTyycP5klbWkeG7i5kj3xvXQ+HPBM+peX+7fzK938AfBe7ufLkrlqYo6adD2hw/gT4byXMkcknmfZ//RdekW3w71L7Rbx+XJJb+Z5f+rr6A8CfCH+zY498FewaR8O4IvL3xp+7ri9oejCgfIdj8Kp/7Q+SCTy5K6zSfAvlXlxO8f8ArI6+rP8AhBLCTzN8f+soi+G9p5f7iNKyOn2Z4PpuifYo/MSD95JJ+7j/APRlaGpeH57m3jtIf+Pif95cXP8Azzr3CP4bx/aPMf8A8h1uWPgSD/nmlHII+c9E8HTx/aI0j8yT/WSSSVck+Hkl75f7vzJJP+elfTGk+ALS28zfH/rJPMkrcj8LWkcnmJHWnszP2h8tx/C6/trPy0j8yT/pp/y0qne/Cq7j/eXWzzP/AEXX1pJpMH/POsvUvC0Fz9+j2Yz471v4byalZ+Qkfl15B4t+F1jolvJvn8yT/pnHX3vrfgWO5/5Zxxx15P8AEP4eQXtvJvgkk8v/AJZ/6uOs+cx5D85/EFj9hkkjSuTtrn+zdQj8yR/s8n+sr6Q+KPw3nspJJILT93/38rw/VtE8uTy55I4/+2daQqHHUh7M3NEuY73VI4/9ZHB5cn/tTy6zNAsvLk1S0/5aQXf/AMcrPsZf7IvPMSTzPL8v95XSaRbSX2qapIn7yOS3+2XFRM1oG/pH72T/AFddZ4Wj83xBb/8AXSub0T/V11Hg2PzfEEdZ0z1Tl/jPc+Z48/65x1j6dVz4oy+b8QLiq+mVVb4zOB0EcX7y3o+PNz5lnocFSW0fm3FvHVP46/8AIQ0eP/pnTgEzmNIi/wBXXX6b+7vLOuU0jpXX6Z/yFLP/AK6Vzmh0Hx6kj/sfR468v03/AJZ16L8ern/kDx+X/wAs68+0yuisZwNj/nnXqmmy+X8N9Qk/6Z15X/zzr0yXy7b4X6hv/wCedKj8YVvgPD9OroIv9VXP6P8A6uOuk/5Zx1mKme2/BTzPLryb9ou58zxxHHXrnwdj8uzkk8yvD/jjJ9p+IEld/wDy5OafxnN6dWxHLJ5f+skrHs/9XWxF/qq807YHaW0flfDvUJK8c8N3Mlt+8STy5K9vvYvK+E95/wBc68P0SP8A0euz/l2ZnWWWv39t+8Sd69M+GfijUr2SO0nu5Jbf/nnXk8X+qr0j4VRf8TCPZRTp0+cc/hMv9pmX/TNPSvG/tMkUfySSR16p+0hJ/wAVJZx15PJ/q66J/EcJh6/fT+X5fnyVxd7cyS/fk8yus8Qf8tK4yf71d1E4qhY0r/j8jr1PQJJJLP568w0X/j8r1TQP+QfHXn5jsd+B3NeK5qhqUnm3FvU//LSql9Kn2yOvn6Z7sz9H/wDgkf8A8eXxO/66aZ/K5r9EB1Nfnd/wSM/5B3xP/wCu+m/yuK/REdTX2mD/AIMT4TG/7xMfRRRXacAUUUUAFFFFABRRRQAUUUUAFIelLSHpQA0V8B/8FYP+QB8O/wDrvf8A/tvX34K+AP8AgrJ/yAfhz/13v/8A23rOXwGcvgPzuj/1lat1/wAg+s+3/wBZVvUv3VnXGcZxkv8AyFank+/VPzPN1CSrkn36VQ0pnSaBXQRXPlSR1z/hv/V/vK3P+WlfKYr+MfpuXf7rAglj828kkSrfl/6PJ/1zqO3/ANZJVjzf3dx/1zrmPSPN7n/WSVHFFRJJ/plx/wBdKkilroOEjlj8uOs++k/d1qXX+qFZGp/6ut6ZkReBP+QvcV7RokfmyV4v4E/5C9xXtHhuX95XbU+NDpnWabF5d5HXner/AL3xRqH/AF0r1Cxi824rye9/5GjUP+ulV/y7F9s7XQI/Mjrc0z/j4k/651haD/q63dK2ebcf9c6zgB5dH+91jUP+uldZpH7quUsP+QpqH/XxXX6dWc/jKh8B2mieZ/Y+of8AXOvA4v8Aj8uP+ule6eH7n/iT6hs/5514PbSf6ZJ/10rSfwE/bO50DpHXZ+G4/wDicR1yHhuur8P/APIUjrOmB534y/5HTUP+ulbGgVj+Lf3vjC8/66VsaBRP4xwOs0ST/icR14X8dfMufGkmz95/zzr3HSZP+JhHsrw742SR3PiSTZ+78uuygcWJ+A84+zJHJ8n7yT/pnVa5/dx/6zy460LaOSSOq9zFHH+8m/d13QPGM+K2jkk/jkr0TwT4Sk1e4j/d1z+gWP26T5I/Ljr6F+G+iRxxx7/3dcWKrnRQp+0Oj8E+AILby98FfQngXQI9Njj/AHdcX4bso4/uV6Z4b/5Z+XXhe0Pdp0z0zRLb93XUWMdc3okldRa9666YFzy/Mq5bRRx1Xjj82tC2tq0AuW0dXLaP/lpRbRfu/nq5bR/9M66aZhMuW0VH2by6ktpfLj/gqxF5kldRwmfJbVnyVuS1n3MXlVlOBpAx7mLza5fW9NjufkeNJP8AtnXWXPes+5jrmOk+e/iR4At7m3k/0SP/ALaV8R/FrwL/AGTcXGz93/1zr9MPElt5lvJ/zzr4v/aC8NwS/aJEj/ef9c6yM69M+M5YruOOSPzJPLk/d11vhfUpP7LkgTZ5n2eP7RJ/0z8z/wCOSVzWt+ZY3nl/6ySOtjwbH5l5Gjx/vJI/9XXTL4Dzaf8AEPRNEirrPAn/ACMHyVy+if6uus8Af8h2ueme2eb+P5fM8eahRpNVPFMnm+NNUk/6aVf0iL/V0T+MzgdLZf8AIQt6xvjjJ5nijT4/+ecdbmmx+brFvH/00rl/jH+88cRx/wDPOOtIBMr6T1jrrNAj/wCJxZ1zGkRf6uus8N/8h+y/66VkaCfHWST+2NPjf/nnXH6dXYfHry/+Eos4/wDpnXJ6bHV1fiM4Gp5X7yOvSPFEX2b4T3En/PSvO44vNvI69E+JH+jfC+OOqoCrHimkf6uOt/8A5Zx1h6bH/q66D/nnWfU0pnvHwqtv+JHJJ/0zr50+K0nm+PLivpv4S/uvD9xJ/wBM6+V/iHL5vjzUP+uldn2Dj+2Msv8AV1px9az7P/V1sRx+ZJHXAdlM7DxT+6+E8leP6TF/ocdeufEP/RvhfH/00ryfTf8Aj3jrrl8BmakX+qr0z4S/utQjkrzOPrXqvwltpJLzzKKXxmk/gOC/aDuftPjSP/rnXmdx1rvPjZL9p8eSf9M64O461tP4zzjl/EHWuQuP9ZXX6/LXIT/er0aOxxVC/wCH/wDX16pokv8AxL468u8O/wDHw/0r03SI/wDQ468rMT0cCakX7ysu+/5CEdaEf36z7n95qFeRA9eZ+kH/AASL/wCPH4pf9fGmfyuK/RQdTX53f8Ei/wDjw+J3/XTTf5XNfoiOpr6/B/wYnxGN/wB4mPooortOAKKKKACiiigAooooAKKKKACkPSlpD0oAaK+AP+Csf/II+Gv/AF8X/wDK3r7/ABXwB/wVe8v+zvhf5n3Ptd/n/wAl6zn8BnL4D4S8JeEpPElx8knl+XVPxjZSaTcSQP8A8s69U8E/YJPs8lrHJ/008uqfx1ttF+zxyWX/AB8f8tK86E/3hlOHuHzvbfvNQroLnw/JFZ/a/wDlnWf4b8j+2P39ekabZWF7J5d7J5dvWU5/vDWhDnOX0CKtzy/3lH2a0ttQuI7WTzI6JPLkkr5jFfxj9Fy6H+yxI4v+PiSh/wDVyUJ/rJKkkj/0eST/AKZ1nA7Dzg/6yT/rpSR/fqT/AJayf9dKX+Ku04hLj/V1mXv+rrYl/wCPasfU/wDV1VPcCPwL/wAhOevc/DdlPF5cjxyeXXjnwv037drlxHvr6f8ACWmz+ILOS0TZHHHXZP8AiGdMy7GSSK4k/wCudeRySeb4kvP+ule2Rab/AGbqF5BP/rI468n0jTZLnxJeXCf6uO4pfZKOs0i2kit/M8utTTZP+Pj/AK512Fl4bu/Emjx/ZYI44465eXTZLGTUIJ/9ZHHRAvnPJ9E/e6hef9fFdxYxf6P/AKuuX8E6bPfahcSJH5kcdxXuEWk/2vofl2Vg/mf89Kzn8ZlznH6Tc/ZtP1D/AK514vY/8fMn/XSvbJLGSyj1CCePy5I468T0mLzbiT/rpWk/gNDvfDddPoknl6p5lGk+G7T+x45IJPMuP+edSabZSRah5bx+XWdMDzPxJJ5vizUJP+mldBotc/r8X/FUXn/XSvSPBPgn+0tP+1vOkdE/jANIj8zUK8L+L/7zxZcSf6yPzK980S28vWJI/wDnnXifxeiji1S4kSPzP3ldFM48V/DOA8qSKP5PLjuP+mn/ACzqhHZRxSeZ+8kk/wCelOl/0n/lp+8/55x1HbRfvI/+Wcddp4x2ng6282T5PMr6I8E2XlR2++vC/Bv+sj2fu/8ArpX0J4W8yS3jkrxq56uFPSNEj/d13mgf6vzErg9J8zy67TwtcyR/aI3j/wBZ/q5K809qmeseH5f3ddXZf6uuA0SST93XaabL/q69GmZTOkte9alt2rHspf8AnpWxbSV0nOaFtHVz95VPzKk/g+SumBzli28zzK1I5ZKz4/8AV/JVyOTza1OaoSSVn3PerkklZ9zLSqFwM+Wqdz3qxJVeSuI6Tl9btv3fz/6uvnf4z+F/tNnceRG/mf8ATOOOvpjUoo5I/n/eV4n8WrK7k0+48iP93/zzrI1PzP8AiHYvpGoSb/M8ysPwbeyR6hHJ/wA9JK7X4z+ZHrFxJPHJH+8/1dcV4b/5CFnI8f7vzK7fsHi/8vD2yxjjjt/kk8yuo8ARf8TSSR/+edcnpv7uOSuw8Af6y8f/AKZ1x0/jPZ/5dnj+ty+b4s1ST/ppW5of+sjrm7mXzdc1CT/p4rqNEion8YUzoNEj83xBb/8AXSuH+JEn2n4gXG//AJZ16B4b/wCRkt/MrzfxtL5nxA1CtPsDmamk9Y67DwlF5viS3rj9N/5Z13HgmLzPElvUUwMv46y+b4wt4/8AnnHXN6bHWp8Y5fM8eSR/8846oab/AMs6qt8ZnA17KL/TI67D4vyeX8P7OOuT02PzNUjrrPjz+68J6XBWtEVY8o03/lnW3/zzrH03/lnWz/y8x1h1NKZ9F/DePyvBckn/AEzr5M8ZSeb441D/AK6V9X+F5JLHwHJ/1zr5D1uT7T4o1CT/AKaV2S/hnH9s1LGtyxj8y4jrHsv+WddBpEXmXkdcJ2QOg+L/AO6+G9nH/wBNK8s03/j3jr0v46yeV4X0uD/ppXnFl/q466ZkQL8VeqfCmvLK9b+G8X+hySf9M6Kfxmlb4Dxf4qy+Z48uK5e56VueO5fN8cXlc/cda2n8Z5pyev1yk/3q6fX/APWVyr9a9GjscVQ1/Df+skr1DTf+PeOvNPDEeWNejJ/x7x15OO+M9HA7FyKWqf8AzFJKjkkk8yo7KXzLy4rzYQPS5z9L/wDgkb/yDvif/wBd7D/24r9DR1Nfnh/wSK/5BnxO/wCu9h/7cV+h46mvq8H/AAYnxuN/3iY+iiiu04AooooAKKKKACiiigAooooAKQ9KWkPSgBor8/v+Csv/ACDPhl/18X/8rev0BFfn7/wVl/5B/wAMP+vi/wD5W9ZT+Azn8B8S+EvHU+gW/kJGklYfjHVpNXuJJ3/5aVX0395JUHiHy644QOL2hy2m/u7ySSukvfFEl7Z+R5fl1zlh/wAfMlWP4qznD94dNOodH4bk/wBZvrYk8uuf8N/8tK6D/W18xi/45+lZd/u0SvY/vJJKkkk/0e4qOx/1slWLn/jzuK5oHWeb+Z+8k/66Uf8ALSo/+Wsn/XSo/wDlpXacRZuJPkrK1KStF/8AVisrU62p/GBe+HFz5WsXEnmeX+8r6a8La3aabp/mWs/+kV8ueAf+Pu4r2Pw3+6uI63qfxCIQ9w9ItrmS5+2Xc/8ArPLryfw/e+b4ouI3k8qOS4r1iy/5A95J/wBM68Lsv+QxcSf9NKJ/AB9Kf8JBJoHh+OOyv/Mrj7nUpNSjvJ5/9Z5dZGkf8edX/K/4k95/1zpUyzh/hnq0keoXECPHHHJJJX0Zputz+FvD/wBogu4JI4/+WdfKng378n/XSvS7GSeWP95JJ5dYS+Mz5Dc1bVpNf/tC+ePy5JI68b8G6lHbXkkbweZ5kleuRx/8SfUN/wDzzrw/SZfLuPMT/WeZXRP4DQ+nPAt7H4bs5Lu603zI6z9W8QWniTxRJd2sH2aOuL0nxTf3On/ZHn/d1seF/wDkIyVnTI5DzySW0/4Ti8kuo/3fmV7H4AjsPtkcjwT/AGevC9fk/wCKw1D/AK6V6h4N+JF3ptn5CW6SUT+MXId5qUmhX155elweXJHXzP8AFGOP+0NU317BompSXOuSTv8A8tP3leJ/Fq5j/tDUP3n/AC0ropnPX9yB5ZFHJ/yxk8v/AK51P8kXl/8APT/npUcUkkf3P3dH2meT78nl12HjHoHgmWOL7/7yvpjwT/pOnx/u6+X/AALHJc3Eez95X1Z4Ai/0OP8A1lePXPVwp3mk23+r/d11mmxfvKy9NtvMjroLG28quI96mdJp3+trtNNl82OuP02uss66IBM6Sy/1kdblt/rK5+xjrctv9iu2mcUzYj/dVY83zPuVXiqTyv7ldxxlyL979/8A1lXI4v8AppWXbSeZ9+tiLy/LoOaoRyfcqnJHWhJJHWfdf886VQuBTljrPkrQl8yqctcR1QMu9/5aV5342svtNvcb469Ivov3dcfrdt5tvJQaH5j/ALSGiR23iSSRP9ZJ/wBc68j02P7N5kn/ADzr60/bB8HfYf8AiZPGkfmf886+OP3klx8n+rro+weLP93UPpO28PyW2jx3fmeZHJHW54E/d6fqEn/TOrHgmxtNS8B6fJdX7x+ZHH+7qS2soNJs9U8iTzI/s9efQn+8PVPn+2/e6hef9fFekaT4Wv47fz/L/d1yfgDw/B4gvLjz547b95XtHhvSZ9SjuLBL9PLj/wBXWdef7wDl/CUfm+IK8r1/95441T/rpXtGk6TJonii4jeTzPLjryjSdEk8UePNUgSTy5JJ67Of92H2jX03TZ/s8ciRv5ddh8PP+Rgj31uaR4X1aKOSwSOCTyI6ueG/CV/4f1yOe6j/AHclcdCp7SoB5P8AFGXzfiBeVHpMUlHjKKfW/iJeRwR+ZJJJXaeH9Nn8N2+zUbDzPM/1db15++OBl6BH/wATi3/66VsfH6X/AEPR4K1NI8LX+pa5Hd2thJHb1y/x1lkl1zT4P/IdbUJ/uwmcXpv/ACzroLaPzdQt46s+EtEuNNuI5720k+z108ukR6lqlnJp1hJ/rP8AnnXP7TUR6p5f2b4fyR/9M6+O7n974gvP+ulfZGt/6N4LuI3/AHckcdfGcf8ApOqXGz/npXfV/hnPDc6SxrpPDf73WI60NN0TSZNHjkeTy7jy6p+Eov8AieR/9dK4Kc+c7ST9oeXyrfR4K4Cy/wBXHXb/ALRcvm65pcdcnpNt5txbxv8A6uuuuc0CWvY/AH+jaHcSf9M64fUtAsLa38yCTzJK9A8NxfZvC9xJ/wBM6qgaz+E+b/Eknm+LNQk/6aVl3HWrGpS+Z4g1CT/ppVzTfD8mt+Zs/wCWdVP4zhPN/EEn7ySuXk612njbSJNIvPLeuLk616dHY82odF4Zjyxr0KL/AFcdcJ4YjyiV38flxV4uO+M9vCfAMqnp3+uuK0P3FZ9n/rH2f89K44bHYfpd/wAEjP8Ajx+KX/XbTf5XNfoivU1+dX/BIj/kH/FL/rvpv8riv0VXqa+pwf8ABifG43+PMfRRRXacIUUUUAFFFFABRRRQAUUUUAFIelLSHpQA0V+fv/BWX/kH/DD/AK+L/wDlb1+gQr8+/wDgrF/yD/hh/wBd9S/lb1nP4DOfwHwHpn+sqnrctXbH/WGqWtyf6yuemecc3pv+skqT/lpUdj/y0qxH/rKy+2dCOg8JRf6yuolirm/C8v8ArK6SWWvj8V/HP1LK/wDdYGPF/wAfElSXMv8AodxRF/rJKjvYv9DkrOB01Dzv/npUkUVH/PSpa7ThK0tZ+p1qVn6lF+8raluAeAI/9MuK9k8P/wCsjrx/wL/r7j/rpXsGgf6ytq3xjpnokcscXhe8/wCudeH6R/yELj/rpXskkvleF7yT/pnXjGgS+bcSSf8ATSnP4BfbPT9N/wCPOtST914fvJP+mdZ+m/8AIP8Anq5qVz9m8H6h/wBc6VMDyTwZ/wAtP+ulen2Mn+j15X4Fk/0f/tpXqll/x6VH2xwNTzP+KfvP+ucleGaR/rP+2le7/u4vC+of9c68H0T/ANqVpP4BfbPSPD/+rrrPDf8Ax+SVymgeZ5ddX4bjk+0SVnS+MczyfW/+Rs1D/rpXUeH+tcfqX7zxZqH/AF0rsNEoqfGFM7DwtbRy3kleF/EiL7TrGobP9ZHJXtOm6lJbSSR2sf7yT/lp/q4468m1vRLvUtQuJE2f6ytoT9w5q547c+f+8jp0UnlyeXU2v+ZHeXECP9n8uT95VGxl+03kcf8Ayzr1Yfwzwf8Al4e4fDfQJPs8c/8Ayzr6E8G/ureOOvO/AtjHF4fs/wDrnXomkf6NHXy9Sf7w+ioQ9meuaBL+7jrrLa2/j8uuH8HX0ckfmPXUS+LbC2j/ANf5n/XOs4HdznSW0kccldJYyeVXmdl470mSTy3u0rcj+Ieix/8AL/B5n/XSumAz0zTbmukspP3deV6b4/0n+C7g/wC/ldRZeKIJP+W8ddFMxPRLa5joluf9XXL22t+ZVyK98yuj2hz+zOkjk/uVc+0/u65f7T5dWLnV44o/MrXnM50zYlufNo82uLvfGVpYxySTzpHHHXD6v+0h4e0iTy0u0uZP+mclZe0L9meyXMklV5L2D/Vv+7r5/vv2nbS5/dwR/vKpx/FWTVpPMg1b7N/10rPnDkPoC+/ex/JXP3MX+srx+y+McmiSf6brsF7b/wDPtJH5cleoeH/Fth4t0+O706eOSOSs+c15D5n/AG3NN/4t3JP5f+rkr89NEsZL7VP3HmSV+of7XGif2l8G/EH/AD0jjjk/8iV8Ofs3+Dp7b4iWdpqkCR/2naXElpJJJ/10j/8AacldXPy0zzpUPrFc7O21Kwi8F2dpBB5dxHH5daGmy+X4L1iR/wDnnXpHxj8C6b/Y8ms6dsj8v/WeX/zzrze5/wBG+G+sSf8ATOuSgejXofV/cPF/CUscVxHI/wDq/M/eV7jZX2i/2fJJayPHcV4V4fj/AHcdd7pMUnl1nOHtKhmdP4X8y5vNQneTzPLjrxfSb14/EGoSQSPH+/r2zwtH5ej6xcf9M68H8P8A7zULyT/ppXT9gy+2e+aJcx/Z/Mg1aT7RJH+8rQ8JeIL/AFfWJILqfzI468z06u8+G8X+mXEn/TOuahD94anl+palPpvjy8u4H/eRyV6hoGpal4os45J50/d/89K8j1v954o1D/rpXQaJcz233JJIqK8PaTM4HtHhvx/q2iax/ZL7JI5K8s+Nl7J/wnFvJ/y0j/eVr+CZJL3xJHJPJXJ/GO583xx5f/POtacPZ0wmdhoHi3U/EFv5aRp+7rtNE8W3+m3FvG9okcdeJ+H72ey/1Enl12PhfUrvUtUjSeTzP3lc8IfvBHr/AMQ77zfBd5O/+skjr5P8E6lBpuqSSTwfafMkr6k+Jnl23w/uN/8ArPLr5D0SXyrjzP8Alp5lejXh+7OeB7pol7HbXkl3e6b5kckdFtfWGpeKLeSyj8uP/nnXN6b42u/L8t/3kfl+XWh4Ai8zxB5ledQh+8Og5z463PmeOLNP+ecdbmm+JNJl0u3ggsPMuI464r4x3P2n4kSf9M46NA1KTSbjzEj8yuzFQ5zOmeoaBqWm20ccl1YPXceJLmC+8PySWsH2a38uvH/+Epn1Ly4PL/1leqXv7r4fyf8AXOnhYBWPl/RI7S58UXEd7J5dv5ldRrdtptl5cmkXfl/89K4C2l8zULz/AK6V09tr+mW2l+RPB5kn/PSnOH7wy6HIeLbK0vZJJJrvzJK8wn/1rV1/ja+gubz/AEX93HXHuK9rCwtA8modx4KsftKR12cn7uOuI8Jny0tzXbyfvI68HF/xD28J8BTqvpv/AC0/66VdqlYx/u6x6HYfpf8A8Ei/+QX8T/8Arvpv8riv0RXqa/Or/gkN/wAgv4n/APXfTf5XFfoqvU19Ng/4MT4zG/x5j6KKK7TiCiiigAooooAKKKKACiiigApD0paQ9KAGivz/AP8Agq7/AMenwx/66an/ACtq/QAV8A/8FXP+Qf8ADL/rrf8A8ras5/AZz+A/P6x/1hqLW7by45KuabF+8qPX5ZPLkrnpnnHIWf8Aq5KfH1otf+PepP8AVx1mdMTY8Ly/6yugjl/eVy/hf975ldJHH5VfJ4v+Ofp2Xf7pAji/1klF7+9s7j/rnUcXSSo7n/jzuK5oHWcHRUaf8tKkrtOIKy9Sk82tGqV7HWtP+IBL4E/4+Z69f8P9a8j8Af8AHxcf9dK9g8N/6yta/wDEHTOs1aTyvCd5/wBc68f8N17Rrdt5vg+4/wCudeN+G4qufwCPUNI/496seLY/L8F3n/XOq+mx/wCjx1seMbaP/hXd5J5n/LOigOZ4h4A/49I69bsY/Mt68k+H/wDyD469b0nzJLeon8YQ+A3NSj8vwXef9c68A0D/ANqV9D+JIvL+H+oSf9M6+ePDf/HtH/10q5/AZQ+M9L8P9a7Hw3+7kuJP+mdcdoP+rruPDcXmW95J/wBM6yofxDpmeF3MnmeKNQ/66V2GkeZ5fyVxf/Myap/10rudM/1dOp8ZnTOg0mLzI5P+feCOSSSvPr7X4LaOSOf935kkleg2Mskej3Ef/PSvJ/FFl9ojvET/AJZyUS+EX2ziNXSD+1L+ef8A1fmVyltos9tqsfyfu/M/dyf367bW9Jkj0yzjSP8AeSQeZUmgWUct5p8F15nmeZ/yz/5513wqezpnjzh+8Pd/DdzJbaXZxp/zzrpP+Eggso/38leZWvxS8LQ28cbXht5P9X5cg/1da2m2tj45t7i+hu5JNLg/d/u/+XiT/nnXiewqfFM9SNQ39S+M/wBmt/Ig/d2//oyseT4iXerR7Ekk/wC2n+rqvpukx2Vx+5sLW2/6aeX5kn/fyT95XeSeO7vw3p8caT/vJP8AlnJJW8OQfvnL+bdyx/6VrVrHcf8APP7R5dV7aW/l+5qVrcyf8847uOqet/tD+KI5JI7K78z/AKaRx/u6wdA+Knjfxrp+sak9xptzp+meXHcR3EcHmfvJP3flx/8ALSu2nSMJ14nf2UniXTZPMnjkjjk/1fl1638PPiHf/aLeC93x1wek6Jf6b9jk1HQrSP7XHHJb3Nt/of2j/rnJHXaXsvh6Kz/02PUdFvI/+Wn+s8v/AK6f89P+2dYTgd9CZ9GeG9bkuY/9ZXcaTc+b5dfO/wAM/HUEt5Jpsk8ckkf+rkj/AOWkf/PSOvWI/jP4Q8OXn2S6v5L3UI/9ZZadBJdyR/8AXTy/9XV05mlQ9MuYpPL8yuH8W3t39nkgSTy66/SPiJ4X1+PT44NSgt7y7j8y3s7j93cf9+68w+KPjF7LVI9J0SBL3VJI/Mk8z/V28f8Az0krScznp8/2jwvx34W8Wa/JJH5kkVv/ANdK8jufB1hpuseXe66lzJ/y0trKOS4k/wC/cdeyeKLHUtSj/wCJvdyXPmf6uO4/d2//AH7/APjnmV4P8XvhnrWrJ5GkXd3e28kH+qt/9XHJ/wBc6wh+8FWPSPD+t+D9Jkjjee68z/p9uLe3/wDRkleuaBpPgjUtDkvv7d06OP8A55/b/tEn/kP93XyL4U+EXjDVNL8N2Oq6Na29nYSSRxyRweXJ+8k8yT7R/wA9K9a1v4XT+G/EEepeEPPso4/+Wcn+rkrecPZmNCftPsH0BJ8LtFvdHjktZ4L2OT/Vxx/vKr+H7Kw8C6h5moz32k2//LOSS3kjt/8Av5Wf8HNSu7aP7JdWj20fmfu45P8AlnXsHjLV/sWjyf8APSSPy468/n5z0JwOP+OMtpq/wn1j7LOl79vtPLt5I/3kclfAfhe21KXWNLkn8+2kt7j7PHcR/wDPOSvpzwtpuu23ijWNCtbCDVrOPzJPs0l/9kjjuP3f7z/Vyf8APT/yHXlvgf4H+LvEnxMW/wBZv9L0vS7C7+0fZ7d5Hk/d/wDTTy466f4iMOT95DkL2r2N3oHge4tHnk/4+Ps/l/8AkSuP8SSx23wz1DZJ5cclekfFq5jttH0/TfL/ANIj8y8uP/RdeX/EOX7N8L5P+mklLDQNswnzzPJ/D8f7uOvRNN/dWdef6H/yzr0C2/dafSOKmdJpH7vwXrE//TOvB/Df+sk/66V7ZHJHbfDvWK8T8JfvY61n8Bn9s9A06u98C/uo7yT/AKZ1w2m/8e9d54J/d6Hqkn/TOs6XxmlQ8Xlk83XLyT/ppXSaZXL2373VLiT/AKaV1ln/AKuifxhTOs+Hn7zxB5lcH8TLn7T48uK9I+Gf/H5cSf8ATOvJ/G0vm+OLytPsGc/jNXSPuV1/w7j83xBHXJ6R/wAe9d58LovN1yOSopmp3Hxsk8vwXcf9c6+U9Fr6o/aHl8vwfJ/1zr5X0Ct65xw3O0tf9Ua7D4eR+bqkn/XOuPto/wB3XaeAPMj+2T/884656fxnYeN+Nrn7T8RLytW26R1zWpXP2nxxqEldRZf8s66KhnA2NEj8zULevYPG3+g/D+T/AK515X4S/eaxb16J8X7n7N4PkjST/lnXVQMq58v6b/rJJP8AppUmpfckqvon+rqxqX3JKz/5eHNM4DW/9YKxG61sa1/x81jt1r1qex5tQ7vwv/yw+tdfLLXJ+Eo/MkjrsPKr5vF/xD38LD92Z8n7uOSo9Nl/0etC5i8u3krPsovNt46iB0H6Wf8ABIeXzNK+J/8A1303+VxX6Jjqa/Oz/gkP/wAgv4of9dtN/lcV+iaffNfS4P8AhI+Nxv8AvEySiiiu04QooooAKKKKACiiigAooooAKQ9KWkPSgBtfC3/BTyK3kX4bfav9X5l//wC29fdNfAX/AAVcvo7Kw+GIf+O4vx+lvWVT4TOfwnzB4f8AC3he98vfcR1ieLfB2kxSahsnTy44/wB3XDabe28snyT1J4pvo/s8n+kVxwgc3P8A3DH0TQLS+/dyT+XXYXPwlj/sOS7gu0kkryy2vo4vuT12/h/Ur+XT/LS7fy6y5Jm1OUCvpvh+TSJPn/5aVqSxVl21zP8AbJPPk8ytSK5jr5XHfxz9My7/AHWBn23+rkqvqP8Ax53FWLb+OqepSf6HcVnTO2Zw9tFSyR0ltL5sklWPK/eV0y0OLkI4raSqd7bV0kUX7usu9i/1lKnP94acgz4cWUlzeXEaR+Z+8r2fwv4fv7m48tLSSvK/hBqUmm6hcSeX5n7yvpTwT8TI9NvI99gldtT4yYfwyn4p02ex8B3k/kSeXHXifhK2k+zx19MfEzx/BF8L9UgS0T/SK8T+G+pWEVvbyXUH7uifwGMDoNNtpPs8fyVY+Jsclt8O7iRP+edeqW3iDwvc6HJGkHlyeXXP/tB63oX/AAo+O0so/wDTP+WlaUDOcz5o8AfvNLt69X0j/j3rk/g5HpMmn28d1JX054S8LeDJLPzHnTzPLrD7Zpz+4eX+Mf3fw3vP+udfP/hf95Zx19gfEzQPDVt8G9YkSf8A0j/lnXzH8PPDcepW9vH58cdbz+Azpz986jw/H/o9dx4b/d6XeSP/AM866Dwv8IY7m3k/09P9XW5pvwzki8D6xqXnp+78z93WVD4zSc4nyPYyeb4k1T/r4ruNNj/1dcf4W02fUvFGoRwR+ZJ9or2jw/8ADPWr3y/ItKdT4wh8BT0SL7T/ANs45JJK8nl8u+1C4j/56SeXXvmm+CdWsZNQgeD955ckdeFx6RJ/aEm+P/l4o+wZnP8Ai25jik8j/V/Z4/LrL8ExfafEFv5/7zzJKueLdNnj1C43v/y0rU+Hmk+ZcR3b/wCrjk/d1nf92Zzp/vD2CTSdN8v/AI8LX/v3HXWWXhKC28H28ll/z9ySSeXH5fl+ZHH/APG65uL97Xpnw3kj1KO40WeT93d/8e/mf8/Ef+rrjhUOyVM4C50S7sriOf7J9p/65yVx+peDdS8W+IJJL2T7Nb/8846+k9E8Nxy3Hl3Uf7yOjX/g5PqVx9v0u48uT/nnVwnyByHjf/CqoL3T7O0ggSPy/wDnnH/yzrU8Afsl6TZaheXbyP5kn+r8z/lnXrGgeCfENl+7nsPM/wCmnmV6BpHhvWpI/wDURx10069QPqtMy/Enht9f8L2+hP8AZZLO3t/s9vH9n/1def6v8N7vTfB95Ya9fwajHH/x6Xv/AC0j/wCmdfQGm+Bbu5/eXU9c/wDEzwBHr+jyab9rkjkro96fvke7T9ymfB97JrUVxo9ppc89tHJJJHJe28n7yOP/AJ5x/wDfuSv0M+APhvTfDfheztLGwgto/L/5Zx/vJP8ArpXyPbeBbD/hNJLR98lvb3Ecdhb/APLOOT935kn/AJD8uvtDwBHJbW8eyP8Ad+XRCfvmnJ+7NT4v/CrSfHXheSB4PLuI/wB5HcR/u5I68H+EP2S2+KmueGr2/nvdQtLC3t/MuZJJJJPL/eSf+jK+qJLn7Tb15nbfDfw1pPjy48SvYRx65PH5cd7JJ/q60qGUJz5OU5P4h+H9Nkkkng037TeeX5f/AFzry+KOSx1DzJ4J4/8AtnX1JJpsFz/yz/eVnyeH7T+OBK45wOmhVPG9I1uDzJJPL8yStD7DPq0myCD93J/0zr1S20S0/wCWdon/AH7rYttEj/551lyzqHRz06Zy/hfwl9mt/Lf/AFlWL3wvJc3Efn/6uOusjtvsVGpS+VH8kfmSf8s60hA55zPJ/C3gWPSfEGua0/meZPcSeXH/AN+//jdU/Bvg6eLxJqE8Gz7PJJ/y0r0y+tvs1n5dZfhKx+xR3l3PH+7k8ynAKZ8Z/tD/AOg/FjWIEfzI7eOOP/P/AH8ryv4tSfZvAdvB/wA9JK9E+Ov7z4saxJ88v7yOOTzP+ucded/Gz934b0eP/ln5ldEDzq25534f/wCWdd55Xl6fHXF+G4/K/d12tz+6jjjrA0NPV/8ARvhnqn/TSvGPB3/HtHXtfjqP7D8K7j/ppXi/hKL/AEOOt5/AZfbPRNNi/wBDrvPDckdt4H1SR/8AnnXD2X/HnXUfafsPw71CsqPxGlQ8b0n95cSf9dK7Syi/0euH8P8AWu8to/8AQ6kKZ3nwyijjjvJH/wCedeL+KP3njC8/66V7h8PLb/iT3kn/AEzrwjW/3vii8/66Vv8AYM5/GdHpv/HvXonwli83WK8703/j3r1D4S23+mfJWdP4xz+Ek/aQufL8LyRvJXzvoEVe6ftKSeVof/bSvD9ArormVM7C1/4967Tw3/oXhvUJP+mdcXH+7t67y2to/wDhX9xJWdD4zomfOltL5vijUJP+mldpY1w2iSebrmof9dK7y26VtP4yIHUeCY/N1yOuo+PNzHH4b8tP+edYfwyi8zxBHHS/tFy/ZtPuI/8ApnW9AyqHhWgf8e8dS6v/AKuSo9A/49I6k1f/AFclZ0/4hz1Dz7V/+Pisk/fFaer/APHyazR/rEr2YHkVNz0Hwb/rK7DzK4/wl1rpPNr5bF/xD6fD/wAMk1L/AI85Kz7L/Vx1YuZP9DkqC2i8uOOph8BrM/Sz/gkT/wAg34nf9dNM/lcV+iSffNfnb/wSJ/5BvxO/66aZ/K4r9Eh1NfTYL+Cj43G/7xIkoooruOAKKKKACiiigAooooAKKKKACiiigCMDcQa/Pr/grZFHJpnwxD/8/F//ACt6/QYdMCvz3/4K2f8AIN+GX/Xxf/yt64sZPkoyZ14OmqlaEJn572PkW0kdXNbuYNSt/LSseKpP3lfM/W6h9d/ZtA5//hF5PM+SSuw8NxR2Nn5bz1T/AOWdSRS0Qx1Qy/sqgamiW0f2i4kkkrY8uP8AgrH0D95JJWxL+6rya9T2lQ96hD2dP2Zl2XST/rpVTW/+PSSr9lF/rKy9b/485K1phM4/SI/NkkrQljk8zzPLqv4X/wBXJ/10rqK6Z/EccDHklk8v/V1l3Mn+s311HyUS20cn/LOsaZoc/wCDrmOyuJK9M0jW/wDSI9kdcfFZR+Z8kdXIpJ7aTzEkrq5zKHtD0T4h+IPtPw/kgeOvP/B2rQW2n28b0alqV3qWn/ZJ5P3dZ9jH9i+5VznAXv8AOes2PiC08usr42avBc+B444JP9ZXN23iSS2t/L8uOq/i3V/+Ek0eO0ePy6qnUgE/aGT4AuY7bS7ffJXrWk6vB5cf7yvF9N0n+zY44/8AlnXYabqVhbR/vN9Lmh7QuHwHefFXV0/4QOSBJP3kleR+BZXjs7fZJW54x1K01bQ/ItfM+0Vxmk209jHHH5lXOZh9s9z8L63dxfcu3/7+V3kev39t4T1T9/J5ckdeD+G72SOT57vy66iXV5/+EfvETUo/+udFA1meZ/DzUp7bxBqE8En7z7RX0J4f+Kuu23l+XIn7uvmPwl9r028vJPL/ANZJXpmiatdy+X/q6c/jM4cvIe0XPxRv/wCz9Yu3jjjuJI/M8yvnix1ueS8ku/8AlpJJXT+LdWv4tHkjSOP/AFdeX6bqUljJJvjo+wR7p2niSxg8QWfmJ+7kkk/1dWNE02TSLPT7d/3flyfvKl+HkkepafHJP/rIJ5K29StvKkku/M/d3Ekcnl159SZubEcv7utjRNW+zSeZWHb9a6TQNIjlk+ePyq5DpgeuaJ4tj1uSOS9/4+P+fiP/AJaf9dK9Q8P6vaRRx/vP3deV+F9IgjjjkSOvWNE8iKOP93XTTNOQ6C21u0j/AOWc8n/XO3rUttXk/wCWGk3cv/XT93RpPlyx/wCrrpI/9XsruhAznCBh3t7f+X/Bb/8AXOuL1e5kikk3yV6JcxxyySb68f8AjHr8HhfT5LvfRWNKfszj5dJsf7c+1pGkdxJXuHg65/0f5K+X/hv4x/4S24896+lPB0cnl/6z93XPTmaVD0SOT93UdzbR3P7t4/Mo+0+XHVeS+k8v/ppXZM4+Qjk0SS2/49Z3jj/55yfvI6p3Ntfx/vPLST/tpVO98bf2R/x+xyRx/wDPStCx8W2mpRx7JI6y54HRGnP4ynHqWpRfcsEk/wC3itC21bXf+gNB/wB/62LaS0k/55yVc81PL+SteQzqT/umHnUpf3l1HBbf9c5PMqSXy/8AtpVy5l8ySs+SSkQZ+pf8e0lV/Kjj0e3k/eeX/wAtI6k1KX93VPX/ABJaaJ4PkknnTy4I/Mk/+N04GPP7OZ8L+Or2PV/iBrk8nmSR3F3ceX/38rzf46/8e+lxpJ+7j/5Z17Zpvg2x1K3ku3v/APSLe4j/AHfmV5/+0h4XtLLWNHjtbuOTz7fzJKITOOZ5X4fj83y67CSP/j3rQ8C/DyPVv+XtI69E1b4S/YdHjv4L9JPLk/1dc/tIGhxfxj/0b4Tx14v4Sj/0OOvpT9rT4d/8Il8I9HnS/S58/wAv93Xi/gDwJf6tp8clrH5nl121Z0/ZmVP4zQto/wDR63PFEX2H4Z3En/PSugtvhdrMnlwJB+8kq58TPAGrW3w3uI/I/wBR/rKxpzNKh89+G4/9XXcWv/HvXP8Ahfw3fyx/JA9eiR+Cda+z28n9mz+XJ/0zrP2gUzrPAsXleG7yT/pnXz3ffvPEl5/10r6k8LaJd2XhfUEntJ45PL/1fl18tyxSSeILyTy/+WldM/gM/tHSab/x717J8HI/3leR6bF+7r2j4OReXcVnS+Mc/hOD/aik8rT7eP8A56SV454br0/9qu58zWLOD/ppXm/huKuiuZUzqPK8zy0rtPN8v4d3n/TOuUto/Nkjrt/FNt9h+Gd5J/z0jrOh/EOiZ8z+Ev3uoXkn/TSvQLaKvPPAo8yS4f8A6aV6XYx/u62qfGRA7D4Xf8jJb7/9XWH+07qX7y4jSuo+GVt5mqRyVwH7TFzH9tnjSuigZVzz7w//AMeEf/XOo9X/AOPerGif8g+OoNb/AOPasqf8Q5pnnerf681QH+tStDUf+Pis+L/Xp9a9qGx5Fbc9D8Mfcrf8ysPwv/x710HlV8riP4h9JQ/hlO5l/wBHkqxHF+7qvqX/AB71ct+tHQ6D9I/+CRn/ACDfib/100z+VzX6Ijqa/PH/AIJGf8gz4nf9ddP/AJXNfocOpr6XB/wYnx2N/wB4mPooortOAKKKKACiiigAooooAKKKKACiiigBlfm9/wAFh9c/sPT/AIWN/wA9LjUv5W1fpET0r8wv+C2g/wCJT8If+vjVP/QLSsqsPaQ5Tow8+SomfnjH49jX/lnVuPx9aV5nRXkfUaZ9H9eqHqMfjmxk/jq3F4xsJP8AloleSbqN1R9RpGn16ofQfhfUoL3zJE/1db8stee/DHnSK7LzK+bxFP2dWyPfoVPaUy5p3/HvJWX4k/d6fcVoab/x71l+KJP+JXcVlT/iGk/gON0DWrSx8yOaTy63o/EFhJ9yeOvNZdNS88yuburaW2f5Sxr6OOEhU+0eJUr1KZ7lHqUH8EiVJ9pT+/Xz0NQuoTgTOPxqVPEWoR9LqT86v+yv7xx/2rFbwPoiKWpJZa8Ah8aapb/cu5B+NW4/iNq8fS5NZf2VU7nSs1oHuFS14lH8UNUj7p+VW4/izfD78UZrF5bXL/tWgeu1LXlMfxbcfftgavR/F2D+OCSsvqNdfZNfr1B/bPR/KqOuJtvi3p4/1kclW4/iZo0nV8Vn9Vr/AMhp9bofznVyyx0eXXOx+ONHkk/4+kq1beKNNk+5dpWf1eqtzT21E2PLqOXzP+elV4tXtJfuTx1Y+3QSfckSotI15olf95HViO5ni/5aSR0eYn/PSjzI6Woe6Eurzyx+W8nmR1ly/wDPTy60fKjqtff8e8mz/lnV87OeZR8P+PU8HeJ44LqTy9Pu/wDWSf8APOvS/ElzaRR6X/Z13JcyXHl+ZH/yz/7Z187eP7Z7jUbTyU4ceXGK9f8AFngjVvglpdvG+rWmsXEKfv44v+Wf/PSPzK9KeHhUpwkjzYYiftOQ9R0397HHJ/0zrsNEuf8AV15r4B1j+3fDFpfH7zpiu60i5rxZLlqWZ7VM9c8L3PlSV6hpMv7uPf8A6uvE/C99/wB/K9Y0C+/d/PVUz0oHpFlc/wCrjroLa5/1dcXptzVy51f7Nb/6yu3nM5wLniTxBHptvJJ5lfI/jHW5/ij4ovLHz/8AQ7f935dekfGPxlJbaPcSJJ/yzr5P8C+OpNA8QXkl1J+7nk8zzK5pzGeseANJk8LeIJLTzP3fmV9YeCb3zbeOvjO9+Idh/akd3BJH5n/XSvWPAHx10mPy/Pk8unTJ/iH1pFZfaZI6salZeVXD+G/i9pN1bxvDdx1X8SfF+0ik8tP3ldvPA5+SZ1GraTBqWnyefGklfP8A42/tL4Xahb39rJJJoc/+s8z/AJd69o0TV7vW7eOTyJI7eT/npUniTw3BrelyWl1Gkkckdc06ftDooV/YnF+DviRBq0cb+fXpGm+II72OvjfxbpOtfBPxB5iRySaHJJ+7/wCmdesfDz4mR6vHHH5n7yohX9n7lQ6pwp4j36Z759p/d0eZ5lYdlffaY60I5K39ocM9Cte/6uvnj9pTTfFFtZ6fPP8Au/DcnmfZ/L/56f8ATSvoS5l83zK+X/jh8WtS8Sa5qng94/Ls9F8uSPzP3nmfu/M/9qUzyq/OeWaJeyW2ueZ5jx/vP/IdeXfGfW5L3x5HJBJ5kcf/AJDrpNbvo7a4jnSfy45P/RleV+LfMudQuJ/M8yP/AFfmVpAyO08NyzxSR7JJK9EsdSv/ALRHB58nl/8APOvC/D99dx/u/tf+rrsdI8Salbahbyfa0krP2ZpznUftQ+ILu58N6fYPO8kcdcV4A8SalpNnHHazyR1H8Z9fu9Sjt/tUiXP/AFzrm/D+t3dt5eyOuicAh8Z75bfEjXba4t5/P/eR1ufFr4h3/wDwq+4fzE8y7/1leP23i278yPfBR8X/ABTJe+F7O38vy446yhAcyTwB4/u9Ejk2RpJ5le6ab+0Xd20dvH/ZsEkcdfKfhvxBBbeXvjkruLbxRYfu6wnRLPry5+LUGpaPqmtfYEjkkg8vy6+N9N1vTbnxBcTzwfu/tHmSV65qXjbTf+EDuIIP9ZJHXzfol9B9ok3yf8tK6Jw/dnOfRmkX3gySOSR4P9ZXtHhK28L3Ph+3n0uNI7yOT95/1zr5H025tJbf5J469s+GXiSwttLkjedPMrKhD3zScDi/2vbnQrnxZpf2Ly/3f+srL+F1j4PvZI/7Rkrz/wCOupR6l4wt9j/u6p+Eov8AppW1eBED6ol8AeBL7w3qF3ZXcf2yP/Vx+ZUf7Q/hbQtE/Z/s5NLn8zUPL/0ivI/D9tJJqEcfmVoftD3P2HwfHaJJJ/q6MJCZc4Hzr8M9NS9j+/8A6ySvfvDfwuk1b92k6V86/DnzBBvT/npXr2m6vf20ceyeSOrxHtPae4RD4D6E8L/BS78N6fJqXnpJ5f8Ayzr5o/av8NT6TeW87/6ueSvof4b6/q1zpdx5928kfl/6uSvl39pPxJd6nqscc8/mRxyfu66qHOZVzJ0TRJ7mzjRI/wB55dR634bv/se/yJKsaBrd3ZW8bpJ/yzqxrfjrUorPy/3dZw5/aGUzxjX7ae2vJEmj8s1m23zzpW14k1aTUrzzH/1lY9lJi7jf3r3IfAeDU/iHpvhiPy7f566L93XP6Jc+Zb1seZXyOI/iH12H/hlDVv8AVR/9dKnj60zV/wDl3/66U/zK1h/DKn8R+kf/AASHfOn/ABT/AOu+mfyuK/RQdTX50/8ABIf/AI8Pin/130z+VxX6LDqa+jwX8FHxuN/3iRJRRRXecAUUUUAFFFFABRRRQAUUUUAFFFFADR0Nfl//AMFuX26P8If+vjVP/QLSv1AHQ1+Xn/Bbt9mj/CD/AK+NU/8AQLSk9i6fxn5Y+ZUtUPNNP+0+9Ych6XtEWN1SVS8ypPNqeQ09oe0fC6PzdHrtJYq4z4TSf8Siu/lir4nFfx5H2uF/gRI9Nk/0fy6zPFH/ACC7iremy+V5lU/FEv8AxJ7isqfxmlT4DydP+WlQXEfmffq5bf6ySo7mPzJK99Ox5Rzd7pvmSfu6x7iyMZ4rsD/q5Kp3Nt5lelCvY82vhYVNjlJENM5rZlsqqSW1d0KlzxqmCcDPoqxJHgVA3WtU7nDOHIJRRRTMwooooAduNN8w0UUFczLEd5Kn3GcfSpF1W6TpPN/32aqYNG2l7NdjT2lQ1ovE+own5bp0+hq3F4x1SPZ/pUlYGQO1SeYH2jFZyow7G8K9T+c6638d6lHHJvn8ytvSfFF3qXmJN/yzjrhrKL938kfmSSV1HhuL/SPLT/WSVwV6FPkPRoV6ha8eN5lppb/8tDHJJWdrnxO8QeItM+w318ZYM73P8b/jW54+i8u3s4/+Wfl15vcx+XJTwvLOmjKvPkPp34CagZ/Avln/AJYTyR16tYy14L+zRqf+iapYP/f8yvdtNlk8yOvnMXD2eImfSYGftKMTudAk8uvT9Avv79eX6Rbfu/MSvRPCVtJLJHs/e1yntUz0Sxvqz/EGtyf6tK6jRPD8ksfmV5X8Vtb/AOES1C48/wD5aSfu6A9oYfijTf7bt/LeSvF/EHwXkk8ySCus/wCFvabFefPdpJ/20rpLH4x+E5Y/39x/5DrWFMy5J1D58vfgvrXmeYkEklb/AIS+Evi/7ZH5FhJ5dfQmm/F7wZ5keydPMruNE+M/g+2/5bx10GsMPW/lOX+G/wAIdW/dyap/o3/TOOvdNI+Hem6bHHP5HmXH/PSSubsfjZ4T8vzEnkk/65x1Y/4XHJc+XBpHhq+vbj/ln5kflx1rCnAqdDEfynokcX2aP5I6r3NzH/HIkdef20vxF8W3EkcEFppPl/6zzP3leV/GzRPFnh/wXJq2o+LJNO+0fu7eOP8Ad+ZJJVnHOjCPxTPYPiRZaLr/AIfuINRkgkjkjr5v+GfheS2uP9Fd5I7e4kj/AO2dSfAb4b+KNW1C81rXtavr3R4LeSOO3uP+XiSvVPhT4Wjtrf8A1f8Ay0rz8T7500I+wO80COSO3j3+ZXSVHbWMccfyVJVw2M6k/aFeSTyrevh/xJe/2t8XPHEif6zzPs//AJDr7U1u+jsdPuJH/wCWcdfAfgXV5NS+JHiid/M/f3ckla/YPLrHN+JLb7To/l+WnmRx/wDLP/pn+8/+Of8AfuvN9W/d28ez/lpXsl95f2yON/8Anp+8j/56eX/9rkkryTW7aOxvLyweT/j0uPLp0zEwpZZI5KjubmSO4+SSTy6uatLJbeXH5ieXJH/y0jrPl/eySSfu6DUJLmST78kklEVzJF9ySq/l0ygs0/8AhILu2/5aUXviS71K3jgupPMjrLlqv5VBBoR6lJbfcjrRj8Wzxf8ALNK5+q0tWB6DJ8UZ7nS5LR4E8uuWtr6COTzKx/NqPzHrQyO0tvElpHH/AKuus0Tx/otlb+W8cnmV4/5lSebTA6jxbJaa/qnn2s/lx0aTbR23/L/5f/bSuP8ANqTzHq56geqaJq/2a8/4/wCSrHxR1eTVtPjjgv8A7b+7ryP7Q/8Az0kpftsn/PR6KfuAavhe2vrKD/V+XXb2OpXcUcdeZf2lPF9yeSpItfu4/wDlu9N3buEP3Z9K+FvFGpW2h3EcEiR/u6+d/ipNPqWoR+cj+Z5lV4vFupR/cu3qOTW57mT9/wDvK2hJ0wqQ9oW9NvpI7eOPy6r63eySR/cpf7Wk/wCmdVpdWkl+/GlEJnNOBw2oh5JXNVrdSJc128n2ST53gSq8ttYR/vPIr0IV1ax508L+85zofC4+0afvrW8qszwxL/xLPk/1dafm189X/iH0dD+GUdW/1lv9Kb5tLq0nm3FvSRUvsGcz9KP+CPsnmaX8Uz/08aZ/K5r9HG71+cv/AASA/wCQX8U/+vjTP5XFfo03evpsL/BR8djf48xw6UtIOlLXYcYUUUUAFFFFABRRRQAUUUUAFFFFADMZr8xP+C2Ol3eqaN8JRawPMY7jVDIE90tK/TsnAFfnn/wVz1e603RfhvHa2/2gzXF8CPwt6znPkVzehT9tUUD8crnTbq1P76F4/qKr+U1erX3hLWtf8yR4EjjrHk+Hd9F/CDXN9apnrwyqrPY4DDCl3Gu2PgC+P/LOl/4V7JHH5k8nl1p7emzOeW16Z2nwf/5BEn+/Xo3mVyfw7sYNJ0/y0k82uskl/d18Ri3evNn2mE0oQK9lH+7krP8AFEv/ABK7itGy/wCPasbxR/yD5PrUU90a1PgPN4/9ZUksVWbaKnyxV7HOeYZhj/d/PUltp0l7b/J+9pLn93b1reApf+Pj/rpW/wBi5n7Myf8AhF7u5+5BUF74F1NY5JPsknl17Pp1dJJJHL4fvI3jT/V1dOua1KB8qSaDcf3Kgk8O3Y/5Z1694WjjuZLiN4/+WldpZaJYS/fgSuj61yHD9RVQ+aD4buv7lQSaNcRfwV9dW3hfTbm3k/0SP/V147fW0EWsSQPB+78ytIYu5xzy6B5B/Z8//PN/yo+xT/3H/Kvdbbw3aXP/ACzStC28C2kn3461+uC/slnzp9nk/wCedN8tq+ifFvw702xs7edI/wDWVzcXgC0uav60c/8AZVQ8cKGmeWa9y/4Vd/c2Vj6l8O47a42P/rKf1pGc8tqI8p8iTYP9ukjjr0iX4dyS/c8yki8AT20n+o/eU/rEDL6hUOYsY38vy0j8ySuz8N23lSeZ/wBM6ji8L/ZvM8/f/wBc62LGPy5K8jFV/abHdTp+zM/4hxR+Xb/9e8deaXv8Fej+P/8AWf8AXOCOvPdT/wBZH/uV2YL4Dmrnc/BDWv7J8Yxo7+XHdJ5Zr6u0mSP7RHv/ANXXwrp9ybK7im/jR6+vvB3iiDWdIs75H8xHj/eV5ua0PfVQ9XLa/uezPoPQLKO5s/MrsPB0nlSR764PwLq3m28f7yu00m5+zXFeEfT0z6I8LeXLb153+0P8HLD4o+E7iwuv9Gk/5Z3Ef+sjrpPBWr11mtyxyWfz/wCrrppnPP4z8gviJ+z14g+EXiXz545LzSBJ89zF/BXtvwG8C+HvFGsW9pq/7y3ntPMj/ef8tK+hPiZLHbXElpex+Zb/APLOSSvD4vAsegeILfVvDV+9l5cnmfYv+WddU6/tDohhqnJ+5PZPC37LvhqS81SCf95JHJ/o8le6fCX4A+E9N0fy73SYLmTzJPM8yvB/CXjbxDZR3F3e+RHcSf8ALv8A8869w+HnjvVtN0uP+1I7W58ySTy7m2k8v93WkOQ83FfX6cOQ7rSPgv4V8N+KvtdppsHk/wCsSN4/9XXeanpOmrfWd6IUWSCvNZfiZ/xMLfZJax/u/wDlpcVHq/xWsPsf7+d5Lj/lnHbR12c8DzPquPrnWa/4osPD0epzh4/tEdv5kkcf+skr5z8W/wDF49Y0OS6sP9DtP3lvb3P/ACzuP+elbHiTUrvxbcRz3Uf2azj/ANXbeZ/rK6jwT4f+w+ZdvH5fmf6uOsJz5z6WhgqeCoe2r/Gbmm+G4NE8Nx2MEflx+X+8rm/Bumx2Ukkf/TSvRJIv9Hrl7Kx+zSSVyVvjOOFS/MXJapyVJLL+8rH1e++zRySVmM83+PXi3+wPA+oeRJ/pEkflx18h/BzzLnxRqmz/AFkkEf8A6LrvPjH46/4TbxBcQWsnmafaRyf9/I64P4JxSR+LLjfJ/wAs4/8A0nkrb7J5k/3kyPxbH9m8UW+//V+fH/5E8z/2nHXjPxuguNL8cRzxvJGt/bx/9/P9XXtXxwsv7NvNPv0R447e4j/8hyV5H8dY/wC0vC+h38H7zy5JLeSSOuvD/wAQ86oee+L9WnlsNHu43kjMkEkb/wDbOSuXTxBexpxOcbK2vGky/YbOFD5mwefn/rpJI9cZLJ+8r3IU4W2PNqV6kDYj8WX0XSSpY/GN76p+Vc3tpdtaewp9jL63X7nUf8Jpc/xKhqSPxm/8aVye2lrP6tS7Gqx1c7MeL0P346d/wlkH/POuM3n/ACafWf1WmdCx1Q67/hJrb0apo/ElpXD+Z70bj60fVID/ALRmd5Frdp/z0p/9rWn/AD3jrgPOal881P1OAf2kd39ugk/5aJUnnQf89K4LznpftTf3jU/UvMv+0Dv/AJKWuB+3TetPj1OeP+NxR9TK/tGB20sVR+VXI/2rcf8APQ1Imt3Q6SVP1WRp9epnTUVz3/CRT+tL/wAJJPU/V6hf16mdLUUnWsVPE7j76ZqQ+J0frHS9hUH9aomtUNxF+4rPj8Qp/HHmlk1yGSPZihU6iF9YpnZ+Gf3emx1pSy1maD/yDLeSrfmV41X+Iz16f8MguZPN1COrcVUZf+Qgn1q1H1qjM/Sj/gkJ/wAgv4pf9fGmfyuK/Rhu9fnR/wAEgv8AkF/E7/rppn8rmv0XbvX0eF/go+Oxv8eY4dKWkHSlrsOMKKKKACiiigAooooAKKKKACiiigBnYV8Df8FUI/Ntvhz/ANdL7+VvX3yOlfEP/BSzQp9ct/Agg6xvfE/+S9efjv4Ej2sn/wB+p+p+dNzZT/2XcSI/l1j6b/x7x7/3ldb4ksp9Ns7iB6wvC+iSa3b+WlfLyqfuz9W/d84RRxy1xPxDtv8AR4/+ulerSeEruyt5JP8AlnXmvxG/d2Mf/XStsPUuznrpVIGn4Xto7PT40T/nnW3JL+7rH0T91Z2//XOtT/lnXnVP4h54W/8Ax71j+I/+QXJWpbS/6PWZ4l/5B0lXT3OSfwnF23en3X+qFRx9akk/1ddxxGXef6utDwL/AMfM/wDv1Tuv9UKl8Eyf6XPXZ/y6YfbPW9JrUl/5B9x5f/POsfSesddBbR+bb3Ef/TOuamdp5X4b/wCQheR/9NK9Bsa4LSP3WuXkf/TSu9saJ/ERTN+xk/dyf9c68X1v/kOeZ/00r1yLpJXlevx/8TD/ALaV00f4ZnM3NJlrqNN/265PRK7CxirM3IPHcsf/AAj9vH/00rmtFrd8a/8AIAj/AOulYWk/6yrmRA6yyijljjrm9fj/AOKk+T/nnXQW37uOub1f93rkf/TSkEzc03/V/wCrpZbaSWT5P3dVtNk/d/wVT1LUn8ySOB/3n/PSo5zlnMw9f2W2oSR+Z5klc/ZSeZcR/wDTSStHVv8AlpJ5nmSeX/rJKp6BF+9t/wDnpJWR5dQz/G0f/EwvI/8ApnXAaq3+kP8A9M08uvRvG0f/ABMLySvOL6P/AEi4f/ppXr4Q86uZsp+UV6V8HvHn9g6idOvHP2O54U/885Oxrzkqe9Mi4kQV6NSnCtTcJHJTnOhUUj748CeKfs1xHHP/AKuvbNNvY7mOOT/WV8Z+APEklzp9vHPJ/pEcf+s/56V9AeCfGP2m3jjeT95XxFSn7Nn3uHr+0PpDwTqX7zy69MkufNt/3n/LSvB/B2t/vI98leqXOpf8S/zErGB1TPL/AIo2X263uIH/AOPiP/V14XFqU9jceW8n7yOvozxbH/bdnHdwfvK8b8SeEpPtHnpHWsJh7SpT9+mSaJ4pj8zy72P93XrHhKXRbny98kfl/wDTSvJ9E0CST93XYaboE9tJ5fkJXRznuQzJVKf7w9w0DSdCikjke7jrZvrjw7p8e+ytf7Qu/wDlnGP9XXm3hvSf78f7yu803RJI/wDpnH/0zrtpzPHr1e0iPTdNkubz7dqP+s/5Zx/8s466yx/eSf8ATOs+2j8uTy/Leugtrb93QedXqVKnxFj/AJZ1h3P7qtSSSub1K58uuaoZwKd7c/6z95Xzf+078Wv+Eb0OTRdOn/4ml/H5f7v/AJd4/wDnpXonxa+Kth4A8PyX91J+8/1cFt/y0kkr4L1/W7/xbrF5qWozySXF3JJJJWcCa8+U6DwB/pOn3kn+s/eSf6z/AK5x1sfCCR/+Es1CR/8AP7usP4Xfu7eSB/8Apn/6Lk/+N1sfDPzLHxxeRpJ/q/tFB59M0PjzFHc+F9U3yf6v/wCOV4vFbSal8O9U026/1lpJHeRyf88/+en/AKMr3j4kaJ/bel3kFr+88y0/z/6LrxvwtbSS28lpNHJHJJb/AGeSP/0XXdS+A4qnxHguumRoXKf8s/kk/wA/9tK5gtXpXiTwvcWusXkCR/6O8cf/AKLrj7jwxdxSeW8f7yvoadRWPJqUKhi80c1p/wBgXf8Azwek/wCEbv8A/ng/5Vtzrucfs5mZk0ZNaMmhXcP348VWks3i+/RzoepXzRml20basWo2ijy/eigyCiiigAooooAKKKKAHZFGRTaKC+cdkUZFNopWDnCiiimQFCfeFFEfWgpbo9R0GXy9MgT/AKZ1e82qekx/8Su3/wCudWPLr5Or/EPuo/wyv/rdQrQj61Qtv+P+TfWnFUVDNH6U/wDBIf8A5B3xP/39M/lc1+ifc1+dn/BIf/kHfE//AH9M/lc1+ifc19Dgv4KPk8b/AB5j6KKK7jjCiiigAooooAKKKKACiiigAooooAYelfG3/BRKWOLT/BTvN5R33ew/9+K+yh0r4M/4KjS+XbfD3/rpe/8AtvXn4/8A3aZ7GTR5sdTR8O6vJ9us7ySaTzK5vwtcyRSR7JPLq5ff8eFxXP2X/HvHXyU/gP1z2Z6Jr9z9m0+PybvzPMrxz4mf8eEf/XSuzilkriPiX/x6R/8AXStcJDlqHHXp+zpm/ov/ACD7f/rnVz/npVPRIv8AiX2//XOtB/8AVyVyVP4h5kyOx/1FUPEv/IOkq/b/APHvVDxL/wAg6Srh8RhUOOiok/1dFtFRcx/u67ThMu4/1dS+Dv8AkKXFFzbfu6k8FWT3Op3eyu+HwMz+2er6LXU6b/y0rG0Tw/fy+Xsgk/eV1n/CLalokfn3UDxxyVyUzt9oeJ237rxRqH/XSu406uLljk/4Si8/d/8ALSu002KTy/8AV0VDOBsRReZJXm/i2Py9Q/7aV6hY20nmeZ5deb+O4vL1CT/rpXRRHMNElruLP/V1wmgdI67zSOlT1NzO8Zf8gOTfXP6J/wAs66DxlF/xJ5K5vw//ALdVMk7GP/V/JXNeIIvM1S3rQ8zzI/kk8use9/eyR/8AkSSs+cxnMsXNz+78uOo/L/0eST5PMkq5pum+b9//AFf/AEzjrQ1LSfKs/P8A3kkdc3tDzqh55rflx2ck7yf6v93H/wBdKf4StvN1DS//ACJUniSKOSzjjT/npXQ+ANN+0+KLPf8A6uOST/0XWv2DmMLxbpPmapqH7v8A1dx/8bryXVIpI4PnGz95X0V4k0nzdQk/6aW8cn/ouvC9f02SLzP+mf7uvRwcznrnKN/H9Khg+8lXPL/euP8AYqnD95K9noeTP+Ij23wl/wAedvsr0XRPEkllcR/vP3leb+CZP+JfHXV18liIH1dCp7M988L+P45fLk8zy5K988HeP7TV9Ljgnk/eV8J2OpSW0kddbonj+70i4jkSSuD2Z6MK59Z22pf2RqFxaP8A8e8lbn9kwalbySf8s6+a7H4q/bfLkeT95XtHgT4hwXMfkPJ/rKzO6E+c6DSdAgiuPnjrtNN8PwSeXsrDspILm4j/AHleieH4v3cddMBVDQ0TwvBH9+us/s2COPy0jrHtpfLrUttSj8v567aZ505kf2aOOSpP9XHVe5vY4qx9b8SQWNv5jyeXRMYavqUdjHJ+8rx/4kfFHTfB2j3F/ez+XHH/AORKNb8bT+INQ+yadH5kklfCn7Vev6lc/F7+wp797nT7COP93/yz8ySOop0/aCnP2Ynjrx/qXxR8YR6le+ZHbxySR29l/wA846ry2McVx8nmR+ZHJWP4fj83UI/+ukldhHY/vI9n7z93JSOAseALbyo7if8A6af+1JP/AI5Wr4Okjj+IGqSf8s/3nl/9tP8A95Wd4fufs1xcSeZ+7kj8z/0XVjSZPs3iiSR5P+XeP/yHH/8AbKBHZS33lXFvv/1dv/8AHK8d8U6lJonjy3kg2fZ/M/eR16Z9pj+0XEaSf8tJI/8Av5Xmfj+PzdcjkePy/wB3XRQAqeLdJjkk+0P/AM9KzraxsIv3k9p5kldL5tvr+hx+Xs+0Rx+X/wBtI65v/lnH/wA9K2hMuHs6hf8At2mxR/8AHhHWfc/YLn/l0olioiireFQf1WmZ+paBpP8AZ8k7x1hx+DbG+j8xK6XxR+60P5KzrL/j3jpzqGX1SmZ9t8M47m48v5I4/wDnpWxH8HNF/wCW935lS+bJ/fp8Xmf89KPbhPCUzPufhTpMf+o/eVh33w3jj/1EaV1n2qSjzJPMq/bmX1GmeZ6l4AuLb78fl1j3Pgm7ik/1deqeLbmSWTT46jrb2/IYQy6meUf8Ibd1ZHw51OT/AFcJr1KP91J5nl1c/tOel9aLqZdT+yeJ3vg6/sfvx1ivHJGfmFe/XPl3P+vjSs+58N6be/fgrWGKOOeWdjw3FG2vdLH4e6Nc29w72n7yOOvO9b0W0s/M8la6fbnL/Z0zjqKtTrVatzzpw9mJRRRQZhRH94UU6L760mOHxHrWlf8AHhH/ANc6t+VWfZfu7eOtCKWvj6vxH3sfhRRjj/4mFxVry6gtv3lxcf8AXSrlWzE/SH/gkB/yCvin/wBfGmfyuK/Ro96/Of8A4JBf8gv4p/8AXxpn8rmv0YPevosL/BR8ljf48xw6UtIOlLXYcgUUUUAFFFFABRRRQAUUUUAFFFFAET/dr4Q/4Kj/APHp8Ov+u17/AO29fd7/AHa+EP8AgqP/AMenw6/67Xv/ALb1wYz+BI9vI/8AkY0v67nwRcf8gu4rm7L/AI9466HVv+QXJXPab/x7x18tP+Gfrf2zQirkfiXHtsLf/rpXZW3+3XH/ABS/49Lf/rpWlD+IcuL/AIZuaJ/yD7f/AK51cuf9XJWfpP8Ax6W//XOtST/V159Q8iZXt/8Aj3rL8Sf8g6ti3/1dY/ij/kHyfWtKe5hUOXtulSXX+qFV7X/VGpLmWu04TPvpPKjq18OJP+J5dx+Z5dUb395SeB7n7Nr89d9P+GzOZ9Q+F76eKOz2SR11nj/W7u5jt4HnSSPy/wDlnXnfgXxTYW1xH9qj/d1qatqUepa5cSWv/HvXJTNeQ8otpfK8YXH7vza9n8LRx/Y5PPsPMrxO9l+zeMJP3nl/vK9g8JalHHHHG9/RVEekR6lY23hOR/7N/wC2lfL/AMSI/wDiYXH/AF0r3jxbqUdtp9vaWt35kckn7yOvB/iR/wAfklXTHCBJ4SsYLm4jjeSvcPC/w8sL2PzHu68T8Cy/6Rb/ALjzK980SSTSNLuLt4P3ckdcFadT2h1HmfxI02C2+2WkEn7uuY8P+Fp7mTy0rf8AFP8ApOn3Ej/6yo/CUkEdxG88kkkfl1vWnOFMxOg0n4Z3d7H5jx/u/wDnp/yzrk9b0SS21SOPy/Mjj/6Z/wCsr0m+8bT6bb3FpaySfvK4K+vft3mbJP8ArpJJXNCdQ55zMyS+u/8AUWv/AJD/AOWdU9bvf7N0+4tPMkubyT/WXP8ArPLqx9p8z/Ufu44/3ccn/tSua8Sb/wDR44P+PeOTy5PL/wCWlawOGZTjtvN+x7/3nmSV6J8MtNjj8QfP/rJJJP8A0XXIaJZebJp8b/6uSSvR/hvZeZ4sjjf/AFn7yT/tn/mSnMIFjUrH7deWc/l/u5LeOOvFfFGg/ZLjY6fu/M8z/wAieZXvVjbSS+H7ef8A5aRxyR/+RK4P4kaT5kkf7vypI/8A43JWtCpYzqUz5xubbb9rfZ/BWHs+evStS0CTy7j/AJ5/Z64S4tv3klfRUal0edOmen+CZf8AQ467SPrXA+Av3lpHXoUUX7uvBxGlQ9qh/DI5OtSW0n/LOjyqPKrI6SxF5kf3K6DRPGV3pvl7JK5+2lq5HbR3NZchp7Q988C/F77TJHHPJ+8r3Twv8TPs3lx/vK+F7axu45I5IJK7TSfGPiG28tPP8yOP/npUch0wrn3hF46t7m38zfVf/hO4I5Pkkr47i8f+Jb6Py/tcEUf/AFzq5bavdy/8fupT3P8A0zjq+aoHNA+pNS+K1hpP7zz/ALTcf88468z1bxRq3jrVPI8zy4/+ecf/ACz/AOulcv4b8N6tr/l+RB9is/8AnpXpmm+H4PD9n5EH+sk/1lAuc3PCWiQaJo/7v/WSf6yT/npX50fHm5+3fHfxBJ/rJPtHl1+lf/Hto8kj/wCrjjr8x/iHJ9p+LGsT/wDLSS4kk/8AIldNM86ubnhaL/TPLf8A1fmW/wD7UrrNJj/0eSB/+Wnmf+1K5fw/+6k/6Zx+X/6MkrsPCVt/x8ed/wAs/Mj/ANX/ANNJKzIMiKST93/zzkjk/wDRdTxSRx+JLj/ppbySVXkkkikuP+ne4kjqn9p/4nFvP/070GR1kVz5v2hP+mnmf9+65f4h2z/aLeefy5I5PMjkjrY0m5824t5P+Wf/ANrqx4y0iPV7O4j/AOefl3H7utKFT94Z1oHm9tc/8fEfl/vP9ZWZrd7PbSR3drJ+7k/1nmU+58yyvI9/7yPzP/IdXb62+06XeWnl/vI/9Ijk/wCele9TVM8l1KlP4DC/4S2P/lvBJ/10jrQ03UrS9/1E6SVyH8VReV5v/wAcrolhaZpQzSdP+Id54xi8vQ6y7L/j3jrn7nUr+Sz8j7XJJb/885KuWWv+XHHHdR+X/wBNI686thZnrUMdRqHQUfvKjttStLn7k8clXKw5Tv5kMoop8UVaDMPX5fM1Szjqx5VR6/F/xPLf/rnVjy6ymOmMp8UVS0+kIj8qjyvKqSiKKtgLkXmRafcSJ/zzryXxL9+SvXpf3ej3FeO+I+slaUtznrnHXXaq9WLrtVevWgfH1/4gUUUVZzinrU1n/r4/94VCetWtM/4/If8AfFE9ma0/4h6pFH/o8dWP+WdQRf8ALOivj+p91HYrWUn7yT/rpVz/AFlVLD/lpVunMk/SX/gj9/yDfin/ANd9M/lcV+jbd6/Or/gj+m3R/if/ANfFh/7cV+ird6+jwv8ABR8djf48hw6UtIOlLXYcYUUUUAFFFFABRRRQAUUUUAFFFFADG+6K+Df+CpH/AB7fDz/fvf5W9feTfdFfBv8AwVI/49vh5/v3v8reuDGfwJHt5H/yMKR8A33/ACDpKxNN/wCPOOtvUpf+JXJWJpv/AB5x18tP+Gfr/wDy8L8Vcf8AE3/jztv+uldZXG/Er/j0t/8ArpWtD+IcWL/hnRaJ+9s7f/rnWpLL+7krP8Py/wDEvt/+udXJf9VXl1P4h5swik/dx1meJf8AkHSVp20X+jxyVh+JP+POtKe5xVDk4+tR3MtSR9ajuv8AVCvURwlO5kqLwn/yHp6dL92ofCv/ACMLV3Q/hyM5/Gj2HRa67Tvv1yOif8s66zTZP3lcNM9E841v/kZJP+uldHpMtc5r/wDyH5P+uldHpPWOlXOeB0ltL/q99cP8Q/MluJNldhYyfvI65P4kReXcSf8AXOtaBpUM/wALXN3beXsjkr1Sy8W38mn/AGR5I/LrxPSb2Cyt/Mnk8uOpL7x3dyR+Rp0f2b/pp/y0rb6p7SZz1sVTow949A8W6vYabpckE8/7yT/ln5n+sqx4NsvL0P8AtbUdllZ+X/olv/z0j/56SV5B4b02PW9Y+16pJJ/Zdv8AvLuST/WSf9M61/EHxDk1vULyeCPy7OD/AI97b/0XWlSh9g8aeL5ztNb8SR/aPsllJ9m8z/Wf89I6x7nUv3ccf+rt44/3cn/oyuH03Uo4o/tc/meXJ/5EqS51aSSzkkSPzP3nl/8AbSub2AvbnaaTfSXMkm//AI94/wDVyVqf2TH/AGfJ56eZJ/x8Vj+G7aSO3jkuv3kk8n7uOus1K2n+x/vpPLkk/wC/cdcM/wCIdNP4DE8JSJc6p5nl/wCj2lxXb+BbmOPWLi7uv3ckkn/xuvP9IuY47i8jgj8u3k8yOOu0trmO21DzE/5728n+f+/dZ1DU6jwv+6uNU01/+XT/AON//a6z/GWkR3NvbyeZ+88z/wBqeXWpbXMlt44s5P8AlpdxyW8lVNbtp49P1ST/AJ97iPzP+udIDx7VtN+zR28HkSfvLf8AeeZXmOraLJ9o+T/lpXv+v6T5ckkkf/TT/wBGV5lqWkSfaI4/L/5ZyeXXp4epY4ZwMn4YXsb6nNaTd3/d17dbeH/Mjr58/eeH/EVvOn/XSvq/wLJHren28n/TOtcUv+Xh24SfP+7OHufD88f/ACzqn/ZMle8f8Id9p+/HUcvw3/5aQR/vK4T0eQ8L/siT/nnVm2sZ69fl8CPF9+OrFt4J/eD93QZ+zPK7ayn/AIK6jSdEv5K9M0jwBBc/fjrrLLwL9mjj2f8AougRxfhv4XT6l5fnyV654b+FWm6b5cnkRySf89JKNEsZ7Kusjlklj8vzPLpQNSTyo7GP7PBH+8qv9m8y8t46ufu44/k/7+UeG7b7TeSTv/2zrQyLHi3ZZeG7j/pnHX5ieLf9J+IGoT/8s5LiSv0n+LV79i8F6pJ/0zr8w9WlkvvEFxPHJ5f7yg56x3HhuL93cSSf9NK3NE1uOxkvJPL8z955lYeiSRx2d5J+8/eW8kkdbGm237z5/wDV3Ef+srnAsa/5EdxqEkEf7vzPMrk/tMn9oW//AF73FdJexx3tvHI//LTy/Mrj4/8Aj4kjf/ln5n/kSOtTnOk8N3P+kRx+Z/yz8uux1KP7TbybH8u4kjrzrw/+9vLeOu4luZI7e33/APPPy5KyNTzPV77zY5I72D95H+7kqC21L/j3ngkk8z/V1P4kiktpNQjfzP8ApnXP2VzPJ5if6z/lpXv0P4Z4lUoatbR215JsjrK/5aVsatJ/pEf/AEz/AHdZkv8ArJK9mB5NQTyvMqPyqki/1f8A7UorUzI5baOX78cdLLfXdtZyfZbiT93/AMs6fTKn2ZtCrUgbHh/xT9tt4/Prq7bpXk8f+hahJ/zzk/eR16B4S1L7TH5Ekn7z/lnXn16H24Hu4HHe09yZX1v/AJGCP/rnV2qWrf8AIxyVdrxqm571MSKpKZT/APV1YiWkiqOpIq2A0b6TyvD9xXifiP8A1klez63L5ehyV4p4i/1j/WtKe5z1zlrjrUJ6CpLj7341Gegr2YHxlb4xKKKKDIeO9W9H/wCP+H/fqoO9aHh9PM1OEe9Zz+BnTR/iRPTI/wDV0S/6uSlqKWT93JXyXU+3K+m/6utTzaxNO+4av+ZV1NyD9Nv+CQf/ACA/iZ/18WH/ALcV+iTd6/O3/gj+uPDfxH/672H/ALcV+iTd6+iwv8FHx2N/jzHDpS0g6UtdhxhRRRQAUUUUAFFFFABRRRQAUUUUARnqK+Ev+CodrJc2Pw/Mf8El8f0t6+7T1FfEX/BSyN5bPwJFH1dr7/23rz8b/Ake1kv+/U/X9D87dSj/AOJXcf8AXOuf03/jzjrrPEmmz6bp8kb/APPOuf8ADdjJfW8eyvkZ/AfrfP8AvCz9mki+/HXEfE//AI9bf/rpXqWpSyXNvGmzy/Lryj4n/wCotv8ArpXXhPjOPFT/AHMjo9I/dafb/wDXOrkkn+jyVX0mLzdPt/8ArnUlzH+7krz6m55Ei5bf8ecdYHimX/iX1txf8ecdc/4p/wCPStKW5nPY5u3/ANXTL3/V0ltLRcyfu69D7ZwmXc/6w1F4X/5GFfrTrnrUPhx/+KkiPvXpU/4bMJntOk9Y66mx/wBYa5bRP+WddRbf6wV5UNz1DzvxR+68Qf8AbSuk0nrHXL+MpI7bWPMf/V+ZVeTxt9mj8uyj/ef89JK6/YVKnwHnVMRTw/xHolzewabH588iRxx15/428W2/iC4k+xeZ5f8Az0krl9S1ue+k8y6u5JLj/lnHJWPJqUkkf/bT/lpXrUMD7P4zwcVmc6n8M0JZfK+/In/fyq8l9H5cmyPzJI/+elZ9z+9+0Ru/meX+8jqX/WyRyf8APSOvU9meP7Rvcv8A9pSSaH5Dyf8AHx5klZcvmRafHvk/5afvKk8r/R7f/pnRJF+7uI0/66VyRpm/OaMn/HnZ/wDLOOD/AFlTx3Mdtb+XB+8k/wBZ5lR2VtJc2/kJG/7z/V+XVzSLKCykt/P2SeZ+78uP/wBqVxP92dETtPBMX9m6fHd3W+S4k/ef6R/rPL/56Vsavq0l75cb/wCrkj8zy65f+1vtN5Jv/wBZcSeXH/0zrUsZft2qSRp/yz/d189Xh+89oe3Tqe4S3O+y1C32f8s466zzI/7Pt5P3nmR+XHJ/1z8yuK8QbPtlvH+88zy66DRL37bp8lp/z3j/APIlYGp2HiCKTTf7D1KD93JHJH/8bk/9p13HjG2j/tS8dI/9Hv7eO4j/AOmn+fMkrh/tP23wncb/APVwSeZJ/wBc5P8AWf8AkSOOu5iln1fwHp8/yXMlh/o8kn/fz/7ZUAebXsX2248x/wB5H5cnmf5/7Z1x+r20kWqaW6f89JK9A+xR+ZcSf6yPzI5PL/66f5krn/EFlPFp+lz/APLSO7rSnMU4HkniCyjkuLyPy/8AUfvI/wDrnXtf7N+r/bbP7I/+stJPL/7Z/wDLOvK9btv+JpHH/q/Mjkj/APInl1ofCHX4/CXjTT5/MeKzu/8AR7iP/nnXvcntKB51CfsK598aBpEdzb11Ft4bj8uub8JXP7uOOvSLHy5Y468uB9Ec/wD8IlBL+78v93WPfeAPK+eCvTLa2oltq35DP2h4/HpsljceW6eXJXQWP+r+eusudIgl/wCWdRxaBBWfIHOYcdlHL9yrkUXlfcrYj0SCKrn2aC2+5Wge0MP7DJJ9/wD1dbGmxfZreo5f9ujzPN+5WcxHmf7Rer/ZvAd5H/z0r847b/SY9U/5afvI/wDP/ouvuj9qbVvsXhO4j/55x18J+E4/Mkk/6aSVpA4656Z4b/0nS45P+Wclv/8AHK2LaST7Pv8A+WkEckf/AJErH8HR+bodnGn/ACzt4/M/7+SV0nl+Xpeqf9dJPLriNCnc/wDHvqFv5af6P/rP/If/AMbrj/M8q48z/lnXUWUv2nUNQj/56W/mSVx/m/vJI/M/5aVqc0zoPB3/ACELeNJP+Wn/AC0rsbn919ojf/rpXJ+Cbb7Tef8AbOu71K2jtrzy0/5aR1lM1pnmfjG28rzJ0kSOT/ln5lef+ZJFcR3bxvHJHJ+88uvWPHdl5ulxxp/q45JK8XuZPK1C4gT93HJ/yzr2sD+8geLiv3ZueKY5IpI5P+Wcn+rrDuZPMuPkrZuf+Jl4bt5P+WlvWFHJ5Ukcj/6v/WV7VE86YtFRUR9a6TmJaKKKAMrVv9G+z3f/ADzk/eVsaJe/ZryOdP8AlnWfq1t5un3Ef+s/d1Hokkkun28nzyUFU5+zO0vrn7Trkkif6utDTYo7m4jjn/dx1z+kfvZK3Iv3VfMYiHs6h9thJ+0p850l9olhF/qJ/wB5SyeF/wC5PHWhYyW9zZxyfZP3dVr3y/8AVwRvHJXlxnUOgqXPhae2s5J3kSsq2i8yStTV7mCOzjjgkfzP+WlU7KOvRoAR+JP+QPXi/iT/AFkleyeLv+QfHXjHiD7716FPc46/8M5i461GegqS461Gegr1YHyFb4hKKKKDIcta3hpPM1aEe9ZK1s+Ff+QwlRV+A68L/GgegSdahkk/dyU7zaZN/qXr5TqfYzCy/wCPeOrlU4P9RHU9D3M0fqB/wSLTb4Y+If8A13sP/biv0IPevz5/4JGf8ip4/wD+ulh/K4r9Bj3r6LC/wUfJY3+PMcOlLSDpS12HIFFFFABRRRQAUUUUAFFFFABRRRQBGe9fB3/BUO5e2tfh2UfBM17/AO29feJ718F/8FTP+PX4ef799/K3rgxn8CZ7WS/8jCkfBGt6lJc6PcefJ/yzrn9AvpLazjkgq54gl/4lclZmif8AIPjr5GfwH67/AMvDb/teeX78lcB8UP8AUWf/AF0rt4+tcL8S5MpZx/8ATSurCfEceM/gyOq0X/kH2/8A1zqxc/6uSqekyf6Hb/8AXOrlz/q5K8+W54s9gjl823jrE8Wf8g+Ote2/4946x/F3/HpHW9P4znn8JycfWiX/AFVHl1HJ/q69E5ipfS/u46z9F/d+IYv96p7mSobK0ktr77T/AKzy/wDV+XXqUYe4edXr06Z7NolzHFb+Y8nlx1X1L4kQWP7vTo/tMn/PST/V15vfa/J+73+Z5nmf8tKz5bme5+0RySVdDBQ+2cVfM5/YNjVvEEl7eSTzyfaLisuW+kuZI/8AnnJUccX7y3/6aR+XS+V5dv8A9NI5K9inTseHUqOoVv8Al3/6aRyVY8r95cR/8s5P3lHl/vLiNP8Alp+8qSP/AFlvJ/2zrQxCP97Jbyf89I/LqP8A1VvH/wBM5KXy/Kt5P+mclTy/6y4j/wCekfmVAB/yzuI/+2lSRReZJHJ/yz8vy6LaTypLeT/tnRLLJHH/AKyOPy5P9X5dZGpJJJJ9nj/1kflyeXUkepR232jfB5klU5P3slxvkk/56VHc/vZI5P8Aln5dc06BpCobklz+88xJH8yO3/d103ga8/4lnnzJ+8/eSVx1lL+8uN9dHolykeh2/wDyz/0fy68PG0/3Z6uFmampXMcl5/1zqTw3qX2b7PJ5n7z7R5lULK5j1KzuHST95/rPLp9tbf6RbxvXmch6R6ZpupR22uahA8n+h3f/AKL/AM+XJXcfDOV/9I0W6/1kn+hyf9dP3nl/+RI68vsrmO+0+3nT/j4j/wBHuPMrqNAuZItQt5/P8u4kj+zyeZ/z0j/1clc50Gp9mkivPLf/AFknmRyf9M5Kz/FNtH/Z8f8A0zkk/wDRkddZ4ki+06h9vtf3dvd+XeR/+1P/AGp/37rD1+xjuY5P3n+sk/z/AOjKyA8z8bWXlfv0j/1dxHJ/n/yHXnGr/wCg+ILiDzP3ckn/ACzr2+502TV9LjgeP95JH9n/AO2n/LOvF/Ftt5v9n3cH/LS3j/8AIdfT5dO9M8bGQ5dT7g/Zv8df8Jt4Lt/Mn8zVLD/R7j/2nJXvGm3Nfnf+zN8Q5PAnxEs47q78vS9T/wBHuI/+un+rr9EIo/7lc+Kp+zqHq4Sv7amdJFc+bHVjzY65+OSSOrltLJLWR2Gh5f8Ac/1dEfl/886jjqx5vyUEB+78uq8lWPkqvL5klBZTuZPN/dp/q6KsfZferEVjHFb1kQfHf7YWrSW2jyRv/wAtK+Q/Ddz9mvLf/n3kk/8AalfTH7aerx/2pb2ibP8AWeZXyfpN75dxHI/+rjk/+113UIfuzza9T3z2jwBJJLbyR/P/AMe//tSSvQLaP/kKQPH+88vzK4P4byRyxySfu5I5LST/ANGSV6BYyx3OuXn/AD0kjj/9F159T4zph8Bx8UXleINPk/5ZyWElcnLFJ9o/6aeZXaXNt9m1DQ5H/wCniOSse502T+2Lz/ln5f8A8cpfZMzY8E6bJ9s+T/nn/wC067DUovtN5pc//PSPy5Kr6BpPlXkf/TTzP/Rdal9+6j0vz/8Alv5n7v8A791kanJ+ILGOSO4gf/lpJXg/jbSPsOqRzp/20r6Ivoo5K8r+JGiSfbI5/L/d/wCs/wC2dduXVP3nszhxtP3Dk7HzPs9xB/y0rDk/8h1qW1z/AORI45JKp6lH5txJ/wA9P9ZX08PjPBmVKSKWo5f3lR+bXScxc8z/AOOUfu6r+ZVigyCsjQP9GkvIP+ecla/+/wD6ysCP/RvEVx/yz8yOOSg1Oz0ST/SPLroa5LTZfLuK6z/lnXiY2Hvn0+V1Pc5DU03X57G38hP9XVyLxTJ5nmPHWBRXmckD2S3c3P268kk/56VoabHWPbf6wVuWP+sreAGX42k/0OOOvFNa/wBZXs/jr/j3jjrxTW/9ZXdTPPrmBcdR9aiqW46j61FXqHylT4wooooMh571t+EP+QkKxD3re8If8f7fSsa38Nnbg/48TtvNqG8k/cyU7y6W5j/0evnEfX1CxbR/6PHUlT2v+qNR1zGh+oX/AASXj8vwp47/AOulh/7cV9/HpXwT/wAEpI/L8MeO/wDrpYf+3Ffex719Phf4KPisZ/HmPooorrOQKKKKACiiigAooooAKKKKACiiigBg6V8E/wDBU3/j1+Hn/XS+/lb197DpXxZ/wUdudOtrHwWdR6Fr3y/r+4rz8b/Ame3k3+/U/U/M7xB/yC5KoaB/yD460/Fssf2e48v/AFdZ/hLy5Le33/6uvk5fwz9b+2aEfWuC+J33rP8A3q9d1vTbC2s45LWT95Xj3xI/5dP9+unB/EcON/gyOp02L/R7f/rnVi5/1clR6R/x62//AFzqxc/6uSvOf8Q8iWxJbRf6PWH4yj/0eOty2/1cdc/4tl/0eOtKf8Qip8Jy/m/u6zNV1GOyj8v/AJaVfuZfs1v5lcRe3X2m4kevoMPQ53dngYuv7OmP+2ySVqWN95VYKdKvfvI69ymfLVHc6S5jjvbf5/8AtnVf/j2uI9/+s/1clFlL5lWLm2juY/8AnnJ/yzrpMSPy/Ljkj/55yUskX+kSR/8APSOn/wDLxJ/00jo/595KsBkX/LvJ/wBs6T/l3kj/AOeclHl/u7iP/nnJUn+tuP8ArpHQAf8ALxJ/00jojk/d28n/AGzojk/495P+edEn+rkj/wCeclQAf8s5P+mclEsX7y4/6afvKk/56f8ATSOo/wDlpb1YB/y0j3/8tI6P9bb/APXOo/8Al3j/AOmclSf89I6zqAH/AC53Gz/rpWxHe/8AEnrH/wBV5kf/ACzkjp1tLHJp8kcHmeX/AKuvHxNM9XCzLmk6l/pEkn+r/d/6uvQtNj/4mFvG9eU6T/yFpP8AnnPHJXq2m/8AHxpez/n38z/yHXjYtezPWoGzpMsdtHJ5/wC7/eeX5kddRHLHFcRxvJ+7kjj/AHn/ADz/AP3clchejy9ck01/3kl/H+78v/npW1qXnxeH9P1KD/WR/vP/AI5XmHUemXP+neG5I3/dyWkkcnl/9M5P/tklZlzc/abeOP8A1fmfu/8AtpWn4WuYPEGh+ZB/zz+z3H/bT95H/wCRKy5IvtPh+82SeXJH/pEf/oysizEktpJJPLT/AJeI/Mj/AOun+sryb4tabHbXEf2WDy447iST/rnHJ+8/9qV7LJc/adLju/8Alp5f/tTzK4P4o2MctnHOn+ru7fy5P3n/AC0jk/8Atle1l0/ZzPOx0OeB5NpupT20f+rj8v8A651+nH7PHjZPij8L9L1LekmoW/8Aod3F/wBNI6/Le1/1nz19SfsK/Ej/AIRv4mf8I9dT+Xp+vR/Z/Lk/5+P+Wf8A8br3sVQ9pD2h52Br+zqWPuj7N/0zq5bW0ldBc6J5n7yiPTfLrwj6b2hlxW37yiK2/wC2lbn9m0fYaRrAy/s3tRHY1uR6b5v7urkWm+XHQZzmc/HZfvKk1K2+zWcldJbWX7ys/wAUx/ZtDuJP+mdaQpnNKZ+Vf7U2pSat48vP+edvXg9z/o2n2/8Ayz8z/lp/20r3D4823m+INcnf93H5kn7yvB9W/dx/uNnmR+X/AMtK78N8B5uM9yZ7z8KvI8uOP/Wf6yOu70i5gl8cXn7z95cf+Q/3cded/Cq5/wCJfH+8/wBXJ/6M8z/43XWabJ9m+JF55/8Aq/Mkkrxanxnow/hwNXxBYxyXGnyJ/q47v/45/wDG6n/smSTxReQP/wAtI5JP/alXNbtvNs45Ek/1dxH5cn/fyuktrLzPFkcf/LSS0/8AadY85RHex/2TJp8ifu5P3kn/AJDqnrf/AB56XJ/y0jkkq58Q737Nrmj7Nnl+XJ+78yqckf2nR7f7/mRyf89Kz9oachXubHzI7i0/6afu5K4fx/YyX3hfz0j/ANIg/ef9dI69A1aOT7PHIn+s8uOuTuf9J0vy/wDnpH5kcdZ0p+zr84qsPaUz5zkl/wBIuP8Ann/7TqS98z93J/y0/wBZVzW7KO21C88iP93JHJUEn723j/56R/6yvt6R8jUMqX939yq8tSVHLXccpHH1q5bS1n/8tKsRf+jKDI0a57Uv3euWcif8tI/Lrcj/APIklYfiCP8A0jT5P+WnmUDgbsX+sjrq7GTzLOOSuPtv+WcldZpP/IOjrzsdD92e9lk/3hc/5aUtFFeJTPph9t/rBXSabHXN20v7yuo02X93XTTHM5fx/wDuv+/deJ61/ra9g8d3PmSSV43qv+trrp7nm4j+GZElR1JJUdemfKT3CiiigzHfxV0ng/8A1z/Sub/irp/BiZ8/6Vz4r+Gz0MF/HR1UfWlvZP8AQ6STrTL2T93HH/00r55H1pbi/wBVUkUv7yPfUfl0v/LzHXMB+rP/AASx2f8ACP8Ajvy/ub7DH/kxX3d/HXwl/wAEsv8AkAeO/wDfsP8A24r7t/jr6jDfwkfG4v8AjyH0UUV1HIFFFFABRRRQAUUUUAFFFFABRRRQAxvuivgn/gqX/wAe3w8/373/ANt6+9m+6K+Df+CpH/Ht8PP9+9/lb1wYz+BI9vI/+RjSPzt8Uf8AIPkrP0CP/iVx1oeLZf8AiXybP+edZ+iSf8SuOvlp/wAM/W/tmp/rP9ZJXn3xKT/SLT/fr0GPrXn3xJ/eXFpsxJ8//LOtsJ8Z5+YSj7E6nSZPKs7f/rnVi5l/0eSsSLxHY2VvHvnTzPLqhe+OrCOP5N8lc/1apUZ4M69P+Y7K3/49465/xZzBFWBJ8UY4o/Lggrn9W8f3Gpff2R1108DWTucdTHUCPxRc+XHGlcvVjUr2S5k8x6r19FQh7OmfK4qv7eY+PrWhcxf6PWfbf6wVsSxf6PXbA4iPSLn/AJZ1uRSeb+8/5af8s65i2l8u48ut+2k/1n/TOtIGUy5JF/q5E/1kf+sph/1clP8A+ecfmf8AXSo/L8vzP+eclaGQf62ST/ppHRH/AMs6P+edR/8ALP8A1lBqL/yzk/66U/8A56f9NI6U/wCskoH+sjoAT/nnR/q4/wDrnJS/w0kn/LSgBT/rJKT/AOIpf4qB/rI6AI4v+WdZ1tex2VxcQP8A6uetGqWpWP2mOT/npHXPXp+0NKc/ZlmLzI5I5Nn+rr1vw3LHqVnZ7JP9Igj/AHdeC/2ld2X7h/8AlnXpHw917ybi3k2P5fmeXJXzWOoT5D38LXOr+Jkk+k6ho9+n7vy5I67uOT7T4f8AEFgn+rtJPtEf/bSOuH+KPly6fp8n/PSP/nn/AMtI67TwTc/bf7Ujn/1cmmR/+0682cP3cDt+0SfCnW/7N1izgff9juP9Hk/+Of8AouvRL6KPTdYvI3j8vzP3kcdeL6b5n2O4/efvLeT/ANqf/u69s1a9j1/w/pereZ+88vy7j/rpXN9s6YHF23/IDvLf/n3/AM/+064/xJc/2t4PuI/+Wkckckf/AG0ruP8Aj21zVIP9ZHXmcdz5f9oQP/y0t5P+/kclevhDzK+x5ZJ/rPLf/lnWnompT6RqFvf2skltcW8nmRyR/wDLOSsuSL9588nlx0RyeX5f/PSvrfZ3ifP+0sz9nP2ffiJb/Gf4R6P4hTy/7Q8v7Pfxx/8ALO4j/wBZ/wDHK9A/s2vzz/4J1fGNPDfxEuPCGoT+XpevR/6P5n/LO8j/ANX/AN/K/Sz7N+7rwakOSpyn0tCv7SnzHP8A2H+5HR9h82ug+y+9H2X3rn5Dp9oY8VlVyOxrQjtqseXWnszOdQz/ALF5Udcv42j/AOKfvP8ArnXceX/rK4f4m3P2HwnqEn/TOgdLc/JP4/X3+map+8/1lx5f/kSvE5bb/SI53/1cdemfGO5/tLWLj95/rLuvP9W/0bT/AJP9ZJXThfhODMP4x6l8If3Wj/P/AMtLuOP/AL9yV0Ud7J/wuC83yeZ5f7vy/wDtnXF/DuT7F4b8P/8ATS4krdtpJ5fjBcf885LeO4/8hx141eH7yR0w/h0z2vW/3WnyfvP9XafaI/8Atn+8rQ0CT7d4k0e78z/WRxx/+Q6y7mWPUriz3/u/tcfl+X/2zrP8Jav5kmjz/wDLSOSOOSvMrz9w7acCX4h30dzqmn/8s5I//jdT6Texy6PJs/56eZH/AJ/7Z1x/jvUvKvI5P+ecnl1oeBNS8q4t43/1clc9M6DtNS8v+y7if/lpHH/rK838z93cfP8AvI5PMrtJbmSTS7i0T/WeXJb/APbT/lnXmfmSR6hqGz/pn/8AHKcffkQcHrcUf/CUapaJv/eRySR1yfmeVJef9dK73X5E/wCE8kn/AOmcf/ouuCvo/KuLz/ppX3eG9+mfH1/4hTl/dyRyVX8ypLn95/20jpn8NekcRF/7TqSPrVeTrRFL/q6sDUj/APtlZev/ALySzj/6aVo23SOsrVv3moWcf/PP95UAbNl/yz31v6Be/vJIP+2lc/bfuo5KsWNz9m1C3k/1f/TOsq8PaUztwlT2dY7Giiivlz7MfbRfvK6Sx8vy65+x/wBZXQWv+qNdVMDg/G0nmySV5Tqn+sr1LxlJ/wAfFeU6h/rK6aB5uLMl+oplPemV6iPlZhRRRTMxR0Ndb4L/ANXP9K5IdDXX+D4828lcuK/hno4D+MdBUdx/B/v1JUY/eTwV4CPpzT8qli/4+I6fRY/vdQt/+ulcxpM/VX/gluuzQfHo/wBuw/8Abivuuvhj/gmAuzR/H4/6aWH/ALcV9z19Rhf4aPjMV/GkPooorqOYKKKKACiiigAooooAKKKKACiiigCJ+QK/Pr/grH4htPDen/DeW66yzXwT64t6/Qc4xX5f/wDBbaXy9H+EJ/6eNU/9AtKwqw9pDkOvB1pYauq0N0fAmv8AxNtL2OSNIK5v/hP7u2t/Lg/dxx1xfmfSovMeuKGEpo9ipmuKqfbOlvvGOo3P37iSsq51aeT78j1mCTNLtrqhShDoefUxNSoTS3Mn/PSo/MemUVdjm9oHmyUkVLSSf6uqJLNFR/w0lQBdt/8AWVtx/vLesO361uWX+r/6510QOeZkXMXl3HmVp6bJ5tvHVfUrb/0XVfTZfKkkjrUDpPM8yPzKs/6393/zzjqlbSf+Q6l/55/89JKDIi8z93HR/wAtZKJP3X/XOh/+WdWai0n/ACzo/wCedH+toAk/56VH/wAtKkpf4qAIv+edSUyn/wDPSgCP/npUcnWpJaP+edAFS405LxMj/WPH5dXPhrcbdZGnzyeXv+dP+ulRR/8ALOqWqW/9m38OoRjKJJ89ctejz07HTQqezqHvXxM0mT/hF7Od38vy5JPL8z/rnWx4AtpPs8j/APPSwt//AEX5lY+t62njT4cafOj/AOkTx/vP+mkn+rrp9Jkj0jT7iT/lnH/o8f8A1zjj8v8A9pyV8bU/dw9mfS0/i5zm7Ly/7QvP3n+skr0jwBL9t+H+qWn/AC0tLuOSOvF7a+/4qCSPzK9Y+HmpSRaf4ggT93JJHXHI2pljUpJP+Ek1Df8A6ySOSSP/AMh15HcyyfaI7v8A6d7iOvVL2T7T4guJ/wDrpH+8rye5/wCPe8nT95byRySR17ODOGvsebyf8tP+efmVJH/x7/8AbSmXNtJ/rEk8z/npHSW3/HvJ/wA86+rpnz1Q3PDerXeiapb39lI9teWkkckckf8Az0jr9sPgN8UbT4vfC/Q/EtrIn2iePy7uOP8A5Z3Ef+sr8QLf/WV9l/8ABPH44f8ACHfEC48H6jP/AMSvxF/x7+Z/yzvP+Wf/AH8/+N1xYqn9s9DBVP8Al2fpp5lHl1HUkdeWesLT6KI46ACP91HXkf7QdzPF4H1COH95cSR/u/Lr1SW68y8jtIU+0XD/APLOOuX+Mfh+0svh/rl3eyfaY47f95S5PaGft/Y1D8Y/iRokmm6xbyXX7ySTzJPLjri9bvZP3cDyfaJJP+Wf/POSu5+LWrz6t408ufy/Lgjk8vy/9X/rK47RNN+03lvJP5flxyeZJJ/y0rtofu6ZxYqp7asdLJ/xJP8AhG9NT/l3j8z/AL+SV6BoFl5vi+z1L5PLntI7fzP+2leWeOtWePxtbp/0z/eV634Jvo5be3/eRxxx/vP3n/PSvDxd6Z6ND3zq/wC0pJLfzPM/d2l3JHH/AN+//wB5XP2OpfYbyS3T/n4k/wDIdYcetyR3GsQP+78u7/1dY/8Aa/8AxNLiTzP3cknmV5c4e0On2hoeJNS8zzI3qPwvr/2bULOTzP8Aln5dc/rd95lxef8ATSsOO9ktv3/z/wCs8zzK19h+7D2h7p4g1b7NJb3cEn7uTy5K5iOT/iaXiJJ5cckn7uSsa21/+0tPkgf/AJZ/vI6z/wC15P7Lkj/1ckf7usKFD95ymlSpoYev3sn9sST/APPO4/8AIdZerSfabyOf/pp5clFzJ+7kjf8AeeXH+8qOTy5Le4j8z/ppHX3VL92j5Sp/EMeT/ln/ANM5Kry/uq0JYvNkkrPuZP8AWV20ziI6ZT6Z/wBNKZkW7aWq9zF5useZ/wBM6ktv9ZHUv/MQkoAtx/u7eOo5JP8ASKklk/1dU5Jf+Jh/00/5Z0FR3O8spfNt7eT/AKZ1JJ1o8Jab/aWl/wCs8ry6kvbb7NJJG9fMVP4nIff4aftKZYsf9ZXSxf8AHlJXPab+8kroLn93p9aUzWZ5f4tl/wBZXmmo/wCtkr0fxbL/AKPJ/wBdK82v/wDWy120Ty8XsZL9RRQ/UUV6J8kFFFFACjrXa+Ek/wBAkf8A264oda7zwpFnTDXJjP4Z6mXfxC95dLF+7u4Knk61U/5fo68FH0hr+bUmlf8AIUt/+ulU5auaBF/xOLP/AK6ViB+rn/BMb/kGeP8A/fsP/bivuQdK+G/+CYv/ACD/AIgf79j/AO3Ffcg6V9Nhv4Z8fif47HDpS0g6UtdJzhRRRQAUUUUAFFFFABRRRQAUUUUAIOpr8vv+C3H/ACB/hD/18ap/6BaV+oI6mvy+/wCC3P8AyA/hD/18ap/6BaVL2CB+U1FEnWmVlY6AoooqgCiklqOnYCWkk/1dH+skqxLFSIIU6U6mp0p1SwLltFWjptz5v7us6yl82rFl+7vPL/7Z1vAymalzbeb/AN/Ky5Y/LuI5P+mlbknWqdzH/wCQ461AkspP3f8A10q55v7z/rnVC2j8qSOp4v8AVf8AbSgyLEv7y38tKj/551JF/rJKrxS/u6scCT/npUtRn/WSUD/WR0GhP5lFMooAfUf/AC0o/wCelSUAR/6ySo/+edWP+edQfw0AH8NTyR/abe4jf/VyR1X/AOelSxy/6uP/AJ6VnMDovhbqU1vG+nOTm0f7RDJ6f5fFdrrfi2O2s47RJP8AV/u/+uled6JfR2VvcTp/y3k8uP8A651Ruta8+4kk3+ZGlfL16HtK9z6KhU9nTOk0C/kufEUcn+x5f/kSvYvBNzJJJrEaf8s5I45JK8Q8Ey/6fJP/AKuPy/3dex+Cbn7NpeoSfJ+/uI4683FQ/eHdQNTUrn7NbySf9NPMjk/6515x4pl/sj7Haf8ATT/yHXV+JNSj+0Wdp/y7+Z+88z/nnXmfiTW49W1D7f8A8u//AB7+X/1z/wBXXsYGB5uKqHN6lbSW1x5f/LSOo4/M8vzH/wBXJWhr8v8AxMP+esfl/u5Ky/M/efJ/rK96B4tQuxS/9+62NE1KfTdQt7u1kktri3k8yOSOufj/ANircUtako/bb9mj4nr8cvg9o/iVTG2oIn2a/jj/AOWdwn+s/wDjletWWk3dxH9x/wDtpX5h/wDBNb44R+BfinceD9Xu/s2j+JfLjj/55x3n/LP/AL+f6v8A791+tEcXmwfPI+yvJ9j9k9b6zM5P+zZ/M/1b1Yi0SeX7/wC7roJI44pI/wDWVJL5f8Gys+Qn6zUOestDg06SSfT4H8+f93Pcb68w/ai1KPSfg3rkEEb+ZP8Au69gkuZI/Mrwf4/X0epSRwTxx/2Xpkcl5dx3En/Hx/zzjrT4IGVOfPP3z8g/i1Hd+H/iBeWF1B5d5bxx+Zbf9s/M/wDalZfhLzL7VPMn/wCPO3/eSeX/AJ/7Z1seP9Sj8Y+OPFF2/wC8vLi7k8uq9zZT6Jo8dpBGn7yT/WeZ/wAs6PaU6cOU1/vHB+KJZ7nxBJO//HxJJ5klekaBqUlt4fj8z/lpH5dc/wD8I/Hc3Hzxx/Z/9ZJJVfUtfjiuPI/1cf8Aq687Ffv/AIDsofuzpI9W+03lxG8n7zzPL8ysP+1vs3lySR/6v935dZEmpfvPMT/Wf8tP+mn/AE0pI7nzZJI/M8uub2Rr7Q1b658zzN//AE0jqlc30Eln5af88/8AWVTub77N+8SucvdWk/granQCdQ6S28SfYrv/AFlT/wBtxyXHySV5zcX0lxNmtfSY/L8ze712fVLanN7c7yWPzY7iR/3cn/oys7zP+Wif6uOOsP8AtK7sv3b/ALyOtGy1KO5jk3/u/wB3+8r0aczzqkCeX93byT/89I/LrHrc1KL+5JHJHH/00rHljkrspnNMgopJIvLkpa0Mx9WYv9ZJJVK2/wBZHWh5flSVABFWfbSeZcSf88/M/eVoeZ5Ucj/6usfTZfNuJP8An4/9GVZnA9U8Ey/8SeTf5nmeZW5qVtbyR+Ykn7yub8HalJZafJGkf7vzKuXNz9puPMr5avD9+fe4L+BEuaZ/rK3L6T/iX1j6RHWhqX/HnVwOioeX+Kf9XXnl5/rZK7/xRJXnt598120TyMXsZ1FFFeifKhRRRQAq/eFegeGf+QYn1rz9fvCu/wDDh8vTI687Gfwz2cs/iGvLVSL/AJCFSVHF/wAf/wDwCvHifQTLctanhePzfEFvWZW34Ej83xJHWUBH6nf8EyI/LsfH/wDv2H/txX3GetfD/wDwTM/48fH3+/Yf+3FfcB619JhfgPj8V/EY6iiiuo5wooooAKKKKACiiigAooooAKKKKAEHU1+XX/Bb3/kCfCH/AK+NU/8AQLSv1FHU1+XP/BcH/kB/CH/r41T/ANAtKAgflPLS1FRWdjoDzKPMplFMm5I75pKZRQIsW/8ArKv+VVC3/wBZWnH1pMDPlioq5LFUFIB+mf6yrEv7u48ypNNi8qTzP+mdFzF/6LrWBkbFtJ5kcf8A00oi/ef9tKp2Unl+Z/0zjqxHJ5dxHHWoEn/PSj/nn/0zqPzP3cf/AE0kqT/n4qzIsRVHc/8AHxJ/zzoj/wCWdFz/AMecclAEfmfvP+2dSR9apxyf8e9WPN/1lBqSVLUVSf8APOgCT/nnR/zzoooAP+edV5P+WlWPMolkj/efu6AKcsn7ySsrUdQJCQx/ffrUt9JJ5nyVRj07yxvf/WVzzNKZbuNWQpHHG/lolR217HF+8qv/AGd8lRxacZLjy65+Q7fbHd+Fr3+5+78yvUP7S/snw/HO/wDy0k8yvI/D8X+kRxp+88uuo1/VvtP2eD/lnB+7jrwp0PaVz0fb+zpljUtbkvbeT955knl/vP8ArnXN/wDHt5kf+st5/wDlpVeK5kikk2f6ypPt0kf3P9XJ/rI69yhQ9meVUqe0DVrn95HHJHH5fl1mf+jK09X8uW4kk/eeX/q6zP8ApnXbA4ieKX/v5ViP/wAh1Xj/APIlSR9a0A3dJ1KexvLeeCSSO4t5PMjkjr9vf2T/AI2J8efg7o+ued/xNrT/AEPU4/8Ap4j/AOWn/bT/AFlfhjb9a+uP+CfX7QX/AAqX4sR6Lqk/l+G/EXl2dx5n+rjuP+Wcn/tP/tpXJWh9s6Ifyn64RSyeZUkfmfwVJF/pP3Kk+zfu5NklcoEfl2mm28l3ezpHHH/rJJJK+E/2i/2ndC03Q/EFpazvqNxd3ElvBb/Z/wB5JH5kcckccn+r8yvoT9pTxjJ4f+HdxseeO3k/0eSSO38zy5P8x1+UHx08Ja7Y/wBoX/2u0/s+4/1cmnSeZb3Hl/u5JI/+mckldtPDU61GU5zNIfGeZa3ewWWsahfp+81Ce4kkjj8z/j38ys+28SXckflz+Xcyf9NK5+28yW3+eTzJJKuW0X/LNP8AlpXP9Vh9oftyxq+tzyR+R5n7uSucudbjuZPLeTy44P8AV1t3Nt5kcn/fuuR1HTXikk2VfsDP25dttZNvII3lPydJP7lTS3v2g70n8z/pp5dYI0+R609O0nJQyVPsEae3HS6l5vmb5H8ul/4+f+mdW72xj/dx/wDbSiKKrhQM51+cyLmx/eVoab5kcnz0/wCzeZ/10qxbW3/kOtOQz9oaltL+7k2eX+8qxbRR+ZUdtH+7qT/VxyVp7MXtCO5/e+Z+7qh/FVuWqdMzI/8AnnS0ktLQZEkf+3V+X/WfJWfbfvKkuZfNuPL/AOmdABfXP+jyf886y9Ei/ef9M/8AlnJVi9k8qzk2f6yo9Aij+z/9M5KDWB7J4A8v+w5N9p5nmSf6yo9Wiji1CTZH5dZfhbVp7az8uCT/AFclXLm5kvbjzH/1lfM1ofvpH3OC/gxNDSasa3L5dnTNI6Umvyfu6s3PMPElcHe/6ySu38SVwlz3ruoHjY7Yp0UUV6B8wFFFFAEidB9a9B0X/kGQf7lefL/WvQNN/wCPS3j/AOmdedjPgPbyzeRcqO3/AOP96n8uoLf/AI/Hrx1se6XK6P4d/wDIwR1zctdL8PP+Q5JWcNwmfqP/AMEzJPNs/iAf+mlh/wC3FfcJ618L/wDBML/jy+IP/XSw/wDbivug9a+kw/8ADPj8V/FY6iiiuk5wooooAKKKKACiiigAooooAKKKKACvy4/4Lg/8gL4Qf9fGqf8AoFpX6j1+Xf8AwXC/5Avwf/67ar/KzoA/KCmUUVBqFFFFABRRRQBYt/8AWVftpaoW/wBw1bilpMCSWo6JOtSRUgLFt0/7aVJfS/6z/rpRb/8ALv8A9dKkuf8AVySf9NK6jIjtpf3clXLmL/Wf9M46x45JI7jy/wDppW53uKAK8Un/AB71JHL/AKP/ANdJKJbb95H/ANc6rxfuo7f/AK6VYGp/y0k/55x1JF+9/d1Til/1n/XSrEUn7yoMjH83ypLiP/nnJViOT/WR1Hrcfl6h5n/PeOsv7T/q3/6Z0Gp0sX/LOrH/AE0rOspPNjjrQioAWn/89KKP+elWAeXUcsX+sqT/AFdR/wDLSgCv9m/eR1Xll8qOOrkvSOqckX7v/tpUAZl5fTxGTyf3YqLTfMlkrQksvN8yrGm2McclZchrCZsW0f2a3k+yyf6R/wAs6p2WrfaY/Ln/AHdxH/rK2Ipf9Hj/AHaf89Kydb02T93d2v8Ax8R/+RKIUOQJ1CeX93/y0p9j/wAfkcj/APLP95VTTdRTUYPkq3FJ5Xmf9NK1MivJL5vmSf8Afymf+i6fJ/sf6yo/+mn/AJDqwF/557/+2dTx/wDkSq/+q/651JHL/foAsRVqWVz5fl/vP+udZcf36sRS1Az9gP2I/wBo/Wfi98P7e01CdLnVNIjjs7uTy/3kn/POSvoi51eTy5JPL8z93+8kk/5Z1+Nf7J/xsk+DnxU0+7mnkj0PU/8AQ7//AK5yf8tP+2dfs5ouiQXUVpqT3H2z/VyR/wDPOSvL5OT3Trl7xx/jHwTJ8SNDuLB7+Syt/Lkjk1G28v8A1fl+X+7/APIlfmv+3Vr6W3iTVLDTpPLt7e3+z+X/AM86/WTxJffZtLuNkaRxxx1+Of7ZUcceqaxdvJ+8v7v93/38pKMeccJny/Zf6uPfVy2i8z7n+sqvH/5DqxH/AOi69U4izJH+78tP+WdUrmx/1n/furnm/u/M/wC2lRy/u/8AtnVgZ/2aP/v5Unlf6ypJf3f/AGzolk8q38z/AJ50AZ9z+8uPM/550tRUR/8ALOgCWnx/+jKZU8VAFyL/AFVL/wBNKSPrRUARy1XlqxLVeWrAry1H/wA86klqOoMixbf6yOpJf+PiT/rpUdt0qO5uf9Ikjg/eSUAUNXk8y4jtE/7ZyVr6bbeX5cf+r/56VXsrH7N+8f8Aef8APStSxpgbGiXPl3kkddBXKW37u8jkrq68jGU/3h9jlc/aUzc0j97VPX5f9ZVzRI/MrP8AEv8Ay0rjPUPM/Ef/AC0riLn+Ouv8QSfvJK5C57120DxsdsU6KKK9A+YCiiigCSL71eh6bH/o9v8A9c687i++v1r0mx/49o68zG7I97KvtE9QW0n+l3FT1Ug/4+J68pbM98066j4b23/E0uJK5Su3+Gf/AB8XNY0zOZ+lv/BMNMWXxB/66WH/ALcV90HrXw9/wTM/48/iB/10sP8A24r7hPWvpcP/AAz47FfxGOooorpOcKKKKACiiigAooooAKKKKACiiigAr8u/+C4X/IF+D/8A121X+VnX6iV+Xf8AwXC/5Avwf/67ar/KzoA/J2iiioNQop9FBVhlFFSRR+Y+KCSx/q446TzKJOtV6ksuf62rkccn7v8A651Tt+tbEdt/q/8ArnWsDOYW/wDy71Yk/wCPf/tpVePzPMt6ki/eW8f/AF0rUzMuT93J/wBtK1LK5823kk/56SVn3sX+kf8AbSpdJuU8uOCgDXl6yf8AXOq/l/8AHvVj/npS0GRnR/6uP/ppJVyP/WXH0qv5X/HvSxy/u5P+ulWalu5tvtNnJH/y0j/1dcfJJJFXcRSf6yOuQ1q1+z3sn9yomBo6Lc+YkcdbVcfpMnl3kddYn/LSgCzT6j/56VJVgLz/AM86i/5aVJ/8RTKAIqjl/wBXJUlMl/5aUAH/AC0/7Z0+PrTP+Wn/AGzp6f6uOgDQtv8AlnvqxWfbSeVWh/v/APXOoMjmdb02TSrx761T93/y0jrS069S9t43StCSOOWOT/ppHXKXsc/hu/8AMh8z7JJQanQSf7dVv+mn/LSpY7mO+t/MST93SSf+RKsBn/TSpP8A0XUVL/6LoAn/AN//AFlWftMlzceY/wDrKpR+XUlAGhbS/wDfuv2L/wCCe/xtHxY+CcWi31x5mueF/Ls3/wCeklv/AMu8n/tP/tnX42RS17v+yT8dpvgL8X9H11pnbQpyLTU4k/5aQP8A6z/45XPVgaQP2V8f3Mdt4fkr8Y/2tNXkvdQt4J4PLk+0f6zzK/YD4tapbnwe13ayfabeeDzIJI/9XJHX41/taXMcvjTS4I/+Wccklcn2zp+weNx/886sRReb5cdU4q0Iv/RlemcRJ/rP+Wf+s/eVH/v/APXSiT/7XUcv+x/y0koMiPyv9X/38qvfSf8ALP8A7aVZ83zP+2lUpJPMkkqAGUUUVZqPqSKo6kioAuR9aKjT/lpUn+/QBHLVeWrlU5agyK8tR1YqvQBdsvvx1nfaY/3nkVo2P+sP/XSs7y/KkoAuW1z5v/futCPrWXbdP+2dXIpaANSP/V11lt+8jjk/6Z1xn/LtXV6J+80+OvNxnwn0eUVPf9mdRokVZfij915ldB4fi/d1geLeklecfRHk+v8ASSuTue9dZr/SSuPn+9Xo0DwccV6KKK7T50KKKKAJ7f8A16/QV6Rbf6uOvOLT/j5X8K9Htf8AVGvLxux9HlfwMsS1Ut4/3cj/AO3Vj+Go7L/j3/7aV5XQ9UniruPhvH/x8SVxFegfDOL/AEO4es6fxGdQ/SX/AIJh/wDHj8Q/+ulh/wC3Ffc618Of8EyI/LsfiF/10sP/AG4r7jXpX0tD+GfJ4n+MxR0paQdKWug5wooooAKKKKACiiigAooooAKKKKACvy7/AOC4X/IF+D//AF21X+VnX6iV+Xf/AAXC/wCQL8H/APrtqv8AKzoA/J2n0yn1BqFEnWiiTrQUxlWbf/lo9Vquf6uOOkxIilqOpaioQiS3610qf6uT/rnXLR/6yug02TzY5K1iBc8r95H/ANc6Io/9Hjqx/wA9P+mcdH/LWOtDlMy+i8z95/00rOtpPKuLetzy/wB3H/10rHuY/Lk/7aUGpuW0nmW/mf8ATSpPK/1lZem3P+jxxv8A6zzK1PN/1lBkHl/vI6pyRf6P/wBtK0P/AIio/K/1dAEccn7y4qh4niEsEc6dKt+X+7k/66UzUE32E6DslBqcxb/u7hDXZRVxMf8ArFrsrP8A1dEALvH/ADzp8f8AyzqOKpI/+WdBkH/POmU+P/lnTKACqw/1kn/XOpJP+WlM/wCWn/bOg1Ej/wBZHQn/AB7x0sf/AC70fw/9tKsCeKtDzay6u+Z/6LoAt/8ALT/tpUFzbR3tvsePzPMjqf8A56bKJf8A2pUGRxOJ/Dd95b/6h63ormO+j+T97HVnV9Njvrfy3/1lcjbXM2i3bxzZ2d6DU6nyvN/66VHRFLHc2/yf6uT/AJaVL/0z/wCWlACR/wDkOpf/AEXUf/oyk8z/AL91YFiKrFtcyVU/9F0lAH6Sfsu/tBf8LD/Z/vPBmqXckmueHY/9H8yT/WWf/LP/AL9/6v8A7918N/tD6lHq/wAWLyOP/V2lvHH/AO1P/alZfgDxtf8AgTxBb6tp0jx3Ef7uSP8A56Ryf6yub8Uav/bfjDWL/wAzzPPkrjhDkqHROf7spxfvauRyeXVOL93JJWhF/wCi67DiC5/5abP+ucdV5P8A7XViX/0XVeSP95/1zoALn93H5f8A2zqnUlzJ+8/651H/AKygBlFPplBqPj61J/zzqOpIqALEf+sjqX+Kooqkk61ABJ1qnLVyq8nWgyK8nWmU+mUAT237r95/0zqnH/7Tq4P+PeT/AK5yVToAkiqSOL/V/vP+WlEUVWIov3n/AJEoAsR/6uP/AL+V3nw8ltJbf/Tf9XHJXCfw10fgmSOSS4jeTy65sVD9yetlc/356xoltB9nuNn+rrh/GPS4r0jw3ZWkWlySPdxxx15X42voJLiTZInl14p9eeX63/y0rlJ/vV0utXCZeNK5uYc16NA8HHFaipNnuabs967Lngcg2ijy/ejy/emQXNN/4/U+tehxVwWiR/6dHXoMX+qrx8c7zR9PlcPcYssnyVQsdR/cfcq1cy/6PJWXZR/6PHXHCHuHpTNL7YZK9a+F1ykmj14xL92vZPhVH/xI/MrJwXQymfpH/wAE0v8Ajy8f/wC/Yf8AtxX26vSvhz/gmV/x5/EL/rpYf+3Ffca9K9/DfwUfJ4n+MxR0paQdKWuo5wooooAKKKKACiiigAooooAKKKKACvy7/wCC4X/IF+D/AP121X+VnX6iV+W3/BcP/kC/CH/r51T/ANAtKAPyip8fWmU+oN0FS0UkVAxafJ1oj60eXUkDKiqx5dHl0AVK19Nuf9XHWY6YqWzk8u4Q1YHVRS/6z/rpUn/LSqdtJ5tvHV2X/lpW5yif886z7m2/1f8A10rRqKSP/j3qwMe2i8u4t62I5f3ckn/TSs+L/l3/AHdWI5f9H/7aVBqXafUccn7ySpPMqzIjki/d/wCrqvff8e9xVz/nnVe9i/0eSoA4yuwsf9WP+udcfXV6bJ/o/wD2zrOJqaEf/LOpIpf9XUcf/LOpa0Mh9EnWil/hqwK0nWlH+sjp8sf+s30wf6yOg1K4/wBXHRJ/y0/66Un/ACz/AO2lSf8APSgCSrEfWqf/AMbqxH/rI6ANCKWj/wCN1HH/AMs6kiqAD/npWLruk/bYJJE+/H9ytrzP3f8A2zqvLQBxOlai2nT7Jc+X3FdVHJHcx/8AtSsTX9Jx+/SqOk6r9ik2PzAe1AHXf+jKP/RlRW0sdzVn/wBGVYB/6Lo/9F0lH7v/ALZ0ASRS1XubaPzPP/7+VJ/q6sRfvP3b0AU4/v1ci/8AtklU44vKk8urkX7ygyJP9Z9//lp+8qPzfLj8z/tpR5nmfc/651He/wDPNP8AV1AFTzP+WlJ/q6KP9ZQahJ1oooqwJIqkj/5Z1H/1zqSgCSL/AJZ/u6k8zzfLqP8A56VJUBAJOtV5OtS1FJ1oMivTKfJ/y0qOKgcCx5X+jyVH/q6kkk8uPzP+elR/8s4/+mlWIkiqxFF/38qnH+9/791c/wBVUASSdaksvM8zy0k8uqcnWrumy+XcRyUq/wDDOvCT/eHT22iXdzp//H3JXH63bTxySb5JJK7jTdftPs/l+ZXL63/pMnmJXzx9kcXcxVUkjrbubaT+5WbLbP8A3K6aczmqQM6SOovLrQ8umSRV0c5xToGfRVmSDFVjHmtkzzp0+Q0dET/ToxXbf8s64nQP+P6P6120VeRi/jR72A/hle9/495Kgto8W8dWNS/485KLb/j0jrBfAdJWlr2z4Z/u/DcdeLyda9Y8Ca3BbaHbxvU9DOofpN/wTL/48PH/APv2H/txX3EOlfDP/BMO+jvbD4hmHoJLD/24r7mHSvdw38M+UxP8Zjh0paQdKWuk5gooooAKKKKACiiigAooooAKKKKACvy7/wCC4X/IF+D/AP121X+VnX6iV+W3/BcP/kC/CH/r51T/ANAtKAPyip8fWmVIiZqWaiVLUVS1LLHx9aseV5lV6uW372iBBHLF/rKj/wCWlXJI/LqnLWgC3Ef7uqmfatL/AFkdZ9zH5dAuc2NJl8zy4/8AnnWpF/x7x/8ATSSub02Xy5K6C3/5d60gZzLH/PSl/wCWn/bOkj/1dLL/AMtKZkUvL/eW9RxfureP/rpVwf6yP/rnVfyv+PeOg1JPM/4+Ksf/ABuqf/LP/rpJVw/8tP8ArnVmQRRf6uo7j/j3ko83y5I6ryy/6PQBysn+saum0j/V/wDbOuYro9Ek/d/9s65zU1Yv+WdPj61Xi/5d6k/56VqZFjzakplPoAjk+/Uf+5Vj/nnVf/nnQAyX/lpSS9ZP+udLL/y0o/5af9s6s1Ej/wBZF/1zqSKWo4/9ZHUlQZFj/wCLqxFL/rP+ulVKtxdJKALP/TP/AKaVWk61JLL/AKyiX/2pQBn3MXm/8s65PVtN+zSeYn+rrsJOtU7mOOSLy3oNTmtK1Z7J9j/vIO4rqra5juY45E/eR1ympaS9k+9P9XTNN1STTpP+ekZ+/GaAO18uim2V5BdwRuj+YadJ/wCRKACiPrR/ueZ5lEf/AJDqzIsS/vP+ulH/ALT/AHdRxyf3/wDtnJUkn7qT/pnQAv8A7TrOll8ySrkkvl2//XSqFAD/APnnRRR/v0Gop/1clJRRQBJFUkfWmU+gCWn0yn1ADP8ApnSS0SS/vKjl/wBVQZFeiP8AdeXUtFAFbUv3dvH/ANdKjik/9GUat/rPL/551X/56UAatjVisqKTy5PMrQ83+5VgSRVJH1plP/1UclZ1Dan8Yyk82sD/AIST/pnUkXiNP4468CdCofVQr0zf8ypYrn+Dy0rEj121H8ZqaPUoJf8AlpWPs6iNfa0zUktoJPvwJUEmk2kn8FRR30f/AD0qX7dWf71GpTl0C0/gkkjqpJ4ZT+CcGtbzPMqSPrWqrVCfZ02YOk6c9lqYDunFdHsrIj/5C8la9FduRrQp+zKepf8AHvJSW3+rjo1L/j3o8v8Adx1mvgNSWT95XR6RJJ9njjrm4q1La5kto/krGZkfp/8A8Ekf+QV8TP8ArvYf+3FfoS3evzj/AOCPtybnSvikW6i40z+VxX6ON3r3sL/BR8njf48xw6UtIOlLXYcYUUUUAFFFFABRRRQAUUUUAFFFFABX5c/8Fwf+QT8IP+u2qfys6/Uavy2/4Lg/8gL4Qf8AXzqn/oFpQB+UVFFFBqWKKSKpKyLF/hq3Yy+XJVOiKXy5KcCDckto5Y/+mlZklt5cla9jJ+7oubbzK6TIy7frVe5irQ+zeX5n/XOq9zH+8oAzIz5cldHptz/q/wDrnXPyR+VVyxl8vzP+udZRA6BP9XHViq9t+88upI/9XWpkLL/y0qt/q5Lf/rnVmX/lpUcnSX/rnVgRRf6uP/fqT/WeZ/00kqOP93Jb1JHJ+7/7aUGoSR/6z/v3VPUvkt5P+mcfl1qf89PM/wCelVNZj8y0uKgyOPrf0ST/ANF1gVt6TJ5fl1nE1NSH/V29WP8AnpVWL/j3j/66Va/5+K3MiSrFVKniqAJP+edV5f8AVVJ/zzoli/dyUAQS/wDLSkP+sj/651JJ/wAtKj/5ax0GpHF/y71J/qvMqPyv9X/10qx/z0qwD/npVyKWqdWI/wDlnUGRc/8AjdR/89KI/wDlnR/yz/7Z0DgMl/5aVXl/5aVP/wDG6j/3KsRTlj83zKwL3RfLG+GujqPyvNqDU5KyvptOnDx8H+5XZadqMGoQF14IrL1LSI7n/pnJWL5d1pM+9Mxn1oA7qoqoaVrUeop5b/u5P+eYrT8qgyF/9F0//WR+W9R/89P3dL/6LqwIrmXzJKg/ip//ALTqP/npQBH/AM86ko/56UeXUAH/AD0/56Uf89KP+edFAEtPj61H/wA86kiiqzUlopIqjqDIl4/550UVFJ1oAZ/+7pIqWkkl8qOSgDLuZPNuLig/6yT/AK51GP8AWSf9c6k/+IoAP/iKseb/AOi6gj6Rf9c6en3I/wDrnVgaEUn+sqx5v+jybP8AnnWX/wDEVcjl/eUAcJ5lHmVPqdr9kvZI8cA/LVSuc6faEnmUeZUdFA/aMsfaj6mpft0yfxuKpUVHIivb1DTj1iaPpJViPxFdRn71YlFL2MDX6zUOv0S8e6vGdzniukj61yPhXrI/pXVxyV4uK/iH0+Eqe0pkGo/cp0sVM1H7kdP+fy65+h1Ecf360PM/d1j+bWDcatdRyPtkNawoe0OWpU9mfq//AMEdedN+KX/Xxpv8riv0jx1FfmN/wRQ1CW90r4t+cc+XPpf6/bK/To9a9mhT9nDlPlMTP2lRyHUUUV0HOFFFFABRRRQAUUUUAFFFFABRRRQAV+W3/BcP/kC/CH/r51T/ANAtK/Umvy2/4Lh/8gX4Q/8AXzqn/oFpQB+UVFFPoNQj61ZWqn3DVu3ffUTFASTrTKfUctSaGhptzH/q3rc/dyVykcrx9K37K58ytYGcyxLH/q6ryW3m/vP+elXP9ZHRWpzGPJZf9M6p+U8Ucn/XOuglj/8AjdV5baOlyGoWUv8ArN//ACzjrRi/5Z1SitvL+0VZH/LP/rnWhkP/AOedLL/y0qKP/lnUn/LOoAPL/ef9c46j8r/V1J/z0oj/ANZHQARy/wCs/wCulQ6tcJHZ3Ap0kvlRx1haw8h8sv8Ax80AZNamnSYSMVl1oW37uP8A7aVkamxHJ/6Mq3HJ+8uKx45P9ZWhHJ/rK1Au0/zKji6x/wDXOiKgyLNFJFR/z0oAjk/1lR/886lH+sjqL/l3joAj/wCWf/bSpP8AlrJSv/y8f9dKTzP9Ik/650ASUR/uvLoj/wCWdEfWgC5bSf36k/8Ai6qU/wAygCWoqkll/wBZUf8Az0oAZUUn/LSpP+elR0AR+V/q6jkjjkj+eOrH/LP/AK51H/z0qwMG90WS3/fW2cVp6Lr/ANp/cT/6yrlZmraT5n7+H929QanT/wCs/wCulR/+i/8AlpXO6Pr28+Tc/fPSSul/9Gf+jKsyKcsflSSR1H/zzqS5/dSR/wDPP/lnVeWgCSpaiqWX/lpUARUUSdaP+elAEtP/ANXTKfVgFFEn/LSioAkiqOiigCvJ1qvqUn+j+XVyWsu9k828k/650AR/88/+mkdLF/yzoi/5Z0kUv+roAkj/AOWdHm/6us/7d/q6hjuZP3f/AFzoA0o5P9X/ANc6sRXP/ouseLzP/IdXI5f/AEXQA7xFbfabeO7T/WJ/rK5qu3sZY5fkf/VyR1y+raa+k3jwnlM/I/rQalCiiisgCiiigAooooA6bwp9ySuh82ud8Mf6iStuOT568TEa1GfX4X+BAL2T/V1PLLVO9l/eR1J5tZch0h/yzrIj/wBGkk/d1p/6393UkmkSf8860pz9mc0z9Kv+CKKbLH4vf9d9M/8Abyv076GvzP8A+CMNt9nsvi0PWfTP/byv0wPWvYhK8bny+J/iDqKKK0MAooooAKKKKACiiigAooooAKKKKACvy2/4Lh/8gX4Q/wDXzqn/AKBaV+pNflt/wXD/AOQL8If+vnVP/QLSgD8oqE6miigCwI/Mjot/9ZSW/WpP9XUGoUyn0ypLIquW1z5VU5OtFWQdJHc+Z/2zq55n/kOsuxk8379aH+s/7aSVucpJR/zzjpkv/LSkH+sk/wCudWAv8P8A20qSX/WSUR/8u8dRSf6uT/ppJUASj/WR0D/Vx0n+qkko/wCWkf8A38oAPM/1klL5nlySf9M46i+fy44/+eklEX737/8Ay0koAsRxfvPnrB8Rf8fMX+5W/wCZ/wCjKwvEH3ofpQBiVbi6SVUj+8Ktx/8ALOsjUseb/rKuW1z/AOi6z/8A43UkUv7yOgDctpf3lvViP/V1l2Mv/HvVyP8A1Un/AF0roAuf89KKPMoqDIKj/wCWdSUyX/lpQBFL/wAvFSRfvJI/+udB/wCWn/XOiP8A1kdACxf8s6T/AJ6VHF/qqll/5aVYD/N/v1JFLUFPj61AFiiTrUcUtSUAR/8APOo6klqP/npQAp/1klJR5dFWah5X+ro/+Lo/1fmUSSfvP+2lAHMa3ZfZp/PT/VyVo6Dr3KQXLneP9XJ6VekjS5t/Lf8A55yVy2oWL2cmP4O1QB3N9+9j/wBXVP8A1v8A37rC0rXXtikc37yKt3zY/M+T/V0GRJR/8RRH/wAs6P8AnnQAURRUf886KAJP+edSR/8ALOj/AOLo/wDi6AI/9b/37paT/nnUf/LP/tnQBL5n/oyioqKACT/lpWJ/rbjzP+elaepSeVb+X/2zrPtf+XegCPzP+Peo445Jf+/daEVtH+7o8v8A1f8A1zoAp/Yf/RdWPsP+s/651J5v+rqT7T5f/bOgCPy/9Z/1zo8r/wBF1Yj/APRdHlf6ugBbb/Wf9s6uXumprdn5b/6xP9XJVLzY7aP56jj1KST/AFFAGRJ4S1WOLf8AZJNlZ0lvJAdsiOh96+iPAFjJ4g8H/wDXvJ5clYfiDwT/AKzZBXJOpY7fZnhlFd/c+F44pPngqhJ4YtcY/eb6SrofsTkNtG2urHgG4f8A5aVL/wAK+k2fJP8AvKv2kCfYzKnh7/j3krZiqrBpUmjOYZHqeOTFeRX1mfUYTSmRX3/HxHR/yzqO5/16VYqTpLmkx+ZqFvHXoEmkR/8APOuE0D95rFvXp8sVYnNM+/v+CSVnHa2HxO2d7iw/9uK/Qsda/P8A/wCCT/8Ax4/En/rtYfyuK/QAfer2cL/DPlsV/EHUUUV1GIUUUUAFFFFABRRRQAUUUUAFFFFABX5bf8Fw/wDkC/CH/r51T/0C0r9Sa/Lb/guH/wAgX4Q/9fOqf+gWlAH5RUUUUAPj61YqvH/rKsVmzUKKKKQEflUeVVjyqseVQAWPU/8AXOtiP935f/TP95VO2tv3f/XSSrn/AD0k/wC2ddMDIP8AWRx/9NJKk/5Zyf8AXSj/AJaR/wDTOOo/+Wcf/TSSmZB/y8f9c46P+ecdEv8Ay8P/ANNKJf8Aj4/65x0AR/6yOT/ppJSyyf8AHx/0zj8ukii/494/+2lHlfu4/wDppJQAf6uT/cjqWOX/AI94/wDpn5lRyfvY5P8AppJ5dH+qkuP+/dAFgf8ALP8A651k+JPu2/0rWP8Ay0/651i+IZP9IRPSgDFTqat/6r/v5VROpqxH/wC06yNR/wDqv+/lH/xdM/1h/wC2dSh/9Z/38oNSeOTyvL/66Vpxy/6z/rpWP5v+sqxFJ/rK0gB0A/1kn/XOj/nnVeKXzJP+2dSf8sretDIk82pT/q5Ki/56f9dKP+elBkSf886j/wCedH/LWOj/AJZx0AH/AD0pZf8AlpSf89KWoAT/AJ50RUf886j/AOen/XSrAsUVH/z0oiqALEtR0zzf9XvpPM/8h1ZqS/w1F/z0pZf+WlJJ/wAvH/XOgAuZf9Z/2zqnc3MkX7z/AKaSVcki82T/ALaR1Q1GT7PA77N8nrQBFbW097JJGknlRx/u6uXOieZb7PP8z/rpVy2i8q3t0T/V+XRF5kX36AOSvdPkt5JNvMe/Are0iTzLeP8A56VW1eL/AImEkiVdto/LkqALEX/LOn0yn0GQVJ5VR/8APSpP+WclABJ/y0/66Uskn/oykll/1lMk/wCWn/XSgBPN/ef9/KZ/yz/7Z0//AJaf9tKryf6v/tnQBY/5af8AbSo5aPN/1n/XSq8tz+7oAr33+k3H+s/1dRxR+V5f7ypPn8z/ALZ1J5X+roAIv9XH/wBdKWSTyvM/6Z0D/Vx0/wA393/20oAqSSf6zZSSf8tKufu/3m+Oj7NB5klAFe23xyf9M/LqxJe/3P3klEllJL9yT93ViOx+zf8ALOrAz/sMl9J+/k/d1ctraOOP5P8AV1Y8v+/5lWIrb+/voA+gP2VLGPW/+Eg01/3n7uO4r0zxb8PI7aOT5PMk/wCecdeb/sWWU9z448QSQSf6PHYfvP8Av5X2J/ZMfl/PHXlVvjPSh8B8SeJPh5PJ/wAs/LjrjpPC/wBik+eOvujW/AFpqUcmyP8AeV4342+F32HzJPLrnNj53/s3yqjuY44466jV9Intrjy/L8useXSf+2lZc5Z5/q/7y8k/d1T8utjW4vK1CSs+sOc92n/DM+X95cVYj60eV/plS05s1NTwvH/xOLevS7jrXm/hj/kMR16BLc1gzmmfoT/wSf8A+PL4k/8AXew/9uK/QQfer8+/+CTk/nWHxI9pbD/24r9BB96vdwv8M+XxP8QdRRRXUYBRRRQAUUUUAFFFFABRRRQAUUUUAFflt/wXD/5Avwh/6+dU/wDQLSv1Jr8tv+C4f/IF+EP/AF86p/6BaUAflFRRRQAq9atVBB/rBU9ZyNUMqeOPzaIoqs0gHxRVJF/6LqOL955f/TSSpPM/0eT93/y0rphAyLkf7qSP/pnHUf2mP7PH/wBNJKqXH2uSWTZ/yzjqt/Zs/wC7j30wNCS9j8y4kqSO5j8yP/pnHWH/AGbP+7/6aUv2a7io5wNvzPMjj/6aSVJ5vm/aJK50SXVvJ1cFKfHqskdBlyHR/wDLST/pnHRF/wAs/wDpnHWTHrCSCQyA73rSivo5fM2Sf6uOgCSP/l3/AO/lEsX7uP8A6aSUH/WR/wDXOpO9vQAR/wDoySud16TzL81vR/8ALP8A7+VzWqSeZfyH3oHAq1LHJgx1FQnU1kaE/wDzzpaio8yg1LEf/tOpP/jdQU+P/lnQBoWVz+8j/wCudaFtJ/o9v/10rDtpfL8v/rpVy2uf3f8A20rSAGx3uKlqt5nm/aKkj/1if9c6ZyksX/LOj/lnJ/10qMf6uOkf/VyVYEn/AC1ko/550v8Ay0/7Z1FFL/q6gA/550f89KP+Wf8A20o/56VYB/8AEUR/8s6P/iKI/wDlnQai+b8n/bSk/wCen/XSmfw/9tKfJJ/rP+ulABL/AMvFSSR/6z/tnTJf9ZJUkv8Ay0qDIni/1n/bSmSWMclvJG//AC0pPM8rzKk83y5P+2lAFOyufsUf2S6/d+X/AKuT/npVz7TB5fmJJ5lSf6yo5Yv/AEXQBnyRxySSb/8ArpViKOOKP93UY/1kf/XOpYv+ParAT/npUp/5af8AXOo4/wD2nT//AIioAP8A4iiT/lpRJ/q/+2dV5P8AlpQBJ/z0ol/5af8AbOmH/lp/1zp8v/LT/tnQAH/Wf9tJKjPT/v3RLJ/7Uqvcy1YB5nmfu/8Anp5lV5P3kkn/ADzjqv5j1JFJ5dv89QBY/wBVR5nl/wDfuqknnySSR/JH/wBdKYdPjxvmneSgCb+0o/3f/LSmfabuSP5IKDcwW6bIk/eJ3jpn2m7uf9Wnlx0ASeXfSD78NO/07959ySqsdlPJ5bu71H9jn4+b76UAa0d9/fj8uSStC2vvN8v/AK6VkW0cknyT/wCr8vy6huRPos+x/wB4n/LOSgDpY7n93/2zqSTzJY/3Eckkn/POsW31FLg4TjfXuX7KFlouv/GjR9J1uCO5s7+O4t4/M/56eX+7pTn7P3yuT2hh/Bz4z618ILe8SytI5PtcnmXHmf8ALSvdNN/bc/dxx3Wiv5n/AEzr6g/4Zv8AB+rWfkT6LaSR/wDXOsvTf2QvBHhvXLfUrXSf3n/POT/V1EMbgqn8SBf1XE8/xnkdj+2N4Xk8uN7Se2kk/wCekdbFz8dfAOr+XA+pJJJJ/wA9K9Y8dfsqeDPFFnHH/YsFtJ/z0t4/Lkrx/W/2CNNkuI/7O1a6tv8Arp+8rsh/ZGI+PmiZz+u0/wC8Y/iDw34e8W28k+kX8En/AG0rxvV9J/s24kt3kTzK7TxJ+xh438P6hJHomrR3H/bTy68o8d/Abx34Xj+13V35kn/LSPzKxr5fgvjoVjqoYmv/AMvIHBeI/wDkL3FZnmVFLJd/aJPtXmfaP+WlHm18xOFmfZQ/hkcv/HxRUccn+kSVJVgbHhb/AJC1dxJ1rjPB/wDyEJK6+5lrmqbnNM/Q3/gkf/yD/if/ANd9N/lcV+h46V+eP/BI2XzNP+J//Xew/wDbiv0OHSvbwv8ADPmcV/GY4dKWkHSlrrOYKKKKACiiigAooooAKKKKACiiigAr8tv+C4f/ACBfhD/186p/6BaV+pNflt/wXD/5Avwh/wCvnVP/AEC0oA/KKiiljTzHxQBPb/cNT/6qnf6tPLSmxx+b5e+sjUP/AI3Ukf8AyzqSL/bo+zf6z/pnJXTyGRU+0+X5dS22oeXH5b/36tfZo/3lEmkx/vKYGhHcxyfaNklSD/ln/wBc6xf7KdT+5fPyZp9tcz200e/7mygyNfyv9XUckf7v/tpUltJ5lvHJR/8AHKAK8kUfmXH7uoLjToWLkJj5K0Jf+WlRydJf+udAHP3Omvbt8n7yqiSNH0rppZf9Z+7/AOWdZGo28YMmz+Cg1HW+quPM38/JitWK+j/79x1zFSRXBjpc4HT+Z/5DjrndS/5CEn1rWtrn7THJ/wBNP3dZGqf8fslEwK9FFFZgP8z93TKKKAH1J/z0qOPrUkVAEn/PSpIpP9ZUL9B/uVJHJ5kn/bOg1NKKX95J/wBc60I5P3lvJWXbfvJI6sRf8u3/AF0rUyNDzf3dEn/LSq/m/u5P+ulSD/WSf9c6syJB/rI/+udR/wDPOpR/rI6i8z93UAH/AD0qU/8ALT/rnUcv/LSj/lp/2zoAfH/yzoj/AOWdRxS/6uiP955f/XSgBf4f+2lD/wDLx/10o/h/7aUP/wAvH/XSgB8v/LxUh/5af9c6jl/5eKWT/l4/650APll/1lHm/wCspkn/AC8f9c6SWT/j4oAseZUn/wAcrLub3y/tH/bOpLa+82STZH/y0oAk/wCedEf/AB7yVHL/AO1Kli/1clAD4/8AWf8AbOo/N/d/9s6Z5n/ouk/+N0ASn/lp/wBc6D/y0/650H/lp/1zpP8A4igBT/y0/wCudJJL/wC06JP/AGnUcstAEcstZ9zc+ZTb282dHzWXJJ/33QOBYkuP3nyf6tKv21z5Unzx/vKzLeMfx1atv3fl0CLsUvm/ck8uP/ppU8Wmxy/f/wBZ/wCi6rxf6T9z/wDd1Y8vyo/MST93/wCjKsCxFFHF+8jj/wCudWPLkj8yP/v5Ucdz5cnzx+XJ/wAs6ueVH/q/+Wcf+soAz5ZaPN/eSf8APSrEsX/LTy/9Z/q6r+VQBJFJ+7/6Z/8APOrUkcd5b+RN/q/9ZJVH56sf6r93/wB/KAOWvbafTLnYf+Amuz+F/jC48K+MNH1q1k8q4sLuO4j/AO2dV7uyj1WEI/7uR/8AV/8ATOuUt3ks73YPvh6zqQ0NYH7i6R4ptLnQ9P1aCTzLe7jjkjk/6ZyVualfRx2dvO/+rr5r/ZQ1+7+InwH0NEk8y40ySSzk8z/pn/q//Ifl1754tiuP7Dt4II/Mkr5Zw15D2jpPtsEtvbyeZ+7qx/rLyP8A651xer+ZbaHp8DxyeZWhrepPY/Z9knlyVpyBzmp9mjkvLiTy6+b/AIx2yf2pJ+7r2y51ue2uI40k/wBZXhfxmufKvLh/+mdZyj7M0pH5++Ov+Rs1DZ/z0rBrW8WXP2nxBqEn/PSSsmrPWplX/lvJU3lVBH/rnq3WzNDoPBKf6ZJXWXMVcx4J/wBZcSV097L+7rlqbnNM/Qz/AIJHxeXp3xQ/676b/K4r9EB0r87/APgkW+dP+J3/AF003+VzX6IDpXt4X+GfM4n+Kxw6UtIOlLXWcwUUUUAFFFFABRRRQAUUUUAFFFFABX5bf8Fw/wDkC/CH/r51T/0C0r9Sa/Lb/guH/wAgX4Q/9fOqf+gWlAH5RVJH+7TfUdSSSUAPj+/Vz/Vxyf8ATOSqaf8ALSrHm+bQBL/rJP8ArpJU9t+9/wC2klRxRVYi/wCWn/TOtQLFtF/5EkqT/npRH+6/790f6r7PQZEn/PSo5I4/3cfl/wCrjqP7T+7/AOuklRyXMnmSeRH5lAEkcXlR28af89Kk+0/u/wDtpUH2a78yPfs/dx/89KT7FP8Au/8ArpQBJJc/8fH/AF0ol/5eP+unl0yKyk/8ieZSfZp/3f3P9Z5lAEckn+s/6aSeXVfy5LnzP+/lXI7GSOT5/LqSS2n/AHf7xI/3f7ygDKk0uTjZ+8d6zuVrqrKyjtvL/eeZJWbqlnvTz1+/3pcg0ypp9z5Z+f8A1aVFqX/H5JUVvjzxvqS9/wCPmmaFeiiisgCiiigAp8UnlyUyigC/H+9jjptvGSYylVkbGP8Afqe2k/1f/XStQLNt5n+j1bi/494/+ulU45P3cf8A10qTzPL8zZ/z0oA0JPLkjuP+ulWB/rJP+udZ8sskcdx/38qx9pj+0f8AbOrAkik/496Xzfk/7aVFHJ/x70zzfk/7aUGRPL/y8Uf8tP8AtnUf/P5Un/LT/tnUASx/8u9JF/q4/wDfqOKT/j3oi/1cf/XSgCX+H/tpSSf8tP8ArpR/z0/66Uf89KAJJf8Al4ok/wCWlEn/AC0pZOkv/XOgAk/5eP8ArnUUsckskkaf9M6lk/5eP+udRXMfmyeX5dAFS2i+03lxv2eXHJVv7bJ5nlpP+7/55x1DpqG2uLiCRE8zzPMq9LbR+Z5lAFeSTzY45Klj/wBXcVFcyebH5af8s6I/9XcUAH/xilk/9p0n/wAbo/8AjdAEn/xFH/POmRf8s6T/AFXl0ARyy+Xb/wDbOs29vf8AWbKL292J5f8AsVXtdOnvf3n+rj/56GgClI5kqxZ28h+dI/MroLLR7W2i8908yQ/cikrT8v7N/wAs/wDSJP8AyHRyDuc3/Zt35nl7P3n/ADzqSPSJ5f7n/TSStz/pmn+r/wCWklSean/XO3j/APIlWIz7bTfKj8yeT93/AOjKu+V5flyeX/pH/LOP/nnT/N/5aP8A9s46ki/2P3lxJ/y0oAj+zf8ALNH/ANI/5aSVH9mj8v5JPLj/AOWkn/PSrMXl/wDbOP8A5af89KSX/b/7Zx0AQSSSfvJ3/wCucdR+V/c/1cf+sqx5v7yPf+8k/wCedR+V/wBtJJKAIvL/APIlM/8ARdSSeZF5n7vzJJP+Wkf/ACzqKK5gl/694/8AyJQBJbSfvP8AppJVHxXp4k2X0PPmffq95XmeX/z0krQkjjubeSB/9XJQB9of8E0vEnmeF/Fmmzz/APHvcW9xHH/10/8A3dfbEtzH9st/3lfj/wDBz4keKPhL/aF34e2RxyeX9o8yvZNN/bu8WW2oW8l1YWlzHHXH/ZFfET56Z1fXoU/cmfpR5UclxHv2VHLptpqWoSefH5nl18EWX/BQDVpNU8z+wk+z/wDPPzK93+EP7Wnhfxbo9xd6pqVrpN5J/wAu0klVVyTG4aPPKBpDMaEj2z+wLS58yd/9ZH/q6+Z/jZ5klxeRp/zzr0Cx/ar8CXP2y0TXYPtHmeXXj/xM8Y2GryXkkFwknmR/8s5K8Wvh8RQ/iUztoVadT4D4c1uP/icXm/8A56Vn1b1aTzdUvH/6aSVXpHvlS2/4+Zat1Ut/9ZVuiZZ1vgSP93cVv3HWsPwTH/ocldBc20lc1Tc5pn6E/wDBI+XzLD4nf9dNM/lcV+h46V+eH/BI/wD5B3xQ/wCu+m/yuK/Q8dK9vC/wz5nE/wAVjh0paQdKWus5gooooAKKKKACiiigAooooAKKKKACvy2/4Lh/8gX4Q/8AXzqn/oFpX6k1+W3/AAXD/wCQL8If+vnVP/QLSgD8qLOL7RcJHV250mSOo9E/d6hHXUXMcf8A0zoA4wx7KfFWxfW0Hmf6yoI5bS35Sg1H23Srkccnl/6v/lpVWLWk8yPfWnFL5tvHs/1damRFJbSf6RS/Zo/M/wCenlx1PJ/y0qPyqDIIo44/L/d0Sy+Xb0f886r+b/rI0j8z95VgU5L6e2k+epYr2ST7kf7z/lnHVuSxjlkjkf8A1f8A0zqT93FH5fyRx0AV/wDSP+/f+sqSOyu5f+W8f7z/AJ50z95qUnyf6v8A5aSf89Ks/wBrWlj+4ST7klAEP9kSS+Xvu38umSaB/wBPU9SHXoZBs3pj1p/9rRyf8tKAKEmm31kN6P8AaE/uU+S+j8v55P3n/POtD7dHJUcnkSf6yNKAOcuZII5MwdKqPIZD81bGo2UcSvIn7t/Ssas5moUUUVmAUUUUAFFFFABT6ZRQBZjfzPMq1HJ5h/66R1mVYjl8vyz/AHKALcv/AB5+Z/2zqxHJ+8k/651B5n+j3Ef/AG0qKOX/AI+K1A0I/wDl3/650Rf6uP8A36jik/0j/tnRF/y70ASf8/En/TSrEv7uST/rnVPzfMt5P+ulWO9xQBLH/wAu9JH9y3/66UD/AI+I/wDrnRH9y3/66UGRJ/yzk/66VJ/z8VX/AOXb/tpUkv8Ay8UAWD/rJP8ArnSn/lp/1zqI/wDLT/rnUp/5af8AXOgAk6S/9c6f/wA9KZJ0l/650n/xFAElzbR3P7z/AFckf/LSq/2Z/wDlpO8lWfM/9F0//wCIoApyR+X5lB/5af8AXOpJOtKf+Wn/AFzoArD/AFkf/XOpP+edRx/8s6JZfK/ePQBJH/yz/wCulZt5f5Hkp+8cGQE1XudQkufkh3j56fZW+fuJQAWVl5v7x/8AWVsRyxxRxxv/AMe8f/kSq0UUn/XT/wBqVoeXJ5kn/LS4/wCen/POgCx5snmf9Pkn+r/6Z1HFJ/Akn/XSSq8X7rzNn+r/AOWklSeZHLH8/wC7t4//ACJVgWf3csfmf8u8f/kSkl/deXI//bOj/po8f/XOOj955nz/ALy4k/8AIdAEcv7v/rpUkf8AzzT/ALaSUSxeV+7T/tpJRHJ/37oAsRfvI/8Apn/yzjqOX/WSbJP3n/LSSpI/3sfmf5jjqOT/AG/9X/yzjoArxf8ALT/lnH/z0pf+Wf8AzzjpP+Wnz/6z/lnHUkv/AJE/56UAMjk/d/8APOOkligl/ePH5fl/8s6ryfu/3n/kSSq8lzJ/BQBofu7bzP8AnpJVe5vvs0kdU44v9Ip95pN1Jb/b5/3ccn+r/wButacPaEznyHY2NzH/AMInqEiSeXJPJTPAsUcmsSSPbpcxpH/q5Kp2P7rwf5fl/wCsk/1lTeFn8me7k8x49kdfW4GHs4Hk153mdD4XtrSTR9cu7q08ySP/AFf/AEzqDwv4bj1LQ9Uvnu/s32f/AMiU/wANyyR+D9Yk8/y45JP9XVrwxJ5XgHWP3f8ArJP9ZX1EOfqefMwpPDc8fhv+1vMT7PJJ5dYF7qWraJeR+Rfyfv4/9X5ldnqUkf8Awr/T4/n8zzK4bVpI5NYt9n/POvAzhxlQ989XLX+/JPM8z949FEnWo5ZP3dfj5+mRK8UVWPNqvFUknWtGaHpvw8tv+JZJXRyxVifDyP8A4lFdBfV5z3OaZ9+f8EofL/s/4mbP+e9h/wC3Fff46V8A/wDBKH/kH/Ev/rvYf+3Fffw6V7+F/hnzGJ/iscOlLSDpS11nOFFFFABRRRQAUUUUAFFFFABRRRQAV+W3/BcP/kC/CH/r51T/ANAtK/Umvy2/4Lh/8gX4Q/8AXzqn/oFpQB+UkchjkDU77bN/z0NR0UAKZHfvmkoqS2t3uZNiUAJFG9w6xqMmumso9lhGndKrW0cFlHHJ/wB/JKr3Orf6yOFK1A15ZY/MkqD7akkkfk/vP3dUIrKe9k8y6d46vxxpHHHH5fl0GQkdtJJH8/8ArP8AnnViP/Yj8uT/AJaVH5nm/u3qSKXzPv8A+sqwDzPK/ef8s6zfMfVbvYmfIT79LrF5sTy06PVvw9beXamQffkqAJpIvNj8tP3cdV4tIg/551oeV/mOpIov+udWBl/2RHJ/yzSj+xI62ailuaAOfl0nyv78dEfmR/8ALTzI63PM/wBio5bLzf3lAGZcSFoJ3fvHWDzXYxaRH/rPMqSPSbT/AJ5x1nyAcRRXb/2baS/8uiVXudEsJP8Aln9mo9manIUVs33hyS2G+F/MjrIkjeM/MKzAbRRRQAUUUUAFPj60yigDQi/eWb7P9ZHVaKT93VmAFYJXXhHTmqUfVK1AueZ/rP8ArnViP/l3/wCudU/N/dyVJHL+8/7Z0AWI/wB5HH/10qx5n/HxVOL/AJd6sf8ALvJ/10oAsH/WSf8AXOiL/l3o83/j4/650D/WR/8AXOgyCL/Vx/8AXSpJZf8Aj4/66UyP/l3jqL/ln/10koAuSy/vJP8ArnUvmf8AouqUkn/HxJVjzf3kn/XOmBY/+IqPzf3kf/XOiL/23roPB3gTVvG2qR2ml2nmfu/3kn/LOOs6lRU/jN6dP2vuUzDil/1dEf8Ayzr7x+BX7FmhSyWc+tWn9o+XH+8+0f8ALT/tnX03J+yz4BvtLktH8L6VHHJH5f7u0jryf7Thf3InuQyifs/ekfjoP+Wf/XOo6+s/2g/2FfEPgDUJNS8IQSatof8Az7/8tLevkfW7K/0S4+yXVpPbXEf/ACzkjr1IV6dQ8ethKlD4inLfRxVQk8zUpPk/1dTW2lSPIjzbP+udaMdlJ5f+r/d/9M615omXKyGy09E6/wD7ytKO2ji/d/8AfySo4/M8z/V+Xcf+i6uR+XJ/17x/+RKDEP3n+s8v95J/q4/+edSRxf8ALBJP3cf+sko/ef8AbxJUnl/8sE/1cf8ArJKsCP8Ady/v3/1cf+rjoltv7/7y4k/5Z1Yi/e/v/wDlnH/q46k8qT/t4/5aSf8APOgDP+xSRXH7j95cUR3P/LP/AJaSf6ySSrHmeXH8n7uOo5I47mP5/wB1b0AH7uWP5P3dv/6Mpkv/AD0/5Z/8s46Ty5Lby5H/ANX/AMs46k/3/wB5cSUAWLb/AFn/AD0kkqvJJJ5nyfvJP+elWLL/AFnl/wDfySq8n7r/AK5/+jKAD/c/7aSUf6z/AJZ/u/8AlnUfmf8A7ujzKAGXPl/x1lSy1oSy1nyxfaZPLSP95QBc0S2+3SeY/wDq67DW9N/tvT444JP3kf8Aq46p2Om/YrOOOrltL5UlYQrzp1OaBr7P2hXudNksfCdvvk8v95/q6q6D5nkag6R+Z+7rS1uKTUtP+T/ln/yzqjot1JbaHqeyTy99fb5bX+sHh16fs5mnYyeX4MuP3f8ArJKtWkvl/D6T5/8AWXFIbmS2+HlvB8nlySVYMdpbfDW3/dv9okk/1lfVnnTiV9ekkj8MaTA7/u64XUpfN8QR7/8AlnHXfeLbaCLS9DjSd5ZJI/3lcDfRRxeIJPI/eRx183nM/wBwerlUP35Ypj/ckpPNpkklfknU/TRI5PLqT5Kpx9asR9abLPXPAEf/ABJY62b6srwT+70O3rUuv9UK4Dmmff3/AASf/wCQZ8Sv+u9h/wC3Fffy9DXwB/wSf/5BXxJ/67WH/txX3+vQ172F/gnzGJ/jMfRRRXYc4UUUUAFFFFABRRRQAUUUUAFFFFABX5bf8Fw/+QL8If8Ar51T/wBAtK/Umvy2/wCC4f8AyBfhD/186p/6BaUAflFRRRQAqDecVv2Vt9mt/k/7aVj2x8u4jd6276XzI/3Hl+XJ/rK0gBQvZP3nkJ+8/wCmlSpbx2Ue+b948n/LSozLDZpsh2S7+9Vf+Wn/AD0k/wCmlMDQ+0yXP7v/ANGVJF/38/6Z1Xi/8hyVYj/ef9dI6ADzP+/clXP9XH8//fyq/wDz0k/5ZyUy9ufLt6DIybmT7RdZrrraLyrf/ppHXIWcYlmG/wC53rrraX938/8A38pQGyTyvMqWT7n/AC0pJJI/4PLqv9p/ufu60EH7yT/lp5dSeXHF9+PzKry3P/bSo/tMf/XOgC55v9yo/M/7Z1Bx/wA86TzaALHmf36k8yqf/XOrEf8A37oAsRf6v/npVOS+/wBIjRJH/wC2lEkv/LNI45P+udFtbR23mffik/650AWLmXy7eOsuS2guY/8AVx1qeZJ/0zkqOWWP/nn5dAHPXGjmLfsPmYqr/Z1x/wA8Hrr/ALT/ANtKj+0/3P3dPkA5T+yp/wDnm9R/2dP/AM8Hrr5bmj7VJWfIHOcbJbSR/wADikMTx/fFdf8Aaallljk+/AklHIPnOatv+eb/APLSqW/7vtXUy20Ev3I0qGTw4kr/ALnzI5KBHM+Z+7qTzf8AWVaudFu7KXY8e+s+Tfn580Gpejl/eR/9M46lil/1f/TSSs7zKliuPL8ujnA0/M/4+P8ArpVjzf3kn/XOsn7RmP8A35Km8zzZJNlAbmh/y0j2f8s46rxf8u9e2/Cr9kvx18UfLnS0/srT5I/+Pm9/d/8AkOvqz4b/APBPjw94WvLTUte1KfWZ4P8AVxSR+XHXFUxsKZ6NDLq1Q+IPB3wP8b+PbCSfRdBmlt3k/wCPiT93F/4/XTXP7LvxCtvtHn2EEf8A29x1+kmr6bpnhLT/AC08uOOOuL0jw3P4/wBQ8x/Mj0/zP+/leLPNKvQ9+GV0ep8d+Bf2RvEPiTVI/tV3BbW8f7uT7P8AvK+4Phd8BtJ8JaPHYWVp9mjj/wDIlemeG/B0Gk28ccEEccdegabpMcUccnl1xzqVMR8Z0Qp0ML8Bh+G9I/siOOOOOu4trmP7P88dYd9JHbf8tKpx+KYPtHkJJ5klTCHszWc/aHQatbR3tvJG8dfN/wAY/gD4P8f28keqWEHmf89I/wB3JXumpatJ5fyVl6Bon9pXnn3UfmVM6j/5dnRCn+7/AHh8l6N+zZ4F8Mp5E/he1ubf/n5lj8yq/iT9j74deLbeSTT7STRbj/lnJZSf+06+1Nf8LwX1nJG8f7uvI73w/P4fuPnj8yOs5yxENbmPsqR+fHxa/ZC8X/DyO4u9L/4qLR4/9Z5cf7yOvDvMjkuPLnje3kg/5d5K/ZDTZIL23/5Z18z/ALUv7H1p4xs7jxJ4UgS21i3j8yS2j/5eK9XCZhPaoePisuhP+GfB/wC8i/eP/wAfEn+rqTy/+XfzP+uklQfv9I1CS0vY5I7yP93+8q35f/Lv/wB/JK+lp1PaHzVSn7MPN/5bvH+7j/dxx1J5Xlff/wCuklHm/wDLT/lnH/q46k/5aeX/AKz/AJaSVoYGZcxyeZ5n/LT/ANF1Wll/7aVqXMXm/wDTSse5j8v/AKaUAWIr795/z0kqxH/y0jST95J/rJKw/M8v/wC11JHffvPL/wDIcdAGxH/sf6v/ANGVHe/uriSo7a58yrGr/wDLOSgDMpPNqvLLVOWWSgC5Jc+ZXaeEvDf7v7XP/rJP9XXO2Xha/wBR0C81ZH8u3t/uSf8APSuw+FWvJq0f2Cf/AI+I6icKg6cy9c6b+7rHkj8qvTNS0j938lcXq9l5dcp0mPbS1matJJpvmQQf8e8/7yp5ZfLkovYvtunyf89I69jKq/scScten7SmJPrfm+Ho7Dy/9Wf9ZWndalBL4Q0+0ST/AEiOT/V1y8nFrSf8u6V+sKB83yHU+LLmOR9N2OnlpHXE+b5uuXGyrN5J+7rF06R/tz18pn/7uie1lUP35s+VUdz0qxVe4/1dfkf2j9HK8X+qqWoo5f3dSRfvPL31bA9o8L/u9Dt6uS/6qq/h+L/iT2//AFzqxcxV5xxzP0F/4JSf8gj4kf8AXew/9uK++16Gvgb/AIJTR/8AFOfEJ/8AnpcWf/oE9ffK9DXvYX+CfN4n+Mx9FFFdhzhRRRQAUUUUAFFFFABRRRQAUUUUAFflt/wXB/5AXwg/6+dU/wDQLSv1Jr8tv+C4P/IC+EH/AF86p/6BaUAflFRRRQA+pIo5KgTqasSSeWtAB5vl/IlJFUK9atR9aDUsR/8A7yrH/PP/AMhyVTjk/wD3lWIpP3f/ALTrUyLHmf6yT/lpWRcSfaJNidKlubjjy99P022/eb3oAuadblEyvJ/551f/ANV9yq9H+s+/5clBkSSXP/TOj7TJ/wA9P+/lEcf/AEzqT/cqwDyv+mf/AH7qT/yJTP8AyHT/APfj/wC2lAB5f/bOSpPK/v8A7v8A6aURfvP7kkdH7yL7nmeXQAv+/wCXJH/10p//AEzSf93/ANNJKj/d/wAEn/fyOiWTzfvoklAB5ccf34//ACJR9p/55yVH5v8Acko/346AD/rpUvP/AD0qKL91R/vx0AH/AJDpf3n/AF1pIv8AYqx5f9+gCv8A9c6WrcUf+5JS/u4v78dAFby5P4P3lS+XHH9/fHT7ny/L8zy0krL03z9SvPMfzPs8f/bSgDVjtvN/uU+O2/6Zp/37qT93/mPy6k/z5clAB/0z/wDIclVL3SbW5+R0/eVb83/ln/5Dko/z5clAHM3nhnyPuP8AnWTLYywdV/Ku4uf9X/7TkrldVuNpwKgDJHzHFfdn7E/wf0JbSPXdasY73U5/3kfnx7/Ij9a+F0fbJGW5FfoJ+zx4yg+xx7JP3ckdeHmdSdOnofR5TThUqan25psVpbR+XBGn/bOq/jbxTB4b8PyTvJWP8M7mTX7Pz/8Aln5lc/8AE2OS+8eWemzf8e8EfmeX/wBNK+f5/wB2fYToWOH0nSdS8bap9v1GOSOz8z93HXtnhvRI4o440j8uo9I02OSOPyIP3ddxpOmx2MfmVdOgc05lyy02OKOq+t63BolnJJPIkccf/PSq/inxlYeG9PknnkjjrxO98N6t8WtUjn1eSey8Nx/vI9K/1cl3/wBdP+mf/TOumc/ZnHChKf8AENSXx/f+OtQkg0GPzLP/AJaXv/LOu48L+Ev7Nj8x5JJLiT/WSSVoeH/DcGm28cEECRRx/wCrjjrrLa28uPy/LrDk9p8Z0VJ06fwGPJpEdXLaLyquSRxx1l3OtwRyeXBH9pk/55x1vyezOb21Soaklz5kfl1z+pabHcx+W8dXLaO7vZPMf93H/wA8460JbaOPy6j+IaQPP73wB9ht5Lu1kkjk/wCedGiXPmx/P+8jkrvLn97HJHXB3ugT6Rcefa/vLf8A5aR1lyezH/EPjP8Abg/Zvjl8zxnoNp5cf/L3HH/6Mr4rspX/AHlo/wDrP+WlftJfWNp4p8P3FhdR+Zbzx+XJHX5F/tBeCZPhd8TNQ03/AFcccn7v/rnXtYKv754uOoc0Dm45P+Wn/bOOj/VSf+jKI5PNj8xP+2dR/wDPOvoT5ck/1n7us+9j/wDtdWPtFSX37yOgDl7j/PmVX/1f/LSti5ij8ysuWKgCxbXNbkcn2mzrl4pP3lbGm3P/ACzoAz77/WfJWh4b8LT+IJJJPM8u3t4/MkkqO5tpLm48tI66rwsPs+mXEb13YWh7SoefisV7GFjbMcFt4H2JO/8ArP8AV1xlzbSeCdd0vUoZP3c/367i8uJI/Bsdv5aeX5n+srmPGcVve6ND5MflvAlehiqHNT5TzMDX5ah7lHcwalpcc6SeZ5kdcV4gjjirP+Getf2j4Xjy/wC8t/3daut/va+UPqDz7Uv3clGm3Pmfu6Nbi/eVn2MvlXFVGVpXNS9r+iT6TZx+Zs8uT/V1XvNIurKzs5JE/wBf/q6ueJbmS5WzR5P3f/LOtTWvtfmaQjukn/POv13CYr2+HhI+Wr/u58py95p08TpBJH5clc/p0fl6k6V2nimSeTWpPPfy5NlcfpP/AB8XH/PTfXzufz/dnsZR/GNaoL3/AI9qkqtdf6oV+Xw3P0Qr/wDLOli/4+I6SKKpIo/9Ij/66VRB7rov/IGt/wDrnT7n93HUem/8g+3/AOudFzJ+7ryzlP0U/wCCVkePBvjeT+/d2h/SSvvBehr4a/4JYR+V4F8W/wDXxB/KSvuVehr3sL/BPncT/FY+iiiuw5gooooAKKKKACiiigAooooAKKKQ9KAEAzX5cf8ABcH/AJA3wg/6+dV/9AtK/UUHivzI/wCC2EPn6V8JfabU/wD2zpS0RdOPtJ8p+SxGaBitb+yj/cqOXTUSoVaB1TwtQzd1JuqyYF71FJHimpXOedFw3IqfH1plPj61YFmP/bpJZaZFLSRUAWLa28yStGL/AJ5p/wB+5KrW0X7v/npVyP8A55+Z/wB/K0gZTF8v/PmVPVf93F9/93Uskn+r8/8A1f8Az0jpmQ/935nz/u5KJf8ApvH/ANtI6j/eeX/z8x0Rf9MJPL/6ZyUAWIv+Wf8Ay8x0eb5X3JHj/wCulV5Jf+ekflyf89I6ki/66eZHVgSeV/y08uOT/rnR+7/g8yOo/wB3/wA8/Lo+f/rpUASS+Z/10pn/AJDo/wDIdPj/AO/lWAfvJKWk/wB/93RF5n/XSgCX/wAiUkX/AH7qPzE8z/V+XUnmyf8AXSgCT/tn/wB+6PM/uSf9/Kg82P8A650ktz/f/eUAWP8Atn/37pklz5X3JP8AtnVb7NPLH5kH7uOrEcccX7z/AFn/AF0oAryWUl7/AMfX+jR/9M60Y40t440RI/Lj/wCWkdReb/c/1f8Azzo/650AWfM/v/vI6SSX+/8AvKr/APXOj/rnQBY8z938/wC8jo8z93/z0jqvH/0z/wBZR/ufu5KAJZJP3f8Az0jrk9U+8K6OST/Wf89K5zUaiYLco/xV9KfsqavJdajFpp/hfZXzX/FX0l+xHZR3XxM/ff8AHvHGkj/nXl5gr4dnvZU/9pR+p/wq0STRNLkjdPLj/wBZHXnfxn1aPSPihp8/+sjktP8A2pXolj4yj+x/6yvG/ElzH428aSTx/vLe0j+zxyV8lL4D76EPe55ntnhbUoL7T450/wCWlU/GXxIg0Ty7SCP7TqE/+rto68X8Y/FqD4S6HJ/y0vJP3cdt/wA9JK5P4b+LZNS8SST6pJ5moXH+sk/9p10c/uHF7H94e+aJ4bn1K4j1LW5PtN5/yzj/AOWdv/1zrvNNsfL/AOWdU/D/AJd9HbyPXSeZHbR1004HHXmXLaP7NH89V9X1+002PzJ5K4/xJ8RI7K4+wWv+k6h/zz/55/8AXSjw3pMlzcfb72T7beSf8tP+ef8A1zo5/sQMfYf8vJmh5l/4g+/5ltZ/88/+WklbFjpsdjH5cEflx1ctov3dSf8ALOjkDnCOT93Unl+ZHWffalBYx+ZPJ5dZf/CWyXtx5Fr/AOQ/9ZQZ/vDoJYvLrPl8uX929V47K78vzHk8uOpP9Vb1kdFMz9btoLGOOSCP95X5yf8ABSHQoIdV0PWY/wDWXEflyV+g+t6tHHHJvr8tv25/itb+NvHFroFnJ5kGi7xO5H/Lc5yn4Y/Wu/B+/UOLHfu6Z4r4bvvtNhHvf95H+7p8tz+8rF8IXPlSTp61a8zzJP46+mPjJlzzP+/lXY5PNjrK/wCedSRy/vKsQXMfl1l3MVblz+9jrLuYqAMeWWrljc+VJVO5iq9pOnPK2/HyU6cPaETn7OB12iWyeXJO/wDrKsab/qbimaaPLt6TTv8AVv8A79fU0Kfs4HyVaftJTkXr2T/iW1nOftFvGj1av3/0PFUraT/V1rPUzp6QuL8Mb19N1y709+hr0HU68xvZP7F8ZWd3/wAs5q9Ol/ex+ZXxteHs6nIfY0Z+0pwqHIavF/rK56L91JXUalbf6yubuYv3lc0zoNDVovtOn28n/POSr+q3NjJqNlHBG8ccf+sqDTZPtOn3EH/TOsq4vZDdo79Ur9AyGp7SjKmeHjofvCbxBcwRancOn7yP/ppXKaLJiR/kz89XdauXlEklZ2jvt8yvN4h+A9XJ6fvm1LL+7qnL/qqsVXvq/PYH34VZt/8Aj8t/+ulUv9VVjTf3moW//XSlYg9ssZP9Dj/651Hcy0J/x7x1Be/6uvOOU/TT/gl3/wAiF4o/6+bf/wBqV9v18P8A/BLyPy/AXiX/AK6Wn8pK+4K9/C/wUfN4n+IPooorrMAooooAKKKKACiiigAooooAKQ9KWkPSgBD92vzP/wCC0n/IM+E3/XbUv/bSv0wP3a/NL/gs9/x4fCb/AK76l/7aVhW+A6cN/GR+X8UVV722jq5VeTrXkwep9EYFzbeXWfJ1ro5baqFxY5r0qdQ4q9D2nwGPS5NWpbJo/aqxBXiuq5406c6e42p4qgopgascmP8Apon/AD0q15n7v/npHWJHL5dTR3nPH7v6VpzmRqxy+V9z95H/AM86Ipf+eEn/AGzqj9s/zHR9sQdR5lMOQ0vNj/65yUSS/wB+PzP+mlZ/23/pp/38o+2xxf8ATP8A650AaHm/3JKP+WnmPH+8/wCmdZh1Av8A6wJJTkv1X7jyRUGXIascn/TSpP8AfjrJ/tFD9/8A8h1J/aK/89KANPn/AJ6Un+/HWf8Abo/46I7n+5J/2zqwNGOT+5JSeb/fqvH58knl+X5clWI7aTzPLefy5KAI/M/6aeZUkXmSR/JHUkUUcX/LPy5Kk83zfvx+XJ/z0qAI47aSSP8A1nmf9M6kj2Rfc/df9M6XzP7/APrP+elReZ/fqwJP9z93JS/+jKT/AH/+/lH+/QAv/oyk/wB//WUf6v7/APq6k8v/ALaR0AL/AMtP+edH+/8A6yn/AGb/ALaR1J5f7v5P3kdAFfyv7/8A38o/55xv/wB/KseX/c/ex/8APOj93H9yT/tnJQBTuYv3fz/9/I6xL22kk/6aV0cf7z93B+7/AO2le8fBf9lnVvG1vHrWt2kllocn+rjk/dyXH/2uuevXhSh7x10KE6/wHzPY+FNSvYPtEdu/kf8APTHFerfCK7v/AANqElxZHy7iSPy5K+pvG3whsPD+h+Z5CRx28f7uOvD/AAb4Sn1u4vJ7WP8A5aeXHXz1fFe2p2PpcPhfYVLxPeNE8W+MPFvh+SCCf7F5n/PP/lpXomgf8Ul4T+13Ufl+XHWH8LtN/si3jjuo/Lk8v95HJUfj/Vp/FFxcabp37zT4/wDj48v/AJaSf8868M96VSoed2Ud38VfGn9rT7/7Pg/49I//AGpXUf8ACN3fhvWI5PL/AOuclZ/gDUo7LWJLR/3clewalc2H9n+ZdSJHHH/y0rWH7wftD0TwB46+06XHvjeOT/lpWX4t+KOreINQ/wCEa8IRpc6p/wAvF7J/q7SP/pp/00/6Z15fokmteMZPI0iR9O0eT/WXv/LST/rnXvHgDwlpvhbS47Syjjj/AOmn/PStoT+wKfs4e+Y/h/wvH4bjt45pHubj/WXFxJ/rLiSvQNN1aOWPy/8AV1T8QaJ9pjjkT/lnWPH9rtv3iR/9/K05PZnPz+0PSLaSOKP55K4/4kfFWw8C6XJIkcl7qHl/u7eP/WSVz97q+u6lHJBokHmXH+r+2yf6uOjwv8JfsN5/aWsT/wBo6hJ/z0/1cdXzfyB7Gn9s83+G+m/E34v65Jrvi/8A4pzR/wDl306P/WeXX054b8N2miWflpH5dY9jfQW1x5H+rrU/teP/AFfmUQj/ADmdaf8Ay7pmheyRx1yepalH/wA9P3dGra3J5nlwfvJP+ecdY/8Awh2pav8AvL24+zR/8846JhTgcn4o1+0jt7iSedI7eD95JJX4zeOtaTxL4117VIh+7vr6e5T6PIT/AFr9a/jv+zjdePfCN9pWkeIrrR3nT94037yKT/pnX5WfFL4T+Ivg/wCJ59G8Q2L28yHMc6DMU6f3437ivTy/kSPFzOFQ5rw3/wAfcn+5W3WJ4e/4+2/3K1q9yB8vMk82jzP3lRydajilrQDQ83zary/vaPNrtPhd8M9W+KOuSQWv+jafB+8u73/lnHH/APHKznMDU+A3wKn+MfiyP7bvtvD8En+kXEf/AC0/6Zx1137SnhfTfCfjW30rSLRLLT7SDy47eOvrb4e+GNN8KR6HpulokdnBH5fl14H+0ZFB/wALYuJH/wCfStcDP98ceM/hnz7ZW0h0+STZ+7SrGn6LPNosl/8A8u8claeneZ/wieofvP8AlpT7GOSPwP8A6z939or6fnPnOQ57VU/0HNZlt/rI67Tx1HH/AGPpcEEf7zy65O2sZ4ryODy/3lae0HGHLTKPjqN/s8E6fwV6FoFz/aWh2c//AEzrkdZsvttpcQeX+88urnww1H7RpElo/wDrLeSvAzOHv+0Pfyyf7nkNLUo65e+j8qSu41K2rj9WirxD1A0SXy5I6zNWj8rVJEqeyl/eVLr9t/pNvP8A89I6+lyGv7Ov7P8AmOPGw9znOZ1X/lpVDTPvN9Kv6z0krP0rnfXRxDPWx2ZR8aNnzar3P8FSR9aZP/rI6+BitT7girQ0T97qlvVOWtHw3F5msW9VPYg9fi/1cdVLmTy6uVSvq8o5T9Rf+CZ0kcngPX9iY5tP5S19pHpXxh/wTSi8vwR4h+tp/KWvs89K9/C/wUfOYr+IySiiius5wooooAKKKKACiiigAooooAKQ9KWkPSgBtfmt/wAFl0zpXwr/AOvjUv5W1fpTX5u/8Fjkzpfws/6+NS/lbVzYj+Gzrwn8dH5fSR1Wlq5J1qnLXjwPpSvLVOrn+tqPy66U7GpT8qmSWX+xVvzI6jkk8yuhMxnTTM2SzSq5smrX2Un2etfaWOKphKZi/Zn/ALtM8k1s+XUf2etPaHN9RMipI4/M/jq9JZKKrS2bR9qtTTOKeFqUyL7M/meXUn2GTzPLqMyPn56k+2vjY58yOtDjCSyni6il/s6by9+KSO9ki+4+Kkjvcfc/d0ALHpU8v3Nh/GnxaV/fnEdSR3scn3/3cn/PSOp/tP8Az38uSOgCaLRYI/8AX+Z/10rSito7aOP93+7/AOekdU7KX95+4k8yP/nnWxbbJfufu/8ApnJWoFSX/nm/7yP/AJ6VF+8/j/eR/wDPStT7NHH9z93/ANM5Kj+zf3P9XVmRT/3/AN5HR5f/AG0jrQ+zRx/c/wC/dSRW39z93QBl+V+7/wCekdSeX/20jrQ+zfvP+ecn/TOl8qP/AK5yf9M6AM7y/wB38n7yOpIov7n/AH7q55fmyUSRf9tP+ulAFeKL+5+7/wCmclHl+X/z0tpP/IdWP9X/ANc/+mn7yOj95/B/8coAZ/5D/wCmkdJ5f7vzP+Wn/PSOpPL/ALn/AJDkqPzP3n/TT/rnQBHLJH/sSVHHHPe3EcaeZJH/AM8/+elaGm6Jf6/qkdhawT3t5PJ+7t4/3kklfdn7Nf7KFp4FuLPxL4r8u98QR/vLSy/5Z2f/AMckrjr14UTuwuFqVjD/AGZv2OY7G3s/FnjWDzLj/j4tNFk/5Z/9NJP/AI3X1hc2Uf8AzzqxJqXl1Tl1KOvma9T2k/fPq6dD2dP3DxP9pCSS28H3Gz/nnXj/AOz7bJe29vH5f/PSOT/v5X0x8SPDcHi3Q7iB/wDnnXyXHe618CvEEn9nSQXscn/Lvc1iawnyHvnxQ1aCy0+zgso/+JhHH+8kj/5Zx0fDfRI4tPjt3/1cn7zzKj8JW1xc+XPrfl3OoSSeZceX/q/M/wDtdeiX2iWGm6fHqSf6NHROn7b3z0KZyfjvwlo0UcmpT+XbXkf/AC0j/wCeleKf2lPr+uRx3skn2OOT93beZ/6Mrp/HXxD/AOEkvLiN55PLtJPs8ccf/LSuHl03+yLjz/M/d/8ALOufkMz6w0COOx0O3ktY/wB3/wAtP+mddRpupSReXvrwv4efFGOK38ueTzK6TSPiRpPi241CC11ZI5LDy/3f/PStKYTPYNS8d2GkW/zyeZJ/zzrDsr2fW7zzLqTy4/8Alnb1wera/HbaHcRwWEkkkn+rkrD034hT21xH+7rSczWFM+lNN1K0sf3f+r8utS51u0+z/JJXhcfijUtWt/MtbCfzPL/1lGgXupeKY/M+3/Zo/wDlpHH/AKyohWMp4Y6jxJ4o+w3HyfvP3lXNNudW1eP/AJ9o5P8AnpUmgeG7TTZI5P8Aj5uP+ekldpHbf3Ksz5oIz9Eik0j/AF8fmSf89a6y2vUljqn9hkij+f8AeVl3P7uT9x+7krUz/iGhqUUcv7v/ALaV4d8dPgnonxi8PT6DqqbZf9ZaXsf+sgk/56V6zc6vPF9+qdtZSXNx5k8dRFuLujd0+an+8PxQ8ZfDzVPhV471Xw5rMfl3li7xl/76fwSR/wA6zpa/VD9q/wDZmsPjRof2/To47bxZYR/6Pc/8/Ef/ADzkr8u/EGiX/hvWLzTdRgkstQtJPLuLeSvqsLX9tA+IxeF9jUMuT/V1X83yqlll/wC/dJFbfaf+mcf/AKMrpPNCL95X2B+y7rek2XgO8tHngjuPM/1dfIlt5f8AB/q609N1KfTbjzLWSSOSs60OeBrA/STwl5f9sWeyTzK8D/aZ02O5+LHzyeVH9kryfwt8cNT0i4jn+1zxyR1j/ET4iXfjbWPt8935klY4Wt9XrfvAr5fOpT/dkmm2Uf8Awj+oSeZ/q5Kltraf/hC45PM/d/aP9XXNW2txx28kaSf6z/WVcsvEHmaf9k8z935n+rr6aGKp1PtHzVfA4in9g1PFMk/maXI8fl1BbXMn/CUb6n8U+JI76TS5PL/dwVHY63B/wkn2vy/3cldPMjnjGVOGpuWNjBL4b1i7njSS4rzLwNf/AGLxVNB/yznr02202e58L6xdpJ5dv/zzrxE3X9na/Hdp2krjx37ymejl/wAR7VfVy+rRV1Ecv2mzjrn9Sjr5w9w5f/VSV0llpsGt2/lzyeV5f7yubuYvLkrU0mTzbeSOuvCVvq+IhMKkPaUzmdU05JbG7n8z/V1i6bHmOuh1aP8A4p+43/6zzK5+y/1MdennVT2k7m2U/wAQ0Kik/wBZR5lMb79fJWPrqhYjiStTwl+91uOsfzY63PBP73W46ifwMzPWKpXMfmSVqfZ6r3Nt+8jryzI/Uf8A4JxeZ/whGu7/APp0/lJX2IelfJf/AAT8s3tfButB+pFp/KSvrQ9K+gwv8FHzmK/iMkooorrOcKKKKACiiigAooooAKKKKACkPSlpD0oAT+GvzZ/4LJyeXo/wt/676l/K2r9Jv4a/Nv8A4LK/8gn4Vf8AXfU//RdvXPX+E6sL/HR+X0ssktV/L/v1NJJ/cqjc+ZXlQPqqYSyx1Tkk8ypajkjroiMjp/l0VLTuAnmJHUf+soorQBf3f/PSo6fTKDLnCoqk8qloMitJbeZVWWzXPyZrTp/l01UaMp4enUMSSzZOtQkFa3fKqD7MP7lbqucVTA/yGPT45HTlTzV6SywKryWbDtWimmcU8LUpkYuHiPyfu39q0LfXTt2zx+aKy3iaPrSVocZ09tq3/PCT/tnJVj+0o4/v74/+udchUsd7PH0c1pzgdn9ukl+5JHJUn22PzPn3x/8AXSuP+25/6Z1oxXsnl/6zzI6fOB0UVz+7/gk/651JFcx/3/8Av5+7rl4rmP8A6aW0lXI9Sk/5bx+ZHVmfszpPM/v/ALupf+mlYVtqXmf6mT/tnJVyK+j/AI98cn/TOgRd/wCmlRS0faf+Wnl/u/8ApnUf7uST+CgCPzPN+/J5cdUP7ftLaSNN/wC7/wCWnl0l9HJe/u0k8u3qOPQIPL/5af8AbOoA+hPgV8XvCHg24j+ywJHef8tLmT/WSV9keEvjPo2t2cciXcf/AH8r8tJNAtJP9Xv8z/frQ02XWdE/5BerTxV5dfB+0PboZh7M/WP/AIS20ufuTxyVX/taO5k+SSvzX0n40eO9E+/dx3Mf/TSvSNA/a0ntvLj1S0e2/wCmkf7yOvMngah61PHQqH2Zq2v+XZyfvK+T/itJPfa55n7ySOul074+6T4jj+S7SStO2udJ1+T55Ekrk9nY6/aI7T4J+P8AQtb0+3tNX1KDSdUjj8uT7R+7jkruPiR460220OSDTp01a4jj/wBHjt/9X5lef6b4b0KL94kaVuRy2n+r8tPLrD2h1QmfN9t4b8Uf2xeX91BJJHcf6yOOu0/s271uO3tPsl9Hb/8ALTzK9wto7S5j8tI0qnqUcccdZ85ocXoHgWCK38vy69c8CeDrSyt/L+yQf9+64vSLn/TPLr0zRL6O2jjrPnNjqLHRNNl+Sewg8v8A651uWXgnRf8AWQWEEcn/AFzrD8zzLPzEqnonxRtLaSSCefyri3k8uStUL3z0CxtoLaPy0jrP1LwLYavceekf2K8/5+bb93WfbeNrS5k+SRK6TSdWjua3Of2jOXufD+u6B5cif8Taz/6Z/wCsroPD/iSC+j8v/Vyf885K6y2lgk/5aVXvdA03VpJJHg8u4j/5aR/6yteQynOnL4y5HfR/Z6x7mSPzKx9blu/CVvJJPJ9ts4/+Wkf+sjrh5fiZafaPMSdJLeT/AJaUTnY0p0Ptnca3cxx2dWNN1KPy443rz+XxJ/wlNxHBa/6utTX737Fpf7iT/SLSPzI6z5zTkOo1a5/eR18V/t7/AAPg1vR4/HekQf8AEwsP3d/HH/y0t/8Anp/2zr6M8N/FG01uzjnSTzJP+WdXLmOPxJHJYT+XJb3Efl3Hmf8APOtqFf2dTmpnNXoe0p8sj8a4rb7T/wBc6kvpfLt/kr0D42eAJPhd8UNc8NP/AMe9vceZb/8AXOT95HXB3MXmW9fWxPgKlP2dQr237q3jqSOSP+Oll/dW/wA9YltI9zd/JTJOij61Hcx0Rxxxffk/eVYiirKpT9od9Cv7EzfO/wBunfaZ4/8AlpUl7beX+8SqlcHI4Hv061OoXP7WuP46uW2vGK4jkxWQTmohMRWkak+hnPDUKnxHe2/xCuBp9xaI/lW8n/LOuE1SLzUkf/ppTo+aJAZI9lafWZ7M5/qFFfw4np/g3Uvtuh28n/bOrGpR1yPw0vspcWr/AMFdle/6uSqPCmcXexfvKsaRL5VxRqUdU7GTypKcjSA3xnpKW1jJcb/9ZJXLWX+pNdL44jeextpU/wBXXLWn3BXTiq/toRO3Aw9nULlR5+apKj/iryj3ucSui8FXHlazG71hVb0mXyrjzKmprAZ7ZbatHL/y0qT7dH9oj3yf8tK8zi1KTy/9ZTf7VkvbiOP5/wDrpXl+zFyH7Y/sHSxyeDdV2SLJ/qOn/bSvqWvgT/glBqE914Y8c208zypbvYCMyen+kf4V9917mF/hI+YxX8Rj6KKK6jnCiiigAooooAKKKKACiiigApD0paQ9KAE/hr81v+CzH/IK+Ff/AF8al/K2r9Kf4a/M/wD4LS/8g74T/wDXbUv/AG0rCt8B1YX+Oj8wpZar3MtHm1BXmo+rH0eXRH1qTzI6QFfyqWnydaZWoBUVSeVUnl0GRXiiqTyqs0eVUc4FfZRsqxRRdisUpOtFWPLo8uq5xlfy6PLq55VLU84chS8ujy6u1FJ1q+cCn9m82myad5lXvLopqpYXsKdQx5dMJ+7zVJrZ466Xy6b9mjrf25xzwMJ7HMtuPUUiEr0rek05H6JVOXSefkraFaB508FUh8BU+2Sfx/vPrT/tP9yTy6bLZNHVfac1up3OKcJw+IuxXv8Af/7+Vcj1KT/rpHWJShynSgyN6K+j8z5JPLrUjlklj8uf/lpXIxz/AN/mt+Sxu5JP3c/lW/8AyzrUDb/cSf8ALSOjy/8AbrMj0m7/AOf5/Lp8ljdxR+Z9r/ef9NI6sz9maHl/7dEt9b21Zdlc3ckfl+X+8rY0jwLfatJ5k/7uP/npJXHPFU6Z6NDAzqfGUDq3mf6nzJKjltru++//AKuvSLbwdBZW+xI/+2lJJoH/AEzryqmOn0Pap4GFM8yj0eW3besjpJ/0zrb0rxd4j0aT9xeyPHH/AM9K6K50jy/+WdU/7I82sPrH/Pw6fYROn0j9onVtNXZe2zyx/wB+OSu/0T9o3Sr2Py55/s8n/TT93XisuiVn3OgR/wDPOsv9nqGn7xH1h4f+NFpL5f8Apcfl/wDXSvQLbx/Yatb/AOvSvgKTRDF9x3j/AOudXLLX/EOi/wDHrqM6/wDTN6z+rQntM09vM+4bHW449Y/1n7uvWNN1KDUtP/55yV+c1l8ZdfspY/tESXH+7Xtfw4/ag0kR/Z9b8+zk/wCeslc1TB1Dtp4qmfX2ieKb/SdQjjnj/d/89K6jVvBPhrx/b+ZPaJbXkn/Lxb/u5K8H8L/H7whqX/MWtfM/66V2lj8Y/Dcf3NWtP+/lZwp+zOmdSFQw/Fvw78YfDe4+16RPJrWlx/8ALP8A5aVoeCfjzBJcfZL3/Qrz/nnJXUW3xs0K+/d/2laSR/8AXSvN/iZpPhfxbHJPaz2ttef89I5K09mc3P8AzH0Z4f8AGUd7H5iTpXSW3i2OOvzrj8deKPh5J5cN/Hc2cf8Az0rX8P8A7cWnWU72uriSN048yOPzI66adOp0MZ+z+2fevi3xTBHpf/XSvkH4+axp3wf1nS9VacwaXqb+XJbD/lnJXNXX7avhvUZPPkF3ceX9y2jj/wBZXy98f/ihrPxg8SwX+oL9nsoI/LtLOP8A5ZitIUvbVP3hjOp7Gn+5P0M+G/xR0W+0+OS1nj/eVT+M/wAXrDwL4I1jVpp0+0SW8kdpH/z0kr83vB/jDxF4Y2HS9ReJf+eY+et/xJ4g1nxRJ9r8Q30+oyRx+XHH/wAs46PYKnMv2ntKZ61+zf8AF/zbiPRb2++zSf8ALOST/lpX2h4N1aSKzkjf95J/y0kr8y/C+iQRSRyPH5kkdeyWXiTWv+EXvLBPEOq2VnPH5dx5dxR+79p7gR9pGmed/tTeLYPFvxw8SXdlcJc29vJHbxyR/wDLTy4/3n/kSvL4pakvdNjivJI7WR5Lf/lnJJVP7NPF9yvoadeB8ZXw1b2hcltvtMf+sqvbWUdlHvqOS5ksvvxvVQ3Emofu0/dR10nN7OoT21zJc3Ekn/LOrnm1HHHHF+7SOpasyJ45PMj+ese5i+zXHyf6utDzar3P72Os/ZmsKnsyn5lL5lJ5dMrnnQPRhjR9LuqLyqjrDkPRhXNfwne/2d4hi/uPxXqMv72OvFhO9tcwzf3DXsNjc/abOOT/AJ6R1seJX+Mw9XjrH/5aV0Grx1zcnWgwNDUovtvh+4j/AOef7yuMtv8AVmuz02XzI5I/+WclcpJb/ZriSP8A55yVlM9rCkVL/FSUv8VYnok9S22yOSq0UtMfiMUGnObEfmXv/XOtPTYvLuI9lc1BqEkR+/Wnba35cn3K5KkJ9DRVD9a/+CS3/IF+In/XWw/9uK/QOvzi/wCCPevJrmkfE5UTHkz6aP0uK/R2vSw+lM+XxP8AGY4dKWkHSlrpOQKKKKACiiigAooooAKKKKACkPSlpD0oAT+GvzO/4LR/8g34T/8AXfUv/bSv0x/hr8zv+C0f/IO+E/8A131L/wBtKzq/Azqwv8dH5bydaZT6j/1VecfTC0U+P/WVLWdwK9P8upaKLmpFUnlUeVUlSZB/rKPLqWk8qpNSOpPKo8qpKBezI/Ko8qpKloD2ZW8qiWKrHlUSxUucZT8upPKqx5VSeV5dZ84vZlP7PR5VXKKOc0Kf2ejyquSdaryxf8tKpTuBXliqvJ1qxJ1qPyq1IKckfm1C9puq95dSeVW3OS6Se5iy6WaqSWEkddT5RqOW2jrWFc454GnPY5PyjXRaXdJNCgkk8uSOnyackn8FLHp0Ef8ArEro+tHF/ZzL0tzH/BJ5klU5JJJfv/8Afuj/AKZonlx1JH/sVzzrzmdNHCwpna+CbKC3SPfGkklelxRx+X8leL6RqUltJXeaJ4pj/dxvJXlVNT0aZ1kttVOW2q5HfR3Mf7ujzI6xNDn9Ssv3dcv9ujtrjy3rqNf1eOyj+euAvZI5biR0oA6uOWO+j+So5bGuXtrmeKT5K6Sy1aOT/X/6yoasBXk0jzKry6JXUxeXJHVaTrUgcZc6bWhpugJL+8eOtOO28y4/1dbFtY/u6r2jNPZmHF4Sjk/5Z1A/glJP+WddXFc/vPLStyx03zKPaVDXkPN4vBMn8HmVYk8L/Zo/MeST/v5Xeale2Gkx/PJ+8rgPEHiT+0pPLg/1dVzyMpnPat+8j8jz55I/+ulc6dMYvhFzXRfZpJKkttIk8z/V11QrciM/Z3JtF0Dzo/8AV1J4o02S2kt43/5aV1XhuPy5I43jqv4tijvtYjgT/lnHWHtNbmnszn9A03zZK7S502OXS7iN/wDnnUnh/RPKjjkrc/s3zY5I6y9oOnA5/wAP6b5Ufz0vjbUv7E0eSNP9Zcfu66+O2jsbevKPH+pf2lqmxH/dx0U9y6kzl6pSdasSdar+ZXoUzzwoitqI+tWPMrb2jMSP7PUcttVreab5laQxVRGH1SnUM/7NJ/10o8r93V2n+XW/1o5p5dAy/KqPy61vs0dQ/Zo/4K6YYqBzVMvnTMfy6j8qtSSykqvLbSVp7SnUMPZ1KZmXEeEr0zwLe/bdEj/56R/u64KW2/d1ufDe9+zXlxaP/wAtKz5RTlznYalbfu65O+iruL6PzLeuT1KL95SOYr6bJ5UlZ/iSPy9Q8z/npViKT95UviCLzNPjk/551Ez0cLP3zmqZU8VQfx1zntD6ZLLT6hnrRGdTQelS7zVAXm0/dqSO7XvTcDKFemfqv/wRP/5B3xa/676Z/wC3lfp2OtfmD/wRMffpnxd2/wDPfS/5Xdfp8OtdENjw8R/EHUUUVZiFFFFABRRRQAUUUUAFFFFABSHpS0h6UAJ/DX5nf8Fo/wDkHfCf/rvqX/tpX6Y/w1+Z3/BaN8aZ8J/+u+p/+2lZ1fgZ1YX+Oj8t6P3dSfvJKj8uvJPqwqWk8qlpAPj60UUeXUgFSeVR5VSUAEfWiiisiwooj60UASeVUkUVMp8fWoYEnlVJ5dR+Z5dL9oNQA/8A1dMoqP56SVwJKi/1dHmVHJ5ktWkAebR5n9+iKKpPK/v1YEf+tqPy6u1FT5yCv5dFWPMqWnzlmdJ5lSeXViTy4qjk8yWi4FeSX+5UcsVSeVRJ9+tAKcnWiPzKlorS4E8UtWI7ny6p+XRWZB1mk+KJLb+OuktvFMcteaxny6m+2yR1zOn2A63xJcx3MfyVl2OkSXv3Ky/7Rk/jrq/Dcsfl0NWGbmiabaW3l74Ekqv4k0mD7PJJBH5clXIpI7a48upNb/0m3+SsjqOEttansvkd63LLVkvf+ulYcll5Vx88dTxeXFJ8n7upqWOc6S2i/eVqeV5kdY9jc/366ix/ex1idBHbW0dtH5j1j6l4gv7n93B/o0f/AEzrqJI/NotvDccsf+roA8zlsp7mT598klXLLwvJLXoP/CPxxSVp2OkR0x8hydl4Oj8v7laEfhaOL+Cu0trGOKiSS0tqRocXfaR/Zv7/AMv/AFdcfF5lzqEk7/8ALSSvTNXtpNXj8vy/3dc3/YHmSfJQBd0SWP8Adx109jbR+X5lcvbW32GSOtDUtfj03T5JH/5Z0GRh+P8AxJ9ijkgg/wBZJXkckvmSVqa3q0mpXkk71hyy12U4HPOZXllqOpairqOckiqSmU+PrQAf7lR+VUlHmUGnsyP56l8z/lnSR9akj8ugZHTKfJJHHVf/AFlEDI0bH/WGtf7NBJ9+NKx7GtSKWueozUp3umwf886p21t9ivI54PL8yOtK53x/feqP2mtIVKhj7OnM2IvEn7vy54P+/dU7m5juaz5bmOo/MrohWqHPPA05kfl/vK0PK+06fJHTLeTFW4qf1prcz+pfyHF0V0suiWkvmSJ5kdVP+Ecf+CdDWirUzs5DLbrVaf71ak2g3cZ4j8z/AK51SltpIvvxvHWkGjOZl3C1XB21seXHJU1l4Xu9XuPLtdlehTU2eLXp298/T/8A4Iff8gn4v/8AXbS/5XlfqNX5of8ABF3w9ceHdN+Lcd1xJJPpn6fbK/S+i1jzgooooAKKKKACiiigAooooAKKKKACkPSlpD0oAT+GvzR/4LOf8gv4Uf8AXzqf8rav0u/hr8z/APgtJ/yDfhN/121L/wBtKwrfAdWF/jo/L6iipPKryT6sjo8upIoqk8ugXsxlP/1lFSRSR+XQMPKo8qpKlrn52WVvKo8qrMcdP/dx0c4FP7PViWKlpJaOcCn5lSRS0S0eVVgSVL/q6rebR9qkqORisXP3dR+bVPzHplXyDLdHmVHFFViKKsgGf6un+bVeWiKr5LgWai8r+5UtRyXqR/6upSYCf6r79Hm+ZVf7T5v36PMrTkAk8qjzaj8yjzKLASS1H5dHm/3KKAI5Yqkiioo83+/WpBJ8lHlVH5lHmVkBJ5VV5aPNo8qtTIPKrc8P3PlyeXWXFFVi2/dyVlM6Ed5/x8x+ZWhY/wC3WXpNzHLHViST7DXnc50FPW7L/SPMrLlirYluftNU/s0kklLnAg+fy/MSt/RNb/dx746r22m/u6u23l20fkeX5dMDT/4SCC2+/Vi28ZQf6uufvraSs/7F5tKZqdpc+KYPL+ST95V2y1eSSP8AdyV5tLbPHVi21ueykrMD0jzZ7mT/AFlaFjZR1w9j47g/jStD/hNoI/8AlpWoHeSeXFHWXJFHH9yufi8YwSffqSXxJHL9ygyLF7LHbeZI9eZ+Ldf+2yeWkn7utzxbqUn9n+Z5leb3Nz5tdFOBhOYSy1Tk61J5tV5f3tdUDMWin+XUn+qq+cXsyOiiisjQPMoo8uimAVHJL/collpa1IK9TxRUeVVm2ipTmZchYjjq/FFUdt0q7XGala9i/wC/dZEkVbF9WfWidhezKUsVR+VViWKq8tdEJjJI+tXIpJKz4pasRVnMC59po+01XorEC55tL5slV6PNkqQJ4pYJP9fYQXP/AGz8utGy03SY7iOSGO+spP8ApnJ5kdZ8VW7KX95XbQxtXDz54GU6FOvDkmfpl/wSItI7fT/ik8d3Jco8+m48yPZji4r9Fq/PD/gkaM6T8SP+uth/7cV+h4Oea9uOIliv3sup8pWpRoTcID6KKKoyCiiigAooooAKKKKACiiigAooooAZ/EK/NP8A4LPf8gn4Uf8AXfU//bSv0s7ivzT/AOCzv/IH+FH/AF8an/K2rnr/AAnZhP48T8w6I/LqPyqkryj6wlqLzKKKXIAUUVJ5tZALT6ZVis2AVFLLR5lR+VTXmAebUlMpPN8qrAk/36j82o/MklopgFFFFIAo8yiimBJ5tR+ZUkn+rqOgA8yio5Jf7lR1pyAElzTKn8qlpgV6fFFUnlUebVAHm1H/AKypaT56kCP/AFdS0nlVH5b0ASSy1HUnlUeVQQR0UVLQZCRVJRH1orJ7mpJFWhbW3m1UtovMeur0TTfMrnqTsb0xdOj+zeXWvexebb+ZVyTSPKt6ji/ex+XXCdPIZ9jH5tXIraP7RVePzLaSpI5PNkoMjoI4o/8AV1XudN82rllF+7+eti2tq1NTj4opIpPLn/1daEVlHW5qWmxyx1lx+ZZSf9M6yAp3OkeZ9ys++8PyV2llfQXNSX1tHJH8lageXyaT5clEem11kuk+bJVyLRP3dBkcfFF5dallHWpJpFSfZvLjoA5fxlLH9j8uvP5Otdx4yj/dx1xldEDCZW8qiK2qx5VL/q625xEXlvRJ1qTzaWoAreVS0nlUS1qAeZ/fqOT95/1zqP56kqtiQoj61J5VLHFS5wEiiq55Xl0WMf7yrksVZTKK8VaEVZ/m+VVyPrWYFe+qpVu9krPk61S1ICTrVOWrEtV5a3gMIquRfvKpxVcj60TAlooormKCkiqTy6KZJLV+xi8ySqcfWtC2k8r7lQ52KR+m/wDwSQ/5BHxM/wCviw/9uK/Qj+I1+e3/AASO/wCQR8Sv+uth/K4r9Cf4q+hwv8FHyWL/AI0iSiiiuw5AooooAKKKKACiiigAooooAKKKKAI2BxX5/f8ABVf4TeNPinYfDZPCHhfVvE0thPf/AGgaXaPP5HmfZ/LL4/65mv0CznrQU3daznHm0LpVPZz50fz7/wDDInxq/wCiWeLf/BRJR/wyV8bP+iV+Lf8AwUSV/QVtHpRtHpXN9WR6P9o1D+fT/hkT42f9Er8W/wDgpkpn/DInxt/6JZ4t/wDBRJX9B20elG0elH1ZB/aNQ/nxk/ZE+Nn/AES3xb/4KZ6i/wCGRPjZ/wBEs8W/+Ci4r+hPaPSjaPSn9XQf2jUP58P+GSfjb/0Snxb/AOCiSl/4ZE+Nv/RLPFv/AIKJK/oNwKMCj6tTD+0ah/Pt/wAMlfGz/olfi3/wUSVH/wAMj/G3/olfi3/wUSV/QbgUYFL6rTD+0ah/Pj/wyT8cP+iWeLf/AAUSUv8AwyB8bP8Aolniz/wUyV/QdtHpRtHpR9WQf2jUP58f+GRPjb/0Szxb/wCCiSj/AIZE+Nv/AESzxb/4KJK/oNwtGBVfVqYf2jUP59f+GQ/jZ/0Svxb/AOCmSmf8Mh/G3/olfi3/AMFElf0G4FGBS+rUx/2jVP58v+GRPjb/ANEs8W/+CiSrH/DIfxu/6JX4q/8ABZJX9AuBRgUfVqYv7RqH8+0n7JHxq/6JX4t/8FElV5P2RPjjIf8Aklfi3/wUSV/QjhaMLQsNBB/aNQ/nr/4Y/wDjb/0SvxZ/4KJKf/wyB8bP+iWeLf8AwUSV/QltHpRtHpR9XQf2jUP57P8AhkL42/8ARLPFv/gpkpf+GRfjb/0Sjxb/AOCmSv6Eto9KNo9KX1ZB/aNQ/ns/4ZC+N3/RK/Fv/gpkpn/DIfxt/wCiUeLf/BRJX9C20elG0elH1dB/aNQ/np/4ZD+N3/RKPFv/AIKZKsf8Mj/G3/olfi3/AMFElf0GYFLhaf1aDD+0ah/Pl/wyJ8bf+iWeLf8AwUSUf8MifG3/AKJZ4t/8FElf0HbR6UbR6UvqyD+0ah/Pj/wyJ8bf+iWeLf8AwUSUf8MifG3/AKJZ4t/8FElf0HbR6UbR6UfVkH9o1D+fH/hj/wCNP/RLfFv/AIKJKT/hj/42/wDRLfFX/gpkr+g/aPSjaPSj6sg/tGofz6f8MifGz/olfi3/AMFMlKn7H/xq/wCiV+Kv/BZJX9BOFowtP6tAP7RqH4BW/wCyT8aYpI/+LWeKv/BZJXXaB+y58XbaT958NfEsf/cNkr9zcf7VJg+35Vzzy+E9zSGa1IfZPxbk/Zr+KX2f5Ph54h/8FslYll+zD8WftH7z4ceJP/BbJX7e7fcflTth9qj+zqZp/bFT+U/FC9/ZY+Kslv8AJ4A8Q+Z/14SVn2X7LHxZ8z5/h54ij/7hslft/ge35UYHt+VX/Z1MP7WqfyH4yW37MPxOij/5EPX/APwAkq+P2dPijH/zIHiH/wAAJK/YzaPQUbR6Cn/Z9MP7Xqfyn4ySfs7/ABWl/wCaf+Iv/BbJVeT9mr4qy/8ANP8AxF/4ASV+0eB7flRge35Uv7Oph/a1T+Q/GD/hlz4nffT4f+IY/wDtwkqxH+zl8VvL2P8AD/xFJ/24SV+y+33/AEo2+/6Uf2dTI/tWp/Kfjhbfs3fE7+P4f+If/ACSrn/DOXxL8v8A5ELX/wDwAkr9hMe9GPej+zqYf2pU/lPxruf2b/il/B8P/EX/AIASVQuf2bfil5f/ACTvxF/4LJK/aPHvRj3p/wBn0xf2pU/lPwk8Sfst/Ga9k/d/DPxVJH/2DJK5v/hkb41/9Eu8Vf8Agskr+gHYPSjYPSqWDgjP+0ah+Af/AAyR8av+iXeKv/BZJUcn7I/xq/6JX4q/8Fklf0AbB6UbB6U/qcA/tGofz/f8MifGn/olnir/AMFklH/DIXxp/wCiXeKv/BZJX9AOBRgUfVIdw/tCofz9S/sk/Gw/80s8Vf8Agokqv/wyJ8bf+iWeLf8AwUSV/QbgUYFafVqYf2jUP58v+GRPjb/0Szxb/wCCiSj/AIZE+Nv/AESzxb/4KJK/oNwtGFo+rQD+0ah/Pt/wyR8bv+iWeLf/AAUSVJH+yJ8bf+iV+Kv/AAWSV/QJhfSjC+lR9VgH9o1D8B7f9k340xf80s8Vf+CmSiX9kz41S/8ANLvFX/gskr9+dg9KNg9Kn6nAP7RqH4Bf8Mj/ABp/6Jf4q/8ABZJViP8AZN+NX/RL/FX/AILJK/fXYPSjYPSj6nAP7RqH4DSfskfGo/8ANL/FX/gskqvJ+yJ8av8Aolfir/wWSV/QDsFGwelNYOCD+0ah/PtJ+yJ8bv8Aolfir/wWSVH/AMMhfGr/AKJX4u/8FElf0HbR6UbR6Vf1ZB/aNQ/nyj/ZG+Nv/RK/Fv8A4KZKtx/sifGr/olfir/wWSV/QDhaTatS8LF9Q/tCofgH/wAMjfGr/ol3ir/wWSUf8MkfGr/olfir/wAFklfv7sHpRsHpS+pwD+0ah+BUf7JPxp/6Jf4q/wDBZJR/wyR8Zv8Aol/ir/wWSV++mF9KML6VH1OAf2jUPwMj/ZK+NP8A0TDxV/4LJKv237Jvxmj+/wDDPxT/AOCySv3k2r6Uu0UvqMH1D+0ah8N/8E0Phh4u+G2mePI/FXh3UPDsl49gbaPULd4DJs+0CQjP1H519x44pVA7UvBrvpw9nDlPOqT9pPnYtFFFakBRRRQAUUUUAFFFFABRRRQAUUUUAFFFFABRRRQAUUUUAFFFFABRRRQAUUUUAFFFFABRRRQAUUUUAFFFFABRRRQAUUUUAFFFFABRRRQAUUUUAFFFFABRRRQAUUUUAFFFFADKKKKACiiigAooooGFFFFAgooooGFFFFAgooooAKKKKAH0UUUAFFFFABRRRQAUUUUAFFFFABRRRQAUUUUAFFFFABRRRQAUUUUAFFFFABRRRQAUUUUAFFFFABRRRQAUUUUAFFFFABRRRQB//9k="/>
  <p:tag name="MMPROD_49179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NEXTUNIQUEID" val="10151"/>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Calibri Light&amp;quot; IsBold=&amp;quot;1&amp;quot; IsItalic=&amp;quot;0&amp;quot; IsUnderline=&amp;quot;0&amp;quot; FontSize=&amp;quot;24&amp;quot; UseDefFont=&amp;quot;0&amp;quot;/&amp;gt;&amp;lt;Answer FontName=&amp;quot;Calibri Light&amp;quot; IsBold=&amp;quot;0&amp;quot; IsItalic=&amp;quot;0&amp;quot; IsUnderline=&amp;quot;0&amp;quot; FontSize=&amp;quot;20&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1&amp;quot;/&amp;gt;&amp;lt;/Format&amp;gt;&quot;/&gt;&lt;property id=&quot;10221&quot; value=&quot;&amp;lt;Format Name=&amp;quot;Presentation Default&amp;quot;&amp;gt;&amp;lt;Question FontName=&amp;quot;Calibri Light&amp;quot; IsBold=&amp;quot;1&amp;quot; IsItalic=&amp;quot;0&amp;quot; IsUnderline=&amp;quot;0&amp;quot; FontSize=&amp;quot;36&amp;quot;/&amp;gt;&amp;lt;Answer FontName=&amp;quot;Calibri Light&amp;quot; IsBold=&amp;quot;0&amp;quot; IsItalic=&amp;quot;0&amp;quot; IsUnderline=&amp;quot;0&amp;quot; FontSize=&amp;quot;20&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70&quot;&gt;&lt;property id=&quot;10002&quot; value=&quot;Quiz&quot;/&gt;&lt;property id=&quot;10003&quot; value=&quot;0&quot;/&gt;&lt;property id=&quot;10004&quot; value=&quot;2&quot;/&gt;&lt;property id=&quot;10005&quot; value=&quot;1&quot;/&gt;&lt;property id=&quot;10006&quot; value=&quot;0&quot;/&gt;&lt;property id=&quot;10010&quot; value=&quot;1&quot;/&gt;&lt;property id=&quot;10014&quot; value=&quot;3&quot;/&gt;&lt;property id=&quot;10015&quot; value=&quot;1&quot;/&gt;&lt;property id=&quot;10016&quot; value=&quot;1&quot;/&gt;&lt;property id=&quot;10017&quot; value=&quot;1&quot;/&gt;&lt;property id=&quot;10018&quot; value=&quot;1&quot;/&gt;&lt;property id=&quot;10029&quot; value=&quot;2&quot;/&gt;&lt;property id=&quot;10072&quot; value=&quot;Quiz10070&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1&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71&quot;&gt;&lt;object type=&quot;10050&quot; unique_id=&quot;10072&quot;&gt;&lt;property id=&quot;10020&quot; value=&quot;2&quot;/&gt;&lt;property id=&quot;10102&quot; value=&quot;1&quot;/&gt;&lt;property id=&quot;10191&quot; value=&quot;-1&quot;/&gt;&lt;/object&gt;&lt;object type=&quot;10051&quot; unique_id=&quot;10073&quot;&gt;&lt;property id=&quot;10020&quot; value=&quot;3&quot;/&gt;&lt;property id=&quot;10021&quot; value=&quot;407&quot;/&gt;&lt;property id=&quot;10101&quot; value=&quot;[jumptoframe],Value=407,&quot;/&gt;&lt;property id=&quot;10102&quot; value=&quot;1&quot;/&gt;&lt;property id=&quot;10191&quot; value=&quot;-1&quot;/&gt;&lt;/object&gt;&lt;/object&gt;&lt;object type=&quot;10061&quot; unique_id=&quot;20000&quot;/&gt;&lt;/object&gt;&lt;/object&gt;&lt;/object&gt;&#10;"/>
  <p:tag name="MMPROD_UIDATA" val="&lt;database version=&quot;11.0&quot;&gt;&lt;object type=&quot;1&quot; unique_id=&quot;10001&quot;&gt;&lt;property id=&quot;20139&quot; value=&quot;%n. %s&quot;/&gt;&lt;property id=&quot;20141&quot; value=&quot;Prompting Removal of Unnecessary Indwelling Urinary Catheters&quot;/&gt;&lt;property id=&quot;20142&quot; value=&quot;Indwelling urinary catheters are often inserted when not clinically indicated or not removed as early as possible. Participate in this module to learn how to evaluate when an indwelling urinary catheter should be removed, and strategies to address challenges in removing unnecessary indwelling urinary catheters.&quot;/&gt;&lt;property id=&quot;20144&quot; value=&quot;0&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HRET&quot;/&gt;&lt;property id=&quot;20192&quot; value=&quot;hret.adobeconnect.com&quot;/&gt;&lt;property id=&quot;20193&quot; value=&quot;0&quot;/&gt;&lt;property id=&quot;20221&quot; value=&quot;C:\Users\julie.kim\Desktop\&quot;/&gt;&lt;property id=&quot;20224&quot; value=&quot;C:\Users\awilkins\Documents\My Adobe Presentations\3.Removal_IUC401_final_audio_publish_c2&quot;/&gt;&lt;property id=&quot;20225&quot; value=&quot;T:\Externally Funded Projects\AHRQ\HAI-ICU - AHRQ - 80776\ICU Curriculum\Curriculum\1_IUC Coursework\IUC 401_Removal\&quot;/&gt;&lt;property id=&quot;20226&quot; value=&quot;T:\Externally Funded Projects\AHRQ\HAI-ICU - AHRQ - 80776\ICU Curriculum\Project End\Final\To MSFW\IUC401_Removal_Final.pptx&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700&quot; value=&quot;0&quot;/&gt;&lt;object type=&quot;2&quot; unique_id=&quot;10002&quot;&gt;&lt;object type=&quot;3&quot; unique_id=&quot;48735&quot;&gt;&lt;property id=&quot;20148&quot; value=&quot;5&quot;/&gt;&lt;property id=&quot;20300&quot; value=&quot;Slide 1 - &amp;quot;Prompting Removal of Unnecessary Indwelling Urinary Catheters&amp;quot;&quot;/&gt;&lt;property id=&quot;20302&quot; value=&quot;1&quot;/&gt;&lt;property id=&quot;20303&quot; value=&quot;Jennifer Meddings, MD, MSc&quot;/&gt;&lt;property id=&quot;20307&quot; value=&quot;382&quot;/&gt;&lt;property id=&quot;20309&quot; value=&quot;49179&quot;/&gt;&lt;property id=&quot;20312&quot; value=&quot;0&quot;/&gt;&lt;property id=&quot;20601&quot; value=&quot;0&quot;/&gt;&lt;/object&gt;&lt;object type=&quot;3&quot; unique_id=&quot;48736&quot;&gt;&lt;property id=&quot;20148&quot; value=&quot;5&quot;/&gt;&lt;property id=&quot;20300&quot; value=&quot;Slide 2 - &amp;quot;Acknowledgments&amp;quot;&quot;/&gt;&lt;property id=&quot;20302&quot; value=&quot;1&quot;/&gt;&lt;property id=&quot;20303&quot; value=&quot;Jennifer Meddings, MD, MSc&quot;/&gt;&lt;property id=&quot;20307&quot; value=&quot;383&quot;/&gt;&lt;property id=&quot;20309&quot; value=&quot;49179&quot;/&gt;&lt;property id=&quot;20312&quot; value=&quot;0&quot;/&gt;&lt;property id=&quot;20601&quot; value=&quot;0&quot;/&gt;&lt;/object&gt;&lt;object type=&quot;3&quot; unique_id=&quot;48737&quot;&gt;&lt;property id=&quot;20148&quot; value=&quot;5&quot;/&gt;&lt;property id=&quot;20300&quot; value=&quot;Slide 3 - &amp;quot;Disrupting the Lifecycle of a Urinary Catheter1,2&amp;quot;&quot;/&gt;&lt;property id=&quot;20302&quot; value=&quot;1&quot;/&gt;&lt;property id=&quot;20303&quot; value=&quot;Jennifer Meddings, MD, MSc&quot;/&gt;&lt;property id=&quot;20307&quot; value=&quot;384&quot;/&gt;&lt;property id=&quot;20309&quot; value=&quot;49179&quot;/&gt;&lt;property id=&quot;20312&quot; value=&quot;0&quot;/&gt;&lt;property id=&quot;20601&quot; value=&quot;0&quot;/&gt;&lt;/object&gt;&lt;object type=&quot;3&quot; unique_id=&quot;48738&quot;&gt;&lt;property id=&quot;20148&quot; value=&quot;5&quot;/&gt;&lt;property id=&quot;20300&quot; value=&quot;Slide 4 - &amp;quot;The Problem: Unnecessary Catheter Use3-5&amp;quot;&quot;/&gt;&lt;property id=&quot;20302&quot; value=&quot;1&quot;/&gt;&lt;property id=&quot;20303&quot; value=&quot;Jennifer Meddings, MD, MSc&quot;/&gt;&lt;property id=&quot;20307&quot; value=&quot;385&quot;/&gt;&lt;property id=&quot;20309&quot; value=&quot;49179&quot;/&gt;&lt;property id=&quot;20312&quot; value=&quot;0&quot;/&gt;&lt;property id=&quot;20601&quot; value=&quot;0&quot;/&gt;&lt;/object&gt;&lt;object type=&quot;3&quot; unique_id=&quot;48739&quot;&gt;&lt;property id=&quot;20148&quot; value=&quot;5&quot;/&gt;&lt;property id=&quot;20300&quot; value=&quot;Slide 6 - &amp;quot;Strategies To Prompt Catheter Removal6-18&amp;quot;&quot;/&gt;&lt;property id=&quot;20302&quot; value=&quot;1&quot;/&gt;&lt;property id=&quot;20303&quot; value=&quot;Jennifer Meddings, MD, MSc&quot;/&gt;&lt;property id=&quot;20307&quot; value=&quot;386&quot;/&gt;&lt;property id=&quot;20309&quot; value=&quot;49179&quot;/&gt;&lt;property id=&quot;20312&quot; value=&quot;0&quot;/&gt;&lt;property id=&quot;20601&quot; value=&quot;0&quot;/&gt;&lt;/object&gt;&lt;object type=&quot;3&quot; unique_id=&quot;48740&quot;&gt;&lt;property id=&quot;20148&quot; value=&quot;5&quot;/&gt;&lt;property id=&quot;20300&quot; value=&quot;Slide 7 - &amp;quot;Nurse- and Physician-Driven Strategies19&amp;quot;&quot;/&gt;&lt;property id=&quot;20302&quot; value=&quot;1&quot;/&gt;&lt;property id=&quot;20303&quot; value=&quot;Jennifer Meddings, MD, MSc&quot;/&gt;&lt;property id=&quot;20307&quot; value=&quot;387&quot;/&gt;&lt;property id=&quot;20309&quot; value=&quot;49179&quot;/&gt;&lt;property id=&quot;20312&quot; value=&quot;0&quot;/&gt;&lt;property id=&quot;20601&quot; value=&quot;0&quot;/&gt;&lt;/object&gt;&lt;object type=&quot;3&quot; unique_id=&quot;48741&quot;&gt;&lt;property id=&quot;20148&quot; value=&quot;5&quot;/&gt;&lt;property id=&quot;20300&quot; value=&quot;Slide 9 - &amp;quot;Reminder Example–Low Tech20,21&amp;quot;&quot;/&gt;&lt;property id=&quot;20302&quot; value=&quot;1&quot;/&gt;&lt;property id=&quot;20303&quot; value=&quot;Jennifer Meddings, MD, MSc&quot;/&gt;&lt;property id=&quot;20307&quot; value=&quot;388&quot;/&gt;&lt;property id=&quot;20309&quot; value=&quot;49179&quot;/&gt;&lt;property id=&quot;20312&quot; value=&quot;0&quot;/&gt;&lt;property id=&quot;20601&quot; value=&quot;0&quot;/&gt;&lt;/object&gt;&lt;object type=&quot;3&quot; unique_id=&quot;48742&quot;&gt;&lt;property id=&quot;20148&quot; value=&quot;5&quot;/&gt;&lt;property id=&quot;20300&quot; value=&quot;Slide 10 - &amp;quot;Surgical Stop Order Example–High Tech&amp;quot;&quot;/&gt;&lt;property id=&quot;20302&quot; value=&quot;1&quot;/&gt;&lt;property id=&quot;20303&quot; value=&quot;Jennifer Meddings, MD, MSc&quot;/&gt;&lt;property id=&quot;20307&quot; value=&quot;389&quot;/&gt;&lt;property id=&quot;20309&quot; value=&quot;49179&quot;/&gt;&lt;property id=&quot;20312&quot; value=&quot;0&quot;/&gt;&lt;property id=&quot;20601&quot; value=&quot;0&quot;/&gt;&lt;/object&gt;&lt;object type=&quot;3&quot; unique_id=&quot;48743&quot;&gt;&lt;property id=&quot;20148&quot; value=&quot;5&quot;/&gt;&lt;property id=&quot;20300&quot; value=&quot;Slide 11 - &amp;quot;Are Catheter Reminders and Stop Orders Effective?22,23&amp;quot;&quot;/&gt;&lt;property id=&quot;20302&quot; value=&quot;1&quot;/&gt;&lt;property id=&quot;20303&quot; value=&quot;Jennifer Meddings, MD, MSc&quot;/&gt;&lt;property id=&quot;20307&quot; value=&quot;390&quot;/&gt;&lt;property id=&quot;20309&quot; value=&quot;49179&quot;/&gt;&lt;property id=&quot;20312&quot; value=&quot;0&quot;/&gt;&lt;property id=&quot;20601&quot; value=&quot;0&quot;/&gt;&lt;/object&gt;&lt;object type=&quot;3&quot; unique_id=&quot;48744&quot;&gt;&lt;property id=&quot;20148&quot; value=&quot;5&quot;/&gt;&lt;property id=&quot;20300&quot; value=&quot;Slide 12 - &amp;quot;ICU and Peri-Procedural Protocols24-33&amp;quot;&quot;/&gt;&lt;property id=&quot;20302&quot; value=&quot;1&quot;/&gt;&lt;property id=&quot;20303&quot; value=&quot;Jennifer Meddings, MD, MSc&quot;/&gt;&lt;property id=&quot;20307&quot; value=&quot;391&quot;/&gt;&lt;property id=&quot;20309&quot; value=&quot;49179&quot;/&gt;&lt;property id=&quot;20312&quot; value=&quot;0&quot;/&gt;&lt;property id=&quot;20601&quot; value=&quot;0&quot;/&gt;&lt;/object&gt;&lt;object type=&quot;3&quot; unique_id=&quot;48745&quot;&gt;&lt;property id=&quot;20148&quot; value=&quot;5&quot;/&gt;&lt;property id=&quot;20300&quot; value=&quot;Slide 13 - &amp;quot;Clinical Case for Discussion: Mr. Jones&amp;quot;&quot;/&gt;&lt;property id=&quot;20302&quot; value=&quot;1&quot;/&gt;&lt;property id=&quot;20303&quot; value=&quot;Jennifer Meddings, MD, MSc&quot;/&gt;&lt;property id=&quot;20307&quot; value=&quot;392&quot;/&gt;&lt;property id=&quot;20309&quot; value=&quot;49179&quot;/&gt;&lt;property id=&quot;20312&quot; value=&quot;0&quot;/&gt;&lt;property id=&quot;20601&quot; value=&quot;0&quot;/&gt;&lt;/object&gt;&lt;object type=&quot;3&quot; unique_id=&quot;48746&quot;&gt;&lt;property id=&quot;20148&quot; value=&quot;5&quot;/&gt;&lt;property id=&quot;20300&quot; value=&quot;Slide 14 - &amp;quot;Removing Urinary Catheter in Surgical Patients33-44&amp;quot;&quot;/&gt;&lt;property id=&quot;20302&quot; value=&quot;1&quot;/&gt;&lt;property id=&quot;20303&quot; value=&quot;Jennifer Meddings, MD, MSc&quot;/&gt;&lt;property id=&quot;20307&quot; value=&quot;393&quot;/&gt;&lt;property id=&quot;20309&quot; value=&quot;49179&quot;/&gt;&lt;property id=&quot;20312&quot; value=&quot;0&quot;/&gt;&lt;property id=&quot;20601&quot; value=&quot;0&quot;/&gt;&lt;/object&gt;&lt;object type=&quot;3&quot; unique_id=&quot;48747&quot;&gt;&lt;property id=&quot;20148&quot; value=&quot;5&quot;/&gt;&lt;property id=&quot;20300&quot; value=&quot;Slide 15 - &amp;quot;Safe Surgical Checklist Example45,46&amp;quot;&quot;/&gt;&lt;property id=&quot;20302&quot; value=&quot;1&quot;/&gt;&lt;property id=&quot;20303&quot; value=&quot;Jennifer Meddings, MD, MSc&quot;/&gt;&lt;property id=&quot;20307&quot; value=&quot;394&quot;/&gt;&lt;property id=&quot;20309&quot; value=&quot;49179&quot;/&gt;&lt;property id=&quot;20312&quot; value=&quot;0&quot;/&gt;&lt;property id=&quot;20601&quot; value=&quot;0&quot;/&gt;&lt;/object&gt;&lt;object type=&quot;3&quot; unique_id=&quot;48748&quot;&gt;&lt;property id=&quot;20148&quot; value=&quot;5&quot;/&gt;&lt;property id=&quot;20300&quot; value=&quot;Slide 16 - &amp;quot;Clinical Case for Discussion: Mr. Grant&amp;quot;&quot;/&gt;&lt;property id=&quot;20302&quot; value=&quot;1&quot;/&gt;&lt;property id=&quot;20303&quot; value=&quot;Jennifer Meddings, MD, MSc&quot;/&gt;&lt;property id=&quot;20307&quot; value=&quot;395&quot;/&gt;&lt;property id=&quot;20309&quot; value=&quot;49179&quot;/&gt;&lt;property id=&quot;20312&quot; value=&quot;0&quot;/&gt;&lt;property id=&quot;20601&quot; value=&quot;0&quot;/&gt;&lt;/object&gt;&lt;object type=&quot;3&quot; unique_id=&quot;48749&quot;&gt;&lt;property id=&quot;20148&quot; value=&quot;5&quot;/&gt;&lt;property id=&quot;20300&quot; value=&quot;Slide 17 - &amp;quot;Pearls and Pitfalls of Reminders and Stop Orders&amp;quot;&quot;/&gt;&lt;property id=&quot;20302&quot; value=&quot;1&quot;/&gt;&lt;property id=&quot;20303&quot; value=&quot;Jennifer Meddings, MD, MSc&quot;/&gt;&lt;property id=&quot;20307&quot; value=&quot;396&quot;/&gt;&lt;property id=&quot;20309&quot; value=&quot;49179&quot;/&gt;&lt;property id=&quot;20312&quot; value=&quot;0&quot;/&gt;&lt;property id=&quot;20601&quot; value=&quot;0&quot;/&gt;&lt;/object&gt;&lt;object type=&quot;3&quot; unique_id=&quot;48750&quot;&gt;&lt;property id=&quot;20148&quot; value=&quot;5&quot;/&gt;&lt;property id=&quot;20300&quot; value=&quot;Slide 18 - &amp;quot;Factors That Affect Success of Reminders and Stop Orders22&amp;quot;&quot;/&gt;&lt;property id=&quot;20302&quot; value=&quot;1&quot;/&gt;&lt;property id=&quot;20303&quot; value=&quot;Jennifer Meddings, MD, MSc&quot;/&gt;&lt;property id=&quot;20307&quot; value=&quot;397&quot;/&gt;&lt;property id=&quot;20309&quot; value=&quot;49179&quot;/&gt;&lt;property id=&quot;20312&quot; value=&quot;0&quot;/&gt;&lt;property id=&quot;20601&quot; value=&quot;0&quot;/&gt;&lt;/object&gt;&lt;object type=&quot;3&quot; unique_id=&quot;48751&quot;&gt;&lt;property id=&quot;20148&quot; value=&quot;5&quot;/&gt;&lt;property id=&quot;20300&quot; value=&quot;Slide 19 - &amp;quot;Take-Home Points&amp;quot;&quot;/&gt;&lt;property id=&quot;20302&quot; value=&quot;1&quot;/&gt;&lt;property id=&quot;20303&quot; value=&quot;Jennifer Meddings, MD, MSc&quot;/&gt;&lt;property id=&quot;20307&quot; value=&quot;398&quot;/&gt;&lt;property id=&quot;20309&quot; value=&quot;49179&quot;/&gt;&lt;property id=&quot;20312&quot; value=&quot;0&quot;/&gt;&lt;property id=&quot;20601&quot; value=&quot;0&quot;/&gt;&lt;/object&gt;&lt;object type=&quot;3&quot; unique_id=&quot;48755&quot;&gt;&lt;property id=&quot;20148&quot; value=&quot;5&quot;/&gt;&lt;property id=&quot;20300&quot; value=&quot;Slide 20 - &amp;quot;References (1-10)&amp;quot;&quot;/&gt;&lt;property id=&quot;20302&quot; value=&quot;1&quot;/&gt;&lt;property id=&quot;20303&quot; value=&quot;Jennifer Meddings, MD, MSc&quot;/&gt;&lt;property id=&quot;20307&quot; value=&quot;402&quot;/&gt;&lt;property id=&quot;20309&quot; value=&quot;49179&quot;/&gt;&lt;property id=&quot;20312&quot; value=&quot;0&quot;/&gt;&lt;property id=&quot;20601&quot; value=&quot;0&quot;/&gt;&lt;/object&gt;&lt;object type=&quot;3&quot; unique_id=&quot;48884&quot;&gt;&lt;property id=&quot;20148&quot; value=&quot;5&quot;/&gt;&lt;property id=&quot;20300&quot; value=&quot;Slide 21 - &amp;quot;References (11-20)&amp;quot;&quot;/&gt;&lt;property id=&quot;20302&quot; value=&quot;1&quot;/&gt;&lt;property id=&quot;20303&quot; value=&quot;Jennifer Meddings, MD, MSc&quot;/&gt;&lt;property id=&quot;20307&quot; value=&quot;405&quot;/&gt;&lt;property id=&quot;20309&quot; value=&quot;49179&quot;/&gt;&lt;property id=&quot;20312&quot; value=&quot;0&quot;/&gt;&lt;property id=&quot;20601&quot; value=&quot;0&quot;/&gt;&lt;/object&gt;&lt;object type=&quot;3&quot; unique_id=&quot;48885&quot;&gt;&lt;property id=&quot;20148&quot; value=&quot;5&quot;/&gt;&lt;property id=&quot;20300&quot; value=&quot;Slide 22 - &amp;quot;References (21-29)&amp;quot;&quot;/&gt;&lt;property id=&quot;20302&quot; value=&quot;1&quot;/&gt;&lt;property id=&quot;20303&quot; value=&quot;Jennifer Meddings, MD, MSc&quot;/&gt;&lt;property id=&quot;20307&quot; value=&quot;406&quot;/&gt;&lt;property id=&quot;20309&quot; value=&quot;49179&quot;/&gt;&lt;property id=&quot;20312&quot; value=&quot;0&quot;/&gt;&lt;property id=&quot;20601&quot; value=&quot;0&quot;/&gt;&lt;/object&gt;&lt;object type=&quot;3&quot; unique_id=&quot;147539&quot;&gt;&lt;property id=&quot;20148&quot; value=&quot;5&quot;/&gt;&lt;property id=&quot;20300&quot; value=&quot;Slide 23 - &amp;quot;References (30-40)&amp;quot;&quot;/&gt;&lt;property id=&quot;20307&quot; value=&quot;407&quot;/&gt;&lt;/object&gt;&lt;object type=&quot;3&quot; unique_id=&quot;147540&quot;&gt;&lt;property id=&quot;20148&quot; value=&quot;5&quot;/&gt;&lt;property id=&quot;20300&quot; value=&quot;Slide 24 - &amp;quot;References (41-50)&amp;quot;&quot;/&gt;&lt;property id=&quot;20307&quot; value=&quot;408&quot;/&gt;&lt;/object&gt;&lt;object type=&quot;3&quot; unique_id=&quot;242782&quot;&gt;&lt;property id=&quot;20148&quot; value=&quot;5&quot;/&gt;&lt;property id=&quot;20300&quot; value=&quot;Slide 5 - &amp;quot;Socio-Adaptive Challenges To IUC Removal&amp;quot;&quot;/&gt;&lt;property id=&quot;20307&quot; value=&quot;409&quot;/&gt;&lt;/object&gt;&lt;object type=&quot;3&quot; unique_id=&quot;242783&quot;&gt;&lt;property id=&quot;20148&quot; value=&quot;5&quot;/&gt;&lt;property id=&quot;20300&quot; value=&quot;Slide 8 - &amp;quot;Team Driven Strategies: Socio-Adaptive&amp;quot;&quot;/&gt;&lt;property id=&quot;20307&quot; value=&quot;411&quot;/&gt;&lt;/object&gt;&lt;/object&gt;&lt;object type=&quot;8&quot; unique_id=&quot;10056&quot;&gt;&lt;/object&gt;&lt;object type=&quot;10&quot; unique_id=&quot;49022&quot;&gt;&lt;object type=&quot;11&quot; unique_id=&quot;49023&quot;&gt;&lt;property id=&quot;20180&quot; value=&quot;1&quot;/&gt;&lt;property id=&quot;20181&quot; value=&quot;1&quot;/&gt;&lt;property id=&quot;20183&quot; value=&quot;1&quot;/&gt;&lt;/object&gt;&lt;object type=&quot;12&quot; unique_id=&quot;49115&quot;&gt;&lt;/object&gt;&lt;object type=&quot;13&quot; unique_id=&quot;63431&quot;&gt;&lt;/object&gt;&lt;/object&gt;&lt;object type=&quot;4&quot; unique_id=&quot;49024&quot;&gt;&lt;object type=&quot;5&quot; unique_id=&quot;49179&quot;&gt;&lt;property id=&quot;20000&quot; value=&quot;0&quot;/&gt;&lt;property id=&quot;20149&quot; value=&quot;Jennifer Meddings, MD, MSc&quot;/&gt;&lt;property id=&quot;20150&quot; value=&quot;Clinical Lecturer&quot;/&gt;&lt;property id=&quot;20151&quot; value=&quot;Jennifer_Meddings.jpg&quot;/&gt;&lt;property id=&quot;20153&quot; value=&quot;ICUsafety@aha.org&quot;/&gt;&lt;property id=&quot;20155&quot; value=&quot;Dr. Meddings is a board certified Assistant Professor of Internal Medicine and Pediatrics at the University of Michigan Health System, and she cares for hospitalized patients at the Ann Arbor VA Medical Center. Much of her recent research has focused on evaluation and development of evidence-based interventions for prevention of catheter-associated urinary tract infection. She has performed several systematic reviews involving interventions to reduce unnecessary catheter use, and led a project using the RAND/UCLA Appropriateness Method to formally rate the appropriateness of 3 types of urinary catheters (indwelling urinary catheters, intermittent straight catheter, and external catheters) for hundreds of clinical scenarios commonly encountered in hospitalized adults on medical services.&amp;#x0D;&amp;#x0A;&quot;/&gt;&lt;/object&gt;&lt;object type=&quot;5&quot; unique_id=&quot;49372&quot;&gt;&lt;property id=&quot;20149&quot; value=&quot;ICU Safety Program&quot;/&gt;&lt;property id=&quot;20151&quot; value=&quot;HRET-Logo-No-Tag 2in.jpg&quot;/&gt;&lt;property id=&quot;20153&quot; value=&quot;icusafety@aha.org&quot;/&gt;&lt;property id=&quot;20159&quot; value=&quot;HRET-Logo-No-Tag 2in.jp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DB3B4764-1061-4C55-9DDF-B58BBC79F39D}_24.png&quot;/&gt;&lt;left val=&quot;542&quot;/&gt;&lt;top val=&quot;509&quot;/&gt;&lt;width val=&quot;162&quot;/&gt;&lt;height val=&quot;2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7&quot;/&gt;&lt;lineCharCount val=&quot;13&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7&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8&quot;/&gt;&lt;/TableIndex&gt;&lt;/ShapeTextInfo&gt;"/>
  <p:tag name="HTML_SHAPEINFO" val="&lt;ThreeDShapeInfo&gt;&lt;uuid val=&quot;&quot;/&gt;&lt;isInvalidForFieldText val=&quot;0&quot;/&gt;&lt;Image&gt;&lt;filename val=&quot;C:\Users\awilkins\AppData\Local\Temp\PR\data\asimages\{49EA34CF-94E4-457A-B7FB-76228A33F603}_4.png&quot;/&gt;&lt;left val=&quot;0&quot;/&gt;&lt;top val=&quot;184&quot;/&gt;&lt;width val=&quot;720&quot;/&gt;&lt;height val=&quot;17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ulie.kim\AppData\Local\Temp\PR\data\asimages\{F45BF154-EC33-4FE8-A759-EAE8C236F48C}_1.png&quot;/&gt;&lt;left val=&quot;53&quot;/&gt;&lt;top val=&quot;352&quot;/&gt;&lt;width val=&quot;612&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awilkins\AppData\Local\Temp\PR\data\asimages\{4566D1EF-AC9C-476F-B798-B0F7EDBD3E52}_6.png&quot;/&gt;&lt;left val=&quot;21&quot;/&gt;&lt;top val=&quot;0&quot;/&gt;&lt;width val=&quot;699&quot;/&gt;&lt;height val=&quot;7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wilkins\AppData\Local\Temp\PR\data\asimages\{7B6CF41F-A210-4FD5-85AD-DEBC4D65F5CA}_6.png&quot;/&gt;&lt;left val=&quot;542&quot;/&gt;&lt;top val=&quot;509&quot;/&gt;&lt;width val=&quot;162&quot;/&gt;&lt;height val=&quot;2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awilkins\AppData\Local\Temp\PR\data\asimages\{C4FCE504-C137-4A6F-A91D-95620C4936D4}_7.png&quot;/&gt;&lt;left val=&quot;36&quot;/&gt;&lt;top val=&quot;0&quot;/&gt;&lt;width val=&quot;639&quot;/&gt;&lt;height val=&quot;76&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61&quot;/&gt;&lt;lineCharCount val=&quot;8&quot;/&gt;&lt;lineCharCount val=&quot;66&quot;/&gt;&lt;lineCharCount val=&quot;58&quot;/&gt;&lt;/TableIndex&gt;&lt;/ShapeTextInfo&gt;"/>
  <p:tag name="HTML_SHAPEINFO" val="&lt;ThreeDShapeInfo&gt;&lt;uuid val=&quot;&quot;/&gt;&lt;isInvalidForFieldText val=&quot;0&quot;/&gt;&lt;Image&gt;&lt;filename val=&quot;C:\Users\awilkins\AppData\Local\Temp\PR\data\asimages\{4252F6A2-2B51-4433-9592-2E0B6B20F43F}_7.png&quot;/&gt;&lt;left val=&quot;43&quot;/&gt;&lt;top val=&quot;72&quot;/&gt;&lt;width val=&quot;651&quot;/&gt;&lt;height val=&quot;184&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wilkins\AppData\Local\Temp\PR\data\asimages\{2C63BC3A-D523-4D3D-AB2A-58910B210488}_7.png&quot;/&gt;&lt;left val=&quot;542&quot;/&gt;&lt;top val=&quot;509&quot;/&gt;&lt;width val=&quot;162&quot;/&gt;&lt;height val=&quot;2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41&quot;/&gt;&lt;lineCharCount val=&quot;50&quot;/&gt;&lt;lineCharCount val=&quot;42&quot;/&gt;&lt;lineCharCount val=&quot;50&quot;/&gt;&lt;lineCharCount val=&quot;27&quot;/&gt;&lt;/TableIndex&gt;&lt;/ShapeTextInfo&gt;"/>
  <p:tag name="HTML_SHAPEINFO" val="&lt;TextEffect&gt;&lt;Image&gt;&lt;filename val=&quot;C:\Users\awilkins\AppData\Local\Temp\PR\data\asimages\{1B67B201-570B-47B5-B425-C859370ED883}_1.png_crop.png&quot;/&gt;&lt;left val=&quot;55&quot;/&gt;&lt;top val=&quot;272&quot;/&gt;&lt;width val=&quot;349&quot;/&gt;&lt;height val=&quot;19&quot;/&gt;&lt;hasText val=&quot;1&quot;/&gt;&lt;paraId val=&quot;1&quot;/&gt;&lt;/Image&gt;&lt;Image&gt;&lt;filename val=&quot;C:\Users\awilkins\AppData\Local\Temp\PR\data\asimages\{5B127E73-5AA8-4161-8A48-A088881620C6}_1.png_crop.png&quot;/&gt;&lt;left val=&quot;58&quot;/&gt;&lt;top val=&quot;308&quot;/&gt;&lt;width val=&quot;360&quot;/&gt;&lt;height val=&quot;17&quot;/&gt;&lt;hasText val=&quot;1&quot;/&gt;&lt;paraId val=&quot;2&quot;/&gt;&lt;/Image&gt;&lt;Image&gt;&lt;filename val=&quot;C:\Users\awilkins\AppData\Local\Temp\PR\data\asimages\{F8E9F22B-9EA2-4AD0-B585-F6BF6F817F39}_1.png_crop.png&quot;/&gt;&lt;left val=&quot;57&quot;/&gt;&lt;top val=&quot;342&quot;/&gt;&lt;width val=&quot;440&quot;/&gt;&lt;height val=&quot;17&quot;/&gt;&lt;hasText val=&quot;1&quot;/&gt;&lt;paraId val=&quot;3&quot;/&gt;&lt;/Image&gt;&lt;Image&gt;&lt;filename val=&quot;C:\Users\awilkins\AppData\Local\Temp\PR\data\asimages\{7D4D7471-0E21-45B6-B922-0AF18A21949E}_1.png_crop.png&quot;/&gt;&lt;left val=&quot;57&quot;/&gt;&lt;top val=&quot;376&quot;/&gt;&lt;width val=&quot;379&quot;/&gt;&lt;height val=&quot;17&quot;/&gt;&lt;hasText val=&quot;1&quot;/&gt;&lt;paraId val=&quot;4&quot;/&gt;&lt;/Image&gt;&lt;Image&gt;&lt;filename val=&quot;C:\Users\awilkins\AppData\Local\Temp\PR\data\asimages\{FFDC873A-D86B-40D4-9E2A-6D7873C988E5}_1.png_crop.png&quot;/&gt;&lt;left val=&quot;57&quot;/&gt;&lt;top val=&quot;410&quot;/&gt;&lt;width val=&quot;452&quot;/&gt;&lt;height val=&quot;17&quot;/&gt;&lt;hasText val=&quot;1&quot;/&gt;&lt;paraId val=&quot;5&quot;/&gt;&lt;/Image&gt;&lt;Image&gt;&lt;filename val=&quot;C:\Users\awilkins\AppData\Local\Temp\PR\data\asimages\{6865AA80-F708-4EB9-8261-FB852E2CFB02}_1.png_crop.png&quot;/&gt;&lt;left val=&quot;57&quot;/&gt;&lt;top val=&quot;444&quot;/&gt;&lt;width val=&quot;265&quot;/&gt;&lt;height val=&quot;17&quot;/&gt;&lt;hasText val=&quot;1&quot;/&gt;&lt;paraId val=&quot;6&quot;/&gt;&lt;/Image&gt;&lt;/TextEffect&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awilkins\AppData\Local\Temp\PR\data\asimages\{4FB28BB6-84AB-4AD9-96BE-491A7B8D7F57}_8.png&quot;/&gt;&lt;left val=&quot;0&quot;/&gt;&lt;top val=&quot;0&quot;/&gt;&lt;width val=&quot;720&quot;/&gt;&lt;height val=&quot;76&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wilkins\AppData\Local\Temp\PR\data\asimages\{196F5DDE-EED9-44E1-A8F5-25EA2127F714}_8.png&quot;/&gt;&lt;left val=&quot;542&quot;/&gt;&lt;top val=&quot;509&quot;/&gt;&lt;width val=&quot;162&quot;/&gt;&lt;height val=&quot;2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9&quot;/&gt;&lt;/TableIndex&gt;&lt;TableIndex row=&quot;2&quot; col=&quot;1&quot;&gt;&lt;linesCount val=&quot;5&quot;/&gt;&lt;lineCharCount val=&quot;26&quot;/&gt;&lt;lineCharCount val=&quot;34&quot;/&gt;&lt;lineCharCount val=&quot;31&quot;/&gt;&lt;lineCharCount val=&quot;23&quot;/&gt;&lt;lineCharCount val=&quot;15&quot;/&gt;&lt;/TableIndex&gt;&lt;TableIndex row=&quot;2&quot; col=&quot;2&quot;&gt;&lt;linesCount val=&quot;4&quot;/&gt;&lt;lineCharCount val=&quot;31&quot;/&gt;&lt;lineCharCount val=&quot;18&quot;/&gt;&lt;lineCharCount val=&quot;34&quot;/&gt;&lt;lineCharCount val=&quot;15&quot;/&gt;&lt;/TableIndex&gt;&lt;TableIndex row=&quot;2&quot; col=&quot;3&quot;&gt;&lt;linesCount val=&quot;2&quot;/&gt;&lt;lineCharCount val=&quot;19&quot;/&gt;&lt;lineCharCount val=&quot;21&quot;/&gt;&lt;/TableIndex&gt;&lt;TableIndex row=&quot;3&quot; col=&quot;1&quot;&gt;&lt;linesCount val=&quot;5&quot;/&gt;&lt;lineCharCount val=&quot;32&quot;/&gt;&lt;lineCharCount val=&quot;28&quot;/&gt;&lt;lineCharCount val=&quot;31&quot;/&gt;&lt;lineCharCount val=&quot;29&quot;/&gt;&lt;lineCharCount val=&quot;17&quot;/&gt;&lt;/TableIndex&gt;&lt;TableIndex row=&quot;3&quot; col=&quot;2&quot;&gt;&lt;linesCount val=&quot;10&quot;/&gt;&lt;lineCharCount val=&quot;30&quot;/&gt;&lt;lineCharCount val=&quot;15&quot;/&gt;&lt;lineCharCount val=&quot;26&quot;/&gt;&lt;lineCharCount val=&quot;30&quot;/&gt;&lt;lineCharCount val=&quot;32&quot;/&gt;&lt;lineCharCount val=&quot;23&quot;/&gt;&lt;lineCharCount val=&quot;31&quot;/&gt;&lt;lineCharCount val=&quot;34&quot;/&gt;&lt;lineCharCount val=&quot;27&quot;/&gt;&lt;lineCharCount val=&quot;21&quot;/&gt;&lt;/TableIndex&gt;&lt;TableIndex row=&quot;3&quot; col=&quot;3&quot;&gt;&lt;linesCount val=&quot;4&quot;/&gt;&lt;lineCharCount val=&quot;23&quot;/&gt;&lt;lineCharCount val=&quot;22&quot;/&gt;&lt;lineCharCount val=&quot;22&quot;/&gt;&lt;lineCharCount val=&quot;17&quot;/&gt;&lt;/TableIndex&gt;&lt;/ShapeTextInfo&gt;"/>
  <p:tag name="HTML_SHAPEINFO" val="&lt;ThreeDShapeInfo&gt;&lt;uuid val=&quot;&quot;/&gt;&lt;isInvalidForFieldText val=&quot;0&quot;/&gt;&lt;Image&gt;&lt;filename val=&quot;C:\Users\awilkins\AppData\Local\Temp\PR\data\asimages\{35F9DCDB-BC7B-46F2-937C-738A6351F508}_8.png&quot;/&gt;&lt;left val=&quot;17&quot;/&gt;&lt;top val=&quot;71&quot;/&gt;&lt;width val=&quot;685&quot;/&gt;&lt;height val=&quot;42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awilkins\AppData\Local\Temp\PR\data\asimages\{5490CA24-1B08-4979-93A9-3D3673B042DF}_9.png&quot;/&gt;&lt;left val=&quot;48&quot;/&gt;&lt;top val=&quot;0&quot;/&gt;&lt;width val=&quot;622&quot;/&gt;&lt;height val=&quot;76&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wilkins\AppData\Local\Temp\PR\data\asimages\{4153805D-A0F2-4CF6-AA71-4F500C0960EB}_9.png&quot;/&gt;&lt;left val=&quot;542&quot;/&gt;&lt;top val=&quot;509&quot;/&gt;&lt;width val=&quot;162&quot;/&gt;&lt;height val=&quot;2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16&quot;/&gt;&lt;/TableIndex&gt;&lt;TableIndex row=&quot;2&quot; col=&quot;1&quot;&gt;&lt;linesCount val=&quot;1&quot;/&gt;&lt;lineCharCount val=&quot;10&quot;/&gt;&lt;/TableIndex&gt;&lt;TableIndex row=&quot;2&quot; col=&quot;2&quot;&gt;&lt;linesCount val=&quot;3&quot;/&gt;&lt;lineCharCount val=&quot;44&quot;/&gt;&lt;lineCharCount val=&quot;56&quot;/&gt;&lt;lineCharCount val=&quot;62&quot;/&gt;&lt;/TableIndex&gt;&lt;TableIndex row=&quot;3&quot; col=&quot;1&quot;&gt;&lt;linesCount val=&quot;1&quot;/&gt;&lt;lineCharCount val=&quot;7&quot;/&gt;&lt;/TableIndex&gt;&lt;TableIndex row=&quot;3&quot; col=&quot;2&quot;&gt;&lt;linesCount val=&quot;9&quot;/&gt;&lt;lineCharCount val=&quot;63&quot;/&gt;&lt;lineCharCount val=&quot;32&quot;/&gt;&lt;lineCharCount val=&quot;55&quot;/&gt;&lt;lineCharCount val=&quot;46&quot;/&gt;&lt;lineCharCount val=&quot;53&quot;/&gt;&lt;lineCharCount val=&quot;51&quot;/&gt;&lt;lineCharCount val=&quot;59&quot;/&gt;&lt;lineCharCount val=&quot;57&quot;/&gt;&lt;lineCharCount val=&quot;58&quot;/&gt;&lt;/TableIndex&gt;&lt;/ShapeTextInfo&gt;"/>
  <p:tag name="HTML_SHAPEINFO" val="&lt;ThreeDShapeInfo&gt;&lt;uuid val=&quot;&quot;/&gt;&lt;isInvalidForFieldText val=&quot;0&quot;/&gt;&lt;Image&gt;&lt;filename val=&quot;C:\Users\awilkins\AppData\Local\Temp\PR\data\asimages\{A550DA0B-FA8B-4757-A751-9A244721C527}_9.png&quot;/&gt;&lt;left val=&quot;22&quot;/&gt;&lt;top val=&quot;87&quot;/&gt;&lt;width val=&quot;676&quot;/&gt;&lt;height val=&quot;40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awilkins\AppData\Local\Temp\PR\data\asimages\{4C938BE8-9104-450D-8CCF-D22D16976F85}_10.png&quot;/&gt;&lt;left val=&quot;48&quot;/&gt;&lt;top val=&quot;0&quot;/&gt;&lt;width val=&quot;622&quot;/&gt;&lt;height val=&quot;7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30&quot;/&gt;&lt;lineCharCount val=&quot;34&quot;/&gt;&lt;lineCharCount val=&quot;88&quot;/&gt;&lt;lineCharCount val=&quot;105&quot;/&gt;&lt;lineCharCount val=&quot;90&quot;/&gt;&lt;lineCharCount val=&quot;51&quot;/&gt;&lt;lineCharCount val=&quot;104&quot;/&gt;&lt;lineCharCount val=&quot;49&quot;/&gt;&lt;lineCharCount val=&quot;31&quot;/&gt;&lt;lineCharCount val=&quot;82&quot;/&gt;&lt;lineCharCount val=&quot;91&quot;/&gt;&lt;lineCharCount val=&quot;71&quot;/&gt;&lt;lineCharCount val=&quot;87&quot;/&gt;&lt;lineCharCount val=&quot;100&quot;/&gt;&lt;lineCharCount val=&quot;100&quot;/&gt;&lt;lineCharCount val=&quot;74&quot;/&gt;&lt;/TableIndex&gt;&lt;/ShapeTextInfo&gt;"/>
  <p:tag name="HTML_SHAPEINFO" val="&lt;ThreeDShapeInfo&gt;&lt;uuid val=&quot;&quot;/&gt;&lt;isInvalidForFieldText val=&quot;0&quot;/&gt;&lt;Image&gt;&lt;filename val=&quot;C:\Users\awilkins\AppData\Local\Temp\PR\data\asimages\{55D14E54-1617-4FBA-A2ED-2F16E515D756}_10.png&quot;/&gt;&lt;left val=&quot;19&quot;/&gt;&lt;top val=&quot;68&quot;/&gt;&lt;width val=&quot;675&quot;/&gt;&lt;height val=&quot;37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44E08700-2D07-401A-8F27-147B2C6B3BB7}_10.png&quot;/&gt;&lt;left val=&quot;542&quot;/&gt;&lt;top val=&quot;509&quot;/&gt;&lt;width val=&quot;162&quot;/&gt;&lt;height val=&quot;2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awilkins\AppData\Local\Temp\PR\data\asimages\{50AC00FA-CE36-4F6A-8CCA-699E15DE224D}_11.png&quot;/&gt;&lt;left val=&quot;48&quot;/&gt;&lt;top val=&quot;0&quot;/&gt;&lt;width val=&quot;622&quot;/&gt;&lt;height val=&quot;76&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7&quot;/&gt;&lt;lineCharCount val=&quot;35&quot;/&gt;&lt;lineCharCount val=&quot;53&quot;/&gt;&lt;lineCharCount val=&quot;54&quot;/&gt;&lt;lineCharCount val=&quot;66&quot;/&gt;&lt;lineCharCount val=&quot;28&quot;/&gt;&lt;lineCharCount val=&quot;52&quot;/&gt;&lt;lineCharCount val=&quot;30&quot;/&gt;&lt;lineCharCount val=&quot;99&quot;/&gt;&lt;lineCharCount val=&quot;93&quot;/&gt;&lt;lineCharCount val=&quot;10&quot;/&gt;&lt;lineCharCount val=&quot;101&quot;/&gt;&lt;lineCharCount val=&quot;61&quot;/&gt;&lt;lineCharCount val=&quot;92&quot;/&gt;&lt;lineCharCount val=&quot;79&quot;/&gt;&lt;lineCharCount val=&quot;25&quot;/&gt;&lt;lineCharCount val=&quot;30&quot;/&gt;&lt;/TableIndex&gt;&lt;/ShapeTextInfo&gt;"/>
  <p:tag name="HTML_SHAPEINFO" val="&lt;ThreeDShapeInfo&gt;&lt;uuid val=&quot;&quot;/&gt;&lt;isInvalidForFieldText val=&quot;0&quot;/&gt;&lt;Image&gt;&lt;filename val=&quot;C:\Users\awilkins\AppData\Local\Temp\PR\data\asimages\{50315E76-E399-4913-9F11-BC37329B7999}_11.png&quot;/&gt;&lt;left val=&quot;13&quot;/&gt;&lt;top val=&quot;72&quot;/&gt;&lt;width val=&quot;707&quot;/&gt;&lt;height val=&quot;43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1FC1A6DA-6BD3-4CB6-B701-32D18802C486}_11.png&quot;/&gt;&lt;left val=&quot;542&quot;/&gt;&lt;top val=&quot;509&quot;/&gt;&lt;width val=&quot;162&quot;/&gt;&lt;height val=&quot;2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quot;/&gt;&lt;isInvalidForFieldText val=&quot;0&quot;/&gt;&lt;Image&gt;&lt;filename val=&quot;C:\Users\awilkins\AppData\Local\Temp\PR\data\asimages\{1FFF8D57-3071-4E43-A3F5-A466694AAFD5}_12.png&quot;/&gt;&lt;left val=&quot;-4&quot;/&gt;&lt;top val=&quot;0&quot;/&gt;&lt;width val=&quot;725&quot;/&gt;&lt;height val=&quot;7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9&quot;/&gt;&lt;lineCharCount val=&quot;52&quot;/&gt;&lt;lineCharCount val=&quot;37&quot;/&gt;&lt;lineCharCount val=&quot;40&quot;/&gt;&lt;/TableIndex&gt;&lt;/ShapeTextInfo&gt;"/>
  <p:tag name="HTML_SHAPEINFO" val="&lt;ThreeDShapeInfo&gt;&lt;uuid val=&quot;&quot;/&gt;&lt;isInvalidForFieldText val=&quot;0&quot;/&gt;&lt;Image&gt;&lt;filename val=&quot;C:\Users\awilkins\AppData\Local\Temp\PR\data\asimages\{71CC078D-9AC2-4D1B-A73B-131DDEEBF99E}_12.png&quot;/&gt;&lt;left val=&quot;39&quot;/&gt;&lt;top val=&quot;74&quot;/&gt;&lt;width val=&quot;592&quot;/&gt;&lt;height val=&quot;156&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19&quot;/&gt;&lt;lineCharCount val=&quot;19&quot;/&gt;&lt;/TableIndex&gt;&lt;TableIndex row=&quot;1&quot; col=&quot;2&quot;&gt;&lt;linesCount val=&quot;3&quot;/&gt;&lt;lineCharCount val=&quot;24&quot;/&gt;&lt;lineCharCount val=&quot;19&quot;/&gt;&lt;lineCharCount val=&quot;25&quot;/&gt;&lt;/TableIndex&gt;&lt;TableIndex row=&quot;2&quot; col=&quot;1&quot;&gt;&lt;linesCount val=&quot;1&quot;/&gt;&lt;lineCharCount val=&quot;1&quot;/&gt;&lt;/TableIndex&gt;&lt;TableIndex row=&quot;2&quot; col=&quot;2&quot;&gt;&lt;linesCount val=&quot;1&quot;/&gt;&lt;lineCharCount val=&quot;23&quot;/&gt;&lt;/TableIndex&gt;&lt;TableIndex row=&quot;3&quot; col=&quot;1&quot;&gt;&lt;linesCount val=&quot;1&quot;/&gt;&lt;lineCharCount val=&quot;2&quot;/&gt;&lt;/TableIndex&gt;&lt;TableIndex row=&quot;3&quot; col=&quot;2&quot;&gt;&lt;linesCount val=&quot;1&quot;/&gt;&lt;lineCharCount val=&quot;23&quot;/&gt;&lt;/TableIndex&gt;&lt;TableIndex row=&quot;4&quot; col=&quot;1&quot;&gt;&lt;linesCount val=&quot;1&quot;/&gt;&lt;lineCharCount val=&quot;2&quot;/&gt;&lt;/TableIndex&gt;&lt;TableIndex row=&quot;4&quot; col=&quot;2&quot;&gt;&lt;linesCount val=&quot;1&quot;/&gt;&lt;lineCharCount val=&quot;25&quot;/&gt;&lt;/TableIndex&gt;&lt;/ShapeTextInfo&gt;"/>
  <p:tag name="HTML_SHAPEINFO" val="&lt;ThreeDShapeInfo&gt;&lt;uuid val=&quot;&quot;/&gt;&lt;isInvalidForFieldText val=&quot;0&quot;/&gt;&lt;Image&gt;&lt;filename val=&quot;C:\Users\awilkins\AppData\Local\Temp\PR\data\asimages\{82275DF9-522B-4FC0-AB1F-773AA8583BEC}_12.png&quot;/&gt;&lt;left val=&quot;123&quot;/&gt;&lt;top val=&quot;231&quot;/&gt;&lt;width val=&quot;433&quot;/&gt;&lt;height val=&quot;18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27&quot;/&gt;&lt;/TableIndex&gt;&lt;/ShapeTextInfo&gt;"/>
  <p:tag name="HTML_SHAPEINFO" val="&lt;ThreeDShapeInfo&gt;&lt;uuid val=&quot;&quot;/&gt;&lt;isInvalidForFieldText val=&quot;0&quot;/&gt;&lt;Image&gt;&lt;filename val=&quot;C:\Users\awilkins\AppData\Local\Temp\PR\data\asimages\{82CED42B-BAD1-45BA-91C2-722FDEAFF30B}_12.png&quot;/&gt;&lt;left val=&quot;36&quot;/&gt;&lt;top val=&quot;417&quot;/&gt;&lt;width val=&quot;634&quot;/&gt;&lt;height val=&quot;9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499377DC-ECB9-4377-8820-DD9E30F94AB9}_12.png&quot;/&gt;&lt;left val=&quot;542&quot;/&gt;&lt;top val=&quot;509&quot;/&gt;&lt;width val=&quot;162&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awilkins\AppData\Local\Temp\PR\data\asimages\{B7C4C8CC-2F28-46EB-B7C0-9025C7C4F25C}_13.png&quot;/&gt;&lt;left val=&quot;48&quot;/&gt;&lt;top val=&quot;0&quot;/&gt;&lt;width val=&quot;622&quot;/&gt;&lt;height val=&quot;7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2D7DB5DA-92FF-4777-A03C-1123F3202C4A}_13.png&quot;/&gt;&lt;left val=&quot;542&quot;/&gt;&lt;top val=&quot;509&quot;/&gt;&lt;width val=&quot;162&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8&quot;/&gt;&lt;/TableIndex&gt;&lt;TableIndex row=&quot;1&quot; col=&quot;3&quot;&gt;&lt;linesCount val=&quot;1&quot;/&gt;&lt;lineCharCount val=&quot;10&quot;/&gt;&lt;/TableIndex&gt;&lt;TableIndex row=&quot;1&quot; col=&quot;4&quot;&gt;&lt;linesCount val=&quot;1&quot;/&gt;&lt;lineCharCount val=&quot;10&quot;/&gt;&lt;/TableIndex&gt;&lt;TableIndex row=&quot;2&quot; col=&quot;1&quot;&gt;&lt;linesCount val=&quot;1&quot;/&gt;&lt;lineCharCount val=&quot;3&quot;/&gt;&lt;/TableIndex&gt;&lt;TableIndex row=&quot;2&quot; col=&quot;2&quot;&gt;&lt;linesCount val=&quot;8&quot;/&gt;&lt;lineCharCount val=&quot;50&quot;/&gt;&lt;lineCharCount val=&quot;47&quot;/&gt;&lt;lineCharCount val=&quot;28&quot;/&gt;&lt;lineCharCount val=&quot;35&quot;/&gt;&lt;lineCharCount val=&quot;51&quot;/&gt;&lt;lineCharCount val=&quot;17&quot;/&gt;&lt;lineCharCount val=&quot;52&quot;/&gt;&lt;lineCharCount val=&quot;4&quot;/&gt;&lt;/TableIndex&gt;&lt;TableIndex row=&quot;2&quot; col=&quot;3&quot;&gt;&lt;linesCount val=&quot;4&quot;/&gt;&lt;lineCharCount val=&quot;16&quot;/&gt;&lt;lineCharCount val=&quot;15&quot;/&gt;&lt;lineCharCount val=&quot;14&quot;/&gt;&lt;lineCharCount val=&quot;12&quot;/&gt;&lt;/TableIndex&gt;&lt;TableIndex row=&quot;2&quot; col=&quot;4&quot;&gt;&lt;linesCount val=&quot;5&quot;/&gt;&lt;lineCharCount val=&quot;15&quot;/&gt;&lt;lineCharCount val=&quot;14&quot;/&gt;&lt;lineCharCount val=&quot;16&quot;/&gt;&lt;lineCharCount val=&quot;15&quot;/&gt;&lt;lineCharCount val=&quot;17&quot;/&gt;&lt;/TableIndex&gt;&lt;TableIndex row=&quot;3&quot; col=&quot;1&quot;&gt;&lt;linesCount val=&quot;2&quot;/&gt;&lt;lineCharCount val=&quot;5&quot;/&gt;&lt;lineCharCount val=&quot;9&quot;/&gt;&lt;/TableIndex&gt;&lt;TableIndex row=&quot;3&quot; col=&quot;2&quot;&gt;&lt;linesCount val=&quot;2&quot;/&gt;&lt;lineCharCount val=&quot;52&quot;/&gt;&lt;lineCharCount val=&quot;24&quot;/&gt;&lt;/TableIndex&gt;&lt;TableIndex row=&quot;3&quot; col=&quot;3&quot;&gt;&lt;linesCount val=&quot;1&quot;/&gt;&lt;lineCharCount val=&quot;15&quot;/&gt;&lt;/TableIndex&gt;&lt;TableIndex row=&quot;3&quot; col=&quot;4&quot;&gt;&lt;linesCount val=&quot;0&quot;/&gt;&lt;/TableIndex&gt;&lt;/ShapeTextInfo&gt;"/>
  <p:tag name="HTML_SHAPEINFO" val="&lt;ThreeDShapeInfo&gt;&lt;uuid val=&quot;&quot;/&gt;&lt;isInvalidForFieldText val=&quot;0&quot;/&gt;&lt;Image&gt;&lt;filename val=&quot;C:\Users\awilkins\AppData\Local\Temp\PR\data\asimages\{9155E9F1-ACD2-4DAC-9EF2-945047972B71}_13.png&quot;/&gt;&lt;left val=&quot;14&quot;/&gt;&lt;top val=&quot;98&quot;/&gt;&lt;width val=&quot;685&quot;/&gt;&lt;height val=&quot;34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awilkins\AppData\Local\Temp\PR\data\asimages\{8C84D56B-2903-4A3E-8F4F-693C70520BC4}_14.png&quot;/&gt;&lt;left val=&quot;48&quot;/&gt;&lt;top val=&quot;0&quot;/&gt;&lt;width val=&quot;622&quot;/&gt;&lt;height val=&quot;76&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7&quot;/&gt;&lt;lineCharCount val=&quot;64&quot;/&gt;&lt;lineCharCount val=&quot;64&quot;/&gt;&lt;lineCharCount val=&quot;66&quot;/&gt;&lt;lineCharCount val=&quot;66&quot;/&gt;&lt;lineCharCount val=&quot;16&quot;/&gt;&lt;lineCharCount val=&quot;65&quot;/&gt;&lt;lineCharCount val=&quot;20&quot;/&gt;&lt;lineCharCount val=&quot;56&quot;/&gt;&lt;lineCharCount val=&quot;51&quot;/&gt;&lt;lineCharCount val=&quot;70&quot;/&gt;&lt;/TableIndex&gt;&lt;/ShapeTextInfo&gt;"/>
  <p:tag name="HTML_SHAPEINFO" val="&lt;ThreeDShapeInfo&gt;&lt;uuid val=&quot;&quot;/&gt;&lt;isInvalidForFieldText val=&quot;0&quot;/&gt;&lt;Image&gt;&lt;filename val=&quot;C:\Users\awilkins\AppData\Local\Temp\PR\data\asimages\{01D53716-8B3B-4085-9C24-832589362E20}_14.png&quot;/&gt;&lt;left val=&quot;42&quot;/&gt;&lt;top val=&quot;87&quot;/&gt;&lt;width val=&quot;634&quot;/&gt;&lt;height val=&quot;39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71D5DE96-E25A-48C8-AFD2-75A5BFAFFE4C}_14.png&quot;/&gt;&lt;left val=&quot;542&quot;/&gt;&lt;top val=&quot;509&quot;/&gt;&lt;width val=&quot;162&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sers\awilkins\AppData\Local\Temp\PR\data\asimages\{055FC260-0D70-4906-83CF-DFE7D8FE7C29}_15.png&quot;/&gt;&lt;left val=&quot;-8&quot;/&gt;&lt;top val=&quot;0&quot;/&gt;&lt;width val=&quot;729&quot;/&gt;&lt;height val=&quot;74&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2&quot;/&gt;&lt;lineCharCount val=&quot;9&quot;/&gt;&lt;lineCharCount val=&quot;66&quot;/&gt;&lt;lineCharCount val=&quot;48&quot;/&gt;&lt;lineCharCount val=&quot;54&quot;/&gt;&lt;lineCharCount val=&quot;69&quot;/&gt;&lt;lineCharCount val=&quot;47&quot;/&gt;&lt;lineCharCount val=&quot;74&quot;/&gt;&lt;lineCharCount val=&quot;54&quot;/&gt;&lt;lineCharCount val=&quot;68&quot;/&gt;&lt;lineCharCount val=&quot;49&quot;/&gt;&lt;/TableIndex&gt;&lt;/ShapeTextInfo&gt;"/>
  <p:tag name="HTML_SHAPEINFO" val="&lt;ThreeDShapeInfo&gt;&lt;uuid val=&quot;&quot;/&gt;&lt;isInvalidForFieldText val=&quot;0&quot;/&gt;&lt;Image&gt;&lt;filename val=&quot;C:\Users\awilkins\AppData\Local\Temp\PR\data\asimages\{C3D907FC-B32C-4E0F-940E-57A7DCBC042D}_15.png&quot;/&gt;&lt;left val=&quot;26&quot;/&gt;&lt;top val=&quot;75&quot;/&gt;&lt;width val=&quot;669&quot;/&gt;&lt;height val=&quot;4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2A296821-61E5-4FE0-AF7E-F926A9151C63}_15.png&quot;/&gt;&lt;left val=&quot;542&quot;/&gt;&lt;top val=&quot;509&quot;/&gt;&lt;width val=&quot;162&quot;/&gt;&lt;height val=&quot;2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awilkins\AppData\Local\Temp\PR\data\asimages\{5F6BF358-131F-4438-B227-325214EB28C4}_16.png&quot;/&gt;&lt;left val=&quot;48&quot;/&gt;&lt;top val=&quot;0&quot;/&gt;&lt;width val=&quot;622&quot;/&gt;&lt;height val=&quot;76&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44&quot;/&gt;&lt;lineCharCount val=&quot;52&quot;/&gt;&lt;/TableIndex&gt;&lt;/ShapeTextInfo&gt;"/>
  <p:tag name="HTML_SHAPEINFO" val="&lt;ThreeDShapeInfo&gt;&lt;uuid val=&quot;&quot;/&gt;&lt;isInvalidForFieldText val=&quot;0&quot;/&gt;&lt;Image&gt;&lt;filename val=&quot;C:\Users\awilkins\AppData\Local\Temp\PR\data\asimages\{64B378E2-8EB5-49C4-B791-A775A7D120CF}_16.png&quot;/&gt;&lt;left val=&quot;42&quot;/&gt;&lt;top val=&quot;87&quot;/&gt;&lt;width val=&quot;628&quot;/&gt;&lt;height val=&quot;39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11&quot;/&gt;&lt;lineCharCount val=&quot;13&quot;/&gt;&lt;lineCharCount val=&quot;5&quot;/&gt;&lt;lineCharCount val=&quot;14&quot;/&gt;&lt;lineCharCount val=&quot;18&quot;/&gt;&lt;/TableIndex&gt;&lt;/ShapeTextInfo&gt;"/>
  <p:tag name="HTML_SHAPEINFO" val="&lt;ThreeDShapeInfo&gt;&lt;uuid val=&quot;&quot;/&gt;&lt;isInvalidForFieldText val=&quot;0&quot;/&gt;&lt;Image&gt;&lt;filename val=&quot;C:\Users\awilkins\AppData\Local\Temp\PR\data\asimages\{EA5DA3C1-2801-4654-9551-1D6A6A0B4D4E}_16.png&quot;/&gt;&lt;left val=&quot;53&quot;/&gt;&lt;top val=&quot;225&quot;/&gt;&lt;width val=&quot;627&quot;/&gt;&lt;height val=&quot;18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awilkins\AppData\Local\Temp\PR\data\asimages\{65B3A103-88BD-43E1-A4CC-CEE0489DED75}_16.png&quot;/&gt;&lt;left val=&quot;163&quot;/&gt;&lt;top val=&quot;409&quot;/&gt;&lt;width val=&quot;414&quot;/&gt;&lt;height val=&quot;4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33885765-0D23-4D5D-BEDB-60D4151B101F}_16.png&quot;/&gt;&lt;left val=&quot;542&quot;/&gt;&lt;top val=&quot;509&quot;/&gt;&lt;width val=&quot;162&quot;/&gt;&lt;height val=&quot;2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awilkins\AppData\Local\Temp\PR\data\asimages\{CD88EE90-0FE4-4B9E-A688-EF288693067D}_17.png&quot;/&gt;&lt;left val=&quot;48&quot;/&gt;&lt;top val=&quot;0&quot;/&gt;&lt;width val=&quot;622&quot;/&gt;&lt;height val=&quot;7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67&quot;/&gt;&lt;lineCharCount val=&quot;71&quot;/&gt;&lt;lineCharCount val=&quot;68&quot;/&gt;&lt;lineCharCount val=&quot;58&quot;/&gt;&lt;lineCharCount val=&quot;63&quot;/&gt;&lt;lineCharCount val=&quot;71&quot;/&gt;&lt;lineCharCount val=&quot;16&quot;/&gt;&lt;lineCharCount val=&quot;68&quot;/&gt;&lt;lineCharCount val=&quot;67&quot;/&gt;&lt;lineCharCount val=&quot;55&quot;/&gt;&lt;lineCharCount val=&quot;68&quot;/&gt;&lt;lineCharCount val=&quot;45&quot;/&gt;&lt;/TableIndex&gt;&lt;/ShapeTextInfo&gt;"/>
  <p:tag name="HTML_SHAPEINFO" val="&lt;ThreeDShapeInfo&gt;&lt;uuid val=&quot;&quot;/&gt;&lt;isInvalidForFieldText val=&quot;0&quot;/&gt;&lt;Image&gt;&lt;filename val=&quot;C:\Users\awilkins\AppData\Local\Temp\PR\data\asimages\{80537BA8-085D-4850-8C89-0D6AF73909CF}_17.png&quot;/&gt;&lt;left val=&quot;42&quot;/&gt;&lt;top val=&quot;87&quot;/&gt;&lt;width val=&quot;630&quot;/&gt;&lt;height val=&quot;42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25D2E30E-65B6-4EE7-A399-E2A2D5D6874B}_17.png&quot;/&gt;&lt;left val=&quot;542&quot;/&gt;&lt;top val=&quot;509&quot;/&gt;&lt;width val=&quot;162&quot;/&gt;&lt;height val=&quot;2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awilkins\AppData\Local\Temp\PR\data\asimages\{422C455F-589C-4C07-A7B8-93F4C60D4472}_18.png&quot;/&gt;&lt;left val=&quot;-2&quot;/&gt;&lt;top val=&quot;0&quot;/&gt;&lt;width val=&quot;724&quot;/&gt;&lt;height val=&quot;7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awilkins\AppData\Local\Temp\PR\data\asimages\{7FAC67AD-2537-482A-B2F5-1ADE6423E73A}_18.png&quot;/&gt;&lt;left val=&quot;17&quot;/&gt;&lt;top val=&quot;42&quot;/&gt;&lt;width val=&quot;653&quot;/&gt;&lt;height val=&quot;7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6&quot;/&gt;&lt;lineCharCount val=&quot;52&quot;/&gt;&lt;lineCharCount val=&quot;42&quot;/&gt;&lt;lineCharCount val=&quot;46&quot;/&gt;&lt;lineCharCount val=&quot;80&quot;/&gt;&lt;lineCharCount val=&quot;78&quot;/&gt;&lt;lineCharCount val=&quot;73&quot;/&gt;&lt;/TableIndex&gt;&lt;/ShapeTextInfo&gt;"/>
  <p:tag name="HTML_SHAPEINFO" val="&lt;ThreeDShapeInfo&gt;&lt;uuid val=&quot;&quot;/&gt;&lt;isInvalidForFieldText val=&quot;0&quot;/&gt;&lt;Image&gt;&lt;filename val=&quot;C:\Users\awilkins\AppData\Local\Temp\PR\data\asimages\{78103B0E-4952-429B-8446-E5BD2EB57463}_18.png&quot;/&gt;&lt;left val=&quot;24&quot;/&gt;&lt;top val=&quot;93&quot;/&gt;&lt;width val=&quot;662&quot;/&gt;&lt;height val=&quot;23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extEffect&gt;&lt;Image&gt;&lt;filename val=&quot;C:\Users\awilkins\AppData\Local\Temp\PR\data\asimages\{ABC43095-A2EF-4ADE-AA90-A2554FAD3472}_1.png_crop.png&quot;/&gt;&lt;left val=&quot;33&quot;/&gt;&lt;top val=&quot;352&quot;/&gt;&lt;width val=&quot;65&quot;/&gt;&lt;height val=&quot;16&quot;/&gt;&lt;hasText val=&quot;1&quot;/&gt;&lt;paraId val=&quot;1&quot;/&gt;&lt;/Image&gt;&lt;/TextEffect&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54&quot;/&gt;&lt;lineCharCount val=&quot;82&quot;/&gt;&lt;lineCharCount val=&quot;47&quot;/&gt;&lt;/TableIndex&gt;&lt;/ShapeTextInfo&gt;"/>
  <p:tag name="HTML_SHAPEINFO" val="&lt;TextEffect&gt;&lt;Image&gt;&lt;filename val=&quot;C:\Users\awilkins\AppData\Local\Temp\PR\data\asimages\{99EBDA17-E53A-4B3F-AFE4-E4CD58FFB39A}_1.png_crop.png&quot;/&gt;&lt;left val=&quot;51&quot;/&gt;&lt;top val=&quot;380&quot;/&gt;&lt;width val=&quot;440&quot;/&gt;&lt;height val=&quot;15&quot;/&gt;&lt;hasText val=&quot;1&quot;/&gt;&lt;paraId val=&quot;1&quot;/&gt;&lt;/Image&gt;&lt;Image&gt;&lt;filename val=&quot;C:\Users\awilkins\AppData\Local\Temp\PR\data\asimages\{EB4B5528-FFCC-44A5-A5F9-31D4426CBB44}_1.png_crop.png&quot;/&gt;&lt;left val=&quot;51&quot;/&gt;&lt;top val=&quot;414&quot;/&gt;&lt;width val=&quot;401&quot;/&gt;&lt;height val=&quot;15&quot;/&gt;&lt;hasText val=&quot;1&quot;/&gt;&lt;paraId val=&quot;2&quot;/&gt;&lt;/Image&gt;&lt;Image&gt;&lt;filename val=&quot;C:\Users\awilkins\AppData\Local\Temp\PR\data\asimages\{C56AFE3A-AC07-44C7-BA9B-E315430A94C7}_1.png_crop.png&quot;/&gt;&lt;left val=&quot;51&quot;/&gt;&lt;top val=&quot;449&quot;/&gt;&lt;width val=&quot;606&quot;/&gt;&lt;height val=&quot;43&quot;/&gt;&lt;hasText val=&quot;1&quot;/&gt;&lt;paraId val=&quot;3&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B75ABC2F-B6AB-4DD6-9E94-672F3222BEED}_18.png&quot;/&gt;&lt;left val=&quot;542&quot;/&gt;&lt;top val=&quot;509&quot;/&gt;&lt;width val=&quot;162&quot;/&gt;&lt;height val=&quot;2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7&quot;/&gt;&lt;/TableIndex&gt;&lt;/ShapeTextInfo&gt;"/>
  <p:tag name="HTML_SHAPEINFO" val="&lt;ThreeDShapeInfo&gt;&lt;uuid val=&quot;&quot;/&gt;&lt;isInvalidForFieldText val=&quot;0&quot;/&gt;&lt;Image&gt;&lt;filename val=&quot;C:\Users\awilkins\AppData\Local\Temp\PR\data\asimages\{B318642E-7F56-4534-A4A4-F1392825ABA9}_19.png&quot;/&gt;&lt;left val=&quot;48&quot;/&gt;&lt;top val=&quot;-15&quot;/&gt;&lt;width val=&quot;622&quot;/&gt;&lt;height val=&quot;10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13&quot;/&gt;&lt;lineCharCount val=&quot;55&quot;/&gt;&lt;lineCharCount val=&quot;27&quot;/&gt;&lt;lineCharCount val=&quot;36&quot;/&gt;&lt;lineCharCount val=&quot;53&quot;/&gt;&lt;lineCharCount val=&quot;51&quot;/&gt;&lt;lineCharCount val=&quot;36&quot;/&gt;&lt;lineCharCount val=&quot;57&quot;/&gt;&lt;/TableIndex&gt;&lt;/ShapeTextInfo&gt;"/>
  <p:tag name="HTML_SHAPEINFO" val="&lt;ThreeDShapeInfo&gt;&lt;uuid val=&quot;&quot;/&gt;&lt;isInvalidForFieldText val=&quot;0&quot;/&gt;&lt;Image&gt;&lt;filename val=&quot;C:\Users\awilkins\AppData\Local\Temp\PR\data\asimages\{59413B6D-CC3C-4AD8-A583-3BD408278B2E}_19.png&quot;/&gt;&lt;left val=&quot;42&quot;/&gt;&lt;top val=&quot;86&quot;/&gt;&lt;width val=&quot;633&quot;/&gt;&lt;height val=&quot;40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A7F2481E-2CCF-45DE-9E40-C3E14D4F72B0}_19.png&quot;/&gt;&lt;left val=&quot;542&quot;/&gt;&lt;top val=&quot;509&quot;/&gt;&lt;width val=&quot;162&quot;/&gt;&lt;height val=&quot;29&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awilkins\AppData\Local\Temp\PR\data\asimages\{F5BD13E3-7A17-473A-BAED-6CF2AF2ED3BC}_20.png&quot;/&gt;&lt;left val=&quot;48&quot;/&gt;&lt;top val=&quot;0&quot;/&gt;&lt;width val=&quot;622&quot;/&gt;&lt;height val=&quot;7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9&quot;/&gt;&lt;lineCharCount val=&quot;62&quot;/&gt;&lt;lineCharCount val=&quot;62&quot;/&gt;&lt;lineCharCount val=&quot;32&quot;/&gt;&lt;lineCharCount val=&quot;55&quot;/&gt;&lt;lineCharCount val=&quot;62&quot;/&gt;&lt;lineCharCount val=&quot;60&quot;/&gt;&lt;lineCharCount val=&quot;31&quot;/&gt;&lt;lineCharCount val=&quot;66&quot;/&gt;&lt;lineCharCount val=&quot;50&quot;/&gt;&lt;/TableIndex&gt;&lt;/ShapeTextInfo&gt;"/>
  <p:tag name="HTML_SHAPEINFO" val="&lt;ThreeDShapeInfo&gt;&lt;uuid val=&quot;&quot;/&gt;&lt;isInvalidForFieldText val=&quot;0&quot;/&gt;&lt;Image&gt;&lt;filename val=&quot;C:\Users\awilkins\AppData\Local\Temp\PR\data\asimages\{E8E62397-C703-4415-A82A-F3794E2C2765}_20.png&quot;/&gt;&lt;left val=&quot;43&quot;/&gt;&lt;top val=&quot;87&quot;/&gt;&lt;width val=&quot;627&quot;/&gt;&lt;height val=&quot;398&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1BBF4538-823B-48A3-A5E7-DBD2DA18B73D}_20.png&quot;/&gt;&lt;left val=&quot;542&quot;/&gt;&lt;top val=&quot;509&quot;/&gt;&lt;width val=&quot;162&quot;/&gt;&lt;height val=&quot;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awilkins\AppData\Local\Temp\PR\data\asimages\{73839FBF-7FBF-4C86-8920-85EB24347B6F}_22.png&quot;/&gt;&lt;left val=&quot;48&quot;/&gt;&lt;top val=&quot;0&quot;/&gt;&lt;width val=&quot;622&quot;/&gt;&lt;height val=&quot;76&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0&quot;/&gt;&lt;lineCharCount val=&quot;129&quot;/&gt;&lt;lineCharCount val=&quot;154&quot;/&gt;&lt;lineCharCount val=&quot;10&quot;/&gt;&lt;lineCharCount val=&quot;143&quot;/&gt;&lt;lineCharCount val=&quot;141&quot;/&gt;&lt;lineCharCount val=&quot;146&quot;/&gt;&lt;lineCharCount val=&quot;130&quot;/&gt;&lt;lineCharCount val=&quot;153&quot;/&gt;&lt;lineCharCount val=&quot;37&quot;/&gt;&lt;lineCharCount val=&quot;154&quot;/&gt;&lt;lineCharCount val=&quot;39&quot;/&gt;&lt;lineCharCount val=&quot;156&quot;/&gt;&lt;lineCharCount val=&quot;58&quot;/&gt;&lt;lineCharCount val=&quot;152&quot;/&gt;&lt;lineCharCount val=&quot;155&quot;/&gt;&lt;lineCharCount val=&quot;82&quot;/&gt;&lt;lineCharCount val=&quot;152&quot;/&gt;&lt;lineCharCount val=&quot;34&quot;/&gt;&lt;lineCharCount val=&quot;78&quot;/&gt;&lt;lineCharCount val=&quot;144&quot;/&gt;&lt;lineCharCount val=&quot;147&quot;/&gt;&lt;lineCharCount val=&quot;10&quot;/&gt;&lt;lineCharCount val=&quot;155&quot;/&gt;&lt;lineCharCount val=&quot;42&quot;/&gt;&lt;lineCharCount val=&quot;150&quot;/&gt;&lt;lineCharCount val=&quot;76&quot;/&gt;&lt;lineCharCount val=&quot;128&quot;/&gt;&lt;lineCharCount val=&quot;140&quot;/&gt;&lt;lineCharCount val=&quot;149&quot;/&gt;&lt;lineCharCount val=&quot;137&quot;/&gt;&lt;/TableIndex&gt;&lt;/ShapeTextInfo&gt;"/>
  <p:tag name="HTML_SHAPEINFO" val="&lt;ThreeDShapeInfo&gt;&lt;uuid val=&quot;&quot;/&gt;&lt;isInvalidForFieldText val=&quot;0&quot;/&gt;&lt;Image&gt;&lt;filename val=&quot;C:\Users\awilkins\AppData\Local\Temp\PR\data\asimages\{D639AA77-D7A2-48C5-B79F-6BF25B727DC7}_22.png&quot;/&gt;&lt;left val=&quot;29&quot;/&gt;&lt;top val=&quot;74&quot;/&gt;&lt;width val=&quot;660&quot;/&gt;&lt;height val=&quot;42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wilkins\AppData\Local\Temp\PR\data\asimages\{1BFF8B50-FB29-4512-9398-F8314F6A70A2}_22.png&quot;/&gt;&lt;left val=&quot;542&quot;/&gt;&lt;top val=&quot;509&quot;/&gt;&lt;width val=&quot;162&quot;/&gt;&lt;height val=&quot;2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awilkins\AppData\Local\Temp\PR\data\asimages\{9F34DA8E-86D2-4773-87A9-EDA87DC7E9F8}_24.png&quot;/&gt;&lt;left val=&quot;48&quot;/&gt;&lt;top val=&quot;0&quot;/&gt;&lt;width val=&quot;622&quot;/&gt;&lt;height val=&quot;7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1&quot;/&gt;&lt;lineCharCount val=&quot;152&quot;/&gt;&lt;lineCharCount val=&quot;115&quot;/&gt;&lt;lineCharCount val=&quot;144&quot;/&gt;&lt;lineCharCount val=&quot;34&quot;/&gt;&lt;lineCharCount val=&quot;149&quot;/&gt;&lt;lineCharCount val=&quot;131&quot;/&gt;&lt;lineCharCount val=&quot;150&quot;/&gt;&lt;lineCharCount val=&quot;143&quot;/&gt;&lt;lineCharCount val=&quot;35&quot;/&gt;&lt;lineCharCount val=&quot;149&quot;/&gt;&lt;lineCharCount val=&quot;48&quot;/&gt;&lt;lineCharCount val=&quot;152&quot;/&gt;&lt;lineCharCount val=&quot;34&quot;/&gt;&lt;lineCharCount val=&quot;152&quot;/&gt;&lt;lineCharCount val=&quot;16&quot;/&gt;&lt;lineCharCount val=&quot;151&quot;/&gt;&lt;lineCharCount val=&quot;15&quot;/&gt;&lt;lineCharCount val=&quot;148&quot;/&gt;&lt;lineCharCount val=&quot;87&quot;/&gt;&lt;lineCharCount val=&quot;146&quot;/&gt;&lt;lineCharCount val=&quot;17&quot;/&gt;&lt;lineCharCount val=&quot;153&quot;/&gt;&lt;lineCharCount val=&quot;62&quot;/&gt;&lt;lineCharCount val=&quot;146&quot;/&gt;&lt;lineCharCount val=&quot;108&quot;/&gt;&lt;lineCharCount val=&quot;148&quot;/&gt;&lt;lineCharCount val=&quot;127&quot;/&gt;&lt;lineCharCount val=&quot;127&quot;/&gt;&lt;lineCharCount val=&quot;110&quot;/&gt;&lt;lineCharCount val=&quot;129&quot;/&gt;&lt;lineCharCount val=&quot;115&quot;/&gt;&lt;/TableIndex&gt;&lt;/ShapeTextInfo&gt;"/>
  <p:tag name="HTML_SHAPEINFO" val="&lt;ThreeDShapeInfo&gt;&lt;uuid val=&quot;&quot;/&gt;&lt;isInvalidForFieldText val=&quot;0&quot;/&gt;&lt;Image&gt;&lt;filename val=&quot;C:\Users\awilkins\AppData\Local\Temp\PR\data\asimages\{427288FE-AFC6-4CB5-9FB9-29F1F8C1184F}_24.png&quot;/&gt;&lt;left val=&quot;30&quot;/&gt;&lt;top val=&quot;69&quot;/&gt;&lt;width val=&quot;659&quot;/&gt;&lt;height val=&quot;427&quot;/&gt;&lt;hasText val=&quot;1&quot;/&gt;&lt;/Image&gt;&lt;/ThreeDShapeInfo&gt;"/>
</p:tagLst>
</file>

<file path=ppt/theme/theme1.xml><?xml version="1.0" encoding="utf-8"?>
<a:theme xmlns:a="http://schemas.openxmlformats.org/drawingml/2006/main" name="HAI ICU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I ICU Template.potx [Read-Only]" id="{F175C7D5-C705-4541-9E20-BC19C64BB9A5}" vid="{B137CEE6-C5BC-454C-9CC9-D6F470C306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91A8E2C15B644EB109C55159B022C3" ma:contentTypeVersion="13" ma:contentTypeDescription="Create a new document." ma:contentTypeScope="" ma:versionID="4c60dff343324a68a7e5d4cf1764ba70">
  <xsd:schema xmlns:xsd="http://www.w3.org/2001/XMLSchema" xmlns:xs="http://www.w3.org/2001/XMLSchema" xmlns:p="http://schemas.microsoft.com/office/2006/metadata/properties" xmlns:ns2="39102c36-9e6c-42d1-a6d1-3ebaac80f85f" xmlns:ns3="31c1b98b-3864-4577-aa97-53156bf25148" targetNamespace="http://schemas.microsoft.com/office/2006/metadata/properties" ma:root="true" ma:fieldsID="27fb09903d97c77d0fbdfc2432dbc701" ns2:_="" ns3:_="">
    <xsd:import namespace="39102c36-9e6c-42d1-a6d1-3ebaac80f85f"/>
    <xsd:import namespace="31c1b98b-3864-4577-aa97-53156bf251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02c36-9e6c-42d1-a6d1-3ebaac80f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c1b98b-3864-4577-aa97-53156bf251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86C9C-1259-4DF6-AF91-BCB812ADAC61}">
  <ds:schemaRefs>
    <ds:schemaRef ds:uri="http://schemas.microsoft.com/sharepoint/v3/contenttype/forms"/>
  </ds:schemaRefs>
</ds:datastoreItem>
</file>

<file path=customXml/itemProps2.xml><?xml version="1.0" encoding="utf-8"?>
<ds:datastoreItem xmlns:ds="http://schemas.openxmlformats.org/officeDocument/2006/customXml" ds:itemID="{D82BDAB3-253B-466C-9D68-6FF1879FA2EB}">
  <ds:schemaRefs>
    <ds:schemaRef ds:uri="1728a4e9-4cb6-4439-8519-fa09f9700c6c"/>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bcdbb1cb-57bf-4863-8a7b-b912bae96331"/>
    <ds:schemaRef ds:uri="http://purl.org/dc/terms/"/>
  </ds:schemaRefs>
</ds:datastoreItem>
</file>

<file path=customXml/itemProps3.xml><?xml version="1.0" encoding="utf-8"?>
<ds:datastoreItem xmlns:ds="http://schemas.openxmlformats.org/officeDocument/2006/customXml" ds:itemID="{BF44C87D-4316-4805-B1C6-DC8A3F5C8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02c36-9e6c-42d1-a6d1-3ebaac80f85f"/>
    <ds:schemaRef ds:uri="31c1b98b-3864-4577-aa97-53156bf25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27310</TotalTime>
  <Words>3329</Words>
  <Application>Microsoft Office PowerPoint</Application>
  <PresentationFormat>On-screen Show (4:3)</PresentationFormat>
  <Paragraphs>248</Paragraphs>
  <Slides>21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Aharoni</vt:lpstr>
      <vt:lpstr>Arial</vt:lpstr>
      <vt:lpstr>Calibri</vt:lpstr>
      <vt:lpstr>Calibri Light</vt:lpstr>
      <vt:lpstr>Courier New</vt:lpstr>
      <vt:lpstr>Franklin Gothic Demi</vt:lpstr>
      <vt:lpstr>Helvetica</vt:lpstr>
      <vt:lpstr>Times New Roman</vt:lpstr>
      <vt:lpstr>Wingdings</vt:lpstr>
      <vt:lpstr>Wingdings 2</vt:lpstr>
      <vt:lpstr>HAI ICU Template</vt:lpstr>
      <vt:lpstr>Indwelling Urinary Catheter Removal</vt:lpstr>
      <vt:lpstr>Disrupting the Lifecycle of a Urinary Catheter1,2</vt:lpstr>
      <vt:lpstr>The Problem: Unnecessary Catheter Use3-5</vt:lpstr>
      <vt:lpstr>Socio-Adaptive Challenges To Removal6-8</vt:lpstr>
      <vt:lpstr>Strategies To Prompt Catheter Removal9-12</vt:lpstr>
      <vt:lpstr>Nurse- and Physician-Driven Strategies4,12-13</vt:lpstr>
      <vt:lpstr>Team-Driven Strategies: Socio-Adaptive5,7-8,14-15</vt:lpstr>
      <vt:lpstr>Reminder Example–Low Tech16</vt:lpstr>
      <vt:lpstr>Surgical Stop Order Example–High Tech</vt:lpstr>
      <vt:lpstr>Are Catheter Reminders and Stop Orders Effective?17</vt:lpstr>
      <vt:lpstr>ICU and Peri-Procedural Protocols10,18-22</vt:lpstr>
      <vt:lpstr>Clinical Case for Discussion: Mr. Jones</vt:lpstr>
      <vt:lpstr>Removing Urinary Catheter in Surgical Patients23-28</vt:lpstr>
      <vt:lpstr>Safe Surgical Checklist Example25,28</vt:lpstr>
      <vt:lpstr>Clinical Case for Discussion: Mr. Grant</vt:lpstr>
      <vt:lpstr>Pearls and Pitfalls of Reminders and Stop Orders5</vt:lpstr>
      <vt:lpstr>Factors That Affect Success of Reminders and Stop Orders4-5,7-8</vt:lpstr>
      <vt:lpstr>Take-Home Points</vt:lpstr>
      <vt:lpstr>References</vt:lpstr>
      <vt:lpstr>References</vt:lpstr>
      <vt:lpstr>References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Prompting Removal of Unnecessary Indwelling Urinary Catheters</dc:title>
  <dc:subject>Prevent CLABSI and CAUTI in the Intensive Care Unit Setting</dc:subject>
  <dc:creator>"Agency for Healthcare Research and Quality (AHRQ)"</dc:creator>
  <cp:keywords>IUC 401; ICU</cp:keywords>
  <cp:lastModifiedBy>Heidenrich, Christine (AHRQ/OC) (CTR)</cp:lastModifiedBy>
  <cp:revision>965</cp:revision>
  <cp:lastPrinted>2021-12-22T18:51:25Z</cp:lastPrinted>
  <dcterms:created xsi:type="dcterms:W3CDTF">2016-05-18T18:15:18Z</dcterms:created>
  <dcterms:modified xsi:type="dcterms:W3CDTF">2022-02-15T18:33:11Z</dcterms:modified>
  <cp:category>CAUTI; CLABSI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0x0101003491A8E2C15B644EB109C55159B022C3</vt:lpwstr>
  </property>
  <property fmtid="{D5CDD505-2E9C-101B-9397-08002B2CF9AE}" pid="3" name="Order">
    <vt:r8>3900</vt:r8>
  </property>
</Properties>
</file>